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64" r:id="rId2"/>
    <p:sldId id="303" r:id="rId3"/>
    <p:sldId id="304" r:id="rId4"/>
    <p:sldId id="276" r:id="rId5"/>
    <p:sldId id="282" r:id="rId6"/>
    <p:sldId id="281" r:id="rId7"/>
    <p:sldId id="293" r:id="rId8"/>
    <p:sldId id="291" r:id="rId9"/>
    <p:sldId id="295" r:id="rId10"/>
    <p:sldId id="294" r:id="rId11"/>
    <p:sldId id="292" r:id="rId12"/>
    <p:sldId id="296" r:id="rId13"/>
    <p:sldId id="297" r:id="rId14"/>
    <p:sldId id="259" r:id="rId15"/>
    <p:sldId id="283" r:id="rId16"/>
    <p:sldId id="284" r:id="rId17"/>
    <p:sldId id="280" r:id="rId18"/>
    <p:sldId id="298" r:id="rId19"/>
    <p:sldId id="299" r:id="rId20"/>
    <p:sldId id="300" r:id="rId21"/>
    <p:sldId id="301" r:id="rId22"/>
    <p:sldId id="302" r:id="rId23"/>
    <p:sldId id="274" r:id="rId24"/>
    <p:sldId id="287" r:id="rId25"/>
  </p:sldIdLst>
  <p:sldSz cx="9144000" cy="5143500" type="screen16x9"/>
  <p:notesSz cx="6858000" cy="9144000"/>
  <p:embeddedFontLst>
    <p:embeddedFont>
      <p:font typeface="DM Sa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Montenegro" initials="SM" lastIdx="1" clrIdx="0">
    <p:extLst>
      <p:ext uri="{19B8F6BF-5375-455C-9EA6-DF929625EA0E}">
        <p15:presenceInfo xmlns:p15="http://schemas.microsoft.com/office/powerpoint/2012/main" userId="269584e4d79075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00"/>
    <a:srgbClr val="5B008F"/>
    <a:srgbClr val="E6E6E6"/>
    <a:srgbClr val="A32D8D"/>
    <a:srgbClr val="942887"/>
    <a:srgbClr val="DF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41157-B834-4A90-B045-EAE28A0812AC}" v="86" dt="2020-12-04T19:56:54.336"/>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77726" autoAdjust="0"/>
  </p:normalViewPr>
  <p:slideViewPr>
    <p:cSldViewPr snapToGrid="0">
      <p:cViewPr varScale="1">
        <p:scale>
          <a:sx n="75" d="100"/>
          <a:sy n="75" d="100"/>
        </p:scale>
        <p:origin x="152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Montenegro" userId="269584e4d790753c" providerId="LiveId" clId="{63441157-B834-4A90-B045-EAE28A0812AC}"/>
    <pc:docChg chg="undo custSel addSld delSld modSld">
      <pc:chgData name="Sebastian Montenegro" userId="269584e4d790753c" providerId="LiveId" clId="{63441157-B834-4A90-B045-EAE28A0812AC}" dt="2020-12-04T19:57:23.676" v="1103" actId="20577"/>
      <pc:docMkLst>
        <pc:docMk/>
      </pc:docMkLst>
      <pc:sldChg chg="addSp modSp mod">
        <pc:chgData name="Sebastian Montenegro" userId="269584e4d790753c" providerId="LiveId" clId="{63441157-B834-4A90-B045-EAE28A0812AC}" dt="2020-12-03T14:47:45.292" v="110" actId="20577"/>
        <pc:sldMkLst>
          <pc:docMk/>
          <pc:sldMk cId="0" sldId="256"/>
        </pc:sldMkLst>
        <pc:spChg chg="add mod">
          <ac:chgData name="Sebastian Montenegro" userId="269584e4d790753c" providerId="LiveId" clId="{63441157-B834-4A90-B045-EAE28A0812AC}" dt="2020-12-03T14:47:45.292" v="110" actId="20577"/>
          <ac:spMkLst>
            <pc:docMk/>
            <pc:sldMk cId="0" sldId="256"/>
            <ac:spMk id="2" creationId="{0D8318B5-712B-4D38-ACBC-F076F835FA3C}"/>
          </ac:spMkLst>
        </pc:spChg>
        <pc:spChg chg="add mod">
          <ac:chgData name="Sebastian Montenegro" userId="269584e4d790753c" providerId="LiveId" clId="{63441157-B834-4A90-B045-EAE28A0812AC}" dt="2020-12-03T14:47:07.890" v="95" actId="207"/>
          <ac:spMkLst>
            <pc:docMk/>
            <pc:sldMk cId="0" sldId="256"/>
            <ac:spMk id="3" creationId="{150AAC00-4885-4628-B3E5-39BCCE0D91C0}"/>
          </ac:spMkLst>
        </pc:spChg>
        <pc:picChg chg="mod">
          <ac:chgData name="Sebastian Montenegro" userId="269584e4d790753c" providerId="LiveId" clId="{63441157-B834-4A90-B045-EAE28A0812AC}" dt="2020-12-03T14:43:44.955" v="3" actId="14100"/>
          <ac:picMkLst>
            <pc:docMk/>
            <pc:sldMk cId="0" sldId="256"/>
            <ac:picMk id="55" creationId="{00000000-0000-0000-0000-000000000000}"/>
          </ac:picMkLst>
        </pc:picChg>
      </pc:sldChg>
      <pc:sldChg chg="modSp mod">
        <pc:chgData name="Sebastian Montenegro" userId="269584e4d790753c" providerId="LiveId" clId="{63441157-B834-4A90-B045-EAE28A0812AC}" dt="2020-12-03T14:50:05.506" v="172" actId="1076"/>
        <pc:sldMkLst>
          <pc:docMk/>
          <pc:sldMk cId="0" sldId="257"/>
        </pc:sldMkLst>
        <pc:spChg chg="mod">
          <ac:chgData name="Sebastian Montenegro" userId="269584e4d790753c" providerId="LiveId" clId="{63441157-B834-4A90-B045-EAE28A0812AC}" dt="2020-12-03T14:50:05.506" v="172" actId="1076"/>
          <ac:spMkLst>
            <pc:docMk/>
            <pc:sldMk cId="0" sldId="257"/>
            <ac:spMk id="65" creationId="{00000000-0000-0000-0000-000000000000}"/>
          </ac:spMkLst>
        </pc:spChg>
      </pc:sldChg>
      <pc:sldChg chg="addSp delSp modSp mod">
        <pc:chgData name="Sebastian Montenegro" userId="269584e4d790753c" providerId="LiveId" clId="{63441157-B834-4A90-B045-EAE28A0812AC}" dt="2020-12-03T14:50:26.574" v="175" actId="1076"/>
        <pc:sldMkLst>
          <pc:docMk/>
          <pc:sldMk cId="0" sldId="258"/>
        </pc:sldMkLst>
        <pc:spChg chg="add mod">
          <ac:chgData name="Sebastian Montenegro" userId="269584e4d790753c" providerId="LiveId" clId="{63441157-B834-4A90-B045-EAE28A0812AC}" dt="2020-12-03T14:50:26.574" v="175" actId="1076"/>
          <ac:spMkLst>
            <pc:docMk/>
            <pc:sldMk cId="0" sldId="258"/>
            <ac:spMk id="7" creationId="{7EECF2DC-F54E-45F5-BD41-552019D8512A}"/>
          </ac:spMkLst>
        </pc:spChg>
        <pc:spChg chg="del">
          <ac:chgData name="Sebastian Montenegro" userId="269584e4d790753c" providerId="LiveId" clId="{63441157-B834-4A90-B045-EAE28A0812AC}" dt="2020-12-03T14:49:11.779" v="129" actId="478"/>
          <ac:spMkLst>
            <pc:docMk/>
            <pc:sldMk cId="0" sldId="258"/>
            <ac:spMk id="74" creationId="{00000000-0000-0000-0000-000000000000}"/>
          </ac:spMkLst>
        </pc:spChg>
      </pc:sldChg>
      <pc:sldChg chg="modSp mod">
        <pc:chgData name="Sebastian Montenegro" userId="269584e4d790753c" providerId="LiveId" clId="{63441157-B834-4A90-B045-EAE28A0812AC}" dt="2020-12-03T14:52:06.828" v="237" actId="1076"/>
        <pc:sldMkLst>
          <pc:docMk/>
          <pc:sldMk cId="1446806552" sldId="260"/>
        </pc:sldMkLst>
        <pc:spChg chg="mod">
          <ac:chgData name="Sebastian Montenegro" userId="269584e4d790753c" providerId="LiveId" clId="{63441157-B834-4A90-B045-EAE28A0812AC}" dt="2020-12-03T14:52:06.828" v="237" actId="1076"/>
          <ac:spMkLst>
            <pc:docMk/>
            <pc:sldMk cId="1446806552" sldId="260"/>
            <ac:spMk id="7" creationId="{7EECF2DC-F54E-45F5-BD41-552019D8512A}"/>
          </ac:spMkLst>
        </pc:spChg>
      </pc:sldChg>
      <pc:sldChg chg="new del">
        <pc:chgData name="Sebastian Montenegro" userId="269584e4d790753c" providerId="LiveId" clId="{63441157-B834-4A90-B045-EAE28A0812AC}" dt="2020-12-03T14:52:20.263" v="239" actId="680"/>
        <pc:sldMkLst>
          <pc:docMk/>
          <pc:sldMk cId="593359173" sldId="261"/>
        </pc:sldMkLst>
      </pc:sldChg>
      <pc:sldChg chg="addSp delSp modSp mod">
        <pc:chgData name="Sebastian Montenegro" userId="269584e4d790753c" providerId="LiveId" clId="{63441157-B834-4A90-B045-EAE28A0812AC}" dt="2020-12-04T14:03:44.817" v="775" actId="1076"/>
        <pc:sldMkLst>
          <pc:docMk/>
          <pc:sldMk cId="1049050616" sldId="261"/>
        </pc:sldMkLst>
        <pc:spChg chg="add mod">
          <ac:chgData name="Sebastian Montenegro" userId="269584e4d790753c" providerId="LiveId" clId="{63441157-B834-4A90-B045-EAE28A0812AC}" dt="2020-12-03T15:00:53.671" v="453" actId="1076"/>
          <ac:spMkLst>
            <pc:docMk/>
            <pc:sldMk cId="1049050616" sldId="261"/>
            <ac:spMk id="2" creationId="{24E98FED-14FE-489A-B163-05115E079ACB}"/>
          </ac:spMkLst>
        </pc:spChg>
        <pc:spChg chg="mod">
          <ac:chgData name="Sebastian Montenegro" userId="269584e4d790753c" providerId="LiveId" clId="{63441157-B834-4A90-B045-EAE28A0812AC}" dt="2020-12-03T15:00:01.876" v="431" actId="20577"/>
          <ac:spMkLst>
            <pc:docMk/>
            <pc:sldMk cId="1049050616" sldId="261"/>
            <ac:spMk id="7" creationId="{7EECF2DC-F54E-45F5-BD41-552019D8512A}"/>
          </ac:spMkLst>
        </pc:spChg>
        <pc:graphicFrameChg chg="add del mod">
          <ac:chgData name="Sebastian Montenegro" userId="269584e4d790753c" providerId="LiveId" clId="{63441157-B834-4A90-B045-EAE28A0812AC}" dt="2020-12-03T14:57:12.361" v="400" actId="478"/>
          <ac:graphicFrameMkLst>
            <pc:docMk/>
            <pc:sldMk cId="1049050616" sldId="261"/>
            <ac:graphicFrameMk id="8" creationId="{EC27F123-DC26-4933-A645-D42BE74F79AB}"/>
          </ac:graphicFrameMkLst>
        </pc:graphicFrameChg>
        <pc:graphicFrameChg chg="add mod">
          <ac:chgData name="Sebastian Montenegro" userId="269584e4d790753c" providerId="LiveId" clId="{63441157-B834-4A90-B045-EAE28A0812AC}" dt="2020-12-04T14:03:44.817" v="775" actId="1076"/>
          <ac:graphicFrameMkLst>
            <pc:docMk/>
            <pc:sldMk cId="1049050616" sldId="261"/>
            <ac:graphicFrameMk id="9" creationId="{B9345CB2-B46B-4DF0-A9CD-1AFF94B80C0D}"/>
          </ac:graphicFrameMkLst>
        </pc:graphicFrameChg>
        <pc:graphicFrameChg chg="add mod">
          <ac:chgData name="Sebastian Montenegro" userId="269584e4d790753c" providerId="LiveId" clId="{63441157-B834-4A90-B045-EAE28A0812AC}" dt="2020-12-03T14:58:00.274" v="402"/>
          <ac:graphicFrameMkLst>
            <pc:docMk/>
            <pc:sldMk cId="1049050616" sldId="261"/>
            <ac:graphicFrameMk id="9" creationId="{EC27F123-DC26-4933-A645-D42BE74F79AB}"/>
          </ac:graphicFrameMkLst>
        </pc:graphicFrameChg>
        <pc:graphicFrameChg chg="add del mod">
          <ac:chgData name="Sebastian Montenegro" userId="269584e4d790753c" providerId="LiveId" clId="{63441157-B834-4A90-B045-EAE28A0812AC}" dt="2020-12-03T15:02:45.055" v="454" actId="478"/>
          <ac:graphicFrameMkLst>
            <pc:docMk/>
            <pc:sldMk cId="1049050616" sldId="261"/>
            <ac:graphicFrameMk id="10" creationId="{EC27F123-DC26-4933-A645-D42BE74F79AB}"/>
          </ac:graphicFrameMkLst>
        </pc:graphicFrameChg>
        <pc:graphicFrameChg chg="add del mod">
          <ac:chgData name="Sebastian Montenegro" userId="269584e4d790753c" providerId="LiveId" clId="{63441157-B834-4A90-B045-EAE28A0812AC}" dt="2020-12-04T14:03:29.657" v="771" actId="478"/>
          <ac:graphicFrameMkLst>
            <pc:docMk/>
            <pc:sldMk cId="1049050616" sldId="261"/>
            <ac:graphicFrameMk id="11" creationId="{B9345CB2-B46B-4DF0-A9CD-1AFF94B80C0D}"/>
          </ac:graphicFrameMkLst>
        </pc:graphicFrameChg>
      </pc:sldChg>
      <pc:sldChg chg="addSp delSp modSp mod">
        <pc:chgData name="Sebastian Montenegro" userId="269584e4d790753c" providerId="LiveId" clId="{63441157-B834-4A90-B045-EAE28A0812AC}" dt="2020-12-03T17:21:30.373" v="682" actId="1076"/>
        <pc:sldMkLst>
          <pc:docMk/>
          <pc:sldMk cId="1764482175" sldId="262"/>
        </pc:sldMkLst>
        <pc:spChg chg="mod">
          <ac:chgData name="Sebastian Montenegro" userId="269584e4d790753c" providerId="LiveId" clId="{63441157-B834-4A90-B045-EAE28A0812AC}" dt="2020-12-03T16:24:28.920" v="606" actId="1076"/>
          <ac:spMkLst>
            <pc:docMk/>
            <pc:sldMk cId="1764482175" sldId="262"/>
            <ac:spMk id="2" creationId="{24E98FED-14FE-489A-B163-05115E079ACB}"/>
          </ac:spMkLst>
        </pc:spChg>
        <pc:spChg chg="mod">
          <ac:chgData name="Sebastian Montenegro" userId="269584e4d790753c" providerId="LiveId" clId="{63441157-B834-4A90-B045-EAE28A0812AC}" dt="2020-12-03T16:23:28.639" v="589" actId="20577"/>
          <ac:spMkLst>
            <pc:docMk/>
            <pc:sldMk cId="1764482175" sldId="262"/>
            <ac:spMk id="7" creationId="{7EECF2DC-F54E-45F5-BD41-552019D8512A}"/>
          </ac:spMkLst>
        </pc:spChg>
        <pc:graphicFrameChg chg="add del mod">
          <ac:chgData name="Sebastian Montenegro" userId="269584e4d790753c" providerId="LiveId" clId="{63441157-B834-4A90-B045-EAE28A0812AC}" dt="2020-12-03T17:20:25.983" v="678" actId="478"/>
          <ac:graphicFrameMkLst>
            <pc:docMk/>
            <pc:sldMk cId="1764482175" sldId="262"/>
            <ac:graphicFrameMk id="9" creationId="{F7D5B0EE-25A2-411C-9FBB-D7947F3F5737}"/>
          </ac:graphicFrameMkLst>
        </pc:graphicFrameChg>
        <pc:graphicFrameChg chg="add mod">
          <ac:chgData name="Sebastian Montenegro" userId="269584e4d790753c" providerId="LiveId" clId="{63441157-B834-4A90-B045-EAE28A0812AC}" dt="2020-12-03T17:21:30.373" v="682" actId="1076"/>
          <ac:graphicFrameMkLst>
            <pc:docMk/>
            <pc:sldMk cId="1764482175" sldId="262"/>
            <ac:graphicFrameMk id="10" creationId="{F7D5B0EE-25A2-411C-9FBB-D7947F3F5737}"/>
          </ac:graphicFrameMkLst>
        </pc:graphicFrameChg>
        <pc:graphicFrameChg chg="del">
          <ac:chgData name="Sebastian Montenegro" userId="269584e4d790753c" providerId="LiveId" clId="{63441157-B834-4A90-B045-EAE28A0812AC}" dt="2020-12-03T16:12:47.747" v="460" actId="478"/>
          <ac:graphicFrameMkLst>
            <pc:docMk/>
            <pc:sldMk cId="1764482175" sldId="262"/>
            <ac:graphicFrameMk id="11" creationId="{B9345CB2-B46B-4DF0-A9CD-1AFF94B80C0D}"/>
          </ac:graphicFrameMkLst>
        </pc:graphicFrameChg>
      </pc:sldChg>
      <pc:sldChg chg="addSp delSp modSp mod">
        <pc:chgData name="Sebastian Montenegro" userId="269584e4d790753c" providerId="LiveId" clId="{63441157-B834-4A90-B045-EAE28A0812AC}" dt="2020-12-03T17:23:35.997" v="695" actId="14100"/>
        <pc:sldMkLst>
          <pc:docMk/>
          <pc:sldMk cId="2603701392" sldId="263"/>
        </pc:sldMkLst>
        <pc:spChg chg="mod">
          <ac:chgData name="Sebastian Montenegro" userId="269584e4d790753c" providerId="LiveId" clId="{63441157-B834-4A90-B045-EAE28A0812AC}" dt="2020-12-03T16:52:02.415" v="668" actId="1076"/>
          <ac:spMkLst>
            <pc:docMk/>
            <pc:sldMk cId="2603701392" sldId="263"/>
            <ac:spMk id="2" creationId="{24E98FED-14FE-489A-B163-05115E079ACB}"/>
          </ac:spMkLst>
        </pc:spChg>
        <pc:spChg chg="add mod">
          <ac:chgData name="Sebastian Montenegro" userId="269584e4d790753c" providerId="LiveId" clId="{63441157-B834-4A90-B045-EAE28A0812AC}" dt="2020-12-03T17:22:37.482" v="689" actId="14100"/>
          <ac:spMkLst>
            <pc:docMk/>
            <pc:sldMk cId="2603701392" sldId="263"/>
            <ac:spMk id="3" creationId="{FBB1AAEB-05A3-4DBF-8115-AEA44CB4FBB5}"/>
          </ac:spMkLst>
        </pc:spChg>
        <pc:spChg chg="mod">
          <ac:chgData name="Sebastian Montenegro" userId="269584e4d790753c" providerId="LiveId" clId="{63441157-B834-4A90-B045-EAE28A0812AC}" dt="2020-12-03T16:27:39.412" v="633" actId="20577"/>
          <ac:spMkLst>
            <pc:docMk/>
            <pc:sldMk cId="2603701392" sldId="263"/>
            <ac:spMk id="7" creationId="{7EECF2DC-F54E-45F5-BD41-552019D8512A}"/>
          </ac:spMkLst>
        </pc:spChg>
        <pc:spChg chg="add mod">
          <ac:chgData name="Sebastian Montenegro" userId="269584e4d790753c" providerId="LiveId" clId="{63441157-B834-4A90-B045-EAE28A0812AC}" dt="2020-12-03T17:23:12.755" v="692" actId="14100"/>
          <ac:spMkLst>
            <pc:docMk/>
            <pc:sldMk cId="2603701392" sldId="263"/>
            <ac:spMk id="12" creationId="{675F24FE-6896-460C-9522-44FF1097352A}"/>
          </ac:spMkLst>
        </pc:spChg>
        <pc:spChg chg="add mod">
          <ac:chgData name="Sebastian Montenegro" userId="269584e4d790753c" providerId="LiveId" clId="{63441157-B834-4A90-B045-EAE28A0812AC}" dt="2020-12-03T17:23:35.997" v="695" actId="14100"/>
          <ac:spMkLst>
            <pc:docMk/>
            <pc:sldMk cId="2603701392" sldId="263"/>
            <ac:spMk id="13" creationId="{D35A7257-D817-4329-B21D-56EDB9B894FC}"/>
          </ac:spMkLst>
        </pc:spChg>
        <pc:graphicFrameChg chg="del">
          <ac:chgData name="Sebastian Montenegro" userId="269584e4d790753c" providerId="LiveId" clId="{63441157-B834-4A90-B045-EAE28A0812AC}" dt="2020-12-03T16:26:03.800" v="607" actId="478"/>
          <ac:graphicFrameMkLst>
            <pc:docMk/>
            <pc:sldMk cId="2603701392" sldId="263"/>
            <ac:graphicFrameMk id="9" creationId="{F7D5B0EE-25A2-411C-9FBB-D7947F3F5737}"/>
          </ac:graphicFrameMkLst>
        </pc:graphicFrameChg>
        <pc:graphicFrameChg chg="add del mod">
          <ac:chgData name="Sebastian Montenegro" userId="269584e4d790753c" providerId="LiveId" clId="{63441157-B834-4A90-B045-EAE28A0812AC}" dt="2020-12-03T17:18:46.092" v="672" actId="478"/>
          <ac:graphicFrameMkLst>
            <pc:docMk/>
            <pc:sldMk cId="2603701392" sldId="263"/>
            <ac:graphicFrameMk id="10" creationId="{30F047FD-C15D-4299-AFDF-58E0CAE639D0}"/>
          </ac:graphicFrameMkLst>
        </pc:graphicFrameChg>
        <pc:graphicFrameChg chg="add mod">
          <ac:chgData name="Sebastian Montenegro" userId="269584e4d790753c" providerId="LiveId" clId="{63441157-B834-4A90-B045-EAE28A0812AC}" dt="2020-12-03T17:22:20.221" v="686"/>
          <ac:graphicFrameMkLst>
            <pc:docMk/>
            <pc:sldMk cId="2603701392" sldId="263"/>
            <ac:graphicFrameMk id="11" creationId="{30F047FD-C15D-4299-AFDF-58E0CAE639D0}"/>
          </ac:graphicFrameMkLst>
        </pc:graphicFrameChg>
      </pc:sldChg>
      <pc:sldChg chg="delSp del mod">
        <pc:chgData name="Sebastian Montenegro" userId="269584e4d790753c" providerId="LiveId" clId="{63441157-B834-4A90-B045-EAE28A0812AC}" dt="2020-12-04T14:06:39.684" v="776" actId="2696"/>
        <pc:sldMkLst>
          <pc:docMk/>
          <pc:sldMk cId="3469490309" sldId="264"/>
        </pc:sldMkLst>
        <pc:graphicFrameChg chg="del">
          <ac:chgData name="Sebastian Montenegro" userId="269584e4d790753c" providerId="LiveId" clId="{63441157-B834-4A90-B045-EAE28A0812AC}" dt="2020-12-03T17:25:18.711" v="696" actId="478"/>
          <ac:graphicFrameMkLst>
            <pc:docMk/>
            <pc:sldMk cId="3469490309" sldId="264"/>
            <ac:graphicFrameMk id="11" creationId="{B9345CB2-B46B-4DF0-A9CD-1AFF94B80C0D}"/>
          </ac:graphicFrameMkLst>
        </pc:graphicFrameChg>
      </pc:sldChg>
      <pc:sldChg chg="addSp modSp mod">
        <pc:chgData name="Sebastian Montenegro" userId="269584e4d790753c" providerId="LiveId" clId="{63441157-B834-4A90-B045-EAE28A0812AC}" dt="2020-12-04T19:18:02.435" v="879" actId="20577"/>
        <pc:sldMkLst>
          <pc:docMk/>
          <pc:sldMk cId="3829069996" sldId="264"/>
        </pc:sldMkLst>
        <pc:spChg chg="mod">
          <ac:chgData name="Sebastian Montenegro" userId="269584e4d790753c" providerId="LiveId" clId="{63441157-B834-4A90-B045-EAE28A0812AC}" dt="2020-12-04T19:15:04.839" v="850" actId="6549"/>
          <ac:spMkLst>
            <pc:docMk/>
            <pc:sldMk cId="3829069996" sldId="264"/>
            <ac:spMk id="2" creationId="{24E98FED-14FE-489A-B163-05115E079ACB}"/>
          </ac:spMkLst>
        </pc:spChg>
        <pc:spChg chg="mod">
          <ac:chgData name="Sebastian Montenegro" userId="269584e4d790753c" providerId="LiveId" clId="{63441157-B834-4A90-B045-EAE28A0812AC}" dt="2020-12-04T19:18:02.435" v="879" actId="20577"/>
          <ac:spMkLst>
            <pc:docMk/>
            <pc:sldMk cId="3829069996" sldId="264"/>
            <ac:spMk id="7" creationId="{7EECF2DC-F54E-45F5-BD41-552019D8512A}"/>
          </ac:spMkLst>
        </pc:spChg>
        <pc:graphicFrameChg chg="add mod">
          <ac:chgData name="Sebastian Montenegro" userId="269584e4d790753c" providerId="LiveId" clId="{63441157-B834-4A90-B045-EAE28A0812AC}" dt="2020-12-04T19:17:13.620" v="853"/>
          <ac:graphicFrameMkLst>
            <pc:docMk/>
            <pc:sldMk cId="3829069996" sldId="264"/>
            <ac:graphicFrameMk id="8" creationId="{17786A32-93AF-496C-99C1-B27034C65ECB}"/>
          </ac:graphicFrameMkLst>
        </pc:graphicFrameChg>
        <pc:graphicFrameChg chg="add mod">
          <ac:chgData name="Sebastian Montenegro" userId="269584e4d790753c" providerId="LiveId" clId="{63441157-B834-4A90-B045-EAE28A0812AC}" dt="2020-12-04T19:17:29.743" v="858" actId="14100"/>
          <ac:graphicFrameMkLst>
            <pc:docMk/>
            <pc:sldMk cId="3829069996" sldId="264"/>
            <ac:graphicFrameMk id="9" creationId="{17786A32-93AF-496C-99C1-B27034C65ECB}"/>
          </ac:graphicFrameMkLst>
        </pc:graphicFrameChg>
      </pc:sldChg>
      <pc:sldChg chg="modSp del mod">
        <pc:chgData name="Sebastian Montenegro" userId="269584e4d790753c" providerId="LiveId" clId="{63441157-B834-4A90-B045-EAE28A0812AC}" dt="2020-12-04T14:06:39.684" v="776" actId="2696"/>
        <pc:sldMkLst>
          <pc:docMk/>
          <pc:sldMk cId="2519638368" sldId="265"/>
        </pc:sldMkLst>
        <pc:spChg chg="mod">
          <ac:chgData name="Sebastian Montenegro" userId="269584e4d790753c" providerId="LiveId" clId="{63441157-B834-4A90-B045-EAE28A0812AC}" dt="2020-12-03T17:58:16.742" v="770" actId="1076"/>
          <ac:spMkLst>
            <pc:docMk/>
            <pc:sldMk cId="2519638368" sldId="265"/>
            <ac:spMk id="7" creationId="{7EECF2DC-F54E-45F5-BD41-552019D8512A}"/>
          </ac:spMkLst>
        </pc:spChg>
      </pc:sldChg>
      <pc:sldChg chg="addSp delSp modSp mod addCm delCm">
        <pc:chgData name="Sebastian Montenegro" userId="269584e4d790753c" providerId="LiveId" clId="{63441157-B834-4A90-B045-EAE28A0812AC}" dt="2020-12-04T19:38:22.721" v="941" actId="1592"/>
        <pc:sldMkLst>
          <pc:docMk/>
          <pc:sldMk cId="2453999430" sldId="266"/>
        </pc:sldMkLst>
        <pc:spChg chg="mod">
          <ac:chgData name="Sebastian Montenegro" userId="269584e4d790753c" providerId="LiveId" clId="{63441157-B834-4A90-B045-EAE28A0812AC}" dt="2020-12-04T19:30:33.910" v="894" actId="20577"/>
          <ac:spMkLst>
            <pc:docMk/>
            <pc:sldMk cId="2453999430" sldId="266"/>
            <ac:spMk id="2" creationId="{24E98FED-14FE-489A-B163-05115E079ACB}"/>
          </ac:spMkLst>
        </pc:spChg>
        <pc:spChg chg="mod">
          <ac:chgData name="Sebastian Montenegro" userId="269584e4d790753c" providerId="LiveId" clId="{63441157-B834-4A90-B045-EAE28A0812AC}" dt="2020-12-04T19:31:37.730" v="934" actId="20577"/>
          <ac:spMkLst>
            <pc:docMk/>
            <pc:sldMk cId="2453999430" sldId="266"/>
            <ac:spMk id="7" creationId="{7EECF2DC-F54E-45F5-BD41-552019D8512A}"/>
          </ac:spMkLst>
        </pc:spChg>
        <pc:graphicFrameChg chg="del">
          <ac:chgData name="Sebastian Montenegro" userId="269584e4d790753c" providerId="LiveId" clId="{63441157-B834-4A90-B045-EAE28A0812AC}" dt="2020-12-04T19:30:26.938" v="880" actId="478"/>
          <ac:graphicFrameMkLst>
            <pc:docMk/>
            <pc:sldMk cId="2453999430" sldId="266"/>
            <ac:graphicFrameMk id="9" creationId="{17786A32-93AF-496C-99C1-B27034C65ECB}"/>
          </ac:graphicFrameMkLst>
        </pc:graphicFrameChg>
        <pc:graphicFrameChg chg="add mod">
          <ac:chgData name="Sebastian Montenegro" userId="269584e4d790753c" providerId="LiveId" clId="{63441157-B834-4A90-B045-EAE28A0812AC}" dt="2020-12-04T19:37:50.545" v="939" actId="14100"/>
          <ac:graphicFrameMkLst>
            <pc:docMk/>
            <pc:sldMk cId="2453999430" sldId="266"/>
            <ac:graphicFrameMk id="10" creationId="{F256A178-84B9-4654-9C20-57C8DAF50C10}"/>
          </ac:graphicFrameMkLst>
        </pc:graphicFrameChg>
      </pc:sldChg>
      <pc:sldChg chg="addSp delSp modSp mod">
        <pc:chgData name="Sebastian Montenegro" userId="269584e4d790753c" providerId="LiveId" clId="{63441157-B834-4A90-B045-EAE28A0812AC}" dt="2020-12-04T19:57:23.676" v="1103" actId="20577"/>
        <pc:sldMkLst>
          <pc:docMk/>
          <pc:sldMk cId="3739741174" sldId="267"/>
        </pc:sldMkLst>
        <pc:spChg chg="mod">
          <ac:chgData name="Sebastian Montenegro" userId="269584e4d790753c" providerId="LiveId" clId="{63441157-B834-4A90-B045-EAE28A0812AC}" dt="2020-12-04T19:57:01.345" v="1087" actId="1076"/>
          <ac:spMkLst>
            <pc:docMk/>
            <pc:sldMk cId="3739741174" sldId="267"/>
            <ac:spMk id="2" creationId="{24E98FED-14FE-489A-B163-05115E079ACB}"/>
          </ac:spMkLst>
        </pc:spChg>
        <pc:spChg chg="mod">
          <ac:chgData name="Sebastian Montenegro" userId="269584e4d790753c" providerId="LiveId" clId="{63441157-B834-4A90-B045-EAE28A0812AC}" dt="2020-12-04T19:57:23.676" v="1103" actId="20577"/>
          <ac:spMkLst>
            <pc:docMk/>
            <pc:sldMk cId="3739741174" sldId="267"/>
            <ac:spMk id="7" creationId="{7EECF2DC-F54E-45F5-BD41-552019D8512A}"/>
          </ac:spMkLst>
        </pc:spChg>
        <pc:graphicFrameChg chg="add mod">
          <ac:chgData name="Sebastian Montenegro" userId="269584e4d790753c" providerId="LiveId" clId="{63441157-B834-4A90-B045-EAE28A0812AC}" dt="2020-12-04T19:56:54.336" v="1086" actId="207"/>
          <ac:graphicFrameMkLst>
            <pc:docMk/>
            <pc:sldMk cId="3739741174" sldId="267"/>
            <ac:graphicFrameMk id="9" creationId="{668F900B-176B-4162-A85F-D8541CDF11CA}"/>
          </ac:graphicFrameMkLst>
        </pc:graphicFrameChg>
        <pc:graphicFrameChg chg="del">
          <ac:chgData name="Sebastian Montenegro" userId="269584e4d790753c" providerId="LiveId" clId="{63441157-B834-4A90-B045-EAE28A0812AC}" dt="2020-12-04T19:39:01.500" v="942" actId="478"/>
          <ac:graphicFrameMkLst>
            <pc:docMk/>
            <pc:sldMk cId="3739741174" sldId="267"/>
            <ac:graphicFrameMk id="10" creationId="{F256A178-84B9-4654-9C20-57C8DAF50C1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Hoja_de_c_lculo_de_Microsoft_Excel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Hoja_de_c_lculo_de_Microsoft_Excel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Hoja_de_c_lculo_de_Microsoft_Excel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'Comp_Elcciones Ant'!$J$162</c:f>
              <c:strCache>
                <c:ptCount val="1"/>
                <c:pt idx="0">
                  <c:v>Convención Constitucional</c:v>
                </c:pt>
              </c:strCache>
            </c:strRef>
          </c:tx>
          <c:spPr>
            <a:solidFill>
              <a:srgbClr val="FF4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4400"/>
                    </a:solidFill>
                    <a:latin typeface="DM Sans" pitchFamily="2"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Ant'!$G$163:$G$164</c:f>
              <c:strCache>
                <c:ptCount val="2"/>
                <c:pt idx="0">
                  <c:v>Diurno </c:v>
                </c:pt>
                <c:pt idx="1">
                  <c:v>Prime</c:v>
                </c:pt>
              </c:strCache>
            </c:strRef>
          </c:cat>
          <c:val>
            <c:numRef>
              <c:f>'Comp_Elcciones Ant'!$J$163:$J$164</c:f>
              <c:numCache>
                <c:formatCode>General</c:formatCode>
                <c:ptCount val="2"/>
                <c:pt idx="0">
                  <c:v>21.2</c:v>
                </c:pt>
                <c:pt idx="1">
                  <c:v>30.3</c:v>
                </c:pt>
              </c:numCache>
            </c:numRef>
          </c:val>
          <c:extLst>
            <c:ext xmlns:c16="http://schemas.microsoft.com/office/drawing/2014/chart" uri="{C3380CC4-5D6E-409C-BE32-E72D297353CC}">
              <c16:uniqueId val="{00000000-3210-4373-B511-B348FB584AA3}"/>
            </c:ext>
          </c:extLst>
        </c:ser>
        <c:dLbls>
          <c:showLegendKey val="0"/>
          <c:showVal val="0"/>
          <c:showCatName val="0"/>
          <c:showSerName val="0"/>
          <c:showPercent val="0"/>
          <c:showBubbleSize val="0"/>
        </c:dLbls>
        <c:gapWidth val="219"/>
        <c:overlap val="-27"/>
        <c:axId val="1539104847"/>
        <c:axId val="1539106095"/>
      </c:barChart>
      <c:catAx>
        <c:axId val="153910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39106095"/>
        <c:crosses val="autoZero"/>
        <c:auto val="1"/>
        <c:lblAlgn val="ctr"/>
        <c:lblOffset val="100"/>
        <c:noMultiLvlLbl val="0"/>
      </c:catAx>
      <c:valAx>
        <c:axId val="15391060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39104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Ant'!$A$78</c:f>
              <c:strCache>
                <c:ptCount val="1"/>
                <c:pt idx="0">
                  <c:v>Horario diurno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9427-4196-8EC4-056BB9C2E572}"/>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9427-4196-8EC4-056BB9C2E572}"/>
              </c:ext>
            </c:extLst>
          </c:dPt>
          <c:dLbls>
            <c:dLbl>
              <c:idx val="0"/>
              <c:layout>
                <c:manualLayout>
                  <c:x val="5.2382470656624117E-2"/>
                  <c:y val="-3.59178149606299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27-4196-8EC4-056BB9C2E572}"/>
                </c:ext>
              </c:extLst>
            </c:dLbl>
            <c:dLbl>
              <c:idx val="1"/>
              <c:delete val="1"/>
              <c:extLst>
                <c:ext xmlns:c15="http://schemas.microsoft.com/office/drawing/2012/chart" uri="{CE6537A1-D6FC-4f65-9D91-7224C49458BB}"/>
                <c:ext xmlns:c16="http://schemas.microsoft.com/office/drawing/2014/chart" uri="{C3380CC4-5D6E-409C-BE32-E72D297353CC}">
                  <c16:uniqueId val="{00000003-9427-4196-8EC4-056BB9C2E57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Ant'!$B$78:$C$78</c:f>
              <c:numCache>
                <c:formatCode>General</c:formatCode>
                <c:ptCount val="2"/>
                <c:pt idx="0">
                  <c:v>72.900000000000006</c:v>
                </c:pt>
                <c:pt idx="1">
                  <c:v>27.099999999999994</c:v>
                </c:pt>
              </c:numCache>
            </c:numRef>
          </c:val>
          <c:extLst>
            <c:ext xmlns:c16="http://schemas.microsoft.com/office/drawing/2014/chart" uri="{C3380CC4-5D6E-409C-BE32-E72D297353CC}">
              <c16:uniqueId val="{00000004-9427-4196-8EC4-056BB9C2E5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Ant'!$A$79</c:f>
              <c:strCache>
                <c:ptCount val="1"/>
                <c:pt idx="0">
                  <c:v>Horario prime</c:v>
                </c:pt>
              </c:strCache>
            </c:strRef>
          </c:tx>
          <c:dPt>
            <c:idx val="0"/>
            <c:bubble3D val="0"/>
            <c:spPr>
              <a:solidFill>
                <a:srgbClr val="942887"/>
              </a:solidFill>
              <a:ln w="19050">
                <a:solidFill>
                  <a:schemeClr val="lt1"/>
                </a:solidFill>
              </a:ln>
              <a:effectLst/>
            </c:spPr>
            <c:extLst>
              <c:ext xmlns:c16="http://schemas.microsoft.com/office/drawing/2014/chart" uri="{C3380CC4-5D6E-409C-BE32-E72D297353CC}">
                <c16:uniqueId val="{00000001-016D-4B9E-9FDC-E9365BB1D66F}"/>
              </c:ext>
            </c:extLst>
          </c:dPt>
          <c:dPt>
            <c:idx val="1"/>
            <c:bubble3D val="0"/>
            <c:spPr>
              <a:solidFill>
                <a:srgbClr val="DFB3DC"/>
              </a:solidFill>
              <a:ln w="19050">
                <a:solidFill>
                  <a:schemeClr val="lt1"/>
                </a:solidFill>
              </a:ln>
              <a:effectLst/>
            </c:spPr>
            <c:extLst>
              <c:ext xmlns:c16="http://schemas.microsoft.com/office/drawing/2014/chart" uri="{C3380CC4-5D6E-409C-BE32-E72D297353CC}">
                <c16:uniqueId val="{00000003-016D-4B9E-9FDC-E9365BB1D66F}"/>
              </c:ext>
            </c:extLst>
          </c:dPt>
          <c:dLbls>
            <c:dLbl>
              <c:idx val="0"/>
              <c:layout>
                <c:manualLayout>
                  <c:x val="6.4390022993157575E-2"/>
                  <c:y val="-4.638788677311740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7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6D-4B9E-9FDC-E9365BB1D66F}"/>
                </c:ext>
              </c:extLst>
            </c:dLbl>
            <c:dLbl>
              <c:idx val="1"/>
              <c:delete val="1"/>
              <c:extLst>
                <c:ext xmlns:c15="http://schemas.microsoft.com/office/drawing/2012/chart" uri="{CE6537A1-D6FC-4f65-9D91-7224C49458BB}"/>
                <c:ext xmlns:c16="http://schemas.microsoft.com/office/drawing/2014/chart" uri="{C3380CC4-5D6E-409C-BE32-E72D297353CC}">
                  <c16:uniqueId val="{00000003-016D-4B9E-9FDC-E9365BB1D6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Ant'!$B$79:$C$79</c:f>
              <c:numCache>
                <c:formatCode>General</c:formatCode>
                <c:ptCount val="2"/>
                <c:pt idx="0">
                  <c:v>74.7</c:v>
                </c:pt>
                <c:pt idx="1">
                  <c:v>25.299999999999997</c:v>
                </c:pt>
              </c:numCache>
            </c:numRef>
          </c:val>
          <c:extLst>
            <c:ext xmlns:c16="http://schemas.microsoft.com/office/drawing/2014/chart" uri="{C3380CC4-5D6E-409C-BE32-E72D297353CC}">
              <c16:uniqueId val="{00000004-016D-4B9E-9FDC-E9365BB1D6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4400"/>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[12:45 - 12:46&gt;</c:v>
                </c:pt>
                <c:pt idx="1">
                  <c:v>[12:46 - 12:47&gt;</c:v>
                </c:pt>
                <c:pt idx="2">
                  <c:v>[12:47 - 12:48&gt;</c:v>
                </c:pt>
                <c:pt idx="3">
                  <c:v>[12:48 - 12:49&gt;</c:v>
                </c:pt>
                <c:pt idx="4">
                  <c:v>[12:49 - 12:50&gt;</c:v>
                </c:pt>
                <c:pt idx="5">
                  <c:v>[12:50 - 12:51&gt;</c:v>
                </c:pt>
                <c:pt idx="6">
                  <c:v>[12:51 - 12:52&gt;</c:v>
                </c:pt>
                <c:pt idx="7">
                  <c:v>[12:52 - 12:53&gt;</c:v>
                </c:pt>
                <c:pt idx="8">
                  <c:v>[12:53 - 12:54&gt;</c:v>
                </c:pt>
                <c:pt idx="9">
                  <c:v>[12:54 - 12:55&gt;</c:v>
                </c:pt>
                <c:pt idx="10">
                  <c:v>[12:55 - 12:56&gt;</c:v>
                </c:pt>
                <c:pt idx="11">
                  <c:v>[12:56 - 12:57&gt;</c:v>
                </c:pt>
                <c:pt idx="12">
                  <c:v>[12:57 - 12:58&gt;</c:v>
                </c:pt>
                <c:pt idx="13">
                  <c:v>[12:58 - 12:59&gt;</c:v>
                </c:pt>
                <c:pt idx="14">
                  <c:v>[12:59 - 13:00&gt;</c:v>
                </c:pt>
                <c:pt idx="15">
                  <c:v>[13:00 - 13:01&gt;</c:v>
                </c:pt>
                <c:pt idx="16">
                  <c:v>[13:01 - 13:02&gt;</c:v>
                </c:pt>
                <c:pt idx="17">
                  <c:v>[13:02 - 13:03&gt;</c:v>
                </c:pt>
              </c:strCache>
            </c:strRef>
          </c:cat>
          <c:val>
            <c:numRef>
              <c:f>Hoja1!$B$2:$B$19</c:f>
              <c:numCache>
                <c:formatCode>General</c:formatCode>
                <c:ptCount val="18"/>
                <c:pt idx="0">
                  <c:v>8.1999999999999993</c:v>
                </c:pt>
                <c:pt idx="1">
                  <c:v>7.9</c:v>
                </c:pt>
                <c:pt idx="2">
                  <c:v>7.9</c:v>
                </c:pt>
                <c:pt idx="3">
                  <c:v>7.8</c:v>
                </c:pt>
                <c:pt idx="4">
                  <c:v>7.8</c:v>
                </c:pt>
                <c:pt idx="5">
                  <c:v>7.4</c:v>
                </c:pt>
                <c:pt idx="6">
                  <c:v>7.2</c:v>
                </c:pt>
                <c:pt idx="7">
                  <c:v>7.1</c:v>
                </c:pt>
                <c:pt idx="8">
                  <c:v>7</c:v>
                </c:pt>
                <c:pt idx="9">
                  <c:v>7.1</c:v>
                </c:pt>
                <c:pt idx="10">
                  <c:v>6.9</c:v>
                </c:pt>
                <c:pt idx="11">
                  <c:v>7</c:v>
                </c:pt>
                <c:pt idx="12">
                  <c:v>7.3</c:v>
                </c:pt>
                <c:pt idx="13">
                  <c:v>7.3</c:v>
                </c:pt>
                <c:pt idx="14">
                  <c:v>7.2</c:v>
                </c:pt>
                <c:pt idx="15">
                  <c:v>7.4</c:v>
                </c:pt>
                <c:pt idx="16">
                  <c:v>7.5</c:v>
                </c:pt>
                <c:pt idx="17">
                  <c:v>7.6</c:v>
                </c:pt>
              </c:numCache>
            </c:numRef>
          </c:val>
          <c:smooth val="0"/>
          <c:extLst>
            <c:ext xmlns:c16="http://schemas.microsoft.com/office/drawing/2014/chart" uri="{C3380CC4-5D6E-409C-BE32-E72D297353CC}">
              <c16:uniqueId val="{00000000-AC32-4EBB-AE14-189004F31D79}"/>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ax val="16"/>
          <c:min val="4"/>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5B008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B008F"/>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[20:45 - 20:46&gt;</c:v>
                </c:pt>
                <c:pt idx="1">
                  <c:v>[20:46 - 20:47&gt;</c:v>
                </c:pt>
                <c:pt idx="2">
                  <c:v>[20:47 - 20:48&gt;</c:v>
                </c:pt>
                <c:pt idx="3">
                  <c:v>[20:48 - 20:49&gt;</c:v>
                </c:pt>
                <c:pt idx="4">
                  <c:v>[20:49 - 20:50&gt;</c:v>
                </c:pt>
                <c:pt idx="5">
                  <c:v>[20:50 - 20:51&gt;</c:v>
                </c:pt>
                <c:pt idx="6">
                  <c:v>[20:51 - 20:52&gt;</c:v>
                </c:pt>
                <c:pt idx="7">
                  <c:v>[20:52 - 20:53&gt;</c:v>
                </c:pt>
                <c:pt idx="8">
                  <c:v>[20:53 - 20:54&gt;</c:v>
                </c:pt>
                <c:pt idx="9">
                  <c:v>[20:54 - 20:55&gt;</c:v>
                </c:pt>
                <c:pt idx="10">
                  <c:v>[20:55 - 20:56&gt;</c:v>
                </c:pt>
                <c:pt idx="11">
                  <c:v>[20:56 - 20:57&gt;</c:v>
                </c:pt>
                <c:pt idx="12">
                  <c:v>[20:57 - 20:58&gt;</c:v>
                </c:pt>
                <c:pt idx="13">
                  <c:v>[20:58 - 20:59&gt;</c:v>
                </c:pt>
                <c:pt idx="14">
                  <c:v>[20:59 - 21:00&gt;</c:v>
                </c:pt>
                <c:pt idx="15">
                  <c:v>[21:00 - 21:01&gt;</c:v>
                </c:pt>
                <c:pt idx="16">
                  <c:v>[21:01 - 21:02&gt;</c:v>
                </c:pt>
              </c:strCache>
            </c:strRef>
          </c:cat>
          <c:val>
            <c:numRef>
              <c:f>Hoja1!$B$2:$B$18</c:f>
              <c:numCache>
                <c:formatCode>General</c:formatCode>
                <c:ptCount val="17"/>
                <c:pt idx="0">
                  <c:v>13</c:v>
                </c:pt>
                <c:pt idx="1">
                  <c:v>11.6</c:v>
                </c:pt>
                <c:pt idx="2">
                  <c:v>11.6</c:v>
                </c:pt>
                <c:pt idx="3">
                  <c:v>11.5</c:v>
                </c:pt>
                <c:pt idx="4">
                  <c:v>11.2</c:v>
                </c:pt>
                <c:pt idx="5">
                  <c:v>11.2</c:v>
                </c:pt>
                <c:pt idx="6">
                  <c:v>11.1</c:v>
                </c:pt>
                <c:pt idx="7">
                  <c:v>11.2</c:v>
                </c:pt>
                <c:pt idx="8">
                  <c:v>11</c:v>
                </c:pt>
                <c:pt idx="9">
                  <c:v>11.3</c:v>
                </c:pt>
                <c:pt idx="10">
                  <c:v>11.4</c:v>
                </c:pt>
                <c:pt idx="11">
                  <c:v>11.6</c:v>
                </c:pt>
                <c:pt idx="12">
                  <c:v>11.2</c:v>
                </c:pt>
                <c:pt idx="13">
                  <c:v>11.2</c:v>
                </c:pt>
                <c:pt idx="14">
                  <c:v>11.3</c:v>
                </c:pt>
                <c:pt idx="15">
                  <c:v>11.4</c:v>
                </c:pt>
                <c:pt idx="16">
                  <c:v>11.9</c:v>
                </c:pt>
              </c:numCache>
            </c:numRef>
          </c:val>
          <c:smooth val="0"/>
          <c:extLst>
            <c:ext xmlns:c16="http://schemas.microsoft.com/office/drawing/2014/chart" uri="{C3380CC4-5D6E-409C-BE32-E72D297353CC}">
              <c16:uniqueId val="{00000000-986B-429B-A3B3-D857DC368237}"/>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'ADH%'!$J$35</c:f>
              <c:strCache>
                <c:ptCount val="1"/>
                <c:pt idx="0">
                  <c:v>Hombres</c:v>
                </c:pt>
              </c:strCache>
            </c:strRef>
          </c:tx>
          <c:spPr>
            <a:noFill/>
            <a:ln w="25400" cap="flat" cmpd="sng" algn="ctr">
              <a:solidFill>
                <a:schemeClr val="accent1"/>
              </a:solidFill>
              <a:miter lim="800000"/>
            </a:ln>
            <a:effectLst/>
          </c:spPr>
          <c:invertIfNegative val="0"/>
          <c:dPt>
            <c:idx val="3"/>
            <c:invertIfNegative val="0"/>
            <c:bubble3D val="0"/>
            <c:spPr>
              <a:pattFill prst="pct30">
                <a:fgClr>
                  <a:schemeClr val="accent4">
                    <a:lumMod val="40000"/>
                    <a:lumOff val="60000"/>
                  </a:schemeClr>
                </a:fgClr>
                <a:bgClr>
                  <a:schemeClr val="bg1"/>
                </a:bgClr>
              </a:pattFill>
              <a:ln w="25400" cap="flat" cmpd="sng" algn="ctr">
                <a:noFill/>
                <a:miter lim="800000"/>
              </a:ln>
              <a:effectLst/>
            </c:spPr>
            <c:extLst>
              <c:ext xmlns:c16="http://schemas.microsoft.com/office/drawing/2014/chart" uri="{C3380CC4-5D6E-409C-BE32-E72D297353CC}">
                <c16:uniqueId val="{00000005-C75A-49BE-B1DB-C40C7219DDD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'ADH%'!$I$36:$I$38</c:f>
              <c:strCache>
                <c:ptCount val="3"/>
                <c:pt idx="0">
                  <c:v>Horario Diurno</c:v>
                </c:pt>
                <c:pt idx="1">
                  <c:v>Horario Prime</c:v>
                </c:pt>
                <c:pt idx="2">
                  <c:v>Total Franja</c:v>
                </c:pt>
              </c:strCache>
            </c:strRef>
          </c:cat>
          <c:val>
            <c:numRef>
              <c:f>'ADH%'!$J$36:$J$38</c:f>
              <c:numCache>
                <c:formatCode>General</c:formatCode>
                <c:ptCount val="3"/>
                <c:pt idx="0">
                  <c:v>43.8</c:v>
                </c:pt>
                <c:pt idx="1">
                  <c:v>45</c:v>
                </c:pt>
                <c:pt idx="2">
                  <c:v>44.5</c:v>
                </c:pt>
              </c:numCache>
            </c:numRef>
          </c:val>
          <c:extLst>
            <c:ext xmlns:c16="http://schemas.microsoft.com/office/drawing/2014/chart" uri="{C3380CC4-5D6E-409C-BE32-E72D297353CC}">
              <c16:uniqueId val="{00000000-C75A-49BE-B1DB-C40C7219DDD2}"/>
            </c:ext>
          </c:extLst>
        </c:ser>
        <c:ser>
          <c:idx val="1"/>
          <c:order val="1"/>
          <c:tx>
            <c:strRef>
              <c:f>'ADH%'!$K$35</c:f>
              <c:strCache>
                <c:ptCount val="1"/>
                <c:pt idx="0">
                  <c:v>Mujeres</c:v>
                </c:pt>
              </c:strCache>
            </c:strRef>
          </c:tx>
          <c:spPr>
            <a:noFill/>
            <a:ln w="25400" cap="flat" cmpd="sng" algn="ctr">
              <a:solidFill>
                <a:srgbClr val="942887"/>
              </a:solidFill>
              <a:miter lim="800000"/>
            </a:ln>
            <a:effectLst/>
          </c:spPr>
          <c:invertIfNegative val="0"/>
          <c:dPt>
            <c:idx val="3"/>
            <c:invertIfNegative val="0"/>
            <c:bubble3D val="0"/>
            <c:spPr>
              <a:pattFill prst="pct60">
                <a:fgClr>
                  <a:srgbClr val="DFB3DC"/>
                </a:fgClr>
                <a:bgClr>
                  <a:schemeClr val="bg1"/>
                </a:bgClr>
              </a:pattFill>
              <a:ln w="25400" cap="flat" cmpd="sng" algn="ctr">
                <a:noFill/>
                <a:miter lim="800000"/>
              </a:ln>
              <a:effectLst/>
            </c:spPr>
            <c:extLst>
              <c:ext xmlns:c16="http://schemas.microsoft.com/office/drawing/2014/chart" uri="{C3380CC4-5D6E-409C-BE32-E72D297353CC}">
                <c16:uniqueId val="{00000004-C75A-49BE-B1DB-C40C7219DDD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'ADH%'!$I$36:$I$38</c:f>
              <c:strCache>
                <c:ptCount val="3"/>
                <c:pt idx="0">
                  <c:v>Horario Diurno</c:v>
                </c:pt>
                <c:pt idx="1">
                  <c:v>Horario Prime</c:v>
                </c:pt>
                <c:pt idx="2">
                  <c:v>Total Franja</c:v>
                </c:pt>
              </c:strCache>
            </c:strRef>
          </c:cat>
          <c:val>
            <c:numRef>
              <c:f>'ADH%'!$K$36:$K$38</c:f>
              <c:numCache>
                <c:formatCode>General</c:formatCode>
                <c:ptCount val="3"/>
                <c:pt idx="0">
                  <c:v>56.2</c:v>
                </c:pt>
                <c:pt idx="1">
                  <c:v>55</c:v>
                </c:pt>
                <c:pt idx="2">
                  <c:v>55.5</c:v>
                </c:pt>
              </c:numCache>
            </c:numRef>
          </c:val>
          <c:extLst>
            <c:ext xmlns:c16="http://schemas.microsoft.com/office/drawing/2014/chart" uri="{C3380CC4-5D6E-409C-BE32-E72D297353CC}">
              <c16:uniqueId val="{00000001-C75A-49BE-B1DB-C40C7219DDD2}"/>
            </c:ext>
          </c:extLst>
        </c:ser>
        <c:dLbls>
          <c:dLblPos val="outEnd"/>
          <c:showLegendKey val="0"/>
          <c:showVal val="1"/>
          <c:showCatName val="0"/>
          <c:showSerName val="0"/>
          <c:showPercent val="0"/>
          <c:showBubbleSize val="0"/>
        </c:dLbls>
        <c:gapWidth val="164"/>
        <c:overlap val="-35"/>
        <c:axId val="401219760"/>
        <c:axId val="401213520"/>
      </c:barChart>
      <c:catAx>
        <c:axId val="401219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401213520"/>
        <c:crosses val="autoZero"/>
        <c:auto val="1"/>
        <c:lblAlgn val="ctr"/>
        <c:lblOffset val="100"/>
        <c:noMultiLvlLbl val="0"/>
      </c:catAx>
      <c:valAx>
        <c:axId val="401213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4012197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'ADH%'!$K$73</c:f>
              <c:strCache>
                <c:ptCount val="1"/>
                <c:pt idx="0">
                  <c:v>13 a 17</c:v>
                </c:pt>
              </c:strCache>
            </c:strRef>
          </c:tx>
          <c:spPr>
            <a:noFill/>
            <a:ln w="25400" cap="flat" cmpd="sng" algn="ctr">
              <a:solidFill>
                <a:srgbClr val="92D050"/>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'ADH%'!$K$74:$K$76</c:f>
              <c:numCache>
                <c:formatCode>General</c:formatCode>
                <c:ptCount val="3"/>
                <c:pt idx="0">
                  <c:v>2</c:v>
                </c:pt>
                <c:pt idx="1">
                  <c:v>2.7</c:v>
                </c:pt>
                <c:pt idx="2">
                  <c:v>2.4</c:v>
                </c:pt>
              </c:numCache>
            </c:numRef>
          </c:val>
          <c:extLst>
            <c:ext xmlns:c16="http://schemas.microsoft.com/office/drawing/2014/chart" uri="{C3380CC4-5D6E-409C-BE32-E72D297353CC}">
              <c16:uniqueId val="{00000000-AA6A-4D98-9F5B-66C402909CA5}"/>
            </c:ext>
          </c:extLst>
        </c:ser>
        <c:ser>
          <c:idx val="1"/>
          <c:order val="1"/>
          <c:tx>
            <c:strRef>
              <c:f>'ADH%'!$L$73</c:f>
              <c:strCache>
                <c:ptCount val="1"/>
                <c:pt idx="0">
                  <c:v>18 a 24</c:v>
                </c:pt>
              </c:strCache>
            </c:strRef>
          </c:tx>
          <c:spPr>
            <a:noFill/>
            <a:ln w="25400" cap="flat" cmpd="sng" algn="ctr">
              <a:solidFill>
                <a:schemeClr val="accent2"/>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'ADH%'!$L$74:$L$76</c:f>
              <c:numCache>
                <c:formatCode>General</c:formatCode>
                <c:ptCount val="3"/>
                <c:pt idx="0">
                  <c:v>3.9</c:v>
                </c:pt>
                <c:pt idx="1">
                  <c:v>3.5</c:v>
                </c:pt>
                <c:pt idx="2">
                  <c:v>3.7</c:v>
                </c:pt>
              </c:numCache>
            </c:numRef>
          </c:val>
          <c:extLst>
            <c:ext xmlns:c16="http://schemas.microsoft.com/office/drawing/2014/chart" uri="{C3380CC4-5D6E-409C-BE32-E72D297353CC}">
              <c16:uniqueId val="{00000001-AA6A-4D98-9F5B-66C402909CA5}"/>
            </c:ext>
          </c:extLst>
        </c:ser>
        <c:ser>
          <c:idx val="2"/>
          <c:order val="2"/>
          <c:tx>
            <c:strRef>
              <c:f>'ADH%'!$M$73</c:f>
              <c:strCache>
                <c:ptCount val="1"/>
                <c:pt idx="0">
                  <c:v>25 a 34</c:v>
                </c:pt>
              </c:strCache>
            </c:strRef>
          </c:tx>
          <c:spPr>
            <a:noFill/>
            <a:ln w="25400" cap="flat" cmpd="sng" algn="ctr">
              <a:solidFill>
                <a:schemeClr val="accent3"/>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'ADH%'!$M$74:$M$76</c:f>
              <c:numCache>
                <c:formatCode>General</c:formatCode>
                <c:ptCount val="3"/>
                <c:pt idx="0">
                  <c:v>17.5</c:v>
                </c:pt>
                <c:pt idx="1">
                  <c:v>15.6</c:v>
                </c:pt>
                <c:pt idx="2">
                  <c:v>16.399999999999999</c:v>
                </c:pt>
              </c:numCache>
            </c:numRef>
          </c:val>
          <c:extLst>
            <c:ext xmlns:c16="http://schemas.microsoft.com/office/drawing/2014/chart" uri="{C3380CC4-5D6E-409C-BE32-E72D297353CC}">
              <c16:uniqueId val="{00000002-AA6A-4D98-9F5B-66C402909CA5}"/>
            </c:ext>
          </c:extLst>
        </c:ser>
        <c:ser>
          <c:idx val="3"/>
          <c:order val="3"/>
          <c:tx>
            <c:strRef>
              <c:f>'ADH%'!$N$73</c:f>
              <c:strCache>
                <c:ptCount val="1"/>
                <c:pt idx="0">
                  <c:v>35 a 49</c:v>
                </c:pt>
              </c:strCache>
            </c:strRef>
          </c:tx>
          <c:spPr>
            <a:noFill/>
            <a:ln w="25400" cap="flat" cmpd="sng" algn="ctr">
              <a:solidFill>
                <a:schemeClr val="accent4"/>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'ADH%'!$N$74:$N$76</c:f>
              <c:numCache>
                <c:formatCode>General</c:formatCode>
                <c:ptCount val="3"/>
                <c:pt idx="0">
                  <c:v>22.3</c:v>
                </c:pt>
                <c:pt idx="1">
                  <c:v>17.2</c:v>
                </c:pt>
                <c:pt idx="2">
                  <c:v>19.3</c:v>
                </c:pt>
              </c:numCache>
            </c:numRef>
          </c:val>
          <c:extLst>
            <c:ext xmlns:c16="http://schemas.microsoft.com/office/drawing/2014/chart" uri="{C3380CC4-5D6E-409C-BE32-E72D297353CC}">
              <c16:uniqueId val="{00000003-AA6A-4D98-9F5B-66C402909CA5}"/>
            </c:ext>
          </c:extLst>
        </c:ser>
        <c:ser>
          <c:idx val="4"/>
          <c:order val="4"/>
          <c:tx>
            <c:strRef>
              <c:f>'ADH%'!$O$73</c:f>
              <c:strCache>
                <c:ptCount val="1"/>
                <c:pt idx="0">
                  <c:v>50 a 64</c:v>
                </c:pt>
              </c:strCache>
            </c:strRef>
          </c:tx>
          <c:spPr>
            <a:noFill/>
            <a:ln w="25400" cap="flat" cmpd="sng" algn="ctr">
              <a:solidFill>
                <a:schemeClr val="accent5"/>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'ADH%'!$O$74:$O$76</c:f>
              <c:numCache>
                <c:formatCode>General</c:formatCode>
                <c:ptCount val="3"/>
                <c:pt idx="0">
                  <c:v>23.2</c:v>
                </c:pt>
                <c:pt idx="1">
                  <c:v>24.3</c:v>
                </c:pt>
                <c:pt idx="2">
                  <c:v>23.8</c:v>
                </c:pt>
              </c:numCache>
            </c:numRef>
          </c:val>
          <c:extLst>
            <c:ext xmlns:c16="http://schemas.microsoft.com/office/drawing/2014/chart" uri="{C3380CC4-5D6E-409C-BE32-E72D297353CC}">
              <c16:uniqueId val="{00000004-AA6A-4D98-9F5B-66C402909CA5}"/>
            </c:ext>
          </c:extLst>
        </c:ser>
        <c:ser>
          <c:idx val="5"/>
          <c:order val="5"/>
          <c:tx>
            <c:strRef>
              <c:f>'ADH%'!$P$73</c:f>
              <c:strCache>
                <c:ptCount val="1"/>
                <c:pt idx="0">
                  <c:v>65 a 99</c:v>
                </c:pt>
              </c:strCache>
            </c:strRef>
          </c:tx>
          <c:spPr>
            <a:noFill/>
            <a:ln w="25400" cap="flat" cmpd="sng" algn="ctr">
              <a:solidFill>
                <a:srgbClr val="A32D8D"/>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'ADH%'!$J$74:$J$76</c:f>
              <c:strCache>
                <c:ptCount val="3"/>
                <c:pt idx="0">
                  <c:v>Horario Diurno</c:v>
                </c:pt>
                <c:pt idx="1">
                  <c:v>Horario Prime</c:v>
                </c:pt>
                <c:pt idx="2">
                  <c:v>Total Franja</c:v>
                </c:pt>
              </c:strCache>
            </c:strRef>
          </c:cat>
          <c:val>
            <c:numRef>
              <c:f>'ADH%'!$P$74:$P$76</c:f>
              <c:numCache>
                <c:formatCode>General</c:formatCode>
                <c:ptCount val="3"/>
                <c:pt idx="0">
                  <c:v>31.1</c:v>
                </c:pt>
                <c:pt idx="1">
                  <c:v>36.700000000000003</c:v>
                </c:pt>
                <c:pt idx="2">
                  <c:v>34.4</c:v>
                </c:pt>
              </c:numCache>
            </c:numRef>
          </c:val>
          <c:extLst>
            <c:ext xmlns:c16="http://schemas.microsoft.com/office/drawing/2014/chart" uri="{C3380CC4-5D6E-409C-BE32-E72D297353CC}">
              <c16:uniqueId val="{00000005-AA6A-4D98-9F5B-66C402909CA5}"/>
            </c:ext>
          </c:extLst>
        </c:ser>
        <c:dLbls>
          <c:showLegendKey val="0"/>
          <c:showVal val="0"/>
          <c:showCatName val="0"/>
          <c:showSerName val="0"/>
          <c:showPercent val="0"/>
          <c:showBubbleSize val="0"/>
        </c:dLbls>
        <c:gapWidth val="164"/>
        <c:overlap val="-35"/>
        <c:axId val="401216848"/>
        <c:axId val="401218928"/>
      </c:barChart>
      <c:catAx>
        <c:axId val="401216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401218928"/>
        <c:crosses val="autoZero"/>
        <c:auto val="1"/>
        <c:lblAlgn val="ctr"/>
        <c:lblOffset val="100"/>
        <c:noMultiLvlLbl val="0"/>
      </c:catAx>
      <c:valAx>
        <c:axId val="401218928"/>
        <c:scaling>
          <c:orientation val="minMax"/>
        </c:scaling>
        <c:delete val="1"/>
        <c:axPos val="l"/>
        <c:numFmt formatCode="General" sourceLinked="1"/>
        <c:majorTickMark val="none"/>
        <c:minorTickMark val="none"/>
        <c:tickLblPos val="nextTo"/>
        <c:crossAx val="4012168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sz="1100">
          <a:latin typeface="Arial Narrow" panose="020B0606020202030204" pitchFamily="34" charset="0"/>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'ADH%'!$J$139</c:f>
              <c:strCache>
                <c:ptCount val="1"/>
                <c:pt idx="0">
                  <c:v>ABC1</c:v>
                </c:pt>
              </c:strCache>
            </c:strRef>
          </c:tx>
          <c:spPr>
            <a:noFill/>
            <a:ln w="25400" cap="flat" cmpd="sng" algn="ctr">
              <a:solidFill>
                <a:schemeClr val="accent1"/>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'ADH%'!$I$140:$I$142</c:f>
              <c:strCache>
                <c:ptCount val="3"/>
                <c:pt idx="0">
                  <c:v>Horario Diurno</c:v>
                </c:pt>
                <c:pt idx="1">
                  <c:v>Horario Prime</c:v>
                </c:pt>
                <c:pt idx="2">
                  <c:v>Total Franja</c:v>
                </c:pt>
              </c:strCache>
            </c:strRef>
          </c:cat>
          <c:val>
            <c:numRef>
              <c:f>'ADH%'!$J$140:$J$142</c:f>
              <c:numCache>
                <c:formatCode>General</c:formatCode>
                <c:ptCount val="3"/>
                <c:pt idx="0">
                  <c:v>9</c:v>
                </c:pt>
                <c:pt idx="1">
                  <c:v>8.1999999999999993</c:v>
                </c:pt>
                <c:pt idx="2">
                  <c:v>8.5</c:v>
                </c:pt>
              </c:numCache>
            </c:numRef>
          </c:val>
          <c:extLst>
            <c:ext xmlns:c16="http://schemas.microsoft.com/office/drawing/2014/chart" uri="{C3380CC4-5D6E-409C-BE32-E72D297353CC}">
              <c16:uniqueId val="{00000000-3712-48E8-9022-621E6EA0DBB5}"/>
            </c:ext>
          </c:extLst>
        </c:ser>
        <c:ser>
          <c:idx val="1"/>
          <c:order val="1"/>
          <c:tx>
            <c:strRef>
              <c:f>'ADH%'!$K$139</c:f>
              <c:strCache>
                <c:ptCount val="1"/>
                <c:pt idx="0">
                  <c:v>C2</c:v>
                </c:pt>
              </c:strCache>
            </c:strRef>
          </c:tx>
          <c:spPr>
            <a:noFill/>
            <a:ln w="25400" cap="flat" cmpd="sng" algn="ctr">
              <a:solidFill>
                <a:schemeClr val="accent2"/>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'ADH%'!$I$140:$I$142</c:f>
              <c:strCache>
                <c:ptCount val="3"/>
                <c:pt idx="0">
                  <c:v>Horario Diurno</c:v>
                </c:pt>
                <c:pt idx="1">
                  <c:v>Horario Prime</c:v>
                </c:pt>
                <c:pt idx="2">
                  <c:v>Total Franja</c:v>
                </c:pt>
              </c:strCache>
            </c:strRef>
          </c:cat>
          <c:val>
            <c:numRef>
              <c:f>'ADH%'!$K$140:$K$142</c:f>
              <c:numCache>
                <c:formatCode>General</c:formatCode>
                <c:ptCount val="3"/>
                <c:pt idx="0">
                  <c:v>19.2</c:v>
                </c:pt>
                <c:pt idx="1">
                  <c:v>17.100000000000001</c:v>
                </c:pt>
                <c:pt idx="2">
                  <c:v>18</c:v>
                </c:pt>
              </c:numCache>
            </c:numRef>
          </c:val>
          <c:extLst>
            <c:ext xmlns:c16="http://schemas.microsoft.com/office/drawing/2014/chart" uri="{C3380CC4-5D6E-409C-BE32-E72D297353CC}">
              <c16:uniqueId val="{00000001-3712-48E8-9022-621E6EA0DBB5}"/>
            </c:ext>
          </c:extLst>
        </c:ser>
        <c:ser>
          <c:idx val="2"/>
          <c:order val="2"/>
          <c:tx>
            <c:strRef>
              <c:f>'ADH%'!$L$139</c:f>
              <c:strCache>
                <c:ptCount val="1"/>
                <c:pt idx="0">
                  <c:v>C3</c:v>
                </c:pt>
              </c:strCache>
            </c:strRef>
          </c:tx>
          <c:spPr>
            <a:noFill/>
            <a:ln w="25400" cap="flat" cmpd="sng" algn="ctr">
              <a:solidFill>
                <a:schemeClr val="accent3"/>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'ADH%'!$I$140:$I$142</c:f>
              <c:strCache>
                <c:ptCount val="3"/>
                <c:pt idx="0">
                  <c:v>Horario Diurno</c:v>
                </c:pt>
                <c:pt idx="1">
                  <c:v>Horario Prime</c:v>
                </c:pt>
                <c:pt idx="2">
                  <c:v>Total Franja</c:v>
                </c:pt>
              </c:strCache>
            </c:strRef>
          </c:cat>
          <c:val>
            <c:numRef>
              <c:f>'ADH%'!$L$140:$L$142</c:f>
              <c:numCache>
                <c:formatCode>General</c:formatCode>
                <c:ptCount val="3"/>
                <c:pt idx="0">
                  <c:v>26</c:v>
                </c:pt>
                <c:pt idx="1">
                  <c:v>25.9</c:v>
                </c:pt>
                <c:pt idx="2">
                  <c:v>25.9</c:v>
                </c:pt>
              </c:numCache>
            </c:numRef>
          </c:val>
          <c:extLst>
            <c:ext xmlns:c16="http://schemas.microsoft.com/office/drawing/2014/chart" uri="{C3380CC4-5D6E-409C-BE32-E72D297353CC}">
              <c16:uniqueId val="{00000002-3712-48E8-9022-621E6EA0DBB5}"/>
            </c:ext>
          </c:extLst>
        </c:ser>
        <c:ser>
          <c:idx val="3"/>
          <c:order val="3"/>
          <c:tx>
            <c:strRef>
              <c:f>'ADH%'!$M$139</c:f>
              <c:strCache>
                <c:ptCount val="1"/>
                <c:pt idx="0">
                  <c:v>D</c:v>
                </c:pt>
              </c:strCache>
            </c:strRef>
          </c:tx>
          <c:spPr>
            <a:noFill/>
            <a:ln w="25400" cap="flat" cmpd="sng" algn="ctr">
              <a:solidFill>
                <a:srgbClr val="7030A0"/>
              </a:solidFill>
              <a:miter lim="800000"/>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'ADH%'!$I$140:$I$142</c:f>
              <c:strCache>
                <c:ptCount val="3"/>
                <c:pt idx="0">
                  <c:v>Horario Diurno</c:v>
                </c:pt>
                <c:pt idx="1">
                  <c:v>Horario Prime</c:v>
                </c:pt>
                <c:pt idx="2">
                  <c:v>Total Franja</c:v>
                </c:pt>
              </c:strCache>
            </c:strRef>
          </c:cat>
          <c:val>
            <c:numRef>
              <c:f>'ADH%'!$M$140:$M$142</c:f>
              <c:numCache>
                <c:formatCode>General</c:formatCode>
                <c:ptCount val="3"/>
                <c:pt idx="0">
                  <c:v>39.6</c:v>
                </c:pt>
                <c:pt idx="1">
                  <c:v>41.4</c:v>
                </c:pt>
                <c:pt idx="2">
                  <c:v>40.6</c:v>
                </c:pt>
              </c:numCache>
            </c:numRef>
          </c:val>
          <c:extLst>
            <c:ext xmlns:c16="http://schemas.microsoft.com/office/drawing/2014/chart" uri="{C3380CC4-5D6E-409C-BE32-E72D297353CC}">
              <c16:uniqueId val="{00000003-3712-48E8-9022-621E6EA0DBB5}"/>
            </c:ext>
          </c:extLst>
        </c:ser>
        <c:dLbls>
          <c:showLegendKey val="0"/>
          <c:showVal val="0"/>
          <c:showCatName val="0"/>
          <c:showSerName val="0"/>
          <c:showPercent val="0"/>
          <c:showBubbleSize val="0"/>
        </c:dLbls>
        <c:gapWidth val="164"/>
        <c:overlap val="-35"/>
        <c:axId val="297622543"/>
        <c:axId val="297627535"/>
      </c:barChart>
      <c:catAx>
        <c:axId val="297622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297627535"/>
        <c:crosses val="autoZero"/>
        <c:auto val="1"/>
        <c:lblAlgn val="ctr"/>
        <c:lblOffset val="100"/>
        <c:noMultiLvlLbl val="0"/>
      </c:catAx>
      <c:valAx>
        <c:axId val="2976275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297622543"/>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sz="1100">
          <a:latin typeface="Arial Narrow" panose="020B0606020202030204" pitchFamily="34" charset="0"/>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'Comp_Elcciones Ant'!$H$162</c:f>
              <c:strCache>
                <c:ptCount val="1"/>
                <c:pt idx="0">
                  <c:v>Parlamentarias 2017</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Ant'!$G$163:$G$164</c:f>
              <c:strCache>
                <c:ptCount val="2"/>
                <c:pt idx="0">
                  <c:v>Diurno </c:v>
                </c:pt>
                <c:pt idx="1">
                  <c:v>Prime</c:v>
                </c:pt>
              </c:strCache>
            </c:strRef>
          </c:cat>
          <c:val>
            <c:numRef>
              <c:f>'Comp_Elcciones Ant'!$H$163:$H$164</c:f>
              <c:numCache>
                <c:formatCode>General</c:formatCode>
                <c:ptCount val="2"/>
                <c:pt idx="0">
                  <c:v>16.7</c:v>
                </c:pt>
                <c:pt idx="1">
                  <c:v>25.7</c:v>
                </c:pt>
              </c:numCache>
            </c:numRef>
          </c:val>
          <c:extLst>
            <c:ext xmlns:c16="http://schemas.microsoft.com/office/drawing/2014/chart" uri="{C3380CC4-5D6E-409C-BE32-E72D297353CC}">
              <c16:uniqueId val="{00000000-96E8-4B34-BA92-0F41B55CF43E}"/>
            </c:ext>
          </c:extLst>
        </c:ser>
        <c:ser>
          <c:idx val="1"/>
          <c:order val="1"/>
          <c:tx>
            <c:strRef>
              <c:f>'Comp_Elcciones Ant'!$I$162</c:f>
              <c:strCache>
                <c:ptCount val="1"/>
                <c:pt idx="0">
                  <c:v>Plebiscito</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Ant'!$G$163:$G$164</c:f>
              <c:strCache>
                <c:ptCount val="2"/>
                <c:pt idx="0">
                  <c:v>Diurno </c:v>
                </c:pt>
                <c:pt idx="1">
                  <c:v>Prime</c:v>
                </c:pt>
              </c:strCache>
            </c:strRef>
          </c:cat>
          <c:val>
            <c:numRef>
              <c:f>'Comp_Elcciones Ant'!$I$163:$I$164</c:f>
              <c:numCache>
                <c:formatCode>General</c:formatCode>
                <c:ptCount val="2"/>
                <c:pt idx="0">
                  <c:v>21.3</c:v>
                </c:pt>
                <c:pt idx="1">
                  <c:v>36.1</c:v>
                </c:pt>
              </c:numCache>
            </c:numRef>
          </c:val>
          <c:extLst>
            <c:ext xmlns:c16="http://schemas.microsoft.com/office/drawing/2014/chart" uri="{C3380CC4-5D6E-409C-BE32-E72D297353CC}">
              <c16:uniqueId val="{00000001-96E8-4B34-BA92-0F41B55CF43E}"/>
            </c:ext>
          </c:extLst>
        </c:ser>
        <c:ser>
          <c:idx val="2"/>
          <c:order val="2"/>
          <c:tx>
            <c:strRef>
              <c:f>'Comp_Elcciones Ant'!$J$162</c:f>
              <c:strCache>
                <c:ptCount val="1"/>
                <c:pt idx="0">
                  <c:v>Convención Constitucional</c:v>
                </c:pt>
              </c:strCache>
            </c:strRef>
          </c:tx>
          <c:spPr>
            <a:solidFill>
              <a:srgbClr val="FF4400"/>
            </a:solidFill>
            <a:ln w="25400" cap="flat" cmpd="sng" algn="ctr">
              <a:solidFill>
                <a:schemeClr val="accent3"/>
              </a:solidFill>
              <a:miter lim="800000"/>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4400"/>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Ant'!$G$163:$G$164</c:f>
              <c:strCache>
                <c:ptCount val="2"/>
                <c:pt idx="0">
                  <c:v>Diurno </c:v>
                </c:pt>
                <c:pt idx="1">
                  <c:v>Prime</c:v>
                </c:pt>
              </c:strCache>
            </c:strRef>
          </c:cat>
          <c:val>
            <c:numRef>
              <c:f>'Comp_Elcciones Ant'!$J$163:$J$164</c:f>
              <c:numCache>
                <c:formatCode>General</c:formatCode>
                <c:ptCount val="2"/>
                <c:pt idx="0">
                  <c:v>21.2</c:v>
                </c:pt>
                <c:pt idx="1">
                  <c:v>30.3</c:v>
                </c:pt>
              </c:numCache>
            </c:numRef>
          </c:val>
          <c:extLst>
            <c:ext xmlns:c16="http://schemas.microsoft.com/office/drawing/2014/chart" uri="{C3380CC4-5D6E-409C-BE32-E72D297353CC}">
              <c16:uniqueId val="{00000002-96E8-4B34-BA92-0F41B55CF43E}"/>
            </c:ext>
          </c:extLst>
        </c:ser>
        <c:dLbls>
          <c:showLegendKey val="0"/>
          <c:showVal val="0"/>
          <c:showCatName val="0"/>
          <c:showSerName val="0"/>
          <c:showPercent val="0"/>
          <c:showBubbleSize val="0"/>
        </c:dLbls>
        <c:gapWidth val="164"/>
        <c:overlap val="-35"/>
        <c:axId val="1539104847"/>
        <c:axId val="1539106095"/>
      </c:barChart>
      <c:catAx>
        <c:axId val="15391048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1539106095"/>
        <c:crosses val="autoZero"/>
        <c:auto val="1"/>
        <c:lblAlgn val="ctr"/>
        <c:lblOffset val="100"/>
        <c:noMultiLvlLbl val="0"/>
      </c:catAx>
      <c:valAx>
        <c:axId val="15391060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153910484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sz="1050">
          <a:latin typeface="Arial Narrow" panose="020B0606020202030204" pitchFamily="34" charset="0"/>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'Comp_Elcciones Ant'!$O$2</c:f>
              <c:strCache>
                <c:ptCount val="1"/>
                <c:pt idx="0">
                  <c:v>Parlamentarias 2017</c:v>
                </c:pt>
              </c:strCache>
            </c:strRef>
          </c:tx>
          <c:spPr>
            <a:noFill/>
            <a:ln w="22225">
              <a:solidFill>
                <a:srgbClr val="FFAB4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Ant'!$N$3:$N$4</c:f>
              <c:strCache>
                <c:ptCount val="2"/>
                <c:pt idx="0">
                  <c:v>Diurno</c:v>
                </c:pt>
                <c:pt idx="1">
                  <c:v>Prime</c:v>
                </c:pt>
              </c:strCache>
            </c:strRef>
          </c:cat>
          <c:val>
            <c:numRef>
              <c:f>'Comp_Elcciones Ant'!$O$3:$O$4</c:f>
              <c:numCache>
                <c:formatCode>General</c:formatCode>
                <c:ptCount val="2"/>
                <c:pt idx="0">
                  <c:v>6.2</c:v>
                </c:pt>
                <c:pt idx="1">
                  <c:v>10.5</c:v>
                </c:pt>
              </c:numCache>
            </c:numRef>
          </c:val>
          <c:extLst>
            <c:ext xmlns:c16="http://schemas.microsoft.com/office/drawing/2014/chart" uri="{C3380CC4-5D6E-409C-BE32-E72D297353CC}">
              <c16:uniqueId val="{00000000-2A1A-4543-B96D-ED0E82010474}"/>
            </c:ext>
          </c:extLst>
        </c:ser>
        <c:ser>
          <c:idx val="1"/>
          <c:order val="1"/>
          <c:tx>
            <c:strRef>
              <c:f>'Comp_Elcciones Ant'!$P$2</c:f>
              <c:strCache>
                <c:ptCount val="1"/>
                <c:pt idx="0">
                  <c:v>Plebiscito</c:v>
                </c:pt>
              </c:strCache>
            </c:strRef>
          </c:tx>
          <c:spPr>
            <a:noFill/>
            <a:ln w="22225">
              <a:solidFill>
                <a:srgbClr val="FFAB4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Ant'!$N$3:$N$4</c:f>
              <c:strCache>
                <c:ptCount val="2"/>
                <c:pt idx="0">
                  <c:v>Diurno</c:v>
                </c:pt>
                <c:pt idx="1">
                  <c:v>Prime</c:v>
                </c:pt>
              </c:strCache>
            </c:strRef>
          </c:cat>
          <c:val>
            <c:numRef>
              <c:f>'Comp_Elcciones Ant'!$P$3:$P$4</c:f>
              <c:numCache>
                <c:formatCode>General</c:formatCode>
                <c:ptCount val="2"/>
                <c:pt idx="0">
                  <c:v>8.6</c:v>
                </c:pt>
                <c:pt idx="1">
                  <c:v>15.5</c:v>
                </c:pt>
              </c:numCache>
            </c:numRef>
          </c:val>
          <c:extLst>
            <c:ext xmlns:c16="http://schemas.microsoft.com/office/drawing/2014/chart" uri="{C3380CC4-5D6E-409C-BE32-E72D297353CC}">
              <c16:uniqueId val="{00000001-2A1A-4543-B96D-ED0E82010474}"/>
            </c:ext>
          </c:extLst>
        </c:ser>
        <c:ser>
          <c:idx val="2"/>
          <c:order val="2"/>
          <c:tx>
            <c:strRef>
              <c:f>'Comp_Elcciones Ant'!$Q$2</c:f>
              <c:strCache>
                <c:ptCount val="1"/>
                <c:pt idx="0">
                  <c:v>Convención Constitucional</c:v>
                </c:pt>
              </c:strCache>
            </c:strRef>
          </c:tx>
          <c:spPr>
            <a:solidFill>
              <a:srgbClr val="FF4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44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'Comp_Elcciones Ant'!$N$3:$N$4</c:f>
              <c:strCache>
                <c:ptCount val="2"/>
                <c:pt idx="0">
                  <c:v>Diurno</c:v>
                </c:pt>
                <c:pt idx="1">
                  <c:v>Prime</c:v>
                </c:pt>
              </c:strCache>
            </c:strRef>
          </c:cat>
          <c:val>
            <c:numRef>
              <c:f>'Comp_Elcciones Ant'!$Q$3:$Q$4</c:f>
              <c:numCache>
                <c:formatCode>General</c:formatCode>
                <c:ptCount val="2"/>
                <c:pt idx="0">
                  <c:v>8.1999999999999993</c:v>
                </c:pt>
                <c:pt idx="1">
                  <c:v>12.1</c:v>
                </c:pt>
              </c:numCache>
            </c:numRef>
          </c:val>
          <c:extLst>
            <c:ext xmlns:c16="http://schemas.microsoft.com/office/drawing/2014/chart" uri="{C3380CC4-5D6E-409C-BE32-E72D297353CC}">
              <c16:uniqueId val="{00000002-2A1A-4543-B96D-ED0E82010474}"/>
            </c:ext>
          </c:extLst>
        </c:ser>
        <c:dLbls>
          <c:showLegendKey val="0"/>
          <c:showVal val="0"/>
          <c:showCatName val="0"/>
          <c:showSerName val="0"/>
          <c:showPercent val="0"/>
          <c:showBubbleSize val="0"/>
        </c:dLbls>
        <c:gapWidth val="219"/>
        <c:overlap val="-27"/>
        <c:axId val="1414587487"/>
        <c:axId val="1414579583"/>
      </c:barChart>
      <c:catAx>
        <c:axId val="141458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414579583"/>
        <c:crosses val="autoZero"/>
        <c:auto val="1"/>
        <c:lblAlgn val="ctr"/>
        <c:lblOffset val="100"/>
        <c:noMultiLvlLbl val="0"/>
      </c:catAx>
      <c:valAx>
        <c:axId val="1414579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41458748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'Comp_Elcciones Ant'!$O$16</c:f>
              <c:strCache>
                <c:ptCount val="1"/>
                <c:pt idx="0">
                  <c:v>Parlamentarias 2017</c:v>
                </c:pt>
              </c:strCache>
            </c:strRef>
          </c:tx>
          <c:spPr>
            <a:noFill/>
            <a:ln w="22225">
              <a:solidFill>
                <a:srgbClr val="FFAB40"/>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'Comp_Elcciones Ant'!$N$17:$N$18</c:f>
              <c:strCache>
                <c:ptCount val="2"/>
                <c:pt idx="0">
                  <c:v>Diurno</c:v>
                </c:pt>
                <c:pt idx="1">
                  <c:v>Prime</c:v>
                </c:pt>
              </c:strCache>
            </c:strRef>
          </c:cat>
          <c:val>
            <c:numRef>
              <c:f>'Comp_Elcciones Ant'!$O$17:$O$18</c:f>
              <c:numCache>
                <c:formatCode>#,##0</c:formatCode>
                <c:ptCount val="2"/>
                <c:pt idx="0">
                  <c:v>675300</c:v>
                </c:pt>
                <c:pt idx="1">
                  <c:v>1114900</c:v>
                </c:pt>
              </c:numCache>
            </c:numRef>
          </c:val>
          <c:extLst>
            <c:ext xmlns:c16="http://schemas.microsoft.com/office/drawing/2014/chart" uri="{C3380CC4-5D6E-409C-BE32-E72D297353CC}">
              <c16:uniqueId val="{00000000-00D4-40D5-B305-A99667BDDA20}"/>
            </c:ext>
          </c:extLst>
        </c:ser>
        <c:ser>
          <c:idx val="1"/>
          <c:order val="1"/>
          <c:tx>
            <c:strRef>
              <c:f>'Comp_Elcciones Ant'!$P$16</c:f>
              <c:strCache>
                <c:ptCount val="1"/>
                <c:pt idx="0">
                  <c:v>Plebiscito</c:v>
                </c:pt>
              </c:strCache>
            </c:strRef>
          </c:tx>
          <c:spPr>
            <a:solidFill>
              <a:srgbClr val="FFFFFF"/>
            </a:solidFill>
            <a:ln w="25400">
              <a:solidFill>
                <a:srgbClr val="FFAB40"/>
              </a:solidFill>
            </a:ln>
            <a:effectLst/>
          </c:spPr>
          <c:invertIfNegative val="0"/>
          <c:dLbls>
            <c:dLbl>
              <c:idx val="1"/>
              <c:layout>
                <c:manualLayout>
                  <c:x val="0"/>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0D4-40D5-B305-A99667BDDA20}"/>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'Comp_Elcciones Ant'!$N$17:$N$18</c:f>
              <c:strCache>
                <c:ptCount val="2"/>
                <c:pt idx="0">
                  <c:v>Diurno</c:v>
                </c:pt>
                <c:pt idx="1">
                  <c:v>Prime</c:v>
                </c:pt>
              </c:strCache>
            </c:strRef>
          </c:cat>
          <c:val>
            <c:numRef>
              <c:f>'Comp_Elcciones Ant'!$P$17:$P$18</c:f>
              <c:numCache>
                <c:formatCode>#,##0</c:formatCode>
                <c:ptCount val="2"/>
                <c:pt idx="0">
                  <c:v>824000</c:v>
                </c:pt>
                <c:pt idx="1">
                  <c:v>1495700</c:v>
                </c:pt>
              </c:numCache>
            </c:numRef>
          </c:val>
          <c:extLst>
            <c:ext xmlns:c16="http://schemas.microsoft.com/office/drawing/2014/chart" uri="{C3380CC4-5D6E-409C-BE32-E72D297353CC}">
              <c16:uniqueId val="{00000001-00D4-40D5-B305-A99667BDDA20}"/>
            </c:ext>
          </c:extLst>
        </c:ser>
        <c:ser>
          <c:idx val="2"/>
          <c:order val="2"/>
          <c:tx>
            <c:strRef>
              <c:f>'Comp_Elcciones Ant'!$Q$16</c:f>
              <c:strCache>
                <c:ptCount val="1"/>
                <c:pt idx="0">
                  <c:v>Convención Constitucional</c:v>
                </c:pt>
              </c:strCache>
            </c:strRef>
          </c:tx>
          <c:spPr>
            <a:solidFill>
              <a:srgbClr val="FF44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rgbClr val="FF44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'Comp_Elcciones Ant'!$N$17:$N$18</c:f>
              <c:strCache>
                <c:ptCount val="2"/>
                <c:pt idx="0">
                  <c:v>Diurno</c:v>
                </c:pt>
                <c:pt idx="1">
                  <c:v>Prime</c:v>
                </c:pt>
              </c:strCache>
            </c:strRef>
          </c:cat>
          <c:val>
            <c:numRef>
              <c:f>'Comp_Elcciones Ant'!$Q$17:$Q$18</c:f>
              <c:numCache>
                <c:formatCode>#,##0</c:formatCode>
                <c:ptCount val="2"/>
                <c:pt idx="0">
                  <c:v>830100</c:v>
                </c:pt>
                <c:pt idx="1">
                  <c:v>1221400</c:v>
                </c:pt>
              </c:numCache>
            </c:numRef>
          </c:val>
          <c:extLst>
            <c:ext xmlns:c16="http://schemas.microsoft.com/office/drawing/2014/chart" uri="{C3380CC4-5D6E-409C-BE32-E72D297353CC}">
              <c16:uniqueId val="{00000002-00D4-40D5-B305-A99667BDDA20}"/>
            </c:ext>
          </c:extLst>
        </c:ser>
        <c:dLbls>
          <c:dLblPos val="outEnd"/>
          <c:showLegendKey val="0"/>
          <c:showVal val="1"/>
          <c:showCatName val="0"/>
          <c:showSerName val="0"/>
          <c:showPercent val="0"/>
          <c:showBubbleSize val="0"/>
        </c:dLbls>
        <c:gapWidth val="444"/>
        <c:overlap val="-90"/>
        <c:axId val="1180441535"/>
        <c:axId val="1180442783"/>
      </c:barChart>
      <c:catAx>
        <c:axId val="1180441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CL"/>
          </a:p>
        </c:txPr>
        <c:crossAx val="1180442783"/>
        <c:crosses val="autoZero"/>
        <c:auto val="1"/>
        <c:lblAlgn val="ctr"/>
        <c:lblOffset val="100"/>
        <c:noMultiLvlLbl val="0"/>
      </c:catAx>
      <c:valAx>
        <c:axId val="1180442783"/>
        <c:scaling>
          <c:orientation val="minMax"/>
        </c:scaling>
        <c:delete val="1"/>
        <c:axPos val="l"/>
        <c:numFmt formatCode="#,##0" sourceLinked="1"/>
        <c:majorTickMark val="none"/>
        <c:minorTickMark val="none"/>
        <c:tickLblPos val="nextTo"/>
        <c:crossAx val="118044153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Ant'!$A$78</c:f>
              <c:strCache>
                <c:ptCount val="1"/>
                <c:pt idx="0">
                  <c:v>Horario diurno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9427-4196-8EC4-056BB9C2E572}"/>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9427-4196-8EC4-056BB9C2E572}"/>
              </c:ext>
            </c:extLst>
          </c:dPt>
          <c:dLbls>
            <c:dLbl>
              <c:idx val="0"/>
              <c:layout>
                <c:manualLayout>
                  <c:x val="5.2382470656624117E-2"/>
                  <c:y val="-3.59178149606299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27-4196-8EC4-056BB9C2E572}"/>
                </c:ext>
              </c:extLst>
            </c:dLbl>
            <c:dLbl>
              <c:idx val="1"/>
              <c:delete val="1"/>
              <c:extLst>
                <c:ext xmlns:c15="http://schemas.microsoft.com/office/drawing/2012/chart" uri="{CE6537A1-D6FC-4f65-9D91-7224C49458BB}"/>
                <c:ext xmlns:c16="http://schemas.microsoft.com/office/drawing/2014/chart" uri="{C3380CC4-5D6E-409C-BE32-E72D297353CC}">
                  <c16:uniqueId val="{00000003-9427-4196-8EC4-056BB9C2E57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Ant'!$B$78:$C$78</c:f>
              <c:numCache>
                <c:formatCode>General</c:formatCode>
                <c:ptCount val="2"/>
                <c:pt idx="0">
                  <c:v>81</c:v>
                </c:pt>
                <c:pt idx="1">
                  <c:v>19</c:v>
                </c:pt>
              </c:numCache>
            </c:numRef>
          </c:val>
          <c:extLst>
            <c:ext xmlns:c16="http://schemas.microsoft.com/office/drawing/2014/chart" uri="{C3380CC4-5D6E-409C-BE32-E72D297353CC}">
              <c16:uniqueId val="{00000004-9427-4196-8EC4-056BB9C2E5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'Comp_Elcciones Ant'!$O$33</c:f>
              <c:strCache>
                <c:ptCount val="1"/>
                <c:pt idx="0">
                  <c:v>Parlamentarias 2017</c:v>
                </c:pt>
              </c:strCache>
            </c:strRef>
          </c:tx>
          <c:spPr>
            <a:solidFill>
              <a:srgbClr val="FFFFFF"/>
            </a:solidFill>
            <a:ln w="28575">
              <a:solidFill>
                <a:srgbClr val="FFAB4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'Comp_Elcciones Ant'!$N$34:$N$35</c:f>
              <c:strCache>
                <c:ptCount val="2"/>
                <c:pt idx="0">
                  <c:v>Diurno</c:v>
                </c:pt>
                <c:pt idx="1">
                  <c:v>Prime</c:v>
                </c:pt>
              </c:strCache>
            </c:strRef>
          </c:cat>
          <c:val>
            <c:numRef>
              <c:f>'Comp_Elcciones Ant'!$O$34:$O$35</c:f>
              <c:numCache>
                <c:formatCode>General</c:formatCode>
                <c:ptCount val="2"/>
                <c:pt idx="0">
                  <c:v>65.599999999999994</c:v>
                </c:pt>
                <c:pt idx="1">
                  <c:v>67.900000000000006</c:v>
                </c:pt>
              </c:numCache>
            </c:numRef>
          </c:val>
          <c:extLst>
            <c:ext xmlns:c16="http://schemas.microsoft.com/office/drawing/2014/chart" uri="{C3380CC4-5D6E-409C-BE32-E72D297353CC}">
              <c16:uniqueId val="{00000000-F935-43B1-A195-8E8D8A949DDE}"/>
            </c:ext>
          </c:extLst>
        </c:ser>
        <c:ser>
          <c:idx val="1"/>
          <c:order val="1"/>
          <c:tx>
            <c:strRef>
              <c:f>'Comp_Elcciones Ant'!$P$33</c:f>
              <c:strCache>
                <c:ptCount val="1"/>
                <c:pt idx="0">
                  <c:v>Plebiscito</c:v>
                </c:pt>
              </c:strCache>
            </c:strRef>
          </c:tx>
          <c:spPr>
            <a:solidFill>
              <a:srgbClr val="FFFFFF"/>
            </a:solidFill>
            <a:ln w="25400">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'Comp_Elcciones Ant'!$N$34:$N$35</c:f>
              <c:strCache>
                <c:ptCount val="2"/>
                <c:pt idx="0">
                  <c:v>Diurno</c:v>
                </c:pt>
                <c:pt idx="1">
                  <c:v>Prime</c:v>
                </c:pt>
              </c:strCache>
            </c:strRef>
          </c:cat>
          <c:val>
            <c:numRef>
              <c:f>'Comp_Elcciones Ant'!$P$34:$P$35</c:f>
              <c:numCache>
                <c:formatCode>General</c:formatCode>
                <c:ptCount val="2"/>
                <c:pt idx="0">
                  <c:v>80</c:v>
                </c:pt>
                <c:pt idx="1">
                  <c:v>79.599999999999994</c:v>
                </c:pt>
              </c:numCache>
            </c:numRef>
          </c:val>
          <c:extLst>
            <c:ext xmlns:c16="http://schemas.microsoft.com/office/drawing/2014/chart" uri="{C3380CC4-5D6E-409C-BE32-E72D297353CC}">
              <c16:uniqueId val="{00000001-F935-43B1-A195-8E8D8A949DDE}"/>
            </c:ext>
          </c:extLst>
        </c:ser>
        <c:ser>
          <c:idx val="2"/>
          <c:order val="2"/>
          <c:tx>
            <c:strRef>
              <c:f>'Comp_Elcciones Ant'!$Q$33</c:f>
              <c:strCache>
                <c:ptCount val="1"/>
                <c:pt idx="0">
                  <c:v>Convención Constitucional</c:v>
                </c:pt>
              </c:strCache>
            </c:strRef>
          </c:tx>
          <c:spPr>
            <a:solidFill>
              <a:srgbClr val="FF4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4400"/>
                    </a:solidFill>
                    <a:latin typeface="+mj-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'Comp_Elcciones Ant'!$N$34:$N$35</c:f>
              <c:strCache>
                <c:ptCount val="2"/>
                <c:pt idx="0">
                  <c:v>Diurno</c:v>
                </c:pt>
                <c:pt idx="1">
                  <c:v>Prime</c:v>
                </c:pt>
              </c:strCache>
            </c:strRef>
          </c:cat>
          <c:val>
            <c:numRef>
              <c:f>'Comp_Elcciones Ant'!$Q$34:$Q$35</c:f>
              <c:numCache>
                <c:formatCode>General</c:formatCode>
                <c:ptCount val="2"/>
                <c:pt idx="0">
                  <c:v>77.3</c:v>
                </c:pt>
                <c:pt idx="1">
                  <c:v>77.3</c:v>
                </c:pt>
              </c:numCache>
            </c:numRef>
          </c:val>
          <c:extLst>
            <c:ext xmlns:c16="http://schemas.microsoft.com/office/drawing/2014/chart" uri="{C3380CC4-5D6E-409C-BE32-E72D297353CC}">
              <c16:uniqueId val="{00000002-F935-43B1-A195-8E8D8A949DDE}"/>
            </c:ext>
          </c:extLst>
        </c:ser>
        <c:dLbls>
          <c:showLegendKey val="0"/>
          <c:showVal val="0"/>
          <c:showCatName val="0"/>
          <c:showSerName val="0"/>
          <c:showPercent val="0"/>
          <c:showBubbleSize val="0"/>
        </c:dLbls>
        <c:gapWidth val="219"/>
        <c:overlap val="-27"/>
        <c:axId val="1133826175"/>
        <c:axId val="1133829087"/>
      </c:barChart>
      <c:catAx>
        <c:axId val="113382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33829087"/>
        <c:crosses val="autoZero"/>
        <c:auto val="1"/>
        <c:lblAlgn val="ctr"/>
        <c:lblOffset val="100"/>
        <c:noMultiLvlLbl val="0"/>
      </c:catAx>
      <c:valAx>
        <c:axId val="1133829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338261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Ant'!$A$79</c:f>
              <c:strCache>
                <c:ptCount val="1"/>
                <c:pt idx="0">
                  <c:v>Horario prime</c:v>
                </c:pt>
              </c:strCache>
            </c:strRef>
          </c:tx>
          <c:dPt>
            <c:idx val="0"/>
            <c:bubble3D val="0"/>
            <c:spPr>
              <a:solidFill>
                <a:srgbClr val="942887"/>
              </a:solidFill>
              <a:ln w="19050">
                <a:solidFill>
                  <a:schemeClr val="lt1"/>
                </a:solidFill>
              </a:ln>
              <a:effectLst/>
            </c:spPr>
            <c:extLst>
              <c:ext xmlns:c16="http://schemas.microsoft.com/office/drawing/2014/chart" uri="{C3380CC4-5D6E-409C-BE32-E72D297353CC}">
                <c16:uniqueId val="{00000001-016D-4B9E-9FDC-E9365BB1D66F}"/>
              </c:ext>
            </c:extLst>
          </c:dPt>
          <c:dPt>
            <c:idx val="1"/>
            <c:bubble3D val="0"/>
            <c:spPr>
              <a:solidFill>
                <a:srgbClr val="DFB3DC"/>
              </a:solidFill>
              <a:ln w="19050">
                <a:solidFill>
                  <a:schemeClr val="lt1"/>
                </a:solidFill>
              </a:ln>
              <a:effectLst/>
            </c:spPr>
            <c:extLst>
              <c:ext xmlns:c16="http://schemas.microsoft.com/office/drawing/2014/chart" uri="{C3380CC4-5D6E-409C-BE32-E72D297353CC}">
                <c16:uniqueId val="{00000003-016D-4B9E-9FDC-E9365BB1D66F}"/>
              </c:ext>
            </c:extLst>
          </c:dPt>
          <c:dLbls>
            <c:dLbl>
              <c:idx val="0"/>
              <c:layout>
                <c:manualLayout>
                  <c:x val="6.4390022993157575E-2"/>
                  <c:y val="-4.638788677311740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7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6D-4B9E-9FDC-E9365BB1D66F}"/>
                </c:ext>
              </c:extLst>
            </c:dLbl>
            <c:dLbl>
              <c:idx val="1"/>
              <c:delete val="1"/>
              <c:extLst>
                <c:ext xmlns:c15="http://schemas.microsoft.com/office/drawing/2012/chart" uri="{CE6537A1-D6FC-4f65-9D91-7224C49458BB}"/>
                <c:ext xmlns:c16="http://schemas.microsoft.com/office/drawing/2014/chart" uri="{C3380CC4-5D6E-409C-BE32-E72D297353CC}">
                  <c16:uniqueId val="{00000003-016D-4B9E-9FDC-E9365BB1D6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Ant'!$B$79:$C$79</c:f>
              <c:numCache>
                <c:formatCode>General</c:formatCode>
                <c:ptCount val="2"/>
                <c:pt idx="0">
                  <c:v>80</c:v>
                </c:pt>
                <c:pt idx="1">
                  <c:v>20</c:v>
                </c:pt>
              </c:numCache>
            </c:numRef>
          </c:val>
          <c:extLst>
            <c:ext xmlns:c16="http://schemas.microsoft.com/office/drawing/2014/chart" uri="{C3380CC4-5D6E-409C-BE32-E72D297353CC}">
              <c16:uniqueId val="{00000004-016D-4B9E-9FDC-E9365BB1D6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4400"/>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[12:45 - 12:46&gt;</c:v>
                </c:pt>
                <c:pt idx="1">
                  <c:v>[12:46 - 12:47&gt;</c:v>
                </c:pt>
                <c:pt idx="2">
                  <c:v>[12:47 - 12:48&gt;</c:v>
                </c:pt>
                <c:pt idx="3">
                  <c:v>[12:48 - 12:49&gt;</c:v>
                </c:pt>
                <c:pt idx="4">
                  <c:v>[12:49 - 12:50&gt;</c:v>
                </c:pt>
                <c:pt idx="5">
                  <c:v>[12:50 - 12:51&gt;</c:v>
                </c:pt>
                <c:pt idx="6">
                  <c:v>[12:51 - 12:52&gt;</c:v>
                </c:pt>
                <c:pt idx="7">
                  <c:v>[12:52 - 12:53&gt;</c:v>
                </c:pt>
                <c:pt idx="8">
                  <c:v>[12:53 - 12:54&gt;</c:v>
                </c:pt>
                <c:pt idx="9">
                  <c:v>[12:54 - 12:55&gt;</c:v>
                </c:pt>
                <c:pt idx="10">
                  <c:v>[12:55 - 12:56&gt;</c:v>
                </c:pt>
                <c:pt idx="11">
                  <c:v>[12:56 - 12:57&gt;</c:v>
                </c:pt>
                <c:pt idx="12">
                  <c:v>[12:57 - 12:58&gt;</c:v>
                </c:pt>
                <c:pt idx="13">
                  <c:v>[12:58 - 12:59&gt;</c:v>
                </c:pt>
                <c:pt idx="14">
                  <c:v>[12:59 - 13:00&gt;</c:v>
                </c:pt>
                <c:pt idx="15">
                  <c:v>[13:00 - 13:01&gt;</c:v>
                </c:pt>
                <c:pt idx="16">
                  <c:v>[13:01 - 13:02&gt;</c:v>
                </c:pt>
                <c:pt idx="17">
                  <c:v>[13:02 - 13:03&gt;</c:v>
                </c:pt>
              </c:strCache>
            </c:strRef>
          </c:cat>
          <c:val>
            <c:numRef>
              <c:f>Hoja1!$B$2:$B$19</c:f>
              <c:numCache>
                <c:formatCode>General</c:formatCode>
                <c:ptCount val="18"/>
                <c:pt idx="0">
                  <c:v>8.8000000000000007</c:v>
                </c:pt>
                <c:pt idx="1">
                  <c:v>8.5</c:v>
                </c:pt>
                <c:pt idx="2">
                  <c:v>8.5</c:v>
                </c:pt>
                <c:pt idx="3">
                  <c:v>8.5</c:v>
                </c:pt>
                <c:pt idx="4">
                  <c:v>8.6</c:v>
                </c:pt>
                <c:pt idx="5">
                  <c:v>8.6999999999999993</c:v>
                </c:pt>
                <c:pt idx="6">
                  <c:v>8.4</c:v>
                </c:pt>
                <c:pt idx="7">
                  <c:v>8.4</c:v>
                </c:pt>
                <c:pt idx="8">
                  <c:v>8.8000000000000007</c:v>
                </c:pt>
                <c:pt idx="9">
                  <c:v>8.5</c:v>
                </c:pt>
                <c:pt idx="10">
                  <c:v>8.6</c:v>
                </c:pt>
                <c:pt idx="11">
                  <c:v>8.6999999999999993</c:v>
                </c:pt>
                <c:pt idx="12">
                  <c:v>8.8000000000000007</c:v>
                </c:pt>
                <c:pt idx="13">
                  <c:v>8.6</c:v>
                </c:pt>
                <c:pt idx="14">
                  <c:v>8.8000000000000007</c:v>
                </c:pt>
                <c:pt idx="15">
                  <c:v>9</c:v>
                </c:pt>
                <c:pt idx="16">
                  <c:v>9.1</c:v>
                </c:pt>
                <c:pt idx="17">
                  <c:v>9</c:v>
                </c:pt>
              </c:numCache>
            </c:numRef>
          </c:val>
          <c:smooth val="0"/>
          <c:extLst>
            <c:ext xmlns:c16="http://schemas.microsoft.com/office/drawing/2014/chart" uri="{C3380CC4-5D6E-409C-BE32-E72D297353CC}">
              <c16:uniqueId val="{00000000-AC32-4EBB-AE14-189004F31D79}"/>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ax val="16"/>
          <c:min val="4"/>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5B008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B008F"/>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[20:45 - 20:46&gt;</c:v>
                </c:pt>
                <c:pt idx="1">
                  <c:v>[20:46 - 20:47&gt;</c:v>
                </c:pt>
                <c:pt idx="2">
                  <c:v>[20:47 - 20:48&gt;</c:v>
                </c:pt>
                <c:pt idx="3">
                  <c:v>[20:48 - 20:49&gt;</c:v>
                </c:pt>
                <c:pt idx="4">
                  <c:v>[20:49 - 20:50&gt;</c:v>
                </c:pt>
                <c:pt idx="5">
                  <c:v>[20:50 - 20:51&gt;</c:v>
                </c:pt>
                <c:pt idx="6">
                  <c:v>[20:51 - 20:52&gt;</c:v>
                </c:pt>
                <c:pt idx="7">
                  <c:v>[20:52 - 20:53&gt;</c:v>
                </c:pt>
                <c:pt idx="8">
                  <c:v>[20:53 - 20:54&gt;</c:v>
                </c:pt>
                <c:pt idx="9">
                  <c:v>[20:54 - 20:55&gt;</c:v>
                </c:pt>
                <c:pt idx="10">
                  <c:v>[20:55 - 20:56&gt;</c:v>
                </c:pt>
                <c:pt idx="11">
                  <c:v>[20:56 - 20:57&gt;</c:v>
                </c:pt>
                <c:pt idx="12">
                  <c:v>[20:57 - 20:58&gt;</c:v>
                </c:pt>
                <c:pt idx="13">
                  <c:v>[20:58 - 20:59&gt;</c:v>
                </c:pt>
                <c:pt idx="14">
                  <c:v>[20:59 - 21:00&gt;</c:v>
                </c:pt>
                <c:pt idx="15">
                  <c:v>[21:00 - 21:01&gt;</c:v>
                </c:pt>
                <c:pt idx="16">
                  <c:v>[21:01 - 21:02&gt;</c:v>
                </c:pt>
              </c:strCache>
            </c:strRef>
          </c:cat>
          <c:val>
            <c:numRef>
              <c:f>Hoja1!$B$2:$B$18</c:f>
              <c:numCache>
                <c:formatCode>General</c:formatCode>
                <c:ptCount val="17"/>
                <c:pt idx="0">
                  <c:v>14.5</c:v>
                </c:pt>
                <c:pt idx="1">
                  <c:v>13.7</c:v>
                </c:pt>
                <c:pt idx="2">
                  <c:v>13.6</c:v>
                </c:pt>
                <c:pt idx="3">
                  <c:v>13.7</c:v>
                </c:pt>
                <c:pt idx="4">
                  <c:v>13.5</c:v>
                </c:pt>
                <c:pt idx="5">
                  <c:v>13.6</c:v>
                </c:pt>
                <c:pt idx="6">
                  <c:v>13.5</c:v>
                </c:pt>
                <c:pt idx="7">
                  <c:v>14</c:v>
                </c:pt>
                <c:pt idx="8">
                  <c:v>14</c:v>
                </c:pt>
                <c:pt idx="9">
                  <c:v>13</c:v>
                </c:pt>
                <c:pt idx="10">
                  <c:v>13.3</c:v>
                </c:pt>
                <c:pt idx="11">
                  <c:v>13.2</c:v>
                </c:pt>
                <c:pt idx="12">
                  <c:v>13.3</c:v>
                </c:pt>
                <c:pt idx="13">
                  <c:v>13.4</c:v>
                </c:pt>
                <c:pt idx="14">
                  <c:v>13.1</c:v>
                </c:pt>
                <c:pt idx="15">
                  <c:v>13.4</c:v>
                </c:pt>
                <c:pt idx="16">
                  <c:v>13</c:v>
                </c:pt>
              </c:numCache>
            </c:numRef>
          </c:val>
          <c:smooth val="0"/>
          <c:extLst>
            <c:ext xmlns:c16="http://schemas.microsoft.com/office/drawing/2014/chart" uri="{C3380CC4-5D6E-409C-BE32-E72D297353CC}">
              <c16:uniqueId val="{00000000-986B-429B-A3B3-D857DC368237}"/>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Ant'!$A$78</c:f>
              <c:strCache>
                <c:ptCount val="1"/>
                <c:pt idx="0">
                  <c:v>Horario diurno </c:v>
                </c:pt>
              </c:strCache>
            </c:strRef>
          </c:tx>
          <c:spPr>
            <a:solidFill>
              <a:srgbClr val="000000">
                <a:lumMod val="50000"/>
                <a:lumOff val="50000"/>
              </a:srgb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27-4196-8EC4-056BB9C2E572}"/>
              </c:ext>
            </c:extLst>
          </c:dPt>
          <c:dPt>
            <c:idx val="1"/>
            <c:bubble3D val="0"/>
            <c:spPr>
              <a:solidFill>
                <a:srgbClr val="000000">
                  <a:lumMod val="50000"/>
                  <a:lumOff val="50000"/>
                </a:srgbClr>
              </a:solidFill>
              <a:ln w="19050">
                <a:solidFill>
                  <a:schemeClr val="lt1"/>
                </a:solidFill>
              </a:ln>
              <a:effectLst/>
            </c:spPr>
            <c:extLst>
              <c:ext xmlns:c16="http://schemas.microsoft.com/office/drawing/2014/chart" uri="{C3380CC4-5D6E-409C-BE32-E72D297353CC}">
                <c16:uniqueId val="{00000003-9427-4196-8EC4-056BB9C2E572}"/>
              </c:ext>
            </c:extLst>
          </c:dPt>
          <c:dLbls>
            <c:dLbl>
              <c:idx val="0"/>
              <c:layout>
                <c:manualLayout>
                  <c:x val="5.2382470656624117E-2"/>
                  <c:y val="-3.59178149606299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27-4196-8EC4-056BB9C2E572}"/>
                </c:ext>
              </c:extLst>
            </c:dLbl>
            <c:dLbl>
              <c:idx val="1"/>
              <c:delete val="1"/>
              <c:extLst>
                <c:ext xmlns:c15="http://schemas.microsoft.com/office/drawing/2012/chart" uri="{CE6537A1-D6FC-4f65-9D91-7224C49458BB}"/>
                <c:ext xmlns:c16="http://schemas.microsoft.com/office/drawing/2014/chart" uri="{C3380CC4-5D6E-409C-BE32-E72D297353CC}">
                  <c16:uniqueId val="{00000003-9427-4196-8EC4-056BB9C2E57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Ant'!$B$78:$C$78</c:f>
              <c:numCache>
                <c:formatCode>General</c:formatCode>
                <c:ptCount val="2"/>
                <c:pt idx="0">
                  <c:v>78.099999999999994</c:v>
                </c:pt>
                <c:pt idx="1">
                  <c:v>21.900000000000006</c:v>
                </c:pt>
              </c:numCache>
            </c:numRef>
          </c:val>
          <c:extLst>
            <c:ext xmlns:c16="http://schemas.microsoft.com/office/drawing/2014/chart" uri="{C3380CC4-5D6E-409C-BE32-E72D297353CC}">
              <c16:uniqueId val="{00000004-9427-4196-8EC4-056BB9C2E5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'Comp_Elcciones Ant'!$A$79</c:f>
              <c:strCache>
                <c:ptCount val="1"/>
                <c:pt idx="0">
                  <c:v>Horario prime</c:v>
                </c:pt>
              </c:strCache>
            </c:strRef>
          </c:tx>
          <c:dPt>
            <c:idx val="0"/>
            <c:bubble3D val="0"/>
            <c:spPr>
              <a:solidFill>
                <a:srgbClr val="942887"/>
              </a:solidFill>
              <a:ln w="19050">
                <a:solidFill>
                  <a:schemeClr val="lt1"/>
                </a:solidFill>
              </a:ln>
              <a:effectLst/>
            </c:spPr>
            <c:extLst>
              <c:ext xmlns:c16="http://schemas.microsoft.com/office/drawing/2014/chart" uri="{C3380CC4-5D6E-409C-BE32-E72D297353CC}">
                <c16:uniqueId val="{00000001-016D-4B9E-9FDC-E9365BB1D66F}"/>
              </c:ext>
            </c:extLst>
          </c:dPt>
          <c:dPt>
            <c:idx val="1"/>
            <c:bubble3D val="0"/>
            <c:spPr>
              <a:solidFill>
                <a:srgbClr val="000000">
                  <a:lumMod val="50000"/>
                  <a:lumOff val="50000"/>
                </a:srgbClr>
              </a:solidFill>
              <a:ln w="19050">
                <a:solidFill>
                  <a:schemeClr val="lt1"/>
                </a:solidFill>
              </a:ln>
              <a:effectLst/>
            </c:spPr>
            <c:extLst>
              <c:ext xmlns:c16="http://schemas.microsoft.com/office/drawing/2014/chart" uri="{C3380CC4-5D6E-409C-BE32-E72D297353CC}">
                <c16:uniqueId val="{00000003-016D-4B9E-9FDC-E9365BB1D66F}"/>
              </c:ext>
            </c:extLst>
          </c:dPt>
          <c:dLbls>
            <c:dLbl>
              <c:idx val="0"/>
              <c:layout>
                <c:manualLayout>
                  <c:x val="6.4390022993157575E-2"/>
                  <c:y val="-4.638788677311740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7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6D-4B9E-9FDC-E9365BB1D66F}"/>
                </c:ext>
              </c:extLst>
            </c:dLbl>
            <c:dLbl>
              <c:idx val="1"/>
              <c:delete val="1"/>
              <c:extLst>
                <c:ext xmlns:c15="http://schemas.microsoft.com/office/drawing/2012/chart" uri="{CE6537A1-D6FC-4f65-9D91-7224C49458BB}"/>
                <c:ext xmlns:c16="http://schemas.microsoft.com/office/drawing/2014/chart" uri="{C3380CC4-5D6E-409C-BE32-E72D297353CC}">
                  <c16:uniqueId val="{00000003-016D-4B9E-9FDC-E9365BB1D6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'Comp_Elcciones Ant'!$B$77:$C$77</c:f>
              <c:strCache>
                <c:ptCount val="1"/>
                <c:pt idx="0">
                  <c:v>Convención Constitucional</c:v>
                </c:pt>
              </c:strCache>
            </c:strRef>
          </c:cat>
          <c:val>
            <c:numRef>
              <c:f>'Comp_Elcciones Ant'!$B$79:$C$79</c:f>
              <c:numCache>
                <c:formatCode>General</c:formatCode>
                <c:ptCount val="2"/>
                <c:pt idx="0">
                  <c:v>77.3</c:v>
                </c:pt>
                <c:pt idx="1">
                  <c:v>22.700000000000003</c:v>
                </c:pt>
              </c:numCache>
            </c:numRef>
          </c:val>
          <c:extLst>
            <c:ext xmlns:c16="http://schemas.microsoft.com/office/drawing/2014/chart" uri="{C3380CC4-5D6E-409C-BE32-E72D297353CC}">
              <c16:uniqueId val="{00000004-016D-4B9E-9FDC-E9365BB1D6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4400"/>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[12:45 - 12:46&gt;</c:v>
                </c:pt>
                <c:pt idx="1">
                  <c:v>[12:46 - 12:47&gt;</c:v>
                </c:pt>
                <c:pt idx="2">
                  <c:v>[12:47 - 12:48&gt;</c:v>
                </c:pt>
                <c:pt idx="3">
                  <c:v>[12:48 - 12:49&gt;</c:v>
                </c:pt>
                <c:pt idx="4">
                  <c:v>[12:49 - 12:50&gt;</c:v>
                </c:pt>
                <c:pt idx="5">
                  <c:v>[12:50 - 12:51&gt;</c:v>
                </c:pt>
                <c:pt idx="6">
                  <c:v>[12:51 - 12:52&gt;</c:v>
                </c:pt>
                <c:pt idx="7">
                  <c:v>[12:52 - 12:53&gt;</c:v>
                </c:pt>
                <c:pt idx="8">
                  <c:v>[12:53 - 12:54&gt;</c:v>
                </c:pt>
                <c:pt idx="9">
                  <c:v>[12:54 - 12:55&gt;</c:v>
                </c:pt>
                <c:pt idx="10">
                  <c:v>[12:55 - 12:56&gt;</c:v>
                </c:pt>
                <c:pt idx="11">
                  <c:v>[12:56 - 12:57&gt;</c:v>
                </c:pt>
                <c:pt idx="12">
                  <c:v>[12:57 - 12:58&gt;</c:v>
                </c:pt>
                <c:pt idx="13">
                  <c:v>[12:58 - 12:59&gt;</c:v>
                </c:pt>
                <c:pt idx="14">
                  <c:v>[12:59 - 13:00&gt;</c:v>
                </c:pt>
                <c:pt idx="15">
                  <c:v>[13:00 - 13:01&gt;</c:v>
                </c:pt>
                <c:pt idx="16">
                  <c:v>[13:01 - 13:02&gt;</c:v>
                </c:pt>
                <c:pt idx="17">
                  <c:v>[13:02 - 13:03&gt;</c:v>
                </c:pt>
              </c:strCache>
            </c:strRef>
          </c:cat>
          <c:val>
            <c:numRef>
              <c:f>Hoja1!$B$2:$B$19</c:f>
              <c:numCache>
                <c:formatCode>General</c:formatCode>
                <c:ptCount val="18"/>
                <c:pt idx="0">
                  <c:v>9.6</c:v>
                </c:pt>
                <c:pt idx="1">
                  <c:v>8.9</c:v>
                </c:pt>
                <c:pt idx="2">
                  <c:v>8.6999999999999993</c:v>
                </c:pt>
                <c:pt idx="3">
                  <c:v>8.8000000000000007</c:v>
                </c:pt>
                <c:pt idx="4">
                  <c:v>8.8000000000000007</c:v>
                </c:pt>
                <c:pt idx="5">
                  <c:v>8.6999999999999993</c:v>
                </c:pt>
                <c:pt idx="6">
                  <c:v>8.6999999999999993</c:v>
                </c:pt>
                <c:pt idx="7">
                  <c:v>8.6</c:v>
                </c:pt>
                <c:pt idx="8">
                  <c:v>8.3000000000000007</c:v>
                </c:pt>
                <c:pt idx="9">
                  <c:v>8.3000000000000007</c:v>
                </c:pt>
                <c:pt idx="10">
                  <c:v>8.6</c:v>
                </c:pt>
                <c:pt idx="11">
                  <c:v>8.6</c:v>
                </c:pt>
                <c:pt idx="12">
                  <c:v>8.1</c:v>
                </c:pt>
                <c:pt idx="13">
                  <c:v>8.1999999999999993</c:v>
                </c:pt>
                <c:pt idx="14">
                  <c:v>8.1999999999999993</c:v>
                </c:pt>
                <c:pt idx="15">
                  <c:v>8.3000000000000007</c:v>
                </c:pt>
                <c:pt idx="16">
                  <c:v>8.1999999999999993</c:v>
                </c:pt>
                <c:pt idx="17">
                  <c:v>8.6</c:v>
                </c:pt>
              </c:numCache>
            </c:numRef>
          </c:val>
          <c:smooth val="0"/>
          <c:extLst>
            <c:ext xmlns:c16="http://schemas.microsoft.com/office/drawing/2014/chart" uri="{C3380CC4-5D6E-409C-BE32-E72D297353CC}">
              <c16:uniqueId val="{00000000-AC32-4EBB-AE14-189004F31D79}"/>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ax val="16"/>
          <c:min val="4"/>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rgbClr val="5B008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B008F"/>
                    </a:solidFill>
                    <a:latin typeface="Arial Narrow" panose="020B0606020202030204" pitchFamily="34"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[20:45 - 20:46&gt;</c:v>
                </c:pt>
                <c:pt idx="1">
                  <c:v>[20:46 - 20:47&gt;</c:v>
                </c:pt>
                <c:pt idx="2">
                  <c:v>[20:47 - 20:48&gt;</c:v>
                </c:pt>
                <c:pt idx="3">
                  <c:v>[20:48 - 20:49&gt;</c:v>
                </c:pt>
                <c:pt idx="4">
                  <c:v>[20:49 - 20:50&gt;</c:v>
                </c:pt>
                <c:pt idx="5">
                  <c:v>[20:50 - 20:51&gt;</c:v>
                </c:pt>
                <c:pt idx="6">
                  <c:v>[20:51 - 20:52&gt;</c:v>
                </c:pt>
                <c:pt idx="7">
                  <c:v>[20:52 - 20:53&gt;</c:v>
                </c:pt>
                <c:pt idx="8">
                  <c:v>[20:53 - 20:54&gt;</c:v>
                </c:pt>
                <c:pt idx="9">
                  <c:v>[20:54 - 20:55&gt;</c:v>
                </c:pt>
                <c:pt idx="10">
                  <c:v>[20:55 - 20:56&gt;</c:v>
                </c:pt>
                <c:pt idx="11">
                  <c:v>[20:56 - 20:57&gt;</c:v>
                </c:pt>
                <c:pt idx="12">
                  <c:v>[20:57 - 20:58&gt;</c:v>
                </c:pt>
                <c:pt idx="13">
                  <c:v>[20:58 - 20:59&gt;</c:v>
                </c:pt>
                <c:pt idx="14">
                  <c:v>[20:59 - 21:00&gt;</c:v>
                </c:pt>
                <c:pt idx="15">
                  <c:v>[21:00 - 21:01&gt;</c:v>
                </c:pt>
                <c:pt idx="16">
                  <c:v>[21:01 - 21:02&gt;</c:v>
                </c:pt>
              </c:strCache>
            </c:strRef>
          </c:cat>
          <c:val>
            <c:numRef>
              <c:f>Hoja1!$B$2:$B$18</c:f>
              <c:numCache>
                <c:formatCode>General</c:formatCode>
                <c:ptCount val="17"/>
                <c:pt idx="0">
                  <c:v>12.2</c:v>
                </c:pt>
                <c:pt idx="1">
                  <c:v>11.3</c:v>
                </c:pt>
                <c:pt idx="2">
                  <c:v>11.1</c:v>
                </c:pt>
                <c:pt idx="3">
                  <c:v>11.3</c:v>
                </c:pt>
                <c:pt idx="4">
                  <c:v>11.1</c:v>
                </c:pt>
                <c:pt idx="5">
                  <c:v>10.9</c:v>
                </c:pt>
                <c:pt idx="6">
                  <c:v>10.9</c:v>
                </c:pt>
                <c:pt idx="7">
                  <c:v>10.8</c:v>
                </c:pt>
                <c:pt idx="8">
                  <c:v>10.7</c:v>
                </c:pt>
                <c:pt idx="9">
                  <c:v>11.1</c:v>
                </c:pt>
                <c:pt idx="10">
                  <c:v>11.2</c:v>
                </c:pt>
                <c:pt idx="11">
                  <c:v>11.2</c:v>
                </c:pt>
                <c:pt idx="12">
                  <c:v>11</c:v>
                </c:pt>
                <c:pt idx="13">
                  <c:v>11</c:v>
                </c:pt>
                <c:pt idx="14">
                  <c:v>11.5</c:v>
                </c:pt>
                <c:pt idx="15">
                  <c:v>11.7</c:v>
                </c:pt>
                <c:pt idx="16">
                  <c:v>11.4</c:v>
                </c:pt>
              </c:numCache>
            </c:numRef>
          </c:val>
          <c:smooth val="0"/>
          <c:extLst>
            <c:ext xmlns:c16="http://schemas.microsoft.com/office/drawing/2014/chart" uri="{C3380CC4-5D6E-409C-BE32-E72D297353CC}">
              <c16:uniqueId val="{00000000-986B-429B-A3B3-D857DC368237}"/>
            </c:ext>
          </c:extLst>
        </c:ser>
        <c:dLbls>
          <c:showLegendKey val="0"/>
          <c:showVal val="0"/>
          <c:showCatName val="0"/>
          <c:showSerName val="0"/>
          <c:showPercent val="0"/>
          <c:showBubbleSize val="0"/>
        </c:dLbls>
        <c:smooth val="0"/>
        <c:axId val="1825915503"/>
        <c:axId val="1825914671"/>
      </c:lineChart>
      <c:catAx>
        <c:axId val="18259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1825914671"/>
        <c:crosses val="autoZero"/>
        <c:auto val="1"/>
        <c:lblAlgn val="ctr"/>
        <c:lblOffset val="100"/>
        <c:noMultiLvlLbl val="0"/>
      </c:catAx>
      <c:valAx>
        <c:axId val="1825914671"/>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25915503"/>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Narrow" panose="020B0606020202030204" pitchFamily="34"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2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372336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60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100446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139201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55783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70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421768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62261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301265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82011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30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89735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15967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4227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41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2603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421205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25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07257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1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1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chart" Target="../charts/chart20.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sp>
        <p:nvSpPr>
          <p:cNvPr id="3" name="Título 2"/>
          <p:cNvSpPr>
            <a:spLocks noGrp="1"/>
          </p:cNvSpPr>
          <p:nvPr>
            <p:ph type="title"/>
          </p:nvPr>
        </p:nvSpPr>
        <p:spPr>
          <a:xfrm>
            <a:off x="609598" y="2400299"/>
            <a:ext cx="7924801" cy="1695451"/>
          </a:xfrm>
        </p:spPr>
        <p:txBody>
          <a:bodyPr/>
          <a:lstStyle/>
          <a:p>
            <a:pPr algn="ctr"/>
            <a:r>
              <a:rPr lang="es-CL" sz="1400" b="1" dirty="0" smtClean="0">
                <a:solidFill>
                  <a:schemeClr val="tx2">
                    <a:lumMod val="50000"/>
                  </a:schemeClr>
                </a:solidFill>
                <a:latin typeface="DM Sans" pitchFamily="2" charset="0"/>
              </a:rPr>
              <a:t>Reporte de Audiencia</a:t>
            </a:r>
            <a:br>
              <a:rPr lang="es-CL" sz="1400" b="1" dirty="0" smtClean="0">
                <a:solidFill>
                  <a:schemeClr val="tx2">
                    <a:lumMod val="50000"/>
                  </a:schemeClr>
                </a:solidFill>
                <a:latin typeface="DM Sans" pitchFamily="2" charset="0"/>
              </a:rPr>
            </a:br>
            <a:r>
              <a:rPr lang="es-CL" sz="2400" b="1" dirty="0" smtClean="0">
                <a:solidFill>
                  <a:schemeClr val="tx2">
                    <a:lumMod val="50000"/>
                  </a:schemeClr>
                </a:solidFill>
                <a:latin typeface="DM Sans" pitchFamily="2" charset="0"/>
              </a:rPr>
              <a:t>FRANJA ELECTORAL PARA CONVENCIÓN CONSTITUCIONAL </a:t>
            </a:r>
            <a:br>
              <a:rPr lang="es-CL" sz="2400" b="1"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
            </a:r>
            <a:br>
              <a:rPr lang="es-CL" sz="2000" b="1" dirty="0" smtClean="0">
                <a:solidFill>
                  <a:schemeClr val="tx2">
                    <a:lumMod val="50000"/>
                  </a:schemeClr>
                </a:solidFill>
                <a:latin typeface="DM Sans" pitchFamily="2" charset="0"/>
              </a:rPr>
            </a:br>
            <a:r>
              <a:rPr lang="es-CL" sz="1400" b="1" dirty="0" smtClean="0">
                <a:solidFill>
                  <a:schemeClr val="tx2">
                    <a:lumMod val="50000"/>
                  </a:schemeClr>
                </a:solidFill>
                <a:latin typeface="DM Sans" pitchFamily="2" charset="0"/>
              </a:rPr>
              <a:t>Viernes 12 a domingo 14 de marzo</a:t>
            </a:r>
            <a:endParaRPr lang="es-CL" sz="14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pic>
        <p:nvPicPr>
          <p:cNvPr id="7" name="Google Shape;55;p13"/>
          <p:cNvPicPr preferRelativeResize="0"/>
          <p:nvPr/>
        </p:nvPicPr>
        <p:blipFill>
          <a:blip r:embed="rId4">
            <a:alphaModFix/>
          </a:blip>
          <a:stretch>
            <a:fillRect/>
          </a:stretch>
        </p:blipFill>
        <p:spPr>
          <a:xfrm>
            <a:off x="2761704" y="598182"/>
            <a:ext cx="3620588" cy="1327549"/>
          </a:xfrm>
          <a:prstGeom prst="rect">
            <a:avLst/>
          </a:prstGeom>
          <a:noFill/>
          <a:ln>
            <a:noFill/>
          </a:ln>
        </p:spPr>
      </p:pic>
      <p:pic>
        <p:nvPicPr>
          <p:cNvPr id="8" name="Google Shape;54;p13"/>
          <p:cNvPicPr preferRelativeResize="0"/>
          <p:nvPr/>
        </p:nvPicPr>
        <p:blipFill rotWithShape="1">
          <a:blip r:embed="rId5">
            <a:alphaModFix/>
          </a:blip>
          <a:srcRect t="96688"/>
          <a:stretch/>
        </p:blipFill>
        <p:spPr>
          <a:xfrm>
            <a:off x="0" y="4543950"/>
            <a:ext cx="9144001" cy="599551"/>
          </a:xfrm>
          <a:prstGeom prst="rect">
            <a:avLst/>
          </a:prstGeom>
          <a:noFill/>
          <a:ln>
            <a:noFill/>
          </a:ln>
        </p:spPr>
      </p:pic>
      <p:sp>
        <p:nvSpPr>
          <p:cNvPr id="9" name="CuadroTexto 8"/>
          <p:cNvSpPr txBox="1"/>
          <p:nvPr/>
        </p:nvSpPr>
        <p:spPr>
          <a:xfrm>
            <a:off x="3302038" y="4630265"/>
            <a:ext cx="2523448" cy="523220"/>
          </a:xfrm>
          <a:prstGeom prst="rect">
            <a:avLst/>
          </a:prstGeom>
          <a:noFill/>
        </p:spPr>
        <p:txBody>
          <a:bodyPr wrap="none" rtlCol="0">
            <a:spAutoFit/>
          </a:bodyPr>
          <a:lstStyle/>
          <a:p>
            <a:pPr algn="ctr"/>
            <a:r>
              <a:rPr lang="es-CL" b="1" dirty="0" smtClean="0">
                <a:solidFill>
                  <a:schemeClr val="bg1"/>
                </a:solidFill>
                <a:latin typeface="DM Sans" panose="020B0604020202020204" charset="0"/>
              </a:rPr>
              <a:t>Departamento de Estudios</a:t>
            </a:r>
          </a:p>
          <a:p>
            <a:pPr algn="ctr"/>
            <a:r>
              <a:rPr lang="es-CL" b="1" dirty="0" smtClean="0">
                <a:solidFill>
                  <a:schemeClr val="bg1"/>
                </a:solidFill>
                <a:latin typeface="DM Sans" panose="020B0604020202020204" charset="0"/>
              </a:rPr>
              <a:t>Marzo de 2021</a:t>
            </a:r>
            <a:endParaRPr lang="es-CL" b="1" dirty="0">
              <a:solidFill>
                <a:schemeClr val="bg1"/>
              </a:solidFill>
              <a:latin typeface="DM Sans" panose="020B0604020202020204" charset="0"/>
            </a:endParaRPr>
          </a:p>
        </p:txBody>
      </p:sp>
    </p:spTree>
    <p:extLst>
      <p:ext uri="{BB962C8B-B14F-4D97-AF65-F5344CB8AC3E}">
        <p14:creationId xmlns:p14="http://schemas.microsoft.com/office/powerpoint/2010/main" val="424174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281236"/>
            <a:ext cx="7924801" cy="1052513"/>
          </a:xfrm>
        </p:spPr>
        <p:txBody>
          <a:bodyPr/>
          <a:lstStyle/>
          <a:p>
            <a:pPr algn="ctr"/>
            <a:r>
              <a:rPr lang="es-CL" sz="2600" b="1" cap="small" dirty="0" smtClean="0">
                <a:solidFill>
                  <a:schemeClr val="tx2">
                    <a:lumMod val="50000"/>
                  </a:schemeClr>
                </a:solidFill>
                <a:latin typeface="DM Sans" pitchFamily="2" charset="0"/>
              </a:rPr>
              <a:t>DATOS DIARIOS</a:t>
            </a:r>
            <a:br>
              <a:rPr lang="es-CL" sz="2600" b="1" cap="small"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Domingo 14 de marzo</a:t>
            </a:r>
            <a:endParaRPr lang="es-CL" sz="2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186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275666" y="135938"/>
            <a:ext cx="7670693" cy="718589"/>
          </a:xfrm>
        </p:spPr>
        <p:txBody>
          <a:bodyPr/>
          <a:lstStyle/>
          <a:p>
            <a:r>
              <a:rPr lang="es-CL" sz="2000" b="1" dirty="0" smtClean="0">
                <a:solidFill>
                  <a:schemeClr val="bg2">
                    <a:lumMod val="75000"/>
                  </a:schemeClr>
                </a:solidFill>
                <a:latin typeface="DM Sans" pitchFamily="2" charset="0"/>
              </a:rPr>
              <a:t>FIDELIDAD (%)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Según horario. Domingo 14.</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1658261726"/>
              </p:ext>
            </p:extLst>
          </p:nvPr>
        </p:nvGraphicFramePr>
        <p:xfrm>
          <a:off x="867302" y="885956"/>
          <a:ext cx="3152776" cy="2166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a:graphicFrameLocks/>
          </p:cNvGraphicFramePr>
          <p:nvPr>
            <p:extLst>
              <p:ext uri="{D42A27DB-BD31-4B8C-83A1-F6EECF244321}">
                <p14:modId xmlns:p14="http://schemas.microsoft.com/office/powerpoint/2010/main" val="3809197293"/>
              </p:ext>
            </p:extLst>
          </p:nvPr>
        </p:nvGraphicFramePr>
        <p:xfrm>
          <a:off x="5170420" y="662053"/>
          <a:ext cx="2886076" cy="2390775"/>
        </p:xfrm>
        <a:graphic>
          <a:graphicData uri="http://schemas.openxmlformats.org/drawingml/2006/chart">
            <c:chart xmlns:c="http://schemas.openxmlformats.org/drawingml/2006/chart" xmlns:r="http://schemas.openxmlformats.org/officeDocument/2006/relationships" r:id="rId6"/>
          </a:graphicData>
        </a:graphic>
      </p:graphicFrame>
      <p:sp>
        <p:nvSpPr>
          <p:cNvPr id="13" name="CuadroTexto 12"/>
          <p:cNvSpPr txBox="1"/>
          <p:nvPr/>
        </p:nvSpPr>
        <p:spPr>
          <a:xfrm>
            <a:off x="447675" y="3302491"/>
            <a:ext cx="3992030" cy="1277273"/>
          </a:xfrm>
          <a:prstGeom prst="rect">
            <a:avLst/>
          </a:prstGeom>
          <a:noFill/>
        </p:spPr>
        <p:txBody>
          <a:bodyPr wrap="square" rtlCol="0">
            <a:spAutoFit/>
          </a:bodyPr>
          <a:lstStyle/>
          <a:p>
            <a:pPr algn="just">
              <a:buClrTx/>
              <a:buFontTx/>
              <a:buNone/>
            </a:pPr>
            <a:r>
              <a:rPr lang="es-CL" sz="1100" kern="1200" dirty="0" smtClean="0">
                <a:solidFill>
                  <a:prstClr val="black"/>
                </a:solidFill>
                <a:latin typeface="+mj-lt"/>
                <a:ea typeface="+mn-ea"/>
                <a:cs typeface="+mn-cs"/>
              </a:rPr>
              <a:t>Se vio en promedio el </a:t>
            </a:r>
            <a:r>
              <a:rPr lang="es-CL" sz="1100" b="1" kern="1200" dirty="0" smtClean="0">
                <a:solidFill>
                  <a:schemeClr val="accent1">
                    <a:lumMod val="50000"/>
                  </a:schemeClr>
                </a:solidFill>
                <a:latin typeface="+mj-lt"/>
                <a:ea typeface="+mn-ea"/>
                <a:cs typeface="+mn-cs"/>
              </a:rPr>
              <a:t>72,9%</a:t>
            </a:r>
            <a:r>
              <a:rPr lang="es-CL" sz="1100" kern="1200" dirty="0" smtClean="0">
                <a:solidFill>
                  <a:prstClr val="black"/>
                </a:solidFill>
                <a:latin typeface="+mj-lt"/>
                <a:ea typeface="+mn-ea"/>
                <a:cs typeface="+mn-cs"/>
              </a:rPr>
              <a:t> de la franja electoral en horario diurno.</a:t>
            </a:r>
          </a:p>
          <a:p>
            <a:pPr algn="just">
              <a:buClrTx/>
              <a:buFontTx/>
              <a:buNone/>
            </a:pPr>
            <a:endParaRPr lang="es-CL" sz="1100" kern="1200" dirty="0">
              <a:solidFill>
                <a:prstClr val="black"/>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La franja marcó el domingo 14 de marzo </a:t>
            </a:r>
            <a:r>
              <a:rPr lang="es-CL" sz="1100" b="1" kern="1200" dirty="0" smtClean="0">
                <a:solidFill>
                  <a:schemeClr val="accent1">
                    <a:lumMod val="50000"/>
                  </a:schemeClr>
                </a:solidFill>
                <a:latin typeface="+mj-lt"/>
                <a:ea typeface="+mn-ea"/>
                <a:cs typeface="+mn-cs"/>
              </a:rPr>
              <a:t>7,4 </a:t>
            </a:r>
            <a:r>
              <a:rPr lang="es-CL" sz="1100" b="1" kern="1200" dirty="0">
                <a:solidFill>
                  <a:schemeClr val="accent1">
                    <a:lumMod val="50000"/>
                  </a:schemeClr>
                </a:solidFill>
                <a:latin typeface="+mj-lt"/>
                <a:ea typeface="+mn-ea"/>
                <a:cs typeface="+mn-cs"/>
              </a:rPr>
              <a:t>puntos de rating individuos </a:t>
            </a:r>
            <a:endParaRPr lang="es-CL" sz="1100" b="1" kern="1200" dirty="0" smtClean="0">
              <a:solidFill>
                <a:schemeClr val="accent1">
                  <a:lumMod val="50000"/>
                </a:schemeClr>
              </a:solidFill>
              <a:latin typeface="+mj-lt"/>
              <a:ea typeface="+mn-ea"/>
              <a:cs typeface="+mn-cs"/>
            </a:endParaRPr>
          </a:p>
          <a:p>
            <a:pPr algn="just">
              <a:buClrTx/>
              <a:buFontTx/>
              <a:buNone/>
            </a:pPr>
            <a:endParaRPr lang="es-CL" sz="1100" b="1" kern="1200" dirty="0">
              <a:solidFill>
                <a:schemeClr val="accent1">
                  <a:lumMod val="50000"/>
                </a:schemeClr>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Individuos </a:t>
            </a:r>
            <a:r>
              <a:rPr lang="es-CL" sz="1100" kern="1200" dirty="0">
                <a:solidFill>
                  <a:prstClr val="black"/>
                </a:solidFill>
                <a:latin typeface="+mj-lt"/>
                <a:ea typeface="+mn-ea"/>
                <a:cs typeface="+mn-cs"/>
              </a:rPr>
              <a:t>alcanzados: </a:t>
            </a:r>
            <a:r>
              <a:rPr lang="es-CL" sz="1100" b="1" kern="1200" dirty="0" smtClean="0">
                <a:solidFill>
                  <a:schemeClr val="accent1">
                    <a:lumMod val="50000"/>
                  </a:schemeClr>
                </a:solidFill>
                <a:latin typeface="+mj-lt"/>
                <a:ea typeface="+mn-ea"/>
                <a:cs typeface="+mn-cs"/>
              </a:rPr>
              <a:t>795.300 personas</a:t>
            </a:r>
            <a:r>
              <a:rPr lang="es-CL" sz="1100" kern="1200" dirty="0" smtClean="0">
                <a:solidFill>
                  <a:prstClr val="black"/>
                </a:solidFill>
                <a:latin typeface="+mj-lt"/>
                <a:ea typeface="+mn-ea"/>
                <a:cs typeface="+mn-cs"/>
              </a:rPr>
              <a:t>. </a:t>
            </a:r>
            <a:endParaRPr lang="es-CL" sz="1100" kern="1200" dirty="0">
              <a:solidFill>
                <a:prstClr val="black"/>
              </a:solidFill>
              <a:latin typeface="+mj-lt"/>
              <a:ea typeface="+mn-ea"/>
              <a:cs typeface="+mn-cs"/>
            </a:endParaRPr>
          </a:p>
        </p:txBody>
      </p:sp>
      <p:sp>
        <p:nvSpPr>
          <p:cNvPr id="14" name="CuadroTexto 13"/>
          <p:cNvSpPr txBox="1"/>
          <p:nvPr/>
        </p:nvSpPr>
        <p:spPr>
          <a:xfrm>
            <a:off x="4831242" y="3277186"/>
            <a:ext cx="3752849" cy="1277273"/>
          </a:xfrm>
          <a:prstGeom prst="rect">
            <a:avLst/>
          </a:prstGeom>
          <a:noFill/>
        </p:spPr>
        <p:txBody>
          <a:bodyPr wrap="square" rtlCol="0">
            <a:spAutoFit/>
          </a:bodyPr>
          <a:lstStyle/>
          <a:p>
            <a:pPr lvl="0" algn="just">
              <a:buClrTx/>
            </a:pPr>
            <a:r>
              <a:rPr lang="es-CL" sz="1100" kern="1200" dirty="0">
                <a:solidFill>
                  <a:prstClr val="black"/>
                </a:solidFill>
                <a:latin typeface="+mj-lt"/>
                <a:ea typeface="+mn-ea"/>
              </a:rPr>
              <a:t>Se vio en promedio el </a:t>
            </a:r>
            <a:r>
              <a:rPr lang="es-CL" sz="1100" b="1" kern="1200" dirty="0" smtClean="0">
                <a:solidFill>
                  <a:srgbClr val="5B008F"/>
                </a:solidFill>
                <a:latin typeface="+mj-lt"/>
                <a:ea typeface="+mn-ea"/>
              </a:rPr>
              <a:t>74,7%</a:t>
            </a:r>
            <a:r>
              <a:rPr lang="es-CL" sz="1100" kern="1200" dirty="0" smtClean="0">
                <a:solidFill>
                  <a:prstClr val="black"/>
                </a:solidFill>
                <a:latin typeface="+mj-lt"/>
                <a:ea typeface="+mn-ea"/>
              </a:rPr>
              <a:t> </a:t>
            </a:r>
            <a:r>
              <a:rPr lang="es-CL" sz="1100" kern="1200" dirty="0">
                <a:solidFill>
                  <a:prstClr val="black"/>
                </a:solidFill>
                <a:latin typeface="+mj-lt"/>
                <a:ea typeface="+mn-ea"/>
              </a:rPr>
              <a:t>de la franja electoral </a:t>
            </a:r>
            <a:r>
              <a:rPr lang="es-CL" sz="1100" kern="1200" dirty="0" smtClean="0">
                <a:solidFill>
                  <a:prstClr val="black"/>
                </a:solidFill>
                <a:latin typeface="+mj-lt"/>
                <a:ea typeface="+mn-ea"/>
              </a:rPr>
              <a:t>en horario prime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La </a:t>
            </a:r>
            <a:r>
              <a:rPr lang="es-CL" sz="1100" kern="1200" dirty="0">
                <a:solidFill>
                  <a:prstClr val="black"/>
                </a:solidFill>
                <a:latin typeface="+mj-lt"/>
                <a:ea typeface="+mn-ea"/>
              </a:rPr>
              <a:t>franja marcó el </a:t>
            </a:r>
            <a:r>
              <a:rPr lang="es-CL" sz="1100" kern="1200" dirty="0" smtClean="0">
                <a:solidFill>
                  <a:prstClr val="black"/>
                </a:solidFill>
                <a:latin typeface="+mj-lt"/>
                <a:ea typeface="+mn-ea"/>
              </a:rPr>
              <a:t>domingo 14 de </a:t>
            </a:r>
            <a:r>
              <a:rPr lang="es-CL" sz="1100" kern="1200" dirty="0">
                <a:solidFill>
                  <a:prstClr val="black"/>
                </a:solidFill>
                <a:latin typeface="+mj-lt"/>
                <a:ea typeface="+mn-ea"/>
              </a:rPr>
              <a:t>marzo </a:t>
            </a:r>
            <a:r>
              <a:rPr lang="es-CL" sz="1100" b="1" kern="1200" dirty="0" smtClean="0">
                <a:solidFill>
                  <a:srgbClr val="5B008F"/>
                </a:solidFill>
                <a:latin typeface="+mj-lt"/>
                <a:ea typeface="+mn-ea"/>
              </a:rPr>
              <a:t>11,5 </a:t>
            </a:r>
            <a:r>
              <a:rPr lang="es-CL" sz="1100" b="1" kern="1200" dirty="0">
                <a:solidFill>
                  <a:srgbClr val="5B008F"/>
                </a:solidFill>
                <a:latin typeface="+mj-lt"/>
                <a:ea typeface="+mn-ea"/>
              </a:rPr>
              <a:t>puntos de rating </a:t>
            </a:r>
            <a:r>
              <a:rPr lang="es-CL" sz="1100" b="1" kern="1200" dirty="0" smtClean="0">
                <a:solidFill>
                  <a:srgbClr val="5B008F"/>
                </a:solidFill>
                <a:latin typeface="+mj-lt"/>
                <a:ea typeface="+mn-ea"/>
              </a:rPr>
              <a:t>individuos</a:t>
            </a:r>
            <a:r>
              <a:rPr lang="es-CL" sz="1100" b="1" kern="1200" dirty="0" smtClean="0">
                <a:solidFill>
                  <a:srgbClr val="FFAB40">
                    <a:lumMod val="50000"/>
                  </a:srgbClr>
                </a:solidFill>
                <a:latin typeface="+mj-lt"/>
                <a:ea typeface="+mn-ea"/>
              </a:rPr>
              <a:t>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Individuos alcanzados: </a:t>
            </a:r>
            <a:r>
              <a:rPr lang="es-CL" sz="1100" b="1" kern="1200" dirty="0" smtClean="0">
                <a:solidFill>
                  <a:srgbClr val="5B008F"/>
                </a:solidFill>
                <a:latin typeface="+mj-lt"/>
                <a:ea typeface="+mn-ea"/>
              </a:rPr>
              <a:t>1.197.700 personas</a:t>
            </a:r>
            <a:r>
              <a:rPr lang="es-CL" sz="1100" kern="1200" dirty="0" smtClean="0">
                <a:solidFill>
                  <a:prstClr val="black"/>
                </a:solidFill>
                <a:latin typeface="+mj-lt"/>
                <a:ea typeface="+mn-ea"/>
              </a:rPr>
              <a:t>.</a:t>
            </a:r>
            <a:endParaRPr lang="es-CL" sz="1100" kern="1200" dirty="0">
              <a:solidFill>
                <a:prstClr val="black"/>
              </a:solidFill>
              <a:latin typeface="+mj-lt"/>
              <a:ea typeface="+mn-ea"/>
              <a:cs typeface="+mn-cs"/>
            </a:endParaRPr>
          </a:p>
        </p:txBody>
      </p:sp>
    </p:spTree>
    <p:extLst>
      <p:ext uri="{BB962C8B-B14F-4D97-AF65-F5344CB8AC3E}">
        <p14:creationId xmlns:p14="http://schemas.microsoft.com/office/powerpoint/2010/main" val="176284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Sábado 13.</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6" y="1055174"/>
            <a:ext cx="1200970" cy="276999"/>
          </a:xfrm>
          <a:prstGeom prst="rect">
            <a:avLst/>
          </a:prstGeom>
          <a:noFill/>
        </p:spPr>
        <p:txBody>
          <a:bodyPr wrap="none" rtlCol="0">
            <a:spAutoFit/>
          </a:bodyPr>
          <a:lstStyle/>
          <a:p>
            <a:r>
              <a:rPr lang="es-CL" sz="1200" dirty="0" smtClean="0">
                <a:solidFill>
                  <a:srgbClr val="FF4400"/>
                </a:solidFill>
                <a:latin typeface="DM Sans" pitchFamily="2" charset="0"/>
              </a:rPr>
              <a:t>Horario diurno</a:t>
            </a:r>
            <a:endParaRPr lang="es-CL" sz="1200" dirty="0">
              <a:solidFill>
                <a:srgbClr val="FF4400"/>
              </a:solidFill>
              <a:latin typeface="DM Sans" pitchFamily="2" charset="0"/>
            </a:endParaRPr>
          </a:p>
        </p:txBody>
      </p:sp>
      <p:sp>
        <p:nvSpPr>
          <p:cNvPr id="11" name="CuadroTexto 10"/>
          <p:cNvSpPr txBox="1"/>
          <p:nvPr/>
        </p:nvSpPr>
        <p:spPr>
          <a:xfrm>
            <a:off x="5993019" y="1039784"/>
            <a:ext cx="1112805" cy="276999"/>
          </a:xfrm>
          <a:prstGeom prst="rect">
            <a:avLst/>
          </a:prstGeom>
          <a:noFill/>
        </p:spPr>
        <p:txBody>
          <a:bodyPr wrap="none" rtlCol="0">
            <a:spAutoFit/>
          </a:bodyPr>
          <a:lstStyle/>
          <a:p>
            <a:r>
              <a:rPr lang="es-CL" sz="1200" dirty="0" smtClean="0">
                <a:solidFill>
                  <a:srgbClr val="5B008F"/>
                </a:solidFill>
              </a:rPr>
              <a:t>Horario prime</a:t>
            </a:r>
            <a:endParaRPr lang="es-CL" sz="1200" dirty="0">
              <a:solidFill>
                <a:srgbClr val="5B008F"/>
              </a:solidFill>
            </a:endParaRPr>
          </a:p>
        </p:txBody>
      </p:sp>
      <p:graphicFrame>
        <p:nvGraphicFramePr>
          <p:cNvPr id="6" name="Gráfico 5"/>
          <p:cNvGraphicFramePr/>
          <p:nvPr>
            <p:extLst>
              <p:ext uri="{D42A27DB-BD31-4B8C-83A1-F6EECF244321}">
                <p14:modId xmlns:p14="http://schemas.microsoft.com/office/powerpoint/2010/main" val="2246629509"/>
              </p:ext>
            </p:extLst>
          </p:nvPr>
        </p:nvGraphicFramePr>
        <p:xfrm>
          <a:off x="76200" y="1472573"/>
          <a:ext cx="4429125" cy="2393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3122516562"/>
              </p:ext>
            </p:extLst>
          </p:nvPr>
        </p:nvGraphicFramePr>
        <p:xfrm>
          <a:off x="4266600" y="1468771"/>
          <a:ext cx="4429125" cy="23939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817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281236"/>
            <a:ext cx="7924801" cy="1052513"/>
          </a:xfrm>
        </p:spPr>
        <p:txBody>
          <a:bodyPr/>
          <a:lstStyle/>
          <a:p>
            <a:pPr algn="ctr"/>
            <a:r>
              <a:rPr lang="es-CL" sz="2600" b="1" cap="small" dirty="0" smtClean="0">
                <a:solidFill>
                  <a:schemeClr val="tx2">
                    <a:lumMod val="50000"/>
                  </a:schemeClr>
                </a:solidFill>
                <a:latin typeface="DM Sans" pitchFamily="2" charset="0"/>
              </a:rPr>
              <a:t>PERFIL DE AUDIENCIA </a:t>
            </a:r>
            <a:br>
              <a:rPr lang="es-CL" sz="2600" b="1" cap="small"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Viernes</a:t>
            </a:r>
            <a:r>
              <a:rPr lang="es-CL" sz="2000" b="1" dirty="0" smtClean="0">
                <a:solidFill>
                  <a:schemeClr val="tx2">
                    <a:lumMod val="50000"/>
                  </a:schemeClr>
                </a:solidFill>
                <a:latin typeface="DM Sans" pitchFamily="2" charset="0"/>
              </a:rPr>
              <a:t>, sábado y domingo</a:t>
            </a:r>
            <a:endParaRPr lang="es-CL" sz="2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92427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900"/>
            <a:ext cx="7670693" cy="572700"/>
          </a:xfrm>
        </p:spPr>
        <p:txBody>
          <a:bodyPr/>
          <a:lstStyle/>
          <a:p>
            <a:r>
              <a:rPr lang="es-CL" sz="2000" b="1" dirty="0" smtClean="0">
                <a:solidFill>
                  <a:schemeClr val="bg2">
                    <a:lumMod val="75000"/>
                  </a:schemeClr>
                </a:solidFill>
                <a:latin typeface="DM Sans" pitchFamily="2" charset="0"/>
              </a:rPr>
              <a:t>PERFIL DE AUDIENCIA </a:t>
            </a:r>
            <a:br>
              <a:rPr lang="es-CL" sz="2000" b="1" dirty="0" smtClean="0">
                <a:solidFill>
                  <a:schemeClr val="bg2">
                    <a:lumMod val="75000"/>
                  </a:schemeClr>
                </a:solidFill>
                <a:latin typeface="DM Sans" pitchFamily="2" charset="0"/>
              </a:rPr>
            </a:br>
            <a:r>
              <a:rPr lang="es-CL" sz="1400" b="1" dirty="0">
                <a:solidFill>
                  <a:srgbClr val="942887"/>
                </a:solidFill>
                <a:latin typeface="DM Sans" pitchFamily="2" charset="0"/>
              </a:rPr>
              <a:t>S</a:t>
            </a:r>
            <a:r>
              <a:rPr lang="es-CL" sz="1400" b="1" dirty="0" smtClean="0">
                <a:solidFill>
                  <a:srgbClr val="942887"/>
                </a:solidFill>
                <a:latin typeface="DM Sans" pitchFamily="2" charset="0"/>
              </a:rPr>
              <a:t>egún sexo </a:t>
            </a:r>
            <a:endParaRPr lang="es-CL"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152400" y="1215214"/>
            <a:ext cx="3590654" cy="2713071"/>
          </a:xfrm>
        </p:spPr>
        <p:txBody>
          <a:bodyPr/>
          <a:lstStyle/>
          <a:p>
            <a:pPr algn="just">
              <a:buSzPct val="100000"/>
              <a:buFont typeface="Wingdings" panose="05000000000000000000" pitchFamily="2" charset="2"/>
              <a:buChar char="ü"/>
            </a:pPr>
            <a:r>
              <a:rPr lang="es-CL" sz="1100" dirty="0" smtClean="0"/>
              <a:t>La audiencia de la franja presenta un perfil mayormente femenino, especialmente en horario diurno, en concordancia con el visionado de TV abierta.</a:t>
            </a:r>
          </a:p>
          <a:p>
            <a:pPr marL="114300" indent="0" algn="just">
              <a:buSzPct val="100000"/>
              <a:buNone/>
            </a:pPr>
            <a:r>
              <a:rPr lang="es-CL" sz="1100" dirty="0" smtClean="0"/>
              <a:t> </a:t>
            </a:r>
          </a:p>
          <a:p>
            <a:pPr algn="just">
              <a:buSzPct val="100000"/>
              <a:buFont typeface="Wingdings" panose="05000000000000000000" pitchFamily="2" charset="2"/>
              <a:buChar char="ü"/>
            </a:pPr>
            <a:r>
              <a:rPr lang="es-CL" sz="1100" dirty="0" smtClean="0"/>
              <a:t>La franja en su totalidad alcanza a </a:t>
            </a:r>
            <a:r>
              <a:rPr lang="es-CL" sz="1100" b="1" dirty="0" smtClean="0"/>
              <a:t>558.200</a:t>
            </a:r>
            <a:r>
              <a:rPr lang="es-CL" sz="1100" dirty="0" smtClean="0"/>
              <a:t> mujeres en promedio en sus primeros 3 días y a </a:t>
            </a:r>
            <a:r>
              <a:rPr lang="es-CL" sz="1100" b="1" dirty="0" smtClean="0"/>
              <a:t>461.900</a:t>
            </a:r>
            <a:r>
              <a:rPr lang="es-CL" sz="1100" dirty="0" smtClean="0"/>
              <a:t> hombres en el mismo periodo. </a:t>
            </a:r>
          </a:p>
          <a:p>
            <a:pPr algn="just">
              <a:buSzPct val="100000"/>
              <a:buFont typeface="Wingdings" panose="05000000000000000000" pitchFamily="2" charset="2"/>
              <a:buChar char="ü"/>
            </a:pPr>
            <a:endParaRPr lang="es-CL" sz="1100" dirty="0" smtClean="0"/>
          </a:p>
          <a:p>
            <a:pPr algn="just">
              <a:buSzPct val="100000"/>
              <a:buFont typeface="Wingdings" panose="05000000000000000000" pitchFamily="2" charset="2"/>
              <a:buChar char="ü"/>
            </a:pPr>
            <a:r>
              <a:rPr lang="es-CL" sz="1100" dirty="0" smtClean="0"/>
              <a:t>Las mujeres ven algunos segundos más: </a:t>
            </a:r>
            <a:r>
              <a:rPr lang="es-CL" sz="1100" b="1" dirty="0" smtClean="0"/>
              <a:t>78,3%</a:t>
            </a:r>
            <a:r>
              <a:rPr lang="es-CL" sz="1100" dirty="0" smtClean="0"/>
              <a:t> del tiempo total de la franja electoral, lo que equivale a </a:t>
            </a:r>
            <a:r>
              <a:rPr lang="es-CL" sz="1100" b="1" dirty="0" smtClean="0"/>
              <a:t>13:24 minutos</a:t>
            </a:r>
            <a:r>
              <a:rPr lang="es-CL" sz="1100" dirty="0"/>
              <a:t>,</a:t>
            </a:r>
            <a:r>
              <a:rPr lang="es-CL" sz="1100" dirty="0" smtClean="0"/>
              <a:t> </a:t>
            </a:r>
            <a:r>
              <a:rPr lang="es-CL" sz="1100" dirty="0"/>
              <a:t>m</a:t>
            </a:r>
            <a:r>
              <a:rPr lang="es-CL" sz="1100" dirty="0" smtClean="0"/>
              <a:t>ientras los hombres el </a:t>
            </a:r>
            <a:r>
              <a:rPr lang="es-CL" sz="1100" b="1" dirty="0" smtClean="0"/>
              <a:t>76%</a:t>
            </a:r>
            <a:r>
              <a:rPr lang="es-CL" sz="1100" dirty="0" smtClean="0"/>
              <a:t> (</a:t>
            </a:r>
            <a:r>
              <a:rPr lang="es-CL" sz="1100" b="1" dirty="0" smtClean="0"/>
              <a:t>13:01 minutos</a:t>
            </a:r>
            <a:r>
              <a:rPr lang="es-CL" sz="1100" dirty="0" smtClean="0"/>
              <a:t>).</a:t>
            </a:r>
            <a:endParaRPr lang="es-CL" sz="1100" dirty="0"/>
          </a:p>
          <a:p>
            <a:pPr algn="just"/>
            <a:endParaRPr lang="es-CL" sz="1100" dirty="0"/>
          </a:p>
        </p:txBody>
      </p:sp>
      <p:graphicFrame>
        <p:nvGraphicFramePr>
          <p:cNvPr id="9" name="Gráfico 8"/>
          <p:cNvGraphicFramePr>
            <a:graphicFrameLocks/>
          </p:cNvGraphicFramePr>
          <p:nvPr>
            <p:extLst>
              <p:ext uri="{D42A27DB-BD31-4B8C-83A1-F6EECF244321}">
                <p14:modId xmlns:p14="http://schemas.microsoft.com/office/powerpoint/2010/main" val="735525094"/>
              </p:ext>
            </p:extLst>
          </p:nvPr>
        </p:nvGraphicFramePr>
        <p:xfrm>
          <a:off x="4365000" y="800100"/>
          <a:ext cx="4017000" cy="3295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383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187311" y="1086446"/>
            <a:ext cx="3441713" cy="3123603"/>
          </a:xfrm>
        </p:spPr>
        <p:txBody>
          <a:bodyPr/>
          <a:lstStyle/>
          <a:p>
            <a:pPr algn="just">
              <a:buSzPct val="100000"/>
              <a:buFont typeface="Wingdings" panose="05000000000000000000" pitchFamily="2" charset="2"/>
              <a:buChar char="ü"/>
            </a:pPr>
            <a:r>
              <a:rPr lang="es-CL" sz="1200" dirty="0" smtClean="0"/>
              <a:t>El perfil de audiencia de la franja electoral se concentra en los mayores de 50 años, que es lo normal en televisión abierta.</a:t>
            </a:r>
          </a:p>
          <a:p>
            <a:pPr algn="just">
              <a:buSzPct val="100000"/>
              <a:buFont typeface="Wingdings" panose="05000000000000000000" pitchFamily="2" charset="2"/>
              <a:buChar char="ü"/>
            </a:pPr>
            <a:endParaRPr lang="es-CL" sz="1200" dirty="0"/>
          </a:p>
          <a:p>
            <a:pPr algn="just">
              <a:buSzPct val="100000"/>
              <a:buFont typeface="Wingdings" panose="05000000000000000000" pitchFamily="2" charset="2"/>
              <a:buChar char="ü"/>
            </a:pPr>
            <a:r>
              <a:rPr lang="es-CL" sz="1200" dirty="0" smtClean="0"/>
              <a:t>Por horarios, la variación más notable se puede observar en la franja diurna, en que las personas entre 35 y 49 años aumentan su presencia. </a:t>
            </a:r>
          </a:p>
          <a:p>
            <a:pPr algn="just">
              <a:buSzPct val="100000"/>
              <a:buFont typeface="Wingdings" panose="05000000000000000000" pitchFamily="2" charset="2"/>
              <a:buChar char="ü"/>
            </a:pPr>
            <a:endParaRPr lang="es-CL" sz="1200" dirty="0" smtClean="0"/>
          </a:p>
          <a:p>
            <a:pPr algn="just">
              <a:buSzPct val="100000"/>
              <a:buFont typeface="Wingdings" panose="05000000000000000000" pitchFamily="2" charset="2"/>
              <a:buChar char="ü"/>
            </a:pPr>
            <a:r>
              <a:rPr lang="es-CL" sz="1200" dirty="0" smtClean="0"/>
              <a:t>La presencia juvenil (13 a 24) en la franja electoral es baja.</a:t>
            </a:r>
          </a:p>
        </p:txBody>
      </p:sp>
      <p:graphicFrame>
        <p:nvGraphicFramePr>
          <p:cNvPr id="9" name="Gráfico 8"/>
          <p:cNvGraphicFramePr>
            <a:graphicFrameLocks/>
          </p:cNvGraphicFramePr>
          <p:nvPr>
            <p:extLst>
              <p:ext uri="{D42A27DB-BD31-4B8C-83A1-F6EECF244321}">
                <p14:modId xmlns:p14="http://schemas.microsoft.com/office/powerpoint/2010/main" val="39294038"/>
              </p:ext>
            </p:extLst>
          </p:nvPr>
        </p:nvGraphicFramePr>
        <p:xfrm>
          <a:off x="4114800" y="800100"/>
          <a:ext cx="4419300" cy="32385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ítulo 2"/>
          <p:cNvSpPr>
            <a:spLocks noGrp="1"/>
          </p:cNvSpPr>
          <p:nvPr>
            <p:ph type="title"/>
          </p:nvPr>
        </p:nvSpPr>
        <p:spPr>
          <a:xfrm>
            <a:off x="311400" y="189900"/>
            <a:ext cx="7670693" cy="572700"/>
          </a:xfrm>
        </p:spPr>
        <p:txBody>
          <a:bodyPr/>
          <a:lstStyle/>
          <a:p>
            <a:r>
              <a:rPr lang="es-CL" sz="2000" b="1" dirty="0" smtClean="0">
                <a:solidFill>
                  <a:schemeClr val="bg2">
                    <a:lumMod val="75000"/>
                  </a:schemeClr>
                </a:solidFill>
                <a:latin typeface="DM Sans" pitchFamily="2" charset="0"/>
              </a:rPr>
              <a:t>PERFIL DE AUDIENCIA </a:t>
            </a:r>
            <a:br>
              <a:rPr lang="es-CL" sz="2000" b="1" dirty="0" smtClean="0">
                <a:solidFill>
                  <a:schemeClr val="bg2">
                    <a:lumMod val="75000"/>
                  </a:schemeClr>
                </a:solidFill>
                <a:latin typeface="DM Sans" pitchFamily="2" charset="0"/>
              </a:rPr>
            </a:br>
            <a:r>
              <a:rPr lang="es-CL" sz="1400" b="1" dirty="0">
                <a:solidFill>
                  <a:srgbClr val="942887"/>
                </a:solidFill>
                <a:latin typeface="DM Sans" pitchFamily="2" charset="0"/>
              </a:rPr>
              <a:t>S</a:t>
            </a:r>
            <a:r>
              <a:rPr lang="es-CL" sz="1400" b="1" dirty="0" smtClean="0">
                <a:solidFill>
                  <a:srgbClr val="942887"/>
                </a:solidFill>
                <a:latin typeface="DM Sans" pitchFamily="2" charset="0"/>
              </a:rPr>
              <a:t>egún rango etario </a:t>
            </a:r>
            <a:endParaRPr lang="es-CL" dirty="0">
              <a:solidFill>
                <a:srgbClr val="942887"/>
              </a:solidFill>
              <a:latin typeface="DM Sans" pitchFamily="2" charset="0"/>
            </a:endParaRPr>
          </a:p>
        </p:txBody>
      </p:sp>
    </p:spTree>
    <p:extLst>
      <p:ext uri="{BB962C8B-B14F-4D97-AF65-F5344CB8AC3E}">
        <p14:creationId xmlns:p14="http://schemas.microsoft.com/office/powerpoint/2010/main" val="267004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248021" y="1666875"/>
            <a:ext cx="3548063" cy="2390775"/>
          </a:xfrm>
        </p:spPr>
        <p:txBody>
          <a:bodyPr/>
          <a:lstStyle/>
          <a:p>
            <a:pPr algn="just">
              <a:buSzPct val="100000"/>
              <a:buFont typeface="Wingdings" panose="05000000000000000000" pitchFamily="2" charset="2"/>
              <a:buChar char="ü"/>
            </a:pPr>
            <a:r>
              <a:rPr lang="es-CL" sz="1200" dirty="0" smtClean="0"/>
              <a:t>El </a:t>
            </a:r>
            <a:r>
              <a:rPr lang="es-CL" sz="1200" dirty="0"/>
              <a:t>perfil de la franja </a:t>
            </a:r>
            <a:r>
              <a:rPr lang="es-CL" sz="1200" dirty="0" smtClean="0"/>
              <a:t>electoral es parecido al resto de la programación </a:t>
            </a:r>
          </a:p>
          <a:p>
            <a:pPr algn="just">
              <a:buSzPct val="100000"/>
              <a:buFont typeface="Wingdings" panose="05000000000000000000" pitchFamily="2" charset="2"/>
              <a:buChar char="ü"/>
            </a:pPr>
            <a:endParaRPr lang="es-CL" sz="1200" dirty="0">
              <a:latin typeface="+mn-lt"/>
            </a:endParaRPr>
          </a:p>
          <a:p>
            <a:pPr algn="just">
              <a:buSzPct val="100000"/>
              <a:buFont typeface="Wingdings" panose="05000000000000000000" pitchFamily="2" charset="2"/>
              <a:buChar char="ü"/>
            </a:pPr>
            <a:r>
              <a:rPr lang="es-CL" sz="1200" dirty="0" smtClean="0">
                <a:latin typeface="+mn-lt"/>
              </a:rPr>
              <a:t>Con todo, la franja atrae una mayor proporción de público ABC1 y C2 a la pantalla.</a:t>
            </a:r>
          </a:p>
          <a:p>
            <a:pPr algn="just">
              <a:buSzPct val="100000"/>
              <a:buFont typeface="Courier New" panose="02070309020205020404" pitchFamily="49" charset="0"/>
              <a:buChar char="o"/>
            </a:pPr>
            <a:endParaRPr lang="es-CL" sz="1200" dirty="0" smtClean="0">
              <a:latin typeface="+mn-lt"/>
            </a:endParaRPr>
          </a:p>
          <a:p>
            <a:pPr algn="just">
              <a:buSzPct val="100000"/>
              <a:buFont typeface="Wingdings" panose="05000000000000000000" pitchFamily="2" charset="2"/>
              <a:buChar char="ü"/>
            </a:pPr>
            <a:r>
              <a:rPr lang="es-CL" sz="1200" dirty="0" smtClean="0">
                <a:latin typeface="+mn-lt"/>
              </a:rPr>
              <a:t>De forma inversa, la proporción de público del segmento D es menor a lo que se suele ver.</a:t>
            </a:r>
          </a:p>
          <a:p>
            <a:pPr marL="114300" indent="0" algn="just">
              <a:buNone/>
            </a:pPr>
            <a:r>
              <a:rPr lang="es-CL" sz="1200" dirty="0" smtClean="0">
                <a:latin typeface="+mn-lt"/>
              </a:rPr>
              <a:t> </a:t>
            </a:r>
          </a:p>
          <a:p>
            <a:pPr marL="114300" indent="0" algn="just">
              <a:buNone/>
            </a:pPr>
            <a:endParaRPr lang="es-CL" sz="1200" dirty="0">
              <a:latin typeface="+mn-lt"/>
            </a:endParaRPr>
          </a:p>
        </p:txBody>
      </p:sp>
      <p:graphicFrame>
        <p:nvGraphicFramePr>
          <p:cNvPr id="9" name="Gráfico 8"/>
          <p:cNvGraphicFramePr>
            <a:graphicFrameLocks/>
          </p:cNvGraphicFramePr>
          <p:nvPr>
            <p:extLst>
              <p:ext uri="{D42A27DB-BD31-4B8C-83A1-F6EECF244321}">
                <p14:modId xmlns:p14="http://schemas.microsoft.com/office/powerpoint/2010/main" val="4016751340"/>
              </p:ext>
            </p:extLst>
          </p:nvPr>
        </p:nvGraphicFramePr>
        <p:xfrm>
          <a:off x="4152900" y="800100"/>
          <a:ext cx="44577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ítulo 2"/>
          <p:cNvSpPr>
            <a:spLocks noGrp="1"/>
          </p:cNvSpPr>
          <p:nvPr>
            <p:ph type="title"/>
          </p:nvPr>
        </p:nvSpPr>
        <p:spPr>
          <a:xfrm>
            <a:off x="311400" y="189900"/>
            <a:ext cx="7670693" cy="572700"/>
          </a:xfrm>
        </p:spPr>
        <p:txBody>
          <a:bodyPr/>
          <a:lstStyle/>
          <a:p>
            <a:r>
              <a:rPr lang="es-CL" sz="2000" b="1" dirty="0" smtClean="0">
                <a:solidFill>
                  <a:schemeClr val="bg2">
                    <a:lumMod val="75000"/>
                  </a:schemeClr>
                </a:solidFill>
                <a:latin typeface="DM Sans" pitchFamily="2" charset="0"/>
              </a:rPr>
              <a:t>PERFIL DE AUDIENCIA </a:t>
            </a:r>
            <a:br>
              <a:rPr lang="es-CL" sz="2000" b="1" dirty="0" smtClean="0">
                <a:solidFill>
                  <a:schemeClr val="bg2">
                    <a:lumMod val="75000"/>
                  </a:schemeClr>
                </a:solidFill>
                <a:latin typeface="DM Sans" pitchFamily="2" charset="0"/>
              </a:rPr>
            </a:br>
            <a:r>
              <a:rPr lang="es-CL" sz="1400" b="1" dirty="0">
                <a:solidFill>
                  <a:srgbClr val="942887"/>
                </a:solidFill>
                <a:latin typeface="DM Sans" pitchFamily="2" charset="0"/>
              </a:rPr>
              <a:t>S</a:t>
            </a:r>
            <a:r>
              <a:rPr lang="es-CL" sz="1400" b="1" dirty="0" smtClean="0">
                <a:solidFill>
                  <a:srgbClr val="942887"/>
                </a:solidFill>
                <a:latin typeface="DM Sans" pitchFamily="2" charset="0"/>
              </a:rPr>
              <a:t>egún GSE</a:t>
            </a:r>
            <a:endParaRPr lang="es-CL" dirty="0">
              <a:solidFill>
                <a:srgbClr val="942887"/>
              </a:solidFill>
              <a:latin typeface="DM Sans" pitchFamily="2" charset="0"/>
            </a:endParaRPr>
          </a:p>
        </p:txBody>
      </p:sp>
    </p:spTree>
    <p:extLst>
      <p:ext uri="{BB962C8B-B14F-4D97-AF65-F5344CB8AC3E}">
        <p14:creationId xmlns:p14="http://schemas.microsoft.com/office/powerpoint/2010/main" val="426605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152650"/>
            <a:ext cx="7924801" cy="1114426"/>
          </a:xfrm>
        </p:spPr>
        <p:txBody>
          <a:bodyPr/>
          <a:lstStyle/>
          <a:p>
            <a:pPr algn="ctr"/>
            <a:r>
              <a:rPr lang="es-CL" sz="2600" b="1" cap="small" dirty="0" smtClean="0">
                <a:solidFill>
                  <a:schemeClr val="tx2">
                    <a:lumMod val="50000"/>
                  </a:schemeClr>
                </a:solidFill>
                <a:latin typeface="DM Sans" pitchFamily="2" charset="0"/>
              </a:rPr>
              <a:t>FRANJAS COMPARADAS </a:t>
            </a:r>
            <a:r>
              <a:rPr lang="es-CL" sz="3200" b="1" cap="small" dirty="0" smtClean="0">
                <a:solidFill>
                  <a:schemeClr val="tx2">
                    <a:lumMod val="50000"/>
                  </a:schemeClr>
                </a:solidFill>
                <a:latin typeface="DM Sans" pitchFamily="2" charset="0"/>
              </a:rPr>
              <a:t/>
            </a:r>
            <a:br>
              <a:rPr lang="es-CL" sz="3200" b="1" cap="small" dirty="0" smtClean="0">
                <a:solidFill>
                  <a:schemeClr val="tx2">
                    <a:lumMod val="50000"/>
                  </a:schemeClr>
                </a:solidFill>
                <a:latin typeface="DM Sans" pitchFamily="2" charset="0"/>
              </a:rPr>
            </a:br>
            <a:r>
              <a:rPr lang="es-CL" sz="1600" b="1" dirty="0" smtClean="0">
                <a:solidFill>
                  <a:schemeClr val="tx2">
                    <a:lumMod val="50000"/>
                  </a:schemeClr>
                </a:solidFill>
                <a:latin typeface="DM Sans" pitchFamily="2" charset="0"/>
              </a:rPr>
              <a:t>DATOS DE ELECCIONES ANTERIORES</a:t>
            </a:r>
            <a:endParaRPr lang="es-CL" sz="1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21491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82036"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11" name="Título 2"/>
          <p:cNvSpPr>
            <a:spLocks noGrp="1"/>
          </p:cNvSpPr>
          <p:nvPr>
            <p:ph type="title"/>
          </p:nvPr>
        </p:nvSpPr>
        <p:spPr>
          <a:xfrm>
            <a:off x="311400" y="189900"/>
            <a:ext cx="7670693" cy="572700"/>
          </a:xfrm>
        </p:spPr>
        <p:txBody>
          <a:bodyPr/>
          <a:lstStyle/>
          <a:p>
            <a:r>
              <a:rPr lang="es-CL" sz="2000" b="1" dirty="0" smtClean="0">
                <a:solidFill>
                  <a:schemeClr val="bg2">
                    <a:lumMod val="75000"/>
                  </a:schemeClr>
                </a:solidFill>
                <a:latin typeface="DM Sans" pitchFamily="2" charset="0"/>
              </a:rPr>
              <a:t>FRANJAS COMPARADAS</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Rating hogares, promedio 3 primeros días (%)</a:t>
            </a:r>
            <a:endParaRPr lang="es-CL" dirty="0">
              <a:solidFill>
                <a:srgbClr val="942887"/>
              </a:solidFill>
              <a:latin typeface="DM Sans" pitchFamily="2" charset="0"/>
            </a:endParaRPr>
          </a:p>
        </p:txBody>
      </p:sp>
      <p:sp>
        <p:nvSpPr>
          <p:cNvPr id="2" name="CuadroTexto 1"/>
          <p:cNvSpPr txBox="1"/>
          <p:nvPr/>
        </p:nvSpPr>
        <p:spPr>
          <a:xfrm>
            <a:off x="311400" y="1554459"/>
            <a:ext cx="3861801"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100" b="0" i="0" u="none" strike="noStrike" kern="0" cap="none" spc="0" normalizeH="0" baseline="0" noProof="0" dirty="0" smtClean="0">
                <a:ln>
                  <a:noFill/>
                </a:ln>
                <a:solidFill>
                  <a:srgbClr val="000000"/>
                </a:solidFill>
                <a:effectLst/>
                <a:uLnTx/>
                <a:uFillTx/>
                <a:latin typeface="Arial"/>
                <a:cs typeface="Arial"/>
                <a:sym typeface="Arial"/>
              </a:rPr>
              <a:t>Para ambas franja horarias, se observa una leve caída en la sintonía,</a:t>
            </a:r>
            <a:r>
              <a:rPr kumimoji="0" lang="es-CL" sz="1100" b="0" i="0" u="none" strike="noStrike" kern="0" cap="none" spc="0" normalizeH="0" noProof="0" dirty="0" smtClean="0">
                <a:ln>
                  <a:noFill/>
                </a:ln>
                <a:solidFill>
                  <a:srgbClr val="000000"/>
                </a:solidFill>
                <a:effectLst/>
                <a:uLnTx/>
                <a:uFillTx/>
                <a:latin typeface="Arial"/>
                <a:cs typeface="Arial"/>
                <a:sym typeface="Arial"/>
              </a:rPr>
              <a:t> </a:t>
            </a:r>
            <a:r>
              <a:rPr kumimoji="0" lang="es-CL" sz="1100" b="0" i="0" u="none" strike="noStrike" kern="0" cap="none" spc="0" normalizeH="0" baseline="0" noProof="0" dirty="0" smtClean="0">
                <a:ln>
                  <a:noFill/>
                </a:ln>
                <a:solidFill>
                  <a:srgbClr val="000000"/>
                </a:solidFill>
                <a:effectLst/>
                <a:uLnTx/>
                <a:uFillTx/>
                <a:latin typeface="Arial"/>
                <a:cs typeface="Arial"/>
                <a:sym typeface="Arial"/>
              </a:rPr>
              <a:t>en relación a la franja del Plebiscito.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CL" sz="1100" dirty="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100" b="0" i="0" u="none" strike="noStrike" kern="0" cap="none" spc="0" normalizeH="0" baseline="0" noProof="0" dirty="0" smtClean="0">
                <a:ln>
                  <a:noFill/>
                </a:ln>
                <a:solidFill>
                  <a:srgbClr val="000000"/>
                </a:solidFill>
                <a:effectLst/>
                <a:uLnTx/>
                <a:uFillTx/>
                <a:latin typeface="Arial"/>
                <a:cs typeface="Arial"/>
                <a:sym typeface="Arial"/>
              </a:rPr>
              <a:t>Sin embargo, mantiene una notoria diferencia positiva respecto a</a:t>
            </a:r>
            <a:r>
              <a:rPr kumimoji="0" lang="es-CL" sz="1100" b="0" i="0" u="none" strike="noStrike" kern="0" cap="none" spc="0" normalizeH="0" noProof="0" dirty="0" smtClean="0">
                <a:ln>
                  <a:noFill/>
                </a:ln>
                <a:solidFill>
                  <a:srgbClr val="000000"/>
                </a:solidFill>
                <a:effectLst/>
                <a:uLnTx/>
                <a:uFillTx/>
                <a:latin typeface="Arial"/>
                <a:cs typeface="Arial"/>
                <a:sym typeface="Arial"/>
              </a:rPr>
              <a:t> la </a:t>
            </a:r>
            <a:r>
              <a:rPr kumimoji="0" lang="es-CL" sz="1100" b="0" i="0" u="none" strike="noStrike" kern="0" cap="none" spc="0" normalizeH="0" baseline="0" noProof="0" dirty="0" smtClean="0">
                <a:ln>
                  <a:noFill/>
                </a:ln>
                <a:solidFill>
                  <a:srgbClr val="000000"/>
                </a:solidFill>
                <a:effectLst/>
                <a:uLnTx/>
                <a:uFillTx/>
                <a:latin typeface="Arial"/>
                <a:cs typeface="Arial"/>
                <a:sym typeface="Arial"/>
              </a:rPr>
              <a:t>franja de las elecciones parlamentarias del año 2017.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CL" sz="1100" dirty="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100" b="0" i="0" u="none" strike="noStrike" kern="0" cap="none" spc="0" normalizeH="0" baseline="0" noProof="0" dirty="0" smtClean="0">
                <a:ln>
                  <a:noFill/>
                </a:ln>
                <a:solidFill>
                  <a:srgbClr val="000000"/>
                </a:solidFill>
                <a:effectLst/>
                <a:uLnTx/>
                <a:uFillTx/>
                <a:latin typeface="Arial"/>
                <a:cs typeface="Arial"/>
                <a:sym typeface="Arial"/>
              </a:rPr>
              <a:t>Para las dos ultimas franjas la sintonía se mantiene sobre 21 puntos de rating individuos en horario diurno y sobre 30 puntos en horario prime, lo que marca una diferencia sustancial en términos de visionado</a:t>
            </a:r>
            <a:r>
              <a:rPr kumimoji="0" lang="es-CL" sz="1100" b="0" i="0" u="none" strike="noStrike" kern="0" cap="none" spc="0" normalizeH="0" noProof="0" dirty="0" smtClean="0">
                <a:ln>
                  <a:noFill/>
                </a:ln>
                <a:solidFill>
                  <a:srgbClr val="000000"/>
                </a:solidFill>
                <a:effectLst/>
                <a:uLnTx/>
                <a:uFillTx/>
                <a:latin typeface="Arial"/>
                <a:cs typeface="Arial"/>
                <a:sym typeface="Arial"/>
              </a:rPr>
              <a:t> de estos espacios televisivos</a:t>
            </a:r>
            <a:r>
              <a:rPr kumimoji="0" lang="es-CL" sz="1100" b="0" i="0" u="none" strike="noStrike" kern="0" cap="none" spc="0" normalizeH="0" baseline="0" noProof="0" dirty="0" smtClean="0">
                <a:ln>
                  <a:noFill/>
                </a:ln>
                <a:solidFill>
                  <a:srgbClr val="000000"/>
                </a:solidFill>
                <a:effectLst/>
                <a:uLnTx/>
                <a:uFillTx/>
                <a:latin typeface="Arial"/>
                <a:cs typeface="Arial"/>
                <a:sym typeface="Arial"/>
              </a:rPr>
              <a:t>. </a:t>
            </a:r>
            <a:endParaRPr kumimoji="0" lang="es-CL" sz="11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961752749"/>
              </p:ext>
            </p:extLst>
          </p:nvPr>
        </p:nvGraphicFramePr>
        <p:xfrm>
          <a:off x="4651460" y="1075411"/>
          <a:ext cx="3925787"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019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82036"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11" name="Título 2"/>
          <p:cNvSpPr>
            <a:spLocks noGrp="1"/>
          </p:cNvSpPr>
          <p:nvPr>
            <p:ph type="title"/>
          </p:nvPr>
        </p:nvSpPr>
        <p:spPr>
          <a:xfrm>
            <a:off x="311400" y="189900"/>
            <a:ext cx="7670693" cy="572700"/>
          </a:xfrm>
        </p:spPr>
        <p:txBody>
          <a:bodyPr/>
          <a:lstStyle/>
          <a:p>
            <a:r>
              <a:rPr lang="es-CL" sz="2000" b="1" dirty="0" smtClean="0">
                <a:solidFill>
                  <a:schemeClr val="bg2">
                    <a:lumMod val="75000"/>
                  </a:schemeClr>
                </a:solidFill>
                <a:latin typeface="DM Sans" pitchFamily="2" charset="0"/>
              </a:rPr>
              <a:t>FRANJAS COMPARADAS</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Rating individuos, promedio 3 primeros días (%)</a:t>
            </a:r>
            <a:endParaRPr lang="es-CL" dirty="0">
              <a:solidFill>
                <a:srgbClr val="942887"/>
              </a:solidFill>
              <a:latin typeface="DM Sans" pitchFamily="2" charset="0"/>
            </a:endParaRPr>
          </a:p>
        </p:txBody>
      </p:sp>
      <p:sp>
        <p:nvSpPr>
          <p:cNvPr id="2" name="CuadroTexto 1"/>
          <p:cNvSpPr txBox="1"/>
          <p:nvPr/>
        </p:nvSpPr>
        <p:spPr>
          <a:xfrm>
            <a:off x="311400" y="1345123"/>
            <a:ext cx="4143570" cy="2308324"/>
          </a:xfrm>
          <a:prstGeom prst="rect">
            <a:avLst/>
          </a:prstGeom>
          <a:noFill/>
        </p:spPr>
        <p:txBody>
          <a:bodyPr wrap="square" rtlCol="0">
            <a:spAutoFit/>
          </a:bodyPr>
          <a:lstStyle/>
          <a:p>
            <a:pPr algn="just"/>
            <a:r>
              <a:rPr lang="es-CL" sz="1200" dirty="0" smtClean="0"/>
              <a:t>En términos de sintonía por individuos se observa una estructura similar de la audiencia respecto a los hogares.</a:t>
            </a:r>
          </a:p>
          <a:p>
            <a:pPr algn="just"/>
            <a:endParaRPr lang="es-CL" sz="1200" dirty="0"/>
          </a:p>
          <a:p>
            <a:pPr algn="just"/>
            <a:r>
              <a:rPr lang="es-CL" sz="1200" dirty="0" smtClean="0"/>
              <a:t>Hay una leve caída en la sintonía durante los 3 primeros días de estreno en relación a la franja del Plebiscito. Sin embargo mantiene una notoria diferencia respecto a los días de estreno de la franja de las elecciones parlamentarias del año 2017. </a:t>
            </a:r>
          </a:p>
          <a:p>
            <a:pPr algn="just"/>
            <a:endParaRPr lang="es-CL" sz="1200" dirty="0"/>
          </a:p>
          <a:p>
            <a:pPr algn="just"/>
            <a:r>
              <a:rPr lang="es-CL" sz="1200" dirty="0" smtClean="0"/>
              <a:t>Para las dos ultimas franjas la sintonía se mantiene sobre 8 puntos de rating individuos en horario diurno y sobre 10 puntos en horario prime. </a:t>
            </a:r>
            <a:endParaRPr lang="es-CL" sz="1200" dirty="0"/>
          </a:p>
        </p:txBody>
      </p:sp>
      <p:graphicFrame>
        <p:nvGraphicFramePr>
          <p:cNvPr id="12" name="Gráfico 11"/>
          <p:cNvGraphicFramePr>
            <a:graphicFrameLocks/>
          </p:cNvGraphicFramePr>
          <p:nvPr>
            <p:extLst>
              <p:ext uri="{D42A27DB-BD31-4B8C-83A1-F6EECF244321}">
                <p14:modId xmlns:p14="http://schemas.microsoft.com/office/powerpoint/2010/main" val="396214542"/>
              </p:ext>
            </p:extLst>
          </p:nvPr>
        </p:nvGraphicFramePr>
        <p:xfrm>
          <a:off x="4761519" y="960009"/>
          <a:ext cx="3819274"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135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a:t>
            </a:fld>
            <a:endParaRPr lang="es-CL"/>
          </a:p>
        </p:txBody>
      </p:sp>
      <p:sp>
        <p:nvSpPr>
          <p:cNvPr id="5" name="CuadroTexto 4"/>
          <p:cNvSpPr txBox="1"/>
          <p:nvPr/>
        </p:nvSpPr>
        <p:spPr>
          <a:xfrm>
            <a:off x="114300" y="655612"/>
            <a:ext cx="8801100" cy="4401205"/>
          </a:xfrm>
          <a:prstGeom prst="rect">
            <a:avLst/>
          </a:prstGeom>
          <a:noFill/>
        </p:spPr>
        <p:txBody>
          <a:bodyPr wrap="square" rtlCol="0">
            <a:spAutoFit/>
          </a:bodyPr>
          <a:lstStyle/>
          <a:p>
            <a:pPr algn="just"/>
            <a:r>
              <a:rPr lang="es-CL" dirty="0" smtClean="0"/>
              <a:t>En los tres primeros días, la franja tuvo un promedio -en horario prime- de 30,3 puntos de rating hogares. En el horario diurno, 21,2 puntos</a:t>
            </a:r>
            <a:r>
              <a:rPr lang="es-CL" dirty="0" smtClean="0"/>
              <a:t>.  Esto confirma un alto alcance de dicha franja y se comporta como otras franjas en el minuto a minuto (es decir, tiene una leve caída luego de iniciada la franja). </a:t>
            </a:r>
            <a:endParaRPr lang="es-CL" dirty="0" smtClean="0"/>
          </a:p>
          <a:p>
            <a:pPr algn="just"/>
            <a:endParaRPr lang="es-CL" dirty="0"/>
          </a:p>
          <a:p>
            <a:pPr algn="just"/>
            <a:r>
              <a:rPr lang="es-CL" dirty="0" smtClean="0"/>
              <a:t>Durante cada uno de sus primeros tres días, la franja logró alcanzar alrededor de 1.200.000 personas, viviendo en unos 850.000 hogares.</a:t>
            </a:r>
          </a:p>
          <a:p>
            <a:pPr algn="just"/>
            <a:endParaRPr lang="es-CL" dirty="0"/>
          </a:p>
          <a:p>
            <a:pPr algn="just"/>
            <a:r>
              <a:rPr lang="es-CL" dirty="0" smtClean="0"/>
              <a:t>Ambas franjas lograron un alto nivel de fidelidad. El primer día, la fidelidad estuvo sobre el 80%, para luego caer levemente hasta alrededor de 75%. </a:t>
            </a:r>
          </a:p>
          <a:p>
            <a:pPr algn="just"/>
            <a:endParaRPr lang="es-CL" dirty="0"/>
          </a:p>
          <a:p>
            <a:pPr algn="just"/>
            <a:r>
              <a:rPr lang="es-CL" dirty="0" smtClean="0"/>
              <a:t>El perfil de la audiencia es mayormente femenino, de acuerdo al consumo televisivo habitual.</a:t>
            </a:r>
          </a:p>
          <a:p>
            <a:pPr algn="just"/>
            <a:endParaRPr lang="es-CL" dirty="0"/>
          </a:p>
          <a:p>
            <a:pPr algn="just"/>
            <a:r>
              <a:rPr lang="es-CL" dirty="0" smtClean="0"/>
              <a:t>Por edad, los mayores de 65 años forman la mayor parte del </a:t>
            </a:r>
            <a:r>
              <a:rPr lang="es-CL" dirty="0" smtClean="0"/>
              <a:t>público. </a:t>
            </a:r>
            <a:endParaRPr lang="es-CL" dirty="0" smtClean="0"/>
          </a:p>
          <a:p>
            <a:pPr algn="just"/>
            <a:endParaRPr lang="es-CL" dirty="0"/>
          </a:p>
          <a:p>
            <a:pPr algn="just"/>
            <a:r>
              <a:rPr lang="es-CL" dirty="0" smtClean="0"/>
              <a:t>Por GSE, la franja electoral logra atraer a la pantalla a estratos medios y altos; mientras se evidencia cierta fuga del estrato D, que es usualmente el mayor consumidor de TV.</a:t>
            </a:r>
          </a:p>
          <a:p>
            <a:pPr algn="just"/>
            <a:endParaRPr lang="es-CL" dirty="0"/>
          </a:p>
          <a:p>
            <a:pPr algn="just"/>
            <a:r>
              <a:rPr lang="es-CL" dirty="0" smtClean="0"/>
              <a:t>Comparado con franjas anteriores, el rating hogares diurno es muy similar a la franja del </a:t>
            </a:r>
            <a:r>
              <a:rPr lang="es-CL" dirty="0" smtClean="0"/>
              <a:t>plebiscito, si bien el rating de la actual Franja es menor en horario prime. </a:t>
            </a:r>
            <a:r>
              <a:rPr lang="es-CL" dirty="0" smtClean="0"/>
              <a:t>La audiencia es bastante superior a la franja de parlamentarias 2017.</a:t>
            </a:r>
          </a:p>
        </p:txBody>
      </p:sp>
      <p:sp>
        <p:nvSpPr>
          <p:cNvPr id="6" name="Título 2"/>
          <p:cNvSpPr>
            <a:spLocks noGrp="1"/>
          </p:cNvSpPr>
          <p:nvPr>
            <p:ph type="title"/>
          </p:nvPr>
        </p:nvSpPr>
        <p:spPr>
          <a:xfrm>
            <a:off x="114300" y="140836"/>
            <a:ext cx="8384325" cy="514776"/>
          </a:xfrm>
        </p:spPr>
        <p:txBody>
          <a:bodyPr/>
          <a:lstStyle/>
          <a:p>
            <a:r>
              <a:rPr lang="es-CL" sz="2000" b="1" dirty="0" smtClean="0">
                <a:solidFill>
                  <a:schemeClr val="bg2">
                    <a:lumMod val="75000"/>
                  </a:schemeClr>
                </a:solidFill>
                <a:latin typeface="DM Sans" pitchFamily="2" charset="0"/>
              </a:rPr>
              <a:t>PRINCIPALES RESULTADOS</a:t>
            </a:r>
            <a:endParaRPr lang="es-CL" sz="1800" dirty="0">
              <a:solidFill>
                <a:srgbClr val="942887"/>
              </a:solidFill>
              <a:latin typeface="DM Sans" pitchFamily="2" charset="0"/>
            </a:endParaRPr>
          </a:p>
        </p:txBody>
      </p:sp>
    </p:spTree>
    <p:extLst>
      <p:ext uri="{BB962C8B-B14F-4D97-AF65-F5344CB8AC3E}">
        <p14:creationId xmlns:p14="http://schemas.microsoft.com/office/powerpoint/2010/main" val="260454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82036"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11" name="Título 2"/>
          <p:cNvSpPr txBox="1">
            <a:spLocks/>
          </p:cNvSpPr>
          <p:nvPr/>
        </p:nvSpPr>
        <p:spPr>
          <a:xfrm>
            <a:off x="311400" y="189900"/>
            <a:ext cx="767069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CL" sz="2000" b="1" dirty="0" smtClean="0">
                <a:solidFill>
                  <a:schemeClr val="bg2">
                    <a:lumMod val="75000"/>
                  </a:schemeClr>
                </a:solidFill>
                <a:latin typeface="DM Sans" pitchFamily="2" charset="0"/>
              </a:rPr>
              <a:t>FRANJAS COMPARADAS</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Alcance bruto, promedio 3 primeros días (miles individuos)</a:t>
            </a:r>
            <a:endParaRPr lang="es-CL" dirty="0">
              <a:solidFill>
                <a:srgbClr val="942887"/>
              </a:solidFill>
              <a:latin typeface="DM Sans" pitchFamily="2" charset="0"/>
            </a:endParaRPr>
          </a:p>
        </p:txBody>
      </p:sp>
      <p:graphicFrame>
        <p:nvGraphicFramePr>
          <p:cNvPr id="9" name="Gráfico 8"/>
          <p:cNvGraphicFramePr>
            <a:graphicFrameLocks/>
          </p:cNvGraphicFramePr>
          <p:nvPr>
            <p:extLst>
              <p:ext uri="{D42A27DB-BD31-4B8C-83A1-F6EECF244321}">
                <p14:modId xmlns:p14="http://schemas.microsoft.com/office/powerpoint/2010/main" val="4014245063"/>
              </p:ext>
            </p:extLst>
          </p:nvPr>
        </p:nvGraphicFramePr>
        <p:xfrm>
          <a:off x="4928461" y="985359"/>
          <a:ext cx="3648786" cy="3284424"/>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p:cNvSpPr txBox="1"/>
          <p:nvPr/>
        </p:nvSpPr>
        <p:spPr>
          <a:xfrm>
            <a:off x="365890" y="1534830"/>
            <a:ext cx="4212600" cy="2308324"/>
          </a:xfrm>
          <a:prstGeom prst="rect">
            <a:avLst/>
          </a:prstGeom>
          <a:noFill/>
        </p:spPr>
        <p:txBody>
          <a:bodyPr wrap="square" rtlCol="0">
            <a:spAutoFit/>
          </a:bodyPr>
          <a:lstStyle/>
          <a:p>
            <a:pPr algn="just"/>
            <a:r>
              <a:rPr lang="es-CL" sz="1200" dirty="0" smtClean="0"/>
              <a:t>El bloque horario diurno muestra un aumento de 6.000 personas promedio su alcance respecto a la emitida en el plebiscito.</a:t>
            </a:r>
          </a:p>
          <a:p>
            <a:pPr algn="just"/>
            <a:endParaRPr lang="es-CL" sz="1200" dirty="0" smtClean="0"/>
          </a:p>
          <a:p>
            <a:pPr algn="just"/>
            <a:r>
              <a:rPr lang="es-CL" sz="1200" dirty="0" smtClean="0"/>
              <a:t>El horario prime, por el contrario, se observa una caída de mas de 274.000 personas. </a:t>
            </a:r>
          </a:p>
          <a:p>
            <a:pPr algn="just"/>
            <a:endParaRPr lang="es-CL" sz="1200" dirty="0" smtClean="0"/>
          </a:p>
          <a:p>
            <a:pPr algn="just"/>
            <a:r>
              <a:rPr lang="es-CL" sz="1200" dirty="0" smtClean="0"/>
              <a:t>En ambos horarios las últimas dos franjas muestran una marcada diferencia respecto a la franja de elecciones parlamentarias del año 2017: la franja en horario prime de la Convención alcanza  un 10% mas de personas que la del año 2017. </a:t>
            </a:r>
            <a:endParaRPr lang="es-CL" sz="1200" dirty="0"/>
          </a:p>
        </p:txBody>
      </p:sp>
    </p:spTree>
    <p:extLst>
      <p:ext uri="{BB962C8B-B14F-4D97-AF65-F5344CB8AC3E}">
        <p14:creationId xmlns:p14="http://schemas.microsoft.com/office/powerpoint/2010/main" val="15544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82036" y="0"/>
            <a:ext cx="461964" cy="5143500"/>
          </a:xfrm>
          <a:prstGeom prst="rect">
            <a:avLst/>
          </a:prstGeom>
          <a:noFill/>
          <a:ln>
            <a:noFill/>
          </a:ln>
        </p:spPr>
      </p:pic>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10" name="Título 2"/>
          <p:cNvSpPr txBox="1">
            <a:spLocks/>
          </p:cNvSpPr>
          <p:nvPr/>
        </p:nvSpPr>
        <p:spPr>
          <a:xfrm>
            <a:off x="311400" y="189900"/>
            <a:ext cx="767069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CL" sz="2000" b="1" dirty="0" smtClean="0">
                <a:solidFill>
                  <a:schemeClr val="bg2">
                    <a:lumMod val="75000"/>
                  </a:schemeClr>
                </a:solidFill>
                <a:latin typeface="DM Sans" pitchFamily="2" charset="0"/>
              </a:rPr>
              <a:t>FRANJAS COMPARADAS</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Fidelidad individuos, promedio 3 primeros días (%)</a:t>
            </a:r>
            <a:endParaRPr lang="es-CL" dirty="0">
              <a:solidFill>
                <a:srgbClr val="942887"/>
              </a:solidFill>
              <a:latin typeface="DM Sans" pitchFamily="2" charset="0"/>
            </a:endParaRPr>
          </a:p>
        </p:txBody>
      </p:sp>
      <p:graphicFrame>
        <p:nvGraphicFramePr>
          <p:cNvPr id="12" name="Gráfico 11"/>
          <p:cNvGraphicFramePr>
            <a:graphicFrameLocks/>
          </p:cNvGraphicFramePr>
          <p:nvPr>
            <p:extLst>
              <p:ext uri="{D42A27DB-BD31-4B8C-83A1-F6EECF244321}">
                <p14:modId xmlns:p14="http://schemas.microsoft.com/office/powerpoint/2010/main" val="1492625457"/>
              </p:ext>
            </p:extLst>
          </p:nvPr>
        </p:nvGraphicFramePr>
        <p:xfrm>
          <a:off x="4479010" y="1200150"/>
          <a:ext cx="391332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12"/>
          <p:cNvSpPr txBox="1"/>
          <p:nvPr/>
        </p:nvSpPr>
        <p:spPr>
          <a:xfrm>
            <a:off x="311400" y="1480089"/>
            <a:ext cx="4053600" cy="2677656"/>
          </a:xfrm>
          <a:prstGeom prst="rect">
            <a:avLst/>
          </a:prstGeom>
          <a:noFill/>
        </p:spPr>
        <p:txBody>
          <a:bodyPr wrap="square" rtlCol="0">
            <a:spAutoFit/>
          </a:bodyPr>
          <a:lstStyle/>
          <a:p>
            <a:pPr algn="just"/>
            <a:r>
              <a:rPr lang="es-CL" sz="1200" dirty="0" smtClean="0"/>
              <a:t>Respecto a la permanencia de visionado, la franja del Plebiscito  sigue marcando la mayor fidelidad: se ve el 80% del total de tiempo de la franja equivalente 13 minutos en promedio.</a:t>
            </a:r>
          </a:p>
          <a:p>
            <a:pPr algn="just"/>
            <a:endParaRPr lang="es-CL" sz="1200" dirty="0" smtClean="0"/>
          </a:p>
          <a:p>
            <a:pPr algn="just"/>
            <a:r>
              <a:rPr lang="es-CL" sz="1200" dirty="0" smtClean="0"/>
              <a:t>Si bien hay una baja en la permanencia para la franja de la Convención respeto al Plebiscito, esta no es significativa. </a:t>
            </a:r>
          </a:p>
          <a:p>
            <a:pPr algn="just"/>
            <a:endParaRPr lang="es-CL" sz="1200" dirty="0" smtClean="0"/>
          </a:p>
          <a:p>
            <a:pPr algn="just"/>
            <a:r>
              <a:rPr lang="es-CL" sz="1200" dirty="0" smtClean="0"/>
              <a:t>La franja Parlamentaria 2017 es la marca, al igual que la sintonía general, números más bajas que las dos ultimas franjas. Sin embargo hay que considerar que la franja parlamentaria 2017 tiene una mayor duración (20 minutos)   </a:t>
            </a:r>
            <a:endParaRPr lang="es-CL" sz="1200" dirty="0"/>
          </a:p>
        </p:txBody>
      </p:sp>
    </p:spTree>
    <p:extLst>
      <p:ext uri="{BB962C8B-B14F-4D97-AF65-F5344CB8AC3E}">
        <p14:creationId xmlns:p14="http://schemas.microsoft.com/office/powerpoint/2010/main" val="199648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152650"/>
            <a:ext cx="7924801" cy="1114426"/>
          </a:xfrm>
        </p:spPr>
        <p:txBody>
          <a:bodyPr/>
          <a:lstStyle/>
          <a:p>
            <a:pPr algn="ctr"/>
            <a:r>
              <a:rPr lang="es-CL" sz="2600" b="1" cap="small" dirty="0" smtClean="0">
                <a:solidFill>
                  <a:schemeClr val="tx2">
                    <a:lumMod val="50000"/>
                  </a:schemeClr>
                </a:solidFill>
                <a:latin typeface="DM Sans" pitchFamily="2" charset="0"/>
              </a:rPr>
              <a:t>METODOLOGÍA</a:t>
            </a:r>
            <a:endParaRPr lang="es-CL" sz="1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82916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00037" y="34575"/>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9" name="Google Shape;108;p15"/>
          <p:cNvSpPr>
            <a:spLocks noGrp="1"/>
          </p:cNvSpPr>
          <p:nvPr>
            <p:ph type="body" idx="1"/>
          </p:nvPr>
        </p:nvSpPr>
        <p:spPr>
          <a:xfrm>
            <a:off x="226208" y="679950"/>
            <a:ext cx="8520600" cy="4376867"/>
          </a:xfrm>
          <a:prstGeom prst="rect">
            <a:avLst/>
          </a:prstGeom>
          <a:noFill/>
          <a:ln>
            <a:noFill/>
          </a:ln>
        </p:spPr>
        <p:txBody>
          <a:bodyPr spcFirstLastPara="1" wrap="square" lIns="91425" tIns="45700" rIns="91425" bIns="45700" anchor="t" anchorCtr="0">
            <a:noAutofit/>
          </a:bodyPr>
          <a:lstStyle/>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r>
              <a:rPr lang="es-CL" sz="1400" dirty="0" smtClean="0">
                <a:solidFill>
                  <a:srgbClr val="434343"/>
                </a:solidFill>
              </a:rPr>
              <a:t> </a:t>
            </a:r>
          </a:p>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p:txBody>
      </p:sp>
      <p:sp>
        <p:nvSpPr>
          <p:cNvPr id="4" name="Rectángulo 3"/>
          <p:cNvSpPr/>
          <p:nvPr/>
        </p:nvSpPr>
        <p:spPr>
          <a:xfrm>
            <a:off x="197066" y="539400"/>
            <a:ext cx="8387025" cy="4375044"/>
          </a:xfrm>
          <a:prstGeom prst="rect">
            <a:avLst/>
          </a:prstGeom>
        </p:spPr>
        <p:txBody>
          <a:bodyPr wrap="square">
            <a:spAutoFit/>
          </a:bodyPr>
          <a:lstStyle/>
          <a:p>
            <a:pPr marL="114300" lvl="0" algn="just">
              <a:lnSpc>
                <a:spcPct val="115000"/>
              </a:lnSpc>
              <a:buClr>
                <a:srgbClr val="595959"/>
              </a:buClr>
              <a:buSzPts val="1100"/>
            </a:pPr>
            <a:r>
              <a:rPr lang="es-CL" sz="1100" b="1" dirty="0">
                <a:solidFill>
                  <a:srgbClr val="595959">
                    <a:lumMod val="75000"/>
                  </a:srgbClr>
                </a:solidFill>
              </a:rPr>
              <a:t>Fuente de información</a:t>
            </a:r>
            <a:r>
              <a:rPr lang="es-CL" sz="1100" dirty="0">
                <a:solidFill>
                  <a:srgbClr val="595959">
                    <a:lumMod val="75000"/>
                  </a:srgbClr>
                </a:solidFill>
              </a:rPr>
              <a:t>: </a:t>
            </a:r>
          </a:p>
          <a:p>
            <a:pPr marL="114300" lvl="0" algn="just">
              <a:lnSpc>
                <a:spcPct val="115000"/>
              </a:lnSpc>
              <a:buClr>
                <a:srgbClr val="595959"/>
              </a:buClr>
              <a:buSzPts val="1100"/>
            </a:pPr>
            <a:r>
              <a:rPr lang="es-CL" sz="1100" dirty="0">
                <a:solidFill>
                  <a:srgbClr val="595959">
                    <a:lumMod val="75000"/>
                  </a:srgbClr>
                </a:solidFill>
              </a:rPr>
              <a:t>Estudio de medición de audiencia </a:t>
            </a:r>
            <a:r>
              <a:rPr lang="es-CL" sz="1100" i="1" dirty="0" err="1">
                <a:solidFill>
                  <a:srgbClr val="595959">
                    <a:lumMod val="75000"/>
                  </a:srgbClr>
                </a:solidFill>
              </a:rPr>
              <a:t>People</a:t>
            </a:r>
            <a:r>
              <a:rPr lang="es-CL" sz="1100" i="1" dirty="0">
                <a:solidFill>
                  <a:srgbClr val="595959">
                    <a:lumMod val="75000"/>
                  </a:srgbClr>
                </a:solidFill>
              </a:rPr>
              <a:t> </a:t>
            </a:r>
            <a:r>
              <a:rPr lang="es-CL" sz="1100" i="1" dirty="0" smtClean="0">
                <a:solidFill>
                  <a:srgbClr val="595959">
                    <a:lumMod val="75000"/>
                  </a:srgbClr>
                </a:solidFill>
              </a:rPr>
              <a:t>Meter</a:t>
            </a:r>
            <a:r>
              <a:rPr lang="es-CL" sz="1100" dirty="0" smtClean="0">
                <a:solidFill>
                  <a:srgbClr val="595959">
                    <a:lumMod val="75000"/>
                  </a:srgbClr>
                </a:solidFill>
              </a:rPr>
              <a:t>,</a:t>
            </a:r>
            <a:r>
              <a:rPr lang="es-CL" sz="1100" i="1" dirty="0" smtClean="0">
                <a:solidFill>
                  <a:srgbClr val="595959">
                    <a:lumMod val="75000"/>
                  </a:srgbClr>
                </a:solidFill>
              </a:rPr>
              <a:t> </a:t>
            </a:r>
            <a:r>
              <a:rPr lang="es-CL" sz="1100" dirty="0" smtClean="0">
                <a:solidFill>
                  <a:srgbClr val="595959">
                    <a:lumMod val="75000"/>
                  </a:srgbClr>
                </a:solidFill>
              </a:rPr>
              <a:t>de </a:t>
            </a:r>
            <a:r>
              <a:rPr lang="es-CL" sz="1100" dirty="0" err="1" smtClean="0">
                <a:solidFill>
                  <a:srgbClr val="595959">
                    <a:lumMod val="75000"/>
                  </a:srgbClr>
                </a:solidFill>
              </a:rPr>
              <a:t>Kantar</a:t>
            </a:r>
            <a:r>
              <a:rPr lang="es-CL" sz="1100" dirty="0" smtClean="0">
                <a:solidFill>
                  <a:srgbClr val="595959">
                    <a:lumMod val="75000"/>
                  </a:srgbClr>
                </a:solidFill>
              </a:rPr>
              <a:t> </a:t>
            </a:r>
            <a:r>
              <a:rPr lang="es-CL" sz="1100" dirty="0" err="1">
                <a:solidFill>
                  <a:srgbClr val="595959">
                    <a:lumMod val="75000"/>
                  </a:srgbClr>
                </a:solidFill>
              </a:rPr>
              <a:t>Ibope</a:t>
            </a:r>
            <a:r>
              <a:rPr lang="es-CL" sz="1100" dirty="0">
                <a:solidFill>
                  <a:srgbClr val="595959">
                    <a:lumMod val="75000"/>
                  </a:srgbClr>
                </a:solidFill>
              </a:rPr>
              <a:t> </a:t>
            </a:r>
            <a:r>
              <a:rPr lang="es-CL" sz="1100" dirty="0" smtClean="0">
                <a:solidFill>
                  <a:srgbClr val="595959">
                    <a:lumMod val="75000"/>
                  </a:srgbClr>
                </a:solidFill>
              </a:rPr>
              <a:t>Media</a:t>
            </a:r>
          </a:p>
          <a:p>
            <a:pPr marL="114300" lvl="0" algn="just">
              <a:lnSpc>
                <a:spcPct val="115000"/>
              </a:lnSpc>
              <a:buClr>
                <a:srgbClr val="595959"/>
              </a:buClr>
              <a:buSzPts val="1100"/>
            </a:pPr>
            <a:endParaRPr lang="es-CL" sz="1100" dirty="0">
              <a:solidFill>
                <a:srgbClr val="595959">
                  <a:lumMod val="75000"/>
                </a:srgbClr>
              </a:solidFill>
            </a:endParaRPr>
          </a:p>
          <a:p>
            <a:pPr marL="114300" lvl="0" algn="just">
              <a:lnSpc>
                <a:spcPct val="115000"/>
              </a:lnSpc>
              <a:buClr>
                <a:srgbClr val="595959"/>
              </a:buClr>
              <a:buSzPts val="1100"/>
            </a:pPr>
            <a:r>
              <a:rPr lang="es-CL" sz="1100" b="1" dirty="0" smtClean="0">
                <a:solidFill>
                  <a:srgbClr val="595959">
                    <a:lumMod val="75000"/>
                  </a:srgbClr>
                </a:solidFill>
              </a:rPr>
              <a:t>Target </a:t>
            </a:r>
            <a:r>
              <a:rPr lang="es-CL" sz="1100" b="1" dirty="0">
                <a:solidFill>
                  <a:srgbClr val="595959">
                    <a:lumMod val="75000"/>
                  </a:srgbClr>
                </a:solidFill>
              </a:rPr>
              <a:t>general de cálculo</a:t>
            </a:r>
            <a:r>
              <a:rPr lang="es-CL" sz="1100" dirty="0">
                <a:solidFill>
                  <a:srgbClr val="595959">
                    <a:lumMod val="75000"/>
                  </a:srgbClr>
                </a:solidFill>
              </a:rPr>
              <a:t>:</a:t>
            </a:r>
          </a:p>
          <a:p>
            <a:pPr marL="114300" lvl="0" algn="just">
              <a:lnSpc>
                <a:spcPct val="115000"/>
              </a:lnSpc>
              <a:buClr>
                <a:srgbClr val="595959"/>
              </a:buClr>
              <a:buSzPts val="1100"/>
            </a:pPr>
            <a:r>
              <a:rPr lang="es-CL" sz="1100" dirty="0" smtClean="0">
                <a:solidFill>
                  <a:srgbClr val="595959">
                    <a:lumMod val="75000"/>
                  </a:srgbClr>
                </a:solidFill>
              </a:rPr>
              <a:t>Individuos, por sexo, edad y GSE</a:t>
            </a:r>
          </a:p>
          <a:p>
            <a:pPr marL="114300" lvl="0" algn="just">
              <a:lnSpc>
                <a:spcPct val="115000"/>
              </a:lnSpc>
              <a:buClr>
                <a:srgbClr val="595959"/>
              </a:buClr>
              <a:buSzPts val="1100"/>
            </a:pPr>
            <a:r>
              <a:rPr lang="es-CL" sz="1100" dirty="0" smtClean="0">
                <a:solidFill>
                  <a:srgbClr val="595959">
                    <a:lumMod val="75000"/>
                  </a:srgbClr>
                </a:solidFill>
              </a:rPr>
              <a:t>Hogares</a:t>
            </a:r>
            <a:endParaRPr lang="es-CL" sz="1100" dirty="0">
              <a:solidFill>
                <a:srgbClr val="595959">
                  <a:lumMod val="75000"/>
                </a:srgbClr>
              </a:solidFil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endParaRPr kumimoji="0" lang="es-CL" sz="1100" b="1"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Variables de audiencia</a:t>
            </a:r>
            <a:r>
              <a:rPr kumimoji="0" lang="es-CL" sz="1100" b="0" i="0" u="none" strike="noStrike" kern="0" cap="none" spc="0" normalizeH="0" baseline="0" noProof="0" dirty="0" smtClean="0">
                <a:ln>
                  <a:noFill/>
                </a:ln>
                <a:solidFill>
                  <a:srgbClr val="434343"/>
                </a:solidFill>
                <a:effectLst/>
                <a:uLnTx/>
                <a:uFillTx/>
                <a:sym typeface="Arial"/>
              </a:rPr>
              <a:t>:</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Rating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rat</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porcentaje de individuos (general o por target) que han sido expuestos a un canal o </a:t>
            </a:r>
            <a:r>
              <a:rPr kumimoji="0" lang="es-CL" sz="1100" b="0" i="0" u="none" strike="noStrike" kern="0" cap="none" spc="0" normalizeH="0" baseline="0" noProof="0" dirty="0" smtClean="0">
                <a:ln>
                  <a:noFill/>
                </a:ln>
                <a:solidFill>
                  <a:srgbClr val="434343"/>
                </a:solidFill>
                <a:effectLst/>
                <a:uLnTx/>
                <a:uFillTx/>
                <a:sym typeface="Arial"/>
              </a:rPr>
              <a:t>programa, ponderado por tiempo promedio</a:t>
            </a:r>
            <a:r>
              <a:rPr kumimoji="0" lang="es-CL" sz="1100" b="0" i="0" u="none" strike="noStrike" kern="0" cap="none" spc="0" normalizeH="0" noProof="0" dirty="0" smtClean="0">
                <a:ln>
                  <a:noFill/>
                </a:ln>
                <a:solidFill>
                  <a:srgbClr val="434343"/>
                </a:solidFill>
                <a:effectLst/>
                <a:uLnTx/>
                <a:uFillTx/>
                <a:sym typeface="Arial"/>
              </a:rPr>
              <a:t> de exposición. </a:t>
            </a:r>
            <a:r>
              <a:rPr kumimoji="0" lang="es-CL" sz="1100" b="0" i="0" u="none" strike="noStrike" kern="0" cap="none" spc="0" normalizeH="0" baseline="0" noProof="0" dirty="0" smtClean="0">
                <a:ln>
                  <a:noFill/>
                </a:ln>
                <a:solidFill>
                  <a:srgbClr val="434343"/>
                </a:solidFill>
                <a:effectLst/>
                <a:uLnTx/>
                <a:uFillTx/>
                <a:sym typeface="Arial"/>
              </a:rPr>
              <a:t>Un </a:t>
            </a:r>
            <a:r>
              <a:rPr kumimoji="0" lang="es-CL" sz="1100" b="0" i="0" u="none" strike="noStrike" kern="0" cap="none" spc="0" normalizeH="0" baseline="0" noProof="0" dirty="0">
                <a:ln>
                  <a:noFill/>
                </a:ln>
                <a:solidFill>
                  <a:srgbClr val="434343"/>
                </a:solidFill>
                <a:effectLst/>
                <a:uLnTx/>
                <a:uFillTx/>
                <a:sym typeface="Arial"/>
              </a:rPr>
              <a:t>punto de rating </a:t>
            </a:r>
            <a:r>
              <a:rPr kumimoji="0" lang="es-CL" sz="1100" b="0" i="0" u="none" strike="noStrike" kern="0" cap="none" spc="0" normalizeH="0" baseline="0" noProof="0" dirty="0" smtClean="0">
                <a:ln>
                  <a:noFill/>
                </a:ln>
                <a:solidFill>
                  <a:srgbClr val="434343"/>
                </a:solidFill>
                <a:effectLst/>
                <a:uLnTx/>
                <a:uFillTx/>
                <a:sym typeface="Arial"/>
              </a:rPr>
              <a:t>representa un 1</a:t>
            </a:r>
            <a:r>
              <a:rPr kumimoji="0" lang="es-CL" sz="1100" b="0" i="0" u="none" strike="noStrike" kern="0" cap="none" spc="0" normalizeH="0" baseline="0" noProof="0" dirty="0">
                <a:ln>
                  <a:noFill/>
                </a:ln>
                <a:solidFill>
                  <a:srgbClr val="434343"/>
                </a:solidFill>
                <a:effectLst/>
                <a:uLnTx/>
                <a:uFillTx/>
                <a:sym typeface="Arial"/>
              </a:rPr>
              <a:t>% del </a:t>
            </a:r>
            <a:r>
              <a:rPr kumimoji="0" lang="es-CL" sz="1100" b="0" i="0" u="none" strike="noStrike" kern="0" cap="none" spc="0" normalizeH="0" baseline="0" noProof="0" dirty="0" smtClean="0">
                <a:ln>
                  <a:noFill/>
                </a:ln>
                <a:solidFill>
                  <a:srgbClr val="434343"/>
                </a:solidFill>
                <a:effectLst/>
                <a:uLnTx/>
                <a:uFillTx/>
                <a:sym typeface="Arial"/>
              </a:rPr>
              <a:t>universo.</a:t>
            </a:r>
            <a:endParaRPr kumimoji="0" lang="es-CL" sz="1100" b="0" i="0" u="none" strike="noStrike" kern="0" cap="none" spc="0" normalizeH="0" baseline="0" noProof="0" dirty="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a:ln>
                  <a:noFill/>
                </a:ln>
                <a:solidFill>
                  <a:srgbClr val="434343"/>
                </a:solidFill>
                <a:effectLst/>
                <a:uLnTx/>
                <a:uFillTx/>
                <a:sym typeface="Arial"/>
              </a:rPr>
              <a:t>Reach</a:t>
            </a:r>
            <a:r>
              <a:rPr kumimoji="0" lang="es-CL" sz="1100" b="1" i="0" u="none" strike="noStrike" kern="0" cap="none" spc="0" normalizeH="0" baseline="0" noProof="0" dirty="0">
                <a:ln>
                  <a:noFill/>
                </a:ln>
                <a:solidFill>
                  <a:srgbClr val="434343"/>
                </a:solidFill>
                <a:effectLst/>
                <a:uLnTx/>
                <a:uFillTx/>
                <a:sym typeface="Arial"/>
              </a:rPr>
              <a:t> (</a:t>
            </a:r>
            <a:r>
              <a:rPr kumimoji="0" lang="es-CL" sz="1100" b="1" i="0" u="none" strike="noStrike" kern="0" cap="none" spc="0" normalizeH="0" baseline="0" noProof="0" dirty="0" err="1">
                <a:ln>
                  <a:noFill/>
                </a:ln>
                <a:solidFill>
                  <a:srgbClr val="434343"/>
                </a:solidFill>
                <a:effectLst/>
                <a:uLnTx/>
                <a:uFillTx/>
                <a:sym typeface="Arial"/>
              </a:rPr>
              <a:t>rch</a:t>
            </a:r>
            <a:r>
              <a:rPr kumimoji="0" lang="es-CL" sz="1100" b="1" i="0" u="none" strike="noStrike" kern="0" cap="none" spc="0" normalizeH="0" baseline="0" noProof="0" dirty="0">
                <a:ln>
                  <a:noFill/>
                </a:ln>
                <a:solidFill>
                  <a:srgbClr val="434343"/>
                </a:solidFill>
                <a:effectLst/>
                <a:uLnTx/>
                <a:uFillTx/>
                <a:sym typeface="Arial"/>
              </a:rPr>
              <a:t>#) o Alcance Bruto (en miles)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número </a:t>
            </a:r>
            <a:r>
              <a:rPr kumimoji="0" lang="es-CL" sz="1100" b="0" i="0" u="none" strike="noStrike" kern="0" cap="none" spc="0" normalizeH="0" baseline="0" noProof="0" dirty="0">
                <a:ln>
                  <a:noFill/>
                </a:ln>
                <a:solidFill>
                  <a:srgbClr val="434343"/>
                </a:solidFill>
                <a:effectLst/>
                <a:uLnTx/>
                <a:uFillTx/>
                <a:sym typeface="Arial"/>
              </a:rPr>
              <a:t>de </a:t>
            </a:r>
            <a:r>
              <a:rPr kumimoji="0" lang="es-CL" sz="1100" b="0" i="0" u="none" strike="noStrike" kern="0" cap="none" spc="0" normalizeH="0" baseline="0" noProof="0" dirty="0" smtClean="0">
                <a:ln>
                  <a:noFill/>
                </a:ln>
                <a:solidFill>
                  <a:srgbClr val="434343"/>
                </a:solidFill>
                <a:effectLst/>
                <a:uLnTx/>
                <a:uFillTx/>
                <a:sym typeface="Arial"/>
              </a:rPr>
              <a:t>televidentes </a:t>
            </a:r>
            <a:r>
              <a:rPr kumimoji="0" lang="es-CL" sz="1100" b="0" i="0" u="none" strike="noStrike" kern="0" cap="none" spc="0" normalizeH="0" baseline="0" noProof="0" dirty="0">
                <a:ln>
                  <a:noFill/>
                </a:ln>
                <a:solidFill>
                  <a:srgbClr val="434343"/>
                </a:solidFill>
                <a:effectLst/>
                <a:uLnTx/>
                <a:uFillTx/>
                <a:sym typeface="Arial"/>
              </a:rPr>
              <a:t>que ha invertido por lo menos un minuto en el canal o programa</a:t>
            </a:r>
            <a:r>
              <a:rPr kumimoji="0" lang="es-CL" sz="1100" b="0" i="0" u="none" strike="noStrike" kern="0" cap="none" spc="0" normalizeH="0" baseline="0" noProof="0" dirty="0" smtClean="0">
                <a:ln>
                  <a:noFill/>
                </a:ln>
                <a:solidFill>
                  <a:srgbClr val="434343"/>
                </a:solidFill>
                <a:effectLst/>
                <a:uLnTx/>
                <a:uFillTx/>
                <a:sym typeface="Arial"/>
              </a:rPr>
              <a:t>. Es siempre</a:t>
            </a:r>
            <a:r>
              <a:rPr kumimoji="0" lang="es-CL" sz="1100" b="0" i="0" u="none" strike="noStrike" kern="0" cap="none" spc="0" normalizeH="0" noProof="0" dirty="0" smtClean="0">
                <a:ln>
                  <a:noFill/>
                </a:ln>
                <a:solidFill>
                  <a:srgbClr val="434343"/>
                </a:solidFill>
                <a:effectLst/>
                <a:uLnTx/>
                <a:uFillTx/>
                <a:sym typeface="Arial"/>
              </a:rPr>
              <a:t> más grande que el </a:t>
            </a:r>
            <a:r>
              <a:rPr kumimoji="0" lang="es-CL" sz="1100" b="0" i="1" u="none" strike="noStrike" kern="0" cap="none" spc="0" normalizeH="0" noProof="0" dirty="0" smtClean="0">
                <a:ln>
                  <a:noFill/>
                </a:ln>
                <a:solidFill>
                  <a:srgbClr val="434343"/>
                </a:solidFill>
                <a:effectLst/>
                <a:uLnTx/>
                <a:uFillTx/>
                <a:sym typeface="Arial"/>
              </a:rPr>
              <a:t>rating</a:t>
            </a:r>
            <a:r>
              <a:rPr kumimoji="0" lang="es-CL" sz="1100" b="0" i="0" u="none" strike="noStrike" kern="0" cap="none" spc="0" normalizeH="0" noProof="0" dirty="0" smtClean="0">
                <a:ln>
                  <a:noFill/>
                </a:ln>
                <a:solidFill>
                  <a:srgbClr val="434343"/>
                </a:solidFill>
                <a:effectLst/>
                <a:uLnTx/>
                <a:uFillTx/>
                <a:sym typeface="Arial"/>
              </a:rPr>
              <a:t>.</a:t>
            </a:r>
            <a:endParaRPr kumimoji="0" lang="es-CL" sz="1100" b="0" i="0" u="none" strike="noStrike" kern="0" cap="none" spc="0" normalizeH="0" baseline="0" noProof="0" dirty="0" smtClean="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Fidelidad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fid</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este</a:t>
            </a:r>
            <a:r>
              <a:rPr kumimoji="0" lang="es-CL" sz="1100" b="0" i="0" u="none" strike="noStrike" kern="0" cap="none" spc="0" normalizeH="0" noProof="0" dirty="0" smtClean="0">
                <a:ln>
                  <a:noFill/>
                </a:ln>
                <a:solidFill>
                  <a:srgbClr val="434343"/>
                </a:solidFill>
                <a:effectLst/>
                <a:uLnTx/>
                <a:uFillTx/>
                <a:sym typeface="Arial"/>
              </a:rPr>
              <a:t> indicador muestra, en porcentaje,</a:t>
            </a:r>
            <a:r>
              <a:rPr kumimoji="0" lang="es-CL" sz="1100" b="0" i="0" u="none" strike="noStrike" kern="0" cap="none" spc="0" normalizeH="0" baseline="0" noProof="0" dirty="0" smtClean="0">
                <a:ln>
                  <a:noFill/>
                </a:ln>
                <a:solidFill>
                  <a:srgbClr val="434343"/>
                </a:solidFill>
                <a:effectLst/>
                <a:uLnTx/>
                <a:uFillTx/>
                <a:sym typeface="Arial"/>
              </a:rPr>
              <a:t> la permanencia de una determinada audiencia en un evento, programa o canal particular. </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smtClean="0">
                <a:ln>
                  <a:noFill/>
                </a:ln>
                <a:solidFill>
                  <a:srgbClr val="434343"/>
                </a:solidFill>
                <a:effectLst/>
                <a:uLnTx/>
                <a:uFillTx/>
                <a:sym typeface="Arial"/>
              </a:rPr>
              <a:t>Average</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Time </a:t>
            </a:r>
            <a:r>
              <a:rPr kumimoji="0" lang="es-CL" sz="1100" b="1" i="0" u="none" strike="noStrike" kern="0" cap="none" spc="0" normalizeH="0" baseline="0" noProof="0" dirty="0" err="1" smtClean="0">
                <a:ln>
                  <a:noFill/>
                </a:ln>
                <a:solidFill>
                  <a:srgbClr val="434343"/>
                </a:solidFill>
                <a:effectLst/>
                <a:uLnTx/>
                <a:uFillTx/>
                <a:sym typeface="Arial"/>
              </a:rPr>
              <a:t>Spent</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(ATS)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promedio </a:t>
            </a:r>
            <a:r>
              <a:rPr kumimoji="0" lang="es-CL" sz="1100" b="0" i="0" u="none" strike="noStrike" kern="0" cap="none" spc="0" normalizeH="0" baseline="0" noProof="0" dirty="0">
                <a:ln>
                  <a:noFill/>
                </a:ln>
                <a:solidFill>
                  <a:srgbClr val="434343"/>
                </a:solidFill>
                <a:effectLst/>
                <a:uLnTx/>
                <a:uFillTx/>
                <a:sym typeface="Arial"/>
              </a:rPr>
              <a:t>de minutos invertidos en un canal o programa, basado solamente en los televidentes que asistieron al </a:t>
            </a:r>
            <a:r>
              <a:rPr kumimoji="0" lang="es-CL" sz="1100" b="0" i="0" u="none" strike="noStrike" kern="0" cap="none" spc="0" normalizeH="0" baseline="0" noProof="0" dirty="0" smtClean="0">
                <a:ln>
                  <a:noFill/>
                </a:ln>
                <a:solidFill>
                  <a:srgbClr val="434343"/>
                </a:solidFill>
                <a:effectLst/>
                <a:uLnTx/>
                <a:uFillTx/>
                <a:sym typeface="Arial"/>
              </a:rPr>
              <a:t>evento (que vieron al menos 1 minuto).</a:t>
            </a:r>
          </a:p>
          <a:p>
            <a:pPr marL="457200" lvl="0" indent="-342900" algn="just">
              <a:lnSpc>
                <a:spcPct val="115000"/>
              </a:lnSpc>
              <a:buClr>
                <a:srgbClr val="595959"/>
              </a:buClr>
              <a:buSzPts val="1100"/>
              <a:buFont typeface="Wingdings" panose="05000000000000000000" pitchFamily="2" charset="2"/>
              <a:buChar char="ü"/>
              <a:defRPr/>
            </a:pPr>
            <a:r>
              <a:rPr lang="es-CL" sz="1100" b="1" dirty="0" smtClean="0">
                <a:solidFill>
                  <a:srgbClr val="434343"/>
                </a:solidFill>
              </a:rPr>
              <a:t>Adhesión (</a:t>
            </a:r>
            <a:r>
              <a:rPr lang="es-CL" sz="1100" b="1" dirty="0" err="1" smtClean="0">
                <a:solidFill>
                  <a:srgbClr val="434343"/>
                </a:solidFill>
              </a:rPr>
              <a:t>Adh</a:t>
            </a:r>
            <a:r>
              <a:rPr lang="es-CL" sz="1100" b="1" dirty="0" smtClean="0">
                <a:solidFill>
                  <a:srgbClr val="434343"/>
                </a:solidFill>
              </a:rPr>
              <a:t>%)</a:t>
            </a:r>
            <a:r>
              <a:rPr lang="es-CL" sz="1100" dirty="0">
                <a:solidFill>
                  <a:srgbClr val="434343"/>
                </a:solidFill>
              </a:rPr>
              <a:t>: </a:t>
            </a:r>
            <a:r>
              <a:rPr lang="es-CL" sz="1100" dirty="0" smtClean="0">
                <a:solidFill>
                  <a:srgbClr val="434343"/>
                </a:solidFill>
              </a:rPr>
              <a:t>también conocido como perfil. </a:t>
            </a:r>
            <a:r>
              <a:rPr lang="es-CL" sz="1100" dirty="0">
                <a:solidFill>
                  <a:srgbClr val="434343"/>
                </a:solidFill>
              </a:rPr>
              <a:t>Muestra la distribución </a:t>
            </a:r>
            <a:r>
              <a:rPr lang="es-CL" sz="1100" dirty="0" smtClean="0">
                <a:solidFill>
                  <a:srgbClr val="434343"/>
                </a:solidFill>
              </a:rPr>
              <a:t>de la </a:t>
            </a:r>
            <a:r>
              <a:rPr lang="es-CL" sz="1100" dirty="0">
                <a:solidFill>
                  <a:srgbClr val="434343"/>
                </a:solidFill>
              </a:rPr>
              <a:t>audiencia </a:t>
            </a:r>
            <a:r>
              <a:rPr lang="es-CL" sz="1100" dirty="0" smtClean="0">
                <a:solidFill>
                  <a:srgbClr val="434343"/>
                </a:solidFill>
              </a:rPr>
              <a:t>de un programa o canal, por </a:t>
            </a:r>
            <a:r>
              <a:rPr lang="es-CL" sz="1100" dirty="0">
                <a:solidFill>
                  <a:srgbClr val="434343"/>
                </a:solidFill>
              </a:rPr>
              <a:t>las variables de sexo, </a:t>
            </a:r>
            <a:r>
              <a:rPr lang="es-CL" sz="1100" dirty="0" smtClean="0">
                <a:solidFill>
                  <a:srgbClr val="434343"/>
                </a:solidFill>
              </a:rPr>
              <a:t>grupo socioeconómico, edad, etc.</a:t>
            </a:r>
            <a:endParaRPr kumimoji="0" lang="es-CL" sz="1100" b="0" i="0" u="none" strike="noStrike" kern="0" cap="none" spc="0" normalizeH="0" baseline="0" noProof="0" dirty="0" smtClean="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endParaRPr kumimoji="0" lang="es-CL" sz="1100" b="0"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Programas</a:t>
            </a:r>
            <a:r>
              <a:rPr kumimoji="0" lang="es-CL" sz="1100" b="1" i="0" u="none" strike="noStrike" kern="0" cap="none" spc="0" normalizeH="0" noProof="0" dirty="0" smtClean="0">
                <a:ln>
                  <a:noFill/>
                </a:ln>
                <a:solidFill>
                  <a:srgbClr val="434343"/>
                </a:solidFill>
                <a:effectLst/>
                <a:uLnTx/>
                <a:uFillTx/>
                <a:sym typeface="Arial"/>
              </a:rPr>
              <a:t> analizados:</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diurna</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prime</a:t>
            </a:r>
          </a:p>
        </p:txBody>
      </p:sp>
    </p:spTree>
    <p:extLst>
      <p:ext uri="{BB962C8B-B14F-4D97-AF65-F5344CB8AC3E}">
        <p14:creationId xmlns:p14="http://schemas.microsoft.com/office/powerpoint/2010/main" val="90625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24</a:t>
            </a:fld>
            <a:endParaRPr lang="es-CL"/>
          </a:p>
        </p:txBody>
      </p:sp>
      <p:sp>
        <p:nvSpPr>
          <p:cNvPr id="5" name="Rectángulo 4"/>
          <p:cNvSpPr/>
          <p:nvPr/>
        </p:nvSpPr>
        <p:spPr>
          <a:xfrm>
            <a:off x="300037" y="584640"/>
            <a:ext cx="1492716" cy="261610"/>
          </a:xfrm>
          <a:prstGeom prst="rect">
            <a:avLst/>
          </a:prstGeom>
        </p:spPr>
        <p:txBody>
          <a:bodyPr wrap="none">
            <a:spAutoFit/>
          </a:bodyPr>
          <a:lstStyle/>
          <a:p>
            <a:r>
              <a:rPr lang="es-CL" sz="1100" b="1" dirty="0" smtClean="0">
                <a:latin typeface="+mn-lt"/>
                <a:ea typeface="Calibri" panose="020F0502020204030204" pitchFamily="34" charset="0"/>
              </a:rPr>
              <a:t>Universo y muestra</a:t>
            </a:r>
            <a:endParaRPr lang="es-CL" sz="1100" dirty="0">
              <a:effectLst/>
              <a:latin typeface="+mn-lt"/>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794011204"/>
              </p:ext>
            </p:extLst>
          </p:nvPr>
        </p:nvGraphicFramePr>
        <p:xfrm>
          <a:off x="373856" y="1001626"/>
          <a:ext cx="3952875" cy="1827530"/>
        </p:xfrm>
        <a:graphic>
          <a:graphicData uri="http://schemas.openxmlformats.org/drawingml/2006/table">
            <a:tbl>
              <a:tblPr firstRow="1" firstCol="1" bandRow="1">
                <a:tableStyleId>{5C22544A-7EE6-4342-B048-85BDC9FD1C3A}</a:tableStyleId>
              </a:tblPr>
              <a:tblGrid>
                <a:gridCol w="1800225">
                  <a:extLst>
                    <a:ext uri="{9D8B030D-6E8A-4147-A177-3AD203B41FA5}">
                      <a16:colId xmlns:a16="http://schemas.microsoft.com/office/drawing/2014/main" val="1817754180"/>
                    </a:ext>
                  </a:extLst>
                </a:gridCol>
                <a:gridCol w="1076325">
                  <a:extLst>
                    <a:ext uri="{9D8B030D-6E8A-4147-A177-3AD203B41FA5}">
                      <a16:colId xmlns:a16="http://schemas.microsoft.com/office/drawing/2014/main" val="1400754830"/>
                    </a:ext>
                  </a:extLst>
                </a:gridCol>
                <a:gridCol w="1076325">
                  <a:extLst>
                    <a:ext uri="{9D8B030D-6E8A-4147-A177-3AD203B41FA5}">
                      <a16:colId xmlns:a16="http://schemas.microsoft.com/office/drawing/2014/main" val="1640774747"/>
                    </a:ext>
                  </a:extLst>
                </a:gridCol>
              </a:tblGrid>
              <a:tr h="288290">
                <a:tc>
                  <a:txBody>
                    <a:bodyPr/>
                    <a:lstStyle/>
                    <a:p>
                      <a:pPr>
                        <a:spcAft>
                          <a:spcPts val="0"/>
                        </a:spcAft>
                      </a:pPr>
                      <a:r>
                        <a:rPr lang="es-CL" sz="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MUESTRA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UNIVERSO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extLst>
                  <a:ext uri="{0D108BD9-81ED-4DB2-BD59-A6C34878D82A}">
                    <a16:rowId xmlns:a16="http://schemas.microsoft.com/office/drawing/2014/main" val="130095734"/>
                  </a:ext>
                </a:extLst>
              </a:tr>
              <a:tr h="323850">
                <a:tc>
                  <a:txBody>
                    <a:bodyPr/>
                    <a:lstStyle/>
                    <a:p>
                      <a:pPr>
                        <a:spcAft>
                          <a:spcPts val="0"/>
                        </a:spcAft>
                      </a:pPr>
                      <a:r>
                        <a:rPr lang="es-CL" sz="800" dirty="0">
                          <a:effectLst/>
                        </a:rPr>
                        <a:t>HOGARES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621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2.535.669</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455420710"/>
                  </a:ext>
                </a:extLst>
              </a:tr>
              <a:tr h="323850">
                <a:tc>
                  <a:txBody>
                    <a:bodyPr/>
                    <a:lstStyle/>
                    <a:p>
                      <a:pPr>
                        <a:spcAft>
                          <a:spcPts val="0"/>
                        </a:spcAft>
                      </a:pPr>
                      <a:r>
                        <a:rPr lang="es-CL" sz="800" dirty="0">
                          <a:effectLst/>
                        </a:rPr>
                        <a:t>INDIVIDUOS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2.012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7.812.158</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214779"/>
                  </a:ext>
                </a:extLst>
              </a:tr>
              <a:tr h="71755">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77265319"/>
                  </a:ext>
                </a:extLst>
              </a:tr>
              <a:tr h="323850">
                <a:tc>
                  <a:txBody>
                    <a:bodyPr/>
                    <a:lstStyle/>
                    <a:p>
                      <a:pPr>
                        <a:spcAft>
                          <a:spcPts val="0"/>
                        </a:spcAft>
                      </a:pPr>
                      <a:r>
                        <a:rPr lang="es-CL" sz="800" dirty="0">
                          <a:effectLst/>
                        </a:rPr>
                        <a:t>MUJERES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1.060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3.975.677</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2663068703"/>
                  </a:ext>
                </a:extLst>
              </a:tr>
              <a:tr h="323850">
                <a:tc>
                  <a:txBody>
                    <a:bodyPr/>
                    <a:lstStyle/>
                    <a:p>
                      <a:pPr>
                        <a:spcAft>
                          <a:spcPts val="0"/>
                        </a:spcAft>
                      </a:pPr>
                      <a:r>
                        <a:rPr lang="es-CL" sz="800" dirty="0">
                          <a:effectLst/>
                        </a:rPr>
                        <a:t>HOMBRES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952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3.836.481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48036215"/>
                  </a:ext>
                </a:extLst>
              </a:tr>
              <a:tr h="71755">
                <a:tc>
                  <a:txBody>
                    <a:bodyPr/>
                    <a:lstStyle/>
                    <a:p>
                      <a:pP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00657213"/>
                  </a:ext>
                </a:extLst>
              </a:tr>
            </a:tbl>
          </a:graphicData>
        </a:graphic>
      </p:graphicFrame>
      <p:sp>
        <p:nvSpPr>
          <p:cNvPr id="7" name="Rectángulo 6"/>
          <p:cNvSpPr/>
          <p:nvPr/>
        </p:nvSpPr>
        <p:spPr>
          <a:xfrm>
            <a:off x="300037" y="3709282"/>
            <a:ext cx="7670919" cy="646331"/>
          </a:xfrm>
          <a:prstGeom prst="rect">
            <a:avLst/>
          </a:prstGeom>
        </p:spPr>
        <p:txBody>
          <a:bodyPr wrap="square">
            <a:spAutoFit/>
          </a:bodyPr>
          <a:lstStyle/>
          <a:p>
            <a:pPr algn="just"/>
            <a:r>
              <a:rPr lang="es-CL" sz="1200" dirty="0" smtClean="0">
                <a:latin typeface="+mj-lt"/>
                <a:ea typeface="Calibri" panose="020F0502020204030204" pitchFamily="34" charset="0"/>
              </a:rPr>
              <a:t>El universo incluya las comunas de Antofagasta</a:t>
            </a:r>
            <a:r>
              <a:rPr lang="es-CL" sz="1200" dirty="0">
                <a:latin typeface="+mj-lt"/>
                <a:ea typeface="Calibri" panose="020F0502020204030204" pitchFamily="34" charset="0"/>
              </a:rPr>
              <a:t>, Viña del Mar, Valparaíso, Concepción, Talcahuano, Chiguayante, San Pedro de La Paz, Temuco, Padre Las Casas y Santiago (32 comunas de la provincia de Santiago, más San Bernardo y Puente Alto)</a:t>
            </a:r>
            <a:endParaRPr lang="es-CL" sz="1200" dirty="0">
              <a:effectLst/>
              <a:latin typeface="+mj-lt"/>
              <a:ea typeface="Calibri" panose="020F0502020204030204" pitchFamily="34" charset="0"/>
            </a:endParaRPr>
          </a:p>
        </p:txBody>
      </p:sp>
      <p:sp>
        <p:nvSpPr>
          <p:cNvPr id="8" name="Título 2"/>
          <p:cNvSpPr>
            <a:spLocks noGrp="1"/>
          </p:cNvSpPr>
          <p:nvPr>
            <p:ph type="title"/>
          </p:nvPr>
        </p:nvSpPr>
        <p:spPr>
          <a:xfrm>
            <a:off x="300037" y="34575"/>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Tree>
    <p:extLst>
      <p:ext uri="{BB962C8B-B14F-4D97-AF65-F5344CB8AC3E}">
        <p14:creationId xmlns:p14="http://schemas.microsoft.com/office/powerpoint/2010/main" val="317773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a:t>
            </a:fld>
            <a:endParaRPr lang="es-CL"/>
          </a:p>
        </p:txBody>
      </p:sp>
      <p:graphicFrame>
        <p:nvGraphicFramePr>
          <p:cNvPr id="5" name="Marcador de contenido 3"/>
          <p:cNvGraphicFramePr>
            <a:graphicFrameLocks/>
          </p:cNvGraphicFramePr>
          <p:nvPr>
            <p:extLst>
              <p:ext uri="{D42A27DB-BD31-4B8C-83A1-F6EECF244321}">
                <p14:modId xmlns:p14="http://schemas.microsoft.com/office/powerpoint/2010/main" val="3257311624"/>
              </p:ext>
            </p:extLst>
          </p:nvPr>
        </p:nvGraphicFramePr>
        <p:xfrm>
          <a:off x="630948" y="1196451"/>
          <a:ext cx="7315411" cy="2670874"/>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2"/>
          <p:cNvSpPr>
            <a:spLocks noGrp="1"/>
          </p:cNvSpPr>
          <p:nvPr>
            <p:ph type="title"/>
          </p:nvPr>
        </p:nvSpPr>
        <p:spPr>
          <a:xfrm>
            <a:off x="275666" y="135938"/>
            <a:ext cx="7670693" cy="718589"/>
          </a:xfrm>
        </p:spPr>
        <p:txBody>
          <a:bodyPr/>
          <a:lstStyle/>
          <a:p>
            <a:r>
              <a:rPr lang="es-CL" sz="2000" b="1" dirty="0" smtClean="0">
                <a:solidFill>
                  <a:schemeClr val="bg2">
                    <a:lumMod val="75000"/>
                  </a:schemeClr>
                </a:solidFill>
                <a:latin typeface="DM Sans" pitchFamily="2" charset="0"/>
              </a:rPr>
              <a:t>RATING HOGARES (%)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Promedio de 3 </a:t>
            </a:r>
            <a:r>
              <a:rPr lang="es-CL" sz="1400" b="1" dirty="0" smtClean="0">
                <a:solidFill>
                  <a:srgbClr val="942887"/>
                </a:solidFill>
                <a:latin typeface="DM Sans" pitchFamily="2" charset="0"/>
              </a:rPr>
              <a:t>días (viernes 12 a domingo 14 de marzo)</a:t>
            </a:r>
            <a:endParaRPr lang="es-CL" sz="1800" dirty="0">
              <a:solidFill>
                <a:srgbClr val="942887"/>
              </a:solidFill>
              <a:latin typeface="DM Sans" pitchFamily="2" charset="0"/>
            </a:endParaRPr>
          </a:p>
        </p:txBody>
      </p:sp>
    </p:spTree>
    <p:extLst>
      <p:ext uri="{BB962C8B-B14F-4D97-AF65-F5344CB8AC3E}">
        <p14:creationId xmlns:p14="http://schemas.microsoft.com/office/powerpoint/2010/main" val="2400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281237"/>
            <a:ext cx="7924801" cy="581026"/>
          </a:xfrm>
        </p:spPr>
        <p:txBody>
          <a:bodyPr/>
          <a:lstStyle/>
          <a:p>
            <a:pPr algn="ctr"/>
            <a:r>
              <a:rPr lang="es-CL" sz="2600" b="1" cap="small" dirty="0" smtClean="0">
                <a:solidFill>
                  <a:schemeClr val="tx2">
                    <a:lumMod val="50000"/>
                  </a:schemeClr>
                </a:solidFill>
                <a:latin typeface="DM Sans" pitchFamily="2" charset="0"/>
              </a:rPr>
              <a:t>DATOS DIARIOS</a:t>
            </a:r>
            <a:br>
              <a:rPr lang="es-CL" sz="2600" b="1" cap="small"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Viernes 12 de marzo</a:t>
            </a:r>
            <a:endParaRPr lang="es-CL" sz="2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90127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275666" y="135938"/>
            <a:ext cx="7670693" cy="718589"/>
          </a:xfrm>
        </p:spPr>
        <p:txBody>
          <a:bodyPr/>
          <a:lstStyle/>
          <a:p>
            <a:r>
              <a:rPr lang="es-CL" sz="2000" b="1" dirty="0" smtClean="0">
                <a:solidFill>
                  <a:schemeClr val="bg2">
                    <a:lumMod val="75000"/>
                  </a:schemeClr>
                </a:solidFill>
                <a:latin typeface="DM Sans" pitchFamily="2" charset="0"/>
              </a:rPr>
              <a:t>FIDELIDAD (%)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Según horario. Viernes 12.</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2883077599"/>
              </p:ext>
            </p:extLst>
          </p:nvPr>
        </p:nvGraphicFramePr>
        <p:xfrm>
          <a:off x="867302" y="885956"/>
          <a:ext cx="3152776" cy="2166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a:graphicFrameLocks/>
          </p:cNvGraphicFramePr>
          <p:nvPr>
            <p:extLst>
              <p:ext uri="{D42A27DB-BD31-4B8C-83A1-F6EECF244321}">
                <p14:modId xmlns:p14="http://schemas.microsoft.com/office/powerpoint/2010/main" val="3214574390"/>
              </p:ext>
            </p:extLst>
          </p:nvPr>
        </p:nvGraphicFramePr>
        <p:xfrm>
          <a:off x="5170420" y="662053"/>
          <a:ext cx="2886076" cy="2390775"/>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p:cNvSpPr txBox="1"/>
          <p:nvPr/>
        </p:nvSpPr>
        <p:spPr>
          <a:xfrm>
            <a:off x="447675" y="3302491"/>
            <a:ext cx="3992030" cy="1277273"/>
          </a:xfrm>
          <a:prstGeom prst="rect">
            <a:avLst/>
          </a:prstGeom>
          <a:noFill/>
        </p:spPr>
        <p:txBody>
          <a:bodyPr wrap="square" rtlCol="0">
            <a:spAutoFit/>
          </a:bodyPr>
          <a:lstStyle/>
          <a:p>
            <a:pPr algn="just">
              <a:buClrTx/>
              <a:buFontTx/>
              <a:buNone/>
            </a:pPr>
            <a:r>
              <a:rPr lang="es-CL" sz="1100" kern="1200" dirty="0" smtClean="0">
                <a:solidFill>
                  <a:prstClr val="black"/>
                </a:solidFill>
                <a:latin typeface="+mj-lt"/>
                <a:ea typeface="+mn-ea"/>
                <a:cs typeface="+mn-cs"/>
              </a:rPr>
              <a:t>Se vio en promedio el </a:t>
            </a:r>
            <a:r>
              <a:rPr lang="es-CL" sz="1100" b="1" kern="1200" dirty="0" smtClean="0">
                <a:solidFill>
                  <a:schemeClr val="accent1">
                    <a:lumMod val="50000"/>
                  </a:schemeClr>
                </a:solidFill>
                <a:latin typeface="+mj-lt"/>
                <a:ea typeface="+mn-ea"/>
                <a:cs typeface="+mn-cs"/>
              </a:rPr>
              <a:t>81%</a:t>
            </a:r>
            <a:r>
              <a:rPr lang="es-CL" sz="1100" kern="1200" dirty="0" smtClean="0">
                <a:solidFill>
                  <a:prstClr val="black"/>
                </a:solidFill>
                <a:latin typeface="+mj-lt"/>
                <a:ea typeface="+mn-ea"/>
                <a:cs typeface="+mn-cs"/>
              </a:rPr>
              <a:t> de la franja electoral en horario diurno.</a:t>
            </a:r>
          </a:p>
          <a:p>
            <a:pPr algn="just">
              <a:buClrTx/>
              <a:buFontTx/>
              <a:buNone/>
            </a:pPr>
            <a:endParaRPr lang="es-CL" sz="1100" kern="1200" dirty="0">
              <a:solidFill>
                <a:prstClr val="black"/>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La franja marcó el viernes 12 de marzo </a:t>
            </a:r>
            <a:r>
              <a:rPr lang="es-CL" sz="1100" b="1" kern="1200" dirty="0" smtClean="0">
                <a:solidFill>
                  <a:schemeClr val="accent1">
                    <a:lumMod val="50000"/>
                  </a:schemeClr>
                </a:solidFill>
                <a:latin typeface="+mj-lt"/>
                <a:ea typeface="+mn-ea"/>
                <a:cs typeface="+mn-cs"/>
              </a:rPr>
              <a:t>8,7 </a:t>
            </a:r>
            <a:r>
              <a:rPr lang="es-CL" sz="1100" b="1" kern="1200" dirty="0">
                <a:solidFill>
                  <a:schemeClr val="accent1">
                    <a:lumMod val="50000"/>
                  </a:schemeClr>
                </a:solidFill>
                <a:latin typeface="+mj-lt"/>
                <a:ea typeface="+mn-ea"/>
                <a:cs typeface="+mn-cs"/>
              </a:rPr>
              <a:t>puntos de rating individuos </a:t>
            </a:r>
            <a:endParaRPr lang="es-CL" sz="1100" b="1" kern="1200" dirty="0" smtClean="0">
              <a:solidFill>
                <a:schemeClr val="accent1">
                  <a:lumMod val="50000"/>
                </a:schemeClr>
              </a:solidFill>
              <a:latin typeface="+mj-lt"/>
              <a:ea typeface="+mn-ea"/>
              <a:cs typeface="+mn-cs"/>
            </a:endParaRPr>
          </a:p>
          <a:p>
            <a:pPr algn="just">
              <a:buClrTx/>
              <a:buFontTx/>
              <a:buNone/>
            </a:pPr>
            <a:endParaRPr lang="es-CL" sz="1100" b="1" kern="1200" dirty="0">
              <a:solidFill>
                <a:schemeClr val="accent1">
                  <a:lumMod val="50000"/>
                </a:schemeClr>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Individuos </a:t>
            </a:r>
            <a:r>
              <a:rPr lang="es-CL" sz="1100" kern="1200" dirty="0">
                <a:solidFill>
                  <a:prstClr val="black"/>
                </a:solidFill>
                <a:latin typeface="+mj-lt"/>
                <a:ea typeface="+mn-ea"/>
                <a:cs typeface="+mn-cs"/>
              </a:rPr>
              <a:t>alcanzados: </a:t>
            </a:r>
            <a:r>
              <a:rPr lang="es-CL" sz="1100" b="1" kern="1200" dirty="0" smtClean="0">
                <a:solidFill>
                  <a:schemeClr val="accent1">
                    <a:lumMod val="50000"/>
                  </a:schemeClr>
                </a:solidFill>
                <a:latin typeface="+mj-lt"/>
                <a:ea typeface="+mn-ea"/>
                <a:cs typeface="+mn-cs"/>
              </a:rPr>
              <a:t>838.700 personas</a:t>
            </a:r>
            <a:r>
              <a:rPr lang="es-CL" sz="1100" kern="1200" dirty="0" smtClean="0">
                <a:solidFill>
                  <a:prstClr val="black"/>
                </a:solidFill>
                <a:latin typeface="+mj-lt"/>
                <a:ea typeface="+mn-ea"/>
                <a:cs typeface="+mn-cs"/>
              </a:rPr>
              <a:t>. </a:t>
            </a:r>
            <a:endParaRPr lang="es-CL" sz="1100" kern="1200" dirty="0">
              <a:solidFill>
                <a:prstClr val="black"/>
              </a:solidFill>
              <a:latin typeface="+mj-lt"/>
              <a:ea typeface="+mn-ea"/>
              <a:cs typeface="+mn-cs"/>
            </a:endParaRPr>
          </a:p>
        </p:txBody>
      </p:sp>
      <p:sp>
        <p:nvSpPr>
          <p:cNvPr id="12" name="CuadroTexto 11"/>
          <p:cNvSpPr txBox="1"/>
          <p:nvPr/>
        </p:nvSpPr>
        <p:spPr>
          <a:xfrm>
            <a:off x="4831242" y="3277186"/>
            <a:ext cx="3752849" cy="1277273"/>
          </a:xfrm>
          <a:prstGeom prst="rect">
            <a:avLst/>
          </a:prstGeom>
          <a:noFill/>
        </p:spPr>
        <p:txBody>
          <a:bodyPr wrap="square" rtlCol="0">
            <a:spAutoFit/>
          </a:bodyPr>
          <a:lstStyle/>
          <a:p>
            <a:pPr lvl="0" algn="just">
              <a:buClrTx/>
            </a:pPr>
            <a:r>
              <a:rPr lang="es-CL" sz="1100" kern="1200" dirty="0">
                <a:solidFill>
                  <a:prstClr val="black"/>
                </a:solidFill>
                <a:latin typeface="+mj-lt"/>
                <a:ea typeface="+mn-ea"/>
              </a:rPr>
              <a:t>Se vio en promedio el </a:t>
            </a:r>
            <a:r>
              <a:rPr lang="es-CL" sz="1100" b="1" kern="1200" dirty="0" smtClean="0">
                <a:solidFill>
                  <a:srgbClr val="942887"/>
                </a:solidFill>
                <a:latin typeface="+mj-lt"/>
                <a:ea typeface="+mn-ea"/>
              </a:rPr>
              <a:t>80%</a:t>
            </a:r>
            <a:r>
              <a:rPr lang="es-CL" sz="1100" kern="1200" dirty="0" smtClean="0">
                <a:solidFill>
                  <a:prstClr val="black"/>
                </a:solidFill>
                <a:latin typeface="+mj-lt"/>
                <a:ea typeface="+mn-ea"/>
              </a:rPr>
              <a:t> </a:t>
            </a:r>
            <a:r>
              <a:rPr lang="es-CL" sz="1100" kern="1200" dirty="0">
                <a:solidFill>
                  <a:prstClr val="black"/>
                </a:solidFill>
                <a:latin typeface="+mj-lt"/>
                <a:ea typeface="+mn-ea"/>
              </a:rPr>
              <a:t>de la franja electoral </a:t>
            </a:r>
            <a:r>
              <a:rPr lang="es-CL" sz="1100" kern="1200" dirty="0" smtClean="0">
                <a:solidFill>
                  <a:prstClr val="black"/>
                </a:solidFill>
                <a:latin typeface="+mj-lt"/>
                <a:ea typeface="+mn-ea"/>
              </a:rPr>
              <a:t>en horario prime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La </a:t>
            </a:r>
            <a:r>
              <a:rPr lang="es-CL" sz="1100" kern="1200" dirty="0">
                <a:solidFill>
                  <a:prstClr val="black"/>
                </a:solidFill>
                <a:latin typeface="+mj-lt"/>
                <a:ea typeface="+mn-ea"/>
              </a:rPr>
              <a:t>franja marcó el viernes 12 de marzo </a:t>
            </a:r>
            <a:r>
              <a:rPr lang="es-CL" sz="1100" b="1" kern="1200" dirty="0" smtClean="0">
                <a:solidFill>
                  <a:srgbClr val="942887"/>
                </a:solidFill>
                <a:latin typeface="+mj-lt"/>
                <a:ea typeface="+mn-ea"/>
              </a:rPr>
              <a:t>13,5 </a:t>
            </a:r>
            <a:r>
              <a:rPr lang="es-CL" sz="1100" b="1" kern="1200" dirty="0">
                <a:solidFill>
                  <a:srgbClr val="942887"/>
                </a:solidFill>
                <a:latin typeface="+mj-lt"/>
                <a:ea typeface="+mn-ea"/>
              </a:rPr>
              <a:t>puntos de rating </a:t>
            </a:r>
            <a:r>
              <a:rPr lang="es-CL" sz="1100" b="1" kern="1200" dirty="0" smtClean="0">
                <a:solidFill>
                  <a:srgbClr val="942887"/>
                </a:solidFill>
                <a:latin typeface="+mj-lt"/>
                <a:ea typeface="+mn-ea"/>
              </a:rPr>
              <a:t>individuos</a:t>
            </a:r>
            <a:r>
              <a:rPr lang="es-CL" sz="1100" b="1" kern="1200" dirty="0" smtClean="0">
                <a:solidFill>
                  <a:srgbClr val="FFAB40">
                    <a:lumMod val="50000"/>
                  </a:srgbClr>
                </a:solidFill>
                <a:latin typeface="+mj-lt"/>
                <a:ea typeface="+mn-ea"/>
              </a:rPr>
              <a:t>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Individuos alcanzados: </a:t>
            </a:r>
            <a:r>
              <a:rPr lang="es-CL" sz="1100" b="1" kern="1200" dirty="0" smtClean="0">
                <a:solidFill>
                  <a:srgbClr val="5B008F"/>
                </a:solidFill>
                <a:latin typeface="+mj-lt"/>
                <a:ea typeface="+mn-ea"/>
              </a:rPr>
              <a:t>1.330.500 personas</a:t>
            </a:r>
            <a:r>
              <a:rPr lang="es-CL" sz="1100" kern="1200" dirty="0" smtClean="0">
                <a:solidFill>
                  <a:prstClr val="black"/>
                </a:solidFill>
                <a:latin typeface="+mj-lt"/>
                <a:ea typeface="+mn-ea"/>
              </a:rPr>
              <a:t>.</a:t>
            </a:r>
            <a:endParaRPr lang="es-CL" sz="1100" kern="1200" dirty="0">
              <a:solidFill>
                <a:prstClr val="black"/>
              </a:solidFill>
              <a:latin typeface="+mj-lt"/>
              <a:ea typeface="+mn-ea"/>
              <a:cs typeface="+mn-cs"/>
            </a:endParaRPr>
          </a:p>
        </p:txBody>
      </p:sp>
    </p:spTree>
    <p:extLst>
      <p:ext uri="{BB962C8B-B14F-4D97-AF65-F5344CB8AC3E}">
        <p14:creationId xmlns:p14="http://schemas.microsoft.com/office/powerpoint/2010/main" val="146649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Viernes 12.</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6" y="1055174"/>
            <a:ext cx="1200970" cy="276999"/>
          </a:xfrm>
          <a:prstGeom prst="rect">
            <a:avLst/>
          </a:prstGeom>
          <a:noFill/>
        </p:spPr>
        <p:txBody>
          <a:bodyPr wrap="none" rtlCol="0">
            <a:spAutoFit/>
          </a:bodyPr>
          <a:lstStyle/>
          <a:p>
            <a:r>
              <a:rPr lang="es-CL" sz="1200" dirty="0" smtClean="0">
                <a:solidFill>
                  <a:srgbClr val="FF4400"/>
                </a:solidFill>
                <a:latin typeface="DM Sans" pitchFamily="2" charset="0"/>
              </a:rPr>
              <a:t>Horario diurno</a:t>
            </a:r>
            <a:endParaRPr lang="es-CL" sz="1200" dirty="0">
              <a:solidFill>
                <a:srgbClr val="FF4400"/>
              </a:solidFill>
              <a:latin typeface="DM Sans" pitchFamily="2" charset="0"/>
            </a:endParaRPr>
          </a:p>
        </p:txBody>
      </p:sp>
      <p:sp>
        <p:nvSpPr>
          <p:cNvPr id="11" name="CuadroTexto 10"/>
          <p:cNvSpPr txBox="1"/>
          <p:nvPr/>
        </p:nvSpPr>
        <p:spPr>
          <a:xfrm>
            <a:off x="5993019" y="1039784"/>
            <a:ext cx="1112805" cy="276999"/>
          </a:xfrm>
          <a:prstGeom prst="rect">
            <a:avLst/>
          </a:prstGeom>
          <a:noFill/>
        </p:spPr>
        <p:txBody>
          <a:bodyPr wrap="none" rtlCol="0">
            <a:spAutoFit/>
          </a:bodyPr>
          <a:lstStyle/>
          <a:p>
            <a:r>
              <a:rPr lang="es-CL" sz="1200" dirty="0" smtClean="0">
                <a:solidFill>
                  <a:srgbClr val="5B008F"/>
                </a:solidFill>
              </a:rPr>
              <a:t>Horario prime</a:t>
            </a:r>
            <a:endParaRPr lang="es-CL" sz="1200" dirty="0">
              <a:solidFill>
                <a:srgbClr val="5B008F"/>
              </a:solidFill>
            </a:endParaRPr>
          </a:p>
        </p:txBody>
      </p:sp>
      <p:graphicFrame>
        <p:nvGraphicFramePr>
          <p:cNvPr id="6" name="Gráfico 5"/>
          <p:cNvGraphicFramePr/>
          <p:nvPr>
            <p:extLst>
              <p:ext uri="{D42A27DB-BD31-4B8C-83A1-F6EECF244321}">
                <p14:modId xmlns:p14="http://schemas.microsoft.com/office/powerpoint/2010/main" val="3192169487"/>
              </p:ext>
            </p:extLst>
          </p:nvPr>
        </p:nvGraphicFramePr>
        <p:xfrm>
          <a:off x="76200" y="1472573"/>
          <a:ext cx="4429125" cy="2393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3676447736"/>
              </p:ext>
            </p:extLst>
          </p:nvPr>
        </p:nvGraphicFramePr>
        <p:xfrm>
          <a:off x="4266600" y="1468771"/>
          <a:ext cx="4429125" cy="23939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4027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447675" y="2281237"/>
            <a:ext cx="7924801" cy="581026"/>
          </a:xfrm>
        </p:spPr>
        <p:txBody>
          <a:bodyPr/>
          <a:lstStyle/>
          <a:p>
            <a:pPr algn="ctr"/>
            <a:r>
              <a:rPr lang="es-CL" sz="2600" b="1" cap="small" dirty="0" smtClean="0">
                <a:solidFill>
                  <a:schemeClr val="tx2">
                    <a:lumMod val="50000"/>
                  </a:schemeClr>
                </a:solidFill>
                <a:latin typeface="DM Sans" pitchFamily="2" charset="0"/>
              </a:rPr>
              <a:t>DATOS DIARIOS</a:t>
            </a:r>
            <a:br>
              <a:rPr lang="es-CL" sz="2600" b="1" cap="small"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Sábado 13 de marzo</a:t>
            </a:r>
            <a:endParaRPr lang="es-CL" sz="26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60741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275666" y="135938"/>
            <a:ext cx="7670693" cy="718589"/>
          </a:xfrm>
        </p:spPr>
        <p:txBody>
          <a:bodyPr/>
          <a:lstStyle/>
          <a:p>
            <a:r>
              <a:rPr lang="es-CL" sz="2000" b="1" dirty="0" smtClean="0">
                <a:solidFill>
                  <a:schemeClr val="bg2">
                    <a:lumMod val="75000"/>
                  </a:schemeClr>
                </a:solidFill>
                <a:latin typeface="DM Sans" pitchFamily="2" charset="0"/>
              </a:rPr>
              <a:t>FIDELIDAD (%)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Según horario. Sábado 13.</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1949139334"/>
              </p:ext>
            </p:extLst>
          </p:nvPr>
        </p:nvGraphicFramePr>
        <p:xfrm>
          <a:off x="867302" y="885956"/>
          <a:ext cx="3152776" cy="2166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a:graphicFrameLocks/>
          </p:cNvGraphicFramePr>
          <p:nvPr>
            <p:extLst>
              <p:ext uri="{D42A27DB-BD31-4B8C-83A1-F6EECF244321}">
                <p14:modId xmlns:p14="http://schemas.microsoft.com/office/powerpoint/2010/main" val="2007863861"/>
              </p:ext>
            </p:extLst>
          </p:nvPr>
        </p:nvGraphicFramePr>
        <p:xfrm>
          <a:off x="5170420" y="662053"/>
          <a:ext cx="2886076" cy="2390775"/>
        </p:xfrm>
        <a:graphic>
          <a:graphicData uri="http://schemas.openxmlformats.org/drawingml/2006/chart">
            <c:chart xmlns:c="http://schemas.openxmlformats.org/drawingml/2006/chart" xmlns:r="http://schemas.openxmlformats.org/officeDocument/2006/relationships" r:id="rId6"/>
          </a:graphicData>
        </a:graphic>
      </p:graphicFrame>
      <p:sp>
        <p:nvSpPr>
          <p:cNvPr id="13" name="CuadroTexto 12"/>
          <p:cNvSpPr txBox="1"/>
          <p:nvPr/>
        </p:nvSpPr>
        <p:spPr>
          <a:xfrm>
            <a:off x="447675" y="3302491"/>
            <a:ext cx="3992030" cy="1277273"/>
          </a:xfrm>
          <a:prstGeom prst="rect">
            <a:avLst/>
          </a:prstGeom>
          <a:noFill/>
        </p:spPr>
        <p:txBody>
          <a:bodyPr wrap="square" rtlCol="0">
            <a:spAutoFit/>
          </a:bodyPr>
          <a:lstStyle/>
          <a:p>
            <a:pPr algn="just">
              <a:buClrTx/>
              <a:buFontTx/>
              <a:buNone/>
            </a:pPr>
            <a:r>
              <a:rPr lang="es-CL" sz="1100" kern="1200" dirty="0" smtClean="0">
                <a:solidFill>
                  <a:prstClr val="black"/>
                </a:solidFill>
                <a:latin typeface="+mj-lt"/>
                <a:ea typeface="+mn-ea"/>
                <a:cs typeface="+mn-cs"/>
              </a:rPr>
              <a:t>Se vio en promedio el </a:t>
            </a:r>
            <a:r>
              <a:rPr lang="es-CL" sz="1100" b="1" kern="1200" dirty="0" smtClean="0">
                <a:solidFill>
                  <a:schemeClr val="accent1">
                    <a:lumMod val="50000"/>
                  </a:schemeClr>
                </a:solidFill>
                <a:latin typeface="+mj-lt"/>
                <a:ea typeface="+mn-ea"/>
                <a:cs typeface="+mn-cs"/>
              </a:rPr>
              <a:t>77,3%</a:t>
            </a:r>
            <a:r>
              <a:rPr lang="es-CL" sz="1100" kern="1200" dirty="0" smtClean="0">
                <a:solidFill>
                  <a:prstClr val="black"/>
                </a:solidFill>
                <a:latin typeface="+mj-lt"/>
                <a:ea typeface="+mn-ea"/>
                <a:cs typeface="+mn-cs"/>
              </a:rPr>
              <a:t> de la franja electoral en horario diurno.</a:t>
            </a:r>
          </a:p>
          <a:p>
            <a:pPr algn="just">
              <a:buClrTx/>
              <a:buFontTx/>
              <a:buNone/>
            </a:pPr>
            <a:endParaRPr lang="es-CL" sz="1100" kern="1200" dirty="0">
              <a:solidFill>
                <a:prstClr val="black"/>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La franja marcó el sábado 13 de marzo </a:t>
            </a:r>
            <a:r>
              <a:rPr lang="es-CL" sz="1100" b="1" kern="1200" dirty="0" smtClean="0">
                <a:solidFill>
                  <a:schemeClr val="accent1">
                    <a:lumMod val="50000"/>
                  </a:schemeClr>
                </a:solidFill>
                <a:latin typeface="+mj-lt"/>
                <a:ea typeface="+mn-ea"/>
                <a:cs typeface="+mn-cs"/>
              </a:rPr>
              <a:t>8,6 </a:t>
            </a:r>
            <a:r>
              <a:rPr lang="es-CL" sz="1100" b="1" kern="1200" dirty="0">
                <a:solidFill>
                  <a:schemeClr val="accent1">
                    <a:lumMod val="50000"/>
                  </a:schemeClr>
                </a:solidFill>
                <a:latin typeface="+mj-lt"/>
                <a:ea typeface="+mn-ea"/>
                <a:cs typeface="+mn-cs"/>
              </a:rPr>
              <a:t>puntos de rating individuos </a:t>
            </a:r>
            <a:endParaRPr lang="es-CL" sz="1100" b="1" kern="1200" dirty="0" smtClean="0">
              <a:solidFill>
                <a:schemeClr val="accent1">
                  <a:lumMod val="50000"/>
                </a:schemeClr>
              </a:solidFill>
              <a:latin typeface="+mj-lt"/>
              <a:ea typeface="+mn-ea"/>
              <a:cs typeface="+mn-cs"/>
            </a:endParaRPr>
          </a:p>
          <a:p>
            <a:pPr algn="just">
              <a:buClrTx/>
              <a:buFontTx/>
              <a:buNone/>
            </a:pPr>
            <a:endParaRPr lang="es-CL" sz="1100" b="1" kern="1200" dirty="0">
              <a:solidFill>
                <a:schemeClr val="accent1">
                  <a:lumMod val="50000"/>
                </a:schemeClr>
              </a:solidFill>
              <a:latin typeface="+mj-lt"/>
              <a:ea typeface="+mn-ea"/>
              <a:cs typeface="+mn-cs"/>
            </a:endParaRPr>
          </a:p>
          <a:p>
            <a:pPr algn="just">
              <a:buClrTx/>
              <a:buFontTx/>
              <a:buNone/>
            </a:pPr>
            <a:r>
              <a:rPr lang="es-CL" sz="1100" kern="1200" dirty="0" smtClean="0">
                <a:solidFill>
                  <a:prstClr val="black"/>
                </a:solidFill>
                <a:latin typeface="+mj-lt"/>
                <a:ea typeface="+mn-ea"/>
                <a:cs typeface="+mn-cs"/>
              </a:rPr>
              <a:t>Individuos </a:t>
            </a:r>
            <a:r>
              <a:rPr lang="es-CL" sz="1100" kern="1200" dirty="0">
                <a:solidFill>
                  <a:prstClr val="black"/>
                </a:solidFill>
                <a:latin typeface="+mj-lt"/>
                <a:ea typeface="+mn-ea"/>
                <a:cs typeface="+mn-cs"/>
              </a:rPr>
              <a:t>alcanzados: </a:t>
            </a:r>
            <a:r>
              <a:rPr lang="es-CL" sz="1100" b="1" kern="1200" dirty="0" smtClean="0">
                <a:solidFill>
                  <a:schemeClr val="accent1">
                    <a:lumMod val="50000"/>
                  </a:schemeClr>
                </a:solidFill>
                <a:latin typeface="+mj-lt"/>
                <a:ea typeface="+mn-ea"/>
                <a:cs typeface="+mn-cs"/>
              </a:rPr>
              <a:t>857.800 personas</a:t>
            </a:r>
            <a:r>
              <a:rPr lang="es-CL" sz="1100" kern="1200" dirty="0" smtClean="0">
                <a:solidFill>
                  <a:prstClr val="black"/>
                </a:solidFill>
                <a:latin typeface="+mj-lt"/>
                <a:ea typeface="+mn-ea"/>
                <a:cs typeface="+mn-cs"/>
              </a:rPr>
              <a:t>. </a:t>
            </a:r>
            <a:endParaRPr lang="es-CL" sz="1100" kern="1200" dirty="0">
              <a:solidFill>
                <a:prstClr val="black"/>
              </a:solidFill>
              <a:latin typeface="+mj-lt"/>
              <a:ea typeface="+mn-ea"/>
              <a:cs typeface="+mn-cs"/>
            </a:endParaRPr>
          </a:p>
        </p:txBody>
      </p:sp>
      <p:sp>
        <p:nvSpPr>
          <p:cNvPr id="14" name="CuadroTexto 13"/>
          <p:cNvSpPr txBox="1"/>
          <p:nvPr/>
        </p:nvSpPr>
        <p:spPr>
          <a:xfrm>
            <a:off x="4831242" y="3277186"/>
            <a:ext cx="3752849" cy="1277273"/>
          </a:xfrm>
          <a:prstGeom prst="rect">
            <a:avLst/>
          </a:prstGeom>
          <a:noFill/>
        </p:spPr>
        <p:txBody>
          <a:bodyPr wrap="square" rtlCol="0">
            <a:spAutoFit/>
          </a:bodyPr>
          <a:lstStyle/>
          <a:p>
            <a:pPr lvl="0" algn="just">
              <a:buClrTx/>
            </a:pPr>
            <a:r>
              <a:rPr lang="es-CL" sz="1100" kern="1200" dirty="0">
                <a:solidFill>
                  <a:prstClr val="black"/>
                </a:solidFill>
                <a:latin typeface="+mj-lt"/>
                <a:ea typeface="+mn-ea"/>
              </a:rPr>
              <a:t>Se vio en promedio el </a:t>
            </a:r>
            <a:r>
              <a:rPr lang="es-CL" sz="1100" b="1" kern="1200" dirty="0" smtClean="0">
                <a:solidFill>
                  <a:srgbClr val="5B008F"/>
                </a:solidFill>
                <a:latin typeface="+mj-lt"/>
                <a:ea typeface="+mn-ea"/>
              </a:rPr>
              <a:t>80%</a:t>
            </a:r>
            <a:r>
              <a:rPr lang="es-CL" sz="1100" kern="1200" dirty="0" smtClean="0">
                <a:solidFill>
                  <a:prstClr val="black"/>
                </a:solidFill>
                <a:latin typeface="+mj-lt"/>
                <a:ea typeface="+mn-ea"/>
              </a:rPr>
              <a:t> </a:t>
            </a:r>
            <a:r>
              <a:rPr lang="es-CL" sz="1100" kern="1200" dirty="0">
                <a:solidFill>
                  <a:prstClr val="black"/>
                </a:solidFill>
                <a:latin typeface="+mj-lt"/>
                <a:ea typeface="+mn-ea"/>
              </a:rPr>
              <a:t>de la franja electoral </a:t>
            </a:r>
            <a:r>
              <a:rPr lang="es-CL" sz="1100" kern="1200" dirty="0" smtClean="0">
                <a:solidFill>
                  <a:prstClr val="black"/>
                </a:solidFill>
                <a:latin typeface="+mj-lt"/>
                <a:ea typeface="+mn-ea"/>
              </a:rPr>
              <a:t>en horario prime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La </a:t>
            </a:r>
            <a:r>
              <a:rPr lang="es-CL" sz="1100" kern="1200" dirty="0">
                <a:solidFill>
                  <a:prstClr val="black"/>
                </a:solidFill>
                <a:latin typeface="+mj-lt"/>
                <a:ea typeface="+mn-ea"/>
              </a:rPr>
              <a:t>franja marcó el </a:t>
            </a:r>
            <a:r>
              <a:rPr lang="es-CL" sz="1100" kern="1200" dirty="0" smtClean="0">
                <a:solidFill>
                  <a:prstClr val="black"/>
                </a:solidFill>
                <a:latin typeface="+mj-lt"/>
                <a:ea typeface="+mn-ea"/>
              </a:rPr>
              <a:t>sábado 13 </a:t>
            </a:r>
            <a:r>
              <a:rPr lang="es-CL" sz="1100" kern="1200" dirty="0">
                <a:solidFill>
                  <a:prstClr val="black"/>
                </a:solidFill>
                <a:latin typeface="+mj-lt"/>
                <a:ea typeface="+mn-ea"/>
              </a:rPr>
              <a:t>de marzo </a:t>
            </a:r>
            <a:r>
              <a:rPr lang="es-CL" sz="1100" b="1" kern="1200" dirty="0" smtClean="0">
                <a:solidFill>
                  <a:srgbClr val="5B008F"/>
                </a:solidFill>
                <a:latin typeface="+mj-lt"/>
                <a:ea typeface="+mn-ea"/>
              </a:rPr>
              <a:t>11,2 </a:t>
            </a:r>
            <a:r>
              <a:rPr lang="es-CL" sz="1100" b="1" kern="1200" dirty="0">
                <a:solidFill>
                  <a:srgbClr val="5B008F"/>
                </a:solidFill>
                <a:latin typeface="+mj-lt"/>
                <a:ea typeface="+mn-ea"/>
              </a:rPr>
              <a:t>puntos de rating </a:t>
            </a:r>
            <a:r>
              <a:rPr lang="es-CL" sz="1100" b="1" kern="1200" dirty="0" smtClean="0">
                <a:solidFill>
                  <a:srgbClr val="5B008F"/>
                </a:solidFill>
                <a:latin typeface="+mj-lt"/>
                <a:ea typeface="+mn-ea"/>
              </a:rPr>
              <a:t>individuos</a:t>
            </a:r>
            <a:r>
              <a:rPr lang="es-CL" sz="1100" b="1" kern="1200" dirty="0" smtClean="0">
                <a:solidFill>
                  <a:srgbClr val="FFAB40">
                    <a:lumMod val="50000"/>
                  </a:srgbClr>
                </a:solidFill>
                <a:latin typeface="+mj-lt"/>
                <a:ea typeface="+mn-ea"/>
              </a:rPr>
              <a:t> </a:t>
            </a:r>
          </a:p>
          <a:p>
            <a:pPr lvl="0" algn="just">
              <a:buClrTx/>
            </a:pPr>
            <a:endParaRPr lang="es-CL" sz="1100" kern="1200" dirty="0" smtClean="0">
              <a:solidFill>
                <a:prstClr val="black"/>
              </a:solidFill>
              <a:latin typeface="+mj-lt"/>
              <a:ea typeface="+mn-ea"/>
            </a:endParaRPr>
          </a:p>
          <a:p>
            <a:pPr lvl="0" algn="just">
              <a:buClrTx/>
            </a:pPr>
            <a:r>
              <a:rPr lang="es-CL" sz="1100" kern="1200" dirty="0" smtClean="0">
                <a:solidFill>
                  <a:prstClr val="black"/>
                </a:solidFill>
                <a:latin typeface="+mj-lt"/>
                <a:ea typeface="+mn-ea"/>
              </a:rPr>
              <a:t>Individuos alcanzados: </a:t>
            </a:r>
            <a:r>
              <a:rPr lang="es-CL" sz="1100" b="1" kern="1200" dirty="0" smtClean="0">
                <a:solidFill>
                  <a:srgbClr val="5B008F"/>
                </a:solidFill>
                <a:latin typeface="+mj-lt"/>
                <a:ea typeface="+mn-ea"/>
              </a:rPr>
              <a:t>1.330.500 personas</a:t>
            </a:r>
            <a:r>
              <a:rPr lang="es-CL" sz="1100" kern="1200" dirty="0" smtClean="0">
                <a:solidFill>
                  <a:prstClr val="black"/>
                </a:solidFill>
                <a:latin typeface="+mj-lt"/>
                <a:ea typeface="+mn-ea"/>
              </a:rPr>
              <a:t>.</a:t>
            </a:r>
            <a:endParaRPr lang="es-CL" sz="1100" kern="1200" dirty="0">
              <a:solidFill>
                <a:prstClr val="black"/>
              </a:solidFill>
              <a:latin typeface="+mj-lt"/>
              <a:ea typeface="+mn-ea"/>
              <a:cs typeface="+mn-cs"/>
            </a:endParaRPr>
          </a:p>
        </p:txBody>
      </p:sp>
    </p:spTree>
    <p:extLst>
      <p:ext uri="{BB962C8B-B14F-4D97-AF65-F5344CB8AC3E}">
        <p14:creationId xmlns:p14="http://schemas.microsoft.com/office/powerpoint/2010/main" val="110213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Sábado 13.</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6" y="1055174"/>
            <a:ext cx="1200970" cy="276999"/>
          </a:xfrm>
          <a:prstGeom prst="rect">
            <a:avLst/>
          </a:prstGeom>
          <a:noFill/>
        </p:spPr>
        <p:txBody>
          <a:bodyPr wrap="none" rtlCol="0">
            <a:spAutoFit/>
          </a:bodyPr>
          <a:lstStyle/>
          <a:p>
            <a:r>
              <a:rPr lang="es-CL" sz="1200" dirty="0" smtClean="0">
                <a:solidFill>
                  <a:srgbClr val="FF4400"/>
                </a:solidFill>
                <a:latin typeface="DM Sans" pitchFamily="2" charset="0"/>
              </a:rPr>
              <a:t>Horario diurno</a:t>
            </a:r>
            <a:endParaRPr lang="es-CL" sz="1200" dirty="0">
              <a:solidFill>
                <a:srgbClr val="FF4400"/>
              </a:solidFill>
              <a:latin typeface="DM Sans" pitchFamily="2" charset="0"/>
            </a:endParaRPr>
          </a:p>
        </p:txBody>
      </p:sp>
      <p:sp>
        <p:nvSpPr>
          <p:cNvPr id="11" name="CuadroTexto 10"/>
          <p:cNvSpPr txBox="1"/>
          <p:nvPr/>
        </p:nvSpPr>
        <p:spPr>
          <a:xfrm>
            <a:off x="5993019" y="1039784"/>
            <a:ext cx="1112805" cy="276999"/>
          </a:xfrm>
          <a:prstGeom prst="rect">
            <a:avLst/>
          </a:prstGeom>
          <a:noFill/>
        </p:spPr>
        <p:txBody>
          <a:bodyPr wrap="none" rtlCol="0">
            <a:spAutoFit/>
          </a:bodyPr>
          <a:lstStyle/>
          <a:p>
            <a:r>
              <a:rPr lang="es-CL" sz="1200" dirty="0" smtClean="0">
                <a:solidFill>
                  <a:srgbClr val="5B008F"/>
                </a:solidFill>
              </a:rPr>
              <a:t>Horario prime</a:t>
            </a:r>
            <a:endParaRPr lang="es-CL" sz="1200" dirty="0">
              <a:solidFill>
                <a:srgbClr val="5B008F"/>
              </a:solidFill>
            </a:endParaRPr>
          </a:p>
        </p:txBody>
      </p:sp>
      <p:graphicFrame>
        <p:nvGraphicFramePr>
          <p:cNvPr id="6" name="Gráfico 5"/>
          <p:cNvGraphicFramePr/>
          <p:nvPr>
            <p:extLst>
              <p:ext uri="{D42A27DB-BD31-4B8C-83A1-F6EECF244321}">
                <p14:modId xmlns:p14="http://schemas.microsoft.com/office/powerpoint/2010/main" val="1183661140"/>
              </p:ext>
            </p:extLst>
          </p:nvPr>
        </p:nvGraphicFramePr>
        <p:xfrm>
          <a:off x="76200" y="1472573"/>
          <a:ext cx="4429125" cy="2393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653166495"/>
              </p:ext>
            </p:extLst>
          </p:nvPr>
        </p:nvGraphicFramePr>
        <p:xfrm>
          <a:off x="4266600" y="1468771"/>
          <a:ext cx="4429125" cy="23939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5738383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3759</TotalTime>
  <Words>1384</Words>
  <Application>Microsoft Office PowerPoint</Application>
  <PresentationFormat>Presentación en pantalla (16:9)</PresentationFormat>
  <Paragraphs>192</Paragraphs>
  <Slides>24</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Times New Roman</vt:lpstr>
      <vt:lpstr>Courier New</vt:lpstr>
      <vt:lpstr>DM Sans</vt:lpstr>
      <vt:lpstr>Calibri</vt:lpstr>
      <vt:lpstr>Wingdings</vt:lpstr>
      <vt:lpstr>Simple Light</vt:lpstr>
      <vt:lpstr>Reporte de Audiencia FRANJA ELECTORAL PARA CONVENCIÓN CONSTITUCIONAL   Viernes 12 a domingo 14 de marzo</vt:lpstr>
      <vt:lpstr>PRINCIPALES RESULTADOS</vt:lpstr>
      <vt:lpstr>RATING HOGARES (%)  Promedio de 3 días (viernes 12 a domingo 14 de marzo)</vt:lpstr>
      <vt:lpstr>DATOS DIARIOS Viernes 12 de marzo</vt:lpstr>
      <vt:lpstr>FIDELIDAD (%)  Según horario. Viernes 12.</vt:lpstr>
      <vt:lpstr>RATING (%) Minuto a minuto, según horario. Viernes 12.</vt:lpstr>
      <vt:lpstr>DATOS DIARIOS Sábado 13 de marzo</vt:lpstr>
      <vt:lpstr>FIDELIDAD (%)  Según horario. Sábado 13.</vt:lpstr>
      <vt:lpstr>RATING (%) Minuto a minuto, según horario. Sábado 13.</vt:lpstr>
      <vt:lpstr>DATOS DIARIOS Domingo 14 de marzo</vt:lpstr>
      <vt:lpstr>FIDELIDAD (%)  Según horario. Domingo 14.</vt:lpstr>
      <vt:lpstr>RATING (%) Minuto a minuto, según horario. Sábado 13.</vt:lpstr>
      <vt:lpstr>PERFIL DE AUDIENCIA  Viernes, sábado y domingo</vt:lpstr>
      <vt:lpstr>PERFIL DE AUDIENCIA  Según sexo </vt:lpstr>
      <vt:lpstr>PERFIL DE AUDIENCIA  Según rango etario </vt:lpstr>
      <vt:lpstr>PERFIL DE AUDIENCIA  Según GSE</vt:lpstr>
      <vt:lpstr>FRANJAS COMPARADAS  DATOS DE ELECCIONES ANTERIORES</vt:lpstr>
      <vt:lpstr>FRANJAS COMPARADAS Rating hogares, promedio 3 primeros días (%)</vt:lpstr>
      <vt:lpstr>FRANJAS COMPARADAS Rating individuos, promedio 3 primeros días (%)</vt:lpstr>
      <vt:lpstr>Presentación de PowerPoint</vt:lpstr>
      <vt:lpstr>Presentación de PowerPoint</vt:lpstr>
      <vt:lpstr>METODOLOGÍA</vt:lpstr>
      <vt:lpstr>METODOLOGÍA</vt:lpstr>
      <vt:lpstr>METODOLOGÍA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Montenegro</dc:creator>
  <cp:lastModifiedBy>Maria Dolores Souza</cp:lastModifiedBy>
  <cp:revision>381</cp:revision>
  <dcterms:modified xsi:type="dcterms:W3CDTF">2021-03-15T16:49:55Z</dcterms:modified>
</cp:coreProperties>
</file>