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3.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4.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heme/theme5.xml" ContentType="application/vnd.openxmlformats-officedocument.theme+xml"/>
  <Override PartName="/ppt/tags/tag19.xml" ContentType="application/vnd.openxmlformats-officedocument.presentationml.tags+xml"/>
  <Override PartName="/ppt/notesSlides/notesSlide1.xml" ContentType="application/vnd.openxmlformats-officedocument.presentationml.notesSlide+xml"/>
  <Override PartName="/ppt/tags/tag2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tags/tag2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2.xml" ContentType="application/vnd.openxmlformats-officedocument.presentationml.tags+xml"/>
  <Override PartName="/ppt/notesSlides/notesSlide7.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ags/tag2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charts/chart8.xml" ContentType="application/vnd.openxmlformats-officedocument.drawingml.chart+xml"/>
  <Override PartName="/ppt/theme/themeOverride5.xml" ContentType="application/vnd.openxmlformats-officedocument.themeOverride+xml"/>
  <Override PartName="/ppt/notesSlides/notesSlide13.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4.xml" ContentType="application/vnd.openxmlformats-officedocument.presentationml.notesSlide+xml"/>
  <Override PartName="/ppt/tags/tag2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9.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9.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charts/chart10.xml" ContentType="application/vnd.openxmlformats-officedocument.drawingml.chart+xml"/>
  <Override PartName="/ppt/theme/themeOverride6.xml" ContentType="application/vnd.openxmlformats-officedocument.themeOverride+xml"/>
  <Override PartName="/ppt/notesSlides/notesSlide20.xml" ContentType="application/vnd.openxmlformats-officedocument.presentationml.notesSlide+xml"/>
  <Override PartName="/ppt/charts/chart11.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2.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3.xml" ContentType="application/vnd.openxmlformats-officedocument.drawingml.chart+xml"/>
  <Override PartName="/ppt/charts/style6.xml" ContentType="application/vnd.ms-office.chartstyle+xml"/>
  <Override PartName="/ppt/charts/colors6.xml" ContentType="application/vnd.ms-office.chartcolorstyle+xml"/>
  <Override PartName="/ppt/tags/tag30.xml" ContentType="application/vnd.openxmlformats-officedocument.presentationml.tags+xml"/>
  <Override PartName="/ppt/tags/tag3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Ex1.xml" ContentType="application/vnd.ms-office.chartex+xml"/>
  <Override PartName="/ppt/charts/style7.xml" ContentType="application/vnd.ms-office.chartstyle+xml"/>
  <Override PartName="/ppt/charts/colors7.xml" ContentType="application/vnd.ms-office.chartcolorstyle+xml"/>
  <Override PartName="/ppt/charts/chart14.xml" ContentType="application/vnd.openxmlformats-officedocument.drawingml.chart+xml"/>
  <Override PartName="/ppt/charts/style8.xml" ContentType="application/vnd.ms-office.chartstyle+xml"/>
  <Override PartName="/ppt/charts/colors8.xml" ContentType="application/vnd.ms-office.chartcolorstyle+xml"/>
  <Override PartName="/ppt/charts/chart15.xml" ContentType="application/vnd.openxmlformats-officedocument.drawingml.chart+xml"/>
  <Override PartName="/ppt/charts/style9.xml" ContentType="application/vnd.ms-office.chartstyle+xml"/>
  <Override PartName="/ppt/charts/colors9.xml" ContentType="application/vnd.ms-office.chartcolorstyle+xml"/>
  <Override PartName="/ppt/charts/chart16.xml" ContentType="application/vnd.openxmlformats-officedocument.drawingml.chart+xml"/>
  <Override PartName="/ppt/charts/style10.xml" ContentType="application/vnd.ms-office.chartstyle+xml"/>
  <Override PartName="/ppt/charts/colors10.xml" ContentType="application/vnd.ms-office.chartcolorstyle+xml"/>
  <Override PartName="/ppt/tags/tag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88" r:id="rId2"/>
    <p:sldMasterId id="2147483780" r:id="rId3"/>
    <p:sldMasterId id="2147483813" r:id="rId4"/>
  </p:sldMasterIdLst>
  <p:notesMasterIdLst>
    <p:notesMasterId r:id="rId36"/>
  </p:notesMasterIdLst>
  <p:sldIdLst>
    <p:sldId id="2145704826" r:id="rId5"/>
    <p:sldId id="2145704814" r:id="rId6"/>
    <p:sldId id="2145704840" r:id="rId7"/>
    <p:sldId id="606" r:id="rId8"/>
    <p:sldId id="262" r:id="rId9"/>
    <p:sldId id="2145704852" r:id="rId10"/>
    <p:sldId id="2145703279" r:id="rId11"/>
    <p:sldId id="2145704810" r:id="rId12"/>
    <p:sldId id="2142531788" r:id="rId13"/>
    <p:sldId id="2145704820" r:id="rId14"/>
    <p:sldId id="2145704785" r:id="rId15"/>
    <p:sldId id="2145704762" r:id="rId16"/>
    <p:sldId id="2145704865" r:id="rId17"/>
    <p:sldId id="2145704849" r:id="rId18"/>
    <p:sldId id="2145704850" r:id="rId19"/>
    <p:sldId id="2145704787" r:id="rId20"/>
    <p:sldId id="2145703313" r:id="rId21"/>
    <p:sldId id="2145704848" r:id="rId22"/>
    <p:sldId id="2145704860" r:id="rId23"/>
    <p:sldId id="2145704861" r:id="rId24"/>
    <p:sldId id="848" r:id="rId25"/>
    <p:sldId id="853" r:id="rId26"/>
    <p:sldId id="894" r:id="rId27"/>
    <p:sldId id="936" r:id="rId28"/>
    <p:sldId id="1016" r:id="rId29"/>
    <p:sldId id="1023" r:id="rId30"/>
    <p:sldId id="1015" r:id="rId31"/>
    <p:sldId id="33629" r:id="rId32"/>
    <p:sldId id="33601" r:id="rId33"/>
    <p:sldId id="2145704812" r:id="rId34"/>
    <p:sldId id="2145704816" r:id="rId35"/>
  </p:sldIdLst>
  <p:sldSz cx="12192000" cy="6858000"/>
  <p:notesSz cx="6858000" cy="9144000"/>
  <p:custDataLst>
    <p:tags r:id="rId37"/>
  </p:custDataLst>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85792" autoAdjust="0"/>
  </p:normalViewPr>
  <p:slideViewPr>
    <p:cSldViewPr snapToGrid="0">
      <p:cViewPr varScale="1">
        <p:scale>
          <a:sx n="59" d="100"/>
          <a:sy n="59" d="100"/>
        </p:scale>
        <p:origin x="68" y="2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6.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4.xml"/><Relationship Id="rId1" Type="http://schemas.microsoft.com/office/2011/relationships/chartStyle" Target="style4.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5.xml"/><Relationship Id="rId1" Type="http://schemas.microsoft.com/office/2011/relationships/chartStyle" Target="style5.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6.xml"/><Relationship Id="rId1" Type="http://schemas.microsoft.com/office/2011/relationships/chartStyle" Target="style6.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8.xml"/><Relationship Id="rId1" Type="http://schemas.microsoft.com/office/2011/relationships/chartStyle" Target="style8.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9.xml"/><Relationship Id="rId1" Type="http://schemas.microsoft.com/office/2011/relationships/chartStyle" Target="style9.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5.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3.xml"/><Relationship Id="rId1" Type="http://schemas.microsoft.com/office/2011/relationships/chartStyle" Target="style3.xml"/></Relationships>
</file>

<file path=ppt/charts/_rels/chartEx1.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package" Target="../embeddings/Microsoft_Excel_Worksheet1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chemeClr val="bg1">
                <a:lumMod val="95000"/>
              </a:schemeClr>
            </a:solidFill>
            <a:ln>
              <a:noFill/>
            </a:ln>
            <a:effectLst/>
          </c:spPr>
          <c:invertIfNegative val="0"/>
          <c:dPt>
            <c:idx val="0"/>
            <c:invertIfNegative val="0"/>
            <c:bubble3D val="0"/>
            <c:spPr>
              <a:solidFill>
                <a:schemeClr val="bg1">
                  <a:lumMod val="95000"/>
                </a:schemeClr>
              </a:solidFill>
              <a:ln>
                <a:noFill/>
              </a:ln>
              <a:effectLst/>
            </c:spPr>
            <c:extLst>
              <c:ext xmlns:c16="http://schemas.microsoft.com/office/drawing/2014/chart" uri="{C3380CC4-5D6E-409C-BE32-E72D297353CC}">
                <c16:uniqueId val="{00000003-C1AD-436E-B7BA-162BE5CB6312}"/>
              </c:ext>
            </c:extLst>
          </c:dPt>
          <c:dPt>
            <c:idx val="1"/>
            <c:invertIfNegative val="0"/>
            <c:bubble3D val="0"/>
            <c:spPr>
              <a:solidFill>
                <a:srgbClr val="E10000"/>
              </a:solidFill>
              <a:ln>
                <a:noFill/>
              </a:ln>
              <a:effectLst/>
            </c:spPr>
            <c:extLst>
              <c:ext xmlns:c16="http://schemas.microsoft.com/office/drawing/2014/chart" uri="{C3380CC4-5D6E-409C-BE32-E72D297353CC}">
                <c16:uniqueId val="{00000001-6750-4473-8FB8-C80CC50BF528}"/>
              </c:ext>
            </c:extLst>
          </c:dPt>
          <c:dLbls>
            <c:dLbl>
              <c:idx val="0"/>
              <c:spPr>
                <a:noFill/>
                <a:ln>
                  <a:noFill/>
                </a:ln>
                <a:effectLst/>
              </c:spPr>
              <c:txPr>
                <a:bodyPr rot="0" spcFirstLastPara="1" vertOverflow="ellipsis" vert="horz" wrap="square" anchor="ctr" anchorCtr="1"/>
                <a:lstStyle/>
                <a:p>
                  <a:pPr>
                    <a:defRPr sz="1800" b="1" i="0" u="none" strike="noStrike" kern="1200" baseline="0">
                      <a:solidFill>
                        <a:srgbClr val="BEA400"/>
                      </a:solidFill>
                      <a:latin typeface="Kantar Brown" panose="020B0504020101010102" pitchFamily="34" charset="0"/>
                      <a:ea typeface="+mn-ea"/>
                      <a:cs typeface="Kantar Brown" panose="020B0504020101010102" pitchFamily="34" charset="0"/>
                    </a:defRPr>
                  </a:pPr>
                  <a:endParaRPr lang="es-CL"/>
                </a:p>
              </c:txPr>
              <c:dLblPos val="outEnd"/>
              <c:showLegendKey val="0"/>
              <c:showVal val="1"/>
              <c:showCatName val="0"/>
              <c:showSerName val="0"/>
              <c:showPercent val="0"/>
              <c:showBubbleSize val="0"/>
              <c:extLst>
                <c:ext xmlns:c16="http://schemas.microsoft.com/office/drawing/2014/chart" uri="{C3380CC4-5D6E-409C-BE32-E72D297353CC}">
                  <c16:uniqueId val="{00000003-C1AD-436E-B7BA-162BE5CB6312}"/>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Kantar Brown" panose="020B0504020101010102" pitchFamily="34" charset="0"/>
                    <a:ea typeface="+mn-ea"/>
                    <a:cs typeface="Kantar Brown" panose="020B0504020101010102" pitchFamily="34" charset="0"/>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Hoja1!$A$2:$A$10</c:f>
              <c:strCache>
                <c:ptCount val="9"/>
                <c:pt idx="0">
                  <c:v>Panamá</c:v>
                </c:pt>
                <c:pt idx="1">
                  <c:v>Chile</c:v>
                </c:pt>
                <c:pt idx="2">
                  <c:v>Perú</c:v>
                </c:pt>
                <c:pt idx="3">
                  <c:v>Guatemala</c:v>
                </c:pt>
                <c:pt idx="4">
                  <c:v>Brasil</c:v>
                </c:pt>
                <c:pt idx="5">
                  <c:v>Mexico</c:v>
                </c:pt>
                <c:pt idx="6">
                  <c:v>Colombia</c:v>
                </c:pt>
                <c:pt idx="7">
                  <c:v>Costa Rica</c:v>
                </c:pt>
                <c:pt idx="8">
                  <c:v>Argentina</c:v>
                </c:pt>
              </c:strCache>
            </c:strRef>
          </c:cat>
          <c:val>
            <c:numRef>
              <c:f>Hoja1!$B$2:$B$10</c:f>
              <c:numCache>
                <c:formatCode>0%</c:formatCode>
                <c:ptCount val="9"/>
                <c:pt idx="0">
                  <c:v>0.27</c:v>
                </c:pt>
                <c:pt idx="1">
                  <c:v>0.27</c:v>
                </c:pt>
                <c:pt idx="2">
                  <c:v>0.23</c:v>
                </c:pt>
                <c:pt idx="3">
                  <c:v>0.2</c:v>
                </c:pt>
                <c:pt idx="4">
                  <c:v>0.16</c:v>
                </c:pt>
                <c:pt idx="5">
                  <c:v>0.14000000000000001</c:v>
                </c:pt>
                <c:pt idx="6">
                  <c:v>0.14000000000000001</c:v>
                </c:pt>
                <c:pt idx="7">
                  <c:v>0.1</c:v>
                </c:pt>
                <c:pt idx="8">
                  <c:v>0.03</c:v>
                </c:pt>
              </c:numCache>
            </c:numRef>
          </c:val>
          <c:extLst>
            <c:ext xmlns:c16="http://schemas.microsoft.com/office/drawing/2014/chart" uri="{C3380CC4-5D6E-409C-BE32-E72D297353CC}">
              <c16:uniqueId val="{00000000-C1AD-436E-B7BA-162BE5CB6312}"/>
            </c:ext>
          </c:extLst>
        </c:ser>
        <c:dLbls>
          <c:dLblPos val="outEnd"/>
          <c:showLegendKey val="0"/>
          <c:showVal val="1"/>
          <c:showCatName val="0"/>
          <c:showSerName val="0"/>
          <c:showPercent val="0"/>
          <c:showBubbleSize val="0"/>
        </c:dLbls>
        <c:gapWidth val="100"/>
        <c:overlap val="-27"/>
        <c:axId val="1461702832"/>
        <c:axId val="1323019184"/>
      </c:barChart>
      <c:catAx>
        <c:axId val="1461702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Kantar Brown" panose="020B0504020101010102" pitchFamily="34" charset="0"/>
                <a:ea typeface="+mn-ea"/>
                <a:cs typeface="Kantar Brown" panose="020B0504020101010102" pitchFamily="34" charset="0"/>
              </a:defRPr>
            </a:pPr>
            <a:endParaRPr lang="es-CL"/>
          </a:p>
        </c:txPr>
        <c:crossAx val="1323019184"/>
        <c:crosses val="autoZero"/>
        <c:auto val="1"/>
        <c:lblAlgn val="ctr"/>
        <c:lblOffset val="100"/>
        <c:noMultiLvlLbl val="0"/>
      </c:catAx>
      <c:valAx>
        <c:axId val="1323019184"/>
        <c:scaling>
          <c:orientation val="minMax"/>
        </c:scaling>
        <c:delete val="1"/>
        <c:axPos val="l"/>
        <c:numFmt formatCode="0%" sourceLinked="1"/>
        <c:majorTickMark val="none"/>
        <c:minorTickMark val="none"/>
        <c:tickLblPos val="nextTo"/>
        <c:crossAx val="14617028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Kantar Brown" panose="020B0504020101010102" pitchFamily="34" charset="0"/>
          <a:cs typeface="Kantar Brown" panose="020B0504020101010102" pitchFamily="34" charset="0"/>
        </a:defRPr>
      </a:pPr>
      <a:endParaRPr lang="es-C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Hoja1!$B$1</c:f>
              <c:strCache>
                <c:ptCount val="1"/>
                <c:pt idx="0">
                  <c:v>Serie 1</c:v>
                </c:pt>
              </c:strCache>
            </c:strRef>
          </c:tx>
          <c:invertIfNegative val="0"/>
          <c:dPt>
            <c:idx val="0"/>
            <c:invertIfNegative val="0"/>
            <c:bubble3D val="0"/>
            <c:spPr>
              <a:solidFill>
                <a:srgbClr val="FA0028"/>
              </a:solidFill>
            </c:spPr>
            <c:extLst>
              <c:ext xmlns:c16="http://schemas.microsoft.com/office/drawing/2014/chart" uri="{C3380CC4-5D6E-409C-BE32-E72D297353CC}">
                <c16:uniqueId val="{00000001-852A-4349-BD0F-D593569131FF}"/>
              </c:ext>
            </c:extLst>
          </c:dPt>
          <c:dPt>
            <c:idx val="1"/>
            <c:invertIfNegative val="0"/>
            <c:bubble3D val="0"/>
            <c:spPr>
              <a:solidFill>
                <a:srgbClr val="FF5000"/>
              </a:solidFill>
            </c:spPr>
            <c:extLst>
              <c:ext xmlns:c16="http://schemas.microsoft.com/office/drawing/2014/chart" uri="{C3380CC4-5D6E-409C-BE32-E72D297353CC}">
                <c16:uniqueId val="{00000003-852A-4349-BD0F-D593569131FF}"/>
              </c:ext>
            </c:extLst>
          </c:dPt>
          <c:dPt>
            <c:idx val="2"/>
            <c:invertIfNegative val="0"/>
            <c:bubble3D val="0"/>
            <c:spPr>
              <a:solidFill>
                <a:srgbClr val="FEDB00"/>
              </a:solidFill>
            </c:spPr>
            <c:extLst>
              <c:ext xmlns:c16="http://schemas.microsoft.com/office/drawing/2014/chart" uri="{C3380CC4-5D6E-409C-BE32-E72D297353CC}">
                <c16:uniqueId val="{00000005-852A-4349-BD0F-D593569131FF}"/>
              </c:ext>
            </c:extLst>
          </c:dPt>
          <c:dLbls>
            <c:dLbl>
              <c:idx val="0"/>
              <c:layout>
                <c:manualLayout>
                  <c:x val="-1.5033752638074374E-17"/>
                  <c:y val="-3.199837004470448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52A-4349-BD0F-D593569131FF}"/>
                </c:ext>
              </c:extLst>
            </c:dLbl>
            <c:dLbl>
              <c:idx val="1"/>
              <c:layout>
                <c:manualLayout>
                  <c:x val="-1.0846930697614584E-2"/>
                  <c:y val="-0.25412554437695534"/>
                </c:manualLayout>
              </c:layout>
              <c:spPr>
                <a:noFill/>
                <a:ln>
                  <a:noFill/>
                </a:ln>
                <a:effectLst/>
              </c:spPr>
              <c:txPr>
                <a:bodyPr/>
                <a:lstStyle/>
                <a:p>
                  <a:pPr>
                    <a:defRPr sz="3000">
                      <a:solidFill>
                        <a:schemeClr val="bg1"/>
                      </a:solidFill>
                    </a:defRPr>
                  </a:pPr>
                  <a:endParaRPr lang="es-CL"/>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52A-4349-BD0F-D593569131FF}"/>
                </c:ext>
              </c:extLst>
            </c:dLbl>
            <c:dLbl>
              <c:idx val="2"/>
              <c:layout>
                <c:manualLayout>
                  <c:x val="-2.8657224801342321E-3"/>
                  <c:y val="-0.20772673245972959"/>
                </c:manualLayout>
              </c:layout>
              <c:spPr>
                <a:noFill/>
                <a:ln>
                  <a:noFill/>
                </a:ln>
                <a:effectLst/>
              </c:spPr>
              <c:txPr>
                <a:bodyPr/>
                <a:lstStyle/>
                <a:p>
                  <a:pPr>
                    <a:defRPr sz="3000">
                      <a:solidFill>
                        <a:schemeClr val="bg1"/>
                      </a:solidFill>
                    </a:defRPr>
                  </a:pPr>
                  <a:endParaRPr lang="es-CL"/>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52A-4349-BD0F-D593569131FF}"/>
                </c:ext>
              </c:extLst>
            </c:dLbl>
            <c:spPr>
              <a:noFill/>
              <a:ln>
                <a:noFill/>
              </a:ln>
              <a:effectLst/>
            </c:spPr>
            <c:txPr>
              <a:bodyPr/>
              <a:lstStyle/>
              <a:p>
                <a:pPr>
                  <a:defRPr sz="3000"/>
                </a:pPr>
                <a:endParaRPr lang="es-CL"/>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Hoja1!$A$2:$A$4</c:f>
              <c:strCache>
                <c:ptCount val="3"/>
                <c:pt idx="0">
                  <c:v>Categoría 1</c:v>
                </c:pt>
                <c:pt idx="1">
                  <c:v>Categoría 2</c:v>
                </c:pt>
                <c:pt idx="2">
                  <c:v>Categoría 3</c:v>
                </c:pt>
              </c:strCache>
            </c:strRef>
          </c:cat>
          <c:val>
            <c:numRef>
              <c:f>Hoja1!$B$2:$B$4</c:f>
              <c:numCache>
                <c:formatCode>0%</c:formatCode>
                <c:ptCount val="3"/>
                <c:pt idx="0">
                  <c:v>0.44</c:v>
                </c:pt>
                <c:pt idx="1">
                  <c:v>0.18</c:v>
                </c:pt>
                <c:pt idx="2">
                  <c:v>7.0000000000000007E-2</c:v>
                </c:pt>
              </c:numCache>
            </c:numRef>
          </c:val>
          <c:extLst>
            <c:ext xmlns:c16="http://schemas.microsoft.com/office/drawing/2014/chart" uri="{C3380CC4-5D6E-409C-BE32-E72D297353CC}">
              <c16:uniqueId val="{00000006-852A-4349-BD0F-D593569131FF}"/>
            </c:ext>
          </c:extLst>
        </c:ser>
        <c:ser>
          <c:idx val="1"/>
          <c:order val="1"/>
          <c:tx>
            <c:strRef>
              <c:f>Hoja1!$C$1</c:f>
              <c:strCache>
                <c:ptCount val="1"/>
                <c:pt idx="0">
                  <c:v>Serie 2</c:v>
                </c:pt>
              </c:strCache>
            </c:strRef>
          </c:tx>
          <c:spPr>
            <a:solidFill>
              <a:srgbClr val="FFFFFF">
                <a:lumMod val="85000"/>
                <a:alpha val="68000"/>
              </a:srgbClr>
            </a:solidFill>
          </c:spPr>
          <c:invertIfNegative val="0"/>
          <c:cat>
            <c:strRef>
              <c:f>Hoja1!$A$2:$A$4</c:f>
              <c:strCache>
                <c:ptCount val="3"/>
                <c:pt idx="0">
                  <c:v>Categoría 1</c:v>
                </c:pt>
                <c:pt idx="1">
                  <c:v>Categoría 2</c:v>
                </c:pt>
                <c:pt idx="2">
                  <c:v>Categoría 3</c:v>
                </c:pt>
              </c:strCache>
            </c:strRef>
          </c:cat>
          <c:val>
            <c:numRef>
              <c:f>Hoja1!$C$2:$C$4</c:f>
              <c:numCache>
                <c:formatCode>0%</c:formatCode>
                <c:ptCount val="3"/>
                <c:pt idx="0">
                  <c:v>0.56000000000000005</c:v>
                </c:pt>
                <c:pt idx="1">
                  <c:v>0.82000000000000006</c:v>
                </c:pt>
                <c:pt idx="2">
                  <c:v>0.92999999999999994</c:v>
                </c:pt>
              </c:numCache>
            </c:numRef>
          </c:val>
          <c:extLst>
            <c:ext xmlns:c16="http://schemas.microsoft.com/office/drawing/2014/chart" uri="{C3380CC4-5D6E-409C-BE32-E72D297353CC}">
              <c16:uniqueId val="{00000007-852A-4349-BD0F-D593569131FF}"/>
            </c:ext>
          </c:extLst>
        </c:ser>
        <c:dLbls>
          <c:showLegendKey val="0"/>
          <c:showVal val="0"/>
          <c:showCatName val="0"/>
          <c:showSerName val="0"/>
          <c:showPercent val="0"/>
          <c:showBubbleSize val="0"/>
        </c:dLbls>
        <c:gapWidth val="36"/>
        <c:overlap val="100"/>
        <c:axId val="224472448"/>
        <c:axId val="224492544"/>
      </c:barChart>
      <c:catAx>
        <c:axId val="224472448"/>
        <c:scaling>
          <c:orientation val="minMax"/>
        </c:scaling>
        <c:delete val="1"/>
        <c:axPos val="b"/>
        <c:numFmt formatCode="General" sourceLinked="0"/>
        <c:majorTickMark val="out"/>
        <c:minorTickMark val="none"/>
        <c:tickLblPos val="nextTo"/>
        <c:crossAx val="224492544"/>
        <c:crosses val="autoZero"/>
        <c:auto val="1"/>
        <c:lblAlgn val="ctr"/>
        <c:lblOffset val="100"/>
        <c:noMultiLvlLbl val="0"/>
      </c:catAx>
      <c:valAx>
        <c:axId val="224492544"/>
        <c:scaling>
          <c:orientation val="minMax"/>
          <c:max val="1"/>
        </c:scaling>
        <c:delete val="1"/>
        <c:axPos val="l"/>
        <c:numFmt formatCode="0%" sourceLinked="1"/>
        <c:majorTickMark val="out"/>
        <c:minorTickMark val="none"/>
        <c:tickLblPos val="nextTo"/>
        <c:crossAx val="224472448"/>
        <c:crosses val="autoZero"/>
        <c:crossBetween val="between"/>
      </c:valAx>
    </c:plotArea>
    <c:plotVisOnly val="1"/>
    <c:dispBlanksAs val="gap"/>
    <c:showDLblsOverMax val="0"/>
  </c:chart>
  <c:txPr>
    <a:bodyPr/>
    <a:lstStyle/>
    <a:p>
      <a:pPr>
        <a:defRPr sz="1800"/>
      </a:pPr>
      <a:endParaRPr lang="es-CL"/>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552171460800899E-2"/>
          <c:y val="0"/>
          <c:w val="0.65063743405296881"/>
          <c:h val="1"/>
        </c:manualLayout>
      </c:layout>
      <c:bubbleChart>
        <c:varyColors val="0"/>
        <c:ser>
          <c:idx val="0"/>
          <c:order val="0"/>
          <c:tx>
            <c:strRef>
              <c:f>Sheet1!$B$1</c:f>
              <c:strCache>
                <c:ptCount val="1"/>
                <c:pt idx="0">
                  <c:v>Y-Values</c:v>
                </c:pt>
              </c:strCache>
            </c:strRef>
          </c:tx>
          <c:spPr>
            <a:solidFill>
              <a:schemeClr val="accent1">
                <a:lumMod val="60000"/>
                <a:lumOff val="40000"/>
              </a:schemeClr>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F450-6B41-903F-03F8950565CD}"/>
              </c:ext>
            </c:extLst>
          </c:dPt>
          <c:dPt>
            <c:idx val="1"/>
            <c:invertIfNegative val="0"/>
            <c:bubble3D val="0"/>
            <c:extLst>
              <c:ext xmlns:c16="http://schemas.microsoft.com/office/drawing/2014/chart" uri="{C3380CC4-5D6E-409C-BE32-E72D297353CC}">
                <c16:uniqueId val="{00000003-F450-6B41-903F-03F8950565CD}"/>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F450-6B41-903F-03F8950565CD}"/>
              </c:ext>
            </c:extLst>
          </c:dPt>
          <c:dPt>
            <c:idx val="3"/>
            <c:invertIfNegative val="0"/>
            <c:bubble3D val="0"/>
            <c:spPr>
              <a:solidFill>
                <a:schemeClr val="accent5"/>
              </a:solidFill>
              <a:ln>
                <a:noFill/>
              </a:ln>
              <a:effectLst/>
            </c:spPr>
            <c:extLst>
              <c:ext xmlns:c16="http://schemas.microsoft.com/office/drawing/2014/chart" uri="{C3380CC4-5D6E-409C-BE32-E72D297353CC}">
                <c16:uniqueId val="{00000007-F450-6B41-903F-03F8950565CD}"/>
              </c:ext>
            </c:extLst>
          </c:dPt>
          <c:dPt>
            <c:idx val="4"/>
            <c:invertIfNegative val="0"/>
            <c:bubble3D val="0"/>
            <c:extLst>
              <c:ext xmlns:c16="http://schemas.microsoft.com/office/drawing/2014/chart" uri="{C3380CC4-5D6E-409C-BE32-E72D297353CC}">
                <c16:uniqueId val="{00000009-F450-6B41-903F-03F8950565CD}"/>
              </c:ext>
            </c:extLst>
          </c:dPt>
          <c:dPt>
            <c:idx val="5"/>
            <c:invertIfNegative val="0"/>
            <c:bubble3D val="0"/>
            <c:spPr>
              <a:solidFill>
                <a:schemeClr val="accent4"/>
              </a:solidFill>
              <a:ln>
                <a:noFill/>
              </a:ln>
              <a:effectLst/>
            </c:spPr>
            <c:extLst>
              <c:ext xmlns:c16="http://schemas.microsoft.com/office/drawing/2014/chart" uri="{C3380CC4-5D6E-409C-BE32-E72D297353CC}">
                <c16:uniqueId val="{0000000A-F450-6B41-903F-03F8950565CD}"/>
              </c:ext>
            </c:extLst>
          </c:dPt>
          <c:dPt>
            <c:idx val="6"/>
            <c:invertIfNegative val="0"/>
            <c:bubble3D val="0"/>
            <c:spPr>
              <a:solidFill>
                <a:schemeClr val="accent5"/>
              </a:solidFill>
              <a:ln>
                <a:noFill/>
              </a:ln>
              <a:effectLst/>
            </c:spPr>
            <c:extLst>
              <c:ext xmlns:c16="http://schemas.microsoft.com/office/drawing/2014/chart" uri="{C3380CC4-5D6E-409C-BE32-E72D297353CC}">
                <c16:uniqueId val="{0000000B-F450-6B41-903F-03F8950565CD}"/>
              </c:ext>
            </c:extLst>
          </c:dPt>
          <c:dPt>
            <c:idx val="7"/>
            <c:invertIfNegative val="0"/>
            <c:bubble3D val="0"/>
            <c:extLst>
              <c:ext xmlns:c16="http://schemas.microsoft.com/office/drawing/2014/chart" uri="{C3380CC4-5D6E-409C-BE32-E72D297353CC}">
                <c16:uniqueId val="{0000000C-F450-6B41-903F-03F8950565CD}"/>
              </c:ext>
            </c:extLst>
          </c:dPt>
          <c:dPt>
            <c:idx val="8"/>
            <c:invertIfNegative val="0"/>
            <c:bubble3D val="0"/>
            <c:spPr>
              <a:solidFill>
                <a:schemeClr val="accent4"/>
              </a:solidFill>
              <a:ln>
                <a:noFill/>
              </a:ln>
              <a:effectLst/>
            </c:spPr>
            <c:extLst>
              <c:ext xmlns:c16="http://schemas.microsoft.com/office/drawing/2014/chart" uri="{C3380CC4-5D6E-409C-BE32-E72D297353CC}">
                <c16:uniqueId val="{0000000D-F450-6B41-903F-03F8950565CD}"/>
              </c:ext>
            </c:extLst>
          </c:dPt>
          <c:dPt>
            <c:idx val="9"/>
            <c:invertIfNegative val="0"/>
            <c:bubble3D val="0"/>
            <c:spPr>
              <a:solidFill>
                <a:schemeClr val="accent5"/>
              </a:solidFill>
              <a:ln>
                <a:noFill/>
              </a:ln>
              <a:effectLst/>
            </c:spPr>
            <c:extLst>
              <c:ext xmlns:c16="http://schemas.microsoft.com/office/drawing/2014/chart" uri="{C3380CC4-5D6E-409C-BE32-E72D297353CC}">
                <c16:uniqueId val="{0000000E-F450-6B41-903F-03F8950565CD}"/>
              </c:ext>
            </c:extLst>
          </c:dPt>
          <c:dPt>
            <c:idx val="10"/>
            <c:invertIfNegative val="0"/>
            <c:bubble3D val="0"/>
            <c:extLst>
              <c:ext xmlns:c16="http://schemas.microsoft.com/office/drawing/2014/chart" uri="{C3380CC4-5D6E-409C-BE32-E72D297353CC}">
                <c16:uniqueId val="{0000000F-F450-6B41-903F-03F8950565CD}"/>
              </c:ext>
            </c:extLst>
          </c:dPt>
          <c:dPt>
            <c:idx val="11"/>
            <c:invertIfNegative val="0"/>
            <c:bubble3D val="0"/>
            <c:spPr>
              <a:solidFill>
                <a:schemeClr val="accent4"/>
              </a:solidFill>
              <a:ln>
                <a:noFill/>
              </a:ln>
              <a:effectLst/>
            </c:spPr>
            <c:extLst>
              <c:ext xmlns:c16="http://schemas.microsoft.com/office/drawing/2014/chart" uri="{C3380CC4-5D6E-409C-BE32-E72D297353CC}">
                <c16:uniqueId val="{00000002-9681-6341-9664-4B512FD5E26E}"/>
              </c:ext>
            </c:extLst>
          </c:dPt>
          <c:dPt>
            <c:idx val="12"/>
            <c:invertIfNegative val="0"/>
            <c:bubble3D val="0"/>
            <c:spPr>
              <a:solidFill>
                <a:schemeClr val="accent5"/>
              </a:solidFill>
              <a:ln>
                <a:noFill/>
              </a:ln>
              <a:effectLst/>
            </c:spPr>
            <c:extLst>
              <c:ext xmlns:c16="http://schemas.microsoft.com/office/drawing/2014/chart" uri="{C3380CC4-5D6E-409C-BE32-E72D297353CC}">
                <c16:uniqueId val="{00000000-9681-6341-9664-4B512FD5E26E}"/>
              </c:ext>
            </c:extLst>
          </c:dPt>
          <c:dPt>
            <c:idx val="14"/>
            <c:invertIfNegative val="0"/>
            <c:bubble3D val="0"/>
            <c:spPr>
              <a:solidFill>
                <a:schemeClr val="accent4"/>
              </a:solidFill>
              <a:ln>
                <a:noFill/>
              </a:ln>
              <a:effectLst/>
            </c:spPr>
            <c:extLst>
              <c:ext xmlns:c16="http://schemas.microsoft.com/office/drawing/2014/chart" uri="{C3380CC4-5D6E-409C-BE32-E72D297353CC}">
                <c16:uniqueId val="{00000001-9681-6341-9664-4B512FD5E26E}"/>
              </c:ext>
            </c:extLst>
          </c:dPt>
          <c:dLbls>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s-CL"/>
                </a:p>
              </c:txPr>
              <c:dLblPos val="ctr"/>
              <c:showLegendKey val="0"/>
              <c:showVal val="0"/>
              <c:showCatName val="0"/>
              <c:showSerName val="0"/>
              <c:showPercent val="0"/>
              <c:showBubbleSize val="1"/>
              <c:extLst>
                <c:ext xmlns:c16="http://schemas.microsoft.com/office/drawing/2014/chart" uri="{C3380CC4-5D6E-409C-BE32-E72D297353CC}">
                  <c16:uniqueId val="{00000003-F450-6B41-903F-03F8950565CD}"/>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s-CL"/>
                </a:p>
              </c:txPr>
              <c:dLblPos val="ctr"/>
              <c:showLegendKey val="0"/>
              <c:showVal val="0"/>
              <c:showCatName val="0"/>
              <c:showSerName val="0"/>
              <c:showPercent val="0"/>
              <c:showBubbleSize val="1"/>
              <c:extLst>
                <c:ext xmlns:c16="http://schemas.microsoft.com/office/drawing/2014/chart" uri="{C3380CC4-5D6E-409C-BE32-E72D297353CC}">
                  <c16:uniqueId val="{00000005-F450-6B41-903F-03F8950565CD}"/>
                </c:ext>
              </c:extLst>
            </c:dLbl>
            <c:dLbl>
              <c:idx val="4"/>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s-CL"/>
                </a:p>
              </c:txPr>
              <c:dLblPos val="ctr"/>
              <c:showLegendKey val="0"/>
              <c:showVal val="0"/>
              <c:showCatName val="0"/>
              <c:showSerName val="0"/>
              <c:showPercent val="0"/>
              <c:showBubbleSize val="1"/>
              <c:extLst>
                <c:ext xmlns:c16="http://schemas.microsoft.com/office/drawing/2014/chart" uri="{C3380CC4-5D6E-409C-BE32-E72D297353CC}">
                  <c16:uniqueId val="{00000009-F450-6B41-903F-03F8950565CD}"/>
                </c:ext>
              </c:extLst>
            </c:dLbl>
            <c:dLbl>
              <c:idx val="5"/>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s-CL"/>
                </a:p>
              </c:txPr>
              <c:dLblPos val="ctr"/>
              <c:showLegendKey val="0"/>
              <c:showVal val="0"/>
              <c:showCatName val="0"/>
              <c:showSerName val="0"/>
              <c:showPercent val="0"/>
              <c:showBubbleSize val="1"/>
              <c:extLst>
                <c:ext xmlns:c16="http://schemas.microsoft.com/office/drawing/2014/chart" uri="{C3380CC4-5D6E-409C-BE32-E72D297353CC}">
                  <c16:uniqueId val="{0000000A-F450-6B41-903F-03F8950565CD}"/>
                </c:ext>
              </c:extLst>
            </c:dLbl>
            <c:dLbl>
              <c:idx val="7"/>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s-CL"/>
                </a:p>
              </c:txPr>
              <c:dLblPos val="ctr"/>
              <c:showLegendKey val="0"/>
              <c:showVal val="0"/>
              <c:showCatName val="0"/>
              <c:showSerName val="0"/>
              <c:showPercent val="0"/>
              <c:showBubbleSize val="1"/>
              <c:extLst>
                <c:ext xmlns:c16="http://schemas.microsoft.com/office/drawing/2014/chart" uri="{C3380CC4-5D6E-409C-BE32-E72D297353CC}">
                  <c16:uniqueId val="{0000000C-F450-6B41-903F-03F8950565CD}"/>
                </c:ext>
              </c:extLst>
            </c:dLbl>
            <c:dLbl>
              <c:idx val="8"/>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s-CL"/>
                </a:p>
              </c:txPr>
              <c:dLblPos val="ctr"/>
              <c:showLegendKey val="0"/>
              <c:showVal val="0"/>
              <c:showCatName val="0"/>
              <c:showSerName val="0"/>
              <c:showPercent val="0"/>
              <c:showBubbleSize val="1"/>
              <c:extLst>
                <c:ext xmlns:c16="http://schemas.microsoft.com/office/drawing/2014/chart" uri="{C3380CC4-5D6E-409C-BE32-E72D297353CC}">
                  <c16:uniqueId val="{0000000D-F450-6B41-903F-03F8950565CD}"/>
                </c:ext>
              </c:extLst>
            </c:dLbl>
            <c:dLbl>
              <c:idx val="10"/>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s-CL"/>
                </a:p>
              </c:txPr>
              <c:dLblPos val="ctr"/>
              <c:showLegendKey val="0"/>
              <c:showVal val="0"/>
              <c:showCatName val="0"/>
              <c:showSerName val="0"/>
              <c:showPercent val="0"/>
              <c:showBubbleSize val="1"/>
              <c:extLst>
                <c:ext xmlns:c16="http://schemas.microsoft.com/office/drawing/2014/chart" uri="{C3380CC4-5D6E-409C-BE32-E72D297353CC}">
                  <c16:uniqueId val="{0000000F-F450-6B41-903F-03F8950565CD}"/>
                </c:ext>
              </c:extLst>
            </c:dLbl>
            <c:dLbl>
              <c:idx val="11"/>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1">
                          <a:lumMod val="50000"/>
                        </a:schemeClr>
                      </a:solidFill>
                      <a:latin typeface="+mn-lt"/>
                      <a:ea typeface="+mn-ea"/>
                      <a:cs typeface="+mn-cs"/>
                    </a:defRPr>
                  </a:pPr>
                  <a:endParaRPr lang="es-CL"/>
                </a:p>
              </c:txPr>
              <c:dLblPos val="ctr"/>
              <c:showLegendKey val="0"/>
              <c:showVal val="0"/>
              <c:showCatName val="0"/>
              <c:showSerName val="0"/>
              <c:showPercent val="0"/>
              <c:showBubbleSize val="1"/>
              <c:extLst>
                <c:ext xmlns:c16="http://schemas.microsoft.com/office/drawing/2014/chart" uri="{C3380CC4-5D6E-409C-BE32-E72D297353CC}">
                  <c16:uniqueId val="{00000002-9681-6341-9664-4B512FD5E26E}"/>
                </c:ext>
              </c:extLst>
            </c:dLbl>
            <c:dLbl>
              <c:idx val="13"/>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s-CL"/>
                </a:p>
              </c:txPr>
              <c:dLblPos val="ctr"/>
              <c:showLegendKey val="0"/>
              <c:showVal val="0"/>
              <c:showCatName val="0"/>
              <c:showSerName val="0"/>
              <c:showPercent val="0"/>
              <c:showBubbleSize val="1"/>
              <c:extLst>
                <c:ext xmlns:c16="http://schemas.microsoft.com/office/drawing/2014/chart" uri="{C3380CC4-5D6E-409C-BE32-E72D297353CC}">
                  <c16:uniqueId val="{00000000-CF7C-B846-BCBC-21877D3DB714}"/>
                </c:ext>
              </c:extLst>
            </c:dLbl>
            <c:dLbl>
              <c:idx val="14"/>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1">
                          <a:lumMod val="50000"/>
                        </a:schemeClr>
                      </a:solidFill>
                      <a:latin typeface="+mn-lt"/>
                      <a:ea typeface="+mn-ea"/>
                      <a:cs typeface="+mn-cs"/>
                    </a:defRPr>
                  </a:pPr>
                  <a:endParaRPr lang="es-CL"/>
                </a:p>
              </c:txPr>
              <c:dLblPos val="ctr"/>
              <c:showLegendKey val="0"/>
              <c:showVal val="0"/>
              <c:showCatName val="0"/>
              <c:showSerName val="0"/>
              <c:showPercent val="0"/>
              <c:showBubbleSize val="1"/>
              <c:extLst>
                <c:ext xmlns:c16="http://schemas.microsoft.com/office/drawing/2014/chart" uri="{C3380CC4-5D6E-409C-BE32-E72D297353CC}">
                  <c16:uniqueId val="{00000001-9681-6341-9664-4B512FD5E26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s-CL"/>
              </a:p>
            </c:txPr>
            <c:dLblPos val="ct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xVal>
            <c:numRef>
              <c:f>Sheet1!$A$2:$A$21</c:f>
              <c:numCache>
                <c:formatCode>General</c:formatCode>
                <c:ptCount val="20"/>
                <c:pt idx="0">
                  <c:v>0.5</c:v>
                </c:pt>
                <c:pt idx="1">
                  <c:v>1</c:v>
                </c:pt>
                <c:pt idx="2">
                  <c:v>1.5</c:v>
                </c:pt>
                <c:pt idx="3">
                  <c:v>0.5</c:v>
                </c:pt>
                <c:pt idx="4">
                  <c:v>1</c:v>
                </c:pt>
                <c:pt idx="5">
                  <c:v>1.5</c:v>
                </c:pt>
                <c:pt idx="6">
                  <c:v>0.5</c:v>
                </c:pt>
                <c:pt idx="7">
                  <c:v>1</c:v>
                </c:pt>
                <c:pt idx="8">
                  <c:v>1.5</c:v>
                </c:pt>
                <c:pt idx="9">
                  <c:v>0.5</c:v>
                </c:pt>
                <c:pt idx="10">
                  <c:v>1</c:v>
                </c:pt>
                <c:pt idx="11">
                  <c:v>1.5</c:v>
                </c:pt>
                <c:pt idx="12">
                  <c:v>0.5</c:v>
                </c:pt>
                <c:pt idx="13">
                  <c:v>1</c:v>
                </c:pt>
                <c:pt idx="14">
                  <c:v>1.5</c:v>
                </c:pt>
              </c:numCache>
            </c:numRef>
          </c:xVal>
          <c:yVal>
            <c:numRef>
              <c:f>Sheet1!$B$2:$B$21</c:f>
              <c:numCache>
                <c:formatCode>General</c:formatCode>
                <c:ptCount val="20"/>
                <c:pt idx="0">
                  <c:v>1</c:v>
                </c:pt>
                <c:pt idx="1">
                  <c:v>1</c:v>
                </c:pt>
                <c:pt idx="2">
                  <c:v>1</c:v>
                </c:pt>
                <c:pt idx="3">
                  <c:v>2.5</c:v>
                </c:pt>
                <c:pt idx="4">
                  <c:v>2.5</c:v>
                </c:pt>
                <c:pt idx="5">
                  <c:v>2.5</c:v>
                </c:pt>
                <c:pt idx="6">
                  <c:v>4</c:v>
                </c:pt>
                <c:pt idx="7">
                  <c:v>4</c:v>
                </c:pt>
                <c:pt idx="8">
                  <c:v>4</c:v>
                </c:pt>
                <c:pt idx="9">
                  <c:v>5.5</c:v>
                </c:pt>
                <c:pt idx="10">
                  <c:v>5.5</c:v>
                </c:pt>
                <c:pt idx="11">
                  <c:v>5.5</c:v>
                </c:pt>
                <c:pt idx="12">
                  <c:v>7</c:v>
                </c:pt>
                <c:pt idx="13">
                  <c:v>7</c:v>
                </c:pt>
                <c:pt idx="14">
                  <c:v>7</c:v>
                </c:pt>
              </c:numCache>
            </c:numRef>
          </c:yVal>
          <c:bubbleSize>
            <c:numRef>
              <c:f>Sheet1!$C$2:$C$21</c:f>
              <c:numCache>
                <c:formatCode>0%</c:formatCode>
                <c:ptCount val="20"/>
                <c:pt idx="0">
                  <c:v>0.34</c:v>
                </c:pt>
                <c:pt idx="1">
                  <c:v>0.4</c:v>
                </c:pt>
                <c:pt idx="2">
                  <c:v>0.27</c:v>
                </c:pt>
                <c:pt idx="3">
                  <c:v>0.43</c:v>
                </c:pt>
                <c:pt idx="4">
                  <c:v>0.3</c:v>
                </c:pt>
                <c:pt idx="5">
                  <c:v>0.27</c:v>
                </c:pt>
                <c:pt idx="6">
                  <c:v>0.45</c:v>
                </c:pt>
                <c:pt idx="7">
                  <c:v>0.28999999999999998</c:v>
                </c:pt>
                <c:pt idx="8">
                  <c:v>0.26</c:v>
                </c:pt>
                <c:pt idx="9">
                  <c:v>0.74</c:v>
                </c:pt>
                <c:pt idx="10">
                  <c:v>0.21</c:v>
                </c:pt>
                <c:pt idx="11">
                  <c:v>0.05</c:v>
                </c:pt>
                <c:pt idx="12">
                  <c:v>0.68</c:v>
                </c:pt>
                <c:pt idx="13">
                  <c:v>0.25</c:v>
                </c:pt>
                <c:pt idx="14">
                  <c:v>7.0000000000000007E-2</c:v>
                </c:pt>
              </c:numCache>
            </c:numRef>
          </c:bubbleSize>
          <c:bubble3D val="0"/>
          <c:extLst>
            <c:ext xmlns:c16="http://schemas.microsoft.com/office/drawing/2014/chart" uri="{C3380CC4-5D6E-409C-BE32-E72D297353CC}">
              <c16:uniqueId val="{00000010-F450-6B41-903F-03F8950565CD}"/>
            </c:ext>
          </c:extLst>
        </c:ser>
        <c:ser>
          <c:idx val="1"/>
          <c:order val="1"/>
          <c:tx>
            <c:strRef>
              <c:f>Sheet1!$D$1</c:f>
              <c:strCache>
                <c:ptCount val="1"/>
                <c:pt idx="0">
                  <c:v>Column1</c:v>
                </c:pt>
              </c:strCache>
            </c:strRef>
          </c:tx>
          <c:spPr>
            <a:solidFill>
              <a:schemeClr val="accent2">
                <a:alpha val="75000"/>
              </a:schemeClr>
            </a:solidFill>
            <a:ln>
              <a:noFill/>
            </a:ln>
            <a:effectLst/>
          </c:spPr>
          <c:invertIfNegative val="0"/>
          <c:dPt>
            <c:idx val="5"/>
            <c:invertIfNegative val="0"/>
            <c:bubble3D val="0"/>
            <c:extLst>
              <c:ext xmlns:c16="http://schemas.microsoft.com/office/drawing/2014/chart" uri="{C3380CC4-5D6E-409C-BE32-E72D297353CC}">
                <c16:uniqueId val="{00000012-F450-6B41-903F-03F8950565CD}"/>
              </c:ext>
            </c:extLst>
          </c:dPt>
          <c:dPt>
            <c:idx val="6"/>
            <c:invertIfNegative val="0"/>
            <c:bubble3D val="0"/>
            <c:extLst>
              <c:ext xmlns:c16="http://schemas.microsoft.com/office/drawing/2014/chart" uri="{C3380CC4-5D6E-409C-BE32-E72D297353CC}">
                <c16:uniqueId val="{00000014-F450-6B41-903F-03F8950565CD}"/>
              </c:ext>
            </c:extLst>
          </c:dPt>
          <c:dPt>
            <c:idx val="7"/>
            <c:invertIfNegative val="0"/>
            <c:bubble3D val="0"/>
            <c:extLst>
              <c:ext xmlns:c16="http://schemas.microsoft.com/office/drawing/2014/chart" uri="{C3380CC4-5D6E-409C-BE32-E72D297353CC}">
                <c16:uniqueId val="{00000016-F450-6B41-903F-03F8950565CD}"/>
              </c:ext>
            </c:extLst>
          </c:dPt>
          <c:dPt>
            <c:idx val="8"/>
            <c:invertIfNegative val="0"/>
            <c:bubble3D val="0"/>
            <c:extLst>
              <c:ext xmlns:c16="http://schemas.microsoft.com/office/drawing/2014/chart" uri="{C3380CC4-5D6E-409C-BE32-E72D297353CC}">
                <c16:uniqueId val="{00000018-F450-6B41-903F-03F8950565CD}"/>
              </c:ext>
            </c:extLst>
          </c:dPt>
          <c:dPt>
            <c:idx val="9"/>
            <c:invertIfNegative val="0"/>
            <c:bubble3D val="0"/>
            <c:extLst>
              <c:ext xmlns:c16="http://schemas.microsoft.com/office/drawing/2014/chart" uri="{C3380CC4-5D6E-409C-BE32-E72D297353CC}">
                <c16:uniqueId val="{0000001A-F450-6B41-903F-03F8950565C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L"/>
              </a:p>
            </c:txPr>
            <c:dLblPos val="ct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xVal>
            <c:numRef>
              <c:f>Sheet1!$A$2:$A$21</c:f>
              <c:numCache>
                <c:formatCode>General</c:formatCode>
                <c:ptCount val="20"/>
                <c:pt idx="0">
                  <c:v>0.5</c:v>
                </c:pt>
                <c:pt idx="1">
                  <c:v>1</c:v>
                </c:pt>
                <c:pt idx="2">
                  <c:v>1.5</c:v>
                </c:pt>
                <c:pt idx="3">
                  <c:v>0.5</c:v>
                </c:pt>
                <c:pt idx="4">
                  <c:v>1</c:v>
                </c:pt>
                <c:pt idx="5">
                  <c:v>1.5</c:v>
                </c:pt>
                <c:pt idx="6">
                  <c:v>0.5</c:v>
                </c:pt>
                <c:pt idx="7">
                  <c:v>1</c:v>
                </c:pt>
                <c:pt idx="8">
                  <c:v>1.5</c:v>
                </c:pt>
                <c:pt idx="9">
                  <c:v>0.5</c:v>
                </c:pt>
                <c:pt idx="10">
                  <c:v>1</c:v>
                </c:pt>
                <c:pt idx="11">
                  <c:v>1.5</c:v>
                </c:pt>
                <c:pt idx="12">
                  <c:v>0.5</c:v>
                </c:pt>
                <c:pt idx="13">
                  <c:v>1</c:v>
                </c:pt>
                <c:pt idx="14">
                  <c:v>1.5</c:v>
                </c:pt>
              </c:numCache>
            </c:numRef>
          </c:xVal>
          <c:yVal>
            <c:numRef>
              <c:f>Sheet1!$D$2:$D$21</c:f>
              <c:numCache>
                <c:formatCode>General</c:formatCode>
                <c:ptCount val="20"/>
              </c:numCache>
            </c:numRef>
          </c:yVal>
          <c:bubbleSize>
            <c:numRef>
              <c:f>Sheet1!$E$2:$E$21</c:f>
              <c:numCache>
                <c:formatCode>General</c:formatCode>
                <c:ptCount val="20"/>
              </c:numCache>
            </c:numRef>
          </c:bubbleSize>
          <c:bubble3D val="0"/>
          <c:extLst>
            <c:ext xmlns:c16="http://schemas.microsoft.com/office/drawing/2014/chart" uri="{C3380CC4-5D6E-409C-BE32-E72D297353CC}">
              <c16:uniqueId val="{0000001B-F450-6B41-903F-03F8950565CD}"/>
            </c:ext>
          </c:extLst>
        </c:ser>
        <c:ser>
          <c:idx val="2"/>
          <c:order val="2"/>
          <c:tx>
            <c:strRef>
              <c:f>Sheet1!$F$1</c:f>
              <c:strCache>
                <c:ptCount val="1"/>
                <c:pt idx="0">
                  <c:v>Column3</c:v>
                </c:pt>
              </c:strCache>
            </c:strRef>
          </c:tx>
          <c:spPr>
            <a:solidFill>
              <a:schemeClr val="accent3">
                <a:alpha val="75000"/>
              </a:schemeClr>
            </a:solidFill>
            <a:ln>
              <a:noFill/>
            </a:ln>
            <a:effectLst/>
          </c:spPr>
          <c:invertIfNegative val="0"/>
          <c:dPt>
            <c:idx val="10"/>
            <c:invertIfNegative val="0"/>
            <c:bubble3D val="0"/>
            <c:extLst>
              <c:ext xmlns:c16="http://schemas.microsoft.com/office/drawing/2014/chart" uri="{C3380CC4-5D6E-409C-BE32-E72D297353CC}">
                <c16:uniqueId val="{0000001C-F450-6B41-903F-03F8950565CD}"/>
              </c:ext>
            </c:extLst>
          </c:dPt>
          <c:dPt>
            <c:idx val="11"/>
            <c:invertIfNegative val="0"/>
            <c:bubble3D val="0"/>
            <c:extLst>
              <c:ext xmlns:c16="http://schemas.microsoft.com/office/drawing/2014/chart" uri="{C3380CC4-5D6E-409C-BE32-E72D297353CC}">
                <c16:uniqueId val="{0000001D-F450-6B41-903F-03F8950565CD}"/>
              </c:ext>
            </c:extLst>
          </c:dPt>
          <c:dPt>
            <c:idx val="12"/>
            <c:invertIfNegative val="0"/>
            <c:bubble3D val="0"/>
            <c:extLst>
              <c:ext xmlns:c16="http://schemas.microsoft.com/office/drawing/2014/chart" uri="{C3380CC4-5D6E-409C-BE32-E72D297353CC}">
                <c16:uniqueId val="{0000001F-F450-6B41-903F-03F8950565CD}"/>
              </c:ext>
            </c:extLst>
          </c:dPt>
          <c:dPt>
            <c:idx val="13"/>
            <c:invertIfNegative val="0"/>
            <c:bubble3D val="0"/>
            <c:extLst>
              <c:ext xmlns:c16="http://schemas.microsoft.com/office/drawing/2014/chart" uri="{C3380CC4-5D6E-409C-BE32-E72D297353CC}">
                <c16:uniqueId val="{00000021-F450-6B41-903F-03F8950565CD}"/>
              </c:ext>
            </c:extLst>
          </c:dPt>
          <c:dPt>
            <c:idx val="14"/>
            <c:invertIfNegative val="0"/>
            <c:bubble3D val="0"/>
            <c:extLst>
              <c:ext xmlns:c16="http://schemas.microsoft.com/office/drawing/2014/chart" uri="{C3380CC4-5D6E-409C-BE32-E72D297353CC}">
                <c16:uniqueId val="{00000023-F450-6B41-903F-03F8950565C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L"/>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xVal>
            <c:numRef>
              <c:f>Sheet1!$A$2:$A$21</c:f>
              <c:numCache>
                <c:formatCode>General</c:formatCode>
                <c:ptCount val="20"/>
                <c:pt idx="0">
                  <c:v>0.5</c:v>
                </c:pt>
                <c:pt idx="1">
                  <c:v>1</c:v>
                </c:pt>
                <c:pt idx="2">
                  <c:v>1.5</c:v>
                </c:pt>
                <c:pt idx="3">
                  <c:v>0.5</c:v>
                </c:pt>
                <c:pt idx="4">
                  <c:v>1</c:v>
                </c:pt>
                <c:pt idx="5">
                  <c:v>1.5</c:v>
                </c:pt>
                <c:pt idx="6">
                  <c:v>0.5</c:v>
                </c:pt>
                <c:pt idx="7">
                  <c:v>1</c:v>
                </c:pt>
                <c:pt idx="8">
                  <c:v>1.5</c:v>
                </c:pt>
                <c:pt idx="9">
                  <c:v>0.5</c:v>
                </c:pt>
                <c:pt idx="10">
                  <c:v>1</c:v>
                </c:pt>
                <c:pt idx="11">
                  <c:v>1.5</c:v>
                </c:pt>
                <c:pt idx="12">
                  <c:v>0.5</c:v>
                </c:pt>
                <c:pt idx="13">
                  <c:v>1</c:v>
                </c:pt>
                <c:pt idx="14">
                  <c:v>1.5</c:v>
                </c:pt>
              </c:numCache>
            </c:numRef>
          </c:xVal>
          <c:yVal>
            <c:numRef>
              <c:f>Sheet1!$F$2:$F$21</c:f>
              <c:numCache>
                <c:formatCode>General</c:formatCode>
                <c:ptCount val="20"/>
              </c:numCache>
            </c:numRef>
          </c:yVal>
          <c:bubbleSize>
            <c:numRef>
              <c:f>Sheet1!$G$2:$G$21</c:f>
              <c:numCache>
                <c:formatCode>General</c:formatCode>
                <c:ptCount val="20"/>
              </c:numCache>
            </c:numRef>
          </c:bubbleSize>
          <c:bubble3D val="0"/>
          <c:extLst>
            <c:ext xmlns:c16="http://schemas.microsoft.com/office/drawing/2014/chart" uri="{C3380CC4-5D6E-409C-BE32-E72D297353CC}">
              <c16:uniqueId val="{00000024-F450-6B41-903F-03F8950565CD}"/>
            </c:ext>
          </c:extLst>
        </c:ser>
        <c:dLbls>
          <c:showLegendKey val="0"/>
          <c:showVal val="0"/>
          <c:showCatName val="0"/>
          <c:showSerName val="0"/>
          <c:showPercent val="0"/>
          <c:showBubbleSize val="0"/>
        </c:dLbls>
        <c:bubbleScale val="78"/>
        <c:showNegBubbles val="0"/>
        <c:axId val="260319488"/>
        <c:axId val="260325376"/>
      </c:bubbleChart>
      <c:bubbleChart>
        <c:varyColors val="0"/>
        <c:ser>
          <c:idx val="3"/>
          <c:order val="3"/>
          <c:tx>
            <c:strRef>
              <c:f>Sheet1!$H$1</c:f>
              <c:strCache>
                <c:ptCount val="1"/>
                <c:pt idx="0">
                  <c:v>Column5</c:v>
                </c:pt>
              </c:strCache>
            </c:strRef>
          </c:tx>
          <c:spPr>
            <a:solidFill>
              <a:schemeClr val="accent4">
                <a:alpha val="75000"/>
              </a:schemeClr>
            </a:solidFill>
            <a:ln>
              <a:noFill/>
            </a:ln>
            <a:effectLst/>
          </c:spPr>
          <c:invertIfNegative val="0"/>
          <c:xVal>
            <c:numRef>
              <c:f>Sheet1!$A$2:$A$21</c:f>
              <c:numCache>
                <c:formatCode>General</c:formatCode>
                <c:ptCount val="20"/>
                <c:pt idx="0">
                  <c:v>0.5</c:v>
                </c:pt>
                <c:pt idx="1">
                  <c:v>1</c:v>
                </c:pt>
                <c:pt idx="2">
                  <c:v>1.5</c:v>
                </c:pt>
                <c:pt idx="3">
                  <c:v>0.5</c:v>
                </c:pt>
                <c:pt idx="4">
                  <c:v>1</c:v>
                </c:pt>
                <c:pt idx="5">
                  <c:v>1.5</c:v>
                </c:pt>
                <c:pt idx="6">
                  <c:v>0.5</c:v>
                </c:pt>
                <c:pt idx="7">
                  <c:v>1</c:v>
                </c:pt>
                <c:pt idx="8">
                  <c:v>1.5</c:v>
                </c:pt>
                <c:pt idx="9">
                  <c:v>0.5</c:v>
                </c:pt>
                <c:pt idx="10">
                  <c:v>1</c:v>
                </c:pt>
                <c:pt idx="11">
                  <c:v>1.5</c:v>
                </c:pt>
                <c:pt idx="12">
                  <c:v>0.5</c:v>
                </c:pt>
                <c:pt idx="13">
                  <c:v>1</c:v>
                </c:pt>
                <c:pt idx="14">
                  <c:v>1.5</c:v>
                </c:pt>
              </c:numCache>
            </c:numRef>
          </c:xVal>
          <c:yVal>
            <c:numRef>
              <c:f>Sheet1!$H$2:$H$21</c:f>
              <c:numCache>
                <c:formatCode>General</c:formatCode>
                <c:ptCount val="20"/>
              </c:numCache>
            </c:numRef>
          </c:yVal>
          <c:bubbleSize>
            <c:numRef>
              <c:f>Sheet1!$I$2:$I$21</c:f>
              <c:numCache>
                <c:formatCode>General</c:formatCode>
                <c:ptCount val="20"/>
              </c:numCache>
            </c:numRef>
          </c:bubbleSize>
          <c:bubble3D val="0"/>
          <c:extLst>
            <c:ext xmlns:c16="http://schemas.microsoft.com/office/drawing/2014/chart" uri="{C3380CC4-5D6E-409C-BE32-E72D297353CC}">
              <c16:uniqueId val="{00000025-F450-6B41-903F-03F8950565CD}"/>
            </c:ext>
          </c:extLst>
        </c:ser>
        <c:dLbls>
          <c:showLegendKey val="0"/>
          <c:showVal val="0"/>
          <c:showCatName val="0"/>
          <c:showSerName val="0"/>
          <c:showPercent val="0"/>
          <c:showBubbleSize val="0"/>
        </c:dLbls>
        <c:bubbleScale val="100"/>
        <c:showNegBubbles val="0"/>
        <c:axId val="1320700672"/>
        <c:axId val="795962720"/>
      </c:bubbleChart>
      <c:valAx>
        <c:axId val="260319488"/>
        <c:scaling>
          <c:orientation val="minMax"/>
        </c:scaling>
        <c:delete val="1"/>
        <c:axPos val="b"/>
        <c:majorGridlines>
          <c:spPr>
            <a:ln w="9525" cap="flat" cmpd="sng" algn="ctr">
              <a:noFill/>
              <a:round/>
            </a:ln>
            <a:effectLst/>
          </c:spPr>
        </c:majorGridlines>
        <c:numFmt formatCode="General" sourceLinked="1"/>
        <c:majorTickMark val="none"/>
        <c:minorTickMark val="none"/>
        <c:tickLblPos val="nextTo"/>
        <c:crossAx val="260325376"/>
        <c:crosses val="autoZero"/>
        <c:crossBetween val="midCat"/>
        <c:majorUnit val="2"/>
        <c:minorUnit val="0.5"/>
        <c:dispUnits>
          <c:builtInUnit val="hundreds"/>
          <c:dispUnitsLbl>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s-CL"/>
              </a:p>
            </c:txPr>
          </c:dispUnitsLbl>
        </c:dispUnits>
      </c:valAx>
      <c:valAx>
        <c:axId val="260325376"/>
        <c:scaling>
          <c:orientation val="minMax"/>
          <c:min val="0"/>
        </c:scaling>
        <c:delete val="1"/>
        <c:axPos val="l"/>
        <c:numFmt formatCode="General" sourceLinked="1"/>
        <c:majorTickMark val="none"/>
        <c:minorTickMark val="none"/>
        <c:tickLblPos val="none"/>
        <c:crossAx val="260319488"/>
        <c:crossesAt val="7"/>
        <c:crossBetween val="midCat"/>
        <c:majorUnit val="1"/>
      </c:valAx>
      <c:valAx>
        <c:axId val="795962720"/>
        <c:scaling>
          <c:orientation val="minMax"/>
        </c:scaling>
        <c:delete val="1"/>
        <c:axPos val="r"/>
        <c:numFmt formatCode="General" sourceLinked="1"/>
        <c:majorTickMark val="out"/>
        <c:minorTickMark val="none"/>
        <c:tickLblPos val="nextTo"/>
        <c:crossAx val="1320700672"/>
        <c:crosses val="max"/>
        <c:crossBetween val="midCat"/>
      </c:valAx>
      <c:valAx>
        <c:axId val="1320700672"/>
        <c:scaling>
          <c:orientation val="minMax"/>
        </c:scaling>
        <c:delete val="1"/>
        <c:axPos val="b"/>
        <c:numFmt formatCode="General" sourceLinked="1"/>
        <c:majorTickMark val="out"/>
        <c:minorTickMark val="none"/>
        <c:tickLblPos val="nextTo"/>
        <c:crossAx val="79596272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552171460800899E-2"/>
          <c:y val="0"/>
          <c:w val="0.65063743405296881"/>
          <c:h val="1"/>
        </c:manualLayout>
      </c:layout>
      <c:bubbleChart>
        <c:varyColors val="0"/>
        <c:ser>
          <c:idx val="0"/>
          <c:order val="0"/>
          <c:tx>
            <c:strRef>
              <c:f>Sheet1!$B$1</c:f>
              <c:strCache>
                <c:ptCount val="1"/>
                <c:pt idx="0">
                  <c:v>Y-Values</c:v>
                </c:pt>
              </c:strCache>
            </c:strRef>
          </c:tx>
          <c:spPr>
            <a:solidFill>
              <a:schemeClr val="accent1">
                <a:lumMod val="60000"/>
                <a:lumOff val="40000"/>
              </a:schemeClr>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BDB9-3440-BA28-1D8E8483924E}"/>
              </c:ext>
            </c:extLst>
          </c:dPt>
          <c:dPt>
            <c:idx val="1"/>
            <c:invertIfNegative val="0"/>
            <c:bubble3D val="0"/>
            <c:extLst>
              <c:ext xmlns:c16="http://schemas.microsoft.com/office/drawing/2014/chart" uri="{C3380CC4-5D6E-409C-BE32-E72D297353CC}">
                <c16:uniqueId val="{00000002-BDB9-3440-BA28-1D8E8483924E}"/>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4-BDB9-3440-BA28-1D8E8483924E}"/>
              </c:ext>
            </c:extLst>
          </c:dPt>
          <c:dPt>
            <c:idx val="3"/>
            <c:invertIfNegative val="0"/>
            <c:bubble3D val="0"/>
            <c:spPr>
              <a:solidFill>
                <a:schemeClr val="accent5"/>
              </a:solidFill>
              <a:ln>
                <a:noFill/>
              </a:ln>
              <a:effectLst/>
            </c:spPr>
            <c:extLst>
              <c:ext xmlns:c16="http://schemas.microsoft.com/office/drawing/2014/chart" uri="{C3380CC4-5D6E-409C-BE32-E72D297353CC}">
                <c16:uniqueId val="{00000006-BDB9-3440-BA28-1D8E8483924E}"/>
              </c:ext>
            </c:extLst>
          </c:dPt>
          <c:dPt>
            <c:idx val="4"/>
            <c:invertIfNegative val="0"/>
            <c:bubble3D val="0"/>
            <c:extLst>
              <c:ext xmlns:c16="http://schemas.microsoft.com/office/drawing/2014/chart" uri="{C3380CC4-5D6E-409C-BE32-E72D297353CC}">
                <c16:uniqueId val="{00000007-BDB9-3440-BA28-1D8E8483924E}"/>
              </c:ext>
            </c:extLst>
          </c:dPt>
          <c:dPt>
            <c:idx val="5"/>
            <c:invertIfNegative val="0"/>
            <c:bubble3D val="0"/>
            <c:spPr>
              <a:solidFill>
                <a:schemeClr val="accent4"/>
              </a:solidFill>
              <a:ln>
                <a:noFill/>
              </a:ln>
              <a:effectLst/>
            </c:spPr>
            <c:extLst>
              <c:ext xmlns:c16="http://schemas.microsoft.com/office/drawing/2014/chart" uri="{C3380CC4-5D6E-409C-BE32-E72D297353CC}">
                <c16:uniqueId val="{00000009-BDB9-3440-BA28-1D8E8483924E}"/>
              </c:ext>
            </c:extLst>
          </c:dPt>
          <c:dPt>
            <c:idx val="6"/>
            <c:invertIfNegative val="0"/>
            <c:bubble3D val="0"/>
            <c:spPr>
              <a:solidFill>
                <a:schemeClr val="accent5"/>
              </a:solidFill>
              <a:ln>
                <a:noFill/>
              </a:ln>
              <a:effectLst/>
            </c:spPr>
            <c:extLst>
              <c:ext xmlns:c16="http://schemas.microsoft.com/office/drawing/2014/chart" uri="{C3380CC4-5D6E-409C-BE32-E72D297353CC}">
                <c16:uniqueId val="{0000000B-BDB9-3440-BA28-1D8E8483924E}"/>
              </c:ext>
            </c:extLst>
          </c:dPt>
          <c:dPt>
            <c:idx val="7"/>
            <c:invertIfNegative val="0"/>
            <c:bubble3D val="0"/>
            <c:extLst>
              <c:ext xmlns:c16="http://schemas.microsoft.com/office/drawing/2014/chart" uri="{C3380CC4-5D6E-409C-BE32-E72D297353CC}">
                <c16:uniqueId val="{0000000C-BDB9-3440-BA28-1D8E8483924E}"/>
              </c:ext>
            </c:extLst>
          </c:dPt>
          <c:dPt>
            <c:idx val="8"/>
            <c:invertIfNegative val="0"/>
            <c:bubble3D val="0"/>
            <c:spPr>
              <a:solidFill>
                <a:schemeClr val="accent4"/>
              </a:solidFill>
              <a:ln>
                <a:noFill/>
              </a:ln>
              <a:effectLst/>
            </c:spPr>
            <c:extLst>
              <c:ext xmlns:c16="http://schemas.microsoft.com/office/drawing/2014/chart" uri="{C3380CC4-5D6E-409C-BE32-E72D297353CC}">
                <c16:uniqueId val="{0000000E-BDB9-3440-BA28-1D8E8483924E}"/>
              </c:ext>
            </c:extLst>
          </c:dPt>
          <c:dPt>
            <c:idx val="9"/>
            <c:invertIfNegative val="0"/>
            <c:bubble3D val="0"/>
            <c:spPr>
              <a:solidFill>
                <a:schemeClr val="accent5"/>
              </a:solidFill>
              <a:ln>
                <a:noFill/>
              </a:ln>
              <a:effectLst/>
            </c:spPr>
            <c:extLst>
              <c:ext xmlns:c16="http://schemas.microsoft.com/office/drawing/2014/chart" uri="{C3380CC4-5D6E-409C-BE32-E72D297353CC}">
                <c16:uniqueId val="{00000010-BDB9-3440-BA28-1D8E8483924E}"/>
              </c:ext>
            </c:extLst>
          </c:dPt>
          <c:dPt>
            <c:idx val="10"/>
            <c:invertIfNegative val="0"/>
            <c:bubble3D val="0"/>
            <c:extLst>
              <c:ext xmlns:c16="http://schemas.microsoft.com/office/drawing/2014/chart" uri="{C3380CC4-5D6E-409C-BE32-E72D297353CC}">
                <c16:uniqueId val="{00000011-BDB9-3440-BA28-1D8E8483924E}"/>
              </c:ext>
            </c:extLst>
          </c:dPt>
          <c:dPt>
            <c:idx val="11"/>
            <c:invertIfNegative val="0"/>
            <c:bubble3D val="0"/>
            <c:spPr>
              <a:solidFill>
                <a:schemeClr val="accent4"/>
              </a:solidFill>
              <a:ln>
                <a:noFill/>
              </a:ln>
              <a:effectLst/>
            </c:spPr>
            <c:extLst>
              <c:ext xmlns:c16="http://schemas.microsoft.com/office/drawing/2014/chart" uri="{C3380CC4-5D6E-409C-BE32-E72D297353CC}">
                <c16:uniqueId val="{00000013-BDB9-3440-BA28-1D8E8483924E}"/>
              </c:ext>
            </c:extLst>
          </c:dPt>
          <c:dPt>
            <c:idx val="12"/>
            <c:invertIfNegative val="0"/>
            <c:bubble3D val="0"/>
            <c:spPr>
              <a:solidFill>
                <a:schemeClr val="accent5"/>
              </a:solidFill>
              <a:ln>
                <a:noFill/>
              </a:ln>
              <a:effectLst/>
            </c:spPr>
            <c:extLst>
              <c:ext xmlns:c16="http://schemas.microsoft.com/office/drawing/2014/chart" uri="{C3380CC4-5D6E-409C-BE32-E72D297353CC}">
                <c16:uniqueId val="{00000015-BDB9-3440-BA28-1D8E8483924E}"/>
              </c:ext>
            </c:extLst>
          </c:dPt>
          <c:dPt>
            <c:idx val="14"/>
            <c:invertIfNegative val="0"/>
            <c:bubble3D val="0"/>
            <c:spPr>
              <a:solidFill>
                <a:schemeClr val="accent4"/>
              </a:solidFill>
              <a:ln>
                <a:noFill/>
              </a:ln>
              <a:effectLst/>
            </c:spPr>
            <c:extLst>
              <c:ext xmlns:c16="http://schemas.microsoft.com/office/drawing/2014/chart" uri="{C3380CC4-5D6E-409C-BE32-E72D297353CC}">
                <c16:uniqueId val="{00000017-BDB9-3440-BA28-1D8E8483924E}"/>
              </c:ext>
            </c:extLst>
          </c:dPt>
          <c:dLbls>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s-CL"/>
                </a:p>
              </c:txPr>
              <c:dLblPos val="ctr"/>
              <c:showLegendKey val="0"/>
              <c:showVal val="0"/>
              <c:showCatName val="0"/>
              <c:showSerName val="0"/>
              <c:showPercent val="0"/>
              <c:showBubbleSize val="1"/>
              <c:extLst>
                <c:ext xmlns:c16="http://schemas.microsoft.com/office/drawing/2014/chart" uri="{C3380CC4-5D6E-409C-BE32-E72D297353CC}">
                  <c16:uniqueId val="{00000002-BDB9-3440-BA28-1D8E8483924E}"/>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s-CL"/>
                </a:p>
              </c:txPr>
              <c:dLblPos val="ctr"/>
              <c:showLegendKey val="0"/>
              <c:showVal val="0"/>
              <c:showCatName val="0"/>
              <c:showSerName val="0"/>
              <c:showPercent val="0"/>
              <c:showBubbleSize val="1"/>
              <c:extLst>
                <c:ext xmlns:c16="http://schemas.microsoft.com/office/drawing/2014/chart" uri="{C3380CC4-5D6E-409C-BE32-E72D297353CC}">
                  <c16:uniqueId val="{00000004-BDB9-3440-BA28-1D8E8483924E}"/>
                </c:ext>
              </c:extLst>
            </c:dLbl>
            <c:dLbl>
              <c:idx val="4"/>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s-CL"/>
                </a:p>
              </c:txPr>
              <c:dLblPos val="ctr"/>
              <c:showLegendKey val="0"/>
              <c:showVal val="0"/>
              <c:showCatName val="0"/>
              <c:showSerName val="0"/>
              <c:showPercent val="0"/>
              <c:showBubbleSize val="1"/>
              <c:extLst>
                <c:ext xmlns:c16="http://schemas.microsoft.com/office/drawing/2014/chart" uri="{C3380CC4-5D6E-409C-BE32-E72D297353CC}">
                  <c16:uniqueId val="{00000007-BDB9-3440-BA28-1D8E8483924E}"/>
                </c:ext>
              </c:extLst>
            </c:dLbl>
            <c:dLbl>
              <c:idx val="5"/>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s-CL"/>
                </a:p>
              </c:txPr>
              <c:dLblPos val="ctr"/>
              <c:showLegendKey val="0"/>
              <c:showVal val="0"/>
              <c:showCatName val="0"/>
              <c:showSerName val="0"/>
              <c:showPercent val="0"/>
              <c:showBubbleSize val="1"/>
              <c:extLst>
                <c:ext xmlns:c16="http://schemas.microsoft.com/office/drawing/2014/chart" uri="{C3380CC4-5D6E-409C-BE32-E72D297353CC}">
                  <c16:uniqueId val="{00000009-BDB9-3440-BA28-1D8E8483924E}"/>
                </c:ext>
              </c:extLst>
            </c:dLbl>
            <c:dLbl>
              <c:idx val="7"/>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s-CL"/>
                </a:p>
              </c:txPr>
              <c:dLblPos val="ctr"/>
              <c:showLegendKey val="0"/>
              <c:showVal val="0"/>
              <c:showCatName val="0"/>
              <c:showSerName val="0"/>
              <c:showPercent val="0"/>
              <c:showBubbleSize val="1"/>
              <c:extLst>
                <c:ext xmlns:c16="http://schemas.microsoft.com/office/drawing/2014/chart" uri="{C3380CC4-5D6E-409C-BE32-E72D297353CC}">
                  <c16:uniqueId val="{0000000C-BDB9-3440-BA28-1D8E8483924E}"/>
                </c:ext>
              </c:extLst>
            </c:dLbl>
            <c:dLbl>
              <c:idx val="8"/>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s-CL"/>
                </a:p>
              </c:txPr>
              <c:dLblPos val="ctr"/>
              <c:showLegendKey val="0"/>
              <c:showVal val="0"/>
              <c:showCatName val="0"/>
              <c:showSerName val="0"/>
              <c:showPercent val="0"/>
              <c:showBubbleSize val="1"/>
              <c:extLst>
                <c:ext xmlns:c16="http://schemas.microsoft.com/office/drawing/2014/chart" uri="{C3380CC4-5D6E-409C-BE32-E72D297353CC}">
                  <c16:uniqueId val="{0000000E-BDB9-3440-BA28-1D8E8483924E}"/>
                </c:ext>
              </c:extLst>
            </c:dLbl>
            <c:dLbl>
              <c:idx val="10"/>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s-CL"/>
                </a:p>
              </c:txPr>
              <c:dLblPos val="ctr"/>
              <c:showLegendKey val="0"/>
              <c:showVal val="0"/>
              <c:showCatName val="0"/>
              <c:showSerName val="0"/>
              <c:showPercent val="0"/>
              <c:showBubbleSize val="1"/>
              <c:extLst>
                <c:ext xmlns:c16="http://schemas.microsoft.com/office/drawing/2014/chart" uri="{C3380CC4-5D6E-409C-BE32-E72D297353CC}">
                  <c16:uniqueId val="{00000011-BDB9-3440-BA28-1D8E8483924E}"/>
                </c:ext>
              </c:extLst>
            </c:dLbl>
            <c:dLbl>
              <c:idx val="11"/>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1">
                          <a:lumMod val="50000"/>
                        </a:schemeClr>
                      </a:solidFill>
                      <a:latin typeface="+mn-lt"/>
                      <a:ea typeface="+mn-ea"/>
                      <a:cs typeface="+mn-cs"/>
                    </a:defRPr>
                  </a:pPr>
                  <a:endParaRPr lang="es-CL"/>
                </a:p>
              </c:txPr>
              <c:dLblPos val="ctr"/>
              <c:showLegendKey val="0"/>
              <c:showVal val="0"/>
              <c:showCatName val="0"/>
              <c:showSerName val="0"/>
              <c:showPercent val="0"/>
              <c:showBubbleSize val="1"/>
              <c:extLst>
                <c:ext xmlns:c16="http://schemas.microsoft.com/office/drawing/2014/chart" uri="{C3380CC4-5D6E-409C-BE32-E72D297353CC}">
                  <c16:uniqueId val="{00000013-BDB9-3440-BA28-1D8E8483924E}"/>
                </c:ext>
              </c:extLst>
            </c:dLbl>
            <c:dLbl>
              <c:idx val="13"/>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s-CL"/>
                </a:p>
              </c:txPr>
              <c:dLblPos val="ctr"/>
              <c:showLegendKey val="0"/>
              <c:showVal val="0"/>
              <c:showCatName val="0"/>
              <c:showSerName val="0"/>
              <c:showPercent val="0"/>
              <c:showBubbleSize val="1"/>
              <c:extLst>
                <c:ext xmlns:c16="http://schemas.microsoft.com/office/drawing/2014/chart" uri="{C3380CC4-5D6E-409C-BE32-E72D297353CC}">
                  <c16:uniqueId val="{00000018-BDB9-3440-BA28-1D8E8483924E}"/>
                </c:ext>
              </c:extLst>
            </c:dLbl>
            <c:dLbl>
              <c:idx val="14"/>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1">
                          <a:lumMod val="50000"/>
                        </a:schemeClr>
                      </a:solidFill>
                      <a:latin typeface="+mn-lt"/>
                      <a:ea typeface="+mn-ea"/>
                      <a:cs typeface="+mn-cs"/>
                    </a:defRPr>
                  </a:pPr>
                  <a:endParaRPr lang="es-CL"/>
                </a:p>
              </c:txPr>
              <c:dLblPos val="ctr"/>
              <c:showLegendKey val="0"/>
              <c:showVal val="0"/>
              <c:showCatName val="0"/>
              <c:showSerName val="0"/>
              <c:showPercent val="0"/>
              <c:showBubbleSize val="1"/>
              <c:extLst>
                <c:ext xmlns:c16="http://schemas.microsoft.com/office/drawing/2014/chart" uri="{C3380CC4-5D6E-409C-BE32-E72D297353CC}">
                  <c16:uniqueId val="{00000017-BDB9-3440-BA28-1D8E8483924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s-CL"/>
              </a:p>
            </c:txPr>
            <c:dLblPos val="ct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xVal>
            <c:numRef>
              <c:f>Sheet1!$A$2:$A$21</c:f>
              <c:numCache>
                <c:formatCode>General</c:formatCode>
                <c:ptCount val="20"/>
                <c:pt idx="0">
                  <c:v>0.5</c:v>
                </c:pt>
                <c:pt idx="1">
                  <c:v>1</c:v>
                </c:pt>
                <c:pt idx="2">
                  <c:v>1.5</c:v>
                </c:pt>
                <c:pt idx="3">
                  <c:v>0.5</c:v>
                </c:pt>
                <c:pt idx="4">
                  <c:v>1</c:v>
                </c:pt>
                <c:pt idx="5">
                  <c:v>1.5</c:v>
                </c:pt>
                <c:pt idx="6">
                  <c:v>0.5</c:v>
                </c:pt>
                <c:pt idx="7">
                  <c:v>1</c:v>
                </c:pt>
                <c:pt idx="8">
                  <c:v>1.5</c:v>
                </c:pt>
                <c:pt idx="9">
                  <c:v>0.5</c:v>
                </c:pt>
                <c:pt idx="10">
                  <c:v>1</c:v>
                </c:pt>
                <c:pt idx="11">
                  <c:v>1.5</c:v>
                </c:pt>
                <c:pt idx="12">
                  <c:v>0.5</c:v>
                </c:pt>
                <c:pt idx="13">
                  <c:v>1</c:v>
                </c:pt>
                <c:pt idx="14">
                  <c:v>1.5</c:v>
                </c:pt>
              </c:numCache>
            </c:numRef>
          </c:xVal>
          <c:yVal>
            <c:numRef>
              <c:f>Sheet1!$B$2:$B$21</c:f>
              <c:numCache>
                <c:formatCode>General</c:formatCode>
                <c:ptCount val="20"/>
                <c:pt idx="0">
                  <c:v>1</c:v>
                </c:pt>
                <c:pt idx="1">
                  <c:v>1</c:v>
                </c:pt>
                <c:pt idx="2">
                  <c:v>1</c:v>
                </c:pt>
                <c:pt idx="3">
                  <c:v>2.5</c:v>
                </c:pt>
                <c:pt idx="4">
                  <c:v>2.5</c:v>
                </c:pt>
                <c:pt idx="5">
                  <c:v>2.5</c:v>
                </c:pt>
                <c:pt idx="6">
                  <c:v>4</c:v>
                </c:pt>
                <c:pt idx="7">
                  <c:v>4</c:v>
                </c:pt>
                <c:pt idx="8">
                  <c:v>4</c:v>
                </c:pt>
                <c:pt idx="9">
                  <c:v>5.5</c:v>
                </c:pt>
                <c:pt idx="10">
                  <c:v>5.5</c:v>
                </c:pt>
                <c:pt idx="11">
                  <c:v>5.5</c:v>
                </c:pt>
                <c:pt idx="12">
                  <c:v>7</c:v>
                </c:pt>
                <c:pt idx="13">
                  <c:v>7</c:v>
                </c:pt>
                <c:pt idx="14">
                  <c:v>7</c:v>
                </c:pt>
              </c:numCache>
            </c:numRef>
          </c:yVal>
          <c:bubbleSize>
            <c:numRef>
              <c:f>Sheet1!$C$2:$C$21</c:f>
              <c:numCache>
                <c:formatCode>0%</c:formatCode>
                <c:ptCount val="20"/>
                <c:pt idx="0">
                  <c:v>0.34</c:v>
                </c:pt>
                <c:pt idx="1">
                  <c:v>0.4</c:v>
                </c:pt>
                <c:pt idx="2">
                  <c:v>0.27</c:v>
                </c:pt>
                <c:pt idx="3">
                  <c:v>0.43</c:v>
                </c:pt>
                <c:pt idx="4">
                  <c:v>0.3</c:v>
                </c:pt>
                <c:pt idx="5">
                  <c:v>0.27</c:v>
                </c:pt>
                <c:pt idx="6">
                  <c:v>0.45</c:v>
                </c:pt>
                <c:pt idx="7">
                  <c:v>0.28999999999999998</c:v>
                </c:pt>
                <c:pt idx="8">
                  <c:v>0.26</c:v>
                </c:pt>
                <c:pt idx="9">
                  <c:v>0.74</c:v>
                </c:pt>
                <c:pt idx="10">
                  <c:v>0.21</c:v>
                </c:pt>
                <c:pt idx="11">
                  <c:v>0.05</c:v>
                </c:pt>
                <c:pt idx="12">
                  <c:v>0.68</c:v>
                </c:pt>
                <c:pt idx="13">
                  <c:v>0.25</c:v>
                </c:pt>
                <c:pt idx="14">
                  <c:v>7.0000000000000007E-2</c:v>
                </c:pt>
              </c:numCache>
            </c:numRef>
          </c:bubbleSize>
          <c:bubble3D val="0"/>
          <c:extLst>
            <c:ext xmlns:c16="http://schemas.microsoft.com/office/drawing/2014/chart" uri="{C3380CC4-5D6E-409C-BE32-E72D297353CC}">
              <c16:uniqueId val="{00000019-BDB9-3440-BA28-1D8E8483924E}"/>
            </c:ext>
          </c:extLst>
        </c:ser>
        <c:ser>
          <c:idx val="1"/>
          <c:order val="1"/>
          <c:tx>
            <c:strRef>
              <c:f>Sheet1!$D$1</c:f>
              <c:strCache>
                <c:ptCount val="1"/>
                <c:pt idx="0">
                  <c:v>Column1</c:v>
                </c:pt>
              </c:strCache>
            </c:strRef>
          </c:tx>
          <c:spPr>
            <a:solidFill>
              <a:schemeClr val="accent2">
                <a:alpha val="75000"/>
              </a:schemeClr>
            </a:solidFill>
            <a:ln>
              <a:noFill/>
            </a:ln>
            <a:effectLst/>
          </c:spPr>
          <c:invertIfNegative val="0"/>
          <c:dPt>
            <c:idx val="5"/>
            <c:invertIfNegative val="0"/>
            <c:bubble3D val="0"/>
            <c:extLst>
              <c:ext xmlns:c16="http://schemas.microsoft.com/office/drawing/2014/chart" uri="{C3380CC4-5D6E-409C-BE32-E72D297353CC}">
                <c16:uniqueId val="{0000001A-BDB9-3440-BA28-1D8E8483924E}"/>
              </c:ext>
            </c:extLst>
          </c:dPt>
          <c:dPt>
            <c:idx val="6"/>
            <c:invertIfNegative val="0"/>
            <c:bubble3D val="0"/>
            <c:extLst>
              <c:ext xmlns:c16="http://schemas.microsoft.com/office/drawing/2014/chart" uri="{C3380CC4-5D6E-409C-BE32-E72D297353CC}">
                <c16:uniqueId val="{0000001B-BDB9-3440-BA28-1D8E8483924E}"/>
              </c:ext>
            </c:extLst>
          </c:dPt>
          <c:dPt>
            <c:idx val="7"/>
            <c:invertIfNegative val="0"/>
            <c:bubble3D val="0"/>
            <c:extLst>
              <c:ext xmlns:c16="http://schemas.microsoft.com/office/drawing/2014/chart" uri="{C3380CC4-5D6E-409C-BE32-E72D297353CC}">
                <c16:uniqueId val="{0000001C-BDB9-3440-BA28-1D8E8483924E}"/>
              </c:ext>
            </c:extLst>
          </c:dPt>
          <c:dPt>
            <c:idx val="8"/>
            <c:invertIfNegative val="0"/>
            <c:bubble3D val="0"/>
            <c:extLst>
              <c:ext xmlns:c16="http://schemas.microsoft.com/office/drawing/2014/chart" uri="{C3380CC4-5D6E-409C-BE32-E72D297353CC}">
                <c16:uniqueId val="{0000001D-BDB9-3440-BA28-1D8E8483924E}"/>
              </c:ext>
            </c:extLst>
          </c:dPt>
          <c:dPt>
            <c:idx val="9"/>
            <c:invertIfNegative val="0"/>
            <c:bubble3D val="0"/>
            <c:extLst>
              <c:ext xmlns:c16="http://schemas.microsoft.com/office/drawing/2014/chart" uri="{C3380CC4-5D6E-409C-BE32-E72D297353CC}">
                <c16:uniqueId val="{0000001E-BDB9-3440-BA28-1D8E8483924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L"/>
              </a:p>
            </c:txPr>
            <c:dLblPos val="ct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xVal>
            <c:numRef>
              <c:f>Sheet1!$A$2:$A$21</c:f>
              <c:numCache>
                <c:formatCode>General</c:formatCode>
                <c:ptCount val="20"/>
                <c:pt idx="0">
                  <c:v>0.5</c:v>
                </c:pt>
                <c:pt idx="1">
                  <c:v>1</c:v>
                </c:pt>
                <c:pt idx="2">
                  <c:v>1.5</c:v>
                </c:pt>
                <c:pt idx="3">
                  <c:v>0.5</c:v>
                </c:pt>
                <c:pt idx="4">
                  <c:v>1</c:v>
                </c:pt>
                <c:pt idx="5">
                  <c:v>1.5</c:v>
                </c:pt>
                <c:pt idx="6">
                  <c:v>0.5</c:v>
                </c:pt>
                <c:pt idx="7">
                  <c:v>1</c:v>
                </c:pt>
                <c:pt idx="8">
                  <c:v>1.5</c:v>
                </c:pt>
                <c:pt idx="9">
                  <c:v>0.5</c:v>
                </c:pt>
                <c:pt idx="10">
                  <c:v>1</c:v>
                </c:pt>
                <c:pt idx="11">
                  <c:v>1.5</c:v>
                </c:pt>
                <c:pt idx="12">
                  <c:v>0.5</c:v>
                </c:pt>
                <c:pt idx="13">
                  <c:v>1</c:v>
                </c:pt>
                <c:pt idx="14">
                  <c:v>1.5</c:v>
                </c:pt>
              </c:numCache>
            </c:numRef>
          </c:xVal>
          <c:yVal>
            <c:numRef>
              <c:f>Sheet1!$D$2:$D$21</c:f>
              <c:numCache>
                <c:formatCode>General</c:formatCode>
                <c:ptCount val="20"/>
              </c:numCache>
            </c:numRef>
          </c:yVal>
          <c:bubbleSize>
            <c:numRef>
              <c:f>Sheet1!$E$2:$E$21</c:f>
              <c:numCache>
                <c:formatCode>General</c:formatCode>
                <c:ptCount val="20"/>
              </c:numCache>
            </c:numRef>
          </c:bubbleSize>
          <c:bubble3D val="0"/>
          <c:extLst>
            <c:ext xmlns:c16="http://schemas.microsoft.com/office/drawing/2014/chart" uri="{C3380CC4-5D6E-409C-BE32-E72D297353CC}">
              <c16:uniqueId val="{0000001F-BDB9-3440-BA28-1D8E8483924E}"/>
            </c:ext>
          </c:extLst>
        </c:ser>
        <c:ser>
          <c:idx val="2"/>
          <c:order val="2"/>
          <c:tx>
            <c:strRef>
              <c:f>Sheet1!$F$1</c:f>
              <c:strCache>
                <c:ptCount val="1"/>
                <c:pt idx="0">
                  <c:v>Column3</c:v>
                </c:pt>
              </c:strCache>
            </c:strRef>
          </c:tx>
          <c:spPr>
            <a:solidFill>
              <a:schemeClr val="accent3">
                <a:alpha val="75000"/>
              </a:schemeClr>
            </a:solidFill>
            <a:ln>
              <a:noFill/>
            </a:ln>
            <a:effectLst/>
          </c:spPr>
          <c:invertIfNegative val="0"/>
          <c:dPt>
            <c:idx val="10"/>
            <c:invertIfNegative val="0"/>
            <c:bubble3D val="0"/>
            <c:extLst>
              <c:ext xmlns:c16="http://schemas.microsoft.com/office/drawing/2014/chart" uri="{C3380CC4-5D6E-409C-BE32-E72D297353CC}">
                <c16:uniqueId val="{00000020-BDB9-3440-BA28-1D8E8483924E}"/>
              </c:ext>
            </c:extLst>
          </c:dPt>
          <c:dPt>
            <c:idx val="11"/>
            <c:invertIfNegative val="0"/>
            <c:bubble3D val="0"/>
            <c:extLst>
              <c:ext xmlns:c16="http://schemas.microsoft.com/office/drawing/2014/chart" uri="{C3380CC4-5D6E-409C-BE32-E72D297353CC}">
                <c16:uniqueId val="{00000021-BDB9-3440-BA28-1D8E8483924E}"/>
              </c:ext>
            </c:extLst>
          </c:dPt>
          <c:dPt>
            <c:idx val="12"/>
            <c:invertIfNegative val="0"/>
            <c:bubble3D val="0"/>
            <c:extLst>
              <c:ext xmlns:c16="http://schemas.microsoft.com/office/drawing/2014/chart" uri="{C3380CC4-5D6E-409C-BE32-E72D297353CC}">
                <c16:uniqueId val="{00000022-BDB9-3440-BA28-1D8E8483924E}"/>
              </c:ext>
            </c:extLst>
          </c:dPt>
          <c:dPt>
            <c:idx val="13"/>
            <c:invertIfNegative val="0"/>
            <c:bubble3D val="0"/>
            <c:extLst>
              <c:ext xmlns:c16="http://schemas.microsoft.com/office/drawing/2014/chart" uri="{C3380CC4-5D6E-409C-BE32-E72D297353CC}">
                <c16:uniqueId val="{00000023-BDB9-3440-BA28-1D8E8483924E}"/>
              </c:ext>
            </c:extLst>
          </c:dPt>
          <c:dPt>
            <c:idx val="14"/>
            <c:invertIfNegative val="0"/>
            <c:bubble3D val="0"/>
            <c:extLst>
              <c:ext xmlns:c16="http://schemas.microsoft.com/office/drawing/2014/chart" uri="{C3380CC4-5D6E-409C-BE32-E72D297353CC}">
                <c16:uniqueId val="{00000024-BDB9-3440-BA28-1D8E8483924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L"/>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xVal>
            <c:numRef>
              <c:f>Sheet1!$A$2:$A$21</c:f>
              <c:numCache>
                <c:formatCode>General</c:formatCode>
                <c:ptCount val="20"/>
                <c:pt idx="0">
                  <c:v>0.5</c:v>
                </c:pt>
                <c:pt idx="1">
                  <c:v>1</c:v>
                </c:pt>
                <c:pt idx="2">
                  <c:v>1.5</c:v>
                </c:pt>
                <c:pt idx="3">
                  <c:v>0.5</c:v>
                </c:pt>
                <c:pt idx="4">
                  <c:v>1</c:v>
                </c:pt>
                <c:pt idx="5">
                  <c:v>1.5</c:v>
                </c:pt>
                <c:pt idx="6">
                  <c:v>0.5</c:v>
                </c:pt>
                <c:pt idx="7">
                  <c:v>1</c:v>
                </c:pt>
                <c:pt idx="8">
                  <c:v>1.5</c:v>
                </c:pt>
                <c:pt idx="9">
                  <c:v>0.5</c:v>
                </c:pt>
                <c:pt idx="10">
                  <c:v>1</c:v>
                </c:pt>
                <c:pt idx="11">
                  <c:v>1.5</c:v>
                </c:pt>
                <c:pt idx="12">
                  <c:v>0.5</c:v>
                </c:pt>
                <c:pt idx="13">
                  <c:v>1</c:v>
                </c:pt>
                <c:pt idx="14">
                  <c:v>1.5</c:v>
                </c:pt>
              </c:numCache>
            </c:numRef>
          </c:xVal>
          <c:yVal>
            <c:numRef>
              <c:f>Sheet1!$F$2:$F$21</c:f>
              <c:numCache>
                <c:formatCode>General</c:formatCode>
                <c:ptCount val="20"/>
              </c:numCache>
            </c:numRef>
          </c:yVal>
          <c:bubbleSize>
            <c:numRef>
              <c:f>Sheet1!$G$2:$G$21</c:f>
              <c:numCache>
                <c:formatCode>General</c:formatCode>
                <c:ptCount val="20"/>
              </c:numCache>
            </c:numRef>
          </c:bubbleSize>
          <c:bubble3D val="0"/>
          <c:extLst>
            <c:ext xmlns:c16="http://schemas.microsoft.com/office/drawing/2014/chart" uri="{C3380CC4-5D6E-409C-BE32-E72D297353CC}">
              <c16:uniqueId val="{00000025-BDB9-3440-BA28-1D8E8483924E}"/>
            </c:ext>
          </c:extLst>
        </c:ser>
        <c:dLbls>
          <c:showLegendKey val="0"/>
          <c:showVal val="0"/>
          <c:showCatName val="0"/>
          <c:showSerName val="0"/>
          <c:showPercent val="0"/>
          <c:showBubbleSize val="0"/>
        </c:dLbls>
        <c:bubbleScale val="78"/>
        <c:showNegBubbles val="0"/>
        <c:axId val="260319488"/>
        <c:axId val="260325376"/>
      </c:bubbleChart>
      <c:bubbleChart>
        <c:varyColors val="0"/>
        <c:ser>
          <c:idx val="3"/>
          <c:order val="3"/>
          <c:tx>
            <c:strRef>
              <c:f>Sheet1!$H$1</c:f>
              <c:strCache>
                <c:ptCount val="1"/>
                <c:pt idx="0">
                  <c:v>Column5</c:v>
                </c:pt>
              </c:strCache>
            </c:strRef>
          </c:tx>
          <c:spPr>
            <a:solidFill>
              <a:schemeClr val="accent4">
                <a:alpha val="75000"/>
              </a:schemeClr>
            </a:solidFill>
            <a:ln>
              <a:noFill/>
            </a:ln>
            <a:effectLst/>
          </c:spPr>
          <c:invertIfNegative val="0"/>
          <c:xVal>
            <c:numRef>
              <c:f>Sheet1!$A$2:$A$21</c:f>
              <c:numCache>
                <c:formatCode>General</c:formatCode>
                <c:ptCount val="20"/>
                <c:pt idx="0">
                  <c:v>0.5</c:v>
                </c:pt>
                <c:pt idx="1">
                  <c:v>1</c:v>
                </c:pt>
                <c:pt idx="2">
                  <c:v>1.5</c:v>
                </c:pt>
                <c:pt idx="3">
                  <c:v>0.5</c:v>
                </c:pt>
                <c:pt idx="4">
                  <c:v>1</c:v>
                </c:pt>
                <c:pt idx="5">
                  <c:v>1.5</c:v>
                </c:pt>
                <c:pt idx="6">
                  <c:v>0.5</c:v>
                </c:pt>
                <c:pt idx="7">
                  <c:v>1</c:v>
                </c:pt>
                <c:pt idx="8">
                  <c:v>1.5</c:v>
                </c:pt>
                <c:pt idx="9">
                  <c:v>0.5</c:v>
                </c:pt>
                <c:pt idx="10">
                  <c:v>1</c:v>
                </c:pt>
                <c:pt idx="11">
                  <c:v>1.5</c:v>
                </c:pt>
                <c:pt idx="12">
                  <c:v>0.5</c:v>
                </c:pt>
                <c:pt idx="13">
                  <c:v>1</c:v>
                </c:pt>
                <c:pt idx="14">
                  <c:v>1.5</c:v>
                </c:pt>
              </c:numCache>
            </c:numRef>
          </c:xVal>
          <c:yVal>
            <c:numRef>
              <c:f>Sheet1!$H$2:$H$21</c:f>
              <c:numCache>
                <c:formatCode>General</c:formatCode>
                <c:ptCount val="20"/>
              </c:numCache>
            </c:numRef>
          </c:yVal>
          <c:bubbleSize>
            <c:numRef>
              <c:f>Sheet1!$I$2:$I$21</c:f>
              <c:numCache>
                <c:formatCode>General</c:formatCode>
                <c:ptCount val="20"/>
              </c:numCache>
            </c:numRef>
          </c:bubbleSize>
          <c:bubble3D val="0"/>
          <c:extLst>
            <c:ext xmlns:c16="http://schemas.microsoft.com/office/drawing/2014/chart" uri="{C3380CC4-5D6E-409C-BE32-E72D297353CC}">
              <c16:uniqueId val="{00000026-BDB9-3440-BA28-1D8E8483924E}"/>
            </c:ext>
          </c:extLst>
        </c:ser>
        <c:dLbls>
          <c:showLegendKey val="0"/>
          <c:showVal val="0"/>
          <c:showCatName val="0"/>
          <c:showSerName val="0"/>
          <c:showPercent val="0"/>
          <c:showBubbleSize val="0"/>
        </c:dLbls>
        <c:bubbleScale val="100"/>
        <c:showNegBubbles val="0"/>
        <c:axId val="1320700672"/>
        <c:axId val="795962720"/>
      </c:bubbleChart>
      <c:valAx>
        <c:axId val="260319488"/>
        <c:scaling>
          <c:orientation val="minMax"/>
        </c:scaling>
        <c:delete val="1"/>
        <c:axPos val="b"/>
        <c:majorGridlines>
          <c:spPr>
            <a:ln w="9525" cap="flat" cmpd="sng" algn="ctr">
              <a:noFill/>
              <a:round/>
            </a:ln>
            <a:effectLst/>
          </c:spPr>
        </c:majorGridlines>
        <c:numFmt formatCode="General" sourceLinked="1"/>
        <c:majorTickMark val="none"/>
        <c:minorTickMark val="none"/>
        <c:tickLblPos val="nextTo"/>
        <c:crossAx val="260325376"/>
        <c:crosses val="autoZero"/>
        <c:crossBetween val="midCat"/>
        <c:majorUnit val="2"/>
        <c:minorUnit val="0.5"/>
        <c:dispUnits>
          <c:builtInUnit val="hundreds"/>
          <c:dispUnitsLbl>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s-CL"/>
              </a:p>
            </c:txPr>
          </c:dispUnitsLbl>
        </c:dispUnits>
      </c:valAx>
      <c:valAx>
        <c:axId val="260325376"/>
        <c:scaling>
          <c:orientation val="minMax"/>
          <c:min val="0"/>
        </c:scaling>
        <c:delete val="1"/>
        <c:axPos val="l"/>
        <c:numFmt formatCode="General" sourceLinked="1"/>
        <c:majorTickMark val="none"/>
        <c:minorTickMark val="none"/>
        <c:tickLblPos val="none"/>
        <c:crossAx val="260319488"/>
        <c:crossesAt val="7"/>
        <c:crossBetween val="midCat"/>
        <c:majorUnit val="1"/>
      </c:valAx>
      <c:valAx>
        <c:axId val="795962720"/>
        <c:scaling>
          <c:orientation val="minMax"/>
        </c:scaling>
        <c:delete val="1"/>
        <c:axPos val="r"/>
        <c:numFmt formatCode="General" sourceLinked="1"/>
        <c:majorTickMark val="out"/>
        <c:minorTickMark val="none"/>
        <c:tickLblPos val="nextTo"/>
        <c:crossAx val="1320700672"/>
        <c:crosses val="max"/>
        <c:crossBetween val="midCat"/>
      </c:valAx>
      <c:valAx>
        <c:axId val="1320700672"/>
        <c:scaling>
          <c:orientation val="minMax"/>
        </c:scaling>
        <c:delete val="1"/>
        <c:axPos val="b"/>
        <c:numFmt formatCode="General" sourceLinked="1"/>
        <c:majorTickMark val="out"/>
        <c:minorTickMark val="none"/>
        <c:tickLblPos val="nextTo"/>
        <c:crossAx val="79596272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552171460800899E-2"/>
          <c:y val="0"/>
          <c:w val="0.65063743405296881"/>
          <c:h val="1"/>
        </c:manualLayout>
      </c:layout>
      <c:bubbleChart>
        <c:varyColors val="0"/>
        <c:ser>
          <c:idx val="0"/>
          <c:order val="0"/>
          <c:tx>
            <c:strRef>
              <c:f>Sheet1!$B$1</c:f>
              <c:strCache>
                <c:ptCount val="1"/>
                <c:pt idx="0">
                  <c:v>Y-Values</c:v>
                </c:pt>
              </c:strCache>
            </c:strRef>
          </c:tx>
          <c:spPr>
            <a:solidFill>
              <a:schemeClr val="accent1">
                <a:lumMod val="60000"/>
                <a:lumOff val="40000"/>
              </a:schemeClr>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8D10-6E41-8A5F-95A15F029F41}"/>
              </c:ext>
            </c:extLst>
          </c:dPt>
          <c:dPt>
            <c:idx val="1"/>
            <c:invertIfNegative val="0"/>
            <c:bubble3D val="0"/>
            <c:extLst>
              <c:ext xmlns:c16="http://schemas.microsoft.com/office/drawing/2014/chart" uri="{C3380CC4-5D6E-409C-BE32-E72D297353CC}">
                <c16:uniqueId val="{00000002-8D10-6E41-8A5F-95A15F029F41}"/>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4-8D10-6E41-8A5F-95A15F029F41}"/>
              </c:ext>
            </c:extLst>
          </c:dPt>
          <c:dPt>
            <c:idx val="3"/>
            <c:invertIfNegative val="0"/>
            <c:bubble3D val="0"/>
            <c:spPr>
              <a:solidFill>
                <a:schemeClr val="accent5"/>
              </a:solidFill>
              <a:ln>
                <a:noFill/>
              </a:ln>
              <a:effectLst/>
            </c:spPr>
            <c:extLst>
              <c:ext xmlns:c16="http://schemas.microsoft.com/office/drawing/2014/chart" uri="{C3380CC4-5D6E-409C-BE32-E72D297353CC}">
                <c16:uniqueId val="{00000006-8D10-6E41-8A5F-95A15F029F41}"/>
              </c:ext>
            </c:extLst>
          </c:dPt>
          <c:dPt>
            <c:idx val="4"/>
            <c:invertIfNegative val="0"/>
            <c:bubble3D val="0"/>
            <c:extLst>
              <c:ext xmlns:c16="http://schemas.microsoft.com/office/drawing/2014/chart" uri="{C3380CC4-5D6E-409C-BE32-E72D297353CC}">
                <c16:uniqueId val="{00000007-8D10-6E41-8A5F-95A15F029F41}"/>
              </c:ext>
            </c:extLst>
          </c:dPt>
          <c:dPt>
            <c:idx val="5"/>
            <c:invertIfNegative val="0"/>
            <c:bubble3D val="0"/>
            <c:spPr>
              <a:solidFill>
                <a:schemeClr val="accent4"/>
              </a:solidFill>
              <a:ln>
                <a:noFill/>
              </a:ln>
              <a:effectLst/>
            </c:spPr>
            <c:extLst>
              <c:ext xmlns:c16="http://schemas.microsoft.com/office/drawing/2014/chart" uri="{C3380CC4-5D6E-409C-BE32-E72D297353CC}">
                <c16:uniqueId val="{00000009-8D10-6E41-8A5F-95A15F029F41}"/>
              </c:ext>
            </c:extLst>
          </c:dPt>
          <c:dPt>
            <c:idx val="6"/>
            <c:invertIfNegative val="0"/>
            <c:bubble3D val="0"/>
            <c:spPr>
              <a:solidFill>
                <a:schemeClr val="accent5"/>
              </a:solidFill>
              <a:ln>
                <a:noFill/>
              </a:ln>
              <a:effectLst/>
            </c:spPr>
            <c:extLst>
              <c:ext xmlns:c16="http://schemas.microsoft.com/office/drawing/2014/chart" uri="{C3380CC4-5D6E-409C-BE32-E72D297353CC}">
                <c16:uniqueId val="{0000000B-8D10-6E41-8A5F-95A15F029F41}"/>
              </c:ext>
            </c:extLst>
          </c:dPt>
          <c:dPt>
            <c:idx val="7"/>
            <c:invertIfNegative val="0"/>
            <c:bubble3D val="0"/>
            <c:extLst>
              <c:ext xmlns:c16="http://schemas.microsoft.com/office/drawing/2014/chart" uri="{C3380CC4-5D6E-409C-BE32-E72D297353CC}">
                <c16:uniqueId val="{0000000C-8D10-6E41-8A5F-95A15F029F41}"/>
              </c:ext>
            </c:extLst>
          </c:dPt>
          <c:dPt>
            <c:idx val="8"/>
            <c:invertIfNegative val="0"/>
            <c:bubble3D val="0"/>
            <c:spPr>
              <a:solidFill>
                <a:schemeClr val="accent4"/>
              </a:solidFill>
              <a:ln>
                <a:noFill/>
              </a:ln>
              <a:effectLst/>
            </c:spPr>
            <c:extLst>
              <c:ext xmlns:c16="http://schemas.microsoft.com/office/drawing/2014/chart" uri="{C3380CC4-5D6E-409C-BE32-E72D297353CC}">
                <c16:uniqueId val="{0000000E-8D10-6E41-8A5F-95A15F029F41}"/>
              </c:ext>
            </c:extLst>
          </c:dPt>
          <c:dPt>
            <c:idx val="9"/>
            <c:invertIfNegative val="0"/>
            <c:bubble3D val="0"/>
            <c:spPr>
              <a:solidFill>
                <a:schemeClr val="accent5"/>
              </a:solidFill>
              <a:ln>
                <a:noFill/>
              </a:ln>
              <a:effectLst/>
            </c:spPr>
            <c:extLst>
              <c:ext xmlns:c16="http://schemas.microsoft.com/office/drawing/2014/chart" uri="{C3380CC4-5D6E-409C-BE32-E72D297353CC}">
                <c16:uniqueId val="{00000010-8D10-6E41-8A5F-95A15F029F41}"/>
              </c:ext>
            </c:extLst>
          </c:dPt>
          <c:dPt>
            <c:idx val="10"/>
            <c:invertIfNegative val="0"/>
            <c:bubble3D val="0"/>
            <c:extLst>
              <c:ext xmlns:c16="http://schemas.microsoft.com/office/drawing/2014/chart" uri="{C3380CC4-5D6E-409C-BE32-E72D297353CC}">
                <c16:uniqueId val="{00000011-8D10-6E41-8A5F-95A15F029F41}"/>
              </c:ext>
            </c:extLst>
          </c:dPt>
          <c:dPt>
            <c:idx val="11"/>
            <c:invertIfNegative val="0"/>
            <c:bubble3D val="0"/>
            <c:spPr>
              <a:solidFill>
                <a:schemeClr val="accent4"/>
              </a:solidFill>
              <a:ln>
                <a:noFill/>
              </a:ln>
              <a:effectLst/>
            </c:spPr>
            <c:extLst>
              <c:ext xmlns:c16="http://schemas.microsoft.com/office/drawing/2014/chart" uri="{C3380CC4-5D6E-409C-BE32-E72D297353CC}">
                <c16:uniqueId val="{00000013-8D10-6E41-8A5F-95A15F029F41}"/>
              </c:ext>
            </c:extLst>
          </c:dPt>
          <c:dPt>
            <c:idx val="12"/>
            <c:invertIfNegative val="0"/>
            <c:bubble3D val="0"/>
            <c:spPr>
              <a:solidFill>
                <a:schemeClr val="accent5"/>
              </a:solidFill>
              <a:ln>
                <a:noFill/>
              </a:ln>
              <a:effectLst/>
            </c:spPr>
            <c:extLst>
              <c:ext xmlns:c16="http://schemas.microsoft.com/office/drawing/2014/chart" uri="{C3380CC4-5D6E-409C-BE32-E72D297353CC}">
                <c16:uniqueId val="{00000015-8D10-6E41-8A5F-95A15F029F41}"/>
              </c:ext>
            </c:extLst>
          </c:dPt>
          <c:dPt>
            <c:idx val="14"/>
            <c:invertIfNegative val="0"/>
            <c:bubble3D val="0"/>
            <c:spPr>
              <a:solidFill>
                <a:schemeClr val="accent4"/>
              </a:solidFill>
              <a:ln>
                <a:noFill/>
              </a:ln>
              <a:effectLst/>
            </c:spPr>
            <c:extLst>
              <c:ext xmlns:c16="http://schemas.microsoft.com/office/drawing/2014/chart" uri="{C3380CC4-5D6E-409C-BE32-E72D297353CC}">
                <c16:uniqueId val="{00000017-8D10-6E41-8A5F-95A15F029F41}"/>
              </c:ext>
            </c:extLst>
          </c:dPt>
          <c:dPt>
            <c:idx val="15"/>
            <c:invertIfNegative val="0"/>
            <c:bubble3D val="0"/>
            <c:spPr>
              <a:solidFill>
                <a:schemeClr val="accent5"/>
              </a:solidFill>
              <a:ln>
                <a:noFill/>
              </a:ln>
              <a:effectLst/>
            </c:spPr>
            <c:extLst>
              <c:ext xmlns:c16="http://schemas.microsoft.com/office/drawing/2014/chart" uri="{C3380CC4-5D6E-409C-BE32-E72D297353CC}">
                <c16:uniqueId val="{00000033-8D10-6E41-8A5F-95A15F029F41}"/>
              </c:ext>
            </c:extLst>
          </c:dPt>
          <c:dPt>
            <c:idx val="17"/>
            <c:invertIfNegative val="0"/>
            <c:bubble3D val="0"/>
            <c:spPr>
              <a:solidFill>
                <a:schemeClr val="accent4"/>
              </a:solidFill>
              <a:ln>
                <a:noFill/>
              </a:ln>
              <a:effectLst/>
            </c:spPr>
            <c:extLst>
              <c:ext xmlns:c16="http://schemas.microsoft.com/office/drawing/2014/chart" uri="{C3380CC4-5D6E-409C-BE32-E72D297353CC}">
                <c16:uniqueId val="{00000035-8D10-6E41-8A5F-95A15F029F41}"/>
              </c:ext>
            </c:extLst>
          </c:dPt>
          <c:dLbls>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s-CL"/>
                </a:p>
              </c:txPr>
              <c:dLblPos val="ctr"/>
              <c:showLegendKey val="0"/>
              <c:showVal val="0"/>
              <c:showCatName val="0"/>
              <c:showSerName val="0"/>
              <c:showPercent val="0"/>
              <c:showBubbleSize val="1"/>
              <c:extLst>
                <c:ext xmlns:c16="http://schemas.microsoft.com/office/drawing/2014/chart" uri="{C3380CC4-5D6E-409C-BE32-E72D297353CC}">
                  <c16:uniqueId val="{00000002-8D10-6E41-8A5F-95A15F029F41}"/>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s-CL"/>
                </a:p>
              </c:txPr>
              <c:dLblPos val="ctr"/>
              <c:showLegendKey val="0"/>
              <c:showVal val="0"/>
              <c:showCatName val="0"/>
              <c:showSerName val="0"/>
              <c:showPercent val="0"/>
              <c:showBubbleSize val="1"/>
              <c:extLst>
                <c:ext xmlns:c16="http://schemas.microsoft.com/office/drawing/2014/chart" uri="{C3380CC4-5D6E-409C-BE32-E72D297353CC}">
                  <c16:uniqueId val="{00000004-8D10-6E41-8A5F-95A15F029F41}"/>
                </c:ext>
              </c:extLst>
            </c:dLbl>
            <c:dLbl>
              <c:idx val="4"/>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s-CL"/>
                </a:p>
              </c:txPr>
              <c:dLblPos val="ctr"/>
              <c:showLegendKey val="0"/>
              <c:showVal val="0"/>
              <c:showCatName val="0"/>
              <c:showSerName val="0"/>
              <c:showPercent val="0"/>
              <c:showBubbleSize val="1"/>
              <c:extLst>
                <c:ext xmlns:c16="http://schemas.microsoft.com/office/drawing/2014/chart" uri="{C3380CC4-5D6E-409C-BE32-E72D297353CC}">
                  <c16:uniqueId val="{00000007-8D10-6E41-8A5F-95A15F029F41}"/>
                </c:ext>
              </c:extLst>
            </c:dLbl>
            <c:dLbl>
              <c:idx val="5"/>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s-CL"/>
                </a:p>
              </c:txPr>
              <c:dLblPos val="ctr"/>
              <c:showLegendKey val="0"/>
              <c:showVal val="0"/>
              <c:showCatName val="0"/>
              <c:showSerName val="0"/>
              <c:showPercent val="0"/>
              <c:showBubbleSize val="1"/>
              <c:extLst>
                <c:ext xmlns:c16="http://schemas.microsoft.com/office/drawing/2014/chart" uri="{C3380CC4-5D6E-409C-BE32-E72D297353CC}">
                  <c16:uniqueId val="{00000009-8D10-6E41-8A5F-95A15F029F41}"/>
                </c:ext>
              </c:extLst>
            </c:dLbl>
            <c:dLbl>
              <c:idx val="7"/>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s-CL"/>
                </a:p>
              </c:txPr>
              <c:dLblPos val="ctr"/>
              <c:showLegendKey val="0"/>
              <c:showVal val="0"/>
              <c:showCatName val="0"/>
              <c:showSerName val="0"/>
              <c:showPercent val="0"/>
              <c:showBubbleSize val="1"/>
              <c:extLst>
                <c:ext xmlns:c16="http://schemas.microsoft.com/office/drawing/2014/chart" uri="{C3380CC4-5D6E-409C-BE32-E72D297353CC}">
                  <c16:uniqueId val="{0000000C-8D10-6E41-8A5F-95A15F029F41}"/>
                </c:ext>
              </c:extLst>
            </c:dLbl>
            <c:dLbl>
              <c:idx val="8"/>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s-CL"/>
                </a:p>
              </c:txPr>
              <c:dLblPos val="ctr"/>
              <c:showLegendKey val="0"/>
              <c:showVal val="0"/>
              <c:showCatName val="0"/>
              <c:showSerName val="0"/>
              <c:showPercent val="0"/>
              <c:showBubbleSize val="1"/>
              <c:extLst>
                <c:ext xmlns:c16="http://schemas.microsoft.com/office/drawing/2014/chart" uri="{C3380CC4-5D6E-409C-BE32-E72D297353CC}">
                  <c16:uniqueId val="{0000000E-8D10-6E41-8A5F-95A15F029F41}"/>
                </c:ext>
              </c:extLst>
            </c:dLbl>
            <c:dLbl>
              <c:idx val="10"/>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s-CL"/>
                </a:p>
              </c:txPr>
              <c:dLblPos val="ctr"/>
              <c:showLegendKey val="0"/>
              <c:showVal val="0"/>
              <c:showCatName val="0"/>
              <c:showSerName val="0"/>
              <c:showPercent val="0"/>
              <c:showBubbleSize val="1"/>
              <c:extLst>
                <c:ext xmlns:c16="http://schemas.microsoft.com/office/drawing/2014/chart" uri="{C3380CC4-5D6E-409C-BE32-E72D297353CC}">
                  <c16:uniqueId val="{00000011-8D10-6E41-8A5F-95A15F029F41}"/>
                </c:ext>
              </c:extLst>
            </c:dLbl>
            <c:dLbl>
              <c:idx val="11"/>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1">
                          <a:lumMod val="50000"/>
                        </a:schemeClr>
                      </a:solidFill>
                      <a:latin typeface="+mn-lt"/>
                      <a:ea typeface="+mn-ea"/>
                      <a:cs typeface="+mn-cs"/>
                    </a:defRPr>
                  </a:pPr>
                  <a:endParaRPr lang="es-CL"/>
                </a:p>
              </c:txPr>
              <c:dLblPos val="ctr"/>
              <c:showLegendKey val="0"/>
              <c:showVal val="0"/>
              <c:showCatName val="0"/>
              <c:showSerName val="0"/>
              <c:showPercent val="0"/>
              <c:showBubbleSize val="1"/>
              <c:extLst>
                <c:ext xmlns:c16="http://schemas.microsoft.com/office/drawing/2014/chart" uri="{C3380CC4-5D6E-409C-BE32-E72D297353CC}">
                  <c16:uniqueId val="{00000013-8D10-6E41-8A5F-95A15F029F41}"/>
                </c:ext>
              </c:extLst>
            </c:dLbl>
            <c:dLbl>
              <c:idx val="13"/>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s-CL"/>
                </a:p>
              </c:txPr>
              <c:dLblPos val="ctr"/>
              <c:showLegendKey val="0"/>
              <c:showVal val="0"/>
              <c:showCatName val="0"/>
              <c:showSerName val="0"/>
              <c:showPercent val="0"/>
              <c:showBubbleSize val="1"/>
              <c:extLst>
                <c:ext xmlns:c16="http://schemas.microsoft.com/office/drawing/2014/chart" uri="{C3380CC4-5D6E-409C-BE32-E72D297353CC}">
                  <c16:uniqueId val="{00000018-8D10-6E41-8A5F-95A15F029F41}"/>
                </c:ext>
              </c:extLst>
            </c:dLbl>
            <c:dLbl>
              <c:idx val="14"/>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1">
                          <a:lumMod val="50000"/>
                        </a:schemeClr>
                      </a:solidFill>
                      <a:latin typeface="+mn-lt"/>
                      <a:ea typeface="+mn-ea"/>
                      <a:cs typeface="+mn-cs"/>
                    </a:defRPr>
                  </a:pPr>
                  <a:endParaRPr lang="es-CL"/>
                </a:p>
              </c:txPr>
              <c:dLblPos val="ctr"/>
              <c:showLegendKey val="0"/>
              <c:showVal val="0"/>
              <c:showCatName val="0"/>
              <c:showSerName val="0"/>
              <c:showPercent val="0"/>
              <c:showBubbleSize val="1"/>
              <c:extLst>
                <c:ext xmlns:c16="http://schemas.microsoft.com/office/drawing/2014/chart" uri="{C3380CC4-5D6E-409C-BE32-E72D297353CC}">
                  <c16:uniqueId val="{00000017-8D10-6E41-8A5F-95A15F029F41}"/>
                </c:ext>
              </c:extLst>
            </c:dLbl>
            <c:dLbl>
              <c:idx val="16"/>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s-CL"/>
                </a:p>
              </c:txPr>
              <c:dLblPos val="ctr"/>
              <c:showLegendKey val="0"/>
              <c:showVal val="0"/>
              <c:showCatName val="0"/>
              <c:showSerName val="0"/>
              <c:showPercent val="0"/>
              <c:showBubbleSize val="1"/>
              <c:extLst>
                <c:ext xmlns:c16="http://schemas.microsoft.com/office/drawing/2014/chart" uri="{C3380CC4-5D6E-409C-BE32-E72D297353CC}">
                  <c16:uniqueId val="{00000034-8D10-6E41-8A5F-95A15F029F41}"/>
                </c:ext>
              </c:extLst>
            </c:dLbl>
            <c:dLbl>
              <c:idx val="17"/>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s-CL"/>
                </a:p>
              </c:txPr>
              <c:dLblPos val="ctr"/>
              <c:showLegendKey val="0"/>
              <c:showVal val="0"/>
              <c:showCatName val="0"/>
              <c:showSerName val="0"/>
              <c:showPercent val="0"/>
              <c:showBubbleSize val="1"/>
              <c:extLst>
                <c:ext xmlns:c16="http://schemas.microsoft.com/office/drawing/2014/chart" uri="{C3380CC4-5D6E-409C-BE32-E72D297353CC}">
                  <c16:uniqueId val="{00000035-8D10-6E41-8A5F-95A15F029F4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s-CL"/>
              </a:p>
            </c:txPr>
            <c:dLblPos val="ct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xVal>
            <c:numRef>
              <c:f>Sheet1!$A$2:$A$21</c:f>
              <c:numCache>
                <c:formatCode>General</c:formatCode>
                <c:ptCount val="20"/>
                <c:pt idx="0">
                  <c:v>0.5</c:v>
                </c:pt>
                <c:pt idx="1">
                  <c:v>1</c:v>
                </c:pt>
                <c:pt idx="2">
                  <c:v>1.5</c:v>
                </c:pt>
                <c:pt idx="3">
                  <c:v>0.5</c:v>
                </c:pt>
                <c:pt idx="4">
                  <c:v>1</c:v>
                </c:pt>
                <c:pt idx="5">
                  <c:v>1.5</c:v>
                </c:pt>
                <c:pt idx="6">
                  <c:v>0.5</c:v>
                </c:pt>
                <c:pt idx="7">
                  <c:v>1</c:v>
                </c:pt>
                <c:pt idx="8">
                  <c:v>1.5</c:v>
                </c:pt>
                <c:pt idx="9">
                  <c:v>0.5</c:v>
                </c:pt>
                <c:pt idx="10">
                  <c:v>1</c:v>
                </c:pt>
                <c:pt idx="11">
                  <c:v>1.5</c:v>
                </c:pt>
                <c:pt idx="12">
                  <c:v>0.5</c:v>
                </c:pt>
                <c:pt idx="13">
                  <c:v>1</c:v>
                </c:pt>
                <c:pt idx="14">
                  <c:v>1.5</c:v>
                </c:pt>
                <c:pt idx="15">
                  <c:v>0.5</c:v>
                </c:pt>
                <c:pt idx="16">
                  <c:v>1</c:v>
                </c:pt>
                <c:pt idx="17">
                  <c:v>1.5</c:v>
                </c:pt>
              </c:numCache>
            </c:numRef>
          </c:xVal>
          <c:yVal>
            <c:numRef>
              <c:f>Sheet1!$B$2:$B$21</c:f>
              <c:numCache>
                <c:formatCode>General</c:formatCode>
                <c:ptCount val="20"/>
                <c:pt idx="0">
                  <c:v>1</c:v>
                </c:pt>
                <c:pt idx="1">
                  <c:v>1</c:v>
                </c:pt>
                <c:pt idx="2">
                  <c:v>1</c:v>
                </c:pt>
                <c:pt idx="3">
                  <c:v>2.5</c:v>
                </c:pt>
                <c:pt idx="4">
                  <c:v>2.5</c:v>
                </c:pt>
                <c:pt idx="5">
                  <c:v>2.5</c:v>
                </c:pt>
                <c:pt idx="6">
                  <c:v>4</c:v>
                </c:pt>
                <c:pt idx="7">
                  <c:v>4</c:v>
                </c:pt>
                <c:pt idx="8">
                  <c:v>4</c:v>
                </c:pt>
                <c:pt idx="9">
                  <c:v>5.5</c:v>
                </c:pt>
                <c:pt idx="10">
                  <c:v>5.5</c:v>
                </c:pt>
                <c:pt idx="11">
                  <c:v>5.5</c:v>
                </c:pt>
                <c:pt idx="12">
                  <c:v>7.2</c:v>
                </c:pt>
                <c:pt idx="13">
                  <c:v>7.2</c:v>
                </c:pt>
                <c:pt idx="14">
                  <c:v>7.2</c:v>
                </c:pt>
                <c:pt idx="15">
                  <c:v>9</c:v>
                </c:pt>
                <c:pt idx="16">
                  <c:v>9</c:v>
                </c:pt>
                <c:pt idx="17">
                  <c:v>9</c:v>
                </c:pt>
              </c:numCache>
            </c:numRef>
          </c:yVal>
          <c:bubbleSize>
            <c:numRef>
              <c:f>Sheet1!$C$2:$C$21</c:f>
              <c:numCache>
                <c:formatCode>0%</c:formatCode>
                <c:ptCount val="20"/>
                <c:pt idx="0">
                  <c:v>0.51</c:v>
                </c:pt>
                <c:pt idx="1">
                  <c:v>0.28000000000000003</c:v>
                </c:pt>
                <c:pt idx="2">
                  <c:v>0.21</c:v>
                </c:pt>
                <c:pt idx="3">
                  <c:v>0.34</c:v>
                </c:pt>
                <c:pt idx="4">
                  <c:v>0.4</c:v>
                </c:pt>
                <c:pt idx="5">
                  <c:v>0.27</c:v>
                </c:pt>
                <c:pt idx="6">
                  <c:v>0.43</c:v>
                </c:pt>
                <c:pt idx="7">
                  <c:v>0.3</c:v>
                </c:pt>
                <c:pt idx="8">
                  <c:v>0.27</c:v>
                </c:pt>
                <c:pt idx="9">
                  <c:v>0.45</c:v>
                </c:pt>
                <c:pt idx="10">
                  <c:v>0.28999999999999998</c:v>
                </c:pt>
                <c:pt idx="11">
                  <c:v>0.26</c:v>
                </c:pt>
                <c:pt idx="12">
                  <c:v>0.74</c:v>
                </c:pt>
                <c:pt idx="13">
                  <c:v>0.21</c:v>
                </c:pt>
                <c:pt idx="14">
                  <c:v>0.05</c:v>
                </c:pt>
                <c:pt idx="15">
                  <c:v>0.68</c:v>
                </c:pt>
                <c:pt idx="16">
                  <c:v>0.25</c:v>
                </c:pt>
                <c:pt idx="17">
                  <c:v>7.0000000000000007E-2</c:v>
                </c:pt>
              </c:numCache>
            </c:numRef>
          </c:bubbleSize>
          <c:bubble3D val="0"/>
          <c:extLst>
            <c:ext xmlns:c16="http://schemas.microsoft.com/office/drawing/2014/chart" uri="{C3380CC4-5D6E-409C-BE32-E72D297353CC}">
              <c16:uniqueId val="{00000019-8D10-6E41-8A5F-95A15F029F41}"/>
            </c:ext>
          </c:extLst>
        </c:ser>
        <c:ser>
          <c:idx val="1"/>
          <c:order val="1"/>
          <c:tx>
            <c:strRef>
              <c:f>Sheet1!$D$1</c:f>
              <c:strCache>
                <c:ptCount val="1"/>
                <c:pt idx="0">
                  <c:v>Column1</c:v>
                </c:pt>
              </c:strCache>
            </c:strRef>
          </c:tx>
          <c:spPr>
            <a:solidFill>
              <a:schemeClr val="accent2">
                <a:alpha val="75000"/>
              </a:schemeClr>
            </a:solidFill>
            <a:ln>
              <a:noFill/>
            </a:ln>
            <a:effectLst/>
          </c:spPr>
          <c:invertIfNegative val="0"/>
          <c:dPt>
            <c:idx val="5"/>
            <c:invertIfNegative val="0"/>
            <c:bubble3D val="0"/>
            <c:extLst>
              <c:ext xmlns:c16="http://schemas.microsoft.com/office/drawing/2014/chart" uri="{C3380CC4-5D6E-409C-BE32-E72D297353CC}">
                <c16:uniqueId val="{0000001A-8D10-6E41-8A5F-95A15F029F41}"/>
              </c:ext>
            </c:extLst>
          </c:dPt>
          <c:dPt>
            <c:idx val="6"/>
            <c:invertIfNegative val="0"/>
            <c:bubble3D val="0"/>
            <c:extLst>
              <c:ext xmlns:c16="http://schemas.microsoft.com/office/drawing/2014/chart" uri="{C3380CC4-5D6E-409C-BE32-E72D297353CC}">
                <c16:uniqueId val="{0000001B-8D10-6E41-8A5F-95A15F029F41}"/>
              </c:ext>
            </c:extLst>
          </c:dPt>
          <c:dPt>
            <c:idx val="7"/>
            <c:invertIfNegative val="0"/>
            <c:bubble3D val="0"/>
            <c:extLst>
              <c:ext xmlns:c16="http://schemas.microsoft.com/office/drawing/2014/chart" uri="{C3380CC4-5D6E-409C-BE32-E72D297353CC}">
                <c16:uniqueId val="{0000001C-8D10-6E41-8A5F-95A15F029F41}"/>
              </c:ext>
            </c:extLst>
          </c:dPt>
          <c:dPt>
            <c:idx val="8"/>
            <c:invertIfNegative val="0"/>
            <c:bubble3D val="0"/>
            <c:extLst>
              <c:ext xmlns:c16="http://schemas.microsoft.com/office/drawing/2014/chart" uri="{C3380CC4-5D6E-409C-BE32-E72D297353CC}">
                <c16:uniqueId val="{0000001D-8D10-6E41-8A5F-95A15F029F41}"/>
              </c:ext>
            </c:extLst>
          </c:dPt>
          <c:dPt>
            <c:idx val="9"/>
            <c:invertIfNegative val="0"/>
            <c:bubble3D val="0"/>
            <c:extLst>
              <c:ext xmlns:c16="http://schemas.microsoft.com/office/drawing/2014/chart" uri="{C3380CC4-5D6E-409C-BE32-E72D297353CC}">
                <c16:uniqueId val="{0000001E-8D10-6E41-8A5F-95A15F029F4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L"/>
              </a:p>
            </c:txPr>
            <c:dLblPos val="ct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xVal>
            <c:numRef>
              <c:f>Sheet1!$A$2:$A$21</c:f>
              <c:numCache>
                <c:formatCode>General</c:formatCode>
                <c:ptCount val="20"/>
                <c:pt idx="0">
                  <c:v>0.5</c:v>
                </c:pt>
                <c:pt idx="1">
                  <c:v>1</c:v>
                </c:pt>
                <c:pt idx="2">
                  <c:v>1.5</c:v>
                </c:pt>
                <c:pt idx="3">
                  <c:v>0.5</c:v>
                </c:pt>
                <c:pt idx="4">
                  <c:v>1</c:v>
                </c:pt>
                <c:pt idx="5">
                  <c:v>1.5</c:v>
                </c:pt>
                <c:pt idx="6">
                  <c:v>0.5</c:v>
                </c:pt>
                <c:pt idx="7">
                  <c:v>1</c:v>
                </c:pt>
                <c:pt idx="8">
                  <c:v>1.5</c:v>
                </c:pt>
                <c:pt idx="9">
                  <c:v>0.5</c:v>
                </c:pt>
                <c:pt idx="10">
                  <c:v>1</c:v>
                </c:pt>
                <c:pt idx="11">
                  <c:v>1.5</c:v>
                </c:pt>
                <c:pt idx="12">
                  <c:v>0.5</c:v>
                </c:pt>
                <c:pt idx="13">
                  <c:v>1</c:v>
                </c:pt>
                <c:pt idx="14">
                  <c:v>1.5</c:v>
                </c:pt>
                <c:pt idx="15">
                  <c:v>0.5</c:v>
                </c:pt>
                <c:pt idx="16">
                  <c:v>1</c:v>
                </c:pt>
                <c:pt idx="17">
                  <c:v>1.5</c:v>
                </c:pt>
              </c:numCache>
            </c:numRef>
          </c:xVal>
          <c:yVal>
            <c:numRef>
              <c:f>Sheet1!$D$2:$D$21</c:f>
              <c:numCache>
                <c:formatCode>General</c:formatCode>
                <c:ptCount val="20"/>
              </c:numCache>
            </c:numRef>
          </c:yVal>
          <c:bubbleSize>
            <c:numRef>
              <c:f>Sheet1!$E$2:$E$21</c:f>
              <c:numCache>
                <c:formatCode>General</c:formatCode>
                <c:ptCount val="20"/>
              </c:numCache>
            </c:numRef>
          </c:bubbleSize>
          <c:bubble3D val="0"/>
          <c:extLst>
            <c:ext xmlns:c16="http://schemas.microsoft.com/office/drawing/2014/chart" uri="{C3380CC4-5D6E-409C-BE32-E72D297353CC}">
              <c16:uniqueId val="{0000001F-8D10-6E41-8A5F-95A15F029F41}"/>
            </c:ext>
          </c:extLst>
        </c:ser>
        <c:ser>
          <c:idx val="2"/>
          <c:order val="2"/>
          <c:tx>
            <c:strRef>
              <c:f>Sheet1!$F$1</c:f>
              <c:strCache>
                <c:ptCount val="1"/>
                <c:pt idx="0">
                  <c:v>Column3</c:v>
                </c:pt>
              </c:strCache>
            </c:strRef>
          </c:tx>
          <c:spPr>
            <a:solidFill>
              <a:schemeClr val="accent3">
                <a:alpha val="75000"/>
              </a:schemeClr>
            </a:solidFill>
            <a:ln>
              <a:noFill/>
            </a:ln>
            <a:effectLst/>
          </c:spPr>
          <c:invertIfNegative val="0"/>
          <c:dPt>
            <c:idx val="10"/>
            <c:invertIfNegative val="0"/>
            <c:bubble3D val="0"/>
            <c:extLst>
              <c:ext xmlns:c16="http://schemas.microsoft.com/office/drawing/2014/chart" uri="{C3380CC4-5D6E-409C-BE32-E72D297353CC}">
                <c16:uniqueId val="{00000020-8D10-6E41-8A5F-95A15F029F41}"/>
              </c:ext>
            </c:extLst>
          </c:dPt>
          <c:dPt>
            <c:idx val="11"/>
            <c:invertIfNegative val="0"/>
            <c:bubble3D val="0"/>
            <c:extLst>
              <c:ext xmlns:c16="http://schemas.microsoft.com/office/drawing/2014/chart" uri="{C3380CC4-5D6E-409C-BE32-E72D297353CC}">
                <c16:uniqueId val="{00000021-8D10-6E41-8A5F-95A15F029F41}"/>
              </c:ext>
            </c:extLst>
          </c:dPt>
          <c:dPt>
            <c:idx val="12"/>
            <c:invertIfNegative val="0"/>
            <c:bubble3D val="0"/>
            <c:extLst>
              <c:ext xmlns:c16="http://schemas.microsoft.com/office/drawing/2014/chart" uri="{C3380CC4-5D6E-409C-BE32-E72D297353CC}">
                <c16:uniqueId val="{00000022-8D10-6E41-8A5F-95A15F029F41}"/>
              </c:ext>
            </c:extLst>
          </c:dPt>
          <c:dPt>
            <c:idx val="13"/>
            <c:invertIfNegative val="0"/>
            <c:bubble3D val="0"/>
            <c:extLst>
              <c:ext xmlns:c16="http://schemas.microsoft.com/office/drawing/2014/chart" uri="{C3380CC4-5D6E-409C-BE32-E72D297353CC}">
                <c16:uniqueId val="{00000023-8D10-6E41-8A5F-95A15F029F41}"/>
              </c:ext>
            </c:extLst>
          </c:dPt>
          <c:dPt>
            <c:idx val="14"/>
            <c:invertIfNegative val="0"/>
            <c:bubble3D val="0"/>
            <c:extLst>
              <c:ext xmlns:c16="http://schemas.microsoft.com/office/drawing/2014/chart" uri="{C3380CC4-5D6E-409C-BE32-E72D297353CC}">
                <c16:uniqueId val="{00000024-8D10-6E41-8A5F-95A15F029F4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L"/>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xVal>
            <c:numRef>
              <c:f>Sheet1!$A$2:$A$21</c:f>
              <c:numCache>
                <c:formatCode>General</c:formatCode>
                <c:ptCount val="20"/>
                <c:pt idx="0">
                  <c:v>0.5</c:v>
                </c:pt>
                <c:pt idx="1">
                  <c:v>1</c:v>
                </c:pt>
                <c:pt idx="2">
                  <c:v>1.5</c:v>
                </c:pt>
                <c:pt idx="3">
                  <c:v>0.5</c:v>
                </c:pt>
                <c:pt idx="4">
                  <c:v>1</c:v>
                </c:pt>
                <c:pt idx="5">
                  <c:v>1.5</c:v>
                </c:pt>
                <c:pt idx="6">
                  <c:v>0.5</c:v>
                </c:pt>
                <c:pt idx="7">
                  <c:v>1</c:v>
                </c:pt>
                <c:pt idx="8">
                  <c:v>1.5</c:v>
                </c:pt>
                <c:pt idx="9">
                  <c:v>0.5</c:v>
                </c:pt>
                <c:pt idx="10">
                  <c:v>1</c:v>
                </c:pt>
                <c:pt idx="11">
                  <c:v>1.5</c:v>
                </c:pt>
                <c:pt idx="12">
                  <c:v>0.5</c:v>
                </c:pt>
                <c:pt idx="13">
                  <c:v>1</c:v>
                </c:pt>
                <c:pt idx="14">
                  <c:v>1.5</c:v>
                </c:pt>
                <c:pt idx="15">
                  <c:v>0.5</c:v>
                </c:pt>
                <c:pt idx="16">
                  <c:v>1</c:v>
                </c:pt>
                <c:pt idx="17">
                  <c:v>1.5</c:v>
                </c:pt>
              </c:numCache>
            </c:numRef>
          </c:xVal>
          <c:yVal>
            <c:numRef>
              <c:f>Sheet1!$F$2:$F$21</c:f>
              <c:numCache>
                <c:formatCode>General</c:formatCode>
                <c:ptCount val="20"/>
              </c:numCache>
            </c:numRef>
          </c:yVal>
          <c:bubbleSize>
            <c:numRef>
              <c:f>Sheet1!$G$2:$G$21</c:f>
              <c:numCache>
                <c:formatCode>General</c:formatCode>
                <c:ptCount val="20"/>
              </c:numCache>
            </c:numRef>
          </c:bubbleSize>
          <c:bubble3D val="0"/>
          <c:extLst>
            <c:ext xmlns:c16="http://schemas.microsoft.com/office/drawing/2014/chart" uri="{C3380CC4-5D6E-409C-BE32-E72D297353CC}">
              <c16:uniqueId val="{00000025-8D10-6E41-8A5F-95A15F029F41}"/>
            </c:ext>
          </c:extLst>
        </c:ser>
        <c:dLbls>
          <c:showLegendKey val="0"/>
          <c:showVal val="0"/>
          <c:showCatName val="0"/>
          <c:showSerName val="0"/>
          <c:showPercent val="0"/>
          <c:showBubbleSize val="0"/>
        </c:dLbls>
        <c:bubbleScale val="70"/>
        <c:showNegBubbles val="0"/>
        <c:axId val="260319488"/>
        <c:axId val="260325376"/>
      </c:bubbleChart>
      <c:bubbleChart>
        <c:varyColors val="0"/>
        <c:ser>
          <c:idx val="3"/>
          <c:order val="3"/>
          <c:tx>
            <c:strRef>
              <c:f>Sheet1!$H$1</c:f>
              <c:strCache>
                <c:ptCount val="1"/>
                <c:pt idx="0">
                  <c:v>Column5</c:v>
                </c:pt>
              </c:strCache>
            </c:strRef>
          </c:tx>
          <c:spPr>
            <a:solidFill>
              <a:schemeClr val="accent4">
                <a:alpha val="75000"/>
              </a:schemeClr>
            </a:solidFill>
            <a:ln>
              <a:noFill/>
            </a:ln>
            <a:effectLst/>
          </c:spPr>
          <c:invertIfNegative val="0"/>
          <c:xVal>
            <c:numRef>
              <c:f>Sheet1!$A$2:$A$21</c:f>
              <c:numCache>
                <c:formatCode>General</c:formatCode>
                <c:ptCount val="20"/>
                <c:pt idx="0">
                  <c:v>0.5</c:v>
                </c:pt>
                <c:pt idx="1">
                  <c:v>1</c:v>
                </c:pt>
                <c:pt idx="2">
                  <c:v>1.5</c:v>
                </c:pt>
                <c:pt idx="3">
                  <c:v>0.5</c:v>
                </c:pt>
                <c:pt idx="4">
                  <c:v>1</c:v>
                </c:pt>
                <c:pt idx="5">
                  <c:v>1.5</c:v>
                </c:pt>
                <c:pt idx="6">
                  <c:v>0.5</c:v>
                </c:pt>
                <c:pt idx="7">
                  <c:v>1</c:v>
                </c:pt>
                <c:pt idx="8">
                  <c:v>1.5</c:v>
                </c:pt>
                <c:pt idx="9">
                  <c:v>0.5</c:v>
                </c:pt>
                <c:pt idx="10">
                  <c:v>1</c:v>
                </c:pt>
                <c:pt idx="11">
                  <c:v>1.5</c:v>
                </c:pt>
                <c:pt idx="12">
                  <c:v>0.5</c:v>
                </c:pt>
                <c:pt idx="13">
                  <c:v>1</c:v>
                </c:pt>
                <c:pt idx="14">
                  <c:v>1.5</c:v>
                </c:pt>
                <c:pt idx="15">
                  <c:v>0.5</c:v>
                </c:pt>
                <c:pt idx="16">
                  <c:v>1</c:v>
                </c:pt>
                <c:pt idx="17">
                  <c:v>1.5</c:v>
                </c:pt>
              </c:numCache>
            </c:numRef>
          </c:xVal>
          <c:yVal>
            <c:numRef>
              <c:f>Sheet1!$H$2:$H$21</c:f>
              <c:numCache>
                <c:formatCode>General</c:formatCode>
                <c:ptCount val="20"/>
              </c:numCache>
            </c:numRef>
          </c:yVal>
          <c:bubbleSize>
            <c:numRef>
              <c:f>Sheet1!$I$2:$I$21</c:f>
              <c:numCache>
                <c:formatCode>General</c:formatCode>
                <c:ptCount val="20"/>
              </c:numCache>
            </c:numRef>
          </c:bubbleSize>
          <c:bubble3D val="0"/>
          <c:extLst>
            <c:ext xmlns:c16="http://schemas.microsoft.com/office/drawing/2014/chart" uri="{C3380CC4-5D6E-409C-BE32-E72D297353CC}">
              <c16:uniqueId val="{00000026-8D10-6E41-8A5F-95A15F029F41}"/>
            </c:ext>
          </c:extLst>
        </c:ser>
        <c:dLbls>
          <c:showLegendKey val="0"/>
          <c:showVal val="0"/>
          <c:showCatName val="0"/>
          <c:showSerName val="0"/>
          <c:showPercent val="0"/>
          <c:showBubbleSize val="0"/>
        </c:dLbls>
        <c:bubbleScale val="100"/>
        <c:showNegBubbles val="0"/>
        <c:axId val="1320700672"/>
        <c:axId val="795962720"/>
      </c:bubbleChart>
      <c:valAx>
        <c:axId val="260319488"/>
        <c:scaling>
          <c:orientation val="minMax"/>
        </c:scaling>
        <c:delete val="1"/>
        <c:axPos val="b"/>
        <c:majorGridlines>
          <c:spPr>
            <a:ln w="9525" cap="flat" cmpd="sng" algn="ctr">
              <a:noFill/>
              <a:round/>
            </a:ln>
            <a:effectLst/>
          </c:spPr>
        </c:majorGridlines>
        <c:numFmt formatCode="General" sourceLinked="1"/>
        <c:majorTickMark val="none"/>
        <c:minorTickMark val="none"/>
        <c:tickLblPos val="nextTo"/>
        <c:crossAx val="260325376"/>
        <c:crosses val="autoZero"/>
        <c:crossBetween val="midCat"/>
        <c:majorUnit val="2"/>
        <c:minorUnit val="0.5"/>
        <c:dispUnits>
          <c:builtInUnit val="hundreds"/>
          <c:dispUnitsLbl>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s-CL"/>
              </a:p>
            </c:txPr>
          </c:dispUnitsLbl>
        </c:dispUnits>
      </c:valAx>
      <c:valAx>
        <c:axId val="260325376"/>
        <c:scaling>
          <c:orientation val="minMax"/>
          <c:min val="0"/>
        </c:scaling>
        <c:delete val="1"/>
        <c:axPos val="l"/>
        <c:numFmt formatCode="General" sourceLinked="1"/>
        <c:majorTickMark val="none"/>
        <c:minorTickMark val="none"/>
        <c:tickLblPos val="none"/>
        <c:crossAx val="260319488"/>
        <c:crossesAt val="7"/>
        <c:crossBetween val="midCat"/>
        <c:majorUnit val="1"/>
      </c:valAx>
      <c:valAx>
        <c:axId val="795962720"/>
        <c:scaling>
          <c:orientation val="minMax"/>
        </c:scaling>
        <c:delete val="1"/>
        <c:axPos val="r"/>
        <c:numFmt formatCode="General" sourceLinked="1"/>
        <c:majorTickMark val="out"/>
        <c:minorTickMark val="none"/>
        <c:tickLblPos val="nextTo"/>
        <c:crossAx val="1320700672"/>
        <c:crosses val="max"/>
        <c:crossBetween val="midCat"/>
      </c:valAx>
      <c:valAx>
        <c:axId val="1320700672"/>
        <c:scaling>
          <c:orientation val="minMax"/>
        </c:scaling>
        <c:delete val="1"/>
        <c:axPos val="b"/>
        <c:numFmt formatCode="General" sourceLinked="1"/>
        <c:majorTickMark val="out"/>
        <c:minorTickMark val="none"/>
        <c:tickLblPos val="nextTo"/>
        <c:crossAx val="79596272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doughnutChart>
        <c:varyColors val="1"/>
        <c:ser>
          <c:idx val="0"/>
          <c:order val="0"/>
          <c:tx>
            <c:strRef>
              <c:f>Sheet1!$B$1</c:f>
              <c:strCache>
                <c:ptCount val="1"/>
                <c:pt idx="0">
                  <c:v>Netflix</c:v>
                </c:pt>
              </c:strCache>
            </c:strRef>
          </c:tx>
          <c:dPt>
            <c:idx val="0"/>
            <c:bubble3D val="0"/>
            <c:spPr>
              <a:solidFill>
                <a:srgbClr val="C54F90"/>
              </a:solidFill>
              <a:ln w="19050">
                <a:solidFill>
                  <a:schemeClr val="lt1"/>
                </a:solidFill>
              </a:ln>
              <a:effectLst/>
            </c:spPr>
            <c:extLst>
              <c:ext xmlns:c16="http://schemas.microsoft.com/office/drawing/2014/chart" uri="{C3380CC4-5D6E-409C-BE32-E72D297353CC}">
                <c16:uniqueId val="{00000001-DAC0-4F24-A23B-48BD1B3B1A7D}"/>
              </c:ext>
            </c:extLst>
          </c:dPt>
          <c:dPt>
            <c:idx val="1"/>
            <c:bubble3D val="0"/>
            <c:spPr>
              <a:solidFill>
                <a:srgbClr val="662F59"/>
              </a:solidFill>
              <a:ln w="19050">
                <a:solidFill>
                  <a:schemeClr val="lt1"/>
                </a:solidFill>
              </a:ln>
              <a:effectLst/>
            </c:spPr>
            <c:extLst>
              <c:ext xmlns:c16="http://schemas.microsoft.com/office/drawing/2014/chart" uri="{C3380CC4-5D6E-409C-BE32-E72D297353CC}">
                <c16:uniqueId val="{00000003-DAC0-4F24-A23B-48BD1B3B1A7D}"/>
              </c:ext>
            </c:extLst>
          </c:dPt>
          <c:dPt>
            <c:idx val="2"/>
            <c:bubble3D val="0"/>
            <c:spPr>
              <a:solidFill>
                <a:srgbClr val="E02EDC"/>
              </a:solidFill>
              <a:ln w="19050">
                <a:solidFill>
                  <a:schemeClr val="lt1"/>
                </a:solidFill>
              </a:ln>
              <a:effectLst/>
            </c:spPr>
            <c:extLst>
              <c:ext xmlns:c16="http://schemas.microsoft.com/office/drawing/2014/chart" uri="{C3380CC4-5D6E-409C-BE32-E72D297353CC}">
                <c16:uniqueId val="{00000005-DAC0-4F24-A23B-48BD1B3B1A7D}"/>
              </c:ext>
            </c:extLst>
          </c:dPt>
          <c:dPt>
            <c:idx val="3"/>
            <c:bubble3D val="0"/>
            <c:spPr>
              <a:solidFill>
                <a:schemeClr val="accent4">
                  <a:tint val="58000"/>
                </a:schemeClr>
              </a:solidFill>
              <a:ln w="19050">
                <a:solidFill>
                  <a:schemeClr val="lt1"/>
                </a:solidFill>
              </a:ln>
              <a:effectLst/>
            </c:spPr>
            <c:extLst>
              <c:ext xmlns:c16="http://schemas.microsoft.com/office/drawing/2014/chart" uri="{C3380CC4-5D6E-409C-BE32-E72D297353CC}">
                <c16:uniqueId val="{00000007-DAC0-4F24-A23B-48BD1B3B1A7D}"/>
              </c:ext>
            </c:extLst>
          </c:dPt>
          <c:dLbls>
            <c:numFmt formatCode="0%" sourceLinked="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Kantar Brown" panose="020B0504020101010102" pitchFamily="34" charset="0"/>
                    <a:ea typeface="+mn-ea"/>
                    <a:cs typeface="Kantar Brown" panose="020B0504020101010102" pitchFamily="34" charset="0"/>
                  </a:defRPr>
                </a:pPr>
                <a:endParaRPr lang="es-C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Conected TV</c:v>
                </c:pt>
                <c:pt idx="1">
                  <c:v>PC/Mac</c:v>
                </c:pt>
                <c:pt idx="2">
                  <c:v>Smartphone</c:v>
                </c:pt>
                <c:pt idx="3">
                  <c:v>Tablet</c:v>
                </c:pt>
              </c:strCache>
            </c:strRef>
          </c:cat>
          <c:val>
            <c:numRef>
              <c:f>Sheet1!$B$2:$B$5</c:f>
              <c:numCache>
                <c:formatCode>0%</c:formatCode>
                <c:ptCount val="4"/>
                <c:pt idx="0">
                  <c:v>0.57999999999999996</c:v>
                </c:pt>
                <c:pt idx="1">
                  <c:v>0.05</c:v>
                </c:pt>
                <c:pt idx="2">
                  <c:v>0.36</c:v>
                </c:pt>
                <c:pt idx="3">
                  <c:v>0</c:v>
                </c:pt>
              </c:numCache>
            </c:numRef>
          </c:val>
          <c:extLst>
            <c:ext xmlns:c16="http://schemas.microsoft.com/office/drawing/2014/chart" uri="{C3380CC4-5D6E-409C-BE32-E72D297353CC}">
              <c16:uniqueId val="{00000008-DAC0-4F24-A23B-48BD1B3B1A7D}"/>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latin typeface="Kantar Brown" panose="020B0504020101010102" pitchFamily="34" charset="0"/>
          <a:cs typeface="Kantar Brown" panose="020B0504020101010102" pitchFamily="34" charset="0"/>
        </a:defRPr>
      </a:pPr>
      <a:endParaRPr lang="es-CL"/>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Youtube</c:v>
                </c:pt>
              </c:strCache>
            </c:strRef>
          </c:tx>
          <c:dPt>
            <c:idx val="0"/>
            <c:bubble3D val="0"/>
            <c:spPr>
              <a:solidFill>
                <a:srgbClr val="C54F90"/>
              </a:solidFill>
              <a:ln w="19050">
                <a:solidFill>
                  <a:schemeClr val="lt1"/>
                </a:solidFill>
              </a:ln>
              <a:effectLst/>
            </c:spPr>
            <c:extLst>
              <c:ext xmlns:c16="http://schemas.microsoft.com/office/drawing/2014/chart" uri="{C3380CC4-5D6E-409C-BE32-E72D297353CC}">
                <c16:uniqueId val="{00000001-E0E6-4BA3-B08F-DA030DB9D976}"/>
              </c:ext>
            </c:extLst>
          </c:dPt>
          <c:dPt>
            <c:idx val="1"/>
            <c:bubble3D val="0"/>
            <c:spPr>
              <a:solidFill>
                <a:srgbClr val="662F59"/>
              </a:solidFill>
              <a:ln w="19050">
                <a:solidFill>
                  <a:schemeClr val="lt1"/>
                </a:solidFill>
              </a:ln>
              <a:effectLst/>
            </c:spPr>
            <c:extLst>
              <c:ext xmlns:c16="http://schemas.microsoft.com/office/drawing/2014/chart" uri="{C3380CC4-5D6E-409C-BE32-E72D297353CC}">
                <c16:uniqueId val="{00000003-E0E6-4BA3-B08F-DA030DB9D976}"/>
              </c:ext>
            </c:extLst>
          </c:dPt>
          <c:dPt>
            <c:idx val="2"/>
            <c:bubble3D val="0"/>
            <c:spPr>
              <a:solidFill>
                <a:srgbClr val="E02EDC"/>
              </a:solidFill>
              <a:ln w="19050">
                <a:solidFill>
                  <a:schemeClr val="lt1"/>
                </a:solidFill>
              </a:ln>
              <a:effectLst/>
            </c:spPr>
            <c:extLst>
              <c:ext xmlns:c16="http://schemas.microsoft.com/office/drawing/2014/chart" uri="{C3380CC4-5D6E-409C-BE32-E72D297353CC}">
                <c16:uniqueId val="{00000005-E0E6-4BA3-B08F-DA030DB9D976}"/>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E0E6-4BA3-B08F-DA030DB9D976}"/>
              </c:ext>
            </c:extLst>
          </c:dPt>
          <c:dLbls>
            <c:numFmt formatCode="0%" sourceLinked="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Kantar Brown" panose="020B0504020101010102" pitchFamily="34" charset="0"/>
                    <a:ea typeface="+mn-ea"/>
                    <a:cs typeface="Kantar Brown" panose="020B0504020101010102" pitchFamily="34" charset="0"/>
                  </a:defRPr>
                </a:pPr>
                <a:endParaRPr lang="es-C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Connected TV</c:v>
                </c:pt>
                <c:pt idx="1">
                  <c:v>PC/Mac</c:v>
                </c:pt>
                <c:pt idx="2">
                  <c:v>Smartphone</c:v>
                </c:pt>
                <c:pt idx="3">
                  <c:v>Tablet</c:v>
                </c:pt>
              </c:strCache>
            </c:strRef>
          </c:cat>
          <c:val>
            <c:numRef>
              <c:f>Sheet1!$B$2:$B$5</c:f>
              <c:numCache>
                <c:formatCode>0%</c:formatCode>
                <c:ptCount val="4"/>
                <c:pt idx="0">
                  <c:v>0.16</c:v>
                </c:pt>
                <c:pt idx="1">
                  <c:v>0.18</c:v>
                </c:pt>
                <c:pt idx="2">
                  <c:v>0.66</c:v>
                </c:pt>
                <c:pt idx="3">
                  <c:v>0</c:v>
                </c:pt>
              </c:numCache>
            </c:numRef>
          </c:val>
          <c:extLst>
            <c:ext xmlns:c16="http://schemas.microsoft.com/office/drawing/2014/chart" uri="{C3380CC4-5D6E-409C-BE32-E72D297353CC}">
              <c16:uniqueId val="{00000008-E0E6-4BA3-B08F-DA030DB9D976}"/>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latin typeface="Kantar Brown" panose="020B0504020101010102" pitchFamily="34" charset="0"/>
          <a:cs typeface="Kantar Brown" panose="020B0504020101010102" pitchFamily="34" charset="0"/>
        </a:defRPr>
      </a:pPr>
      <a:endParaRPr lang="es-CL"/>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Globoplay</c:v>
                </c:pt>
              </c:strCache>
            </c:strRef>
          </c:tx>
          <c:dPt>
            <c:idx val="0"/>
            <c:bubble3D val="0"/>
            <c:spPr>
              <a:solidFill>
                <a:srgbClr val="C54F90"/>
              </a:solidFill>
              <a:ln w="19050">
                <a:solidFill>
                  <a:schemeClr val="lt1"/>
                </a:solidFill>
              </a:ln>
              <a:effectLst/>
            </c:spPr>
            <c:extLst>
              <c:ext xmlns:c16="http://schemas.microsoft.com/office/drawing/2014/chart" uri="{C3380CC4-5D6E-409C-BE32-E72D297353CC}">
                <c16:uniqueId val="{00000001-ABC4-44C5-9624-1AA47797DD65}"/>
              </c:ext>
            </c:extLst>
          </c:dPt>
          <c:dPt>
            <c:idx val="1"/>
            <c:bubble3D val="0"/>
            <c:spPr>
              <a:solidFill>
                <a:srgbClr val="662F59"/>
              </a:solidFill>
              <a:ln w="19050">
                <a:solidFill>
                  <a:schemeClr val="lt1"/>
                </a:solidFill>
              </a:ln>
              <a:effectLst/>
            </c:spPr>
            <c:extLst>
              <c:ext xmlns:c16="http://schemas.microsoft.com/office/drawing/2014/chart" uri="{C3380CC4-5D6E-409C-BE32-E72D297353CC}">
                <c16:uniqueId val="{00000003-ABC4-44C5-9624-1AA47797DD65}"/>
              </c:ext>
            </c:extLst>
          </c:dPt>
          <c:dPt>
            <c:idx val="2"/>
            <c:bubble3D val="0"/>
            <c:spPr>
              <a:solidFill>
                <a:srgbClr val="E02EDC"/>
              </a:solidFill>
              <a:ln w="19050">
                <a:solidFill>
                  <a:schemeClr val="lt1"/>
                </a:solidFill>
              </a:ln>
              <a:effectLst/>
            </c:spPr>
            <c:extLst>
              <c:ext xmlns:c16="http://schemas.microsoft.com/office/drawing/2014/chart" uri="{C3380CC4-5D6E-409C-BE32-E72D297353CC}">
                <c16:uniqueId val="{00000005-ABC4-44C5-9624-1AA47797DD65}"/>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ABC4-44C5-9624-1AA47797DD65}"/>
              </c:ext>
            </c:extLst>
          </c:dPt>
          <c:dLbls>
            <c:numFmt formatCode="0%" sourceLinked="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Kantar Brown" panose="020B0504020101010102" pitchFamily="34" charset="0"/>
                    <a:ea typeface="+mn-ea"/>
                    <a:cs typeface="Kantar Brown" panose="020B0504020101010102" pitchFamily="34" charset="0"/>
                  </a:defRPr>
                </a:pPr>
                <a:endParaRPr lang="es-C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Connected TV</c:v>
                </c:pt>
                <c:pt idx="1">
                  <c:v>PC/Mac</c:v>
                </c:pt>
                <c:pt idx="2">
                  <c:v>Smartphone</c:v>
                </c:pt>
                <c:pt idx="3">
                  <c:v>Tablet</c:v>
                </c:pt>
              </c:strCache>
            </c:strRef>
          </c:cat>
          <c:val>
            <c:numRef>
              <c:f>Sheet1!$B$2:$B$5</c:f>
              <c:numCache>
                <c:formatCode>0%</c:formatCode>
                <c:ptCount val="4"/>
                <c:pt idx="0">
                  <c:v>0.53</c:v>
                </c:pt>
                <c:pt idx="1">
                  <c:v>0.13</c:v>
                </c:pt>
                <c:pt idx="2">
                  <c:v>0.33</c:v>
                </c:pt>
                <c:pt idx="3">
                  <c:v>0</c:v>
                </c:pt>
              </c:numCache>
            </c:numRef>
          </c:val>
          <c:extLst>
            <c:ext xmlns:c16="http://schemas.microsoft.com/office/drawing/2014/chart" uri="{C3380CC4-5D6E-409C-BE32-E72D297353CC}">
              <c16:uniqueId val="{00000008-ABC4-44C5-9624-1AA47797DD65}"/>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latin typeface="Kantar Brown" panose="020B0504020101010102" pitchFamily="34" charset="0"/>
          <a:cs typeface="Kantar Brown" panose="020B0504020101010102" pitchFamily="34" charset="0"/>
        </a:defRPr>
      </a:pPr>
      <a:endParaRPr lang="es-C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MC09</c:v>
                </c:pt>
              </c:strCache>
            </c:strRef>
          </c:tx>
          <c:spPr>
            <a:ln w="25258">
              <a:solidFill>
                <a:srgbClr val="000000"/>
              </a:solidFill>
              <a:prstDash val="sysDash"/>
            </a:ln>
          </c:spPr>
          <c:marker>
            <c:symbol val="none"/>
          </c:marker>
          <c:cat>
            <c:strRef>
              <c:f>Sheet1!$A$2:$A$82</c:f>
              <c:strCache>
                <c:ptCount val="81"/>
                <c:pt idx="0">
                  <c:v>Jan-14</c:v>
                </c:pt>
                <c:pt idx="1">
                  <c:v>Feb-14</c:v>
                </c:pt>
                <c:pt idx="2">
                  <c:v>Mar-14</c:v>
                </c:pt>
                <c:pt idx="3">
                  <c:v>Apr-14</c:v>
                </c:pt>
                <c:pt idx="4">
                  <c:v>May-14</c:v>
                </c:pt>
                <c:pt idx="5">
                  <c:v>Jun-14</c:v>
                </c:pt>
                <c:pt idx="6">
                  <c:v>Jul-14</c:v>
                </c:pt>
                <c:pt idx="7">
                  <c:v>Aug-14</c:v>
                </c:pt>
                <c:pt idx="8">
                  <c:v>Sep-14</c:v>
                </c:pt>
                <c:pt idx="9">
                  <c:v>Oct-14</c:v>
                </c:pt>
                <c:pt idx="10">
                  <c:v>Nov-14</c:v>
                </c:pt>
                <c:pt idx="11">
                  <c:v>Dec-14</c:v>
                </c:pt>
                <c:pt idx="12">
                  <c:v>Jan-15</c:v>
                </c:pt>
                <c:pt idx="13">
                  <c:v>Feb-15</c:v>
                </c:pt>
                <c:pt idx="14">
                  <c:v>Mar-15</c:v>
                </c:pt>
                <c:pt idx="15">
                  <c:v>Apr-15</c:v>
                </c:pt>
                <c:pt idx="16">
                  <c:v>May-15</c:v>
                </c:pt>
                <c:pt idx="17">
                  <c:v>Jun-15</c:v>
                </c:pt>
                <c:pt idx="18">
                  <c:v>Jul-15</c:v>
                </c:pt>
                <c:pt idx="19">
                  <c:v>Aug-15</c:v>
                </c:pt>
                <c:pt idx="20">
                  <c:v>Sep-15</c:v>
                </c:pt>
                <c:pt idx="21">
                  <c:v>Oct-15</c:v>
                </c:pt>
                <c:pt idx="22">
                  <c:v>Nov-15</c:v>
                </c:pt>
                <c:pt idx="23">
                  <c:v>Dec-15</c:v>
                </c:pt>
                <c:pt idx="24">
                  <c:v>Jan16</c:v>
                </c:pt>
                <c:pt idx="25">
                  <c:v>Feb-16</c:v>
                </c:pt>
                <c:pt idx="26">
                  <c:v>Mar-16</c:v>
                </c:pt>
                <c:pt idx="27">
                  <c:v>Apr-16</c:v>
                </c:pt>
                <c:pt idx="28">
                  <c:v>May-16</c:v>
                </c:pt>
                <c:pt idx="29">
                  <c:v>Jun-16</c:v>
                </c:pt>
                <c:pt idx="30">
                  <c:v>Jul-16</c:v>
                </c:pt>
                <c:pt idx="31">
                  <c:v>Aug-16</c:v>
                </c:pt>
                <c:pt idx="32">
                  <c:v>Sep-16</c:v>
                </c:pt>
                <c:pt idx="33">
                  <c:v>Oct-16</c:v>
                </c:pt>
                <c:pt idx="34">
                  <c:v>Nov-16</c:v>
                </c:pt>
                <c:pt idx="35">
                  <c:v>Dec-16</c:v>
                </c:pt>
                <c:pt idx="36">
                  <c:v>Jan17</c:v>
                </c:pt>
                <c:pt idx="37">
                  <c:v>Feb-17</c:v>
                </c:pt>
                <c:pt idx="38">
                  <c:v>Mar-17</c:v>
                </c:pt>
                <c:pt idx="39">
                  <c:v>Apr-17</c:v>
                </c:pt>
                <c:pt idx="40">
                  <c:v>May-17</c:v>
                </c:pt>
                <c:pt idx="41">
                  <c:v>Jun-17</c:v>
                </c:pt>
                <c:pt idx="42">
                  <c:v>Jul-17</c:v>
                </c:pt>
                <c:pt idx="43">
                  <c:v>Aug-17</c:v>
                </c:pt>
                <c:pt idx="44">
                  <c:v>Sep-17</c:v>
                </c:pt>
                <c:pt idx="45">
                  <c:v>Oct-17</c:v>
                </c:pt>
                <c:pt idx="46">
                  <c:v>Nov-17</c:v>
                </c:pt>
                <c:pt idx="47">
                  <c:v>Dec-17</c:v>
                </c:pt>
                <c:pt idx="48">
                  <c:v>Jan-18</c:v>
                </c:pt>
                <c:pt idx="49">
                  <c:v>Feb-8</c:v>
                </c:pt>
                <c:pt idx="50">
                  <c:v>Mar-18</c:v>
                </c:pt>
                <c:pt idx="51">
                  <c:v>Apr-18</c:v>
                </c:pt>
                <c:pt idx="52">
                  <c:v>May-18</c:v>
                </c:pt>
                <c:pt idx="53">
                  <c:v>Jun-18</c:v>
                </c:pt>
                <c:pt idx="54">
                  <c:v>Jul-18</c:v>
                </c:pt>
                <c:pt idx="55">
                  <c:v>Aug-18</c:v>
                </c:pt>
                <c:pt idx="56">
                  <c:v>Sep-18</c:v>
                </c:pt>
                <c:pt idx="57">
                  <c:v>Oct-18</c:v>
                </c:pt>
                <c:pt idx="58">
                  <c:v>Nov-18</c:v>
                </c:pt>
                <c:pt idx="59">
                  <c:v>Dec-18</c:v>
                </c:pt>
                <c:pt idx="60">
                  <c:v>Jan-19</c:v>
                </c:pt>
                <c:pt idx="61">
                  <c:v>Feb-19</c:v>
                </c:pt>
                <c:pt idx="62">
                  <c:v>Mar-19</c:v>
                </c:pt>
                <c:pt idx="63">
                  <c:v>Apr-19</c:v>
                </c:pt>
                <c:pt idx="64">
                  <c:v>May-19</c:v>
                </c:pt>
                <c:pt idx="65">
                  <c:v>Jun-19</c:v>
                </c:pt>
                <c:pt idx="66">
                  <c:v>Jul-19</c:v>
                </c:pt>
                <c:pt idx="67">
                  <c:v>Aug-19</c:v>
                </c:pt>
                <c:pt idx="68">
                  <c:v>Sep-19</c:v>
                </c:pt>
                <c:pt idx="69">
                  <c:v>Oct-19</c:v>
                </c:pt>
                <c:pt idx="70">
                  <c:v>Nov-19</c:v>
                </c:pt>
                <c:pt idx="71">
                  <c:v>Dec-19</c:v>
                </c:pt>
                <c:pt idx="72">
                  <c:v>Jan-20</c:v>
                </c:pt>
                <c:pt idx="73">
                  <c:v>Feb-20</c:v>
                </c:pt>
                <c:pt idx="74">
                  <c:v>Mar-20</c:v>
                </c:pt>
                <c:pt idx="75">
                  <c:v>Apr-20</c:v>
                </c:pt>
                <c:pt idx="76">
                  <c:v>May-20</c:v>
                </c:pt>
                <c:pt idx="77">
                  <c:v>Jun-20</c:v>
                </c:pt>
                <c:pt idx="78">
                  <c:v>Jul-20</c:v>
                </c:pt>
                <c:pt idx="79">
                  <c:v>Aug-20</c:v>
                </c:pt>
                <c:pt idx="80">
                  <c:v>Sep-20</c:v>
                </c:pt>
              </c:strCache>
            </c:strRef>
          </c:cat>
          <c:val>
            <c:numRef>
              <c:f>Sheet1!$B$2:$B$82</c:f>
            </c:numRef>
          </c:val>
          <c:smooth val="0"/>
          <c:extLst>
            <c:ext xmlns:c16="http://schemas.microsoft.com/office/drawing/2014/chart" uri="{C3380CC4-5D6E-409C-BE32-E72D297353CC}">
              <c16:uniqueId val="{00000000-B677-4E41-B0C8-1BF3FE4CDBF8}"/>
            </c:ext>
          </c:extLst>
        </c:ser>
        <c:ser>
          <c:idx val="1"/>
          <c:order val="1"/>
          <c:tx>
            <c:strRef>
              <c:f>Sheet1!$C$1</c:f>
              <c:strCache>
                <c:ptCount val="1"/>
                <c:pt idx="0">
                  <c:v>ARG</c:v>
                </c:pt>
              </c:strCache>
            </c:strRef>
          </c:tx>
          <c:spPr>
            <a:ln w="19050" cap="rnd">
              <a:solidFill>
                <a:srgbClr val="00B0F0"/>
              </a:solidFill>
              <a:round/>
            </a:ln>
            <a:effectLst/>
          </c:spPr>
          <c:marker>
            <c:symbol val="none"/>
          </c:marker>
          <c:cat>
            <c:strRef>
              <c:f>Sheet1!$A$2:$A$82</c:f>
              <c:strCache>
                <c:ptCount val="81"/>
                <c:pt idx="0">
                  <c:v>Jan-14</c:v>
                </c:pt>
                <c:pt idx="1">
                  <c:v>Feb-14</c:v>
                </c:pt>
                <c:pt idx="2">
                  <c:v>Mar-14</c:v>
                </c:pt>
                <c:pt idx="3">
                  <c:v>Apr-14</c:v>
                </c:pt>
                <c:pt idx="4">
                  <c:v>May-14</c:v>
                </c:pt>
                <c:pt idx="5">
                  <c:v>Jun-14</c:v>
                </c:pt>
                <c:pt idx="6">
                  <c:v>Jul-14</c:v>
                </c:pt>
                <c:pt idx="7">
                  <c:v>Aug-14</c:v>
                </c:pt>
                <c:pt idx="8">
                  <c:v>Sep-14</c:v>
                </c:pt>
                <c:pt idx="9">
                  <c:v>Oct-14</c:v>
                </c:pt>
                <c:pt idx="10">
                  <c:v>Nov-14</c:v>
                </c:pt>
                <c:pt idx="11">
                  <c:v>Dec-14</c:v>
                </c:pt>
                <c:pt idx="12">
                  <c:v>Jan-15</c:v>
                </c:pt>
                <c:pt idx="13">
                  <c:v>Feb-15</c:v>
                </c:pt>
                <c:pt idx="14">
                  <c:v>Mar-15</c:v>
                </c:pt>
                <c:pt idx="15">
                  <c:v>Apr-15</c:v>
                </c:pt>
                <c:pt idx="16">
                  <c:v>May-15</c:v>
                </c:pt>
                <c:pt idx="17">
                  <c:v>Jun-15</c:v>
                </c:pt>
                <c:pt idx="18">
                  <c:v>Jul-15</c:v>
                </c:pt>
                <c:pt idx="19">
                  <c:v>Aug-15</c:v>
                </c:pt>
                <c:pt idx="20">
                  <c:v>Sep-15</c:v>
                </c:pt>
                <c:pt idx="21">
                  <c:v>Oct-15</c:v>
                </c:pt>
                <c:pt idx="22">
                  <c:v>Nov-15</c:v>
                </c:pt>
                <c:pt idx="23">
                  <c:v>Dec-15</c:v>
                </c:pt>
                <c:pt idx="24">
                  <c:v>Jan16</c:v>
                </c:pt>
                <c:pt idx="25">
                  <c:v>Feb-16</c:v>
                </c:pt>
                <c:pt idx="26">
                  <c:v>Mar-16</c:v>
                </c:pt>
                <c:pt idx="27">
                  <c:v>Apr-16</c:v>
                </c:pt>
                <c:pt idx="28">
                  <c:v>May-16</c:v>
                </c:pt>
                <c:pt idx="29">
                  <c:v>Jun-16</c:v>
                </c:pt>
                <c:pt idx="30">
                  <c:v>Jul-16</c:v>
                </c:pt>
                <c:pt idx="31">
                  <c:v>Aug-16</c:v>
                </c:pt>
                <c:pt idx="32">
                  <c:v>Sep-16</c:v>
                </c:pt>
                <c:pt idx="33">
                  <c:v>Oct-16</c:v>
                </c:pt>
                <c:pt idx="34">
                  <c:v>Nov-16</c:v>
                </c:pt>
                <c:pt idx="35">
                  <c:v>Dec-16</c:v>
                </c:pt>
                <c:pt idx="36">
                  <c:v>Jan17</c:v>
                </c:pt>
                <c:pt idx="37">
                  <c:v>Feb-17</c:v>
                </c:pt>
                <c:pt idx="38">
                  <c:v>Mar-17</c:v>
                </c:pt>
                <c:pt idx="39">
                  <c:v>Apr-17</c:v>
                </c:pt>
                <c:pt idx="40">
                  <c:v>May-17</c:v>
                </c:pt>
                <c:pt idx="41">
                  <c:v>Jun-17</c:v>
                </c:pt>
                <c:pt idx="42">
                  <c:v>Jul-17</c:v>
                </c:pt>
                <c:pt idx="43">
                  <c:v>Aug-17</c:v>
                </c:pt>
                <c:pt idx="44">
                  <c:v>Sep-17</c:v>
                </c:pt>
                <c:pt idx="45">
                  <c:v>Oct-17</c:v>
                </c:pt>
                <c:pt idx="46">
                  <c:v>Nov-17</c:v>
                </c:pt>
                <c:pt idx="47">
                  <c:v>Dec-17</c:v>
                </c:pt>
                <c:pt idx="48">
                  <c:v>Jan-18</c:v>
                </c:pt>
                <c:pt idx="49">
                  <c:v>Feb-8</c:v>
                </c:pt>
                <c:pt idx="50">
                  <c:v>Mar-18</c:v>
                </c:pt>
                <c:pt idx="51">
                  <c:v>Apr-18</c:v>
                </c:pt>
                <c:pt idx="52">
                  <c:v>May-18</c:v>
                </c:pt>
                <c:pt idx="53">
                  <c:v>Jun-18</c:v>
                </c:pt>
                <c:pt idx="54">
                  <c:v>Jul-18</c:v>
                </c:pt>
                <c:pt idx="55">
                  <c:v>Aug-18</c:v>
                </c:pt>
                <c:pt idx="56">
                  <c:v>Sep-18</c:v>
                </c:pt>
                <c:pt idx="57">
                  <c:v>Oct-18</c:v>
                </c:pt>
                <c:pt idx="58">
                  <c:v>Nov-18</c:v>
                </c:pt>
                <c:pt idx="59">
                  <c:v>Dec-18</c:v>
                </c:pt>
                <c:pt idx="60">
                  <c:v>Jan-19</c:v>
                </c:pt>
                <c:pt idx="61">
                  <c:v>Feb-19</c:v>
                </c:pt>
                <c:pt idx="62">
                  <c:v>Mar-19</c:v>
                </c:pt>
                <c:pt idx="63">
                  <c:v>Apr-19</c:v>
                </c:pt>
                <c:pt idx="64">
                  <c:v>May-19</c:v>
                </c:pt>
                <c:pt idx="65">
                  <c:v>Jun-19</c:v>
                </c:pt>
                <c:pt idx="66">
                  <c:v>Jul-19</c:v>
                </c:pt>
                <c:pt idx="67">
                  <c:v>Aug-19</c:v>
                </c:pt>
                <c:pt idx="68">
                  <c:v>Sep-19</c:v>
                </c:pt>
                <c:pt idx="69">
                  <c:v>Oct-19</c:v>
                </c:pt>
                <c:pt idx="70">
                  <c:v>Nov-19</c:v>
                </c:pt>
                <c:pt idx="71">
                  <c:v>Dec-19</c:v>
                </c:pt>
                <c:pt idx="72">
                  <c:v>Jan-20</c:v>
                </c:pt>
                <c:pt idx="73">
                  <c:v>Feb-20</c:v>
                </c:pt>
                <c:pt idx="74">
                  <c:v>Mar-20</c:v>
                </c:pt>
                <c:pt idx="75">
                  <c:v>Apr-20</c:v>
                </c:pt>
                <c:pt idx="76">
                  <c:v>May-20</c:v>
                </c:pt>
                <c:pt idx="77">
                  <c:v>Jun-20</c:v>
                </c:pt>
                <c:pt idx="78">
                  <c:v>Jul-20</c:v>
                </c:pt>
                <c:pt idx="79">
                  <c:v>Aug-20</c:v>
                </c:pt>
                <c:pt idx="80">
                  <c:v>Sep-20</c:v>
                </c:pt>
              </c:strCache>
            </c:strRef>
          </c:cat>
          <c:val>
            <c:numRef>
              <c:f>Sheet1!$C$2:$C$82</c:f>
              <c:numCache>
                <c:formatCode>#,##0.00</c:formatCode>
                <c:ptCount val="81"/>
                <c:pt idx="0">
                  <c:v>31.96</c:v>
                </c:pt>
                <c:pt idx="1">
                  <c:v>34.840000000000003</c:v>
                </c:pt>
                <c:pt idx="2">
                  <c:v>35.89</c:v>
                </c:pt>
                <c:pt idx="3">
                  <c:v>37.24</c:v>
                </c:pt>
                <c:pt idx="4">
                  <c:v>38.33</c:v>
                </c:pt>
                <c:pt idx="5">
                  <c:v>39.51</c:v>
                </c:pt>
                <c:pt idx="6">
                  <c:v>38.82</c:v>
                </c:pt>
                <c:pt idx="7">
                  <c:v>37.44</c:v>
                </c:pt>
                <c:pt idx="8">
                  <c:v>38.11</c:v>
                </c:pt>
                <c:pt idx="9">
                  <c:v>37.53</c:v>
                </c:pt>
                <c:pt idx="10">
                  <c:v>36.700000000000003</c:v>
                </c:pt>
                <c:pt idx="11">
                  <c:v>33.94</c:v>
                </c:pt>
                <c:pt idx="12">
                  <c:v>34</c:v>
                </c:pt>
                <c:pt idx="13">
                  <c:v>33.99</c:v>
                </c:pt>
                <c:pt idx="14">
                  <c:v>35.380000000000003</c:v>
                </c:pt>
                <c:pt idx="15">
                  <c:v>36.020000000000003</c:v>
                </c:pt>
                <c:pt idx="16">
                  <c:v>37.28</c:v>
                </c:pt>
                <c:pt idx="17">
                  <c:v>38.659999999999997</c:v>
                </c:pt>
                <c:pt idx="18">
                  <c:v>38.29</c:v>
                </c:pt>
                <c:pt idx="19">
                  <c:v>39.880000000000003</c:v>
                </c:pt>
                <c:pt idx="20">
                  <c:v>40.61</c:v>
                </c:pt>
                <c:pt idx="21">
                  <c:v>40.909999999999997</c:v>
                </c:pt>
                <c:pt idx="22">
                  <c:v>40.86</c:v>
                </c:pt>
                <c:pt idx="23">
                  <c:v>36.67</c:v>
                </c:pt>
                <c:pt idx="24">
                  <c:v>34.869999999999997</c:v>
                </c:pt>
                <c:pt idx="25">
                  <c:v>34.46</c:v>
                </c:pt>
                <c:pt idx="26">
                  <c:v>37.340000000000003</c:v>
                </c:pt>
                <c:pt idx="27">
                  <c:v>39.18</c:v>
                </c:pt>
                <c:pt idx="28">
                  <c:v>39.51</c:v>
                </c:pt>
                <c:pt idx="29">
                  <c:v>39.99</c:v>
                </c:pt>
                <c:pt idx="30">
                  <c:v>38.93</c:v>
                </c:pt>
                <c:pt idx="31">
                  <c:v>38.909999999999997</c:v>
                </c:pt>
                <c:pt idx="32">
                  <c:v>39.44</c:v>
                </c:pt>
                <c:pt idx="33">
                  <c:v>38.619999999999997</c:v>
                </c:pt>
                <c:pt idx="34">
                  <c:v>37.29</c:v>
                </c:pt>
                <c:pt idx="35">
                  <c:v>33.75</c:v>
                </c:pt>
                <c:pt idx="36">
                  <c:v>32.83</c:v>
                </c:pt>
                <c:pt idx="37">
                  <c:v>33.340000000000003</c:v>
                </c:pt>
                <c:pt idx="38">
                  <c:v>35.4</c:v>
                </c:pt>
                <c:pt idx="39">
                  <c:v>36.020000000000003</c:v>
                </c:pt>
                <c:pt idx="40">
                  <c:v>35.74</c:v>
                </c:pt>
                <c:pt idx="41">
                  <c:v>35.99</c:v>
                </c:pt>
                <c:pt idx="42">
                  <c:v>36.130000000000003</c:v>
                </c:pt>
                <c:pt idx="43">
                  <c:v>36.619999999999997</c:v>
                </c:pt>
                <c:pt idx="44">
                  <c:v>37.4</c:v>
                </c:pt>
                <c:pt idx="45">
                  <c:v>36.159999999999997</c:v>
                </c:pt>
                <c:pt idx="46">
                  <c:v>35.020000000000003</c:v>
                </c:pt>
                <c:pt idx="47">
                  <c:v>32.33</c:v>
                </c:pt>
                <c:pt idx="48">
                  <c:v>30.54</c:v>
                </c:pt>
                <c:pt idx="49">
                  <c:v>31.21</c:v>
                </c:pt>
                <c:pt idx="50">
                  <c:v>32.97</c:v>
                </c:pt>
                <c:pt idx="51">
                  <c:v>34.14</c:v>
                </c:pt>
                <c:pt idx="52">
                  <c:v>35.18</c:v>
                </c:pt>
                <c:pt idx="53">
                  <c:v>37.409999999999997</c:v>
                </c:pt>
                <c:pt idx="54">
                  <c:v>36.4</c:v>
                </c:pt>
                <c:pt idx="55">
                  <c:v>36.06</c:v>
                </c:pt>
                <c:pt idx="56">
                  <c:v>36.14</c:v>
                </c:pt>
                <c:pt idx="57">
                  <c:v>34.19</c:v>
                </c:pt>
                <c:pt idx="58">
                  <c:v>34.14</c:v>
                </c:pt>
                <c:pt idx="59">
                  <c:v>31.38</c:v>
                </c:pt>
                <c:pt idx="60">
                  <c:v>30.15</c:v>
                </c:pt>
                <c:pt idx="61">
                  <c:v>30.75</c:v>
                </c:pt>
                <c:pt idx="62">
                  <c:v>32.770000000000003</c:v>
                </c:pt>
                <c:pt idx="63">
                  <c:v>33.299999999999997</c:v>
                </c:pt>
                <c:pt idx="64">
                  <c:v>34.42</c:v>
                </c:pt>
                <c:pt idx="65">
                  <c:v>34.33</c:v>
                </c:pt>
                <c:pt idx="66">
                  <c:v>33.11</c:v>
                </c:pt>
                <c:pt idx="67">
                  <c:v>34.1</c:v>
                </c:pt>
                <c:pt idx="68">
                  <c:v>34.08</c:v>
                </c:pt>
                <c:pt idx="69">
                  <c:v>33.96</c:v>
                </c:pt>
                <c:pt idx="70">
                  <c:v>31.65</c:v>
                </c:pt>
                <c:pt idx="71">
                  <c:v>30</c:v>
                </c:pt>
                <c:pt idx="72">
                  <c:v>27.52</c:v>
                </c:pt>
                <c:pt idx="73">
                  <c:v>27.58</c:v>
                </c:pt>
                <c:pt idx="74">
                  <c:v>31.96</c:v>
                </c:pt>
                <c:pt idx="75">
                  <c:v>32</c:v>
                </c:pt>
                <c:pt idx="76">
                  <c:v>29.62</c:v>
                </c:pt>
                <c:pt idx="77">
                  <c:v>30.55</c:v>
                </c:pt>
                <c:pt idx="78">
                  <c:v>31.8</c:v>
                </c:pt>
                <c:pt idx="79">
                  <c:v>31.62</c:v>
                </c:pt>
                <c:pt idx="80">
                  <c:v>31.34</c:v>
                </c:pt>
              </c:numCache>
            </c:numRef>
          </c:val>
          <c:smooth val="0"/>
          <c:extLst>
            <c:ext xmlns:c16="http://schemas.microsoft.com/office/drawing/2014/chart" uri="{C3380CC4-5D6E-409C-BE32-E72D297353CC}">
              <c16:uniqueId val="{00000001-B677-4E41-B0C8-1BF3FE4CDBF8}"/>
            </c:ext>
          </c:extLst>
        </c:ser>
        <c:ser>
          <c:idx val="2"/>
          <c:order val="2"/>
          <c:tx>
            <c:strRef>
              <c:f>Sheet1!$D$1</c:f>
              <c:strCache>
                <c:ptCount val="1"/>
                <c:pt idx="0">
                  <c:v>BRA</c:v>
                </c:pt>
              </c:strCache>
            </c:strRef>
          </c:tx>
          <c:spPr>
            <a:ln w="28361" cap="rnd">
              <a:solidFill>
                <a:srgbClr val="00B050"/>
              </a:solidFill>
              <a:round/>
            </a:ln>
            <a:effectLst/>
          </c:spPr>
          <c:marker>
            <c:symbol val="none"/>
          </c:marker>
          <c:cat>
            <c:strRef>
              <c:f>Sheet1!$A$2:$A$82</c:f>
              <c:strCache>
                <c:ptCount val="81"/>
                <c:pt idx="0">
                  <c:v>Jan-14</c:v>
                </c:pt>
                <c:pt idx="1">
                  <c:v>Feb-14</c:v>
                </c:pt>
                <c:pt idx="2">
                  <c:v>Mar-14</c:v>
                </c:pt>
                <c:pt idx="3">
                  <c:v>Apr-14</c:v>
                </c:pt>
                <c:pt idx="4">
                  <c:v>May-14</c:v>
                </c:pt>
                <c:pt idx="5">
                  <c:v>Jun-14</c:v>
                </c:pt>
                <c:pt idx="6">
                  <c:v>Jul-14</c:v>
                </c:pt>
                <c:pt idx="7">
                  <c:v>Aug-14</c:v>
                </c:pt>
                <c:pt idx="8">
                  <c:v>Sep-14</c:v>
                </c:pt>
                <c:pt idx="9">
                  <c:v>Oct-14</c:v>
                </c:pt>
                <c:pt idx="10">
                  <c:v>Nov-14</c:v>
                </c:pt>
                <c:pt idx="11">
                  <c:v>Dec-14</c:v>
                </c:pt>
                <c:pt idx="12">
                  <c:v>Jan-15</c:v>
                </c:pt>
                <c:pt idx="13">
                  <c:v>Feb-15</c:v>
                </c:pt>
                <c:pt idx="14">
                  <c:v>Mar-15</c:v>
                </c:pt>
                <c:pt idx="15">
                  <c:v>Apr-15</c:v>
                </c:pt>
                <c:pt idx="16">
                  <c:v>May-15</c:v>
                </c:pt>
                <c:pt idx="17">
                  <c:v>Jun-15</c:v>
                </c:pt>
                <c:pt idx="18">
                  <c:v>Jul-15</c:v>
                </c:pt>
                <c:pt idx="19">
                  <c:v>Aug-15</c:v>
                </c:pt>
                <c:pt idx="20">
                  <c:v>Sep-15</c:v>
                </c:pt>
                <c:pt idx="21">
                  <c:v>Oct-15</c:v>
                </c:pt>
                <c:pt idx="22">
                  <c:v>Nov-15</c:v>
                </c:pt>
                <c:pt idx="23">
                  <c:v>Dec-15</c:v>
                </c:pt>
                <c:pt idx="24">
                  <c:v>Jan16</c:v>
                </c:pt>
                <c:pt idx="25">
                  <c:v>Feb-16</c:v>
                </c:pt>
                <c:pt idx="26">
                  <c:v>Mar-16</c:v>
                </c:pt>
                <c:pt idx="27">
                  <c:v>Apr-16</c:v>
                </c:pt>
                <c:pt idx="28">
                  <c:v>May-16</c:v>
                </c:pt>
                <c:pt idx="29">
                  <c:v>Jun-16</c:v>
                </c:pt>
                <c:pt idx="30">
                  <c:v>Jul-16</c:v>
                </c:pt>
                <c:pt idx="31">
                  <c:v>Aug-16</c:v>
                </c:pt>
                <c:pt idx="32">
                  <c:v>Sep-16</c:v>
                </c:pt>
                <c:pt idx="33">
                  <c:v>Oct-16</c:v>
                </c:pt>
                <c:pt idx="34">
                  <c:v>Nov-16</c:v>
                </c:pt>
                <c:pt idx="35">
                  <c:v>Dec-16</c:v>
                </c:pt>
                <c:pt idx="36">
                  <c:v>Jan17</c:v>
                </c:pt>
                <c:pt idx="37">
                  <c:v>Feb-17</c:v>
                </c:pt>
                <c:pt idx="38">
                  <c:v>Mar-17</c:v>
                </c:pt>
                <c:pt idx="39">
                  <c:v>Apr-17</c:v>
                </c:pt>
                <c:pt idx="40">
                  <c:v>May-17</c:v>
                </c:pt>
                <c:pt idx="41">
                  <c:v>Jun-17</c:v>
                </c:pt>
                <c:pt idx="42">
                  <c:v>Jul-17</c:v>
                </c:pt>
                <c:pt idx="43">
                  <c:v>Aug-17</c:v>
                </c:pt>
                <c:pt idx="44">
                  <c:v>Sep-17</c:v>
                </c:pt>
                <c:pt idx="45">
                  <c:v>Oct-17</c:v>
                </c:pt>
                <c:pt idx="46">
                  <c:v>Nov-17</c:v>
                </c:pt>
                <c:pt idx="47">
                  <c:v>Dec-17</c:v>
                </c:pt>
                <c:pt idx="48">
                  <c:v>Jan-18</c:v>
                </c:pt>
                <c:pt idx="49">
                  <c:v>Feb-8</c:v>
                </c:pt>
                <c:pt idx="50">
                  <c:v>Mar-18</c:v>
                </c:pt>
                <c:pt idx="51">
                  <c:v>Apr-18</c:v>
                </c:pt>
                <c:pt idx="52">
                  <c:v>May-18</c:v>
                </c:pt>
                <c:pt idx="53">
                  <c:v>Jun-18</c:v>
                </c:pt>
                <c:pt idx="54">
                  <c:v>Jul-18</c:v>
                </c:pt>
                <c:pt idx="55">
                  <c:v>Aug-18</c:v>
                </c:pt>
                <c:pt idx="56">
                  <c:v>Sep-18</c:v>
                </c:pt>
                <c:pt idx="57">
                  <c:v>Oct-18</c:v>
                </c:pt>
                <c:pt idx="58">
                  <c:v>Nov-18</c:v>
                </c:pt>
                <c:pt idx="59">
                  <c:v>Dec-18</c:v>
                </c:pt>
                <c:pt idx="60">
                  <c:v>Jan-19</c:v>
                </c:pt>
                <c:pt idx="61">
                  <c:v>Feb-19</c:v>
                </c:pt>
                <c:pt idx="62">
                  <c:v>Mar-19</c:v>
                </c:pt>
                <c:pt idx="63">
                  <c:v>Apr-19</c:v>
                </c:pt>
                <c:pt idx="64">
                  <c:v>May-19</c:v>
                </c:pt>
                <c:pt idx="65">
                  <c:v>Jun-19</c:v>
                </c:pt>
                <c:pt idx="66">
                  <c:v>Jul-19</c:v>
                </c:pt>
                <c:pt idx="67">
                  <c:v>Aug-19</c:v>
                </c:pt>
                <c:pt idx="68">
                  <c:v>Sep-19</c:v>
                </c:pt>
                <c:pt idx="69">
                  <c:v>Oct-19</c:v>
                </c:pt>
                <c:pt idx="70">
                  <c:v>Nov-19</c:v>
                </c:pt>
                <c:pt idx="71">
                  <c:v>Dec-19</c:v>
                </c:pt>
                <c:pt idx="72">
                  <c:v>Jan-20</c:v>
                </c:pt>
                <c:pt idx="73">
                  <c:v>Feb-20</c:v>
                </c:pt>
                <c:pt idx="74">
                  <c:v>Mar-20</c:v>
                </c:pt>
                <c:pt idx="75">
                  <c:v>Apr-20</c:v>
                </c:pt>
                <c:pt idx="76">
                  <c:v>May-20</c:v>
                </c:pt>
                <c:pt idx="77">
                  <c:v>Jun-20</c:v>
                </c:pt>
                <c:pt idx="78">
                  <c:v>Jul-20</c:v>
                </c:pt>
                <c:pt idx="79">
                  <c:v>Aug-20</c:v>
                </c:pt>
                <c:pt idx="80">
                  <c:v>Sep-20</c:v>
                </c:pt>
              </c:strCache>
            </c:strRef>
          </c:cat>
          <c:val>
            <c:numRef>
              <c:f>Sheet1!$D$2:$D$82</c:f>
              <c:numCache>
                <c:formatCode>#,##0.00</c:formatCode>
                <c:ptCount val="81"/>
                <c:pt idx="0">
                  <c:v>32.18</c:v>
                </c:pt>
                <c:pt idx="1">
                  <c:v>32.76</c:v>
                </c:pt>
                <c:pt idx="2">
                  <c:v>33.64</c:v>
                </c:pt>
                <c:pt idx="3">
                  <c:v>33.97</c:v>
                </c:pt>
                <c:pt idx="4">
                  <c:v>34.200000000000003</c:v>
                </c:pt>
                <c:pt idx="5">
                  <c:v>35.43</c:v>
                </c:pt>
                <c:pt idx="6">
                  <c:v>34.36</c:v>
                </c:pt>
                <c:pt idx="7">
                  <c:v>33.369999999999997</c:v>
                </c:pt>
                <c:pt idx="8">
                  <c:v>33.33</c:v>
                </c:pt>
                <c:pt idx="9">
                  <c:v>34.520000000000003</c:v>
                </c:pt>
                <c:pt idx="10">
                  <c:v>34.72</c:v>
                </c:pt>
                <c:pt idx="11">
                  <c:v>33</c:v>
                </c:pt>
                <c:pt idx="12">
                  <c:v>32.89</c:v>
                </c:pt>
                <c:pt idx="13">
                  <c:v>34.04</c:v>
                </c:pt>
                <c:pt idx="14">
                  <c:v>34.69</c:v>
                </c:pt>
                <c:pt idx="15">
                  <c:v>34.89</c:v>
                </c:pt>
                <c:pt idx="16">
                  <c:v>34.74</c:v>
                </c:pt>
                <c:pt idx="17">
                  <c:v>35.36</c:v>
                </c:pt>
                <c:pt idx="18">
                  <c:v>35.380000000000003</c:v>
                </c:pt>
                <c:pt idx="19">
                  <c:v>34.94</c:v>
                </c:pt>
                <c:pt idx="20">
                  <c:v>35.58</c:v>
                </c:pt>
                <c:pt idx="21">
                  <c:v>35.43</c:v>
                </c:pt>
                <c:pt idx="22">
                  <c:v>36.130000000000003</c:v>
                </c:pt>
                <c:pt idx="23">
                  <c:v>34.630000000000003</c:v>
                </c:pt>
                <c:pt idx="24">
                  <c:v>35.94</c:v>
                </c:pt>
                <c:pt idx="25">
                  <c:v>36.39</c:v>
                </c:pt>
                <c:pt idx="26">
                  <c:v>37.51</c:v>
                </c:pt>
                <c:pt idx="27">
                  <c:v>37.159999999999997</c:v>
                </c:pt>
                <c:pt idx="28">
                  <c:v>37.93</c:v>
                </c:pt>
                <c:pt idx="29">
                  <c:v>37.99</c:v>
                </c:pt>
                <c:pt idx="30">
                  <c:v>37.89</c:v>
                </c:pt>
                <c:pt idx="31">
                  <c:v>39.17</c:v>
                </c:pt>
                <c:pt idx="32">
                  <c:v>37.86</c:v>
                </c:pt>
                <c:pt idx="33">
                  <c:v>37.46</c:v>
                </c:pt>
                <c:pt idx="34">
                  <c:v>37.64</c:v>
                </c:pt>
                <c:pt idx="35">
                  <c:v>35.93</c:v>
                </c:pt>
                <c:pt idx="36">
                  <c:v>37.03</c:v>
                </c:pt>
                <c:pt idx="37">
                  <c:v>37.47</c:v>
                </c:pt>
                <c:pt idx="38">
                  <c:v>38.380000000000003</c:v>
                </c:pt>
                <c:pt idx="39">
                  <c:v>38.4</c:v>
                </c:pt>
                <c:pt idx="40">
                  <c:v>38.42</c:v>
                </c:pt>
                <c:pt idx="41">
                  <c:v>38.35</c:v>
                </c:pt>
                <c:pt idx="42">
                  <c:v>38.19</c:v>
                </c:pt>
                <c:pt idx="43">
                  <c:v>38.26</c:v>
                </c:pt>
                <c:pt idx="44">
                  <c:v>38.049999999999997</c:v>
                </c:pt>
                <c:pt idx="45">
                  <c:v>37.85</c:v>
                </c:pt>
                <c:pt idx="46">
                  <c:v>37.51</c:v>
                </c:pt>
                <c:pt idx="47">
                  <c:v>35.950000000000003</c:v>
                </c:pt>
                <c:pt idx="48">
                  <c:v>36.659999999999997</c:v>
                </c:pt>
                <c:pt idx="49">
                  <c:v>37.15</c:v>
                </c:pt>
                <c:pt idx="50">
                  <c:v>36.65</c:v>
                </c:pt>
                <c:pt idx="51">
                  <c:v>37.33</c:v>
                </c:pt>
                <c:pt idx="52">
                  <c:v>37.99</c:v>
                </c:pt>
                <c:pt idx="53">
                  <c:v>38.89</c:v>
                </c:pt>
                <c:pt idx="54">
                  <c:v>37.840000000000003</c:v>
                </c:pt>
                <c:pt idx="55">
                  <c:v>37.01</c:v>
                </c:pt>
                <c:pt idx="56">
                  <c:v>36.700000000000003</c:v>
                </c:pt>
                <c:pt idx="57">
                  <c:v>37.61</c:v>
                </c:pt>
                <c:pt idx="58">
                  <c:v>36.89</c:v>
                </c:pt>
                <c:pt idx="59">
                  <c:v>34.03</c:v>
                </c:pt>
                <c:pt idx="60">
                  <c:v>35.68</c:v>
                </c:pt>
                <c:pt idx="61">
                  <c:v>36.78</c:v>
                </c:pt>
                <c:pt idx="62">
                  <c:v>37.200000000000003</c:v>
                </c:pt>
                <c:pt idx="63">
                  <c:v>37.51</c:v>
                </c:pt>
                <c:pt idx="64">
                  <c:v>37.54</c:v>
                </c:pt>
                <c:pt idx="65">
                  <c:v>37.729999999999997</c:v>
                </c:pt>
                <c:pt idx="66">
                  <c:v>37.9</c:v>
                </c:pt>
                <c:pt idx="67">
                  <c:v>37.58</c:v>
                </c:pt>
                <c:pt idx="68">
                  <c:v>37.200000000000003</c:v>
                </c:pt>
                <c:pt idx="69">
                  <c:v>36.840000000000003</c:v>
                </c:pt>
                <c:pt idx="70">
                  <c:v>36.83</c:v>
                </c:pt>
                <c:pt idx="71">
                  <c:v>34.46</c:v>
                </c:pt>
                <c:pt idx="72">
                  <c:v>35.659999999999997</c:v>
                </c:pt>
                <c:pt idx="73">
                  <c:v>36.21</c:v>
                </c:pt>
                <c:pt idx="74">
                  <c:v>39.74</c:v>
                </c:pt>
                <c:pt idx="75">
                  <c:v>41.48</c:v>
                </c:pt>
                <c:pt idx="76">
                  <c:v>38.909999999999997</c:v>
                </c:pt>
                <c:pt idx="77">
                  <c:v>37.659999999999997</c:v>
                </c:pt>
                <c:pt idx="78">
                  <c:v>37.31</c:v>
                </c:pt>
                <c:pt idx="79">
                  <c:v>37.630000000000003</c:v>
                </c:pt>
                <c:pt idx="80">
                  <c:v>36.409999999999997</c:v>
                </c:pt>
              </c:numCache>
            </c:numRef>
          </c:val>
          <c:smooth val="0"/>
          <c:extLst>
            <c:ext xmlns:c16="http://schemas.microsoft.com/office/drawing/2014/chart" uri="{C3380CC4-5D6E-409C-BE32-E72D297353CC}">
              <c16:uniqueId val="{00000002-B677-4E41-B0C8-1BF3FE4CDBF8}"/>
            </c:ext>
          </c:extLst>
        </c:ser>
        <c:ser>
          <c:idx val="3"/>
          <c:order val="3"/>
          <c:tx>
            <c:strRef>
              <c:f>Sheet1!$E$1</c:f>
              <c:strCache>
                <c:ptCount val="1"/>
                <c:pt idx="0">
                  <c:v>CHI</c:v>
                </c:pt>
              </c:strCache>
            </c:strRef>
          </c:tx>
          <c:spPr>
            <a:ln w="47625" cap="rnd" cmpd="sng">
              <a:solidFill>
                <a:srgbClr val="002060"/>
              </a:solidFill>
              <a:prstDash val="dash"/>
              <a:round/>
            </a:ln>
            <a:effectLst/>
          </c:spPr>
          <c:marker>
            <c:symbol val="none"/>
          </c:marker>
          <c:cat>
            <c:strRef>
              <c:f>Sheet1!$A$2:$A$82</c:f>
              <c:strCache>
                <c:ptCount val="81"/>
                <c:pt idx="0">
                  <c:v>Jan-14</c:v>
                </c:pt>
                <c:pt idx="1">
                  <c:v>Feb-14</c:v>
                </c:pt>
                <c:pt idx="2">
                  <c:v>Mar-14</c:v>
                </c:pt>
                <c:pt idx="3">
                  <c:v>Apr-14</c:v>
                </c:pt>
                <c:pt idx="4">
                  <c:v>May-14</c:v>
                </c:pt>
                <c:pt idx="5">
                  <c:v>Jun-14</c:v>
                </c:pt>
                <c:pt idx="6">
                  <c:v>Jul-14</c:v>
                </c:pt>
                <c:pt idx="7">
                  <c:v>Aug-14</c:v>
                </c:pt>
                <c:pt idx="8">
                  <c:v>Sep-14</c:v>
                </c:pt>
                <c:pt idx="9">
                  <c:v>Oct-14</c:v>
                </c:pt>
                <c:pt idx="10">
                  <c:v>Nov-14</c:v>
                </c:pt>
                <c:pt idx="11">
                  <c:v>Dec-14</c:v>
                </c:pt>
                <c:pt idx="12">
                  <c:v>Jan-15</c:v>
                </c:pt>
                <c:pt idx="13">
                  <c:v>Feb-15</c:v>
                </c:pt>
                <c:pt idx="14">
                  <c:v>Mar-15</c:v>
                </c:pt>
                <c:pt idx="15">
                  <c:v>Apr-15</c:v>
                </c:pt>
                <c:pt idx="16">
                  <c:v>May-15</c:v>
                </c:pt>
                <c:pt idx="17">
                  <c:v>Jun-15</c:v>
                </c:pt>
                <c:pt idx="18">
                  <c:v>Jul-15</c:v>
                </c:pt>
                <c:pt idx="19">
                  <c:v>Aug-15</c:v>
                </c:pt>
                <c:pt idx="20">
                  <c:v>Sep-15</c:v>
                </c:pt>
                <c:pt idx="21">
                  <c:v>Oct-15</c:v>
                </c:pt>
                <c:pt idx="22">
                  <c:v>Nov-15</c:v>
                </c:pt>
                <c:pt idx="23">
                  <c:v>Dec-15</c:v>
                </c:pt>
                <c:pt idx="24">
                  <c:v>Jan16</c:v>
                </c:pt>
                <c:pt idx="25">
                  <c:v>Feb-16</c:v>
                </c:pt>
                <c:pt idx="26">
                  <c:v>Mar-16</c:v>
                </c:pt>
                <c:pt idx="27">
                  <c:v>Apr-16</c:v>
                </c:pt>
                <c:pt idx="28">
                  <c:v>May-16</c:v>
                </c:pt>
                <c:pt idx="29">
                  <c:v>Jun-16</c:v>
                </c:pt>
                <c:pt idx="30">
                  <c:v>Jul-16</c:v>
                </c:pt>
                <c:pt idx="31">
                  <c:v>Aug-16</c:v>
                </c:pt>
                <c:pt idx="32">
                  <c:v>Sep-16</c:v>
                </c:pt>
                <c:pt idx="33">
                  <c:v>Oct-16</c:v>
                </c:pt>
                <c:pt idx="34">
                  <c:v>Nov-16</c:v>
                </c:pt>
                <c:pt idx="35">
                  <c:v>Dec-16</c:v>
                </c:pt>
                <c:pt idx="36">
                  <c:v>Jan17</c:v>
                </c:pt>
                <c:pt idx="37">
                  <c:v>Feb-17</c:v>
                </c:pt>
                <c:pt idx="38">
                  <c:v>Mar-17</c:v>
                </c:pt>
                <c:pt idx="39">
                  <c:v>Apr-17</c:v>
                </c:pt>
                <c:pt idx="40">
                  <c:v>May-17</c:v>
                </c:pt>
                <c:pt idx="41">
                  <c:v>Jun-17</c:v>
                </c:pt>
                <c:pt idx="42">
                  <c:v>Jul-17</c:v>
                </c:pt>
                <c:pt idx="43">
                  <c:v>Aug-17</c:v>
                </c:pt>
                <c:pt idx="44">
                  <c:v>Sep-17</c:v>
                </c:pt>
                <c:pt idx="45">
                  <c:v>Oct-17</c:v>
                </c:pt>
                <c:pt idx="46">
                  <c:v>Nov-17</c:v>
                </c:pt>
                <c:pt idx="47">
                  <c:v>Dec-17</c:v>
                </c:pt>
                <c:pt idx="48">
                  <c:v>Jan-18</c:v>
                </c:pt>
                <c:pt idx="49">
                  <c:v>Feb-8</c:v>
                </c:pt>
                <c:pt idx="50">
                  <c:v>Mar-18</c:v>
                </c:pt>
                <c:pt idx="51">
                  <c:v>Apr-18</c:v>
                </c:pt>
                <c:pt idx="52">
                  <c:v>May-18</c:v>
                </c:pt>
                <c:pt idx="53">
                  <c:v>Jun-18</c:v>
                </c:pt>
                <c:pt idx="54">
                  <c:v>Jul-18</c:v>
                </c:pt>
                <c:pt idx="55">
                  <c:v>Aug-18</c:v>
                </c:pt>
                <c:pt idx="56">
                  <c:v>Sep-18</c:v>
                </c:pt>
                <c:pt idx="57">
                  <c:v>Oct-18</c:v>
                </c:pt>
                <c:pt idx="58">
                  <c:v>Nov-18</c:v>
                </c:pt>
                <c:pt idx="59">
                  <c:v>Dec-18</c:v>
                </c:pt>
                <c:pt idx="60">
                  <c:v>Jan-19</c:v>
                </c:pt>
                <c:pt idx="61">
                  <c:v>Feb-19</c:v>
                </c:pt>
                <c:pt idx="62">
                  <c:v>Mar-19</c:v>
                </c:pt>
                <c:pt idx="63">
                  <c:v>Apr-19</c:v>
                </c:pt>
                <c:pt idx="64">
                  <c:v>May-19</c:v>
                </c:pt>
                <c:pt idx="65">
                  <c:v>Jun-19</c:v>
                </c:pt>
                <c:pt idx="66">
                  <c:v>Jul-19</c:v>
                </c:pt>
                <c:pt idx="67">
                  <c:v>Aug-19</c:v>
                </c:pt>
                <c:pt idx="68">
                  <c:v>Sep-19</c:v>
                </c:pt>
                <c:pt idx="69">
                  <c:v>Oct-19</c:v>
                </c:pt>
                <c:pt idx="70">
                  <c:v>Nov-19</c:v>
                </c:pt>
                <c:pt idx="71">
                  <c:v>Dec-19</c:v>
                </c:pt>
                <c:pt idx="72">
                  <c:v>Jan-20</c:v>
                </c:pt>
                <c:pt idx="73">
                  <c:v>Feb-20</c:v>
                </c:pt>
                <c:pt idx="74">
                  <c:v>Mar-20</c:v>
                </c:pt>
                <c:pt idx="75">
                  <c:v>Apr-20</c:v>
                </c:pt>
                <c:pt idx="76">
                  <c:v>May-20</c:v>
                </c:pt>
                <c:pt idx="77">
                  <c:v>Jun-20</c:v>
                </c:pt>
                <c:pt idx="78">
                  <c:v>Jul-20</c:v>
                </c:pt>
                <c:pt idx="79">
                  <c:v>Aug-20</c:v>
                </c:pt>
                <c:pt idx="80">
                  <c:v>Sep-20</c:v>
                </c:pt>
              </c:strCache>
            </c:strRef>
          </c:cat>
          <c:val>
            <c:numRef>
              <c:f>Sheet1!$E$2:$E$82</c:f>
              <c:numCache>
                <c:formatCode>#,##0.00</c:formatCode>
                <c:ptCount val="81"/>
                <c:pt idx="0">
                  <c:v>37.43</c:v>
                </c:pt>
                <c:pt idx="1">
                  <c:v>36.15</c:v>
                </c:pt>
                <c:pt idx="2">
                  <c:v>39.19</c:v>
                </c:pt>
                <c:pt idx="3">
                  <c:v>39.9</c:v>
                </c:pt>
                <c:pt idx="4">
                  <c:v>39.83</c:v>
                </c:pt>
                <c:pt idx="5">
                  <c:v>40.99</c:v>
                </c:pt>
                <c:pt idx="6">
                  <c:v>40.630000000000003</c:v>
                </c:pt>
                <c:pt idx="7">
                  <c:v>39.630000000000003</c:v>
                </c:pt>
                <c:pt idx="8">
                  <c:v>38.479999999999997</c:v>
                </c:pt>
                <c:pt idx="9">
                  <c:v>38.880000000000003</c:v>
                </c:pt>
                <c:pt idx="10">
                  <c:v>39.28</c:v>
                </c:pt>
                <c:pt idx="11">
                  <c:v>37.840000000000003</c:v>
                </c:pt>
                <c:pt idx="12">
                  <c:v>37.56</c:v>
                </c:pt>
                <c:pt idx="13">
                  <c:v>36.11</c:v>
                </c:pt>
                <c:pt idx="14">
                  <c:v>38.29</c:v>
                </c:pt>
                <c:pt idx="15">
                  <c:v>37.9</c:v>
                </c:pt>
                <c:pt idx="16">
                  <c:v>37.93</c:v>
                </c:pt>
                <c:pt idx="17">
                  <c:v>39.32</c:v>
                </c:pt>
                <c:pt idx="18">
                  <c:v>39.64</c:v>
                </c:pt>
                <c:pt idx="19">
                  <c:v>39.869999999999997</c:v>
                </c:pt>
                <c:pt idx="20">
                  <c:v>38.69</c:v>
                </c:pt>
                <c:pt idx="21">
                  <c:v>38.299999999999997</c:v>
                </c:pt>
                <c:pt idx="22">
                  <c:v>38.119999999999997</c:v>
                </c:pt>
                <c:pt idx="23">
                  <c:v>36.42</c:v>
                </c:pt>
                <c:pt idx="24">
                  <c:v>36.36</c:v>
                </c:pt>
                <c:pt idx="25">
                  <c:v>36.25</c:v>
                </c:pt>
                <c:pt idx="26">
                  <c:v>36.47</c:v>
                </c:pt>
                <c:pt idx="27">
                  <c:v>37.479999999999997</c:v>
                </c:pt>
                <c:pt idx="28">
                  <c:v>37.51</c:v>
                </c:pt>
                <c:pt idx="29">
                  <c:v>38.46</c:v>
                </c:pt>
                <c:pt idx="30">
                  <c:v>37.53</c:v>
                </c:pt>
                <c:pt idx="31">
                  <c:v>37.090000000000003</c:v>
                </c:pt>
                <c:pt idx="32">
                  <c:v>36.61</c:v>
                </c:pt>
                <c:pt idx="33">
                  <c:v>37.22</c:v>
                </c:pt>
                <c:pt idx="34">
                  <c:v>37.5</c:v>
                </c:pt>
                <c:pt idx="35">
                  <c:v>36.5</c:v>
                </c:pt>
                <c:pt idx="36">
                  <c:v>36.42</c:v>
                </c:pt>
                <c:pt idx="37">
                  <c:v>35.69</c:v>
                </c:pt>
                <c:pt idx="38">
                  <c:v>37.74</c:v>
                </c:pt>
                <c:pt idx="39">
                  <c:v>38.15</c:v>
                </c:pt>
                <c:pt idx="40">
                  <c:v>38.409999999999997</c:v>
                </c:pt>
                <c:pt idx="41">
                  <c:v>39.909999999999997</c:v>
                </c:pt>
                <c:pt idx="42">
                  <c:v>37.99</c:v>
                </c:pt>
                <c:pt idx="43">
                  <c:v>38.18</c:v>
                </c:pt>
                <c:pt idx="44">
                  <c:v>36.82</c:v>
                </c:pt>
                <c:pt idx="45">
                  <c:v>37.11</c:v>
                </c:pt>
                <c:pt idx="46">
                  <c:v>36.840000000000003</c:v>
                </c:pt>
                <c:pt idx="47">
                  <c:v>35.700000000000003</c:v>
                </c:pt>
                <c:pt idx="48">
                  <c:v>35.03</c:v>
                </c:pt>
                <c:pt idx="49">
                  <c:v>33.82</c:v>
                </c:pt>
                <c:pt idx="50">
                  <c:v>36.11</c:v>
                </c:pt>
                <c:pt idx="51">
                  <c:v>36.479999999999997</c:v>
                </c:pt>
                <c:pt idx="52">
                  <c:v>36.96</c:v>
                </c:pt>
                <c:pt idx="53">
                  <c:v>38.799999999999997</c:v>
                </c:pt>
                <c:pt idx="54">
                  <c:v>37.47</c:v>
                </c:pt>
                <c:pt idx="55">
                  <c:v>36.520000000000003</c:v>
                </c:pt>
                <c:pt idx="56">
                  <c:v>35.22</c:v>
                </c:pt>
                <c:pt idx="57">
                  <c:v>37.22</c:v>
                </c:pt>
                <c:pt idx="58">
                  <c:v>36.340000000000003</c:v>
                </c:pt>
                <c:pt idx="59">
                  <c:v>35.18</c:v>
                </c:pt>
                <c:pt idx="60">
                  <c:v>34.47</c:v>
                </c:pt>
                <c:pt idx="61">
                  <c:v>33.64</c:v>
                </c:pt>
                <c:pt idx="62">
                  <c:v>35.18</c:v>
                </c:pt>
                <c:pt idx="63">
                  <c:v>36.32</c:v>
                </c:pt>
                <c:pt idx="64">
                  <c:v>36.69</c:v>
                </c:pt>
                <c:pt idx="65">
                  <c:v>38.200000000000003</c:v>
                </c:pt>
                <c:pt idx="66">
                  <c:v>37.1</c:v>
                </c:pt>
                <c:pt idx="67">
                  <c:v>36.549999999999997</c:v>
                </c:pt>
                <c:pt idx="68">
                  <c:v>34.700000000000003</c:v>
                </c:pt>
                <c:pt idx="69">
                  <c:v>39.03</c:v>
                </c:pt>
                <c:pt idx="70">
                  <c:v>37.479999999999997</c:v>
                </c:pt>
                <c:pt idx="71">
                  <c:v>35.479999999999997</c:v>
                </c:pt>
                <c:pt idx="72">
                  <c:v>34.950000000000003</c:v>
                </c:pt>
                <c:pt idx="73">
                  <c:v>34.36</c:v>
                </c:pt>
                <c:pt idx="74">
                  <c:v>39.94</c:v>
                </c:pt>
                <c:pt idx="75">
                  <c:v>42.78</c:v>
                </c:pt>
                <c:pt idx="76">
                  <c:v>42.32</c:v>
                </c:pt>
                <c:pt idx="77">
                  <c:v>42.26</c:v>
                </c:pt>
                <c:pt idx="78">
                  <c:v>42.3</c:v>
                </c:pt>
                <c:pt idx="79">
                  <c:v>40.36</c:v>
                </c:pt>
                <c:pt idx="80">
                  <c:v>37.61</c:v>
                </c:pt>
              </c:numCache>
            </c:numRef>
          </c:val>
          <c:smooth val="0"/>
          <c:extLst>
            <c:ext xmlns:c16="http://schemas.microsoft.com/office/drawing/2014/chart" uri="{C3380CC4-5D6E-409C-BE32-E72D297353CC}">
              <c16:uniqueId val="{00000003-B677-4E41-B0C8-1BF3FE4CDBF8}"/>
            </c:ext>
          </c:extLst>
        </c:ser>
        <c:ser>
          <c:idx val="4"/>
          <c:order val="4"/>
          <c:tx>
            <c:strRef>
              <c:f>Sheet1!$F$1</c:f>
              <c:strCache>
                <c:ptCount val="1"/>
                <c:pt idx="0">
                  <c:v>COL</c:v>
                </c:pt>
              </c:strCache>
            </c:strRef>
          </c:tx>
          <c:spPr>
            <a:ln w="19050" cap="rnd">
              <a:solidFill>
                <a:srgbClr val="FFC000"/>
              </a:solidFill>
              <a:round/>
            </a:ln>
            <a:effectLst/>
          </c:spPr>
          <c:marker>
            <c:symbol val="none"/>
          </c:marker>
          <c:cat>
            <c:strRef>
              <c:f>Sheet1!$A$2:$A$82</c:f>
              <c:strCache>
                <c:ptCount val="81"/>
                <c:pt idx="0">
                  <c:v>Jan-14</c:v>
                </c:pt>
                <c:pt idx="1">
                  <c:v>Feb-14</c:v>
                </c:pt>
                <c:pt idx="2">
                  <c:v>Mar-14</c:v>
                </c:pt>
                <c:pt idx="3">
                  <c:v>Apr-14</c:v>
                </c:pt>
                <c:pt idx="4">
                  <c:v>May-14</c:v>
                </c:pt>
                <c:pt idx="5">
                  <c:v>Jun-14</c:v>
                </c:pt>
                <c:pt idx="6">
                  <c:v>Jul-14</c:v>
                </c:pt>
                <c:pt idx="7">
                  <c:v>Aug-14</c:v>
                </c:pt>
                <c:pt idx="8">
                  <c:v>Sep-14</c:v>
                </c:pt>
                <c:pt idx="9">
                  <c:v>Oct-14</c:v>
                </c:pt>
                <c:pt idx="10">
                  <c:v>Nov-14</c:v>
                </c:pt>
                <c:pt idx="11">
                  <c:v>Dec-14</c:v>
                </c:pt>
                <c:pt idx="12">
                  <c:v>Jan-15</c:v>
                </c:pt>
                <c:pt idx="13">
                  <c:v>Feb-15</c:v>
                </c:pt>
                <c:pt idx="14">
                  <c:v>Mar-15</c:v>
                </c:pt>
                <c:pt idx="15">
                  <c:v>Apr-15</c:v>
                </c:pt>
                <c:pt idx="16">
                  <c:v>May-15</c:v>
                </c:pt>
                <c:pt idx="17">
                  <c:v>Jun-15</c:v>
                </c:pt>
                <c:pt idx="18">
                  <c:v>Jul-15</c:v>
                </c:pt>
                <c:pt idx="19">
                  <c:v>Aug-15</c:v>
                </c:pt>
                <c:pt idx="20">
                  <c:v>Sep-15</c:v>
                </c:pt>
                <c:pt idx="21">
                  <c:v>Oct-15</c:v>
                </c:pt>
                <c:pt idx="22">
                  <c:v>Nov-15</c:v>
                </c:pt>
                <c:pt idx="23">
                  <c:v>Dec-15</c:v>
                </c:pt>
                <c:pt idx="24">
                  <c:v>Jan16</c:v>
                </c:pt>
                <c:pt idx="25">
                  <c:v>Feb-16</c:v>
                </c:pt>
                <c:pt idx="26">
                  <c:v>Mar-16</c:v>
                </c:pt>
                <c:pt idx="27">
                  <c:v>Apr-16</c:v>
                </c:pt>
                <c:pt idx="28">
                  <c:v>May-16</c:v>
                </c:pt>
                <c:pt idx="29">
                  <c:v>Jun-16</c:v>
                </c:pt>
                <c:pt idx="30">
                  <c:v>Jul-16</c:v>
                </c:pt>
                <c:pt idx="31">
                  <c:v>Aug-16</c:v>
                </c:pt>
                <c:pt idx="32">
                  <c:v>Sep-16</c:v>
                </c:pt>
                <c:pt idx="33">
                  <c:v>Oct-16</c:v>
                </c:pt>
                <c:pt idx="34">
                  <c:v>Nov-16</c:v>
                </c:pt>
                <c:pt idx="35">
                  <c:v>Dec-16</c:v>
                </c:pt>
                <c:pt idx="36">
                  <c:v>Jan17</c:v>
                </c:pt>
                <c:pt idx="37">
                  <c:v>Feb-17</c:v>
                </c:pt>
                <c:pt idx="38">
                  <c:v>Mar-17</c:v>
                </c:pt>
                <c:pt idx="39">
                  <c:v>Apr-17</c:v>
                </c:pt>
                <c:pt idx="40">
                  <c:v>May-17</c:v>
                </c:pt>
                <c:pt idx="41">
                  <c:v>Jun-17</c:v>
                </c:pt>
                <c:pt idx="42">
                  <c:v>Jul-17</c:v>
                </c:pt>
                <c:pt idx="43">
                  <c:v>Aug-17</c:v>
                </c:pt>
                <c:pt idx="44">
                  <c:v>Sep-17</c:v>
                </c:pt>
                <c:pt idx="45">
                  <c:v>Oct-17</c:v>
                </c:pt>
                <c:pt idx="46">
                  <c:v>Nov-17</c:v>
                </c:pt>
                <c:pt idx="47">
                  <c:v>Dec-17</c:v>
                </c:pt>
                <c:pt idx="48">
                  <c:v>Jan-18</c:v>
                </c:pt>
                <c:pt idx="49">
                  <c:v>Feb-8</c:v>
                </c:pt>
                <c:pt idx="50">
                  <c:v>Mar-18</c:v>
                </c:pt>
                <c:pt idx="51">
                  <c:v>Apr-18</c:v>
                </c:pt>
                <c:pt idx="52">
                  <c:v>May-18</c:v>
                </c:pt>
                <c:pt idx="53">
                  <c:v>Jun-18</c:v>
                </c:pt>
                <c:pt idx="54">
                  <c:v>Jul-18</c:v>
                </c:pt>
                <c:pt idx="55">
                  <c:v>Aug-18</c:v>
                </c:pt>
                <c:pt idx="56">
                  <c:v>Sep-18</c:v>
                </c:pt>
                <c:pt idx="57">
                  <c:v>Oct-18</c:v>
                </c:pt>
                <c:pt idx="58">
                  <c:v>Nov-18</c:v>
                </c:pt>
                <c:pt idx="59">
                  <c:v>Dec-18</c:v>
                </c:pt>
                <c:pt idx="60">
                  <c:v>Jan-19</c:v>
                </c:pt>
                <c:pt idx="61">
                  <c:v>Feb-19</c:v>
                </c:pt>
                <c:pt idx="62">
                  <c:v>Mar-19</c:v>
                </c:pt>
                <c:pt idx="63">
                  <c:v>Apr-19</c:v>
                </c:pt>
                <c:pt idx="64">
                  <c:v>May-19</c:v>
                </c:pt>
                <c:pt idx="65">
                  <c:v>Jun-19</c:v>
                </c:pt>
                <c:pt idx="66">
                  <c:v>Jul-19</c:v>
                </c:pt>
                <c:pt idx="67">
                  <c:v>Aug-19</c:v>
                </c:pt>
                <c:pt idx="68">
                  <c:v>Sep-19</c:v>
                </c:pt>
                <c:pt idx="69">
                  <c:v>Oct-19</c:v>
                </c:pt>
                <c:pt idx="70">
                  <c:v>Nov-19</c:v>
                </c:pt>
                <c:pt idx="71">
                  <c:v>Dec-19</c:v>
                </c:pt>
                <c:pt idx="72">
                  <c:v>Jan-20</c:v>
                </c:pt>
                <c:pt idx="73">
                  <c:v>Feb-20</c:v>
                </c:pt>
                <c:pt idx="74">
                  <c:v>Mar-20</c:v>
                </c:pt>
                <c:pt idx="75">
                  <c:v>Apr-20</c:v>
                </c:pt>
                <c:pt idx="76">
                  <c:v>May-20</c:v>
                </c:pt>
                <c:pt idx="77">
                  <c:v>Jun-20</c:v>
                </c:pt>
                <c:pt idx="78">
                  <c:v>Jul-20</c:v>
                </c:pt>
                <c:pt idx="79">
                  <c:v>Aug-20</c:v>
                </c:pt>
                <c:pt idx="80">
                  <c:v>Sep-20</c:v>
                </c:pt>
              </c:strCache>
            </c:strRef>
          </c:cat>
          <c:val>
            <c:numRef>
              <c:f>Sheet1!$F$2:$F$82</c:f>
              <c:numCache>
                <c:formatCode>#,##0.00</c:formatCode>
                <c:ptCount val="81"/>
                <c:pt idx="0">
                  <c:v>33.520000000000003</c:v>
                </c:pt>
                <c:pt idx="1">
                  <c:v>33.9</c:v>
                </c:pt>
                <c:pt idx="2">
                  <c:v>33.86</c:v>
                </c:pt>
                <c:pt idx="3">
                  <c:v>33.86</c:v>
                </c:pt>
                <c:pt idx="4">
                  <c:v>34.130000000000003</c:v>
                </c:pt>
                <c:pt idx="5">
                  <c:v>35.83</c:v>
                </c:pt>
                <c:pt idx="6">
                  <c:v>33.869999999999997</c:v>
                </c:pt>
                <c:pt idx="7">
                  <c:v>33.25</c:v>
                </c:pt>
                <c:pt idx="8">
                  <c:v>33.19</c:v>
                </c:pt>
                <c:pt idx="9">
                  <c:v>33.299999999999997</c:v>
                </c:pt>
                <c:pt idx="10">
                  <c:v>32.74</c:v>
                </c:pt>
                <c:pt idx="11">
                  <c:v>29.03</c:v>
                </c:pt>
                <c:pt idx="12">
                  <c:v>29.57</c:v>
                </c:pt>
                <c:pt idx="13">
                  <c:v>32.159999999999997</c:v>
                </c:pt>
                <c:pt idx="14">
                  <c:v>32.64</c:v>
                </c:pt>
                <c:pt idx="15">
                  <c:v>33.200000000000003</c:v>
                </c:pt>
                <c:pt idx="16">
                  <c:v>33.36</c:v>
                </c:pt>
                <c:pt idx="17">
                  <c:v>34.29</c:v>
                </c:pt>
                <c:pt idx="18">
                  <c:v>33.46</c:v>
                </c:pt>
                <c:pt idx="19">
                  <c:v>33.6</c:v>
                </c:pt>
                <c:pt idx="20">
                  <c:v>33.619999999999997</c:v>
                </c:pt>
                <c:pt idx="21">
                  <c:v>33.18</c:v>
                </c:pt>
                <c:pt idx="22">
                  <c:v>33.39</c:v>
                </c:pt>
                <c:pt idx="23">
                  <c:v>31.29</c:v>
                </c:pt>
                <c:pt idx="24">
                  <c:v>32.49</c:v>
                </c:pt>
                <c:pt idx="25">
                  <c:v>33.39</c:v>
                </c:pt>
                <c:pt idx="26">
                  <c:v>32.43</c:v>
                </c:pt>
                <c:pt idx="27">
                  <c:v>32.74</c:v>
                </c:pt>
                <c:pt idx="28">
                  <c:v>32.85</c:v>
                </c:pt>
                <c:pt idx="29">
                  <c:v>33.880000000000003</c:v>
                </c:pt>
                <c:pt idx="30">
                  <c:v>33.1</c:v>
                </c:pt>
                <c:pt idx="31">
                  <c:v>32.880000000000003</c:v>
                </c:pt>
                <c:pt idx="32">
                  <c:v>32.700000000000003</c:v>
                </c:pt>
                <c:pt idx="33">
                  <c:v>32.6</c:v>
                </c:pt>
                <c:pt idx="34">
                  <c:v>32.82</c:v>
                </c:pt>
                <c:pt idx="35">
                  <c:v>31.2</c:v>
                </c:pt>
                <c:pt idx="36">
                  <c:v>31.56</c:v>
                </c:pt>
                <c:pt idx="37">
                  <c:v>31.73</c:v>
                </c:pt>
                <c:pt idx="38">
                  <c:v>32.96</c:v>
                </c:pt>
                <c:pt idx="39">
                  <c:v>33.299999999999997</c:v>
                </c:pt>
                <c:pt idx="40">
                  <c:v>33.89</c:v>
                </c:pt>
                <c:pt idx="41">
                  <c:v>33.94</c:v>
                </c:pt>
                <c:pt idx="42">
                  <c:v>33.369999999999997</c:v>
                </c:pt>
                <c:pt idx="43">
                  <c:v>33.6</c:v>
                </c:pt>
                <c:pt idx="44">
                  <c:v>34.659999999999997</c:v>
                </c:pt>
                <c:pt idx="45">
                  <c:v>33.56</c:v>
                </c:pt>
                <c:pt idx="46">
                  <c:v>33.020000000000003</c:v>
                </c:pt>
                <c:pt idx="47">
                  <c:v>30.7</c:v>
                </c:pt>
                <c:pt idx="48">
                  <c:v>32.67</c:v>
                </c:pt>
                <c:pt idx="49">
                  <c:v>32.340000000000003</c:v>
                </c:pt>
                <c:pt idx="50">
                  <c:v>32.520000000000003</c:v>
                </c:pt>
                <c:pt idx="51">
                  <c:v>32.86</c:v>
                </c:pt>
                <c:pt idx="52">
                  <c:v>33.119999999999997</c:v>
                </c:pt>
                <c:pt idx="53">
                  <c:v>34.53</c:v>
                </c:pt>
                <c:pt idx="54">
                  <c:v>32.68</c:v>
                </c:pt>
                <c:pt idx="55">
                  <c:v>31.62</c:v>
                </c:pt>
                <c:pt idx="56">
                  <c:v>31.93</c:v>
                </c:pt>
                <c:pt idx="57">
                  <c:v>31.67</c:v>
                </c:pt>
                <c:pt idx="58">
                  <c:v>31.16</c:v>
                </c:pt>
                <c:pt idx="59">
                  <c:v>27.7</c:v>
                </c:pt>
                <c:pt idx="60">
                  <c:v>30.79</c:v>
                </c:pt>
                <c:pt idx="61">
                  <c:v>32.08</c:v>
                </c:pt>
                <c:pt idx="62">
                  <c:v>32.21</c:v>
                </c:pt>
                <c:pt idx="63">
                  <c:v>31.64</c:v>
                </c:pt>
                <c:pt idx="64">
                  <c:v>31.61</c:v>
                </c:pt>
                <c:pt idx="65">
                  <c:v>31.63</c:v>
                </c:pt>
                <c:pt idx="66">
                  <c:v>31.41</c:v>
                </c:pt>
                <c:pt idx="67">
                  <c:v>30.27</c:v>
                </c:pt>
                <c:pt idx="68">
                  <c:v>29.93</c:v>
                </c:pt>
                <c:pt idx="69">
                  <c:v>29.67</c:v>
                </c:pt>
                <c:pt idx="70">
                  <c:v>30.5</c:v>
                </c:pt>
                <c:pt idx="71">
                  <c:v>27.6</c:v>
                </c:pt>
                <c:pt idx="72">
                  <c:v>29.42</c:v>
                </c:pt>
                <c:pt idx="73">
                  <c:v>29.84</c:v>
                </c:pt>
                <c:pt idx="74">
                  <c:v>35.19</c:v>
                </c:pt>
                <c:pt idx="75">
                  <c:v>36.119999999999997</c:v>
                </c:pt>
                <c:pt idx="76">
                  <c:v>31.83</c:v>
                </c:pt>
                <c:pt idx="77">
                  <c:v>30.99</c:v>
                </c:pt>
                <c:pt idx="78">
                  <c:v>31.18</c:v>
                </c:pt>
                <c:pt idx="79">
                  <c:v>30.42</c:v>
                </c:pt>
                <c:pt idx="80">
                  <c:v>29.09</c:v>
                </c:pt>
              </c:numCache>
            </c:numRef>
          </c:val>
          <c:smooth val="0"/>
          <c:extLst>
            <c:ext xmlns:c16="http://schemas.microsoft.com/office/drawing/2014/chart" uri="{C3380CC4-5D6E-409C-BE32-E72D297353CC}">
              <c16:uniqueId val="{00000004-B677-4E41-B0C8-1BF3FE4CDBF8}"/>
            </c:ext>
          </c:extLst>
        </c:ser>
        <c:ser>
          <c:idx val="5"/>
          <c:order val="5"/>
          <c:tx>
            <c:strRef>
              <c:f>Sheet1!$G$1</c:f>
              <c:strCache>
                <c:ptCount val="1"/>
                <c:pt idx="0">
                  <c:v>MEX</c:v>
                </c:pt>
              </c:strCache>
            </c:strRef>
          </c:tx>
          <c:spPr>
            <a:ln w="19050" cap="rnd">
              <a:solidFill>
                <a:srgbClr val="D60093"/>
              </a:solidFill>
              <a:round/>
            </a:ln>
            <a:effectLst/>
          </c:spPr>
          <c:marker>
            <c:symbol val="none"/>
          </c:marker>
          <c:cat>
            <c:strRef>
              <c:f>Sheet1!$A$2:$A$82</c:f>
              <c:strCache>
                <c:ptCount val="81"/>
                <c:pt idx="0">
                  <c:v>Jan-14</c:v>
                </c:pt>
                <c:pt idx="1">
                  <c:v>Feb-14</c:v>
                </c:pt>
                <c:pt idx="2">
                  <c:v>Mar-14</c:v>
                </c:pt>
                <c:pt idx="3">
                  <c:v>Apr-14</c:v>
                </c:pt>
                <c:pt idx="4">
                  <c:v>May-14</c:v>
                </c:pt>
                <c:pt idx="5">
                  <c:v>Jun-14</c:v>
                </c:pt>
                <c:pt idx="6">
                  <c:v>Jul-14</c:v>
                </c:pt>
                <c:pt idx="7">
                  <c:v>Aug-14</c:v>
                </c:pt>
                <c:pt idx="8">
                  <c:v>Sep-14</c:v>
                </c:pt>
                <c:pt idx="9">
                  <c:v>Oct-14</c:v>
                </c:pt>
                <c:pt idx="10">
                  <c:v>Nov-14</c:v>
                </c:pt>
                <c:pt idx="11">
                  <c:v>Dec-14</c:v>
                </c:pt>
                <c:pt idx="12">
                  <c:v>Jan-15</c:v>
                </c:pt>
                <c:pt idx="13">
                  <c:v>Feb-15</c:v>
                </c:pt>
                <c:pt idx="14">
                  <c:v>Mar-15</c:v>
                </c:pt>
                <c:pt idx="15">
                  <c:v>Apr-15</c:v>
                </c:pt>
                <c:pt idx="16">
                  <c:v>May-15</c:v>
                </c:pt>
                <c:pt idx="17">
                  <c:v>Jun-15</c:v>
                </c:pt>
                <c:pt idx="18">
                  <c:v>Jul-15</c:v>
                </c:pt>
                <c:pt idx="19">
                  <c:v>Aug-15</c:v>
                </c:pt>
                <c:pt idx="20">
                  <c:v>Sep-15</c:v>
                </c:pt>
                <c:pt idx="21">
                  <c:v>Oct-15</c:v>
                </c:pt>
                <c:pt idx="22">
                  <c:v>Nov-15</c:v>
                </c:pt>
                <c:pt idx="23">
                  <c:v>Dec-15</c:v>
                </c:pt>
                <c:pt idx="24">
                  <c:v>Jan16</c:v>
                </c:pt>
                <c:pt idx="25">
                  <c:v>Feb-16</c:v>
                </c:pt>
                <c:pt idx="26">
                  <c:v>Mar-16</c:v>
                </c:pt>
                <c:pt idx="27">
                  <c:v>Apr-16</c:v>
                </c:pt>
                <c:pt idx="28">
                  <c:v>May-16</c:v>
                </c:pt>
                <c:pt idx="29">
                  <c:v>Jun-16</c:v>
                </c:pt>
                <c:pt idx="30">
                  <c:v>Jul-16</c:v>
                </c:pt>
                <c:pt idx="31">
                  <c:v>Aug-16</c:v>
                </c:pt>
                <c:pt idx="32">
                  <c:v>Sep-16</c:v>
                </c:pt>
                <c:pt idx="33">
                  <c:v>Oct-16</c:v>
                </c:pt>
                <c:pt idx="34">
                  <c:v>Nov-16</c:v>
                </c:pt>
                <c:pt idx="35">
                  <c:v>Dec-16</c:v>
                </c:pt>
                <c:pt idx="36">
                  <c:v>Jan17</c:v>
                </c:pt>
                <c:pt idx="37">
                  <c:v>Feb-17</c:v>
                </c:pt>
                <c:pt idx="38">
                  <c:v>Mar-17</c:v>
                </c:pt>
                <c:pt idx="39">
                  <c:v>Apr-17</c:v>
                </c:pt>
                <c:pt idx="40">
                  <c:v>May-17</c:v>
                </c:pt>
                <c:pt idx="41">
                  <c:v>Jun-17</c:v>
                </c:pt>
                <c:pt idx="42">
                  <c:v>Jul-17</c:v>
                </c:pt>
                <c:pt idx="43">
                  <c:v>Aug-17</c:v>
                </c:pt>
                <c:pt idx="44">
                  <c:v>Sep-17</c:v>
                </c:pt>
                <c:pt idx="45">
                  <c:v>Oct-17</c:v>
                </c:pt>
                <c:pt idx="46">
                  <c:v>Nov-17</c:v>
                </c:pt>
                <c:pt idx="47">
                  <c:v>Dec-17</c:v>
                </c:pt>
                <c:pt idx="48">
                  <c:v>Jan-18</c:v>
                </c:pt>
                <c:pt idx="49">
                  <c:v>Feb-8</c:v>
                </c:pt>
                <c:pt idx="50">
                  <c:v>Mar-18</c:v>
                </c:pt>
                <c:pt idx="51">
                  <c:v>Apr-18</c:v>
                </c:pt>
                <c:pt idx="52">
                  <c:v>May-18</c:v>
                </c:pt>
                <c:pt idx="53">
                  <c:v>Jun-18</c:v>
                </c:pt>
                <c:pt idx="54">
                  <c:v>Jul-18</c:v>
                </c:pt>
                <c:pt idx="55">
                  <c:v>Aug-18</c:v>
                </c:pt>
                <c:pt idx="56">
                  <c:v>Sep-18</c:v>
                </c:pt>
                <c:pt idx="57">
                  <c:v>Oct-18</c:v>
                </c:pt>
                <c:pt idx="58">
                  <c:v>Nov-18</c:v>
                </c:pt>
                <c:pt idx="59">
                  <c:v>Dec-18</c:v>
                </c:pt>
                <c:pt idx="60">
                  <c:v>Jan-19</c:v>
                </c:pt>
                <c:pt idx="61">
                  <c:v>Feb-19</c:v>
                </c:pt>
                <c:pt idx="62">
                  <c:v>Mar-19</c:v>
                </c:pt>
                <c:pt idx="63">
                  <c:v>Apr-19</c:v>
                </c:pt>
                <c:pt idx="64">
                  <c:v>May-19</c:v>
                </c:pt>
                <c:pt idx="65">
                  <c:v>Jun-19</c:v>
                </c:pt>
                <c:pt idx="66">
                  <c:v>Jul-19</c:v>
                </c:pt>
                <c:pt idx="67">
                  <c:v>Aug-19</c:v>
                </c:pt>
                <c:pt idx="68">
                  <c:v>Sep-19</c:v>
                </c:pt>
                <c:pt idx="69">
                  <c:v>Oct-19</c:v>
                </c:pt>
                <c:pt idx="70">
                  <c:v>Nov-19</c:v>
                </c:pt>
                <c:pt idx="71">
                  <c:v>Dec-19</c:v>
                </c:pt>
                <c:pt idx="72">
                  <c:v>Jan-20</c:v>
                </c:pt>
                <c:pt idx="73">
                  <c:v>Feb-20</c:v>
                </c:pt>
                <c:pt idx="74">
                  <c:v>Mar-20</c:v>
                </c:pt>
                <c:pt idx="75">
                  <c:v>Apr-20</c:v>
                </c:pt>
                <c:pt idx="76">
                  <c:v>May-20</c:v>
                </c:pt>
                <c:pt idx="77">
                  <c:v>Jun-20</c:v>
                </c:pt>
                <c:pt idx="78">
                  <c:v>Jul-20</c:v>
                </c:pt>
                <c:pt idx="79">
                  <c:v>Aug-20</c:v>
                </c:pt>
                <c:pt idx="80">
                  <c:v>Sep-20</c:v>
                </c:pt>
              </c:strCache>
            </c:strRef>
          </c:cat>
          <c:val>
            <c:numRef>
              <c:f>Sheet1!$G$2:$G$82</c:f>
              <c:numCache>
                <c:formatCode>#,##0.00</c:formatCode>
                <c:ptCount val="81"/>
                <c:pt idx="0">
                  <c:v>36.01</c:v>
                </c:pt>
                <c:pt idx="1">
                  <c:v>35.82</c:v>
                </c:pt>
                <c:pt idx="2">
                  <c:v>36.35</c:v>
                </c:pt>
                <c:pt idx="3">
                  <c:v>36.18</c:v>
                </c:pt>
                <c:pt idx="4">
                  <c:v>36.28</c:v>
                </c:pt>
                <c:pt idx="5">
                  <c:v>37.26</c:v>
                </c:pt>
                <c:pt idx="6">
                  <c:v>36.69</c:v>
                </c:pt>
                <c:pt idx="7">
                  <c:v>35.65</c:v>
                </c:pt>
                <c:pt idx="8">
                  <c:v>35.69</c:v>
                </c:pt>
                <c:pt idx="9">
                  <c:v>35.94</c:v>
                </c:pt>
                <c:pt idx="10">
                  <c:v>36.409999999999997</c:v>
                </c:pt>
                <c:pt idx="11">
                  <c:v>34.5</c:v>
                </c:pt>
                <c:pt idx="12">
                  <c:v>34.869999999999997</c:v>
                </c:pt>
                <c:pt idx="13">
                  <c:v>34.96</c:v>
                </c:pt>
                <c:pt idx="14">
                  <c:v>35.43</c:v>
                </c:pt>
                <c:pt idx="15">
                  <c:v>34.17</c:v>
                </c:pt>
                <c:pt idx="16">
                  <c:v>34.22</c:v>
                </c:pt>
                <c:pt idx="17">
                  <c:v>34.729999999999997</c:v>
                </c:pt>
                <c:pt idx="18">
                  <c:v>35.299999999999997</c:v>
                </c:pt>
                <c:pt idx="19">
                  <c:v>34.07</c:v>
                </c:pt>
                <c:pt idx="20">
                  <c:v>34.020000000000003</c:v>
                </c:pt>
                <c:pt idx="21">
                  <c:v>34.130000000000003</c:v>
                </c:pt>
                <c:pt idx="22">
                  <c:v>34.07</c:v>
                </c:pt>
                <c:pt idx="23">
                  <c:v>31.58</c:v>
                </c:pt>
                <c:pt idx="24">
                  <c:v>31.87</c:v>
                </c:pt>
                <c:pt idx="25">
                  <c:v>32.71</c:v>
                </c:pt>
                <c:pt idx="26">
                  <c:v>32.78</c:v>
                </c:pt>
                <c:pt idx="27">
                  <c:v>32.33</c:v>
                </c:pt>
                <c:pt idx="28">
                  <c:v>32.15</c:v>
                </c:pt>
                <c:pt idx="29">
                  <c:v>32.57</c:v>
                </c:pt>
                <c:pt idx="30">
                  <c:v>32.39</c:v>
                </c:pt>
                <c:pt idx="31">
                  <c:v>32.89</c:v>
                </c:pt>
                <c:pt idx="32">
                  <c:v>32.57</c:v>
                </c:pt>
                <c:pt idx="33">
                  <c:v>32.44</c:v>
                </c:pt>
                <c:pt idx="34">
                  <c:v>33.71</c:v>
                </c:pt>
                <c:pt idx="35">
                  <c:v>32.299999999999997</c:v>
                </c:pt>
                <c:pt idx="36">
                  <c:v>34.1</c:v>
                </c:pt>
                <c:pt idx="37">
                  <c:v>34.17</c:v>
                </c:pt>
                <c:pt idx="38">
                  <c:v>34.68</c:v>
                </c:pt>
                <c:pt idx="39">
                  <c:v>34.520000000000003</c:v>
                </c:pt>
                <c:pt idx="40">
                  <c:v>34.700000000000003</c:v>
                </c:pt>
                <c:pt idx="41">
                  <c:v>34.590000000000003</c:v>
                </c:pt>
                <c:pt idx="42">
                  <c:v>34.700000000000003</c:v>
                </c:pt>
                <c:pt idx="43">
                  <c:v>35.11</c:v>
                </c:pt>
                <c:pt idx="44">
                  <c:v>36.14</c:v>
                </c:pt>
                <c:pt idx="45">
                  <c:v>35.14</c:v>
                </c:pt>
                <c:pt idx="46">
                  <c:v>34.840000000000003</c:v>
                </c:pt>
                <c:pt idx="47">
                  <c:v>34.07</c:v>
                </c:pt>
                <c:pt idx="48">
                  <c:v>35.39</c:v>
                </c:pt>
                <c:pt idx="49">
                  <c:v>35.130000000000003</c:v>
                </c:pt>
                <c:pt idx="50">
                  <c:v>34.840000000000003</c:v>
                </c:pt>
                <c:pt idx="51">
                  <c:v>34.68</c:v>
                </c:pt>
                <c:pt idx="52">
                  <c:v>34.270000000000003</c:v>
                </c:pt>
                <c:pt idx="53">
                  <c:v>35.85</c:v>
                </c:pt>
                <c:pt idx="54">
                  <c:v>35.94</c:v>
                </c:pt>
                <c:pt idx="55">
                  <c:v>35.03</c:v>
                </c:pt>
                <c:pt idx="56">
                  <c:v>34.75</c:v>
                </c:pt>
                <c:pt idx="57">
                  <c:v>34.99</c:v>
                </c:pt>
                <c:pt idx="58">
                  <c:v>35.94</c:v>
                </c:pt>
                <c:pt idx="59">
                  <c:v>35.21</c:v>
                </c:pt>
                <c:pt idx="60">
                  <c:v>36.32</c:v>
                </c:pt>
                <c:pt idx="61">
                  <c:v>36.340000000000003</c:v>
                </c:pt>
                <c:pt idx="62">
                  <c:v>35.770000000000003</c:v>
                </c:pt>
                <c:pt idx="63">
                  <c:v>34.96</c:v>
                </c:pt>
                <c:pt idx="64">
                  <c:v>34.58</c:v>
                </c:pt>
                <c:pt idx="65">
                  <c:v>34.619999999999997</c:v>
                </c:pt>
                <c:pt idx="66">
                  <c:v>34.96</c:v>
                </c:pt>
                <c:pt idx="67">
                  <c:v>34.43</c:v>
                </c:pt>
                <c:pt idx="68">
                  <c:v>34.47</c:v>
                </c:pt>
                <c:pt idx="69">
                  <c:v>34.950000000000003</c:v>
                </c:pt>
                <c:pt idx="70">
                  <c:v>34.96</c:v>
                </c:pt>
                <c:pt idx="71">
                  <c:v>33.69</c:v>
                </c:pt>
                <c:pt idx="72">
                  <c:v>34.909999999999997</c:v>
                </c:pt>
                <c:pt idx="73">
                  <c:v>35.06</c:v>
                </c:pt>
                <c:pt idx="74">
                  <c:v>37.090000000000003</c:v>
                </c:pt>
                <c:pt idx="75">
                  <c:v>38.54</c:v>
                </c:pt>
                <c:pt idx="76">
                  <c:v>36.64</c:v>
                </c:pt>
                <c:pt idx="77">
                  <c:v>35.840000000000003</c:v>
                </c:pt>
                <c:pt idx="78">
                  <c:v>35.81</c:v>
                </c:pt>
                <c:pt idx="79">
                  <c:v>35.299999999999997</c:v>
                </c:pt>
                <c:pt idx="80">
                  <c:v>33.49</c:v>
                </c:pt>
              </c:numCache>
            </c:numRef>
          </c:val>
          <c:smooth val="0"/>
          <c:extLst>
            <c:ext xmlns:c16="http://schemas.microsoft.com/office/drawing/2014/chart" uri="{C3380CC4-5D6E-409C-BE32-E72D297353CC}">
              <c16:uniqueId val="{00000005-B677-4E41-B0C8-1BF3FE4CDBF8}"/>
            </c:ext>
          </c:extLst>
        </c:ser>
        <c:ser>
          <c:idx val="6"/>
          <c:order val="6"/>
          <c:tx>
            <c:strRef>
              <c:f>Sheet1!$H$1</c:f>
              <c:strCache>
                <c:ptCount val="1"/>
                <c:pt idx="0">
                  <c:v>PER</c:v>
                </c:pt>
              </c:strCache>
            </c:strRef>
          </c:tx>
          <c:spPr>
            <a:ln w="19050" cap="rnd">
              <a:solidFill>
                <a:srgbClr val="C00000"/>
              </a:solidFill>
              <a:round/>
            </a:ln>
            <a:effectLst/>
          </c:spPr>
          <c:marker>
            <c:symbol val="none"/>
          </c:marker>
          <c:cat>
            <c:strRef>
              <c:f>Sheet1!$A$2:$A$82</c:f>
              <c:strCache>
                <c:ptCount val="81"/>
                <c:pt idx="0">
                  <c:v>Jan-14</c:v>
                </c:pt>
                <c:pt idx="1">
                  <c:v>Feb-14</c:v>
                </c:pt>
                <c:pt idx="2">
                  <c:v>Mar-14</c:v>
                </c:pt>
                <c:pt idx="3">
                  <c:v>Apr-14</c:v>
                </c:pt>
                <c:pt idx="4">
                  <c:v>May-14</c:v>
                </c:pt>
                <c:pt idx="5">
                  <c:v>Jun-14</c:v>
                </c:pt>
                <c:pt idx="6">
                  <c:v>Jul-14</c:v>
                </c:pt>
                <c:pt idx="7">
                  <c:v>Aug-14</c:v>
                </c:pt>
                <c:pt idx="8">
                  <c:v>Sep-14</c:v>
                </c:pt>
                <c:pt idx="9">
                  <c:v>Oct-14</c:v>
                </c:pt>
                <c:pt idx="10">
                  <c:v>Nov-14</c:v>
                </c:pt>
                <c:pt idx="11">
                  <c:v>Dec-14</c:v>
                </c:pt>
                <c:pt idx="12">
                  <c:v>Jan-15</c:v>
                </c:pt>
                <c:pt idx="13">
                  <c:v>Feb-15</c:v>
                </c:pt>
                <c:pt idx="14">
                  <c:v>Mar-15</c:v>
                </c:pt>
                <c:pt idx="15">
                  <c:v>Apr-15</c:v>
                </c:pt>
                <c:pt idx="16">
                  <c:v>May-15</c:v>
                </c:pt>
                <c:pt idx="17">
                  <c:v>Jun-15</c:v>
                </c:pt>
                <c:pt idx="18">
                  <c:v>Jul-15</c:v>
                </c:pt>
                <c:pt idx="19">
                  <c:v>Aug-15</c:v>
                </c:pt>
                <c:pt idx="20">
                  <c:v>Sep-15</c:v>
                </c:pt>
                <c:pt idx="21">
                  <c:v>Oct-15</c:v>
                </c:pt>
                <c:pt idx="22">
                  <c:v>Nov-15</c:v>
                </c:pt>
                <c:pt idx="23">
                  <c:v>Dec-15</c:v>
                </c:pt>
                <c:pt idx="24">
                  <c:v>Jan16</c:v>
                </c:pt>
                <c:pt idx="25">
                  <c:v>Feb-16</c:v>
                </c:pt>
                <c:pt idx="26">
                  <c:v>Mar-16</c:v>
                </c:pt>
                <c:pt idx="27">
                  <c:v>Apr-16</c:v>
                </c:pt>
                <c:pt idx="28">
                  <c:v>May-16</c:v>
                </c:pt>
                <c:pt idx="29">
                  <c:v>Jun-16</c:v>
                </c:pt>
                <c:pt idx="30">
                  <c:v>Jul-16</c:v>
                </c:pt>
                <c:pt idx="31">
                  <c:v>Aug-16</c:v>
                </c:pt>
                <c:pt idx="32">
                  <c:v>Sep-16</c:v>
                </c:pt>
                <c:pt idx="33">
                  <c:v>Oct-16</c:v>
                </c:pt>
                <c:pt idx="34">
                  <c:v>Nov-16</c:v>
                </c:pt>
                <c:pt idx="35">
                  <c:v>Dec-16</c:v>
                </c:pt>
                <c:pt idx="36">
                  <c:v>Jan17</c:v>
                </c:pt>
                <c:pt idx="37">
                  <c:v>Feb-17</c:v>
                </c:pt>
                <c:pt idx="38">
                  <c:v>Mar-17</c:v>
                </c:pt>
                <c:pt idx="39">
                  <c:v>Apr-17</c:v>
                </c:pt>
                <c:pt idx="40">
                  <c:v>May-17</c:v>
                </c:pt>
                <c:pt idx="41">
                  <c:v>Jun-17</c:v>
                </c:pt>
                <c:pt idx="42">
                  <c:v>Jul-17</c:v>
                </c:pt>
                <c:pt idx="43">
                  <c:v>Aug-17</c:v>
                </c:pt>
                <c:pt idx="44">
                  <c:v>Sep-17</c:v>
                </c:pt>
                <c:pt idx="45">
                  <c:v>Oct-17</c:v>
                </c:pt>
                <c:pt idx="46">
                  <c:v>Nov-17</c:v>
                </c:pt>
                <c:pt idx="47">
                  <c:v>Dec-17</c:v>
                </c:pt>
                <c:pt idx="48">
                  <c:v>Jan-18</c:v>
                </c:pt>
                <c:pt idx="49">
                  <c:v>Feb-8</c:v>
                </c:pt>
                <c:pt idx="50">
                  <c:v>Mar-18</c:v>
                </c:pt>
                <c:pt idx="51">
                  <c:v>Apr-18</c:v>
                </c:pt>
                <c:pt idx="52">
                  <c:v>May-18</c:v>
                </c:pt>
                <c:pt idx="53">
                  <c:v>Jun-18</c:v>
                </c:pt>
                <c:pt idx="54">
                  <c:v>Jul-18</c:v>
                </c:pt>
                <c:pt idx="55">
                  <c:v>Aug-18</c:v>
                </c:pt>
                <c:pt idx="56">
                  <c:v>Sep-18</c:v>
                </c:pt>
                <c:pt idx="57">
                  <c:v>Oct-18</c:v>
                </c:pt>
                <c:pt idx="58">
                  <c:v>Nov-18</c:v>
                </c:pt>
                <c:pt idx="59">
                  <c:v>Dec-18</c:v>
                </c:pt>
                <c:pt idx="60">
                  <c:v>Jan-19</c:v>
                </c:pt>
                <c:pt idx="61">
                  <c:v>Feb-19</c:v>
                </c:pt>
                <c:pt idx="62">
                  <c:v>Mar-19</c:v>
                </c:pt>
                <c:pt idx="63">
                  <c:v>Apr-19</c:v>
                </c:pt>
                <c:pt idx="64">
                  <c:v>May-19</c:v>
                </c:pt>
                <c:pt idx="65">
                  <c:v>Jun-19</c:v>
                </c:pt>
                <c:pt idx="66">
                  <c:v>Jul-19</c:v>
                </c:pt>
                <c:pt idx="67">
                  <c:v>Aug-19</c:v>
                </c:pt>
                <c:pt idx="68">
                  <c:v>Sep-19</c:v>
                </c:pt>
                <c:pt idx="69">
                  <c:v>Oct-19</c:v>
                </c:pt>
                <c:pt idx="70">
                  <c:v>Nov-19</c:v>
                </c:pt>
                <c:pt idx="71">
                  <c:v>Dec-19</c:v>
                </c:pt>
                <c:pt idx="72">
                  <c:v>Jan-20</c:v>
                </c:pt>
                <c:pt idx="73">
                  <c:v>Feb-20</c:v>
                </c:pt>
                <c:pt idx="74">
                  <c:v>Mar-20</c:v>
                </c:pt>
                <c:pt idx="75">
                  <c:v>Apr-20</c:v>
                </c:pt>
                <c:pt idx="76">
                  <c:v>May-20</c:v>
                </c:pt>
                <c:pt idx="77">
                  <c:v>Jun-20</c:v>
                </c:pt>
                <c:pt idx="78">
                  <c:v>Jul-20</c:v>
                </c:pt>
                <c:pt idx="79">
                  <c:v>Aug-20</c:v>
                </c:pt>
                <c:pt idx="80">
                  <c:v>Sep-20</c:v>
                </c:pt>
              </c:strCache>
            </c:strRef>
          </c:cat>
          <c:val>
            <c:numRef>
              <c:f>Sheet1!$H$2:$H$82</c:f>
              <c:numCache>
                <c:formatCode>#,##0.00</c:formatCode>
                <c:ptCount val="81"/>
                <c:pt idx="0">
                  <c:v>39.97</c:v>
                </c:pt>
                <c:pt idx="1">
                  <c:v>39.32</c:v>
                </c:pt>
                <c:pt idx="2">
                  <c:v>40.42</c:v>
                </c:pt>
                <c:pt idx="3">
                  <c:v>39.49</c:v>
                </c:pt>
                <c:pt idx="4">
                  <c:v>39.659999999999997</c:v>
                </c:pt>
                <c:pt idx="5">
                  <c:v>40.869999999999997</c:v>
                </c:pt>
                <c:pt idx="6">
                  <c:v>40.729999999999997</c:v>
                </c:pt>
                <c:pt idx="7">
                  <c:v>40.04</c:v>
                </c:pt>
                <c:pt idx="8">
                  <c:v>39.74</c:v>
                </c:pt>
                <c:pt idx="9">
                  <c:v>40.46</c:v>
                </c:pt>
                <c:pt idx="10">
                  <c:v>39.18</c:v>
                </c:pt>
                <c:pt idx="11">
                  <c:v>38.1</c:v>
                </c:pt>
                <c:pt idx="12">
                  <c:v>39.26</c:v>
                </c:pt>
                <c:pt idx="13">
                  <c:v>39.75</c:v>
                </c:pt>
                <c:pt idx="14">
                  <c:v>39.03</c:v>
                </c:pt>
                <c:pt idx="15">
                  <c:v>38.24</c:v>
                </c:pt>
                <c:pt idx="16">
                  <c:v>38.89</c:v>
                </c:pt>
                <c:pt idx="17">
                  <c:v>40.270000000000003</c:v>
                </c:pt>
                <c:pt idx="18">
                  <c:v>39.07</c:v>
                </c:pt>
                <c:pt idx="19">
                  <c:v>39.159999999999997</c:v>
                </c:pt>
                <c:pt idx="20">
                  <c:v>39.340000000000003</c:v>
                </c:pt>
                <c:pt idx="21">
                  <c:v>39.14</c:v>
                </c:pt>
                <c:pt idx="22">
                  <c:v>39.130000000000003</c:v>
                </c:pt>
                <c:pt idx="23">
                  <c:v>37.82</c:v>
                </c:pt>
                <c:pt idx="24">
                  <c:v>37.229999999999997</c:v>
                </c:pt>
                <c:pt idx="25">
                  <c:v>37.020000000000003</c:v>
                </c:pt>
                <c:pt idx="26">
                  <c:v>37.08</c:v>
                </c:pt>
                <c:pt idx="27">
                  <c:v>37.840000000000003</c:v>
                </c:pt>
                <c:pt idx="28">
                  <c:v>38.020000000000003</c:v>
                </c:pt>
                <c:pt idx="29">
                  <c:v>39.46</c:v>
                </c:pt>
                <c:pt idx="30">
                  <c:v>38.35</c:v>
                </c:pt>
                <c:pt idx="31">
                  <c:v>38.93</c:v>
                </c:pt>
                <c:pt idx="32">
                  <c:v>38</c:v>
                </c:pt>
                <c:pt idx="33">
                  <c:v>37.14</c:v>
                </c:pt>
                <c:pt idx="34">
                  <c:v>38.049999999999997</c:v>
                </c:pt>
                <c:pt idx="35">
                  <c:v>35.880000000000003</c:v>
                </c:pt>
                <c:pt idx="36">
                  <c:v>36.46</c:v>
                </c:pt>
                <c:pt idx="37">
                  <c:v>35.840000000000003</c:v>
                </c:pt>
                <c:pt idx="38">
                  <c:v>36.549999999999997</c:v>
                </c:pt>
                <c:pt idx="39">
                  <c:v>35.67</c:v>
                </c:pt>
                <c:pt idx="40">
                  <c:v>35.51</c:v>
                </c:pt>
                <c:pt idx="41">
                  <c:v>36.22</c:v>
                </c:pt>
                <c:pt idx="42">
                  <c:v>37.04</c:v>
                </c:pt>
                <c:pt idx="43">
                  <c:v>36.700000000000003</c:v>
                </c:pt>
                <c:pt idx="44">
                  <c:v>38.25</c:v>
                </c:pt>
                <c:pt idx="45">
                  <c:v>38.049999999999997</c:v>
                </c:pt>
                <c:pt idx="46">
                  <c:v>37.630000000000003</c:v>
                </c:pt>
                <c:pt idx="47">
                  <c:v>36.6</c:v>
                </c:pt>
                <c:pt idx="48">
                  <c:v>34.54</c:v>
                </c:pt>
                <c:pt idx="49">
                  <c:v>34.47</c:v>
                </c:pt>
                <c:pt idx="50">
                  <c:v>34.89</c:v>
                </c:pt>
                <c:pt idx="51">
                  <c:v>34.5</c:v>
                </c:pt>
                <c:pt idx="52">
                  <c:v>34.630000000000003</c:v>
                </c:pt>
                <c:pt idx="53">
                  <c:v>36.869999999999997</c:v>
                </c:pt>
                <c:pt idx="54">
                  <c:v>35.72</c:v>
                </c:pt>
                <c:pt idx="55">
                  <c:v>34.619999999999997</c:v>
                </c:pt>
                <c:pt idx="56">
                  <c:v>33.909999999999997</c:v>
                </c:pt>
                <c:pt idx="57">
                  <c:v>35.26</c:v>
                </c:pt>
                <c:pt idx="58">
                  <c:v>34.36</c:v>
                </c:pt>
                <c:pt idx="59">
                  <c:v>33.700000000000003</c:v>
                </c:pt>
                <c:pt idx="60">
                  <c:v>34.44</c:v>
                </c:pt>
                <c:pt idx="61">
                  <c:v>33.06</c:v>
                </c:pt>
                <c:pt idx="62">
                  <c:v>33.11</c:v>
                </c:pt>
                <c:pt idx="63">
                  <c:v>34.25</c:v>
                </c:pt>
                <c:pt idx="64">
                  <c:v>34.409999999999997</c:v>
                </c:pt>
                <c:pt idx="65">
                  <c:v>36.06</c:v>
                </c:pt>
                <c:pt idx="66">
                  <c:v>36.47</c:v>
                </c:pt>
                <c:pt idx="67">
                  <c:v>35.270000000000003</c:v>
                </c:pt>
                <c:pt idx="68">
                  <c:v>34.99</c:v>
                </c:pt>
                <c:pt idx="69">
                  <c:v>34.89</c:v>
                </c:pt>
                <c:pt idx="70">
                  <c:v>34.909999999999997</c:v>
                </c:pt>
                <c:pt idx="71">
                  <c:v>33.56</c:v>
                </c:pt>
                <c:pt idx="72">
                  <c:v>34.909999999999997</c:v>
                </c:pt>
                <c:pt idx="73">
                  <c:v>34.6</c:v>
                </c:pt>
                <c:pt idx="74">
                  <c:v>39.950000000000003</c:v>
                </c:pt>
                <c:pt idx="75">
                  <c:v>42.94</c:v>
                </c:pt>
                <c:pt idx="76">
                  <c:v>38.31</c:v>
                </c:pt>
                <c:pt idx="77">
                  <c:v>35.31</c:v>
                </c:pt>
                <c:pt idx="78">
                  <c:v>34</c:v>
                </c:pt>
                <c:pt idx="79">
                  <c:v>34.25</c:v>
                </c:pt>
                <c:pt idx="80">
                  <c:v>33.78</c:v>
                </c:pt>
              </c:numCache>
            </c:numRef>
          </c:val>
          <c:smooth val="0"/>
          <c:extLst>
            <c:ext xmlns:c16="http://schemas.microsoft.com/office/drawing/2014/chart" uri="{C3380CC4-5D6E-409C-BE32-E72D297353CC}">
              <c16:uniqueId val="{00000006-B677-4E41-B0C8-1BF3FE4CDBF8}"/>
            </c:ext>
          </c:extLst>
        </c:ser>
        <c:ser>
          <c:idx val="7"/>
          <c:order val="7"/>
          <c:tx>
            <c:strRef>
              <c:f>Sheet1!$I$1</c:f>
              <c:strCache>
                <c:ptCount val="1"/>
                <c:pt idx="0">
                  <c:v>GUA</c:v>
                </c:pt>
              </c:strCache>
            </c:strRef>
          </c:tx>
          <c:spPr>
            <a:ln w="19050" cap="rnd">
              <a:solidFill>
                <a:schemeClr val="accent3">
                  <a:lumMod val="60000"/>
                </a:schemeClr>
              </a:solidFill>
              <a:round/>
            </a:ln>
            <a:effectLst/>
          </c:spPr>
          <c:marker>
            <c:symbol val="none"/>
          </c:marker>
          <c:cat>
            <c:strRef>
              <c:f>Sheet1!$A$2:$A$82</c:f>
              <c:strCache>
                <c:ptCount val="81"/>
                <c:pt idx="0">
                  <c:v>Jan-14</c:v>
                </c:pt>
                <c:pt idx="1">
                  <c:v>Feb-14</c:v>
                </c:pt>
                <c:pt idx="2">
                  <c:v>Mar-14</c:v>
                </c:pt>
                <c:pt idx="3">
                  <c:v>Apr-14</c:v>
                </c:pt>
                <c:pt idx="4">
                  <c:v>May-14</c:v>
                </c:pt>
                <c:pt idx="5">
                  <c:v>Jun-14</c:v>
                </c:pt>
                <c:pt idx="6">
                  <c:v>Jul-14</c:v>
                </c:pt>
                <c:pt idx="7">
                  <c:v>Aug-14</c:v>
                </c:pt>
                <c:pt idx="8">
                  <c:v>Sep-14</c:v>
                </c:pt>
                <c:pt idx="9">
                  <c:v>Oct-14</c:v>
                </c:pt>
                <c:pt idx="10">
                  <c:v>Nov-14</c:v>
                </c:pt>
                <c:pt idx="11">
                  <c:v>Dec-14</c:v>
                </c:pt>
                <c:pt idx="12">
                  <c:v>Jan-15</c:v>
                </c:pt>
                <c:pt idx="13">
                  <c:v>Feb-15</c:v>
                </c:pt>
                <c:pt idx="14">
                  <c:v>Mar-15</c:v>
                </c:pt>
                <c:pt idx="15">
                  <c:v>Apr-15</c:v>
                </c:pt>
                <c:pt idx="16">
                  <c:v>May-15</c:v>
                </c:pt>
                <c:pt idx="17">
                  <c:v>Jun-15</c:v>
                </c:pt>
                <c:pt idx="18">
                  <c:v>Jul-15</c:v>
                </c:pt>
                <c:pt idx="19">
                  <c:v>Aug-15</c:v>
                </c:pt>
                <c:pt idx="20">
                  <c:v>Sep-15</c:v>
                </c:pt>
                <c:pt idx="21">
                  <c:v>Oct-15</c:v>
                </c:pt>
                <c:pt idx="22">
                  <c:v>Nov-15</c:v>
                </c:pt>
                <c:pt idx="23">
                  <c:v>Dec-15</c:v>
                </c:pt>
                <c:pt idx="24">
                  <c:v>Jan16</c:v>
                </c:pt>
                <c:pt idx="25">
                  <c:v>Feb-16</c:v>
                </c:pt>
                <c:pt idx="26">
                  <c:v>Mar-16</c:v>
                </c:pt>
                <c:pt idx="27">
                  <c:v>Apr-16</c:v>
                </c:pt>
                <c:pt idx="28">
                  <c:v>May-16</c:v>
                </c:pt>
                <c:pt idx="29">
                  <c:v>Jun-16</c:v>
                </c:pt>
                <c:pt idx="30">
                  <c:v>Jul-16</c:v>
                </c:pt>
                <c:pt idx="31">
                  <c:v>Aug-16</c:v>
                </c:pt>
                <c:pt idx="32">
                  <c:v>Sep-16</c:v>
                </c:pt>
                <c:pt idx="33">
                  <c:v>Oct-16</c:v>
                </c:pt>
                <c:pt idx="34">
                  <c:v>Nov-16</c:v>
                </c:pt>
                <c:pt idx="35">
                  <c:v>Dec-16</c:v>
                </c:pt>
                <c:pt idx="36">
                  <c:v>Jan17</c:v>
                </c:pt>
                <c:pt idx="37">
                  <c:v>Feb-17</c:v>
                </c:pt>
                <c:pt idx="38">
                  <c:v>Mar-17</c:v>
                </c:pt>
                <c:pt idx="39">
                  <c:v>Apr-17</c:v>
                </c:pt>
                <c:pt idx="40">
                  <c:v>May-17</c:v>
                </c:pt>
                <c:pt idx="41">
                  <c:v>Jun-17</c:v>
                </c:pt>
                <c:pt idx="42">
                  <c:v>Jul-17</c:v>
                </c:pt>
                <c:pt idx="43">
                  <c:v>Aug-17</c:v>
                </c:pt>
                <c:pt idx="44">
                  <c:v>Sep-17</c:v>
                </c:pt>
                <c:pt idx="45">
                  <c:v>Oct-17</c:v>
                </c:pt>
                <c:pt idx="46">
                  <c:v>Nov-17</c:v>
                </c:pt>
                <c:pt idx="47">
                  <c:v>Dec-17</c:v>
                </c:pt>
                <c:pt idx="48">
                  <c:v>Jan-18</c:v>
                </c:pt>
                <c:pt idx="49">
                  <c:v>Feb-8</c:v>
                </c:pt>
                <c:pt idx="50">
                  <c:v>Mar-18</c:v>
                </c:pt>
                <c:pt idx="51">
                  <c:v>Apr-18</c:v>
                </c:pt>
                <c:pt idx="52">
                  <c:v>May-18</c:v>
                </c:pt>
                <c:pt idx="53">
                  <c:v>Jun-18</c:v>
                </c:pt>
                <c:pt idx="54">
                  <c:v>Jul-18</c:v>
                </c:pt>
                <c:pt idx="55">
                  <c:v>Aug-18</c:v>
                </c:pt>
                <c:pt idx="56">
                  <c:v>Sep-18</c:v>
                </c:pt>
                <c:pt idx="57">
                  <c:v>Oct-18</c:v>
                </c:pt>
                <c:pt idx="58">
                  <c:v>Nov-18</c:v>
                </c:pt>
                <c:pt idx="59">
                  <c:v>Dec-18</c:v>
                </c:pt>
                <c:pt idx="60">
                  <c:v>Jan-19</c:v>
                </c:pt>
                <c:pt idx="61">
                  <c:v>Feb-19</c:v>
                </c:pt>
                <c:pt idx="62">
                  <c:v>Mar-19</c:v>
                </c:pt>
                <c:pt idx="63">
                  <c:v>Apr-19</c:v>
                </c:pt>
                <c:pt idx="64">
                  <c:v>May-19</c:v>
                </c:pt>
                <c:pt idx="65">
                  <c:v>Jun-19</c:v>
                </c:pt>
                <c:pt idx="66">
                  <c:v>Jul-19</c:v>
                </c:pt>
                <c:pt idx="67">
                  <c:v>Aug-19</c:v>
                </c:pt>
                <c:pt idx="68">
                  <c:v>Sep-19</c:v>
                </c:pt>
                <c:pt idx="69">
                  <c:v>Oct-19</c:v>
                </c:pt>
                <c:pt idx="70">
                  <c:v>Nov-19</c:v>
                </c:pt>
                <c:pt idx="71">
                  <c:v>Dec-19</c:v>
                </c:pt>
                <c:pt idx="72">
                  <c:v>Jan-20</c:v>
                </c:pt>
                <c:pt idx="73">
                  <c:v>Feb-20</c:v>
                </c:pt>
                <c:pt idx="74">
                  <c:v>Mar-20</c:v>
                </c:pt>
                <c:pt idx="75">
                  <c:v>Apr-20</c:v>
                </c:pt>
                <c:pt idx="76">
                  <c:v>May-20</c:v>
                </c:pt>
                <c:pt idx="77">
                  <c:v>Jun-20</c:v>
                </c:pt>
                <c:pt idx="78">
                  <c:v>Jul-20</c:v>
                </c:pt>
                <c:pt idx="79">
                  <c:v>Aug-20</c:v>
                </c:pt>
                <c:pt idx="80">
                  <c:v>Sep-20</c:v>
                </c:pt>
              </c:strCache>
            </c:strRef>
          </c:cat>
          <c:val>
            <c:numRef>
              <c:f>Sheet1!$I$2:$I$82</c:f>
              <c:numCache>
                <c:formatCode>#,##0.00</c:formatCode>
                <c:ptCount val="81"/>
                <c:pt idx="0">
                  <c:v>30.52</c:v>
                </c:pt>
                <c:pt idx="1">
                  <c:v>30.12</c:v>
                </c:pt>
                <c:pt idx="2">
                  <c:v>29.76</c:v>
                </c:pt>
                <c:pt idx="3">
                  <c:v>30.73</c:v>
                </c:pt>
                <c:pt idx="4">
                  <c:v>31.73</c:v>
                </c:pt>
                <c:pt idx="5">
                  <c:v>33.909999999999997</c:v>
                </c:pt>
                <c:pt idx="6">
                  <c:v>31.52</c:v>
                </c:pt>
                <c:pt idx="7">
                  <c:v>30.88</c:v>
                </c:pt>
                <c:pt idx="8">
                  <c:v>31.64</c:v>
                </c:pt>
                <c:pt idx="9">
                  <c:v>33.06</c:v>
                </c:pt>
                <c:pt idx="10">
                  <c:v>32.9</c:v>
                </c:pt>
                <c:pt idx="11">
                  <c:v>31.29</c:v>
                </c:pt>
                <c:pt idx="12">
                  <c:v>31.4</c:v>
                </c:pt>
                <c:pt idx="13">
                  <c:v>30.65</c:v>
                </c:pt>
                <c:pt idx="14">
                  <c:v>30.84</c:v>
                </c:pt>
                <c:pt idx="15">
                  <c:v>30.92</c:v>
                </c:pt>
                <c:pt idx="16">
                  <c:v>31.05</c:v>
                </c:pt>
                <c:pt idx="17">
                  <c:v>31.61</c:v>
                </c:pt>
                <c:pt idx="18">
                  <c:v>31.47</c:v>
                </c:pt>
                <c:pt idx="19">
                  <c:v>31.7</c:v>
                </c:pt>
                <c:pt idx="20">
                  <c:v>33.64</c:v>
                </c:pt>
                <c:pt idx="21">
                  <c:v>32.229999999999997</c:v>
                </c:pt>
                <c:pt idx="22">
                  <c:v>32.5</c:v>
                </c:pt>
                <c:pt idx="23">
                  <c:v>29.73</c:v>
                </c:pt>
                <c:pt idx="24">
                  <c:v>30.3</c:v>
                </c:pt>
                <c:pt idx="25">
                  <c:v>29.98</c:v>
                </c:pt>
                <c:pt idx="26">
                  <c:v>30.68</c:v>
                </c:pt>
                <c:pt idx="27">
                  <c:v>30.5</c:v>
                </c:pt>
                <c:pt idx="28">
                  <c:v>29.85</c:v>
                </c:pt>
                <c:pt idx="29">
                  <c:v>31.64</c:v>
                </c:pt>
                <c:pt idx="30">
                  <c:v>31.14</c:v>
                </c:pt>
                <c:pt idx="31">
                  <c:v>31.15</c:v>
                </c:pt>
                <c:pt idx="32">
                  <c:v>30.78</c:v>
                </c:pt>
                <c:pt idx="33">
                  <c:v>32.299999999999997</c:v>
                </c:pt>
                <c:pt idx="34">
                  <c:v>32.89</c:v>
                </c:pt>
                <c:pt idx="35">
                  <c:v>31.76</c:v>
                </c:pt>
                <c:pt idx="36">
                  <c:v>32.119999999999997</c:v>
                </c:pt>
                <c:pt idx="37">
                  <c:v>31.71</c:v>
                </c:pt>
                <c:pt idx="38">
                  <c:v>32.869999999999997</c:v>
                </c:pt>
                <c:pt idx="39">
                  <c:v>31.74</c:v>
                </c:pt>
                <c:pt idx="40">
                  <c:v>32.020000000000003</c:v>
                </c:pt>
                <c:pt idx="41">
                  <c:v>31.73</c:v>
                </c:pt>
                <c:pt idx="42">
                  <c:v>30.18</c:v>
                </c:pt>
                <c:pt idx="43">
                  <c:v>31.08</c:v>
                </c:pt>
                <c:pt idx="44">
                  <c:v>31.46</c:v>
                </c:pt>
                <c:pt idx="45">
                  <c:v>31.62</c:v>
                </c:pt>
                <c:pt idx="46">
                  <c:v>31.51</c:v>
                </c:pt>
                <c:pt idx="47">
                  <c:v>30.31</c:v>
                </c:pt>
                <c:pt idx="48">
                  <c:v>31.42</c:v>
                </c:pt>
                <c:pt idx="49">
                  <c:v>32.51</c:v>
                </c:pt>
                <c:pt idx="50">
                  <c:v>32</c:v>
                </c:pt>
                <c:pt idx="51">
                  <c:v>33.47</c:v>
                </c:pt>
                <c:pt idx="52">
                  <c:v>32.33</c:v>
                </c:pt>
                <c:pt idx="53">
                  <c:v>34.94</c:v>
                </c:pt>
                <c:pt idx="54">
                  <c:v>32.880000000000003</c:v>
                </c:pt>
                <c:pt idx="55">
                  <c:v>31.15</c:v>
                </c:pt>
                <c:pt idx="56">
                  <c:v>30.9</c:v>
                </c:pt>
                <c:pt idx="57">
                  <c:v>32.32</c:v>
                </c:pt>
                <c:pt idx="58">
                  <c:v>31.15</c:v>
                </c:pt>
                <c:pt idx="59">
                  <c:v>28.25</c:v>
                </c:pt>
                <c:pt idx="60">
                  <c:v>29.6</c:v>
                </c:pt>
                <c:pt idx="61">
                  <c:v>28.87</c:v>
                </c:pt>
                <c:pt idx="62">
                  <c:v>29.05</c:v>
                </c:pt>
                <c:pt idx="63">
                  <c:v>29.55</c:v>
                </c:pt>
                <c:pt idx="64">
                  <c:v>29.27</c:v>
                </c:pt>
                <c:pt idx="65">
                  <c:v>29.45</c:v>
                </c:pt>
                <c:pt idx="66">
                  <c:v>27.85</c:v>
                </c:pt>
                <c:pt idx="67">
                  <c:v>28.95</c:v>
                </c:pt>
                <c:pt idx="68">
                  <c:v>29.81</c:v>
                </c:pt>
                <c:pt idx="69">
                  <c:v>30.01</c:v>
                </c:pt>
                <c:pt idx="70">
                  <c:v>28.43</c:v>
                </c:pt>
                <c:pt idx="71">
                  <c:v>26.1</c:v>
                </c:pt>
                <c:pt idx="72">
                  <c:v>26.75</c:v>
                </c:pt>
                <c:pt idx="73">
                  <c:v>26.76</c:v>
                </c:pt>
                <c:pt idx="74">
                  <c:v>30.18</c:v>
                </c:pt>
                <c:pt idx="75">
                  <c:v>29.78</c:v>
                </c:pt>
                <c:pt idx="76">
                  <c:v>27.65</c:v>
                </c:pt>
                <c:pt idx="77">
                  <c:v>28.36</c:v>
                </c:pt>
                <c:pt idx="78">
                  <c:v>28.4</c:v>
                </c:pt>
                <c:pt idx="79">
                  <c:v>25.9</c:v>
                </c:pt>
                <c:pt idx="80">
                  <c:v>26.95</c:v>
                </c:pt>
              </c:numCache>
            </c:numRef>
          </c:val>
          <c:smooth val="0"/>
          <c:extLst>
            <c:ext xmlns:c16="http://schemas.microsoft.com/office/drawing/2014/chart" uri="{C3380CC4-5D6E-409C-BE32-E72D297353CC}">
              <c16:uniqueId val="{00000007-B677-4E41-B0C8-1BF3FE4CDBF8}"/>
            </c:ext>
          </c:extLst>
        </c:ser>
        <c:ser>
          <c:idx val="8"/>
          <c:order val="8"/>
          <c:tx>
            <c:strRef>
              <c:f>Sheet1!$J$1</c:f>
              <c:strCache>
                <c:ptCount val="1"/>
                <c:pt idx="0">
                  <c:v>CRica </c:v>
                </c:pt>
              </c:strCache>
            </c:strRef>
          </c:tx>
          <c:spPr>
            <a:ln w="19050">
              <a:solidFill>
                <a:srgbClr val="987000"/>
              </a:solidFill>
            </a:ln>
          </c:spPr>
          <c:marker>
            <c:symbol val="none"/>
          </c:marker>
          <c:cat>
            <c:strRef>
              <c:f>Sheet1!$A$2:$A$82</c:f>
              <c:strCache>
                <c:ptCount val="81"/>
                <c:pt idx="0">
                  <c:v>Jan-14</c:v>
                </c:pt>
                <c:pt idx="1">
                  <c:v>Feb-14</c:v>
                </c:pt>
                <c:pt idx="2">
                  <c:v>Mar-14</c:v>
                </c:pt>
                <c:pt idx="3">
                  <c:v>Apr-14</c:v>
                </c:pt>
                <c:pt idx="4">
                  <c:v>May-14</c:v>
                </c:pt>
                <c:pt idx="5">
                  <c:v>Jun-14</c:v>
                </c:pt>
                <c:pt idx="6">
                  <c:v>Jul-14</c:v>
                </c:pt>
                <c:pt idx="7">
                  <c:v>Aug-14</c:v>
                </c:pt>
                <c:pt idx="8">
                  <c:v>Sep-14</c:v>
                </c:pt>
                <c:pt idx="9">
                  <c:v>Oct-14</c:v>
                </c:pt>
                <c:pt idx="10">
                  <c:v>Nov-14</c:v>
                </c:pt>
                <c:pt idx="11">
                  <c:v>Dec-14</c:v>
                </c:pt>
                <c:pt idx="12">
                  <c:v>Jan-15</c:v>
                </c:pt>
                <c:pt idx="13">
                  <c:v>Feb-15</c:v>
                </c:pt>
                <c:pt idx="14">
                  <c:v>Mar-15</c:v>
                </c:pt>
                <c:pt idx="15">
                  <c:v>Apr-15</c:v>
                </c:pt>
                <c:pt idx="16">
                  <c:v>May-15</c:v>
                </c:pt>
                <c:pt idx="17">
                  <c:v>Jun-15</c:v>
                </c:pt>
                <c:pt idx="18">
                  <c:v>Jul-15</c:v>
                </c:pt>
                <c:pt idx="19">
                  <c:v>Aug-15</c:v>
                </c:pt>
                <c:pt idx="20">
                  <c:v>Sep-15</c:v>
                </c:pt>
                <c:pt idx="21">
                  <c:v>Oct-15</c:v>
                </c:pt>
                <c:pt idx="22">
                  <c:v>Nov-15</c:v>
                </c:pt>
                <c:pt idx="23">
                  <c:v>Dec-15</c:v>
                </c:pt>
                <c:pt idx="24">
                  <c:v>Jan16</c:v>
                </c:pt>
                <c:pt idx="25">
                  <c:v>Feb-16</c:v>
                </c:pt>
                <c:pt idx="26">
                  <c:v>Mar-16</c:v>
                </c:pt>
                <c:pt idx="27">
                  <c:v>Apr-16</c:v>
                </c:pt>
                <c:pt idx="28">
                  <c:v>May-16</c:v>
                </c:pt>
                <c:pt idx="29">
                  <c:v>Jun-16</c:v>
                </c:pt>
                <c:pt idx="30">
                  <c:v>Jul-16</c:v>
                </c:pt>
                <c:pt idx="31">
                  <c:v>Aug-16</c:v>
                </c:pt>
                <c:pt idx="32">
                  <c:v>Sep-16</c:v>
                </c:pt>
                <c:pt idx="33">
                  <c:v>Oct-16</c:v>
                </c:pt>
                <c:pt idx="34">
                  <c:v>Nov-16</c:v>
                </c:pt>
                <c:pt idx="35">
                  <c:v>Dec-16</c:v>
                </c:pt>
                <c:pt idx="36">
                  <c:v>Jan17</c:v>
                </c:pt>
                <c:pt idx="37">
                  <c:v>Feb-17</c:v>
                </c:pt>
                <c:pt idx="38">
                  <c:v>Mar-17</c:v>
                </c:pt>
                <c:pt idx="39">
                  <c:v>Apr-17</c:v>
                </c:pt>
                <c:pt idx="40">
                  <c:v>May-17</c:v>
                </c:pt>
                <c:pt idx="41">
                  <c:v>Jun-17</c:v>
                </c:pt>
                <c:pt idx="42">
                  <c:v>Jul-17</c:v>
                </c:pt>
                <c:pt idx="43">
                  <c:v>Aug-17</c:v>
                </c:pt>
                <c:pt idx="44">
                  <c:v>Sep-17</c:v>
                </c:pt>
                <c:pt idx="45">
                  <c:v>Oct-17</c:v>
                </c:pt>
                <c:pt idx="46">
                  <c:v>Nov-17</c:v>
                </c:pt>
                <c:pt idx="47">
                  <c:v>Dec-17</c:v>
                </c:pt>
                <c:pt idx="48">
                  <c:v>Jan-18</c:v>
                </c:pt>
                <c:pt idx="49">
                  <c:v>Feb-8</c:v>
                </c:pt>
                <c:pt idx="50">
                  <c:v>Mar-18</c:v>
                </c:pt>
                <c:pt idx="51">
                  <c:v>Apr-18</c:v>
                </c:pt>
                <c:pt idx="52">
                  <c:v>May-18</c:v>
                </c:pt>
                <c:pt idx="53">
                  <c:v>Jun-18</c:v>
                </c:pt>
                <c:pt idx="54">
                  <c:v>Jul-18</c:v>
                </c:pt>
                <c:pt idx="55">
                  <c:v>Aug-18</c:v>
                </c:pt>
                <c:pt idx="56">
                  <c:v>Sep-18</c:v>
                </c:pt>
                <c:pt idx="57">
                  <c:v>Oct-18</c:v>
                </c:pt>
                <c:pt idx="58">
                  <c:v>Nov-18</c:v>
                </c:pt>
                <c:pt idx="59">
                  <c:v>Dec-18</c:v>
                </c:pt>
                <c:pt idx="60">
                  <c:v>Jan-19</c:v>
                </c:pt>
                <c:pt idx="61">
                  <c:v>Feb-19</c:v>
                </c:pt>
                <c:pt idx="62">
                  <c:v>Mar-19</c:v>
                </c:pt>
                <c:pt idx="63">
                  <c:v>Apr-19</c:v>
                </c:pt>
                <c:pt idx="64">
                  <c:v>May-19</c:v>
                </c:pt>
                <c:pt idx="65">
                  <c:v>Jun-19</c:v>
                </c:pt>
                <c:pt idx="66">
                  <c:v>Jul-19</c:v>
                </c:pt>
                <c:pt idx="67">
                  <c:v>Aug-19</c:v>
                </c:pt>
                <c:pt idx="68">
                  <c:v>Sep-19</c:v>
                </c:pt>
                <c:pt idx="69">
                  <c:v>Oct-19</c:v>
                </c:pt>
                <c:pt idx="70">
                  <c:v>Nov-19</c:v>
                </c:pt>
                <c:pt idx="71">
                  <c:v>Dec-19</c:v>
                </c:pt>
                <c:pt idx="72">
                  <c:v>Jan-20</c:v>
                </c:pt>
                <c:pt idx="73">
                  <c:v>Feb-20</c:v>
                </c:pt>
                <c:pt idx="74">
                  <c:v>Mar-20</c:v>
                </c:pt>
                <c:pt idx="75">
                  <c:v>Apr-20</c:v>
                </c:pt>
                <c:pt idx="76">
                  <c:v>May-20</c:v>
                </c:pt>
                <c:pt idx="77">
                  <c:v>Jun-20</c:v>
                </c:pt>
                <c:pt idx="78">
                  <c:v>Jul-20</c:v>
                </c:pt>
                <c:pt idx="79">
                  <c:v>Aug-20</c:v>
                </c:pt>
                <c:pt idx="80">
                  <c:v>Sep-20</c:v>
                </c:pt>
              </c:strCache>
            </c:strRef>
          </c:cat>
          <c:val>
            <c:numRef>
              <c:f>Sheet1!$J$2:$J$82</c:f>
              <c:numCache>
                <c:formatCode>#,##0.00</c:formatCode>
                <c:ptCount val="81"/>
                <c:pt idx="0">
                  <c:v>36.33</c:v>
                </c:pt>
                <c:pt idx="1">
                  <c:v>35.770000000000003</c:v>
                </c:pt>
                <c:pt idx="2">
                  <c:v>36.14</c:v>
                </c:pt>
                <c:pt idx="3">
                  <c:v>37.770000000000003</c:v>
                </c:pt>
                <c:pt idx="4">
                  <c:v>38.090000000000003</c:v>
                </c:pt>
                <c:pt idx="5">
                  <c:v>38.75</c:v>
                </c:pt>
                <c:pt idx="6">
                  <c:v>37.83</c:v>
                </c:pt>
                <c:pt idx="7">
                  <c:v>37.06</c:v>
                </c:pt>
                <c:pt idx="8">
                  <c:v>38.18</c:v>
                </c:pt>
                <c:pt idx="9">
                  <c:v>38.32</c:v>
                </c:pt>
                <c:pt idx="10">
                  <c:v>37.32</c:v>
                </c:pt>
                <c:pt idx="11">
                  <c:v>36.75</c:v>
                </c:pt>
                <c:pt idx="12">
                  <c:v>37.049999999999997</c:v>
                </c:pt>
                <c:pt idx="13">
                  <c:v>37.229999999999997</c:v>
                </c:pt>
                <c:pt idx="14">
                  <c:v>37.619999999999997</c:v>
                </c:pt>
                <c:pt idx="15">
                  <c:v>37.83</c:v>
                </c:pt>
                <c:pt idx="16">
                  <c:v>38.28</c:v>
                </c:pt>
                <c:pt idx="17">
                  <c:v>38.020000000000003</c:v>
                </c:pt>
                <c:pt idx="18">
                  <c:v>39.43</c:v>
                </c:pt>
                <c:pt idx="19">
                  <c:v>37.69</c:v>
                </c:pt>
                <c:pt idx="20">
                  <c:v>38.44</c:v>
                </c:pt>
                <c:pt idx="21">
                  <c:v>38.270000000000003</c:v>
                </c:pt>
                <c:pt idx="22">
                  <c:v>38.299999999999997</c:v>
                </c:pt>
                <c:pt idx="23">
                  <c:v>36.729999999999997</c:v>
                </c:pt>
                <c:pt idx="24">
                  <c:v>37</c:v>
                </c:pt>
                <c:pt idx="25">
                  <c:v>37.25</c:v>
                </c:pt>
                <c:pt idx="26">
                  <c:v>37.49</c:v>
                </c:pt>
                <c:pt idx="27">
                  <c:v>37.65</c:v>
                </c:pt>
                <c:pt idx="28">
                  <c:v>36.979999999999997</c:v>
                </c:pt>
                <c:pt idx="29">
                  <c:v>37.08</c:v>
                </c:pt>
                <c:pt idx="30">
                  <c:v>35.590000000000003</c:v>
                </c:pt>
                <c:pt idx="31">
                  <c:v>35.520000000000003</c:v>
                </c:pt>
                <c:pt idx="32">
                  <c:v>35.36</c:v>
                </c:pt>
                <c:pt idx="33">
                  <c:v>36.08</c:v>
                </c:pt>
                <c:pt idx="34">
                  <c:v>37.159999999999997</c:v>
                </c:pt>
                <c:pt idx="35">
                  <c:v>35.659999999999997</c:v>
                </c:pt>
                <c:pt idx="36">
                  <c:v>36.340000000000003</c:v>
                </c:pt>
                <c:pt idx="37">
                  <c:v>35.840000000000003</c:v>
                </c:pt>
                <c:pt idx="38">
                  <c:v>35.64</c:v>
                </c:pt>
                <c:pt idx="39">
                  <c:v>35.799999999999997</c:v>
                </c:pt>
                <c:pt idx="40">
                  <c:v>36.08</c:v>
                </c:pt>
                <c:pt idx="41">
                  <c:v>35.49</c:v>
                </c:pt>
                <c:pt idx="42">
                  <c:v>35.159999999999997</c:v>
                </c:pt>
                <c:pt idx="43">
                  <c:v>35.14</c:v>
                </c:pt>
                <c:pt idx="44">
                  <c:v>35.24</c:v>
                </c:pt>
                <c:pt idx="45">
                  <c:v>35.659999999999997</c:v>
                </c:pt>
                <c:pt idx="46">
                  <c:v>34.770000000000003</c:v>
                </c:pt>
                <c:pt idx="47">
                  <c:v>33.67</c:v>
                </c:pt>
                <c:pt idx="48">
                  <c:v>34.97</c:v>
                </c:pt>
                <c:pt idx="49">
                  <c:v>34.090000000000003</c:v>
                </c:pt>
                <c:pt idx="50">
                  <c:v>33.29</c:v>
                </c:pt>
                <c:pt idx="51">
                  <c:v>33.020000000000003</c:v>
                </c:pt>
                <c:pt idx="52">
                  <c:v>33.06</c:v>
                </c:pt>
                <c:pt idx="53">
                  <c:v>33.840000000000003</c:v>
                </c:pt>
                <c:pt idx="54">
                  <c:v>33.67</c:v>
                </c:pt>
                <c:pt idx="55">
                  <c:v>32.799999999999997</c:v>
                </c:pt>
                <c:pt idx="56">
                  <c:v>33.35</c:v>
                </c:pt>
                <c:pt idx="57">
                  <c:v>33.5</c:v>
                </c:pt>
                <c:pt idx="58">
                  <c:v>33.229999999999997</c:v>
                </c:pt>
                <c:pt idx="59">
                  <c:v>31.18</c:v>
                </c:pt>
                <c:pt idx="60">
                  <c:v>31.43</c:v>
                </c:pt>
                <c:pt idx="61">
                  <c:v>31.17</c:v>
                </c:pt>
                <c:pt idx="62">
                  <c:v>31.44</c:v>
                </c:pt>
                <c:pt idx="63">
                  <c:v>31.02</c:v>
                </c:pt>
                <c:pt idx="64">
                  <c:v>31.63</c:v>
                </c:pt>
                <c:pt idx="65">
                  <c:v>32.28</c:v>
                </c:pt>
                <c:pt idx="66">
                  <c:v>31.67</c:v>
                </c:pt>
                <c:pt idx="67">
                  <c:v>30.47</c:v>
                </c:pt>
                <c:pt idx="68">
                  <c:v>31.03</c:v>
                </c:pt>
                <c:pt idx="69">
                  <c:v>31.52</c:v>
                </c:pt>
                <c:pt idx="70">
                  <c:v>30</c:v>
                </c:pt>
                <c:pt idx="71">
                  <c:v>30.22</c:v>
                </c:pt>
                <c:pt idx="72">
                  <c:v>30.69</c:v>
                </c:pt>
                <c:pt idx="73">
                  <c:v>30.74</c:v>
                </c:pt>
                <c:pt idx="74">
                  <c:v>35.46</c:v>
                </c:pt>
                <c:pt idx="75">
                  <c:v>36.31</c:v>
                </c:pt>
                <c:pt idx="76">
                  <c:v>33.6</c:v>
                </c:pt>
                <c:pt idx="77">
                  <c:v>34.42</c:v>
                </c:pt>
                <c:pt idx="78">
                  <c:v>33.33</c:v>
                </c:pt>
                <c:pt idx="79">
                  <c:v>31.8</c:v>
                </c:pt>
                <c:pt idx="80">
                  <c:v>30.37</c:v>
                </c:pt>
              </c:numCache>
            </c:numRef>
          </c:val>
          <c:smooth val="0"/>
          <c:extLst>
            <c:ext xmlns:c16="http://schemas.microsoft.com/office/drawing/2014/chart" uri="{C3380CC4-5D6E-409C-BE32-E72D297353CC}">
              <c16:uniqueId val="{00000008-B677-4E41-B0C8-1BF3FE4CDBF8}"/>
            </c:ext>
          </c:extLst>
        </c:ser>
        <c:ser>
          <c:idx val="9"/>
          <c:order val="9"/>
          <c:tx>
            <c:strRef>
              <c:f>Sheet1!$K$1</c:f>
              <c:strCache>
                <c:ptCount val="1"/>
                <c:pt idx="0">
                  <c:v>PAN</c:v>
                </c:pt>
              </c:strCache>
            </c:strRef>
          </c:tx>
          <c:marker>
            <c:symbol val="none"/>
          </c:marker>
          <c:cat>
            <c:strRef>
              <c:f>Sheet1!$A$2:$A$82</c:f>
              <c:strCache>
                <c:ptCount val="81"/>
                <c:pt idx="0">
                  <c:v>Jan-14</c:v>
                </c:pt>
                <c:pt idx="1">
                  <c:v>Feb-14</c:v>
                </c:pt>
                <c:pt idx="2">
                  <c:v>Mar-14</c:v>
                </c:pt>
                <c:pt idx="3">
                  <c:v>Apr-14</c:v>
                </c:pt>
                <c:pt idx="4">
                  <c:v>May-14</c:v>
                </c:pt>
                <c:pt idx="5">
                  <c:v>Jun-14</c:v>
                </c:pt>
                <c:pt idx="6">
                  <c:v>Jul-14</c:v>
                </c:pt>
                <c:pt idx="7">
                  <c:v>Aug-14</c:v>
                </c:pt>
                <c:pt idx="8">
                  <c:v>Sep-14</c:v>
                </c:pt>
                <c:pt idx="9">
                  <c:v>Oct-14</c:v>
                </c:pt>
                <c:pt idx="10">
                  <c:v>Nov-14</c:v>
                </c:pt>
                <c:pt idx="11">
                  <c:v>Dec-14</c:v>
                </c:pt>
                <c:pt idx="12">
                  <c:v>Jan-15</c:v>
                </c:pt>
                <c:pt idx="13">
                  <c:v>Feb-15</c:v>
                </c:pt>
                <c:pt idx="14">
                  <c:v>Mar-15</c:v>
                </c:pt>
                <c:pt idx="15">
                  <c:v>Apr-15</c:v>
                </c:pt>
                <c:pt idx="16">
                  <c:v>May-15</c:v>
                </c:pt>
                <c:pt idx="17">
                  <c:v>Jun-15</c:v>
                </c:pt>
                <c:pt idx="18">
                  <c:v>Jul-15</c:v>
                </c:pt>
                <c:pt idx="19">
                  <c:v>Aug-15</c:v>
                </c:pt>
                <c:pt idx="20">
                  <c:v>Sep-15</c:v>
                </c:pt>
                <c:pt idx="21">
                  <c:v>Oct-15</c:v>
                </c:pt>
                <c:pt idx="22">
                  <c:v>Nov-15</c:v>
                </c:pt>
                <c:pt idx="23">
                  <c:v>Dec-15</c:v>
                </c:pt>
                <c:pt idx="24">
                  <c:v>Jan16</c:v>
                </c:pt>
                <c:pt idx="25">
                  <c:v>Feb-16</c:v>
                </c:pt>
                <c:pt idx="26">
                  <c:v>Mar-16</c:v>
                </c:pt>
                <c:pt idx="27">
                  <c:v>Apr-16</c:v>
                </c:pt>
                <c:pt idx="28">
                  <c:v>May-16</c:v>
                </c:pt>
                <c:pt idx="29">
                  <c:v>Jun-16</c:v>
                </c:pt>
                <c:pt idx="30">
                  <c:v>Jul-16</c:v>
                </c:pt>
                <c:pt idx="31">
                  <c:v>Aug-16</c:v>
                </c:pt>
                <c:pt idx="32">
                  <c:v>Sep-16</c:v>
                </c:pt>
                <c:pt idx="33">
                  <c:v>Oct-16</c:v>
                </c:pt>
                <c:pt idx="34">
                  <c:v>Nov-16</c:v>
                </c:pt>
                <c:pt idx="35">
                  <c:v>Dec-16</c:v>
                </c:pt>
                <c:pt idx="36">
                  <c:v>Jan17</c:v>
                </c:pt>
                <c:pt idx="37">
                  <c:v>Feb-17</c:v>
                </c:pt>
                <c:pt idx="38">
                  <c:v>Mar-17</c:v>
                </c:pt>
                <c:pt idx="39">
                  <c:v>Apr-17</c:v>
                </c:pt>
                <c:pt idx="40">
                  <c:v>May-17</c:v>
                </c:pt>
                <c:pt idx="41">
                  <c:v>Jun-17</c:v>
                </c:pt>
                <c:pt idx="42">
                  <c:v>Jul-17</c:v>
                </c:pt>
                <c:pt idx="43">
                  <c:v>Aug-17</c:v>
                </c:pt>
                <c:pt idx="44">
                  <c:v>Sep-17</c:v>
                </c:pt>
                <c:pt idx="45">
                  <c:v>Oct-17</c:v>
                </c:pt>
                <c:pt idx="46">
                  <c:v>Nov-17</c:v>
                </c:pt>
                <c:pt idx="47">
                  <c:v>Dec-17</c:v>
                </c:pt>
                <c:pt idx="48">
                  <c:v>Jan-18</c:v>
                </c:pt>
                <c:pt idx="49">
                  <c:v>Feb-8</c:v>
                </c:pt>
                <c:pt idx="50">
                  <c:v>Mar-18</c:v>
                </c:pt>
                <c:pt idx="51">
                  <c:v>Apr-18</c:v>
                </c:pt>
                <c:pt idx="52">
                  <c:v>May-18</c:v>
                </c:pt>
                <c:pt idx="53">
                  <c:v>Jun-18</c:v>
                </c:pt>
                <c:pt idx="54">
                  <c:v>Jul-18</c:v>
                </c:pt>
                <c:pt idx="55">
                  <c:v>Aug-18</c:v>
                </c:pt>
                <c:pt idx="56">
                  <c:v>Sep-18</c:v>
                </c:pt>
                <c:pt idx="57">
                  <c:v>Oct-18</c:v>
                </c:pt>
                <c:pt idx="58">
                  <c:v>Nov-18</c:v>
                </c:pt>
                <c:pt idx="59">
                  <c:v>Dec-18</c:v>
                </c:pt>
                <c:pt idx="60">
                  <c:v>Jan-19</c:v>
                </c:pt>
                <c:pt idx="61">
                  <c:v>Feb-19</c:v>
                </c:pt>
                <c:pt idx="62">
                  <c:v>Mar-19</c:v>
                </c:pt>
                <c:pt idx="63">
                  <c:v>Apr-19</c:v>
                </c:pt>
                <c:pt idx="64">
                  <c:v>May-19</c:v>
                </c:pt>
                <c:pt idx="65">
                  <c:v>Jun-19</c:v>
                </c:pt>
                <c:pt idx="66">
                  <c:v>Jul-19</c:v>
                </c:pt>
                <c:pt idx="67">
                  <c:v>Aug-19</c:v>
                </c:pt>
                <c:pt idx="68">
                  <c:v>Sep-19</c:v>
                </c:pt>
                <c:pt idx="69">
                  <c:v>Oct-19</c:v>
                </c:pt>
                <c:pt idx="70">
                  <c:v>Nov-19</c:v>
                </c:pt>
                <c:pt idx="71">
                  <c:v>Dec-19</c:v>
                </c:pt>
                <c:pt idx="72">
                  <c:v>Jan-20</c:v>
                </c:pt>
                <c:pt idx="73">
                  <c:v>Feb-20</c:v>
                </c:pt>
                <c:pt idx="74">
                  <c:v>Mar-20</c:v>
                </c:pt>
                <c:pt idx="75">
                  <c:v>Apr-20</c:v>
                </c:pt>
                <c:pt idx="76">
                  <c:v>May-20</c:v>
                </c:pt>
                <c:pt idx="77">
                  <c:v>Jun-20</c:v>
                </c:pt>
                <c:pt idx="78">
                  <c:v>Jul-20</c:v>
                </c:pt>
                <c:pt idx="79">
                  <c:v>Aug-20</c:v>
                </c:pt>
                <c:pt idx="80">
                  <c:v>Sep-20</c:v>
                </c:pt>
              </c:strCache>
            </c:strRef>
          </c:cat>
          <c:val>
            <c:numRef>
              <c:f>Sheet1!$K$2:$K$82</c:f>
              <c:numCache>
                <c:formatCode>#,##0.00</c:formatCode>
                <c:ptCount val="81"/>
                <c:pt idx="0">
                  <c:v>33.57</c:v>
                </c:pt>
                <c:pt idx="1">
                  <c:v>35.14</c:v>
                </c:pt>
                <c:pt idx="2">
                  <c:v>34.590000000000003</c:v>
                </c:pt>
                <c:pt idx="3">
                  <c:v>36.21</c:v>
                </c:pt>
                <c:pt idx="4">
                  <c:v>37.659999999999997</c:v>
                </c:pt>
                <c:pt idx="5">
                  <c:v>39.950000000000003</c:v>
                </c:pt>
                <c:pt idx="6">
                  <c:v>38.42</c:v>
                </c:pt>
                <c:pt idx="7">
                  <c:v>36.35</c:v>
                </c:pt>
                <c:pt idx="8">
                  <c:v>37.479999999999997</c:v>
                </c:pt>
                <c:pt idx="9">
                  <c:v>38.28</c:v>
                </c:pt>
                <c:pt idx="10">
                  <c:v>38.39</c:v>
                </c:pt>
                <c:pt idx="11">
                  <c:v>35.53</c:v>
                </c:pt>
                <c:pt idx="12">
                  <c:v>36.44</c:v>
                </c:pt>
                <c:pt idx="13">
                  <c:v>36.47</c:v>
                </c:pt>
                <c:pt idx="14">
                  <c:v>37.369999999999997</c:v>
                </c:pt>
                <c:pt idx="15">
                  <c:v>37.520000000000003</c:v>
                </c:pt>
                <c:pt idx="16">
                  <c:v>37.83</c:v>
                </c:pt>
                <c:pt idx="17">
                  <c:v>37.9</c:v>
                </c:pt>
                <c:pt idx="18">
                  <c:v>38.1</c:v>
                </c:pt>
                <c:pt idx="19">
                  <c:v>36.57</c:v>
                </c:pt>
                <c:pt idx="20">
                  <c:v>37.99</c:v>
                </c:pt>
                <c:pt idx="21">
                  <c:v>36.36</c:v>
                </c:pt>
                <c:pt idx="22">
                  <c:v>36.26</c:v>
                </c:pt>
                <c:pt idx="23">
                  <c:v>34.28</c:v>
                </c:pt>
                <c:pt idx="24">
                  <c:v>34.83</c:v>
                </c:pt>
                <c:pt idx="25">
                  <c:v>35.979999999999997</c:v>
                </c:pt>
                <c:pt idx="26">
                  <c:v>37.1</c:v>
                </c:pt>
                <c:pt idx="27">
                  <c:v>37.18</c:v>
                </c:pt>
                <c:pt idx="28">
                  <c:v>38.83</c:v>
                </c:pt>
                <c:pt idx="29">
                  <c:v>40.81</c:v>
                </c:pt>
                <c:pt idx="30">
                  <c:v>38.880000000000003</c:v>
                </c:pt>
                <c:pt idx="31">
                  <c:v>38.409999999999997</c:v>
                </c:pt>
                <c:pt idx="32">
                  <c:v>38.75</c:v>
                </c:pt>
                <c:pt idx="33">
                  <c:v>38.46</c:v>
                </c:pt>
                <c:pt idx="34">
                  <c:v>39.58</c:v>
                </c:pt>
                <c:pt idx="35">
                  <c:v>37.25</c:v>
                </c:pt>
                <c:pt idx="36">
                  <c:v>38.43</c:v>
                </c:pt>
                <c:pt idx="37">
                  <c:v>37.520000000000003</c:v>
                </c:pt>
                <c:pt idx="38">
                  <c:v>38.72</c:v>
                </c:pt>
                <c:pt idx="39">
                  <c:v>38.11</c:v>
                </c:pt>
                <c:pt idx="40">
                  <c:v>39.450000000000003</c:v>
                </c:pt>
                <c:pt idx="41">
                  <c:v>39.26</c:v>
                </c:pt>
                <c:pt idx="42">
                  <c:v>40.020000000000003</c:v>
                </c:pt>
                <c:pt idx="43">
                  <c:v>39.729999999999997</c:v>
                </c:pt>
                <c:pt idx="44">
                  <c:v>41.09</c:v>
                </c:pt>
                <c:pt idx="45">
                  <c:v>40.74</c:v>
                </c:pt>
                <c:pt idx="46">
                  <c:v>39.729999999999997</c:v>
                </c:pt>
                <c:pt idx="47">
                  <c:v>37.450000000000003</c:v>
                </c:pt>
                <c:pt idx="48">
                  <c:v>38.520000000000003</c:v>
                </c:pt>
                <c:pt idx="49">
                  <c:v>38.1</c:v>
                </c:pt>
                <c:pt idx="50">
                  <c:v>38.39</c:v>
                </c:pt>
                <c:pt idx="51">
                  <c:v>37.979999999999997</c:v>
                </c:pt>
                <c:pt idx="52">
                  <c:v>38.64</c:v>
                </c:pt>
                <c:pt idx="53">
                  <c:v>41.02</c:v>
                </c:pt>
                <c:pt idx="54">
                  <c:v>39.03</c:v>
                </c:pt>
                <c:pt idx="55">
                  <c:v>37.97</c:v>
                </c:pt>
                <c:pt idx="56">
                  <c:v>37.44</c:v>
                </c:pt>
                <c:pt idx="57">
                  <c:v>38.33</c:v>
                </c:pt>
                <c:pt idx="58">
                  <c:v>37.18</c:v>
                </c:pt>
                <c:pt idx="59">
                  <c:v>33.75</c:v>
                </c:pt>
                <c:pt idx="60">
                  <c:v>36.29</c:v>
                </c:pt>
                <c:pt idx="61">
                  <c:v>37.549999999999997</c:v>
                </c:pt>
                <c:pt idx="62">
                  <c:v>35.909999999999997</c:v>
                </c:pt>
                <c:pt idx="63">
                  <c:v>36.229999999999997</c:v>
                </c:pt>
                <c:pt idx="64">
                  <c:v>38.5</c:v>
                </c:pt>
                <c:pt idx="65">
                  <c:v>37.93</c:v>
                </c:pt>
                <c:pt idx="66">
                  <c:v>37.520000000000003</c:v>
                </c:pt>
                <c:pt idx="67">
                  <c:v>36.39</c:v>
                </c:pt>
                <c:pt idx="68">
                  <c:v>38.08</c:v>
                </c:pt>
                <c:pt idx="69">
                  <c:v>37.26</c:v>
                </c:pt>
                <c:pt idx="70">
                  <c:v>37.409999999999997</c:v>
                </c:pt>
                <c:pt idx="71">
                  <c:v>34.770000000000003</c:v>
                </c:pt>
                <c:pt idx="72">
                  <c:v>36.06</c:v>
                </c:pt>
                <c:pt idx="73">
                  <c:v>35.869999999999997</c:v>
                </c:pt>
                <c:pt idx="74">
                  <c:v>41.39</c:v>
                </c:pt>
                <c:pt idx="75">
                  <c:v>43.23</c:v>
                </c:pt>
                <c:pt idx="76">
                  <c:v>38.68</c:v>
                </c:pt>
                <c:pt idx="77">
                  <c:v>37.58</c:v>
                </c:pt>
                <c:pt idx="78">
                  <c:v>39.1</c:v>
                </c:pt>
                <c:pt idx="79">
                  <c:v>37.950000000000003</c:v>
                </c:pt>
                <c:pt idx="80">
                  <c:v>35.369999999999997</c:v>
                </c:pt>
              </c:numCache>
            </c:numRef>
          </c:val>
          <c:smooth val="0"/>
          <c:extLst>
            <c:ext xmlns:c16="http://schemas.microsoft.com/office/drawing/2014/chart" uri="{C3380CC4-5D6E-409C-BE32-E72D297353CC}">
              <c16:uniqueId val="{00000009-B677-4E41-B0C8-1BF3FE4CDBF8}"/>
            </c:ext>
          </c:extLst>
        </c:ser>
        <c:ser>
          <c:idx val="10"/>
          <c:order val="10"/>
          <c:tx>
            <c:strRef>
              <c:f>Sheet1!$L$1</c:f>
              <c:strCache>
                <c:ptCount val="1"/>
                <c:pt idx="0">
                  <c:v>ECU</c:v>
                </c:pt>
              </c:strCache>
            </c:strRef>
          </c:tx>
          <c:spPr>
            <a:ln w="19050">
              <a:solidFill>
                <a:schemeClr val="bg2">
                  <a:lumMod val="60000"/>
                  <a:lumOff val="40000"/>
                </a:schemeClr>
              </a:solidFill>
            </a:ln>
          </c:spPr>
          <c:marker>
            <c:symbol val="none"/>
          </c:marker>
          <c:cat>
            <c:strRef>
              <c:f>Sheet1!$A$2:$A$82</c:f>
              <c:strCache>
                <c:ptCount val="81"/>
                <c:pt idx="0">
                  <c:v>Jan-14</c:v>
                </c:pt>
                <c:pt idx="1">
                  <c:v>Feb-14</c:v>
                </c:pt>
                <c:pt idx="2">
                  <c:v>Mar-14</c:v>
                </c:pt>
                <c:pt idx="3">
                  <c:v>Apr-14</c:v>
                </c:pt>
                <c:pt idx="4">
                  <c:v>May-14</c:v>
                </c:pt>
                <c:pt idx="5">
                  <c:v>Jun-14</c:v>
                </c:pt>
                <c:pt idx="6">
                  <c:v>Jul-14</c:v>
                </c:pt>
                <c:pt idx="7">
                  <c:v>Aug-14</c:v>
                </c:pt>
                <c:pt idx="8">
                  <c:v>Sep-14</c:v>
                </c:pt>
                <c:pt idx="9">
                  <c:v>Oct-14</c:v>
                </c:pt>
                <c:pt idx="10">
                  <c:v>Nov-14</c:v>
                </c:pt>
                <c:pt idx="11">
                  <c:v>Dec-14</c:v>
                </c:pt>
                <c:pt idx="12">
                  <c:v>Jan-15</c:v>
                </c:pt>
                <c:pt idx="13">
                  <c:v>Feb-15</c:v>
                </c:pt>
                <c:pt idx="14">
                  <c:v>Mar-15</c:v>
                </c:pt>
                <c:pt idx="15">
                  <c:v>Apr-15</c:v>
                </c:pt>
                <c:pt idx="16">
                  <c:v>May-15</c:v>
                </c:pt>
                <c:pt idx="17">
                  <c:v>Jun-15</c:v>
                </c:pt>
                <c:pt idx="18">
                  <c:v>Jul-15</c:v>
                </c:pt>
                <c:pt idx="19">
                  <c:v>Aug-15</c:v>
                </c:pt>
                <c:pt idx="20">
                  <c:v>Sep-15</c:v>
                </c:pt>
                <c:pt idx="21">
                  <c:v>Oct-15</c:v>
                </c:pt>
                <c:pt idx="22">
                  <c:v>Nov-15</c:v>
                </c:pt>
                <c:pt idx="23">
                  <c:v>Dec-15</c:v>
                </c:pt>
                <c:pt idx="24">
                  <c:v>Jan16</c:v>
                </c:pt>
                <c:pt idx="25">
                  <c:v>Feb-16</c:v>
                </c:pt>
                <c:pt idx="26">
                  <c:v>Mar-16</c:v>
                </c:pt>
                <c:pt idx="27">
                  <c:v>Apr-16</c:v>
                </c:pt>
                <c:pt idx="28">
                  <c:v>May-16</c:v>
                </c:pt>
                <c:pt idx="29">
                  <c:v>Jun-16</c:v>
                </c:pt>
                <c:pt idx="30">
                  <c:v>Jul-16</c:v>
                </c:pt>
                <c:pt idx="31">
                  <c:v>Aug-16</c:v>
                </c:pt>
                <c:pt idx="32">
                  <c:v>Sep-16</c:v>
                </c:pt>
                <c:pt idx="33">
                  <c:v>Oct-16</c:v>
                </c:pt>
                <c:pt idx="34">
                  <c:v>Nov-16</c:v>
                </c:pt>
                <c:pt idx="35">
                  <c:v>Dec-16</c:v>
                </c:pt>
                <c:pt idx="36">
                  <c:v>Jan17</c:v>
                </c:pt>
                <c:pt idx="37">
                  <c:v>Feb-17</c:v>
                </c:pt>
                <c:pt idx="38">
                  <c:v>Mar-17</c:v>
                </c:pt>
                <c:pt idx="39">
                  <c:v>Apr-17</c:v>
                </c:pt>
                <c:pt idx="40">
                  <c:v>May-17</c:v>
                </c:pt>
                <c:pt idx="41">
                  <c:v>Jun-17</c:v>
                </c:pt>
                <c:pt idx="42">
                  <c:v>Jul-17</c:v>
                </c:pt>
                <c:pt idx="43">
                  <c:v>Aug-17</c:v>
                </c:pt>
                <c:pt idx="44">
                  <c:v>Sep-17</c:v>
                </c:pt>
                <c:pt idx="45">
                  <c:v>Oct-17</c:v>
                </c:pt>
                <c:pt idx="46">
                  <c:v>Nov-17</c:v>
                </c:pt>
                <c:pt idx="47">
                  <c:v>Dec-17</c:v>
                </c:pt>
                <c:pt idx="48">
                  <c:v>Jan-18</c:v>
                </c:pt>
                <c:pt idx="49">
                  <c:v>Feb-8</c:v>
                </c:pt>
                <c:pt idx="50">
                  <c:v>Mar-18</c:v>
                </c:pt>
                <c:pt idx="51">
                  <c:v>Apr-18</c:v>
                </c:pt>
                <c:pt idx="52">
                  <c:v>May-18</c:v>
                </c:pt>
                <c:pt idx="53">
                  <c:v>Jun-18</c:v>
                </c:pt>
                <c:pt idx="54">
                  <c:v>Jul-18</c:v>
                </c:pt>
                <c:pt idx="55">
                  <c:v>Aug-18</c:v>
                </c:pt>
                <c:pt idx="56">
                  <c:v>Sep-18</c:v>
                </c:pt>
                <c:pt idx="57">
                  <c:v>Oct-18</c:v>
                </c:pt>
                <c:pt idx="58">
                  <c:v>Nov-18</c:v>
                </c:pt>
                <c:pt idx="59">
                  <c:v>Dec-18</c:v>
                </c:pt>
                <c:pt idx="60">
                  <c:v>Jan-19</c:v>
                </c:pt>
                <c:pt idx="61">
                  <c:v>Feb-19</c:v>
                </c:pt>
                <c:pt idx="62">
                  <c:v>Mar-19</c:v>
                </c:pt>
                <c:pt idx="63">
                  <c:v>Apr-19</c:v>
                </c:pt>
                <c:pt idx="64">
                  <c:v>May-19</c:v>
                </c:pt>
                <c:pt idx="65">
                  <c:v>Jun-19</c:v>
                </c:pt>
                <c:pt idx="66">
                  <c:v>Jul-19</c:v>
                </c:pt>
                <c:pt idx="67">
                  <c:v>Aug-19</c:v>
                </c:pt>
                <c:pt idx="68">
                  <c:v>Sep-19</c:v>
                </c:pt>
                <c:pt idx="69">
                  <c:v>Oct-19</c:v>
                </c:pt>
                <c:pt idx="70">
                  <c:v>Nov-19</c:v>
                </c:pt>
                <c:pt idx="71">
                  <c:v>Dec-19</c:v>
                </c:pt>
                <c:pt idx="72">
                  <c:v>Jan-20</c:v>
                </c:pt>
                <c:pt idx="73">
                  <c:v>Feb-20</c:v>
                </c:pt>
                <c:pt idx="74">
                  <c:v>Mar-20</c:v>
                </c:pt>
                <c:pt idx="75">
                  <c:v>Apr-20</c:v>
                </c:pt>
                <c:pt idx="76">
                  <c:v>May-20</c:v>
                </c:pt>
                <c:pt idx="77">
                  <c:v>Jun-20</c:v>
                </c:pt>
                <c:pt idx="78">
                  <c:v>Jul-20</c:v>
                </c:pt>
                <c:pt idx="79">
                  <c:v>Aug-20</c:v>
                </c:pt>
                <c:pt idx="80">
                  <c:v>Sep-20</c:v>
                </c:pt>
              </c:strCache>
            </c:strRef>
          </c:cat>
          <c:val>
            <c:numRef>
              <c:f>Sheet1!$L$2:$L$82</c:f>
              <c:numCache>
                <c:formatCode>#,##0.00</c:formatCode>
                <c:ptCount val="81"/>
                <c:pt idx="0">
                  <c:v>33.81</c:v>
                </c:pt>
                <c:pt idx="1">
                  <c:v>35.54</c:v>
                </c:pt>
                <c:pt idx="2">
                  <c:v>35.520000000000003</c:v>
                </c:pt>
                <c:pt idx="3">
                  <c:v>35.840000000000003</c:v>
                </c:pt>
                <c:pt idx="4">
                  <c:v>35.01</c:v>
                </c:pt>
                <c:pt idx="5">
                  <c:v>35.43</c:v>
                </c:pt>
                <c:pt idx="6">
                  <c:v>34.51</c:v>
                </c:pt>
                <c:pt idx="7">
                  <c:v>33.549999999999997</c:v>
                </c:pt>
                <c:pt idx="8">
                  <c:v>33.770000000000003</c:v>
                </c:pt>
                <c:pt idx="9">
                  <c:v>33.4</c:v>
                </c:pt>
                <c:pt idx="10">
                  <c:v>32.729999999999997</c:v>
                </c:pt>
                <c:pt idx="11">
                  <c:v>32.15</c:v>
                </c:pt>
                <c:pt idx="12">
                  <c:v>33.630000000000003</c:v>
                </c:pt>
                <c:pt idx="13">
                  <c:v>32.67</c:v>
                </c:pt>
                <c:pt idx="14">
                  <c:v>34.270000000000003</c:v>
                </c:pt>
                <c:pt idx="15">
                  <c:v>34.24</c:v>
                </c:pt>
                <c:pt idx="16">
                  <c:v>33.17</c:v>
                </c:pt>
                <c:pt idx="17">
                  <c:v>33.11</c:v>
                </c:pt>
                <c:pt idx="18">
                  <c:v>34.520000000000003</c:v>
                </c:pt>
                <c:pt idx="19">
                  <c:v>34.200000000000003</c:v>
                </c:pt>
                <c:pt idx="20">
                  <c:v>33.89</c:v>
                </c:pt>
                <c:pt idx="21">
                  <c:v>34.14</c:v>
                </c:pt>
                <c:pt idx="22">
                  <c:v>34.590000000000003</c:v>
                </c:pt>
                <c:pt idx="23">
                  <c:v>32.75</c:v>
                </c:pt>
                <c:pt idx="24">
                  <c:v>34.880000000000003</c:v>
                </c:pt>
                <c:pt idx="25">
                  <c:v>36.659999999999997</c:v>
                </c:pt>
                <c:pt idx="26">
                  <c:v>36.72</c:v>
                </c:pt>
                <c:pt idx="27">
                  <c:v>36.409999999999997</c:v>
                </c:pt>
                <c:pt idx="28">
                  <c:v>33.67</c:v>
                </c:pt>
                <c:pt idx="29">
                  <c:v>34.049999999999997</c:v>
                </c:pt>
                <c:pt idx="30">
                  <c:v>34.159999999999997</c:v>
                </c:pt>
                <c:pt idx="31">
                  <c:v>33.81</c:v>
                </c:pt>
                <c:pt idx="32">
                  <c:v>33.22</c:v>
                </c:pt>
                <c:pt idx="33">
                  <c:v>32.29</c:v>
                </c:pt>
                <c:pt idx="34">
                  <c:v>31.36</c:v>
                </c:pt>
                <c:pt idx="35">
                  <c:v>30.11</c:v>
                </c:pt>
                <c:pt idx="36">
                  <c:v>30.99</c:v>
                </c:pt>
                <c:pt idx="37">
                  <c:v>31.9</c:v>
                </c:pt>
                <c:pt idx="38">
                  <c:v>31.7</c:v>
                </c:pt>
                <c:pt idx="39">
                  <c:v>31.1</c:v>
                </c:pt>
                <c:pt idx="40">
                  <c:v>30.55</c:v>
                </c:pt>
                <c:pt idx="41">
                  <c:v>30.67</c:v>
                </c:pt>
                <c:pt idx="42">
                  <c:v>30.24</c:v>
                </c:pt>
                <c:pt idx="43">
                  <c:v>30.75</c:v>
                </c:pt>
                <c:pt idx="44">
                  <c:v>30.76</c:v>
                </c:pt>
                <c:pt idx="45">
                  <c:v>30.88</c:v>
                </c:pt>
                <c:pt idx="46">
                  <c:v>31.06</c:v>
                </c:pt>
                <c:pt idx="47">
                  <c:v>29.75</c:v>
                </c:pt>
                <c:pt idx="48">
                  <c:v>30.86</c:v>
                </c:pt>
                <c:pt idx="49">
                  <c:v>31.95</c:v>
                </c:pt>
                <c:pt idx="50">
                  <c:v>31.06</c:v>
                </c:pt>
                <c:pt idx="51">
                  <c:v>31.18</c:v>
                </c:pt>
                <c:pt idx="52">
                  <c:v>30.23</c:v>
                </c:pt>
                <c:pt idx="53">
                  <c:v>30.44</c:v>
                </c:pt>
                <c:pt idx="54">
                  <c:v>31.29</c:v>
                </c:pt>
                <c:pt idx="55">
                  <c:v>31.22</c:v>
                </c:pt>
                <c:pt idx="56">
                  <c:v>31.5</c:v>
                </c:pt>
                <c:pt idx="57">
                  <c:v>31.68</c:v>
                </c:pt>
                <c:pt idx="58">
                  <c:v>31.07</c:v>
                </c:pt>
                <c:pt idx="59">
                  <c:v>29.39</c:v>
                </c:pt>
                <c:pt idx="60">
                  <c:v>31.53</c:v>
                </c:pt>
                <c:pt idx="61">
                  <c:v>32.82</c:v>
                </c:pt>
                <c:pt idx="62">
                  <c:v>31.53</c:v>
                </c:pt>
                <c:pt idx="63">
                  <c:v>31.75</c:v>
                </c:pt>
                <c:pt idx="64">
                  <c:v>31.66</c:v>
                </c:pt>
                <c:pt idx="65">
                  <c:v>32.49</c:v>
                </c:pt>
                <c:pt idx="66">
                  <c:v>32.93</c:v>
                </c:pt>
                <c:pt idx="67">
                  <c:v>31.92</c:v>
                </c:pt>
                <c:pt idx="68">
                  <c:v>31.44</c:v>
                </c:pt>
                <c:pt idx="69">
                  <c:v>35.200000000000003</c:v>
                </c:pt>
                <c:pt idx="70">
                  <c:v>31.95</c:v>
                </c:pt>
                <c:pt idx="71">
                  <c:v>30.86</c:v>
                </c:pt>
                <c:pt idx="72">
                  <c:v>32.979999999999997</c:v>
                </c:pt>
                <c:pt idx="73">
                  <c:v>32.85</c:v>
                </c:pt>
                <c:pt idx="74">
                  <c:v>37.97</c:v>
                </c:pt>
                <c:pt idx="75">
                  <c:v>36.869999999999997</c:v>
                </c:pt>
                <c:pt idx="76">
                  <c:v>33.19</c:v>
                </c:pt>
                <c:pt idx="77">
                  <c:v>32.35</c:v>
                </c:pt>
                <c:pt idx="78">
                  <c:v>32.799999999999997</c:v>
                </c:pt>
                <c:pt idx="79">
                  <c:v>31.82</c:v>
                </c:pt>
                <c:pt idx="80">
                  <c:v>31.54</c:v>
                </c:pt>
              </c:numCache>
            </c:numRef>
          </c:val>
          <c:smooth val="0"/>
          <c:extLst>
            <c:ext xmlns:c16="http://schemas.microsoft.com/office/drawing/2014/chart" uri="{C3380CC4-5D6E-409C-BE32-E72D297353CC}">
              <c16:uniqueId val="{0000000A-B677-4E41-B0C8-1BF3FE4CDBF8}"/>
            </c:ext>
          </c:extLst>
        </c:ser>
        <c:ser>
          <c:idx val="11"/>
          <c:order val="11"/>
          <c:tx>
            <c:strRef>
              <c:f>Sheet1!$M$1</c:f>
              <c:strCache>
                <c:ptCount val="1"/>
                <c:pt idx="0">
                  <c:v>URU</c:v>
                </c:pt>
              </c:strCache>
            </c:strRef>
          </c:tx>
          <c:spPr>
            <a:ln>
              <a:solidFill>
                <a:schemeClr val="accent5">
                  <a:lumMod val="60000"/>
                  <a:lumOff val="40000"/>
                </a:schemeClr>
              </a:solidFill>
            </a:ln>
          </c:spPr>
          <c:marker>
            <c:symbol val="none"/>
          </c:marker>
          <c:cat>
            <c:strRef>
              <c:f>Sheet1!$A$2:$A$82</c:f>
              <c:strCache>
                <c:ptCount val="81"/>
                <c:pt idx="0">
                  <c:v>Jan-14</c:v>
                </c:pt>
                <c:pt idx="1">
                  <c:v>Feb-14</c:v>
                </c:pt>
                <c:pt idx="2">
                  <c:v>Mar-14</c:v>
                </c:pt>
                <c:pt idx="3">
                  <c:v>Apr-14</c:v>
                </c:pt>
                <c:pt idx="4">
                  <c:v>May-14</c:v>
                </c:pt>
                <c:pt idx="5">
                  <c:v>Jun-14</c:v>
                </c:pt>
                <c:pt idx="6">
                  <c:v>Jul-14</c:v>
                </c:pt>
                <c:pt idx="7">
                  <c:v>Aug-14</c:v>
                </c:pt>
                <c:pt idx="8">
                  <c:v>Sep-14</c:v>
                </c:pt>
                <c:pt idx="9">
                  <c:v>Oct-14</c:v>
                </c:pt>
                <c:pt idx="10">
                  <c:v>Nov-14</c:v>
                </c:pt>
                <c:pt idx="11">
                  <c:v>Dec-14</c:v>
                </c:pt>
                <c:pt idx="12">
                  <c:v>Jan-15</c:v>
                </c:pt>
                <c:pt idx="13">
                  <c:v>Feb-15</c:v>
                </c:pt>
                <c:pt idx="14">
                  <c:v>Mar-15</c:v>
                </c:pt>
                <c:pt idx="15">
                  <c:v>Apr-15</c:v>
                </c:pt>
                <c:pt idx="16">
                  <c:v>May-15</c:v>
                </c:pt>
                <c:pt idx="17">
                  <c:v>Jun-15</c:v>
                </c:pt>
                <c:pt idx="18">
                  <c:v>Jul-15</c:v>
                </c:pt>
                <c:pt idx="19">
                  <c:v>Aug-15</c:v>
                </c:pt>
                <c:pt idx="20">
                  <c:v>Sep-15</c:v>
                </c:pt>
                <c:pt idx="21">
                  <c:v>Oct-15</c:v>
                </c:pt>
                <c:pt idx="22">
                  <c:v>Nov-15</c:v>
                </c:pt>
                <c:pt idx="23">
                  <c:v>Dec-15</c:v>
                </c:pt>
                <c:pt idx="24">
                  <c:v>Jan16</c:v>
                </c:pt>
                <c:pt idx="25">
                  <c:v>Feb-16</c:v>
                </c:pt>
                <c:pt idx="26">
                  <c:v>Mar-16</c:v>
                </c:pt>
                <c:pt idx="27">
                  <c:v>Apr-16</c:v>
                </c:pt>
                <c:pt idx="28">
                  <c:v>May-16</c:v>
                </c:pt>
                <c:pt idx="29">
                  <c:v>Jun-16</c:v>
                </c:pt>
                <c:pt idx="30">
                  <c:v>Jul-16</c:v>
                </c:pt>
                <c:pt idx="31">
                  <c:v>Aug-16</c:v>
                </c:pt>
                <c:pt idx="32">
                  <c:v>Sep-16</c:v>
                </c:pt>
                <c:pt idx="33">
                  <c:v>Oct-16</c:v>
                </c:pt>
                <c:pt idx="34">
                  <c:v>Nov-16</c:v>
                </c:pt>
                <c:pt idx="35">
                  <c:v>Dec-16</c:v>
                </c:pt>
                <c:pt idx="36">
                  <c:v>Jan17</c:v>
                </c:pt>
                <c:pt idx="37">
                  <c:v>Feb-17</c:v>
                </c:pt>
                <c:pt idx="38">
                  <c:v>Mar-17</c:v>
                </c:pt>
                <c:pt idx="39">
                  <c:v>Apr-17</c:v>
                </c:pt>
                <c:pt idx="40">
                  <c:v>May-17</c:v>
                </c:pt>
                <c:pt idx="41">
                  <c:v>Jun-17</c:v>
                </c:pt>
                <c:pt idx="42">
                  <c:v>Jul-17</c:v>
                </c:pt>
                <c:pt idx="43">
                  <c:v>Aug-17</c:v>
                </c:pt>
                <c:pt idx="44">
                  <c:v>Sep-17</c:v>
                </c:pt>
                <c:pt idx="45">
                  <c:v>Oct-17</c:v>
                </c:pt>
                <c:pt idx="46">
                  <c:v>Nov-17</c:v>
                </c:pt>
                <c:pt idx="47">
                  <c:v>Dec-17</c:v>
                </c:pt>
                <c:pt idx="48">
                  <c:v>Jan-18</c:v>
                </c:pt>
                <c:pt idx="49">
                  <c:v>Feb-8</c:v>
                </c:pt>
                <c:pt idx="50">
                  <c:v>Mar-18</c:v>
                </c:pt>
                <c:pt idx="51">
                  <c:v>Apr-18</c:v>
                </c:pt>
                <c:pt idx="52">
                  <c:v>May-18</c:v>
                </c:pt>
                <c:pt idx="53">
                  <c:v>Jun-18</c:v>
                </c:pt>
                <c:pt idx="54">
                  <c:v>Jul-18</c:v>
                </c:pt>
                <c:pt idx="55">
                  <c:v>Aug-18</c:v>
                </c:pt>
                <c:pt idx="56">
                  <c:v>Sep-18</c:v>
                </c:pt>
                <c:pt idx="57">
                  <c:v>Oct-18</c:v>
                </c:pt>
                <c:pt idx="58">
                  <c:v>Nov-18</c:v>
                </c:pt>
                <c:pt idx="59">
                  <c:v>Dec-18</c:v>
                </c:pt>
                <c:pt idx="60">
                  <c:v>Jan-19</c:v>
                </c:pt>
                <c:pt idx="61">
                  <c:v>Feb-19</c:v>
                </c:pt>
                <c:pt idx="62">
                  <c:v>Mar-19</c:v>
                </c:pt>
                <c:pt idx="63">
                  <c:v>Apr-19</c:v>
                </c:pt>
                <c:pt idx="64">
                  <c:v>May-19</c:v>
                </c:pt>
                <c:pt idx="65">
                  <c:v>Jun-19</c:v>
                </c:pt>
                <c:pt idx="66">
                  <c:v>Jul-19</c:v>
                </c:pt>
                <c:pt idx="67">
                  <c:v>Aug-19</c:v>
                </c:pt>
                <c:pt idx="68">
                  <c:v>Sep-19</c:v>
                </c:pt>
                <c:pt idx="69">
                  <c:v>Oct-19</c:v>
                </c:pt>
                <c:pt idx="70">
                  <c:v>Nov-19</c:v>
                </c:pt>
                <c:pt idx="71">
                  <c:v>Dec-19</c:v>
                </c:pt>
                <c:pt idx="72">
                  <c:v>Jan-20</c:v>
                </c:pt>
                <c:pt idx="73">
                  <c:v>Feb-20</c:v>
                </c:pt>
                <c:pt idx="74">
                  <c:v>Mar-20</c:v>
                </c:pt>
                <c:pt idx="75">
                  <c:v>Apr-20</c:v>
                </c:pt>
                <c:pt idx="76">
                  <c:v>May-20</c:v>
                </c:pt>
                <c:pt idx="77">
                  <c:v>Jun-20</c:v>
                </c:pt>
                <c:pt idx="78">
                  <c:v>Jul-20</c:v>
                </c:pt>
                <c:pt idx="79">
                  <c:v>Aug-20</c:v>
                </c:pt>
                <c:pt idx="80">
                  <c:v>Sep-20</c:v>
                </c:pt>
              </c:strCache>
            </c:strRef>
          </c:cat>
          <c:val>
            <c:numRef>
              <c:f>Sheet1!$M$2:$M$82</c:f>
              <c:numCache>
                <c:formatCode>#,##0.00</c:formatCode>
                <c:ptCount val="81"/>
                <c:pt idx="0">
                  <c:v>29.54</c:v>
                </c:pt>
                <c:pt idx="1">
                  <c:v>31.81</c:v>
                </c:pt>
                <c:pt idx="2">
                  <c:v>30.8</c:v>
                </c:pt>
                <c:pt idx="3">
                  <c:v>31.5</c:v>
                </c:pt>
                <c:pt idx="4">
                  <c:v>33.229999999999997</c:v>
                </c:pt>
                <c:pt idx="5">
                  <c:v>34.69</c:v>
                </c:pt>
                <c:pt idx="6">
                  <c:v>32.6</c:v>
                </c:pt>
                <c:pt idx="7">
                  <c:v>31.46</c:v>
                </c:pt>
                <c:pt idx="8">
                  <c:v>32.1</c:v>
                </c:pt>
                <c:pt idx="9">
                  <c:v>32.51</c:v>
                </c:pt>
                <c:pt idx="10">
                  <c:v>32.96</c:v>
                </c:pt>
                <c:pt idx="11">
                  <c:v>31.17</c:v>
                </c:pt>
                <c:pt idx="12">
                  <c:v>31.24</c:v>
                </c:pt>
                <c:pt idx="13">
                  <c:v>31.23</c:v>
                </c:pt>
                <c:pt idx="14">
                  <c:v>31.36</c:v>
                </c:pt>
                <c:pt idx="15">
                  <c:v>31.05</c:v>
                </c:pt>
                <c:pt idx="16">
                  <c:v>34.6</c:v>
                </c:pt>
                <c:pt idx="17">
                  <c:v>36.47</c:v>
                </c:pt>
                <c:pt idx="18">
                  <c:v>36.229999999999997</c:v>
                </c:pt>
                <c:pt idx="19">
                  <c:v>37.61</c:v>
                </c:pt>
                <c:pt idx="20">
                  <c:v>37.119999999999997</c:v>
                </c:pt>
                <c:pt idx="21">
                  <c:v>37.28</c:v>
                </c:pt>
                <c:pt idx="22">
                  <c:v>36.299999999999997</c:v>
                </c:pt>
                <c:pt idx="23">
                  <c:v>32.909999999999997</c:v>
                </c:pt>
                <c:pt idx="24">
                  <c:v>32.880000000000003</c:v>
                </c:pt>
                <c:pt idx="25">
                  <c:v>33.71</c:v>
                </c:pt>
                <c:pt idx="26">
                  <c:v>35.619999999999997</c:v>
                </c:pt>
                <c:pt idx="27">
                  <c:v>36.79</c:v>
                </c:pt>
                <c:pt idx="28">
                  <c:v>37.549999999999997</c:v>
                </c:pt>
                <c:pt idx="29">
                  <c:v>38.39</c:v>
                </c:pt>
                <c:pt idx="30">
                  <c:v>38.83</c:v>
                </c:pt>
                <c:pt idx="31">
                  <c:v>38.22</c:v>
                </c:pt>
                <c:pt idx="32">
                  <c:v>37.799999999999997</c:v>
                </c:pt>
                <c:pt idx="33">
                  <c:v>37.270000000000003</c:v>
                </c:pt>
                <c:pt idx="34">
                  <c:v>37.86</c:v>
                </c:pt>
                <c:pt idx="35">
                  <c:v>34.26</c:v>
                </c:pt>
                <c:pt idx="36">
                  <c:v>33.31</c:v>
                </c:pt>
                <c:pt idx="37">
                  <c:v>36.08</c:v>
                </c:pt>
                <c:pt idx="38">
                  <c:v>35.630000000000003</c:v>
                </c:pt>
                <c:pt idx="39">
                  <c:v>36.36</c:v>
                </c:pt>
                <c:pt idx="40">
                  <c:v>37.25</c:v>
                </c:pt>
                <c:pt idx="41">
                  <c:v>38.03</c:v>
                </c:pt>
                <c:pt idx="42">
                  <c:v>37.39</c:v>
                </c:pt>
                <c:pt idx="43">
                  <c:v>37.24</c:v>
                </c:pt>
                <c:pt idx="44">
                  <c:v>38.43</c:v>
                </c:pt>
                <c:pt idx="45">
                  <c:v>37.479999999999997</c:v>
                </c:pt>
                <c:pt idx="46">
                  <c:v>37.42</c:v>
                </c:pt>
                <c:pt idx="47">
                  <c:v>34.74</c:v>
                </c:pt>
                <c:pt idx="48">
                  <c:v>33.229999999999997</c:v>
                </c:pt>
                <c:pt idx="49">
                  <c:v>34.26</c:v>
                </c:pt>
                <c:pt idx="50">
                  <c:v>35.4</c:v>
                </c:pt>
                <c:pt idx="51">
                  <c:v>36.18</c:v>
                </c:pt>
                <c:pt idx="52">
                  <c:v>37.26</c:v>
                </c:pt>
                <c:pt idx="53">
                  <c:v>40.61</c:v>
                </c:pt>
                <c:pt idx="54">
                  <c:v>39.03</c:v>
                </c:pt>
                <c:pt idx="55">
                  <c:v>37.130000000000003</c:v>
                </c:pt>
                <c:pt idx="56">
                  <c:v>37.44</c:v>
                </c:pt>
                <c:pt idx="57">
                  <c:v>36.83</c:v>
                </c:pt>
                <c:pt idx="58">
                  <c:v>36.28</c:v>
                </c:pt>
                <c:pt idx="59">
                  <c:v>32.43</c:v>
                </c:pt>
                <c:pt idx="60">
                  <c:v>32.85</c:v>
                </c:pt>
                <c:pt idx="61">
                  <c:v>34.72</c:v>
                </c:pt>
                <c:pt idx="62">
                  <c:v>34.92</c:v>
                </c:pt>
                <c:pt idx="63">
                  <c:v>35.1</c:v>
                </c:pt>
                <c:pt idx="64">
                  <c:v>35.99</c:v>
                </c:pt>
                <c:pt idx="65">
                  <c:v>37.64</c:v>
                </c:pt>
                <c:pt idx="66">
                  <c:v>36.479999999999997</c:v>
                </c:pt>
                <c:pt idx="67">
                  <c:v>35.700000000000003</c:v>
                </c:pt>
                <c:pt idx="68">
                  <c:v>35.42</c:v>
                </c:pt>
                <c:pt idx="69">
                  <c:v>35.29</c:v>
                </c:pt>
                <c:pt idx="70">
                  <c:v>35.31</c:v>
                </c:pt>
                <c:pt idx="71">
                  <c:v>33.75</c:v>
                </c:pt>
                <c:pt idx="72">
                  <c:v>31.62</c:v>
                </c:pt>
                <c:pt idx="73">
                  <c:v>32.42</c:v>
                </c:pt>
                <c:pt idx="74">
                  <c:v>37.47</c:v>
                </c:pt>
                <c:pt idx="75">
                  <c:v>37.200000000000003</c:v>
                </c:pt>
                <c:pt idx="76">
                  <c:v>32.76</c:v>
                </c:pt>
                <c:pt idx="77">
                  <c:v>32.520000000000003</c:v>
                </c:pt>
                <c:pt idx="78">
                  <c:v>33.93</c:v>
                </c:pt>
                <c:pt idx="79">
                  <c:v>35.130000000000003</c:v>
                </c:pt>
                <c:pt idx="80">
                  <c:v>35.15</c:v>
                </c:pt>
              </c:numCache>
            </c:numRef>
          </c:val>
          <c:smooth val="0"/>
          <c:extLst>
            <c:ext xmlns:c16="http://schemas.microsoft.com/office/drawing/2014/chart" uri="{C3380CC4-5D6E-409C-BE32-E72D297353CC}">
              <c16:uniqueId val="{0000000B-B677-4E41-B0C8-1BF3FE4CDBF8}"/>
            </c:ext>
          </c:extLst>
        </c:ser>
        <c:ser>
          <c:idx val="12"/>
          <c:order val="12"/>
          <c:tx>
            <c:strRef>
              <c:f>Sheet1!$N$1</c:f>
              <c:strCache>
                <c:ptCount val="1"/>
                <c:pt idx="0">
                  <c:v>PAR</c:v>
                </c:pt>
              </c:strCache>
            </c:strRef>
          </c:tx>
          <c:spPr>
            <a:ln>
              <a:solidFill>
                <a:srgbClr val="92D050"/>
              </a:solidFill>
            </a:ln>
          </c:spPr>
          <c:marker>
            <c:symbol val="none"/>
          </c:marker>
          <c:cat>
            <c:strRef>
              <c:f>Sheet1!$A$2:$A$82</c:f>
              <c:strCache>
                <c:ptCount val="81"/>
                <c:pt idx="0">
                  <c:v>Jan-14</c:v>
                </c:pt>
                <c:pt idx="1">
                  <c:v>Feb-14</c:v>
                </c:pt>
                <c:pt idx="2">
                  <c:v>Mar-14</c:v>
                </c:pt>
                <c:pt idx="3">
                  <c:v>Apr-14</c:v>
                </c:pt>
                <c:pt idx="4">
                  <c:v>May-14</c:v>
                </c:pt>
                <c:pt idx="5">
                  <c:v>Jun-14</c:v>
                </c:pt>
                <c:pt idx="6">
                  <c:v>Jul-14</c:v>
                </c:pt>
                <c:pt idx="7">
                  <c:v>Aug-14</c:v>
                </c:pt>
                <c:pt idx="8">
                  <c:v>Sep-14</c:v>
                </c:pt>
                <c:pt idx="9">
                  <c:v>Oct-14</c:v>
                </c:pt>
                <c:pt idx="10">
                  <c:v>Nov-14</c:v>
                </c:pt>
                <c:pt idx="11">
                  <c:v>Dec-14</c:v>
                </c:pt>
                <c:pt idx="12">
                  <c:v>Jan-15</c:v>
                </c:pt>
                <c:pt idx="13">
                  <c:v>Feb-15</c:v>
                </c:pt>
                <c:pt idx="14">
                  <c:v>Mar-15</c:v>
                </c:pt>
                <c:pt idx="15">
                  <c:v>Apr-15</c:v>
                </c:pt>
                <c:pt idx="16">
                  <c:v>May-15</c:v>
                </c:pt>
                <c:pt idx="17">
                  <c:v>Jun-15</c:v>
                </c:pt>
                <c:pt idx="18">
                  <c:v>Jul-15</c:v>
                </c:pt>
                <c:pt idx="19">
                  <c:v>Aug-15</c:v>
                </c:pt>
                <c:pt idx="20">
                  <c:v>Sep-15</c:v>
                </c:pt>
                <c:pt idx="21">
                  <c:v>Oct-15</c:v>
                </c:pt>
                <c:pt idx="22">
                  <c:v>Nov-15</c:v>
                </c:pt>
                <c:pt idx="23">
                  <c:v>Dec-15</c:v>
                </c:pt>
                <c:pt idx="24">
                  <c:v>Jan16</c:v>
                </c:pt>
                <c:pt idx="25">
                  <c:v>Feb-16</c:v>
                </c:pt>
                <c:pt idx="26">
                  <c:v>Mar-16</c:v>
                </c:pt>
                <c:pt idx="27">
                  <c:v>Apr-16</c:v>
                </c:pt>
                <c:pt idx="28">
                  <c:v>May-16</c:v>
                </c:pt>
                <c:pt idx="29">
                  <c:v>Jun-16</c:v>
                </c:pt>
                <c:pt idx="30">
                  <c:v>Jul-16</c:v>
                </c:pt>
                <c:pt idx="31">
                  <c:v>Aug-16</c:v>
                </c:pt>
                <c:pt idx="32">
                  <c:v>Sep-16</c:v>
                </c:pt>
                <c:pt idx="33">
                  <c:v>Oct-16</c:v>
                </c:pt>
                <c:pt idx="34">
                  <c:v>Nov-16</c:v>
                </c:pt>
                <c:pt idx="35">
                  <c:v>Dec-16</c:v>
                </c:pt>
                <c:pt idx="36">
                  <c:v>Jan17</c:v>
                </c:pt>
                <c:pt idx="37">
                  <c:v>Feb-17</c:v>
                </c:pt>
                <c:pt idx="38">
                  <c:v>Mar-17</c:v>
                </c:pt>
                <c:pt idx="39">
                  <c:v>Apr-17</c:v>
                </c:pt>
                <c:pt idx="40">
                  <c:v>May-17</c:v>
                </c:pt>
                <c:pt idx="41">
                  <c:v>Jun-17</c:v>
                </c:pt>
                <c:pt idx="42">
                  <c:v>Jul-17</c:v>
                </c:pt>
                <c:pt idx="43">
                  <c:v>Aug-17</c:v>
                </c:pt>
                <c:pt idx="44">
                  <c:v>Sep-17</c:v>
                </c:pt>
                <c:pt idx="45">
                  <c:v>Oct-17</c:v>
                </c:pt>
                <c:pt idx="46">
                  <c:v>Nov-17</c:v>
                </c:pt>
                <c:pt idx="47">
                  <c:v>Dec-17</c:v>
                </c:pt>
                <c:pt idx="48">
                  <c:v>Jan-18</c:v>
                </c:pt>
                <c:pt idx="49">
                  <c:v>Feb-8</c:v>
                </c:pt>
                <c:pt idx="50">
                  <c:v>Mar-18</c:v>
                </c:pt>
                <c:pt idx="51">
                  <c:v>Apr-18</c:v>
                </c:pt>
                <c:pt idx="52">
                  <c:v>May-18</c:v>
                </c:pt>
                <c:pt idx="53">
                  <c:v>Jun-18</c:v>
                </c:pt>
                <c:pt idx="54">
                  <c:v>Jul-18</c:v>
                </c:pt>
                <c:pt idx="55">
                  <c:v>Aug-18</c:v>
                </c:pt>
                <c:pt idx="56">
                  <c:v>Sep-18</c:v>
                </c:pt>
                <c:pt idx="57">
                  <c:v>Oct-18</c:v>
                </c:pt>
                <c:pt idx="58">
                  <c:v>Nov-18</c:v>
                </c:pt>
                <c:pt idx="59">
                  <c:v>Dec-18</c:v>
                </c:pt>
                <c:pt idx="60">
                  <c:v>Jan-19</c:v>
                </c:pt>
                <c:pt idx="61">
                  <c:v>Feb-19</c:v>
                </c:pt>
                <c:pt idx="62">
                  <c:v>Mar-19</c:v>
                </c:pt>
                <c:pt idx="63">
                  <c:v>Apr-19</c:v>
                </c:pt>
                <c:pt idx="64">
                  <c:v>May-19</c:v>
                </c:pt>
                <c:pt idx="65">
                  <c:v>Jun-19</c:v>
                </c:pt>
                <c:pt idx="66">
                  <c:v>Jul-19</c:v>
                </c:pt>
                <c:pt idx="67">
                  <c:v>Aug-19</c:v>
                </c:pt>
                <c:pt idx="68">
                  <c:v>Sep-19</c:v>
                </c:pt>
                <c:pt idx="69">
                  <c:v>Oct-19</c:v>
                </c:pt>
                <c:pt idx="70">
                  <c:v>Nov-19</c:v>
                </c:pt>
                <c:pt idx="71">
                  <c:v>Dec-19</c:v>
                </c:pt>
                <c:pt idx="72">
                  <c:v>Jan-20</c:v>
                </c:pt>
                <c:pt idx="73">
                  <c:v>Feb-20</c:v>
                </c:pt>
                <c:pt idx="74">
                  <c:v>Mar-20</c:v>
                </c:pt>
                <c:pt idx="75">
                  <c:v>Apr-20</c:v>
                </c:pt>
                <c:pt idx="76">
                  <c:v>May-20</c:v>
                </c:pt>
                <c:pt idx="77">
                  <c:v>Jun-20</c:v>
                </c:pt>
                <c:pt idx="78">
                  <c:v>Jul-20</c:v>
                </c:pt>
                <c:pt idx="79">
                  <c:v>Aug-20</c:v>
                </c:pt>
                <c:pt idx="80">
                  <c:v>Sep-20</c:v>
                </c:pt>
              </c:strCache>
            </c:strRef>
          </c:cat>
          <c:val>
            <c:numRef>
              <c:f>Sheet1!$N$2:$N$82</c:f>
              <c:numCache>
                <c:formatCode>#,##0.00</c:formatCode>
                <c:ptCount val="81"/>
                <c:pt idx="0">
                  <c:v>28.02</c:v>
                </c:pt>
                <c:pt idx="1">
                  <c:v>28.5</c:v>
                </c:pt>
                <c:pt idx="2">
                  <c:v>31.51</c:v>
                </c:pt>
                <c:pt idx="3">
                  <c:v>31.59</c:v>
                </c:pt>
                <c:pt idx="4">
                  <c:v>33.24</c:v>
                </c:pt>
                <c:pt idx="5">
                  <c:v>34.700000000000003</c:v>
                </c:pt>
                <c:pt idx="6">
                  <c:v>34.659999999999997</c:v>
                </c:pt>
                <c:pt idx="7">
                  <c:v>34.090000000000003</c:v>
                </c:pt>
                <c:pt idx="8">
                  <c:v>34.06</c:v>
                </c:pt>
                <c:pt idx="9">
                  <c:v>31.52</c:v>
                </c:pt>
                <c:pt idx="10">
                  <c:v>30.73</c:v>
                </c:pt>
                <c:pt idx="11">
                  <c:v>29.68</c:v>
                </c:pt>
                <c:pt idx="12">
                  <c:v>29.84</c:v>
                </c:pt>
                <c:pt idx="13">
                  <c:v>30.16</c:v>
                </c:pt>
                <c:pt idx="14">
                  <c:v>29.42</c:v>
                </c:pt>
                <c:pt idx="15">
                  <c:v>29.87</c:v>
                </c:pt>
                <c:pt idx="16">
                  <c:v>30.59</c:v>
                </c:pt>
                <c:pt idx="17">
                  <c:v>35.81</c:v>
                </c:pt>
                <c:pt idx="18">
                  <c:v>36.200000000000003</c:v>
                </c:pt>
                <c:pt idx="19">
                  <c:v>32.32</c:v>
                </c:pt>
                <c:pt idx="20">
                  <c:v>33.06</c:v>
                </c:pt>
                <c:pt idx="21">
                  <c:v>32.83</c:v>
                </c:pt>
                <c:pt idx="22">
                  <c:v>32.64</c:v>
                </c:pt>
                <c:pt idx="23">
                  <c:v>30.29</c:v>
                </c:pt>
                <c:pt idx="24">
                  <c:v>29.64</c:v>
                </c:pt>
                <c:pt idx="25">
                  <c:v>30.63</c:v>
                </c:pt>
                <c:pt idx="26">
                  <c:v>32.65</c:v>
                </c:pt>
                <c:pt idx="27">
                  <c:v>32.06</c:v>
                </c:pt>
                <c:pt idx="28">
                  <c:v>34.840000000000003</c:v>
                </c:pt>
                <c:pt idx="29">
                  <c:v>36.17</c:v>
                </c:pt>
                <c:pt idx="30">
                  <c:v>35.979999999999997</c:v>
                </c:pt>
                <c:pt idx="31">
                  <c:v>36.06</c:v>
                </c:pt>
                <c:pt idx="32">
                  <c:v>36.43</c:v>
                </c:pt>
                <c:pt idx="33">
                  <c:v>35.96</c:v>
                </c:pt>
                <c:pt idx="34">
                  <c:v>34.25</c:v>
                </c:pt>
                <c:pt idx="35">
                  <c:v>32.04</c:v>
                </c:pt>
                <c:pt idx="36">
                  <c:v>28.71</c:v>
                </c:pt>
                <c:pt idx="37">
                  <c:v>31.54</c:v>
                </c:pt>
                <c:pt idx="38">
                  <c:v>33.01</c:v>
                </c:pt>
                <c:pt idx="39">
                  <c:v>36.26</c:v>
                </c:pt>
                <c:pt idx="40">
                  <c:v>36.86</c:v>
                </c:pt>
                <c:pt idx="41">
                  <c:v>36.74</c:v>
                </c:pt>
                <c:pt idx="42">
                  <c:v>35.83</c:v>
                </c:pt>
                <c:pt idx="43">
                  <c:v>35.340000000000003</c:v>
                </c:pt>
                <c:pt idx="44">
                  <c:v>35.11</c:v>
                </c:pt>
                <c:pt idx="45">
                  <c:v>36.299999999999997</c:v>
                </c:pt>
                <c:pt idx="46">
                  <c:v>35.33</c:v>
                </c:pt>
                <c:pt idx="47">
                  <c:v>32.28</c:v>
                </c:pt>
                <c:pt idx="48">
                  <c:v>34.03</c:v>
                </c:pt>
                <c:pt idx="49">
                  <c:v>36.729999999999997</c:v>
                </c:pt>
                <c:pt idx="50">
                  <c:v>37.5</c:v>
                </c:pt>
                <c:pt idx="51">
                  <c:v>37.090000000000003</c:v>
                </c:pt>
                <c:pt idx="52">
                  <c:v>38.24</c:v>
                </c:pt>
                <c:pt idx="53">
                  <c:v>41.12</c:v>
                </c:pt>
                <c:pt idx="54">
                  <c:v>39.24</c:v>
                </c:pt>
                <c:pt idx="55">
                  <c:v>38.68</c:v>
                </c:pt>
                <c:pt idx="56">
                  <c:v>37.6</c:v>
                </c:pt>
                <c:pt idx="57">
                  <c:v>36.840000000000003</c:v>
                </c:pt>
                <c:pt idx="58">
                  <c:v>34.018000000000001</c:v>
                </c:pt>
                <c:pt idx="59">
                  <c:v>31.06</c:v>
                </c:pt>
                <c:pt idx="60">
                  <c:v>30.57</c:v>
                </c:pt>
                <c:pt idx="61">
                  <c:v>31.43</c:v>
                </c:pt>
                <c:pt idx="62">
                  <c:v>33.72</c:v>
                </c:pt>
                <c:pt idx="63">
                  <c:v>35.67</c:v>
                </c:pt>
                <c:pt idx="64">
                  <c:v>34.99</c:v>
                </c:pt>
                <c:pt idx="65">
                  <c:v>35.03</c:v>
                </c:pt>
                <c:pt idx="66">
                  <c:v>36.44</c:v>
                </c:pt>
                <c:pt idx="67">
                  <c:v>36.51</c:v>
                </c:pt>
                <c:pt idx="68">
                  <c:v>34.5</c:v>
                </c:pt>
                <c:pt idx="69">
                  <c:v>32.93</c:v>
                </c:pt>
                <c:pt idx="70">
                  <c:v>30.54</c:v>
                </c:pt>
                <c:pt idx="71">
                  <c:v>31.44</c:v>
                </c:pt>
                <c:pt idx="72">
                  <c:v>31.66</c:v>
                </c:pt>
                <c:pt idx="73">
                  <c:v>31.62</c:v>
                </c:pt>
                <c:pt idx="74">
                  <c:v>35.659999999999997</c:v>
                </c:pt>
                <c:pt idx="75">
                  <c:v>37.29</c:v>
                </c:pt>
                <c:pt idx="76">
                  <c:v>36.53</c:v>
                </c:pt>
                <c:pt idx="77">
                  <c:v>36.909999999999997</c:v>
                </c:pt>
                <c:pt idx="78">
                  <c:v>37.04</c:v>
                </c:pt>
                <c:pt idx="79">
                  <c:v>35.369999999999997</c:v>
                </c:pt>
                <c:pt idx="80">
                  <c:v>36.200000000000003</c:v>
                </c:pt>
              </c:numCache>
            </c:numRef>
          </c:val>
          <c:smooth val="0"/>
          <c:extLst>
            <c:ext xmlns:c16="http://schemas.microsoft.com/office/drawing/2014/chart" uri="{C3380CC4-5D6E-409C-BE32-E72D297353CC}">
              <c16:uniqueId val="{0000000C-B677-4E41-B0C8-1BF3FE4CDBF8}"/>
            </c:ext>
          </c:extLst>
        </c:ser>
        <c:dLbls>
          <c:showLegendKey val="0"/>
          <c:showVal val="0"/>
          <c:showCatName val="0"/>
          <c:showSerName val="0"/>
          <c:showPercent val="0"/>
          <c:showBubbleSize val="0"/>
        </c:dLbls>
        <c:smooth val="0"/>
        <c:axId val="303524864"/>
        <c:axId val="303543040"/>
      </c:lineChart>
      <c:catAx>
        <c:axId val="303524864"/>
        <c:scaling>
          <c:orientation val="minMax"/>
        </c:scaling>
        <c:delete val="0"/>
        <c:axPos val="b"/>
        <c:numFmt formatCode="General" sourceLinked="1"/>
        <c:majorTickMark val="none"/>
        <c:minorTickMark val="none"/>
        <c:tickLblPos val="nextTo"/>
        <c:spPr>
          <a:noFill/>
          <a:ln w="9454"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75000"/>
                  </a:schemeClr>
                </a:solidFill>
                <a:latin typeface="Arial" panose="020B0604020202020204" pitchFamily="34" charset="0"/>
                <a:ea typeface="+mn-ea"/>
                <a:cs typeface="Arial" panose="020B0604020202020204" pitchFamily="34" charset="0"/>
              </a:defRPr>
            </a:pPr>
            <a:endParaRPr lang="es-CL"/>
          </a:p>
        </c:txPr>
        <c:crossAx val="303543040"/>
        <c:crosses val="autoZero"/>
        <c:auto val="1"/>
        <c:lblAlgn val="ctr"/>
        <c:lblOffset val="100"/>
        <c:noMultiLvlLbl val="0"/>
      </c:catAx>
      <c:valAx>
        <c:axId val="303543040"/>
        <c:scaling>
          <c:orientation val="minMax"/>
          <c:max val="45"/>
          <c:min val="25"/>
        </c:scaling>
        <c:delete val="0"/>
        <c:axPos val="l"/>
        <c:majorGridlines>
          <c:spPr>
            <a:ln w="9454" cap="flat" cmpd="sng" algn="ctr">
              <a:solidFill>
                <a:schemeClr val="tx1">
                  <a:lumMod val="15000"/>
                  <a:lumOff val="85000"/>
                </a:schemeClr>
              </a:solidFill>
              <a:round/>
            </a:ln>
            <a:effectLst/>
          </c:spPr>
        </c:majorGridlines>
        <c:numFmt formatCode="#,##0.00" sourceLinked="1"/>
        <c:majorTickMark val="none"/>
        <c:minorTickMark val="none"/>
        <c:tickLblPos val="nextTo"/>
        <c:spPr>
          <a:ln w="6315">
            <a:noFill/>
          </a:ln>
        </c:spPr>
        <c:txPr>
          <a:bodyPr rot="-60000000" spcFirstLastPara="1" vertOverflow="ellipsis" vert="horz" wrap="square" anchor="ctr" anchorCtr="1"/>
          <a:lstStyle/>
          <a:p>
            <a:pPr>
              <a:defRPr sz="992" b="0" i="0" u="none" strike="noStrike" kern="1200" baseline="0">
                <a:solidFill>
                  <a:schemeClr val="tx1">
                    <a:lumMod val="75000"/>
                  </a:schemeClr>
                </a:solidFill>
                <a:latin typeface="Arial" panose="020B0604020202020204" pitchFamily="34" charset="0"/>
                <a:ea typeface="+mn-ea"/>
                <a:cs typeface="Arial" panose="020B0604020202020204" pitchFamily="34" charset="0"/>
              </a:defRPr>
            </a:pPr>
            <a:endParaRPr lang="es-CL"/>
          </a:p>
        </c:txPr>
        <c:crossAx val="303524864"/>
        <c:crosses val="autoZero"/>
        <c:crossBetween val="between"/>
      </c:valAx>
      <c:spPr>
        <a:solidFill>
          <a:schemeClr val="bg1">
            <a:lumMod val="85000"/>
          </a:schemeClr>
        </a:solidFill>
        <a:ln>
          <a:noFill/>
        </a:ln>
        <a:effectLst/>
      </c:spPr>
    </c:plotArea>
    <c:legend>
      <c:legendPos val="t"/>
      <c:overlay val="0"/>
      <c:spPr>
        <a:noFill/>
        <a:ln w="25258">
          <a:noFill/>
        </a:ln>
      </c:spPr>
      <c:txPr>
        <a:bodyPr rot="0" spcFirstLastPara="1" vertOverflow="ellipsis" vert="horz" wrap="square" anchor="ctr" anchorCtr="1"/>
        <a:lstStyle/>
        <a:p>
          <a:pPr>
            <a:defRPr sz="992" b="0" i="0" u="none" strike="noStrike" kern="1200" baseline="0">
              <a:solidFill>
                <a:schemeClr val="tx1">
                  <a:lumMod val="75000"/>
                </a:schemeClr>
              </a:solidFill>
              <a:latin typeface="Arial" panose="020B0604020202020204" pitchFamily="34" charset="0"/>
              <a:ea typeface="+mn-ea"/>
              <a:cs typeface="Arial" panose="020B0604020202020204" pitchFamily="34" charset="0"/>
            </a:defRPr>
          </a:pPr>
          <a:endParaRPr lang="es-CL"/>
        </a:p>
      </c:txPr>
    </c:legend>
    <c:plotVisOnly val="1"/>
    <c:dispBlanksAs val="gap"/>
    <c:showDLblsOverMax val="0"/>
  </c:chart>
  <c:spPr>
    <a:noFill/>
    <a:ln>
      <a:noFill/>
    </a:ln>
    <a:effectLst/>
  </c:spPr>
  <c:txPr>
    <a:bodyPr/>
    <a:lstStyle/>
    <a:p>
      <a:pPr>
        <a:defRPr sz="992">
          <a:solidFill>
            <a:schemeClr val="tx1">
              <a:lumMod val="75000"/>
            </a:schemeClr>
          </a:solidFill>
          <a:latin typeface="Arial" panose="020B0604020202020204" pitchFamily="34" charset="0"/>
          <a:cs typeface="Arial" panose="020B0604020202020204" pitchFamily="34" charset="0"/>
        </a:defRPr>
      </a:pPr>
      <a:endParaRPr lang="es-CL"/>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Hoja1!$A$2</c:f>
              <c:strCache>
                <c:ptCount val="1"/>
                <c:pt idx="0">
                  <c:v>TV Offline</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Kantar Brown" panose="020B0504020101010102" pitchFamily="34" charset="0"/>
                    <a:ea typeface="+mn-ea"/>
                    <a:cs typeface="Kantar Brown" panose="020B0504020101010102" pitchFamily="34" charset="0"/>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Hoja1!$B$1:$F$1</c:f>
              <c:strCache>
                <c:ptCount val="5"/>
                <c:pt idx="0">
                  <c:v>LatAm</c:v>
                </c:pt>
                <c:pt idx="1">
                  <c:v>Argentina</c:v>
                </c:pt>
                <c:pt idx="2">
                  <c:v>Chile</c:v>
                </c:pt>
                <c:pt idx="3">
                  <c:v>Colombia</c:v>
                </c:pt>
                <c:pt idx="4">
                  <c:v>Panamá</c:v>
                </c:pt>
              </c:strCache>
            </c:strRef>
          </c:cat>
          <c:val>
            <c:numRef>
              <c:f>Hoja1!$B$2:$F$2</c:f>
              <c:numCache>
                <c:formatCode>0%</c:formatCode>
                <c:ptCount val="5"/>
                <c:pt idx="0">
                  <c:v>0.96</c:v>
                </c:pt>
                <c:pt idx="1">
                  <c:v>0.88</c:v>
                </c:pt>
                <c:pt idx="2">
                  <c:v>0.88</c:v>
                </c:pt>
                <c:pt idx="3">
                  <c:v>0.98</c:v>
                </c:pt>
                <c:pt idx="4">
                  <c:v>0.97</c:v>
                </c:pt>
              </c:numCache>
            </c:numRef>
          </c:val>
          <c:extLst>
            <c:ext xmlns:c16="http://schemas.microsoft.com/office/drawing/2014/chart" uri="{C3380CC4-5D6E-409C-BE32-E72D297353CC}">
              <c16:uniqueId val="{00000000-6DFD-45E3-AB06-6CCB687BC8CC}"/>
            </c:ext>
          </c:extLst>
        </c:ser>
        <c:ser>
          <c:idx val="1"/>
          <c:order val="1"/>
          <c:tx>
            <c:strRef>
              <c:f>Hoja1!$A$3</c:f>
              <c:strCache>
                <c:ptCount val="1"/>
                <c:pt idx="0">
                  <c:v>TV Online</c:v>
                </c:pt>
              </c:strCache>
            </c:strRef>
          </c:tx>
          <c:spPr>
            <a:solidFill>
              <a:srgbClr val="BEA400"/>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Kantar Brown" panose="020B0504020101010102" pitchFamily="34" charset="0"/>
                    <a:ea typeface="+mn-ea"/>
                    <a:cs typeface="Kantar Brown" panose="020B0504020101010102" pitchFamily="34" charset="0"/>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Hoja1!$B$1:$F$1</c:f>
              <c:strCache>
                <c:ptCount val="5"/>
                <c:pt idx="0">
                  <c:v>LatAm</c:v>
                </c:pt>
                <c:pt idx="1">
                  <c:v>Argentina</c:v>
                </c:pt>
                <c:pt idx="2">
                  <c:v>Chile</c:v>
                </c:pt>
                <c:pt idx="3">
                  <c:v>Colombia</c:v>
                </c:pt>
                <c:pt idx="4">
                  <c:v>Panamá</c:v>
                </c:pt>
              </c:strCache>
            </c:strRef>
          </c:cat>
          <c:val>
            <c:numRef>
              <c:f>Hoja1!$B$3:$F$3</c:f>
              <c:numCache>
                <c:formatCode>0%</c:formatCode>
                <c:ptCount val="5"/>
                <c:pt idx="0">
                  <c:v>0.06</c:v>
                </c:pt>
                <c:pt idx="1">
                  <c:v>3.5000000000000003E-2</c:v>
                </c:pt>
                <c:pt idx="2">
                  <c:v>9.6000000000000002E-2</c:v>
                </c:pt>
                <c:pt idx="3">
                  <c:v>0.05</c:v>
                </c:pt>
                <c:pt idx="4">
                  <c:v>0.04</c:v>
                </c:pt>
              </c:numCache>
            </c:numRef>
          </c:val>
          <c:extLst>
            <c:ext xmlns:c16="http://schemas.microsoft.com/office/drawing/2014/chart" uri="{C3380CC4-5D6E-409C-BE32-E72D297353CC}">
              <c16:uniqueId val="{00000003-6DFD-45E3-AB06-6CCB687BC8CC}"/>
            </c:ext>
          </c:extLst>
        </c:ser>
        <c:dLbls>
          <c:dLblPos val="ctr"/>
          <c:showLegendKey val="0"/>
          <c:showVal val="1"/>
          <c:showCatName val="0"/>
          <c:showSerName val="0"/>
          <c:showPercent val="0"/>
          <c:showBubbleSize val="0"/>
        </c:dLbls>
        <c:gapWidth val="219"/>
        <c:overlap val="100"/>
        <c:axId val="444015327"/>
        <c:axId val="1095342335"/>
      </c:barChart>
      <c:catAx>
        <c:axId val="44401532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Kantar Brown" panose="020B0504020101010102" pitchFamily="34" charset="0"/>
                <a:ea typeface="+mn-ea"/>
                <a:cs typeface="Kantar Brown" panose="020B0504020101010102" pitchFamily="34" charset="0"/>
              </a:defRPr>
            </a:pPr>
            <a:endParaRPr lang="es-CL"/>
          </a:p>
        </c:txPr>
        <c:crossAx val="1095342335"/>
        <c:crosses val="autoZero"/>
        <c:auto val="1"/>
        <c:lblAlgn val="ctr"/>
        <c:lblOffset val="100"/>
        <c:noMultiLvlLbl val="0"/>
      </c:catAx>
      <c:valAx>
        <c:axId val="1095342335"/>
        <c:scaling>
          <c:orientation val="minMax"/>
          <c:min val="0"/>
        </c:scaling>
        <c:delete val="1"/>
        <c:axPos val="l"/>
        <c:numFmt formatCode="0%" sourceLinked="1"/>
        <c:majorTickMark val="out"/>
        <c:minorTickMark val="none"/>
        <c:tickLblPos val="nextTo"/>
        <c:crossAx val="44401532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rgbClr val="000000"/>
              </a:solidFill>
              <a:latin typeface="Kantar Brown" panose="020B0504020101010102" pitchFamily="34" charset="0"/>
              <a:ea typeface="+mn-ea"/>
              <a:cs typeface="Kantar Brown" panose="020B0504020101010102" pitchFamily="34" charset="0"/>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Kantar Brown" panose="020B0504020101010102" pitchFamily="34" charset="0"/>
          <a:cs typeface="Kantar Brown" panose="020B0504020101010102" pitchFamily="34" charset="0"/>
        </a:defRPr>
      </a:pPr>
      <a:endParaRPr lang="es-C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662476607464427"/>
          <c:y val="7.7534828166125239E-2"/>
          <c:w val="0.59734580052493402"/>
          <c:h val="0.92619572549310902"/>
        </c:manualLayout>
      </c:layout>
      <c:doughnutChart>
        <c:varyColors val="1"/>
        <c:ser>
          <c:idx val="0"/>
          <c:order val="0"/>
          <c:tx>
            <c:strRef>
              <c:f>Sheet1!$B$1</c:f>
              <c:strCache>
                <c:ptCount val="1"/>
                <c:pt idx="0">
                  <c:v>Series 1</c:v>
                </c:pt>
              </c:strCache>
            </c:strRef>
          </c:tx>
          <c:spPr>
            <a:ln w="10973">
              <a:noFill/>
              <a:prstDash val="solid"/>
            </a:ln>
          </c:spPr>
          <c:dPt>
            <c:idx val="0"/>
            <c:bubble3D val="0"/>
            <c:spPr>
              <a:solidFill>
                <a:srgbClr val="FEDB00">
                  <a:lumMod val="75000"/>
                </a:srgbClr>
              </a:solidFill>
              <a:ln w="10973">
                <a:noFill/>
                <a:prstDash val="solid"/>
              </a:ln>
            </c:spPr>
            <c:extLst>
              <c:ext xmlns:c16="http://schemas.microsoft.com/office/drawing/2014/chart" uri="{C3380CC4-5D6E-409C-BE32-E72D297353CC}">
                <c16:uniqueId val="{00000001-7E3C-40EF-B172-83ACC01EBFE7}"/>
              </c:ext>
            </c:extLst>
          </c:dPt>
          <c:dPt>
            <c:idx val="1"/>
            <c:bubble3D val="0"/>
            <c:spPr>
              <a:solidFill>
                <a:srgbClr val="333333">
                  <a:lumMod val="20000"/>
                  <a:lumOff val="80000"/>
                </a:srgbClr>
              </a:solidFill>
              <a:ln w="10973">
                <a:noFill/>
                <a:prstDash val="solid"/>
              </a:ln>
            </c:spPr>
            <c:extLst>
              <c:ext xmlns:c16="http://schemas.microsoft.com/office/drawing/2014/chart" uri="{C3380CC4-5D6E-409C-BE32-E72D297353CC}">
                <c16:uniqueId val="{00000003-7E3C-40EF-B172-83ACC01EBFE7}"/>
              </c:ext>
            </c:extLst>
          </c:dPt>
          <c:dLbls>
            <c:dLbl>
              <c:idx val="0"/>
              <c:layout>
                <c:manualLayout>
                  <c:x val="-1.6423214285714284E-2"/>
                  <c:y val="-0.2649356434312865"/>
                </c:manualLayout>
              </c:layout>
              <c:tx>
                <c:rich>
                  <a:bodyPr/>
                  <a:lstStyle/>
                  <a:p>
                    <a:pPr>
                      <a:defRPr sz="2800">
                        <a:solidFill>
                          <a:schemeClr val="bg1"/>
                        </a:solidFill>
                      </a:defRPr>
                    </a:pPr>
                    <a:r>
                      <a:rPr lang="en-US" sz="2800" dirty="0">
                        <a:solidFill>
                          <a:schemeClr val="bg1"/>
                        </a:solidFill>
                      </a:rPr>
                      <a:t>87%</a:t>
                    </a:r>
                    <a:endParaRPr lang="en-US" dirty="0"/>
                  </a:p>
                </c:rich>
              </c:tx>
              <c:numFmt formatCode="0%" sourceLinked="0"/>
              <c:spPr>
                <a:noFill/>
                <a:ln w="21945">
                  <a:noFill/>
                </a:ln>
              </c:spPr>
              <c:showLegendKey val="0"/>
              <c:showVal val="1"/>
              <c:showCatName val="0"/>
              <c:showSerName val="0"/>
              <c:showPercent val="0"/>
              <c:showBubbleSize val="0"/>
              <c:extLst>
                <c:ext xmlns:c15="http://schemas.microsoft.com/office/drawing/2012/chart" uri="{CE6537A1-D6FC-4f65-9D91-7224C49458BB}">
                  <c15:layout>
                    <c:manualLayout>
                      <c:w val="0.42621903809841172"/>
                      <c:h val="0.40298233708112469"/>
                    </c:manualLayout>
                  </c15:layout>
                  <c15:showDataLabelsRange val="0"/>
                </c:ext>
                <c:ext xmlns:c16="http://schemas.microsoft.com/office/drawing/2014/chart" uri="{C3380CC4-5D6E-409C-BE32-E72D297353CC}">
                  <c16:uniqueId val="{00000001-7E3C-40EF-B172-83ACC01EBFE7}"/>
                </c:ext>
              </c:extLst>
            </c:dLbl>
            <c:dLbl>
              <c:idx val="1"/>
              <c:delete val="1"/>
              <c:extLst>
                <c:ext xmlns:c15="http://schemas.microsoft.com/office/drawing/2012/chart" uri="{CE6537A1-D6FC-4f65-9D91-7224C49458BB}"/>
                <c:ext xmlns:c16="http://schemas.microsoft.com/office/drawing/2014/chart" uri="{C3380CC4-5D6E-409C-BE32-E72D297353CC}">
                  <c16:uniqueId val="{00000003-7E3C-40EF-B172-83ACC01EBFE7}"/>
                </c:ext>
              </c:extLst>
            </c:dLbl>
            <c:numFmt formatCode="0%" sourceLinked="0"/>
            <c:spPr>
              <a:noFill/>
              <a:ln w="21945">
                <a:noFill/>
              </a:ln>
            </c:sp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2"/>
                <c:pt idx="0">
                  <c:v>Brand A</c:v>
                </c:pt>
                <c:pt idx="1">
                  <c:v>Brand B</c:v>
                </c:pt>
              </c:strCache>
            </c:strRef>
          </c:cat>
          <c:val>
            <c:numRef>
              <c:f>Sheet1!$B$2:$B$3</c:f>
              <c:numCache>
                <c:formatCode>0%</c:formatCode>
                <c:ptCount val="2"/>
                <c:pt idx="0">
                  <c:v>0.96</c:v>
                </c:pt>
                <c:pt idx="1">
                  <c:v>4.0000000000000036E-2</c:v>
                </c:pt>
              </c:numCache>
            </c:numRef>
          </c:val>
          <c:extLst>
            <c:ext xmlns:c16="http://schemas.microsoft.com/office/drawing/2014/chart" uri="{C3380CC4-5D6E-409C-BE32-E72D297353CC}">
              <c16:uniqueId val="{00000004-7E3C-40EF-B172-83ACC01EBFE7}"/>
            </c:ext>
          </c:extLst>
        </c:ser>
        <c:dLbls>
          <c:showLegendKey val="0"/>
          <c:showVal val="0"/>
          <c:showCatName val="0"/>
          <c:showSerName val="0"/>
          <c:showPercent val="0"/>
          <c:showBubbleSize val="0"/>
          <c:showLeaderLines val="0"/>
        </c:dLbls>
        <c:firstSliceAng val="0"/>
        <c:holeSize val="90"/>
      </c:doughnutChart>
      <c:spPr>
        <a:noFill/>
        <a:ln w="21945">
          <a:noFill/>
        </a:ln>
      </c:spPr>
    </c:plotArea>
    <c:plotVisOnly val="1"/>
    <c:dispBlanksAs val="gap"/>
    <c:showDLblsOverMax val="0"/>
  </c:chart>
  <c:spPr>
    <a:noFill/>
    <a:ln>
      <a:noFill/>
    </a:ln>
  </c:spPr>
  <c:txPr>
    <a:bodyPr anchor="ctr" anchorCtr="1"/>
    <a:lstStyle/>
    <a:p>
      <a:pPr algn="just">
        <a:defRPr sz="1000" b="0" i="0" u="none" strike="noStrike" baseline="0">
          <a:ln>
            <a:noFill/>
          </a:ln>
          <a:solidFill>
            <a:schemeClr val="tx1"/>
          </a:solidFill>
          <a:latin typeface="Kantar Brown" panose="020B0504020101010102" pitchFamily="34" charset="0"/>
          <a:ea typeface="Arial"/>
          <a:cs typeface="Kantar Brown" panose="020B0504020101010102" pitchFamily="34" charset="0"/>
        </a:defRPr>
      </a:pPr>
      <a:endParaRPr lang="es-CL"/>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662476607464427"/>
          <c:y val="7.7534828166125239E-2"/>
          <c:w val="0.59734580052493402"/>
          <c:h val="0.92619572549310902"/>
        </c:manualLayout>
      </c:layout>
      <c:doughnutChart>
        <c:varyColors val="1"/>
        <c:ser>
          <c:idx val="0"/>
          <c:order val="0"/>
          <c:tx>
            <c:strRef>
              <c:f>Sheet1!$B$1</c:f>
              <c:strCache>
                <c:ptCount val="1"/>
                <c:pt idx="0">
                  <c:v>Series 1</c:v>
                </c:pt>
              </c:strCache>
            </c:strRef>
          </c:tx>
          <c:spPr>
            <a:ln w="10973">
              <a:noFill/>
              <a:prstDash val="solid"/>
            </a:ln>
          </c:spPr>
          <c:dPt>
            <c:idx val="0"/>
            <c:bubble3D val="0"/>
            <c:spPr>
              <a:solidFill>
                <a:srgbClr val="FEDB00">
                  <a:lumMod val="75000"/>
                </a:srgbClr>
              </a:solidFill>
              <a:ln w="10973">
                <a:noFill/>
                <a:prstDash val="solid"/>
              </a:ln>
            </c:spPr>
            <c:extLst>
              <c:ext xmlns:c16="http://schemas.microsoft.com/office/drawing/2014/chart" uri="{C3380CC4-5D6E-409C-BE32-E72D297353CC}">
                <c16:uniqueId val="{00000001-DAC9-45BA-9704-F852E1793F3B}"/>
              </c:ext>
            </c:extLst>
          </c:dPt>
          <c:dPt>
            <c:idx val="1"/>
            <c:bubble3D val="0"/>
            <c:spPr>
              <a:solidFill>
                <a:srgbClr val="333333">
                  <a:lumMod val="20000"/>
                  <a:lumOff val="80000"/>
                </a:srgbClr>
              </a:solidFill>
              <a:ln w="10973">
                <a:noFill/>
                <a:prstDash val="solid"/>
              </a:ln>
            </c:spPr>
            <c:extLst>
              <c:ext xmlns:c16="http://schemas.microsoft.com/office/drawing/2014/chart" uri="{C3380CC4-5D6E-409C-BE32-E72D297353CC}">
                <c16:uniqueId val="{00000003-DAC9-45BA-9704-F852E1793F3B}"/>
              </c:ext>
            </c:extLst>
          </c:dPt>
          <c:dLbls>
            <c:dLbl>
              <c:idx val="0"/>
              <c:layout>
                <c:manualLayout>
                  <c:x val="-1.6423214285714284E-2"/>
                  <c:y val="-0.2649356434312865"/>
                </c:manualLayout>
              </c:layout>
              <c:tx>
                <c:rich>
                  <a:bodyPr anchor="ctr" anchorCtr="0"/>
                  <a:lstStyle/>
                  <a:p>
                    <a:pPr>
                      <a:defRPr sz="2800">
                        <a:solidFill>
                          <a:schemeClr val="bg1"/>
                        </a:solidFill>
                        <a:latin typeface="Kantar Brown" panose="020B0504020101010102" pitchFamily="34" charset="0"/>
                        <a:cs typeface="Kantar Brown" panose="020B0504020101010102" pitchFamily="34" charset="0"/>
                      </a:defRPr>
                    </a:pPr>
                    <a:r>
                      <a:rPr lang="en-US" sz="2800" dirty="0">
                        <a:solidFill>
                          <a:schemeClr val="bg1"/>
                        </a:solidFill>
                        <a:latin typeface="Kantar Brown" panose="020B0504020101010102" pitchFamily="34" charset="0"/>
                        <a:cs typeface="Kantar Brown" panose="020B0504020101010102" pitchFamily="34" charset="0"/>
                      </a:rPr>
                      <a:t>90%</a:t>
                    </a:r>
                    <a:endParaRPr lang="en-US" dirty="0"/>
                  </a:p>
                </c:rich>
              </c:tx>
              <c:numFmt formatCode="0%" sourceLinked="0"/>
              <c:spPr>
                <a:noFill/>
                <a:ln w="21945">
                  <a:noFill/>
                </a:ln>
              </c:spPr>
              <c:showLegendKey val="0"/>
              <c:showVal val="1"/>
              <c:showCatName val="0"/>
              <c:showSerName val="0"/>
              <c:showPercent val="0"/>
              <c:showBubbleSize val="0"/>
              <c:extLst>
                <c:ext xmlns:c15="http://schemas.microsoft.com/office/drawing/2012/chart" uri="{CE6537A1-D6FC-4f65-9D91-7224C49458BB}">
                  <c15:layout>
                    <c:manualLayout>
                      <c:w val="0.42621903809841172"/>
                      <c:h val="0.40298233708112469"/>
                    </c:manualLayout>
                  </c15:layout>
                  <c15:showDataLabelsRange val="0"/>
                </c:ext>
                <c:ext xmlns:c16="http://schemas.microsoft.com/office/drawing/2014/chart" uri="{C3380CC4-5D6E-409C-BE32-E72D297353CC}">
                  <c16:uniqueId val="{00000001-DAC9-45BA-9704-F852E1793F3B}"/>
                </c:ext>
              </c:extLst>
            </c:dLbl>
            <c:dLbl>
              <c:idx val="1"/>
              <c:delete val="1"/>
              <c:extLst>
                <c:ext xmlns:c15="http://schemas.microsoft.com/office/drawing/2012/chart" uri="{CE6537A1-D6FC-4f65-9D91-7224C49458BB}"/>
                <c:ext xmlns:c16="http://schemas.microsoft.com/office/drawing/2014/chart" uri="{C3380CC4-5D6E-409C-BE32-E72D297353CC}">
                  <c16:uniqueId val="{00000003-DAC9-45BA-9704-F852E1793F3B}"/>
                </c:ext>
              </c:extLst>
            </c:dLbl>
            <c:numFmt formatCode="0%" sourceLinked="0"/>
            <c:spPr>
              <a:noFill/>
              <a:ln w="21945">
                <a:noFill/>
              </a:ln>
            </c:spPr>
            <c:txPr>
              <a:bodyPr anchor="t" anchorCtr="0"/>
              <a:lstStyle/>
              <a:p>
                <a:pPr>
                  <a:defRPr sz="3600">
                    <a:solidFill>
                      <a:schemeClr val="bg1"/>
                    </a:solidFill>
                  </a:defRPr>
                </a:pPr>
                <a:endParaRPr lang="es-CL"/>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2"/>
                <c:pt idx="0">
                  <c:v>Brand A</c:v>
                </c:pt>
                <c:pt idx="1">
                  <c:v>Brand B</c:v>
                </c:pt>
              </c:strCache>
            </c:strRef>
          </c:cat>
          <c:val>
            <c:numRef>
              <c:f>Sheet1!$B$2:$B$3</c:f>
              <c:numCache>
                <c:formatCode>0%</c:formatCode>
                <c:ptCount val="2"/>
                <c:pt idx="0">
                  <c:v>0.95</c:v>
                </c:pt>
                <c:pt idx="1">
                  <c:v>5.0000000000000044E-2</c:v>
                </c:pt>
              </c:numCache>
            </c:numRef>
          </c:val>
          <c:extLst>
            <c:ext xmlns:c16="http://schemas.microsoft.com/office/drawing/2014/chart" uri="{C3380CC4-5D6E-409C-BE32-E72D297353CC}">
              <c16:uniqueId val="{00000004-DAC9-45BA-9704-F852E1793F3B}"/>
            </c:ext>
          </c:extLst>
        </c:ser>
        <c:dLbls>
          <c:showLegendKey val="0"/>
          <c:showVal val="0"/>
          <c:showCatName val="0"/>
          <c:showSerName val="0"/>
          <c:showPercent val="0"/>
          <c:showBubbleSize val="0"/>
          <c:showLeaderLines val="0"/>
        </c:dLbls>
        <c:firstSliceAng val="0"/>
        <c:holeSize val="90"/>
      </c:doughnutChart>
      <c:spPr>
        <a:noFill/>
        <a:ln w="21945">
          <a:noFill/>
        </a:ln>
      </c:spPr>
    </c:plotArea>
    <c:plotVisOnly val="1"/>
    <c:dispBlanksAs val="gap"/>
    <c:showDLblsOverMax val="0"/>
  </c:chart>
  <c:spPr>
    <a:noFill/>
    <a:ln>
      <a:noFill/>
    </a:ln>
  </c:spPr>
  <c:txPr>
    <a:bodyPr anchor="ctr" anchorCtr="1"/>
    <a:lstStyle/>
    <a:p>
      <a:pPr algn="just">
        <a:defRPr sz="1000" b="0" i="0" u="none" strike="noStrike" baseline="0">
          <a:ln>
            <a:noFill/>
          </a:ln>
          <a:solidFill>
            <a:schemeClr val="tx1"/>
          </a:solidFill>
          <a:latin typeface="Arial"/>
          <a:ea typeface="Arial"/>
          <a:cs typeface="Arial"/>
        </a:defRPr>
      </a:pPr>
      <a:endParaRPr lang="es-CL"/>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662476607464427"/>
          <c:y val="7.7534828166125239E-2"/>
          <c:w val="0.59734580052493402"/>
          <c:h val="0.92619572549310902"/>
        </c:manualLayout>
      </c:layout>
      <c:doughnutChart>
        <c:varyColors val="1"/>
        <c:ser>
          <c:idx val="0"/>
          <c:order val="0"/>
          <c:tx>
            <c:strRef>
              <c:f>Sheet1!$B$1</c:f>
              <c:strCache>
                <c:ptCount val="1"/>
                <c:pt idx="0">
                  <c:v>Series 1</c:v>
                </c:pt>
              </c:strCache>
            </c:strRef>
          </c:tx>
          <c:spPr>
            <a:ln w="10973">
              <a:noFill/>
              <a:prstDash val="solid"/>
            </a:ln>
          </c:spPr>
          <c:dPt>
            <c:idx val="0"/>
            <c:bubble3D val="0"/>
            <c:spPr>
              <a:solidFill>
                <a:srgbClr val="C700D3"/>
              </a:solidFill>
              <a:ln w="10973">
                <a:noFill/>
                <a:prstDash val="solid"/>
              </a:ln>
            </c:spPr>
            <c:extLst>
              <c:ext xmlns:c16="http://schemas.microsoft.com/office/drawing/2014/chart" uri="{C3380CC4-5D6E-409C-BE32-E72D297353CC}">
                <c16:uniqueId val="{00000001-F91A-44E6-9390-98E612974901}"/>
              </c:ext>
            </c:extLst>
          </c:dPt>
          <c:dPt>
            <c:idx val="1"/>
            <c:bubble3D val="0"/>
            <c:spPr>
              <a:solidFill>
                <a:srgbClr val="333333">
                  <a:lumMod val="20000"/>
                  <a:lumOff val="80000"/>
                </a:srgbClr>
              </a:solidFill>
              <a:ln w="10973">
                <a:noFill/>
                <a:prstDash val="solid"/>
              </a:ln>
            </c:spPr>
            <c:extLst>
              <c:ext xmlns:c16="http://schemas.microsoft.com/office/drawing/2014/chart" uri="{C3380CC4-5D6E-409C-BE32-E72D297353CC}">
                <c16:uniqueId val="{00000003-F91A-44E6-9390-98E612974901}"/>
              </c:ext>
            </c:extLst>
          </c:dPt>
          <c:dLbls>
            <c:dLbl>
              <c:idx val="0"/>
              <c:layout>
                <c:manualLayout>
                  <c:x val="-1.6423214285714284E-2"/>
                  <c:y val="-0.2649356434312865"/>
                </c:manualLayout>
              </c:layout>
              <c:tx>
                <c:rich>
                  <a:bodyPr/>
                  <a:lstStyle/>
                  <a:p>
                    <a:pPr>
                      <a:defRPr sz="2800">
                        <a:solidFill>
                          <a:schemeClr val="bg1"/>
                        </a:solidFill>
                      </a:defRPr>
                    </a:pPr>
                    <a:r>
                      <a:rPr lang="en-US" sz="2800" dirty="0">
                        <a:solidFill>
                          <a:schemeClr val="bg1"/>
                        </a:solidFill>
                      </a:rPr>
                      <a:t>85%</a:t>
                    </a:r>
                    <a:endParaRPr lang="en-US" dirty="0"/>
                  </a:p>
                </c:rich>
              </c:tx>
              <c:numFmt formatCode="0%" sourceLinked="0"/>
              <c:spPr>
                <a:noFill/>
                <a:ln w="21945">
                  <a:noFill/>
                </a:ln>
              </c:spPr>
              <c:showLegendKey val="0"/>
              <c:showVal val="1"/>
              <c:showCatName val="0"/>
              <c:showSerName val="0"/>
              <c:showPercent val="0"/>
              <c:showBubbleSize val="0"/>
              <c:extLst>
                <c:ext xmlns:c15="http://schemas.microsoft.com/office/drawing/2012/chart" uri="{CE6537A1-D6FC-4f65-9D91-7224C49458BB}">
                  <c15:layout>
                    <c:manualLayout>
                      <c:w val="0.42621903809841172"/>
                      <c:h val="0.40298233708112469"/>
                    </c:manualLayout>
                  </c15:layout>
                  <c15:showDataLabelsRange val="0"/>
                </c:ext>
                <c:ext xmlns:c16="http://schemas.microsoft.com/office/drawing/2014/chart" uri="{C3380CC4-5D6E-409C-BE32-E72D297353CC}">
                  <c16:uniqueId val="{00000001-F91A-44E6-9390-98E612974901}"/>
                </c:ext>
              </c:extLst>
            </c:dLbl>
            <c:dLbl>
              <c:idx val="1"/>
              <c:delete val="1"/>
              <c:extLst>
                <c:ext xmlns:c15="http://schemas.microsoft.com/office/drawing/2012/chart" uri="{CE6537A1-D6FC-4f65-9D91-7224C49458BB}"/>
                <c:ext xmlns:c16="http://schemas.microsoft.com/office/drawing/2014/chart" uri="{C3380CC4-5D6E-409C-BE32-E72D297353CC}">
                  <c16:uniqueId val="{00000003-F91A-44E6-9390-98E612974901}"/>
                </c:ext>
              </c:extLst>
            </c:dLbl>
            <c:numFmt formatCode="0%" sourceLinked="0"/>
            <c:spPr>
              <a:noFill/>
              <a:ln w="21945">
                <a:noFill/>
              </a:ln>
            </c:sp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2"/>
                <c:pt idx="0">
                  <c:v>Brand A</c:v>
                </c:pt>
                <c:pt idx="1">
                  <c:v>Brand B</c:v>
                </c:pt>
              </c:strCache>
            </c:strRef>
          </c:cat>
          <c:val>
            <c:numRef>
              <c:f>Sheet1!$B$2:$B$3</c:f>
              <c:numCache>
                <c:formatCode>0%</c:formatCode>
                <c:ptCount val="2"/>
                <c:pt idx="0">
                  <c:v>0.97</c:v>
                </c:pt>
                <c:pt idx="1">
                  <c:v>3.0000000000000027E-2</c:v>
                </c:pt>
              </c:numCache>
            </c:numRef>
          </c:val>
          <c:extLst>
            <c:ext xmlns:c16="http://schemas.microsoft.com/office/drawing/2014/chart" uri="{C3380CC4-5D6E-409C-BE32-E72D297353CC}">
              <c16:uniqueId val="{00000004-F91A-44E6-9390-98E612974901}"/>
            </c:ext>
          </c:extLst>
        </c:ser>
        <c:dLbls>
          <c:showLegendKey val="0"/>
          <c:showVal val="0"/>
          <c:showCatName val="0"/>
          <c:showSerName val="0"/>
          <c:showPercent val="0"/>
          <c:showBubbleSize val="0"/>
          <c:showLeaderLines val="0"/>
        </c:dLbls>
        <c:firstSliceAng val="0"/>
        <c:holeSize val="90"/>
      </c:doughnutChart>
      <c:spPr>
        <a:noFill/>
        <a:ln w="21945">
          <a:noFill/>
        </a:ln>
      </c:spPr>
    </c:plotArea>
    <c:plotVisOnly val="1"/>
    <c:dispBlanksAs val="gap"/>
    <c:showDLblsOverMax val="0"/>
  </c:chart>
  <c:spPr>
    <a:noFill/>
    <a:ln>
      <a:noFill/>
    </a:ln>
  </c:spPr>
  <c:txPr>
    <a:bodyPr anchor="ctr" anchorCtr="1"/>
    <a:lstStyle/>
    <a:p>
      <a:pPr algn="just">
        <a:defRPr sz="1000" b="0" i="0" u="none" strike="noStrike" baseline="0">
          <a:ln>
            <a:noFill/>
          </a:ln>
          <a:solidFill>
            <a:schemeClr val="tx1"/>
          </a:solidFill>
          <a:latin typeface="Kantar Brown" panose="020B0504020101010102" pitchFamily="34" charset="0"/>
          <a:ea typeface="Arial"/>
          <a:cs typeface="Kantar Brown" panose="020B0504020101010102" pitchFamily="34" charset="0"/>
        </a:defRPr>
      </a:pPr>
      <a:endParaRPr lang="es-CL"/>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662476607464427"/>
          <c:y val="7.7534828166125239E-2"/>
          <c:w val="0.59734580052493402"/>
          <c:h val="0.92619572549310902"/>
        </c:manualLayout>
      </c:layout>
      <c:doughnutChart>
        <c:varyColors val="1"/>
        <c:ser>
          <c:idx val="0"/>
          <c:order val="0"/>
          <c:tx>
            <c:strRef>
              <c:f>Sheet1!$B$1</c:f>
              <c:strCache>
                <c:ptCount val="1"/>
                <c:pt idx="0">
                  <c:v>Series 1</c:v>
                </c:pt>
              </c:strCache>
            </c:strRef>
          </c:tx>
          <c:spPr>
            <a:solidFill>
              <a:srgbClr val="0070C0"/>
            </a:solidFill>
            <a:ln w="10973">
              <a:noFill/>
              <a:prstDash val="solid"/>
            </a:ln>
          </c:spPr>
          <c:dPt>
            <c:idx val="0"/>
            <c:bubble3D val="0"/>
            <c:extLst>
              <c:ext xmlns:c16="http://schemas.microsoft.com/office/drawing/2014/chart" uri="{C3380CC4-5D6E-409C-BE32-E72D297353CC}">
                <c16:uniqueId val="{00000001-DF23-4D69-BB8D-A3618D1F6EE9}"/>
              </c:ext>
            </c:extLst>
          </c:dPt>
          <c:dPt>
            <c:idx val="1"/>
            <c:bubble3D val="0"/>
            <c:spPr>
              <a:solidFill>
                <a:srgbClr val="FFFFFF">
                  <a:lumMod val="95000"/>
                </a:srgbClr>
              </a:solidFill>
              <a:ln w="10973">
                <a:noFill/>
                <a:prstDash val="solid"/>
              </a:ln>
            </c:spPr>
            <c:extLst>
              <c:ext xmlns:c16="http://schemas.microsoft.com/office/drawing/2014/chart" uri="{C3380CC4-5D6E-409C-BE32-E72D297353CC}">
                <c16:uniqueId val="{00000003-DF23-4D69-BB8D-A3618D1F6EE9}"/>
              </c:ext>
            </c:extLst>
          </c:dPt>
          <c:dLbls>
            <c:dLbl>
              <c:idx val="0"/>
              <c:layout>
                <c:manualLayout>
                  <c:x val="-1.6423214285714284E-2"/>
                  <c:y val="-0.2649356434312865"/>
                </c:manualLayout>
              </c:layout>
              <c:tx>
                <c:rich>
                  <a:bodyPr anchor="ctr" anchorCtr="0"/>
                  <a:lstStyle/>
                  <a:p>
                    <a:pPr>
                      <a:defRPr sz="2800">
                        <a:solidFill>
                          <a:schemeClr val="bg1"/>
                        </a:solidFill>
                        <a:latin typeface="Kantar Brown" panose="020B0504020101010102" pitchFamily="34" charset="0"/>
                        <a:cs typeface="Kantar Brown" panose="020B0504020101010102" pitchFamily="34" charset="0"/>
                      </a:defRPr>
                    </a:pPr>
                    <a:r>
                      <a:rPr lang="en-US" sz="2800" dirty="0">
                        <a:solidFill>
                          <a:schemeClr val="bg1"/>
                        </a:solidFill>
                        <a:latin typeface="Kantar Brown" panose="020B0504020101010102" pitchFamily="34" charset="0"/>
                        <a:cs typeface="Kantar Brown" panose="020B0504020101010102" pitchFamily="34" charset="0"/>
                      </a:rPr>
                      <a:t>90%</a:t>
                    </a:r>
                    <a:endParaRPr lang="en-US" dirty="0"/>
                  </a:p>
                </c:rich>
              </c:tx>
              <c:numFmt formatCode="0%" sourceLinked="0"/>
              <c:spPr>
                <a:noFill/>
                <a:ln w="21945">
                  <a:noFill/>
                </a:ln>
              </c:spPr>
              <c:showLegendKey val="0"/>
              <c:showVal val="1"/>
              <c:showCatName val="0"/>
              <c:showSerName val="0"/>
              <c:showPercent val="0"/>
              <c:showBubbleSize val="0"/>
              <c:extLst>
                <c:ext xmlns:c15="http://schemas.microsoft.com/office/drawing/2012/chart" uri="{CE6537A1-D6FC-4f65-9D91-7224C49458BB}">
                  <c15:layout>
                    <c:manualLayout>
                      <c:w val="0.42621903809841172"/>
                      <c:h val="0.40298233708112469"/>
                    </c:manualLayout>
                  </c15:layout>
                  <c15:showDataLabelsRange val="0"/>
                </c:ext>
                <c:ext xmlns:c16="http://schemas.microsoft.com/office/drawing/2014/chart" uri="{C3380CC4-5D6E-409C-BE32-E72D297353CC}">
                  <c16:uniqueId val="{00000001-DF23-4D69-BB8D-A3618D1F6EE9}"/>
                </c:ext>
              </c:extLst>
            </c:dLbl>
            <c:dLbl>
              <c:idx val="1"/>
              <c:delete val="1"/>
              <c:extLst>
                <c:ext xmlns:c15="http://schemas.microsoft.com/office/drawing/2012/chart" uri="{CE6537A1-D6FC-4f65-9D91-7224C49458BB}"/>
                <c:ext xmlns:c16="http://schemas.microsoft.com/office/drawing/2014/chart" uri="{C3380CC4-5D6E-409C-BE32-E72D297353CC}">
                  <c16:uniqueId val="{00000003-DF23-4D69-BB8D-A3618D1F6EE9}"/>
                </c:ext>
              </c:extLst>
            </c:dLbl>
            <c:numFmt formatCode="0%" sourceLinked="0"/>
            <c:spPr>
              <a:noFill/>
              <a:ln w="21945">
                <a:noFill/>
              </a:ln>
            </c:spPr>
            <c:txPr>
              <a:bodyPr anchor="t" anchorCtr="0"/>
              <a:lstStyle/>
              <a:p>
                <a:pPr>
                  <a:defRPr sz="3600">
                    <a:solidFill>
                      <a:schemeClr val="bg1"/>
                    </a:solidFill>
                  </a:defRPr>
                </a:pPr>
                <a:endParaRPr lang="es-CL"/>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2"/>
                <c:pt idx="0">
                  <c:v>Brand A</c:v>
                </c:pt>
                <c:pt idx="1">
                  <c:v>Brand B</c:v>
                </c:pt>
              </c:strCache>
            </c:strRef>
          </c:cat>
          <c:val>
            <c:numRef>
              <c:f>Sheet1!$B$2:$B$3</c:f>
              <c:numCache>
                <c:formatCode>0%</c:formatCode>
                <c:ptCount val="2"/>
                <c:pt idx="0">
                  <c:v>0.95</c:v>
                </c:pt>
                <c:pt idx="1">
                  <c:v>5.0000000000000044E-2</c:v>
                </c:pt>
              </c:numCache>
            </c:numRef>
          </c:val>
          <c:extLst>
            <c:ext xmlns:c16="http://schemas.microsoft.com/office/drawing/2014/chart" uri="{C3380CC4-5D6E-409C-BE32-E72D297353CC}">
              <c16:uniqueId val="{00000004-DF23-4D69-BB8D-A3618D1F6EE9}"/>
            </c:ext>
          </c:extLst>
        </c:ser>
        <c:dLbls>
          <c:showLegendKey val="0"/>
          <c:showVal val="0"/>
          <c:showCatName val="0"/>
          <c:showSerName val="0"/>
          <c:showPercent val="0"/>
          <c:showBubbleSize val="0"/>
          <c:showLeaderLines val="0"/>
        </c:dLbls>
        <c:firstSliceAng val="0"/>
        <c:holeSize val="90"/>
      </c:doughnutChart>
      <c:spPr>
        <a:noFill/>
        <a:ln w="21945">
          <a:noFill/>
        </a:ln>
      </c:spPr>
    </c:plotArea>
    <c:plotVisOnly val="1"/>
    <c:dispBlanksAs val="gap"/>
    <c:showDLblsOverMax val="0"/>
  </c:chart>
  <c:spPr>
    <a:noFill/>
    <a:ln>
      <a:noFill/>
    </a:ln>
  </c:spPr>
  <c:txPr>
    <a:bodyPr anchor="ctr" anchorCtr="1"/>
    <a:lstStyle/>
    <a:p>
      <a:pPr algn="just">
        <a:defRPr sz="1000" b="0" i="0" u="none" strike="noStrike" baseline="0">
          <a:ln>
            <a:noFill/>
          </a:ln>
          <a:solidFill>
            <a:schemeClr val="tx1"/>
          </a:solidFill>
          <a:latin typeface="Arial"/>
          <a:ea typeface="Arial"/>
          <a:cs typeface="Arial"/>
        </a:defRPr>
      </a:pPr>
      <a:endParaRPr lang="es-CL"/>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662476607464427"/>
          <c:y val="7.7534828166125239E-2"/>
          <c:w val="0.59734580052493402"/>
          <c:h val="0.92619572549310902"/>
        </c:manualLayout>
      </c:layout>
      <c:doughnutChart>
        <c:varyColors val="1"/>
        <c:ser>
          <c:idx val="0"/>
          <c:order val="0"/>
          <c:tx>
            <c:strRef>
              <c:f>Sheet1!$B$1</c:f>
              <c:strCache>
                <c:ptCount val="1"/>
                <c:pt idx="0">
                  <c:v>Series 1</c:v>
                </c:pt>
              </c:strCache>
            </c:strRef>
          </c:tx>
          <c:spPr>
            <a:solidFill>
              <a:srgbClr val="00B0F0"/>
            </a:solidFill>
            <a:ln w="10973">
              <a:noFill/>
              <a:prstDash val="solid"/>
            </a:ln>
          </c:spPr>
          <c:dPt>
            <c:idx val="0"/>
            <c:bubble3D val="0"/>
            <c:extLst>
              <c:ext xmlns:c16="http://schemas.microsoft.com/office/drawing/2014/chart" uri="{C3380CC4-5D6E-409C-BE32-E72D297353CC}">
                <c16:uniqueId val="{00000000-B3A0-447D-9E67-7BB387C27DAF}"/>
              </c:ext>
            </c:extLst>
          </c:dPt>
          <c:dPt>
            <c:idx val="1"/>
            <c:bubble3D val="0"/>
            <c:spPr>
              <a:solidFill>
                <a:srgbClr val="FFFFFF">
                  <a:lumMod val="95000"/>
                </a:srgbClr>
              </a:solidFill>
              <a:ln w="10973">
                <a:noFill/>
                <a:prstDash val="solid"/>
              </a:ln>
            </c:spPr>
            <c:extLst>
              <c:ext xmlns:c16="http://schemas.microsoft.com/office/drawing/2014/chart" uri="{C3380CC4-5D6E-409C-BE32-E72D297353CC}">
                <c16:uniqueId val="{00000001-B3A0-447D-9E67-7BB387C27DAF}"/>
              </c:ext>
            </c:extLst>
          </c:dPt>
          <c:dLbls>
            <c:dLbl>
              <c:idx val="0"/>
              <c:layout>
                <c:manualLayout>
                  <c:x val="-1.6423214285714284E-2"/>
                  <c:y val="-0.2649356434312865"/>
                </c:manualLayout>
              </c:layout>
              <c:tx>
                <c:rich>
                  <a:bodyPr anchor="ctr" anchorCtr="0"/>
                  <a:lstStyle/>
                  <a:p>
                    <a:pPr>
                      <a:defRPr sz="2800">
                        <a:solidFill>
                          <a:schemeClr val="bg1"/>
                        </a:solidFill>
                        <a:latin typeface="Kantar Brown" panose="020B0504020101010102" pitchFamily="34" charset="0"/>
                        <a:cs typeface="Kantar Brown" panose="020B0504020101010102" pitchFamily="34" charset="0"/>
                      </a:defRPr>
                    </a:pPr>
                    <a:r>
                      <a:rPr lang="en-US" sz="2800" dirty="0">
                        <a:solidFill>
                          <a:schemeClr val="bg1"/>
                        </a:solidFill>
                        <a:latin typeface="Kantar Brown" panose="020B0504020101010102" pitchFamily="34" charset="0"/>
                        <a:cs typeface="Kantar Brown" panose="020B0504020101010102" pitchFamily="34" charset="0"/>
                      </a:rPr>
                      <a:t>90%</a:t>
                    </a:r>
                    <a:endParaRPr lang="en-US" dirty="0"/>
                  </a:p>
                </c:rich>
              </c:tx>
              <c:numFmt formatCode="0%" sourceLinked="0"/>
              <c:spPr>
                <a:noFill/>
                <a:ln w="21945">
                  <a:noFill/>
                </a:ln>
              </c:spPr>
              <c:showLegendKey val="0"/>
              <c:showVal val="1"/>
              <c:showCatName val="0"/>
              <c:showSerName val="0"/>
              <c:showPercent val="0"/>
              <c:showBubbleSize val="0"/>
              <c:extLst>
                <c:ext xmlns:c15="http://schemas.microsoft.com/office/drawing/2012/chart" uri="{CE6537A1-D6FC-4f65-9D91-7224C49458BB}">
                  <c15:layout>
                    <c:manualLayout>
                      <c:w val="0.42621903809841172"/>
                      <c:h val="0.40298233708112469"/>
                    </c:manualLayout>
                  </c15:layout>
                  <c15:showDataLabelsRange val="0"/>
                </c:ext>
                <c:ext xmlns:c16="http://schemas.microsoft.com/office/drawing/2014/chart" uri="{C3380CC4-5D6E-409C-BE32-E72D297353CC}">
                  <c16:uniqueId val="{00000000-B3A0-447D-9E67-7BB387C27DAF}"/>
                </c:ext>
              </c:extLst>
            </c:dLbl>
            <c:dLbl>
              <c:idx val="1"/>
              <c:delete val="1"/>
              <c:extLst>
                <c:ext xmlns:c15="http://schemas.microsoft.com/office/drawing/2012/chart" uri="{CE6537A1-D6FC-4f65-9D91-7224C49458BB}"/>
                <c:ext xmlns:c16="http://schemas.microsoft.com/office/drawing/2014/chart" uri="{C3380CC4-5D6E-409C-BE32-E72D297353CC}">
                  <c16:uniqueId val="{00000001-B3A0-447D-9E67-7BB387C27DAF}"/>
                </c:ext>
              </c:extLst>
            </c:dLbl>
            <c:numFmt formatCode="0%" sourceLinked="0"/>
            <c:spPr>
              <a:noFill/>
              <a:ln w="21945">
                <a:noFill/>
              </a:ln>
            </c:spPr>
            <c:txPr>
              <a:bodyPr anchor="t" anchorCtr="0"/>
              <a:lstStyle/>
              <a:p>
                <a:pPr>
                  <a:defRPr sz="3600">
                    <a:solidFill>
                      <a:schemeClr val="bg1"/>
                    </a:solidFill>
                  </a:defRPr>
                </a:pPr>
                <a:endParaRPr lang="es-CL"/>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2"/>
                <c:pt idx="0">
                  <c:v>Brand A</c:v>
                </c:pt>
                <c:pt idx="1">
                  <c:v>Brand B</c:v>
                </c:pt>
              </c:strCache>
            </c:strRef>
          </c:cat>
          <c:val>
            <c:numRef>
              <c:f>Sheet1!$B$2:$B$3</c:f>
              <c:numCache>
                <c:formatCode>0%</c:formatCode>
                <c:ptCount val="2"/>
                <c:pt idx="0">
                  <c:v>0.94</c:v>
                </c:pt>
                <c:pt idx="1">
                  <c:v>6.0000000000000053E-2</c:v>
                </c:pt>
              </c:numCache>
            </c:numRef>
          </c:val>
          <c:extLst>
            <c:ext xmlns:c16="http://schemas.microsoft.com/office/drawing/2014/chart" uri="{C3380CC4-5D6E-409C-BE32-E72D297353CC}">
              <c16:uniqueId val="{00000002-B3A0-447D-9E67-7BB387C27DAF}"/>
            </c:ext>
          </c:extLst>
        </c:ser>
        <c:dLbls>
          <c:showLegendKey val="0"/>
          <c:showVal val="0"/>
          <c:showCatName val="0"/>
          <c:showSerName val="0"/>
          <c:showPercent val="0"/>
          <c:showBubbleSize val="0"/>
          <c:showLeaderLines val="0"/>
        </c:dLbls>
        <c:firstSliceAng val="0"/>
        <c:holeSize val="90"/>
      </c:doughnutChart>
      <c:spPr>
        <a:noFill/>
        <a:ln w="21945">
          <a:noFill/>
        </a:ln>
      </c:spPr>
    </c:plotArea>
    <c:plotVisOnly val="1"/>
    <c:dispBlanksAs val="gap"/>
    <c:showDLblsOverMax val="0"/>
  </c:chart>
  <c:spPr>
    <a:noFill/>
    <a:ln>
      <a:noFill/>
    </a:ln>
  </c:spPr>
  <c:txPr>
    <a:bodyPr anchor="ctr" anchorCtr="1"/>
    <a:lstStyle/>
    <a:p>
      <a:pPr algn="just">
        <a:defRPr sz="1000" b="0" i="0" u="none" strike="noStrike" baseline="0">
          <a:ln>
            <a:noFill/>
          </a:ln>
          <a:solidFill>
            <a:schemeClr val="tx1"/>
          </a:solidFill>
          <a:latin typeface="Arial"/>
          <a:ea typeface="Arial"/>
          <a:cs typeface="Arial"/>
        </a:defRPr>
      </a:pPr>
      <a:endParaRPr lang="es-CL"/>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GB" sz="1400" b="1" i="0" u="none" strike="noStrike" baseline="0" err="1">
                <a:solidFill>
                  <a:schemeClr val="tx1"/>
                </a:solidFill>
              </a:rPr>
              <a:t>Demanda</a:t>
            </a:r>
            <a:r>
              <a:rPr lang="en-GB" sz="1400" b="1" i="0" u="none" strike="noStrike" baseline="0">
                <a:solidFill>
                  <a:schemeClr val="tx1"/>
                </a:solidFill>
              </a:rPr>
              <a:t> de </a:t>
            </a:r>
            <a:r>
              <a:rPr lang="en-GB" sz="1400" b="1" i="0" u="none" strike="noStrike" baseline="0" err="1">
                <a:solidFill>
                  <a:schemeClr val="tx1"/>
                </a:solidFill>
              </a:rPr>
              <a:t>servicios</a:t>
            </a:r>
            <a:r>
              <a:rPr lang="en-GB" sz="1400" b="1" i="0" u="none" strike="noStrike" baseline="0">
                <a:solidFill>
                  <a:schemeClr val="tx1"/>
                </a:solidFill>
              </a:rPr>
              <a:t> de </a:t>
            </a:r>
            <a:r>
              <a:rPr lang="en-GB" sz="1400" b="1" i="0" u="none" strike="noStrike" baseline="0" err="1">
                <a:solidFill>
                  <a:schemeClr val="tx1"/>
                </a:solidFill>
              </a:rPr>
              <a:t>suscripción</a:t>
            </a:r>
            <a:r>
              <a:rPr lang="en-GB" sz="1400" b="1" i="0" u="none" strike="noStrike" baseline="0">
                <a:solidFill>
                  <a:schemeClr val="tx1"/>
                </a:solidFill>
              </a:rPr>
              <a:t> (%)</a:t>
            </a:r>
          </a:p>
          <a:p>
            <a:pPr>
              <a:defRPr b="1">
                <a:solidFill>
                  <a:schemeClr val="tx1"/>
                </a:solidFill>
              </a:defRPr>
            </a:pPr>
            <a:r>
              <a:rPr lang="en-GB" sz="1400" b="0" i="0" u="none" strike="noStrike" baseline="0">
                <a:solidFill>
                  <a:schemeClr val="tx1"/>
                </a:solidFill>
              </a:rPr>
              <a:t>(</a:t>
            </a:r>
            <a:r>
              <a:rPr lang="en-GB" sz="1400" b="0" i="0" u="none" strike="noStrike" baseline="0" err="1">
                <a:solidFill>
                  <a:schemeClr val="tx1"/>
                </a:solidFill>
              </a:rPr>
              <a:t>pagados</a:t>
            </a:r>
            <a:r>
              <a:rPr lang="en-GB" sz="1400" b="0" i="0" u="none" strike="noStrike" baseline="0">
                <a:solidFill>
                  <a:schemeClr val="tx1"/>
                </a:solidFill>
              </a:rPr>
              <a:t> o no)</a:t>
            </a:r>
            <a:endParaRPr lang="en-GB" sz="1400" b="0">
              <a:solidFill>
                <a:schemeClr val="tx1"/>
              </a:solidFill>
            </a:endParaRPr>
          </a:p>
        </c:rich>
      </c:tx>
      <c:layout>
        <c:manualLayout>
          <c:xMode val="edge"/>
          <c:yMode val="edge"/>
          <c:x val="0.10293839376885433"/>
          <c:y val="5.7855343419296351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s-CL"/>
        </a:p>
      </c:txPr>
    </c:title>
    <c:autoTitleDeleted val="0"/>
    <c:plotArea>
      <c:layout/>
      <c:lineChart>
        <c:grouping val="standard"/>
        <c:varyColors val="0"/>
        <c:ser>
          <c:idx val="0"/>
          <c:order val="0"/>
          <c:tx>
            <c:strRef>
              <c:f>Sheet1!$B$1</c:f>
              <c:strCache>
                <c:ptCount val="1"/>
                <c:pt idx="0">
                  <c:v>Any service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L"/>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18-34 years</c:v>
                </c:pt>
                <c:pt idx="2">
                  <c:v>35-44 years</c:v>
                </c:pt>
                <c:pt idx="3">
                  <c:v>45-64 years</c:v>
                </c:pt>
                <c:pt idx="4">
                  <c:v>65+ years</c:v>
                </c:pt>
              </c:strCache>
            </c:strRef>
          </c:cat>
          <c:val>
            <c:numRef>
              <c:f>Sheet1!$B$2:$B$6</c:f>
              <c:numCache>
                <c:formatCode>General</c:formatCode>
                <c:ptCount val="5"/>
                <c:pt idx="0">
                  <c:v>73</c:v>
                </c:pt>
                <c:pt idx="1">
                  <c:v>87</c:v>
                </c:pt>
                <c:pt idx="2">
                  <c:v>80</c:v>
                </c:pt>
                <c:pt idx="3">
                  <c:v>65</c:v>
                </c:pt>
                <c:pt idx="4">
                  <c:v>46</c:v>
                </c:pt>
              </c:numCache>
            </c:numRef>
          </c:val>
          <c:smooth val="0"/>
          <c:extLst>
            <c:ext xmlns:c16="http://schemas.microsoft.com/office/drawing/2014/chart" uri="{C3380CC4-5D6E-409C-BE32-E72D297353CC}">
              <c16:uniqueId val="{00000000-4D55-41E9-85E3-C0CE46253DDF}"/>
            </c:ext>
          </c:extLst>
        </c:ser>
        <c:ser>
          <c:idx val="1"/>
          <c:order val="1"/>
          <c:tx>
            <c:strRef>
              <c:f>Sheet1!$C$1</c:f>
              <c:strCache>
                <c:ptCount val="1"/>
                <c:pt idx="0">
                  <c:v>Netflix</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Lbl>
              <c:idx val="4"/>
              <c:layout>
                <c:manualLayout>
                  <c:x val="-4.7295561053507804E-3"/>
                  <c:y val="-3.239899231480595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D43-D146-8CB2-F885811A185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4">
                        <a:lumMod val="75000"/>
                      </a:schemeClr>
                    </a:solidFill>
                    <a:latin typeface="+mn-lt"/>
                    <a:ea typeface="+mn-ea"/>
                    <a:cs typeface="+mn-cs"/>
                  </a:defRPr>
                </a:pPr>
                <a:endParaRPr lang="es-CL"/>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18-34 years</c:v>
                </c:pt>
                <c:pt idx="2">
                  <c:v>35-44 years</c:v>
                </c:pt>
                <c:pt idx="3">
                  <c:v>45-64 years</c:v>
                </c:pt>
                <c:pt idx="4">
                  <c:v>65+ years</c:v>
                </c:pt>
              </c:strCache>
            </c:strRef>
          </c:cat>
          <c:val>
            <c:numRef>
              <c:f>Sheet1!$C$2:$C$6</c:f>
              <c:numCache>
                <c:formatCode>General</c:formatCode>
                <c:ptCount val="5"/>
                <c:pt idx="0">
                  <c:v>54</c:v>
                </c:pt>
                <c:pt idx="1">
                  <c:v>73</c:v>
                </c:pt>
                <c:pt idx="2">
                  <c:v>62</c:v>
                </c:pt>
                <c:pt idx="3">
                  <c:v>44</c:v>
                </c:pt>
                <c:pt idx="4">
                  <c:v>27</c:v>
                </c:pt>
              </c:numCache>
            </c:numRef>
          </c:val>
          <c:smooth val="0"/>
          <c:extLst>
            <c:ext xmlns:c16="http://schemas.microsoft.com/office/drawing/2014/chart" uri="{C3380CC4-5D6E-409C-BE32-E72D297353CC}">
              <c16:uniqueId val="{00000001-4D55-41E9-85E3-C0CE46253DDF}"/>
            </c:ext>
          </c:extLst>
        </c:ser>
        <c:ser>
          <c:idx val="2"/>
          <c:order val="2"/>
          <c:tx>
            <c:strRef>
              <c:f>Sheet1!$D$1</c:f>
              <c:strCache>
                <c:ptCount val="1"/>
                <c:pt idx="0">
                  <c:v>Amazon</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5"/>
                    </a:solidFill>
                    <a:latin typeface="+mn-lt"/>
                    <a:ea typeface="+mn-ea"/>
                    <a:cs typeface="+mn-cs"/>
                  </a:defRPr>
                </a:pPr>
                <a:endParaRPr lang="es-CL"/>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c:v>
                </c:pt>
                <c:pt idx="1">
                  <c:v>18-34 years</c:v>
                </c:pt>
                <c:pt idx="2">
                  <c:v>35-44 years</c:v>
                </c:pt>
                <c:pt idx="3">
                  <c:v>45-64 years</c:v>
                </c:pt>
                <c:pt idx="4">
                  <c:v>65+ years</c:v>
                </c:pt>
              </c:strCache>
            </c:strRef>
          </c:cat>
          <c:val>
            <c:numRef>
              <c:f>Sheet1!$D$2:$D$6</c:f>
              <c:numCache>
                <c:formatCode>General</c:formatCode>
                <c:ptCount val="5"/>
                <c:pt idx="0">
                  <c:v>36</c:v>
                </c:pt>
                <c:pt idx="1">
                  <c:v>46</c:v>
                </c:pt>
                <c:pt idx="2">
                  <c:v>41</c:v>
                </c:pt>
                <c:pt idx="3">
                  <c:v>30</c:v>
                </c:pt>
                <c:pt idx="4">
                  <c:v>21</c:v>
                </c:pt>
              </c:numCache>
            </c:numRef>
          </c:val>
          <c:smooth val="0"/>
          <c:extLst>
            <c:ext xmlns:c16="http://schemas.microsoft.com/office/drawing/2014/chart" uri="{C3380CC4-5D6E-409C-BE32-E72D297353CC}">
              <c16:uniqueId val="{00000002-4D55-41E9-85E3-C0CE46253DDF}"/>
            </c:ext>
          </c:extLst>
        </c:ser>
        <c:dLbls>
          <c:dLblPos val="b"/>
          <c:showLegendKey val="0"/>
          <c:showVal val="1"/>
          <c:showCatName val="0"/>
          <c:showSerName val="0"/>
          <c:showPercent val="0"/>
          <c:showBubbleSize val="0"/>
        </c:dLbls>
        <c:marker val="1"/>
        <c:smooth val="0"/>
        <c:axId val="1161626704"/>
        <c:axId val="1161629656"/>
      </c:lineChart>
      <c:catAx>
        <c:axId val="1161626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1161629656"/>
        <c:crosses val="autoZero"/>
        <c:auto val="1"/>
        <c:lblAlgn val="ctr"/>
        <c:lblOffset val="100"/>
        <c:noMultiLvlLbl val="0"/>
      </c:catAx>
      <c:valAx>
        <c:axId val="1161629656"/>
        <c:scaling>
          <c:orientation val="minMax"/>
        </c:scaling>
        <c:delete val="1"/>
        <c:axPos val="l"/>
        <c:numFmt formatCode="General" sourceLinked="1"/>
        <c:majorTickMark val="none"/>
        <c:minorTickMark val="none"/>
        <c:tickLblPos val="nextTo"/>
        <c:crossAx val="1161626704"/>
        <c:crosses val="autoZero"/>
        <c:crossBetween val="between"/>
      </c:valAx>
      <c:spPr>
        <a:noFill/>
        <a:ln w="25400">
          <a:noFill/>
        </a:ln>
        <a:effectLst/>
      </c:spPr>
    </c:plotArea>
    <c:legend>
      <c:legendPos val="b"/>
      <c:layout>
        <c:manualLayout>
          <c:xMode val="edge"/>
          <c:yMode val="edge"/>
          <c:x val="0.22212998165998796"/>
          <c:y val="0.93567533585710183"/>
          <c:w val="0.5557398638729758"/>
          <c:h val="6.43246641428981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L"/>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Sheet1!$A$2:$A$16</cx:f>
        <cx:lvl ptCount="15">
          <cx:pt idx="0">Canada</cx:pt>
          <cx:pt idx="1">Brazil</cx:pt>
          <cx:pt idx="2">Chile</cx:pt>
          <cx:pt idx="3">Colombia</cx:pt>
          <cx:pt idx="4">Denmark</cx:pt>
          <cx:pt idx="5">Finland</cx:pt>
          <cx:pt idx="6">Italy</cx:pt>
          <cx:pt idx="7">Netherlands</cx:pt>
          <cx:pt idx="8">Norway</cx:pt>
          <cx:pt idx="9">Russia</cx:pt>
          <cx:pt idx="10">Spain</cx:pt>
          <cx:pt idx="11">Switzerland</cx:pt>
          <cx:pt idx="12">Turkey</cx:pt>
          <cx:pt idx="13">Hong Kong</cx:pt>
          <cx:pt idx="14">UK</cx:pt>
        </cx:lvl>
      </cx:strDim>
      <cx:numDim type="colorVal">
        <cx:f>Sheet1!$B$2:$B$16</cx:f>
        <cx:nf>Sheet1!$B$1</cx:nf>
        <cx:lvl ptCount="15" formatCode="General" name="Series1">
          <cx:pt idx="0">100</cx:pt>
          <cx:pt idx="1">100</cx:pt>
          <cx:pt idx="2">100</cx:pt>
          <cx:pt idx="3">100</cx:pt>
          <cx:pt idx="4">100</cx:pt>
          <cx:pt idx="5">100</cx:pt>
          <cx:pt idx="6">100</cx:pt>
          <cx:pt idx="7">100</cx:pt>
          <cx:pt idx="8">100</cx:pt>
          <cx:pt idx="9">100</cx:pt>
          <cx:pt idx="10">100</cx:pt>
          <cx:pt idx="11">100</cx:pt>
          <cx:pt idx="12">100</cx:pt>
          <cx:pt idx="13">100</cx:pt>
          <cx:pt idx="14">100</cx:pt>
        </cx:lvl>
      </cx:numDim>
    </cx:data>
  </cx:chartData>
  <cx:chart>
    <cx:plotArea>
      <cx:plotAreaRegion>
        <cx:series layoutId="regionMap" uniqueId="{9F52B852-C2CB-7D40-8417-8007F3B300C2}">
          <cx:tx>
            <cx:txData>
              <cx:f>Sheet1!$B$1</cx:f>
              <cx:v>Series1</cx:v>
            </cx:txData>
          </cx:tx>
          <cx:dataPt idx="0">
            <cx:spPr>
              <a:ln>
                <a:solidFill>
                  <a:srgbClr val="FFFFFF">
                    <a:lumMod val="95000"/>
                    <a:alpha val="2000"/>
                  </a:srgbClr>
                </a:solidFill>
              </a:ln>
            </cx:spPr>
          </cx:dataPt>
          <cx:dataPt idx="2">
            <cx:spPr>
              <a:solidFill>
                <a:srgbClr val="333333">
                  <a:lumMod val="20000"/>
                  <a:lumOff val="80000"/>
                </a:srgbClr>
              </a:solidFill>
            </cx:spPr>
          </cx:dataPt>
          <cx:dataId val="0"/>
          <cx:layoutPr>
            <cx:regionLabelLayout val="none"/>
            <cx:geography cultureLanguage="en-US" cultureRegion="GB" attribution="Powered by Bing">
              <cx:geoCache provider="{E9337A44-BEBE-4D9F-B70C-5C5E7DAFC167}">
                <cx:binary>7DzZcuQ2kr/i8PNSBkgc5MR4I5as+9LdavcLQ90tk+AFELz59ZtESV1SjabbG3aE52FfIOQJMEEC
eaD0zy/9P75kT4/6pz7PiuofX/pff47rWv3jl1+qL/FT/lhd5OKLlpX8vb74IvNf5O+/iy9Pv3zV
j50ool9shMkvX+JHXT/1P//3P0Fb9CR38stjLWRx3Tzp4eaparK6+g7tXdJPX2RT1JN4BJp+/Tl4
LB6/Pv7801NRi3q4G9TTrz+/Yfn5p1/OFf3LoD9lMK+6+QqyzL6g3HYwtTFDjBDq/PxTJovomWx5
7IIy5nLMiIMYI4i9jH14zEH+x/Mxs3n8+lU/VdVPz39Pcm/mfkKLSgbHBw/kNM3gf8xz/fLWsP/9
zzMEPOkZ5pXtz83yI9K56X39OIrs5fH/vOktjC44tR3X8xB3HeZh8tb21LlALrYxWN8jrk1s+2Xw
o+1/PKH3bf8id2b7F/S57f2bv9/2QSyyp5en/wtM79AL7E2vO2EUudz18FvTc3xhY8yYbXs2cRFh
3svgz6/9j+bzvuWfH+PM8M/Yc7sHu7/f7rOnIn/U6cvD/3nLU3aBHOJixgm81I5DwbCv9hvvwsHw
NWDOPI6JQyl9Gfpo9z8wn/ct/03wzPbf8OfWn23/fusHMpP5Z/EXbvfOhYcY59Sj2HEp8dw31rf4
tOM4rkuxZ8OugzzYkY4nzfNr/wcm9L79T49ytgAnwvkKBJd//wrcqkdRvNjgz7/9BF04HoItnVDP
Y8hzzuzvXFBKHA9osOU7DDlnr/8Pp/O+8Z/Fziz/jD03+/z27zf7un7Mhr/Q7GBXG/YS5MIZCi83
BSfm1aaD7QtwfhBGjsNd25u2pNcv/Q8n877Rn8XOjP6MPTf6+u7vN/pCFNlj8fXl4f/8287IBWwk
4NkQm3JwZOBlfmV1m13Yru16CHb8ybnBZ2b/A9N53/DfBM9M/w1/bvzF+u83/uGpjp/0ZP/qr1sA
al/YDDb8aTthDnLPDlt6wTAmyIYDeToRbHy22/zBOb2/Cm+Ez1biDe18NQ7/AW7PQeru8S/cgCDK
wgQ7lMNr7vK334F3wRCsDribrm1T5HH+8gIcz9wfz+XfLMDzM5zb/hn9L2b/TzhtO1GPx6/gxQZ/
fhci7MKFI5ciQjlnDuMQRb3ahtwLiH6RzeGwxcQjsEwvQx/Nf/vH5vT+GrwRPluIN7Tz1QhWf/+W
dNNU1V/pezJ8wRhHDveY48KO5L51fjzvAnkuh0QK54hCRHy2ED+ezvtr8CJ3Zv4X9Lnlb+7/fsvf
NTp9+gu3H8e98OCg9cC9QRRzOIzffAIQDEMkBkcw97jxjiAH9NoB+vF03rf8i9yZ5V/Q55a/+w/I
M6wg9fXTFpoXC/z5/ce2L2DXx5BugEQP7C9TBu3V/gMnMHifDBJwHiUYGd/0tfG/zein2/8BAx1J
783q/TU4Ez9bijPq+Yqs/gNi4HuYw79/6P9bshMSavANUEZciHypQ/HbpbAgF4phkThkIGCLOobH
r9fivhD109eftpDx/Srz783r/cU4lz9bjXPy+XIs/b9/azp7Y/6qlfn/j+TfVQzMm3ReTDhPTZ+/
OX/Vsvz/B1N/r6LwrbAye6wf56Yi86qo8H3qy7qeiX5vrzuu6vrrrz87ECt/K/NMGp7FnrN0b2pE
L/xPj1X9688WxIQMjhqOEOLTmT+F3d2TIRnft5C6jn/92XUgYkGuO2WjzKEFPkElm4lEwI+D/dFB
UBiC0wzC+pdnuZLZEMni24M/wz8VTX4lRVFXIAzRjTqyTRODsgaaXELCwDuHHAxCkHFUXx5vYIsF
bvxfsmRjNKS5e+0mPBs/tLVrbZidy0Mb9fKgLa18pjy5POGi3Iux3xH5TDGMoEXu08a195W0sV9l
7fDJKnHnUxKOlz3Ks8v3CMrJ9CrRWgVOSvA28prnxoAdk3bp04lyRrYjQRclsT+e8KXTR/OyUvG6
U608NFOjujz1E69HSwN2HtaLVyv7jv2m+ty5/RwI3eHU4h6B8BGim9f2o6pjoiMjuWaRd50ORbzX
XpxvmW4CWtGimmXEi/amaTDYTaRhFujUEXPsEvyh482jJSPrKXSV7+KIfPHG1vFjouJbqwrdhd0i
tmmp6Pc8r7HvEousosRVykdeWm6Vp6DbRk25BR8TlqSeugY2dNNwHtcrUTirc76R2NHMqRwaxI7s
k3nEypswSoqtG6tkL5VVzqmdJR+KRjyJmoRPlrqPE1J9rfNy8JMiHW61o8aFm4h0/n3Dcgg33hoW
3m2HEKhUUNt2EDl7MRmNo5HwtL52S+u+7tN229h1u62mxvQyESV+hAY6N9Se2+32xPce7iTrkVRv
w3zWcPlVI9e+710d7r9B7QRZaf617JRzpE1QrqvBJ6SGYZVFbu0Gkdngts5C95reegVqdm1Pv4yp
ynUwDnwlG+xckmRIgxrnaM6GsHd30VDyeTVN3nEiVfqViobtqTkiBY5QkGJlzZOQNUEfWuk+7ji9
Hon8WqAOX8uCp37juGo3tC6b104X37e2nfl1pcKn+FOTWuhJ5Y3yk3IY7hDRYlEldriN8twNvr9Y
UznubLGgqAE5cwhvqIeZe7ZYVHgisapWXVfIY54OUIHQbdXiT3Ey5l8SF/02Nh2+o/Acy65okxXO
4+7uewwJaZLDgJxyV3QZ2M8RzSK2u+oymRoSZtWlQ+o0KFO3XpxwJUS4a1U2VzlLmV/kUm5LkTj3
BZLMz2Uvt3Vu20fwRFUT1cGDz3BTX1nWridWciMESm5c1w7XeUyVb0BDCMnIZtP+Pj/hrE5+duqy
3BpUWOvoyk0DHseF9r2C0m3XC7Y1vRCNgGy+wSeyruqbuIi7JYPLEcfg4FiRf2enwvb5VoVtRqCo
CqUnmJuNGEShr7eqUWtMu7Hsbjm75yLjySy003rBExX5KnXFzjQ9rF91hF91WZ8lu7Zw5XbwrogB
+rzpF+/KwWt9O8gULWurSY5a3+U76idJiQMKugPDZJTDzs+S2ZFuWyVMKK2pWqas/1DVQ7jqcOjs
mtDT11aD9K6mw6XqBn3dTSjvBRXTpI0DA1Zud0krVV0bNoNqQcioMKi3egyr65VH1VRLsrM8nFdi
6bjWoU7JcF0WtruhcfvZQGyshutEFPG6HKzOd3WiRdDTtFp6oq6CowS8fmtddblfpYg4/ogpXztW
fstIlFtLycdVk7jdtq+czptFXhbN8ppbs3yIwwN8XsMasSSbMTdCl7Gj0WXpJNW8iKPoiDsRpN3n
AZyt7cLghBh6f8wGJ8ijLt1lQ/66OeFknT1GbeEtTqgT7wknJyVV1PeV39hF5DMN3+aJMdYk/9G7
65yfBhguAlAKV2RcuDNA/sVNSUub5Kws1a2qOqf8XCJrGw8V2Q3SJjvTyyzrNWgIQ908Ns2gl0do
4hXJKFr/JCstN99mJX2FOlOX2Fbc+hVm+Rx1zPWNLhS11TKJJNlaURbu47L4WFcWvWss27uhovMR
HehdO6HGfFwwiDWvDcojXeILXPY7A4KfxANtwdIb0M1EvSCN7uaVpdkdKnqyjkovD4ymljpiUYeo
t/I5twVbpmVON2JqTM80VuORjc5autEDSgvfdE8U0zM4w3iSM2qIhOtZ/knFSe5MjSV4OY9h2z/q
P+myjQYjh2veL0neV3uPx+1tVuS+1VN+fYQGF81Y3NgLA9Zdmh+cUl0aKIqb9raeDlori/ttljMA
0YBXcKenDAzVU+VtW7NxzTwX73HrPFa5jFb9YJHBd6M2G2bpg13Ibm8YTKOiwt4XUxPjTq5IZX00
+KHWIIRMS7pCzkThitlJzvSMnOmVKfvB+QlOzdkBCnsyXMuw4ToMvObEPvd2krSpdcyc6nagI/dZ
Ynn7WqlwD4ffuC1aZ6ZC5O1PeNMzDert3FcuLZYn3InPU3GzRBZLjjpPhBMzj9F8zDO9NQOe8GbE
UXtqxoiCbWea05l8aDfjtursI/Ekf5qswjT3UzZ8Z3a95T3Pzig4yZrBptkx1ejtafzTJFoxqplF
m+fZGdHTLLjnjNuxxzOD6ktrJhq5jrLYe1wnGeaPnKl+LjNUbjLG09tWtp/HdnAfUZY3fsEsfuWE
ROxcUjQzPlbtjHHdzzmP6n6RZzmZwbnu+SmRUoDbLryVNfbrzpyLnj2I3ZETPBSxa1Q8L6OIrxki
OHswOEtUnR8qt5rzzivFl0Gges7zsPVV3Gnr2sKhnqNBMX8oabmqIv25t2R+qOSYH5qpMeAQo35d
YnF9Qhl83Xv5oQ5TvqkqujIoRhhDvul6mVfscNgGBjpTWVWls4+quaGd1J64ou4hTsp0r3pOFoXW
3SKqyLD3ymbYh/Ax7YWyRh+3ZbYo5ajV0lD6qH5CPR2XodVB/FCJXPWz1B4u3ZoUa8OS1WLcu1wV
/SxrhrnV2fGWe6564SZqKUMS7ROR6cFP7YL/IO6AzDBkIV87sxziLocDGi5jegxDlP7WT8oHLVRB
3OjBstrOh0CzrYS4t3XhQPMKeKHgltn3AKQOju/RxKaHZ7Y+tecVj0vfbTJ5Ved0Vtkil4G262wW
kjRZ5mUf39Y1KwzVQLT04luJ5WuOtGqPHIZo2DpnyGY5s8VRhxlB5o6fNwsF7+62h1d5q0KVNQs3
VS/duIyWwnHydZ7zXvuu2/OgtSK0HtqQrFpvdP02sZsskGGbgFs26FVt4NY6JKVXXWdep7cOlc6M
l0j5UdGoh06F3nKgpZ47PFIPIlI8wBHNNoaaVfRmsASeF4mmQdHG7i2XcKa5sczWUY75rSqjfO01
VX6kdlyEN1azNzTD70lr8JWMu01HavfWFTCeDZcfAnCQssshUQtHW+WmiaTeWLqsMv8IY/5O15A0
7vTG9AZBdeYb+NjtJi2e0WK6RmvqhmWQVoM3azsrX6FyRH5lS3JVTs2Qou6gpBMkredcmSbPY1+V
hM+zTMqdEpm3ppEbr2Um5N6TQ7WonTC5ximWMzoU/b30OuzDWM2nTjd3qo+9J5fnQVqD98sViZa4
aS8Fi6prrrG+rqqo2iHdXxoIrk5X1wW3tUFF37gcT1U7BwTPUN8EiV07u3Ic6gPmRTtHVZnvpO0m
+wEuEM6qsWs/4ibds8pmX1Nm3SR1nz+cWMuJtcjAX43LsP0YOWJf8Ix/1eAGJYWbHhx7vFJtXu1Z
5+q9TXO21Fn9aKATvpJF3c6U5XdsFEdWNKqu94tJ1PCRrP+9Lzy97DsPCOC9W7O+bdJFKy0ZsIJ4
B6Y6sXeUl8y60QbHvFSwx+j6k2TwGdKBNZsiz8WNl4yFH9Oi/cxi/dEqCnmXOTxcubLhC1LX3oNU
eGkYTrrblMHEFPmB7tJqC7/JRLEY4TL7ok54EbQEsl+Nm467gcJJAr4+/sy6wMIk+5x7ms3GpPO2
bs68yzTtQr9BoTgU4TDMNY3sTT4qe5NOjekZnGlaOBZy/z2ePkub9ai7SzcP7TniBb3N4iE+lB29
7qqI3RpUVeNr3ebiYCWI3iKc2fNaEHtuwJIV8cHr+XWcAlGqbtx0LDy4lUCNryFYK4fM3kgr8uSs
EQLvekfjHRfteCTnuWNvjqAh48xp2GISNBSDO5KPOroirFaWsKLPWNazEeb2iXqonbU1rvdQWx13
GoK7Wdrg7jeF5bLSlvhqhRBMUdk3t0lGw6VA8bgKB7u5adwcXPaJ5a02VFn1vorQuIvSNJxFDW1/
qzwILMu22w9OrJZZW61GUPQZvJIhaFwa7hH0DuC4qUBDEP85ceNt28T9B6G0tRxz2i+90d6x2sP7
yqnr3eCgQ5nXVhS0esT7NBSrUEbyGtIgxXU95tElyXHAsX5GJU5RXbF0b+i9qGE/a7pVktNc+3GJ
KST5CrY1PdNYOTjBfRQns2EM6SuCAanHv9ix6JaC1xxSsnkxSwonn2HL4XtnalScNXA4T939aCd8
bzgN6cRkBMN0gBxZKtxnGcNIi2JblfXDQKlfkFZ9TqgcApUx9zLOXLruBlEsrQGRW2Ex6UesYF+z
FpIxE28k09e8guFq0aTlZRHLTV/E/d40sAH3+6Qf0sEfIK27magGZ6hiosaG2hYs2gxdfpQVQ54N
ft6FyeAbStirI4UKvSGos5e0GspNGfNyEzaQmQ5MF0JHheeGZBqUWmXmH1mJeuY/kV+xHzkjyyvn
VaMInL19fdOirL5BeVL4nGb1xoCpbJIrwVBgINPorCqWbhmxoNGDCODtswInFuzSruBczeDu3m+Z
nYzBlATduWkh7tqs3vc4T39zymXeh3IOO63YOPCDmvuEq62DLfaJFG43C+NObkcsnFu7Lm8NHidw
Jmey6XZ11CY3dYm+0IkfKasIuGuxfeh2w5XsC+Xbqmefuk5AHnrMi8s+cZPLHHZYH9y9G1XItduW
4Y5akVqjwd4mThTuwgnFJQp3J9D0DC4lS+bl1ZHLSBt+05y4SjbcpBHSK4P3pHa2LB/nnkX6IKm0
+Bxa7arUjXwQDRuWlPThEm75Dh94HG5Erpdd5CyZkzeQcnwISy/cNgVLejh14nnaYjy3LEYXkec2
n2y56D2aPdqoTxeJIMkavLj8Q1rqtV3J/JG5kH+vyz1Puy9FVcBEakxu+k5mO69vf2t1TG8gYqM3
0ZCVwaCaeKGVNaOqZNqHhIG1tUYSHpso9gBp4NiqknleghPufSOfMwrDzkpIW2Sk/JLEbPRbe0xX
LkJF6BcptuHbdpkfW6UM/bIYiqvW81sWi2puuBvJX7jHNreXFo64L1WsQt+5pAcxxPIAk/CCFFyW
mQEx1/JQuQNUKBrU/QtlnMiGR4eDAA9RXxpZnqsMgf/5Rlehwgj7RkS14KMZziMStn3Hh+PbW4dV
vWAtz74gSCX4tB/Gqxbyk5u8sJy54zrRb7ArLuquzI8cIaf5Ng3lrux1faNaRX03saI1dqzqBtHa
uo5x4BQUZQGcCs0qLzsRGOJ7AsMkkOAAjgi073tvlbO+3hUVr3fj6FSL0nMS34CGYJoyTJvdic/0
skkCZ0yAA8Id8MZftBjCCexc5tS+gTGVW4whWDzpO/EZsdpu5l07qL2m6MpVkBGEaiKsPA/hPXZk
5MwaCPmuXD5QH42wp+hxbOcsTZKVl2v3gYbpx1jG7RW2cnEXud0ixB5/yEmKNqyuWMAnLrekeqbg
lzlrQxVxvQ3jlNzoMbKvLW+8IpWDPmAK6TEaQv4ainnPjWrrrxhD5riRCTvikdvCYWX4isLiYMCJ
GyYMeW9Sfo15Xy/QEN7mdlMu42ZMGohYgWMcVVgtvFg+sxg1jsPaVVKO22gYVOtz55MSBdnGDWa7
eCSQnyS2Zrsxs7tZ38VQHYnyEnJ6bvM5EXCYG2rv9E0569QnuI/5LHtUd6QaiUa6l5ZykiVp+m6D
hR2tWywCA5mm80S/Mb0kZ92x9x4unqiGZYTYBfK7sAfNsF13vkFK+OpzPxIlkI79VPJN2Wi2Slo+
7kiSoZ2L4w/MjsjSQCe8PRHPcDpise+IFi9OhJY0aHcSMz2DY4PufcoTe/4HmGVqJQH8YJHODPPZ
4EOtqm2q7UUcJhoOuyz5hMK4DKg9Zvu8Qeimw959SeP001CydpbSlm/yyCZXKhsDxHm2djLyGVfg
P4Fb+gwqmvXU15Dlv7RfcKTsOuqT2K4uKRmPYu/h0jGqLutJNM0E+NQQui8Y76p5KrP6+J0Muhwg
SgMrolhs3DLMQ7/Orf6qUt0dR1m0NZ+TaYyobstnUYMLLYJ2PXghRkiWNV2mcTsGEoLSeeKyeql4
6zyMpBewyRL34IaN+tBUH/WEdq3c2QmH0SlN7jychAxo2+hMCORsr8SbNBqhsCurqNy6uIjFui3J
116xeBHhBuq8R0o/lFvTM01DK+Izr+5n7lvCifkobDWq3MYtNEdh4ql5nSdt4NCCBIqkdCW7it4V
GMuFVxdoHieU3jkiHNbEISowoBKxs+eR+5vhxZWNb3QW+gY6MkBtNsxFd31U1qHYZwTMYcC/YqjG
CSK3xhByFtaxKePhuQd5g4NMPbJ+hfrG5lhlNWtxncxOoqZnmGkK/mbuRtsTkTZxOPoGFio5Kj5R
T6Jf8jjvA1XkzZwVyLJ9Z2jIIRqlt+NQEdIjdQ5NHkaOb7rj6PZBJ6NmbviOImnqelBuigKDM3ym
iZKUHJgAZyjNq2Z+Rmj18GoMwxsKEDgbxxCiuv4U2XVycOBaAxSgab87vqz27yFKxQerjJNL3nqm
tuM8QIUcEvmhw+eGCw6T94SiMunWUBt60j14sqKK2js8ELLnpH8QmrZ3Pa/aO+5A0VonR0B31ecm
d7K9IYHzLmcJ5GCWBrQhKbYyuo7UtjnqMpBRCLqyhCR3Zqw8bT9D3d7Hse0tw1GVdINh2siBrdnl
KetmdJZVtnXXcAIbRdxVa1U36X3XxNEcW2O2zJ04vW+JZgtKBzXPYpzcc4jxVm1XkcCAyG3aLU7i
wTegFXN1aIrmwYjCfZT2GrKKCwO5URLd9wvDZwZijVj0Ssu9ZmIz8i66Ik3lDzXC17Er8XXCLbbz
ZHpAE8rgw6aINzaPMihOvLDBZoCWLnFlYHAphRJHMYYbOUh3NvKYz9XkIaHJLxpse6tU7u0Nqqml
2uEo+WBopjFCrpB8bkB4x6sbqN9tReq6+6HpvL1oGtF5fuLKMWgLDDE9i0Sgppq6AWEm8WvQTUVQ
TSX2MMGH798ysKcfXJ9lZuGHNDZcHoV7IfBDvemnBK8r2BqKwCxLOv1BRHqYE9r6cPw3HzURPVyc
7PVClvbwSUHszx3efAwt1q0oLvUiQen4iQF/843/hH/LX0562kgOn2o4v8/4jf5v4xr98CvbZ/5J
P1c8nTkuZORlrotdnKgsaFkkP6oiHWdd5vXrNB+Ljz1Us5Peze5yJvpL7aHIN/gQp8MiyVOxNFL2
qB55Z5dXrWLyNq77TT8pczpIV5EBXlwDWtTift8pD8JE2Tx4emWE43gA9yvqNewXMKQaej0DBx8t
BriGuwHHy9qbplSSbdMqgxrTC8pCGrY7A3dD+inukmploFcEGxZiPuJaBU3qPKuy8x5q+QXEBBFC
4KzSUa3gPlP+QBFkanTYiAMk44oHCHYhAhr7+4xV7KrF6sag7TapNgOkKwILrlI95Jka58KNxqXR
Aenfzo/yOIWrOUDVaTpLyddUt3hLBgmRS1m7xcE0xOdTpQSPCG4hEJ9OAJ9utQknL50Z8YUTZgc+
ZtqZvSegGshGlZr8XlRtbflwIHYz1kF5RnhZY/mlA+EY1CFsP8OCX8U55eCoh9He1vXaoJLGBb6o
GqD0n+PDERwamfmdRhBwD7HlD17Nrwy30a9aVs9PuNMYRr3hi8I+3ou2XJ9QRmAaR4wdPhyndxyn
657nYpg5b4YA/tPFIYEkVKY8vYvIqHfF1GvcrK19A2dsaGo/gRLIKgbGE89JxOCOzN/UNHEqVgip
o8ArfSe+gubZxm3rmRPL0Q3sSnczFFJwWLBS2wiRFO6xjZHamqYgw3OvbXOgvIInniO7kTTsZNLR
F2jhWS1ZneENxwghyOz7+xEm042ZV5cn4dcaHD4V+B8S1KWMuueX/wSNa9vr+/D++dqTK5PPdNQc
3HooA5jKgBgsNFckhJPtW2nAU9jbDFb/4YQyPWU/efAGXZ7QrO0grDIaqQepLLIzV82SsWqWRKbF
zFxEy5vSvRKeN2Njl+lAMJn7Yee2W6hw0dv3mGvPnRHDnHn6NXNRrOH6AVpDAhHKF9OVGtOI0k43
cGY+48w1Gw3XrzbwP1di39yiOcMZ0BCMrOEzqt7DnWTNGJ2M4eJhIeNZU9hsi2MSDFOeUprEZTLl
NQ3sIrcIGBRI5gYch4yMs96rjiKvuDPS1aNv2L2i0HPIpjnjLJ4UvR3B6D4Kno1wVGGQ9pQ5NXKg
JjAibYg+2WHz2Ukswmd1Ue3qNoasPQ+dg2kQG8lBjsxaQFUaCpcTIbNl7By7TV8eJeCKIOUz0sho
mbBu8OGjFu5yUpir0t5Qo9/r4mh50nNUprvmIKpgxLpaZaUHQZnTxLemkajc0VLpg4EMh22RZ46S
sPi2hcTKGUfeVLff/14c/i+VVQo2ZhhuG8PVTvjV8fkNNLcTSaMqfs+88InmtG7hSlPPt6XqnHhW
jLLzFWZybqWcb3Un+daQG/iRM+QPTpyIB2E9dFvixY32DWGYqEfYCBoVRxhSKFDUgAyWfxzHkAQr
2nZ9GiNLye+D26jFWCI7np1mALdoXsY4caMYqhsax34ByRC4ywd5rfUg2XLIwnSnHZTCcunn3hku
tIbar7Uc54Zg+IpWlIuxBScAEl9oG35rbLj3oxYGbuHO86KfeE5k0yOWPVpBbCm0BW+1LeHOTNeV
4IlM/ViW+5iG4fKI9Dq4EmGkDH/cjdmGhO6Mwz3qfdYr16cQBv6mc7jAiqVGu1wj5662xboviua3
EQpFi8zJmqUBk6Kad/AT83sdW8620GIHSZ2rHo35NmfySjqNXDZjmW/rAa5EWx1UjX3WZNAarBw6
wgNewZXWI+IVzTBUkyxVdu3TCO7B2Z5Ok4XRZcaAijeoOsGnoUzP8BiqAV9prKAKRcOxCL7PdxI7
G8MQDO74CGYkg4xUCgVfXv1uoCPVdI+P9gpxZOBhHuRtEy7gAtCsYTV/TFqlZm2Y6509QvqP2Nn/
UvZdS27jXLdPxCqSYLwlldVSB7vH4YblGdtgBDMYnv4sbLabGn32P3VuUNgRbLVEIqy9OASj9Nxv
OK34Zlam+DAVoj61TjFusbQsHmoeN3ttzP52+sI7xnosnrRZNVpZHhNmxQHpVkOfi7/TOHIX38Jo
BbYSeXnMdTcOcHpWPJEvGVRev7TzwJy8CFD2zn2essR9xp9z5FWqXUhK06p7qiMetLbdpSF2F+XZ
S/zP5J+qIB8baQD+Om1IAWSoIswAHBzBb9e8TIoOZ+BiOOKx3z0aqQhZZeYXr2vzi9H1bJ8Y81dD
qVY9tnCKG7HWWRwaohLb1Y+cB7BPAJqpUqUZDvNdF0AGlWr1I2PZT9lWDhNus5vmZwb0JM5w7X47
Aav3GHut91L3LT8kDTacCrJiOfIk/HS4eKh9ewHq0D6avT9hSxLO1Ng644HwgGMiMZpHbH7K7h8K
KH3uvSgMfOAmVnskD5SKapeUycuao519E9PJxNhrLvImk9U+4dw6XD0swb0NloXpjiHdMzceitjs
TjmLulOb4IcbrDL11uY/fMhM3kueVb5LsYrU+6OfwfLPRi797e/cqqZ7u+pZS/7WGoCMSgXvpEYz
KhsAbZ7LgORR6z718cT2dy686TLsCpvwbmetPaYyxXn1ryxrqjudnk11aE29vlkNNOQqrrFW/Xkw
sV6mUVb1MjTJ+P1627hhbxe7OmZa34aeXpZ7obX5dtKyam8Sksia3sTa6g3sFgAqVaRR/tj0c/5o
Mc196JtyQxLp6zq3T//3oxql9/dTWxycGS6K9pkqxkTh8r+X2sDWWNjprKZXUabeUbOyx6awzS8u
riaUhSifo7qQe71op1PvsvRixbqufjTjRw+H6QEWm+yfmHVhlVrWTyu3Qp3/U+RABltsY7e5c4qS
ojjHmcSpzsRxTkxdUpLbnajJHvd6UpJ5jSadliIPMld+Modtz2VYKwgUNTJDwdLGJQiUZsf9jnvG
vKv78W+gwDC9JsvqXpHPqpys+bnMpb4nF4B5OYo5Gpwlls2H2O6K07L7rPahaQtb6c3GLADZgIoa
2sZ+919V1HvXUx5K8a5f8wjaI5+67kOqxiQP8qUopcfZd3FKUjmGpqMBzlzW4kyNJn717nRp0vll
kOUa2qmI4W4xnCPOZrlZlJnmeDBV81um38uLL+WmLOTv+dI/Wpjp3KZ/vyRyWYZUOr+oqm00+iIw
eJmch1iLl6YXU1lijwcyihR+dVe78MW3Tg7ZblV1CRCDd2nIeqfrKWliiv+C8qKu/P6n4xLrjolt
KgPkLuZdMUzRGFYfz4y/OoXTT9HHaTYBbHPytt+0pV5euqYuL1LK1z6aKkCaRZ7tSZd1w7AvG/+f
ua3rN+coS+MRU77xVaua6kAJYjf2cPKD2iHZRjY2QQE8DHOsgXeNaUbXImuja6V6lZHkhxiHNUFb
VnAkJZldK8V/2p8uJN2nIb8lxLfH/NDFcDesMTvVpf+YDhG7RK3OLoYu+Bxo7J8sM6aHGxW5eDiW
3Cc46gnqubQupFtjScfbzA3SCrfI1bAkJbkQ30svnh4WVdnPQAGOjvOWFXPQKnSiojpHKDraezpO
J3yrjR8Hzao2XZ3Pn8coeqrHIfphDPUOaLzpm9BxXmWiPue5aZNoPzfmdHTy5C0oS+b5sxl5Tx0z
/slylh2ZOmoEfCEy9PKB9ziCJM1Ax4vU9eJZbAqu4fhZ+ZLPoMXOgzaq40vpeZjjibjZSG8cq8Cq
pvYcpdn01jWVTEotx+ka9VYdgENbh+viSMa5c9sz9ZZcJP9P986VMrp9fW3ZpO9vQtah6onzYOSy
3ud6XgHI6FTYssIJBIDweEJHsrpiCjqzTRfXZmAVutzVnpUbAbmTHX9bG4zdiI1L7j53XGuO2IDK
dJyZOPxqctvZYG+GhdFUjsAmeZp+jID7WUSe5PG1dfLNVEzumaQlWOvCKa0LIILVBv7QWx5K4fxm
04hqLPfJVItDnPC65ttC8qPAkg71Pp3aEGgyd7PIfMSKP3UiZ2OmxRCHqzwYWYOvTatvuBy/pmPe
vCRabz7oOMoKUfAwfR269ivAts2LrHLzITPwT9ZdPn0VUX/jj9XJjb8+1z9GrsVNh/2t9uCwGlMT
2wWYx0ouk9u/NSIq6yEgedAGd5uU5ryId46raLpdtWkbHNFR2GrIKqMaApLHLsfsF5v+20V5MwzZ
9bFJgl520W69lDXRqsM+J+B/1ms068VOeE3zxDWzwSw/K49+heJFF3CTRUfWJM+vkZ9Y596Zex8F
wHm3azKchZGfpvudD0jIsfIs/XFx6fwM//DJnLaUOYqQvtNrfkE1zJ4bqXuwhWZs876yw6qvpq9+
yz6jKFl/iQomcaaa2SG32KLXdG9+4QL61d+Ff2xAT/49fqch4JR1ZbVXoTnRX2V28AH0+DRnA75h
Sa4HtTqxRbFJtcO3Kt2bTm19AvgUzyU96d6DyMvhzluQsDt2qDSzO+CQPZhbK8Uy3rIfK5Z4X2bd
asPS9aPnrJ6dna43Ex53HNgIlpm7PtWKl9rXq7CLIu9LVI9HW+sAtywd+wMv+dcBdw8AraDKC2yB
4Oidb10lokJMPNZpcs5jR9s4XeXtUeLYXAozqi+yY3LnTlYTDImWyA0p7bQGZmCojYMZxX/PXu8d
i6nyvIAWf6la/K0LxWW1iMUf+a2LQvKtx+jWl6xqUWm9L0CXcAZQP/nSenRN/r5YxT0Q42vvflLX
IL/no0UqLUPv8pFHU3t92FWF2GZugVu0arjh5Ogdm2l401hOiXvwnKUAg7RRpYcaPqvNGiEqD/ZV
/lMGyuhE2EjBJ4+pFpa6xT8RG14njY/ntYxwVRkO7kVKdG02nJdSRCUOKmAVKV6zVKHin2INAyVj
LO8ynMOVpXdI3FxeBh2Q2/cqVQMHPPs49o2Qyk/JAChyFloOTipIR02ae7tixKnwovqVaA36Y6Kx
Ar6qS9kPnDDqpzLO3Cs2tbFR5qfe14SPW93one9+2/0U/cBfGUBeu8RNjcU1jrMbVw01zeTa2jgj
XV3zqXevLVBdm76e7rKSawQ06I4uIEmS5oBnwBCuC4W5iJOgaHVjS0uEDNU5bkgrg5vVw81i4/dd
yldW+IqvqZZlCS1TKF+xdsHh1Qaswo3ONvG5RuUMiOZof6AG8/K/eiDzL1mX2x8Kz0l3M8PRMhkL
4bCrHRs3/nPa/OVXSXtJj97RUqUUWZO+6kzvnkww270m1iecBlefHGBCr5GHbX5y8tq8OHSulW1j
VY3RDIxv7F56x3GYy0+eI15zHTs0sV16r3P+mWLmYXxL0WtGf2xRa7TvuLl32WD97PzugK3G8RvA
3zz0k9x6aUs57cyiYzhQbjzsyY/9Thel9qK1bRTMvWt/axDu/wqP4nS6D2febOxE72uBhv2LjA/R
yTBq3wPSzisPTVT3+KUK8bQo331QFFs8OTlgjuTXNn0fpElQdYHpc5R249t7HV0DuBlIhc7m61BZ
n1mso85b2ZS0eBbdYiOJmTgO52b8mDtmeA+CHLlXPCgDgR4Jy7i6mDIXDx7mAjW28Bc4JbmRBxl1
nYWJyyxgx7ER3oRuh4cPwAco7geI3DK2hvnFGyVgQphnOjaPfuTNP3rsp99z1KMBZyubD5JZ5g4f
QnzuLa285P4ktsCL3MRU3d953WbfUxXTyxJntHUPqg3c9uP5qeFZsfWtWOxy9e0bHFlccPv/5GW2
9YFU2AMFJqrzr4P6xiYiygFaKd/8uyhf/BNg4DdDNJtbpgMhrNXZx0F9r0CbwE99XUUhVfn4phQo
snCTA1ltfO0CP7O0C1n74buNiunX9xSktbFUP2GmEYUUYzSu2MZji6NEUX6Qo6cdh95mWDBJdhE4
CtoMGQDR/ehjHUBKMhtjal1a1DiggMU9kJ5UZKSmMCLvVAMud6dffRNzcDadKeZwHXEZh2SVHQUj
7kFak37g1VR/1FsvzLBpEweqx5usvO9puv6mw6H7W09nqDbph/4rwA3t2VANzjbasys6LAhIXrqk
HaQGLXW1agjtUjeOJFGzpvh9CDnpmtae8ySvdnVd1Aeu2BPwx7aPtdP7+9LPmgBH4e2jxNLikXqr
gfwoYjXIonyLWFMBIO3vybA6342xOq+paPB1XGaINDBTqz1PxtZUv968d9PX4VaQcmtiuvXaJQlZ
DPrJgyriFTGzEkolIGa1qJgiHYMGxQMzZtzdwE6+lpXXfLbLa+QUxnHqpidiiFn11Bul/120lTxm
WKNzlOS/09PIKuUbK7L0bVm1IlhpaO59SL4zT33zYpVgpov/KUcnPcZ1N5/S92Yas/lkD+2p8ttx
D5RrV4DDAy7kt8hmYr6FkPdqvktDfr9PMVpzXwRrOLmSmMk62aJusN/7Ni/CBodQ+9zNtOe2sKNn
z8yuZaWnF5Li0Wif2l4E5ABOEu0ZIPjvHAVL+bfUTK64cbTYhcU3jkg7iKqjTE2Om9TIDmRY6TtW
Q6nlgDdTiIuCz8V7HAYgRVdlFVnsQOKam2XJE/hIcdNrarA1ODj47fzJBS0PGsat4hg5M2BapXsh
PbAPqIYhudKdLNCrrN6T84259eUSR7qq+2l7YvgKOsGdnVb+5wJY5q3Ue6ZQg+aT3oB7hKDrnmPu
isr1bjzspP0PD8rBclCSJCNmmQ2oIgCEiU+pL7yTZQ/eSZr2W2/uo1GgPOCXTGZyvNNFYphEQGZq
TJWHerxUFpKXLmlRWWSFXhcX4c2wcYLKuRv5fdgbHflQipshby7zZjjyWhu64qiW9S7Pq0+kl3cj
Lko17E1GvdlqHZCvWd+XKAwcshq180k1Br7myFPtuzvSRZNTAaTc1xfsBbiBdMUUDu5kXGzFIFDZ
pQFrGtYy98+k75VxwIbAFCRDhCok2z7FWYrje3JeurzwbJAkGW5wl4tEakBCg4k7Tii2q44y0MBM
aCHoLIqjPfe1CLy8d07U9PMkt2ORxYA0MnBAmYW0QuquPhmQQ8aBlEw53cil51VIh1Jy/B9V0iW/
TLA2nJqoyZ/dxmlOrbAacJmgiYrpwTYy94FUwm6b5w5ld33Xuw8kkV55tf+rosDZSFGEqgKV1xr4
nn5RoRLpKEvAFFCWqV+zyJQhpkdyW83cuOouajcDFGYa1yrdWrqdX2cr181AKKuXjQBAT1kajqSk
EErjNcULj23rSKFLltkohqPhtx8pdklDzjoW3iiAy8rdzXCoB3MuwJguKgqh9H0vq21vCz2sjRkM
TyWzDwxbj6dOU3OtTk45zkddWZ101Swyk9avLplIpigSqQFWogBeY5hQ9oX/nUv//wbYKxFkbLY2
7qR3y/9+ajiUi+nW7bZPOagZyHuJ0fEbWL5Oq510N0OSPPrGBCqwsg9v0PBgL3pwWfVAKk7lRpbT
P5uFh2kLAekFWAC2hWnrG59qVIyJFQ8+QpaSFVRh5A8yx3RNR3kzILWu9lQ0BX8GO1W0c7KhA64W
OmosCWCsUac/SSqVm4ab5yXHdiMFra6m9VW4tfW4enaCvzC7MM+rZ61xM4g8UR3IjQw6fg8buhbK
T4Y5LrQ/XkuTSA1QvWZerqM1c86Xa8Y1WAYfH6LCYwc97YQADQd3Tj3qka3Q4pZ9clQzOxFM1PUd
u7LCTpGz3ASQaZEFSlABzyw+kW6ipIvlPtViI+3a3AxF4y+XQldFTjeD0kU0TZOFo5t9aqNYbIwx
qb90Eyo7ItxsHrle4onf+a+kz2s5b/vZZ4d21qsvQvwc62r+xOvGOflciM2soqWKtp3mLdowtVdy
H1pjxpzuxZgiEXaOlgCZYnfDuaGuHplqhwRylWFzpJAd7JNSrhY/t8x9MenXm5AuAUVGuPrcRy+J
ch8vGDOGHFxVtPOCYRbDKjtT0uBeoEZch30f8eZK6ylut1FvVDgVYzh3UHUUoF9TNZM1FvM4pNuT
Tqi6jdWFxLVZXaq6Ruwq3/nU4C4MwISFrWyVkBpf71H+sbQ0wmpa89jgN9mmPG73TQPcPFA9OESK
hYm6Ub+NNSB952gzMpZuFjszjPTR8ZPh4CEqiGNs4KN4CitGExNAM25grXj22KZOZ6EofzrMJlgZ
l+AcGGcfhX1HkXdVieMBFyd1FiqpzmAm6jeOhjKIRYmKPThIr87jXUXOS8jS6nZfxLvFsxva5Kxn
w3dWmN42G7HTSc2SYfH536glw6KnDNLZZNIzTrfD3wYvF7FcEF1xhuXFZtayGSVAHe5wO3+2x6dZ
c8UlmXFYkIzqC9BmX2Qa9ScyUhOlo7UdmybdeLaGWr2mKIWqatjH04SyTBXhDl2CzzRH9edWz1qc
63RpseUZyobnwWoeqPGwq/6gKjkf6sYDEpe6i0V5a02OIuMhGbqbGDIbnQSGdwlXnnELz98nUtkp
Zkmu+/lyFaAcYVs/5VL7kJTdGzIRqEDr6qqGYIbgINw5OIEAMA+ARlJRAwrHYtcPaRyuvmQgv7Zy
dlj5W2dUsPzwvTlC7S7m3+CPci/Uc5zawN1zLHerwaS5u1lXw8lM4yP2KjFPb9UsfulSzNTih0vK
WllGrzjUWjJoH9oxTS+NAaZBhamYdcd4FjzGkYLOXuWYGs9mnRyI0yVCHd2zBYmoW3gKSdnWuHfP
9zivsM+ofN0WWpXgMAYA6xM1tte/9cYCLFyrrooVFRcpyad3M2Pb4pAqNF3Wj4EO9oSLiFARifUD
1mSQSNXM3Vtv1eGe98kzvPSgybi9kMedWy9qcwNQ8Ih6I8TfDDFX5eemRH2cETSd9WKlMQ9A2+J/
TAxtwmZTMZ+sBkwaI2ju8Jxi2lemV8vW7uqbN2A001F3vfgKYwCxnHsuEtk+1V2qnWTV69soEtUX
b2AoHQMFJEg+/eD/9Ci9yQ/AIvDnHKtH0jmYhBMT3IAKCyxJNBOfXIITHEXmSSLHGjWQljRf+7xi
99ZOx5bZ6twocXUm6ypS5kZRgTo6KmrW2Oz77Bfmbv0Z0LcdVXgtHv3F8vO4+wHZCcjkkroU+7tf
UJvE3YkV2TX1xvQKxKWj6hV4kf7NsqI76FTKoMTC7bpD7PgosrAn0GUo6xsHrypnUC61Kl+401GY
TXUSQyHHwBFatyNShQm7kzsWzUYQG6irOvUTqgz1Cmw0Cw9DDiZGr/U/YD/S25Rj5hzoBAzooY++
6XpPbZryj6mNol91fNakcXxmM2BCJP4paNS4vcVGWIJbgRQfXGyg05ZNbabiQ8sndRqCGu9SAsNl
2FocDo6DR5qVaJdisqILSNjcOSiNsTsY+vCFdNSsLrlyHie5y6SdnZeA1c+ufKBA62IGvyLy3cXq
xRQd9dF9WMJmpuXHtvAfGYq/HpLK4Q990sUPJC66HAeZnaW3AR6ltwayrs6/i2WO+Vxqwtr/MZSi
1sEoHYDi3n5k/dNvU6qLILffhWa2iy103Hm2q3W9RK1z2o2jlyA4rFtrw5zU2evqLmrZo7Xpe89e
gGpkJdFQpFerSDC21fn/KzYXiXMqtPyHYG7W/hB4ReSpGBsP3IF5A+TYbB9udC1KLAFvxKNgxhlE
yU5Soj61A9oGYXFS8XBCIUQICqZu/jJhn2BO0kvEXXPcdAzTqAJI9Z3QpX5JHYDXgmHK9QvJXga2
IAu7LqRyB3de9CQWfo49Bntx730wlSxdMs65OxxZ6Vx+F0mJmmTqdoovKUhA+BjGrHM2VCt/U0ZP
5fFrs5bgV+0EklGjR01UAhrZ37ksaeJxNI+ixq6DOc4XnQucvwNqvMnaJn5M3fEFoNz4JOahwNaJ
0s0ZuEh8h1fbRjPiR9JRU0rb2Xu5VmIR/u6tMXwkscQOYh45/JBZ8oX3TXxawyiL17p2WJpFtW2F
NDYSGykAO7vFx2pyP+AsLLmShJpxCQopQJlJLJ3SOuJHx8OW9cVHa2TdcyHlxvB6F6jJFgfg/w6t
JtnsyVf2/DYU9Y49hZLxfeSp0eKrNwjxEftg/eYuXMfDbhmZqfBmRDX/+8h+X7u7TCu+Si+bztRY
Sf/WI7E03fF8pyPRGM1/7Nmqdn8M5VGlYF3vmdf0TZTU/4FVY/dQNU8Hu7zvOXgDLvhV/5fqbk4q
006w+Hmd69jfgLKaHWMeoZLqFxOPgTvswslDOi7mxWOh2ln96ElBVswkzgsFD+nIJVGMPdKt2VFB
dWZZDpgD9zH+UjLfuJOnj32VrYIahGuKNQ/pao/nW5bmZXhnWHKtGe7/AHUlFEIuWCe9ZfjdSOSy
DkJhHZ2Acjw6wQP7LEFGjP0ydvFT3Xx2VcMw/T8aoE8Kqr79mNSOKjPMgPKwwSiNp1yJ0tRHkkrD
7x/ArfMBpGs4qu9je9i1dl6Aa/JXQI7hAjtl0YEiyPCHJORQN5p3wI192ANVJvdjq/WBrRZueENO
ujQ1zz2Q1tp79996cmOqoEkCg7P6J1GdPQrULAdzajWH1UABqIsXG7DVu5s1HRnW8VkFSokUrwvY
kYH8XAMFPuoi5JxJC0xdapFaYC6dq8HJbx1oHRwEB4mGKQg4rWjM1Yd6jgXAIQ4rehS/4G8G/DA9
zVgu7/FSylaRH/fmaShLtwC5p3qsKBlnvOaJxNGwJ/+MrVjzNHqzOKLyL+h000HdKrXktLobzjSH
8QQit2mqwaouNHvf6MYTSQWWzdhmVYZE9HYTUJcalN2xA2jzjjeGFMvx8+qSijg6ky6j4CGJzOME
8pdBJVz98oiDWIjk+xAwiFmntE/wXELIkmZxVEPlgwtw0CpTrxlM9+zejAHG2ynZzCYfN0k7YauS
UDRy4n0wMsEx7f2Fu8GuSOlj32oajlM6H2Otk+kHMIn0Ae9ivpNZDtIWciccDRAc2JdFjTQbHVZd
R9Avep7GzzNTdOQ5aCIMq9NAQu564kFjgNtsqLtoDU1e296pDk4zi4epkAL0r2u3rJtuh93/fyVp
VCZyokTUW3WoHbsylPwfblRrWotxjuX2+7VRcOHUT97s8KMfgxEJeAagYUWi84uwzzeqhKCyVc0u
SRwXu5xXRiBGbk4biqBmMJ0cDK95vo+Uo5FZzpZ34Ilym56BFiZjDylmLEsP1HUvkdYXh1WVRcBn
biohuofa++J5bKtrmYfdfVAtDxO2VAsjLwIS53nwnnULJWXT7IsN6ajxB2cMo0ZW+1XnifZrncXN
2ZIaqEAnmQS6N7VP5OHkYAyrXPu4+vedXR6NeRyWschgD52JrYjK2qzXhJ3xDG/AiPmBXLgDNvGI
Ww81uJTOxaz1h9TxDiSVSmWPI6sCNmT9WRNTdyYLNYws1J2c1KoC6pKTVzLAD3BksqXA1bCK9ylI
puZmWHwruoM6NLwZC+y08X88iVEC+W/QuIc3JOJVoXgPPd4Up97EcgcaH20cNFVmbX7owWO0xVL2
Scop+o4F1iGpOVjW5YxNZRQbJ4D2H7mZ6mkw9lfXZWUSZLXYdJGMfjqpfiy8xvxeCfMZ/JvD36yR
fxuWWV3BIvOjHDpx1UG+hOV4lAGQIjnodFGN7WVSvOCwVLw0UTUHfl3XR10vyhcy9OM+RgH28yIA
jHIyPWxpr0GOhxlSUuXlLgMEOrD7ih2y3oyeG6v+lttedTbBgJWGGT9wzDmeF5vptA+pNr0YuAeA
xTIBWSFCDKkDBF8WfVg5s5uGsWtroYw6c9fZdfSMjUbtuS7Kb46b1+ehacROH6pmk6jY/82Po4eX
ZWzPdN/yOuaH2pzdJwpZ09PoNIa6ajGAAjwDP3Cd7kSU2pi7RLY6kXAYONd0S6KA241fy95qN23S
RfvYKEESzCexa/Busy2JWT72h8GL4s0EgubXsWagjowcEwttOPMec1B91j5rupLGXD6D43xHNmq8
a6cz7yP1oxqE6GVx6sfqnEzDuAf5nHXqVGPXJbgG5xyzZbvBP7MvcO8nS9nMEQtxKAF7NshGP5AN
UFj7ZFZF623Jbelms/wGDLa/XfItnr9GW+NuhvR0MxHYP1LDkxoo8/y/fhkL9/m/quxdvLfCt1y8
ssKyUVFx99OInUhvAXzq/jIkzoYHmXln8Cl9QkUQ38c5JhKRCZKzvydjdPY8iZ+81rRDHF4028TS
4w/gws2urhwvJI2sRLlzh2lfhJ3dA+k85QFM8eJhWDz5AM5psDS08XSIYr08v9X3TyHefOFdo9r9
2YIo8RMo6tmhaLFIJhHbn+1Gs/r6CNovAO+yAQDyzHg0Ms/+q/ZC0jpm510n01gyZLrBDq6LdTUZ
KYM3F/Uxr8Cm0wKOumzCyAj70nVauOGyR0NyYUh3mf/2pnolU8/ZtgH8OmgVbR4oss8F04ZPLKlB
AR33eNlEmrrPqDJ58ygMVGAxM3lmrX7qFSWWNWF+b1b1T7NK8W4JfEU2FQdPkBYpqkF7is3Q9lWt
suLUGlVTiYYdq7S7jzALTGaXl8HMnV/vNWFoj9LXqgc9K45No0WP1JC+A40dSCs1HccRMExVrS3W
SH1R05I/rHoPoJITHnafdeXVS2mGXloUqOqq8720UycUplu/sCyrX/TM7nASodtHADjqlzqZAjMq
jeuUa8UTShBcIO3Sfh8JA6DDohZPQOiBudGJH8hj1XfZ6Aac1f2e3PJ+ZKAOtfHaHWDGNmlrgmKn
rPIH0cUChM++87kB+4b0vfT7BGLGYJq75CM4ied9ZylCoST1n3E3wJ6jcsn8NOSR036jbGbR+hfH
nPIHcCuIrVDZKmTLQFf1nbU+OBjKOPmY2xpYQov6u8Har1IT+eM4z8ZfCb4iRVJoH8qW8Y+zYYVl
Xxh/cf/BbEcsvVxg7pMJ30DVDKoRg2JVTFAzQdIovKs2e28emZmlKMjt88NiBX6dBZxj265KcKpL
CciSaPFHICy8E5FXmDh+0kfwxq5UFlUi8e6MrGGgLnW4FoCpEVV4dj6FRpIpWbNLzOaih0V8T+O3
lntZdFHeeEHv2Gy/pm1EhI1cR9ub4FN95hGw9ABB6N+STOxcDS/WmuP0Wch6+twOab2pZccfO7wY
4AhmfF9xLNwH4SVB0Q8nzp87a0K9QuMYzj6dxM+2Ys2R+F25BM8TXoawUrmOLlDWY4ubStJjdzh0
8Z0LMkz58IXMd77IrUf8g6zHVoj8jLcHXcGdYz3WrcMW/Qhm4F1n8i5cDWQFuRIYP/NIu0lChq6z
DxOIdR7W5MC92A84TtyRw5poqEFRp8nRxHuIfl0IuRilZYC3cnS3d4bI6F48UGLhp/frMnE/G6+2
9+0utx7j9pUmKDDjVQeSUTLHTT9uwO6jCm5+xdOfP9fej4Y1+fFOr6cHnCZiffruXmlJfjLa4q9V
RRnq3Bm23PX8mw+KDNIBd4S0ame/Rix/pCc3ST7Ul/VvBG+zeS5TVFKpz2PVs4brgCfz/CY55UDx
eh7WZTvf/xfmQj97VWHgvU6/PtnCV2c3ZbNZPymQjaa7OsfroFBzaF68yP+m95iqFE2M146QLh4M
dJvPAHIOF9IMcWteFg8b78c7oH7vM+mw1jIvJjZEp82M91ZtTFsmmyWeAsn+x4HWFNErDUaK5RrU
xVGPBmyY+3lNOFb9gOlQjNueX2WXOsF2aSCMv2IfXBekYkBEJvtJgqyxcrpLhsOtbpMmPLsUMsai
wLTxNgu8PQwvzFhNZKfGxe88aDJb3wJRB+rG1UI96fIz4OPjcRkZK0FwQZGFGQXDU6xdpDzyQ5yu
/HB8K9/TTZ8eBPPobQ0cujz26jkgJF4LZj3VzVyfqrr6kmZa95T65Vuj2/OT8KoOp5W/9KNkGQqm
XOyOkJsy5L7GHgswlSrNwIHRn1QTVXiNgZ8A3rIaaKTSbr6sg1CAGqnnM0Z6H5z7PspZ1UiUjQxx
44JyE2+HDGJQbzh+Ob/kiT+9AJk0blnES3yuWBeSjsfj0cdq4kqSwCbFCdQnRUAiNSO3C0yP+vpA
UXi/2fBcuc+rA1AefA+ODL5ZdThH+2T0SflAKq1BlVxRZh9JoguqEpD3YVUA4KW6NGpSTwSTUPAe
pZK2bR6AVgR8RokUNdRAE/siLk6kyyKXP47msCeJmvVvXP9uV07HJJf/j7Mva5JTV7r9RUQgENMr
NU9d1YO93X4hPGwzI0DMv/4uJb2bcm+f8524LwopM5XQdhWFcljr/m/McSa++xsDS89XpseqPe3S
8mp4xEN7uXDJjHCnpVF09zcOiX73NxoRN85VdwDue+W0p1r8sJxn20AhQqCgm1HohLBOLbpgXttu
FsAIyzodpnidixdm2tEJTTmI0czWtLGFv71hSiu9WGx6kUiDjTh43yLiPML3DDX4qCalpWdP+jXT
4n2uGJACxaKEX8PBZ6ZVHmnp4fxyyBqb+0hFe+VKz50NK9PypoWgUNKBJI8GOgMwnGovuXPLdE9K
ugK5a7u3G5I9Av3UWx7aqL51oizcUYP53H4evwv7EZ2WGxZ2b0YzhGvaWpUv5hYE1o3okn/oXR7t
CgeMLU7Re4dGb/Yy6hAmUSIaUhZHd0syc9HK8EGevW+gXeADgzevujMD7HzS+7SNLpG2F6QWtbEH
BmcMPh/XTY6EniUSfdpzu+xWtATzHHvCBzJUnI4kARqa6QeVnhyBmwgALQ/0XB/s4+KJTGmIeYne
auX/T/ZB1TPwrT5xBcY1+49A00L349pRcnaT5KlNeICDXMaslc1LtE6gRdNB1djdHFUPwZGGXhmn
Vjv6VdxO63ujf8+LKNLmbfe6xdl8oUh3cNGERsBUfcfPIJpxHPBGgXHLOFkpqn0MGRnzoL/PSEZa
svuwND1R+YnJUIGvdvzJjhT//RrAX3oaq7TZ0WWlNfLKp23/w22QXSnRNpuVxmH5M/50xT/J6BKN
jmKkJjn+D3/EYlKXGb4N85+cmNM+8xAd+7//LcNQbA29qQ6TArRiapAKCCtUB13UIBybwBz3JCLl
BzNSSIKsWvbGgVvt0F77Mmvf3S1eaEaXWEwW90HiNX5RG3Iza8n9f99MvriOGjA9vy538uFul0vQ
jKO/Yj1O0t3GLNpZjQsEA4Vlirbi6mSw8ucdcKnRoaETGGDbRWY24S5FHP5Pm0SVayvNShw/A+nX
pVADt7T+IhqgZTIOegi1QrvkcDH6ifdrk8t9b0yfgGKQ3BJdJDcAYJV5XyGAmlaPKehebzEKP9WC
xOXYZ4/VqX43IWnTrzxhejeyA1dutbU6/DZxs7WRAeOTn6sHGw2pmoVGBdLgP6krw8bzrVZPTycx
ky0AooHPa8fu1pX58NcUyQNzBPveJCMArnGEu05jop1kJKx1I4vye5P5ZNDrQLMsPLcBK5FZX1Hr
gzIkzdK/jzbYtViVfynxewmsMas5DHmQP6Pd6RftjNP8e2YE1jOCaeGBrl1ovKdr26b5r2sXQ2yt
0SS3XBvoam/XBhp2fZVI461YI+Or46D0OKwB6Iwg+DdQRyNfUzfdNauq9MhZgX51WYgXuzdSP0zR
P8p6Y7ZFJ7YJQM34zVZzrHrV6cETVSEEHYDlpjh19rTMEPpai1Cit3xqgFGrtMtylBHyHe/Gy15U
iHUPzaAFQNkXYi29Ivw66ACTcE0DkJd29iBZ5qI4DXITgJG+LPT6wXXd7rHT8h+VkuNxDkIvIDef
cO7PPwFWA0EJyCuvcTddEln7DJHVV6SNSMxBtrRDKgAUqzYa64DKUq2SiVsPHnrx11zgiOXGrfUg
i74wfZSD1ReBgoZ5SZpMWXMTHRxgAtaQfleGpGnRdncqPHYkh2Q3awMOKLaAmWwH2P/SBX664+4R
W/o2+6oLQAyPdv1SNQaIF0Mc+4aShady5TKEXNombp5YE1v7TpaeT0sagJ0RgKM6NfaeXvF1njjG
uvEi4yC7aFzRf4wAsu6hVUuqFlmW9P9EyybM742HANDZy17SLsbkirSg4zYO/8NeGWbrvov4o4EM
0r633GSHkJL80g3BOgffxjf0HqdrKxr08xQJhI+A64qUJRSaVf7lDLb3PFgZP5QAXtkYmXC+xiNq
4qAXPdi+g6wPwWRX5E/JYG5EHD4AbWf8qlsOXsZHaQJJzUgfnUICD16BHYgiLUC/Fr8pjAzpF1I0
YVjMO9wQUSgTPQkgHjFLMwL6sW6C3gXUuDSjwWjqYV02Ahy07wowHv7LbjZOh19xxbzZE5n9yeds
651ib4jOZBVIgawryZcB+B7aDgALLzz2GpQBgvKNoybFQT9WDzzLgO2LBlU+vp623jUWY76x+rpc
17HlXWlI8UW/Tpr52E+lc1zkMqjYqdO7M4loO82yAoTcCIoaIFhNrk3dKwbmqtJ9LULOxLALL11Z
7aUCQhWioEnxhJ5N0FoZaK+fl0pmh60JPsvJ2yyyHm+BTl+1Z0vlSawyj68oXN8uBqEWo3U66dpV
Dy7ZAzK+4Ypb1XDC3QeowkyM18aOQAgUguRLCqO92bJBPm1g7DUuWb5GgC85JYyVn4tAW5Ncn3iy
G6Oy2JVqf40DuBYW/ec8LrRj1pmAAFNyx44iNJuBsAPYzBwYVLrwRaL4rGtgiWcTkBxFPoorawvv
FDIH9ReVa361LAugfnX+4//Pgikf5m8+muGxqZCfI46q1KpRnJShpBa5D8VSxcPp1XUsa6urle5m
v/4PxLJ/UajqONObjg7EJdO0gVz2IU1Q5twEWo2VPrfS3OYoHloZQzF8trWQb6NMRFsLKefPQoJz
MgBQ7J60HQd0dp0xvJwqbRBUXwSweq6kFJOxDsawfxZTH7zYeejP4l7i2J6UN9oy4ef0XGgDaM9K
t39yce5BWSEYHNOKI9I8sCN+TKNnGipedaugtFLQ00Dm8dh48BBnoxVtclDltNLwpNmPoTesO1aC
8+z3E1LLkHtDCcS4XRR04EGgXMj1oq7phYGOS/0U5pspxLFG99Lq1IRtderUQMvSK8E10Y3WjZus
3C0mNFvsaBvJ+taO99poHBfbD2bgjYVPUrujecMPyZvjxe7tsuo2uFNtXad19kDFQ1nmciG651S3
421pxNMVDUPTNWL4LeR2JLa2HrfJJtLE38A9TvDohcliNw1ALOD1eDaywFk1vR5swFRW4yiosfw8
Itkwtb21rQDocaaBR+4TDj4KDTe0VrFqt8TZ2T1qnqXvzLQ4jaLVOEgy0DqJiFMeAA4cNj31YJK0
YEgE+R8NxhC8nHuS0oYB0XXZ5fZzbcr4gkzutwI1vi+84tmLB26BQQ/LJxKJFl8xk7v5sUPH3ktY
uaDQANSd2bvRjamhdKIGoeO6WfXDEN1oCPsivmmx+yimOEB/PStcUJF10RFVH68fzFA3pwHAub3+
H19H8wMKmstwWygBdriOfDbwbj5g9U+jQEs8uoCfgQDYnpECQ329KQ8e8tRI94v+bKOKtvVp7SQF
poKDLyTiQIFYjGgW6UN/nm1ctXPebtp7YDTJA60W+bJ3vgB5bQLUony8KrldzGn2fp9lj66u0EKb
eeS6vxwReC+ZzsZtblXTUdc898FE2mINVP/gq8wAVy1BkJnAlOsDyukrd9wipf1mqmsCXO5mGnxl
eb3pg9z+iZqo2Mp1ddxx1gtATtoFyc3bzIA3CsaVZoWV8NmSloSJk3U4l7xZdgScs1gFmvfwFvvo
wPa30YqkBMEcMp80WEZ0EcgyPtDKtqYO7Ty2mC0ilTOtNO38wUJogVglYwn22j9o6QqIW6UCOCj/
8k57BVcAFLabAu/pEwf/RboKwXZw9MwQv4RaFD45ehM+pXnobJLanPzIA+BFBxLbbALEXxAXKEFT
S2KzFUM41fP6bop3gThe1wChBX2ROJL5ANge9kjTeYgHufJSNOPQsvX/+yffNJx/kdVbHkKnhucY
qOpgIKv4HTuzz1whATpZPnMm3GNgCY528JGt06gpUCmYGlcaWiamc+HZ2wjkktfZjJVasBP51Phm
0ol0MzhJv+4s1NfRliBo3zaj6L5Ay7Fs94tD0qoLoVLrXxcKUxwU37fTJroYMPgbn5a1/T1p6+5M
dY5UD9mWkTil4PcmEQ13hZ+s4AVpl9rJmbOR1u/aux3mlACg3TRALKw6I03w6aF+QE1Rz2kfhRpo
5tqqUZI0uQ7UOj1y77QT9UWiy9Q+NtRsSRtnKW0fqeVy8ZlO4lOYoIwdKXJxoWEcPIWsz5ttoEda
MmuEAZonMXp7MmnJeHC0XqXWxaXUw797LsA5qHW7PrYy/IQO4qFRw9xsoTo2lLJJYoBeK7khAoQS
GoCq9AUaKJ3Am3ZUK2Bm+CHqBykvtMzdZIV4kfcyAJPz0US0ASQiKDDA0/qY94BeIivyofVSn30k
Mr33MU0p2IJN76V00PcwI9CZA8i/agVITgNBjpdZVG9Ab4uEk1IsMOR21YxgpFEY5gt8ObMCvgoC
CbA11Jtvxgq820NrA+2Pdpfvvj84oyVtSdSlPngFuCwuRTZ3Q81BaYmsOPir6wP9xeUYvMZdZl5D
SzM+41FJ/yzoUbMewloCcVqVYUw6zhK65NYamb38qjWRRADE/RpOXfFqBRmqyMuyedFB5IBISJ/e
okTTtrqTyDPq9qxDxNz00AO14ZLhRWoL9OHw0exEtc6movnEy9bwhyKtv6bMeWnAefd32NToqUc6
zB+8APgsbfzLQ+kWCmHOMdpmT5QmzpMQUewaJUxzUhiA1tzHFyw5UOLYcir3sc0BGwG2UNoQd53c
40SUIHwBGQ1AT/yB47sJdtjBEbtOjOOa6HUi7sYoCpbjmrh4SqO5XxZG7WwNL853XdDLl6AETiqC
Nz+Cwv2CcwF/sUQV7NjgpvvfDfryFdhD5qkmKkjdAe0jOO7ji5l8vxOBS1g8DGhs9HmLYkIr+d6F
IZhWRr0AcfT4nfQJUCzxbwM2RXoegMvVkwA+nZ8iqgx7pnCl9T/K+VlxVw8OBVDb3nYtzxnahIQH
B8jkBGiEVJu2MY7lSEqB98gHIFBxBuerONvoJK6QeTimpEiVDWkLXQ834P6z8bKB7C0O9vkABgLU
L9G+qelc/UJTtwHXUqDzrcNRUhRptv6pwD+tnwu3+LXxbJn/6oYyQXVMMX1KOlNuQLebXzKrdME2
l2hblnMUueEfHOCAJvoqalltCSrUqFGCZ3XncFKkhgu4aI0H0rpmlbViA0LB667sNywHRDsqqUEN
ayjUoGWYFMIPLRFcm/wY4MrryhymN8M/7rnT303Jid3Wv6Tp9ABDzH6hmH0CbQLgn0868GvjralF
2UkLOvRTKSENJJNRUzsrmlY0BT7+FQC5IGVtPXT7Vu0v4poZNS82tkWqoYXVBdfYuSlWmpBNjlcp
JZuNIompHMoQBaGNj5S20pB+3u+6sXbIa0Dg22CVvdd4osSRvkBHsqLAS4hFL6Px33M5uThshIoH
z6vNo8aMGCSrDsoK0QQD3KUsq0Bwr9RZUuxkEndHF8yd+FQLN8exjKVrVGaaF1dV/6LMwhl9Wust
+Iz0OEKATw71rhBmd8rCdp31rTuiNh1VvvM0Kh0TZwjL8+d1QgaeMvDAy+sHNit8nBSjlTlG/bWt
ZX+lmW4BWXWykBOhpYefJtvX2uJX6I7BnuzQ1AYY6MIab91Ys+NsQtYoqt0CnWcAjPg//kiugf63
HceHRdzk+Amryh+xbXR3Vzdqrzij5gWQ2EPosyatfMprJVlUPvBY3CjVRfm0NsqfWVLblzlR1jN7
AwTecUNL4QA+rY6qG5nSpnd7EmWgGNkEozOA6wvJM7JX/m2irjEz8Qz4xDff6bvvOdEGGl+8aXO7
+m5oibEa2ditIk8bEJFCJwYNfdgdJ4ROLvMK+MoPdo3ifGVArRaaKOwdkLcqVD38s+k/OaoEeNZo
F8pRZ0d4nbXXJk6HmzYI92wYLJSHAx2FBiUKmsK6EDoKYasoUVl5/KKN/Ccedrg7haiS6NrOVZYL
MMvv/syx2rRmCzBnReaQlSnebzNEjumwQEMldaCVBtUsIvxMkqsuv5UEou1W6ybH9ZkI8ksK0kfy
tOwnn5WymzFDyR/intvGNjWxAYz92yWXfWSiXJGX+YSy3NoHO+VqCsJPveAPXlJ2JydtN1VbAHRJ
jCCTyAy39K1OeABLQPn7yUwC4M7RdJbSJlqrncMAuKZZcbfpzQtzDzpy6idLkYvio4nsfJC5u553
fYSDxz9r3eiRApeVohZleFdEWZizm4WR1Z6HnINJpUw/ZYbVHqliMW90FDWOoCPrXdDVq0pGsAe+
1TlmLl7k8X3W5hLHRZGweh9K1p0XkWsBTMFsnW/kg49olvFbw2hWnuZWW7qMUeg4EoGBA3TN+AVp
kPo+06y1ZY+bA3ey2+mpTwrL6HG8JvU85QIPNp6Y8ZaEsu2BUGnr+1q5WXzR7INs5I3cBsp1DOgN
BDyTHu23HP27GzNzkpNbePnNcRhuDOgxP+I+3WS/W9giaPbTWEVnHeA3vmnkzs8yfA6SQP4wU7MA
nGBi4klUoug+zDlAP1znqU6sHuCnpv1uikr9AvH/beMh4+b5UVM5a2ltk1E234fKkeugYeEF2JXx
g1cKd2WGY/7jNwPAC6PRyWbXt5IFUOYaeFqk0xfk5cCPVkc/BS+dbWlqg/lXGaU/QS/gbF0LAeC1
6ZhyPQq9WpFxEHDAL7zvI0Na5YojDUR//2i7Zao85pkzbvtkMyXOiEbefLrRLA9/AompvNKCBsT6
0czq1HIXKqvZ1OvSfR8l+ClQ26d2mG6j7cmb9bS4InMWtz2Khya5Xyzd2El3BcogcfDIgOGpAwAS
jTVoSlUXqNquRtImQ5Qa9dTdoYuHAU0YyFo6imuNBoRW3maT52alv2g+qLuJ3dSb+u6DnJYf9y5e
F38kC7xsXBupYCutcC54viTnDu9kgc8Npq+ivgJMECBhAp8NkwPousL25zVHSOMBFTA4TSvzwTHN
m4zw2FcuaEXD4mZ2C5CONzetqdmo80bHr64wBju0p9eqT51wRJvfVi5a/GzV0U74o6n9Zkkrtc/p
5PMgu24fSY4HdhOjiVbNAH46XpIaOI1BhwofUpCMtDRoNexSJJrWTVO1q8XBB7sizC1kWpx+vexd
HHRuCYKg4i87lajHDQpjLy2RP1m9nj+hOHaFNpXsRiJQEZmnpAU2WmT5ZWJvgBPuXmtEXp9VNnuX
T4hq2SZYxmozBtVY6W5s3rhXEi0WtIFk7z4Wi6Jv3ny8W5CPP12FLP7rVcoWEW5D9CV6L3Xx4LTR
K0cZ155WHXKCgL1QCnQtzoqaOUDUbA13K6ZWX4Hika3vjiXzcUQ2mQ6About54OJlYDMxY2TPH6Y
6sTdhVGziww0w4GElCdr5DeCjZZb4SuSgtsUjF6fgC+En9+Ca+pLFr2CMttcDUUwnLrRLv4SCXAv
lbwPkxJA/2Eyb2fTFPt13QN1YOL2o+O2n8ht3mfp1gJq6o52vV/FMTi4jAoX8Lrq6p0JeuTpt6uQ
nK6Cw/PG8LwDMpmvU96mT0EXpwBQ87RNiyPsmpazYorQxqcPwOtXJqhLv/E+8s6N+wNA4taNpEOb
GmAbyV8j1FshrvfuZ14PYdb6UVXqB7tv7I3mIa2cyuiWaw57KZo2PtouGJPxdC2+JWzAgyQIX8dB
7xB1D6ZdG5j8C8LtPhnoQFbcAHSnOGaibV8sL3+0kiD/BtStaZW3ZXnRQjbgMw52XVKMGojQJlfn
t9gDKAzv0o0pEGWoJll8+/02GAJqG5Kr21Ax7nPe9/2Wu+Exyfrp6uC/7dny+mZdoKV1Ny97PQJj
riV9WoIoIcB76XPkJNYTSWqQFK/SvGoOtJQoptojxNOvaFmmMX/EiXFekWi0gCSv6wDDZpZv9X36
YKqBZlr7c/TC4EwLvN++iQ0B6BBtAE7T2PPDIiczGmSnA1XL7oFrr2w/7NfQm76KZeetF8Vip+V4
Zx814NUtnlHVOyC1ygAj69jGr+VCi4mG7+NxlCj4pruL7FGf/xwtq6KHeLdYxkBDuMhghiMsxkIe
AP0GEjtQIEWrZc35DxAaNOhJF6WGtzUtc9i209oar1sKLsnqBrAfsJqvSUgDT6TLth7O3KlINmgf
QoEsXls/a2Gw6RXPb+BwHCSV3PlNHrqQk700Ea4fRkR21Cag64xfHXsckKyQw8EtmtkZyZdN7xcp
cHY7ZdZY7WJV5svN8iAtm507VS5MoiGQ1QYnxmYdq8pikvVRVT0MIZ7zyQTsHJLF5ciQ1wXB9bxU
xk7e4y15jFMfnM0M/D3Kq7pGlA7svNjJuKg2KELBNdRd0ODVevUA0CzkuiCywmnCxwflQpHe2wDQ
7v5GGy5SEFbnPba2/SzsGK0okTNtzdIpd9oEq1y0F0BMMqRGJ0CZx83FS4EsTs9vmefDvh0KsWIj
Q94AhRWXuHHSB3qSf9RGY/lR21k1aK4HTzXp/+O5kt6ZFyI7e33bbNiEXvBOAYSPCjmcZnHx2gRh
dG3j4U1cdaDuXUzJKszGcJNNjrNqvUYHe8YYg1QODQ29j2f9I8dr1d5WXHFek0/xbmAIRrgcMUFl
d2fsxNNr0xb2NsP7wozoLEIHRC8dAgcHK2Rri7CdCY35btppyU9AXLMtAkrdGaD63VmvBNvqdhvi
TRdxeFIMYxM089oN8qZYpzb/nOTVuKMtQwwwr/BQOi1oQ3P+A3gBPTChwDJP5PHMGeWpzzI8LQxQ
PUnP3eNdrL81ahjwCdtFug1CK7UkBVJZBV4u/UVCMw8RX5+lkbFbFHDb7z2GXwcbD9ddk3L0IQzZ
mhUOuCSKOPHxbZIJSLvWTexGqY/acDbJDBIURiLnjj7vGvFLV/SZYr92drXdGH/XaXkePE/8zEr+
WHWa+10MxRdeAI1e1M7fvK+LrzZDlrXpTA+fRqBn1eEoV4GWBtvea5IXF73fFBSl1YTyCIlSrk/v
OoqfLqt3nbL83/bVcezbspAnpJvM6vsUIZksEZIC+APwehVxTISD1qrK7fAyFWZA8rTz3uQAJ4j+
o9wFOOvix+LaRz/kn4UeqIWGZKfx+Ep1TtbYJviqxlcqoHLU6ndd6IVXAuohS7Va9qUsvVLxlDFa
yU3psqE3zwx9vasJqAarUWMpGLf7wkdPZP0dj+tTmsXApm2jDVi60OI2ofuyEzn7kXtoluJT9QW/
euVK06z+WQN+gB9moCvs4yeTNe6XtB68lZZn5c3kdQE81XE8NJnbPvRIra2TJpk+i6D428bvzi90
VQVR98tq8l84qbefu8Bz1mj3yh/CR3zc8fI1WOZNR2PwKheG/Ze0x2/qYf0L3HQo6UOWIEvbx8lq
TWDwWdXKAfzk09TV3TbhXn4GTn6A9w/z3o/FE+cvr+jf/bBugJ8K0RjmtMZ2iptpH7WoqASfkvMa
9n0G8iPMEiULQaT6umiX2X+3+6D9j/7IDtV06D7sbJAZcxdgTsLLUMQAiLIwYPfLRVsraLS6tt60
tFy0WjWiQSx1AxCJgyXkgLh9faxqIC/Q6Rc1icArTPGxR9p/R4SdNCDg/wmFhdpp4fC020s4pBoe
yIoo1Dbai9NMp3mlMAlyAPQdZIx+p7s9IWObsNaQ5Va7SCF0J1vR5Wy1jRRdl31qAXhw5y52znQ5
2lPbYYe63mG+nQZ4qwc2itQ3B8av+muIz9nVZQCOJYFrZ4oC2PpeJx0qg0nWFvj8IZk/rvNIaino
58WvEYCQh6Gpg3Tz5sOZktjx3/fPpsvWXkMJmT01B/xF6YkGrgLnNoXTQxCznGi9qKfQRqA9AAAi
m4S5J8ViVzTSPUrTJ/Fs+sFi8USzxTs5+SDrADeJ8EjT3eyoWlMABh/q2E/qcHiJe8fael1SHUPu
FlfkVpxVNg3Nt0ir1hSByRsLkAPO1L+INEZXGEhaRQgQB6THRIpyWkyzMUdbWBEic8hre1aTjLTg
R03PNGtDRRu2rKOYHQukONC4yb4UVd7Os9As32axmvViYF9oRnakBa0Y+/LBbvFSxOURXEo/HaBY
rfLcMPA6ruG3l6IzAQV0eBhpq7bXjDmgM0d5kDxBNV2IhKvDwHw3Nui5FTlgcCy1JBkvuQ06nU8k
qYC2NIv1qvZQhQYyLlL0yMpXFpMX2uNlCGdGrvbmh3YNduwoP7SIu+IFlQDDi/ZI7CB95mR+1YNY
J640e9MBEeOcJ4120nMWAVaEjy9lgZRF5zH2t/ZYKsq7ZU89ZM4GzczyWPTgGFN1ICCHnsA2azsH
Wk74ET5PLp7ZoyrwAK7rvRZgGuCddbIr8bSbefeC33N2AhkeWIvaBp8ZtVzY4gt9uhPRJgkrpnP9
ZMlSPpKpsqqa7l70uy9Hptm2ihhbZy0QEWtgzE1ZWN0qRHNohRfueUVYnW5RzytLYXz+bvm+It27
JTI+7joxRPgg6/KmT2384jQWOHoDNL57UT59VfJGxPGLV8SfIzfKdgOQRR6EJt+GsUVSGtFYgJz1
oaaDkvYfjW3Z6N4GLcpqkS2bNRmjRdpK8llLCpS/ezhRgThsm8nU8xdrPBPerodyrX47er9dSaSJ
PKAP+jl38uChMJhcxUNibeZlM4ASUil43Fv7IJQ/PshpWeL3OELc6xxaYYmybm/YK4CEG+ib8Q4f
a41PSzzPxhvNsvjqdWhPI0lkQTya+DjIEZGhxXTUsmEv1XYyuVPgDTVMs80bQU7ZZJ8SRRIxUzwg
8vcgrMI7Rko2Ee2DBVntgsjljhriXQbIaRcwBOyrZaAzG3xUJ8e25BMNjeehxbnvgFH1LjO5+Oxm
hUDQHKn23zeRyGDm2yaJz8FJFjZKFtYCyehVUaJKAP85Bj/PUyfRAM6QF93qTghYNUDveWjSwtsp
P8fvgzalj0ZWyD0ZM1A+z8oPS8Y6DRzb3pbktH2+2gd3y8VjQ8N9keXdfdAFkP559HBa3GalNQB7
LdRdF1WnlrXWTNvbcgQzXwRIao5lJkGwoZYGs9KnFORMgyiAuVfJ+kuree2FJX3xYlqTtR6d6X7r
GKAbkLaCiGG6pa382XG9Po+O7F5cZzTW6ZDlO1q2eod6QC5HhLShNQGy8dBExiOtaNCLb4EWxM8o
cYIe77Xo7v7HWVHxN2eJDLuXPzlj9oQwsKbheDehIGdiFqoU8MnQ2wiVZVWgexdaZxwZTMsN2M7j
FSLC7wqaCc3TtmOFh/7d5slicOFIhEuc0DvNHknfMhTb9E6TbwOnDhHiAYvFOEowGVgxQCi1IkcR
n4uGRACVpRfTBR28z9WUx/wpNoC+LXvU4KChD7JG9Vnjh5qfrKBCyTxWYc/M7mg3ALhyIqPyS5TX
Xsi4jPI63nHdQEg3CUFVTpeZrzBVvaK9afm2HkR9nPLU6I41EIgObWgdlmvN18arUL6JWxb4SQEQ
WVZbV6NUNbRogWp95umKJAKUrDSQRldqJ//ZIsV96sDM2YJDRe1QA5ktS5RyRH5Y45gLNkQYLq5a
B/yNwhFHFLbnu6QvNZ+HDmKNakjCPrsFrXsudVuVkv8j0tB0uevR4+yTxbIhAL8YbxLvuIhE2un7
JAKhcRfl+Z1fxw2/lkkWH4PMNl00WQBrozfGX4a6TJgrWT2CxJZbbnHoip67foZX3mMLDBJyT/7o
BtwwrH13QD0lLUmRoyD5NLrj45SmcEUyt3EQx0Geerc4yEOpnbzEOjWNHa+mMet2lCcu+xpPWkDj
zbGwAPAnVyCdglK2w+OWtGpJtpQutgFXTBtmC1qOHp8tyIx8LC7ffVj9+JIagf65NxE77SSPPjtd
it5J3uo3WQzaFuHu8CwK2R1jvSv2FgAbHoy0KTa9dJ1n5OIRS9A1/qp4/cD52X9N81T4tiuHLYsT
futV6iUqY2vHwhFJTcrHtAIpeKtoN3UVmc1G78uL44z5edYyF6Rc5AGgdcjeaAK7Sw2ozyzAqcsc
B3OLxKu83g0G3ubHNgu2oTchfTsOX2y36sG1EXWoEEJoBffSnmlJM5LVtncRAHBCp2boNijvgd08
JcNBbe5EHO31qnhatt2Z5LLsTwL1IRJ5WgSKUF+mS13c9LQBtnLrRN/12npJgFL40qZefkjqpt12
TdW9sjACCYxYV1XsPXZVVLz0bXR2XCSfOVAoX+Kc2wiBMbEnZT4Cd2hs0C2VDAKF42MU3cwcDmml
NrxvJ3uzmYDsWqXlPkLoHUF4FOFWiXNyUST+hAyBe0sS87MxsfRL1CRsV7eJtqEl2LSln4JB/KEz
BkBGdKbPlZlAFcfJdBC1ptd1dB6gN9GIcAUTrR9nh9unDk/aW1dXHeqeUvcSagBNJpkAUN4N+G+I
REpE/WlJilHD8wlIRl9zZTFoVXSos+Srpgo9qZgzLGNw2lhUNmpMo33E47/mK6oEJaswA6F7pSEW
Vkyl5OikwFZSz5tG1IJ4m9kNeVwMaEZDRU7/fJViNBG3ANFsehmouEmz8O1WQxIO8al/X2adA0gj
o+jwaIIi0eLkVCWiAp86Wcf2P9MUUeddPZR/OW7i7gWQ4depgo8yQrsFESai57FaIpPzrZlkey2F
F/5VfNZsKf4Kuwitkyz5m3Zooe7cOShKDSTiygFpR92ZHYQcBMkB2vxXk2oGSajlQhuMbDd5ziMa
v6uTVANpafggm3eQBh8gHDsWy1mofNUo6F7k8xYn5UdgeLq7yOwae+XiYSh8bxyik2Ui6jmVA9vM
wkogb7bNxi57M7jfMc9p32zhDkBa0IEgtgNO2+lNtjgn9b109o5KzehEXua1o25kuZv/R9mXNMeN
A13+lzkPI7iDPMylWPui0mJbti8M2+3mBq7gil//PSRlsVzt7pm5IIBcgJJUIoFE5nsCHODYKMHm
xp/UNCbN7EhC8g5p0flH6FxduEGOQFicIvrZK3ytLtbHR28yXfCMjA8zRw7JQgfAFwCBOc0yMQGO
NwFA1bpVbuT7b25DIewTWZDtqDEPcViXoXoTi1Hje5p7Gh35sIjIVq1K7igO0U/gMpyfifTooxA0
PflaVI9bOgi77+SkpCA19cjBqRy5dVgSzyHrRUG+y3DxTdvuGwKF2U4WBcrM79ZYps/wJDsgvRk5
Ub+e4rMHrXvnlrkdiIVzBCeXCZYf6E5mowIXtNX7u08XChefZ/GiJRpWAxINN4TzyySsxq1AOtW5
VVcQMkrGq+fu5/sF5Auh7MYPuzWSgDOwW2HPDTgUa8DL+eB3JbR0Z7GYkF9lp1rgCLCv0csrRg3b
Kgfv1Y6G1NCbLgR8+yrzM4Tk1duvZA479UXNVoY7XF0/kkC1dfPr0nhaihSNWA93i4x6kytGJIyB
n2xRDKA4vRoyLTZjkoUA/8SQtKSoOhzyfBeA6XceHFkrSKcuPt7JQYPtnGUxrZc5tAHv95WbPtky
qh5oWpmcrGrgVzuqmsvAwjUPu/AKgrXwSr2wa6cNLgq1YNIHmYN+Q3/BTyyPi10lanlqav8cW682
b+XIjrVAFNCNWzDghIDouiyN0TnAtzC4hlt67M52pAEos7ePkCQR5s6bcVw6ES6lq/5tDACwNz/y
8GT3oxoARmgYQIIE05W1qeKIHVC1Vp17PMadg+325ZnGbt5qAdIXjQD5veV5UXSGBudlTGpfmO3R
tvSgimTH18iJKtaOW+VB3/uIIYZiwq0OkrFOnQSa9J661PiJpR9SgetAZdhqIQypu5hQD/lpv6aw
+qxmwaJfzO1BgyYFvQaSrewDmczWN+4klXhvoC5WfSJyn61Ao5mdSDhJ/XGKXbxpyHBZQkM6qb+n
8fxTRdjSGMiX2+UMGxVNrwccXkfXPVGj6al35OYrKZuka1AKhH9KVJwqE2FGv7qzjuthuY0s829S
O/0kgfujLKVnb4YCfyArzeqzoxp1MJmbDltGL6mG4528Rk72jdnsoGQj0mhXket1dLo5380JhKBL
14XZ3mO5fRKo1QZsmIGzXQxWrRPYPnDSjoYjKahZ7GiYI1+tRkIi/O7UNi9RzDQ1dUAKmm+e+s5w
cSabZdjg+8wRNEHZ82+f6mYW8iA9ueVIGFhLg5/tCMnWPR+mzwnqTddJ0Y7HpEumz2b9KrSSv6bA
gzv7vOGog4AY4ak3K4Z/27MEfkQgPOyXnUbEX0CHNABoEXALYc6aF1biTlbJ7Q4IEKiJB12IGuZ5
eXZYNb2ARLp+4AhKrcAmHX3hEy/XWQYaGxZ3+ufMnMV1oyXH3gnHNVkBiL4B9YJdBWPY1+AdccR5
moaPMixQWdOnAFJWDcmp4XF7OySZHmJHrs7ji9m/2rq1GZ+aFtwgailqaAVa60+yvhjTfSfTp3+d
8u4jlSNozxE07FeLAiwGxTrn2P7KlwpQ4ceoL9ITNU0f4lnbDemJevkorL0LUi5Sht0vMxp2Yd2W
SIOH8M6NZH9yWexSzRZvziOQrPdOlcyL3M23DNMJia0aGMb0VveP/dD4R+pNaki9Bk9FAIup8dy9
05MPq/1bbx1hpFVq1Nb6TkHGpoWd+mpZkGzuhvNS/25+o2cjkDj0Kio2yO8HmDeugVelInDrqa4A
8JfYM2uKO46kMRIF5t6s/+O4UDO1tQUgaHLPqKYhMhQZHDnQfD6oOo6Du+caQwSb6eOhE8A9coUD
UBmQvkWX1htwUnvXzIakMUvwv4GAWc4+JKMGdIlQ8CLMdkkypau0RWF1hLfqCpWXibcztPJQt6gF
bP3eQjGrHf5DzWr+3MYh8piyCbWZjei3iTqaL3saZBMkwQTuo/nMvigKfYgClNnqs4K3AmnZie2F
eNLW1raMSnFywTm0BpfV51pBRCPehXwVnuOFXiuSdjUkBUMSC8rvXW/rZBpkSoE3wNewls2JRiQX
4zls6+SJBmk22WezDq9jo6EySxYpuJArCTxI5U0mIHtv12bop/O0SV+VyOieCpAe6NcQ0BsAl0f1
Av4I/WbIXG9TK1QxO8qB7WH5L1oJ3DESvduXysAR2q09gtiAZ5xAmqIme7dnSdg80IjsTQt/bD7M
S5RsNGmJKasAA8H84Zo6k0CkFYzr1tR6a3vMLGRZDdI4UQOYAPOEQOwQtFruBovixlA0FrivSXUj
XZx01IWfrN5H9VIyAUOwqQAUS8TrreJx74HRu7K5X6EwyAHcPaqxZoJ3GuKW1z2H1QsNyH6xol4Y
gwEW3xOg0FrhD9lIbUvXh3S7SI2gO8XlGjJXF5IsHEGnrdn75RZytlv8yrjb6WxiALxpUYBQa7ij
c5F8hGSYMetPN93RGut1nPnaCtuz/qQnE3fO5KVXcgwQ+M8QcQUQDLZTim4BVFPhCQEAwAJS14gf
WQZ0ZlLaHKRE68WOeqhdQoLFuy8cKoFfW1tk+RYR1rHc1QB3v2R69ZAXjQBYWA5MJ8SUUJ85tZvB
soBFbLrtXiu7217SJt0si957d3bT776D0eFIUfTfaqlXay23QuzAdUQe/Q6sA/rg/zZuXBU44gWS
9sg+6a0AFXe+Qh+sGEKsDW4RaaTVI2650jjfzEPmIDoogfsJmA9kjSQRsj1L3h0iBYtYAJr02LlR
u6IheQBEFMxPOC2ECukw0bDvpOnIYtC7eTqugBNLOYI7g+G3U4tUOyCp6HODqm4GRszUByRo4wc5
r/XNpIBodNWQYqz1LepWXMBkOW+id38yWOTLHKRoJXYebzQ3/lj3x6WclheRBLNFmX+KB6fZUfHr
XW0sDUmxuJFMeU16JHZ38ptyXLJjTL/0SLLa0yQ+qz+ZzdTsSDfbUneZxYywNcrFiKD/TcEc56bK
7YkOVAJHzU1RHY29+2q5uXJu0VFPTVQUdXSYK+pmG6bq80BYh5i3Ypz87yJ8Zt3TKXgmkGAM3Jcy
3XR8864Ev+a1MSBLMH6uiCUQ+YLTJvKNv6tmtL+qDkKf9tfUsv9GRNf5kOnjtHYmpzjg7GA9x6Od
zwTubdNcozEeP8nWrbfa0OzquqqCBb5yBlnBheAbnKWbNO66jTlgqH+HbbkDu1zsQjAJbQw8tYPe
Z0Bmb31vW7de8WATWR91mZ30K9vo3zRIm0BdnrJhquQ8aQC+lNgjMgzAokUcVxkes2d3dH7Eimtr
5tSqXxvf9J9pYOYo5zCjmh1piAqabov0Or4pDeCBlH0Z7bkqJqsrJrbthNo5ZAYgfhHpwKSommFj
mnaL6zKvufz3X851/vGXA/kEaorBTOX5uFxRuCI/vgEgMxL/538Z/7tOWJnikhsI26XpnQcNFzNg
AqzAAG2x1yrXUBSEQh4rE4BB9UzQJeilCyhV5iEdWLDnGNn5yBgOK++ETNbnjnIUTBl5p94RT3Fm
Ro9+jNRz6pmNREUGlVIBrPvRUw0pHOQ92QCT8XvEZFchxzoDa4qAlG47ZfhN1MmrA5QT3MepIbBe
tWMNcuxQTcI6gdARuI1WxA4LvJB2x/peW3nEDgvQFnZN+8NMHauu1CN1ga6XTo+q16Tdz2bkJgb8
QYAZAfz9OBHulWmz2+JrKjenqNs96yvFPduCb/6//yq+7v/jz+K7tqeD1tNjPpB67/6hPISvNBCH
Ri9Fm/b7RJ3wWdegEeDTDeauGi8aJ1XnvKw8kHKR09D2y7FcLW7gkMMYYL1o5/6im5coDcAbpJaO
BLX3xW+9yN5RH+HPs1iez5MtGVTIO98lWjP/BChLsA8eeC9zaYZXgfvPpyzpv2U8q790w5BvzAbZ
1DSMcZMcAkp+sKLiqA/atCYxeFsyVMDG2jVqbL54p7WZb4B6Ux0ahlyd0MfxHjf6xkrGkb8jfOcZ
BrqNioM2edhaqzzsRQHAe0QKC+O8yEvLRqp464s1yajRGgm0wQ6X9EaODHCSzev4SM5f7Diu8g+5
xEZiQbYmbaGLg+f4+nmR12qdKge7yQJt3ZthTesA5wbr0OcccR2+mvribZ22fgH3Vf0QGYhEKnyV
b4nJXlQVyAcvy8QhR6xiqxte/lWkP0jfOqhAM8LpqXPwvVLgM5FqRJObgenpzo5kWWTyq7Igdg4S
1coCX9k3C02PgDTadvtRZnKVOV4PGAlFIGN1P7HE9DjTxyBOd4n86cEeFCGNxydthycGEVhrMy+N
nUeAFi20cjtzyihimVYz/04nzToSSQzJf007Syw8/9NkfCB6GhIhj/Bt6nlhpKc+LVMv8/w+Nclx
Nk8NDmDgpAeZh0utZiOlF3wPIB1tk0ObJMZ5Fs3qrrX1MzXYJ8bnoT7QoHIA7oKzoLlhXsLPAyqj
4gRYethKY09MItVz3nt3shDhg5MvgH/yy2oxIJnd9aA8pS41U1O1x7wVgTaYPqjiB/1rAwiTJJya
r1XXywAXFdYjr5N8LzTgi3ook79GwC5do/yBf8ZtywdjqlBoWyTtFiwbfDegEAKoC7r7UYrS3aJW
Sd/kXsw+TprZbVE6F85a4QATtdWmaquFMMZFn7NpKlvfkm+o4dp+coZx7QBtxuRRfrEqk1/a1LZR
g6q6JJSt7QUCh8e1FddgP383rJsMhjTuvHAHoprsqCvtYjL3lNvAqnZv5c7LoqTpWjlYb5MgFR8I
5U3Q/ZjAzLNpERy56qkIwfdSGK+lLDRc0/bWlZpsMrsrLtJnA7LtkBB/kMz+ZgnTd1dkJrnNN0CL
KdY3wrbDlagWi2xPNpjdv3ALRRNZDjbfIhqPnBXFR6vXjlQNk0+Rt0bq5gggHL34mCOMYuFId0L5
Urn2hZDrycr9UxmH7qNAKslKDGPyPRrlZ11WyAHodP2Aort0K/su/+r3yL5XBuQp8VPPntqEdxby
SBPk3o6fwYLqzZ4xzoPbxMTzQXmSAXlWXdptbUBBgogYb9tcaCg4qqpDN+XxIzVWhSxkBmy0RnBR
bCyUcgAmFQD5iwn1cDZRAUbjAQ9WzCREXOwm0NeB9EoCw3W2KfXvjeTmoVeYaiTiNR9OrRteSDR/
Cp46TgD0EIaEzF92YcQybBvsJjL3bgkk1Ua6mha4raefGoMbgLpDGGoFnDhUY1VKQFLSu1W6ycyh
Oyyi2fp+PHuTlKbgBX/uFEI2iSQI6zbIZcEGiQEpxFJN7VZeMIGxJ1hkSHkXJ2r+JNMVrAhSaE5N
xMId6oamap6PPJZJJUMIdZH993ykXYxp3bthlsrPGd5K56pK8fSTLjcAUeTpZ+xk02Oe+xsakdwa
Jn1WkkxXZtTrjDQ7AoJrEzrjKom3Hgd/RIWzzGnMsnjukcxVCuqZfpiUqzv1n1zuZAwVdeWqcrw6
SCbDCEhNM9JckukpTv1gjMMlZ3uixlc0doANNlQRPoQ01pRwGS7WiK9nSIBJszXZoXLMOlaA0vyK
088PK46HF2GF+E9AuShws+v8M7j1kIFpI6Tl26CS4xxJacnkPrtIA9+lMuOgdgutR9tD4nZaDv2P
UXs0jM79i0xbJAvcmDJW2bNpxuN7UzMDAlAKirHctPgKsYEET3VQB1sTUpCoVwHgfqONpRbcKSbU
Yx7cmn0gWwBsgoWYTEz/FSXO4WUWTcnw4MadPI5AWb5ZgUyXFfIOt2qLjHq0Ap/8D4t8+VxYxQQS
6YV0zOEF6Ed//xlyEUdBWIDfbVtXYP8AoNRF1dseCdyIkJEmBY9EvZCzWbmIFjNwss5KMl3kZPv7
tKSsOGBRqPeunLGXFtf3KRfR4qq85BRGx15HBi3uEfMzXnqo1NeQclMqcOHBZlfUtmUfBEtqVLUB
LYHkwDW6VmM7XnBH5wcE3hmlKsGDuvdjQum8wfmksRcyfWMDmRaFiL/wRRc4T5LNuJ+e22UH20k3
Udab+kfya1BVvwJfRpocbCv+juyWMUuCNkF0grYzIxLRzpGhBRzZ08d5/0NboUXLRKJ3K8/3Z5t5
CyXed0c0Q+a12s7qKw/cYLHYjmllvRaAGFghc66+JNK0XiVCr7j+fk08gb8F0haBKQUrD5Tiuz85
kRZXMH9yCpWTqVaSNvbtnTcMSM3+hfoukFl5dMNyMxJ/BSlCQ4HAk8ZB4U2qIgmZX3fRjiHiDxgo
gIULFxutJO2O1KNGZBr+DZcx9VJl2ICoDnVJqdyVfsp25DfLbrpkfjdlbo7t8X7eeTy38yyLqxCe
yVf3Hos+iz3E+ePCX+eZCB8ay3zUKhP4piJ0rBXJAGuKEpzKymcTks0KAFWcxnI8LqJRHLUcbBjI
L2jDQDKzP5WVGSJmC5Q7VIOn1dqNouFUk5D0ozLiVSjCgFRGXDhrc4r7BysfdkVcxtHKNCocsrQQ
pWOVDPCfAqg3G1XkZmiyBNnxj15cokTbAX1TZoEko4rc8BAmYX6UjnPb/EkmUIqLSgzjzY6Gixsp
7mQ+dj/IwUCI6E5BbndrLCbzGqV5DjVH2wLMvDmmZtocLYQgQbmrxnNXxKw+lthA8BUZLKY0XGRM
azM9ILUe6+lbd56ErO4nubEye383lJqDXAUWPQK3sTwgThatOto7KRkpMivFm6AGCWhDezul8LQK
dcqJsXJpz9YqRW45QFprAd1GE6AYHZGaQcpjFNvJOeIaMjZwrXxF3OqKk73xxWnMCQmBWv7UtmO/
a3I+HvUp4xegk8qNAWS9Dylz8ewoCucHWAjwUkNBn60PL2Yf/S2QvLtHSR7SSTuGGygUQf2QvE8P
85A0iDV/S4upvpWlgNxtnGI8pP4gcXGl6hl8T7x6DRjuyYtECU5215aLj9JptDd/kvl99yKSKT+S
LTVghhFgBbKempy1s7ysi+N/R3xMR0V0bmg3ETuzmOEjU9P2AaroEXf8TSCOx0kxNviFPrn1pz5N
swfdLupjEqPyO6lE85w14JlgAL3+jttaFFWCa49H4SdRV92rN2agHNYz7H4LvV9lAOs/24ku+1VY
oHQ5c/hXklFzYzN3a/1L58iXEId4VI3G/jfcV4EuWzM+4cgf70vXFTvsZb3Xrs9xzECQQcftXIAj
THgu7JZdPUBhrIrcUhyb5S7LQNUepA6bjl4kp6NV1tMRNLRmv3fVmITUIM3bAxpre+2ZVby5IN24
zvFmgGGXh42zoYmYwL1q4A9goU8GG7wKXSdORdM+1JarXQ3EtHGUaK1kjSKTHlz2TphvmtwIZBi6
F9ADasja5PjG+0O5xwtWrGYTsHUDeC9CUILmIRujDgGUD5TwLm8t5DkomjY97PtNlU5JYHiWcaGG
FLNNidTrlV2HYruoFxvqNXWET+6Vpzs5Df2xzY/N4B5oThJRw4mxDhXj+qaqRw0BWCx+Z0Oy0kRO
PsI4KGdUJk0/GId2yP7ymELoH1oHB+8GjG6yHbccj9wPcRSWqxRknD+RYMSSvPsLhUcWSCHBP12i
2lvjgdTxKvRxuB9XKDXA/V85eBvGQqsHzo0mgKBTtReVyL/BPVIZ+JVsL1Fm6fnOx29ij0qPj+EA
hs2jBuLEc2wc55HMyr+SJP5S+0mGqJAJRhk/na6iQplM2I/JU6IDWcq3NB3XAiJbh51TfQBmXx9w
oJR8st0O4FONLy+a07vbSQvbXVeYFvBWjWk/Gkl1AqCsewBtl38AQ3J+St3U2Hcl/xmZPZjqZVge
l0YvClQqAotS3yxCfP3Tcr+MqYdgyCgD6pLTnXqR2Sg35fM6hR2mfLWo7ie6Mb3p3njN3Xu3ZcKb
Tz53F9XN510+6s0qN92Ufl5yvVnwxuCmS3Mtq2SNTN5+VYvwZukbz5sf648faJkZhVPe4b8fr7b5
D3x0XG4YJnN8Gzx0vmvqv99zpG4+OODFaJ5Zb6tETi17GBFkeBBMA/8PgATXvRo6Y9Waa6cu+JaN
YNjE41rqK7Ikfe2k1V7rje80g12Xnbn2c8M+ShfpsqjLBBGpmnsobKQf5T4gcDbD4Py0URD0oJv2
IxNNfDTVSEsyG5dO6LVlPu64N9XIWg7xr0YasqlM99HEPclxVpAs7Ntx50psj0rWIfX+fequ/AR8
BD/NL0Yj14NrZF8mv3I3ZdPIYwMEpacyAyKM1K3oR5SkR5YkJkAGwBwc2aFxwKupfo4iVs4W5RQ9
YutWfmpcqwB0DE8R6zJbZGPYh4khHEcwWEtDcFlalU0XzUxQKDG6J1KSHMCfQKcFYUh/8Te23QD8
leRk0ac+8iHY1pV4rBiJNfprXKUB6HcS3RbX+oBJAx2ntWKpr+16P8rVXT+KLNWGdmn85KvouXsh
SfNuQDMVuey2iyn1aglOUJptXpKErv5lmQTsPB91I/zg1ZX9wPHke2DxtR5G7+IqySIGNjxywEtA
a93IlD3ZTWJ2ohmoQbWc/TAB6HadKieS2Vb2uZ0KfiAlieAIvnXvQgPwQnvHLClPNKIVowaAYGTe
WaFmrkjTWPer0Wei1dR2ZF6NTEnx6yPGcTigWjXPMmRMRrhikjybYTuzwvued32J+AZAOf2oq55A
wUoDagB2CLSmERCHi6xqgRlhGBKB8H+ZJ0Hx2bVJEONUyDYMBSugmHxwDLd7QOC6f6gbvT2YLXvp
wMlurEhLjdFUxSazUaVEdjjf/FIbuo/tZOzEoCX/NVfcClwAeR7fOLhQPYETVmENtn7arI0IwJ00
nPECcwUdSGOjAtKGcDggPZX1jCFYKvXcJSk1Lt6mN5Y3Exl6D6wiW+wWY1qA5u47VGghQZYDaNT6
SodkRKwANNbMlwokuTtp05mbZA22w++mJF4O3CVw58t17q8s/jOWqYHz/Fi2+plxoHDx6i0FjJLB
5MScM72/Q3N0Vn7VgLbcyjMUw0EB4JhNX1fA6JxEjUJ+qZ8oX77Gc/5Yuuwzjea8ess3v5RIP0WU
x64bVNEjRfsDD6hvKkFSxq8Gn7yL4YbDh1AAMM8RfNoXdbavENC72jVS0PU0fzQBOgtoLhAcgbwr
s7dODjZHkYIyEle/ljl4TySZ9NHcAXFJBjSslQG3jS9mz5MziUyjEGczj19ZLK08qOzODnpTdjvS
orbL2FhguQ9yT4t3FlDV5mx1X2WdL6nncx57q+PRqRXO/j4znfLRlxkWP1JQM89g6/zJSCJnX/jJ
N8tDek2mSFnZAFphowIaKw0TJWucKRjyrHoc8xGcs71THgDxZK1ISbK8Bo9dm5bjAcCCGrbsY7zi
Ha+P1AxJ99ZzxFhyxCJ/jReb9N16cemwd0I0Q2nu1IvNMoPneNVRjqm5mZhdHLwyRAnSpLdBRAkB
cY3S45uxaES+6/jQAqBCJQws43KYmidboRQscwBxpnkSVp1hbwi2No2DMKNz5UcANSMW23sSoH92
8TWR+TM4XNqXnBvN2c4V/p6S42P9rYF38Ckq/PShwR52RfLWxZUSx0nmCpIJnAjqDvndKEr/OuHv
gOoof7jo3NWeajP6ZsdDcf7vPYiBe9X7Mx7u810Xd/qe7lrMvmeqMFyFKeHy7nlsBK7LGNOOlWpG
0w6L1TzuUBKJooht7k/akUQ2SqKL1f149pl1c39yMgB4v7tRj/cefGc9LdUZ9rjMf+cyz0aLkvf9
mDTk88/Vafah7r6BrKDdauCe2EZhE600rzOA3Aus17duXlTRhaTUdH4JunXb/pQ0Jm5qbEV9agDR
M7pQt3VLeMZ56u9knj6QC6+6qHmavStcN09uv50Trfr64OXWeGrzHFkrv0aUl4VA6VenS3IcNnNj
A5CCcm9FzfR57Jpj1ZT6C+Czymsf45+A5GTWvJtNmjiaqFt5wXbo1swys8DWdYSA6Sma2ahL8evq
bKuHbaqSbmPVaAOA6ZUcVItibyLzHQAW+OaXGciYLY9Fq5ZSZ2gMLPFoNf+jLGMyp/8Mw6zefGhI
CpIhtSpa0f/SMjfNRUNS1Dmo4abhp2lO/dZB0O4labryKUOooLdcYJHEQ6uvHSATboklK1NaIx+Q
eplAmyot+UYMt2pZ3Z4cs45eLCtL9tMI9k0ahqYZIQtBnMrWxUtdWYxT3O3ZYFYBKUnG+uQhdyzt
QiLUujh7vL3AVkJTDnYwohbFyI0iqFgxviLlytxEHQpmo8oYX8GpiysKnnYPtov4CL48m1JGBwv5
RZ9R6Mi3ZjoWR79JmidAykn8VfGV+H+z4JEb7yeh6ecCyRWZmPLPKTAZN2bVo9Qp9cQZBVTNBmXH
/WtS6k+2AlX2eDmbJoaIN8XIb03xzJ5NKwWqrEw7gAlPVveKPGdj67rNEAdJMdnB/TgeS5QEx9VR
w+YsAHq5+WROkbuLTCYBWOFlKE/P8zUg87MvuIC4VC6zf/aAEK7Nrv5qTrYdVE6ZPKaa5e874XR7
I1H4XZHXBwLF/9+4522bps33LkIk66hBrUdsOjFYagqjOrg835PMUTVV1LNUj4Y6VWCRkBq3j75b
oAzYkgmJRiQVADofCLzg20LBFXD4Dp16vhNOzRjqv2T09V/GpCZDkgGnMwOtpOddEtYhqLjpHR0g
eEOovgItv4Jj0HoBfP3BVP/TUcrqfalVEikJ/vgZyQOo9hmSGzNbmYXJb2ZgtEAa4pRsIrw495MO
kJnEYuwjs0tn75oIfUq99D4mgO7Fr2Qc10Dw8D62Gjd22BuG63oyvI96C3abrirFhnz1LNO3jujd
DfkWUYNyCxAMbUmbl9iGiDoHK5rydVxsbX0k5O5Ii0o9dz0NQEWmYeMDsNLVkXfG/b7aWJWjBW3a
4nrVTlSygrppNQ39V7eSuSrmVReupWaAkDnU9mROhrPPvTuNU1VBl6J6BlecQGdPVVo0f28Syyq2
uFeJV5NKmiaFJVA8dDMmIepvxIrIrgjyyCqGbW86xpVGoHzrdjWoKoJsHAE3qbTtu3ZUWpAz+jcU
WWXSb+sRXE6Lv6UsEG/Gc+l9dm550YvIhlv/39cnwq3ETpxthRpBr9R3yE/sXuO+QLIOcEVwRynb
15pfnCgUn/JaTtd81L6RtLUB6WOmrr2mIap0UwC2pe5h9knk89h34aMshPvBBvo0zZz5LIjbSJTZ
IXdA4qAYfIqqeWtKkeK2jYGjaVHgHAiYLhprfQuQLzIfzfLNMmcx4L7e56EhmSyyqHZAgcaxJZoa
+wtVguUmOArSPCx2NPS87rnsFPihMziPyoqqynxgD99Yxa6YrabYcx5BjzPPRVZeisBA4vvT53er
97lGVaFGK5IVDf9pRc6FF1/Hadi5Km1/+aLR1+tPsj5H1q3VZGBwev9W0pd0/r6SUNBXd9F7PusQ
SsS7haadLRNucdQ2ZO5qQCHCCzLFn5G/bl3KWJcvQAnA8S/O3TUpW8mcx76Q67hDzSvqQzsdGLF4
D5N2iJHRh+NWFAyxSvqwshq5YxyMgGoqB9Dya4magR0Z15njnHN3+DJPpZYVVWZfHLf492VnpbLo
cFlzszQrPHDyTZo2/xC0glq+LwEl71RZdyTXP32GvpJfyB5c9HL58b2hSh7KyDx0qg5jFKw7UU+o
4X/LhhhAJthgooxZuf1/+f5pjUrg/6DK8mJzt7hL5SLkUnsjEiy1FnWoLMW2ibXJI+Jk8TOCAC+5
7bmfpV7ouI6T1W4sPcDy1EWGo61vbTOGR6iOw+kzNcg7BjO3naT7NkmRBCLq+GgB4P9S2TJ+bmKQ
ENqgoW3UiESIAuFMmIU2cMYxCU96DWV9VbL2o32RukDpdPp6Zw8p+1H17c8SVx2fp1yUuBbzphfN
x+coeFFfrdYZdzGKa06DgXLOUaKSpEV+zIPn4sXR8TZ/Fg7OzF3esE/pqIOVw4jS73L0zw24NKLV
/229MizlS5In2aZN6madOB0QmBUYRSgkHnvUBWPGD+Bw8q3vsupEDcmpZxXxL7tFTT32bj3PJaxk
3FTAHsENmB0YZcwfXRNs2xHYJ/bI6aseu8Iyg64uxVcwPB7wtvN/lrU81409fnEZLpbiMQI/H8Iz
B10O4LPV42jXDMUWF/YgLlaNoYpGekczN1nXMuybflPILPkKAECGO6xf8mYIw/Pvc4QqCBn7bbUe
ini8cCAFXCbV8zhI46rO/gs35CCmJxmZxL4hdzpnf/EhTEGx9u4mKsREHKEKLuCqLEjX9TXMltl9
5FLSxLTWIk/GCQW1y+zqk5BJwQyUGb1/HvIoaO1lhne3LGyAm4Vj74QcZiykPoY/DZVzfJ9gni/T
vSJosKUIIg9MXbprv1YtAET11AkfWT9U1wh1ETQiOb614aPpDFvfAPkP8N6YtsKJJUEun2keyI4a
F8+1wNJBhdKKAja8yOstDgwsWGySYZKHUWopcLOwGilMkFRf/NDfziOa32TFykjH9kqL08eoefzq
pDI6zWaemPa2DqKYbACt4KpnIX8o7GcQo3N8R6LbRhuLQ+d18nQn9zKUnFWphf2VciicTgdCAqv4
uux94IG8z0KTIpvL3TZR4q4WBYD6hl2bh/ZFGsiOloWdPnDdHi5xmWlB2mbWd93+y7eb8GvjGuWG
NWF+AmCICTrz1FxNg2F+R6ruORW984mPVr4LgY2G26qi/KBb/ZdYzVBqDZCbRw7OljEdDqitB0B+
2/PPQMjfVVP9Nw4lzxYQkh6TurMf094dAylMuY3UkGTjaEw7LhEI6UfHfiRjzaj7S51mOxpZDhJ2
jcEC7CzvwyNKn96aybecQhVQhUfS2O9qGprNFO2SyX68c0Oi77/MIhNU1qMiEavcdOfJCtx5I7L1
mytpRnKibj5GTynunrdkp1vlT0/ycROFU39EeVJ/ZKoB0yWOBtQFjQa6pE+pS1Y0Jj31FvfZZlEv
1jeaec6blZaVyfN+oWU66rmW/An+2/9h7Mq63MS57S9iLYRAoFeMZ9c81wsrqXSYJMSM4NffjZyO
q6v7674vLHR0JDsVDOhoDyyG9m7msvWF/HvmC4+dcEMPu7rnnnJhEn8iDRcuT64uOWcmsQmmpAJ3
+H/3Xz7InJk56O/PufSSGWqtLowUVnUHskU14eqDt3O6F4rkW5rb8tnnkLFKcvnxrxmTNYtzxlQ1
Ty4eQbu64BANmNrhnfj83gmG4SFPuvjIoYMdARIyvNO5fW5dO7hPaiy1fa/xViZeFeJ9avP6Hm6R
wallll6ZeWbW/lCeT++KGJL3JUx/z3GiPChmy1LcTWR+A7VJhlDybA7m4P8++6eYX7o9rp8lpyiq
j/+oBBL2t0KgywLHBTUXKtD4Zl/cmnOwjng89fwObwPdiTdtfgWvofzKnEHA6teZBDZUwJl2Z+L/
M81RH2JqIGe3TCFs2o5hIJ0cutCYSImmPXQ19huW1iX+ZTYCkvVWteTnOQ2mnGNoUi7DCMvtqCyh
u/ml49I0Z2S5emU62+tP3wXmVuUKYLgqCrRTbSmo9dHZagDm3+tcLw90p9P3Av6dNfGO5kASa9xL
q1qTxcXehIRxujenhfQkhEh+d6ks6Y4ZiSgFnChsq2Q6iq4ccaUsp+aQqj7dlsR6nIfqV8jE69jd
ph7JDg3eSyAARL36qrNsCwhhdW6ZkLbAxooqvNWBC9z8gad8vxXw27syvW1vQ5DStCmMhmCmDCOx
84RaFc02zyHAEU/Vx9TJ6mYQUr3sqJ9ULwUedzd57HyM46xe3K5M9gwS7jC9QmdNHZBFhzLdm2ZD
/4O7SfyvFEAHVQGH2TbBAdCjr1vjXNuyzwAAvRNQ5A37tu8YEIVlfvBs96kqcvvmHANqKd3qWkHs
L4OC97pLCzvyc0aikmTjPijAgQWbwBXTyoPe7i1cVtlNhltvGRPUNQbgRyxLY+tn6TQHZdHslsYj
BBsH8LZ/x2kMEI7IcecxsTmFwXeIPZ82lFNW7y6JTSXpKaZ0G8vlMxiYlKEqHCiF4FUeKI7yOUky
nKlAPYOnnq8khKKf05RjW8zX7TPevH5w2kRGIflckRpkFXmABMHNkDdn6WS9xODGZ60ts3uBTcEq
cp0G5j2majU26a8xZh6juXyJfZkHnDVrbfKATvFWA5P1mpVSX9UKIODej+sIm77j1aeDGvW5aVJQ
nKsjdxlhUszYecTWfth15NcM3C/Y+GkeMxAST38ZONh4PW2WyePWSlYWJ7LNtjUWGdCNgAAEqjxx
OFIFKSpALW8srBVw0HznYkfQxM3BxNNK4dfW2HvhWIEbBnGZnQjhf6TEBa/EqvKdWzg2VA0b+1ph
VXwdqIwe43zefImbZuzinwi97iEyA8yhW4aas8QhYJbb8dEeweGDS0oGZmMaQ2c2nSxYPqpgkwIz
GZZ+ieZykHA4mhcrBevqHDWnn7pQzYMuegYQggmOuTOFagRTzgKU+b6t4X8BIT19AGSV3A/BIK6H
CeqrbTHLVdNBwr7lIMSf20zUq85NhlszdtQoHtaQtA/rusAmpXCa/4AO+n97mDgOdFhtCvBgwJzA
+/IwQT0AOh6l9G69adLQyR1ginMyjp887trIAeIWFXOoXqjG8WC2WuZ4nYTihYkNbrIpATMF4p9O
GJzrYU+wPbU3lpHGurKjlEIKTn8Ya0kTN2cgRENE0I5TuMTNjKIiCLMQqFpDXoVAs3FT5+P3T4op
ZyEVI8ESLGR0c2YOZ3GVS/uSU2LtC6FYAOsyK7+dFze4zLKunawubsnSStAyfY7X0SeLpTdOZufn
vqXVuq63Dfx8XlkF47hHWSOsqxtAM2STrxvm6sey9J0Qd8Dum/Lq09yjYgr9YdjzZMNP6Fi80BLG
J7GNvUu8CvX3FomLzawr60SyJt/9+5uB+5X36zgOCwLGOKi/cJzyv/xfQscEvK8uHu5K1mM7J0w1
XC31QNZxkPewWhD+Xia8gXVk2dyIis4R8aR45p4lQs7b6gcJ+tUA15YkpBDNVTqbvqVKsdBpNHtI
COrNZLK/+z5ciOwgB+yecwrB0LzHbWca2Qk/n7aOijLFVZGog8tUBUCpL9npnAQp/QEyjag/WiP/
pjJ3LQqh3pKe4nGfd/GBO1Z7i71UwPQs1MirQg/RGWvfLKx91GH0qU43n+D31H/+978idf7+SHN9
l9qoznu+Db7cF/o0T3QyN42b3bU5FKraGsKuva/vYyUBvPaS7oaPvT62Yv6YWPfhMZf+hLKzgjyB
zD+6IMlfqhhL79hti5uxtvmOSTve6aDNb+yg0hGDI+zLiKH4c/PQhzLOLraDD8tz+jeSckgSdCnf
143vvA580zPVv4lRpXs+1P3aZBVCP3WjI/DC48CE1YEPktRMXyduilq+smfwHrIqKnlVPkpYeF5X
VX/Xjlw+0lzLxzqw1522kjvTYsIWKPTSft8vGRy35K2Pyk5kBlizgtGLau/MZGaA7y0QbGg0wT8F
9+0Fq2R7qrmWIE+BvU/PWCKDLSJpVUajCuxPyCHTYUGpahkQZNtpwu2OeV5xhzeD4q4QdqTx9Ief
WqCTVV0Ut7kAStx0ir4v7mQC/wvbQY0GyzSkWDyPQwekuW2+dJsc5g+gFMa82NB2nhJUK2ZsqsTB
4k+AHPNxTgBBmoDTHhIEyzwB3rl2caqgy7XkmA+c7CY+QOfk9fxt0rmrrlrZgGzY69tfouVFEezc
qsZ2R6PwJtI70BMnXnxdLS0Tuhz+KXYe+3sY6GDxkQUiPtLMtjeKWX6YC4c/ZWpYuVUFtTYd0L0N
naWog9/yazYB1KPAlr8yaVUKRaAlnkqb7mFVgUtC6sMFAmQAQmesj+sDc+1Y4zfTCxndjm38OCvA
cK9eVOb88PHWd1f28EgnrupXhnW6xCkQeP8Ul13yj/HYh3sDgVv9yoiZGm1Tm2bwyUiKm7OOKtSW
wHEbqoX9gDeycCoavpvTQIH9sLSNbKolgbVx4YB0jvlpqlA2b7II9NYfMJ+yXsuRnuCrqP6wrPka
As/jq8wFZHq9DmC4Nkjxku91mzKr7cdEO0UI6WIsGB3nvc9G/4mLXoVNPPCPMcgi3aaLk1Cbwhss
498SDpjzLKfiUaAYuW5i5Vx1dgux1SHWO86D7CYH1j8KRqb20m9eZQkgIwy42TFfFAzNmYkFiQJx
d7QpcNR/djDpVKhILUPOpybTtD/NM8H1nk2swl32d2JTA5AJLMsqN4uadFkCNW1cNvBxxKk5dCUM
AAvFwDa1mzKNWtt9gU5st8nm2TvoPvAOWS3YwTQLBYO28NLOLYL2sCSdM3+PSU2PCV66TbPzOpTh
2reWlHxHlsVIPHsfRSPLG7MW+ZGJWL5kKJndcA6RkCXDGSmM2LNWR2YxQ4tgigAtt84rnQDjoQQk
f42fmFuiqKerm1gVqJFfuQyeSsOBORlcURJw283BtT0CHHWd/GoXC0uqrBSCpr/6knkZ+aX70mGm
MM3LtLOKp9W/P4m4+7cnEQ2AJlreziCPYjv8ywOdQywcu9/5cJdmSQ0SQM2gLAOn++8QOYnqxThG
0/Kxkz5/metiivLZs2CM6GzxAEtA1cfBDep3BY2jvS+cXyET91owqVpnLKMvHaKvkgOKRvdf4gFM
d25gqxRpDosMM0eX2WuaOjsAYLDMU+AHxRBzeYX/d78ZgYHammbh6xdOWn7r0ry/L337OuVN/Tqk
QA3MQs5r06zTpgsDAMKvnT4ZnnDrhAM80lo4Cx2mvoA64uTVr7UGD7+oKnY0vV6+qvBq+9L1aQ8Z
2XQ75LiAyygL9F2e5flWOxPMWSBhYB9zOVznUN67lTAgPx96GJqFjPTjrmZK8FCSke8hn/vdpJxj
qe++B02VQTBmSSlgUbkDgakLxTLXZULh9Vd+rYodCezHbGCAaaXWfcbc5qorKgH0i/DfrAyV28qH
pgVq3dNdkXvfqJMGbwnIWpEPhthhnHE7CqBkUs+z/wbRLG8TxN0G8JNxxRwICA0J9IS65WDOEgHG
CyPzsP3SYZJN74CdoK0Z8WUCsIZkKPMMZejAJfvMma+7hX2JvzE59YtshWmez4aKAZ1uq/UlZjra
Jc+cmYMWWu8cOLa06wLiwvdjPtf3eNtT+5jD0jfoJ4iL6n4cVo0tne257clhFZRwwTPZAL0OOyVv
oQAITzPgciG961NgSrq0PJKk8Xbn5tC56tSgcgAd3yXJtM0ZjwW4PkENFy6/XmR+l+5zZkr6eVdX
6RxySqx1nIrxVXv+1gB8ipk4WAgO6V1d58Nhzu0mHDhEUfBygf/B3PKvIXlPULFBmQCWONn3QItt
KgCFx75ns20BptlxXYpn1cwnkzAPiQTZHP6wl5GZneQP4LRh/ZlgETTQ9Cdp29dyEPFrLIYG2ooe
vW98yA8CtDBc0S5o9naQiD3qiu6VK2e67qDB8TD4UC70xrp+y1CPqAcsOih/HGdn2iogjfYAKUZe
P5evTQLAy1w10xZsyfa1wNalF9j9twH0nshWRB7ttCGAQaHe2sj+m1YzDW0ARlHzSIYVnr94T1tQ
W11epU4UuDq/5g3kdoGnPmSD4OURVLOuQTnA9GVtnThR5+pbPwCU2UshNQHLMotjFyOT2MeybmYY
K38bYEC4GqnTX7cORNZbCbQtSGHON9+absvYsR4FCKL7YVblxrO4/e7nJ8trnW95AAhI3K1KwASh
QoTf1Vm23x/yZN04og1TCIX0t6ZHDDAZfmdxkx+LtEX+UJZsR2cCWhYev6sRK48Rhl9brF3npXDr
t4cJ7uTtDzuFcqYFNdpVT4oO6hu9YA+mHwsxpPZM3razTEKJnVGmM2wc5573aJfzj0oEAg5igj0C
+KdXVRIU+3MndnrXQJnwNUxl2COhgdyXbTOu+JLsZZa6mjXBkw4t322KewY5ATPShIAP+fdPCjju
9mYu+399kpktg7Lp//qkc4IAZOj3vwnGTj888FIEZfbGqeBV6i4HC1DF81kM+U1IpS5tczi3L0kz
qJCf0tW06qc2+xQxoz5lQSR0dVYMyxvvkQFTuVaLnS+WNmAZFMlzV/vJ4a9xkVHrSeON7Z/iLbRH
D7RKyzVpkg9colaYshrOE0GMWWPrVXVY5/E206d8iUMZEo7DbfYGLabpn+LpNOj7Foivc36P5QvB
pingdXbqJiuJd/IwswEw7WE6C3EfJxEb4hLUg0ybjH1/6scSDzdzmhink04LcGdVtTExWhbiV7eY
GSbxmgyK1NnncecOk24ODY2bdQ0zI7DI4Z1iYuccY4Vy/kQ5p9/g2F1sz9/FZDaoweLDwBbZlm18
f4YK4cnUJuAdNQZYZGLmIBYY0qX5KSaybTJa7V7CfAVaj++tyhus1Xj7GsAOacYiEbSY2r3GnU+F
Ju52kq4Dp8530m66V974WFGjWtZ17XCLnfhvqJh3r8oB7iImbrwxg+phfhV6YvDAdap7MrGbqm8z
4P+7cqNyMR/NIcjHaTfiJ2FaaY2t3KKXQG9rmC8DVlwhYKJQNkI7GOmvgSZY1hx6U4NVROdBJhjQ
Frr2Zj48xautB2DiNIZlIN7JTKobrx0Jtg/hjQRpAJqsB6jMroRdShhGovtywBKOY63WVrDTad1k
naiBRHlXDZBQaL1kPYK7u1LQg43iZV+yAIpzWwflKQBOxV1zeLweKJxX3LXpBhkN9Cbra3QQVfJo
EsyAQPso98i5W8cd97a23w53tu/+hBuAfhciaVb2ZHVXRmOiLxsVjUDGRCwNmptJ+++111vPQPBl
h6CFZYZpdmDfrwE3ABcCRonPPYVsQKxcMPmXZG8WNwMv5d00Z/wJFrjekmQmLBPv3bTMhJ5dspVp
OtjfP09omlYF8TZ4U4dmUhNaJlVgzNxpPfCn0r02n/zXbzlyvLWZSb98S9OE/Wj+6VvaFEQSwB7P
E7ogB9dV8vLXb5mlc7wqMjnAJQnL87zsPsZCzBuzYjdrfBM3Z/8R0/XXoZfxuOfCJ8fzsGPA1QTN
CCDbe1ID6dhrEHOmxD2KWqfAAP3Za4lxMf2TuRWt3HKo3kafufu6jf2oLpr6Le+rn4DD4GmcTdNt
XsV/WBD1fat6wSO8GNK9ae5wa/w1dIhzrE+XoVgO/PR6oW8hPzXuIfVa7fAHIIfLYQYG+VDVg8fW
JoifJPTxzWna2aqBIdKf+YQAIhR3KIvaQ0YhkNCuuAXdPDjMAmlShgql32OwWLsULX4GJ9z9ocWu
bZJsEgE6Sj3xcqtLv7kBo7DcQewT10QKo+AQu/TtTVXLejcKaFqkC3VfzwI9SnvdDmj54lfQjDbZ
OUhruBnn4TnRTKFHf4Z0QArT1BHFrapw7kRZ1S9jPwIFC7PojBG2zm1X7OHx8imez0BbAb4h9myJ
z1jDYtE7vYslbvJ7ltUHQGGC0KiNdsBHZ45F90aP9CJAOuF2h134RUbkd4rRI6UFhO2p6PDmEIK1
A6X3CMLVZAtEOYuCnAQR3oW62y6l3S1okO3VIosX8wyG9KYj6GC00Ehi7wRtIQmYEdFEfgsTy0xX
p04qiSfUcjpUHfRoGPboTMydSnTX+LNGnzLTeDqBtj3vTLeaGdgJy+Cv2UMg+hUKwWWUlD4+wfR/
OjWDzHCiIAQwOd9dq/OAN5umlTtP/c40Z3+qwLz27NA0S8WwAxG8M9/r7r/k423ae7AH/1d+KnW2
Ati/xu7UDLv2veDTfJMUrgVF4vRGUT7fmJA5BC5AtgH4H+ElZlJmhwHUAxGuyHRchuHuGIe4bPnm
EpPLpLokTz0kSQ+XmTqt7BsHshVw6E6uLxM1GQtOGUrjl5A5S3wq4LRNf1ymNnGPoa45k6Zbmeac
AekHQy/cjiftTedZTI/5QDos0IXO7XcmZuYy37Casr0PkdXTZfrAltZ1itXX7z+LyRQM4kSZO336
S5mpLXjqbLETOUOIA5xNu0n4IZcC4CQQDL6xmeyHMYNpIxSjVn2bzD+yyspCakEdgviwKPYBALpN
AxASxtaCuB32Hk6t09Wb1MFmiQrGeqXqbH6ze3pft9OYYB83BAMog9YLg8JEXrFXMBQnCAgQ727I
lbNhow+n3WqAO5Suuq0FWMqtboosKrHUIpWrt3KAh43rjDkJzWmr5ZZxoY6fYsWSM0GE2q5K92jS
mkXpycRR9q42NvwYsKqcVzyA4jA2kKZQVq31RoT3HuuOfMx5e1D+NCchChGoP9UuTJuTnx1kDqBZ
M6SHGDrgH/FQvnMs3N47qOkBBZ861w24h/ZC8vWtsgKqIuvDzlB0TbAw5XZiX1vFXB/8Glxibzn0
yvb+Y2/QpX+TFfGgJ8IYBHldn8Py98tOSNq5eU7mergtbBSVnIVuXvVQqohVDQ2+3i6CbV9mu7Sj
w7Gre/hYXbpjMacU26ItOWGlFcF+EILIbTVGOreHh3Rk4n4ib1hiDw99XA4PHeowK68php1pEqK9
o9NyaM4svQwa8Q+QH4UcZcqvzKhCVcEmb+1n1MXz0IRUKeW9472ahvmcqdWfZ01xJ4gEAXk6FbQ+
qa6ru7DFe+ApQGHhZM7ypYfL4j73inhrWuc8M8S0TZ4/Vu8qHRpcFNa0qQQE2yosNN8c6gK4IdoX
bH70h1baE8r0AXlLrOnDI424o3Va30wz1lLu2JO3XI901cAR4Ag6oXgqaLkz85hpbcBIt/Hw5JeH
0SmseZPP0Gifcrc8WRZK9w1c0VuoIJErEzOHEu+juHAXvuKSfB5neszgUlGrDZfRZcF72Gcu01Z5
6e9mHzafk9CwOERpY1JdH6IaYN1aTe8dVYL/RdMRyO/JDASuk7XphpYe3XM3pw//MLAl1Dt6U4di
ZUXHdz5+8IyHXj1n1wZeWy9i7ZDh4LvRByb0Ark1HdAzhVqhCFCj/o3FNR1/ncR0Mt7HXydpqFcc
VVC8U7xXajBtXvoZIGs8+7H+Xp7lS3xY4uMSD/4Sv+RDMedTvjO69ks1oyZt+cJai4Gf57nkm/mZ
dFN8bYltQM+rZJS45Vam3gQZJc8nG8MHP9uWLz2pO057w/UuugECoD1F5S85uWlQvbQ6nTZaUGdf
plV6LxPahpn25MfvDO6DbWAyYqw770sC0XqTAXWpE4og/zKHonmUaHHKY+7vzQsQILfwsVzej6Qu
nwEy9fcjsYZ0vTTFkqaNw/PvlE8xYwr9e9jZ+jnAwmEd47YPlwXPS4vo7K0Go9AqyoGNXSfGe01Y
tbyp3XtDDDdWa32m5W28pKVLmui0dwUxpgQk/ZxPEOHpputJ8c56qEuW7EDV43gZnCvrEPz14Ab+
Fchp7fYSd0vo00A+KwGFFnS4A6sFhA/bQ9osLFIjzJnwhXm60E+ZEQE1QdM2Z4G6GqeBXcH6J6ak
uG5mj17neDRBgIMnbuQ7TRGZoDlAjQg98F/xhqa4TnKId5g4ttqg5bEMEHTYDX2GT/+9a2iWEGSi
HvZxsC3chOdzE5aeJbHPOvrrf19yTBXkHJsBHMyUiAUoPjV9NFObYactqz0IJKJdWwMMHp3YCoGI
hJQthOLBYRx0OAdWsHYKBWsm0zZdwzQ1V+YM98L+GHC9ykyv6YBW869e0wSM/b5h8TFIC6C7suWH
vxxKOixElHi0V4Axx5EJUqay66HiOOThiKca7v+eCLPcLZoVJH+gPojFvvFPIbNbgjyluq1p2gDZ
HB38BMMUniP3Mb2KY9E10DgBB/RyQC2xjsrYK1aJ9bu7Ex14ovWMl2OTadrns9ld5ijlozUkzZZD
Xu4wYa+dKJQEfVh+JPRkT51zKscMmC5zitqDilRN5pUDb2Ag4S/9jaLOqQZUMqziwV5/6oc805/j
lcju/XQqd5+6zcBPbWyahCO0m4/CM2D75SPADHXOX8Z8Iry/+kPCXWwS/Z76/C0HCLVu/ZG9fRlh
mpX5h2D/JVk7ZZOsphbAJEqZE0JYm9yYA7X7+Cpv3LDTlXMOmXjhO8m+lng1u3Q0SwrrWrWeFdhu
gT27DPAhBP2SkzCbBggwLTMD5F6H/7575vtfYbIsgCE9nJkdxlybfIXJasEKpwXw4RY8bBAuYOl4
Q4FP2Y1eMOK9l8GKp5x5VLht/iw59qIF9M/+SGBgB+ztz2noX1zCkleHJCIae9wBE5oWK1Ggku1O
nbjKF+1JTSGc3fJnWwfdda99/CiXsDe6OZDtk9qYphmU/fFLI7Pd1wD2Pk1+fewy4d822La8tExf
OkDPd+lTAUk3eKkCMHXhhJsDb503vBYM+4wqdog7qY+ojkF9G4xilJh7aOIz6OsVpMt/KPUHINrV
d6JdDveEarrOZj6BzECnNeCC1guu59PAg/yHlTTAaFnssafT48TSUt+BazDuPTJB3jIDMigOJAEE
dbZPvOT26UsTskHzfwCanK+AJpf5AUElnTLAA1zH6DJ9krWLicYljveKRw1OHmSiySkdx/oN7xJ6
0/MZPBWd1W92R9dJaZMn1k/iBDejcWUNSPMX5IQAROZq4jYIvhjuVfPe19Kpv9tJg3dZDfqGr2k0
uIPzJN0TNFbbN2zJHlD1rZ64zsaDKBm8l2YS/Mf1SRzy5QJ1fR8KUDDLgagD4dT+oioF/2GWqLhP
Hv2qWdM+e+wDmoEvX3YPiU13qOn4Lz10NQ5O7wLgANvFlwSiq1EHW4eD6c2CbJ81U/2gW+DUbfC0
TFYzd/NuiiHC8thDmOW2pbM8JXDtjuzMTr9Tfw6VdN03XyX1Bgjvdq8T6LpZWf1sEpSNFR2Fkdgt
9Oll1AlouVe6iGxbqnsasPK+FWmy85WtVpcY1kH5itkDbKWXFNMxDfmKu0TcOiJttqnfEtgPQiYO
QvEfJkGJcgIBWpGQwzHjxIM6czbYn9UbKPymIW5IYxdC+eIFMrjAgJQBe4OI0hqvvajY25CX9x0Y
D3nNFDwzG4ztJV4O7rwOeNfvtfTEoU41GJT6UCw/zGlWOS4HrP1M0ydNueFTJbZGFLZOWuhDMcgO
wIiKPUPtzcMD+mWCTuDRwT821sV3n8PydJ1SQFPjRRczY/HHyIvyPi3b24xAkseDYEhYVYX92M5W
EA1qam4aEDa2VurzQz9n8zGpx2rry0zeksI6Jg5gC0lT56dxinrbG049a8eTOQP0/deZiYF0hUqf
60C8mssOZEHoff/7fRNOy3+7LgP85BaOgY0b599ghK0W3aSUTB+xKy2PpfCcK5/2u8pYSZnmlEPu
KY3hHBWXOb2SbbeTWrZ3BbQPb5JErQCcHm6VDPRaKXe4TQr8n5kzE/vU2zKYwTVDsOocyR+E6tbu
AgSBYP10muGcHjpLs4WkwLYFYnJjevt2qla1D1Up0zvZ/VFKV96DhYD9zgmgzViSQ5s55LpxWfog
irHYVaofVoz26UPalNOJ1cH3uC5DMdjyKe4bdidIckK913oubJgrFzAmD01TeG2/dSCbszbNBtVt
iBhmM3xqkZxm4x91ablQvkZrmRHeE8EhyH0xP48Vyk93FcBu3V7Fi5xT1a/NEwFwvWIVeHNwZOYK
G9sVsLXyaZwy/6Zr2DeTxXSL1fUyyCNdOMPnrNu3/ugWV9hrfyhdCMYlMURSYdRXH7COgq0WcdQr
wc+fTg0EK2wHmAwUX2Dd41evagaGxI7HdmMHA9gPHtYmR5gveUcyZEALtbOqoEsA6dqYcJlGl35V
kg8nr4D9JXxojl3ibeEIBAbN8r/OM7+584vgG5E+nFl+h2LtfQNnB6/XRqCitJxz0wwyab9Dk3aB
uzbuQFMZQD+2GqZ9Bb9AyJHiE0zynJRgJ06LC/nygQrg3E0PDQqYrCn4FgTDD255dTi1RfJkA5wB
eyTRXPVJ2h9Q8NdbOEWUd02cTvD6y4K3ohfXgazITzDKgBdJy49CAuftSyuGvUFlrV2scwCF0OJY
4ja9mbHPe+/5NXbzcf1+E7W3L3LXf0lZecD/snuVdsK76isfZ0tT26UfYh3N1ybGEiBjE9iG44U5
WLOZklem8xplvJwuerPjvf5Zxdj6g5uJ9wOiQquZjuxbU3sOJDhcfUNTmR3w5WCAjC3BR5Nbpnkd
1r4D+ZTRbU72cqiaoO/CwepRzsDNqMntfGta55QZm7BjmRT6Lg5gAAlFNmejJe0j80sxvw+nkyu7
qYNb0HPru85cb/BumX8t1cAaXMezGK4uazWogzQb8LPGlVm11dN1Pnp03WMT9CWtYd+xXIxugbWV
wy0F+4MK8lNtFQBe7qhyGyR1szl/judl9t4fCjjZJOChdlDdipJazPcSWxGuVT+aJ7Vw36pAXhoQ
WqgfzYsT0kwPLDjbE5Ny+cFk3H/n1j3EMKAM3aaw3dBz/dN1scCewa7mfvnsyb7/5jXAlcZFLt5E
/Nw7J9rNbMXrotqxGDoLWjbxhtTIGft8flYk6yPlEedmnKd8R0paHGAPmV2hdBmssyHuHnoFDgR8
hbJvLSp5y9VVDaK4q7KcPqVCQo3qz9ZkFwcluQ1vkBlPh2X3woEI0TqIkzTKliZdluSXjjkQaYTn
CTY4hmXFfsk2iWaIAP8py2u9HrFpcYDBGrQXl7OkHppoXmTqTBnCKMtdhObOVYnePrIC/pImHgin
XOEf6IbWiFv60I/Jfkx8++0nD8b5TdtjtndqOa6ttCJvhajvZqqyhzbI7CsIAEJdYEkWTZKuvEnp
KxTGxANuDHD3Qj6sbfU6EFUR+kXiAZ+Lim3qpNVqnsFNa/Wz5ZXsR9rCvoTUSfIAxKizHYZJ7RnW
WqWyu6OVuwLGIIl/leQA5JgzExuXWLbEzJmJZQGs4wBPv/t/5P77nNZYf/5EM5+VW89SpsCuL4KH
LJvGmwxWiefWImfoprWzK0o4NZqYOUB9JY3IoipwiWnXuqWLoSmg3wDql1kFRUMUizVYBzGWiTvg
IpOdU9D5UXb8rR1r+fGfCQL4OlB2Q1Y6+Q9UbPdpjRI6JG4AiSB+cXKUjK/spC6jKc+7bxYMYAdL
5j/8BlsvM96y7ko1QqdgBEZcS5U9cgmWZEtT96aLbS8kTedh4YHNlUyW6qlME4rbpVvsTdOGj3cE
/+thm5GkepIiznHzFsnG9LqSzVuYzTmR6WUxLGMGFHFXZQYiv5IsxuYPHoUV3qnxm9MT9g+1+g4V
03CIJfsBp1QgneOCPShAC7caMmp7k8sLiIn7gBZ+ya2AoH2ol9xhyeW89jf//i7Fvq5BUT6nHvy1
PBIEjHv2oun2aQHTdySzedo7D+dnGzbfttX/EXZey3Ejy7p+IkTAm1ugvaOnSN0gJA0FW/AomKff
H0DN4sza+8S5QaAMmmSzu6oy8zeY+O1Uq4+fa6qjPiL12ceU/oLv0vzCc4A3vDDLhzEDUUxtG8JJ
PdYPad2lgdM73S+3+f75CAh9HOoy5ckSnbtDhLE9GWwdN9Ods03SNel3V7aHda4yFXcTX9qfY4JR
j9u4zZM2atahrJRDpmn4N6D0qCIL+gPHkWepacVzWEFB8AgTt2u/jptnrhU/hn6K2QkLeew954JQ
ZnwewtHconSV3itm8+duWvqGSEnui8w0t9NyF4XvpW5QPe70dLuKyPDZ7f3GaSoqHZb5rIsWFy9c
x5OB7Oo6bY7V/v9zvNURzPs3rNailuFpjqmrBoK+lgrr6d//Ff4lhW2jnHiEfzSjyygjyjjEXadW
agrFpOWWcrPLirTcjjW0pgqKkgY0dWeWVbjVxtp7bmOo4XoHhAOMD3IVS19M/ufSjhUO1TlQPAGn
+n7IrFMPG1gGgjxK5j6vM0mDnR1g1YRGTGzhQ4EGNMVlHcwU3Qpi1zUPaxMRKWXrteAV18nJqKob
N3LfORCaYBhAkVn2NF+iLk3BSNCEkS8eGsXesdQ7LBcLzoxftkNR42ltYfb3Ki1ApGurjW0ExHQz
PfX9olPuhM7JjLzxOOr9tIlTNTv0Q2+/eGlZb3iLhkVd334RjUg25ZwiDbaM6pFnow3R42+zNOfK
QPEc1GgJsP3Yd3P3Igucru2kEoe1Ce892/J75ftOFd1Lyfd+Fw+92K2jBHbYyIuh3q5N3ADC/cjB
hbSxmvjzNOYkff/mPq9E45lA+zR5Pees/81W/uprSiRO1Uzy/XHKDwpn5XW9wJSoPu+++jRNvx+h
9iGr8Pe0MQ9B6C2XtS9srXkH+rNC6PlfA+uoMoUJedSkOZUcD4+ffWEN2C8itzhb2VOitcWVRTAc
fKUN9Z2RCqD3S+c/Rr7aQxK/kfCPDl9d/5hniMY5KGYPNUX/8wJz6UKpjfpsp89CfZww3KzN8nFt
ZOSh9lNsTsHaVJcJuV3/0oigz2tXiF/ytbSyB0tO6udDRco/cY6babf2QVaK70v8hSs+YJUTke8T
6SUiUfM4JGp+nEVnYgVMc71kpm75VeNQenac4dG2s+RBAKD8mtFGSFkodYjEyPKUt0xLkurD4tR2
Xrs4M2KpahEzLxPW14FZPCAwn5bbtY+aMOFLZXk7Uc5XJ53mq0iq/jFuLE7IhvmytiogsI9u1pIm
Lcpot/atF2sujrKNSAMsD3XqPJ29rPm5zl+7MGarNrzXr0Y2ANxW3fa7NP9Sht54g1c1H8oYqIOI
65BPuw5OA8bVS74kmuAWx7jKiO9WUyonBHWKvVNmY1CIvgokWmKBNmv3CbHgFhXMYlN2jfoutQTb
AOLjxDFAFZbzj1kR7R7JQ5sfMhCYNp1kt4CnEraFOOcwHEahXnEHSg9qgfBKZIVg4SHzbFNXOrfG
M15wkKUk0tUUyvklPK3Njy1611tvaN3z0AA0s832ohTXoclBPOm6BxUPIk3Z4VmP4+EuM6rskKJp
vq9LSHxuNPkVEC/fKWL7AWKn2CJxNp6KOFE5CmqvtTNyokDVPNCw+rtVSm3d7IozYeouRj1Og7Dm
mJt3mUCdedKjx/ViKYZ6hFre8eJ/98WSdaOprGb71QfCHAk2JQ+PZgEMdx2IWsOvijy/X1sqxg6X
rKzvvh5S4SGy9oQgVP7zUAYVLuAwlO7Xvqmw0ksYe2dpliCQDDiWJyWN69Nnu4S89dleO+3FvCWa
1Estpxy80nrVF58AzZEVAD6pkflf2ro0uSx3YxEzFWu2iv1neWrt/fOoWo3guhaWxrITrTtTlGJd
s17Wvq/mV99/zUvXvWwd/rz9Gv96Cb6szp8N7/NWCKkcpeaTzipPY9v9uSSRXp6y5ZI6Vkx5Zrld
h9fO9e6r72sgSxro/F/D//0SX0//mSl7DJyNZgzCmpArstwHRe+6Jw4dR5H1f+WdnO9UqSMHI8Ga
t6Yb7qQmwifKI8CQNT35sMyPKhqLX/OQiIBVPH5gHTQPlddWh7mKzQc5kFMsky77q3APqaGlH7UY
pa8qoXhSuqrdk0Iwj4aS63dQA4wAmET7I50ctBy98mB5Sb+PnCYi51TMGGRU+QsnqSOgR/cdpEGy
c6NmDvgyDwg44kA/RGn0ovV8M/s2/dlpMnrRpdg6pjA2oMW792zOtmNvKi+cr+tDoljUUpzhbEOu
PcezzM8csHTRkQZBH4m/W8keoA5hIWlDlbP04pjMZBN6NBihAun1ubKNN1fR39eFPVX1ZOu2FuLY
L+ye017YaDU4ipa8g8x/aHhDH1Og1fFk2jdVUIMbzbw7sfjti2pIgUVhJ6l07RaSPxnzqhObvsjV
PQ6G6kHvdWPD5yY7TgowEGfok4DjcH7kyUel0cBxTZxwwtRxfVtz7J+Sh1IYtZCUYxKcWY3JsmgD
oSCapU3OxxylD6anmO8joh7mkL3kyHkhpDhssWtpAZ80+a2souEWQkwNGg+VxdLFtzfpi1cSaeWh
CMtyj/Ce+SThClAe3hdu0v+qOFP6o9vIB0OZ3WM+pSgWhpry2irAewavvuj5CNkoLEy0RMh14dGJ
1+lEanmxhBF8YNDd9za4d8+bWi/3lB6LMyAFdALq8i4HuOg3XYT7EziQjRYver+a6W2Qrsg8aHtD
axt7FDO8GzYTb56edhtOAq4PrNc+psB0gzhaaJdjdupgG+Wd+eSyjDlZWZxkWusAltWIZT+qjqVh
uGdTpWYc9pV6sBVxModaC1q7IkUGeN/Ti3pDhn2+OXaSn2wOdCmOLAowZ0+1ky4Y3fAbyZjU74Tn
PKVH+KYbbVb189x4HE4scQJQXZzIrBj7KZ1ejL4unoqjNSQPsrPFTuBh7ZtOPz/GEmEpO8P+2iDn
jX0Op7BJv4NIq5xCo3X9EeklP6vEDyEMqDRe6p5g11z6dHzQ7bTZ2Q9KVyb+hEYHy33WX3Q1iML0
GH706aTtVter9VJ7kIKmbvanEgGHlb1XVySeauEd8qnIEPhAps/MdXtrZ3UfVNJ+V5ng6EBHh/iJ
k1C3q/WxPK0X3Uuqz7u1qVR2ecL34s9o5JEOIoXz9+z/Gs6TOj46Faa0wDpP2Jl4J6UYpuKz3Rbl
z9j66dQWn4PYCXJybWR5cv00m7El/JLzbR6/ZF2FXXhXfac66mcgGHKf3GR98qbRm4P1Vs/0F4Tw
ql1cjcZpSG3j5EzIy5leMfpFfQxJM/pgkfQA1/tDkgpln6BGCuzP5RXKpoK71LPrN3e6iRgKeHwl
mBxo317RY/OLyXVWsYgbabaNR/FgD6g48zVRIc8dm8YutGDMEW0STvn5G7jeFhGC6jh1LzVR9Amz
7BGJYS4eTO86dtF0l8UpXC7rXrPeNYoa7/upUlkCIkWD4xnLk5oO/Sm2zf7zTlryF4Laz7FobL9W
M96BetliDaC8+4kdYdVbIjVLQhYPIKwM0Dmf3PDzgitoslFyk7JU1lrndjpaCX/Y+v/TzPrV0sdw
2ykYcA3TXJw4APXow59avTCPJsJiha0JYjR8CRG07outqfbTSXPz6VR64rtRorteoHvSHAoEMndp
jUKM5iHylHe3cnljzVE522lyIIraZ47n7Nc/LMZcJigqkQYaFDtott18srr6NuUEaM6ihZ8s/2+O
8e7eSRMOJIV6ykIYBaKp+s+36c8L8Tatdwg/ys+7zAU/3RnEfeEApbVtcECAXLwQt5p519rWAyly
ucnhLvsz1sKn9eKqdXvqIejtp4YU8mBNnN3L0o8gXOBUGH4fy/ChqakvVFENrxi6qRLjPtmAaAjd
s2aNpygRj2mNWJPRc+4EIHGqQXX4mmO9N7YCRGDEQbpLi4cypUDdmRq+w2YOI3g4kx6f/HaMkoDk
OQbBjhsjinAh4ds91lkL28DmGNRUSHckiI0EUQZkCkKOGaTJzkzG+HXSQ7GTeZNucEVrtpFV64CT
BxSoR3MTKVQxYjOHJeL+yBTX3Vh29zSVSC+M0LB4xAuDRtdj3567fAdtlBtzeIodJd6Ok3zn+A8A
Qng11uR2vmsct/G9Sd0q6IMCTU3RMEKVYddZ+lbDmnnXZiQvPcKqDV8qPN1dKIqO7NRd6+HQYlkg
oGIvZpMQDwLFmY2hQn9UohFhaCu9Q7gMjAZ1Gp3vhBYW477oDYMfjWB5bPP3pPGsgZqAzcOKv6Fu
yV/Zc5Zp+oMAEJlFMfoAuNugWXo/pqDdXbu72KFiw3arjil7Fp7eyb4XKQ4LmXQCO/TyXY5uBUz3
Fq+zuZy3iq5UF1Q7bvAbqiBrGmzDIvx/kAoaN5GTv6JorG5t6H+7FE4PSOPIfkhIpg8esuwIfUfb
zI1ehdm3u6Fs/Mjpxhub3R3foeZcxHCgHHlZtlX0drx3FSNBslS1FxSukQYNp27gIU4Z2Jr2XbpC
9bsOzpEbSjChNizwrM0PUiJC6vRdT9mivjVxAiTOoDjvmXf4LSLkWnrmQY9zPYCb8u71ebvn+1kD
PS4f9LJ61vWmhXlXzQfbFdY+t+V2HPR2345m49ejx4da2GcrTvi/Kmn6OBt85HTjODdjsiOYuC2n
/wulv9UJojxqhiQ0kKovXI7k2TxNftqz0U9VEgxVY+ytERJMrib40fdgAGUYQpbE7ik0kWVWzRDe
ji1Obpmpfp+x+XkDyPTJQbhqHv2qb9JLTvWeEtFGrfj7OwSnrKomV+sqBh5mVLvIwPwGfelexrx5
IZg6I944AbRrw+3gqndpCva7QldUV7yrmSOWACrEO5HwHTaVBhokS91dtnhOdd51jLTIl3qcPCGY
j206pd6DC9JpQw7JIm3Y3aema25s4jPQ8LjVJknQxEjPp14YXgFkKxztoHLWdQO904IMmHq+XmLg
p+Q9kiQKeNkSgq3Lsfh+GF7KPM+DasirPQc+VJnGYgiaxrrYOZKvljP3gaI1v8aJ4wpczPDMbnRL
c6vGK+AuSzkcW91Q7xvLSc9omFiUm66OJ1sQXtmlkZV7F49ochpNl6L1TgbTiEw+I2HmXOtZZdXH
FmSTDaa2zUtOVIPEYz3yUOLsegP7bMMSu7ECrRrXzmOC80KgiXIjPeEsGzd6uplTB7XMcfmr0Rgk
tbVxRN9s4Ocrvt5byy+VgqUv7jVhwzNDEHyr6S3CwR6fE4HTh69koKWU2kGmd6Z25PLnl3Yw124c
KDM2LXk8Fz7AmPSEpwUVG+91ynS2aFXOMPyrHS5dgHBnYxMCT2H/0MtjWSFUX45NSvnQDiIVN42M
TR6Nc6tCKCMGtsVhOhhI3QTT4IynQWj3etQ3O8H2fAcdV/ELC8g5m0B8Tyn/JcrsiyymGzXs8DZ7
43RAV8PTqmEXutJ7MC25zyf2H7g3xhahuEW1DqOMSZkM38NYg7+Ho2hR29OuUcunvJXt1jVqamdK
/yMrRLezEcWhBOBpUKpbZ5PFIM8M7BowKrIH/hEE++GsDmDJyyyAiY+fBPYObea+zKWpPHupcp9V
8qxXGHiR+pA7HZXXTQqE4qbF3c7NKu2MfPhw67vFoVoYw01VIutkg+cbgCzs8EijjMYKEUAGn2eh
bApWtRt0L/0m8MpELEMlybs0WbRP45S29yDJ8Gyf5/oN0Z0RC9u6fauqYfB7o+/fqNujgGgb8o2c
roTvEY1vEXu236n5/GYSkQAG7dU3rZh638K15A3Sbu+PhTTe2h6W5/KBfjMFWSRS+c6blhHzoFbk
vnH8IPpBYGgDyWA8EjtKv1Lc8o14h08UemLf0hbz0hCAyjeYHxzIQyFfqzjOAycb3JcmUZIgUw9D
09cvdpGMQad21nOMsnJgjRF+iYJVGQCYFjheWBzGti02+WBbj1GvEAFSN30Abq6nItlqjXTuAYhp
27lx9DvPHupdpHvzrYm6aD8CTbp6aYKROYiSS+k08K3KYT6TZa+PVC21Ux9LcVIqaR1dGaVnxMfC
gzLl8aWz05yidm2cOo0tCi3LoE4twMdNhTeYAfoT/ecU9eU2R5ZaJYxN+od8Uvdl1ELJbvLm0A1e
CMrHtG5KVzxjtB5v0xlVmyiBqj1NeKiYGTrDJggM8yIRSSEK0n7J1niVXfO7sJWFUIdyiI5HLOeH
UbfFZqwT+zQSiPeo/Z/nGBLIepGZcir4XXxjche35OZiefG4b5zptVPGASQFGErXHc0deCbcQHNR
U1+t/bQYOBI52njAztsNRkuFSoNmIwbCjQycJZRILWM4moN4NL13LDn1l0KZPmJJZG7yeY2VQ69E
6V2TFwQTnvMWFngdV5bVv6AXoAJRqr29bNBSjkjpKo3e3ULFIBhvu5vEU3QXeYWOBtVk+0uBQOoX
oVMNscIIvr6bvWlA8Da1J46WR27dkCyoiYjjnTCw2u695HHSQU5qefxaOe1TWyMcNlsboz9ViaId
YiV5YOPagIYcA23qUl9Xm98wvzUbFr4iut8kZAd28848NipSfFYEEVDMmtzORY/kZ9ucYwpk+zLU
3ui9HzOl3SpkgSxFueROjgtNXLNN4JKwxhnDEjXmFB5FSUhpdBcSgi4p0GLXYO611813vRTGjvXx
uUYEINBFOlx7PvC+m6ApKuS0d/omOwtDoktQDf0utYcXHByxTAmR4WgS+V1tS1IKptji2sjaN4by
mpAasEPYjMDwlG1SVe/C6sqdavQvSPYmZ2+hYrjKE44J5EcSdialWkyrNWebO2z8df+R9XG2FclM
taO04+cWskxOVa5UpXdH7E+oBl8aekZp2skpjb35vuQkbafyl6L3fBPdDAfYsPc123kS+s8R3QuW
GPisYuzfH5w4d//yKmebKkWERc6ubIsIkKOW+c0C2+Nb6T3YtbBPnT59wPQ29tmwvCHJQvt1riwZ
bULSUxunuwhK4W4o5vaEc9y4MWOtIYAgVyDqFk/uihQFGrpdZo/NnaqrfMATj7gD2EiL7g46aU+N
2h85CMv9tA6vI00N8m9btcikkOll6ucL/GNsfRVdqCcTcuDedn5ndYgQV69QN2ncQA0LDcV9LPWm
GRdOrVJtVF2GoNKIIaswOmlxau+BvWYUsR4BmN1yiY5d0vUuQXvVBqOXOC9warG/k9vCRF8fXYgE
6b+CxZIKJvmbvVLYzq8IIe0OdSU2gnLe2GhT7J2wf5qTBL4YSSg/aw3i/Go4V3G36WV/T3kNg0O7
q/cUhFGcMfqHfhYGgi74Ybo1rkrRMY4yLL7zkHclM2tfjUJza4pMbKdM3IoYYkeZs1/l1U2ZAHJ4
yPzjIGBsVLDTmzCMn3uheAHQ1U5KmIf5szoZwyZLwbn25fBhInCylzMM+1qF3YrQCUhgl3Nlk23z
hDJ9OeJoqCjTLfS8al817UsSNlTmwt/hUBTPuBj/IL7r95zEd1OERXJs810E5nizW6M9Yu4dBfiX
bWWovhOHx4Er+nnBGBPsti7E+CI/zIoyBEYqKR0ZoGEE+g1+FWd8rprXzLQj4qf2oxlKrHbT+RkD
CrBObzXAlR+wXa92A2cgLrJATN8iAQ4MpmcCFhtAkY7ikJM4j6C1vpVFvUcB9z0bNYB93UeRc07t
ox9qMv12kwZRKsMDRTAt0itJop5dzbjzrOTY1v1etfv5R528A24sAlPPJXKItY+7PLz6QquB/xgd
ptKFBqnvrw6SIIWrsrsOskb3V83Tc1kDECu8YaslbbtR9BN1BJGF3VZY4e+2HLBJdgB5pQjj3st+
AdS5QeJc+yHPNhgRdgv5flPIGk/kGQFgow+/q91gIBs8YVIt5u85b4yWgfSL+vuyNjzAW1V8T73d
8h2cN1APhIuQvzktqiv2AGSCAt7enOcXxRXJHTB8uU9DhS2q8w6ko709G+8PxRHvJc6uiDSE5WPU
ZL8g5Yy+C1vtpBvK+afDAsHxwSlPSBRUgA4BH8yezAN0lqr2wKk7O+K4eENT1dqUpNSCsndROiqL
4RCrBl+J0QtqAzFARO8Fyz8BVYL7wG4m5bLB2tYAyGOOi8mtsTE60q2OnX5Th3L47oYNTuTIxjyE
eXGM2so52La9yC9Uys0o+VMdz95ZOW9kCQnqVieTdaUshXFdR1rXm1yCiRytvLVpzGq8JUGeH3Sr
je+VtEyhwsX2FQZvrt1hOAkLCDaouo/SudnaU8dPEtTXnkASBFRP+ksH5HIXZTNSHFOJpNGn7pIm
sk2ZyfiqSlZhc87zi5vazQZdWH4x/Imveoeyow3KeVsP6YcaVQ6n9ZjcnxahboN4HEIkYV2SC5wo
SJG/UHysRi1fbwrjpYlEc57AR/lWoVK8Ayh97vUCxI209Rc1JVH9NXkdXZscKAMrhaWak8hdCsOL
7XXUiA048GEnxtC7w1rgz2UIt3ihtRC//u7WkUjaIxzAuXWevTu5XNb5i58BQNeM0A3NDV/tdUqF
ZApZIMuYTRmRwtbQflNac+8QfPIem2m8rt3rLNvlCFHHxucslzDrbm4tF+omrgJLt80Z0gEyf8wM
ih6F2Txw2msf+qHOrnmWnTl9Enc6jZpdUSk9r4PTMmPtWmaQLgKevDaX10Cw6eimZcxWbTn360UX
H3WaEEr2LnuIyv8EffME4NLfE4QDO24m7Npy5JIKymsuTiujFgXJ+giFVUSn+vHzNYsKqhpSPRSS
7PSNU9X0VHVTc1JJu2z5bM0/tPDaNJP8Dr+n3dXGHB812A0vpo2v8TIeTyrMhUg1UaFvuzunGxws
uBgou/jNrdorkth4fXk1hm1tRn0yz/S94qXfpPTiPZxXikQjskIhfiuvRtK8rVDSNGmPkE0l6BuO
WqVh9Zc8/MbClz6WM/ubbffFIU11mVEO6HZ5bjpwtBiNMHi6Wnl7zfSwx/vWQCtGg0gRgExLH00t
zm690J6lam+U3tQe64XUUiJnvLZWUsvSQnlBf1xRm/+Z2S4zl5bpLqJ1nXG3ujXObayDjHewbJwR
5K3RTtfOEK4QevjsXMaxx9PPX9PRb4ICoVo7e8EyyzK1z0aigWVGGK/dk0J/WgdiiZnMZr2N9IL0
VDkn6RFICHYvQT24DpIqi+i15qBBjMLvmTQ87Djj7+a0SmTbzq5tDo7jehAToaAY+gwMf2muFx1R
otNUio+vLlQjp8X9GXZdbCr+OoAvxxbQk7h9TRtbFVxW0VtHKuk4m5D5v59dMnWJhw7QOm8dyCZk
0MOZNMyPFDTmJ7w8E4l+hcHabQQZ1I0eN+kdUr3p3Xo3JhCIdRd78P8amOy5uGQWTofLAwjkSPNz
SksMXhfAidYX6RrZm34oZ+EXapSQXmP210WxVcCNM5S4vh8/FLstvxXjbG0rwGf7TNjlN9RARr/O
RXJdR+s4DGxHkc/l3KoPbp/ekmVWRr7/FMlFBQsFNKI4b9qWYYRt2wA2WOqD+toVpE4TS+HMtzRV
p2iRArWS69rk/bnovdo/rK2J7dEeXrVcag9gg89rZ9s15TVtkfefHE99JSAajkYbR5selOErpDtJ
ko8KG0LZv3RPFc+ilcDqS/Ar5tLM4kmAnzH9Wa9s8Pqx8VaWentd56ruTDapT1yUz5lrGYgFr4/K
Oi4+HyW0/POolNbno+lYimens2xKyOiHf84la+K7XkMRcika106vPePpmd157nhXLi10bbTnWWwR
EACBuTREob6wROW3tcWlRTZINsf1Yb0HUjUNnbpdR5Mizk6NaiF+1UOOj0gR3oGWvg31kL8JocVb
pM5cvhBRd8mI4bfTPMpvFUQGN4nsv/49FRLJn6lSdev/mjpM/U2rbvg0J1CXfa2P6ntwdDZwofKv
lbploc27JQaejgOCwO/9bxQYo/cKw3qOIqS+10nrw+HQ1PfF8rBl5v94uEn06bhOa4hDreSfT6+v
qZcpTJ3laQsxwEDWmOuEIyC1VokFdpahd+8iTxcMIfXletb3Npnuj1E3bt5cJu9Nm2SoMRntnWrY
ie8hBQBWo1gkRgaSI/OAc8/SnISSPFp2+TnIOmI9SVgvPqoX46mNlMWBfqGEZJgLLZ6utmfUBzNS
8VhevV/XzrosmoMWEgKtRL+1D3M9Y8kasIej1e5HCC5gRoVQszLkyDinnbJdm0Wrjec0AgWDdal4
jt3UfXLVz8Y6wazI0lHvu0xF26KLpBJfm9n81kUcvNvG1E/rBm2X90Pbdd/YSWqAeJ1+rxLdQypX
bitwHfOGVzYl5dYsMPZlzCxC5Za0Vgb9M2s3UWbBe7DCDxQs3/VRCznaGyHZfWmyg+XqaWrneC8U
13y0JvzzoGq0vwwWGUy376t2MOqfQzrem84mYtXN/ELfxAOlSQrNpGvF540il56KUsj/mqMOTrqr
Og8RY2dQD7Il9d4uFEuhmypwWtj4yAhV588fZcL2YkH53RgkiYbluzqb0U8V5PJ17QK+Hm9Jl4Dx
WwZxwdBOUEtnfx2tikR/nCHZ2CL2FRJ33xNNpV4i2uLiZV1034rcIQcetz8Rxb1GZOFeUWp29xTY
rb3dedVrIYorOc32Z+sAAyhMxb1r86a+dATIm9r0+nOBpiHlEBNDWax2D62WP8pekCF3qt+DVRxK
val/q+TL/n2zzFl7Rm4GJwdfGLXRvRN61kZUFoyk5aRF6Q9xhq5/6VRqChkQMYz/OL7B3LM36RBD
rlua/54mCfI+p43tm55434bOwuxdHbOMND/Ske04kCtRiIB7FUXXrC4hW3LndJGzgbZkB9pAkZnq
QXM06xAWbl7oD/91x6/3pw+HzgreTJzfR0q0Q1KzemyFriPgH+1aQy0fW7XUt3msWzCjANgAFzeU
fTqbzjOHHuuUAzqAlY12YNxMFxGDuzH4vF47F1/THKzlvaajppMoGVltOYNR6SVC36SEdpEaF/eJ
OmQwwlQjuxZqXO6SSZD377IF/jGx7ojVV62ougSQBZg+4BqdelCGkVAnxjwsGOdQXCR4Bp+ytF1N
063DxQ/4G3frhbhm3NmVyVbzn76v0bGdFmi7M+JzyROVSz5+fQFjRIPASC6tNPRTkw9HKKtR8ijm
ajp3Nq65iMv5zUCxGryz9Pl6hrdK10MEZAsLKyPzsnatF9niWQe8BNdzhJdOX3PXO3Wex8207PZr
EyiTd+idMvaH0g0fCgOXhYEAsF9aCRXvW89hch1bL3OCjKdhkwj76gNbVWyN5bI+tQ64pGx8FfO3
42dzwlvNkcXWHUpyXNK44y9QH+e+J4FcSQqYMWTVoO17Yq5mUI4S7v0jcvEumPLy0K2jcR7C+dEV
dbtkn0WwvF6mx/IuA2uXK85DKnvnAqb2Thln56EmhQoZUJkPXYZh29pcB8YmrHgwTLdW3oPHV+LQ
8804ag9Rl/cUMU3cW6FqXdbZ3vJasAoJcD9fMimQPINSlO28cacgNXkbTMm3xsr+3y3OPoAXyKWs
e0eiTMmlLL2x3GeKg4Z36bK0cSbcOGONprejDjZ1xRJLIZQOPi+j6AJ2WXn+6h+oAGBEVKHSF3tG
yVvD5K5EKsf/ei40G2dfCf37V9d69/ky6dY2d3HTRPed/vEVn609tvj4DM/6NoruhfidF1LG+NtZ
GimJyKI+PIRKt9U1U0fub1A2qyyxPhPtDUZ4ENU4f7JzzQwpqBYR7P1K1s0SfO67RKtvlaZH3yZ3
t5J2jbpwL9boNHs0W9HIXpZ6Nuznz4UAfD4/MbLG7iZy90WUun2pF1KoZaHGIvHN82sjiZ9AHPDd
J1u10cwoeZpJXW/SaBD7xFTjpwQ7iHs0l7fJ6hhsR1mKuwACj+uoUafpfcgndG3leawG0jP67bjo
KK8LN3ArudMi5Ob/L83kdUoj3kU0OVuFXPdpRM7g2uWusskay10IRd9Xue8OrA7nNPkrGySZgSS0
H1PyZvumys5dm4ZIwHnWk9lH2nGMgKplgM6fRqSUnjojKIAJPq095PGLwCb6PYo5OiVlZLyS0Bui
afyZGmOD3meWXuGsKdeGYj1lOczPc86FCNr9Y4LsZuVqRlSL1Gbq4IRHbYD2EHnTKJLZUdx6u7Du
ZtckeASF8CsjoYyDSfzdbq1qS85JniFTQGMbPe8WokfK6URrnmIO9QdvtintTpr9MvUWxN4xu7gd
MfgqMaM7vfTTGvflVYVmvfxfA596NBbS9VTI7f/h7Ly23Naxdf1EHIM53Crnysk3HK61bOac+fT7
A1Rt2av77NPn3NDEBCBLKooE5vzDBo0yFZFwTMNDdRLbZJoyJs/kQRHqBmlgqgDNIfSdKWa9xgKP
7thW8ygPiaotlTKK7js1bYVlc3uIHNBcslPGnCpAx1LAyhXH/wiwxvnmY/pTN+HwjIJndGyBday8
kGxeWOXXuCsAIkmjfMWFSVArxtsinol4DIMUU4E2XddegD5KbDuXMlHqVzN9y/TReAuHyDoBUiYR
iAnBm6b3wSbJlGZriaY6eg9qGeTzKzkPe+U15Cgl29PTq+DpB93oS7Y1mfO2g2K+B03jAYxRxjag
quvap24CzyNVQQNL/144SfpYN5nzW7zN1Gs8Upk/9ODS7dy+U1pPGEsl6oerdCe5utaHFqxjMHzL
jEpdqnox3Jud2u8mu0br3y7O2F5b/O+Gki0TO27uQHjZh8yF3WTqUB7rsYMRGejXGIW30VoYTRlt
BjWJtpZZKn8bXFnts4M77qM+sEjrunYv96MAM9TjpCrxUjbTzK839dyZfFfsQyn9uaR60+wkm07m
bjSr9s5Kaz5p/Baxg/PildI64WcuUraA2d7zhJJSK1xA1GKAe1w4DzjKR5+qPtoL1RmtOw3SG4IG
YskRhvm0C3QkK9gEOava6Um8qKlZLpywU/YavjqP8lB7J0s1gE/VRfLYeX55tLX+U3bJkOW0otQB
5UTycENdzfceqUzuMAgn3bi5kGo+Na1y4Z4U0c5LMDmLpGestIF1KUWU6uTvrrG5gCsQRtGhwBaK
lbxmPdzO5gzGLmIK1kPAEnY1W/N8iKfsEmlWdk82F+te3YlXFbWz+1hPvg4elIBSCeyLjCNGqy51
r/aXI5A+tH0S7WHqcS0IUV3b+PDp3jwBjBd3nNuINBi/RhhFbb4lRXEdoVNkWRSNeuyzHLR11M/d
wv7tyE562EBlx+WD6+tUrqcG+4GrGNNsTME+6PqPeraMixRiuuo3pcr8IwvTbodyvLEjkfEjRQP9
3CTNurUNpVinioJcPbuojXS4kp5WrYakhJZZ/TquYYw5hnGPF7R5r4sDdLitEpc8lhEV9ykv8eSt
8XuBkcE4eYjaClVj16yWcoaM+cponsTLpaYPDNIPNbaXPqnerVuh+Ef2SahNYZabTap/kjFpxmOL
Xtyv2zWp6WkpY7rJUiWzzeoz6dvvbqQlL0rE9yGc1gN8U/YBTrQr2VSoWJOMMrm3W+irJrNSHBpd
2CjnqM1DcMj9RdMM7GP9gJrDGDZrChYUBare3V2763FaRBEAjsaoVm2me2u5RlDivsG08l+xW9a2
ELGmF7BSmbadR/erfVtbyHk97PZVq2ruvbx3aZ5ysabZOZtC16HwBnMX2SW/J3k3m6zwTvbKsWFY
mrvWb5OlA0wBfAoF2NKrTzfmsyRCJyDwlriDDatbx2hnzXWc1o8z/Ge83QZ96C7BgIqOcPoLE4US
wvWWGVYRteOGtbQxB5Q8hQnTXBg2UkDo8Rpic05ZoTpPdfPRiY289FmCwr6wmqZ8lOMxGTCgA9rb
WO8U2Dvg/tH4w8RsTr/OZCwWMdRrzTV8+2IzAkH8q2rABDfeGB6syguf2L5UJwDoH5mQDHas9jJY
qrKch4F7pod39BmthEU/KAGXmg8CtLGHDX4yxovmuPbaCsJx0/zZ5A+qv6QV1eRppK7pYUiJ3kCy
oDrRP3SVET6xm4LQ77nGSjbjOo6eqi6h0pFur/oVKAJE82ttgrrwWqwjF6XBj8oC87aiUKWd5INY
PpJtw6Sbuv8Plp7Ogjzb90ib3btKCZMXAE5LEA7Gm2WXDgAxjTq5aHYU/taWolHtdHrjDbnk66RW
6/6fJk1Brh37WnzAytLIFLO2DIAS7WWzFnlsZUy+mrI3nP5oJpVLekHMTXQFZFSA1hSfelW6WnpA
g4dSR4GmflTPryqKI/CTwJ0oY5RtTG0OsC9ld+mVRv1YjCRoNK+t1+YcBJ8FW0weMTksaTihinno
E6t49CZWBlizR58e5FWlVkBV8BZnz1Mvaqi9y3dY9LN6cebpvYei8KIE5T/7JkaGNaqoQeRQzLQa
qi8lpESzzNV9JhfzQxgAcp97dd+I4owc0yPJ/B9jWGypezkk7O122w/gHMPVHGnlYc4qVP88984S
VSh5lkQksfMYbN4/OrCKO3eYWx5vccRhs6OJ+kLmAr0UuVSZQbWM5mCTM7qTqdg4AVk2qvawk4na
WHe7HTgeYyknTEqn3WWTcZjzpDxMQzosEcorQDgGuD4JKWJsKHCaDywPO0ukhfHDs54GdAzVrHqS
EZ7bnzHAPeS9tM/IXoJKzP4Kh9JfqlHunSlwp+c0HpC7zamjtFJPo9X5joWug11W0ZnK5kouVuVS
VsbbRL3GZWiUP9c/Y3KYnPXrNeTYAWTVVcEx6fGAjpR70LUgd6P8r4Ft+AI97JrC5xAcuTbndYaq
xocY0bvG3TUnVmvtGlbaeJaHqKjHcyAOsknuextbwM9HMKALExD5Nh4PZZOBSEFm+6EX90MflFw4
TPdmUzYPMkzEzZzpvhXd/4oYlbvV9YY0MTQnVkgdyL9r/kUtS2PnQMvEEpf0jMzCyMNo+VB14u7g
T96bNkzhsTRJ6OWRd7k9T3QnXfkUx9HS5eqUB4pCK5R8vkJy6K+J1+2qaDY6wBO9BpiWKeP9WFfT
vd7ge2aCqdjImD1o0z20A+g3Sct2Toy7lm0dkDWGyvpCrz/HCd+xKGTBXqnaCxWa4sC+Krr6V4i4
1iEPLeOJk0YIhCfztz/Hy3jGKv8ejFy8SEL11Kah+TQGvXaG0e8uZNbbVkzs3jwnxVEypBLMwvKa
NK+pYU+NMW5kFnyuyHspqbpsc+CUV63evsFtyAov15aFG8Aqsy0IFCgSXdwqfbzeqhG7fRncUH1o
IqCQv52RCR+0tlqPmsxITkjWjJr6HqX5hxbr8U+7/1A7YYhZApPL09j4PuggONLRsp+brlBWRe/5
FwUBePLoXiyQBgb1VKFJhqA11yNM1598GJTbpTJQgyDIwuk16zXE8W/jcd/DGFg01SRZeZ3b7GWv
OSDDF2Wufq7KwnoV2Pcyq73H3g31577VF3ISSNXsLgusb3IO/Kf5gOoQYsHwNi5eWDxlTuZf2MpW
q35oNC4NH8C8DKqt2RzipL6TLXnI29G/yDPXGI+YBymHW9xEcY6CNDiJGqy8BWz8qmgrxWylfG2A
VDJqiOlvsrhWazg7b9Ljqywu8FDvThMH+SKVW1PLCKJ70tMTPkeKwJ4oabpDIKjDGrfsj1heJZOr
HkdXq7ZZUbzXUhlIygDFSgqlQsoCdYF37U4GipIrGcPjCgv3ADTHapr6cqn1q0FXzUOn+CQiY4TX
jtdT1LOS49B7yVGeyYM1AGleXtvBOPMLFoOu0QCGg1ObB3+2ebuzd6zED1Q+Q4DBxcjvPfx75PrI
KX/20RQ/TDh9hZgwLGRLPlX+L9MVivW7SAjrJk0d3nnp1AEEpXIrm7WihSQV6YBEUx5iE1yOOVvB
jrLIYs7c8pzPQwYxS84tkgbQkD5vb9NkB+YeK98OM/TQghEgujrey4MRkn0e2uz15noo4xZC9BQ/
nFOgCMRHEJTl6jZVDpZTnTh5lRMmcSv6c+rVNbFMuq+pbqtN+4JfHMs6zyAljvphiyIEmlmiqWgF
RnkRNXFaVquZj7xzF2EaNaDIWpqPhTi49mdXskqXo1ygc9tOD/Wl7JOjQPA9QRFwT7KljjroCx3n
b9mUsxJr+pnBkCT1YKIdTO4pqB24ea1aLt0EPiYpyfQpSTeyT0YUlvWL/6/xaT/4MGyjcecA2Fnb
A35puoDE2L47QWopf2/eeuVg2auKwa4YfOu9zdUE9kZxdfBIlWFtrLnVX/4x99a8/b9hAFK60p1t
LLLVFbYQ91OroT0lktXO5OSbtoVqWQzmhDZb7p8ar3HPrpBYMPGPOiT5kCwMmawuvSpeunU47QYl
HB5M59Mw8nynuVSkclHR0KZvRqgp710S/B6Owu9dhh3mbbT07gww/flztAyP/XeYF/51tBm6xnoy
4AmD0j3AECne4Og8VqXn3lMQrl4C+AEybHeJfjbw7Vm0XVm+gQ13thM+P+vQ7Io3JQvt5fU1sm9O
HYd7042DGCkNrvbWhGlhITB/UT0gWcagWS/mzKp1dILih5U+ZTm+urkGUCQI6/cqSsh3l0NyjzNp
tqtJCO+dX7PR5P2abZdj/sMdn/IUP14xO9bT6j0OSDPOpZPcZ9DWdkPvfM0ONGiOfls+adaQPvc+
jlMoKo4fjla+seBWfzSw9rjVjiHMdUSztNr7mzvZN2WIvPd2zLLloAL0GSyKGA2Jrotm5sq2LxXv
0JpgspzYmFH9M9o7lW3WqmlRbkumNw+Y2SIW+qyoCCwAvSrfnUgJViLrecl73TyqrtmtkzIs3k23
PbqND9zQin84vLlnJG3KbWVRUEmnqaV6QSoYadp4bwOzpmZXhsc4SV5DAWRKtci5BxOs34+HCHNT
BZJRS1gvn0NnLo7XWNSDE5sbfiyy9zoTK4xNMSAeksh5FRqhRzswF7FydpXI/BZ42k95khrm9QRM
yk9NVY1v4uS/HiOmz2LWH6/z79N/jVERRsPlI3i0fKc/Q7941+Ihfw4rg700u6zGqeJH2bITWEKx
Y+cHU4/zZzLILBugi61cf+zPAM6TlZHEyyukzu27J9+BpCnuCDFlu6dffRSbr30Siyf7NObJVvGv
echvgE8Zo+JoZVWyxVMYfh48xBd7bi5yUzaXfrgs6zC7SyivnAszQ+OkI5Wooj5CbqZ5LfN+gX8l
Jq3FCN6iIPkaizPQs19nMiZ75ThkD/6X3turkNSBvBRO7X6CNI4mh/bRew4JUz2qd2Y0aB+N8VDF
avsehoq59yf+Zzmqmro3izI3eQm9vwQpNEQZp3DTLP2k1k96xlfbws/CDRwR5bTWHr0B0xl8q5t7
S6+Vg47e+ppse/kRlBqqIF6OZwEmeG7CLdtDonYna8zUO/ZDTaK1x5f3ruoxtpTxEGjddZisWIth
LLONpxl7yLsawZPrsNkL81Xiol2ohIaAYRbbwm71//PZ/z7OTTX1aPr+0mmMYksu479/pUY13HWI
SJEpNJsbpWmXjZEFm6JtJmuRwlBcNBO6OhJiEYRZv5WfUw/be6VXqsd0SLt7120/Xc3F8qeizmmo
jXaCq/spCzyyiBOgWRZqBpRBUfMpBbPVAGGykeWexg063H9DH20zAdU01Xxzc/+UZ6CvC1RLNXsR
lN3vvS2Frqu5qNYg3tUni8EG5ehpFgLyipWMZ9l2FHIAKjyxTergTO1qEw950wvO8lD4c4CKfLNU
Aw9Fml/xgQT3TjNqKhvo/c5CsbKS69Ii3vWKZh9lSB60tu/bRdeqwcop2hF5H6CmaZjUT6bGd0Ya
Y9jblV7ea13YQi+pnU8F8kuv+Pbf/fSk5/qj/F5hD5Mb8+Lp+jVHlnbHdg5/mR5QEGSBvypdnxe5
3QkaGHhpb3OrwTexnkPn1n7Kwrusuauw/vWFr9bJEktYMLOiJH87yDE598l8KryTLNUPrtLg4JbY
WwsrD71zjFcM5vU1GEfnGJTcioaoMSis68o7MLRjn0fZd821F34JcyfMuaatwmru3CFypuf22UIC
eXnV30VbOtg2NiopUiNVqqXKWFrl47JHrQ2af3dS0T22zklfQSKV5R1UEaC8sSPABhMl2Jh65b08
DH7d3c3mXwjUYo8oQ42qv+b66MKjL8zrKFWsOpHfV9e3WNPG7q6g2F1UPxsecHeqPnC5G4kV7sKw
KWFS6lRtxEF2yw68W8qFCsdqWerwNDE/TR6bTtd2ugH8fRJIUxkrvZ7HY6RRppFQVfDH99geWyc5
JMI94W5wkA4REzCFAHougUTJqLd31+39NNdANswB6c4q2tdt4jWbPk+mPXJ261It+hFOBhuVVjtl
kCJOtaEmpymFS6p13nNHPmkLm3FsMEghJofYEl6BLGi0GzvnaZJJGl1x9INrTMh+CNsMz0qMg2UP
d1Kms8KgA/2yRAjujY4XLuU3Ib4xv+Dbky15kN+ViCNK6FzjMvRr/D/jEehFm3TwMldSvnW/b+ZL
4guqHW/iV0ukhsZRwS4HvQ7UoIDiaPcyYxNH1GfH8L7VbIr1/2pRBWjWUSGy8+IvatvoEShdZl6b
WZa2R4Alx+snV/0JwkXo76VM6azk91fYQqb3Z5mD6XC5XoSkwna5zCJ6vkmNoHX63RdgQPS3eBnv
ZH6GP5WxsfsalekmLc522EK0lKcjOoUr18CEUTadsi/O8ux2kDGAx6pHGk1MV+E8b75+5E3ofcjg
9TVRVMnWjaviByhG/uPlZNMT/4XamcuQhOnxNmzqqnofQX+ItpqC71WsqYfB1kd9bzk6aoiFTqX7
Pkf7inzsr38HHgSiPX39+6vfRf8NcRzej74jVe1ekep9BkoSjUxvdQWikxRwdlgNYfMi1nhyYDLC
8Mbla32FsweiIwCCM1H2OMdyBefNZrcIDE3f+ci0Ly1yzSsgNfrw3dbTb5HuDJtOb3FyGpP+CFuz
8pGKy0roQWWzcIZZO6qmqx3l2e2goG2d2M60u4X+0zAZAwDUgwub4isSSSKJ9MLn1g62dimbt0Oe
Ty3Phmh9C0noEsoN/iVtCqgwdYwUFJCmLjDtPZIWoBx8/gqx6VlLs4JQZ0++5az0lvpd6/3EwYs8
SzjX4drNFHWVdWP7iIbNSjVG+64X9XyEa9UD9r3JQnbKmJfgnVC5Lu7iYkg1qe+NY7rUp3HZGK4Y
VT3w15YPzcbC2PtUxOgWyDRcFwImywx3PudGZeNZV14tDNQOz6jAsKatH0z+wsLJbisfyEE4u7tq
Tt4krUQ+qG/P4z87b/FqqDc+ha9DDznzyhAxEG076z4ArSt/hJTaWfaqYktLmvv33k40b3NlLxpG
T3NQtt/1IBL0STjncvnF6pu0WTA9jgrilUEU/x1PrvCYGcYjhoyZdeqHOLlYJgJ+rBT3XhEoP9TG
h1gajR+dgN+6umPc2S4EiKDx250at/O9lQMvMNRQ/SYm+UN/1DQy0DK/OvjOfB5DBZaxyIL8Ss2G
bvo5osl/zdbKeBCLpXQ2e8vYKIdL4g2rqAysZyqUX7SUgbKKZbWAuASucdSVboHiHbK4TnMdJj9l
MMS4mYzzvw1TylG7VAJw6aNL6YwP8pETj0l0nCL/b9mSB+zZKA6WIWt58VCTsTpiyeSoenbIhxYa
Pj/X0sxRaYWifk0lyw8Rh/lbFmf6IZTZoQyBpfXsksCWvdchkaGckNbfyRy1WU/eylccdyUf2DDg
7oBIuEdc/L4e2LkHvcgl/7qRI+RTuzCjcAcKx7g+5mUMv6fiUiPwKIfJg966JdqImk71udaSedsj
V3IBn0E9S9gt+DGwrGTqvW1auT/kc6Lrp11Nmf0oW9d1QBuPv8XkMgD2Z70cTDYVDzXEQggQC8Os
3QdvHuz9ZPNE41nbv7lFc5QQpP80Apuz/g3iym8jmkboiFotSl1iWRPFinsqNHVvRAlLGvkx8zne
NWmbn28fs8zAKXkdkM5bDG5MuLUcv1jKWQnPuv3sxvCGlfZzGPL6RZ/IsMM0pxzSNfUdtV4wfrqX
kUWbEPKzxr+nxuUKs1vYTbrpk35zbcx92LW1/MGuQ3LyH2ru/SVfetB1UXTAowbjnWBRJNF7piPo
GDd2e6j5QR5sbCo2jkaiz5qz/rnHqemY5QYSJvHcP2PfHj7OgbqcigiDdD9tT43WTneNlXiQ83Gj
s02uNvye04cajtuh0wCn5LFawbRsd7JOFCbZ14hWjGj+uxE4JFfoGHS/vYY3l+1aNWCDYoCVbF38
X5e5DccFF0e/vlPij27CcmWdTNBi/TA2d9feDjb1yqySTaYXpPFa03hTUApdxoEdnXQvNd9Mik/Z
VHQvWKDOd2TT/pKjiqD0tpbRMYmPwEfD6yYIWdIVgYrmgji1e4XL3iqe4LgQw9bO3fSR4KYLmLJa
KN6qC0qEX36hluVZBN7vkmqWh8BVYi5vwOa6A9hskTRb+Y6XrbwBhnCaGnvHGjwA3aBIIDvnWFem
ijA004QgSJXfYzqyi43cfDG0rt+jkVGspLnFkIO8KaZ02oV5V76pePYttMhQL1djDAv65jy8wlt0
73rTfu/caL6ggACDraqmha2E3nfL1w+mleGdmA0fk5emP7HPeVcKB2fENupYeZrtY8gGZgOQNjy7
uWbv3VxVd1E/DFBIjHSlwjKIK6/blKKmZ4kynp7m3FVFDO0D1oh50Hy1B1HTkwNlzPbi/jpPxnx7
QE9C17uNhEq0+AMv9dZiIe24/gk3FP80VXqwgk6rLBGKsHt2u5lykt2ZbpDF9frlpLrfUIJz7m6H
2sJjzR7Cei1jbsfOCvxCeNIsUzvexuENMh/zuEVsjvlpaiN877tzoy/9GFWSQO3jc2eX64qszB2i
R9adPBuGOtmyi3WFyNxXzCv1/lDHGDRE1lJHQvqFbEZ3nucIz8fSG99xINJWZm+pezOoJ2iAXClZ
/PQF3hGVYlk/loVlI9YxT/WDe9mytEhdxVPpbWRRuR5BjGdK/FOWpPtw/E51DCM7cZBnaqu++5nX
7kLyf+2WHXq4UxvvM3LarxGtWk0bpLrYe3rNsEvYQrJgHCBZ2MVENXvQthGYzPO1maoZeduiqFdy
TI6ew71dtys3yfpLkfsOT2AE6sbQzj7yKbMQPJjHY53gk1OOqGgmTfYBiXbazQNiPqbu+6L8NC6g
6zS72WDq1ASQNpEhra9tMpVcRr5uPJm+9jGZlv465vOL0+j231ofH/nZBR9J4uurBHDI2RpT5zj7
uU71BpUtvL9Mr0bssFLAko1dtRrDYjUXrXHAttwAhAWt98RtIlkHnUHZW44x9do+wZwZttwKZ2gC
KnJIuhlB9C6eWTd+ZS9u+QpSzgn6foClT776PFkohznxGoWtfm+n/I62s6Nidx8lBZ+0wLZeBqFD
3PlizCaBIrQoq244S5zKwE/UNOo3YAfRJenInMtwqUIc03qn38imnBRqmL9b/egu5eYpdyrF9RYj
f5MN2bZuP6faU8ot/imt+WIKEzkUAdD9ZlfG0+SNv8cb8Zz+c/zMTniVCvdKEZ9QK4rzrZ5g7oq2
GbvcVOyB818HBL3F1lceYW5AeCl5H/DTkNu1+5cOygqGthDL5X+ltf4eI+3hBYXK6re4GB9SExHY
afypazbthm8+WI4bPpXmtJd39tb0oM51DqBRavhv6Ef37DnZZdgldhlfICtcAnHB0awUbhbEmDaK
wAyZDmo6aUNBawAse8X8yW55sNPcAiifYf7ll46PCVuJ/3WWDVtPCBzMYTjtp9oCF5o48KdKN31I
FNRljA7qnwilWkWRjLWPHK+i1azX5SElUXD65zNGthFm00gA1aht+kq8UfVGWWKwp1/QD0VyUYtJ
S1sGABOlG3bQacdlPdbWU2q1WBi6/KpozBDnD4mq/yUtwCMcRZZTPekr2bwdbvbhWZei6QG2cYuy
0wBRwOWbsNiabyoqSXtqMm/OGKX8UKp4awvYXK7AcFGFfbNEzRWK/tnZnYouPpAPCRK9Heq0BbFR
O99vIXk2CLQI2hvj2TZSVAxN8zoCJZCn0MS60i2zfas108cIK24FtNg9N13PNlNDTT/K1ezVN9X3
MCF1R8WKwkZ40pXmTcOq9rEa61ZAm34WQZweZajw0uyuHfMNRqzNowzZlq9u4kTJVnnYGUjWDQ2G
NWWyNQYrWEo87NV6NJ7sfa+SfIyk86iR/60gFq7VmvPA1sPZV5HTbeaxGd70tDxK5DpwMoClojiA
hBt32CC8JHkDSTQwXmo8lmTLoGJ/bSHv9JcRItUz+hOCWxLw07CbXYxqfAxDXX+cImC+bq4LXDFo
NdQw9zUCWgCLaUZjF6201I0O8gcgJlmThVqF6aI3PIQA92bPLo5sqE4Id5LfIevFOw3DE7I82V0n
M3yDtkEqUuja8e3Jb0h3/GlpeMq4vX2tVjkCUXbnexlC7Cc4BAlyh1MTV6RuQe3kihGDnLaq9TA5
5YfSzB+eYrQPYY31jcOTYCHjaCeiD+6H7aGN7fy96c/4I+PB5z73ukfaBPPR99TgrSuQRM7Qff0X
5LGucSupzD01BjQaYmc1Fmp9yUfwsa/ythIgTiHRD0pUOGzTkL8ABSEjEjsRa5q3mac4XP6jIy9R
WOprtd7JDt3zg51v+eZBR19tDKoXuTO20mU40ZD7YnrQu6xekKScL5oG3EVkvm3zQQtc9RTw0yu2
gzFRY9Iq7b6pqlSo6WY/aqwessD8qSrDi82V9z6it4LspJ7icdOTdDVMY49HQHwZ0jhaD2mmYBCP
JhVuKeOZwmpzKofqhe0hoqyKGfqruamtdd9G7aM8aGQV7CS2z1nekYJw/XDnRpaenEFyaFszcx+g
a6h38oqMU/uBy08l18o1KPpkC8ib9zjjoxgMeGZZ3PknB1NOFGXVCwYw9iFHHWqjm2H+Amnp78HH
U0UMHcwmWxZhYlefgRMm+55U2KXQ4lerKoNry1cSKgYiPoqDVYc4oY3BXsYTYMTawk7+rg3zrfYm
h1QMB0wCEfGV7QHQ4hSofM88QGWnm/bdDMBJrVZ6FsarAq2azRWOdKXhOUn92pughCOPJZD8Qzrt
9Hvz1isLeoZHJbcfg5OeJ3zcP64gVLqNFeBdVIP+7Mj18tJ7QX28xZvcrY/iNbypLjbVXPCqnWWc
R3HI6lJB2TSmYJHCIfktdh3TONkumJQP2SEPiZwhT4Xt6zKPnXLd1f3XC0bbOHJABYWGNX86nWXu
fKFwFPYNCpPi5xiFTrkEwwFrpXHDFzWctjJO+p6ilYKMlGyi1HWI86R+xoMgPcvptRO8XgUEvDI4
q4MeOh9T6D15QJRKNyjwty0x2FOHAOkiVwXo23dAEVipR6BX6W9JH5QLefpb+zrhtz7PVfWFYZTF
DklN985R2nt5XSZh594BebvXrLA+jfGQId6HmF2WleW5GfPybajrpVtZ1nNWJs1D6cwohEPRmKpA
Pdik1JaGq5ZvPorA6xaLh62c1P3UO8AF81FimGPds+6rBDKk36Oa0k3W/a++wC/sa4tXYEeihZeh
hDra1kpyQD7dIPGgHUCBW+jcjsFjnGUX6cqHVvm8N/AMBHM2N/duhbKDOWeB9q6gedqgKHjxZ2u8
j+2s5xYefihmMt3L0DWedNuGLeE5pKB2jfNR4xV3e/JBCICcrzWacMgPWu/v8jFQ3q05SddxHhcn
D0HUMwr15cqk2PzdMhHIDfFo6lt4c57BO2U34u54HGpbw1JwjchclNVMPfrbdZUdqyt/f10GtY7h
rVnM+Yc2D5/aCfW/td6jvmSYbbn7basakZsdzePcsjE6lKMOE9TKrZMRI0atqfFF3qKo0cUntZje
5C1KhgpVgwRFrvV6J9PsuDoPXXOqY31Hgs34aGdM1HylCS5u4dVHZmOwA+HxNQgAYYiNwK+hFehZ
VNSjr6GN7web0UjCV7Tmb0O9vnJOs5H8kCuiJuyDs1wlOaZygYXv4HcUhdeQjE+2Bj1lSmDX/2Ks
lMpzFfjJneSwSNZK7Rj12pm8ApQuvJYy1y6K0rq72teBzDlBhVQzTmjrsMHPlq2v0h+QPvo2DfxV
w7DrnyZfj59c4IOZ3QMyCPsn8WxdpjOW4LLpJep4Sqfgu2zJOU3RvE7xFJ/lJC/zW8TmsnhFOVPF
PmZW1+Slg3M7w3Eha5FjK03JVR5khzwjbRd++eBNuCD7Vqz/3WOkzTrLjCtE/3rDfShNOKyuB4hq
Vk31IU3JWZtDnq4TvM4PuAo9wxAK/vrjBDOPUEbYaVxP3LJy3qw025adl6FsmFgPidsCD4wannh+
G37W8Hi7FgcFi7q/xZLioFuIq3bm+EP2y4k2+ljLstHTO4R69w5rw0cnGLonTUinyt//zLOwxBZm
oQi5kW4WkK8OsQLZW6TkVe024wYwRtFLoZrrNgePBAkPXYdwW/eNwZIQxzQ9vIZVZFi3apJ+hRk9
K36+rnxtQAbtpRF3DvYK3TMNqYAgG5GJkiYsiT7WZY/ko/+rEfg10pTCZPFK+rK6AiCdDSGnmtxv
borgQsIO54JltnoAAAhIF63NZ7dpfyKQPH23NJ8MzPjWYKa0m6kengskEYrtRKzjcZSQPH+ewCbB
mAyLs0SpySa6zcVZotTmGnEx2cveVN90cZKtTAv7pkHHLtVRbe8pi5X7iv9TeY7q7trUEmf8JocV
3qc6g4GZSzRmBRuLP9UHFV7tOYp6ZVvqXbwLaxXxRr8dd7apjQ8DfCC5o5CH1EuslV5Z5aYW/FqE
oyeyvF8jpNlkLkbk9lSi1Mg+JHSqZ/Se8wcsvVlgGVFzZr0VP9suUsPC5xmHFXODi2e7bWawJKFt
bVxWPRBV+u4UZzXydb3doDUkEsqFrl3AsIVPickewPeR5yK5khV4miuroMYURvZGojdQ6A0Fzzc1
3OBpboL1XNnJ/WQ3+T7xyXm/UqlPdiGuxytDxa3gCkktEPujZkHbkbQl2UY+9V/tuTdX3YxKM1xw
FwAkXNygVNA6zVB2kk0JgbSwO8Jn4ElGMq9E0FKMj8V4S8MW4jZeDnHb/zjeyPJkEYXF/7B2Xstt
89waviLOsJdTdVmSe80JJ04c9t559fsh5JiOv/xtZp9wCGCBVByJBNZ6S7QrYUmcWktTV1JajSQs
nKHdnDHUWdQFpEWnGq8SSMcR++WjlizE/jaVnXiHfymKdNN2V6utFF6GdRQ7YLHntdIRV5Iivhbx
RoitQgr/eGcibXugoPyCCNOEIZaL+7BotK2TgaBFohHbZ8SbyzUm3ePSrFjLnT+CmpgjNAxWKSLD
iI4TjDkEAHjirTy28Mh5KeWNjQjJZRtbE7SNz43N7bkpBkWYiJASY1XClN6WWgl3f1pj9iWGFE6i
a+sAE9BP60ux0uRXlB5cR4fLzrrzvOQ8TxuqvRqNJhW+KkB+jL9mPXjQhseq3+goolPOpu/TIetQ
AUud6hwyDww9ClcLvv/aUY/1Vzeh1i1qIpnh1WcYRBMoiPdPA6LAb6UQRuFw0mm5QXeOFtUSMexM
xVMx4CiYbL1ldlxgMo/lzRUKIPq2M6A+iP+wGvL5ZZgF1/BdLNQtrXyDkqBx/q+TQHYuE3/I913U
e9eDj4lINww/MYBHZn1awwco+msrNcWDlB1pCFbqFUziANOCTb7PF2QVyhSRv+QBzixSMVxRUzwP
z8kBEV0ko7y0kRk7bw8GXyoPLa9NcdtPOwZcWVgRBIjfiI9i6wusU8KTWyAKbKeFtNFNhOXQVZ22
2Fb/A9wTm93OfVOM4RuwffMRxRlv3cdVuO8QIVyHk+6OgGTFse2dwNyuuiJHgUE0JalciYgYsL9t
J5N2bKBfikNXtL9S0he7uUsGG3XpDX64h1r5LPrTRIFDYJbIvXJ5u0j8kzhD3Gtc6wnCUXOfGNBV
I1jmlCE3ceolBzVon+fvdJUgW4cQ3HMw/RACdMohqQpONoQZfr1Sax9Qtoyop2cUgVy0d3t2828m
4uJZ774FBpQ8ubOjhw7x77WaYYgrK0BFK90ZF+2Ey1a0AUEL2wzPmDEH2ajTGJaPAlAmYGQu7mlJ
ipoHRNl+ETe5uUnvEMD3wfpmzVXSBa+6HkxLdT/eo5TRrkSzBqmzSr3c3omm5Uo/LXsIrkQrvRsd
Ay9CkRYZW4ShahNhnkRTMT+bdJPGLNPQl7vWtC4ql8WknZRgUH0hdJYoI6bLxlc3wuxYsBUEo0Gc
nQ+FofFID+5F/xwmqW651tKihOCVVZdKYK7PhYwvzdgrd53uJMs2qbw7HijhkpLB8A3pvNNQ+RWk
185fWMCm3kat/xXz03jKuyyD6IrNpZvW1hZx0/pCixwd/zSc0tRcSjZmV77FTerEezMhdRoZ5fdW
Hfru+wgwHoUo2JETuoJl5PthbmbBQKJYtFN3wFWEHcbf4kSf2qxRUPBO4jllTg8rKOcqD8DcXogH
0/wAE6Oi6TmeusYM4j1kHqgM1EMU/corhmzt6mO5Qok2vRacZ3EWBldSYOVXczePoc+h0kj879DG
iItPoXUcXIMBvYzBhNxErSRvOsx5j9LYDRe+XLu8t7FEaOpMXVHibR/atmsWIyuy15pH/Jlc5BrK
QjPTHIXb/oeNv9xT2RX6silt3AJICuLpUJhLH3zBq4QwR9yRhCwBH25cPJr3aqbqt2yK2VNPEfCZ
fqCS391FTt7sHXdEAFpttOdGpzYyBQwYKEHy6PNLdPDUk2XyLANOLh1tHponaYIPzYemfmmqITnO
PeLsUyisrhW+Y/1y7iNLtbKoCV4HZZVvGgewimGm412Lt+O1g0YncObxrpOt4S6vjJadp9JfiKaZ
S/5eZW2z1ME1FUutfVTUrrwVg/q0F+ljst2iyaqNB9xovJ5D3RqdTgn+kRgsLdZkdeIdAPRiXknC
6xIJL4Sdg7BGH1gCbEmB+ShaoxIMlyIkHLtmN0bRT9F/PohZGOZkmDlHOqsqOb3IwEwtzIwtoK06
zVXDL3IFw6Z9QswaFJJn/IqjpSHJ6S9UyBGPccdHx9FVEkGlfglML9m7odyuz+kvXNlfUncVTU5W
TlfYCLODtg0dB2hHUyEajzPnIWyC4dkO8f0marDG31FTt06m5M8oKSikz9f6iBpbpLzFtX7fsQz8
lZvAc5SGlZ0gnTv2oX7bZGG4RS8ZysHUHAEL3bYw1XGEHU9B29KyBozVFDNf4FkDW1wygnGh9aq6
96Zh3+vaS6WtL8T884yswsSnGbpNjJIlM4ZVh+vx5syj7jNQL7iJ4xzV9+h4hOR7Jun37PC+BAa6
jz4NStxiOJ6Gfdd/HybjA4tymm0PGN2EanHTYuWqIHRXQ6vsKEl+qQWA9z2YZm3sv7za51oANiOH
PFWNvVgviLAilLqLHkWdv5UtIkW7HltT3pW4gXWL8569GXFREBv2j2ExoIZZhs2HxVNOjCJUeZ48
kBD+PQPfVZTY2ZmjVRsdRg+d7vOpaOdTpzhrXnCdlC7EuS758bnXlFLi5ygx/CVGND2phdwWRy9J
4pTnf1rXpm9aiCo4pcD39MPf/slTlgJz5fQ8SfxD5nyFmNDhoQ0fZUAJMvcmdybZBpXgZfsmUP0D
gKj3A/YcjCL74Pmbube0CwXf2in0HCCGJsWYxMLwU8uNbTUBoZbNmD7KemaC0q6tmyEKOLiojbNY
PDcCvrehbVycw93eS/fIVKNpP8WH00GuNFJXdaCuxAwx4HlSurSm27SF1O7cXJqMc8AtTI4HanWw
0hqLGLt1kYa2tRqMz9SbmJGHU4vkrL+OGCIekgU1oG7lRlV+VUdaASYkTH6UlP7TMFe/dUCu1mOY
2NARKJ06QIv3maYuCtkJb7A01QAZYS+1eV/fS9135AuiJzdqcRufLEyExI3cS6R1+mRRUObYpJ3l
gqkpE2unDvHFmLfUQhXbWA9BVF8UPbZmeYm9XWaafGEtsfCrG76JnY3sAy90bTGZiEyJBBauESaR
0LLJHYSuyuqsWIvcgRihMY/8Dvs9Bw4gKZAo1ShftRM3tO5xPgd6IejUxQBftAsQInf1CZ7Rf8SI
YcHENtX0H/OQIIlwC6nuXFJ696ZnPatDmfxwhgy996K6T1rqF2ConG1WZd7CyEDsUfcKLsDoYQdX
D/bTkBq8d8gRpOhjLGzT6G7+c0RjJA9VGdZYXDbV1VnDp4e/1LagQmzFB8QspH+mPkR1peOXOHnq
S+VB2fpyxeYe9P4mVXLv6Et9dmRRba3bqJTuNQ0eidr57puBk7eivWm9jUqnUsj38TRn8EfviBZP
dnQ73QIq7br3sCXe5zTHL3PEfZwOz8nQDh4VHvAnMKrKGv0ODD6nIkDTOxQB0M3VyHXSHrv0ze8j
9mZTy0VgZFiIeWzm0+OQYR7zESv6zyG6212iArp37HanKI35M1KNlwwhIDQ3FX9TFXJxaLTOxxsA
lAa1Wv1lCi3ScVy4cfKLypxT4bxstfUWZddhzbsbuwkFJR2eiuVdWBrfU8X2X/O2wMChV/IbrHa7
g4c640qk4wLlmtKA8S2stJcgbHVwS8qwk12EZYRPO65nOWkMnBSQaArvU4f8oRRWe0+2dNislN94
YyEFXylWsTL9gqWoOeiPdQMWGuQ3yoSZh65iPCSIK4I7jFaRStZ8DCT0fxmoGyM6To5ty9HOjYOv
6HeV5ga3HXS/K9L4uLeg4v/S+Rj2FO7Q7EXTzF9clTyZV6RoosdITfJE8V/8jqSmbWjVKQht7R6f
nK3oR6OO52DksImeLjbdxAYFtUA03dyVWesexMG0YxdRaP29WQwhDJ9GxVzrI6QEtRGs7L5fdHzy
9ZC7zV3Fo+Oi7nGSE011VFsWcnjFeJF0CWalvVOyPMGCDjMdMYhdEEk5w1yKQTEpalUPSzEp27t6
ww5GL3q+SiMGeVZr3UpFF+2hV/hbv4iqR7NkC1Kk1UNrq91FNbnXTXKG+XSwTTe44IER86qwzRsx
kMoSGHEHPQvFVatw6U8ihYi++NtzO7GVn1HWWBeukDOc5iHevNTrUL4SV0HxTL3swmzTSU22aaHJ
XuAm9bMOouQHjgOPvpulD3pbKNva5MkRhqN7V2rZ3wKKPml2aUtmUrGiTaxjCwvN7y1wXfCTDlhI
vXVh8sfaa9CBfW+8QH3oKmxYvYQvRMh7a5vXqYr0Rx8ekVeHK6J11c0I2Rywmqo+oZPyE7GC7jKf
Kj7ieey3zVoLneasJ2oMHeoJXXMT9pOmfoDVj5qBrI7tp9Y09+IfBROFnXCMHHKb4izC6iw9yhMK
wYadlMm+di1aaWE4ezswEcefBgFz1LcINPTLPvfl7dyHWeDXWYamVgsxQYQZvYkfEOuXfzmrTSnp
QAiuJjgpBeR5xrk93aMcmgNPC/cIONK/6zJn3BgOjBm5i1kw4nnFj8niq8d+AERIKG98ciksYCdZ
uJ5RMnneTaWsOxKST0bLvsOXO5ySGufo24hatZOS1BjLFMW0OMLRkrW1RpgW+/2nMNEvwpoEyQeq
t8NzAUBWhHlK9H61/uNq1nQ10ZzCcvDmixF48cnV2cPHogLJC+PJpGC06S1EtMDjsRWQ/MmG1/au
FOwLHlw1Xop+I2qrw4Cg0DLyWeXX9aCs1CHP9mK05x9ToFZ5aw69fmO6PbAYLqaG1F0hfXlr0cxH
6uGSXboH0fTaX3jWFuBX+ECuZ6wQQTMXZYga8+gl4TNqakg76OXjgLDaJaLcNVKBRfBc9ojXpm02
bJGTCJ5VO3pRJL29tlKbelEe7UV3rRTDPulxchGTCq+HS5i7/UGM/nltOcxYsk/3rBLj87WR2X9p
rLq9juqs+9u11ekTtOPEU/y4dpM+yx05Nk07jpbmo9DCQZbr9zMt5zliaZIQMfMvkz7Fs1EEIpvh
rmItQthvikZglRExu7fjah80zQ3M2+BSV+pGWYkpcIIWUufrx04vjB1Cro8Bqp/IfEox5UPkklq5
NPAWqvN0J2U5u3+3VlYixnAM+6QeG4zYk4Om2C94ZiH3ME0Xh+jjTB/NeEXmJU30fpNO0ku+zdql
tfwbS++UGz2W7tg9o4vkV8gk5LgkCUgntbUvUWKyiJJRt0cH1dKXMc+sC7sof6adEX6fTvLfJzqp
AtEjTka/+SlOlN8nU/D/FPOfbiEuCLr0xN+UJaKEFpbU5cOOBUD/nKX9Lk7r4L5JpgqUEuQL0S/C
XA2hAZPF0zMvl53vxuE9OLV/hDnT1USY3DafwopWYtPkIys9X+3jpsOAWn3/59VsR67X4qYGZa5V
LmFf7AcYkUUD/AZRyBJNQ6+loyhzxTxezqNCbmEeFUIOg2T+v84VH0PcSFyZurh0nO87f8j5vmK0
+/gYQ1C3W3iF1jIybDATjnMywk6/kiVTvxJnYYUXihvpPUYt00DbBNaicFR5kY51vxWBquisymIV
m2V1mif/txed7uZlsX41X7hOI4xsxT0/Lnzu+18uKubHAOvOn/bTRRWQxLLlf/60vobigKdJ5z/B
OfbrP//j7yIuaptyvxUffP43/7sLf7p/6prJWmtWQg2/9aOnJg9lbAuR35NsPHTJdvpb0YQMB+Aj
KXGu7CY5vrx2b/KA+sik3CciMtX/NB27z39Mt4v08/TKzJbiYh/TcSAZF3lYySevIYlpTtiGSPue
jEPwgyop21gUqdGMtKETYuC4zd02uvMoO/8lNDKr99DehI8jQgeleIu6bqlbQfygZbq+jkeoH3ix
2geAf8BPcau7H6fcW1kOHTuSRc3D/i1DD4qeJNnWLI8WylTWGKeDlrfuUu10zMWmOohRtnDnUAPU
cXq9E2Gi3/IMbHYklZJpi11LgyrrQZzNBw0PBGqO9nvIPPAlWDRdW8uXiQUWkCpwd4rcEsaD57yi
MFwhjPK7GQLnzsCvWvj9tdK4zqgooCESgxgK0mGyg+wuWDwady5KYkDlcODWJzE3BCTjW5LykJF/
oZEY3kMBru9L6VFsu0Ujlx7FhjxDpfbPkWj4FPZ1jkAD8P375xyx0NR1rbqXqydxaTP17I0jWeje
D4//y8S/fib8wdSl3+PkKctNthRvJwwLpCWy/vqFeIch5smCrH0ChpYcHXvg2zmxFfxc/xylKCc4
te0T25f3KHksX+N6TEHByQEClr2yd2TXuAs795mCkv/ayEC2Rq2zUTqFzD6MiPcJ8dswe+tlO/vW
TxPhYyr7CvGDO9u3n8U4SJbPE0OvQA9numKb/hITO1Cwm0B7rEajvagiFzNztJXAzSgQqwxemb37
KL7BUuD8rHMveqREUKxVu4tO7Jaw6PzLnKJ/FNYUH3PaaU7tp9GpL7LkYNXauFGzXaVL6oZFR4Gb
kI2vUNLqk3wCcu4lvzGfqtpLLCPlAgXFWzjlIs8zd/o+PefoCTxjM68vW7lJbrQxjLZjhA+ylkzi
q2B5UR6XR2c96pMvZN9HV5XVKxTBu/BHru8FkksK4nAZhP1wzbLf2Tfoym4S7J0ezNx5FhGKoV5l
GkjNvPkupYN2HU1MtzHHkA0rAIq3tER/5mcDj2Zeq7lcs0yX8Jnc6LHiLsWwOJiyRvU+kW5KERKG
T72JsTegiPCkVZm5L1pP3lHqGC4NR4/XthVW99WALY4Pau87wkOnrJz2ZxH7eF2Xf+XZ8Gi1Ufgy
DEq5jEH233oa/5t1YmNW0rTlRvy2xSE18x6hWX7qVvZqBGl9zFFg28ssIBYeSYn6bhhQ/XeupJZU
3ivypBkq9ROPV+jahmGzDRR7PFiC6YsaXr6xmlDCB3PULykrKyi1Bt4hLAFHDk2NkRoQychS+12I
otmdZitvCGRk114UDctMbZdQWynv/XmW6QMKQF7U4Bk7nf05ynKRPjaR76N/xmVyxePJxi91mvU1
1mdWKOb/ec2vd/xXcV5+TCxPLl4BWMcQXXT5lrc5IntV16NuTNM0kuaqz/C5j7EDXbrF2K4D1tTr
ropo45W2rdgEXongrvDQ7JJJLJZFpNwi1JVsNYRW1zk1FoQRv5Pcc9ZZpLV7P/HzB3U0TjBsqu+G
HSEwj2zVyYSPeI3fU7MQA3HCw3bozeYmxRf1mJtYn4srSVa+BwVeoUeeG7u60NtNFVvaN11f1QUg
PjRjim1v8s6BxPdABhYJhbj4KSDxqa9Y2ywxxrVgjJiV50/7u/go8PPTpArEVOZT1UM2amQ1dj7z
8hJ+dEhfL/o8sKyfRiOrom5jK+Ds1H4tl3YF5AfcOo4E+3F0TTwDKGLDRkZxpnKLO7zJHnGFfEvN
yPyheNKpKCqe8IXOT6zVQCkMQFzD2GEp4cl4SoWHXstBgbims8QPsrw0Rg/MPgmsdWNqxUuu+9s0
Ca0foypBmbDy8dYaUS1mH6VsQ6Us7vHyfjPG0L22/ASZ4xBWh6oar5VXknd2Svve9dR43RVVfqnK
XrxXbcnbd2bfsDM1g7WRqsGDkWvYyPIn+SGNLnadHRXt6UpVnI7v4u8BBhyoqlXRUtVak0RV719m
/oAOpt6b3w22vjaPzEeq5M3OGHvsEL3KevYpR+k7JzkJ6G3X59q9Y56EWrBoAGMTIyOCatPIp7Dk
JAC6/fvIH3NUyJgwxHgiRj3aKLnRrCm1qC+k1VeCndGVhb8ssPC8/s8RY5ClB5D1pV8jHLXAHxaz
kBTDaA+rzI6/CYIYG5tLPw9wITZRB69JSfUaKGPSnyPiojvIhZ8/FZjZb0ixNazYeuVW0qT4PSIz
b+o0tx+wH2+2UU3WVCl198720h/nmzTjS+2P3b1CMXdXAVLcIoxuLY2JPQjI7zrRLP/Ws+Lqpta6
e2q3+bOsICVGcoK36dRU4OstujRyLhPbN+5LEryiP1MLa99JSg2DxMifUS2ghMQa7ShGnecMPb/n
RgEMUsi4xPu2kz03hpCrq/u9mAOdbKN2UnHPNjG/kmw0hbG1Th4ypdchTWbIZt/wFl1neFjif8rZ
qHac+an5qS+MKuzYc6Ti5kIdvtf5KskGHhUfpTFR+BJNs8/8Y9PcK1CTjoU6ksRLk/umzyGsTF2A
mWvqLtPpHDI3xZkt4WTdwGtbfRmI5axDWx2TbYxu4YWkRd4fELHuD1Xk9QfDhm147gzKZFkoqr0X
A3OImHGOEyOWmDKPz+EgR20kHbxu9ena4tSJI2eB4uKwCgrFOPBQMQ7ibD7MfZEfPpC4pY5olDga
/i1k7qsq93dMbXjneUPf/6zhbz6XWHIV+Bp+y+JEvsr1m1Dqwdfkmr5PkcI8w7TGJsGAPkrwBwPi
NZdyxZnomyJMUFdHUc8V/eLw7h3we3Qe+Fo2dq7fWZuGq8V7ckLaWf0el0sseWpbXs19DfwhSO/S
d3WS0J/7K2Xj9FJ0VtYX3fCFIh7IVb0f20lAmMztprJRsYYm1cZbSlrF4twOBj+7VKwSnsrHiOiD
je4puBSq2aWYE+rYT547fVi+67BBYx13mSu3avxn2+rCtVwjddE3TYcbWwR5GAzTk+Ea1wK1Dt/3
CgGl99A66nDm8EloW3BE/xJaKpK5ZK8Lb9aNK4DnXXVl+IaxtELc4meh57O+MykvcgUMzMFfBsQF
4iwcl1U7RIjvg1YUOJ8OaNhy7MDdwg0EmSg6Z7iioVb90vQKgJR/ATiKvvkK81UFXKizhv7AHnGl
53GzTXuAp4ptprfwfNLbCNot/m2SybssyW7tqE1vy/G1Mj3nWjSKzjEuigRLC8tQkddXKa4Dnfft
dZc3UrSkkn9nJlp3FJcLAHdeQofbiJa4wHzX2EySddFCOp8V/IW0/9x0sgnj5+jhcpb2F6MVOpJJ
4jYXvlM6sG0FY71sjR94b8T72tPMhZPGykZo+zbYu5w1fw2v0rfIKuWLWfRXnJ3jmpMhd9E5dO7W
wbYuKE+Jl10PSHUZDQpG2pO6vmg6ZV3txUtS78b30bkZTMFVKht7S52Wfm65YPvUv4F7eo21OnoO
EktZDmOi3zhKPeFWSQe4pV1fqC5ewD5Wg2hSmTq+aE3+gMthtxiHPnsdSgw2FZjEi7ykbBAH+PkI
KHsLLMCq2vt4zJu12iRIiVReC2id4gM0fWpU06gCD+66kUp+ugyeJ5AUb9xqOE9XCq+jQAmTM/H9
5FqV4NIUaYGSs9lD48twtixTdwcuZ1yKJvA45aQayotoNWre3NU2mQwivUhR7jOtPYaSrF6doyPg
s6nbDhfBNKg2frEuq15fB1QEhISCgUvCMrfq8kI0sYS40WTHu0mMNHkIrZH3GLoLRRuOJ3zJcJLt
RkxNw8LYOqPfrlveH0etK3+lPhAqcdAyu973CdvGFpWBuT/+iBB9YhThUmw1Zdddl2PBc+ljhhj4
0pynAaIjOQ+jf/UlToTMN7JMkDeLpFdeXKgA2/mzzDefLyoudW5WoEvSCpnu6SP/+1sY07+2gcmG
pGmDnx1okEoqzftkSM1low3Krq0kg8SKXG5U7G/WMuzVey+Q1H3Ks2ApmnD17ZOkms+iha2CeRu1
8kLMrKfpsgeK3rOLGxEguS6IJd0cjsFooB+Y89copKE8AVlfY9iH0eKQ+NfNdIgAXK1G3VdWoikG
RIg6thvdBqs3T/AVqNeUWiG3TRc5H3pk0Mo6rTFBCdOd6BNXyn7fULX8dXt2Meij+ojIVLA8l0sd
GzM2qkr9+tzOHd5CrKud3Vw/rWTlCCIcQbOpmkpmIblBRuAcn0poyxWheieKsyLAq9DPI02PTKmh
SpdQjJbsjcujALaim9zU1JYxHq4L+yzeLUbVukU7UZyeY8TpR6CAxpZi8nmgQ4fRi/DXsEZPX7W9
HuYbUAcoN9TehaZ5mOZWuTccGn0M8o04Bbo7HHxJgUSP+BgJNQRJN1A9t5ltQ+8aJJ4JKK4YJhbz
GUImRbjIoNUGCJUAYW9r9DHnvh7hxnl0Pvtv4tq/zJ2u13kgMHKfSq0Xqaitsm3z8kx5+XKWVZH6
0st6shgL9R+j/dQ3TqP/Pk6MkrB4j/tyj/m+X+MCNNgyhPinXKXQAemNeoWtQUCdnXwl3uvRClY3
2pVTs0or2D+Nhbm93yTlcgq2UtW/Eaoic7C4HBTl92AxqtbfWHA117mi71V8vR/DsusvYW78yO2h
egzwvjvI5oAm0TQY4IK3lxU7huzJaGxGFiV5xVqL0dQxsO1LTMQApuCmHydMgJ9fsKQsH9NQAuEp
9x6P7Wk0rG91NHmvRaurUijeRn/nO1b9AF5H9GZpbd64qOY0g+3Ao0XKRtLKYCOlQXOkQJscMDbD
IYlC5a0cZOxptFr7hs7OwdI6/ZfWtOsUbdpXSPSYLJN3utONJlhX3u0kloeFuZceUwUNkqmlSoio
gC+Afyza4aDWVHSHcH1uTgoq4qzrJeuiCrTtObvkSd2wqocOwbhOgbmHdjSees2lHozIdI7oOgZL
29fuHGvyEneVwt+QPmAZKtZarjT+SmTFuWCtUy/YZ0YH4UBiyFm2KbuxXIumV0stVqHdrxGnDShN
xkFJ3PxOeJeMw5UJQfu76bB0CIrcfAgTrV9VjmZc+Xmtw/dUjAspa7yj4YPVr1U9g5ZV2Ms6s/qn
InbfOuRzf1ZetrSdyZpBsbqtm9fmfdexpLbtAd7NkO1FHsWJ1WsEbPsblEvzuzFVd36DPMFo2x00
B2CzIhcjJqU4E0clsNty6Rcxzu15BcO7Vq1TM3j2aW5mdrFwI7M+joWkj+AaiStCz1tHhtYtSz/t
1lEm2wsMy8qj68k/tcDDua8fMb132Q8fTXE6mGqOcXJcrGOLz1H21gmAD3ebzrLSa8fpD8y7xvEq
6NR0mnLMC8evoJU7fHERT7CWrm1+M+uiv/Cr0b3JqJxcdpUO2qqQbkSX3zrWboQ6sdA9yb0RA1bc
OCvVq9hvT33ikBdmsYhcYHA9dZ1wMkxcJUVYXnlIby8TmW95OZDI9PK3Co/aRWO25oMSYbVdFHV0
qaEVuQ8rgw2cT3525dtj8Wzn1oNh2+mvtgT8vpdCKJuoDI6LcJB78qloieUGdnmKEfo3lRtiSUU2
AekpgMWgxeZQK/YkfqahtEui1seL9HcoV9UkO74P9HFYRJnbbYIMP6a2LxMZil2wRInkzsSiDaMS
uVyrhTKcamosSJ01xhbQrMZbNzKWrkuqF9LrDTwq/ZeE8LAbSPXPeKKkRGlebKtCaVb4kxXs42tz
Z5V2CQkWy3uRvkkU81a2+NfOER4yK58iDN2+rfnPekg7laUbviDbTzwhqgLwPdglovuIbwNp4adU
sTQkiAppVfsxnlB9Ytw3bcDvahJwRCZVO/H1OCaT/qPoqjRJWSGhvvQVx1tDiexvtawcbn1JIu1g
GSfRBbqyOdha/ZMvYpagaYW6k2k71VbEihBU2JWa17poeOFQ7DQVjX/RFAcJ3CoKjRjLi0lOW4ZX
FrYMc0RawlnVi9A/fw61sZ/CCSABrLQFDWzGl4YiFZcV7MRlawTBq+dKexltiEdoEOY2aw11y6vP
e4ptIK1TgJjZuYCDa7lfOPzi/yJzOvehW2QsR9MtVqJPHD6Jr5JW1Y5qvnVrU9qA28SZOA0+OY3m
eNkgFJg1F0KmukKgawcBUl4KRlGFn85tCN8i8SgAtcD4UHJCRgVpFwD6OJNv1amZ4066dnme8EhD
VmUeFdoBYhQVG9K1H8GiGSVVtiUZiiWvnZ1seVR/TicpaFtx4nmJd5dGJrm3RcCGwzRWWTPaj5pu
UltHGfM02kF5BKUTrtugCl8q8BCdBLu+D3FPtxRqn7XqaltQKOYuL9Po1mwxuxMh7ErxaB+t+1Rl
baNpqr0KqD08aY6lrQbPGHaiOdSQeRqImCfRdPR6zXNXvstUtbhz9Ir/JUV6HPF+PIX4vi9E09Xb
aicuWWr8ed91bAPN7o4mhAWwgHJzY8ZJfUg6G+fGBlV5SQULq0rfDGRG1mEnBWQyi/RO15zXHEGG
5xi/BrStm+cQV3tKTXJ93U2HxiiRYLTzw9yvp2XK2jlUoVYQKw5tH9hXUbaZe8RZH4fIJRZwPOeB
mJLIhTrmz2mjDiv+2PVS9RRrTBdxqWB/UnrA+fFox8rD14NthpR3N2zApRoLoQSMUMpw8KzsQbQG
Jaxu/uwqJxsZqRvPUaL150Q1JM2+/JgkTU6EQ97Ll0n47miNrN5tOqjuXojMzpqztjO6qyJBIkgM
VFmOs19sAqeLLf9rcJ6Y6mUyfg99Eu6afDgLAoiXGQC5MlmxJI2QqtlEdvcLTzXzoNqOcSins6oE
sbr4dCqGgq4zDy7VwV2mVyfR5UlARo2O1Ywfydj7Bk2yRx0A4ZiQpmfyqpEfyeqbd6JjrBsPTUps
6bo+YeGBd1vvr/QyzxY6NquHiM07qhB/nGFt/d4HwOYfo/MMz42RbJQH0Ll/ievy67bUA0qPBPz7
UHHDOe7LxxE39DTjGWGD/iJzK+kkDoWDfJEi1QP2q8BK5oFz0+9ZMUYZAMuPGV/ieJ3icame5m6M
xq1lidMZT4iiDCXgBXlBoXYoDuIs9MYcz8OpfT6dxzFDqJdaaGjnOWLAjkkQL8SpOAxqYO+CTNnV
4+hc5a1eXsJkWPhwNJN1jOvhZgg6vJknOzwRIs78HrFPJFi13TxQRc15bjtdae4XF8mtMl1+GUja
EmzUdBExIK5etDFZCxStrVF+KSysEsOkyndR6edrYaQ4RlK2rMJAPghhOsdIVr4Um/eaDoP+L5NE
lGsBf+HX+y8neUap3+Sm/UYdBZsC20G9hGpOjwX5N6yrMEE2reKkyr12LNG14ZfnKy9a72zksQl/
+iUPjjbAB0BBHHwXyRaC4vA5bnMtAkmqWBU6Icm4bzosW7rpEVlWiX6VouO+6NVxkjFqT41nxo+y
mrvAwB11a9Tt8Gg45kEE1F7iL+MkaK4KfzCPspolLLKj4hW5okXKTb9RZpfWAxSXvdL13h2Pyzcx
05iohEYxyrd1m6UXcV8b6FdH7Tcd2R4RQbKrROuSQZje6ARl/n3YG2cHjFQJ+p2iYv1STCC6UcVt
S7XhYJmd7N83kb4T/SJs+D/KzmvJbWVJ10+ECHhzS+/aq1vmBqElacF7j6efD8neYm+NIs6cGwSq
KgtkSyBQlfkbAx8ra4Hqqa4G6q7Dfca3nUCu9keYSBpry9X+O0xPsy8sTjGFZvfykEwIy6nV2G9w
EoN+IUnlW6cklSUXfRswALQj5kfO+pak9mJMpLMKMryponrLT2XaF1Zt7Ks0tD9HnbEl3T9/V3zU
mzoIWxdVUconK8yKVdhM6neqQAgSFCjkdrqJhjGIuI3MmDrc3flNfqE4WaFuc4ocy0fBxNZfIVV4
16bIeN2aV2Uog12XZ3n+VQt7bOLm1A8vDe5eqy52s0c7nfLHOUHPGkz3a5LW0+nWb+CSeJBY/ltd
dzX+V9y1r9ON95ghqyYoZEa09UcL3L0KFafg3XO5NWNM96TpRQ5v2uWQjFnzxM29NtM6e4BI7Tyx
YLeO5QRFyko7WFopmeOd5eXVJmjTLl7PBZBBnB/K/bWtVPp3ZcAPE/EI54kFl/OUYcE7VmH4KBeE
bV7dI5u0lzGNJ9G2CCp/X2jtXi3K+d/lZEyt60n/n5P/PSQ9am9s53GIrk6Tcm9k4Vgc2dd9lxti
FjeE330SgaEo7t18xoc4CR5ah1vIK/4P/UBTgHx4Tn0tXkjtIdL95VWsPUpN4rr9ltJGCrHi6Ovz
o91T4l7Vi07DrIzDLugLbd0P2bRSHQyNUitMX8O4RJkNGLsYItfIxVwNkW1d3Y6hf7JPsl+psKrc
9Laj3vmd1t5hSMLWNOrCH/UR+bt29f7yKGAhHGIAPMXKi7LsDPRnqUxGLTokS2eQ9NlZDlg6v59J
88Pwh+m3cFsL553ZAIkLJ+UOhWpeYthBKnezR9olyEtlJyOujaXBxllEYIMMzoLEXMNlvPAN7Y7K
uTSuPYa7ChBEefRRqEJSx7kXAkIIEPVsW92PGyehRr15w79Vt5OIORjLk9tl93qJRhJ6+ehWLGUM
VND+01zIb1k0vzcFbXdrCkLuQ/DvufliOKXmZo7aaZSS6YQ6lFYwGstintKNFvkFFgH8BncqNq2r
pKL004JJs4/mlJcXCsEJkPg58HZIWPxzberLCPpOqX1E9w3NAT/fO27l7KIgsl6d2acCBAYj07vX
vnad19gL7R1oIuMI9zt9ivjfW8ULniOH3+iBIvgetA06OK2W3WnQF1FkGsdNgK7xt3Zs1vTYP8qp
xbXe1/Knasj0o2uMzm4urfE4tFBCqi7/ZpM4+Gm3xWGwfftrrSBO4UB2QmtULc9NRyoM4Uzv9Xco
QKdraGeafw81/PJ61dB6D22W0G5Q369a2uOHq6akqtiDgHQo5vHiIOZzYAXwjKiql2+ipU8G5DCq
5XhBtXW8ZLax1ZoRpszSpQcJ9Mo/T6dkcb2MsnEjk/92retEl13rATucNep22M73q8kN0sVo0HhN
8Tdhy9gll35xLb6NisGxjJadkVzYRLwHj34Zb3oHtbvlh6aAfAQ4lprZ2V9+jdKZm8O4cko2gbe+
RH6cMiwHGflj3ocY8PL9Cj/7sDu6pW7sywU2lUCg2btZzeKxM9Xn68EErGe380VaeEEo58ZIvl1B
WVMPBLDTtWkvoyjnF8+ITMrFpCfNM4RMq0xZI96Bh2A4pK/1f1+t4mpXSNftanKBspsgpsfrWPBf
BRvrXes+uclQ7+uiah/TGu2KKHLHt8mAm+uFlfEjrtptK0VAO7Q3tlUFPzUfI9a61K03NSxSxNlV
9THPnWxvJWp/Lg2vPFMmqPetY8P8GAsMDNlqPMihSicH59k+3976gtIJHwpPcfd2jHjyHwPcTTrP
V7bRvy8iE6SpeelLaNv+UVrS307hoQBSc8oS+ymEltKsuyo46BHgnrFCDGRuU5NdkFcdYCNHnzxd
iY+zY5drGe18p3rS55YNex1/ipQp+uRPypcssguAocTHE18eo7N6J4Od5Y5nveR7J53ZYIQWAtDs
+pfrIOhlOD6+Ct+UqZ2pB3vdpuIsTadHQRiFvidp1WH0NVmE2yMqVjs/TeenibzDBnFctMVJGa9s
RBK+sVb+hAbP/MvRvDUwJThFWRittHTw/027+qEsM/37XJnVqkAQ5w3HNB38uT89s/Yct55aG/dY
cNjImaOyV7vzfBpYZx8Gz3fuguWTYwOOU5+E7A8VipxGXzr3SKab+8owOwztSPmaPaBJs7XMu6ww
4x227/1TH8bpxm067bVNEvT23a765hTza9DM3S+/zJHhDfiu7fgz8ZQoWCmqeT9ppf0dfVQWNnoS
fo7BPazLWNOf5ZOLDMSromX6piM3ZmxKVuZIePCCVJvuXLde+Gj1FI+VIfEpmBvBVzMqbDIzcNTz
su2B788HC6fkr5lSqOjAFGitLGE50mCqalXPfZ13D9CDWWQu/WC0nE2mx+rRWWaNFne1Zn9uF1Kb
oYXgldLOWAtvbSoQvJq0QT8XoZ1/sXEZXmhujtcXZ60vjbWQ4CSqh4gIHSkvvlgY+P6OomZmrIXN
douSa7nZlUEHtrAAP08UepTqPuzGlHsSOEheqda6iC3+b5blthz6ZdVkT2TrbgMSHCwzbgOTLMWk
s/zLZWLYwWf4/I+ym7CtxFkNDt4YQAmTtwI5Een3O9s5NrY/oBqOZQiiji2GvUH/yfTYr3pG9gyj
uP80ZCFkV1XVzjLo6IBHA9fSdgIFQKmtP6J1iUTFMrU2s/bBtPM7GQwKRTmgkKOtWd4517xXbvrd
3q+deStpsDHloZ762nSUZq3ov6o+se6lZaTFSmnCjIWc6jzNEHYlwTZUXXgpQxPJtcKmul85Fsuv
vA2rVy1+9am+BashnB5aFOu+aXhHr9um1p41iAO7xiyHi4YU4AllXnXPH9g+Gu0cb2qWB5+NPvjp
ZFn+xSG9hUMOmSQ03Nckc+amX7m62m76GEaUHUzRSim8DhW8KNtRXiouDgJAZxK2zq7Gi+J5xn2H
ClqpIMpbnjzdNP919BhJQ7f9h4taK68rla0z2yrc6NLdZSVpbdmxUJTAZmIsskPVxOZFdicyIHEO
ijvXuEI2L9OcH0LdgtO37GJk31OPGH/noXtsewxJRGXMERGympfC7q+dXR27q2uQxN8ih5obxFPy
9pRDCHzo0Cz8b9sLvUC8AfFUsruLFYaBpNwpjoevEfapB7dna9dVBnKBdRy9zPN06SOvvJeuWjPe
I0JzEcaIKvXSmNP7qBF6waHXbfPshJGFe1OivWVd0R9qyyC1XxrqWz5V6jbCrWYvo11IPt0xzP4k
o1lU/os6RHsvgyWeN0FsBC9GgqxupPy6XqFoMvYYxcu1pfESR0uCT1Opxzk1Fu3IgfQnxcvStaSx
b01JYzsanyajksb+0JQk91/mZjG/P0lyfwgOVZbWy6WSZVQ+KMfGex/yVZwstM+5QnlCqnMZLgJb
8LvJQUp6Wpx9TxrHe1DVKnp1alYdi8a+65Vs/cI42AEqMj/3sXMGEDtQdBnLZ3VcvJtG47Mflbhs
BW6+saj9fHZcJ0GY3/SPbR2dsDWFaqgaR8e2mmdY4e1zmofxzp8TDe4qfXKwzeCrGqneWVqqZSOw
zKQ050eYF92j4vrTt0+tno7fQmVA6NAw6v2UpefZLvBPxzEEdavW+mTjBbSqrNH7xdsItbMpHfKV
VQbOpwiO3TbJ5/SCunVyWdQM3Wl+mFKn22YlEJVBLPGkXYZIBF03pWXsp/skDcu1bedPOJF39yJy
OBQYIU8tz2JpWrHXHnNPSdcispdj6/nk2/q2jHnDo7RYPiXeQj02Md10fztc3rwu5wVooQk4I5gN
betaDopWt045JY9FqlhOc1aG16DbNRwVHwETA23EO4vtGJfGZ50H49ov1PkszSgtNkgKWZ+GEgVy
tS+/WlFifnZVozx4gXeYJveFquRJnI7E2kjOonnah3FX3936MxXgiWfU9QdXpNJU/Z1fK3DWFp6J
HGBUmJc+Lk5uhhVbGC8pnEW/koqOuXFC29iJqJzZIdXZTN6PzHXhaqE9hxUItEQpDd1iZao6U7Bb
YmVQukIU5QLXNh48o5oer9iOZGq9iyQRzMyz9/PcNKvrf3Foa+9tGe4MIHyoMv0U1XhoZumW6kx1
1fxOHQi8q9qOX2pe/6dGd2iGWRpdNGzVZEYVWd5DXdQQ7hqzPvRfai9XYPgM/hMFFu3Mm+fLULj+
E6gx/6lHXnMH99VaS5/EAg5CjbOw8730yQG9vdfAa0MEC7jQFKrGk/8tDBDfvUquoymTrMOu4j+l
1gYWBJwVkzvs4+UMdZr3M+m7jYLliRGjTJyz37Lxaua63ZLxdx5rbAweHVwiqGv3Ogt6+qipM1Cp
0V1QFUfpQgSkVXhx4dHd6er9NWKJNUqYdq41N8dbX2nWI2bhPI0x9sNZFTJ0XN9lhlVh8qDWyCUs
bYpn+qlnI/uhT2IqiamC+JOro3gpfXVVNOPqGhkUrrm5XdcycN2ukEJSO7bGppIqD97IjrEdquyH
jyFf0qnW1zLPcJ76S4QyYCcyRPY1olG5A0IWnU9dF3/1Il15q2w827w4R4YbVtNp0gPg8HpXvFQG
NFevwDDCQ14km5xfVaWzTxuOK6003aslgSjFGzVLT6V24eHIfSWdnhprK8uyZghhyM/LPSUD19nX
W+42U8Yl8ja70d0e4SG/ftODbFMhq/Q51dzo2PgYDndevMhDiWwp25gSul6IqE0LYHUzxWZ+AV9N
xhiNyFWTV8iZSueHcYnHboqUShXsTVsfjhJyjW4sIPGJFYKmdNqzHMwRPstqtmOzXElHpiKqbBuL
ibV02hJwDbueB8XUns0h6c4fx2RyxDakLPTg+DE+KjpUzkCJtOehZuO7qBxtBLKdAMtBIR1pLwc8
t4C6pV9A3E2v7jMgLec/+iVCM9EMWmbK4G16O2KNoVjez8DrtLORYCIlZ39rSp9SOpRy5bRMPG8T
h9wgMk9JBxyGJv+RN29/HnmbnFsgedcz6WuWgdvo3/o03cFqoxh3f8Sq6Jzo5LDGyiZDrLaHZAZV
zdoyf+jMwTjorBovltu7F9QJC39XtiCWMly+1lZrhShf2sN0xHHTIhOQT9GvzFVjxPf0L0Kn5F23
xsou+2HNCxaMH9MzgG5YjOY8nOp6du/gorkbbC1yfkdmvik9K36eW+yH/LlSd3PDinxdFsGz0hgz
XyHF/BCDk4eqhGu6xMpBCwb7AF7ZWkkTB2Z3E/aA+1G45Bk81g8gMYzXyhpe2JzXD/qy6FnGpCVj
MCw/tH6PSeQyz6ycu74fUwCYxnB34yzc+A2IwvwKZnWEV0OEHG56ddJcItoaHj5JRX+X6G5wTJ3m
nseP/lqrKsY5QX1fL0mnaC7zx99jZeLEF+wBoF2QpLV0HIk71Smo7rWor0pn7uTKnV4n5X4kbwlL
huZtwJK8rooLm9XkCNYzeO2S0yYK2FEfRb9p0DdlZLXfu3mctqHt1CcP645nZVB/ybiXLQLPQW4/
BTA3z3gSRttygOyDi4W5dlAhPI+ui6Z43DzIAevI5kH62Z6cr8pcMvC7TyJuEyoFThYSJxikINia
Y3z6pdLQ5fEqu+UGpek49jGJVGBsQaY9luhuDCHGhq0a6HsnHj2UoYlC7XvZNnXcYnoMMVr9RiYN
YZK81c9yaRt57kM3dvPGWgqkRW+cAYGY58r0cJZYujz0u06u7iNkQ5ccuqU+Wgdqj+eRQin/dywZ
ZHVtss1egWIttnGgAMGMosWSrLW+zpnxKUut6d+6emNDR/mumq0D61TrnyHMqOm2U/s2DsGSCnPd
R8PkNTEUfXYpmrA+lQ7QH4qw2r1cu+yjaD3ZYT4+jU7YPiCz6R8CDGa2A0/Eb2TM11RVtc/cI/6h
VBy2ero1flPoj4s6uUOa7UvXYnTVLAc5k4PTK6sudZWTGGBJ12h2KoqjVMamWk138teHCJF7rOLu
5I+Xf7vSr4ZjFA0/pAs/IRXVCSvV1mUSKVvplINpTePKjrJXAyjgQ90EG9dJ07to0VKWLqwSAKJN
/gGFStPZ9NbwCPGTDQFbTwdocDTsFQ3UHynbGnfFXTQOFibFKlmarB2+etSq8Jf8gi5IdGpMH83p
TOm/Nkb4UxsH5VFVa1Qr6o7V/RKOUma6caYgOqPIbr7Z9rRGO3v4Sv7G3M/oN+1kehE2J71Wu09m
pRgXSFTVWqYjY8szDfuvu6JTohfdx3h2uax8KSV3Z7TTbZ1bDGuwRWt5jSsa3lyLgpMcYJbO2Ec+
i6nSGOfKIYkSXBR+B/xt0uxcJ0mUHys4erj5+yS5kOPMlJt7VvS6F39WcHQ8N3FfPbOI+5UWWfO9
6xwczTtNfcCxw73zuOnXDTuj73HSP6dqU32CI56cyirqtzLBmn8oPsBlIGDBPuq17AB4vvmcd+lO
5llhNG5UdCbOYQvXfEbD8SCulGhY25QIYovS13/ZVVYrB12Wxyluqsu1ZIwfJ76Oy8tXXQ6x4589
gLAnaQWq61waFLHCPGat4+XOdhoCfKCWZi2r6yy1v3eeqh2lj0eY9+Dqenpnpu1WuqZlmcR2lk32
bODopSAAJV9SDpI+sLvp2UkU5STf9voXBEFxSBANNBAKSEPzVSgzReAHD79b9VyED1FlvwrZRlp4
C1xbQzaHEjmD/sAvrsrReNUbhcpvoU/oiRTmF0lXdXUFgp0C00VyWX7saRvPRPZTRi1quIcWC/Nr
pqvE1uHeLoEjLyQZOZB7bDMnecm6OTjbRdivWlBBpN4UdlF9gUJfSVpJBqQJEKJ6SZzuzjQmXuKz
Wr/YYx1SC4UVIoMSluxLhLIRseMKdlC0m9nDH0vCnSKe7r1mvNyuJx9ZxJTvFPRmhyjMHo2ELPeQ
mzNi2Yn3SUus/BjHuNNJc5HjvqBjTWZ+GTXHyn1s9PIgLTl45t6x8MyTBrXSe2Sp5wdpWbbTYphV
s7paJlv6FG38tgMkuTTlg6dxb5lfejdHpntWE3XfF/hmLLh3QJR1rO4dqOVbc4zrNda/JsutwkYQ
p1FO/LSpXkBMKhBAy3C86RrkG1pYYkrVwEztqwxjEK84Dwu+jhf4o6867qOjtflbDec7LZS3YrLg
R47WF2n12VycDKvX19LsunBxTCX7do1dLhiN9QVZvf6+D+fyPlewxUTcq9m2dgzEMc6xFAyNEYF9
Dl4ZdjsLKyvk1qLp0Wqj6U6nyEf9iJUOBAByG4BXeAjQhP733pRUUVcr/6tpRtp78B9zJVhG+zy2
MHQz6y1b2+wOPd30rvGt9M6ta/MyqRvplp7bWLcESB/3fbLTMG1fyegf17jFAXDL0Bvu9d0fcYPa
gMZXhn0WKk7PWtmOZyh8U7NvNYokUva/5l9unR/AJ3poN3sq/PPyAO1CtsTIFgijo+wcH++Q7WD5
4d0wZy1Gde+tfFRraVWqlyCsMW5LpFvvIHS5G8ex5i9DPl+spdya5tpLVzXR59z1hq1ba/GlULJp
07jmr36xXnN1c9hibw7HaGmKsVEc189N7lgX6TKgut0FoXEvY54bYgeUkRo/NkX3uVHAunb4oM2O
p74VUPnvKDinq04f1LeyysicKZq5ltGuMazlvgp3dlBrb5VqYGjaOMpBRstw5i08u/NlXC41a8lD
4GXeowxmycFLe/f198f1sAp5pJ8y1wvQRRzKz90vTx+Ut3Ty+wcySt/NRbR/tjBljNW220hTmUwN
1nQJ4r3Vis9ON/xyLMU5Us5WtuWY2hunGCg9zmaOIHSn2Sz3prJfhcjbsunEjxBnRbKxQWBv9O5o
kNcD6p9BJBowwThbUQddKIhH9ibLqeO1mK60ZNI8T6NAVuqfxZz1at4KprXewna3SWIsnydDI1Lu
LBCVEv9Ve1HH7qzLXnIL7oTbo12kwfpD9kBO5TCRPTiz8l5Jy1DRu9jLaaJU/0ygC69Xka4P2QmK
W8B4rrrFNg+fTYuH7pM6uuZTl2GGnOmqvivTBty43eTk+b3EOV7bmZOeunbW7iS678oGRsE6qEE5
r51yQsyscO6uoXkLHKZsqSNLrByQvCp2npUXmHLyaXbm/oN6yffRa0nUhPiio9xzF3tpx/Iv5LWo
Bpl+0LrEfZSQwDWCbcRXxMvXch6D5bAQWg5DbeKLulxFBjp39hcLyu2tS/q1kIXp1qcy9bmd4moH
ZyDkz6nmJxw6h5UWoPUb5ulJIrK4qnb8HoMTAIf5KVExcCG3nv//RIQZ7IQoY8NtuRr3rupsUkcD
2HI9TmYUHS1Fe/mAdrme8kvYF7kRnK9oF4GxpHaPhJQJn0wpdjz200+2ARrNQvrpVxuR4i78X21h
oZDe5N0ra1PgPT65e8TKtHNdW8UuKOLsE8/s90k24rCt6f/yathrZaZiOs7uahtU5nwZSu19kq5Y
2dmCSXJl6iOnVe4yEtQ3jv6fPH5tof8L3x9/zaxeJcjz8wtULjzV6o0fltZb10OJNg0l+KUjlcw/
MnlyABSXqqzdb66nKKvJC8qXvOdtAQgHdbrUR2LfHYIDNqjOg1wJPhDeI0GrnmIAyqcy1L6Xw1Q/
Cbs5XboQVLl2iZW3RC1d0pJQ6dI7rKkabmXpmrL8n3zEfRKGyE4SVbkku3pL0bc59zd1JxZw1845
ib7Faescb7mvoeQvbfN0F3j1qbB9fQAAaEdAPq/aHHirJQfMjPda2s/fee9GOK/38yXKTP3RGaC5
ykCURCFEfz95dpuI3FKtGkhfMCP1cTqHWPolG1A3yyEyH+rJjj637BQ0NKhWbVPEmJ8b/WM990dh
nfYL9bTAmYc09ov02FX1klLKuxce6pSgEwKduj7JYDUgBFBlprOTiVHnRAf81gGLLoRYnr7u2cxQ
XJO5yHHkW8eLsVWL3R9NpETHa9r6N+U/ba0P/df3YGPo174rnk5gljwxfrTT/ClXIDI5bRjeySGK
lC9VVVj7WxfLqPBuSjQET/IC5Ax6AGAq1MJDp/xmF1cYys7q2uyULIZy0t87xS/b53E2zK66nQvN
26CwEj/LIWt52CVJHJ+cJbsjfalxsJqgfZLGFGjpORysH7c5kzm8OtA7wn8TVBJWg5h0KaX2WYNo
+BLpKRUC6DUIoi0mXaZVAnjseEwtrlzwUA3MbJOOzN8ymk4VZBLDRk2Csmcrdres5TIgl4WLysqI
Oq3TWz9T41IthkBj1Qer1urMV9WJhi0oAeeiunB59CLodlnYAraM/Hs04/RNGtfTTh87+EddnTzY
M1CypSWHIk2MVddR4ZCmY8TeCYZjuZKmzNJs/VFpEudOunor7PZu5YK3Xy6itFGN7dpx8rv5edbs
+sVVK9I3pb7tAn3ai+tk7lqPfqYMT+mcVFQa54O4TvptMp60loKVNKsUrl69SNf+Pye5KVy9aSkT
3SblVJ15VenaukJnH5dc8A/iPo0CWnQc9DQHBF/jTe01zQukbXtGCefP2KHpo+OMSuI6wCnhpQst
iY1jkzSQZ/MkRLxV2aig9qr8EYiiu43RX9zBpuh5+OKVkrgYhuydxTslNfAST2v7+CffSNrUH7Od
As1zZYctlcY/g/jWp6IhH+pn1n8ue/sstcas03BHVcm2tQJMwGGffrji3Y3stZ9D+7EckCf1jWQn
3ZZbxOfMD8e1wODTKfY3dgPZ4fcktdYxE80xqNPm+M9JEuWmqGbJpMistHWq9uM5dADQayOCr9ie
kMovk5d64edleWYcDEqtTz2MY9ZUhCC7sNIobP7jqYOxbjATfij0iOe3XuQ7A4bVW997r4MSND95
N5O766bP3ojBb1I3+rmMDExqwT9tYvyKvi8fTFWuOzglL3QnS+AweWW2tTR1fJv6BOOBCqC2PuZI
5NlYvGSN2p9kdO5RADKjwL+T0UoNTo2nu08yaO/LaWyR+a6TZ9biRwkxqya5D2O0tpzl8nPWaKfc
Z8smU+TDw07V15WZH0w3Nb6VPnLqiymla3W/EgrLr4Wbo+LiO8apU/CfiiHcbn6HDlPr/PQJdcia
/DXUydUPV/0dGg/d+1WVflh08uwPV83R/tX1pHzGyKLY6W2u7MlK4mENalUPo/INLJVxxlbdwGhw
qL5mSUdWNwzTezRxshdu4geJv00PB8JQo//r9Noe36cbppXKdLms7zlwrRIo4U2xydvxXWNEhEM8
o3OPvGFepNXovmmAZCEkqgxYG91wloHWniEpjUWLB/XEL7CX9nsgjnyoJrx8mCxzfl/hj4/UcSXd
BKDhrt/FzKD+zVT8V/E4U02PzBZ1vT9Pk7EYVljRmhsZzzQlOMvZrOvvZ7e+D7Nl2HPRFHh/X4Gb
3VRuPt0nfuBhw6xtpXU7WEDk72HjltvUNiaeUMSCFeY3JKdOBXvSmsIj99N0/2Fa7CPs4Q5kmoFK
yXvYH9Go8VCa2ElTBgS1jiH9x4Hrezlv2Jt4KQyjD/tV6XQj09/dLiuXcJdr/x8GJDjiKTd6mXLO
dL+6U1JWSGWon6Qlh1wtKK8ug3JopqDHJk01N38M5KZa3UlfwoUPSCq/IBNFPbYtYNqsZHJfYLUy
uTFqi0vV63a41b8Gu6DMdWvfYmCeIi0dxvV1slJXzQ6mNtIxixWtrCaQT1pMfJaFRZbzv1QbIQkP
WYBIZ644GXydusH2Wkv968zeL5KTOfQ7yLYNZTp8YcQc5moB40PNCtUsPDlVn+kXGb6ayVzH6zK6
76BY4x6W6iFQ/zxm4xlhmmGQ2TwD1PLstd/RK0MVEiVljNtD11U+cJAlXAJ1cpXHYqxX1ji09k6y
66bSoPaJ1MFOMu6go6du5TSRCux5SbzfgtLeJijMnQLH3vp7WikJMjUGZmWxx254bvXXW1OkraWZ
eZAY9YXTchsVaetb8+rvGoWg1nPyKEhqFrn7DLU1fXOfbXto3rTM6Z7jttqXZty8kYePsc72vlzH
VHv5IqbKn8HgjH7CMaUmQuKKmU1ggE4YR1ZJy2g5knFR9KHfy2iZuDz7nImlwzKaG5gAhaHfXWQU
Nskb8ok9AmMMLhL08sVio/COc60M76JcUoONuga5zchPttfmIsz1rtG1jDil+T5SRhooUP7S984/
hbxuI1L4lav99UIyMpPlXF89s5QY5j2u1qb+3VPdp8m2jceqdsuNMaErKU04SeZj1ljuIUaJZmUs
TRlQU7WD2/9DGrdQrFDfgK86J+kaZwvzRBuPGYsM3wFor3+2B9c/61aJgKIRD8AjSIJBTB8xQl76
UP08qlb5E/WXtQB5VCVXzmzuEH9ZADzpjHin07O5Q6LH+Jzb4z+lpRkPrdqWr8ukoWqbtT225YtV
qhvfHYvvFVjltYaw27J4AJZHhXinsyf9pMZuuMK2x10UOAiZ7I6cKW4u+P82zzB12FUiShnBLN8W
1dAf+gnD+QaBpC4s0891r8TnOLbDjfTL9AQGTe7EOuLNzaK4HI4BMtQWcmvY3iJm5qTzm+/Z9n1f
6adYLTROAPv5g5YctCiB3i7p29+jPqiyF7R6k8O8jEpwYI0NS4+RFi/kMI6hOL0p9QD/n5NrD0Nh
s/R8jBkASm/7VMGJJFPGR5I1KSUQXwMeDXmEfT2sr2SOv3ShOj66lZ/5qxp0emzo8Z30WRWlC+Av
55683NbxDZUFzH+qjNdimYnKJ4vb460/5olxB1ESI2DKkLd+x+82E1iiGUv2oEOuK0vMZNcG7N7T
fKxQf1HnVbNAWv4SsdgoPvn4WNwiNBMlcD0NNYR9s+qur9E++E0MFcJn4hf+Fm0j/couvbFDrTj4
oUbtdBQSqfRTuZ+AxeThfWwWP6Nen7+zcYVAVVbFoxH0yiWIFWdNHWv+7g/DcUzKEf1lDF4MI/V2
teXUX119XEmAEmJnXUZ1eCbVoj5rQfzQyZ4NpA0I7arqXjS/+i5SBZDZG5b4SvZUxpTBfBMtunbR
MBiU58QJ9W+6GXjbsh+9I1Lm+6uPfWpQP6fsNKyRnEi/Zh0QflFmJltolqb3r1VnX/rMbL40LQIS
GdmdJyQ2EjBtFix3vbPPsYpdTOd59lXhuRwTNF6LGe1FSs4v+ajXG8VK7F247EdNpMUeK1VUm6u7
NB7abWdZBzjMXbj2Rn++c5ARgaII9w+6zV+bbqvvBl4zrwlgUQSJ/XkPACb5liMllWDCTXo0ZWmN
5qd0czOG1H2+/RG93KNUWF8UCKjrIasfVCvE/3z0Ow9oBw/1a9s02YthhtUfbgCMOCi2Ok5wD9LV
jFZwt1wgU2NllSi6uvcmPXsMFrdPIGuf3I6fbKo1+bUr0fv+4A4oxPljTkWSX2cCdAJVneVFH5MC
xIlG2UrzNiDNCAU4NLI8bTeUTfgQs7hZYVsE9VinUGBkQJmk6Va4ZCuJPl3wojA+Z+bPmWzDm5dr
W9sOrAYxoEhD7h365DglQE6w19lL01L797586fOXkKhRtzq5vs2wON+2g+LDvUJfwE0s80X6kBWt
lcZ9lp56cHmQFuwSrSJ81Po+vMAFq082cDMkI8rpm2XHpzYewn1jUuV7awYUJHQV31dADNMeIdsI
DVhdXc9G3H8N6+QxzQLz3zGO1nro+T/8sUOfqwnNT5VSjlvfhmliOGa0zpsWj06zvI9VG5cxShPJ
KvCN5uw5Yf8StKZ1GCq1WPslyOj1AHx0AG3/lGZ2/wL109h4lgPjL4SNMoTohCyX8vESXw0+XMgb
eSCyA3eLG82wFmKADFyZBpPtbANn5NfEO/wu88Y1Suq8tpoM0iXEd//8P4yd15LbOLSun4hVzOFW
Wa3QwT3tcMPyeMbMOfPpzwewbfb47H3qlKtYBLBAtSyJBNb6w4d2rfqUFezkKPvkwSo9vLISviB6
6T96s8XttLPKh9CavwVWMj05fckN1x20Q0ja6SYjlrCaHUuc5i5Ws8QNdqQfY1PFs1gP+ovTo1It
vo/yayi/nrHJOibRE4cE/q+vJpiz7pI1+aOMWPvdWFM3Mcje5ZstBwbTSi6TfvIi7YG8enCrdGE/
mQl12hEEHuVYvRvO5PkfZJ88JGL0fwoZqBVeQaSzVIwp16vFfeGwaMhHXcHpbfou/BuCjnYoI70U
ijjBX8jOe/gbkaCNEWt+7SfBDsrtt1C0qEamLy60JDkm4/Xxh4kW9qcmHJRXZ0ofc3T9H+WQ0yB1
kOuoM8tw1aTebg+5B+Cfa6kaNFZbiPLJ0cnOwpObOeVOGclEvguKzFMdopyUY9ig4MWyi9U+2FVQ
jW8o/hvLAcEU/O0UN7vjQzGd5YDfqMZtjXNDQLNGpT4ssevcoC2ObW5dZAFVLVXSQI7PjUdUZJ0x
PtZZCypDdRxuuSawa7rHqNVvc98XG9mc0WY+RR02A7KZjoA1lTHPAWlk2t2ywdb4VVts5PqeZS7y
NCl5wMmG+Lw01wX+h/aH/cFyCjcI12DdumAZlVzlwUyjqdm4Y0UhqG0RPJNtOTTzRKLS2bvmvood
8+hpKWQ5XP8u0m4rjGAsgfaJN7I5OPAAES13zv2DO48zxt6JeY/zMjA2BY4qAJV43sjOIGakZjd/
B1pR3BbT7JHUDnug0ncwcXOeQyElPIlagjyLZS1BtpdT2VtLfWBw++NRzNEp1e3emcpxGIKw4H6X
Y/L5VqMccnT80tunookLc7rzp6w6T/yI3zCIz0Wdar7JZt/gRQda6qV0EYXwGjxBxaTJrqvHIAq/
ySBo9mihixcIEYU7FyCdDx5wIGxHqvymNyjHbqOmtmACdJ8lsk4ZrHLXR3536mGdofrivzfX0aLW
uxPg0GCbJxUPg8mr7ZNc2EX6FU0V/XFZ1g2DFmz5AdZHuYZ7X8g5/cmqu24jJ/RiOSgHmBpbicHP
Saz+wAEE23JOalhkVYFMDavvk08id+PIFaPLXelxmi65XXMj6xuqsbiX4xTY7axsSo7SzNzUB5f8
CHgEQ9qZU//Af6EI9o6aBkzto5PgL2MQKl5C/hX5zxoK7dPyIkZBttyxsDSXf6b8g9dZyx+KMSg3
yx/8LsvlfciooLctCrChubxzOZ3SWHTyrOY5NbtzDBGJB7aQwZOKeFLyDj+GTQLl7VrAs/+ljycC
2dwru0hxh60BluUUOZ1BNrVUEAWL0gAKmqGU50bgItem/LjyzjGXUYmTXJtydA22eYR+dn33W+dV
DhodzcG3TOw1DCs5lMPs/w2OkfUcMCKI5PCHatts7ijTRme9cuNz0Q3VXQ9dvApi03sNWgeoNO51
Z91PwULbMMfNxI1vEjrq22rCHS5NbhItKkdlcxbYi8BhdA22AvUZ4iS23431iGB7/cw28Zvc9bRk
KgBtBNnZHsrq62A/UMfj2YYC6LCTXSXemxvDju2zrqTuXuucvjjC78IEN6PszaZ9Yo4Pd3Cq8a2R
Xyz5LUiHHZK18fvXAGcbl8JTPn/4GiuggNmUMU2rg32oFnDPQd9n4c6qnOSUTGDheYzryGqxfkE6
bB64aVY6aBrUkhDE6661qd9AO7SHCIT+sptRoxQoILl0KKZ+5Z+Wdpx30R2sOAldUJZLn5wIN+kS
Td8zIWAhpSwmo/s8dYBKZQtIdfOcBdXnfIyryyKH4dQg0UTTV7T0jDicCmAHoRnA3a27y5RS3UjE
wJ/gAZBH6PG4nTHv3QEV0qiuTm1YgAr3a2xJMl1R9z0Kdi9J46svDoRdze3xDhGtoeQOphg6Sn4F
cJFtG9bdhju1cg4ogrxEuencxfVyrOh3zjDg6LHDOwGAW+KoT2wO4Ixp/as8QIE99LHqPcmWY1r6
Rold9UE2g0m19mZb+XvZzOuqe5iNmd+wFw6vetM0h3hozAcdU7hH1r/BdgzJdAMNS8A40ycPABb1
fRGpw1bTtPixiW3cVlhmDuc+6j7LvjU4UJTuntU8zS2bZ/qQPAKrHh+WSeQHtGuC7Z1EFfXjaD4U
lhIsrDEJD5LNBWTU2B9Hm/82O9Es0Uze5oZTXhNfS+Y36pnaHoU7nvWKT24F3R2hZuQ7h1JoLq2H
Tgg0JWBsDgDKep5djCpqTYlfnpqDat+s+4ce2S1nyWuqE3wdbaC4AZkZPFCW+LcotL0bFlU6DiYV
dXE5IjtTRSGoTpDCgBR2Mcq5Vfk5Ed5G4bADQqQAu+m923odOWqqLF15IqNDRuyHS8nTym+rTeiQ
IZZNOXcqm5OtGM3RnDwYdU6DLCR1BNtss3Nj2f6uFkZL/gB+Z0Bh4UE3W/Zs0xgt9/rlBp623ZYP
qrvLX748qIk38LMox8PyHIu8oOP2SvU2CvPP7zL6bIOsW2lq2RZMbn7qBEhJHiBVkvyZn9O8a1+S
yikQ29fhZ4uAhIrdtep6l5LoHJ6ryVJerLZNRC4o+xEo+tMMvu/NKvL4WCCcneaee1SitrnF7IP3
U2qb4DAsWyin9N/tpntY7tN6jCdyFjb/NDixwN7lGmGrCp96o3nsUn5cQ6JSe7AVbO8dVLGqJMaq
WMU6OPU68KGWC4WsTt2HjILEsRt89RkuXot3q5d9G4zoJndQLRoWhUlexNLBhYEZ/KoObbNXkoD3
5mTTzdW94RSYc32dgefMXX2Y2sxgTQxaXBRMljPZlAN/9JW+raB9xQe0DlRK7fPJiyvIeRSVaa+X
Xa89lLysb6andVBeRlMH9cFpfpYBxsaZcDzuhLvx3HvtMZsGdHD/098HI+tJGVL4mZAbzF6dOIhu
Zp/255kMNUtCSiyyTx4K9oM3eZbGnoHl4PBVtj7ErSHKQDU1USu0Uf64zHotK/Ccna33BXk7Xngd
+KOpTa2x7Ryl3K0DajBEWzPJzB1VCR8kQISOOj5CaF7oqBbonvkgB+RBhaWAEL48yg5LBMoz7jDF
pUIu253sLTztfmupbKAL7McBCggVnVWjQ57970IdchjZv3fpj3XeOoXUd7QtQzCpdlVuzYLvetCg
GSrofAHJ32fTOcdKgubrDFUvssz8osX+d9mS/aGuqgcdeb+d7JOHOUvbLTCRCSAr15F9GbxBeWks
+YKN4wJSmA6W5bsPsAjqi19SCtZnNgNs68y79LnyAPNgKZIMB0uOkLaPrrOuAli9dBZ2J1V8N0tS
AAu+OFd/jmPHalaw7FNdH2BA++2CTNZ8Zz5lOiYscpRSbnHXPWWZGQsOf9TftMgydn1ZuDv8uvq7
bVv9HbXL4W7G5r+Oa+Un2WWK/mVQhKXlvrS1YIlcJ/YscE7qWH6RV9B8/m3kJJ/S387O5mS3XkPp
3rBOYUUv9lDbSSkRCDE6TIkt9ELyxj9pkwYGpFAb0q+GuzWMZ7mQ7AtzywY4+SS3DD5fStnye8Xd
mFpg8l886m21DdAchuwyjN5ySh0fjS3Zu5w2sa7vVa9G0XiNoszYXFh6TiejN4rtCkPvcr0/5Ngq
bI0MkMM6oOeYK4VldWvD7lOvwbeTZcWhdaDZTHBW1VBfpNPWfq0yvKsSaUu/LAbKQuLvftnV1iMK
ryWQtrVU27PudaDq4AaW+fe1f+qppgDVGfdrnwzR0agB3KN8Xfs9lwQRziUavyuBj0VnXkc2LU++
2h4+yVntjrdSc8yLOSvG3k/HGZXS9M0ki/iPCBVgnw+hg59YFyCa76FokL2VhWHL0ABk9YFfRtm/
YbgXV1pxlVgziUiDT3Mcncq+/bfLVFgiSOSZ7LdUb4lau35PXEFqoktOnFPsVMK6L/fTCBx1Mylj
dR5V9b5aoAA0Hm9SQUz2eYldnTtr4ttMnXiZJU/loaqi+jz6w70WmmJrf4I9xgUe4E6p9VTd+EUf
3md2XbvWKLuPna4YcRUzPEV9+s8SjdCOcFEWwlx+C5+bCA8I0T2MUgRF5QRxaL30i8Yy+LT2x37W
H0qRFRi7oLjNbQm6SSm2U0N6fSf7vCQWpp9AFbaNVUWoAhC4dGY1D5xNMSFqqjIp0PM0OcpxeRgC
kO4Qb9BTh5d7WwfeZ5uVd8oHH+pNsE2iILmRb05uZR+OVH5/t2MXkzEIEsWm9crkJgdGK4ShIE/7
LhdyWjC0lom1CJryJG93uvgVIV1w9lM4QcslXXmqNOJ9/udl0X2os6J+6ClEXyZ1zi7dFGYX2ZRn
so8lCnpQ/1MM3hnkz40W3DMXiEaDOHm6XkF3NRd5dzOn2GUjWD4P2kXtm+5epHAchyxN/m6Al7qN
H/1j5Z6Nho9aPlMnac4kcvOjrRf6a+Sk/8gIO/cvpZ4lX5AiR4mGNZDMeYxCrwpZHHy62FPr/22q
ogkK433UM9z3YMOu+zNKoTq/4cjV470G6vzBRQzrWOblADwvpcoWGcE3dXBulkVKOmqVrY3e2I82
0Ub8w/PytcKwfD91qXfVpwqgwHK9xqjLba8CVHVTsZuK0dCVUruyjw1VhY6D2GmOIkapaC+6vCKw
qUEJyL5cxsg5pI+wSl/EVi3Kk9vUa0JlR01S34AIVA662P1EfsXeSJxN6B/uEz9y3wMN5EZPqj79
YJH/HiLj1KLRb1GfAQO0enMj++QhZreatX1+ka1o1qGfNqm9b1todSOYqmsXRaw3ivaMHQymLr+7
ZIQcxJgkoyz+krHmOWSeZe7mkTzD1uxQ/jS18bkUrJux6YRhAphKqOPfoB/p28gJqqeqxUtzUBE+
8LsG25IocrZBGrlfSaEishf4/4LW2wXJdM1npcapG2JqWNTjresrFAwlizVGqysq80b86H71yUB5
UAb9Tc5dGa/L3OUyGUIo4srqXPJtg122lTgMidgYkuod/yn72DE4rN7hz4HmWCEda1OeqR+jPiA7
1jC079bryNeIEmRSo0Gf954smo3g+c/sWGx2G7zhTg23CUnAi2yt7wOU7fwAp/lHZF4jXS/emqqP
nsy8+ZzFbvE5IV9+DgDM7EDYFp/tZlRA4uYQpEWzs5p4o7MvucumE95YHMWU1xxlgyYrUnhWZB2l
VpM2WVhG1PYL93Dl0S+zn7K7h814GH9HIUv0IUob4g9RdksWOPK86QsPwBuY5PdrdUbwU+o/LdfS
R/VQGj5mRZWRvRYYs+7MLIyPrVdlKJD54UOUFS6Ackb7rnKePUwY5WAgulK3fXMdcjhl9W8LzOJY
JPlw7GCCvzbmHGx6oVw+jSGaM7H2BbJ6uZ/nKrwWWhABGWv5j7LH6Tu0hSUUqQAUQ5PcfJ56Exho
1/gs1MRizI37dFOJuhdsTcDUIeK5U4pPq5ujFFz8DNBZxFm1fy6SMNyPg/d+Nv8+W0fXMySKhucR
VPv+/yOumEBB8Bg++plZ6p/dMd5SFZrAMoL9VpGA2MboGX3ttexlwcl71XF2xv5nPjTfagUzNj30
XXAVgftUoveObzY0UqwBInQLuU6hqNXGzIRNb4s5x6bugfE+dvanpcjcs0O2zK5FNTRprp3XNX8h
L3RgZY9x52B2x96s9YMLPO6rAC21lRe8RmhT3+zap9gl+tV05qk+VRVw2mI4G9imPM9TftWLynoz
3Ei9osguBIYN8u5TMZzQNQUdLJrYfMJ6UQrjKIOnaqBKa+PYIkeDcnzJ+7B7koOmfuj44N+avsCu
yg1fkZVWr2Y/uQUrgf489g4PotxTr7Zhzh0lctC+c10rVbsrIC9N/wTJWO8DVT0Vda4fWgM2X+ph
qQUBTNtEiZO92po1vlR5tpGDUhoHGsx3KyDDKrs0D9xhPQfswM3g0JdN9SVj6+bW/fQNHC5LCV+3
LuRGmsdmnNhuuX5wMCCa7BcCzpiSZCaZ+mnVEpH0nNLqKbn/1hchMXbIEUJ8+CgYIgOtPhu2SZ8a
2OdYIOXEQc7zU581DIVVi106Nqa7YmisV8PWlMtgpSWmFJb1mtfN/IRc4Em2lIguzKeLqJs/yR41
i19VnEABjTOka4ilOHZYPMhraT3pyBrfwINsyldqwwi6E1Z2VBTj3Fb3E+Xi1aQpwdMzY8MFdq7I
0vkA3a2+AqNyEU4T6kB454p6sRgf3RqVcNEpg2IFjsxBFW3ZqXfxe8wyZ43MU5tEz5wc8dZLLmmv
9y0Vb07ngO8joEDtrPdlfDKVnKYckQcvt0zvpJm6c1IpzodVN1/geGAwLk+hJMPs03p8tOOsPv85
/CFyOR0iR+HxOE2bpe0PxnxBq2FStvLUr7C/wMTrnFu/bS+NIS/CXZHWgN0aHUU9UfKiylqGi5Gm
bMvDEilP6x7imtnM8UYSbWQfmqduc0C64BchIoDFvWDQOiWeT+6UfJNIsT+EQ/RGneTggi1bR38P
rPCzdTDM3OmUxvm3xUpSXljGeYqOqUvW8j1AzQp8EMt+tUP/k/yZkuzdJuW303Q3Y9TMR7UNrEeY
ajnJp/K+ROhOEhywfJ+2a4irVebjeinUDrbALHbWnLGlH/XowSTHsPEmpX91Bid9iov5LAdlVzcW
e9ezm+cqnvtXL7CRifEgVsnBacjGfYF+waEb1eHe6xDPTFvIh3lJuJelbvxTizvQV5IJ4sxKr8EY
QfvZBmPuPEqXld4DFjOUk4dQGPpg0n4l8Ep0FnVPPy0hcmDjZd3w8G4DMTmhdu4xM5aqY3FCQr0I
Encrm4adjLu4COplVO3TJ98etOciUvRnsxTcG+eXvrMfIvIgpBjNPkTmSOg7y2Y/txNGfBBDB8j+
6GwjBR3meykFvYRO0F8A4k9f3BCpTkOzfHKRhP1xRRGGB9L0ZRWWLjVEgIzY5veGyno2KNXNtAzr
E7ZeCSRrqkeSZtF3CGOiErMMBoJNYbvDW9mV9U0GyHgwgABoBS0DCQPz7s3DDUlm65Ps0iYSJ54W
bpqCS4cCZ8Fve3qCSmiiqYeKji+QGPJgqppz7pLo37VLnqF3tGvMzr/JlrxGySttLUewL8TV5ADu
e87ZapR/ZJcM+z3dmEjMLy+MKHKhlfUCY0b4yUa/EE6oBCQvOOQVzayWSXWd9M8fkMkrwDkRUGcE
bVDQ9+vsuMxdsc5JRgG25IsBRIqsb5JfI23WLkXpoUiSirSw5l0S0SXHpReoV8zg4GWbQdWtDlb9
N48M7bIUy3y3fv2j2RmQSJfRashfO8NJzulo6M9NBwunFGB4WVssK75djRP9p1nD25GlRhksR2Wp
sRbBci5qhP6LqmGBDLgNgAUFNVQbouibSKHAvIjNm9qM2rSb7DZndRxU7OAZURC7nzbLnKzxt6jg
ajLtsszJWFltw6xGBPhcRsUnmUFK+g6CTprEh4VXvbZlLkrGyLPcnuotu67oPVC25UQ5vGauoFED
eJOpIzslO1u6FIMW+SEpR+Srlnv1NTd/QCzqkEjBosFTXwSl92RIWSLTwl1tmYcW2xng3oNM7chk
Ttq0BvzIsjut6Z4qHt/7Qitm26nZ4tvVhd1JMUW7+T3eaTbt9Rp/theeY4aImB16xqG0WCCVrfvm
d/jMykNINvyuKK5zn/TwsTG1+gFrOnRQM+Bv9wmjlb2rkZ+WwbJPnjUFydVoPK7T5dly3QbxFraK
9SGpSCqCWOHF5EujTvbWe91jNqjmEO6asjQwqrOCkoRfWlz4tIqLPFsPle+F78N/xNR2zUjQa8lD
L0QWxRXWECPCJE1v0qt8Nq0PqK51PqlqUJw/OCPLUTFgkMQ5v4OsBXD79wDOcL9mrJdSAEXIGfK5
iO5Acap1gINDofm4kicRvstd+tdcoRFFHu3udGjxz6mqv2BFt9X6UMMYLj+LDO2rjKwa8oPJnD3L
Fkicz9lY1ss8DEXQCUdG5iIHMYAaUNZBs1FetbNCZ+f2iArIUaVCwN4TuCjZ1E3UoRMTxd1C/kFR
heCVXrM7FE3559YzqsuhO6P5FOVX+E4gjZBjiy+db0A1yPz5V4fbjH/70AoPH4I0X40vS3uJ9Hye
uFus0GJyXGq1dfTcvFbtaF7NFGO+iCJOIVqaovG2wE//OpUxOvh7dKPbaC+b6+SpKaN+s3Z6cbUF
bBBcZNcyukYrKlA/xdP4+h+diSSlh/3aNXTUHvE4v1/O1j6zqeEzOSlG0XGO19v/Gignm/2FAh8O
RuJKA0Ij50lpJtT6O4SlLOsckuSfkIVI8GWw7GE5/B71NR5j1KgYiGUgSNALjPQrNwijOSAW2sBq
KcJPrv23XsTas4TnllqXH1SYmzs5Jg9e+UMVAbKBNux7gIwPtP4vOyTb2+4ER3yzvusWL5ad2WX4
won/DlC2iB6v/xUy0BXvTJ7NurvR0Td4WPuXGWtbG4JdHWTJy2C72nTypr46t/n83CuC+2Y093Sq
sy9phjNgpAXe1XGC9uq2Rb0vZrwsS4TIerRxtga+47fStayXfrI/IeDsfKXUGoCJmd3zAN//MwZV
m2aena9Z0Y3HjEoJuAPCbHB1Xo7ZTZdp2gMcaUzqRVhUaN8KC/VJ9G5JZOooHcl4qJwxSovJcMM+
ZzdZYMB7P7os1JoPp93ohdtSQSxHdi7QOvDN8cfQpZcF0LhPBlU5GSZGggM8hIMhiuaK2v50Vd1/
1MLaeSFHdHO9rn5uHNROb4Eb+TBpMvs6Z6AbgHvBkJ/G+FMT5e7G8NRijzHinD+oeAsfFnRC709U
v0bjs6pvJoiVn2MniVEqws2WhKvx2Wgr99CBVCV1TTMYjGFja7gDDbFFSY2H+36KDcG7J6Ubdi7W
UzFCYNjLuRi5B5uk5P9r8kgvIOi1aaq65uXMYN93RvzoOWlwiindPGiha13A7yVHH6y4YJnUO8Q3
nb8Q6GhRXLYVuGG5tYMYbbEW6cmeVhrZLyRccASTp/IQN3rFHsmPdmufnBM5nrGpKrfb+hhFPw2J
pt977kQrWlaeDaof7gY8JNnb/4LR9lql3wdEqmXXCplVpjj6EIs2sHmuwB+cpP5cUOCY7IXTdRWs
myKhbGd2uOxMSM3jWt/b6k6OR5UPJDJ0fv6hcSeb6Rxn+2yqcWBd4SAS/OGhqLcF493tZVMelpip
CwsBDfze2o3Zk8gBTBLa+tYX8I20Aiwds4eWAqXykH9Oc199WjssoCtT1StkNJBDlYqnCDzM29BX
p2WeKTRRATraBz3sOzg1NGVfZqbVJXGUT7JLToVv+C0zY2SJsgDUeOgqbwMy9Id56pqDbHY6OOuq
R4FBNt1G+8vI/OhJtrwXBJfNt8SvuqdM6z7VVqe8xc3oPcjrIZaCWlmIqH4yPM9Nr/4QJ0URLCfj
/9Xz/4gJhqb9EpFDm90ADf64erMBAO4N6PLX1Bryq5tE4MMAY/3VuOGPwUPG34C7jBJ49XeXUxaf
DT/A1qiHThjM+slvOhSAC6XZmmgzfy/5ZodV0v0b1f632s27u9GBup5cNuGxq2fffRjfmDsZ1qNi
s4tSIwfQCEaA39XA/ssHP4/CVY8ehSvMd+o0/z5F5m4ESvbZprp4ssDIHivUHr6a1pO8YK2ozt6c
8+GMWvf4VxxCbhMvVKpGgPpJ3eGBWI3Ptgck20Mi6jUJxnNrG/YpDO1mM6UjW9mmA+3TKeZefpzy
OyE/XTbdhzzuzNvyWYvvihUNHUJ5o35a++owCfbmRBVelZerf1/emmcKPX50XvyH1lpjPMDycmft
KCuHa/9SZhSjw0SiVY4GnfkI7KrYNYFa3qY0HPdxWpivToGdn6rHwT8ZGUZuSObPuUmfgtLrvhq6
qW5zFk/P1CpAPvMTeehsM9kmhqY/mpafbcLedF8D0D372Juza1Zl0RWxG2Xvqo7+WrgVVeCqcv4N
dsgYZX+hdnL3RNLQF9nEuUW3KiK5uHfblByi72baMoKiOm1HRnZCDEUErRPJE/VwKSvzKGR91tLc
5NnJuR1VWEuU3dZaWzmXlLLWODmyxsgmBrC/inlrhU+O5BTkNgAevg5jG2wl+ELCMDJ+QrvJzUN+
oxbsurwo8QtHee5Bxkg0R5WoYDTt5El2jVHT3CaScjjmOZip8Lw58fgJ8IMok6NiatU9L9S8/0eJ
Ff2bken9HkvFEDbWZDzJQwlv86Zn+bFGQm7pkv2pMz1UrPCukVDTll22iZEy3hNIl4npcqDykvYo
L8mtDPMQeGjB6DvupnSHPRnx9obAVfY0CV3/YfKbQ0+uddtFY/a0Dvw3Vg6qBuBAH3OWrQzT+hy6
opLMV0QWBWfE/qcQ6jmDYpaIyin9MQ/7/mw0Y/WUuCTdU5QHX1RH+9QPtfdQe42eb5zKg9TQjI6/
V1v116kMWHplwBLbkgylQBr3O9kpgyrfr60tVuDFOUX2pQ0T4HtaZfnX0v0Er8q74Y7m3cYAr9yd
IcRVJ42Hfu6UuEXUYzWcZqP6IgM9itNAMMQFxtq9BHUbYbwn4tJpiPaWwX+SjJkhUvL8yscHxcrV
Qw2lVSxShq95H6ENGmc/RuSw0ATPsycHPQj8SAO5jFkiJHjOdrSPESWY4I0BDD50+uhL5JidUNT2
blj3Dm+uhyYD3Tzo0Q7X0LdzWy/64vfWtKu8sTvLUUs3zny3qk9d2qlPnRl/KYoo+oJLl3YsHRfq
toUR47sgoxZdBqcJHutKT65uPbo7k53w9x6snRRkUqC6sSsO4Xly/9hLb7y6i4Drxs6dN42vUhx8
7gawsJpgIKtW8sdYq7TO/f81D2+O4aCxFscB0CnuoRk8tkHkkr8bi7utZ8Vd9suz/w4GmRcCCxIh
YgDZHPfcilnr1KHJtNM4pl+dHCWaQSuRcwcd4QlMRGjE2FqJM0RTYeY1obf7Y0AGR0PRHbFCSjbr
jPUq4v1dk+zftYcvRK+RZE5f5rotzyioFbuy9oszzo2IZCbJ/Bg2uX6cmzK+lFPfXhK17I4jvuBo
HiKCq/JO/lJjLLbdqR++l3F+w4ZEyMm+VZhrBJvaSh7LXA2+Y0ynb2wQ8K+9Cb8FbDJ74nrT6772
uBwaVX/EV27aKXpn7v4YSECAQ6kgnxIpnmFDLhPRbrw3BvB7S1/Q+8bVRYUVhVP90VFnbAoSpY5O
8pVk52RkP8DjlFvA00DQlCjp7j5/V5ub96Ur9V0EOZq03MVRMGPHQhNB+AmxaHTgWB6nE/AwAabR
dP8HUHCde71oDQW7ufWBh5XEDyMByyS75IT1QRib6Wc3SKqjTNuHhv4z0jAbli0SgKyL5el6+FNc
K86b98qd077UQgbIwnqySCP7e2arZD0Ua3g2Xdc6Tqirnu25c+4AYBv2gG79ZWiVZ9yhfKyyffMc
AIbKm6H/oaCdLTZA1avuYYDYY0J1Vb1ef8BeCoZJ6rfPJNlRY0A08WuQ5cgCmsbPGBcAxLdf0nrU
b4O0n+gjbfNHs6nC/OipekZGAUH1mPT8qRW3dHlfjoUpZaOZf8kb/HpbX2PlwBqL2tNfsrX2y9gk
wkfSjfBeumk+8kmoA+BLk4Xz1qmgUcmmo83RtXGCf2VrggX2Cfb6Sxur06338/6TYWXx0YEejrI8
g72djy9xsIy5cKG2M5DPo5Ia9iPGYLtVH9dvLBiTk+1tqfGrKbwQ4ehXJ+pDNdbty9y/TVbY3pM5
QGzY9KMTaVt8ikMd0JzoWwdsFjybuqrf+1pxVuVGdApx/N6swTwsXD8ZrxK61BWWjYtP8G1BPP0B
Z5LApmYO+ORCf8E/TRI/RQJiz3oy38iqu2InCmzMOdlMRe6gxPtaAkz4ZFHXew0GbEy9OVYvMnQ0
Ew+ygqIJuo++xyrW2ssPxVb7N8ee+wfZkgcAMNrJt3lX60c8KQevmQIUBCyeHucPgERwqLBoNcBc
C2oxTFDO2hgCpiixjJozOvGZDKWDEccwP1Rmpm5dxCCP6ELgHeSgKJxp9fgEo7t9UUszemidgF9V
otL0JvOx9FHDiFoAVyswTv5SZ/k7ttqmOlDdGLAv+f27XpavckjOtDQkqxMLqqAoGqtz93O02uEq
K8TI1tb72DWLpcBcJ0VygV4LKUvUm+sC8SvNvxSpnTxTAtp1uKGBCnJSf5flIZCl39jYFSWbTi9j
oVs3CZklsRQee6kzxlLW0CBzpcKSRJJ9s6vut/Mn2aGkarLt3AaZWzHuRxHrGxGuo+4E5V0UosVj
yRGHqnVzNC73aTJaN3MqeGbJLnlI8XAW/bIR4OO8QAdqj19TGUyX9TD3JcSx2BgvRd0VFdRB2vZQ
I9pdFg8yTnatM+SZN6pUksr70BjRpXPCChwo4uMdiCksYfLwS5hn3wCHDfw/v9OnTKd+Gc1s+Bq6
goHnB8nLWE/ToddCxOXbLrq0Xn9qK9PcYHKO2JA4pJBm7krv+Ic6KrVlQPbJ0cJyp3uH81CEJ/NO
drWeRWaMSvyxML38BDUIiy2rqZ8L38TpeKBuvZROZDupy1/tuB7yB9l2KhBU20zEy3YjWEqV2eM0
0gTVYVIpoZhW739t3BIxT/QY47R/8KggfBsboUuCXPbTWMwaPnYYKivmHD39d9IolB/FpIyc3rdZ
TPL+h0kj6txYJcQtyqRkwGtd0e9k6rZVif+Jquek7WM2kYgwBDeIS+wJxaHzUgDbdpCc1r4AeCKC
RfWwk33yAhYUrXNvwequxH5S9mm5sBh1KCI0WChApOUgz+QhyAwsG+2KJ4amvg9oY6ACZ/jVJKco
lIcH4fTCXDkgQ9arlFaWbloTYOfa98dVymZAWKRs4fn/uvB6EScYXGi017VHXmf9W6taSc6RMT/9
0Z8MbP7nMo7PlfhETVuAUuC6LJ+3648fmwabmWGou7uM7fR/J2NInwEl9g8lBNjN4pfp22jWRWbv
wJ3Eb9PWx/rJUMbt4n85wCk8DGbj7FYDTahcDwgllnc20+oLe5mzUaTWeYFISPDEgsCodgVSRAuy
oh5qUgWedpq1CI2pzNM2sdbqWMm20309zIMx3QtnX/0f0s5ruW0lbddXhCrkcMpMSpSovOwTlMMy
Mho5Xf3/oOkxtDT21Ow9J6hOaIIIjUZ/b/BEdCebyjpZPIEV2sclZJGlfYT1oQ7gnO4iLwMfM++/
VMsehnAnu1uKZUpo1fvuPvzY0iWo/AvPRHy6RpZi13OOSmQ8fohOyVgUYNDHVDaYo1tLeKpNTGUb
hF62XsJZS+01WrXkZWgsmlsbra9s5Q/JWqdaI/rtXxTb/2qnvXa6xtpm+VFC4N9kkQzpyc1c1NQY
MF0jdAhoXLMLoBvasOJolyzIg/tJccIXs+frlEi/cxNpInpJKoydDRgyR1nrxFO5DeLK3MkszuzE
fgbN2sjG2kQgW3EqsZa1PQQyIFjcrsHcVVf1CrgLi3AyuTJMtafC+iyrrp3hqOJNvHNkrjTrR3lU
qQaanQXKt4G7CxJPGX43jV4FrTFn8bCNbq9J7JlIolx4K1NoUUa3iIE0rGMDmBTWVy007BN04p8b
Y85aU1vmAHApVD3FRurVLX7m+yqo/j0pm173kh38Nr/8kmyjAU1ZI/vcsQjxr0Nw5A/LvOOMKlaQ
1apR/OA2qYlZe+YQ3i7ZaC4rpjGBDKgPl07r3f2HJgQd03p1bSO7kPs4gxHjxoI1yNy13EVWfuha
li0Vsh0rRV8TwzV2S3nBYm19Pcoi66adq2VoiIKkOcUYIZ5k6nfZ/6XsQ8//uavwT4eR1qGfrJYD
/M/dJFnP++R3bf54NJ5ewDodx4vc6/pz126gAfzjp9/X/a67j4f6vv27Ornr9Rfelcpfv/4iLmIw
e2XBvx3Tf/+7739ddiN3rZMWP4Ol76VmKft4VO97+h9+P0sBPXy8QO/y7372XVIe1u/zlT4xXjl+
ySdplJ+KeSNTvWVlH7O/ayLbzXiyk0z9cd+lydLuw6/9sav/Yt8PXS1HuvzaH7v/sO9/8Wv/7139
8by0ivKAQDei5/Op/+PRLhX/89EquKkkMBX+caX/iz/9x3OKux8rYP/tOVm6Wc7J7/b9/zwff+zq
j7/22/OxHOVy5v/Y9R+bLBUfTvfSlY0mWZQEiLq02N65q5EJxN3I1/Pa6mu8R8GVa8AOKQxndEzX
QrdPROZtZUNZttT2XQzXYa5dKq49gGSlxrBA3M7dINb8s0OZDVDqWSO1h5vEVOBYUVeb0hjUsxLk
w20iAgX5CWf85BLgbvJIf/EwGAY+pxr33bzxItu9jVMH5XtychNBY+ejPxv3eRDPqkq1Yl/3CEbA
bInZatfWsqHchTUIopKiOC0d2Eof3CPl/KFfz5hQUEvxAfUHL3ita81e5f3U3pS9Eb4SAi6JJ+f2
bTyU4avtjt9Qa8ZTaM7lMWIO0A7vZQ4cPMqBEIpkrjAmVqDQDJK9BumT2nvRSqBPsCuqcjaaQgzr
9C5p+kGlrwfgQz9LuyUp27L8USMmFyMYE4ErBBxuodOMysTGtX1l7/8VuK3xmmHmTFyoeOrUJHgb
Gtc9hWGMD3xlIGTk83ltDFmzk7V1MXTrKFG0k6zVh+hlIKB2sX0b/AVBTW0OhwokXlcZ6PYvENu+
Ib6kPYZqjIp6GM1eCHn/xcmHNaGJaJ9VeGD5xtDfOyjY3mPCcIq63Lzx1EKPtoaCtABSM3dLiwJh
mLta+yJLbBrYyDl33k3TYIg691N0s44wS90HLD28MwuTrz4wCFyl1P7ZRxhIEdGzw8oDJne3LDY4
OxPT83vbM8HuNejoTSzIOKGwXzA60xFr7DMMAsnaNsvRyEQBKpqzZej6e2Dn+gZpeevFtrDJxKDF
/1mLruR+CpIcUhCNjQEd3QwU7lY2zke4MkgoWT9rx6ncxd0Q7WTjfII+oKHQspONTdM0tqgY6Nda
YKjtVvO6AElYlZ5VLd2mSIDsZWMhSm9jjqq2l3/BYFELPyUlOMieU92rN3w21we5r2mAzRadZRxs
BdcuqwxZ8edw8W3q8tuC9YQ3z8a1xeUzc8oT5clTLCwS5+LQLM6xORCznab4zejr6GAlZbqVtaGK
1byC+vxR1iKh9x22jX9niqI/e41/p3ZDvHFczccAXKmeW8iaB9foEd6Zs8JotLs8cy/KMFbPRlvV
z92YrYNYJI9xpbyaQM1uoKlNe1MkYt015oATXY8teZf3p8SzcyzHsm9oASaPDTDxfTaD51O9gLUX
jX28A+OPzopnaW9dgjbSpGfVrcy2holtA69Ec/bQ8UfxLOCSFg4A76JWxLOlJiiGIoJwShOYWTwv
/q4Ugw30z7gb08pEi0g3HwwwvsfORlxJloVQjB8cNeh2ZYBGtyyTG5GhR9UkHgtC876ynV6yKk9w
PEXIlq5khV5593XXqbeRF4ezw9njZPRIW2iwLhLnpLcRt7NvDywue4Ktg9r/jdzIqohH95pt1OzL
WGNLFgJMiibME624DJ+AaPP159TtazoIQh+YXn4WrfiEzBJCPaOFA08tmm0TmOOOyEIJa+a0bPSk
rvGvngsbv/5Z47NOvUpa9OMGQ1R3Qfe9DbvkjKv7p6Hysr1doZw2Rb4JAlTfhMjwaK5+i+HjdImt
YRO1dnpIx7raO6IJHvj0t9a6UpgXkap3ObzTTQgue9+l9qkya2i24CTWRlJPh9YVp9RsnAe7spwH
JQHOrE+s+8oyTZhIYTLkrOpwjB80zdnH6AyeM07w0Kf+EQ1JBTk8NpUZlHvFCbIVKgrK2bHsbjfE
bb0CddU06G3DUbkmhSDKXHRdsm1QBrltZ7aLTMk2LmvE20bNk3UXsp6kAXrIe/M+yyP1IktYYpgN
TUIHNBwNZEXlqQMihKhLyzLT0RLCcznmFXNEfDC/5dhC3i2293aDr1gE5mUjy+Qmz738Yjgv+Kon
9y5hrEturHNMwp/dxHyOkUO4K9OmeulnGKgFIe2s1EH1gpYeTG84QEgG8XHui0A8eFolHvjs2I+x
Yp9dJA3AAiCnyEP3OAtAPhbOpG+cQlU24RwNnIohPyYBGAwzjNpZ7ncFlLDa+pVrr90g6G/cJj6l
5eA+tK43wJYI9a1fR+mnTkn+akqlfwjHilOJcClR0CpbaYpCxCg3RhQpxy9m77d7C7DMIzHg0FQ3
XTDZf7uKfcG+B/mNbI4YVgYy9ro5HFOXJQizifMnWQa269zpJWqIBe/ANBH5wYjK6VYdFXNPWCT2
QrAcmWVc2kqIDdqI0atT9/UKp7oa5E597pzeWFWu3hMIGZ1buVFrPAKXrEyZwskOrEo/5WWLDLos
66w58GcbwyY1LGc34kq2hlA93o4uXt+Bp+MI6WjpX3gyrb1EydcI2jqHpLS1F7zH4k1vIKgRmIr1
4KfKGpOo6dTZ8xmqcIPblkqarZQ2fhnDeZWa8K5eDcMPa2y+GHarv4nAA2/XpNEB2ZZ8ZwMYtod7
rFCH+5D519FsmgFD9VDbiCIx1jbq9Wcjq/zTWCNYP+m3CPkihuIWT5FqbjulBrcw2p/NzkhvrYmV
Sj/AdsgRRX4eIClu+66f3pQGOwdtz5tEV1Z5bngXZ5NYg32RaVix3qW0tItQBhscLbnAr2gTm94K
RLG5X8rGyim2gVZrG7mXrNDiST0MGuqWSxkKecUG2uOnQuVLuQCY9eKn6d9p1Gp/W161mkRbE/7s
vRVUlPyxjRA5HTwVr3edlTjRKVD4Eg8n1Tz/lGPeWXixeemIhlzc1Pl7dLX8U9NqwVY3u/5oVh3R
g6JhOPMFhN4uf2wcy3yuWhdsFeg3p3Obu4ZpBaLboOmsPoJvnjRiI2tzHzfzcCr1vdI36VkvB2vV
Ad2sTSQ27e6kaU19SREQep4ErE07sgawSY57CPsy2LogQjaD2tj3AzqSe3WKBS7Fno1LGySjZqgP
Wl+LvVOK7CGEWoiYWx58ywL7VOZd+5akFWt5mdkf1TwbH92e4VG2UKPxwQp670UNG0xfIBUdIq0I
npEG/pp6yOo5WTfeYTkfb9O6jW80q7YfGtdhtomI3des7v/2zN557PCEYTaJCHml2uWXvNg5OKSt
NJwMn41+PAder/2lWbm2GSfDOnPXixukk/Kdm0cA50Mk8wKB1VUhhnVWO8nXHErPrKxQX9wYNQ5n
qG6KtBEs5sftrui0+tEOjQKxqcb5NIb2ZapDiAKZfdbsLP4xWfVXmF/62+S4waYn9HOJdfznnVpR
9yi2IaARodMYEnxR2gQyu6EBPzOqO1TLix+dMcvTq0iojRYqVUX2pKmV/beVWFvHMbQvwuvLNY5R
2YNqx/FBtZzyWAg93bZFm6wbnxtVby3zMDOQLlHVGutGy2uspAbAEYDTmPKhUJtWn7iW0SYKvAYP
7Ko6th29gTWEJFBZJQ/9Q4LE2DPsRwf5gwhBuLIRWw0tiHtdjD5q/sK9DXJ4jhlX7pRDjGfALUGZ
9sEF7Wrg6hpfSzHu1vdlYo07L0I+PvDtal/6VXB29CI7YPDu3XgiiY92GLqnsoh+2DayMeqg3M5Y
V9QUdITfi/Ioc7Jcbvq5xdKsDe0vSWJ0+6VoaRYGXbv1koGXbO1Yz5mer8sp6x/zOYf35Bcj1Mdz
b7UYWYV6tTaAgR1l1h3VG8J5XyfdzO7wdisueKAE61bU2V5mU6UtLqkOvtU2WWKfW8giWUlEH8yg
0vqAEtISjDGCRHkUdJty7JtVUhvubR91/UtnPg1tXP+AgLfmhQSYJPqkCVeqcCEfQQTvMsXN17zX
wEZ5xvcW9Wwna9C6jq37rB4vog+9U9DfWRDz12psPwo3wFyQuKC77jCXn2Fv4JWzufSa5FUxrrNg
KnZ4nbZHywBeIAa3fNUdD90LA2SuzHpD3m2Hmm/mUHeGlcOs4kGHZPHgQqxbdZo1HpcyMSVf28Fx
TtPo9w+yPDHDB8uuBOwMXtLrfnAOKQqDZ1mJ9+535HozoLU5wvN93b2mCIOcBpQO1zgc13zBxy99
l+LS7o8vviPyjRvWnyU0EoUzDbEmBRsJmZcbAGoUFmGwL0IDU3qayHKJtcS20T1qXnsu1Ta8MRTQ
2orP2MusZlhZetffOUWuPPqjfc8znX0SLcq/2N0Ad5mzXuttfWalwrxV7CxiNhUP43GKgkesLPLb
0PtbZHF808VmfjtY1UWLi/qcB5qDx6kGV11TX9TKS+9bUT0XNpIhvVtcpr74q3NG7SwsoZ0hv1rb
WFGqdRuE8YOfGI9FqWo3/ZyTm3hM+X9ud5JwKxc7M6y4ZxxXkbYnS9MxpLUEvIXU4XpiSexYPPFN
0l8qbOu/aoUbrQKMP+5zv/2rjQx7N+btwD2Qmm9jWuOnOHo3vhXl27L0T6aZDIeEL4cbYVnOvm4w
kBsS1gIc4kdF5jqboMsOXuM9xEJ4P4D4dKoF5TDo4VxArvw2uAZf1sCA3myYgOuOGNPe5ndAhqCJ
q/lm+9XM7TelQqILqf1VXgikcgP8QnStnb44vnpfM0A+up6PtJTFG3aFui8Qz7EM1p2Y4O4KFhVn
pYmt4to1EI0RJzpDrW4C4RMWjUrvr8nAEVff5SLqfihdv835/gxWivhipvfwtK0buemHyL7Bp5qB
KC4fhh4J86npw7UOu+RbkhmbxB/1T4FdnG105vn2Qugezr+/n1LXfgMGAwG7q77YhcOXuoZlbtmO
xuNYVl8hjvoH5nLaIRT1KvW76DsOF/2qi4pgF+kR57Mtu6dhqD6nUQWIFKTlkz/pCvpTWP8y1hzh
xPgHvKbEHUasxRZcDBJidXwx1BJ9AD0c34wMiKJn1N6ntqy+N+B+vmZx9xBNDjymMtPv1Aj7Gq+M
lLvObjKk2NLvImmsT0YUVXxs+94pwUfg4oThs4smMQ592msV2to98L5XmSv7smbykTarQhdzRLG6
X7BEkYoYalTn8W7MmDWrI+5UWag+F+bgrtTIa25azDs2Te5buNQIf5fXUDgERnYbFL+G3RymPYo5
xOl9H7BOfkD10rcM504EtrdKWMvaebnDpIWhur5fCq0564etvSEsWqxsJP2wH0NFD+IU7tMt0r0d
8DW17D+DHLW/gLm4JuaSX1XCmax/tlGTwf7i0Bg9mmGNZ0N+N+hDuOJ5E2BHbOeSlea3vvXLT6oa
h9tAr4ejtLKCpG9XKJmtzC40N/wFVngM0FEYXXf+McSa4L4aIAgh3hd+DfkqFGPpvdieXUJ7N7N9
GbneW+bBuK+r6CsLaOYaX63uXMHcqKqNVByWMsQyJVWIFaO3b3Px+qF4acrkaY1GGhL3XbTywtnP
Qw9YounGejvMpuVu5kTcmml6HBM1u+hZmV+SyMJtNym/yBZ84c7U99AFrQg9Md8FRgA/A+Ogi1/q
GouXU7kPc2988ssK6/pZtmzAVVDPRvGViSYkUVbP+0m8jR4LXJ4Tse7mBMVbomfxxg8K8yhrTbV9
VeqGz88ojV/T/kGW+npZ3iUuGsN+K8B9ILnRHL0G1Bos2nzTZQbklFlDExqG+Q1UJxNBLumo8OJS
fCXdc6DiUW4qw9yPXazdyVyuR/UOC+lDGmIH5lk2tyLme5/14KAoYfNlsnTgZ4amHa3Q956LpLtH
7Lz5AnptWENu6c/uGDi305hFm8Btkk+OCHYS2KxrcKw0gEK4+BkOTxfytP9sMVncon0krBPkwxdd
ifQbuJPGRhh1+DVV3iAE9J8NM1K2EFDtI/KO+baKWmtVQZ/kYy231h021k8CGcSHEVlYU2msp9Zp
mNIb9RdDWAAC9arcZkoOyZl/uRoNiD5FqhbMBVz0uiTJt07qXVmHJw2FhLvJ8+rXwg5vgKQMD3yq
N6+ZeZ8HefnisMj5xBMGqYJSW0/8+8kfn4qcsxDYabfRg6HEdF7NilWjKWLfuaV1gzdzDv8TCyjY
KI9yo3lIVdQxMlnMDbtk7ULV3ATlkO7sCXNM2absXXCNKjpf8279qLWXuZOww74dD0ssGH7xsSwV
QOTktgGnCI6W3ICqi09+4n26WnK09r0iYgEdOeSUK1b0FiU+VhkItr7JslzH0/pDStbmwn7fThHw
fISbr/RR+SuSro1GZd4oXh/fA8e0WLtM4m0Ik2JnzKIFUx+H57ktCI14Xeh9srMk22OZs0hyiJMy
AYtq013LCkXVWSpgKqcMG9B53aNMOazsXlPer9TvalFMPjvyEekClamjs7LRJvye5SzaqX5iP6Hb
ne3Hgg+4wjZxvJ0QxXCmSHyd28I4N/kunB06FCgwRmuCMTcMENetPd0jP9wzrqJq1FvIWJlzRfXP
CrmHHqn3cRe/hk4DqCiKjZcI7bC9zNaZrr/wvaPvS0E0Hb7gZsK9+qSAob0oTVisRaHF39O/rcIw
v1mwJ3CT57OjmSL9FIHM27mOob76yfSoBMg1GX7/kk8MF3Vjdui6tPXWz9yXqFSdAoZkiKW5ohrJ
Oc/j8M5Ii/qea9MelSr43Kk+OVk0bwI+FY6RG32WRVlYFofQxF2A+5IHMyi+YVcQnRMtMm/0XLSs
VV56ux3OkaTaQkkbznjekAc9ckLI18542PYhxlkIubGWXsGoXWsNH4g7Bo/pNIKW7GbCSKQjAm0W
XvnkaFG31wMcgjLI+5d4BtW5I/SiXhlzRAsYvKEJ6i+F3jmbPje1vXRCG5Es3qgOvtzS60zWDnNj
dW5czY3rGoi8ngzRvSf8+lIH+mFwaoROZsXTbPDxgk3Th6hCzpQ7dvasKp2TrAT1DBy3JnIga5ve
y09TXaCyNe/qdURxUKhd135nvGSdku6atE5x7OCqI7yY7aagKrbCSle4ZDJeea11A9cSh8w5K8cw
VQl2aHH3F1mUBV29SUKXm9SZtWcE1CBVi+sHtTM3vOz0u0VJby4KgtS4KxyvvyRBslZtmKUs1eTP
A3O1h9jA+laijo3Uf1UaVz2bM+7Y5AbcFLUR7mV2sKPkJHdVBpTncti1qxAGEavFU3KrGibqwks+
M5ppAx4H+YO5eqmIjKyAMIKMturg1VHH8XhjsYD2YmkMwmgis3ZhZBigEvAsnCL8PgU/NEcof6eQ
B41cwSKuacDEGkF1NsYouEkdkFhWHRZPmUgIkk528L3ufzR1ge7dv/Yxsynb4uldndVKGMcoeeh8
r3rgs65Y4wtT768jvcxrHoi4Zq72TGdgWjING6Mes41q2tFOIlDlhqAd8kq1+rNMYktlux7U1W6a
L4ds5ws+LXWjtnjAiJ2uFQUsaO434jkwwZ/KVPQrtdQqPVEJM1ZZWoVL1/Ste19YwmP2FHRfU9Nh
MaHWX+MG/tTURoIptF29tJXPkjsNBgcjPTQCg4ch6QUrQ/jijVZk8NrbyQamr48ow+XKyXSex9lW
GxY4AQ7jiJdhds3IYmIT8cEQJkGmudXStDFNdxVHRbqXFejk49qX4otZGA7mIcqjnK/KE83ldG+M
DlrqfF5luSyKaufxeupl1qKFrDRnS3DPb5wbH1ZDYji3ci4UeWZ48j3NW8us7tRiWyNkcJCTIGPA
Q9oc4YDKWrf9kZmB9qKV3nQZW+spS5XumHsRzO+0R3UMVoFgtR3PYP9XKmtUAi+VcSPL5WZpJrNZ
nCCAVOfleqlAEjLdG9GUrqQQbtD63ZkA5+pqiCrLpCYu78qI+DdSx7JsqXBDFttsEPPrpYxFW/XY
x/EXga6n5q3Uxr03G1ZXJBRdItQlYD2CqHfCL/JOFslKWS5TPdQK5HuggbyTf/61h2yS6SI0Vkvr
cm4t+zK6fFfN9DWpuzj4aXkykIteJB1leSL9udBeA/8Nmw3cJ0BZFne/oy8w7Qc8WvetGQxvZjvt
r8uSQM7XQZRY57ytzDvHaEG1Fxo+Rk5wO4Eie1XDKT54E8RAs/N2TJDUm6gV7iEfe/VG6YJ/S/EJ
7R5+1y6wgttGvqtHpKaGBybfaPaIW0WghyQnJM4cl/Ct0T/KCYkdFeYh8LV6LWt7xUF9zhvuMd9y
0TLjXcF0ElL8nJWvDiiELd+YZOWLZcjjbl3X2CwYaRjNFBTg/wq2y2i5xbfyJ6xIVXapx9giaw2v
TC+Rmu3NIjDvLYJhVwXU0TyHTa3d/hRAJauAcbiVlXqKBPiIxtqelYL6sfUayFWpF6KmRhYFp+ZR
JA8E9qoHWZI0zfw+R91e1ilZhlCtZyM1l+IKnJqfamL4Ytvp80eImwVHSfrP7UnZaVHewkglQOIk
PkrijWm8iShEBS3qnkvVgGBudW+NXxpvTj8LDKZGvA1aWlVV07Ki2Bvl1+srnaV1FYmDqPUfrsW5
YdxnpT5+LvlM3fiZV95MLfbXYRlfVGHdlD91XNNZv8CavPxO81tlXzqjvYsJAn928YHs8Zi2h8LY
ZePt1d0w7nCHaRE2i6vMuvVgqG5EHHsvwkT1qOUAcAh/lsJKOEURCzHja26ukzndaoyXXy2lyNKS
+1edrlkmFjGICEkHJmO0h/WQYaRZmjYGlK1w7toKUatZaVxuemarP1vA4MSiEv2ftjavLeROSx9y
B0dBvudXH2NiGpdBJ3qoQReAMJSclFjTnquonra+MuQ7FkA01CLG8gg0pF7LWrsYkruu81/ChLYq
/ojPmrOVVbJ5UxX3auek99fWGto0BlrNJ9VfB+GsS4Tf4qpxhvTgyPWF0oIaq7VqvbNmAp4xb8pZ
zboP3eGGCdVa5spZwvqamitlM9bxhhtI9D9bzOVJGbWrKMcKd4wKd12GJWr0KlZ7nQNgYHSrL8jK
TWcryNXD2HvP7ZiqZ1nkwFYYNlYYe0jtxRbjzQh1pezmBYPiAXeYEapioarZWT4A0yiUW2ZYD/L+
l0UovqFdqhP3WR6a3+xEWOT6DMlWHpaXW18dmq2eszS7/k87hP5UPy6/svzyr52cRHSHumQA6rK8
OJkwQU+13RUnmTVUHcvpPKrXhBNMzJoHJoj1mG9t7ryNhXvatghREmGhdi2gV2bbnidw5dRGd9CH
QXdYjIymO8X7+5ozzDG7dfvuqLIItwv0jMOf3+jy7S1f/lakZasyqzjZvyqGvm/vOgYM2cJMEVCK
bC/etcS2LsMwBDtuNm09qUQ1qjELL7JiNKwLLq3RjTZ60Z3IiLt3Y3Rx61g5eiqCiJHB9HiYy2qi
+ZqXeesOBZ51qdfCPaGtQOwtE80uUNGT3cSGr56zmUISifjGYRKBlIORr6yAb/VNqpbGba0i+wtb
ze8w4+s/CYamWxPy8cYOUuLHBQI+xBAcVnCT8k5uFAwor6mm0fdOAMdQH91hDRO7uhtzixWV0Ici
ExUIRTp8zm0gb1V3TYBnDmQkRKw7ZdqEQ1U+6XWJzbOvFi+KbsTrwDSrN2HxJchEtzknaRSuwwZj
hhjYG9CPlhvZHLF8d5H3ZOGIYJL/ecQwaNObWvGqFLgplPU33/Kni9GY6t5FKGMHpM1duZPZnhPP
eUpsCMT1UBT7nCWiTV4n6zAQI5xJNkmmDTs1wvRclmE8NTxm/vCcilglJoXNagkRN1JisIZqU9X3
zO2LIHbyLfYP7TZylWRTKgZfm34UXzdh5e0Gp/NvRx/vc8vDn0tFRf0kNykAYvQ6M3EO4P1t1DYb
UOKxvNeSpZCVllTZWQ9y/zXWsj1CqwHMRoZg3ws3slVgsrLSwXZcGQLzx0AbxLETo7jWmhB2cGGK
B6YP9FElmrty+qFcZXqqrx0ty08BYvUn9KZ+ppYyWRGLmZwtqx0dKB0YJprLjWy57LiULU1kCmn9
HEiiM25bvfs8GoPNUltEL6K0/5kkCsWhuBHo2mlGT8u8bCpTskwZG4i+L1COm73uRcXJK4fuaDfF
s+F7+m45/CgJh3U1okvVCECIg3Jj6rPFF/CFUz8D/Y0ZCm5P1neh2QXgjdBaeVagrBksmnnEaE5l
7bLIt+Tj2kaSIs+zYw/UgWVeHAQrlRi2pAfITvtJj+u/tLlrInFEjRswKKdCG+9qIvrAS8ttZYYt
omttfHBi5nWxAPuxtqYczoAdFDB/sRbIr1dEnjp5iuXm2shvdC7JNS2LZfulKd+F9mFQcA1Lujw7
1DNOedSsLDvIEygYWhtolVyAviXoi6npfNrRiMhxtcqN8jIa5z5qiRHM5cvplxdTll0v0VK91Cxl
MrVs5HVZsh/atZHKNW9C2z+YyDLgYUE4nwu8NFPkXSHzLaii8XrQKcjPcU1kp0SVJu3AsHLEy2Y5
dlkWtK37c0eZl2dmaS1TH3b5kH33x5f9tK7i4LEj5Ms1GZ5j03CnrbwDGkdPp3UHr3+DrAarUI01
pFt5uVjszk/LhV6ysmy5oktWUQoAacsFlzUf9/Ncb5MXUKaiQBfgatRCJcTaCOQ/2FTE6LifM6We
1rKAkaj5mTQzoM04szyPHcuCgzhZjN2nivA9N+eclBucZ8v3+SxCErptkCOV12c5Xe8e82vyenbz
yt52nr919G+jy2S/C3hrz5t4Ph/G/Du/y/6uTO4hK+RuS1aWsSL2syu1JzisKv2PLvFur0+qfCbl
pp0HAplyJGlH5uWD/Ls2vytDSoLLstR8/AVZI7u9/sKYgQ2syngN0o5VoPlvL9dUPsTywn4oW7Iy
9WG335X9saul+w+7hZ5TsmQTdKtoHiMjFc/Jn8k53813kBwz39UUfFSnaFtQNWYZSbmrzF87kT39
2n0EboGb269CmdK7ctrXbXqQnZcohm4mY6sgd3l9nuVjKoeu5aXwoWx5kpd2vysT2szckLeibLh0
I8uW7NKNvKWXrExdn/il8MNPLd387pc6TUcxMHhJjQY15vlteh39Piblvu8Kr2/ij6WywbtWMrk0
CqOym64DeS/H2He/JVt97JWZV37s/G/LoGHNoLAlm8wDixxdZJnMytR/207uK3dLzHQzxXp9uA6r
y6Ffh3V5fP+WlNcjkiO5TAZAnQDwfFlOhHzVyHu71XD+MTrI72oQcDPLISwloNbcyEFC5jNgizOA
8tcQV+I00jYvy9Aq+/rtcDu/qJcHTTb50G55xmRFHHgK8e1Rvb7kPzzHH/b1M4VVLPV0PXg7/zYW
qjjOk/dpjXgIinY9gQt9SncmCy2kcbH/12Tt3fQglBMMeSDLRh61E8S4ihtbm+DGTp6MZeSX2Q9l
ujyLoNfk5KwOQ3Urn9lcJl3g0QeT1a+9MpifR4Dt01rOtnARUqD7zU+9bO577XMfoqoa1e67Oej1
6OV1rDtN+TnVTOUE9HpN5QRUJq8383Kla2x5Fb+1D/KmQawv3ShTPiIe+uuMyH98vZSy8F3+12UE
z2dU03BcbqbrPfZrziu7lz+73K0yJctk7e+ysux3XaV6bSKbsjHnb3t5cLJpk4i/AtCwfDOUm+tw
a5R84SEs4IHi5RMu6cYV8il/t/PsTo5EMoVrxPusCLNsa2faj8DQy1PSsgoJMq88+ShqHvyIlYZz
V7qo74TEYDRlQjOhKw/vXmnMinm7LW9J+WocRJxM614ISK7EEVagD74tJ0am5Ka2QP8bebOr9fs2
hr2/vKMVgMw7kIp3sqEyWNoG316+g6BT0/X8Vk5BFR5qqE4ocoE1xighiuzHsvagkg/lXo45U5Uy
lREwyLcdp0zevfLJ9qyWl9Fk23znt8EnBdU6LDiLbNXWtbWRTbQabX9kEHkBXzdmxe83g7aRZ1Ju
mAuhneEc5VHKK3MdqkYMclHNc59kWRlH3oollottjd9DWDVH9vtwYdJeyYiJf5ePeCrCrRZ3DQfi
rdVBP8nHpPLaQ9KyRDRNww0TpYxVOR33TfGVN0ayZbkRNfn5ci/Hp4B73iJy8QU/pBfAHcq2xjJi
WjfYUBxjleU6PMH+j68za26bV/P8Vzl1roc13Jeu6b4gqdW2LEtektywEjvhvu/89PMj9J445+3p
uUERICjLFAgCz/NfMhcp26+T42gbo53rIws9fcMA+CK+/B+7utvC+o/W26Mmltuf43ts7XqFShBZ
+L1m+7yLipWSGem6vXi8brds3VuKsS0+5G9z0O35Fo1/u6SSSNtGFfKI7MVnzJ6wvBEL06DYljrq
0LhjkTvEXIpJHvaXm492v52n6kkfdOJAoESh7e+NMX8iceYqaNnkYXBvJqmXL92TmZ/L2LE24q+m
SHquGUcXufRtWLHvZgQxWNaHC1kp1zAqjPvUvVS2bE8y/aBHjXbbpN52sbeVhXgQxXP+uTj4W5sm
dguiz+3wb+dF9X9eYNyuEcOA9O1WTstg18bjFhaZddsu/Y+rD1Nr0N0u2t1totW4jdmXpouM3edY
LUzdAzM07kUTGXXeJ2JOuR2KVlEXR6IwQ4lOIQ4WrB/Hra4uiG/g56O3xuZz4rgtg8Xo/b3kVkuz
OaTNVOJPS/TjdxxCDJMpMUO3x9ob1kz2xwP4OYuKh/K2nnEWOdkzpxBeNDwnj6a9GJEAYGaoBqqH
0ESwU5RsKx4/8YuTaXPVIbb3Yuh1y3DrIP52RtDNL8pmuS0VxTf729/9f7VFvbOmZuP7buDN7FWT
KW9BcT3eprNmHLZoV57F1xafZrZhucu7v8Ip4hOtqZUJIUXf1KhQlo0lLWTzs92CTrI4/8cbXnzv
24vy9vSIt9rtcRL/oaG08XG5mo3ud41U7j8jH/mgqX6/KIX7x4JYVnHArHS9uA3rP4bgH4fiy+tp
Ufphp/Wm26ICty9zi5cEmINtljAKxTte7H9blZiaRDY7rOItvMvukAzXeonNXdbqW62wWJuK0WS1
WQTxpkM6vfsRNKsHSV2rqM2vO2vxRIg/jE3lQuIHMN7n8BMD6+9DtB37S14GPva0+6WJVubdv6JW
f9zB2x1dX/7iSNxFGaC3204d/rm/py29L2e/rGOmvd8rBdBIx0HP35jpiQWhsLYuiYzCjPcTgAL8
I5mFxR70digWepMemaQb1s/443AJKoIEdRBj5BfvdRQtfdFbjOAorLm1ot4hIr+y3m5LHPH3/ph0
Pp/6huWen0+hertJ4ta0Udz5VaEiby129QaBhLlODwNsucXTE3XaqiSwxeOq5d3V0BOAMLd3/0gI
AW+Kb38suWbga5u0R/2LmPNseg6JYEK9asvNMHEEW//Dv25V/71bGhRyxRpUDEtxm/lWxwjt/dVR
wOl3n/ffUUgkJev77rPttpbt1v8LcUT1FgMplPrDQM97kxFnOxT5oxgSYjRIzrzwWI/euEAS2uPf
AhqIGUn8ZXOy4k1kofT4x1MjDm9FabiZWlv7fB0xROScTY37zaFCvnhdwEqNvNMUyEDTTNgd23n9
tvc3rBw2ZSSzKlsnOfFziCO1QZURwfrfM+ntS4lzt0GjpPKyEYeiURTiVxNHGrlsL/hpd7n1VPWl
Twb8Ky5J6m1TZ8d6AVxNqkZAoXqA+9b4r5id1XfSrrWqXvVGpCjFnbmt7MR8pNcA1/fi8BaoFD/+
7XCy2/Bo6D+6IBsPn3s9HA9YiOlm7f5tEzh3AaKsS4aKprJc4X/mmzCb3czMgd0RUorkX3r0PJHw
3M87Y/0dkfYBRCDGiZi2bj+xBQ7XTe96fQ0/iDXgGkfN1qJYiwURvE0cZq+iSRR6fTfgBnAQ3Yvo
7Dh85WxdBU/rE2l2DWYT+Yu8fB+i+6l5VKGA+kmxHSr9ceg0kC0SaVXLAhvRKpOnmNBcWCyEWb3X
wYMjuxm5esPgMUn0bdhs9a7UKHhngiZ81GwzfewXTTugs3oOVyeuOCmWXSDFH4DZTL+QBsl3atSA
Q4BJBPOtllR7WD6jnWp4nd78Va0qklloEWleHBo+vPzsmPR2tNc0TdqZQZxDryVRUS629tRXTcX7
MiaBulZx2nmLVaPZqkvsYhIanJf5edHwyivA/Z3zDLiT7OQWbjyk3wZp5gMB5jnbGMriNZ1/teCm
z9VQmWejY6xIWdND3Y5RarZj57WFwuqDupWZ4ST35gdahwFDaoaHKoVQMbv5Hp/qu4LNQysjrqKi
AhBLsg5OwTjZyeLwRf3YmaLN0mt7KWySb5X+tmiRvMP21/TTUbooaYhGnARvRmv9oqi0NzP6OsAc
atf1MA5KWAWsSU1sbUn8/2rHfIf8JVzvofmlYSsneYnC0hakpQ/gc/GRNAu9Oktqf5m3SqouR9lO
XuN+gtSUY4mEnrvsNkk5bk1dT+4HBefq1dOnkEye1dI8FWHoVjOTY2/aiPkbSbdTsEb0s6TSMC4O
i0OxKM98H+04ASs4OgGpR56/MhhgYOaiBAonwQsyHAzWGv6eICOKYswAJteLOnjm+gniYyzR2+4+
lgKmApbt2YtTfp8qiDmzM1ovcVu/GmoHf7RL8sdunEBIRot9Mse58PTYaDefL/jbNgoR/NRfYD94
PeKqVl8VJ7TcvDHkJuD8e6euP6m2ClaEVpT54r3d64Hj5aY2e2bvTKcsUgIvQC7St9eqrMln2AkV
EB/1IOV4weN6SLorVucNJj+q16bQsqAu9KCJK2WrFmhILtg21LvCydzM7hX8MtN+n1cDEvTxlPph
n5q+tTTQTOXYxcE3PH0WPdyro1PkgNT4dWudnBn705Vz9jAHhoIND1pug9Q8YQQBj6+ZNGzKPNS7
Y091jMjtbPPJ6YvkjuxK4ALLBUktDfARrDYltv0UdEoCu2NKkEM8dSNo21sx6yZuseU5yVQDp634
tRsyjLO7ynBrOz+kVooJQGjhi4pDCbB6KTrZVdg9LXrTPbVJsxkGROlETSsm5T4ftUNeNel9uhaZ
hSx+M5+XEjqP7kxgccOfYEOKp2VJ901pTccpVTY/DTRFAZTZh0QdtDsE8es9YvvuNNWlByU4woDZ
4B1E5mY72wwoG3EMXw+qyZXqxTgZzbAzrbw9NGMJqIwX3504+iyqIIYppKUbs8c7dZwm10as8hxQ
6wJZ9xvLKNHjtZ9LzIJAMmQnxygbr7FR1zWW1Nkrtdz6SBBCbTTy8BhpgxdWtvSels7Rxnl0RrKj
k7vgHYH7FAhCA2emnDt9lyTJTitLWLpGb39J0viqlHhoSks44FrXktSz0BoYsbBAYLmS3a6OkBJf
RfClojL2ePCRqkLJz+vKIiRZNyNAGFe4VZpSeMz60CuK5VvTKYGbZZALohHp0lq/6kZTPcOHhZTu
QEKt+Bnz3gw3VhBobtX334agxM0oS79JTbKRzalGgiMmLJD2Mf+2c18l/Xc9LmMUMwKcZQLGkmmS
c48L8zDVCAszRMtDmqstNkXOJcq7x7mfu30Pyc8bsTi4h+V2qQeS0JLkuAl5/pOpyJKb96BiYfWu
sgDM00RNZM/ACLZLJctLTZpjjcRnAyO3+9kpuaew4YOdBlwsCexdt64DWqSESS2sFAlAEHu7hgLn
gHdBFQ8zT73DEjKVNb8KI9dJkPxUegvS0DoYwYH2roporwf03nGXOrzUaj/vnLxrXLMEy6LihZsW
lkFSnNunFPkLmPocaXmc7wy/y9MOV6jpiVDrpFvmQ6sHKBW2EHrQ1I5dVTUmz9ABn7X5g6Ul1Wsk
de8KdLa7gLr+wvKX74oHX82/WwdMZk0noT3bSiMocbhSoRoGm7RwSQu4haQbG+EFvWj/8ogeYCr2
6oSCQtN6Q6qzC0wrvx8HAqZ5yZSdlpbXS9C+JQgBQ1arri4rxlkJzTfH0Y2j1NbGGbfxX4OctFvL
1PE1TD2tjvV9kxNNSOKPEUVm7DHyN7Mem70xn3PdVrY6DiQe6S8eUxDPLowj7Vipi+p18jmrqs5j
OrTvs175EQ8zahB9AngtaLNN2ZTJi7kE7DdI/xPHUEiIKVp1r5j4V2eKfQDGSsxCm8OjBRvrXlak
Ggt5lI6VAbrSAq0lJyykKpd5lbPp++Y0lbVyKaawOQLN/ZUiEFEa3gT9ateb0knJv9eNKb8grDsf
orysfVORxl2qEHw0usF8sNai0Punpq/vyiBSD20TwepI1RlMn/yjqkILGo+ibfqCZDuina7cpCTK
AcndGS0yEIaUAN1sYq/G897LNIRatbJwPJ5lGLmG+T0yzB9lEGbb1CmUjaPY41ZLuv1iVqVnDHoE
F2+cAHt0tW/nk3PIm2rXNqzKGkh87MT2ErLu9yxWAy9R53NmTh2O2GmPX7jibOQEhRRo1t29xZO4
ryXzpRvq+smMJMJCk+pn0Gw20oi719KpbynmrbzZZrCTOkg3rUnbDeOgOY6dme7DQtuoREal0FA3
TqZey2lY7lRModzMmOSnLCTPGpTqfdFg8GAs0sgIw/Quq8boaKkfyBFLp87IAvaNMtobqTzxFhje
oM3C6Y3tI9ByPBB+F4ldLQ1LTxpnB80kPgdS+fJcxK/BOA+u1ibyNg9C7d6YcWVt5zH37PRBjlrn
vAxPlQ4mt4XmALiWqA2mE/5Q8wstk9ZvWVJkxdwhaK/hkYa38BbqFTk7A9epIbKvNmvXUiIgGrfI
y6jaSzZg2N4Po31YbS998AQSgzg7lJp8khqr8bNaqlwDpxx+nXAfy97U8NgtGKD5SqXdGXJkbID1
ePD7sf1srHhXkvXq23KCmqD8Gp1R32Z9Lx0xh5p9JbaREm3XaTZRczd3vgGQ8Fq9IFOC372fD/gH
yzUz4lQ2B7xCYDfh0cXqaJ/iJOZlRnlV2mT2cyKzllP/SBQdGSFIKq5TDQ8SfmGNFsAVNuu3TJdJ
QhfZfVO19gOWdzbOVmm3jVq0cfDtAk4pjxW4p00dAnObw/zBnhoI1o0+Vsd51F6MJhr4JvoE1d+s
TgsY40M0W0Dojby9KorZXFPWvXKuJo+iaWC9hjw39sfi5FCl4yUwEPmJBpQanETywtaeCFFxpZHP
y4OkNBd96psr2Cdt48whKyoHkkaoFOm2rCQ8TbChqKc+ODCj8YdByq94fOmuHyf51CYBoH67Rp6K
n88XnUWbpvjmpDmAQWGhIZT8pHVSc7CNiqxvl3HLjbZDgKNOIr8Lmx+TWaCvPTn5yawHS3YnOcQK
o0wuf7SJQyvLlqMWlUdRE5fxkOPRZM732GqRuhjGYQfRQb6YcjddLF8ci8IIW3R0R0J3n221Yn7p
wyC5d8BwXepYnpAfHV8+O4xDF/pZgwDXZ5vZbz+wSgc8PoCBt2U5OKpO+hMhhvACECq89Lhib1P4
2P5nm9bUkNdagHuFmsUgwRp7NwZ2exJXLKW2nFhr7URNFF07ElWeVZ3xaocX07Z91Sri89Agx6Ga
WnpQ4bhcyiDTHnpzfhQ1UbQG2rY1rIO9qMpFMp+mhS+59lfVOrx2PaQFHJitnWiDTdA/QmHYsYpf
e9BtrnFSgoNb3nrUSt6cWx0Hs9tn0AMAdu/rI17foi0rpNovcinY1P2vSuqtC4RQ6+L0w7Sx87jF
7B2/GRD5E/46UvQkusQ5yrwFL2xP7lQw5uBv79uCZa4J0u2itiPJHPzPXNH5VozjKiJeBPsqhHNd
9tp1VPFbZhEweNZanaw8vlbJTh5N7ZqynrnKSxN6WGH0B9FhZBN1SBYJ8+61v+iCekoaOGx4w0k/
5KYaX6TKKY7KjPxBljbxJVmLaoWWNnpeEqmiKgo7YodaA6s8EhGrUmxlkNKAcD/IeukBKNSfK8xb
vFxTWTE2hfbMYm7cGAoOoOIsN8jZr9R6r3QW7TlMzfKhnKp30ReLo+kS1NHtXDp+yNyWeYlqLL3N
9L7okl8pig0QpJvo2ARW+0iKS71OSZRvIoisGcYnXjJX/bU1xvRRstjwrzVROOXqmhlU460tCHUN
Ait7j0DFj8xei04tt3C/k/PtKsyRNkzQ80aclLHlPdf4vH9+ZO8UpgueVDmINly95mO0qvuLC0Rb
MEDwj2Bw3XrYpAcKbCo3ojrpcfU0BbDd1m9ZYJ35mEvxXu2dxDORzzv0ii5fqw5IvKyxMWvsVLkS
8lKuk8PYGrTuSTSZsYnR+mLmO3FBMJnD/aBNP1gUKVfRlCXOg17xYIiarVomACZp2IhqbHKz5HrY
1GWyr9VGeXD0drzo44TSR6V+5eU4XkSx2AnOMEanrC/Mv9oqx/aWUonPtx5zaZNXAGevkQvYJRYC
dFGPRbWiBNFPbXgQiinlLP+AmK29cgNsX9KL9KTXBhJ/kaLsoGF3T1KHy1zZqc63uY4O+rJUv3Cu
Pk6FFD+MTvIerFrMDsvse2stzNoK3BpW8aOmkTep67K99lXyda4kbluoLYzyAimO2vQlJ478Amry
KXVFiCBqUPGYlLzeypLeuLqRS3u78YpJPdWDgphcEzt769r3+caRvoFT1B+xW2xI0EI0n0ylfG11
58CzGW6tQKpdC2GHoVAulo1ARffeZlg6jah0IQ5tEf6I7KdiQPxFd7QKaejQ2ctvRQtwOJT9GdPk
K//6tlHM+FwyPy6pegHgOfuQbx22js70YCy1sklnA6WQJfHsSEu/DelobscmIdxQFqRfDWuDq7KC
iSMx126K9DsNrqjWxD/HXpWPYWW92216t5ROvFGXBQaNWmdvobmTbZW1HWZZJVFgz0lq+VXOLGkb
JbFFzjdPH7tY+oDxiJpMHaP0Z4GxjN55NtTXMpjOel+/6Eo+P5dtJuGlWP+oplw+pKsJBPtJXDZx
kTwoVodkGdJoLEZ71U3SNDkXUMbAbMvBd2c8BqaJ1MOQ5bdCwTi4liZ0xeJqccVyOtOaAnsM0oXx
tDyPOrqGFuav6VQkJzx3ElaIZrFROqXd7hEZjT8sxD08uYrNxwKRjDUBbLJsqz60OZpe29m6pIYR
fih58loYNvZSOfpfUEvIPOh1dKfUU3C0hibbN/pUnZBqL8mgIMPJOjS8KrlReDEA4K+OJb1YQ7X8
UhCesVbnoyLISDujTYC7++yOSZW92PWs+0sctXuUBBTXYGuAIWvdNkekB1mahTKmJGmFp2AUDOd+
6LvnLjC753mliJn5cBG1TC3Ykkbycieqk6pUm0qt+q2ojpiHHTIYAm7fFf1zaq4vNPijn59WF9I2
VS3jLPorsWViUWtUaPXxpww9zbfRmEwbUXXgj97hr8HecT0bNbz6DWNGu4iaKPAZO9n6SAhtbaJ/
B0cAgXpRNbsRSh6Ydl9UscJZ7kMi+H99mpXr6xtMnBPfz6ist8Us1Afx3YPRTPyB5Putx5w37MKd
mSjF+qdK3henzCheRK0b5tCP9DRzwzmIHgec1R4BLaRunnQFUQfaRJEMgeIrcwjkozElf4ZNj6+h
HD5iDozmPgqqj5IsFUer1s9/axfVCCaqMSzz/dARJHBFWzh0rFQAtm/F9SO5HzD2TrLph9o5zVMt
75qJuGOrWQxo0SgKvOXcQebB/mwiQOicSgD1Xjcl1u0DxFlxQoMYf8iy4Quu9Ce5qQY2VmqpkUGP
zFMXzc+zLS+HP9pmOEpbdrQIDqxdCrUxT0obcYkFuMFi3X1/q7I7wakoH6P9+vohCdQaHrCOmt3X
eo3WlsOJeL6oiALxH04iSYLB3NyRcBF1cUqd5/wuhpGk5qp50tfi9lGAi3N3VBVrJxp79Pngp7fD
Nqmz5YTSrXqErYbFKTXRpDbqPhyM5TxF8wGKZY3Ozqi/QNlnHdTLtxp2fjtWfcFTFzn6S2ok23ox
y4vo2Sj5Zsmm5VaL59pv48W51SqQuLhVlVfREydwt1ma+RoHlfHSq2wc9d65ncuaDzVgc7o4hn2H
HFD1UuXK1oom5Skb7fJFgovdp0n7KM4hQYpGGd7ZD01W5Vs9Jd2g282lxOt3MNxYBaeomTbYTilt
SQOQoM5Cy4+H6posuNq10aJdwLSzY0jkNfQ5N3ukKgoPvX/GP0MvY3O3VwfiKvOghK5mY3SkVWV9
cPqZV6Amm2cYSMq9MbUP2sqfTmc7PI4T2p2iqpSliqyMyWLNAOaRYC44IVTjoaxo+xHQ0V2KjNlO
mr81SRO/h6z/PHTK2rODsqALnz9FhNCqdjxAr3aLpmApJcWmUpbeK/KV3FIUdxV8cdSW0AZJrrXS
G++MjwObKuNl0IkphPBjoyyV3gD4w/PDq3SZ+iImpjy7yclWbT10BxwiG1uVf6aS9OAEWvOeO8mX
WsiQzfhmtTl2fQRWtT3GWO+Yl1yMUI1RHa5TMAJK+hhqgfbgVAzstSlZC3Fky4m2gwiSuAFML1SV
gisMLleaWmeHm/XyPJXdeXDq8ntCLhFGTK64GuJKnpVJHWp6Snevqo3lL5qFaLFVz6AGpZjofPNm
mc5jHuzMPG1AxFDEmErBTfLLQpIw3dIKLxryazZDdikr7Mczvd/2il1tcuY+LxzGcS8XoeVVZqIi
HFI222bCtHYsguilGFJlb6rQ9815SDHLqHdZ3scbUztU1dg8IyzFO6ZHtBKJ1SdR65zgtZem7mRa
ZvYyx8hCwUaCsL1WUynqPV2Z5sM0E4HsQmbPMZPfgnTQdsWS9y8qYh6bVjMNsJGjeU2R1CXYse6Y
GzDqw1Meq9mzOoXxLrSGbGNm7faf//jf//V/3qf/CH+WaLPOYVn8o+hXbFDRtf/5T8V29H/+o7qd
OHz85z8NTUVyEgK+QvhQdwhpreffv1/iIlz7/y95LDNVtZGFmvoUtmtv9gela8MzbJDFMxVL/Y78
DtCvJPtpGsnPVO/6l0SP0m1dA0zlauXBVlXNl+x5/LJkxWm29A+WPgl6vqTx5xCJEWXVuKlmOcf3
l6putSgIDBZpkbWqoQ5U2LZ0rZRRueiLdesVtXp9r4+mjizjlPmsd5ZDO2Oh0psvij3xAo+1Z82W
q7epyeH0jjZptdws3wie5SA95ZT9EGdRlX5TpWtfa9E1aRJi99IjxmTRRbR0dRVtlWkJNxEU+dIz
5dtJeapz3OAQskUilJDz72KqpjeWrxCn0yG9J3+Q3E5qnY1m6WddnBaXqUGFDIwWAjQyyNfriL6c
CqfVPVySy5cRJDoIL8N+nWTCvMacLV90dSjdygzbb1I3vstmW/woc/naL236UVXBXSQH8a+xrbaq
zB4NKrqMoK2OclySE7+V89dOzhr2X8v4ZlvIpNdZfwmRVrj0GqLda/OwlNGhnaRX2Wjvh2EYy51h
LtNDFuTKYW0rAJKNvpoQaQFIAHyw30mVErzbQRB7Br7bT1lESgUVtnAv48h0sZkY2Yz05gdbDRxP
/1tXe2JGMBWdBNLa31CXv/W3ooSAzvrRcKztvYo42e2j/61rooXGc9jb7/HSyPdR3s8bGWLQi1Ro
v0r2IT+N8TVDFPSDfQOeS5mcXSXZGNgRIJ0eaY7rWKpzaMIufS4Nvd/FROX9Qc+yZxY1BAtV6VHW
1RkSdBHtEfKuzpXRl56q1/munfr2cZTG+zIO0bxea5YSzagRM9eYeaftILN+zTJJflWm6TsJZ+mn
STjAbiIkhNGjcNumj69YZ+McL+fWkdgU+w4zTjbFetHCRWA9pJ8TSfMKOePbRWM4mH7WDROqRWV0
TQf7ElRa8XCrxU5xcEit3k7+ew8VIX7cO1eSFB7BiKU93IzUfldZh+GbFnUVWtCot4CqmkjAV6o0
nEoESJ/0pBuUXS8NJDWRzOTZkM1HdhHL3WDl96Ip08A9uUvWziCzyfDBxTIfw7UQnQuLEZrlqEXM
YwYrc0Rs5qgizwsiJ3iK14KX/FE2QvNBNEkSlqURk484J5p0/BKOrV0Uf1xEeADLbUAIvugid5mf
TlpO0r9/kPXAeFTXQhzVamfy7LUa6fESE1gFzUkxE8RdqPjtZPVbqWoiYhVR/aTBUxYzgygyk0yS
48j9VlwQghd/CpQ/e4jPyMsSTG/+jZcHafYwgk43mYF7q6Ji8jhM7WPLEAWNHm362kifxTndTF96
ySlPomY1S+2BMmJxr9TnHt/tjRzWis+2f1zfjgA9G6lS1zAA9a74SlbTPs+6lFwSLGruksH4ejv3
ea04mw1Nevm8XrRJSzw/JilrbEf25tk2f4wlXzkZw+bSpXG9I5dXHRewGacC+1a/0NT+bamNVzFA
Zy6Sf1+Ua3J9CTJnR04reKzVnABsJd0NYaBfRJGv8Y1Fwi48M8j7KH2WvkY2rKK+Nq+4QWPb4Jqs
rl7zSJIxWexwAqNLEc5rlro9igtkuckeTd4TpaMm1yWI0ysgaRY0CzExUa0M275rqvRD1Ka1x2iU
uZu0dXiXGKTThzLadnYS7Ccji5+SdaMvW7X1biQHMXdNRSa7WoPOVLGobIzWrmZvRreuZVnZ7w6a
512aunpgXds40V6Kqog2RWX3u26VcyqUOdrkidKTaf/X2c8qbLZ/67xeq9nVQxaH5l0zhCYZNElF
A5foFVNw+WDHVXNN8I0W7ZIyjZvGXjeAtdN+dUI35d7C5WVXTUYt8eo5ar5PpbRHY179VRvzDq0j
43ub1mhBk/O9TE4zbw0gWXfW0BF/n8pkBSnt48DI9sLHWbeDwVfGKN8Ls2Z5ILGD6+NfZ7Mc9/MC
iQ1fDlRU0ouaBOFYaS9TkacE6Yc/q85abQh+vJRG99fZz6q4ttKz/lpWvBzRFbjTtFxDOjgafRsr
ya/xUO/Cepw/hhId6CCzViaxuY3LMjuCt9EeLVZfXp446o9k/Cl6okA7k5qW+AXLQNs5K9yxWaEY
kxoTzu7jzqvWqmgL0+ivo/9/W4XgyxJOvccqw/SU3IqYKtGV2C3rIQLttTcWk46w1BQ9wN2JH8SR
KPK4azaocaq+PMooeKjqCQvh8gvJ4wqHWmPYdJVSfrFKGxJ5XdoPed7Er2CpXNENQ1rcD9qBqNSc
fp1Lp5OuYw1axegxCLdIVX/rYpzcJUkeTyqUm7M4MUIO/yaTnHNtstK3E4gF1m6xqnCIE59XiBPs
vnC+1dGttlv7YtTJgcWZfRK1QHPUfRAOiSeqokCb8JWl4+vMNO+CWv1lrtl1Jkj9JCRmbjozdvS1
dvr48Nnexum5tKRyjQpKEOcQ9EItqXQz2TR/Rj5bD9yWDSAY8YBotSwR+NfiLdFykw2SozPvRdKX
0XAuSj9av5zpowbR8gGuISOOW+ov0mSFmx4e/QlrlInsRujZWPwdDczXH+KQPRgpsuVLayv3oxSY
HyTPrpJdpm9BzPQLUIHEEJuaVVT9fRnKfTfHyF1m+UOFXGfo6kjIzhUs/kEhkBSkZY3aiD34M+sR
MvJjBjJBfWst8DiiaIZa3loZYIXPNnGEvaOP9rLz8Nk+GdjkFLoc+fXv68VZPb6b42J8BCmROC62
xo5HTh4FHtDiikT8ELfR7Ecuj9qdbvXsx+M5ewAJ9LRo5nIRTfIk976hYoohquIESCjiJbN2VtZu
DYTxvaGDQkEKbCBZyzyUE0ELq0Q+y6Mz3zlBH+DbbRU/oufIKIYf8RQbvqTZ1l001dV51DGCZcs5
/CBr8jAFpnyE8lJD+AqqwINX1d/dDlNZT/bNXJF3jTkTsMy8s9dCHImO4uh2Wirn4Y6Mto1HcYZH
aigVoC7NflM4kfUgIc7mzZnRYdZQDdHms66PSrsxrHi+r60Mh1pHau8RzUzeMkzLtQLECyqd8rVF
j5J3X/Im9RFi3EM0uaJqpYqxG1tEeou5SN+0FmXLtKnVgziratq3LomHR3HSWkXkJ4nVTRI9FWOq
ubJsxy9Fi3QJw7w8p6zcdvOkpvcBYuAEAzV5nw2V9NAnprFR5Lm75Eske1gtT2+AOhJXntvqnRD+
PpmsmQGYHcmyk7VSlPyRjWP1Hbzq5E7oqAK2k0p0XgcLJQ5H2UrjKN8vi0weJrSjA79c/4AuMfvK
Njefksi0PJKqh7qvW7dMovY+zOX2Xhx9FlZg1VucQ4irOdCffD1qO98CMOoP7LcQEma9e6tXvVye
etFJNNYZ6tTN2siOocM7O3tGK4J7E2AgIUeOeRkm63ucg3KKiJhfFksb7lIj/SVqoujaBoFbA1cX
0T8p4g5LIgyN1v6SVFqXMUwTvzKneFeUFrqAJASPCGnOvlzL5bGQ9eGL0e7TLK2/toZaHpypK3DP
nuuvSRl/x7WleLKSnNTahB57QJoaSWCz/KpMrPd6U4uPE3mBLzH2I2vz0hsyafwq8G9VufsVDsSQ
h0XS/i9lZ9bcuJFs4V+ECOzLK0mJu/Zuqf2CsNse7PuOX38/JGVRrfFMzH2pqMzKKlASBaAqT57D
Xan+0+XV4IfdZRHpn7jfB22DmguwHy9U33KjLg6JyTdB3LVPyhr5We1e7dTpsUiGtwSWHTZu7nBy
DUg55rDXdpAH228+1M0ANstv/Hu15wypnZUNWO5tcNxsozuAE/oktN+mYZPCaP5W9WpxhIbVBlOE
u/GTdN2Z7nyKEg8Br1yhnB96k+8jD/vvZdUFj/Zc3YvLDJ34pLO3Wonpzn68y8MiuEyImii4IW2Q
7GRU4uy5rEBsVy1H7PNbFIbjMR51vl9LAyfrKg+64gG8gvNoc958x9Hr9hpQ1qinOiXwjquPnB5M
726fbVJOyKCHHNHE6DTYImUVCXSS7F9FN+sHscQfkk/O9Q7sHuCmjRHayLL4QTGcbLbQqKwZnnYz
pemwMtH6zTfoIfUnDVideesizKFZVFCKb9b8Cc6aZVjm+DH0z2LKatIbIiCMGTuYyB27hyCLEVxX
QshprSxa80OHd8Gg+Q+5ZsaXASfiS0ax4nTumrB/9Ob2X0YxDL+5IB3WpMmTM0VDyiOFAn9cFuqW
N+vseVEJD935Dm0u+8aJleWMYJzvwKn2SH0t3bhsv+eDmu8/+QIlsw66C1fiMneycgDLnMaFG8vR
TcAmTAuM3r2F+BAtjoWhT3OctdZk4b1I6H640FII7snGNI/iVzkykyhxzVajrak66Le+BZCl8Bpt
pTezu/fctHyuVSs9GguFkevA/L6ureK7ppCruwQ7eUMidmqR/OqSct1O+oaV+wcZzUoH7F9RJTeh
0RbPWRinT6b5dAnN2uEP5KRedTspL1fODMSeAROf5MKyQg1h6uXDXBbUouzyYcSUpojrTx+IlEuz
Mxy9XcslZaVfP1TndKegDc5z6CUPflikD7Fq8vLAcVYPE+DD1d81lHG05MJvrwMk9qu7qHBXEiZ+
KFzjdW24YMWXW2KlU+nSK27KJgbTm63sDK/xUwHvWr7Wal47OQ+iNGgZdUzVv8/a+MY022ORD/Uh
Q4dlNWtqcmNB2wbsoKKCJYzRN+pm3tJReItuhbJSmhFu601VqfEnX+ohdxRnYXqLWIN+704p6IQR
YIFRN9/tVn+unCD604y0lymIck5Xgu4243UH8ps4eohCg/fqJWLgByoL9acGSmAN+Lu793QOOewi
gi7V1pXvRWw81PEQ/alZ7qvFqeS3nlQaJNY1BQGR8VAVbXgPugeId7fcOCPrQR9C/6/aqG8VeBV/
H+ywWuu8UjxqaQXCPs2mvUyKfXBDcBPNbymT8mL0/+pbxE+aavo0KTMifwuafdrnWhTeUyNUbuJl
0seVnCm6HTbtZKY/Gm/Sbsh+eIDj+F9Ha9BdtVGS/RwC7+a/R0xE1P9pDT/U0p9h4l/WSEZlA5Fp
eoY/XejFpRHacVCm+aZI9PYm0xLX5ZnRhfeExXPH+77EZSFlPYCdXTSy7qyO9IZZtOl3SI0Bp0PW
hWD9IctN41+W5r62VuG/WrOabkZzsu+1SUGtBjLevcx2PmbDUxvx+pLqH7M913i1OKsGxcbut+3A
8qI3Nv2WI27CzchIAaZa850MxPMw/VbC+6j3Gn/ZEtZfpUN4L3SGeN1SrGRs9KcmQq4w0W9Dq0l2
qgZbuOt+ky1LPfICU+Rpwnu3k/ywP7t/iZZ9jETHA3qQZOR/dEFLWoz7aX5ql8YslPCm8RzeSZui
3mmwDq6cgNsH73dJ+gRvq7G1xtzaVssOddaKn47KHbw3e/2bWdWfLB0LnrTgrl52ukukWGHdjT9z
5ZkysAGAhFZ+87p6jbK6/RoEiX6cvQm13cXshhRWVi0eFz14+xUttW9JOjgPwP2tZyBL6DJ49mtk
aAhOUpEE3UrMuSUgiPWwfN5AH5p7w0/fG7WNWuoKoHCEeYBX3tKwm4stgdESrZd5c6py3l6toIs5
PkwtDri8+FGFbctNLPNZXKg4F6u6yMojMFvrWUXpevtlQmBlm0EbrefACusbGDAooSjsmTdClXSz
H5K65BHLwRXf6zZ7HozU+n1UIUxrW2S+8qrp7/gC8MQIsx+DNQ27kB0OcD/gj43hjbdyZKl7WfzY
hCZY2pIn5nXUVdGltCOj2WpkxthJdeMWKsbyreqGFwpD6keAEMqj6/jotJXlW6za3rZXFMp5lyid
7dEKVsTxrjHBS6ZlXx+HydjIoJ1byl51XPKWS2ySKiQAUOg9yqjz6LHYodKWcE4JDyWVCZem4uUp
X11tDb7Xy0jtmuwAK0q12Pw7h+s8WCdcToTGOz3vyBJxdrb3zKR+6tkBPXrZkz8O9ZN4UgRvdrkD
P7aYMjCHgb8q0WLdiU+avLj1JzbO1sKukIELXg9ZVQTr2XXzfVH11IVpSfQozYA84GnIq/vYDUpq
jaZmAOnHy5eYSMEUt2miF2uVOuiNEVmIt+uRCbK59NqzNFWRd+cZKaFt4Hl/issv5/b8KQ6EV0Th
QgDeiVgJSTnLWUr72X9o7oGd4ozEnRQjLI370fs6IuEhCilri+fhWqaIT3qX6CnqDBJj7sEIoB8M
gjE6Su+fzP+Xz4spQ5gcK95c18uHvNymvvqkZNNwloYjieFcLOSWJbKf3Gfdm+ug9xEmvkllC5tS
riXxMjPog3haSVcdqviUFdTpLbNk6kCydVVfWFGzAAi7VBC0wEtPoK78TVeH4RqWAe1kN6jurJyo
X4r9dI2+BHA+iDzTEmBWFAmTonOrdgMH9ZmNTUbuWEkezeYpiF0X3QGEKveom0KJbCYOBXIoHwSF
t42mxrhxOyd8C5QIHvTag/6Tg9RX3z82/GO+1YEWnwp9OawMy+itR2uEY6483Ivpd+MpVUDEdnB5
PA7g6ywKyIF1/eYvyrFZTl7Grkd9K6YF1b0NVwNyAq6qXcRlRaTWW5RqM6PcK6Q5jmKJfwyT7M5w
JwDAnvEaReCJZqAMazEpxnc3pepaO15UDVKQ6ounO+5DkaCZ66iAVFL3rusLpAXRY/P3dd481XrB
pKkbUQPL84NOwcTRZBPCY2OYtSOFZurxMan7165XrKPAa2cVgae53Qi4VmC6RYymEudXf8r4sAB5
qy5Jb3t0Jj4BecP4ztOoh3S+cWJZPqBuGHwvxudkyWDqDQS4jQoaXsxJbYvdBIn8jZjechARJoa1
F3NZwrFB7OfOAEVqpRUbszO1NwX5PHl7mhuKFpSp/31sIIC3orl49MdA2bIFG/eRbkT3ycckP+0v
k4ppvEwyONbJefNaHgDyxMj6cKN7YfYolpEOEQU1kUY+lGeK5fb5UTXTciUTxJfX0acJYIMeWmcw
k3NnLknx+Ge28PvWiU95od7GZ4Ah1iNHWX+Wy0klQJp23Sttfu4bU33sQuMviddbrUYujvTWnAf9
Y+XG4HmXhUJVLSEzaMazFpXlo2ZDlbHonp7D3PUorszckzSUndx5Tkee0e3fXeIXs7GKoV/1U95u
tAy23y8xka7AdOMPTnWwM/dG5oFGaPZTZCRwgY6u9sc0t99VFBreugEN2oTE80OlacUO8KK6zyIl
u6OMkU2eFvvfsi4EMzm7zV9U4dSxaf7r19kUPIWX2aFtfp4NqrymhJuKBDmE0UE0UJDmF3f1pFEc
6/Fy2Xc9gHs5jqmgLLxpDe1ni4IXxBm+cx+x0d+ZmTPseGEipW6EPKf1pnzxRusOitQ9/AUcx871
KQ097QekLx6lKDOJQActJ5kYdlP/4MVsW0cXtacCtWOKzyYuGk5Ij9fO/DhwBL2/vPupTn3xdYvv
8n7Ib/hRTBlMSRPtA7QmbgAaogHkPNh2TU1VHH22OuCtsA4/oGXXPGZLg2cyutdmiMr7QjFiQGpq
tkIJYHrjaG6i2G5go7eYna/ugdNYzxLmF2QNC9Oc3ihCstYB5Yrawv5NiSAqK8Y0nCQNYvxqyihH
lsNpTPLgRjc6ngCZ+X1Sy+Qb+V7eLM2GAyiENl7K3PjZznb2Mxvn70alvwfoiu3ezBHkcZQUPFLg
Xj5MLQQYWv149fTh89gE/PgyjiVDjdb5W/Qcl6pnh3Aw8hyXh/kuXX4TwqssvjIq852Y/kec+BAl
4fSquhuG2H2KuvQwlCS/xRrdRNmBiuER2ILwXFuD+2P2s+wko8DEylWT6xzn2v20bpY3516dtL2Y
8iItZghme301ZTS3KdVZ1BEMQ38QvaqEyxyduoMaGWpacUkv9GrlmAXtjpNaBEPyoeJWHYe7kofM
LrLht/W04rcuDPOfEG79yFtvfpGAhT5x14Ojf2GbdwlINf9H5Q7vAbJCOICKAoqUn/49alSqcMd9
830Zh+sYwZT9/FjmGiAfpMnq33QjK5/ZWdm3daNY1Fuls3807ISdmW6B17B5/TqKMxn12xLC4f0X
vwyK7zJNbN/Vt3Ou6/a2yzTtUcta6xzavJsYY+P8KD1E4GB7Te68Xg0pOhnfBo7k/ztAyPgCDwLm
b0JV7xi2ozkauZgv8CCIKCBjjfltdM70SormIFrH1ayyIVXJ9q5Anxbbiz2S+D4tMWTafrAhBPha
VtpjADJ0U2SzeumJrzAzH54VRsMGOekZ1uf30YQtZYQYwkWOa1pEuNgRgd9QrGx33SGDLgaVnDVP
EtG49uq//+Ce9ysuSgM0bloUs9qOa6im4+i/4qL0copcdBZHciMLTn7iJ+8d+yA97aN39bUqxCA1
haz/FHsNu87/f/lKxzO3ZToegr6sjjFyleXKG6fqKLaz9Lo4feGB5d9+8UuE+C7TxHZTXjpW0r2O
yzIDrL4w1rBYn6j+rfgkBOljBsSmZPkPy0OWGy33XA2o10n1Q/lrkwSdfoB9S7sMtA3HWqtrjIwY
lUEhcgve8+/5X2bJgPikF6aDSWn2svJ1yjXmerVriDtQYBW343Rbz5aBcho1k3EGuqQAVudu7cpa
hSB9znmdnf77N4j/Q/fX75CughZ0bAeGFVcHZSfjn7B1CBvpZCRrh/NgYBTBuMl7K/szzn1SklZQ
PVZ6au0MWNJ3SIUUT7qt6RwEkpMkWRwhVvjnNPdHSzfPxfIqFCCpDW6lUx/I42Z3kc8OQAbgBIEb
KSVLJwOpkr4PhCUDkPAMD2FnzNy44yxR9/znNNXRzxp1U5WF82BRWPdgQv+/CykxXF19FVXNZ6hK
+FccO2UlcZO1kGZRKyaWNE5KARBaBNqusn3nQeanZg2BRsgzWUKM5RJGpziXS4hP4sDyPwYIy4Af
0hZ6eTjqglB58OoQeYPReAWS6ewGBUUnMWN2AGvUCfyDmP8+aYoQmIJ95WexKCiKuExa3HKSZD2k
HHCcCqd/S5Uxe2giDrkQwax+VNwDN5UZh4dhrpy3hFT+ImY4aZyMRfkY3ahjVP0w/OpnpHveQ8Gj
8IEUFEdki19mTwN/OFM14CDwKrgWLKW+qfIy/mZUM+TlttL8ObA7kzc7t/Ye7TaJf8wagoZ1ppkP
TquY277K4FZ1g/fpuae9T5+dmrKxjPfXrnxVPY7sVS94HJGK+RYnvGQt7gh8/rmfFKpsFiXBjh08
92QEa2W0dgJznQ16jQAQo63fPhrLGv3fa+goS/rR4FErb3HaFBsdEu/kXTa2nhV3FpXB2iqrHEQ3
q5IvjVkFG8t2rK0XB73yrGgUTKTBIU6c7CVcGtSzgtU4GST/jC57MUi83iRhmt9KCOnB7Jhxq6JA
heAsT9tn3diLIfFVQJ691Wt178sFEIMboPQf0dtefuVO3+00r1kEi1PnpCMavr740QhYw0ajnAYI
zV74SfbyB665pW0hV0m24cDfe5luopV1F5I+a4OxuOuXpo5hFokDMOxiykDICexZj17l1yABRsVh
kZjSQHDJrwaZuPepQ00O2J6bfi/iZ9Lo5gIHmyk6WxB2V/+wmFQN8vuGD37VmjCuz1UCxfryW4Gz
oN+3FISs5VdS19Q6mt0IWphfqESY/vioumCPxZLpWeRNl+kZr/37usl5Srj9zex6h6wr+mevaxCH
r5x4VfFm+1YqjkFpwQLtKcvpzQjD44Jjei6MsL0PK6RmOWia3zKb84f/FBZU7F1ker2sBjNaOsFP
EfLqHGS3Ir9sdRVqWGAAUKdSh6AEME73q92YUViuZMKlW4betwTt2MsiF5/MJM0PsFy6nyaJbee9
fyC/HU2WfZ7tCbyLSr5LSpuunAF6mdpnu0V+YtSS7dVP1V7DseUUtLBB+PGNxJkxLNCX4ij0lBFC
QSdiWf1SNCUhYpsWR2cdjAZkthZNNBj9YSJux3HrcxjgLHqO1aLgCEfDfBPUo78RUwaGTs1XVaMn
h0vIEteMWwM+pEfxNL4fH//TOl2Azq0POl6f+T9XkElO3LL+3viLmEVJAnxCqybxRjCci2mCcTZb
JXqO7RiOnVynnm1yyh/X6fCqNM/jGG6DLv8rS5wJ+K+VnMpgSE5wlCUnsGUTwscftvQkZpmBaOYM
Gyhx4k80KCl7q5w2g25660TxfYpt6bVlDZZp6dUfvTJMODzybW2HgB3Yh7oBAdbDsMQXZ0shL0Kw
nq6vbb9Wz2MJoVA3z+lahR7qD6syTwY109+9Bq4wmTn7uvEaJi/jmFw+7Zef42rKJ4Udjro0bz6n
c0mxDEdwBy/qcmNdQJq0VPAqPKh62MNk/OK0fJMhidUUQztc7PcJH8u4KFPf1mP7pwhp5f4cnOsQ
PIsej82t+K4KW1/MLowfICm5zRQIGpFXLs7SNHX13hOzQ01l70z9+Yv/S6zpQxsbFqp62xbq5/lu
3Zg7q+rbh6EhaQGtBbwNcE+9GI2/ldto2/nZ1q07/1butl6u7+3J7l5qlUObrF6QlMvd+To9cgb/
xQdFGfq/5642PglM0OG9QKFYr1kyKX8bggnESHQ9/fZ3GBwwb2Ppwi6z6O+Y7vfUmbJHbdG9Is88
UcRLVYmY0pTKVHOQmfpbOLfaJ/ExabQ5Z0hjYJbBYPrrvozIW8Xh94KtIvQqRXKKxO/o1GXCco6E
Yp01qwQptVOdmWnDPZCS2ARh3g20LuVaWUx1ipTtkLv3VA0RIj6JM5v0FzvTX/2M42mJkEUvyy3L
f/FdrpZGWblJJuQ15sJWdqAvp6M0FPcB+LvagDB+sRVteo+cujYl4Tr/JcFX/2UFD4YtyrR+j2vT
WGckI5560klPkwPtnhdbUOcvZqc6xQPcQWuxpEkmtdp+mUXi6bcknCFxWA08yDcxGYdka0fOeDON
lrOIGiUW+aHhNlLG4aBQAjsd9FG5sWO1fIzt3H3OliJmKtq/fVj6cvwiFsc1/MSfrevY/29e0UEK
Z6uKt+6Wc2sHIi34n17bWMvOaeiAg1vczZwOlOOm6JAsJkJkT67ddY/snPonO2nPEsVLq7tTrVbZ
iNnmAdT4Slif/l7aVOFNMRX/fWlnytNnXUETawI0dTcsTTcaPjVKRnybBhXysXG2PMl7iBwKzX+p
YJfe54U56VuvDVdljTadRFyC4aroIF3xbvO5ANdxmVtBw8CBNZnVRcZsmxZQ2JH90tdpN2tcYFlb
rp8P1HTLpS9X+LighGRDDQa5gsmP175tEAQAtCFeeKzC4dlKFeMVEhwPvkrfAqrZmK+D0avrsp85
/lpe2MsQ0ZplUplP0VKQfdOMbzb7gp3WOjvHTdXlLzq5x56N96XhP8Y7RvkMm4w4A+nalX7yAhO1
S5lzDf+6xsWmgMtbm9E4riVS1pSeAWoJafVfrybmx6e6XPAaIr1Pl72M173THtX81vIgFoO6ZDvP
cKJw3v7eaIv5xSejX3wf8ytYDj7ND6LgiQJr2NQcw3hw0Xtaw2IXbMXUUVh+QOy9WHSDk7X4pNHi
KT97XrTLKCD3V+ILXB3YKwfdo8OXcOUV6ftSskqlpdNxCsxHyyuM2w7h9XUfhPFjD472MY447Wgi
9KU7TYsem6XxMts82rF7iRC/6rnunZnyy14mSSP+KPpZzYF1f3X3kUIRF/RlV1epIv9Uxrmxl+Vl
YOqovfLisNxer6uWlbVBe6y4gca8CtbG8nmtWePzflxVPi//qs3q6kvIUB3jyH68/ljAx+t93oYH
O25f/XJIf+gdSgJ6aAw7Me2uhFZ+mL9rZQGtXs3DwF3CyrZ1VwArqNJhn/FSsoT4k7lNtlAF+bcy
PSyHo9+UznPglw4bMYrWxJ9CdL02AxNG1t5fKUvSSynz8T7swxoodZXd+ktu6zrQ6jAlaH2lbGXA
XUalVy48PnkekkP9exHxRzaVaMATTl/82bgt7NG7u7qDOerIuZAeW1a4XHf5LNxSgqNXtXf6qHdn
nQopx9LSEweynxvxOQjyXAZcUuL5YB7/KbT4h5nuVM77zq1ur8tew9RC0wBa/nrVQc+ibR3OP774
v5iTzJVVMyhfNolBDlHMcW7cQwjvDUmYeh+mUDgCKhofpGkzZXyYS3ZXaTHdXf3QKPTrsWpm/jGI
7ZewxO/+bT5kleMGxTeY7jrNPoWzmXu3xZQEt8PC3B5ME4VzOrXdJ/OjGYOMc8y40vYjeJG9DMjs
S/TF7ivK6QG6CShCmT3jiXMKMQQ1AS62vtGXqmbxoQpnPqXpp9KvvJvrG4rYVOoZQVmY3JOfFnC9
4QbPpdrabNSTdlW0o3+XgQnYRcjDr0wqa7ifKRGMuA1vv07mg+GnyZa4Ck7qtT8oUHwtvsbmII19
GpODZXInNqep0Sr0dHb5qwZmehj1kuO10X81ZQD+nORYNfZb1wXwhi8R4rrO0nwv/uqT0f+4nMy4
LiDrhe2McEeX3VcQvvLG0/f8OGbTb4FRkd6QCrheQYPW4q+4FiVngcq1Hz4xZUB8oFTjFE20yDnP
KoRI2tJQbAIllHSlMcbEyVeRUfmHS/c6dAnNnQDqFIAg7wt8iprmrt4uy8sc7uLwS6DDmVngWxWe
qXxrLeOUliBKV9ItEZsoITYFSDrHVJU4kXlCCgJxpEt3CQ+mxjzZPeSyMXW5Vp8yGrMHudUHjh9y
xwzO0rShS+aPxGit2/FwGUDnPTxzta8h4pdZTut5W6BNTx78XgdrmrVDZVXaQUzpFYspvX8y/4dp
xpghWunnw2vnF899bmhQsFBL67qDsqk1tfxmGBBMOp1X/NSNmqdGwRexj+GjKqfxD3j/p9Vk9drL
YDnFjdaZZOC7rNwT5u4mJVcvK00eeGsIEptVlhYWvygeLraem6eyHd8bM4MlFkXraSU+GYUN2is3
YoNUNNEiBrRP1ZR1q6JbDc4hdsxTZ1duuRk7j3RQc3+xZECWGJsS1nT718UvTspk6l1QDRVFtrWG
hERbBkv1a9AfleZfSNkuFCKLSxrwAjG5KAqbkf09Qbnw7r/EJYvtewlT0MDZeGMww2qHz0JYJzrI
CgnHKCC7kn2yts26O0Qt/EuUOBTDgc14j4YL4uy7JgiGg4uUEpxv9rQELGP/5hVHB2pRO0rAdZlr
/NCbsO1KpMdnW0OpEG46M2/u2tZDinNp+kG/a+c2OHzxi0k58ip3+Zpe48VvWXF7cs1u/cUvZuS1
/Z468qeL1ZATKagF9uc1r/j5OVTmdrRJRgflXopQ4tK+VxV72H6pWDHqlDfDa93KxZaKlqk275uu
HLefSl0kUBYMqDn3119KX+y+oGj4Y+Kl8kViLl2ZKWu4MP6A+4C4VB4HfsueFfkUyOCoE567sIap
cqjX1+eHBeVeY0ywuy6spX7Q9c9BmSWQUVSoqTlh/5yG5fw08f3MbM4LxQPDxxqa22wnJmIQ8Yka
gz/FCkKW8MrqeQh4SbpY8FVcFhSTs//xCALgjYIJZG05FtuSuB/OX1SFxTcEFNq5S8hoZ9awESe6
P+NZRsaE9+EJ8ObExvLvJa4Tr2tfR0WP+BoiK4ykuN9XkBGJmZZLX1dIVO1tbA2Y8w1IW10qJnYj
b1kCqJKmWaBVV1OQWRJLqcYl9uqSMDGld4VyfcRel0z4tzu8H6HaXTzsi6h54dRn+o09VrjxAt87
jtAmPzsO5MBLXujqL7SpfF7ipSzQpjZoUXJEWGim0KU0tzVUo0eWao/SM4ekO8aloperqy29i1PG
r3PEnCfQUIGiljdfBuxxNN7XKZfLyPDFebXFKeskxqjtqDC7fKar/+vHkU97WcYa+a9QPcP0avjT
IXhSvQQ+/QDy13ZpxJSm89u1TyHQ/uqSHmA3UphXZxNDbWoaMKpdnGJfh2VVWX9ZsAHIs1bUN4Ub
+3dv8m4yNbfIJvjGbaVk2lbMyGxXGerjr40Cw7TVpt5G/JOefqe2sn5qYM++4/fjglZiep4D2MwK
BRINR9OfKLh50a3Y/uG4rbVqlmfFoGl3blhrd1CaaXdRq/5ZUnm3C7gPOtDt5BoqZdHJXiIuvs42
27XH9pvdv63qq+sKVNT4IRUgMtXMdbjCbIUzs2UuR4fksKRLRv9UxxpcXgPncQuVmoZIMuSIttb9
REZbvetU8NUjeTLnBBAuOkYL9nJKdMi7rrY487jg7VO60sjwJVJsdhQVyJ5pkRL4X9e4LnSBZ6q3
6ZynZ6qClGmVcCp2kydQEkda4NcQdUJSY9v6jyHnlc1vVOOcJJ4xbdw4VI9RGW0kooLd/Cw9CZFe
P8GpKkuJKU1ePkb69yhS46e2b+7KkDrLcSnALxtopykmu5ExaSqeXrt8GiGNXOKlaabOXrdhGCIP
9rfv14U0XrrOWm5v9SJ/UoaE1FWvJseh95Kj3ZO7WUu3U3yA29KVcber4Z3zoMGykPrYQJWrcpA3
fG7+Xz4SEu9zZVoLC67Ps/9jxf9hsTIP5mwlU2Q11WX/Xef9uXVaKH7DyNkPiW8/tnBBr6J4zn5W
cOfFijW8QhLX3dq+qgN70jj/0nNAL9BnHaIm6F8SH7bHoOOoLqJS/yUpAuC/WTWuZFQdOLDzoAcb
naZ/kSZqzT1Zh/hB4lWtphhRZy8tgxavCZfVmsRr90FG6bGdtxNYB6NtjhB8NkfpXU0ABPAwBpDa
iE939OYIdqY55t0LFYfRuZms9E4aqGsKcuhPpduSmxMXdIIoGbFrvPj6pN6PpW4c4C3k7c7NlXXt
aNExmYAlpKYXXJpuVLYwlAQH8SOL/O6XCLCNlHc1oPAjhX9wALt/NMkEsUfQ5PduOlbnPNacNffL
6I/UsG/ypk/f4JHiOW0n/c52OX4Nk+lOApxooQRZZvollNGeWp3LVC/uCnhids2Q/i4wPQH3TQua
zzGKaf+eCg5SDZWGtuvgmkLPrl0tf40Tr/7UjYax2UEtOXnb2UyexVIiXG2X/xo4UGkJtnPuN5+G
/BZ6+xgu32JJREuDPGW4GhvL3kpy+jogvV6r/3LdOtldrCXHe5mlpiWMa87vrYK0w9VlVYm2CWpS
9w1FETw0Y++QW07z0oOPugHuaCMM0TcvdjP4pIXCaSWjqYpqA7ea9RSmc7um9AJxBYiU/bxoX+Bv
huR9dNydxFIZ12+rVOk2JCU5c4GBM6gcHWm4JtSPZmJqx692WDvpnoN/iM4YvcbNVsuDWJyXBkLR
WwTKwxPs3QnP1bYvXsCD1jdGl4cwy/nV+dpkalFfzI7D1qOtR5eIq/9rbG/83kNUv81Mvg7/FPY/
XMtsyUhG4QxH7WyNK3OuohtDfmiv4yf/aMQ32AW/GHF+iRGTKthxpS8rSIhSyq8xowjUV0cFonm1
fk1IZ6BCZTveqWnQs89zi4x/k1FSO5jAe+fUR2Rn6Y5LV+xEU5Bfjjxq23hz3sjk93B3/gtgM2x4
MkVWvAwvk6WH/I6xrkCQbmRBx9fKk1rtBk8fipXRRckRORG69nKzhvItPopTW0YmCRKnDKfW/JdW
JA5/P0b/eYlPq126EhsF3AwKF8h5pXff67SffqtCWM3ctMpOYZsrPKya70nv8eoIZ/0/+f8hXtYp
PtZJjbneVzaHsVM9bpaMwzdEIy1yScNm9gIY2f+2oMkwvkESfhnT+d5erF/ngZz4ssp13jKWbuEN
mq+rXq+4jF5jl+tfrY8x+TQOQJFez/MA2YNqYyRINsAMA465mavs2C2NZuVxfNtOYXYc1Tk7Ss/t
4GtfXYOcfJy25LjPtgw4zbwISXyEq5DZrV19pMyqHZpzYfTdbQKmYFX2WXMWn/TGxm7O0msAxR+V
mo3gMsFeGuk5VTqNl2lqNR8NRBf2F991FenVgRVzstUUN18GrteQj+FkHmn75WNcB2SGXPPjY9Re
i1BNCXLen1XzoDVWpe6kC3yXLihw8+CnbfnulSGAqRFoM6s2D046AlWTLqjY2r0Z1bZaj4U7rmWq
WyuWcpTuZUEYwVAlT3nnDdQwf+jdJNtlNSIC6VQCNBUnZaRPmaOER2/SswdxcTt+jxNTGhkN4TuK
oXM6Xv2ypudCPJVqTX6ZL6NLbEaW7ehTLnvxsz/8+/pLrN/PFFx+xF3n26WX7jRL69Gn4zNdBz5i
r/7rmgk37Buq+iyelBB01TfDMCCQoVktX4DcKW8uRX2Zv5wMfLKnJW1C/e4GdMgNP850NKNuOkrv
YqLzqqyvI4o2uCutargdda51SKrUPkRLI+Y/+SRkMKdvqqK2t9fYL1PFlPkSkgQ2PGpsTLt4n5Qo
2cKIGLL3ss9uXofIdISfm0++wQv2oeFeIsx4PjalZa25IfPfaRng87NCfYjm+YaMvvUsjauj41tH
uX68+Ia+3IKgrDZiKqHa7EPdOVSukoEqVusziUX9PGsDRStTnf1MngH7+n9cx8vS4DyVD8uucvIV
czOEeXGfN2W+tce6O7l6XO+jpPb3bq8YRy1GD2jSsv6u10P3pvCK4VHvdbABeea8hJEbkNcZ+rcC
YtJVnsXdH3BJ/h9pX9bcNs5E+4tYRYIASL6K2mVZXuMkL6wkk3Dfd/76e9D0mIomM/erex+CAhoN
ULEtEuzuc859M/bsVwOqeGYNA+oO+09SA2MDhL7To9Hrww+wMH/Xbav/EvoIrmdlKF55aIHnFp/h
KSjGZrN8LFT9tXeg0Cjnj2VwZKxqqLzOH6v2gEMrM5apUHB9ACxFPnFjCqFdzO5yNWpCE8rEipjf
KIoEHJe4bYvIZ49p9EJz5BUhNAI2bCSRyYEmOLieOoFzNHn4dZvsNZ7XLl2EbIHoX1ndsjvyx1nW
Pk4WahloD/JoSz6t5MDYgYZNW4T3IaKry1VEZvuArYfJjjxGo2KPDntGMnxcj9EIejQdwcE3qCjh
PTzSH4NBpD/0IIlWnYdEO575HkpG63T34cHbLnGtGPif3k66BtyzCtBSONUd9fJhAFiGl5C1UBPI
z9fzxOLX5l7t/nd9sIF68tv6YEvYCNZKk2NSonAJ81f1wfirE7aOF4SHSkT7Ua+jT8wGT0UXJMk3
6UMmZQQUSJbRKp8iKPtFAN0CJxv+9Cz9c1cm+hdkGyGx5LTmi1VBR66FhtdDWtrWNoSuxl0cAJcx
DF5+YDbIKYCfoAJI1KkC15mEb2BzScEUIcHsrAojq0pHviCW/H6sgu4pCZNnqujRc8/aGDVrgLzQ
V6lM5RoiDyPIxxBVQrjwe1tN4VpDQTW+72N+GQAQdCs1kbLphDKw6VPGNBPvSvrRSAJzhUISiVRq
k10szbxEWiZfbPCbvIBzCOAf+UIWiOvcIZzrXfLaEi9OCOasflr1ZZC9SN1P7pO8eKZRq0wMNBLI
7VaPuBekL6AFQUWGDNihMpvsZUqSZqfHRrOmBVYMBrRorMJTogStEm72qCkW6Ubi8G+uHS3O732w
cbmJMprp9C23s191zEE2CZxt5QEYBhCG3kCEg1FtkjiUzZg/FaruiHum3EdlAXiEqlSihvxFNun7
BqKbkCE9FUaaP6UTgiojUoAihdpTAk04fYibEy/Gem5o6Mcx3kVRPYF30Yqhm3XjrzZvtQ05TmqC
Zm/W/etw3oqW0X44IP5y9J+tgWih31guE4A5G44mr5rFhpw5AB7/6UJr/we//8HFBt/ZDi+wd/+D
73LZesJjG6LY+C/cfNKbbcr+Dhrq5tEyoAjVeVpzoh41MdCIJ9BWQLZRNWQrRu5skzp9XUw3S5eJ
m6Xkh8c9gq3LzhAnAFe48VcXQsEG9B6AdgATfgLRejX3/n9sVeGsTcNKD6XV/GM7kSZyA32ZfgNk
bO9WbeB8BUv5PlXUGSA8vM+dKv9iQwQFfE/tcOEQcjjg9lrsEz2UD9nY3qd9fReLbluBUBXa7WB4
ktBDC1dhsHcmTUZg6cbfe6ssmJu9TK/fFmDi/WUm8pQFPWhaB/GU+EH3HVyF30bc8L46WQAqt9aL
n3BqGbYgOsvPS2MV0I2yYz88D19urMuQeq0Goc0et7G1HTQg9aKVQS58CAfO6yXZeZRB9qypDYnE
BFTvIAYpg7URa/oxbEOgB7MniReGt6QDIbGO8ymYSWEmL5vbv3DClWtEG4tXw4IEjWcCSRGr4QAm
xXWH3/hO1E0BYroq28Y8dUALNeVwtsCsCtaIeW2dy+LQDRDUobV9FkeIaEfQKFNrDQdRJY9biHeo
tYBrhbgxyq8ZpCJ/cENcoPAavsUCHC4TlB6PiHbZuLvyAgps3P5hjNvRz+IfUNHhbtF04r6o9fFU
t4CmItbl4sE54LFagQVLx3MHgVPnAfnBFOx/wWYxgTDIeVCmKgPymrxo0tNbUFGoPRab1qIc0Elw
iAA/jfNAfmmJp7JkEiLA6gq0XZdCAsHJ5cuy1I5k8RBEOxHbPxobEU+GcAteW4bpDAJAjgPf1Ncb
nI8iFJ7BSE0LlOCwbkphunXu4aRQpriNAW2LAz9II7a3nlyD3oJ0jP3sCHjEugIm50R+vLemM8gU
+b4TQqrQetPnawHVbz8OP0M7FH+84LdxUZ84fk6ZKdwkbOMTDWW6dmQefNbNADqWOWieaqhY37MK
rClJCGLxuq+8LZ7n+QtO+OD2kJn8i+Nj+81ofsvKgLtSOO1l8S2L9t0XgEfjrQ6MQ+HpqGIAiCta
10mfbYEFrB4ZquEhJAwY61kfizvwiX0LoURxjFVjZc170/na9ZBmyY9c/jSkCXKRWiwOIegRh1YO
9WpMQCvRSbwo29knkgxNEPRF5ryooBkKvo478kiyYZfVKBMeLOgUlSvNdqLHwLOiNcD8/pkaGU85
1DlNvdiCTlGhmsfG3xVl7B2CDvg+vspTgbLJuDs1rOlOlVUpQU3VtUsNpdTL1DwucpttdAuflWZm
I/lfjY0QsWeo/iJJZrCqAywC9AetYh82oUe2vjI6vLHuaFrrWHOsECKRO9vy2MFgzjNVG+MVpHkq
LSCfKg9Eji0961GJf25jczqTi+/0451aYNLBYXGm2VHDCTWrjGOswr5UB97HJQK9MbifIxBjbpba
8KVenEFtpkdBXT5AqQf1pBUoSpHPz08FOOGuGrIxAmD8aRr4vndvz2rNVZRPw5p2WJyR7Tj1OF7v
buy3m4IBKz9dLQv1dJv0ffyQNaCy73L+q0BH60FMxPVoh9/83AkGWD581FRvSeMt1TofZIR2x+3V
XFEJHeUo5uAsEVUGuOhHDeZNSeVN5eXHWgjB5Hi7ReUmFW1e7YLkPsrv8Mph3PMJqu8IDEBgRzWF
GQ+nhPR21HDMURQWF4p75zc7DWkB+d4Ml52qFCp3K5oWKEsfOg24frUxchDvV6Thn2yLiyxGaI3K
/Fir71rUGsA6WiiZp2GmvoRjF1YxeHbUV5G6Q2n8YmXTbcmmD2xv1yE4eTrgSjvCfqJqpjzRmHoa
eGZP/2pjPfJS1uufPJeFoNNrN4MUDW4bwC8sEIXYr4dN01lQJ/x9goaLzYmMTR35JiIXv63X4ggP
9lDtUgJ+NO+yrEXKqNoPdtpIfWP3ieGilK2+A68nhG0LD4qgnveTTEsDPnLQJim3pRFqQV2ATApw
AdS0f8zSxDK8WTuhWgPsdz7AcmoDuuzivKxdJny8Sa0GCJ1tsqzU1lE7WccKuNKD0cfdFuzkHQ4h
1Ul0VvKjSvE2wr3EfoS4qTx4ttNu8SLYvTGrONV9mc4eKKzv9+9fIANUpe5HwTCVCs9Vw/9aMNxR
AfFN3TFVEVMZch2DECpQCqBQEHdODuJhJxpagMWBPOFjxkP879AXw3ZxoRXUoKA52+UON1cI10qX
GSW/byIH5+7RAAPbKMUb/rNnk7Pwr9oZvjeZ54B+FlUrEKHuD6AkSh4TnqBOV3lw7WeLIsTvCD14
rmwQqAn7GqKFPlSx8ixIX8fC0vbgaefg4sEwMo0YypYC3HW9nryyOBzO0Cr6iyYrcNY/1DYyWMrV
8ZvwuTXlSnOa9JVMuXfWEjPdDVpTr6Eu/iIQrzyHCsHHiwGnEBAM7BqF2bNBP3sIDOgV02yfVhLs
m52Lx+C0L1VlYoH32m2HNPV6rlHsOyif0ZhKDyfwlSH5bH/1CnDxgJnSRvEXoceQTBz2IxKBCAUA
OEY2rQbUQQOJ65Zs1MiBX1A64t3RKAzS8pLb2hUM7WYjcoP4A7gePjbqcfoTvNPGfuUNqPV08myC
6E6cPYD1xcFLr/QufRdVigQGQ0SRPNRZlu8+FQMLDvkIJwV91fw/qbrubUz68XNvFojcFMlLDhLJ
+ykeUAWl7HWu1xsNWsL7Xg3Hv90CqxD3QTt8RTS7O91QoEC03jwmgziQHYol0G3zY+etrqPk1Mos
vgPrjTPjZyPwY25TyKCDHBkIWR26kW5sCXZialhF8aGwLP7kDHEJOcF0R14dIIJ30wgmTRrSHgH0
h7ZDP+VvphNHbuTw4Aga0xVOuXkKjVaEnAIVY5JG3e+yqv3keRwBKbI1gbCMLXUNSDKvR9TXB0kd
uh5yXQ/UDFk+XYbmAfxx4wNUqsbZzAVYWLUG0YQrV6Apd0r8G5Gtv/0YctAXzudFZBZCxCewOt1b
xdQqqt61Fo7NUagRmfArwV+/ja9AZDu4gdMYEYlppzfZJxrd+C02mqCtYq0L3QzsfGua5f6AjC9N
z91ljdPG80f4h89yGbq8FiWfaO/5c9FHXLYJrJcscsrAQ61zkelbI8weQgjyntN2aJ6aaAzOo+AP
nZ4A/qQayC6Wmzys6g0NpRT1UxoUD5ABf1/EUO8G+g02L6qiLllLEJKvehWJp0aocDz1CsR5T4Zm
3Zu9xnZk90FJo4F9SblAP6ic1wXQhvmt+7Fo2RHqrsFq7D2c/tS2V0vIZ3Gc96VLxDFUwazU3F3Z
ri4LgC4+zLKyRSIdGX8PSfu4OeB1HmgsE+S7Bl4+5yHIqE2XZk2V66PhMkvO/49rWTpCPiTPQbqC
OtKBciGRYjAEtGFCPh3GXEsgsoKHXX1J6hr4D0DXNj0iWBeyLRPkHajF/z1RKCRFPfmeBjkAYBrx
K0Ah5oZgpOmZAezyLSklZN21WD+KNuueTIQOAWINw+++DdFwVDsjPFHj+QyRt4+FII8GsXXuN/PC
HGDxB7O2QWK/i/K6PfMcEIw+svx+TeNuBCd4k47HSfeRzgYUFxR71GV18FcofR0YQ2VLHK1bB2qL
aEiBhQQx7GZ2nI0fmxuQ3l13tVW5dK3lqosfdHILIPfx38knHVdVMZ6d7J2fbWxPJ2pMx0O1fxR3
xSaOkDGsZKwjseSM00nQFHVZIMF022j5Lmw8B3o9akjrATiaNHfZT/Y63vqgyFVsoCHVrGhmNi5O
EIHUT1ebOBC/QxayS3c5gkF7cry6LrmTUS+jbtsP09chQHaQKTJA6rUhEoCLDUptQBOx+ECmxb4M
O7V+Gf7JhWz/gx99CnXFXLT/uGIKbj0kjNXVBIf4fCuCaAMcqX6W6ZcK6Ip7akAFzueeAWYTt60d
f3MzQYsc/nlxlZmusZUX1G6o470Akq9gcoj4oTR6caJGgAT5ZKnmxvanISAua1ZY5ry+RVn51Spa
EEMeaZ3wztkD8f0SQtj1qULC4KzreDAmSsuk9uvArYdkPNvlpD3VLSSPlX1KRbmJ+woC6amvfZ6i
HZntsu/2VpP4wDs05hdwZp1CvDG8xNBAu8NfIuLytGvVgmityvyLjRjR4xSZqGzCrgiuApkjrR5I
7Cp8A+hp9rcHr9nVOQNMR22r69MG2a/oUzxBSDS262Q95fg6a6IAD10M/TUQ7mlQIbGyZ49XqBDn
82AwsvyZN1AoqbQSFOLKIcAR8QKI2r7mU/5MphiCYdC+0+w9DY0o7u/AsvSFRtRkvIlWELKvTrTl
NJn2IYc67Ipm86EvH4ocJ8jE+ZLZxXSE0CJIWII6gwBJIortPLZCANFSBqVunWXISjQFTi0IPT0S
x0pT8VU8WMGFyFZ8E5UORvKw0LSozaU+TkeaJ3sc12CpRCHxlmwzw4u6CEPVj7vY6EK4Pa4TBEtF
AURD7IH1CkxE3omGjTHJCmAF1dLUPC+deKNV+gTOiL/X3CykITObcQdRqJeuGZFNVI2AkjmCNShj
AZ1GvZFm/rcNbHGyRaBUzZuqaLvVmjdaCPkADjgWzZvg8Vo5Wuus67TnR9IopmYCuv+Y4l0kW1GX
jOTj5J6Wzsar+atumOuI3C1b2QUwfWDweQt0bq9lgLLUKr3wakhQ02klICtEQ71lqOPyLqo2UW2k
/IpOmuCqV91ATjtb99LjPKF5oDZj3mHZbtmEeij00/ZaC9HpCHolZArtZ+Y7GQjvf7v6zTXJf9mW
elEITcCswquTLZtpBTpsC1UjPd8j7/tKI8Fz69wLnSPzmA6/PImzjpV07bszTdtg1qMVs3MVj2ec
AkHT0DyhlKRYUfI20cW5LRP7UxYIvtWDtj2QR+G3IJtT77IfHjwb+dbK2bUHvQ/jOHCOIm7d7qFr
yJ+KYUcx+8Ricm1VKBKgISio1waf6tfSj8RZQoZhRXavAG8+VD3rw6DeN3RoQty4dcrucAT+/82N
q91oOe32+0X7wW/mi2p9+X7R5bPR5uqi5FZpSCqAOLcHJwEEPzwjHx+j0QiOo1bgSypK680SzoGo
yRsbQcAhcYYrD5ngtlGmvg3abxQqVywDEwW0/tbhRwXywBAlz5upPyw2zwTDUWZOYFXGqnEYxKnX
o8+LQ4of1f9lo4ElwIY3ArRCzIZUOFSoV4i7i2epmjZ2g86qn8nSDWnmalofAvYuxfPi35mBmF2M
fPbvGgNCIMm0j6e2uQMVkwkNN9Z/6/Jv9LciUUnihkXA7v/FQUu10Q149e4g8cKdgwfGKXsUDiAl
8GQKEOc0QTr8yO3pKOtKe7P9SdvEIjeO0G6qHqaU+6jjhkctEndsY+8p18OHxIyiu8IE+xH9p+i/
okX5rsMB+YFMqMCF5jgqfLaBx6Ctg/z/xoqBpPWg1nwKWg2MB8uYjNSYoof0TtUa0OeA49JojVpC
4z+tgyCVWLFaTAkIBXRooaFYGaJJdbWPLQ98aKrR5cTvnVSLIOYOMRJlQr2vStSrrmWIX3hTqPbk
1pgezhd+kcXkzJICN94WuFe6a0OqHnf75c5+Nc6rIAMq+54eEPMtvk6tfz4geuadW9E7x8IwXQjz
QlFDlYRRIZUc4wAgVAuqILr2d12Y8gNHlg9UgrJVuSFB3LMr8fR3Wzwp9fvaSyGtJftwa1QBVJ19
q43PGZjH/b6DthzZogbI+9oAfjcG18JsQz12AmVA1Honhvnw39UfyIH+gx3OMW1D100LipM6VPb0
36s/eNCAwGpo/EsHmQc9szRoIuaoCUuZTDeNivunpq9pW1n6Ph4cDnMtbSzWpmx9hPsHpt3NXZoX
nKMMMgBx92x0GI7tkCQGSbiCJe+oTIBKApZagX8tHWh7aOUhlxu7y4qbDeZShJu9wNpZH7gNCTRg
9/GkntIvNz1udtmXoFY6ZJCQu52ty+x5CLNky7RAO2mQ+0b5SFF12zLvvBMZC61AUh8S0DS72GlI
DTeGS12m7IGNm0gxAvelE+x4I0HJqjn2F4tvEP0RqzGo8RrGC2CZP6rLguwJpC7GE1lMiaNg6Kjw
nHJIbTs6xkEKWW5Vm9bj6XXibftTQBTjMrZJwVH3pluQuTKzDRlLCLldID0fXpA+NHYBSmZxI4Zt
9k6qJDzrdeuSbXAcBKNAnrstUEVzTw0w1dydMqh9oDymYCuE+99nALxEyNRqTxNNkLfu1OMhzqvn
2YZf3QgZRjSIoXkugGDW+nYbG7QISRyjEiYo4xWEc+u9H+v+fecU702FFzuvrZF4hQUahT4eaqqr
3ktXKrC3LorgEEAlI8PB+DVqyh6M+cJeIxc+fuWgwNdrPX8Fr1l/DHvwASaq7ljZOwcn5Brp/12l
frw2GH9RGeHpR+RCxXOog6gbgTRQ5KnZwq+8x5z1K1142hMDYEPPenbwGmtcW74euhJSQqjqCUEY
InEAouxYYBRIjJlZZYIwowE4V4EmINOLCxVQQFpBabXeJxPU0yCYIQ5BJMTL0IY9eCHqZkvD0fCn
PbPwa837WrwwXdEBZxD3oSHoFLPHQdNnXy3E+mRsV9DsxuNA+UOr/nNX6N6ZNqNLpUXDV5VunUkd
kprR8ado3SLhK8U6Bv7WJRJcVCo0F5uZQE8qVC1IDS466xEI0cASeCrSdrYRa64ZsPqSQ//qhFTD
kUxZizvc0ITp3gM3c6DwNWmMEit9TIxL4RsjkIBTthkUBCfBk2oroS2zMvoE2CmU1b15nTndSbMN
nq2sFIcpMzCLysfctc3halaoWVqrDw7WSszixz3dVVxer7V71uOpy9lKM6DvATL9CcRjnWNthMeQ
xWkUoRU1CPfm5zwfc1QeI3pGs37Bw10oBWgzomDaWRmUXDQt0j95UDyyFK4FOkelG7Cyv9dBb35f
h9XgEhJmrCHrDQnut7aB1DIKAKft/G4SqhcWehRRwxNooq5rYfcbs1G3T3p1Mc3x3ioVORYSaZAj
S84LMGeUDDlrQuDoPoLEKEScZxd4TtHHcb8il1JlaKcAfzxtCyKGGrDwi6luHtQryhCpdMjzWSLJ
+DxLEy0QyJ6NkrDFl+yeUYEIBhqRWxouTZBnHIRtuISKOh+CHDx+3tSBp9fVGMjL6izq71rV9Lm+
BW+RPHQAtdx1kEme7YVRQUOLXFIr7TYi1abV4uP0IGW/GqPubdpzBqL2DAGw9aCo4k0BeVnOdHBd
YEQNF833uoYaGSqFcQT0xLTNwuqvoE1fZ/WCWckA6UhoGBC8Fk9ezUQ+Tq8hZKa3mXdng17Zjcxs
eDUA40JUQR9ekVd6703K1qBo9djEzN4uwLgFJ5f4wwQ6DAWpW6Y7s0X99aDhd6kmrrB1wgMb2rv7
shJgd/wpcLaBmMt4D8rR8X4Kg24TZTaiDRMEBYFnU0Y1XU7xV3Bhyj2ZYm7iRg40dXIXeHy9uFHP
A0rAgKYY/b1QA3rpZ+iMVPtIlQS0dPOiieWv8MNl/ltb/vbIrwfepWo7sc8zix0TvEhDqQK9FgrN
4D1X3Xrp0nwDcQHkHZs/zE/hYIEIT+1y1Z33utp22SZPs4sfSg2aPr9f6Wo5eYdpduyw0d6zU+PO
Gyf9DowK742lemCgfkWZvdyRnUyLBy2gpfPs2N/6BiNoQESQTltFJb1CgXt0Xw9Z8RbFX2sQBL2y
vm8f8DN7ISsSqs4Bb/M+6LVk/lZOPNmEdpnsaVa3WLrqAVBHNBel5Y7zxMYYkAccF/B+i9diekGe
X4azxH8YrKg5LC/Nix+DhvPOAShlFaFAC7pdEEuAHJuKzXqXjLhKyt+HEfPnWRYBEekq58aSycox
JKjViwhV0tKD4NjBx30AmSWZbGwhinTtJ9U5mBRDm9uPTrwl3g4i9SAaDwaid7gH9YZBLLJe0/Q7
BwgYFecpMlKzUH8sNl1t0RtZvYFaKZ6yy+bzGJDj631mI22Ecy4gbgKZ71HEPiouRu1YWZaGAgz0
yAYFhTet4A3qDWFHPu7dY2Dcy0Ds8c9lfCy1DIWH8LzqLnsve3RNBYXNLinrUD2XgJxSB04U0W0i
Y+wPWdboqHBW59GlmY0slk+6H1c7M2jrlRmMxWah6Lvh31smFk6+P7n0NUqrYsQWwxaEhWCUf9GM
LoPQwJiuGjVMo8B5KEJrVxhIFbtJ9xMV9MWzLkZUSnP/U1iF+T151iMPkefW/CPtE2dNuQFZ8YRn
RiVfzCiu94JH/jqJpvESQ6snHEZwI6Bkrz+HeoyiyTAstkCigoFBNajegmgNdasYjzOaJm9qZN1F
gI0brz6CBidLRxgV5HrGq2eZ36yagTNC9DttENFXFtXFGoX2xb2TIxBQ2s1baftSgWAhuaR6S3Nl
M0fH7WPhu8Ln4tb5yu9jA/DJXm/1p2uM0sPXb7ncn3yWra1e/niHi1Q58Lr4efgres9Ahr9wo77t
z6ndpI/h0VSAk7zwQQEwBV+9lhWbAQwvpy5vxIUbY+yaZgVEpKZ0EFsQrCaKMxVQFbYf6/SU+4pu
VTXUo2aCahZEWz+MtIwZAmWMf6/407IbWxH5DzH4pi5+2menspFQGJQlfwPPkRL8zPQ9SehUY/rJ
hGoPwhpa/iL8ER+/Di5tpoldrAgs7cQCM6bqUVODWWk9mKybOTJnKkyiu1yYLpd183Sr7dhgoYbv
Y6srRk09kSFiIsDJBP34YIenFiWj74qU7xaSpxRKqLJBHlb5LEKW47sPqVqS2UmtxYcsf+/sRPar
0/HKZ+qtA092CLxdcBNzUM0wFafRGu8NZVrssZmxtZcVfN3iLRvoAd8558xvTn02STDdc/Pg4LSM
EnIQKlLSlIYOEA54gwQKshn1bJ6lhCvNyiR+n42A8yoc0NYoTfloKJKDNALbnV8YUOFyKOsRJHWR
lUyfNBB4r8HqIC5sMPjccBY8AmkM2YIPu6MP9pkXgUteix3SuM4uHmMwlqnlywSUjIQ7htCAqu1M
7lmufYZwMQu2FvQpT3aai/R1kKxyQaWIz0LjIkkyd7S8LI73EAcoAXbV2+NgcytZKUUeVGR7+Wbw
JcrGhOevQL8F0uJBCw5eJVBwLEAp5sVD8NY3nQa9FrODWh2GDLeaTZ4xQI6sKHiD8gpyAXmQnmmo
DbhVo9zr2Sxr4EIC0P13wQqKlYEBzD9o4Dq2ziOUdVbQoXC7zgpcp/dwyhkMpWio8gEqJI4TSBXZ
G+rig0lz9qL52ZWmIor6U5f7OA/ZnIebUa1vEQuzN7Q1TQdgq0FFVxFtPNnjYFdmo38KND+X7m3X
JgcnsfzT3IXEnHOwkPv/syfj2pszhlZuPmn+kIH3IUDpUuYj+DnpnebiKJ7H68Zipguopnkq9Kex
DsCINZnyIo0u/NrjSI3YZTkh6KGX29jgzR1zTBO6bMm08/A++qCnPFyn/tS/aXH3Q0eB10/sI9MS
Ja7WuoECiR/m07OhKgbUqEfx5DIaWQz4GyhKdAWFCZG12eMzgihYDQktM0DkfQUsWnggG0f11KPt
rOO6MC4T4k8JToTIjgd4jue1qR2pmcc0dTVuOSrQV/McZ5JBAxl/beTVIIJ2WvwXGy1fJnKfZ1DD
DEBXsM08sF4murGtFYCa2VG7MQOTHSZNdJBA/Ye99zrvYvlxuYupKDVQ5aWj4gQFO5w40fBqhsZT
tm1SUNCQW+hlzyP3gVT68Cf7H1f+vbxFYOTqAsLon2oj8aV1yIJAX4H5W0IvLqcv8LQqHF0U4KWA
UYhpB7SBc2BDxLNjEEv/aGjZllDQRdG1u7E076VhvwOjQXSXnqjJp0LmK/KjaTLSkHpkCwYTiGka
Ey6aetTYnQhca4BS8vpd3c6pxmgdDZAOpKbs6/fejc0bZHAyUgup8zIv0N6403zCdFSfCw/k6mqf
K8d5pVNFn3MgYpX4wGg70HBIcaIHPI5u9dQAe+lcjHhItoE99PPEcuvvi+hXGA05pCHwbCDfNJ2M
s9oj1dpjE1U4ASm2BUTbqzPEbaoBEV2MwYu35jUeaFc28qFZs7chFRp2/qbJxxrRkL7EQppX0sB7
y0zeyHFkPlhtqvbbUl47UNnu1GYDyEEefKMFnxHV7y4uVJ9rI/Y+V/LScLHNS/B92TaQcjuAm/im
PokMc+FRVUC4cXBuK56oloh51neQ6/wA5NU+UZPI5r13awuh0Ok7QIwvfqABuXb+97W0vd4dcQcH
gE6NbnzF6CQb38vb+a5B3/D5zjDfJeh7n6obikH3FnKotr3WOcfldkAO5Hp9b5n7N7cUy3eAH0mQ
JwUDLGLfBMKeu5IzYBEzfiCbE6cREA4E3Kafqt2hHCeT7IcTZ+POTtvOLVQVJzWRrpeugaDHTk7Q
DyBbkMi9aYCPhUzBJJ1z5lVHRB262KVNcjyBC5NlrqmqFwGALjd+bEP5WNUlgnFeZV0NeaZZcJ9B
OqbpXm2t5Q+pqT35SlDE4NAiGGMbuES7jDYQbvb99qIJCINQILIL+h9liZAXBR4dSLIIsO80VzZy
o0Cksjc1gmeLiXofdvIiEzVq78V/WZQxBMjC6mjKTmwpn32T1Ka0dT5a051jQTjrt0w7zS1p7lI2
wRbvdiCQ/z0xvvjRhAOM84ou6BtheOC19Qn/DChw5HyDo0S4lWroA7oNitm+cGkWOrb1vTGCL9hq
jZfOL6uXEdIsypMsg5QPPph272lx2o6hO44agC429P9qAxpSZYAnUKv3GwKwRigPvoPCYbjq8c5a
u00NvkVPfyY4a91GyKKVZX2iIYJj0Vak1TGShb6Za0pzVXeaSvDCr9JAjCA0BLgdn0+cl4rUgPfz
BBWgOqUoDtDmVvl87ximQaltmqQHLMduvDUZA90Cfyl124h7IH2AZ5mn770JKUNts8xcbUTGQVjD
oa/sWZdhEZBYdCNubDkQ+uvCBiU9TWTqHYh61Oj0YrSMSdkBRRjXS2jWahO5tkHosLaiKrMPHMrh
W6Dfwbff8+ouU8X9RchScUaWttjiMBCvysrGj47mpZAIrXS4xc5TOgjOwDSglvb5CO1qWpVroxKZ
VmMZhPUd95FuGGMU9eI9xz9ZdNQDRRuOesuYOQjbrOY5MpPDEMfBSf+Ksjt59OnguKyTavG8jBbY
U/wTRRjh1vdK3MzphtPRXSaMHo1U8KNDhZ9XE5CTLyC/YaXbyDG7UwBBzhUf2uqZGicOXxPRpWca
1aNt7+rKM10aMuXWIRplmJP1SCZTKsXtEihErQmRiDJteYEAw5YmJ0MilonawlUbsOJANrqojjAx
68atj4gjIr4BH+5Gz5F8KzoJvClHVK6JbY5QNWayINOytd9EkHnQQeulbFcTZQvNWWYE411WeC2E
O4JqTbYq8ZEti2womCXZ56iIHhzgpp6aoeoeU949A/uSf8bzRO4aDXxPcTplOCmY+Gp50EnUhkZ/
zYMeRxeszktnPNoRyDZoiDc8vCgEU3CahwEgSaFdfIpRtXr2BmC3aDefj8j1+362p6H6CKiUjxCg
GqetzyVQhqrJih7gow5Qe2i+yXlCQ/AAeZMEQOhaIpenXCLJTbaavc2oWOe5N+BVNIJx2WeqjZXQ
h+BspQmbt6bJ1M+6LWSorFXbWJG1BmjduG+19HmcegP3BzWirURdZ4cpD9/oQjRBW7HCnUbWXnLe
biBUH53NAr9rQzUeIKdHKPU9kqlvi8paFTZKHBs8S9aLH/V4m3/vKmM8hGBavbSIIV9A493dM9RQ
kMNi16DyuOuDGvUyynfZKIqGxLWhP75dnGn248MF0P8egATemx6rTqBffG8Qw1cVRh9j6i0+xoDg
nw1hgcW0+JINyanr/W78aPbGRhv4pY1fHSCA62WDP/lxIbpDXpkbXYE/tFqITdypkkwK/S7jOVAM
AkSxCcy4XeNVtHqkNdDJ+oeN/BqcttZa1NWP5Ex7LWshVf9+vcX23/tFqIl0kcEEzGtt6JJdyWiR
oJYUZnHyB29LwllE2DYLi9FExLXt7KYUxxYFrs4GFu1j1bKUer9P0paG7e+HyimOSzYxz3oIh2U6
wuS/ZxhxYipb8JFBj60w2H6ZnTOONAYg/HoxKzrAjmhGrUP9EdsjrVe1a7JJ3/r1f0i7siW3cSX7
RYzgvrxSW2mpsuxq2+1+YXTb3SS4ryCJr5+DRFmQ1faduTEvCCA3siQViSXzHAf4qx3ACvPoeWZB
B4IyngDHRwIM5BJHgHqsNcE9iIcUQL/v5aSkpgpzIAU8uGk1hSJnkiUoYIqTZERq0e0a2tiXF9dD
h0AIaPzLy6NMyZhxFKat7rx0qIfb+NnFx3CJUDltI9H8x9vQxoFYLHAT/njnD0N9p1ZUXEXRTAcd
j2z1p0EKkjX0Kf5SXcivwcXXQB4CCBhYug2xywG/OMr1o8MWwJfS2LBHF9CdUkrN3dgiK2Vr9JO5
qVZn2NguDv1QoJ68OaixL2MnuQGoVOVGgmDx22xPXX1xTOu6RVKOShcVXbmsbod16boEu6TCjzeo
xUuXC/6bY4XrBkCDAX6TGK4FCtNsuwO7oRwWpT1cwNHCAFZl8N9cFuWv2IgnHTUyWM9HkFkpNKR5
lbANU+O8p0b4yWcTScdnLcoxoUm9NH9nrIbzfva77prb/2h9gHkQ5q3lVYv60eiPYoyADJmab5Ft
YM/usexCwZqMQ8bAAuPbag4jHF7iDkjhhqB5BfQAfyIZyA86UDvSTmMERtIVJTId9vwYuOZCvKrV
eKqZe3YSFxtgQFjrYj0mIbO5c44ykPrGU7ltm3Y434nIhBpLRqCeMiYjsabu4W2/yIoiJ06bT14v
IkzwGsw7kE8BDpbFW5Bc2cxW7IObbYfle3hxC79pTyFwMfaA1EhRVWVb1WtpKW9TAP/SANHFFnB1
AJVfQfJzyfBWvYSjHe6qSWIaGMabTGvruco5WLdhmKYCWA6Bg5QYpE3xmIxy5Da0WzfizQWZ6xRB
aXuUxceOu/i7ieasPMTfYqa82oVy9kqzWwAgdDJH1ndiFCpWO2tEuZyaE5M+GVl2xEzjpS2b5GqN
OHXs20qN3Ekk13XAI7gzbRTkSQtqHFAOb6wI82wtKyIbdaKda23ILQzC6BoYS3Gy5/xvEpGty/Gz
92xjo0byCtRLx2Ln88r+/isG71IY6/dctQCPdxoxkaXXHr3ngsVKN5aBZ4F+b3o3GVtBuMCLyMOx
queBuHLwQcjFUHdOY4dZ6C6egeNqOcGgIWm4rJYwetuJI+QQ7v1yra8czK0ooxqDPQ54ka3othww
/vs6t60vnjN3G59Zwwd/toa9WJvhEnmTc2rBzX0w+8E8IgN33fiLeaC8HJWc01XeRlSOiWpY5Op4
xTK8sxpxZ8GwA75ZpAU53CzSwS82owCStU7t8O05RV6XTA6hdJDITBiyfop5TzZvmR8yUeTOMncS
AMO664uOg1XMcnirvAZwhL2xQE11Dmfx1nhLAfhSPV4DezojUZvMnJvtnZeD03aDEUfpgmzd3TS6
YDVgAGEfPZBrmtVyIhE1IDJAvoBsDDdARhbZtSAUPLYWP93JVBdYntVhbpHO+x6Ltj9pBVw1IDur
0vUY4HcM3m1ZtfmjIi1TNn5YJFqYNAaqBzguJ3xng4niNG/OdiARAEFr0I9H8lSLcQvZmzwCY8hd
vSeSc7CKZCMyQAPwgahq0SkC32ddRQvqjQUSbrLA5JcINY7n2cp+kKXNfCEtOM05HhJoqCcC1qK6
yJ23NATdI75cbdhlH9emby7tErTTNsLsKM4ZeHgNibhTYjEJiqMZRGRWaj4nIC3HZKk190BV80FF
bbEXO3ACvOvC8mvbH/C/0f+FMugRHJird2jskSEQ4LZbTDdX0CF1QN622kOOXCpkAgKVm7RpAyDr
eEXZ8BN4pj4wGuITfFOTDeqyLSB0pe6WFBEIMJ7eEhmwZEG6MZKjRIAUiyN153DBFhc2ppY4s4GF
rcakKpC0WWHhPoIAbpj2Ka9zMGijSfCTB/S0OzQgxUZ3mrrEx9lIZR4n049JnSQljr56+UJXXe25
vks8wINQgmHdBfOlTHZviYYy59AfvBoJFVKxFnjwBtVwn4z4XUHuBP0BYvVyAH5h5xwyZKj4YZmc
LQCo7O20yuMsi5BlTcJe5ik8jhOBRAXSFCk2g8iHhlqhnR9kKtbsuOs28+y+Fa8ouZIsMn3zGmX2
3guK6sTYGl08a+x6FBGgaymIXUk10Nr27k4Dkhabx5Pli51pjja4FB3WKf/UwXRrGlA9KENQU2Ej
Og6CqdnRZr7avVcb97TZr7r/0hlWkhzw6Zz+ZSRna1a5rDhtk13ROyeZT/ykszgi+VnpIZaiLgDW
sWVLCkzy8UlT4rHXduiSJY1Vhoj0bpjvgnVO2JsHhTauAiAjeLFKcCOuB4BB/uUWWFwYtoV0t/sE
ONIXJvu6FEAbvteTpgatL/aScOxIT+ggwJGRs1q/qweyemo/JOjR87zzhs9YQc8H/ZTWz/kHWVRY
mzngOAwrcYI82DOwGTqr3c592tcxCan5b8emhGTT7v9bDEtizZER3UIxt0/Y/8PSJDGms2ZBITKW
/142VcO6aYvc2jywuVCo/16G9/dbPMXNkrf8XJUV9n1H70jbn3qzdE0AV9mG3rjTCiBbfd9Q/enm
Ke2tPmrcpQPtVD+t+7Dm5TEq2vAcyKbzjeCu+ZmMMeQGogoPuEG/Mv7P8XjI9rwPBgBBf7/YAmKS
pbK7vwBg9qGTREiNbKgX2MD5pF4b2SAXd+1go2UoKQf70YOhWSL7kyfpkeTUUDyLOJVoDJqT7ggW
w5MORb0SWPT7fionFJgDqn2wt0weydaehAy6QwYK8f6Z+yLflaQhI9UlcKCiwmb6vb0Mwm5OOtBd
YOWDFHlUX2bI5fKZKPFaBA77ADiTH1jBmCQIa8tIvHGH0ZhIwXjzuV4qwEdIdjHld9f9qR/pydkT
9eptNLkYMKKmExiWUMC+blmELH4CHSe48TGSmOQ9tSSgZiY8cqQsctBMaGxycgNkm7GbF/8rWRLo
OMmVNQlprCKjfDBjey39V0y/zF/CBkfO+p4opnZZ5Ev3asgTYCzRcPZL3bRz6rcujalBfgEISUiT
AL32TON0MY1dvbCvD3Z1YwNxRgsrYI0e3lBJLMe9BkAIeTeNLHwZwH4qB50bAViPemGV7GeOpQMp
rMg3gzgvcfgXlCBeImGVgAvIGoU34P/Ed1ugvjfA9UlbvqWby9sgzfbqT4p6ZOHHdLv6hvSfRL27
v1j9iWReVIuN9FEEJaMKaYtvU++gwgaywYszB8cCEGPYgKplt8A7EVXYSmMuwzJeSEqWrpGV55UB
dXVDQhDWIJEc7HKiR8Ez6JHnc+UmK1iTMYWLsh7/PTRJ89NkOjQliN+VUE/xaOrXVYsP+Ls82j06
0rgL/xyHRlyMpuw2AiWOW4Y6r/Miz3aL0OPYUb+NqUeNM/Xg3okAhCyVuiE3IX0fZHpY+0u9A0Eo
yiVvduDixglXMCK11zc535W56VdI8+2QdBqU4WcARtT8ShNAFBKNyENoJUkPlttUlp93rgtCOHBr
Y84GXE8ShiwpzkVuA0Bm8rDPzgrA6+LgQhnmZEhCbBsCiWV13gwn0GrvkhUEhSEAYp/AoHy9K1+Z
ZXWYBon70UTLycMkeDjUAA+HvNiKbqy+iJqfmsbxvyE385NdW/MnbhXejru+fQaIufmc8dXcrhEA
rlFLWqu1VoMz5AYFUyv2yPrqqNdfizuZFwtbK2ZZY42U2vbWRdXcpzIr/7GRQPJP2wGbHshu+Bz/
GIyZf66mut8W08jfjUttYeIPbNFeVBmIjpptunCw7tXV8qy5u4BFPT+rBufXG55ZkpgPi2FU98CQ
NOTS2f6s1I8KGYFkbWXMG7qIdtPG+iL6PpTsFoCGFIXug4aKlEzdgjSs5UW0WkWQPGY6lr4Purr2
JZOHW9Vafaskowsx+ZFpxePVbp+JjqzjKWP5qT58Jto4QV3FUfhYKN7+Kn0x9TV09LfdLnT33egr
6Vu9+7R0IP15ABkaNEa9BDu9IXKkyC1BJRoyaKWo0AgaCkyD8DZUV+lUnwOP+g1pg/wewEGA1IIT
PR8ZcoBNeRYclKbI/kbRoQQx6Ljd8T2NPaoM+tHmX2qyTKPw2ZJxlAvJUP+JEkaK+aMNsumScwBC
I1CYRKo8RNWDzKg5KtcPi42Ft64QEVI8JK19qPwJRRgPdSZlXwEArwiwc0T+DniiTXMFhoXTRQtA
A9oSUxxgaKv7ufvDqEsNGXUV0ljo3tI8R0UUdUk9VcUHE/w1+8RCAZ8nQaBtOaOn3oPMyL0RSYnS
BsCy02H0RiSdYaTtaIhEsbdQNPz/yFw2BNseO09YZi5vOcmApjVO2foXSVTKsSGV2qIHiMpw55GW
yJwpBlAKpGlfIRH/lt+MM/bschfDycFQMbf4XB1J/tSzvjtES/Y+5ImkVZHsUapL6jvpDPy0Fu/J
xNhFgCqOGd+5SPt+l7WA6kjTqnLjoGm/tKg3P5KMtNQkid1sfRSbbh8UuRiXpwp7UrE2pp7hyBql
tytYgDfOQ79rs/dLxcSO8FCNFHRucdlEX03sZu1JtgzBdJ4k2ir1HmQAeoaH8gtbUCEvq4sjiWjF
/ns/I9NoRSr4jsaB5yQHMfAp24kSjD6P+scxH6Z6LwY7/ZiIIdkF1tQ9uXPbfQGCMChEVoBENGZ7
rlEYtqm5030BQ8iMOibHfOlXUFcCJvUDDhbDlyDslnndG3ODDGnsAgaHunSrc+5FWxMb5Uca1cAO
QqaNVKwVCtRnzw6aWKmkcJZC0pAMhx0J5kW+uTxN6XRQQ9IYdVefDbv47k2Od9ENQMUGqI9DTOG2
4DXvAgA+PUQvDWzx0NVUZNIzuqYypbsTDR6PYkirnbqIjHkXXrnqeyYjdWfqT5QX1X+h/DxyTK+P
KkTmMJyvD5igGHxE/rACESWw31LiiUZFxJDSnTV70lBDChDbYaVTBRlw9STaqFYPlc/iFnxYe2VD
mj5Pfu96J9jrPWDq0Y4vkszxmEoGPLtuO8Z6K/hu77hhK35SWkXm2vtBoS/ws7AJ+Mri1kyXrRmB
V1KTPwLb/+/OcYwdyR85JLUdqR989ZB6RCZJPRlUyAfAg1wzWWpbkuFQG9yVWq39SBaZ+Ws/N+kl
LDz3FQwHHVIL+vYwU/ll5Vlnp6oBhdwXZS9zVXb4N41OPLHeW8gWfzazbocKeaPZDRMQlqI0w4qF
8BR80Sl1JmEYqKkkKY62MziyqWLkKnNQivUba82E1f9ZAH8yAkjXST0L8lC83g1BJPUKjgocZhkM
BOuAC+YuAAsBFPQdt1hhCoOQGNJHfGE1Br/QMayj+ukB59itmj84KtxQl4d61AkVBt+XbIBJS7Ys
zOftw1rOc81raQvjpOVRNzvnJMM8QLp3rOv3Nkc2TVrhiNCi3WZHbjzb1byc+vyV5CYRKqB03c8B
d4rs6ioFp8WcyJopuzC2Jdh4NlQplTX98kw9VVKV9RLwVaqp2OquzkoVX/3oTQVY5E3aLCirzduy
1eh5uzcc8It2YnkBQMF49WVjG0275e067SwXRQ9xaoN6D0BXyJTIxys1ZJwwYAEOFh+OWlEE3EVa
eunKQ0L4kmHKQkA8mECe8bEhQrsisllcF2joOVD6SGYs64AVsPNXxKzuFAJB+inrkCuNpKQVCWoj
+EnbSsTY/wDEpT82VwZ6FglsGXpGnQCEJTdjDlgsUArAokw4IC+nxT6wHDisJFtSK905JpLIHSRu
PbNgDJ5D8BDsAomtsAIXVYD3wwMqUY+vb8jz9tJmJYbm6DebGTghz0ZexCtQwFmMQvy3npTN4Aq7
4rvOsUgEzPFInJvpXJVYmGKsm2jx+wAgzhCSWqDIJbbTsNpq2U+tQ4bHKSBl+9Na2sYWWaDzwQZm
70caYvY2HyzuA29RalG2utwNSeusov/YftXBC1nBTDdRBUm1EUMdqhvL8FFiLizvkWwe7qyi8mZy
/OnfOY8gVgX1xaKWXHpaT+uEOcQbFQDPVxpppZ7e1wnYocB+fv05+/J3f7VyCIADJOboOFVj8MId
J3hxCSMP1AqbUQ5JRtoozPtn5FvEJNcONIyANCZ33Y09KVJv4A7gairryfPYtwdjijmnOJQoZiDE
ykuvDbZ+ImB9H/jKOjyHQPzmVkiRxHZV9oKz3dKME9k1IwnY3nzKWJm9eE7kzkhARnZkK4ojySLU
Pbw5YF7sbtxu9bYkDCIxWlsdusL0bIPZTb2hj5E+QfWpzGkLdAsefdafL33cajlF2hBavXB7+DKs
IWsAh20oC1K2EjQ4a+0LWIKCMzhyQNVmAjI5QwpeKhvqcWs097XN8M8qtdbYzi/azgRizqYc2wg5
AVCQh9ZGWXNyMOU8kVwHnopB7K28Avmi4aC4GGSIozywJXJsdUQih3dHJje7O9ldV3l/j0VhctGg
GoOCDd3bRZpixgnVui6DvRnroHjqWwP4vHlYXUfZUA/wXF+SNC9PNEJld311kXH9ZHcMJPc3M1LM
S/fFWPGim9hSXUnURgwQ09JWWO1vyeqnR/UU1yW0S4/cy6EJnJ1+E9ADnRp6vpOJNWauZNCY1cuC
FLV6ocwpqq9E/aZ+E8orkLm+AA3pKnirvxNt+K4wDEyw7BAg/MkcNbEaZ6DDeC5axxZxY4ATqm38
c272sERZKiBMpDq0uwwwdc64pSEplIszzcXZq8f9fTC6DnNwXL1mvTjcRVsDjrqF6B/W/kEzmbtp
VUszHZr+uMTNfTf/IVsap0GCHxb/emfi5diE6pAHivqkcjSxk7u0flyE2Ptt6Imfy3dDJpt5AQdG
PjYHkOoFz1pOPZKZTvrOxHG5ieTQ8BLlo71hElg2lc3EgTNTuH0F6GsMHYlMqxV9gOU5yajhEqi2
D+bmSSvImHy1oiaUW3J5iE/WgGT8fU4KEMgCFj7djnPvIhMNDbjpXeCyOvV5MP+lnADPdx5kQ7ZY
PSI7mcakMXEWAEzJsdiTWhvqYdAEcNFj6lFjBP20E246qIBaoY2Vcxqt38CF4+3mIBEnavDZz9ha
lWMAfvMKkDggnJ4DG12H2UJ+Od8N3lQwdc1uiHmPYs47tXKaVGjpT1G1E4XTw7vLk0a5P17+wX6i
GyNXaoJkD3jz9pRIJsxAMV8iEecUSb7Mu7Fnl8sB9H1nJQsfzMmdfKhHaupphVuAJA2n0YiLSQ0w
JqirpNoJee6oSHTt33RSW95E6aZukA28UmLcr9PYlJ4S42bh9ae6m/G7Rl4cueiEuZ8m0M0UvPGC
CeCi5RnAE5/XFi9M5KjwiynZn4npmRqie6YeKRLAypz6bt08yH9mS+F4ZodbUOAABjXH7PVndg+y
2+2AFKK+oIp0NCYg9BUhu2Bne1721HWXMr8MlXMBa9L45LN6ZrLWlW3MQaxbgcITsKZKn9WaBxzn
SfMAZwn5drbSEoBdUQ5gKkcY73U4L8LvGTwiMauszjq6s2PFSHNNgO0yY38NSXzONmhROKDGD4+g
zPqttJ3gcvfcoqcSuaFMzdnoBxf1QLAXPKte9vHOVZuR62BWDtIUYKsuSw9Dde23K+obURY4ecRG
BV4cBh6mmy5bjec6qO+bec7dky/6Jy33piwRMY17b36PVUJ7/JlrPxrWtmfCR3rPDzHJGIgmjg5c
3ixWhjyG2AnM9wZKdI7aVV12lEFZN90HvfSof8BGpA1Mm9K37RMq7uzTYqFQELWD6CpVlU7AyPGc
IditWGo8BV21s0NvcACfBiNSU+/OJ1wmMzprlbJHBW2cdkMWdWCgthzUWaQgIE+xYDp3Ht8BPqZB
9iKabgzrFxrelGSq5dQjJRC9dg9yikFKvEiU8sHdAJtZvIRTjyzTIC6ciF2zMUw/1GCkv/je+s5k
TfZBiUQzHlZjAO+AtKDGYIvAAgKIijgUfLNjvnVdM8sBmzTMhqJor5E1x9qpsNbkOOcFFvROXxQb
4LS1O3tYKwDDfA9iT3hbo8zHO5IfKawsiAO7ya+ccxPPkqKeOWi7ZdIjUigvXJIRGNjLeqrN+j2N
1qFsnT1pHWIV6Nxh2MxZPmDf+ruLZ3AePjvhsndQqHhUhspnDFm9XXuv2w9JCpaKyguuFmr4r82I
chpQaA07kilFN1dPhod5sJY1rp0DVCE/atESjQHwNTwUci7iheQkslkBrAB8IsdUXiaYYt+agbMn
fxnmvJR4KIzLIa1AnhLrUgdbanBYthzI8E7treYPPqYhUpT73KSjDPxQVUFaHY0uo0KSxqqwxLwr
v5ARyEZH/W7d4C7prj3LXMDq9mPdhnS8j9iOcWikAzKVboBn2KIBqTeeyQRdphVAvnaeaxu7ED8i
pNEQRdWvKDxKjjRqxIy9ckDYIQ8RCP47EhZGLZ4GlcNul5MHGNgU8163eYlGPzy5EioPGfQzyKZF
p2S1B6KQGPlsys7t8uhEXtT8RE6iW1yyJ5GOSzI1pCsCLhEoSmfsjjVn8C6a76iJkE3+btpT30rG
N6kDDqxzGC0v2pCUNs+mA/C2sY1xiyCklz9PAm8Ty94+KAZUquE5lK8HHZ08DGz6tQAePeOEu3vu
x3C7Ok32KowW+W7NNJ9oOJiA/a34/C1zzeyVRECjRBqcYd9blJX4RkoQ/qSvg42EGYpBXlnfeOeb
BZn1TXYdUS3aAgSEAwPu6JV4FlHTJfZbT8sY7zNgdiBFh2TDzeTBuOmSet+yBgi0t3g6qBhdSdTN
gGgdILeTfHUobad9cVR+d3tiWT6/5fqXLJ2OAJrHu4JeGLLJZQNGCECLkRA82HjXJC2SHMErr0ak
8JDGhrf+zVHHaeQ7ihQkuws26Lg4R+yczYMpOd0ZqQtVwTvWg1IO1LzOyUQZxSlrv/e0zALEyLa3
JvDySBOt6P0pqpSQNA/q/0qmo5JbwdPk/xTaApPAbGRIIm4BwsGQD52x5JNb+eOx4aa5q7zhZWy7
9gLelAth4wThvFxvI4A5qhHB6GQpntNlhTw5m81Nc1R1sMANOvvcZscIJHMkuiufbQfnzwIUkV1x
ZlgZI8kMz7nUBPhUazRHGuk3Mr2MLZd7SEXvkLL2/c2uX/Q3JYke3H8Z1kzEEf+nxnhM0mg4uGJF
VZBsLI76ICEbGubp8veSldaORia2GJSchmRGDjT8P8hSt+yAqCLDv13IwZgcdRx9ddvD9EQAGQgE
Twtyd0AZEpVlAlwf18q2q5SNpgN+JJxTBGdqVn9qDtFQfdQi5DPa2VZFoK5WFTUKkkQ6rVstuzOf
+9Ua93QdpK1vOyfE3rQJiPeCITFHwZYQBonGLrnDKXmAOtE22oV6PEqeaidonsiCRA+uJCPYk+4B
KkW7/NTmFpq0D3fQTz4qdh33T4JvCRyOiSV1qamBPRWs7EKDpg1bjupZ37+o7uT0/XapUR2mPaj3
GIaBprLBOkebPVpYC3gKfhaKLtd54rWRpHtD1BbP68Rx6CrSLy2KddjBcUUBcEQ0drZmW5ub6bbB
hs5zVFoLkH3DBqRi5FgFy5feRioeWWs/UmrZ76zG3IuEd3FonIhpBYMXZhKbJnC709wzw/9cgk63
KSJxYRmeHas3Th+Fg8NJHBQnfwP1DyuR8u+ShUPsZVH5WyvCZj8AwBkZ9uZ4SBcmgJ1olCjhATjU
LvVA0ZCalQ3YoxFc48DA/dNvXECBIV0ejA5pH+zUWFonXo48XbfJt1UxJC/Ik09eqMeMHMVWSGDb
k2xoWg/smy3mYXUDSEFtqDQTgK6qfnrpZQAloggGzmP2akxh1xkzRoqghDoOW3dg1gN/s7wPuhBb
AZa+bfvo4JsDu4AqbQCFOYrVLCCOXBb2+XEZSivIAqWFOHVaXCDgzljS6iXoZK811ozZGgd9ijIK
ObOgucDUDIcCk5h3JMJmljgUZuBt9PQiA7pNWQ+gv5VTCbLQMchLxsilBY36sAYasLyK5Uh+QYET
tIcEuHxi1skGignJKXWOEuOo0bY/mmkLrJgLgCGhgGOKOLC1wOq8R+rGhGpn5glU9i7h3jScDmBV
3jI/lcANOdSt9+SvwjpRMywiWtTYdFpkF45DaAGAlTEgKdystD2p7yxVl/Sk0pbUi5y5Dc9a6HR4
rwAjKQ0Oqe0/kYsjXD/2O6D66rOfcK3X8aLH+mALgEZI/ySNOjUa1rbYlRbSO9QxEa/Ac837ZAsQ
QexoBFXyopsWRwnP+fo7Sda6Rv3vuiAP3h4740DCwQfJUTzloKwEelwSJ2n1MiX1yZegjtTgSNe/
Gz7IxhKv2P9sQh5rPgLZUUd9CEND93ZNnpT90WgD5fDL8GWKwqJ+acAyJHf8wCfjnnp5QzS0MTOr
Y62hHqnJkIbUMOmsh6RFUgucteGDn8mxk8098w9t8RCqX03sEOq78YY/PQdbcJShq6uqfMuOyxXZ
HKr6ShVdDUvnH+yg+0b5ukqm9EOPJOdeTGBMolquEbAJoAjCeXJLwCjcmHps9TUZYIYabDHMKPzc
ktDN8Uvf43wKLOKSOjU3SlAcBrKoVFmRF3DqgvjOXsWbunVf2JhOzy1wH4BIXaFMDKdPZdPxl0ye
TdHQsk1QZ2OOuCMZabWdY44f2GALsIR+d6XeWgHUZLJSFVIrKYa+4NT7KTIRm+oAJlD/wouyjvZ9
HoRgZF0PosinbotKHP+iun5biLhbmbOzFt9pX2YJsGaC/DrJ1gX5GXhWxdYIWmryoZA9G1GCvvIP
d1/dlAsr3Okv+e43dafyIvbFFwLZSx3eaxv60lWQhx/FnY/6gTUeIKitdI22vURLccsasCv+2v/t
hX6wV0PS+H6xXKiXSJgVGpZphZdZU4KI5CYjk77C8ktFTBmgZDr2B1lYwNOdUEeOK2mPbkSd1ZiY
i1HhdWbWR1Mi6GR46oy5MZ7U74R+B4DDRmlkDs2AJLTT3c9klS40LnA7uwxE2wl4G1HIaI7pBrkw
7LCuybDBGTDGBo4TjsA8Avs4jW3WW/IE/8NsRUO64dY8vdSJt00dJ3/v9EP+fk6z/H2f409qrevM
+ikFGqR5ABi6+Uw6MjXD+fdkMZOTspi4ueKdba5PFIMaJLXjwDcalr26Vo81xK5HsoS6mIFv4iXJ
othubTBEodYBO6dBj3S5FFyEUhaMAxRySD2StR02PlZnPT+YkdKUXmPpLoe5MP/6ZQxSFLNIYmaa
L15eTfgcDGTuOQtrtkaxgEvwYbyWxbeQTeKy+N10HUT7bEssUyFHS99jagd2yCGxlM7vM/NS4BMF
daU1HYoS/85ThB/sIQhFH4HN0UIqWwqyAGMF4PfI3AsSxsMnzHOB/Z5I1G9qkOZjXkSSl/tkBk8w
KCH62Ola5ymiLBFAQ5cHB3A2G4PGgO0e31XO54AtgLP2fex98sz9rWrCfqfpcJduQQ3Swt+RyLOZ
fymxsUkj4tCt7cXdO9OItYREZKPG97wATwQfGQS2hUnHWoLzEHl111GmTLHZHDHHxpBkSIxKrxUP
Xqtsxgtfykk0ueB8TH3rNzJVIqlskK+wcQyO1+IQFWEsQi95V2zIgC9LdjUMVj7nrN+Njt2cgql9
Nlv8bp2ovG+SPO33HKCw8YPCknZWBIBeBiyvndaSgoagv/nsOHbyRIHDJRjvoo/uc++Z5vOjWN4M
qF+eHR8UjiWKz9eCBeBkHoP3QEnac9T+vtDIrIR4l4DXFqg0Y75hSYpT2Mn4RvZ+7wXvJ4unByz0
5LkI3EkxjiCFbYt52tfY+s/xrw3mpLU08xO5gC8B6wY/8HYJSFmxQHU670TNEmbAfhXCA/4seiTr
2/AfZHktO1uboU4J2O3STrtR78H3YUgmOoz2/WWo0CxDrOGrAuC4UQeoRSqx0c088w1IE6YjKxrU
T5Miqj03eqKyHB87m6jUkhU8LnWbAcnY9lR/SmfkK9cDQzGTLN5W1drUpabHFmOe4HyLqrhJhCVi
84wFfredUIUSdyg+itaDk6JwGW8v1n0JpgVIUCZwiAdhtl+iqv0biDDWVeBJeZ2r5B8SW6bnb9Np
9o9e45Rf+C4KzeqIbBbkToBUZtv0taRpcZ3PAKZ/9rgoPkTdan1wxuY8Jp3zuSh6BopVwMx6QdN9
jECKKPzSuqxlaF5QUWmqHsmCwp7PZvRV6+yk73ZRZFmgaBrqq91+Rlo0+HZkrmIi0NiON+wWgccZ
yajB+uZvR8zeoQUY1zFb+aUK3PSZGhSQALhej5d6VibgJYKiuBn+xESLqJdbLHvuM/4WmSLNqC0X
LUBMALAwymaSWAoeoS7QWHX9uf+n7yW9JFXyTpKegyy1D8lqnFVKzuer8k0BPI2Ukmbn2D1wX4WL
2coQobzBxn8MMN5Xv30pIuAVAIGZTCxp5+P8ZYeVor0zZM4iwDIq67XuRpPvquZEE3bAwizYVBXV
oRqX+7l+BqLBg5jNJVYT/bvpPXXJnLd1bEbLewMIFeCmBPavEUTgJ7bnA4EAk4ihanzf5mLY0pAU
Q1l8nbDxtVuHNdtxpxnAL1tbn4Fxd7JXgKuXM8fxmgic91WWJ8f/3QIgM83GNS1xcAvXOlMjhsxW
vf8smwR7xaF/d+dqJcZX1whNwOGyt6qpHwussIz/ZHO+fFp54u7AJe2c09D6W5XIRonHTnMnq5Bt
ABViLeVfdIOyL3yH64qtnAVVBRcxgOocogcLIGffy5yZIV8nHerDlJkL8EaM5boCDuUwpJ4fj3JI
CtBt1FegU9AgNbomQQYGTlXrLMqfgDb+G04FX+0bmjj3Gh+pHgZq3G8y6mWzi4M/2/AA4/4depx6
Uz1uGlA5PYO+CcDQQRcBR7JkV05DkWSx0yNxnYmsuSyAIL7U3tjgRCDbFlJEcqQh1eX2rotlVhCb
IKXcRmMEFZnmbWEAtMm3erA1cCQCZgA6nCSkt+rJR//dUCq6Msm2weCGyrjpBUANydrrmhxZAj+G
6OWQZKFpA7J2kiG570YgopPdO2lHobSDWQFV4w2kyE+A3Ul7e2rf8ZfwyXqf8GFrUe8JGg0m0IWR
dJufGc+9vQmnsvt9yHEyEQ3W56h0/XnbMJbtqzSZgSzUrucHGoq+EKherUFZjJohL4rVmCxFh0rw
Pc5+BLh1zfVk++W3qFqTVyTgj0/m6lqHIcyqjzxpPuVpXn1FXf03tiS/NkCJAdCGS+9QJ/zAvQk1
OK6VZ5eB2yiykb00DQukFt3GJDR78LkWgTPtHhQLGzPAw6Ihu4Ui0pgXWF8gc/jAh2F64ll4CmcT
e3MdmJLVkb4a08G+Or2n03yjM0dnQ10cFgBvgboqO0B15QnQaMqcAuXGR+R3zJaZYIpyc1DdyRqt
p6lKMP1JJ/4KPETgcoCUHqTywJ4cBAfJeeHuSOkvnfMucrwDKdMM9nXhgrsWv/kTyerICo7NEDrY
OoHWx5TLbrPd3Zo6ybESFz4yTi544FogvgmzjxnfE/MADaZmT7wD3zWmxHD/PiCNL4C1UDNwLgb1
iIIlZPehbQPLAUw4TmHSCGAqVOZEBU4lto7zI+dDsWuEk8QWaoBABAcS3zYWwSsXOAfzUDYTexKf
m4arRBWf1gznbFJLzXjraQXZRVMJUPH/7ELxmZsd+7rhyPBM19/zsMCGbN+8MBy9vgwhEhcAU1K7
Z6kASCiOzDvQXSr1jEXluYSiALPDoY3SIg6ANHt2/oezL2tuXEe6/Csd/TyM4Q5iYr55ELVbkvey
q14YrqUJgvu+/Po5SPqavurq+ibmBUUkEpDKkkgg8+Q5yS8qc12qXmfmoIVt6C+3T+RCNEjTiH+I
uggOdGo1i/kFtk7na7BGO41nbTz8Lj2kqbGSfUo6LZND5MfOTB4p5wRxwB9TI0GYqngyFnaMTDYb
R7fSw2JaWC54YqqSrnzsoHvzt2lkq7ij+zq3bF6BS2UQilGhup8UTaTVFm99C4QvQ5xb+G5Yf+7K
qX0zxsmF6hS+D/6Hc5mBohKCI9UyvzDj6D5IUOUVmYeOg1x5bNr8m2n9Ei0T38cJatNmVLKbFoCX
u1YHdji3avG9D8KvApwLjzZi9Qd+X1ZdC2QWdMfSRso7EwHjBHeaRzJpk/EvJ68htqJMDcqytj2S
BQAUoquBTHnxJ4+otT/515oebJ0AqDAPOko3fTnWGzaEL33HqlMdG/rDxOrsFKXxa+7wMfVbq3D8
AKCUnREK40GAf+EBOQka6+0ItFGq0p5mUgNK9BfL5YOfe+WeqeonCEkbN3S1dPUxRNWgbTibq4Gl
uzj3UZIfBRScCDaOOMiITOmTNBmEMf7qVVkx5ICeqJ9FWPjEpUmQjgXXIUN75Vog114QJYtbWFmr
rk50JTYwQuQBDN7TxG871ZggUgD1sXZ0FW0C2QfEf28CU7sh02IvQz2ABlvbr8nGR1ffTRAKHe5j
nZtH1IuxTWQk+tEDH9vdYAb2qpnc9Efgil2l5/UZPM2WP8ssQOe4WQcuVGBJLIG0FH4nrUCji8uY
GZPfxECPLaxAIdEAUb+x8UkjuK5ol0yNrdvahL7uh1zpwgq02GbmoKXvSfd93kIQRFfgyFU4wk4/
OJUj70LebCepd48IjXePE+iYFDNzcBiUzfWAOHdid1rNo8oWDc3OhpDsLZlSE0B37IeGDXWTpnJw
G66KfSMQoK4D/YGajlfNFppx/boRuZ76mVFeClQ4nru8NB5a2wLDtF1Fn2aU3Ex9A4xWe1oABylx
r9Ycncnwa0//Gnq9uWbC0m6ioI/vnCF1Vz3KJL5rgUC6zq6/aKnEhmEqoj0o6Y1nmTd35BDhC7MS
emnfZTZvb+pkCjeZ7onvNQpt1Qq09DhEfD3U7YS/03ctiaK7+d4S8rf/2Iv4W5k00d3YCtyjMM+w
mu8e2Bq2dQE1TVC45ohEqU0R9alxx2DwTiBVuUypY+3IVrYNQTirTR3Y2UvSP5HGd2iJ6ShcKwK5
Ch9fGWOJ32asPg1QlH+xvU9ekePBq43GV1OgOmzxaopnMgN1Ox4LW8jZa8rid6+UQ72I6el2MKYO
EsgRytXLQTwGpmVeinY86ixMxLpUzPY4etIhdD62dno67vQ2eVuOqNcHXXKZwvyTC51dIaaN/Z0W
noQSvEB+BjGM5JY6BSllFBBqRYoV/HTKYRnQixpVZoh17GKWGGwVyHIlUfY45oDOGN1mwQZfwX8n
1PGixH34egUhpgkxqjTxUgr+S32WphyElEMIdmkwGq+u1vrkrk3CR5DNPdK8ZW0kYrI1iuGwHU2K
fuWEbXQHMjEP6eu29Eeoib9B7uilntLiMUihspUZrgE4A+zxmO9k5zlfPEAt9iY4ebYJlLHfptb3
pk7/BuY9Z9vorNhDhsh6QZRkTeNQBIw2GoLExy6r4qfeax5oPTtMQR7bpek5q2z3Tus17HfUC5l6
jRrn0InuUDx7zNIOJE8TEtdOUYyvaVO7GzCORntux9MrK/UbcwqKx7Kxh1vURSO/Lax3t7Hqoz11
/+6mJ869XaVr7AG2CEo6T+0gigsCBu2sYR8FyJ+GfRYe6Ctqww2yogZAuF2+tiNLe3Sz6ovIJuet
YBBX5nZi3fZ1n55HjlspDTgi2TdVI1+8cuK7FJzmu5G7/CUc7A05yCKKUQNZTCcQq9R3do4E8jjG
zhtQvm8RCqwfTUvWx9pFOp3sLkoRAc55C1PN3RROwQ6NXWqPztB8CZBoFxme5gOU6B4aexr8wgMs
PfoQvR/j+EbvoYFApiYT7aXADUlKEzoaWYVkeIfP148hfxwjcY8FUggYf1oAUbL/lwVo+aBp6ktk
J9tacVBHDfbVqTfeAJWen1tlIjt1qZElykEbNuT+YqOrxW+ckuo06NDurdZeEPTHZZMJqXWWr2m/
Sc2HCyNtVRe3WZB8NqraSnG3fPggjjccc1v8K4xdhG0/NuK0JY9I04f25LQHp+GlS1ezz7KDD5Mg
8js2iPXiSPNsN4Ds1pz/MTVQGrAM9cKhV5cboSpqbFVRI9WVowaYBsUpGiAbjS4DvSqwIdsyABDH
+4wwYgrqKWOcymo7B/CPCoRMK2a+hNzhMdYq766qY1S3qpiSOSDC02vGa5wLvvmdh3CrXYFC2FdL
c1HBHGnVOghscwcNmENfxxNEhrtAW8eeYBsBHs0Ue+JinTJP3FVlbDx0eRYdxroEboS8AYUsgeVp
82PY2vpDqMnhotYKxwx5rCKrt54K1i7h3DmmK01rawyIXAcfo0w0YDRaHEcnu7gt8G5k8uxe+tmA
gKhrI0UfKbFSurLx5WmQMVrMEG4AoqNO03HdYrftD6ggmpAt+WsaZqCCDjkmPqLaFjs2MIaowW6o
3mdUaoSGacBNp9f34wP27cYan4d9IYYkYG6stXC0eI3j8V+0SUSJhOxLFYFDmNxmTqVYOXtOnKzJ
+GkGnEcnSGZno4/k5b0gOi0PTW22O5zAsXGT052X2vxfTf/GvNBRIONug2rr4SfYnt4cz9BeKxQ+
+2nTh08htnmQF3enWyeJcIhoCwf13nF91CHlsJ/MAmUQaeVtujjvtk6ZInkaG5APURoiILLyDoUW
bBYT2akZbDY0q0/9ppvwEE3Pi4mYl2mu0KH5DcTbgJJyoOzDRI8ueOfJc6vFUIty+tdBk/WB2ZW7
boeqf9XB9gwaaDmddegOPXsDUq3KLWUOVIikB5kILR1ec4+jBFGzK8TvUOl2CNw88HOwLpxlDpCs
HuFm19YGWKmA/fWSLD4EeoWyDnKhRpMhgv9lbPm1W9vdjuaBX1Pd3F19LXrzktv8Sylwv/daPDVN
VcucTLi3UtdQlc5Ll0Zz5RwoZ105X82lURHHa3C2IJNbMNA/zK0A6uWv697NP65TqHe4ugksDG+N
G2osFfpduovt8zyyfkyeX+PfxslJVjjyjCK+EVlonY2hQ/xQD8WOGyBAwa4IRmo8RYGbABzZGLNh
sRLkIi4gapIgeQ8p39/MbHqG2CcqzfGw/GtJgnSkOHyPQNdDtt0B5Rm9zOKCauJoE9oo++mdIPcZ
2POQVYByR1KI7laqpm+RzechOIxpgBpU/HS3WQwWcVF47f5qRjTKV4nH/uFqQojUuJfhYLysQVda
X22DaOxP1KslEpuriMUrFyGBy+KbmQYQQkDgNJFizVcNYmSg6MV+du6SLUhSxdOrjDT8yRsbuIZB
jv5DLSvUeQYBSeQOSTyLBlqTP7adqE5kQvW1XPMoBD9N5bKNZSOZBFKe/Iy8CG6mdLk0RqvvjETL
j4uJrpi6B882qX9ehQa4Go2zfYQYzgMPOvz2tQoZYXWww/mlO6Qp9jKQ04QYD+fd2kA55x2d/XQE
7zeuYFAHgIjro22E2W068YPoWqjNXi2lF2V36HKTr5oBP480Nt1dWgd7YIDEI0QWxaPduAjjQK9n
V9ou4P51Gt0mmjd7jOFXVMK5CbinggBEfgU0wyB+E4C3SXcBnc/14ET9LMHn1/Kw21DXhEKqtqXh
EZvgNUK7pU9dLxOYyNTEZTbLhx+2rVX7BZJIYEZumvj04jzf4WEKcEra6HLXM1TljLnQZrhiHUI1
K++T16hJ8KzoEsu+4MxnXxye/guAsnpPvcWedkN0wK/hq27U9sVUTQBd2HNYsvRLztovMZJegAGt
BtLGzD3rucLO4DVotMk3zWi8B3EGx38umG5a6fTQCsi0bYWZ9ygzxnl3zK3XbKi/DEKUap2uGtyv
k2Y+UkgBeISX0u6DLfWWZlF2JFvBM3eWiLxyKRt+Pd8FOrUFpSod5VwknvrVfNyrpLbKKkBLaGQ5
AiJIx/wAQjBKhqO+NW3AIR3ExRZlNRSnGidIE+9SE5QVWpV6u1kWYkR9fAiV1jUo1rsnd4yNs0zH
Vz2PgsbHEyRxsydSkwC6A4wveXGmeXyyfr9M5yktqYonBxbX/T4yxLRD7ql6NtsK+qEx8gaa/GXE
tvs4O7gdHiMuQny6JXcGr36QzjsjeMjvFOA//EgFvgY4bD2llYOnQZmXApIb0r6zVJMZ4y8bBDyH
nlnWHdmDNvfWRTRp68U25nhkcgufLIIHWrDS00C/81DHjEk9s2GxG+PTQp4Dns0BOwgoQ5sT2zRT
xI+96XhHuqp+011cyA8UlO8zlmm5rFeVsPTD4sv66gV523KL47gOsO3fX2Lxo1dcunR19S5o7pXf
AAG4ldVVue8qgsWmRhYrzTx3a6sudNP6uaFRsi0u+MzAd1MpRsDFMRrBl0kr0JS6meoDPliIkQze
tB+1YjzolQN8CW+6Tc317Ena2MVYViK+M2nuWxZCutbmwNt5hvMD0snQbRqY9Vzina55wrULrQTq
0PGQdBJSFTzrNibAbxcuknRPd3434BLg7+mZ7vzU5PZYbJ08qNazgiJTUGbIlAOS5og+9gdhrSwt
yu/I26qzeFnAkKBb08Az7GgguHIbyN/hPy2ysT+viV6Dmk+EJ2HBvpltwi6xFhoPkG5vS0s8UlPg
GLhxpG1uJOBMj9iD1rdF9pZniYvdKPY96yYAq/zcHx2Qsg+gazpCNxTj4E5cjbEb3HpRpN2PDO/C
aybU/ZfBvWzN4N7Lob2bWcjKUJcG+JRO66R2+IZm2RWTt6iR1AHJQ95VnALOkhsch09W7tS39dC+
N7nnJBuextuwzY0TK71x3XHpvQ39fd2X6Q8Oone846y9cDvA6dLEe08FsIEGS8rtwDzc5l2OA2rA
Ktdf4GugF0MumTBp1GQAZvBprA7l1FvvA9C2TWcknNmPxhYfxxe9NLGPMNkN6j0U0Ctp2I2LN9Ud
Mhes1NS3oT2yHluj9vMaSOSuQ1knC74VVoyYx6RwhCTTR1cVZFYP4DE7h4n8CWHl6rnsgmqrTaOH
cHkBLr2+TNYuC/tvWdJtNRm4P5WrY7vl7Bp1+QSMmHSOyGx1l16Ck8AF8etLMejxjsdjtk0m03qZ
OCIo05TLM43i00wz7n5ZJsW6k99NUyFQiKwI98A7x4tVazbdDeJApxSMmkDsf9gaRdc39z/7z9cD
GAxuRApNPMurnFOP35gfySn9UcbPbPTMN3PClj2PsuHUS2O4JODE8kvQ1G/1WICuWOWEuKI0d7oc
b4L6gcoW0RXkRSEAPhiDvwx4lFFa+nR1vURRhuPWmMof+KsIFKWDRmdpyMYVCW5YJ94az+D3URqQ
enQvukbsDU+OSPu3DpI6YCQ5tWMByakSqAOyYd/0PkBXE3nTZT7iqZI6MRTHuwhEYWWG/KWSmEeO
pLpXSNTZZit9+cWGrbE8NIaLdNbiQ8O5l2oXJwuBagqGR3A2jduiD5DYjGN51kqvhGKTFn2RrvxV
qZoTzXzqbK3+WaAGbQUs1vgIQZ5xaw5ZdhPHyCsD2/9san19HpH4W95aIrLZtLwzMhWud+DYtl3+
+Y//+X/+94/hf4W/8rs8GcM8+0fWpnf4eJv6v/5p6N4//1HM9sPP//onoIzQ5bE58/CvBQlwW43/
eHuIslC5/w+RVFWWNbl1SYF83RHVDtHqGFay1Q3UOC4mYt5ZujP7TgSdFtzLtyxuopmQhzyuyH46
zkHwatgm0H1BfHJc8BxEyCz6eJzGJ8SY8THTJUQcYuDC4ENdaiB1EfttrN9Ho237OfKVb9Ao9/Hn
d3+O0A9apYVWPGnIQW312kmOZjo2t5Yd455ggv6NpH80B9F9nPXC/ayoR32cLMN9QtnLpT8r8GEn
E6xCNxJ7Escbg83E1/PzT4ax3BaarkMzogAgkfqV6o9u6vRrgKW1U4ybG4ou7zPPM+8jASn0amS3
1LPSaLjtmtZnIRIGfgdKtxuUjT8t/lYfO3voLKLkm1zSWqTb1A3yNS1ADTSG5Nochnpbf7yODkHz
lSlYeJiXjjL7ASRnyYmW1g07uvQ8AkMVF4+UX+jK/JJgJ3umnix0A2o/SF2woM/9P3/TmP5vXzSg
Sz3gBVxuM8O03L9/0arECcc45NNFZ2Z4QzpKbjUUYhZfmtWVclT3RRHCK/MwlGduwKSbtXNfdEYu
1n/30aciqLeoycTdjSgMdTxeD83YhKtgNNM7YjSkgbgZfoA6zDogXQC5pjEyNiO+VFstXKVyZN8z
9SAzG7s4C0jXn7lh4b0AeAl4o7OdOb4d0UYXtzzkA0qydqEFZrqw9ux1A/bwrQVeI1R7lVLzKdsE
VlBA0im1VNkJFEXH9NZNkGaZe+ATnnZVmJQnCIeWl8YEWJAOc+r0lltZ6UNktJmPbx8e+mikuZ+I
GqN29D4aOt/+/FHhp3/9WUHgBzcDC4APDuZRpsY/3RS6Thvy1PaGC2CZgT9M3olxU3s0y9o7TZ5d
+EUXGl9xCLVWKN0tLq0VFw+uqT2TPRCa3Ey5NR0QJTRfhXa0+9b4ipK+fj9GZrAhLxfHT7dM2CZs
62ZvJ0V9mwF3slGJVp+6kk/1rVBNG1ufBwpU5p3bCRnkypC+VE/cAMp3mywswv0oC+ulj8BLyAG2
yWq3eNZbcDUqr7EaNGjFYFLQTq9GWDcoDY4Bn9Jx31lrVsV92vLm3EMEVvB0XRveKTD0/mvbaoFf
s966jbxKHKA4hz8/TrN3hlGidqycpm+5iA6FuvnnmXOyx2wjNYHx3qsfuCviVe41xpG6Bh/t2yHt
EBgFHt2vvDTcoZglgKRToR00yRAxj8zXsQjkd3UBPt74e4SLXlnUBVk+hjJ9WnwwtDOypLyh0+LS
0LkRkQi2hnJP7tOAhVvN9s/fHpvZ198ey3WBUICMgmXiqUKPnE/fntGMWRwKR140IO780vXss2OO
+ElxaC83lvFzUAVJZKJBslM3k3p6Ywl9c2WnLjWi75o1a3NtXvd3fo0RHwYdFSW5euVlKr3COEAk
iMXGy5Wd3gPLvO4oi3DntNI7WqrRU+TGUPnjsuOgDbikofmSrNSnK3BMeMfFdu1Dyy3DdIViw32I
6t590otH/JzM7fvr/celPr2JZa2rpa9fmRzp3c2rk/vyvlMQzKbqtRf7J7/lVZZlFtugRc9u19Tb
AB/dkccxBOHokhoJ7aQjjnf6cbHR1ZUN2fUBjApqCWo+9WmJuc/KCAxNDcJQv1vjdzZ6GYABsUu/
GhYgqVuVWpVtDQ58g5EHv4C5QzqST1+apAIfhV30Z3eY2BFwTGj6MS16RBoAPIlADPxQ0ilJYwe/
jMJ4A2/q9MX1+r8mqU1KWQzdtinYGXv4BFykRpL5LKsn1L8gYKdlmrjEvXM26H4+qtG8jd9H066I
aBSZYvFIE6ZWfJ5PHhHm60jIbXsvjrYDYBUnZlqJn3egzq4iPMUHM4b8ltGaT21rAXJUlF+xP4x2
sYWa7X5kxVczc/fuYBhPNH30gG1wlNsyneP/TNORxRIQWca5bgbaGZrO1xAVx//1A2M3Y+5oxDPM
bcmydt3ZefKq192F1ab7E4nWe0OL+xcbxDybPrMbcEpn3im1LLFJazN55UOzuJYSkhWN8J69srAv
vGYg5GnA+6l6CQssEC1NCBa6o6H7AMWXG/KjEWpQPoaadMy4sk/QGvf1sZo2Zg8svjaGzZzlWjJn
S4Krdx3sSFNsSlQebM6fkV9nAYnXBvJ9Ls24So6puXjCQIBDEzuSCoxTDYWTdNkhvdasDCfc1E0k
j2TLC47SNxoo2KQd8Nxwoc0y8QLAG1VRXDqlcaQrR3XpahloVf1xR/XHdEneNpUNkxNKqVFBvMxs
y6RYjbwGwJpP3ZalzQ9H7bpKo39vpi6CqhL1dcT4qlWrxC+X8SFPgGxIgY/JVAUFNbUqjaio3oL6
AyBrKzPQ3U2s4CuLIyoItUOIwPv8P6b/fORhc+PixjFrJabqDzL/0Qz5PkJ/KeBRDF82ChXWtflN
1iTvTRlwMEsvfRoeTQVWJSP1Ie5ibrARjFbzyP/PGvNqbl1tpaZb8dlLiwRhYxDRapzzO8RK+6OB
/elmNADmAFJjRwBq8ijxW7kzPdDxkIcOAs1VUWXpGsgA5wTK1UPPu/ZAPWq4si9dFBO2xzKsgHNF
pWBhhznqQ/RhM1ptWa6I68SN2vFm7tOlKJ2s2NIlNSny3HqZW1uQx7b5gWy0Gl1FQaEg42p1B+S+
CLO6zSmrcSiXNbAy9zSyvA7NQZi6AsCv16Rf9UZ+IJjlCAqBQ8mgIU4oTbL129oJ9Ee6dnSc7sjd
UwTnqIH67B7WXe27QVL4oI3mrrlqu+7nZFh4JezXd1SiGE2gH6OuoZDOVm2nm0aNTqpLo6ZM8h1V
MI5pkIKb3PzD3MWZ5nqOeczDxFtVKPO9idX3zEZEHurRyOKj4kdZ9WLKkBpDHaJP/QTVlajnUkPU
SDPtNn3oIEmoPMnWZ1EYb6lPiy7e85Sg79Z/3poZunG9NbM9VAGapgvdRoNbrtq6fdqaMV1oLsIS
5hnwLdkcvK+6fLVY6S/o0itQ6gI2/Y8uyA1rB7WIMPGrbQJoBwfdLWJL+bnTkwb1zx4/xby/T9uh
eSBTaxb5xmnrdkNdGvjNpCwY78mBmlpNYmrSstDHpN7uyhU27Ml87CtssM/lifedzn8plCRAmz4J
scJ9uDyQ0TBx05dD16E4LvW0cPNvMh542nDcL489iXoQHD4jJDxdmtBV2zJbFnigZcjXxd5Pu2DY
EeTjSx6CRsEEJ8i9BZLvbRy24akGJyH0MRt7JyfLue1wdgeI1XCfw2GskILrve+tC3JpBJFDIOy9
Fe93HCeMG5QJQqB1yUUmMuZru8YJUeROOKyWBOXcb0zkfNXECOLbf/4C8X87GNqea7ue7uoGQ+2L
eRUtkkHelPjpdueQg/QntFDhuyqnEjWveeJbVoiuVqZQoWZeBtovVJyA6buAkFqS2msyUqPhl6kj
vDQFawi31n6QG9aGOdaETRJ4/FaUwJItOJTbbJp86kL2FZgh1ZD3MoA/QnNLLssA+dGMZSmhpLv0
wsm+BXWOpCcqUR77SIO8shdBaMx1UUCFoiw/0B3Un6WvYEQo9g7Sdn6twq/th2QKXZENdSbxztXy
R5JSWey/8/3kkgTmtuu7aSXHMfLHOtVPhWt7X2rrl6twfwm0SY8ZQ8auGdnwSl6V6PUTCnH4Fyf7
ZSuvcgRkLnSQkCMvHMUUrSnWIi+sRebFiybRWga4tk5//mYYtnN9a0Gq2DUsg9nMgx69cRUzMEEY
2Qput2d7qj1/Usza1AhpQFLQBUfOYqOrdBx8ULDIixgCyEyQn4Gn3Cc/nMDSO1aNCEjV8tJ6UXjo
W7te5UWSPuK3Tml2Sp97OEn7kSndHdmAzddPrJPf5sz75FYvWmVpJ/JtDFDwJPj41+RbZWX5mJ1m
z16E3G+ryprXabHFO9Wy+erFAFD6Y5S+egys0bSO3prTrjQbDSw3rFrno10fatClA9hs8MPItPgL
4iy7vDTHb30rPtsLlEeRnRfZZ7vyl3o8fQuS8avm1I+NY19Qet484Bwa3HlG/hIhXPTq1izfKfbB
bWI05asV2ud3UJS0bMDGwp85SBvOhLtRvSkMgzOBcj7GnKkxnz96BMn56H3MA4Xgp1VozY95YFsI
ztTLQjm/QhoD2BmGALGqpf7T5ATuf3p79GY/3gJ5fry9yav9IWtREJYwR8nOmwWDYKyn3Wpdn0KJ
2SkeQ5yqELprisdMd99ty+hyRX5aV1v/zW+BX4c6VVDdcxgzcKtE+MO5+im0PcD5Ydon54KhYsxo
OmzzKQM1p6VAXbYz7WaCEMJf+SmLl8iSO8NJmypkIFB94oM0y33StDA+45f1K5SO82SPXnDfuMOa
GYn7xFWDsm5ocozpAzlwVv6Qulue596AovOubfIDuSL1CUyjMMItdQ0zHjem3X8FT0myApuhdd9m
rXVf1XW6G4QGWK2yUdOIkq/jirWbxaa1QeyPgrGd4zjvfoD4/jRb7hxbiyHQDEjrLgnC4kKz0jpL
73Nsg9SrkAWRuPIM0ObNsoLVJeFxeUex4whAFMLsOOkoBc3r2rlDqV2vYqUS0fBsehtb4PfqIHnh
Mor2VRflu7LQzdck0H1ygEq2uR4cVB0MCLU8WB6+NjRASzLP1zSBQPQqCxJ2+G/uitb1XdE0TFfX
TduybRu1Abr6qnzacJVdFA4QYdJOwgGb+lJE4iDL5yDXMwtWL/almOTKBnnuZu15IUpYUMW2Emk4
faJzXYp5RA5xAp3b4zy6DBBnrJlCEoHmLgMWQDjGikacKGlQBlrfNYRcznUgn2IJrFStLm2gW7fc
DscVDWsIMsY7uoTc9CEww/CI99YddY79QJprxWsBDig/j5xsm7fdJcet+2foVFcXamiQRf1zmpqr
oQGWSQ39zQc5kWRlOUO5rzYuL4tbomv1aOdQrskyd8hebQxs02//ZgFiTa5qXQEXct74mSp9TxXX
FTXZ5BonCaajhtisEJcFM0nMzO9lrrH9Jz81jQHkvOkM0fqTBzSyUVXGpo9QBGWNh4XHJiqKtlkR
PRLx2iyNqu6c+mLbKbxAUFTi0emhp4ftHWCuqgfFin2AOA9+ya2LclQoMycJpAx7YPirFV1Skykj
XXneBNIL2bqb64FufPzzF9y1rp76psFwg3NcVK4ZluVcZwrcegKbHwMYIAtzRIhQ0P7c5/ZrIU23
9h+gQpU8ReBEemozA7W0jnRuGqtNn2JZAO0oSwd8J+jqGhQpgMFMAXhyUVjRcsWI2SCoIBOdAw4S
lztK4lADWfb4JEp5Q/t4SvOQXS/yAwoZ4uFeT2Swc6JWawpFpbMR2s+hwW0Jd7+30JFI7wJ9jMLF
jy6N4sD+1nwkieO/POZ8MHmAhfg+wplvzsOAF8gAOhMpJcrceFZmnHqevAwU8+us1oDqWPc+KpvB
OLUYLTlKbv78KSCy/m8fA8dvmpuGwQ3wH/9bcs21HA9bfkRKutieUIYIZvLJD+OuFuBF1EtU6ITO
8KMcdXmpcKR+NJN0A65WyPoAgvSoFcLCUaztkH0psXWJjGmT89B7kBlq5oeMWZAoqL2HuNC6U4zN
FOgvu8yfeCmhhsjNPTlnOmgHwfSz7+JyyPyqG9N1kYXBdgp09lAklrMFVJvpb1OU6ff21DVbEOC1
+ykKsJsFeUaN/OU3IYoGoegBkfGqH19RS7ZKcEab7Yt/ghjPYv+7P62TtfHP3oOABtWz6tAa3tmI
DPkO1bIufRrOUjD2OZ0ZQMd3KE6hROOMGQSlJheN1PpDnic7MtHg4mYmuGkC8Q0/M0Lxttd68U3e
OzrQjGgsFNNc2lx/Kqq8O/SJLHZOZuGYGoZTs+KJXp88uhyaRO7asXqbu9B4us+nMtyOCaj9Vxoi
Csds4voRxwVc2RxG6n+6/OQ6X35ymKepBZal5qk0IuoWAi8lUJNFadxEUfu1G4W1bWQDHidz1NDS
CMCQxs2n/uyu5tBVZYGmoceNazN3afq8CARKQctVrP781XeZfn0L4gxHUZdZjuE5uuHRmfXTI7au
g6HkYVOC+b+NhLPyUvAFuXp/riEl9ux1HlLBqktEwVaFfK8FvsRzE3TWc4YadkjTeT3URWsoEzZC
nHPZ+Kyy0hsvqwR4uWDClhwUMdR3U+1BjwfvXhQBh8hMl20qp9W+mPqIRyc4Ow7U1Zger1Daj5+b
Gk0AKC24Vz2VNZQsAVzYu8LTvlS2rp/6XCKkrboexClQM7W3RZX4sg4BzERO/jYvoE/B6u5JVk73
1IP1JRKtdk8OYVfUQNGW3Q0N4u+NtGPSDFsanYwYAhU47qzqTFsNKMkEUkkLtlC6TrY2C4sXEGZn
fiu7+oZGzZ4doyKpHsI4sx/tjG1M5RXLAFV5hSrKldK6EYmJM3ssNfsHYAg/ZQ+1bCSS681Id77q
RSaV+0CZCwu7tU0XIJtattbabRLxNWmTL6Frmfdxl4k7kfcClIVW+BXil8lm1MP04Ck3DfdZs0vl
S91Fxk1RmYZP0xsuBViyq+gMbvTkmaX1FoVl4qs5aOG+6wPQYIAw/mQr+pJJS4N9G/UJoBpI+s9x
IKOOv3pjkR5jCgshtxKtpOtJ0C9xaCEkuOl4sX2vozb2AeXY5p3WDN/IjNqQbmtHSbkDpej42qXu
vRWF0cOovEQ7fOvVZJbaHQiesFYrxl3AQ0hPoRh959Ygi9MUq4NQxA9ms7ZtfJmoAzhCsrb7rtpR
V6vH7CyH9jnWXYDBh1Z763urOQWKU6I19I3jAr4wIQCwpudnCW70iyuNB0SUwUQSeNoawu7Zfawe
vTrPpS+gCXvgkL17auqi2409oKWRN140olWDFISNdGn/BYxDUOtTDaioxjvIHe4BYPdOsxtukvl6
aMS4Sf4vZVe25CgObL+ICDaxvHrfy669+oWo7p5hEQLEJuDr71FS0+7pOw/3vhAoJbDLZQsp8yyo
jG1LJ2VpvKhT+eqHubUpIiDywWP2PiDK+1cZZvwGBCvgm407gODc+B+uiRR+7AbGqXXy9gmu9VdQ
tvyPNLKwC66jbi+GtEfd+4Vuk8LpZms43rChZuzg0w+t4KVVJazufBfAw9Ebl4np5QtVjqG1gU9U
uFFh8WNuxm2VgNyHNXoJg83W2lsd7DCrPBk3CUfZy+n6cJdG0QQ3wdJ6DprEPNtl+EEtF9YOT0n1
YmQYSRH87E6AHtoPdDFzc7bICzkd5uGC1eAuQearLey1qcWQSOrI8lALATzoTCHTi4dTYZbPdsFM
VP45LA7pgtCDXlfru6/xyPqF2Vp4lbhIHyp7sheQgBy/UYdfxs7DCEWWB7Nxfu+w9RWGAdT/H1fc
O2p9K66fpU0G046wTro9EPfbhPvBBgLq5aUszf91lv3qHby8x4ddehCAds10CSbzD8eMmlcZIQHv
SRv7Tl7HRw61pQ2ymBX+wRz6XeCj/PSNvwZdZU3S4gcE/7+uccq4PjsQ3T/io3JBPG1wDYPqUtS4
92t4y3/0YwMhxggVhjYI2k0URD58bWvvhu9PtyB0ahskeDJ5w9t9hFvF3s1Moz9H1AyyLL0w/q4H
AMBBPwRakrl+u+kaAId8a3wyPNN64LG0zp1XA4LbMfOjiRvMPB0Kw2NQiycnmq5GXwDYEhXj2gNo
d5coNOFCDM2FD4gmZ/sAm3/AjHAxZKRuAKTETwpCTQpJo03eON2Ggyj7FFv4l0vkP396+Zk+prwB
/tgMffYCzxCQMdQA4A2kqo+NKKG5O+6g1pcvgMpkT70+NOCSgCHLrhQKO1nC3MhutnEUsienTlAI
8rHoYMr6AZPwbA3PLmgIwsyyXpbOboDt75OEnNOTaSU1fNN7f0fNJMKCxuzVjoVIuwLtgi34L8zl
3IZSCdyBCY4J2iBfRI7KIf8zNXg/Kpte7cyFlSqDkqQRPVpgsz5TGaZwnuxu/Gqk9VOkak1BMW35
vWqUIwEN9+HunHZl9VoIZLRZ5yRnrkE8dYlcXey+9gUbLl6PmgqFfSxpkW3gYgNM8YB3nQDE6WCK
86pxvIgCFhrczbIVNV0dozM6tO54VTyEpGueatCx7k0CER1qmEbOsRrAxD1TWJZaEbMWZmom39PE
fm4N/BWdAQlSpDy6jdlm/UfmIROrBzTQXFjBlQ6kQS8rr31oL4chw9PYkN2TEgpaR6VRX+ouGnaW
7ac6ja5OcNM1QQpqy5tsDODGAEB/RZ0WKrklFDGmFtLaWVOAxWPxReCK7O84N14NoCM+3DzLlyIv
h7MchwiIbCwaUl6pJRAHxi7VywezAQJAGZytqBeJ+QLSHimHfTd6uSHDx7jHPk5f2utD4jvXPjbc
CzbjCkReQCLhNWydIfl5zPuaP46ah+3CKHErGyTrqTl3BJCToAsoRgd7QmJChOOFWkMOulcATieq
7z7Klk1rXXgby+fccrHhM8b3qJrsnV+UoPzmfHx3rfavkr1ZCYuegsIL1wJbsZML2aHDyDsIEtQW
u6HWVi/dsmy+ZUV3AtDW/dsCubSrRfJDeRK4TUhDH6zU+8GMlj3538u6HZ7oPIxVvgzCROx93dWn
g9qnbYkChm5WyuyWZmcMWMKDLKH95ZZVlfiruxkq8QLcugMFJkDJMC6gthpXKTJOsvg6SxFTroti
lJFVK6BFcHYf9+/e1K3dhZv0zdaXjbtrc+PhDqKmMwJME34aaWNnX/tsFwvwU9Ia+igg7QoTeA/x
r3YfwQWrcfDaIXitE7wfpUjOoQriM4dZz9njU9msoLCKtaznnwHa/GFFWf02sOnZac3yqcTnfeRY
uEHRRe/M8C0xFab7qbWQghDwhAD3Fj7JzHeWfjrGIb4GZfLNhVZb/jJI+3Pyo7Z9AiIB8PkQlopw
rIZaUAy8I0wsYedJW/QOilY7QH6hJ667K43c/i1GKG26hsbQLYIUbJNYKz7IzANjCzmJb6GElIrD
bAkKBEt2Hug+qzoS7lG0K6FB5ZWe0TqNMf+jSR33WDVE8aKw+n0D0QwAL5TxEjbljjabrEFVuU+d
+KCG8Ld4NKIWfY8HSbGjj+w+PmSppi7AlwCVLapYxdHw0QRS7Sl0r33p+MAntaeQjV3nxrRqY4UU
TbbI6jYG0tnmN4vZn302yg+wo/J1ncf1noN7+mE2G5UDJ4g1sTgEhjmtBj0KhT5tgqxQrAbAidVW
tYQ8DL92efaZehUqZjU2FyQhlg+ts7BE0h9JRIx6qUnSY/cm9dLgUV/rJBAOpqaK6haSSd60pIVp
1jSo+vEkWFNzQsn6SAtTakKyJn329nMmCRW6fFEWAp5ucecs6xLSkamEKTVKiOw46QM16VAVEn7q
Yzitc1YDvHLvoYF0SR7jkZuJ0sXK0KnMGnsuMHvfWKrCsxEaCz/skUoUWDIScFSO7OymWfYYy9h5
9LzkSDDTPm2yg4iydEWjmL6oyuQVsGYx3OalEjcDzYOYinNVw6ChSjP72RJBuzCNPvzRJfnSw9Ps
b8fxHszKHT7aDvzEoWHZLWnHYdt0RgdGfvkJUjrbmT7AZSRmEI4nyPWl3yXIt5D+B87IH9IK4Op/
BjTVKc1U9n1ym38NsPnjMHmYVcKwOBZZWTwnvH+gb6XpALD1H3GrT7sVvjfwt7KxodDj6VtvQVVr
lQR40pRRMEGUbUR28qQMdYQQEnA+WkiMhMB0yMlLKNcQ2P5XEwTG5sZZE17mlF8nuuI8QIsF35Ip
+g58xcK0Ou9n22uXMRgMPXUGjLPHzuvAhoiL3RgLD9KhkG0GtwnK49o8oPj9yW7nalM0pn28P+zp
2c+xAQIOoHyluBM7/zz2gc+zl3iU52u6UwFmEyZgF9Lfev6B+AuWd6CGrufpSE9Mf8RoIvJ+jaMm
Df4zhiXmzo7BRCmTodxP0vgkHYxJKVTAhY6NTvCfsT9kMTJZmtvIeeoLfHN6WFZ+b7FQJbwdGweg
V+FS8RRDRBv6pgAWtZ7tPgCMNS1ZUO1Zz5yrqKtmVYyyvcY8wFPU4wDeo6h4cEzPwJZ05A9GruJ1
2cnmOXc6CBBGY/utLe1bneoltMW+1iRFEx87t8++dyP+siRR/ssw5a9D5JoAW+QdqJ7A5CQt4H4N
INQzgIea1Etrw3uTADxNFn4N/n9dS2vO+wvdr03+/TbodfERBpd54dn4bgCKdNNt4LDmn23Sy3BB
3DlP0Y5CjY4zDQb0SR9jQGZnmQ71sKJgaMviOLrtrmkM9jxZ/UbKrrpNbGTPjSczFJ/C4dTpzgya
R8u+ncwdNQGawCQ9VDBb0oPDPnb3blQh0aqblhLhOW8xg+tWmxXBYx4NC7qSXkpz4RV4/V8kb89/
DvVOPmbYydNZkHufVe/mB7+vimjBzNpYcwkVloiyAJ7DxzNYTJumN9kByopsCReuYRXrlZfwHfiM
eAXUSmDN/QrxEnzVhvEdKTlvn3NvNX96eNjfyGOolzEmQ8i6eYckwitAJy57Kkqt3x/46Xq2L6KR
eXh2PdjhVPGwBa6QX4EyhVYwqmOvwYj1YQEE5A+U1TfKC2Ha0Hbpypdx+7OEdi5+OzZ/yyRcrWHL
Gl4Hv4denNvYR2U56ZHuGfQQUGiM0D8VEVfLwkPWaQg6e29JZHJQJpyeuMXlwtMAVQt8xMQuAVYK
p2jJWgj0+UV/IcqMbVfVLvWR+yK6DB0saMs4DeNnI6nkS8i9fd3Hxa0Rtv2iTGSDU0vcGp1qVJY7
9wGpIDdpG6slSgLxOveYOE6xa988z4Epl9431GHw01B99Og0cXXwfWWu4eldfRqwAmZp+t1sYFck
/PzmlK01/6QgHYB1qG7SF5+a42iiqR+/9yb9pJBqhnxn0spNCVloIrgRBU2m3i1yUJ+4E9LwbLp1
w5icZhqcngR1yOJVcqJiCQ3VIboQKcPqobZSSJhY/dLzapUs7abMttiT/asN9cV+YfQl+2lk26IZ
kX8rxq+TX5HfTww4QWVYMm+N0oX+CR8A+bW1v4AJo009D9O7oRDywNBR0WWeyMII3bz/jVC3AhMs
iGH3kdgrFNZQiEUm01+BKeit2xgIoElZ4PfY+bRCSoap+WIi5DUZ3BviXs2vSDfVodqDsM/9A9Ih
uvD+ASWpnEOJ/jdJw9ypSA5LbLdAVolCcMuQHdxRE45aL8jiedcIlLrnKsg3FAauLz2u8iDrHlpo
qODd8sdJdNh/YW7dQVA30FxH/kiHHBW0ZWe7bHOPBXK4pknhn+iqIsnKB0iaoHYpgVAHlsRYDkFV
b4UWngvBQ35AoUqnycLFvJDpyvzGJv2Fn6pmJwaBR7c+dP7wFQtTv76BfQDl0KxGcmookgkC/ljq
OAZQ1hMStDBaqj/a7EppqHoQbA6LIa8/oD5PYRqNZF5AKQAT2mWpZf1sgBFKuwpccbNujkZsiE94
1IRIlY3DUxRAKa3FLvxcwXjzEJap2Lkp5H2kb/YrF2W412a0MnjRMO9im/xvA6zdy+iFSB70kb+l
Zk8qRbFhmHtbBU/u2EGCQo+jwxS5UFrn5nNQhtMtrPkSUCGOjSYK8wsVy/Aw7yAtBX0xxoJ5y8hs
Hq/mTAj2LhviIlrcD3ceuM9Qi3frGx28fPqK4W02NyIdJkX9FaMmct4AE3HA8Gu4FELp1mV4Hv1j
XxGZ2Sq3J3P2vIiM0Dw1iXu7e160CinaQUGi8B5zCl5CQ85e5R5XmzRrwYHWB9Cyv856fi7iFFJq
LpCQC+q0pTVuA6jKzE0am4cpuvsKhYBC34q52bDMVa5XshEcoYoiH07ZaK0qbW42No6CCkhTfWau
jPdkV9aQO5pICnPtp7VaUpDz0dv0QLzvQj/Ndm6FRYs1mfVT0MMtdoBAhlPJ4ZZju/TkpNiCRUjW
AciJTulH2XWErRJ10kVG2aRL1jjpnkbAvNtB0VmvXn7dUgTRqz0kYKbpe8CWPdvh33MqJfT2fTs1
F37gm9BhbGt/KbVbg9/EXQsh5iQ/BmTnQFE6UJAucsqqX35JhWdKmnuo2+MPlOscThCpaNepC8Yq
fGyXCWfRX5Vgb8w1y7eMDd7KqLL40sZme4A1IzJcgdE/BgKmMrxFPsNT1bJrqugvd/Tf7LYo32Ai
+nVR4e7gkLIYHeauGlBQrtmAWgQdzA6/u9J8oAb1udhVrkUelKsASYPfhlqo2UVlbV3ut0jyOFwn
vvJADMfYKGbOTloC4GyeZ09l7y8trfA05MNvrV99ttaGGm33J5ZBWNV3+Pk0vLef2ThOwHOM2XkA
r+wwGWW9hZqMurEy7ZaWqItvwrJPpRlbf5twhXKcgn03E+ksQshk49uQ55tJZiVwf313hOKds8k6
MT4OdZAsQ9dWnw2rdpHvTS+A/r75fdAtoQ9v7pB7hsJwmWUHlEfJg4Y91TrW8lsQGvYjNe7j48pw
n+BlnR1SC9kJ6p2c8KmxTfj4OCjMNDx6cDXTh5VJtbXyBCxX3SRGj0T9RkF54IFCUe6V2yYTCWoZ
mtz5H71S985EIn13SIobC69sPnOkbTc1b7JXUY/voZjsnwA1Hypksz9KhsVRMLRi4WApsqv93nkT
UDzgInKucAXgzzUMQSodbqAzAWXoXi0hqeu8BYkXrZDrY3gciNZDrUliqVK48o2oQQJ+XZhpi2BH
DCKWv5eV8t/g9mwd8GOSKwrDj65aiDZoHjBbujCMkW8eq94hdvFGUpallz4MAHY+dhEQnmDE/pTg
R4D84wsQciNAm8qkWeTCgVBufxF24j3S7IpiL+A6bm3vqCn8OAEybHLhgJ6wp7L02BPGF2ojnEie
ua2VkJs+FyveNNnCzqG0S3+kWXV8AxPqcksfQYWE6EJ2BaySmDJf0+lCYVQxoxNdBNWojY8HqBph
RHjCjvoq7R6Ycun0xdV1JfwQsQ3a5SbDUwprmeqox0AIEw7pDUAvhFSBm6MHeLSptnfMCnQ9g2OX
TDN5ObaHaj8XZmqvxjcC/JReL/imzABTJTbKRziPuwfhooxFGWaolERF/D038OsF0MM+IJVZP9KF
sY16o19AkbCpg/rxERn99tHSdanOTJydA32LBX5CqEK5UkFYCuuqnccmdmPJhmldhMqtkEyL+vOc
j9NNaKqoM+1mJ69zV9UEvWwfplez4z2dYbPMl6kDq7T/kjqnXvjBIPGjLyNV8/sNqNfXvdRBh7sU
+r33fmfTS/ZOjyRKWqr3wO7wC4oysI1itwn2pLfSRFKdeAWfrtrqFoZw6yPNQGJy3UUnE1Qn9ITk
14E799LcRc17Lw3+P1zbZycDKux620WHBJN7l7vuOaAdV5IbHmgwMttQeZWGdEFg7BXI6dQCPJ2D
ztPcYN0DuHoFAzeY3ARQDSfOObCLyJ2BT0EiiVDCF+u8MwC9bwTEq/MIELDGAtp5MXQo8QUlKv/G
wKJhP5R+vfySzh8y/gqxQHFtxNRCJcOBR59uhl2Jb2/Vwsucl9gD0BBbgGGdt+POtmp57tvqo7IL
gHABJF94gVU9UlEZWB5nISO3OVDuDsAjbxMqLHWpFz+bfdqglEJeYKCed6sC+NylEQhr9gcjLzA6
kCFYCmncXeM7N3hiR0jdhNERLrRQvxYhNmz4I+9x2duy31AQoqPlhkcWn14Hu3zoChmtrRhIMCfG
/FhF1snGVuApqEG+Bj8mXpSui5JCbLCFgiLdmUBkdgUvHB/Y/wX9ZilGP9eqkQf9+zwxXxY7N+jT
xR8JYsohU6wMgndUtzL4EP2TW76PHVpmIL8Fk7ghFNDoS/yvhHeE5fgDlNC/mj6WSGzjgQaBnABQ
VCQJXFfmy8ir7tbWZgVVnvaVwhUS2isf+fIMcqzei9k64qkJ4v4alvnGozpflrB0UY6+p2uteN5h
VtzWHpTUIXxnbU0UVJm/fxedZ77UkNil+TgV4QA6unBWpZ6eW4H5cxii8Wyh7KGd32DJWsr0XJnl
srKGxAW/QsQPoe0blyoaX+A6aO7voTZQ8UPk+/0KP1S1omHUSx2OmrDwttSLC8gOkCZ6MA1RTTW/
DI0FciNGphQHbBogVuflbEOx+bJGt0vd81vw15ukm0LvZNlZcAPlcFettJTQpKWFbnR6D1Lzv2J/
DHGZZ+NHCa3Me0fw69b32B/3wwp92GFXf0p7P1rIQLnrOZ00Z5xyEx468NYBExmJpjk299P4JHXc
uWsOUk6KrkG9fp1oAdj5mnvG6v46SHWPG7iHmoumHyysYlS8jUzXe8QUyUCuqLsftgcHIb2u9JL4
myknkFMi6Ke1ZeGc08YSyx4QuUUtq/gtsJKdYU3skftwFxI2fBU15GkSeXR2MQUtqFmPTrjLBHLR
1Bxky9eyD7GZ0YOLXoxI9GQehFMS/xCDOL6O4S53pENg+jjzBV9Qh4LoboV0MILz6Twoz5H2p1N/
GOUx1Iff7hF0FuR3yniFXzPkWH5tnHztQZe16bQha0Dq6OzmsYEi54lCCY/dhzD3lveLWoUFEN1o
cpNbCijKiZ6KcYYkhqobsTRcnX+4tzuqV1G7yksUxIAqvmDzsqIEcVJ345bi93wxjYXxsFjSrf+4
P9XEgjpDDhzl+i0ysxZ2D7LeJGT5hAKvtZ+M8O+hluN1jjV+vrISI790AhgEOkDZ/wINNf2orAwI
FdGRsYEvuQjbteoYhE0piMnNOVPbFu0yQQr6SK35wnmgDXZobwUwCcHYOAUoxBF9vGwLpEfODTjM
izoO2Fp4fpqs094b4Onpmus/gQUEJijwBD/AzWdJwk+/DSkg27grmfW37bER9Jsq2taYtF+tMITK
MtxEzMzRXESpLmY0xBdn7IdlyGX6HXXxnRMYxVspygw5m/DqWdqtquDhM/Cy4RVqcKiwqPCZQmO/
a8uQP1PE5+ICgMD4QF0KVqkL8E3MI3UysOph/g26GPU2zKs3E6qwa+q1GuCS5WSrJfVKTFAnaAok
i/nGzh6QiSryb9MwGOvBg4mb8EagxWP3WvXVcCQGNFGeh0ATxqndS9yu1g8XPA633OCArYB+bIK2
hHZgYlfLSqdyViFH7s5xWhBmkdrfj0HHXuE7AEFdfMkBZEEz67tdEZvDo4F/zAv+WVjBIlyn2fgA
xvE7koXslYdNeIAOJ0hQujNJRL6tZMvW1Ey7rlrFqcn3QZI8xzzLsF00+YYDpgvdJyBUWshQXaC7
BXwLWrHGpUTJ+Fq3XX2OheyObtqAmAd11jufkZrYJULsZqyP9/hv+q1SJBzyrmmOdfY/14qeVXvH
HI794MD7wdU86PmU+MqpHNodYGR7arUZKu77eUwLuu6cxnambtjEMLy5RQHPtm3VYwPfxEhm3ttA
RziXCE5hhq6cU/mcDsLJswMULbb3sjrFYXIUaeGcaDUh4fDQ+vbSJY2/FPTQQ+x6MO/Qin50COzI
WZdN5a7SX7EkRwq+b2pzR0Ooo5XJIesnVOn1sCwrPXhRtX9BLha6OlpyXB/gQztpRrT4Ei0fjWg7
oGx3od5IsnDvW7xf3K9oc4DLjMav95XWNVdjZD6osltnsZ0d08x6oTUZrbp+W3Te25iXTr7Imt0f
41jHgjXwHnJhliHSN3YwyFVt5PaSbNm5VokDAA89ne2/wyAQPIASrNK9dMPgwdc2M3WaYJ8/uWoJ
s89wjlFvECR/RzHYTvc4EnfW2cjCJQ3AwxblDXO4CKEs7FOL6lJAPv2garPFFrzljx634+UAL+zv
5pisinKI/oIX2ktoFexB9aOzpJUgLQxtQMtWmduz1X2JSB2wnUROZJThyQLgBAmqkO3cVrkX0Fvg
lx4U/UuOgvNi8JL+h6WSNYC7dQyMg7NFlb353hk2xBI6MTwbHfxgi7qML27GIGqlEijrW1h2ZTEw
YFpXhFX4NP00mFMJgTHKrZfDgAoIngEVAhAG1N6OKrOAt4cD6woLS6+uqJ3iQF6DXKGCbg7v1CAL
QtVAW08KpHJa07HbDeB0PhQJewis5wUUBmG7BECSDg7StJGVuJ9Cx9w/0oGCpsd3kUyNHYXmu9Hp
fOF8GsMt1U6ns2cGTQ397F/3ZQI80G5I6pWts7Bg6PbLGE+yNaViKUZnqQA/E0zqZUu52zllW+c/
7MxuVop1au0PzfgRdPG6S5LiB54P8bLKg/wK9B8//seIwc/jpc2H/JoKm8PKaPKWtmyLy+BDGbau
cwMPNUiDUZMOJvQzsWNyHm0tP3uPT7B7ti3YYd7jSLoPixa45R0NkyW/QKMFvBTNPRr4mZmKX/5g
IwU5vD8hVWNtPHwXw1WFksEWpRtYrxXFEK5aMXybNz2ZimCV7ldYYbk4owKIEf9H2+uhZzcvSDps
4Va8jV5GPA7mRwv0P8B9mp8yIiwFIL0/ExOqB30C2IBlYn0JqNEeP13ngPVR7axon445bW/qmGVM
cF67b+ptDMbM5cwWZhSfaIi+gu6SOkI6cx7h153v2/5/32l+CccIltLGS5eVgIAInvo2kDlLWyT5
xVGgmOUmdCPoqe+I/GDKHo8s6Xlbs+/sbdjn6Vvv8303BkezseXNiTz7knLxPicne+jbZ072W6vA
cxBECXvnaHFs0CGKBr9+eFCbYFUuZq0TXjnyNBYPM+5h8GEPlk5YVhLhJMd8MbdBk4JRUferf8ZE
MGZ/jSfEBO+n8hrZl4AEkb27azZtod2kCLdF6DzTlrnrIGSD8gi0tmzbAazbandkwkZv5B6jJkEu
KNbmXbub36suQ7AWam4Uozdwv9Zvug5VV03JmiDQfmhB1YHhd6o2tEcEMv6bmAIA4PGHPcZVeBMj
LGK+kBmljW12DegB8REk0p67BFQoZMMBGrMmy74AVXxTukWh0fgZB5HxSA1M8sAmTWU10x/yhLur
pIbvkNEUB0CV+lMwZUjfQwH4tweEXw/snIFcTs+B+4MjhvbwxlOYxf7oaJvHrBR7hefOY+nm3m0I
3CsUotJ3tEBDikakUtowffdKOK32BUTwahi9vAlwgtL0XcKF8ZS20Gana3oImK/HNDZ31IuSPp6c
uHNUPc91tNZXLj/7zTu4u8YWFHfrmTn9B6Bs4gd+Jt8UgCLPE9TydlGfTEvhdJ+FXoFZUV4uhha7
b1qQdajCcN9yHwEC85+7EYl+vTBjUV0/8DT4oGtSzDMH5U/NvGqzZZJsnTYM5lVbPODXnVZ2tcf0
G2P518GrNjL0lxoIg05hXTDESGG2Gqsg0oJf4MT02utWlPf8yeb5IvYNqB2PjdymsPW5UWcOYZdF
Wdb1iZoc6fClAp91RzdyfENt6GWA6wTPOQcqhKZDG8vtRTz41tyk2FgMkGgMUE26z6KOhMJ/iv8+
EFnu9R73ywA11oadKUSzdNM7/oosUpJJfoqscLbkuALvFs6x5w2S3WC7bzQiIqF/EtsYsFFcYVXl
L5M+/4ywOdj+ZrBNo3uObW+c+W9+8suZZR4TJ+Vn4sP1dPYCjkWxsG1oxey//Glo0waLsZvqzAy8
YL1PHNz8VgO5g+W8RhSFKEqHMjgKgAmAFtZk3PkUgIFqbcAw/jf3IMhLf7kMzWMgewktphTPrqDP
j3VgTg9KJuE2FELsyiavn+E29kkuy4kzvddjCxo5UPcaOPDbALLfg47Ze5TnxaMKBTw1tcJT/kvm
aZyNs7Wk0wCbxVH0J5Cr4kRkP1E/QCa6GN6twoAqVwS8qGvh+1P6FV8ZVm5/hmAGVJWV/YQEBhCe
YWXdkBzge680u61XQNBV2MbfdthFV0gRocbjx69xC/w8IMf5icGPdWlmdvwtx64VbnWXhpuoxbSK
DQcUAi8UE2MCSu+vg9+pU9pJ8D5/hWhYGxrNCj4AA/CguMBRIBlY9tZz4RLWhAX/kaefPXxPflpS
/8qGKHsyoFy1jaF8s7dQ/rgaKfi5RgCctfT6czNGkB6AH3yoJ42iB83ClsBbUhNp93oZqAi6LrpX
9p9Z1o+vhZ2E5win4KAhDJJBuHYMuDvTKD+K3jynt65QA8MCwp/e/svok2J91r8pE/KV1GJmig+K
TlGU6I+/eYEKaKAfuxRKxLGodjICYH4JGSsGra/2X+0CaYVV2gN63CkXhnp9CHcwDSpJYI13ZEyj
4QnU9atJAFAaTL1SxA7WOenL6JTJUxYazxmWa6fEhfsMV5Dzjkrk3qmTDsk/I6jlGqnae475NSLJ
227HBwhL9vH0PeBSHX2PNY9G0rsXM2XbTmsOUQhQgHojK69d3WP6oqrzVn3zZoe5+9a73QdSOPkV
LhHes2gKaILAuz43CvMYjrAUN1rXeXPBnFvbyVDtisTy4YYD2V0yy4yjNtlYJrSFGbHoY9A1rAVF
dWYCCOShRPEWBzrLwDPwxjze1tnEMJdbxqsFG4wtqNNqTc1ST8lSsHZPTU8C7+CDUH+ZB8MOJkE2
/Bmsh/Rx7IyDFfXxW20mxQnTF9zZYL5lyf5H5HBjKzX/sRtDcwWji2hLhMfeSK2vpoYoUXOAntZi
ss1yBOpP5o/3BRed9ViLINnBpg2t81z6Q+89UJI2URtHMSeHO9mmKwvrKKG9PsXq04uiYY1ZBVqc
Wccewzz9mxZrrqMEKBRxcAMrOD1OYZutix4L9TqHVh+yDtBDe+2YsC4G2LSomYXOm4eS/FbBg2aG
w6iKO0C6qehEvbjI66tgk0baHQyfxxXOnc4lcwXQK2jdN2lEKy8ZlkxzTBfWMmsAawQVxKg0rL0X
wyJ7Bnco+BE5o5zJAV4IoSfbi5N9Jz8rJ2y30B42zgZ5J9Ep8uXtsq/7fN1xxzhTzC4duK9XqPvt
EmN6+2rqC+9jDEgEeqJTxzKJ4k3gxz3oap081mGFTCedmljMAoaNA3SG5fG/YqpDxSF3x8c/xlZ0
FwpG4lTJOgA0H8IMpDVUjSay6yLjJ3heTxA7PoALDgYkk/Za9D47ZTYvrlWhFrJQ44VaOYWM0l57
rIpXFIP6oc4i9Sg4dcjblk0sjwMlau9tCvJ4wt9Ep/OgtHaWmF1gKq+viS1QflC5RvL2PkbyjYRc
0EPV+fBjKCFQQhtx+gfaNoeGsiwOtPumOBJpaoNkVrigh70qlvBVCk/03KYDhe/NLu6KVQzR3+W9
Y36WJwO8CL7AzaFbpOtOmsOfgPJUA9Hvhxl0PqPMCX/O6wpfCH0hsL5ugbpZn2TrHBtsv1zAwm5c
TCFP178vWGnV2nPgIOs8SNfUvB98ONMbPoxqzTQ3fbgBFexgVtnjlPAaJiwJ9rrmoHe4wzW02p/W
6Af7lnK+Ot4abQ56HgSZaBgw+uOVN65/9v65clJev3cB8wq3Vhnwj9iDCA+QieWax1jG+FHyBpND
C/LVkbeNFEiLRpQfCLkosABbAvTQXBpv4Jdx6GCFQZBFzvdY+E5rI8n4Nsj69tg5k7kkkaqkwUIX
pDx1VIbdv3uLhhnls8nYtrJTdQ0H8F81tZYbyKwWCrhh4uNOoXVVZVE+QoGiwaM6nzAf2lHwaoTt
d9dDcROuTPVWaRrIyfU69Q26ksAcy6beFhKqTB8UFIOpYB4Ifi1UL9szGNEGmHKV/OgD3LYFM/6U
DG394sFTdgY9BE23VWbqzE1ZlEe/q7Mn8G/mGoLArifOPPdAFYP/oey8lttWtnX9RKhCDrfMpEhl
W7ZvUA7TyDnj6feHQU1Ty3udXXVuUOju0ZAogUD3GH+Ikbp+cu5v5YWxMfsTS4wY3PTiRALzAE3C
wq23Et8Y5vivx11EBahH6Oc0k/C9FUhv9VLZD0ohVfqqJcUT1s5RMGK3H6lzy6G15qugmoGMycCC
DxOgmHSR5tcerCDc3CYJxEwu1A8hDt0CdE1c9kRViMHhZzQMgmcYINd3dzhPuxi84IO8tuvK6PYI
l3vr6zt9ednH/48IWQlUKImeWTScr3DjHCGE0puQZNPT5ynJnqTbpoKE5MzQ7oZChaXB/2rTIR78
OC16Y1BdjK4ZHqRyLT1zHKZbpVHRoV2q2Rkv7xwrhEsSjJ8Rdta+un4UbfMq048q+M0vXX+ZO9ia
tRJ2h9Ksg500C6s/V0keveqThaBrZsFiXmZ3oIFhxKj1PZ5Z2fNy1TL8mtdthvYEj2hsAmpsmQOH
9SVsvz3r8Py1c/CBLgfU2qRpjkX5pLfuZigduNvAjJ7dghVsbbT5a2u1d4OQSTLfNh6CVsFy0nPH
YxGzSbR0Xr2pPqVbMWdSA2+6wxenXsmoVqnxc8nm7Or4tEzAueQ8snN/uJo5WQue1txG+mygTdKm
052o5opYLggT2FdF/Fu63nV2K3R3TSv7mtp6eJxQprkLQuU1CKKi+gSPu1r7+xK/+m+Ar6v90Jnd
3kiM7pu/D3iLfqOWVe1nVXnvJaEV9P/MSkOB3/GaXdFGzhNs3vUQ+nXwiGIn8nsRVkGg0fszEkPD
uVkO0ZgEu6ZR4QsuA73dDGc5A3AA50Da19MKGb3U0eOjrQ+I88slbnNGkjmZbVY/hjB2ntTO+CWI
Gifx85XrBjqp/zq/4zkbbAWDY7k7wx2K74CntW1sGcWpAUB66q2ELG+TlCthXHQxu5Coqn+MrT5C
VEr9h8kcTdRsECSFNWO8SGzZ3fvd0JwRG3TPepLhRp3ZQb3JhnVczePZQrfibCwHe1YLf9e46GoC
7QOa01phc59647DTQpY3vdWPPRoWENNUzz/gbpbqZ9bsNpILCkgAp8FdomzurgNGOTV31nLwa+MU
kZ/cRz7Zr7Xr1/Fdocyae5BTyw+RR7LqpD40fXhIlSi+I0ethzs5tby04+U11+2RUuiH7D0Cgd3d
pOmraxo/WTL6oVaS0ZfTP8OS75cDNXnENeQ0hbOIsNWEh6OJ+8vYf8kMq7rcDmx1m3El7cmjbJv2
VGys/mMIwn71dUbVThi2xqwtP0y7XQsOFq4a1BE6J4WBudiWFk0PENyoyjfNTIrjByfS1MtyrKoI
lE5xMb1CdJZoVXXzo7FkqmVUDsPQ5YdagfopA3poHWuA3qdJVXEOWg5uYCx2pKW3TRHwuL8NyJkf
FqekYbcqg2Go9Pdy1qqKfWcpaDAsk6Rf4qWJvo5K6RHnEGnKgFuFfC1DaH41iLcHOP6f3UQdj0lT
hw9ykP4c5zjguQWSnH8NqGpxsJIyXt2C5cxAIwtPnPt8HjLzOij9zpQf4HvuMHM1Dn/lcWULkXbq
l5SKxEFacrjtOboA/3Q7dfdjSQbh1fQi/EjGDGJ44kdPbuMkm2C2onslKYMz7kTllpQY5th6fHIb
P/qldWyZAIsWrxRRe+zumvjY1ZP+1HmjvpKQHOSXW2vzd7kaidh63c5+sS8CR0M/zFA+afOie9R0
8a8qtNZQo6nQtMCoEBczvpsZIPjKxhobzYlp6xb1hKa1irPI6PFqLI3sIVUxigK+eAzwDFvFuebC
3Ge/1U4CFYw+Nju3Boay7NUkGBrfxyYaeeOqSq3+5Oattg4seGJjX66FrQLwkP2N1YWvth9E+wBU
zInHQ3TSA6qL05hRDuq6O8u2+ntjOciZq/XZXTqzyc+T4b7q+vd+Gaw7zHxqldqFNG+jMj/Q0A1o
zLne3UZvV/nzA2u2mx3r8hfbbpVN47TdMVkkXuoaFQvU3zNe43d+19hr6bZ4VrCG8OoLjGDrFbjJ
3lokYLxxtPYAwUF1LbPdNHpVWjV8biq0LkynS0iWEGYViCW4U/igLFZWymJdJWe3HMn/3SfBuY4U
uVPaqw95kqF7CudYo5IGjcRquKGL8URFhzW3HbNmZA2Q7v5KJutIQCdpp11u/XmKFvZSnZQVfGAp
O4p31WlO4q7CwbR2DkXoXvokBWQOH7XsV/U02Oe8G6EFp+W4u0bqFo6b/ogEhr9os6DH/YQmaXsn
1C455HmebHUrxIT5D+eLGnJ2Nn20Y5ZJV6JXwVSM3ts76btN1RpX3cQJzwD2Z+/TZPQWt/zUVi0P
JZIzd8KpK/0wXllxUl6kWf9pCvEo8fDgklFpfhhdJCFUxcfq/s9cCVYzu7gIS+kWnGhlt53ViU83
pWj5sSRW+nDrFUP5YG0+NML9hLReuHVjSnQkHti+J1gC3w5zE+ofm/wWIAT+xCAHWO+mwvs5y4CK
+v0mx88bQqBKjeIp1Ef/ZMJg3qADMn2Lg+GidvitNXFd72W/+tfOVTa/4YJkuu1m7SZLt23rYc/8
Z6CXrfKtLdEyGcdJJGJA267sPw6Nzez7BzYRcEfc4SL9f9k3SkRvtE/TuDiQSZwcJE6Zdf/QW+OT
LY6Ot7nV1O+gJDtHskGvgla3DXDrvO74YjRJSyKOJhnb8BI61au05KAUAaWRGUMdmdUWbXhZrnGL
kGugC/J+DYlYrnH7Kbdr3H7Kcg3IKc7dVJr/qLkWvHqp+8kGBHFpJ6AmUQXBfuqxwZDBCKzsnaYj
ZyGj0qeA1CyobTxLF9LKIdaEqCEhcBa+1pWSkDEDliujVVg0j1WT7mVQpsMN2TcW9MCFpZ3i82bl
4W9kIqg7aUH/WY01kyJ1i9ybMpVsu7wJkFE5P/BlpBLrZdpbPM9fPVKGJxMpkOpHE0AyXNyiDefN
LUzSW64/fasMqvjzlLzGlV/etXOMmtg8INVDv6P49KdNeaciC8ItjWaAZvg5FnRT/ZTG8D4NlAEB
NZJZWJMH+4+2jLv24OGYRnHBzINn9IqxrhpCiMZ+lY2nqQyeTL/gi9NHPY84vAn4DOqnwUnZKde2
sU6bOvphexbP/d5+U5y03KdDVxyy2Ao/s5O9SEALuB/15Fi5xzFwuph6cHRaGCou/6ZLFw7zHeJY
zjZ1vfqzG89vw9Q6vzrDPmIJ2nx1lG5Cf49QDVP5u6nzP4SGCQn4/wzllRmdOnIfBTfl2S1QXlb9
UvsyQIJItDb+5TpGAOu4y19x7xz2rj9j0GQZ5hMIHZSQlpAycVdp6Izf89lKWf4M4T0LwZBc0ZfG
zDFdQaEkQxmw+KY0oXfXtMr4nKlueQkr5cHizf8sXQrCzZvSsaPdvxPyLRA89UFGQS4iLVMAPy96
NWcHN2IrSvXVOMiwadg5+4/v16mKp4Ugq1xlLYNBuwigU6PGYa+IDt2Mf4euafFDU/c8E5K0V89t
42ykz3Ss3rwOq162I3mQnzuriRSehdzCodGb+35O/o2JMlVltYe/yIeJ8mOUHmkOxSsOIcJ0Z1dV
oQuTYTpiFOyc7UFjX77kk5LWLPFDtYet4le8NXKV9aoLvNyvcLP2Syd6iL2ifUTxCYtezeuO0pxg
Mz0ikqPvzbQFfC3NJU4GEnxZsShQ72/9gRoVmyiDeRK7LoRElRvonDvYcC5Tr3F9A7qxyV3A9X3n
pbsKseSTps7+qUMVavFwou1582VI64bVyZ++yKjeAyVa4j4M41NfKVsZuh0K31Cttdck+fIFSuHk
RKzsy8RR3VW/OPbagd4jUgqTzOcm3/OwH40DKQwSEbzo15MeA9BVDOciZ5Fm+6gwzS+3/hTbjJmK
cutc2sgOV1majXs7yY15Ey+dmjZdp0jrw8CguOHK8vxhLyNyxaFjJ2QX1LFJnmHhC/usGLvLkIfj
5dqT5sZwbQPxyJ3ugmnneEklWsbk0ANhZEzm3XrduSvvLN/bIiQ9rWvFosjaT+pzq1QBwkA7o4CR
BHBO9Xd+oESwlJe2ovYvJZbaZ4lVURi6K0bnO2YkarZmBzKBG23afTxsJJMj+ZsixMDasBN1JUmf
ckZ+cIUiyMPUdu2dhLRLnsfqWnef5aF6JTbc8kFLbFum77GQ2O/4LN5lbJNmZeh2cpJfRrcG7Z5K
zjFufPVZugYLxhlvHRN2IR9tQCPl2bRGxJJLvHmXrsABUOICaV3dZlGG/dmYv/J2poCjpz7i2uEX
r53UryQ3/I012KiYTV3xJYs/FYulXt9oPFMbyEnV0iTJgdhiWr3mYzmfkeNu1zLbNwrqJHDl7vO0
e8Bn2Z9w3hW0HLlabszAcU9soZWVaL5Do3xviqr6rSmjt2ARc3eizAYIPBuggWZjn6WtSmkaB70e
7th3xWy2vAkxOI2n596c8y9lECAaMqRU35LeOo6opKyLGaDEzF7l1I9WfYkSeMZBbzmvdlo0q0T3
4l9IBqwcszB/x7H26AxK9TVH23ZddYECocpR946nqFAaGvj4TtCdePNhFZSa7d9nCXi9U18HyvH/
jmO5VOwGZKb2dq3VT345wu77MQqoEwPmpRGW5XhhvW+w4g8ay0C8SjnXYL5O16LX9di07rnz5vQD
nslayl+yhdUS/1wuM24b2iseahlAqz/e4Wi9/Lf8MvwEb3EX6oH1Ow3jU0yF+7s1oPzZW1313KJy
vFNDq7mDLJuf80rJdhq5rZfZd62VapJhWqY7YJ+3VJzynWpD+vhlx/mz7aK3PXvW0cZABUIfzRSB
y1VKIeCe1V19iHj5rIKlLnY7aEP3ErQO4Pulv0xNf5d5potLKSgPCyjfdVF+a8pyX5pVEkYXkR24
NT+MUoS+yOpfRvtC/f3OhW0chXq3k3n+NndN7+Sk0FgOcpou7QG3Pmstp34Wu+9RAbo5p6RksxQb
89Nga3q+kr7BCv0ToA17VwzDy82vxhwTFvn/zcnm1jcoxle9bPXdbVprR7D0zSAdn2pWJScbrYCt
5c3t3Zi09kOlpFDAR7xCIodNglphUIZGODBc7cE1EQVnlWCubciJNmBWOoeBrVuQ2O6uHkv9Qfrk
gL79vWuzJ7eqku8NHpX6vW0/SVT7J7RQIojD5vztNlsGW8uhvFjZz0VXkyAFySXQraTFuTJP2vMV
bibNJSKri4e2QPwGaVDYFstBdpvXjaef5hTS+ngnfbeQvKQyhgb6v1NspYPvBZNnK4FVlSqUiCcP
STAfmKSbFuZJV2EaunmRbYcEE/bITOKtlnTew7wcwI54D/08n/IyV+7QFYKQE3tsS0wtMKFZ8vj9
J4PINgiGOxQ3qoGtzJ0cPrQ/nMqQU+jFaVxkn0ZgO94wbAoT08wxSVa9AjTFcsFTaspYwUpNmmPp
kJcdNV17NXGWkgjHgRHkO8mXHEQKBluFTuYT03NH05S1hp3copoKMM3Btg+OW3mG3F6/2cnTuNSo
amPQTnHGX0Ka/zsqgkbwBanU96hokZKVKOpy1RnMsVxLuv3B0k5ZUYebfrn0LarqHlNobMckGuJn
BYAVLkBa+MPNAeDYVNdZo0bzCQWRdtsnrfW9/qQGSfTDMBLkgXXDPZnzpo7Y7UO/hRbnxB18vRzN
ADlESgsxO1W87a2PHJt6lmjpQ6J37lYSGPe41/tF4uzHwv9UL95v4i0aL8Cgm/1o3qtAvX1Uom59
coaQa3AZBUsUVWjGSIxM7oagxvxdjOtTYwAmRH463DlLqhqsOflpU7LU0hFKGjsqwbFbMQtiFUWE
u1Yy1smSvL5OcHQNSm2s68Coq1w/IyK4V/pOPWi1PgGpXdLlCESRI+9AnaGVVKPRWFv2AXYZ65tx
+sKLKD7OqEtuAxWBQq9KhlXU5uk9erDj/dh45CiMfh8Oer4WzRDRBbn13bRKWoyUrnESIsG3OOmT
YOmb2CSQ/VvAYreY2/Vv14oHG+uOrNUpJqJTdBMrmhMt3rSY3WyEUiYDV/JYpavqJfpxCzUrP1uN
VpDtuontLrQvPP/cCOcdX7HarbgzS9/Np1kVI2ZpX72cb+GBnhf1SoY0L0y7RVLtH5Yp1Q5zJetO
DolUyuUUETq+vdOi6Qbi85WXBuL/S+CHmLrxiblNlzOZImd/5l2nsAl4/zFONv4sRl4d7AK5f+VW
RhTLOS34A7nFpes66lxRt8uND4PCOWUQn673/XWcL1ZDFr7Fgstomztck7mDPpyOtvFURh5Oc2gG
3cmAEWaFfpZTLbSzUzBGM4uNyak9/iphhgt6r4fnIWpR1/lz5rIOVqDSHf/qj2XGLe42N/a4b6th
SSX+ucotTgnIOSLHcvgoVpHPSIEskhZq2nQRloaOt9Mb5blY+mTgg9YFelGEsxEc1728IUO+EZu/
GTqdhtcdue8rN0cIOokALzutidcDgNetdLq6Bv7nqt4Odb1cNwo0gzbo84MUKlErtPahoRYbaQ7F
lOLr2/6w5qx/DbBEfmVPeKtyKpX25g0z3r9LzVOuFfnKq+piMtb1sfJmV8VaXJZgTce7ccK0PQWP
qXajvodsaq2iZTMaYiztrWJ2ozy01Hvp65f9pgISYhMuu9FIdqPzshvN2I0mCPbiarpsdstO6wDP
Ei3zpj+X9niD489nHfVRMx/kwAewV2Xfc6MsfY5WmQ9zG1gPnm9uTQ+f7FtsiszGXWuOd7cuOTNS
UmBO39VraQKRKTdtbPUbWHhAJAGA6Wt04KYNmjzjRQ5tHFjnvNR6dsR6tBI5eKrU/QEfN5+MALrv
fYaTUmyP01Gasem9jV0WPEZO3HxWilOYd+Ub7tUdyDvseb/ZbkSuMUObeUoo5vZGD6bd61ipma3D
+5bDVMe/hyg1TtKS/nLy1knusotbJqEG6NyTcdg2ltXG61SHvRJqBbJmy3SZQM143EU6sosyw217
ipZJaLH1T3v8/XD0wohujGFlyuHaNuCTWwoMciCVebqRketpMocFK2ycYK0q/JUUaCSgKUxfRNDO
LHOdtxbaEoAAlnyrqL0GulVtmhjxtFufnMlB9GElBD94bz3bGfeYOz6HZM9OsQsLVSS9wSV+AqeS
vgTFHJ4zBWJP0qOo+qc/dZDZ+i/9qGyF57BN7ssxQFXNgazbufpWxGBvArGNVFalbXo+roAl7z0F
BHywv0XKbJ9F+AbygEsuSGUvLZxMD9yk3uKIzveGmWBsRaMHtgEVi9T8IX2i09OLyE/tg+01J/1s
15W+icvJPGEj8LMIvPJ7aJXXk/jfkz9Dy8k41NV36dHx57Ocb6U/XA0b0rpuH5eWoBnz/2j9Gcug
Z659/k7HK1DByMffCur4B1uUvYoYNdopNr8IliFy7eS+zQ+ithjrQ/MAtKarIZSbfgpYnyXA9ezf
bomRaAkg3S/R47AINf7vC0hkM4JPcIr8d53MJRUGKIiuWaYHtS+nO0Wbpjs5M42A0WsMbhOpspbu
Jk/MQzEo0FUI15lMpiQ91GUw3b1f8MNECbodbleXPgh2iJFmXya/rU8RaqAbKaa1kQ7IsEJCu/NQ
T9LV8iL94ZgpYISSkFuEmptpOOfGRwif3X9/X9sjdfylPwn6emPMVXtCKFn58ks6jZDfmCL3HmX4
GOIiC1vW0lhZWOxDFlDLW6F/ku58ghKSQH++fl75Ra8fTE6vf5bbB7n+aTSE+9eOwQeSoB5lpq1W
NfkqG6Lh3WHNiHFA3i12aspUq3s3jJpzWrI7sVHOZ52/QwUFRXTLQOvc8JwV6BnrqPCOe5lqCOq5
Y5drGW0jCA5duSWhb3v1GkEqBMDxgfaTs2b55tr3G2tdGyqqwX8Gbs00D+ZmFWXGfHAC7RQoQWGv
y3wK7v6vUxfRfNDMQ1yswPnPp7nbSpe99MuZXELOKh3hUzQ6kQaa0eR+57800Q4EnXKWSqNUICOj
t49oiX8zzYEtlgz0mFgDny6N7bWzSOJHs2zvQ8iDUbVBoXeV466Ghdd5RgrDXIUINz/E8/iDjx4c
mzFNH6rlYPFVetDUGj0FK3C30nRaC6x2gY/JNgHMR6HCoQY8xYZ7sE3/51+TKSvYoHfQe0wA8OP0
9O9Vq9Fby28gXaRsjuhZqGfMhsI7o7AXGwvtsR8LzV9h8rPpFD+8b6WZ5nO6LpMy3ReZrz6aiCA+
IiFlgWVk59cv82Rymrv+PXI6710ytyzb76kzlCcJk4NL/mMLj0Tb3Pqop15/C1AyC2fK+zw2NVq9
npHj7krVpkY3IS2/SS+GK396DVsvviUqur7S25XREjvrvfKU5329+KyF62Yc9G9lX19aDOyhTyHc
rwV29k8fgUIAhep/zjHQ3cQxroeR3Xv7rurqU1irztnRa3AXOA+8yJVMrJpxSUqrJgIxu9jGLSWT
BJuanam46Svbm3SxhrF+tcW8zrvZ+j4orBS8LB4fmkV0N4r7H+3IRrG2dRRRF0d6LlE+pUWH+FGE
wtVSEMR1BWm3JUKafyKkJZOGxFA3TR49NpiiXB8NpeJ/Nts5e+LrNzxFSXh9NOgt3gh1pFo72SiP
pf3ZzKr8KQIe+lcUylXWzkPwd5vFKaux5VmOud2zluQ4oy4t6TKWxzrFk+eu9+sP/VmPAlYzYDYw
qJq6n6bAHjaD3Y0X9IXHi5eh4ZpHNglPFCe3uAyN4aeFqN8FRnHdn9w2IB82JHFmYZMum5HraZYs
Zi2UtVdeouAlAff9sXbJ26kQ6LYiI2omPRlk3rWVF76YdZcgkhDO+3BSxm1uaNYBt7fqazx+18bR
eIvc2TjZvVYAgELZO7R5h7hJW1JA1JynyATgk+nl1zaxQAkMyqthg6/AvG1+SvRFycclBahlgf+k
8pGvuqcpCkX+/AvRhffI2EvfI1EWAr5qknUUzAkOFW6r/mrmjU664XLlPVwpDtrnwW7yi1gLBsKE
uPIftM+hH+W4oIz1CdG9i2AKVPNbXDjVg8tewl+VbsV7gvXW/gpRULrAAm+15O2uWrVxrOyR+wSF
4dnpWdhL4PFrqJdO/ByZqXbM7GHewSjL3kjWnO3SYs8pKXFUDcgLFsVbBqH4DKFDxZgOF4m+cN4C
mGDZGjMWa408QrOXUdtS5+dfcioHErYVCKrEWfdNQjiGam+kaWBC1so5NgFcrJJhzte49sxbT0lg
e3idsx7UfhHWoNabk8h5hO0Y3muGGa1l7Ze08/uATrXjfmDtvDZrM/p8hdkWFer7ua+9UKnBm9JJ
nV/tQNK/SNsfCgy6dR9lVCCD0DwW2lzsI9Z6G1iZ80bLh+HOVMdyI48XM6me9MBwXqS/ZX9D0oeC
859+MJYXlMXqn66Z5m9l0Sv5sXUoUjlqm18ASyOctsj5kYnLL2MNDkzKBv20shCOuQco4t8pLG8F
x/U33GsZDFxY5wEcmBvSKxq88oSiRIbC1XZYuFVqQ0nWyL3yuVLz+DCWqX1ojAZeMNJzaMhQ63mp
/RJ5r2HU7h3Xti+lQWlUaSH/FhYupF3RvWFn0e9rNJCWe6f57OBenxZz/gjuYFj1U1ps4LabQNVt
7U2rfjazWn6tvMY6ZLhwU8WjaaCpRMLYfSoWEanax1dcGyPA4MvsJkKYyIIK807ajSChQFHpDtcs
q4q127V9Jf3y+H5vf4jXDbU76NlgrMe2nA5otIPFAJK+6XW055yuCHaJU9u7yfHUz0asUYbgTXyU
UXIMCcrtuXWRUSc2D0aflM/Z4NgIbR8kCNKV86hV1YO0DDuawFRjzCvNrK/JsaZo7+bwIjrL6bBt
8LIX9ScA1f6lXw5mjryljk7VXpp97c4gs4tv0pIpbhO9OaYa4KJGPBCmfh8js7iJCs844P5FFXSp
w1VGAX0iCau11OtudbjBs4EsoBF/68eFVdstKVCkhZgqBxnNE4C3S6x05akP5raa2PzzN1+DnP9U
5eN0dy3kAGK8Nu0ITygqByOI/Ny/t8rms5QgqFD6965SfpZyhRt6noxJtcJaIh0iBX30X+YtV5FI
v4C4alEf20VqtpfloywafQXFescO47MsM0M/DPZejtG7jLIqTR9n423Qcd1ZkBtyKJG1vvjasL8l
/Gz0+KTrmu/DC8K7xGAZ/dpDwSYp0kOqF2/+wkxLQ3M49O0Yg4KEt2aFQMibUKvJfNKEILs1m6h/
zc2of7SwlKiiryx+/H/c4Z8E6MavTMFtKZyt8gWNamMXgWO/YwOE0ltgLc4VafPZt8ufXjzNGzfA
0xNZ8AL4qhmy89HsvSOiM+DH/6Mt4+ky3qU6X+EKusi/9Ne57ouVEPKqsGue8VDh6VNOF+mqlQJ5
xVh/EQKfHIKl8koaEl3Yhed3Pfx/TipDio3jgiGluPXgFTO/ThY727jp3KMregd657abd4ZuD4h7
58Qeuzv87gGuTMonCw615H9t1zaPqOpMm2ZizYIZQzR/rkPQgSmJoY1ooIg83VV4r5821GgnlvWG
tYdJ/2Ivel7RItAlZ/CmnEtb8fDH93La/jUgIQN1FvybnI208gxnuXREJCSdTExUkWfbCoEiNdzg
xTN3CI40IHzgW2ildmgoF540DNOm1Q3mNeb+0QvK6CSQsFlGb1Ay0gCA+8f/GL1eYRmReXKpwYnV
ramkM6t9h5eUqoDld6o+089G/3Pk5Y6IPJlPVhYs5g05XRKlrVYgBcgmowG0qa2aAHp41k/65noz
SXv0DH1TAOBW97fx6800JP39VfAiGz24JxpCHkHfKnfxrKm7LjGDZ1VNOri4RvN1MDAxFdVo/n5J
Yam/faf/qiJN/CUNc/jddRQ8pdjn7cfBGQ6jpf+cx+7l6vna2A3mIjSv30Mr1q27Th9eolJZ455+
1RG44kFH/l4r/pc8W2Wf5SpxdO+3pCUX4ZprX5pg2cJqp0Zg3AB8GTSvwziqb92G56fxRrFOxzMj
74CUeMZbwXZnFxmNsZPR2sVmywwtYCNWB0bbLNFU6LwI5TgTu4GFWWtqU3hnt/g/y39f+vo6jleG
DUxemobqvIdIUw5ylT1Q4uGgzWqi7uvQ/jZ7Y/GOeuWTaOS/knWVZOOmShGyQqO6DfZCB5fDbeTW
J2eDlHXkVOswSEDsGBpTpJ30wTnGIVwsxzX+0RX1nFR28CtPgMDA4ARplvzoU0X/Zlc5GgN9nnyt
A6jwcwtqTGuAGsEYiz8HPlJ+I4nt16HUvbXdpVA1dZYbacqOag55LGbleK95VnZPAYzyax2Y39Pe
3afZguZDPS3qavV777Eu17PGfga4NO4qfuG7YuIZb9eUhMXyrFW65Kjo40H0yKRLDtmi8HgzRbvG
LmZCEjeYRnbs0+QgmmbSVSnT53Bwe6gzXf8yQZXtEsV59BZrRwhPydYPfVACSxNGefyQhv3Jp4yA
8BaoaUrJCrnTzO5f0POrj762FJWXK5VkQdgnGovLB5BX7Q/Q9QZ5DSpHr1YxGLyd6eZfb7BXOfsQ
l3BftYhvzJ/JmBjLDs9DpbLOlfBJtnRJj1wefDVuh2VHKH06wpW6O4dP0sWNisRgxqtPBicE1c8Q
bD8jqZq/Rk4+k3aCN99HvK9cPdlNE2sW4UPlOLOswUhURwOP29cI/Ot+nI1so6iDstMru1gXSuAV
8L4i1EP9bufPOI9f+/y0fsn7wXhwVqVhFgj/ZBYWGjblwGUNZxva77wqBtCNxvw4WNY/0k21zOMp
7ehHIy/C176q9riJeQ/hUqOWgxVhXw13HA7vnz7kcPr7MUxWZWR9jM3KQN91tYGurpH1QNQWixqH
nNFZZMCu7lquWuMwQ5ptLSphgRXxFLfzfNUh7kD9HGZ9WdSXbnaCR56C4WO9HMwi8tamBbhABqRP
RiOw9eqC7lji5RJ2oPKAMMDx/3WNpFB/jIWnHWWiDBr68AlJPuOg9TBxChcHP6nLXA+ZhQv8Iq4m
B9zhHYAlzvHWJWe32o80B0v/XfvPUIbzw3WHp4XJvM+D0V1dEebaOEWPubmxMRprtmjEIAC5RPdO
s3+37DTYwIC7zq2XoQnslyj80jb+8Cw9aT6MoCua4SBjQTnlJ6V0SYQHICyveyiwz/NONV1MPBbz
4TyauP1vben8AA5pm/wzRadgfwvRxwqlPN4WRzHEQwfSAor+gpgtejVBEWDJF6pnGct9Z9xM5dzs
ZTRyUa2PwgnHP4Djr4qlVvdTpF2n1pNWr7JmwUKPgblGRyKneLN4stjkNI6Zm/wToovRbEnlAMiP
lcv1b4hx5jad0TatC82m/gxQJwXz+FgGZX0fw1qXrlu/yieBg0ashyrIh1gyIR9i/cUc9xY7leNv
IN7Aj5GYMop7uNjjXpmUguUhKV3Nz342wVg91mbcPYOjfJDuqI7fowT3oM/lxyhDf5DukCqFj+D4
JqwaA1mf0TvpPh6kLG8N8BNlsybjXX4LGvOcJRj3tf2wMXQl/hkW7syXIwpfs6Rzt3gRFut6Ql0S
Ndv22Ua18Rh2XrNYTTTPchh5ubLq6NU9nBFUrmMXYiTK14/xgmbvbNu81tvsmI14bM7zQYpuUj+T
GlwHcHVEv+vWPZt+gD9y/yZBt/4ictKthnnV5jbQ5xjPvxc1q8aHEFcW7sYHVbFGAQkDxAGPheuZ
Fk33OMQ+pxZyubd+GdTZh9z53OahuTgwSJ8cYhfOaOfov9nbdg+5A1KxtGF1kWd6G9V+viM9k6zx
4CjfqhFdUFuJMNuwm+INhpy7clIzO8toMJs7T5vipy5Fk9PapIWfbCVFMw/hLyus/KPwP4RTMsO+
3FmOZ62vd6QbKPYF3sZ1goSkI87LCrLFmB1jJpXbvnORs0gp3MsQaOg3xbN7mZYzEg/ux9HY/Ey+
KVg78Wh+QYlkI343PmvVTVCP7nnUKv3B9cncC918VDAGrLXk0+DihuE3rbULgGiDgW+dIzg6cx0o
jb/3A16QvBba84CVsrxb5Z0ZRfMnlOjyi7SMxX9ZG+EVyvvVWNyZ+Q1kTA4uhlfAs8TVZEhIv9dW
uO/zznhql4PtejkG2ap9DGbeoOsmM88NcN/LtekpR8qA/qPEWgUvD98adjL9fxg7r+W4lWxNv8qJ
vh7EwJuJOXNRhkUWWfQUJd0gZPaG9x5PPx8W2CqK3b33uUEgM1dmSSyDzLV+UwDtfJjLMLi2tPH7
W3i0+FmTttxqXcvxgJzUtNdqZKP9aVk9VXx1K/8CmW1X/etk6B6kLkqUGQmyrdOWwV6aUrGUmuS5
eQ5xnYTEp4wAtaESIPVOV2u03TRX+pJk643qNUyHB/YIZKTr6YiJdvnnrLXf2nJEA6kyfWT5ExMR
sHLBKuDHGdlVRvkVQkmeG+UjFN9qW3YOKCmvuNHmocZpkDSvzabKOsyT87GiPQ1FtEsCfgTlO3W+
wF155phYHaVLvqlOwF/T8H9KDwUeRAyDGlM/ffaKjXTWjrIbPB8xLGOEdZXPvnfZp/XJ0Gv7BjnX
qt+st+uwgSllz+cBVZAlHAY5VboYxeygdMI7Yw7rjaKU+sFAwPFuQL7P3MwTwlmxoeAet3Sugcud
QfX3qOj5w7tguW0shB7npD2dYx1XsS4b13kRSJNAmOIscLcD7+A2F8gTAl/xtQzLZYU1CcLpPOcd
LOocvnbKmhKeNch38x/7hoPwT1vO8RFZXxR8x5/qcsqP0bhEpIlcw+2IfYgMrHHJP+Pcao4uDXX8
OfySB275sJw0CucnJTJ+mkAaDzIYi4yw3E6Rnt60rbo5x36Y74RYXllljlvYr4WnOLzS7IUF7vTK
HQ4m8ht15qd1YTVuSssvL88DDbuLQwluYSN9neNhCZSc5LNewCbBzmt69KnQWkejVmhq3WONe3Nx
sMNcu/nHf/3v//d/f4z/J/ijuC9SHvj5f+Vddl8gXt/89z9s6x//Va7dVz//+x+W7rkcZxxL11HT
ck1TVxn/8e0RhRyitf8FKHosoiBPj2C7s70VJVDoXL7kS25UMuiSOTdg6JKu1p9GnF4aPR2fdZ7e
V7iGuXts1udvcqFc6e5JUWhXcV5Pz55VI6+zUFo1Ld2OFN9vNR98eD2MSOOasfoN9dPHcez0Sz2Z
bfhsA7SGI/p55hFBu+vSIa+Hfbll3Ob4hG+wpvcv7FxVdKz+8uAGdcgLStqUkXDHXTN0wehjF1DB
ANfyqAcrsTSjFLklFacIp7DiLamIGMcKLsmEPjqwsvQA3CFZ+6IpOtkKn3+JKKrZvh1xPj5PAkGa
XcpCaYrz/F+/G67++7thqKqHNDvZGsu1DI334/d3I00M0i7gLo5pAs5nsoL6PnXrmoKh1uxw2y33
0icX/CO0U9nEaxc6crC2OuDXutnEOyqu6Luk1XAHn6ZfLxhy5GBFC567AKsRd0nDAZRypx2maGii
fdtUP9Ht3fkl2mGw393GvVXaMdiGKtllRLGgN57bFBqoYM1Bc1cvdzKgV+QHpM/NHYAIXYu3nnSu
s0ur1VEMOKSW4UNF5sC4HjFzFDPm4u3AqbQ861PNeDtwIhcYgzqqjxIqkyaz4dAZdsZRHoFwKpqr
85JrH0umtWffS0uW7IoxvpAmen7xHYpF65lV1pUlwUob68vIkp6u+Gi8cejV+QJd/vVbbajGh/da
8xyHrxxpYsMCOa5++OYpimtgNpaHl1GpascxdcnbN7hD6CkawDgYuLs2nMDz+AXpOmlPXWrDjXnS
p9i67cwSw7wG/9wtklb1fm17kdLceAi7OVH3z5i64V0YY/Ryjbx0bkPQ35e1lg1k0hPvefKSr9jk
zT+MOXvGRMl7mRApuzCUrr+aq8B+4Lee3zC3U38EbQs3IGy++CGVwpmM5DVWOj7CDw3GnfMw/0Bu
rh2m6Ift2942q7v8VvdHnMb5vEOxsWoohZD8TF4tCRp741mDcj8neYooPdIeppc+IY0aHA3IcHdy
UWvSDWGeNIiTzi4cWuhb0iejox51F11nBNu679vF9pB5YUE2Aqu709qXjwvzstf1q2AY+10yJBFP
/9SOt77ekofiow8/HTUcuejkFBqbY620ZmcYT7Y1Xp8Fry2k8/BX5td7XWR0KTM3bCL250WsAg0M
IAjxunBaVdUVObAMN8FYIzmI0wE/7xplpFgrb7MUX6Ih0UtsT6rytlz6WtjoPOZc+4+wjeLLNVpG
zDZ+9Z0OWIjMXWbINGnCyL1TBoB80rUuIrda4VxpfWtAVDFYWPpkFU83PhV2dLD6OL7uZwAL46+L
bhdIGqAoD5aYMvqHAWmGQQuLpgJWLE2ZcY4zbcW4ytCt/dB/bnYonTkebmb/bvpgT7DGMgCQMsHp
9HkXhkjWnmleau3sXCXMrgPkaCmUC0FsoY0tA/4ycO5aSWXWKXM5QqpflSIbv3VRZW2aphzvNDM1
T3Xl9lsZmLP5FnH6/MWx5uoqbtMEPbky+4ZwpoxjEN9ttNK4VBEduSUJ2d46o8MF8PveBJW/tZam
CyDCRISekrYKcOLCCkCW72SOWuV3Bl7ZV6br6tpGwq2IEzkop2U56VjH/Kq2r0y7vV+DZA28CPIL
2JzuRqJ7+NuXHIzJ/pPRjZ/K/tLRMd4rO/2mIceMkr9rPiQGAkJatDZisvYno0uvZKhbguyeLx+F
vgz3M5rSZ3L+orQIG1maMmAuis54aaSktomTPp3sBy72Q76uJ4uWWsA2bYHsLK8usUMMUi1oH2pj
tkAiG/OpDBCesoGATGQtQ0VHzaGDaoff7IyFbVwZd72vGndyV2XmvLF1dzpEyNLZQEEY9tTiopkc
82btc5S4vUnZwMvg2jc0FCgg3QIbkheQocYadUjEuD9I892rpCRHxqQ+jssLS382D/BG+8WXzQOw
s/SXxUQ+sA9/rn3AO09//Yj4l70ZNCF+GHUbLLZrmerHvZnpOb1mpVRl3s53MZYOITTnbQAm9wUn
yre7Ygr/5e4/xhWm2W68yO8fcv+5NpT0y5xFyaUX9TqPbnBCbvVS2GP6RVu6I0fTL5TQoPjGz/QG
DybS3BoUNLs0209mj4Pykn9BFTg6ajxEd/HCJNFr97sb4TN5StVqunsri/rusHHAeeOtkCHxqXXG
vc9D7LbXg2grECUP6WxUYkz9vsMS9d2AzPB54KwzJhOAusxA/DkjF8/AHKhvMwRKkMYxS5nOxV+/
J55n//7Y5t0wNE91HdVWLY2tmvv7Fg0kGYd2eKunKU1dciuUujfQVopruUxJCiN+uaStF1N/Wm4n
DcOs3A6uJETJoKbaRc3ox/YavUyRkXOz8f120SeGcxtFxpZk0bCnllVglqgVd3IHPELBEslPdx8G
cP3oLkJE67YykORBuc6AHpNcwsrMNucZ6bJeOPnRMTbGp/PqEuFZFphkY754t8byj7BtW8PA5XAO
l2VkTk1FH35XuAvGRLuOKTzfVmUWXRROEW4jOxtv06Uv1ZtU3wSTVi1Pveol06jIFtlk/ByxiKpj
0/wzKvMndejtz5yncHOstPF+HGbv0NRxi6cWdlzkP4xdXRdf42GYoIl7eI/8myaKYdPlihHKbH+r
TKDPw6xE4tnT1Q3YykVLZfFxsNuBUiAOpofO0DPk8FCWnty7NaLhwX/ogIBsstEnVib8mjW73UyO
rxxuZ88wAWsaxg8n6uF3+AEIEWfS8l0L6udGtzx8yaRuIO3zsPRpOJvbF4quqd3G6Lp5iydivlsL
CwAe6F1nuU51XWJz+6XJem+rm4p/cvQkPlVGDogjAibZYSwcJdmPbglQl4AsM/0rLQ7cazl7Nmgb
XHgjtPRR9Dmkc70gVXAKZ8O5QLIS1vqSzZHLu8DzsCR2ZFiVIm5spv6O/B7JghJSQhCEr0o4d4dU
Wuj23ATLpRMjmTWE9Do29OmdNxrOY1rn0UOZjBt/yns2GhOCF2M1zHvMzNxHCUEk1CjhbUYW2JMF
R+vDdtw1BSIUK+hhnJ2boWy+GjNM+23eO8cij7pdjPz+VvB4UZq1dwN//ONo9/fSFcLXsDZl5rRH
09Me+Ombw33mwOSjOvl4niV3U+fGR4pqzx/6O4SXr8Bjv7xb0kDUlv2g+0letFTSieQ5PzhXXZp/
lr51kQUsOAw+GmqJ+cUKgwm2N2btV6ZGfgRAxIoklNjUU9Ir1/S/e5UXHNI0mzdnQpVwriIFvlHJ
U/xD/5lglUQTAsaeU795fkmguHb1GkynZe47ftZ5Gctu3+ZJsAxQWHe2hl7kR5yjjzb1gO9GYEFu
yjr1pQ37cVficXc3jB2o0z7OrtG36a5R0qsOKFOW92MwNjuz9YNPmJABQYUS8j21dXTvB8TLOgzr
k3RQ/vBy43MyRN7nKR9rrM6y6pbqyF5IAIWv11fdZLwKG0AuZ3LAhBKFGmQxCX10ut+oAg0oUyVv
6z0FFOX2PA095vrK8a3XNe48sKySw95ZV7GSixIi91KZxLlu2vaO469Nx3K92xlRaRkUE1agBu8j
bGB1t0HSrUo1EnaOEDWa39eoF5grIvk/LbJ8NapT15nu3zS4ftypicHnKXPStY9TV3PnYDW0RdHY
2Zj9hJ2uCHQOBmUP30iPotTpCXlyHRbVzmU4g/a7RVz9m+pkJ63pEWNJMiy/jTg9lVbKCT+rFxx1
Q75y+UAWvmJsBpiNB2ElnLkLsR6z9Qrc6DALQ0H4COfOQr4Dej7t0GnBVDguKEEjmoRY/3IZVP/V
aKb6UEL6R01x6TMFVD8NJqr0ufsawek/vJsXK6mjXUxM1JaJa3Sq86wbI3/Ro4nCxzaB8CXql8vF
gaEVxvp4khJva2JeKNVd0bysNUwmVK21NzIBeHX4WLWgJhdBTJnw+3QlMjg1oZ0460MKcSXwLruF
qKkk5kXajeqz36nNLU+BdiP92hLmLmHDEtbUC9I4URHeqTBbSIcbM5vaTbiQO5F7S/e9UXiXYZqs
K8bLiqXtv60o/fLCEqZk+mekadVDiDbQcxyFO6FIaYoVnJCvA4Oz0Kr0wK8PTtfbnF5oOrjIotE+
OwgE0XQT76TFjf4gaxRZsHKxJiuGTrusof9aIypKe0/eElQGG3/S0P7qHtMVrTz0165zP2UGY0v9
ruK3ldjWJt+3GTPqkJaVvq7NObT3oIabm2QB/ZccKn2E40AEqsouDsZbN5l1NAI6A7tU206R3uBB
azfmeNAbB4vAtACI6uSoZrKvIFUIyOui653gTi4kSMPLslHSDc5daA262cRfUr/sF7dHifCaLDHx
ArS/1WYWXK1NGdEGKhJekvCQXaIBwIbrlFjphqueH3kJO/dLc27/TEyy0dpELQDl2PmQCGI3cMKE
Irby3Jd9cesvqN11wIuR1+t1d5MvxI5U2B2dDfoGAait35XF8V1fxio31UIDmSRGhmTir2hp6Q1q
3q6PDMfeWCTM5OvKswrA+nJ565WOlVfkQakeyrsgQiB6I194e5cP0SmOIuslaAplV7c2bgzATzi5
R43ZbasUjRlXizrEW7p9ryqIo4hEthGjwmxjVHGRTCWdudasMWfJbDOgOr/IKK9CnMki2zkkVYCG
+fx2ARdw7VJjuDp3vdPvtL0jAPkH32um5yKbPVBXyUZafWdNz4MVnxDZGO6ky27x2VLHOjjKoK/j
XMRWzd7L6BzX3c5v85+lhT29aiX9lwb07Q70VnBdFLAteqvYttbUf4kLxTu01M8vJCx2gxt+k4Pn
BCgQMjUR3iVLmOLh/A5OqOR059tPSW7f2Dkf4FJF7wLP8u4xqLQXVFxQUFjKyarl6CcHPgXuRu0j
hlnto1JV6r5ACHZ/7tOxiUS+AxblEpFSMdvmTTbCmLsedNV6GUFQP7vaF2n0Veo/hQjUSsviPXlq
IBvVfN9eolDzHx0shdZIt+kf+UXim+3bz5wCF4p5EcVohkiy2C1ytEBxSt3IGTJRSWkE/ITdtY4y
303Zoi5SGO4Lp4qXbtn3yqUIEp5Go9mpN4OTjDdIxUYAaKxxaNn0apVxsBSE6nvfvFeTMP8UF1p8
0M0aatFkKY9W2yabOIizHwhx3Ruxmn0KCvctosTT4Klqq/9xxPIqvqV613qikmevIdmmFli/aEFk
bvrWD08hArdWMgbFHgeccJdV/rTvQXTdm2EW3zehG9/DsEUj60565VLgibRXdTbdbwst8VOMCmhU
QTNaWmtc7FsHxcZsoOPbU+yn2P6Sdml4lGXXODsujoNmv64RJZTVTTYo88GJov7tnzjUqOXJAqVV
vv0T17ZyLLpIuTsvl3iDsa9HFZE2maDY7aFY/lHUd4Jd0DsVMOL+q6PxqBIt0KWlVtW7VhIqqKov
KqIID61jDaDdl8Js/t28X2NtWBQkb5QrQW437fA99nrOABbQb71vAvR+M2NFgo9W8SmD8HSqp33u
N+7jFKPS1COBtov9ulzh4JM18T3Co8NLdJcPcDh/T5qsvhEoeBykbwuuo7jaRqjIPE4lepk5uq4H
u+R3JLGne1Gfb3/J0rtNfIqUMroR3Xrpr4zU2KlgNlZBe+mb+3S8VuzhXsLOa/yanvqKfWFm5XDh
jgNg+W5Wvgyz/nZ37vtwV84Y3c7T/M+4mp0cIqUtGuinYZz0T6muHFIH+bci5cxcjK9Oneqflkf/
fRmqT90Sgz2ScY3Ht7uxEeI5paHW7E1K8Y+FPt5oi9/ITLH4agoDTqQLQFuZXVTL/NK7kiatG7xS
u0ecfO50U7c3phi4kN3or0f+5/4LSNdy64euv3XZYpHWwFT0cnKKT0uKimqc2p4gdemfBtW7AgQf
PtpmqbzEeOosvXFYwz1qlDtpNelQ34RGqm2kiWeaelnya72TZhtk2p4/PrXQZWpule02p35yRC/X
vVRsDplmpWA4FuCQsc8aCnxjjzvdrlERsK7Kcbc2a2P0bkPd+yNKgK/zm1d6O3Oaj70Hm3Wo0Ws3
pnC4i4MmOJRq4JCRpO88MPEW7kdVM7fnPrmj4tbstCBAOv3XKnLnqkON4RU2B9I8jxpmz4+mQzJB
XlIG5NWUEDmlpCPHuPxTItuZT643z3tr+uK3acFn28FhZblrIJq3G7kNOtqhhww6OiRZstVmb9pJ
pwzLJZZhue0zC75C3is7lAySkz50941bWZTPaQXDlJzyevntlrYxOt51MAebaBmQ0dSatb+pgeqO
9zHDZnicdl2sFDzL00z9Q4bNoZprDiWFWLUuYEIu3jnZgBMSG7z8QppyaQv30q7U4TbrxvZxAr98
jaXj13PAf5oUFpZ90So9ZFjOgMCflhrGL+EpciUwLsIf5x65O4f6mHBRVF7CvPCHgxF4bGU7fdIB
WLRO8Fy6Vrebx6I4QL0Mn5GxUY+BjTW9jM6w3p8mKMMMSQeyGqQ2lMY8SrjqLkqffsx/d1msjloP
jpJ9kpbMUrr41KP1ha2uoSFUGAcvM0lL7CFy/4gBXfDSoF4L72qILtulmedxdeGag76XYJBWNqbA
k4XaBXNHtXSuo2UvKcElso53cx6jYMig1lTVU4YxDj8gAYz0lKcYaMtHeZlZy14sxR8QRSQURwht
w2M/AUvPi9rQG5oOawAV2dfL1cKwDjEJ/b0po2iI6S88cIOdUjvvg+sWYtBfz60KSERJX1zW4hYF
Z/EpGCrr2ouc+oGEWPOwdFlZiFYLp4oH6S9Vfe3y2maXl0m1WcWeRABqCPRt5C678wS8rQhDhRFe
fNro/ikB537Oahg8QiK/kIF1kV/zz8Fhozr7ccbyARc668lCXfsmGeKv1JWsJ+nS2asqDTpYbmKZ
T0kzBfsmtdqLc7yiYCy2xFd1rD3AWQD7TB7OPqvliuau32sq/tQUJd9RKFDp9i4QzsD3BLnCO6sr
lw8ODiRN5MNBS7rprvfq7K5NI20jLiQoz/LVWwZkBsyl9zMi35zu/CKzycGF6kG8tUhvsNnCpzrE
hquFrver8c8RCauUSxn555yxiR5V3fQuOArsZmRPjFctnopjlZAAkjM+B4LicgXPxrP6WR7/slGg
qAN4UPXvpJVnzryXizRlYIk4U8iAimubulHDo5DG5A7kBxoUsmn4tZy8AppRb8tJcMQHHYwfvxsW
32RscvlWhvg1d60Npnqa3WcHjwQ0/sdv0jL6LLmnpjNvZtS8riJlip57BdxnAWp7J00zycq7kM1F
XnZVs03m6IRPbgQ2K4uelQA29YQp8KGvlOh5rlXU+BIwojLVSLL8ZprA9qK3B2g/vOmrEttejNxK
aU6+TnJGyfPs8Nf1D835AFHRbcd2ICdQT9U03dM/FqWMMi41shc8pKFIHRGofErcUvnp+cqFMvSA
eGblOHa44+LPaW2s2kSVeDaq64wD8Q9+Hr6ZihfA/OfzRW3L+tSoMZkG+N5PyGTPMPyT8KGs+uAC
/El3G4+Y2mWtDXutrLqroJoD1M7N/rqJ/fiyH1WT02feXUyKUtybShjsjTpsMV3tW6CXfr916rFH
bpCfsNzVy+9WivWDZ09Q2LtHtS0jyCoDiEQvi/4w7OHVNJYtl+YbGx0awMuAo/Eu8afiYWrRM4yq
cj5BrdMuw1FrjlODenA3j9rBDBZ94YFChJ6w605bI7iysU+9jifIy5pf65/M0YkuUVlS2FvRHFWU
hpJuRAJgaeYFFa0eUvi1ND3P+GSWwEqlFbvdwvoyn+0aAYg6jC+kOzDq8hbkNarPyxJDoR1NMQ+x
LBNNhE0LhXgThjhb1V2CTCD0oJfOi61NYc/VtfBnm1/NISTtSpLxyfezh27MxtcUa5T90M3tTeVE
GIIUQbS3jCz5jOLdraZ19k8SXA9WbA2vPqeCfR947U0fW4jxRqm2MyY0pIZ6OOgw5e+nRM3uDSOn
1qBNN71hc+QfUyW7VzykPY0yGQ7SlOBfcbFRdQcRZE+neNwrOfU8IUlK02xG50K4j+dRoUlCZEDD
ETPmG3l2hKayRZokfJJWxzb13LLnYFdapDRdpB62GHBuxGMSwtaw5QDs3qJXg2JPY9i7EbDON1X7
H0fEJWCCKSu9f7dGjAbj30D5DG1BDL3H8mEDwRfStAxb8zz2UEvp8h2WDxglFKOKhdH7c67aMemv
bXX0Sgg6bX8dJVqCVnGM6czSbJaLUyns16W9RsokTTOwpR2hQV5LW2ZywqfYdF7TS/1o22pKjrpi
oF67y4UD5XwtTausISnLrXTKcKKn0c7OYctIn214xMjteeKHdc6TPVOpNpSrgx1W0c+FyOwCHcrv
u8ioKWgn/aU0x6VvTKZFjWB6riTOTqe3uIEM8uXaKTGarj6HK0rQRIDEHZYjgj/9KVJco9GgXaVR
2FdTFDfVZFj7p4hqg/TPmjU8LPFFhXWX1mrv+5d4vVW+YnKfXNplju17PWonuXMQNjyF3d4bp+xd
t9Y7M8nUyOuvEPO6ldBAwSkhMZz7wGJHA3jUwQmhde8yqqU7R7fMnTTlUnagEwNlujb1OH+mlIUp
QNGlZMYHmjr1vtjzMRKsjOzZ4LD3gB7X1l5iZYKjqi+kQG1U0v85PancFKk74qc0VK4yxX6broUk
P1y3z666BV07CiYWQmOWds212qC1TnGcXRRGJUhWGOarhEFeUJD+SjR/Aty8AMKxHtrLZLm8C2Kb
ui4mfbLWOU5WdSsd1sOyU1Od5koJzBu1L7Ryoy+kz/MFT5j2XdOSpjpWJA313TlM7iR2jVgW+TBV
Qj6+hsQAQUdrJkdlrc/RLdqcJ7bSRvGNXllYhqYoZFMT5fecXrvHJHGNq4KzLsxJtXvE8qJ7nFWE
BVRnTi6lKQNFt02UNnyUSVkAcLY0LB+fzKBf+8BumaAe5uRK4hVUJxEvW8dcGDNp7Bi3BrvRjTk3
zbcEvKNvYSm2cVXOirnX/QxUJFk6xIw+IRU27vAt6O+iCtX1mU0wQFEMhm2OJB5WM9vQLJSv6pTv
5+VpgHr0n4ilus9ZnSF6wR6WYw+h0F2VrV3Z/tcZx1J5cLgRpAQKpvVQGi9ZqUy3au1+7s1ef0FI
e75lH/H5PDZ61udKdfUXRS/nc+S/mbdE8nj27r0mPASOSTHHiaZTDCH6ovNL0K5L33nAWkal6bbT
tE/wtKX+P3KkkE50n919Vdc15uqZezFEtXOs8mo46W0d77HAmj81rfZNyOtdVG7CxDR/eCbewUpV
RE++Yd9B/HsJ3Qg2z6R07BiWS6gZzTEaKWRvPt7KOI63zTGR8XUS0KJ15nn6uxi5jbB7/eudnvXx
aeKopmnrtml7tubAPPqARe4n26qd2G1uWrWlluuGx1zrImCP4IDXdjFDMF7bVca2ulzG4eE2D+py
MdJovHQa6Cm6EVxKUdNVIAT2WAFqQ5oWbJzRBc0qWBgY6nrsHZXGibetaV2cT0ZWEoebJFEUHtEc
jTI/jjBQSpBHXA5DQAeKe3ekqsYZ2Yghn/5iBdqhnKyXtjMCuZwyAylMCisn993I0l7nROaNokTN
VROb6vVf/y3/JaXhkJ0HeGBotqN6mqN9eDLrQEC1jjTBzZzVFoQ/Lan0zfoMg1KdbHMPaLumVZ6L
SA8ZcLef3p5S8uiivnK0B+dYm3d2lJivvouIf8KDb4NsqfEa6Als1bIhK7aMIvmUbLCN1m4nr0cH
4F8m4WI94Gg3FpfivuHrUbMZkAPDARAFCOmzGig20mc1ZfMgA4HxW5zYgp/72lKv99QD4Q3uetNt
LxyHfKQXZI+mpwe3eQXLMuDv8yXLEzBkhutSaW2rx6GaP0l/l6XWjuxkfrSarHj1uhKihW9/0Zrl
P0ZO8yBNVZ05xVrRqxeq1TECE7aT6cvLqZmWPiJ1Ga4vJ/E13LH15bArtP4GDsaD5MOey1Fti22X
q1kGfhqG+SFZlfSVjVHFUN54NdREzwScunw/lFiP7kaaCMLV69fB+w9dfmRu9UWceSsRyxryHZKZ
fHPiuyVCWkNVXda8z9dsp4sjPOPkQgfx9TlGbNLmHPTDUG3wkW5QPcRjTUTRAASp8892qEI9r5qH
oYxgaeuY5y0fHMQXVb61M68Yl8ZrN+UYMSdmgjAhzTjW303SgvgSFUpl00xdexH7s7/IF7+/NNqM
OLZ0NuOcXVrtcPp3cec+ZHVOWJma9leKUEgWU/e4jdGKhjA2f5YW1P7iVu5E5CNcBtlzfZ6duriV
rnOYzJwZXPv9hbyJb7rb3cqe3p07A9cUpb6lumbcqKUBVTwug+8z0ouzDYFUoRId2lV9GzoQQf8q
wPar8mr2PBTE8QXI/oYb8C8YQ8fQdNewNAvpJdM0rA8/Fzn5m3ZytfD6jfI6RP0x6xLtU2s6mIGp
3bOTFPOTH+u7sDTUT8M0ebdoR3/340r91NYwWFUtL7Yyx8u86QCfrt5LLOx+H2L5FF+uK1qQ9eF3
jNcydzl4qr6v3v16OdXHfXBs5xsp28olKkac41EG3Z/7Uk+3QeJupefshJyqgLbPoTIgoQ3qhXzX
7/uhwtLR7BWyzMg1U2U3UYPuSygdxoIpsCvzS9vzGxYP/P8pzEmvkivmbdCTix6wQX+NQb9fzgjS
7WQ0/X2J0tHWJTptlCW0ZWEkyd6WkDlq46jrEsEiIHv+VyRu/eesIjF4xkNR47jXXRtQUNp38+YM
oQo9PeXhBPr/g861HiZ/k4hxl8/A+8Oew3PZtQ0OSZqtq0CFfz/s2VWISivU7iP5pnovKdRuOfBj
Gc3hvs6Nl+b3JnjUt1ErV42Xc3BTm989FWn+uDTzfauq6UWAHtyTp/jFqTGT12R50o7aSOaS3LNj
tc6tdKmx/xYvgwnwXTSBoldp/YrH2dC+XRes6mFbuNO28Au707a16UeXQhfSUwWw1mh8FVaREIqk
36jzRvqlNVhQY7w+2hot/hHOoCdPFaTJTRLr87cJxAagZP/PbKouBrXov/u9pW/MLHGedCVx94nd
k5roHPVIgbY7ZChoLT+H+ta3p/iLkU2PyDD4fzbp17CIsz9w2cYlzmjiT2lk27sUmx5wJk1wFdqO
cp/X5ue2VJzPaoUyBiatzqHoR+dz2hZXSj4mz0FsK3/zlhsfGEM6PDmH3xPT0m3d+1c8eDIOJurV
VKjwYCUNNGHXrlXIEYetup9yVzlJ3/nid2zXVTP6ee6SO4WU/06v4mo3FNOnYZytP3rP32B2OIcI
8jaoNNv+z6nWvvpBG37RR3Yo4JfNpzlyk33TNcldrbgoceEGeB22ZXw9hUZG8h/IZPE3v4WkFT98
0F0N9TF0xRDlNB02Tx8+6Ill9KREi/raLCb7xoGJetmBar1q0Tq4HV1r2Z1r7bPikclNdD3+rrba
ZQXzgbxYGe+omSk/8mzON3oDnlA3sHBRu6a6y+2yvpwm171in1udUh8jnRpz7qeRX0x0UnVSlTi3
rSuFHYeHoQj+mAu8pe3Wcj9NgVXuDP7E9yrKMQe9j/sjyTj9BrPL7MJuOuvRT3yYjgBiv7qOdmdl
VhtwOL3Hwzv800uz7yHMutdpBoQsS0R5Vtd3fBP7Y6KM06FwwwwpZzYQzXJR9Oov+iREgiWujDIA
t1ZTP0DRd7cVAjoXCpLGj2AUrbnGSdhM6kebn/KrREUuXsbCcXJv08WWgrey/BRS6dhk9tR/4695
V/Xgvjaa9+JrkcPnZKKM3rj9z6mwvvkVnxOO09HWpU50O9devA2z6Ot584iNLQAEPfkqW0nZO/7e
lSdgzwrfLg5BiBZZpfJZ/P0uNhI13IwFRteJxt270T3nNrAwej00j3KMXFp56r5ryZgcKvNi3ptL
pBwqf81rliPmMibzZKyk9T+b92uVX/NkFagM3pXXGeO+jiYEtzRlvC5zNd3MXamvfYFb4C386yJx
56bcSV+feheQR/3LYVAKmN/LekWKHac59fp+jZuqn67qTFeqM+aPjlLYhygMG7IINPvZyx8TDdR9
6M7tpfS1Sx9fgY2nZ+W9dJEfKq8js/khrS6IYQKoKJHmekw6JJjJ35G5kosuySq5xQS7QvLVgc0l
ea50Vk+qDEu708Ji505NtHs357xQkPx/2s60N24kW9N/pdHf2cOdQeD2BSb3TVJKKVmSvxC27OK+
7/z18zDSVbLVdavvxcwABs2IOGSmJC4R57xLni6Ek4RbM0RUl9Q66USwwDd2LzxU9ALrYFXBIkmY
buZd7I/7pi0g5Y6ltoxdNH48pyn2Ujgq9kVy02bFRcpNJbP82HuE7IPOmNwAKL68q03x3PnTc0RO
fkvW66m1wtmnpF5JBQjPd6yN1HaQKg+Fl93LgCCynYXUgsgiR5wmpQlXUhBiloxQmRW8pKFus6bB
eZXJBw6WfuttSLlhIyeV0Uw/vKRgL0SVAkGfu3gq/ojQ5kHZ92uEPMdoWjluLHF1W6n2Bcxov3W1
kBQinM9zBJ5maQ6G+IoCNikKdC1FjZg8PJ3iQhbiR2wxBviwNyk+TNWA+QNzcjNpdvhfKt8L0wQp
6pWvjdtgIZNZ410NNwUJjrHc6W5hnuP5oH4+qBnaHdZTyJ8AeOYPE8ePuZLu1cy2Xjo78baxNQSb
iiTjS6BMn8cJnSkjtIt7oZjPstuvegVMo0F5OlXv3KRfJkbp3OuRYt83qGoeitz6VvWAa1AlrsDr
4yztiUjsgz6JXuOzSNGZ1SGK7TXodchuIUerVvq3PCmMs1J0NfmCjozXHIa9hoW3di325mSEHJzh
RPj814t/zfyYSRGzeQL3JlYLujuTh36dqnnw/4ccP4lj43bwWxdaP0YvUZCs1RYV7QVlq7UIBvFm
x168qMxa/6Q2fcqyNh7OhhsUW8sw8SaeOjYkMbYVQPlzYyY7dO4osyES9gSELjrUGkRMSCb1k9NN
JPyzSF3Ec7N0gOJWVh/hLuI3T43aDrfMu5/loXg4Z2eU3W7kkQpSTveIxK3lga0aiEvWf2uo5qzq
IHBWBd5HME3YtJNfHLuwJ/H13tbTEF7TextrlpNqx1iIQdjutCtLX0poNraebmECYNL0h7am3NMh
3hlNVFBL+l1z86dY9FNuy0R59VMFI4wqhOKTNjjAB3E020MbKm5/5qisruY9+PQYx5Ln7X9pASTt
fiYqK0cFkTrZkht5wAe7IBkGhXOxsoZExfO40sR5RDy4zrX8JJg7KAvuPmcBHUFsbdm2gRiseW6M
P45xvHb2OIlximn5ngs/L7QbcvIbebLrMSwOl76DFI+r+u5ZDpRlhuxUmBmAsh7MBj4BcoKgE3oy
uI3dP8ROgpK67Mtg06ysFB7qT51t3x/SwFbIHHCYFAwDun899r1L9peeWVF6x6z739wHHyvHgnkc
E1jorBSRNcP+kFDsYcT5RjOiFCIlkEuSyaSQU9apQXkXuBli2KURXDAVCyCcWqwu3QlKrx8P91fR
5L/+PubHFRTMSs1xdNWloq1CwvowsYxCyypIkFmH0FGT0wjEgUuVjdx7b6Y5els1Rpob2ceTBpkP
UaC2gprSGQF79bZCMU623jfCbu9TtLaO711RNrnLKqJ8G6YGmeZesYtdBudoEXaucY5LlwJu0qVo
2zSDvnNjiJoFRE20/wB6fJDKkX2mqf4eMlO0ZN9Pm7mvD4yHv/696eIDQMvQsbAEmGU4FoQ4wXLk
1+cZMgS6QyLV2NZXI4LE1pLNANy7eKHABDfroCW2Rzm+MBZNX6Zvpqpuy6HHiMxE4aDMp58jxlAb
Xoo0qBdZpbnQ1AEDld3QLoWo3b06r2SnoGmXclQubOXo1GJgK1ey78GQl6o7GN9nwdt3U/NsQiBB
4EwMxnym/gt3ljbX76N5Mxjo9EeTku5kXxBWn8K+0o+DsL8CnvIOuZno99eNqmzr2ohuZUuGyz15
Hi1uGCCizGv7zBq+OGr24Bx5crfVYopsXOkUbZZqyJ1jPap0Xnfntp9g7PanI+Od7U76zwFzvDzz
NJ9eHiSbck/2yWaLJArEHl+9foz8hLzokH/46cP+q3NZen+PsqW6fT/f+5f9+cu//xx5kNW7xtCO
71/r4w8kv1eSRns9xXkicm3vBvUeaB6ak76KHB8KTOB6qm2182l0ea6jN7PCSnQA6IBjmpjlhULp
pSZ35caCeJ/js8DQ+2YKQHyOliiXyeyvJgfeTzG4mKZvPoxYXT0sk9Z3li2202e7M94go3n7US94
o+DNVm1iT1eXjqLQnswEmbS0WdjdvssbQZkqL3YghoZNnXTjZ6v7HrekBWS36ONsNVe+SDb0RreY
YJF0i2BQ3FPI63fTabNh2NyM5o3cu0YCSPVOjYaMbWtX5lEKHtRO+Y3smra9yh9IG1yr1SHfhLr+
3RtVynuz9MH7JiR9saxaq18yM2+3RuO42w7u1rMtnG075uYX23XE0kh1/waenn8uI8QKC88yvniY
n/ZC6y6NNWQHwQNpLfu5S/22r75YAiPsoMysfWKY8WOspE9xOvnrqSJDTM529kuOe1yRfag21NUM
yAFzp+DOOpJs2Mo+stXmbWN4KPqMoeouYOjXG9kph8vIfTV6F7eohXn9bwjbGBaY4rFAqKNDXEKD
6jq1QoA2qzZQXuJ7dAiKFXLk9VPepsB4Wtacdlp+inEj+F4MySrLwuE4BDZlBEXRbm3qs2tnyFEY
cVX99tqXmqYOzLXbR4gSHJu2/DFQzXtmlqtbPDe5+mSc7JTHIXD65oeVuivbwL+NopNM5IPP2qqe
Fdxes/yGpWxk81o5q3JIccgI3MqaWeCE/d6L/E65XCFvgJ2aBTn/s6S7D7FSreIoYynGIY9zvxTU
l/1RnZ/lo/5//SIPVUu5qLe8QBXaD5oPzf/cfs9vv6Tf6/+Yj/oj6tdj/hP6DP/+MmR1+d+Pf/st
r/52c9k8foz85dx8gx/fcPWl+fJLY501YTPet98xMf9et0nzu9TVHPnfHfzbd3mWx7H4/s+/v+Ut
lE7O5od59vcfQ7M0lsFb7Q8lrfn0P8bmX8Y//76ovkxh8jH++5e6+effFcP8hyNMWxMGxq5IdZsU
jfrvcsgx/uHSY5i27ZC/dZDjwmiwCZDi+ge1VuG4TEUsnSyXYKjO23mIusM/HEu1DICQ8wICkM/f
f//Bz9ec8PWv9ueaX5r6a0rNprZmAOMzTHJqQqiG/mEmZrYix1+tw59IDNz/LJN2qBWpQNNztNg1
e+m3OBhoapSuqoGMVjOWHty22OLmZ8DrECUuEvFY+AYMlArMTNupxVK+nKcI1m/oVsVSvpzNXkkP
clS+2OVolvbF8vpin4O9tmPJEFq/uUU+bNPU6u4NwEn3IoBmZgO/2eVznxwoBE+gdDDLfYtPbbAc
Wg0onz19wxJyOZLEylACtB3K5X/s4ioy91a1YAacufrO8plLa2beriGdBd7aQFGO5Ph3aPLR5ylq
7qOsAVSHHmVbGz6ZseAhApz2aqhTtFTDKL9YU2iuW1STAcoMzR5GsLIrrCC5tSe3XgM2BOKN0QZy
GUH8OdfxdRvOCh5fbzignn23vu4EIFzeOobionLkUE4+dnGdAjam1i2kX4y0iimM7L5BuPEg6d69
JNEKo7j2yQgZK0f/iJX9Q+f0/yYRbf/J9cM1qGpM5IUsUf06AZwSRwyUQ5pFDPggvgm8+ACQqTzK
jQ/h4mhVRlksZJuM1M8jH/rej2uRilihsy3ConzSZ4JQkxbjKbfy9imJ0RkFwFwdJ8Q0noagSJcT
FYyDHO1qsHsa9hx7ORoExhED8JseE25VaMoZ4xb1aRTtSWuL4RyWDa2A1/jYxdcx37HPIe4XdzLS
L4pL3AKDj0W3piSJtsgE+GQ29cDFA8WTJm7OupPlp7Fw6lVu1MHXuoERqWGPHqAGs5mctNw3KHz9
G4if9WsFACzGPN+e0wgsn6gDfNQMS8jF1ni+kHd2mmgv8CC7cZrgxyZNtIrcgFUshbPquMe+o9sM
eZJq12PaA1/1xWAcq8SGaBfvIAhxd6mJuFGCmipWWw3I/89tUcKMsKvmBE9E3yH0r6AulsBgd3uN
NDfT8zTXnJWLVMh68vV2QW4HObBC8S/dvIBzStxkRrHyyxQihGVTBdagKi+GABL4OJn6utMQsDQr
6WDY+Ddi/hEChJaPJY62UVXarJr8eCVfeU02XfrRaC+y3wucl5+e2z+ejj8rIOo6uNtfSgwU6G3H
cA2bEiWKbFzRHxY0voXFvRGF5dpZNN6XLi/br8JKHQT1bfNWjF11zEDLrBW16p+bwQLSVCbfUDV5
LXu7fzKLwNxM0IkPWmPV58y1EsQxiaCc7EfF9BZmAJELKEN3djaqBz3Qc5KXafcJXdZL5dvJt97u
Ln6SD58iNBM2hd3pB9drhjtlgqIGVGt401G3ms/JGjoBLSPaczbiwJLrzVuLuc4SYqx7p/s+mQ9N
Hy+tFtbLIW+052nIkHPK1fjrlGa3vWCex6QoWeR9l4cAkOKlLqrit0EJ79tGa7/0oGgWU1UFz0Ho
jktkOfwLZfdsrdt1fYfHQ7GFYp2eEAs3Z4G4eh+4KXxOUrWbIFPEHelLmxcL7DbFzc1N2mrdo2dY
SPQNXJqyiTt5cacN4sZxg/5Rdjlo7SnCrB4ML+8emUVipJzC45CDbe4E69zoTMjC4mCUObbPmUbx
GAu1detm3rIZB79YZ4DeUxCut9qMOZYhaih4VM8hAiuCn0LGGX2MpFC+6LR+OGrW2hZR/FTNVQDE
Rd4bQlk7qRE9lTNYjRHZqBNPv8RatoiDG4hWA4IUwU1lG+w0xinW8zFaVMapkT3/05g8150HcJLT
Iq5Q+3HDxtwVTqs9oi+ub/DfTNconmuPreGZByekyilHTQ8uhA9BULbkpsy+d5WVXMw5PMuHL1jV
oG05n0ueGmB4t3IdYFvlNDmvPX5HIo/V59jplT32p97K0APxamvjY+CV2kNpiukmxAdsGfWJ8+pZ
FJytoEdGXM+de54or/V8HhQpxhWKh+Mh9X3jU5yimTz3TzhmbUhZAeru2hG5BRXLv21uChfrcn9r
WNSNFn22rZlWyZ2/GLJk8F8f/q8xcZPPdjhOSmLp/WP+Ne5fv8qHmP/Lw/lpBYJDlh9+K9BERRXI
1x7MwRVQbutgz1/SPVddQfUwioy3IUYIg8Q9bJsJ7JiqXkPNQv0RmpbJe6jfts5PZwWKJLYytPAK
7yxD/fins/7ZF5Ch8gso3qT/+gV4xVmbYoqrpVIl2j2J+BOiGtYnyB3aKS/rER1smqKrhl1I5n3l
oRfwqY9RZvHKTt/KUb2wFRbENnjxeRSgw0Pck5uXg0m3JQEefqr9KL8BGHgbWs0Wrl/bLLUaDxgv
UO4AA1aPjq3ky1HNq/2QJfWjUkbklDFeW8nRPor8myFI39yyrh5lV4XuqGUqFxkedwUVEVUFXj2f
DLUvZeX0urmRo61XOui7ef5Sjrpep56nvt7KQUwps5VJaYE03UlLxu65S1IHzSW/WsjmmCo1WjaD
WMsmOj7JEp0GTDDm4HDEzAcXzkuIGv49kK8bb1S65yIKcXBTTHspo/Cbg8+SaN1OjvqB96Z5YU2G
q+s/8bleU6MbjH/SMizDeivsHBQ0Neb7HJWEpcdU+RvgnRC00xusvWpZiyg862oeHayQn9KIRfqU
u/nXKRvqb5DmDspgai/Mo+J10DbdyfUyanCJpq5wIBGvlqJsunGsvhmWHy18W4ke4/lzvWaCqFZY
J9PqEIxshLF223h6mADbLouGEjcFuWABOl57U2O8qfoKeYggfuoQoPqtSaf7MonMz6lGIadynfTJ
z5QeKqBRnhuRB9uJ5/LJclkp6Hkx7ez5U/oBuVvfZVbBCie5qUCeHsqiwsy26tQ7Oyo7tNl5n3oD
3nA9idpvNYbWnsiRCo+t8WhRv/pSzGbaOXCyS1Up+BHYdrXVtRDOHxSCFBLunYnQ3cwdkD1XtsGs
xMsJs/X7gAxFN0EHZVwKuI+qFjx5U7l240rcy65cGZ9Hd8xuJyUPnnRU/+DnGv5RNg3bPkP62ksg
PlhP8wSY4JsE3Usgvlnx13aUB9njjsmwQIRNHGR4mrewn4w+XSt5D+7BGsDUU0V/QO2cwj7l/rx5
YP2h7vKOcoNsygHE0pDiMFx7J/vaRO0XtdObMSL4sNlSJzviXYqNTNzcSWEhufHLZBeouc2kf3C9
pd9Hvdj6oSkObf2taNX8FvJ3svVLChyyqZOjuZUbfMqthe5WQbvXKYYtJvQBF2rRlHd1VY2XahoO
TpdOL8xcsx2kBZ2FWTW+uG7/zW0sjL3diT8IdgzXjWPiwe0iHRt5Wjx9yjVdQwXUr2FqheXtrPIq
W06lAWn9vStpIDe3OLX8+HLUzY3ktrBZ6K06UDQxLt7Qp/mgaN5gmMH0KEJ7T7cnY6kWfjZ9sjvF
3Rdl/+CxIr5uar/Fdo11wSoAx4YrUWWZC7VOxG4CR3eN0SybN3lu3snD3KIdT23WPpCqTIV3oDSt
PFSRZd95E4Q5KQpkpJOyhvomtrLZM42whBYtnaafVtZcGnfGGj8wXsqrLhrBXo4iUY5y5GNbdvo6
s53cxtgxcIaD51bxTV7gah72yvCYN1G3SEGVvfFLWLo6inujkd5pZCteG/4QAIan/N7G3n77fngd
5SrEL/RVcPDBvw/azZtiNEtcwczf3Cn/6fBBzfL7YUZe1QPUAKuq3V06pac29PUtTLL2qChMe8dc
JZ/qivzW0CI8vh1KyS6JkeXU+dEzxd4Mr8Gw+hpgTq5Q/gOMw8y4nBEpSOzusOEd31Dz/a0p0uxF
ZEa5dJGHvkRJk60DECR3nWlqqAfE9paK06dUHfR10Rbj51xN12ZjBc8d+c09ahT62g3S6c/6ZXyi
Zdd4O+f1I8/jm8bH81zPLwI+vKjDfamJo5+rGV+WB7NdwkPUQ+3sto72OXMqC551PJFpm9wVpJry
DqlkZ6spTHrNQlOPDoJO28LOszOaFt0qGFFTQ9gN4TulEl8m3zlGOQLGSFTYJC3d/OhkZFrq2W8j
I5uzQQoq4NdPE/UdwOOmMp7KuWna7VodfPeC0VP60LbdMZo9O/zGWJDjSQ8lgg34LwvrkyNGY1uJ
EYUU0VqfrCA1kD+u+p1s2jETlLwqppNsemlzgiU63dt9En8yq43sbbu+Pas26jTzCdEQVY/y/Kxr
T+WY6feJGGr+WFl1pGrhIY7v4EQXTembnTcrLDCc1/cItfO9uyRTforgjTI89vr4WFgW/LJZgT6p
TV4D02Dfh8BujywgmJ/OAxnoC90Ym5dhSJot5Vax5VfQPbfauJEBk8+LvhNTeTKmCGbqfEqkijqE
6NNhLV8JKOqWYFd9Xk1/vCtaTYyHvtafrqB+GYcpeQFWMZ927VzZlsEyrkHNVUZcu+bB93O+D2Tu
NELw/xH73h9O3UWfPsfU8b+Oo71CY1X53o7mJTds/0XgZIyRhgpnM4T/5SG8u02nwrn3kzheonBh
b9MhE+pvoVaFi970YbqZwruRwol1xvOmdYpif/Uob+Nmr4TItcKyMS+yz1s6lqZfkgkjtixXsNbw
ULoendR6lXsKCOcfe1GZPLRMQhZk5OJTjdJk5A1IMc4t6UMGY5jZlIA0ew2RI3IjgJQtHVE3R3LY
2qyBpJ4SrdROnpnvYyNr97LrOjj3Q7jyt418n6FXBS2LC7PMav3UcmsbK/luGugr8nQZmo17L3Uj
dB9qVAFJEHD00DyAA00fupd3SYkaRNjOHgqfR7mj7IaYuiSizDYSloG/LANjfEG5rFyFQ8tNMzen
tmRJiokqa6Jt0mrZklkGWP/QKINlaTn9Wsvx3oWsWEyI4Fcb0yo+NZGJ2RJgeHWGuY/zRu5JawvL
qc5B6Vh4N9fWozlaqF9Bbu2GCrEirFqRt04VA5ysKe5iJmqBFUFIKBt8wxQQIBJ/16kKSkZDnK6M
eaUMZy3YgCZHiG1uvq+ea8Va6rWi3MiuIqh31wukIiF87mrduK6Xr0tjWGkw+bTkSLn9VJRJ9dCU
Dm84JTqhz4YRqJW7+1HoCfnQAvJBQ3UMwRpnr+OedKGes75yJ7RsREHO7BpKNTOXQm3xlPT6slm1
JLOXsLbLjbz68bAsbppAgVQ2M2dkn1uMLBJ8p9s46uTeXb9uB019ZWG1sq6wdIczgUSBbMZO+XNT
jkpGsR4Eq7Kz+0M8cxzaOkkXTV6763Buyr5Gsh3e27JTbixe0EeB3h4sMA/KrK7fJLhSNnaAcQzM
lTdEgsODUFW8tZQ0CDd4vDpLk3X6cQLfu7lKvkn1NwxCeX6HCdU3cPv7ThvJzehZdYd/hLVMAyTM
HUShC+70b3qkRgu015rH0recjeFp2QF5dkRrq7o+IArnH5qRPI6kqsZ1uBstzdjhPetBvMKqFn2z
ARPJcvDCUz6/EStdEY+WQ5JDQbRnUU+lva1hvqlbiHHrcDjjDWGus75ySH12s5mnpfQ3pHvmWXko
tGXZniPSzw+Nr990CeX/Mimtrd15wdW1yyvS3yKad4WVjqsY+tQ6zKvhBjcjWHrzXtFVzaY3Qt5w
c5MMcA8+NBwbprx0glfls7Q0B76Xptmap0J8MsuG54fcTaGb7Vyy05AkYljRv2/GxItP6ayiF6r5
PYoOA6lIp0yTrVIr9xii8J6rnHijNRgzG7XZ31mk/piC6OqbCJax1kTfktzNlg5ovHNgWvi8iX7Y
uIWhPNle/klGzOfi5v6khVW7rBAogmlM8i138M1Owgx5Ik/5TO5OWapp7t0WfT8eSh0DX0vRzj21
yUWsegm2Vap1kRt1QunNZ7EgW3Yi8LhwVV5bsx0dKKDhSLYGhcvoIdCF+NYIMGSRKN4mDWNswW/7
Mex9BB7D1DlZSmUfVByUWY4p470CdGgZlZQrEE1A9EfYpzoAIO6hOrs0WwVBQSYfzyRRF2FAzrOs
zOHONZJvCM7CFBpTsY1zFDNk1DBpb6lwXlut0ta92aFM4VVgNT+2A2vQ1kio4CviKPABZNtqsgey
edbdqBXtnnlHu1Kk9ygUuaU7dSU2rXxkgImii07ZpTIS+z6uyjsdqsjzh4OCMPSWdW7+dFCauv4l
jW3r/SBgkqjVthXKJBNK1V5mWUc9EzN1Wt1jomofZVeYkS+4jsp2EFXWbqYf27mub1zLSFhDhM2D
3JSRTwkprMIj+ZP6IY6m4g4V/LUcTLOWRZnfjWvLHcMtRI3+VQ1u5PwR32IHMp/lbRvd6l475NLn
aaXsduzB+5Noa+6GRqkvIub98K4y8xbYU720h0Zbz4QCh/xbNZ1w7VvK0dGxKMZrp9IdYkiDptjg
UVC9WqWyp5xfP06iSG6a2ECTIhrxqAwxxup4e52cfkAVSNe38QyrLA2un8TPkB7DMBwOF3nBed5o
+Hq/GRzMYORkc7AShUkTFE7ZbGJr63RBckEdzHtw02F3nYN2zF9HR5xr5oazqXxxgtxpPmaNvjfD
XnutXUorQO58iNM0W8T/LL+3nzM9Tg7JOJqrLAgJm+zPNrH3rmt6t6EPsUweblvmSGUEKZHsegP5
XshERgmafRBzi+m6Uez5c0aQ92gOU2lczOu+7JDhqkUiu5+dHz+EexUJYX0ph2S4lah3Xdw/JVpr
7iSwTaMmfNPG0Z3Q25S0lVnHzM11cxdVUXgZBvJHA6LXnhzt51HdQ8ZknABaGPD1456iksVTRy78
8WxyzqDnNjJFICOGsjvHhjfdytbYT+kKn0+DF5HHUgAnedbrhYq3K9BTxZtfTolSgCn1sXqYNe9+
9IVoi/lqdpJ9dq+N59Y2ddbZ294ytYegqxD70Ip+bQ7alC6xUoEAE3d3KjOzOTHZ70WqYqRFnS1F
lLkYFm6nmHs5PMEnumtInl5HpwkXrKuCZGogZ2bNb5CfNvaE/0r72cDV8TqW28VwDUj/2EvcnwLM
6LvlG+PBxV36OJdCjnHXjEd4bf0GOOcX2Xrv/9C0iiZRlrIT16g7dcqcg+YfzQJJR55e5rmeNyWF
1UXFjG3v+KWvLNLc5TfS2cPqR7ue2gOUk8/Aisyz3MiDOdNUaCHa1UFyT1kzWgve/8zUOmtP1hLN
PL/Mz64HXx4dvfalx0RQrqSH8bmZtOg7YtXJQh2b9g54Z7SgSAIodDaRLZmC43sbBQcstJwXf0LJ
lG7k9Lt9iAPOWoFn94qiwFuj5N4ZIFRylkdbUY9yXKJ550idlQnNPHsy7Nxcz6o6J1crnaOr8yac
Er15zHy7hGLjtN9xfktbJHuEbt5jUTEN93FoUzRBWQpT88CtmcaO3bZVgochQG+NBHF1HPHM3BUe
L6ovIZZGzNpPUyLUU2l5JKgj8Wh0HVP7SZ/ahYRa4iqOwL3cnbAW2yaV9yhb/zI6n2ZqUHQbyaGs
DMt9ul5fZui5S9GV6Y/rzU4WNiSuB3ktjoo/bDPV05eVvFRLtXktyf+RAKq1Bz/1+pPaO0/kXRIy
fma5safIv1eNzj5GRXavZr5PllWt3DthPqa5zZjsGqmE5Z1h3Chu65Mx4aAsLH34VYWyl33uPKCH
TbdkAiqu55UDfTuXnizmYtdT2eVQ75C5URfyNHJTBtVvCnJde6qWkbPIVNEsdDLdu3qMrDtPVXAa
1FKofmbr315j8ADXD6Ym0IKYD2FWY95V0NyBYibOkseteWcN/E0Cz4lQuW2jfsHF1B/G0lq7PdDw
2Bj9G7lnx1OOFdk8OmXmGq4TQrDvMdf2nw3LGIHC8o2Rm08wNgANmi3CdCrMT3nLt3qUjNdd2S4L
rdx4fwzLG/79/pchEadKQdJvY10pj+T1EDvK+6Y81nkD/kDufmzHRu6JpewNCzwrFPsQTTqQhdDH
4mEkc95LeSKjCpFSnYr2uiiC5M0aozIgiVl9ddPKGGuOCYL2R8y1pjhXJue40bCrGyAd+gH67F2K
/ue4qTDlXE8hGF9ENZiDyk6AsvWaXysCexIAnXT7qrO8W9lKUfjAPjsErjYPmgUXEhXs4/uNkLeD
s6x6H5Wj+QaSA9e7qGYmszHLFNu3bBQnJ3BGdMbweGnb8Ctj2ZkskcKSHtnmbTzyDndc17rOt9qo
U5dUhsVBTqwUB32vYIQCqvXhvWd0FznVK91khcZ2Qs0aATC5tAAkYEaK+VoBcSJZRbcU0ynabZU2
1mtaatbWjQRX4djdyjSrIRruS5cJmEzvogspECulKr9ptTYNVgiOKfjMx4jTyUxyWOU+zIN6d13z
xr835aBfWuMS/5FmX1fdt3wc+t/8i7RWbzXli91b2bPNsn2FNmFxFym+zbxFCfZdwRRcExCbyac6
n0RarbHEyvbQ/dapxwN9Ec9phWDOPsSsJE5J7vNwMrU02OrZteQqzE7buAHJPllhzWsHb0+1Ioc2
F1yj0hN3qTYeZe1WVmTz+iuwofwix8cm/sLEpruWZ7Ow0lmLqda18puSu28z1jUyD2ayJguaJPlS
YzKwavM0PYVJ690qLLeumbIgzha+mP5NRDhHVC5gDnmOtkDFzEnzH+eYP+XfRwRTsi71IXkMM688
Aq6wECrXxItip+ES4Tf3xCOOkrpBHbCP3BeNMs+OelwHVnRwX5p8+i3J3OScktO4NyvjUUaB+MZr
zo7HrWzG3EQlaYCLmKz6dpzndP7AyTCZR68pb4KDDCvbE3xz8WzUybAvKtbcCNktIvLY5VIv3aXi
OsE9ovHDxR/g9PrImm9gkQ8XJrLhbVg3Z9mSEXZqfUuVKTlB9B7hQpvOtoP4uJQRcF/KC4uf+VQy
2gstdYk+TLKTTcTqLJA2lLmunzZ/BjToGzep+1vZFSpQmD3oMmvZbBNzPGdacm3JzxCqyQowwT9D
fgOlE/pe/jzvpwxYEgWNvrFZg78ULunFccqL56klLTUhv8DXjrwVivrhmSqJuYnCGqRvJLxdTHL+
YOVVf2zApm+jNsKsTAPTa/WNet/4bbpKSi17CrCHWWAanLwaifNmCaV7a03/oOBXHSwy5SbEwiBc
1DrSnXbgfp865V6MZvPFT6ISW/NuQrJrRF2407oDk153JXPqaqYfsCsvn7CYIvVVk+6WOfXOwrlv
7rfMujvwE7iYBbL4+SPeN5unYnS0hWoE0wVH1ujgCVRQK1WrS2rD5QpkmnuWoyKtTUBGGbDG2J4u
Zd2rN1x3FzNzqxKalPXixoV7krEs3mIegHq1UtwGvFFdmfexPyyusUiueQv0eGDUUeu8eBRIFqkW
vYL+HVEt+uSzTH8uqOacQiTOUJejbFXxrl6pDXWW36Mar0qfY4FI3uRhgCq7ybtHM3MPqSQtUuaS
jLFw1f5r1iXNS6zZ7TJwnemhsuCvm3Wi3VDHj/ZarvZ7x6XuWSB4sokolT+EuaotAVGaz3BvECxQ
i284ka+BRlJs0AVAi8D0v+Mt+tX3zXbrptwzVr3LPYi7EMjj/XzNretYcwDkezdW3bqXeCqnE/6D
/VL2Z0yDFzj2NXdZIbTzMDu2IkrhvOoV62LdUfujUmrVk5ckO4tiwWsRufkmHvJsJ4/XkMV3ZiWp
3s92Wo9SSc1752Wa9xKn9l8EyiALv1CUZ7kXzX3/D+Pkp/UuTrJ5J0pqfX69+//8kbAUD7rqDXtZ
chXgTw+QkgsghCWWuGx0cj9Dve0QLwU05sfLcYyqs6zIGngNH0qNGc01mvk2SSpEXP4PY+e1HDey
tNsnQgS8uQXQaE8vkuINgpQ08N7j6f+FomY4W3vHiXPT0WXQJJtAVWXmZ/ZiWLz8cwVWySYuVcns
9QolXYiA5O2384KILZN6wUtJ0a+iy15y66D9M0P05RvVcpsh5v/xGWJG+feMr89o1umtSPqTqGiK
SqcpjQt0477ff/X12XDOq167ii7cV6Ybu3b2X5XRTquk/SIbJTwwZTjrcvTyVXWWUMqvbSe/aJuR
jbG9iEL01h+1ZUGMwqnEFaOd1X/2iWnWZClHqTW+AVuUrqad5Ls156RWaOSzRd/Xi9GbI3t4zWmX
uV8vX3PbsXtJ4lo5fHV9TctR8ovWVEHDE48WXKlRlfq07xDvMPfLTv1cXP/on7dpYhAj2KtI+HbA
ZRxEGc9fU/+ZIKZ/9f/nR4urtaStL5GjeVXf8aVQTvoRLnN6nIQ67NbUZOPvZj+Nn01x6EKMKr3K
pe73nWRdnKEBKGKnD+Il1mszmJpO8r76YIrYbtHn8uGrb7s8qcPutm6r7MFIQ/0yXVeo4F9V+0lm
GII3kfDf/V/l9n/6v0r94nwo+qdOvU6DrZ+mlOIGDxUWLbyYWRPe6EPpL+GqXES/6BIvGU72HpRz
SrnbXLnGJdg1lNo+5Mb4Ifq0TGsvWuQE+KLh+th5DUH1U0x2+QlE/AehbXYVQ92Y1L6y2PpeNLMx
rQ65tYaeaAIUNa7d2L+IVooeD2Lq402BRYgSZclHWKipH1cZRklDYtzmg2S6dq3EH3Vv3hfSFH9b
zMg+pLKmBaoa2a/blTqsKMy45nkfq1N3qxiqhCmN8fPLV0m8k41QOmS59jPdZnGmAQUp+v6ZKy6f
pHIEPAYzlXOyFXTFBG6opCrUqRbcUWfzpTe0aUBGE4rop3h1RCEpGr6LRi4opih0v43hahx0XLIU
+FFFReba6fYsVKWrrDLcsQFK3J6SSekOETbi8GBdieXmOiK05g5oA++VjfiTC1rQ9oIOn3zMDOnx
j/6+kKVjArzwUwlauD0ldY0HlNMn8XEei9MoDe3FlPTRJ1Mc9scI8YpqSn5VshW9R7Hz87/fAPSN
32dd+teQCWn3k2laSb8+HS1ta3ZluYtucE1Kv8H12mGixL7u6MVRl2cs7fil/KjuyjOR9jmqzeJX
hDaLePNPz3+/+R9zwsZX0et1prJ86rWheLILa1cVQ3gnWolNHo1ArDtmmVU8pXau7BtZL33RjDVj
unEMh9SUMp/0eLC8WJpz5L678FIlbXjs7HI6NFaj37S6lMAKnvG+MVfV1Sapf8fyHaYZkkiuPd2n
w4I1kaa+TCRiX6XB6DmARP1D2Ol5kMuZr8qSBDwD9EsuN79Gu6e23uLr2Wtrd1dDJ7uU6Dt7YgD/
lwN8d+15SMPmYHREkE5pFt9BVbtiQjYPtm+tZnau4xzBELnFFzKxh12qSjKO9ryLJvm/3lV2o9xh
1fW/58XbtUiXDbv/97xoxvFoNHG50JvkpBXkApZmCh+kYYA5qRTWz85kQ8qGX+hXtm5fo7kzJrke
NG2hnaiiZjft2pEzKar5NVXLWzGXI8t56OXl+zrEhR+nqP/KFVbseWNdF6sbnwqqrjz5UXGhejA+
DZNi+PkUJXsxGuLseJRVa/TE6DzVxk1jr3e5zr3txVPi5vFqP9SyOV4UrezhrdTBggzCy7i05QFd
bilYjRnEjvyR9Wr73mrGuOOPSU5j5bRPoVI9SE7WvcvG3HlTG1rXKZSVW7lBptHZBiJn+ZWRL35Q
QHWfIRVO/ucH8YPMaJjuQAJ+pHOi+DHZ+YcKkLUfRdXvd9UkVQ9R5si+ePfH6P/vvHT7ZGplfPKU
GbtKolAaWviwL2X1Pmr9dBEtIBfOXjJGwxNN0jDjo1l6nR2ivblNX0cz9VW14jSyNdMO2zqpyZ9F
Czcv0v05anuJ7jZGmr856B/tDSPMWbugcv7dLRfrukelLd/no/PVLWb/R7dqLhgDZV0dsD7Odytk
kYtatVdJz5Y7e6z5K0ynvUNfi6Q0EHHYx6oZ7RBp1X1xRWlnv/oxyjgck73mJlQDDSfFkw7U5PrZ
J94K4f+BUSST1JNoLcKys07LV8NOHbTTo4oydV2dVXmKYFdt7V7nAPP59l9DSTzrPhnoZdOe/Xv8
63rxTmmHKVDq/ofgliai6kohYnXlqsTQ5B/X7U+LbdH+Gv7XNV/U1K/h0gKA6Zvj+G3IE7ym/Rmn
TXdEz+LOQPEY/1X+FyZwC4rMqnLzxwCrseViivN7QG3s31c4CTtsm8WYj8crCYcwVgBMQAsd/Hgc
dH8duFWGVF5SNFdmd1nq9lwAoqthgFa6r1bdIYWm76J9rTy1C4IZUVI8IjwEjr5t56dsvy6V8iQ6
5sy8b2LWV9FF0iLzKpRY2IuYbUuxtRvLRdqJ0VjNFKRq8tLLDQz4dNN+jwZdfujnH2OlVfdtkykP
xZiWpOJw1RFj4oVCL1y0bCrO9TYlDfFLwzr7VgyKLhXzSr/B7CsQH6LpTUwKMbmkpCg3TTscEdWb
USFwxze3ehmQWDo0NpoeYhRnuxpXzh4Dq21Ujsrvmd6Zt7OWrM+6EqCYlB9/f41tH07+6rAFdykG
W8uGlxVqHULZw7GjN7TSUzRuQ5xSvuZFoi0m2l2I7zRzxLXisqTE92kwdj3CVEHbZXAS0zV51sLu
FI1Qjp1Binw5XKfLTD7iHmgbKa5twJSAPrIDqndjK0OtbkcIjNsAKdtLnCkzuzelvV6rkkCe+u7d
fs3MgVIQCavAZrk4YCDifyYcZXtB/Sw13wcQpXb8kdVruZsy2z6RJksfDHnzE+va5MNSotitVWci
8g6X09JjbyeXRnHQhAR/m68tzmHSzqkT5Um8KJPuk5PS7iuRDYQ/41J2KC9isHeSxo/y1tyLUQPE
5x428+SL0c4Z7HMOL41iGR+3RHJ9bxVRoOVUx2drluGir/qthIYWJT4br/qpIc8vOisIVlpm9mfR
6rJQv80Bfl/RxvCHHLwhpZ6h39shNJKvKXaP81thKok/FTAshXNwY/aPVjaqwJe1bk9KVDv0cj0+
fs2ASfrI4fW/ZuQtQEejK8nYFAd4P5SFpqIe3bYspx3QLvKaQ1tWQbmiV7oolXLAVoeah0BKxeDk
D6M8ye6nxctXW3i5CFcXJHwSXLnCayaN0k7kjCyN7TsZlJeciOZQ1ir/iw3PWSaGh4a68mJ3Msfm
bb7oD+3f/V/zy7F7T4pKZ+Fozfops8vOzbb6dswSsVeXadzhzF6/9JmieWkOykYyu+pFsXmM5SHm
WbaybxFMctGttdFyZffvgGIohCUp+GuTdPLOWU20OYUQCvUpOdL1BxFji0Hc5sBC/segCNEzMIm7
8FM1eRrX+pLnivFgaeOLSPBr2Wp5BALNZz+pzX/1j2ON1yfK1QX6bDeLgtUId1761q3E2huUaIn0
98EeFGSFliKIiMbPctmZPG6V4plaaD3pThx8npNXkueykyS7aTseK5vq0zAaxU1vKDuZf+3D2LR+
C2HwQdmkPArQcaL1SSSkFZWx/ZDGAF2hYEZH/jcA9VE//zFNtjt0dfgL5vZ3jaLpyxqrjj+2nXll
AVpOSuEgGWbGxUOG4J6EpXWvV90jC9WNUHcqY6kNHHk196JZK2x0rRQ9cwp2zhnIZ2/a0A0gz3V3
LqXiDIQlQHvfuF/16qfAQKUhOTgqT/k1bzLjXsqHz/5sUtFi3/odeez/Dv4LY8kpV1inZcb/UHyV
WhIsfZX8lAGSesogF/dgFK0DG1VymMulfQBLq7hF0X1HHct5Khr+22vYfS9WedlVgx6fNTOv7/RG
D90B4+i9nGNK8LnRWrmOSQxcIW7oDQgltldt43IahXkHD68JICPqPh4QiG0bA6hjXZnvF9tKd3MN
eOw+z+v+rtSiZ9WZa06UEqJ4deFcI0QnREu8yBSOMDbhsC6a61Inp08SAAyVGhPL5lZTqvCFRTcD
72Nql7VOl8uigjZzekV90ZPxTtk04repTbT/DLWWCHRCIPXGL+HZyReRXIbqSVh8Zjpmn3+YeraW
RMJRVIQGCyq0YbYo2YLDCESYVEYIz9RpjHDDFiZpaLM+YENBaEJEJWKryqjfFKcpriJwcpTcJRuL
WQH5y2CZEM2ehQc5B9v2Ar6u5gC/vbWyJD0QxROdoiezHUeKCoGsUtXi49qZ88sSxp/98bz+7tfD
Djlq+qUeBC0a+fnJ3JyhdWP6DvqMkHVrjWD9T6gIEGmKf9E/o/o2GqaOdBSjYnIh2Ydm0ZWjIQBu
Xy6vEvag+0havwlX169+0Qy5cU6/1dXjqdq0hrLVx1E8vAltjDQ7BTcwE6wpRexx8JHZLl/qJf0o
Sl37q7msXT3/xcHlZ5Z3GJZv1xIvylUTPihgDlz0t7QPkOo7a0P8a213LpdJfpuIAwhXuugh7nTC
PkXNzrOjjpdFr2IQwlp9MaqU+slocFev8vtsmEc8HXAiQNMW/GZT/EQYvXDZ6aGBTaaMXqnG7ziX
/cFKkB1p83wirzTI+LP2zuOcVJio15CsQL01N1Swn0cAsPdW0le3fTM1n3pvHMcr32kH/WQsqopS
+odYGQazNw6OjMMkCrPat0/lDbCXavOhwyryPmuPSilFOzlREB0UumOdk8U7hQju97ia6AXOJgCq
kbLvPScaiqOgrybW6gQqcFRfNGvIfpcZvoEr6K8cuuUHzBRdMShe8NO5pQYT3woybNoVkWdoIbEO
MopI2KzqUVp0MNO9Ume+nWOjEZsMZagU551jXsTG2CPyfJvNFBQSq70X22SCH/BtCvfoc2c15HEW
Mz6b0TaaMyrm/o/PyJsSQtdY1oFIy9nzMLs2Tjl7ka/rYZFQVzKRpA16pDtg49r9cZyaB2UDMAvF
7i8l70LH7dzuq4c/FL4/Z4zZhw7pY/+1ApidwYkEcwUbMaci88UC8YcbcI8D08RRvrQ9RBsyX1yN
rkbs/XappWon7+KyzI4YkDyJ34jzFHDwKJfSY0Lf1y8oRsVvzoP3mkZ9543KipS8yJaJjFgr5QBN
8UY/iGaTGM4tj3CMSP+N6PmcW+aE9+LaqdbPn2tfvkrlse6Kcr4OA2iaTt38hWOFk9BUScNZcUhj
Jbp0I5eQ6yw5iW7FO2d7Z8ldz772d9//mpdHKBVXifz+x1zxSc52/R+fKT79j0/a4O27Dhxh03b5
qSwrA2NX5yCq/ObSZLuasPlElPOvfsPMkAiW4jgYjHjgIApNSZCPVDOzWle0S6HhKXrJK91Vuv4Y
RQaJVaEewFGaAlN9kOr2d/liXcHojPL85wxxEBIXfc1QirfCGooVNXmpG86o1GaXKNm+189vVzw4
ci+nngGa8vdX3lpjRS7AOAhQiaqnMz6XpBXmmdD0E2gCD39eur9YzTDMq+Kj2ivxzTzrN8uGZedg
NB8VSmO+0NVv4DJ6NfTwk2iqTn6yawnH2RGri3Tu5iBTElQbFsvyMAfJ/NLSo6t4EQPiXSxPLFON
Bg4BQoiIk0I44UHcSs2njmK/DYhRXVsDTVHTa4cdl5/Isr0DrYkHqFZRUK/teQf/qbr2bT6cZjtC
Rjge0vsE3KNnV/b0vZijO2BH+l/qwm4FuuiHE0PFjtbRJUeonfECI51CavkwUfD1ki4jnbL1meUH
PzFFIIUGD8kMfEIzg0a1mY+Z43WtF0Dg2+D2sph9jJWZpp2bVgVPlibX1rSN44h+pWvUefxoNE4M
F8B4SWHQXIpmjh+/ZoyaCXByiLSXqi7Wz9EU+NZYqbvSKZtDBGTse5MD65yLbbsqGzCA5OhF/6ym
s9vOqXwjzYP8kOjZQwtw+HtOOPt5eb01+wH7hv+8XPR/XY4A8r8ul+U13OXbTzfS0kDJTFqDAQ7l
te0M8vVx/6j1qnUt6g7059Yv3ok+o9gkGHCnR42LgR7FOPjduf3Wjmq2V4tYwlZYC88QcXMkOXpp
F1s0Rd/Xy//qq52GnKapNx9QEb1imnABWztbPcA83icZ1l9QZusQmbR0PIcTLIBvZu8gh91c20EL
8N/r3iazBwWgtONNQ4x7srKmCSoEZ79Vcfujw7Hv5za1jmbM1sL4MofokVBqdoxziuOHV67TiJfW
P536PFa/x7u2YSoKtMVBHhISwkr1kpRm6kLw7W90PalfovzGStQSi18lvZOl9EX0rjBHj3ofZr64
prCaaIdXQnfQYi0+hKGV+42N7m5crSs6c87yaqRPnGirlzGruotcZoUnunk4kS3R8mMU5o/U/ICg
T4SlHtymM3oo2i38Eyr5S1v8iBvTg9iavamgw3ezuizHsp2ScwHekIPuNPfUwXir9NkvFaOrQLTq
WhoL37Ly7lJto6JTNPOlv2O79ydb3bNPJsBiek/uYmmvD2bhCvlqwMcHzbhP1vbZCPndorr8Bky2
v9qS8mJwVD3rVuIOemnvHYiAygDnsomn59gYVU9XZHwRwPAfVGdFTBLDmSBFgqGHgbLLV6+08ZFS
0QioiizZJ3Zyjyw0gaeRsFa0HDU64x7sym2iQoRcUYmy7NV2CQDxEOyL/YJ80rkvJ6ikWXST504Y
yDMV3sw5DFi88/McrEPH4QnOORienMRIFDlvKsoysgIYBVxE28Oz6/qVw1+eJHj6IGNgxu0uTA1c
lADBeguOOMcwVkvfRheu1IcnJxkJWiqYBHO9G4FmrHghO2RmXEc5ONH0OFfhJR8zeHuVxOlr1nIX
+lLkI1+D7pxknhuLvxKtGvWktlTacw0tAgvMrjzFFyfOvEwyZ3ea22xPgegQjfP4EmUYUhTtqxVm
FNXT9rWJE9klK36qcYm/w8Wn/IZi4CuQisqjdnY0wvSXLZVAvtSn0ADvby9y7ReZQUYqhMADSsaV
pfe8lzsvH/t8v2aN7EdFgCIo9FhAJdQN3NkAxJQ3mnSOuhT7DL1zpRhZk6637juyGbpqDLui754q
nnN/7rX6dinL+7E07mRd3Yd6mLL9SBBUE7funNpbqmLhzJgVrH99dikzkDgVlsq1Vm1oQuqCanHk
wGt4+FB+1+R7WMLHxuE7k1XOz2YOS1nGe0RbleJZ7SLPhEKIZkiEjjTCasSV4dEh7muX1mRmjs6P
9suxw5lwsB3cZgNOrWPo+ItRPoStftGmJ87ufyWzdKtEuucU1tMyW7fZRFBmUUZu5mbwOAghz4Ch
QiOhVFQ/lvEIjiuq3pRCepIx37bGXRxNyXHWLaJ0EiUdjhneXLJp9l38lipyckxs9G8UpzxgeNQE
fW3i7kuxa9CMQ2ouAXIvyFLEFlorZtrdWiZQllULMU9Vw8AZ5BUBaX5QKQ87PXUmF8+zY5yPB5jO
NzEPN1/qXa8vYAaSQwTA3B3XFEdoBUkzSx2vlA0eKcV/W0g0u7Ht/NR0G2ZZWyI00P/Vcwu85HGB
v9Zsn/C9zfZAI6pAJd8GOExLdiQ8Zq+K5p/IzfU78J1IZIUmFZ2TWo9FoOqkqK1OxXBOhkZdrC8k
woogJJkT9UqDSM8Vi63MH81CI1tIhznI93JkXK0u/IkRq4+BduopMtmDNMp+yZoMi7w0/JEceIpJ
9L43szurskmyd/DxtMEdNalHibhPKUmWP+0l+1nNzbOp6E/NtGHFAGy6RsgX2GkkWIipIoJKfqdF
9/q4ecmXwxDaizs4/amWqUkYF7vX0dGp5IOTTVfOalQiEbF6muDGkDk721o/7jEMGb0EtoAdqcVO
iR2Xcn3smRj1BHxF16zS/pqWeB/K74OpPZgqfg92OThuPw6/LLw9It3+OapGsMba7Na1WrlNqn6o
a45YIMjAaQ5bMPP8AXhSdgiYHMAbWL7RdGcIajBWF7BPFLfv1QFeormSBqvX2jfVmee5gDvVLjh2
hTC4jag5lUDHW6fmUcB52dWXYGna82SkGyMEVa51eYI/+b1KNKQdo/ouTbC3XcLqaFn6O/uGN2ZE
uVaLDR20vJ3SGPDPxkOftK/Rgtw9wk+PoFcfenCu1b3UZ7JbaPN1NY2SbNp4KaTwe1jVj2o14RVZ
th9mW66BnSfvRb+rVrXyqrEvSZ3Iv/ThVcMuGmtdxya9bmeI9eaItZgk9OEQRpgVaw33smE7pVv3
3aPj4LwgpUBDkWfkD4RpiayGdWxr45eJk7rLLpN4UY6BtWbHhALN4pMfeChm9OzaXE13ijkFQGAx
PZ+tCf+iGFATXrJgt/fhd1TjZb8uUHazMvPkwAn0kL7fJfbogO03NnM4oHwW59Ku5fbAeKV2geFO
cq54YGfwgtHWNy2CQC2bsJlNG3/vpN/ZSpYi6YTIZwjWTgVw5M91m7rVXK13kIyedQ6DjjZYrtkV
iNsgdxov2YcpOa3foKrgGtl9y0axN2J78KJFvrXWNjv8SGTrnYThj4Gwfwdfd9Lwfi8LBNPCLM4C
KrCjV5rdnaVMMbU84Hz1egaERPya2NhPqYhfz/Nz3C7OySJx7tnkW0NUmfZtjAG2DHzAgxecyw5H
WOIECXdeT10zWMzD3dQoxS7Oo5eRz7qHfnIrISvhjwP/AK0cz5LcGT4rfe8ahbJbyGftsIxMdkPU
srBYa+LpUAhPcds8JJiM7uvImA96It1D2SMpCOGaAGjj8cw+sb1ymyoFJ7spWDU8ja1ZM66OqZ4n
zMf8GYqTtGYPGbCF8Jc08Qis4borGn1CbEm/79NTE2EeD/t18sJluCE3gZOYaTytMevKAKBTZu2U
Ec7zlhbZqWRVObPAv+0X+dL1CWT6PKgsfCVb4OOzhnMCabCLWXH7mfr4DaPL17g5tXWv7VRisVEz
ejdvCQP5Gw1vXt9MXfPLeWC7oQBm4deM7i1LeDb23qIRD7dQNb1GzX9WSRIFM0xD3LV7d5k4CyAB
9x268jMU3ejAvot0FLi+KX3lzk9AuEIi1hO/DMG85vKKFvjKDwYRcZPF72uYcn5bZYeMe0nCLIpY
+6ln1xQEhynes2dk/tQlf5ktwYpNkc/oCp9cUuiqoRX5/SzftA5sRIqhekAkgog/m2yTKNO1Gq3G
HcL0Xq04T8nTt0xD+9nq8gcZjOdaZsq1cpb7qdSsfehIl6hvjLuuPaSLjnIeoFC9L59JKG9BYcaB
YgQX2EJw1dTeHS2j8fRsdhDA1JxDpmZXWXpOzOTS8BW6UdSXJx1uLErI8tM4Sk6As/ozwH/tgEXB
IEftvjHjjwbQr1sVfbbX0Xyws1sIQOE+b7oAia29jWKAjzM4n1Llx/mQA2TY7jIO5JzP9NYlUrkJ
ITsjPNq8UTL7yyzzg9JUJzC8Li4jiW8N6o8SDWbFLN9wN8akYwQfpGusVEg3W0l4Z6bVrzy/rzkS
B1lqQqszlhucJpvdoIz3jQptaFSj3K3jJCRZthFOiSv82ZEDEAvwi5HE8+0RjM84T25Vrd1uwYUp
CPPSl4zwquUYfiUV9Xwrmx81wPz+uoRn3ZZ+YcwRe2pPMaAg02UOj23mnKRc+6ss7eRUvKFS8C2L
I9knBAEWos53od7foUg9+tKcHXHIfW2t6brYtcmZd7lb4sz09bBZvb6FGKdwAuWIFDqP+aiBu5q0
1sPWeIOJggZhw7N5iKniOW4oo+TY1S9wCBEFwTB5sSc7KOVDorQuarHeJDtE5vYQBzhzcnvN/WPf
2JlnTNK3qQKyWq1mtJ0R9k4xKQAm1A/DMeagbJSJzfshXPFPrTLCVIs/aW2GQy0ZP5wIkaC4n6ko
xPJdl8W4Va1WfbfGcukbVbZPF0W/maZmn9ZGttOnZfAno0o8ADKjZ/cYAKDw+T132t0k6/prozvH
ZhmsYEUj0S/C6mec2e9SP7wpSf4R49XScly43fRWtTgHyZaOF1tBJaJC5zpKDTITbNHjon4bFlYi
qGg3Wt2EbpRBZMQxfNrnZqG6+TSV6B6Y6R36gkg7UI/ShltHN+FFJTWmBZS/41zN/N7sb+0V0jyi
BKRCEb7QJ48AKfZxSst2Uq4owTzpz4VxUyCDlc7fjSy8T21Z9UuY+SWpip0WvuQo3+6awrpXwigM
VpX7sFI47xVzyNMEjA/i7GYYWmj3CFECLkBKEhUqtWz8gRotJ8383dSM1JUB4O7MtC92DoQIHhAQ
MtaK/EVJpgnqKmbnTd57Fcmd7bGrj9mCQuik+tqYKaewK692Xm5E7L6GfQFuqbFZkZ0lxa83ml6j
0XDAREkAZpw3JaSKC8UJPS2LdGyMA09OTsdu/Tozwa+CrJlBB56dLj1Hpb2y201EyloEQ6ULjFo1
XCtV9kvIkT8ylvrcn5BsMA5TVF2mqP3gLNIflHZeAmQOqZXnznDSUgW5yjnyjRzVm0GjCNGbN5O6
gZfazG9izmRhprIhNZwrnBElWvOxydQgTrDDQjVmCRB5Ww99gc8s5jSPlgUvRTMWqgKqBMe5I+3S
SdgUL5q807r1YNct++fanIyxkuENl95sjc51VJsnSM5AQOUPQzV5lCpKPw46teh6veGpXBHwYbQo
qxFwwQJUStJ1P8YpvE2crnzNNPkQbvoXqdnl/oZbVCWIzN3UHgp08t0+felQJnIJEOIdBnokiZLO
B0MZOA5EB4uwYSTR6oXJ+3SZSifcIU/r7PVm9KBUmh5PBLY5i+wqkgYDNIK+ZGffKqNR9gWYIzci
N7qTit2yWtwNpqXe1EX6WM7+ikgOQmirSYYSv+QJ0wOvcqCcLeoZ+zT9ONtJ5q6cv4dx5C7VlMjr
Mzg2UqygOGe9ryhL7CW9th9raiBUem7kMZJQkxkdtERNE47YrbI2b6oyBKu5/KLuCr0Abc895iYo
mjhqfKyGX00Y/pBgTD2FevTcN/w1Nna1iTa/mpgHQhgnU2LbIVleXN0IagvUekrsArTe8uZCqg/I
ezyFMo6/avJEeqlwDZSLHqeRrwXSphrmB/ZvycfgmaQ8ZZOF9VTlX2hl3Z06dFWgO/Zf4IUhN1rl
M4hKY6+myX3iFOuuT5PbUtMmKlwzhjtZvk97FT8qizXcItp2RiqLlJzqmsjOknMVl6pwN2l6uW/0
5A4gwHhR+8xrsR/yFcCAfi7Jh3pKLfK9FG955MoaLLutE8CkA2iIRFLParqwUhpkuNTsqCIkHcek
dXW99NKeL1+Oe92llI3TNIkKT8NcZIfp0FPuROOu1uUbXVEIGXT9UM/d6rGezD7OoCwk6vDWKPFt
gxa3i68aOoGK9p4XbXoJcZDi/Er5c+oGopjNw9yu9JOqTt9qinLb/4GwAAVwnq3wZs1ZIFeO8H7c
W09sfQ+Ggi26FW76Tq8l4r6ICLTqCQyk7M7wX/0hec5744cO6s2z5Vw7VYYc7qs+uSQxd2NU3hqK
flcU2ey3SilTcNB/sl4v/rxugNkyPcOul+BvKkFY66+Kiva+OS7vesFvOq26GRSFyTqjL77ZrmuQ
VuYbzPqgzbriXEQcgLrpo02g4C+qzQE9Gm5mc35Q7uXZ5BBIGKAWBdsbcN96tB3XQCfDtVvtcZK2
JSHqCneYEeg3NZwWrB7xIBwS922O/GBqxLj7hCSggIMWvt0U28J4ze023HGqoGwu7xzJvAkrdmAj
dEav2URJ4vFiDM0cmLnKE4eAcjp8qIlV7uMMvV2ErJGUg9BTRshT5NQipOi2UkbHL9PiJmkdZLF1
a3Hjif0fOsIdlRPnULb1jzFx3ClBpbpEbATrYNW8SCpxjbJGHrtO7qaFikdRFN9lVvMx2TmU7M6M
TuHcHrL4W2OMmpc42Xm1ZVAZvXVSkzn1zLAE7jpuss5I1ZElsjK528slNQKj17Bc0YFP4ycc584p
jOeHeYihEI02WphqlbqLYzlHkD7HcoVBDXTkEjbGA0tOvjaQula+lHkpToU2LQd1oL8Z04dMmvJz
18zvSB8mp3LqFBATxSWao5Kl0gFhPrduU7PKrewHXjvLVES6zgwcVj94tcl+7gpmYnvXKmaGQ1Zv
+RKggLA+1EZePmpEW1JlRdxtiZ86ZeUrPSBT/CsCGwbr3jGwi2vs8GXoyAzUDnm0jsDDrREhsbew
M48MYIwLwW+cFrfzrhhOPekbPyuTdNdXTUEtqgVKsDaVT3712ZIzjLVUqTvExfAzkxaXQwiM13mS
9hZh9k5LWP2tNR7cLmSzXv+Pp/NaTl3ptvATqUo53CKCwcY54RsVMkY5t+LTn69Z/z4Xu7zMNiC1
umccc4wk0XyFWQVtirU94/X1xjRjn1GFjWXyipdgdzCkDDrlFDHSSLfJ1gG7EX02G9vakPqq9762
jI6fzgyzBbSP71Sm7TyDs2WQVENHhNBa7s5386SCfIJ+PVITZetw0kexU8h+1wlz8qs6td4MOT/Q
gKXx2e8Ud+36OVnAp6PqmWwRV02Q3onvgH3Jem/u3bf9xV3m5sAcwbE0LKgTjU+97M6OmW2rnJDH
jJaGSIUaadMw3VjhSWIHfgFVhw3bjBo/GGgB54mLtmHQ52sl9Xyv6XvKmNS60Tw8TY4xHlx3uVsa
SlEFEIcuHdfpgOUDhJ272yYxJ/QLYsL+FDw9/lDbQK81GNBm5g9tlxorI4OvfNKI7dV8Qr4Q25x6
b1EaICwDx6VbedmamXWqYRwWYNH2LukYF62TlIlg9kvhTdvCbN/r2khWtCo+mcpqIA9SKfS3x4zB
unXrrsqpAEoF0ZUvxZFWeVJB3h46YlrQeGwmhiwZGLTnizoOrL0xXMeSymsc3ON6u/XiihR2VooC
cNqt6rkufS/3TiWiV6tGTap1G9QfketBW+MAOKp6QrDYAram9we1VWafoadHBri/aGXTNBidNYg+
288Z4RsgB1qL2cI956j0ALX2hjerUP+azMwoUaF2MCTTXZ23HkXPbBMpiu/Y1Um3B+Zo7NTHFCTb
UVQj9AQV4DKbUXHhkCGAMlOgscxJfG16qXLo/jetci7Nk22hTkcNLH/2cudnMtUfxVxQi5iXZ31o
v5LJJpBvrJOdth8IfK0gTcxW3QQnKgO1cEgl1zJlIBQ8NUS8BuhIfRTbhNYNCFH3Ce58bZsytURp
4lC57bCNxFKtG7s55CZWKcn6exS6aMpVrCT52CrzCo7yuKFu/AAP3lEnuSroII7jY9V228CjWG13
7YcdVbXfL9io0U2wccD518IgjVg8/biAMgJbieEEVK7U/TmhALZuy1FfLWN8UJX+revMyF9Gq/Cr
KnplCPsyHIwq8qSePBwvhm9UcKZ6BTw/gbtyYzLEiVpSgBfhgTI8odf7VowHBRUe6DfjdAXW/1oa
9bYyxnSHgsFTYNLMYm5kHzn63q7AOAF89BNRsOsc5U8fDm68A1P3pWpFdpeOr6o1U1pL+nJnRo+z
qMttJaDRDBJ1V1vqOklBgBZRaYCjtnY5k7OECSyAbWgh2bB2p2Y6U5bGa52XP8nS9RDCByGFJ31j
N9md18fkBKPdI3MhmNRTyrWh1scI2OGiYZ+bdtPy2JHTQBUcWVKC0Kp47hVBIV3rvlHEBaijDusF
bIIxtRetiRrSWnSCBV3UgFBkALLrO5VYfCNwoTKy2ViucZwq5wissr4jE92qPGCkxeCVmxblXUit
oS6YHwav2Oheg6zgctKR4Aac9EMnwXe6RxCBYOVT5R1mWVkvaHyLkWcf1B6Fa6t8jFz3Luq9v5LZ
Cb+XdU51onPSaaROHkhLL0VqtT+ai5bfTU3zV1frudWrR5Ednbw/Ba7m7GMx+khrlBx0NyH9iK4A
xRGQmh70rKt2jdGOG32ASG+q2t3kvsOv41Iotb8LxIz4PtLmxYZAd7rUKlXkcqmR3qIRPHIiAruI
7zvDfq8DTF65/HUZ6TVYj4VqrvscRMWhFp72qg9uJNfCT/vMWI+2X8MiudI7vP0w93Q5ddKSftko
3gYsvXoQxCUu0AZU3+h9mER1potsgeqyiObWnCUiMmMjVZO8ofwuoFWjWT3qiKNd7RkOr3wFyDqH
GdHjlu9WArSidNEg1oI2AqUC/KKlXPPiaLVFtRt1il8JQehi99lhQcZyVXWEsK1RU2McgcSmCwxS
DOs0tPvWdmpWzJOIP9qOb47be3DQR48gSjm2mFOqgZU/NI6yMTNCB9dRQi0mI4SDV0GIxPYnSl5Z
eVdSgNtksKG6NSyORGnrgC7q2hocCi7dcGcb1EHK5M2iyED6NK/E6GRrtYWkO6fD7BfNXDHzS5ep
rik8Kem5iGfP1+epRUzD4YjHpk/tdF6DPN47C6NHEOrBFVtc2sqUF+HADbtQw1RBIa+0Ck2aGlZZ
maJrwXAHLVG/YiL8nQYPE4PJb78tpegYPqEa79VJblsCs6Rw11jlHhbm8rWNukuOkva6zmtUrifq
tKl9xL/Fawc8K1IHmW97xoMeleUmS2rqStWTOUhMvMA75qPqd5QR1LZFbzS3UOotvUOXiYOAZ7+o
mxZ6++VgulBxS5/kk818FNpyVGdIE6rUyjeD4T70rrMJ3HzP5JlvQ8Zy3/XNDJ6ghhukARToWMmH
hdyZr2llv7Wy+A3hgXvytYXnw1K2yXwmhWIw3h7gaYQdLO2Gl3LBxZeW+lIrHO1gEtsBadUAfu2A
XlrqlAfaJrAZBVxc2Uv5Bmbn7JpKLWW5CfkhHlwxxM8xkeEqKxlg9KY8zIPxTyuIt1rdfK8gu0ph
AV6n4/yM0+OZp2mydW1U47QBLVtbOQ5O9SmkCAqckBANQECA/brOWvSoW37WUchhcMgXwfSUjNV7
DdLJizfWIIZN3mnLPfJDx9x7iUzvr00mifZE1Czzjumk+zYJd6OizWQlDkoryhny0dEvM5p4XUdU
aIKJ1CYbclbaG+YSvTbV6CeN/rRAb1IELmIZb2ocICMnrE/5GZbTfwyqxwOI9m6b/wCS3ZVRF8Ky
amEv3TWQ1iMsShBZqdknLe0D7RXXT/VgpNjo/npLv8317m0akl0VENyb5sIgy4gzJb1jK/a+Eshh
Fi35AeRES5+nPpn7tKW9WCTz4tutSwJFOW9VQHMVmVHrA3XitFRkokX9MNMoP0gnIDy0bIyTnpQM
KpiwWxtzxYR2vi+U8pGnqfqCGhNIOtoq4xBfNMPcqQh6uGTprnHqk+ahzdKvReXI907zNFoTMGpj
uEANSytLY8bZHqsXUYvKd+NaWXdsTjWQk7Oq522Blf30i3Zg4g/K1/wLFlJMX080WjPEo2pEjaqp
rBKaQlVfmHu7jB+NfmoeAmUgRU/HAABacBdYXDljYeXaC6xqM/dp56OjDvqYUpBHd4/06dEcosmf
rJL6bHEPc5QnSo1ZTtyDXWpbraUfn45Al4Y6ideGYWDSCWQ2C/p1tQZ0Fn2ba/VZGsUHyvYfVZIB
IovMY0I2ogZElK6Gf46t+EF4sGsb4QQlqJ/oJjzVCUd6zpsNfYTVEDhgwPqvwlwyjpNmghni4hdY
oBI5wgE8+0zMHK8S2v/bzosnqpDTtq+QMlDo/gOnADLOEV72cBBiM/oZdIJ4aMf0cbEY+rgdz0T7
DhyVyRSaEW0Z72MLmz4E2gMDN1IUoFub3vKQwnDlg7tbLcPymhfvwTCZr7DErBlwcH3I24m/tfi1
t1zY/MkQIV9ZeSkQZmE1+6ZlorIqhqMm2/q3S7YTx1i1TrnXSOnamuxLQ9fE72MYnBB8I3FlIxZL
+2ND2jVJ0QThio0zvfU1cZ2A+qIyLWWTCWNXemJPufeZ3v/fENufcTRD3ZR/uGq9pxT+56jV09gY
jKA5GTw/VWOs28zcdNab5jjZvWd3T230SL7YbvQJBPJiHxWLwWAgjYKuIaUPj7qEPLzU58wW2Wjm
/dEQSTdzUocCFJIFGnAAYA6TrtVu6qK4xG29A76a/TjVKL1K+ZQJB7oAGzmZxCiQNqPKFlNo8rCF
9jBuW+ZD0HufoYNXcT3MYhDdZpFB/VGiIRkOLlozI9cGB+z0MTt3tB+bSNLQiuEpECNPZ4obP/Lq
L2pHVCPpEXeecUBf7VOBoWKGTpnIyDy2pE9oXkzEzC7q8pM6+E4S1+slfoU6mPoVYuWrJCWVoVVs
IWiu9uVTDTYml0iJLtJQXdJjv0RWyjPK6wzniTtTlYob/FJimOdCMpGCMSX00C8zbMBeVWW+OYP9
Vax8OztCX+kL9RujflcUcSwjxAmALb14FoV3WEG7lWk7n32ZPHa1vga4rW8FMnvrZhWlA7B+SjFE
BDDPGGSnebQXMPL0LvXtKcvfAMT4sMzC/j2ND0NZ2WttFG+DpcL0HFWrYkme0ozObupSOVS6DnAC
KjVDYuscl3JnL4xU60b9oWtUGCAvGzzxOBdgGFIXBxy77WVEaHNV6DqIhPmuitzat9U82RbBQ4Pq
KAe1J5b0ltAwrfdkeFDnBMUiy+vvxjp9S/pom1DYXVVqfxnM5nlg/HuFKNpaUsSN6H+gOgZaHaFX
f1F1zsiEgFStLiQzrvagmP2z6qIaSGn93WF6h495F+nZTrzFb8wpxQhpZzqqh7zBiQ6pDoRBqA2u
n+5iZNzbZf3UmwEgGrU+NCSc9B67jVxXLAaEs6Ox9YrqOglgTWW7/Ajd862sfSfjv1eK4FyZ8aaJ
nz09C6C3hgBbaA6jQPBhlUz2pFP55CHgBJGgP9l5vo6E9yxjU2jf3VW0gVvMmGzzbtKV85LCmTMV
3xPIx2GiUTW2tDF7iMfapuFKXKrjjWq/al17qMRYb2982/MCsGpEsdj2KPTXjkW4HKhMx+qzX1bF
qxtl9S5yTHz+tFBqptqWG8bR06HC1uDhGcwgo15DKFx0PBcopvW1affAVu30PCA0StOCcnIxt/C0
qksI9PsDqwiHkMhrmtPm74LK18qprHDsUA10qdpCTB1aWX9tRg8PoQ9v0NnNdw4QSb/uNXOleeEw
1UwuZYX73sXHQXJVucX9ODUY+Yiybp/mL+7IrcP3G3Yjrb0xaJ9lWTLuq7u0rHfuHHyWSfyjVdmF
VNqYgeoxrNTRXtd3ERV1AasoJBm5D2udyZgu7rSeKGxMk/dl5QWScDBr3ztp/OEkT15gAskyY3o5
M1Ns2aMw671RAVn1go+U2YuVZkMWacLz2sPFjfYgfEuJ6hs2vOUQMdtrkBgB2yt5bz1YPHMKHiCN
3pIu+MNMXOlAvCeTsTGp4M9NeacbmzIHZqc5dxRLpjqBfwYaydJB355KKlOt5sokYvFFl8IgC71e
6uVQLRbp+7TodIDKH1XBUsrNNvMAU4d+dd8Vzc4uh2MA3a6VwPo16w+M0D45pvjwACsgZdkwybzq
OnRBKG0vDQ06U9C2aSmmNb+TC1t/rIOko/WAAuNbgGYFsEgAj7Hs/MzQTyAEEDM+nOAysosNEgjm
oO6vZvAjKEmnkwxkTCnERwxGDcovetaoda2kT3EH91Qmegv9IU7Fo109ppBnGxRaI2EebCoXHvpG
K8MGaWcH/TPlbPri4tFWvyIvp1VM/cRaFrQYc0jcomoNvCJjq9RwvtDpxsr7eo7hLiFlnnoLK8Gc
uz/rSQjBHrONTrXuFIWKQZ8bpGuE9fWsw45QXaFQ2Ad58prVmAeRuDAdkF/Ow7gGKIhSAONxa9st
Dl3F4KN7GNsmhV7EpG8qarqtIBbauRo3kcQIUhTeeYO+6drK2m97BROkKRDnBvCUqYqFul/FEHS5
vFi000BEZc4dcdrO0eYHk6Q7Xx48w0z2mWfso7kjCfRiY01vFeRQI/ZdPryV5Ew0WiiEuNRLgHZC
/hYBDBXerjedT2shbUIQZgUiHJybUL6auM8Pg4gGVDc8Y5P11bTpxx6bwoSOMFz9yWhoDrtUE4qh
3YhsNB9QRir1EjbPlG3rIjcBYcYCRrpFApnZhXwI7mtz6B5tAGyBniL8FoPO7ZT1mBXqSmmVh1Rt
NRQwcB9Bi1RaNKdsBjst6AUPwK0YJHDglFBKWJYZTGXyOWHiGHjFSk0pMy+oaiLHMRK0QCoO3qdi
2M0dTk5Br97hXn1O/6fIXBrkWYySgVoeur7fJOMCBlAY+XtfJOwZSnZpr3pM3gSfwIgpY3gfiYGs
mTZCqxg0M7AWcWJoCkusdEQsDMxQY/BnbXlqK7BE8Pmt9BHDko0vjQM2s4jS57Gi4ejSlTJtQl92
cByRLKBsJcHhVFxdId5cAAO+xlFgdBc9UdFc0Wbl6NfKi2eqVP/6SuEe+aQxPYIoNJDxy0rQgMlV
zbExdpacYV1zndjc0UUhxa4yhjWhNzcF1CWqsUsdD/0YmrigR+ONCTC0LBmRW7p1bgTHeiB9xOW1
y8W1VfcbrWvEQS14NWVlbXQAUkwIUaOxcsg9bWPPEWDSyl0vNjkarZLWMuCYQWt3NQ7qXc9c4wpJ
h6s3u8WqHupDnkDwO4pma9bw0xNY6r6iQSYXmHtGHpjgHkhVhGWIF/jGnhCCe4cEKETly94SgfpO
A5KrGBRqMB1WWy1nvxljCXdoXhTFvBeyE0C3gTIB5EAM9sVbCsJ/oHdgEqvR6ED+t7K9d9023pF6
eAIIRVZDwcYwpwu4INIo+650XHpy6qWipSt/WrbxLKFufQcZ/oRmCUO37kgb3Z7PVW6HU7qc6RdQ
+1C3qqBx7jqvVWOHpZmESlCGDBuTvs7PxpR/K/VwdS3vNCTzvYpvtmYjnAk28ma+zO2XMjpfdmvf
dwq2UswXPahPmdAunptBzySwPc6pM5Vfpx1+hhqRBNFtOXFhHQ/XvBp+mk742ZQ8q7qzFxVQkCIP
ocwN5U+Y7y4JvPKz/Zno2rmt5kvtlGHXtO9KfCXZspv+Ja6Ty9jmYSajQRWE2Hg1ECuONX6axUOO
ZwFpjZlbLq2RhrA0X2fAvoFJV1LKGaShu0SXgIJdJSN5EUerJsuohIrcXyrl0UqCX/lmZ0EB2WNq
J4OCf4RXGg8Qx8M55aQQyI0XvSlCJOsAlxnvDMbKtvoF8OFKHdWPbpnOsxBXo++Oy+wAsy3+5O9L
oH4noHZnM5QfkSrZl1k9Bbl+mZz+nLb1n5nRQ1PgODbGC5ThZ5gAjrkM3coilK8lUIn2afkYax66
6EXYzKMkrwqjTCbX7nO5ZF8aEO1yOhNNXXpKa26i0+XUmf50fuXPpWcWdfS2aqns5UdoZbRVDfug
1WbozP1ZwLlSNu4hLZbb36a296vHDtDNimgnu9M77cuZn+CyP8k/MYzl3NEjJDp5rSyuJJnOSNeF
tg1y0TpplfebCPEj75dD6yMU+VSKCObb4v7f8rHgk7Fc0F29tgjeuNlZq+nZ1frFgya77xdomcdr
4tBUQw+XA3FOeKC02q6zYkOVYOJbl0ufxheYXyOKVgzjRvUTiqwhzRHg+vaAhBrarXwJ0673ceHt
5MOTe6HPu6/FOP33POUDXxbns6JtDIP8Kk+nly6nD81mkJtCPgH5VlUUgE3G/VL1TxYqeLf3s0RK
25+ztD00HT5CslGwAHIRyDpDazmlsfmm8U8vT0MqNOHDlJu/cg37gB3oyNNd7NuiPi2ZGZYZhzka
i49Gu0L5+wvM6gTIEoxYtPO6+U5Jq1M3amHbiY/J+gYW9uYEDE6LlcHsla49yWe7RCwsF9ChmuOF
8hs6i6/y5umqKtQ78fNmuyb+EwMj44ghjnQucpPw1aBYi24USVyTI58m3yr/GwPEyqVsFteqBb/y
Z2aMr+UI/jzNED3lKuXtRR08azEadmp8GeP5Qli6YjTnI1BQkY2M28rIi6MiebQg2Foy9ILAb3m6
9wu8K4QY6Wrq5mlRpktrvs1V85HEK1YFFTihfiX6dIWSP9R1vl/JQoDXu3kCPrnEBy0J1siYIO2Z
h9OQ30MWsDYU9jLMzYNmw4qmhRHnQ3492ith9D6axo+VgE5dmmMQ/ztUFKDudcf7bHVaVpGILtUo
fuSddYomO5c7RfxbEb3rr4Wi+TM0fEPMZRVooWe1deyhRL6tNtoUV7lQSMhUU/YjH+LtoHBgvL64
LVnbeb8mD3msSuZ+eCK9dZr1lPgnhbjcZWqEM45Q5Mo0ixdAuJesjS7yATts5gr9GMbDn+qxZ0QM
ZvpKfYjH8dotRZh2DKwEfbVtKzpZ84xxqEJ3Vn77/MlMynfpAmrFwIUkp2YrLbdhjledmsSqyHM0
x8Bde3wVg0kEArgbp/gb7NU8w/mCHe2YV6LXuJYmzOhQby66s7fspYGTV5im9WMaURxmUaVJkrcu
piwcyj3aHmeVh2uPnNsoJ9ZO3swcWhBhYp0izjdbvV4uaj9enHxT2M1nNs/kvNyPplmhktsbZHzu
WzFdmW8NKR3jJMsUE3Y3B8WXyqIz7ETOPwsKavG92cYXEydKySk0wVDJoRFZgcIitmZ/lquvKc1P
WV3ULEGNxTrJDdLOwe9w0DVQx/yWsHUmVfwGJEoOrLGUf61+uUgLKc2D/JmqaSj/PW1K48XWxveb
d5HGbejc083fqNpzkwefNfZHOgXqo4kmfphQOsv9Jb+HfstWS7xdEKm7boCDbpjOt7fKlZGXFjAh
BGD0BVscVmoegil57ZwP6J9/QRSeUDF8rHpSeD0K4UnFELcHucXSUr0MxXQti/1iqmdvCphN4HRn
8Mr1pbVNdlaa/XupTRVCsvKvqwc+iv6R/Dt5mgNpq2ajfU5By8VacvMRtkY7y/2Rtiz9tJzmW+7R
mscnl3Zu1E+SKO8IQeIl1h166TwX1P7uIhOKOJZAejeHhZR2VN6iA9dzeR4paDQu6I9UGKfbnaNA
xlwGToVNEiBJO79FCK4W7LSFR8cc+IW05WPQbiZInjG5VpR6nxwgC00wnuXNQ9h4rSIqYUnxWC3T
JUu4s7yZiCP6la4rz4sd/N5elIcW6iXwHb4bAD9m98iX5JYjgXhUtZRLABp1W5qbCc/Lby3eNmN/
NWB5kOs3NF91qr3p5EpaGbwgGH+hBY+YcPBbjw0tzdU8zedEXoM8CvI7MoooQ6qtm1ps5cX+9716
8Ke67BveqqrqTn5M4GnaKk3VY7xgm3k6bpNDZpveM0HzbPOdNwMtP/x2U3r7InoSelbBi3EvnbNc
DfFhSO4J/LRcrWzgEVDxUPWz4uWvDKes2jb6lDZCTaQ3c55jRv1kECF3a5NFF9f5UNX29b/TKj8l
n+CRNHpGpiEzAl0hn4X8c3Xo78o53VWednFM9rg4Sbuqgz3KzWYTa/aRTw+tkg3SxyF0ep9ZpV2k
4ZLRIUApjcQ3HxwuxNzEo3ZPOeNTi/fSagXI6nTdlzR7eZv+Ku7/B1rSVMnDaeTZwaL3LS1yoP97
EiIhr05B6PVXty45fnCljYrzW0AmVPQpRDDJXtoOeXZ6fX5MwAfIbdMERG1a9mdT74x4SP+9RNOz
bYxHuY63u9b0z6B+6fOU6SD7QW7/nE8qx+wrUF6UyAyJcW+OnMots90w+yj6ScuXi9zWmUp4Vyh3
XaVvM3X+Npx7Kpe/hbTP8TS9lt30OfwhcwOVDkjTAUxB8k7vaCVXazLLkzLU92aAMjEh0sJwS5tG
D9ZS/1EB/DayvQxa5aFD6I3Mwcb6FNbt+ea088RMOOW0F1VLPuxmpFIMCHPhm0HUhKmOU58sMkrv
3pffpsULjVft0inqhYJ+mRdvLVFEhKeuWgc+dGM3pJj+BYQcptMWO1O73cV8WTwXHE57dGSnV4sP
he6dJinaagJBH6wytIN2vZjzMXO6H+m8mGwOg56OaI4OlrBDdF3PBc5WO8+ptxUMTMhdo6fNSaYK
YP1QR/MOLbnJ7Tt7Lfks7Xe0qc5y3/y7T0s5FJAeyRdgK7iMw/ekiI+RXpyugvOSiYJcLYVFSokk
GX5mtCh9lgtl1DLuHPJHHbSwNP5KKUVBx70MYlX4P6WpH7FxhpU8zaoNUMf8FQyrpOGgLmeYFC/6
8t3rIJihA7kFg32Cc51TJHCV/UigrrMBbi7mf+5F7ubOCE6i3ElPadTQ9hLK8omtLhMUnIB0Bj3q
NoYpXpkX+JVxoIzZAu1r7Orvm8mR5mHuu1dNS26mggzrOmFKWr3+hW8CYyV96zJkl2lVdHjYFvlB
VaF5xcvSG6QtZkSeG5v24Iw2tjSOBv45yuZdDKIziJyTQ61vxcD9fQsyI4mMTQr4Nm17eNuaVUea
J6vZCGZeHJ63npFVAmkHyXgPeVXZKL8VCSRd/guY9rObWj9evTEI/FDD2KegEKUh9EwL0W3nL4iq
P6VQfj3jI+nKtVbBgRXM50YYhJQJIRimtxZHBY5Nr9TObscs5r8GODVd0uV24VK1vAmTCSCRdpZX
NOYU4dXXqGdH9kilokdBC2lgmp7/t0C/AMjir/fqH4W6EX+D4McBnB7gA0wJmg2hwnqM1VaGO/JL
5fXKa2QyYW0UNvw+YFTSHcRx4e39cm3nKPgb6IVG1lc0Zu+Vu5Hvyu0sNLgFqme3tWKSZTcE9T73
7CfhOrR6k9vrMdn0OPY00lBa4lx2ZOpu/u//5U+GEp0ZTrgsd8VYnW9LgrOXjx3mdOh2YCiM2HlK
9cDoaxig9C2v3GV15E+jH4ASUUJGd1DeLeM/ofQ8t/0U4VeNoH+SQV4RB1Q6cVajnj+hhrByDOaM
WF47K6Hjn67yj7qWkvDgvEmX2TY4tKk95SRB7CK5N29RXDE9QHIPihtzIa2wQQolaNAFffp62+2B
h5iCPINR2Z4QSfrnPrrposbsUGu4BwG4lf+egbf2dXwnD/hsTttkhmxF8LE38+iSjhTOFrjkXv4u
T/tIpum646Wk/WWowTbr0U8gwWWDhjLYQUDgqy52MgST/qCo3FfRhE7GbKg5MdLP3crbKK3gtwcy
GczO1nucFGgNGoMr6K/qDN1Hqn/n4r71WDMebFzfOebwJc+BPBPyp6Z3P/IK2PQFR2JcPuVTkfvv
9giWdjxHrkJK6OxMeCLmGhZv+WzkTpL7Bnzht4H2L37fCKQhW0YYHOmeM/cjvZH0Z7ZXhDN4NHkr
eHAZDwAq3wdLxyAAGQvWQ/40WmOTI34m43SZRak1eT2Fh1yhb2fZYZf+C/OzINjT/dsI0LVRb9x7
eLrRHc9GF5PVjrQfcBNG9lfXG0Tn71VHWct4SO6X2/5nbZYk2zPItpO7Tq6TU1PC4j/5N1AGHWlT
+NC6JkwsEF00aUiT+UnJIYFtJLdqfpTeUwaFMq6v8gkhESDcan+Wubf0sLJwMvigqM/SPs5dsAPT
vZOmVQbcQ7pHc/MkrW6lNL9ZoIXMrW3UQUXYiMDZtg8F8+/IdhBu/KuDyA/sOuTUQBzBUbTqVJWh
/H+BVWovjyMjWDIIVpCCsNjtVZ3Dtoc4HCfhlgjp53ruP+peHNRu2MU9+To+VBoDadjczHyWijXm
kH465bfTN2FF/kb7BZvSfUfgovHMkVJivWby4hkx8gRGvuUscMroGYQN9TQFXd0ZaZsuGx+KEpX7
ACRTbpHl1qh7UPVAF1VC8ocf+SnOhKAJQOEJR6q53snFlCRm96HpobSFQKLPipYBChWP0vrYqvOV
Zk/ysphsOgVUF02dlQiit9HzXqWxl4bI6qbHOQGwgTFTVCY5rOAgjRtEA39gkF5hi6f+jrkco6t0
j50XfHrD5xBjp9jPPcCTQdW+o+qjB0IYpdlz3mE8eIcM5M2iWC2a9yaD4ptZWnB7CkBYrXReZbLp
BTaLSZ0URlvCqrdbmi6TdwUWDY8WswzTCDhCwWuMBWCcZLoP8ellQE4smNG1BxFHVCgjxVs6U6bj
Fho6Zp20UD7aOetCTaUPAzS1AiYzWn9GaWwYpN4r7vRJja5vKfG5zU+m2htnMfbSnvxnVyDKf1E0
2HU5cdLeNJrNemr3KiNscrfrcwTsk+XndCJIfvD05keG4vInHy2/ASzMdmjt9QKOXtalhIqOZoEH
L6iKujhTPjb1DBS2KUFTBnFG/AR7U7dNhmtgcxy8v5uxAOrzkHSxnNe8Zdo3y6IYZzgyTsuU/DTN
Sm4v6ahHxw0J+mjXV0fpYaCQPQ36cGFYJiwRvbXMk3z6deY+MJxI03G+wKjJ0OByT+35r8NDI1vy
Yxvdb762XLs+WHa86xVXbF38Z03qiEWUf5ZQ/Knm3dJq5yVXv9RpJx3tgoTUzehparsrmEuXpkJm
YTKblQ6uShzITSrQF+1OpmLSz8gTBtPo25ijXf0/EyQPZForl6DfSK8kH+htLYZ0QZYnP+qz/StD
N/l8PAt7Wv3ISiwYld85Z5N0F60DvJTHF10GuVHQ7EFY7opBVmr7axpRNY+fFYlJkPGrDKjHQt8p
uruTZW86Tr/5VIZgYn+1yGYupTjShdvpy7wX+FqPja4400Wkuz4w6YQZV/lrhlMNnPplpornsL2B
2b7BeXHrHdAGvjSA18pIfZZfIYvysoCfqQ/93HzKOJlZ5nCx3F/An6RD4iivTMbIDAiHUPDFQ3mq
KN9T/HwGiBZ6uCAbFwSp3zprFPTBSUGN7sfi8agNWO96Zu42w/H2d/Ibl2q4ym5DEXuyni/zBUg0
/1T2Tc8+Yfbk2ch+R3GvDsqvmZzEX+t6r/I6ZbXP0LpPDXQgH5Q407UnNooZdmX+U8NBQsX+vSh3
I7ZBVgwdI/3Szack5ob4dYjnW69ECYqTaezHO0/Rf+Xfyg/2CFBt6qGyjCgahnKDu9x0tvLOZFOi
IqWR12B5yT5IUCzk9cXB+bKP6TS9eDZ+b766tFTkncyxjTIFISsbL0dAQpPnN/6arPi+qPOtXg2X
eGHlWSNbFY+WO4NOp0urf9s9tQOEgnnsFY9dVjadoP6u3YeCPV9rM+zK4t6YvU0XEF6Xyq9ccHOc
HkrFW2cYT/kWdUKvCyiA9P6wgDALpfhyx0S4EnlNKqEo3DNMOAfvt99FfQrm15mSB1yIbxWI4I69
Py2ULInqC3bU8H9cvddy68gSpvtEiIA3t/SkKFGUl24QsvDe4+nPl1i7z0zMRa+WKJCEqcrKyvwN
YACUpK7yurwllnKCB+AdihWyheMKaBzLP6RZ8MSf0n6CtK957o88GDOpvrzB/Y7LzzEcn+VOqo5z
RlRtIzdcLiHx3Kdq/E2yf0fWs/HTqABMYvC9JP0gAs96Vm7lOQ08eblS+WQ1z+4GYJldw65PBbac
fNEQZu/Oc1VMqjKqfcmLcZ27FGNcypSZR2mbgfC/m9tCS7Rhj7gWd41TUc3miDzxQUaWPEGwmyyF
7Y2peu/SzapHYBv5F8JhX3ND3aGjgNOrm7ovz0hefOpl+kVJnjTwqBnGu2wjgSF/ssI8DlFGBZkw
ICnostnUEvVzAoUOPxgO2I+vhYAk4l+pcUn9EDLyUq4AfLFpziVUrIg9umwi/8tJbeH09bS/a//7
v1wVhbUjZKO9fLWMTtNVvwx0jGI4KTOhc2KKd4zowJ9fnOa5j9lPzD0KtoP2U+Q7KIcfUjKX190B
OnFOpkl3TSo/0Th8gjNeFU2Pi2cqJQt6HUy7vDxF0Df6btuSDBT98CmHUxd9Nw+No6JpVr1LGImi
+A6hBdrh9A06Zg6RMbzRzegPpjCrfP8RD+PRUJSthMKepA3oVfRJ2VbjakauUro3sx3elyBx/svW
fZ+tdVadG7BtsAKlyE8D/C/GmH3VsSxRDLku83g+A09/kwGXkmDXNNTrXjtJLJHXlF4lGrmb2mHH
SYYxlOhVacNB5pNEYJR3f1RPX2O5dEmYi1NGGlvAtg+nfcmAllEqA9vx+/MUKhvN017GhAx5+pF4
V7bOe0Q5oiSnc95M2lLyqhVxO9E7L4pr/yxRQ8Jmxtkggq7whUs48psHuE8rGe7yu8MhYzC9Jv29
jNC5KT6Hg3yz0jLwZRBLXFG1/CNNgEX3B2NK8aJOl0AvdRTptMLBgqDlPiqD8WX62mfjNx81TJKh
6B/kjpiT8eChxi9TjbVYVR+sfHyRb5FPirl/EvzdMrvzITFA2/3fX+SM5AjNgAQ53ei+/SYTf0ji
nW5kN3INy6FhfGtMKEEyKmQpnGz9B3EpS1U/5EYt9ZpefxsABhMbLNt/ZkWoOtb1GmBPmMT7JWYE
Z01tXqTuVLNCyThtG3CP1s/kBj+yBOPK+/MpE06mQ2DoP8G6MmZYvskBlMe3dDpQduiCj3iba/6H
9LCXrgegywffi0FmfdmT9SLDzs7clZKG15Cf1QJ0qEKCS0Ff/iavNSFb/7+lO1LDkVX6Z5mmuWV+
RaX7VnWn/3rKbjn/TWX4NWX5NR4REqretbx8kaNlR7rEiFbdmpXyjnnsj0W9ynPVvRvgE83kldvX
++F3/dygNJ5X1WNoI9+kJ18+BUia14A7Z6BMLFhDuCms8LYzx4ceAHVZhqtCNVCfVM9+dDU9euhk
L6Ol/YSBck2tr45EVxaBPGAkVUqM+yVs6/yBqf0nEAMJ/gkLi+e+pORTWC580muL5BN/tBqxtW46
ynEJ6ffgo9MAUwTC/5lu2KaTcjMZi/x90vQbUO9g8Nm3yYfKBzhe8tYXu0pKR9S/K7Ittp8PXkUd
fM6fPRQRBrRRqQzfmE3xBZJqW/reTUCS7o3hy5y7vypWGoNNakmhOanKV80+TDRUKg+hkqp6h8Fw
xVyIWDd/huxSseb7rEd723XxSd4CbJYyofMe5wH1t/ZCZCLNcN5HlYJmt2vQJDDYI6NEy647eXJx
nJETb2SDLy9mZknbAzUbonxp198wkdiDsYsyp2d5OHIOflIcpgYjWjkoYfvbjs2DbeF4yvXKQWzO
3p0Rb28jedToKsrtkXsWQgJwCNToO7+GVB/ZhdQzNoCee2oL92LHFYAUPtMymyegHjDtqMbUPJw5
ih8aTebahCX5+CdXP47R1YkgPnGGcqbWzA3rIF3HIfh64i6yWd9q3xytDDfYPv+12/K7IC129eAc
qIDluW5Zi0VpG4XD9qiW6Iyl6qfUkVOL7hetxx7WkRqgR0TBRSL8v0novhHQl+gsE7ajQAMIAN43
cgSYHhH4qeeeTUhV8rOsRTK3HRcCv4p5GmSRyF/AJUPiXLKMrkJJbsc3Be7wJC16v6X20EcHFoOT
9IwC0FdkQdmXzFS9vkUbB/W7D9c4lwL/oikg01caDrJsDBa3UJnwE3KQlVgy8/kSFXBdg/ZDljXD
o8fgYaET1rdLiWkpt9LgqsDV4fPxIFsqlfsqbc6SlmX9KbtS2Tw0+XSraPVG9mdS2pVmKK36Wxui
tJuuK+zJFAoY7VB8lV4LTCFGVq09SHFF+NdNqlylV5NBxmp8/fFfiVjYF43zUaJmSiNP+oZSuLFt
/T4OqF5SC5YWghRG5P8VqMVAY6tJi0H+Jicr2xfZ+2n+tg+HD2nW6cAbpMlrmy8AwJ+X7qU8Xf0t
iZpfyU5Ey9w1UGqI3wWFYiA/4RbGeikaUVSRXo50pnNtQvCkOc0l3yWc+tpdukZLHxjh+7iwqAdT
hKHUIv1hgg49jaB8ToJ9vpx9mZPIkArJETK4pKssYpvkQ4jEbRaIDCJa+CyV0C2kbKOm2ZeU61od
6lg2HkarB9Dt3ssnSENG7kWCRqWtURbmEVRp9iuPZ1abY510eymPL/dWGj5eD6C7L56WPR7PzfTn
53b4kOuUVqIGRqMQgakQbkpKzmR4v0vBz66y9TAZ97KHXDaN8+jej8nfUmToqu5RCg0xckxO6V3k
w+UTZfM/psHOrttjG9EJpYAv7aMwVh+TrEAfpD2YZbiTspU8MbljnmgWYkXDkz1WNuBDk3HKPasm
5aoDtZXHGWfDnj7qUadrKp3Wocm+lIZqlegvRHiLIWjdKbdJprzOPZU9o7lbHjkg9msXQyT9L28V
YBfhYe9PylEWy5kpaqfxqzM8yOSWlyD2f6Wq8y67XElzZPYGCp4tpMHSsEpcBn04f2CJjMb5j6yK
bkYZaX7tVPU5pHGPfB/SlOrnMv2WQBGqp9mzXyQ1gCFOQ5BolUqt+1VXoocI7rOkmN04348NZMxO
2aITebN0eSQ79JF0TcqPSK5C+oKVI80YyOT2u3y9of1bwc2hO4H1Qd2j/QPMeVDd+hD4LRTb9k8a
/OEIKjf6lE6LRI3Cbt+QjZZ1W7e0jTP5Z6kSysiTmSXlxVKZkIRoEdohp6EEmQWfvto/C4zD9zDe
qR/l6dQRiC/mi7yL1i67suIqP5tVtM/y8SB/W7BjYAlCBz1nzkVgS/Jt+B8AC4Ze5n8vT0wm7ljd
B+H4Wqfh3szdY4GSmyYyCM/yoVKkLGLn6k0IjBBk5NTkdZk4df8J7vXR2I/29C3deJlc8gfB4khV
Y/7rvGSFC/WDzLFCo0fPuWAL8S3fW3X6Niw9qCwAjAUgJ58rB8ieRUBVqbhd9em/sAngt1eDVznz
aPLuWhS1ZmrvcvPlGWmgv7by3fIhVpHC4fA5COSNLHJSHB7KAnPrGiqgR6O74rHlX1KCchghS7sD
6Zh0xkSFfZpUIBvGbul3d2WZblwjBlui/6S05nziWpqcQz99z9l6QSE70LNA/1cHYhj/wJv78UAf
g/DO6PKN9AKSzvoJFRwbLAeaoct4ar6lchUaEJVWZjYeyQYA0wKjkc145l7NCpoI9UMpsy8XUOvN
tupUXJbJlRlQiBfRJnGMfRaGh7rD7/QzAmsYMKFHCZ2E0nb493+Ur6/QU/81353+UR6J/F2Ghfw/
QQV0doq70JZHQNF7augiOpQKe3HHEeu0k+BpZFgJ2k/CtwhsNpVykZ87DXgLWRP8oDfzUrfVAVLF
ghGUcCOxX0KINxvnFlCPrLg12nmKWz6YufMtXVF5TXom0h21FeOiMcHmvEeZuVoa+2Vu3KKYvpM1
V2LAshuu1eJdAxnIe2W8xJH926X9bnbHowCvZBi4VgK5uDvIuJ1T64rYGRIbXDFBXQOA2HOHyjY4
oqWyi3tuqix63rxPs+wYJsW7b37zsJ9lHShknZFJBF0p3KB0uplzcx3n3l4WNtmCyxfKZJE50ECM
67htsN/kDkvHQ/4vh3i+t63phMj0FsCeIADokghYYCdVYOm2RAOFutxe5wbSghQiZPRKw0yTQmU0
v9WmcRsNV7jdNNRZFfiTtICklml29l0doFwhSTIpqzQueo0cyfjtO/shUuxvOUkJBdgdME6s9az0
t3aGC+GoXOVOylX6tvtrW+q76i4PUA4vYp++iYUqzv/erpoPBqrPsgbZ5QC48zbvB5Sd8t8qDB7s
1L1MVYnSpDS5hiVpcFBWmQdMxeibyNSUZSewWlB0JCLlHwgx5H8eYqAKclPlPGW4DzIc3b2l2M/y
4PrpknrKk5UkGzhOZ2UsX4m7EnPZs0AqH6/01FYULJdW3BLkZKl0G6brtO7Z9wCX+1qAGxQ7kYfY
1451kqVbarauAHKKbgQy+w+8gbbnpgqns4DE4Ht8CjwpHJPPpoaDCiaMsdF1GKKUxlqxaaOQcQjw
1MSqvs0fJTrpjqQa1kXqD7LHlIUvhY3qtfFjZ2ZfsuKMuvOs10v9RyopkvwCY18l8fi0FGt4y6Dl
EqbRl+JJF+x3TO9Ou8UxHOGFHzXQXv4XIOUuaGH9t0b27FtyMrm7EiHpceEr7p/8Sv9pUUgBhj+9
m2DneN429DFDR4+E/pyM0iXNo34eRggW0DWQFpWMWMI1BFZ/JXd0iUvS6miCduVP4dKbEmTTgoJK
fLYkwfwgtXTJaTyX3NiZg93g5zfSTYA89j1EpNpllj9Gxp9ENZlHjTu8NvaD3Njl4cmQnI1QQCzS
NJsLWPxdviRncub/LW7YczybLYYjgAlU5SSzULKUJcDR0JNDS8M70v2koXe0LOdJQN7L8kcEEmyw
2u+1Vv0MU2aO0v5pXvgweZiz8thkpyHQd72Bk1oXWyl+yXPR55CGyr90J/TsY2GZO/lI+S9rDOCz
FEcQrGBwyl1tXPPW1YvNMvsceLYZFDv2EPKU5DKX8UWsgimKLtNvYDS7OBmWt8rbByasWjnXCVKJ
jD2ZIJlwSrUMaw0CPlNKiR+90nlaEsaoWsknSo0wit0jAllLy0Zm5NIVt7BbQDAXxWEejTwnpAe+
pGVaNcW9Y6XwAr3jYCtk+fRByKE8Vko5RumT7/kgrZrWNt97KvYahvEx1Sp2qWQOwphR/+q6ok8R
Wl+RC3aqG68DN1o36l0XACoFHjr2+Z2C6lwkaz8aktzK4cdnCcVfmL1VgcmgeL0UyKOZPz3Lq03o
GQhm4qcCne5Sjc46b65K0bwmVfxTu/778lk2Ix7qCNqcM/QS0ijWYbco73IL2558erSQ0VT78svr
ZjB97LVUfVsY1g0kys9Z8L9++Frig0QjsyVPlAsLcFJWWmUXbaV3KT10ufylMel1b82wlRgtv0pW
8dT36gI/mcOeGDmveNCfNfV3idbpnL6kOqJ//1b7CrouChM3AotZemRmQKWttR7lAyUdEAgerZpH
n12cTDsJQDIdZdlFdJ0aU/YkDVA5rkBCLjPBUlDKlIVEEORGW2yVyD3JnkHeJztGUK+HpKxwEubJ
S+iLhuHdw3/ABVHJNlQ6fx6ycBh/oi1R/MpklNzKTXdVWn/bYwwNHq0znoNEjA6OgAxQwfK1ycHU
sdEr0fj6XzCRfEIwsBaKrnHW3P4HM5KryULj2ob20rKMcrSXnBnLnnEJs1Zdr7s+vhun+Pe/JT0O
3PeR1zVTwyirfjCGDLNr9mfh/Cephpylkz4GXfkoqwuFpQNFuL1MDzkM27lfgPesOXKgxA43xWLA
0wHmUwWQXKJJbyuWOgFhSbwpJ3fTDMT/roQzTds2wvebvEWP0g3S9yCkCdMc6wbhEr7km+RE9ME6
JGADTNtDcOLxX1Al6QqK94y26FBUtyMw3XZ4LbTpj9L4O/ebHfiH7Aol7fMilF66+NJ6lEDlOflh
c2kMVEIlDuuwLhjlqg/yvu5QweZK2GOMSc9+Y0mK6qg/onC4kw6jRAp5WHiSvSA/LCcD+WzJg0xX
+7GQHOqChxwwhgA26qK9M2vM7DzWQl/s8uzxXoaj/LdAnWSQywB2FDRZAmXTVnhxkYHIAQvkN+8E
lYQKPQU5QftCo3ot4Ir1OkVRBtd/ZYfan7HliLfyyCVv7Z3u2LXjbulKfyhB9ib9blmNBPMYnAtD
f1tOy0ynz7aMb2xo56nVAbjlDiF++rPS0BWjVygLvfRpc6mAU1tOp6TclkyWFY0W1CjRuD/HHYdq
5sxu0EjAuc83SqA4R91X7hE91jdt4COOWSioNPaVuS716tcKrfze1tDAj9VjVhb+HbZRcAAUHCuc
3N12DjpSyDWi5Qr0xiw+VWA9V6dOd3lc11vHxQnZ9Op40yVqto8GE2cJfdo3A5i2IB/io+LXCqLU
3Wqc8+CKnDwjbbgPQZtRnXGRDt6ZRlCeCqDxOhDZSVWGp9DQfq1SU46lmaJnCHxtW4TlycSL7Dj6
iagOG4gbNZm7G0GhjPoNyL23urvTuYAVmkfYr2BnsY17/5hloBH1oQyv2tCsYgfddUyHIYohXRpa
0NT8tDfRBuekFcQxic/2xfRH80YrR1BcnXWJU0XEw71darQPmd9bOyMD5KjWWysudcQiYmvNhg+h
1pWj5EDf2wct0+uN5nhoBsILgYOPIa2iFy9pXxurOWjf4xT29ODMh7AbNHap8ELY+PtoAF2a0bg0
NRUeG0udXSEpEgoO6QazyPF2ApxSaOmmb6qfFBWstJxQclO51xgwbhDtUleQTntA0/3GaBCvyYZs
WNXl1CMT6tJBd+KTMdGstc0i39pKaK8nTGoxpCGutPBD7SF4NjRv0xqoy+fpMwovSJnlxiVL+2MS
TebKwwcaHWj3QfOMgePq785O76ASaijNQ7QcNH1tkb6p/fRluOMZtyoE8kIj3ur1s0JTO0qim84p
xzWQozOi/s8aKoSrzh14Mxr9imUfhir6yesQd6sue0T0NpXKf75xKmefJG5NGgcPCp0mjWgwcX2Z
+awGsDznRkG9Gm57p76iFUIaN3rtZojUboWY9q6JihdfyC8GciBVhU8FU8HwUIny3S49zz48TEUl
PuB8K4YlIQxZKskNfXIPUeW4TyA7z/Bz5165FhCxB5VaT6oA34+DY2IwaFK0C8IJYqNmHptZH0+I
xhKlU+jcOiw0xAg+w77V7qBtU5SZguDYMQMCr9/05idmyvauhRQobPcTydp2/Aq6+eyyjq0iswMb
VtYAwfTxoNYWQmJFeXYdYNu+Nak7vyOYZn6Mjo41YzqRNydHS9OdkqD85xORVzF6lltR3nd8VijF
0lAXV4uVYthv05xetGI0T0lQbRG6gRZSlZiiIDCu9fom7O1hNQbGE1bESDazS458SJshJhxDPCJQ
Racqp/lJWfIwRI6661XYEkEZrOsYcKaGrP5c5dYWdzLkJBqg9fXQ4xNcH/osKw6qluUrK49G+LwP
qm1q+4gzg1lC8ZGz6Fsk7nR1mvYjqdasDTClCqSbu76L977WTyuER77mP72e3pClxT3CMXFIQT16
REkjbYcdhG2GGtrMuoDVjGHYlQbDxcnj/RCIw2ECEilS9ZcBOqQQTVVoy6d65qodo3FWtNsvyWQ2
azPFUxeDigq+7OTTVvxU5gJ24fRYeDnQlblSdioW38a1qCbcf0LMXrIRWYQqhppYD3eZA1zfH1FI
8mqwjJEGDUDMBtQyzxD41LRNPpbWbgBaGbYpUHMDPxrQmrtcezcplJ98q9/2KfoAEyKjm9kKnrRu
noC969najCZa+c7srj1LvwEhUhxdv4F8Gw27otewLEJwQhtQizV6rAxcGGgMhySou8d4o1qeeMuO
8cquRhQ3sYUwS69fGW7lbUpHo9acOAVodDgnVtxl6P3+eT70qA47pyx9MVIrOKRJB9hgQnihD6ZT
mDmbIawDcGLutYR5btQoT3Yxio5TSvW87EwecuSt7SHHnfOOJVNb2Q7dxRQe20qrH0NPvRukkB+i
ugOSd4ZfHMN56VSdnka+Qb172DS29mJX8MMT1n0qAn5YOkxwjCj03PzwKhWlSKu+DFn+og2gB3CC
UdJk2CLp8mgrvYvcdIiQs139IX2Men/pfeBzaGxa5c6hZc4SHDzTgvTWid8Ce8Q1GhOgyUN+HXD8
rZZ/W4qzo6+mtNZVqRl/jsNQUxBMQu7GguKu/xU+zsidjRRXww7Bt7T9zIofxTod3j7DuAGFoAI4
CTn+dFPelWCBnmzHJsC74wEoItaaMertsQ0C0DSRy/Oy6thryq7uzGeqgDWjdmwRhTtV8fio3cZN
sU1JKkkFvHiP0O132HCGA2oWZk4q6xnO1rO02y5VaHZRwNtG6dW224NrYM7qTPd6emqbKNpx2RD5
9O69sy3s6HL1o/HbbTyVwMRo7dlj8IU8ULmt85cs6PRTmaX6qTONZF1ZKg21ZDyVnUu46VEss/B0
VxAeGJl0yNQW1A0QT/FSY+dabnnKXeNgjPOwh2p8LTTYlKOCBJCNpCGLpYHwq2rNeDohwc5mfTWE
QXck9fdW+ljhSh111Wn5HIS3kxVGzqg1Gs0rHilvuYkkown1ueq0d00N5s2cIdyrasiqQ5RS0+6t
GGgk0DfrsURFSy4tIFM2EW3rxqvZnuYGZkdPo10ouyGpbxCjgCiEE5sVafvWb58GNA7XYZo+pF2K
6Kf8Exp6dUKDB6peUv1WJukoqgsXq4GJomfnvonNY1HNzclTq+bU1MkFp0WUMtkAdTGC8F1Cb7+H
MVUopzGPS0R466MFWmGFxDgNZR2glo4K/jZdVewRMt+4psm8Nl32E3NVGXvHrg66A51fUxGoyLDJ
BryT1dul0lHbDAU/JFw55KdqNWx5ylSW5S4mWVjsFEN9HOY+3pJOsxKOA119o9NoqeeQem2jaNm/
+QXxKkFKxyvIFbWE8FAWJ2S3i1NfWJSRSK7SCeOMZBiNlR46a11H33HM8QIs8gQTmuzGGToUz0gR
jbn7tgzGGw4UZxPUUlmzFg4J+sCFw9DxzZfUhV5AWXoXGvgmecodABkgu+NubvzNMGtPmYu5VI6F
WwEyQEZJXzpsu0pKpbXVJFu1zGgo9DP6pNqqHfUNcYKEIyxWJczYaUr6bQKbZa2ayCr1f4GoiuFf
Eu5gu94ZBiKTCKNnaVdBcFjm0nPAGvRto/+wUieUE8MmRUa4oU8bmNPKJI1dhwrmKYXUFgd3Y7jt
Oe6RvcqVG8NI0e0dG1T14gQ+jH+ujek7nmdIDF3xZpOeOI27U2JD1M5Yh8JANzZOE20nPCcIgNYZ
ILCGoGz8oaSoovQaN1lpfjWbke0ZKvfI/Ig0nlDneXe1NZpbp6Z8J1KM5rT2FRKTFBuosrNxCsCf
MgtPWYwxo/pSp9DcVxPT7qT3GdooY9EjaqhTH10vr6ryp3I5yup43k48MPqWH9M4cRDDkQP+vWF5
b6RV8CbL62ADzVOoe6Uh6boeWvK8c8AM4NtYM/JkOMxe7axtkXYxdO9JG8bbAP8B5j/3YMSUs8nr
huSc3CDpzDVCA8O6arHI8Lpm3aBMHLI0THk8bVW1ve3igJrWCDSmTNsOT0kKjXGzb6mE6hJZPRuT
JZJ70DrWsI2H/K+PnGusZ/5NEIZ7DO9Qr3T932Ty7mfvp21hPPqJ6uyDeQJhiljD2JoXVnFllefn
sPGeShe8VA2iKZrLQ8tijxVbeGgDOu/U5tOtPiNeUjgnloJGy3d9D1IlH1oL36joLVVjZzUF+rYt
qzd3W3mo+Fjx4JFXkumkunETpO57gwvZCp5qc3Jzb20qvrOv3eeAasi6pc+46rGJPHQKrjohBBtz
oAeMBD921bNzmHr4Jjn+GNBpXi2cddkRO2wka3S3R4pFQmzdaLNpnWeF4JVP2jkHoA/Cc76xq303
eeWNo1nVVmL5FGjhGtsxdZ11GhF+oyB5uS4quoUwobq1P9FNDkyklNL7xsWnokPuJ8XTz9DSB6fW
UtSo6l+3VC4D+lWwhQ7R0FBARra4t4KHRnlKGozpesXYGAID05VCx+ljPlN4OluutxmqHHHqtkaL
vMpwXO7ddVaaL6qONFeW13e2pj4gi46zV8bCP5vlCerPazYNz1XWvvlDhnpoFp0S/JsJMcDx/QkM
hDnWF70itZ9lt40KooFi/vyr6PG0wpokL/60aNw4YWxu1dpHAz9dq3YRb7R+OGtIaq/8gkoqUmD3
Y2mTrFVYryUgcUGkrFO1q9dTPD+XTsi9UEUULZHNRRl628qu9/YYtSc9CS4O+z+QVgrbtDKY1lbh
f0XqfPTwk9p4aroqFO/OaMd2SzvuWxnaEE9kZNhn3ToqfbSB8gGCvMSiE4jlRkk7dz3OEcVCKnO7
QDnkZE6HtnL/MCUpU3/GVlUhTQVIWzIeart6a9TOW7uDtolN7caLi8ehcQGIpMiQ681taWAlOI79
fTOYVy+fLyXaXyvfwX4DIA11jG2jmViENMhTUGMBNG0dQRscarUq0WECiOTus3S84Jx9qqb2sdat
N9tLzm2PBBp6Kyz91U1uGXyjq117dEV1Lab73t9OKaxOLAyVNruxVesWQCAqh3VVb4LYvae6ucLr
rr83jO49oHa3LqlaFr5FEoB2MxULfdsp3Hs/BRaaRHZ+RlS/V68Rhl16zOOmd9P49XceY4mEaJu+
0jKqAH3Z3Mzqh4Pfb5QW57pI72rdNXeDFzQrVsnDqz4BEI2MpGOiopxme8ewnKKt3fb9Bqccnfpj
iHRS0vPlttvd46iDqddPNw76qVDwV22c4i2z7bXmIv3YTI9KrtIkZ65HNVZCNYYcXRKwJFF4Xs1x
dw9uf2sWiG7CiL13FfeIoGm2bYbuRrOBM/b1jZpA+MlT/x5n3Z7L9nZKZG8TytwrzdGUTRHgC+Lo
lbaZjfI1t5prY9SAEbD9yLMpp/1QbtSUXK5ifO/4kB0EIKwlQnJV50/T4sfGrO+q2P7TzVevJcFn
i3GPYNnBy91q68LARyv7bCqWt+tqTCOTQHsiul7myUbgjGqZpGC9FV8iC8wcjRb2k3WyQtcfycR+
/VoefJNSRlsiSe/v6qi5IaWyYxTBEWypaLcDIsGScAMcpl7FJId6RrCqcJlYtSECWyPJgE1I1E0u
SWsfRguZytCEFBSc69ZgNxFNO/Ci4PUU1AZrR7suz8uPC/IumslZuddlU5h71VulsBbpzQW3qEOd
sni0bb1BD2gdWYicaThqrdRkprplpJcm9z8c3NTnMn1pbOApSXHUIP3s2e00p//zj0Id7P/6dflD
aam7Iu6tQzcMeb5r47bD6RGTgPU06FJ4L/+9FlEjv5nrNKK+KT9iw+SzDEqNKGxQZxsnrz4t/7h5
vzcQ8T8otnet1Hg6mDx9itoUwSuzAEdxapypeI899WKr2VNl9uD6XPsUR4htaZBM7iGPhsST6ZTk
Loy1FosuxQw9zHhjxO4dP9smaDp6hgEdt3gNIkQDB0wVyUA8RKToZKFlQ+3a6fa4ih5mQ0kRTyWh
LvQPJeQ8kDn9ZtgGp9pWt0pT4PjjoIfZh/kRWdD05D/AFcvZk5A+IQAXrXECuI/bVn00zDtQLfg6
DAW6t0P5HhsqTqNTsMerLzkWcehiubJCLHjcT92IED9ExKE1G3a2KYJ9znZC13HAjGrd9HkKGlG/
ql77lGfFBRchWA9VcFDHvF33laLu/bZD6NeMbmczzreoJdNwYsauYnB4s62lR8TWf8kbjm6N/ole
dsomoMyyqtqO/N769fWs2cJZRfcrQltN9a+I4tWbcCwv5GaQtwM93iD3Yq3wC3QkNbrEfhZtYr+4
Fe8P8RNw3OK+LNBKQ31Ud/yrqytXjZAL/uG+C6p9MdraasymFzp7NQZZwa3Xssuc/DpfFa72DeDj
o7beMo2cEPAvJ9idhy6G8M32P873amtvlToHbeANe/oV2RrNXWVGT7wyrO/ZohvmTsGfYVi3qYKv
EfyzrQb0nmRgfFSCXxRIn3P33AzUmXSPkpid50dvbG4QjU4PibVFlhV7mI7bNsTUTJQBqqKJ9HqU
b1X92bWKm6xChdyqqEKV1qzs5cMzq70LG7ScpbqMJZp3btz2caroZDQoG/aB+7jYpIVRe6PQpl63
6EgUbZivSx8Ag3gRpS25hdcYj6NV7Dx0po6G5PpVoGwnP9glQ31vxe0p1rIdvVkFSwiKgKiiMfcx
2FTG/t026UVGjfZbA7ReLfd3qBX4azYmR4bdbnqiHu4Uzlv2WAbByfDU+eDYbk0ZcjirSr23uuFt
omezM9rgGnSqvx4V6qQjwpgrqyyTs6Wj8h0l2h1pfX3CMgPP26TEVaZt50MKLXlb8snbGsnGVd/5
w06fi/HMwn/FEaTYd1V6RkE73LQ54kVuhRW86ltPAVX6taqyc1Ey4pAC0JnMBblox8sxbfdmKr82
ti8A0S30/rNfis3pBotMfTbduykk94/DjIrcVOM/pOFw5yvoHuPBipdVp2MXbHbccj/+zIvJ2oJh
xtWUHmGBuncVEJnwI0p2jTePq8nq3VuXZZW4PQADkF8rPSm7PTsbKiHT7XLE8nripGzmywx/Sg5W
N6NYa+MUjiEmAt0qE23TjEo0s5GorFtn+uwr7D31XDdvl39QVbT+/ZQ14r6InddqeQ2fygneUX33
/xybzaSKvdvArcttZdosf66jtrqZjBTJRLdrgM/x8UPnfZiF+4nbKGMlRjp9xFbyVpefll8BCDdn
G3/H5bfldVQvXGy0KUJArkHOlQlCWX12492/3/GVOxdhYB0nzdJvJw9uzRyw35x6/bbTA0rAkVNp
lAhdXLL/z4vI8SBqkmT6dnlxeXNEx8QhjzvR5rNxlxAJJC1RToN8cpD59bQh/7ePap4CgpRDlvcy
cYadH+IMkXWmd5tQGl2rselunKLjCmOVDUwhf+kZtKe6bo7LH4w58m9bC+CGPtb3y0vL+z3P/FbC
PDgsvy2vVz5uMPi/aJvlTWUxmDusI7G8//8/1tSHI0ILyV01I9pKGA/PKPzi5TB0xU0vxiytOSFD
zB8jQONIFLfDAxH8/yPqvHbjRrY1/EQFMFfxtpudW2pJrWTdELZHYs4spqc/H30OcLABb8+MgwJZ
tdYfm1NbanbwJA8DtuTiKsL5mAmOOcrNmq0e3Vd6ng9Jm7P1GVADVVq9kLzCyF0Tbey2dYlTDxUu
uo+9k5ItQdjGs9G17T4KsU8RLCqIeV6QoCcVYcoDqZdZ3B0b0kc2IWqUrTLzXwtVqKPT0csBeEXP
07YWsP9LTnOQFT+vg2SWM6UMmf/LC+WTSjlY4FPaRF+Azk8NZUgE33f7aFp8akaGoFO40poy5CVJ
rvDd45rpPKkCRMMHeigZ2Gn2eNDrnZxRVL9YBgQOmwzv1IsBM0JISbSje4Lm2vo8KlAYGcrHOtJ7
P0xulnAfMz3sx2Yh5yePHiyP2h1h3/uQyqysseUWHcpnSHkUrhCMyV0IOOE1hH4LLKs0n0PxnIqI
qV5Hy63LMn5Xq8g76PoPqyDTyiREJ8Gx5WiU+pn6GBLqTU1ZnwqdH+ypPPrx85znJz2K/Kjc8Oh5
RrSt3RnPClRw79qPsuyPuu8/7Vg9ykaNVHF3Z4oUDY5pzkHI9jeJGDZP22uR2x9RI5nz+XayfKE9
4OONpidoQEbjHut2ibwQ3gEG+JZNhPksOXsUQn+w7+JICH45gNt0/8ijyXzwyVhy2IJ2fL8dm+ab
jhBCexpukCxvQtYkRst3Qh66HXk9CFoqlvWu5yxzo5nM9ebWe801qX/bOal4E70MYxIo2eujTMUD
DU1tUDTRU2n9TkMaaqiYjymcl1zcEymja++v3xECNQHsbkKLrs3EnN/F2LyRlZnTCwND1GgxYBs1
Asz3LMJ1+VfyRMb2SsAWg0fEc/KtCpcGSUYpStroEKyG73i2cOFyAbYV32h8gmwNBvnNjtpxWZ+r
mA3JH8DhbFw6QY0Jng8EQZJPbGoCNIqwEQ1b/5+sXbGJmtXKWTqoM5aD3UxBVSbNSRNd1sCDtiPX
ZuyuYLbfAz/P+3HRhxJi5+oJkKDBfZ8dOHpHEFAxdNdexM9KJydLYofFjTTNa0SvZbxTXnOz+jyo
xpkUleIE9UWuwUcl7Qz9XnOLomIPPXoZCCDZKHCpva/pAS16uMKOlZjClI+paOCk6RLNXs2yfaFz
bQWK3lVeJ3u2X3SsnWDtVFREZEsJQhcHxmy+9a17p9B139rDOSwLqABCclN60ZrWusKg+AHvHLy+
QB5Pi2e+nAvSbmnPZmCo26NqGvwviuaNtn+SaY0rCR01h+mhq8f3qQk7rCfTp5m0geKbiJ5g3sts
gAmftlL5RHI4ZP/p/isn85fE2PhR0jROlKR4CGv7ISJWXJrFj9s319FzanZbUmJJ1UyGTG9NG1e6
6QGOd6qm+izEdg9ARRGda2Ww7Vl2tZyGOJZKuhsTfO9SOUTXN4t8VEZ/K0brI+yHA1G6zYkAH2iB
6gvHDMnitflKLG55HF9HJLu4DYgQXdsfHHshZ9sr3zMmbUMB3k9pRZoNV3Clr9hic5AbZk9XKzJn
8+cOBDf15pPIOUfiOcZDtybMV1VzX1q6lKDlMFTRO+x2Cxe0K/H7v49wWIqUwjMF4NCIgMJN0+/9
tc2vbx5TIwoyev/I3SZivHHUi6f81xRmF0a3uZGeTwvYbWm6R+5D8BvSKg+Z8u7NRCpPvdBF0ET/
GXH61LcwDb4Jbaioz1qfXqMAHitoJEug69MOBJjE9je/8FACyOYNWAK9JzgKieD8/x4ygrKBGOgk
H+YgEfOnwkcDjv5EkSj+HQoSN8Q0MpBR3ZCGKsh6ci/dFx4qpBK0raSps1lcg9Zvss5BUgFUfOcj
MXsKaLoY/Iwe4tEcfrlt3wQUTtJSKJO23UgT2LME+SaeaX53aLmOcXp1/FXa5AcXrpOOGsiihQho
qs6awxAPaeCayd6X/kMFLbmRUfPGVHiSNlSs/b4KkeaIcmLPk2pHkx5ca/tkGdWX7/Fga+8JifZ7
Yzf/zQsOM7Hkx448DQ/F68E2XzqNVKD4UmnBg99Pf8HxHnS0q2T6xYB30aM8jVG689yRCzuP5JYo
7LtEGLTk6d2VWY6hGTYumy9jT+xj43QYIgsOy2y8kZH0lecPRp29TuYfr62QiAzFKXJrinRMAjia
vZbg88hkb3nkHDzyH3b8CYR9OPO+rpNPZZa43iPSizHs+qw3bvQbsvToyplPwaLUqU/1h+7ba5Xm
iCTpqFSyvJgoLLxI/Ip96512yl9uyuMh1thzqt83JGN/+NPQoULguzHFxt+6Mz41ewuia7JMsk1B
egk9GdecBvHCmuCr5ivaijNlzpj472U20NjS63dAXgKkkncHjGZbpNY9ddNfDVoNKjrxqMOwt2n+
7LTGS2XhSIgZWeqObB1iiStqk9PlK6yhOfnATpqU4VFaf0UIz5bA9cQOQ5Hb3mkHmneq+KpbbsyO
aPiKq4WaKiaogzfX+1wWNKj07dFw9SdB2BBH9vw1ej2bVZm/hFbbg1yDy3KFbQfUG6zFkOkGjxVQ
0snSj0sjd2l2yYD+TBOAziRkvWwo72xmyHU6pPZ9YomtNw07kp3dLYCzeSn12zyZj77glpYtX1mv
11Q98xMjK87aNt/HzHvNmxCHn3thPNlly3CDUqoeo+iagAYqKM3QvbfC97jnxC2a0lcm5AcraoDw
CMrejrXzNPPuWiUoPfUZNI7+UGTaB52BZ4qI8bGNb5khUnpr50AM+cdE9uGm9Iz9FHZXiUoclRlz
5chW3GnvzXJ5tYoZ+nbx11rjwn2PSiLJqhxiGpPPFzj0qSUA3M7K9mQv1dsC3DXVVX0ca2LNnfbs
xAaHvfuepmkWmNbwOHgEKOGhYLBC1VTPZBEkcR+QdPNeL+zpXTx/9vSwxUN1Xrgupi7heIx2w5in
e+DpC+7rbpNPvlgL2DFGoeYFc1FjqhFcaTtgmyT6i2rMKr5h6gqpJMNs0Ivjv2xaZsucxE6alE7g
/yhLPlNFQvBCNcJqzbCnVWhQyXfJ7wDH8LGKkDfSdvMFmfRKQuzz0XsgGYmrD2iO5xDgI3tYTPzq
hkq/amzKoQMTx9s0Ry+OtZztuvqdCY83DG65LnFAWP5zYajvYpoUeydiBgKjmF3H9A3a5SdmFlhv
nJ7OEsU2Lxiuffu1IEgk7KpTokYEEqi1W4OHXUSHIun34AXPNB8vm3LB9eYM2baP0v+WqYFRnL/H
/kNbQ2Dw4OEcWOTJ605p6j4ZjlUGZMNWO+g3ctNcEjpCJCvbpWeoqTL/lnYgCPwviIzmaBuPVIbl
QT2v9VVlIXe2+z2Z9mdsex9h413Ttr/osv8anBqJLC4rd2Ay09VX6vJltSMXHyDaEcemAscpM4CF
VbjkxfR2zPOLZ7H1G7n5Rnr/bijTWywr1GM5Dm+m4Gku73IpEFmsBLOa2H6M4ZrboyDicdv1tuaU
YLsr5cCKXox4gL8pt3x3XecYVTRSKUSBeD6ejC5cqzBWtNd1To6bw8DlxDDaxUvXm9dkJrZvDOVt
aedb0+j66kzil8FNTc/kY5zymC1Dzl2EHJMH8Ffa2Q9G41EvQtfHpIfvUPvvSsS7tI1P4Vz+l9gz
7zYhupqrHZP/RnJY7Iy1y0s0/UGrjAHbfwCXvMyEu6RUJjC4TGTgGxA+lOjVIa8yYSSPoXyAXfqL
8pbZCVaz+Q+AcVvK/joV+ZMppjfbGr64WWkLPiaWBVy74E9FLCFj9JOGys8+cdFrimYI7CQqt9iq
aoSjiIgENqyj7Iqv1svIKsuAGaEbpCD7vsqm/VBS+ib6O4Pqc94s737UPPpzeFTZRABKv8/npOcQ
HC7o/HYICq+iHm0UekxShlV84Kr6ssPmEGaZsUnNZZe5fProHwHLW2pT4dKN2gH3WHG29mT6HAtV
0p5JZULmkL3kqcnnG70hL0wB3ugqI8D1ydQxqwaWoTDvT54JOuh4E8AjvSF+qna1idXDBXb05J1S
wA2FD2S4didjyP8TKZHPreXz10BqjAsl9wVwHtWfb9R+IRTjO6JsiXks3/Vri3mLIok2oXMi4tcQ
JQKBlJdY2ndnLI5uHQ4kXy+PUW8zTrRUAYnQoVYSXi7JZ3EZmE9D6e3p12qXMChmi+XXnu50RLjA
Us5htq2DnYxUNpNpawfl4BCEAtQ7cvT++yImQpIyjvSNOzKJUywjjvlsrNbxVXEgZ9ruYTa6Fr9m
2Yp0JZTgZ1ywLsEh53pS7xnVQGzoofZt80YV2N5O1yc2TtwNbxODLCw8o9SDa6g7uAGvUzl+2rr6
65Y9nKpn38jS4cheFiiqmuwzenpUDyW8mp1b/W57QJVFNqCIoPwTBiAkiLH4ksOXT4EXeWoQbJR/
If8InVuvn8AIDpGv99Q3vHhEMHJsGcCMhFGyMLKmpOOjIYanBg1NQCHncQSfs7V6deMuo7f3o1DO
LvHtfI8Pt9oowZaVAAo6WOc3nV+falffk8mxd9b8l2WIfU9RIlMhB2CCKWPkjihURTCYLWdl8diZ
ZGXHiqLmySQgukMF2UKfh+lLM0O76+lWlflunIe/9Kkx1zOXs/jQ7erg7SEvfp6StwGk9NBZ6jHK
IiijkQbC2TyiqsReXT8LC0BzNtV3GROk32G92TjROUqWOxIZi3CbmgGTLLA6ektm8SeeyHgb7O8s
p88xREEy0Q1JF4e7KbkzgCrB6GPb2agIlFWkX1Pl9AdJPANZp8wn9P30A2ogMV8S4chD2U8xiMvy
uSzDdzOjYCk5Y1JCmKpVexxO2Sd33j5qw9c4BgMuGk2A7iD/+u5wp2do38HpN9GLLkWxX58Tp+QZ
yeaQflMcHnqBNBZd+DtarKeFVTGPmyeDbLoNAWLfBPAFFMVzj4V6Ew7VyVnST6qEaDxEF0FMLAJJ
9H+DrjhN8iVA/8fV3MRNIEf/uSudn8LL7jFH3maY35o1DtLOz0sXnxY6dr2qBCeSJI719a6nomb9
j4Td0W4am8f1BXFjfBjWMOXY3n949wnLZYluEvXwq6IH+4Tr8lQbrrtx+umXIPoiC7+1nL1NP3Cl
OOOhx8PJGoxgoTajL2h2pIlVgeGa2g6fpDYrhtPOagJknPYolEVXKP+C44tnfr2rdJi8emTKMdW5
j33uEfBVHI2FNOiSDLspcnZD07/lYxD29re13g2RgqoOk/lpPTsHsdybkI8nFOgz64bVllq4Exv/
l6eqozlXKNgnelvD/kzSFfcb2+pGDihwhmZ1pcKVV3+KWd1c72yIhLb5xgwRbfCEm7r+IMbIqOPl
MA/AhPPAbKU7gmyiTP126iOc8tuQWd0+Z2v3scdYJTF2NbEh1LCDmk0WpaYxMdBZ0e1lPp47avw4
DqZDl3evKhoDXEl/qXLFN/raqp07h+bJkMWPV8LfZs3v3M/SB4knNV5TUBdW+ktSirvmWOTYZ+zS
ufo9Z9uoI84+HO8akXqRJk9CIRyuekrC46HbxeG1NgRCa0DLQx3OkIuViYgifSX06ZhaWcyJiAs7
H+iOyksU5GY0fAyFYJut9dmLsDb2+o8xNn8any6UJKt+HDnZxN8H5mjWW4i2k4+GI2rqQ+UV9b6G
nN6muTscVenQxIa0QsZUCaCyJL9AX8p1W+nri5k2R5VPD8qTJx9JWe+qEmdF+kj/zx7yD3ptxolb
2fPGq/Nrb6TXapkfZ7opeWD6T0kIZ1baxA05WLqpJ3NqegjtOL3N6RejaLhx6V5YH5Qx9X9sGeJd
dz6lKbdNkz575LAbQ6Ug8UsLtnfnxMXaD9Rwa6RU0Y4qLA7TbgYcO9mRf7fU+NpLbW2IEcxPBHOh
jbNoDSpaJCvthI4/dZmP23tXPmdGztXHiQWKy/tJtamJZjgfKOllgIASd9BBDxSUjOjvDANuotLn
snHLrcsRNjIVRhPKX6rwCKNnjQ1Sozp4xRhItDZWOtJspuVnbvrPGicvFu7nerU1+xFx2TmvpBD+
TYBw7WaRpLv0ZYk96hebMAkivz9zP+KLcGW4NSqaA42IbxIyYYdqL8KFdVORWqnSb9V9enmIlUlM
Eb1e8hlYbe8LeS89zKRNOVIBNadX8hGmIPVYicieXDW+brqHvj+IWcqTUa1J7jtS4PoHAqt3hWph
wRrracoq7EOz81kRwxwwFD9auYUqhnEvdcm+cKv+P1fj0ZyaTm0oQCcpfGym24JqHqXxf33lz0jQ
CeNw2YeXtV+TnuvxZLvdsa4Yp6J8CfcdEtcR/A1Aq7O2E3iMZYWnsTWYyJz8HTn7FJs7E4if9nb+
WvM8LuOt6oD3bAaSvtBHHs4/Tv/a6vbTSfM7sgpkZ/jagikZ+se1y8VVXrjVLqfLP5ZzYJNC+0gt
0KVDx7pvigEJCvWCqqIx12wOpFqtI4VCrfU2JKsj2Q5cGSEyK04dfsoNsqhXQv3Itm23GaK1Nv/Q
qk2C1rbNXaf45lmT/w4bqNhL+Y6NWY9Fo4xfmO+oKxaGw8PLi6Prluh/2j4WXdw8R3Dp4Lfr4TDK
IXuz8VnuBkxjEUuYxkYfg/nb+XyaooT5M8vRtznDM9D2DumRT/kX6j1jKKIAki+QKA8CaIl4qxNQ
NrsqDnGEP2kljODVdsh6PsgkPTZG3LOAjuFWaBCLyMy2VqLcbaz1KxkmKqASPN/5Zh1dY5UHRH69
FHn4tqDj2NLz5+9dMd20cIxrxN0Yr9p9PzWuuXLl1ecg4C1bPty0M9/njDoHihP2M5bJo70O8ZPD
+wsQ5GHv6OQ4bgq7YkacBFiRKQ5zbL76Y7IbBaonMNA0sFwPGipNaMdVwAfSBeLwJ/GNKxlPJ01b
KzCgfeLzhvQ1DTlVRRT1RyEq1p9sep5QceT1QPiRY96pqOCzngBi4tKgfLtsIswppsUdhoVSMaTt
OuCAgPbFjAU1elusMDAczu9h+IKBws0R4Z8x0CzbJYiZaFM4/M7dpO1jYURM48tOt9I414n1g25T
nzrXB+VT7GRTgqVCpNvMwYAXVT4vOQ+E2eMtqebyzCJ1VXkoNy5Vynu0iDu3pkN7Tgu1Jd/EDGiV
PuR23p16aV0Xuyv3Gf3UrgoPKFGplsKiFY3e73qU9XZo9SkGNty0BvhO7bgySDsjB00ygtkP64NB
2zAB8/12Lq3PiC80HwiN4qjT71h5ttZAO0yS4nlqk5FQINwioUvKwSrrLzzvD2jRPlzaX5TnbBeb
RjJERMBD2YuI5HA0/TX3l1t7feGEL0Ew+YLFpcUubQKw+YTDpinhFoybPkvLUG3Qfe456y9KQu6Y
el6Xk+aixvDeVw01CMr/Lgx9p4ur3PmSaHkneshNvHEuwbhtctQLKD/+joCHZwFzaT85EQuGUbSs
HIZ7/A189cPFPLJGXJRNN/GQueo0odPcxtJHvqm4qDLa+2xF4B7UC5JXpAN5UvN+9/Y+7+f22Cts
fE0njrYiFIP0zk1OmuqmzswtqSp8o3uGMAre3jp0sbM9/R5nTpzmD5CDi9uJqmbbhKEjCsSu24tT
06GHON3bjj1oszcRh9q0AJrKyeVBJtMvmpIjvscDKXeeARaUCPQf2bCK9mw+EGx2QHQMoHwH032W
LVwmPBM9baRZnHpA1wUN5Q4782hhYMyteUfMf/RcGp9WqH6qzqKNd/HYLwyEtdPsOA9kZV1nE8WC
0U8vIZ65bKrcozBBFZwZaYb0rPFIgPgngf/mHssNJkGv2Cz11e5RVsbJYgQh/fVoPeJH8gjczRIK
QuqNb/o2Gash2Y3Jxb/SDDk16y9JQcJx3mQHnKQdxT/mzpJOuYklXP9AOLzwEZxOGNUCtOwB7uwL
8VTPUoN2KnNix5PvpNvPW6PIEyY5vqWDsMiUu+ncl+x2U7Rzl3LamPVyRzW0yWxIjbAKn2NnQVlW
IW0nKR9bkEaiSxGWzebfGYEySBQvu+aQzyiRGEMDE4LwEMr0BWlHgHg/8KTIN0R/vEp39LddOaJd
NJcn5J4U/iZs/7RRPdm19WoP5osDd0ga4DdWRerS4vHk1P1liW24a+6Yc0ED/ajj/Am86lfTKli+
qSCP2GEzIEA1W4sd+wNuTKRbc3lxjOQ9NlMEVV5/Tsr4pyFHCMAXXtqLCU/X5veUzP8ZSm/THrhX
lwv9hox69tAQjlzS9T2EFO+qCrtCiCPu7Ffj1Xaj8UCI8KtRfDr4BSons7dWjDwp68lWjCdkr6jr
ErRW8VspWkqmCYpj1M0VcQYd1RVW+C5H12fiplIRle/sfcXCmHDvp5/dGPaXSIj/xrm84ravIM2t
IzXpY+AR1Ry4oSTuv2CMASEMwMmZEJaYZmcXTzJz8FbIedpa9Fvmx8KYvZMLRN5Rcr7DSmVvFeIn
6TuoqGuy6ZeYWLdlEtupYsCnL5pK3HJAbMz7UEzo3TwDLMAdqH6c7BfCKBEGk6FzpjEG2sUIiZop
yQuWzWmKyWeAGS4Mvr/2YJg71Cp4KcOR8a30Jxo+PWTR+YHe6Go2WZPi8eo0md5bDo6hzjTw2i5n
YZjFEfoEYBQPC4hndVpGYJwqDikWKcF9lU+yT5hi0GwHB7OHLA7e+qyqPH7XmoHMd0S2H9Qkzllv
3r2C6PHROYoon84TWOXOezS6sQ56+JntgtUyqX3JbEnwrKCfs1a8yXYe2NwMRjfoB0ykzsHmsBao
+9MadKLH7D88MSm8dLNmnEiISojhJsC+gHfrjnnJNERAUBMPax5j+MLQT7O0piMgGYguBE3qtIOf
IG3ox10ETnxnenAoc4WWQ2swjYC9nQ19XP0lndJA1jz/HVt2P1+jFOiE8b4kNno1m8/Uwlu78fCi
MZFu/XrkOwg3bxkAumRBQR/95BOePBpXB1ZYKnAQpW+aSlUgdnW/FofTfJuWA4XAoBvmkhyXRPPH
RQszV4ezsYs7cTY8+bsF1zPJIbg6pXUK47J58BJOdhV3+KIA7II6RQFl4QrRdRbulMs9b4TpMa50
zVptHA3LeA7dEEVDJFzMxwtDRrfac/79UGChgTJXGDW8ZXyCrBrZRnHwuOsP/37Jv59V1lSdKYBB
nMnDvf43v/b+71ehAGMGBUvelbgnkjFmats2k58f05C0eSNZVKA6lJNOX7wKSVUbop4Bpskjli4z
z039MReDE8StnIJaGS+qhNC0WzKS6UdFfT39LYXjX6r5ysnHSuES5Nz1fVC4KGoIagTha9xmIydM
SwggES0tTNd4OFw+Uzq96iR6qDtJfW/eXry1jqErlwDYszmnafSkVD5eJpiCqmSgUtI5IuIh2M44
xVj43swi9wHupB+4JdXZfWh/O7gvleMlW6/DdOmOCoPAMGAFmd76uYFBNVbLO1olF+vSiZNvOzbD
RCOPAPPzXOxbsrv62VMV9/wZojvlLRYBtnubmjnzWyD02BGZjJu3mL9jrx2vlpo/vdqPT63QkKAT
g2xioYhIjWb1dDUY3TRWVXdNNkyeBkPO9xKvlVPaBnS9ItzKiIeg1j04FZRrHy3fIO8DT4ia91kd
PhEUu18890V7lDOQGPm8JANb1ei0LKzijxuO0cFw4h4HUsrdQIusr1MT5RDQnQ3+zC4k90PPCT6l
iMzxAj9MRFdheXVQBfjTgy8cRrQxvgkd/yazrzyjZS7O/36mektBrMo6OaTuePFcx8e/t9qN/ven
hofJk20Udff6pP77LyYG///7RVZrI7FySaH49+j+e2r//cL//8dkjJ4bghr2/57d/3/CfexK+caV
N4UL7n8f7GZ91GdNY8JqITQOSovDv3+HO+1qRsuPKFAvFowQrMP8UNhU8TKPvlkNj61bmQ194WkX
NMlA8W5W0i5RHbN0gQ0hVTVfyCSmgj3gJOI+uYtMg4qUrxSShQlMo+vuYBw6fOjx71qAivMJl4wd
Vbu1aioJhlHsElqhKzG559GY462XTrtYrnXE+fJT10KDYUE8LAty9Fxv2/IW6Xl+jHx8aS4nQRAb
FTmz4Hhz+TH3COp6onFSkcZIhh7tUX3xuNpUtGeMZn2pXrK0/yXHe27m7EELSX+lFW+oPYZ8jW0K
5Ro6qd1I3mNl6eOqp1MK7pB6Gnoz54ZaSTxxs3EuVtJGtzHsvsurkDlnBtRotvakCb35Omxw2CEK
ndq9NxUl/ccvplDfvEoWzxXBJPjCLp7GT9SE9ktpyoImIV0FavSPFl05BJkzygumSM+FBERBwMQF
RjGOWPcHytjhmwqmMLiALUT5LrLD8PnLgp9FxVyT8mtSpWigWdXjArlSLqDOqrP3o91DLqC33TYi
DjeKVLHNJMWeAHDj0M77Mkmymz/7bGnUOYVljWYmf8378vec6+J5zI5gUKRMoDm+eIPxXTTNwHSI
t0V6KU5FMIWBP+LaFfwuay6QXnQ71c8lKLpJAF6tzH1dQGRgsUmOzVTaMJrGqdPjsJOO95CVHRBP
qJj0Sj+oBgg5ZzAYGYbhOFJYgVUJEdg8QwpUbnuU9H6MXcJFEGYPvPw/mJNQRIfpx7T0y6ZJf6mF
oxYI1vPZhrSP/0FVc441gstvKNmX8HVy5rRpjTfASHZwQWegRnszGNWz9m2kY8ZMjxVHFGFe3yHZ
DHaLaDwa1GMS1cbWaQ+m6b156q82upuVMaZQY6c2fUemt8ZV6tjzKS9pak96AjkAsTtiKcXBlNh3
JlAkT+KT1hSE7ov7pLtfyiiqAw8mmb8QfXADSO4RQSHNSfRdJvZ7avZu4HXtnzBjeyh8Hl1DqvoR
pJk+8N/KnuJNbyT9MfIYo8fmsZrHbGcB1Byt+DdH35pNj8GJLwCiLliMiGLp7EKFQXSUJBea20iG
GAdGxh7b7q9cpTeMs/HaXBkQFqCOmZc7QWci52vB60ln66tzlqvy/O8fF6TRfOx69bVBxAjPOpMO
Z529fLbOg+eQWea3NNgQvp/NxbyrHXqJReYecjPJMRiNqGE6PrqRWezsMBIdceiQutDfpmGKD9Nc
IaRCkYExl52ZXzcJ54jhDFFbv/DBZIjUEs8/9qS3GD+VDdpsWeneLDK4fJzP6WGokoeplz7CvYS5
JnI/HUI39m1NoqLvCyx7Jp+7GkDvCJcbtlXNSMApiFmW9Ih/f4PTSpL5YWjEPPXnzMPCxrKp/WMr
SZ+pa9T+eSsCB/8sQRX+WsIjeSiGSNwqrEpzr8ZTbKTT3u9ksi95HQ6xDVBQv7puBMyMc9XI0og6
umpbthgy+sRl9m9HdTIL40sXwy3plvE1F+JXNidflt+HXITkm+RWfXMZTpgEocFFXD22rfduZfKF
Sw32A+YoyKXJbMrYyU7McI3pIQ70XLyiXTylqIjfoghhRjQlB5DAD6fJq2Pjco57fowvbZByU5K/
AFWIqcpJ+m3a4BuMOyJ8Rgxy48yeH/9ovBgo/Vg102Y1+yXMM2RIsQ4lDymOFJLa5y9cUxAspo+D
om1xm1c3Al/OaaOOg+d5a/OVHSjqdTOFAXf+4xb6kVCL+uI2fLqu1He/SujjbsdXP65YUJyh3oel
Zx/wVLJ/kZfDUTba144gGYAhoswi2ZGqOJXPMdrhSNY3I+32xSJq2hKin6LkvifU9sAIcbctF+2A
TwJNzAgt/O6H0jWfjMfkng3LebL1tEuXFNgmtlBx+C1F1DiuxKL2Xt2Rtz5l5zllMLFbl0hIvFwQ
q6+QICkfhf/bIkmEQ6h9b6IUma4LFU2HoNe5DW4nQkWE0uYlE2yVeTZEeFSDOUfbRqwObiWZJkfX
Hn6ZHT4ZYU9w3nlB8ofzqrKsXCN9X/3OuJh12JP091Ja7YKsZHguBtfc5MJAVzD3mHYY9PuM8NiZ
tcUl4Y9r0Ny3ofcUOw34Oql03pJ+Y+5DupZgZVDDzrHHZ6sWv+00Ciz813MXP8YEKRtzR5SDydrh
OPoN66u3eJBNFZLEbPhZSv8zGfvHKO1ODSXpftlemqV/lCkvlsYogUuI8Aak7fBw7B/E8T1j4m63
jszmje1WP5Z11H53Dq3sMXWJ4lkgBQIdEVI/Vw9F2FvBvAS+N8RBsio2CeOhFG45KLtmSK0Qdbna
upfz8hyS4pIWvxcIy9L22r0dotcNSZNOb5kfDgHY3DWLwBXiGie9wrG7rSy548olqkE7QabmP4tV
3aYkvJSxle/0IKlbMR6NcO6OhZhvaFMJOovrjRiHq8QMzRQPHUc2RopwKFIsU1RpeiCLk0VsRYIx
0fHdZzZOoU2+HHPzaRcDgFScXZsxfwcgXf3J3nsq6mjX6ZaiJebUysG4NXe4X1P9nBuKsEt84WXK
FzJ2x/cyx5ek8uwNN9e1SMS0C/X8l/iqX6ZlXccUblOk5ksERR3QkPfpNkS1WET5TJ2xj4XbEdMr
jI05UOGRZdZ+Ik6eYw0cI8MuCfdAUoN5zCiv2obFY9l7BRGG0QPg33vCdJFQnUkemr4Z1U7Nzir/
yrdWm73FIG9bYJNrWa6OyqENqkq/F//D1Zktx6lE2/aLiACS9rWovkoqdVb3QliyRdImkPRffwbe
N+6JOC+OvW2FJVdRsHKuOcdENCcRLzZkqu9znexCEqWird+xQ7O64Ma9Q6HcD7knT6NlsW8ujrZi
WYEFvvdYw8U568HBa+/JNfxlrGwITI8Fm06k4sq1yJzAAusF39vtxcCeK7thr29j5iWbL4wSpvya
MqTKsb/dljS74uY79B1c8yQWmw4a6T8DFFKlk95PGb5F7EvgoDQWOtmO1v3MBtiw5K0demJE2BF3
C4R2YIjWPsvWDE5bJbtkakpyBJbcEaEnscethLnOIqJLJQFqVF5uclquUfr1VmnTOXks1zOTM+Gi
mOOwvHD7MK0HIVtxSZu031cBRT2msHzu5IvJDp9VXiUtss9VCpda88gJ0GxIt+ySEReFgZu9CE6B
6nFcugXzuWXf83zEwhDjIjAQvlBh+DilNGpNysDZk75OJk5RoyXhw7S8GX1unyFpQls3t1rdzGpK
d7FT4u3LQlxYSM6WPs6h5N9QWQ+JiRPTH2IWCj6bfIcJOIQ53fVzEHkTyQ+Ql1wai4r62fhbIwXt
ajr5mkb61FCwGS+5OWyhQL5b/vTcZ85RrTSMRnMbthP7ZyyLnzFp1Rdg8XQzK+NeGWpimXKedZZF
YfEJ04GBnY3BpiPJ2pc71roo7HgrOR1FqWeal1ov9a7Phi3LYoyZznMXJuLcc6rNxhgVKXYityy8
qGAZllr442YwfPjaN3oCdGSO/+4c/i71rZtr88pWc7rVtn+dfIFAX4x4cmfOZ7AEGOTTQLHyRelh
tcxpuZX+rjGKd1Esp6FGDCa5wQHrn4NQyrcFNsFh8oyrHdrZKe1+MsfzLljFrZNUwWNcx9k+6EjZ
yLHcB5N1IjQT7xarzrd4AMD4zmqLHQEjgFFAfxTPTVjQL6zyvTCTLyHt50ZNjHN4sp/dEhSU1Rq4
b//RhJowZ3GdY0cWJYsYPg6dytv7acruUk5DSvgTpX0O3X4WZAB2PfOSXj3L4LIKAxxPwQzpx3Jf
1WwCdUsdI8pbUq9xaqAV9fdxMmT7chKY6NsAi+qRtCenSL5hVA6iicIWg3f8q1mB1towXilMLDco
yq9VvFo3cLEUrAkBbwzrWnNfFSFOEjbSuJhajn2ZZJuntx5T6Vbx+GcuTfkJ128FEOg480GjOPFq
iZrng93Gxy53f9zyZbINVgSQFFs0S+R9Qvmc+MJEvSCIvPsVDKtkPWmB+4ty991OTBoIGcAbWe9y
2BSRzXltYxeWiKBffogOtyFtC3uLN1oPHmaKtP8CPAdnUm+zDJbSFDe4DjkEmW33sJTpqdTOc2rU
b1YgHbxCEut6hhJERZ9D/MGGXrc0zj7jOOPR/kLEAeMGh9huO2MiOWcJN/OKRe5cs14Oqo8q58UO
4fKY7TWDgbD45Ydp0tyrB4xQnNoYPeSbiZP5bKSHFmopAJYQZk9Zn1zxI3p2/oVi4aSEx+d0aYhU
1tMWJMJxLLF8OF7soHwSD1Ch+eCQQcBFXD70bSC3QycubZU9SW9+hBD1pMhqblxDv5cpZ4IJo2jn
nOfUTvaWaW96AZkrBSrkrSUVnfO8TkvZRAtoUpHQS4ys2wUhJuo6ts66OujGaqK2bC4d9bpUj75r
bhSx75JgT8E/tf6ul5DsU6FYhiEp9mnx1vY8zwzbYUIeOEj7ILZ57lCv8ruQ/ySuPMSgUH5S7PCn
CYc7DGzkt7vQPcbNK5f8Vi2munBCCzg9JpBQsEEbtMXE8lddIJ+tCUHG+f6Zyty79eehhZsTbzCc
OdtBra8qgLZYmtOOwYNr9jMZjb+YCreYxb2DYbsfEiPssZ1iHzwUKiAzMnrAeMybMIym6Vnhqjz0
+UjcJVfvBaY5p2Y6nBnDCcd62b5vgrUUgOoSWeqtM5N9sYbsUdT1J0aQoK1/zz7BxwGKiKyvysEM
nAsiUDkfqw4/uRUf5lTWe8tw7U0zpsm2hgQQhuI8ptYDKzbYgAsSO0F5gqVBq7D8w46YGKU6jYju
Th6qso8qV2b7yfJYNRGZbdzlr0OFzrEjRDf404Ek/V/HNl6ltJmuhpiZxB5AQjjlmxyfc3sk2dfK
EudNu7OozIng5/31XVaoDeh/7O2vk93DHRnbr0o6l6EpvzMybZhu9lY7kZVsIqoD6Znh520z/22F
cZG2sLm9losNrywcMLwueHE5w7GZb7at+1QM8BjClgKygpoVhJhm1ZTY2oJGjIZsLE7ImjzPYxyl
LSs1lnZyH+doZwBhHylYwkVXxx95rImDVzMHaWInxM2REjJiDlxLXHOYaab2k24Si/168qYQoSMg
jncWJrOdnAl14IdghTbhMJ2NcW92zVOQsV0cQOyw20vrDRb8P2GWkF5ukytksZ82SO5zSqUIoWNo
WgCW7eXAiqGd3K0rNCtBQy0EpMptWrnfGOT0fnYDmo0PRrOQwna6em8m13+X8DQMv2rRXzOD23w9
+Ehv6Mo9y5uxxKm2xp1qxi0CNM30oMk7BQanrWaszlUof7WV9d2LGMOvIrLXY0gmSclRyW+MrTBx
kxnko9nE1o/MieeKFCddbGILd+QrTeTq93S4q3+VPpmveeAbi5xjuJvhyem8ig1QvitVl9/LmbV/
Uvkq8uhhTRt8fCG3Hl0UBRlMEmhmmVZRET8ZC53oHJNx95L0xiX5g/yio9Iaic6VYD1qvCVUHmOo
QxIxRpfDWYjLulvmu4VQxLGYPobSeVhiEUfJGMu92/sXVr5YcD3veZk4bY3MEhy+1REdYTd0HHcd
dqdY2KAUT5/OiMlEGjD53ObR8HN/x6Xk7GAoLVtdqHHTZep+LKb3sVrzXPjIDFHvkESbnQUReCsD
Ttd2Le5tDkm96Ve3SRgtJJ/tOPyMynts7PnFFOKUxv4vF9x96Zgw8YJzbhuXhFDP3u0cscnzKMjD
lFHVjtoR4ihwUGxZvUj2Ypi+Ax2QBfwxJ/tlEukL8zn/XJGc+yX/3XbcHBqjewmH7pT0iG2h/7UE
UGTHSn25dEGXQbgwwfOa6tZ+LS3eW52zQtbEJo+YFYkbo33FKJ9DC6HMNPS27CG/MxE39smyebJ5
C9OjW0/uXhsu7xQRRy9wfxfjYB5qAJWYDqgL8h8ISFwtcM27dOQ4lGIQGcvcApqg7ngh3evcGKg4
nCMPTkkWEJfpGJPMq2fYrAYRzbMr0z++EH8KaS4HdBh7m/nAaibjqbc8QN2qEVFi48X0Y1J9Pg3p
Rp6YJ88kIVEU/VdoY1GMFT8RUjRy9/JtT6SdeYBAiXPjvT3NkmAowTljMo/ZQI6bVHW55TDEzxMa
tyrOTMa6JX/SXpm/GHRe+vMIOOM0jqZ3Qc3gQxcNzNjXWNWfwdx3p9St5gcLJ1Usw2JXyPDbSz6H
RrA12bjkbE/FiK9YjyDMLN+JFm/8Cb29rmqsp0Z5xu6F0jaLMkLlIHgWL7TRhPFLvAQ0gEwPwiqz
Z6E4H8UNofalLHhrQGQgDpjVLhiAx8icftkaHb8gQMPp+C2RCZ4UX+cnt3BYJU6yZKzlwIKZydq5
ITJmopefhPBHl8wUpkU8w/DiuC5Tsmbp0sYc+oPsN3gGebIKRAni5TmAIt8jbqXsCzxQGD1eQ9Ff
3DzbFh/yqrQvqqrprEBcXoLmvoVkGXuM6foVyD6PLAk31naZrlkFQfbySYaKjyUtYyxdMDNMhbCk
7eDCutw8Vqa+xLqs7sIYp82sTHdbGUh2Y97XZ0pIIwjROHcEAy3IkqgpydP6ZYFyOLx5U/ASug0k
K2reiBGlX2Y8kloaKigAXFVBW2JW0iI5TDWezDA5j5OvKE1Rh7xp1jCf+MEEyDGQZSek5QS60hoU
T8b3oMRxQTc3pvy64bDqa9C6qwXEKrhLNPuJI+VVZsI6LlHrVtk1t83XAGPdxq/LlKeI3W29KjsO
uV9uO1HBHuzct/lf6ihR5PBZcC4OzhzilqCZOVihsps7zw9REnVznEriMspnMJ1JfJoFFnx/3OFF
dombZy/Etjk2t2STmuoEKuGpDmF5JBpAGsC5N0uMzPUx4jr7eEwyZdBtfhp0MlxcE+GfOGSLU3CQ
EyF1g3waNmksT/1Qe1sY1nj+muISwCo9atw+2LRlCTHSvupelgBedQo4VxzY6jBLTj1n/9dSwSeB
aH+uKlSlvIezSEobNW7FFixxEU0yCzZmEX8IY+T9rIOPJCRn0ZWtJJcfLwgY5qdUtrMNhuoubf0L
aDsPPR5Jhdm5e8kxDD67+W5MHbTMlm1qqDg4Yzb8sQ0cmzywGd2z0iW4HqcfMxVsmTk8qkFc7Wa5
4JT4GApBk1rpgqLmyYSrmBuTxtmZk2sHpPa09PN4iPXJySROo+Fj9nGpOEE87lyWVq7BS5Q3NX2n
i9/vkmR+dJ0miEZCAAjAx6btSJi4wyu++u8FwDgnBvK4voGCx9KPoSAV+64XwZlWmoJ1a3oNEk2u
gsdNlVo5XrfwzBLUO1T0icVJZu6yIGdZkEMc0kzLl3yq3oH87CzsWScMGGe/df3HYXiZBorbyzx8
wHQPTLuD2RfO+lClfXVjPXinVfsexygiSuflruyWl6Am7LW07rxBHGK7Pk3eyZkZIzAhH1PMN9G6
L8Za7fZZAM90gviR4NWj/Pdu0IQHhFQRRcz5BezClx+q+Tw49hzZBr5kxjdaTirpbuc+sFkWNUfd
pvLaZvMl8YzpnHmgJIXBtsZ1zaPdE0aplQH/PMQZloTZpVSzpmiCKxF7pxWFTkM6pcLDYBYHtjBP
3bi8c2lNRyuzzklrVwfRcYgoncy66wQrCYmTeZP7rPfh0Hx3Dc5YUzA4VNWThWnpTLSvOGLUBC5m
r4vKBMwgkppIbIaXdEBqmxcNuwN8Ru7brxpua+/AUoDLptkwMnk0GOqqYSKMB8uLE7dIt0MB+8t1
VocaVrwUDQbizloBEJjEIxvW0HO6cp36KGhZ+da4oH1KTsVsSJY0pXNxxq8xI+WfI96x1XQei1Yf
Zcnf6Oi7wKG3ifVlxsWA8WTwsUr4KLDHDl/wDgP7ntmnvtQNqZ8wzt9LZ+IyFhQFQ4JI9ynnSmSU
6VwmSPUj5ibuzB9Bt3zUrqcPZRf8GACc4D47ap9Z/kWWPK7Zn21hvMHCLslkul91SjAmCMHJVo28
jo5J0y+qBHgMqLg9izNcpz66nbOU+ynnZwXO5d9XBTS1KWsfWzRoAgg2svuwrCcJifsAP++jHKH2
h51HG6hyLkWL/IsPm5NmD/GYMBS9HGl5bvxMXCj/EW4GGqPLv0U2y5vtoUB3JTJPwzy11TM3bU0r
+SGsaoJ2Na8lDjHvUo/hKoPR9wOFCYJi7iBFzofaq/C8Qi7nZogtL9O00iTpSSed/M48JvHeve/j
xAHiEl6WxMRF7Fcr7w7qeExjYGjPcpN1ZNpYdZAcY35G7bO9/Z+wwypNMA8uPkZOM+fJxKZTZc3v
Lgxy2s8xnvv4OUV/YNuAyNGJb1HvwaovqBj5R2LZn/NgSsanhjWtJBFQBUdjGR7zDCK79u2P2eyX
XRNzTyfDuncZBMkmoFrkk/MRknmjGyF5bfoGpLHVPzG6AjvJVujSSBFQzOdrHHLGl9x+4d32eBnC
Cw/YyFniBrY6D9WZ5FpvK4hLKThtAq3bLqTEIPPwBfghU7enYQH0PAVsssw7nYsXJbm43cGGxjSA
05sBrDUOyE2weF+wrR5mw/uZndI4az/PoNzwMxX0uXMElO7VtYJPT6XHthninXQzOzIQkGeuka2r
5KoMNeV+qPVXOptbsR5+i5GjhXblS6NDOhZdfEzMK3sMUB1qqWGxCbW2kyHFPiX4i63JgK/AfrsG
23Gdg/7LAK1EDNLb+gMoHZ30x3ji7phiX9SaVW5YGT99V99JGPkHvLW3RIlp208hrMWqfAiAr8FO
pG+Kw3I4zfY2yRvqkGmRYEvThAeLUFnadhknWflnwUrTz+Z4y9MgarK82aNnfAVxoKLU5ozbdihS
osgEVsN93pOGJtnVn3OYNQxHHauoZvjyqY66tI54mANvjABH7QiT8JQx+PhxYviirffcWhA0SJuY
QLF7KJSyICXemwc7mat9ZnsXKGQ3FQM8LMMeLh3chCDoDvbo2lEZg4qApwrmrde8ilnxUi+e2nEf
fuyUcVvttl7CU9IZEQonL/mLDlt2sDYs99dYtYyiLLOqMZRnFwWUOmy2ieR/LSwQ3YxGMBLad5qH
FOX5WHHPX9zgj4UnEIybf6AHCjNeCKS9jHEPswgmzOED2PRpiEjM8aJcWoTZ/ILHW7D55+HbLN30
yr9hJOgcZHyQtlkq/FM2Y4FyUrAJXnlnghM+kjZ46GPPvJR28AvTLCEOZ+RziADmZOdciStRSk7H
9P01g8LMn7DGD/1rV9bX0XK87QD+kWAaSVuvruAaoOIov5x5Eax7N2SHSWp+ijmZZNR9N+5wbnAy
htl6pEx6875eEpRnNf5OwQ68ujmHndKGIC0pDpmIqG4DXLTmqMimunrawd9e41oM+XzYo5bcP7KH
t0pRkN6gcXMTXM2VLZ4XyYDOjte8rQTWC1ppuGliDAEZT7pDGE67qQ3exymfdhznH5OGQTKM26fJ
bX9zXIb6ZPvM9/V9YADgkVq9BKHPG5qRtpHPVqVwHhrmPgSUwJuL9l7RYOAMWDh8+gMcize47Jvb
gpN7qyUaO7bP58r0+UQ60w/MHCoIF1qGXVIemN9X9wUmtqzeN/RiiYyVlhbQGLr+zloGkD1Aw6w0
eQmt8M6zAv84SP8YjsvzAAIV1T4gSyv1H43zHTGotfY5LOq8nz4zjiB3mZ8hHTPfnXq3PoFIumGQ
HndjHYAvh6vQpNzWllJfESvGjQyXW1M72bZdnJ9wUi/xGlxGFyhXCM9Nm+5XO0yRNRdvY59/+K70
NvJaxrwjgZH+9PZMNGftgHeMu1Yar+a4/CIKm++naR3QFYK8I7FhJPaTPcMASt36D7D7gI1Sv+uM
9oGpBDruGtzUerz2Hm8Adsc3v+GQaw0nh20RygkX49skh6M95m40F7jm2TxTCc8PMwQtE4JLwTId
HWaS3xrA6EZtPqF2tR67WX88TYVNbaWcD4TX2aRQg4v6eZnqT9uS+kD9nBNR+zls4oogSSNEfRlQ
w2Le3h3A2y8Z+iLqOyJM0zhwY+fRLtsQXxC0950daBiPLL9Y2/4ueCV17r61zd6UCAROQLS0qwCY
q5p4gMqJLi5tzUFjAM5dPtSD8dMZhbmba7M7Kkf+6jyvv2D6QcmNL4bv7ow0ZBM6uyOx8eaRcCYN
GS1xnEO3shzH9bVgnvepFgoSNz8tvkNAnlyTZVMmj4+EDlBMoqTuTjHPl01WQF+2chcdKWn3am0/
KmYQEhnb6CSxOXQUN2ENez4JPpZakx4Mx7zJYeEm1ubZYdV3A+1yGvmaCszdC2HrTXzv+qI7OEgO
HJ2t5dgZ+gmzPw+vPsYxMNMgA1g4ilsfshxzo2fz4Jt0fyl0YtFWq/+M5XJzm1lyCnjPZa3uQhv/
v1E8hG5+z6KDclYeS7hZX6whQGs2752YDUJOH/y+oPtFqKsm9bVk9iHnJDNkNRY2UUcVg6vhk8kW
vXf2pX4agK02MYAHr69/5Wp4K1qx7C0Hn69Rv9YeRjNRfBoTMBenfut8dOhl6o+QIc0Q4lztINyp
OsQPpo5L1uG3oswbmWOa8l0w3XSxUE4LaryzfIilEgF8DYhmcUd4NJUvAQ4RMtHYipAvuJf+Rqrj
dD5NHUd3noFVAOQ5YJ9lXPve+vHCfgdwsUTCql8ynwuerfAOQew78MgHYdAuVfxurEiyXM+n2R7o
ZRnpQSHOjD8u5h8eOqmzJb10wdoyW1WH907uxql5q2aIFmUxvOHZgUoWH/CVHnO+hIm2hwdFTREr
UJz8ueezTStqbxf2PAHijGuusPKFH5tlsO0Jvkwl+1ZjufXdG1SBbRccrDq8dilQNiOwrp/4zlVk
B7TRJE1Ofmbhyq5WBwTJDu4T7afCjp6SPIlYQuLsjPuHvAofg8k2j1b1EccTJfHGs8eqqi5Q8fO8
/hIimzgy4x0YJyuLeu0yfwzj776amGW8+aln+ZLXIUGWfPpr+/2TiZ9osEzS9Gla348j77LFiSfy
ffcHTxocBNTFKm9gY1jJneUN1a7K/Ae6GVxkEPOcBwlcQdJCiMGCD2hSeXOUkUODTXmeS8UUGTtn
xwsPxQKSPMc2wDruB6bVh47jK1osJxicLAsHHgiYhAY5mCwxAlsXX6nlejNzxzj4ZvtlO/meTqKt
Fz4H/aQiv6x+jWtI1nUrPm2eOkwxueFc/yk8PqQD7WVgAN4q52lK1dlg6NjYi/VppqlzakVOxYSN
nusSznWaV0LCdDI1dKVVYbUdKAdD6rA3qXFxBd4LNJW3JgNF33QVN6wvnSCCQ0a/mfnTsHD/SAmo
bgw1k78fwCRKzCOp/BBZ9+qpZquo5s4rHtw+k90mm2jnSgOE+OFmpBe/nGxGnbk4KvMOzMtN1u7H
NGsKMt2WDKh6UZP7RQ7gt2Ex0hXEmQHOAdTX65ua9clLYoUwjfZScdYAuPC7UEUKvKsl0piWL/ZA
a4gmtpTNlnVLhuToVxjP24ycilhJKXVFLMMlftQlyYtUhMhmx0c6B7DH5vrFtihHs3MqIzI8FYtX
/SL3t7487yYfuNOY+4hlyxoJadDFu/hOBflPN3T2rnfihI+2u1dvRobBx0h7NnQQxwcbZnXNzBFg
d6oW8cdFCqJpk6SEVX4kUOcNafzpxXimz2jAnYt+TqZ4F9fpfeix2Fz8DThq/997CA7tQbrdeOk+
hql1uTujpaMoYj/KH4K5eNK5iWiATd5u8p3o0HmKkjYsa7kvuEdHs+xO1mD9QkZEfBLLtXaHg4zR
Gf2AZSSOGqtctjZLmk2TDGpbWAiPCZeC6gnE+96d2wwMCFPLaaW52ZQRFg6eCF67zDnrpt57WLj7
kmUQ+zZMxt3E6sP8WuK/QH8Yj8KuISXwB3jBi6A4aN+29QnDYpSODpAw71guBRqAbO4phSBmbrWP
QnqnVXVIPTj6FSNm0/f3rMq40HqGDVn+9Tvnbu7W/ouqPwWcT0UQOWZzp3GFq8SmAKzzj2N/b43e
/byIQ2swrIAs2FAKh3lG0yhSq3vlqVtpzSRJYyD5Q/yw5B4HGzyxGJRhZbviLFeN0O+Og49Hz7ao
HklXa1LV8E77lv13llg7bZ9gbb6byvTDK5Yb5I+d9rC6WmHNxwTiZcPphZ2Stxk6zhcuuxErZ1YB
DMGjUWDX695SE8tfK0g+EJjcCHyBRD3HpwKueOUAZVs/hLGx3AyT7itkFDPuz0CIQ3xj07FnUVck
9o05aeCZPrpErsJrE/M5W1Z/RYrI6zT4FbARWYl95rh9gw0HfK9/bkPGJtT4P2Nbd7tFsL/UyPi7
3Ot2nTnfAhtj3ZRxTiKDFMUi+TNY9CssU5TCFknxL9kz/iaWoDc4LpFu6MsYph4O78OALZTaE4sT
B3gJJzVZdS8/YjFK9llzvi1VT4FTV31mjkuPuf0l2/hXHF+Yo6gMDkEd0lwkTIQ4wOlLaV10zgvg
yKfJ9HkmGzhcY1P8muPhZKmfgfeDnQ13PWMpPwtbH/t6NUZ7i7NHpGc5mqQDhuucCpe+uxPapt3C
A7WVy+mb78Sun37HkEXEmA3i3DiUU/R1cqS2K6KwetwNgu+a1zqiRSQ59j3vjq84QtbxZVytUIQw
cSjQ8E6b1MFCpKWw8M5ag7smSpid5WDegvDRHBjRmuS37BkS6Q+k5cETP5j8j16dYG/jGxghJJ5e
AGxf6wbARlnQGVINPsElMDSTenJzpCXLPoAysAoBdLYFO587LukW6V0ofXxdU1qNvKh//V1NeIrT
UO9BEbAyzhUrXfx8R+w+V6OlJ0cE1i+SjNM+Ixg7xxQUFbV8mKbQiqp+YW6nIS+Kx/JrRKvaJiV6
GbWYW6tdXV0rwNiAM7HRFj5rs67fyXOY54BdijlRKtYzqu6cXlZ3aP+LoGxFa/VZm6N9Yv8isWiB
EsARPrOP8Aoqd1vvXEpT33W27s50ex18TLF3dgzfoNLmGiRZ/7SAZBitF+1x0Gl11kZTnf/7rw8G
aHkeOH1Ap+F3//3CT9Kh3wtvWxs1mLdXLmzOYosH7a8wXlVlFB89PbfghpXxZMRkIwcate98nyqa
pW5ZbqCrjrU38wDg+bnGfJ9G1k9RXkjj3dT6PTFE8kNcB4F8SUh45vmjrcFhmVoQGGaMdIouf604
lG2zsO0fzKYrDwn/LHQnrnBIOjH/3Mw9UJgIhSG1WA90iCBLk9nY2uzpEtTd//sly/Pp8u/3kuHC
GjI4//uzTAXPCjP74f98+b8/dPsqOMv2+r9/S8Bj/UKcmrj4HGoyeh03PuwNFcvRC9M8TLL//4vV
eyBmguroiEJchiGw//vFW/9XF3mBV5TzHorsWzlSkfXv9/99bTImAVp7EL7LobZxYfWPc0uy0RAP
ocEWJa7nUwA74dBXwBbBhU68pQtwKx1wcINoKDkX8egv4eTGdCBYNsv7ZXHPaVN45860v0KHKy/F
oXKWHFgx+sHpPKsWhawgO7Kt6Sx2wU9R6IKdfo0Q0HNWnf/9l/VfoiDc+oCajsCn9FlaQp9n8gXn
f/9btl1xRJ4FMlbq87h+RRNy7/YX+r8yX088kyXrCpXzuJjwrQQxObuC1ePsPc4xmQ4sZJI8kq0v
o/6h+D6+LF23foYoARP8IKG6a5SGfRekYJ5hV0An0rrZDQRaySP1xnkxpQHSVQvj/N8v676/s1Nz
A00/PpdjYfz3S5NoRIKyx3RK0Al9j83Mvy/J1y8xV8vWQh9vKFzI3KQgGYz+2fUiYDXyUPbzaUFu
ObsUtKtJqEs1QmHs+6th/tSm1Z7T0mBJ52Hesib/jEuOZ2+HNz22kvaquc+eKqPaK2L/Z1xuqAks
z9X8m1zxsJ/lv6qVDn/LYrHOCTesXiTbEjQDYwp5kmTFnWUGbI5P4LBTMif0HsQEerzY5pX2Luhp
Iyh+sJ/e0GwdzxLbesyJUvoopqa1vCCt4VF19W/mXPOOQqtQI7zLSX5ypwgidKXwknJESmp8q1M9
g00RFEbUIIVopEijfHSxYuNH3jqOtyZE6MHV9s4xQXLUBXAJa24RLlpzM3WUomsXEY79/sVXTXox
qUOOJL4cK4hUq3g6NlBCV/pkgH0POykR8r54plvXWFYCpzfta6vnOEA5H1JuMEb8iBRt/FVxWJ28
Eeh1jX/LaalYU90v5KUr8wjIbtg0MTbUraTJEs70Mu1U/CsN3Y+sjI+qat4bcWmo55i8HFoV9RsV
BzuO6sYeTtlmyP7KmCMcJMaKwy5siPCzGptjV7vnqSZWISoCXpMTX0ug7YlO7WtpZOyPwvhU6wrg
EJnK/oX73GAidPXjQy/sP2wq+y2T/IEFsuSzWvURJJFfvgV3nigNPyErh7qldzJh8mxZPDWBv7Wq
ih7s7jlMwt9Au/Od36Q3NJKETMtHmQYx/XZpVBtgLrvxEOZlv/aRHVLedWwI7qOL3V2q5Ky68F4K
+mQxFDItqG04jPCAFaG6uvO2rSweG9HdB4P4kdzi0OtB1pkpyhVUbirdzSN2zxqWeKC8KkrC8mmu
BvfQqXmv3fRJe6sgXQa7VMR32VTbWzs486C47xv9bKhw2NgaxF1pPxJweLU99zlYC+fWLgA0QgZE
0oMDqWUeo/giDSpDJG3nSwLHr4YgTExsNwZfBYdJKCpOXb55a+s5JmkfiVNWxLLmboAEGf+oEISs
Y7MwYioqgve6bN5CI3sDyoUlkWpfhobOEs8QX3nSFd8Z7yNrKfGOExyhbWTAt6EVbyYb9v3kBI/Z
yF9WdRibxABfCHaxscvXp+ZUE4AXLoIbXgidlI+1P3wzdIuN+WblAgs5dZbJaOaHHC0iNsFMzBmP
2IHyG6f4VuyQ8lz+jIsMT6XS+86IXxYFlbd0dj0r2DviBQoK3KloqqPf+W/UobE1SDhc6JgxZUYM
DMY/fbZQ9BAiT8bqZsGExLVNziGNH9n4NBxUyLMrgyW8R4bGAKrEAGcJmhLdU5Ngt2/L+D62O+pu
8TcehMOeIGB5lsEYGySYgCnz2CkabKVx0rFkNNrhg14srgE78ioHxljq7Moxu2HeB2Fq/jY7UDJd
aH/LFNtXi8kOXMjCgtN13kMqUJFowLdSLrxzKvXHEb2xM+nHrj3uTACZSlhd1Ydt9pBwvXPbK1CX
JWfNVjwR38YBWcCPdpj38m7eBwERxGAZvvClXzGvj2uZKIko4ItFmbhACEG7aFzITenCIF70d7+Y
32wwkp3sQrQeln1smZmyZw5zrE8jVuL8x8DSwpZaRqJM3lsYtv1EbWJtO5gFy/ljHrwnB5WWw0l5
HjIck2FcMgCNIUbEqcCHvHTfSuniPPrxfcuxPCapeorLDsTPEu5y/jYWYMtnNSFdl0s5IvsFjzgO
YfqN9e1/ODqv5kaRMIr+IqqaDK/K0ZItyemFchgDTWpy+PV72Jetmp3ZHduC7i/cey6u0H6V+vm3
we3Jx8APtNKpe2ydmyIRr4434VZz9deorNeiCZ8aX907XXM2SXHqTT/cthUUHYRX69ipaS0QtlXt
dioK5r2K/SVD6jge2C0aewvDjBXWL854E21zdNLkF3UfqpsMsWfTP9gR7HMJNWPQr2k5Vst4RmRa
mUuC5GTuzK74cqFAOHa4Gc1daPTnvJnCK0R8gH+GC3iI0RE8fHxXBNZSxkWWdTFDVgnKWw+hPJT5
HIc9BLtE94ZN4qMMyHr2swDRSAiDFwrx9TzV8LiaHGSB05coaNx6mRpIEic5HdwAoaGKgWwIbFB9
FL8iMoXcNAbygApjJ2rjuU4uAKSqBwbm4QZ0A2yON3FaQxop+ihCKE9qKPggU9j5BngE8NdGnHUU
qfR2ELDLtHzOYz+7+IpG02wqaGrtiggcstVH32P5mXf7ruBQd1VIgji+a1xb/uX/f1SfLDvcZYNz
uvQL/TR1EcLqEviN6StxkWaI2tWLGGfhjC+C9iX4wm98bFLCaOzM5kc3BcyU+DCzUCyleUPiwFYm
pRYMGveUU0sE866fVBM0+zLvlzq5CRg5qAd1DTdmAMRg6D/D2BpOlVKgJys2NPzYthm+bXQbqFPQ
DbD9Su9A3cQJ/DgbX9nvmHMCaLACEuu7U09hD6fXoBAzx01FiJzHl2AVgjlAztDSMvL2mkY1as6g
5eXS5bpzxvb6/793QxJjlNEw9vPbK57sehU5iJjSCEtJSGD8JtAuALTj65h70XM//4Nh9CkqyUQ3
Ksd7mouNfMzjZy3ELckFRi01/1LN/6Blr9g+k0s8dIQqG6NfbP7/3VZPglVDtjWNIX+O1xtpUDDU
TCud8Nip9NmfkDnYBNE6MU0TYzyHGdgY84qmzLkpt1GQSMfxeVH1fRYYhzLqHm3oEn6CX2jFQuPF
5p3YGeOgzbobFy2HXHlTyZykIW+B8+URFCAgcVLB2qzC12rWi7e9Q0jpioWC91QVBdK3ODr4jwry
OxWW9a467OZ+NieD2N5JV/9q6FDrAI/Sik1E/zAMaLWWdv//Fz2ZLAN74mWlknInhT48KkimPtqT
2/+/Sptw4w52sI0sRIdV4g4o6K0IHYv9JH3PvESTyh/K0v7ZZVad///V1PoGGV8q2ppG9GJZXfHg
reBEFcyDqkgWD8McLZRX3bD9/3fFMC4n0bsrVytiaNxe8eBp6bYFwkz0b0o9RODF+3h0zFlijQPS
ofyxkXkeEh0CCYRv9ci8YeSpYB0yShdWISrD1zqR5bELa+wivXdmO5VcaC/BjEfJk0gqG+uFvjE8
1PeJzUU70DnpJmf7QA304zho0Y5tmhefAHsOwFZZgmR5crHzKViPqc9gwOqPZeOOp7JqTeggHkks
U/UBsgWTZOwsy56UgpyIz11njxo6teauFal2LXhhTf50GWjea1qAUUrornoMBDtaPLCGhNQvGqKw
WMiPt8wkZjXo3+CWoxb0JHUXzz6anO2II4GVFPM9mDJ4a8yfOu3bNRYI2rpZsRCy0t+q0DXJUkVY
AUIWgW6YskBA3lJafrlvQm/TNPEaKaPBaDgI13FE3eoCHhjr7por1vm16QVrDlJSdZ+KKH8zjMRi
NOLd2GRSCOYmt4kONQNGQbFFKn9OpqFaERP4HLnYPgXxi9mcJ2mU/W9CaHPPQq+rJK9lE82FJ+TM
nP7Od7GNcqcG0A0pWri2ir9gGi/kultrIjBewf8hvEUdmQc29VYwC4R13Oj10LwnZnPTFA93CTWM
jLfo1LlPgVUC3mXfYXUD/otjUeAlCOjIZnbxT8L5ZVu8TX7PAn408b9WdcGywbTBmlramlOFe8Qf
bxZtTDP0s8YFrlKHPJdOx3jKht6FSMkAMrKLddSzR3DcMw73r1BpsOl8tn+67bwYg/OsawUYUcf+
7j04bVGgrST8DegK+j4tog7JRaNv59uQYMxqq32AhQ12vW3/sCFmDJ21cNhCfev1OiCxAW8woDY+
y9j6jDw4kKrQ0VFga9JDuuQ8ziMiIMpbQlGYWRAUaNt2aUF1rgVsjly/E5w26KBNdl9Tql/RAbDy
8SvWi7hD+9iFzIn3wigU5VriPNfVTLLAn1yRXsjIiuF9E7hrIE6AV9XgY0PCJmsLDVwJYrSYoZCn
xr+UWjY1vUsFwDQyaRDdAJhlaHXsMsufUkkeX60hxsSiiUoTjecNaWBMh+0Cj2yMkmM/pqJkeok+
6TlM0mTFaPg7mhx/bSAapwKA+F5kVwr5e1KC4TR9Rk+q6K+27y8QWRXrsRQ0mD6+kBwUVQswRzT6
TxkY70Ho9lstxe9FuDLriH5adlk2HPOY9DGHuyhySc8lxOClMVG1k8hZrLq4YdZkXZXV/gk/+K4T
7RfUQDTO6smItXWmd+ekF+/Spn4aQ40IXuOpzWHrMlGPYLQxtB/AAsd9vzMrq1+b6c80yXTJnGrl
e/1fNK0lTPxlGp17Po49XxCzsOxL1fFORdW7H3n93uN5Byv55PFXLZqMNC0k4lMVf1Rd8JC+/Wjr
Sl/LXF1QXz8NwfDLKqPaVY7BljL+jjmG9gMpiXGB2i1IUerzU2I62pQXEYcPyBPryWhZ//rvAEg3
g90e64LTxjN6Yl/NFZeLteV4ge+9dnEn7Rge30nYqwVNfmIW2nuLrSIEFoJIHShDOrgL9zWRZLOz
FWR+jTIyzvT4CSsOmOmRlraxrkDRgEhQt4pJIghwOOYyo1tid2BE5i1TBQjOlRO33sSmgGHAyjIV
4UcZF2RIgVIgC6eB3ZVuRmWW2ddg5tYko3sxQqwhJp89UHjj6EcDUSBBjMid5XgMD381NpPNg+u9
TT3Ob3T6F2UBUTRQGDBMH6nDQGWtQbygSpNiw1uBHJpp2eek99S11oWwp7eGPJGwR8HDTAZTBpp7
dmzV2oQM0RdKW9oxYyvbixDTagrwcUKXBr+4GhnQJPJS4BXYefxXOSEBHhIFLNxYiyVjYBg529RI
uOEK0lUzBv/EzB2zBmFGyrB7Q4N6HnNcyipyJLOh9E2E6j1y7EuSjLcibqD2BvIxjpm9Sgr33eJO
GOvpIetpnsX0BAm47NqqWDy7wr1NfUErE8/6cOSM7UQkjJ2oY2U0rzgVcd6SIRzFFVEBaNlhzxVq
beEoYUxp4cxHFEAlSaBlTiqIE/6xWWH+7TiMDCdC0XXxzWotr8MCXFqIHK8cdl6kgWWw724c+Cun
92Cdg5IYYx36Yebt0y5E+kDlnungc8CYogNH/GO77BipDZakI6GKMMUt6Lw7m4enzB9JEEv9PWNb
vtyx3eqa8ci66F8qymCNq2xiAd9o/TX1rWfKUGZtScMwMv9nNOTdmL9oPL9jGV7coWYWPWU4fTSi
6qnTmJt/mlXkbDz8hYj9dfyCsK+aKb8liH44Sk5Brl0MOzjKtPmwE/IsnY6WLMw+B4dJk7KMVQdY
mJqx23BbIy0LLZR1mnMm9ITphsJQPcnyNIbFsJ0NbGv15Dr8ZNKZdeOM5j9CeuZ4mp4vWyOlGzbb
EmoMCs7WB5bStBsYQqz6ZuNIBpMbwNWHG/OmMWmIMBNzD7ZAM/w2/0m75F+l8ziE+hsms1VGhDlM
AaoXk5Fn4nnD0uyLT9gBjAaH6iataG+11xhpFBsftEIO7JGm5rvR6/A+ZmBRWbHcEw9HR+rjQdeR
rTIM8Ui7zBL76FXJNwfvyhEskImOPxgVQyJ6owP05nPiN8NONepWi/budO0SI/29M1+EmgZCqDDf
+3r2IDHmEBr2txZ5x6HhhtBqTKRlTR6r056rgEa/T90VBNlT0zD6scx9zbW9Y+V67IgR5w43tq4D
UKhHi9KVi4aiQSEo4C1vLh1N07aH+RfkvJxDLC6TZ9crjH2kB0afSdmcLELOuCGZkOrGW9MaJy8P
KyZI85jfajloIhJQ/oqc68NXBE0Ulm3sqgyx3exjqHsmrJDbODyZYOomNYxhpTNoDQzfip35U+yH
sFt3Sd9/+YQU0echKyhG8J5TBOZYA905ZNtMTiyE+0+95swtkEUYPog1TJtGfR4tvgT6Vo0jrCQl
5Cmy64w5UPzhttNwdDT/GTnVLUH3tvb9iOhSh2huwrpS6SHO4ywsxF+pW92WFCx8aPHVN6s3XCpE
bA1E3nn+V8N0keQWoZ798t44hCwMkl0RA3XX/iltun/DFCdCVXteV8P8DKFpsZPhNua73eU2DCyL
iXqdMHRuKjh4ZSD3nEJAUoJ3P5Txuoo5J0YNspcdCVbohQL36iVrUaJ/MpyPgXh7JhopHxm4i2Km
smi/QSwoXotkNQYaatC6PYxzb2SjSPF6qh8elbttUNrVnf7F9HCqbaam1vuouh8zrPaoCC6xoW9E
En+mzDe8FkKr9JnJJj3QwC+9QeYTdHCcXAqqKTZ+Ws7uXFqgXz3jtbC7r2zkxNYySQfQ/BKLi/+V
kXhSvUUiOKN3fyV3mjJW6m8MNX8RwutO+usMqAqnsvoeC8RkZkFIRzWBUjdBypVDna4sYSN2I31k
CoJ1Wppb3GnobDW1Zf2+/n/PkuZM5jhPhDl9gFs5hg1+47F0vqCyriPHf/XC7u7wFruVSFE0/YKz
AVc4AdSRHGGikETv2X8XxppngCtbL2fwW4NNIPZ8gZ8PLbotT34HVNoO5Bp1hWDg7TK8xtbAp45Y
jmQ3JQ8qbNpD7T7baeyvylz7JCSv3zHqiYfpOJb1BHQEILURNs8qcb+Zrl9MyxtW01Q9j7Y6B2ly
sx1g8iIijnB8FWOw0l3hrMjRfHVTug3I5X7IFBbFJPwcXJ1O6X3qhAKtGNpGMF84n0zEKHiqP/HS
4RVvzC8zRIageYjEJHb3NmqXIqS3SZiiO7bxWsla7QiAilFYEdjllNhwmSWvxwnlmAdQI7YBF7uK
Yarp9p9pW+3HjOrEC+oPq4mA1Zv/4sl4QM901nYG6yOyXmp/vOMt3eqiewBXbM+sE4gpR/rW1tGj
qEhX0HR0D+WzXRLsWjBtbH1vFRlXwjpeVT/s7HhWfNa+v/KIhBuyr8FX7wiZMjAd2hGpxW/D9PzQ
4CtC806v0KQCwXTAnlxhtvNYlssWUQCEv/OEPXVRG5w2TpCh9KiynbSI+AHBx6ghR3zbfbhJ9N0i
Y1h2dqqI20O7NYYnNyG2RGen2VtPbcvw3JEuyNuBxNKS8LExAqVXvAN2xFuHk2M5/22OG376lCdO
HmOJgcw21KxrMpshQxqRURPRSizMsnrgA9t3oxFtKz1B/5gQlC3Lf0OI4d/sFVo8InMBBBJIsS8b
5F38gDClvjRJRPkLZ1rx0Ode+aHSOdtT4klwoP/RG6aHJEn/fHAP+O3du8FuqoWtjn3P3hgQ/CkC
cC8W1fMUhYfSCHfQqpaEW501CXWyqio2O7bzKcZpHyf5SzL1aivd6FdMSLfYzFGMqNehjhwUc6m9
slr/GFrwMgkpublBcKdQpyQVuoI5QOxCvpt0LyBbN4lXyAUpIcOpWZH9fLCr+hQKChqIF/rWNJmt
ci/GRAOAECThrUr1ixmXIINa9xMSaHT0sp6v0EO6qPp/Xql+SqcYQepHK8hoLNBAWa66NuFZl/Ua
htSHCPtkW9U64qJ4QmwoORykmdPITvkqUkZ1ECHlSQu9QuAlsGuSPgFiku1Dvlg9D/wvrYbWJs2w
YZpme7aRsGc9Ft+GkTr2POceiy+IXQ7/ybju2wBPQ4emz4WKUBRsN9qBRIiOeCnPnaynlPm8wGWN
On3VJhWjvba5oUh69q3h2Oe7tsYe0WeNzx+JvCtFqEpYTIHYC6tUHEZHe/d7YaHzI/IrCD6MCkjK
UAyMvswHc785kxxksLTaeu95KI3UYagVC2SZDtsiMNpTZ54zDZ1NM3jRJsLvXk2CH66kpPfMQzvU
dNzwR1znrcPyjF8pJBJWzyK8z/TJpDmLld5K7Gm4MtLOx4aeWG+yCNFnqWPaeurX7O0XetfyYqGX
ZGvAUtfxWciNmtw7oX/QQnzDuo4yu5EQTqDzG3MvE6507S/IEJzE1ZGlW7Er+GT6arr07uCsmuFu
xS3yIF4UbxLH3sRyKPonC1f9IRjGk2ZMDmgh64a7kKl9q6EqZRJih/BQxhwtrO1uEUGQP/wqJERg
TYqnoBjhtYXyzYm8bQHeBd0y0KTOBkEiS2c1UPEwNUp+HdestqzeVTMhpcCJGbnjsUo6nMIxhBlz
MjdDy5zNcpvb5PN4JFH/qlVc2pHZsc8jp53j7s+gbYLwb/gM3X+yWUrJ4DzYGXFL71X+1sUsruyA
MY+7/uSa/sUbffKD/AzUkSx/AOAsB1fQv3ls6TQDQ201njtHdw96k6i9aACNFG2y3vl1FZASO0/g
QU4xMi9XImeXG9g/jMMh8fxog+mvkKk7C6tOHzCYkktq4h8ff2qn7ehqw2pdVtomGGVxYp7zZbYC
v2sNniKoCBvsuyNtKydsT4xuL25FyUzAadtxQQNJLhGbTxrGcTEQRTYTLWDt4GBlCnfPXZyZ2nPl
g+cJppTtkPSvHZ2MyJFFNOAjmIq/Au+h7q88uNi86PzQSJbSCA0KiuxNVllI9gwJQyP2SaIh/Q+E
qtdp0I9Gm+ytZEQmhMIJupjNXBb9tIc8eK+16P2lw7s7rfWYHSXztoqKqz+MnkVmcwJzUxXrnOHZ
SYc8tJokbqOOw+1c9eE9F/A7xtLaM7/Jt7rdwIKKbABKoULa75NtiaxeoX9YkpiF2nZefSCci9tz
YWERH7u/pI6vJe71ZTe6SGSS5N541H5xsk8srFWF2xSbEhelwJC5FhCnGOvhMyOfLC+PE2EpA/MG
O5hhYPVDN8yfSmpHVnOr0LWeFYLnjfTwAZCfFYWfLvPtOo2/uoRFJtCJJz7RY5AlwT4r2WuHLD97
dB8rqVVIG/t0lYesTSsOQDHxnBkiB8ZkV7/cFoZwfpF+l2tpbAwNqVgYbMaU9yOEOcDRY+GeHs4R
wgQYTiPwINJVi+ZoO9N33GcmZd9K99MbunPYVE21kYnxcHBfMNNJfuwIu29fAlI1TV4+B6rb2pk/
bdW88017nKoVCZLCe7YC43Py84fV/0z1+FXLtD2otPgaiMgbJD5+uA3SGM6outo1N9FH5Xon0Y8f
sYkbENUChi7AnbRv4jdjtbtEeg7VVptrvbZ9SzJ2A/68ix9ek9DNQcYVS9UC9Jc980osXre8k2+k
hCGn8Las7B4aXy0wehKJJ0oovgvE7pr+VEfaE1aUNR0VGq7KE6jfF0U4RjsChKeF5HxwG/2D/e/A
EQNcYqI5XyYMTqPWCJcQxl7kOJjcOggC2qT8dhM0yN3YvmsmvE6rs3nxO3eTNP2cO4KahAOW9Iiq
3OkQmNaTcA5GpvN38pZS1gxHgYyCcXsAb97hvcgL6xT0P0ojdJYwvLmmZ2NsyX9kUH5EREYvHLSt
vAwYxbLCYlzZTduyR5rLjIvdb9N8DDbIGQMB+NK0ja+xrwlyZnw6he1CeMa44hxqyPU567Z71WOS
/7w5NNbhKTfjaFPPhAKRvwxFRtsQS7EsK48pbvib+vpviSloYQ0ZF2xtY0drKlQNwNZQaOHPqWZ5
C1sOXd08abyo0n0rgDZQ6yXsHweeJsOfR8JFzaIrC95DgzON7ysJq5FKvfcW1TVjxI76L+CG7OiS
8LkuwhFTnmE6+6EeT1YBxNE6DxKXmY6sbKGLROzGpuQsy4A1y4SiDvMq/2qajg0rUhFFKB89Z258
SdLLUpyvqDEwHCCqodRcCit5ZqM3rTUqnWVjPvW+1rGJUzgbW/GzC30/X7sSQr1y9DN+RDJqi44N
humcCBAstq5ynuKCxxayj7FXTsfHIua4ypLlz8A6X8WM9pSgMNP8MNih1waIoYu/enC8S40jfBGZ
L2NK+RQy157wuW3ynNBeTDyNZt15fJAZG+rXZ2vDgn6irJ6zM2NHXn3KDSSTX8mQbIXE7VASO9MN
K07qbtmTKkj3wSZD8UYxqzvnsbl3R93Y9E5900Pt4HViDWpoNcDcsNMXF0c6oiP5bUqynKStXsIE
183gZsYyx7ei+obnQ5GPRGS6Of22pKuBfkIVknbRtvOL7TjmpCCW3Z9ZcUo6qQQWwBNrlxgoJdnc
ZslhVvf2vqv6dynVG8ixTyspP0J3K0dstUWt36w0sfA4NudEQlsBAPAURRjQ6pH+qg76jYwMexXe
xnS01rYaEcrp4VWvwAoHyYcMSqqtlluKyB7KfB95cTEB6UNG/D14bOXLyXxWlUHFmjSkQ6Tpc+FT
/Nf4tFYYBrjLWeKvbGSvmOkYxzGN/7UHrLsl617U+ukqCNJf6agvZWxTx8B4ILh0XG/cBhZpURmy
E7qQEXJE3b8g+K14i9IWUhHaeuDlES24ZFUi6iJeIIJbNjbTctjU7IQvbW2BcFQ2xUSlP7WNczX5
f2JdEIyiGZalIX46o0ioN/UtHAbSzvr2l63Jy6DUM2gOcMzypnNTbQJctkykgTqaiREdaLqRQOER
SFFacW8vmxEVktmPM0DPO5RJzpfU5fh10b/ptO8NgUnBrCHiSwfhnSasNMMMxaLTOxA4S50fZdXJ
rV6rx1SrfV+jqPLJQaGmzAoe+5QyhDChLeZ0CDFDezLgk7MwqydjWoceJmlTmGROOhnvmt5qx1ST
B92L002PZGaZwLVYC/6ulRYkj57J6L6Q+SvjhWrn63vbYWDAXp3MByItzUh7NLVgxGrZzL50690p
y1crtAT7OU7clPmganGcDXmdLJDUfbDZuEb0NBU1JFseUdHtqf/1JQZO24WZh9Nmqg3FdhUx2jga
LV28BzZLpX/NPMMpBiZcQ8SBIPzsX68bFm414yZOA0DoNake6cqzyLKvQBTmuGHX0cBJrTPBt0yY
VQiBp13rCK6K2nzORpdxay0HlgTAnQMgfILfJHph11VOtNSjQV9YWXgeQ5v93cBz1mFpSTU/xpyR
zQcK4mveiP83SDT02pzYkC3rFmmxb5RYgZCQ2BxvGVr21OQW8rPqfQB5oMjzHNl1EvjpxL66DlBn
1rpnBbzjm2E+nevWaWARtXvuCJsoESzq0CgQ9nhIJ7vqrtrxzRWgPiOBr7rhlGdARB6WkX1E3b2a
PNh34Wvo9zcian7hEM4malNfuiEXSil+zLZ582wEC4Fu/A0Ztny714Ml+w/IiDXVpR0yjXRqmIBl
mC05HpgS8mLdlHCRyFBKRxFhrBFTIToBlqkBm6Yi+KzK+ofwyQOwmX2dY4omTbDQbjUHFUwOUB2Y
7vvsDRH3Ina7rUWpyWxJIBxm3txM33BZH5Lwr4ZNNE/kHkwUehENLiU3WqE/5wFI9HCK12k4vKWh
BPwViXKR/pRhdbP68WEr/SwJiVm81m5D4jVYF0s3LoXbvvQ2KGGz27Oa2OVetpvq4eBESDZH99dP
4lfRuo8i49gMBfJQkxdB/jIi4tP2WRiUeUN7QvsBszLpXG4NwJNQ9ELoSP//C7LUoa3p8l1LKUMm
ezOABB3G9CQ6JKKaZaGxy12EbsybR6THsQkDFHc1yyruCnsiYalIn03EdanFyia03sMO91WdvpRY
CFgeLDs2DK0uTwzmcUm5wylOmqeApLpKRTtYxXtN1hc/NPZGw1gfH8Mk3yRrBiMGzmnGZygLFAfz
uISNfEKiGjiS8i3S4tdgGq61u5nKfp8odfWGflPYxT6K5SqeERdmeKpa+I5kzdFnaVH8OUwU5R2C
QZQnuH+TT/Ac994Jr4DysZnsgki/Jm74LNst5Tiylb55Md324IXeo+iYeym8HUbxiNqC7FgFE4xX
whkxzrgVMY9+sh0rUGyTVEu7JPYgSjkNapJmaqeHj1sN27SRT11XQTaemFqJT0FVGzH9gQV6cCE6
yoHTF3wVb2ohfwr7n5kKknoZAmVd9Wt58GZLM2nJ+sXnzPxQ5gXlrMQIl2VmtJv1vDSguM4kVDjY
CssWxUjTAa4c0leegFPiYswL7qVKHgI8ZJSa14iwJ0fPPssWTCYwdEwz1r5kuduP6Xttf+h59sO+
nmy3YLyOCSeuzus4y7q14AeIAziMhKmdmQl42PXW9uelQclDLV8UTymv+LjIjeIdsOXOGrNT1nOq
xNb4w9j4nhDkqo3VE9xHsuFG5A6gSnHtWStR5RnWPsB7Vu6uOjd8IhYWCmSO36OK+DmMw1M6KXPb
IjpcJPasD9bPvQHMf1T/XLKGR2HdtMR/6VrzBUcQU/m0/S1xc4/gO8ICAj3clsWUi2cgUa/6nLqu
GFoQirWMXRLTkm2a6WLNwu5Q+dW/ytL+cMXtaJ5Bh6cu8D1bO+UO3UWrF+bCC9onpoi0OET0IeDH
CYNAQabdyk/693qOrg5D6y9PMPR7I6K+/ogyEcn3TCzw+N+1NuSuMUBnV2d0+zBtFrD8EjXCEI8u
bD/HZeFtc53WNq5IEmC6UWjZo+zbFQ872bhFvG/94RAmLnaIATi8ThilU8zQkpHNrsJ5wjghpj6w
ox+j1v9JC2dkK5NXJJ0bI/W5uSuoiAJnXDNVe1b+Z6uobhQSX1kmm50j2PXDqCJQJXk3J7jheYb4
Vg3vqFQuqbarDNollfRXmucvTdNruvCR6b57kozMsatZC6bi4SJIp62dmNRlFnA7QBSFhWKZunw/
5/wZEeeOOUbPZupv8979SHv72WnFh2JBtcKEHGrWU+fVf0lH8GGBPDi3xx8/MfeKh1C0fzHxfZxv
w1P+Wd71mhY6ZL1nt8U99Ye3ZrS+3Th+kba45aQMUogT0OGWr0RPH10TT7oPlS4kR6CztbVDpxJa
+UEynXaZvzIthO2cT3+0dy+mZ/VLpuq+cLbsMMhZ30rAgR2EiuX8XZMzm249JdiSR0crmZ5Y5DwZ
WbmmrTuggZ2xW79VRb2AV6Unnp1O2EYevdTy4CkDEJGy7jJH4ianrWtlp4Era8SPzYe6HsTwQ5uI
AJayXs85OFLIYst+8q+TBw+gAMBkATgppotfm3epO59xkCQcRuMvLpx6MVSo0gwcEDQ3h7qfALuD
gJE1z9WgYBET3pczl0WUfXMigTYP597QbsO+fSa5vYPkWmwZvdw9PszJyF96JvS4pYkLtND/yy5f
IedtkOE4FIOuDycmps0M+2FFKGaydtrsG1PPuky7LR0ugajugmtlzRLO56bIsstQfKE8jTun3PjK
k+vY4r13vPBVN9JLUmjYkmxMpxNMEjxapKlPl5AtMZu2O/BFXmL4Rk5avREp99cS80qjRAK5Pq3d
hiZeoidb1A110hdqSXi7cWsg2YgIoTIf5HfMGit6KqeZi6DgYJjEZTMWG7KDsnXc1ykHFvjqxZRN
C9EREBMTzUM9TF9BncQgLfqX68JZ2pV6HuEHrVTFE+3x2SOoXRnc7qscjCFcVmPtRMU9rsOznPxz
1+2JJ3vLunZrFN21D4djWGY7tGoVwVlbiU4tbYMv+iulW9EyGAiC8MJPTYvZJMAwLDFOLCIitMZG
rKFJ7C2tI9hOYyMKFRgTM6+6QjNCXNw21khYMEZ9PbBDmmTXA2pscCrJpGXOUG5b1H2Vk510z9WX
fUa0gU8TjVUYdjizxKb85xTybFX62UwYME69fhw4n1rXXCcN+C5Ef1q7Q7KNiJ7U4jRhzVSUUM0b
51NLPMQIkGoLFR3zugGoqaNGqNu3vuLTLGWOyOUMyJl2jvp+kRgvlofzNpfZwawbbHrPHefaRL7t
wvCiv/kdHIv2OeqYZ1PNvw5Jf5aVRsK3BY0m/Ox96xA46h7k9lEBE1gJY0JuC4i/pC059Sx2V36j
roWnf9UaksaSVVprdViCivPE8sgS+GgF4InM4pvP1b/e+s1T81U5br1NNfdOGZ5XvrN06ewX8YD5
XVb7wWLNbmHC1OpWLZo24wHtQJONqPypbxQ/dN3GMJCTGT9GpP/GWPHF2L3lnGoL8LP8vo85f07M
woWfL4zMerWo7rSGRTLt+6Klr+wKcWM7vYvZ3pIt8m4NiLpDEkAm136PsTu33BVrggYIUyAtw2Bs
jnls0WUNVE3/NA3d3e4nvAlpsCmw2lm+hE4OwM/lQ7HU/1uuVRxee4ypcfTNJN9c+CP0kZYql7Xd
Hx6we6iRrwq7k/BzyPKxt7JKyHEC8GBoIyNQLTYxaM2VZT97glKUUgByX4u4D0i2JUl19ZG4LKOz
mLjGNSPAMASAg3nODWfYs8CIz5zyu5v8ZxsDECdQ2aJquabxP+RKyVLU2nl0h6eIxCE93rT6sA61
4Y8aSu3bkGm5/kpI5ltrxz+icrat8LdDwypTM1cQs4d7FdpX/j/aOigAJ6dOeAhRSwvdJM/NJsdD
F801ONZCfWgWk6iswLTXNXdVIEnW7eKrarpdY8J6CFvKj5pUczhMAm/AVdrVk+C63dim95s3FlZy
50RqACt+Rs6YvIpN3FBIGNp+bDw82r6xaQaycxgvuIP/M2UUNM5vHsNOnBWcic4iMc3VyYnArwnQ
+6FQZxhhV08GrwJkWuNPN7u1x/8YO6/l2JUzS7/KiX09UCcSvqOliGE5liFZxSKLRd4gaIGE9+7p
58ORpkc66pDmRqF9uE0ZIJG5/rW+tWpl9GiWJZB055aDIJ2FafBGY8OVbnSKU9yFi5uucE3YeAxy
mD5pT7qYvsioEV0rblGqgMh23SlVaitKNiGxx1YmIblZM8yoAa4HzoGpwz15yWiXRv6zpF11IUZE
NLhSGMY/RRv81B7p/UbdgoVi7ELpZkGW58mC4+WHOBmYkqw44O0SCEOGsy9b4yTytkW3pEDE1WiT
qmhky5HmE72+K4yQzR/DrQik603LiIQr2V2xXqcQCQl4u/a0K+ghnDRsDrbeD1sc1kSKMpxaUW/c
a6Nxaa1sZEJOTMfXsavqR2vq2J3b951Pqwbmaqcfvzz0g2VAI6Q9d4oJZ7grQMn15CeEW76QFbjk
U3EqEg7oVIp+g9c6Dj1W1YaSM7wgKXt7AmbYspmc9tXCq7VN3XoHbKcLECz0RoXMAxIe+2LcTZwm
cSqSSDfael05/Z2s3+Jg7rI19FNCq2ajC3TWaVX5Z/LlkGtblCprJPXkUIoQaK6xCo1Cv6k8GoCj
6tip8FhVBno9Oyp2Jp8OmXU5h3pqh6pqQBtU+zxRXX+0aKaPde8igxVte2epfHpgoNxN6jIW3hPx
b7IoHN30ejhqfn4yvGTTwYoGNqY09eyrS+UkJzOvL2ba/iQ0ZBA7UzpwRJ7k2yQOYHWc+zo61n20
Kk3O0iGNFLSqHwEjxsS8eA7PNxwRa4AomPSK1P/S0+9CgHjOe1TboWQgnSbkHaIP1YVrW4uuaUFz
REfhwNotXu22+iiKadH0kCriSlwCyz5yS8yEHZRfVeo4Xh24at5RUJu5rIsAT0PeXsEXoBfr8qUs
gycjSTZC9Gslva/aTNEv4uEuR+DxTP8hSeW1w3AG1GmVeGrtAArFn82gdw42VlH7NWn9EpLLSEMD
+Sz8vgD/vY7Ts1ldaj17F9lb6tJEFzicaCs22mhfswVkRWDyh+DLGn8bHqtQHxZRfWSvNt0GnJRp
rn4YXP/RDWKM6QWFfaJ+7XVri6uCR03FZs+q00PfG7sEZiA8bO/Z0Dzy6dyrqiTzILLP3J4u1ngq
gCL4zrDzTdNZzcbJyCh/FIGjZPQ+s0R8gNT8IMq9JtVyHfEaEBjkmsTE+GxV5XPJuk7v9tvQ+CdT
C5FLQiaGJgVCdh9+avpIowPwlfbJKdoPvh/MTc0CXiDhch8Gc5OnKGsY40KRrnW340nfc7jsRnvD
U/2gT2BB1E9Q2cWNZQSXutuybdwovYapzlCCz3IufuizVS7FT8jhSJYRcJ9ZuTNeihosx2BUwWKy
zFvD31NI8uFImm4owg0j/931/BdqpXaEMRasjgRscPXpQlzpxESrs8UdOgZKio6W23wo0V0Gu13V
Lchi8QAP/8EWbKgKdpDVHV2j14l29vlAxUGAOZiyXrqMrdVQPZe0PTRCHZKYWLB+lcW4MjD4KgiH
Om5Z4dqcf6OjIccPXGwHH7kt7wH7GPZtBJa0TpsrBXc/prO1Rwc5woEE0JwcKvwKsgGhc2CV23KC
2QrLeJhfXCnu9cpdp7ncdlFyjE1vl7LLbdhKSgaENHLGR6I7GkGdaGWZbJz1TiFPpNoFWlO0eBpY
IoCp7GRrfptqOtRO9el0HnKWd2pnjm5cP+kjZ2Fr3g/m2aIcYxw98/kJuQEtkcZEqPivxC2YKtX3
ql6qMOHoks9z5ISdW1XRvvnVu3CDYp3r0khpLGBud86vObFLEbMkOT4FYS7+aqWIwwcjFla4jnXh
rGw27eQhEepj1cH17jasd/etzQlYQiH2OxjJrjbDVBu8VegKFdTsKhqNG0NKIgn9bT9GR6oYvuqK
2ETTg6AOrL0HtUHdJ3BsF0wwfQbC+RG4IDHlJoU5ZP24OCB7gR+qjt/HJByhjrJF7jyYmGXNfNvg
9MGSq3vqywh59rMuQHQb9rnfP9e1vo8mVPUMDyc5pIHIeIsZpVTU9oTjj+W6OGIH3k5674TiNSvt
Izoyin51x6QJ8dh/rrg8piq8QnQGRlX7d0HABqDRWIpHYGvu7FKf6Y2cyCB9f0SkMvZOMz4HNcK4
b2M903P4HOnZJH9cBWF7M7kumiDplk/Pw+mq88Rnw/bd6fmd20esbvP7CZJnr+bmjW1M87piOju2
hGH4zm6H8CXlRLMswH4jPIldE1ZkeDnMLLCOU4kpEWQRhNWcnlcltvihUrd2qZ1iYf7Yw4tXVW9R
g4eXFBVUaIdD/NQN9OuI96IjylBk3OMJQLSRPJptQjpuuzMzmquqrQLBjJYlWwx3rowf6KvnfnPm
MjriGkH25nNkIU62pukSNUnl44aeAeJu/aXwsFR0A8N8DeO5VMN7jrTZyWQfTPe9O2I77ttuzZb4
2OQ5A+uS6LuJoDXw0jLT43qlqTxmDSPNfxGDmTJode5w498zQqqFdu3dvuSOwiMQWt29loOQm4Jn
LSY1iPf1R+pMl4vxzStZTyJ4fSDUPMhhVHnXYca4k8CktGaRK19SZ36sswbgYQWLhx0m2rP/QqDw
7PdCZ9sVvXU6MxlHfdTpaN1Ejf/hEmQja/UyuUS7u/pAfdWzEyOs0PnXLAQ+UbOxL/P9P8CBvakV
JHzhkCQJmuzDZBs+gflA2sagPJXui57dcyTio27zcE35C45vEF/ANelDmCDBQAmkCT0+eAr/UY/J
NBpo4OpqBu9xdWvM6XY/lPmm/pS9yTArRp0kXboAhWzxURt7b8puE2MeTcilM02YNYFC3lDY9UYo
miD3YMxav/6iNeF1ZMFObXdV55TgeBEnHUKZyka+JiFeLyw0+2a+saibCMw7wtW3oDdeeo8TPK1c
IOtKQFic4fuJdBvfbi3YPjGLkD53XT69RGnxnFvsDtrKrBcEaWCbcymmQ7bqYEQuGW4+IqOshQIN
kdKlhlyHzz3u1aYttBelVRwPGezb5U/k6T8NFyuSxSXT7esIJiaQYh5IUJfU6c+mVT+O0SYc1H0V
jAuaYZ9xWLx50A3kI8Vcn6TEag7T1QJ/3bNj5CunLTXCvw3QjCn5El5BMqjGnpbUD5XhP3bZ+CjG
9t4ZE4bjXshaTdvOQGzTy+1v0OhvBpZyE1aMbkK59dx8S8vCj4nKYwtyfbMR3rMvMcJTr7mfTc4+
EAoJlEWeCewnIL1qj07u3oPQOEnjMSIXxdpkkUdpOcbp2T6hec8WNGIxX2Qrlb1Ymf9BBe4ay5gd
BK9hQNJM8pEPFIjCIo7uTcfj76avBZsAYH4ld7oFm6BSHWBZb3hGGkJgvRkz8TwR+Ms650ezxnAZ
JtOnoR17cuvc1BGBJjTNuS1y4Ol248QEXkatWRQNE1A4vHcwq5+L1vusQTUtHfHqpmhNHlyfZvbw
ktehdBnNW8eyVZmfkTJfcJYfVE9znFPNR8whuLFzbpexwmmBRg7UI9xavcf42P2sxvqL179JZ/KS
EO24CYr0xzXcn4xDftTgcE07PAR22a0totLsQK0Xpg1Izyt86W+uhoKEu5+KYd04ZVb1Vk1c9T0t
rnMkfKlH/sohKEeYN6MtFXxdaWNz9iEVlvOyXugIsIxfa/5QXVSfYy0eq57kiP5t5uEhj5uHpOi+
LA4Ay9SuvzAHbeFDLQnJL/26fCNDQrtP53M9nRWRYPQ74kxGhQkUNiM9uyci8ngzjZaAaXyN3KeI
GD8F5/TLNQn1Sbwi13VOWSLfANjhjOjeVdfuBdaLwpV4Wnmw8hQOsBFijPANvkp3dN9V3Z4L078f
dXVypaCflQauimI2UEALTBB4RrpmWCVR+5hJ58d0m/PgeFtlWk/84x8xIz/cY8zyaZ0yNBqHQ4OZ
FF4md2AaUOqf4Fa3mbIeDIbU0CjM9zGK3/RFHgb3HZHtG1IR53BUD6kGiEsY/rFVwy0jO3yOC4MB
MlPW/sur6/tSOJseOy1sdlZILk7FSx4D/wcpe5zepT7L2SVlLSa3RDheo8TEskgwgWbnbRYQoEpp
F7c5lZclKJGofBn6ki/XNl4989xa0FaZvtwYLNaLVLe/ynPqau++O3HZuRIMmT9uS6orMEGVE+Gm
omDLiXqrZPOTtNOLmpi1tuPB6OZWR31uv6UGWOZ8Ga3vXG1YCRCrGWk8eacEWAlgsh5UtMetlIHX
KDH16NpLkDKSg0DHcd0BXh3nKT2VzTyP8T0uLyjHbsbCxz6AaVaRY66urq2eXtycLNQ8NT7Q6Dgs
PV9c45bfmOg6Ybgsop6R7WDiF7soIk0x6CwPmQtrLrXc76m4zy3zp65wTftzWApUGstqsK8nwpAu
09U+qai6wXNLq0g4oNLbwqFRJabtDVsId7rN1h4KrEZUKcnqO8CnYmV5qP9Wi50rifu5SmueVlKn
hXecpym8oYAJWjOFT0HG8RS8o87wHq9zIt0bEmgz2H7EPUKsCJMv19JEH1egXZ0yOVVGNqwKn+ot
b9OW+U6v5SN7OJTgnrcYSJoX1MlT6dUlfMjUv8d8wWkBfL2zlOzE6nj+7I1smatH3Sz8VZ7KL6MN
j1rEAAjv1hqP/T4kIIhs3F1pW9874trYGsbMGnnMIlQ6sPg31YS3CGc8n08V9XymZpzetG5+Zcyz
GwW7pN40enRRnbCmeZ7IhGZNxT7DOw0mQ8ByoBQrtfUvP56NWK1N5Mr5ciWuTDtCqyPYeJ2c4Klu
/VdvTkGRwsE44GP9tWmmzDVgjTmXRyi7M0OcuZ+JRIh9C0SyWmFavBOQyTn9stGOBvvNyREuouS2
NA9RJHq0kIjxmcNsFgX9oXEIp+QFXDmLlqBEqHWJmrqA7MzOoKOmz6nv+TiIA00+6x/rAkvNDR8S
UPeeoWXuULXrqGJFSORucmhhjPyOOWqUPRs2GcrBLX9Mrbx3J0K/HnRUuzdOWqTuqD/H80eKbOUI
7a23zZ8O/1Jtoq1N6ZxHKyVjfWK7SjDObbIeryXEoJTeKEerOTBPYitNcClGDYqeiQSRX3+vd/bS
DCau54HdkyLjuSD6+qSJYpkGGo3O9sskwOMXxlss6SWtwpPwrSehq2eraRsgnuozyCROJug0KYH6
1MXt2iDyuql2ngJcfYJ0nttXz4OVwGEd1doX7vfAM75K8ciPmc99R1KCvKXOkIHHIWO4R+q8LZpR
FRTzG5AcFUuJDvVOPwkz22JqONo8EW4QYkjq1ScxGHjtXKiCRp3cFWyKMU3gaizQo6XtlWunjph2
CU7yPQ7MVT1wF2gpotKA1pOpiqEJe+0I3PiiLnOOOXXwEASKDwvIOVUr1iXn6Sia+AED+JtdsZEw
kbfnoRtFx16xHpUjlzkao8UVzLMh+tCG/DNm3Ac7LrqP7pM+5gKaSu0Zp2B/o+IhfIelzaApX1WO
2V6EHOGUNdC3Pbj+jpnRUc9lrhGchv1v3mKtY7hfi11mU5BQuOARcCRUdZneW/FLM3F+BjzuPJk0
/CDmTTPYNz3hUmXgNppnnaPuqhsooTRFnqyCBA0g1ACjCIp/yEmr+IYut3jP3hIFXFRklJHUfA/0
ldmLZtNNlQYSu+NT9Zt1Y8Pa1A10kmqGbfs4jFfJgFm3yYNkObMriV31rFW1AwykC0+WUIwMPTob
QekT6h+FzUXWvngTAytcUevCNaptgdOqKSVuvbDYDxmb89B3/HUt3elJS80U/OM9Rm7mlZK9U23T
81W6rEOFLTaTXW5MG8kndgiQpPtEd8UyLo12OTWku8HKoZlMkbZtogs8gRg4L0B6n7fhNd+h1aN/
Hd2p1Q+xp723ommXlpjv3EzxT5OED/IQZq7+6HddsTJc49ppJno++zjcK9SEkttdlolh3agw5DGV
RM+IrZ+62cPvM/xLNQk47RxQzKtOD8JS1dVD26tHiKNnFYLlS1TwlnpHP6chVypapIwYMBN5ERva
hcOpCBeeuY3tgLsiV8MCtPGZmtkViYBdOrovZMyBaaBGK5yBlRsTAMX3MDJsH2Ter50Bbwd+ZTr3
2OQtwZkdyBjeSnTKvsSCbDWluZS8w2raQf+tws9Uyjs5KGIE4fTCJX/EjnCjl8PZ9VGntbkVV9LJ
yHEMKjVhFg1Dn57pO/yp13DU2RHXUHr1oVwA2SyXZcmuQA3IWP2PS8N0hJ/LFCLbMPQBUhrxyVVC
INB48lsrlGQJa2n46caDEuaOjCYKcqTRucIkqDG817KhPc2B3ICfgpt7lP416TT/nPczPs5o8LZp
rNCqB7sxe2vqUPHIWzXSPfQ2WzKzSneJaaDDBPmmtfPHUBvfLPb55oSdBl4RGkT8kcf4FoULPD60
8E3L58rTHnuoBirTH8Q0fZAuG7rqoywbEKfBxHh1zjz76VGX3iEARsFBP3lDG82YerQIwVAuxo8y
JY3awg+cnSKdv23kzTCJ18SIGOsZ/SfOxdvJy2995d6XRg8BMITPnuf6KhiZJaUdrVlk7t5GiwcU
sU9aAwVoOmViOa22nZTsPgPGlxyVMyxmGsg+as5RmlPWu14jnKa68n0KnAk2ISRzj41Kzll79Nly
4NJjMcgI+rLLvg4Jsicc6pUJWBw6vnk/BTytQ3PaIGTOuGuVMx5oD3GTLk8mbjbyDYCUchHIRWcX
3zhXKVQa0JVrN/4Aukgax3khqVlQpZ4dxz448J2xAwO3tlITCA+biPxNNVivs+jL025LDOg4pLx+
4PrwCXZT6oIDH81vr/Ae69q5N7L5+y7NB9FzRvH1+jiOd1xJ88nAMxeiZaWSsxots2vote/mNRLN
8+hGPOldFjDdC1/VQMjG962vuGXuYpvO8kwvEiRV2v/Ye6ZfEkgBaVDOMIP5GPI5j2F7dBSZKJBe
e0PHq8fXjJpBLdUiO9U6OimK97SdBvkoOndFa89tqRcfbmdjVdDSu0n/Qq1nd2G3/jKig6MHpz1O
4bM7eWvyXJekqz+tmB0VSekSovtto8QlCYihEWF5oOqFBqYaW5Wk7+3GJRrLSi4OtMol3u2g3BOK
PkMovxY3qJzPpTPRbx3/VJk8K5fmA+qRvpLABYLIidCnsxtdmYdRsmHWjRWOoqbZpQlcLrkAuSFu
AcmWwq8THIQb14u2NciGFrt8RvxGq+V708tDrb26ZUt3Q5gSYC4mumzKTZkR4E2KWyPsr9To7kTC
gCpaWML79lzylnV9zGqeBF38GASezWH5rKWYDMvAPIhg2HDKItc1kPE2xPAy0fYGzAkRW/fQxHB/
9d2rXy5x/T0BIeIgUKzSqPzwx+QUu3IXeqSMQ0kp6GgsHEnNIsmvJ6bZK02DTxaWXbuSefDcc/ta
bveCWHQ7Tm86qX0PK41hIpMbtkcbifYJ42wWKMnK9/ZTFbLNn1rQCFp64dj81WrVhFNUPnFT8FGN
UA+KwT/GybceZbd9jM0UNZ3nTqUT0wjX2ZR9Bb9XvQl422M2shPxKCUxm/Iy9unSAduK3ARQfoqA
CHfEPzq2Zi384ikRBBFC1ggd4JgGZS6y7mraR1nDPszpUFndIojrH7MkVVnmCAKaUc6OSp5H1MiS
qGmQuOAQppKbr0uNLWzoaBUU04POtWL1Vr/mGLmlmRqv7kTw1THwnHQaDIKh2/QDtNhIgPIhQ7HJ
Fb1YmN7vJgwOXjR+GMB5aRVgwhHFHiYlgOsDErdV0ffUEfEMU+t1Dq+0OlktGuW+zLBiTZYTkdv6
swwhc2pxtR+q0dl6xmOsee+64T0mtfmelH24wrnp6WayBnkLzJANem3FwB9G5DWIStsQx92Snomd
HcdfDeBxDauAAiUx47veXNMz4cCQ68axq3u85CYL7wj+YLtrj1NGjrkw2odo6N6HZKwPflcesyAG
MV2GWIpyJkbUGyIkhsKJCSVoLl6MWTSjiDD0UfRND3KLXJeEPwF5mxd9JmWYJGN52Hu++2kb2aGF
rGMmxPCaAqeZB/gNjWXBn8BJ7LkXX2eiQwsOBWsL35IgW0YIk2HP6t6NL01HkraJ3X3AWGKX93Kd
eLXadBUBlLg54zF11n2H7A2UJkLo+HTIUvAgr+TSY6PJKBq91BQF5xbUO1KgAEZJUoF07e4cOzWX
o3c/lUAEokI8NhEK4mSaEFc4RVsW5yTjms/SgZUQb0xM/kNBbdQkiDk3rfYQGMW09NMJUc3HFzAi
mQA0e0v6HtptdQtLpIPIHWhbgcXLqy0M6NnGC8UlT8rvUTa3I0gE5reFDVZYmhbGISwaHql6aQN6
pqe+cuZj8egXS46hgWCeHIH+XcRZcKFz4bFo5ig1kcrl4IMLrd6rNDMY/Vg/LXECkfZ8wRPO0Lr6
TLzkq+9c7PxOuC11272J/SPJNyxEI1mqPmj2fvBqVdWdTf9wVbCeWmxyF5jEXoUzQXPU0YKRztkG
sG5GKJEGQABykQ/agYxSeC20xygYLlbCXLIbvZUoaSeDh2rP+/vlIh79bOnjucDfxY2I+eqQdAP/
fGDvyymAlOccQraiC4K+DpZTn6NqFTwUlvXoZDhPkDF+aJNZhIjGAeu36c1PwED7lAF3FMgqpjh2
8RGJGouq7XY3t1ZZPFQx9rvA19uVhXMtVMlbE3V3mmTNKVO4ZamB+xkvAvJafxpQEcjqQYLSY84e
MfS9xPDvKRJj0eEZCzkFgqmlX2pb/9ab4iEkjr4XBiSCoQqOHeFdDwg+tge/BpBSfUciuRb2Kxf7
0Z3fEPPzNacVTu6ABdL67CD9YrihDU4JIqxZMzK5JrVV2s8D4v18PCO+g9cqgtSvTQE4Gq/gZOLx
IbZVsC4GHia62McCOZjEKVRSk+43Yjsi7dwFdUXeuoOhwehpdhXsJZSCm9yFEecBXjDxpntlfcnD
oViWL401ZrdpWJmgkJ3bJqBbdBTFBW4k3Vk9eYGIb6HDIrKKRxpmrKE65IjfQ4/krqUIMhV+BcDD
/daeAibx+j3D9RHc9oSNDwWnR7UQmrHqgzJbaqV54qTx3CigGJRs5msYkrpdsptPnqCNTMTc/SNK
3U+a43lJx0NDaepIeSXqAZblBJnF9q5GT7Y1qva86ndUfPLoFtoDwGOGgVlDga1DmL1gxUxMzSCE
Yb/XnfUJPelMqWdyHBXWaUgfVqPvGkkDj+MY5AOCGauJgKSZx3LkicA+r6FUJnp18bvYlKEusF/Q
+4qmL/N7HZ7dckyK99DhbmorvGN5TgnnMKYb2gUBARQcrzRpLBr/JyzjW30Y8xXxcQ5HmADxXNmw
iDn8SPRagXP6xrKZvoU99XuIv5poCJGNxPHQb1dCMZsXCNcpzFwOCmQpaZozF0UeP6mUQ6Bljt8N
/dSLmClGL0Ce1CnldUUS04ngUZ7qUMFNo9JmbPtFShKQU1bf7nUScOxiecrFprFuadkiuQcqxp5H
a7heXuVA6+4ctHVjHIyMLCnGxieJw6jv7Y058NmTXwhzMNBlrSWYll1Sm+2JRuYUy5mDyQDLeRa2
TxK/fc2iu/idW5WmFZZi9QqC59sYwcuM5I8k+5fRSh0GotOmUcTuk9TYVFMmn7Fszozd3BPiIDUO
AKXi28Ja+kgO4UEyOXwKWtxR+WwWpeHEXYWd7e2sEM+zhXvDoSAgnQxxsTWjYVpKL0McAhrwR807
2616HCQMA5XxrINtxoywnl7DgeakksH5fGiLAeGMwRL4yorTQUeoNKi5gUGecONb6WdltXdeQ1wk
zuknVhD/XHi/hBXh1rAtQHIHWA3YhjQsAFtIaCUttiRgSW0EyHiGm2Pib57orMAMIJ5lONcwBYi2
zDrOCa43x8PxPAkuHWy91wCqBkoF54gWf+hUDluWIA8Q1fTIqW8RNMUnXWHBmkeltRJcnTdw+UoM
Joxvd50ivcpYzjUGbOvkTClEQE009wRC2qVys7PvMTPWavNR0+aqOwNGC0Coz1Bv7zqtElu/YUdd
2iBgAbocG+zCUjfgfYTdbWCYtxgHPHZgxUVo1rFxukPp4gGukPeDWr8v2vhkOfCtB06+bR4DG2rz
b6cLnqrcODPQWwVO5C26tH7V21ePjL3RcDMUSX3soeNQrRZaN4nGcDkq0uqGjZuinDv+IqXOA638
6EVGsYvNZJ58LqY5+z2hNJzYS/ydaeYqM3hKYNxz2Nr022plFVwyUeFcRpW/xT1kOMWcFjcsF1LR
j/vOcfY9QA8j6ndJZ7DEIcSlNny6BkyXZeObzyb5GM998KMGCimoshNnhEOlvouu3OTRqQJisqAw
baeZHMJG1MJZomFn7n7k8HkZoxOoV0i6tm19EutPIDtTCjqODPRsfKjUYH8UVv9miPiJusuIDSsP
hbrBSNN1GjEJjrIk4X2z5rp66JLuOgTdHrojPgSb8FDfPHdJc6lF+NqDJyKlka0doqV2qMuVR+Fb
A1NEs8C/Ihu8S2GApkBgtCrDIqHrHrUqWwKM5Hkb1N1ShMUmy1lHStd4lACWtY7WkYaRIUgDOVOo
EPoGHvMrzevYtWAqWDDEzlaprDYCuzzJMWa6Bu2TdhW+GF+mwzFf0djFwgYKMZ1bhyIyszkJS8MG
hmKy1KqAwQZX3GThISooJ1vIgOFfQ6Z45HyNuxSrCcJS5U5Xyphhu6K8NoZeb13A0yJmXqMsH3iU
W90Xom4AK/XFixdfwEdsc7s5GKnbLzlgA9P03B/oe+eyQ0rWAmZ7yWyRxcbPOJBraeV4YKYjIV8C
A+xZozaT4CnMDmhYYfRRt23kD7dwx5YiVcxgC4YsVaoubug82yfP9V+G0aJFxAe1mev7Vm92GobH
h8wSGy7bcmkT2lwQvgcfj3079aLPIoBRUZu3IaOfhd6wVZo8ejHbWKxlZpD3NFDjCi3ZGaJyX6we
R45nzk7UkrwdWTqha1usF401z1ElUNK85nwqXWet2JiTN8VaqchhSsWwqjKJUWihvpNNsZJ1Za8l
xXjklnWqkYDlmeYjvVH9so56UN9S7E2Z1GtV0rkiyWiTBlTYcQqCiHuDx1VXFPGJ5X81K4rGYJ1j
vWmf2nr4hg/yxfm/5XmTnIMRglIQVHfUUuYiI00QGtOyKyA7uJrLLWHYDGrbkL2CBR5zqquN5eDs
DCLjpDofage/3TTSZyPK1Wushvkqtjcuz96NW5XVU2S1q2wMds30EDqU3ykSB6s4lDEFXBE75Ir2
vErEqBBOZbBWIy2zUf7sST3dAWGyWkZyQd5kG02D7p0H+U8s5aZj3no26vGi10SwdRwhC4sUOWYb
h3oBN1GUx6z9DJLaGGUofZg8drY4OH1l7oLEeTAG7Dx1VJAwGK0DTKhlN8Y6SzFnGKbbkS7tXZHb
1yCWnMisdK1ZabouZfU5oVLvA0Ls+9//H1VHPOsMxgqA5Nnb808jtdLljB4bgVSyq63PDEWGLW3m
vkv9LI6aNnV2rcXeDU3/1g3CwyiArA2i0pcamgLWYIBXWGftVdt4DB1L56wCNOtWWh4PP7WxwzWH
YcYqLkAIqyif7KROl30aT1sU05MmbG4EV1+NGC4EXXFMW8dpY7fTHiOvRfvz5tdv//GX//qPz+E/
g+/8mCdjkGf1X/6LX3/mBd0eQdj84Zd/2Xzn9+/pd/37n/rv3/WPf+YvT6TK8vRf/pbl+X8//QZi
8re78/rpj79zfkX//XfzCv72Cpfvzfs//GKVAf4bT+13NT5+g2Nofn8dvJf5d/7//vC379//lifi
cn/+9Zm3DAj52wKVZ7/+9qPt159/cXz7/cP662c1//1/++H8afz5110+vZPjKdvvf/pD3+918+df
pviTazgW3iTMTjpBZvvXb/33/BND/EkCctQ903UtafHTX79ledWEf/7Ft/gnFmiacG1BrsNzpfnr
txooxfwzaf/JtV0Oi8K0bQOFwfv1f9/+P3yV/++r/S1r02Ousqbm/Ti/fiv++o3Pb8+FxOI4ugNY
2ZOm65nO/PPP90eVBfPv/l+BqYK5Cq2/qTwOvFpXHWQeTQ9mVHynVBxt9HBkN9aF8r7JKR3tchzp
XPcnt8Y417ZU43llZLHHhlYsekV1UHT/d5/o317y379EyQfxx5eIvuIg7emOrcNo/seXWEr6OXNc
nmilWOir2vLImPs8WIxwOvOYj5oXs0BW0QTnG5KwNKIm+SfJ9PowxPaEfkLMDGx1DJxVj/YkJeiV
dxThGhtIQdRhpp/66e3fvGrvf3jVnnSEsDyC3v/0qkO2TwGgc2TbARGJQJG3UhhL32pBGGw084+U
Vp7l0OxqC2hWLVGPI8O2TkLHhxc0jn4qqUhd47kDJyRxuIrwrAVWf087D5VBo3Vme8cpzV+JjK6c
qdattSPzH4m/cNGFoUmHFVssezb2/Ou39sd3ZlguXj7EMp5DvLE/fh+CjxPTcsAmwe5w6GopjmJT
v0/7ul3FThXuLFbHbdDQtiGsv65F/7AU/f3FoBt/+Fj5x21XWFy4bEosrol/vBiKxkkiVbFDcWpj
b5m4DgJmLKatmbvQbelIVnrOY0hOWzDMhiNWwMuRU3gYCSYu/+aTkPKfX41jMLpDDYBIaJl/fDUB
2rDVEWSiTHRYkzJ876FO37EO0KbaIF86VtccwHuVN16gZg0eQ1JZ1TYGZ/MJQZGNhe1BIsJLKY0v
RWvnSUHyWtNxTGcKT44bS0M+FjV4on/9Ler/w2vnnrcMlh6cqo77h9cuwzgpfFJRRLIgrGLY9+1I
31ANhDuWrTKHCEk/b8v4T2Ij4/mbEesJzC0pjezffI7WP70WOOA2L8NBP3XZ6s0//7tVaGpjPybI
6gClaFBNsNYe+phnv6GZy5b8D5+HGR80D+8NLT5ErCR3i4jBtwlF4D0sIAdNWkOQbf4fbqzb3iCw
20Ns3tObR3ek2v/+i6ZK5N6x8Q7rKm6Bp0N2Rzh4HqJaXmsXcVcr+6Us3eqQej1iBZkcpGAaL6d6
DgMrmewC3df+D1/nsdw6sm3bL0IEXMJ0RW9FkTJb6iC0XcK7BJAAvv4Nsm7UOfc2XqNYAkhpSySQ
Zq05x9zz61EGMTpSkJrsVk1a7/1uiM59m4pjF7KqGyRuY1ERU0ISzFsAYh+lE8I4VIdwMEnLormZ
RfPKC9P08P//bCkPM039r0EzsEPLFJ5puiZkH+Exg/z3O1oKhCRCEJ2VlekfEct+1zXsCHIPMXEH
nBui0xaXW8kMV+yRS/0c7LE7OKq0cPHdv5SU58hVJ5TrYN9XRY+v/u8zcgI5H+Y5wpX7C5WLNMYg
loKBVh+VNP7noQHLRxHyfkxsB2C+jj334zXV45n+31c+XvN4BqPweISIsogqhe3j3x/4OP9/XvY4
1E4iKX127gLT3nk2kV56BMIX91njSTVyQ71w3heiu4k89Qg4ZCPcsfuRNjaLOgtvpX2y5M4xhH2E
FgsnxqYBHqXO66inaTP6yt8oWe5Cj9zeSRv2fk5oPMFwNt7rGpr9FGFjnmyEjokttgb9Ui6Czrql
94fm1dLAVHJjKjGxxrbaUFu39gm8jE43xS8IUAQQSbx50jpG8fiupniiNhX4b5GTfoAWz36n8XRB
xCYOzSg/g0GGFJs8ungkI+4c5dtblhJk5pg0vi0aMRu4kzHCMjophZ6qHf78btNkbQ6T22BSx0r6
exqybZOX27gu8ncJt4/6pyJQ/IaKfm2FqbMnIwXyxdxCK5vbtY6QE+H3IsV5KCipyPxUgGtHLk4l
zxxe6TOTrVb0tA5JZ0AaE9oXJRiJJ0seB+XVC8xl03omR2eTR75NC+lXiHe+wM6Gp8vw3qMqmdam
2xPdByYphyR4bAyXYFdtnJ1IzqfA5w7t4K4glkVrZit/Xlc1vlwzUza5C4G6Bkq+1W5JQmk+oq6D
EvZVOP57Mg0VbndTEerIXqv2yOOIGv6gyKSxwd+gzl1gDWcEhxXFmVl8p55FV8Pr30TkB9uwLOa1
QY7op43t6vECVyPu8jq3O7he5b+kePPM8GeZBuLd76ds3/a0MqagF++olsY1GXME3d0PYwVUI8fg
sHsc2iNaB7z+9flxSDFolSXJfFOxI8D80eGQLrN+HU7nxGUlwCTPcAyVb1HOcclvy7MymP77WeY8
KkT3Fz8eoEehW3UR2mf+MbSlcZ3m3Nk6AwrCxjGjq3Cq6Epizs3HQXp6nIrIr9ulJUrxx+Hju5Ji
/s0wAcLh/k0GvuID/QMar/dDPpAcgBpBhRTR26VZZRS7lWVc8vuDBiq1tmzuafxSxiWzpXzxRJDv
+zj6/XjF43yi6uI8Tc3qcfQ4//gZHionDOjF83/ODwSgaAcped66FhnTfoJ+qUhfcgdeYmib/baJ
p/Sfc6RnBAt7tBv6y7yEWS19cUuKj7ObTlB7fHxVdjRj10cLQ6ngflz0pbfLFM2uieIipkhNgdo1
0qsREJ4FniSiv9lm18e5qm9C3JjutH0cPp5IOuxk0F6f7ZZ1CfxLe6Um29rCAUEKl1Gca2m4w+WE
SonO73GmjCqoUKGfMV9wDultuLMLXH+PZx/nJnDmhVVeHwejL/94jrOL6jY7mXJIL2Pr4QnIrfnb
bapfAOW8a5za4E1VHTP4Ot7B69C8QCT5LB0VvBseSg6uyA7TyZSC5UOaAs9J3AyDWmZJjeyP0y5R
MmMBxdj21EadePUaTMiN0X+Hikyjmijvlw5uFTPy4H/HtkbDDdPkpRVJw2RSBKiqpP9N1xxqtRd/
3Stca7j/xa4tIW9W5fjyz3fWkSRgwgHiTaj5SUcxQpIgKq5ZiwIVZRGrgoS27xZjiL0ikjWjLBbs
bNGGuAXs8Lm+P1R3BFdf5/US5m2DySMlOzQX9nposNuGbTS/2sUSUUXe0Q528tq/xLVjniX6AWLJ
5+TGgLtD9YOaEARgv0X6qBeJzQUFQhBF3jS+dE33X0ci1iS6NjN2E8TsIZqgXeR1hATkWfPZ4pjs
ZD9fUJCaWGfMaYNPkvpiQAX9yBDLlGNLexso84wg3jlCz3COCeisbZcXn+3935QKI14+p7feoMNg
1odiLNRLdn9o5tJ59gPycRK/fQnnDyI+i0s5kjvYltPJKVJryc0AMK6orbM9Osay7+kHD05kEjrO
A8hu8zwxL4GaxUP1FQU6fnk8zPcQL7j92zy16tN4P3qc75zoL/3mT9zHdOBsht85R7fpDIJHFZA1
7akZGmEQFG/lUF4IKNPPj6O5g0dZ9YNxfBz2HSV52xL2vp8Et5JDdZ2kLkQBQXPSObK/Wg6bicYo
+TPKAn/l6qPUpsOSLrlZjhEcHg/Ov195wq03sxO/Pc6bSc1E+e+TpI3swRMk+OWa/GCMcQ4st6TQ
bLeK6T67J5+l1q73ZbQ3zQd3zx3Oj68iWadH27sjgTnFFut/zj+edKw4hQFf3wqyO9miEr/W3bT2
1Q3gcLgQmb+k2feOv/Sv47eEFUjTAYlRiuQQ5/lKsDa8lSNRPrNIcVw0Y3zrUyIOg6b+NtBq10St
IeJjOzOQmDSqgymsI4uP+tsNjTW5wZ82fRK2PAY4N0I/bmHQsOsYJJtdMHUpJJkxOaZDlRzn2k+O
mZ7PIfyQZcoa4MkHo396PKjKqeksFtlbaEzNJZsKbCp27G9pVJN7hJNp1eJmOoKPCI6Pr0xCZfYj
GCOj3toAD7h4A3kiMZY/8vGlT+mK5TfJ6rXZAz8pK8yb/H1WoTGWTcXaEVm09psBEGbfr+j2k581
yOwQoYVE0cJ5i6UMIvFqvmROaz/zEjTgdJQOs5zuuiML/kcdv6t06PdhXrcIqzwv39eldbQmMrwK
uwd1XCv/5HS2fwLlAF3XLmjE40zey4LfrSSuTxFDNiLU++hlR1sNcN+lyg6WPWVvDmjtfW3aFPpq
9IiNtSkDFgaF373DcsIgaBn1/nGjNgMrH4sbK4Ty78iSd9hpj2x7fgSz6l7CytfUrj150kMDvB35
c9VY7iauA/ID7u8L9IcYzSR0gom0wseV0WXWbzR55bIQAsFBa3TM2lULQWIiKWBy5XXs8+jyeCiL
1ySM3rOwnl+bjH+Ry331ODI6e37NJ9z9HUVP7G6H1ov8izfO/oWuyd+6AKOOBJFVY+6GWLPFRGgK
X40JXZsU+8tS3tdHvqyvFYzkHeBv9TTdD0uv6s+eJqDTmiKab4MO9gVjx17F+BV037ibMm2jy+Mh
9HMIOS6hILimULjao78pnMZ/6TMnA5tS9mt36JpLGwIIiAno/vchxTCIatwk8y2aRqRZbKq9GZ8S
PksUQBNiRrTI3FgJMpZNXIm/lrj7eJ24z9HEeuY6iKrmYMTVcxVMlPTdZtimk7u2SA58aoBhH4u0
6k852UKAXpgbdNwjfCCcFaiJ92IEAMIrFgcbjetpGdZc80jy8c3ExnDukylc1616LqvUfrLLrPyy
7OI9JOzpTwydSnqhRf/QETsy0choaFOC8GqKPpTQvlNS275KouqgUxXzAWeqwNrvQIA29RHpQPXV
T0226kMj2qECc9/Jql89zjsESK3JFpi3Gf7Ez9i8gHaTszb+EF96SQff+kowQaDNr2mHaolJqXAN
3ElejtsVBFw8B/mxMXNvHdv299CogOXmDAySnEeYl1m+n9lkbj0SO044vwiiFG3z4ogUQKod229m
d8T1AwKnt+LX0WKTizPdPqteq201juW+Nor+OGWVuVZVrl7YG+EVM8L8I3eRKedSv0sbcFviJodM
9bD0WBkOZoL7uuqTJUwE74++m1EikrdgxSk8T3H0XrkeLSukjo2DvW9GKEwcpPuro2VimQbUthnV
Phq16TfyELBZCAGTO8AG9iG5D05H5czG9WLa1OONydhadxPM46FrbbbIHTrEnoKSXPR5T5T75Pir
AQMibFCqPWHptudoStSZ6oLezeF8De5Hj1P/eSiCClyQtlGWcyMgUR+ZRHlooyE/QH3YzW1X7nAe
9eu2c4fP0UHinzXJz9YIYHNYtjrWuqkvptDk3CLhG8Xc7/oOVspjGko9pc9s6d9tUA20Amq1eYxC
CR5QKAKJ2ijWEqweOGzuh7LAoDXEcjzD2FuTvUWBl8w+u6183Mvx1eu1+VUHEmc5kuArGXX8+kSp
ZeU0AnTE1fL46nHO9YW+Pb4a4WSw8TbU1oMqv7JSqzgHVT1vC6vJ9o1E44JwRCC0GfxL2KtyOVtg
DrFi4cvHcvRT9CY8AwffYw3QGi7L/ePrz0aR3xxHdh8NBptgsFssPAZmDYvbNaAM2GBmhmVl77tp
XPdw3P4whbw2zDYfY9O3qBH0eCT8TR+9gGZUYc/Jh+v4r9Shqn3XjuM6bc1rLiznDdPECIPV1+jN
uI57y/2p0j7+hbTh07U7/Qp8tty6RSk2rBfqN9fO3h4vcGtqOWSR1LehVnInvCnZWF6XHbCfoUFH
sERp1+mY9Dyc/57aV409fcnRjJYVFYJ/zudt/8959AX//fp/z6NC/u/z958jGa82GGCJzCwZKHRQ
wnIWZM41BpXZmKrsgu1q9FY7pOpA7GGRdn9WFbaxqTrbIcKZQ3J5S6x7iI8ez46RpddhQcrk47CL
Im8VTvS8wfw6NGv1jC5kDlGbY5pyzHSmnBAaJ+XY7/8ckQvwiqj5cfB4eYWNqirt/tzfv1mNARle
fl7vHq9oE1zpWQqn3Bjr1dDG4lphb70m8pSz/XxhhSSuozEUm3nE7/KfFxSVf5b8iafHy7tElCSU
MTQ8Dov7j6ht0p+A+pBYYcTsfFunu/mVM++9BsDU4/DxQLjSwaCUcraGtL+VlY9Nnrru8vGkyuJ4
U4RGQNDetBzYTZwTCrqXMez8S1sZd905uYD0jYN/zoUeK0TBFb5K+qCneJL13fbxQk24h5W2pxr7
xwkbL9J9txfOhlH2+/HE4yFx9WUwguSoPOmc3CQl34qtnuVKMmp9HEbmSKKoiNoUwiIPGZb3AxhL
vbUFQ6Crra2mx/c1R4lcdzI2geDiFKB0aqBS+GSnWG5tx2nWZlLgjsittUGk4xsWN6Ik62n5uDiJ
RWGMMLMfDZDoe5xgsX6cv7NW/3M+yq1iTR0W5fP/en1nEi4AXRY9xdy9BSQDrccBy2BnFhziZN0I
l+zRsZD92wSybTsTUwtQhGdT/px941KhfHwvMiQ0D3Hww+IXXfYMjD8re89Q13yLgH4Dg5mz9zWi
Tccj6+rxgr43vnCM2TcRz8OObMt2bbQoF5DpUX+MxXfQDcSdKEe9d1psBaKpq2yA7rmRImbZ/fBC
o+abgRrGQF2WDiqob8SpBIWCwOvq0N9aOPNeXT8HmKdwfqtgl93Jl4T81FAEs3g1dnq+lWhlGcG5
1sgpfrRybACxZbMjp9nbNRXZgMrC6Fk7OIK7svr72L5p4d4IlyXiO8lfcBN7v+Ii+UZpFr327x4s
wZdYY5ZzoGaOxqhewDC1ZygOG/2OUSf7bKtW7rEuWEtq2fmnlYEPAZwLVjuh9JpXZPRSVgiZyRIW
8AjY9kOozE1gFfalNX1q4m3Q/pii7ANbPZqkGqeJ7Zp/PWl+u6ImfT5Tr0Pbk1yXVYSZOZ38wTC4
9rKgfM37Tl6EKn4+TptRMWziAtVeRzN8kfaN3Asr5jp20J2OYS9+xrV94w1r3uKQedaaxm+KYvkt
sHE2emlS/jLK+YXZnvRFt5MbnYyE3mHbRXddq52IsvZWA3ObSxZociTPO/K1eMfnPK8qmp8gqEmU
Yjv0lVJAGaJq+An5Yl5YKenXUH7Zj/RTbmwYWwkW0El3GLD1LhqRlJuhpmU4FnnN8DETkgr0+BB2
zhFE5kfUhM5Heq/hA0IRF9mR7M12N9lD+X0vYiNcRvvHp+k4hGTbZUo+9r2Iem90LPomyw52SPvP
oFV2yqGdE8IyH0n9wmepmfExiKIabmqXrJcJKxYL2aU3ENLAAugYki5CtiBlWOMp9yPnnMXCPkAA
g4AnQKv35slKXbFSCfIULtnp4iR1v41IjjNbufOajuXyALbEC/v9rPIdMq6VfQ+oM3DckQPwFSty
XqouH8+m154xnflPbEPdM7BI8uly6hZhlm4H2gef3C8xabvJpUnAZQBZxiIQlOymPLGeI4kWL4Ea
Aw/H3Zp+Lp6107vnZKAf0qHMLuqblcz2cWgLRofeUIdq8qINqncWlLY6sIdzdhLvuJsIMuQKZMdH
3TnvOunDDWNLisJ1E6I1fUlkehj7gTdmnknK7NErrRLHW+oSLdKj69OOqQ/hny5wXFenx0Mk1LEF
/Igyv66vIiy9dTiylxGqfWm70dzf/1nU2T3BJAlk/C719Jvo6zese3eHrjhlHoBngVYSLbvRIknm
8P5kA3kKquKujaj9JZmjnnsLUjBL258s/hil6xLoeOrDcmSne59W7WzN4X01PEixMHXo7OdeP4tK
8L3KPCqgU4e6aDTeJJVin03F80xRZ2H4RFrrEa+ALxVGPpmyaBUXM5/eJ39WhyLWalMFd6RiOU3b
KkjcVRb1/hpxZEoXjXnPUd3ON4c34WTlwaVtiWFiJmymCtcqM1Gjivm9H/rokLcDns6ALWfW4+Tq
gtomXE5TgjOb1zgtmnNDlUe0vbi22Qg2SEfHyvCdVwOwkRq4gzB1JN11+hMxal4lAIgjIj5xIA3E
5ZOLhp9pQAKXLv2dOXnbJG6zRUF7+1HCFmbdLcBWVOxzipUO8/So5/gkp5E9k+h4t8MoJkaHVbAR
Xxla/UtT96++rMSeeIJ7zhIERzcYSsIlmkPQFPHJDhHZ19O16IFUK/pFbRno0ziFG9/V+TszBb+z
0YZya8lzYMvpHAxXQq+aBb8trjcZ1+Nu8r13IQx9qrx6PBkdcRYFo/JqzihDG2aAsc5IkkM0vWR4
EyzkW0OFZrN9ne/ojUqb/lGKhpinJq2WTZv9ibXvn+51PqpEBAZMdbkeHJG8EqzqU1P461li2ggj
bDZGyehBR9neZIq+FHVp/KjEbi/yWSNbVxa2+pqy6b2thxmLgOXEPSOQ/F24o7kbhTGdxTQtcgzD
l4Q018mK7AOUluCgMLWosVfPoc5hw2s+zm42P9TMykSH0KPoi2ztjDzENBfesfWt7zouFR4/x9hl
hu3zPo3UXhJwcgi/TXbGTuvDQnV+UFufDqYUJLSVbrMsERlguYQmqMv+3Ucg9eT43P3s4RgQ/PJS
U4XaW1kfPhcEcqz9Kgo2hoXQ1xeZoBxF5aYq8mlpY5q/xO3FtViWVYnSHzIj1Yo34bmQs7OCTUb6
cQDmcJ6RBHks7ITMdqlR++fR138y0VL7QkL3pIw7iGLOeUOm7i3RYbyxMZWDFI+ms0Qoh+mS2zYK
LCRzdRgBhnWYAdJIPNV9Ph/8woUYIlh0ZiZ78Ul+oDSqzyQs4nepnQtXGR1IQuEDuKlveeffCdf1
QkGXupEVBR4HRfGcEHQbFyciUcinM5sSVxstatCTM5EdyK9BTci1jzYd2bujt5W2miULymjVQj/D
nF6Sqdbm+0GjfIjMvt7UgrypEVGKU7QNmxKQPzoFIVIkZbaHS42tK2pe1ZAvLRpmW2Oe3Keojeu9
R/2+q2K989sEe0a0HSck8m4rxBoe3TnJyAgJo3qCzpoPT9nsXPOu/GNABaDWANo1sPCZw61eJVP5
ybLCwu1AXbGNcVFUWYntgfSsODvFATK7qEFiJ4t5WuEBMZawG4h9EBSUZBzavEe8G/H9j4DZIo99
Xb8aQdVsm7n9eky5LbmOK+mgCQSgtCtDy94AqCVLF3fdevDz5qSMsaTO9+X9jIJxfsEfWmBq3EU9
UvFI+c11Nu3zy1Do9nVAKPSk76Vh1ODVxnXC+MvEmAbfhutPF4bJnA672iBIKhj4+CNTpdemKKNV
KL1farabs0SUPfrWxqRTs6x6YnRQhbuHzEm6Jypo5mFqzfemHwGf+kzHdV+7myJBCDmTCXir4jvR
Rs0wrqqI0rpl6qXDpnpTsGTa2DEfn7JG1tCR+ioMmLVWSCCc60dvpivlzor878Bo+itJtp/GvYMB
QQWYQUMpCjMwH32y7mgSb+DRdkd7dtCtm76xYVOkntqW1V/U5u2aDcai1ugvZ3sI3ow7aAHFxUCr
ecIGKtT0wyCIlsIyFzHrka1llcY5hen2qLATZESsL0CDyxD8rCcak1FNbJA1x7+y3PpGpPaXCdF5
NZWBSAGND3oCuaD1R6xQyK9A22TjZjl1RY19w2gK3HgEry/uvmR6Tu0lmVIJrntatX3I+np2SAnL
CmddjayvzQ7jTsSCr+e7V3harQXirHuqFBajpBX1CyLxNzpLGz8kJ4FVBlKeAxkJxBx5af0Dqtwd
FWw/A4iSCO91taxspZbIRMeWcDCqpvG+wfmoutp7K60M34VEtlVGyHCZzyrALqb3JESBkJS2+Dlp
dbcqkmpYBm3Wvc6k3m9gxzCblPUbwctPY9sP18e11hNit5bY9ZejZRsrawjsK/pa+9pBT3NnQla8
Sr1FOHYvsWvd6dsUabKf7FLUbuLWOsdZopeIPpNPQqiOQZddKo0/M27caEfIdvqelOFmbNOlE6bx
hbkS4wbamDVdmVVZBYyOTOlLOYbhj2IGlNj1TneeEgz0NPexT0jTwraoGXYZcuJMXfvGiW+RWjej
H58nRdx2RzwzEM9D3NkowLuEFOShGHE+ggKN0OawvOC6wie0COkVckFgNUEIu5XCy84EeddbM6cG
0NIvRD9x7V05QjiTV883sFSQI7/sa7taQUSJvqlJFI0UX5qstKpCXO5jTY3dSJ6ali2FGPsWjo79
syPKeyAgKC7BHoH9OMxavEaoB7dKBB+99lZmZ4Z7yqa4tBSBtRNoDq7KvN9FBXpwPzeIETEVbUkz
vtrDLhL4tIhfQZY7yx3vtfUyaMRMg2tBhbyHTyROxkCZ4ZlkIHxmB2EdyK3cRSYIkQxeSVN1V8Ar
685t9VJojzKdM4bkhTCxIgE4kQSI9tLJyKZwUQUEOUAFPjgKtCM/uFFH242cVRvHdLMNCwtWHXpL
0bqSCTbIXycoYiYa7ZDpgxIeaSQg8q4WW64dVfSaD7yvfjq2VR29XKDqNMcjg8tbYKfRggrPFzlL
7XIkoBEQzx7EHhJs2haELWAJ7ep9YNjJKs7iTen2f+gYY9cCvb2amf7XREgd0MBhpilj9QRDhE6Z
k63pjBLmXaxHwt8AhI9XZtd0NaCyBlKUUhZpRwgujNxZDihMe8N7qenhlwP9bFFAHzKA8NW9r74b
T38UYdP8cinbqKFZo9d+1Wb7J2/ycO2GMtjHxRRhHqvQBUh0bp1KPweXdnyIhcxowZMFFltU4bJc
kHJEwQ15pEmGl7S1MzKecR4YKfumO1BWDOWnmdPE9Bg/QtANtzxlJziEnbGoG5uM7eBPWY5L1aXp
xWFhXzQptDuvxEjIO8bqlmxfRAvtWJP2EF8b8p6upnJb1rUG7AF+L0yI+aXTatorM12XVB7xpcCg
MCYTEfj0SsUmO+W2l6DIzd69iYajY0E+Su4q3nGM7xkL7LtQYVi7Fs/Iolfz8Fbf8f1NZZwiCbyi
hnLEPpzIiWxJgNm8kWRMd/54xXvjbqwSXl2SUSjoZtYpyqmMVTxxKnd+oMA0luZYkq+GdWcbCZAX
PiG4Z1P8cso/mOZIL267+RIm+V+Rybe0rvXR0gP+uzGpMFdSyUOW7AHjvcVOVbDN9st1y+J4ZdQe
6Jixx/LOKzOXD8x3CJiRhqeWOrbyNbi1H2HobJg5/a1TmvTJDLg1s6y+ctQChPKAo3fv0cbWkJOq
dd88l42PiS4KcEgG7rJSOJH7KqIJH23SGisXDBuStSKiWCS3viOsH0B/KFzds5A6gG/JuzJ8+Yyj
mpkwMCCJWvGmH3Pi9Cb3BKnPPcYdtnCdV0DA9TKuKndnRiX3pEu0oqfPFXJeNhjNhn4SWIlKryA6
kpM+0rGaZpI92orSABR/atZN3Z2EJoqULWm6d0hc1vi3DgYcQqa7q6Xkh7Ksjyr0EL1W8zbX3bsx
0BzKOutjMIdqyawx3fBns/CGKaFoUDJQuvrk21R92Zt7S9/rf6OyxZqlYGTaTY6DwEt2Kgmqg9FE
V8wJwdogFqVmmfhjztxFxlpee3dgIN7ihBEdcnf2UXKVbuhhtYQXy68OplBA1LoOQ7lQI7wSm/d6
juE2DSlt0WFoSDmmHgMYlPqOpclAE3I56RJVpvHmELMe+i3Z5BkMwN4rgRmK6CfA+Go1RtnKKud3
BB3QQWbvdUQ9ucYb8RlRy6bYWn9ZLTCFjI3AODRkW0x3W5ffQuWXMHAtBCkVhGDpsYGPxhRVgmYT
l7OoM2GgFslXNXr5sfbuOG3cWwu6zWxc3NxcTaAq8OMav61GsfjyhHrqbVrcgy13pY+EFu9WtieL
sk2zBlpzTaSHsqiYzSOKOdpRMP3JKivFbfKM7Rx3497y/OiJpceBLWVHyIm7jie/vnZ1fA3C5l07
0Fn66C9i59cc55eD0njNZvcG4MveHn1QcjG/yytJHiBOhudkiu09C1/IXk5xhOHD/EIpr+pZ8Ged
8azK7ND21XDTjV/Am6v7RahRyYbxRFNJHrUPb8A3xTO8t27lJ/GrbzbbziPNoViRKw+odrJfhva7
idzPwQItqnS/Zwcrh0Vn38WSJTieakB9ydA0HWoz+h3I4lczQrsOf0aWVLs8Cm42JKJTadrX1ifT
KMwbQp4NpO+KruRyDOSPmK7wU8jds5iUXAQN7AoEjQR7x96wTKUpd6oaFskAQEk7tb3LIgofFgmi
plmk2zwx1K1m23t09pMDO3zGsLALsFKTY1r9bHAYAt8bn/LYza6k6slFiJtqBKiAF0kQxtS+UlZ8
83oS02Egr3uHnKShx3A7y0+2UQ1APbi0kjUR+FDk957fYuK+R2vY4fAxpUehOv0+RlA+SkTbS3cc
v1lHQJcLvGjRW/gVTSDZWc2MSeiuJEnHlQ7EAUz3Af8ZnnHG523vFSPJM9wcIr7aaDxGO3Zh1DWA
Tza0tlflCH43w93H5w9NYQSIB+zceAmYrc5F3/v7uUa11pv0y/KhDNdxXKTLsk0VONEKhVhHDmqr
7n5nwniXwhsR3BQX2BXQ8UAYLp1z2/21khrSDYwrykSbqP9UymhgEYfxkaswW6RD/MHW1WTAG5d3
bQPO+nlLDjME7FC/VRVkqL6ZjzaV+ailAlRJQ+xD0cqDxfYP6gVANl+RTlixwLqDHcsePatFrQBP
P8jwlgyhKiE8LCMCwDOByoFsd9lEjbX/Wnq8IYgNaEv3e4Z72lfc/qwlR2odYSN3Q46awZLue9n3
zrI1GirKPaD1KTk7992n0BFKzeFZiQ4ksCRUz4uAHqbwgpyPHNs8lTSKpf2qtnAbhij7kdJld5qZ
IOMHFtw8QGhTU/kRtacooq1u+zg/y6JIVmFglTuVeqRJz7Cvwmo+tSKtjzFLl0Fbz4OFM9QT7A0T
EICYOCIF8WpyEFB0047SCxNhwPqOyk5+RBnAyrf3zmWfrIPSfyHBVT9XCNzHKsDzW3Xz1iRgNhbG
N1bBp5J7c4tLhE0eBQGRzhVEmORizRjSZeEdgzneIjiJdP4se+Ak47SDN9kf2Lj5OBgZ4RkOzini
1IVdOVQDQ0q87vM8D+HBGyJYfmKHTZ6/zVJwgkz07FrweREn6gh/2lMezF1/POBIPwwxJcjenv7O
5czioQQHZ7U/raBfxVgCl1HYwbIoGd/it6aBEJ1a+XDfBvw19cToniT4JaonE0D1UrUkESfdM+na
EkBovok9EjBRam88RTEyGGkojtUzoyvCaxAEBAXWz1V580fNGsK0zB2M1aD2o4XiVoEL2v2Ikvkw
BYiMglIjIUm4Bgg2OHRNyPAB3MVt4AZEY4fyroDa0betWELbHJ+S6YILploQnEdCHBzvNjPWblOs
oyRxt7J3tr4v2a5Oo/thihKODfo2wo0ittm1hA2QldTfs9UYxt0WBfMli7NhTW4WoA8ewXSr4akd
yBgl2pxdSpixrpkxGiBXhrxIrXCY6bGWmMDjln82CU9tZ1rLNFJbO/VX/P/U4d3du9zxNG67g8fm
AUjGxaAgtZ8N7MGiisDvy3oRJMGPEmbmihuafk9QPLONr95lHm8LpCBxxIJijINhR770MrHhzJTP
Bc7gHXiLQ5iekE+Bg4uVx57W2GK0Vcs4o+pIFOeb0RxtppPjuClp9sUTWT2o9ZOFi9UFvq0JNBEr
pTaRKCVhcaIIAd9CAYRwOw2JWvxttXgJS6SfffbtuhP3xzzu8LzjqVI30xyuLaRqKhhs/WqAOUQA
UT3r/1qx/RI7NoK52vzbpqXcDI3AHRpvaaStiIhcMj38hj14pMR5KprwOGThnrI7sq+5eMVX/TNm
dmRFFRxZ3hFoWUCN8nom4RYzphZ/4wH/qUNkeJPJfVi1CGKJ3STpAcu85R8KDWV/RAaxVFHyipJ6
37RQwslvDEmOwFryl093M/Yd+EoAO0vNKNtkBI7qnFAd+/8RdR7LbTNpFH0iVCE00pYEsxhEKnqD
siQbOQPdAJ5+DjxTNYthWfb8skUC6C/ce+5y9RVos1fCeLLDhCC9BbCArvezttt0h3v3squWhCER
utDNm2YThkcqPS/dA99tVkP6xj3/keXEZTihupb9HzsPD3nvE0WFx2WhsP1iucj20fR3vo8vCe2M
fUxIcBejNlGzwiv/7+/9+4PB0LbYNNpg8uJPC3RhyEl2rD1EWPNzivjqUFsurumhs3nuFPZRG0ik
0jJoTVnYEnruw8AdAVtjvl61w4C5wxsxv0ATMQ2umDSGARDmk1w32m7yxYCLT4ZHKuvw2MaptyLL
Ho+hb6bbgeU6GbdEPMcIb9q+dUj4sv8YY8FILmYpwWk7EbHMk6T1T33fgxnJB06YBSPNpLwv+Hau
X3I6DJV1TOrROqbChHeVSaqktNmQWQfZeKoRs9tKnQfXIk7bwm9nAdcPZh0nh8Cs8GwuL8gfMzas
5eKjqfzAHKgkxgSkKMvyNaKfrzTJu0tUMR8xifbEHUQPCk3uWdYniyP9jpO83ow2JHWTpNeHH/Hf
Uuv9W4jtRIHTQRt0ZsapeI9b/dFWnkU7AWcso9FxcsYE2TQ8/r1EDVJEPXI+244F8Dw08uGh20Tn
h0HFmCA05KgxtiDFtWvhxk8mQUhsAaYWdZZur/qUDFGlwvfZS2qSThIfgaYXY1g0XyoW9XyW4ssD
ZnoYctoes9Wv/148sRzltj8EzHvefS9Gh++M8lh64kMfiTRDWnrDQkcmdChIIMlDXAZucZLn0Wm8
S2tBZMhHH+NHrtNlFdGDVAH7iOy7vnlViBAwu2tyYocoWOgoc9CC+jkc2XiCJ6QtQciDwtEx6MiZ
/YqKieQ8tXs52b9LA220dC84dLl/9HnawuG5uojcaDqz99ach0tv5zr0PLAkutfuDGXODyftkzXs
TG87iO7Dnb1u1+c/MfvDfSGqx0T01SUL5XzW9UDqbJClOVwVYM813xXts4zQluokQzfyyJuz5uea
Dz4Dq5OPaoNBX05AR5hdQsgAM/lMEWlcJeMw0T0lRfk2aqbYzwa1cOS50U4wNLtG35jo1CmfvFXv
Z1Txg8YdY3mA8rz8NRn/1iOMFOQvl5ngx8sIEK0aD1KV9UuZVa81KrkzFKQW29i9yo2nNMvSXWQn
e1OK+thaKUEOOTC+zJnekWnVUAkw1JdhsiBF0uIAHI+ivDCOGWudYkUJx7ykhkwavc9+jVYtA/Ui
k/rvpOO4EggDL1MxxVvXKeeb9km6qBeEuTnfbYZ7QadlbZCExVJfM1nrYEjdco3tDntXND2LqitD
wri20C4dVWtrR11jPzFV7OMSV01HszyUKGXZ011UH4lLPBZrr/e6rdNyeVQL1NRCPfc8VUz1HWzO
30Cbd+FIYpxtUUKryOTxknGw0kca22EagKx3afU7XTaFiXMzcBtBRyyqLSpuZ03cIcSCnCvVcCNn
l0GTpEp3tROQAJdpp58/S+CLUap9zzlQLxXV2aGo5jui7ncdT9SPZwM8/4qYDf9y6/FVIV1koxHE
RmL+6vwOKPhkug+vbHha5loCpRccR+qaiOC0aGv1Yj6HrQ1qKq3xMYWwcHhccmMOzavoCQFJQ2aS
SfQHm2Z9HybeKAtIX+rp+t51BH7drnWfrNr6ZnNAdM6U3f2qrlkc5gOSeFSlCNyPHBgxQ8RKvXVK
/1a9UfwVw8UagPKRiAKizyXCNlIG47eKANGRVO8ngxiUkyLWfMtTzmOlz6N1HJLiRyCvHBg1ZGhb
ev8jZwf2XqaVsx5jAFfxfKFaYgo1NszXYXHtbdbK/A0ee3sygs4Ow8dNWkjx5sZkQJad/YdPcz1b
oX1sOqAlpdY8+gyMWkuxfLITAyA6xXyMnTrQjaI86q5VHsdK/u/l/1/SE5XAEmZkXYn+hc8H6m2I
TcJmngLTfjReIlLNZCq1O1xW4yUkz7MacCT8+8ooyMRTamQZnoYvFdKoF+Zt89a0FC6f5ctwwGdA
TU8UzfJlmRM+iZPnHLdE3BicJG6vOTsHhYnOuXb9/wvXrEFHS4GqsXn69/skhfzv/1FFfXMZiAFK
4Jg0sAK1+suvl2M3TvkdxcVMrCIEUqv71ATxm9MMWJAI2orceRCC5fKrusVCa+Xk4uVzpQJDLnC7
UScBHqauf7ISzwOwNKJYXb7shyjE3BbzxywI/RNyKc6dsdz/+9N2+dNksZ5IieNG2Klb0cWBV0wB
Cqwm5qqzu2xro+F77Af/6E3+L0rI+IQPkIwVnmXZaIu9dqgBlVXu1vJJDUfBIllJrgxIdaFTnnx9
/s65v1eF329ko9onVmVLh8hmn7zggtwWqLstVFJF/x4eDZpjo0OGgYik3soxvfqTekAKSs4jwSJz
Nr15XovIGRDNOvOqJy0eJNDzFH2hlX1ZmnYRZaUfkaHjVCVQnPHzKKYjz3e1sGjJWV0GECEk9Shf
Bl158moQUUTjwlMbCMQaOc1p8UsYevPhmczYGGVW5TMChAzoNuGSPmQvUnAwoESvCrrmqom1Wz+f
u5RvnFpQyouZM3UGZOcZSMfHmOlvWPpPtn9ia4rr1mpeWvKED17BEi4vm5/KpC/SJ68lY4taxwYd
n2l3azQPPUeozZZ7XbPGw46Q/BBuDuofJqYe9uzNHX0Jc6crrckogy2UZlDeGboOsIkDpq/0P213
VsoqAp3HSouhpXUa+enLZDMo1nk4nifScjQuLFGdGWxnz6yqr0gztp7RHKbRPki3+jQj/JhWg0yF
BRVMQIH7NvIDVm0VuRRwbU3THHfINvVNXFrMQLEG1YaBBqhu7wXeADXUqO/48ZEKLxi4/IlcoYBr
/s1WIOTDWtyX5/icUVqG2jnJk2lfGxHTLpYASDH8q9mQITJy1kKlx/OOoOyAAmmDntxh8TxGG4wQ
nMctotGxLzeT9M4kLsgdMekEiFnGRrSOvWJnk+GuBokXnlKVZMEw08RzOxNMs1DyoDG8gqOZcZ4R
xdp6iK9jFgZaL75nc9oiN5tIzEWSRqzMQhTlZtCh17qDlz2pod1Xudut4L4/RtaKoUGrpwl0fNmU
H6e8DMmtN3yG2gwjhnhvOsvFlOVvZkip4NB8TTpkiXLcAky/pey6LakfoRJeyqq60PWbNrS+JM0j
0tyLY5JdMVX/nuhXEyP5EUl4tbSK2UM6MLJpF39cyXGvi4+xfmK+7W76VihK7hCpPZ9Jy623aRMy
CHt3ldUswpPK3UHKIrN5YCiaxGB2wgSQ7lK64EViwzTgQGS/rFfaVyfCzRACqNIn84CahQ6Z1YlW
QmpXsVoNzd4ApvWkteBDR4Mpj3iSiHqDBBliMUNammZKIGXGOybwB2mUdNYdzHNjOSqAMOBxGDug
YlYIYgxY3mCRj8XltwFTDRV4qVUQYuww5gVORxCY0y5k+g2LunzdZJazpdebNRrFsjY+Et16VhEO
VjI6hxVxP6TRI3kb8oywJSwfyn3OWjLJkzZNATA2f0vXZ77YPTnJ9LAEoyAr015Tlf9i55QcBmTV
/2pnkUXFZkpKpmsxaa9MLsdUvmcyoX4jFoIJBCziSh2ljHG5YKRYIS1/LrAHb7POQUK+vHTIRwKr
TiACjU588iL/tVMl66ikpeMwMRiU6ba3+VnTlJCMOHsmPQGDpvtjYkgcSzYmNaypHVUD+5tZpYFi
I1LoJoZ0C30IySRgrQmhKgg5NAyj3To+ljQYR/SqZqQ2wpG7djI/Jg85iNAZtFKd9tC5awYgmfoe
jEQeMdL+rdiMi7wZTlMyvzdh/8XCNfAsf9yhTEsDbvOcwEkiADXzS9OarSNzbr5sgYyDrQO1lDPD
zn9K0+5OXj8/GQZIVE4d9lztTVOsbUq3Z33ipntVxM5avNKJkKSkz3JdTM89hh29YuzDxLDfsLrQ
s9a8YLXbR7zjWBE72Gf5H11O/S6tUCLI6IMZ80vrg5vhrUjpkUZaaOn5xPWxxscLF7Omqg8u/6SN
bvkmPFxENzRILOFiwc63MchJH+l5FFzCQm/fCx24P7UUxSJTtzo9oHlFIpIbm7R1X1DmBxKH2Tr1
2OqNBk/0sRXQ4JKzNqL6qxJpBxPSCK6jdWF5FCcRYhcdrfGY95uYqz/Q45l1Bo6znqlOm9Urspeb
gznynkBh0+F+8fcG1ZTre7sI3RVhDetIMzezL/NN2Ztv+C3ZPtjfdYI2SZ/ZLsvpLhCIAk9o18MQ
Vusl2tGsxjvan9OQI8TrQFmNvfvNXcbpqDcMbTuE8eoBplMDCkyQ8QyTIiBe4leFKICdO4k8Lf/4
tmfJGyLDK3zYxnxSg1WTXpQjDnMS3mIS7/qc+r4Y+nmjZqBqqdlvAHNT2Q4RgymOPepAuO2e9h72
CjlHSUGcqfI+o5QmCasn5LirHHp3OAlmXP9N+CcfWewzgigegxmuReHuI5bE24qkT90fSN/ryY32
SEI7uKDdhaTYQlGhr5Ok2Sc5YtGQkxR3aRCRYEhm5dztGq18dj132PmjRO8TwIf+0w4IqMwysEMW
v13cacfEt59wQqOvGe3iNAN/YDdRHzyQy7vIsRgpHAyHEo7jct6XMR/LTE5GfHZGfs6kTidu52ar
ueYvhZ4P2yjEQE+PdsaIDNAp7iXF7h4kQsDDks/VCYlnu6BrJhVWQXwvlNp7CiBoP6tum39zit+j
KKP/QveyZLdvnch/WHqXX7pcfSRelx/dtl4qpKfeU0fLYZ5u2uVrm8l7Nk05XVn3SrwW7lmb/XZj
c7iAnOusoTpynm6K0XzS8y4BOW6vFRks4N4pcIfS2842ThJtaQKcWAVS6UVQzPOvkreUWpyHjTTQ
lxOwviXWDHF2meyw0MIEdbt3Zp0dPXhYQKWJmG3QRFERVMjFiG+bGRvS1XbiMbncQpVt/AoJIzEd
AQc6u4zIO4McLSdewF1YwsPOr4bRlCjG6a+Jb/2JSMXgmg3XujcF+gTDzdNuRU1atgcPY0PbddND
1ICRdawiq9mFYBjVPIZHhpGM/0wsXLmF1aFkDP6w3N2kqBIF+qpNH2/SigwtR7B7FC1B0d0oGKG3
2zbJ8/1glI86sX5bvU05I8x0n8GEYAxMkHW7NVtP7gVeN3TVm7kPq1W3VNKus7O7MD3UKuJ2VX9J
+PCRTNX0ajVuU+stFfirMIBs2RGrQ9a7ZKLYDcetpZgS+8SZy/JbMQ2hHnKZz07ZDb2ZxU3NzJsg
jWZL9BBZy3ZzSImimevuN8HuD91JBkJD2Dea4zMF+I8ptWbPYb0dfNcn3xW5QJ38LqrunOJ3XAlX
VqumtLGxF8V98ogRm+eKCUINnpM5X7pR3gcLx8+q+z0OjRdg8HyBUH7qq5o1M8fkMJMb2UYO/My2
v7nKmYM8+2K7vdVM8KpRLD7dDitlO+PGJv0HynWU38sMrxtgb2PvOSj9JsltZ2uY9enaUN49kiSt
DugCNiRt56s0qvLVYgldlPZIw0q1a5v5rRjTv/p4oJT/oMVGBTDoQd1lM5NhPvJ6JtuQxVCQOSR3
2YN2bk3Ch1FwLsIEjjGbQu2YMsXEjXSw5pAuzOGuSc1X9vOEY9rRb2tEAR6PHRudjnIYn/PB7MBE
41wykqVLiBDR+L8Ko0Y44fsvrsP41yAmldHl3ZDmx8yPtqKepErgx9eQ9YPkrx/47Nq1yRyNUBE0
VZNgSpfP3s7E3rAhqrxW+llIwm5yLV7X/Wb2QmZLYnH8GTRTfdJyEehrWNXPeUtSqrCp7piIImCQ
sE0ZAYk2e58UxlzwFZwsqa4FsnG5ACDzKqHvhyl0bkWckUAF/wJ9nqNpNyDdzrGrwoIQT41yMZoc
9PtUVcQsgWmfM6rkHLJz1e7ivDAYi0ocY7Vxkzp/tbFofbH2Ec0CGJgRz0rqd+Zw9cmuLdIoPFxb
E9esJdj0+gmnIDP3ikdAs4rVzRxZi0yuRwGLdzAQs361NeOPqRAKVJbtb6bC3o6phvImyq6z72RU
kvYSaQomxwh3WjaM66q2CUAbI2udzTwvJJ9TOms/ieUv8jUC2ASD6bXNE3gHqhKNXmc9ldmzgRdx
X5HEPiVkQuX51rXsHwpaymLGzxs9Hk+9RjCIZumsP/0IH8hs/NUmo9qGVZkFjmUEjVJcRNoceItE
KjHEr1yL3tsRbLbKAKxalrPv6Uy3hvK/Tb25zL2GeGNo0u2cWRVrsSjfetN8RasFfkIbirPtj4iJ
8iXl1kR9r2Q2B2AY1no7/yXQxd34JHG5zkfd6YyzfI8phlv4YDFJKM4wcpOL6O3tGXVlPeOA1NyT
pZjA+6GTb278Jnu7COdjCuDF0BNoCwOpY9ZMxRhaFnk6Slx9SEMeI3v2ZxTVhp4+hGMRlZC6d1au
J85/cLl6w/IDhTKwkDZ7ybvuXGlEFyS+pu11m2dFk5aXuYZmHA1PKRLLr6hG1zb3hJuqITqOcEY8
dwl9G7p65+gEBmQQIcg7MwCbEHRJmLQTN0Ho+GuXSn9tjjkqDdt5QcFD1l5OAk5Zn0KrJZaoZEaS
4+KyS2Kh/LJDK8GcF4VL4W1VznepE+eLFeLVk4rGLhUuSjGPIiz2NqqrxdpRnE9+ZpaofBZRERtv
nWeQm3n2a6jd+Qe0wQw1i5VPHfT9n8gA9qA1fggttXmWk3yPpX72o3DaW/3JwAixLQSp5brDrof0
ZiJXBofHS13+SgrZn1UxNDiwCKwF7kB5ShztgU+pr3vkcJo/b8u8STbuMmJysf2XcU9DjJQvivLp
QbjGvdPSvwBzd5JE3ZXA3beuB207e/6EsNLxAsPDfZRVjDmLwjoKMD+rxnKddc1WeCVggFUNztN5
j4aYxTtxyEErGU7HtFvdu22zqPDdJ9BvZ2UbyOo0CvxRbQ1mnaZFcgZBBuU2TmaNpgOD2JCcp2lS
wTIVIBYnXbt1/tX1TUG2evY2NcTFEdKKycDtN3mZP0z6fhbL9dnzRsaosAo3DPFb5G8ZuUJCvmSY
vdcCFRKRJWzTK43I0gxWQMHMBXjfdBNkV6yaiTLD0QZSNc3u6BVtuDYG+om2NVEOAsY1+jxhhowI
ObaodHl/s4mhHUclGncWTmYmDikjKXuxeLZCO/WL6fPfV7OvjecisZ+QcVd3dyrbTW3NKiAPG627
0ra5fUJT+Z16j54q8Db4fXxnE5IeOM5oiKeJTimL+gNMvPjZrHUkBaJ6a3N29roxWnfVaUHmGsVV
dEiQnLEYd7R44bMxYqIGUL5ByvJl1AZ9bjcQfuvMF6vp1bNv27h64vJihsD8q8R/bjEUPnoyBbnc
QrGb4qIhGDGBbzzytPF8Mqna3r+Gpt6/JEY/vDDxxrUP5ciY9RMFmLwQ6oxoKp1htUetB9gEU76c
XIHZA1ld1rmBw2It6MbtPHX49RuKmjbqejKGedGhN2xZwUn2PufSld6NLAjUeA29FqpCEAFRlh/i
Iugj6yWz52fcn9qWmS6hY8xhX9V3HhWkKzWy4x/YbmIfnhYDd3RxMJZrzNTAtqdLnIJuamP9j6+M
6VbOB6MMn1yRIZNKGj7N0Y/eZkE/0oLcefr3ZSWxdMkC6R3tabHznBSg4pKeooPIAPBfEC2UCeei
+2V5Ef7rUGn70g59yITSXbHp9PnhxBmcxoTPlagce9IfNvmeByTP1Ll0asJX0ZtGuU9DyvPUzlDX
DZ12zfNKewNW/sUUtLiWQ8M8Jskhc+uQ4mJmvKkJXjQBq4CvCQECnah5J3GvOcSWRKAHTFXa8cVk
N7/LCkibTiqty+hd3Crxzv++6PXMgsqWAuaKCLZMPVGchxblWjl6Rz5fMbEVm/zSuw7p5F7hNN6p
/bJ1nRI7rxnyGI2UgwxXyqVI657dobg6amIIaaTdc2fmSEAo+dl39dvUISli5vMagXAlzdnDCsTc
0xEbF7eYR/ypbo/z2aHOvRa5G+1FgtPi36+Q/eF7sXOC16s8L46eBb0Co8oOJe9ycbXxNVle6omZ
J/IFoDg26kbpZunj30vJiJxgjk+FG+voe010//eiWMlroX9uFW95CcBlO7XNdMO8u60rQrzR9HP4
Y3RuOIHH1i0DFkHOfLeWCyCeAXy4PU86Dvnulhsxtk0PDnROje8P7rqz+vLFH4W8F+kSocSIFqO+
6rr2ZohCvMxGudcrV9tjMGc+Byv70Uv6Gg5+9iHtwRDWJnS6P2ZVQEN191kSASgsGC1HNXkGmGHP
VmNMT0WLX7mWqDhVy2RaWOZxCBMZjNyMRTkO29THSDkAOGC5QBpcHsIySo1f8MDZtI/2KcJLwO25
qXEB7kvRv2vU2wgzrWufgdQDOdNoE2yc6tDzvxQtfthKViKTxFSecCs0+VcZWvIgpzzAZLKBO6OC
zEbxFxvmuvphB4fezr42jlR7vSWYc5TGKzBxswMjWPjJZ5m4BpkH7OXaIoLjxnM7GjpASSSQEgJ7
Lur5zR1Bm2YYzhjM+Zii2pCga48kNKareSFuVoxwbZDojwvJ5HMi8GxvRwdMD8lJl0fFobrPywrt
ryOPTqhTT6Cldd362SqqVxRh5Ae4jRt4sc9QnMhECT2X71CnxykxCbGLenDDhQyWk38Fh9RM7XeB
p/bDVc+Wr+3xAt1CWqNbmJh/bG5TNqDNMUGruhW189MWFA2TpKApiCnwfKM/hvYEK4qBqkthfDRd
RszY4rtNmf3R6hobRcXoZyAt8lgP7Hi1Dj4finl++e+FCrfdhnn55pY6cahscAI8PSsxoYP795Iu
/33LGoaR73SSWV1hPQOB0J/izvrpDNEFFfbZOvUIp3DoepbNotthQHAWQ3SUkGyj3ky97XdxS1pU
7XjTunI6Um0i81uFBOlFOm6UJuR5ACH3yFAM9JyJfNIMKQeUZLoFJoJ8RoSs0sIJ3LqdOA3z9NLk
Q7j1qwI13An4kIL6O03PZV388VI1b7PR+EhhM2M4J4BjcH4qa/zVVrgOyJ/0VDiulXlFpkghjNsS
S7zOUKk313VG0xOGJxf8phuqv6UdM6Nq7W0zHWajnti3FBdU5H9HxVCjLWIiLhUxc5ATGc8tbNwK
tcpOsuBMJsvhTnZS6mLMPUmVjbuRuEL8n2RRhe6I3sMyD0wm3zDApzhdEJm4xY5aMah6+ePBxlhr
jsc+z9jOHSN5UXUai+VFsxV90dFyKQ+ovmjKj6GivY2ZzfZ1GfTFvAp9x932XYThwLWqo77Q7Spa
pH6Rq3V2zp5AZc0uNQx6xUKX56q1p42hOmNFRS6CrHYnRJDAH2J73RXkXubF+NLiqOAINr91FChP
vktHG5O7vAHi/ytqgCSMvQ1FIenIu2PWtJYGXlT8sii+mhSG2bKkF9Wa6Nf0YTjmN5TcIxikvVGK
IG6geLe6/1T5IU9fnEuB7j8jk7vTK7QWLSi6SDanCZeox93BOMbix5EX1gy3yJxINdTzFzLP90Pn
kYwGJ2rtRMVfrpRbXVc3k6Boxp7IYgVT2tF/y1u1jBpsBrJb7F/ppuhYSviqPYGE+mNjv1s0HN84
Ex9OFBO87E3iEOct7U9jM4Nz42touwT4MJ/dyo487sYaZwiLCP6Q7fjM4dSdBpkPJUSgxV22biSZ
yzOBVgNRtOmik/r3Eiol1jBM8rXT+IgPd16Rm0ct73XEodUDk5NzFBg/NqFJ8GHh8TYBoHXoXHdj
Ye3JRsFT3olLIbslboYxcKrabj9/uqNf7jKDeEyHzbRBogUpDEfMJiwBCP6haUMIRHBf5I3hBV8d
gRbTcIIMSYxFmaHVG1x0dA8R9t2mGe3v1LX/uhGd5Br2wom5bnptHd3cFuYYsyzr+FDH99LIiT5s
iy0J8cOZYcNbhQRqB7I73sxtNL9mQth40hl5UvOSitYY+zhlZc1jV9pYaULJhjjvX6WH3JF0hIFC
ZzhLkySGIhLeCpltEw/7bo7IdnJa5qEa4RuF4Pv4XFSmU4qTJVgVMIlHg7EslKIqQJMrDnZKiUS+
hMPGezVZLRrOSuyR4xOP1yKCnzosptU+jSVU0YodVgb8e7PA3zLNkQSrGci42rWISe4IQ1A2Iwpe
JHbR8+yz/cPVfHSr7tsC6UVK0yCXPpxz3iqJjMXRpZU9gSp1520GEym8abBntxOTGLeSVreP5XRA
3rTvLfFISI0PCH+kJ3DffBNVvRlC1UwbhNKJf9cBUmY+RWg+GPIFiui4Be26V5X5VTnGlwtSTNUQ
ujA1BENLRyAaBrttGn6Q2AxiU8cqlQ/VJh6NqyYdtard6Bke8W+LPFHEXA1WaIdmWR/fCgzhp7GQ
R4bqaOvYIOTe8BFJsgCU4fQftlvv/czr9plyvW1eWTgzqQ1YgBPAnDWb3kPIKCnkj3WjB73s3xEy
9S8Vfv/nMLcDhszaQUMaxviLc9ypimTP+Tesct3FJaobx6qM7a2HHxrcu6ufPFtNO4qyR8J+HmEw
cn3l5gLYZ0wZnrh3nxzR9QCkGAU1WgHjdRii3yni/OfRHsOgzrSdk2CRJJzbPVTzO6LLJLBLdi16
uKQFjvnFNXX9gbQ1GKLJCtKkP7p2Q3bziH7Orcy/2B7WYMMKEltrGeQsqUeRfqnMUQHd+hsjwezQ
s3VZSy2/48GgiI69veqgGQgcU7SCmhUUZU3cSl4QqEfxQRwpo+4qwj5Ew2M08U9YJwPkAdQgksTV
nWjRBk1O/grokN2LGhCZRcOFcVCEAhlqq+9A+5b1jeGOtY/S8acoYlqWVu+3egeWwAJQ5rpZuMZC
X9Jts8yPHO3RkmsCJ+niz84fZ/Z/TU1Hpz9Yq8oyFev52VwprFbp24zGp5/UTdEkFbUNqL7GrefZ
+rsJ9WRnwcCw2Nsxg8U83BkZdQOZflhUf8wi/YWD0Hyy+Y59Sn8lPOve6H3DJJhGsursXVgxLMSD
iX6/KNB5owC3KZGM8MpJeOi67HNcIuCQiKORsL3PuJ3e8qQ+25Vxq8083BcVT9h6djZ06Wcd6/cq
NvtvgRqaQK+bNZKDY4mCxjC1w305TiwvppVZz2LjQbRh7Z88TJ3lVJ555goTm6WJaM32q9iaC5+z
K52jh/WXR1Lq8/lcnNjwN5rrYu6ljp1Grgb4ZttOEo7uJ2iUIckuZiWTibLxmeGYgybbfYkStzy+
qpUeh8kOZC9OmGGtHM/Z4KRSPAMZkllNuBPeEg1nBbPlxfS3YboWXOr6xPfxpGez8owwV9FHL1YL
JxLRNtUGeBbeU+4kpPaFWK642L5ylFpz732HQHSCSiuvc4X8YkbtiaVqYwpGBaMTdhjFLIDNPBNZ
xInmGsfO1cTWtsGD/UKezchIl9wqI9/waeI1aux6M1guQbsM7FzJdjsd0uxUMFggLfMGFmbYuzVn
Ojq2Bpuu+YG/3Dz3qBzWfv3t++C90oVEheuxCY2HifZV/si5/rGhJctMYPur3d8Vk5aw0VsSyGZU
DzZ5OZb1pFXzZRKSfw2LMYDbQDUvg/tjNUW5C1vnx07Eczw+S3sZyWY10IrB5DNr7k4S/84zp0Hu
/tCTEh9KKb/BZUy/sprNaoH2s0yeNCdzDvbMQwidgd1r/qEhOJjSDWkBQQREjWWzj98vZ8Kdw0Ox
lbUhxXKdRGSixHCp1lkTtmuXNAHT0p5adHqpSY9EBBDTnpXCJxknLF2rWNBtMmbwm2VHmVHlGbBG
VyH+cTFtOzKTAmRa27DtYc5kc76RPIUxLDJXKEtnpGQkgrysuxNeGNaN4FGRXQV5Xf14sGNuJnns
HVDBBTGD5xm/ASvN+IwJNbtHUGzZGBbu3O/n3v0UkZ9fLITt+Iqna5hJa1Oa8+/Uj+Y1jMPP8bfX
wYnVF/pPDPzHg0iJ9w0LcN7nH1DTG7SJPwahTl640LQng6zVpN756mjQ02zjfLiYHYkI1GE+2jvM
PezvScw42l527EK6iNnmyVGle8dpP4xZAZ3U6nPdZzj5oU90bvWgrIN5AwXVcRd5/+j+kROAoimM
wHZ8NSOyhK4yb7KQzWZqFWlQxhLdiIlTnxl9u7O2ZKn1gam8LDAyNvqlkQLpkVOxHyI6+glW/coK
PdyXtcZpRWqd1RP+ZIO+dQuIFbqdWZsxaijYlqFPbH1A2T20Tn6CCPM0dOhHnSlHWNlEhLLOtwSK
0KcH9Sxzi1difv4CJfF4tKYGEizK8yFGNFz9aUUKtcR4LKl4XsW4WsOxnZOiSlRvxcHgCJD8wr2k
OCxhrmjVxph5UhpQyiTgomIkJovFX1xI47iEChc6SpA5tbQVPCCKlqH4qQdzeVQJye4Rk0AfjyFH
LimHkYdxcez6KyMIf50n1V6aXfOU9vWF7cbfAegk2gOUEDC631htZwDIhq07sIHioQ1UfPkVlt96
x3z6oRfjsJpq9WeEGhV4Cieu1nCIL8mvBNt2QjN5X72nIovxcjXKCrICPlDI9RtFbrytqlsT4Z6D
pHceCJ7jqip/p0p9Ni23Tm0ic/ZDqgUc8PWGkntLzPJzP0vnteXmE6O5q+F/RX3yu0cvy1oY6BXj
Pp5Zm4aZ4q6TWbefvJDFImGpYy1OGBtq7hmFAhrA6qHWSm8TJZ+JTjiiz7R0K6l/SzUFHfD5GxwZ
JPnEO5faf6g7k93KkTRLv0utiwGSZjSSi6rFnSfpSleDS74hXHKJNM7z9PT90TMr0ZlAF1BAL7pR
WY6M8PBI93tJG85/zncEiCz/xbz4aUCNvQMVzdBdce1sfzkkqBNmoOEQRQx/yyzBkoNRK4vzTT4i
jjkOsnCl/HvCPsWha2lU8kiBkV0iZJ5lx55hV9oM/GGcRxzI6T5AYQggdzlucCuJQ/EmF3tztg/Q
6eWq5OtkOIeVLyA4yPzFUSsu8I9aM6TPqCfMMKMQgzNXiU0Lrjly2s7mQkI1oEsRPfubMDcfwGSS
lM25uw2U5yXug6GTpzmuv8gQ7HRvf4pwOC1QiaYhMJ8M8d3Yjg0g2TF+SOqAO2OZXJOJe2ze0g2E
8f05nPwTZADs0WfK7UcxJHueo2klGr0rVT+vIp/AJwiWZ5XUN+iIMeOfzYRteF9wWfSl/cOlMwkp
fsTT2Roc3kRQruaJlIYKdbUXiiR866vLBA1JsMhfpEvrHqOrz0FHV0/BrIg899kwSvwrprUkdD7Y
Xj5EX95P9bSNS5KlvcdcCmj8Sc3xvSpcAUe53MdpeYbbK94b+Y2Ej3OoVHTZGaiEHEYEKrIkEBQk
V7c09Q+/NrJzwnyIHjZC8eGUn2rafDdVV58o/ApBa8Hmx87c7SqpXye+KC9rf7WiqHZTbNCKbPoP
5JQ7dEN1TiR5BNI//b43y9uU8UtjbN80MjjMevz5gjVesLYT/v5uc4b9YTh560h54CzEZSgylOAA
UIjDgGoduOUTvGXnEiXVybYhwWqmkU6EDV+XJsoJ8kPaVgc/zLkXsjWlAS8PTxDOslTGHE1ksioD
6BxZH/yoUr7kEcirNk96nsneusnzOFlcEwlYr5uJD2WWbC456bnUyIqNH1g/GeI+at7WZxVAlisy
46GL6vtyMNxrPlP405cs1rPpkWptIneFNu8+BBZHlcDZpXMVrFyD4osmt3/DCeDxddz8NaWFZ21m
4qtNCgcdJiFWt+jLQcfRivVAVNy7uj4DHO0UxSWfTPxCxAsoB+FhTadxX47p0fOY13WITiRIGTgR
iv85TcRzqxFWbVqX9y0cog2o71Nem3KviU+ldH1vIQtsOzyjG8rlza0h6rOXPtr45tdWzwmikTNF
FiFpvjHUGRNDw3pSGkgj+EEr5TxnklMYjOZH6uOi041v4mfJ3wZGmkmNgbriImB4NAOa0KwSmp+r
gjtgl+HVw9uz9XJR7Il7jJjseKGUZ5U/sGB/9DGegcFTBANaWkAKLZ7NTGGzCIyzapR8oh883Qg6
1Z+CJVndCbzMdWfGx74nzlk0hXnEhvMlGmBpdObwnuEt20OAlnuv0S8Op1sARLI5BJ2XXqwxWBpK
vAL/dvyVRu54quzxK4l5GgM303cqak0CNPM26EC8WHZQ77K6kDsHPDMDEHDgvizjG1hG3iqL5gkL
HKik5LSouqOJwADrpueyk1mLI71uOFvgSZXzlP+shPweAiXOmXJGMFnJC5OO7jAYZX2QXEAZJfSn
McZbiEUy900mkM6gV/ABnCT+6c3ur0R85cMvMjgvuY7Hd6QVVDu+btjf1MvkJsz4MCUwkZ6BGbMa
wTemcsK67+J8BdGWlyxjYJrR87FvDbs82p35QiXxZ8w17knX+Y+sMxTKGmtfXQdAhVhiOENd7FQU
19Dl+DbOnXFpmaCxB3NeU8rTL3H1G2dPj75QmFs9Zmprp0Db+TsFeGr8GUl8NKWkWiC3Hs2qTO8a
TR6wrid98/ByVw0OulAffZ+VyoWRR80NPBrgWz+MdrFtOiwMeJyewsRCBP1OKgTaUcXVYZbljwCW
6artmgx1CA6H6UfVNSigb3jcaK4B9JDt4p9mNswUtM3jQ2NjN0gdDLSwYMdNheXh7Hn7ZOTByqnc
vYct3R2HMg/xR4Ij4Snu0aJ2wYct5tdIQ2V3HGLBqe8HaI91vRa61Puka3YulNkWNRCFF9qSHeoZ
+H3IMeHqu5icufcS9E/IfaKGhITLUkRIOZLLS9oVu1JJj0ozPi7b42MfT5/RWMkTrAfjxBz3s8i9
kjFfFu18Ud8piDtnaqm3hAase8zb4jGKyhu0RWOT93QIIBDSDuz31aHz7Z8VZ6zzBHKPV+fnQHXP
XvRe94iJxzrNc/6b9OCBVLHH/KG/Wf7Q8RR8COV9urGcd8SMQ0ye4li7NE4HwXKqatTZqBmTCydC
BJ6E9QBOakLQekhCwpemJc1NB2+mcQhLLk83Tp9oeq7zxDo76bgZR0UYvHZ3hAuwneYmjbjBmX8j
Kgw0ePQ25vsnq+umE1wxBv+97rb0pPZbeDEcAb2o283u9O4BNz3Ti7otTdLnqG8Xt42j+wRbdtkV
09mUwDSH2D5NHYHXACfyuh1GD4VaMD6tw7faxCjeQ/O9dwO3OcAbmnEQl29xyiyvaUe4DjFOYToN
yBDZzmb2Lhza+nWv1UusdUZShjP+wjRvDU+e6vwzSquMrgx+sNzEPvkzQVbgRrHm2kC5xcgciaty
I7mEGxYZt6jARVL37rVtJm7RGWxLVtLsKepEdwzVdY45TyVO6d/3xUT1nGu9ZyDydyA3vT0YinDr
LUszzegmyuE7f9Ga1KoHWSHP7jtsW1pkfWzyxewf/Xbad/R2DwFcBGDZWMhS/K8NgzQoZ9iDlMOq
EoYvWJCD3UCawW1s75yZdCjLGBGB41B+MeZTUsjF4MQtfAyfm8ChUA2o/oUeiXUHMuSqFFdGDS6v
dAvzbW5QKSc72ehI3iU1weCM0+d9U2Y/UCYo4khK3L/lN3fZUwvpCeeLsEAtmUxBJJUPbrUr3EBe
nChysFAuk1m3Po9m7RFl8ehiF5yP46Z48bNwOWky5vB85yiGqxNLCftkF8mq2puUfsoIoc21LdBV
woPBhGabjNSqSC4ycxNvPRpVkJ+yZ9kJUqV5yleSxu3R4BOolla+cIG+JjKmkmq60hkW7gCXbpFj
QQxA211njjxCwwXeMfHxMBlaJUmfHXzQVeAHg7OVVvEa8S4HiBBDizPUUQU0cwtsjciqH5YST9qQ
9b7uyGmT7yRDg84yBRZVvS5HwKy8GQU3Xd/MKZXQQ3ixafCoWvbugtzjBj2o7hDcjWjet6Xk2JQR
B2ogDUR45DkjVNteBF8ERQ5GV8+7EWtYyW9hM3B7WvWchPDMFaX7RqTxgqlrsT8gKOZhcQgDl99F
Oiw5ZqrOLkaJzR8MosKYk79qber9kBSL+sPdwSO1tw4L/9WsABuZiy9gPI5gaI5WuIOurE9WpNZF
FbgHiu52DmRccJBcDCmoX9lJdMlT822anGaN8/x7GP37mDKNk9LBM7wf/lihd43N4j327aXJh4hC
gqN9O3pvKaVQmGnX1tJLXiTDvgMwHbfYFi3opzhdw62KTRgKXgl5npAgmGGIGYVgnBM7/Glq2+Ui
iyP4EkU/GhHa3P6T7uCo6W7ueMtpfoQY0tX7cEyfmjizuBiG7mYkC5TAB3lk31oGQeNuIsJAUkdt
sSp2J2kG37ZFvVHnXMisBbsw5uMGmLtz2+hnOOnXkhFi5LfVNem4ZRVBbR8tK3J3gxwU4dCOflVE
bPzzEBHNttYMW9DSIid7YKy+CjoQGlPJC+147a8QiwQaEd1xFOTd1dDiXdBUPtndx8UpuHGN45R4
eq8M06SWpCDlz7xkVbjPCeaQVV63X2OOCQrD8MaeOXAOQ/KULVDiZPmhqeBCwIzg9Fta1X6BUAJb
qY6NE52QFK0L/n4wuCVnQqwRlzp03XuDaxuPEQ736ESKDrKLdbVCOzkyZCjJ3SgODwifV6gCVA2l
qbG2ewYPLel8hLfGPZlWVR5sHTAqYrVJPkuTJZMLxjbJ+D67kXEFobTHxLppBico9+z9o5r6S2tw
WM6zlhWeD4joEV5FGHK416KhP5oZTNok1wR/E00eI9DdKa3N7lSr2N1zFjjyTwU09I0DrUtzsDf9
+AyPZdrMnHwZWbWk2fseBzSicSTKL6MAbAedejqByIdcvvyAPp9ssa8z2R7lr9AwT4E5vHkDH4oz
MewJ2cXauDyJosDUrvXz6EyIutTds9r7JHkWRs4QeoibcIY88Phe+WV30AK5RbC7zmQdcmc0H0MT
sWWyw1evHbdVI62To5JsL0nKsO8l6W40sRO6ON3ogxbHsLe9A1bBDTeZBRWBXGiGhKy6ZqkkneYc
0ytxe6ulI06MgY9ffOr609/+axcK7Ft5jDjIS7crwa4QS3zMfJT8WkDjiiO8smbij6d66jgKjzCa
GMK1J6CD9QaS/4yYGHgnpzKt7b+HE3l7AtqwQpvk3utmA//7kBx7IxvfMKWibzfqucDne8+wp111
GOjf2ipAH6ZM6vDnL/tq5kJV3BuiJb1g5OJg5PZ93U/zIfRSBUJBG8DM/+uH2DFqkDQ0zMM5+99/
4s8/YqMwbibCGvMANp4J9VlZXX+dFrA+nD2+caJthz8/6XOF/1v57f+o0pyqcv7zrx3kNBF/Fn8v
Qf/P/7at/J/+yf9TP/r/i5XmgqZf+t/5/f+9Mv2fKs0vXx+/8n8pQV9+xdevP63l6i9lCwuErCNt
6XHK+0efufMXSQBuJrZle7SW284/+syF/AuBxPeW/+MGqiQN33+vMxfiL9ORLlkwLLnKcq3/WZs5
p91/6r11beX5rhI2ZwxzOQt7/1IWXge522k3tdamGyFau2XN7dxRn5ab2V+tO03nGr/QnSOJyjmi
yS68LgesjbfB/aPnldP9CFoD8WCemJm7uXeGqv5YGDAKel0FZ0Aa5UYYISmSzJw31oBYDP2FLBwj
dDQ9qkPtwYjuraxJWGpBCIxTXmwrfJIvTGp/U2/KraSMkx33zGtYwXEsZNnC3GsXkrbN1SSax23v
U2CLD1ocRQNULYYvM09CrxkvtbgxGLX4UeGfWoiHC0drKS8YOWBOYbtxTGuBLRyYH7jEiFP0tdnN
vwvPv7Yt9yrP8D+ZyjrrsGmQDEIsNl3WXvIuwLMy2rkg+qIJnq/+tL5UVvmR5yV436C91Xmo8J3C
Y1NWmNFCxMnWnuQTVX3eq1WCBPKIFr7CM3Q3ZQHciW3Vsc5VUV0seh1W7lS9mnma3WNUnDYKDcmq
gJMM+U9JT2FuQEB0CjwIhO6mK5dq8wApbS9tJvmFOfTke5fOGQ9nD2CZrazGVzpPX6dofNEOlSFq
xgTJ0X9afJ50y+n5hgmQy+jAJCnXw7XO00ua2VyFzOcyYhQyc0GDqAXDadDeqsxYSUvFiScL7ZdZ
NrCoMdWsyDyjDWlCOhXYhXVihhDOhwBow3TWpfxN1w/bau3dCpJ4qC1+i4G184/TlD9h+NYvzEje
vTRIlx16gFFEk8+A93TljN4Xsx/i6wO4I0X0ABMj9JIodvahAe7GTfGNusN2agNU0ro+hCI7VXn4
E8PWjYeNFTZghEAD60lLA76S72yHKqSrbOKkARJmW/v2pyTMit+8+NWVcBFpsaXxqYAnaDNY6zXD
VzViDKqTAOuDqH8y4/KZLdCeVCb20a2jfO8EGGPAEBScQxtxqyMH7RzWN03zE2mISvxuc/nd2Zxv
zDgdz8PQthcxIhWUk02YtOxrTElW/dgYNY8u1DyjXHZNidzlu1dLC9A+cMMYHOCiEvGX8t3HKnFs
SDn2A9hmh/YVgymHqXj7/PAYotzv86D6QYnMr3wyeMaHQF+AyoxbnQ1vwia4n6b8j0WWMT1y3R+Y
2rLlNgXYn4RhXSjVcyP9zypUb7DUOO44uGSiephW4eKA9tU9z/yTj3a2MnvwBzaox1XWAm7ze7+h
cAP9vG15OYciLLYJ6FzEC9T3lJaHjQkF+JTp5NMMKCGrCVcdRyo/CIMWQCosckjDRBFDGMTJRkwG
1o+kNLaN6wLiDtV0HvUYbgIxPAYO8aJhAB9l4nFLUpymczb+GMnWbRUlzallwhYOmMpZDK/JyK7d
CnFw5Cq2DkbrZ50PtH065VcSga91qxoKHjRZIarm7JoDw1kD2hOwwmcIhh3pqkZvCRdgzCOMc4i9
LLjz+rQlJFVc43LO13m4fKiuJBufOePNGZJgZU8lIAuJVs+D3JMjMTf8+ytKOBcvfodL8dcceeER
A+tOePN7N2b+TlvD/QCUR7lQ3ZUgklnJ5I1j4HcUDUvso3/DOPY9ZOW3zKOPeXYo0chg5xbzO5Ua
hyWwA1xiG4MBAhW4G0RwCge9CebqvskyIj9mwdm1JsetEq6LRtGwXDvvteQ8Z0S/YKtugUS6OCCZ
JY3eaHF/7V4AFe/7QEkGy8y43RIMbmOq59rTv6sC16tt0KFhgtRzTEmD3ExeNcMTNw1FclDA0XpX
MfH0bPMwjQZirgOpUgEyRKvEms8XAD/GFVvUQpKVTMl7BbVw8OwbTS9oYnhiLtmkbg3TIZ4bOzpA
QrrxIr4FIxd9fNjU0INqX6vJ+8xIqXopnjht29DxzafZ7H9aFnx3vCEDFlZ74HbhPc/mHO8IwuYb
t6vfh5LAXTf198DLTzHMGWbD3U3wrvdl8hSO2Vuum2eGGAR/NBjeVdAmEO6q7mJ1EY16NMNwpbEJ
KMsF4p43T63K2/UkKIyZU9pNmDQAvvazmzvaTzTLDkhUeNch3F463Hwh3IemRK52R4aQdlXgM6vy
Zy/u5JliknlfWe0T8xssSTEzz9ho3stigdeTxHXcMVyLWD5HsozWdouSa1dgVqU9/YpCMNttJe8x
iDzVErcdt5oXbpn+Whlc+yhJ4gJscxHpKhNgLodvewBrbDfuh01DWlW5OTq6wqJoliDjM3XzsNKR
fLKYzI0O5qMKdJ0vQ4jqmirFmcFOVicHiw7teUpf/az4zRbJulRumjmGpyBxhvatujZ+QJJSHfqu
2/Vm++qZ/a2czS/RuQSpU9unIio/doCxpUEda5MK4iZ2/TiF1nTAFHWVsnQZjg6PHU1PrUgP1dB9
FKP4GbTjM6cxMiDTRzB6RB1GsYuFe/QdzNDKWVqDB9f8kTPtOeZ96T9oQV23QeCC8mO165iMVgNr
CYHiWA/bpmv2Oo4PcS2fWrcHcBlEeNHD+j4tgWOL1Mi3xTw+M3d7lGb20tTqkKn+KLrgIoz0IZyG
gyshfFD+U/KpJTcnMckLdtdQuOU9asRvyLPYwXLl7z3Nx1+oyEb4xIPCJYa8rE3ZjMrVMqpnL3CS
O+KDwBBl96JKcbEtEx52uwlzB4LcvHWSmvow59B0yd0okmZFB/mHnvA44ujrF/tO3d4Lel8Knn7P
VBuz4wKEdzrHLGs38iRbBzGOsAMhVbMGRZlmdykNBB2OMLj7GRlShSY+ZMWhaOZyU4lgX9psZ6QJ
HMwMaWfugsi/DwK9DhwKpFzzarN3ZqDCWqBHAZmsNasqelW/PH+Reop6FLJEPw4qexV02mS8S3Ez
7+vGvzPmaN9wUa1zzCPZwP/7K3C3WJGmbQhn1bKraQ8nkvymesL5t6bAY5e45R48186guk8lKIhW
eohIjJV9fhiURCCjbd62KlrnShAtWALa2eaFDJpHH+hfpywonHW+n8rlpOUMe130e7CZT2Boif+I
4NmxqwNn7wfD9fE0+/42BHu4rqr5m/nHg8zUuaAnMOwg3hnljivAPUrLxpPGtaB4oYZB5kQJttXU
e09lK1YNKLVVRVhjLTq2PLKDcTifHM1ZqDQZ4wzlpyuHbk33Z3UwkbIKNX7RMP2QtNURuLq1Kpsu
W9dOswna+C7Qatsq6jqT/liyAuV2daXaA2sEeTxvGdgMDYt5zJmr18VeMCxgYL/E0l4p6jlFo3Ob
iVRmYXuXVgCnC+ZE+aS+J0L9a28YnkUKoj9DX6HwnSWcD5vIbE1JpVMA8Bm8rYnroJ2tk5lbdwKM
7k7Z+ofrpA91MC4xYtyqUfU5IHodM8u4tmThVqaApNsMW1slR83BhsI4znIRR0TtudchGO7QSU4F
x4ZYPQYJwEN9CRH9mKKuMLu+LLFnRq6PRNdh0Op9LJguQeBjG9Y9tIAs2g6TAzame4MawJKf/FkR
Ve68+khLeeJevIryO5MJFeglhfHdsZpVyVVtJVT0xPPKWpvsmpHx1ww6mDXD7H9P9G4GWX4stfwe
MfvQGfToQsHoR9DxZOBB62XDt8pyss/9GhcYTkzgZqBqzabaeC6S/gQFlzGmbjG4/FQkHnH10GTx
WBT+Mnb+UguHcKw2QMPXc/5U+OHZD146/m7ielxSoA3SMsvzu85IBcXBB4GmXZvJY9Y846LExT8C
cjF3/QID6tOLVtazPaEkdjCZkTXZxxhKh2dNfp5ipXPauRAvgkvP6dDx3U1En4Tkd1f8ma8BWZmt
oyvaz7gpf8zDAMNT8UEzSuFgHc5kqnwPz2HJSXjYV386UFjSiAY0KtgEHPa82nlmEL+SyKEZ6f+w
LKEN/44WQ6nT3+WNte0bGDpjOmP+NHCFdQy6FjQ55/LyPkOqmYkEkZzFOJTPG7C9PLykpur20e+/
C1V/VCyZ8SzExkz1Q2QMeLEECR7HSN/4RvBm15uUrSHr8Shws+37rSloI7JTfBS4R3lMTDt8sjEa
JpCF/cB/HLq30X4Zer1JcJz1ic24EGgHHJ4hdY4ZjPSVV5gbgGOkQMKjJ6KPGt4ExabvDi2qSeLs
Z6lZqIo3XYijTxOCWZqHnpXUh5/W6xYHRb+hj/bkyIgHowo3meLvVHPsUQBEHZVOldh1ZPXwK96c
niFLFJnrqM+foA7vmfU/KptIyVzhsaapCT+yBu/EH7sDTtjIfNcKEvpwMmINISQtToWINmPiPWJR
3zMMfuDadx8Du6Jham+2GjtFdprU+GBHNOglkTioxt1NWMhWOYGNtZdBopcLa7lsN7THvnHWJ+xc
FFd2dGc/YDuQbKg03JxzC8hUY1gfuMQoBWnxTNsbafbxOuLEFWYaf0oZINql5nCg81CjPicRgxWX
ukSLsEOdLRG8MXl0EZI3luV9ZAKR12coRAbHuPbgu/ryY8GcsnkcTMXK3ujzWMbrUA+3hi6RdWfM
el+E3k9p+bswISRnmWXPgmAcbJODRjXMLecPoLR+fwdQYjcCj103imkzqdBtF537xlhPaKUgiDFr
QpiFn+xH3j6vltmIu3HFy+hZPzsPuTKujkqKcx79SWsCqGg43jkNSVsWDq2n5tgYlb2aMatvNFsR
bDxnV2MfhAYPEsS8c+MaDWWIn2un20QRZdKayYTsqrvOY/xPA/kuJqxgzS+oCb9RgtisPtOy3Mha
f5cmhWZNBQvJPFc+Bc3SPxaQ/Y4qit7B0xFoy6AtDXsSF/sySg++IaHnhd7eyapfeYWDX4SnONL3
vWHfja61qnTzxTDowNuPgyRCFzBjABpae8bvwEn2wyJNk5XYGjVR7jD/sqeU7xgMFyYDG7+JnB66
qvUPg0d5YsN8dZZKgKVBl2EAs8e5SW2Tt6+4AdhpcWishks9AqjpvmvAcvgCmGqUImXA6RfNuWxD
gBgz+96U5AghI8eNVmY2AnwXgT0VLeFvhryTxmtII/lee5jZJ3JWbNmcm62hze+KWRfXKmyDH3ZS
9kfHUPcWk8OrChgLdtS1rObCTHe5i4JixF6zqtB0doUgs2RZBesAhmOkcYd4KscNSpdbgjdVM1KE
q5hzGVhkQIW02PUbZg+OFYMBsomweTnoH6NzcGVWvbeOPdu4+yNU/t9Wdf8/0mrlfyvVrn9lX3Xx
z1rt8iv+JtVa6i/Lt5FqHd8Tnocb9r+kWu8vPG6K2ISNXGqqP3psDsgt+o9/s9BjXc+kq8hXEolA
ef+Qaq2/lGPjBV2urq7p2/b/SKpVlo9UXBbpFBb58fd//JuLimyj96IkE9xFFhaCn//8ddN52PAb
+XczUulYTfauxx9hUJlBn2a6bSQwPRwhXCJziOTgA+es22Ikfw6SYZezXQMw3iZyjNZUj35Yofdh
VcUZwjnnwDlY96HKNrLEfh2R+K7YPgE7A3Sbp4xVSH5lRfjcMUBnPhphIPVJm7SchFk/mKZIybGy
T58K159PbVNz4BZMXqPqzVzW/ElBB2/Cp8yGP8YNbT1nsrwXIiUJBJgAuveON/S96ln4tRswfg8P
USnB8ZQ3y2GZI34HE8H46ozi2e/jBH6/uzEpZV0FMxBHciB0/k0/y6R6h4qerWAyZ/uuNDcSU/HW
BdaEPpYToNMsSdlbFeQHiDUgAUoyCX2FP8rUcB8Ec/7FJudNLMrlkLDSZQCvW3UiK7vr5bHukpG7
igWLvcDZDNn5ot23Lpnh/ZXShibvbsc+Y7mq/nSdn1JqBwmzJmxuVCIa1Sngul1wHKGONMVNuzYy
ljCvpDskhqRptaHDZK/YaeLfoaL+wnJAR9r0/yEePM1u9iBpaWLKRH6hhqni1t7KtKyHMZ6/4BX7
ByMNdvWLqIrn3F5RpnNS2cxa7VGTWMTPqXY/9TA9D9544wT0akga1/2SrWwAltzSh0jBw7n2rOJt
HORx6liD6rmjrxGY2IZtjuIMingimxovSseZIxDKixpzV44kpO3+GRyFvpD/2cVWT6eUKDGKM14m
Db3q6QJ98DFOCg2AT9rNY+jHG7d1kZAkwKiZ6LEBgcoxjF+ZH6Lp91pc+KTQTRqeQcYD+P9a/ecb
MT466f7QmQq5fooCvLJ57+Q/Jy4Qq3xqvg2ulwPD1BneoRjLYT2KyV4DsQlWIF+mwqaIK/8R5Snk
qmUnjyf6JyPCVkMOE1By4eq68t7SEX6mwDtbTmTvigpBEvDJsSAOsxKxSZrDjo8B454tuyzp8LG9
2COc87h+Hhf6+Ny7d/OU/I4ri0NtxqCffz1E642BxOOVIW0F+a+yzI9DiLuQgzRCuWzKo4wGxLr6
ZeaEvFXkgFqOqWXbnrOOKDgaRinETVL2uypOennee7coFvtzSDBvRzQHtq9Uay6FBNkb09niGiTk
kq5gKG5LvfAwsf9v3F3vOPFxDIxrpaHoTGO8UYL+LVoC8HrXHZ9JYx/0ZLXHwogf8RXT7lFjI3Wj
ehe3iYXrpU/X2exWHLqMj0LGLwT6jorRLMdzcpHkGNciYJ0IJCnSED9YeUxdyZTGmte0KBI0lJiJ
mMQz3Xmiz0yv4FuD3AQvEBA7W/N98b0nFzcu9/1AJrs3aKZKwPjS6IwEwV9FtKrux2ITF/1z7rWc
+rz85rjpIc6AULY2hSkIgDx/SYPsmdlHO0mgXSEpI35u8uS5GMN9TAnByqiiE90H56hq4T324phQ
v6Rd+wt+yNLDBKJqqOAXlr7PAsqfkZJ56H85dBOezr7gPBZMLZRAQVD6nW38wRrcuzbuzFtjG+YO
//ZnFfQPdunkm8wU3okqA7kFUj6cSER2q/lHZ7FOle1w9sr6jEvLpayMUXvRXw17op1h6jeKt/gE
vPgudVx7nZGhITF6F9ba3koI4pzQHDJAmi9zyGgoM6BubwtzRJeLJnaBsLafLOQzHO0G/mk5nNKF
LCqjEnjjqhqTZ6tynbe24XMTIbxTtMtii8uXmpMSbGMpHympq++bxKwIi5+KqqbwlbQl3mFQQ5ar
TwDRblzRJ/IIlrMiWJLsBFOUIz6pg6aMi3UOiy64cuPo5pJTXiK7uyJD4waS0z+ii46Rrze0GSkc
Ado5OibQuswdzH0xM/oKeIs08hRg/lb8TOf0NeltrsIBITlJXNuYCGx9RkmRvIu6enGiGC/RAErL
i4s9ZAfe7LnF0ldWHzJNExSCTl1Rg7kkm2HykMb+a7W3MLHsmiFSB2vwXjJXvZpG+VOxl22VWZ/F
XHob5K5oRzQse+gXYzQZ5eiQY/TceKEAEWzlvw2je50asD6ml7d7MeEuWGofpFzOqDQVVMuTg3Nl
rczqTRDv6awZrH2IRJ41N7hH0Puq9Sh9wkh0za3yYUQc6KiPJ2qxQi/EluXvyV48hzlws0bekpFm
YVm7MSuj+lFFd1nN/JQVtPOaV/I2jPjcL3f2040KwFXR0GMAQAwbCc112eTiZkvsiZ4zm9uVTVmh
j7UnjDV7WBbe8iHdObH1mxzY8gu+ZWndHGJJ+6JF9ImyW1zjSVbZSEtYdPQn/d16YCJHXWLfrefL
wCsXNFRbIoMYqUuL1ZyRvdfULaSsiRV6YtPmB6Hsq8yTnTUan1zpaSdKsxezjn+3/s9IRC8agtJm
VOPFixRtUN5GhZg3fyej914b+g0jRktLZ1ZBWzIPing+0yRc78zfj3AQfcCKY8HthfKzDW/Rpeg0
5deucbONnIGfxjpn9MYHM1RrZ8CTZqxZPLrEld0p5VKW82H4c35ta6ymecBwqwhvqdC3NEw/I6J1
RWDvJPWvO8tx7xi03ePGd71SoRCEIJhj61jdkrA8BdHwQXqFBIfsT0amPtzI36XG8ORkBO0DNb6Z
MaVdcf8Amwc9PffvsKFQwzefGtm9cWveTknzqbyenRUcYz30ioEYhLaKD91KRQerrS3XKFsoYaTG
ey/8Fi1WP36ezcJEdkzS5kTNLF8PiDFy38NTVDGgQ2e8LpxSVdMCMeXXRPAIiqjlhtixfxS/rMIR
9KNSJvW/KDqP5chxLIp+ESPoAW7TW2XKZ2nDKJVa9A4k6L6+Dxc9MT3To1FlksAz954LzInQJQJb
vLD+15gzNtFwZMNPXo7d5QTAwa0Hg8HSoEtbvhh4pDVcn2ji73KykzhPwcR06Vyil4WH5VnZN/rm
ovyXOdOrWyTfTsqb19XvstL4BaKIctWC2uADU6iNffM8lCbZJzng9MAseGqhBMoast0Yv/dOm+6d
KIWm1H4gvid1M8ZmncSnbEZz6A7eFtnMozDwpyXsDCLZX325JJ5K9OmdoO3WminQ7H31XvQvoM7w
/lbcZRvXCSNOjVVOGhmpjQAdxgajKfv6fYqHeaWm6dHJ5lSxCDiw82J3NoxEUbW7VqSbOK0dCqzq
czaThwIMUkRBvfIUnrY+Lt6dfiWQjBwt6f+1J4WUH2xZ0fP0mCgGVzr6ZPW8GhgBrXCSf00lfyYb
0F/pzvfRQXTnPHvV+ODVxHLK0qsI65M3NHhQO6/fUy6BgvKSXREVt6zk4gK98TXQ0PaPyAkvdUAN
O/BZ7kRavkMt+zZNFgGJmE6jxSTFo6hg7cuJakXMaRqDTXmyy33Oa1X4zHRrMaM0ZyG8gN3+mrTP
QGYKLmL5Znn5p5H6f3WqNFtC87uNq3tm4r4kL73c+Zd28tnUGSZMAANFXkGcHZS1l8zPw32JfA+n
inHHji8uSV9VlMGsRQGzZBNOVoQqd8U1u45g9EknP6vep6SoWfAxC1AW2jAtmptvFKgHIx7qfFqV
NUCA2iWZDon/cLYcMEIWGcmjy3xECeC2TSGxRS73fnl0Yg+Bh5rnlQWnC0rIv47PiJQz57/RM08j
yaDHmYktds3v2iJjqxsdBoLWQ9d8eZjRucOJEIGOKrO9drxHzhW4qSJqbwWxW2TGJW/LY94XDhbJ
utwnNmkjZkkRj2V0lgXuyBFXvvlMellySsPyi+gvxiLJtORz0TaMxREm0rgdGKrAliXAMqaQGswS
r8uwpE9QaMhc79hkoUVQQ44C16z32IK5Vbtq3AYD748RCGwoJjiIrlnbTiLggUmeoSzGyC7Mf70I
u5sxX5oAfsKQyzfi3ZKjQ9BTlSHuTgXZGKpt7nnk3KZyZPI7I3c1agsaBkOyrgAynkYsGaJB3Ja/
Eg9SYdKNkmMOQkYeRedJxIQcARdFjBO9OBU7DvJ1SL3rblNPzQnaQRBlwatl8UvO1OVQQvP/5tbA
qoU9CCHxokU02709ynwTWY+QwnLDRj7ZlnqyaX34n2DOnMogOSNu7pJJH0qcylyg9dP41quoBxyF
BnhsQxTHIyfdDEQzTwCOpBARVlncE5yJR6TK5M5ujW4DqunLNjhAyqHgbkU6NBowBtNrHehnP5Cv
2OY+ZpsvSERJsQM35gsucK8/N/CoGG77l8bjDk5tQeBLpyhTMJlnZK7l7Re6F3cztRfM2foOvpeV
HlOATc1sd6qkPuBL2nVtdyRVpXixFzaetjENevQ3DCJn0LKBdUpxlHBo48WMoo6oSBqDrqrLOz8j
9OMvRPIIqzEU7spG3Z2uukFmL+nUiaMPRPUo593cLeHnfY33kq26MdtEEaD9xgkHlZWP3G7gZUCA
iLr6VDSohHKzjdnYwVAuPXL7hOk8m3jtKv7UYUHXP2EapFBEeEz98JqXAQ8ZJm0mAzn0lVDiwq9D
/Rr2OjiRjXsBsnSpSIN+R6y2zBUMvuu0YM9xUL1Fa237PpO3NltnsdLHWfXZLkvMSysJRQZujHaj
5fGDzrmxWvsYWMNb50BoxZnzytwIJhOUmXVlTlAWLUKJZP7luVGz8hf7J5/4tkEOzuolxoW3jjuM
brOnpt1gRP5WEiRQI58+1pgzhv4F3vVLM8fdVeXDy9ROHxaLZrZD/Lg6L59HWXw0fexvSw8ea4qd
cWMo/NYlEWmrROWfPaQIUimCFswsDCgNL2MiHJovcAKplx/zsb1NXhox5MzWceLHl0pFuBwnm/a0
uhN38V53XE6FHDl00uhaEntNJl74RyNDsvrwI49xyCID3kJluFdRGh9MNGHEypP77OVf8PLIBvTX
mS0BTRhPHSMwCDI4uU0MnJ4MDcKBsB64ooQbVuKLbl8ZpcCJiNJ5U9SZT53so7Rg8WBw6LlBwQQf
pYXgg9Z+fhvqjJeb58b3eRJEeadCb1djga7PcZ1bO82X1J0etsrhn7XXBu4QIhLnbIWheY6G7gDY
e8fCfBtl5W4ClA5NqxkYlE8HP8/vQesKcoHy4IjrPjuBuePR5aVp1L+x6YynNIt+Aue/FvXbkNcY
Atr6EI4Nt1hkn/pInx2XD186BC2PjyEwFPtL8mc7L7tktfjN0khvek8TV4CehfgBdc8K667Rfa+a
k8T8g0oEG9xSvRoW36zbfEAfRKKhniN/+WWxryOu3KmlUG7t/gyP8xL37FtyAV8SuOrGHP8MYCUG
MftcRig3nPGGrO/sD0AvDNWCUpCo6aWioGFpOg3eQ03tX5FHHvcu8c4MSmingnIddcPOy0a9rwaq
gi4dzySbuMy/3O++1qcWHkXWpD+1kb50fToC5zNPGRSBVjEerzw9cn+Uf+1155kxgvPsrsf+kLEh
XEHz3lsys3e8qfz3eP33rE5MJ/lPjFa794IvNfDM6wwyr92rhwrlZU4pRaO5fme9QYZJ4DHvGikX
zHsnaDpzHcPocjY9TlqrEuKUD0Nym5yKpOnaWQ7yaBcxLIR7wJU4jZRy0hgBBmuUotI+2UO0B2xP
Trufz4cqgN6HUDCeokMVZeI9nw0fTZHP/MXIL2zVCswSif2Ms8x6nt33GdkMrTF7nqT5yl2KG1Sg
yBOc6qkwyv/qxr4nJG+tGXh6W63/OUuGWkTOE3LLzDy3qNmsctgYrAWeiUb3T2ED9xn5AZ4pr6M2
aYR9SEl/nQ0k9/McnNlF9+95kuoDGCsOlcBxdjDA5+08qOXR4vhBYva3LqpuxRcQQi+mIGZgfCRe
JDu4rX+we7Ztaa2fuTshKtlm+OQD1HiymvmWi24zCiMGRq6Pyi4s1j4kE2sLSrPlRQfCK7lBbRoy
byb7q5j38eDm96kAqowF+InbKwPST0YXRRzlSoTBt0CNgFhgw7oCIhcuchJ18CQMyTdLjQehYQXr
s/5ca9RBo0h+pQquTgqrroGOBir3ERRzsQ0xmB/sInwqXCH2M7hphjEUkmXuddCi/gP3ALWB5GOu
CN5FnZlbEbLzT0e2IkCQ2IgXdCUFS9meNAknSrotR9BLLCLa8gjbzSRtOMJtyaiUwKIlkD5cCEKj
cxhLiwg2ECzFREedNsNWzecCU9SqMEfIrHXzVfn3vG53qW2IXRS2N5xrcj10mNoIw2TibovTELO1
jlEtTxoYVqN9xq/toiWtCs6/3qVQmfgVI0++0h0SZcV2Hzgo+TQZjnHkWE9+mN9CCxHhXByngJVg
O9Q3We5ISC5XJeZOz6l/lFkeLKZHaTOvCwTVcTk+qqE6NgkURYAYu7ApudyB+094qklhx1FXGeSV
YtzpCBFY5il6m9TWZwAbLmzyn5xa9uTALY3AJdFn040jOWdlCBIrCc2dGVqvHnWUHUlSIIImOQEb
ZXaAHJMQIEBGoT/xq7TP09wShe2OLjEhMHBTvXadUt8Kg4YwD6nb+X+bLx0ab0ZYxj6YLiYsFJbN
fFJx8zzVzPJkXF3NpDg5E+xkPxtanrSad6CK3wGdh39KGMFSu7RrRbOTS4ZP4DKIYDH6lRqqQr81
XF3ISdtq7JjCMLwxJUCtcYS7W7wOaIc2rZm+yzIytqUTNM/d0LF2JTd0JBgABM0Nu+OwapruzSwN
9vURfzdM/sfkWZQHFqm2SOFRXsI06tpvTxe/Dka3YxpdhFU++JI0sTzriLZjXyXRMXCGQ+975ENP
8Mcqf29AHNqXGuYO4j2IiS2UNXj3Qf6WAEvctSbFmD2C5WmbZy+mXYsIcGSVs25M72z56uajznc4
aefGPRBEGG0ywzimgeLqBXlyLtKJzjt3NlVeXzrP7ffIW721d/ZV+cNoih7BZS8PSIWhYpCspZV1
3ITOLXbVSKqw7kF6grpu+MVNQb2x6BziYCTtxUHa2RviawxaqKUxLxa5M+ZadDaJWA44pLaA+hbE
hQEjFePx0D25zOYAQ/SAmZs/GjAo+H1U8Q4xZ0YnvmpvAdkloLncedo2sT2hEYQkVhLJOqScY5oZ
b20b6l9gz1uiEV5AREb7qmR9TsAWFeOYnpVn/NAbeSs5Q2vvuUM96lGci/fUpvJHFei8go1YJ76P
TZjWpFOVftMQOEWU/6RDke74zJj02f2pKg5pTyHvIUogTTfyX/0if3a7HB9+npOZbADVCHOyx020
MB6y2/U4IRr2PRzorlziTI1PMVgjBX5zTr3oJ+q/+fzVWQPDsOnkNq0iqqFwCcbynFB9EPr7ZNQs
3vMFJNCPjAx8uBQoidpN6SxMirZ/1klZHiV6JZI8JE0gRYSEoFCrxlgjzv3k0WGGzup/BW0NpQqw
qVXkZAK1DNcqvtu1ccjrJXVrpslRLI4o12lau2z8rw8j4qFi870bdwjDTlMt0xMboIRRcOesp2B4
ssQ7gnwERMOzLJfgarJ2IMUWXFAZw9w2iLKtOy7Ti9neRSUyO5+lHoru/qR6822ws3ydqIwSAdJu
qB0MqvxulArEGMQQvcCJi8sUI8AxeMbHKH7qJvXkJm5ygZj9QTuZrNloEbqDspU/GwrPpIQINTwz
nkYzF6NPIg1lPNs5I0esZ0dXc6EGvO2rdlqutI5ZaQ/XZKrMH4XfddfX/b4a0QT5CfiyKTUu1Kk/
yA7ivWcH/4ETPvt8m4CoGAcSqcnua17iUKKJhFp1JR2LqElNDuU0sXntkW0AZmNioo7s6fXGTnnB
O3LJ0G9Ye1DAwYrUFxzLRP/spPSItLA2BQpngg/G9xAC+2pcsNUybftDM/UtzXY+r7OP3E5BhfP+
IQ12P33JfiRJByKTbCff/9pglTFyhsbahyy11gc7E4zDF+nD7N8dRdgO06K16vGsjLP7lWBjYIbn
ougPOMhmLDBSWPXKFPzlzC24lukPvstj1brxSXKajZVrfjYcAXjhHBMCIwJvfjnjn+H1hNXHWXzI
4e9sjYlIce2BrRIsc2cijHdOz5yqtB2xcUuadtPDqiDn+or/jgDy4s/YkkA4V0D5S65CicZr8vjn
WPf+ccbeoDBDHN5A0t7UTClRLfXPuJhwYdRMXbMcnhHQBMqEtPocQ8SZFcKt3pLkkAT30ZD2wZ+S
cyjmpzhBmmeBkNrllCPrrBrACBk0NHa17OWAMqGnRKsVC+MSeRxYpQ7qzUjgl9CvQrA5KpNPBzHi
1lV8Il5UbgdXbzHHs8tDV3+Wabfvq5ApRJJepQiAZcVdsRVmYmxcl6mGtEF7dl51tAYVQ0Jyn3GD
r2zifjEY5cx42STFkQGixgh3CPAbnC4de0v1S1rVV5xmfBo4sjZlYyXXSCBkXJhgAh9IW5ScqQry
pyvHn8TM7l1XYOPHfw6pUJyjkSsyT/W+8YzXqQjwYi1bd8WTfKAb2ueutWshlBBKzajbGzA50Pqa
OJJDiHwBxYA0KogMo7x4T8wonnMxk/feGxffL/Re+L21reKD3ZrqiJQmWtrvYxT0Fyql9kC3N7IS
Mx696z5FKYvKmeiOLekv+XoGCma7gi47G2idRjisQ+G/lYP1Gs/0UQbFO58xJPwYKlpZvTPMzQku
ZH7UaHhv/ZFIOcVmD37BnBUf3DKC/y9NNoVmuGmO5U8F224Xh+AYQOys+DMQzkIu/THEYJJ5Ad+r
u5OoO7YkN/6by8WlLFDrEjBAFTsUIGq0LA5S9QBQ/qQDlnjYylejOIpBJwtseNrKmJ4j685g/wlg
aUmADdqYPEQnu/ftPDAIJQoztKD4DdZhlAm9WVFAJrKmj9RM0N+RTbupqq7eiJa1EevzU+PAHJRD
gIdA9wfferQo96GKLRW3PvdeCou0HRGPBvrRB7uu5k/UJ8Jcd9SdsVbeXsXBR6/y//yiNHYW+vd1
LMqTyTRzMDuTk7s6Z4qrmtnhI9WvBabkQw2QToiopA2Zmck19TGuC/a7rPuBa3vocddOhmXHN5bE
yYLxYV5DbnQRyuxNJnN8s3G4BfRXcVSUOCWs4sC4lGQdspYrAmMMb+CrixVtxVfoitfJjcnBSY5J
f6ssqpQSolWtN9akTrq1T0zSwfeccsFOruTHT/3AM0GpWNR3PxFfrqKhDXZ+cWK3JqphQqSLGAPt
WD2w+WTss4kd45GFUNt9f37YJUlvTnUkuP2FvTPkp2R4t2f3Efs8LRGVNAz0azN53Cn6XzHM3xX1
GpMs9003KtpC/Pkdi3wHAfmyTFlbLZ7c+qcJZUJvNJyCgK0Lo55PppvrFuZzgO6axiB/wtMBjmOa
z+xeeN+pNPL+0ZsGw+D8efligF5umP3/pap5Rjdy1CNqNNaWUBJ4rTGo6TjAyWWug4lsu5QIdj8X
FwUvH5MQtIN0OvFGfFjWi0LF4H+gzGhYdFcORz3wy/Hqxf2LH1XvSScumPleHHlE90HYYdW+UOxt
41hDqw3qF66t32ToDKiE9ivhghVgLEIboumNSQSZU/FcrcHsPGUgZwLvSXKIoe/s4j1brQy4lq5o
BOI35jN6bUfZkny34dxmPEFueRrxbxqSAlZxuJB/TGwYod1fujzYsiC4l7V9bMf02yOulI6bYE9S
PCuCBK2cwbIYsYog7H6W2evUcI4ZHtrKYKDmiRkkoCNstnrEGcEe8gu5NXNpcVINGxQnpgOV/hHN
4HaOSabqwjbZNISaCu8fKu8XlRswXjyf44aWc6dA+CUeB75DLKXPY5b6xd2BtT5nJlIjjAlxMX8k
nnGI7fErgbHbQlekiFHexlow8RMwPOxkgM8TsDw2dAtTAYUi/Zb7P//iB39Vk/tAe0FljcVCdHdz
YsbduvnTAmcy7eQbivPk6FsP0mNjC0Sglt7jnvlltvbGy8fiDbtfHwxH2CkPAxoYBBnLjCdOZKaN
4W8bG+Yaxsm5meQt9pMX2+VjURAgIUGlIDhJ7QXfjkQx+01c86jyl9il7ox08dUhHcn7+E8j85uK
kBtrf2cZsVoCXeYdNouFYwEazeKi6ap8yzW2LplNshDhP0XP0C0ZfLXy1lXK5iuqvYst8bC27gBB
z1XbALfR8om4Apl0/reFuR5MENCVv+h7e9CFPVIEknERzfBOmmRAGXnxnHPCs5UzuQnsH9zxRsHP
i5CFhg1RK0wIEOrnIetV+jFqrK3NJA8LUoBlMuAisXpMB62e3ts8frOgYlKcCJarjrmWMAzLuSPm
iqmHnQZ3y8GlAM/70lXFZ+qrPdgG9Oezcacc36AN9DhhPBhxHUfTGP6J2/m9Z1DH3pWYub7+VU53
5Kw7J7FHI4EjuQ7De0asJvpPqpE84joUJT/e+NdcK1HtVFcQiwgYnd0/Ngy76QYEGuWtmixrsRZd
pFt/2R4uE3+WPyA796ZJxntec2ILgIbtMrubPUQCJIar4Ba52dFq9E0bY7U1Z+sD9C3WMgfqEShj
9hmUWp2DqTXMwifCAN4qv2xvuT0dYxJR/8wEhGVS3flKWH0UDUXLMoTw8BpRK11j3KDLtvPsN+oL
cXFz6CY2KV0ZfHDpQhGeXyM9MD0kO2Crn0o/sS/08mxFAnp/wBVdO49XOExMU8JHKQCaycH8GwzT
U5o0OBEzDAtGlZiHejQOVIMmHjTdoZ+KzqrFqyVymW8ta8bGm+4KGfp7ZgnmOg/LWw1J99Bei6a3
WOMh4cjlQS6z9bH5Ybrab9oBg3qjkm+SxxZfFvT6gRgRft+1VTB0h0n/8IB9CY04Ch8haqS/8zxd
RtOAfBElEp9tdorwwRPFiwUY7fiqAks5mRTQ3fQNg98jNdb8FwWEIUp/inah8N8KBbgm1hayMDjR
MUGiVM7t6q23Qcar8ti487FkYiO97LWc8ZwZTX1FrQMazo4Z+cqGaeJRBmWFGsHPd23p3USBcDhC
NrJy/e6v01LmxIKPbvlZaNdUg0yTgMNrFTWklLB13dSMELXh7iibYaYhyN4S7EmvN109BsXroptt
2N7dhcFOKDkpjKx4jgY0YW0MPDQx7H91XP1k7HFSyS9i9rxOlbd2E/tvQ7ItbU72lpgVcWMgZqxM
4X+qd4XOvhRUfN6g4K/kvbZASe361vvNcUkZfvNpVuY78KfTWCKlTBAiXNATUKEZ0XuQVq8uEmgk
RLz/rptObC+db8Ic7txx7w6tDJctlnRiyjcSAP4qcYTeBV2KC9RYREcRmwrnrDuqCuXd3XXL28hR
aRvAZybAwwJCVZKiAs0qmsXOALjpxeyF3cDgc2VpGQ/b2Aufh0qsM66WKNRqZwEqDAu+YBAAKyCu
YB4FUvkQwZUDsaqZ5xw3gXmcTfObDeJ3Mrt0i3iOz14Sf5RYd47Kn8qdx0IBLlpjXRGxH8yo+7Ym
HG2zHEiu7eaDhQP1QzDjZl2+JnueHCGc9Gh730ENxdw0fWLAE0CJwT9jquZPPRFPa+mKYE2T25wW
qc4BtsLResnLmByHwP4pS2Gfim6yT7URW5hx45/UwELpj1gLdfQfIaf40Qv9ayb+kzMnYucGQPSA
OryRP4KoFCEN2qH0XNQlXzOIGWkS963IQclNt9rUgbn3MTUeCgZHTJZhEyaSpAlJqbX8SyXwQ+t2
QhTjv3XMhyomKLvcnbgBp6Y4Ymi9KxbM66SBu2A2/inGJ0PO/OdsSaSHmYVong447WubEA/74cuW
zBnnHHUyus5ycq4WLtEdvNcMTYV1K9SLaFhJGf46AC4F0nmNuGciE0z+Y7PyboFz28CzQ/svr3Dp
g+uk5uBqquK5TfBbWA7Gbu7UQyxH42R05hFO/gDNMIlXU7sAjXPrwANNWEDe/io53+0QMFfzIlT9
3jCzxqq49kv13ktsKeRNH1x3+qos+JBKkGbeOG20G4dvu3Mmnh3o8mFO1lkiuouwn7JIPLwkuIep
3jCePzlAzYq2uyYlIHxkoWiV8Bou9Ins3xz7Dz6FS2P634gJT5i0HJrDb9nW1HV2t4P1EG+Cwfid
pN9sUuSDAwb7dTTMwbbFAIw3mJ0mSCLbF4xz+ZfY8H4D0/oxFvRs5lYhD1v9J0szWgjpf9cAeIIB
X1dXhe9ShwciecDEseCQFZ6zYobRh3X3mE31Z0TNU9q0SX2O4KndyzGHTMf+NK5Sb0eAqC+Mj1D7
zvW5d9LnFqV6pC1+BdxV6OUoKaBGNPkihUCovev99k2F87OVapazA/OU2qAqyfu3Jup/ZgPXhRFG
OI9tJnCkpjZ5+qoFUiGfMbNOjwbD0VXKHy8JhqsncQdiMXmOg+AUNeLJgmZnwYEYz66gmLdIeIZn
GZGcivI1jIHulOSz9f1Kl6SJQecRCMrp3R04jBGJY/ZbRnm2Sq1wGSk8UNMjcTzOfkb4SjydG48N
4UdTzu+xvwxZW9antRW81KJ9ASJ40k7yhFDzpufFS+KEz1FnP8ylTa3nHhYCzI8kZAObh9M5DNRn
JI3rGHTv5BINiOUdgtXT8Nn29XssQdGXEKX8LsXBCsV2ML7Dod0jlqzWEgXYoQ2Iy8jVV9JjCWe/
isloEyUcfilFZhcMvD40EMCoYUeHr57fPsIkPwgKCFJCHnlobxXM7yIoLtgt4ZDgUSBzSVPSzNAk
BJRx9jauoLHXCPS2iQdHfEJYR1TXijxQuFy59WjGc0+JpVX6SBZ5dgWLWj/bwUDCvMmOv2EtWNTH
Ih1uCaTOaLSfvch4Zy7ln8YiecqgeDtdx3AB/v8WSDRoGtTKXBBGm/yTA4tOARiXhHUs3C5uR7MP
CLcvg18Xg1ZXBz8I/9OrCfMgyTFBG6xS6pIz3p9+4tzmSIzbQ6LUyTnpBHwN+T3jOq8LNme5uzL1
8O5nkO0YLn6ZBqtx5+TY4SMpu98IRQ2SgXPl48ayWTq14JvXYa9ObSzrgzFVSwKK8Qd8gNb2vQvk
okfHPMZzz+SIuas5ccjQv1F2FB7hXNxV5Lc5R3wb/tZgTkiGtbq7mW2x2s3O/ZRfHUHMJBrgpw5m
OZGgq1Lz9QB/XtkkTG0BDzbbSBGE6eZnM4T2kBWC55DEkFVsVqDCfSfYe67PfCxEV1ixEk8Q259K
n9YZ6S2MLvZCIeHeMvhUVvqbhV+TaU+b0gdoEXvmrxf/2rnHLql31yYeYpi27RexSHTGNXkMfFe3
WRJKl+JPrn5SFlCXXj01kcYM602PwMT5RZDbt2kzHK/8CvuGi5uxfgma+rMsUvc8FPgv2bbwUrC1
Iil4CnZDQphYLQQPbgFQui3cYEMcB07tkGxcmBwrp6H97SvGAFwyQGJSUjRlAjRFTt0vJR/CtEzP
u7DOe250gfPfO+R5I46tZhAyVM56jHjMIqtL9yL8NAskA06rfXQj467AmYZDPEfAHES4ZBjLmB2/
ug5PNjBHVFGkOIgl2tIlX05XwCClNoxzrOJq3ZXdJcYuto2K0NtAWHtzyHZm/J0GKyx3454kYPAN
kG07LxQQL+tpw1v5JSNv73shg1La1qhA+E+se3ktrexT4T7EMzr8yt6CxmP5K7pw+JIdU2FJ8k42
dwTJN2gfx4AYxsKUGBia+wCHaTUTirWPy2qDeYNcSa3g6rnJqWTs39NerOEuDxwoAHVlL14GdIAB
O35XEnYBKcSAI0dMTqTXFuOxOIXv7o82u8icJJPCIB5jaA559Iz9odjPovvph7TZdNr6itzhe0hs
iDFTh4TFZvLH0MUxum/U9Leuji5+7vzNtDdux4VXRZA21awJS43cWFjdZOyon8J3HlIAm58soCSd
Qmzu3ac+2NAPYZC3FqYFMJh2/iTmAlQc0gutJAwPRvlpTF89ZB+eS2KFW6v3EkQ9dGM6LSZ8J0eV
r4XC0ujh5sw0Nslk8Fbgt7G7Lv9g6qMkjaB9yMUmpMB5LsC8kLYZ0D2jrAMeXfKup/lkypkg75vd
gwuRFGmwGWwJb8F6QooMQ4GVwqACIugaeS5EWBBxP32lWY+8z5QnJJqrvCFnqUaHt1JAt1K7Hffe
OyJpjXzoj8iYGNdjsxsugZG1F4AH6OJq0FWDTQ9nxYHE3mts49YlVqQHCL/kCROXsWoMzW8YB59j
GW67DIN8F/pXMXTdXtkAtjPv3dUdJt4YzDjOtw3aWsifvkEdbdDjJp7H/KwJ6CFRHiYFgPvRM76s
GjyLw2x+rZ3mTETfS5ao5FJF8X8IR/5WlfPQgc+Mb4UTI7oCj34bs7LbMfaGQwC3cQxAshNmBfaJ
M5WLSBG1RZhviE9Ibggx+x5KFI6inj5xoWEAIQdsW5sMAKwYW08CsWFOcGXleUx2N+ous/foql1v
IosoJhah6+9zmL8oMtM2bY5BjGAxuOYaWcPQgAbGblJvHZRtPtTkS1X2/LLMHxQ/FJCnuSk7+sGo
mS6oKtcD8JWD4hMknXU6dAK5PdSjRX8FDgls+IuuGWH98QnMurgFO/zG4I/uevZf154eVsJQW3bW
prSBn/mCtRKzP1ZTwaIE4yBAosQULM1NkCRipUUk6J4EhgGvwwietRyUeMWzdDg74J1XQmdbRHf/
pW10soEnH/3yT4x77YnYmCddpk+2Grx9UNBvUgRYR+s3qqwrinaeX3OwnptIKOZtNX+RNgFYVKwc
zfU3WDHi83HZf6osvXew5Cgjt05VP0tN2N5YdS94va/aXxI6zGrPzL87luz0O3D86V71xofTOh/J
3BDbHcmtEffbWs5QZfyBpIs5aff0BaT2xeqOKy3cGL08lwX49hglYP6CattfF4tVFs5qbdHDM5hR
WKkSVIh++tYnLXfjtM7L8b1ynW7HvfE5nT1R/IjWAEflueUmMH1o86Gb4M9LNr6GAmGTpouoL0He
E5arwWtiXg73xfevqqovdYn5kaOb/kDzsBA0762sSmEb5KdBNMPZxp4d0VYIwsTlIfOxEMRmMzEo
bJx1xVCy5nBEHMGAmzcWLf5NhWI6EtL8kgq95TL9MjU02L5nl5ewclM6vJJqcy8mMhg8/8NP9ZfH
lJ6lub73kpQ4CkeX+eooMF5aY30T2toSDgIexAjzTQEQSrjNAXGkICCS5OGmlw8H6gOIqlfLBRFr
jfK1KXNcmkO2aWGJrawy/qqDKtoVufsyxPnJ6KufcpCvKoC5Znkng8SVDczvh56QoKURM3ejg2UG
diUwGGlUDNiCknMalypfS/rdR96iGjSXDgoMcUT9a9BcdEN7nCJukFSWKUmjGmpMEZ4Nf4Tyy1Z/
FbvuPcXdycUEFVYgECJxbFUNfOMls3/g8Dj4Kui+KUYSBjMIvsrRRVn216csxRSQFZuG6KE446IR
yvivgXq3t4XPUwWP1nWQH+eJ8WTXIdNEVE5rIEjEgVrVcY7ka5+GCxW2+/FHBmleam9kgewaq4u3
L6bijZy+fdQ076w1+23PdLHsrHmDOQnuusAgxHFX7Igk/WMMc8IW/Nca6l9hgzQfXrX0BFDlmYii
Th6sHi0wYX4+vOD01s177m62V+ktGYZ5HwbjdXDcbdZMDL3igQRBqoisQ+qSC/uCHN5bLYLHoVF/
/UL+reMQfXSYvtu8GwXPMvPZ/6k7k93ItTa7vsqPmrPM5pA8BMoGHH0fIYW61ISQUhL7vjkkn96L
+qvKqJp74ImgzHullCLIw6/Ze20K7zZLUTA5F91SzVKWJqoKDh/f46FI05gAwVqT3JTW/rfososb
E3LidbyDZCQrZAeeFW8Tzx8vTAPxbqI5XudeskGQvcfnmLBBYqfvjdLdFGyOp4yoA80uHx3XLdbz
2grSobi7PYZJIkA/BXf6ZiyzS1ejWTIm/X1Ea74CQcPOqzjS977nbPv7sagWtjG3kIM4RJ3xIZlE
nQtUksoKBlaF2sonl1dH/+J1kUB2BRYnrNIzwrgIMn86Qh4gbZQwjyU2fYJCzaFYuux4pG++GWX7
LA3AtgHr70UwvWJ4uoDc4nOiGJZOwwNgKuEIA/2bliKW18zoPd7nptwaI7oNk4GcnG8ASN3b3EKt
DQ5xWTJXxxQC9k5ibAQBubDIeFoq6a5sSi8k1GyvbcTxwoOWjXrWvGnB9NdPJGB2aH1QCca1aNSn
QNnG1peRQziHLZba3Lln5MYqXW0Hn+QVTaeK0ZeDqqDOk2CL8MEg6yAwH42HuOIcQTpOanC37lpS
GV3E5agxEN2Ep17SheQqoGAHLbQkfAf9xzR8iEK+KcOXa6U90O6GDJmVZNvZ5ivAhesmZc2Xjji7
XYjZis0NAWEeoJl5GN8k+YV54Nuoep0mtj2XMHS5ewckooTGwlc6EKjoYMSqaFFi/Z5Ep8l32QAZ
WoOIzWXigChu6cvgm1ib0yBJCReUJBuaDdazD2We3oRsMHcQQcDZcmnQ7iIGoM9y433ojd6iUvpx
shWgu8Ksl9ngj2vLHjVsquHej7nhvMiDSZGBouyq8QpghhwtP3DJu4oGe1maU3dBa3+GCFzu9bhm
yR/W1qbozO+pGp1D0LNJ8XXDWU2Vu2Obvsa/p2+rLGARibUbV8qbVdryKNH4wBGBXRJnHgVJMKwU
My+0PxalAdbOFk8Gtr2cUDEiHNrORF0cv/Y60ZumO/C6MaH1ozcHpvly4jnD1OyxxWSdDQyv4QMA
65yw4lts+ujTpdwbdvund3kskeR3yDz3o22gjPqdx1w6/6kwSeC5FstMiBqthTj7hGw5eRUfOxVt
c0ffF5hLmLwKsYV1sWoGrpIxUeeqxLQyJv2t1yZ73WiasctI2tmSj3DNAWIwEKY/5mmiQSKaoMt4
xqoligKdabWueQXQyV5inVyaSXHnJOZkE2Qo973N/LdFwr9iGIjvB9DxatIRLLaq507JUFwgFMj7
mJDgyuB0cFqmG8FBjOIUs6urfYVynaHbOvzP0AMbyrtv2OGeZM/vPixRKCOuSjUkwSqcwiPNLc+T
bCagTtZLkcTssR2eKlPQcAdPzqkBnbLCIH/3Rf7jMEpGTJk9ldYfoai+hooso0Cw2s9IDjlUBpUh
lPWl8NxsSVTNVzBWm9qYPRVt44FgQUE1uW62FpVwt2jM+F0nFkO6z52deDLGyAZZlM1LA1xn2OiB
eukEmT6GmSb7InVh+WUNSoDWvjm9M276GCwtrvC1ZiCMGEGgooZNP8saR5vmFgyaoPmHLTkho0Im
J6TQtw0qDt8xO2hkc0BHLfs7cR2Hn6zPeYbzf7kFUiMkWp+VKNeyejLdDgo3iZJUysV7osYfZO8M
4EhiYYDfDhdnbPkdZMmFF6XAfAz7T9ClX1OI+T7PjfeqiFcyiQcGxDx1SSJOWrQ6JFecDWVcdfGY
I/JcFW0yrQIQq2MQ2WubDG9hbCudKswX4Ye0qs9Ek8Fa1ajSJ+dAKsOVPDkiNLTcXqMZDxamPbu5
LOc9T90dF/mxGKr8YIsR2GAE2TQw+3WiJocG1GrWnUTw0v5SvQowWpUG94vqY4qTLaICODu+f/Ui
7TCEQNrcqXuTMTuYREPCXKL+eG3tAYmhreHbn7jbGvfktSiijQlhohNlX07QPDINRo+S8L4pph+B
XiKxOiUBIITENY+lljyhen0jaAABWU3ablgwICzoVmAYmTQsOkxE7RwrLMO82jTeECyADfXb0GJB
Y7vWZTD5N1VUvuk9j/YhLTfzC9Vy2NB8P9tDf8wDwB58UbJwdOhQk00eTxkCdcNA8FR3JrSPhmIb
x/RSDng4DLB7q8BfUOBh1uzwWxfSVEssHs6S+7zbDq33t/CqL9dAk1dZmc+h0xMx6T/mPshWp/af
cjeHEj0dJ/LFoDR2j5WRvqAsYF5q2PvcBLkeoyhxE0M7umZ0zwV4Hp5cnUHUe6/kEe7AkvXRwanG
hMkKeRex65x9b290NK0gm+dw4mMlqRcBudE4JPm7HnhfTYziNWuBssoOLdUYTPdpENhm/UxCNNjU
JTzbCd/TQiXvQYnQEhLSIqnjZ09kR7dCiEM4C895yToWTQWFF7GHtaFD4qApWU11dtZpfcjDHYy6
POYJqq5QIo/3ULfUhM/VkgwhlORbwpS2RYxn2HKiaTnUhLO61ZeZY2oYsDZxkiXb0bX1nRsVzbIK
4bKRhJAfoplyn4YW5fk0knAaVSnJZCTfoF2UhTVtAnXuZarYfZY7YQz2jvbqbqY9sVL5vPJiMqGC
H8fB0tuYvKFZ57zkek/fPpCBpPvkpDE0TNaIs3Eph8YG7hdJf1zhQhtv4LtvicbIfnBeKFyxldkv
rldC7IUvwnszMiXkEYNJxl1WBuDQrsJ/74xE50YwYkn42WT5FG8D3eR3xFRIQBhzV49wZCDfe1k6
L3GYPgBQ9LlyclM/pe6BEwRzb3kA1dbfg7bGb5lgxuiG6uoa8Cn97MRrtqkrVAJ6FDMH7El/cRHb
a0DpjHlTF4z9e96D9PJFykuE4MhMni1U0qjMgE4p/MHRxMY8tTimMv3atY6LStp75s6N7qJ1IIF3
E/4zzEjBGBK14xlPGdu5pe+Fn42Bkid7DhKMJjrZOURUEk+Suufesz892F0QeFx3uGUi/UQdtUiN
6ifIQpQdznA3Su+gGvg3aCYpw6E8FHjgl0PCYZtZWKp9wh6qKEIdjRpMkcxG5gSsXiyMKNUVGRMk
gNSo0RHXsxcjziQ2TWcpnPGl9aMfOxcvcGhOVlxIdt9TuYh8ZzNZVIYi6I9aSxhSiI14bD8YZ6hr
U07GLqeg1/kFbiFFJxSADm108JtDvWpdT99ZEkpczDQq0X+Gwd3VkzYtNb/mXIjVW9V45U5v6wfm
BRIBZHR2Rj3dRZa3qmRLV6aPp9Yv9oWvB8u8Zm/eSDJEjcHY4lekBeC5sTCy1LvwuPRWWuaTwpiJ
qxtzEhYM/MmjOZY6OSRNv0mcod4TILOKQyPa1Bm4PmFMV1mj6Gwaup2EsjVCilGhYgGZwYOgyxyW
3wMnJ+dci8lqKZha74KK4aTZhOaxsD9zgf4F8sPGRZVwaCoBLduuD1EA5To1t+OQXOcRamY3gMHG
WhyRbalREck7TCROsYZxeWIvhELdEJRBcMdijGxIN5I/IVOiUjfOXhwzPERYKQRsxECVt9KTL6nR
U9CH+2FSd4Z4zQINAkHpL65mPVdphgngJyKltZkb/zyt9tls3S4cosTcA7HSa60xb7zVH2MCkNUB
plL10GsqL0XkX3mgPkQHpi/+HAOYajlyBmoOej2vwaBoKLnRiPxg6OvGR3Q//MeOJaQR9h8eQ7tW
4xaI+AbeZGorp/Fgfw4p2JVBgQ4ZsnUFa22BpjLeVyZp2HELD77V0IUmYvxykveqLe8k3E+PoIEs
xvGQIjLN4YJl9uxXY7NRSmBK1fU3Ys9uaU0rmFO9b3QN9vjkZ9FKODSiRWhqa1xd0drAbDJliLRZ
4AOuZLTkmoOPUg45Sj08xSEb98nezjdfO0QrN4GngkUIIcFu8oLt2IpN0o+AnvfzfTzCksf2yobK
AASkmumWjHSajWJsgkNaLcw5lavWOuiWwTOYVoIKdOIJ6pAzL5c9KwV9XlvpfbhZ35U1IBvmxoCY
SDJSA/ZPH7ni3ZKKUhfNexlEbxYjF5LGNq2+m0+HfAofO8E7k2bilZw5cBMy/8L2CToixoUT22DT
SYQZ2CHh2NQQSAcNA1aKbt6pXeEnrHCJLT7aWbfJKE10qh5q//Axs0Zk8lz+hlJ3ylgyojLMkd2y
NgCgA7jJWQIDxgrHvw0RW6501XIyZ1v8lDwFXViifK3fpOGuML5eTPg3Q5o8R/TCYQ9+BJfrxMuK
mBaQCR7rbRuKJ3fgn+lx0g+i3RCbecxLmJCBp61GgjdXEG12oWL9bwPGc8Poy+2L51g4P/Wgfcfz
tBx4p3ssdJ3jsIqbUzER8pP1pOwNhUSdqyOqTcaz19HHcqKh+QHaUOXaFZlAs1b2CwaKfR0gYet0
3gZpfblgU+vGwZHPtDogFc41OvhVof0S/MndcRNV5dvkFVuu7XnHYWkr2TflLTbaOSzQQ6DlRZui
NpoHq5y2RmnGa9fm2K01/xRozXUyQnrIiQ1sR7O/QH7LCBOkslmtESsxMVbwJnU6P5uefWE7RyE+
TLf8M5QkECcaw5uk3xKM/prFSJuIXlyz/n7p+wxRM3Xi4CHqdo+sUt7jwFjnofUS8y4M5A+z9w4c
aMA77vDqJWZxyBACB39GfacC2nLV2XggjPAJ2+6aZBhBKd1XW9dCKzeMiI70knCo6qHp9EOn6f6m
l8wfLC1srx6Sz9A3OPGQDSlmgnuH9ICmI+ur1VxkGHp4nnLsp73bCcoqmkej6eTWgJ67ihwVH5K0
5sZjUN9yvMKT5s5JGoburjCIALOjm6wjJAJUIORsUmrOjWiGsnklKylvRUOIOpkf1LR07W5Z0TPa
NcxFiJ+FcD8srG3fyBc3vMUVuleu/TEZPiQZsFuTXN3Ysqqt6GOM+POWw2X/s1VVIg5mph4HQ8Nm
VTTjoiCzE9HIeEpjMuAmPEJ0iAQHohNg+Iqd/9Mco0cxVoynO1B3LYNFDtZN1bBWjNnxesl1rqsR
tX4PIQIQh8eoEWMxqzKNShRgOiotOUsV2+coEO+2FkE3SA/AaHfhSK69aF2WLRZmXB6yoOz+6KzD
2c+zrBDpHuwk4gED00lH/0KZgJa/YlHFANi/lyZVeaYF3r7kfWmEzsxJx9Dl5/0hcVBX+OQnwAjh
k1SJ1bwRAFQwPA+1jLEy0q/i/n3Q54UQb+LOnZhHlSlRYCUJYaaX8jqUlElOFFSHhqLPdaJtPVIe
X1Ldfcm1qDiCGcuXh7ajoE0SDZR/bF3bPJpInYpwN4vPytX+On7F9yvsF7heyNRjVGWYpTLDkRdj
ZDvVBdcmHBNUv9UTIBLONIdf05M5g/fYj7fkmBBjkdICO4S3iLjFF1mENerHY20iS64LgHB2wc5F
s92fUtD+yRJ//ZS/Or25r6OQEYds+23Ux7fAZ6WmMtyQwrYuNLKweNCCISlFqIzi/K2UMPFbTyN9
uBxy5C1Ib3jGI4eK99nIniwvfkyXUnW0JC9/L8/6lHL1Y5OHr2Au6nK4deKvHtLYuSS9snFld+S3
h7SgJOtJAsuIciF+IN8zxrT7+KqVDATFdBL+cE9atipDFp9aISDUGrdywjQOiRWysK2/aFKPNgNg
+GhQz17QrwdScobBOU2WnW9YBaFFi+9yDBFY4mFZOxXyhqgQTNs7HmbM1ElWJKAiQqim1Qzm8iTJ
F8+6gZIEbwm5rtL6CKAY8PLEOMu8XqwGhRIO+gCPoqz2OJshqpQgE3K8ZWufnN8FcV6UyAjyyQIj
RpEuYNGxZJt8tdX1QS1IUcPvNEDMt2wf31AudjZule1kupde0Ra4hRHtsbOqQ22JB6kh++p860xe
an23a2GvGKkOqzKqUeqpviT6cl7tuyVbY8dnxpuws9dEdG2dxj5WyCQjE5GO8KHAQaJvYNIW63gK
YqxU7UjVCQGTEQszNjf/bJpJwFsq5SnmuHgICwWOYtBuTT289RITnqGBa+s4KVEQmEdfklQ6TiHy
fB+xRjgx1gbtwsSN+BTpKNDEovdZCERNvnXHGuktct0/vlsga6hh0hd+4OxCCPDsmCZ8EU21N0AX
ZaRKhD8q6BOsPYg4cwGsaiyNUxnF1vPYpwDUMMgz1LL2U0to3BjlxJdG8EDSqblYxSAfqtJ6DNXY
vRj6sDCdSrxalnNwAic7a7H3QTAhmyPRwaaspb4wHB8RnIpbouN6/L1G9hNBUdYKjLHd2LH7w1Sz
mMRAg90MUbxNmR0OrpuuUGCYz/ZovKgqNYZl7rRUhcBw7jHEgT1jZiaV7c6z+mEdaIy2Hb8Nz3FA
Gq0XhGvb1co/oc87Bir4zO5B7ETf32rVJXwS/iEWikj3Weas1f4pr7x2lTRN9VlQdlPcGq2vXwVU
iIfBcaBzqEb1C8pxlg0i6TcV7gzoIxpviVFQK5F1vean4WjGm0NryEhuAWAnv+XK5EDP8pw4deto
jomzi1tfLo1E3EpZyEdd+M0lisXazImB8eKIGbuVN4cyRCqssNIcrLT4aJFbPeRoIXB4VlcEsH8N
UqgX1If04RKCfsTzZ4mEinzoZrZJWdOaGWqwx4jnrVoEBHsowJ+d5ga3EKDgSq9yfdOgSDwBA1pH
QWgwIOLDrOwd6/joYoJa0sd7l+T310o9FvQNHtw1vEHz7PSWXHuZcsGcYhUcmAfck4b4Kn+YRcWg
xsR4d0z1F1E2OtMqevHrTruUwMUfBZlZru3LC1lB3cIxs+Ji6jxFx+JROnCMSKWhZot2mC5wFhXt
Lhe1uFgzGIiIqFdQ6NmWxDlx0UxiYYhBeDVq+94WlE2W1jxOQQhtz2S+KSPI4Snap1ezsR6GsT1p
VVzvBiLOb1MdwSfJL2Y4WCxIeadKheEAmrm7dSSWHNv/ZvLw3Y6J9jwIHRYKStn14OC5T/1qekS7
90i9Nj4LwEngm0IjOFgkrh6zSed00JFJtKyIDzZsXKZCDHBEI+tr5k4scO0o+gzq+hrmwcpCg/Ea
B7hUwFNPL3bE7eOHTXyPfKBBTEy8a97p9qYX9UU6mTq6Mqcqdev6XQdK3XtT9z3a9da1XS7LPL20
Wd8/IZO1l46mqZ2g62iCwbv6SrkPHgMYbawefv/QWejw4BFfCy97Cpukv3Pg9/fGwpwGb2uvwMbI
IhmRVf7HByOmLonTA4GuJKtYYXINUOTscKUNbJIAFZl9cLb5qfehzn33e/PZItpYuRBHVMHWRfNg
B//zXmlcAiI4AzA1OnB8xth1z0pnlZZF4w2m/nAqCXAVGDmDVcvCAdd9ig56XWKvA3A3+whyuzxp
AOrSAZYPD8vMg8H23z5lhnyMi8bh5y0ZLchFO7B98XT5Z9LoSWNr4GFIfBL8M8J1uhqudnHvew2m
pTPt0zhDJNrl10AiqM0QyspImCstVre4ActHRh2e1umvR11qIq00aCgWrk2Kc8oCXs9QyGsTEz8h
9/7EwoCApCcE9JeUWTek35WVywcNiTXMER5iOoMvio/M2OoRdVuv+DtQRvMgplnzm7WLOK/aXTnN
A6gEOmogfASg7qdCCcmVCXXFCrBRtSACQx1A3BxOyr6AszbdTTn8CFugWkdHE27YM88hDTRgsfPE
0pQDJIlmXddHaD+adOLHqNeeO4mZ/QUbx6anydO19tUNKPqB2nrlhRBQnJG5L+iOiHaPglcC6FC1
W2sujWznNyFy6HaeL9Z+9CyGWW+Lbtd0zebIQxVsXZDtmKdyn4AVkZ1ic9uN29+vkAFuztlklx9+
/5wKkL8FUS2Q1uYGQpCNYBnKXzEUsw84H1BNuYBuQkbqEwmBGttpNEEJ6MWmLThGJQNO4fDcsI1h
9X//w+9n//zwq29P/XcHMsR+yqCriaLo9vAzSXld2M1IiTonhP5+ZowaR0fZc23isj10FWMcDZVE
uvj9lMOI6eE7lv/oUmcBkEk2PMqO5NYZ6y2Vc7nv++5nJW1BSxgSZnqgksgPJsuTbVyZWzW4xGpC
vCttdidRXb0PGvb+hMpqpNNCcLLrrO6eOlSJAyNCXoxk6SflsQiyDtV7ta01AsXSBJMEq92FZrMC
w7ZfdVh44F/6G/RQW2sGKCT7IOjviQDQM38d0+ltNkMXSRH7Y5iEBydsmIYGqU+g0z+F6QukLzYM
CJzdlOiGqh+BpI1EiGQZmgPLREtalDu38ZjRFjFTsewr74J7b8hvgbIh8RFTTQUbrCAuIshdyZkF
krFvYue9drqHtKmZDHIh5zS6jL8AsmDj1Dp8W3SqH3k6HPByY4O/+zwQkfO2R6ETb99O7U82TGc1
Z+UCLggAOxKHYuHpJQiFaw3NiN/eEsm+QWsnRFPTy2hS5YWT2JgdJWuRPJKSSEHiCPRBbzlyY6UP
rHArUo4YGW3dzH7/9ew4kB7ziHNZbucwYFAE4RXoviB2zwST3F1QqnZDV68SE8K+Hk2b2nxl/KsW
QKTPsjDQ3ekvodV+Y7y/qrTZYI+YQ4eMd7CyHE1sd223v0HZvBvObOQMikOcun9hZO7dEHeAYa2Q
jeHaZe+6mNDcW0AHC/tkvdVwLXpCIZCzdAuUvgKmdv+n0oZH1ptvdljj7I0JRQqwXVChB+fcBQBt
kPHElJHvGmYhLGfkRzLem93NNqBjSWTkiwzlC0YNOsGDlOkje/MH2memVYn9Lhx8OMFGJ5bendk4
tk6cWjq98qqf3QyiFnzGyFvqj0T36ShrurJ5c0W5pRehbtCATufgdjVQrZHHAKBg3x2ktwSetoFw
OiNHAUBzeXybEgbcKsbfp6AYSEvrlxidThjgsH/FAyBG5xvZwU0je3yMsv3sNieHZG0bczlRvHkB
IqBxC6KtX4gRfYvlrhtWOzlAfA5htmAwnTngdLRLCjWvstVNVP0TeFXoBX75OThWu00dBpU5Ecgj
4OjIq62VHWlX3z/paeCvMHVk2OH7jiUrMkldY7NHmAr7ypzngV55P6osmdzEz5Vi5h7VQJsL9mGw
vL88TqxCQYdtKB2LAhmnGegn3IqDZJsOxcOV/dbX8dxok3fgic2SxGxY7n/1bG+vdPWf40QoFNL/
AtQXjnpOHTpMk7FBWV1yGxWuk/c47DQFkLCtH7GoQ9Mfh46GysL3E3fMoqKSlsuQFCu2dbY179Lh
N2BTzLS+qooDKEG1CAqnWwYdST046iA2d5gTZM05fAfOBwOmKlgi1+nelw+9a7zEEQbqkCnAQjL9
XfKwQrkthl3dd/1KFej2w+lGhOFuHGt8wH64QbWprZIYqAz7hKtbRM/Qq3B3fU0TSq+w5AEI6+sl
KP5WqXy1e8K20Lo0K5FKsWnmB5YWpCeoiEr3zrqTPJcpP58PWm8RkpjET8CK05Xf5IPDUWg3VaeV
RNSgtrFtmPr4dSLlbb0AkrrrRcyb54IKFBZTg3z2s175Tp+plB+mkV1Z5j84qvuq96BVqKSTaztW
6BXVDu1dw0LK/qBI4zj3q72djG+CA1VO3WoaI34c0HR6Mv5px01Y6dMaAqGH94Sr3LHYThhzGlil
/ylrvqPT1Na2so+lGXJ5DvbfspHnfsYw2XhhcofAchG8jz1xj1mrDoOFIqXO3qtKrsZxRkCMzq5X
xovfZ9f5CNQmPKSF+TiwnXRjHUvvr2y9fMus8oCL+uYoRKsNpY+atA8tOXq286R78tVoyI1DA9u5
VGHG+B6mOX7Tsrt3GbLiBEcCE+kJBrNroD9q5dmKaIKc9jtpnXOL1R5u0YQ2oI7bm1Gw/M7z/hQ4
/dnpcDFk9t8WH1tTG5ccHaqeFT1PE29Txs7WrRKA71bwiP9lO3XR85xWoHcWCJ59BmNG4ce2mpud
lTvuilPVNG9qZs3E+mnIA9ab4m9H1Tdr0nKbbSVVqLksdYTzWD/0qKBddaGJjGNzt6T2bSkK9s58
8ac/hMfs/TYHla+vk1ZBgG0hGqQOhhL2NOS7Qh54UnZvcu9yxSB9weeBHLzoy21Tun9N23uaIi7A
RILJa/AHNN41DqsD+/cvx5qC5RTAAdD69sELdTYXM1cxn4yvWLDfkWxDOE4s40DeVLIfkSZEBD3q
cVLs61jWFEEurk9pBWjcnOzSxNqwLZhLrU2VMqSxzOpA1uu/fwjmP4Zj/8ge446Bfx725+1q0Kga
9Q5DXyXR+rQ5ZNzfAmmYCylkQJzVv5/aeM4G9tqbBGWGGw79KohbwIuwYdgneVF5EPOHyMds3ls4
nwILaWFVHRVLIu5rbAnC4MfK9Y72AcHq4fdDaiJHaXmvWOtRGiZE+lZdA0BulP4BpySqJ4FmChDn
kk+qw+8H3UQnljRej9DIvmaldlE4SriV4nWdFG9101uL2UpRVdYWdPXBM52/5TSYu1av4QPWtljV
PSNwmMsrvbDQKpqAZVrtoZ33XIEfPnWGoNvOaAXD6k3qaAYp7oAg29bfCaMsVeablbV3z6IqIG1C
e2QzkyyihNGaP5L6E/aeBQwunvVweIpMHFtvWspx2gSIe+Hom+4GJsErVnhmi5xG7pBeG0ZXzCDD
Q9xO1DKOeixBcFHMgoMtT1JNLiJydoHSeja7qHjQJdbonGd7jBff0yZm3OJlmpgOxoMKl64b7Z3U
+4MAXTPj8ERoMi4dDrAAkc4GtQxiXHgbVHeT8OoVTx6+BvK5bmZ7x7NOw8S4WtAzc9QeByXPduM9
+bMLqwF+MaqY6kF2R1Juv5vAJCzgy0BZDJ5/HxIcWJCohWUv9+A0F3a0DVtxdtT417CMFwa6XzbV
kdsppCmV2GJY3mraro46TMF1d59yi9bNineDGY5MmIAOQ8VdCq51fGfA3hhyhkPtbbShfRtprnir
OQl5CK0FSdLLeoj2WMG8dW3iCuF36fDlZG1Q7cIwf/ZC9oVZM7D+q7dwldlPDVyUvsZojpN11fv8
NqOln8rCuUD1RyTSYYYlGvanMfJXt6Dj4pEC59trAi4wDhcyX4aBUtzpVHIG1/TkjI+2yzuiUw10
Ejix0VQs6F7ERA4fCe5QDHWLb0VB7+baQMuv/jopYqNBxOin3eZUSluu+r7Ya4RfHbA45MzSKQW1
fmd3NoMcpZAiQ5CCXsw+e9UN9V21p9iLsueaONLKsF4gtmJrZysYnZWds8vlHxBJ8NmRoLkAZtUB
ZESWakTZqscQw6MdwZjK13YwvbuMnZC0Ix4y0OUUpWQfiG2NOdTSqlDFtHW/KKPUQq3Q34uUFFLS
06hca+eS9Br4Pqp1G6j/iFsJbY9kpMSGFvWZvtZq1m9HPOGzqALtjMHoq9LwYVQRYOpCD05EzF7s
5suIusfJ0pG0p+1HV9M/aBV3eq97a8OyHwNhPdsx/xxTvMSt8Bi34uTZ7r3FTbJtc0yDbfvFDvrJ
QUq1Mk1+pKDW2A9Zn6MIGE04F3+i+EF4HciEBYxg4SYgMFcfFaOjBa7w9yGjL/PTB6C9W2fKV4nN
/1h2AFmUnb5MoBGx7JssL7kSbSq1cETgK4xAXfpRQLPGipMOFdO5otiSPnfvsd0fJk0j9bfMaNaV
Tpi82Pi+NxKSmBobqfnnYlR3nOGPcQZKsKq/Ws1IcGNTEEw9P3MHcxG8EXaL7g14BmIGz/zu+pAx
osYe0zB5x9huNVsjTy65FaiDpoonPwpfB+XGa2LCbowN6p0NZq2xK9yfmgXMYCDohfHMRYTXuk2o
00wi7Mcyf0dZ/T5KtjCWzY9QVmAAu7lYn0dZRP0YK2lSgMTT2GAhYb7Z8EJPHSHxFml5m4wUbjpW
Mh8FZW7NMg9FhLYtMnI6THtQKOO1SyTrlTPhbkFxJY5ilNqmnxNWtZCHtFvtwFAwgS1bIBK23fMy
y3ytJ6yDRcdUAxmCXnzAQnvrJ1r12lD4Z630zMFLQEGUUbEq3zoAVc8HmsaQAsSqMEXFFt2psMUf
qTV7UJ7Ij3uW3VI3QRiC513FOjlJDNiuWvai+sZjXkermiAIt9vhATQxmQNmBE4oYuWmKve7GGFZ
INH6buvuSMVeLf+fxKmt7v/76R8/Rf2P833z9G9zWNvfohxrprvt//q3//Kn/4+C10yHNLL/8fvz
B9/F6qP9+Mc3hqd2vJC59j//5f0j+4w+SFr7/bs5zuz3C/4ZvGZZ/+rqNio54BiOLUyP4DP13bT8
T8a/8reWIx3H5aCEdv0v//j34DVN/qtpCgvekGFapmfohvOfyWuaIUllgwBKTJoOSmCOSvuPH+32
z0S15r/9+R94YG8sVVqi1GzIqv8lek0apsf3Qpji2aYFe1oY/zV6DZ2CN44GEuSWZMJFjX0Ct0R1
yE0cXTAQNkEQPoAf7fe6gUS5s2tcKBMdAL0EvkftVMfVrx8Rr55Qj9DWOwwu5F468atX5Nu2BNKl
uYBqRK9+NKrG2CZ6ErTNerCrPcMqx/jhcGuZhKVMGRKeZCNm0Ukf2MawcmHQw1TGwhc1GUl4Ul71
nmi1YMxKeGWmd9+yhT9S9dn5JUjDYaUVHSRqWT+xogAc71jHvjI/7AK7rZhMcy9tX2MA3A5rR7cf
cni0tn0Vc51t0p8vSmMAiKhHPjCH9lSPRnqAyJuRL+tSsjAvFLO8w5rY8JN/BrPGLfr7aICn9MLw
OzGgIWqi+fYkCay9Y6FqimHfoJ2bTW/9Cmw4rZgYDUC1SlwYQkwEPZVqYxXZpy5keExUeNPRVq7a
Ocls6Cd7ZYKvDnWO/C4rp0ut9OdcD+pHFwd2GZsZsJcIIRpfSyxGdNUIblhK03YvjeXgv4+xkpXY
Gcf/Q9iZLceNbEv2i2CGMQC8ZgI5M5MzKb7ASIrCPERgxtffBZ3bVt1lx6wfilaUWCoxmQB2+HZf
nhy8mC5WL2f3vTqm7tMer0XHvmVbfwq9ZLuN9Tkx1ITBB+TaAhklZ72e1B6Baw6KbhUZp7EXKy0/
/qbsxLtjcfBOmeWwgRujNtLhG6aqqiNZFICgvNLO3b4kpecevD3GtvFQOZjghkiWWx+zJue6J/pN
TeZznU2KN62R7LRGDrRhxme9tmHwY0HFWTu2MyeAC9kTZajUHZUeZrhSuTaVoEtV5Q4PgYVEcjr1
FyPKj5am7ZqUhIfbuP2J2qUYaGSX3OCoa3elj6ywzIxBNBWYt7E19nA/9Rsckm/Wdlgu2LyQ5cY9
NfpRhastOkoaZTBpih/qk48kbfvPxVqyoEiS7hI5XBr1ZKtj0oN4N2VzP0gxPnMgSZPhp5gZXzwH
QOri7401yt3mon9OfEiLGCIOUdTioBMrjbM0znpaqaMx0dZpV2ct1sarn6lXC0vdc8upFvNWeutx
PT27N8MGVJMWajxAatE3Hnoo+6Ab86cWOn3UkJLzfmHaZUEr/ZecIO1lVvVv0zHn0J266qhPRMly
GigeKOwikhNhDCdbIy8wT7H4S+E89uOSbRs/xfGVTwDCXn2f9P7fD2lNyk9adKogkyyOfLBafyVc
zBll9aN5xQAAZIfPSmLO8D3yEw9mdQ9c+3+/yk20Q5f36u4/X+BjiDenFT+2fgUJc6wMHK3CoROk
eBQoP1bU9q1B1EOViN2zZEJ+H6I7O00+zHjJjhli8kq4W2vcCGmaUH9qiTi6QHkv7PhJdM10zV3/
6DbJj2+27oEq33L7IeOSmPNswB6lWyIt8UUXEGO5J1KEngNuMxcYqPpswUWJr8Tgyt0ClmS1yt6s
xiCsNjq7pNcE4IzqO3Xb78ynLU9zYRyUGBcoiJ473DwqoLPrWUbzJ43UBMWdV3dgRcOSO4STgqls
8utDumS/oHBaQfSngXUAc9og0q504ERGves9q9/mI9gUA9JakrKeGKGPZZV58cgqHkrq/rCZ488X
3RIicGMlzb3EOHLOD4wpM1HPev846/qPR34xVIOlB2VGeQ7GSX1xIeV5bUCAYSDShTy0miP8Bwp8
Pom0mEAmWtR1EA5F8prrRFsAof2wbQOak+iHkQQ31yApKaH6G0yVey3n+vBk92BODcG0pSNGm7Bh
SL18x9uVbXXfYDF3phV08I6yj9aGNaMtINCydIC0zo4/a7Vf6LM/ecwwngF5QT3r7yW8yI0xQURp
DO3QuzU4BB9KOgeGihQX4XT5S9mlfTWZtAeMPlvTTuwdCDuowkjt28bhUQHhS9yWdLzpRoSrsNZg
yuIrnChGX4B9wcEcwxybGZVuxsOcEUK2O4uHEtckd65wqMTb6CTtns74JEhTn5Uq9oEtBQEAVZvm
SeFT35mN2nYm3ApFAECnAmzDsUJsxjEBQE3ah6Ul+xUsGCwkNRukP/ErkNrPg8ZmLBEDijliN2dA
0rwTD0a3HLYiQ+IUnnHwtlIuJo5SsAwTgP50OsdAQEiDj68Z3LSBQlV/AatV0KgDhQKyPQ7t2lac
l2NvfadTauFxogwmT35nSWeceoe7HhWnzPj2HIe+Hb0ZsXNhVEGOXQh5LejBasRW2M36vnG0+ATL
JxJQWRuuJGpt2PXhMA5UyT19xpWwyxIrufcJQYRjFNoUFPJ8JNtdm4httdOaFBWYr6WrMXxzcNFy
w95lOskUK7XPK8OnSMzoCCn3opy537c9DQJubx2tTcFTYOXzcrakrolWBgl7tgJ2Jy726F5GGxMA
EG1MJ7upqx+NzDjVrl6dO7qWTknkf1BWeJ6TuYQOQzp3cGZWWdyvduQ4LyhNHnkyyhY7y7C3STHU
4aj/mmv2dzG2lFCmHTymlg4brWAQkpjrl0iFwwCOMZk9A1gjvnDH2dv04p2SVYTWyVejduL5lxnC
aAKpYVOBR1x8/6oaJ+MxTIKhzDHpFco1X8Rc/8aH9dQrlyZrJQ498hcu99nYkPbfL3aPqYfkyx6g
5L2rTVHYOgTUFja0Ao71VLMLKRAhKQNzIBjZAINtlb3mTXvXZ2kCdodK5mKRJ1GjT2qp+aPhZ71v
oaTCCzt444PTGf27lTlvOIcQecGWZmPgxGRYRCcU/KkJwLbtO4dIkExti2gVLgkPsEbd2GX9QtFF
85A0VuBG+pc/iuFUVjWFAZTLt7iWlJOeRXxcUt7MIDfnzTA0Ym8nEg95ad9bS4VIvRpBRxWB/GcD
X9lyQ6rHAJ28vPbsJOla/MJsk6AScPMo45hXOV6B9a7BytBPf8Ey4U6+z6fBeOGhsldiGLn/3qYS
nBgifTdQ05fGYyCdmQ+jS2yqIF9jDUAHiZ6RY9gwfw87TQ3PeRQz+dTHln+mtF5O/fLc5+3VRW6l
+ani4ureCGLIg2uGibShJZWUTSqD+1D26XCiDhaTwqyBbO0255QQVJwidzg3oVFj6EJ4tE5dhaBI
YLLd9yqlGyKaL3VbN3djBieThhW2PNWyL1c7X78cfUE/uc1aXHbHlMj8nvrzIBma6qmdRhRdTNh0
SDSHRC32cz2sj2GgBS5W1hIO69Tm4yNDSfWcSMytFJltnJj0jNNmd1ltt/cVz0nqfZWDCZkosE64
8LGEEUC4y4jEsKO8eIpa8ISOgX6G6iRGY2WhDd5u6DASLbZ2h3GVJZAZP/79UAM2YB4AzLhm370x
e/r7QUNk3Cg1Kc75EOslt8Jbu34wPMlte26HvW63DzbD2UmP8RahgvO3LSm2PYyM7P/5N8ncfyMD
vNy5HDZE5R4TeojDVnmkSPQ7QgwVEicTHtwFrJo7p6vgDeChI8E+tA8i9bpLhU93nEX74K4euFqh
O6tqOjHKs3mLeUYZrffYx757EwLcSaxWfBZJ51x41KKgotlpdTe0It0h3iINZ4N1lQtuTatjm1JU
t7+ftHAAN5Fnz/uMDgFMJ6wX0Zn7jCFQq+m+LAPDTTgS8E54FBRHCERKO7YPTJq0N08dgrwWV5xg
sq+pM7RXRkOaE3nJLVFiXsxsl3wkFBwy1WGhd0lg9C5mLdronqqcSr66WE6kl+7K2GIF5y44rhxw
fKYRH7FjAwOorqORutfUlu2Wqnl8kIp3QF5gZaQ1vmRhnU53cc8EzEEpedXyMcPuBvrg76eW4lxQ
LUrsEk27LC4dUvFyrznmD8dj4yCaGUCmbulHrsPQ5YnhU7dwns02rBy3fW7IJtzVf6baf+lZ9rM1
biJtlznLAw/o50IFRdYWyFwIvjbL2wMDwIBFzvXuff+OcyJiPdF1Llqzu/79ME/juMfZSDCVUYCs
WKArBjWD3SRuG2cnHIciGlv3Lolt6lw3PDwnXR+ucPWoNOBnP6EryXV+pzWhf66UdsuHzru6Lt7r
Sicmi7cYrEdZOgC1tYgMX209sSDxEW7okXTra7JA58cAMD4ow7j6BY+6xLJ7UCDLl+74bGmb8sdY
xuhBovfsQad023bkhzy2RPpn33qkckzfuKl6jTQnQatzkodR1t3RZpNOBLDV0YQZh8vFSR6bsrLu
h/qZs/fvKb2I0dJ2WlUeioRJwBo6Bau4rR9LR1yGqJnvDDuuHxtfWnecly5/P6vQ+NyU91ua46Vc
X95tosl51/EuSaljImvV5NykqjQ9aSIZHxLhq61gcRQK4kV1xmI6y+34RA/igeseULNf0EvgNaAj
80vTEi2JEyg5zHKZw/tsWeAjWDrOnRwacknKejZNchOxCtu12MaFBXii7aPZIiT+YrWWX5CTHyuY
LYlJBn7MzGvBo2QjjcjZ+bbEzR8RMRRDEUQsQgxqs7fzpHU8QMQ2mlzogsnQb1eyXsWRcBtP+D9J
Uekh5W53osyKHerNvJVMQ9QDTyz4EOAXw9943Qc2p3OX2S/YMMnVLjU2BilIIyJwBIlZnCFUV7hH
Hdz3w0fZGufUn1KsqsNnNGMp9lnW7Ut+hqRN4pEj1pcL9y8wjP4b0QanJI+/ngc51VHZqYwdcJ/0
EMVsrPZZ7IFtqEKF737TKkGnJCG9wSE7lAwvJXYU3/TeFRWcoSr+sPDWL8jYrCRNNuPCgWhhxu3r
Mz8bi7tk9mmPvRmSqBiwpSzTbUVfkSLw0X282IKBORqI4jFmXRxaPINdCLFmfiarQliPOM38tJgo
7dyR44CJ7EC31RiyGcZUFkc80Km9GWv1nt0myJ5WtFSfei5niGXMgUakh+aw5JjvS6C/vnGXTivB
Jokwk05XXRd9MPVM/PmkaRAgOJF3gh1o6ipgtOHUqRm0FNwn3Shu/iLgctGXM1gx82crP2w2rMjH
oASaWTgHJenggl0TkIX4AS7zbGHZysk+cLJYOMcYzbeTTAecy2QMvJgNlHsUDp2udeYSO0HKPc+d
2hoZOpFsm61ih7Pz8IAD6ZgD+lFJRbrAVhco4qXp3fdpP4ZjAx2AIYPGMS9htOZMDBsaQ3qa5WHr
DtcpHn8PY8sraLW/hm75U/rTY3saK8AcvW0Y28EaH/3V4Nbj/986I962MoPfRFHB/UIgFXPGC31H
7/nKTpqppwljY8RQr6uT6Xq/fLu3jzGPyj31Ta8wol8WnDQcMAUAe1R13ZrASy9v3A9wEOhVyIjn
M5JxCrKZFZRAuvYulKc24FiNu1njjZZLfA7STu7NLkYbzwkvLibVjOMafbchE0TDixPrRIqc8TB4
+m+iPPk+stzdNNRPVp9AZUj4wCsMrC4+sPLXDguuWUAs8Xse+4wDCYGJsibziDpHOxDU05gyYUFw
JY/1Iwkub8tT+ZAyuuFzmAnK8hC3M2sHEB1aiCEoMJX9HR15v3OsqMh3A0BLGhTBrv2qaSfAqbaf
m8I4sfE/Z0X3AWQ8J7JcYBuDtGh+WYyMOgMdzWD6Oxm628Q+lWdLv86Y03HidAm8qzSe4gnmduJo
bMxfbd/rdg6DNVfbQRMeElRkcmK1/dN/PhTutHGRspg+qzvE2Xpb14DhWF1wH9MKqIbQa4KOCfGY
4E2o5zy71j3fAMek0BLT51x7/MUrYqaig8GkOhxJC713anyjEmejfLiSkQYsz23HLvC7ZNiV3Lhm
kTlbzS9+NUxbDJMcOYk3fcGg+GQ+p4HmyLjTbrtFfHeTCtHG1NV00t+qTnYyopTI1pfn2pMUHFCA
dRD6RR/lQ+9YsLYrgR2VdXw8lPs0MoPGrIatMXZ/ZKe4QJPyapdvnMYPNhSprczxeUdZAYQ3xPAA
zTkSpyKnobawBz0w4RtiLtat+1h2X7jhrr3Z/9DD8zm1WFMI54JRIDYFfB29zErhA0RxSRFfyzya
M/sndg5sLZgIt/Cyahf8Id2elZ2DZELXCuFEV3sxXf9r0Ap8CZZLlsApH0RuPhIOpwFA1qyA6hL2
UXRkr0LVdiqMu94Qj21PS2GM+wjGwfzSZZMXYhZ9Nnz3ix6JY5KV3CeT8SW2dbmPFzZHs4lQigz6
olu/qsz+ww/7EUt2yINM4z1JzLcS+Rw4FBwkZXW1EKFJGnAVTjp/UZa/8NnGPUgZ5jDND2yvLIO2
SSH7aB0aJzMfuacTns30hMviWPQplzX5FzBJyT6vLr410f+1rrsjo2XZDNtp20zsR+OM0s91j8Ny
HkFg6dROUJoUNPFMQIaEoGdWCeGRcaWdVNydi/yO3PVyLiSOQm10qdSYcwoNVZiR5uOgRLyDJ6JF
cPNRFEwPKZjJTd35n2kzvXC8q7a43TJ4KyRhczB0Fr2Si0Nex4XgiXnmytIZBk+j2RuHBKOE+Uu1
nlMGlZy+2tyACqLYNMZumJutOrQpKO/Zf3W+CGVTcWzDS4rVJasluCsHTSb3qFI2bPRgHf+q0rsH
4N0/wjXmO/EHexrZPI4BcQmfzXeyQ2OB2RhZ5fWo7dtSA8XgQduJHHqph3UWYPfgFo24jSwStca3
QkfaHN7sGCJxJqyA3oWzHlPkUQrtj9XydK52tgdxkBakHl0Q8QcAM4SfyHrTTMxzvWSaNm+D5rBJ
0AIS/repgw/hTclq/cQwyHGjCQzFOXjhYdrFDZEriUmQJmIDV+2HqOr8hJyoncR2pg/wbJLI2mFF
/5OTVw9inc7yeiJyX8oXH2EPs4qWUwzBJNjMDxEznc1cP3rqAcTsZ1m6WN4SMyRv5a0lhJGjPy8u
9by8T+8i3bMOI9fqZkj8/qRBCsHfsmZoeP9OlvXRWrh/a+tXMhE1G5us3hu6T4SrLbZS0+CmTNbv
dGax3OAvrTHxhDT79GxJ6I39Jh8Ip7FVt8xBajOWOjnWcMIMz6RsDqR72hdvOcGXrWqsh0os1EWf
TXhWjki+59z9zKpWv9Pi6RdrOWLRq2mpqcffrcu1yiJZh3GQJpyIjDE5UI2LhyPlFmLg7oJk6AWJ
jrboMTIyOloZB21/oN2Hg16/KUHBkpglgOh/NP1837ngp6sU2a7wXyMH0UtfvrpoCK3RFw+yOFk0
b3IR6MaGbZ+7W8Yq22YFJWfNSi6ZUXcMoiN2V5Rh5xW/yRT5F1uc066nAWsyQshmj1ZKSpVN75VW
yGTP2Hh06xrDduqwFfLeY0V8u4HXOExA2QbT4SC9NtLBmWocjPJ5oz9QHcDRyMRGFYF3Z+sflM6T
0IvpvprtX5SkAE2qvBejBykwEk7du6Rj8wItBXMDyyInQYhtgsWIrZCFHtaXlLZghyiB6JW6HlOf
sjpujweKvx7Nus1PrLeDbKnVGSsbWz3xVdjYDVMa8ByNNJ6h3rJe2McZUvauydPnZslp1dH8j2mR
b0NR26AkpzeceHKLSAUpQ3udovRtoJjkoncDoEum4nJcWzuK7ErMkLugyJPtKLqdGgQxKuohtg18
iJhGL2MxnxzPOqeLPTyY8FLS6FmXpX9oVpfyXC3WrjIDX9K+S4SBkc+1H1ozi0Ml5qd2NIr7AeNQ
RivnOCQ0bCVrNJy+PAhBDT9UGKbtJI5ZpsZt5hhficEEEVcmhHvzWLRUtS3mPB10ZziYDgUKnAOT
BVAMnHEV6H77MpntbWhgofW84elQQELV49W2BiASe4xO3Yzt7rVevKH8PwNbS68+bkeUFwT8BZLS
7Ea7woXViuordm1nwwv0X8rOfIwysdyasT85Vgu3w3DpSmkWZ1MBmQ/Mle+hS/PopwTxpfnQtFTr
SRtIeNQDfMEbTtJNtO/Km5y7RRpHt+13re7hk2eUqdjOUEGGkjm1T0O0vBbxWpKQlGvJpXymIfbG
4wVkmDtw9tNe3aQIK/p01pUiUQJMcGiHpHtatzp03YAncBi7HR2Z1Ka7F9kW9oPNcmPbKyKSWmvv
WUPh8VNDRYxa8vKn+keT5FcO1uPW51dCrE3Iebl2tsXyzoPD03LtZOFi8oTZvAooCk7OPdqW5Dca
6GrEqt+SainCeXDpLColGovmwWZzn70MKrGe+k+TY++QyDFPqeYPGBb2ucSggtGFj8KEd+M+ACdD
7rD8ENPlmkmnZKCAfVT7NKGbNerYmwwlwjcACc5PzpPhjeJ1mNqPaGgvpVHVbxXYs3n8hZQFhJSX
dddEMcgos7hISjQpnz3JriI1yAvOZae12zh0sdqj62IO0kmlcQSAfWvb9UNkUjGWondXkmeFrjk0
rlTpw4Th/yR5gNVY5GsreSrK6NXoO7EfQTIaDbi1ijLijdNrNHI6FCjnsGMSbuhhzApmUEAJ4OPB
ScXR4tvZzo/pAKin5o/Z+S4dC/p9hiSLOoQzJ5Mw60WtneOGUC+H+/3SpnRKl9VNL0HALMPWqmQM
9jU5qNymr9OwBGLVSAxU/PYNStacg8Nb+SrrGSRMPUeBvWQvXgXfWzPlG7Y6su2JdqdjaLyL7e7W
UlcII1w9542h9gJHXsiP2ty2kvLgngiB47nQvuXyhDXsZVEc1bWEchyEKyc0upxljbIfyuiAA/hR
8WZCGJR/CvvdgNWFGn+PYf/mlDmSiTWHhEuloy87Uue1rkmAyPm3SrX90GsqoEbBiZafMabjNPc6
avgwmKJMMR15GZlapzlBh/uT5uZdoRs6MwFt8/RpHeK+Fveypf1qQpuccWu2+pfng+6pBhIg5Wh0
YUFfuU5z6RYqA9g25toR6NwunlWxl/PIZg37eNE9J7UGnJziXcukxCOb+/t4Lt+1NvmpDYszlwws
mdRvjnhkfb9LWm74ne3OHAsYDQyR3snM/cVeT4Z5VvtkPzQ2pJP8kb0HTDHrAjDyzIaICVOq/Uwp
cfVZY4dd9Z23Gbzeo92gHs91rw38mPe+mLzdErO37F/nBb8Drqt9Hbevfo1CxK63PNdzuZvd/j23
xue0hlM+1LzxJnoSN9aXXlDU1boj7dhoEovI1C72hkerX3umfctjiDm1bpNvSTpmBwMJ1W6FfW9C
sQV55uyjESqW0EGouCSDt6l7ZLVJH3LFtYlMuDHziSyyVp1c+7NP5oMvbGThlu8ls5zfEHGOVg91
z22WMw99QdYnN4Ji0PNzu1g+aLzK2ArdvZ+xEmq6vHJ6ZiXX59nO4O+xaczm91zpPC+bj06ZPANs
wHGeueag0KKHQZGikEfZms+6UedwBub6kAguHJpqCCMLW9x4H+yI5f1J3Jpvd1hk0ChRMNhl/UPe
vGhcpyUZwEHgU6jnT74rfp2LLgrqsjwMa4upZWh72BLcnc0/AObY+Fvg1RcKrlxU+Cwr7j0q7g6t
1Kd97FkPw9L4FCdo3OrplTk1s3Y2I3R4zUeMMKiNxMgINbHyL6pNDRiVRdDR2RWMVtYe42n6LmOK
dixhZ3v+pPkgzSQL9PFIC9gbkDs/XApT7lKiynG3UI0KwFdRRNhTJIgYAeu71JlkqPYifZEcMin2
sXJvrJLNozkbVwPbJdg155M0CGwdASl5dujiicxnzchuy0QgV9LyZVKCBsQCm6999FIkLoAktdBO
UTS1W7/wN0sW35LUXfYzTqJN2848hFAHiq68o7joGdJOdGIqjtlHQU+M/JI/U94Ps9U9TqqhkScp
1bYoJZyoaiKM6qfmnqBywtSYrVDsxQuZx9TWXj7b1uYRr89PWRlznCkwgq78wpC6V3tD6TS5bo84
5rh6HpRjsbq1QbDkqEq5NrCTxXJeVVdpmRfamKdNd+4G+wq3KjksgAbJRSWwOqhSq5FxqTku7jUs
iYGTAXJrEUGQHUGRWp2ebjs8EqGtYj9EEwA8rkM9aJ36cTGZ8vqC/TwPyWmm3dlxKMDQs4Giy9F4
XOgFC9A6w85UaudKSh91xg/KRaOTVpvfXl/Vu9wiktvhKxl3NSgLHCL8gfpiTocKKqg2acXWpS9s
m8v292QVD+gM+cFcQED5RAnRaFFpCvU5scnDQqVfG2n+ODgzld5KyFxwwsqIZmeIB4wHY3Zw0fQP
1oLxWcMhu8kKg1I9XotyeOarMRePGVepjdTsuTlJGJfQkNu+Lnp5TxFAHIgyOfidsdfMQW3AY1L/
aFcHvSAUns43O2U9VhZPM9gl36VE2JbeXrWkAIENSTbQHDA49/ZAzJOeWt0JNto2lg8jniECG+mL
2VSPdu21oWqrEuossKN0eI2w0WwBio49+ShPK2lkac2PkeQ8oUto8FWWhmbmH+ZCXMtcykCRrwxs
96gs+LYOe7ENPzAwQN38zpNm4znyGtFt8KDN48XsmEYX3MFhBjGABaM4a/AVg8HErDu1bbn3vAHp
OMmfMKRY7CHJbaWUMwKDmJ4qzlP0faJU1un9jBs4wH0XxKQev1uX1CVP//Vq6M1tUgpjw1W7nMyK
DDQP7J29xnFYUOFLJMvT0cVD43F/T4HUK0lWgp1C9876YnH3kxQKUt3BMqzugrThlpDBT+OZotTX
OOd3Njl4/Os4q5PKEvsoJVsOsecT6R6vSfb490MVJztXuN6ONEm2LWmlPI1T4wZ8b+4lsju6Jdd/
+/shBvYQuhmr1n/9xr8+/fvFtvVtecif//znf//tX1/alN6yTXmRgn/9xr++GE9Ud1JLG/7zZbHz
f/5y//za3/9qkBxWUdXm3b9+419/ZjTk9El2/ed/+zJrtP7vb51aAtz4KEP/7Wv/+TVNi6JAHzgG
/fNrf/+v//pf//30Ms0jd8T/9zX+1xfWPgdTLAXR/+f1UQZZ6FHLT//89/+8Pv/8WmW2D76JVaDr
nMtIMuOi0gEUzt/P56izjlHb/Od389xyLn9/3SRU6e3GQsGsMYhg4UgTYW4Py9b1rOSlozUb274R
H/5+Sqv2xrQxqmi9xC4z1H7QeEVJ/0Ed5pEV/YnSxxmrLN6p6t1kq3yASZ/vhvHFbafivjfGcp8I
1zlbzbCcRiwx9pJ7oeiq5F3T1U45S/6laiJhWe1QR0D927Wj8nmbzxipYqm9uGS6gAbI8gqTvXrK
IoyfjslVOJXy6M40W6OceJsIbQ3TlHhNOEMFzYxcmquR7FKfsTyt27M9PQk/jX8D2Qj0qiYpZ+a3
2kbJQ/k7THN5bEz1QakY30xO2dxMwMT40hDFzy54IkZvB1QkyDAy/ulxMVPxenA69CA0oQOckzng
trYqO0X/imqLv1Nu/AwOdidqksip+Ti56drfwgosr9anouz2Vdn9ZvaxjplkJsB6s50arBdTolFe
WxN20slUTXRv4n/KqIScOXJBqWU/gwcVeuNQphqcKw+UyLTsYOl8aVJBcQpLWzP3iqpHtEbMMzaF
NaTMMfo6iEMwyfB9RifWBPNWpSaKG7GMntJpJpSjbS0/3WD6YaTr75Ado4mLWgkSdoCCd5y+tvUI
Hszq+mSX6A/JQhtOn4H3wqWED+cZcK0uE0wJC/IGcim+vO+s5j2S2RADFZUF+sQz2I2c/iAZ1EOJ
uYBnOkPJMIrzZBMdz1j9YEVbNmZER0SbIXG3Y/tuQYfgx8r+gLigHignxs/bF2DkpR/6o//eRNyH
YTvjlyAWXXyRwsvOsag4XCUnR0uPpuUeU3YGXlQSlEN1PTGWRcCWWDmeNZSnA0mpg2ZSU5NBW/fq
PkA7wu+0UDbTaw8yg8NvCHHseN7ugPxyaxJvc9nVd66GwTJ1oHX0HU0WLk6QfiaDrPpabmY91zYi
JvIDsnaT+cxWPOl4yGy7Ih53RrS8p0Apx6ZTe80ungdsQRwUD/jBiw0moJ+5Wf0bKba2pKHckG4X
gISjgmxMlOQM9TNf2Q+WYT5XJWfWoe2QJ3zCNCVuITsjGBLTosdPyK+Gjp5t2qD6Fg9knjp/XJuS
ETxKMSwsIo3VRCXnrFFKnC94rTpGxqb6buy5BjUSPy4N308dEbdfTPvGBEH1YJhREVpFfFuRZoCN
T0sjELa5xws9b/upZm5lJxumhgX5a9B2iGYYBoc/HRBPsj8tDgpJxMbXm+Jkalwy5MCmrHC2fZXq
u7RYoYHaszVGYBMa2gpTnVNaXFXPRgOMJK0N4pcWxwi1yBCHTUaQHR0sy0d/B+KrIwNHbVNbdvcN
bBze29WuSEjvgc/auFb9plNPAxyruRYOUVQlGHoMiqpoBpERb7D+opd2aLOLchsnBtmafXUAggdt
VKhlE0t2jq4CWVDGy7uWIZcQ8sdaLtQjxRyk0BPOjpZOi8Ea1CMaxvgzYKjaTHP21ffq2y0LhCKL
q7ue2yzsMvhrNnfe2mdNP89de6ncdxdbBuTXyIJ7SdtBX+PPH9Llu+87+J00n8N06SlclgLD7eC5
KQyVrj1H+aOYivnUo9UESH1im8f3PpvULSeW5TDY9u+h6351CAPeyAiWlZPJnWYKel850AHTYwEJ
nF5qymad9E7HHn3EffqqTf1bDsId3BB9n4b2OlrDN4fF7wI0Jc6nfFN4sAZN4KPeiAXdIxOZajFC
cuXtxNR7YS1ujN8sCJeSlBCJLLJdw9EWBgejQg9ya9D2eB1qMNjM/oIOHGrWtn/fZTVULCDnGmV2
dfuz/lV6Ub3ZavkwqrhaDQ3IpgZrZYAHYHgf03xMT1RTzWjJ2OqWxvqWKQkzD+xeNKL0qYR+lSwN
rOYx8ZY6JLn0VGmraNqgd3YFpNbI+eidr6n4ifXxS9Px0ROoxTWGz9SAKWeV6MPUS3KA5j3vdnhD
pW6HWgVwNhpIH8pMAlQx3uYCYhF7jPZQxdh8hkYhodEdsiQdMreg0MZPHgchMK9KbpO1wFSgt/eD
Mb3OtLjtiS+ygU3vWL0k77nEcGNZW9ccujuHBCpbpJBKWodG76nfN2LtSFiKJ6umqLMwzLcWlNpW
w2TVWd/uqD5ajcx+CaBaxFO0Z5cA22OIn5uKbQusVUyxvffNfg19ySHLvmpTmdg1QEtWm8MNcK57
BqkCncvqm3BLfaeHADmdVekD2q2yFd7ZH1TRh7K1ANMhfgEYJUeKibRAo+czhxFDb/+YqjFDdt/F
xa5P04zvwndZAGD6opu2A5oljYMxnRCBqZ4YDBSywdtLr5k2vcGZkNRbAGEMgcavQ9k5Tx7BCjYu
TX5UCyctQpO7JKt/OF1w8lZYxrwhCdzEvyuSNgkhvHK6BD7XahQ+unOWgcuoXgzKJg5gES5+Lfdp
O8I8I+nJu+43qiN2Wq/pd5Pt8vr2x8rm1N4Q06N8btzmdRMqHcjVMnflNm/UW8kVHugW53B9GQ8x
glGX2P59JuodG/eIU8iUXyZOZpzVVpAIKzkyEvx84TYNwr5hb/wf7s5kOXJly67/ojlkcIejm2gQ
fcs22SQnMCaZRN85eny9FpivKquuqSSZaSaze2kRTDJIRiDcj5+z99oc6dOgOHtx9GTEz+0UkPmk
ItblQS+t2WImoRYtclaBsS9dRiGoxN48YON7Z8mi9THVEWmhLlaD/LpJXNQzgfFZ2uavGiv4mfKd
GCIJ+SdCGo4VRcFifyp1fG9l9tuyxs90T3bE3ZDcjFg3tdub3LEfmaqABrE8xJINE+9Y0+EIGLCN
KflcfgOqYDDUqZSmdVDafTYGBgFVLyegtfKC85X0zu4mRAVPTIhDLAzjWGhCpEWwx5BRQE6QhaES
rLATmtQcUB5xNz4DQ4IulPHjzkrnhDQHTbgZQTchqKb/RZkNGrdrj3Ux3KTBEnw5eiMH1pfM4oA/
4pbskxwfwdwtSwu/RF9OB/waR/b3aZVn9U9Cu7xV3dsfs1m9emGFJCecjqN7zEMGJaWGxtx2h9JG
1D5E4p1LAjWdey+cZnyhemH+66MszMLpM2FCR9vOnwAaq00Fl3mjawD2bWQeCfYk0TLidZdG/kjj
e2sk+Oddxn17bTKKxDh8M6YxZm8eYE0bekR3BemU9pMRgDuhzU6bhNejrOjO5uGrWRL1RV6kWtUj
XYUMmkGT6a3bjexRDjEaaGzU8zF7jJyGS2bOmMWReCJ7dYfQxt2PMttauid2UFg/W1r8xkykpWk3
Pn1dN9yTQ43epSGDpdsbvX+DENAI8+yuLv372Olfy9mSpz6nxHJaus9+lp/GBtJFuOhkJmjg69pX
d+e2zqyNJ8ikJI5YAng29OxeTEuVB7dtyS+3u9u5sMO9zPozL4xx9Mz9ZIf6jlYjEni5ddwIK7Z+
SOD0r5lOmftojBmoZQYkfzpIeInUiv56u45ic0Wbpl4XlNrrtH+vGiuhc+c8y9S5szBBJC18l5nI
022RpD8ZWoyn3tC7hqki5P1HSvX+GOU2WCfIVxulATSkHlnJRMbewjwtT3FcAb9abskq8o4ew+vl
jmU4N6T2Wjs3NOoMb3JCqHRC09Nqov5kMfz0lxSLzOMs0ZUR/VomvlsnjocDO8m2VSW9iSKmUhmk
e4gK+msCmMT3B1kZNWkZNpFvck0Zm58CQuDJlinartrBVNoACV/aJsQu2K49UBdm9UlR25wE6Jdt
IeffBpDurUNwedoMJs2v6T4h/4eoD5rB3oTAZ/mWKjWrPx+SDAyPdJhWt+h2T8J2n4Q5TDubxB4w
T4u/mRT6zczvTk3t0oJq5wmAB7LzKAxuuTLapU3DOWR5cvygHA94htcVB5JpXTRxcaJPhCi5ZCG1
o8Q8VS468tiTH9M4iU0Aq63NaK1McRkvM8YT4Hy96gYdH1uR05/1mGO3HiCeIDBZSlM0mUmJszlw
/RQJFJOZ0WdlDPwZ3GrgGijZaAuh1Pk1DjTCffIhUBrDwEsGznOR7TIClDaah4B1zKba2eBaRmHS
ODSP7JzxJw470phWicMROEPDHsXZR5IzrG2F8wE68NaJATZmlk9aW98/+gIUuuvASi8VCyxCqqMc
R6YSlN5ed8Am2jJkOjZivphs/LnPmhhmySWxGtJow24HVupDWtEDHakPBIgGha5+gSS9xq5pUqeO
LKx99pzjK4QT8ZofW8vYx13eUJEUaoePdJP53adTcyBSxmfHtbYdHHSTcW1RmfguTf2k3CQtm3zn
YW/y8TLg6ULPSPRSytR9iwcwxig127s2J0WzpH8P92eq4/rsF8Sn4mPCXxVYtwHQZvDSM2o4HJzM
if2Vhc54SEmbm4oGjCxoAGXkxLfQRC8ntp24xQnY8Ybu5vy5GJxNM+Pi90oI18uU0WwTpEFd9gNu
50cjL+TnEIDA39m7uCxmCJZxSe3sOKQ+ml32aHjuM4nhlBbUg0Ujn5H4EyRkDbCfQNvI1jowB34O
RG+Aapc1QrT4ihYpVCXUF6SGMHxX4K5ZUnqEWrbJnLzmr6u0tdUlakYWU1zsKA33ZoQ8X7jZzna7
3x0C440Ykn1iNNV29quA4NeQYyK4ECPr6vXUTtf+kE0WBHJpfoRZgKg0KNPjTIVXZvJHiA7lh6BR
Wy0M69K8OrbjspQz1yia4ZRMqoBlzJ/peO5rK2CtWdUn51ZQNqQRJSPBG2jMaVgXIt44K4+U9D1D
lId24HLsY8WzL9goO9KXs4gMWlojgCNCYwv8QpOPOF/DGpwIqu6VnJbU4hznpnOx3fZllANTJoj9
Vk1qmujoQ/rIQPtl3Kmq8ob0NWMlJl+eUBpVwum3uYb1FNAiSzioHsPsLEicZObilntKHtRC1Fw7
L625kATtlrlR3UZz7EH0DLeiip57U+eX0njIynHJhEguUD5/ozZ6hGNNZNb0xYCsQWjA6bIq77TM
3tDBM2eK7bdKEe4YqpqRee4Q2mzjUTSZgrR9bm+I7EWC6iS30u/xZnpLA8jLkaLodKNghOLg89dJ
Q4+FJwnLAfA4QnZKFL7hwTTw58Zd0FD4yEMXFcG+gp3YiOo28vE6JV5LKkUZ3HDW8g4GXbiNjW+j
kNbarzn1JBnEjYppLxf+xgpYdERZ/sR8DhK6b92jMV76gj7xInVl/+A5HQkC3CS7Ke38rVULJqAU
9iy4+W503lyL8W1YMm9XDodgy6s+G8APk0NB5aRWt0tLRI+lAzmySZmZZFkTYCOkEoX/jHCP6UGN
nq9QD50U+bnzKXWVQI43j8awSUnItj093kUQa1EVMVif+rOHJm8FLOYUGZR+ZY5zCj4c5r7SoYXI
KeG2cyJ/V9EAOVbIqDrtH4w5Os4W+TlDlyGdzhGicE6aNuFItstoU4TKIf4dDkEBrVZN7GizputU
u1dIa4QWeQz8Ha3dnTenyd4QGZZAH/GFq2FhALYvpHyEpLf2tYfsBwgXkLvPcfTEqeXJHBPF0AS/
V4q4n5qrBMfTTLdgNH2w2kiF9V02wI2LxG1nsVTAX1frkP34pCRE4k40vwJG17u59p6MrjTvfGk8
RO25okYjdtBB92rpciNHQdajHF8Xx3XcEU01skkbIc+L7wO407p4tZUFSLlH2xxbR2No3mr27Sf6
OhExMeZ86wwDY9oWiL5KNmgQvaNtVM9eMWKeqw2y1+bxMTMx45hGtjUpobZ4fe48KExBMB/K8cXR
yjy6zJwoOThoU5+y5/go8lGmmGCz1gTSBbzyNzYxSAlL5Rp0EqDDufwixIsAhT57oHVBNm3M2Q9X
qL2J26OlOlb3/s731G1aIcswcpiQrH72dvbIbM1pImKfKrPYOSDIOmDQxFqaAqSKUPblyaGfyLjC
uo9otcRfMJDUt28XvEqIyN0fWcfLVvy0Y9DfJQnIHg/c0ts7Np37iLX/poOZTggD2NXZnFBWA/Tp
4WZxFEAd7LZkcMfRRQ7z45SoPZIoC5LIy4Aaed1RyRDfpLe1nTK8rmVyGbqEUqWq6OqOxq/AQUFp
OMzi6dg80LLkt6rzc8RzDjir/ugq+9B1qEAtKe6khQc5IHwBabZglayMZG83dLmJp1x3qfys6vAN
aYLEhKioNCbMq6R/EOOMYZlK0iFVQ1O3oeIB00Wb4dKN4A30OH/6Bh3tyAdCVvRhdeOU07WWL1MC
v9YBZWB5N0lcp9u0KIkHTKzP5SXrYpc1NuNgBR8Az3gbA4Syj1IqYxtUbO6xhdIoJfpukdWi7X3W
aKh1PefbJCSCKmmra5fLYm272tzsJyjxu1BM8sCBJdyEb86Iqk1zia4zhKtTpOObzONKqorWx36h
noRq9CpsZgEKL38pixSwhU7oZKQqxQaVnFNAW2Fpfcou5++op8/M4XlLPbhaQHI5RIrhfW5dcjkm
b7fEgilk1GmGuBtz5ntrqnJfzvTJbEIldoj4CD1zaRU39aIWiVChzkDRSnfrEx61jipn3GEqIguh
wwvthX5GL4qLjr69tZPCTtYt4kpRkvAigXDtE23+GvrBRdFpIAAxptu8rsd9yjO6lii8OUCzXvc+
aNkivp2bIL8Orr/z/CXEjFUIQds+7eq9yEZyJVBZ7vIyI5PaQoRW9yeSif71IbCnf7s70cBEcn2k
0TGDdJjf55xgyigSBOmibG1j0eyJqoSQB9JnZUl0T9SPnPhpEWZGBTm5+10I3n5qdN9tI7ixwzQ4
lLytAP7AiJJsKh5HCiQ3u4oFcRcWiyduH/ZtzsiiyDmV0SF1NMS1LPy21JQr2DsUcoM8+92AlsCJ
EKQkxl3rDBfhFp+0mG/dlIhYNag3beprqbxhNeQFqVpTAJfgvZE0+MygIcKk6xjzo4fxWmNb9hM0
5UE+1JXx0kvHRw0B0N109GUKmWKboJR36didHKQ4s50Y257Ncj174bFE6LTJ8CVxbV8bW8BvIigq
sqFeMQv+PSoGoTg+6qW58m7U4g7CyDUa1YfQ08/Yn59GOwx2BKpcEg/vVtyT4tVL3nW9WnapADUx
INgDLS9wK2wCMiAsso4851J36DSW+Je5Jb45AvDW2xjCY9SCpQk+xQiSNbvP8wwvHFT0QXrpEfwM
eKOOVEK0BvfKtL9a9JSHbJBPTdHQnpbpj85/L9IsBgWCUCel6c7k3tnmHBLXNMKfIzJX12lrzxve
VCdXnoiso0cxAnnB53vJnWYHU93YqQ9XIcWsOwMamfXDCGg35d5AOQ9Oi2nBhiE78zEQ+kezodJ3
otZYNYM17XSExpp+1GqwRzoURrWTBfroojv6ihNSDi8kMSAMY4lBwV/59yMy920b9sxVaK9HHcpD
L7f8PagTzmqYuecZ89FQPAQR42ezZuSEjXVE6+k2y4dz0k9gzmReUcDHDo7smLxm1ou1oaq7CB74
KQQrR7Msu4ma+mAv0tZIk3kgMQaUfXeQjjYObhG+tC0O1o752M7ph5dKdZ+J+V5YrPB4zDz2WpIf
oAPb6X1oLh74jAU9B6Ml0S1pw/oZ5615AvlnH7x4SklCKsgXoDHhpMU16UnPK+gVD9PIVvmtCnuA
4dodMV0QEhQSNu42aARUG57Z1MOzYRU5lZ1wV3py3NOIMUk0SXeq5uw+FUWzz03nDEKy5z1rkl5O
crkwcVHWUu5rZ2K6iLMoJkGQYdtKj3V8isyJQ2/ww0pqez/0Fe/maQr3YYH1JjNcl5SUodonJWQ8
3kEIMYf4mNr2g2U3WKsqDuTdiBY57ofleDi+sh8/JYG4zyWCxzk8DShzqH9jXJxWdcEWYm8voXTf
ywgkrZqMu8Ii3CbPjrXrc71zCqtLQLMAnJ50QYPGz7x4o1A2rSHOsNRSgCzvcIyBMFg8AhZygSlj
xJK0iTIHTfciuOicz8TLnlJflejCYKbag3XfhMReMM2K5QB3JvxFkg0TlQFzWT285CPvi9LLtswA
jbU1VLB1quFotdUL2qivvA+Kow4eRTAE63YE0hY05IdUnKF9C8Au7jn/GkQr05X3aJWxFSmMv+ZI
U83sKotCbcq38bbJIaFjhUTcCR3fpP5ihh7vB2ms3KYmmDp2KvhArAx15Rhba6JLSpz3rrDEkRwD
jvWjdbDDlp17Gq5d5dxIXj9GiX6JK5tKyO7RmhV+zY8dmfTZU3xKC7xK+ZiQMRFyImtBO4eKgAfH
RjQPgJIZsQXDgSZMVkg86qwxeYJosFBybQeLVMuj3DSLLNzZ4we8xEM9BMsMnJlkXKYMRr+R02H0
6SooF3ijNvhk9TqNjXrDkgPomb6ygKpU63AXaA1qz64PZOOsCgOvdpdOT/0kX6cgPuUuGSdD5b+2
Vt3BAyCxkjibaxuM+RmmD94KRIqCAAdCsCNgfMP8E8PcISvT9lD2/hVDSwjnWEFupbg07STFz2MQ
alvtKTFyvGS5Q6mJwyABS2s3LpHizj5hwEjdSW2V+ai7RgDCET7T3pFMgYYZVrnvv9OT5HrH812P
3gsCUAcsB6PByLrE1aVFx7wZoDC2MZfQxM5lBE2NzJTWjc3SWcv+DVDXQ7KAX8viJhAcE+hD3aSE
tQRpuo6AQ65wQjO0SK4ida6NnIollPMQFIwhOhtvUCujK7AmeW5AjBOGs3dZVANaWDkyXiDBYbZR
dpvwPqc+NZigGz032khv8TSFLMck7vRci0aLNl3NJp3hBC2XnG7qgEEhqdjEhKXY7AdxcVG0bRvp
/Gq01nuLhM4o6E6deMQhj7FkJudQcIpJYxRZhh8Tqpdt/TQCL+pFx7jzHqau5b0bR3cTJkJW1QIb
BW8GwnxoUNlsvNmMLYxux3IWYyMMqmdObtbaa5Ji6xLnyNxyNYT8k+pqsSO6gcsPNFZmWLRFaHcN
4rfEdMeitsJ/DN3K7nMQX/4GaQeOi4QMGSZvCAO6btzAS68Y1rkTqRIlynN9sSLgOH7p3Zk5nJYG
ny7aelyUAnV3LOL7omneUj8DvOVYeGGCs+l25g7o6yKLrlC9+6TGpRwMieVZ96iZDzTLnyox+zuw
O9NxACmR3/pF8GnTqqSNgBA/iYrHtqJp1VVzvU6K6dbjYtsaJlm882Mwioah+W9ym96y5WIlDbyi
Q0LvIk+ZDofqXntuCcdmwSiozSAj9zgtudMOXiWnoV3kRgFnB/QgkZngEoeltKmn6N2WQCe0NUOM
FPtohsQ1dd4FZtAnqOXn1lCHrDCnI8kUzCDCPZJRrAItbuRIZcyuved0omERSiGQXiw+6TbVmyAU
T+RUHYFwFeeg/DHFWX1Wc3HftALPAXl0q6C9lR4K3AAN0EZOdC7r/oHp8XPgEr2jk4kTNriLVCsg
ObmF94Ozw/KW+pHnWmCPC18oocZrg/FztGEVjcmH1CPqyQKtXjDl1q1SwS7YW+wqVIWmv7OFfrZS
Z8kCqSnqq4ktI+n6XxwhCAH378lV2gGcEmjTWWRJb46JSEwaxr/loSGztwlcksxbHWxzQU4q4ps9
3hDGO37GIAxVLvyeadePmT4YDV4sH3uSNI3wQHMyRr4Q3LdE/M3SsWl4HkVbV+cgWLbeOtlETvvL
Nbz7JIgvDYqvg4gbYH+MGmmbnAeHZJJExWt/nm4HMTw4ZLLMecFxpjMJ04nNgx1nN16bEHgPRFdS
EXLOc/KNgzNx0ngMa91kh9CoVuXc9oe6nf1VSs4D8Bn83SwBEdJ8X58Rk54SamMsJPa+p0BcwVs5
gUe5hq0b0IWwVhIQWBU0HC1xhxBHUqMUYqJS+BZcM4SQjsbUOROUyHnaWBdzY+843K6jWlbYSn5X
cI82WRNji1Plly/jHtEP77BehsfIpvOZ12y7dsNAxsNpspa/mE3+CExjsUUwYHSVt0QOo0Gag2NT
ByULd4RhbYoPPqSrEt36inQnj8v2z6OYKXHC2BDojOZU92Fhz+vIIeRBmzzv4W0BVeTIyRO1O7ZX
7Po8zcDGctenoadIio8YPyG3tuv8VQRkBtK+w3odKwI95seYICGO0MEvX+FZ6uoOcRmK1iYyA9xa
sIBUz4i/ECC5CxZq9p6J4w1dy62ZURP4MG0wkwTshiE6dLNzzsCyFkntTwYHxDY77AIuEWhrjnl0
WdG7mcOt9r3bLoHPI6b2dnCH8k5OM1c6fSywZ6R9bPRcgS0JLOoW9umtBcMRtjGp9WRPpARBN0yj
MH6+eExcuQcl1mxRsPvGfqxsG8NjdEMTkn5XDTWvqqjfQBcw6qO4K4YAmkOsDkVpM7f55O9I1tLA
UJj6AfDi97C+DrTpKFpVdq/ohRRw3vdDOdBeN3Ckt6LCR1WiI7fqCo/T7HB4ZRqhTcg88zhektS/
M1CNFGn3a5qCn0lDqmySG0QwZNM9YcCEVnO2LQkUJqky2A0QdE5J3D45mf7BiK9a0V+Zdmx9wVrE
6cvEIKmioRLZzYaevqCKrT1KvfSTIxTXQB0jY0I5udIhWorRi2t8qWzyWYHGHDjxRVAJVwNjH/Ng
LrZMiYbmMKbMsrVR7tt2iau2YCAxtN73DZvaYCJxwZ85r6cQPDKcCk64bYbCyxoYkdQAy9ZmLw+x
F+MYb+obDNX0B0mWrfS/MqW8PLutQ20u10J7TvPuEJlpcpJgf/jF7JxiVOn9TOcPNKk6FhZlfQl6
SjQohFpWVtNkJVYm/sQZWJ3oXHWywV6vk6h/I/+NcQL9Q64nWieRif7WbvHNKbrXi/U/jezlD6Ag
1xbR2LIJzporioCfO+lDwvD934DsfRge5geHtjPM+Evjit+5oqIMdXDyfIdvC8Fap2NzS3pZvQkV
+XlDlhGbVw/Q/OpnM6cVBTRvWLIM3wYtPwknZLFEVNdtUu8DO+x5xoFoN2VxqBDoSxcZYxnsm0Ii
gjBG/Mq+TDe1mhCTQOhcZzP6mPo4EL676nrrFdnZlwgKjogTjV7yolZGw5AjDbbab3GXEV8+MSjU
EeKaGVcFMPyGOXI94h1gJEIILKg4EEC7dLYs6nA0UQhDV1WXv7ke+cSBPaMpxN6wit2hOpe0Qyeu
+AgVEE9fODJjFmwqzAPEwo7PwpvKahvii/RXwuu3ivSUreom0OtYExrksB34A+FcAzI8cm92ddb/
RLfI7FPcxqNBgA+MJOyFzZomEMpNyTRB0g5KcSbvHEkrbBZPRvsWu3AXzBnlQOHgpx7naWvI8Vef
u1unTGHSuyG+9S8jdklFoV/PgGIVlYp2dFQx3THOKXqrdR561lXay6mqUBdZsnupjN3Urki4TvWD
MGjB9g1PoFky/KFNuW6L/HGYxLH2dz7p8m1t69MYlpr6kNSk71vNcuvv3b9f8vfr/vEl3//wf/F1
//i275/x/TmjDJAw/j8/zPcD/Hms//JH/f0j/v64xbLOCPr//Fz8L3/jf/yovw9jFySfTB5pThgB
VsYSJ+V/x0vFS7xUmDGtREilRL0DJ7Sbl383RV6cVEEaGYFMS/zUgFzp/P3ZvqVntPq+SS+eGObv
L/jztf/8LBY6tLXLY0Uhtlh2qH+7/+eh7D7Tr38/WWFPBhaTHb9H64ONROD7lg6XzK/vm/+8n8A/
ICJoGcV/i0pp83L/+6aBoOlf3/V9f3KWIcE/H+D7frV8//etv4/0fUsm3r89/J+H+36k73/683B/
7//9zr+/+N/Pfd/682E2u60XDr8IVqpOwOG0ySzZIcUpd+3iEFbcFE6NqPj7sy2szH/d/w//9P1Z
ZskEamQEto9CB3vHaMszgvmfyJZfw9jAmDu4/Smga9TCXIyWyLTvD60iS+j7lm97J2AiTMy9lLOF
32OJJzcAkSF4CWfA+FypixF47+VAXZV2pNiPHBM1NLik+kKzxDbIwIAlFqfwROAw40MG0z26AsNp
PqfZosO98InrvGuXKVGxCTGzb4us+Jy7+RF14hmNERA9zayd0ci0GghBhTGF1xQj1y+MTuaqbomU
9iRuoew+hPLKj0PzYcFSR/l6jKsOoxKn9k2Rhlvlgi6IG5x/WXCDo1gg/l95UdGu6prcAUfe5oX7
Bslhk+mivNVZ9sYPvPPHftoZrZWiTUHIFSU7gC3mE60hyD8JrC5z0y1teXNqqAjrtFiGmhVkVETK
UyBvI/Tcoy3snR7DB8RcFgO3+GciZr0pi6HF3tn0m4q0qZmcC5U6jMYGFCFTjM+3wTerbJJ8kRuO
c0IuY8AcvGxGc22J6XduN2IJOI42jkUjJAmNH0Pm7vu8aX8GXkulkVO3hoP7FC1lbbEeNIVwa8WU
4ONn0+rwjNwxOtRi3takAUxYjPAC519IjMtV1w0YvKkig666RhMOIETUpG4HZIqTw42kaIZLn13R
UGMa4IBF8g/9LxvT66om1XtTTXh67ZI5MwL34mfuGw+mFhZyOoEW2x0xROmOtEJycle+Z5Q7BwEF
qhRjy6zlJzTf/GdUP9k6EI+MKvg/w/RMal/FwHNFK+tX2knE0nZM/kGE7lTcKhIZxijYWsNycNPG
NlLujd9bv4SxkMgKUW9MmaHSrZW7CfIyfAuanosbC7hj2Gy6OZpZy1SvbY7tN3DjK23oJw+SV+XP
oAhVcp16CaGhydmkT5waxFnY1Wus9Brr94pmy3QnWxdJTDWrtaMLYi2N/KePzsytcBnKKMgvYZSR
ec9UPWIIjEKHBsLAyXpw6CdDPXtMhRi3vlUiKisY14/+onrKH2xlfM29N2wMYB9riokAzqW8n7Lg
jnD3RiNg4Pz1qxA0qUFRj0S44Z2CaXdnxoqnlD5mb5I3ZOJgbOnOU/nl4x2iAbBOz26cwVZsKDeS
sTEw0iyQRqI0XlBV4Qytu6+x0JfMKO59K8pI4umflH6xUkILfKpyM2vKncoYF+fqaJZEMoBEw69l
BIsySDXMZPNDGur3AmfsuhRjtm+ZixDmQ6lN5Xbwckg4SjG4acUZz3WxSq34B3oJOvYEXm6DJv1V
CfjiOdquhdyR1varIRcfUiwFvYASw0EpHrimrXXXMwK0D2YLImxWzsnUFSJ1ySttjBiBC7EZe95o
DRgBm++EfllgPkbd5T3FHul89pV8eUo60SM/6ePfA7Mf+Oacw+fcR0yCa7EeOdq1zLyEyPmdR5cJ
cZ+bNxwt5hts6PkZE9mhWfj4YQJqbXSVIzcqAk2b4nqdv+82vLQ3k+XOl6CbVwTSYg5SjoPCb7n5
/UHTdgaI8B8+/f1NLWtimYr+QtAxuuM/n1u+iWSuA5L84FTnegm4VR1ozXo4fn+Fw2Guoby/TCSW
VhI+QzAar8B90L/I7tyYFsb9FBqs6C79nN97kJ8PjbSuYaOOdGxYKUOCNODxzkHho4MDVpmNUGAx
/kEmiXEFEqPina0CO9Jc0qKkY8iE2U8BXkjJT3OOeaWHDS6cNzQ798iv472xaCStSFvnLAfBatWI
IgRW287L8Kn4p55m97aK0zs5qGxdchimqIbGE/lou6LHajJ5YaVL+5XrZ2VRp6OwdFyuq5EAzXoI
T2kYv4EtCxa/+0fnwLxfkr85zKJn4g0OwslCcRUi2hI7U6A0kbSSDRdCxMR8geMF/wCWbpVqZ08D
gZAfIe6ITxgBnKj7Gj3uBr4D2kdwzrxrjrXj/LaN+WA6JZqTeh4YaejXWubo7pz2wIN2yOhs5Ic+
Z5Vn/N9yE6b5lefgrevdH/w+u9Cyf0uRPPpucbV7NWy7GIzRNL/mU3YglRi0k/I3fpXd2rN8b2Ob
LWcq4eFE7nby5yvEIOvUdz+8GgqbA9XImXr0VkO1ncr2yWxyBBDIjqNBbIVC1KuCs6VnAwv81e/o
bdha0g4woJfGNAWp99smxz8V+Tcunf5lRIkZyHoY6r7Zmgq8oNfxJKoouw+Y+q2heIcbt3MkjnAy
FoJp3BctPYDOKsFYejRI4h5YMxphTh6+BWov/XJOs4WAp7SMGncU+s6WQ0prkRZhRMFDHaLPGZ38
0ts/tOv98gN0kJkdHV26I6S8I9yw+FWInkAtHF5E1x1553wNJXQb8pQ+TCl2CxSwNZsPUghDyPnd
c5Lre1WYFy8L3pGGwq2qUMmZgXfhYLTmyIwEMSmDdd4n9Pd0f+zD8r4N035b+/IZ6VS5cYL8dXK4
RCSl4lZPP0TmYEdurrDxf5TUBZ1znYLoDQXDSeMCXEWuwsnTAyNFgPnW5vl5jIk08yZShx093rSt
45NY4b4Mccap0W48aqSlK0W2Q9y+66F4sqb46Fr2V5En7wwtrX3W6vPU8OImwjk7LtBX/epkNOgN
E2IMRNp87p6BDfanfmb3L8zmszUOmSOpxnxK4aGFBN9HKBziGoaLJBGqT/YuwWFZ771N6WNGJ2Vl
9fVxLqA0D151dAVoSjqBal2P7tUbuaYF7YrtTHtkExAotlZV8nusQW0JFULjjTClYbtBg5aEXKYc
kgEAUXt1hMjF2LSC+oXlSh6j3us3KOgIyfGepsgbdl2nHg0lLkb0gJ4WXAkcEKZjSNer5MhIBLlc
5I0c+elgTZLML5XXi7fjpoMIsus7dVWZwoRnnwBxIvf3yNNdHFuWwrldOMd0MOaNH7J7leUX1vlV
Bxt3V3X35pQOJH5QVcDl7BWJw/isU9YUdLdWH2/ywX3g5ACfjszycIqwnhdb/kjoCNAY1o7nfXUC
i0vAy17EiTxEJSl7UQ+73CcXjL57mQT0qnOGP6MTMLvV4Z0Bf7DIoNYKI8RabSwl0hKYpE2oTo09
nKb5Yyaidkb/CfYDXGQXlfHKF/BBorjaNBVFJbU2o8ZtQgLEyii6B1OS1TGxs/T4GTwkjJEWPBuK
qDjhqE3uvygj+G0HQci7s3omEoqRcVd9Wam+5vOCSqb4nCtshPlIT7pxH8hvYPRiib2Pi2DrNF8h
JCGTuQvTiL7fJKO4ImSEH+JW+4jpP9V9v+pcmF8t5wgrji+qJa+8dIuPpg+3POUpcVzTzWRX3VYP
K1h1p3QkWoqLPSMggfzeWuLbtUPcko3w6m2iy4uv/H3nf0/HLpFDOR2qGOalxyqgwuvYmMgq2nfF
dg9DkiSpIab2B5QE/rQ+9RazWOiQexYN4IMNDfoiKm4NC7lzFRAwWOb37N4V4sH6NyNYzrbY0QpE
HA7lGzV3vBma+qvvcNr49gIGpSrogECR+8YglCQWsWkwy8MlQxJUjj9mUjnpflcvw4xIZuqem1D9
ZDn1171myQnTs0AuR9c18HgLlQ6qMWtm3v/Mn39TJaB7xin69HDbLASdXYFDzlhA6kZpfHWZV91q
Kzrkprqbe/nhMqhYj9FHLOXb3KNMYpzMAqFpBLehf9QZ8klmgidRa3ef25WxL9zmoSSwE4QjQ8aF
V8DyyhYOYptnNo+d+7CCdDaHDHExc2zjDn1k7KSbWKFyL4LfehjTnVUzQjJbIRgavlcDfl/DHWnd
BTmNHpLo87q48DJku/+2pDQtoVPENP2nLKR/D6H6E43073f/x48y57//bVDV/5eRVjYhT/91ohUC
RWj5/znTavmOP5FWhuP8d8/xPZxBrmmbrieIx/qTaWV44n9Sdh7LkTPrdn0XjYUbABIJM9CkCuUt
fZMTRDebhPcmATz9XeCv0D06ipBCE0bTNE1VIfGZvdf+D4e0K90i0eqfz/2vUCtD/IdwBaRx0A4O
tBrL/a9MK4u8K9dwPQ+Stal7lvP/lWll8p2qf6KvlvQtKVGDu45wdFdIfgmp/1uilZfUmco1Wrx4
7GbI9Nzlm9Z6Q8QZ7LSxKnfxVMXvxeLQTGT3WzN++nzTPjSN3t8QfPW3WDdYibTTPQXk+ERn+TUh
qeRaFQr/cAdKX8/cS3Tqw9i60DA7l4ZcDmKq+qbewl0MWPOBsviXZ+F/vmD/NazLkP/HH+bx14Cf
dqQlXN0lFqz6/P0YY5j8H//N+O9kiQGwHKEAeUo/IsXRH4ZIfE1xau+QEo4bdMDNQz7uFY7OMkgZ
j9f1ZzlYjxBYCgbmI7nUw2zu/x+/lvnvv5aDM0wKXVoEkxnC/ffHe1IVHvg83LpEUnC5jtFTK9pP
qlrv1GA1wVngqSM28dYnQJQLHF2f/i6QfiPBGA//998GAc3//jDZggdHt/lFhGNIl4i05fP/8jBB
PYtAm0K2A13TbpgH7LC/Pwd0Cms3RVaL3JFNEjxU06wDX7QYUNQE8Bjd0yN0V4rr2ulTdKbxTNgI
fXHEnfNUjC5HuR2dfz45JDK9qmyCiKAUNK84uMCM4B4cCRyJiJHgo6LKngD4EkZjeZefL5nHPtzL
2fnseoK/KDO7exTOHexM/sPPlwnZ/fMtreVb/vNlP5/gvuByFyJp/Oc7mUpD8Ruk43Y0pHmZiw7c
Y0pKKmoZ5xD2bguFGgIy+KJOO7LN2/7zJUOYMLIZqkO9fPKf/1u2yNMRMK6CsKqb3c8HrTjsyG0Z
je2/fFCbaLU6WZ1//rPqSnmIHXGWCRvvJS+CtJ4JE/4/7+PhnlkuVZAUQBaTR8+bKYN3nMK8+3nv
5+MGq7d/PokpHueBE/wOw/B33oTykrL0bne1tUz5zPr08zF4leGMzUqfdmZP/+b0tbz8fObnTR92
V8scpsPPx8vIWUxnqbH9+eS/fW1DPNN5iP4ErhnNlEHEK5IlySqoRPUU8Uz3gaH70DyZV2Y2ShE9
kC61OW8iIEUXI6Aa7ep+9/PxPDZGNtrosH6+Iu2hC+aNmW5tZ6QhKFPAouN3U7O+pzaXPOLJ70Rh
EOqYCK0M0y1e8enNvoTjjSgI/gPsKtwy9INMZRLvGjIlMhcqaVt9IfKUm4qDZjMq6aFrItReSSPw
m4o5bligtIa3avuKB2/tZu6zVzMLBQoMuRNAvx9o+dn0RupBy3nIi2kkxo/dT+tBS6uBGUKE0spN
1nXzHn0Y/jFVgsGVWXPkwbzanOJrNlnpeXIVfiitYGXd/6yfwwfCIGFBuaTaavgxMnV2bQyylqfP
+zoMj8WTSJxficS7iW6g86ELM+AZQkIyWOC2iAXJYTC+2DxVS+TAe6MR/l4PFRyAZKbEfWeYZORb
T++Pbt/d5yDcqhpR1aLVZIIXHiZZbrnWn/LOIr05oXasg+ZYdVGxXsh0LC4wx0Rxh7Qdt0HoPpXU
yOApgs80Uk+2CM5qUZ3F7cQyAKMvvei6lrO2s2sGRyadHQqY4mSYL0kMq4VedhUyy070dp/2Lt0/
3oEVIzGgpvl+zPqTUxQHgGCkdPMMIerD0l2+hNHXXI9PpuC7L1cO+lcGYkJevCn81iVMikbIz1CH
vs2qOELRxV7PU7uwLfYG5Jqi33nDQAyBk/0qDXXWiFRnloYHpHjn1Pgg4faTHCJMf0iU8OZj7Voe
X24cr7iq+DuYf7WOfh+dYeNa9ElO8DD3koC1YI2h7G6L4RQn+a0w6wsG59g37PIG+dthR4Osrg/Z
YrOy9LjHVjcn6IEe6sFDVFTRzlH1qtfbdmNm8gvV/C6iQMai1Wu+x7s+6u2DZzhfAxkQh4GoLcAQ
8QqXSLjSLeRWiHAv8KyJeKs1fYdxkUSoOtx3DIzA7+W3VDTPsjaJzS5YsHUhJg3XvSJ+B+4hNkCT
WyhoNlMTgmQQEeE5YARMw7dh/pweUtSkODuIa1LVe0OC954mu4UMdk27Tn8y2vhO28C8QUeVyLK2
2GqP0ySzI0G3+LdccxvShuxam7QCpgLHyuJpihf/TmkST69tdaFlZ4NtfRQ75FTRLe8iQKHJAt2q
nfkjiltog3P5ppBq7gA+NA5rjDjDeRhKHENRh8c/K9xqY1fTEVNe5JtzY9zTGA+TZx8ba4g59kgD
TD39xrFfvufRscGPdmw7fg/LCOEANBMuJA2JVuftdRJPjCJvjz9vnMZTiGcV5EA7nFD+tlp/IpOc
J/7nn+iHeT+3qq2dyj+IivnEz8eC2CiZezJo2oO+3I7obI7/9QY88r+++/MJU3IO1VN1gF53AK//
asfhDanph2Zmt9QUE/ZXLnPwDgREIAqT89T4BaEOMSw3a6IMs2ags90vI8HDNuXVzuAuZ2LJtU2I
6LVjPASI19czgcObJJ6g9CC3tS6djaMvS9j0j/IRdxmBz86MrkhuIkWsXlx64crIWVLDG1sbY9Qs
wn/lW0S7LzJR0K0OB0C2zOZO0y6qJobWFuP6co9rBI54lsZwnsiNwpyxjyQ0gl4mNzEY77FJGrzW
uJdhKm9pIZ4D7gA++Zmkggb9OYWgh1uq2fRk/Q36dHc7tOSG9Qbn+LuxmitDwieZBd+0hKNtY+/K
nK3NkYM2nFfxAHckqeCZmC1/U5r0b4ndPxRJ+1akJHOEJKusiVoGZjJUeGFQmneat83ZVGxypv7c
NPmp2DCJ0lg1iqBgABcbNGCHSfPuomSEQtLCZkp6cIyML/MOtdYARH/C1QIctiEipzOf9OBpBAxD
0BJaQNI8LBvFcQ+c6gjt+G/V4k5X92TgUa0ZGqwsxiiV//OEeZqIce9phBmUpCUQ3hkogdQdZ0e0
twpUHxp1FbJjTDp2dRbcQbX4d4IKduySxanHbLIxesaKQfNZzwNqc2DGLV6iQX/AgB3bxZkEEOBC
xFOvhGdu8B4nPgiTis6YsWBYQWYR/XufdsNdSzq+vXtvGuB2igNzQzNxwUZwCrxxUca/e8PFMJJw
RxjTwXKNBwf6CdKJ9gQ1YiU1s9piIToPqfsrFsMT4rhjlo03qVgJcKrpDDlrVexTzz6UUMsZUYFK
iRfXBYeukSWPnjN9lQO6IreYb42yHhBX3bsQF0Yf1BfwVeuh5X5IGPzT0IoT8h1CK9BNAlb8lVRM
sFvPVwGFILGOZCXom7Z2v/PWNvZasJ/tOgMjSIgELHjyMboJKn1BbGQIpJOZmu9pgTwQlLIJVBed
Qm3+NDEwbkC6XheHGYNgQnMS49B54efMdGVdaWxu3RLhnkjDmzPGwOzsZhcs0D7csgwNdYjutcNj
PyfzC9m8zbolUQXm0J+5RhM9VTZYxXG4E/gAvlBwy47y6ZzaXeKjiNXJa0W5VfFEkE6DTe5bW4UC
k1raz18MkwRjUmABvIBYH4zNTYOJwGYh5qdkcK8mMwEDgI7bnodf2aReTC18AzNzdCPqxLghGCqW
5qMZdVdyl5F7VxZmk8FFMZL77CeJY0x4ldkucPQ5O8fJfBbgLBlLsh02B02gIVyuqGcy5h8nk+oi
Ue23aKo9eY88hdEdN+vXMMKwSKziMRrlGSLDYsoPbi4AcXLjGbkH3JYd5Iw1UcWIIyFUpX7RG0zg
YlRiIQlXYeksxPV6M0xedSJagf36qbQ4rkwSSs86SSPmbMnzTJroNKLoMxvYJ6bN6wGjdIrI8a0M
EL3OQ2OtvNnZG6hNEaezr2xAEfh5HZ3ntsyxmRBdaDlw/obhRbFX2ukcwsi2mqM+ML4tDfkuI/PU
he3E5Yq1pvHQsnubvqp/zSHUGlaDYOTiX6Xq0OgMRL6w4tqyFPTsktheKmZeSZs+LDhq8y7aj0mO
HJtHjJhO0pK8TyN1nsuC0aYDIKOzbmj7a/iTTNFT3dn1HVev7v3NJu8eJu6X4bKlsUhrEdRC4Onk
A76w7zyAtzwmAPG8GrSijsFDWplf8ciR53uts44rbkRlNiShA+W/o1tKpk3cAREPqhc452sWIIq0
k5GjvbfW+EbpFEO4AURzbQBsLrNBAo0ja7g0rFvqmgArkRYE4jF63sfA06MKyohRbAQa0jwqA9bD
JawV23uDVPKQGPVfNFpoYcyEpcjsoJXJSdFiDLrAINxEpYz3ln8SKY2uxli+4Oer/vkPP/9XQBBf
Mi/5VPvzVZ79miXDFXvGcRnlep5DCpNzCwK2xIU1rcvRY6NMVpkc4fuSLRkZI0sY68MVNKoRGyDK
6farZ8MeZPAq0iL/MHCYcVDBXg9cGzNIwsDAYRvZK7p4HTEdsu0taeIIaOtfosckqrXGZ+ERA47r
cZ0Y8HRNgvVy7RQPFFCm253F4Pl26VJ6a5z+lYEeMESd0evsl8jzxUgTE8pHoNPKRB22E4XxwhTJ
z2AFrLBtJsgXVhhgr5ETxVs1kD3UsP3ARIGTl401QNABOLy9XYIyHGD5+0oJ38aPEXpMTXXueUwe
Frw3Aou+csAQ4Wgk3vgpn+dN5hbTbpiN54HGzeqhbUJvmTztGmJqkAosbupq17pyXhkos66qNPg3
WK4F9tMpE+fOXMSZc/+pT1W/slW/ZavKagWcswcr1sCDykyAvAg1srjChsBenxUIAp0bf3YJHAhN
Tu9iE0X3UW5yniGCpuGXJOhSVCyBgIYwwn19VLz0TbDWwzwQySv0Jx1u/BbSX31kcUlwuV4rXh4j
m+kSi4dts99IcdeYUFXg+4qVrpuEwzoD1RMpbIMxip0F7mWNSn+dBeIBGvATr15jgsRmdjV+xYQr
pOdyykCGqiJB/u+EJ+C+6y5tyRksCvb4+TOv0Qhvf36raipCS6MOpJSxDkZ+ttrA2gJnu9VRsiTG
11+mYnVlNOBbxhgay8+brigeB4R/pKuq56w12ZkO4MWy6HNIm5MHD23b2+zwCkGaWYiBex6AMZuo
0Nk1AigjC5fqNT+27fBrKcIq16KozO2trjMqqHrj3WpL/OQxqZSG+uWJ9i1ITBboFtHsaY/UMVwe
RbMenDXeDW+lSrBWy6ukKjuQDDryba4CnBjLyhKa2oi6GoU3s2pSjWe1c0pJ77dIJltrOyrY7A2u
ZKVChDZ242CjWLnDAOuBsoronelYSVhoOa3BOgt785jTUB8H/VXT9GrpBP6UvAwYUpL6HFK6FfrH
YMtgk5n9OyYYgltCN9rm3gFxx90T9dlhSZxkD03NqHPI4BAH0riwuyTDNCBe3rX9uE24RbTzZ1uk
6W6sUZunPCbTFeXMU6+OhHgRhRc1BNdm5ktDiL1pBRWcWEJtUjt4tbPAA6PJayGK02mPImzTxXnw
DOq0mTh4cR2LwCGulNAnfKPA7TIA5NLY9fgH8c/bqEeDZmd41nedIQircV+Q0I4aI8mo3wfnYRg4
Mx2cmJ+9qvpLXWIsdZMPg3CITOgnKaS3rvT4ZajY60b1LRoQEoDC++g8PKqkz38T/8FO351dQAnV
U4Kof9OjnV5hbscz+Cpkc0PShlPDsj/AwIF/81oIWIb3SfGC1p4tkm28EuSifId7Az4Hll16AtER
xmgIRQT6C/CI0NOvevOUThB1pIOqmumnsdKvUpHPoPcxKSeErI14tylYNQ1tACV+qawzXB3mtQ14
uNzx7YF1VT5FL2naj6h0ZbjPstdONQdCgrJzOX5bSZ/viYAyfLZN+Okcg0bQxVEkKniTmodXTtYo
CsqRmkpCZCYZO2z6pwrnYM8oHkHMcKgNlV4a/hBeZn4Vqy06XhDVzlge3CVa0JndddiZ4KFIC8Wj
YE3gHePn2tRSZmzkheCN2XB1OMcm+ei7eMt22qJEQDhg1cmfpCH2XHYLurBl5xwKVnak+CY7U/YR
huXyQBNiIG2ZrqMFobfSsAWNQYEhOdTPIn7Eb8DgXNuqYjB3qfbUYBzZ1ONvt2dWn7OoI5oqbDct
jrB1azKOmLkRFUmwZBIhahZcDKWeb/IyEq/6mBwsyGZ+4fTJzlsoiOa4BVXAbpcMNHTG9VlODLlo
1/1SuH6v45Rm+77upf5rQNaM+N8sKD7ywQCvsbBCRU+TQ7wxOBeJ3rsWLrJ2HA94haDi6QedzfJO
k4+eyMe1i0gZICZOs3zeEwrkEP6EkKhaailBhcSyn4jxZTZHYutCQiJ5T0bGNnH26ApopiITFPhA
9gBmzalyou3YhH+pybhPEnaKgIHlQ2Lg+ZB0Fx1aOpFFPOl4B7A9HZFP3gJh/4rKRafIxbdqnYCi
FsYp5q+NV7HJDVLwrLaRZYyD22Mr4YvgpXCh5AqGQ3LSt45DYolRVue5QfE/I+Hec/U0O6SVvpPC
utIA9as/I82VXCIXoG+AMQPT0lu/RegNfldtuykMDzax2sgWOuPKjOt3azYJDBSSLFjN/GlmE3YH
UYQTYzF2wBYhC9ZpJKI4ZTq0w/z+p2jm8zgP2oNrw0XJE9oLfnijmZ/6MggsFvKU7iBs1DVQ9hPS
LM/tM4aaNi86D7JBX9d/0Ux4g8FiJy5fzcyis9R7fBeYdXDcMxnu9TfZJ7+nVrvMYQQPKLdeCKSF
F2Y6xjaMHZQCqUsYWo1KkgWoj9g520FVeMrR7x+HOv5bavAhTcbE0D4BfwWwAKfwxWyGc+dU4zpK
41MwaJ9G8xJHyPsTg1mp6Y7neZj+dOb06jgKd/tS/ChXPxLzea3i6lP3BKqnyH10XbD1btVbK9Sk
B2t0zRuo3e1sPVf60N4T0/XrKngGzwvnLlfAlDFbM+BgxhkwnuQVyyWkT8kxRMEoKtSLeQR3B9RZ
S4Ia4RCOMfi8sHQkHWqEC1ljXOIGl6bsBNr6b2Fk/lhZfmZX46VOqathraP2iSfBtLiaOdslsCvC
FgRW2WnkVSTY8VsF29yE0kgMw3uVDxgZwuYVXkNy7L1ovJFug7gJT5IPb/9R0+tPQ8IsVetiKJmI
y8k8Q8fZOGFxzRkgbCN7YArHEAXY47ppnRsAv7M71ewAir9tlfeARepDNzERTLPwARRTfcoyHIM9
odkunkSQt1hLcddqkbzymq1WiZlH24GakcuuPei2fNRMwhOn9KQ7ETZi2kqNqw3pNC04xi1j0zty
PExiBC3Kst6ZEUy73NwN72rnyJddt3zvKgWFKi3Xps1Mcw5Iulz6BMPSUvD/066Z2IRlWbYxcucX
+eXlEi7abbyahIJyLMZ9yjHKRUfyatD6eWUjNFV/8KsMXOPowUiU26UkIdqTQZQAwBfXouVGkRHQ
W3FHWYbVpYy/dIgdD7qGazgOiptT+aArPGALHAHgDF+VadrwA2lhY9RNjK25nQv9LU+J40ORnDMc
pUsKteXKocYP0i7aLTFeQ1899eO7WXEZuZ4bHGyYV3SW4jDpHDrIod1EIDcLk2E3ZN0pnMTfRAHT
a53sxt1TJ4AD6XNgg1+ZG/WamMAbvDzHPCdYy+K3RLyAmUlUISlKTb6rqNHWhdkfPYOpKXIBxi6E
C9lylw9IIO1Y4KbRu9RPVH4xw/xssynCyY70oqQWs/DSzLhwd7rIjkl5HGLvPYv7O0W7s4nMgQZ6
pvAgiI6kSLWtjWk4Y4RGwIa0dRmeQFOP99wg31P80pQE5lfYf3C6EG7chtI3wpqI3uKWVGjKBuLY
t20fbr2IIAU2mxFBmPMO6+q1phyieR7QpBszJkEdIWSK2jisbapQoGVzNdAlEsQ+pVh0bBdHe596
hy4q630a0Dpk6v7z0MnCevUC+SlTjtJIR78KFUyzUY8EFf0SNnSiHgKI5jX3bGe23qMswV2fYo0C
v8y8vE/CNStTqGch9wYXVTmNA1ALMNS0QARfMT7zGqvz8SsAJ0jDZ7DnxQp9uX0rR6I3CuRfVdYy
WjAxOhRZRPBKfCoz5iIFNxE26ix17JqYqijZ2w7PAMw8vNk8zm1buTQT+ITyaeD2NBmPoyZ0prKw
r3MAewY6FnSolJrss5x8ghoEAIj7LcUZtMWjmVyNglye1s5uFlJMIFfBi8OVgf+sfeoQSAF957fO
gR215GqtevaZCiGuP9tBT3BY+15Vze+QSGziQ8BSmfrJaSJmyzUVKpbAu1Na7zCrqhoFoyuyYNXE
kJI+BbiBMiCWxchY0amKAS/Z4esyiPy25ocpHXefLfZl4A6HYnmZph0wf8pIWxuOsV3fLLM8SXPe
i4EFIGFrQKwKpj/QjW3qe1zLH6gIcYYmZHbUt7JmZuggoUf5nRYM/o3KMnxNn08xptaNLPK3iNhn
EmMZhu4x1P0tsuwxaYZT46B7AvUrrXixPJJ37KTRh643b7oGN4OZ6ZwwKQT+8zewG1KoDe8L+lzj
03m3+p84eZ2bJt/WbvQpTPHNXe1UDEiVRPKttdPBUkcj75+TouMl7mqgmjhxjYgwbRi160zC/U+J
RhhIbp4ZenHQbKrK2iUjBPjlzHe5RWxUrsIti0mhu8eULSZNZ8GRyILet6f6ve6gXwKMBq+HO1jc
SZyqdl2gaTstd454VBEw6e5FD7pHpmJk6DB33oy86mnEEROPFFlBF91DVB/+1Bn7wZvzVYfrE2l8
n8FvES2TrmK4jy4sIORhr5lsylMZynts1N9h6tp/YlTaqauThYCgF5bmgb7rRpDunijEQ67DW2DW
+eoQOz9GsbULBmc4KNF9ElNtvNlEkZHCXp1qwAoSmeFpyNgXEU3xyM6Iwdo4WowC5T7E/r5NNfMS
d1QAKJzf8jm1zgYqgK02TubDnFZyLaf8SzZs71iIYf2YkkfyGv/KdoP6kaEFOAD0jBzP9Vx/ew2u
jGOS9eVeufAmRE3CBWJhLgNugX+FdH67+mD/Kn6FYXYdPIh1tjV/mbFoD0g2T8U7bTZTIkVnTUH5
BCwNXYlHkkzrVude6cPOQTDvFvQhHsJBpVXPQcR8EDDKCq0Bk83Jnn1Y+21k6gD+KXsdk0EIJNeb
I5AAuoD1y1gRAa845BkWmYQ4rFRVqb302o9ShDi7bavaB2xWF7nlWvbpZ8mZtnaxUGGe/GxH4sPJ
LH8WYweTq2Z4FQbfrSBo0A5xtqZAP2qV3tnG32Ml1SFJxTEgLHBnt0yUyGG1AGzp91mxx5KMdi9N
YVwJI4uvOdil7dSn42NQeeA4BPfqMdXx0uPAboLuSMSZ2uQ5wmnbOXcesjRhWvFWMEwuC26LEPIx
M5jYQZzKPgZitLkzW6/cPk61q15mQASerQXbGE3NyswC7g/uR1DGL/rSVKWMCPh8Nx+E0E4lywfO
bihvkzH+qdqOBtuLhhNER84xbngI4AnPdPtdKPG0i9LcNrq34KK2lMDulRG57nwSccnE3hLfyZKP
aUAl3OFbsbbQPHEdxYNvp6/MHYE99lIu5L5zxTip7rvnyQ6YvyRFcJtYsLB9svdo6ZXVHJuovhQ2
I4PF5KgC+8LiyF4z29l0rH+JRoeZHiMntZvcTycA4VXdnQpHPmXuB258SV04F+uBoUbD+u3aASie
p4xFv+Mmm7YxToqK1xp1dz2VFj5fj5iMKFuwKUBjLCxBQNDB6kd/rUY9RC0G5WTRbacBNQm4oaey
DI1zbLufQUDiNYRBzDzgQ2V450IDdx/q8E4dhmlEhGwYHAruMVFCuBhynYnF7QnP+3dQr8dO3WSH
LiUI+B7c0fW2h04Z634VFY92Pj85k3eqDNbIGHSHtbq0yNFRgHChOhkstY7uvHIQE6dz/ytRr3R1
D4r2xswm+Ooxj13Tb9FUXQEevSfM3uDtMumXFnDuOn3Nari7aUqasuZ692qs3s0CSeRsYoPp3Phi
1UwO47m9K83NUFoy1/FC849rHnWVenvQJwXkD6ILbKP5QH/AxsYdj9Rg5VrWE5wk2HO4S3kP7TgM
yW0SI7/Xl/05qFn2fMK7OGbMNKTFnS1j55ioiky+SBRbVAqT30+AAsI+flI5XNAqM0208Qjgo7D/
5WjFB5uIVUYRcKnKCCDcEJ61zKPaMyYCRuOndi6/BlC57MEN4nyB09CZ06s0/cmOQmxeodP72Oeo
sGL47mZzdxJABr3enSczfCOiNNhSh7wh4ObnpBC4OGSp3Y84LmpIYPWu1nUPpjjvpIygiaYnRIuS
Io/plru2P2NLpD4P8MTBjfVlodS5SADbGuw78CxPpMuTU4MY+avq523noatSCS2AWbcPRIqBMTPA
PqQsira6Baqgk29Z6VY+9Fyy6I3irRXVF6ofb8dr+y0QKa0QImTas/ZIEJeNyaX10PEHUJABuEAU
frPdUD92Lnnkles95+WJY9/BhwCBo8rL2m8RrYNgC4Fcu+NDYPX0dPyMEnhtkZYCqKmQ69rUM5Rk
xXPB7o6Ewza8J3l/6TG65fhIMGTImLy0eFeyDGXyFTtrxxqIQtHC0xC/oBaBtcUhyrSKnOnBWFs2
zYNs2aOEERsVuxlYbWnmMZRYwzTHOJhdhh5yXbcxp4ikvY7zOytc1PFV9Ti09OIOzVHaIwypimlf
ILUes8BC2h6D6Y2DQ+Fye4jK9MPMe2pMzu3arb4rSDebS2l67TpPEgHeQ3sAvkSUD2MVMyUsZ4xH
ZxXRcnRRRofFmFhYRAHOSoAy68ObFxvvBPcW3gzFweGRBGEFzDDZuAkRvZmrSP4lIn2F+MQ8GuoN
8fxfbCCHqSmekgwGX6p3r8FYLvF92XNuBkg+cZo4BUnesmJ/mRDqmTFjIYJnm2SMXIcskKg2skfo
/6TQXIOQF2EQy/sMfIctfH2U/Bnrwdu1ETQqE3XrtsTgL9jPtkl9rhztIciNhvto+tSYOZsVYmp2
Q2CSBHvotYah3GK+id3mnubs/XSj3UY5CpsSBv1atfGfRnjvEIzfCpf/ZI+xu5Jv0InFxeqjCxHH
K69OPyQuxq1dAWPFoXEVuAoyzWWXhmNNBtFb4+Q7rdLSNRyrfVEda00NO9NS4Z6un1x3ByhJnl8t
JMFwNizfJrwC+KNE34ZOhPAJmVCnonT0o4kYhtRiNuFtLJMzGaATQkHPgN7l0DSV3S4a5Gcc5iDm
uUj2dujtA2qBdYdVZy3ACQNzp/JWM7DdWLDytWHYDEZM5R8QOABhagUiXY9bqOPnyOrQyxAkH42Q
iyHFsuaso52t55+QHft9rKLPQjO/0wpTKVpJnr7xlssc6X3IKNugVmCVpP0mtZPJTrqXwso2Q5/M
G0ygYB0RTGqerTY2C3sc4hloCdDk2XgKejv4QDO10YcJKMXCwid7d2u2jHY0YmRc8zWs2pubJLhZ
2EzR91HRf8w2yecTWBuHUa1b8eyMNaIKov9gZIUJYBuWLpNi/mpAuSRVKyGP3gEmtNTWbDkunQOl
38WtSQwhD3SkTVSTTCmmCKsWVKfIZy0Tr/Sm+2jC5O/gWQ9FTN6ent5yY65P6DEUVdw5rSKcUHa0
nTIFoqrgqqjnu6uFKYguFTwsbO9sUNZtPBr0E1MiiX2qGLV6gpFJWuormOXL4YPnXEGxx5nYv5dx
gWoqDK62Z0B0nLw3llvkEzr1NqsYUwqGGTim2KP2I/1DvLgsSue5GzA/Zs54C73cARer7k2idgXz
lhcPorFG/pZdYLu08ubiSTEwr1PPtubypy+vb4uGEdaQgHyRfQPsfCQHW9vbtv3pxMYHBGjmcIH2
6Wbq71AkGh0OGRO4X0hwv4dthEI2+DZByfquKtQh1xxft+d7ZKU0gSOWEwNnNnjXZFO6OCrchq90
9I7I7N+VMZ0sm8AsbcLx4RJZTwxosSvd5RZmUACqxH7VFRqLIIMRw2TtWQP6lat0PfOpHRrDlcNM
ZI7Ge03IKvvJ5GnWK1hq2oEcXNrjwSyhx/fXRE84z0Fn9UJGqE76GCaf89SIhvxFZWzt3rrYxvAI
jskDcjt6JGjqff/U2CHah/iZpFS5iRXXmaRIlEaLTwoXMtA/gcKTm/dm4gVUKXDvNOnHqibltzNq
dlIxsCFkiTsr4ElHjMJDULj5Fo7D3Sucjh4vNgFlR/G+GbSPgptZJEbqnbgjhdpmmaCXN2Mud63S
QLgVOrpo0L14zJn+NDN1pPUhdR7rfCDJOkrkU9u2615lpKhzNMSdxXyvSq7a+EoqXLRBQ7axG7rq
oLW/bSeLt4G+VPmdXnHu+JrGH06GFAf9A+ivB06eR6uSK8Lwvq2Os6MSDo4p+xcSpYzmPQGhMnQv
Y6AgBGcXYGr5gb3hEahhdgjt/GWO+meJYKnEQrAiF4G5GjbprGg2Gh1IniJ0CWsDKRmmnz9xw2TO
sM1XbdJdv2yoqfTE3WEXcg6QDBXHlnsfQ7M5GykmVbbNxSo0ep8iBUNdJZqNazDbzvD2of9S+bUM
GFe00BIkztPXVia+WSXY29L6Q1aJ6Qu2Dy9Rq50RBvCYW0b7aHEyU3Cz2dYx3hDZZ29jIFZpgYTD
chCEIUqy/KiNJ/g78yb+SEtL3jxXfooB0WOfbjKNcj2Ywx03eO0NGcYmniPc6YuQP65jSTCZ9tpg
e9jhzX/W4dSCCx34obP+GcfgW4WSZwno3Td663kcASADE4hPDWv6A88uSsuWqbeZd/IYUAk0SmAR
nPT8QaUEvleauPRKefvRC7e4K6i3OoQ5sx1fwdleva4Pfuvu+CkhQVGNzteuHZjFqncXEdam5Bq6
xDldPTxXJ2PCP07ptfQYSA2M8rHEhQ+wUt3zYg4rPZ7PvgEcEc0WMcDmfMpYtF8RQN/MCjpAuWfD
nWyEfPA6Sv/WCLlzWlN7S1gA8FtekhjKfUiVvqONhys9j4dANasqj/VTK+im7Yn6melBDFAuj3Cx
Bob3LR9ZOlvYI1DvFc70Bv2w9wvFxo1YhE2Xu2+LnlyAn2bH1nOMDLAgR8aQQnt1owHfAclsvWLp
laJ9JGz9qZlmAqMsx6XmH/fxf7J1Xr2NI+G2/UUEWAxF8tXK2ZItpxei7e5mLOb868+iZg7m4OK+
GJLt6bEtsfiFvdceqmOI6BsY4peW9mzApueuRj4ROR5Z4f2cjW1/a75gbxGC+NFa9VrMTGdnRg2M
DaoNq3H5NUTxBspdPhXN3/Ezq9M3Jq43xPYQlAdSshLmo76R/+3cgBxAVGuQSS9p5B1EG+zSGAqE
yOOD6ZZMnCtuc0bjLEu/+PLHYltNAWDsJv6byHZPD54tSK4i7h7tOep6AiEspnN+qnHHYa5fT8Or
wwo7Hfkpjdxg+9LwvnJ8AxgtbkGVtyunJ9MyJuwErKW9bTAFbSYDNbivDz9tqB16YCTsgwJU6DY2
RDI2VSCYv44W9DG292Y2lqsx1N+YXzn4rJGg83cJk0ZttbMdovDyJ4PwDWO42r65ynp1c/ueRUtT
fEWkbT0187GQZTKiIgDLR3LUzjVIz01j9zPOdBaaVbEO2qRfrtYjgetUM3OzGb/A4GNoWs2oGcpc
TQ4+xYHQVkR9RtREULSwGLOe8cy97RVPaW5tG5kgoA7uZAKdegeI6FTlvAayOfrGV4OE58memLIL
pkeaXae8VuJDORAh2o1b0pYI6bxxiyPKuzbWhUejMKTcR+ocH7dyhu2A1/8pDLmLaB4A29C5DoVP
EW3eSQuj+GdruEjT8B25Fz05nHpWyUsvLgpAkShho4U9JKykkjz8AfxpraQLvQsRuFjGzjXt/6Cn
R9DfJDDHTbvjXAFSXLUeMqrsRaoGrf+UExszAYGquDvIZHiN6ohGUA9XDriCsGWbSszQTfnYYkcq
Iq0hKNMkOIS/FtS4yjGWlc98DqiRWkyeIY8ODO6nEMGsQZ7FDKRXreJHBYnY4P+k2UQApuIvi8Ub
EelgkQMIblURHGJ738FoXTHi/yg79CLT+NOJEbxEgQldehNh7BRhfgTBcmwAjNnpUiFRs0f69SxA
Sl+4a9N2n1uu1SeXGIMyL+b0c/enN4JP3bnbqrfOQ8aZWSCDwqPCvXeQ+bOpfOLeC3fjJczW20L9
SQRv13CW01oknJBxi165GXqGulRmFnFtoYHPiX1/z34JApgihwKKQs38LCGkWkWchJ79ReT8sNIT
tPhuwZU+lS2Kz3JNuDtNZDi9tjlaRZuNKxY8/cnVxdF03WUWcurnd8RUIB98urGCFR7i64MVuruQ
bM1gAg8PBgJyi7KRhTLmuSArIFTS6V7LqHiNIvlaBr+0cPw0enrcvtGp8gwcUNoafBxStOSYzYGe
BBm8G/XIG+ePHTp3P9SmjVQublWdrvPEQOs8mM5pDMcfQ8AqM7VxzxAGngdiN+Sm4hq62oejimej
izYGUYWG6m9aa3/kWvpSD87FRWPGzr/7ElkokHtQl1cxv2xsdx9liqCwqL/HKTi1QYCrbbqXqMlj
dDWH1JfAUWJiftLQuJWOz0vpbIy4a5apybo6Gs9QVY9s7ncEs/x2ewvrudP+NkB4rN/daNqhi1uE
BbycBLw9MiRx0AIyZKpctxbmWPYnsEd7zXPfKilIYpH93vGUXJr2MOxigQPFsDWT2Ig/0kSPZerq
78ROft+0RGkUpGGspAlynwFNyeUztZc4OHqot16bGPMMLwdO4gkAOrkKW3K0sHIGzJQwCggghVZR
sXhoydbCPXMOsrBZ0o9iZkp3LphM1p9OturT4hgbJRmHkhe50Bryl/wzQ5EaoTJZ507gv8cGiUBu
eEGpfQyc7tmiMwcRGDJk0bfT5G2guty4mUIDcdSsQh9Ql2XM5jJoAyiZoR+8+lp1Zee/aRPbXY7C
fHbwAoSFtQPePzAwi97HsH538yekCHh0ZnqH7LClzAJf4LuwlZyjoU8p4rfg2CiMHVoQL0pgOmGV
/E5b6Doa9pHAFq86hJanFghCE/jXqjHuLGXfx07TngzMM4vWZ4JYAC7b9HCpG95bvjKoN1vkVJ0J
nCLjTzSM+iHZD37Qb1UKfmTUrT+CMRpW6alENoomJMcsVlKGGz+cJpi8JnJygQzHZvzKme5tfPi8
YR5+O6n6RHvMnKBmwJQxausNxjHWaIWrAg5QRsLNguwabwck4N4FE8iMcV7uSX8Vm6reogMzA7IU
4+wC2KDbTNNfBojRJkxoSIo291ZVx6IGqlhiO+lW1D0rgfTiRB1++zLaMdn7W/bfemihoS3He9zM
ULHhDxHx1Toc5nPUq/fK549vECa1HDITA1tBP+Gz3Z3Y+xkCQEumzUldG5m3hLaLbQzpYRmZzTt/
j7NVkA+V2e9mzJlXSvE6OPFldPRtN4sELbHWej/c+0MwI1HqVaR5NDnlR8+OHh0/+HNzcOhevI10
xd3gGMLwAaaWMyIIPxvJwDXr3rjT74TP8MTovJ8EbMgC7sxTlMUvomE/FHIbgeZBG9OxkPNoSU38
D8pJz5aGQmbiYl+GR6+Ex502TJN93X3Lg/LgFCjtWmsSYLvQQUca7och2whIVWHLndzzshv5MbvR
C5uVlpCMLBgBo0wHXQZqY1zLzPo9uMm+dvNbjghB2dGeWidcWdP0Idy2R8V96JL4XRV6/4wu7alV
zXSgY143EFGl6nvG+v4m9t1bpeIPBuNM1JFs2IF2NPWefa32lsWsj3GkcMOjvwx0uqTB4Etho6OC
ab9GiwjhwGemxkkF4CcZTjqmqEn1OCN0OOWWk+BxcQCvex2iUUaW6FTR7PfhKm21Z44JBAa+tgwq
Jr1BTThtPi/7ksRcR0Hx0hekktYoj71m2mh1Te+ZDN8TAzxEvZxDkGAvwsu/g5AcqYxtLQhpSRHG
qjWtCjAKRCFd6yr4wHV1RdKttpHo8j3KH9Ij0Cv01x7WQYHy/02buC57PJlzIcmiCQIDpG3yI03P
PAHBgozVkQMU9Rw8OUKS0HS2WaNXhwCCCqs+Zy+MZq9SiCO6ltF6MfWStvfFX+BmoYoc9fHv0N4j
ErF+ykG/lA2kEBL5tpMTHDFFNosx9pyNFqXMWCZKLpQS+UIbtGNWeuacH0ECMAk0xAQ00zKHbnaJ
TdM8FHG7ba0qPGbo41ozcM7KqOS5RYfE0oQMMQqvd0n5uas4aM+pFjonXrl4St2LkTvcPiyG+xiW
v5KDX/nRhQAfGsTmXGIcnAVl7lYXHda40DOoSa2DZCt9agbcnlZOOpWT7rBvEQc4uB/sXPGY9luj
YqVBdExMGmrQkxxY8hIOCoA1uTaf7I259RnNFjXfCSDkItDjo/TmEGi4HT915I6Ljj1ZEjQ63uL4
bta8mx2jfTNjouJJ+0jSTw3BFgVw+1XIhpplll94hJg15rj3Gij1kMhD1f0elPOKk2UAFYR2vrHd
jZuCHCwOqXRDYMLE3LnMkSo9Reru4zSnLSQKxnhtGUq5ZVmstHLEh8eFIc34HqsgZ25e7EfLJIin
/UwnfjT8OonXhy8yQs5uHDrfYQJcq1We6s95lxT7IY7+VpZL7oezbeKO9xLZMwv5B4eKcTBZzYCM
hwGDe1HqMMujlAFFMsLDkqHc4YXdmWQm2fhTFz1wrKfEYFuiSwkaBWyYTpGbTTd3qJ/LUjyDo5o1
jYwDiamqsFG4NjKu4aX39Q8G4zuqlnpWsmAVYnaGB0DLMWVmTbDKveFQYy4orPzbEcUfd86ACahj
1TxCdlg7ilyy8WgR5NciDbi61HyXQ7EPDHgQ5UXr7T8yzTYUvdWiNNtnlqAR9zZ35QlXHbI+PMVz
lndb1e8KFs4hBMTf4FnitYovU2pVu1CC8qdi3RqIqyLDe82U1NZTAwgkxGywrL1bUjm/DO/JKkBB
9R1FYKOIlh8GJqF9Q13SFdza/cDeQXxdqlFlxzZLzg4i0dFms2AMRGeZtbOLbfPESvBUpvbRivVx
T9jePTTUzeCWVZv+LzDOKEJMQmWduDoPFZErZu6PoM2pcv0u/jYAAj6ZgFMmnVkygZYEKnAhBAIx
DiVaTj76sneCvV0Mh8RPEAgyMlhqdj7cuXaXg7dD6xNd69rICcYNGpLPvsMsbjd5ML32BidmUsA2
dnNXnsTgnrQ4+tVqvro1xLC0xgRDm98X/Fm3o5jCXCTb99ZUH+ChxSLw/XURVifLTP+ioyFWJWYY
l6CDZqu6iLGzrt2Bu6+aiqWp2c6pmaCwOLk+IrSONvjJzf0YBu+6iaKhDZdKwxnlVHnNEKk+W9Ij
UNPnZt/bHy19nRs7JJj7pnkKESiGqdWvDZ0Ehqyb+41sOgwIk/0xeA/Kml+2tDbI+ZYJu+ud1Sn6
TW8qaLjpNQIbK26LOs8Tf40WTRPAhA2S0GqFnmyvp3F07BqE8WlXXxwnM2Yn8bp3jfroCPPQxja8
I0N/6636jDMoP0j47Xo17ce6ht0QIRktNsD9KepEy8D5SeUcdEOH+q3t8lf0VPoSVpFFFUCzb+ow
+hDLwMVLnw3I9otcYYYYInNLoFu7JBWxWY1MeSgLinCtB+usHaxN+jxZlthoyZdjay66i7LeDJl9
J9lylj6XgDc866MOEryBmfVO2i1aDrZqMV46nHAGwTft/BbpYDk1huwPZvJpaLjxCpsQBvJGYOyg
z91ZhkVWRFpu/epP1ioyIX0JYq69ak11Nz37BXdevWsjl0FyxmxNh4ieWNFxKtAd6cKfOLywiUPl
uRemd65SVBsBK/JlT02wSnFp4Eb2+DnC1ltyDeJ9DTedEQIOG+Qf9iob1+uL7RjRGntr30zJ7YLA
4Ml4r6z+KJvvcGq3alYhkga/RlLEi1NPuz7HH4uo68usUrEMKaLxlDpIssRA4RdTn1b1Kzoy+KmB
+2aF5HqQ9fTLKSJzDymKRUKfbbKJcHZI9kyTmuGiW0hwPP8X7q2DAUsVDrSZrKoWG2lJjMvYpK/S
58d0cOMyRkHj5kEN89L2xAwgXPNZsHeevamm+h210V+0eISUFB7joAQxqYZvKaqm32aDq4taH7kP
VKwnzDIswvEJbGzBME3j6O2ZoW6w9BnLaWpeiENaQYArn/TRRPxZQ9MgSmo5MpZe5gJwhKdLGt+g
fxHjsA+r7Bfu0XrlpvYzu+ybcspoFpjGK8FxEEzoUzWGxplftytoiXg12VbNPARCjiZmREOi4Kg5
7QyQ7T/b/lftn6t2tC/1yD0sjWumyMEQLTPRcDe2RbK2sg43OKpfz/wK0LNhQh3vYoruUpvxZSXf
50gE9Gq4mUF6IQtJUYX52Rm51WIMzNNEYgvp18GH4ChfTSNyCX3qgc9Yxzrg1M+6axqHWyNq+lfw
TZQMGpwwLbiYKtAp23BqNaK2VpbwCcghIlR45RrpGhARBOt4NQGtJISf9OI15IcZDYBgfVA1yyDk
z2p1OtfrWCIC4rjvikan9CeQIkoxZytTJ7ka3+PSgLTO+4njGcYZ1cf07FXxe2L0z2ze4rVSYuUO
kssS4sGqHRQWNJ2fgGAVnBujfzRhQ15DMgnW+JhIAiNqAQ+YSwCgx0nvSJI0SW/7zGWQ7V2i9BZd
1qPi4mLuzEhxLlxpdXsWf5xO4fSiCe4BXairm1Au96UaUBlSviaTt5aI5T2/R7UIOklWj6uifSPS
et1MCA/ERFnXuv2bQzoNV9DI4i9xdw0sj/cpgGOtyGflsHxGEWkRAMoLPMKVRz5+jxy3vo6yPht2
Jk9xlZ2zlF4pyv/GvfhOs1zsXCt6QdpYPwvq0yg+K/HqwQooh0nbu7VcGrYQR5kE2QXQiXFsaoeb
QekxVMlJu3HCnpBk6W0KN7IWA5YJ3I7YzAeXN4gsWTwInGIUcpes7X+T2IBeV+uiK8EjT2FGcEbQ
yn4bQni4TAMJoXbXPnMXQ/NCVRVHOcmZbn/IjWi6kEcTLAY1r+696SXTDwMGBD3ARsgKp1x3hauh
pu6NZzgXYBzR1WkMaJniCJNsBer25ZTz+pjGgFHO1udl1TkXdbBq7ADlQvHcQfVeN2Z+dBqLYbkq
DpkWqXsg63EPBAB1gO2jcg3m11YHhDjoeXrvyABbdSRYHOMRXqlyYiY3dXXUosQ6T/Ru58ejtGZS
LSOk8xJy2yZ1kBS5WRWebKh+T6VmuWunCcNTV9aLroaiWtdufRrxte9pe8VGIQyBHz0abPAn/6Pi
f+KVxzBNxg/FK7XBNe2uHk+riWYNE5u4iMhLXuZvk5gDQMjpxo2IMsm2srS6bW+8aI5NVm8WeySR
tt7l8YhwkVuA7n3/+JQ7+XA7B7PFuUvvlYNx+vrnkSrc8+A63oyb0LZd3L0Sw6KdHh/0wXP0pSWM
Nb9dfHh8Lk5AU8iYNG4ty+wdG29E1Z0oruOgvQcuCs2JBoOEQ9mfmHANJxY4UdaTzIXuDeWVTY9E
/fGciPajTvkx7EqbfTWqOvqTNF+7aSQXRy8+nTiLN03FPcuHBnNIalPfGFmzEl5g3gNNdTeLZ64e
dFtlWhlspvQlFpF195WDl6X+EalSN1MjGbOMKm1Pz6bvcysXi5zYhUWL9DRcFkE+bWOtI21KInez
04H09tLJ1jZqiWQVmozaEt2rqaN1m3WGZ1OkcK8LbG4YQvoMWZFAnUVS5igtuUJ0u7vwvufN2Ntg
VHu3vpVl3ty6MT1Zug2P2cr1XZpZwbOWjywX22L8wh4rcaTamD6pHDYsKyuA5qCZGAio7nXU4Dhb
qC8Ocn5K9nO4qkLXWjcsUF6VJG8LKc8dBFexeHxH3FWQXGzt9Hj2+K6oowoyjOo26qxCHLeSq8EK
6kNQl6cSMkyymkjyWvsp91XO4BC1TcrWyHe5Vo0mSZ4a02n+9P4vDEniZ9JH5EXoDG9Sr+SmrIdm
FxuOeUGuZC+KSNhbJjfpKkidH4dt5q/5gfe/D1zD1O6lVd005a4rpzPhto3ufvKIy3g8lZ5nI4Kt
z0IjdrRxRX7yfDWsiqE1X1kl0kZlyv+JSJbIjGJc2oTCHSUqXYidvnfAolO8OE7x6nqVuRvDUq2K
sQVrKjmnZVWknzbMmaj8tDpLByaU8ceehRYsPk+J5QW8+XmU+oY2F4QRAm2zP7Va+T0WttwA9Www
/vRWcpp8yowEUUnF0r/Ut2zad2LybfQewsbP6Jv7tvW0Zgd+rj4OdkjSdNbIow1L/SyEwgbTl+rH
rA9143gnKrY8WRlNZi+TKagvpas7S4BGlNrz007Xpv28UGpMrd+ETlSsraIYP8Yy+PE6EFIAu4uj
5TZfTZSon8TVP9tZ8zSEHux6GnaiFzsNqADgckYsbxUYilvdIaUuMpuar2q6i9U3FphmQAyA9BWY
GTv2UDNJ3lk5Yb8LVPXa1nfC7oUqUB3sAYKj74bDzTJfWEjrx5wXealHevhNUhVgeCv+nAxvWqug
GRdtjlvZFTYcZq01t1ba8Zcb+jbcIJKIybuJEmc5+GXxycrDZltFZCr1o37uLaLQEpqJfx7hpTY3
bsJZY+u8/JGV158l2YoIZ+TvxipulMMB+e8vZBWFxwadLZEAOUdN39xbGyQFQUPaOQyiYKE7vv6G
cEXDacYjTQv//dzjq24jhp1be9YyK8MvNwrkby1rtnXR2p+U2ixizBbWqMg5ltMmXRWVYWxB+MUf
ugvnojTGLzdj84uG+CDJ63kJy7JD8cyPGVhvo2l4+9wVFr+a+9GREfU9P8AQ010MZqfZbMhqRZeA
x6hWYcVEuR9KcNR59mykzCtRvx4Ti3/WjnP7wrADvBLl5MLiqxtb76orzQhZlBm6+ooJ1RpNB9M1
ErKv5Nr8+4VR76xjY9OlzoeVE2q3itix4+MZcp/uZGrhef60soZdbmMkTTVw5UlsUBlEJDZNlizO
o6XFtxHu1DFpakHCYdauH0djyW7t/H8PyY8qDtOT7Ch9C8MoLlaJDCkb6uFk4GGn1GIWoHoIrIHA
HXGA+87EhxKMdK3fgwzxXRAO8NIVHhY5yTEUG+1fBBZIW7M2AYNnmO/A2vaaDxSxTqSxJcL4uXby
8FL3oEtLL3wJSMBYO7KH82VoDZIot6LGDYDZ9T3KdrNWwfbxOTbn07LUXeMe1sm/35KzKDp2Ck4K
UaTVNQn86li7PZN2bNpGwj0MU1CMyJib4Wc+Zs1tBjqSjlomFON2fTN9Coe6G0sEyQ2LM91Syzbv
kBUm5WcRWUhZotbjzTxPsn+5yuBysHT69xIB6dTU3kagkbv54PnpY0Iwn97PEM4p5G26t2oQjkur
JJgMJQ3BuulPPHTyN4HjDBFm90ehtfQArUQCXPtbfQ7yoq1Pr/89gtKu/t/P/ffV/x7NzA9KNmPR
pr7+1SJkcGs/+s2Nh8FG13Q3OQxEheoZZY3DwkCmCpxeF98e93ercvG7MznYTvNZrEywKE7S36LE
vgNl4y8WVOOHKUl3nxpn2HslHUMe05rRdVdXM83tQ6h3L4Dxqusk4vpKTzrSisac9DpA0Cilp2rZ
Nl0a7NUrhKhkZFmEnBkWhrfQs8gdZgVpRYbxPRnGPw/E/z6Yv9RVzaco6iOtZXwrWH2eOhGwJGfQ
yJ4/oIFWtr3oXD8/VpNtH3wB2XcS3aZW8z/js5dL++w3/d6m9jvznhaNvM7PulIW7CAmu8aqTIau
37vBCY1ZAIwIox7e7vHp8dTiSMTzYqJPznLwhSvK8WzxqCiCnvOnMYTcPy7VPk7Hi1egNZMB/2w1
EnJg9kn/3tinuI3GD/oTxKsR41R3iYk7PvVzddbGCsLwRDYh45AqbLH7hQr1iKUfy1DEBGfL28Dp
e/SjOltFLpAuAtaZjhiIR5xYe2mjcJ6xAD2jWVpZ8N0PtTjlYIBYq20hK5r3wrf8+UlfwXDW/cHe
JSIKT5kDjpmo1/7Q69wd6aRLtpL3mjDqFzV85uU9j7x5MIz27v/7yGKfLZCZnJHkpJtCx3LhsHX4
dIgnG2y7Y2bgkRk1MYYpyuIYFES2NfMrUxI+8n+epkiI5y0QAkG9blYU+/JXdEWGEX5bgZutQCM7
+5QVF5Fu07LxRufEQNw5QGRcVi07pyxjTyfqOwbVgNAq8ssLY9N1mbGVUfHFmAvRTC+26MMQ0dfE
xZUw9HoP0fYUMlLtyq5/QzrMKdi5cBxowC2CKelLXC4cTJdDF9xtxIeW2f9uRnlC131pErXxJdlZ
zbiEB7DNMlo+Jba2g0/bDgC0S9yu9aYq629Nc8kTi5AqZVn+h4Gk62m/sBi2W0vDLRbzBl7FEz5O
ShLGMP7eCHUgf/GUM5uDgG1Et1zHEGdHf3OW+XrWO/sJt3YCNWRjuRFjXbGkpC3WWonGqwp28Gia
lV5hGJkIQys91GYqwXIsYgkxadnNUrCJ9YHEG4vBCGOzZAaKNtRhaw1plLoF6RG2uE2dD2egKp/a
vOl3XDfapsAniFXBm9d36rOx5/830MwnkNINAbgChF6ArouqLV8JtIZa7kUHZxD7KiGKLdeQWuPd
XheB+2q0IDZ0g7GpwQQAVE/1y1ai3QiQfOiFCfpTvX9ygu6jTz/jElFkOGZoY+hpugiKfRXNIXB+
/QFYBTL3/CsqQcgLZ+xO99BhmFm2TjrBDxeRRhCGbO+MiLm6blpvUQLrzIeCQemflmvGkMG8u85L
PV9q5KyYxFCkJAYsWk1+F1OP/bRoxYrGfUEefbrWoumbS2Cbu9/EEiObiOr8gJvsmlbz/8s0Wd7a
CT6cN4paIlIoisX0q9cHIlQ7dYYaU0BRhA5e9/KaV7m2zQW2nQk2K6J7FhqJkNei676S0NOWJYEG
/BYVb2dA6o7dfVn0C1rQhtiJMa6ZYJJSnbBF9jjpuupZ4jQy+p25Xb50Kkg1NR6nqOQ7DYPUQccb
NsOszmcAMXZMRP22X+phzSjStPunJmPHgU8rFHtVBDYKTX6l2PV+CBr9MKdrUOE25M4YborxXtem
t2KjCwi4qT5qK3ttfJsRzIS8bJTFBt3nSuDa3uqlChdFUN5yZdUboqWWmd64iBj+TFyNCwOQ/05m
xLSyiT875uzgM/vnWMdMYhOi5OT1mka15+1rxgfeNSdddiiZsnxVRfSItq83gHcqgizlgYYbr5cp
jP14r3rPuZkR4SqdrKtdQx3iBL1zLVxgQUUSbyPfjS6VdKetCvA8Z21KZaKwt6iwbLede9UGcHO4
V05Rh8htRMKilP+3nasVh7jkSjcRAQZZ8lUl5bD0+x6RjgpOQUiqiMsJrUYqnhcnyf8opsHPLtIN
jwSPo2OfI880wcaXRDEjV3yWrsNBXcP5HVqG31n7C8sEuQ+p/StDNL/rGjBNGhgHiKCK4NHuxRs4
AjXhjTuHtVeVSxB4U1zt9ILGWNKsjYUP44sdozYF9h4yoX4dfG2TRLwpe+wpdStOzFDMaywN84r6
DvsU7xFVZacMaf21tZRzwuSwZkDwXqfxyLGa7lokE9dEOYeM0REydXSlcAFddibIVVRQ5uTC2Ra2
P0+nLh+bF10nXnagDfoCUndFMwc4BqlIO6+T8ZldXTKKvgS4Q/TwvwGhNLfHB4X+WxracHk869sU
ig1Igt2jvo463dxPdfvttzDtgoTk96miFqXkts9k8nLo6DbHeROHd3OK/0rgPr9DS1/lWSy/bBV9
Nrl2gD5n3jmeATNrszluvmnqTr+37FyBQvBCgsOH/NRCwl5W7JDv3DUWJI2pH71rFzIeK35u92jb
Kiacqf5pMf28KgsBZBqbZxhZ9UVB178wt49D/QtsnfpJw/ozplN5/bcL08e3PrM7JHZxRjyzVs+d
Woh/zPFJBLYNp93FKY5RPw26zaOF0ONxJMOb+OLHsCdtY/iIHfpETVL1yS6+T1SZs5Pjl07I2zZG
mrHUTaKh4MTbh8dEBVcgOXC1zr+E5Ulj7UpGruZkKMSbBnmFr//kAf6iZhrUe9+4ULbcZrxa3LHX
UV0URzRwq8IE5wGtojqOelkfH48eH2TGzx/inAJtI3em1Q53rlEYTmYZrKTSxCEmR/Qp6X0mMUHD
gpH4+vDJmSqeo1198qLMXBfIYAm6cKwXSzBIxnOEod+fzj265HWmMKjTnLuEl3F21l4DdmueLMHG
Zjn+PsBGuDSisp7DDA1TiueCgDlP2z6esiqznqkrh5U2WXCEHhVhVO3R0Mh+SWLyq1XrzbayJUnX
kqTCsMhP3CDogh4PY3/MT4YUv3zLqvBGKboI2qOnMAjFMZ4/6D6BdIU5m25AK+yYMIyHxwfCuBCJ
/vf88cg3mGhjYoN9EJQnOyn98+ODa+j/PrKL7qTpo9g/Pl+7HvfIx089mMbNscwGIKDXMH/D5MWt
fGA1OX9AQaEAss8VLGMQqA1B8jEM0nuZWZ47KZ1kDfQz/ppxhcwWcVJVdv2slP0mgiK+x1CdoPUM
1bZXYfTqiObHGBgZsTYwlhk6IyoAS99iGzfuj6eDAqXO5fUyck/D6qBX1M/SfkFmV+7iIYwXtA/J
tqyxqIbCVs9OOOXbpsHdS4Jv9gytryfLefT2XWlujDIfPvJGocc07W7vua72bMVkc4u+qBlTY/L3
CWBObcv6LrQMpGVQFTebwRz5samzwxsD7FceSPEzt49HWT6a23EM5AGtirnVGEYvOqeCEDXPn5Ix
C0+PR/zHM8JxUfYmQiXTyLE6TGzpkM+Wh8RsoPwg7SR+HeDk+jGFdCM/2VWT+Sp5P9aGHR/YeRYo
k1Qo93g+NspI02VNOfJeadZvVhTiT+V8ZHlRoXHMtLNWa86blvQMb3LWBwZT8sff9b+nj4bYThR3
nGDiJWvbLXwI8emaR0ki1MfI+GtnAw9dOdqkY1Gr3hImkbcKvfZTLqtyO3run9QYTOR7qbkp08Rc
SSDW7wFlcUSAdoska/3f8FTkaoNgzDvbkiqpjEV5CAb/rytV+xwmg3iGjfPn0Shb8CGWtexZppmW
QKiqd9DdPPYmXjYcXRK7rmbkaSuvA56HOMQMSnceravXWCGQLDR7YHhnqlcHVNzSivB89IF2MXs2
eUYwqp+SLpd9s/2pSq+GSWhBAMixxCe0D3iFePHiwvOArxfqn4HifD52PUwY3Kfc7rejUVRbhhBq
i58nehFzXfhom50+WntT7n+60WgtXY+LuJqu/mBNCy9R5ceYRL8GJcw/TonfOGy5azkWmS1RXt0H
N9hXvY9qDgvpCr9O9xpZgyDgOSifjPmppmm8AD5xg7U2slVsPnOmvEdqXHbDueN/TbOxfZ4bCkGE
S0G02OW/7wAp5X8NfIdJ8vXynwteGCTYQAJ598BcXlJGaG/ARZyu7d4mQoSe3dG/0rBgW3A6NA4p
A66s340pFpRo7keVa/MC2dBK/zmeJg6kT3CTYmmAAWL9PmvIZVxfKPXqC9Nwm9pqbm3rkX4bJS9n
+9giz1Tj5K5iNSJYKKBwT33OwMzRhnDDkR4smyLzj2LoeNGp+F7I+yMyCRjI15jZR9+2eNsHI2pP
eFv/w9iZ7Taurdf6VQp1fZiw52SQtYGjvrUly5Jl3xBu2TeTPfn0+VjZOwc7OAgCrJtVdrksieT8
mzG+wdMjdiHxTlc/lmX96igtGtyhmf/5GucCMt+o9kiPm5gBMtf3th1nKIrSZya4GfihMv0EjjsH
K4PZEgY2udJd9FS7uNwzQ38ccWIu9NKD+wVIAxMpYK6qDCyE0F279vQeQ33eWKwXUb72mISWvdO8
6fCxNl2A66FS/R+rqZj68SPcYTA3AEus0mcjkVnhzG5yyvZK7jxl8tsl7WffGpdhKJxNgou+TR5i
J1bOVjvAPVVTDAPpU1Cjlos7BmXm2G4xiptbbQAHY3MdzFrzQkB4S8wvzzCbSe9STq4GIq/wulWg
oaRE2jqQWNEp0FU8xsFWXCwwNYMK1sPHPqVrCBLnhaV0hdsfJTt6/mzmPPeugqe6Sg9R2RGZmq8S
09QBOZkxlj+crtwXS1PJ/bWqqnhoAE/O0sHb+pxx82506EWxonRBGM7KlFmX34Vr5PcSl5d204Ve
4mUKVuaoq0efYjcZVbFksP5WmRMel3dhpooJTMY6yPIDMadCHze6cy5H/LkoOQlih7o0xu2DC0D4
odOCc8kVtzUb0wIv6HCxOdpd7TDpo3IiolRFXOwWNKydoo8LkapHVdFZ9tvFuKJdK5BJjgu2XwQF
Ok8+59kX4qJELLEu5T4qG+spt3V7jaeqWcqsqRYCGE4QoXAlQgRUj2PAe/bxU0/RCwDW2EjJaAkl
HOy6VHpalvIxbnPE9yIztgacedxBEB8Gk56zxKe2QGHGkKdAQFQHZJQa3jOAtCMy/XqbNrdUInQi
wJVI1QPDwvygqdmxz60BSqbclZ7RLIPU/7LRVTHvUOMNfvgPxZJ7L0QYB2wYTGz/3Ro0Daqjrrye
HShZncuk0D59w1+RavDYjYO6ziD5x1wDi7IWUNsDc5PGqEu09uzSJ+Kfwv5kTl5YS9XW+ZR350Yn
X3J1R3w7Mvijy95mwgbceiNgBKqo+JG1wluSAslmjzx5dAzHoW82JE2ewgCLSiHIqPCyN7PJHQYV
6gYa1FI1e4mxfDCYdeZrXR+dpd4D9E6OhovqQFGwyPi1mESu/KlHKuRa9t4GqtJzJwem11aTLag4
ixlpqeQJq94OiMWMB0+2ThuAS5DHKiY5AY8K7TvLwpfelzWCMsADgbUJQzBZACXauRPs0kGB8qbb
coXIF/CW9D9cLZ0nqZocKjtHK14nD11ryxloDYrwRp4Rsk3y8sFa44RruZXGKYbYMTZEyK6ttNBX
ImGp342CegRY/Irkzuyxv1aSXIjSAD/aq/WwCsyZw/u4JEaXO3lU4aQjdE5wcauALxP2q7MCPY8T
X/tAQ/+kdyqofeIcMzUgp2biavtW9yDDHAc4SR2Ormw1dXybYhfswha8ufQhJOV4C3VQUdC1qn2k
urpYWthtnLKKjo4mEfaDmdTNlnFKS7+RE8WCsSSAqFBn4GXVz9pcWHyaWQS8uGQWUrPX9Yyt4zgn
bALeMUEqfUQ0e0f9lK9VFAmdzVEDihxvQhdtsVJ+J6VHKuEAJcoUx45weWh2b7UI9sIbACAkC1FY
n42DFgU90sEeIQDgcunXFIU+KDhX0e9UUcPaQMXDfXLxDe+pA+y5KUrwd7pPVkHuPIE3fKsD3N5u
kb+UmVg7pNWrIkaxYhekelg/8ZiC4UqdtUTVyhApP3fZYCMYAyNWVKsML88mCyrjoHcCLtONPbpB
BEv7jXogRlsvEDaP1TLwwufcdD9AEgDNDZcNo5tZrcZiyRKBYZMJ2zPkdlU50nQnmaJ5v31Us4Hp
8spDntA5KigpTHuhtRr8QnFPKTxDeUima9Oq0w+OUahO0BNavclXceYijqE6m6X7guy60vDilSrt
O0uJVdDiddS4ucM8qhYWtQ57Rd+cJaN/6kK5oIV9ZEi5k41z9Eh7buIMcEmY8UGIfWyuKEWuCdL+
VWk1ZJH8IZI1Mbv9Yl8kDtyzsrVXJvGIuv0tBL7xRpVMylXj0sjPLoK03VX0HMglt1kpyieyRPAK
GFFELaVHD/5Hisd5k1f2E5z42ajm8ZxSh0OJj1s3mdXpaEHmlVAPFUqehDUipHAIWfwl0Dn5nHvZ
cQBMNaMJU4WUgRbg8bxD7Z6PiTNvUfLNBvh3+6gs2dP5xE+7TUOr3J4Qx7LZ1tnhNK661bGILiA4
P5T9BNsVZQ+TsEBO0AJpqeFmMSsJ+TfyOEaAdPAjKkje6JZYTu0L6I3B/AeJo/bZELWFg6iEOR9U
gEYdRKiTDVKtwYmohKWwgQ0weMyRilYMOoCFV53Tzf1UfTGCHu33hEcrtW0ba7to8swkRrbmUuf+
K7DLk4wSrLPQuKSFh/jexb2gISdmfgvcCv5Lzcq2I95hTXIYavOCOO3Q+Ard4NmqZclSs1709Aap
g+0DASV2xww0bElRNJbmLtXjj75yvQePmHHdjUmMZuRfEyL0OCTN2UrUbagxRx0VpgGNxgM3qByC
Co1gPZrgw9qwhAHWDMvMdi5mCdHN8wkgaIaaYTaQSF13/RNn/3TGZEDMQT/SrrRM4iuknFa28HSm
0pq0lnZnOhuW7Tg3Wmaz0pAvilaMT9oggYsCPJ31o8n3RsMpCuJoHcV68BBYIpmx4wZpU9XfEf5c
RIljfpXJPekU+8CAwky3MoKQ2o/YmcuyxChmDju1EeALh1JdMOyp4Exy4VrNgEG8Jq8hCg45caUS
E4bCOTdPK0omnCaJboTMYJGMxXG11RpzL6gDl60+HGuJdTp30chj+SeNlowrpbKwS9jRajr0mLkj
IMaXsNDG/qszGEd5lkdkly7m+TDgfY7vUQUeLhPaq9+qHyJ45dLEBG7DENLlFDEgxnSd4YnRXetk
+PZ1BG6MtJGg+FLVEGgG9t6Q8TO2PCqR0WBGXtZAs9HmdLFNXe5+BiPwz6FEbhVnDzzb3lBJIvZy
v3y4iR5R33QfBE2ZluPNCppCbJAKbCYHnlzeLsdau5kFxdZI9C0ZtFz+LGYMAYE/jBgFYfCfg4PX
U+bgal/bJ5QG1wqDW9BGMKNCONttFD+FHXZeFooZaxkh8ANFQ5UtLHThCVIiRXmOci1F9YPeRtTK
dUAbNxdBlyxJsQr1euYLp57pNnVob83Z/2PO7AkL95ps1QF2YpKMOqwnIY/PsZi7JF0tNEfp8GtW
+dzQSv0hCPqb47McsUowKsji8az4qME0BxexHZ+7Sol3qjukSyyS4yzx+1doqipbzmiRS8bOiMTU
VSPDZ8OsPrxEnZrs6lGt/PdkeLBKJE5j+147AN40VjpzjwcVxRSknQzhNIlLGjM+ZMnWDD4bCHVH
eS7wPXe1jSDOP3ol8sdmNDBZU+1hLak/RYufR5aCgDatmzvlc5wm58TL7zQQ9B7YR+zUPlpDQA+M
A0rR8QBKeEclp1nsW9yMfHALN24vCiKReMhtrm43XLfgrHjIWaAeI/tS9spzXDl8rh0G5qrX00Wn
4RtGEhSXaK0cVeGxYwp71pDd3JC1oikIkzE4QqRM57dIjCC1cj/dVtNT34hXYeYooCIwr3SokVha
zohzwdrQaltn25fyEnhp8RxZ6mPP5Sbc5EjY3BzYHQ00NUnE2jdJN/VQYSWT1JzKAT/Cune0YxYb
nzJIsa2EDIMz3bvq5mPitRn2ZMJ8S1W5GG6/E6rOQ9k0jr0VXfE1bZA8bDvFfY7Yhs/KLHkjngT3
doujbYqfD4yVghJ+5mwdaMtk/9STirF9yGMbmXRu7h1NzCPG9viaS/KW0JsX/hYOnQueT25hqT7g
yKsAQiSXBpHl3BX2Xpo6VxiKPMqTeuXnctubrzbvqptOlJMgefNQHJJlDhzKFT3vcY3GMKyAieol
hPERZX9jK7hlQRxBIXLb72poPgl4+nON1XbB+vNqaY8kg/BNOrSlujaIyqAITRU+OM7GGVNvkKXq
sBSa8mwwH170OeKFEJeX3Q17G8ig8EJ2NOw+jG66YsONVgP2Txqdm/qgB4An21YOW3/0NqYoPi3q
ptZ0Jws99v3akRe4zghA3TNnYr/usOOJzvkUmnYxPIzasVpdGhEFiAqGMwaeg2UY74Gfrz1J32or
1RvC5aUqyi9z6EDsWFWxzs0fHSeRHjYW4cvDzVDFK09h9IUugc2gClid+lKedBk1H7THASYR6Cqo
K4OYIAePOSwd4KaEXOnHdLSiObUKO3vIgoQdd+ZJD3EHa/XwWKrsacJ6OOWBu6Bi5HI3s+8BgNXS
kwTmeCqamEjlBB2ZJNLs9XHyNtTdraL5mbGqs+ZM2bkskKOpDQqZhrXk8GLGrDrV0n2xBucdSMWP
4wD24OeVfbJVyvALVog9a1ErkyL3gsmVXDj10Vatfg4OUUvwqGZkNTqg8PEMPsvIffdcy10m5UuM
rn5BLsB7FIKmJJtia/r6J+pZQBLuwR3qdE7y34gMhKUfXUjfFfeaORMTCvEs2pvptOQ8tdWhZk2g
eAzHXIUFeGRQSRhFjkfARqxRuqC0WnpUbA+sJCFHNOGGQ1mjMWd546rEoOV4t9rqYtn4G9Hm5pMk
aTX6OPh4MCygSFJ5usiFHW2NQCYjqt55CYtdZ2rnvFcNPArVnor6BB4OS70vAPnYZCO68B4Fha7w
qQwJoGM5beLjqahZ8ndXKFu7Z8+lQTlbW1NSuQVHbtXY/irwh6+KAcZocjPlPIJQzx0yvKxFgcvc
dy+JqpzTqj81Tq0tDZ8YjKZC2WJVxrdfR4fSb08xPETFivdR6n2bckfcoWSGnX01AVU6cKqcQQUd
3lflkyCZd3BoKm/XRV25wGK6AFmOEZ3Ue8j8jLepgNeu06O8UJJjiq1uOlPtJtvYuNjHkTqhhdrg
6eF+Mu7GHafioLDixY75RirtbTCzx8C2jnGZfMRYC4JJ3cWO0uchpvYVJsvJWNsh9wW5gEGEKqF0
PfKzyIeWZgD1HLMGouBhLnQtmRvm1xD2Jj1z5c6qepZWbGFtUllyheOdwuBoJ/K1PCuDyeaWkxWd
qVxDhn0qdMY7g55JZjMPLJjJAKqrbgl4+dI5IHXS4Ifs0RQbIYwbXZuJnorOxyUwjixAUbdgZE0l
ikbgIdENECaWcDYZs8aPXlXQ5k2KpJZ4LQiV0WPB3G3WGtlHfe30pRNQcYwNCQOqF2/Mrucc8bjH
i5LhbBlcCK/sZ4hvbolbHkTcXNXUzdGmOO+WEd8hgdC+hdpnUgC00nP7lPU84FviCu3wjhgccWWE
KWXQ2gs3/jnJqmtJpAkGW7qSKTlvaDAj2C3ZA3YymcwVhGXFa68oEGWjHOwR+Tk6RTWiIdhhEZkn
OJfem4blrNec7CrHDwTcmip5lcGoYq6Kit4m7TaHmijAbK3VXt4iJ5xS8DCvY1bfllkKHCWrV4PQ
zmZLKdh32ZZBKuAaMxOzUWzhW72BtlfGlJWTUpFWkcQfhdAXee14Cytm/W/ph5Fyk2YJdIiTgXLK
8GMFEmm/iHiQ9WG6TPyXpm4PeFEutjGpDDzrbZoUCkbbM7THKFDdup2ZK/S9UfapasqT1yowavzO
heGyiInvAcLfYdRHOlC1xc5NkrcUKggGWczOA1vEDEj2TskPXVlr6PeH0yCzuwrpdVmp43LS2BJP
s2Detvdt6zNN5KIxvLOoOKaqpm+ZfcHDGGFNtgORTqht0fIVPxIBTtfC+whdLVjZSgynorhbqYFK
w6AFT4kmrZ18UynRNtbFi8kOyGJiGzXxY1w3t2jwn2JNPY4YXKbDsi3Le4O6k5CwUy95sjpRug6Y
YknPPml4bvauo0goV0c1pq/h3Fr5pt3Oe5I1yvGH6QMzYK9nmQoTQNak2qaN1SxxW17TSS4otZKd
fZZfs9I81yo318Chy9M5XYW4Ydmmbr0RlXJuPla1HTE7x40vYK8M9CwwPl8Gl6pBloSy+UrQLpmj
7xDF6zhDhvdG+2AmJLmbgSqFurcew+ROckHKhFQcc/IwKoRIh6KJ3gpKPzuxjw65dUu9iyiOFQMc
eNnxVI/anW+DMM+9hS1qY6fF2QauQjWPMKWTZwg3CRZTZitgn8I7uq17V9hrMajbUnc+I9vbRq08
834c0M09poUzzkOQaxhcX/Qwm3TxVFAR/idvcBeDUh8YC5Gl0Az70LRcCCkGIX3iuxuIvihseBz1
vm851in5rk2qfxYmWovCQ8Xvm6hs2Sz6yrNqcKOU3KC5xleJKntm8iwG10R3YwkqIB9+vQoxwEeB
i/eA5z0onqFsLx7MGtjvR4NCyQ0b9UGxuewRvWE6YBsODipbZCX/fhCOlzhokb1bO66FL/Tu2A/w
lcKCYCzI+ZdpQ8eT/KmL0TiHPUv1wXPh75YAz7ppPj3aN/RNbKb0hucj2pRWU05oXxj5ec7D9Dr6
nnBZ4I1NCiWiGDllMfkYwGuwYpHyFwNLw3eKEH66L3zGcIHz5nvhjzJE5tLgBMqSApxWm9ZcemRX
FVQEXR7i7uLhZNKtKDaQXIv0AdKV/DCjbMWFjSvjMHcId4I+4sOXjuVzEhOzTg31GY71sclZeNNX
zSCjQ43FKzD6A6x5qgvPdJmacGWwFkfDG2+C8scMupZn0ARVcsdymYueN26BMRdss4GRaHCpRKDm
gMDAIl2L9HHUaoICTCxqGv4MjOPSIDygRJvXp48UuZMfmMgl49zxNGSg5O4qE1Swq1J2FVnzSZ0y
EjhnEByOlqRcF5F1V4phL9JqlfvE/6hsSxmNR4SmJ6YPizgNWVW55WksDrJoP4nnWMlJ7iEy2a5d
8iWjMd4U2IQhxCF44VyxAvXOWOJgFfLimtYWhh6TTKKkUFhPFt+lXWiALDoJN9A3X2U4EHWlntzI
4DPTaEeByzR1dvVij1uNoe3MzneuHTxKXXmvJR5xqF26dK7JVyJhjacGuhqg5BuMSPlCJBmOS9m9
iOzWiuY+6JqzFr1+bgIrXWGCibEtXpUI3IEwzlVEZC3SRrL0sJd32os/BbImZrNX8wKWPhpkI+l9
lkjyKa0FUWzhk5nfMzd/D2srXEVKciARGKwVAti50WR0/oy5GdCIT/yCcz1S5KxU1G+CE3hjB/XW
o73zoEfOM6W6MvN/66LgiXAc8uTykz8Qm0pWL0llnFdqSGhrqr39ec2p+py37ZE2HcdRz3hJeXBG
ps/2xPwx7ORr5FreueRwo6iyzgn28cFjoJK6qcVcv35z8yBbwslICZ07oXC+4fzB34k0v2rbvQTa
jzU42+CzByThyifbbeY4eIjl4njUK/A0lEYBCQagn8J7VuIi7rjmOAYbfmZs2bThEodp2R5KN3iB
mXDPauhcoXR+BphMLExdSztWJJC1Sky0vNAPLZxdxl5IH7NNqsQf6sjy20g3usL4L7ZixHF4kWeY
ca+yCR5ZTxLdxgNB+y7S/K1Myy9fBenm0DqmjD4hPxyRt5ezprK/uwwJS15S+Yw14Hl7eES5RwB2
guIapZmaAuTqu/aJKQ22GliHQ9ysgFg8xdDoYpzvFPhnvJndygKHpOMI0VBZmCc1wg8DszDbMFrG
Q6SyCByS25CcbVu563rPCMfUjqBdeubWbOPZUTA1eSAzZU6cbLPwk+DJleJAUw6W0tOORCVfTKGu
CBhYQGBQNpOENMY2sohqZmy+iE8YpwW14TitSFad188d0c8kWoCFqrf3ij8XXv3BLGrf4UPYeo5y
TYW6nW7c1LrmGjptkrJo56hzbAKCXe71GbHw6NBb5daSYzwTDqsrp8rPxLx/wQRY5iY8LDMHK07D
M2VCF0n+iObl08qaXabCsSkLhs9x5K9sP16IVoE83CENbP0bVJxnJ/G/Cg3AoD9OhXdOse+2l0GO
tCbRU9YjtkSHNPPVfssx58xy3lyX55DW6nfMT4csPTgZiRxqEszt1OW2EWKNyk1fDzhVK4tiKh+O
Ez9vZhn0l64Rnr0C+gSlpSezi8d0kzLVWwFPOSa+tdYhfVWiPkGsumlJ+KViMxz18TMjJmluWNWV
/dhNMbUbO6p9a5F3X9MauHh8qT4WDlUeRbG46Gb21Rt4pAXLm34K84jC5qJQEA6mcysTHkl6V4Lb
bc14PbI0Zi62aZGdrUkoUVc+YRJM+uZKN7ZvUGhneKUXWaWZSxdNLrGJw6myio9a3OBdvVqoyoAp
MaBTkmoX8DAkj/vcDmtXjSfFIoeSgXAByTchJmO1DVsPo2m40xh7LAIbXD9xCsui5o8H657k+SOZ
q/yhfU6L4BoMdNidXW2nAGIX5alNwr1LZjvev7g1lgpjAg5/Dot+ZB6WpqQZQJu3FzynH2NHWaoa
IQbCZ2xJ7vW+BxlU5J+kVJWRdUNjtjLqoAQ9Huyturl4eBhF3D9UEbjExh0PWaE8mmtDENKXJoPC
rIic1qpFpZjId6HUN6KD1Ed4Bvu4cKwHx2sZ+aTGLflibchrlg88iggn1/Rb5cvHaARF6pwwdSHR
dfKtbANQ4ARD4ZMBUqV0C0JYUfERDGgX6dbI662NUNQbToZLvIpv8UlnLQQki3WtaFjfwHYvpvjp
cejjBRAKBvQg3TtqXa6YcESNg6WsjfJr6HY29up8ozTwiwue4io2H2y7iOTaKnnRAOjFPaCjPuY8
TayBZCy8zq3sV+AuJvVFe6npNNa1NiSbmAcqRwT07Mg96xS8qzglnKh5kdSa5cgmOG3slRErynxI
6yOqTcKi2e5wbF9SB06NYyHDGpvtlOoMCmST9VRVcWg/ORpzu9x+tmOeaZJnGhaRKY0vufvhFNYo
8PJSBS9Q3yKX1g80NQfDKcrttB9QICQucoMpHx4LCoCEVqNIvPkYkWHV+uRMFDrTqpQ9D27MduDW
h2QMubA/9kp0Z/ftbNo8vlRFri1aUdLFLz17DJByv+HsYUDXIyRqCG4Bpk8mZlKtFVgxqlns/HSN
JA5pu/pTtkc5Zm+yS4tV1OWAcwyNyLCYBkoXgDQ62ePE6Y5wUWB+4uVnUUrmAyuZUuO7U5wTbRcf
DWesHkzelrJE4u+2JOIUDB8bo1ilxZSton43PgwNvBL3TWlIbjybO9sJHqLW/+qQ+Rwbtdq1n34N
7DXWljh0SWKxxk+/9+s1o/m7z8gu8NPXNsGx5eToMSup74kMlCvQ0Rc1TXVgDtl30rly0ouGi5KW
aCgJ0EXk3+RT/nLx6egBXSm/ETO9Td6xEwRGBB+IxSnNeRjJL7W0km1YvWgNxWsAKGlB5b9rdWBl
lDiu58NoUHYgqq6DjKp1bL3aCkUSo0zEEHoNPFn5HlzMH1Tb0ZxBsGUFi2wcH10oqLTdMBnb+lKH
Gf57QuKXHCCLBrga+5wvl3yXGQUh+llcikNu7UQ2KXL1m4VGiguKaVeVfzZVA6LFphqfUrZFYRyg
TkLut8YL0v8bsfLfumGsu8S5oZa/ce5Nn5lFcC1SC1Y0LlbIjgKj9eH+ZlvYbsGDV/DEhLGhRRo1
O6SfMhfv6hVy0VtHtBRyPXYGXow6NiGMFIfSzEVpNIvPVjOyuHXSH5RlzQxbIE967yv3pLbwYkKJ
Av8rCpkXQ20gyi8BvzUlVXV1yRGdpDsj+NHjFsGjAkvTZH/mF7o2T2E25ygcS6OQczXLccih1BcO
4hwU9FEt3I1vMB5tMmSMwBE7aJXJR+MbWKYDbq7UjC5GWX3FirZx0DzDsm5YoNpnI0YNB/JD662c
tfuW5Ta3I7fPLKmiK5qnoWHS6hL0xQEdPSDaZTuV0ohosWeg7WgWXuW+pH116euSw9Bk6OtG9VNm
YEtmvlMt4qJGhOXKZ+ZdD3oqeS1kWvjd9zQSyCYAZ0S/KXD+WiGVSUpy0TypIDxKUte6jOwYxv/z
zhqf6QnM2Q/zzqcRw8Ws7nuGWTaSdrtcxhWAnwGYRD7qCGDIL4/q7oQuGgg6xUjtgRuU/o+M3T2r
w33Fq4RtkJxiX54ZT051yujTpJfJ+BzsgfLDzButcytkuhlzcujcVVnnqEQGJnsRZjFuJiAc1jHz
dBhieEXqZkXGmoJZovwOoxd/wHcDcWiBwuFGvDr+ekQLYryMmCIRcz3bkocoiYbguSaQ+H2oohvM
Q6hA0cAUJS+3RkstyAoxZDgXfhGgsioV5jsCbAPIRZQs9cIEdI4YPQuZRmkUnPMCixLFGKq6rJKk
f6bnjMTMULDC0wqY+2Paq0sXcr2eVXduok0cagM1KDlthnprJpxblf3YHfNxaY8P5njU25FxhCQE
I4imqTr2rJ2WfagZho2QbX/dt9+THH2OL31J3qrHwzonanRETNg4jGUVpb8znkxmFZS/hVIXbB4h
fFNg2gDsKyIXfYY+XUtNzMyb9r8A36kQc2LahbVUdLJ+BubDzIgJUErBSwTjV6m5f1b9swCsucEI
TZfs+qTGD3IVWnZt7buNO8+MYhdUT0Wlpiwm7HNB0kpA5BQpm+zsOZmJFK8rzEXoRfitYDilL71g
hN04d0K4UVXFxZKSBj1ZIk89ajFeksMuzqhWbW889gXuNWApZ1EzoQYU/KqGsbJJWutZhOkbvCbA
ZuOpsFrIfCGKFb3/7GAkBwgm543L6rogXYktSbsNCwsEHWEt8L+hOan6wJKPlaCw3//8gVdkwJRB
nrd0co4PjwiaM2elGpzjafIxagc3wAsO0oc1f0V2cGZbmxQABQQ6CjdeVOy+eoNVwqKZuxmfbTea
OwNCrjeOZxsO7BKew9WwV3rSEqXqWZKlhcu6PWO6JbZh3b8x6xjYliZvej/se2brbWjcucBchlYW
2AV/itPAOw8+7ypSm9hrN3oiAhyskBRHhKk93S9iLJ9tQmVHGzYad7tR5mbMbNhKoNAm3SPPzUWj
jWcCgGa6maJHBo9FeRBJ8l0Nd+EM5x4/eqoj/CoY41bSO0uVOR1ogNee2kcGgEl0o38Ye2mA1cxi
vPjofTUbrb/JWi7rouIG+saeMwJW9poL1wco+F7qjvtqu/YujRgbsEyB7KWM3V0k9LdG+BbUdT0l
wERrlZietwZMclhnJ7vXcDFJo+DkUPqlQQVy49G38ppxqwQivwoCB3eBx+626IP8TdOT58Egc1gx
rWI/4Kc4+DGcKlWnZmdXe3fTgu44bfU1KE79OBZ0v3oG84C+28LampQPWVBUW+ZWFFy9925R4Lx1
JNMtEOAae6VN5TN7Jcy0dvKWuMVOdRw5bzk9tondElTxDC9V3dlaVy/KEGWv23q4J37ayXedNuBm
scUeKnQ684o4vqrANR7i5Y2bYmeElrUwhzp41EeO6Thhzyt056nMnPRYlBI2YJgq7AgR+tCh54+c
FEsxUKahukJcMr2RTMb4yWXWHIYsVy/Tm0iCn3/KDYtg4Vot4Y3g7Neb8FpacvK94TIYcrJPQ9S2
bFMIUWVsbnfILMMOdzzLA1fzrulYMulwnzvfDnZJbXy4Bv0bspUnHGN0WyNiVygxDhbMBtS1CnOm
q99aj0M1Q99ArjFgWjv4sUL4SygZSPfD7JZqmJHdZ18667hg8x9lWyVL5WHaU3aiA64t4jcNT9US
0q43gxaIrdIGLV9FkzkgXsMf/wJ+US9r5pK6XI2eGqwcyRuUV+EC2Ry1cRsuoblOvSWjGcM9RiI1
F06K7l0wlAsC76Y46isEDeBEWdIuQR1aYluwmVuEFqkV4Zh/GCOadYQUjG0mQ49hfYV2DUbV0E+p
YrxK1eCK6I42idgbI2zyWTTAJGUl0g/2M+Gf2qmjwOyyQ2H64blVbJuYzFVAfPksd5AuIh7RyTRl
+M0medhkMLXtHKWu0pP+k+2SIr+WGkjlZEfjKuaFYoyrIdIwN8Z1sOoQAgsLdLILsVQddPLpzXIO
P4+ddxdL3B0pMAMiktJHvEjGGpFESd7guA8MS1t5IStIF2MC0UTFCk14xqCXuXxojdDYA4XpQiKX
hqFuaNPakAjjsO2B4liIpRWH6KJXrcce27kVAuT2p26ylpuFBpecEcSBDKUDsLobW5TU/ArbFiVK
7grZ6DsfAHo9tj4GFn+epUOysCp0xQ5hl0st+sphUG01L7pKxw3nv3/969/+/V8/+3/zv/MTaUd+
nlV/+3f+/zMvBohM6Mz/+X//9pyn/Pfn7/zX9/y3b1lc/u/zr5+8/HW8rJ7/x+9cf+cP7+l39d+/
afqN/uun8xv8/TdcvNfv//Q/ywzH33Buvsvh6btqkvrPb8Jrmb7zf/vFX99/fsrzUHz/9fszb7J6
+ml+mGe///6l7ddfvw3VtZ0/b9d/vlvTv/D3L08v4a/flzCrfx3f38v6+//3F7/fq/qv34pt/Iuq
oY53oUrYuvX7V/f9jz/XkFG5Dpgx02W3LX7/yvKyDv76rYl/QZyt2a5pCm4Fy3B//6ry5h9fUi3N
dU1DNxym5M7vf7wD//Rp/r9P91fWpCeCf+rqr9/8ld+/iv/81KeXiD7DtoRuWhwlgqsd9BFf/3x/
Clkp83v8Hw/xqjAHJnOG8xESFFoS8dQjmbhb4ipoxnTtFVXECqAsaGPKJTTlA2UTavwZAUzzCqV7
0Z5074Iqh5Cd75QCZxQdm9R9alFiYVVnlBFk13HS+gOeCJAEtMQRlCZUTmhhPt1WWfVrLb1OgxgM
JDM54GbjGc84BzeIxJZ7Sd9Lhygx9XvoyS7qZvmMkjCB+jFNPcFeU8Iha4OPpBfXiEqxmqZUlFMB
nrCwnhr5nu2fO0fpO6vZ6wzsW8l/VthcxAGDCvU7hP0EaF1lr+owKigdHJCOh8j5pVNfkuBbJ9TQ
JS5IQOSv4aqPrbun97y2w1PlPQlYPqReAjls7P+g7kyWG8fa7fpE+OMcdAeYkgQbkJSoXqkJQl2i
73s8vRfyOhzXAw88cniSUVmlypRA4OBr9l4bp4z1FQ/ytUVa5yGtLDffcmmHY9l1A040mljpZiDd
NSwMcjq7k+y9cS02IvFHCKMlHoPsLT78TRDqD66pziaG1qr6rfMXu79ZMV1eaB0t0mDcJmACnfoL
U4uEoFhcF8MexbRHsbIr7a9upkrFhD2OOtXsM0u9jTWQfVywtX1rbWTTJpIioCbidw2d0/lSyNNb
EfGDUukXi81IgNVt0tCK/1ZD5tX5wdWCYyOXfd39zlawczs2LnhHZHRMjOyylkaEH05M+ltuDqYo
2vjVQKmdV858ypTYfiuyt8q5aSZYPgbuAdOciQRtPf8tLHuTkhZhuak/dzxI2AjK6KQvbJhJxhsY
meeW3465pw/8Ix2MRthLFJDEpU/rqtWrswfpWDvRkYrHOL6vjwsKeTPP9m75Mi9fMVcCsn7W3Hp8
B/F04wUNOWOG7DUegeqK2Adoxh4dC3yBihCZLTEGiPfiA9/cfo6gCAaNr4/LuZ9+F7qApDG33qnA
kMPGNazJpjMei/ItqX/j2ryQWsTVb9/i4rcLf/8fn87/znHvJ+YR+P/ggHY4FnmZ/R9O50P0WXz+
9/N8/fL/OpPlf3ThsETGhgEUVgfz+r9OZeM/umWZnK+2y+GopPXfTmX5H6kMnf/LAUrDf+P/+p+n
svkfZTKGdV0WIzhcdcP8vzqVHdv+349lZRtC52C2LCl1MDiO+N+PZcb4GN+0z2Kqm2chQ78OXOdC
yE9xgBBgnSkCoMk4MQFZ/XSIOP6x704MW8D2YtqjE9hlCxKaPs2xkemFe8kIdtYacJyoIBnKgq3a
ABdLcXp19yMA/DtacuYqnEPhTDYzmlQnitvLQPiTcgUoXce92tU83yVEKG5VMFbsjlEKobp2OMpE
dZDpcKh6a4eBpbgpbCH4iepLnxwz9ghSI0VWRliDMlO2vs6DG4MGXL8zPTTDh9HEDujoDKbtaojP
xEfVFJJHVU44eii1/HGp9f1Qo+vNiTnauhOhAA1Zh9c5xig0k5pXF0V7MmB0lKiq9hoYtU2AOe6n
nIwJXxPzBTIVsmPpLjFrEdaUfV2k+GT4cWZVkSkdltBhdWkdUr21dj0iSBHzFbHd/iE8danw27Bw
tNtEOyunB5ygz4e2SYj0TAbrYWQLXEsmYEsiGHaXRucb7gCIIS39NAnyu4j5MTLJJ7ygbJIsbbwz
ZiOd9rG+SD8c8wx5g4vYrMv+GLYClWYR4xeAMwrZoIJMWejJZxsuDpfq0nRAVfukuuuXIn0vwuHB
qNsD8Mz8nlCpkBGX024JIgwPfTKaCE49JZujlgwtO2GihgzNdPeGLtwTJrNXXLKM7usi8M3GVfdc
sT9RTFZwioZoHIzlGKVMTwtwbrY7G5tgRJcmKkaeXPj4vtVkdJ8ZzMXNFDRrSA+yo1krr6PuUARA
ZDGkfvh3o1TJUL02LRYf2BAcryc39AgZWy6O6uFwzWQrp924PMs4B6EYEP1XQuGbimi6VhVD97kV
vN5ULH1tyl80I3EPmtvAk59H+/LvF1ZQXh0kZFbEzSGFo7jpg2J4Ep2sfCzVvGNL7V7gn6Ajzax7
/vIztsD6RJxCykqheOZ7UNvSqutLV7t3OA/nnVNCV8HebyC17NUe6SavG+m8iTXYazS19ichLkoP
2R0t+oO10Ok2mnYlU+wFo3D7bjOcD4lpL/QJUjLBLScwIrRH4QjVLRUEIk2fZl31V1tFBmFzwjy6
9/lUArljZfLv0Yf9Ee26oc8vmkFaCtm4W+xa1i1tu5m8Mx0bnI2HBz+YDuR0byY4uP5dD6Oy7Utv
oYkfgORtz0Lp7VkZXXuOAXDvFkBtKODS+UyQUnSKnGn/73djSk7iYMCokjYW6aiib68QP4SAmTH9
mpuZ55ihFKHW2zxke7YxpsHCoV6+mEa4TjlwhhgFuZ1Oi40l6Jpzpe3/fZAZCqBzxRU1ZRY8WHnz
6tC3bZgCMDIAC5AuFVmoLEOPE7DbLQ/FvI1N0POyM4od1hHMUvm8soubSb/vM6YjUm93rUrTs6Ev
SOfmPrlqefOtEOAcQMekXuoE4SuwrYgxWkMZwTL+zMgYoeZsTTsb9xquxlB/OYdV9G6hwUBonl4c
qPT3oogtpIiC9WZQpWcTkg18DXKK5/ohUCwySsv9XZO/4IwvO+rqn6QFwaKp+QjO80o4uLsrXGQn
YytquticYAzKGo/7k0kie1EMoSwZi7SrD63ssX6KljDq+Dkb0m/kt+m+tvm08aKDcns2Fv5sQMpe
O5FCYxYWUvmmQzlXICvUwZrVrT2fNbISKa7F5MPQQjADg8arjaw4Z5Uujlk7/roTMIgkL76YVvJJ
13Sjt35WfpBr8xZXbOlnVo8UZ2GKgJl6a5lscUEST4c67X4Fq4tioeAPa5KK+h5H06QciuVSA7I4
ID6MUR0MWvYZaRgwk6jPDwCT/bZW5i2femBg5VnL0pOTnCnwja0YKT6Js5fYloXmWTUdezixh1xR
3FmzrJmdNoEOuc6aRbjmZug9y4RSNdpdemgrXLVQMrdoxh2vZiUwUf6hSpg6L34ZYpr+GlmMBqIi
+qvMzNpBeDrUC9MFPUAdxe3J5Bo7dF2GD4l1dBSBiq1BYGiZ8IvDQrgISaVqgqeoILIzUmjTufVZ
kSOPJq74RY/dtyzLEdGFsO9Yntsut6S1kOXYNq2/NL11bI3wtmB2U2mysRQZmp1DMZ4TyBJP/blp
5metMljg5f/cqumjjNp3lB3jGieVbHRoCVmQH+SqzpHgSPtHjW5/bpcn0nofTd1+dCfim0g12fJ1
L7VdH0ZkUAfZAQyrsi8CiIIjkjOMdXNcuGcK2dWoUxAHyAtfVB+aXvkZs0YzC2E61SFw+8go92YN
Qd7KGezUeHNRQpoffWb/omO/8MhpxyQeDvkq/C3nGkk0fnejM7udGsgxlrYJfcrFFx5ETG3XSZhB
xC7SU3Fo2OOMSfNhZm2Gv6b4NIzG3VvMUbZLasB2iQijblnkeoVqEy8ykck6gGqXLLrnA/hKgMPs
9HF6bLs0uExx9zSRB8BcTo8OmNa5bcwInovJXarcvVlq06XBk7OptcDPC+ZcZQeOQ5c1VsrEXFjO
o9NxJ8L6HFYtfVN3J1mj42wsZ7imbkPkZ2T5cOctVDKJhxOOV4szsRDMCGdPbDTPJpIQNuCtfhyr
5bOwu3LfB+NfBNAIlhHRY69nQ6gEiuwAQA4Q/m7nNFXoVWc1Osu1H7JvI4ObuMSYCaFiGqtd16Lx
8VAN7HpVXtpK5+QPWQY33DoMstPHOuKuiePqM0z0V04RMiWa8BxG5YOmiGRBwqb/CrE6WRCqEC9B
nsJo8bvB8WOz5jbkzdvYPGIi4D1Vqtq5wwyHGcP5nqrxBdHXtOWTdO6YJWyk6CN/GGesgMKyWb3B
6c8tySiMFdiURV+i3hq4R70QePDOqaW96eblVlfzKiKvtmAL5l2o4v1MNLqf4Oxi8VZYUGRzEmGG
3M8CMEP02mTiAlbb2B1stja4YlRASVIsn7PsnmcUCcrB/5nPqbNTcGE3LbUCVQyvITbHidJo7cmI
zmLCNRzD+HYDuF1VPDyHkhpvlSpZRv1l66XlERqCTo+gohqLLQmgiadyuEC91r+zFuK1HujXYWw+
MX2haRtxNUEpQrsGey5CorCZWomRvnXd69zcOidA3M/6tR5btdFnpHUpqXETYRoXqwx80GWPllub
Jzhvq3nvp5ZswhozhFZkQyWv2O2okExS3sbAeJe/ViGGoyXAs2mNcettIs7czmT8mR4QPurQQlF3
acPbhHFPs8fnsczeRpmDpqvMADgspQYJB1zCJN0xMmbVrj3gYgGTj77TtSKWhZCis2Q6R2VHNdwk
hA/iRkC1H5/dlbiL/pynKrHFbuwGwuyQlWFTqbc2aRRexCOtnoaU/Qr5cOhOOBTXndxpNs0HTPV8
ZgwlhpFbVSwmnJduuY1241fp9O5oxF3Bu+DVD2Oat+AKerDiZ0PS71vBawSPfCK0eyHD69Ia1Tts
W9bEFod6bc5i127ykB07DJfqgqDiao8sxfs5edXIw8yJgvGI73No5HmGFgmyotJgAZBOuRtmDAmu
6u9hd33OHE1IkRMY0MMO+MWwZz1d+21W3rVpnXnuIwKeBRXf8hSPVrzt64kyCS564D4E9221WJg6
jQvq0jUj87UsQxyZo30/9qg7l/THLTuWU1n0OeEFw5SFd1T1yHSKCQ2gbOIPFh0FHxdWjm6Rr46p
NZemSk9zqf4sef5JHA+5nFwQDIbdMSmxGbiYd48wYsjaLPRTCrx1VzvghpHwbgHrClzfwOFXWE3E
66J2k6+hC7Ptjon7OShbHwwcX3WvB+sLUI0tPmA+wLg0nsMk8FBB4ZhCJx3ZLooHarl6VJeMdgr5
Imv3mu0deq4vDUwgxTWO6iXpqBSGsz07N1d7oBDkBp3VKxvRt5g7f+aFykk74mNYS32ULeCWMIon
hnMxXFh/AaF4JYM0ZdaMf6riSU2mR2OMVygaPTASOIkhSAZL/oF580nq6VPvAy54CelA4ZW/UsoS
HZcl+1Q4LHEZ3aDTPJjWcpX5tVwAtdjoYsbZ+IFQ7Fc2hBt3Dm9a0XyyFXN2jcsCOxt5byEwRvqG
NeaSjGglSHXeFRZ0LUBRB6Mcpj2J2Z9YexagLddgqJYD3A6JOHqbMRHrjFcx2Y8FOsHdqFPW4ekw
iYEmj2a0XgW0KG8Ed0bOY09MRAKm6dQb/lCwMcUBd9dLs8f4PbD3TCeUxuwrWhNBshmqo9Mzp1w0
QvjskDmpq7UgMgYfNVCKI/VurrBYpl12K6J+fILU8Gk1oEuRyO3cVXM1zRyOATECeNz/lgY7beXQ
x3MNe4qYjZzYjK0Yza0SDM8Eqv1uGO+RpVF/4rUOogpk1cQ9ndRyfYm8V6LbpZDBDza0c4xN87bL
wVbScx71KWNkWKmf1GFb3mmQHnQ7fRG2+T708qls0muhN3zJ7Bx6HETsVxmtJufQ0MatVRIr2Rj3
ZQoX0z6pkk8GXSwC7LHcGUlwsQnt7C0ylFrbejPrYxY3LbHP4U4Xa5RSgTvIUAXRQpSUY0fNHWD4
ZBXEs1sE9lFUkNbBTWNcX9UIWefjgtnn2JaIeMwa8j7cl1iOMEldajHlbFOFMSAM1rdDUyYvyMdg
VlO7z834M3Ss22CcXYusv/Wl8ZWQMoKnoDzWrXiKHOuJ68qMk3zktAd2B8da7G0eztUi4ebGuyXs
r1nXaEm68DZ1kAeyhR1/ThI9Kn30vY6iNLWfJDKTbRYnN8PkQRws82UeGHQL39Bp3VuZf0Am+BCW
catYcu4Qdn9EoEAmNmoChtsx4aL0lAJ5MDxEQfA16GDJMtcFZlvz9hZzd4Ok/EYPdhSCobbAi22B
sJ/TyNd7ePdOIA7daL40UPoRYka3PM32EondvmQaiw8j3cECawijF19u5ioo+uyUYa6s4RM7CaBG
436MNfebrdiNfAg6cd0CVl9/hzk5ST32XbJb/mDagaD9h/Tc91CiaulDxB0dam8Oo8Vp7tGZSa+K
2JiZufgw458qgPzgzE9Rr3UIQaNXzLQtDzQJleH8jD0GF39hHA2JniMclvdEJzJZWNUuANaFJas+
ZVp27Mf5R1b2DWXWk2mGz5qY9jiKTvOwXAQKhqaBXycdajL8eJ4hkR5J98WQeI7C2dFwpq2iB4On
rXGtO1k8kFl2K4EEH8dyKU59FV6KMEwuYvyaDGotNshaimBhTpYv/JWUSpLHc51jO0jKIAXss7q4
lhQw3HqM5SoMPWC3KpLlUvJzahirFsWHLWWwK2A274CNYbNGC88GUU5gq+PymBKf2tviSU45bT3y
HLpBMkQErp965p6O6i+dNIs5nR9hKu1Mtp1FVDyOtP17ve4zL45ROa3va1O0P2RHlvtwUXthlMbO
nsiZ7+cwX4V8w4ax6H3KCzXPNtGyqG1vGtjXbjqIz1Op9W8ZjxbsdaDaoYgJmOHTlwSxOkmJXczu
d7NN38JMAdYOmob/iivazWgJuUyF9JgLqWzW/TBu5t2SFQ8VU87ImPCgu/E3OkaOtrrfLap6KWBG
2iViurwlnwXp7eSWxX6IURq12rAP3AgsC004NTY8OSoaYbBx6VPE7t2kE4yagOp9KN6SiBuYCc22
53L1k9wmYUMOSPMgcvO2PhrEdVZewGmAw/adCvLophoeOHTYo9ZtzLE6mnL+EMsatN7Um5aMk22E
c8CJ6hag8HJvcpPh3wSmyV1wUSp66xBcXZBV72SDHCUhEIBs+hjPBxEOo0J8REZ9TU600dVH/uye
0Qbzsnk7FuKlbxRNa2T8aLn2iefO2cBo5FnV/gZB5LVae8gGeV+Z0Z2VNIcywndgSkgrc5LdF4Hz
J8dOoEnnaUnqr1KE0VFi/d6YHaOr6RngMWD/ETR3VeTfTSWOpW6+i3JkREukrygsrzSuiZ7xqEfu
a4KabBktjNLNMh2alCcz6FOUlcT9btKrSR70aUAETmDES8zJQvLgpUcqwsnCeb1IhsvZ3GHXGtB9
FOR6ulNSPyYUS2aAo3pA+Qba1sIaROwhpCYuAJ9DEfITuC4q1ybRDjlkldoKnmM3rDeECmYeTiTo
EwaBc9r0JTLoNkWi/2ozZwlwk3eZaCR40aASU2efoCubp2pqeirOBZtpV764vDBNaw869GmwU4mQ
zN2BM3wSvUUDUuJbdq11zTbGE29I8CpGQIiLnPx8ku+tq7/MgmbTNKx3JsdvhZh+S8XdXDjpDkbs
XgPutk+m/CjTl6UN9K2ThWvOIJcxD6vHEjDjPrXr+4j3PFGwDOXqR1WQelM5SAzDQzEE5GIXiIso
iSHJYSpknEf8KbgIG6rSniSdfCNQlPFKpsnCL/jqBD18HBU8IdnQCTvvXBd/PXrTsiDWNx5xsAzz
kWpn64ywYoL1lwZBlFRFsoNigJdNcpJLgc9LoEuIbSAxInBAXjpr5BYdnNtOHioHtbcG7aDmct6N
U54wXoleSTIZEcnE2zDmYDVVjbSwSh7jkTefbhvm3spge6ft30JIInCSB4AMBkJRJEurusXV7PfY
wCiCiuMnroo9OvHcl0375Bi2jkepJuKoN/ujJiTD7hnsAO0FQv7oYND+bQzWAVRUnLvpRJVU5/Rv
8yMz/Ij5r+RwzdD+jhHOuSoyEd5M53k8MBrDAdZtS8S4zMqfBLx0hHPnCG0rFEZmCCSc7CxJAx9G
zQ0Tpt8rVx4bJNSNsdyphFlnOkNkz0lgGhRBiHljvBtO8zSa2zDViUIcOZwnFu1sJE9FXr2YeN1A
ydxQGFwElL0szD/bctGI5oD/RZ+MjsukeITbMo84vwLKT7pc+Ro1ANvXbJi60Q+I8y5Rnd3JNlOX
uo3SK172XdhXMBEZ1Xmylwj5XDTALRzHesaHM4+eXr7bckWXNX4Xyr3Je20fJYRNxkP0repmOXQu
BEBmIDSZyLuHtMyh5Ky6Y/IDLSjldAzsoiNuDKYlf/paQ/ECnkAhBy/xDBqV/JARh4dpMTFNpxsJ
LhgAdDQEdlMc6oYQDHiKFlPa8gNHjDxEcfiK6crMMgS3RlpCDmQkbHUROqzeeQqW+tvo5/ys0zBu
VBUG21yzDmEw3/WaQ9oN2msohGWGKG3CWJmZyxl7EsQzQhV7yXg7ibj+bam8JeoAe5AXWEbM0HC4
scglu6Dz9L75ICPmGQ8BC+eZc6edPnS4mkJwJGeZ9Mrx3DvGbTEs3oj6cO/UHMXVm41OQHVJ6BEK
aBA0EK2dAbiwKIJ8U0EQm7IF3OPMBZRVcz8UfoLQ18+gQmqWzU7IegtHxjhlaxxkZJsHEIXooXvQ
9s2UFgcDfdzSJr6ejo8UZrovhAFUPvql0MIDzUmHR2SbkwsKUgQ1PCn19ziVxHGcjG+ZQJkzdDRi
6cgyPbGBMuLGPxYDkcklo5xsTGqP8AnCwOUYHqX9h3zM/jANi4+KtDr3bfHbY0zzZpoHXslrLG47
zoDAKL5EV/5l1+c7tlCnig4EHa0Ve5lCihhap15oJ83sLrqVD16sqJVw47xU7OL3cLl7v6e99UuE
iZuxSv66fM+IOJqLKHPQD/CbOmxU0omynb08xFvl2poXD+GvLlYzLKJyb6iG+qLZ1sBxVHy0+DwO
WOLMrWKrt3Vkj/LeUd/tOFieG1poeZX1JrnpCFi1ro1Z1VSL+KxL1d4X8/w6h/OnnLaG6HB/GkQX
IE7+akvs03WGEzsfiue2a39mPQKi3ZbiwNdAzlHRbrBGqIuz1d3QgtxMieK4H6J0T8LjQfHsn6Ks
ekOjnmA8wKkwFNG2DiskFSljF4CkGHNn2uK+4U+2NKJq24L0erhnvmM5lR+HrDqREDk7rUlH3yCq
mC3WuQjmFVzNScfywuyW1k/cwvFR6js+9o9LZ4d4SBP+BgzhQG9Gvw2wE5g6iahaqJd+iISNfztV
xt1gzO0Rr0RyQTdpJUmykZk7emwcDnoaUeO5aOp79w2SGj6boPkconAfs7clLjp7jqOJqjiC2FWh
HR+6UfjmGNyATS57YwiptpTb7HB97Hq70omWY9pYmzi4GrawGBtE4E2Reu2r+k+K4tZjfS39f79Y
2aHFRQUZBUVbXJ4xG77BWLKwMIQHKBV3RRJ1hyiAEiFtMXmJRekQhc2+yvSXBOErO+LQgXZoNaQm
5saB/um+JCSyA8HMGDrENmICUi3S5ujGCEFK5g+or/HnQEfbLmb9BucSaFYRR34ozvPSc/zne0w2
n4CKIVzO0W9UgrYLxFun7BnFUfLUWwSYzJNB9tyaFd8W0csAm2ZnJvWfvMn/mCYNdIWH2NcH3QO9
SKg66y9Dps1BymZHE/DM+pBRr0weXcaZRMliQA4NkHvgIsoeWUpe8n4sdWNHKsqa4png7R0fsz7t
vLJhdtSzmjn0ZcPyItH/SlhexoRrfxVVeyLP/MRO85Mr00/Q4nSS9CmVhCofC+1CC/LWJTTbUzi9
OMY6yIqc7zIPMOHnxHWMeMnmsHp3UlNQ0Zn0+lHgjYJIQpVED+Vko8nOjlqTHTMnxQQxZRt4lNbW
ojY3+/S9WUVDVRpgO4/aaEdFbe8nnQYtBJ3aRq0/k6JXNfqfvG8gCRSVzgYLk/LM0pcVDQ6QjIgT
l0Rekuf/FpS0+yjAyEGwQbbV2szcJtrCcl4bblNSktM9oEGLRjEfkWqjoBLxwVbGM012tXP1/GI3
+g/wIetoQkK1CHlhOEQ/mKE46k3tFNjyGtj6F3yyZdM4I3xIJuVGehyNYcFYlLzF5hzdjREar5xQ
MT/Dy9lrT8XQHS3wCfsh5N1W2cclgGk2OoZzzPJKelzi3xCs0gWx7XDAwLMXdqF2M5a2jEXnNnJQ
ly7TtSVtGtRgxHZEOY8Dd9WiWT91Ia/zsDaRkDCXlG4ztdUpLCf3kAAl1Zw+PTQQXvJ2/BOrjplt
aV9bhgTdOI3nLjPu2pExlhU0OClxkuymSjuXLDcROGDgkRm1YL9igMUQSxy5JuFWr31qZycW7jSR
S0PEhQMcvQge7UVU13AIBvZNy7WjpjVjLoa0h7vINr6ISHi1nPLTGJTu9SJ6U7NfQUc4ChBZ+4jC
b7KmQ94xlsnWEUHTf6WWCVmRZf5GNtWK0mEEPBpyC+Sem+uRQJT5bqjOsIqDc6rZ4EwQgRRO3GIs
7RlSk2qGudBiyCTj57GmIg8UWhlbcQeVOkovRhVNWEBvroczep3jlEhrq4zipxZmuOZhuvhHohfF
oPmWD1QKpYu4PzRrKsWufQuCUe6qllU4thF16homRb307YaXPrkdZ2dAHqMRVEXdR3kSO7S5ppGL
DazQL2m2P83qIRrQ7fMJwxy04+CE7ftaCfuo+q7eon4GCtsv2ylCLWT06a+miBKxtNcmt4IHwTm5
ye3lnIwoDJK6O6g65RkmHIFb1WS/A3m3cFh75NZ4CL5zMrOdqWG82PHCNXnkNqqAd17HiMORRr5I
l4iDhFGzM2CprdhDgU8yyXBJUzic2rtyyPJRLW6uuNk2EPm3IB4ZzVR7l1N827L3XssiPpzXWoN7
QVLbuGtrOR0GnCoQsMUupEsHYcQexQ5inmujv8vxqfhmTZ/T6IAhIiaCZN0dOUCTK+iYnM2ezrY/
l+jl7Vq/rVNzOTcOG1F3YKrCnze2TEBiZhPQ5jc2gN2jG2k/je4cTNXgtC4SgwUAk9YASCZD20ez
VXTfHSkyfBH3+YCuH8zQoeG4UBgbmS7+CAApnusoRAj0y1pNG0CbjhVGQ5cj91YtPnD0+ZShfwbd
/E7WMUmdEO+OW80hSLB9TxL0q0DvzrqtPtTQJWcRQzZyIQxuDJGITWaglp/s5KSVxFlOCXhGxrG8
1CIXGFNwtJb0FucKqEk4PJJZhqMwm14EFdEWqKNDA0vQX6ldAzXmvJ+qX61BkUlYNe+vlKnwwNBb
PI0GT7zNBHljF+V3HGYkJ0Th9yCAE0xkOdUMmcwigYE6KzrxFtrofix4eIrsHEdgkEi4wB/jiEOJ
Qp3vNffmuGr2s82wxxiQT3WA3kEYMgzCKXz990tRtepattFrQUMbUtlkjUZWMTzYxiCIy66To6hV
dyV/XtKgEmLhYPfXinnX9NNpoWC7TtMCpG8soUixP9aEgeFOaakHQMRbynC4tJnW7yFM7QxwQVEd
LH5Iil+cCHeNmlZbS2Ntky79gy1SyPCJ85h1YXmOl/6muTo+krY9QzXSqKmQi8nisVGwQumk9F1j
FeVrWt6XF9tFS8aADrqK1d2bVadjxZGYsCEkoJ0WeFEXlHtQ/bsMUf/4LRIM3zBubJOgIL2HPZwk
PwzhibWyWU8UiJgzzqxbKs2DnqPPm3jBOSkD4ra+D4jg8AiVZZ1UMZhLP7D+vOgdTm/e6uleS7Rf
rFDJLcmoDpeq3iNO0nbL37nVPTNtxzt8Fmci6Xhy130wPq7laJl1/wh/ZdjgT2SYvwT1GRYOwli4
rnOm257eiA82OAW0bJ1+RCLPs9t6P8ahoDFb6FOFy/llSS6OSz4AgTlgrCj/USpjZXaC44AuZZc0
1a8VR89FzAHuBmwEVLz4tOUVaiu27rl54dlINzPwayfE6tOwRVuqVcQYc+MNc//mtqn1UPeNz8+f
7/nsWGZW08McKN58CB+ZxSkkgGR90DsQ+d2lEOksdzCepzToj0bdHZVpfQ5Opp3bctDO//7JMgeW
c8LMvxxlBkQp8WlRp+nzU2qS5qmavwNaC1/X2BdMqmM527P+F0Dd8N6QIu7EgKfaIdo0YRcfwjyp
L4u0qks6udUxGZc70StWtx19SlqyDYr4SNgU3ZVrWIZKVX8KWzY1oTn9ToGefmpwJTLXkI9MBqCB
jtiv4sU2n3Dd3zhiYnKlp86n1iM5josWpTVbdQryqUtdctaBPbvkMGrddMg6GBTYD9BVo6gygqp/
QwreeFopQ4SW5GqKwsn3aPv2Vvk3EOp7KeFwmYlxQ7ARnecVAWFV+O0oOmeP11N/DCehv0dqhkBD
uIWVthYKMUWoEcvXKk9PND7QOmbWIbWNdKp8goMlntJ1O2au39eN5EiMZnH5qk1MEMBxHKdWvaoy
5CWIoVA3GFFpe9e2ceP0w4AzMFBn52kyGdyqKT5OqkIp39Xa3sTQwwGXL1sgCBey0L40vbyNIr+2
pf3gsjXyQodIgDFx7mmlw3OvphC03wCXFgGuJ5e8PjhNP6MTCPL7yCzz+7hb8nudsDsfsdNTuv7u
378CmxIgwbHpLCcTEwEOSs3CStRWhl/QAbYDvNV5SH9YRzNtI0ZmZ4qeCoX0Nj8S1EOGI4RnNmax
panz0ROhENHx2Y6GPdM+oWwyiF1LOx3Skexfko42bhhjFxdSBu9IpvYreQX3GS5sn/agZ3CP9HRk
NnC1WSNv3KnPPQtwxoSgl8YMSZJVoocPA9jMdYfBwW5bWgAOl0DwOpRmBw5otuGOgHJeBlUerEC/
W+FqszllBySSCY6w7rMg3ODZ4BCIu0rtU60u8Lf+zRvCcCKyLEtGj+iu4cvr5XTW0xYREDSadpmY
I4uESCVLPGo6307pGK9GfQx6zlHoqJAVrfjQOAxrS+I7vIQdOlYFGZ5MiIfXKZQZbB2QtEi6Of0W
qM2gnpUahz0y3qcuXREcK86Ao8koWWIkrbFVHHUD9gbPTo0/mRUeNT06oakGr4j8IWUd5BfVta2c
N+nGb0lCCwtxezMVJTzyxBQ74A8klhKT4CsDQx4KFnKohi7YjuT3xtMfZsHbCroiSSY8pxGvAmYx
zo74LISTOCo39lj7Bd7lTe1UxHBrn2l5csEWUCQ0pdeIqSWEZ/osRqAgbH5oD6ILkLF34dbFCZn6
6GvZ2ptb/TVUQ3/VJugjFIYZTB9WTy2iwTCa0GYpFXpxaFoeg82w0N/JEkgPxhy7HhuGvw0Clxkd
7EY4CYqc0bgjKhPlDBLeYEgh7oIlpqVCJPqhBVjXiUdm71nxc2b0a1Gw/A/2zms5biRb169yXgAd
QAJIALflUIZVNCIptW4QIiXBe4+n31+WuqcljkY6c3XiROyIGbYMxQLSrFy51m/SrUSuEiMyktBw
OSACJAH7TEvOYp/jJ08fNdX2xHoVqitExGPWM199TSJsW+muaNDm63Jgy85GDij/4Bx9wha0XI+T
uAtC1oPTWgjvxeM7zPL2FOklkEPUGls/CYOzhprsJpjFXamlt2HobaTJzTu1EafJ3XnTD85z12eH
Zui0LR7NYdjSlj4jf3DvVel7F7zmBrMF13uIbeoLuoZiW9QjfNAMpwq7k+u9EuTcu4mWn6lHD4iT
nK0CQn9oUT4zAaygh+TOxRl4ZYEo3HyDuwzKiHlDW7MzQB+KjVGW6EfX0UNd0lhGaCyj6ImpD5p7
wv00U5FbawMX56J/Rq7kgz3dts6Tl+OKEoLmPrYye3HgYJLaK+/JfAX3TVOSVd5Wg+RuF+wlna4F
24MCdPWl8wKKVVQGpD0hzZVlzzQlUIUAOZH0uOx0/XLjefW7LOGu1wfdCd/ieus6kH4nwuUgQOra
qjFevi9Duumwh4CrNZq5hRDlbWntQ3mm3k+CIiW2GxWc7RAj2nD8MNRDvyttqkOFna9EgpyYN2ot
6SCA6QV7jt4fU9u7BalKUKqxhsXvbqH6ZbuAaMebpJg4sPOpu1y/OHYQHUrTfLY5UL/9Ud4nGlql
GArZVumcE2+GJhUKdFX5XaucX6+/imIazddf4ayZQPsdqOnMFOztqkQzLdEsB5OZYt0LFwKmE5gX
RN9Akg+sTymWCy4S0242I1rh6rf/fInr7oIhcXj00lpHvwVd1GiOyovltvQKqwoOaW+b5+uXAfS7
k1HS7iSlL7uxnfvAWJI7m5gu4+VBIyjec7qJ/SICbd3B8+ToISQlJpBeCm55Yncb7oXWOYEfhmDB
+1I5WrdzyFU/yg+Di1eeF70iCVncARvexmm0tePQPV+9mqI+fayXubtUV44IfMTD4BSXWIztrRTW
/v8x5ej/I0KoC0vnP/ONHqMv/8f/hM33j6Qj/s1fRFDD/EOxPTFVdEwJtxOS0N9cUEP+4RomFkCu
bgv4Rbb4hwtq/uEKmKPQkRAWh/f5D+uIH6hL24M+agjXMvjh/w3rCG1CSEXfcUF5Kpv/SdgYVN8t
2+WTvueCRi51smbI7uMErVsnST/kAAED8tIm6LDb605ej01wV1vPQZQeI1hxQL3QgNbXi569ThUK
4XR6wtlbVkkGxHIyWkqA1RNwqhG3+ulTPQP/gpc9aPbAYVJ9zCNHX5VWJdfYOCjPzg/wek7d6CE7
UnsPiShKP8sj1HIRSAYz2xyxqyLjV1/++W00jBPuARzaoeH99S3fvi/TMIWpqzXdYpp+c/nomFwl
YEvtOmz6MMkK6BOiu4k2YJ23x+s/v36RghTeSxECqd0xAdGU7nK9a4nKJYhsowG6TUY3A4zgi9ea
8zGamj/ryXtJZtQ23wfU8NeT7twVIJp3UIsaLiEDvQEZv9bCQibH3erah0JwE8a8C91I6ADZyl4C
2EKq2t7F+bgXmbbOrADnJA8RiRWaAKDYqRsNi65P++svr1/SzKIHT8gE1bacWtBJwLjCYuv23nTp
qrNdZp+H0S33UqfJF9JCSzodPRLznYT/dNQaYDEgOy5oye5dvYVyRMEBCfwZhQun7AeqLCEW0hl9
Sc1ILrL1qvNQNs8UgpP7zG6wr0f7rDULKA9tvy7Dxsd/N16bCwdL32qfInUPHnATifGqN3KwKWA5
N0ukBz6UkQgVAgEJK1OOnhFwVLt9cBGjN73CfETz1F+ajDRa4qzkyuxDbRrVwQVseFvquu1zYbg1
vfqeqqr008GjJ5NT4x64kIIlgXSsp+JdugQfBg/Lv2ihcAvcfeP08j2Ibst3E+MQB+SDSaMVG0g5
0BrCAR00M0IVYaqevGwSR2cGBhvTQoaz7Wwp1H8lu7HOFJUBOHlrUeYf62ocKan0vuP1N3aWD88a
z8F19N5MR3l2FmRk8RLBYbKb0ZmDfswN0DqglBBsDBcNKPLHrYyaR8/Qq9PQD9IHe//o1pgJAC3i
UiiAcpoiekVipd3AnEX2iYBydCDk4sfwBArvZTSm8NakI0mnEmHgSH+Zg/4W3leOTt+rXMDnR0MG
MkM3823c2traJQvY3CfTBHTKK84VPAq8iNMDjRSYEwWapDLJsbpASGeRDDNSLGQ3EUA44L2NYT/I
hC4A9NcWCC05D8hv/FCY2WYYtD3kvadc0InXhOM8xegi+LoF27avOLAE8KHGAL6dlGi7ghXquceL
TdvgzAPGFXxxEwH/JPMWDSgNL1qqg8HPTErIOZgArbOUPYNWyR4GAjUh9sG6SxBOqhKdKqfrRwVy
k6msaLJ74mvjiV3ZtzA6XCEu+ow1TBzP2yFpI78fAmy0i+4WH03KgPlYnl0zBbHcGhOV+M+h0zub
QGbvkxaB3UkU5xzYFRcg+v+xOT+4IdrGKXXHIZr0navj2RCB/jZzWpr4PLzU+r3bFDbaxrm+zym1
RILbUNhexgTsR2iI0+KGe9TGvJWBQcJGwaASTop1OwWbIIiTnVkY3c1SUmLgnk2x3ISzRGIDdz1g
tPoqRg7kVtOo17a5gVykkiUOBQYFegFlpdTQJW49KFqtBRjbGy06ON6zrdOeAl6OwdAEBAzIGybM
JawQ7Kwvrk2pVlhau5GJAxVu593prn5BLaSA/3CfDk96NGdnqBCPwBTqZwkxc9SRckSVknIB8Ki5
1C5T6bwijqMdUeQAkTlEGqVreCNurG8Ns3lqwDe7U+2CaTe53trL1oCd4cJA2WJEX23rypnWYnCn
rZ42wQFRxRsSrelO1iCflrLZko2ad8YczVjKHaYa9rjZyfIMTl7fLZDa8Eagwp028kGYtj+3w7EK
rIEunonAC/Z2dMlo2FOmdLDSoSI3mTGY5x7Eg3CiJ2Rykg2muLT3DErrTZLsc/dmdCz91q4re5dO
2p3qnUZjm5LheXunpaxtSVldlnm8QZCruoeRCt+lwlmm0Swlzogx1UlyA94ir5nvKqXMXyT0h7Ve
ibMUIfi6gekI4ii6g7uGnFuBf0g6Ckp65eCbD0vgxXeYffvlPDR0/c1g45jNGmZkcCwtCt2TW7h7
YWpIwuAMuHJyEyyL7SyHrA/3aeVyvwtZySg4YWFYBsZmxCBsJ+DpnzL0G1ZFYIJgCZNjOZjhjWkt
x8FRnpAzoup6HErfpDmtSGARUp10EVI85yQjjgiKQyFEuy91vHnGRLsNSYcOAvjNJkv7R2+hX1bh
+YyfQOBx9HRc4xxvP5f4uIrgnCwgZzovHdYWYA0lsHNDHdyt9K9jjTSiU1AaQZl02kDr9EcgPBdZ
wtF13Zcw28LyrU4JxVv6Ne5hsGzaVMYQU5hsLVBCB9PGZipPWFSmQLY2LQCFGwDaD9UATMNolj/x
0Zz9sE2tM6iAd+2SUZ6fShCJVrfTSkRZEruYUXwdn4aJG43uWM/OSPFCLwCuUUR+MvJl34eGPLu4
763isX3A6QckJc4C51Zrjhk6aEmYxTcFy60tnE9AYfO9Yzza7LzGsfrnMMbpFhrru2py35tBY91H
OVUm6cxfbZoawIcpPcaVLG+soLUOoZPt2nyELmgrvhrnKzBu8hn7POB++UT3YiQ60p0W+HZu2ZMg
EygrU0qmab9Bjt/b6lULOTaZnxG8QVic1AFQL503cASVnsXoYMUYqLlERNE2PuSj8AzqWNHWSgAz
yUUrkYeCLxdSlMkqNDCj4th7HL3TZGPLOxuneKwV3zOGZlPgMDMrCZFONPneAl5S2T0u8ubkd/UL
2kfVDlDJJ9sunaMwg1MHbcV3hxaO0NL7VqOh6aXSKTTemiO6V7DHcntBzajUnjyYfMAHjJELewm2
wE2qap0si32ce9c+VhTvYY3ChzE96mZhjfB2gnLhwTU3FlmJPxfTlwFtjCmDwjJ0rkGBm6anoXkp
LJt7CwDX+vrhlPRRZnSLq6TUk+Y6+aZCLQTeRAlk5/oldk1Y64pC78hgh2yzkidKKvg0WLBZyHAT
WduHnBvwin4rGulDGxdHtOCKI3j9taW0+ftUkMn15rkxXORTZNu7GMAZSFW4xdFN3dsOsWZqTMkJ
M4FL1He3sCDz9fULF/A/w75+CcWCJWScPyKHhwJXiCw8dVxheeahrJRcEwrSEUT8Vd/Xx3rAsZVN
ZIK1aC7xiDSGFNMzZexlV9Txi4Y+1mnKrE1S4/sBVP0djhANbIUSWVEAt2sJRyxP3M9RON0MHKKb
xAqA7FnF/vo7dNPX/Yjml5MlX0dWC1r2+jOtMPhaCa2utHrfJjGwU8NFtxCaQxDN5caIqakJ+6Nh
p1g6x/WLIyR/VU4f64BO2qhDw7aixoQiMJQYhAHONzEKcaiZanOUQzrjYGpnAQ8X1YCeDY/qp7zA
is3XvclDTJNRbshwlK8HXXzMm8/w9XiTkdhPVrW96ihMZen52Bb4NpCvbdIth2VK8YWlTAACJzkh
Y9hOEDstoJCbetDhCC+3dQ+Db9CsddqTpBum9hUB5fY2w29HHzpS0aXq0Iip/NHzJQTxO5GEZ2Da
tFs8Mpq2nu6cr12B7aZY7Me6Kukv2iUvYNQVdsA8fLyEl8JQxbOc3hLqi1stWBAKTo/pTLfWHRpy
64peSlWIB7cfYPMBYqMrjMiODnvFy9bRyM9JKhMPv/nl+g9SHfl6YU1nXaBfvl1GLGMCLf46lNpH
4eWfzAqTGVs6+yY3nrkXUflqJiS09WDaxgYLgQKSbdOTGN6VIvmadARfVO62dgVTzAA/Xg1Uy4rF
83MXh0qIlgj+0dgAMYx6IoLTHddC9+BZo8R9KgSi0eVkVJWLuzflcnQ7tRmf5wIshyWzx8ZEWhoS
E6E55wMamKhp1QsSAZyIwlzzAwM2CV2QC3L8KKabBoFrghaRYgZgifYmE10NYpShshXxI8yOnomR
AG1tGwbA3KbEXiwBJw+XqrkT66WBbGtHO6H2SqCXB2wUL2S3UC7GVzVQYGkE0IHkK3njfl4Ay4fU
0Fddo61t7ENVmxbLaZD0qynXIccWNGjU6h2lNW2hTzXtp3LivrWY6g/L6/eJY22NL50pfWMB5Q4G
PoMr27ZoutXnBVYURSVnt2BDDO3e73rWYjeWnzFqQHIRybB9Cl1vpq9H6xmdH6Ve0GgpMNYuXVFP
Rdw1177Ujf5swZhY0b9hb+GO11nyMvdEEdSQqebl0KeHscU41f3UkbDA99T7lYW0fVMkXxEq+Hr9
5mCR97O8rfmDtQY+aAMAO3fsfVAh+T5H2ck4J3pibWPohqu82uPUQm6mAcxmohM1eYTFw+yhvQuT
lnnpWUYDNeGwo9wVfeVCMG+z4r3IEueAWzjsHhkfWzyt9PaQO1a5/d/CVzP/3ymheVSC/nPhy2++
FJ8+/1D1Uv/gr6qXNP4wHQePO093PNuFrPmvqhd/hfmeY3iGIYWhe+Z3WjviD9vk9u65hmXZVKSo
Vf2ltWMYfwClsE3qXobpGq4p/5uqlxLt+b7oRfkMJDnFNSH5ytMoJZ7vBNCASqRZYTQ4DUA26RsQ
q6B7bLAxeEMbuGIHXCVzNKak9+hYyea7gbr7Vlv7Xn/NMH/y6bZuu0ivGVTf3ur8GKVeDAugk420
2q362BFbjgAtLMMcNiFOdpaNc0k2kQFhpW4Fq5EuTWy8/PoxGOd/GwMpdQZamB737TdqQ3NhQPAf
0BWfXfo0NOpzrVmZ2ehXdnIsePmyML4JC37TYvrJm5tUNP/tMyloutJyKJkY1C5/GPeqMmQ8DTW3
ghFthAlzIBdFzgB6IzZuyOkhCg6hqWrpX70GtNsQZKkxKPKof4u+3zQW01LER2w6ES3bD9qdOXyy
O/IznKlTBspdhk2NkUL6zpTRvgAQkyOlqYZQoOnw6/Gj1PqTt/GYRRPLec/FtfDHt3FBFXI4dAla
ZstFjdiAorkRHdvuVbbWXs1uiFGBMGafetk2RT23AzOGJvfakC+NbqyRMwCgGeBNwstB9Jn10RcO
Cm9AKVIQN/SaFBl0jSLOWTA1CBscnXoiIVktJG251FEQpbukkD/8v0UxTv3IhdJQgIqqhHEWiXZX
181WTnctQgdcvldW8zKm0HwHhKf57pEirBvviwVsKP6PaHSThc3PbvZKKonrG8sj1JR6MQI4PJMa
TSfVIf7KS9I3WxNcnhVjM8IUqr9XD+Tgt6LmrzPv7JLf2tYeoaYd7pWbdOx2Vp4c6W5uaFl8Us+6
9ECreEbQVW3DUkesLsq+bYsY8FGGa5kS5phmtgIz3ST9A8WmNcugICMnQ94Y3Yvu8OIV/FSeL8bo
CWunI/33ndrL6rvVOKuBQNFjNQClRXROoghY4l5Sm4xlyAc7zRaoGrkj96QOuh3jNzl4U/Kj5eyg
CXf91szCriqd9mTsxVyTP7F2Q757blQ+zFrmh/Nrj4Zm5N2ZnLglhi6INyOquGlYnqKzL62GVaay
46nJhGjHqkdUK0M9fh+IfeiOPrcdHjCiFMu6UOOu5w3UOx6WMW66btNVoz8xfc30ogZtSqx9Ull7
JLXuPByg8dnbL7wHF9W1es/roNHhXqqLwRH76/0gVMD4rpNwDaqep5s69WOH0KoCzndBFdKhzCjp
sR1YenqkgJgopbOZW7SnwrnbNQyrRiVuZtgZmJa9wI10qyZGQCyul/RoWS8q2LWZQcVS/034MX4W
fjzPdBCJ0Q1Tcoj88IQIRwSFpxF+6LTjLomXBU85MwEGx8Bs3M0j81Nwo1ZLhXlC/Oh3g/STqGsR
yKRhcfToiHn++AgVSGUbwNO3R1ARQsW2dsGd4qEJXmzwGdS11PTO8YvajX8fC+Vyh0KEkw/XSXTZ
X/a4L1G18dJntYycmEMLPWG8kgmpTdvtfj27b/tEanYt6egSl2nLEYzejw9OnZY0FmdZNHSzM6Uv
yaPUgIBUWBIQ1KGxbmpQ0ST2ksY/+h3XyGGwEsF0q2CngoPNXl3Yxm2GXo9auPQZ1AhAPYQH7jua
uVd7llYH1XUuSuzjCqJdCHVK7WPYTmvT/DPMp1Nq2BdoCXCs2q0KnWGTroN4N4EqC8e7giD26wEw
fjZz3w/Am7MrcpYBiVZObWCJ1wirlndD5FBHi5rJVABgIAhmIZuSgB6l3WZUKwp4kpo4IrBbczYV
+fk3j/aTdY0Gq8HCMUG5WhbZ1vc7jwKkKfEF+XaUq3BecXS3wYLXHI/GR8dE00Svt+oxwF1Q4/yr
Rfwfj/afnIU8goUWonBtuojqEb/b/CA4La2f8LBUa0F9rNrsKubD1T3mLWtcs4DWL6dfvzqStfzg
N1FHZXCeo9MxFf+mZRtTE80qF067lqn7G16/lrFWleLpLgmAyZqogc1IQ0fctRzE1kt0bRu2OEFb
tt8WpQo+NsdRPU8+Qk1H1qxZZccxN+6UuhOcOzXVKmWZ62FTWazT3N5ztuXLi2DVwmjZeCpp4Qj2
UB/zOPnUMDQNpxCLIoClrI4UtShRrV8NXruzrZcQAmzuPVrseXpFOFYwQCI9qxNOBXMhvBWY1bVS
EEOY7JjG1AyS/KyRKEKCotqxdU1nWwilassZn4o7axhPBukDji0nNd66mx7Vw7lBclSvoEKr440+
2VXFu8bJ7BucKGrPzsLcq+y3T1q4zehdd/xTUtCE47ohfg+DwTGOJGr46tCl0813aus6iBk54+jj
mwBxj2BG3iK07Jxxs1V5QKU99HW2o5C3px6zqVr9lIJOUAOhXltF/LymI1PqdyrV0VBDHzaJ31vh
zrX+DOtlWyoLHFZrP+MyQSHxReXFkneI6PJCpoY/Dl2cJKGsODfTDdVbgJlEQJVdMf7Xk5JoWAh4
bRzMqO1c1HuqNETtlIwDW70jch8rlVmpp+byajv1pksm/3p0OesuS7Z6cCrCYEcte6/yqhZdfZUa
MSB/z5ZKc1RmZDmAzQh2Fcd6BsROpTpUAdferZoAtTLUw1Ix2aofpJ5EJUaZ221UrgcGal9OOdWB
kBYpwKPwnfqAljhnzUQXbdioF1PzSYVmnXJI6OXsq3SrCmLKOhfrY40Qgpo1lXYmM/oCBRxkfuY1
PeFp1Nkn+WEqSqvRmszxMZaELVZnP6EsrNIZRkQ9n0pOJnKOYOognAFEqU7ZxGLoSaPIL9QSUNsi
pnqs/pvpbDRehfa8by7WxWNtxrqOCDBkD4/jVptPvT37ZcMchj24x+So8j8EW7ZDzMfmTMacrpfX
pbb3mU7WKEbfDRcfpfSj+hQry7d1268yYJ6xzM5LbF/MflGpI9RlGkG9sa6T5VRReFD/VS+pVcNO
vZxa9uqQVZmn2glqjoEePkB48dUCVomAGFKQUugMszCtwbcNXi5JjhHkm4UoovJd9eKzQS0relHv
w2ZWGbBawmpY1I51iC0sDbWJbXmfZxN9lfnUzSz+AJEa0p5qIdHk+FBJW+z01KGxBP6gkll1zel4
aRWxgRDTm5IfhnF4VPkAYhdHqdiP46toXfzluOIQAVQ22fMOWJHs1A91ktHHM+asbpLq14OZHBv9
wODuUY3yK3LKaY7O6nVz6fihvXWcGWnr5JhwepXwOzMnOVpoe7TBixW+qDuh+rlzQ2gYkvNi9dtu
+piwhtVHuhbaRFw0GqtBKLkFcZZvQEzwNxl2MXHS7VQMVCFJ/ViVZiNk6Jn21nUJP2SmKo9Wz68y
1BquLe6y12/zUvmho0YMfY/KY3hU36OGSCW+tHXQoV3TaF2nLDgzQP2AyJqz5iX5kXpHdR9QEUDd
BdRHhUhKq2ckzZxI+1TeoP5abVL1yep4VGm2unyoXJ1yIlsFra7qMiMJXUrOCXaE4K9MrjD8lHKx
L+oD1U/5+xZBMs5Zta9d90a6e/Vz1YGg1rW6jF5zS3SkIwsqSp2f1YAspKO4WF5qA7wtLF2teSo5
ZVQon1lxBoricaSfRvJmPlOFqBRWHvlihD6ilmIpQDqlLg8cetQJAmrtXOjGlgLGdKeGV61KzisV
Q9S9wGJrq3tOv5x0MwLUPJ3U/KiwHDBKanDpCUC1m+8i2T2kzSGn7a3GffRYZw3+PSxLpKDQrVSN
dW5uM74c3FVDugzljQs0OXb2qphgLglGZxNkMotU7R0kRJJupQDOyLJorjcgJk3Nv5q81vH/Pjuy
lEsRAUFNzkQapXJCdV3tU+XCnR5VfFNDob5HDbJ6lGwZ/DWCqB00OM5cznqj59ozcAVyaZSytTxu
cyxLJx43B/RK9iqAqFuAinTqE9R1KSHcuk16VONfdK/1PFOJ5gLG/9VSvmYw/2u2oCwbfmO2IH9Z
Ytx8KVD4T79X81b/4FuJ0bD/EBbOBh7VJNt0qBn+XWFUNgpoGCNYQS5qO0Ds/gWrs50/uJh6DlB6
15aqxvivAqNt/UHaKtAAxwBCwhT3/psCo/tjOozMIWQXG7CdNHgOkuI31zwTwR7S9IkaxbLMx7rs
nsckQ4wG2CtJzGDsa235NBTZgs2ycUxGZI6F8Yg/A82VTtt0mQyOnV7iBE6Em0eHMk/e3wCXG3aW
k576wkMZiovFbuprHMyqCOpbkqPN6+U7FMHnfQ+EbSWw7BpeIgLtuk7d4+DB0u9KPd8G4XtTFsuu
7bE3olEBT35u/GGOX83iGS6inIlUwq0RPfDQPh288pTmRb5qWyngKIYxUJUlOKYN0txxA+2PG/ey
QV/d16c6QKWtaA5iwk2hMNtjMwUzzZ5++NIHCK1UVQrOvvuQur0LPeTixaZxgw7LxTPEhFQv8Kll
6TE0TKzXuS/Gu3S5K7xnkaKOayJIRZVYW5lx1fnzgkK1lgRfxGgeYhPIishEc7AncE+IltlOF9zp
erdyJapJbSfufn33sH68djk6tVOqf9LERUN3MBt6cyPU2mZu5oXQg5wGsPI4OvR5C5qN8zSTEfIC
SXLpyrTc9vKUR1ZzkLi44uIe7m1C1BqMDHC3qaaHWCfbcVBgr8AlJM3mx6QIgLyh4Lt0dI6HTMwQ
qoIHSF/dFkbGvbGArvJAU8NwSm6kXnx1h8668SrtYxdBGrQC+04uLS6AspVwOLDFaeGRtDEaJs4l
drL3ngSF+OsBcX68i3ED5QKoCv4UChyIs2/voR1dfy3Tsxqb+xClzJSjxtZIP1FkenFd9KI1c/ji
BugreREmc/MMFH2OYcotAZU1F7PIKQUWbXYVskeLRg4GCtJ16MCOlKvkMIltx0m3dFASvCKcaWii
kOoq1R2j1zFtBvvRe9mNbeWg3h+vHbTrFyvH92q0UjZICglcd94vIx7r9tgrmjoi3oLKKube02ZU
e1LGc4OFbK1DSnVqSnI6ekzYMMml2/bD0vpmxKQm+d3igP5GUHJBtqVeCbprSOfCYsPI1m8n8Dlz
WX/uU7N5FzXwgMd4RiaymW5qrUtBTTU+tsf3beg0BwjwwZ9ywCdTon7i/3pihAo3/1ySv02MgW60
RPwSIIX9pngD7pLni2S1xpBl2Y1ODFWgfoxanI2B5cSbLm+NI5Sf6FSZ7cFGICNxAL07duRBNdG3
ToFaWeiNvV9m4XnUzWNtaKg3lFjIUg+AcbewtOm/N6xq+M2/fnzjx2j67fEFPEHbkVgu2Lpad98V
F4SsANePAEmuEVMAlQXpSF9mKuAF0WNq0ZtYmsN1KUnwl5fR2CWl6e27iAbnHOR3dc19rB1Q2ExS
kn7LWrdhh1WuPhx+/ay22vQ/DjWtHUGCaTg29pHOm0IIDKR+ouFe4Y84svt1Y+Ui1AI9qdShnDvP
I/eJddi2UAchHENC2zui/jMA73ZnJOVjENVHiNDLDrAKDuSLZm60mEithdnGFXO+MW0UOGs04te2
3QI/itIIpdMkh46yKdMtgszZdlqqP7OgQjBApuT3LtKzOS1rDYyK72q+PiO6MeqEZwjk8M3AMwwD
mgf5R9Axchd51YOhAik+yO+GCR0oOubhlmzurKOCdAPy5Rmkb7IqhOz22Jx/1sLorA06utNuirZ0
BWT616P6pvimVgCHvCNtQX8Q1PvbFeAu9tKHQdzhHsqDBZU+APER29lOuSlK+KAt4v+Ru0JVOq+H
rYkS6To1l49Zqa2vz+qiQb1znQVlWW0r8Bf4zQP+ZNpp5FF7I/QpbP6bAz8Gfhdas0OHXD1bHUQl
MQvXn0Abt5oBfM2iEDRUKM0GEtmGSDkP0pk7eh6mGS6yI6u2odno4pybx39Wmfm7TSTenlYMIQPI
sqTtaEIpeLOJpBsHQMYCtM3K+oxDD5IOBfULfai3GWuZjGTc1noLecvUP8TAnjAfBw1hBmgWZZpR
7yv4c4iHJxddsIjmDDPuFtbQTiZP0LdOWEbgxGQvz78ZWRWb3mwoDFhsFbho/EJR+HHzD2Pb87TZ
uIZqw3EBKmNMYRemMTDr/j41MwCVHUxr5KMLGoBjurODFIZeFoDE1b5gejdvHTQh0A2ff7csf+wj
X5eli1OXTbposDz1N4VXOLVdC1ivXzuy0nDe89DidcR5hINFBgbiuqoEdSCIVHvT67+ubbPzfhMc
xU9Wnmux4nBvdmHAyTfjU2dLWQ19w5laPk62l/tOT7yoeuMxsFFilb04dv1FGxC5qkvTr1x7N/Lc
62SiFSgEDP/GrbJNkkUfkA4HeeSMwVEtRnSXjGPttCcEaiEYj6dMnX+d2ebryDLXUfqbN1F4gTcz
TbrsWkw0IyooXv4404vhjF2RMdMKnR8VHoLNoJd9q3cuY1++km0q1WDPr/HwRZGgw6tv4elt5NOu
f44ZQ7CyQvtu7KMPXWijkxYR28re/qwREnHZJasWFZh2g2LW1s06GHDIAmVWQycUOt/agEnAVvW1
qXrtuD9wxy3kWgbOK/wR0mXscY0MZWrYvNytFfIOaaVrgpKF9avVhwCGy2TnTAkC83ru+XO9PCId
DlIYkiQVE3xnm7L60luoJ8SAeOKUJoEo9MdrCJABzc52BIbvAtrR55rnmwnccWbiqj1BJqywft/l
4/IM7WvXQHJYm1a47GZ1rGdViMdjA1tTK+8BiS07xwbAGiEMrmlCI8myPxYDrPLYWII/2zDwSwuC
b4jdKv1pZjUJBtgkvV37Wne+TnaDgsWqWnhZz2zuK4A5fF4jfrONFJvp7cQDBVFABLY5F7Y3wZOh
TxLRAGA2U0Q/9Vwrb4zaO8HYNm7yL+EQPtRObV3ywn2xRwtx2gn97h4ZdtMcQK0C6LXxhg4GuRwK
fXk0U2/Zpc4M54JxiwWGI4b3IVGLJdeZxpQ3ICUaKfjrn40hVThsFCashpPFRhS87heI12Lp0d4A
PhvQ31nUkTlUFHZdLl0l6hDrIUChr5qt8Tej8ZNsR1quA7tL2FS2/61F6HWIUHhK8rtJ5+nStyC6
UC68BIsS2OYdJlSEds0YfhIuzNDMRKJFTg6Y0Tl/cXM72VaT/cHO2oFSMlOLQIivUWxCj9j53an3
72eKQpBw3nmS08VV1/PvEzMEVLu5DrUOU/cFdwyJdKA7AwlIIzQbDERlbOneFHr5mQkLt5nNFPfc
YFLQeb+5e9g/SbwkB5zBDd6xwRa5b+JgxlgiFJr2lHB6aKfItq2va9hzR7gMtvUpssJb0AZ7g9oO
mjgVBScHfecKPCLVvVtlR/EtsbBitFq1/HObQcYi3TDNnusAJHuc6Hxk5Uq0NEv0O535ddIsFFpw
Z9oueh/uWmhCQ1A78MCfSoApu1LT5aqawnfXaLDkVeSP+vI5tLkNAn4newW22hTWrRZ3FaQVJIrl
skW3HEkE9PHxpviEzEzlzzNyA4keYVOHAiR3Fx/xGLx783kXZFq5zfExytc6plkb0Kwr0cZw/zFz
37TuiPY/+ps2B7pRoFZooCFKU4CFpIeVsbr6aYWp9YKiBlrtQtyO42TczOUOSwccXkCtc3FofA2X
FXQvD53hGjcy9/bNnI+XCn9EYD6buileUILtj3EqN4MbYGcop2ETFFBkwT3n63II7GPWlu9QD7A3
i6Q02IbA/Wp8r1MyphKxlA1oxpcoIbM0crXdMgvR71z7mBeJddJMtP5QNDW3SIDM29Sj7BsWX43W
nqjTIg47m+0D3rdktknyCZ+ZV0GirTeKUJXFMxYiSEfFw4gqbdS95z7wNKZtvZ4E5AnssChtj8bT
gJHSFiWBbGW5lE1Np9uHCLUdI23c1TG2PVqHzYbswGiGgf6oWxQgQgTk6bW237K4QmiDD52gQerq
eL3qTgt1UkwlPbTIoWZMz3EcUrBM0OWrShKxZGXmBHpt0IBFlailN7XnC4+z6Zq4lqmrAxtCdR+Y
MfwVI9/MMxUQUp5dMxGH0g4wcQg01OsbZ3dd8tcopxUadm9ecbeoc8QJrPu649BY2rhc9ZEo13mc
1Ls+CU7GSLIKtpsCfdFuBo3iC1XilssrV7nMFtCXGxgsKpg0AoVCA8mnGSeCiQi2duVLGfEEpnpi
LrnbTsaf4Uogf5NS/3L1al+rx2wt+YDy0ibOJyAz6jqSNuUL+Oh2hdsETyMJq95057WkxoU98Po6
NtvkVHwgvcb/Iew8luw2si36RYiAN9PrXfkqssgJghYemXAJ8/VvIesN1JRCGrSiJVHkrQsgccze
a0OSMLtd0bKEaupbpHLzzGaK72DAcK8fpXBx3igH8cX7o3yQU/djgKtkSasCQZ4b57lVrB14DDBQ
lTtD+te5HiDCer3zZk/2DTmpwbKeD51xOZ/RQ4mHBh5gM4YPhZ9Uz8S3NY/59KPEpE07Sv/rms2u
8Nhc5RFM69lbvIOvnpJ5cXb84CW8FPy0bh1hY2juCzVYpwk3OSULc+t8YdFZw0hMMz9AQcyhPlkd
NEQgY73dqytRGQ81eFVGXJK7m5AERcaKMz/oGVswlfUxwiO2jZPRusVt7O9CEhpmIh3WVJB+X4XE
xOcZaz99XQ3VpzcjhzSub8sgbshAyQlABdjBZAYx5xbSk3PXJ+lrkNkGiDh5sCZ6mKnHCMqhyJ83
y7WwIc5lmDx6UWY6jHI61t7r/VKl66MiszPe/ongIs/YJZKLbXo/8I+4Hz/jIPPouMSfsy4K90OW
3BWx/VjbHkHyAwbHeODx98Rob6lin4Jl+TnMK6ts/QUMxwxseM+ySdDkxwmRyeuqzUl50PNhyFFj
4BaJXFgA2W6goz4QSB9fRmvgrnbME2run+5ciiOhBNzCqvtOPcqdKfiVLvl+QNal1cYXI8S4u8jg
Ekk05XoipKqp3uQ27voqMPA3VMlTgKrdM2RNdxwYhyRKD8Aml5M5rxHrihMaGLo5gNNoupA0NYIC
NvBUPaCq3W0eInePAQy2kO9w3pdme7Mm54XV5YVfCFGifdFDqGD9gJB8tm3FnlWCKbonPwNm60Cy
D2ddxSlomJm1kQLOU2LPX5fKQAZeh/wli4mHEtfUU8EpkQuZvuly6duJbYeZTMCPU5RPRvcrrAP4
y3wMCz9CFma4Yn2IBbjUPmd+9hVY4l4fZ6ILwXiX/Pzr2wNUz5nkxMPs+oB11wdaHwEfQxj3oV7S
8NqTa4OmEyW3fqJrzgFj7MZDl/J81xaaiNSsfuihFDkL3W4CIzrjAsmPzP0BFNql9X1NWzxOC2Nk
Xpf6sNOHo1T+K5Y2WJ6FetCVErCs7FiWznuZQtFvrGdBVNOuKLgUSF0BfMf3E1wSsq+YFekTw+UY
4fQZ23Nm9R8deFLjvqYNPnRWTiq7CH/ka7VsFulrpWhwexojEJM41daTBEh2vweKRtNcxe5eS+ib
itEewX77OA9YqIesGFf9v8/NXTqrNTpQnyYfgb9+Kj8u8Pq46jNzXbuZ0iKMcP1Ce5OUJ3jFhxSH
k34b6MM59bnXE+s5Jk5r6wesSxt6uXPhUwEQnyZA+OUROGMEtvVuNrrrFEJNrs3iq/6SdV+BZ6Nn
9QwATVjT1x75wdrc6eZomp2HDqQxCV9lxR89AVe3zVNorDizPOepSxsGy5KnKpe8Qg2fZkV2nHIO
NDxowlmX44ficEa3BVQ0KAMsHgxpsOnCiy7FXRk1h7kMKwJKxY2zOXi0e+vkKJYJiB+wKCAPWd0I
DHuAvnczMOgxOI12VW4TIyOwiHospOCCuNdlH3NuBaHgEA61+K8Sd23h/3f8QFnJ4MHy2OfAYlhL
4L/MHosy7qE7YA034tJ+lb71zsyPkTCXZ/BTg+xfPNBjEpn7pOqRa+f5FwOWNMpm0qdGD0JukBj/
NRP5+6DdZ/XAmgq5F5Xw36ANHblakbIgdjKF3hJ/5pwd+rZDAuyUTQeu2IhYIVTuLSunDGsNWRD/
Ppb5h3ESpb8d2dT9jP0dvQH7y/fiyMTzcozOsBCZF+RlfJ0wK7ql+zTOeDSWsdnqNY4+DzgnMFSr
Txhn2vOigJPbvfF7CIPzEhvnBANkH9Fp1ssUXho0zu3o58/BMrz/+4f+hzGiH5KwHiKSs0ymYX80
mt0cjrOLynNrqomKaua2HgoFLimswdRWRGN10mwwtMFcMeIKhflAMJMpb9WQQa4dirsw68N9RTZj
UgYVmmgVgmqcnv/9c+oh8R83XYg+3vaIZ+ehWY0Qf73pRNajJ8lSZnXwziAh8N5vBSHTXdl9NOZ2
3F25Oi9GkjPJ8U3sQkrxFgfkdDBbCYsnkGTtMMFiGcG5SWwYB9XES3ogK87GVXkgqByp5uJ/HDVd
U807YIfPfcNT6kr3B/A22VLowpzp9/rIa0IP3nBhfUxOpJ+tjtp0PxE0BuCIvO0BkC3BG+jzBSEG
dfgqcUjtFhXWbA7j4ehkcAvKXbBa2ZbkfTF6IENz6hD061xd+hKYYYwtIlWhdDMwNrWf9Os0kwVy
ypQeH7bxzmgT3ul1ekKFs9E7GbDEO4s0mo0FtQzhkUX0E6cZME8c4Pbx3y+O9Q8nQuiBbTEZSnqW
E60Dy7/c+TEAvppMj2Grd3oCE8VWn5sO+LGdT0GIeuphDM5T9b33hqs1cDaMDY1FUXRf7Tx7/I/P
s94Mf9wsnAMW/S0bcdP9s/Fl11YVDHzZok0LemAxGTs6pzNuNfuQK2IuW7tm1zz0pyEjXsNrf3Vz
S50XDPtUMKx0rRHIMhyyf/9c/7B0YirqMNVhNsCG9M/hQBP4zbQMBMtT17l7eDBI2QQpEwMUZyZd
BLBjCdQNoAlo/ZhExbdQEFqbdGV1jBNXYTJz3iBV9+vvoA7hZza6tCYtM7dshs3aRUVwhed2rSRv
73//9Iyf/va1MlYFzhPijWGq6q564L9c5gaK4QQXpWcJie2A5OPdvPbQoXWE3YJWUTjvejzJoCHf
Ep/zLZsEM7kyfx7XDq7z3eFs1f3X0Sn6bQZlRMpyviNeIYEATXQH4cnHzKN0mMZFfC4cejr+gC8l
XPkdS1t/CwlrIa2ETIZC+J9b3OSQrFqsDlQfYV51u8Vrfw/MyLYfA4Gkfa7K+XOZ00DpG1JlxBCy
ysTOWi/oq3EeG/ZF1nCj8acUKNzuamMtFJu2I07sTVQVka0zhYEuTWyjzo6u+9nynLfV0H2rbRJv
XVO8pm3wa7ESZ9/nI57chqoWbSWPwdq2u1mjtnMF9McpBSYIqtS46G4u0T8HornRElHdEt6yvJW/
dKM6xSS3OBBIQid7bIQd7N2VABAE0wkKGz0/BRxbfgdghvwCBAWwHGUU8EKx8Xqa5sIwwgt9zXs7
F89hN1UPIU3ILvUc8hsj6CJ98RMofHhs0gA9xBIe+mL64tRAA//jngmsvw/jwZvZpuOiJLEZ4a1n
x19uGtwPFJChjRBfmJ8spi0QoZddMpb+TobhcKOxnLYqjFjCRf33zOzwms55f//JVNZwH2RfzRiS
bLGiJLOkP9mWlT/0XUAcHQWzY7rTljVfBFLXmExwm+tmEEMlgUPgJ8w5OQ8jYeEeMaZZwRpMK0S4
37xeguVYXwZtewfzkgZAXPWASVrEtyCZrQFG7Ihtl2tt/FGPG4uhVc0fY+iBYTVTu3OHef84Ig7O
a9YeTrdqs5L6PLbWbxHD86iEyz7GU79070S0EYLzISAhRYG2TZig6DpTjkNxQGn4rKLlQc/ha1fD
UHoQfdONdTWNwtoJYqjPdnaXPPf2m15btoF5n2UyZ3rBJ9JfixtKlzEEwQSTXZzHfCAmIenL/TgT
mCrtexvyUE93HAFdOOS99SUS9pcqQCmqAsiTH2+QNd+9s0pyjTsymBi5kFA6Q3gA/66/AF3lLGyS
J0pehLfMqVvDGrZ11H7uWus0Zv2dn/fGIQ2Su4AmB1oIQE4jespTb7/mcPWS1tJclr2UFeGU61Cm
JMgYVzFlNYQqymTrZiJ4gKoSH9gXdPDvqfvFerePqOhJ7b7RMpG0Ig2GZiCnpllsKmceTyhVus/6
c7qevKIXnUgvWeTBWI/YKHEQW0LDINRpzPZ6pGk3Bk6iUbokKQrQ+56UO0/2X73GS3aWh1zVcifA
8WQ5HZJ2QaxXk6ruWMFX5TIlEZ2f7kSS7TFzzohpk3H1LB1G2RTw9uP6WmQJL35EJrK7z54SL2/P
k0jfzKCF480EWFTqkhQUsG2H+KEu4Fc6U/Jk0+Fh3Ublg/GdPFJFMqlWuYToWxuiHPfQws1Dz9oe
ZnNP6IB1nwa2fc5CVb8sgC5whNija0J9SbqXETB50zOUWSwGquuExUqV3GyGaCkPrcOgNHMhTWUG
ANiyDdHxztEtiRaQLsi1RVzcmIC1+7Qf4Jpz4Ho+glEanZURz2OmsK6Bea230sR8UrBRJ4mTtsUY
KlAlgJQqInY22MfBQbfUw9nCDgevVs+7TJTlR3mG+BJNlM0GrmgaBAFUMaHhvczmhjdbu1UVDyQD
ABQiMj1X0kN7P47FSd8DugdbV3U1xMstxTVK9aZZtlEHFF9PY4hhPPRzIfdZRcRlAFOYYSlidv1l
JBPFY1LwOvgQ4ZD1teV+L9vsi749zbB+L4K8BLDKiy/ovINaFrhdHMyFm9PzrpWlXSPyVWZELfg4
lma0622TwIoWdq8jAMdJ92AmgC6qNVueEFNepezF+lUTxhz+ZLXRfHR7PjkGkrMASnofRNiEZPek
xIWvjbzjJIAuPTTLYcnjJ+ZUxCLwFkYLRTCrlUJBJ+JdSNJw9NjL9kHCNwr8UYNjgoTyFRVKaZkb
HiQXE0sXIDQqpIXUhto86B89fqROhBWw9uFC1JzY3upZSneUf/U2DLKrHtYIGeL8a793c9DfPPTa
MJ25K2qO5ahlpcqAyoWM41wcpPduXT/qObaejeWVIGVl6qvTwsbRhryFLJUGcd0UIzlil+Xn5YG6
G11tVmyG6vcw+RADApOxbD3Hp5ytQtGM4DeZ8m27LK32+vsfChNpU2W/Rp4BMiyTy95w3JLRe/jZ
lwV3I8D2g0pRAFOoMV4iNFO/PPRB3KxrzXFh7ItX5004ymbYKoKjmZHhBNm4PafzvTe79SWZgte8
SX54i796D9f5rN2Tk1NsctBrB16KASIoaHykl7DxmOidwtfCDBgq+EycIkqmaSM6EZEDbH4vV7Nx
0aUB2n/a6Zg4yJ0um2Q8PBNu60OYN4xdmncMYcCdmGTIrAs+oHQ+r3bpX3w7k6xZwlUJVuA66R+s
yuqBisXLvk7bE81Ie3bHvnwRiPL0O0Zatr8F1QwqjRoHg54LeDW9j0PgmjzPRWh/6Zhy7/VBmk5N
do5AiEiXNUhhCN7iYNM9b2FDE4tHEr3i4HEufvYZKbUVsPvHIeiek3h8KwaczZXNejCf/Hqrl83F
FF9UZcn7Rn5JfPKd9X2nYga6Qv0E258CB1PO1Y9QbevGWXKS2+NQ7/p1WAbPSrBlwa0Bg/h+ABvN
bCmouKjrPjvSAhJr/DQ6NqHs63Opj+6etdI2Ui5TWtrsdTki/WXcS7MAlMR+SXqdxWUmHa6BAkX6
b/YtrtcrBY9WXw7DIJ+PsMRzkBWP7fwOVz7igpJqmPjLzcmdC24gzsO5/qn38KMxvyaNfMsBJ+71
29lL83Hb+dDJ60Y0Oy/qkpMfFG++wT8SQ8yAC/3BnRumd2Mt6m2tTJKBKtKkoxLwW24Ge0faWIp8
XppEEF2j9v8fdF/Vv2ffDtl8UdxZAzVTlaKmsWM8X46xk6PDvKiM26ch+q1qk3sioUKZp+i9AXPd
zZyseZRXG8eewGjH1K5tWOLhcNd9H7u0J+Dv70UyZxe4uXqJod/h+seSE8mLtkcwtrc49b4SDGIr
o/N2uVECOVz38Wqa5Bmcv7tp/M44WB3CWoPE1xj5xdEJEv8UzyFOA1VikU5d0+B8pjI3yE32Qbhx
jcnBDo6WA58pnNR4yGi9lxzVbF4nIHoqca9K67MROTFZYRaSNyqIjb5saTZWpx7STdfwjlvHhbHn
7EXYAwVrfaL8YCN3RX9s1/nlSHZdk6n4pO+bIOLK6dOOxiXYZcxltrB1RsibH/Ja3QroM20sifKK
nWTNLrX8Y3vST1n0QGaGdxQ5qE2Scb9AADSmzv8xjdOhnAH6J4DufObmetKg22e9wZA1NBY1cmi2
vgN+1/zl4THeTMj9EE4SEvyx9pi/z0HDhkQwYZ1dLsJEYMTR5MPiOmcc5Vn0SE4Vn/Oa99AS1ZvW
Z/SuN7swr5aD56CDHER0NT2rmyn24teUoDQqdhFScSjiiokUDgIGay4wowddL/k12Yl57Z/xoH9B
cJPixVr7pHW/ABQZJYKN3KA1PqX6xhfy5AX2t3SNXeT1HIawjihfyTpiK6+fQ0Sn30Rq/MjqRp67
ilmzXBcaQ5VZezWmp8IZgm2MadqeHhof1bh+zo2WR5ihcLWZiva5Mcn+1se4mAmZXt5dX3wX1Zo3
WXPc6H+Tut1DkwU++BbL3NG7HO1PCZu826r+yTNz2Ka4/emwwip9YtFKvrSoGAqr8pGRwkSGFJKa
9XfTa6xM4Ge3V3f0utKrOsIdEZTAYHatXRLXv3pWBb0IrROJFwyNRv8Vkv3FLguPRlK8+oa4ZMyM
d4vNd5auE1KzCM4+RwnBxSMGquykmjjfDAj4DvrWiFrxMyB28Pj/V5GFjDm+EXuQAVfivkbOvLar
8rUQv7tibLAcMkGarPn3kM72efJ4kQfm+LP2yJeMeLMcJTtRfNLyxZry+6LPOHiNkA+y8EOGCTsN
X5gHsH5103NfrWV6UQ4PUz1Pp2ndJOlR2EcXExjQZMfmPgd0BrKRTt3yvove3gQWOr9VCKgrp2KV
aKwnqSzC/qD/+2gZrn3YQORfNdxQ3r83vvXtYyPQIegJPJPYUnwoSAsyDjigIE2QVid99uRF9NOr
ui+5baIpD0glbe3hl34kHUN+D/wRwve4rCFJvrOVqmMYAQkqXpK7uJoujGVQr3BqHHuCqpQF5baX
3WcnosL3BvsN9j9qERX+0DN9pKVAyOz64LIMNjyqMN1L6xPCGcJbwxTvwpkMpGDJz/rzFcSzUsSq
fFeLWKDNrf2NLjTmvkDGDiw8DWLQZHy12Vo76GJUskYlW4r2x/+K14p85eIk1jKjIweIKLfuMm88
C/pjE7AY8OfPphSCYQP29yGA+0cwt24JiSR8IDqI3VwXxhC0FYqrzkfMkNQ7jzVIzDxpLzIiGU21
agm4ZcJV8daO+XNZ0dLkPhOGhZ3QEDfvuVnLrd2kVCGw7wklcp+0wDmrgKg59l5afbjTW65M7ssJ
1WaH7ersdumBGBnuUeTeH+Lbdp1AlEubsMPqr8kYIimp+2mb9+LcBvZhIHHiGMZOv0s74jHAe0hE
fMMuV3b3kJXiRxcy1nXWbOMs685Dj3XS8AtstxYEzWZ8CeKko+1HzDL5d3OFEqRrFZfMjF9sS6rz
1JJxPjCK9VwJqXcZr6L+bbj8B8ZqqkN4f83sY27jV5BMwxteVxhsw+OQomPxrEwcUAai/KvDjf6N
LcykuySbCD1AELpzFK88XQMM2UgOVEt12w3JWzij2IvDAZZcTsZL5sDLHZQJos/J3/UzshSZjU7W
etOFkjSGH1nuqHOoTvbMoN3o156kBsHZFNXLR6figYFtjf4pGjlH4rVq9+YKBIt6GAf6Q5uETY+V
zrPbg2Nfwm9lJuqjEVbWLTlGAikuuTzK2Qir2JqNQQB1JDC4kQPXnri7byJB6e54BozaoA/wk/GI
zb7ADblwC+0FGEykgkAblD8Z+2WBYdzAiD7MBoyGMpRPZIGECANaCeTAzq9ez4Vui9csZqzXNUj4
jFT0cIZZ7vfMRe2w5+wZqmHbzKjRcjJyCcNhoZbji7klnjoVQzudCw4/gZz1UX/Nyu6pZlv/xyz8
9R5jydq1K7uMH2+/OOpV141CVi9oJRKWMSR5OzHse6WKSzm6r64Ls1qEERbJ1VELKvAwq0ldDMMD
4N8I76DbF2njf7M5tndtERIBVOOapie3+IOQbWCPQW7NruWoktDY+aI6h+RXbQMxsXQPi+zotdiZ
auyR6/6WjPp+v8QpdNUqlRvgsNaV2HZnP7iTu84sIlA0IakALfEr5Ugog9feSmkOd/7sorDlZCpV
1hxz0YQPcwcyUuXMlSvDvfMC/n2Vp4/ksXUbwpEV1mpNeaODDMOzEMvPrs+PdRiTU8cdcTCLxtpx
79p7I8j9ayqnS4tOMlaluiyVfQPpl5z6ebFoebNffhMU29wsWSAv+K3Tpb7lJn05vLLZbeAeMC01
iuaxcQT/JLCI0iVDivAj1qfGFO0TNT+ENX7c0UkICym+j6sU3cqh5EUsUOd5fi2sBscM+usLKWgc
43eO1RaHMYQ8UMcRnUDF/ex2NTO1WowPRqf2mISWjduO4soFVjswg7w7bBJBFqO8VkwRJifCCuWb
KfNk8ULHP+4UgRV7K+UmJigxp73sn0a3ZdrXtiNXY0UQFvVwqDKfV143noM5aj/JNkNJ66fwWpdw
zSxkfFF6n1k6VcXnMir694UIajIV1jUy6d7NHNSHyE43bm+YCE2wePcOOjnixznd8/5kGE1xCGT9
VfvMkIXsB7iNrEuMkFKPMZSL9+Bo5uLWi/Q9Zg3/VK2DT1zWb4H15JHqAJthRHoR98uLScoPboBb
QVl/l8Z99dY3qNtAFlzLwkxO1bC4r0t9TZachr5ts3PZl94Lb98UOsZUbn0VfJuMPn1S4MYPyCnC
LUKx7JEMP7dDLF+aS3JyoSk9FAUHe86Qh50c8dt15PyobUDJiarzqwIDGadw0gk5uU+iwboWwWo2
WR/mnOmgP6UEDqXGa2n1iKcc/vilLx9nUcdnwPe3REFbLeuYzD+nUkfJ5JaMTY/nzp4bUNGrU3jJ
w21YQBVx0x4tXvosCBlj3z7e5QNYwcEs++cRXVeQr7km2a2yIrAtPioGTv0bjVS9MppPgBTThzJe
wEbjNdlZygVa32XjatWfTqboq/NUVEc3GDusIKPJQsvdwsMyT2w6/Jt0ZLwvZkKyZm8iJrgaAmR3
/YlpBSGplgwvnui/gGoNCewMzKNsvPkUVna6TYJlvirfv5XkVjzMDI0eFhnfekW5XPmDdUdboj6N
Kr0lWRk+grFNMwZzM3jXm4IuvK1iuDBQR62jKKjj1iE5xoQCb3Aa9egpi+Ci/+KL5mC3uTqVhR1c
GtdOd17BXjQjCvVqmEuxBQNe7vgO4uuSz4qqeiyPbDk4TLrkxh3knPTFWpyQoFIgvZui6UiLMYLx
Vsv0uVtwkozcD4QVlIRFlbjFjClQp2qh3Exmezn7BhIF1jXrC6AcqVzsp3hx46u+d5TbfG3tCXFh
4lmHtjd/dpGB3ttEzMBO2j9UgYUdPPHG+xBUwX05YGrXwiA/GSAacA8Mrm08hp0hyGOIlvs8TzFp
xPELQFbzXbLjiwrkQXlcWfdLmz6OjZ+cFX5F9r2ryIWPnrokAgHk9E4hMM711jh3Wd49Mjx67Weu
CURo+9kZ0R3a39aE2QetOxxamZ2aVo7oyYL4U4ERYptXLzmWkBc4FnQmRNMeF7/nbFwoleqyqm7o
dtNrSYfClA5Kgxnab8SvevukmU6Jima0y+1uErE8iKQptwVi1QemztvVUXdhLr4fM4rywY4PYQb0
POmN+I7U9DPBOCWhfK3xqMzsMMj2BzNiBwcEcIw5yO58YbwAp/qV5rkgErX2n9gfMUIc7gIVL3dV
DaG/k8249wakHkvI89C4JoTdwr4wDvAOgn7vMQGiPJKQfANwX930/xM1jWdbkru0ZrIfAq1KgYce
kPDQWYQwkL9lV68D6p1r7vnVTbUOYs964hc4zUIgZposu34GMrH2Azda6gOKABbtvjSPESOMK6lR
NAPIcE6qpRbPsxRU6Qjehgld7ybnWfbx3l9+eGxb74fC6M91Yr+JoXVvFuKNQ4oTOEqGb9Jcchi0
gY2ivVLb1LOCeyvyyBxumwBzfByzYQK2BBBiurG7HMPumTKgf15ksQuMvbmUw8tEKNezkcxnFDAs
FxtUyx2IzzvsO+kGn2lxcqUc9242isNoJKvobsr2rQf0ggajeOCuxiJDnvIYe/WpYg58j5AivncU
oNS0ENO5WeCa+U35aE098ZjCL66uwbZdCW88OEGKPpl9qSQjtfJCRp+4EthwD3R3Mcba1dU8TjhC
s5Gb07TumglbWJ1OxT3s6Q1J9eGmVaLaomClM0zQ/OtqakwkgY/DFZ9QREuQy6rfCYv5Z2UxCc38
eldO/oRkhIoYXxfyN1bGO1arXn2rVweCryiHdXWqF7QsAl9JT/DuXEJ6loipGSoxA2uB+X0Cuvt5
xOdLVmXWmPZz6geQ5AjK3RuM5PfM/G4QOCbQKcVjQCfTwdv+yZuZmcTebFEUNatIVU/spJy/uaEK
b2VDbpIeVQwc8Ns2enBjE4d2zeRhFbyxBTWibdxKkqVrlwi8jA0dDSopxuferupvrClTkGWbtqtC
CIasvfsI8QghK9htiflVXX0iX+XM66Chf2N6oHvb2VytLsxOsDo176yp8BLmxBcRP06SJIpd0LFi
K9MTcCi2ZcmUnBn97vTSbTH8125at9WR2cGnnx8F7vFtHT46T3FvGQ+D/csLXxzxlouQPIt+oqiC
7DG7cfyqwmBvq/E8eE51SUu2eTR16Akkoy0wKyFCQiKwO2V8Rvfa7Kw4YZDhZc8sVNKHJGS5tG6m
pcHPVnoi4pjgtsUBbK2RnRZmwqEifQQGe8wRfK6KV+QnxxADp7PmQAQkE9B3TEfbHO/A7h8taq2n
xjRnDoMy3gtlhptIJMnNcNs9Pg/SSjp5drrioQFicTRN9atYLHILUxfrAHsYtn4k1prWdUI+B5cx
jbepVPmWEeF7FRb9IRsg6JC2DA/EqEERDeDk1794Bu9Ba6JvUAVrNmSZh8FA9NtabnVfxFhl29K8
Jr5jXnEGUodK7xdrrf4yMH4xWvymE46xfdAjF487T176wfoUWmXyaNcSGe+EXWCYhow4wHmB3DuD
YzNG49GgdC7fir4qgAQ09ek/dun+31fpHHOmi73Eiv5BYJbbjNpMhKhbPdGxxgKndjXsa4UAlQCH
cxyL+5ZfBdXEuQuEkFtui2dD5+V4CzHXMbEObjmiJVLkYgulUMpRa/Jur1/B/tcolNz22UkzVGgl
gWG6j4xb5R6WSb7ok8TPzW9lqL6QXQaUyzVD+J4dAuq0ATjFknpTtQ1REkX5u41Jv0bI1l9qq0s3
CnbKlsOG+FwLiRiQ6FNcDt2DMbxTriDYXKjw/FAsTBwd41iIGqRCan1pE0NdGBrcSnYtm0QysJUt
m63KskpCYxi6aT8CRbytfPsNMbjqrK+WmyY7LQnBgUq9WHuPovPOeBuwBwTSefpSpnd4S+KLdMKr
Iz2yCRq3O5YG9miGbp/SsGSHj7Flbtt1aAoQJVsoGpFrDdAZipHDPQ2QZSmbIaLlDMfMVl+IjUI0
y3Rt7+Nnw40MrMxNePlP7g5At/sQ1B1L0JbcWxshGYshpCBUgQdDbnvCRKc0umpVaxfav7Jyftd/
A5jm3RHuLz3IrvP4dVhNGatWEGEhuhuDbBRdgMSrBgYhNPqq9mPJAjv37PoDGc4gvfaeL754TfRY
zG0KaMY4WVPwxvvYwrBD4GPhzCyY0pblPH2BzyS/loOz7XitVqtONyvqL54FcFxvBUOu5aUQ1i50
rGnPIPAlXQeZTZyI/Viln1VuPY8zERVBbP9IcvxWWkqhAvnOMuXAmOWizzzDQOeYkBhp0h8UXv06
Ov3H1tiuXYNw2u6nZ0z/Redz/iYY9X0ntHGHon00A+dP8K6f+n2auumydQigsZxsOpD27bMHCJaN
DLBKhfny2bFiYhCK5MUOvI+VEqPm+FTmZnsUjnvQl4erRppE+zNVeLg8quNtGCG6N5PzaFwsVGZI
KJi3azE/dQgzQGISlecyt3WXV73O/veT4g+oMKoVqIzAAZhdRz7HxZ+iziZlAZM5ybjNAsLRZTrT
ME3ZU1bkP2PbGE6m81W/GPV6Q4+F9Gs6Y1y0hUVxy7IAwNji49mwfjgoqHMCf6c4/j6R63aUgolv
4j3YliAIbB0AS/mtrNVFLFbLnBv1H8HkBIVHCu6iZcv/kBvafzNH8uM5AdcO/bHjE+30v5IiwlVT
K+16lmiSsA7iK3Z2O2a7gvTro0uqIQ9eMRGketSDJT1C1hquoGo5eJI2IY+d4VmRFC+A1EfMtwQU
MXrtgzUz0cbcvaQ//v2S/F0iyWd2A4xfyPTxJv/J1+6qKuJdhvRvpfQV8XKGJP+KWcLdGlHZnuQS
Y5hg9Tg7jE+NbIj2ozuLK3ndvH0IA8MM9Z+2ylXb+z8ySR8mCRCMFcqAnvtPIXdjl1PesrzammZF
EIl5H0r2i6EFMivpIjjbLI3b2MYGOy/yJM217XTiVyNB80dAzX+AK3nq/uHCOr4NfJwvintX39d/
0YpZQd91OWuHVd1oY2rpvX3JaXAxiJrm8SGHzOuzK7qTett4lr1D6GJ+1wQMLd1KkTzh4FXRIfFQ
E4wpcvi2Vp/0bUCffVdabLq74F1YNUgdHGI7D2kFuJ0U4iHwCatxe5a/hXNuJ+OpWBVeTvw9MSl/
ByB/RTsxcSKtYY/Nx3wgG+JsW/WvvE2Yc/mcr/wvvugRYVCxA1y5KFoQmYu62K0QgblvHqTTxA8T
4dadgyiS4LoM176FpSslWm1WsJHZfQFNwe7bieJb4a2cM9BAm8Kujdc5Ct5Y1+DUWmIFzG/sPtfp
+EVUY3/Rs+PBrgiUYu4JL4ajJ/fkMfeewQsNb1OT/PQIWWXGT6K1z0uLdje46O8Okz7ZJ8oin9iX
7qX7FSWlA1l2VO/20H1irsm7qnxpwhaGUurf0W79niisWjforyJyakos2k8zKppry2a1Kp3lNhGy
c2ui5YwPzDgEM7lxagmSR5eOSTSIgMXAVmmtqoF5kO06Ofu6Jb1CiYSEKoG4gUrnh9v9ILO2vGuT
VQpmEjFCPuQELKKvNgsJ5Cc4P4ztTWYUo330shUS4kf0JETYdAg5H6oWTYGl0vvWB9+Ggn3D3yDL
SZKQSBg32jWNnV30YmupW2PvuSkiKdoNDNF2H84fe0OTdI2TE56RvG7TdjhONnBTN6E8ttfI5FVq
zuxTYwJsZhsje8KLj/mgWoWK/Mn0l4vNesvL7gqkOxstgJ5Wb9qQK/VhB8ImcUbmxbumMl6VU31J
O+SweneupdVjh/0lmcXd2LvfLZExi2JrMlEbMz0ybq79f6yd127kyLqlX6Wx77mHJuiAsw8w6Y0y
5Usl3RBl6T2D7unPF1Sf6W71wa4ZYC5KUJVMpZRJRsT61/pWz22wYzbomzdw1vs+XDFDFuzyGHBR
9MVrUrzbEpSdZ/H1SL0HHcGiTSTQglHptC81C4bE1be2NdouzU9pXhvv1qY4IOSxvNSXo87ilUUI
IgVZaJe0Kb41Blk2hz+Njy2k7UoYo7F5389Rv6202l+5oGBWU4gvA+/I2s3q67IIabMvNmU8nLgf
7ZIhMm88s9+nvh3slqE4GWN+Gsq7mmae70L95JtkoJhzvdql45CnlHSVeeAEev1bDT40ycw7AkbJ
1a7qu1BK/WRE5Jhizd7pDHbWtWYgyM7zZU7Z9RWjYwNytJ5qs9zTnhfeWU1507S4M6ouNXdkHcVO
NvVhsOtx7ZAcPnL2OfQSlk0Y0vfYB8Q8cREshszYpKmvDrFXZqazy6R4TYQPnAZXw77WSrwQUn6K
Ks7tlgi+5dZVUghKTWBb7+wUya3y6buUDad/mlyOrRKKTLJ+jMM0Torjzk6iB8stUXcDuPeOE58T
GrcUo6wRw1GUGNKaQX4L4jw/y7m4CBkfy0GLj0l2YWu/F7UY7/IUXmU+h48MMIejevanVtw4Vm0d
DVIQdg7cDzUYQMGLNUfRbcmsIazUQYN4PsOUaH6sDfbBFukmry3Ejv5jYooujltPBC8NTjaOpzdO
AwclLgMGlAFJFhc/xKo3tH1GLvYmrItzZobhfW9Z9SknMyjALOSRQRLZoDSuNKJP+kxe0gi2SKFA
tCqG+iI30Erl12U/tQS/emVUsQhPP7ANUyMi4mnLzRts49deggQ2GYouOnxd1T/muXqz8sKgfbQI
jwmNgcs2rg7sb7rWOpjwbW8P/B97IJryl2WTWqMaoSzZmykV5Wkg8RLntFOU82mipfI9uBbEynGR
p/Vm4V+NHtdKbHhPYPFQDSpGBFG80nOpEUnW6ZfaGjl4Xb3GGSl7eRRhd4yU6yr3snHl1D3pzn68
miMz+z58lh15FWlJh2hVRVdRMm/Taubmrlap/2OTWZYAb3Dvk4EpFD0xG4UypjjaXS8nhN/NBcah
0bCbtequxBDYGqCLObjDlr3ScqiSHZMJPWDC6/m47BNsuYs6smwU0Q33M9aIbaQ6lPr6h5aP7aFX
EctcnTMS04FCxh3wWFjlW1Dr48Zw6qv0E+PEQWNje1xZiWMiiKhpq6zGG2WQrpO0O1TJd1k3dD2O
0doIw0sOUvjUQeXouqI/RDgRBnZHe80EX9nW2TlQSJfQx7YLO23V+c0m6TBoLhLWYpSNI4avaRgw
xwSnlvTydTGO1P50ccjcQI/nMBWO8jGlxWgVhRzFWpXpXvgEiRnlt73Pvli34DlkMxyNJNZ4HtWv
a9GdqY3d4RNFjPfm43JvNGEwnRxBR7dpAvzLZHxrYHAqVJigQGhgnVV7CJBn70F3s2M3wsGafWvx
mgvsv5mGBRXYHZNDRbpKSrGOS3Tl2Yu/z1I4226u4L9XHgjRIvk66akPVxtzVDzOD6mXHDSucm75
wEWY3PjMW4auzTdmbp1Jevt76lbudM2Kz1nS+Eyg8ZbpPQSjgJYBcBWrORkDSAdutl+cCCILsNmL
5NgNBgn6jhENNb71QRmmLGIyyOU/lWuIFMG8k629rkQYbAbpM6jEmL28ZuwJwnM9hz86BzHMfUqD
otqjB3zPU5jHVs0QoibpgTUlAnlcyWf4FPrYu1s6J7FQ4/ZQe508JyDlj1N9LqxvTT3md+Lef5x1
zbipVd6SsdMTCF9wAcoEuCycWZ0aKyvRjPMUJ3uA2w32CljIyt5X4lXe5F7+YtVmTk6qOuXerY3u
eLG98ZZNyXAyDEHrkuXke2NqQqjZtJLaHcYtPGsrGlazU2Ua14KcyaaK2oPacGwWE1TgZS9tZRTb
EbsZZpruUFMguKrIgpS6Vd/rQ/lNS4qj+qNkMg7NlnfKrfZryp9aT8c7PSiuGctaM4cmXjfuDWT/
X7WgKnaLSyZBvoD9QbEhXItxOOKw9ffjhHkgYfhFX3URnBajgZ3ot0Phzfwyt7CGcRt344+imm6W
uElXogtGncVRXZTJcQiTp2EM5REz31PfspUaKnBJk/guc8Pco1zQJUczHcIhSOx2vE4U6O2BaZ0d
U0fDIV9zhK01YTxqyiUGvkReMDs4KLnubrHltINWrHKPTVlox6d+mp+Wr5O88k44XawjoLdLHEAN
prz2sGwro7COVp2LN2HO0HCzCAAA0iIAJl0je5BzTTEoj3ZNRV7adUl6liK5D7yEnQMtJwJC5C6p
oviiugH2ga99CadMsW06AEE2FZepnbC6u7jrFtOOg18dMRMrRKA5B29rxIm4yym2fHetL87H5Rgt
cgfTGcYMOwY1p2v2fTRF5dUK621OedmOTDZreUn3tt9F+8XCM9oIUZLXrOVtuAkhwysbQDhirwUW
UGq/UyDTvtr2o6G9+7D9CojoHNT7OJjQ5VnOjV5G2+XyMkGRvY0d3daKQ0dAYZ8bLW4ezBkg7Hq6
zlDkF5DG5DFjsVpt5aXENPNjWbNR7erQouMN7+ny7BTY6+JobN8v3U5yF0mS+LJczdzSmLyVDDRm
liHGdsrGUzYp4RG2m3SWw07NMDa4rXOcvcReC1vbLeHtJirstS6NfD06b0QCwzUv3m5PgOayfLzt
OLXMFb7RWZDAYWCiYl/hHi93seknrh3YcCfJ3ayrbGu/uB9jUdxHMKnucPV1tt8R9C8oULTFWxuZ
tKNrR3YCnAOzRNAIwnZz2UthNakH0htpHz0ij606HvoldMLtKBl3iMmyocy7Iz2+IHskDbWUBrvp
DZEdVWyR5eCy8pJzQknvbRB9SmBAe33HZjvKgn0ggstyXS36Y683M15FvqZwRQhfvAwPAO9farUt
W5aLJSFBmySNv217gPin+CAN3gDtmI3SP+gBlY3qEDFOhCX63B9v3AZ8dl2JqzOE2MRrJiC5qL8A
qqAKKmIixjzwPgXHOcqQ+2psfBdzbt+ZNnaZ0m1fjJTkh+szbxd+9r1LGVgH4rys/qEYaBCW9UNM
o/dNM2uM4ZQveHkENcvF3ihZh9ySoxqaoOP5d7VwbxZWlJFnlFb6waWvw4fF9uVN9kuT2ROlSzjz
cMfBYQW3Z1mnBdA1Il2eYIg8Dvjjj3E1XjUG+kzmoy9J3B0Sfdo37ahfU5fAoeKQzpTgrbCLZofE
Z/yqSKmLJiUQTNo2vUZMRXmuk0cwbhmNKOOOOGa+dqR1zyDvpQ3MiP0p3r/Qh68dGBlHxLh4WGIj
joqwxDatRrVOqW8d8JxZcx9trBR6iQ4PYV1VhfJ5e/UJRaIAqVqwKu56Yk6Q08tzZ9bjlUn90+jE
4VnaHOjHsqeru5I7LbXH44JIoM8IBlcaPS+G9FEY1T7oXHftiMbHkjL4aybn1SYYSmuH8DysosZG
CFE2EhSN8jD71v1st5QtatHAI7CztVYhMLfBtO2sCTtEUrogadTsR8a0CrL0iArwgQ/K5d2IHZkh
BsABQb3QMDSQUvnaw8I8NL2+7znC39QcYVJsw4Af4BZb8JANt0BwkQrJG/Xfe1UUrzgSy31FD8Wl
0MU5TDON0ygXeCuktUEbOE8BhA2oCS9aGXmUQ02XBSiy7DELj1N3bMcqGcKQzJ3vMkVHkjEDMLi/
T5OgMtgIgvNC16C5Ght++alWQBI5yceYEs+tp8omc61Czout7xz5nvOG31FncCu3gQRvBlOkF853
BhSF+qEKWg6qg/l+G3BGn8QkW89rHpBBSROW2dTLKZasuNDv1b6PRgZzYPKXlWcZMxpwuLiZEHMb
SDBGjO5wm2ElXLdosuDkQjrOAqUiq5SCgVtmN8d3ac96FKcc1E3mFnFFugP8MjOVdnzyE9PaF5yD
pLSbd0dzJ61sF6mrvJAcwYfTcuks2npB3+xqjr+VAYfHqUzOpMfKK8erXyBb/ycB2YKz4jBpMnWg
Bh/ImFnWSH/sdFbDot0S8mdbEn0z1JgmBe94KtejYsksi/+C1WOUpxZ+/PuK2mrF/muu0E05QOEi
+aS5Wnggun7Aa6WvAhBGJF7M1zhnbdTD3qGOGdaeqDPOWHNqrlqTboPObu6yKU9vhP7LJPOCz/uo
fIJUhEbkGaYgI/5XBVl0GWQX26Qf3HQ/kyojbJDNRwp0nxKDUxswU3Nn6Mix3gy72dLTGbeTuCzj
78RnyAJt4KQVTsPwLRUnzWPf4zYaGfckPY6i3Y0Y0+5bXLJkPUHQNlG20xjFd+7J6XHKTZ19nCI4
h3UcHpc9hOeM9zkLlPo/QNfQra4359g2cSCgEW3UYSfkYGDW+QPao3Hs8uLMolluI0+ppJx4dKbh
G5k6GnBt50odBYYHcuW2mjLrfc527i5zA9SGKSm2mqYna8x6K9pe5L7uBTurUNbntLBoIWQDp5fc
3EsYWFAt+5zGECweI6NzBDzWIEem92OrrcvUXS2hxR6m4KlunSdt8g8mdvqDH9Ylbdi0yC5ndA8z
ox3gO/Xlm6WYhmnEr180E9Plvg1uqIf6Gd+SEc394WEgGIkpsdlUPhbyMC1vzGhIt5ba7VhseyrT
pA0GHA21dZi1mNLQ6FPE/ar1pks0xA72vtK+kv7DJ4OH5iA9+yuZW9zcar+aJRUpZHhOBtaTdeHS
VzgZEiJtMrLqib1pVSXGtiLY9SBg9wn3Spde663es+EORcDUIKOxZrDehcFY4SK7CQJDKmhYGD9j
yUh/EaQ2/8YVVBRdh5EOcyFefh8bMsErmUOMbvpO2UF6zpHY5mg7apKNvgiindGMmPt4KKkC0UfK
Tr38tAaGmFZJpyXezJVOcV+JCe8mGft9pk+knRtqIrrE/55xVNhAyKm3/372YRl/A9ayC3BAnyks
PI4J50MGnPW/4LQPsWzhmUWudLbB1LOn9qdrSzgoa736MRfsbqTGOZAFZFxzmqbYGTcfUDRe+6RK
eKFp56bpwnU2ht+1OQPBZRMa9Zi0EUkjbZYxDQYf7+5Cs34IksQ9RO5xmQ94LUhu6cUObnS4TpYY
V0yluZTmU1wx069jIGR6RZDq3YfuZG/azOmW0wM2UUe/7RSkS5URse0io5slI2utRv1VTAG9eDO1
6s4L88/mkE4I5OFzYnpvXouNbAFUyo47QcZmaMNrfZ9WtP5ULdy6Dr7PT4eNKikw45Ew5EUB1Wqf
YGShyhvz9+14VTgC6k94F7LDJ3UHR0hMToZE/ql0GN5O7YCL3/nBgBUFd6JBclWglwGnTl+SeuDY
c1xCTIsoEgKELFN6y5UKvesqP8Lse+/442EZ8iYKomVVLxlX8tZuCpdU88n02QUpnB1qKTlBBYma
CxI9WBbfjwhjnZ5Q+cjOqNFb0uEEHnC7K3peGBuYsZMmXw2dxW5E4VsXCbJSjh6FVGx9bj9FMqAd
VEW1mjvtuzVY7rm0IncTRj/K0H1NwuDYZ/g92CCO15ljg0EI9l1cT00AsxNeSmE3L1EKHXTZV9vK
7uPWSFVpioaq0vED3suVqOKHZYKemArzUaoSPdddQR3AGDGgzzIC5Wiy8P6KZ8Sp+JR5HvaCON4y
vYhweVjTuZsZaCNO7azIuZfg7w/LAba1dqZZki5UX15UQbHD+dtE/XgXsQDqIFsDndmFikqleYKz
IFNzIvPNS4Zmj7eD5baMTstX126N4tT0T1F1Kjq+A4zd1dTpztEv8PyQGphxjO8ZQSGsREFOmYHg
KBPHBucDiP92fwOxBZSjOxxxerLyKkJC1RC9YXx7bzFUAR2SPYQz8tbSXgFgwFo7Vk48vSIn0d4Y
burvuIAuS2NFgtbD9mOGodkA3OB2/14AkChzgGvgxX+/DDEmhB3Os7ny2F3hCUgTPOK6HDe1D5Zk
SXs1HTU7Wh+8hjOkbzykOLR0l/RS0JDyaozoWs+Swgf/CfLD7yD7QBHQxo7ONRESEFx2/46IzhNL
1E4rely1iAHYLN4PqsuLYJE4dbCxm4oC9dUy69IRuEsRK7Oe+oYBqo0d0mygFDOhB7BLgu4adNxK
A6foVqnm341hTALfHfpDa+UP9YzTdS6CZz3kaNhmRAhaJ7iEHV4hZjlkqvvyXJTtV22cMNF5LiGy
ZELQ94gSr3tUobs5Qu+zal17cvv2e9SM6bklF7DsBXydhKSERnONwvY19qf4fddexc5RHw3zobCL
ZwCbEaCi2t84yrfXWKQn7Y5XL1VN2LZ6tM5QJyTW4hObc6fcR0lJNR0dT1red5ewiI7l2NiPYEx2
VaLEx0rgIWV6+CtuzIL4+Otuy7d0yxe2bQlbt/UPTNy5MgeYvLxeO8AYJBeRb9NJGFdDz+tNT9yf
cwVNR7maclTJ/BZh4X9yENqAqw2noeZQFcYIVzarfki06MkAkam1EBXnPDc43ySU6Fnim0vjO+f3
8tTikuUqxfJZiAPkKHgBKYcHX8TBxiYosfEGXOEaXRoHzaHAzS7sZ017C+PY3iAmuMBaomRXILPs
KzfE15xfezoYbjuT7Uo6u6eu5NTiTp5xiFPgHkrxSiMhoEu4zboKpdgmOVMYpYwsHxTKyxn2aXOq
ZP4wDBgwI/W6t6znatCy9zQQCcBTpqF+tpGWKIhkth+S8kXMHNMWjYAKsTzTMh6upa2N2HlbQBjY
CopNIOBJ2Q9Mm+ftEn2uMjvYNgSXXQri98v9ZFDghEXEl2a6Lkz/tuUovE5iVWejquxa991LVcOC
JNjQrq0pbTaLzDJMbsDBM9vkGLiCOb6aNlrmcn+3ijY/24E/03Mln/2k6s9u8E0az3XK4hHbvQWr
ZtWT7sfDBN72tlCbOqEco4tXpIQOWJnILh1KXdPOL2PY12ujqQi+aOGOPpNlA7kADaGsy/Mkovtl
/LhMUOmxG7amlh594X+tyB2uizrEspvpTLqC7GJPqPqSafm7AWeSabs22yWg2uEBZT4Z2gSzseQU
aS73oWi49pRfZ5HowoHspSeHo8mt/ho41Uz7cJDtG72k+s6+Y/6L9Bgj/CLsYy6JBxpFVIwPBxxS
rGXd1Lo1rFyVJ23H/vvYxHg5QuM9Tjibo7O25kZ5XSMeTIwcEaT1d3Y7TCICjDSDJUsAN7t5GK1D
YLohiKIC0nDlpDf/fpfm/c0N4hJKAqFHc6gwTf/jDnPQ4YeOI+K9Ndrzyen64Lq8ATKSIeulEfkU
+/d/Wz7QuQ7F1QbGP5vLi3y9+hI7MsUl6L/+8fXLe8uX/vGd/vjoyBXDPETQR0lBQ0tBKmANEgLJ
1sigjcSE+dpVRc4buIteZDfv/9pZb0McE3RR//T+he+f+cfnjPH4+2c7bnnQC2hKqZ+2d0ZMAFpW
hndMvLhICEi5h8yptUuOq+J+Kjr7LjTvCOXZ98u/mJ1Z3LSWeHj/9DDJey4EndOCe9bKem+VsbxQ
wigvQ+YjloXl1J1I/1JVzb8tH1g+BQe8Pa6Wdy3sInDfqWY05cUqNE4vyydrZniZyqA/vn+W+sbv
XyW17OfybP//7ljb/yivX/If7X+ob/ytrKYmDqPuP//jL3/bPP7vp99+ls1vl8fd08fP/MsXtv+5
fDj8UW6+dF/+8pdtodrR7uWPZnr40crs/T/5/TP/bz/424/lu/yiY81QEMT/tfwQv3//379O/aj/
+sex+5JNf65YWz7/944175+2zmEGJr+uA5ZTF9Hwo+3+9Q/nn45BvRqNQrZFv5lQBjA1y4v+9Q/h
/lP3bZMONkNYti0oUvutZezKhyz7n4JyBwrWdMdf/Gz/Lx1rf4c58r87LLHoGroi5X9YaEs7Jyrg
e+ZqpuoHEfx1Mgmrp+EACiucnRVdoDeNaz0JfecWLib0HNkmc5y9K8WLR0AF2MxjI+b9PIQ/2pqj
z59+kXfvS/5vhczvyrjo2n/94+MDNDkAmsITnqkv5dkf67CSIcTYHlsTOhrUoUSYycEtvAqh18hO
vGPSSa95YqVNHtT49hSVybeWAepjTDjnWMZpDTeco1QeTIL8PcI6xlLzWFbt+/XB65an/H94pItF
8k97Fh6gTimeiS5IlR4a2AfWHS2rPIM2Np3ZH6tXdQKZo2m8lE7b7nH/yGMSNvdTpc2bsvOclznQ
7TNY1notBoYlXliaByPSOTBIQcdoXZDOyw5imDM8T9X01oTDwaxeg3Y076Fytg+dVT2FlWWT9oPx
RGyojfeUqXytLeSyTAZHxCTT2QdRXGzg1slbr/2sC8d5GmvEZxfzkysm7xxIR9vVVphHMHYRFF3N
3sYFJlwd98mpHd2fWufJOzvroXoUHmquJubhUUtkxfiV42DgN/edTOQvNICP/kf1+yQI53DJeByP
eIX+VXGbNZNg+EAVR1Uhk0mM6CnxBtiMGFpSNsgraquPSU30YiqMm7ixn6aoSA4JLm96zp3p3vV+
yT79sOLxmCjWANWCaKtb6tL562Oq08boYyz87MNxxAyNhuQ6z5+qce6uA0PFSzFuwmx2Hvq0+okd
BA9F1k9veam/lNL41T7ZVC+pv77kqKzxGHnpumNBkP1ga204oco+T1ro4nq1dbEnX4h3DiAUalgZ
XfnajYIe7i7Xe7I8DoN4kXf7GFXuOAZAdEyvN85WisciT+1jaeuv3jD4n0VS0t1BW0xQCefcjdRA
o1Swk5sT0EZmSkcfOBzMKJNLdKjNmKyn8e4XF/7ff9WUmIBt5aJyuQF9tL9C0DHTesSajhfzE541
c1MZDPT6KKQwVrUtjz3OYTk9e8EXMWjpeTAhABRW58Lb4Fz07x/OhyAFT7xnCFVQiAMcIuFHJqE/
BQ7ypsH/7+ccnqPe2Jpco7CLdAwFRnLnj6H4hab+t3sfOFKWANViwhWAC5hV4M8gxImQasLNpmRH
XjxrdsrNxKrDddELLsVukjPPosACFMfUSAdF/yjnxudQZMW7OKO9JAQOjb/4vhbGZ9OIgmNkzEQI
HE/84i5tqkfy5xcijxRgo2NarE3wYj5a44vJiAtD0C842dZLqMKS9WhYF8PoX9vCIGynV1oLfK6y
ngWtH2PoBw+L9TWR8hVheV4XrRjwnpkvHvDGaGVnKW4ljyuqza2TrPryqufNg9fLkVs8fZidn96O
1fjJH/X2aufQ0abOKF9IkY+/Oo3+7Yfz6aZiHQIkjE3e+1hR6eG7oww14Fhfdd56qGK4FH5Ies2Q
HN10xUSKmLK4pReek9hvr67c1R4M8Wpn+ipu6xozerJDIUo/MRFTk/5lDBMksfcLpzsG8Q8xBRM0
nO0xoTAdFFRc2koX/pMl2hSAToTB2IQ514CJ0BSM8Mim33RpK45aIRk29I2cKZeZJjy99trxJuvY
VXRrX9rRll+xi9SfZkmJ6OAOIGbzXFyHaNTBMX7WE2x9U5uHXzq92EYYRUcD227f9DXilUcaEIEv
nPLu7DHRPtoTyZ3Go/R5+Sty6+8fEO1g7JiQfkJSDE8pI/4j9cHmjZC1tuv8nOBLLpNt3Jnpo9/m
9apssyeAUd5hqCMSH7WfHMjja9j+V5ZmuRdDvenx3m4Z76Zb3+mQNBPAMlPp93cmg4/VIILq0cmj
NyjUPwI7VTflAd4gUsO9NUXoOQPdHlpXXv54EytybTrp9R59pHuw/HnYddInIOpzxy2OINLcb/5g
JOsRTKAFJ/UYcCxZt64nnmuUdjfNpj2xdnctayt6tDWP+Tytq6gCsTGujPFsxU2KEccPmYhG6ziU
/j2msf4QOC2Vo640nkoKfPdaMN0ZEcdMrR/qV3/QzTXhoXZbOPkXctvBdXmjWVF7gfQEIhDilJ55
Jhiv//71ZK37xauH5rCAr+w6os0MqY+pGr0Y/vRGFtQhrMktw0FkVQWdUE/bJz/CWSSStfbNbnT0
ATOgG6u3x7NJ5xOkRmz2JSvLwVBxqtj05nU5XvK8ic9VZ/1gUj7fTVHyLR1IDBG1zm5dnwR/yn3h
UtvFtXQ8it3j8VOZlwTbsRnHfeLdz6PuXKNE3jPaGreDr+L1mMlvArdpTm4zHmzrhnob7a3tXbF1
szTAhjGAMqm7Jzdx/U+FHX+28VQymeLsXRUZtyew2Jiv8aY5Sf0CD8Rl+OPyuskpStO59I9aHs84
BcgLLE9X9j30nWKLLIApPJUTxduTvqHXAL19qIZLG7gQ+eREA0mpi0e0DHOlN3569aSOxdkbLk6A
J4Xw7TqQqg8o0s3nwi7NNRxGeZz96us4QoKNTGoxZl1pDsVMIkFTDdqMzBhrzFPc7TU8hy9VQ0gI
MWpr1Ng8eWdNk439ra9wOdv+6/udc/J1yfbWb26iQeDQsYVu0tvgxreI14qC02snjbAxTO4f9NcO
L7oTH4syPb4vK+nA5q7ynM8YA9l2RcbPrLH0Gyds/KOm5wdNpztqVejACLrRH84prSSHRr3Xha12
mFuod01qhlTN5N65n6J+V8VJevUb7yCNmpyjBqNIt/tpB+7YfqT0uAINiDK7KRv7fopH68Xumues
i6eDPhj23tYCCo8C7UUfg89uqj3Sezu/kRgg5ZnGz8GQGidkOBu0ik68wSueMHEVGBJFfBu0enGn
MUSBCPgMAcr+oXuUaRSTE8HnyOHixN4Pw9GYowcXs3TiO/QM/4lwrY90ps+IS9uBMScx7IQRdNTO
KxDS0YNMdMy54HsBNvlHjmv5U8veegv1xd6aDWlq3/KNk+Nn5SH1xLAevMDgRUf/iEUEkIyIH+/S
lEF2VuXerqWOZ8vOfl4ZWe2uMtlbLPXK02M/5r1VreghApwhWudUoqEQVGBy6Sp4XQY4tPia5aT/
dW36nOYtm3Rn+JSk6hzXDKO+YsB89z7HsiQherc2DjNFG9Dc1MWWTnf+bKtJAU4o3w/OWpx8ASDQ
PVCI3N7AZniAuSD3bcq4U+qgriErmgBRWw9Xd1vj5u1w4F9arrHL8l5smpdaCONkqYuG4Zp5La1j
yPqxnlMy3HSkRndShToyWOu70qSRYvlrbImGQXaB/SUtJamEiUV06J6weNuPujZisMpFsOGk12+Y
RESHbPLqO6yEwTrVpyNA7e6ptOyvUy0HcqFtcK+j7te2Rl19Z6kcTkVQHY4W7TH0yOpRfQ4q2DrM
sfQCy3IsJeerJv1cOl14gV8U74iQY+Fpc+NTNzAChPVDb8fOTCUOyyTwrlFOH9xoi/EpwPpXVckz
RTb50/LGg9MX1pCP6JK49G7LVIbs7UqDIntuTZ+koJYdp6Fk/OdYqgOiwW4rCAZNko14OqBMU4H6
aQQys+1cdGip5jS212uYLgedIhTDqmE+cTc0+4y0Oki2GJPgHotUey+ptKRuA99nJfXyGpaPZquB
iDRwqFnR9FBMYUIlF2w9H5d9VoYMikQ0ki0LwwdjeiHFJU6NNlDrTKf0rZOA8kDd3ha6l0FSTIcV
5aHBwUvn7NaItI3R9tapcZhnM0jnUvcY4jiz7e5o6Q3WVVOmDy4drluQFASboO2vQnvSrn2IgOkK
NoBJFZnXjADSjQh8D+jXuOq9bv7SIoY2vd++No7D6ux4P8fSTrehrVfAIMo2AFfqfDeoRWTZA9Wh
W135xHZUX6UXHYb5ZxZh5ayh8rAt0uSzsM2dgLGR62CUU/VsjeFyaJ8CUm1eiE85out4gB+WWFAy
R+neB05ev5qkG3BGPjCvz9H8E49rorNPPannZXmQOWjlOHH4UYJ8O2mG95wqTHCRavPayduvrTEz
UjAdrSZ6QGpjUCdnkeo/zSyuT904nHw7Ha6sSt2tBzev9kPnopnyU1Lwq+niFjzJYJi3ObHqlT5y
b4HxQ+PEgpAcdTLlLRLDLlb7S5rIyqs9M1EUg6+yo4N/mszosV+u4IH9zKrMJQOfMCaXmqfzZXmP
rTuXYNPZ5yjqzk6cipcxb3c1HMCd2wYJnKDcv0SzE3THDizgbgTlfifceF+ZYX8hhe5c/XmGBhCa
V1raP5uAs5/ZlM1Ht4herCK4r7D6096VEmeIMdvG6hlwVZV36NvP/dBpjPzs5GF50wbhyhK6wXyb
f+pqR6hk/+eagcuGsrsIPHmi3N1spNfTAP3l/e9FUs63rSnfygHe3uC3LywGgYs1t/Nv9BopS/Ta
bWk52u3yXg2vjB7saNjIqon29HBTQUtj7ePgsS3AXzKfG3UrnrKZCe2gfS574KF5F8OunkVKKmCs
uBzita5+WhOu1IOqslrWeq6j7Kaj/WtF9SOxV6D8y6tlebOsyM4U4m9khfIngvRsD4A3QkIcpwcj
a/M7c8pueEbvBiuwblLl0nQDoLlG/SgLNz5gAKbQWd1dGiMlLNVG+YmoDB1aqtWk40VyMgMwDMtv
sBiUKb1yqP7ztpNRBsAmSSYkXM3jpE0PRITSq8EIBUoABL/OdlZzNiWPrSMr2nB6GFTtTH6/MIK1
RWh9FzKcuFeu0HtwIRVRLV8ci8jwj9iQaXLM6Yovg2g/xnV9mOkluoq8ojQlIauq1xkpAC29WJ1t
rvw5+awlfXvfja69th12pMBjSRPJ8qRDONtVc1+9UuTwlkxWc7O8iQrrTEix3WK2BDgchs6+NS0m
U24Ni0ufV05oi0v/Yhhl9cnwgk3dFcNtyJDMsWT0OOQyOtg4/Fl9Zv+2Fr53W/sacqcHWqcNSGR1
XnFlhFheU8ibbPO6GHM6OKrljVmVzQFk6cnJ5umEMaFsQ+xQ4QxtiuAIFBBPgXClWTWb+Nkh9Xiy
PTjTTlVzG0hh2m4bPgb8274KV8Ny1An9ZhRSv+k72NjRz7F15VmOaX9m2sAgPceSRI3FuTFscc5x
xlbMXu97IzuE2oMJ3mkfG/6pxqd2Xt60ifnFHryKuyXDqFNZZ6AJ2QMur73/Iuq8lmNFum77REQA
SWJuy1tJJW3ZG0Ku8S6BxDz9P9AXcc5NR6vt3lWQucycY4qCqEp7MtJjDENhbYJnOzCIAWrWSudA
Xz6sapxej4Wf2AdPN5JEUnedpN10N1vJdPf3Z35t7hLqpi0ut2b1dxj8/cGCQLVtvbbaWJ7+TGE9
XIdeD3e67d+DbnGFcllR3nSPHsSpBircfU4WI26t8DRFyY83NmWMPbsEp7FUJ7NdFNsMVNMGgyDp
TK0HvN+uI6I30WIrLBbbEe3lFtS1JtFMxGfIv4ywy09Ggs7bUlqte8Z1a9El1maA5YerJU33kwo5
wUsEWJ3pL0Td+R4e6bCPRTGcW5O/mUyhJH2NxgyZAQ3vXOtXOIvmuvJn+/T3Y+uP56hVMZkCSFiZ
PY+PfJVnstXF6xxlxjGBbLYRDUOpSDv9ucm7V2Tf0z8dh+NhiEW992QhXhipXjozH7AiltQfOCY0
RYXKOHUzNC3ukD5D7/I+As0ooUtEeg5wXf/do+cOIwKq7VQ8L9cqP8Ir+vsx62PvIJps3wjqXSfB
/xgo7C0oB6074g/1DS3HV9gRRLQQTHewK8uHWhXxLugdsf77EY3ZU+LI+tqYIXyenmbYoh7+R7IA
T5W25lWXlfXOETFYA1hBTzZosMjJ5jvQEfFT3TgldI4clTHy1DCZnMcxL5xHq/DejGksL39/qZ3x
yunSKVdJj5317xevAMOec/TK//ux8mVzrqAoTUEJEy+RtMEOVEg9G+nFm7V4js1xGxVB/c7vgN6s
xTvBsAQvz1j8C7sO2Y0iIHn5KSnm7F+7bnAGrfAHgFMNZt6MvG7vozL5DpjcMMPiAW2hqZOtZN/N
00y8he3+pIW7dbvk17BK/ej6Y8uGtQ3RVqrTJKr4qTHTQ0sAAk6OX9bhKdOXpchLrMFdB5QdnIud
tbfRjm3+Du6I/K4NpFyw2h43+9+VmTRSXihqAKxIojXzWcvLmP6j0uK47pPprcmbGkFh7ByGfJje
RmfYT7JWd0MU/ZNjEV1dGnAEMsp4L9yxW039pO8rNSkaeTDwbUrLisUzOiQNFPx84sboTDt5i6Lx
PgdYdrCGAdWamwUXizXCOmAT+onu+dKAsHnu2x4Gauy3R21D6VsKmX75A5V3eV9oPtcWEErts9j8
O2sZOdK1Spw3PaTMhVX1//+AqogC0fqUPckfqAb48kS8n5F6PKu8H9B5opAYZWLcXI//qJU6kAWF
+xNRjnGz7ZKhtN5n5lNs/b3hZHZoSh0Y/4C8t4pHK1557G8ZhNf/oQH4Bw6nfbJZ67p9XMOprOMb
HBd9qItGsFVKxEOTjI+gbcARp9Dt/t6AfHkrWuSuV4dJdy8i8n6Evs4QQx5cXPgPiUVsOeqFJYqr
OCLQd98qDHDBjE/u7y5N2FRlIT7sfqAVWrVT2Kxt0X53ox8RvEmE47qyGE4YVjwew+g1aYLsAvct
u8DeIhuyahoMlzlZ3pMVHRsRvo20ySuVlPmD/AOFhd19F43VnYskGClZdStqgrTYLd1isp32Hgi0
s2wM2stl1JRPOtqQ4sbmqCGavEtdKIwWCitKKHH8Gxt7PcFAwmZkjHJvOnoYGdnWlKtGjsHvtWsn
FIZaNTs39bwLWhdvsNNHA51X0Vv6H7W3+Rir6oBn3r7+HcwoQgxCi/LiINx+zabBvPwVqzCSvUM4
+DeGj9D97KS4OkuvxeeFxKoi2sPqggcexX7jFlN2/t+kwmz97DYsp8/IfXSspqWMlE/sYtVBDUAz
Ueedo8JDbDk1V1r38GZHVvkghgFjjVEytTCSdb3A2YTHRjGsu1sBlXzFx6k+8zQ5Vn1e3pI+rdel
o59JAOlvSC9QnPb2WrsFsINgdh7yDB1k32TXVAfiQdjtTuoZF24n38reH87GODOCD0vvVmLmDyXi
MZfYTjyJ/HXtMngY4vr490/9/aV0QjueRS43DmCv9WiNdL+j5Tx2wX0UBvKpdeQuizAmKcGVHw2A
lUm/Vre/+ilxq7vags+Z1W6/s1UpngfwYttqQgH0v6Yd+NjaoLS/c6beQbW2VNC4BFGMzfVmhsH1
6tnyfU4r4q+tTN3JiFy6clbVtahABMxIjCCQMlMk60gCp756vGZrK+jdXcjQv13WcSMSLNI9eOK0
mU6rkttvzb+iidjLkCRRldJfZ5cYrtghHdKPsAUTR0B3su4Ahhwb5l3rMGfwIrucOtFNvkHXpo8h
/IALG7iHzlPWaVTNcFVDzKRGeDs+2c8yh0wEjnLe/C1hu7q+r4aJj8ZU7mqwnOogA4phdj3TnVnK
htuoiE6UPUcPhfqN7ug/+Hmo+DLaO9uuv+fMsu6jOP9SBoMZr7biL6ecbnCrBHp086Wk9lyXoVec
4A2MXP68HxbEjH28wNuY3CFyAo5gXJlqhy6Dl8+q1/quZKGwLnR0KuTEzFx+aXeSuzSDtjwkTPYw
ZTWde+/XU4whFp3mBLojCGLGP3ipSt8c9722m10JinXjg3aFoZ4Fzr3pO+U6EPz2hZnusNipHRP8
h0DwVTKDdzm161Zt7Yoo0ILufq1lLbezgVsnCGB6ksWyCrGpPukJMW6NGJH9QV1i3a6TbRKSg0Hg
2iiz/ALlm4lUnJPYDDZ2Vxo5TVryGde1JJlY3rDezBs7I7V00l7Gbcd+uYpteOufWtPujzJW51BP
9Vr4jz7mBLDmXWe8sc9A6YWJM2FrCX8sWxv0qXs7A7GMgmHnBjDTMidaC4MwnIaachx0u1UwX0LY
r7At01ObK2aKZf5j1dRXc/asTIbDggHw1g/tcRVb3/HQTPDB7YMc5fJQQsXM6hYSOADBHqBKY9ag
KmG12nP37AzOGyCXjwSUPyHY2xwBGxtRi/Gh/m7D3zIYb2HSf0diAHnZlQ3NJFQNyypOUXvvmmH1
FzDPBDgoj92sh/UYGgHtlfwlFB3sZLpppvigVHNiTlLeFUQM5vlbN4ywLBaFV5SkHkm0mWTIih5g
Nqb/sAPV5yD0bKzxKSPtjDZGmePZNR7n1GN9awGkwiZEju7gI/ZEuohqGnhql2SIA6P+kZ0r5M6Y
ThCLP/4cxZJlnMgECIIiRFoaVNC+A5RoTfK8zNkJrM/qTc+WIGIMxOb+XBoxyxcf3SKScL3TAeS+
OcFM2g9zsbd5zvIEqiYSXuySnDLmYC/W/ZUlMvsYqMfRLwLiFMAFJ47aj+Z35fjfpaGmTSGolXRc
EeNGHTbPGlmgQX9gogkPPXb+YkSAZ7hni+U3D5BqiY00lPGZmsUWBjjdeeh9Vm5B2nxS2CiPaRB7
Cq6hnX6CFnZH1hEnFs1cLqNmXkXofUckdUaOQ5Ttke4uezof7w2RqzI4qy5AnIk5/IjH8znPS6Kw
XKpYgHklRsM6aMwz8W8BiKBkHxXDxZgtixzl6TfMyLfKmTc2cGYjWzLcNIgvm0MH3QaXsSud4Voe
I2PMV4FRxugLecNRYvcPoeyPfgyAuSoEwclE6HgxjKDZAOZvphYINAOtNdOvJ7Ca+SVIy31n9A2l
E5uZJdwGYBTYTaTfa4tSBnrNpnax/rlZfc1svJBdWWyo/LJjU0qOTgwfSPOeprq+wKA8Jk17akmS
xn8u6xU6lMeO3zALT04Gu4HBzzzyYDj9vYk75CSKYw2S92qzYE5RvLRwH9dS1jv/p7KigtncyBmE
fHc7N4s103WmHfF/m9mUP9KP0fJGQwvyw1CcVIIRo6vFGvBKivGoAX/lPVEBQjc162/wLdkmH1SL
pVI9WP0LxEc4U1koV52R32Vu8OGbgyQpNXnAf54S44QflpjhebLyh/muIqxyFXhRzj6J2etc/AQN
1hHHfwRHTDjjTEZEP8jN2HOzsihpcTn1tcSwjcy3jJtjMQp87AUduXbMVSVSiZIxIkcW9FuWpi9T
20nohU5+VG6T7BQrjm2vvFd3SLx7yXc+N+F56CFt842Xe7dO/6tHjIuemxCH1Yw7qrLgGPgstdNG
N9u42Q/hkO4dkhRW9Siqs+i9i5uJpzisGFVZTClqs9i4KfT7QLbpuusTQeJYLxB7fDH0uc45QQ9e
7A4rO+qj82JP42KoD8S0WytcVqgKYqg20wLBDR7jmIGdOZymxFRXVvHNiuHnPWeWuXf4gmwbnLs5
Dz/2KCd6NgIYndH+zVlKb9Is7laVUV5taXZHhtKgFGOr20Wgh4h+GAFRNF+hBxGO3ocpXg96vWLv
unJ8fKgWgUXrIWZhQ2tasBcpYXBGw97MmXJVbIM2hSt43zwyLmzdEnkQaQzoFirXxlHEhYdDgjQa
+bNtMo2NSmy4Xt3d5R0vQUia2Cqqdv6mxyR7cFG1c5XQ1E9Da+1ylM91lB6UjwZZh5J9dIZRvtKb
sCgaUiVMn7zExL2SLNZE/xntMBJEStkecSBtmoHQcVGzD49Dn0T5ees0Adnd6ZuZcBsr29pzA8Ix
KtlnJ6p7F7Z97wn3TcroRcqgvg/8AjkYD87CmLJiNGr4+/BvvJssflfsAr+EIQEsR5SvjsyOceTK
W6o/NYfVRlXqswA3uiriCJ04w5o60d/lYNfrSYzcsf2y9rDmf0nEOCMNkq30y8di6g1aPLwcKRZL
sOVYrd2Q4CplH1zVvmBxmYVAazeG9wAUpo1LrN3KcWd745b9vGIEDx4Fyso2dX6EpsCgRg438dyd
wSOy5cq4ZLlI8pXorXiPsfxXKt9cchnvKqS0u8i4U7TBh0JioyqjF37bZ2wn465OaV1mhqJM7fqZ
Fm4oVclXlNgbxnbB2rLeXV7RnY00CTA2o92Glcli9yWTXSLx06j5M9YIdVbLVShi+BMN99vUMgnB
EnUskK4RpZ5+YTLOtrWRXMYw+Oxbe7xO7sAnFKhTQ+JqoTlQMZytnfkTVoOx811P0ax/+5565ckH
Vz7hOM6pKsowtskONZ0HlePTTKjTCtRrsZO6exS+H8TUGcBvQdi4LBkmNEyC1G8SEpMHl8gk2CzQ
a8mbAlsVTOADJsFXuSDH0zkg86P5V89EhjUGeBAhH6xsOIvJzv+ROYewHFW6PfmfYGi2cevDoO5+
4i7mqaaLMVTBSRw8OSV6tC4sjNNYu84qKxNQ4rlNJU4AXZvF7Fv73sWPlXdrvy0W4xTlvvRr5vmw
o9JihGdQsqTsUqbUCsN4Dv3Pn7wfrap3cxj1NqzZECvCQ20TJ9rg9/ZhYLK46sruotNjODHkCwP3
teu5yJ2pGDaAL686HVYib4xXqV9sB2cQ5pAbqSQWZAB+KXhlarhWm7iihrC95gXpk7tRUIoBCeHE
REVInxoT7jVm8ZvFhZuk1WmaqLUgVpVU71s7Sx9rDUkqlyarekHfFxo8kYZiqmrmNaySY9KiG3eq
/Oi7IecitV9MXty2tyuuzM6/zKglDwkr0+VFcLjNC7JQN6INbk5Uct/l9p4t8ccyE8rD4bv2/FVo
is2o7YipMQSNUKbzqiVka20aoEwaUiq1PzRXVURQpfM82455+p0vZMXKMqwDK/PdMJjuhn0XfBY3
vjnke156+46VRALYgJFfFwoG+UV7omMKqLu0Db3ZI4CulQwzOEzlYi0wyFVLSnVTdvSSl25ztI1v
cj7Rnjekn23NFq8JVsKN5zoHwBavdaPSPWNwSq+cjIoWrT2SgxrVo3qaAjvfJVGyThTXt7PEbhhi
eVh88gSHpaLOg/ZMDWw4FsuTkls9jWjr+aamdWE26HdD+D9p928ipm5vedbBESaEq6D3ViOPAwqI
g5rHcY90gTdAiR3Ltuzodns5Jz8dtIVDYy1MMm1tIBghspp5l6zMBOrWdcfQy5ZsDI6CanYRZVpL
UBEVErES5SmFss9rjx6YO/iuxaPF9ELugs4WO9Kpqk3n2Gc2CQw+s2RTSAZRinivvszyw4jaaw67
HzMOHs3KnXZ5ZWNUU8NREHLUhQODMOFha0PRtwbeJOaw3Htpe/INT26swF+lDCMydFarqVDdU0c+
y0qUQq4L0X3kQWk84mO5JijcXO+rLNrg3fQQMXUJuKoex4kfkqEaFoocsBw2vi2VokxC7OoxU0tY
v0QLSKCQROwMCazLME+JxCzBAbalme0z4+x22JEzzPbr0kCuBex+3XXJiiCjLak2pNyNFmw2M4y3
OTlW9lQyYUai5BCiMfAVC9TsMDz8eOf2IWBGMFt9lWCnBeuxRl76UHnITJrBPSWBM1OiVcWmCg+t
Hl+j2MlAFML0KzhZY4SB26IeP4PWhsKXBmqfBL8UWvG+GL0HRv6rLtesTappgNVflLvUtx5aDmWg
KTQ3TWJsa6lPfNxX3JvDWvbhzR+r1yRXJs6mDlMWETmoT8hVGGJ04jMCIUxcAHnw5oif2md2MfmO
tWbltcYRXTNcS5knxhTq6KlXMlKo5GwwcrOSLlWHr/lWjllmvqg8OSg0tKu0zARO35rmpn4kGjRv
EaFEAQOOhEykxBkEsg+TZypTHyIO/A0L0Xv4CeQsNmVzws7Gom4VgdM+2rr4ipr2tZyGekejgsIm
ZeCnqTPbCefa1CUHJ4Tf39Go9j7hchZ/MjTm+BnLTWcxwVHb1s0LFhzV0QnR4Y+Ddcc3OB/01KBT
CJ4lld9RCeAvXvjltf2xRjW7ZWMs14NJDwkNj5VPXsWcxQZpoT4/ErpXnju2gugyfmDuORsm4NHO
7vf2UNp75dobeBBE3c0jzf4kVxlDbEa/17aNzgjwya8znPKhmS6NATq/dWK6zS6DMYfVc/HiiEvX
luVWqPq36spb1WWa84HliVeiCxXQt5L5veJs4TNzIWiQxRYuX5vdcmdEEY+sejQkuTUJ7RxXIWeg
Y06MPiEneYRZ+p5wtsSaEHrgHDBplddOj/FuEcuvkwLA10xeb3RGf+gf3N6Y1pVHYDxm0nzdjoo5
9mdmQzjFfURcYDl1TE1ceC2QhLu6HEjC0bvUHJ5C2w+I35texCynrTJulhF/TJ64eaWeGULGGVbb
VJGjxWdEXpu1mRdGGEKTve2j+Wqc78yWw6023GfkfeJszPrJVG/49++Qsnl4QcnhVEqzQjfwXFKH
ETcZc8VCS0CkpWFhw4dFnCk5EhwW9tPdCF71TpYmE9GpOcGL9daIdEixdgQzsvRVKbD5VL7xPh/p
2hpkIbBZKQQdMz5gl7iDWj9su4LudwFcDaMz7qM6kXvL5qvsc9agA2aAwmwf0MQh+CoIMJB2BvYf
BhvIi5md9vihyuop4FeOixOlkxbtETaNXMVveVJM2+iAVb9NbPYC3T/TYieFZ+LAtjJB3hc/JzUS
DOl0YldaJAmnaEYbstH7Wuwa2zhPNXBNdFePFdPobTN8zUhit3FRTCuy285t0x+Gvp/vbcwDMpDU
wgusnmsTU3eLfTXkFVN+wiM1PCeqdrf4QQnuhPGzS8jrMK2Ci8UjTm7KUD00oDWYmj9NHVC8vPtM
68y7WAoAeKh2czge2xHZYFAGQH7s8G6OTWtTy+jk9kteD752060jjF7Qa6hpV0PavNeAch2V76bc
5u0o0n7nt+reiyoQTOF05Eyt923Sv4U6tg6VkX2xyI1OzJgxgkbILPUAA1XZ5KfJPnnqPfeEzBY3
QIBZdfbOSfPe9yUpBY7+lnn62+eCNyboaRjGfhXmCeyw9l9QEh6Tj06+DXLzNx/sR8a8JJo49kgv
5d2XXfrl6oIwqybq1vvcYZ40Ezaz6bAJqAggejMwyZidVJ9knz1Xi5O1yjHNWhlz/lQZ4YYgP14B
ZFVmku9rN+nOXjMdYGhEnPS2PHRl8JDGpNotYyvX0+MOJIjcpiPAKc9DlyRTlAvO4O1jKTKCwkam
hP18BY4JYVdCxA2YhYeaURMNKOses083qvaqfQibZOEb8YTXPczUGQRzZ78hq+uZ/zSQj8U30QLG
QSRPEKbYFqXjC/K+n9qJ+XckmiWHOUnSwXZy7UffHa41kn3AhMQZTN2M/HMKprtJkex8J1q+2B4l
yzpegGaAbJlSi9JeieFrnNu7vyigbAAISOhOtioR1TYel6cGNLly8+nQsdyFZtHdQuQRlM8+7uO8
XjMUrknfhN5Tftoqv3h1DjfItq69lv+1cU4IE3eL2xMKNMOii5nGEX8VrsxJMq5jE2fFycdYXIjT
QeIVv2tFfxu3DL48mo44a0qmQSFm5KnbRzMbTZmUF+nl10H/q0vC6ofBIDonZL8mC4zMXAnvUOPi
K8CqI8sM7KgG76ef0usN29onjK4rEJD1yvidhP2iY8Pe0X8fLLK7Vn7Ngtey6SQE/3fkNQupM0RI
zDPCY/0Rh+oQ5bz5MO2AVqU2w72mMfoT+XkMZlfshZgN+V1+Ma3pszdr80Qm4yfDGHOVN0yLS8CL
t7i8Q1L3LMkSP1Qq/bBFlYK3Gr+0JOiE+S9vQdu/9KXhXvx0L3gN0zTE2Dv2PtPj+Ry0nY3uJH5l
0mhjqYrRFicOqkrG83usKf/FU/Mws4ZtSA45hyZqhD7zar5H4+yZjX41wLSbeOTXg6HLreskvC4F
CEJpP6KzMtZGH30O5uCQIob/uOZ+JYvQ0Gz3TAbacASa3LxlMPZ2LRnkEFvzjyRO7u0eRcJE56IF
3L4Qq0/q8Sw2pfWQ9mWOKLPst5NorySx3fdG9e0gyqePo4r0CUHj2P0ZQhNUTsEVOrHSeo0B2tw3
gJ/jQ2Qrex/KYMkfJ3SadAWi36XeAVVbCaX1sRBox1CqPBE5RArFIF7x2E3rnmk11866z+hyaXQY
kvTDqzLadyMn/EcQpkg8HyNAyF5PERzTTFvjtbROdZsQng5fwdFk4nLB/7TzHK17md/8ENWQEslm
VAGYEmETzAjaEw8O1SliC/DrijQTVZbpqTeTVw2edMpyfZA25n8PgCdn3DLtznTy4CfkRHkokjq2
4+dQybvO60kAKntNP68yZj5NzKpeRTS/FuGhVfgZpyG0uIj31wmN5DTOLqAhEugKxyt2uq7uWsjB
j3aVPKjC3PDAp7fMH546jzlcP71Muq+fatfbVVP/jpOBZLoheXHJchwtIrdKoH9qfIoqtEVuEz6x
3qDxsz+Tkfl7Jqm39WfTxsynQqu89G/aMmnmoXLkcUI30EXmFnrRSEwjZORKN2g5Sa/ZmCQFr2K6
Xc7r6bcJl3jGVFx61NlyVB9wZZmdw3MHGk+WqLbCn1Il7XlI+aSI1HW2ULkpX/+fdfrPP81HvOpY
+ZAIFM77voi+Kz9dar74R5RBvncwtCN1CnaG43tIHaiRy4YdpFraOVaZALAPc93yzQOPI5f5qpEC
Yt/8UgLtnpJc8hZC0NB8gAhKtHBlE2D7Oy7RpENkWte2hzuEEUeuEBt/jUL/9xddJiZEp+XPFLUI
AwYGn7njvqUBDTcxkKtB0D6Qr/JRxsI/1EDPyIbMgCFETBWZw9YTVWCW7iujtfa+CQQVeaOESo7v
ZHDig43YwpkJjELW2q9Jt/intI0K2qcdj0pzQ1onTZdOd6IfW+bAg3moiSpdzVa0MVEFrGYQVBMv
6eBwz6GngcrZrmyfvhhRtk8gqdgAQnW2rRK/HdsG3IdfI63lajbbLQV8ft8zI2VdAVHRmpfMOVzk
NmIgWi4Rr5lUMaUnN1ApIVf+KBGhly9CRC8OScmXtHnFyTevDVtDk9XFc2jMXPiGoNuDZrMhY5rm
vu5Pnpn+djAKTkVVftLZvfizlxyRzJLNo9vHNvCbvWKQnZjk84gRsg04ja3Un+D2sE1wost8fB4m
NEr2byy7Hz5za+OljMPTJGo+arTMNmEgNFut2lR1uw/GVN5g+G0MqJJJj5kKLjUrJfx1rR9t+YV+
SI/lhZDBa8BxpZKl3UaiZRv/pSManK4+4dzpOQeWlYLbqiPTt3e/Zsgsbfrivpm2euTBM2nCTKaB
seydnedSI3FU5l65yRrnKiRlgZO7+WZmOLSjx/0Ip+6cVd1HQszWFnUgIxBZMwMe6a8p7ySPY+oT
rEc+TmOc2naYtjgRq00rK64OcKibwXAuWTrw0ZIRsEla6KA+QxI90VkFsfM0Bzo/+db42vtxsgVV
dmKelm8actJ3jWZ67rk7wIzuFTI+ryUrMo1YawtLD6Xckno11NcJhnaMRn6OUVN7OQqypp3VWluc
NTLOnxO4qrHfhCfEFivXzNm9jeW9FUoMWWF8ILOAfFDqXXvs6VZT4CiBJlQum8sShH93hEqCBhXo
JkIBhgTgbxmEschde0N1ZwlGBdREBKbY8TXD57MV+ssG57Io6AocT1YGnoAhvFtPdEJW/Ni49p7N
7oJHw7nQUTImZmHR1bd7pyrkOrMzNv/ytY4HvNnovIVA2Gxq68jeA9/EHPebwH0qlVOtpZ8fS0gv
HYUixrt1GsnfHk18MLyHdBe4tIujVbhPdlwFSDEshqoUH20I5JVlQQ0nedVMyVtnAr2B5qPY4vIg
RksUhaY41T5yDmMBgPOhE6HABRDQpocW+v7QT7ahZD7v+dSlfcVkfZgXQuNQTTRfFJ/FgppFf79s
0sjOZS+37goYMVEX81/06djaSdyYjKC0cyMa5/61QD5ZyTB7VFV+GGRHgp0KqXxqH4o7JNJxCCjV
jI7NIMPrPv+oZ57KNLTfoyW2LVhmg8sYxVUTzo6hISYk9QUbUuxXtW0y0KuuAcooMLSe2PgeyDTL
bzYe2YQbPvejXxrJhhCchLQJohVbaa/ZhK96NbT82gta4oJJG3NA8v/ytd9HS/Ip/yXP4zPAQCI5
7+Sj0Zc/geKO9ce70o2QBpkMyjuULUk6w03qxu8izMdDUPSEjFVs81vnFeEFmk1okVeGN+laiYqX
rIAC2LGYg9sdbQZXQSGV5XdKOIjZ+OYRWhkIUTStfcKX7y9bIxQC5RUd+aaBZco/nZVM7Uw47aQE
8zflrQ+S12HRJzvYymyjwgS3Rx11C0Dz3dxcsMnO56ub+Zd2BFFoyursQihhcdj8lwfDvJb8lqge
5uJcEPZURCUj4YUGjbUCFKLLCirQB1yRjJ5J7TvLKHw0bbBuFlSWcYJ3IgYvYRoUcjlIiwKiDteT
CigiTO/EXrMiXFKs5iDrCejKUNYxQ1OQopA2Anbyiq/R7Ug/hMtAI2S2+GCTVWGEzDWxnBRI3fcT
NbCkToZxqPBaZrxl2vYvfVizu/B4iqT6hwDnbLnETMwzKSOp1t6hmggBnyz/NBEKsATcrIK0utXk
tZCvSakddfaHa5Prkj76vWHsKHHkboE+K+3+9r0wN+NIFPcigfMn/5n7uDpik1opYiFY0wXqPHMi
iG5h+EYSYG+S7fU0/dLKwSV1eWrpTgyjHS9BOZ2JWHC3jSbWTNGDaC3bbcEd3OGKOk3augvautll
uvwnGvcqiNS5U0MBgigg2I4Z5JHkauAFBrRxCpOO7qc5RZ147ONmRN4hsx3KgG4tvXPjEFiCwnDr
lsI54V3kVRizcOsP48HRw5fZFwgx66pCw+TeM3Kk3mRmsFkiu7fss+fLzKJtzgqxowxGO9Hxnrup
OMzPAGk/BhxBTwTv+fsx+4qDnEAAV92p7HvMhwdGFfpSu4yQwFFgkhpzLDYMdRDfnCos7rtGeoSm
R/EbGeYIN8v3oWINinuXoHMstlvkmP+xUJMMPOJ7R47h3u2Iww6U9WykwRWI89USYY2C0zQ26Jpv
BBRckzRRZ6dgVpqb1osezLU/wd2DEvfbJ20BYn0wuCT4TbXvsQxRpAj01Fp9lBmbnpYzenZ5hJOc
Jj3AaB3xLh2aRdXozgLBAsPqvq22djP9a33TpZegLslK+oBwyZ7AxGAXEjWOhs1TYeCKIlmBD5z/
hVFsXqag3kw5KytzPsQ1E0kfy44TMZ5BsbcbzHzNDZTQPkc4CPJf4L/eGiXXh1FBKAsJFZKlEdAQ
R/9wzqIsz3OHG39TJybp3hT74CwGqL27CHmqH7NosLzW3MsEw0Don1i87fJFvD+x6Oji4WZVcPMs
UyAciQJykKtHRdSg1+0zDxEa2ouPINPg0GeCcsbM3JREsqFBsxYlcHpJqah8V+zE+B+x2USN9U9m
BE2+4XEeG0VTZYrolrkm84f73EghVqv4YiJ8WVmBUYPX9MNd0T7Wfjkx/UsS2OHuCStzuMM0sUQ/
lYfKkjs8Ke7BmaMtCxpnIwqTAYCYIDAuFWtf6Itv0u2P4F2rFCO9B0kDPeFAmshUGMXWNrxsE48e
AD1mXgw+hll/edJaDLJdtQ0mfC0UnHtccEMEOWJKTknenXne+Hr0nO+8k2eY7bmR5ovFmFGWvBJs
AQluxDt2wcn2ErhURhwhuyAgpVERW74lN/Y2dvo6KBs5O+VDzRAKCXB8LUISliK69tSuGWOM9wuX
fWcsJhIG+s3KGT3jYGjrQ8+gzJ4Ghu+MI7GOIDjyK6hurc4uVkuVlY+GvouYOZ5Gs34EbbLXOEk5
8FRwHqvuwbI62lNRd1ipvXfK6Qb1yaXJ8Gy4OehY16r9a4O0daX+j7rzWo4bW7P0u8x148SG2TC3
TO+YyaQRqRuEpJLgvdvA088HsKZPtU7PqenLiajIkGMxM5nY+M1a3xr7R1DcEoYrILLAbi8l3ret
E98M7aZLkmoSwZzNbNy9Se0Eil4LaBhdgcUNeaNUJVmmo+ttU73Jb4UgYcKow+CGyVc+IMlA5ec5
m2Y29kUjVVOIKg5pEjE6ig+cqaZxVYcG6k0ZtNemIpkqT3ruXSm7TyZ4XoVnvy1i++RosN9zXaMB
QtxrVo69d80MWLd0+h3NEypL4g0eM5b9DF1eFl0owYWkecaatRNjhi6FJMkQJT0JnHHCAp+R3vLP
qA6TEypglwws23idZ1eVADUTD3wMpwZHXYT0Ga3aK/IkJsR5eWgwTzEUhPbAu0hlFsUbTFUx57MX
vEA9myuX/ruCpWXBuxPUuU/ct5onNNgGQ7aQ+2Wm16vljTDlwMh1QgqI9HWigogq8nIGu1OXJHI3
EwKpQ43i9bXJsdlNJQB1qdms1bFZBiF0gxAp72s4kOmgJnHv+/zudUF2NUiAWL6zTr40HVRDek5B
KLyRJNgy+zB/6b1vqJkpPFXR7BbqAHVztA4bPL6AgWsd/w9VM+uZyjO/1AWZDGNvYLmO4REtPzE7
KtQRdsZNqmE8L5LUMEitFVVicBmQQIDbMYMtXscZTtwy+Ebne3X0yrpiZyfShuBarEIjSPaKtNV1
b8TGyqjkjyRuo/Ahs1rrxaZknke5VDpU8ziLMd0yLO1WnxpuhhrQcraLx3d5yCeGPER37PSuvk3s
Up7VDJpj6TzEuba33ewgwAXdC5bAK5Ay7DA1bMF27lyWr++A6Iae6bxJhWcxQIdkgiN0qHF6Ruwb
r8R95Ixavx0KFa9L198tr7aXk79DoMm3MRTmw7GPXzFz1htivxGZLnQh0WPEJEcePy43amrSVK5j
xl976qmfeUENkfto19DkjLtAg0ATuDI+D336MjTlgInVm4MlMeIkDiY/Lh6TG1iDaa6uXjgjP6xG
iINUiKiQgXgvTU5oHza7LmZHN7sXMiBMm6QjiIYJFECHuXqD4jwink4uumjU2sL8cCKmp1tlI3k3
Ucv5CJuRc6SQf6jUxOkG2KGzw5cx466UYhRe6wT+TfkUnMrZxIgBB27ENMZoREN1USlwqKaMHlEp
oj6FWb23CdK9D5a7HWPdP6WT86wvJsomA4TI75oaVW7h5+IJHdbKEbL+3vnMiFErhE+5roDh+fzo
Ypt1i4ra6V3FVHzZcMvDvnwdc97ZslTBJcnfGQsPl2GGq6RGTvwOokM1OB/CtOhgOlVmq+6TIQJ5
+Fz643iLK8pswmUw3WTjCbt781RbFIvjzLzSQ7tDqkc85JRmBBLmiK04euxTNv2h8eebEbckBl0+
XUg4nh1IAITHesUb+Fvim/riZhgJaQEi44bU9s6pRITOkhSfKho71thW6YIUDJDMzptuY3bG9MMw
3socTpCPrx7UgEnzi5zKDuOLnsa9vgLMCVyAu290Qq5Wnw02C6uI5NV13YpvTJuy4xiaCkxS+Zrr
9fzpjawDqxLrsfbhHcM7uGky5xww9fQ0NvXKzxnejGOI/LEhJMSvB52RaS+Yhn/UnaJ/jLuPdEYw
DCgTyUlLhm2aNucSH9yRYAqTBDsvBYQI5T8g4AE4rRcfZU5J3HIAEyX3FUCAu1reVKQJmxLGKS/Q
QfKJr2GxJdYhjAOTefOq4ALcu+PQ71HiZrTJs1LQysZzw6wqnM3AgX+aoWWw5jHrEoodbn0Tt/Pg
aMZGpCGN9vwj8cMGwzp5TA/8O7whLG4fSdr1CDDq+FW81pVdXnKc4tuu9tkkj8OxsCTE+yEHyNKz
e82HIb9rce1s8wZd3j+/OhDiO7gD51p3rD1ontN9aobfkJofEmzvkSrqncUUcqMKvdnQfhaP/ME2
8aoTbWpzr2aXRh4xsMnyQyTkW0FQApym8qO2UNgvwXMqy1BGtNN8boTPKiep3oOCsxyIGCpBX+Tp
1m5SpAMl7Y/qe5rkwmVmhcFzUME6KXyJi2tTZb04LzfbIrJ+yC7sIXnEw7mdHzqBB2ogJHUfN1dW
I2du0vP5/n8eMvfDMQpxLYfiPjBLoF7iryzb/1EOVnpcfjeZ8PSrYei23Z6OYHw3fbfGbd0iRyj5
EMjRMu+AsDdVW/df85YaFzGheQmKLDqjYeAvegYaEtEadc9bqyNBcNX4Lo2TTUzlIXc6fzUFWfye
dg6rWlujs6jBfoMFA6aU9j963zU/Iqc69+KduPjoJ0QbdBw6I+pPalBTyOIQ+j8BAmO2sHEAwKF6
0zQC7pCifDDj7Z0KV02lgq2eoAKwkBouDJkWgcCDzmTdtKsOCr8wXuWokwiZmZc6elsOWt/30hOi
33enjsWKM8W7qtLnSeTBLW5KeTfAWAyJtenNkJv+UOUXRGVPeltqa8sMeHF6Yz1quv91wAJyxPHo
7/M0mDYLOqEPhpuaTW5xPJaHUXOIBhi9++jm3uNY6dFrF+lM2ZxYnpa/NGc/3Jy016qKUn3i4G6l
RmYoavNLoZKS2Ruu/qmBt631xG6Vvo6iFrTzsU1rBXJ3SJ6aksMYmrZJrvrkH+JR3lVDqfBA0Gee
BMGMV0l3SERyJDGMCKKqv0YkU640Hb3BbN+ZcnH6vOFXbu+hbJ+zWMZ3reWpKFPgita3nz8c/FIF
TTE/61UCZCLNHVzbBWKavHuNGTqiclPaSYU4VtD+NufAmupzlFyW80QLcrXXYsfCseKJg0YV8pBx
oextZ0rO00j2KnMKGoeOFaOTVNF3cAZP0Gi9c4VpEKxc7R6EIFZxGBzoKNjON7C11aVKfy0VTsZ9
jfYV7pMxtM42SfXk9Hl/J/thvBVu+dZb0mN+y2kUWhgDEXxUpDTo97KMikeXXMg7saaMB8py5Qlr
pCwNDIY13cH2arY1renjZRgdZo+jf+BDWa86z08JvAtRpjr9UaCourZ+wV58vi+xS3KfPp8CokIN
vU9f7k0nKL+MiANnsR1Yl6Ysj1o8IBhE5Xq0Q+vN18D26hF7R7QBwd6DK1SitN97TR3vucUyeAJm
xHs5f5Fb6bccZAotevFkaxjRCAdHWMLxj48YLVWd/bCgEbRNV7wEtbggAbSZAdn8jgJ+peGMf8kH
eisttrC5lc05tvPqiuuNnoHLgbNkfMfjXXzeFhxcVV2v0axhd98yLdDPZWGTXSPq88KN6WT5J9In
X26AphGLB4vwp1VK3AWqduxKhqyY7JVXhFfWj4aVAJfVpp9NhAkbIbM1rac+KMEWZPKAzOcxTkOi
DmeMjN7H1i3ogfD7KP3Quv8CKMLVwS8GGe5wTYOpqOV1eSpEFVsk9+Fb41j1NTKJMOYyTkJ91ojx
owvZ3WZNc8WFI5+94RXSwW5K4/BbkMKOTiyd+WRke9tEsE+BX7Nb4IVdH2XbLjFvCx4TaPUD5Ef9
XGHAfpgw7aGE+7NlwT7TYwAt2Js7yjnEBTl8y6kvQ2rlKnAOOkokvJQRKJ65yWpQCG5kQzm59G1l
bxgrxBIIx+dODTFVQExaVOwG29tjfoh+iYBRGvr/rcooadH4mXtcyCjbZ/NZ7w/WIR56/FCOjfyw
atWmt1lG9wt3QI/Tw5BwUqA5izaNRfArfTuTsdlrDGmAhUalvjcCUUueGCvS4Qmjyn0oJ5+/1HCG
MH+p13pRyTfTdYe1F0dE/PWmfOvdkL2rkX9d0shyEFacRl1BkClR7Tqyr7vEsHTyo+qHsvA+uXP5
PtboWMTY9vC5Xed5bFpvXde/IKhiSTVSHkqDNWFoceIZ3cASp0dLi9Fv62ZEPmq+/yIhDl1rzp5q
ZmAhR+Wf9sxdikF4RPDNTEyvpERHDDKXbLEjre1IhYhci0pn8FESLS1B6TrioEeP2kS+pjYo/Z77
BE0NSfW9rEaNNTxcDingndXccpazcjk1OT3LvDNYCZ/AqBUrGkE4jQOFoFswOFieVaqHJ0S9wbol
V2IvHVhJg2Z6sK6MvdCDXz1j4+0SKLQ088TLIkTJ9h5ynt3o2eeobKOXrD1T0ZfvrUW6a17b0QtA
EOfz3LH4AMxjgHa2ekTE123dwrNWXLbOtiYC91hqOZeTbT5b4FCqlhwjJ6x/4Mo864JdeYSR+zr4
7i9MZwaDOPtXTg78rbH7L1NkdVtdhYwGCI97KQDy9iG5FQhZViiju2vRansFRm8/KTah7I5weqaR
9WgENGRZ6CPV7kDJzQW81jYokOaDMhAudwvZrrl0p8fAmFgkcpINDp/uPiSPtKKoGm1MzzJk4pvn
9qFHIHO2PPU1AE15cuTknjgjEwgw7LxSztjnkvPMz6bhpTFoUt3UeuPYiv+I0u7JyjIXbUhAoDgy
g5Kp/n4s9frR5WP7kNSszlTROevlbj8vuRmzjeflOY/tc+6q8qbXFbNpnbqgjMPmbGqKOOxWHJab
mZzt0zWM8HW66RNS6f/5p2MVfGgwi4g39gbeEId43qC+F/pg8FN2vaNMhycrNfbVbDWvSuOpGQiR
mOz+GBl4wd3pDLKk28zZIS+jPxIKM1JBpbR/coaLQDgis2T5CENcvOtdGR+5YNBFTR01uhnFWyn6
+umff5GkvtxDjGUsWYU3fx4pjKn/C7mY3GK4/sF41dzWQyHTx1aPgovEqbtyMtc90lJ+65HbsBrn
7NLMxNlEpY/ab64qwtw92hHYhUF3nsw8fsYP18KbCdzZLMZx0tgh4X2wAqj3RwbIfb3KRXoIVVOc
MUD7l85DXlS5SXlrA1ayBjeNljSvxiQ3YnhHW2l+SbBsr6RZ/ZoQIBxStIHctwKXTg6IR+wWXzJP
Y/vrB9phirFGcn8MdhJu/qXMe8octhlYEvSLVfohcjm1FYUa91plh5uZ1XYN6+xKUk1wAU3ibbsw
OWX2tMeLxQyoZjQI5wcl0wxFhrYTzm4FGmtQV2xVYkjuVfVqJySHLRMRTY+PvDHQKDq8rMsfjX73
KqHTrGSmV1u6+2DdeNHXqs93aZZ+6VhxPmqN/JrYzAXLmHM/15/RBg6vsgcQV3TkUn0eJIysH7OW
qbAopP2SxOIShTqey1zGwGqH7PAfJf/7iNml/hB61ZxPnZkbE4P19j+EEeYO8x/J7d66FhLruZYe
deKRGL4GbyqQDCOmdUUZpDAXRgBaUVRXv0D/RBNR3TgGmEB/Fd6sYq2tfdWMEDArciNMZg9DNDDS
b95AtbKcDHH0oRi/Na31jJhyg2WK20FsPA/K+14a9iYvgP1MRamRgyxvTdmeDegeDNZ5Fla8TzFw
BgUpaLojibZ0qx/Ihl6bEZC418KWc3N5MJ14pt9YiGiT4R527YMnuA/Hfv1MpweQiFUuluXWK9gY
YEkv0eDUUcskZNxo+KfRIA9+gtU8NNFO1WfdZd1YmayVpukhINN7E+gozZFTaqYQ7JJ5T4Hw7vP6
b1DE5u9EVahVJBzouiddcKuGM8OB/0JURRRi9eSX1uha2Db1iU19S3mqiv5kOjYZymFyRxxKeGIb
9K8KDFM6wX7pkig+JzlWCYdhyUPlmJDE6GgQGbFw58JRB6+1vJ2rSWx/KAmOjGL+GNjGPFMN2Qey
bqJt2Aj5UZNb1Li19gDFAAtS6Fl/B9v+15cIlJSgLWF50jB09zcO/MC5qbLE5Qc6N9WTskjyGzWw
0TiAWf0XebtaGmnNachTZ9myksTenP7XP6n5/w1CXZ+R3v8FI+x5Fk4k25V8Gwdl7X99o0N2yxwK
bFjDGh9/x2HEEq+mhJ55oJ84paVAwRFlPGhw69e+iWlasiwMXbv6Y8IQBd0vyv+Gqqv/DqPWeWI2
ORe2ZXrAqJe//8snYPJGQ8s5c5C7ZuC8Mv1czEMRLKvVjC59LvT0R6czqNfyCG9qHTNAQso+ywGQ
vDo4Nv/9O2VbM9r7r2+VIQzL5upyMcfwUzN//0yGRW43PmcL4kiXiNbdgisl1Jts8nLNkmYABNU1
pJM04qN1yx/Cc/rnBm/0Ab1WvmXLnBUBYzPBnak10vRIjgyePo9SaFIIPiXsCwYe+sUjfjpNZUf4
OxFgxSS8tzBPQfay0gm0ZrpBOP0ZNXZyrJT7vNTPbcaAfQHc21+XdmIpuT+H1lLjaGIChK9Ftx/j
MIn3y5WxTF+AGzYPbE/nVXT4/RMd/Yk1jZh77AjwqJ+c1vvgvb2nLdD1QveHq6ed3LzlpUSR9YL9
97pAPViepk+G+y42n6UkRJcWpEGpvwQDTXzaDsNB+ED4lS6/M1NlMTIPFKM8uRXl1Bz8HD6J7/bI
O6qtmAsoY34ojJHctwW5b/WheUAgKR+cJsZFqFrw9LUCulw3GIG6CDMl8j/1w8p/NabT/hxAHzzA
mmQj7mXRCeNde+3xtz3YdOKwD4vDGMvsC2864bsEvor2vrwU4JxsGnzjaBucF7r0zYcoxGwSmbI8
ua3Hkqv3f6V+027Z3RaHXOPeAF6luotUAPHvpQ3C1oFQZemsFlX8UU1a+bM19RUGWDZ2I243KzaK
jXKH7FJ79d1Oq/GbRfAjYLvO++IrNtwBabAvA2oYRoF5+zTiflO+uTeB83MPq8f3YOSAZ4eRbMWE
9oq+O38aMVlxXJvjV93NGYvLPwJzqvZhIuRzw/VtMJndaiOZSulcKXQOuq7CGc7m6LUXq3FPZgqo
0wnuXaapm9Omah4qtZ+I27btrDWXHFAnnQS1eRC5IB1Bgn5+bNhQbvUZgjJT7s+VjQhE2Aqhcuh9
TYro2Ej9h1fqJZfrDF8rhuyBlKXhiMGH2y4/vIPFPCWfaw9hj8PBquPHXDb1U8R+rvZQRJmjJMPR
KfiohObWM1rKjsKtDYzc9Y8KF81rz/D/8T9/12a42iamXKA2Pe+GGMB8GHrlvJH9x4VhEAnELmy/
fBMxqz3joWj5oI5PSSOGzZAWP22EHMCEooDhonlfmmGCeaMjDVl9toHAoypky1uL1EIlz2DIIMo3
YtO3800CcOGWDIewmiC5dnKiS0Ou+Hm4TgyDNo6goDPx/YxuiNpGC85olikuQ9JraX/xnKDVpL6f
JMWZ33+RJQwOkn9vfsxCb4iNPzJDuM8hhr592Vo00oG3Wya0We9z9/L0P6pYvvgzgSaIeRBF9AVU
H7wYfAOjPoq7r/WQpfQOZoheByg6yug8JemFob261QPUA5QlQNV1Fi2u2TYnJ29HuBKO0Zwif17+
JdNxIelNlvMnF9mpSEdDfOOtirByeSXtA15s97TUlT50B7OU58IbuoPQxKWN3ezGXSeD8I+PS4fQ
tGXAGADQm5pVJ9L2HgZNv9JsdEaTNTypLiguy0Mz43CDlguY9CvjIOwserbzVZbZ/TPZ7s4WR7DC
VlIXj1qGKM1k4LljK/Mr6xzcx6VmHHR3K/VYZ7+tWc/uBHJquS2jARKHQbk7u2e/JrS42S7PPpsE
5oMi2y+/y93HxPdW8XzPJBkoRk2wg7Ks3lwCV2E0GJ+D7mnwISfWwKQm3zePvTOk0FXT5sG1H1NT
MXTThL6tJZiFpbLOoDYQ6041N9cxuIVZy4P1uYUtq0OM07vPAt11tTk7LGW/jmLLFNkOxsYpWpik
ofskZGwdCRGmX/faeF8SqW1rxIuAdJk4tkA45GZ9QYtb40zEdq+Izlh7oz3uuDnCeLSSRws/4coM
5DfwpqyjMTQ/jpPzbcImcqoFroHRiJ2LwTVyMXWgIYYAbDGOIBdSdosnWYMmjBWD2tQvmXFbdb5v
JRFfZo2R3miC8hwmsoEW3I37NFVwpXHho0NgdsDnOr7nxKFvPq+XpWnOwuEtSk3tFhNWiZ2L+ql0
ONOmusOWp1TOpDvYJVJxJVQtbj4coBuQT+az0M0jXNpqVzkyxw9onsauGL/mlsC2rzomi0psMKjD
f+6Tbww53A2NsrZLy+RNDr6xcRMSu3O0xLsqQMSaT5pxonGEG8QUh5U3YXNGZezJVX+wcMmeAdkk
O9inzTYoS/fJpCt9CKrhh8moA6YRYc0A39A8pwi+fIgHT4ZOxGafZtXZAw/yuVJGaJKsPRZP4JfT
H9pIFpksFPPR+Zs2QCfWWKDE2Su7d8Me4ExIuCttbPZfevGObejxcy6O49HlU/QzVS9j378gJ22/
afH0iI4wLyexElVebxZMFZMF4m2sKG8+2pH49mUmVzvNTuYMGmQpiLmY5lg0JKjvdmfex31cKf9u
lFlJtB70xf1Y2dflWXW8bkbryQN7+GRbB1p9prgtTmhOeMmD+OFYqXtszME7MQRcFxjqt27Xd6c+
ghnp9KxZ/Q7Fhl3PPjCZgV3uJ7ikwQuibGyd2ZM1mv2uYMS1cj1/VoqGmOH6fSej6Hs2DnjsG+Np
XLpTlNAIj+Y9oZH27S6rhg6RyoefyOiLMJvDiAB2kw+6ftIsBowDKRUYMtgoZrHVH/UCCpKohm8T
RyGAAIx8Bh6hdDXBdGtGxGKV3jwtu2OL6MaU6PSKrdxeLDRCkxCnVVvDutK9ap0lg/Ur7ZNLa0zc
5wkTmSWKGFow6awADKKJmbdkDYSRQ2QIWlAuh+yT8I2N0KMD56X0mCPXUYD6Au0na0fBrDrs8leN
YhXokgqvY+rW+MksNrvz4nzCscs+8TxwYc7+U6yn9pjgpfW+qDTpP8YsCRm6OOELQZqkahfqVYoB
q8iMlSyw7z2R1appvwJdoATPKUiJQnFYAJrdcRLFsNfbqPxcCsfpG3BFRAozYBDKI2TaXM+P7YIx
z7JiXckxvKEvQN5Wz6J5zrtDPyNic/00wHdYTfMWPisUhosuhcA2Hybd/NQ6r93ZevpFw0J37CRc
kJD5TO1oxYshCf2e4xoyGHvLLkI3GTjakw01jTQDpIv9ADF33lAnTmDuEvgOW0skH7NiYEuVxlaq
hp+1EMXLjk+W6Kq/yfEzfu9uDCFNXegoci3d1vXfU43yuiq9VsUVUqpiPfAePI7zQ+LekoYdU2WN
JYpJHhy95MF2/vzt8mdBS1qi8PBe1JivL0iGjmZQQdbT8pSWgCR0GEfSfPp8KFmpFAO7tr/rh+Z+
56/9kM4rkLZjWNKikdWt39K3osGIVMIKn/jbxDtohrMbWpM8+LaBhhr58AdG58XPjPy50YrgjOAS
j0Ze/kT6ZDzNf6fYPT1j9dEgjBbhOjDxmHNKI4Ov2+pG/bX+7LAKdK/cYc5OPznrUPenbYbQTIt6
96mTtbvxtOLd94qcnND4K9ie5qV3HQKF1clPhXr1BILG+FwrF22rM3p7q6MGsA0sT74n5LFynPw5
QyLgj6mzb3yDzAiDg7+XSbIPRfWxfIoSO1BctBct85nSBQEvz0r0Q9/lkKLkZbnoU/TbvTDDC6Bv
8Tlzr+e0inwCudPoKE3KhhUmhkbOi7JATWag1l4G6gxyXlwtR7Ym0D178yxSiIoZKoahpSFhTjld
Y79kEmUbOGtiDytQBXlwZs07xni2EioJVuxiO42NswliVe9jqZhwD2FAlGwHtLpmCy/45gfDgukD
ZL4zDKYegxtcSuPu6a156QShVVhxyy0nKiN907fAczAW7Gwrfuz7CAJCRLhHP2tY1PwgJy5gN2le
WsPpHybfRly6ADh1SyuPba0Ze0sDpTUBbDiVo/GuARQ6GVmonTAqiW0FHBllSe1dl4dqUjT1PtCK
hUgce2qtUJv8LCTEP1qZJPhaGC2sTU+4DCX9+gF12gBED75fX7n5m1F3rNcCcXANUpoMaZiX0PeJ
HyhbEg6sn0VvYtJ1kRvlUxucCzTXsSi0U1CmSGHnXxX0m0neFU9t/NEMXvbSGPPCsZ9DoFBrhisv
cuqnfHQqaIwNQzMJA4R15Hvgsoi183p6ahGK8SOvcDuVuXFsI88EeGgMW6fFbquhvF020C7rVmJS
0LoRVJMWVkZnXe+pDg/GVPUflkWyHJneGnPdpjrFXV+eq2j8vtBYs7zapIl2WS4EV7rBvQn2YVEQ
UizSaaf4CKNTcNd/ds4OJCwtcCD4aINkuaC/YuMg/wCzHYIWF7xWDCco8G8TP0KyApJoOC4TgmQg
+c1F87hpQEstSkQ7dxnaC7S70IOTg1G79R5w0LQy8IcABKLFX750KVw1l44VWKt9qGLHPml2+RZ5
fXzuSmlvi8qH1SOm9yCsp2MN3m+HQItxuoiC41TJbmN6AZEVlfNRYq092ZhV5gUP7LIESLuZbFUd
22c4YPBgLPm8fG/R2vY5M3omyzVQNi1tBkJE4JMg1p22fqJ+LsV94gb2CpVFu2rcvH5Fr9OuhGzw
hsxftQiTYrOwj4PX/mQVSXx7oBX41BCvFYUmkMC2/n7pBUFLoXCbHOu5pwnJKOF2lrQTFAsIx2oD
8IKFmHqlZxEnit7AMq3DYztvdRP8Js8qugYIkh7MpJen5RUEXUcGU7dd8mwyjWl9ZAvnNs83sTPg
F8tp5ohh0NXGNLofMTdsxLh1s1sifspqOnW5rM+Tgbuos5hRBUHqHnxrROqjQ4zQwifTIYkDmfv3
oJDWF68cP2hoD1ZTj7eO2cqZcUW/7rmJIlIKN1UxDUc3nB49X6SPU5Ez/vUhAUWRiO9Bq7ZJ5xX7
RhumvZkp/+S19KL+j4DN1KGMSuc62dnRL4H2gUj5ihECIqOOJ6wfYnVlfYcjFXKPr5S7dYIhPLPB
p0lXkmFIoA8fy6+aue6XY/+uRweSg6fLIsuykFf9OXpAGWrvCcXRN6GDkBnOXP/iBB4wLjN5LUXU
37n6Phw5jtvKaGdcnR5sYweqpyVdthYytJHK9/6pnh8cvRgZj9MZ+NLGN9KCloKFdBOm+s7qYkYz
0CuGyt9YveUduGwkGhNdnswSiHS7hLAlwZG2VDs60sh3I/jTjZZ2RCnHyruYEUqIBm7lDpUNuM2S
4ViU/IJaWB6DGL+ZHrGGFQUA8CRo74nWvwnhsAWIB+MYJJgdwaAHd4Y5AVAKs36Dw/PdbzjK2xpQ
gSSIpDeRBocQorEE1OGzrjkboRTR20X/YqvG3spjPUl5Aj+p0yQzMYq0q+qGR7/objU68DP9fbhz
mE1jfZ7UqWAR+7ljC9nlnZc21bOD7iEimz0hxP7WpNaGRrp5NAT7j6BHt9e3LmSlLvlIMu1xXuBb
sZlfBbmOu1IzH5etXMgdde2MDvLFdPTOFitxAQqmJK5p7fk9ctq51/EHxUpRN9Xay7xxiweZUdkt
YiB4m2yqVNgve+KIPIpDhH4V+vhjGbFqbV3/GDj4Ukqv0NZpAAtnjIth17kE4bTlPnTAHSSI2ZcH
tGazTYOlSoEFfQcJX+1NrwzPulkmKycuTpOr4kuK7RcGbORt0F0MlyMOOQSH84MUDqotR6ntIqVj
GoNJsN2zgcy0Olw3rCResxhlZWb613gRFntoLBILgx99YfAKN37yBtQf+fjAx9C7DnHTX3mChLu0
5fQMW+Baa/2+nyUYheF9HyieVksP2iib5c0sLApnnnVNcxmY4XSqCIC5S7zGEbCRZzmAw5pYCB1Q
wiCtHTC7lW52GSQRBQl39BesjOg56hSL/rzrjeYMCBHa8SERxmFRdYrKrc91IH+EeZ2xIdUeJrOz
npuBfPtyVmFMWvBa5U6zKr0MpVHrDJsk05N9Zuez0asjFW8EKoytE4B9ItuH2EyKkzH/b21cEasY
QsluUA2mT8lXlJlPjI/CvNBwyq4UbeFpWXVyQW9tsIZ3PxIvaIaya+2XOu7gZj5t4uApi0w+B4ge
3GTQN2l5V+zLnybhPHcB+s1lI9mnePyNAG8UQKDhNjR8C6qYiYASZq2dqqa3TDd2cUSaJ7bOfvoD
khhdmHOktqHgDbB1ZXmJ1mx+6WYe3JdRBRI0bgOuT/lT2Y/QGvIrkeFQ5ftoE6J5gY7sNTfDvAZF
ykzWACZuN9zv5JghemsjbLL4uMJRncEPDVsSSf0HQjHa+9T4Gtcf8MXYmt7duPrDdWhkjNpDpt4X
bbzDAGWRE4qGvSKzjoSwcLfYCVD0N7AiolelundTefdFTbpojJqQBrx9cOdglFqEwQl9DvsOgaVV
Wr5x6AJ+XP++jzD+ZQ9mM8sUluOZriNt+/fwRM8mY9bUMfzrUXQUk2vssk61d5I4w3Wqqa9moyom
Y+6xqkIEPG6TfGbDLZEaQepsWqBlT01Xf1/e8DAyzGMFdfVgIB6M0+n93z/ff4mmtB2LbFxHt02D
U/v3zGEDAlQKvAYaiUrHT++HMUUgtzKnuRSR/2hhTqSRY+JUWKO6Ld/9fxQJvvt/yft+KTL++z3o
+//rSPB5Cfx/TwTfoiX+lv/x10zw+Qs+I8FN/R/StQG+4YNzbMP22O0NP+dIcN37h2QjYApDeKYU
/Kv/jAR3BJHgNiwjy3IcSaIcfzUHShMJLr1/uLp0CCV2QEGxO7X/R5Hgv20WhTBsx/Rcj+0isZLu
75+puDN0FVsWUR7zGrOS7s2SEwPrRMNZLMcvSxlf44fSRPUaa2B0iDUot1WA5zzqGoLsLKxJHX3V
4S9v4X+zHnZ/m1PwzHgHsN3p0pVEbYv5mf9lC5sVFUvqiawf3jiyh0gBAWFYQqPDyn4oiv6nnSgy
NLTkzbLkuBtj48FJT8vtx9RdUNM0CQ+pF4srQ/Qvxji5V1sZp0XiJVzy0hJD01+aLH0ndAlLJKjD
o0DdvOJJMcdkCLs344GRDMsf0oFme142pdMpt8ydqUNLNYfC2vlGMN3UcVkexKZCJ+EiEk1hAinc
lwlLkAOQmninmT9TNnOnvuvwHChyiBIkYuTgWNZDa4gRC6DTr5CEkt2AXtmzelhQOhrPtLTnpJsE
HYds6ApZUkwz08vgzTiR8LtLNZFsl+u9DzRtjUZyjR/D+qX19Qk1aUGG+Tu4Gwq1yN+lmJzPUZFu
aOmTXTog0vzfnJ3njtxI1m2fiAA9g3+TTJ9ZNqtKqj+EqiXRexfk03+LVAO3JQ0k4PbM1Kg10wJN
MMw5e69NQxeoGNr1dUYvpoRbRv9LBiict4tJKfwv0675P96sy7imsW5arr6M4J/erCKdOolrFTYH
UOckH4ELfupEC7ElAa+KLWe8wK2MaVgN8zMKMY4Bx3DqnBDFnLPFQnsDN/+JGnHw1EXON6nje/+B
3Z9n7sf9xvIY3nfLDzM4lHR8z9JFQca8hT+ZBDWjw4BZVQcAaOKuLlqFZ5P0lBRJr3JbLJbC6v08
bJs9Vn8UoIwEvbFZ8uzuJBmHosH4+efh/qvsRFXtJUuZYa6jqLPUX9eitpvmkNKz7ZsaKh9Z06QZ
lcxLMs2Les2+jImb+q0C0NQYIYSUpMht2979lNf5s20F9Ksd64U1Wj3HruPz7RgbxF7sVZL0VeHc
hkfX0c5l6fApNerBQtu+pziNzyZtR3jrySUOzPK47nWtRLf+omHQfynZ8Tk7NiRXg+Ij1ENHXdbi
/3zOPSXeiAyOaItT+mTBD3o0ovE+Vx7MFkyICb8P3XuCV6V77aHRv2s2tOGgI6OVOQkKp3IylHw3
1vKaUeU/lKjlnEENSM5cGAfEqnpjU7t7Cu4Yt9sGUOiya3RCvoBo+HctZI0Kv5X/Y3IyfsliX+7G
gXxhUT91dMMRv9yNDURyaGhlIqFVTggF+gsmCzbjyotqVfMb9gkVSW/0MLcaYUAN0Y5ePmTKc77E
KmAo8P/fWa9wjX84p4m9wjb1Hh80inJa8kEXNK8EHiG4pnP1YPb7XDXA7kftP0pS2QBYLoUJvVAo
ssZoTSs7cSsw0qKsgF6GYC+iOdrGRVeQAUfOiUyn7C8f8jom/1OGXZ+CqxsGMiKhqdSVf36ncRWa
xWC7Cck7Y36ImukyIh/4Ub7AnscpWs3dvTRq6zw6IKVCW3l0RByT0kwy3J8/IG0RLf12MUzqLt8R
X5C+yI3+M8BEXMbkpS3KjGXvsw4oK7SIw8ibbTJGwXmBmFzZacsgQqENL+SHJvIvl/Hb5MZaj6SJ
x8K/NJrjP18GzX3LkKxqvou/vvLiiNqCDibcSzo2sKjOIOCaAR3iZYyS61jRkYWAbyR2d0CYjcoG
zsL+zxe16oN+fjaCzYRuGSY6IsBov6ylgRVJQ5bk8ZpL5SVIOKL0M5y9ljrATh1G0PRkqtJ52xJu
aOy0fDgoY3GrcHBAZk2f1jgWRUOcOhhfi2wmttTEJqopsIacTEqalNu0bDkgcz4AfcyWwB6698hW
vnSOBN+cAeirXBbNSZTOXk2afyCCz+d0Tp6cpODkkqvzC9v8ByqBz3+++V93+YxStl7mct+8Foct
189vxKhUU+cj4eZxPmw6F7GUYxZHGEn5c8PVIY+30tdGjDs1l2CcndA6jKXxLKU6nHoXRRplnpGk
lN69A7dpe7qOmdxB7q6HIrnrakC1f77k36eXpafh6uzMHN0V9Gp+vmStyOgGloDxf4iZRrxKwF6Q
ReqGfRhz4JlCOSCyTD8VSprtSle+UeKu9hjq5aEz7wu7n/Yg86LPdeQeiGJtb00SaNd4QIplL79v
4rv2FoLYmRvZFUABfWm21iWWNo1ZmzJ4Yr+kfZ0TAw+MNJYdCIIJWDuwZp6RFCl0L/2ERlwlEya2
sarH9l8+aUvnNn8atqyJTC+goEyLU8+v8wuO7woKjUBxg0ESw/Zck1MsntdBTDtteel4ryQKmMqu
X0pn0nuvyhTjaCbZF2qHpKou/+BCVtw1DcqnOAvhQlE83SgLm7UCDLvVBLEqoRxeETWJyzKKLnoZ
CSRJkC9ZINMd6hEdLFs7bMgUpq6RBJ9Gp3Z39ZK9GIbJQxAQVgTR9wD8R1zCuRH+sHiB7Up56dCv
UtSGWYtZnPC3fyCMtmed4hYtIu0bNPP2gHc58HQq7FsyIehvL1vxP48ofdlT/fwodc4TugmogwOH
8eu0RJG6nnqJHATL0OLroL8bxfILmpgeDKUkya8CDKirHzBR3Q0pM2jsG1A3mZV1z7mj3iP+m4CL
jSxsWRa9l0l4Bbc7n8zalA+fw7ybLmoACr803fTmpsG7rtXVExqOvwwK4/d53uUYJZBLCNfiv3+Z
5+ta7QH5qCF99oTAWK0odmmnHaDNCxY50fgUmMoLfXZkIB1qFsoUThD76jR3ROJRXYeSVu5nU9va
QxM/dXrevjSleUnA1/Y6kjEXB46XCaE/lrga9AomnzoolQdCCktuNdffoSstCNcIWPC56a33P78r
4/czmWuzA7Q5/jDoeV8/f/21WvazCkNqmwU2j1ubQX5reV086MOHugCgzMG6c2sH1yQOOZR0Ve1n
2B7AoxwcjYIJuVmEHsiOY0w1OYQ2DOrHsoojsS6Y+BPj2ck6+TBDWKGDGhl+qmbtbt2EiFh/tBa8
YTTkN3fIU7IgFnRUqswHa4K1ROtfbrRQUfcD89Cf71z77c5tPneN44tmq4b4ra9bonIyFVXyoTQY
25dBmje7nrLkJqOseqlSmpclTDt/tsnlJTB4j5wvgetCOlOquCdBTtTOmMrC+/OFmcug+unz4TDK
edtlRuY/lI1+fiUlRZVYtxPWxwxhpQxY4OLEpSDdtrXfufHD2loJZEAk9amg1Ps4dWgf9D7m0IpT
JYnyy6zmwbZdat48SPc0mKZEZInQPEfxCwDLJXPcImp8VKpdYhCTqIkZjLiOnALsp3tPPM9N5Ppz
J7qPqQePIhRCE/CZtAfR0S/TlK0FGHpnO0S3qvRNj1VAITlxEwI+ls8gY93a43IGs9QZf9kLGr89
IQC0qmAnrFoWxTTxyxaDdAdcy3GiI/4hw80WMiJtL6wJdIzZlfOG/Bby4Dbp+vIBFwHHrbWDCxGP
DsokqF0i6okCJT2VLZzQoLDOSgJWSijGabbg8JZReayXztMS4I18ozvpoJy2axOBrCaqAxwpoci1
Cw2dyM0IJ3/Qo+0aO9IdOY8+/XlM6L+tTpgtLThCnKmEaf42EUU0m0o4SyFtQtU98WyIe5/raRdD
mMOrM1vnouwEFkZyNpso9fRIDnQAEcopMDRTMmQppGsRBfbkYd6u4tFSL7YpAsgdnbjknCpxcm7z
Yfv/ceGO6tiCA5mhM6B/HsyomwOZa1W0DSvHYekjyzoN3YeOwABqwYbiGwppPzievMr03Ag/OipX
OynoteSKuZ+ZGl5aXTxlTX4kEv5eyTGj9Yu/iOH8nF0lhNv7P1/z7zUDi0oZw5cSqGvR0/xlW+22
NManYMRVKQ3nsrDjfCRL3SWM+6fJmA6Iy4S/Hl4LzA2cmSL96iqcQJr0cZgg+dAHONqouQD2lc6B
lQXXCQsWmjkruc1a+jVUmU4QwxMp1rXdaaS0sDGHQuxby46fe9XZh5ZW0MFhHQd6MBKrYfYMzymC
V6pjkNatz8S4fC10qmU/GlXw4IVfRBPM37J+7Qr7e21ySofO95en80tlmOIBKhjDBNJtUmn8bd4k
wAx5XtFT9Kprna8I80iGkx1IYPqkYSM7qEqo+kalG8CxzYByFT8Ir/myfp3VVE7HJhrCq4ncgZee
mrvcKXRoZ0t4RIsgPBjSM4Fa+rHOkGPiW7of03kgla0y4FolkC8HnJy22Va7QZD2UrPX3hQ2goII
rGWakJCptAHcOs1lsSkBLE8nIypbuDgl18R+7RW7yrVwCoXwsPzBHrnUmRjLLU/yxsLrPggNWwqJ
uPHfPoelmPrz5G7riwuG8eWa7tIJ+Pl7ACiYUuOxVX+R0RnJ/GQlILXTDvm+MiqmlxCg9Z5kxidu
eX5CSgiEk+XT5rV7yhzFd5IQDuA50ZVwgiWsgQBontp0P5r7glG0VtO0bED4n5FJWahYYCn1kKWF
9bwiP4Y1Wfdpx1ZvFSXPY2czsNJpzl7X4zRPIi4S9z5IxUdRyOk4IH71OMiZfMBzjXA9mqEej/UR
w1SOtIk/jxAk3ksEKWCoNe+HfrUlpgCFJOIFmwiwPVQGzGcJsjxvcHOI3Jk9kTG5CBRBGbzPI+bp
Xmc9mQIVKrqc4xue4+w1LQz0dC7hK1WuB2TWxS1EbZiiNpMGNMzPVQUibtJNQbB2U7JLz9V9UdTl
fhrnNwQz5M+62Gs7YT/MpXMsVumhTeojqaqGkWV3ChXQHVxuourokKWaw+dEh3WCMOg1XQhgRpMH
jYiafRVVoxflkXpVLcIe0iFj0emzQ73AdxQncHY9v7/ufzCK56CYBo45ZK4HqXKvCPOuHvhCBao2
wPv6GazFm95or6v0wahB7YoM3U3TduJfzTywhmS7Ku/DAVtblBjUZcincXHhYkMdPjcdOQwKqrSD
W7SI/Zr5ox1MSqqWZdbe2jhKIEBtxspdOrj0fTF5uAcrNsDmL/bSGZ2MT1tyo6bvxTQ3ezcNdQ44
0MV1CSZ1tvv81LdTvDfqEfJKUJzDyShw46dkey57NUNz4fksCtS+mV8pxd2v1WF7hHwWL7nXvZId
UAvNu6ZtyVIyCd+VceAXU/uxqjQperlbMGUWrCupTYTX5Te8A+p93M8vZYuxxgB1f466Enq21K2T
0+PH0RpE513TXPV6aE40NU76kjiLxNQ6orwlyXrMv9lwop66pEvP8XLsz4IlAhWhekqXsFW9FUCS
uTbU9DGA5ZsO4mwjIvE0qb+MHfvv2OhHCl/6j8NKG6BVC2NnX7qze1l/1Q3d9xEGZvCXOdb6rYDJ
LMFRFImbjXuOGubPswTu7EyUE4HyBhm9fPdmgNoCbew0WAqjHElqyAesK2jL1v9xghmopqP47FrN
YUKq/hlw6o/zfGvVVGBzsBgTaulh8ReE9oTpF5NNbo3toaqYR6BudLd17IYvpokjHgqneZYpoReZ
Qxxzr0q426QY7NwgD/DwDsVFGGj+iJnNIn+pxRJXkhtP5JWT0plI8wMX8asyhdaN+mZ1EIF87m0p
PLeb1M+FG6A2mfTXkGwR2yHLOGwGgivorr8a+uT6YD13WR7ol6xvwKI489+WMe23qirbf2qqKlU8
elJUz35+xPYY6iIHrOXbo1lt1+cyKNH3bv2AKrs4Jmk1vYcy8M0hmR50Ni5rhLjdqTs1bFWEMCMv
XoQ0cBAfY/EZupEAgeUU9ecVV1/OYP89EBjLCGDvZFLiY+Vwls3hf6qNhUScyozv+vzfYPNnNYne
M8bfbU52jIY0/w4xwFMVInMweJTuZBnHziVfHU/kuUNWiWFEaZaI62WH4abGnqp2fLEa7VClFvsZ
VB5/ueTl6f33klXeOM9XswUFFaytyybiP5eM7NcCwUnGnhEX0muwcm/VuK99ipUHCwrMOe9eV+kc
iS5iJ0T/ienB3adzLfwsuiIMvx8p4/qiKcjPJADOo/hDcGIVPXTk5K49wJqgYi/U2vs8Kr6tW/O/
3MRvp39MbyrCBI2W4P+oZJpxajjN6Jh+SjCbRTEAgVX4Mbd2ca6yCgBU3RRPeTGWx8DqJPlAWrZt
dJAQRV+9Zfb4rJI3eVZlIu5xfwDRgl0/p42yszpBD06qN8Xsvvz5oteG1k9Pnoum68GJlmoeBZhf
NtyFKSNHS6GUBk7mr7XUWSkPBnvCGEONlwtr01dIrzph2r6l2N/NSpXEDeRexfk3yKkgp7Fcbje+
+8ul/TqrcdRGuKXrFLmwAjvrrPefQVHqmW1ME8BSfQxZCGm9FRhzz+hg1pOqSyy4s6BJMM5sstxu
N7YxlGdU2bVX1mVwAvPyWfSIbwujg7VlJK9/ucBf54TlApkKaB2ZdMlN/ZdRqxQoabsGUKZC8Mri
gGCma6lRV7OCL61HDE1A4q0WfU3eW53eA1Cdw2ATKLcaZrgTTNU7s/b7hKJx9eem2Hr+Nhn8+mUt
kwE1Zux6YM9VjlU/f1mhruRhX0LKxyIH/jTOkL3X8qGkNuTDSXyR9YAMEu7v1ljgoZboSGBTh8O6
jVQYExbg26ecjD90OGjPqyVEIyn1N1LG7bMOu4eU+IekQpmctXp5TfTWpnDjlH+5kd8G6nojKAGo
cGhYs3+d1TqD3WBTZy7ZgNQLUtx7uy6Jvxiz+rqKb1XY6eNgNPd6VujX0sk5NUX1S5RoPFx7Oye1
8hpB+iPokULbn0fCbzUYLo6r4lFbDn/Zv0oVbGXsYM9YPOVFbRAGw36FoVYEWh4gUT+uZuRoBC0T
kQojNOXmLos03Ex0fHnuHvu2/5oWmAhlH5/XooMmg9l3ljpTJVE0u210BbpoXsjC2sezWXlD2IQ7
tqvOtRNL855Psl4KzGSGQJsOlS1RlaWH6Bj1fDj4Zl7bzzDVjQ1xy0sCi8McWcePox0o+5BYvGtr
ju5Jc1NvMkG2//kJ2fbayPnvTLM8Iwq9gAgYiJgjfimOlgjx0wbVta9Npr2zA4pN/TjFx9oglsyH
RkU/tc7LS+2I4scPIJ3PalMKtobAQ9IuOTGwLBL6+Ltw+bH+ihyEDyIOk9Oc1neJHIfnQW2rs4mg
7EQPfUWrxnZ5Z1IFOlt93yHkrd6cLp5O62+tPTllsN8HQ+l9Gp3qi5PKYdOzUD3A3nX3kZnJvQk9
HdatToNskyrkech1J9dH3vpyG8WaN0z8zX79Ww0wpKcOqLg7lSyt0FafOFTAite74UzuXHpKatTX
rUGtOG+3DKrMKycA1KMp4aS7RnIXuzHc3xmxAXmfyUFUBkLTEX7SCLM9Sfs7UYT2bWa1xr+j7X/0
9IzGCSgJVyAxtWk6EyBT/nuhIhBnYBXvimsCkZUUvdwZQrUSW/qx6J29jsF18+NdjGAwOXRP46ky
6dk0g3ENksUSkmr71Qin6GBD2wWIHKUF4v9cMR4GWXVbU3O6m1HCqiRF9EaleDogQI1f2OaNhwo6
+VMEEImRXT3OqMaJdMarjXri1lmu3I0Z4WKjRpgXWoBwr1rO11V9S16w+PfSYHCVWzivsxdhJjym
Jj1kcwkNUkPicVNNfTIc8wMyj7XNhUf1K7916cgJVtHgUmGrh+Sdxm+W1T3XAPmfXUhVCG62JhPx
q94TGoxZb/KCjmTOkAb6yyDIDm2jp0ma2jVtA/VJigAQ2dD2W2d8jhfZqDLP8il3fMfszsRf5bg7
cN7WSRhfKP07O3IdjDdnSV632ydn7tgApyMM8DhKgHqCus/rwF95yQG1XC8h5nlnANXz85GZC8Fv
sYMXpoI3Q6A+leSQyonWvTIXUIJ7ZoHGLtqdhPeBvAZzr5ORKGVr+b06hMV9OFR+lo0u9I/WnM9Z
XJB6626GGBC1Prb3nZ2N+3XKWTZnWyos2nn9UY/Kfv04CNzQ9/i2oi22ExjhYX6NnJeuw6juDFQV
IUMDm4WCc60xIFts9o7QoYNtWHOulYaN65bQFscYX0VRfR5BLqru1D1mRXG3CiOILka+rFI1rbXm
HNWEu2txGioQxl+oTUhvDPDMt3DafDMCPm9qo7yoqDGYj7dJ1opXNKEhjm9T2a27xPVPFWuTO3Sp
EHTGEB9TXacUsljvHJOT9WBX7j7pgGhrGvsYRXqlhMZNmVM70DQkcN0Zq9MK1YwaoKNArN1t6JQm
ByaHvhh5IBtksslXaioHW86fhkVQ4GpbYbXlY2SX9mFSlpDZzCRMbAaBmmuxPDcxialh3kY7eKuE
K5vKdqL4sAu1SL9TSoMUmuVXI9ZkH4dJ7GURGEsL1O/VJB10T2xcToVqgam2nE5FqlzGJQqZpE0I
NZr9z0rzzefrukfSFNW+DgtSuKI98aPYoFZQrQNo32Tnfs9tmHa9FPG/bsqwKOa7nHF+B0V6OuHZ
gKSMBGurztWmIPacHHUSQO1mOEZJj7duMc9zxPtkM/FSWcnlVrEL6+SSh47MrB1u2YjWuprRNU3x
/dxk5r0xGe/O2FandmauLgzaVzHQ3xAQ2+dpvE5lkt1FHO0gn19WM5dSlbRHxV3XZT90xHIMi+Pa
ElzrH0UiBrKoZ7D1SxWIjVd4IiggeJSqpfJuC5YXKSS82tHysnRfYZX9GghKfRK6wpMSJfsprkDe
WXlL07RCH2zSjJbAiA4VR+udHQ03ndl4tVquPwhhSDcmgap7U8SDN1TptM2hjaDqm8gHpFZLurf7
bBGMY8tbqddw7FR2YW76nkXYtmjYfDMd4is4xw0UjJZNbQeBx4gwoC2zh8yC8ppODb7iFd6lMt3t
534/EmD2QCkfy9Hy/VXO4BBjR7P3x0l0ZZ3UgsgQzh3Po0oBDFbrYZ1c2twmvA2A5r6xCYsbZDEy
MYB4IH/J8BV4xodCRw1DC1Llr90Yz9ERBVwoHfoyRZYdpZG30ISO0URqR9vEHyLIYx9I3wMCouDB
MqhIqaE7ndmWd1u7rCnDKopzqsdp31OvtZeCnOIOyq6cQxshY7iRWhl8U6qXtRBZxuqwk3U8Hnuq
Gao3mASoLMXfpmvsDU50ZOpkCvQ2UUtGWNICXmj2a2VmzhRxmFHBjzZsMGpyqGuWxxIM2m4lHVOi
bTB5Gbf1EQFV/k70HWQDI8mu8+zsJsNWzuv4gZYyHBUxNveVrW9jcZMzm18YmBD8J+u5MxWv0n5Q
s41x6fOCcT9Wk3pIyii4jHWaLgTE7LUlPSE20P+X+kfTt4Dk9AyPE8f+NiyME3vdceOAEDmYLlly
tlYxQuPQ9BYwPz39+QKq2YMeUJLAQuabg+dbtxkfdhKwJahOepc6myBcUhsIwl4CztiadBkBBWT/
DcoJKB65M+DUjghDuvpaNTeHRMGKeoklURiAM7O1bR19ncFniuEWyX+iD4D6JX8iH0OzI5rZR1gy
VjDmBSkAIIqR8H9mjkI5vBEUhytMU30hVfYHDWY/lZgQU74PIieftw6/sjhG9yr0L+IY7ZutE8IQ
W3G1U3TtEmYTCxGZyp5hhR9tnXyG+vQFDsRhLMJdBRlDCxYwhz5xytBOUeCjz09mneDV1AC3T2X5
YZLtXSOBkRBbmdA3r8hUKTCDjm7g7InexeDsFMlWuKpyErSke+cOt47DOn+U3RJN6RIa0GZ3dRyk
+2ZqCi8Ypr3VhoiBYqBhUtBBMQnM8po0w+sTzBRjaUvBHLlnT/0Ax3BBC05vBUGQe/D18H8zlBTs
D6BLx+30KrXoYkVs8ivKxlwPKNX9mBeXySJrqlLpvKVE29NcHvcYn9VXqecvhMC9dtmwc0yCS4DK
FZXtufqSZhhPEjUpyyBvPUQNNFZ4TeNyl832OUGGN8XRAxNyS84NPXPKCxKchKZNnWdSQmgs+yHK
1W3VDtoNmepVtM53yx6Ag5OUMGjf1RrtULNEMTTHSm8eEVm/kOkz+1McP8BFeXR1Qo5sS75qVTcg
7Zm+1nPI6uSOAxYLvAoOXHHFze8MZBtzNV3IotjGQ63e0o4AKZSSBPmUOFGM0SDyMVu4WR1JkDa1
Braju1jhcMkhZ0d15zkpwUkmzss6UGg80qNoE1RrnRr4zF/i5NIz8ypsbqGoswNoC61MHhQca0lR
7poyOM/Wd9cab650Hpvwg2jucwZWj7X0Poj1e73ufKrWpHNvKmESXUDuTG0CZ7QAOJUDrzsnanzW
W3nPazcTTd3lqeV4I7Jq4uR5LIb+1XV7ehgRuVR5436k8fxBc+JKzOLTCG/a0ROEkg01Ta3e9kF/
pKiuXUeMwjh2gENkMOZb+kikDjrOJ6sjt0uW04LnEDY0zB6sKEHh3pCQQaGRK7QfdA2KW9PEb0qq
bm2LfJLeNbYJ4XI0O1373iy/F3ijRfFhpxZARkxCUfQuF6sLVcGrS/6M01dbdo50F4eDWX+bKpLz
pkcTQRd5cY0LWn8EJ6N/76iuQ/WkH2wQYTzrNPQx0j/ZBgu96Ma9XIIMdJa8vofeEUBayfXKOVqx
6s1zfe2DRDlMunhDxWFtGwRj5A9Nx8zq0M8uJ6lMnhGEzF4/l19dpAqCrEtjeA1f2gChNNCGo5K3
PmGpDHTV6zLUJkO0zWHwBwkTBPtyPk94s5+6NHdfQ23auUouX3IKfuewdiFK5fn4WScsgKi8SWVL
sTQNhu7BiNobkcnd53SAGx0rSP/AzWCjbozUQxN4oeaWYrK3Gig1xCBxmH2ULbJX6NQHPSdwwim4
DtIzKnPfIxUMrMAbLD5WgjcC5HjNp1otSN9galPSTROQkSft7egyQw6E0e+ImlWep57bJVtT0/wx
ecMBBMyqA9w2m5RaknC879FlAIXYTeAYb2w8u2PgVITK142PZNCLFq8aK0Sxl7FyTCgHH4PWSjdT
6CR8P+KERXLwghYsoROCcu8OcjFgNx0LzESfRuHhFbb7GgflnRsJEiqs7Os0WveU/NGUU71ECL2z
nENQEg4wFQeKGbuC+rtJnh69SpTDbIi6r9SCdta8eC0L3xlG9M79svHbCeOmVZ/VMX+Pkhd0qdlT
XOfkODSg3lH/Os49QahfB3vaDKRjfxD54ZP1+yUIuh2cw2Sfz435GGvTvs1sFVrB2Pp4/Lea+yXN
0V+LyStIn186GRxE8Z+3BdziqTkNlXpWCO/d14RJ1j1H7hkugHUr0hqEKOGS3DVRKa0+bKKh3iTN
MwPGJqks3Dj3pTLZO4kw4QjsnizIWSanUJALD/TlQjwjnnjdbB67YAafMjPYQg6LER5kvJQv2lhs
tYrppiTuwMZhodN464ZYXCwgnGSpdRr91nnw3N4Y93ZDqglAmw2swJSGX/6YJflHV6X6riwhlWVG
qTwaJRBttYzOPT70i1PDwlQGtFJrX/8pGUCpyOKW9PYmca7U92YT6GjHHE34kIEMMUpL8t5NUkWQ
FTLHVfhRgUf5ajJ7HAu8VDsJROmOkD4wPmKH8dRr5ehsapLOPAQXxP+JudmWRp/Q4yuGXRzlvBqW
9RygGWJ89EAF+19G7da9R9rfEN7XPoE+fHGd7BFhN+0/ejIgT4324FKLRiSlp2dTgIahTfyuUZfe
8mRR/QYCkhO/Xyx37kBniGn7LDEQbUigfSGHBqJz+K21dTqQ0PAJdAr73Uj4dmgxXbMAPTURaVLp
m/p9GL9r4jFmbg/lR5bQsZoSMHAazTv26AEtQdIa2quKYPQ2gW3XIuHV+Wve/0MGqwdeMODzJMDy
xAkaMFZNjE7KHpBGF5Sjc0fytB6CfiRdghw4Qy23EdkExMY2IPJBW9NMTV+dkhzdkPpIgClW5Y0O
dMXBbXjz5HwZC+g5JG/VEIIQgPqjep2Da+LaZ2PRSpTt/QjPqDSKA4Tu7FIkxqMlI7RYVbgbUANo
yn65LCGNt4hwLvlmVCMRZ3Ul/ZjS2iNbgX1BAfSsTuz6R0Rbu9xoWy/kKFMYquINUn61m/RDFQMH
CyJ/pM4WEh9h6mHowdHN51hz63cJSl5qumajehVdTrgDG86w7FdryLFI+R4XFBJhZfQAXzrnuU5e
k+Jrkn8yInOJN9MJr5Rj/5Ao0Ws9k9Q4IdY5zdUIhmlMrnhD930XyLvahvqaViid+ebVjt0Xa36K
dkm/isTuOW5WbJyFqr/VUfdgKqSKZOdiBiwhwvempa7ZudFL7GxCjveb1B4dv4zzs50G/SEi35yT
T54wOOdDC4klXITtapwfJ0LvctIB6Jhtxslf2B6hb6AzhcwolVPKDiUnYMCveJXSt8lHoqhnnGF7
+1wHrlcCImtMWOFjvegr2NxHLXFmaqTtyHfxMwc5XYF4wdWLamsItXlBiVZyZOudr4r9D155/bso
jRunQk7G+ttAbpSZ08Xg0OmxcI6SysrJHnAknzObTFOTKxi+QQaw821Q3MVLrvuDnR9d5ehoz50B
L0F7VrPvIQFg5E5rbF2oRixyEcIld8yuo5Nux2qvybuk+TQGDzjYfZOVCzpVqO+V4ITufupfDPIA
CESpX8d8m5HUJkE8+E7oa6wboXrISBBVOIEVA+ln7T/GMHlDyVLdfHMgtQysPNr9JD5NFBUL6wte
HqXfSWsv0q3RHUfn3IefwjOwpZ52Pm0we88y2L4GuOSEzxfoNG8LbF8QpXCuys9x9gxCQc02No/b
1RS4CZHvqN0Wm3C+ITWGjZOJwJQgkzxMb2kZztCZR4WUaGzcohCfKouQ77jChe/koCyysN2Sf2X2
hEA7He+LTKAAt20bklKdtI9Jo2n7yRZUC0mTLZNcfyXR5WuhppyeSa/2STUh/73dBWB2vmXd8vyy
HCoJypAuytwjex2i8CZzJFAkYjGqPZfAF81UCb/D3SAFxEVKURA5Fp4yuZ2F4uVUJ2f9A41Csuuq
DkNIY+6ikXiVHLXcSQ4WcAYZmfezbElNTqlMAsRoApMYIZxVV1fF4TIoXELEhOP10OufAhPnkmnG
GaRsccZyuWBWqiuxjUcVpA/mu7ONBKRDwFT0AbklCGLKYTs7OqvTJ2JjUaJTlKbuY2y1od/NMRy6
kjxzAuWc5lYhDw2yN7Xj5En9l7qwl3HaIUrHMY75cA1ylIdTsevLfqsP6oZ/fMO3fUjN6lAmwa6O
sjOblYzppU0ekfnKTVTjAetQpaLdeCjlIUss6HWXBInlk4osaGZOaPewsYG+kmpCuCvNNc7eIO/4
XjrL2czmC/O6SMiGwR+gJRyztfoCPU96mK62lhG3O7XPOLBXHN9lJjRA3DLZpFXPaaDY2bXlBcmC
GWIamFMwpO0RxzjeSLSsNaUHKba1UZQUCVi/wkOvDzjf8j2qMZ9IlNM4WNfYIWNSfy6DYB/15n4K
FD9djrHYt3tW7eU504/YlkTWWAPjj/IUwqBLv7wT4A7Iaz18iNSCw3MBS8NBN5zvyc70dIHXsHjJ
x42lP2l642FYAnsFWN6A0cY0D4eQA3+x1xvQLAanBIlYEmguYYqor1EfEN1GJNkmFJeu5Cg59n5B
MEaLMEEWj9Rst3pcXeTGKCNOgZ0/NXABK/PESrUNQcpiCaVgfeXfcf4eT8+lTihx1HtaMfsjgKcg
fM7RIOct20rEBbSaCETQIJtYToi30/TECEfQwFLU93QpNIyM+U6P4gubBoqHiCcJMjYOQftuJ6zR
HI5wvfKVtntB1Lk1vrJ3ZyUy9xU4lrwHzJGFpzQuiE1bfrSF89YF54DuBGi04hw1FGr7oq9ZTzq/
ItRb075Q6nCLgZknVhCdjIcwSOar4iYapzTs62jLvXEMTqoFNQgEoQJwIqlQqDk5ukIO7dxR9n9s
nddu28CChp+IAHu5laheLffcEHFis5fhcNiefj/p7CKLxV6EsGQptkVyyl8tb1FkFDW2DRi3DvAQ
cxF6u0AO26rvQnp7Q3PWV2XwV1ZrwoM2cx+juATCHYKlz7Zu9PxwZiGWEJFvedZacY0k8aeVvuS4
nUizWxLgTzockuKqxFUpWYV6RF/KBUEazAr6KiDUQkQ2qtBLknzK6uYE6Yqd+5L89rB0X+62J0Kc
wJCh680C5bVDg+oXg1LqXrkOvJ0b28l6GCnrTDUykTTnSOwl9oRkpjC+bE/Ucvqn+1Rfsnxekyz9
Rxt4RuPGQWtJMRKSam0lPC2gjqHszqJWOEiagrGTR4WajXvdpS/PtTM4lGTM2WLClsGPG7ql69Jr
we5L7z9zC/KUSI0qlI4izKVtdwhX2lNJeko4zEXMLozpY/SskzvF8Tfs1HXyaLI2iukQoaWOSB4o
R4gj0ZHHz7lVvfec1vmZu37TCEJtsNq1ijTJ6txb+rEiasgHO1MyPdZAlCMmJRgfEOc+f4laNjP1
SO1KKUx2Uh5xbg6ypIsU8tUdYGFM2R5GYU9nNakPz6gNShpfkFtHi1Z/bt8dVV20vDu0s3324u4Q
aX+HILmXiW8Cz9jA5h40FS305M+9gCHDxkHi7cpCF1vpwdLCE0Ta4jruSEDtRgKdasab5zYjDl/1
hO+IBRgVDM5lEn/jLFka5k2LkSRWrOyHJw1ZJbkZIHHRnl3MauQKiPonsBj2BrtSW5Uk0HAxg4XX
C/VbzzfsWVmO9jIM1LhR82wuVEzrAQFMMorehMIIYLGZWQWjDBYCE/4BWGAv7ObD9zK5s6nDwHSG
tciUDmtpf3pKVf1VKk1f9UVcX9zeqC6lJ+pLZpfxiq7HPHw819Q2/p7Wp9h6rHZ42ey9JN7j3MCR
xdCnh7FTLfW0nrwG09ywuLfbq6xhZylM3DC1Fe+1oO2VQNrmJoVSW9ehd9P+6wufYKeGzKMg4X0a
MfZbkbW/EgiDSw+5QNXftRg995UfWh5kU9AHxd3m9jK9BB6xn2kjD6hI7BPXMD0+87ny5yZEvVNd
Vd13q4KG75japVd/IkZby19joIbDrCrKygciVrGgpGua74jqosfLwZzwMdb+a5xsUzK/4sT87IHs
T5Eta2AdDHDRUIhNbR58J2lD05TarSjram3EBehsgI2CsssohMZ1D5Vf/Ax+Ph0a0xsPj6/wchkb
pWtX92qkmIBa5n5bkEKvejGGZGyyQSKUgMjQgqZ0kFPHBr68KD1ryPj21g3U3qHympmPwCRD6eSA
lokN2le9IkyM6oT6d5VVLMFTh43e/YC+eBMZqqeHwWKtlhfVMdFVRVN1xIac3uGpHtqV0RkJkjEC
UmO060+6p107qzDe0TKpndK2DbzZTWmtFka5m67smabmKqFFl+islHyE7HeCLQ1is7c2bgVGHpfo
xXFQy43tHhNiVEMC+M09PAv73pGMII+qIjwvLLwqkKqZM9FQa0DIsGiGbquPzZXOEzDVJME2J8z5
w1PnQuv4i9uXgX3qacwpjYjVfGlEVZP3HLxyg48ndKm0FqfvjVE+ufRRLtwEh5q02I4KknVpTtDJ
fk3vIb8EqFuNwepRubhMaVW3U2qy+JzyPVNNjfEXQshO/fx9LsSV8PGp/xy67jtp5vycZHEQiiae
ToVKqAICjTr6d2hndO03l+k4BKY5xYZ3cIfpdwo8xKqx7taYJ3OC2cVfFHwEO2lFtfDTEcCPiH3R
ZetWmYQSV1bU7dFDYFNP1jIt3FXaTT9DFrmrfioOteb6rE7NmiRVA5Qojcr946t/B4uYP4aOTK1d
VjLknIoLUGLvtCGgytoxsuqMZ5BwoQpV9BP3QbZkTxCFyhu/TD1Hg5zb5Rr/AjUZ9NQBSNjFRnNb
7T022blr3ZbUw3nrtxBGIHSXxGDfIw18OCPibZIstkOiuW8FFZyIc1+MSH8DKzJpdB4tznNgnHtl
bgrCkldzZGdXbza7c+Px+cMSXKf2K058Bj6UYdt4im51gXWMfgMIlUJvyCTjK9fIvLCYg2jxEIwI
18qoXG+KULOHYlml864YrGArJ8N/HXRaH3Z429coOTYONqkSt0KDrs8kdtmnZmn6VdOslREV8NZQ
JlKKINQK4vREKIGMXCb7bDRJGBLrmTtjLYtMPdVjajFne8mOqTH+aOACbH9sfzEeTuuTIeJh5xXJ
bg665snLPyAw6MWwXjyDsEyrFe4JbHImpAVFutkd3b5Hd+a69aq3g4L9m+row7PEEZURldoymFEi
+s3GDaoDUpR+j5zs2xviYcn0gs1NaIwmfJ5+rQUQ9FSH+Hn+ZrTSPkyVd/aatHwqUe3zN7O5diHh
30GQsao2bwGQwoFq6yXidxo6XQQWt7IgPbJsqf8CWyWT3aA525Dul5358EkFvUTUdO9Sbz3397LU
0rfW6PCo2Z0v6HDvEN8rYcS/4q1hph5gqk7dOacU+JEeqKmZ30Qdr4cyWEap8VTqiTpTNGxi6IBn
S6qgfUuN5mbH+pNpU3o/dnLe0n6JIMpChjM2bEIKSci8lboUPOveRBecYZ7v6840Lvecw2sWpcUn
Q+tGRT0oZIDBKqkTdhXT1mclQVQ1ElSwOL1ozqQ0Uh4L6rHqA72lD9PLAALvT/LTnV3QW5dOOtum
Lf5Q93wuIPvMloTLx5sfB5Irp6WsepZCNrKR7tj/IVzsjTA2F5a1WIqIcpr4w67lr8bTyHPNXkqG
/sgqF7RzxcbKZqHVe/iFZ79YKavyVo3SIgrXsfzrvaB+0H8dqdRBbCuKNbN4t0i8oA5NZE0oGReF
GS2sJIG4WwFQ6osUgXCIuf6ckBVNEEj8TUVUKGPm8SZ6NlkNot7ctErE5G3RHNZPvJVtfWcm+zGL
vzXRbi183SbG0AXVSPT0cr9FabNRcP/mhCXB6FAhA/65VUQWWjRTJExZEewl4F1i0GRI2M1AwnIQ
h5oCPnI8KL7g1Kh5WJPI6SNw/4Mq7FK2hv5qseBoZMsfXNOYwHq8dRALtDpJe7kTIhPuF96Y4zej
IsO976d0UGjhUEdUIDIi1MfOUk5wRY8jvYVRVWNWyZZO1+IyYBte5/UTyuV7LRDXtAbOWwSoERov
O450x2MvWBNzETXam15LGK6ylywV63JJr2yzshtAkgynZmjYIBz3JlUrIzE8m5P9ZHnrgZL6tCjP
ZeBRMJyaL0w5kLJUqxJjRyicg7ilzyi0pnfzA57MgBuH7kPdhRI1mUMHjTGfs7fN/T66NL36HNmF
W4X1U1al/RTo82rsLRW2I/p0byWmksoGLbbfWtqbzRbWROM0znDvbHFqU18ZnILY+IgmnSnpjw0/
4FofKpBblJcradmUTDaha1+9/CVhL5sUJ9161wE34p6bFCI8kx6oOYQ4efaYNJK9A3nR0v7a1ZwX
vdDecLSWh07P4nP+FAngx3S4KxG6X6r8SseZoAruTzdKDtmFUrEM8ihyrwwEl6Dwi9e46vfZ4CdL
syIZNIf52duZV28CoR2nOXDXqW3PII7UPg/SZBehImNX1q63aDGGvmN6DRiqZmcnWjbPtYMeq22a
ajfQf/cCYXYFsvb6b8oEP4F4liCOvDFZT9CbVBItIp9tl8V9oV9LcatcnBPN14RBRiutdZxx7k2+
UYGSvblRF+rpH48Pg7B/EndvkxNgR33sBOfKRnLxS9JeHaU0rUbYaEe4iiJRGAcVIzj3G7MA1SXo
/W7Jvaa81VgYN1p6pxsZqYjLIus0E9quduTKzK8kSISK61AVyw4MweNGcot3CnoWnbsS7TkwLDZR
v6VvUfTikgUcsyNsSHTbWUVFA01P3mp7z+ksN57NpBMkcf675Zry4/GWjkl5QvSFAKQOiBV2qVaO
I3/Xu37wii9d7ebcYBnUeWFZJ9ovw1eLzkYvkTiEQJMWkSb2QmM3khD8RPnxMgfRiXOIzmuUv/ub
ob9pYuPH+yhwwsrhQncvMAf99NYW3oud0XzVlviHhaP/5IyvmVXYCzGErRN/IvDbifgHJyJiBrUU
GYCx8cUFq03UNR2tOl0MJQwdWG+fYqtn0izbaF1HjR2awWiQUY+vDFkA6sS48zZdOWrL2RXypkUv
RSWrJxPQ96SRm2mLLFunB9OA3PI9em6U/tzp6Su5owUQGd69fu7llz3bodZasA0j0dLXGBXCoie2
Y6dcA8E9YWdARun42U/+d4L4+Np0IrqYORTW4/k0waY0wF2vRfGsDeLU34lQwm1w+OrDZ4dmZpMJ
hZDg/pCbf49qVNGY6lq4VMlbfjw/uahIlGTAN5rgOOXxdC2jHl+3DyURBfiFtdyiZmN8ujvGe1oK
DySy5E/OgI/v3oz1C4pDkko5gQO35zaghXdsoPTf2CcvWuY3oHn6e8IO5qUeLSYWBOJusc5xrKL2
QbfvWMkyI6pXJycN4//Sj18mlxVa/BFMb/706mUULdMOnPCvNdgFcvlgtIm5zQhzX9q2HnJKaAs8
Oh5d6/qi6aulMcDRZO+ID5Y6Mc4iIJocct9rhpVTszKsERQizwqOLYycBl1ssAXpO6AJjHjVQDxS
EI7tuLYS5HuCruSV5/yNJAUWCt6sA2lspjCmsg5jI4K+fKklKVjctY5/LJJYu/zXHYFX/rCKEaIa
0NFUUEQASeSXLb1hXqbftIkQfqwt6zssoyAniBUVdH/MziWp4qXAttpp1K5iH/S+EGqFYor3NN2E
Hi86tCwxWgoVuw9Gycw4w+0vpPbmgHv5LLcktsmYD7SFbVDtM+ZFfnPKDToT2Pqn5i7JxEdX/6Zw
G5KqW2KvMMjOd9m1SPeCQGk92eStMstEik8S2qGxEMaa1AK5/5kCS8rgDG4nSSTqOCNA7TYW+3bU
rlxxWagY5O98I9MENZ4JQUx1KC2HH/SCgqWCv8+lAoFHkG48aSQJdN0nyC6UdQ3YtuNGWOYCRH1M
7yD8whZpODo3bMALZb87LpbeneZxneY0ocboSuJnz32J6TobdBAR8cwnuRD8X0bTElzUUJsNheNz
1TNq6vTsNPYv9OacQrouCKaa6E/0wztxOuV7yvH402i2sJYuAoRBkCWk32xrHRFW1/NH5lkAMyqX
NUs5N/+JOjes6X4duMoQaIde8DfhT9dGIJf7/QRRN/x27V9W/KdoVyOe5PFVddCs2tkvdhYKT/lY
JvxQQC74f6RLUpaFJLW9ophfuM1vUe0dv1gbKI5YjC40Hbs5C+rW/8rwu4yUG+TN31YWmL7KRY38
QDO+sbygmfHDMXntKcrTZneB0RhTqsanSZCf4IeQ8SdJZx9hu6vgK3I/fMLXO36K3dLyKVezJddu
wRWfDijJvlvjJx+hMIhI74ualbi50sF9WORssshe1qQFsvvuM0hOS1t6/AR+SQzYi6m9Jw9z8VgV
C40kDPzb5FJIqSDwahS6Yri3YUKolKiv1jmpwdvKT8q1Q1d6pXfy1aQ2aqvw/q29NPI/o+YNltZC
DH9zohJltujZDJnf5kzmNLTLCy6D4WVOVTiKYYcOfnw1Z9NalaAMG4PoIZrEjF8Rl+E1VXb74lvO
SjnZF1l/8VUTUb9vR8hF5apTa9tbcle1HYPxuUuC/KbnuQ1dKw+6GPNbJkr9KQhCRM1i07nkvcP0
I9xM2JuBF3g0QJDhd0NMmN4QLO6I00XXV5BTL+w5uTWzqZ81nRhaasNvj0PPCszt4DDiXOonV6bN
wXS1Gmp0DF6MlpKVgUn5mwUwa0w3+ioG3MXce6xC9VFtDYCfLR0H/jXxzYZT1w1fMuYVvYvNdti2
dW3sncr6mTuSMz3VppBlDm4BrI0nHYdgSHHRvYXaeRXpeMnyKfrbudllUFyosPTFJh509/Tv0OgR
MuNkTWqm+M/Tj2f+vcC+GyOptxmX/77B3I7aBWAcRNiyT8P9MI/FNh6aef94KpMq5cq5f4M8cHBd
M/94vExhRwLT/xMNbQ2RGesny3OGiZHI/xgnUW1p4ZhPj2+IWegE0FZfIonEsjWGEukbzlhKUz7q
fNQ3ru21a8NJtI9GpS/Yt/6kY5wfDAesi/B+QCdjQNrUutmn5g5OWHs0DjnwNwsiFGioXGQltxmx
3gzanRT7Kel/+BU+HaF579WlH78psPmmobxZMIHa2+KiTfN8NSr5Y3uy++z6eYPYgWQc7GSfJrP/
0LY3W9lf9dREq3EaxHr0NT7eCZzdFE+kY98GG2kteJrcZxogBX7v5pK7wJ6uZmwqF/gyjwz7t3Ql
KUNEUPcJiPOckUWvk8q1QRI4fJjBEDoVpXw16oqsbyBeGnlBVe5thDbD4yjzpge5+J3p9irRE1aI
o7ROuYZDycwpmY+jCa45cIBSuy2BCd+jVP2NWFJrKRMEQ7HM5iOKiPlIfwLaAjn28RZrrzncNIqO
F7qPDqAyHZqf3Ho/5CbImRWkzb7HLbIhjGRraNayVU0OPyw2RdWyv+KV2eytsPAk23HA2WxjICSF
hcR011u1JTFEdlg41slWvbY1msjedI30T48DlikQDVPI5YBk9wEHPQ5alILOUKUMVoqVKnJoskQb
4WyjjvBC8w4b4enq6KnLq3KRF7qD/h9k6fFmpwAFiRrrSMsaY/Xj/yoKflBPSw3ED6+rkxnZZ0Xv
XVtRSoTI11sjDfMZNdIRFytsQ37yhCyvqPe52GplsuzVDnbdGk+eQYtvyfbW6/prjU8ilGVnrOB2
6lBr0CwY/l/aHigL6SNjaSfZjsL0H0o5y0XbeeQ+pE955hVr30CTnY4kjfrafbKfq5/4/ujxVNzd
gm4DZmjdzJQmLDdraATR/KMcaJodSjFuMcakId6xalukifXSFjWJpF2Gc+X+0M3R2LYeFO/jYcp1
eZkC49A0DsahhlS/BET12W/XSeszxw8toSNY6E0H8N9P5/JzMgTpXnWQ7A2/OzhStpeM3Mml3gxn
rUKlOLHf7LwS5WGKCbicvPe4nDWMKYuiB7yelERnNnpr9Jka+1Wd2rWe1iwzsQntqLJ0NZmDfUuM
3l8Su8MEHNSIJfyh/5CZDTCk1PzbrREZV9XAhBR/Z74b4nkEcKoL6+TZ5GawlMIN1bpdv/N78yzv
jx7fxZKHMKJXXHm0P6JzJikt/F/ve3z5eDMX9tUWQ7V7PPXv8Pi/NM/S9giZ1//vW3sjKFexbJrl
vx/8eGFrTpcmJpW/ps/a9+xfdY4yl3wLOr8GTYLMQEZhiSYOmQ8P4n4Ql7vE6zJTJNoydtHRyqPa
U3d9i6lt4SCMQ+Y0T3ESuFe7Oqbe7DzVkVFsnQZYgPgM6+Yq3MGBmLKt6pxbRfrtrz4gXlIwki1a
K7kXN8/lU28M9wyM77kIgnMigg4ZF7c/uWV/2UnKvVGAKNGhRxVzk+OeDX5JW5v2Sp3cMUmwzFou
lD4KDQZ6NLii+NPaLOod3dx4Jj1trAD3Rgfw1hhSWwe5akl/BLUwTTs07qAGIOdANJCN8CmmP6LP
raWlR3/cLL+rAjpxlCItF8Hc9KsWq95eaaAvDs3soQPUQ+0aQYxubH2gpdTWSeId0ej+wQofbbCI
+Ljnulczwlhr9U68DFgZWpEKEWGZO9/oukOatM3WbMUpytv2kt6zlfW5nRd0Y9Nt3ALxj6NzGe26
OdVmu42QhVGigSosjSmUNE1UO0390TFEr72gOZZes5lhTj99Cx0jdaLJLuOOatr+iNPAPtqyypfI
qlCV2COTTSrPcVsGrCWya1ZzN6seeX5Tx0SVOXHLYscpTxFx2XUdpYgW74qEgQ6TRHas4Dy0rUxg
GtKfZGS8wXOd+uzrZMfit/X/WCP6EMcF/IbW3iOkCgroDkN6aODT4FDMiEarkcJoUX9NriYAJbVh
RRtVva0Kb9fTHrSsCorKzfhZoIygkTT4Me/tUSqt1tXIeh6Z2KLC/5GUTb/zZmuTkROxFY4w9rLl
PzSj/pgo+lccXAmi42QR9cHy2KKn15glDXE6ZHJnhMrKsIZjI2Ga0acjrb44E7SI1IH7Q3eMgAHu
X3Vex4L/32Osuno4PJtlNoeJTt2obvevtNoWC1Zaci1ntDpan/0WnTkvGaXbhR03TpiZVUBmBpXy
RaOdGvq9Fu0w2BeTuomA/genw503Tm71NLLFPhsS4qh56oNkvFjAU8Ch2kGfY7Fg0WbSdRODujPO
v1RkhSILwmpFafFwMvL5a+x0Gtl66MKRYKUFwmnasibw+FyO60Jz8quutb8byPydbfwgiRbHnKq1
k4mDUPkEHokoV8cS4GKHMg2rbPVCwRkfDGUIS1lgOxhUzqa2Vpc5sDa2LPVjNugf4j5felZyxmS+
IDPoV9Qwf40auoOht+tDxZ6YbDEQivRS2Mmz3gfFdkhjuNkq246uWBhEUl7IM9c8/p4WYoBfl421
7eBZIRKB1lbTjetbE5nEsCisa6gUt8XdTd+OUHAWg9U616NrbBNwkWhEO3U+phchJR0VwpuOmcuM
v4AS2aa91M7BnG57SZCYE3VvKavRxUTVFKkeJfAku+kC5ouZoD34I3uItnC2pdODKA2iXCFf1tiu
Dl0rD5+C9J+l0LiPs6bKV3lEl2prAM66I6anETtKC4rudd6PG5X0uBaLGvbdyNU3HHoJUzTHFLtV
MRVJ/ax1GBnsv+WQFXvYk3WSk25GVPqhVgi5/MJICQ2RaWjGtVh27Ib8SD2NAy2lCqkVIhKw1FQd
q8m9RcLyF7QoYnRlQ4CmLFk6Pb6csSIShwBNYz2jPFaC1o6xb9h100C8qmg/WvLX04TlIrchti8o
Jz5F4bBvntM1ng1ysKt4h8DnVHhkrRalytAok0mfSrKvRKDe+2FYGYJRPPGey8ncjRHDOs7HXfd7
7Cf9JCfrxoq3ei/Q0CzqUorz42FlfHi1399DJQgU76xVQfhWOQbdU5JOzil3EWnN1ktfD87b0Log
L2lNtyv9YbBsoHE4M8OUtF4Tp+RSBvEnAiK81f70YWUB2KtheKHZc8b1ZFib3qvfzM4iaYsTyQzc
0OZIgGhrYywBy+gQyTUDF7OeBR07Zv1YxtW06kxuTjhcIHoKxpd+kjOPlOW1dGq5DEb/rRrYYEO0
2qsBqKBMkmUHnLZUXOkOe8HQ7EZgRBKZMPTgvEzclzz2SkCH4WuKq1dHNWHuV7/7rIVOB5xdoCFc
FmkrkW0TF6pTdbQzkuivVRLTZd/Z6MJ/Jv1fht68U46awgRZN/r3CESlZo9cncfUV4exD57iQK6V
9lswBB6rxjGXM3kuiyofaFd0DYyw48WVlnutLG/lZxisMhsUpB8AXkZKpEMGhtGQhLTrZwMXUg1a
StMr9VF+sMO6fxlSg6q2liIld/5KEwMxbOC3lMAussykulZrtl0qxx06tpvR/iXst6D8CpiCPBS8
zzZ79GFE1DQmJskR+B9rYSzkpHxym6EuiKeZwfhGYyVBLC5G679jkvf3zCjjXmrzqxbEyHAxHSss
9bMT9HhZp7MhSjyYeoV2utU/kmHOd6b2yy4nK1RgHXr96VaBd0iy6cVsAQ0mG7woFQTy1436sc1q
vtKxsiiI5jXyltK3sqOvrIUjICEn2vYqZ2Hhzdw7gXUyp9R70jIGVC061KW4B6VF3jXPhH9txPjj
pyLapfdHj+dnzMAlcom2F0cvyAqk2QzMRQcY2WX/fWjuX7m423o8JSDFFDMxqOoNcqD7gZKc/z48
nns8dIlC35lGARE9lnuZ6d5yGoxpWQbyRUsNtRrN4nfQFP6TxfaEKKvi0mkoKiw57ciWUqFPfeEh
N2gDZeMHrD4YW0LREHu6xDlxZ+uZe6a0u6CmEPEoxApflhHRNg7kJ1L5uyskJViCrKYe3ypQRDLA
6DqJKE+1svFAmXzIFcPv3o3jWzWSxFH2qj60HkiZHEhHTKQmT3VnyNPjK1/c59aOS9G3ug+MB9k7
4/6WJhq81hl4DrIBqkKFk70Z3DU295MF+ftd8vuzCIi+enw33Ug1lTcdSnpvDhPhXxURg2PRS+S2
9+cxHM//eYUeDO1ez9hR3GcYVPb5xTUWs4EQC0S2uPx7ug7EtXB8uf8/zxN/4gDrkXDxePc0esVJ
g3Oxc2W+23fRZta+43q805ygY4+nXQzLNKLH7bqIDHdpaOTrsuPT949DoCW4NCJdB4HlnAIUPI6P
p3NZYQkQOZjiHCXnf4dyzjOwO+akMggqfdGTBaIvEC7lu3Yenh8vjJySUycrqgha4zirllH3/sH7
RNccSqGFj6ceh8wRpEDlKMQwt9g0c/sEgTHRJiDn2YgCeCQnrtGaTV2RFe8gBUF5at/bvLSjcpmP
KzK0P9whj5aTNceHCZzqo/vCpTueKHL0KX54iSJNvrH6lGtDi77MvB8OCGHqZRUb07tveyM0UOCS
RcXD2YUuwBnrnSMCR94G7EJTNSFDHqzT5CNI/c+rMMuhrYLjadTVN8k5JWp6RkxvMVE1GLGsYcIF
JOyENEH83GPdLXvNhVqaaIfN5th4xYHKwpxFtc0OIWZddckz1nfUns2fEh3JcnRL/EY90ZmJG68f
z8/gPJsgcJGW4x/7NOpulUPYvHj1u47b6uin7f8+dB1JCWnioOegRgvJDt81Jv1/XkJychGWlgkZ
z2aJrTLffvw3bV1d7A6LQ4c6UnW2B+SR+1crcrBke/UQ5qwvj2U1bnAkIxWPqmQzeeX0NNwPEfgf
Svp83bsO5Y9B5zwFA74Rz5VPrgOfTxzmbtCrW+Df3UVzrxZ1N9arQtB2CSuNXTCfJGfT7v/E8j0V
KvqdleOlH4qLIgyKmrMImWQho1X5Lt22Pkx1pJMHaCAj9fXmCSAEvNhBsZGNGA20AB3J48Ampt1Q
i8tHoSZO8P3w77s1qmZ9zgZs5P/zhv98pZI+TCIGsX/fIHS/PwdFSOthcmMYSG5zV9wczRuOVCUn
N9CO9trRD/v43uNVmc6s3SGLAnLp3+0c2VLRq2cnGqm/1TBXuAZN8YGi8ESTTR5mOBhDlIlilwRq
/RAQPQ5AXxJf6DgutcbTd/Day4GWurrsLpbjvPqizk5OyurJy3qFwoKMhDlwjvzV5Wo0THqcC9av
fnuX+YNCaH1frZLeLLaujYRbtMmuytAOUWIhwt6D+ZkDn8t7yBxI9WpYDy2Nm92AsqlIMyjsoH+b
dfOuYbxqdLAkQ97R9c2ti5jUO/XZddS+2VjqG1QaxTLIh6+is3614A1rbSartkaUQUtC5R4CJCdO
xjXQTexHyQgOqtzfDxIrpEC85I8dhmDSEU4xGWYF/Zp7O+cua/TqiW4H8i8zFuwQqnu060+dRqRE
7Y7cIe14J8MUFmybiS43RXxo74nidsflUA6gGT775wXJAukeV+8n7X01enfgDoqKMLOBqzbdNyx/
vrXTS5732DbYoq+E79Xhvfhy6evSCXNAuWMcvMeDq28T1hPufUsCfvKbFPaYBAsrDkntNLlonJVp
RcatT6ArlMj/pjLuX3woo8xNWsz8GOb0qTOPNt6wQ4Ulykz8aVtPX8LLdpEetPusfxaWVR9cEwtY
Z3gsn4t8qTJJJWOJWEr6m16SS1s39DJOQabvjax89tgTrzjhw5b922A4b/foPnbGfTks/br+GRMJ
lT8bkCiie9fZ6qZ+cFdi686y60fqgZoIQtaq7D0xX0tinf2DZXmAGxWxEQPl4AcjRmGg6KNgArqz
D4hY9pRwLYdR7D3p+JtJMWrSONptqhaUrC9vDA5iE9fM7pqhnNfalvTeiS9CaOpF0ZDLFbH6hU/S
WKyZ+Z/Ocmc29tjg3QFhW54954RY7s0hRQHGCImwDhPaNOFokBSMRxkDBamQxaL3gjWJE7xqRIxa
MqDXcBObwaZqqi5gDf10OxXIsDrqkifXpdEegyHLqPED7UYOF27p68YY8B/m0xbci77G+S6MFlNN
0TY9nPC66KC8bENso3OqdZvgCiwgGYjGhN5xTYA3Yh1dehcap0hH8YxspRs+nlUWcEv0Qc5ZJvhj
FCk5K5xz7dW2qAausLOvHYKxcMnya+J0sc/TABuFNm/RmVG+joZqP7My12nHpQqGGS3zQOOqiuKd
TqkVikSx5HcRW2sojmzxiiXF1dq6nyBXU1K9JGsTUKLcIhMrkcxI9KdW6FKjJ2pCHCIbxOusJpxU
5mzzsaKYnTqgT+9Et6R+lVP+1RZDvVQSfUiFXJV7bZOPBWn+BZ4zdkLbhNqPk+u68QpwzAkBOcyz
l7M3czyoDQ03mtY4pITnwbCpFOsaC/2glpEbApCFfrAr/KXWdtNZwohn3qwxIJAhy/ZrOw8RQtlE
onYEBb9SYVFRAtzVG5X47N8n47lxYZbZXkTAj9m93QURfk6k9WhbxALp2ony4PEY9GwF0gH3McrL
q0YhFgpfo1wog5Hnvzg7s928ka4730uOQ6SqOAdJDt551mjJ8glhyTbneebV5yEV4O/212gDORFs
t9uiXpJVtfde61lIfWAHMXFGu/Ew5PWHUbpveTP12+JLKhHHmzhAVhaMCMN9Dgrcf3HsOtcoa17z
DDqMHYTp1bf9732ovhokwu4VxgmiKuG8UiM92v3sVapRrGVVRpGXJO6Zbkl6jERyKc0azJfw9+yM
q5oz8BvxI99wG32hhA2vxvwl56wNUtpZS5Nemq5Aukw0LapiNDFFYWiCl7NTadAcQV2SPk1yvVMx
2M987Bk9/yIA4gPMYdDNwk/vDMgDooHx7vr2zY97fWOM9g+zFD+jiMRUG0SP6cavmlnm904P2yMI
4F1Pr4OD4qhRcJDo4D+6/gELZnHiJEll7xTlykZ8fahL2mB1ruWoW6d7prEfUvgtTSFxCUdwD6PA
e1JM/n0wErXSWjVX3tb0I7xaOwbp+2BfmkCWN9+q8RfDFHL7t06WSEyhPfsedUqVRVD/kWNX5Gjr
8autxgZZtT8ryhBT5X6N09FDLuvqahdMqTykjfPNnEbrVIyHTOYD1eI8zqela5hmt41mklBePsdO
jEweRWiNLKwX56lDNNPO+hJgl+sSjgv3E6+C0Og51DyvAqbMQcT5prSY+fnMvVaVUcOh74sruccD
pUujrxsXW3AWVD2WZVrPM/MiTDiyexWDyjTNTjj63VOhcxAW2n6gmXojE5WKfvBuBR4qmV2GksTQ
0UQQkvkkd2q9oc5W9xGkenEtRQ04su7jjcFmtsG+pFZOYF8DwN6nBm78gWi9AHl8uZ1a5lyOyF49
q0L6PI5vbV/TkQnwvXaAeHBIFej2wbzZbYwSIQl/oGfqdgZHbzaIuGAST5iqoDqlSRUNM54gILug
2RdksyF8DH41SjXof6scxwmu4ECDpxc79Socw1+pHzm7wh++URnUx7nn3csZjmu1jKcS7SHHGrVv
GxxPXed2ax+o06aW4UNjim8GBj/EY8Vzgj380vfZHp3KRyiG7/Ay9lqO0BdMotpU+NlRWB+T0e73
QdcVFN10K8jZg6+RH+uEnqhEfb7NAmnu6wlau6ayfj1l6PqKgZ/JRbPK2FH7rmmBftBCy3wthP1U
mBFellwDnNHJ5mgIa9p382y7Qdm0S33Hu5O6jb25hurdjHI81M30UlTxvUQa3PlGsx36mHW+aWYG
JbFdILC3dKAZ99PU3TQFgPqOFPCg2A4YmB7Kpn6y+r4/HqiwATb0xNAkElSYzf1mR9gDjYq3SBuE
6D7KBPm/Txeb4ul53dW+cbaTGmafJCV7sm+m5vxw0slYFQ0wxbLstXUsnBevRAMQFhrUcjTNPU2W
xy4TzjoP3uKx724Dbmjac9MaV4k8c7pzdujRNhYQeZo81bPADARbZcS1ON7LNKp2dp/i3cYm6Qyv
bhaVmzSWjJ9Ah9iMf1YEuH/vfX9cefXrFCGLI7IWykXO59aZ30YcSjsYvdXa6BVe/1gB9On17RS0
jxNjOgZsVrse63kg2+v6ynTLXxEmo5W0ip9FzjIgGuTF1XddZ3KO3L3eqcLpaOvxGEZGc9HyqFvp
VoFILgzso17taqkT9WQFN6aL70gSp23DSVCP2+DiRc5RDbDFq9TByqVxEFy+GL6d3Lu++FmoyTpV
FQ3bonjJteEnrA1tbeTRsHNqtVdkpbF+0BFvlYaqNA8PnsmyrKchw4yow85gvoR9zQ/DAQx1cb6b
/J+h1bTXQdc4hAqu0Iy5p0ha9wlaXZV22jlhogL1iLigicU7+WH03j4vJMeoIPtudOo7p5BwG2FQ
ZzSW9ecuZzbThm9mP3V3FRWGsA1/Z2hGfXbb8EJChUQcx4mq83uSPvNbPw7BLq7M7pkWJ5Nif9zZ
5uhtM4gYLyIhIh2NxS8VtfEmNa5ZVXZXTUNtT71ARoKGp28Kr5jWpw0qqgiLAtEvSEU2Mkkd1Cjm
R8T2QH8Mho/DZ6eXtH3kYB0mVUCjiTIYYs3Rd0ExIgUdN8Inz1IrkX9qOb7DrOIT8SnJcdluvBoT
j1vKx8oN1JaB/KEvfULk8eVWeqRdPZvtHQgac6w5Yyd8JzVjYiDPIdE2aQAD1cQmVVMmsMSvbKd8
Yi+AozjN2ZRp/iQ9gxCmiJybOGeuzyufU0uhUaUUFUxUHSBzGVibOpeYPWtPMjvsDhSMDA9S+rGK
daeyONTW/UgQq+W+Fqprdrk2JRC+dPLkMVYg/AGIG7x7IXEgVlPaG1frMas1Y/PYK5fElbHbu6my
tihT22vppmjGgYbZJGCeli+MNb9ZKjH3fcSTOtMnWL7FU5wjDQ8mFqsYTFyuOSXm1Jq1tq5iXAf0
9+MhVevKhL2H2QPf7GSaUDZcd1/YhbM3dbx6rf1INq54WsBodTej/8kXR1PnZzsySsy91Uv0dyNd
byOIf1gg+/e22x9zn4kv8c4cznpDnggYexwTfdwsmEVFFPCmK3t9Z6Aqj3Vr3cF8BzVqhdc0w/oz
dhJyBErv1u2jjRUN2p2dsEOSb528+OXHALP+yXdqqESegH/NTGAz6JzdsQ1YqyzVrU0oXOfBT2iE
dDOPVVLn7hsbWZ/q6ztlYtzpgr0xU46tjCHNYAaEnSfAXIGO3LGDpbQVs+Bed9pv0PruyJQwTz21
+Sw6WwiXdiPyjY555Y7I2Z9N5XZsvvVT6ScZ70JdPy1/ywymYYe+yDtnmH4rV6OcjGPAx0PBuUuL
7hbs2+hotyXt3NLVSTKPQLapVdflQ19CEFxVI+CbwYlumWsQlgi0zQKa1TMH3GmJWHRDOC5e4T2w
xvbMevxtlugomGztXMVxCLmAgU9ZMNO1ivLW1L51pfk8J4LgJANeebekKtCqWRsajIjS9PJ1qYpy
DVoN9UmLIHw+gVq4U01+ujUrJ+XxnBJSmQaS+NI4a0V45/fmdKqpPNuC3CRNj6Ir1Sr4cqwSkdFG
kqRIO9mWgyYOfWGT8Ck9vCZhbX5GGeuGeTEqjXEU3OkVKeAvMi+my4RaaU9WzGsVNeMpJLBp58cG
gXhFM3wyKnuXYCbshXTi2HUvy6+8APdHZRXpw9DYW1/Z3TN/fXmIvLGfXXOc4pYvLQtFlkerEkoR
JHXnMc5ceXLpPqymjmIW2HzEAxzUTCXtYuMRJ902GiHGnFkeJGYjBjWWeMIMgt1MBgSiphSfKZ34
89TIky1QnU64To9T5QJ9wjblsJpi2XksXV28GNN4HHBFNjN2M9S4NJ8JwYgVYeV7HHohFY470aAC
SRW65wbhLgLsYIT4O0epaFEL0TGeAVv2KHeDgbW+dP0UIyu7SjgQe+YLpNR+9PHJ81T6ZyjIkgwS
xq5ECjs2R4GGCNA+NhLDiDa+72hs7xy7nS58w5F9p+kasjXewev8u6GNfATRzHbHaAQwipyxHCrz
qR6dZxfu9K3mnIiL0zwXmIcYMhebtqVVgjl2oEAcUT9pmDuMFEqMkHhkUfFveBKQb8z5sdHE/27q
UfhehMQoF+ZOeihlUi2yP+94EAYuhRARY4J9wo3i7OYXnngf/IQlBKHeeuoDcBKG++u/4mm1NF+H
o2RCmtSIPEsJ73EM/G43SZIMMj9PN4DUnIODWeSFEw9t0gGy/Sor9Ax9azTuNZFN+7Don9tanIiQ
47p1lJtDT5ZxxOz2SjFQHUJRHpu6JQGn936CUlt77mqJHvACn7iNPnauiKjGrRID5+BoLB+W1KCi
a+i9OoRzL1+EPpJ/QT7OanBhGyUivHFm5XA9+o/sJNBbvUlnw3ST4+f1a37yIozHktEIZ0sEWi7h
wib8103QYJJFI8BdrEnhTYMoOQwk/hBBIO/RWyc72ArVNutHlpFKQ1FXNQcrm7yHHlhTigfZnFz5
nXWDocCkj/vJMX+2ja59oakPBGj+vKAyJzSNeYaVenLD3H6IO/MQJP5RkUO0wkxWIu/Gz+4GxlYP
E4RGzOxvzPXv5x382PigsYhvvNM1hfnc00yOr8XP0jVwl/MY3y8ft5139WF53fEKM3ScWzkmO3nB
fGjrKcbOSCNs+v0pXjrUo4XjfJncJ29sg43snfqxzoEifYah0/EiCaTW7P3n3uYhYMnXuLLvqa6D
AwreCYeqYW9jcrB2sYmTpmCwRW1tlQeN/3xAdgy4BJbVui1QNceTuXcTfJErqUU/sDynO0Asm4FS
fEJOWzkJvYS2nvYpquLnFMjxcZyTUEHkgusSYtNhbkKTn96LmQeayco8LzvAZ1blskhjw9JPvVPs
Us9XtyWWwq3wsQ22MtekE1sbWXoHvWq0jRbW3WbCFn3n1vIn3x3aKp+DoMkDcMEbfGszjbl8BuxA
N7nSu4c4z09+L18tGqYPWosoJJf996EPglNKZ6GxXz8hycZ8tprCzL32DREUGHJdPMDIExSdnR1w
Y/u+ahCxR1qKplJjMOlaGpm4GOJ7yziwybzHiKtfp5E+NtYNMqcQUoFhnVfvSiHgJHHkS86kpCmr
+m7CzcpInaMz7mci1HUz5yRXhvkljqbxw9G0VTuqCHnyuw8G7S5r0fi1g29fvHpAXd3OnDCvvsQ2
KaCG7qPIhAcF5xbaFRrH0uEbRV9UDi+E/20UuxD3yCEPGDb7lNV6Ww8Py9qJL4gpQxSBFtQ1jDwT
41iAC/fZvCWrMGo2WWhu484dvw0hQKggM3efz5pqcV2nhvHNmsnMRatDu0kbfCgNM9DJHDGIaW5/
GDL1rQ37aAvzgtCFtD3hqeOQ4ePkEpNunAId/Ucx6vjxNDpLURj+4IPWX4UhKc8Ip5YQdQp6PkdN
me1BiAwzfWyAtSezK8CcmClPPWQZWRO1qvKH7pAJ4pg0xhJbshZRGrTGSp8aegy6mWFEFNrB66iU
815D2kLZeSmID4Khx3sxGKLb9Dp4ELur1ogYhpvllOe62yeDau7IOIjWZRg6oKs5KaX4ZZZPa1kK
aYiK98RQ0cadVwZPplgQLLM9kRbz07CjdFvMXAr6Kh361kl9+Dqw1n6zsIu57Tx1yg1Q8w7BrXEU
5LEO/+zyscW4yra2fiA7u7hzBNV36+vbLKrlwV5WqopMrpKJ9a5UeHOcmSnbFbZ5Lk2f/ADHPQhi
YTigv49NGG7SSL4t31Uq090bMqEJP4e8Ifptr6pURJvy1hZSVkfS10iiGp0PvzGe9dZpH62O1yD0
Ama8iJ05jQ/1Hd7UGZpR3VQ3HlWRWXtjMOP3sUbkGGYx/tS+kFu/TYr7MUNwFIrWvLWd96bB1Hwf
4BKjZRD9XvIwrPpqSHcA74HLzC/PQMmEMQAvaVT66yDvk8e4IPhkRKWVmXX1UHdMAGVqPTpyBKo5
d4YJdNwUTuZfWvS9N2jk75pw22MBoIwmN3mrbQHZZLSDzQTg8BKTakgHjaO33rFp9xwWN8qerTmB
M9wvHw0jShRYk3+t5kl8LkR7IFI7PvsxR6HIN7RDqqIcOwMHLpdS4KyZ+TUooacOdX2Xgb8GAsbF
Eicy2xqumBk2LVzHtRnp5TGVIE+rCI59Ynv6bcLdi+8CWmZi80/EKQoXYxLh0VeQMroswR2LyHxV
Svs7oEj7qTFZFFQWzPNKEOxWLVlYoMWcyjywMEiUBiq8wmWcDbt3dDMDyArSMaIRLM661rRynDK8
NCluPSXTF3Osh+/LCsDwqjgPOH63bcmbMRpFtxEdAuhGsfzX0UD4EEYcPH5WciuIpeVIzdqV9BXy
cZ0AYkBKrMkKxR4RW0OHtsJCpIBBPcF9nGXpJWzCCcbGiJLV7++L2cSX4U7bSKfgn3A1qE19mW2d
GD9SkFfDNfrVsJha8Ztdje3NDTN7ncVmegC3j0GabXXlYh1+NMzy6iIIIFld3gz0X+sMX8+OS5QH
+tarsey3gU1Zu3ziVWDkWPvxvi8RfGgxrN2UCU6lU29d6W1i2BNoDh36M9uiqopjXo0/6Nr461x2
FcmUP6ADo2XsSBswQfxUjuZuPRvdFdP5EqNUhpXfr9ktPILHUHd+bape7Ich7PB0TsGbgNGF0IAH
qn+cCMZ+FJjOdnmnhvvPTyvrCG1digG9bLHKAAlAKPRZwgKOPdssvrDED7T+B84E0E4KIzvAUPDP
sWNwFJr3XsFCu6k5um+X/Rj/FP8IzkpxaJGz8upRW5rIspvvxG+qYzAfx4XZYHKtNYSjhYXFciAc
duTRbBLzKSxNdFejybVLdNTzmgfwuxK3sPG6a1WiKXdhASyRBJNBaT2RP3jwgIqswPwweaFYMFR+
R4fM3VQuplKNv7HVZR+Al54pXcK7+IUd3OVNfzAa7QHMa8T0q4NPEiJ+wTVEWxXAbaGlxlPkFh2m
o4pgnCBt10vB2QXRnRO09cWvS2R6CLKOS5Ga1zriVT986se75VnPHFy7fV/A/YmGO7qk9nkpUYFS
IwWz1MWdc3550+SGJnFFgkVJe8nW2BBnp9gSK8c01NhqDeYEFy/NXd4Hm2awn3Veo0ejC80rZoDH
Ssj22OnyQq+2WLcI7k4TBDj0i1p9bk3/pfSzbWGOWLyz1rg4ynzL7YEnYj5C6YQVYcyWZ2gN1bnO
1lmN48w36EaCGKHyEQG80244ZbVzbwJTIZ5xhCOvB9ytTruAXgyvsP1oJCD+Ry9nYnZReEjDSho3
xPAdKtFYOxLeYoyteQmSstx8dggYgtlg0G5RI1/CMQWK2CX1LWO+e608qzkNb/RTcrY0V7sLJgMz
hT69qA7tOgoOELtWi9is9BtspPd+hWHfwZXgJ2rTOTAWUHh55x6FKmryZL6zkUaxzE9MrsN9k/fO
FtuMgRCr345gO8wq0e4TZXBbHMtdh4NZvy5L+9Q0L0OaHqcolncDQr91KnGVFlN+bExTfyxaOFMW
6bRgZxP9JHztw8nF6xSK4N10GPlmLaAe1DXPaAPKBvmNBQv7TpTlFwqr4WKkXbn3CHeA6kebaIyA
uEjR9UdVG6uxxoU9phA7Pw+4Wh6+abyjr1npTKswrq0rPVDQoWPxVoqkv00VobdxHSCf17/YHaD/
ZkyDe4yK9lYl9Mbayfbvy3N6WbaP3oGU87n4x9bk7fV5NOc0dXJdflW3uEw7HJkHL+iMe63KX1uh
wq81GlJ76O9iA/kmQXPwCwHmc9Ea35cU63ww6fzBr++p9nf8jZ3JgXHW2oZn/IUHekP5oYWzcx4C
LThT/RDwgMqlk8dhqsJHaoHoJZ6oWkvxYqfWIQT7pjsWGeeK7qqfI0EeYzlcenNE3jD4A/q15rl2
JKSWvnzCkMIcAa8pNAu/f6EFg8W56o+RB3BmeU6Uj429GTZWGWeEKSSAwDvis+PY/1hKKSOs3sPs
bflOaJfkU2awJPbtUxBNymWJG6IrOus9zSW5IViBiYHGwCHzIYMZWTpcaZsN16WBwGQXCAcP2yol
wPVCRuuvUjKK81UT3cawWMoeCg9HQuCzB1iPrH9PHdKlbRJr3U4OU/f4uTAH1lrpOIuXh0uDT5qg
2O9LHPzoe3X/KBtOD4ia0mes0wYH3J5qdHQnteZI4l+z9guztZXfe9S2ifwWNKDPzaH4Yc2vYYyI
aU8yAVnsUPKeYGAQ2l15F05YQLg6tuygPA4mrry0NF8T39NeRoeDRcDdRHsQu3c2R1H4ccr/mKIX
RQzPj6lhCRFNnD06Y0xZSkjtYVkcBRGErySZvlj5kDwUgaU9ABx7qPO+/hqVjNmxgPk7idXia+gM
CMk0EYKT6qkbEZHNezi65GsECGtcCrT5Sw7gZESzcVzKQKHIL0oyvb9qwQjKyS1fHLwgyzYzRfCu
DaMlOTnOiSH4jPtwDEFibQHrxWu2bhKiHxuTfGfWDIUoILdL6EXSVOYpH+on5S/+ByHxeGG464ry
/F9fipTEAsGg64wS9A5ViqJPEcQXksvkPrYyFucR4CwQ0Y3jMbhcNsZqJEiS03h1SHVXrVNmeT+J
7wJYNlbgxmsiOP0AdqLDWP0iciNksBxU+8jlluGD6U9KzPVVjao2d0Mm+vS4KJ+MfG0T2mzPnWn7
DBvM3etNc+qCUINEScZbxhliO4mMsVWBOSEURbzPDHoQec7h35vbqlFv5rSn2vvEsdS+c/nXLFR0
K2UVzT3trfxOVC2XN/jht2yCTKZ16BBpMrPe6M1jVFXXqp+mO2DdgHkTfOMhKqkT00zjmX3H27g6
kuPWNemrzPFgc+ljTc3BNyZwLGKsDxY0ExoiWEVy3xoOdY/lo0i65txOTrCZ7ZyYagfI0xl5Ceji
3qtca9edRZuUZy3+0iYnd4kvwsoJtCeyoQgVBmYbyLN+p03HIu+Lzx1ey5DCNlaNU1TJn8vDVFsQ
4KKO988UXfWQddFHQom60WnCsSDor7EXwDXio2Vn3US6CL6OwKYCffzKenYIzCpa+7Ewn3R/ek7A
EJxo31VPaEgJHCposqUWWKuyIHBZmQq6Olo9qbnmvoqQWaEUJpv5hxUnB5gQGBqH69wq/JxI4JmF
85j7wbGuDLnxOk7CYTw1Nz2qHxw9j4/S72z2eMe/Gg74G0C3hK7PjnwHLz4mC8Aber1Kozq9Gh6S
Hsg317DP/eNyGyoNwbc5yAsTNObSjs7pgExO0Ar1OpSGtxd96q2XiLYi5IBGC+EZPpS9xwERrK3G
xO1F5WgbtjgIfCEBIZiP9cScKszFg29l1g9hVbdWB5XS0IDbcO5cU6mp+9hB35XnHHIj6lx/iLXn
giH9KhsQV8BOvcaFc1/qHS3GkBbY0kuFcRhk90Y9BNsx634AsZoxmk0LHhBHFDKqHrk10Wxp0j30
cxo58L8YmZlQX7zEi3b8kKSRzP+GI9a97m1rr9O/UIP8iFO6yEjgJ3AbPJ0i1Ojsuq1/Weq5z85C
+S0n0e2xMsgKmm3sWqrOS9NV5wA8Nz/t3py9PtkvGpstKnTdvY49+QHLQ7acipbVUTN88GYK7dby
Z7Fd0nFJrIeptF+XEHcj8cujE2OXBAG8oxh4YRjt8CHq9o02HHiMCkr48lsVOkTPpELMTMS3GB7h
a0tRiptyPCHdO2PAze4tomPuJZv98v0mByRvGBnlxstEf28JM0SaRKABYHOxyltSeKxoDB/DrLi3
VICpMHW5W/WsyhX1Rlhhs/XHLt+jvuhXhEZ8RSqPm2lkn1/eaLM0r6VOdpg23aRsrR+elz5gvm7Z
9MmfLaxzYXf6Kxm7j1iAYd32dseMBBxYFDfo2KOsPJpj9B43eXqU8GRujYfGid3jiO8UtK2g+0G8
4MY3m1+Cjtyjg9twVce6JKGGTtRyC5fvZXZEFnhUF5fAFt1l+ZVh4ar77Hha6Lmxy9R35KWjz1K0
f8tMPsNW8a45RzvWJUYOy98wkeDFCdwMx6fyD8l/Q3SFUzRsJvK60aMDLQ9vPi/ungQAFFPzgmYl
8fcJHdYSJzURv1DWMdl9SIS/2uiW5kwPakiV1YflklMGQIfeOgkjnHafr6c/c/Ar+KtF2sXrZXlH
0VRc9NEvz8mShowE07iE+c/KDpw3gYd4VyCUV0TKgBaKd32kolOXDk8k4r4YHCmXMiZLxunWaSjL
q53fltSgYtAvQZdPlDH8OlXMS+PXBCzzFVHQe6+jOf08phQuQdfKDfv7TPC+WE32NVZI2a2QulGL
YBMux1dMvS5HArvbNcmTrhFOUc4Yr+WNyyiH8cXTph+rh46BwHk0xo8Q0/Y9Nib7Pk2m8FgbEu5x
PHwvRHIFtcJcQRKnwaMq6XDyxcRJfsvbgbrXXanOUl8mR9x/7vaGoy46LJmOYvdWZ0b1YPGkrJVD
lMbSNDcStOM9G2WYOueWQw6dG9gehLdad/8e5Sl1ImP/GuQpLGnarnItw7FNgeb+75GyuN8TO9Ti
ebbNaH10P9BkhVsb9sk6bLGi+tC0SHOAlOJaZvYURaxZSBjPjmbdWs3Sj3+4njnP+u/XoxuGdHXb
FYahm+q3aG5aulFptqWFg0qLHgdl7zsRh3t/YhQsUqM6OQ4D93Eyu/UobPdQKPHVwld5cnUqpf+P
izEN/CeGFMwS7N9SToUdtZFWSWtTpiQVdtXcq6PjuKsqYoUmvbMh9tdqrXdNsu1Hxz40aexCyQ3i
Y16k6R9Sc9U/ZFKj+jANR7dcW/7HZ9MHySj1jgDMJm7A39HvvosGADiWANHZztOdKEc29zmvioxL
7DLkQX+AAY54YnrKTXb063jcBxrhOPGc8ajHpPKEZXEuM6e/2i3t/2Da/eFj/D1aWVjK0CVxoa7r
Cp1569+fsabzRN5KlB5WzVxLT75mtdGfHTrHMJbM/uvj6AQOuU2W/pDGntrohssYJeJIQ0ubfMM0
hZbixPIWekThFLg6bw4/3h+ucr6Kvz95ynAV65Gtm66h/36zjVzYQeMp2J2pToFdzuFpqABZ18Lp
nBFhuV7ivvPAsZ/KzDubobpObrkB9OK8+w11pxto6a6dte8dav/tH67vP+++bjjMOiW3E/Co8dvD
aI4jkwVBtNOnUqNvw1uWFpCfNMXZOsw3PDH6EbIUkcJ29igEaiHbih7+/TL+4SHkMhA+m6bFTdWt
3y6jbKnsnQlfDfgVwqONF2EOBoe5JHrShqegwtJN7SyRQMGtihiob4esBlCdc0gXrX6SLv7r0CWN
C/mgi/GY8LOOOM5nmVMFpFb/AQLoT5nO6h+WFVp/QpgUCYh75G/J6AM4gSiMI4aEFW+C16MnAxtY
bNBEYedP4ZJ3JMuuZNROX2qpETA1aV8lbbIriIWfBIMREhrF9iXQEAork9q0trqCozpQKdfWOAoE
/ins/QNIrvH13z9yOcd6//3JlIY1+6FMw8T2585r+Md3zjh+/b//m/zvilfeqHXYlrG0GGVNxADb
GbGKkJ2OYUchOxf8E+4SdkdHQsHiqHpwS4ySkExWy8QrYp7fwt+QKh12QoE1kk3q/GG9/KdnQ3eU
o7tyjoRWal4I/nKhUUUwr5VOkNg4u+Q9YS1jG12izES74iDTzGbkmhc1+Iw5wK0yYhYUhpTjYoJk
n5uA8KNyrJVG2xfwruaTyRLh6MommmOkAGydigbzv3+8/3zVunSUbfLlP7ZA5rqtaIqOq2YwsZ0s
XAW5a5GuMzQ5RLFqOkaI0DD+9re69ve9VRcXhpSPvYNfZxzRtLUNQlXX17+U1qkOOmurpEU7s70u
q2pYJ80fFgP1+yOhLAgvlnQVuiMXrO5vj0SVSR0XM6Yh2DxYOR0f/XDG8/z5AlXdeCiL6GTA8t3T
ybjUUXkzKH++pAV/0lZGfswz/4Gcy/7OrCQi66C4zCbxhGJt7+rVcND0B5wNxRsjVLlyDV+DKCTy
Y5KIiwwiua+K0j5CtFPrP9yO/zyRUCoIw5qPJBYyunkd/MtDlKVRXoaVINF+Pl44ds/dgBXBH34F
2pqvutwDiFfLhp+Y+jO3EScL10aXsVBnSZpzyDQMi3KlWvJQWWXWlCzmxYStqeGRRzjm7upsfAiQ
oP7h4pet7O+vqm6BSTIY6NvQe3Tx94sf8zxraTewSIetu1/Kckw1PutMIi+IvJ7YZtc1mtTnuiEF
HWbv2UWfc0O6vFp6vp6VPHmZK7ATiwDuKvZvNgT13PU8/GBlv9rCP4nAIgNeM9vL0rNwIie6BbLy
b4ZxNbqaOLA4cHdLVHBQ40T1XIVShMiOM3R+wpcQV0mZeH94KO1/2KEYPFO7K3Z7iur5of3rnUsy
Jl21+f92KCaX3VZilg6I2h2ACGMcXnmaH+zywM3pqDMv9XU4GJX0xV6YxRcKnbZZwSKALzQXusyV
nB1eHYTNUqByQPe+NaX3FiikfvkYdRen1AjhWyoNE5tOJOLp2y5O5yRP9AYMOdQhlcPT0osz0OXg
Xu6APmYlesd+fAMSe869OR4iH/NjVhRv0SxClBFiTNis0W6GRt+QwN8tA9OchX5VJd5XkieR6xbk
knuCHKq0J7eGXrzY4HA2bmIc3tPOuBOzcMlr4PTuxqDkwGPEDi0ENAKDW4Zry7HERWWN8xIUeF2k
fjEBmp0mv0LSazjTxq/AYKq+O/37Cyb/8zimO4bLAm1wBQg6f1s7ZnXmKIvJ3hTZ6Bw1qL5H7NDH
2AzDNSoISAuOyuDShtXJarG8jqZ1z9u3quLCXrkCotQqj/JoN7og/VK0SV8HmjLxchf+cKm/rwXK
4jMyaTmynOkCi+ffn6gu1EsaPb7YMivBo+V3zRYJsNyMM09SK/ytFWQ/aByr82TnXxxNfV1WpNLo
mAI5yB///XqWDeyvrzfXM598qFAcx7Vc8dvaxLB8VIVoxDZksLPq+RvbEGHA5N4pP+x3A0/tJjTL
BMoH+xvHkPGzo82KxyFHRue8G95DZVsHBGvqqMpydp6FwTFF1DiMRBKW8yJboGxw9ezdcVpypzpz
eORJ9faWwApIWTT8YdWyfz/6zj+Wmndsjo/ClsZvqxZqJa0UDWiMfqxPQ2vNAAcCWJlYDQEhrb6K
N/FYINAbam1DddIdEQsM97GriDVpt16rud/HCPrjsqC1I1MJThol+fSWjkU146CKm++U5jHhCwwK
4YRhlTCy/ItvYt8uTIK0mNj3kGMq5nd0N7THDnOicHNAqimEfk2glKKtultexNqGzTZOgb9DY6Xf
BB/7ynJyXm98Up+6M/Qpv5YFNSlrqMcaZrysB6zpYQ1A1Lcl5gU656xxsAM0xzN2SnWEljrKp91A
e2XnDENyNu3iAP6nP9eT8SaxHq+KMGK8FSPlsoYfMglzfriMTDOilhZFaI4Wg04k2geR4hoHd9DQ
5KnynaJ6J+/CLD7f5//xMfxP/yeI2WT086z+P/+L33/kxf8l7bx2I1eyNf0qjb5nD32QwPQBTjpl
pnzJlLkhyqjoPRk0Tz8ftfdMK5mJzFMYoBvo3dJWMMiIFSvW+g3Smsjbz/7xv1ZP//38j9959Y/b
p83z/57+1f/3q4f/4n9dveV339O3+uwvPaMUl6fzXzn4szzB30+4+t58P/iHddbgMvHYvlXDp7e6
TZr3R2Au02/+T3/4j7f3v/I8FG///ufPvKVnx1/zwzz7598/2v369z9NVvL/+vjn//7ZNMV//3MZ
hMnb/NffvtfNv/+p2Pa/plSVrFqdTmoxJd3d2/uPANL+C0kiYuR0bbVNlUGyvGoC/jVN/Is7lma7
pm1qGlGJ4Frn7fvPLPtfHH6k6q7QbcumdPF/n+zgI/7no/4ja9MH5Cob0vhZhmfDQXW4rhBoptsu
x+osl25zGiLVoI7XEGuW/crZ2/txg8LNksNxibjPGq3XVX7TL7uVtsScZJ0t1I2/xBZ06a603aXC
zHRB+k/kO36c2dneD6kWKL2G5MZvDUn/AsgBJwSywztC8YeP9Per+Dj1KagfD8VH4SVPtfnZDVNN
sbqz8n68DvN+wDRAxQl4/KqodJpfPExEfp8fTpui29F4DITrncE1y5zujh/SFktPbcTw9fE6SFXo
rxZHH45G41OAMVdgobX97HXfx/7rhWFPvVEbQoWraawzZ36WRIE0fA8Uy3Wz0X46e5oVe31dPiIK
veU6+RuNNG0d7JWdfSFNOznfjwPPzv9K+iKzfQaOHoJfFGV29ca9ytYoNF1dmOJhpkFaylZBC0RQ
qtI4WIzZSJEBtUxFomZv9mJpY/ziDLdFr+8mUx+oaMEISEtF+yPZ6yYBMn/OBhodqIuaJPah9Q12
E3gj7cIprh3mqbYhbIeMQsVpDgF81xXTl/nwwVvP0DWpYLfRZldo9eTqvXGlG0svWX5V67U1rpNL
pbtZmZVYIbgWGxMIUbV01Zi/ib6wc4c2CUCSBLpcUrvXEZVzKPog1oYkxeNkfNAxFFNlgyOve01J
drI1HvYCfc8LCeBs4U3HvMEDkaZbuiaMeZqeJFbbK5pE8JA6PZzg2tMxse4rzL+MoO0f08G0sN7t
JwfF8wtitrP/fguOxpi8dsqqhy++Au2ApRvapCZKIYmwUgAt3c9YOK/nxzmaoSUsoXLJ1oRtTVM8
HCcUuuwh09CrpV1858aOvxlCv/uaa9CeTFU0P3WjSC5s6Fkd4a9vbDkoQXIwWK4lZhFbET6WCUXV
XIFJutXT8ncaDRVJYvFpCBJkbWroGz1FI/TjrxWFjnKiXIXI8Y5Vv+rDatU07aahFGup9r2rRzcF
lHWwtx71KfPCs4rDephNbYaPQH2NwM6bcszpS33YApT1xt7y9HQbxcgjm+GdacACxa33uTTKGlQc
Sb6Z+s+qg0qfa8l7Nwff4fThrT9glQxe9LszAjQUZgJlsDJwo8ybXVQBsHHGl8pW2crlUweyfC9w
3Vv1QwRDyrXHnV3E3hfAkIhElhK+pWvd6nERIXdSPFah1Xwq67HF3tHpN8JoXkvX5kjLkruuT26Q
MPlqaPDQ4DHXiL9mn8MoDslNCZZB0X0LJG5DISLf+vhUYHO9wAj8V4PA5xKv+Gu1K9GqDHHqVi10
6hPlc9Jr12mOSUOm4yYwGA0dHC1/VLO0RVd75DQw2nQJr8hfVOOwB9C3bZ1uGwQmmxNe6II4GlzY
I9Me+HAa/fVlqJMTplwaGPPgVDo1F6kgSycPLkzQv8jm2/nNoc134fTtdVJ+lz4TNS93Fv5AbkFh
ScCZcm+CIhOhY9F3n3IteomD6tVUga5j7PXDccNbWWafEL38DA2Fyljs/KSNnYMD1P5wwxqEYc4H
yyAPo7w9D4+uVqtap9J+yEIv/EL2DLOrbTQDPBpkZU7jXkGuM2674lJkJpc7eN1TldJxpizL1knZ
zFle04V5CSu7TbYJ5MnnTi9DFCUakCu3aqeW7U7RMDi80Mg5GtOilUTXjQYXYUK8X8c+bD67wyGm
wpt0W2leTqO1S1AJGVJ34NIlU/RBqloTfxr0p4Kh61DhJDXlujcLTgN1+8IEy7wtTb1apFVOJcX5
3fUB4opK+hzE/sP5ZTZfZeZswNmLhWbXRIVVOls/bbRfaYFoLRzafg31r386P9T0pz5umWkooYLl
M22DG+z8G2K10gbctZxtBibhbtQD9CNGB0oHZFQo2AmqrmWLrYVDZGvDFP3N8+MfHTdTn5LM0WFD
8RDmrCqAfYkOOFOxr/pa4BtrjOGqk124yowY/CPY7p81VKsLnduj92sJw+Qgdy1qwTzA7P1yJsBk
zkZ1a2Nrbpc0KzDywPT5/NRmGZzJMmVnOELwH7KX9zPvw1LVS090CZLOLBsY57Dp4vB17Ae0GN1l
CczaUS5M68TeoAPnqrSYoEoCrD88mLou76PBYlqlCvEDO5NefXZVSZer35yf2tFXm6b2YaR5MpKm
Ye9GjCSTr0jIwjksws/SuYbrcyHhPPGpTJtbJjVhzRHcKw/npAnTzUOc57boScAEKN3xWtYuYBND
Jrvzk5qfHnwvahbTZUankENsOhyKeiXVl6JmKAvIFtqjyPHiVXt+kBPfiDzHFg7tNDH1ew4HscoK
QR0cUoByymWIbxE8wavICLdVZ16fH+rER2IMg0OBmamaPj3Kh/UHUhi7PACsW9o2JuiVsWx/Och8
PnhujRRf1hTwqakNJhc+mXbiRVouYHF6hvbUdZu+6YeBg9EyEfsHqQ8KUl+WvoFvTjP6lLHbDQI1
/qIs/ccOg/q1C6gDV5m+LR5w7tAWxHFJqMMVswj74sL3nZbKQagjs4VUab9fVoXpzMI4QC41rsti
3IrIumo8Y9+a1gIqIb7bchO633xkOktXuTv/FU4sYBYTtyU6GsAr1NmoCH1K+EOy25YRluZqmVBl
S6LBfMcgvJwfa9bttKeQQwnS0rkfCJsG0Cx5r303CHt4a1slRYRGp+YsowJq7dCM1cTIwhYhTEDk
5qn1E4k5Hiqs/GvN+JJKn0OmUO1uD5nbR2hxcPBMdJsaa4y4wkA8UL+mqhteOOmOn5hOlWuphEeq
NtxqZmtF7WA/YQGnbwN3IapuMQTdPiqHRwTt8OrpvgCUW9ZwlrK4fhwm//DW2DqoSjnAQVsugAGm
xwpqLOH4Krxf51/n0V61eZNgYqZQZ7BjZ5/OktRK4boMHBPRTelmvyqRfEOz+R4xkgvv4WiVMBRl
DHxIuV9rR2FBLzTZRLD/tom0PWepZmVvL8kvlc+B6MIf5+d1cjCN5I1khlx5Hugi9DowNTMxCkBo
mJyVrC2JmqURZ8qFaHd6JAtt/gl0QS3jMBKU+L+B4yJbKwd1VyZ4IiGKDJ39QsQ59aEonRtMRSeG
z5d9o3oRGk7KsPXi/jGbzMNbh1tN638aRXphURxF1elLfRhrNqXQH3NvUNA3pAn3bE9UIFH8CgLt
m4PueBEFF3LPecXJ5PQ7GG8Kth+CqYWsFwLbvEJ70O5t/NmQdK033Cme+9q/Bve2pR0F5zd9NLOs
uZCdzcs9f40OgILs0HSncH44euqZYBfxc9pyG7QWojbcLfdXsuygMUFsYVcLskt9hg3WL7UJw5la
Bqpe8PTKS48yDXUQvqcXwQUHpb0J3TZHQiXpAA/EHYdtM7QY6qnQvb7Wwqke6ct/06y2uw5IbzeB
VQSPgdJOFDhsIAdfQwQTGsISVOcAXduuLqzxWZpn80AuyQKBV+UN6fMGkN/KHjLrpCcMID/jbFOK
J/6fbIWfVbFNhB9dI67U7FEMEReGnq3796HJnkEyWOaEP5wFKOQgtIQqWLwzYnVRpfLFbPU7SGD3
XtBeCFAnh+Ltk4jRn6bYO1sIcZQGCZQOyCoWupPw4ZFSC8ylI5GahLKq/j4fo+Yr76+5TWAAYgeh
8ajSNiCXU9Ui3sWVvZKB2Bv2cBe26iPSSw9eOvxsUl9feR0epmN/Kwft04UHmDbyh/X2/gBTncdQ
STIpP04//7DxZNHHZlNq8Q6DBDeGZNzEn53exD/aGET9hsu9fiNlNHqI/vv2T4yxPH0Jl6rBX7t1
UFGWMBMvRIPZHvjrmUhRXWO6r7nWLBtWst4wBttIdgNFMBwUUcVpMFUbpL+5MPtTI1lkcROqjxNw
HrmDWNNEqA3JThcNfcwSMd34Jgl1VrhMCrPc52NoJcgo5e4zho7huNaiqHDWhZPL59arcPetskqY
y6y30U0eYb9pF57x5COSzIHvdbhfWbNUWmdUiaFNAo4rwNSvKCDeNbQSz7+J2RH2/sot6s90/Mlo
3TkuC+ZVpmMckOCeEsSfhhLanlKbyVo4waXuwuxoeR+KIMeRbE2Qqjl6x0Yzv+gCK9lBHU3xlMBm
VumHHfffjW+P5aJpjAu3/1OTs7l4OwIUM1o+s9t36BpFpkpGRKNef9L4uhYaulBFFzhWXyo1TCFi
vqE+DjbbUKbbNqPX28nOUfVX8ApgoUUBKi2iVRQ0n89/Nn36+vPRSIM5L6ZWI8Xsw+2LbHQzqTMk
O4Fxe0XBeERAJ9Ok5i/9ykKBhkWaP7guKosQnl35UwYYPi+UoMTx0/NHFdL+qDn3A28vXqbSRi8H
ZFvprAcQUyksKWls7TGoPqexZX9FVCT/rndeMdWhfd24qQJP1H+8FjljpnVo0JW3Kb4dzinysRQd
jTCF4tOjNGdHSYucdhAHOewFBGQW59/hiRhMNZ42qulqND5Alc3Ga5PMtgo32nXasCIiPZlZcj3a
4w209psRo1AV+OQCKVCMl0CXV5fQz8cr5nD8WbhrSprU2LJGO71K7kYfFRMaNN8q3d3VWbI5P9lT
Y9mc3zbzZDfMIcJhabJcUPTZldORtBzEYLdbr0VmajmMefe5HWxsaP54TJsOH9VkutW66cyua+Sy
EDwlldII/6xFGcinzKMlXLv1t1gxLkzwOE+hm6gDeaSFJ6j8T7Hgw3mWYqEn+8prcY7CmSxUvyFt
AdSEGzFvNdtYMuFIV9A/Oz/H46CmUTHVBYmRzS3Knn1DwAQh+D0v2mk6muxhI8F62+kOYUW0HNvm
C+7Jq/MjsieYyuHe53QCA8bNDeA2Ez6camtHau+gWbmTAxB/0LByLVwLcRLfhFFTBPEzdIgJpRLl
11CW+jvcYBA3kH5xN5Lbr2hoI/AiCrQOcuL8gvQbTrLAENZozVcXAOm1MxrZstAUc2sVfvFpHBX9
XpR+uC91l1tqYddXKEW062ZSjw5TO1gikYVcqmmA+dHBOQGn68qH3lbjz2NViRtfxjE8CbdpFsju
DwioYqbUZx4a3nVurhG5N95C1XGe9BHcDP0E5Q6FenmVulAXexOQtdnYKB6gGvgMCr2CyylxXx9U
f1UhdrVS28G9IrlD7qBGdcjJYI86lqh+S01B1j3yWXfhkD0Kz6GtrLEfVjJ1nZcmU0asJKzimQuO
fMCSD/ekITe3QYYjbo7Z37M/tO2CwpKyMRoMeEJFsa50RT5N2lurrC8RXLYg0VMOXRe5/RLF9YTv
ipJlj/PGPcOZywKd+ye1bhv0Qxt/28fg4qei1s4wQuOL4yXqTi2UGoxdXK5ISJwtTN+C71sl63iC
TdIztBb5oFK+1htMY5VRv3dMJduYeqlcKRaIRCRJo3qyrDAbilJjcWF/HZ+l0/6y6dRzrSZhnTbC
h/1laT5axl0s2V8FxgjtjSdBkEOzri6u7+PlDbhD5cphURUlRT4cydYGO6yE1e76xsKrpukRZfZ7
aF/0f0SE5MkCq6UeWfAAMr6JIPrCheqSXDgdTm1sh56B4EjiPjaHUXsWEDZ71ELyY/HF89onxOh/
aeawQblglcrw9vyuPvF6OYioazl0YRzajIeTbiwZh33cRTuRJSuckIKl2tr6SgvG4s+j8sFIs+hB
ySI3rZyRBpvCNq5G4XWQYy1elFWPcFgwXGgqnpwZLa2pWAuNbH7yDKk/9oGVEa2cEX/1lB7iWMHd
1ELF3Z5/iScCI539qVEIaIZ1OqXUH9booJpplhXcabKORt1y8FSAiw6Q9nKRu6lUt1pcgBtGJDT/
SYvYHJ6k6Hzrj++S5LYUiIFR0PE/utr5FSJ4aaf3u9RUXkVZX+UlAuOTCP2iD+2X81OeQXZtsmqN
NgysJHDxMICObq5UyOMkw2qrVMzuM8WT9o3sGw20oAJHtABVqtZb8AOoeGRIjtXYUmCyvBgyz8yx
X/ERLUsKbvlXcJnciZnQdJQjOzdFjsjWJG6cZZ9aG9lFpn9hi51YGe9ll6k3JyyuIIefKxjsrlNr
lUt3Fg2/xJDKK+TZ7EfZ4exz/jVNi3p2ZBqUHg0DVBV1nvndg5yzVrIKKLPdjcoj+z1dU5bq1xId
6U9oMUYXbrInshHDIXgZ5D6c0kfoZBmGPR5kJAJ2ftfQTFrqoVsvqhbbOYjQDtpRi8YU/YVpnnij
gBJx5dE1oCaAuA/fqKMEaMaLQO5KDE3XcH9Rjcpxce3QlT//QqdvM3uhEwKP7wfo0aG6fThSQddV
pTTU7ioXXXMAusl1bWEjcn6UUyn6RGsEl0DZf0KmHw6DjGzaIsvX7rS6DvDpUPJt3IUwil2B6yfW
F4vAQVTC8UNMLjJEuZSADCOsLGV1/klOLCAU56dXym2L/zU7/kaku6G7kF56YfGiFmCz1Ra1tla/
NhP36/mxTr5bumfC0MkpKQ8dThrxlwwJaN4t6hwjbh9qtqmE4nw6P8qJA455/GeUWeY6Gsinj9o4
fUH3JVPc6jMnPBIYyHLsPSXSyOPSi0TVk1MDasDXZIXwRQ+nVht9Uvul2u5Gu+s30jWznasP0YVl
c+JjAaGwWZmGQIBn3inGMaoNm4SPFZtBsag0vOWDXW4pt6oWdBcWxomd7qhcc6ggA00nAB/OCHxM
ZTYVLCStd1CqbFetF9x7mn8boMw/JNnOS/sLJ+qJl0iVmFNuursKAA6HQ9JDKTWjS9kUXq7s1EDk
a79PnQux5MRLdDWVjg3lGgoN81H6SsV+DHbuzmvHgQ5Z0T/Ziu09oKTyqLWmtzm/HE9NCnSc7k4B
ZeJ1HE4KRXWsbt0IWE0Yod1ei2GF78ylAHli0dN/mhYGsCJSrekpPmQIKep0mEt2LWTYeKnq9Q/s
erE17Jx9JvGI4Z5wYXmcSEmmhtd7i42yxvxa2mB/EuJYw7Skka6sMhxWCvLBe0+WMNQHoCAaOl4r
WHpIHsi4upARnfyIQFAADgIvPUISZ5rewrF1m12Nxj4ckSs9GcI9BvILrbDNPz8TXIaZopZKZ3G+
uW18nZ3MDtqdhSpJgn9I3WrrsjSN/kIKe3zMgVMFvDlRHE+URuEKq4oy6csJByecUleMa1wXtL0m
8aP802U5YXLZBxNmFNjy9CgfFkwoiyJSO9mCf00AvMUZ1mR2WzyeH+XkhKhe0CKlRHMEE2oLA+3p
tGh3jlaav+tyMOU+FLFzZ7WaN1ygs58YTIOGOzEIKLUd5UKC2o/vNxhmd75W7KsaR1dBokwBlq7X
2/mJHa8/4tSHsWa7Gj4+yoQ1Y0kki6EE2J9d7KB6pD83o+teCCFz+CK5MDA9DZalNqUlICEOP5Yf
IJwmbVi5RiAeBdBlD4mUdodVLQLhaO8QxqJq6eJFEodoEvbZNUrQqwSvTTcmOzs/9ROv2QLbDupL
TP1UYxalhRrktZMAay00lA7DsHnppB9uyHcvxZgTI9G+V8FhMQrIm9lIfdpqVTQWA5qCuA9j5kyi
6feIf0OjWv/xpLjWcP8H76Ez2vS9P2wHT8vrNk71YVd5nXWNw12yHEuUllCfyK/OD3UcqokhQMEd
E16dTk57OJSDtU3jo42/s8Cz4K7ztcXZcmmoDiAJ+Vsp9O7PtzqXA+5LdOSm3Ha2VrGibPF5twZa
ISkGoRW2SYggtxemdWJHOLy8aYnyIrWjRBLD01Rzq34ngZvc6BEekKrS+nssO+n3adml3X7iNQLv
1CaBAJDDR5SZMmFAG6ThDtNoY9HoxltbIAvWCth1UWqKvWOZu/Nf7vgo5wJM9sWJM11J53cDpAGV
QHHzYefI/KfeYEviNmp64WQ7zrsOB5l9raTEjSPnde1S3/xZjy6clbS2dwRzPMjKrL4pOhlsVT9+
+rPJmVznSMoNogsXb0rph8tyEqg1UfF3d+g3IlA++ubw1ZA9hKDz48zn9z4OFx8DZU8Wiz191w87
TclcIKPAEHc5VJnlqNogzceEzqSCUOdKRJp2hVi3stTwAblQi5ovmfehgT0jJMN/gUAfDh2DnnHy
1HN30rSDn5kZp6g/9wh9O+DZFpXJcVt5hnVh+82jGKNyjVTp+k5RjFrY4aiBqEXqe5G3kzaYBtcK
vYdytNWVgp/d/+dQswkqbq8LD9PKXTOG6Ez0udyqEDHXyE+rF/YCW5vn/nhTnubFkmFCOsgOeCeH
8+o7/JSb2PF2dqvLNaqixaYc8FSV2Ji/4YIzXDlNmWy60otvMF5lTWHJiMtLZLTqLdhRt75yg67/
YpAabKGj9Us16pBqL5Jh1Y9tcjeAib9qaanh8aCkKFZblKlRYZC+Hk2GruFaNRNnVedyuBVJkf/I
MjP/Hnnu+NoE4fDqG17+I/SG9KXG924bWxEUVkttDNSElMH93jWVFS1syMgZ1sia9ouehPpYwwoG
tjaguVckcOLVqviFzJx+rdZ5dGVXGvQI6BXVXkUL09xW9Pbw4EzSr30UOHfoPHrXplnJvcwrLJGw
0UOkOsEWYOFgGrQrzERHUMLK4Ol4SYaVA8aYqwy3gafR6wLskU3aV3Icf6Cu0yCt37rVg0TYZp8S
eL6nkYkCZqyg4Nfb0S+96FQwyUb8appetir9Mr/2adhwd4+Lq1pXiyv0Yu3vIED8u74rsXQY/JoP
ZYdSf2hbJ/3EU6oRTnAIfW6QWQuz1YAkGFhHqZh3KMjYkEn04VOXWt5D5SM9IFPFfar1dLhPe996
MTyvxCPJEZ9BIdVIgkXRNSBOc28rPmrbCNfrv0zZit8ZKEd7kYa5/lwEantVI4XiX8gA5wF6WpIT
fwSC/3RLntM8iM8ofzgdfEJRBs9h29rYBQkjGy9cfk5t6akIih0O1V8u/YdLv0Nc0zW00d/HPrpn
sZEi7Qi5c0drLrsw1PxYnaYEugkOPu+PW/hslw0VLhC6MoZ7G4q9PWIP7acPmjWsQcFeuOacmtXH
oabI/SEydyhUASwxwr3RBS+Qfjde1lw7mrxwAEwHySxuGGBqDZJ0Emh6VYfDJDmCV32kBHvELcU1
Ei3lyubMu6NCpX7C9Na4S1GpxbBiRLMkRWrm/Plz4hCY7nDwnXidaADMvh0HX0qaZGIloCh2uSiB
UFabHiXmlyauqrsqNOH5dqp3ieSknfiScJAMh2oKEfPogBV1gmuVN4l6dFYg1klTuNu6REl525YC
jVYL4BSWI4OHPKDbGF84+tPfEGTa74VTKeoSJSFU5gGb+B3csty2kQmI8bXSYQycf0Unjmj6zcBK
pjo/RLnZF4KXXqeFWYT7vjaztS+M4bVTMOdELiNHJMSMNvTzv2AR3lwAXZ/Yv++0qIkGQaFrvn9F
Jgpby0N/7xuqd2uGYJlZAN0fXkrZUoZNHXmSbAEipM8O5H7k8hLbib9v04Zm5uglV+FAvAxVz7sQ
kE5sKYayiBTUKWx7jvwAxZiCJI/8Peg7b21wrDzTuIjRqsXl+PxHO/Xupos8KT49KcLf4bayfaet
ZVApO4SNqu+u02TG0sdxybyQYxzvH3o/VJiEygI5BugUvgaqihbzzkx1JJ8rT/dZmq3C9bMwltj5
oZrtI+d7fnba+1eZhw3K0yrXC1z/jkiCYyTjtkErdDfpeudXuCIEb51b5f7SMtoeX2thDmwPK+za
Ry0pcTaUcZbjXjyK5Eqkrlotx8FJfjRuEniLMpKoKntRbExmcjG6022rPWCVhDJ8ZFl+sULupL4T
kWE8tL6ToEhQWM4z+Iv2Bei1dodxXIJAKiczHFJcPF56pcKNoW287lGvTe23b1V1tArCwr010mjM
F7obF1+Uril+Nn4TPpcwZP2FcJros4IYmAnlVMFIWcMz6q2OBMaqVWtl/YKOd5Qh4CwjOvtJEkYL
p8UgfdVTSHp1i5oQVuYyJWSFmJEZbR45IB0xnccgF/cGujFF+UlrsZdcUlAqX+O0ch6kLIdqWY1N
+hq3OfyCtqrsbgmMLp2yRZLIRVdrSbZq1NCPV6WqNeHKi3OMs2j/YN2T9mpxo3UaeMEczmIBt901
2l3ZVjK6cccRuZExakPIGnHc1ou8cWG/EpVLezJYKJP1YPvttpWiUfck66O3SJQaiexmzKxu6/s1
9Fg1aJwvHBQpQg+J2n2rLaXC7SpK1L3D98uWbtSLH1U4zdgCcCAWlafIZskFd+pCKYbUN46bkSzW
+QgAMkv61l/0Iuh2IzSrB7Uw0h5ZF6eDga958heGC6ONHlhhBLuEbP6+1mMkuhuz9EY05aR5Y9Vd
8BAFPi5xXR/jDpfLZvw95CoMWatoqb2UffPr/NI/FY1RBqU2AYN/ukUcbuxsRM0eD2J/n0QmXMJm
dN70sG6/V6PeZYtYLeMI55DQ/CGHUr8w9qkzy4VeCAsJuOZRyzdBlTWr+97f4yuff6kgwIgVRsP5
Y2d19ae0C4NL1aWjvu8UnSeYE0ok9KWOiq1e6tsBez1A9DJCjzLVcwOKmtfd+KPAjhH/clyLhHbr
DPzSPX5m6bd8gM82GKJ78Mg6r3s1wBi2NESRLesUBRu4tIH6guOA86NsFc2+cFwi63mU0pAyoKsy
we24uMw/UW2WRYO2u7NzRy+/xSAFcZ4hkASR2Il8bHhNrYOYHYzfaVtlt6EU8VogyU7xvDL36LxK
udBHIV6oQYEzsirjR940/ZOvUmEsABpstAGt62We8T0WtZvVt/xYeNO9qL/ya5A8i9SSYsM9WvOw
a+2Av+mtX++5e1r3pYFqsofEx9pT2v7VqUpvYXd6tS+1Pv80GO3wOc1yzcR8BWF/fKvuCgu3F1lI
ZwoiWBQ4vovtnqhvgXLghBGoaON2sTf1CRdRNi6Rtcuu1Cj0V0D4i6cY+Hz2irtcMOxwwrOrG5BA
nfnWwHXEibUeqVaadld8zVUousBexoaqXuC0wdLysM7dB+kQI6JYh85SOnHx1RMifC3MEZdm2qZa
u6q5saNdbIAg5uNqSCMNQfvd6GX7rXZF/uRKw9uDIFD1lR/11feiSDEEznVvNSaJuXMyNKGzVqmu
rTxXH6Kid742OQgm2wy1Vd+HWLaPuXMj6cNtGnfo7kJQIDjnpek2QGPPX4Po/jlST7iNIMI+WLWr
58tOtP1D6bTN1sKA8XPmYNUQeUP8vdGVag0WWCytcui/uZyfP+2+weC7140rD89H/SqJ0nzXkjNz
nAZaeh+U+vCWJpivLYtQIIUcFCA7FlhC4MaGHznMAS6xE0XdUq9xBMeamgTxRm/zweLvCrFVu157
iCVsOX1sMzStvPpHPpTllWYV/W0hU5zvUFi903qMQ9C+DsyfhfTiFcpQwY1jZH4GuqQNn7TayfD+
yMML943jTGICZwNqdHl8sqRZYONiA6K3IdvrAvd7aQf6iqUEBit3rCfVzr85FbDO87H0vSgxyyIQ
NuZ2OAGxwOPPUluB07qVxIxZRv7wqQet6SfdzuckJOlvsHrADKtOfre+4kxl/Wxo75UMRsCuDkok
MDUMeDZS1AXimIGI3kK3DG4TzeckRxqv6y5Elne4/uxxIW+Y3JeBHYAbm72iopKerAsl3vf6iL+5
DTRfrDwrVwOEXBztJi6NKMAV1xZ3LbJiNxBx0JxVDLV96jUjBSFh5IiV49olegi4Qh/RZMuC565L
o9ckE8lPWK8Nov3w9lDnV6hhLIpGwfO3HzAxBfcZ4iPQyqBfqDiV4i2lDmR6bE9zwVWn7Fc4wqKj
jgVaaCzSwTZ/FGaEUnDv193WNhotvPZiGSmLwPPwZYPxT6O1UNpXO2R/oTrT1O4qsTrxWkirRtfO
pijWuygjbKQduOUmD622RzJ1jL920uh39TAWPwhH5ptBtWmylUnMenNhlZzIpSE1UrXjALJYnvNa
aF7L2nSjcF/UVVq9UFeWW6T81WEFnWr4WcZq8hwYVnCt611yl8VyTJcaBVq0AgN4Q2WaRMamNtA1
xOgRIbTV+ec73jgT737Kg3k67WhV5Cp06pAkdT+wHBZNgaCBb1IsSsfOwb2txvHKpDh9ftATVxmK
38hnwFalJjEvnuYowlHxUihEGCqqLhF+UyLtfkdF1124BRrmiZTHoS2J1BjNH8BGs2Vf9l0kZe6E
e8zC+2XTQSVylMS/9rg+YzARiVXdRu7CoS26ipvUfVKyRt4XCa7FiooDCy4V5T60pbJzLARX4i52
l4OJD0Ou1pRqIkcQdGNJr9i6qbr42QBP8Sx9BGrw5dBAOuBS4ONkeJWUOJpoBf6NedcZN3FhWhsf
stVaLctikdr5PQZS6UJUiP96ev9J+PVwHQ5jiCJflgEBBgnV1xORpoanq4RKsQsLH1A8HaA9hqc/
RKz035RER+QwaTEGRBunCzTgzV7xJaeO8UvVc7QOzN6+quPKX2WKn8EcJLVQ8vqhlNrvIjMsDJy7
YsO2IstQoTqQJKp3xK7JELAIb40qKSnoteJOTxtlH2Ui35SqLzZ9QJ14GYylujSwIlgCZfeXsrbi
dRT34X00uO/OouVtGDnkA7a4H1RFwx0re1Xq7HOMNk0ly+7OhIONoSUhIOFJv4DC9K/szIKJHPK+
a2SJeEWDd88p0C9JLXC0dIcv7J3HYIwLvm2vLhvcBHYN9/YnkUgaby6JTKDiE15gv3dXqrHYKlmk
cs3M8dOtgW8DlFUabi5h9uJqdvtsBJStSMOXZYW5qc7zxAuu5ojDteoXZ5Q6osakV8XYP7otMCs/
DaOlUqOPFNeR+pAI9brM+8xaBlUsQnaTbaCw68qNUg9I5QTg75s6siWo59b5wYdr1oMO4iDCovJZ
KeDBG37Z7WFP3Wadni31OHKuSsMMgSy6DzIvEKVP2gbTRLy0qrF210bnlguzI0vKS7DYxpj99CRy
7CaisnewH+vNWI/95PxrL9Om+JGmhr6ojMz62o2OvU6yXC44N7JV5CTV3isiuZF5O35xpWZ9a3HR
uSL/RecBKVZzOfZK8MnSy+pmCmLXAjWDzVjqD1kaxEtqX9q26/hkvtR/6ZkColVLtJ1Zi2yNCqqy
wOpZ2w9aRmmYMuRSMF8yRIAstuhxCm4Ma+tIdGvxCcciI8JHwVYDfSGs6kskk7caXvNCd7p6J6pK
x94Hms3OxahtZdipddUGQbgyDO5ZUaF6K/zao9994ZhLITJtX42dtrBsYOEO7aJbHKUVjp//Q9l5
LMeNLFH0ixABb7Yw7di0EkmJGwQpiTBV8L6+/p2e1RtKIcbsFHIggEJV5s1r+iKBhMswUxR1Rwen
329V+8XDlSAqOsNNnLYgAYAwg5+l3Xr3WVsz7ulrEuu65X7EnjgxlG2enGwuzkE5/BrhzBPtBOGo
qsmGJ8QU4YOR14RsVUO8VgwWDa/cCyqGHgcbn+JYqhdHcZfdZK8R6UxlFCzBk2xnXN6HgmcoxLvh
1eQqq7Y+sftQcE6FfW6zurnZBmsM+2F59Yf6l1PPL61nj8faFQa4AX/ti9dnbx5RHTf1ICbOzo0f
L3NskvvmbrdBcIjGEizDqbZlX5aOjBo1Y87AIg1Vvg0kDbgkw8ntyDCPT1rz5jtZTU/QZZazqRHf
tlrOuFOu9l032yYpthJZhdElGra9Ee8ShJH8uSgf0jLmmVNcdtXCNuBu37PZoZSgxXgxB1FeE708
HuxM5IeiKsx4q6WF5XGlXwfKaKOlsfE2qqo1muv85+j3+I3SyovYS/HYtYq0S+ACVuQg90RQe81Y
vLcqqKg+JjAsQ/4AEnyxek9dS93qdsqse7C0bmMHrXQUnPLkzYt9qEjHCf1ONXtblnmy4vcUD3YR
hIWebZFEyrgL/K04YND/VdQ+owy99aKhc9sQKZYVBv6Q750MxR6/2OK0WURyEaqEvTPfFZQ1kVuJ
Bv3sOIfDMN2VWbs8/P2Q/b3fpt7CboLJKB4GEHv/3esXY5WbuFprR1jM7q4j2AkHbO2GRdK9GzzU
/pMC87frXfRLF7IMrJkL1PthYOhUkD9ToYIjMb0uNrJZX9xmo3tWmZ4eWMHWJ9f7Dfvnehd/EejK
UAp/A9+ha2MLTRomRPb1dbLbPOpbGpxNYfKfAYAc8bW4wfZSPc5Z+Znv1W9VxeXil+IfpSbExo8T
7sxNbavvmHALktUJ2jCD8Rfb1jaGKzZbiGK8lo3VcdvvVSpbI/qPr/afq1sXgw/jYkP3ofOYV1sU
vhx51PSks6lPuyEV9n7OTW1n1vPXv1/ttwr2cjUPR1Ybu0eMHD682B6tr1Q0QMfWcfLvzOzUCReq
/zycQvVgOdSh2MVQqV1cY/9/YtQPrdu7RaUd1yDzwL5s9mvZRaPfFbfISpBo/v2ufqtBuR6eTHSM
eGAQ4/MBuXdTVVKiehq5U9p43RvdjJHBupo3HYruT5Eo8yOqA4qO4EG/RCSgbf1I93DSvm7hBATH
ySTWoR9G75YE8elEO9Ad2g63FV/K/raX+J/0zmLg1QcrN9s4ZhCYVp90y394o6TS0Yxc5N3AAB9q
4qbPraIfeaPOuja33arbkWy8z2TTf/hGwNjZEaDGQgT5ONlUkzFUKT370SgNubPzbT27qZYmWCOR
OZ8ZXuirmlITi5DDf363F54XzxkvFVbTh63P2zBnNDzNO9Z9W1+NM02vCkCLslUbvv3XS4GiQlll
CfFWAQP+vWwDZBH9OhMlbHWjMF+G1Nn8V6Xq8Sy28r+qZi6fBh8jXEtEGtAlPlysnJfG6IxJPw5B
Lm994KxLGAKFid3ROlKkfTIp+a05RMV2GYEzYfWYAn0UbnoVunB/hQybOWX5nfZkiSbdXmI3raqT
DFI8ndr8PxNP/snl4Gq0zGh2Ps65ZtbDJOQmTu5aaKcCwhKputkW+2S1fdKH/nZk/XMpJkAgRrC4
P5Jxe0ESAex+cRLdViSBsAeykLVth6tuEVn6PH2yb//2RXA9NEiMQtnnLrLUfy+WuczJm1lscSpL
kFCFXmmn7FmGQllfFOqbs9B9yllhek9/X6W/ffCXC1/ENuziF+HLh4Uj1Rq0m/LKk5Uxp3YDVd+j
8G8e/vtVLlgCPJ4L1f/jJrfNJulwulWe0IYPIbMx67yYqv7kXn7buLkX7gICFGwGaIKXe/0/aoHG
aNvITT8/pcGWHf0tHSPTK/ovmkbL/vcbAn/+uG9zMXRjHBWXOTtMy39fLHClSVda5CfK0wvfCCA1
wjRr2GvpYK8g2npGkIq/epeoUGFt4eJTLrrg0TVl9IQbZq0ZQksscel/U4+CYGP2db/pdX1QRqc5
MG6ZjmcO6ewkyRcdstg2/aost7gFzM0lca2L6MIeh4u4Z/iUgjVXw7OWbcYXn0b8MFvzQOguAy+5
ePoN/2mAI4BBEAeAz1hEnKTrEUsaMwnmvmxCvVTlDYy68kzuRBMZuLAZsd0X7tOKePUpZ4MhWAzL
jzLiCB3e9bodH+EKyaTI7aXYD9rifq/sbgHGL2S5V4Erfo2u2aZoTLP62I3d+s3zqm7hByLMLWIC
KoCMi0L74YjK2HVbMBRRVs8aG8lWfDX5D4nKFiPpsSIgPsDqxDFIffN5WU0xRauJeenIpD0Lcc6f
DhUhq/sGftVPc1OWHgZF7b2IyVy/XfKKSTj0EAuYDX8ptWfE/Lm7Xtemp05N0ePU4q76zlnnJrbz
CQtGoovWA0Ibm2x2S09Q+1cvLpklE3MSbWIc5kIAX1wDRnKl2k6Pl6oQP53Nm8+aL5oltOYSfSAU
/Ow13WYXDwRxSWazupKfp2n33dgT5MIXE+myJ0dKTy+tGlllSJIF25qxWj56Zrgx80rGbs4GcTCq
oiZYu6qPvejn+3zTJdNSV1eEYGfGrO/TqXEKou7lJDECHpanZZrSdy01hHPlF07zVV/d/LFpsSeu
mma5LnqlwaEVOP8Z2fak4/71VXlUIWnrNAR0SrgxTAOnE2r54pyZLtxbL28OGFCUNU7CDloFIHaJ
iXFq06Dh/zuRbyl8jE/Jd9Rl2GQtATXGQvxbmK5wIuKMeUEQLrPZxDR22qkxhD/GQo5O7GTCvht9
6X2ZchhuO0u4vR9VjdZ8Hedt+kbdxljLNOG/x+NiBWeo+NNjUFr2yGa5jecRkqR3dG3Gw3FtOOMS
yno08UpBOIgtT3+vC1cc3Xlxhsg0mvwOIEglamjzV60cZuIxvfbWnIINVNtdjpxFhHEynZTfqqEr
rm3ICnk4+sP4zIRIu8UE0hjo2Nep2jdjZ913g5+CJkrpzUgCLDxR21ybbxCD+k6cYlmxt9K1M+66
gFlibOWLHk9SyyKdWXV+1VvLeuUW+WTs3QpPFDYJpU7rosFI7Gzn21yU6xJivJV74Tbb/TnQrOpZ
9gZqcjPTiqOvbW0C8RZ7mGBzGwyw/AyCS51WzcAWBCpvBm111QSdIfFYcdbTjBC/3LWjQ+DiMPbd
j2bQxJE2V5PxUM8dIyu9Cc5OKliIZeNJL666dnAf7LpcT10vtSZy7VT9wkFQT3qYY2wdfotFihHM
2hbZvVkfUvCGcHP6FV+EzXCv8/xCaUCojULPtFI7Aok1DkGRuy/Enc57bbp4JARrHzFBQcV/QRDJ
VexZV2XwmFVdz6rfRLmfhgJ7JYYlr9PodDddMJM3Aih3zcjAmUJt64K4L/v80bWa8qZcWyjAWB7f
97Ytv8xWU72t7ejdw7WuI29S5dtiY/kwQGqo9uNqTkdG0t6bTaLu5YEr+9lKre2AAUzqIfaz/Srp
xrX9YbdTtSuh9u+nsbV/FWPpkcDrVw5BsqZyTmpeScFbvG46YRnU/LBqjsAxH+bjQj1+XLxaPWbQ
RHaOV4rbqeiqU+4TrTvTOyfFWhpkKNhVu8ur3CCFGdLaNDca6L/vtMBN4/CylDqwlmZDY8DVkW92
ZQ2Hvtm6p9nJpydqnTTBFAlLKjFK58FwenJttUZYA6NRZ81DTDf842rBk61Ead7WwUVjtbjOsfbA
i6c3O30anJuSAGSD/ThoDi16gDnSjDKH6wlL3o5EJTwzMtYsz44dUZJbKCqHsVXXj/OjBuh/MxqQ
M1J9sm9Sx84OVan352FzA+bLFQFWTN/v4ILoD15fMSzrm1zciGVhBmLL7nThSCRj3cADsu1GeJHh
0kHDFSll6MkU13uJxXcIrhI81d7cnBq7XhOA34nY2LHbN8MgDgEum7tBOgSttC1jQUB+Rm5MvviA
dPW0Ui3c5KXDV99kgPmbcAfgfxJ21DY46F9go5zLyc/vhiZj6JLxiha4K/bAV+Zs5hu7iNxNBYbF
fjDNR8tbGxdTDLvALN3F/eDvhcjvhSNZEJC+LIjmCD0+Eg1zCAFwHT1x8mD67uFEeUsYDL2CQbfg
Dt9N+pXbi++5YXPe/v3Sv7ko2TQ2l14ZdAcqHrbq/y6Bcj2Vqm176nFX9FrkmtBs5GTi7udceNqa
rezEavzsNpW0SZd9WLN+QkBwH+aObLzNKMy9MBx12+cSflehCilDzMnFVYvxfR3DkQR8ddshHteh
uxwQqrFDn1HdaepTsgf+fj+XUvdfY1BuB8YZQjLK1EsK1b9vx63JsUYiLU66sfZPoyXT+3axvm6D
r/hkMMr4++V+r1Z5ehSRsDXpDjk2/n25pnZsOeqGODnump1JanX28+yOe639VB36MSUDh0auBa8K
MRBN22/tBSN6TzXOJk/W2jdhWvX593IpyGy2OQD4+oneVPMPnz3qaZRZepmoBCfHgfBV6TPm/vX0
CWXxN2n65SdyL10xD4AD+bcRuZdPflsoeRpAHFW8qM5LnC37qXJS9tq0z+8k/O2DPxJooUa8I5vJ
csONxIRPVvHlrX5863gB0VDiD8oI/AOGlepjgRPYKk8tmdB7MpurnYCcEpdtyig8S63QzrMJj6/F
htfT+p9c/k/fLwgsRGGYwnTTlzbj/3oWJghr2dGzn+p2tm6RkAfXc0uIaqmbW2K79UuxuBnlTKV9
cuE/LT8uRyCFSQNvfkRCyETZnELQcTLFMGPB4GgPEX+5rhbd+kRw+ruI4/JloeCweNuQlz5uUkSa
oVgZXHFCvleeVFOtOA9s7XYnt2lJCFhWyVzDi2ELE6ES5EPk3vyZWeqfnjStLpMqErnxuPrwojul
ya4pJ3lSMLBv8bMdsMx3SXaF2/dojZ5DqC6MR8tZPksY/tOjZsiE6OmSDoHu/N/vGM4szXVPGE9f
VNtRLH5/mKEB3apx9g5/31T+sJpRgYME8ZTN33GZkuTOSwiPPOlzLcK6ryaKXBgaBRHMu2LLg7hw
65NXuEZsQMP6ZE394RHjpwcQTGeMkvRjACKWMmIh806ehDUXMaf1ozWQVVn7aRVOa0Akw1Brz0Xj
jj/+ftt/eMJQn8mmuZhqmJh6fXjCC50rAaosMKZmu8pn4zJqrb6fOCU+Wcx/esIB3AQoERcN9Ufa
+rTiKiU9k0NPpx8SzMBjfavtqBvWJzQ+9cmuFbw12W5xm6afKdL/eHWwDaBFDir941LSVmxsAm8Q
8BaJ+xv9przPqAxj5pdt7GbedHY9GoCadPXjoPzs+Pfn/KcvmQYLxBqDCBtS+wXN/r/tymiHij0U
waVZY28WVTChabP0LHsP4Mnaex8/1G8KQ4ezZS9qgKxTYHpYj7L5LAPrd+DKRK1K7fPPioOL/u+f
JNCazcpqwqGrtajO2KjMEzyEoPsMmWNe9KeHDn3EgyTFd4Vfy78vpTtqwt6vlCcSTcS5tSYLn6lK
7pizlDvlufAOphZXzKpy47LotQMCVR/Y133dMHDDGzIHHlKvQUWfMUHCcI2OZqEn4VcV/bbTWvx0
slUHmsiX9NSIxozKpdLPPNCzbnTvej/UiWkVD05Q5nu3tydiOEr+tb8SJ2UW+csqjSdtDH5hLPB1
MUeEa872vTO0BW6djivJoHXkTk1uUrf6UeWXpMhgEgfVNtsLcIl4o7CCRG1PELeIZK4Ja4nQMa7h
nLsP5J3XcVXma5JhpBbOw9xH5mBzH9PWx0AHN5vY7lkQczTN8tntLAUIYx3HZX0SZWGH89jZRwhc
jPd9p7gONsOLKhEo3Na8Lpo2/z1b1kOrTQAPTn+X5u0Y+rCkE8cfn5u8pS+YijlhXHGYS/m4Lczp
h6p70pbBoZhhJpPbGV3MIOk6ML4mNjS4aaf80RTFQzssKT5n/bGu0nS3yLEIqYr5JxmefJU5h5Yl
iwiYnPCWzrpxB+fk185zS/ht3OCxfio9GYRgz2vou+J561dIwLn9SpoF3Xm6dbe22WHzAf5+shoo
/oQPhn0JDyHY1nLnVa2zXwN3RbF/EXC1PgOdEWRlCQT5DhLehr9t4mapmi2qtMkJO9cbca1vYICg
q49EW33dMru8mf312tIssojB7mITFwXfhnusl9YL6B02HG627fRgyuIln4LYGq23luJr300G8uXe
muO22lTUO1uTjOa0QKfzsogZ5hDjlYCjl1lcrcojV7GHclvVelzSn54MAf2jZUYTDnrfRTLlxCwp
ieMia6pYk5uZ2Itn/1rgA0btlDFr3yBGRnPlBW+9CzS3rP2tWtmk5DjtqWZu88G631hjTLEwadMa
GBD66pVJ3ZVvU6VezG0tQsPV7mSnfJJL8y/1yjAfkOVOUBkSDmXvsfnJb3Q1M5/yINhmFvSS3q7E
zjNUkfSOt11tub7nzyqWA9NXXyBqmC2QYOnZjzaxz5GbaxfCx/rqpjoSiC6/30AkzjV1+Rqmadnv
pAXDo/A2bn64iE9M5gDwHfxzL4KbxtDKMC/GHcqOQ6U7V05Pmz1awU0m1jWyFxuccbRWTJYMLyFW
WX8DoaLbKY3XAIGmmy/3rShOddW+X7wD94En16hdiDseG0OFzuwWxGL57yJIyXTfcjNKZ/0FaAXT
SRdXklUbjV2xeDIJJNwRS8t+bLljxaCMrCCtvR4vnEgasp+BX1hxSx2SzBz9jMPtYqdl2p3dDm9Y
L75Pyn/TuhrGVF//NNzueh2pEAqPd0SIbo3bovMFlPUq9Qr7ubDWatcxxX/HRPKm1Ys5cor2az1w
VRKXdbjazjcIAeC15fJtkNCufCuTyaCZ69uQZ0j+RMmPUwVZhOXjs1qaMcouZnPLrCLktd9qf4TI
XC0xZdytWaVnPfXn25rnfEew3q3o15dpzdJIH+VyY6T9k5X39+5cZWxd9ODISpYt2Jm5S5ZO4E7h
OKb1IailkVR6TYisi+cCZqbvZmlMcrfaXnUuO8LP3KpNsmK07/K1h9rRi4EINvtb17hFNGxYfNeZ
R6I05z1QstmFVb6gFXEKo49cq3vfauAuoPOSAGiju/Y7w471urxZa9kfIDs2YQGDPZxs1Ya4DeiR
WdVa3MCpHRgATBDZ3G3aqbGpIh3DuJt8Ndxo0Jsytmp2ej6mO8er6YNLC9q3941IhmAN5SRAKTL9
DVcXDtzV9E5j17SRSo0g1OFoxR16hjDos92srU3MNFpeic32ceWUdkKKb7+Ht+bvOrPK4mHJ7qCn
fS2zRk/GHDZtwU4dYUxzr23OslcTkcJzW3s3xFWvcV4y5fBmvb4p5uWtBg8Kab6AyuhhNYFRajHo
93LN8C3tU3ffZhkHWLFY+9nWtzuKfuhENSi8agmftkvynXwxAgKvAuYEYX+a+rmaOaAMDCHDFwM2
quN833Tql9e2NYi7PyT5cDljOmnsSM4bcEkdjryR5mHClZ2PvUfIWHRQ2zIbM2e5HoxO5KGqhIvo
kAy8YFR5Gc+zt4FoXpLV18bnfAOSncbNjgMoxkGKLAKRQxb71fitXiwjWphy8YXm2oMhzGpvzBcm
Uaff6832gIGCe24kjC1hjZgcaKItLkyy6baDjxR6qu2/tiLbiJi1jAcHp5PE6238Yx1/Ttqlq3ez
GMadDn6yt6vihoX/o0XdFRmpwQF14fvPhkiYB5CALIwWTrmc7mSa5yEREC5FNnlcRqm+E8b5S/PI
nDQkSTq+Lx2+TaNJRDaTnVLVB6SWqJqq3osCZd5rCup/OdoTyvVmDasp78Icxv7t5GVAIDybtd/G
SO+pf1I9vZoa5PKjgbYCei1WCkqLrNLXMOtzel6k+pVKAFxdy66V03Q/CerUotSzl6MF2nCdKths
jAmKqNTas2dJNCm2zdbWdH28qemX3U0N2o9uupqs7tbQu+c2t14KzRX7oUcI4bb1lExzDTF8RQqT
Vp52aJihhMrrfqGhYnMOnK9BIMf7bECjtnhtEzkjh55hwjtVaH/DMWhForfpe+d4ag8FHXfSISB/
pwRs1auqQ6dQn0U1MFxzjbNhMXPectymnHog4VVnrgcSLM5mkFb7usvFHj2KvCe3zI9k0ci7stoa
0A0jxxIFeXqTvkihjJNy/DLEAvjVqbRX8rar/ebPQWJM9RDlds6THjigyoahF8LBCc0ZVxq33N8V
rckgQ5uvlN+b932b5zv4ocxgAvEmbPBYdP9b0prKjobpksvtQauf8uYxZUh1wAvzfqjcgTwX+T3N
NYYmozpJG3UXua4ErlfGr1yDmOe143WpFhGnGyI5R1X3oCq31MiP2gLQywtoHzKb2ZAdpOnt4LJf
9qzfCEFEdc5XQkHyeVC7Ja8e4LBIJlx+6kRe2s+PRbc8qMU0vtpzfmtMwY98Kc9T110mz6K+W33K
m8UU3k44GToIpte7ulvu1rK1Y9F5v3xLEtHsFkOYDeIoTUPbC8k3mwZo55gycxy5TRsWoum+uymv
Gzut78FMMUZ33u6KDFHz2uZtkptOeS0t+5tgHBEDKyKiGmHe1k7ZRVZK6JDfyDK5gKDRtvVmaCgL
P+yL4CZdUkY99aIONf+0WPiolGHPV6O3/mSSf2PO03eN6JmdX3ta2DHIjeZsYHMs9DaetvF+MOVP
Pa0f89Jsw43i/6nUOQbFCFsYBAZH6QzfEDCa9orpRkOHYdcUOJKC0PQnOAHVEmJ2C9hNbFIUjMsU
uptXhlvLutFnZ4kGs7+qxu6qEcGXLLDKePILjeUg7GNzGRf1gXhGP7HH/Bcied3eocOtod1OXTRL
P/H08Zo0smWJ1DLZ56XMsjd+f+Osz7bnoi9Tlo5XsQExmlmqwSfXvpiZxg7LfcpQM9Eh7xIg5M4Y
5fANDdY67VNdS7quUHTLtfXQzWl/XoVyE6taxqh0ypeUIwH8euaTg6/LkXmqteIeptYpC4pbreSG
e2UNUe93iCEafTy1W/eMMcZ4gKZv3Xize0XKTPXg6Jr95vAphZm/qZdyNVC52rMzx7VPEyOaQt10
mg9/GltoHJ+2zTh3lnMzYwgerm4z0f9Q6QZuahyF2eRfU3fEx9p2tKM2iHy3jr1E1p9/R5D5qOPH
mKRwD+K1acCR6owgb2C8xA3S+Y4BUIPv8chwDH02k2pjOHb0mYlRGa8yg/AqffWg5UFxRPPyFihG
89vcBsnczUWLeUdhXLEzVY8VpP1jjyRv14K3deE0EeINTWW9W631B8bj5StDmw17jxLjWSknPmdk
yWNRVwlu/df4vtFtib2zSuvQ9NiqLj2Bax7jlkExMKRqWXY1duxXm0gRsdblkhGP4+VwsmxGLFgG
5XtSTs5WQBEX+PJrP8zfvNS4IqLqS164zT7N3OnGyFZiTnTvvqsGPcrcEacYvHZAp18LQ3kHoAMm
U4hrI9tJaTkR74XunHa7cunO2BBjT76kwwEtdIDTeWfFpZ6/DD4SW1QhC3/op9HkD+R7jbn/ZWKM
fEKk4e+tAippW9s5ndPaRsQ05OFi0vgIAGCOdAlJv52ZXm4vjDwLjE6NR9MdzjX+4nwBajxlJg9t
0qb3Pm2OSHOC3dJOSC295ono2q9ZN7ynWXFepgxFota9wmL97tvb9damV8oK7tLFX8M2XTJaJsXY
oDb98bYJiGYIRYHGiBmmRX9tabp68WVmvfMXqldkyHx5UMWwXTJkMJ9szScpPeCrahON6M03o1kd
JAA6079X4XTEZNhOQXCFNRaIUD3Vrz90YzB/mN4iKhgoY1Rz1lqx3ts/TH17XVLyMrMS5ZCj7Hix
nDdebQu1X+vR4HXZKSja505YjNhMVR2aiYHcpIRxHqHy3yJF/+lZxCXb7kHq/sh0y3AOfVpyLtXp
+4oS0rNaDqTxbSrolZj5/QAcg5eORGX1hzJRjoVtfGb1CBBTNqEyXRPRUjYrDnLM3zUn6kXK7F2I
Q12mLD3DuM1gb+Cuv37JM8lSGarvW2W+lnVR/aLJ+yWHcrj3ncFLyN0YEqxqoOc3/v02LtrOG+W9
CY867DvWNOMHjgjrCyTDEwb3ZWh2SMc9Jp1Wzqk0sxmFMCLW+1SBHkit76PUzMsdFn9vtViCpDWW
KlGZauNt6W4ZF3Sh1nbageF8Gzuqt25IahyiIKiXsG2qg60jmJM5VZOBM9Ex39KGPzSDJNetkSCF
8n6ZjRtqRnQxCwP9Ts4PRd5+S1Vj7Lw5fbEkhz7rt761zPFtNasnTYl7lbk3fZavsZObVtz745h4
9fror/6DTsDt0baGKZnb/LadnPR6c7a72vFP65pPsRJFHtoKak456u7RNPyz5tAdYogMKoQny0nP
WbVkEk+k1zh4DKBdusdAeMSHaPpet7kXE/f94JZwORq9PGYOkqHZs++wzXsatyzYEdZyHleRRsMw
W1cKzR22F8sPmQ3acer0GauB/NtEb38lbS/Gpn4NVR1gzg+JyXTrY1bbZ1XWPrB1t+6r0k0v6uJi
36TY88+FQ+OPgCTxhuoIJiCS0XDKg27KF2GbN/ncjSF14iMWUlgYr0vxo3E3H6aGbiSDMWO0pJla
UlTQaHO3T5NpM79qlQIovoDkvXKryJH2naeZ/BaK0sSpi+9sn5LGoUDd5REmNSl1mxbzq95584ER
79UknW+WKH6CkZRhYXcPfjo0h1pH42W5U85p25iJLNwp8nFg/rUE28kcvF/A5OY9KtTxyfDTPhlq
ZYTovSVnm+oOmHcN5zUf18PctbddA6ljaqe7otvuNIrBXasrVgwxncdgC+75+ta4L7Sos1BTG2Mz
oASqSh8lx0g94Ls5cht0/86hU0VGZ1S6JTHFUxoO8/TYTD4Ul27iaKzKsB3MZwlvNJFAJuHQG3dW
7ny1CrtKfJQfV57Sq2OhyiulrJta02nJtRLahCsizeHHUP+Abzk0KpWR9WCtqqdj6q1YaiWG6LVL
+QSOcddC9KCyX+YtXOc5PZWYboQ4UPzEL0UdxFY8lG7w3rSZG6Y4mYS1cPc60W03I+0kr9T0SHhe
RhW6E4cMCAS6Ljo/aiL8Fyyn3pN6tz0D5ckwo9TfB1PtRaVVyp2RihHkQ3e/SFxyTgYMuLgLsPbT
TElGgcUUWzk/AIC6aMUeNVJBeZ13PgB7wAe5thg8NKpdzkNR9pCU8Q6e3H6L9BUdnlFMT1g7kPtc
iFtlKjNyVrcPWREEA5DruhfmdpyKf+ozda3l5nenGa5gIz97KLpu0KdiGQZsHorOtxDRr3XCuIyC
wfevnbbuYwapwYPw7Dclne+TFbQ7JOSYpOu+ShBy5yGUxDSmxnhHxntX6fovW5nXykd1AlXjunSh
CGaAHUet7ZudFEPGO8E1deCtujJX8eYNWjxI86GALRq1MP1gVHjB9eIH41418wP11JNYZpzfAS4j
r9MPg+u8B1UD+Wm7ALqkEO3Rh9b7XhtapJvgDdUyu2G3qnuYZa9NhVPZOMt3a6WW8C6iMBvXNU5L
decGUxojHzprKzq7JaXCzcRyO/ijiGfNv+vSQCSOYPGPqp2euw5Uo6cw2gN/vmf6+kU4dIDI1YJY
kP8X+cqcQmHmcW4q1maPnszApcQZTREDlL/ohcFcylpR/XhC7nvYgTAGwZ7R6bjhrGbklk5bHWVz
8U0S7aMioSrqLoS7sZjJkCfjItL8dN4ZmOwleVPbCZHSnBjNbe/Oh0yWV6sJhLdpD1m1dCFbIgZL
rT9cXTafYZzNGxpqOL9OW8a6gxy0l0TNdNpW7FoJi09tklZlmtQR8vhymn1IVS5+Qpfa9KpzNurT
wKazd0V1tnzk4mPxP9LOa0duJGnbV0SAnsnTsqy26lar1aMTQjbpvb/6/6F28a+KTVRB8wF7sDs7
6KhkusiI18AggtyGIlmKxu9esyiX2xRT3CnH3GQYXxBNzg5p4ppIAxSIgcItuPe14VfRyxoX2uHk
6AVcSTVHEcK3Nq3sXkc07bYiEvEv39WmfdlG6AgIeGdR7Ef7wsaztq7EizHGzT6iL7Vv/Eo+cWrK
rWh4GA2pf4O6RLQfhurD6Cafs86IvqOwkmyMJJIHvR9ph5QggkrrTmm6b2ohT4kRI/pSZo9uLl9x
HktuJEiBbWhb/h4f6wc58qrJlWnnR1G0s8rqoEz2B3Sv8UbTnWSXS/ezUoQ/O6XuqdOgbODq5Qtt
3uDWVHqSw7yw9zkqM/upxJQP8FD6pRqH/C5z3OHFjn2Hskqazq2UAA4v10vM/1atXaYP3Oq6Uu+H
ti73thh+JV1WH1uX3jlENg9LyH02FtMJwR5Ecnz1UWriawcLp65NKLGNvQ2HLt5P0ExAaWkvvSPV
7RCX8jbyAW5BoM+2PEipcqTq64Ra89EHfHBbpPqnDCGJg4RbsUd7w7mvavezxNCAv9x9qEyfO3H0
XwPFBnSYdl9qGM4sCfMDHYqn2socVCo44XJp3ykQOGeimbvLw4RCmj3Uxkczn0601ajM2J8dnn43
E/pAOfZrW7vvqi99HHOZWcGzTOJxPzoZIEHV+WjC5Ecvo6eUiGQgBb/KpsOioQ5cuUcnjMuncdBZ
pKjh3FtxwKruk+yRDLD0pgFO0cYs1X2npPFmMORdX3ApmLrst7nqJlvN7FERAXO478vy1faTuYKk
TBsEep+KucmilOaenveX2FcFiNLmn8KaTjYl8q2eZB90TM83TdqMP2VhzZBIODYgoMsIAPBwVAyz
ONSm/+jXCaXr0AVSHQ8CwmNl1Hv0/bttHeX6bpoSILljaH/Ej6JAIC8icy3SwTwMRfzaCb25Vei3
+UXhniJflQ+iZfKChJM87T5kavE6ZcYLHdW3WkHTpMzazOvgasQy+ifQo20y0EkWwgmgHQ8nowhc
rOeAp6XSPVaSc7KliM338H+GufpT0lZIneJVSoChSk+7Ba7M3rHyhqpVEOMVTtVGMcRPmztJ+lhS
pinyMFo4kLzJu7K0YRc20QdO2Qzkn/9Pp2sfxxCOkQPiGcUJU9wqzfCB0z25UYKWwzvqnQ0JvYJu
se4ismD8wOzR3kmzjG/cCkSRWpaPjW//07iK3KR9/ZYAGd47eGbtjTB5jpz8zgrVB2GayimZfBZI
UOh3vZ19V1ODVwRsK8p5inkwmi58DkdJ6mSKtzaRb1XN886Yqo+pxRLpQ+pHnftzpihJrWqPcS8x
4DOgaGsqCUEzjXd1pn1tS/+5B84YSuWh1tuDHhuQHCfKXFOgAMPH5zq27U9JJT+WGnmT4WhfeEdG
JHvBbRLWryaPCBvA6d5W2r1e0KpoqvQnhef46LvFV1XJj1h+pceh/Etn9hmrZdgu5CiE/HFGXjqz
o/QdtjVwypMZ9e73Lmt7z1fYJtSz/BPGmtWdNmX1y+XG/gqAAiqfrhFPM8l65hb4H339QkdWwozQ
Q3ISs/KEEr8Ejd5/jqTQr8jjrkXiTeFwSKGeri6tWzMyvMK0sUIuE5kAlNdYMY2Npk8Gvvnj5VGt
NO5nYKILPwn4G6C+81Fhz1n1OfD7mxThWFo+kygomEG+poBnxPKZ4xrScRSH6nCoJZfMya6GRL0y
4rVfARVTkDPh5gdi4fxXaGi/5j31hpvaqJO9nhTTMSmH8rZOoBn3ERpBTgx4byNCbNYQ8YmuQETX
vjjwstkKFdoiYurn8YtUtAmVp/AmUQp1OxkgzpEpKChIJ8oV+NEKhBIU2/9CLUAZATUdIaYgvHHL
Irlzosm9sdDB2fhJqz5hJ69fibc2NPQOLdIqaITvjIJUv9IMzEjpoZaOetQct/AySGKSziP9/MuL
aS0WYE1APyCsgL4sptFO8doeigxBRy3xv7LoPiawbp6HYUivTNh7ch3WLrDrkGI1AFEtzeK6MnIT
ZHUQfh3x04OpHfEw9DPUQWi7x5n8VsZl9XfQLaSRwACCItZtnv4zt+98kVDYVstBwc4ecod6KCs9
uY141McUCDDx6xHSubF1Emdo1fXfTeJ/QjtQiPkPPKolOSwF2WxGQzN6cV3fT/4TEvqfqfpemb7F
0vxvFCBi6gwYeqe9j95D3prSHj1FTNA6ar35MWRFtHECiCHYp1yTAV/aKfwO6KrAiWZmH05W83r6
40gdk2G0gm4YvahSNZqASTrcTJEMzF1mRlARTD0/YF/qQ5kofo1h/Qj7CflDxYS30yfqxyw34gfp
gkPbUGIc/b//6gZ4V3tm5MPBXeqTVjrJPqBWntuWoMvvjzWV8XIELIFQ4+WdM+/6PyC285fAbMQS
BkhiDAGXyMtoSCjV1PbklbFL7X1s2z7fFlEslSsbZ7FF50BihvIKSmkg1JYnbeTY+AUjq8IhUBen
sVb+mXJdHgy07E+Xh7QSCZFi7hTN/n2mLiBhZZiF0GsiFXSKnj5qlYbQJbg84zNkouLfxLJAmiBe
hl6tWGxNSBYjWuSZ6vljf0fjDIW+0nmbWD6Xx7Q4dv6zYP+II84XLIeLGBGrVD2MYPUtLML0HuzT
9CkqR3+HfE9+q8tavbIMV4Ia7EiLYw4xa87W86CpUWtDgqWq1/oymDa5bQxeGBsSrNuUPGmS7jEK
Hebg/v1xMMMHsTAnOeBqXAzWEDyOBhfdMcetMner+8r4tUa80QXwosQ/hCzTK8nI/Bff7QLAXyhS
IHX5bhfIoKxUk2YUTXeteo7EkH1J6uAXxbfyBlo472C9rjYdL54r+cdaYIQMXN5SJkLEYsFUla02
qKKGXiVz7WmQEFZ2Ff/a97rwkWutEcXQMupUs+79lRWlzdtgOWagSygJ2EDXdWc+lP84A5tahG1M
C83TwpySP1zBWNs2teK4O+rIJYyY1KKw1Sqmou26tqfHqpuxULejQtuLQjJMs12BeYJ65aRYSvTN
i93EaWnWrdAQBlwefxE9mWqMdNXTKzBiVHyh7v5TDCE0NeT/m3yThKLYgO2AZjpSO2/x3kyH8dAm
dtltm2LS/YOBsOS0NRQbE2wAQ/pTWxXJtzaKxm9BHivXNJFXbjCE52fBDUCvqHLNx+wfH5NWA+55
dJ+93Mn7nRI4I0o3/QGcMm/c3H26fBqsrBok0eb0GbEErubFqpkmmXY6apCeEhWTvTN6tGsPpp1T
SSmyCEWmGofGnzW6FC857gf/Yn8iSKhr0DJcbo9l0trwpi9im0MPuIu7C2qtajYmIK2cshs6WYi6
06i/POKVawoVcmwSNVw7wMksErxE4ARqoGvnKU5GjbwtwgB/lzLv//IJxNoD8Md2mPcFB4GxuDxs
Ox8GGzVCLx99/0lrQC7VsWpQJGvM4+Uxrc0iWx/WA2rn76V3RjWv/MLmmKPv774ZKopEAFZCmiC+
E9X3pWX2oHQanJjHKPh5OfbKHcmRA0rdUlFrQDLlfL1mghKbAVvAA5dLWZ5Wew8WI7g2bdfCLKat
lY1exSFhlDg5TUZDv93dTK3/6fJoVlYHzDAcH1U2n/kuf8xrVJ8T0nUvtsPbuhU/gii+5pq8ssPP
YixuelQgY8w1iOFogJjDnZUp2yj8hcHG5bGsfjKWIYywmb+8TPaLwpliHueOB0x9iIHKmP02gYnz
L6LwVwgEu4q3/vn801GA+QLeyoM6fJJ2/AU7ZobUPF4OszoxLDRet9ZMCFgsM1eUAHbT2vGaLg2O
vTJGO7SR8yu0j9VPhroEOTOjQfHofDASuDJ1p5HUsmhvKt89krTcSlrwlwezFgYWi0saq+s6Opjn
YYwKaj85v+Ol2qzbNuicwVukzLgkUx3i8JUs6H043nrM0Jwb8NxUF1NEyl4IOOCOh/QdGNQ4uf3d
XFTc4u3yuN6fQ7PGEZ/OURHeQXT7fFzAj6uaETleaGXaN4qv1YdGtaTcQHXO6x0qpvCDlbxBYT62
nenKyb62r/78qsZ59NguU63RfMcTo71L9BG4OV32ZqNBlr08zrXFaPFeRcyJDO/dHaJOaW6qAztL
Q3pMkSLYGPp4zdxq/liLrMr5I8hSegRh/hxBS8eBVV9Mu7xSbtOh/wcR30M2AENNh+wKW/P9MiHp
oHz2O2WimraYvRZElVUPiuPZ2osaIo+bvaTlX1Y95ozsLMhiH2sporYKqaGXtOFnQH31Br22X5YE
wJ9M6SMiRv/HUS0ujro0xxJteYERQLdLsMKFyxJ8ShKRX1l+Vz7fcr4A67qJkhCoC9ONMOhf0nFy
w++Xl97qIhesO3W+nt5VcIJOj0ZVYZFrYe1sQ7QlB1MctBoJW6yenv8+GDYgc2I4W6i7y2/XJJ3R
2Oxn2X0ai2cta2iIvOJ4cmU/rQ3qf3HeHVBuMKaB2XC594V6VzrVU5k3t7DHd1bUeZeHtDZLf4Za
vERbFAcKhBG54MObFLxYFZxmvbnLQda27kx5BkGi8hb7Tan/I4cnNXF86XA+VJEJ2jbuPzUm7Gua
Zt97IF8l3dPLAVc/IKkmBUWyaQ7B86MPof6xBWHpeLoePFSgkgVWX1wln6UfHi6HWvuAVF3Ij2YF
K3bzeSjAT2ZbyZRErC/v0TsAntIcoWEeL4eZl9by9PszzOKckClfLdUJg3TMvoO3Yt+H7UvWOptM
/TROr332LxYG2wmpzPlZgPbY+bhy6CakyVSVdOQglLH3gN0e0Ym9FuZ3oXMxMvSxZkMKNOORp1vk
GC1qx0DPEtuL83r6oGhBtZGplCckk4xd0M3sK2TAyNaK/saQCPs3ekAu2tAdRQWm2xp9ilp3oYyn
oOzSL3rUjjcZXNWX3PTzAzIU/n3ujtYBftXwSc8KhBVS2+TbxXHwXXaj8iTZ7PedHbdfR0RzHkNp
dp/9qJCHSKjB93aoNRBDbr+L+GcvoRz6Leq5xh4PGrLIMVRRAdKjakQkVZWHPEX4wkyQrxrbqfIy
Ba6bn+UOwDjbvB8kVKPJjpCJSrv2GPXWRO9bBN0/GsWYA/157Uk0hr7lARbu1L6RuzCXqF7JOMxv
/bIsnodWq/C1UOBepnw8oAAZKXmrj81jWsfmPQp02gcH66UM6LyR3Vpa7T63o2OAbXRGfZslcfIc
0u37VSJEfdcgKL0JWyXYtEmTPag+sslchuUJZWvzudN9Se3Ct5QnU8m/VX5lHmEDyZ0comRbK+7s
35d/DLJ0OLjIAd3jlS2+jQEgDVAus+Rv7GwK6LEPw2CkH6mqT/QUobM9arUsPKwUQvg5ttiWqZXv
9XbMj9kIDpvaiNxYfTPe1srUHppgUu5JC9O70OqCt8QgX8RFpwgguVj2V9NWiumg6m31I2nt4GNT
1Hq9oRId3qJ2XnhGooTelDj+s5L27YuFCNG+tQC+twYq5w5151+9FSrmTi9RXdh0sVsccxROjjkw
sjs/ddPnHpUnTHGy9kNvNNoxdrryRxuPfBvKzYB7KvuVxkYB1A4lrcAv5bGLZb0NyVo24E6se0x/
CxgSpvg0RWG/HeqwAeEgnVsqdTBv2jbGbR7ZntwCAz1MwClMqZvbPCxKTy2MmnJrqW1UW4GdpgP0
3FmA6HDYyafHEr9DczPpCcg3WzSAzGLw2Cai25tUBOpntgCORZLF2pStsuvg6B3VelTRLoFqxdYM
aAgA2p62qpMEu1oLSjrwuoHwRF+42yDq8RlPuvC+U2Njn1TV+KEHGj1ukJCQhyKMUqp7gfUc4FD1
kgiALJtRM7S7rBM0r50wCve2NlV3agl4q1Xz+TXJJpWkzq+hX9UfXAUkewiZLN110BNyNJP68bMB
oXoL7XwE/WOCok+T4t43Svspmixrn06AuGo9Den6I6YN62xE36abPDNWlQNmUxI4yFDAl6CFP9xb
eh/t7E6Fatj2CvU/MAdCQ+IiUXTn69T241uSuuMDdDNja+GLgiJJZx6KrtHu8nBQ3yK9shPPMEtX
Huk44sDLf9sLq8ei0QfLCTf6tQZYu8cNZdwjbsKMpcr4wpIadsihj/et2kVfUHLqb0E4WbvWBU8h
E/9Zxk13CBCV2bfhlFr4mLDxXMqiHbUfQKBGpaLg60fDo0Zd5r6PCqZjKKF5Cb1kUYYw1zgKpuxO
n1wNCepWoNLkD/a+NOLJS7tMPUpTmQ724JSwovURBo2OEt0GcUftiTPF3yu5Zd40/dTslDoRT7hI
xlvN7rLnqBmUNxsIl4c7nvJtqqkDIulnwJmouuHVakV2M2aD8UNPgYDgktK8OLQKOZBQND3SWtFv
7Fw390o4jQ9tXir91mqT4tQKcvZSSccj5dsQgJvef1dD37+PCusVXcjp4E6RDe0iU+8x5QC/nisa
1hdzLUxUAmkSWroAB0Xrha0rNiDF0dyOEgdRU/6Z26Uq+M8sejGMQN9PZl4eY3p9t0agyiPK9Rl3
Wda9QvL2D6GQ6X1gOMqt0Yj+MEpg4RYwqBvVJ580WW7bQLejz0mTWvu6GUvU1MBtQzgDOxc7KZJa
2ZScjEnXPuAMYL9VRSUOegOmvbFH/xQXiKD1mZt8gGExbpSkG8lORThu+ygFL5kryhe9GZNjOjYo
evVh84bIKJBoWzHuAi1RDmk68nDLuA23cQn2G7g6hiEiwB/L1qdb3e1QEMmM4a0F43IcS8s/aUwI
dAin++K0vv3ZslPjF4RwBxeWzqoe4Ibl23Csq4Oo+24rgZ8/uNBdTniYBZ/qUgHap4oZX2Y0+xb7
hy3QRfGWjokfcjzFJdolgJTCoYn2ftU3H6YKBkI2mdWLoYTt51bYPm5nQ/fZGaBAKonSH1tTVB96
l3KfGvsGrB8/OiiZAe63GSkfw4lEqK1WcF4HpB3dSHT4X0yq48gpNeO+k6AFnLFGPak25Am6NzLa
Oo9p/o3WU8YhefShaJzwQknxL+OOQD+/bHUYFU67MxW3hAGIaqFCax7lSDvdjSVnKwjS9taIpIFQ
f4m/BQhsywONpG79yeiOWWOExwG2DF7YM80s0hP8E5C+RIjLdUDmNOmOx5O9sSRCqU4B5xkpyHof
Vmq4c8CjHbPUGVHKCtCNqCrtGVkdcZtmfnMb6Vl1Mpo2hqNkiE2XuMEe+UyAb5gn3wMoszZjiUjc
lNtwrzhQmy0q5Wm4QSnP2I9DGzy6Y2H/xJ9C3Lsyqm+CyDZgSgtT3xhFFZ7UUCgPU1qyOtI0ROwM
9H7wAig9/9YEpbkzcs6PplOiEwwOYxsqub/zRayefLuSd4XdcppqSvfF5/p9ayN+CwTs4r7mxtyN
uPpCZO4BPEd+sZ9E7TKZ1vDauo3ySwOmdMShy/6oSswb6hDuQGGhsWT4WktndxK7MmyjnVJO6d8/
cEFFmA59fVej0rfIlIFWybHrKtNLJovjzvdvY9d8HX3jSoNpJfEn46ethZ4QxXpr8XLSLB9V9a41
PT0fPZFDIGiqYz6lVxL/Oc9epMcu3QgbM1fET8Dtn+fhkqUXYetsepgOfYlT7p06B4+b9Y+tIn45
lX7l8608NBB4RX5vlrKhDbEojolemUqMk4lXy/geCrml74MKkOrGnSqyroqiZ7SL+2x6zeltprgU
FfGVMa/Uk2hQ8aC3QADNumTnY24icPeOX7B1M19+bqtWAetZpX//SHR5IVIIxOcehfVFlCBOAs5k
oXsNCnibAKLsBzt0bM/CqgrOQZP/iy87t82RzrWEysvqfFRzl60dplSnSjaGj21aRTUZGQya4GCA
3B4QWuCdjAttoNYbo7di665QevXasOf1f76gbDB2BmgBuly2WPaencDMBf7R6B268UEZ9C+5az9k
bGuYsns7K0+Yvv2lqTNVrvOYi6GbpPPV4KumR4JjhNvYl9LcCWw1kUXWRqM/XX4sr/Q552c/Wmv0
YQwVDarFp+7HXsm7UnghpmSJh3Fq/A0S+qxF4MJ7O3QNVbAtQgK+Zw4lbzMd8N+9E4Xk/H2cte1W
BnH5YKSQHgpyZnMTszxIa2VQvTWWFV/rcr4/TFA3mlX3sYPEdWpZa+SnWb7pR8KDIT1AV/F/YupV
HBxn7HeXv837vXUeaXE8dnXvJmoaCw8etAhA+fYYnrRWXmlXCiPvazBzICSK6MLN+3hRQChyI7dl
QWUTfHS4ycwJdX3nGeTXlyLXr8HUVoOhAE8jmCYjtcDzCe/tXu1F0govn+wuhO85uu1dqiWtgl/X
hEyO63RTcK128W4nMUKTneTOV4BtzJP6R1nLrXQ3gwJIKbXUh41VVYjlwFjdtqAqr8za6vpAkx31
LcA36NedhwIb4sLToSJYAsCecfJ4xOHechPm6TVvhrVQVATB+zEy7Z0IfDCBWSIdFyT8wn2r0WN5
drjYETq+WvxemzVcpygNGhrdUntx1/A2dlu8gYVXkZZvnUB+Uqzu69goJ12VXy+v+9VhWewvC404
lzrk+RcEQlBUajsPaz77fJP+i3RKZ2flhn1lst5f2cwRJyyr/7cA3qJMPCZmhN86oTDCmR8+EClc
Y1/X40PE++x6CfL9iT4DshjZPF+AKBeLPzD0ZBziWng4LNc/O8eQEFZJzqd2JmVqirhBuSTY+1M8
XCnszn/5/C6ZIzsW+CwELYW12AFQzk1lrHPhqVk4Hip4zki/pMWV77kWxQVey201Y4mXqBVqrmEY
2aHr2XUAIlytCs+V3TVo4GoUZCGd2QMFiNRii0XYANd1E7mepM91UKUPx9XUhytnxtraQA3y/0dZ
nIr6ME4mRj2uV6Xmc4ki9oh3DbRT90Ef668C+fErvYTVgDgdIEHB+qBbfL7uEXvwNTGxx6x48EoN
qkglbyeE8zel2t8aRXK8vM9WPqP+208TVjpztVRDjEWVx1R7uF9MxB5J5Kx90VjR4V9EmU8MxEPZ
Zb8hWH8cvaVpxgEFXdejZoZQLnLAx4Be68fLUVbODHKI/0Uxzr8d+O0EdwrV5dQVmr7RDXSpNwKu
wEM3+vJaF3XlNNSxUJovEhuU5bJpgXhPgdVZ6nrwffpjyW13LIIqeIgprn4MI8O48g1Xjg1d0wBX
UXif+9OLl0WXVmnGg114lI31NwD6aO0EWSBs1NKs8M2V0npREK15hEMaq1eW5epgNRrjyCpiJuEs
g4N7xOfAFV6ZUbWMJ/0ZDdFvve5+Koa/tNck+yQb/CPWIvvsAoUHc+NzHiMNhuMvjn8gmH/09rUn
4dran3vgLnBfdBOXoAw/xdduHDiIewhReyVT1b0002sJ/Nqq1GfdXJXWMQ4mi0/ny8mEQxzOuSJH
/WZKKCijP1VTHu7GBAHUy5tg5QDROXbJqtC7NlA9ON8E+lwqLBKadwW9G82jxdX14GTD5NWAl4jc
GV7CX110AfUr63Mpu/l73oCLqZrARE3wIDyP7Cd4OtSgX7wqqeufVTdGaFEOn8GLdVvfnPtEiS/3
cdoD7SzN8mMAhnF3efCr35odSdalolbtLn4CWlAyM3SWTkHXBdymj+q3j4dIXF0xZl1bOuAOsbng
mY9g7+JeCGwjqYdwEJ5Gs2LTIwzijdrQXvmkq1EsaiOuzZ3NE//8i+JzIykDjcKLsFB/sNIgP2o+
4k5//9FQPWLVkKniZjvv/T8O56CXwzQgGu1RE/xi6fIVJfQ7K8i+Xw6ztjDRVsbzDcKl9m5udLVR
QilJPhpNfivi7oOobS/gHacbTYVUQH/l472vjIBP+iPe4jaI0aDqVYd4pUZbY0zzx0nL78yxeONW
v1PRiNs4bv2M4N6nywNdnTUKQMAGmbt3+Y/MBhWlJwL3NDm2oZ6ieBDET5eDrK10RGDnbO63rv5i
m9dB1+F4EFP+gKZ7wPINycjJhhY+9tr+70NhhEYVhJOSZGuxCik/QgxrC9sTvXZ0mwG9s6p91pT+
n8tx1iYMiyfGQ4IA7n0xJDOg5zhYxKnzCqkToWCyEJ7SvLgLTWs3+tl91FBIrsZrbohrK9MB+UWO
L2zNXJYG7Wwc9Q7BMa8jYX2KArg3NAEbHIwwZcU7KHf3qQIp6Mq+W1knMLQYLJcd8EZ1nuI/9h0a
pWJAq8n2EHHv96Kuip3uUPG+/FXn3bvI+XXH5PLh2gZhu5Q1b3to/2XU2l5jYVOBe4SNMopSPWJO
jhbMYLtX4i1l/H9fA3NJZHbkhk2zrNMpPrKj5qBYnssTHzsjzF8R7aCKjzm0D+qcQpCJy2kX50dc
qtvoNpUsvF1LFwTBpb7W0Q0Rvvq1yvPuys5cvaKw1nPBpbNx3hWB6zTPhNrolpekOtLT7hbwkV00
XlJCIFanO1FaW+nW6BxN8cvleVhL3zhjVXIblVrpUsoeBCHPoQlspmX4SF6qswStrFpgT/o+dNvv
lVV7iu1cmY2V2YeTM88Gitczxet8jaGPmcVD7dveWOJGl3XQoKvAT986HI09p/5bFfl58gEMzfAa
1VRnou55vL5vyo46nQ10SP4APV6AATHo72Lp8Hz5e64cgGeRFiPTB/x+rUpSYpkKFYnfAO+lqYs8
Fx+84+VQK1N3FspcDsoINDsgVJibntUYv+I23g7qrP8b+LssMjf4SV85DFeHx1uJM16A514ehmHd
9wVaOAANmzLcRbU0jjhON3u8OIIrF+XK8WeQBM+IVzAPUCXPh1chiegmpYIsNYk3fWJjV5byOfb7
rzmOiUUWfrv8OdfikTGR1gDnnUHX5/GaQnfLDN7mCVGjErFTqW1KO7qHgPcYRgHItmt45dWAsz3r
vPEgiywOWjGgJpVZGs1S1dgPvl9vcXejNYI87iYJwk8Y8v34F0MEI0U/C0QbCeL5EFO65YaS9dxW
pUDeRUHTFEuDaq8Jp74zWg1FSKO+RlFd2+t0gSzYWw5DXVJD7CQ1iyg3JfIYyue4Hb7j4/eCrPkp
mv6PoZZgUQjNU1KrKPdnWCXtjUj75qhxcz8YTbrvG+PKVl/6sPw+VcxZbYCOCiTNZbl48DM7SaSr
eFqgmTcIktHrVwZ1p8UcakqaGafORrrLtqsf4VAh3aYiez7o/jXDzbWFBGiQTTI39+jvnE+rpVcZ
OEVTQevAtL8jRDE+NzyKY8+OMDu7d8pBt5CRUlFwu7ye1k6gGUwNxwjcIhv1PHCf1P5IZ1fiYZy+
tn74k7vy2XAobGRi7/flLqWLvr0cc205zXhqzgUujne09YayBzqANXOM+1F4jM3JvkOUvq9OTp1H
/Q5txCzYX475+62xyFZm+ijyEjYZEW+FxUCB2w9NUAQnxSnjfqPrGOzs07CJg7sKOwEHvTiR0Yt3
LHSPgPXgPoNMXcQVt3GQ1ahP9H5bjPQmhI6OaTE0oYfitKah+tXn2d/n4CRWHNDz0TnfeOc/dpjv
vyxvFE/qgfUAzTpnQkq0hm+aDpmeK/3I+a+9/zS8BbF/Ut9XxN3AIjvmk5+QP+9OjQCc1StVfmUG
1u4dgf4s73iTkS0pbRZ+dR2ahcHJGanv1OMP3w8/lUp75XpbWdAm6baGuTGCB+9guGPloB3uM8+h
n37EdOHQIymxUQv3QBPv1u6bfaMqHy4vrpX3hQkW3BVUz7jmljySKleTuFOC4JRZbp1+skal+26i
jiaATiDtg5y5Wre70Epa5zBpCXVeIC+hvPKBV86QubbLjQ6CmlLe/P//kfU7QRWOJnYYML+zdpPp
9jbq4hvZg4AMjejekOqVYa8HFA5F7Pk2WlaU1aENB6NuGDYOaLtomD7VY7HRh/LQSLxAWj28xltd
izizeGflFKoKy+JI1GWWE3eh4hl942pbMXRTvjUGYJGbzk7phXWDyuZGNTW7VmheWb5zY2Xuccwc
+2XFZKoDxQ3wyfYUlThpqoUfhIEkesgU//2ZTGOABuZv5MM7qY3EzIORSqkC3LN4qJIO461d6DeI
+xX1TV4jGd6l1+7d5QPGnq9Ci0KQwXkMKWq5hm1UvEZ3iOKbdrTxCJic6Wk2t6bKbXS3ah/cqjn2
fw69x4M+4QaCOUX1dnkbLWb3908QlAOo8eGS7CyPaKPIFYPSSnKDFat/aNvK9npLT/Ayipq9pbWO
10n/dDnm4i76T0zeFVBfuf9pI5xvGkwo+k7YaXLj5Ip/By022atuxUKyImQxcTi4MrfLR+x/AlLb
pybG1Ued7zxg01EzsgCt39SmDD0rAu0cDaiYR4n70hhKutGrdNg1iuLzXkSxOHCa8pMfD9GrnlT/
lLNM1uUvsPrV6fPOukfcyUvViEKkaZ4AWr3Rq5pXddwV4od0AvGEkZhfU1Atyq+a7ybXyHerXx4E
mst3hya7zJ1xRkTkRSvSGwz/ci+IyurUoOh5F9AReBjzpD9eHufikP794REZo//lUGx6186uRqF3
aqUw05Ef4KbQdcfYdR9nUc+vgZZ9VQr47QJZfhrqGOv+i+A0V/CBA91BNfR81oPEIrccWGZ9MVV7
lM/bXZsr1T4CN/DTsdpw12GXdeqUbDwWovGvnNSLw+s/Y5+7jbxR+AHL0n0FTjM1zBhfNKMJ7ozQ
b59SNXxpIjTDLg90cf3OkcggKDxRKgfAsjyh0djUlIk2wU3btw21AVpJQ+kiadyGonE3DSDrrR7F
nWeN9ZXX3zLF+29sE0kXjBUh9s5f4Y8LMEdED89uP75Jhd3ea7JonK3IkUo8jkrKvqG3wXUxqbGO
AYkQyt5vBrQCceeSt0CCi8ArSoBfm3ZScYKgi2qoN3lHmR/5mr76uzzlPz+Wu4ydx53y7pBPQc+r
auLGN2ZYurfI8JXbqQu0Ckk/Cz8AS80eyyQedokozCuU4ZXVwA4g1+OlwVlrLtAWGbKPPv5prIY2
RGYTIeXxm4UXMaHta9zT372ZP5LL/4wTAD8ASZhRVAvPJwXDGQEJj6UXIRf1BU7UuItD1zilkhJR
5YrupkYeZzNIpM2bOomRzQNvgsQEncZKGMr+8vpcOXVoymEXC4vZQipncfxOMm+EkjL2oUDeYdPJ
RuxDzcar3lGsT0mOps3lgIvk+r/j/1/A+Vj6Y1GaXKoObk9siDo3ERRG77ey49fLQVbOcGiIINtp
F8MEXxbSW8Wu8DkK51tMlPeqPpa465TZiJq3LKfdJMLeq9zmyhJeyxlAvpJns92FzQc9HxuWyn4A
wYm7rLcjazNFeDYkKnIHZR+Ye2GHd5WjVbvCsH0EJazWeBtVKf7FjNL7UU2ASqQNS1wsmucB5uoJ
H3hSrU9hoRVvmKLg5IKn9sasY+PKfTkP6nxBo6FlAUKhbMCJYS2O8klXMEArk/QmqwFwz66zj1ke
mN8aSj+7y9O6FoqO6/yYQffoXT0r0lJfdao2vZl86f6sCkM+NVLv8OUY/h9n57UbN9K16ysiwBxO
2UHdLdmy5Tg+ITxjmzkUM3n1+ynNxvdLbKIJDeCj8cDVJKtWrfAG4z8sBfYK1j2VDLK5i085WXo5
YInFp1SigVlMq9zj0ZketSwK3oaX5kQwL2AKY1Dbyle5eIFh39v9VHnZBWtO65PnRf2jWVudr7bh
n9vv7/oyYiWLuQttY5XKc1HzW6M2KUVUZpcJyv0F0xaF3kLhK2qKKU1oHTyvmc5AGpKNS3DZVvr3
ER2LhhlAGxezytcHQy1UrUhzPbtAtGCqZaUNDJZIw4CvqnFEEDEq2R6q/4qZ12ebQ+RbkUU0UuN6
47tehx9eAVx87mI4sExAXv+Soh9zNa2T/NK3RvBNBF1R7c20LOKNU7i2Vdk3NAgdyiPrOe19Eebs
FCJehbXtZSSBvFeb/ndfBNHPWmH0cvujXkdwENrP5SbtsuuWncZkBzqgy7sdGe6YWVwwYEEoMKYZ
elaYExxvr7f2ZJRFNKqAJ7Lu4mTMKA7GLda1lykf3A+9K8ZDg4A9/hRZuqGysfaxJBb7GSwLYWFx
V0ydjkhfLfJLMzfVZy1SrZOTaFtYvevLghdIeYX/NHo/V1E7mvM0j6SktGgZRzqYi79Lprp8bAvV
wvwHiWASlmZjf1y7pXPWKbLwFYdI7BHMXm9EL6wSSDesGsHTFTsGWlODGn7ufY0ju/gmxqQR0Pax
rURjuKshdYaiwUizGNB4UuJs2Ec57ioPKJHo6hmPrfKnG+uD9Yiwokk5WhY8TDGPj/GcTsC76z74
E4PMtHzs33QSjCIVGwnn1c4gp9EZRMp8E5npJSbErJUkUafePruKpuzVJnQfXYhG76HUGJ9vb8Lr
iILnLsmTLi9581pOsW+0xJvN0Dsr6TDE7zJRu9MhIfbUOzM0M/c0pq54go/nSpdNBc+6OojyHIn8
OnMu4WgPW6ixlcyOL0rPAFFDriZneeRT3a7MUONgtIVX4ktQ20kF2Re9UvSNRZ3uelhs+EJUTfQF
qVlE5T2XnByTNrs1fZsWY+4rRbUFoHlWCF5e0DQwwLVgIsg9vbhfuPKbZHAifJ4no2r8NLXGwLdG
t/wWJbX+YdRH9UOqTSNOaVXafgrRNWt3OgrgH3IPLX0sKNXYOvRa6+Gp0JflKfWEepkZtNMNaXX7
O7Yz9ecZA/mR68TOpz3C6Ti+wclyD6qhjJ+CccB0wMssUwHREJfpRkhaixNSvEgeIyraZUiyOhIW
xZ7zixPFyHpHiR5/LxDJ/HF7061EWjATXNOypck6i1vMdIuZWFUVF+xs44tj5w6RFmz7BLrl3k1g
vt9e7+qxuKrZSRoiQ7gsX4UI7upOlFNknWsd34GqnrodBIt5Y5XrrBWsHHBUmngYGjOBXOyPKeDK
zhLPPg/60PuDaOx9pDAHwjzTi+60nBvSiKJ6X5cZfrbmjOJcMs0bfaCVZ4UL4THAs2TjbQmY9kKa
Q5oVOWeQ2v079NOnPb44+u72G736gtKpm+qSkl9DOW9ZfOHsaGBH6bpnZUz6fWPGv6IU96gpqoe7
tmn1jVd7dbPQkTVI6cgAKK0wu38d4ycnzLxGtN450sfqk2tLVdC2f0rwJtw3GFZfQlSiN9KBqxyP
NaXeEFAUKn4K/9drDoGHRE6B9Lw+4VNDuIt/Tl7uPgx68hXt+eIBZ17loc4G43z73V5/QRamicfg
jMUJya8XBolujkbUeecR/6R6DwxZ1+9KL+t+317H4t95Fc4kcYbyBugSkyDgnq/X0XPPCtxpcM7o
O3h7u3DHD0oPDT4erPCtcYWl6ElClmTbSJP110sZZtZnI6yws6O01ns1qeynek6DYOOTXW8TJjRw
MiXdA/TQEm+Md7g7orvJ3g+r/BcgqOGUKCn2XEPqmp+bPBse9TlptqhBay+S65qhI1k56peLF5mD
LZ6RJrXPTjfrR3yXnB0M8fmI8vsbEdwkpqbUN/RIL+S0a3kFwWHHDiZHpF/Xyr8CWG57EMfm3jbw
Dm1w79o45itPBkeS1j3xjI7q8sksvde1xpq9cxZUo+6LyK1+1pHifMz6KA03vt5V/OSmJ3GUaCNu
fZKfRSYnMCJoMCjCzAfNSBxIPBH8mOHzYU9gwg32a60sQV8ozqAc6lEEf7VhV5R3U5B3W4XW8sHl
TyGFpXf/HEOXBV4JKbXr8AblbHh3kYt+NAIkPpyLP287g6xjyqmiHJKwg5Y98onqoKC7MZwh+6on
L7UYdwF/+oi4pLtxBpfxTC7lUdcglUs17izfbh9oSW54zXgGwm08jCqtqSrC7NnEJXOfYd6xK8Rs
nOM+/X77GVcXZs/SayB+Xz1jNRdKpnXVeE7bn1r2YzTo+n9v5tpv7MOgthu7SIbll1Ht+TH/bzVr
0YPUS7bOiK/z2XN/utFv9OJ2QfupbDY+3DLULJdZdABarLUCfSrx9UF9R/Q/ykb1izL2neaHBkz3
9htcLMbmsFWwFMQ2etA2kIrX4dOrhKE302CdZi3MxA5cXAOiNagr6zCl5ugeQhAl0V2ILZDYiABr
S8uRkoR8ciSvkNYN2uJO15hI/A3xr2JWlOHQexkmnW1gIvBraSnGMrlnp/bGystwIJ9atpIN4F1M
Nuipvn5qFQqvFdu5cpqtQcW+zRCN8xgKBV2vQhm/2vUUoTDCmC3s/CS3bJydxxy3FrVKom5jzLKc
rvFjACjxcxj+k+XRE339Y4YJWAkqvfk58fCffwzAPiY+lmgOI1shoGSW4Gt4HSK5j2EaJire8oc5
l9Za3hyIz1ao19mD3hTp1mBkseGffxl5J3MFmZFdCc6jl+TQlRzRaDUFUgz1uWu7J+All3JytoRU
r3cDIsk0vECJaTLNXURoxxiCKdOG5Fw49azsRV0FECW46/B2ZRaDqzd+N+1BiGBTGX6RFT0/JuB0
Mlu0A7hMF0ubE3aFZpsk53kozH3uiOBo4/16un3SFnFfrkLZw4AJKVKuvGUXf+iNtA3NKD1HnSh+
gwuOHiZ8vlBJ7Mu3dSv/XYpSkrIVc4YrhFia1qVR4f10NhpzPIxGOR3jzoSRj5Pft9tPtfLZQBdY
ciYDW5oMerF5HbAUTWxJ+qbx0ammQ1fZoGqV+BzH1QkA98ZUcG09RpG8SngTQCoW38pW2maETIMw
o5E2mDlRxJalgXDYXCYH0+iafeUMWz3tlXMATpqGCbBhdOyWGE1kOrM+b2vvRCw4czpPSjs3fmsG
P9s5iDYi8tZi8g286EoiyzOPbt94p6kUnzvV/BFF3SMFxSczr/66/fFWtiSoTEjFPBZAguVQLQqm
RIu11j1FsaLeI5DhfW1G4Mq9Kra0mNe+G/0NWXvQcb0K9vY4DEiAQQNxtOFbkWiaTzL7LsrbDwOi
LT4egxtwtEVqIM8AjTv65xCZGawuMQsRij4JI0P3lNZI45yCAXWns6jn0aH3oFV31dA6tdTfK8L9
ILraO7z53cKEotiS8CrZPHz9GQPwm5OBgBIqDnQCkabLe/U4OVrR75BfSzbaHishTPLMOOoS0wWH
9fVqdVH3VtSowQkfSnWnQFz9bjrCeNsQVr5TlxE5uR44XjBFi8MHDUAnLW6D0xg6ubKzgG65Ry/W
+79dxwnfOAZ4Xo36mAqSjhF6RIuDEEdF7RbuEJwwG3T/JPQEtM+2h2Xxxk5Z2ZoMAiXvhAySq24R
wgIjFplwOuVU0/E7eKBqmX7Udbs36nk6aF6s3VlOMm40U9ZXlSI1gHgsGIKvvxizD64BMSmnCUt1
KXxYh9WudZMyQk4tdJGmwzbzH0NExtc3b0we9/8WXmxMzKAzjy6ZcrKiuD8nZmMc9MZBxG1QlI08
ayW+IE1D3QVIi7thmVx2VQiBLtGDU2Fa/V9CLbPqq92nwwcF1xJn4zNeL+Yibfs/wPeSlItwfdOk
hQOuvay+Rkbwt5F4H7ISLNbt93f94VgHoCtSBYypSGBffzhIqopBT5Z1Zm/089aoL11k2r8B0EeY
WLY9qZGKPeftVa+fDoCkHD1SHQDJWUL53Crz8kFVlRPKdOYlAoKz8+wipnmtzlvd6LVgAiUcfpS8
aa+a0U5uRqjq4jRmFzgok0XriN64/cb3kvvsRTX1fLzptwGjov7gQl8EkzHNnMrE8/yEgGI9H0vG
xudSscWuH7OfzqQPYmNStfYK6dVJagcdzCvtIBWROvraOhR1JD2PRc70X2Sd9q5p2609snL5QJ5D
jAERSu4fa3HGOi6YzNQnEoYyavyq6h+MSjnS3ZCGxMOfsW+lbt+X21tkOW/5941S1jA4RfaWyfjr
nQnoh1Z325E5tH/PNY4Kkb7vhhyrR+aNURh/CHL3nakPZ9GLS4iQyO31V98vOF6uH74onb/Xy1ei
6pEXiIOT5ibBP4D+nMtsaR4u7FYSb8mUrL1hadVFL1w2UJ+tvF5kSTV3lG1PnnfSclywk145Sp73
LjbCT2Y87evBfdTDceOWXXtCqlUkxjiL1xzFWe1F1UwClY2xtXZDa7l31lDHd2LYnCusPp9EAljE
GhxH5N+/eD54grQi1So4dUXn/mV5kaH6fZ7ZT5EbkXJ6hTLsbcjtj9YszN9v/5DgwiXkD7CIumzN
RUFpKRU0xJPRm7i4dlG1D3I00Lkg3jiCl1uWr0jXCHIXwhvWoiGt0tCIbQQVTzNWrimomwbfoJBB
B24nLUKRG7F7JeYAbpB5kpxD0al6/VaDZBgcc3C8kxmhUqEk7lPvpdnXXhm6w+xsjjKeZaIWMY7x
O9JYQMkAqpqL9TCcBWGTUR1lYx4FO7wW4cUYNqqwWMcjFeFMTvCpG9NYu6/G0Gr8HgVg5jsGAhow
WYqhIEPF1KivXVWgStoYP8wmMJDXx2T3mMc5DuK9oteRRLDjomGPs1M9uMY8DLtG1cvq4NX2nN0X
DKdsX9Ni5cmFnfclixHdvHvzrsEyhiMJVJM7ylkc/yTrxxQ7UuXUAMrdG43QL0GMozrq2N3GZ1y5
oFiK06HT32Snaq8/oz2Jegx7IzjBHKjQOKMpgySp5m75G2grp5DZHr0PPh4E2aV4j+nVVH0GEVUb
Yh393jj8hl6m1e5CTa86P8TJBqP4wnGfulpLn9zIarNd24d5cUpGoeOiOUXao97bjoKBl9MZd9kU
Juou6hNbu0va6f3UdsNGQ+l6k9PzJUQx/LQwv1xmlnkyYMCrkqV7tBF9XJ73XSUOJRrIfh3Gby4J
ZIMZN0Kp+0JFvvgUGTPpyvMS5TTU3t/mMNC8q2Ljvmy8ZkNkYiX4sgosEZhf5A3LQc+garWiBwaC
GmVo+FEE7HxOO/NgJoa+sb+u36AUKqAbRTrJxOAKJFGknZhlnLecLnqy+k6q8JmRj0xbhfJgouzf
fnSwjnkeBTpcXItgL3S8tzVmSqeWWRfz++gevzl9RyK4cUavc1cejOqbEQ91DiHp9cHRvLHHuNNB
TEaEf6O19cUMhm+x0T+kmvbgVeiQ336wtd4m2BnqRQIC0LKrptdgTsgIoEuVisD5yHh8PKtqkT1h
JXlx3VHb1aOpX8jLpr1HIXRU7TC/hLSsT5mRiJNdNVuSpGtHGuY3cDcSFUpm+YpeXKxgPNqOQV5w
qrtaj3fJaItjqvTJQ584nq9YabaPkzn7HXVGufGZ18KWtNaTyBM4BPrirJhjZ2qtEnD76FrS7gZh
EoSBUxPKb7/264WIiawDcEZq7CxLoR6CZDdonnVSUVb7iBN2+iXGNmDjca4PpGTGIV0CuYnAbyzS
zb4q01GtaxguyRTf9RhqHnt90A94V8xv3revl1q8ObqzntKM+FLpgfrRrYwzifv7JGnfVZr7qdbR
Nr79Aq/PiVwPK19KLeAOy+ZN5uSQ21MNTyfb/ZSKJvPrrP6kDd4jtK3H1NI3mgFrH4zGCg5SnBJa
EYu7Uygli4yOc4qqWj/bYtSPeVANG0+1+sHQoZAwcooSV/6KF1tfLdChKynIEOcxp5Omlck7ESfh
kVxpy5t4fSkuaQl2pA8nI+yLpSLXDI3c6TGBGVRj53apdYCPNe0QJjU2gvXaUshJYYkrh0hE7ddL
hb0zgjNjG9pd3OyiqQzvMrv6SSr5H7SrCNF8JzIBkFrLmgOxW9VLpQNAFPWZjz3WsNfi+HswTFtj
/5XEg+hMeIL4Q7uZmv/1QyGvrihKZ1inOpzej0H6WGmo9Ovd3hAfjeadnit3ZZe+H/roQN/Dz0lJ
1CBDxx/5UNSq3fhz5RT7qn/zYAFBJPqqvG0u/CvENf1bI/UmurhRpge72C2mg0OWuqv1ptqIYXLL
v0idGUXSanxOYIBWge6Qn/3FDurLytD7rg2pIQ1xGPXQxIUjV/aIF6iSCJQcLDPwjuU8C+HnptFu
RLfFkfz/67Mu42xMZ5dwCLUIMA7IzfAS2+7wYwpcHQ/fdtrI1RaBRq4C6kLi5GmUcSctAtuAsDCk
0DI4d3Oa3rERwoe8arCXdwNvV2WqOKpWYH28Hd0WV6BcFEQmPG2Y09IWcXFiOoxoLIQco4swlPqU
ulN/HNNw+jgOXoQTkIH1tQUNQ2jGm0GAcmUgZMzBZA9r2fMRRUT6QU/zgjVC+TlRSnX20SItio2Y
IMPLYvPII0qdpzJquGrpGlYWjgGUuUsSlcqO/m5w1xUz5guBgdVBMGw5lS9i0PMbReOTnocKpove
+OvN2s2uniXTCOCwStSvpYmczWDO3qOI6q2Z7Mq+ZHRAMxBAkJQoWVwVntOX3WiX8cVLHfXObdXu
SaSbu3/lgWhdgc3htNO6Xfbee6duVV200UU3ovrUZknn12OaP7Tk5RsHfdm2ki+PvQ9YBWEXisfl
GeiAdKtDqBYXJROt34mguGst53sRJs63alIxoJx14y5N9fFQR23LD1GcfdA7b9QKfP4dqPVJXAAq
58jwv/6IeRM2M2ZOqGl4s8aQRgNWa4f9sWyj6Uj1M+7LKRyebp/FlQDAvU8HhGSelrKtv14Uh+LS
aRzg83R3052ia5GfTGa/jyLN2JVVz1BTVbfq2mcd08X5cIhsFFNsI+cKY1mlXdkohpZcAqVSkyPi
FXj1ir6Lv/dNbz8oQ2D96qLYfdLzwXL2VWrNH2KzitM9zB87Og6BocW+6ybT53oeyk9ZFtu/KTpD
cYgRxnyfWMr92AkXv8Y6LL8zOBrnA84qnnYZh8zs/MwO1Alb+Uqz/doJ6tD3Ujeyd4Y3evGhdCq3
PjAcxFwaESrrizcJ8VhaZfol9RBN3ZFm4p3h1F76j90OeIyoztAM2EzE4J/dQDc+gv5F57xh+4Z7
UcZuvLPzYHbeDVrrhH/yUoMwPOvTr9yK0wuArOFPqrXi++wUY4iuuBY9pWonfUmHsMv8vBwRrSlb
B1VzqNbCrxtcPvzEVIdfhSGmdu8MXf1bq5L5IYE69y2vRObuS30aVKR1hir81XlapfmFO3vTB0dL
nfpjGlmYb3mO1gd3E/i0R2wukfy+vb9WYr0EVKhM7eBJo2b+en8NqVoHrTsXF4gHfmi0xT2Ur/Fo
N7N+N8epX4VKgvDZX7dXXQlSrAa3hvEIzMVlpaMHeaq4es+qWuddIkyx7tMCsdb/sIrsj9ILgia8
jLp2bCpDM7cFZistoia5Vlkp9hxd1L4tcZaRQXJeUVCQglBXgr2pNfUJEmHFRcURrdgHUAjuDEvp
omOaVuHW6VyJvfRCCbpINMHQWLZUPIq2CAhkeUk7PVH8Al80bMOdhnaSYvbeFqd95VvJCStAkedM
ffkWnUHLx74x4LRPmfK9j+hK7duuw6/mzV/ruffATJ75NAyM1zsxM9sIuJdLeW9F5knFdoamb6ht
dImuGR4Iv8vSHqqzhqjW8n7s+1nTsirNL3Gojns9nfqvrl4F7+scTUMY3TryT6gFe/MJ/CkWDqS5
5d/CtaLHsUnTxk+IlhvbZyUbecbGSBMUekpLRHuezAaydGpG1tOUewBtAouxMN65alijCCjaD7ff
9BLeJvcruQ9lOaUKBOYlW1GLWzNXBjO7INVGMjda/WdVNO1BUbLmb6/CvtJvLFEiGgCLpA3b+ZDo
uf3l9q9Y28Yvf8TiOlUcK3bnwIYyicHbRUES+FS2lroP9CbZyKLXUghGJLRoUcd3EIValkuBJVpn
NokE1ohOfFKVzQVetn2pMIj4Jwr6QvUHXU8jWoZW8JcuvB57P2tkruKjXBeWb45MMhmEGQKJgcbX
8giXA+ArWKjJJReBtZtiBwEDaMQb46jr2C5XQf8aGo95DccwmjIj5LnxJeg0E/lKhupfeywkhl1g
td3BKET1jyi1IPeDYOteuY4asggELQ55Eqrv8jRbGJ9HiWjjS+b22uBP6BzixFHX/Va/bnUhqbdh
wMIDZ7aokELFTVz8rUitRYX/qq6P5WHuGmsLIr72MukLWg5zNbpZy3qzMYwBQ9IsvpDUNK0PnrnY
Neg2fu4oaSi70+8KSQuGaka5Nc64Pilg+5FcBVbAVcm86HVk1CM36YwsSC69OeSaX8e19zSGOnDO
Qa1SdyMOr0QHiZeWU0VgpwSJxWFxbOqFZq7Qo9aYR5Raizko0Bh1Nw2MNY6NgcjHDghsftJTJ/yU
eWqb7+a8ejMpnYqJDQwJgAGZVOh+/diIBNVDijbZxRms4KK0o3hkfjUf2zKbNwLE2htmcIshNCJe
yI4uNpFCRzbWoim6RIPr/KQMr58QfMWHjOL/cDvsrb5egGcwRqnQYBYv1jL6UsxAPCM5Yde9Pc49
1j1yHe1vrNXGaN+2qJT1YsLAs9VdoZKuJnG140oa/7n9S9ZODo/Ldci+utbnc9FYrEyzji49Drh/
iSTsHmm/iY3tdH25ydmPtJKhhINTIF/9iz5N16Z6TDVBEIq42A6l3f7xaJbCSKw/6YkRxvvbT7Xy
KZkC8WplI462yWK9GTGnMZjUGG2OMX9KVAu7z6ZXH+BBbsGXDJ3f/rpMogqkhWAj08AmXTZK5mjE
ViMmyDlVNUW7lpztqQ+a0vMd4bRil6MFHe7yrMNHu4705DgORv9xUsZq/tqRbjGVnGz1b8wl4xFV
6qHITggJRq3fuHGc7zzRaBJf47W/NA0xcMqaKgCUghCt7ccz96dfao2R7SLRDuWOBFhlQmz11cNE
AVEcA4iOZ8MJlPlpmNyaft80TXBVrTZ6o4OzzOUBIRiS68iWpgn4+isjsqRhmYjyywTP0e/MOfDT
rPhn9uJgH8/14EegUk7zPJKv9uWW3NOzrdeLD8GEkYDFgYLBg27v1f1ehpSLXg2QTNFSBEtHJZ/1
i4FWSL4DGNHVu6JTMgpCLUhRVYvUNj6gNR3fBTipgu43wz9pkdn4XVY9Tscoyz2gLNKFPpyH2bqb
9USDsQLI/lMtYvEda4DyEeQ0Fn/gnhrj2EWhK42QVVHsoqoo/2QeqEAfAIpq+A3M6QQ3yjgCcZOU
+uDXtVn8vr3rF6fs+QVwwkAL0jezKENev38ryeysVApwEr2a/fasSddPSR9GwjeQIMfkcp7qre2/
OGnPa4LPITFDmRbSuLwxX5xsJQZMk5lo+TNqNXPpajymPsj/qtqlVboRrJZ5+7+ryYIHsCd8kGUK
h9Uyc5HYDU75rCbFvmFK983Vct774KmhDhwknRF0j7X4os44+PpaninvFLom0UOjOnVzscZxtL7c
fu+LGPr8q4Drk1hyAABqLt6BrVVp0ZIFnBWtrTHKDrPzlCbz+fYqzziC5f6WjX5CKE1/7ANfv2oz
AevSF/iTt5OXjvd1ohbjPs10pzgERll/p0U9MHJgz0IAMkHGeMe48JTwQMMj+QKLO6u+JQlMHR/H
yuAx06w096ckb8Z7Owyn7J4GjHFXKp2i38eTK9I9fT97a4y9skmh0tCkluaLNPVkOH2xYdTGK4bI
U6Iz6Xd4cvMk3qFUZj72zLzgBXjG3e3XtrJByT7JIOhlcasvE5nJZWqupV50bpvKeUKDYN4nuWl+
r0W4Rf1a2wfw84EpcWcDsF7sAzy3VSd3gUSGXau+c7Q4OerCFm9/IADIpEKSjAz2YFEiB6hTdkBF
glOT95Ppx8JUvidTn+q7wXTat1O/qI5xrZeWfWDJlp9L3tJTEPfKCf6h8lHYVT7582wJ6nLxp80n
8YD2Z78FQVjmR/JIURUZJPNSH4jQ8nqX1BYHKnRr5Ivdeaek4a7INWiYanNUFPFbki99rS2oUJXy
nKbxx9t7Rva7FicNEX7yFVqfTHiX0A5U9AWjcy0+G2RfcOYTnNrdbp8nKCIV3n1uppCynY9FuKV0
urKDWJjEhUuUo76syYOqR+zFmPC1FRiNJe7o7XXYQKfbj7eshP99uwCV6F/rEE2XG5VaSevrXsRn
zU672WcK6GVw+Cp7OOtuPoLk7fBh3VVGP/ypUXX8qNhYrx8ys+nwhCbn2Mi81x4b0oDktvHwV51m
i5vVEOMcnxu1y1LfNJSZ/urkzN/+w4MTpamjoGdDfF0UUaDPXYT66ggtcQ0f0nn+haPE+1QhZcIF
ZBe2xTEHVqLnximx0Uu0qg14MYXayt4iBWagB3qfP4udXZhoQ8VQvM7QZWGVZJPlfPGGVkUxMf3l
jZn9WASWcT8Ofe6PM0hnUyTib5Tksh+K3eHMbmb1u9kgrPlpYs9IOOjRk97G2aM7NcqTU80mPeeh
GH/mDZ1nX+nwTfLzIM59NKGdAwTO/th3dXZBh9n7zpQoK3dE0P6j3bTioekq+tRYSarHHNXpOyX0
xCd+aU/iiR02Aq1pOJ64ZmPtsZ6x84wS5x+9DhTEDxvk/ofeekCklpImmMN7pxxm/HQpUpuimfYh
qayzU5sh5Xe2Yo9KX/0FHpFyp7T6P/QI7HdN2WjnCv3Cu3QO3s0YhX1t4kz3K1hwd6lm8d8LBX14
kr0LsUg/mYjn/ArrMqBfFoBxtMaw+lRjnf5HUcd+P+VIF+/qSXe+0sBPfLoxneW3SKX4uEs492oq
nAtOnuldYKQ9LMK63mNoZVPMT/MDwGhxGCrtvUoq94+b1H3l17mt/67NbPoQFWb3GZhOeMwnd7jX
nEzsy6jOzqWjldJgRn83M4mDY+BExxmzkr8Ms84fhabkD9oUFeXeaY35DKxjUKjz1LZEXyZ0aMfg
CX9QZrX+rSs6bLXbp2D1BiZ/QgyNTiOOP69ja67MmPeSip5zYe8TMX1qq64FqZB8cvN5IzVaDTXS
6Ji8hcNtL+VA3CCwcpeIcR5N+76bnHLHw96FTeX6eRj/rDKFF19eXDN+6gb7jjDz6fbTPk/klsHc
wvaHKxkLE3Np12eOzYgnPcFFNriVY+EZzXiA0OLt1Sl39F3n6qVycNFW+tKYVowwXFPSDCsLVaf5
ivrYnRs17rS3szH5UQA4dXYbv1BGnatfCI5IImIZ8i2RWLEm5pRyIj4L1ztrOZOjQu++RLr6oUDH
tdTB4+buMSkROCvFFpNwLT9iVvy/xRf5mGmGTlN5Tnzumro/h4yyPrh22KImP7ydBir1YMj84DxI
1adFfhSng10rtRmfQRuQKI8jjvFRpzSfWmZfxxCk8t41Nr3x1ra77LQgYQ55F/TP6+2eWB1uVg5v
N+69n3U/5DvR9Lsqob9tNu2WiNva63y52uJ14qJbQflnNbupmAUXpbEfzPy9OudPt3eNfFnLTQNG
nVeFWBdM6MU9gtZvVdUCPrJpCyU9poh+CsaXCqp8Ri2b2NEwpc7drLiIHXRovW2koTLNvFqfdhlZ
BKzoK2YOXbS2UIAYnJsxf8yEtmtTDYJtvk9MRNqdcgtVtHZv0lcAZyt7LVdWeWlYZGkZjfG5zYr3
zHRTvxDDw6wGP8e2ea8id2KUxX05BYfb73k1FZV6YNJ+FjD5EnlQBzF0wlmNzyBRf6g57oN53n7M
3ejUzKXj20nr40xyj6L2U6wmG/nCambE20VMSXZXlhALWAB2m5tdfA5sPMXkLUita7hJtBWEVvat
LdXeGJMC6QDY/PqUwA8XjggF1hV6Y4HX0oN7V7GMh8IV/dufCbwfHV2pIAOIYrFzMfHSeiWrwrPN
zNs32zR+V0eRuxH3V4493A2pKwc6k1JpcRCDemoIRHF4brBx3VWOfj/b5DQ0LHzHTjau1NW392Kx
xZVaF4EJ7SflkSY9PTSDE98nxmzfCdOZN5L39aXgjWlQWdGnW5R/OpDPWsvC8BxBczUPeds2uk9u
EZLBECu2gJOrr1FK4gCzkyaqi32hpJPZjDjJnEszewLWILuVyalL+ycjNL/fPmqrj/ZirUWkdiup
y1bxFrMsL32vy1X0qZuDSLLf/2EhIgml5bPx1mJvDEXjTAhiKidnEPkusL2atsfkPcbmoP59e6mV
sAWiAhA5YDZY3sv+mFQ9iPFlj86umpkIlMEA+ZIq8Wj6xhS2P6Z8DoqjEQ9iPhaZnrnvqIu98D/8
CIwPcJimMShF714fbnqCvSh6MOVzYaXx3lUU3WSam0IfEPkgvmezNn1RxyGvwdw0Zu8ndjRuaait
7STAWxx5MKGA/Rdftwzzxpl79BFqTS1+9eOUiTvLmizLN8a5YRIZ9sOWNcvqmhg/SMNhF5TE4sEd
J8aoKsJEGZTR0ez6S1hhc4Qf6MEeu6fbX3pt98IX/d9ai+ebwzxXCq2H99eoGiSrbL5LG9J7I9a2
fIbW7iSa3egkoBGFvcFSwDDPw1DPGVCfqjY5esV4347FuU3zY6z0H7ImfwT6+pGBzjHSt6qHtR6s
1KSiVmfCYsMReb2ZkABShTvwTjslgIano7+JEFi6Q4Gi98shQTdu6jzfSryOXH+qDk5adDt2mDhN
et5vUIvWXwWjObo0CH1cMX5SEqF6bNhWwP9pbXZSpbsZ2mg/qGOxB7Fq3UVVGcL8rJqdmw/Gkz0q
W5Fr9aXI65kqg84NTL7XL6WMjQItSehUgYjTep+n9O6Amc/TdAAQF3xFpNW292JU9I8q4Lf8oIyC
Rrkj5rlAa1NU2QFWf6wcb+/JFWoNWa+EByGMy5LO4mOh0BSXZWh6p1EfELVoXQZBe7t0Y/fQ0Qr5
XKeYcviN0dFi6xQ3e8j1pKhkla9qx6kZjMw3ozJkujShqLKRCKydGD4YuQ1pMTXi4sRgjxG0jrQe
LgE+PwLcti9p2487cICaf/tFrAQCmICMDFAfA7C6zJaNFEKdaKAY8X/dW7nSACL0DrViM6oLq43F
Vp6LfwZsEXAwkvNlh1bv+h59xsg72RoG40lrer/L3GwvyBNPf91+rpUsnNyU/Yb0BbF12dCCCDq0
ZsJz9Vneg/xSn5SxvsNAG526Lr7T6/jz7QVXXySEXynlI+0BZcL6on0fwewOtBKUHvT0M22kbxNW
Lq3Sj34Q6R9vr7X6cODAqCWkQdGSShEGCm2bQrinoMl12gW6fSpyZzwqRTh9oC/CGe/HLT81eSIW
dQ3dQbhXnGOwWJ680F88YINoT4OFg4cJ2lx96MOh3zvulB/+H2fntRu31bbtIyLAXnbJ6ZIl27Js
xTuEW9jbYl08+v+ivo0/Qw1E+EWAJHCArOGqT7lLMo8WegDYPYZpTDtZ/CUUainKkhpTaV/aO0uu
cT1wZtVOK1z4fb3UrUBTVBw9jGL0DXTkNyoON4KSq6FWB8+Ic1dji3qnUVWejWr85lrVh1wvnsGB
PrtsWL+RCbDcxD6/v6K3TgZRN5qfGMoCNl1NrjNiaD1aOaRxR6ko51vo7EzyWcv6LXD/zZFIMIB7
sZxvoEfhSIumMhBIKlyVRN8FJBxRkIyM6Mf7n3RrLpeOz8IEg067jq3Y/qhgjtz8ZlR8D8vk0VPy
Y+haH5Qo/1erxaGorccM6MP7w946GzSz6J9RMFoAg9e7hbJ1nqtlG566tKFiDvu46u0vk1cc2oYQ
QGYf3x/v1rEgVgbnjwTgooN/PR63mZGUJtpBQ03pRjP6k0SW0o+a5gMoh7NeaB+cfOtZvbWI3KAQ
Uen4IrqzGlRHgtqLvEUeSRI/+DExOlRxMObYjRjGr/e/8EaqzWRCMFgcmMkYV+dvrpvJ4BINT3ZS
FotFbnISgD03XuRb9ye2UJAGacfitKFfz6NpIlguVfSKrFSKXRQL9YMMqUWG5mI9Bnl5A+p6cwo9
+El00ygWvaJX/nOdefidu6JqwpNaukPpT3K2y30et+EfcAHWFu/kVrkXlCGwG3CWlJjXwBshc690
S4NLrEp7GfQy7n6qQ922fpTNzUsaR54Fvr1MBTFGjI2CNVsC2ZE8+x4ht/j3AQYBMpuVY8JjvP54
yTLLrFKWkDyq90XshTs9wsUhTct8owJw63yA7FkU0jCSBXx0va7V6Eo5k66fetudJHylvH4akbRw
L0aodMO+1d1YJzx29N8lluXZ/v3Ne2tbLeKES/aMyre9epa7OLanQqThSUZTGZiVEft0jOD65fWu
0aZP/8NoZFTWInYH9nlV7jAyyxASk8rTYjoUqMV4n9bmU9dbP5S+/vveoAMLlReR44I23OoOgOCa
GemE+MdUgcAtKze6V0TUbCzfrWMCTQomAgOBw17NX4UxX2XbhBpWOcvAqCyCYhefXkdof4mFe33n
/zvU8lP+cyLj0ESw0qyR+0jzJyRinuMG/f2h8T5Omrvx0N/6LIocC8cC2VBwUddjia7sOnVQnZMo
E+9Ta0f5sdbAPfRZhdDD+5vi1ouEThkdDCLfpSp8PVaEVlNcEVSdtFTfa02616bks4WVQISnCYi0
Stv4uFtHjp4OLQWAuAuv93pAQtRZsYrYOUVYHtwh4m8/6bnUH/Fnc39ajaF9rkCjPXteH20Jfd86
bviCLg/FIiC4DrvnKbb00IrcU1PO3qHJUv1Ua04WNF6R7bDx3DIQuLWOiwjc4tLJuVp7xBcKP2WC
qXUqtKG6IDptPzdV3xxc6IQbz+CteIakjPY0ryHiPsun/3d7epHTL+iEU9q3fXNuZD9NB5T8xC8s
BGVMCgm5cdd6cfq7lL3U/By0z8ZWuvG56Fwsplfk9O4b2TvUDwbVRW4PRZz+IZ6Ue2u0zaAH4b4x
0I11xFEdXBBZKKi5dfCGKDzG6jFyIWC4nstweHBEDYvPvMNc6dv7x+PWN+FUAMSW0HuRF7qe16KV
c5TDEEbImGQm4s7zU1FaODUD9Xx/qBsHg0Xgazgb/G3d8QSzoiXLW3XKIT/1vl611ReZWLAikavI
f6aT6+SBk7QQUDUnjTc20K05hb+CqjgRACDQVYyv6XPmdbihnUSclR/qoU529WhHQcoD7Rc16eLf
fy3blCsHsAVK8asNW1pgG4txdE+zzH/r2fiCH0MMFkA95m5y8Ib+m+7VG1HVrW+kgQnZQIXT+YZ3
7k3TmPX57J5wrP/iCQSM7KF5MBx5CEGQbnzgrZ3Do4TCP9O5WF5d75zJbbqizdmkhWNkd24/0Tq3
wubojVw778/lzaEIT9k3sJTJ066HEvSALKiXCLAWXvLZ0KeJ8k8/XhyEvja+6laoCLQMZP+iQse7
YVyPJY1snNqBfZLEI1gWCSsvMn+7NKG7uPCxbPAHTzv0USl38HHEucA59vD+595axkWQiLCfEgr0
iuufEOGuUYlaU6ieVM0uwkYtcPrUuMu1ub5M8Po3vnmNFV/efupxcNoJEFnOddZWGWrY10WrnBbY
T7IfhD6F+wbQ7EtYGhbQY62xswMuEsMvObeeQr2j0/TnHK3FbKeHU3UotakAjGbBcC4pugp9/ORO
UeXsTXhy7Q6DRHByTY822tEo49ClfOCFR0fqzSUOjaHeC2+af/ez15mUF3Q6SK7WWiCAplQ1DrqR
ud/5f9bxwYlFdWd6NT/w/Um/EScsfReAkpybRZ75etKzvuukYZG54oCcBB3ev9rk3Eem8YgYx11m
1k9/NR4ZOYSdRY4P6x2AjOsOFkHV3KBrqGJHN3o2EldZfqc0eTV9tLkC7bM5jykofVPoL+8PvNpd
/zcwCTOGgBTqCZevP3REx0cqbHzKZPVT4Zk/Kjd/1Ou+QsFV/7v49XUsvPAWPSrYKFjUXo9lOTBM
PSi8Z03MCPGNcORNDpcfRcbGSMuv/k99bBkJ0zjUPdD+o9y+Fh3xsBbOXTfHTUG1w0+xJQUlbi+S
33TgnOOxlKN5MdoQmVi9GYHY//WcAqhCvZgWEjO7phhk9pC6MCkmkJnhXZS5T2URArse7vq+2Gp9
Lpfd+ksRhvg/I6MFbHs9pxNsgmn2+NKxGSn7TWMS2r5qxcVfZgSvU7rom9LT5d5lk14PZJVGi7GX
C/iyyBIcE0uz9KnCOXd62Q6fEIr48T9M4qKNTgveBYe9eqFrNWmndMKignZVhHVB8yymPvNnkEBB
FfcblaOb0/j/R3NWdZUY2+sGUz6WrB5/uVMYHap+zDf2xerhep3CRd5neSKpna7XCuycMcyg4s+j
J6S41zHdfZJumnWHeW6NeOMMvG6z1dbgi5ZOAhEyz+Tqm8ouriWM2fncQs6VavNIOy6YM9QvC2dv
GB+08tjkn/TwQ9+1aIu3x86RH9JmChD9C1ov2XjHXqWf1r+HYtISL4N2oBt2vYMyI1I8bB7k2ZHG
XUzM53lHgT4FN98J0cmgiNJjjgph7/0glQbe8VhE1onHZlfPj1H5JSOhHl0btutWRci4uTL68u7B
DOLArqbKaHQ8V0WNk01sZ8+Uo5x+1xI7xbvGlC54VnuyIvi+/VjuFDuxf0jZ5iryajLqfQOI4gdR
284np7eUT+Bd+2dNlV5Qju5XBwKBbyjZn7yeg0ZiBKF340M2SqdB9ji3ysBKnHEEejqKb6lWGf8M
czk9YXkNN6cx0OtaNFXjoOj0CoKWVjeCaKep/kwWHk2BO2aV/s/7J+/WWQANQN7Io/TWcnM0RiEj
L5Xn3En657SArhNYOHD1G8fhldWw2hAEG/QjCeUgM67lyjtFscsszeczPTY1A+nYWX+q0UzEPkQO
ATNj+t/Nrk3xiD30dt/3x3KSlVP5g9sJcc4Kc1B9ZhshA21ESXM/5POM3KotPShVuXbuQ68X8G2K
NNDmIf4soxlsbGbMzRelMqM0cPBqdPejlTm/yrpXixOa6WhbFJWhHxWnsJ6Rx9XBqvVuZR5ocVTt
U2XW4Z2URvjXJFLeLCAHCy0MDAuh9PXxMFQ515U6SYDFmTMe5IAGx44JIOIC4QvJ7n9YZbKCV6o5
PfLVlu9TJy3jqGOVvW6qA7z/yvhganO4RZO4EWFAvIKei7AeRRB1FWG4Zo4piRpO53lwkq91bReR
X6ZTGn3IsqK3joqqCHVja63Ct9ebFvoOhT+uPYq8q7lsOylIHbEXTgBs+n2RHQ07ShHXmj8tziEB
9qcb6eytQ0POzONInwM+xuq5KkmQG9NDFHIuEL2id9tf1Ih9+P6iveIWVkcG90TwoeTMAEVfL7L/
FD40pw0teuLamZpOoHazH0bh3vKmDy3/HJTMT7Qvan4q5Gmgsr38QdclfqrkO6Eek+gpLR+mGWZj
Pfld8m122kvi/OuNzle3frGb2le0c9t/1OKtjsKN6QHe7CHChDMbZPtVmIKQDA4BQ66f01g4d73u
VqfI2wSNv4bJ6+mhUQ9rYUl7+ZfrM0QYYU5TmGjnKXPJfX1Zo/zkU0BJp6Dnv83B4E7Tc1y6/EFY
VPk/Y6M1hy5JKTYkcyUeNKWaG3iCqqKf8MAl4RtUYX4uu4zWh4GR1EjUY6Wln0DRNAM8K9MvYhza
r4lOih2MqVBtP+76xsACdq41kNuzdq/1anWnQwd4sduRDsdg2d3PxK61fx2rK54HmemfnXwU6iVt
Eg0bj8G1B5xsu3i4xHAJUe9RrHr0vTGzFR8xt9L2OyiyM1dDXmYHO1eUb9pIEwUpodmrQA6r6hig
ZTe9aNQXgYEqrleeSai6I1t4tP26qBMtkNLGw0C1kjBAcDmugsqcy59CuMI61sLVx301yo4bKDRB
67pNXw9BUevFd4WSSbMDOKmDUsD49kM0q/m/sP/sfKcVkCo9b1J+j4U0Ld/NRd+fEnLHF9uJ1cRv
+zLT/b7G6PMwuALVhbiu0/0ow/yHqCpVbIUeN953m5fGpJtF8cVcl5gLm4e0jar5zPfvFawq0LXf
RW4PN6v9jYJJkCHEO3o5NWfxO65STMqjg9rA6MonXzX+UlNyuZ5eDZqoX9CPfUMCboRt1h6p+zmc
xYApFvpOUBk/You6kd3d+G7KsXRfif9IhtbnIc70Op54x872oP9Lot3AJ7HYUfZGqWnNX3j9ogW7
RqPl/9pL1wevGdHErOiNnfWmsJRLHBeTBcE4C7Ug10U07WVLk+SPGpsuyiat9k2xWnRFfMTf409a
rkjjK2oyXco+9YC7Yy6TbClR3ngTQKLzBtEhXlC963cIy+a4cZv5DC5M85F/1Ie7EHvkDsEuZ7Yo
MdjKM8Yb+vH9O/vW3LziJdAMxiEOvMb13KhKKoyQNua5doddDrGnLR6mzFtkQPZ5822iUm3BEizD
ezOVwSj0k2snwYxM+sYPufESX/2Q1QwYDKrjx8oPac1915zgvO+hEV6qUD8vdwyaRvtE1w8zVKZW
aIESOrvYLb8OihE44ruCuuLGL3olkq0ubJCWlJqBpS1yrqsopDIBoVHgMM/arMI9Dye37QLNGSI0
o2EKdycvKceHwjCSF7gE4Rln9uHipZ7ppxOYsFBB54hnsvs897mChYjU1d4nW35OQc0GfWmYu9x0
Yt+uW+ufsbMS6bf53AZ5FSm7fojyl4wxf9WWWR0n1WltAvGyemzCPHpcHC927WSqza7UG/FEj687
Emz8DCczP1DFGc5Uj9LPUzqEj8ZUVveEuknkjwOsFG60ovVtc4wVv6rRjqjcuHg0DCzSawXKu6NK
uzjIRp/3Zt5Vu1jvqsDmZvhaVg521sjn7Sj8DV2QD7Xjm4ph7uPIRhNOBXzmGsiTgyk3Pyaz4Xxk
jjSx88JkbH0Bpf5s2X1R+E4PBJM/8MaXDsrXS0If+4M+zu1edxAF9ufS0S8emNDAiysaskSLB1XW
8lPnkgqVw5wem8aw71E9WrK0aQrmpOjuwZjkgTYx3V2oVn4kHfnVbVzzgyZK2vaoLsDlV/tmH7ax
+NhEcBSxdgD0PQ4zwocgw7+XVZ7wLiSSnrs26ONj64XKwcuLlM/KPPuzruAh5Np9fj8ZMjyLxnOP
Xhx3x8ikHREDww1stF8AzaAU8YLoOERJr+wfhd0Oh2i05PPUJ90uLxz3UKRoyZpC8JalOFtnYSV9
OvGLXzs63aKhCuSVpXpIPa88Flmc7gurqB8K5IaQtJjcU+fp3bENhX0JnVK5S+tUeyA/GYI0VPQg
DFvlu+32TdBV6fwzJsU8oNFCrRb5CqM9gLtufpB6x4gK1d3XSmbeIUqVj2XTVONpAqP1U5+RfPK1
sswEOhmMU6m1fjZc+adUVOOEYlp+SczU0oPYBtgF31GXEF+X1ECjfwDnsMzzc1EAl8KMrLfyHSTd
2TiYo51/m21ZEack8dkQMO9TNfP+nbmTtf1kdsmE30L0QXWqHsBF1T+CxOiajWN+6xWy1SUkA+a5
cFSuL0DdaJwIS0TzXKWReimjOD1gTY+RS9puxP03bjgqU5QYgThTq1ojO9qiZCEV1Tyn7OPfppYa
Z2/KrG+FEPmn0tA2MuVbH0Y7ftES4Yl9gzOs8ymvSyWzzqNihzA2MBVptV47NWFffHn/qrw5FABi
mnILr36teD3hsdH2NP3OphbCBMwmB+GYTpudBNrIbMQf3x9ueQpW9zJFN1jXC5mJ4tsy0f/JMxRz
JJUeTOPsILGERIOCq6hUOq07lloSdS+FJrNw58wd5i2DnTq/3x/+TbpgLIi4RauQdOGtZLGW0trx
Ck05z7ZT/lDg8OY7K89Q0/j7cVy09V6dfkCLLrP+n8/M1JK2TuuEeGE32i7EHfGx1Ifk/P4ob9aO
r0HldhEEoepNHnQ9io5FRunJRDlDIdTOtqt0d0rf22yYaIu/8DbYYCwafpQSbDSDCXavx6qTIVea
qA3PVDStz8lS8/KrDPik3yFOJc+EnmGxE2JKvTunjfr0Ht3M4XuBc+uzq/facNAmtcStV0vlSem7
GY2Uv56NRTaBbhpKXJQfVuFQ79ES6koDOWwtEpfSlPGxq9zuHtz5cPofhkKbamFywAxay2poXu6l
iy3iBahs8dB3ZL1NrIRHt9CV/ftDvYkuoXCBb0ZgBcoTyIRVbMXNmtCt6ZWzrubFYbKG4WEykfYR
kRnuNW0sdnln6n8HHUPLiMWGNYZE5NIdXCsxzBL9mdLTw7Mp3DnxFa/5IxWt+Ti4xlZD7MYeRkuO
Oh2I2AXmtD4piugGJSw9GlSJuZvySLk3ENjdKaXMNq66G4cf3bLl9NN4ZS5XG6QYpzTU8tE7q8Yw
db7EDssgOqZps7Fmt76J5t4ixQfB/A20X+DX2VIJCBHCceI7w+tDhHEFCMd4iDcAYm/uU/gDYIC4
AEgj6DGtjmU8WGoqqyw8W0Nm3MejXt170in2dY4uKg4weaBSDAuySrX7jfO2Jp8su4TmHjcPOKBF
lGU1ttNOceYqjnK2O3u69Jij8EpFFBmqogHOpVCPIw4wdlldh4Y/ETkTcXTGn//hgCDmSb673E7r
boTu1FmGT6Nynoza21dS5eML8Rt0vnrqdWlcEIppnt8f88YCEwb8/zFXoIQxyyegI7FyVrOseQlb
MexdLrbMJwj9S2TZ6yyjBw/+F6F2yrirS160Zl1U1DzOZTmPBw1/610exwi165i4O7kAI29k4fHv
P9CGB4BcOwsM4/j6tk8TxaNhrivnrKyRlphAqEudcHoKa3VjB78SGa5CArYRPAcIXURw5FSrY2mM
sYETRaecKVTZ50Hh8lYKIzT90QAJ5RvI0aRBl0bGi6p2ND3GkM4kRkOquJOFURzQefhI+ewpNhNI
yG6xJa12a7Eh03L14vj4VkJBsc0iTpWQt9wKtSNmA11QOXP11ZijzXrSjSsKXMACHOIwcx2u5qJR
5iyykIU491Y4n+1RDY+Tg/ZG00U7BUuNXQ7tbK/34nsvGmvnaK37IKi7+aUQcjdYBX69pdZ+en83
LKO+WSFuMnD+WGaDIrjeDd5cDJ4RGcpZxr29s+EN1XYSHgxh4NhoReoe2+6tNsKNiw3NeyyAFqWn
BWd0PWZHSlcr8AvOAxp2e9cZC/KQKLnr5kYGKo3af9s8ygIzE2LDweNNrM9+pHXEfbI8u2+cCpwa
Tj8S68q5haaG96wxk7xie1vP9AmLetwSmbo1Hgg85C+Q6CDFWJ21pm5xR5uG+CLatHjJ+7H+nA0p
iWg+KKgv11qFZvf7C3prm5ExGaQYQFZpoVxPru4iAVyXaoT5QxfKPS24PNx7Wh9ttBVubByoba+C
rYu93/qFKCdYdpSKo4tLm/HZcaQbpN4k/DJuxEUL42yngQja+Lhb79LVqMvX/yf4tpqo6Pt5iC5K
mOmPTq50gaPGxadeRlqg5+TX3mQMWTDmnrNvFPEn9qKtmtiNGV44oqDu4WXSilwd5Bi8O7tIiy4Z
nGLpq/CN9iMeny/vL+SNvUPlj4eBBghJzfq+GHqgqaZgGDGmSue7qCrv6r5WgkKM7a7XNXdjwFvf
xbZZjCHBwbzZrI5iKXI2zKVykrUfWhlHj73SWBuJjXFrGMJrZMAcMCHIB18vYQxr0M10NTyrsYas
UdqN2i9jUKP+qFdxMuN/aYtnu4Jz7Ce0cX87Wq7fD+gTfxsLvfrV6yHd1UyJ+85HCFE51qHAjIBi
shoGwDOleZBqTpU+1Kw63rvm3NKcdeU47+zZmI61USpfBbX8T53iKUGTp/GnUtRoYlW9+ZKjQvVP
nKkxCKMl1fDUPJ39DpCtySVto170/iK/nQyKHMTH6JzAqyTeu56MQs9CjFqr+DIXrvdVzzStP0SI
rEYbUf+aL7uEGoBWockAf6YSsD6uiMxhMJfEWO1ItS6OXTjS1ebOmmh4WfTZ/M6qrfG+d0h2jqgF
9YbfjHNuBa4WOjg+gCj+Nugasuk5pem/dDjj1zEB2KDAMqbQSkv7ehraMK0mQ1HiS+La4b0dw6Dv
PLP5PFH+9ZXIrQIvNYqNesWNxx+tSdoctHt5j9aDqgOq02gxeGdhKtpppBSa+X0+ZHdUd/Uv76/z
zbF4b5bmDUDp9Z3RzF2ooH0bnomk+8sYxtpD2gzpyTNlvXHA3m4pEldiZWBpXE/0la/n0iJVHjW8
Is/RlMhDZ+ccAm/eossuK7KKG4CqoXiM2CXFrPXtJJHUm9N4AqPWJNVjHrUNreWk/iYwZL0L47Le
ycmLAkfi9qqo3ZaZ263Xh6m0eXioEb7RPuqcbHCLAYjc2EaKbyTuT6jmPzngzi7JEsfXYr3evb+E
ayr86ybFqQdpAGII2nCre1+rVSuSKheXmSNPR+cajmc3z75SDO2+MPR070jve6gV486r9fpSTwmU
u/Q51Mvs8/u/5e124togaAX3Qe0SF9jrNYZLbhmN0saXadCfRNcp3+OxsPzIyoaNQ/J2oqmlverf
LnKKbxxUynIYKJxHycVyKtXX6tmhVYvAmx63yV5tUiUIW23LA+Tt00eIDLNtabyhQ/Zmc3VNjlyK
F116adD5rUWHrEX3Va9nsUtBLmylKcuTc72Zl4QIXgZb2TPeOOpGFl4wLGByyVxdebD0fj6hNOXt
idXyoE37dK8UcXNIVRNBJoEBqmLn5qKXt2X7duvDYWjyAgOxwaRwdXbzZBj7ZuCHpFVZXqpy1o4R
lWRE8RvX71Jr2hCZuLWPXFwjqC9wmN+QKMtsRFmuNWPkCZoXU6+0T7kAHK6lSrMRed8aaYncCBX5
6037WgBI640E465icpS92jb9MSV6pX4otkCMby9AvkZjMMgTS5y/OhwimuuhGiAma+ZQ/eki5F/9
mHZquhGM3joaiykDy8TsvSG+YBHmFfmUUFKf4/Fklnp+Sgk87ikFNUHugjBDzLl/ev/k3xyUlSL6
ZNQ36mRuPuZIoxjxxUuQupjtDhhW7KiBp8zlnWcl3SGdN9ntt7Yl+4M+NIVK+gnL4v4n6p4np2u9
wYsvSOnYj4gpA9VvVKnCvpvJW00n29iXN5YQ3M1SfKJBAhVlddUmpYNZOU7Hl0LB4CgMhTjExmgH
78/ljc9CvB926YLgfstccvtZjA7VB7x4Q6f1naIz0hP3+EhZf9RFSmnNytqN5/nGQXiVW1tEYWGZ
rrskZV6h3xXn0cUR8Z/CK4sfSVUXIDo7Y+PqvjkSp3vBp3LG15eJsJU2lcTAFx3198MwueMHNRyy
HdJT1sZReI1TVzcodwgvEigzy4AGcr1DxixKIqAB8UXT83YMck+KeD8paLz5w+QNCLw5Q/rZRcn9
SYvb6CkZTfEvqNXM83nH1Z9yrNw/VTWnXxJ2fuOHUxyqAebJ00EXjvbEKs7flUpDWqZOU+N3Hddt
BbfBGVHgAcbTHStLV7RgtAGG/NKQtnN2IGpsLEMVaxoD5Hdt92Q2WfFLmEjE5O1U+3SHbLGbMHTv
D+WQNiIQAwbJdMo1pFNsB4uyoBvqcvanpEw930ij8auIzeYwqENH4Kxm812BYO2wFWrcWjo8jCA+
mkib8TZdTycRbzq0k3TPeZZ1xr7kG2SQurMZ7aYSaOxSHdOZ5rBRO3TZm2n055Dw5KTShT/UqYeI
bj6X9r8D5rr3IJjdLHDbIlE3fuhaup2YaCnkLCUOsAvQKld37eBM4eyCx720TVf+01pqc1TSPFN9
Z6jlb2209JIsrRAU4wslTNHj9Yw/5tAp98rc2HcNjpGOH7Wx8TNSs6Wx3KVSBu5cJCd0NpSfQ+vk
2sucz70LjB9Pn42N++Y6pf5EEAvKiVwHjfTVzUZLn44YAmJnB4v7+9pI1YsVwTbXOr3Z1ZOnPkoM
QjcGfXPvMCjCL7iFaMQ3FAOvVzcpjTk0R809FyAsPrboBXycVTUJitTQDplmhxu36bIIV4dzGQ/a
GxBhcu4317c255gXlJEHPIPGf2CFo/NxbJIoDgzU8TPIWV12dtskmfd6baXfpq4LrcP7d+2t38CO
1gghUVcmdr3+ZmvqW88ae+9c2Vl0HBCk8x0zrPaFk2mXOKqbh8FuCh+L3RJd0cjZCD9urDNkZox/
8JUjIli/YHHiesJ1M++MTcD01BDAZ8HC/TsWlj18McxanOPSa/9+obFt4INd7KLoW65uRQ3kGkAa
zzlHI3pFQ99Pj72rGE/gyOpHQ8x/KXlLARtQlLEYiRLJQkVb7WbTLXWjrrg24nF6KjVDfB9n0z7p
4Bs2XrE3D/QyEuR0Ek2oKW/OfY5TtxbhsntOMhd3UtG0827WzWarRbq2gn79JLpsi1i9Suyx7lbY
UWODAVbZu27fw+IBb4ROaSY0w+/mEQ8jBI97DOVqEwBRq06nolegGuE5k35XjK5ATdUxkufKxZXm
mEPWl5cEMqgEbTRkoc+/pneqV/+lEOPysxcXPsp2nDioa+sj7iXWgIeUexZVbe2KpijvMOxRdzbC
EhtRzJu3YhkK5gXFSIsbbH2bdFVTWzVb/1xRDnvO1V4DONkO92Nofnv/DL/NgBdEKCRPFPpwFX4D
fVDJF/Qa9NC5o+njq4mKfDmV172mSCeItF5eBtTaPpaUmC4izJ1T5dr1SV9WCMNQfSNtu/HhxKJk
wEgTLlWA1dtjl41BGdZzz06tyTtJg+U0m5kVTFaTb9xeN7chMQZxIlB6lCBW69mY+F/iFOmeQ6uM
Er8ypfjTAnD5oStpdx+BiHzppCUlYmHt/KugmBV/mvUu/9LkvVLQHa7aT4aZTAtxMcaKuaTYtMjE
J96lGzsoXYVafX5/tW4cUVAFJmRGUgXDXpvQq8hxNAqd3TOpj+qnZRV/nrVya5S3Lb5lT1gUqNFP
Ip5d3zk4juA1G1rOGS6U9zBWng5AWjaFcxeRpoT+KJzq3hY5jiwAunbQyOsLKqH8JImj+Pe5rLLH
Snay8kM+Z4AbLTYVPN4+PoACgAUB6yBiAURy/fggXyN7u59tLhEAV36Xqe3HyisACgAGjVM/i137
sXPc5J+kNcbFar6Ofr2/Ghpl1rfPsLPoSsMNJ20ERHD9K8Bkek5YjsY5w07uTgeBJZ8GuANirxL4
CqQTSphs+ag7O0vx6GEAQoqZD7zbmJukPgOIHH+i3la8OE5aOPeQHVEkURRl3BtzFj5XEwhQsbeA
YrJWqCnPsfMwGiDz9yBN5Ved1pDij63a7C2nkwdnlMZv4klho+XozvKYA8YsFnjkqPqZoIwY2JM2
zoHUW6082L0TLugDxcVUXLRFeGej+j+eHEjIn8kPlbtaDpHjZ63eXTCJHVPfS23jMoRxiO3AkOo4
JcKG+WpgurcYHyTTl6wcszAQWjI+TeloFztDNtrPSqMFuquLeCgPOAZr+SUTXSQDQQUDxwWcl/MX
z8jmr6Bi8duJpGZCS5Qy23V1pIZ3iu0Yj4tu0v3QNVa0hyLlVbvGlWniD6nZ9n7TehQmkQlpf9HL
iWGW670V8FgXv4y+XQQl1Mj8qvZp+MEJ5/I5NmbMKdJwaH1FRvUfBRTbk5JmURuAS1LVB87XOPga
SFgMIoY8oHAWFX43GQZK8F50Cu0iTnwu13rwEb8Pjzmtip+j2dh7iaTiYSoq6E5JU0HHkJFp5fvW
kJUNVjOlmlDbYWcfPPy5fpvp3AfAZ8sH6jXCF6hof60Gc0SaHCXenSWLuAwWO9DBd3t1PsdJE/5D
elsxBPXik6oSihSYIB2qMRx+qs3U35EcKa4/lk2qB6U2Cw1KUCasnc01hVELfQ89aNvZ/JPoRVef
BlqLyX2CcGYeUGJRsw9pP1Wn1lSiH54VOi+WF/bmThtU8ZJqLC7kYqv60kzCgbQYS68+Jo5Xdvuo
V4Su+e0EjP8esnOc3Pe4xSb7bjbVg1Y73q/SARuxE0WqALOGBWA8ORZbX5RO+2dGSBFKDhbP8LU4
cGdHzu1z25TpKbZM5UODxeznLG6a/BRqTkdCCG3yEOMWeshk0u7phGkvhtKlzs51yvYLaHKEVhWt
6rqPgMSVgOL1fD9R7xQ70qBWR3cEL8ODnWXGgyJyDzInVaCHUIYSA9JQjYzPpVvRI5m1BjpUZncZ
JMwqO/TkbuOhNDM99Z0ZMS1wK47vKW55ryOc7IMIyHX6Tml0xAihvGtsZ7wIM80+6mqCYATLYx3d
PsoO2CGD0h7rTskuztipP9M6mdoAH2jrcxN28UMlOjvxi9wI/0H73LP8hADuZ5n+P87OYzdupG3b
R1QAc9iS7NytZMtje0PYsoc55zr6/6LfxW+1BDXm2wwGmIGqq1jhCXdIHEhAY+/+hKKqAmO2ja3S
1IonnDGjPlYB1faMKuV763W46DAr5+wfZ07qFLS1aB6URIrAKBd3E5Mj/86NBHEnC03JBmWwWrvr
E6vdSFfpLqaI8GNVm6wMRmeRd6GqVJ/jpKgupEQjxXqluZOzUW76obUXr5ynpfDcUtT9JsxzqAWz
5jzGyzDdhVw1FyWblnsafe1ZgW7pT41r/Nt3ZVUjupaM8aZYFvc8aRMk5CUvnXstHrWDY4OR5lBX
1ks21A0OP2qya/G4u/RzHpc0BFGQsLO57DzDEFS36zqCg5Xo1rM1z0uCQ81UId82UU8rZ+XTqtQV
eXGYoElOwbv9akqk5u5L/OvFITRmDcWZJoccbfe27tc4QHzVkio/zKIU26gescF1tflJgJCVoM5D
M9BQktksvTI8k0TXEr5vEjo+Mi/Ov1HWGodEgefsTXnWr4yA9pwkcf0lD+3eou5gdYFoys4fK8BD
c6gbPdE3+OiLWFkHO3AspR7AIhse8VzK79EhLXZxsaQn2LlZYKSxFsTjZMNhgpi/TSS475xr9txx
+gYPdmTih1XU/pJ29lLzRpUeRyvfhojoLn6f0JH1+ga1TT8vNH32bbgAjwXNl59dprjwPjoTm0R0
nH2tGst7wxEdamqNHPf9UKrHhmVTvVCJB2UzuOF0dGOCpI1eOfauCN24BuU6F7SGEyX8pCSh7Dx0
xGFkMFZl+PjcqVy1upHe5TFveIf8h+nXtTD/Qei/3dF1XraKKl6yKKaBOc82ezDqzN/DOBo4tHRG
kFFsyIDiQ7acIPpdBh0vQWUaJBaVmZkFEcqNn2Pcd7ej1ssz+V36WekWDS3jDPZVDeuIEqGif1nb
Y3vbaQc/ytO63GjzlP+esxXbAfui3hNEw9haciwVS2HDjckH2IYHg1ZhHGQtzQTEkkZ5tpHpGPzO
YNrBAP7UPPeTZT1rk22/oLwvvhlL1Kx3DlghHTAuLIScspQet/fjTMfAn2PX+FpEdXeQbc/zY+Uw
+rBeSTdV5+KEE45cM11UKHKPi8n41CvkQ3arpyczs7T7Zegs+jk0WYP0T2dHj63veiWjDVEIvDc6
UR21OVNa3xI7Qf3Zk4k+Ic6yjJXHK6n+dLPFVHxCgfBOi6cQ+win+61rYS88d8wqcPyNc1QGu9pB
rNSKJ7MjzFM0rjxP4ZHIcUgZQkbQBoBwrQIflhl/X9tfD+qAHii7slAQCCJSGrf53Kf5LnFj/dlE
XKfxKlHPO7V1RoTEdDTTBE28ndSzrtgZfTuOXlMq3B0otcNITJUC5ubAs3ZvRfZ4VHKhzYj05P0/
KnoRL3bWhOl5qRbxrTfKwvXUrlx2iLDITQIUc4cHovFkOajdFMhfr/qkqF0hfrnXtBDGjZX3G4x2
f6V9bjxmSuIMG/r/od84Cdu+MtTsEk5Zys2FKb0PQdjI/cZMxG+17QZjO2a4nnQ9BnAeudxydJtZ
Sf6tstgePMQYpboFLWb/5ojI3jehZmzjlJvGUEb7Mbb0RtIG7LKXkC9h+WlWQ32n+yWDUSbd72oS
EHbKZlx4HSnyxJ05GYhXFcLDmdwYv/MgR9mJYm1xwXtV7bymDfU9XCeUHoUeHfRJ9k+9Ftu1NzW6
MUNLHZ39MijhdtB6FfWtKsWRm2MOaUqol5TTOu/YxjTXlEY7mZaoy+0UG1OyE1bcbIYkznUfuano
btEpG28jYwFPVKX2XVcIu0f6bioi35Ilu1SFDAhipC++4LuLm3pXpr3jlShhjg9tN2afod2kG8sC
zB4IV0+PS+eEhxl25nNYIIZjdYO2S01+R6f0wzd9kVm+up40mD5o6p44NdlyyJpsL9owtI6tTkHy
oKdVdymKvDxLXt+djkbeQMMlHJADZCF2yDpkIFay5NSpszzl9DSi7epCsBOma3L7Vs1JnTJDQoOd
DT552Az3ChJFhVfmqcmFnlWz6bnVVIXeAl6MymNV7LtqUC7ObNTPoeLMlj+PSd74jVGNG0WN9JfU
IZw1+AVHK1OXPiA9Q6OwVtpDY4IWBGMJctCb8d2DeOwCkeH/f4jTMN42ZW7sWyJcAmH8ap/nUs12
deEqBS6/nFYvj6AZaaKPf8i2Gb+5EfUTVJXM9sFweuOllnIpYco5VoCh2nipFq1FBKjrthXo2dKv
1DTZVeh7dRth85Y4E6SsKNT1xhvUfHgYKrhF51p1oEhVFXBQJVP0e63R6oMxgE4KsN5OHvKpUi+G
Els/woYOSWUZCbeCNSzwpZZ+30vT2s0ILHBYJqLZKFaJoyZtY04wAVsNhxS3TKRPXl4eEMnoj1pm
VTVzK6rviTTmM8pkrd+JwXlJ5tbc93UonsfCXb5j6DQS2dZNQObYnUMdrah6cIvvkyuzwOby2drC
XkjTwmULPmb+0rZMF5nyTNnpWIaftXFxsCpdhsQjPTD3GQN+ctVJ9Xotzx8xjMhdrxg5X2hFGEfq
du2D2urDxs4RBGzKWD2oDtQ1quRyN0cwwydltg/DGBZ+vRjWSyghu1oSZT83lu0phsgddJqbBCKB
7GaGYUIdBP+xIdRQ40Us7ievrkb9HRUwAU8DVew0/W3bhPA1tmmrtV0aWHY9BpmZxIGZtvJrHg/D
VpYd2ChX2s9qOPEzKtEEsaBUbHC0lo2padjqwc6YvHQcortmGIedAy4uaJ2w+snLZ2XH0mlhWyJQ
pR57rXcPEqN3dCP05Zj2kRZt2tzImq1MRh2BZ+p7MX3BHzyO2JUJFEW3jRPZZyDL/VnPmvo82UXx
PNiANwv8n1Kvn2I5epaytPedDNOHdNKbzi/nyPBmZI020ujVxoMzrlVBNo71LstihatRxPAzTeMu
c+sMlAp4a/6WmvafFCL5TZmP6lfC7y8NYpCE0TGhB1iy6ntj9qhQKSWqKimcmF1EHTno7XzBmUE+
OtOCNI3CusK1yxOvpgSLSYSAKK4h0m1wZVNV9VPUc/1wZMcXURVutTmGu+lU6o6u3co9i3ie3dDK
zlZmknS2szYeDVKQe+JX/WvhRu4mxQIwGIquO6izWR+mkV4p3sSauq1hRcLJGZtTjU1eAB9WR3O9
qfLfuqjg2gPA/Wq3afoEcg5SpN5mX4zORLxRoYdtcsscwmKhdNqKYR59GxKcPMq5Et+bRkRfMlcN
o8CtHGoFzQJQb2Mos3jq1YHtIebkR8ctTAQ9pMqBj5bdO2OhPfJmwdYs0EfO56gjsHWWT+iCjptG
s5EGyDUUzXNr5EZqZ/sJO2qVTC8pkZ1o7B1GnkVQYvnlmdxXF2hKbRCiUnGsB+IoO9PH+2g2k41o
HGuPH+78re9rfSOScdiomhjvQkofR3tWlKBa3Omng1nvOe9s7Ucz54ovcWp/xpdVj31Tn6bNEuGr
ELRlJvwSEQAfOmq7D9M8x/fWzZNfTj+O3Go0U7ZONcCsY+qe1nXmSYEdR7Flyu/iwY7OrWVHNLVS
PX9sJjaRjd7/Fkyh7vOEdKfeGpKtziWBJ6gkEU4r3XlWBZR44iDjyQ1z9bMulGkr4Uc8j22ldEHK
0xj7i9KViE+UqABB5pn6zVywlMIai7sRKnRQDpKesuJO96PjlJFHNlVtEx39fa2tOM/OZAWFajZ3
udPUTxUcs6DVGqf0+LT6XjRQS20xyNC3u1ghsUKO9VwpeGcpaEXUgbaSvqY4tA+wYJIztZMZUcpp
uCPYDIMprQp/lCYkbLOJD7GulUE0LGLysnI291avtCUOmrG5Sc22DrrEbT4vkxU/le2k+CJdGb4W
7OU7oKHDQzNwGRdJkm1UNHFPvOoqjp9Lmn4S+dxuEyKnfdUm1jYKXft+ogyzY7+1Z0KQdqAtaoVI
gcl5OYepkTyrjavccR/IX5oprB80MpbI5yGs9kNkRPtpEatHwahzaZYZXuv50G9guho/SPSHiyVs
it8qfjuO40RbA674iQqFdWSvixeBUAkgaM3emlbh7gYdwSzdEM4GZu0UJKre0Huw+n8dxSb7BC/S
gLHUs4u55tt56MT0ugkghSZCP1w4vZqIldOEiyGtDUMc1MSGk6dNZfW7VIc8UBRTXiJkX45Va3QH
uzLbZ16W7mLXMfRoaqwHepsTqSG/q55SZ9NrQ/pc4u1+yfS8+147bXoxMM31llZPtr0j8ju3K/RN
DUbKszpSiBANjB1lPX1L2QZ/1Sjl0CP2HuhSzTcJG/hO76LU8GJsKzJfGS2b50Cxd2ObVxd4kfJJ
pp35mWgp9HQsdg9Iz6UPCxn8aS2VBjm6Sak3LLluHcjexDPA+OwrV7rzjzbO3UWrKEy2eP6uPLza
fAYSbFys2iS0od8hf4VTN3yjsa/vsLPX0SWQ2YMssC5VYgdGyYBj/BC0aReGgTQH7RIBxT+jL1Qv
XjFJsRnAfJlBbKOggrr4SymkOEadEvuWTfjiZFL4RtKNn7Vy0fOgJMp8trM0+T1Hbk/a5mqXCaxe
6iWABpDvKbnLFDZj0Yfpk1Lr8mFJjXCfARIcvEQIdTeZa4Mqy1T3ezHkEWFWN15UJA6jADxBsQll
ql3aVi+euhYSH9fz0npJ0ZQXQ4AWMXMlpuHmOnS9liHfxhRquT7cBPXF3lrpm7n6b9ZXySbTzPCL
TJIcF9cOp7jSWnUDiHv6vKaqYMRh/0kasXQ8qx/kSQchHPv4L8D8Vsv0VDfKfJfivxaYo2G/FJk0
diZSHneGoaWHHgfpp2Su5junhLZeWDPdfB2YnNcTY99pVYr2ZgcS+dRWrnkUg0r9ZGiialcg3T6e
SgWBJSJoPlHCHZP4VZ5XuxE8xA91WaZLAqhjI0XS7nrkn347Q8+7Zre1tSnTpsFTU0egvbcm8bNv
8YPX4iwhlZbZSCQzK9s5zZofo+XWn+DQkh7jGj/6wiGOAtNMkW0q4iVweqe5t5x4/AVeNt20nQvB
KEl1JdAHXpmuBp5eF9K+S52xZ4/q+ZJ6Glo7e4r22k7tlLANSiPWj3ATUck1F92gYj4QK5NT2I+G
EVKgHQjlZQZapTRalN8icxSfqGBb/KsdWasxWZ6ul3Zd+haaBV+jbDK+prIs6q2lp+HgYwLFFULd
gFQFIvw55fAUnkX6/WVU0y6mKkkxA3hPfYcGRr+HRtTucL2V9wOuBPdUdcWuRWEhUIQz3JkIUfxu
CTp/FFM++7kxdF/bpWkeAKJQpMGJmNs1tMxHYBPDeZXe5O4O261Bo/XJKmtzM1M+utTVqARybZkL
GtIbM+eBNtWhu0uzLn20lz76bimCQ2alckz9JXGdS+lO4iXC0v3kVElVbqwxKqHVTekxKvroHFeq
oErizJ67xHp7gfyQVZultLhycOMyPUPqw8XopWWyY2mGQEGsl68LaJLTEC2ItMC3oWgNhhL9hqTx
M7fTv+Kg3D+OxsAWK0YSTj+NFrHDw8tKTiPYFq+WUJQ2eRJn5raBg3dw4nocfKWrDR1R1SGxg4iW
4HPaTUuQNSCSJLIwbRDTXd6UCsmd57aiCtTU7au7ojHm59wN572KWvMPvcQTx88SjXgyHEP1oNtt
8lSmDjULx4mT8lTMbX/XaJS3Ofj5FhMSHcGzqHkQqd48hpVTPKTLlFzCuKiOJbil9thRE1ePyxQD
WitsZGAAQgtfoYp476J/+aPE7PmWO9o73URqVStJjnafDWXudfOqRXWw1TphH5alcTYVadgTEkTy
Rkv3LU2BZvYKxgdaYK1+qFcIhlymSc/7Tp81yd2NlJwqcCvqOB2Q8Q16CdJaADQjTVXLAzqEKW7a
S7uzcR/3eoNA+eOu3dvGIf1lFfgckpgoFV3jEGvqjXNvtfZBDKPMPGJFYXqLlbhfdVcsv4Gmdd8R
3rO+k5QPv9KakuYNhNWKi7nC7tDhBpxELQhlmGuSQmNXBa5hg0nqJ+8KF2Y+AamyVl+5HrgZfiCU
N8ConsQNxsg7iBmXvQkEE2Vh+GTXH7wfcqNGQfmA3Y97zETnnusph1CAAsF2SdpvgwBX9/Fyv6V3
0UymR4v+KExJEA1XgBk9zwkWuRsPqpK209ZsufCClaWfnYzIyKGntATVQP93XWbPlqdRUD+h0Bgv
N37JOxAtWNegGVEAQ3Xgut/PdVlbo1JYeOPiiwvUvt+Uk1H6SKoVPvWfWzN/B8uA7K8NJ3e1HH4D
s3eQtRYij6xDEppfO3cCvlG06LWIJrzxXd8dCS1Z4ClQgqxr6kCW23Ni0R9GWlFnaqVMo0+CytJh
DE1xC1733mCA3ACLrJREkBqvbw1DGxqlK/iekyEvUMXHA/JKuPCVAPk/3jrv3E9AMwDOI42zCuZf
XRwO9HgovExLGd1c8/OkJX81Otr7m48Heu9cEHsYqonnKPDhq3MRViYVEBoch3jI1GAhYbgrp6Lx
5TKU22HWqdtNPM8fD/reOsJS1gGeUCoGYft6HUmEm85YpdKGwTFeKPbQEyZjKmhRwpK9pXDyVnWX
Y4jwHRIYKyv9jfJAQyvakkaI+I6szXOLDNJOT9JyX/StuJ9qQhxPpEPxaTCdWvH1ZM53du0ktV83
VfMQQ2OziGUog+eaNT0btSTczNSpfMwH2R36tCsvTtTfgnO/u0jIW4K9QqsNItnrRRJR5ApNLa3D
XMbDxshMnbpiPW0BESX/p+tBRRVwlbZQrgkqHSm3VvRcDyIPj0ZTD143RbiCClfZQpixbmzuq5kZ
q7o+yBSEV9BAQQ9Oez0zY+mTVpZ4lJntqB0dASwC7FP1OZxq7cZOu9ref4ZatdXgqIGPfqOCqqIe
WZmRwA5NozOTx7jLmsrnLjLugClkfp7h9fvx3r66av83IugcGBtgiJjp68nRcFRKl3R/ryCkuCuF
pmxMmSHdZQ7JpyIlIf54vKubYh3CVVY9P4MlBQiy/p6/yAyoZEaF1WliD/r/BUOA+aSYqfnf2NH/
GwRcMVq5q/bJtUm3LZRSEzOT6ttiP9RInrlLfeaaPxlJvGl6Ktn/h1khXQvOCywgcOzXs5pRJEOH
cBZ7fZ6iIIuXKNCq/NYt+87uWMFeUCYBmSvs/NejNJmWU8sIxT6hkQGiPLZQLZjTL3pqqJvWgCwh
NBLXj6d2FYT9by3h+P1RJ7LfYLSRrUsznaLI3h4G9X5yOitIHLS0qUX32dfFarUtbcdvxWo+MDvh
LQetd/cLLkyrg54Bgelqv5AnlK2p6GI/h3m8naxB7DDb1Q8fT1J95xis5w5MF7DRt6YKZYLIygQo
6LBI0OpbQgSalFVmLjS4ZUevXwMC5WCFnjahP9XgS3fKwl/zxqaJ4m1XRVPlx2OvKvu6iyc08pww
W3xzkPKXQQlp+nLjB79zKQHkhgm/wi/JCa72gtuRNmFZ6FLA+MdNKaItwwakgkeF0HPw2ZBRuZmr
zMP92gtDMJCO683lsGma9p4868Yt8u76gTXUVg0L460fYK/bkyPJl/c0MTyzzT81ak2rMKLmmO4S
A8Z8kmw142WmiRllP6ampBs3biE2babCDZrqFqf5Ghn5Z9/C9iV05xHlIb1aINF0VQcyAjIBJMbJ
eHRV6WtF/t2MisdQd3wE3t3woRxWnMJGAsYgzv0xJ1SRsv8Yh/35KXD6DXKI1SRYubodQL4rS1Vy
bsPJ3CBhdDKFongF6iw3PsO7u/j/D/QnwP/rcoU3MEQiiaMDZL8ESFT44qa24tWk83k437hk3zuZ
4KsJVuCM4xO83lZ/DWbNkVlJGzMZ9CMzeqKN4mF6rN14fN+7flQMp9jORBYU8F+PouhzMnQjU0rB
mweou8zegH7JOco7fWvaksaEgbgAqCbFD83auLGi1znR/74dMthEY+RjpAevx1fdtCicuKXIPTZ1
5eMjU3/WK1WBrWRNONq6c4dduYJa9uybKNQPIJGM6XsUqpO7+/jMv3fk0Ukk4CF1IB29+ikjfbM0
ypBCjnvc5mF5cvtoSEki9SJvrPr6p/7Ke//MGuoakkFUydF+0l/POjVLOhzLiFGQ0jQbVwzRWaka
VCeRMtkLyxieI8cstv99fiC8ybUV/sE1/HpQiq5aVaUVG8qKpi9W1iuXfszqJ+m2t3ic7y2loawt
eXhMJrnE66HwDWtUvWvEvtbKdNtMOMlnjQkUWLVv5bLvGVIhIkjUQypPGePaA7LJs6hKnBAnXzfb
w1HfprbcdvE/o+t+Ki2HKK+kWflsuvmplcuND3lz9HUl/jqlEflf0bUuXrd2fiphd1lhjRu7e1+t
sI7evEvq8sFCbigJo3M53yqgvF1ol0NL8GyTh5pvqPIN4ppW3+HKpMYRRXCYx9u4qltfWcLsxn0E
15G5vN61f0JLTinED8a9yncLS2sbkFi40qthau70qve+nbpw8OYxosvipik9H8UZE7wUI/ScjME5
dTECsQhyZuqvokdybFLdJUhbbNXTRtN8Ov6UnsH3+lOkIpSUlSUBQdicC5MMF+xqSHNMVX9FOeEP
Pbj+wIYaePlcXAx6DUiHdGvre9LkdPeyGV3vKc+TQ19P8DaybKrBe6PTE2WMZYgsuRhmhEcYvNmt
02fWFtMs+RDZhbhHfcr6QW0ipCc7joGrL/NOB1tEfzlOTlAEm9+dDmR5QbIWMItYgN41yTkkYvuG
T2GPBalj7KOG5oRXplm2t+Q8Ad8sa+qadX7OSnUJ3MxYkJNIXR5xMxU/U4IbEDVy3lMP7XZhFgP2
xIV607vLV6ctQEHYxZJvMcLONjXaMeeCylCQa0bqk4F+QZUXrk/XI+k7d6vnR5IGKvjF2KvUFX1R
8O5qZlnkQRpF1jnO4ningxan0Zp1+dHScusUajauvn1lH6SRmAQ6/fiEQDBazdJwm9KzgOw/mbER
ri1Vd/ZSMwPILlLD8UcA6JQt9cHDQqJHzVvKhzqUfLlELbq91i/uYVRlB1omRI1Gl5Y4CRzUfDcr
xiewYuVZFaridUYOMLAeUsAKqTb65lQ6pzpu4kCzab4VpvPNSJDG1crpk6HFCThKa9pA8eufYhUR
/1kHUWfodvW5rrt839gF8Fh7pC2k507q50DGwODaVvs9DB0bufvIOqWcE58t+FMiUbPramcJBvDQ
rqIvXksrLRBzveb5gLjyZVDp89ajlzJaoBtF6OVmhxBUl2oPaE5n22nCbMUtlydba5Jt64AGoAZs
PFIIbPd9WMpH6t9ZulXtGFqXnEs4A721NDII1WZo2DzhLmnGfKP36Xik+TFfAP32D1NF4zyERpHf
O0IhZzUBzAHljWmd4ryMV4mFQNRu0ZdUYqxVySkQwk6/KIlufkqFPXyD2699gq2Vn6e5X15MDMhf
EiMZx92Cr8ypCkvj81LCL9po0wx9xBCjtD3wtuZE51h0d1EfuSFL0puIKg+1j9ruZB+HOir/TbsI
plQ+RbHl4YEI2qFXyy9gJV1BI6uj91Z3liJ5yhOIj6Mahuk3sVjlpdcjCOht0k23rEGvKspUGXlv
Vjkyy4aOSU3/9X2MuMXsKgAt9sgpFp8yHSaBNYC/lF1RXEpLuOyzIvmnpWS3+Y/PKyNba47K+0pN
/dr1vFFAhy2s+J5G5WKDkFUJ1RH1E6DUsPG9RUp/cxkzHIoFOEtqVHKJQV5PdKgopfEE9/u8TYrd
COw/WJFB21Ca/5HR+2dNqRdz75OkcpddBQ41yAyMiNJxn5pmA4PA/Ak14WxYdIWU8PnjVXwTGa1q
USqlTrScMMy9lr+vadihAVGOe0svy5+6lMroTcSGsR8lWW0eUky85oCCUnczkHhnRVEnocCGvjPO
69eUsphIYmz0dtoPyB7/o5nt/MlsiuhxPtb1LxyTdsUMawP4tAE+qkI3UEfr8Q6lith3cLrxahqm
N4oD76wGlUqkKWwEDiB5rTnCX9FFXw4x4Ys27qc+S5/7CNiLY8Tjrhlk/S0yE+sb92V0K/d9b1QE
gBBqQZUUWtrV1kIUrFS1EdWPBRTnF/DaOiCgMNXNnR3PMZpwljqehWlO/9SiWJ4XAND/qFaz0heq
sf5WSpz+vNRp8tNkN3tF10XkVYMTRT64xcr5b0IQ6+6kvrYqXFEXQlXjao1ghU09uKlx3xUTeBkQ
SOEEJPmWaOyb3G8dhr9OlEU+Zl3XvGjoQG2J83FfjyVCDLBgiKE1yzP62vv4CKw/+FWYtY4EzADh
GvYxie3rj55HsqOT2497UTT2T6U13UsSdrfM597Z7YxCjRBhIHpSf7QP/tpakzNXkFY4aBXlBoBE
beSFqbNTmnHz8XTeXbi/Brq6kcvRbMUIKGKvyTrcpVB5IMXMqSdjaGAIo92q8b67fFyMCncjHUXl
avdmgwmTZso4M1HS7k1KpJtET25th3eX769RrjK4rqD3M7ss32T0L8rcXuoyHb1q/o8q9392N5UN
5IvgoWsU6V5vBgl4D4L4OO6dbtqpg3Y/ZtEGEOGN1vR7i8aDCfHjjyfVdRmwRJuhzItl3LvdoGyV
bCj3jkID5uOt8M7FskrRYm/CG+xQXXs9mRBH+QF+/7B3CKxXV7pvEY/AtpusLdSgXVVGN7Qh3pvW
3wNe7QWr701I3eGwjyHAjRpUheJWVv3e9kbnnEmZa3X6+sEqa5Foiavh5pSh87A1akh4UZcmz+z0
yNxEOY3WGxfEOzEOHUeqqRbmPYhHr7P+6+iKKu0zF2+LvbBhYO0yRcGWUZaiNODAJEnioaIf5QAi
oer4idJXy40j/WbzoxHDsDSh6Nur/JbXP6BUTOiubaHv/4is6+r0OFfuL1y5Hj/eL28+H7EzGpqA
MtDUwCf0aqItfsglOa/cG2Coz22ldefCwVLi41HezmYdBbk5PAmsNZ56PRtYlbIpHF3uh6XXTu5i
iUcKVmJXDo34+fFQbw4AE2I/smKgP9aqxeuhyCldJEMbuUeMFFMnOebdz6mKXJKTNvwOn71JfZhB
/dePh31nhqBhHYRgiEyZ5tU6hsLoUHhDQQBjTvlbJMX81QUw/RXojbhRJbg11Prf/9qbcZuaoh1j
2EJWnWybxCyeMhRRD0jowjv8eFpvi4cOFxYHD4YflSPm93owkJ9OXduG3CMar520NotW4HQyxxuq
TZlCHmlkEw72lFK3UnOzh6FG7O+ha6poc+OnrJvk1aPNZwVLYyHrRzMT0sPrnwJmfjYLp9X3JNe7
pTWCcQEYt7xESnQXKncFzEI1Lrcm0IBugGFu33qQ3txDnEnKg7Rw6LM4QPJe/4CsSY2sUAZ9n+X/
2uJHlajH0T3DYgg+nunbD/x6nKvTApYa6IVkogVkgxOIFqoxVS0+s4OT/cdDvT0tr4e6emMb1OON
TDIlq6uDOhk8s/8tx2qHTq2rfvp4rKs6+B+pJ+Cd4DhWc3tAsa+XbyC1kUueFMcW2vCDWWvtk0zc
AskLIcocEH5i4mAVEuAGEWz1klLAAJn94x9xvaH5FWxkckdib3QE+Tmvf0VOiadwkjw7yiZLYOLV
nZ/WcGIju0l8DFK0AxZPVDVgEAZqm9gbsKXhjXj66tL9sxL4Z68+qOBA3qjau3OZ21RIsmPSczUB
DFoLbuh0zT8+nuy744BBIvTkHXvTqS7HPI0MhSpUNE/hcdEz416dkIb/eJSrY/G/2dDfwGB5xfZd
P1XYnQzZkNX5UY3CyXf7ZtzVg0oFTy/6rU1H8gYASbvatH8GBBIEoo76DvTGq03bGXVb5NqUH3NA
JODs8QgB4K7o4xxoc6kXVNXs9pRrEMgPWaToX2lk6DO5O3ySoWpXQxZNEX3Qh9rU3WViUGg4ihj+
lV0XeEKHTlb/KHDjPI+mW0K/0IryXjfL5CXsFXlUF5DwCGrI/gwDVH5alL546CNYwjcWdr1b/7rw
/sxz1YklG1LpUNlXd69dQDJBLDw/Nm4yXXor1R8gjWpfbSu2HorJzn4LhA1huMj0v2sAE/wgVcsi
rxz/a+enzhqhp8VIBGitrO/iOo2PEDCaG7HjOxPkTdHJ9FazcAa7Oou5CVi+5UNWpbN8oaRnByBj
4DtovJr9hp0E6B6PeZXvk3bG7uN9+842WsFywMoIFpChuxq9KhVE8DKZHjNwx/ohhpogvMU2K1qq
0VLBDlbM3Bdt1P23mGv9rms3BVAb7eb1SXs97RHOWZjSwT5CPUBnL8yTEEH/hLj2xmX33gyJl4mE
GHGVb3s9EFr3Eh48QqYt0I6nMa/+DTX6I+iD1wE6E3ernbf/8aK+4wVFQ0pZ23sUN0xCy9djLguU
ycxtGbOB3SRyRzkYiEB4MdFCkHUO1PLJbKnsL3IzticRV9AONQ+bqH+FNoXPhVkpNz70OuTVOVqj
QRDqVC9o5Fz9JGTi0qaG3XUEea9pQQvIKt12o1FUnmXK6FYt751dDeATmNXq8QMec72V/4rPCtS1
gTU4iJ3m+aUA3wOp3063LUw7yLl1dEGOGDEc09h/vPTvvK+MC/QVKUX+eb2f/x9n57VbOZJl0S8i
QG9eSV4rkzJp9UJIlZkkI+gZtF8/i4XBIPNKkFADNBpdXVUZly7imH3WLlOrT+A5ZWeYpP7BHXT9
MNcMp4nBYyB3SIMorUtMFqgSxfXMgMr7y795l+ETIe5B9UcS+vdl1wyBMk9V5GdNeX5UdZrxaWic
38LsvQ+e5xsHDmzsTT9JFWeThv69kju6M9WGRZzBAMHBmVKxa4JSPwoCbqr7zbB//8reXI9cGlEb
8T2107/Xywo9yfBxFme3zYPbsk+fmsXALUIb5Z2dYvn5/nJvnNqbY9P/LXcR/qmurUfQS+Jsjan6
1rpDxZBs9dEO//ot3bSAfKoEk5sy4eKipJi6AFCPPNeWl7uxrZVIb0a91wfemta4H9CqD2HXJ+m3
Ygi8jxKL1xfJ8hzebL1EY69kgj5I8BViijxDdEGcLhPfnCOm8N2P9sDXXwULbe4IPDiX/1x8jQP+
nZLJK04y1EZnY2Zn0lokWJsxQ4QCI4DHUkgzlJqTXMu+kx+8rP/u5n/vPtsPoLrEMYoO4XL3wSgR
yFO3yHNZjc2+dDME6QwzHYyFwWqLaSKmZmufUdms31O8kdjGignQGMwJuSonStjYP3jD3tikCYIx
6gCWhbbo1cHgZrQE0WnyiiUOjZSOGTfzRktwvz1UqdufHZX5D4PmGLfWeI1FKZOw1qjuhkA6P1p3
NXdq7h40zXIf33/1X+8h/C6LrB0FxVYGvngp/XFiSGQVYBdoGrvRaM7zswUdlnFFs7p/f623PoBt
IuLfegHB6+VasHN1ZnbE2ZlUke7QHRn3Ug4p7R5XE1fT6oM105OVyefAFvrD+6u/9f5vJ+S/PRib
yvbfe4qzjtPY5SZXygB5t1sGv7RBo/npR02sNxdCbk7pkRCSWPLvheYZ1EJnsnlNOvPzTPr06edA
quGjAYQ3bycRGpBNcKUgPf9epxpcgD+qY1MWoCRFWzJ0GCS0+TNqAXXYAdn6ac0YAA81aeb7N3O7
WZefGOarYKop6jP5cXEzJ9XUc9YrgQnKPN41I7NQI4CzmEk5aC1QaHY59er/z6LIWA3A5hCWL08F
PUNpPTRmdnYLw4raVdPPgVEP91nSfKqTtL7S6+n5/et86/Mged6kpJRAXgnUcbSVS5O7nPB+1e1y
VSIbb7LlysgB4f73paiJA9QicNyaJX8/Truvc8eVI0t1TFjWjLafuk56x77Kxg/yuTdTcpsO62YU
CDHv8hUtQd3Lat04422G7ZRI1EkLSv9orMPnIKsczgX+Co+X9kZuXmtZU/cf1NTeOiWoTYJy5q5y
IF58JdAnIDfXAOoraMr2cXQqqFONP1WMgnuZc9V4tORPBbyjBRKQPbdh1QYfmpK88XwNsnWbbWmr
TFxGcOm6wAmQPF9ow8MNzFdQGyXT560YjQ+e7xvbAoWsralN74ke5PY5/xGk6sGApGsN5NnplPN5
Vngq+NjWfLDKG5sCNTs4ifTA2BZeZToywVOIp3u23QwwQZP4u7Gs7EhPHTfCiGsOwb2rq6Gvvfj9
9/eN66NG92+t0N6w1Rfa2VrKmh2EtFU6TU5BkJrTwHSrJ6oP3t43nhkLEcXQbYG2frkNWHUPm8bL
8FPQ7OG3jit47Nq1/8mf56f3L+mtlSh7csc4sT2EeH8/sqGFydI4LrZhLrOLhkimY+kk9EOyD0NQ
c4sxL3dUKvWMXlHrJG6x/l5Lr1LVpjrfg2xmFDQikWOlh+ncDXLfuZX45uqT6YIIMUv9oNgKu2Mn
tfo8KYKaXLpXLnDwabG/BYbmP82L0tJIQJgCZ+gkzS8c6lFuMORQ+/FUSud6kIu+we+6zvug7fbG
2UBGRBVjq83jUXzxZQ+iSATT7dT7HJHMcVBk9Hp9+rDRNvN/ZzRpduf1mvqoXP3q1Se0YgoVhQiN
D0rGFx+YP1mFxF6EMS8G5MCvNEk0Lx2wM5fR9tOirwl+6b4K61TK//ruM+PAuUS0hvcNOpmLd7/J
UlVi8crsIciFx2opxRe/W/7zgb+t4hBEQswm37/ctWFi+bXduO5pgWxzMM3FPvlOZcZGiV5bJR2y
PmHYRzoDH3YlXiVk29JEioZHa50bfPF2pui8At0X3omkvtwz6AnQzdENFTf9CDzTUGV5fP/be+Np
bi4fVMRIzFwUzH9/D5q21mJqmEOsat85Aub5in/fdW+QM6FEfZoHwzmsCaK/95d99fJ61MeQMm9n
Phzwy81FNQ5Q7JbiVNMzFAHxBA6d5T4kIpuIs6DMbu3mw/trvtpmSMoANKLuQqrz2olj9dNp8Bbb
ZNISc0Q8ICkwGm5xrzLD+qD+9/rkZy0yIo58oHok9Ns29McplLsUMHuIu6dBHymE2XPwKJQG2ACF
Af4TGJgi7sp3xuxnsavnYE9VU35w9L91vZQeyQA2q6hXL9OMkMGx504/BVk/0IvI+nNj+szco6fc
vX9rXx1KXO7WSNOpjNFsvUw5mnyxHC0zjBPBQ7qE5jgjlluky0jw+wu9dWNRa2+6HQQuW0Py7xub
zEWpNUVqn5jwhvqXtCIsjNWNZdUj126TFg4a6ILemV/qsVDxbOMa/P5veOMj5a0lx6E1sBWRL46r
gK64Pwa1czLzHJ6FyBChNrqJTMlCZkFt9IN87o3nSJtyq7cxMsNI5sUlC80nb85H51RWmnTgPFbF
tbGs3jcwCP/ZV5qZbprmLrPmbAuc/H/f3sqvnFy4tX1Ku5QuUlavWX8aDHPAASR1650YNaMHorZx
196/q69fIROlypbKEawSCFxcJWFWiujatU6AYuar2Q268zCBBn5/ldf3klW2oQLqpQxmXV5fkOMu
K2VunxrdozWFgxWJWw1pfQ691hE/3l/t9ZtCBcoEeI4Kj2Dxcjt3VnPwqRuzy9mz/NrAtY0ayv2h
D5f0jp56sXt/vdebOTs58SixNqI2AKB/P70aXYWAVGaeprbOYh2CVegutr13SvtFcHbudC2DWt0x
k/b+wq+3860RF5D2b3U3NKx/L6xJGbQm+LXToIYcsVY+7PMUB1gryeenRnfbK1go3QdX+8Ybsw3S
4K5Eqe+100abL05LyKafRJH30KlFtzQAyzpwvO9f3ascivo6gQ6lBh9lGBXov68uaRNZTu2on+CR
RbrII6OBKGYQ8cDfddYJ2uzZ0z4qO79xT3HF5GbiJulS27/YZlyYVsq0UuPkzEUaQb1xN0ZW80lh
9fQTEKd2nKRm3L5/qW+8QX8tuv39P86tQY7mNuGkn4zVS86B0xBO1k7fKNjG2bqEmSVBq4uhN8KC
4tJ8en/5y2vmoMSsg9lxn8B2Sz3+Xl7QXWUUIg9OGxJtyE5ukOKRWTG8CuYn+WAfv3ysl4td3OBa
W73ZZp7iVLqE7MA4tXk9d8bnbaVev0tNH86y+cGX8sYGxNG1mYPiI8xhuf2oP24wUPhWNJ22nhaw
qMNOAIi7oohFi7VOOvVBO/6Np4nyiRox7y0h3uVhacocro9ew9aZJ5DawXiAFt/9sFMwXIsQHnSz
xfgGiv8/Ckr4UrYIi1yfzeiNxlTKAc1HuRqncgSxBwSs3GnEtee8K3B6gYL8QTj5xkZLgYMgZGvN
6bi+/H1Xmegw/KmfAR3hSRBnjlqOfeGlexAmJXhfBl3ef0/fWI8OJw0aKs28r5f9R7wZCivTQV00
onUfcSbon9yCmaVd0UzeUwsz+qPU53JYbLulWFP4zDmSGdBUvvg0QKyk7boO9qkdbf+sXH3ZS7M2
4fN7zq4VwD69oPFuJN24SM3LEq+23YRa4n4Ek3jr2pke4PVl2hFN2MVuSIqZj4W32iemcdI0DEo4
0IcFUbsRrqg3133Td3Z1eP+Gf7QxXOxL0wqrPCv4VtN8+GziBREuCahQJlyHRsQqsD54oS7Plm1v
4BQlDdtmA8l2/36hpnSF1+nXuJ8tICyKHg2tP38Q111eE08Uz8+APeBflf4llSNrqr7G/8g+QZak
BKEQ7BQUjT7VCNAgYzrPphyn4/v38Y3tB3UJhIdNrsRhffGhlO2ssCHWrFPt9XYXSqvKfunYbNeR
11uD/8FdfONVYbUttaQC+nr/SVpYfGpitVRAMpxn2d7PS1bESVt2J8ZX9f/+WSJCpmBFBPnGQPCa
sJN5QlmnYO1xq8U+EnKhaX1y3Sy7a6zW//X+3XzrCW6HFdIrWn2vJFeuDzuvBRp/SkdPAhdwExxP
l/JLMBtDnNHqwSdB/6iAfflqbrkPMRx9JCAk1isL4CoxbbR67K36oOljhDqnWaJhtD/05SEs5i3/
q1i2pVmoJKn4bOSp4OJtgVbrI4CazO1TxwdezNMcTaOT3+l2V6N0SJm/bHPtaOJwEGmTIx+9xsjj
1mvbeCwmFZaDMZ9tg+JQoCf6vsVNmCLi2MYaSs8TJN8s1DwDliqWGp/4fbRoJ/eKohrO1Z7f/mCE
rg5r9qDI0kHy8XOnZyupHuhp4oyxlAsgA51b7xdQ1cmOMA7s8/o0EjjFOMQySWUUBvVYDV5yJvKH
uiyCaMH94SdGRsPdaoKS94WmR5R20lhU8g5TxZca7irlq86IDL8XgD6t/AUnCvnoV+Nzw/RUCNCu
wYyvear0DqkowK+b2ly4Ivqh+3xevDtRjutnTEKuMXxBCDj7eybV4YHXDZw+ykqVKZLI1Rlbt6tK
nWRgAqQ00khz0q9r6eoUrbv8BmKidquqvIxyKKJXmBT60WDYUkR+vTy7dgG/NoByOdjD8tPxpL9L
sZYKlwobjZqa8GnN8vWkksR+Ura2npfZeNS8NeG+lF/xFXkR1pREDHY7u0LoN0Ku6XOCL9duSOb2
mNc81oDxjp9lVU1nUQTZF2Pyxk9SJL88jJifegUyt20tLxrQ/WEUaybtLVCHPkqGYvmFqFR+TxMb
wWGuf285pa/mHhjoAG7ypvTFNoErf+TduKBcy/HGCn2lt/hmyylukMDvcy3t9sGQix+imH6tjfm1
znz91mAf2/FmQleZSpicY7ufEGdea10jTp3yvW8GaN9ry5UvLUIdxlphJJIS3QL6z6NFjglccfsW
0GtLcJLWO83V8rvFB6jtEVIPzvLY911xUnN6DIDnxi1T7588p4fuWLR3M757ce3pgx7+W1oBf/wP
titfmA8F7r6AohdZiUEGvIe9Z2ftmUP4nmyv+E2zyDj6yil/4KaAQkHTDbkb13K5L92g+plnyYPV
pdWJCk1ztGpMPWs3+KqS1LiVyZTgAODb1+XkuzhzFRafEeIATAzB6dvGdOSZmWc8x75D4C5/Y69w
p4DM/6zJbK9ro5PHCfKwhtHYnJ2UGkF25uZaHm2Ik6FyAyopiVWFGFO0X60Jd4SME5IWMeYqQ/qN
97i61ly3BfaXdNd1rjOhiDXpPrWAl9Fqeym04JFSvnXO6+RZYulwVwzO+MgMdbETVveNLiplqCR4
nj2ntflf/mPJdxRia4SBCXpRQCgWXNBkKn6C7cP/Rue/ZCCrXW7yAadVZ0Vmhv8XpUJ0V/Pc3bcT
ynR9MCC3e40TMeunP/edIY5VlqdRbfr/JLgwpaHiCV/lsOjvc2nMN/q8tOdMtD5WJsMEbLkEROLZ
MJazlIyngd0feYawY0bQj1rhQV7HLCq/AfX1xVyHIR69/qtJ3nAeUzvHYwgEYta54iG15we/agG5
dbBdA79oviyluhsnvQrxD1BxaedPZR4wJ1wyi1hOerEXqvkNZVgLu6o9Cc9+NszmqTMGoNgwC75s
+Ip9q4v5rp91f0ebr8K2S+rnsfaOoM1R8hV1EMlUa1IoH3P7icGO4DZY0+4K1ed4U7gTXg4V7yXt
jiLjffPN0Jb+yIZXZddQxr09GoFfSaoW7qBthwwEVDGT7PmDdFSAeAR/39DutPSYizTZd6n/ywcM
zdNOZTwxtP/dTfwfTU4YoeOEEjkLYpsE9+0ynBf366Q37WddQibv8Bm7xZW4jufEGLF/kfDO55IQ
rmmLHNckTG3DQbp2TLIivk9iGG4KpctrgBNdg4u3uBpMU9tPiV5SX6y7SM4+7kMqsNl8GKeKi7nx
rqRai/upFFD2EWI+0Hey0pBqVx02wcZ/qr0KuR4Tt+r3ALq7CaXbJxCdM6uPnXSzFbaTOTLs0Y36
uTVcRGYVwZLE1WGjymmhv/r4F2S6BGbfaW69b5iguHW11IqY4i+irJhrRICFfw/e1QyXtWl21QwP
XgPNflWksj+i3lwwaNab2C+X6dqyJpj/FuxyE5BAiIwX+Hqe/G7sQD2qkcGckqIZx4bTRpgpOJ8H
zcSgIMfrpnFb7+fQ2gCSndxGNJuPUWXOHGpTjeoG1QndGFUmfixN/lRkZOUXciIt8jR7+WHpfXYm
fGA6tx1m/3vSlCWDum5a/aqWQWShLTAC5XqHq5WAdOBPnY3rusMaxzFbNbFxu9bnVXZMaFppclNn
wvyRL9r420HbEtdDbd+WtrbsPKsUZ+xTqhBtvHVglnv+viTp+q2DDryvasUG0LuT+Z24yXz0Ogei
VVL+wMP5lBaadl/blffSkkrGs1RmLAZ4djrs0yivde2uxCGIR1G54drX//TYn9xtyIFv8yqnvVlp
dxnz2/vWn8WvepRYY/cDxoqaPlfPDnPCUV5URQZ7nz9eafC7k8IJTu1ijj8KJtR3eTLnsdW5uLCh
f8ym+WkqoEg4NIdCO9d/4V3pHAenSKgLCfoYtn/dLBACtabXHuxkGg65Vl51gYDMmbbmzmom464j
wYpbor1YG1S2F9OaYovFE13n/AW0sRE7fVLE4C5vvCL97LQMqOaN9VBLgFKE0Khr8v7zMntTbOGl
E8L8VHFiYVrWm6vct4r31cU+7d718gDUOi9XlzlV2FTpuZwc54ctkzrMhTfuEw2WhtXq/sGqEF/k
dT/v3cyhZknrwO8ltlHjpLAvaeRNZnvPjZyLnT7mdWiqCQp5llnH1prBZAaT8m9HX8zYFGkVZOXW
3tnm2h7w2NMPS8nRWRjOwFy/SuLcZuC8dpfsHiYcHilrV+/xgfdukLQ/B1PuharQzb0c3AdzQ9zk
2V2ajSMRwtTEalafrRHTqdKbsW7opy4yF6AVhhQ4SQ7+y+INWTxrRntwsnliq7fWWKPmHRVtDspZ
S0FF4iIeBgbXofn13mnpJGh68eBL+Rn15Y01qXw35LgSjJ0yMYZx209Y8yUnU5p3ZWebe2i333BQ
OkLaMI94ddxOmYPNmVUc/KRp71WC2YKrjfwBlFlCZiPdk+PgK9hCsh9AlkX1JE/UFNm5lP6YdrLm
MfT9F+omjGp3/SOlFAwwqS5Hi+P3526qrINSTfY4Ookd+zPmPItZXrV218VBi6tVpwzj99hl8mYs
R2bP3TJk99JPekOpO3WtIHTZ+6O2ZU1ORHD7nfnSlNiOuqMRhMJ2qbdRTjrJutwCaNXuPBgQCs95
TT9mLZtHP4jdMHFamEq+AITteescByOqudR3jZRzPLr5l77XgGCMBmxYs2x29VqtEWwIGfpu9rth
cGM/TctdmxgLpgVeE4/8o5svZnPmBJAUqFCJDCgYncgf3OaWNIJDqKySfSIDApS+2g2jyzy1nbeY
+3TZblDrT2eaJfh7fe9MYvpetpr30BTdcDXpygo354kHzcqrmwWaO7h+PUsjJMcIuhyANKKd5r2z
9CgVbZE8BovJv2Mg+t4XRVsdAbAUz5zh5qE32/Gr9MY0dvMEl/a6RgDdVeKWmdE9F2Y+JG0+xC0+
GvzN7sF3l+47meA3Btn1cNJsH6cA/9rGl/hOVyolpmf+suaYiPNC0YrAycfSZvO6zfzuhK8l1W0c
Z+6thLO/Awv1gPQj302ZtMN8TTEpbbc4asLlxVB9rPuVF8u1DQ5O1z6ZOuYtWp+PJ5LVr5aDk6Uj
uNBpzPEdWJS34/bKc+9PB1Tz6adEkTIZHfb0q9EUx6KYMT4VznycBfFb40ugU8ZKMuZVNxDLf/B2
IzI1RHPEreGzHLJ6t5klRvYSvPSt7E7APDC+qarlt6y18dGxCgVyphUn12yLWwoHlCEbv/2miV6O
EXat9S8XWNfBJygjB3FXZr69b4WbGIdu7R5zcqU47Ww3akGXxGlbz6HyBPRUib3jIq0zAkcRMrtC
PKgy9VQJQ7vzlg2053Fqj2uWodrzzS/lxLGKo8HwPK60oq2kxrUzkRpCKKZv23nUoJxzp/qq3ev+
0DwIu5zOS7esIARrsuKUyK4wUROv0j3BpXE/Me1bx/U4D1hZNQi6qHm8DJqsrj0h/uGgl7u2q72X
oq4DaNm+jHG6VNfLsPi3i1Mnn4CzMw2cEhrKdW0MQkIr2NUt4Ys+1CPUw/GbYaGdzVZtvS85HTCn
qr2wsjdykAmiqmvX750SGKmnA44o4FigKqpo8OGep24BlD7IBGOEIHU8pSn8BPWUN6c+Oe2S4H7i
G7u8zrzIrYV/WmROGIPe40brkDqiTsAqBmuUcvSNg5kOKmLugbB9zLIrpvHh9E0Yb9Ut3JnVs1So
1fgZCNy6boGWe/CclptpDniJFs08Zk2uxw0TPsdGUSqQGf/WtAgnklpO/T+/K4M2jbLGU1E72MtO
b3vUj62p7Vx8afeCdC0euvWJD/kHG6JzhdcXn7jR6rGRWb+sWccp0Lieet5wp2KPksFSbj+Ypef5
H44sJ1Y6FKhGYKKeBu2Vy9T/C2P434E7FqHdmr/lijub5pqMGdTC3CtT/dbG9p8iqSFQ41h57Ths
N7ODknBtq89pt1ypWdynUOoxGRYDsYn7k8gVe9+ym3eDLdSLk+n+3kxJmsYctzQxKP9cc1SHTRJ8
TQyfHoQqMthYyZcGuNthKKcbZFgmyF5Dw+C9KCKcSNpjqpnZHQMoZmTouXZNWfwmWzLjOhnWJbKk
Z8dpk/w0UcNHnkj0T8RbRUywuz4FZdqFOAgEoVnU66d2tJyo8tglFp/4Kamzx1wwfTVoNHn9nnwl
UN865uslJJfYhSDZhFVq2FdNoQRkrKqKeoc8cvSaf5TyPs/deIublhdXI+DjbHRc+p/lbyJfl7CL
Pa4ZBTpDnoYdNmMuDpNRL1zO/FIY/t0MSEIaVRNNq/nNH6pqh9L4a2NUnyT2PYfJnooIM4evmiZE
bBpqfNGS4r4WQoTYCLCPJX4TgSK9GtlBv0yG+7Ta033bj2i/tZ46VF0xTDcYnwdKvNgstvizu4u1
y0Yrj6d1azhVS73vOlqKXac9zhLLOnNBkjLTBHzEAswkUfAwDCntg4+R8M00zHjGUcU4Ct2xrmuF
t60YszUeMH+iLsQRO5bC2aGNl1Eqqx/0bpsd9665JoVMwg3SQ/7b9yIkT3wA0uTz2ndHDFKNCOGk
e2iQGsZKcRTgjxBJToCoyqt018xqxYfJyD5hzcG5vuh3OPBcO1klYyPB56Hp1LxzcngzKSyYuEbu
HVVNIPbzMhPSkdNSYimv2WCeMny3TqtGUFaXTb3vnf4BR981nEz13NraFhyX/fIlreZdN1np0S0x
IkunLKw4DRHQrZvjcYNLMMR06E/W8oQ98E8cbH4ELTEQG5Q6QqUSB9PLT2tQrPtJz3DEkRl2NW4H
NS3zyz1q65cBlG7YECrtRIAvOpWA7HvSL9avBGh2yCyvwNshOGoNRLW5n/+hd3vfJuudj/rjgVw9
yrHz20+M3z0DMht25YBMA4u0mvKU1tDymgSJk7bsmykY9m3pfhvM4dHUO2tPtrWc7MwswmRR3/LO
t6NhCsorJ6nza43IMBysrXo2NXo8OcbeUaT0tZee8iIdjxZpx8FeJqbk7XnvpZ06VlbP8Vl05cs0
uQXOOzo9ctvoo7ZXP7ZE+KavgzF2U32+5lB+3ozxInxZtmTMvy+XnArQUKs7QHVeWOZkuXZFc6tJ
mB/uksw+6GbaHUy/46OZ7DOeokQcS/LLzU2yWs2bDgn2a1gjNutVM+DC0cr1W0DF57iUuGXrTbeE
xkjSTRKHDYqF22emyJAL6X2qZHWFk4UWIpXEarfR7AhvZAs6T2DsptxIwAWO7smrur3ysj6aVHmr
T5qMFxX0GHxZT7qFEWphVhjpKhfViFYf5Qx8tskUPlb6cjVrQmE7aOexHoinyqgFpuGJiijOUsXs
S/0qX+cm1MHUxcxzj3GLL+VJ2IoqVmZ8x2/KOpij7t0mmJrxjwUw1pPA32WeUx3AhRg3vdvbj7Md
PGtozDdZEBc4BG3Ii8G7P47yPA75tKvUhuGvpCDULnC3tCf3x7w07t1IcWJXMJB/601ESGQaCf3F
/L6wqu+uAVLU03tMk8rrzEEe4/fDJwqUXqyYm6E0Pf6GuT9hNN1iTFsQObkw5jD1w1N3WhUsNrvo
HgU203GSC+xiW+yDUTU297LE5MuqAQXXTHzHTm5MkV2XIp6b+quoJu+IBbgIe1wgRnwvCFCCXHm4
n6fmvhkCcV8UdMqiQjHxnVrQvJea4hkObcNtgSFH6MyjdZUIt4sV/Q0yKIlrqenksbFWLnjAcgxN
OYzRwO0nrZbO0bDTgvlj+1HiUfnoZ8lyiw07kaVOZVSJnNFWPFsNW28PFfb0Ed6vNSBfewn5grIo
4/ftUMNgd+8l+J53BvuwTwUiskW6HrTUHF/8tU92CV5AN26PJ/dqV/kRf/bN6cqdjmNaBl+Lxa/v
mf62bxyqWty15HFN+0/8H9m14sSN7WK871EWXjXm/LPU+58V85h7zRmIfOaeQxQw/LnsVUEwSI6s
150W1WWP7Djp5M85ndnUGD0INWYS5sgaJgM/5VRtGsgE90azfATkf+9m5EP5wAaEj1V6cAJY7Obi
P+WB5ABxXYqxoy0pUuZyRRruFOPJJaXezXjI7j06Nld6ZXOZXvCDt7d5wGc62BXWWn+hIedxwAU2
zuqZo5W4JM3q0Sud+8z3f4qqfzA8vv2ExsadZyjvthrrZ1f3kyMNWx+0Xl0dRL+sN4TJ+gMM94WK
hL+EUFKulIXXEmNTX3sr+ZlUwvxUJsp6lHpHDVP31vZk91m2b2p53em9gVAw9+4XTAz2wdSNIcS9
KpyntbqWkLapB1bihAsT7ppo3eM2sEhd09kIyYYYbnYops6zPXJsimdNN4erWg36U5rrWJU22NNV
Wlvsa8Ppr6d2bndt2umhnpfmyZnqJ44wrPpUyyBZuVj0SODwTF2DjwK2Lye/WpcdNTmCPFoj0uhU
VJHY7/SSQxjpHtaiiZnFNAZ4hLlxW8L7Po4tQpLABenUSLeNzXwhz5uYXGtB1dwz8ihDOQ3jqTan
8TjU1rT3qdHHaT9YnwNB7W32OZcAhTwVtKX2k4Erklhn55gZjf65WsRzquF7UDWW2OPHRHFIZPf+
uPZR03Pdc53tcagMbrS5TiO/S9ywDCAEpy6hBTUP5CfNzImiZdaeLN1BPr54UdA6xpP0lxtzqdot
VSUZ9ylAjmOHy+GUbSEczl942YmIy7jjLuRxsnheNKfNJ0MuNxWuFDC0CyPmg3xc2oWkogX+3Xrq
ZKmC2G0YvTgQS8D8sl2Ehlf8zo38yRiXLqqCronqho4X1eSfK4FiiOqhvAGbJiKKlRiZqVonIpnS
sByz9uD2ZXLEdByLcnaHSJTwLwyrD+C0uvZhyq30oAfdN00fHoFJEjLYhUV7Xa92ukWa0qMupDTs
/VP46rmWKr+dLWhsVCzZ/oguyPF6hYPXeIPlNFlqT5HHVo8l1myxMvrklhtvRPpE4aIaJusK43TG
WeFNnrEJ5TaAHefr6MfDOkpiIgqEj0Cbr2Re/gDu8itoObFd/fOyDuDFRAXkphERlrHU5YfuF3qA
buegqN8r25ehKGnDBLP3PSkzQCZybe4Lo2vvTL8CVUt1sTHVZ/i66uB7GW9ob/yeKKKHI1NNIboC
98mrynPN+xIpRU6KKnDcZMnOC3jR9Efq5vp+8cw5pn0JmgVXutiv+zXSkvT0fh/7X5uMy0YvgoBN
XmKCobqcJSBCdvKcqv0p9zzqTtsQvBfica6n0YhdehE3S6m3YeJPRb1vm9LDCbItFowDdd287eEI
j3E92fYHMuoL/QC/hwEHAyU1GhvE+JdqTbeqMa31F1y2MZSe6+9qSGHa2hE573/TEr5ayfxb7+EI
bLqZJIBM0zenYl32i1Xt37/JF337V0tc6GaoVSXDIGYLGlt+zNz6iqD3g6v46H5tP+EPcRmGzdLb
tNjHTJ/DtcY21XEifAja8ff71/LRQpvM5I+FAkGBcxEsRJHAFb+RLIUOeSYR0weKjku996u7tv2S
P1ZikiajyMdKbT09BgN2VoSA8UAp2bYWByk9JUo/P895Bb20+EDf8dEj2/Qffyy+qtnt9Z63AhM6
dtSiLeJ8dj7SGm0364+P738v0WFeDbQEHP0LlUWlo7ielMWLMcqvas7xfayc6ylAy/7/eWr/t9C/
9/qPy2lmORYahh1HLcMvWE9Gta+zztiZja8dezgwH8gP335LNjkyY2SOdUkkMkaGaOgOWMdC+Tf/
w9l5LMetJG37ihABb7ZoCxqRoihDbRByB957XP3/FL/FsEH8jZAiZjHnaEbVVajKqsx8jRXVd0DZ
T8Ng76rB3MBSrX+p/w21wIfNlCPSCEUcyJQCK8GzNJg3kJsLMOX/fSbYNyYcYPCUS9i/6YcSJH6d
ENGicVz2eOGikl0/GSg6Z9ldHWwpCSzQN68DInAE+BhtBgH+v9x9pMjc9AF+9JTgb+uuIW8q5s/K
bNziQnSgCnqcHf1jltDd+/t9IgBwQFShiivW4nSPqQLUsJf1czWZT7z7zz7qy7uyaJ8zq/9xfay1
VX071vJ8W7ZplEAfz3Fs9vuxUE/k518CxTkqQ3KP7/mDBF5mY4JrJw5qFxrPEFI5D4vdMiFPKcw4
jLPUt/SfCvKC1q4/WU27cYEtAGLiE7L3kfpUNNQg3gm0pKUckb+pxhmjra+hZVOW7vHyHR4AcX0I
eHJdX8yVAwfgg7sZfXCUGZaRRLfIGwYeOmdfa1+mxu7dsk3jh36e8+cq1TaDs2CDLCIXcG1QCGI8
ZGgW8dEppWHQ5cg6xzpqQjt90HsLA9JQHvbwHirbLYTeEu6i05AAlK9Sagn6njpnv09wl91C5a58
VuHiQAsLKxfFXKLH67BXrVDOrLMC2WAfY0a5s5Cp3VW+Lh+vr/Qr1XA5deSrQFeDG0Cua0FFVILG
IYsIzXPbGfso/j319T5Jh6PTG3sJMf9iKA9qmOIPTvnaDHcqFgu5+bXGwYA2MnYEjyiw77K5OVjk
2sFkbmzx5ZNObD1wiZoDmZAXHX2Hy+iBOToK7JTTzunw1QcV58LPcIfhOaaQn+EvEaXf5erbqOu/
jOEJW4Gt8Vci8sX4i+g1aklSopxqnhNbd4PhvpTKU5ThLjHeBMGH2PietDeVMv7IwjstukUU7aj2
2f76V9LWNuibRTDFn7+58arUHCM1b81zUT7a04tj/FII09RVxCP6Z9uAWTDogeBya1NHN0rzaOqU
aypgzdWnELMGUTDVOrrVakdKG1MwM29zheIjwApHDXbQYfYakCiZNggiIujS/gnj73P66/pEFotp
IuRlo/GiEU6g2MhLOHIMUpLVwa2g12nOhY3UexjEb+ndrUQrW0e2SYjKoNyhLsJiNYQBBsm+cS4x
cnVrcO9ojebhuWvq8mgoSeRh1IzW0/W5re1UtCc5t/DoxWtfvfxI+jxFuuLnxjnvkgddgSBQ0SNw
ur2TNcec9k+L4XMhG3uqdwewYkBQt3RjVtYXXpgKIhThf+oki5nHUqyWgROnXqgHxbNZ+F+KQek2
nkOrg5g8EV51NWxrMc+sCHqlRbrQk0EmuZ3RKEfNzPzT9eVcBEGxVeBi/W+URZqR1HKVNNOYerM5
vxjB8CNXlY+0cvKNz7a4a17HIcxSEhbqK8hbXH41SnKaPktD6lU4v+/MwdB3WVqCP2rQMh5d2UDA
8PrMFu+h/xsRViLPSVmoEiwiSijLwIOyKvVqq+ue28gIzqleUUBGm3PGQS2ssI6O5ZyHEhTr7JEu
nfXn+k9Y7tX/+w1ww3FAeuXUiG98EVDSSqJxxKwh5X9uarw2CnpGtByM2s1aSTs4c6i43RRk/KNA
boTdN72fotsoHPSvG79GfMs3l5D4NRo4cAQ1kLswuPMuf400FEUS903hWVjqtMFtKg/3HXedNT4B
5r+dEvDU2Rce9ntUzPcD6LSu3Nhu73gpr7+BE6MKJgz/IILKmxUxTLxSYrssvMLWYIbK6vRZbhAQ
6Z1RwD1E2zgrSrfzVfMpT31O9dA5hNip2goki6fk62oYcJ0QdYQm+w4Yr9uVLPAeuF+3A/hU86j3
/I7KMU6hUvzC3ePFUOuP1z+BmN3yCwhGOSKc0NYwob2cfV1SHslrArNsAyXhAfhEieQhChEKmoZ9
TVN949itDmgQLHm5ynASF4dAcuzGLMw094rCpoAvfZiNwtoNfv1Z6Vu3Dsxw49StDsh+17DIg+G5
5OXKYzMNVdjlnpnOX+OsVj4Uvv6EW215VPrkj9X2zvP1NV3m/K8fkmcV9R6DCbKpLhcVcuGcFA1b
qs9GELOB0zx0cRkexlmS70sTsBaNJwrLvT3caz2yqHFv1U/Xf8RKGCXp4k6AQQ+VZClQ4OgNPO8s
KTyptfUTTGT1BjhVvkuK2PqXocQLWpxgzDwXp3ga6jRHbz33Ghpz+wFkGAAbk6dkPSq767NaCdq8
IXixw7MmhC0JgUJaxZm1PvcMOwaY3/wehBiw2oPvbH5fH2pl32DYiZ41yo0O1JHFyRgDXZPmui69
AdjRIYHWdmyAo9w0Abd7Zpj9cYQn95f0VeKPoAASiGBuIUiwOB1CRiYb6Yh4qLg8OtpPrYC9lVfd
HVSR/VQMX9RA2ZLLWtkpb8d0FpkAnleVj7JT4dG//kHXHbqYOXpNmL5cX9CVb2dj+AddzMKJj9R8
cSpyc+zzpCo8rYbi0fQdUgdacVNr8Qk1563cbnVW6OOQ24kkxxR//iasBwh9mUkqZsXVcfAbp3eV
AWZDWnDR/8PESCIxhiOgkSlfDiX5BbBvH9pOp41f9CQEUZsZOiBAsEhUPfKN4VY2JqkReqFCwpSX
y+IKp4uay2iN5V6EFwGmqFLig82QmhpZviSazaOP8HN2GAM8r75en6nYfovbAlUQPqJgcHJrLE76
XGET3AOT95Dn+5IOSupyVhHIFs2fTOHZHd/VeflgJNHfB3EG5pqivMh/llKNnTwFqjGahde28VHT
8qc4NX8HwPTcqTIh0MiH6xNd2z0o9WA1Tox5r0CcUGCh9IG0Z2qwVyUnzVzLFwgdENnXRxJf692S
EmgsmqoIOxjq5ebBda5qc9B4noXi8E7uWowii97e2DOrH453NXIOQjZuqVBlWW1l9ypxBYX1eBcm
xmcrmn/Gzrgb24IN05xMp8XutO7+uz691795OT/uQpk7iELSuyIg38x0IpwAge8mOeZ3Zp7WO5DH
bBmtzPTQDYABy2fQntnHbGgqY1c3830z4VpGfWmvNrR2Db2rIw/AN7LlAaxB56BoHWZUo1y2W6qM
a1EKTRTdQLQAlvJSI7j37TxBoQBfPcnHy7FrPsWl/E0rQUo6knd9cda+Pf1ajpIuLEXsReTNsTUO
U6h/rA1G1HSqfMocsRlz3/zDQBC+ObUQ2tXl529qA8Ya4B5vDNN5X3dwGMCqbuzklecraoT/G2QR
33spS+rKqXNPUqgZyTikT0pzTnptrw72PT5aH6Op3YgLqyto0DYWOdV7we7OMiUU59PCs7Ht+pmk
tuQNcm2eri/f2ulBcx2BKUyWrXcPc1AfVpmqPMybED6JUiluWc6pixIjZmjW7yBpD41vnaBS/r4+
8Nr0kFPmo1GmZFOKP39zicl0K33dGXIPkkL0O5oUMI4x3fT99WFWoh1mNkwM7RWDLMC6HKZV1Ro2
ulx4TaCfIRD+4HH8Z47tDUG+d+K2vGcwCoJKTdIt26zl5TipiYlbXKe150RO/wsBCeexwWLC1f1Z
3Zlzm+4iJGwpOaLcYxulqFghBVzKobIr8Gnet01mPIxFv9U+Xps/zH7xfOXd9U4ZvZCKoBl8rfL6
pgTfI0M0K6F+Io00hRsncWsoEX7efNE4ULuGL1h5w2SWJ5ge+jdDTcOb2gE2cf2rrkQyXlokk+R2
pLdLZTRRV4303Kw9Swr+gDYeAOiSzZpQVJrRiTdumLWJUURR8ETiHNIvuJxYDneHiDnUYDKM6NOk
WtPRKHFI1cpuS0FyJdCgYs7M8CpEs2tZGY4qjG/amYkNjvriq/FnxAJOJpzYMZ8PvmXsA0x0N9LW
92UC4flLVVGo9bCPl6WKAWheLQdy6WUxZS/bDl2jlz875hdLrXcDtJFhCH4icw4eyj7Z2v31b/n/
GZ6tiTC4aGuJEPVm32R2liVtoJeeNJq/ZGPaFzBd5Sz9Jvv2LlJui6b7MNvxH7X/1tb1xj31Lv6J
IjxlCZU0SJgxLjbtkAF+cbo49qQBKeTYfFRiZzoFLRDBcbQjSM8VdFY5ecIbecuZ8p3gpegA0Fbm
miTBRF9zMfNidIwaiheQei3LzFvF9Oax6b/4pQUkGjO9vZ9ph1Z37tpUe8xjJzdPo4ZB76s1q+62
mjzoH+xUyuebKJmAedtah/KajjoRjLVU8hRAfNleDaspJgCllbWnrC9lG5201wNw8RBiHuThuq4S
+TgniwOSRX3U6WUUo9bjnIsUskCljR8jSd5bTYXGgOzanQGX3MAIvd2NGIxZavQy9u1mZ0OE83e/
hCenUNVFH2GZGnV1Zo5K1cBfyUD37Gc4tzBk7BI8bVNNcgk9MKgtOP9+e+wUKe33tT4B+THooMHS
iaLhQ2g1ZY81C0I50BYQgHJjnJs/VxNpO7gq8Dcv1w/AuzMPAZs+J28y4jP9g8UVhQlrA1XRjzyl
p3iT9WguSsY3OVS9OJzv8hRzoNjZuBbf3b5iTF7LbHlqg6R3l2cOrbV8GgzGtPt8RpY+Q7GKm2Ij
srwLnIxCLqWKIgOJ6vJS9I2BtwNq514z2hJkYdgXwL9v03bYSolXvruK5gYvW/Qw0MBenKQ6nwM6
Dx2gxyw8NI0MZzCrXnQ7KOHN6M/+VJTn619tZUQitNDjQ/pH6A1drmBDO9VMoLJ6c28epJ461Jze
KwjXupMkQUrQ/9KQkM4p0jAqlXvap0igLsOk3VsqTHkj8epGQ5bDn4Ms3BnFZJgnCQOx1p27In2+
Psl396wYkwBIsQHsKRHqcpKjEJDBzyXx/BTwn9xW/ylxddv7Tro3k0L7++2CBCPCua/6N0DLLkeD
XYY/g9wlnqZlf9LGuZ0pSoDEnPR/GAiRXCHXRCZMAfVyoAwGIG7XSuJNPRZVzRTrj700D7eyWm4p
Aa8cNAV5cSGahiwMO/NyqKqYEyqlU4IKA9IEFWzfXUw6ufH8XDloNF2IwGTBeDctAzD3V0dTro49
v2gHdwBhi/AeaJvWjsbD9S2xNiHQqnQFFS7sd7AJubYhPg6ctMLhlVeoVrAPTboYfz+KMGmitC0q
B8v4FANhs/zKFDdKGeBbGsKtNFFFuD7K2rLRvaaKhiOTsBW//DgOykBNmjaR5xTQyKbJNg45TxQ3
nE3r75eNIE+LhYYQFsDyYh+AIfbH0BbvjFROT5UiqTcQjKrj9QmtnFcgK0L4TEyKgHg5IVVPu5i+
R+xpeXOSFYqDCAiBZ53vgnbLwXbl5aTSvyfZgb5mcXAvx5KULGhl5PE8U2uL0G2lSv1V6OkIHTa3
RTsJlW0nqdyOivfHOCon7/pcxd+/uOopt9Jao73Dr1jGQz+Q0E4JrcTLIFooey3O1KPRhEF6RzVm
dHYwBXr7IUKKlopsPOVwVa7/gNfK3OIX0OIjighLP5o+i0u0VOJ8rLoo8aQKQxPoeDY8prSVjAHv
giKN3KrGMNat0dxByijoabVRJKtb0Pp1eAqz6baTZRhDYxDw5o6mOf3atdYEVbMJzfh5npX4qUKN
ID1pqTbZe1seWxj6SZjdT1CZJrc3tDoE2WlARkPBITc3Nu1rdFrOEDM40WfhwFMnuPzGmLJHSYra
rFcGmfkxLRQ4CpU/HhzEaShNqj/osSU7TEijfW0l+d4P8ulk0HXdT5Vhu8CxYQKHdYZKgK/ueqWz
NgLfyi2M9QY661hAUWXUFhteAdceyoide5wGYWqGWo6aRTdAiwqEoIIPUWltbDvxNy6XhNeu+N7C
W+C1C/0mWyljo7PAMyZeMJuFoM3YCWWnKZaCk5n71tfre2zlQFPiF/qQvJ8wjVlssToqsgFjMy5g
jL9OMS5u+qFH36TfNWmSSDeq3GwB1VbOFSUMFeFvemx0+dTLb04NPrPTGiaH0Xe1l01qoO4xU5PT
+7DAgv04j4Fdn4UiZo/oS7cV+dfWlynTCoPP/L5gowWp7Qw0Dj1hND8hlqKlQnYG+ShXgeC5BeRc
3UAgd0QWJozMFrOtIlWqSovPGdeDp8gIuRd2j5iFBL946KAUOhtIk7UvCiqNUoLAHnL5XC5vj8eQ
LZlK7HU1jumVrN2ZXZi7pC2/Rm3ayK1XZ/dmMPFj3mzWYdYmaaSM4KEB9BjgRInoG80iq/jQj/3J
LFDour5fV14HoCl10cpAL4s2zuWA5IDxXHR54ulBb96FmlGdBupbW3ne2iZhCem0ATUxAChdDpPK
WmsiaRV7ga8W59hCGyjvLHAmchocr89ofSiuOOILJeblAy4zWwTKkjTxRlwb96YDHRkbBc2tHBQ0
rg/1ujrL2EIBBGcUXoyoti9Ou2qWvYFMWkLern5sJPxFG/2ABWezz2L5rEwAh8b6JLg5cq/e9XJ8
spET2/gVaxv07Y9YfMIeEigcF06EFuMGnKpafbSEwIWejMVjXfj9xgKvxRtwV5gZUTylibP4lj7X
ltEGLDC2z7t+aL7ZQ/AJL+1D0BXnvh5PVbTl5bfydMEv0OF5SYQDrrRY5yIJ/GCskOBryhI4LNId
R2B76nOpCgK6Ec1I44R/fFP9lHNTb9m8ry6wsAbR+RG808SfvzmUsuLLbdIbPNbzBh2GRDAkumSv
a9W9xYpf31Prg5kkx3g4UdxbrK6u11Hpt2GCYswQHpuA2n4x2sOeKmYJzzh0Nq5HZW1tka1AkxID
HJKrxYCjkkdOq1ILagtDMc5jQVXVnQeslZ/iqZg0F3lMeYT6jGTWZwpVMw+GWu17eGuT8QE7cTqv
kh1NjwHXb3DC37z/gzSafwt42ERcw0DGgKKkBHsxhkafbTwoVo67eO/wnH3NtJf4+s5CWs6Y7Nij
ZobRFUX689z8aHIt2tj2K+t0MdBiFyBM5hu5L8XgwxJ0wnz10ehKA0a58sF35oeAZpamoyOMHNP1
HbE2sEbjlxeThWjx0jR+aospbDKRwCk6pNow2yNteE5U9YfdZXucqG6SXP2ode2GJ87KOSeuyRpN
bhgTbMjLbR+iGtAqCSsrCW1SiBr4M+jFqYy0lziKendoMHOO8o39L7bbMqRyD0FWs+iwv4O6aIZk
DqWP9KRuwOoCuoOjQHRUnepXa5O1yKG24ezxvhNE+o1JKLOEn6HIS2KcNs/6BOwuprFVIT4fYHyB
IE9aYmmA2mKMEZAy2yNkbgVuuwnsoEe9IJl+BHolyWgP+YO1A0WCCfEsV5J+A8lJ+u/6Fli5pUU8
4JSSOIFdXsY/bPHMBLl4j/zhcyOpDfIcmLReH2TtJFESxkNGiFFby1x0xJynR88+8Zqcau9uNNTh
UzxFtMgSH/jlxktnJc6R7ooCGR+aG3QxpdKpzBypBXIxCyUCybpBujbZAW16asvxrxtChDahuiue
OcIWQ6zvmwiOKkyjQ3Xg0WgFaEf2COFi1gpueB43Ds3ql6KcrVNn5o26jKZFnGlOqTCSHqjfkbD7
GDhweq9/qLUxgINgoWuRzvMKvpwNUhWxHEwZOYaq1/dNnKefU0qCG6Ms8f6ifsl7kNYWBWFO5LJE
m7Rk0W06cc83OBcg8Sb5v6sSkVOkh53uu2TbmAXjGYM7dIsF9zlVxrLem5kS1UfD7yBRy/Mk48uX
l6l+IBOeyk/9TH7khlNlzbvajsI7ubJR8MlwGe1cLbYH58Fv6vpszLzxzyhNy9GRzraAvPQ6Ek6a
qhV/qjmIHszWmX7PsjP+AXpYpm7gW0g3//1Cg+yzHEQtefs7iz06WHVQsTKBFzbyc4qYsFGU47+M
IUwpyBbBhC7PAVJB+tDnWuD1HeV8v3TsnZwBLro+k7WzzbNJ7BgOAjX+yy1TQpdC4IBtiXJLg+uN
/UutItn1lXYjmq5dVkATCCCUtEhGF5fGEHEDU39OPb7XIed4z63x02rH7xrvGhfFUNRxp/FTG9u1
e32KKxcHUlIOFW5gfYTzxTO4M9q8iCFWeCUiNHIz32RRtB8r6Xcj2H6xj/LB9QHX1hQPSB7Br/bw
y/PRUrvTrII1zUb/N+cEEZksvEH6cAtY8h7Dy0mkZ06HTLA6wANdfj00CKe5L6TEazv9aJqINDbZ
Ua6dc6tJ3yAYPtMQPmLGi3XBVoqzNkno4rTS4WURB8Qj4W3kbGScH0G8eQ40wsd2SkMEW6VxvDeR
CZk3PuHanWBQHKSGDEyLuuvlYJT/mmb2Wwab0TLB9MY/muh1uwa05Vuu6S0Ts7UtA7LVJFQLFOGy
f2GglChNePt5hVEmwGfQmzPcPBM9KNlBZ32Q/PZjpvtddbq+ddYiOGA++Bd077G8FKfozao2Af/a
GCImqhXFLaqM+QFVwORwfZS1b/e/UegIXY7Sx0PDQ51RjBHRNDuKXhj3i8+LfeO7rQ5ENU/Gt0wg
IbTLgWpEnKO5bqXzODlfQluvz52Zjnf5/HJ9QqvL9macxf5ApksvLLuR4LfOeNePce8hy+tvnOu1
EAasAZFhuhlULBaxEiiBNfrSJJ2BrqIgDDjmkzJU80nuDBAriHgcq1ALdxW17mNEQe739UmuHQKI
usKhxKJKulxMc0I+PRRmHKXc3UyZGR20pOEG6qwdGmL/kD3BgQNIQiUNat5irg6xMeHhJ52VuBmp
2sk9mooInumS027sxrV5kbwAY6eURrlksUlkpAtbKSaSDFp2V/rVn7xWzk6dnqtS+XF9CdfONV45
srAmYyWXs7I7p/bH0ZTOUS1b7thmQmFYzu5VRaqfRcZzVO3xXx4LQJuwHxHIgHet1zhOMQfCYuCM
Rl3llspo7bMk0Dfu19VVxBsMLDPgA/MVofImcsiJPhvNVAdeMDWDG6f9y1yH6ORY+k7tq43S59o6
UufhpUkpjR7V4kr1nXIcW9pG2ADkBwSlIgBb6rOT6XfVyFnQwP1snL3Vq+7tkCLUvJ1fWElKYDKk
HjXqMQzQ11RLBm6TrjpieERemESGN2rlV9Ao+XHOKn2D97AWzahRki6wzO/JvkFtls1sGKEHJthH
cEvzd0bX3PiOtUWdf60PLpJdNgqVExtrHIZc3K5qa1BOMRmKKrN6zJFb/AiRA5kx8C7FaSCR/Dgl
vmxAnTVbNCA1mXKQnSMGa0xO920I9OaxxS+OUju6WrZnIRzyOMBwQ9pFie1wZ/qN1rktLou/VbPm
fxe1Y31Duht90ccB8Rd7MJCQVufnOK3bG0xwh+9AAoeTHtjSc5M4H4PBMD9HSA8eGzODWa2ktBRY
uegJpHhX7arMqj8AF2++V2Fm/8q7NPRktY9vJaeGBZC1cDrwQlDnetdWQ9fvIyUcVVfBke23ryQY
dESmEnpKK8nmLoa/cCdpYf/QSDO6SipT/W0GQXGPAyg4myKI+u86Eu8o2MXUPQ+t1oc/ornR/kN0
qUixrGqH6oNU6eb3GuFY5LnLZP5YhuFc7INBD1uylL6NjiDVeE2l2bRRvVg5niQK0GW4PGh1Lnkl
vdygfDNboVcPlUWpxPDvkfisjyE6WOgPSeXGeREbZLmB8JOheEFnwqJAcHlcwrAaQWCwgdpQm73A
yifkj+ByTu2k75Mky/aofVUnHVfl/V/HWN73ghwkIFCkupcj92ajTKGEyLpEw8t1UpIXs7UR8XJO
Yej/NFIt3XhlrESjixEXh6UY064ZTQC3kjokO62y/+Pyvpm1MkZeb/xvSvun61NcAzoyIhMUiiuC
mns5xzxtkQm35MBrJ0fdtV38jBrePbybZ6tV8aJI903K4traPlayQx4aG1fmSiSiKgt8CMUmMETL
rxurwZSkUyVmPAUHuxpJhq2+OJpjXvzL5wRfRiFVPMCXRTDDQa63rLrA4/Z6sQOUBtHTysCXa8dZ
1W9qK1T/YXJ0D4SnrxBGWU7OcqZaGpM4wOUah6BwQlopqNTJ1bta/YdTyYtdFNRRbwAAdvkdnUmK
DRVRDZqycfQYaH1z20xmDU53GOCZoKd/feOs7VQVrI0glokCyuJ5rzda7oQKT51M0Tx0+77MVfcS
9wACkIVFdm6rJ7oWdeiIMkPB+WKSl/NrJD0ozYwagjnk2ZFineU6jV7tOuS1KdZUf65Pbw0+CrWS
tiEoS7LtJZo7jIOMXi+BPgEIeadWjbUv0a5DhFv36QWE9hO5W+LW4VCcnCE2zrqvc6XECV67WMns
GzPY4r2JT7gMhEBjBO6B/NhcFjjavq7Q/A5DHsqR6cZK+NmX+3njkKyu85tBFu+hUMoCpMzEIAG2
HmGFWJCtt7dB0T3CVP/7x5fgxoNUJD1lFy02UaMjCwbuLfSQi0PMWBkeU0U/oWF+6GFDYLLz6fpX
XZvcq2AdxViePkt+B4YWyuiPDoWoyTaLU2GYiM9HgR4Exzqb5pvUmDfd4dcOCiBacHCEWfRVFguq
aChol0kqnWvNxi4nzj63cfd1iORn6mWPNqyLf5gjyD5qNqwtDKHLg9LbyDFPQS+dAfBgFmXXZXMM
AEZ8GieIn7JTbnn5rkVwyOwij2NM9IQuB4y1CLfiupDOehZq+3lK6nMwGl8Cx9qSqljJWoG2UjOB
0GoLwaLLkcrOkJoOUfOz6ZvgmUJUR/YV+jQ7pzPsJ4T12xsrqJR9LbXjrwzl0I2gsPYSQTwBawrA
KDyBFpmkNPk5epEsbZ6oBycP0HHA1iS+kWdNwnqhlfeJXU+POevuXf+oq9c0kENsCunBa+8QjhJ8
laCuGdoZBuOTPgY9YvVGHx+w9qs+9FMXfHQmef5TqRXmNNqs+D/iYhqxJiiTsvqHLQa1n0tGgI0o
Kl1+hwDnulzLKLo4dvFNUvWT0ma3QRf+DLp8A8a/9skRL4AMYts8EZYQxXgmU6AqT6EisH/nfZi6
2DWfJ0hu+pTfCY3goFAwWLb8v68akK/gDAl4Ff778ltXmk4bIKVO12ZzhXq6CkAfCfldasVbWfVa
VAItSIuOvhegPXHA3uSD0zAPNtrTgdcUNmYOvmQfSqP+OVl1fqrqyviHm5uPRygS4FxK2Ivh0HWa
w0xYBzWVih1IDQgeJWrLDCgjzDtZ3SITi2O5vLegooLVFtBZjs7lgGYyhXKl8e7SQexlXlbWgXIc
NZ4sG6/nlYFM6i50kAExYKK+iA+tqU+hMc+E2qyO7lQyNjy/ui1dv5WALroMZCRIn9LWE3/+5nM1
2C41Dl4A5yGYvsg21oyR/21IItSEy3OXScHGrFaOwMV4i9NWtHODlGtHpacJn9K8PMWl6iFu7YVK
9hAlo5dU+pepmw8bIUd8lsVnuxhX/K4386SBIqf4rxByCrvadxnmGlUFsLoxJGy9jQP+B14sFR/0
sLuRg/Z4fXixC5ej8/4C1Qg1GFz8YtNoJYZ4CCxBQ+pGH7sYE2c/i3YOHBprI8Fc+6CauJxJf6Ai
G9rlRNGxbig65JFX6bFEyUWPdwQy/wZyf3TCrcA4GDjSbcSXtUG5x+hJMa5lL5sO8lDPOfTv0BtM
DPwi6evcNEdUpY5NKGNwMHan6+u5VnUiXguGPb11QVS8nCVeezqOLaTRqpQ3XiFrjTuPvuHWpWHv
AjnX6ArgJaDj9vu1i6vogAHElv/tSqSDJSJ6PLTo6PUv3kKyit7MgI8WpYMwq/Yp5oEaVRw/RepN
k328dnC32fL6Xrm1TTouwMF5YZowey8nXlty1QxpG3pzFcjnjiqSB4UK94eaSkmaSgcrVvSn0smi
jdfmWjgigSB7oPpMh3ZxcCmyTanfgjoKM797TOes9MC+JBsfdm168FNE+gzQAILZ5fRwWo0D4L6w
EsrmttKdp8kp7lI5+Y8O5m+pSm7TSv9zfS+tTeztkIvIMFdmjcP1BJqkNgbVbazO+JDHGORsRL6V
GIAaDF4lvCz5L6852psIpOtRZE7OFKLf7ghKsnWnBP18KLZj7OpIBHT64CA4gW9eLmJSgPOzdU6j
3Fftdy2pk/9M3/qTVxhMXF+7tZGEmAie8/DMeVpcjhTaaqxZmI95uPuy9wP5PlDAWjl9+vcoDSZj
8XwRjwqerJcD1Y1V1ThFhB5MPuVOG3DqqSu12AjTK2HsYpTFlVvWZT7WoP+9PIj1HQhtfFCz8qsq
uKEyfVRlNM/XF3Bl89FMRAKWMg554/L5YsWh2WiDnXlSZ5dnC8FFL21MaQO6s/KZBL1MIBaI0e+k
iFX8neMw1zNvoJaEVITfyU/gWy3TbQLWfGOjU6XhayyuO0AgaAnSPWK/L7d6aSRRUkzMSg/k6T4y
peFF07vx0Noqbc1pKNymaR+1dqr2VmgKNyYHgx0I/eFQ30k6gLlAr9FJUpXw1ETaJ2UO5btIDr4j
2d+d2jGB5xUo8YNVlfiH9ONR/P+6JL8p45okqqu+1QaerUDhftAE+aBQ1g668b7W1Zu48T+BoTO/
NBZWrTluR4Pb43zgRmU/HWe9n4+BUapo6Gk17TVsQ/Cak/ZVGMn3uY6ZtVIU/GDhIYH9j2fmJY18
MpRjWcZY7hayMJL0n4MmxDKiK2/YpImr6lV/CrTge+wjatX6SCdT96Jabg0vaHn9F9rOY2EEqAfa
tXKb6yom4s4HhOQOXWE/q34mu2U9mYc2nXGcreKfcBXSz2Ydm/ugx3DVQTFbNWPF5U7C4btFZ8IM
kOmQK4r+XX7qteBLXdjniqqvG6jYFXTl+Kf2+xdKmBiRFFTuC0v6NmKAIQxLPubRhI9S/dXGBAeD
0KdCdg7RIB20ro9uegnfjlb+AjI6P6hVV7oBIoAYdOmP82zdjc70U45M5K4bXF8MCCzOfdHnOUY6
uNaZgW1+zDG4OE4zCr3A2tobYiVFRd+4n6vxPhqSX1PPokUoWrthpGRuHlvlLkWT+WzOWb7HeKZ9
CIdectXaPyIU7dHyeaYFHO3sUOaDhY1/yybDUNeIviSD+BIFLkbF8BMN+gcJzpBHt+Jxxpj0Bi5R
d8oSuTsqhePszdgE01ZlOFN2jn3URnDoALKjvYonA4WWHn3UoOx2ozN+D0ps1cxaCQ6THDsnk51x
QuPLvo2x2b3Dhu5RTjXSSb2Ub5uu6O5nw6l3U++0wpGzfjDkQj/nlo+r0ZQOBxzX5p2iJvJdGsbp
DRgORLbFLlGKyDOMeTgOAY4XulTcO7P6gFHPz9r3f1lNhVS1Ub9MUV/viI4VGpSTjOkLHu1mZN9J
Tp7eRjIGWLYxfHYQBHGnwQTO31NwRKhWP2PUfG9kxYOCd2ndqz+cKjMwllVtePlR+00L0/bUt4WN
eojSfbMq68m3VLfGkfZMa/UUBWPwGBlYSCothqZaMTT3sdp2Z5YVnbqkk1yp8xFan7TfNc0HF87S
o+b45dGuzeqMSFVynuYgxrkRC3dZQskI7+3ANRSkc0btGT9A/TQl8fyol/iV2YUiDPqyxwZTPSkp
PqoYTR7MPh93U4ZXR6IAc4myLnMLzXlBfQWB4VA9odNxpto5uqqhMHc2RZXJwFPHdnhoW/59lgbj
TVRiEmOF5exq5Ok4I8vVrpeCX1YBUAewUn/wR7nam435CVnn6pCX0Teavto+GKXbepaMQ9HPT9hi
n0HF4eepJ5lL9nUO/Ogw+fEfqcAaVcto/ym1frQLCe3tlGVx8HZIFfljGOZnbVTCXZSllpvq47mR
+5Gj03+NIiwKWzuLTpih3Eap8c1Joheem747VhnnxZAANxeaf5Z87UPZFdJ+CpPwvkh9+URW1e18
C71eGW3Bo4nHpott0Xe/D2UugeSoa/af3Oye89LfN0hXYW67t1T1/3F2Xr1xW+sa/kULYC+35BRx
VGxZsh37hohjm713/vrzUOdieziDIeSNbCMJEKzhql95C+axpfXcjfapMLWaoLp6KNmYu4peolNo
XemqPQfRHPBKq/w0dwbSHLyrxgxECcZO5oR/EUVYN4lDHAQj5Z6Q4b5L+p/4jL0YcZXsUh2CGwBp
BN0V/VeZ6R/xo+6OqRaav01J/C7ycPRQ9Phy++W9Er1bxNDAKBDloQq9Kn9ZZt7NtlnkHos9Bq4C
UiXe09QlhJbQs+GKLJRQ3ggwrjz3DLpUmqhogs1axZqSXiWGGaDZNEXx6OZWmAI/n/6CfH32/K7C
mLSbxo4qVObhk/Y57nW4HuHTZJc//mIGKeATziJKQfHlPCaTtEQbyFMYJselKixBwTitLGUnDgYq
IuYYR1v6WlcCNDTOeXslYsDFGOV8yKzN1CHq9Ay8Wb2HdvFJHftHBCkeMxzWlGjeiM7eNsE6kAFl
Jr+RH+mbrD6xigfisgymnkCXP7+T87Ylpun8z3KmjR8qNHbxlq3lkxH26U+cBn220Nj4uhvkSfQB
pe30FX/qIYQMQrrjSnHOXd10vMLRpIeN0/OEJi7OK9jkJDGvOwawk668P0onJYcPQOII7W/NMc0j
I2ygqKDv3OrzDrsy5QhidYLniori7T1xLdJcdJqoNBqw8tcbfNFQtTqMnjz4trIrIjr8kEc7SgBD
vHv/UEsvEt4sOqkXwtn6MJq9GPiqBKNto2r+KwvxvSnMrdm7kpKy/BQaCEPYdmvKWB7FYVirJVCF
BoALxu3hawemAmvjJsRRiz8sTE0hVwThRtJzbTJp7aLcZfM/kv7z3T4kUpOkIdDcbuxwEpznwRGo
I/VB8xfXEjVNClPoJJKNrLY57p15oDRoS6foUeyqUVKfDGm0Nj7n6kQi3msjbYva+bo/5kdiFIPP
56i5MhzxC34xF7ZSa2IbrUxR96j4ReJVtJi+394p125dG4HEBY0L0XddVCgTEQTBXCOdHWMpN+vy
85jLf9FGsP4cZHU1wUOfU6gXqeejyvhsFzmn2xfhkQ65sbcHo9u4m65dhTZlGJiukH1gC5xvDr/k
wsViIPWiwfBktf9q2vl9jgXx8g4Hbpts+oZcezFZO3jeaMtCY1g9K5aYTTsZotRD12bwxtykIA2l
YKdXKHUBzZ3+omLClP5vwNUnyniRz/MUsGHaCWdVad6jq/ZBrTDivr1Brhw0KmrILCy1LQBkqy+L
U4rPrdlxa+UqLsNVlsvYwXfdMfIrbBBuD3YlOT4bbFUzMVtkyyFhcm8NEwlNfR+p4mtqT9+N0Hq2
U/mIpKdnEAe9/xXAvweVNdpu6AUpqw3ai2KkBIAAf1MsJsqzrD7AD28c+tZb5IVrn4gay/ICcHvp
66qGXo1lPJSI2kwNhE8ke8t49mora9OT5avp9xmdnW9pX/fyp2QKBuXzYPdZur89z2814PPHG32q
BVxAuABme008N4fZHsfSHj0are1Bsv3kY6yp7d1EG+DV6EMDFbYirb/lem48ZvBFHxPy/ZewUofn
nBzzOUuj4phmfniYywpVrSlQH9JCKl5CvIzv1TZsGtdOeHC0ykzuE3McDmYZNvdls9hYtUFlDg7s
UP/gaxnmuZVi+480RGvHGo3Jk7NePmW09T8q/iC/irG1TbcSrR5vVH+uFMtBtRChAcTWKAeaq+0t
dVk9ZxKyzHmVf82jPckCTGNHDeMHtIkemhqt8RmqUCS2fFguDxZEJHqBGr0PnHnemHx/1Dz1vtL7
2k8HD/IgtAs1RNdPo83Z12LLH+HydmIoeliAiP+fynV+HxqcmJaDO3gpUhHgF6UTUkBUVFBrcSAi
bRymy9v3fLTVlIaIvyYqhF+Ydul9qeQPjWZ8WwzC7aR8hR7w3+29fO3jsLrmSC3Qb6Kr84+bwkh0
cj33aNsIrOPN42y0Hztf+4JIdfMXn0bKCnmb3ga1wuW3/LFmflX01Cmq0asNcfB1vG2LQQr2xEAZ
W7gSx0p/fy6GohLUNa6mhWCxvi/KBlkRIKCDp4DEBHxqt/Gnya/sg7DEtOvDdisPu9yXqEzSf6fc
SYZCRfT8Gylm2AadyMoLMtHtyk6JnVxDegu70tsLt+yD8ztoGYhqP2sGJ01bT6Ys5p5CWOVFMW7w
wjC6R4jx8Zfbo1z/nP+Nsvoc9FuS1s66Ck2+UDtESZ6UTjE12uc2SqOtBuPVwcCR6oTcS/Sxekfm
JIwWoG7lWaX6WlnyNzs1CxfX5Z9/8VH/G2fd6apmq0VLo6zoLZB0hck+1DrLpZO6lUhcW6MF/GcS
318RsBVV3yZiImPVElVB473UjXw3iAYt+9tfdAX3sriuEbAh60QkusZGhLlqpEHZVx4ccEfU3+JI
O9gW1uZz8inpp30/58C1wY4BzXFm0Fwb41/5UhA3GoRaGg5clqt9AtNdt/LUpA9QRbsUd3QStSGc
7lq7OkoxpGgpO9KBc0zzPpn8D+X/V+6QwJM3Nuyy7VfHAvIKXA/+oKW4Bq+WwhoLdDKJc1rFBeIp
4K+EH2LTfIl0XWycwSuD0Qyj88aOXQIS9fywzz5ecHAzGq9ORj9NqKeCvHcUYXeFJ6Nrbd9h/Cxa
7/ZkXzkm1P34SrYVGt3rcGuk0lmoqt8QUyrJvbJkcDFJ/yNKblt4qivLikQiHbjlSrti/YL/nD3H
fs1sRv6DNdWg9RNN+vruD1rAaqiR8TKgpLlM8x/vAgIS/agleu3FhUbNOu8Tm3IfP+cQd7hcbyza
lW+C0A7FgufA0GhCnY+GnqjZ8m+RR8qlBARRNu65s8Xh9jddCY2QgVk0UdgcCECtJROs1gj1MOhr
L1V+QtmUXIj0x6LVXTP5bZmLZ5v60Z/VX1b76/bI174PHwtC5CW1t9ZXQab1jR92WedhAxPslUYZ
Dm2GRdHtUa5sQvBmuOHBUyYCW9fLmqKpcjuqOy9Vh/8w6tibw2Q7/axvyQUtN8fqQP850Ns8/7E5
chGrTa8Xndd0xieMOZ/kqSdPtD7NmrYzhnkLRnTlw5YiAhSnBXqhrjuMYSzQcmuDDiVsGZGJxpgH
N+nC6iNkpC3s0LWx0JLR4RRolDnX8jml5vemFvFtWtzhe6+aL1LW5FDot6hiVyYRSBl8NIBCYLHW
APuqNctesXs4kmPUuErSE7Dj5YSgeFEYIwlFsL+9PS7zNFR8uYYJURZJ9fUm7IC/xqitd4BJJGvw
cnWk3dTQ0ZN3Rd+mv/DtrAenkuf6oSq68VtC22CjjHFZFCLmWwRsCW0xr1pHYpVe4NKYqq2Hck3k
Bj44DLxd58dKVOJUS8ldjxaBM8nhu2l51ELBDVFWW/BK65OBKnyfiWRsPSUYgm88mtPoIPyAVRcU
XNcou+T59lyvXyG2DpczwiUwpXV031YXmh/WQR7a00zpH6Ve0sLgsZ+xy7TbSPuGS917qdnLePBD
wUgh8rZY2ZxfoIpKkJam4AmI8JMDgJtDOA/1QVWyD2OkbXzc+oi8DfYm98pkLlow54OlfmnNeRFI
njqo4YPcmoOLQlG7r6xkCxa53jBvQ4GfYRK5Pjko50NFvaI2o59InhXOicPNsGsa9VgHReBYqRwh
xem/hI3YKCFehG5vw7JNELDhmeWfzof1IaLYZRJJXg+L2bFJwaa6PUqB+skw/lXs4VmjiO90WfI4
5i0xhpZtnNWrU0ywBI0UKDzaWuc/AI+vIJrwlfEqBUw0l8/3QKnrY9duWlKur6H//1RwInCpl6th
tXNSozKjvktBolR9gHPtFBa7zoyUX2XdfTIHKTxgsr6lcL6+ipZBQQ/CqCQqJK1Ylv2PB4TrR2gG
FRFvSucOs4FUDF7WFDYQgiHaJe1UuqiQWsc4b8ZDRbCzUSRZv8eMv2C/DZ0KAtj/dQm8kOUcZYFU
9hoKW695GqJVXINWuX0JXB2FhjZ9C+jbYH7OvzIuoK1VfSWRW9vT3oI2u1fm9r0KJW/fwvJxv5FX
c1bOR8nrmLNnslV8fsedlUflrmtLfeMGvbJNkAzhPuO9gqu1tpGO60bkNaU3DxdYjb7vDPw6zzV3
lGBqo7Ha7qQsUjYm8MopYNBFZ4pLjd7I8qP+2CY1YhuhAoHSUxr1YJv1EbDL4AD4bDcip2srhf4o
Gu6Q3eBHrK6ZLIPDE2mh7ElFVVpOmYBDHNkhW3YUF2puLBZRDOIBC2NRo0dx/kWjacbm2GcaA9U7
v/s1Tx+T+XMadu4c/RApcreRubOSn0ll79WwhKP1Qc+X6qJ6CLSHxW6zMnBib97rcLr8LiICSqc0
TIASr2baFhNys0JXPKJ9QB2BkTqpGb20cx86mZJuTPdFIP423KJngD3XUi5cXTpdN6lhLWaGM5pT
1TRemmt7y5cfo8w81Gr7M6L7lSTK90aTNzK1Ky/zQsWjI87NQ7i9ulkThGaiPLMVz8zFY20ovVvT
lhIAu/rJeK/26/Kdfwy2ds5GDsxqksZQPM2v68xRokJDMC2Jox+FP/sfVbM3yz3Se3l1ImvdpOtf
eT15ONHV5f9kVus4Xaq6vNWzUvWkJDX3Y18Fr9SusW4YlHGXJ6a5k0e2Eg/dezvDfDg60oh2AeFE
eXbNfcmjzh9NuZwB+o8v/sBOBnr40ejHf25fsRcqWG8DgecgMYA4QbtvdaCUesoR4Zi9WCoH/6GJ
TDN161SxX00zU9i8Pa6dREV1gQMIjblpl9Vx+5BV0gJPaivVbUXgpyxNpCMxozbWZyuVlH8l8NiE
h3hZ9G6olmWxK0rZp5ivhypd/U7U4S7RijHYqaIZzKNuNNpHhNmUwuEP68Hg9oBxiX7MV7+wcJ7E
vBevDnDV9VY2dmVH06p+kwchb7noZ2X0VfVaLmavTbTflCX3hQge1db6OldbapRX7knqN6SwrCuh
ybpKFwd6k+UK7Yw61If7RJcDJLH89HB7Ua99EK4TS9kM4Dto7fM1Hca4RMLMmL0cl7+diP0X+iQv
Sm5LbtGHn28PduWMwAP732CrR7pM5cRIG232IqsbDqmQR09Ro+xY2X3nJhgZH4uoYdcIsaV3fiFP
u+xd3lS647St4OStLt00y0s8CqV5YTNNj30YjvjyqPNpRoTXQRQ7fslBK+0UqysftBn/kqgacCOY
egNoloj3fzMR//s1q5jMH4wAgUN59np0N5yETl7dtMchl5yu7w5N2f7jz+/tGL3NADSupfCztOtX
p3eWORPFyEoryDgdjbQwH+Wg+8VMbEVJV+IXavPwxlBlgapvriL6cQ4jPW5IyGqkT8Nxvg+GZo9s
dOpkQ/+jSbc0bq5uK7BmBBQw1SjYne9hXQeTpdvd7IlAxOlDVthlg4J6of+O80L9ks1N+CKXIFix
yhHa19tLeSVuIhVadtQi+EQacz44FxhtTN2aAbH4s/46W373zepTpfhnIFTdiAyvnlYIlYDNGYn7
5XywJFPQp4UTDAUJTa62w72lXfC+2m9zAPr0F19mLuZSSJlTxVttmCKYZbmfFxCwaOOdFbYgYkXr
ZkUybox07arDEBaJKUDyl9QbfxizGTfvGS+LkhYmAM4dlkbWxihXtyV0CogINlfBGoswj7Ot+zba
IKFm/Eir+r4uJacIQXMkvv179ueN6Oda5LWos78ZCMHkUFfhzxRVo0EhZPJ0hPedEFgJQm5D4Npw
xdxQwx5RV6a90dkf9Gj4mQSbGf217QLoFgDcAiNEu+h8uxhgtnSplSZP7bJfejX9ykZEz7IwXlog
70/zaGtSwl4q/sBdV1uTxExk0qBPWGoggDzGgf+hUsp8Y06vreEbWWUxdMD8bPWCtLk5t1DC6PHr
Y3Poskmg1Wz1dwZCSbswjojZkeq+e/9B4MkHjElxfiEZnk9jXymxlZb55PmG+BVY+RNUQ9qakbIl
XnH1lfpzpFWsPqRd7ydqMXkodmnHxE6jHWkZ2gN9NB8Qbc//6UVT7vrejw+FLqR7eRCzo/gQdMNC
T//itnlT7SDSoba2BkKZ3Zx18+yPnqkNpTt1g3GYoiYDUhwoeyWZ4o15vrpdeZxoKS1yU+sqLUCv
xALzPHqaWT4EMxeA4kuvbYLiv2+/U9lqeQ0VmzQMqW7AG9Ky0f5Id2WhjgsybiI59G0gV5W+T7O0
vKNW8l7dyPVQq8e+QTQGsCtDGWZBOyQZpNdKjB3eL9K0lQtcnUJQokDJdJRr1thrMyrr2rcZq5PK
h17TdxXoEXdS4ye0teSNC/Xa08dCcej/XzF6dRgDzRBpLFuTl8hDa7tiXlwzddz8YJBl43sdtpZp
XJxEePhAv14IhMVzoKR5rU1ejNoZJnfhMGu7UfUr1QljoOyH24f+WlBBA3URNKVydVGrqxDVD2cz
k7xu8g96Yn+nWpfs6ZggRpg/a4H9KRT67vaY197BP8dcvbhT0iRFCDjVq6E07nRryE9haNX726Nc
2yPQ+oGg8CcYrtUlk85ynVs1QQRZ7I9aij5pA5SuWUjHvNC26MvLG/dn++pt1eAVAlte0GL68mP+
OGdDEvf50FExQ4FTPs0ijnZdadRuCb3R1ZqqDp/KUMm/1T4GcFNsyPep6MKnvpfqf/1myk5h5M9O
kdXJAfRegie2nOM5UOUnrbSUly4UxWEY+9ElCRP3RamiwNViMuci/1O+DqCmHVvO9f8qE1EGHCCa
nRbZwdE0KgOvLOZil5Qi/VkikXNMwqDiKbbmH1llqx87tOMit5LGbK/0LVSnpPCh54rqlGbK9BKN
unz0A42wVhlr8zDFvvGPHmmJwzUefRaxLB3mZOx3BT2nezFaqQuXw3BtW9SO6KFzOFU/yR6ybdOX
XsMaVSK7fmz0bHaoYaYVLeAp/1xP0E1C/HL29JSyD7mJVrQz+h1WKKL1sQY2/63juIVSkreQOTrt
v0pJoy+zWsmePtfWv1mv9jC7KOCPcpI6Y5BvVV6ubiiahgSlQD0u6gLIV/lN31PWVplzJ4KUM1jD
Pd43BNyd9V6mwrKjAK+gkmWhR0bQeL6jrMw3O22cyZ2SVP4Y6CPujxTOhZIe0DhR9pFdqRvqIhdR
B2xLBGXkBQFARWGN7tCtUtFbuY1Pi1bmY4idLvwl6ub4gncfhqxYDCOmLeWsi5PDoBRZVO4eUMj0
Y86/k/OQ1Lqwo5PIfR9zg6RB+6islDaGGTSX4Z0yUPHGOTGOfkuEBi0yZfbw8/ZdcRnDUliCla4h
TEQx+qKbV+T5oBDXhSfJrH0ERHVRv4b9iFWapWSl4tZlSGcTnVb5t6H4Pq2iqPClJxvy5XujkeWX
EPvJVKgV5JdX6+53TZsOHbLSvqZmx1LFiyxeAL16aTdPWdUGGwHtlUVHamUhYKMhhIj3KkKYKqnD
K3JivLKLD0qZPdcC2OPU0c+18DE7FpIebUQlV8cEuUDnkC3Os3O+5kMo0sQQdnAqYk12ElsfD9bQ
60CX8ulhhPdzn1E1cG+v8bVBQdIgOiUj0XvJLLEz08JjLjpVmjT/rOMo/J3opeD+MdTgh5rM0+yY
XZi+u+PAgiKQgqQf7VQoNKsJlpqx8yWlgfaazbLY6ZmVpDt8Q6LHjmdhSzLxss+4DIdZD5gXUhS6
b+dzazYaMIA+5DOFUntRXohjYqkC5St4jH7Q9nsmvb6LQ+s1sZsfeUmuq/V2txFXXLzxy8/gNaSI
uFxi6/Z4DRhVtSqBOnoqwp861u4H+Nz+Rp509dySe6JMRPJOYraa3AFh3CRpouhkhxoYESmXmmd7
LsJ9Ps8LoVCtfuuhHbyktdTz2oblHlOB9r0BPd+qUpehdgDwArLN+ZT7Tdyb/cC3ytUwHpBPN5Gn
jNvWqdM0eh1s6/PtnfyGXTqLNngZ6HMsCShxKUY+5wOqKHfomY8Zy5RX4+zkVEaeg7oNfoWyliQO
/hvTA7wi03zK4TofYXLEe0ziiFiNaWp/xCo1T8QWYqNyFa0L9J2MyPZwiKVKeVJnMvVd6edTc5B0
P87csYjgN97+hMvDqEMVItxkZ2Dvua7wSJU1tOrQ4qtEvQnUOhoTH+SZiMEKk/ZJ76fwoVGD0Hxv
KM/E8Rfvt0Uh+OLiSZPCiHKRpifShfIlpyfpIh/QPvmSVr/7ANCGAp7IWAvcbY1QjDAFyRaTmVMO
t/2+rKZ8H4bR+On2PF4eswXituDViRAurV4heAXcpFp0aux6ulP7QjpMub6F+7w2CiVOooKFAgWB
8ny/tWIIdQgm0cnPB/W+T+3QTalOvNz+lov4ipXBrgUID4ZffNNqlElEUzWo7AkrtcJ7M8IUJJF0
4k55kl7SShk29uBFXreMp8gyWSQb8aKU08ajESkZVpSGUlTHMTDF0ReKvZdys9nIRa5td84qDAaM
XwmtVgdWK5MKtWYRnWbDqoujNQT5s9+Mwz/Q1MXk1oOctHsk+vCTvz2nVy7I5aAR11l866WaE43A
sjRbXp8iNUw3TTuqgMl+RAQAgno0gSh/jiVb+ZhlLV4rcbLlNnjlPaIPwSlgPdEhu5hli1aHRYki
OpVNYpZwA2v7qeqb8H4uTQQYWNt/I94szM/AtTst4BdrR/prfx+jLNCOt6fjMtikLbAURUH+4e22
Vt+uBJXCAkqPZ7aJv9eS5rksa7GfSvofdRVF39tWK/eRrOePo+SHG+/EW89/dW9j20mVcmmuEWav
tkFttnkYd8JCstRvDlGlIDEcVMhg5hg01JleugEYIbcK5tgdx3ze50k4utYY5q4hd+POrMrYLcdp
esIyY7hrwmHLWfDKRlUW0UqbBwaHrPWtldlmW6p9Z3k6gcR9H1fBHbI56V3RzMKVaJcdgqqUNlbl
ysEHKcGJB5fB6GukM/IPSmUFo+WVaKY8THqiHOJ4wDnd0Aa3Hv0tm/YrH7kEvJwLnK9gVazCT18r
jJo30ceK2w4ebD2Sd7NQkoMVKuZhsEKxQ0tl2Fh8dSmfrhYfPTV5udnAaVxkVygL0pnrbN+Tu7j4
4JdD1uyA80+FU+mYUukiN5DyToEP7KJ0Cv5Ja0v7XOWUCl10BGbCp7l7ksymbZxijiLfrdsCPZQg
ATUIebjT4kOG+FX1RWvS+pep1nPpZKVe6Me5ipV7X69U2xnC2f8hjbr1TcpTBBiKJt2HqYaq7WSN
Lrw2o9u4+pY9vfps6DFEaJClAMKsZb+s0OizxgqCU4N3/F3WqfVprCvwmWnVfrx9uq8PRUpB1LmA
FFZxmKEWNnGeEF6sGMHRsufpW5aNwf1kNdnGal7ZQkvYsrDFwGNyv56/iCYCpOacqsLDXTveQVUE
FsDafFCa5hPkDXylwfRvvFfXjgnXFvi2xboJoMn5mNI4JIHgjfbKISibYytU4zkayvCYzCp62hYm
tVsGcVcefpTasClg8RbbGvV8yDJRIzrZsvAKxJEQIulGBV9rP9nCG1xZOS5jOjcAI6l5rsP4cpTa
duxq4U0tmjEdEUjjBGVmP+BePm3kDFfeACo4PPn4KxGcrZPPYojLwG5y4QnZGiks+GZKySyVGm3X
DJX6YpRx+jszx/lrR2EqW5CSw1Zj/MpSopS5pEZA+cAKruZVCurG7uSZBBhvixOybtURCMTsaFlq
uf1cbbENLzsuBssI20pTkcvmClr28x/1SYE1A0I2DQvpI1pZ1Ol3vx6TQ9oa9xQKrScDfN9BqJV4
9c2+eSziQV94TLZjis4+bBzTi69ffsySh9PZ4vPX931o5Z3S6VJwMiU1+RAM6vgj4Ob8qubmlB21
xgIXEc25OhzqAYEfNG0xE+S6a2FiZolKOzNNrT5yEBYeTGSeSutJz23tv1Sz0k8wWGpqo2En585s
yiNU1TSuml3R6K3kJMLIfkC+ncuHuulmqIK88/J+NkXyRahlWDlV3IUfZj0wS6fXZtPfN35SdLu8
zP3HPp3VL20aB8Eua0aEdqtpNFJXBEr+intk9CTkdFR3ZWHK/5Wy3Er7RFJzC7hbBTGrCvqx5uea
Aoe8DJUiJ7C70XC6QPNBg6QizdCLsizfTeoWoSYs96zMnRQlSx29z0zKYoFiPxBhRFvn760qcHZL
wyUjo1wwI1joXFTh+rwewxYF59PcNvhrd8oHZRLHTO7cuBS7UR9/+b3+PctDFLXCqnANU7pvTTR7
hrh7NRt743p9c4de/57lfBKt4R1/kR+ifJPVSH8GJz3Pn5K+2ZvIQfVNcgRc82iLanSMIX2iur2D
Fpm5ehvufb+6EwXks9IwHto0+kT7EMtSSR+dUm0fauhqTT3LjgiHyAlSqdprdn3Xa7A/dBBrlpm9
GFrw5fZevwz5mNg3vy8KBG9S3ecHb/LnONXNNDhZs/IlzdX7QFOyhU/MY91RxSW0C/XqW4zmsWtN
xfCxqjUvsHWwsGlyMov2GMWy4arZVn56dck1JhJRdCJzgJPnv8xH9Ko0lNJH5DFRELPSOtH8xgo1
6v8JS/4Tx6dym1HlBxp/sMohf5Fbw+7uYmwdX1r6YZYbcxqJ4ad2rhyErvStRvGViwIlPQQVaEkT
F66fn2EUvlRnke/Fo2VGey0tkyddr+b2YPd1eK8ZVb8RQlzmS8vdhDsFPoZg5akGn8+K4kedSXAe
nIaobjArp3UZWfqhxG3FsaX2WWlCpN1iSSLwSn8U6KttZWwXbyE7huAbgMGihmuuTQZlRR8qq4rD
U6Tpvyo5fFaz6WmSytesDh/npO5cpTZRW9aPojI9VRvzHdjTUymHT0hsfs9sa+sXLcHM+jAil8Tz
wX1NTW81J7Llt1owB76XxEVAG7KXhgcjG03L0Ya0R4Pc9u2TXofjry7z684x9Fp/mk0eIicMzPR7
BKFedfR41u+V3kLToMRVWDmZxtzZTtUqpebgEDlt/eyLgJuJRPuDSUS4GS2J1ZvHKz8kWS98YCHm
Lgn9XW+P5HzaLozRjSzbPoXNJv0CsKUeUpiVG3HGlc0LwBxtftoJiCesc/4sEbUWtIog12zzuxHv
cMUBd9d/aQUHhmeuzOr3RohLQGEsjCR02mHsLVvrj1ceFno5i342PFsf/jWEOp10v/fvec3bZ1nN
060ZXhb+bGNAfSS7ALkJa4eQezXDZg18H/dXHfoXD5RLgqJ9CZaOpGMNSBhYid0LWidZAgdsqmQb
v/i5/TKMdVcfOqrimwn2tTiHeiHHZxECQCJtFVhF6jRzibLm5WCWgcMLmhs7tc/jZ4RgsJNqO2XA
61HpCv0ui2Tpo2Qn1j/hGNmJg+y1puwDs/epQNj4dLkq2k35jrDa/FJadf6clbFh8/Ko85dQdH29
y0U5/uzkLkFkoC5MpPdEinhg0aKXz+tZ4IgEKr87dnYaT8eC/PBfZAslsJCC3qHrC5QPHWmwuWoq
vasst+3kJv6E1/wMZH5upwzbZyN4DYqxiw6ZnSP3RzO1fS0htd5LQa8llGr9rnbGoW6ecTlWu1NT
S1L1KOTKz9wh1qwYQO1k3Ckt9Nv7Xomy6EA+iT1DZI9G/eBHWVx+hOE2fEFoNfh3ztrsA4rm4+Cq
Y27/JgKv1EVJUD9xb6rgj1oZzbG+jTr7OJklpYsIaCJyt/40v9apIf7L5WEskEav4+lujGrtLs7o
uewVIWdP2HoNrVv6i7wg/I5hdON+FuXOT2oE6nt9nBpa0PrwY+5qAipw3rIzjTb8Pq3xUZ6kbKYf
AD0GT7U9Jt+UNImQ0ho69l9GspLt50pQ0UYdavyWz52vuMlcVTrtcdAbe70XMQZSzZDz9aoYgFrH
NhXGUsHZhYC9+yoVxiCzJgkOxJI1g4DK0kk3XGVCC2antLZSOfZsK/y93TWPllRqM8wiHTdjpa/i
19vxg7Y+YYt6EWgzbhDOGL5J5ydap06V9u2goWplyF8nLbYRxFSrZktT6PKyIjeHDicDqFmEvFbj
zK0VSbNCL70OYS9KkwJQeLk6QJ6NFA3GYqNuffHIsVMo9QBY5YYAILo6p8pYUiFrNepMRZe/JonO
0sqxre9RKN2yobw2FoNxRcm0Si6Y0kqslWaYAlxXC396Giu1eNBQaLQdoSMm+94OAx+23IYUeIC4
UPo/XzC7FKGI4J57A1nM8xi1yVe9HWZz10OaGA63d8fFw7wMBkiIWGWJWtYV8xpNPqwLB8uzLWSJ
PQSiKRbZo27cJXMUf1cDS/ediVuDIEarq7vbo789oOfXP5VUGlDY0UmUls3V9S+muIZ7ZFpelkIB
2g/CIqEauzb8Ry1bpdrhKBgibgcHiDkQuXkUVjZ27iTqMtgD2vH3o9kEv9HIig2nt3zjo4zH5ejI
fhumbpFk9a/bv/jiNDFf4BvY6AioL6Lj54tj5YS04xDYXmJYxROwzeabnWj5xqpc22+8hpQyiDrg
Wa62gJ8hk2WnhuUh1l5SF5LnH8RGWUuiZ27BUa/tAJRv6ODj2cmmW37LHy9+n8siCPXJQn8pkX7R
0/ZfC63WXlu9K3lBiJKTu2Yyu89TZAbv7qaR0NB6IjCnp4H0n3I+eF2JSU1hI3ttTEXPbaYgMd2u
hO1+zPQIwsHt1XszLFntNyq2NAS5q65chn0lBxTeBtMThkARoyar/lHmuvExj9ERddpKCvJdIPnd
nSS3vrHzNYmovWoCW+udqc1U2y2BTyEIjfyuVKROUuejcBWhS3e10fQd9q3KID1olVV4CH0JXP6Q
Ln6FsJMgiF2LCnOT1h6OtaG3bNOxbZ86W628Wp9NuOdRb5S8ggYRrl809atEKFLyqujZ5wr/btnN
JdqP+9uzcnFzk6vACCBNArlL2LcqelpqUmaDkdueYc0WuM4p2xODyPezOqsumXl+/IvxWHYwdSj4
XMSYYZBovi4a26uhaOZObqZDcCptlccVnZ3acIoqAeR1e9CLIwW3F61doFcUQOEIrXZaKQalkXJF
9YidzZo6SDm9BJrsH8KMoO72WBcTyljLUwhYVoJMs1Z9C9qhqDQz5MnV4hFi5BwNwS5V9CR0O0SY
fiSwm6WNK+PiYmJMPAkAIAFUhLWyOsZFQlFVq1LDGxWI4WGpaZRZCEPe/2XU3ehJo8AC5nN1/fX+
3FdJWRpeqg/iYCdF63ahWiAUoeRunoxbCMzL3h9jkJAsI7I1qcqfXxDCVCZ0CnTj/yg7j+a4cXUN
/yJWMYctQye1kiVZtjcs2ZaZMwGQ/PX36VkdSyqr7lmcxdSMOoHAhzce3TGYAWd6k9VhuV8osTfR
sg/gWiXReXWXbzvPx82il4aVAFBl8b8/+eUk+mvnQODKUQnJy536fefSMvFWLLC/Y77O/S+xzN3e
MET7NSibdN/ocx5hmpo+edEPFi15ifiMkdNzPXr7deMUkKpDcHX0ikoejFHLd1PtjDd1Sez7vz/f
B+sHrweSRBKDKGp467i3TaWNy1Z6hOAb4xoKsxIv9bSR9/3v1/noF72oeXg0kFJx8r9ZqKvGES4K
6R31ge86tKXXI0f0y5iK5ikaFJRu2rTdGWqSGtEpcxM5uf6Om4p3/++38tFPymOKfozh55JN/Pfa
ql25ga0X7rGYaDXObOkeBq93ojLffiio7VDOxvLJxPPRL8qRDv3AwmYDvPwM/3Pa2iZ9DlXKa164
mAfAA+Oud/L+earX9hNZ3ke/KOcqsSbQsLzemy+61rxy1BfNOcpl8b6pbhJhM+T6J0K8D/Y6YnRx
sjBCIPB4+4DmtIOVerqwI4yBFvEkF8cAQUKMRqCILK+Un+xz7+/nPIgXURoZYgGm+Lf2+4nmvkFQ
UELoLCbmMG0XNykaNMWhQRmac1X1to8zcHUIAGnkxafOuybPOi2kWsK0KHybIydANfjv1fSOFLq8
LwRciPxhud5Rh5lutJlQlnv0/FSeaJqWdzZneJJV+bbPU+tl7uri7MASRSXykId/v/pHPzbv+bK0
iCZ/p+dSvb75FRLio4L++tojJYtbozG//ftV3s2KfEaioJmBMfTiKXrzxDRpZ+cUYbAbi7UOt6au
9+AKfhUOI/iFuVCPCLzXR840fpY1/P4DAhRxmDKjwJeyKf794Gx56Xd16TlHTW1SJqqyrCLyUkd+
omB+v57RdqIfIkAGc/o7WnZERuOus2Yee3d55QmeQl+6j6tm+WE6OJ9JtFmx784VXg9E9ILv0Xbz
di4J1qnsnKGwjtIB3wjm9molY6mvdCB+1ZvnRXnuWSOA6NbRaDpdKcFtOiTMaq2h3J21vIe2B6Bq
XXsvV+8+V/ODkYoWLZDId7NeyaT11UWc2idtkDXh7FBSQraKebu5gUwyvaEvxpBYNHpX+pFf5KeO
yLGENi8g/TSYQrXo5Z74o4r840KP6w4J0KQNVMf5QZdUSo77yXQfOnc4NQG9OLXCMUhkRWgXQCrd
6v7i7knVgLJPymp79IGGEesDYKahebeVxbxcanK87kSRRasxXo/D/L3MpuUaielvAgGvWm4Qu9X2
53gRerOj5ubVzLsUTisowtzpB+o11h9K5sH1kqY/tjz/qfszRVrANMBfNSWfMsmLfEkG2z4Ni+p3
fSOfupFABy/F06F1tp9sBL7Eop2KqNysPGp6bS91Fz03jR4bTfG7qjfHO4WyfUeH1hTmU1fFJb9D
PNnTpcsP9U2Qlk+b6WvHdmvXZHHdn7kM9IPdtv0j1z2VNGm7p9Uki9rNOSvKliItlxWNIkNFuQe3
/NkZHluDw+7yBcyNdq0C95fnTDfb1B2HWeIZGtc8MicqRIL8cdjyhCcC5eVcR3k6bbtyrLSDX9Qv
6KBu6mJIv6wamGPgSCqIC9oe/PEu09yDUuKbsy43gztu4VI3f2qh5Ymrb1iCF+Nc93nML+Xv7aKt
Qnso7KR2l3tPzF8LP7sJljwyiqaDiHIJkDPSvdeRfzR1ZC0Hyvljt+Mxnb0Xrx0l5TT9RQR+1XSe
e30xAGyltpO9/ZQ3NQU8bTGE6Emdw0AuVdTTJBx1jePTRpL9EFJOkTCkBG7vtZApSZ6rsfxZCN2I
ayFOa1WdZy9/8ZcNUFSUD0UBWJxn5RjpSrfi0Vw3ehr6x81mtJBNFYSVVU+JoCVht6TeQQxyCwHl
gsQTIqBQGLov5zcJuci9pHNhHQY/0EKLnpLETRE+K8OnjUm4VLws5XOpgptSeL8ZQSFiPeMLnP8V
ZHnMTLvtWu6aKfxEKKeeyCQW3CHVC0m3LqkpeZVFmmM/NYH1y5sM0hwWh8j2bLhbicA4aMN2pRz5
3a2mJ3jlIDL1kWLISb+SmZFeZ337ZZ6mb+jfvspBPVuFTkQ5HSlJRSleaIz0ji5eXoSd0+M548OF
rhDfC0teyc26FWo9ac667qUwD5nWnSy7GZKefENawXHJNLmKjKr9sYr2i1n3683WyF9ut1aJ2VJf
uW1tEHcpmYG0/FB81SXQl1tkQv8lS+meik4rwzzN8309jsvOI2QbT4ZRx3Q0fYOmjzPf2x7gPO6X
xjsKV7zW/UR5jNag5Z3T/rpyqDyqOzQjokuvEajCo2eKhbJlz3mq/2br/k0271exeCb5P/VT0ciS
Bi9Z72bTeJmGsqVbtj5YtoSj34hyMrIb/oGzV652Z+lyCLkqDQwQ9bofzc56AnFR1xTfUIG0rcdh
9O8c1Zo33CevL6HcHhnLINLyqxoI7KUe/nsj+pc0ALHCF0DFpLPudQeueXX02CoBIdmY/vTUgJ2s
jNIna3MeSil5Rkpr526DGylaHfdVX5wJfnqeHORTQ+dlUZ+lHgVA9GxVE31Qg/AupUzlD0cbrhwn
+9mmkKWKTqU9CcLXk9+fdGs6rKJE1ZCpL07Q/6qH5QLYLVQkdeOvzC1fLtk2+64yflnmpWnLDP6I
wLjJUvPntgxr0uTN10zzvjWte3JK04y7gq6pYbwuK/fHbHuPk7Ei/PSCO0TfIFKbVE+6K4oobVyX
SxdjMznQPwp3eQDUSpzZf3Qo/EtG9p9QtfZyXcny61LZ84H9ydw5oyvOHsGX51z1C3U/6XBmkyfc
YjCKuLP5e0OW+3FLadueskL72pddG1We9qBsc++mlBWJxngkJuzZxAg7saLn1s9OgZAPWqbfzAF9
9uv4wNHzDReUHfq9F0/+EDrE7kWUMDAXjn2RTJ1hJ+1Y/MSelkVOzxsclH0/bKS0Lk6DsLP5uhQ0
Yuve3pNBwvWJKhUr2HWyWaLe4tEeVNHs4DeTYit7vGOGSpzJXmLqt/qoDzrYh9KKJl0+2W12Ow3T
7Tqkt25R36xwB1GeT3fkZbmx1OWLPvtfRMA2NKu+I5g3exyHkT/lOdeiC55a3c4jbONom0r7sSAH
fhnLJ+X3deTp7dfSG6gq6zqZaLm1zzf9HtNTxj4TXIsAxYNesnKkH9zkTZO423ZyOu0GW9VR5uUv
4vhvR1/8ThfzR0rFk9maP5sV+ElrtX3upM+Mni/NFJzSrkHoK50vqWwPztCcvJl2LnWh+qWt3TkZ
pwJBEN/neZ3DoOiobhv+pBm7+gx75a7pD1OxEfTpsjNG1DqCprUN1pieemZzfVSHanCuBm89IhN/
7IizD4fBc0Jn8B/cyiUcp+FEGtrqWnnLD7vZHFahed8M5OgX2hXRFu5e0nAQL+1yCGbtCgJsQ5/p
m3vydk20HMOtL4Nn2Qd3WmnXoRjch9kDXtWcQlJdxrdZNt1d7uVZlI7pPcH8FkV25n1edbuRYzz0
t/FlIZbA4LzFkhYzDsHPFrRp0clWzU9EVe6z1QmihYROzTB/mfP8ixpzcVCadvIbDQzIbEPbS19N
PaUD2NZ6nhVaagpzLIiec7crY61vUQgwdXXeiejohldSfqz5qtln3oZDpFnvcu7ZYek7r/xqfjhm
0w0Q6n0VBBHn0vU0+0ZI4n4foazc04Erw1rL/vhWV4Rm6crrOqCwtkY6FanKPrd21lekTzZwc32g
XfezwxdgB/N9ZvpZJM0ljRZzLm7RY6a7Vi9f020pzxXK7bgc2q/MXPVODDRhC42vdmVnTGvJ0axm
TOP6hBAY0ovb4hgSAptfBa1bPMJ/f3f6Erlyna1fBiEj0bfFrnPL1wzxVmhnE3V4i1Hu7VWicaYq
9bKEX5TgZ3cX99xzTqNedcuzJuhThKIsQ0KUTkp0Y4QPTt8Prt5Hpevlh3pmOVDfdG48o/61th20
slbIoyl8/afTDtW9NplyV2TlDQTiQ9+ysdLyKEPB5HtFLsZNjcOe2rK6S1Q5WbGrMMUTDCIO1Txb
xxZ9VGykhrMXRf11pK0B7YeRaEP3fYRCTipjotBumIOTpbSVG5TMIs9lm546s0sY7NFqV7hm9PrL
Jv2fWLbH3VLmHJ39hYfJpEhwyQfJlumv3mb+IS/jXpo1fZqFKZNybfRdySNKndrmhyrbDin8Ugy6
NERK6tNJYJxNSGH9WY/l2ayyMuzKlk9n9LRBO8EVsAcpCcr4RbRtEGbDdkyr4DQuxg1StDbkUij2
uImQcXiojlby3/ijgzs818L5TrfJT2foMQGnvjrPjbPEzthvlMu3Sdvph26jU64QeUzf7Pe2JU4k
C8wv0iNgLtAk27/Nd+Ot/V7lllwjvdMfHEKkGKqK200BsK/b6+gvczwOxh1hFkTTbXrUkGe+xzSX
Pc4WShKse1gPJfkWWdr3oWu6qMARyAdjvWu08QlU6Uef+bc9+Eu8zEDqTWHddDphmb0BJA+p+Ch6
71vQzyrqh8q4ZzEUkdkH97UGht8bqkRRZ4wRB/BwdIrgvvR75i4sIHuNBmTbLw6dl59srSpuvDpA
ymAJiiA7y0mhvLf5nMluCTmw9qT9TC9i0K7bDTxvnNaOg6PKdptYfvEVos9etCJSyvJ39gQ9AH6N
SmpJ+7jevIHxeHxcDZdeBKsjMCVv7i/VK6Hi57UH5qZ5HPJQq7y4daY7Xe8SAJIy1Jr2iI1wjWoR
wC/NHf0RqXFaZnulgW4USeH6hzWtoaSrOTvom0X9ZCbKZHa730FbGQfLmbuwVazKjBvXvvaW/rQ1
0zmwta0OuSjpoaWLuNLm6caqKGebxmZXW+K1whoRyYHf1iGvw/I0lqxJzLAcgjFcC+2X35V5hKiF
nCvtxhkmtr0s4GOrn1gZfq4sNg6W9JXYdMGoNB5cMblX1dBYh9phardG0R9N00imqZ9fVOPE+pQy
j/fHLUeni0T4HmqgjOvC8fj3movi2f9iVk6zk6vzgmJ3CKsmP28XzVbZBftSmM+AKsatsZrcuzzn
oAtOWAD+w7jNP5q81Q9ea+N7MzNu3Gy/B4/41VY1PxxqMA/z1LO263kNlSH9x47KuFAbyodyppMx
F242hSt2njiQ86tWt2DIOaOhaV0haHvxkIdw0Cg2gPklmwwzHGrNvGrN4KZVqQFD5d34dn01g7JG
c5tx5xT5RalY63syGfwdw/m9EDh0Gix+OztbfrhuMYfMlM+eWD7LFf0gRZJ3RTwaR/slXPitoN1B
nD/aS2UdTU6cLdQnd23v+pFa8AQ3//duoN3rzjHF9hvsovhjTrWtRR5Lpo/YoLUtYhBd5qSEXb/0
b7SSPnWpszcq/8K0WWhz7ycWT09zTEmf6b+hrQ/wJd43oVg0MVrYX98w0YJ16K5LY1F7lHZ7XDby
moQC65NXeQ//olRAo34Rj5OC9VZeJWUhHTZxdSwRNuHSoPs02BsTiXK05ZLT8Qna/AFYSq4nci7u
muDcZFz/jZoVi9G5tT+Zx3Wr2uC0VXRO3ms92uTQIQPMv2qVZPXUKbbPcJSLp13Tuundm+ZUFVdN
FjDZTt5qf4JWvsdKSbC9dKtDNsJZ/ccR/A8KjrOWANqFjDkhkAOFcxWcleUtsVEEU6SWfE1QoXV7
a52yhO7Q4ZOX9z74sUlfIKSIkCsH9vQNmJhl3mCIjKwNk6CZ4mgUs+PGdpAR8KbGwntc/tvdfKtf
WsbBUTxKZ+qBNQ0FLIdcSH9ZBr2owmaqzGWnVm8bYr3N2Yonj2cg9MqW1mbRM4aNKr/ga72P+irt
cYKEhrLWl27UR8qocc+sYbNMM4TyOLpNks6y4z8aF/vecovxJm/z6qdrNDoxApmefQf+aIJ4XseG
jlhhEvNM3MKlrsNGDxMGZrO8cFlPv/VB6ejhNgmfm4dbVtuuV9YYL1PWP61NNtXR5q/VN38p1Wvl
243NCYO9htCLINXAypeRC+2GDCEuKSzmgCJ9et9JU/5elo1ebOoX630/+GLfdYs8k7uv5peVie+Z
Gbp+tqsl0PaEFaKuLxer6eKCer9TO3b2GmbUThItCz2hro3epcs6w0Bw6jp2/7ivkARTvjsS3vvv
J/wDZJesdUxi7E0Xl/WbJ5zdpSvcS1+S3meF97VMS/P3OOapy+U6YI63hj7Njv9+zf+SPv+mDYn3
g1wiQcmAznorkW6zcXObTpfHktuLT2Ci0aFL6dy8uFn9YMruZg/BQMwIWJanfKk6uQumwbyk8gXB
Q0vIwRhP45I5N6qSug/iMq52XKSufj02Yp2+1bZsDADIcf4qplR2sU6Yuxau+dBeVcGqcUrn2mLN
f2qkrD+wNCiApbw25n0XLH6wq5YJALO3lSqepqXLcuIqBLNSl6/5Z6Ww5mW7efNtGFiP4BfpA3of
oODYs1UbqrePm2Y3feTSEnzlG7Jao60b0DU4pVr7a/ik+me/NjnLbBXeJX+/2k61W5N0utrDeIFT
cj8Zs0B6h3nLXeNEzmr9Q6+34W6ZfKVuxYAcLWp7xPN30+RUd2kK7PTv3/aDTeTyERDnGzqFCdZl
vf3PJjYGtYPjN1uO/dZXHXN+gACwyJF5fkJ5ffBCWE2pVsLnju/zbTJQ1lKXPBWTdcxyI3/QK0C4
yEKv+Fnu5Xt2h00Z2bp3CVYgIfzyPv76QJudmptuHRc9o4Xb0eZzYdTZQwvMhvGXJG8zllVmqXDs
SYv+JLXkv4yDN4uDHAYMVeZF+cbz8vfLO3Nf90rkznGx7YqEaXdKz4i8szGsUcA6oRYMqX+n0TGf
n83Vdr+OTTmvV8LsJkV+ruT+C2ch2kjvqW12SlyYu6Inmuisxm6KCAbJ7IeycFvqfrK1wCw0Oo2R
8DnVc19Yxhd96IZXQ60EFphLPo5cL42mjLNRTP3eAT971hfUIrEaqqAP18E1bmejpneYGCNbi/tp
Mq5BVBGuOwFuvqxa/GdyCLKZ62ub3neaTtOQ3W4elhyHByRyhNYVu3kTGeGGhjak957l+j+pgZzL
g7KH1Q2Xif/2E977P2/Ym28a69iFQSU69RJW8/c3LcG8NJXRIwyol6TOdxQlh4n+J48aGE66E+jM
oS+dXUtxF8KsSNfnU8BF7N/Pzwf7Mbk9BF5cpEAX3crf7wK7OV2sLrLczEXu5a31GudIYZ97W4N4
ssrPmkY+WN5UlV74WT45hss368vTx8qZLF4PvX9/LbKx+EWpnQWpNcgjEWL5dw+2LHLrWiX//qQf
PMAkLGAUvIzHpFW8YeKF3asKxTBNMSzQGBENEQtbsP3/twmH/12avekgxPfx9/c5UvVEfXu5AOZl
uNxKX4d30arDvz8L1gP+zl+rB6GgCQ3sMr/iyH8rTrQlW3xpBfWprZUeE2jE9FHKPf3xoIJE6p61
rjMiMeTf6jrQ4koHa0UNv37tiiKLbZSt4dbZr10DnWeOvYpca8m+pn2dtpcsEXSus5WHxpazz08g
6dVi7tIM9NL3i+FQ0X55MMzp1tIsZOlNk98UuWMkei5esnXubqty/V2o/KVT6W9R0Qc+bRA97arZ
0B/zrSRzJkag0MSgRddbSopBoFVzNBA3yL/gfUm1S7rxlvah0XjPld20ceVn4961BDePXl8TBxFw
uBS93ON/AlQmRPh26cFEg6YMbkt/GePZxwAUKrvPHn3E3ySddd0QkuNdHuAKtKdV0y0NYFUvY9yS
Y6La3E6ytdaeDVeqNWx7LwOREZZ5GAN9fKjLtn4Y10DcGZul3wxWLg7u2H2natp8rZRinGpw8nuq
XX8UVlrFWeOASEI87Uaf5sQKQ/d1ALV37cMn33ZoGHbBNli7Km2cn/gtvETzjHWXTZm5BwJj1mUz
TtrJLshnm7jM62vjhblRiwcnaPxEmpX/POgEx3uYzsMmLcUNRPcS2WJqY72zt13TGaQRWHp94/v1
LSqnOnEH3z3TA7qSQW6v0Dcg/CqzaUFtLM9lCIDY1q054y0AAa748VCytQ7uR72lDloD+TOYUCQx
tL/yDgZ3XciLNdldE2b17VtfTRfZDrvI7wZBxsm0SasU07iezLLSYKmUuO6GWctDUbjyJJj4Qz0z
ECFOc9kkliNMlE9bt8f+UN/VPpensKf9Fxal4g9rkArxTGBObI2+dh+Ug39Uxiafx2Aq2zAl8xzU
I8hiyANnL31bxpVrAsAPejvce9t4YVW78rDa/F+2rMF34cDiiLQxnkjAz8ImyPSodudMS9JyMv6Q
bkhL3+xN6lab8+JIpJW4nqtquM0GwUNirmqiKg/V6C8SAN0+5mQ14jQwYVWl18KAlGjxvdorY6FI
RN+wYj+n5Vi/zJpogLeW9mkpG5VsZrrEqpBga47GHy7qZbtNs6Lfi9qqAK1pntfhBjlG9e3nPDYL
gJcRnJhh7fPi4mIX+HKKsCzG5QyZ0J582QC1IwtcacWCxImKqQxeSReYr41mUydny56EO10FK3bt
ZbyYVWtj3Wc6tpX8wsMiYcnuMXMjeZPpczEE9V0ARBJDU5qn3E2fiPygAq6GSa7SCQahJtxsE3nY
cmzHRMIXR+weDtOvayX6CCCICTelCm9maU7pwTMmj/5Z/cdUtWVULzPBDW2ZJmJrX1pRznf0I9cx
wSgHGxgH+I6quXneALJz68ZezeYMZ2PEmiqW674w1HHI+jKc0rk6lFbOVygkHLLhbO1+HP3tBVfT
zcX9FttGNtz49QSWPJtfVFbnjPzBi+WuTmJ0FONywxOHvBP1ntZwk7lH3LvCffn3Pv7uCo5pwqUN
gcYJ2yUK6s2Z5Pbr1heizRHepvLey5p+1zaQWWhE3JDTxY+Krj25wXTQ5+b/r8a9vDrCu0swIbLK
/yaU/xk1W4Msmw7C7TTbwHh6oNazbWz1LnOd9O7fH/Qd5IIlCpsIoZqExLx3OGS5STqwQkufmlV3
jbzdeJi4gt+WBPZ9FlXzTlHIa6Evv1xviF59V6Sir6PcSDpMjysgeczp58a5lPZ+afVxB2QOP3/Z
2f78+xO+v1ZdZM2om0Ez0H9xU/j75EdCMDKkpikWHwHB5+lSZWFpDACgZbk1YzJUvvsyEDRxMhiC
zhNqFxOhSZXLXaeyAYi91ouC9FthPKrccPGVF5mDP0n3BdRQ3mQP40U7HrXLEPghL+Ic2rInJBPv
Qyujf3+e998iYkIXJwLoK1d1y/r743iZW6g2M6oTeDEjRaEh5GN7TGzRAlDkWnCcnPwzJda7GY3v
EMOsbdN7QGGF8+ZFldMbILZ4mblYzTe5juRJpN7yyYz2wWK00bGR387A67pv7TauVynNbIR25F6A
29Ft/YSlYhyH2i7On3yL7y7b5G5Adpho2ZCGY7L8+2sskI6QkKprR0Wvsb1vTKPWolY4wjij0qrv
DY4YdENlOe6lWaK9CKTh3tDaCt+GMQIuXne94etqCP5pmxZs+8L6VpbrZsVZ4Qa4I/I2cKK+9ow5
Smt/1MIJMOGGqz0UHIJEeRqcEYR8bOwnQuHmRzOd61tY/4WEuWqWOwudObSW47I790LATnRFlmmx
2jaXkDBbm7BBGABEjV2L29XKHGhjazS+9jiqp2gaMztP8GaZv3AUy1uNxqDvoi11h5mSy8/hov5t
Iq+x1i+o74wLTXZh7VcC5snlxlTbUeThNuccUJYK3NHzb2f/QojVfT1yLLl2/7t1vPFpVUP9SzSE
202ibUWIxMt42cYBub1S/hQVejocSf2osMsuDUdlqn3363w56vro3pKmX0yf3J4+fEg8kJTLZ3gf
iuWlVdtSslyfCnS3jLbM/lbU+dnMxJKpkkIfs7NvU8dSnwWCvbu3sa4I4eEedVG8vvNyB0EBBV2W
2nEYdEdF9Mrj3FyZPyrCwRSBwmZKdf3zv1fzB8cV4fy0ohFka6IyfoPYWm22rk3NYl7LACzAkz3Q
J1aVwblrnTE4L+TKudEkIPDJopQLUkRROnny73fxwSbx19XnzZU1t9umJm+7PqU1+chOXVuHgq7b
TyTV0CUfXLHwH5MthXmTs+vNp606PIDcFeuTvmnt6+JtFo3aYxaVVrreaynglz822oEcCPd6mFmb
IQER2hHFQXkPhDYwbDW0g1ajmbDiVYT2wb2xZ6Fus7zIznWd23sw4OEFA0x6ZZBlEw8rMkl3Lquo
LZYgSsmsvZ42aKasHSBo5tIgSEMGu0UEzrXN5Scsc6VFLuDXIeiD8ehRaZz0vlmbcUavyE5P3fVU
dpep0Cv7FurTcr83q6lxLWIHCQpL2wm/QOVHotrebSiWGYVfxRIpyH6ZOtRK1gx3HeT6VZHq1s5Z
3Bk1l2b91oqivZPITEF2SHCvR0dPsNz4kYPZNvKsvifyOO3OblD413mFLo/A320/jPqQJ6gn10PP
sZwwFbzqlspjY1bF9dCs9ZU/r3msjYZzkJSJ6zMXXDaV8TFIhY8GdPD2bEq4EF35O7NA9DM0C2HT
2QHnkq7BhCNKLmu7eiSHRhzSVrMj8EAZ0uZkQRvmZsJ2a11hsETco+jfm+plRbi+jrt2s9L9ao16
lG/UrSII0SNcUohcra2OqrnLdmNZQVBqXRobjnqtczZJWAzmp3kpYuXW8shAP017VJ3gZ6oNbnxj
dRMjEEMimoZpBObSvU1Hmb6mYvtuFK3qEK952ql3N3QnLY4WFYJFFjuB4TAuptHNcJFDMPBQrjs5
zgXyNOnHQdD54WSuwWtRec1vKr1xnqejeh5dM48bDzJcVvbvsSUkPDbp+/45qhnet1/SJ0Jd3Udy
VGRMgk0FZkoA9m3ewrKr2U2jZmwhgI2Ku0blFvHqzzOlrOZnGULvn2WmDPJqYJ84jMHB/j4eO5Bk
4aVufTLq2o65dC0HQ2/Tr//eMd6BThavAmjL3oWb913uJdcTq/fStD6NztLvW6TaD749ftXd2TqR
9asiwTwZIqK3P5k03m+YvDCfD0IboOZdHpZsXF9Nkq0KAK4+4xBB07Os4kmvey0xhsUkehwFdlvm
K3RP0XxyPH2QVQfFwqu7/4FRpMP8/fWS6ZCRBzJXJ5EWo4xbvJZfrGkuVNTlGqmsZoWbgFz52Zp+
6U2bkaQ8TJcIw0xJps/GuyuCDXkm9cNVG4/CKFkZl6qipCv62ooqfET2QepOj3AV7VZCV2AGa59Z
6w4Ywf++DGbX7/E7+Wdtk/VT22TkKOX6lMfuoLRn+BQjS5BEDZ+RPu+GPO5VGEgw3iD8sd9VSwDf
SjvLXfKTrZQNg8qMQ5v344ld5rOEkHeLmJciRY6iHlI0CGx+s4jrVV8sgvWLU9V11h87yBGIBc1a
fJZ8bfz3l/5C/S6vhM3nErlN/qB9ObL+58bWWys34Hwg5Fu69RXrd9IioTv2j7wd3Yr6y9S59Yi0
suJZmzAfpmirYp3v4QuPIBhv79f3jdrWmvGgdC7S3AWlQOZO92vVOGe7yOvvZV4YaVhtlB2EBEeo
6zbLgthOlbglboNwiTZTXTzNortfDQqqw6bx7KeZe9WXpStHuCAaIYysUFZodD3pzd2QY6uqZ10T
YWrY3VdIj2rCLmTaL4M36K8zt9CrNMsbFlS+WXY0kYZ3NF2M6PwHk3HVOBnowFCDy9iLvxWh7o5y
B9IPByptUpATLw1a84AzcLaiQIybHpfScES8mBnUdkcHMWJO02h8qiPX6kr0I3hcfpmEo3EV2rdx
KZAV2Q0eWH8mz5UocX8/i7nrY3+FYwo9q7QfjLZYyZyqeJY1X79AlbWPaGZLK+1hgLGY0VoPEnQQ
3AXQTRJQ1Wad91zkYvvm/h9hZ7LcNrJu3SdCBPpmChAkRfWNZVkThG3ZQCLRZAKJ9unv4v0n/zl1
45xJDapclkiCmV+z99rMQl8sZw+/qGWnPyBrNy8buMgy1m1mz9e9JAXWsmvR4tIYyWLcl2h4cJkM
PRYcTfdDXPPXMmHzygzPcqTOke6C9pzAI8GvjaDNOWy6MnxdKTcYqUfeOmdt0IbWefenpj6z6ose
mmRx0Vqref3thSS7ZWaSzd9gjdufy9iXL5OoxC2Ipv15cgRTqJ2zi6yJLghIdJ0bh9Xk2iFpIvX1
zwaqg0X4GAFI2UwT/PDYPt83ul7usHA0N6PpXEQvi71Mt/Ca9beAyuSJqStZQEVR0z92zS4u3HLs
3htS6q3cLuHB5JSQUh+Wfu2ntJazcXNyhXQPKk5tf0Urm1fWk0N985/viX9UfHy9gBdyU1zTKbmO
/vXr5W4k70gb2RgWbA+3wOJd5YZd9Kz75J2QdPfwn3/eP5UhqC9YtV0dYyDb/sEP9GHNFHwc9SXZ
4SUEUWnflUUgAZO05TOKFPdSFEF3TnY5IRAddVbXwdd6VZTXbfnfTKH/uKyuvwy7GYp7hjXwKP71
1XuEKUPKg3QdVkgFCletRzN55Z3VhEKl47x3+nFq5qE+XNPg9yyK1vG/tcv8iH8739xr3h/HGwcc
nsl//RW6aQIT2wG9N92wHbmbZB6ivjslVZCQKmA+3Iaz6z9/CP80f10lMN71BbNN+acTHpCEF664
ei/L8imb5u+iC6w21nB0OkoeLwuqejwwtIaJ0/WZ15QvgRBXWdpz4KMShS5QYck7QdZacscj3Uuo
gO2AsYv/spz958qQ35RygskFrDfutX8fj7SdhpBVy0sZFPKEJVvecNR0+WRWchJd9HJaD3/8vvwk
OkVmsH6jo+uRZjhuvn0KAZ2e/vN75/yjsuI3CoCCENMIOML79w9MorUfwzFCNdEtNmVi4lffZm9w
PyKS436DvsXmMOm409/IWMIdrgd3+K4XJyjx/8QdyGRASUnu2135ydK7/8FqvLFSlEGky5EntnN4
o0Sq/kth9H/c2Ay2YE/Yke8yc7j29f/fPRrhY7QaT9QXzeT3wSuVfuu7PvovW7r/6825Ug+Zn/BQ
80z/609h7GrG2lT1BSGPJL+8WlK/cUllqpFFhLsrbxm+2QypndX69p8/mP/rBTL7xCL6/8YD//ak
iMbqoKI6MJKEu+QAHq4S8nn+L+clvq7rkfhv39jrupMNMn5Nl3Hyv75GRCqWG2lQLKsNZTVXyIeC
ezRLztH0Dtu3PbGcfEF4KVKk4ArHjCYoTTCEvanasHwwdADReRMudkZ7GZoDxbpzkh59TpckpCgJ
r7tZFctDXoj/Yhbmx6ludfPLUhY+KmmN7/behy8FYKfuZyu7uL6YvsDSF9Wh+rCCRH+2YkA530dr
+4MYi+6h5ijGpcRxY6Py98f21q/KYUOoWhrMlwGxMccyFs7TbifjbcGg6mkjwihzyZ+tMok0iCO6
bp2XMWzWt8kwgmMc6zoXog96H+s6Tgjk8XV0NPZeIzNG0XE3DAZtjbXJT9m30bdamoL57Vz0iMzt
8ik0Tv2ojYc9cw+rl7CZlpNytXJuWHKGP1XdWxV2gqp4kQL2Mgmi1r2/DSGBMst1b0N/c46MZ2eO
vyOHI66dCZnajDe8IEgTmCIrz365Yut/NLXAFIC9d2R84nkVjgm65f7VN24bPTaLE8nTuDuiOLq8
tNwT3vI4lIXNSnFT6OhA01nqE10iEhhV1Q38VDyZbuq6VQh0lEnG6wSdFx9GPf6ZdahP27Tt2FGK
Tj1jGZRvquduzQbR6hhgJ0rVFL/f7Oer123B6xyXLKR9dod27lGcYAEIO+tXX++zerO8vWjT2hr2
Pmv8BBge72Y75c20S0x33uD9wiW7EnfBeOFhTpaYCG+qHT7MyR1egeCMy/3kAxe7Q6Md2l8J8uSu
Q01j8fPSIl6TsL5xe5DBHWWy0yawucMWATnLFMekyHuV8yBpZmkbJ9SBZ1agpXMykXAzS5f6t0Jl
8Jn4RfyqA4sYD9DA1YsIWMdHto4lDtf4aqyKYtZK05xsF2fyAJc6Jfl0qTt2a5xaSz1fLDIU5ox6
aAt44vEPX20C8l6Nzsw8YrAI51MF8wJ/svWnGqeiSgd3Uo/s1oSNmVZOPzhdVqhoHkaMWHTjp8s2
+Fu32aHMXEEc65aUlcb1SQZfyhdnX/OtZivT+kPwsZslJgLXngCmFGYTW+p2tntTJUX15ZeAsxEP
CoQcQ9X37VvSOsNrpwYPN6Hcy3vjzvK8VYV8aMmcfh9G44zpsAT4j9Y2ZJhVtSp4i+ZZ36oxaV+D
+aClkT+62LRn10kaeXJDA7MWrUj1I/Eq9+BvZfEtmd3oUrk2XaosOv+y68651aqUy4n49v2IQ0Kd
WzP5v5BMCoOnC59yOhTV6mUbvOT7sWvMs2WDYEv5weqzXxodUtNa7l/PbjHP9t3+0TKBum/DHt2R
71YnxCLBN69Q8bEJqfdNUS4Hq+MOW/WOur9nZZP1dqjyVXdNuoCAyePO0ccGQOYDU5nw6BAFkNqu
bg5DK8sPMY/vw6CYxdiV0+dVMqNxbVtUDmVh3pFYmDxRDOUxI8w5G0wmWwpXTwNl/qV3VmyeTu8y
D2SF221bgS+OyJVkCm+BltV5vCoHilMH07SYkvp3xTw276GXqePs2+Zt4d04KVKsG6QfjnMlZy43
oumRm0ndHdt4s89XCBJL7TJaMWi2BnpeoAMHQUhzvbBEhL1CsZFiOl8Af1s7vkFLYVmgB/rEvlH+
zB9zEdaWKfxVhPrTThOFT2Lxc7zb4cWjyj/WlY2hQw7zN4AG2NS2pnDSEEbtdFY70ivsMiZ+2oW3
b7i0CLs42LEOYDZPzVPVbItziFuapnSaFmQo8xJinEIsob57nK0gbztp3Ro/EB/VNLZ2Wk59d+6Y
XesUQaj3Va89kzTDhvTLEba5G+fQvZMB1tO6YY6U2v11C98ghfhJ0Wzfe+U6nVt0NZQ0eCew3syI
JiJnZxGf7Ctvkks00gN2G3ETVF1zEzidOkxgjhFt6Np63ACAQSlmjHgrtLQ1A1/XEsXBxTcxZCPd
J0zVqty/+nZBgNy5xr+zhGyGv1EzxuNhrFvIw93o9tMTT3uP3qeTJdJZ2U2v2F0SH/ieK4vnumam
95s1OPazRIxrlOp1a0kJ8ZDw4Gqt5HSL1IY/30eGK63mFkBQ6CxVmLHqkcFZ0gZWRz+w/Oh1nYVi
frw4YLF4IscACzs98BG57TTnCaqUv3KMnOFQW8GK1a11ovaG/wlz7UCvGWdhaVPqRcs1vHhPKhcx
2y4tQN2sv+9bJkSkYHP4lSeiVLrhwSbH1UqZYNSPjiX2N4HWGy2satwojzrmBHwhp1Wf28RhcR52
+i3xsPWx7B/bC2CvyUrxw45fA0PV/aGzpLMdtqq+pm+QsrDkhpWb933vsfPed/7Q0TEz12kUi+9t
iA4J07D41e9RQeWtoezNjbC27S7A9vB7qXuUU11Z47kvF+9PQIRpl1K1qkeuEVFS5gDxY+bbzMkl
sXYMm7KyfxT4kbfjUJR1/ACje/WRO4M4ulu6EO056heJw0JYa5jN3moPHMkzl0Enw+lLILa8tKy0
rQufz+BeYj+pxxunIhXrZpu89btxuZQYtgwi+V80w5dnEhsf+xTP9VFVyEgyFLLVzxnTf3haBDuC
zKus2c3NYsrvU+stKi2mrdpQsRQIkMjsmSFpJyMj5wHt0Jh7RFU9i3lSJlvEdVddT4ndcFaivgXe
4PYl97WoUYkC7bRTAwn91FtY/NOxwZqe7qGlnyIRlJeulfGW1qghLl4NJyqlMfZ/2lPvfzVTvGNn
N201Zm4whO+okrRId1Oul7bcaoQm3gbOM9xF1KYRzuYv5CMx/7py8Ll7hUFHJjGRPYW9F+P6lcYN
M2gfk5e2G1C5NLoqDLO9RmHGyMK/ZnyFT0mJe7YF3P0l6pVvY1WWCyOAiGSL24YPogIM3y+/LJbs
fjrVS/9ii6K49JpJWroHMn5m46daLl93QlMlgFLxCYNWYjB8HpG7fPc3fMkMCOFmldXevylHe9hr
N41YrN+q6IiGKdlQtwQ9lZzsPcyAdT9+ekvn6dwOpvFHEnctDWnDuFa3ffMyeoDd7/rBgOczIgRv
K3feyDQJK1wKG+SPo/QnebNibaLUJZ7GzfXsWrhndXzbWv5w07HAue1jUB8lf82expA03mHJij7d
pBuc8TG773uzcJwEvXi/uubeXNq9N/gKJc58kkdyY7HHSAfis79HfdIWqT0r64qZiNgSDh6jRfAM
aMizdrfkFUW63FC4Mj7ahmp5TrpK8wAU9LDw2aLt3rPZBJ/lurRw+rAxn7ySv3lOki2rIhy9bIHK
90oM1m1iMOcu1UJxIqZhno9BCWcX+pm7/PEc1vuZ8qmAsrGa1Jr66xVuHDF7Zy64jE7G4kvtnBJj
D4iAjXLayx3ZmyMa9IX0VWAg9NzOIofY4k25DG1e2+oPzY0lu+GToEXbP1itiw0VZv2AsCrW5RPP
zTqmHrvAjZSAsD3Hg16/75UIb4WNwzptZ9s/AVBY+5QHl4KN1BF5EpMJ7l3Ikmd+bwyA9iqis93E
5aOzDgabbsN4oYHX1aTRSG7o2tY+9VohbM0YrryasziaWDzLNnnaVTg8A1x3+RMQgJ4GXTgvk9+P
GLk25AIJeasXyD7D90T4/Y+ytJufY+3RIDglPPJmGVlS6GWf7ib+8UR/IKOjlnQQLIqiWWc7s6yT
37kzBOUEUVkKOjT4BliHxKNe2NWFEG7Rgi0w8yMsOArUpYmW13r3uTjrcpB4WlZJy+JNdo9wwZTF
K0FNzEr9mOL3MBXbAJoXpMMz3/m2weeZRO+JRdxb6q1oLnEH7rwa7Y/xxR3C+HYa0aik3DeSHZ9C
lJcqd17/Dps3j7diqvXXOE6SVDBVd0fe/ehPPfvu9X3dIqpC1WLEDuqEHN2hcN55m/V5mTBqlSvV
x4Jy9mahCq3BarCPzN24H74CuW/joYoDNOIjXGLqjt5p6SC56l4WMhamHFJMU2Vb4soOW8I1IbLv
nKp+0hMYqqHlcgtH9MHwi9X0N7ZQ56Wsf4Pzsu56PxifipfcRetcWXRPabEk82siJnHxR2G/2EGs
H1woNV8IuAmYUp4JXz3Lqa4s1iX8BZvDesLLEzzWKz6z3ENfSQe8bcmSzo2IHtZmAc3lrVX0bIWR
iW+iHch65syq+l7Ym3ichlrdkQBMXOpQW7T29Tj4d+hCsJ1WxnNv63jyTmNiE2W1OAP5v76ECsvA
ew9evIS4njJy9Zt2w6LM9sIOj50W0xOA+AUMBFtxYmiCZfySxKccET0iyq8mcT+E1Fhsoexb+B7y
rpHuduN5Uxg8jG6FI4fdVXxfOomsD/Ncr/UxijdUglVjfdnV3Lw1u2ux1yAb/QaCdQBXh6X7PM/9
jQqVoE4bRnQv/E022T5J35MaJ6vhY2MFf2lbJ/wxkwRyqLuJ73c/jXCbunp/MZzlWPQZhN63HAhI
LIciuDFb4L4HYhQfCNooIqouav8OzujtuIJ3ezkGU9tf1tHZ7+ZRyD9jaNU6c5YSAFTSxbQw2uJF
pnYRu3dRqMwjwVrLjSkc6xHuF720PTtjnyNh8/RxCTH9HzsLJWwuMDIxKGhi0R7IJVTFgXlAuf0B
A1nBnqCBsI5NvH40mnq0T8LZylFbBvJl13y7oJ8uE+G4sVPYaDbAER3UZNDxpKKIwqoGzm3hz1hW
FWE5wJeMXN6TxXrxVmDeHIMtVawEGIHkZm0SqBferpd8BqGlDj1mwyl1bIGMkTijergsIQLvQ+KZ
ZswKSqfuhZiSqj9RMUaUpM3kbacFS35zmjy3eik9xGwHzMjjdnDA0kRZP9Zl/40GvZaQQnQV5oQP
6T4nbq11s1nDXcvDvth3GMVtGOX+sMbbXd9XwTM67SGh79w7eYBDJM0tATprwj/9YOfpLY1zZAiH
Y6uhQroPZ+P8JuW1/tV18GOsKbpe2XHTUPbEPTo4XnVPMWFFzTvPIOZwvIgQancG6p/Mu7roLwPH
qWY8DzL6YugUCaVR/kAljFCWZsMrfOoVv2l2PNr07Jl2ldKnUu2jnS08ln89bSr9EnVOSGd+/fpV
oo5+N3KD7MfONfHuXMYDHWEuohqP+3bVAq4eLdJlT7iVsmIFMINkti1gOCqfit5qg8W5xGpdvRN1
ZTXmIGSYDfayWjru9ZBoxdRVVg+tZJlbcWBNaPZvSS+K5VV3ST//TIwxfKNBmqGiH/2iybykJFEI
Ucn+NcXaJCc4L4jEK68runvZW33C28cmjpPVU/VBJbH+5MgJDDk+k7Zhw099dGOYQjm5L5YZ6Ab5
lBGKtSVCwzToDpBU4PT9EcklCexlvDkSWA8Y7PuKO+pzVrXzSpML76sK697Lqx3x79kva5TtTEYF
MlO0QvcxQIe/swkE68zYZoJjQoE2rYqFwEmFWU9fIEM4VHy8arQcIeyJzzmcAmo7vH1nHERiuF9g
cY5ZpEa2IhKBfvlE5y5eBppJRW8dL+LVWUQk89JTcPGdqsW06+zd+n0oAT0dcHFi5iwEaA3AEqF2
8kpBWcj2kdnSMWA70R6UFdAklIPfVDd240cY1pPa+OytEbZlTuO3b3Xlmv4cT9O43E52sk6nQnp1
eDQej/59jSnNJf5umIZ8X4o+vrMnEnIys7lNe9fY8OZSxO3zFWyzWhuEDd1Uz5SQdnljJQ2cRL/X
hTjMVhD32N+n+KOddWDudgYgfRqqYO4OCIWK+U1Xol1eTQsENxsdE673Pn0JRIKGzo46CirsOVln
nPf+tjWMRzZ7pr7p2vWzZWiM/qTaLOwPNdkaZ7tsO//WvzoKqG6hTJA23BMcDTajJnAkbMdftmWm
NiW8ZFmyeuh2drjT9Y22Z46nuwaFIQJbsJLvvl4r92GA5xniKpvd4X5qrhiytUFlcMSmpqZ7TBth
dRpHgeAD8tTi5TsSGWg2Nn41xhYYNdIqZj+b1ujPMW4QMTF/C7GjPwtnssKTtQbzR2NzUz944OKK
N89gR0vhR5P8OYKLlY+xTVrK0wZPShyiYTfusVKNdk4xoi6ki7WDnBuCPxUKfT+qMs32o2Jhv08L
RMHa7IcWp8h0umqqnWNtxYXg7wdvmceBxbQooXITOfVWxFev3CcbfXMxeZlw4tpmXV95Xt6t9SYR
x0vNOQOgYH3mPkC+61qNTZqV6nY7p6lG7T6hnbR/Wei1JnRmIEymb2VjpDk12gs6/AFI/xcmQYGD
hj7CXMOyfG7keiHIQIdQcrz4Q7ZbB9dH1Jb3QTZW+BGy4eXFrH4ILXDHhHIOhj7WJ7gS2+sghNMf
pyBE2ywMf/LE1kzOb7uk6TlXzqTHm5niITnPIfXyj5W1PBLkdQLRFI/7Z9KOxsVh26/FE1+TdoVi
UbTl4wBpYolu5tZCM5eNaMEwACC9Q6SLbmBOqhDYX7z3bZgVtaxqZrBR3IpsjerIIrPNVz+hRaGr
QDxDs4V5SDI3qCPSRfia+Ayk25jwLMVklc60hnPh9LjFz32Phjq1t2mdr2yO8raXDHuOUhqH6WZt
RHzrdFx8aUitXvy2+ZlMdKukRrKApwXzM8d1MU8FNAoZmfLoMc4k24reHqmbFqXKmQEXRCHyv6ob
6SSgGca6wPjFKmFkyxDXrbD4PPd5Pne7tQx5XbqrOUFOZI02Bvg5WDUhyExLgj3KTDBbKb5qP2Bp
gFh9NK/h0mHi8i2God8IHHesU7iukn0JdvB6zKqyWUSY2Y4urTYbXV3bgFVj4/1Q0lmLA51da6UK
Usb+5Vtr3J89BMwbxjQmehcRTDt9/FKNXm4BvAdtsurRy6iyjTyYXnjyWDC9K54Zzg/lxWZ0+e7L
qT3q3dfYpVowwaylA9c6w2AJW+D0bPNb4CoU9icHpnf1fSlMMDxxgYfjvQQnseZx4XXzDUKGDTvI
7C7xNqfdvHX+323bgPNB6rHlw3ydsv+U5VDC5xt3keQW5psxN86qwTzy3vEyEjJhgFfVvvW7KJs5
Mrkhcyu59KtoAcpoPa23FZA+PCyeE/21NoeX3UiGFmGm1MQKw3Fc+TYXhQXhQnN+001yg+D3byaJ
U63hQfoMIocwo82a9cX3Ih92LZbY4mhXY/hpWQLxjwQQpMGZkeB17TARX01XC92B1oaONWwSeEYY
jXTyY1gIAM/riFb4uS3l4BxWoA/w5B0nNPQjqH05rHd7NH9k45f6UNZ7sWY2KAZ9N0gbtYcA6/h7
2BS7IqP4dE6rWKW4i+fVA5nX9rO6hGw2txPg7+pBwlofTkS9silg/Mqsvts8FeciSdR89JVdhsdQ
uWpiPVaYgm2CdP4IsVOTsA4JvKNH7tUjfgdZX1ZIGNPJqKQbfhQ2POMTwSajnWo0Qr+Q9HgCBXxv
hnMt+12DNqnostLJ8or+2xyLhV5f19p+iGXHNyJYWSDeSmuzIX56ZWLuCwQg5tXdy6l5A3g7r6iP
SuuRZ3J+4sJkWr6bsWmfVVzV8iAGFV5BfmMBQU2NYKRqH2TEUQeV9YeIy+sANaZvRj7vDWEPKTNo
4+awrVfYYDHz5KWJZMZxwzTEANlwFmvNRwZwTTY34yqyBLctpqhlhxxFnBDcRQuNC1KYpBi9C3ka
W/TkbgpTlrP7/u+CiFqmxTudbI6o40rwZO9UHcbdOPN5G4N+eECSMxQ5j/lQZ12jI+vWKkTT3K5h
wL7EZaLV8gizCMgGe9659+Nh7RiPuQGK4CBQaInbemXZ0bS7uSVmw62ummd/vuv07sDaEUFTMHja
qzJHohK29GS7XQDTu6YCwcLAjBrXVlLl2tG1vN2SqDIMVoq1xKHp1WtexmACc3Rk7A9MxEfEoLbz
f8quGn0cz6sFhZcbFydr2y7NIbJ4Yb+WZCnjbAq8vsm7Wi5gP1ya4iyaPdXkBcbJ5ZPJZFMfxiZK
lhwZARklNGQgDuTes2tD3U4iqMLQ+A5+YcOyh5mTyIMKiNRdz1MKWrMNPQx+YbOwaLIpRpNweYoG
7xvufR5i1I5NmMVTCHLfVkPiH3S3ReJL7LRTf0GPOOLXFjL04vIhZ8l+lqofukMTh6Zh7LN7Mrwf
lLaXU8BwPHp2VI/fU/U+IrLYoDZjcNvuMi9mt19OfWxhohMN0JzUnaLbokbw/supAfGmQddPLIQ6
D4Ov27bueBO1pUdamupDpp+yC+QNokfLPhb8yugA6rH6UHPloa8iV4tWlLX/nwkl1xcWvra6L5w2
TLJYcT0i7dqaHg24jth7e7ZJjhRjxH8zZPH1ne3UTkNL3k7NO1Flbn/Tq858eOhEth8zShkn3+QY
hPezjy/y5NkjT3gPafYduGiy7mnETt+WkMJWGIwphMLYP23W1YDK7HGbcjWXxrrIfWmL15UvDy2b
KcHj7DhX1zOAo626NMJWQU2ZqcyWRw75nlnXlV709r/a0oOI7NL60aOXTDJ59ZI++jNGnfO0sc+b
sgWIH88Dc29yOd1O7TFKMxKIv1Hjt9YPd8Vh24Vz/UY1GL2ZVWHlhAbAuNcOrdZPVbQH4h4RiyUv
mAngszQuDuS00TZXFukl29kZIeRhkxDbvR4JjqfMDLzfq6EjzmRIpiRi/wQcLyR8/xrgXvh/8HvO
P5tuDup8Dh2kaFNI0fzMQJKoLK6yss1m32dM1vcc+cfVrVR7LMQWDud5UOPyiRubajL29xaMgsWl
e+u7/NZvnu7r4paZdmPu/QgBcpjuo6P232iY5/gsK63FMTRclsclmvz2L8RaEqXTligvWla7GxcQ
BNQZi/trRffDqTMk9UPBWpDIoJipWmaY4hV50HnhZ0zYB95zjmX9sHQNg2WadNGcqZhaIuRjLo+8
nUZPn3GX1stRN6oEORsOitYEQUM6W37YXYaxD0xWh2EJ9tctvutC6cOwQrL6i0KCybWDKeFPXWxz
fdfHK4nwVmJi95ELwQ4PVtQXXywsK+skxbbwPrkbD+YYbXF0a7lz8Yl3/EVrU3ZPi0UY6jFqfa96
RVsxqsMCu69ivNarkOY4YkNrmMpfneplMN6YBF0LlJzOwKlKrsPBQFFL9sFczilqs4gCEsnTztdw
A2sd2HW4EWczb2iARjLfbCs2cy7RzLCCJr7idQpqVqub2tYelpwr2euMrPe7k3JKmismWEFGaF7/
p0FSRDlcgVaheQrNgUaqrV4DWw/jYRV6244LpqpfNaivnY9gt4HvwxNkPO0o74eOaFLSxSb3NrWm
ff7wZCdk1loOV2jtNqWbBbVY3l24GCSDtl30OHIEcwa5jmWyMGy6bwSyTzCr9dqT0DtzfEESrLcr
ERNW+aFWyv9A29PfN6SdPU+9to/80C7IuOfDMbOtWX46IGRwG6+Egu4q7t9Z7K/nWJAEQddXzOsB
hvI2U6/HxasybYQ0nW3BT6FQa/HgKtLpSGmiEmdhm5iHkBXUI5s2QhZCxXGcsvmzHgZwxq97C3JQ
dnv41vYLvSw7aNPd923rQQSY4PccBk9WtEyMk54n6LyS4HGPnRXrKHm0PIu9gAPkkIkPy40ny/eQ
rS4D2LgRVTyCEfhy4x2YKusj1mK4scdm/sk4m09jk7H1EYBSvzFWwNNhB2PTpd7GzXhQNsqoUyAD
6w2LbkySwraEV0t/8HO1lE3N0IEDD5p++RG1K8zpprcUKBYY9jei6zRpfX3XjTcKdeZDEdf9nWsi
lxVXJ8XvpLD5DtXMvT4QBZWGN++6t0QHA1TerAUC8XBZGAz03NaNk2C222chfouWGE1SNid+n2iK
Y7bXTMvwJE0O4iYA3vIQMWWiGvLX6ETWgH4T3Jx/ObS898niPMH9P/DfXcXVklnT0F9noRtrEjM7
BLgRcZKMl4qOa8/ENjQPkFad72VZW7wvFYLrQ88E8/e2CVb1DEvkmMJsms/rOIP0hkLb8DGY0H8p
r19dGyUymFQcOsF5+9/YRUKeH7iYmdMa08RQ0m1CMYQqX3gUhZMtoUEsPxjd3vej3TCItIOXHrlP
h9XLC3D37EkkIBuX9SHY7CR3pEoebVt460MhkohVvR8Wh5W5jqKUcLpTjZH/eWU2fuHAAuRtO/wt
vmmRUHB6o+aw6AgIMViXFWWXZwOuCSWPxs6BADER+xHQ0qp6FPFajNmgr5Nvksn0IRgZlLIVmE8J
dICU2XrxpKJxwyaj5XASEe0oQHOFcIZfvYNb6g/Pmpya38ZLxl9OsI24ny21m/vY7cM21bOzksHd
jWHyPBe8w7neRPHu7iG/sV3PzfO2OVTWHFIMrCuz3DHOXRgTJFbws/N3H2jrOP1o3B7uQLBFDPLU
CJsBzGBPixH7T5SDzZ/CYzyZhnVQ4L8qrvHsTOjbYzsqEgJGDIY3LXPFC5ma3mfNcuo3cpOdxbq+
BghK0ntL8ixnkoRGO+oEYpUYeCwLeW7cRjjVy74P9rclqFHfqG0q9nRS9dBTNxvgrdCW5/LkLpF3
kSSAPOotAGGvvPgG7cxqny2kbfYRUyybGeQsjBEgNosRUGQEyKG7StS9qW4eh6Ro/1heUB83WOQl
kik/pIVWXXSMOiaudM3QW9NlMNZ5Yuf1Yta+t3HjAVCEEF/eE5lnQ8uujXUQewxhVUm1/ejDybld
Zxt+tF4CJ4ud8RLt0OyNHAvN+nmVb023kytK38nL8VffadOAf0Xdp9VnyWr6Cg+3WPH17lj8HJbe
fY0BGuxHGe34b/owHqH+zjIqU6eKirsq3ksK+2hS5wJE9PO2D8M5Eev0xx0XFRyt6C/2fZjaCx79
hwXmx0e3KS9vxmr7wHRevIw63PKtqPvbRfnhnd6gyKXbKKPvC6i4LRtk/dtikGyuAzz2cHLkesha
l6mHKDxWRGw2LvxD/4nD1aBDIlAhtaz/4eg8tuNGtiX6RVgLSPhpAShvWCxaTbBEUoT3Pr++N3pw
B+/2U1+JqsrMEydih4XDi7Ba9yUSi0Gb955gj48bc4W8uN8lRzyvI7v9N1EXPXizLKJDws/zs+TB
3PmYUp1sJ7lqgPPGFSj1nJF2b9A98T5SK09x6gQKYAPWkcAleLxnSVbyWTPZ3+1sWWWvBPbMK9V+
4t1VR+wjSxN1W2OxKRMt517bpR0eF9752vC08Bkfd7W7iOwoLErrAOQBiNiPqU5zURHlDbs1PCEn
u404mB3KKlkhhvIWlbN2Gd2GVtVibs9q2Fc+thv1rxu36TEydFY7G9BWI/fYMC+sx5aqxJA1AELi
OLWIhqtVsRugQh3a0pq+xrZzkkNl2Pwju0DZ9jhk0E75nPRUZcyge7aKFUvTd4D6YaSvXGpNgdeW
X2pusY0foYm9NNiRBEorN06gT4URbxersPg0JSrwiVlr3yGyw1HhjKqUPdreUOycqqMcoktStkFR
RYwjR0zSs3SfUWCgYolZ0659PZmvIPKGC9/SBaAt5XY0hKCNfQ1hFL6R0tQeFoxFpK4h6pwzf1Hz
Oe46909udv2pU2nH2llN60Lgn6kD9FxulmQL90a8xpWRA5KROk6laYSQQaEv77TYED3cQhHmiKVa
C/TeMqNhCZTQIS4zFIiVuyxabOta5W1v/thjoiav1cDpdUsm8MXsYaucT5HCxWNHncBhwKmOtQSZ
eNNoxiBPMTX1pETDB3MijK6Of/8mVXOYQoMN6yHBcbB3s17dNTV+a2lMX4DUmn5TN2uBgsws9LKc
v4u1NoS12NKiL4aAtbGOoFowHrc9VyShTjBrEG0emPe0o7E4iNfsiIM55wxMSsPa8kBqyCHzU3g4
8ci9rnbmRWGqDqYk06CDO9O2xgL3niJlXp0QbDuTYnawVQf+MvfWNluqz6mvNbpicvHDMlbb5eTF
PwicO/th6pzM43ID0mRmsKA0W8bUXipC5yMWKX/4lFe+mHoZ7vEvUyRCHmRD9zu2lN6tnwHxrD9t
he4eOhmHnF0PXGFvhHP5qJspJWvLwT+8ilmvTU7VnhyQhS93r2Q4iPjgIuWXC9u8ZMa6oaXxu6HE
7k2MFn7YIRppkyEgp/sdm03ha8iFFPEU1T996e+xidwHjEjy6tXqIfUrCqMPStM5h2JCEB6z3vQK
15UvymTGb2MX1i+anAkxqap972o7vRqtgaaXVHPjJ4ta/3WjsrwvLR8GMqrVT8lICGCZm/rYso12
KRXBBzRnsnireMR+gX+StyLFo5tgYfwbOqyjijC0Mz4gCMYeW5vmL6XOzt5R5v4X3wQdOi7hDLbY
tb0THT7vmMUKB7+e0c1WjXN2apNI3fF0+h7zFNWsEc7nJB31w5CKdc95E1ceBkHBU6FafnNpaFuc
0NwaqzfZ3kx17wZxr4D64mVzyVs1Pfdss196DqQtio3czlUbbcGx/5DbSw5qaEzKhn0eCgKit30c
HWU4aLM+RP44dOY+qZrhMA8AvLpcFn4hhdxFLXm/baK24SdwJ/jSLJCavy2bm9arNd3AppLrn+Cl
eJGkCZkOIvd6EFXY/TYsdJdfi5SpR2Nj8TmbtvXdFykGQCTxTRHFwwUqT7QxtTj6iIy5IrfbZQQD
kxDHXxUfKnd0Nir7KRIGevvG5MzYEGJFLQvkqb0gYfLb8PfDKShJvzZ2d5nTTAvy1qb4pCJCyapZ
+ZazRV8THpX3iLt656b28Ffre/3CNyzcZwuaRMQOL2gMqZ61ULJbE+n4L+zWahuTxha3aHV/ysL3
yCn0h0Me72NK9Xe1wz9kkqn8xNipfPGNdKi7mTTi/WGT7et6zthkc9HyMiw69hq5a30Ih/z6rolx
oIt4mD8zoru8JBBIWEpaxoueDvSYYWBu1W3vNpj/quVYp9DKMzthPCEntifmV7xgNeq29Eol2xrl
4q5AEvf0SWp7rZxde9eMfepjhRJs8p2I3S6jtox29pQm+qnQRgMhdOrOk2kmu66cKHljhed4dFBC
y8J7i40NjJDRekM4D77bht0+wVC7K4yuhlfQWbuWbuA/i+as3d4EEhJFmo96zumXqBWNf6qQwJis
D2XslMivewM3m+3WDxm3E0n8NIpwFErHnwnb70Iz/g5nctNBq8jpbahE/ITSiAsWXXTg/7vsJLi5
uL53Nv4FWFjlc6i7hAeRR4RvjaX1Psg2/p0ASUFcS7R12ycz3thxF1W/xgwL3oSYzb5tZAcrp4q6
J55m4Y+tkI+H0LIe+XqY5t80c2lv2VJbgRFitM9DnRYNW4ZcJGEftdeh0prHyKX2yw47QQtPQ96H
qdO+L2ERnufGFK+TEAP1QGXFoiNSsBtUArOHbS77gXnVX6/uaxRF39KqbD+Ll/a2WEO5R3JWvU4n
59mVNFX5S4JHbVtQdYQHUs+Exb1txp4Dev6lmccCl1mdPhG0dKKtZswQBbDm8ppFztyBBHQsPgFl
SIsNL8Xj0OPy3wxLlV1VAMGBEbtfDjtDNmg0SbPjy1t2uQLPqznmN9Z2E0VNoMGfB8WQ7+4CTyDj
F5Loiaj9KiRUOTsffxZA8psBr3Kjqq0f62byUNKwPmvuvNxQxTo4JjTgCM05wYzNtxh8jij2o1cT
h71UGCVo+ppyj99ne2kyGZ9qHrL4KfCC4vZsNT4mc8bQJIs7F0R8q1Zyb84e71wkiRrUpYi4gRrJ
bWVN1Q3YxHydQn14lahYR43Gj62RsFi8AaVLzJWKF9JQExsI6pluBatKlW10Fi9PgIv5Q3bN6uGr
YVNIRNyzzdl+l/O4XCfFtraYE9u1E0d7WXlJ7Buc8aQ2YrxFMHQ+Oz3B/qblVojc18SvoEX6QC68
s/gcWWkQQT4K0tpqDqv10W+57O52C0MaDybyTG4BNtWw7rP/K00a8lqbdTsaT2q8x5NQ/ZEAIeMp
ify9k87fzEp36USNp/fZeZlr6Q/s/HDKJfJckDm5uGLpuRoKcPBQivZ6XMOHjgj5F+xfcZKAMnRC
nLgOmtAGW4D2nJT1MdPS7kyDSO87Q1vvFG1qL+iQcA64DTaiVf+pRh/zJONUklPfHDumnIOh0h1g
8Yq9QNTAOI0huXTKi94MLyFUzZOZte4FNwh2RVu0h8LlYpCZzWSDgHhcJlPlMYjzVeFXBXWjZ7uy
KYZz6CjdtlcoRUtCNPHEYs8W96q7Kfvi3qxsc3Zj78QZHxx2+CEln2DdNtt7K2joGgdnwFqhQkWZ
LsLmbMMU9uEU1kOCHHFM7ZuWS7gFythjZ3A+IoF+TNfZc0Sj993mANnyOOc4K93mjgy5gvfgmkRY
2i5z1n/OacntF2serVSGr5GlPhigKz2Be2TxW9o08TQ6Mes6dUTxZV/wU0MWCIzIBgFc3qqQpx9o
bSoHh26A8NlCTqpDNX9Wzb70dDB116lVfmlVpN5qKTNvTjo1aKEdHvjCzGdMhtSuwR0L8qj+VBc2
fTXVIH40NpwBtfOsiGr+6Ma+3KoDLjmFkjTPnOPBM7Kw9y17aL01IqGn1Q83E2n3VGm8shi+50o3
fHvU1KOjJ888OhcY2caIL2Ddp5odGpMpDzAUrjY75DNJqtEnfL/sIG6X+xTFnURX9ULGOA90Rke8
Ge1eG8yPrrNGROPsPC817c1aWNzHalj3A8Wo7HIXMxbqOiZjpw83liJoLirU+qkl2uCHeqgfZ3WA
c9HWwy2U02fT2HwDWnx7njK7fPqpNQI+tWYiDA4FhmmGdsyxv1MhX1kvfdt0cTxFiKJ4jLohYMe5
drpFH4MVv2i11j4j7pBho/qDAcDIo3znpFnxWxTJreBPST2IoctdMob7CXnqFa8IBEuQpnQApdaQ
P9fc/Aj3cgkm1abrxMQvcgD9AyoSWXeTLMzkFm6vAHtcfB5iOsksfoJvcWTkwdAay4Gz5G8RK5+c
RKNPBg0GAFmRkz6SxaF3CnJB6/7F9DLvAeeUlDmy7iBto2MRSdyXych+0fMKkD78sdg8UYmlF8VT
o6tsdkyjnU5MVCpwG42xuEz+1LmiXfAGPOn6ZAZlblpbO2eFXaCDUdaYhKeiHXE0ZHBSfbPFX7QO
6Q8IJWHglkSrWHoh63BtSM6qOFo3xuNzOxqUuVnGT6eYZ03T/4hRfYqnnH8lFzlIsfF7yIxL2Zba
Pu818JLMY4Qph1+Ciy66hD09marDT0gjijWYDeCbocm3IdPKtlj6P4qxxjdl8U0AhqyDrMPnciFw
SNBh+XZLAkCK/WVMJq9SUxecLHMunp2WXxSpbMrRtU0sudO00dhkegAx2kuXIhbxsEbcK5wkwEv5
d2g0uJv2tdIceZI9G2Tu4Y6klBnxt0jcqh7ZtaKsvNbmChHKNCuw876bkU9czgW9+KOA192o2fr3
1k9rV2F8J51lo1MhgnI1s5eto62Jf98rK/lOevXDWKrBY5X50Qq8mIYh/nTj8msa+kuSwmktTJOt
0EKQfVZmyhaoXdzrSsxkpI8jQO643udJfCh0bKAAIlbjfNt79ZB/cGdC5hYznii25+aui0z7gLVv
vM6d3j4Bw6DfduY52LBO5KCN9EsPKz6YS6sk7ROaOAxd4eObSYKxzl+UYr4B54iBzxRAPctR4sRt
+8/BgmBbD/XdmvPsBwPROUkqsVWEebUaA+vSggQYxRPJj3E8mxoOqcTCsy17+kpiMSqeYlnxoxXV
v75QH7zlvqA8/GEZ/KYLq94VLWGuXCgQ+vG5sBGsiu8CSNuznunhCw6n7oTYdVtwfPnIwNRBWmZ/
wAPFj30Zua0m0p8Mu7nfmVhQabLG182P6xHV2jvuaxps8Je0m4T/tR8UO3ubhDi0ehpuDtDSso2T
r/G/RRhp5HXpYjBhj9HBbh3r0JkiekU9EO9CJzNihIr9XDjFeHLcsfcLUpTb0SEPMmbZ7+xKAkN6
Gph62+1kBwGimpoy2Th6mR4wsOeeUk4mAJSs3JmCxjpjnoYDCoL1BC45w4VcsThsENX1NUmbIL6x
OH+PhXzHoMHrg8Y0TyG3szWtKb6F2aw8zCF9p6nsoEjpnFL8yh/t2rOYqiyAUqnQB6X/8OqdvKZM
z2XH4NmMyV6rbejXRP55JlrpyQ6rYxhH30aWB4w6w1mJEjzvc7pPJeWwRZ+7p0RpyPaMEz8l+t50
e4cj71+ej6cia9U7b1U0QVVi26Yy/I/WIC9juK+3YY7jabPIsdx1o3q31AViDQ1bgR4qg5dWHEsi
r5G/67k7cpCTs+QL54tWq++Czf1unMZqk3Z6ylKDP9hI8GvXWnwIx0Kv4OjAk6Vxh6Vn1lo7QmO3
OGzftbxZ/D5vukAaK8G0mdPLQnYCM/eYimOtLi/4jt7UQjO3WNmmYKoL6nttRhNXNezAbcemY9+8
1AdiTJlfY4+gUpjpIJ1WP4/mqFvWZtEpzrB+qzFTUiPMcjMX7r1KE2KWDZH4NlucXUk9HQ5aKBmx
azcB6Wt107Xut54vP/U0SuS06ch5w6Fbk0vR8viFfcBn1VkMODbHEDoOu/dIJBc069U0CG+5gZfN
G5nYeqmLd5R4yo0KtT2nacjnPJr/kVKwr/1oS3QerfaLxn0xMuteuuqd6oe3tDeVICo6wixiILyB
RIMZbYtvHbErxMlpJ9m7kxfq3cysDzb3lRe7ayInqWNWwixIQhPSR61Zf+ohfNbtXNv1M+1r/Mf1
5YDrFJc8VbDsw9jDORC2ZcrgWs7DM07pe9JiRrGn1vCnHM2lah2UhoWHlK3qV954BrfS/OBN9zaX
yWU2+1sjwv2MvLAJ101INknB9AKWi57PBEaoOElbvMUFnKyewTQKyx9CStbJJAp0Km1ypEvT09Ls
8l43pr7a1onyDyQGepYxnLulGZ4m/Dl8PLIsSInTPWa8Erxnp/6ExFkcQ70x2eBp6xJEHZltgZCo
ivYL6ccJTLxVf8kuov+yPD20LhbetKTMMI/O/H5SD1OcG+iCgS+ECIsvUHuXqan5NbSfoGBs4YxO
MddgEeT5I+L93IYfRAh/NLsefCvEi8HPbibDll0sMd1w/R9l5d7oDf4zibbysNDWB7bFWKYnR7y1
yGV+TLHKWUbuDePNNYwZFeYBNyfXJ0513bhF0zoWYiDZoChaxFn5UurxXS/JDBrmSJK5edaa5nnS
srPTOK8aCDrqfYx+Y2Ir5OvdK16cJdMRQ0i1yUsWkR1floH+EbwmbDn6zAsRJc6FWdsvFZNsQCpW
OYyKXu4zN+x3PcZk/Exd6rmixSZf4Cr1+oTDJY+dHotN3+2nCKO8Af7pqTLn5lYOldxCv0094AKE
4oxREpOfoOYV2PhStnKIVRh2QtTpg8FC+8hlOhwq7HY/o6u3+4EUKfNHTv8asId/cREeHQUig6qX
1bbQizOorWKHTe4NIhRCIkviM+ZmlogYWI/DnH7oUWWB3+5ukYFr1Jhs+gRhRHKoltrGTIzOKzT1
hyhBvyfc6n5ORX6jaqZ9A10gtpbp3HifMLFwAcb+OLPoV1yGsTpG+CVpjg+Wm/tFH5skqEYD0NtA
VyfRB3HBp5n7SlR8M3tGmwUePrN11B/IVtUHfHR2gPjU+WgupWeI/KnorGgvSnNhYE6cq6ZgIoux
ggSzY/ceVuZH2CB0dS0plwyTMq6LhjLoGKtRNp8Kx7yYRfEMMXPyW8U+uwmsWRGiGK82O+onkpKx
Mm48te3OdRXJLbfDqzaoF0CVz1A0q63gg0hRO3W1FDovr7lDmQevMutE7Ih03JgOW8yuX2KueHGb
vbYh3V6wYNGBgBhUsIfjd9wplLim5cNWVIfJA/5CkZZE25V54p6fzgSXxZEr/CkbFGZ+km0bJ47s
veXIbK+kBEdAW6bRX6Sl6kVfrXiupDBFTGl0tholP3BSWQRfKe7EEFbRBw27sY3y5MDKVjtJ1w2P
0xjGDJ7u5M8Gj8vKyLjmbRcIfqItp4aNxge2kd8sRTjBOtB7IJSjjdBHDV85phJsOBzncfc1T4u4
tybBWlvQ965k4mnsFlgXZRMQh37FRqCdhlmsevwkPlm6sKcNZbuPi8ne63nv3EtHfS5tPflnRY7Y
5qWhedpAIfYG5/8hXdL3TlHka2GwX6VA4MGQQls57nW5jdO0IR09pSy864M90kO/FPOFBfa/UEmv
zIyMOAAYPKCghPmhlW6kLoonYxQ9/yD+i7OpOdExHJLnBIDCOmm4SQPLUbhCFSAeXQlLYTSZtMEz
DbML7MrOvQ6eKuUIjJ9VFtqbReHfpomxf0RGDbOgBe9vOJN5yflYPty5+g1Frz+5ZvXHVYenGkbj
ZrSU1ouHSfjdktb3YsH81uKA4CC2NYzvUqfmIrkn1nBYMC5dqIHGWFiO9IeTm+QYav85dfFMHBuE
cyKNNbT5ja17QSBOIg+TNMhlMohqOz7igY7uOCPa0yksORNc0r6oDOWq2G0LcbG9QH6238ER8KQv
aYyMh3QnF3M85dqAr66WQRepDLkNVWVIg16viQ82Ym6gUuwDaXroX1iuQaIwRxQzeyLLNVo3s2jk
J86RG7g1SVSTd2uRFSTR16kiWkq4OV2t3AcVn305xyAhimjGm98nmGzg6hnhypZmiPfHZoyYg5f5
K61jCthGLmYDOEiH7WaxXxX2irs0EzohG7gZ+sjbdxFPGLyBhrtxSWHG/+Uytf0dZa65R0ye7rbI
74mdf1LEvJtr3qFLQt15M9kX06iuHH8Ir51JA1IxHFSdJxTwY+nr7ciTrRzfzYpqcycTHx3KOv0I
TR4sFcwZMi9nMwyhGhpfiW1QxuDWOl+NhFORkI5xN0BTvA6T1lz0PHYpuoN72/Icmd3wFeLR15hG
b0vUXdyl/1clqGPAiFjoJMN7WHe0UDIbfDbqyk+x5AcxucfU240PU4Bn7RJn22VV4Rrm5EBfhf3V
VeXBPNo6LRqqE8X3YeSVYg/MCjYmte1SOOXNzsPPBLnwLlq92M2TKK7jhHIQz1p0tFowCia629Ya
rOrWUizrmUByA9eZLpjQ353eupNSOaRaRkopfWiGEsB2M9kT4j11jeUsRfprtnhuFxU3LGgO+mZj
Nk56pIMQKcsnt4r50GTNWeAy2suQK4IGZMqunBjwC38GjRWl+ZiSMPYGye+uk/SEJpkKv6D+F4uq
39EGJg+aWrn3ktGLXf/yl7JWh0RmPx8bEI0nW4k/QQEuAMtZKmNrmEjJpZ/mQMltbGvP/LoUxu0Q
vRoLgYMmrp8VyJFb0ovGU6k7SDo4Lauh+ZcU5VNWtzez4RnMU7ikUV7m4VnPXW0GPKVEf/EfWts0
swHoZFq+NYyxx9YVyZ0xCHdXjmn3hI982OZjkha+QIgmjydt+ZTMpf5gamsPkGEKz1iTn3kqqNTr
tRPjy3HMyp+QoPrNcZzvJpucIKb8J8MAUJ2pj74sBqUtTt9W58qq/45r0Aiz6muyhuNxfoW+WxOT
UlQD/8qw2J40lbduFOTVkxz5IX6NIrQ2YnUDudSsCtY010ZjV+KxHnzuqZiLuwrcgwg/SOtfbH7T
hKGHyYsX91Xl3edZy/RwktUjYdrVgTY8ySO8sfaJxRdq5BFJmENR/WIsrlbf1wFZIPuH0OTwTMQg
uxBVhSwXz0aQZhEgPma7/DKL2vhUjAlUMa+GFeMRZzCu7PiD2U5u6XU0d2W/bn/nucY6alnuK5Oh
HjAvpEGNw8ErI3th6moc+9JRULVJ+WuGXZBl7acdJghZJgmsJOxKL4zDgR7yBqps1OkH4pf8d2Mj
aHCKyZ9VenUNwz55OJ3DFsUGR2a1DhmpjOKSPmOVbNkSy5fClXHGbIw93KyX72Qp6+sqsT71i12S
RbKnFawcgfyq8c9MmOYuqqVal5Qc356UiumTHlK2RIKR5fgRx9NOcvcp6iaf0swJVLVr1jd2/2BH
BFsl42Jh5JFbCcRlg5EU2yOOu8AhSoC+0E+kVtzp3EHnIPPF8EfFnIreGZWtr/ZohBqqfVCrQmx1
XqM7DJgp+FHLee7wBmzxqsVPeSg6luIUOktUbC67RqHerJl3ktLvja0YDqglDQ5ok1Cb06MuWezB
tr1lkaSYddsCZhPq4NqiUPOHAhfJII10x/+Fii54aKgxX9V5Vty9iysKwmm6oCsAzyjhdXpTSUDb
nqxhjwQynmNjmV9oMEl4k83ReRCWerST+hugJiiOXFfqM8GZ4dXK+vLWuXQhtFhGD1z9+Ys5qvLe
g2gkWGUUIvXWy6E7JE3X3iaQDnuQdsOestDooI7Y9qBakfTGXebznaNG2Myzej9Y2viyfrpuStmH
XC0LRUCN4jw0EKoECNK5fxV4Mb8jFeKmYIv/Y4wEoFzdynfmsvCjTRJGfsJ6WGDrcDkVRrrcS6K9
fD3ZJ73O5Ah5v1jqEy/9bpfjdmDiaG10bl3/6AczeZfTUr1AbHKv6lIZe4gk/RaLRPM2DY1B8+aU
HxVs0p2ny8j5UZWuRVk2yGiR/P9D1qC8CKwfm8FZPox+VE9DRX+whrX3GjLRbCrXAIWgmjTnJF12
THuUF0Bz009ElYy96bEs0UAcKSo7sjH+V8ehwRg6s1KBgZ3Vft/U6pVrMt9FBGK9mf5NHlPVsu1H
Sp4pFaT0yyHFGfW9eq1tlUXGbKMGZ3yvWNwUPrmt5oLWU11BwdavdlnQkp3xds3k6JxItMo/XSvH
S+eEyjs5ipaIbt0MvqbLogoYBJwDZZgwY0C71LeZwNU+Mo1sm7J1PQ1x1D2NCm1LFiNxEGYuZUV4
qD9brDlXdxi46CGjRm8N21isHPIbp6PcYtMVe523zAFfMCclqJtr1JjLbliaaUsB/XisF73eshmu
APEUsTfVKUwL1r/HBb4LTs0IJFFOUh+MvFNfLYPmv3LGIEF4kJBOE0c3K9LGu1Na+r6bhbu3O4eb
NkTX9CFSTOVGncPwZc1j/JMVMAJbSo0Hg0GssResUQV5rm2MdyPR2dWCNmwImMUSaWxQdoQgkwe7
PYlgBRlRYFKgnUgIPQ7KyIleUqAVtCcp84OdvXy3Iyc8cMwUgeMMZAdJLNdPLC3daz12WRBruCCw
EnRnek/NNwkomA6rquguIVSuwwjq7DHYXVz4ppHIjyFO9PPM7cioV8iPzIaZPefS3DqlPayJreSo
A0XzjUpfAsdmnONRovvr4ee1ka3f4OAgjucc+lZVol5bggY3HgpK86FTDXCWZEgAf5O4Yg6jK/dj
YYt55BmVgTsp8g9bTaYbkP4GAkQxfqlUJxRBZVjTg71y/iYMxHK/BYoUyBQAtKUJys20GMIS1bb4
+TZFzMy40exO39QQ8bAENSMGZwMhZaOJqCHzLFcjlJ2ooCdFY+zwgmrQE0Y36MrqubXshHw/VJuT
qk7rFYrEBagSxyfGMDxkiWV8qmYybwkl9T7+aruCgg76A7WAzlGW8NYnK23ODrfJ1bsazSNTvj79
M6y02bJtIYfqNr3pV9OU/sWrVAeddPktsAdyfwt4oLc8znHnEP2+K53CBd6th6aC1RBBTsvi7aD2
bQBXMvQixtivdSHxYrnULWwk1asIolFTTV5O4MEvMToFc0egAacCXUhwu6CQVXmdbt14oCVYZvm5
djUWfItdXzFJthPTMMWFMjbTY56b7GTTQXRn7Kxso+gg2ahGGmqbiaX3Kaoj/dYScApU7P4AI+zy
kDoC0XeYw+/JxZcyqWVxJaCZ3LTetn0+PWiV2jKdAERoyHXoJSjiGOPaoRNAK3il+sA8FtaWLtyN
gf0JyYi4OTJJ/LgN24llcDAlSTd9sQzD4fmIIWLR9foc85kNNHxJP1U58lbplaa5m5REbFs1abio
ROTjsMM/JAiJvoWmszwNjiaJJQ90P3i6JXF0QN61r0Jb28v0WLo/ijYDuxTGMpzUPpJforFopa96
49tISPJuhFtr51rMUDCsNvRMdQj/Ap2v39xiGd+NYp7ZejT4H2aM9S6lyEGSKDrSCNA43VKrQ9pi
8FdrzThqy/KlKKm6K4k6e7B0Q08gwyDexEpgc6r/Qz5GJYZZtVt6xVgdHIbHBye+Et+BUWdo9iHp
2yesxd2nGRs/tpUxIomZAxRHz4MxjQ2xqc3+Iu3iyFbCQWlmMKwHip3UmKEkXv0XEW1kPv5yep6U
hGFhMuVwy0pu10JXuPY0PhUj3xHMIpifCJ2wyXbzuX4qFRnz1yW+ecbotyR11fYUIar5bLwUjOX/
h6TqhdlnodXRE9maKHN7wl96mheH0pgVCkZcgZXIbPM97Mvcw2mvHOgHAiGUL0l/rQz0stHmEPDy
ng4l+gxCexuJMt7FyIb7liY+w2NkagKlm+V2jUlYOzhbxiMB+cq7ii28AeNuIyDWcpa6wJ7lXD9s
UyfHw/a2AHhZ6OlXGsfWR4VFf9/SPv7HdnpMa4VCIx1goqLwdU3oRxUG0HEk1BluQrWjBoG9vt+n
effAcgSLvZWIppveNizy/npO+LSfkyDPqneeFTGlYFFCLg3XM38tU0OCj+eUW6vOY8Q4eLAmXuR1
6PSTj5DXv6TQFQ+xAfgD5mR3IreEQNYY7cEt+/kmpfGRJF18TKhw3amQIb3IXGTkUTiP8aIf633j
9OiFomjOC9hFxqYJJ9CoK/7IiYrTDW8fh6NwD9lI47tXiUz7qhRn+GPUpctHTJiwX3AOmv/IG9QY
EdhBsWqT3lANSNqcQEzjncOuPf+p4zI5iXi0HySZUvQwtQCBqvQ1ZMhm/OjmgtuinHie89qc5JUE
x3gbKrSDpSjafcnPmBZDeB8aLpQXZWyXs6rMxT1c5R3J+Mlvn79sNu72cInnji+UJp6mpl62c56X
Byd116oXxKEr8icCIW+cU2uF+dWWunNuMcsdxSLXFHWWiHeraGZqvrvlNErbvaRFZF04qoxzxB7s
ulghyTVrLrXfYrS+BRyFrTApukxAW7xPA5CYLeOW5qPZUfc9hnYIiAbn9IYcU/l3NmKVnje903x4
2JovFZYptQ2P0lDws5NDyfMr1hOj9FKish/ogjlTCeiHGCPIN7zb8i+6jvJI2ev9KhruG0J8XFom
TznNtoncQPz+SEXpPpXc3kFtTuMZqyaaRRXhkXTCac9me7nyqNK3FdEFLD6zrZxppbrB9DCDZogJ
xbcmuD6DPqt3/OzG2cHuDKeNCTc5UodNpZ3bpGW8tRGem83IpH11CLAGrJeiVWFuWt0rVSPa5bgp
2Sq1rfZUqg2zM59slKBZGzcFnD7UNM0urY3+H0fnsdy6rgXRL2IVwcypcrYsZ09YDscEcyYBfv1d
urM3uK+ObYkE9u7u1UU5fgZVnq8Na6YEFhLMssHGCK8gmh0wY0HwXJesHPqeS1RvVuoGr6HFiWVQ
2zP3BTBKJ/eulGPFp86wyAGALv6I2th6gQggtgYO/LXj3iN6NhmRjWNCDYuj2NwF3dRv2kH17+Cn
M6wX0Xw02/9FaJmsQw3HpJ2Vu8lt/aOS+JuPCCHDl/6pkYIcisavXxdd/u6NrvtUmS4ypB2n24kN
MsdV0T6UrA4whsXpTuF6dBYaeuWBGCMsWdYFewwKRKsS993QaUxTU9GtJWzHX3iFGDyi3noF++ss
jRhxkhBb71lr6kODWy3S5la3RQsNM6yWRprWZDcARXUWhHYuPqP+tiSxrcwWM0AmC1RSl0fPVkz8
vLEH8SVt8a+34uqWF73YOcpu4avFYk8AKLvBIeA6nifN1bFjMLxgtN+bou3uBjwrPnQoQQuwGmwc
c5KaJNahRYCZqvcDxBj+/G28UjFusZ0ye9VsbEAfW4Xadg+Jztch8cUF8vO4x/Orn/QUB5sBBKxc
i2lmQtFFSJxoFCUvVMu36ucBwesKsKh9N4YEjXLQdbWDWRDQ1u2w18dwsA7jSmwHiFrAKyjvMK0c
gVboO70KiyN5PXEb70xgFkrld1GT7hSl8VrgM9nQv5sehS+GA+8Xwi0Sy+o0ivkNUaM9DG7e0qyY
OcgPhK/Zd3JbyiK8j0bxKhDCv0bT819jKpI/wpF7taey4pgbRnsJC9XG+yyu/YWYPLJaTjW3wGxT
vLahixuLhHrD85u4v8EszX9z3surI8aYYSvyYAxU8z7hZvTAc+0tcqLt2ykdghMdHvMu4vXzwLur
2vdlYiLq5p31bjbIcAtHSXEpEAfwDlrxmzGV/hYhnaAEXzq6KC0Xr2Qe2h9y8Od6X46es40Cek8w
J5s7jzul2gKXxJKv8MEUToTK2MjxAy+IBaJdzYSFKzEe+nq0/iVWKq+6qYOdlxCn9QhQH4istxqb
M2Rpz4/+PIAwSxeA3h/PDlN9PjWVXDYhOjYzNs6wmKXSIa9dWi/sngfBa5V/Vr2BbyotLbH3XcUt
KXTVV9llyR50O8kUxZLl5KgkXXccNxiQeZfhBnTGjRLD2O+B2uTFhgBkrLbFMKE1jjLK5drnx3zq
RPdTeU26CLDaHhpj6q9eLap3TJ/tKupwd9ij5xNoCIvnEbYMm4bwXsYVc1SgsMyLsiprqKAOIYKY
HLyCIDzjKgT7cvSECj/4qOMd88idc57fd0/tI66ypDhYRlBeFQncc5F51oVjD3t+1uPQA0gVTs8Y
UsqdS7/tLxun8TVWM1I56YusQukuUpb5CaFdLvOquKIyQBysVFYelBA06DqGm33C1aTgEBmAyBTa
1Tn3siBg4VSlj0hExj1zxQQ5mdB/gFZW7WsazEwrQ13kr8pk1daaw4h47VfbfuRl7sxu/Dfi2T13
ooy2Hi/SZWsPxrkQBCTXRMx4TpFZFxNKuE3UyPrKjcF4dGJ4RA9GTl0b4L/CBsI+iMfJAT5ZpoW+
E6Gc/Og7aH0dq4GDFwHmXsouopY7byJj3aAxotVq+5hym19JXsFvsuDggJwb75o4cd7BQwC5sepp
Dx4neZTTGJ5GFL/TZLYVkkep6XDRBNqhRO6HqZL/uAdlOzYKw6oqE+fCYih5tM1WbESXBau6YwVm
znd7t6vifhMnndorViZ4LX0dkeJIp103dTNieuovKcYhecillb8fk1cerHNgPRc2Tv4zdQnFi676
dmbbZEYnzGvJrnMoBi+kDBZBCwd2VXvBt2YRezQrtgye51hbrOTlSjvc5hYBQABCEmaOSBG3Y3+l
WyR9Ytuf4c5MxNNchuolDm3sQJ1j7hukT4qvTfLmS48dAww+J7h0YsiOOW+upZl2iHcm8sMjun76
Vtem8Yr5oiCqrc0d/UbV4xy2FUMY3uYHj6v5syFy/dalZLqa2C92zaTEkxGGxYJsMGk+WTogALlB
3pKus3eGgdHUqUrctyUXVnRLjhXfHPYsUTjyWLQwNcwkLEGGL0t/giuSKVqeGRjWdHXi+QcF8Edl
9PBGzlQgxAUYuvlpdlbKfSe1uo7d88Bw4FMIVAFAWMG/Ki84VGFUYFxeerFzrEa/ekpsdwoWXtLh
hvKQSmjOyzN7m4iw3w4NSU3io5Smthgh6N2r1qnAW9BCFD9gE4AeMpAwdtOo3OLgLcPlrHmpYbHv
2/M89PMu0bSGaE91+6B3/d1gSEXVIjZXDC6Tym0qEvL0y2J/ss8mnBiJCRw8oDjrmW0DAyG2ZQIA
NdDi2u1htpMQf7ZqaV/5xii4YkXErlSyoOG9eR64dwBl8fIfSEDxrwNO8mg1ZfZB6wJvD93w4CxC
MdIwEkibMHNardrCjvU6rxDqF5Vrpw+ur4szxJTmmjAuvEe6a7FVjPP815ZpsOAF1m2d2stO3Fbq
a8CG+GJb1PuEsQ82vFXMXYDWKAWi9tWRBL9Er2KKJHWHN7DXjz7v7yX2XOOkzLl/KFiRnbumjZHQ
wGQflAaLQOXulShyxtdTcYcw4UOvysRVt8GLUJAstnUXEpGknOuyPVLUQcKITpt1VJrRYwtQd+lK
m9toQLKsWJllidSpKoVHMhccbJkVnqo8vODpCGEE5uTlSRYCcbZdf3TXCHt3BrDhGB+9kcutspvm
3VNmvdVwPA+FaSSvA9lYwCGysJ4Sh5h778T0mBihfyRWy2Poc2j8NEn5Qbun/4kCQp4EXn8HCj1h
w4SObPXryHAiiDnZ3RM7tc9mbbW75k6en1pWopkXpQfA2lC1LMza1AH0BKeVjfWKb1DuvXiMzkhz
EaAbMDX9HzkPdmoEkVYIa9EbudlwFXuBLEib6HEbAwdeq0RjhaF3unniqssBERk2TBdQGLwp62S+
tJP4hKI3Um3R2+DJcy3UrWaiNxde7/UH19RoE1WSq2vlwOFlwW+lPraPMobg7RGpAMF1EQ0lkgvw
LC6RgqThSgPWjCtbXBQHKDDjmoktJPDQqDWvQ3wyRms/YhNGLLm/yBdRmLTglTsarfngWQ9xkCpr
O2AGXKOeNsua7DTxWQiKpG7ugNRoBnQoO0kG0cfs/JhlRXqcgfNu4U0Y59SdklWC2YmvjHIuulRo
JDKP3qbKhSLQt6W9gUpnbAjY86dKNepM3rPlDWZoEDmllhdrniOihE0VskiM0c2nsHjnoyn57kl7
W1MPsJuMGDm6zTyMW0iheI4Sn6EIjPsSsHm+CaHEHdHF61VL2HstuLWgAxgtyIbUhfxyHzsNRAWX
atVVxGC9AmBirQI373f9lIlNCOnwp1Gieea1G0AppH/eDcr6oaWgY4ObMzqR3kh4cTfRySO4CO5M
2b+OGJIv5VKc4jSp+O18Sk3NJn0wtfkKiq05tK2BsWY0mk97LPHulJ6GwRE77L1658/qx1vKCLjq
nPJ+XMC0mkQvYQT48QvNIXxUUwFvBOf7Dtbh/OhKHawqztVlRR4RRclv9/Ncavy/LHQrr/QZWe30
J6HHk8kxr1YulRdnVcNeI/OUH/n5g9WQ6+gE1E/vrZYddayIa8zmIP7lPIj2eqjq4poLC2jopJP6
n6dcZ1cJLFNJPzhnm1Tvsp6n/J1ji6rKeOq23VzlvzRv26egbRHbJ1/sq2Tsj2M963MwW9yIZGm4
T4hOQEeVatRn61FSO0w4hV1dm+UaDpbYl2AQaPJgJ0QjUKVeYXHh3bMme0SUyxhdhcV8yl0ccJ7u
mvo2x1Jeu6yB8Fa36ZXXDT0xQTJuhOkTHUsrT/wGNWZ738+sfc9m8+BPKtmZvPGOGhvE0syCAccf
ndcUYccbywK+wWLA6c/UgQdL7h7gWnsxbZXIkyv6grf1MZe+2FgvWTl1vb7YaigXAMvuG0uiw4Mj
vtuWxt+KfdOWI4SIqmZlboyRe8lsEDWQpxwLgGl0v6/Nw35o2/QGlbzfe0mRbFoL3LDjxBVg+gyW
Su3YztpQlXP1MAQ/9rXhvwFbBOSYZNSC1vmo9o4Kk5NZZnzTc4Uc0Cf3MA2EAb3RfjQRMHe8lZUZ
ZJigCRpENbLxsUxZdtXzoFZ3/+6mRJ1kRqZoANAYxwwMAaJpWah2/lhYCGi1vbc0KDtNj9st4Gr8
BD+T/mLyuZC1zJjl3Pg8WV71UtvmX9HeuVb9PeHB1ixdKluL3eS55brPK/OZ3Wu3qif6nH2fKpJW
OgRbSCPx+fsxXsqcUsyxzQicExjkBpa79ScrqzckHXsjCTGsonTg3i5w5+8aDj02MD0eKQ6nsxfP
AkeMlURXJxfNzqs79w12grGrI/QyRPT+YjRBvrNovVlTl5weqUg1vrNmTm+Jg76ywnYT73CcBi8s
LLNfdmzOKe0mhLVgvEPRMFV6k9W8VWgPW+yVf2T1cYLHEwHQ3GWNNKIK7VvDHVHq2QUgm/df9IFV
u8KNhoXMZIRzffYP6BC8y2BTLoIJGlhjRAJRqmdrSLpZbmGaGm99m8itoLhl6U2NypZ2h0dTmRGY
BgcNi81E+JIV9rRU9AyMLDG1ZWzgqo5c+PN5VerO/4EE2X5XPTFRc0poG2GEbX6t2oF4C5kYE2Xp
nyMmHZDVYftnKKbGrsip8ii0XhnkQ2Dg9fm2pC8EEDWk6r3ZgaPeTv0AvaePQMjiAwxQe8dEHipH
EeVx0cv3Jqi6HWjXcZv5QDJWAWfrkzN1dIcmqUmueOrvuVha8ko+7xXc/uoaMcBRtTmzJSm/h7Hw
Tkp4vGZdxLgyDNyFTW742De6eM6du6MzcsKjPbrZlQfsyj1/AJ84eSSuwKkztaSwPXL/cU7j7Iyj
tX0EMcu6jODeGiHIvtx1gmUJS3qRkTJZeiaveOUa8zvhq+kTNbukhmeuTOaeHsQdPQJf0utHexk4
XrIPJJkgVCrtbuCxEhhom/YnrZh1FkNbmmvcnuoWeg4eTF8hkZN6XGvwEYiuMmmWXuDzofRlvdNB
YF8V+jNeLeC2q5TN7koI/VZCVlpCpbUwgDNLkV8c1rbnw+XVQ6H/HDsnO1be/SeBDG46ROWy54ld
ZuKyTp0m9+rNvAdwKGnAUeha4u/O70ILqwBo8vPSwuHQ78A9edyZrmVy62gqjlc1xAarb/sPckbz
gF3nbmgrNeaiTF3UKGv4wKQfASsEXrNhBpqu3H0xp2lT75Ffp6dccE/UuQ4+ysyBD4t16dFP5pHj
xBm2kDNzcyXyuT2P7pitZhMlh5son6Yt9I70FvSlNnZoiYg0c0GA4bnVzkMZ6AFOCnFf4Ofelrpb
qjTACBBq1OgDHPn1c4RhcOVbfbFGmzSwl3AtyPrZurW5n/2leUmtUus5PrNwJrHMZsRKuR56O74M
0TLyQAAEFhYDyFdh2y6o9xl+e7TtmJ02JVALjzQ6uTUPHU1haaabh14JUmTRK0G8jKueqK0Pdxpo
rOes/K2k025oqvlAS/9xWERAEyonKjYCVZ36LMZBSarwqfTqZplLECxG03pc9mOQDIMNLy4yG+zr
XAYRn+QxqMj95zMBPIb89I1Qhfta5LysC9N02HtJ9O27IW60rs1kV0di1s2DOZXmrVZGxT0lKbZ+
go/Q8mweYFT5cI3N29nhuu+53mW0mitoxtjpUwcmjR7iY6cloUhiNeajE3WadSnJDBhlPZ7PHguI
yJlqBsou1zIdhtcM7fxs5HN5Y0NLJNsWARwZU6x6E7rOwHLX5QSt6l2a9KZL5wT6g4r6n4itLkh8
p7wObdTLNToVZjuYHRSSGJzkHPHZvC7ner7goscuhIM33luj7o8ppX8Q3GHhQLjwf+aA69Yip30H
OD9B/W2oQoOnHYjFYhb89wYPwVOqum7nahFvOcQALWZCPAxBZq5wCuAWDrw/tx7sdcXWmkHWEiFG
EVm+cQbJrU/49QfvuX4YIRnsu4oqblZFAIGD2e/N1dTg6lrUAhoBUCNSL4jhuFPxWBByyP3mXwgP
76nx7fJYZ45BPF58DKmQP3ouwiepm2xZ09eLt6/kTzZg3fIrC5gFGmu4Iz+T3rBhFL9jHssNgtrw
qZ0oPCWtbyP4UWyld2Bg8UGHAizTAkI5dL5+uFuq7PCZaTf9tYg7fWbZYL/gASGMJunlfB/cwf5h
lgmpr5a8v8OudpiYsG09h9h3AChLptl1Dh7nasyVP6/MwpCfY0eBR2MKfN62NmEMW1y5xnVD+chj
kFXuW5i5xWPKQvACn2i+u0YdBlMA0/u4h9NbT22yH/ze+gSL7x9DrjnxoilN/W7LyN1Ql1TtRGQZ
L5ypusHcR6DRjmFaNdIKWeEFIwHLIj3P92ie6Ibu4BqpseSmT+ecIHAmxu4Wlhk9dTgN9v3U6bch
aRJEEe10D23bJFubzkP6FexGrG2ekmHp9zre1JXP/0oC8znvaxqic3jv7NLhRfiG/0+7ZvZpReWf
YO22QtyJ9jMQpyXLkw9YMbAgKmvrVgbmMrqZ3mExn8Ysf+lHTe928I3k+jWnUUZsejzpVKsXyzTL
g++Q3DbG0D3oAbNHmCmIoBFfXW1FT3bkWUvBXZ0BVa3bALb50KfY1RjX/Y3rmCdpgquuTHXC9fgc
GPysrAytNY2vQJ8If68aq8iYUax8K2uh8cfeIV9WWZ/CzPtkF7vWXaUXLZbNRotLYkJr4iheUPb0
SeIm2/nV+Ir5ZrgVEQ9hknNN9c1aLnrHeuaidart6LtRynrsiRludG1pDFD+qVWJTUYOK4Xg5b8Y
MtrkwtT54fCZVmVn3/u3gYIpjeyCBTvbQIYhohEh5lh5xA6kYbmoHb2E53LyffEHbjpbD4KKE2Ac
BbhQPk/C+5c8aNk10EJkwjsiHvreUuh08Jv6QWvvze59BDJJryOtQMBiGGql+N9SBQ4KJ9amzAEm
Af6M4Q+hBfe0MpFiG3ATMrGwwjXOBqDWoBuOXLZ/DJ/bsi8NDxd3ohd5lgFtyrqXIDErHoBI7OuU
XLrRSOLJs0njUthyq3EeXDU5FwJJxV6HHdOOnwy8ywqbui7MZVCfpn2FHBt00a0BKgMIt3/APLZP
wuHVjKCcWQ1Rrjzz+dbCLjnmNbAWkeC8lKZjH6Zm9s+D2/eryPUw7QUQwZllC2zqA3kpWKYPZObE
Iceps7qn/de8EPwzj9bwwN8L/6GemrOc4RBMfv+h67BdJyVB68xJQBXCVbk6BVhD1KN+nRb3vE8s
MfUVzK+piVM6GV2xJ9Yf7oegpb/FmAkdjJ4+QQew1ihJr03MW64x0fPKMGXvqJEGGscHbVxQSIQL
zl+wdicKI+ot19a9N1TQk7O9U3SbxrFPE8tusDYhAKoeI1fsNuFmLN2D4UFACppoGxQm6ikeE4LT
hNzpdtuRLjV5mO6lgVPaMUDwl/Phg++DAMXIgLzNhgQMMSiFX8BZclMV6b+KvT0+/55QGPlXqmki
cUhM8MgeluF9bjXwNDiluMPGz1lQ3+M5XsqF2ubNW7Crskf/7HfefEC3p/NK6VMWOTMVHaBNhnuq
uI02urtzEkN/BaXgeVL12RRAc8EpEOL8/1gjKhLgiVUeFWNlYdz8onIwIs7GYmDhuMjIUz1abvMC
1OPEmbQcE3SDCZ7rKrGnJ5djcznjsdjZ4737JtUftW2Yr8kwBOySk/vnqj+mwPyVo/VLp2G6TJu+
3bohDHgqsb4MZUds6r17rjWfDkPMcpd4yR9USF7VvavWxD+MjZrpPIkalq/+ACwzvtvWk7nrieYT
STAM30W2mayjLTMk07D9BppGH6qkkUi5dGCkhFhRX3eSO8Y5n41rWjvTapZQweNhm6jkldRGgTkq
3HSMkjziWbtJZ2rWxnuqurgHWqv6PCnWxybFOoilMbkL8ecLOhK9MrlYDPwL2A/sqQZ/E3BW15J3
aIFtGTZz3Kk/ooVXB7Pcbhx6c1HSxyRNBu680BC1he0cYunvAhONjEY8btxEqEhaGr9RRui67N69
IYMiKmxSCdVL5A/dkRpXvVCl0624TIJf96YtHvAt9WinZsKSnnEaPNr383YO/kTtwf4QWbucDCtY
wZ5keHQYz8FKfHYuWfWmVmJredArhSFKVKPiI7QieVUee32Vxc9GryAbRMm2yY2dEWJNnlNWSrmj
z3kdgJtogXrHyVVVbN59+8yB+GA7DBTM+9ipwEPYf22tw42T25SOBNjd8zk8VkKsop46SqcLLpKE
53LEWbZO/OgJd9pzfX/EC96eBLdcOoCL4YF22rvqEphbGgCmRX4fTnBn63UfkuVr1F0vqrRD6ohs
8JTW/PiWPBWtvJgjlZE4TJh/Q75MDQ6jgOo6mocfTSf/wYd9yeW9HtKkFjHywWaUFk8GdkHB6UFv
3eB+ZMCfSgcNIysheJR0YACE0fwo9OPoynCXNJEch1BGm4iZhWgtW6c5gTuYckPVAAgHVRwttiLI
CyBlxil3Dp0znyojPw6mfbakq/Dtic/Rj7I1/vp2lQnyUmZC56vupsv9eU4t+th0ZDLaAdondvgo
IrUJTP0RSfiiDf/+yjKwhLFeOuGLntn5yOeyLbDp0eDaEjPjn/cebNbj+Io4TOXUggbwrWojAZLw
eGdqGeUs26YyeBlq3+QToW1LZwR/mzE+xjp0t81UHCn+/vBc93cOM5/IbC43ndRftMOah1JkwYH9
GjsJh2V0aYCWT62HEDrIP5NMzpb4GVRkD4xZE2fdhfXuuxdHvyBSy7Uv2mcYBd+Qpf+5pbnnm/dk
BuWTMNMJRsZg3sk4uOBNyQRfBu7SaOGlCwOpPWhMME+kcYONPzMpI+zuBwSXO4rskE/qNPjBKcmA
H7WJ/837Nt2S55zWFR4MzNbTcG/8u3W5h55Jq9FmDDQL/bA80CRLYRXN4eic7LQXOd8FV4YtOePm
AXQJaWBRPVIFdWJnQYJuuHMhq/jFr1rcGi1E+zD2sJH0PkhBPJI7EVA8zk3hvSvsk7SpD0KiVrQ5
xWsXqk+OhWGFJH7g5oNpnBqLJRg6Qo7Mj6tGVq9CTv+/j6+2MZ14LX4I1rXkQhGyiemHrJWmnnUX
JXJ97gumftNfumM7rAZ4byuj8Pe6E7cUx0VOlNpWBBidtMcPfC+3Yz27m012G5L+GVFY3NmbG2Ts
cJnT50uHVr4Zqpz5DHrVyg7DC5IjbUcypQWF7usl0eT3tu0xDbuI1Ulr7UlJdxfcJyxfB+79A4bo
m9GMvGwNp4BIq1csFZ4JcJ2hH3uLuna/qMk78SB/3lVroqHssSXmS+0E+bZlMF84dfDR5iM3lG5w
5JGdO4pmTO7L03raATMyNuwsoVoGuEG4MOTOEmOsupFZtJZklKGMxTN7wrHhJaKGJ9eX9aHoe0CQ
kghAUHdPjk4+S8FGDmb6vs5Sf231gBOZ4x8sK7inXqyHSRlnK/MoVgjD7JIPimE8acJPbM93doK8
iQJ7Hy0pb45JxBAMWboLJmQSN7PLd5MAMkUoTrJJEjAIcTfYCxnIf60T3thLsfYuXkpWSBBwErLF
PgIS5o53qxbFKoVGgO+CqDSWMJo73UQfHJ5O+Bbi1Vb85mNu4dJM8uekyc+k6mGoatLDmRr3GGn2
lTH/NL5TL4eAia1P+4+wkdNVBKVD+2ZeL+2GiEJtO7/m1GP0aCFAt9SELLi+Qnma5ycZdGfBMhaD
JPHegE01O9NT4FMbp5K8BKUb/cwDya5g5DZW5tW8JOF8sfPCOk4OybMsks9DiYOK1pNjR+R7lQbi
j0ol+FCq+KIqVQMjdMuTmesHrXjOILsQAQ/jz7SH0ZfGAVvd2g2Q2EnGVAMugFmU8qFQYXuwOTj2
tlW9Ynezd2wM161MtznKwSouJ7E2qrQ5cAUfXoPKPg+ww9deQ5VzEnn9I0DCeiuiMN4CQYs3UuYF
v30Kiqf2w5WIjIMBq4lxmZU9aNazafPImvc5vfK7X2xEvEyE+WrQQb+q4rK7ars7Dbn/ics6WmbF
/FaFdJz1xYs0LNxG5VW2cbHtOQmX3OgVOOr8GeoENtzqPb/3aVH9AnLGLcqNX2XpUWE74dcm8UFM
7IHi8WdlMZ5NmXvziamsTZL9C9GW2Cz94l8wAz4g3/4CbXFYFZ14METFa0lnv7NdvzRzG+194Pi8
ObIjdkK6DbDrr2KsFweoaEder925q932Gz6evRO69ktAEBoDsylpDCRttutwVyEjWQ+FqLalzLw1
clL1TgexuabCfMDWZETLPkyPgDfgORCg2+Sx+VWhg5BaNK4WaWHlk7IUDn4YAOpkrmiD9jKsM4Ub
HjphAKjSXzw1PH2kK12fkTMfqw0rDpo1K++xtaY3OypfvSE98M/tyHF8ANzPFqVbgU4ZTtTDPsaV
+6EgSs4s5V3ovYZZ3KzBvLmz8zZYlrWepBx3Q2mtmETl8n48JQAGccviRclewVmdueCAqk+BAYAn
cwmCcJMMuACSWc9V7MDp9xKSWClfVjmufTd+sEImoFFvsFzdwdhugHXTA2EuJYjBqlMrlY1flWNy
rLsqWHfdvQWxwZ/p5Wzggmo74PRfglQtNl0knoTtvZNdZ481kcsf8ekuxVQtSf+9qTq4BJb4CY3K
W+KiuBmBvlncnbLBffEmrNuYsH9A0/krCTWfz6Z+LRP5GfjdrRcU0gSKAR+3TTepDSeQS2usmhb4
z7DKw3rH/BkuUiHipZLNO+57sEpF9mPd6TbpHMN57Lv1OHPq30NjU9CFSzBZtLYHDpEl7QwHu3b3
Uee+jCNxjMx28yU77HeDkefq+c5v48PAsMj+uAZ7WFurE901PQ9A+xVX6S0goLFW7DCwlsb4+KMT
tCd5cYBX3EPBnxhYMYbn07/SyFe8dJI7hBdHfC53tLp9U5Z2COKAKSetiUG7pASS3N+rrPuhKeQ9
qJS5rJSMzswEFjud4dUr7a+wzlcc8utM3GnYAiU/wQ5t+e5jaPX2Lka1YbbEXj0VqVxpr/nQGOGo
29aHxEHdDUeyNNqpXdzS9qUc2uPM9n7lDO4NnMBvQa9fjTfBhomIjLIkn5Ev+96i6892jkXaojRz
de2d8dXuuptvynbFT1EcmwxaR6ojl6drOMbKfW4ZC7ESfjfVXagPKp7pju+haFAEIXAThBi4i4jO
vrSz+9nhGCY7QIYQGeu1SZppyRNNlifrf1ToPGmvPzbE3Pm2D68+qb/J6V4SO/5OBMmrbFAXGtfP
XDww7ZPnn/ISFnRVcgfEEc10Bkd5fo9DOEba54tfuhw+TvfBbpiBhyLvmdaBRcd7cOs5OPz6iu+u
f882duFHU6F+CDmiAPak0xuneismKMnpjNwVDQZTZ/bqeDSQlJX5YZvm60i92UJ27ZEA2t2wgGXQ
xj408JpezQlmtEEkzS4Pu3CN2PmAH+3ZbeYD4flTb48KuiEZB7+qOfea7jVPNYdYVl+Yk57SOEQ1
ywrxyDalWIF2OeLTA0JUNh8UfUPXT28NTkqqiKkMZse+61X9ICt+VC55GOzH8pjE+hwm7hOpSPRx
QuLwVLyrZfE6S0eeLr/rg6UViol9IaNZX5fvMsFHx0TylOfpi2kaD1Zf3zdD/bZ2SJg4HVyHzORU
73pIk27/STSTGj2kRZ2YP2lobxXfIjpfetjF6SONOW80Kl073G+LOorHpe8kD9qyLspMNl0nsx0+
+7PIOJRlEvBATRxXUlTPE03aMmieiaItZ2qYWJxKDALAVwYLlpNvRNsYdBMeEyo52S3hmW+OXHgv
tlNhS7KJTqi6XveBpkmUp2kdBG5KMxZvgrT+8AEwtaa+Mthf+qS/mRR4nyB1fA19jQZY4tsv6b7V
Fb8qNZQGUxjbNKqSFpSzHaxW0hHmIiEFOiP17AYRVz48oKDkb1Ii2Pf4Z3rbX/ioLMuWMgkCYqwl
MlQbqrc4jACnjWy/VnTr/OZ2m+6m0OKrpMGCFr71UWTzM43snPUGF/w2UFeU+GIZVy0WrYju8sBs
n5okgFzEpSgJKG6zZqArdde+tl5KNTOLEpnL7Nx1qGG547yA9CMULd1Ht0u++pZpqWE65445GPs2
FvLcxlyYXZI/m171JAS7a9zNDAn5pPn/JV9BPH13iTgboX0aKeQi3igf5mly8XHaOMe12mOo+kjB
2a/SDpWtj2kuT3uPVYpSJ3PWmDV19akSDK5EWoiaonJsqDxscebV2Rp6R7iORZKt9JQ5K4pHHrs0
OLl1d4LO/QbogtOuL0veRHy8hp44Kdg0n6CJwcGV/1dNY6Y34BStCmsCUgOyZaWBLfX0VZMSl2Bf
YQH9X447Ofa3azkhwdDR3JsJep0XgJrGgvpU9IDzwEyOOJ1KsZxrc9yCY/i8ixq2VW8YBpwHYiwB
K9vxBSp/syhMCvGSe3YjwQ+BeMJ+rCrlT+knT5WWv/M8DlcxxJ/9wNNHquWY0SGNkGxDbVUYNUei
D0GY0DyCArWwxH+cncly5EiyZX+lpNYFacAAgxla+vXCJ/rAeSY3EDIiiHme8fV9kL3JYFIY8l5J
1SYjK+AOB8xMVe89t3fXYSX1vivyjadjTlQJYpyBnFM85mdZZd8OHvQbt+9vIZZwtIrgZ8BxWSeB
SRZ4QbPCjKEIVcO9vXiFosZ7kHbzgI7wY5Gi7z2nr7FQQidvS0hXgHKPbTQxoyrNX5ENUotxwbB1
/eyxUcNiFnqx0XBvkH8+ual4N8nhI0QeYc1Q0P/MmbrLmsyy3uRf4UvJGixkkyKPZ/lbwc+/c3pq
jlyl8rwx658ODYsTZ3TU/iPN9FDru2ye3lQRXoxZTMCV6XfvgsuuwpDyluk2oTez+VwQ9nLv6gRH
KbYzIpmjNeaPRf8v6w8QQOeIhNsVqaSvPAK3eb3M70qAd3GhbhPSoEqTiUZsT6fYnbtHirnLqGGe
Pc1XHO5IKp1JOWkQ5xA2coAM8VTmjrqKut4/tcxX7mK3zE54zQFPTeSuEcNI7lngMkFIFUQMjHP2
ZcdE5SNM2uEdNmm9TbDpI7eTBD5g8F3PGArof3ukGpKSfmVGo/6QVEoYT5MSaRxa0IHP4bREu47o
3Fc45NRzP5XWxdxiTWAby5g30V7a2oRrbIh2unRpLV00iD5vtGChjWE+rCzBmQNgC9F9NOZxC7+W
jrckxdQ0njNXn82+JdYj5JattBqSpiJsCzoKHlrFqaCw4vmcoba/CWzGtQV7i6ROIu9BUiNrsSJY
jkQdJLIwbgTU5IBJNABv+xIq1ksVOr8aEBkahCCsmK7cIYp9RTvoroeRVc0arUtsmpsqpY1J+McF
ofUUMNpEUB3QeGiLmo690i+0gJITaAB0RUbtLLbqyDw3zWwLSAj1olRnvQfanD7FfVOSmxbOglio
el8W5T1Clm6VSM85Z0pD7BMhMykx4O181kFU+VUGPdAOgg0QkyS3lhs/mX0b3QDhf3VF/zSM2XtD
MDcu3NLdW1ZSMhkr8Ssk5DC701teyNNcNZz23ccpIosakjtrnzS3dG/qszQ1f2Axv2ppCq2FRtyA
m/snZt095sLxEmIYNyiUu6ThLlmCA0hBvKZTlQ/TqKxt57sPtUN7gdNsc+gdGv9RQUHvkTO2yOb3
UievlSuuxUwvmrv3Y2zM8Yp/8ZwmH+MeTJirSds3RLKlR9je1T3JZp69M0RKOEZVlOOmWibSAjAM
E34JGdCySzgqPfmJ05wvUI1uJw0FWRIUZ54gWFfZdNuY1k/MVJjwQAGzlaUvON/dO5u3YS3QIVT4
h1bl2AZnrekeaf43nRjTPYMmLKecObCG4ioePLLZczhNFVKh5tVzVVqxNBiswTicNpk3Ihe1peiJ
rciK3TBXHyChiPtQ915u35iAQTYoxzdDTSpeTTRbXtU0ywI/Y8sOa1CUWOVYLJtVG40npL+XBTzx
phTJGoKF4dXzOqlF8AHTynkQXk0zKyTQ57okyFJu0rQGh1ZJt18NJYVXlrd3NpRoID07V00nh6CA
NTFWP93RfszLRfoDqICBPg82+NpoNYwjbSfHtKXe6tCBhB3T9J7IEeW8rkI7O+eIDNqVxl1AhzrW
WybH3oZmxXxegeE/tNJ0aFNqBWtAQE6VcFBbExlzk/HBCt+/Y+J27k3Z5UyNPXf5FWKyWxbEQ4Bw
nu5fps/sBC0BlkpTkq5aCo31uwzOTGJCz0nkqzYIMsZNSPGytbLgxQs8WoUROR39fCkRkmJ0ITu8
HDWPpmJYZ1QJei1Ug3lsEOGS1K+Mly8yhagkQpG9D3ye+hYT105m1iGrWD1D74NsWIiZ9cnT5b4x
wfsWCoFdEii9c6NKHnIHXUdss3mMgb+Z0RlTlxJaW3RjiTRHnM8JS15YQh1zy5pFrQUjiTmiWifl
bJz7tbjL0mbXlfqnA2VSFc1r5w1YAVEZr7tp+DlJThJ5CRGMqKyMUFOza49d0R8UkURrLxHTY5Wq
D7+esDCK8AkD4LmtMAgYLNrkFAaIDXEVIT//mLv0h90xK0/p5C7GPCxFmCxXCDC8fdla1YtrQrVF
a4KsaZtbNdN3BpkEHhidQxgKjV4kFk6dDy9Z5xcKdeWiWKPUBHDQOh7S/giV2ptTuIttr7WScQsO
qiXMy7PSW1IeJRAXJeeLKqz6eGPFRfc06cVSNBG8FDHrjOL8touzYV/OJXCnbnTj50zibD02VcAW
3cZxWDw0k+q3rCRGSMKZi+iiBWsV7wxz7I5+HDUXA0UzAPjuYQ7HcwAYD8yxd6juqVwT60nbfH02
xBeCOAmFc6l6OpGfIc54Q5h6jb1iT8v8gqDd8YXZJmcC3y05gur7FM89BQDqQwdMqpdPpzZ0/F1b
xDyuUf6WYAqCnWJCgYCJdh5R1TzHBJPtMR+Ha6xLPQg7iO7cOH2EJVIeHdZ3eJtEkyLqCyZcamEx
/OhZGdmhZiYZOqUpWNCUR1tRldrbkAMa3s/aqU+pJHJ7XSREdSKuNuZtCovjYTB0egOJkeEICcvj
hUbaeZcLoFD7LuuzewKUYFgTj/RCjrBzJXSVPCI4o/WvgjkddzZ6jF9suea4CwdLafoYaXLth4zu
2F19ci1gENGwHEYsKy1EHtOJPHblnsjTOKalYtr2VO+JUqqzR0314q9t26h3Oc36cUOWMI1EZeOB
b6uaWq+SsrQQDlYkyrF29jsojwZArcYFQ9D2m7Ck6o91XjzpwDX2KTi+H2ZcVCenzgD1MPcvzkti
9bZViSdpCaxL7rrZE8EaI+XwM0OYrxEt6PaI5hN1OA/nWQ0cZquxLx0lqreXqAgIgvd1Vg8bR8wt
9Cze2uSOY/Gotv4wU2Q4i+CyIgvtpkzLCIhhbsZEPHu8zyTgtKi1G8mhgtb08EyfPL3KGnQeKrDV
pWOI7j1FCnbtj3TJgyZD4GMvQYP4XfJXEKTJBqU1P5oGsGrgrXyAPBGcMZFnHfEjWoZFk5x5ILDO
wFS796YZhltGbMXdrMLobEalc4iJ+z0CzRj2Mqycl8AhoIt56Uwnj/lDjYKhaxNvja0+AiQNn+1F
0LC8w93Asllhylrju+huRtH3G4BBNBQcr6gEybQum27Q2inHUNjv9rGaGjmCKG7kVkdSdZs5I1cU
SlYZvFsIcI/8arW9i6Ed3Y4R7qCRsYmzLnsnZMYOQYUToJ1NF34fhjz5HBR+KNuZvU1vquxAeGV5
jRTX33l48TkPjd1lG0j3Na07UjILR+z7CsZaaxSgJFtDk9fWO9FivyIETshI0TcBrkT/NDiM4AH3
CKfnazubIXS08aCvalP0e8I1wws4i+1b2nbTGx7L7oGfJLpG/0dfqYgcRGOJ2+KCi2RAaiZhY+4F
OawA2ugMa5JOwRDFG/IHomvyRdI9hAdoDTgLzPGCPMQk3NYYtW50lvSv4DElmsMQz9qGzg2ndDoy
fcJYNx7v5ZRYyY1dM0C8qGziODGR0hqTxo+4glxnVO51QjuA1hHvYqnlSeac6RwfeUObDWfMzfVB
FM4vBFWA5plVFhYEgMpa4gQHVlMxXgaQHRg1cbBOp+QWvgaaIn2Y6uRn0hZnmRVAbLXlOjKCy1pz
NAr8MFsblXMfgapBNm2/SU+/FBIwvqesowUYZG2A0AEUlrwbmNxWTQu7mq4ZQyRVzWRXoIEgI8nZ
AAU1jixe9P88fdEP3nQISZWh3mI5id2Mv5+JQr4ms+vGLvyJmtqOB2jYtUsbOBpLpFDWuQiahig4
yJmRYfRHPSn4Yx1PAUg0IlSvUrt854TA4Qj8FXWVCVze38XBEGB6692tZxrXhaWcxzANHgKIAmHF
uK2q5H3BMGcjpfEAcefGHFxjbQnOaVDQUBXUaj36tnsIXY+0zxL4nLRzPHBtifocUSYDBBB+yg7u
m8GsNuybw97WIYjJJee0h4qixmlascMRH5MGt6VX0oybmBqw8tkwTDkxN5EEwAbWmFlXQ0SqGk6N
KcZ9ZwYhiDBTbBMMTchiONBk7LOFwX7Xi/DGdUm5TEEvhUp/LPZ13DYk+DaJQzuJAYAQjX1ydYU2
S+CQBNMzeWtax9VZl5uPUgNDwS5y3jXghhC53P5FJ9Gca6LIfQGpTtOFTEzESBkxGRz/S5OGW9w5
QO+JdqoWgAkGlTtmmT9wrkjmqGDvK5NUljom1wogLnIamRIx6XfHMJQPnPQ/UiYcx4DXdg3t4q3N
qRvGNvnZYXPn0K1vFGlFvLuc3mQ6OKtu4dyrvgt3TJJARvn1w0Re+9opmo9eGjsP+OxK5ExZPQ5t
WzkgAgsS67WDYkhRkBR76LfDNqgX762BmMaX3kfSBhdUroQut9WNyN1+LZVm+hdp8gJnrIko3561
y8pVksi8LbP8pw5NKo1yzPkLalD5Ss/7DnxWQ2fQsdEp27nz0Y0JzBb4wLNub70oePZUcA2mrGPb
JJYwELizLLK81moS08Yu+1OZBh+isMJNVVWH5UzvYr/EZ8qDXBryIfHqhzb2TirOnntzPNWy3o3B
9B4jUUD3R4Ex5yiDcyOm+MrmddUgU9QkzeALC2CxSpOBIUVO7OC5S+MW0gRLgCujG7fnRtE2BQgS
kuCgiOwFGD/8MLvoqjDrm7zSJJNF+XkyRmdxb5S7uB9e02aJXJXhktDePDaJ8aOx4l90eYluMrAu
STUSXzVpH+Z7cLJhxTZeLI8Oo3Jq6PmK7inqB7aTMQBLULvWpYzpsfRT/5g2w64h2GJGIU2uSrOz
DDBsJriGddFa4LUTbw8Rl2Fhmb6kjf/sR/n7cjbndPRgyPDZJglg44blg1ma75gZn8dKnIuMZTU0
QCZaVvY2etN9NhJK6XqPzDOCTRfCbiDUy0PeUO/q3j7WaAoJmD9ZJCgZc7vLS/BGkDcvBBXyjqTP
iuFh8ML92ockgq9Kp4622lLgwWR3Sp0BY05VHBy8X6C/4tXYWfuYkWWZWe9qRCFTL954Arc5zIG8
WtlVf54tUxM3k6cRsdwG3I5cCcpFpN67uhgvEBDSBIAxvpEMi9e6h6xaNiHE2IneJYmfnDhQkbby
rEvzcit5b1h5kLMRzWMcJK19I2uNFTgbXEl0FG6YV7+RahhvQmZnWC+AHtRmtU3s5tp0iELI65Qh
Sf1gG92DxqSFncJhf6hQFjkJ9RUZQRxNtXC2JJMdy77uafMM9RZ2KetDJpyTj8ATd159FXeRA8yN
+lHaKBI6VdU7qGMftMRJH+jEiSmOXPGC3WVh1F9gaTprq/6S5t5DPKIDFUl7pxMDpJPBex3gSANo
9TElSzPFbBSzU46ggErzHr6PVqR4RNgrbKrXMy+of3HkiVdJFT/qRezQcwO8ojzUjDt3dlHtF3fF
gUo9OoouJq0PaYGdNhc0+hnE2tFdBK4EJ2RGk2BiLu0b60oOT2HA4oYb8cWshfHLjvWRnJ3+Lsqq
/hS4ONi8IvuZ4KPmX0oVTf/yhjrhUWMF3DrCTTY5kZ4rqB7RBnU44hTjpEvNDDACd+B6u9YkWahg
D4XusogTGdiXSXZnlghzdWRd1lFTrLxu/MGMm5p6HtHdtYQfgFcoSmZqjcLmNQcfjltdLoGSZ5WB
5EabM9oHXmqr6u4gwjP8BTpg20Ct6F+cZGXeFZozStczKvBHOO6V0e6mPLvLIut19PXBzuiiTF36
SAbc/Gj5ullbcnoKc0EaXzwhdiRuK+jqD5+eie+IhswaSF/DzNLbm8T2AhZAezCVl6b01iOdFPYX
i2PJbNPohwm8E0V8kbjhD9rv+6nM07VOp+ckDKCpUBtE7K2ZzXTBQoQOG8AFsSmPuBQQLefchdTO
dvDmQJ3qwdh1VtXyl2QnyRz9JUmLXVB4eCsGeYJWCJiTFmQcu8kRNv22ttEuW0NcY/Ot1VaF5gf/
s9aK4HYqF+5K1MeIMxig+nX6QJ79tYGoa1gQVDb/UGpUlPVc3xjxdGdFzRVeI9KP4ynA5haevMg9
Jwf3pc9MpMXtxEMT/QiUdVfGEipFKq6RvZ+BrM2X/nCwodF+clSMblH9HIkTBPCI+MwyLfbwigwF
0mf2pUQhbc2NxM8/usQRs/shAcXgB3rImMQ50pRyiwP6QVCAQ2eMsQWMQJJZPjZ9YW6ciL0CVhmr
dqGW9pj4IJSV40jso64u/VXNxHHxeSdPidVtZWQu8qTivMfQECGSXHwz+6yFsxAARwEX3iMhIAsF
2AGPSro23fJBmx4ArLjPN6T1Eb86eO8DD1uUoUtDsSlRoGWql2usc5eZQ1yDyvJ41zCNp2Cpd+ng
X5W24rwS48mpI+scI90dcDs+ST2ZG07Hj4MYfkFIHVdNSF402vMjOR1HI6/DQxD0d9Jwz0LHQ9lW
FpfUn0v6QgpYRWEJHiqiA9j32W3PaNNjNDDbyz5smcLG8mNW3hElFgs7xLKDW4AkIT/6NsMGS0Lj
SIpkbAxbP6WflAnqVd8EsBUwIuxALzZJsjMYFFE+N/ChzLe850grs/AKh/dLYxSXo+s9NbIhFgb7
Z16JM8stL1AIZFuPjXaqJC3hsj3W6EHWQ+G8D+34pqLiDBYA5kzTOMfc+oEB7rafwkeEslcQ3V6c
sn5Dkc4rkLo1k7SMmAIh9gyptox4efdN/PV6nt/CimMVrc83s1kwKBGiATaJ16AZzmCgk4PkJ5cZ
pgpEoeqN7IV7kFOcUaDXi5QcF5cbpczUXJeT1dEPBAY+NSE8rzk9WI1ElyZ/ZalzSayGQYM63thD
97OMma5Hy/qro3vKwkta5O9hOyF9jy2xiVNvmSq51zUzAzgr8RWQc/qvae9vpECq2XvFfReOAPDI
mkEbNx0BwGPEHWu5lrU4opdmbOnJHs/rclBtwotCZTEwDu4FZvIzuyygiyu4hb3YFBZW4aSLTnng
3TalghJJ72UM9fMkKrm0sQ6TXy+GPLWOnPjCN7wbMU/zYhS5k159HxrREXFlvivLKKGzbMViVQOU
oOmbzaesS7B7ZLTkijh/R/wGKzAkXEY2OTpPROdxaF35yDtWEWkDGCKaB9S5GVMfTot9lFw4cPLT
kvUip95htl7fEFyJCb/E1SpCKhUZPQQArSC/jDzuC5ozVBRVgY1NHdJmLZv7kZuxqeOK/ktbTOdp
nj/GWX0dQdLeDNoCMG6isI/1vvLAemY+dss5qX5hhvrJLoz+Jjdfw6KmuGMkBknYeZrg/29qx/cx
kfNrOjFPv5yQf6iwtvfMjzAGmRbqFofaUBu5t2/4f6zQqeGHVdmwYRI9rrQr70xmJo+9L5hG4ruk
YVrwFxU/Ok5vCK9N2omiUGdtneYbZ8xQBgQ3NgXf2izGoz20BD9r7jD3DGFNmSKSslAkDsUDLkJn
m9vqMer7n+MAEpXktPeuhOTaDN7WmUmySYVAigjMt5NEmOTGlS29G4nddJuYDg33NPs1xa6gnVW3
81OAfvUkCooipiBtWzK2W3QZ9KKaUzMr9SqVme/i3LKB3iDdZ6QYMOIAgoQ1xMt8RZkbabzJdp0N
1jqKK3URk5FyykaoFzTXTFwiMCUFQZcuVe96KnoMD4XBX7DqgjIRz9ojNoWpVJvQOZsEfT43da1N
38W+hneRExMOzLP4yRbcXiS9weGadhUJPmMgbZteh5n+ouVDlY9oeLGR6WHJWtRin5GiRtutbAzF
8GqAKGLG8E13YWvb3i6YSw/vCLp9IJhVTNcqkF5wnFvO1ltBEvg5iaaDD52sJd8WMZsf7nKsFoDb
kDO+ggjI39xCIPgry4FMI4BihNhBt3soTSQENtyRElUpXI91WQbem1K+d2p5vIN1BgTsQtLfaNbE
cFFMh36BPlxDZnmdE3J/VwYdhIcWo/QtVwe1QJzolba85FfAeRJFntecNCZykgNSuZjHIacjacoH
I6FVrznCkuTixuckc9cfpRowJddU/dmxcqTzADYguMxsko4xzYZIyS0ab8hwVcBQnD7Zc1cKXgye
Tw/0sRkyK2eRmk9xqwiAxJRO32jm1PpMpxkzVyRY5fWosujBam0DRlhiE9ib9jGkm9GGVk5iAx3L
MS6pg6EB2K99ACaAaHQ6rYue/LbO5GIsYy3a4cUlBBdBOyO5GP+Q1abiseu6wFvNvGknEsCt3WRU
1XutWYsYX1NOi6Fxn2fL8354GKOvUeJ0mFusXo4v0smIyaxjTS+5ySd7rwwrUvvWdZmaZJ5dYkIw
zJiAijymzi/Tqn31MjreDX3PdcnRYJuZWl35dWiEZxEhInduNurrVIdyWM0EG1BWg6KcdU6x0TCF
hiXKKOC20j0kLHStcmkyIapYwUkjo8JBjHvDbyKpaXhqj0iCmO/nqqT8xIcYtvduIDMPiUTSuuu+
C6p4S6IrJXobEJxajLScQnSRW5BR8d7QIk+32Tgl4VlnpWyodH7Vo4669JdWI5KqJlMxf2baKSKQ
HL7fyojo1Z/oNFjPRDWI8Y3QBk70dPzs6gyYDInbdAhVfAZ1PzRZ1kkIW1lla9prHwpMwwqoWnst
cpm3ZENaKlp1pHa/6VgZ762BpHRLTwYrdDE2rKFGWCHBrxLZnWcFWksJpfPMz0r6YsqZAv841iEr
Q+/7zZlfzsmTwcHlPBngtVEU47VELFGi1QnIZXAaCnyU6ClcoXQiQ5WI2YzkA5Eb62WQssv6YTrO
UEeCje5bQFV/JZy2NjpQnORqW9WNsQ2F3ewju9diS+00kwXmEAjpQ1UEh1g9MRxucJDQlaPCDOZ7
4eGJghGUeWsypUc0MZaLmpZuC9rsEewI706hK0aFik4U4hOdb4JGddZhnMG6oYIgRRN9IW5lmLuo
VWD3dqIkMcEOyo1Vd9blNLfWBwcJ+AtNpg3nOBPkhVsYnghafI3mOSPJ9Bp4MqhzPMNpv+37FhQv
OeCk/rlZ96QwG+xKWE3Hv4K6NL31h5j0Fv/CNqd+IPVdJOcqQr66aVzNQjnbfPLCmMqaYe1M0i/S
heZmsGVA7kdsoYyQ6HG3UQah6VJDnstW2OMy0IJde0FoO3Ih1AKvZgl7emSKvEjHG3+XZgxFMSnz
I6y7Ti5rQ5wwynRLGglWPMzdWRYSGj2ghcgoVScOwwPQDufCqLtuRv3qpd71f/jxSPoUQXh0OZAu
gZJe8zOb6sFYo0Ydn5wW5dh/yJgPY4Z4wbHu8GkMOSp44ZNBkeUTJPjQfTP67pxOiIn1xYBeE/NY
Gk3knIVpe4gN+pR1rMQD2YVLnqMTndAWynMhYsEgs6wNB31I2jxjFVO7EPzCLqp6NOlA1x7rqkAa
5UM12JNmGr1HTkjF13tGvHfKAh1pZhQUuR5tkut6FPzsESl3l/+xelqPoreKA16ZNkDbAHuTsIs5
vWv7uO1WdVMB1RG8kxWdY6wyKjNta+32btc//vtf/+v//p8f4/8OfhXXRQrhPv9X3mXXRZS3zX/9
W/37X+X//6eHn//1b/hzrs1ez389y7I1vRz+/MfbbZQH/MvWf+qub/BKGPoA3JbZAhioTZf3IXgT
27rLoVFtxp4H/vuLyq8uKqjwCeWDfCjE7xelMeOHMhy9QzhFQYisd6Tcs/0CtydS9k6efX8555+X
81zHQkBoIpZU1vLnf/uOaeUwGUkj9zBj1YZZWvrNi0dy5R++lfvFZTyPb+PaJluxZ/9+mcoae2NG
+Et0tgRJ4li3HUvMk4b/s41rIz59/60s8x/Xc0x+NtcxtWOblL6/X29wR9UZJMGS59eSKSEJBRrb
YTz0eZMCrLL8U7fE/wGtKs6EXGTB9XJc/f5T6C8+BOd7xxIozF1pf3p+pJ8SUdOawdHHbB6iEU2T
5zaZ7XeVdXVGByet0k1rFWwv6WiJfPPfv7wtpOvY3EbXk5/ueeEloJcJmzi6+RDdslm3gjJnpOCU
jDhqtsoF8dkfXQAZh+8v/c+nyjElGpe/rqz4EX6//RRGc5gZGbef5JIZx5c9E4ALwNHbfn8ha/kh
f39HuRJaR4uOAuNy59MPHYusxsYujMNIXYPkXCVYLDKsIU8emL1LNiTFNKjRFT76LmBY2TmTNW2R
p7r0RyY3/8MH+uo3l4qlw/MsYAuf1wwyjsgmSqLg2BfGTQXHclPiTN/jY3yffVtsVF2K27wn6OT7
G/HPZYP7QMvJ8bgouQSfnjWbWtI3kbsdKs8srzB4z+dulAS3jJziu//+pVwTKo2lwLHYn99legv8
mgbPVWgnbFqW317XnkAoW3nWH97jr+6mKxypbOnw1Vzv9+eomrw2jloZHBvDLh26VxYwfKTHJRlw
yxwDWkuqmEBitEcch8fo+2/6xWNsW65p42NBvyc/v0GDaSPqqLrgiLJqafSDS4vPSNc07PX3F/ry
e7rL4ytMgKWfL9Qnfl9JNGSMDlSDIyKPkETTYLHNAkObU/6ozClbN6Wt999f+J/rMpd0WJhNpR3l
2csH+9vy3xVTNxWD4R98NLxHgKDtEz+qOrUWvZWCN/b5++tZf70An15Yy6H1qjxhSdO0Pl1xyGqP
P239Qx7Fk9gph6pxM/l4D5h+tQnaSqI4HiPKddJ3BdbrNUYzjqGw7ZdkFjoNsOhIxupXDa5EzCI2
/qENRFmCUCQ5eT+LTl4ljHYuEinacs3qivJvRHi/im0JL6enrRKuxnrQ15BJMNVVcfRoDJUVcqKu
kUODCSIItYos6r4sqhPgytwX5BBmZW0KN3OvpE+dsqH/5j0v292DSaGpl5MTR7mgcntgEQTAjueB
m5rED+H8neAaYVwAMZ1vzTKLMACkufeUIo68Vg5BCFU8osmaIae4K6sYiCiZmIg361C23Z7eA2Vv
ixfyJYW8eYffDqucrg2LHmPkmC8Ah6Rx6KoEogi2heYGdDOS/VA4EHQEMVrJs6ZP4W8Gh5sJGSWa
b3WdU/TTcihRUGQzM1YqKEmUl9HAVncE84V11rdtt2mRDNwMqGT3Zp2MP4hxdi4U6qeAppQLkAi6
Y487lr/J28sMj/HWyAtYf1XeU9LlbMQzcQ8BdH0xjK+mmKOb2PBitGAFCQzrdpL9fRIaNSlTAU2i
DDT4XcoUuj5EwLJB7opM3vskRO2zpNFXFEwIXGCXMmBOOMP/9HEoYh+g709aJgU5Wgnid+5UzRgG
bXnp3SLdB8JdZADq7yEDQUHREcGI64Fx4Tv9eG7698/5stx+fsqVA5Rg2Qcs9CCf3isaG0w6k+g4
l368AUcSErTdMAutnXmrCB/azipSx+8v+sUewPLBA0cLzRS8zb9fNNRm0UeOjkC2GNJfu2020rZ1
lHqTYUse5/dX++IrcjWFXlpKmqvi09o8maYW4M4iHN8upmwjbAbaKxMVTNEnDa4C3QBSs5P+D0vI
V9e1XM7jHldmtvvpW04E9CKiTuJjWFJmYhPBB0wdW+69Oimx1xvEOG5d4j7/cJz6YqmkW6skFaq2
JXf597s7RHOdQBwNjypGiDUOmUyh1mNhWnsx8ETaB3P88f0t/uoYK2xB6eFKDnDSXDaovy3PEuCr
2ZGGeCxlnK9DnaOCyTmm184EO7tN6GYjHdkENQlgMUhFpj1tf/f9h/jqqbIdzpEmW7D+5x5sBPj0
0TAegbfUe1mCqsSnHS1DMeMPj9TyyHx6a4Tt2hbePfYHS306xIgk5ImqquhIKEru7FODM+Y5T7s6
l2aWPYDNaZ61NTA9z2cN3L+ovPQPJ9evni5Obh5YMcGZ8vM5KnLcvoiRpx1bp+5hdOj7WGCAxzDw
LhC77UuicP5wylh2vM/f2rOYwzoI6pZN+PcfWVkLn8EmasJq3PBgo0VZxUb/A4YT0dHpAqMpyLay
Hd/8w4W/+GXZnni4XKVZrMSnRSrya7ROEfWJbFDlw7idngOR92s96P7m+4foi5fHxtXrsJ2bmuPG
p8Ui9fu+DABfHClCFv8F48Ii50weFe6TXdKP/P5yXx3cOF6Ivw7DDhXY77cU4dzkximncBtHwYRe
PmYlrEKNu+b7C33xxHI65N2QVDmedD7dQteReq4tyg8V0EWhU7yElwbxeTbp96l3bXJiVbTNR8gy
dV5Ef3hfvrqrAsGs6dkEKqFE+/1rEkLDPbRhPiFGUodSaKwNha2fRriAZ05mRNl//+s60uJ8anl0
Jzxz+UB/W4+Y/zRzV7jyEMQ1inbsu4jUYHRCelRT331AWG3DvUnmR3EM4kzDS07rur/4/qZ/8bWl
JOxM46lhnfh802Xhqcq1Kmo+1f+gXQuHrMMFbZBLfxIUdWffX+6L10TyH6oq0xSgdj89u7I3LbOb
S+NgpIZ9MQxmcUzCMryzyUfbfX+pL5YCrqT5zTzlWs7n6nFJaLYTTniHCP3p09CgYrAJATo1VMCb
RbT10hY41kxmrn/4Zb/8kkpQe2iaQGyuv/+yzRSpzp5n41ASD7zvh9jaEhxobnIq5e3/4EuiR9Y2
NQBNoU/vTCwzSSrhZBxcidU56735oq7aZlO3sThUfgPBqHRo28cY/b+/8ldfUkmLjUxaFj/mpyvb
dhT1ol3y1QY9HOFAtGvg2P2qUl13+/2l/mqc/b6qg6pzKJNZ2DVNmE9L0IiUz8rNnMMY5unZzdtt
CbXLMGc20sTZ+tq4IJ39rnaTUxe5RyDT3cYMeqyA2BFC++oPH2fZRD5/nKXKo1zXrvePU1NZToFI
ydA+GoZ9O2rmUJ7YdvjLkoZ0WoXqBwAdiRF5czbhZ8UdIqFUBPXTXMQP/5PPwo9veayclqs+bXjI
EMhxCzOm6CDczpoouwUdka4j08KOC5vXpW4iDzFPVs1ooBZEBDvX8rlFy5bH4x/WUEv8885QAVv8
x6RT5onlnfzbmkYAId88HcNjUlmL/hs9GsI/D+RrYNhedEZzqb/pJ2J3FQq+FXT5+MFWFDLoHp2X
gmCz9E8faXk2Pv1YHG2py6CQ0Cv93DgU3hwIaXHkknE6/3TGOnp2gjEAjjNhFvKtRU8xDTZkscAy
7Muk7+Ur2SIJPjS/Sf6wdf9jLzUtdjgwbY6gIf6PM2gfxJGpq5ikdpGV2zQo2qNO2+bt+4fiH+cu
rmLby5rnOg6ZDUtD92+/AsMIh0geXFVEuP4/zs6jKW6lDaO/SFVSK/Z2RpMYMgaDNyowWDnH1q//
jry6DBSUvx2Le92j1P2m5zzDDdXu8ipismlvt1ryg76ieSbnfvzmq/iwHyyLurpN/XEhC1snjz6v
SEKrFFl9oiE34V6qvSbcP9E4/nP8o3NlBtcFylqwJywv4X8uT6s1eibQdLDXGR6WqUHAs/b5BKad
RLr+Zi//cD4ui7H1kAISbBnOydZDW0hHElZNhzarYyZAQLUgETVwwcPZujGa4O7rZ/fZetQdyXUN
j+P4NCPrQr3FQyjsDw0d48shsKLrsiu8bp8vmrC1IGFS3+zk4kOBn83AlRzJJt+ILk8TbOYNMtds
CnWQiR47f+LO0ZxLi5ZcRPvYYj6r7OCoHaggBcGGaQTjRk/65I+djy56EWwi4aCOuBAh2afNFavG
CPc2kwJY2VVJ91gqPfg9yDY9b3u8aG8wqzK0wz/ftiWEMgyg5QbXcfrK5xZ11EHDSTwc5l1XDPl+
mtrsaGLq/BtjwvHx6/U+edsR20kg+qZNkdE7Pf1o7A48K9ZrvDdlMrgYeeXFYHi//3kdckWTqgBv
oY3k6/27XisUjSGy5cNYZzHcQhvHCi+ZVsiVy28qHh+riYw+It6ghmkJ/CBPAyYsRJgjnk1e9Vkv
KX4bgK93lUJ1s8tVXcFJ5/xxNnMnZ3kGxmLCFMMQKC6kcLJkrY0Awe4nXaapnzrkvozdWczyGwyZ
chYVPUby9mhO33XdPvli+NkueYMpLTafk0fRVKMHiEybDgpa+/OYTMwIkXrt216Zt6E+t9/sCB/b
JNwnKlGe5xjStD70w7qhq1Cdw0JAD4DhQeOM+as9as86Y0cQ8hsrLHaQ/R25sVXX/HIhRVgbEVfa
jeYGdvnNZv8hzOVB6WQtBjkEfzknl4/Zs4tkpALUMTXtMRxSa18tlkCojyr9AiMvWNONMQNccYf0
3786UlCONMM2SPJPWwp5K1UNgLQ9CJn+ISaiAVcxIC0HfYXZRvTNPvXZlRpLB1LqlvhYkmsnxw6A
c7WH2l54B1GV669h1KfPzCIwk5zh6mcWsmqYf026+ps44pO3jIieghXfIGH9adLd0PDEYZBW/igj
mqDo5ZoWVSU9wFWqy8uvv/pPwgSXD5AD1TM91xUnh46nzXWrO5h4tSJKrgxVNGu3+bbf99n9XGpD
El3OEiicZLwKe/aSiZH20IH0QeckjR0NNXuD4lLtLKyPAJym+lYyCHf7f1wfmZGDuSxH+WmVpgo6
JI9V3x6KZWQ7iKP+kBforL9e5ZMwyLVdwmLbdfla9ZPrSzIkvUXEl9GDTt/0Yco3whzDulda7vOK
PGYFDjhfr/kxAuZzXFI/Lo6KLnYe7zdszLxiNJ4spfWNtrhf2rWxYh7MezLbQNNXWlKiUuDkX0R9
gTd2O6F43P4QpAZA8L5nQgumdPTN5r4s+y4K5mdJwiXKcXSnvNNnXZSehbgv4mdJAXAHYWI4HmYX
ESpCfyvxvtkYPnuBl3yUjckmoDjdlBLUezoukR2PNY6wvgA4N9tt9c3N/uybpE3rulTBPJum9ft7
jQksGgpVsEqZPsgM+A+GsVdS/BIRSq2vH+w3a/2tLv8n6HS1AU8GJCIHx4xuCZfoRQfxlkbKdQY2
Yvv1Yp8+LbIEPn4CQVof7y+sKNB1MDTVHPLEZC4OpyKv8Q1vRrKXFgbNr6+X++TayNkoRMF75jw7
TeVblZpgJPlQEhy/7/mm7K1ujulx0nXzWs/Ed2nix8vj04AEKAg2GTY4DWqaDoNFBHnq0MNzTH7I
hJH/i9oSxW8kR/2vf7043vildkjX24EnffJBJkSxhK/RfLCz9Ar/ZJA60eyHYY9PsfVNVPhJaICJ
l0E5hm+Nd/I0hAJ2OqKGISwkb7Cze4vJPZu26rwAKJXRed2K4Wb3tvGUepUKJbmfNCX8fa+jTYg/
c+d8c2Z+cqs5RigOwC+khGstH+p/XtupEvUsc7HYAXv5hv8uWAhLdMzsfPhmqY/HiRDwEzicXfpg
lMLfLyUioaa80/WDPaZMoKHQWTcu0Cr4gYgkZT5hs4GwLxdNvfv6Ef/trL/f3cRSFlpeXmpuhP/v
l2aONLfmWjoHPLS7YK2jvrhDu4KLkygzPBRc2v6wHqfUeotAeG9Q9ZseQ3JJm20zXIqfYnusuove
rWrkxBDP5FHluDru7LFBtxsjyRt8lQzTypwQ7vSMA42UED09vbaAJ6Ggq40m9u267/NfMwC22B97
EZnQ21WiQz+ayu489SZjOmNlzVqHs70IvSMpkCTHMZqHnBGbZWIsPYOfCK9IxKF+b/RSWf98Egh2
ZpIkptQowJ5umrUXDgxLSveAoA2EaFxkuJMyugXJZJiS/ddPZtmBPzwYNrJlZzEtyrDvHwweLJLT
TWGNSNMJSVIwX5jp4suRJ/o5NP96C99i8B0Gy27hgH03NPbJ20/4ZBK00QqiYXKSPQkYV1ohGMjT
6SceMt2BWGp3zd1Qu981qT+5UqlzO23dZT6MXvX7K50TXMWtzFqcFGR9H9BWpa0JWwNZk4exOuJN
cQVWvIJPWOXtPpSx9/DP95rTnfiYfYdT3jj5BeDrcPoaoRg4GKJEPre+frP0rkUXo4XizBgnuWe0
idkNd+jrHElNDMTv69/wMeSi28fwI/03bgRNo/d3Ae/yEhpa7B08THlvBWtClcsq53pGTjCjbyuC
G2kHjIZ/ve7HE2xZlyBAmNRjaWa8Xxf/j1yhn3YPZoJmH42rhkohEQPKIQFH8AaFlfPy9ZIfQxyW
JOuhge0y03TayRiCIiLVY8kQZMs1VLn+gvdNfHM0f7rK8jCZu5VLs+/9hbUl+uRCN91D7Doz1i9I
bBpZqW/CtU9vn7tktVJwTpwWgOoqTgaZd+5BEknDabWs9VBE5VH10dVUJ93517fu43LEE4Zp2M7S
ITFPD6WhzoEXGZN3wO56PGrsUpe2MT+TMdMJz7HD+nq5j/dwWc6hUMjbTfH15B7iARE2aQ6pQ87u
ghhVi+VIJLdfr/Lx+ON3eiTCtJ0pw7vLRf/npE015sOnkFdfqyRGK1ZonRHcjGvHipFIeRDp4YuD
gEOe8M3L/9n1LXMUcqkqW8bp05tKO7DRrXkH4D/GCriKcXS1zr7/+vo+7qVM3kDVNymv0b47DRIj
4YX4QLLB1XNt6hsdsn3ut1SzwceGGeHLvy9H5MtWxjlqf+je2aJsRzoGksIXkq6CuZmHznbBccKI
c7+5tE8eHRsmqTCbBzGEffLoPGW6rddSLwcUaGdbz8OwnXJKiMRbBjTOwKQMWKfUyGS2pSZ7+e/X
SvXGpUvEkAS/ZDlb/vPqWIUZzXEhrYNhz/pLjgWi5sPN6K600Pt2Jv5vD+b9mcwevzSemTOi8Hva
8Q1p9jIK1FqHKsSa8SkER1TDpA8qm3pVD6hf0/SifKiYZmvXyN96ZH4aA5WripqM6+MXPW1nJxjV
xkqT+L4J49nbg5/DPM7UOu+6FqFzO49VUD9TsrLbq8ztmhaWbtNH695idg1bHxmittGVkx+AHs2P
pdc6Z/xUW0AGiVrz+euX6ZMHTHnKJAyhQLm8wu9vMGCL1p701DkIW9OvrAQYdE/c4a70saS5b5pD
sLLCpv7dajE+EF8vTqLNP39yxxkL9Ngf2FqtD2GIqSWVM2Y92gdEvrd9EAXQXfU5v2610cQYqMYW
ac4ncxelRQSmEPU6YDC31vx+xvQ2ii34IrgAVoxknkeUNGHLYQoZ9c7b2MEOjpIOII5Cs0lQF+DU
2WQWMmkbiXrf3QfFJP00nJz13Jr1A94yoGemCUkWLCgmgGMMDRizdLEtQuDWCEO/GoFzwamsepgN
mB9iyIsJspOOW1zCBd6QWb7XZzQjWRkY0Upvhwa3HcY6E1wFkbqR8osoQtMKumijGVHne3DR9nGM
jFBaPUScsRqZ4YOH0pdt6SObbDeVhT84o+UzLGV8Kgw9wBIL2QbPCLJI7Izg6mnzrYSor42ZWfAS
bf4KUVZ9EfJItkQAco8WFGK4wm54qqbbPHXMs27ylD9Cdj8fnGHaDJGOw3iJeW1uYwKE0AUehYzd
a9gghh+ZmXYPtNncKemBrcWX+0Zr1LOKYQzHWd74XdAzRamltXuA+Tf7MTLbdaJVOsxn8wFXGbmB
PEnXX9iShkibHBxZyHsRQtN3s859mksmWM2GwdvJ/BXPJlK3MbQ3WP2pZzOQ9kscRfKAcLbcQcNB
0umhCkVc4conapOQ12R/WVRO84eMnYZuwMwanpJWhaVwO78M05z/MkuBlfMyfwpcxTuUQ+GdmUKh
0GOTWzmLiH7WFzBEoCc3UVRDbqwq/RJHsOQJwkCDCa/Md3qvDXuopelh8GSylaEV3dWiNc7RJdVH
zyOqpBpRNjsa8os7a86ATsAIS2Y613xdd26OYjUvejGs9ALTP3y7hqMbVK/zlL2S2Gi7qcLVsnF6
bzM0MZR5JzXqrZdX0Lrcqt0o1U23KKR/WPgXnIEDJPMqcpjfXc2cHrQK+6koq8pP8vqnclDnh17+
nAQNPMI+2oGTNtexUbibrz/nT05bG02ASSdZ6IT6J1VFjZO1soSSGNnKqMTEqwrv3czqpm+2jY+h
NPMjzOTA118a16cF5yhEa6ZJZB/maNRq6wG/zX1DT5ufmYIJv9UTG+11GSVAPb6+wk9Oes/+O4bF
Vvmxqu8kNHJgBpNIiNneMdm87BwNHMQ4cW++XuqTm/lXjUDRhPAFhdH7jdluzAYlD3DZLtetTVJB
YpBV/11n65Nb+W6Vk+0fz3jhJR0BUhQZwbboUgKXKa3wOnGL6SWZ9d73oB7++22kb0eCwPAu8zmn
uW9QBtPQtal3GEy79+n/pNu8tbI7r7KHf87peRtdx6GWRtlZnJZe6jBhIJHA/jCker6WTd7yCZXC
+cmAZXn79SP75CxlgJUisqDnRudJvH9kYGVLIUPbOdRTOe2LzrH8xQZjPYfo2GN2JMFr2YZFc/31
up8kDeTI5LZUsk0EWCdBWuoa1TSSBR3svu7WkMNyVAtakRxkpZsrGPrf6WU+WZBbyhQF5UMiUWd5
d/8TlTGJ59T4WmgHjL0qUA/k1n+cGr+mVRiVNlJWYebfpM+ffHksST+Gap25zEK+X3KA5m5TUkZ9
0A3z0aGZcAZ9Cna+a+jfJJafPMYlTWFow0WpiNrp/VI4LidxVHraARFhcs4Bal/27OkIMQIDU0cg
OorO/575/sT/+kF+cpF8DairTIqydM9PvsYQR7HJVIZ3mCFRXGGj8RvnmuzKxIv28f9YiVrE34SF
ouRyD/7zBCemAAoh+e5RApUMIbO72DU6EGlH333sn7wsVJk8QkyCTPqEJ1/F0Bmga0aqagZsUzww
2j7pGQlo2pdRyAAXVl0Dlvv15X2yeXqUtBF0sSQTHCcnUYG7oCpDD2/S2cNAmbruk3Sq5Jv6+WeP
i44WQ5Ek6hIZ7fubqFyoGVObBodwALm/yloH2JUZjOUd9DOz2/z7NVFQoVlHuY6342S1vh2AuUrH
o8cbaBdyiIezoOzV/utVPnta/13l5NPuXCMZsppVQL7CJRZJmJWr0jOsfpXFtfHQDUYs//21pwrP
LIdwGKVmVO/9fYQ/O1tj2BA2Oun82BRWDaoyMLo1Dj3T89fXxwTxJ9+3pOTId0vdlf7HyVcWM8gT
5SnbJc4V1tqGIEhBzByBQYIbcNx1oKNE2LWqvGSu0jj2wJNgqqE+WluhM60B1cq16FO11Y3qNWic
28q1dwbjfEwV4r07xiDYxgoDkikJH3MnPBNFfgtrCTRxauRUssf5pmmMC4hPxdXwFw82Jn+A1Raw
xrtnkWOBleb5frSHNwPESbCaC7BVoLLM4Vw1pL1GaibbBg4QhpjI0tr1FA+4w0h+DBL1Ku+7VesF
ch0ksL3ccmjuLRWFv9xUlZCKu2TYZRVVf2n2EisA0DpgxcFTM9FBEhsupnK1J66F2ZjHWtT6quzl
g2rQQVnURVHJu0wJL5TdWFklvQJ16+kYbGlpzkQnA0WxWofT2P1qECGg5Yr0A/CI7qeh5jBeBWkp
Lb+Lix7z834+CzCb2KoUqlKNR/ShC0VzFechgKFONTusNmtIPIX32OuVd8+nnpOR9fAoUzu4a6GU
r/okiRGpqGdhdG8l5ZZdjb+X52SPeAXFu3ZW7bUG5upZjGkKjpAyxd5KyZnilr0u6ITzDNnNXLlF
C1K2GWV3Fg3QkFNMcncJApxrPKRzoJamPu2wp+i2GPCowxzayXNiLFYJoUg2VZJFvhPr8tApS+1V
0e/HXB0nTWjnDt/u2snmzledgP8jdZiOJuCGDTFQvMmAEUBUbBOAIwp3iaMbJu1FN5b5E9M69b6f
RLhXDegj/ELAghhkATzIp7Yo0FbXQM/OLXCZd1ET5AfdKwdfD1zrl9f2nh8gLPRxRrQ3Y5ZrF6RF
9qojy9lUugw2OcLxx6CJq71TltODV4X4w+oYc2W23ey7sa0PoC2oTs+toa6SoMW3cnR1TKe09rZA
E3Q31epGw/F5N4F99b22BWJlpjiNyOKnEm13bkYa+MF0Di87AqZ1Yy/cX+DYKzp64LhwZlp3Q+zc
a5ptvbaOOWBmyGzCS5aW1s6KuFgGmvPBRgzEB7KpPdi9m6YghZ7x8sANF4kW1zsHb/AMrDMThMEP
E9zY4q6riUtGcZ1XUur0mv+vONazV7W+kyZwKbNhGB80PXSBCeEafeaVAmYmozS+jjeaj0/PgPE5
Fq93c1RRHA2s9BD3TUJBoscEvMjnCX6Jcn7F1FAu5kZXl5YYtC0r0EBFJ8we5qa/SMFutMp1zyZj
lEd7npIbjr3gD0JN9xlPBtiaKbPix5hsZxtaevGHPdK6q+YYVuwQDYBChqcpAKRqd2V/0aB0W3ct
SExjSrofc6hc30oK0h0ZJj6YRLzoRYsbJsrVqS2ay4Iz+byPmHLOA8c6ZsVcHkQHxMYAaLeXsvTw
dQ3TZRx6mn4kZLbkj018wXxd59u5KJ6MMUj3iDw6tpyh3joJrjY13+SlXWrXmPTaz4jh8wvaR3Bq
Gp3SgzYlFswNU21cIpn1VFgWzMdIj/2eeW96uhz4SF0CtCR1tnXrrjiMVZS9zZiFoQlVbv5UzDkb
hK5jdN1ONPfnYcBl3NKBteFhgTUyVJxwzbW5fq1SXBPmpH8JS5XsnLowV3ZsOrs05EmB1o/xVjFz
IpwgDR/yEbKxaud252lYC09TYu/EkMXnjPs0u3wMl0qPplIw/5l7ljqMbrWmqW6NKGMPbg1vukGN
aq4U+onLMMzyhaADBoh+KvillSk01W9iZYRvodmGWGxoToDWNovTv1gVdibMD8/KIQMkmcuAHSdL
mrux0bOd6A2d6+hqCjV6WYOes2Mv3afuUO9Ciy+SGZb2B2pnU/fDvuJNxYTCOyoj4wKZ9uUAgF1K
Q+eVpItPzKC01awY+bLfrEwrr1TbpGe53g8QwOriDOtNuTcSO/s5jLX1OlIMg3gHhYdZfSoiJmIJ
8L7DSG3Swvf7ZYSUdEFCh1MX3RzrD+YA41qfhdwXk15jrQFyJ49KcaFSKLe7Iu0TZ1vHybyx2RKW
82scxZrNrdgBkCzuNWwRrjK+4Hw1DpY8ikmOv726Sw8ZtsMcJF28aWblXuUxhfxVbcdiC15sBmBW
0azHb6a/CDOay2NgE1gGloM9BCfX4ifgYhbZj7OBXaVLEaqp7edmCJLf00B7E9iMtjfG4VHqeXlR
5Vr2kNqYwXTC7R+0xP4LMY3ry6RgOLaQenE2BFiWyLj51QzOtGtNBwD5EqCUqLB9VDLaVi8pBndW
flAm8wtWDFQrBqsbFVG7mu3mJgQOzZwKpzQgA8zUIVkthhiRzwnTLE6u82qaqkuC2t3Yu8haqYwV
ef8rD9Vrb3LWBnieWKaDXdhYymd9rC4nTXPWxcA4PtqhQy/TJ1Hqf3Kh57tUCe/MdkoAbUEuN3Ni
/pqUlSA7CIbymNd9cFHFPOkSTNGlpS8E0glNleXrHQOpKgf/Odi/2xmefxGY2QXZfLSotM3NAhDb
R2ZtnCE9fnGS+bG2Emwh9OJGZQnOQsCLlQDERx1I35VClZuxY89PA7vHWiiPhmMT0vUtS6pVRl1T
nOUg+a1PaA2YujOwJK+SBHsYjJRCjOPgkTZbp0tMyolOg4twEflDG1lkKpbmYyoTomZvhw3z23+w
RlnuRX4WatBRm36Y2MDwUnQJvvxAFtdVGt90TtCuBAXgymqdH5w1ai877L3tIGQGrkT2X5XJruzM
sxwLCeB/oXjLCTt+eMoaz1tMVNdOboXnSa1zCGG7dDB05o91YsQQvi3G4w7W0TkGyv1k77NAqVtb
M8fzNCr5ykG6t3X7y9U7fafrhJ9hJJoNtVTMcewZB/uxs1aZUC+mia+Kgsi2li2QRt3sL2trKlZk
MT9Gr7/jWy53Wp9djEaT7CoJdMzRRAMXrVP7yPHmjCvWI3hYWvTY282tS/183Y5i3uoWCDijxHGS
nkt63qAk9M0ei5LU8YKDGDGtSov2Z4O7RJxU6d6mUZ6t4K7fBlrWXKMgcm8HUFOrAMcUqsbtsFXm
lD8i+3lebIH2Fa/4pqFRtiYvFCveco6TmriqKzWKTCAAai26oYhO2xskuZia+mdI8X0LCPG3aiVU
QuK+lZ2OzxUI3lXqlc2qnQUzK4Ft7Sgu5gyzj0+aMottPY7hWlvw4nOBDn/KjWJTKic+8FUmh7LQ
sAtpJs3XZNSuma7X/TQqMOhuLvM5ppSrDeE2Drtj2mQloaVbn6cZlsG21o7rANvcc8eB4BPXwvEz
Y6yvKcpVW/A2+LAKxjUsxMGP2M15R6s2za0MinaDhmZet3ZRr2NX4HhGy+C8aaPgCDpAu9B0MAAO
PFssx514o0/WNbXwCqqwbq9DcyGpT1b/R9jzpSwG44oeyDXD4eqHnBIG3vrS2BhBP0PgkldaBTGL
vsym4OB8JDGEvEUavibMc7Yz1MRjNnntuozL9A7pXeb3Jmx/imUG1Fk5AmCHlDdAjDOd8aYIw0cD
RWfUdKC+6vZ+SOEcZ1MioMYb2HApw1hNXpn+KDo2kIwW1wMmJlDbikE/H+EoQ6KNeXhRMBDoWZyj
qekcQW4I7IMtsKJTM6xc3DFWGLJZZ1bcYaZYzPceg5/pyq0yXDASSwGIMBw/EUG8H9rGvoLlXWw0
vZv/1JUcuRcYmmNxc+2G0Zu3zE1JsUSNIbOG4LjJzdLgpqF0dZ43sPE0o7G2bKvTnYKesY6ifvZL
sOJJE7xi8xGSD8HVjmggnIeaqH8iRAT+7MwTajqiBw8dG83JvZbOByBL7SbPsIYMYu+i6pwbpM0E
CkAWfxQ977zWRcbO69Kt0PF4beFeE2XmL2zo8dGVIShr+wEPhQc82fFZjsc3wB3FvjNdvLIiNL2V
210hGOi26bzMpnCKr2vMQ0lNCqahFN6BqRtkK2div08S9xjXxQJybm9FY7vYa1bDpgw8ta4699aC
L0bTKHmZXVUfmQelV+mmxV1VdvIwaN34I3Zakw4a8/AkydVRl2HN/Etq7+d0KB+jxRmUFhCvlnuB
bWH7w7Hb86k0A4IZdQd+o9po9oQbX1pF493YifTgEBz4csqPWdpcJrbzhiHLfWWp25K5DHbt1O+U
SWLsAgX5Y2Zm7ydFPe3LNL51crHLzIxhWEy5LusAM/BI73/REyWsEVifOVWW+k0e9usSX961JZtp
xdTgTd4QSCG8adaWC7G2dnR8RSYTd5lmvE0G45wkPsTqZYrXhKV4K82ed9anQnKCeBi8u8N93tjN
in7ilQMKtda0M0cU105SbR2JT7aBMm09CU1bx3LINqU7vYVem/nmVCxJ1c1MGWBrF9CIrY49NfJI
E0oBnzV2/2Re5Txl2JutzCq8Tik8wGpsxdEdAm2leuzKTIcUFvF4h5uJZWJcZDOKVAb5JbgWi/pL
nnrI7RDpr+BrgucN5L3meY9Q25O1iNkqvSzcm6F5P4tuXJN2Xrl68tPQqoR8twl9O44wKNANdTeS
nO7nMUORGnbztpmRKJVqMK8KIEtgl6P2iEta47d2Il4qnHkhgOKw6TmNvopwdb9PVe+eZ3F0hqDU
YlAMULCil411F/5zFRM/R8ssf82AVddRio/IbGbHMmodEs7AH5CArHoc/6oiz7eamu4MbTA386xT
dvHgCXeq3CduPbRbpRz3WlNWuzdEtcMf4bJs6j+myq4KW3f2nrIfmIgv32bDBI+O3HVlVxr3JjKU
5N0UjS9Hb90ssPmuj677Rlg/cRYcAabOTnYstKYBMTxU2xbORdNYro+z1TY3gMLHmL1ROp9fejDa
m4rg1Yf6iZuWlIC3Q/ZfbMLNNZXx0eezxzZB8b4Ji1iGfPAOK5TwmGJuxAyI9wNV2q+8QCyPTepv
hPu3TmJd6JW168s87VZpDmsw6rszGLVbzETDXY2ZxI02Ouk9aeyzCj3awQHgqcGrfzAci7WhmRW7
qo+TVTnkOBAEfbbVscBekTiTN7UxUTF9nJ1eTcNFH9KfZn/GLaWLzyaH3UMLy8WYO/v7h5fVDzEh
tNZ7r/HkIhPOnmg53anS6Ndh3Furqc5uuwln79nujSuvboL06DmE2o0EwO7bztis8ymZ2XztVlzY
sTQeKtxcaJJW8QOoaB3TQU+/nFzrWM6Tczum9jofwYdHIJL4CFv+okqL15g7bnOL9GmGYrR1IpVt
Es/LfTpTD33Y2LtQ4INDJ/bMyO3kMazx0+6HM6mC64rQ9HbUg5uQDZVvSLuKqGgHkYPNstmzn+TF
3grHdKc35o1s8Vahvv9T2UrfdKZzZjH1EEBSEEP/5JXzTT5m9iEKC2dtlxUQ+2y+GTAwWQt9fDW9
FG5RiI1WEtrn3C97hXd97XOsWSDmUYow1FrjTxIb98omQpgEwz+9VoxbBHEgaYvMXHWOUrDzawxl
amVTzG0w38sj79ZgEMDXzLiC45tiNT5OiqJFGOybRLuFi2twYekjQ7PYyhQk2dRRtfXYyTt3wLZJ
JtH0gyJevMaY+b7OKDNVLpaLkcjLTYbALFqVIgh9K0KfiM1Y+qe08FKCmXSJZUW5bevmrewZMYi8
6TdQZ3Gh5WO3YRiTk7mOrVVp0d5h08j3bhi/FFkQHUa6Q7uyHksoac5VzTjStu6qa1wW2hWQUvAN
A+3vSrTZinkWm+sX1wy0F+dJq+fwljW29pqYtgBVgGG68zPpEmNlu0TxU2DvA5eY1KTL5CXZgeE1
yY4Z9SvZmVCQnXSlN8l5NEzNWch44IY6iwfxFe/DWJbBepbem1k7TxF6bHrjw6bOAPU3hon4C31g
S+Wz1nFosZ0M03ozOse8gRK+jgH4JOYrlLT9utWiuyaeD16f6JCl0tdKtmQlkYbjbixwRQ2R8vlu
2Jo77B3hxNgDZk0GRU4EV/d2MD5h1fAz49EA5QZjlUeJfovHCvgMHYa/ERsltZK8u5WRfTtrgeYT
5sttrRkvXhKmr4h/JDbYw3RgBCvbxLX3lAl4/7yLd32vjHVqjOO6Hrs3LM6CdZEl4SWNlt+C4gD1
Mgy6057OqnKv80kPd5HMfxpFhqWTna5RPbAuj8p3qhAQeaTzCGaOHVKAxsnkCl+nYcNM+fRmG4tb
n3FH6r2cSFY+bYPZeDU13n8H39GzMqx+9CnanaZxHYLmJMPkF909Fnf44oRxtjVERnRQtW+mFj/B
S032jtXyi/ANujbU8Fp6hb6Fs3Y1EIkwfJEbV4RImD0ayWsZV2T0mLBcopp4nlUPdrgzfhoEL3XU
AHixGcGhGTluzGac1jTWHjOAgXQiO98ajBZfXRT90zy+5Yz5Nph0baK2oqvBdBck65qk2Ij3WRvX
OBdZ43DOsP4NmXYkceLBhnNlwAu7pug0b4IksX0A57+zwWp9gufQz11u44BpKqy49MKU3WWV5C+K
pISQUdsnMcb0ipjjFVfUn15rXeuivKhRgIel86OVJW8ZmceqzQLvkooCs19anj/YeY5nt8kGkBvw
ivPAOBpNf1cDg7oB6IZpWBxpO7f2Yr4/knSbfuUqLPnUqyLySNK1G6TSMfZs8iVrqC+vKVzDWcvs
O6Uzq590+mOUYsQ5ehoT2KK6yRe7DzTK2MZzQ31u5R7iu3koqFxRP0lg7nKclCK3bsp6QDfgAGaZ
3WkHjD7dtN4yQ8qIz7aLTDbqsnPXZQNdw8jZAbqOGUEJe/RQTbLZzxMO9MZAJ8IQj8p2f9OCvA7m
IvTrpvKoS2b6ta3VPX6JlbFKawainHhgYtuTao0ZULLPI6s5HygcrK3GsG613iKQKnGF0rwCe4Is
xbc8wuM+7ALI4eX8wozGtBROFIh1FyCbXmjhFVcEUd/LksvZEPh29F12GBNR+gyiklQorPhWQ5p6
G76SqaISVnlb/BeiX11svXmV2Kdx7MGGH4ozRBaUuUYe251NefQFI73XijlfvwxH46yVtUuQEzZ+
brUjhujVr4LgsDea4aj1HSZsc/XAOdU/jrXNROdcGH6YiNt0WbZxvZIcCnFe/HfrD+xr0FTPXqqw
tiwAg5xbAWA/dAp4qtPKwkWx1nIcnsrAXgFZRtSHPt+XWtWuinhMqOuVRbxlKm96KnI1M7yo4Zqs
RzituCFFxMVdd9Pncf0z0ryLNM6QOHeI7GnibqKeeL+hQ7iaM9HtGAb608n8jqyXV7/VzwgK4xXc
aigb4n+cncdy3ci2bb8IETAJ193Y3tCLroMQSQkJm/Du69/AaV1RDDHqNU61ThW4YTJXrjXnmKjq
kHewWoXlfrDMX2A8F8i/dxfr4362wn7PSzseyMeO7yy9/90IMixa2x5fa7tns7DsC25L1EpAA2kP
J8UVYlrSnbjBa5gxFUYlm2D4qHdWjTXzJNvxmbgMIhrJ5lxXIC0DdiP09kuUsifkY6IEZ9J5JhyJ
fuezCe2Z0LHlpMUsx9yqmrbjqhuciCSYtjtpEcR1pyleG7JVaH/oWKZ5MmeUzs6tGuwbWswD87eR
vviUDucitbzDADHvKa3B/gWmnySEWFrESY7kJxjkyVdK1+AkFh6bu6JJzeE3oKFKPk2Ze8+OS+/H
EZQWiEItgncJWPVCN7kwQyLTfkizd9tuw3VYpcm2kpnczeD3V1A6aqr/PEN9GGtbe+5/VrEcN2bJ
a6Tpwtl0Ls3bnIRA2u13o5iuaT4UiHZtYqNJAXiL2gKZT2g0t7GdP1le8uJAATkMVlcHPLRbYGTP
UcIAnR4+WchpRl+ObNxpm8q4YFZI5IiYGaPEHljLSlQjcUy0/Hxg4Rkb0y53Ek65sc3tMEb3vfdI
z6z8AVVbM9yilv6V5rLbGMAkbpzJG4KZymWrkbFQCxvmwpSTqwRpMduSwPfuqNhYQ9Ipt0ZL0pmb
VD97gY0KWz2ZLL1RHgCN0jrTw2ZblUW6nlKHCZbld69DR9VQ9128yXPl4bnyBG384jRNya9Gt99K
Lx8D6cSg9wYOBcp/kIU7H9KZzlBKZbCrE3LmBmktHi7vpBrt95DoH3oaVg/ZyAyns22ab6Yt1onh
T/salMxaF1m3870eXoBpJUHuugTO5W1M7Bg1ANU+2ada8cPPyoOok98F2ee7tJ3Nu76yyJ73cedE
OeqCxqjuMhs5bBwSUtvrIVIKGt9X6VwzICbs5LawOMCHtf6ALZHuL8ILppuTvTfKKGUNLuy1IVj7
3So6a8JfowclfgbubKDgfm0GDInrSeeXzExJcyOudugA2g0bb3yww+Zq8pejRMafknqpu5p093WQ
c72ZuiXRSvAZkH0BCLXt6GwT6XHbFnLeTD6hNIKD4bVlqPmqiygtpKIaARDkHVIRP/iab3G6r+xd
Q8Pq2HNauUkb2qlm55snvSsKANpN/qElzTPyK5JNa7+mgV5cg/R5D+m9k+ZSrTORPER2+UFoCGFB
bqK90MqYto7S24sjlXMt24jIV1u8eblDAFx15WHv3fWV0a5jYYS/pQzBYEkW6NxS2Vm1pb/pK9Fc
NRpCLmUmD/Gc3LLbkvuM2Hcl/WZvTfaxTIt+G3p+RF8moxutsvZiYJE7FdkMkdnWvLVWE2WE++CD
bb1c9f2orWjp79NG78l8omVW6+MbN5Mgtqq6j3jN2PvonM5jeBNN3mYawAag6HrQFMJgVL9q3Q6W
S2NTPQ9x8QGYtA9Aer3hVH0u0+EyoqdYkfRKDkGSM29k9pQguaHrnuRr02899K7TZvTyHOyt/pRX
+bjx2/Gl1NStKIdfKiZidJ7bx9LG1IcwSPIM85zmFx3ulhbdGCOu1vv4NFbKoWNuxoFTR6pcLaJN
dAGu8SAxgwB+JfbjiZhMGiKJW+OuHDqSQ42yXwI50LjST992szC2g0gyTlLFo4Gd/2H0keNaaXM1
1y0R2wSfgwpDCSC1dI+o4QaID3GOmTikreg2aURqjuao8jEapnZXVBzuWbj8jT8bN2MhH2LpAUAp
W6/YRgy415NBTxdd9lunSqZhbuFuS6FIPnfKbtPGkog0O3wv9Yq5fY2ZuTNA4Ka56RNFTHBT3JYD
UOiJZn7Md1gmBGwXgAZXda1uO1+/9/Oe0HPD2fc46texrIaAqKYl1T35MBg01Ll6CieVbxONxnVo
hs0e8TOfu6oHhOXhI5Bt71ho/XROCn9naIoaKGrUpoIRojc5fWcqJcUby5fKACH2m1ujW45SpXwf
zLrY+k5/zSJ8LGX3hPm9o2XtNWe0kmpDvCvRUVXj7PSkSddJY4drInXPEhLxzm1RcrsGVaGQLo0W
ldyCo5KB1STtpskTN+hLSeMokhUNZss8a870OLuiuy1pr1FY0mbprPbGl8VtKRPi6LBSHOSCJWZl
M/ZGM1RHv5sYmHOoNOPqLSOngRxOSmjdojuP2DtZE75FCtM81mukXNlqYlZ17c4ksfo2AaCtM+tA
CyySH8uyylZo8j1UFDpHU98kywjUSBRTfJpDn5xmkz2DHCvWMocNi5Ys3WsZaDEHco24nNyKow+i
3YjGkozZDCsM/7ukCt0i5iAQ44v7+ZMYLRJzYnfF5B4Sa6YurkLQKQwGi4SkS5WWOX1FjdSxf+uc
vtCm4fkDN4XFG6f8Z5GTEAq2BCjKg0nQ93vhhLZLJFlY/BxIFBf/+WLEIPCIxBJi4aKp+lPAFQ+p
g6e5CQ+CoI6j2RA6rKJY3qAH/w5h/j9c0Z+OEYGLkqMeIjg04H+BvQc7rue6DJH2UU2tI33STrWV
TfWKeGEXzoGT2MbaZsyQBGPGcTbILFrbhAtb+luqVTNdEuX/mjXPvqRTlNwAhyZsjwZLlW5kakiS
gNNhbHwOBPyb6ORd8evfz+Z/trrPv4FbtSiFF0PsZ/BaJVOCUzIrPBCdoFkb8mGb305itb8HzL+n
kB3vsfBKmqKlhSJiFTXgLTnLjSTjhV7q01PiTftOVf/3G8OMQ18MwSDwsQR/slqlftRkCF7DA64D
5mh6Hq3LyZk5EFK9P/77DvwtO+da2PIAayHn/QutGUeWOdVyQWtGKJpsl4wr20qmdV5F5IaNONB7
2uffCCj//oE24DCcRiiXUdX/heTJIrfz3MI5xHC795RXzbZvdWsdZcl3zK2/9acIlc3FULkgb4Eq
//lB0GwgjypjJQnTvmUAbpobQ/jf4pb+uowFUQHDmmF6KBrZuP68TMvZNWaKIY+Myapb0TtugQex
TiGTkxjj3MBk88aHMXN0zt8yE2lQlJbPLBfg/02da/IlmVLj0mpk3V9qFRGN+u/n/NctX/5AfIrA
rAXrzecXnchCbHOklx0ddAdM3CXSloHG4q5GCffw369FZhy0Doyz3I9Pi1CUZdLsEKccSd/Fsm/0
EVmULtt6soq1kZzNf1/uLxUpPw1PuHCRaS95M5/kuLGZMdHgkzlmJSVtX2feNtW08SGrh2xDupfY
muDuX02zVId/X/l/QJU/lg8uDfgMS5cB1Qu31J+PXav7XLmEARwrLUrY0zjekM79HMmm2cupiM76
GPWnPEVb1Wj2W6Mzev73n7Dcy7/+AsFijw0H67X/6cc7fcYxWqr02AhqHLOLj1Ts/s4UUXMQkfYd
FeWre43AmrvNKQ6n4ycvTGwMrVV0SXpELDO+5DMdwzGtFOnkBrG6iYnKFNLOlqOz8V93Nm61vdzs
xeBru5+pnUNfU5ySDXdsSm1eY+RAXgdjkUftVNt/39OvvhXMQxyzkJOzbX/6mAeggMLs3OTYhROt
OHgiyw+i/Whgafr3pf5afpdf9X8u9UmSrwmjK3XpJfRr5JvVdjTdvYrQx3QJha7b6kABPXxj4Phq
rUJw7Tsw9XllP5tUlNU7pMVoydHri25TeuDyUMp/R+T+6sW0xWL2sYAt/I208YewzfQpOZKgp++d
2GGzZGP1OSrJ+jj1nEm+sRp8dS/ZT2xIYSCddPNTdUdAIwTeSPJuwq/aMN2pN3hRkYFnzJCKvCWf
cNL/s6+dBwj3lw9vKYJgcP65AsR2Y+W6zfeXOa3aEwVUnke7l98sNF/dTFBdNKB48XFff1pnmNaV
bQ1S9Gi05XQRo+eulD/Lq9j2mw3gpe/M3l9ej8+bBonjQCX7dD2yB0jqaAoUFWlfnBrflBdTxHc+
joCgn5nB/Psr+GpVweGD7BjOG/vn8kH+Hw+MkTZAhVo2DHrf8Yoxr0+sMSJafc4QcGe+IKTXR+2A
7Pmb7++rb4HFDOcI95Ya4dPymVoqSco+zo6tLHGCFlXcEypfyrrZ/PsnfvVycuIQ5ElQ2unW8of8
n59IfoKGeDXNjlFfqaBW5avW13z2rdEeQE25JD+b35hilof0eWvAr4h/nQIdf8WnS2p+VWcT3K9j
42jpLZaRKjCBMG8ycsi2qgdBagE8RujWxVsVj99c/as76wNxo5oyobV+Bj6okCPAFBmggkx47b5b
JpsuS78r775YqqnesZYA66Ka/FwqW5EgKkZyIx0RMtJf+ovkJQ6vJoGHu38/wS9uJ/Z8kyUTkzxw
iU+7QiwLw0OHkRyneKr26Kyxm9uZuW4g7qyzOVYn3tZTOfQdYkht/ubq1rKQfHqa2Fxh9i1fiPvX
mzp2VaPQvnJ5GUsD4OE8vNB3R3WWNiNNaoI0kqMfR4bcyyyZoHtpjfrN/DHrmmDyRwYpsuurfq3l
sBxXQ6QNJNQZeXOfIX1/LNG4fKCwlNYuzGYSKWKvgJohcvDwbLSNm15q1IPu2nbM6THRteiN8a31
kuvV9D44jRmuSiTLWlBTZn3jqvxieeCMia3SRb+h/5U/5ou6q6kz42PCdvZi5A5jHsFbhVrKWQKo
TbiuUSIPQiGI/vdD/2IhhJoD2gbzImGGn2tLciCzJQ6VgBLZc0oBg53ew0TrXISroWXd+GY7ivW/
r/nFl2Oy1oMTWZZf1Pd/LhXEKtm9WlJ97M7pnG2oJXN6Ni2UW/8fPw5PHkcWTOJwMT4tfpNsfT0m
k/tIj4xGdjtOgW7W+aEhXH7DgKD/Zpn/6mOlEvDAEYFBYuj25w+j06cR61Ylx6waq4d66IcDJ88B
y1Al9v++h189NxyHlrPcxqUE+fNS0ziLXos6NkyqgrWViX6NUp56XJBh6pE7/c31vvppLLQERkCe
gXDzacPUwQenvm3HR5O060dviJsPYjZpcWG+br4hE3116ljqNpo8/A859acfN6AG13Q9TuneLYmh
Wju7h9B3u5fIdxfvHHFFt33q6/gH5n5JahrT4Q19ivmNo9v46k0FVYJRcEHr4tT98y6nUwpiotXT
I1QRvQsSVescXkvtFBVm9aL7RXtqEoOcYZ3YqAdALuNtnQ0peiY+12tjANqEcA5ZbOJL9xvU+xdv
AIcyizpwYb0Djvzzbyu7Ih5NMZNIGU3ECEdkvHfMvIlm7+sgbmv5zVf7xQaP95SjNVphjgyfGw3g
li3LWjyGeuIxUIs6cidOyJEKtG+m7B5DukXRJuI7dr559766sk17w6IDwUf8+coS6X3Vc9A8pmY8
MspDtOUfVK1cI/BaSXsdYIizq3MZjd9sSl8szJajO3Q3+Sdf26d7LCIX0UXpRkcErMW5InL5AdVb
uy4dLFMEWw/Y6gzmZJY5fnO3v/jeLMfieOZYGG1pdP75dGuzj0aijEi36PVkGxExuPEaQ2wrN9a+
uRTeaP5jn7Ze+rYwl5B9cp75TC7Q4NBiSSRcSEuEO27cSB+fGNLZAQpEccfECMV/PJT7tC3HjVPJ
+DxbIrtEFp5VTlct+1aSb5nOWedYm5hl5eq3rs2EM+Pzm9CNGshPZUvFUlWNdxP5Yjo6vV3vSq82
9uxq/sqSvLBz42rYOuomDdwBvgHS+GJc1ZUMN5nrlhbaLsW0o00K5C6w7fa9E9Yt/g/L2husGe+N
ktWzSvtmWiFO6VaOrHxgu9N8NGBEP1PKMU10+nafypDBl2Ww5WT0h648s8T/0HgePhbbrkzYPp0j
DnruuPpqiIfJRYZAHn2ANgfjB2DyU8zF98IB8kcUdZLugVsqKDJWh+R0ytcWTkim68BuCgNIQhbn
yYa+F8Mob5i7c4Ms9M4ctXtRTPba4Su6jqYZoQvbcfNIT41uKHKu+VbHC7TqY0uxvvOElsPlvBJ9
Z27ohT8hLU+Ps+uiLCgrqyfppGXn5v+0pWswoqb3rTYoF+O93osI4z0NecEE8Yej1e/wtrrDrJVo
P7EfbXMvLBmEzcmN1HPMbaioKboq8g7BZgVT7YICEjnKHDd1gnRY/EXjonAhwrDaKu4E9zyJTlpR
N4RNplm5GesFohV3trUZ5qEYvtne//defnpvFwnEQpUCOPbXwkAObZ7QcJRHe9Cqe1SXBrPimnku
Orj0MjqawZR1FvcDwYp3Vo/vGAkJbpIZ3OauiFLrvi1x4jFborJU5JVh2cJRarl9tisMc0IwpVdb
c1SIcVGRbUqAcxt/mKdL4ifWEsgwVEHaagSgl9OE+lmn0jyIdpixIRNJMLaZtS3SEAeFlof7bhjK
CE2FAlBQTrB4+kTd+G0V7vl5FmPqZDjnZHziAy/dK4UX4ZJqLYPetNLcI8+kvAX6g7e7EOZZFTSx
kXw9kW8WLfNVEjgk2j/EmOXcHL3IHgMMaubRsbveopyX9SZEkUlql2l6SD6kEfREUu18NYsrPB3p
ttLd9HoY4+LnBLFi04ytfeuKrLqe07r/0QzA0IMsXABiQ8nEmruP6UCYGKsbFIpGU8w3qPTDbUMw
xQYAq7VDNWAkwb8rny92AxpkICtwH0IT+1zUSbuLfVMz42NbZegR+qiUu2FwkE6TI3gfC+wQhea6
//0cTbOHEQIHXA57n4+3BgnBNlHx8lj1BW4HbRaKWDlpjN/1W/4+hVGs+iRW0SlgYvN5W/dQ9OBf
4oVsmxJqcWmKByuMw/3U2T9Bp3ISi/J5W5ZNuBuEHX/8++YuFJfPmwGlzJJ1wR32wCg6n3Ye1+cw
reOlPhTNjLzBVxf8D+jvS/MOkageFHN7KUtyrbz2RbOHS50mN4bR92s8+I+iqTd4VvOAf+yVWRwa
lL1t4t0yOgi02jv7jbYhdvCs6dUFUcz/NodfnjO9d6Z2L4syGI3pdydrfBCtf8oGuCtmAqXOQENN
otaE/WI1ZV2AzeiqwSDFnNtgWIxku5+QxpdId9Osf1Bdny9hBEEtoy2Hn10P6ZpMhPLR8NNdD+GX
4bIYAr+rMAfhc6qLjMBXVi1oWuOJb4aFeTjUTXOh5HkkbOKXXyJr8kRurYsMWVjtXVy9MtfoNp7s
kHacyK6TPkaGZBp3cWRfR4V40kv9cUysC4fUHYBteEB2fkpzvV9bDbi+PLwBO7jVGyqKormGEfHb
tYEjNbgQkCr4m1x0r6bOlqeyBFKYaddBGenXDk2ONGMiH8Z8gpWJMGAAyRXgprnNm+jMf+gSIkYC
4ib35PCuoCXsx65/ruG8Mcpkg25/t3l4S3v2V9OqnT4MKsii7uIV04cquFMhYuxUpleV757RcP1C
JeGxG7QvNFNwiJrDTWgPxsqK3I2Vdzs5tl2gJf7B8NtVi2x3ruZDR6RwMtaXNGm3sQHqLuw3jh2B
cgzzgftcCgzYGMASy7wth2xPjMVDPVVPuddfFYbs1lri/qrpBQZJO/VBkpgvNbm/Yzy8p53320aL
iaAh+2lOuhXUzXwwinmXYw2evOk+0x+p2Tait94iBJOGBuxNYXhYjWn8ZlXhWynVVTSgzW6a0xSi
mabhEFRGdgptuLwYpYCRlNYlbsl+SACHW3YSTCLdyqh/g6KwI5D5KkkLCn4coEmW7Viw9+g8rxRi
n1UxJPteC9Pt0pIN4iLZxLWoVroYdyW7ezB3YE4SQGwHBvPephjSAx6BfdHHN5pB658cEW9NjAg6
EagekbVkVydbEDG3dSjdIIW3tIrn+M0P29PkIkw0ekvi4bBusFX/nOOYVGbTfzbLUILtExi1inIn
+3BbWdVW1P0O2es6Vu4bUBK0DnwGSsFJDlHTuKX8USJWPeb+eCIM7swmKxEzDkdLgBBg2cIQjbs0
d+Idq/zHXHcb5GI1L2J+0VyHhjQkXdya3Eak7Mk6tTBQdVGOYlejL2c/6BHHY9McTyqxbzy3/UkG
dbayE+2+zCLec63eazbEuzkaAi8qT77e3adVc8J+/5qr8safq7PsbCTmQMNb7FuW82L48gf9ZXbv
0S5XZS4ePDwuaMsjOjYTfrnmOIzIzWaRvRdKvLZt8sqzuSiNKsp3L7OPuYsd76EftA1sgXZVD8Ox
6yEl1ITYlX53W6fR1dRMN4kHrYFlYY2imGrRXDtJp6+qbHYwjVs/5OLgtgb7qrCc7N3Kp+u0je8Q
u1CPFuXBtcqLNhnvqsuuWzD0SVTfNHrNyAeuYJJG7xgYLvjK0lVvDfHaqeJbVZhP2qy/xdgJ4kJu
Ool9kZZVuRLZOGzouFJWpJa5gqG40AGG/GRrBnfUToZ1jdwZCBIq9Kgdq1W65MKR673KO/lc2kA6
RrgyHUXlAOtiRWlxKYR1sY0c2kPFS2rL6SX1+nMSqfuoMHhrbUzsYmCNnxpSMhO4NaWBHHzqj5pr
Dpt8LNWGaKZL5M/n0qp3QgnEDeb8hil5P41GshKj+zTpzC3rOgvciUXXKjaWkj9YWK7DkA+tg3Ao
+VO89lqC3Asb6xWM/wH5VrEKS1JP7dD5UYgs0HoE6JF4y8fwpe7dVz6DDd9qGCQ22xdTJ/eH16K3
txvb33hDf4EoDw84JJcwn9FqLORJuPO4g9RtrWivymzikTe3UlX7GQdJa7ByWAnZfsb4RFLzVg7F
tdn3aKm5O77DytQjLMZOWt62Gl99g+bN5+6ZBbbcyWrL22ZIfuqmXBKcrMc2yduNGyY0V23/2Jm5
ROIp1DZ17Y8B0uVUxnvHaLBMGwozgZnfmYYUq14r8cA39zgg/FWoNPg1AjZTbOpIucZ3p1Yhakf4
AQMyL+yWl96TmHwLZa66WnsLdRMHrdqFOacyJ1Qs4epn2Ibmugv5PTgSuk3V5tdTUb3GKhMgK0b0
2kisfCzeiPDSR9ymcOV0d2N4NBjCal+RyrrqOt7AfpqurZR+q1b4l1KPr/02f1Ajk38fR06Ghx3K
z76u7TffqK9DvcSCiHkRh9CmK7wMfZ5zprwMetSawEJydKLJ1dCAJPGimbgWa+zW/exx5CZUs2yu
/JHwSQNFMhHV+S6nZp+E3KF5GldoWa775W/im7rjkHXojHHvRBNTJOeEXzigosqOXp0e6hDTMtnq
ORuWzikxuy8SdAuhcM/oI58j7HPEHWgbv3fWCz9Cq7AlpZnPxXrx7LD7KQERweyrp6p1YO0A1t9I
YxKrIUXlE/mvFnsLC47YDa19xw7eB6geD4U2P0i9enKVsvd2kYPUaR7rIj+0MnpuyzgA/XI1V3iX
h1K4J4FzOwahWnA7EX87G9eQF1mTc2aV+1LUdzKK9hE2No8tb+q6Q8w5Z+rQ+vTt1WDFT5pob2we
b2MudiBTnIvYPzHFOcGQOSdOs/hXG1pt7S6q0c/7sbvK23DLR3Fs/exnUUZnKqgjp9NA83DD5QQP
16iok6FF2YELiiXuIxzbaV0YxqZV+aGysS+CpDFWveIcSx9j1ZFHF6iUaNIRvd7GBgJ+MOcpDbLF
edBmUxfouIg0K9wbY/o01iI/j22iXfVac1OlwsMnMr/xku+NjkzLLLTfbegGZpR/tGO25XS2I673
gVbwz4wDihXni+JZ0+9FOMabKe3vUT4eS7T8xpCWQWGZ2yTEcdPn9p7J2B1QSjPQU+009SrGa2dd
8iaF2ZLzvndyIEqrDI8aUr9VV9nFBs+duAirOqWZOhF8ptAB929yLPadp7Zuj5lZC70Ke7eXnTn8
/SitfBc3HhihGUtX2GrN1hjLn3FrldtW02/ixLoeDKkFualddJqHo7uwALzmobXELQlnOy3vHpTn
7o2criuuVn+N2fVDM9trDU1mELUob43B2MU5dn9jOCVi+CBJDlWZfwKg6lLTOVdVXZ8td8R14+s/
SW6kskzFa1hWGE91fYDimu6Gen5vq/waTTmGDxdq8WIoQ/arEIgEjZX8MiO939KXuAlD0LE+nifN
KfIVzIudYwxnJIiXCX0XhXp8laYdj6tjflOIMy6w9WCVH0yTrjkv4xrz7GPDvNC26cfQbRWrVquP
ZhufpFnUKy+Co0LpiZ6nBYiLQHUleyPftDOo4bm96suKz7i2DiIW41I2v4Syu47yHl2nU27RF6Nj
nmc045W5N0W6s71hXxTaz65rf4IqwRYlftdF9aMxsbjUiX8qY+vK7NEYp5EeBuNsPSCBxi4fyS3h
UHtipyDPAC9WfXvQeVuBIHCmLnAiqaH+BVr6fSZ8xYtzY+U1ET4S8AeWuFJKkyBBk+rQNO3BTeSt
BqRTB0RHyOkJUAgnLTG8Ite88TUK7HbqXuZ4ES8RDeVN+PI1ZEVQT0jjrqN35sQPvAL2keTqdeKS
cVcm98nU/cpR2xd4d1eSWc8m7hq1cqpsDcCNI0IfR0HvIUDGuv5DGyoYUPaH2ZDkzbDmrdZUse1d
SFcZyjiF12irzI7dA1GiiaIBdfiqFBXlfhE0IFsRPnq/a6iAnTW8WqZ5XYiWG1X2xwEOc9Tb14ky
Mf3LnT6Z/b2q3bsi4lTZU0xWBAzhWd51dX2CJFGBmdDuEns0oQJUt2EGxDycwfS33RMWSQ5KJW6P
Lj0lCKT7JTlHmpwx25iG1aBn3Tof6X5garngrHnNKvjMdXWdIR+GkYJDdxI/pG4/qrmhRALuhWY3
W+yTPs3FQX/DAxRBb1bnfphfwBLs3Nm8EUNyiqPqCL+lWpvz/BMMKSWUHieBN2PdJDVcbNniunVl
inBrKBEdXKOdmFZC7pvGNDqXPS6TxN6TyZhjc6Zp7tWKzG1r082I23O48sDzsremlx84dTogFqyU
LZnOQaFovrmpFQymt6HLtCMUahcL+WHo6uI63nXt5lOA9Q95vmm/wtZ6TGM4XFVJZSh0YFDjcnOg
Bv9k5LrLk7mgJeduw7gr1r6a7tyUwxP9v5GhxvALPg0VQbN4ajzsAQn/7XqggIzN6eQVcHsMkwKl
MRdSSgaLO36diBSGpn4o4+zFdPMP+Gl5UPXxD+VyEvQ6+aMd0x+5it4o0MJlMnGKGv0kB+T3oJMR
HYFOr6czoA47ICDmNJnOhfB3pNllOK5A2Pd09N3wkRSRLZjBXTrg1BJzvE47pGcaSnw6o1ezF3Zr
FMMvIe1fjEXdzgTosmI+vJ11eTXFLodVz9+GqbceqvpKkHgXVKPzFjYNn1ws3gv2a3qG96Y7lsHQ
uB/VbK/0srrh9HiNs+dg98UvFeoTn1TJMXZ+bkTNK+reLrFt7mKxFalxF7IKrcLCvHj1iDdcjxD9
MycSRXWB6ehB2BAFHAf64BUT7UafHxRAmpUzFsex8rq9ZeHU8FpUxcoa75spbqGupT8z10CgpXPK
b6L84lRtsR6zdN/I6taL9Xk7+9pmxBmOKCB69oX2FBX2zvfjc5ZhMSYaNsij8YAXPbB87Z6BxW2T
FK+Rlr7oFvyQuWqYfYdbx57oNyFw05qNCdckCfH+9kprV/moHaylJeNmT76ePdiOfRG1zapo7Wvm
boHbpVeMr3dzVfAKpejam64DrGBdV6L5VUr9tgi1KtCA5bWudpKkGqbCyH9moHa2dZXdj9FI3ya1
bzkQvo6LtN7p3D0tWMDmbhOt2G6TDVja6zpBVjUYxynqD3M5dNhcOj3oO0r6HuzIJO4qFLBeI15S
nwl+6h5Kb75v1XBM5+6HHNUp8wDMME1yAiN19nHnqMBLinvSWOugreMnhkAItccD3Lld01Ki68DA
SOmjQdBS/YSloj9VT0dB96GMMDw7o+Otel47ajb3h724KUzV7VzmgJ4e7yHqz+tKlM9iAB/R0FJN
+I9DJ9Cy7jzE2n7Wh10+9tdpE7GilDawxKT9yER5XDYcuqD4PIS5s82akwDV2SpT2tMcjkfQCDXv
ncUn4cFoKGuaE7D3LVaY+DVOo3sLL8xcNwVgkTHoIv9m9llbALQkq0746K2B5Mh2vIap/8vuiBjw
fW4hnvcGkwsLNtu+iV6o7bsP2oWPWTLEfH0gsPRI3eiqJGagC/Og1rXnBe9IvhlyRS+TWEr8nWyL
NztPPiyzvZqzKF7pmn5SWrdskuZ9C4NR5PpOZqg6Ilvs49p4dekfyFjYW+z+fANiQRdG9+Ho/QDy
yRwCZxtF1alkGBQ05iLSKrBHGyxoLJJ2HUe7ooufDJN2PeeuQMZGuq2ld9It9cNIslevx1lSs1/P
EJ2gPLbbwcYzhKrF3Uw4jLGL9iQwKHvtQ/waOVBrvnrz7eh3mmrlJqnKXeagtQN3gD02KqkmwhwG
Ewv+QLTECl/OXYgXZ5Urv9gbGmCxwo8yPmkf7czIVmy/aDMYjo7shklnjCJDtrs5rg5F1Dz70dht
k1ghXoras69xN/IxO/OAR8bdnHocmd1XAzpcRx7MxlgXfb2F/KjWswtRxkOBOLPEtnmzLaz8yL8f
sr+ZK+7OvjFb/Cezezc1tXewFN2pqsMLgNfvkePZi5h+F2PMWjaz5NrqrZpHsWmpJBhnzDLwKpd5
VLk37HENBw7DS0KcBVxPqpEbKdXW6dpg8JxdFlmcLyBYrGrVLdFXoTgN0EGMIj7Witz5UWjm7v+R
dmbLjeNYGn4iRpAE11utlrykd2f6huF0OrnvO55+Prpnpm1KI0X1REd0R1dWFQQCODg451+8UcNO
YUwfZTLAUs0uYgXOIJy2H6nR+XD4qRtAww5L3qn0JJOFn6VrGz2fOp9um/5yKMa7fohWkICviTeY
sqLjIRO5jS33WdittsYA/UaJ0r+8O34jdPhcau4Or4cLZDRiTLLjK/ycNvro7UXY7yG8axs0IJDU
VUjaDLu/diSVAyhkN61S/paVT82qeXUDP1jGEX+LF4i3COlDdotS0vt1IdIH1kec21DcyFFXZVX/
7KriGe2VYdUD1EKOwtw0mnNpJ4p3iUNRyksWAZk+7xem4eCi0TUZXXTikejzCz2sdohBXeNlcV04
7dqS8XUUsvErnAcWTeg/leRai0RmENQQEcP1CAoVXZs0uiYH3rdWeZXZwa9AV1eSnW7lzkUbdzcU
ep5Fr/8QZneh1jQR/CZdo6xG/QtSszlii9ZQIVn0JABLyojx0nDyZZp6/priD9Fw6O+R0fsL1u1C
6VwkXewPYMN3YTEuE8ffhan+06QpDI4YJt2o5GTJ6rNG+R6Xht+BB/+NCuwb/e7faF7cJpqPdkYQ
UvycOqc+Ypakn7wANKJLMagvYK6eR6rgmt49ZZ0sl72dXRdeF69Lv/pBzY2/ChFN8oig0Fi91G54
4YpqjRQcbw+toUHCSvnDtYKtyboV5h2BCZ89SzyWJNfoX3r3MMjBA02aZVqeLmsUGpejJ9tVFtPW
aEr2sUwCk4pSf1t32aKFiFtW8trVwxs9Hj6QGdoNcfGC5Np9TlpFGrJpIoROkPFBZ7eASoaMIq3g
Zmm0o7sJe+9D1wvokTUqhI5QtppI/+hj/YEf20/oraRwpfagBSVl8arhH+2ku9TM9nbolJ0hEXCU
3AVFbj+h5bvE2nrbqwTZtmxXqOCVO5TbKCSkqADXlqSyFJcb4tAFYOVkRdV/X4a8jj0R3dgtu8Zq
g53k7bDwi+rHmLtbxH5sdJjSh8jvklUagm+RxMLcLJWNlyaXtkVFw2rRXUqN8lEo+UbtuKRG3uAL
q7K5s9ryPe7larSi927qlY9j/af30/uotYdFFsHBsZtxV4XVHwqLe2TIKDp3xV2RV09oW8CdohJc
SOdxejJGcDAuavvzBbFtEJFs6DYuAoo7vUwuperSSqqzFb6DOy6r+FpmxY1A4HPBseh5DyQbRKg8
Pgwr52FIsxhSXEdHzaUgmqbbpuGcaPSJgv4x18uPuhVo43XWfTVxssYwKHaD8PeV0r1qkIFb17yj
WUu9FJBwmA7OGqr/mxFW1Qb4xDpzy58V4rtabeDZiuJwpSJ7h3sAhOfafK5q5Y82clAy+atRGwSu
fe0+ylu5ziGRFZHc9m4PtVaimEj57004chdgZFZN7c0u+hnm3l8AAJS2G/sGDNaVGVoKsq7sXB1J
OwS50RagXGc23Ztf6ttY4XJ043Uagd/zw/Gmc82/uQdj2ccDKe/j31WMzK1jyj2tANIcM9sAM9pK
T16p1MRcSMxLrXbqtaUi7qUWCcR0gQ5S/zPRhse05QHmREQL0fWPdppTDUu9R68RT3Vb/dAE2ZZh
fMRO+1vj9kfpnOYG6n0rKJ2/JFT3TqRIlhTr3Kj3tvCuhdXgaiasx2ZwgVAM6iP+mFf4UD1EAQJQ
oNqK1LyOdPeXzOTrWEc3htv/TqvwylMrekf2+CdCLmQFiuI2QfwIpv1WldlW8bI7NJrvuI4e9bLm
kxnDDi9WpBfQT7ASm3c9EbhDmW3pjM1CIKskmnSp5RlV7CrcInK4Fj6lqTa776v+b2R4pI0juYwM
Xwqzv5V5+8MN6neq8Noi6YdrOMg8aeJ0gUa7tQz85KFtanIZ6zqylRXK7ysFg6IkdZ4du9haSf7g
ThXyUqc0mjnWSkbJAMriobTSP6XQV3pV7oN2pCTRUXNCgBiRPzo1tb/Sov5uQN+zb8pqGVvhGeCV
NkF+vwEs6AXDOLBtGt6wzOb4Jy9U0ryzUg+tdPTVQyrAf4OwfWgGMhAr0q1FJ0Ptakx4SwZ6DcGx
7ah7kwOfwboZR36HgzmcBQdKA2A5gyZXrQhQNvUw1xtHH5Yb0t4xoX60nDOAr6N8SXiSGrAvrHqt
uXewoBYLRgm/JtjAkbshhsR3qQ6Jko1Bc27hl8Jp0djy/TcXyB1CaYmrvZOrTakbxnbWMiSvbM5g
Ho7MH/Eo/nXAZS2Q/NOffwHXjwg/JYQKexeYA9qX7SDbAqx7O5wz8dX1wy+t0fkHyAKyCZDuDOfZ
jryf1b4GNZUGokc/fXCveQTUP9UkGbrbvAv124Lm94uO7joVU8OR7kL2uv/LEaBxCLqx2EUx2ker
PAxbZUsCbDznQVs8aUqA9uzgoJyyRkWZR3EtEbNaeKqGYUGiVhQOTqMZDiCSKqQ1OpR4QRu8Uuaf
DcBihZRjQVdaGOMmtJDFwRwSJQeeXL051meOy7FVAorL8rBMrjo/LX3VArmCAbdDhti9GgPhkeDo
PXvi9LQO4XoGtGQY0BPBFEjubI1gb4xNjaIYNxPKStiaaIOB4xeyO9EqrfoauZdSDf90XKFcqAh/
v58e/wCbyGe1JkceA0YL2dps/EJoCHu47BE7BuMzppT5Gi0K1kEv9dXpoY6AUcB3wcWD9QSkek5o
B98w+cszFF2x7NFpaCVuG4R6O+5UH+lnxcgqHp5gcu+QB4NWk2NF93H6NxwAjqbpYrQ0uaQz4zn0
uWhAKoBi5+lUyWQdNOaVbIeb3aCaxVai/n5mFx2Cjj/Hg70G7UrHynt22DVWjToMwQ6XCxegi1ZC
aRgpH3epvrKHSRurcjeVhVeCZ/z2wu6nb47kc0+Dk9yanWL8cxdQMOYQqMHruyZ+sbPomyD1aYao
uu6cAbU3VFyzTYrO3TKrYv3M5I8cIYErJsEXTB/2Z/Oh/ML3DdcQuxQ1vmIltdamBgprvjgX6I9c
bQyAYasJqxR3txnMyZl8l9D3EztVp+O/qhNbRwswixEjjY0xLoBsJlqoX4UlLh6rKkcrbeXG6hu+
kR9O3ub2mZ1+GKtQFOU/GkYCeJsa06H7EuLLoYjwSjDt3Vg37naA2fTocDLoPGvatVp2w/3pXX14
iBkP9DhEQgiFQCi/j0e1z4g9lBZ3iBmHCyXox0sZoP1Rgt8+g507PEAMBU5TnRiZGHDPhqK8I9GP
7+wdb4XqdlCreNMljXwzGlLyGCmFlY+16cvp+R37ntxgMPw+5zk/tfgS6lrr1PbOjMp4m1Y60PxB
UNfOQ/ArRuOf4QocG29im0KSJ/4LdXZq+9ylBAs0Z5doxn2Cv+tfkbvqC91U3VmMJeDZ0/M78lFJ
zMSk9eGoFrD47+tXciozNEudnVUH/VMZ1pm61ftYeapdO/gbRJ4Wr33Nirb/fFjGFC6uRiZsgCl/
+LJNzZqqLrrg9g7MP+SPsgUVbhSo+Ve9jbCxU+z81g3Wpwc9vAWgX2iwHBwHsp1pzTioOZLeAW8y
1hKZedWu0+VAv3E9otyBnWd9k/gFDVDktWIlUc6Mfew7C1DGMP2Ash+kwEontT7LVBsLJ+KASwVq
mShWsTNroUGHBZeYDdW5CR+GQZpnAiIlUqOaidfe96+sUc3pYfkBGeaqjRZOq2EF0MCdPYOgPjoO
od024DEK+L3fx/EiiUoJ+MELQ0s6gI2N9MSK/sy5+XzKsnx7SAiCGrR2k3IWPNR5XK9STaoJAJ89
yqK0RjytajA6brzizlfa/tEdQ71epUqZJxtAZmBrrFEHDoDTVbQzMvSSNqqOXt7S6Lz8nRJq9BAG
NQ0q2vcJbdp40K6Rhcn+Stn5r41IER+USBm92a7sTXJLOe7EiEmDZo3xY202/TuqTxplzgpxMHBc
vBAXjhpjwqAOnWddeHRFVSRQA1us0X1ESycxlVZZkk2Wv+F9j+VCoIuIJ6eoHVoehhwmsdRGRfox
Rh0Gs1VRxcsUFa3rsOpGUD8eynSRAMa2ssy8v5FeUv8GX8rf1I8aC930OEAYZrTyrKRwlo4zbO0m
jn26fCJ+jZFFBbwlCyEQzA9c8Fujg0GEzxVZrVt00lElTxOMalI/MJ4qq5P3aseC0kpOUcUHUzkZ
QpCeuzD7AGP2fphdW4pEurT3JIjEtCwp3fI6BVR1+vge4XMBnTZd0MSm8ynj8H2bCT/yhJEa3i6z
EZ1s+lGsEmUoHlGhu+vUGlUvncgsFFMHROn4l5oKZuCf/4ZJwwdVABPvZ3Ag339DZnWoyDo4uboD
BcQIo6ZN3dm4rakNSgR11G2qUC/XDQXBnTIm2nOBVcOZH3Fw5wqDJJbHNC9M4/AUDBg90BimkIdJ
krwpBnowIoujB1ulp356vgchU/DJVZvJktqYwp7ducjGBX6cjMrOt5RojTa8sQ5zxOE1DRXpFIDD
ZZGZ4TrKVXWbyN47M1N9un6+H3hDm6Im+Hwekpo5u55CqlR0iyZnS8MGih2I2ngMw+pn5cMyomNU
oJeiZg+9XvkCxkIuCt4QqQtIXOTaSxY1xh1APSiwaK9i5TDYoYftgOPTakHxm+wM5QrgikFvWDRD
2h4xLrsWz7GnoSKXkbKpZ+7bI2vH5iElhQeoCxR3vu+frkXgTSOm7EoS92veHuPPWnTmtsjU8cyV
cxCVWTvyJY4M1920gN+HkjT/ddvsMXt0FOWib4rqsitMAKGnt8ixYWDgotnF0wqXwtkWQVgQBJ1P
cYcMLPppINAuaE57xTmK8ZHnqoZIDiUVOLgwzGZbIQvCJhvJjXYkLP4F7m/oXdE02XdOO14ZI/Rc
xO+rddROAuCnp3iQlHHSOGgwFslWKARMf/4lW3FRXMU2AmJ1R8t51WLEvXYdWa9ttN3WA1CQM8oj
R8eDpM/FbfNN50mnIVUBG0iDTZ0qOs8yZ1gWpp7dlHo/rjUq2Gfmd5CcTPNzdR6mPJVQO5ntFBfc
vlVaMKn7FmExysP9tpX9+Oi6VXOfxVwmNQ5SZwY9PAmuht4CBUFUluwDUiyprE39OUr2ltIOGI14
5QLxJ2MT4YLznywge8dgv/NOOfigCCL0Re0PjGU3z2ggu9cjIKqN77QhtC1UCk/vF+3Y3Fywb7xz
pzfovISjBa5iixSpJasJk+exyMbnNo+BIpiV4t9YelyODxChEQrEtj1J12og0+s8MC28A5FYf+0a
icpepgT1wC2CB4JD27s/E4qO7LKpFCgQDKBCqc7le7yEx4YOqmQfZzTwmjiUqzblKQVrF2Xevq/u
T3+Vo+NNz+QpTXRtZ/poX05RYJWjBPgc73NoS6gEiY5uTydY/KHolTda/9U5V93DmOHqggoaZr6O
rbHBvw+ZUZqMK6yW8HGy0bIukBRs+AvBQq293yHX89IMfVy0nEr/OD3Zw4uTkafyJ1VDYu/nxfZ1
sgk5saon6V4Fcvdcp0P5Q4sH+3YIUuRl6Vu1l6FouuuqJJygZV0DQjj9Cw7jMqPak9gVd4DJb/k+
d9wFG9AkUbp3lBin1FiJsXNpjO3pUY7Nc0rJkPqYgvP8gta9CvwjTjd71y3fHY3/B6t0rJ9qyG+/
3cHEwstqfevWLQapbhWo7md28bFpmpOF+BS50KeZLXEy2IjkoRe/JzHX3rXExnkHDcLmnDDNkSNN
+XeqIVKrnGii3z9nlOP0gkArpwUu9xbF7vw+LasnIVvvjIzHsZFcyszoDaI9S3FmNpLXVkhfGyE6
bap+CZ0FpCFkunotUz9+Ob18h40KnuCuTiAmv4Jla88GE62H3vuIHJol6W6WXtED1fTq7AargOa+
d4P8ouNH4rnSQ45r64q2/BiHSxfrOB6UWLaf/kHHltOFpT9RJLnn51dtNF3Ajhdi/+LU0dYocTrG
Qje8Oz3K0U9M1Oe1yhklefn+iXNaqmgd9VywpPObMqqyl540Zq8lqXcuWz8S9iatA57hlK3IZGdj
OYGe9ClvLO6eIrlotDjDyaiO9ojYF6s4By5wem5HviC55fRIUvlYPBG+z21IUlP1lSTeB65e3Tfo
GV1WaeWvT48y/erviTnCGrZLTHVNds783KdSbaKahG9ftJN4RQAMwVILe0WNI1maQha/CUD6mc1x
ZNnQMhBkfzb1bDFX1fO72Otc30WRzXHG/RCW5uSGnfkf6Au54eqfz5CBKFkzO/2gWRjpQ5AMCKDv
61AFnQsk45eIefaGoUzX6Clrq2HwPk6PeWyvsG4EbosCB7nDbO3yOKgya4j2fSx+maHiXck6T2+C
Sk8uhsJw/2k/FFoud5NNqZhCEdnf9+HGBEvQdPQQwAVT/tPnzQy6IytxSjo9Lf1TeG2+XQzq0dM7
DiXTeTPCrks79WpUCQMJnX7lpmKdht6zif5jCVZhCcUN6x+nUJMrTSfXXEcO4gltC/5qVXmtB9lz
FKivtkEjHz1ANSMaBUl5E6t5hhzxEIUfERky/Ktx4H7tIq96L32h/NY6jK9wy6C8I0K7fqTZmf/S
Ys3EvTtVjRTvIzfCMq6kbLeMC8sFG4coPghmM8OjAzkH5UFSjiiQULdFu7BdnqRQIbGCo3MvG2MZ
ZDkMRcx/0ajuoyhpVgoKD499lw0fYNJ4XeaxOcl1t2bc4hwE4HuB6nZUrhEDjO+SuKkvyIIcXJR6
z/05YOoBMsdz9RQMb2P7S8tpQXEXZWpLzP1id69w674jXo3PWm8Fg3WTYUwYL7EJHq8bJChwMgkT
GwxmH0fKiuIv3JchbZwQ0oqCsh9aJKO8RFI2tJeiTt1d72FgvOjcklLF2OTudSQNZ6lGaIaTsGFI
I7A5ojyFyNXkYh3Zv7Ugat5zkSjOsoq5gWlrm91daPSjsuTOkC+VknjQPQyrvafm2mwckPMqUPS2
fkLTGTys4vTFI88K8SsYe8dc2jioZ8soHNvXMVdLYxvTsVMW+RDZ9gpbSZEuMp4uv0xwRtGyH0Pz
ndhpXtuBMC5UKJuXEcLK9BKT5MlM4YmvkI4I4b8IqSzoKKqbpqt7uQ5tbQTdOPYSKyu0icVisOJ2
AyjN05HHUrMXVGHxjGjSNMLrcuycnxq1+AiyQtu9qm2HQoBDl+emi2BpbqreCvXlZFDUgD1r22Rp
GHX3kqd9/ddI1EFbptSTuMAH04UNYsX19aBDRQRyF7BholpNhg3OJxoY1lBLSzguFPNQKNHqcNsw
Zo7thee8dErY/HCk0v/iqW8tG10bVmWSAGwO4wKcdk+2B9MavyoIgPmFB/XoQ0SNnS3bUqkv1QHY
3EKD+F+weQd4rwii3hJs4cbZTQ/st0274lISY4AnWlZ16/qd+qvtteIqdQVgAaOs0ycqmay4pkcl
2YgO429jIdcOZSc1DIp+muK+5ZBCL/XYZxLAbxHrcLSSumdmtcU7ZAP8Q7zGHp/pDwVIzDseSCpw
KjYGTNiA/SxbrezvZWwM+CGFprpzQYcXFyKxh3e2FdR320/tD1l7PErtrLJyfNowt4Q1l3X1ok2D
/o8K4fg+Aq2ZbfVQBX4oDR8hMqc1wl3U6AJ3IKTlzSVKJC2WMePQ/DFk6T6EbYs+SxQmWFYMRYLE
im/5CNFWeq2/DU4WPqY8lON152mRsaxAV/0yJr2XyWZ5uFUGMXh3jUFtctkNaWGtBe4dw7LJFQjR
dYmp1Zmoeuw25K4QAnlZgaTmlJp/eWKMxlhgmKdFe8WonLuopLK9xNW4+IXIFsIHp0P4wWDTVUHd
BRVsnjOE8e+D8ROKuvOGdG8Gig5NvgxyBbKYof0FYpmp69OjHbwqGM1CKItrl9senY7vowHo8Hu/
AoGM8Hm6qIrW97GDEO1W6WIojPBql62Jo2XiqHKdpnZ/ZrYHORTjc1cZPJ3oUlHo/T5+xYnw8aHm
3agJdVc3TfCU8tDanp7lwW0/jYKeOA9wRD15qX0fxVa8lOplke5F0pVbsKAY2RP7YM4NzRVy9NG5
Drw4too8Ccn3GXZqDX0f0QfbUkb5mO5tre6upgrMj1IZrHfpRW0GC1Zx68usc/t6aYJempzYXfMq
hidurHMp0rvaCgzIE1wlE5O9+wUZVom2A7vjmd5HeNt06IgvKPgEAg2jECKBNlTQo5QxkE9lkAY3
0LTSBo56z+Sipnm1hBJsrQHuRqJHd+hBWuUydZvhMXLAI6+tpg7erbqv78Y0cc8IxB1ZZWSpWTdy
LRVM2GyVTZ3uJsLQ6b5urV6lkKdgX2vkqvb79Dof+eoO8oF0cx2B8Mu8CuH7EoBmrST7wAiHDaWA
YZU7YfYSF1l7c3qoQ6gde8pBjBZkz9SWd2fP4ap2skAUUxZjhgUtRh3PjADxlASe/BoOcAr6UwO5
j67TlrjVr3FE829IbPszH/fIpOkmT4KxvENo8842dwniMPE0M92neVb5i0rFcopIWYrXwR2T6syB
PXiOMG2XjojOo1GjKzIt9ZdYaPfG5EsUZvvW0eKV7aoIzDQlyU+YmEtzoKvWiewfS20b9MwnRTme
WSAf5oJyddzS/hmTbM/lHyHTQLqEcS79NSLlOeGgYwvrEIp4dOlTQ2b+PaOsDtzRbdN9lrZgwn2Y
do6kZuoTtpdZTDtx6OHVlxiYoJOrWQs8wCaoPwnYmS125FtT1KKfbKuIGppzkWWEaUbTqllZD2jt
QyTbX6ixQCgooQAhZE2FrQHkSwN+M7oFimK57DlWA7dg4IbGBQ2j5DKNIgzagABscjNIFraW12d2
xEHpj8Vh1znUaxybN+rsIPRpD7Q40fhehVvsocCjgZI07QXPi26tj9JchUK4uPOV8Zl7+dj30bmW
VRPBR87AFPa/7MUy1ntftwiypZMPN27Mw8JxPQuDitjYqGPaPdeiOBNijlwllDgpUE0+EYe9npTL
X1G7kiJDlZt/A+zboqVEE/3JxcHtUSJJe9bKYXqLfnvS8YGp3tM2oL9ESX36DF+miehXU3uqSPYt
EmGuVUIZjyzk0pqmeYnQ2ltShzdQd/H71aiwUasKzaXTW/HTN+DUb5gBD6zMiIGp6Agx+FVwawI1
xQbUDoIdn8KHr+8Z6XbUEvUO+Ex+g6KI+IFouC6xK7eMmIIw4r0/K9XL3g2Uy+7b3MwE3OF+SD70
GEr1euh7x1hKICJvGB0ZDuDENH8f8sS+CNEfvE87XER5rXX6ba34QsMiFd7wmqBRGXCE9M7Gztct
Pyb/+WaZ60NxqcOUCO/kmCEWl2Fyt+9QpUpf8Z0udxRoRb/D3Mq1lj4PgWseimhSCj+ofji+B3PU
E8R1TB4zK97UNKh3Ruklr0iK5dgEJUgZL/W2zV5RRQSKEGmTIE6rSZQRXfgwSHs0eRDAKInVV8Mc
aWbFPXp+uHoW6zNLc2R3TMpf1BVpmh1o6imcatzifMqlJGsLn5fAhVEa/cY26+7x9FDHTrpJTYHm
jgUnx5hd400Xd8OQIXWmDqVcRs4QbKK0drUFjnPaDrRuuc3q8gorj+aMqcSROw44D4U9inschHkG
7gxeD7WMelRY6daFnYQ+ysCBcLYcVMQNT0/z2BEnB7cmsXDaZXOkoZ7gDxaqtE90DyKEH0KirNzk
D8po6abl+fVyerhjcyOV4C5FMBUMy/TnX463rckQXFwf721QwveNlyi0Mjod+3ErOBMwjw5F2CIH
VtGLm1css2ZQIuExsz6X1kUiteSx7RptacTncPnHRmJOOqhjcqSDgtcw8LoJK5+uTOf0V6U94EE7
2M5F51fnRJwP0Srk9SCriY90+pnabFvS14MQ5GvqTrMB2FJCaXvETYvQHWCc+sU+N8z2Koj66qEo
e+Q1ZdHG2UURwJw9s3M+s59vYdKmk0yvyxIWqbgxL3dTzki72qy03RiliM9YUMLAIGVufjnm9BkM
NX4JQBOjsGU9lkSWm6BU5E/FjPCK5hq9jv3kWUwya54CUa7zPPmBgU6zS9xEPAdIca3yQU7EW2Rl
yhKFViQNPSNfdYQYChRWK7wVKZIbbjLHSSF7NwRedDIq8v8miSxeDGldwp3W5Z0Z+TB9O3DJ75h7
R79bqCO3ihNF49pIFABLuUeet2i7EHazdMWlCJ30USQ+miB572jnED/zY8cCThsGCIxL2oWxxPdz
EIohKGRXujt3M8ZbJ73KkrVxDkV70IaZjzK7yEY3DKx2gGIwaItiwzv3JV1bV6CZ1J/eC+bef04f
7oPNOR9vlp2noVmOuZK7O9RJ5Y9iYyLeNkB2XDRb5c/Z0YzZZTAbbV7WzsHNYTmaubuuXawGfaE+
GWzFhUDeZRG9ucrCW9eXqMOcnuQ8D5tG5fCptCgmzNg8QQGCFdIXCN2dUccQ4iuAwlhopvEVu3JF
7fsMcvfoGk4IGAIMbwF7HsZG9APzIUS8sP8rfzTdQn/67wnmm+Tt/FedlujroZ6m93W46aN/DdB0
Q9J2ZDhU+fRr5SVwFsZ79EaiJ8610edhcz7U7C5oU73Pk54vqerjBrbprpAtMnDxmS94bEbYy03+
IlMqO0cS5aDnSogayLP98NCO/Pj8fJw2fErP7Y1jO/LrULPgnCLc1HsVQ/X6fgyR9z0zlYPn2ufm
+zKX+erEzihREJjmwhFrt9DRPzhh4tp4n+Zz7v17bj6zFSoTB6nVgPlU+IIPk4xcf3H6NB3bA1+/
2OxVE5Um4holEzKbfSxuMMoV7RnY09ED++WbzYKgGxW4gCVMAh5p/FZsED3KN8329DyOHtMJNgku
Z3rBfmJ3vpwbQLe5jjrUZ6jt/6pPxeZzXfivabDz5/TYh/s63uzDOQnyznEM9ygrro1gb5Q7tI3/
n3OaX1KjRGOg5/qoE39v67y2ClWS2lQXYVKt0alcisx+1YRy2WjGD1mnYlna3pnl+4RazCPS15nO
1s8bigJlUdYPXzTkdBDVQkwCTYtwuHE6BxFB9bLw2n2b40Oi5Xe585p78UOFLlfupQ9N1l/0Ju1+
UFGWUq552SOd6qob3QEAcfqDnVuT2fUnYcg7tGI+10R1MITGLP7MmpwZYt6rxlPPFD3Fz10A+d+G
7j7qV3C9T8/jaJj58snn6Bc97tlfOQsv3gMdSjrJA1c5/yufCDP55uxVPn/1T3Ht64CzwJlRszSa
aVqfcY2rx8MZ+touluLae8nPfMNpw5zYUHOwbG7GvksX0t2hBgDhewEQHbbGFWR6T93E515znxf0
4XCOaYBlomY5T1MUG4V5g/bn7tK9mO5w3H3GHxghf95D8kn5czZFOb5J/j3irEiVKuYYQZdyd0lw
XwEHFs//UdzmDfe/k9K/pwlCa6Git1PcjjeRtU31P9051MK5Wcz2hGFValuPDFG513m2MpwG9sI/
ROz8a9/9exrz+zSr/bD26FUnabQKEfMc2ugHasH/z2GmqX65HFyBF07tMZVUTsE6GF/T7sym/j/O
7L+nYn0fY1SkpPfNosdvXHTdQ7v9TA2Md/mUY6D4n4Q6E5NjbjrMoeZ14zBHykNrCHVK8AT5flIE
MYwzkf/oBvj3GO4MtoL8t0qQZ4x4/GGN7DEdo+q306HuWIZDbeB/5jFvbIwe0CpRMEajLwPxWgTn
cFrz7HPCh9KugOcAQBUbuNkkHK2ZyE1ptwuQnvHqm0DEV0bcvjdu97cm+MRm/xL48uH0tD7r0F+D
DsNOtFHqZLRwIRnOrm7h94ZWtvmwG4PAUqH6FMUvFWxM+ebxSkOVucwdf63QNMkfirjvkXAbJHot
9HPcclk4dO21bky9+8zwgm4zxK78k2Bc3v2Mka7t16Ojt9G7ZdMwLxZV6fsPgZ6PycSeqD7iznHz
i0oO2oWloCUhqxHFEqmIV1wGd3ljW69OYSPRAQEqsFeIYFAyTEq1yJaWOvbIhcva6tdIVRuSS1yB
wzRQ+f5pRjiKbMxC8X/peCvFy8at+hv+TTHM57GT5FrZEHhXuWfTkPKa/hJaj/Oo1KP+R9dRcb3w
HFGaO4Xe1U7z8xGdXqOR/a0q8VtETiB0P8wBIcqVLlDkQoS6SOutO3qZt5V+lw+rQnFl/Hh6rQ5S
R9aKxgudPCpHvCfnDR8c+lxEb7VuV7V40UMJ9j86HanJqVJlQbuKqnpbR0lrLc2mLsd1akEYuI2a
vKuXNqKeVFDyLDjn1n7wmOdnTUg8yk2QPSxI7t8DSmj4IEz6op1UexALRO3L9C5LEUDCy2I//8Dd
yUcFHik13lEjgmWIt2AB98NLNetM12+KXbPdPBW8+CF4ucOYmF0FFRx7L6nCbmcWAKHstCkWWjKM
752T2uvMUcW5fud0fc0HnDhQ1LZYmYM2T4O5HuZzWcuShGp1E4dldGt6CCcuY2BkqJpiNoE7gmc1
l3aq5yA+sbleqpp/bemT0YttKHa6Or1PDiOJQLfBmWp/GK7QG/y+HmajAk6oVLkzPYnYfuH+1Usk
pZORruCI5kqOAnVb/xaVbp4Zef6CouhAyxewN7EMpMa8NQfzTCVj1uXOyX16W6gsrtB6LZahMFoU
uuNr8HNnYv88LjMky/yJksRu+KB4q3U0KAKEa3euzKyriqLhj6JLvfXpTzq/YaZROE+mPXFwXAh4
3z9p3vpOpyuNugsSBbSgoTj7NO0FMndoAJ0e6tiEDK5KjhQoTNhT34dyI8wrNFThdtW/xO81EDVZ
60fhmYv5yFpNKwXrmqzSQoHj+ziZYrlKi5jpTqhhs5O+6d06XT0QQLtoF9e9tmzSXJzZIJ+e4t/P
C9V8EAKIUYIQJhJ8HxWLX8gXocRVoxnBV/hNptEncnXUpPWELuKCxLhU0NmOarQpJ3eaUSeqLmk1
iZfManw0Hp0GO6ZeT9G/6lI1dhZNW4t7r+3MTae4zd/JXrtYYYDZeouSfiQ4krx2tEVOGDJ2ug1r
DRkkrwdBOWSKtmwLI3r2i6h/kEqj/dWGFOF36tRhEkB1KsCV0leDs7rCGkj7JSGBVYuGdsyvskbw
fbSl/lipWo76UjPJqVujFxcTTkzcer1W+8tJMPDWQV2mXQSq04kzC3nkWuCkUfMDkEx/HhOp798U
4gw6D3yJXa4Bk1xmWDvx41uKhEsHSU5lWddeEm4gvSQXLugLDX+QwLkDJIe4U16Eo1zYJco/Z37X
kTCkwVhA7IFqJMyF2VLDdrdqN4vlDvCctYZh3N80nuo5C6EO8i86Y7G/jgPZTRYVsrkso0SciQ0H
L6rp2E5DA0SBgHNAQG+h9McKtJ9dAOTDwAegiG9tz1AeqgjLjx108XCX4FLTXzUQDLZJl3gfoW+L
Z46nhgppqyDmY8SxeS5Ezw+5Aeh/YvHSgp4YxfNvk/S219ZQHPawpFWxcJGyVbGpQ5DjzCLML8Rp
ILp1wFJAtPEtph/y5UHRp6FRIkyU7ptRgpWjy1wtgAAU0bKQptut1CIyxPKfRbDPMWkQgkAgSTnA
GzVS+Gh11AA0BjRXlh1dQzApw2g9nx5nHsGmcXgoQw6eOJkEs+9zQ+ix6JFLSPeV1mqY03CsJQJb
OxgyyEqFFo6GdtC8nB70INv5HJUm/dTQMgHKz64C77+YO7PltrEtTb/KibxHFuaho/JENAAOIilK
okb7BkFZFuZpY8bT9wdndqUtq+TOuuo4cRRWSiJIYA9rr/Wv72+b2JodVFt5aafeZMaS2+DVfqNS
vfEiJ3BWRdNpd06vzSAr59aVc0reH7+Jd54qiBWF3pFFNc8d+PGTqznJtrmO812X0MQGYNh0aDxH
bw5OU0eA0Qcy4vGPr/nTuZEPTk+Q4jjq0usEtOPHi5J+1SIlpNVqyCGbSjg5+zi5nNJEe8SMKXhG
ID9vJAA711LX6AdtnD51I6ZxH7+Nd2YOVTDKp4hqgL+/jfBKRtaYz/PSXuIU12FSOoeSDuRfXGW5
gd9vU8tnpR1p0bBBCfk5rGvVmVwwoFoEGMLvywG63xgl29QQ3ebjD/Tes1warZau4sU5+c14UmwL
60ID/0MdVO/nopaNL7rMSu4GUEnwNKxM8fLxFd+7hTZxOvJqeviNtxFGn4ZTRddKusOlCixHi1oY
eWtaP318mbfZs+Uefn+Z5YN/t/TAISi0YQqwLZaqXPWoTumtH9HMhSF3GcWPIeI1RPUOPUguZut6
vf74+u99zGVbXEzAF+jKmxvbW0GuIp1PdkLtcsVVi9y6dlB6/sp49J1liIY8TGwJbN6hj3QDIQYc
KJQKKprk2CJmqKvEWCXWVKLvmj6nFpi7jz/be4NmWVs5B0K4U9/ORZMja4XXWoomYrD9XMe4gX2c
kRogmNWm0PQ/vt57zxLkA7prACi0dS734LtnWdaWLXK7YpDKrXQwtbp1ZxrE3ZgumFtRcO6uhnwm
VsPt4uMrv40iGEUW+wgpRARmKBDfLHV5Py1i/hx/evD6dH+YcDMBEdlD4bHn4wBkpqUEdKVunDtQ
V845hFL8izjindWAB8z9Jv9DOfft3Q7I/UUYRyf4WpXatWAE39TwkH2OV/ovHuw7g5YAmFwSGxqh
7tv9GhqF1iVtRkvUqIkvgnP95AL6l38lK3jnI3EdUglsIHygt7dV0RdNHOpU5DVNdIVBIQBRKIh7
tRizXyxw6juDlaWN1BnbNNvGW4hHYuqRk89auiucAPFYGNiItO24inKXodZfR53V3stDEn1OHMc5
OHninLE27J8HudIvnUpkAPHoN8p9Y0ZT7hlGHyrAmLWEXTYWt/owGCnGcoP2CWOvDusXeLpfh1qn
J691gH+6mN71qY8NsHkdDjlH04/H6Duzgx49kxo/1X7yaW9mx6hiApNWUrFTegNDCbNpjVs5slUc
vYRR+ZUsmu4CVa2GFXDvWPcfX/29IQOchO1w6e78iaOojkgeg1Itd0ZdDitTqp6EMxurjy/yziJH
yMPRF0HpO0btZRqIUcIRdyfMMOtQMyOlyIv+rPERaeVy8lsp114+vqb+zn1lDtuQDBY8wE+fTMYO
pUQaA1mjqqdXVW+cGy0GWqh12YyiWsntA31F1adkMOabQFfLbQeFPvNYBsIe0X9v4X1LByr0oLLB
XVLtOFG6VP7lL0Pf45wRitQEUd9Pyqae1Qw/qmEo/EaKwk+GCDnFmXXYT5gFCPQhFIKIlxt1yok4
RhtkcDslwmsCZxFbgLePXKUahnOQEB+6uS1l91jI1nuNgDjFGTrVniotMiePiW88ZGZmHHDJBEdg
VL29yRQraNcim1PcuZiKpj8mckQU0EpZRjdgrE2/mJc/nY5YWmkl5yhOLwaRjrnc/u8WdU1BGh/3
WryzOlHfyalGQ5+kdf1tXzTTikK1lvtIOMVV7ghFxaquCW4jQ6vO9qgUD6NQC8xdkrH4VffLz2Nt
YSaAIGW1Rb//LRD9/n2VhiQWKtwOs/aKXDhdTl8HOVK71ZQ1MH6aIpV2Y6HRbvnxgHtnUWSsseaQ
BtfgRLyZxySSgomjWbKbzVw7NCl9PXFODCans/r08aXeWROR6tDGz8LIIeLtkoHOoAqaiuAEV2r6
8BQy4zGtekN8M8iiOkuc064/vuJ7k2mpwqkkXt5JYZGAT2NlBOqC9jDb5EPfrWCe6G4I4HVtlLgJ
1pVaQHQfvn584ffuKk23nAOpbzDQ3sRhKX1MBTSvZFdWoeZX9MJcUI6XvQhG2T8VxDKiiRbYqIhu
Qcsub+W7kRM4WT+F8hzvqn6CGB/jPZZOg+yKkQDin38qQIkLIoeDAj1wP17KKTTIyk2X7pzUiu9V
2hk3lIiNz8mINfD/4FLQXEgzE+r93MGfzBxGJsT1uB71RzXH1ssxl4PlWCp3/4NLcb7ScExeWNlv
npVW90rgIATdaXIJtj9XJxx0GmPUnmx5ioxf7Js/M2J5XuTrkVxR8v45P+PMZkxnAM9m7hfvsMho
zQLDydBAYi5RDXKpO4lniQrGl1S1gnM/U/mJFPt6GNVkctVUKkhYWskAjp/H8Y8bbJbjH/wSqpbg
Gn/SrVby1A2jbEe7rBf4f84A1sfKnnDFmKLPH9/499Y8VmPY4AvL5Kcb3yd2THUZDgZJOb/v8psq
NluO9Em2iY1xXiNn734xrH5egjS8c1n/aR3Covttsn7M8QXrafPd0W/3dUqiCGiqRX+uhKfWHS2l
4y9W15+vx9UgUFAogkTxE7LBCeAZ1J1IduAIUYg0WiyPnphbYtsibpKTKPC6Wn98W99be8Di0kRJ
GpJ2oTcruiJBMYwLgAZYXOZHWcYRhEpiudGxYfvFYH73Uouom/MKe+pb5pKoO7mhk4JgpZOVA8bd
uo+LDE1vqjn9osr13lJOZ5FFjYtEJEWCH9eeXOR5WyZhsrPyActYzKM3gUmbgzxV09009i9xpyWb
ucBM8OPb+U7ya0mIsMRCzVrSX2+uTHd0UtdpDQFDr6rnVo+o15Z6ZCZHfL4pHjhyhHO2EGJedSlg
PExF0sdCnqVfIcN+vtu8EXLK/G9JnFhvll/ABr1kjBMPtsU7LO9Eu9Jjy1xHwFt/MU9+vttcSl8W
AQYvieQ3Y6h15LSQG8at0ZvPuOs0azqf9V3KgrGiCGEdcCedFph/u/34br93YVoJSegjR13KQT8+
ZgzWww6pU7QTtmQcVV1O8FKNy1xeKziJPueONB9SWu8uM2GQAP344j/PVoKwZV3GC5JM/VsGXK7b
IY53EkFYKsd+3YfJPXCFL05jiW1fzPPm48u99zyNZR9djkHkgN7UMMyxleBzpNFOS9sRr1rAPtC6
NK8lsP7FbX3vk4ELRGHHPCVOePM8Z4ubTcwT7hBnSlC5cRar567aa8KIPUC1xS8mzc8ZDI1XojhO
Rpyz09s0taNJVqCByNh1GgkhXcLntk5l2S0xQ9oBEVH9nrPsCp4n5tFN7Tz88ztLEp4xTJzJpr7c
+e9iIqVOldLRai4/hkHglqoYb6NMYCk61s3Fx9f6+SjK3gWqmnrUnwWHH6+Vah0Ml1KNd/aM92tV
C+Wh06ryFw/wvbGyKIlIf4FB/Wnjwi+zLkM1YREia3jpcFjqfaD7GCtWTadLv9i23puFS2eXsTSS
LfmLN5+pHYsu16Z4l5ME2pL7fk0DTNhCBXRH7WSFV+VB73E6/Auk9B9fxv8Vfi2v/0w3N//+T77/
UlYT5m5R++bbf2++lsdz/rX5z+Wv/uu3fvybf9+VuFDnb3/lh7/gdf+6rn9uzz98syrauJ1uuq9i
OuENlLXfXp13uPzm/+sP/0UHIa9yN1Vf//gNz/eiXV4tjMvit79+dPHyx286U+0/vn/5v362fMQ/
fvNw9joX/0IjfC5emrd/9/XctH/8JlnO70u8AgKC3l8SHhaDY/j67Ue28juJM1tm2aLgR7zMxC9K
0UZ//KbwVxQG6JFjBrDMLH4hGK399SP6ozgx8LJUE9hPf/u/7/CHR/T3I/sXz/u6jIu2+eM3ijoM
h78rB5ChVW3xskABgZbLhO/143AZMDmayQ5oa6dLOm8agpGeTTxTO2OdBuahbucX3FnEtpZx2myg
7tRpJrtohjY1iWMSKedOnvZ0cgSLIUZKmwNE+1J+II7DETO4bXFIy+o2cK1U3ptD7OKdRMI5FWDn
jB5xnVrddIsRpDZupzLyMuxPNHxv5cQ60pD7ole3i8Xy8p/x69pJQwPzxSFxLV3pcqHsNYP9BHQ2
ByccOKKat9CJ2YVhC2Zlmh/wCD9O2bRP4/E0lxK+9zaoFXPoA1e0IQdZEFVgnB+qVEy+MrUn1R72
VlkhCU/mfVE0a0OhUl68GHV2spGmuy3nDRf7SBJ/LMet03pA0TJvbq1t2XZ7FFYPsRmd09g84mx9
5Vi3IVbdfiNQ4rVysR4gG0g0VdvZeOoskboFdCFyFThsZWdN48poKteqaRyXqzeLzy6/MBjiMAX3
U/K5acc1ION9SNams7qTqlUkZh6onD7a5XRPowZpoPlBdj5NrbPvzfEBndhebeKzVOvbXulPJffF
mOUHJerwWSMhb9fNuu7HvaSm57zu1nambU290twhis8CJJOlFtvlxrSTvu10bYt77anm/qSlccR/
8FSqw+BaBWb3kfww9BuECufEFutvQ6nuFqu9EUvbcY/b6L4zc7+2L5ZvzabzQ4hMUdr65WwcaxhM
GGyWeKkML3E0H4EUnC1J24Z8wuUPZobF2J+bwjl2uokD2/xQSDCT5I54nOk6DyezaWh9g0M2mHCW
ADXFKXzj0vmcxtm57wipAXZ/Vo34AhUuZ+2m2qRdiaW0k7xO1XiiGnycMXFLGwB+jG0B/6jr5j2i
NfwNM7Af8ycOh+Co1IPCXY7kxDXk7DyF44PFjV8e46QXR9N+NczM9uWlSbrosrspOhXB+OfHkKa9
hcGEiUseD2dS9GMSyXt5mHeTLLzlcmNlHoGEvKqkAsEuWxdjb3iBAGdVwRhSwhxb+ORc5EwZgoFB
j1+bIT5nfEY5l72qGTaj1q6NMeH7/mRJ5jGV+odM4JzZD3SvzZfLw10ekjSBmtBHxoX2POM0uVy5
SK479hh3MvdWWEneGBVHAPzrzjG38qwdv81Dzr+Bq8vjSRF8LCk7jxWzU45xtJSS5AHhXyISABr9
KSxLrJ7lm9FmUGFm8AtZm71I9n5cxUg2kNSgp5juegxcflzFIroHyiyOlPXybtIyPYcN3rMNZXUt
fcU/5IHN4IGi/EMtlRc9Gs5IMrYgUl7p0DyZIj2DwzhWqf0cZqZXFxb3Kn3NnV5Fi8KETOzAzSKG
ppNNTwbIww5wixsPzpUcqzuZJChdntHrcvHZNNB1i11gZ6+ikR8q/m/nrCD9cLJE/qqNnJedHO0L
K9WyRoxIHW0Tp3fl0DZ96U9j6TfzhM92xJWVrn2RynD1bdExlqWrrM1bu7C9xGxPyzKwLF4ik76K
fvFSn0x/QjGXxecibVmm4vh1mbcknK9q9aHt+W/LAoV8xDc75qySwykDY9ekwynHVEcamPmYw363
Mf617Xy/zXxr3n37fIh+6I3GG0Qjf/jj87GiOCwbqZbXy/bQmhHHWrs/BaZ8Y5u4bkbcwIGFqlR2
Uubcl7Z2YU+WNyh9DcKNac6GMkjTc9bpq2RZ/EkvYySJnR62gE91HJwzfSVU8TjQampY0+gObbzO
KJ6CRUvPaNHgsd8tz9/sLfDBivOlm8pVxd7u5L428zpWyT5l8Y82zV9J6K4zwcyalK/LMyqH/iHh
hdQhweA6fUSNu81T42FZL6s5PZtOdEbryv6Tv6aJ3Lvf5rweGhfZ3F9K7f1MlvrbLwSGkeE2iOVi
E7R7wofMi5s89mh62vz5Ku7ctpgE0+Lt6kmTuCozXa7iVzuLX5FFvX57rqWsbkKcnxUL1GLdn749
rn8Uyb0fpP0Q1fm3//vuX6+l+Nfl7frubTj3w2/+d2Hh/4cxn7qsHf990HdXhuX3od63X/8z1lN+
R5uI2pI8PCsjXkL/FenJv6NVI/8gywhAiObAOf8d6im/U4QHkkvp36Zp3OFHf4V65u/gphmLbCYW
wiEC+n8S6pE2X1bBv2ch/fWc5mzMpEg0028O2fvHWdiIVKm0/HXyzCKOTr3TRid8mb1BopsfWYPk
wZMq/S7sbV9QlkaiWkorxNSaTyJFnKJIUEmL0n5rkc9YOxmmLAq6mivQQdmxJazThl670lrTcGsb
iHLDmeMKEBbQOMvYYKUr/CbPSswie9r8ZSw3e8XacDypd3kmEOqkxk7n/OWpSVWvHWVeC52CihCE
QDWnNBLLmChkLdaheDN3WrMqeDtrdYLmCCPxop+ig1M2xqqvk5NEQ51Hf/FdjFeXlwfXnciNTTek
Mqt48tm04ffapVOxgtD7ZwlsSqFIblnHL+zKes0fEntovfhy7KaeUFEzViDJ2cjreMOh9YFAJrvI
22wz26pH1DmuarnwEx0zviQtEjdmecnjfptTvfB68AHlFjoeBiPJZKywDD3V85VWQsVMAfX7jRm/
SHa9/2xI6XOCF9QWwqZgz7GeCLFdMwOcX5TJ6LZ2TWBjPcRHRcbTWIkmn2als5zYl2WnIxmlaTyf
r4ep3naLH5Hjm3G8Hh35Fn3lQ08yGAOjLY6be1vG/Fybqh1klcYtI5ADEQLUWbMfDGmY3ThPb4pq
C+v3fpby+3iSrxlhft0W1BDjfPCmlJhcjoMv9B1OzvxkTvNVNDp4HoMyUOlvWWl86EhdJdPIKGoz
NwbwQyMSN5DdBrdC1Q3V6ipw5mtViVyS/MBX1FT2K6t6wCbgIu+AJqdh0Pq2moUuFuP3XWzdWGQf
7Dh5zUY9XudaeQHO5DwfolEC8VHaWHI6xqZEnIgg8ktUYd9uBY+YLtw7UoLU29Zeokm+7HOb6Lok
eKtwNwVSDU8/ji6iXPrS5hNGn5x14qS+grDpTUkw4t+CVWmeXeupcu2UmunlrfEyYbNsIRjCEgP3
0KB4LbVEuMEsFuZf/Ao4Yp2X5j0V34dOj3RcflylddvJPENfqf1a2Btjik/p2BceqbrB4zTGEaLO
XFWabp1e2gxzf5LbkBdvuudIvdazmGS0HvRuqHS1p5rpqbTM3HtUAfm4xlTuHBFWvjrUWONE8d42
h9xHlfigxxldlaK7y0aefBi3N3CPYauaU0fdgs4qO1krYrqO4xZTcsgNmYHKWalmXxTTdRMHfqRl
eBaribUSlXKoaSm7Mcl/IS4WvlEhmm1MLFwHKQFrXPe7qrIPgVButdh8SMw08zFI3hg1kyxVcPM0
5kas2MS0ndVI6i5e/vX3t2Uwio1C+CmXfbGbli+Kkv/1L8M4SJoy71q5n5hWyoUl++qINtXVm6jf
qcuXqgz1TR3O266ejV1sq/RXkIYkaqjE4dsX3BSzNY0WsRdUx7o8ZnL9qarteh3Z832a04nCE3FB
EUm+UFdWWRM1h3u9o/TYBCPxI3lsI65tP9LH2mvqQadqbg1Eb0O8L2EhA8glYAMGACsw1o09gztz
p1HRN10OwQ+dV7ILlK2g63ffUPLbf/sXJZzkr3+JYr30WLp1UeIprjRPA9oiHw7+IedIWRAzZUfZ
wqK8TIAVEX904HpLN1aCaJ84JmEdjQ0eyh1mbKZuo7gqd9++jCOp4b4dcKcxxC5sW9V1cjvBEJnn
NmK44pqWyOgGCf0Qwe9Wgs/vS2XBkEIIs4utlIOQVJrlTreq1h9JJyJdtzAV15vRjwhvIC4dGsec
dlqprzOVY0qdWZaHqTEoW6df1VU1upBRXVlSw5UD85c4ND4y1Fa1Sk2J4E1aC2nIN9ZQPMad/anq
230vEYkn8rhqu1BaV9ldwyA6UOt7lnAIXBkdIWBajLuoDfCYz3xV7TGxHCgAqPdx3Bi+2c6lN6Gf
IFPXbCEakwII9XrlyKLbYSJyqyRltRamPKyxvbgxRpHs9cy8Snq73nCXI8+AtukhztsrYW+sAqEx
6BRlQNqqHTQ6rzaG3MZeaVmPtZJDplWsZqc3kIz9QljNKo0r3etnOC8QwTE2qC/Cmv4/6j2nsHXq
lcB+2BOt+cwDk9apIvMkpsZLgiFbqVQXCXOtm0kKd2M23uqF2t0l5lVtGpd2ZVjrPMFXyxBZtClS
L6uGczRqoz+KuuIQInduoHJ7Bb7BNc5Zh66zQUXY01odtGFbpinyE0Poqxrk5Vo3yFdMfciWsMCb
+6p+HsbycZYbxzPQoLv1ENsYbhnzKqAbfDRmPpJsP7dTzdIhdak/SIrhV7FV+0WVTUfDKa6ysb2c
pMhZdWF2N4CV8yxdCG8eYevGo19kdeaFY7ge53HYmgUcQkmS5hVGhdGlTV7Yc7Cjxjeq/jxXrM/U
Q8GGSVhXmeStzKbfyMrglhIZC3W+T+KoXVtUot25SLXbmKOtcFoOPhEgXkF33QmSz2rsamUtWSlD
1i7AZuuSB0s79eeu63eag1V2htscHpGxq5nzeJkXk73sZL3f6na1Q1LOVlKiUIgykwjGLLw+6kNf
CzOdBuyEJG8u72p8PAoW7OYaR88E42ij3cSqc2mFw0vrWBP7WZusszJ5qmwJ5pmhVvuuiFdwiMoD
cqmLXq3HvRgK3kQeqa46BeLYRS+JXiKn7OaMfcBgbZ71et80uu6pEhxuqgQ3ip1NJ7lJL0kEJU9y
MlhbRevDFY8kuGzkOHfbKLonaQzE1wbCNzR29xhDRVSSSScp1AoSP0q2asplT+rxNEtNa9861d7s
zdRDalytxKI0dorLIlfp+9S7aQ0KyXbHOLzSCjSzs+ZsTInhnmIo7vep0I5mjHcgkKXxWQ6i9VwP
oCRo8sIV3GrWNho6v5NQIdVRql9b07BNu/AUtTlH7Li/TcMqJzU1FKeqYGiSrO58NLvzqq0dwJKU
vxB8Dbu0a9fVlNlumurtSpKCgR0eh3rdIhvhlNmhGuL2EGvWfZ4jk3bUjA7WqbovqwCFi3GjZLhz
lIltEwxAsa61IKO7ZmgXE/DUa7pJIu8z9is6yzT2FmP2wMXpfnNycnncCdpHhdTuzYqIM3eGdj3J
8Se6DOftiGGcG1UdNiORpG8ladFRm4MfJrxkZFSVXxarZBbisU2iT4GZNCeUT4prWOkFCuh5JbeZ
uuqK+px2ZJHGQva6opLXTZ+95mnI8OhSaZ/karGOES+3XtYqnHCVsXS7Im8vYl37oiCioUPsppa0
izEeQXFqxV6lZAZMwsL1Pa45ZbdF6FeT2pO39Ia43+lsam6NBY1n1Y7Dktf4AYBIF0725AdZP29l
40bvpVVl5y1Qq054I+L6nYaroGfqPTuiBeGCe2Ct5ogno2ai8AEfjswclYA5NYB96XdmuZgNhfVV
36vjcpPlXTKO1goEk7m4xnlNpR5Im8obozOesHG3jrbR7hOUjMdkrE52oq4zYtjK0YZLI12O/Hna
rmLbItprQ3Wb5+HDVBvXaAMjd44/Rb29KvCu97olm1fcJZWtXOta+jBn971ueYSfxcVcasUxnKLy
qNGjs3OSZd1pNZLDWoYrLw6VU0C6rzcVz9aKHtvB6rkqI/n47YtkJgdHXSAfFPAkL1XG5NKRQnak
oDw4wviCIiTdtlkdHYVag6rXan2lpqM3CiDHbig3PoLJcEsS6aROeF+26vgpkbqrtGG5a9KEBbAw
j2rPs7T1oV+3ADtIbWPNKQ+KcpzMutj3ygAfJH+Gp1/SRzZ+KXUamFUMuhZvSC+dMHpL07LdQKlO
3TkkLKQpVXNlMUwHxQCoD3rcN4Yh301pvk7i6gV+37gkaZ7GEHy3DLHRzDuN/E6ClZyyqtMF7N56
pO9YTjp6xdMmO5WiH7yB+eVVaeL1dTeApEwfdLmGdeK0k5+Z4bbpBmttN+OqUeLZFfhtzQEHgsjk
82L/lvmy3PsQiwtXKvg72SoSv87hiw9C31nLlyqemRnEiEY8HIrC8oQ96u44WQ+5nV/TUCcp9i09
0tG6IR0ehX3iNoCUCV7Q+sZTleFOOA4kP3EUS4bCzWtw70Ycs+SZ9l6zgnXWfqF5pTgGQXFqcrXf
trMrO+UVbEltnYXVSe0NIhtAayxJBq34+l2RZ9ski4t1SfiJCjX1Qxh3ltV9Tevhkaz7E3YJjkc2
4b4YlSclGXYiG7wI2YSrh8Hg2cagctCJGi+F3OeSFr8VHUf2VpLZ+4vbcF7bHDqrtryXjVl45Sg6
L08t/aLIzAt1hnclJ5IFZrR4CqYS24FE/TpnHX4H0vhMHNNhSUrLIZvxKnJCKiFGcJdF44UiEmkT
OJyZczDufZHb61ArLS9kVbBmWgjGHg69xlkpFvFne0xqkvJwPI2+ukonXnJShsoXs8xRy8ZWdBgP
EYZea61s7jujetbUPr5ILo2sm12nW47UqdSuBjGPG9qwDTcurCcEGw+SCEFCt5dzYazMfJmYg70t
VP2pcKYtItcv1hBLXtkpkS8Nd1pbebSUYdjOiXc7JfXzbAW3GfTfPLA/mVJ+ZaC78fQKJ+qsaTbZ
lBzHRrvCCGuDCGglpNc+j3o4/CxYQS6dRaS9tAKH7HJQ723aCL5tD1F0Tgyxxc+z88bO7wdLxSVX
9XJriv241w9EmAToYFTHMs8P1PQfx2Q+5CG8W02SRzfN5ysr4tQWOtGjqMKSII0wa56rrZ4rn7Wh
2uJH0ZKMNjbAvokw6u08iac8tNZDb5WrrBGf51y/1mZxE4dipQqVN527eif3XhxJh/zRuo2HgpBk
0MAOlyPZCJvY0iBEmmJxFek5khh8hIXUr60817ZKxzithsAPSvmEfyo+pxOHSKu6DxgwPiISVy3D
L07YqS4kqk2RZTehlk2+JCp11xLZRZGymipCrynv/IRY1OrdWJoXL2E8RlqzYxYnA+VpNqeAhglp
jg9aZlur0QkFmdLmkeq1eSHQk7DVhvNseRGQ1qS7sk31Cjxrz2k6zFfGGNtw0ukAliZrHTRNudbk
5qU3BSceFvkACO1Kh2C5zqPiNIT1Jpp1f4pIewttH0X1swCxhy6U16YVdw1mwlXHfFz3pnyL792j
reVbQxlRV2+d3FhpQSm5Vq9kSzgZ+LqRSu6MzUOJv/faMBdgZYSDvKPnqyKLacudsktJiddyXbmB
horbhugO+d3xp35gRMrQx4k6UnYtO3q28OE9dGR4+nIuLgryBdveCq/l4kaKKBV1yuBreWa5HACk
ldDDZmUM90lgApCf41VliMRDzBB7szm4Yz8Dc80uWHLX4RzcSoV8K1fmdTtMLzg3E2aH9UXQSBdk
5fCZV6NHqZufVKWGjlRw9Asg5UnjHaGVgvFe1jDzooeQVlMABdMteMm1Fr9ouQySl7XELAceuC2u
MLGgpY7FpWy+6nRAuFpmPk3pJz3XSBgWn1o1uJeg02BsU38JVToQYlbyeOiv48r6gikHgXO1xzF2
9Adh4aqtHoKMYHvM5Wd91sXKiVg5K8a3SmfuukizdSNH0XXRMf8KFQOCQN5o3bxDob5bpoaIceRK
2+DOzKttGAYP9iyutVrhcO7QedGpbHYoTp6zoL9Ru8GGz+w11mxsB1W5Rjrg91L3uaTa6c+Gdk0V
+3OapZ8tLUnc3pl2ZnxPy/T9TDrejdLoehxVAi+h3w4EEGRZOPDn4Ya+ksB1UrOkchxezyrt3G2o
P0eG/NSHxhfs9YCOzPI66epw1UhlvKIYv8M87JYOnlu9KbexQhqnpVSXZ9115tiXHfbRTN+lTk9G
NWkdLCGV5L6ky9TFa4Z6eEgHSZBSFramu9SR7mdDiHWXVzQAQBTX1G43xLLq0o65k7lt60TY24y0
qYdWJff6lvUanElBKFBtB5GkXkBmd6X0kR91oDqGaWvn9mMLU9mnMdBLLJaalo72oef0SuTqGhdF
2lToNa90mM6+pJJCsfNkXwJfh/zFjmxDwRGSWwiYC51yC26arSm+ryb6NuSAAk4cBS/BUDHJim5L
xQQ3NWucPCOrDtCz5U0p06wXpE/4d3nZ2AXY6lTahuhiU1qgnMapuyK/MB+QYfvFFI9eNFILC1KM
naEV3JtsmEAOVU6e1Sums37WMj/HRGQcl+TBVxiPwTSeLSsaWA6S62miSB2Gx3oMEh+fjyVsd43Q
6txJMrE67SLTr/TQ2gpdXuvkOeK5EAeIE7XX9WO3yXvnKBqmMHefMlJ+AYPj1gz9UlAGpktkNcKK
nQtyU1msH3tVKzyh1LOfdvqpqh+qnkMWxUHYLhccFOdNAPxa1acD3jNnlWo7lj3aJjecwJsUKfJB
zfL+4/FQdHXqpQOtjQuchQEv2X5QiHPrTOF1aVaf0iHa9ZP2sgTTq2JuDnJ+GeKUhFkhdf2O7Iu9
NLRlyXqINW9yMqpgpFi5h8F2nOJb5uct5+fPcSEgZ0/hSoObYDSjspE68rZpdqsFubno9k+mlMWb
ZEj+D3tnsh03rmztFzo8iy1ITjOTmeptyXJXEy53xb7v+fT/R5/7n5JQYvJWju/Eg1wWSAIRASBi
x97XiiLugkrjYtNBshuEyzJxOpsdu4SQQ72Lmuhzk1uftArEfwk9+Szec6G8rea4PQDc5DriQ8tg
Tt+Z32SvzYCBM7pc6sG+Y3NAwTuEXCB2mEzu+YPieNSKn43QrKmgQRGk+fRCl676zo0PFBBu4r65
JVFIvzRFi+9unn2Js+qLidLrzqjQODZqtGNKhyJsiqnAW6lfh0nmOfSYXEVF0e55uatKt+BpnQHu
Tln2bSzsr1WZXEOgUuMds/apL+ddL7qcnFj0RzbSvKEQyHelolGiL0mXizT85hStuxdz8rPHpP1B
vMthhdhbyac8QIEkz607JzKsnf8ofPcxcMqvbTVehwPIQAXuJUq/bCdPdcJJrk6LBwFp+g084/2x
GfqDqXD2Hn3knIP4m+LY3bsOIECXN3RLF4h+ThpayErN5g/HNkn0oPX8FiqJKf5kDXGA3FJ/X+Jm
d1yOsAvuxpMK2mFsPRgkgn1tlF8m6lB3rTvcBsq41yz/E4n+68mKnssK7SAjapvDwPl7Zythhe7X
+GXZr+dufJ+kWr+DAbqhHGrB7NHXu9E0H0Po4q+FE+79aMpOszDqnfHYonSNllLo0YZT7QeVDFAK
DgFqZ5Wye2Sio2CYh4Q00czFZZePqOO4IkuOsFDc1oFp7cMYgFzgtCRxlStu/jbYOYIcnq2ROdol
Wn5tisE/mU6IWJgbfYbB7XlArKlR+s+zFbDThfpjDN8xgkY7mgK6/dxo7zUjdnfp0PRXpT78mUXp
qe/TiTwLN8ohMGjiMoOrUmss2vL7n3ldfDTdilN6Vj21unMzaJh+nAlgSWNwijSiZWaEhzHQ0nuc
NW5c935oNAcEznL4iCI2Ip9cYaawBZcGl9mh/ga7pQ4htbqj5P9FyTTlagaY6znV2O2Gotw3irIH
lmV5plF9V3IdWIlq7Yqof3Z8WruAiP5IokW6fepvc8MhmaMVuzkhOKoO8QH1YIh6EucgnJmbVVx8
HLX2mZ7Xb3RK1jvQzfc2yWVb4QZnCBIVkA0RCxWI7ke3uEmGwDr1PogyAVDrhv3uSNfieNB9WpDL
cjqJidLDMCIVl5nuoa4bdkWgEZP/zSZrCzwn5wDa1KcsVsXBnmG+HJOM/T4Xu6XN4mH2CfVp2H20
FOdHGcz73K6WX2Fc6HOcQ4AP3wu99BxH3PQlkYxN5I84mA20oTrYmH4FydWcl+1OCYrHoQ5u47Yy
9kqkfyKR/q0MjX7Xz8lTZWGqIlCVHQffad/axV3dQ+rZ9RrqGfhQF+/zJQEy66QwuqT4AQmZel/c
2pz0PSif2oNbNXfkndt9VnDRnms39rgBx3s96f7MRFscCRjfhqTRrwybahitZty7RTIdsrC0AOv2
bP4mGfgktGhdMkF806LeWxNO2qA25iOWAG2O6h7rAISUQ+bbtvr5OrO5bA51AlFZDoivVPybqpip
5RbKeCfco2+SwRsNe/AQJNJ2od2HJ7dn2UmefajbxL/ThvGpT3DlNO++G6XykHAjSf3Godsux9Ri
XHP0Eb3K6SzcIe3BudRO3CM4um80LaakLYs/DJRPaPtTT5MRz/vRDvEjQlMj3PYE75a5E31wpbfs
W7nW7POp4i7VwGHek0l1bMe/mu3hTm9QcZu0P8iRcYO02B55eW7I4wCndMWNCt5zLv3W+AUttJtQ
Lf+YXPU9ZaXDGDY6CcvcvS0c9Q6U4NT7V2aZfi9VcT9WNht2Vp1KPfkIH5a/D8vhVMzmE3e2p7GZ
P/iI1elV8zT7RMDiCz1kJw2cPxrWhEULSUUUi78YdfKUchw+zqboQf2pz+HY3ZoZaoVWS3+mueSp
qKzspoTgGUBLkVlXmPyNySbiwazeHHQ2twCac1jfoUvTxWd3LD7GOaUmJFP3pHCGXZDX+T6q/Q8Z
Tm/n4pDHIAJrg39suzT2kXVFaexxGKCmHwgCHLeKYzmzASpRfBJmah2yPPwzUw4OTTze/Gf4UbWJ
6W04UQ5fcEMAHLwoJ+qpGR38ok1Oi5L4buDGadjMtklBUc11bMnsaWXtyVy6fpmdzAoJ+kRlWiYB
4+rAibIESY6V3LIvQ5Jd3HJyu64r24SCTNxESOWdAqUKSfGn34ooCfZOn3y3ye/vB5Z833aju1fK
uvQyAFNcvyzSSe0vOzJHXokcASI6+3EmLZVQGTqgeERxNFNwz8m+Kdsuf+9QXYBiPc7y72S27qGR
+jXGvgr4sctvs4BoE1qi2tkNCV2/cFjMRky3ht6KR7Juh75u4XXOkVWtRzP04BnIPX2eIIvqn0fz
UIoGan9KpMekT34kVfRcq80nzuX1kXQk5lRxqisbTqQuCZNd37Shl9vcwfuGI3fmZlzeZuquhp7d
k5WdrqJmuq7c6Kc9xGxtFtBRy/0F1xJc/1PzmObGtTGJ8kPml8l/OhX/DxL0v4CBU7w8Bwl6D5S3
ab+9Qo7//pP/wIJs+98OBBQ2nVaorSA9SA/SfxDgQv03kYmUAkJcIK8po/wXFWTY/1bpnDQRn4Pw
AE48wET/gwrSjX8vwl2LlJRjLtBt85+ggl73JijkB206ei1NairRoNFNoKYQXh/18d7tgn1QUfcv
RPuPWiz+esCCO3/RxiFE2o1oGAhPU7JP7HcQCZobbWWvuzf+GlqCMXH3NZN4ycEAQBqWZnfUeuJZ
/KMOn79GX5764sUTX4sGeK2E54jxXWm66M4jg6BvNRC9xt3/NbyEt58mCPuoDwqPXOHo+u91qzv4
1XQXVVsSaGtL+zcsbNwkfqdYXq1WoIhLThfJt2boji+M/A1M59rsSy11gQmKfB4z4dlzpHKT9C3S
gGm2Oz/62stL3JxG3yiDqWM2PjegfWAX15Xef3QKgvD5BywG/hcW7r/zL2sQGVTJp77wLZrJxW2S
VJ8T9Fepvnl2a9wVCTmz88953Y7z13OW31+YkdBHbYABhpw48rMo8+6zfPjSzxxWqP0Fij4hOJdu
OMTaN0nObOt1Vzmtb3qt5mo3RU7WbQyTU5fC/6Bn1rWZde20MX8SvdZfHyY5dhOEonfGzvJoMdz1
aXWFIK+a6Me2uO+Lh6a472LnmIxHW9E3PHLF4mTYYjHMNVLKPDEYevpPamrwqAKcXyapU/Svz5Hc
Hdhhns46mMEKNE9rKtejW57MXD2Sqb8as/xD5bdXllVf13X76/wz175HCgFoh45+7Rd8j5b/jNPq
LsqqDfKEtaEl309Q/IGlgtBIO83BykxvaPx/xFnw10RJfo8Ssmh0lSLPZDb93u676WT59XANlCXY
eMTa20vOH1INjzWUqj0QS9fh0k9D1uqSOUfh5rU7ki92Zzg5LM+123vEij+XwZZSxttvjQbu66H7
PqysIA0YGj6Ma9iAELyeg6127bXRJd8W1Ku4HoNuAT14AlVx7IzL9lHOEq9fnGSIBWsCYSOGfMLB
XRN1SwXl7V0OwoTXQ2s+7MK64oCZHTTj4DgxaEVbgSK1FAsgbpM5c212lt9fRFkIo6hZUBDzmnj6
muXuHb0L3nmLWfsEyUt1qtiTr9IpXQXdMbScB5NoQOGUyJa2x/PPWHt9yV3DZMqtseMqBxuPfvL7
Lj2UurElPbk2uuSxuVMudEDUz8FSPqHB7dVZ/eX8i2vLG/59GzVlDm2Fq3xlTKPp2dRxVeWzUsSe
bzwaSvWePC2yuoexOiZ5c7BV5dYBM33+uSufJLPzp2aC4gCUSl5UWeDyrAfEDP8RUcr/j2/Qt702
pWwW3DKjYfISAOhkahcqo/ghHdyfl7265MiQE7l9oQ6ml9NYu3P6/mQZ3bfLxpY8WVdFWIloHD3V
dGaSA7TTKNm8MTHLBLyx1I7ky01NmrBoeygD5upqqhyoSiOy5N1V5dZfsd5HjgSH89+x4nPOsuwv
3DkzgZ66MWtQa9lDV3QPibmox4kniuobO+Ty1m99jeTWWkw3q5vUozfrk/AiMY17KL3Sz+mYOpd5
tSN5tagnCjrAW73BcH6klvkBKe6NHXIxlrfeXnJpmBurKRm6yYOkQ9n1o3aMsVYAVI/2SEGmVp/P
L8Qy4W89R9qJwadGBlTlo+dDM6w1+lOTjxtrvOy4bwxtSztx4o+O0rnl5AmT6wNcziP6J4ZDLdLK
d41B4SYGfLAVYSXysP+6tS25depbc1UH1ejpuvLc0W1rNyfdfRTUFY0kpM40P7T0RApAeqZ1N9bk
y0SwcQdYmUWZnysOal9YZT2Bpku+5CK91bJoY3daG1ry+MBxg9RZbAwR+vTgmtW4FyEJv/PLv+KH
S9P6Sz/0Hci+YGhhjYRDZWdpz0aTugvTGdGG/h9RCf21MsunvXB2g1qDk1TY2Jwo5BMLL7coUGQn
BQDjOP8zbaS/niL5O0TVvaloeEyjTVdFZ9/EEW27IvpD8TMvC1vkmNJkI7asLYrk+HFi5cAp4QNJ
y/ZLhu7DzqyjjVbXtbElz0+rOaxNe4lbk07Sw0dRKkriw2XrLbl7iFZArlZsq31vv6sD61b4wAMT
4Ql1w15/szS94fYyYQo2RGdVnfOIDDGiJjyQELuiwaTfian81sdPrpF+7dUjRqBG1B4JCjnIVTOo
b2jSOmUDqiHACjOaKxW/uC24fC7/pxqsh46goVD0cNxpB9L0MLZPIMR2cVpvRN2VuZeJByvDoHGE
piCEW/Jni+0I7OpGiFi5f0IT/doLqJjZDdz7nGh05aOt/klrC5T7B5pL9eKPJDmmxHcC0/l1Xom9
NBS+cjkzH0XbNCnB0An2Po0GRfG9h3ecUo/nw6EwG5QMNkPvShSRm35DGBxVWl5Gb1I+u6py3dJm
WEOSNsGutKydUtW7Ib53hhvwzJ7QK6ows5em11Da6Fq6EcvWFm/5/UWYCRKLinrEBGdxWHq2mPdp
WmTH8xO6NrgUXTheIyXmJpPX1faf8dhqu7Tttwh51gaXwsnQ9nYSGNHogYtcND3zb2CAHi97cSmc
hHoVDpXK2oxm/6zb9mkQytP5oX8rQ77l6lI0cTtU7kMHPPKy7pV9aP3vbLqAbn6v/LLG2BhtofvW
AhI6fRpJPGfto6J9OP8CK1ZuSSeMsLAaOzShBE1N92PYQRZuGPlRc4dHuiuPg2Mf9Lb3hLZFc7Zi
55Z0xOi1qWwt7nIeSihPqq8+11QDY7+mf1Z9d/6TVkzBkqJEnWZ6CQAAbhZRu0c04sObYR62wv/a
6FJYsNW2huEAF2lD1SXLxjUUbHB02a4oS6hQ0FQM+spmTzHn8usQVQiRuFl0dX5m1hZ7+aYX7h2L
EVpd+kg8q50Ap0YHodKrUH9RaNh1rGqP5W1GtLWFlry9NbQuHgMLrITSHgfw12o5PqmcLWpD2cqv
rq2F5PRNjVxYPTNbBnDEyMjvuyx6Pj9Va0NLPq/oMbFeRWdLixpaSofvmTZsMI+vDS25fOmMTau1
xewNYXjSrOBYN+3horeWid2E5VOdQhQFAGgJPLjsPg6XZsB+Ezq/MJ5g1AObsvMEXK9UPDOZKb1a
yq/zL75yb17IpF5aZqJCxpEUMAuao38ANXKwxKflqrHc2DqrRmJ742i4Ypam5L6+nYY6AEH2iSH9
KabgwXWq6xpCCbCoGweHlfWVSdlCGKDrmKY8+miKr3M8X2mJveHAa0Mvv79Yg2mOR9WdfbbQuH3f
xPnncN66f2lrSyA5bAqyrspnAptQtJvA+F744Ehq+2GK75uCc2N2T3/QAPNGezTiD4OAzca6A0V0
1RY/OYFN9VY+dLk4vbElmpJXGzOY+HjAq+do+hCo8b3QmoPablE/rs2h5Nl0DTi9XSoTXX3ZFdCJ
D41ZHs9b8eocSq5tZqVwCEm6F4EghsrsWPTKbhyrnekP3tykN3W7TKGafuLobqJVnHGYnPgdgvF7
rYRZyLoz538mq/Lf65ysHdW3tPFZPdGgqvSb3vCfAndLO2JlEo3FiF4YYjhTPastdfKsuf/MdeVG
tFtqCSseKlM4FqnqDK5azh6M0t+ahTgmVr6HoPRME/qx8wu1YmKGFAUEhOujHQk2QkV/nH1xkw+Q
KkSh+fH8+GvTszz3xfQEaEckiVrqHp3+t6OjPs5ud9nuYcghIKrLSDUxXxtoI4fEXPEmW5SHy15c
CgJxEVRmOdL4PBURKGb9SgnajaPu2pxLbi1aJypUSKc9Lde/gDr6APHAc5+5l4XGBTnycsqj0DUT
3cL1Rj3K9oJ0tE1z7vlZWXt1ya17tUHNb4KZo4imH2k5fy1S+4vdNz/PD79i8TJZs+uKqBkR7vFq
v3s0Egs0MwUBTQu/OqL1zj9jxSJ1yWFTWHBBmRW6p8NJ2ormhu73jai37NFvxGtd2rsF7DVzKebJ
U1F5+x71Pv2d2pUdgFQmKFims+VVK8vwW4vkhVfp9ZQqTUHGW+mzTxANHCZ9Ps7FVu5+7TuWx74Y
3m+hU5nJdC+NOzQEOh+G+WnIsoMOp/3kni5bB8l9bRWtNNtksiAMhckEIpPC/XLZ0JLvBqLr0QYg
WWyE6V3qau/TfEv2aeXioEu+C1R2apqIt+aUAG1K+k3Jcs5lzclX74TWXpnVfIX+3PX5D1nzB8mV
69ZumjChdTuKaWiK02m87jorOk5aZVyDps83fGLtqyS3TpsAviG7JpTmhrkHQTrBVtTQGzHWzX3p
NLQmWIO7H/XhDy2trI0Qu/J12vI2L8yM9h0QZgE37lxoPxBLuJsdKM1042T24ttFE/j7ePLiEWZm
0ROxXAOswoR+AVwyXTaZX/3odP/H+Ues+KKMiRuRMB6FS6kdKmmYdMgX7WLq+DmZivMPWALTG1FF
W6bvxTc0rRKrBfHWc+ClgHLVUdGzjGjdAdViIgMTNxtWsPYly+8vHmSkuo/ILJM1pP7d1At6op3m
0GLcl32I5PFDKuahc0PO7OmHbvoyotY7KiV9cRQLRu1jVW48ZyXC/y7qvPgOjhyNjwrRDKjdpgcv
NOePauqklyVVfte2X4yum0OuGsiQefA+NbCShen4zqo45my8vb2y3JLPT2WR2+3Sv+6a8fuUlvms
je9aXVxPXX/spmgjRq4ttuTyrSqyFP4Mkrpqe4o1erI5EtMgt2G0K8PLgLmc1kRtLtjJoTwvdqie
wsQSQ4na+Jpx2e1SlTbyrqhFGk0x+fUi+VCb7VNPTnXjWLxiQrJevG0n8C2FsApR7/Fv3QEO0ywv
N0pYa4NLDk2DronAJIWBNGx+FWGQckhDKuK8k60NLjmxOaSN4rtcptSFCNSf84/LxfH82GtlB3V5
6Avbh+XAgBUZ24QM5aGeyp3efsqKm5gWd7V+N1ewc3XfNhNnazYkbeMQs+Vg/olHRjL+quGgUO3i
6yDgvTz/OSuepkp7uY5ot+3QY+g1C6ufn/zZZJ8DCuJOWv/c5Mdf2eRkTe226wotoM/Wq7Lkk+oG
qOu5+7pU91VDj8n5D1lbc8mXQ7gvYDTEoPQqGihPuvPJ0GiFuWR0FKNeLzrcP1PTW4RTC6pB1eke
E2ProPn25KAA8Xpoem3hoG1I7cdNcePrORwNykNIc1cFR8f5t3/biJA3fP2IpiHBSLcJsAqVhuO4
PohC3ZsQNlw2vOTLA9JnU2Zjozqt+JXb3dguPK7GtLHZrE2Q5M0i7YHNwLXuodkNX5s63VtR3ezp
5oRHarw6/w1rD5G8uoWRcTRAWHh1BygXHqFgyD5pCsRElNfPP+JtCzVcyZWDNLRSxM7g5hDx96WW
4ybVBtBobYElLwZe6kRuxdvntI7Rw3w1stCpo2wcwdfeXNqOtSSfisIeqKF06tfIUK7A6Vz45pLb
CtGPtLppnH/N+ejm8RHGlH0Xu8eL5lxGvRV+A//dlFM3U4x8R6bntrfTjVdfmRUZ9qbUiG1okcX2
XvX7pg9pHgo+nn/tt6MyguavHdbP6GxSNUykaLOMFm3tPuQOBNN4B9HgNIVXgaJtWOWK6TiS8xaT
Yrel61LktZQTBJV7zemvKiW4cPjlsS92y6osYN4LCf3wS0MVaUX9dROZV1EfDRuhecVzZeRbCCmP
ZgIM9+JE3DBtH0tS1WYZP5J7/Xx+OdZWWvJc7ja00tkOV0NWQq3zW7+oN+ZnbWjJc0fo9/WqNrjY
GGO7c+vu2m3NjcC5Nrbktk5sCIonGGgJ1KONmluYGzcm/ffN7u8XMuM3rfx/11X/V4lmhAnXIjlT
+13k0xKsWt6/5mSuwlynpOh37VMwN1BGta7vo0lQzda461wdlqzQ1IfbqgtoNO+cIO6OQa106ami
CFbD0JQEDzXmkW2UeFbsW0aSlSU5FsVkgvtQeW/q/m2qXildvzH6ymkQmfbX9q37tN0D84RfB9J6
8Q22mNtIs05TD20PRQoq85wIS2e+LBLL8LIpLGEfNLLem93vZSUe2zl5vsjGFw7ul446aJTguaaU
3lC1dxCvHG0YNC4bWnKfdKyHDtI2ICR5ckfnJnlw8en80GurK7mP0kc5/JXkv9VQQUfB+MnpD540
e/hwfvwVF7IlFwrtVlWKZi49326AUSFNsKPJbathbm10afOLwiFok5aJqdQsO85+cFCd5LLeH0NG
i0JhWOppTGF5jAqEK5xDam0BvtfeWz6yDlVZtSqBxTXK+scQ9CVsj6aDeMD5WV9ZVRmzEdgQVtkO
vTh9Nj10Oge+LjrakXPZolqSz1bwNSSJg3ByoCiwhmRxDk1w2G68/Mp+JMP19NRXNT/DkSBx85/c
ov/sgK9A1PIIU7t70b3/b4K+jY0wFkDp0puRa4AewIj0D2mcJcplR3oZW+dPbpQ3elV6mpr/mQ7F
dAwmAcOZNQWH82u8YkMyoK5w48ZMLBrQE2SRdjCC7pHeeL5s7MWu/rs5af+a5snS9IS372FOzGvq
q3G1kbdYW93lc14MPfeDFo1Vw8RDuZ6W6imJf47lr7JutiL84vxv7KxCipaZEkQoucHz7FBN1yf9
MCo/gTYmDoRh5s6FqiTmcuigOQD0k/326IcubESGeogN94Zc+W4s8qea2xGUStcW/e9Bfd229/D2
fHT5KzeBXEur4bcwnt2OVnsLMQD4RKxPla/9bH24mCLlD9Wtl8SGk+egQedbsGAQGr6/bHmkoO3X
llIwhXTV5Da87tQ+qHzrxvH86GtbsqxsW0UBXOqCdhHVr042CGl6tFzICcdj7Igr+isreqoMpdmf
f95KsBJSEOfMk6cNSXZvVus7IPrf6EC/7s3iz/PDrxicDMmbgtJCsyZZ6BqFC4dS8GDlwP8zB16O
0dqw6hVnlHF4kDlXU1vDCQlnQwTV73xfW1v1m5X5+RuILTPSOmqItpGeeMJODgqUQZRSNpZ7bXjJ
IYsIRty4QxnCDfv3Pbwldt3fwuK7EQjXZkbyRq2x7dH06WkP3Q5C4MD95dvZ1t1rbXDJEWJaWTWn
5t3VLrgWbnmFUNPGwXTNbKSDS+1rTWLAJO81Rvy9muEWChtS0Nk+tDPncN40VxqaUfR8HQxN1Om6
rC+FF/QJdFPRx4h9Wh9s4kv/sfPHB602v0Ndj4oExJ7+l/OPXVlxGdaGQvsIYieGZsDS3iW5C0Vt
CKWUu3GtX5k5GdnWV0ioDCVQRT3V7zOInNSoOZjcT5QtYNDaE6TbfRSJXjUibKpsxYcUnSmjiA4G
00Zua0vofjmKvbGLyMg2c7aFnjW0d5JutWh6sK6T2PHgJH1wONcbeXnfWW28EQJX7FjGuMFfnwTC
t3lYoD4g8HCKowvd21we+WK/HQjmFpdHTMyKtNs2sRfOI784qm5V/TxvT2vLIbk466320A3CN+D3
n5RZvRY+VF96+lBBwnzZIyRHD+GSQnZctzzb9r92s36wi3pvl9Ount3H849Y8wrJ4WnEK8cJGIQ3
O8mhTPWTOlW3aWVvfMHaEkuuPkxOjKTWIDxo0wOvr5NHiNQvq9fA3Pp6kYNkTLu+YHpg2bvX6rrf
6cYWpn5lXv6GTVMtujY6Xly3Arh4xxkidfEuMjd5N1ZmRkao2VGQmXM00t0/dnth5w9WVlx2UJKB
aW1niSyI0MpQhuLOnxUvsaOni8zFWKbrhV+FChKlM+B7z48VWLbh3NhNXXgXqHW2YTErEUiGprVB
mjbIu9BgfpOqB+r2fmy912dIcGFhr7PLzF4WYRVlh+6EMVhkStEY0O9bBBf7sthdNkuS39qdqidD
zyw56IA/gm1Ij/oUTTd9mJWX7WYyUs1HNSJMbda4RpZkp6jpcxAYp75qny/7BMlxHU3J+zGBAkSp
HPjBYQ+c7YOLLV00vIxWU2nUhZO7FwizF6dRN/eJcJC5TDY247UjhoxUUyK64GkRwLuS8tqtFW4l
CHic6Nn+lUFXB3XdQ4pTJKp2sBASprO9CDeevWzHb2yhMpItCMKujRcXmcxFDVRNaSyIv3a5+G4I
H62MMdiwsiXMvfWgZWN64YujgtBNMfGNpvKpyFB6OWqFD4vH53H+aiiftBbW/vOrtfZJktdrNJNE
LRryXmB2GUSbHAXqqC29NoD7tTbNdg+dwlbab2Vf1ZeA+eKzLKdVB3exPGSf5ufBr/N3U4UAQBOM
31QVoa3z37QSf3Vp+2ZXHVVLgYYmy5QnhJK8RMku6l6Ew/j1F2gjUB0cVMCobryjsRZO+PLqsreW
tuumUgtO5p1Ab1e/79FxAhh54YRIHq9SMI0g6Gbes7m4mjU49soUUtrzL76yqjJgDXGuVm/mEHay
Odwv961wzJ6KyDklU7oxN2uPWHaUl4YzOZPf15HwfkMG7P7Uk6KIWrBYVV38j/Y6Ippv63gvJv+G
08mQNW1poPZRdfBEEHwc6UWE0T//XE+RtnEoXnuA5NV9YY/QO7MMuRjTfRb7CuWOePoxoab04/xa
rD1CcuewgC0kNGHKKtqyP8yTkt2bbePvG5Ns0PlHrHiXtvz+Yi1KxHZpjmctEDWyjj7JzXdQ0lnf
Lxtd8l2/680BrQnhxb0Nm3N2l1nFdOH8S84L5Xg4NnCJe0nh/zDt+d0YhTfZcFk7hfF7w3o5MVBX
F1HALVQvBkRzEamC0MXqN1xgbdolH4YF2lbrkNgZou6lof5QzhAOR2ZwPD/xK5YjQ9Oq0kQYL6JN
HUnWUxnAww6/g5aZl2VNZFiaiBP0PWvmnr1G22d10O8HRC69y15euj/regEyu8QmKxjV9nlsouRb
V/VVMUGhf9kjJOctc57QamJRLlVRWpneVb56k1FkPj/8yvLKvGwJwiNTbS12b4TVO7dJ1Y/IGIcf
Lhtd8tmYBkU3TTDN2Rh+FIlyjSj9ZTuiKjlsjJphibSV8Nq6K/ZptGhMlUW8sbesTYvksvZY2oFp
MC0W5E5stglE22L+en5WVk5ZMgitLtK+HQuW1IhC2GindhEaf56Ecz1z8bHE9BQN6lOc5/7GIq/5
mOTDUKrrdqSQSPL18bqIsxt44k8KEkHnv+ftydJlSFqKUM+AMAj3K4jf2Lxa9Wh3fbfx8mujS3vw
MAZ1sygGwmMCaNxEvI7+Xf+idUZc+fWmYqazn+TBkrMNzOCABskvy1UuMn5dpmaLRxFCW0wuwYd2
XYMF05/yjQvB2wuKGvTr10b4vvuPBXVudlR8+8np9FNm+BddZfWFuPblVpsi26P4Om9e9+29piB2
qSrVL1H7+oXTLjlvFRhlb6V0d1vtfO1GISqim2WK37eiv5+ndFfyXUtBqgHoPPdMY7yvp+FDYSo7
v1NPyF8+cunYuZXz6E+PMHN7i9NFGgzXWiG4gEDib9IJ2au/krIix6Fel3r2Hkc8tTXBqzBxVx8R
GI6d9s5K0UdpY/N9NDRbN5U1Y5cO46NeBcIBt+I1JhJPemK3KAEj33iZo0pxwHFHEeXQ/XtJ50PL
VV2PfP75oVcsUoa3hVVComxmaE58J3jijyIqTnHWb2CdV+ZFRrhpNrjLyGZerAbVZ5F+tqHH3p9/
9bWxpRigmmWSd2gEecYUJ3ecjH20OdDtPD/621cIXUa1hZAJhTBAU5RzkuvGyUEeu1eY/q8YUdUN
d1qbfCkc5IGVWTS6MTuF3R1Ca9Enc6mDgNgONtZ3bZKW318cMkck7tGXZQFKP/gZJPDER0OYXGaX
jhQOBjN0iqhl8NBpD1Fr3DpJsRGE16ZGCgZlhHASPNyoMKaRIXY6GkHRLlVTSGh1P6Tee36V1x4j
+e00+pWvNzwGzl50WVF03amI/u21hq6F8494ewU0W3Je8F0G+i6wNcIYt4eL/17NtriHV4aWgSK2
ltYamuemN89qRGE/0IEANfbhoheXmZdaBK9s9BZML+UUuHOm+k6b/IvigiajQ4pZVTM1Zt6VtnkG
e/yuQKVkw6vWZkU6eWcwq9dVB/+uw8n1lIzgckSrbVWqVtg3OcG/9qg5atsYSUGCcVY72ZVb62Xw
0KEQV+3CyUKEQJ3r/LNiIkh5SF0d0ZuhnZGB78TASS7JoJM5DqWv1xcu0zINLzy86s2oaOgB9cZR
1SkJ0SUezZ2ycVx/20EQCn09uoaqduijr+uJqs5aT038CRlDfUTuA8vbuEu+HWs1ITl725EzLAph
epnzIV9aldXw0LjqM6nL86b89sldkwEdiMuqXI5mpHVNFBRT2Go/WekpKL+r4U/LDvapoly4GpK3
V/kYRezVpofI3fdyyL5qNcrW579iOTn//YCkyUCOLrdT3wgZO0KLpniaSScKWgsbaEcjpzw0wxZh
88qiy2AOFL9SKx7xoFDJ/4B9DfBtec0V/I/z37FY5lvfIW3chqtORqcs28ZyP3PTAi0u1NAvG1zy
/thZet/RK/O4rkGqxhyhyLXFzbj25pLvT7OmKUOlwdpsK9+B2LcHDanxi3ZTkqqvXa2DKCEzrMn0
mlHkhzTw689NiRTLZfMiOXI/UXbtRoxHLbXwQVOzo0v5biNKrM2L5MB0ICEXlhQYjA8w2x52ihNs
3GnWjF7aobtxVv1IAPXSyBQgGneqkNXR7IdBBLvKQsdsjDYQkYv5vWWWkus6bVHBVofwMxt0dh/X
gF6trkc6rQB4rlCX3VEqzN+fX46VkCdDULql1IQ+q+UheTzu81z7OlTKNS0b0T4bzA0Iz8qyyEAU
a1BVjrAlYh2GDRvXELAJweF4/gtWgoRMsdQHo2/PHGE9o0QVWK0PeTDfh6510cFVk+En2RjZaHcq
JhwZiPNF/TszqDamZe3NJS/uxVz5tsObO4smbDaiz2w+KXHz4/zErM265Mc12SxhLffYOjVRGx+y
4DpMC/1w2eiSHzuTpmuBzxU47tyGHvD6gDKlOJ4ffMUFZKoky3IFufQKgxm6ogQS6lv+Ta0imrwz
ytwVt74ZJ+VVJrRxC8X79iP1120g2r+KIq6rWOcW12b1T6EM78zKLhBTS9OdKoZfiNNueNzbq67L
aPbANaMqbchdqH6fP03hDztGJbQW5oXjLwHs/3F2Zb1x49zyFwkgRW18ldSb7XZ7ieMkL0KWCamF
EkWK2n79rZ6n3P6m04AxLwMDUUskD89Wp+qPOKyJNUBABT6EumYj+ugQQW8e6dfXv2/Nf58qsEL+
/8cHQeEpMQKmMI31lLJleuw7+v3vz762NBc+0whaLAOFQdioPq7Sz3s37qAtf+MKv/b4C3urWKj0
jOh3w3t/G9o1SF0pJShIkxtjSlfO0OXkSd9h+mxpARTxvLbJTBSdwsUe4rHMh9GEOW34h9IWP74w
vor2wzB12OO1Zfdd4T1BLP5WbHHtIy58KPGD0UPFK0CRZ3qYeHwIKNmORPxbClP8Fpfxtc248Kdr
Y1cyEHyCLvv7OlJ3DgDvpI1vzfxfe/6FF8XllFiInGIvxvk4VxA95/EzFIA/VuFHCeD/28HsGQPa
OizTOEGTuSU5Ouy//24GV3bgMuENAw/KqB5eHVjNqIeiY0MfEGl0vL8rp19//40rZnyZ+FIazAIk
MNBuaP3zSOO69aB9kH3s4Rd2zIKiFWOMPCrkVZstkAqM0Vu/4e+vvfmFFVPZz0nR4uCYQj6HZXGM
x/n97+99beHPP/nH1YlWWdCFBva7iCCLeHSwYTLmgpdvyAT3ENX8kOP3L5PZulaAYAPzDjyJ/87b
vKLDVpn1Rvx+7SsuDBgDt3I0BhoopKNo10upDtC1Wu+KCsTqDD1eEN5DtfdjS3ZhxgOUznUxYKuH
BmKHVkRx1hJnt8PC+xQUMRFi17DL//5j17b+wqa9iLQ1Oa+bqvsXW4ujl9xCsVxZtMuc1oPgcV8X
sDkGMAgUUvMFo+hpA6Sx8v29u02rf+UbLnNaLlDoLs8VGCf1ESRDj6u8NdFz7RvOf//j+Hoz5lFr
jo2P+vr9TE+rtH7tm/FhbQNgyrwb5+vaF1xYNxRsUe4z51Lu5OWYdb1f4IQ+tMGXExaR16GzEyM2
Kgh4XtVgotRboHH996dfW5/zB/2xPk1VxIQzvPgc7r3VOwjIeQtyX0At9EPJgh9e+OUaWc0KJVbE
dp06MKg9pGMF0eO/v/55ff83L/TDC7smCfNiiibmBjxR+Wh7SLR+Nt5wWosbiecVlxle2DJubBLF
MUN1ikc/wmXdQRf90cW3OKCvPf7CekfaBJOB9MoGBCcckvfjI27vOhtteSM0vfIDl7lskzDHRBdA
8EzEL0C8bRlVm7URN8pFV9b/Mot14xjJzvq4V7lX50oXG0cg0gwijH3ioo9ZwGU2K/k4zhHkvTAl
AGKTdji1LvqY3V5msoNfGuEvKBoRgjnF1S0nOw8fqur4l3MTRErDEoalV2214yVq6Au7CXC7YreX
kxNB4up2KM/3Wt2bZzaM42vkIHnug/Fnl0CDKiuM/VhS7gcXJuyNNcXk4Lm0plgmhdq3GPlR/Bbi
55yF/YcRX2a2ZhROUQC9ERFV3QsBjdAdqmzFoZG6yJdxLrIiNMXJd/ZmpHoFeewHF3ZtuQc294AE
G8wOGrKkDRSH2/ZcfA7Er6UC/379HcFNqv3xRgB4zVQuTB3DUmudMIMkcSCvvlSPyVQ+9Gt9wt1+
w1DOcfZ/LOTlpMUacjP3DPukwn4PNfM7ZuX3pfU3iSt/tgp5BIEgZl4PH+zn+JfzF2NPCSczPspF
8SPUOu6rbr7hN66c8MvJi7ApfGIcBj3HoR5JalvQ9gz9AFoJWYS7qXI0x3L2P/7uSK448MthDACE
RBgVGKipx/AfCPDMeQx10Bte6trDL8LzNcIUqZIYCZuLZNMz8VhMH9Mq9C/nMMwsvDboAXTV/ejf
Ra4gGQ3ULZTltRe/MPzBi+ph0gZlb1B8QU04CEGdzAcpNx9b9Qv3LaE7VRNhUZvupiQ9F6dHL+5u
GNy1l78wcSKXFakz8N2k6YNj50GkCYwMH+Me8tmFOXfJAuZNh6VpR7CcjYCdAQMDptS/L8yVy+Jy
8MLSqCpLCwRnE5gfDLIHKamTQ9vV+6qVHwRqXU5fEGA4FW8Qdi82yidMJaSSlubGmb9yF13OV4Sl
MIkk6A10lu9QTj/SZLXQfcJgPaxr6ylT3mlP6h8QpL9FznBlxy9Jg5W1o+p9dAkCTKqGGDIL5lt2
diWO8i9MWI9oLoGnFoByKAQZST+LUnVpsaw3ru5rr37++x9xOFrPgiof4EhWQqcjMR3NHGk/WHz4
nymKmczjFAMuEKGhGkE/MI5uSSddO6kXJoyejEzqmqJg3w/5wMVDaFXu6TLtIfZ64yxd+40LS1b9
VNdi8pDjVsigg5JDpVZ9rmv/6I3kFl3LtR2+MOhFRD2fE/TqAzKcRuV2rg13QhW3Mq0rO3w5WtE2
dbwISqINDLh9DFrhNgbkDTcujGtPP8dWf5wf6lvHwpni6f5gMNQ8Pna9efn7ZXTt2Rc59NrOlYZ8
U3QmbJnv0OfWaeEHt6L7K37+kvy3DyWrGEThNpH5CVLELSkeAs5yZHDyo7DRfxWZ/lidfoZ2Yd9j
TDRpxu+xC1GVmaXd/n15rhycyyEK5M+qX7sGXVC88H4Jl/g9LoHI8aKZv33sJy78MNeeqg3waJup
gDYYY90xnvw7WeqPpSqXjL86qrhqC/SWVBXvQ8wquZtERf/u438EpZejFIVO2gaAPWBgxvZhBNuv
j/62wnqlHh/flWbbQvFtXEdp0wbfK9K+BTNUcqW3i8dqF5lkYxT5GPcQ5LL/v5kMiGdq6hAhF2yc
06JsyJYhO86TUUwfs8T/Gb4YrRgKUwcb53i5qaK+Atb9g2N3/uXsRd3PteEJnt4qm3MS7AyEf+au
2xTB8Pyhw3bJDOwPslvwH/iZVjr8G3cA7/BS8lsllSvXCTnf8n8YY9e5mkewQRAkkHu5sHeub7GR
XHv0hZemUzLz8Fx5pUXxdH50nNyiEL326PPf/3hrLnhLhh7uYZh5nujqKAL9sUzncuwCqWfkhVOC
IlC37m2DGepJfwGx3GK+CN27G+fyyj17yQXcWeX6tR9QRVmW+7Y4uvnAQdAjXbmZls9/PzrXFunC
UQthAVypgOVSMo6+haETX0kTLbcGtq89/sJ6l64gnjdXGLoj7F450qRl29x49f+OV+nlwIVHJqVr
Jc9m6058qWlmCzAJac3S1SaHeWr+ITLsdoAu3cKM/feO0Etu4Fb1IQOsGxDRcgq+NlQQlc266xfg
rvz4gVdqkGlfK/v09935b0dFLwczBlWMVT8KlHEScWq4CVIru08j0PZ/f/5/13Ho5XCGidg4yhKe
HPxP5NM8yInkRseQaOEGlGObfppDL23NarusblvvY+rY9JJPlSBYC23psU1UAYI8M/cT4idZqOgz
FnPz92/776NHL6dDukVxW4KCcBNGrUkdTnYq4uRjEkv0cjiElGCYgv4rrkQ/eu/MUGeUFrcIaa69
+kXwwBywLlwUbNObsUrbCG890fYWDf61Tb+I/4Gr8Epw1sLkCXuAns2J8vbgNciSpgizvazfAMJ9
CzF/7QRf3C+QipoLPpw/ZTEHGWjI3i5ZWdD9xzb54n6ZAcFrPQrM9tCA0h+YufkF7WBxoy145Ya5
HOeIeJhwXdkEZLAC3mk4b0Rbrn2IqZdmmtI4qrw+LbkH6CKYI6On2anE3GivXjkEl8MexHZz0SSo
b4EULoQaa+Dxh4K29mOTxPRyJGPldiBx0cRAnCn/kwtDfZqBnruF7L72+heOHUmxqL0SGx9HMrMi
WVOr6QdhqZccw74e/EkI2DZ2ocoXye60kLegeNfe/ML6osjjTbLg4ZRX/ZZ46vuwLrcqOFdE6Ghy
YX3I+Twzeni6ga8qhjUT63pC4vEMCP9zbNHWLsU/XtHf9U3zPIDjipXovWkPXINmIOkZX22gIF1L
76dr9de/m9GVKyG5sFKwm/RaAi6w6ZzZ/kvMY4ZDVfRkO6nFwsWNBwpKjxtmdW2BL4zWTiD7K0UD
0B0ZF0yUJt/OhAt//5Irz77Epc0dXZqacIzgdwXUoQXkHsucBpreWKlzyPu/uRGNzyv4R1Bpay1r
4mGliDDfxqI4ysjPrU5OtKUfSt7pJTaNWDBGLCPu53kuysyb+xJzKO2tGuu1Dzj//Y8PiIji3Wxx
YzqvypOKPtF1fJ11PeTGV9UHd+HC+MGmJgLfQ85Tja+M+Tu/qG90dxmu2itbcN76P75A8GQlYkRt
3guSuQZYP9BN6rGIAmhHyH1twGc4TIDQelK0hwVTVSAGDZZDNfd667t+2UPWNblrvGV9K4O43ouV
WBA4xusTeJBkXorY34hojN46bb8uGEDZWTuUp3WZh3sxMdAzleN4P7AkOjU+757rClzwlUhoGngV
PYVWAu7EA7LcxXXSHMNRqy+BUdWOJlKcOjfCfwylnw2Jmnfo03VHr2jWOwzz6TyaK/ts5hp16baC
0hmap/fruIK+FkX9anpweGsQgWLYO2mAte2iun2ndm0fBcTL0tpyZOljDNaJVCAAllkifC9lNZFf
2u5MOsIiVUO0Hhw9aRBDpQBC6cX3onTdfR1OLItj652aoPRAoj+M+6kYWJ5E3NyFla3T0je/KQGW
1C31z6JFa3GqZi+frUc2QDPVO13RMNNe/zPy1vXLCqLajdbWZFyu5sBCs6acrh7PZa+bjPbTaaBa
HTze0oeK0mVrBihJ9l5dPlEfeFwOoEzuT6DBMSyukN2GB+jAnWYf0pYgY6iybpyqdBbdHQ9buluS
aN0StJ6+BZN2O9ZHXTo2usqGFkNvJqpJStaInGagGVBBJ/cVmIxyf+niHJXbJ7/yXsM5AFn9KH7I
WP8wddU9zGE9Zn47rruYL+0mmhOxD8Nkyful8Jt0UoPaeQ4ZZkHCFmr0cbHvezqirVvb3LdjtUnm
TqThuOg271fTbJtq+U2XlT/5CskpaERXVDS4v196ph/AkVqfFPi+YZ8qPJi49zMSErw+KlTpYBeg
GDnm5RltvFzKxOz8yOk86DD2UYegQGLaouXupMzntfq8BhCM/9aXY3dq21nncmLPNFwG4Nkw25FH
dOUZa+adXlc3p8Yf+vvVtcWCQksXpbIbBZjka5cTDLFs9dIZmVJE71s9JmzTxmUN0oGxG5JUeiWy
IMAu6s+IhFbxsIbRkNzXXivFU73UZspZR7BsyVJGfhpP9bDeVXHLxzxJymV4q9dmmEHcwUpu81UR
Qh50SEvsP+YTd0T6PsnrfmgKrDFUp7Jaxz7Lm6lu1bahAxoUQpT9z8SKPp0dA8e9P/XqHSWAat42
MOxPgg7VtB2DpjKbepladTfV6/oNa5gc29UlCkS9iy9SaJ37RyuboLofDSU0Hf2kf1pYU7xrECme
YF7OpIGE6F5qF7CnhWKq3iAMu/I8IC6u0sWPKN0MVpmvdOLVOzTJ231bGcqykTqTpKt2GB8oJt8/
1I1cUKetzbxseUAd2YtC+7iUeFehvQMm2FCkEQ3GZDOKYpJPYDAwcSqMSVi2zADEgwVGsnO3xjc7
zfw2yAo/snyzoIZ1gnbe9IR+L7WpctEstzH0+/RjifCy3rluakwmwmKkqQcYhYLqEBQbc856Vr/O
Fa/qvK6mrt66wAl9bALN2bYsbI1kbdUNzSFfZ978avDVNlpDOuUGlmQPSIxEkqq5S+znyjTLuhVT
G/LHoONF9x6uNi43AAg0FigO6HZUaW2gjX03J3RpD6Ci8r91RZhMn4KI+VhrIGx18alRkamPUtYW
n89qO3UpVIzsrwIlkumTqNY+fhDMAxq04WPyBh6YIj72vChFFnR9H4OFMZzaE6t16SOzZaN4tCjC
+2mwoqt174YpeqiSsS4chFtZNx6jVif6HdLJdkhBz7esTVqBVYl76RC5dn5fYpK0B75A2BsW2E/r
rIH2ot3wQFy0jKh19EldVPsajBB6P8ADeE+cTl00pdEad+JkCRx9m+L/NVr+Q9+y7ls/jejDpbFh
dMRVVC+LyUGh3NBPTSGZn4sSqezGWxWtzxrGJMSkKosZzmMj4rwsuuC9j/3+MZJ+Da5otC9++otl
bL8WMjTPlQgGsrGFMGsW9F4FDzM7UEpMQ6OPQ5xQni+0bERuob7TpBbgR1QtKSEnFge4lWTc6yk1
tnUmT8qIybwZwJm7Y3YGDyXAEe2c1o4qu6F0HNqU+J2G+NDY4GGzKroY/O4Whw4oyCm+6/RqyqPR
E/symWgJsdOhj5lCXBrFXgkt6e6s9VHllZOz+VmVVru9rta1TccSr/MQybEj3+eOaJO1hS89NIxR
e36CsdblwWBAYXhuoTlrMzMsdZhjRDyJUy+M3BdZR4Y8Dq2NxS4JfP7ZVoQksOCZeWk9z+Gr7JeR
7avJjyGp5xZyv8Qi1vnM4smgHdouCCcIl3EWeH68ZGHsD+KwNo1jL+swqDkVypU67VzhpkMk1sHf
M0RyWJqOLfZY6LkFyc8qum4XSeFkKiLdxGntgUn+vm/4QjdCd4q+ED3MgGeJyoZbyJV35xHLOWme
lqDV9UZHdRUfwjmGE+/7ZQKeoOqFPmgQYRefCs6Jw6QpC9xLrDG7nuIu52DG7FzffOJr1JBsRsEv
AaPyPGI0xfjndiOKa27CZR0kCjYk0Z0KCwkxdumoDlMHKbrmNIkwOcd246CfGQ3nH10I/5JDnciF
OXFmfQlCDB3Bn3Jdf3V8QNudoOLD8rKV07GQgwwyngxzg3qmz5aMkUlDc3UEach2bjlfMARcF6DD
49z7HRSgxwMhY4hDl5oFdvEEBlTS4YzFyrOPDKof6hkE7M7ue2L5lzIi1H+vEg+cgVndMzN9Sxyk
xCCrBmhpcZ+sq1LlBlKMxh2rSodqO1YWrTKOO9vfmxoSxeAql3R6bs+69CcWVh3LaiHEDMbepa+2
NahT4iWHN6F6ys/1AnCC91MJTMfSF6bPGYU/yJrJTuEvuLm+2MaV8cQdonCu0gKEZBSook5VX8Og
M8epaBeJ11Mq+dHwyehdhBmG7gW4J7lui3no/f2aRIVJozYh5nmhBhQcbAJjzgZlO7B2JDMjLgs9
bRPwSGEE4mUSfUyRrlhwAGsZFCo3ImmBHU1c0J+jREQTpU6WfxS6/+s9UzGAHYwYMPeFsiqDO1aO
VLvMzGYZYPoEt8lpBj1S9MDrRjxHym/CXINWw6UrNK4UyrDRpHOXGFYevYrHLvN8/IMjiaGwtV/D
AbQjwaBp+Rp1E30zJSKkXQ3xabrjmvXqUbWQOkiVCYTIoDpJLVTAxnAC5bNVsUkXujhvx8w8YDib
Vf6SJtVURNkArBQAtyThK6ClZzLsI2IdO35Vjbb2AZMOfXGo/J7JL3GXRAxQsWLAKHkA1W4wMHpz
s8P1rz2RtqtJNKYVXDRskVQM7T86GJYk425Biaxba0+njg6U3C2FJPBD49J33wIBX7NtHKTL8fO2
mXJbTEmT973woa23Yti1SgmfA7v3Cyj9baGLWJK0wNmJ3xYu0aKIvLYrvrASjvCAytZSZVUxLRhQ
XjHjkwmoP0bZCKscHpIoDlgar6K029EF3niHUAFxnat11B4K6F/3W79gXrOnUi8mm9AL4Z8QZqzi
R8Bshbs5pAPOf6u07EGUOyUya9RUx4hq2Fgtu9hZrzyM0+jLYzjR4syCivj2uSwHsewKRNvT3jc6
0iewJtfsITmTfOyRh4h2z2NDIFwQKlf/0nHTkXd/SEz5VoEkhh/X1qHLloFeR43fAqObar+W6JhC
Jspjy66riep+DhVr1LYcOte9jAoEwdsS0TDLvCUy9r6fdVvhOhCWIXqNbYS5aimASd9yEXsh8I6Q
qT9aAteYUbbU1W5MoEp1UHGk+ntYcz2/LrJ2JCsIeiw4Fi2azXHYqzCj3BqXmwTKDNuSFRUwyhwZ
35bTBUz/k7YTOTNfV/LQORrzVIylIRsRA7t3KlazBiJtwhqRqp7G2X5xYaKLFGGCKl9WO3L+0sWr
4xs9i4AilzRzkJkusG9R7Sfu19onJQWKqC8QiLWdc3sWlonLQbNm7Z0XiWV9CttltJno7OxelQB3
8H0HBnaX0bGdH4iVg9lGMe+fxNq1XpqMhE/vnV/KaD+soYYGkpZs+Acih45Clgsu48hrlDoz38bJ
syzDod3PEgDbvJhl+CtYeOEPGfgxfJQ7AZ4K6qPHXecdPOq0zHCndjJXQShaoAqHKjoyoLY4wvvS
ThuOy3F8ciG++RCCVCnYhhBLaH4U64TbMWdJGywpa1fhZazwSJmDeLdlyDjqIdGp7bt5/qzjGntX
lMoPt+ASqdQORYAlvIeLc/QdFLAg7v+lh5iVDP3bSSDupUkF4Hq3ekp9Wz3L+VZBg7TLbH2mNgwY
ivd8468EWlDvTvphAAQ9ZsXme5+b2t9PQEXb6nvtRtM4DL+NPtiNoNhDotyM7TIh311dnZEILMoZ
UEai28Tl6PsPTWJJwFMEQq1eMosnJxthxnFVKRSANSPYjmYJviBSEz3Ctr4u5S+FWRovn7i283aE
Bq7Yt61vD2NVywhcIfAcX0M+G/6VS+PbFyfLNn5puxhZtCIDEiyu6ZjHpCK7GEFHk2FkP+wyJOfJ
HrsQn4zrixFwN3994kp10wEJGKH3AbRRiyP3hv4lQQwvMx2rdQVfy8JARjWysT95llFonoyr2/g+
AL1ZAApBiD13/fQa0db5m8i2vMk7O4xp7LcsPspCNkUexGpo8efej4+0Lb0oFY1fv8PQmjodGtk+
LSG89yacTQMxk761D4uMAd7RkSd/QIkGlhig3gb9iwhNhAyc4ePXxffsF/h5eL0GF/ApdgYwPgBo
JpJOHYhsh6Uy3TZis6jzKO49mfFJASkMr7OYR+rYaHcj9Fv7VLVT7KvUkSlS0GiJhWGv/Qgy1dSr
jRTZMLOzjlICWtjqp3HGR+Yu4O8zry3oc5UUGqid0P9d+hbD886fUIvyw95/MoGO542b0elM9UiU
Dybvvg7x+W1oAJdskHJIY+ESqk4gn/J7yE1soqBkJaJPlJueFSjRIdQm4sz4gZcj9pUP0iP+Kayj
MYWIXPDulYOp0mgOemSTyxTALbiy2pSwbpESqKyhLhI24YkFVaSy0LYg7fKUHhAb6CVB1h46cod7
YX0DU0KYrUgomnyZvHqPZLoR2x5JyAP8vd1xWcz/DHb4jqpZuQ/Grtr0MdGbhAxvvA9Pg22KbQXG
5Lu2hFht1VQUMS9kBtNClAbLGC1xSiQUkXKEw/GJtcOK8hhQHe0ByamBbI9kkT2to48WnZfU0ICS
NasyPRWoPsz9F6QDT3NLksP5AH4S67y80rV5ldEyINUO5FMkUQqrfavE1xmn7g51IJdk1jRlngSl
fWFlqN7QK1b+BpVPZyF8F3o/iBlV5mT9WBDk3qqJyY5avWaqx+yxl/aDoNnCF/8AHkTRpBigb17m
hXZdSsCUlXcVjb+D13HKMQ0VvmBrzKPXFTNmcjv26tpR/kK/UaemhThwBChiipRQv1LXlgzCvslX
qJmTtFajAnbNl2k8wCVTOfa4IFQFvQDpkhyCycizuOweG1Ygq5ndZzErnfM6KLLaQJLorhuW4b3s
MG+Zl9CIK7JzoplNax3n8xCgnN+j7sV7eozctClE8+rBX+xHTOmnAyTOwITbgatpHn+zpOhRTR3v
ZBI+zx36W60kSJY6+0m13T1p1D2J1i+C9U2mfQaBR1veRag2rZ7/zyxcn+Fg7kwsXgc+v5BYnkwx
3wUhkqWqgMgRHbvXqm+OiPHegmI5iVZ+LQaAJxhigfLfqNMh/2im4dXN4ffzP/aqLsmWlr8gmmme
cd/dxSGSgNWfvjQh6P3h77o8WgyYjxuzmyB3kXWQy+stMj1vqHKm1HkuUUZ3qAst92VC4sNcBRz0
jGH4lSVgCElNOMy5V+hd3dF7cIx/ZlK8lrT106T1PleEHzob/uoSTYEkGDtQ6axLRjTuiXakUPpC
g3wexEPJGoEWF+LJpJv29QBL0y5+KJf1iPTwGZEOSimFzALJDnwq8qjxEL1ABpEV5Wag9Fe8lJ+R
Hf4sQcExjdalvpZH1EO/FIl3t1JsL+YSfw8dWqmS7T1GsqhsvqGOeI8i7GdC2b23oGvU2k9SoJcL
vwfFqvIZpSO4xGhf1OS3ljqDKFWRGeM9EbvIDCX0R0H4frbrK1KGI4oTX4qI/3Dl8I0R9VaF5A3l
D4jhJO9DifqtN7B9HZ7BS9VTN+pP3M5jxqIGXfwiNtA8o5j9CNSmTVB3mGWZlU23mwbvGxRJWMor
TbdR4Iv97I1pwMr7QKH7VRkEUZB6BwXdWY4gkmkpvW1hApWuFXnr/AX0hD2GuPShg2wKBt6jpzUZ
Nl0dbHH/f+oafu+U3KgOjVJeeQeUa+FXqr2SxU47iASibuBw6XpF2iUmA9aLpXPQ0e0MIs12Wi1u
D/NVSaxIE/V31ST3he1fw1XtQxR44WB4lM5LZzMb27s1FNvFdZuRDt81VD1IPOH6gBob1ELJPIXp
CBXIoAleKcJr3CJHAXVYjfpW4fQ76v3fYtbJDRvI9zI4eyBG96LtPyNHitJ+cdsOzyLo0AA3AZWA
dae0y8/rDlb1+xbdGm8KUqGnT9B4vp+Bm67QHahWaHsmkCqdknhni7Lah7J5Nbb+NKN8nwG236Z+
03yn0OF2EdDpkY52s9c/xn6JCdGluCsFfbbWfU0S9g5szV2blG+Mo7VyVgH25ngXIN6XU/Eg+rJO
ZaLua6FyEatdN4ntJMuf4HDdRIyCP43fcz5U6DCUuPqYzsKi3atifoGQWpKhXJbLLsl9jSQvRPo8
lfRbSfo+bVWEHADIqrRD8JWCwLJCnWfqcqLtG22rGtd1I3Ozhl/gBF5CNm5RVVWpADbtMC/rSYjw
F8o3O4hQHeScPPLF/eYV/WrK8m4u7WMwz6e4W9c0lshgVLs1kGdLyPg6hi3+JvfeND9Wgjy4uPs1
W5mDyCEXcFKoEY7vdSCg2KO2aD2foB796kXtrmzaz3qN7qpqBT8ZdNpN/IJU1UsrCUccmugz6Ya9
F/EH8EJ84iCYqsbkATOV9xSy0ISBdJO00e+eVvvS8/Z+I/YoiD50nvykfHfHlyqP/O51ZdG2QdsX
TbvNbONnXS4/Yz7A8tD27tBiT2fCnih8Y7pIuRXNmGSD1//u+Hro9frcyNHP4NdeaqcePdE/ksXs
47PkkVtrwPu9g2+Q0+Iye4mCeYuazLGMkiqdAvK1ptMTssovxSheg7XYIFPbl5X60vVrDp45xLrw
DLMOPqGsckQYNaTV/3F2Zj2SI0t2/iuDfhbvcKdTmL4PZOwZW0bu+ULkVtyd+/rr9bHmzki3hZEE
AQ1UV0VGJIPuNDc759ixpP+p2e9iUPzYHB/GqHyRU3jIwmLTOek+S5x1KMqDTq6Z6u1+EOq+co1T
pxM9It0NwFnzja7HK0svtnPKHE5luCLCfk7SBlBePepaiSxeUqoXwthwCGU+zXQMTC7b+0EJYjAR
UFJkt6ZvEH2XVUO1vGei0JoK7VTlwJGJ1b226nhfh8bHUKalN40D+JZ6UBkUO8bZVgOjz60U6Up2
wwrgtSBAjm6775V6ZdYBz7+8Oi0b1ZHTzYn6Oyulw0Cdo4ToK3bZGNzREbUCCt/J0HmYQmfrNMF7
1Q0XRc97r6mro1L1p7DODqqpXdzRPdPQdJ6n+mPZsY3Ufb3uo7Wcs63SArJU+kG0xpNMWlAWRdtn
RfKAROg0DVHmWVIvPNq7GPYL51dp+l668tkYjbdWKIOXqtY1KiKO3/jZdcJnUv+zy6k0jsYq0ftz
oIePFapXCapilc1a9P0uJRFb+rjEKiYRYSqnvFhh+x2L9p0VeSDRYQ5Au2Gu6fdQAFAMeX8p1W4X
GNn9kLvbuTN3M6a82OL7UyGPjC/8Givhj46JNSQPhluYd/oUNv7QIYK33eDRGgJ1FQr10rfOR26E
+zoK0jVKux1NUrsoEG+FzdILxfQcMKd1AcFImcdqyfpz0qO35b1TTld9P93pjvmLYSuMA+dWMoHr
OunaLk/ya+HIHW4mtwZkJGrn56pQTl252Dyo+R4rMg/reMOb6rhcWSr6n2561J3kh2m/WITbRycE
NNPN8tnBxYeBPbbnKgxLDpmpNvbKyXL7J8WenhpH/sJ89FwJ5c104Xc4IPIs+bSk3NViPKd1eRfO
1cHW640lw1ufFT+TMdyaKP+MivHRyfG9seKX3xs9j8vtHNiHXrPPbe9c0oHNppnhdbB1e8tMj8jX
8/kZfhr4oQi3FcjXCiycw49VpbP1rilVn/26dZv0XOnh3rKCwKtU/Z02h82gBrY3S/dk133tFWBx
lgtOn0bhKkqLFwLASbH0z0E6d62ifcom2y8RrBuTdzdwLQ9Q5qJ24jmXOA8EcNE2981lNn3TiqMx
W57MCt/qolsUkWK7S4zv0pRf1K4j212VnNS2o21jSSGt6Z46pYXHtn52o3HyEBPt2ql/wiCGXZhq
XyLNdEBKKH+QAa8qGNaWVrAgiVLfxyN108A8SaqzG1MB7qaqsv3cLtfcDJWw6L4rTULkyLSzxsHS
dqqzgt6+KtI5JOGEiV7Jy6AlPVHVuotIiVvb/kpb66gkVrvPqSpp0z7AOq6bulC92dQFOh7NPYl6
foQn/tWZ8m65XbKxtmqcfiiD7jIGubpr2kFsRi34GFrsrLRB/ejAPFJPdmb+ElVh/tkV81MIMsJi
VCSGDkms8gFwanyQjo+owVQwfCrvGFowjeNNX2jNoRBBvk1LVJqAroe8Z9VQkz6mSjTtjEGzhR/3
jfxU4rKPvH7gfrSuBfVaFhvZmpEnm/w9tCzHV5TyaDOFdOKeBEJ3sY/OxXYy5rclANn59FM5CidG
mby1+XQwEuD0trQfZGQ/1SF4hD6SXEABuJyn7muLpqAvwaASVj0y5GlKxpMpiVicF3EJx+9EWrYe
U3NvDHG6FKO5l6iVT8uBspksZ/iaUb4Jv1dc9QeLaXtj2FKCPjKcwuxl4DkTTx/O8Qq92oqzI7tn
OyA59iA49TVguHJJor57H8QQ+JAPsIlxBu5S2kgrzYTq1dO7bnoNHSdZ9dIRm1YHW8MvMj+pBWjz
PBWa5iEDnFaKi4gjRJ/D8PJSPJRduqZ/l+apqouLYz/KxPVqHsRVzyyTp3GcHGM15bG9svB8nb3M
jSm1FZEL1xvmJDynQ1FQ0ajJ1pST8tLExbBpyZH3RuYgKADJogQynXCTMvMKhxhRrd2ZHq1kmpkb
mxnJu4CpfSTfZkpoZVoFRFkEr4Ni18wHjHcqdfBjvGYs3xrVGmmFaVbFk5JM3QzXMQrpxWErbmg3
8ORjaJpc6UU/H7iuEr1IPhl+VY/2cQoqAy66MAZUG9hDWH5lhvo7A06S0stGO3jP2HFHaqrmLsiF
tW8YsQK9Yc/Poa31h6yBEHKTBOZBb0+TWqv3UZ+G+ikZZIgbOeMPQ6+0mvotSsxQHpO8apR13rbh
IYbEXlshCUNf9QQQUwZnLYrrzst7UW5itwrEq2xGw145qFziVUZ/rTibaZ+vk8Qwr+RFRuZnwWTv
U9b5YrpmvR4aVa+wzCq6WzoZxqHrKvsRG5bkNEIJnwJLkicMrnKwqjTasPPTVeWqYmswHdJzEp6I
RKf9xEgtG7I8d9b6EOkH8OHIj92p90Nb8AFtmm6qCjWJt/DvG9DjacPUSuWt6HX7rW1UeW9lWnIA
qKmnDR62BeXO2F8SpxPbKrTazitnUN0pM8IXTGgdx9OCzt22bYlrXGN2oBnohIZ8FCCZSbtvjTwZ
VhUAE7YdDnhlTlGFG9VjlzWTnwMXRse5nyxmso7Zxp0oXWdjtD2TJ96zu0T4SspzSpNneoh1Ufo2
epWdKOwVoGICvFDt1LpbW9WwH0zpY5ELkKPW0MxWVazS1IIVyfVnioXK56JCLxXaXdwpO9Nx18bo
3JvurLEtxAsTGJ8cNX3Ji44EDaC6htPCF+RKcnnGbyn1soaRy0YHsCMELkllxT/VzpdWOt+T2fQ+
aG/uD1l7U9LhucldzZdCSfwRvYwi1BOs1LbM3WNnx4kfxeOlGyDk1WT8ZTjzKbfq2FMrdcv6nhVN
LU91EB8TYuiYBqemIJuYlNRnjKa+6tzO2ejltLel8ZYlOmb34bYt1c1kG0edMSfwN2fblJ+xUuyx
ed0EhbzIGpVTmDn3SjQe7ba2PMb2JLvAzHyRAjo4s7YdjNDwoiyrN0zIQhKjQ6B1RepQLZQUeouS
S7M6kolGrlG8pCu4e7LLaiUNWXhOytEgQ+O5COaf5Vv3g7ot6+FTxcWr7DiV2acrVwzsIabOtnI7
N91OabT1oE/bSDMPjJshVrY5lAayubmCzMrnX5mqPiZE6FWm4g0wVzl0iMrxNH4Niqi8qemeU7YM
fZHFtUWgVuRV6zfYlIw2zJG2zPrrQg7oYV7PLYF0kmHh6aFy6nvrbE/jxlH0bZYy91QThEjnUrYT
yY/1iLb5XY3s98lgfHbhqCAqgIyVsVmu3VXGraxslj029plunBWHKmGKAIPGIil9BjUcDTZZg55J
WMmp5G5vMQqXGzwSD3SJArbmza1358scRscGbW2QUDEXpmZ7g56KE8v8GGPHUeOu53VNw/JgyzT3
AZOqW/c68E4rcx/m0HoMDePsCPUWyORYRe3KjKEV0aqhQBi3YH5XhbtuhNJTFFrZG3GHp9GmVaMP
PVeuURww8Ho8LN+od/Dkyt3X1OwuTaW9Gbqy6VT3CZ0d0HGE7CbrV3akUQmrftalycoBbTGDesvg
J0+O4wsoVwjVjJawNLckuZfljupteRV2uiuD6mzG6TejrhA4zSutbu5be1a9DtUAs3m+mUCxqt34
BXpjWyTxTjURmvVduJFqckij0ad+3nXB/WiGL8UifVAV9cvRxM0czJVa156My+dlqSDDuhWanJWJ
c7KWfxmxctZDeafp+tV0ApUKSfsyoSiWFyS46ugCtgp4AKXcobKEEipJuJzZ43A4Ir9etcG4gwHj
cHaqyQ9Q7OQqZ4TR+GXwziXe59g2acqz4kT7TkU6MQIgM+zY+ByA4Axp+CERQFXY5rK/X64DH/MT
qpl1KbILldK1Utl32EuluMh7De6uHlz/54TfQyuSlQ6ri0eXn3TdXYgcIXUVP2yaB8URAWlTM29H
ybAMXR0PbHeokX6jtd2Fw9yve4p7F2AV6I0EXdm6xaewAGHh7KAdEsOvXXku4/yXMeo3Let80x1X
USI/lkncyiQJu2CcUb+v9OCraGGFx+og9fdWSa5m3e1SVd2l84fpDPuicLiPdEOiFK6tV4Upgk6r
bVRN7AKbik1U5YOLrzpmZozPtSEhrMxf7sKyP+JhXM2RgRtpqr3Xct6WeF5bXcB5VeTffZc9KVV+
6YJlSL1W7ChZf35/BbzYNgYDw221o9oLD/WQbuNJvBG87mhZ+hRhR+GgdGy0LOm8Nsk8IdJvNDbl
naWNyXZO7N1odq+Itbpj3CjTt6JHYX8Alckrr2xjFC6BaWQ8dU2+6WxtOqhj0L3mkjuaxYQY2n2+
BWQ5VEcPJVjnChka5K/ZJvMdyY97UfsqfxZjaO9FOcU/AZLIldX02lXvCSOqo7Q85n00wCt1G+Qb
LhF6cq+moUowbOSemm1HzJDXxhc1pE5Kw/TSZe1EPgjlmQ4wNEmFTdBEue9FbhrMWCWo3BSdVNS0
a/s0Q56eUPvNG9kIY9/UkfTL0RCe1jTw8TBX20GX9F9gXIzKKDEPFUXf26TZta/Nc7+fuiBZuyJu
9iKOqoFyqPuw4Lp3qlrH867Ig/AWBf2jhItcdWHqdJ5lKCB2yyROOON+HTUIgafMPLRGYe+TOX0p
ND2gjXYuniNQVaYqcx4nwYuoyye1oHNR9ulGZ8q6N5naNUq61BNZUnmVO6Q+ZL6JmqDQPEbjqB6U
e+g5cWVTyeVyl/Ebj9JUL+0Qqeu2NaqtO86GrxtodENL/6kSrGCMHuCDQG7t5WwobL8xvbpyVgFW
sbkKuzE/tVI8JoZ27CzUn4IZTSACm0GvNc/gCr0xKe4aQ/lprXkAS8yV3VgoBYdsKh/6qok2uEzD
OLVNY3/aZH8rkbX3tlG3b3WXuD6SwUUPCjecNc0vkOT3QJXnrs0XKKl3fXUyXxxHfXfLHprF7kCw
y7LeYuRB1aVXrwN8IIJi8cj+dO7GvI0PZmxdx2nYaTLnLgwIMYatcPq9pajPwgk7TyKovGtMkGun
6aSPrOSuSayH0M6z3dSRuhauXRK0+mwFG8l8p4ofVfPqO1Mbh4NrbvHptoJb6FivsHfdamiyhc5T
jD0+4fM2IgR5tj1/GFoPzovcYWB/IUqkTI7v8oEzTuq0a492eBhrRnaXncbpOQPuVGDT/jyq0tez
kS9N8RZOJhbyo1HQ9zGpT6adXSiex02lhh/Y5WY+vt3uujaq0EP5BYmeNvfNOCabNhzRtjWFS5uq
oM6a2lvpWBkH+JR7jmMe50l/gDqrPHx73kOdnvHFyZRax9rElnFQovgNhe+9ntufUStL1O2ab2FX
AXZEzTlPMxh+1F8nWX3Gkf5VO92DzFoFio2ShEfGXpluiZfZIF4jozqn8ZT5remyABJ51iQH7Yin
g+Krsf7AqDrAZQe6za7yzhdALssk9qnmuEGzlR6dgHw8SvtXjYLMWXY95Pi5D/orietjAt2LuLF5
zWlER6wwXxn8c3br8A1b4RT1pHjVlpakmdxBT6aDVswnJLa9F6f1I9rNFLALnjNUYaJDGUZ03Y7O
KyIUeUgmYIhc2OCR2SGb4jtV9pspqvY0btzSar63FEnb6VCbqLGkfWxc7QfLuNoLGsPFewnpcwZA
uHKWfKk1AlDPcVdHk74eTUi0KHBZtw5oFjtQlrVUxxxFiRPPwhuyvNS9oZ7HG0h09KqJKTqVYXoe
CJKFkYaecLuW4rXwiZ93qR6dC6hh+phsC6F4eLLm9sXJ5n2TQQKXefZlGclWutzJJCWM2IP6ak5T
j1xcwK8580sQjt2qMB1ro1JfesuspEEkhgd0u9c1ejhM5WCbhgD9K3d6i7JpnI5NnexKUxz1KN0y
qyVkcm54zKzwJjX7U+urbSY6vPmcsWZzOQRx5ZmIfpJCbF2ym8bN902j0Olq3kfNMG6Y+NuzawAN
+hpxYRVku9aB4As7hKNN5K700LnS9/PELX3XYwJ+Wc6rPC/vg6pblxaCH1dDKjEY3KyFkez6w4jH
PbqhLlgvbsNhMD3PEpprROBFCNM7r4itWygclRrWoE8jlkBI/fiDnOez0pPzDPmYR2FM/CX/bgA3
hQ4OIRNgi9Aevx27OUw0DCRSu8PF9wEp9wb3Tz+1w+1iFtzO7q7LjE87UFF/DqSzQ0ZSOrwVY/HC
fJCz6FTyAzV7Tsv53W2hLOA0Gs/BZ6Yc26s1ZmwvOs4KqZIGOz7T7EHlbnXl7Cp4Szl99BzsRBwO
EPOYMEvLxEfGne7zSkVTfswbdO+stIw3Y/7Tpua5dRjqyscXgCzDzNqMm7gkTe3IQCb3SAoXSpJm
JBYIdlfLTy/GFpadrIYw8GPsrrESNtH48keW9GAvVeg7Rb3KerDXHpE5waZ2601oJ8cwHzZKhzZn
GlZROyGPSHYaQ45VGmoMXbtXTZBI8RhO5yBNCPJcpq6Md8vF86isAqVeN9NrupwVI1Qv27m3bhnz
0GZdAv9gjM29mQ25mTEGzqzn1Bz2zHNGWhB+N/ULX1mQ/Wup3AzLKFW8oIa2+QzHbFXn4tylgr1e
+1yFKgNfLB4hcX0IsBMwLZOqerofO8r96J3/001yd62B4YBrMRySl7MtGRVapGsniU8GWLqWpZ+Q
06BA2viQkoR1PopLcZHoKx7LxrZ1yiI4eCjGt7azbh39EAl3pm7B36GENDvwei3a0aBCnGPmNVRL
DGmsf8bZL9Cl1yrJSXrAnlwatVt45AZUZWwNtKM1LGUu4VPnTS03mkzP1jwhyiX5nfOAzuvsfVTz
b6vTjyqnJB+I1HVds1eXpu/Ges3V57kOOOdqPyijzTDkd8DL3vIU0KBx4yTf2g1cV6S2Xt25JdEj
91qr9cU83PehuklHBRFJAxpf7tgbqpnvEFuuCgsxMexjJpNLkyan3rRvKr8IWGbMtC2875FmsZXr
qFddKrsw6bdJmm1mBwaXCceKkV5NPbk5I1OHElqWOfE5p+ZVITrAPOR7m0DJylXCuBtpdlfbzF6Q
iu+tuj5yI9BLP3UB0yj6iu4AZ2J0KadHs0rVreho4pxe8RcASUWMoVKwgSchGLenOxZ8suUtzIb1
MLirWSuvTNdhPMH7sokULV6n4MWhAUZbv8bLiMxI98au/1n8PlSJIdusQu21jyxjgsIlUI9qqq0c
vAtHp75nzPLieVvmvxsAQ+AWF0oYcI3Q3tzHzbNqiGvf1Ge7l7Q9mEfV1u8GtMHIoovfj55mik9X
ax+XHZCN2C7ZY09PR/leEoJ0/O4Xy6pMV26y4ZGbbm0abB2sN0wCM73Zu7bErr6vpg8z6S+p1e2y
6SVzSUAGzNnZaDHZIkSFnE45j1vec05qbosJTbTD7NFWUPoX88Ukw9DrdpXy7Sli/Ax4cSyatVkx
pwbLMk03NyJuUfwXKO2n/VjmuwJ7yMqiF6/0I6rJPDjJ4TwjhImWVjbKwGUj0ZV3S414z4ceBiW/
pKnzFDbTjqzDU9vAa2hrRLRzKGz1rh/Ni2Mro2+K5nFB/zA4Z+kT3bqmUbBS+s5Lp2aXd6QIuuZh
lAQc9dH28zHncgH4SWmDfYOLnhnNa9kswqnpMVhK61bVHn8/cIuDZ22lrw6PfG7eq2O6UsJ8IwhS
DCP+fTQJYFgF0qRHKZ4jJ3LRjdNJTPDq4vEXoiBAJ/RxqUvOHvqky7sKKG+qNsubkjZFG+veFZOx
Tkf9xFcoybtYuK6etgPrtFBLSDmuWssj534Hbk910KBqH/ZLshEnIKEaEAgj6yaMIqyp3+Cf49OJ
9hoM5abS80OrpNsloKvRexWa9Ax8L+tEZDwtaxKGke8AjdtjTC1srNi5S/hYltgqxh0DmjSQ9eX3
OjYVyfIWkykEoxWsm2hk9I51ZM7VElG4wxKhWUrLdMF0YJmnx7hq1+XE1GP5HBFmB/zylrAd5/E5
aaMnvq7TqDDCOLHWus/AqUvYaRtiRJ43nkoLpcUBgRoPItR6FW6AviunbimQwgx+I9x96Dq+Wzmb
mTGS+ig2Se2sED1RkRkrZEB7vk2HLsxfjstkTp6swaHHICcEYBTt2YVxyoDHqaZ2o2M/LPG1xHCy
S6rvatbuagc5FVRkcFORaRNDEjYWMRSwYltP9GQ2z6kMLmmi+GM3rpYbX8ADuXmxXi4gNcsVW17v
NJ/IaPHHXL/acr4ZZbxPYFT512W5OXwRc66WJ6dGmbjEsRmPoikagGIMj7aZO34SATtwTeHjnH0q
HP1mUiS2SQ+gJY8zd25mk0fZFwpA6IXMI0fIigO99BsuYRmuAoRIyYhYeqL9wiBVdK+MK0btUbFk
9sVFx+mXMjgMpct4Ir7XPoc29Gg5MQB8awAgmX3E2fDB2IIn0bi/iH00jylm6idze0nwNfXp+GLE
u83DbAYYOXU25JMWCNBAa1v0SYSFSgNmt+yf1Pno9OBVV+3HqqXxY7mBMDerLOjVnYRIy5YPjCJK
XMqsx3rxY0VEfG8a81nPgFdmqjjLzFp/riYeskV9t0Tg5XWmzT+pvfypg0F+qZl6dYoRhsd8p4OB
OqF+6LV0NTv9rRimCxYl18LUv+xeO9hKw64wGNuiyO4u6wbaasbvZZvA3/5KrfkDd1XubSQ+e6ne
99IEu7PAtp3iAYPIYqPNkrGOBhVT4ir3y26EyL1H6n/sc/mWJvNbbNZkBuUFm/I1oMKGm7gPlWFt
5S7CYO3NrvQzXRrH2k0eVCs9OXb7qEB9m/AiCMiUx7To6R8u43stcKe7kinRG/o/D21ZvYaJ8Tyk
+ntoGjcrIxGILXer6lh55qYWrXRzIOS41X3QV9dlNtNsN0eH1IB6AlPkSueX9L99fBOnZb4f7UMi
b8jws4myVc+/ZRe8I6Y7Uq4kHg0MDoZj1qIYha1NMwqj5blvC3v0jKy8jHa/nZ3mUgIMMPBSv0ec
hwDN/QH5YD4LgDaeJLlf05ni0Z70oalx49XFBK5TtmfEWIYXmsU7of1Rx7d/zXK8Ns5UwTHor41u
PJHAX23Lug2i+AyLCaOZTG7y2VnzldcqoKxuO49JZFzsQmwaEa975svpg/5eqRYRhmjGCQqWW2bf
NRplxD+NsdJ0pscOLTAQrvrzmP3qVYQaVRO4d9ioLBfIMLbaphlXxu1MXyhUjdWIYa1RNIxtslac
qjlmo/wouRlp094Kur/aAeUfOs3r8gQ7NrTN0Fd+VhkvAxlDmVLWLIFoCcCQdl6Q8+QM1lD4hql8
GeXSdQXtmFbZR4mgoB7a99gaCz/Om/fRij9BdiQntwUB0a2axvqSElFKK2gyqk1t29jBE10hzzD/
m8KE2VaJqtYoX4uhwgujUTxtKg5F7d4T4mlaaoi3intr5+REcvZsl8FHGAo6XpT5IESPENl6AFu5
G7PstUEVJDO5M1rnDk8JLp1LCcDN1Sk+CPWtg7eKntPI3QRq+lRk6LmQiiY+xiH07mX7WJ3pippJ
MEo9umkGQQo3rAcm4SIcb9EfmAmBbe7TNa1Ar22rwxUmD1M2/4i439jJPO2UqB82tEsh1kFdWHmz
KCsmF3PCJxGlrtKIYN/ils3z1Tn07ocXWy3U7UxP9KZt6FcKNEG904exj4w5h+DvbjjHpVeADFTR
dGDhMCCHnQvCs6M3Nr45WYwUrPqhtZmvg5HTC28+VZYdfhu1kx8a5A/Q2PO8GSukaHapXmwMko/M
nEQ4PhnoxkKr9/RBdl4mKHLdREvpe6arUSvSeKsm9s9otJveqj6rUty0eNxXiXULos7aJoC6a0Ts
eezpCdE3tG1sPsfMxvgbjzhRCXWTt6HiW1Yf/6KN0kUcHMjTf7Ptju7fgIGftasXflhuv8p5ACuy
ay+slOOcR/c0Bm/HLN2XFVxgftbN+uf/zxzkL84uVjW3TWnFmHfEuTjAzlCm6O7wfzG9+K+cNf7i
7JKpbW6z4nw6jt2LiYrK4Wn0JOuDmn7+n7/Bf2FA5vzFqCWMmTPUJ2hDZwSDmg3drtvnkud58YVZ
PGF+/5p//Rr/e/hTXP/d0KT5+7/x96+iRM4URu1f/vr3xyLnv39b3vOfP/PP7/j79qc4f+Q/zV9/
6J/ew+f+4/euPtqPf/rLGuP7llHjP/V0+2lA0X9/Ple4/OT/64v/8vP7Ux6n8ufPP76KTrbLp4Vx
If/4x0v77z//0BeXy3/9Xz//Hy8uX+DPPx6K/COLP/63d/x8NO2ff1ja30zNsHWUYlguac7iCDv8
LK+Y6t9cIWxdGPjNLi+x+BLbr+jPPzSNl3TdcPEj0FXLsrmApuiWlxTtb1Te2DfQWMxICkE32h//
cWn/tDj/c7H+RXao02LZNn/+gXPKP+89odHkr0LjYBQghCoM/S/eKEbACzQDctbZTrqarJnm07wp
3/sQJUstFAEv0jYXDvfB+/0CV+16ZgAeBEWQ3LvIqP/9BUti1JX28Kq1aYub09dPHY0472Ufb6sq
Vry+CdClI9t/qgJro8e58mZrFWl4OqCtC4zgrc79zNSGNytU9F1ZAU7+/uc0nPaG3c8PiNc4caJ2
zxWnW3MY4qdGVd6Jc8GXMimXNLeil3jEfqCvqQ4gQBfiPA2I4HLTD5P5JhvU7XqZrmRVQdZwnN7U
bqTyqYu32m6BXyb5LmOMCiwZ9ZtmCjAGIgyv6C1WfLOsgffUyb6kmjEcUMZXMIJG8yyV4IEBCsm3
VSWPplsB8PDVDzMIDlCjIugByJxDL4mSDU4bWzue8zf494PTZfrKcImjhhzvVLg+cuGBioWGuIdw
jOsdx2a4S8w8eNB6hCGmSPUvyOoz7WDli1KjUxUVipkySJprb9A5YoRbcljnU9Rf9VQNPxIxjCdi
I3pyaMXZxAL8z+lw6zZdJ1/Tqxk8Czm//P7ZMOgY9BkMH5YgsY4bdbimiWbvlNBodz2zPu/rqTtr
mYXeTkOfa1TpuF/UYVxXm61zPBu2XfIbutTomYvD4IB66Vnw5N25td3R6h3o9yqD49ezmZuXMR7x
CS/p8JSjYm5jkeVHOi3TPS0F0wFh4Xz4/dffL0BLmaC3untqTSw6AO3NSyVJ+qRVGvdDQm9ggbTy
oaH1eUG7o+fCgJcaRlG/WgNnWI4bi2oNL/Xiv11UTnOzSwx3ZVYHp57Zo7s5n9GxMDv62FSmstGt
rrm2ZT+sSm7VE2ur0yxg6u8ZguqhLMSvQHnhEZ8jz+6NTcqc7a9ucn4Nkx2+9knRw5NM9m0CtmZA
yLowouwMDWigck30u2K0kgPnS7JX6H04lgKdn1lV7sVRpnA9uH39YDYBVjJFkr20A3A9JjLVR+/W
t2TiqB2UDCQpbWOc6Y+ZHpPhdWZ40K2h/3LG8HtoBD30BtYQLWrmJ72WcgWuPt2Dd7tYtufVeexC
2qJzhcSW7VyMbQdcNbX3SKsVP2lm/ZlGdCTCVmp8ujUgvWVgV+k6oEUWVB5Ou9csCN13xrYBAqro
/1MUZKtiNMJrbNnlthoa/W5egBFouWRXG51zbpFkrSctj84gE08W0jKPfpnqi3rjkKV68BLVDpRi
IauDFS07Li0M0J+Kn1BNejKH8E3UqFIsTS5fTYEME6U4pBgD7WyyCqBSHauZwSpuUUYUMDD5Ixuk
kk8zy/go0GJoJd7cnmzJA/HI8NohYRaybf0Pss5suVEl2rZfRARtAq9W31uSLTcvhO0q07cJJPD1
Z0h7x9kn7n0owmBZVlkom7XmHPPi1LF6Chz/mw6m+6ZCUr1qhTLZ1LJwBTxf3xWJqnapDMqVX5fW
c2B70dyijvCmte1vG1rR35wdwJTgaUaO6W0SxClfuY2EAtmL/mIArVmgJeqPArvV2vJQQdW4Wp5s
LJHUA2vkgE7t/shqfEKwor6Ua9VzxFLjwUg6e88nxWbhZ9SfvmHM2TWIHwf/Jbu/QZxHJys3YRCV
qx4n0Cv+o0+9Vmgt+rCd1w2YmWCMQiwbiXeAGIESpzbHz6nB6Bf5MjxTznQPiHP+v28YheP+8xOJ
nk7//IRZlR+tcoptmfDK+6r5jg0t+TBYYZO9nXpri3LyhyhHmqRx+OZYESOALu1Zh57/Q2sUFIIx
GA8aqLUXq5o2j+tpKatVUHr28vFswzgc/PALlWRx1D1pX5H93VdKuO8MPbSvIEj8vR1aH49vmvdH
VOW49/rYJ2KZB9SeWy8Mmq9PMB1+x4fA1EKDJgfPOTEZl5fRbfmH8HQARLM07iXHx6k1NPs2TLur
EwzdZnD8m6+jHsiZw96cyFT3/qO2rIImhAvCFFh1ZnmKQxSp5M/OpY0VjN+Sm7PHT1SuV89FUAik
4jyBsvw1+sr+mjQDepehentc7silX6WtbSwep3nSYbTJVH7o3Np+K2+P39amaGCTghuVvasxox1r
f3Z19ybbVrv4WuTv7DoEIXC/DsbgOUX++uJ2/rwPqLsHo/QPNA1atBhF/uxYWEBtW9MvjYuTwgz0
6nWgOYyNFFYFNsWPUD/pDFd/9BwRPWU359nOCwevjPSXyVBWry3S/m6w5Ac9nst7BPLs1pVCXrKU
RT/ik5vmO/ZxpFRc4r92dJoWqTYYzy5Co2WskOFlOiTOpBvCWxhpw9wDXXPCZ4Aph7GBB3tqb6NE
Wta5SXCsjwAwtcr4I0nim7BxaVGynF5anX6qjuC+Z8Byyz59Ldi5L3RtzA6KbeC2HKt8xWJIO3sm
yAmnD/IvmeM2sJz+N84rKnFx9IUEu5x1NQTKhpryJtAYCLtKOC9JWFaze1Lerasw4QP/cN8dtyTp
jC7mV205762Q1Q/Ek2MkR7ksC8/ZxSmbcE8Mnz12biYRpnkqKNHBobE8n+jnfnqjmEtD134ixTtq
qaG6eJNG9ZMpQLqNjzq2HTZjM2ib3LPbXS2tYh1S0Doo3zeWNekXJwwA9aIET3WBRpXOsyR0Xyws
9zQSWuMte8wcvL2fMmMetCvvBz7kttRLaollj+7B0tjIR+2C5hje6YkJ1WSPN6Orn14cYa61Mvb+
1k6+1epW/q0bZ9f0vvvH7KaD2UXyD30/9FE875gOZ6Bx7c+Y69fJz/3vQGivne+230Lr38c+D2gB
xl+jMfZfvWP8sG8NvzBC/RqpHD4Ln09mDXvns0gMFECVmnYocRBt4v2bxwM+Td9zxhOYFPQ06TR8
I7HdOKJp3hiIgOWZrNhEZ6xj9I4n04kqKFl1dMUuPcx0vy3xY/VIC+kxfcWxfrQyO6I9hZid0NQU
NEQD+eE+s1bSvLoAhz+TilXvaHckRhW1PwvdKrnYI9vBULQUe0QSrVvLmLkBq6DUlfRXM5oz6VAQ
bECG4jKvfOeko8JCWSy0C9ZLg9wPGV5gT20hztDGTGT3d8DAHar4T5d2KNPB310YcSvAHDWNhrst
iXeifwumQnHnJ9rWAgL1pnv5NuBWvDQaq+3GrjePRzVpl+6kbrWzx2mna8NC71iWPU65P3KsvUN9
fJxCmaj5O731RYfKrqBbz3JhI7WqvyqhjCU3ULgqRN+8D1Hz4Tqj+RwWznixaLQ9LkdiyNdVFesL
kD3Nu2/QD8bhjPqqy45tzbqqbup+nowZrjAMJCGj/J/RCN4NluU3XfTaQgGP2P33UBY79UJVob6J
sBpAyIr+tBoquB76M4OUqNelxkRfO93drOiUSAt4COWDpX73HHQqYKQL9Wnvopk8ILJp51nuBp9W
5GBx5qHhENGLM/roohrerLCzaGbl2B5VVu2YCBYOjDl6mX6yqXuLCnRi+DdjbLuF76YdMy3zY5Bk
d+npgfk7+5jykWqOx5rlcdlPR2Z4f7yFYZNuA1wXi3+u454yOn6PgWNr1xW29s/TiCH4sgbDPU/Y
D1B8lCm14an4dMOkfbIC1zxNZW6eaEu2TCjWcqw0cQmFCWeK0t68YMC68WysHfEuLRpPVbcoxt+Z
G3ZHLTGpbgMbL4CEldz4Fq1m4EeHmLUCRiyMe34tm5e491j3uug5hiKTL6jUoPT46dIKENIF5FKA
uIvr51H3WLQ1/uxxRi8WBmQv9l3gFnu/N/UN1pYVOS7dsVFdd5Se3R3xDMyU1Or94zq8ihlCJ/lc
ZdTBbIUh0OIuuTwOZQwFJ9CK58SegCQ3iuzWwkxWQc1Ktxia9Or1WnK18mpmiDp4fpwZDo51gU0B
U7358DEmqAemYa1XcbYw6sh/6/osowppabuAefBtQPCE/Ca+lZG6YqUZ11OlxTiNNO/DrH2T5oEx
HIMmH87IxL7zZvA+ktFr5pZTBixJjbuHiVVuXKaIr7LkAwFGu45aNpYYw5IP12zfs1hrz3E+Qtxy
ffAK94clqmMc6PhEhfjY7LrTLuje+6deCwQ38A2cYfXT8YbNYpQjzw3Izo2n4YUrgyBjO4ozLtD7
3eP1oJ4lZC7L3LW0m/5jMmEf8TL7DlKQV0NetIrE+8hgRBqeUbzWkkwd2YTT0jUwQqj7Do3CdbcB
3RViZSccwEzdaenYRrZMaLCs4DKZ/A9HZ9unkD9NZ8QwqTtaOE/sfpwHwjqWQ1R+0mk65XHsX31I
HLum4U5LocbPgJHf6Txe6K+DoWfMgXZ38OwMjYTX9AtNr0ChZm6xa5zuqAZdnNzWs/Zlmx2AUnXL
qs3EbqgNf5c1GVN/AQpAJAyPbZA3u8DiL1LjOq+K3Hn3NSSqViHsa4f2cSFAnpyyOppWKhF47jS1
Kouug5dF3bu230UY+JuR782lwD+d6Zl9FK2Bf9ukPh52F2IgvN8S9Zxg/bJRlZWSyaLEMYZXd0+x
54bnzPO9ftOKPGFLSJR0DhNqjaZqfNdqbUMiunk1YtoSIZxFJ0b+jg78ozf7ZBYTc8TDa0xtNPZW
QrAcR2eollYLFbi32quXoiQEt+AtH4OsORifA8inZ9yvdDQmlcyoDv36Mc150KdfvTZ529CVao0y
NVnKKdxYON1+BrYcuIs6bE9+v8Gqnu2SVr1GmtttkVRXUJX6/b23hrAz2dqgIjnrKPBmab+dKgfB
gygzau/2+C7HGGm9sUpjz/yyB9z59y9aJnMPquupYtNJ7SdeYMYcvzXT6WcwrNSRWCH0+4X7XUZM
QTaL+q2LbGEXggZaGaDdnsENYUBRyWbU9ewQetl0AiMk5r0QPQFBT+ZQeFvqoslOj6uvpLD8Q5L6
2TNmI5xE90rVGIYFrLH7aF+hXGIVtohtnWk/NHH/jyhU0Y4tm0CTS5Gq8c3waE9WyZ0FeD+FhfBU
lPHdexkGpyooPx+Xu9qZyDcNtXkq2hvefP/J8FBZBGGHLVmMKl2XJhYiR/keFe1Mm7EaF3MjgXSj
2/1+iPp+n7FM3z9O/zvUj+/mw/cU5vFKcxs6df24CRqhn9NRuHs2/QdDdPrZu18KfacmwppMvhib
wrG2UFK3Jvu0SrqHyP+sysbeP04sJfulNgLoQBshzvpCOKZ1fnwdjmDU+ozFXoXh9WwWTXRODVCO
oqmZZBuRHKXbpUerd9xV5WRI0TV5Ng1NXpGHWntf5w1FDRCi2GCtDs8qX2Ep4wOuG86zA6qE8RL1
gqydZ/N+qbxTWsC8pFDaymnv595IOb8peFsHNDSPa8zZc0uRhwFqoD3o3Py7CoVU09GToUrj7gur
ds8B5Hw+upiINMm+glR1M9w1Y/BGR0AeAUbA7ssSZw56z0I7Sw/FDdzsOOZef2Q7TkslMEG4JtlN
8+JrVGaHnFXThUro0rA0eclJTphZEwKIxykZrhXzL31HnB8Fzh2p3uOVqyh5KL3Ydr3/6asxxpFY
ferNRxFvdTWZKyNAbhRj/jmZqGBN34teywnZrKa5AAFTDR9EJLe+XsOCUAZdflt7x8fDi5Wm+IPT
6Mn1IaR6UXxMIfOe+jgoTpouciTY6qtqtAMOgt0QjuaSHQlGy7BUexkMw2KwME/7MZiKoTM27qQZ
h36oXzUt3KNeHPdqtMQhTEs+fPSSwjyp0DI1yTLvnXDfdxoszSBfP87+O9ikaS3QE9EYq7piN1A+
3Q2NVewgxoaLzGC6NJ3GP7WTVKiBkqfGMv1TPADWoJR1GHFvrRrNlXMs1tGrqiZ9y0bBA+9Gl6e0
QNg5BsRK935AIlbtdNOi79ui7e0p/F/EhD7PQM2+youuRcJaf8Z5C+etIowv1lxk4aKme6mSRM4i
Cl1zPWWhMOiG/ZIETbSmALCwTSRKj5cJ49Y/OXR6/5mV9AikGHJTMU+QZ36Aw3ob7Li81I4bHZ0S
Du3jesjSbdYZTAHZoJ3hBzVHgJLBjI+Q+W1Y+7hy2etF2m/m2PZ2SAp7Wwa9vfXbEHtIgqEC1N/R
Rih+KgHGvWC9V3gwDTVzGsnkqES0JB8iPWH4odWdy4Mx1OnSDiJQQXqSbMN+NOZ6FqJkAGO6yMPO
3BbCNBl+OEwOXO7IyQWkbTUtMwoQy7rxp7eSGe9pGgZ5sHrLAlwD223q5HRI475beGw0Z4/TxyGB
xTkbXUInjfuD9baetqqLpzcvKLd5Jtp1aICvdVyblz2040bqefvaA8KZj3Z+F6A48lUjJ37hQVGR
GRpsLbKZRDAjunvNjgkiYX2wnEIX65uMPoWHi7lONPDGhvVBzyE4Pg5ThaapbsxvyQJ6ntdmgddL
t5aa27Mz5a8GwE8LUCC3N9lP5g+wrX1W99GvhV4XE0h6jczGenIi78MabPc4DFN+6/J0RxGlPj/O
6t5/Gqs+fJmUEIek7E6W1x+asqQWWNp/YVmhGcWzvZKg3o6jq8lNSwlU1LgEYeEaS4+AVETWjZXP
IxLPn9jajICNDPmj5QuogygR7x9Ox4NKxDFMn9JIuqtxTFhntJr+1Ze+dqDh1L6ZP7GPm7EGpn7s
suA3DKZ6V5r+b+3UxlZPbYhpRJEbWyQsQ1C2z51vl8+gT6oYbk8w5LfGQnpmOtLGL7mKAAbwdhts
MQpj3Mds34WrdUfRtMlKMhYumzz7bYQav5Ni+vFroa4AlH/8wQTiHU/9zRzwFupeGu0fp71t3hK6
HQu75NOyoVXvvBUp6Bthq4NwdflU8U6iGS7tQxyHf8rA5D/a28iohDn++w0/yLOdJPr1ccmMsAaC
1UO4XWga251Gcm+4MFQxJ5+rQvirMakhrne68BawWAGdVPJGLGHzCkxjeBZZuQvbsHn1hRmulKNr
M1EhjuZ9T9c2bOjT45CYSp4Inf33GzAA62U5VC16oDpjiYSBRStG6zlUnZgp5RnzEtn2PprSeC+q
1F4lOSJqN5DJ2xSrX6cSwd6jnBs2ebnXa6fcO6L/9/C4VhXP4JrnRVJSTrjvvL0yxW3xkYvUwvyt
RsLY0SJDPfmdkC7PcKsa29aAZjYarb3GkJacQg2ZKKxSdYM2TUPNYN3vjr2h48/HTWWwn2K8T7t9
ZmQxzg1lLts8fU0kCJMU6sPedhJ9DhKRoVBpv03bGDsgpHZOZSIQmBllxf4xhiuJRRD4kela/q7R
23hVUFp4XELksKqpaOGdwFjTWXcV4NjT9Qq9lk4YCQpIdlKcYy7qrwl/6cb0w7uehdMBXXQfm/jA
i/haG927MvX4i/YahEh99A4mYLxnFWjkR+i7YBquzVAGq6brhv3jYFPL7J6SIX3LJifb2YrCmjIT
f5v7oXfpHa/eG6P+PuHBL5BMDmjs+IgsRCxfwiqUwL+/TNnrEOxBDmVt5lzN5BMQb3fxUse+ToNz
Yiu8tqzK/3KoQ6SdF9y0QHNXLrlVKx+O9VPDPDJj5zgdHwdclN5+ApwulUanEMQ9Uhr6Xm7UiWfP
QkIx9TaMdNNTuz5T00sQQwx3gxqTFoPZbjSZYKL6WBGsuQOH7az7EfNM5b/mTtJdtTvm1dLLm4ne
65n2ximxqFqbQ/Dh4AU5YMxG8zq1BZY0SueWlcLE0wVyVjBmG2GyrbZNhDu5ZflA7YOEhoHeTTs8
nsiXLXVwafstG6M2EA+F9asOFtRlLjo/zrjtL41Apk5cgzuHVMjI6SrFamLo6jkadLZ8eRyu+15l
CzIuiwPlnWqXeEm3hKEUiTrcpV7V3GRAa1R21Zvo3yqnrw/Y05tDbjn1oR7N4iCXj68fV5vEWAkV
J9vCJXAJjRaQhrhL+Xk/Y2uezpSX8j9Nm3AWJ+YAxVQYcGH9Fj9GYL9XPjBc6eBhsVo7pXEZUCZO
y3gx8RdaVmAleq+dvoAPRgvb11uknVX6VAVTeKi1Yt/52rguw3ZJYQSLkw7/eEyLDZzD5qyjCVg2
o/1tNxmGr8kLX0r85bNc7dDKoO8URnwKHA6NZa0iSxM7O+zmrRZRn3bcO3oGPlvjQdnq3U4srTts
iA6LmLlSUK7OBQ6KQaonSZDocvTjYVuQFwC67p/jxAxUS1BMrkdOSA3efBlB7rtmVmXg2y71Hz54
T7nlZ79aPTIwj+7CjSnVWZIGZ8T7vnV833vpXQ3ASam6VQG83g3bE2VZcQrSjEWi7q6aPH93Iul/
FBOdiQzb457CdPlSRfq+z6bvyvP7NWjEJxVMtGuMory1erBE591fBH5zlt7aIKJdBnOeFxx7cxjy
WYiNYSp2svGKHdXq75xeJHwyx8Es7sRy25recyswhvb/ezBWCfvVva2bE5ir9v8eqvupDMZ93erm
ynaUtx1Mx9tOdjYXMISePIIt1g06yyslA3NbstECbqbZ16Qr/LXed8WTZ41f0jKav45DfTt2IH4O
Hmq6SjU/Vibzp5x18o1QseReP9O3lWkdUoSdZ+CMHc5gs9/kAhOOHyH+yDSmvTZKvwaww3dc0rjA
TRhtxqx9YQSwPk1KAbNysut9T+H8AsL/s2sD89Nz+CwmqREfvMGdzmOj/7LAo9qmIPeWxZ/U7cdP
NwbLnyMw/Qgf/q5ugJuVwKopoRm/MbaFswiq8y1oMTuICMA46LVsTTjyl90nwR9DRKtOlvJTgyA8
N8LWOJqWbm5pcQ9LohncFxXfc8udJP4mln5m+eHShBf1NjoBaG3fFMtoLMtPqsZtNpZfTuR6WNCJ
f88ZyoUd5dcJHzk+j3Sc+aaRXftkoitXIUyc5LjJfJSkA6CJOGq9N7/RjJ1TYqHQp1hf6borZ4/y
YOoPRIDLdHQW6Aa8JyAn4zPboW7nuPG4b1xwSqnmUBC/q/tkwcITUvkMN2B/S6itzc0BQixQSrEa
NXNh5LBMx2KwL50dGJtSd5tlhUfq3fTZ10Wy2hnU1maytB3sCKmzxxrCRhN23KuIMbFAhX0fQWes
K0qWC9pJ2rucMEwN0nnWWcQ9W5P4fFxmtW8tBO/z2m7T8IP/xiKpYx1pS+zsIYCms/b+ZLH0x9nQ
0/Np2j642RE6/vuz0nfJNxEKv8Xjd1IBoflY6+4JDElwDuxfXc/XMqs83DaUVwpYjvNCSQtcsQ/i
GomMRD4z0Z/FTGvJw8TmawtF/ZdSAcMF0JuPfNDvG+Kv4W4nt1NTW7ANaXeqsdQTNHZvEVTOpvJY
6AXWTPgtbjjdhaXdoiYxULjNBkrLm7tObBWCcVhrGtwebu5w1fh0puHpbmMykbZ2JrKZcqoQOIOt
XSP5o6LAXlMpx5ZJae+DRCXiglKVPLNzgwVqaPqctna+uZd44iGYVibmtHu1vPxj9kQsTnBA59g2
eXPb4FxE1rEacwdkiRTzQRyLZqTuiYeGGxz+oyyslVY1m7APTlAY91kHWs7J4K8GTdWewnYEmW7H
n2WV97NGr1cwAMxL14E+yXCk0xWwO5JPsEZN1tScIB7SnCvNZCbFuPHo6Fweh0RZEmuVH2wal2wX
lIjVsW25+VHH1juj7tBVGtxuyWT9YZtM77OoiT2C/hYN1h+UnNqbFrU6An8ZX1p3SJfaxina8Iiz
XQFa9Oy9+o6TiTAZRi8tpnAgvTObvmIN1x94cz4Q1hMZUBKt6C1wDefShYF9CSYAVaC8k3XCG3qZ
hntwkgG6hwXtPgrT38dl7/54U/+hEXU1lLrbpfuVQ8VoweLqDrkr/lrt8JByrZPQeFWkuqckWT3Z
fvDHMbtzWIMSSCq/nQ/Kvm/ze9jDcU00CdiMg5vl4066boAMKzVuk+kkbBB5qYR+HMrcvpNuo6/C
4bUNBL3AsrzT/lL4Uzlz7MKKC/vg3A+Prxid5GKAe8+2IIfxJivSSia9PUbpqC+gbSUzCqbsxmE/
DJ32C8EBaB1+GA8tqZEa5hIAkTtXBtlFshroBZX87ci8WdlhJY+Nr2OQ6oJNlRXD3OYGmVMHO06m
mWwjckVqyzbmIMohPHRDesWnq9og2RpWhN0/N58jasdvqY/6W8vnEP+nk/CqP2FnfyjWkNt87NWG
bQ9hVZ52Zc7Y4yh0wXlU5pp1CSWdsrOuznMr81nVIzORMGt4nVa/ZaE/PvVm3K/stPmaHOT3diKX
XR/u1EgHzSmm56CO2GbWrnftbRegaO6zLfSjV5ap9awp4vImuzRAuRxXRzwt72kwB0fu4rlzoxcI
sMZMWFO09zpMKWGFo1Cyx7w1lUEYx2jF70SGtRRkwmxjO6jj2FIwBWLm1sxW7KM8xi7eI42qWUNp
z8C62M1i1KOgq2G3innBcdm80/75Kop+XbFLOsZI6qDTd5AyDNLGbMIp3CPatHGrtZUbzYpMnxuu
urCT8DZhmvXn+H7IkKe5RVmRxsUytClF5D+1ZXMorOEt9mSwqte+5hXbwTVedC31zrlWRxg8Sf/C
hQTr2A4OmmX2zwE9jFWAcdGgd4WVUHlnmxrYuRJjuuD++KRHgnfaspKzAsd3ZgfGPkJh/MgV78ek
sv0UsMd1O9sG2cmayO7EaaTYT1BHUrEOtl5Ty5I72VfFudd0QjL4vfPHqd5H1nNN6bllMerIsZ3f
5QgMLu1kIxsv/aVlXkebgMRaBISaphphDnp07tb0lohYMcN0bdquB0qKfW8GbiasLPBOmDzvGKr0
TK7vsGqsKp1VlUhnY6urVSBdij4qpTfl1vPB1MzjZA9/ILdnW1pH092bpgSS6gaegSFmRt3yQyH2
M6rkEmQzsXOqZ4BXJiLuyuujecHe/uwSNvVk+Y1cTRPgqLFT67CErRs1TsULmbQ5FbpsUdHNKAZs
Ibqd1ufKQaRPF0HMH6ePx3YJSSLOJnHxbFe5qs+a5Qt0X9MMTX0yj4wIiqoF+LVsUznTukYtJ1pI
IdvHIxBJHMIjqUO+m51F3dFD7MWJ7hKo0UkdEmhNhyAvGQ+bn6FKxIbQEzg7jcLNUBpnYvwM3BvC
3im8J10DVunxJ4kYqza6XX/pkve6L9nxBkYar9vQnqc0V9Bt8e5VxsjsEiU3CcpxFylTrSmmjBic
U43eHAdfZMW+HZojBrFgj+hzXdvp374gEDAYGo2KLrRUxjmk1vqySYKjZ2XwgyObrLQyLM8RWTKn
aMIf4+nF2Xe0TR8Ff7WybFeiTHZVmrb7DrRQb/cBPk/DX3Zp6RBOpNc8VUzOx1+jD/tn4fnIOAP+
+BZhGU/jeB+ERn8mEd2eY5fOgdQ6bzNpAUL59LtvTIdlwiGoWeqidsClysoGPcXwrgf3T6lbrJDj
BWcXVDZ5eWWxsntI8q628XNr2hMKuNcTUuOzcVRb1ZJDJZ3gR6Q2srx6KwB3H+LBFIQcenScTbjU
fRoTAnK/Bp9GW3B91fT3LJJGfnc6iNLHZ3VyHBP+SGXPH6fm/aOb1ysqkuTKdb5YFbw/vR8/9/DL
GCF6fz3eR4K850PQs6+8OGrIsXSLZVhXdFavGXJIrfTLzyywQatr4ovs+NfW79SPmY/HPkzyv07o
rtu4DH7voQUB6FHSdBzKPxaWnif7HWi/h+vEPDeVLrlsgDjS6xHxYJpTJ0QskhvNHgBt/KeIkyuE
tO6bwfCrLxzxaSjimrrRKT+Yz0BDOo39lk6999QHXnUju6KeRV4Gu0TL3ZmyWnWFRHnn/SLliano
zZEJ+5hvhL6A2A+qqU+bJVoBdbyTA1dGHrWHMCm8lVfrNU0WNAFkmFU7Yiz1e5hTvfWlHOn1OXKD
F3LYkVyi1k1ST3vbxWHTmo5xsAEYLQUw+qODGHmJZF07hawauPm94iwU+kq78NWl9bKSSTR1r40T
k/uoyuKVtBFSJ2NpoCBGam3aevoOK1DeSeTGh08X7qkiYuaL0MUPMIDudxAWZ72phz9DS1ePMLTf
XqRL0YYYfOOMwnuV022OvXXi32HCWFz5qzAV5QQMGhCWYC8X+sIp6v6XRJCtJQf7T19Wz3enwk+a
am/FZHRfwmSRitve/RBEo/ESIqQpGtVh107dG7X07E43bF/5f7FO09nt28yBc7fqzUtDRXXeRp48
W5MlFy1IjWenK6FmBndEVTI4yxYZysHRqRtpzb0KbWtyrTGY7IrGLDfkUpg0hXLkUl1mb4qxzHYD
v5c4NcTNcR1oK5XL8jBZ6NFGzWmOdVR0KH+74ZQUbDaioraf08qK8Vtb4SXjPztXqqmvMoI205qG
+WJZOAjNQYtveY0XTIpofLPsEj5R4kYf3V095aL8/ATO8q1nQf4NE+qltpBoVTI7SLsc/yr6sdDd
KS+7QUAHQOCirse3f/7uoAtYJ6AXRSjF/cCq3i7wSpcA6/Uup5PotX9h0R0iIih+EtN9iUUdfys+
V1h7+s+RbAieTPnvQLARgBpu+wb+kZA0GGyvXWXC4a+04UWNVNylPuZXs08xUvaJfzZ1lS6gEejP
MhfOAhBOe+qAsSw7eyyPOp6DlST/56DXVbwm8DDe1xlbJWfs4h3hSWJDqz7ZOoirt5S8880Yh86u
RoW0LiGk7Js6UauaftCh0SaLFZcVn0gYhGbrgadD8Yx/vBLqTE/fnJcE9V18JaGzTGn2gsKOpJNR
H3Dp0xKgYKDdbHadT7Vn9e8msWHUO/rwc+S2Jtt1+krC7C1mEPgh3PRUStfHw2xuysjRf/WpWASY
PtCeFazPsFPgTfRm//z5QQQ3eXAXwxnM9uQvolJjZlSA/3/ZVuw6oeSfpvXPflGY36UdfLhor78a
bYgh3BnqozEnmCskGFDtQTPRN5265Xf3VKsq7MQ6+UH0W1mcovWYM/jIS9zEhKwSAHpm2hkWxKF6
pzstmTjUdNtHWrTr8T7vutj89yunbanttq41++/a4yshPTDD/z1a3n/k/3znv4eXGoEWs/8e+f/8
GkmRZjnZxvmfZ/zv5x6Pe5wGJPSgk+5J9E7TaFeDDN9htPj34P7vVwCcCwF/A8FkxaQMqeiIL3Nv
V2O0s+gtnzLdkPtQ2cvHGfpiwGdxmxe7zJv2Zhh1pwlJ7jEb2dH47inrSswKCfd2B3vnFAISo7U+
RNq9khOuHhe9eN/FDnvhQs+2bRT8iVjFQtlOtOxIFtUioqgNdhV6NM7r6px5qcW0XLJJb6q1sEKX
xrfmnu0s/BlQGC/M1kFzwgYtKiBv4e3fqwqjyOMUEaE4dqXz8qjp+lki99zZwTH3mrcq8rzX1HbJ
rhzUn6YnXa43JkkasS02LdFzc7Opmzevwjqio8NujTTfGGGnv9e9Ozdss5lPShdrqfhciSItoZwQ
sms1tUWWGRzRyBl/QXSB2VhJC4VcZWIGSAi3XBDi/CRakndoO4zoAo13OJ8Y8Omre8n/UHce242r
67V9FT/AxRnIoXlJJIJJorI6GKqEnDOe3hOsY9f2tj3GvQ033GFRJEWpKBL4//WtNZdnNHN7BDaz
Xsj14iQmkI1q0m2Pr9o7rvMFFxXcDlaPQMSYqBFyOo5d+iPCtKAO2HNhPgEXpX7GEaY23ZuNxSp4
ljMn1Ii+Q9dKMFzlF0FRaRLdDvuQw0u/ajnYsNaMQCGAooSpKDiJDHmyGiXGznWmbS3JByGqOG22
4F0qmrXBlO7acUkdeW5rHJhiHTTjSIXY3GHQLy+JQAHFoH2ThBFKb/QEGkfkGAhzckQDE+Mispmy
olxJjxr6wS0xvpWsY5y640b0PukWNXiJCNy9rfCK90za6WhZ+n2pa3C6++odxQkFbSobu5v1gFOD
aiegWXdGXa5+poP5X+l/lXKyfdFYO1QwdqdFMt71EKQ0PJuCsjC0JWYnbWlMp9GaDKfBFQ0WMqdK
Ia0pdRnAsmWoNMMSF8dxbYqjZL7VWVoHGi7Yoypr6AJLI+0atVfYi4/g+MNl9VMtY1yMhD9oPRRZ
i2lxLm5L+47nhDmhThreN0gie6WZPus5c4CcAMqi1iTLXoxEn37mIJl2cTd9ZmvXu5Elw1kntbNP
BWrGYvRecCOjs87Tk1I/iZ1kXcmQrO6kmT0ee+adNMh6cOXg0nYHPRo+y3VCQe+U57z+FRKjN3rK
A2C56qDRhgDvqZOt5aEehupNJQwL+bxSXalZblhopCdTrh1B77CrDdlH37amI7D6aEVKa6itG/YF
tVl8Hq0JcpFWfRsyw1Xg1xc0gMCIzzowzFtC41lcQ+WN2k57whdqMBz5puqxuDcXKO91jKNHERki
4wBqv8mR5dCI0L3nk4HFA4jplMiDPyV4GMOeYUm/mp9RI5HaloXV7gtAjGEpihQwKEGtA1FLtf6r
omd+V+MkflDZyALQZ9EwhItxQGyRnFkUAkLmwovSipQylGHjTqRrP2tYbyx6UFZWBidDd4XXPR4S
MjYvURJd7vclEnmDsm3qc1Xh0hx6BMamfa5SEUBxzh6rMUbtUWkz4ShYfUNPdtN/lUXrZYr4KtJL
/sIq6zsGtvUz32ADQ1YwYYHPvwrDIVYZptVZor4s+vcIFz/7MM1N+cuQb2L1ISPW/OLdf4wlKfxu
4v3vorxngQeV2QDF12wnXDBDr+aoL9+3xUk3CBXSYN8+GBagCZ3VibVmL3NLtjYqi29WZ2qf0cwy
X8sRwEy64V3Id0WAm6YI7tcm+gjJjicGEv12z5+Lvz3mb9/3l2+5P8Wfu6U2g7YV6jTngqIq5yii
n7eugmS7mOhMzjdx5Z9f368pA23l92vyLllkEAdmXkIDiWk+Yim/BLISHfWlhPiHLzwYBXMOMsUQ
baG2WhDcWhv0Q9OCsR97quhEyCnjrc0V8SiGwDEXrW7oOUaUWp7oKmNNrdPTDNIv4XLs8iao0/57
pvGDqbMhn99ykgq0oaUO+H61FKQquF/7+z2DRqPMf3r8X279fVVehKdalhqXCso5WBEwAihnhwbu
FlU8KsdZfayD+7Uhifl9/ovb/jyEZa/D9q/x6+21AaG5BOvSUOCVY54QR84VLIwWYFFa1bWBsl38
/lq0xDYg498GQp7xqHSpWAdF0zcmfU0wYUsHEXR/be43lJLM9kpx5yUKD1IZ9eiBSheYqRbbYhpD
lRizgzrRHB5PA6kVnvz+w9bFaoN4bTg4hiDa72+PukvK4H6tYs0WUHIzcFw+8hewoWvCM8Yna6l8
Tgwt/f0q3V8qaXup+ke4gj0nJAgNlhQd5sqJs7kIgFCswSoIC84rIye6sADFBcIUmJ3BkqMJd2om
WLsBbd4xuuxx7kKCDDkryL5j2iaPzN2ow9OhmkTsgpr8WHXy5CQGM7CEjqsAjqxpABcWY+D7idCU
JHW4uF/r4cKTsFt8/BlDEEfTEGiCqubgC7l6v5FGUHrvq0fKdXYqLu8fRDcJlQ7jt0ETEkcSGoNF
xJDBwi0KX24MPPnglWeA4F9KanysovTSaC0OrApOFext4Blz2H2MiuGC0dS/jyU6fou78yZtxoFZ
9yPRhK8WZ8ZjqyB8tRVkYE1hIDhsWFCz5Bhh4S2ehgUDabq8K1J+WOeisOtFEE8VuvneEmoWvJqm
2AONMOeMPcV+EZXo+4DBoA/VL02a9T3KI4gZPToPRTKfWDjhtc9nuHUbcHXIY7STDmyd2tmmVrQf
jTma0G/l5mwRF7hKfUMEgLxBNDXzR15HttmKwDfN0boSHfTapKSOKEkcDH20IQjTa0a8P5rVEC5W
e+4x4u8nI22+t9pFtBj7WUAFWe/IhFIw8zgiLCrQobxj729b5vym/T8CAbCf/u/zv/yq2n85P7nP
fycB/Ad4wP8iXIBFwv+/pwV4w1f/k5nxf+AFbN/yGxcgmOY/ZEkFDMCGTbV00SKO/5sXIFjyP2RZ
1wzDoHDctEQdFsW/AQOMf5iSrssIKtghRFHhCf8JDJCUfxjK9nislSqGalX7/+EFyIa4ES9+Ux82
GIKGdG7gLtSpqRFVSkpMjfu/f92SMoIvIP2fbCqyUVlL0vfNTBVwLYH6FXtfiaebYP0qcHzhIpNU
vxA4PxVrtevM/CCkJS7QyjyEjUZb1nDV9fZCzEuwkkMPJz3ML5TB+dVSnISs+Kbm5pO5YS9pyfgY
r2FkvpUS++xQJoCZ9a9pWV7SrIRHYvSRI4R9bA8Ic3jyWEH27EmMmbwfJTc7dTLtFd0re80j+Wde
SOdFDt14AMiGD5KgckL+Ilf2MdoDlbqc8uJyBnqovkRR5ecRT4hZg3Ufrsw97mgvL6tnfdEeVgm7
gRXvsgFXhwbeYR/264+ynonKA8Atv1cTA+QknGwRmU2iIlRg99GHN7PGXIYcw9yuyAFFU0ysT04c
1pPHygjctlx9W8gLsBreh7NFOaC63LSaLfUqMl5TOSyqRkNcRdE2XlhF0RFpQ5NwSzMPPwed0tu6
p0REk/zGVH8IJTzgnFYG1grabQFBa0jNR1IRJ0txqzXWchsW8TB0ysUqY4ThMg0DiY3GmoTmPh5R
KjTtyBQP5WkSn9ULOed1E3Q5GQ7mj4EyUqNZ4JPG08Hsq3MpQmnN9fk4tK/SZPqFmEmnUucFaOj5
pCCGKDJOMdLiq9I8NBo6Vmr6cacavyQipznhQ51hnNcJeeXjjkP/0GERDg1Soil+VENNnWm3VZyi
dDJRIlabdiWw/HrbullTfxAov4SphT2TXpqF+GadzkeAdE6YKBgOGX1kbEsFyuJfcA7DfAxLrDXy
cp7J0Ntd17xj6yCzuWOL8U5CcLVjvE0zozmhW+00KYodcTHB1Sjppe5rCvN9SpMGbCWZpNJcu1NR
3xKxvmi7XlYobSh/qOYezXk3U20jxNQqUHx1AmPAYL51J+bn/tSQ2hDX/Wqkn1KOBKyP08kCVA+s
u7NbSztl6kIIa1aeBi0ZHZy36P9SeyEccVXiBwYyUJQ5T3XXdlKCDlhOxfqsAeCqKWhxq8mqZyZx
H4nM9le3edVCLJwVGLRdH8mJE84rfe2qXYbIr5XIPCBRrB9F2yO2xbdwSFEKQilQKL1E82sd2uc+
xBDmdBNmOGizh0ZPLk+ajuah4czoqSMx0TBYuc9+2EtloNbsjkPxiS5FBoxHluUfxB/Oo9qCNE0B
YTSFD/uIb5WEa7J1wiMwHeiz2SZVmpulI74AJbNIz8T5aUxvSZ9yCpWhFmPeTFjttR9hvBLG19Wz
EGOlkBe2IGq9vtFhC891Em1aIpgT9r4eSeO+EutbITF6xrZFo0jbpY8tMVBqQZl6k0k8tmm87PVQ
Y3Etj7k7CSkLkg6OYjLBgZ4FaLF9zefKlHGtQ2WffRqcdyqoBFxcc3g6Z/34Ja3VU5fPB0MsWbgV
33EreLo2AiY24EzhFxg3N2peUUubxTCl6YA4WgnFyYP1tS6sQstMTQ7SyKgGGPjsyC3jfKI7dD2A
qotZl11NRfSQ2OpdOIeMl0Fc+2kxQgxdrnoUvQLSmIm8QhEgWYaDJpQmV7QGp+kmN1rim6axS1IG
4dCGihq0ZHiAiRvVnkK0U2UplNKwhfAUlULNFPk3z3tzV1rZz2U2v3McwtBBKNymobfamRkEjhZE
Fp/Q4YYkMNtzHps2YH8y5gieBTxGcw05yE11SUOISFlPzlrXXIlFU13aidl5y9ddYhQZCacxrYUA
BOBojoeB85GfLfjqljBUQMtCCuNwjv1n/hhbNqZ1FAkPtYjldqkTqLJm9ESqaj3nBfgIChluQpNo
r0m2ctAV6p89FOdExqFiWSqFHkPzqwXbeGytkPGM4YdRm76HFaw6rPEqhpu9MNPzI1Dcy98Eap/R
68pxq4h6btqW6qxlVwir+rM0pMusl/oVgjKz5njBO894/Y3zJMxVRcx8yqvpTR7wC0qK7gAcZtU7
A9s19cFda7098Tpj1uuIdg5ydqJAiw0b2KxbhFJAks3ao9q2/sj8wSVrI+9qRVvsSOqtt27On7tk
tn7OEwg/ufpcJrO+ZXHLZAsI6Uno4DgkCevwSZBfQ7L4p0IuTi3idlCbJfVav2ITEFq1Gd5nkIGz
OPTsZmTEXwgKNHA7M/j2pcSqkCyP67h5gXQOrQkicVhOnl40wVxk4P5z1ZmEZd+I5xIpTUHM2GO7
AKZZNCXVgKyfeddUgDPok2G/00jaNSmsp2jMdlorb1x/5XVYzNW+hmkZgO99RCy+daOs2kUKyiPe
8OWrSaNPFrI5zLQnCEvdcV41EyNYkZEHlIGLMgnzFYNGnQYcA+V1sZ3qmflKQpvSjkJ8I+if4kmI
lk9SmlUvVTiJ8Z134tztw42bf7c4y+ZCvX2jMMMe5E91VazbGGdPvdSvlxW2pELlt0MrSHJZsYH5
C8mZfQ68aVc05vKUm9ErUuQDPd7VWWsgk+cZ5lEMN7vIar0u5rQuMJ0FAD4lbryC9pGjU72M/Zno
xnkxltSn1VMEZVnlgIQscjAhtpeU7BhKqRniojUnjxY4u6ETb6yorWyq4nVW0sbJY94hgj5/tExI
0eLwYC31dVXhhcIxk3xd677YERVHE07xzpQS8jkoqfTKZc+KhUgTdWN3yXuZWuq2JfAYKevOkjXW
EZWwHoVB+U5F3PzAQoz/RFw+6MZymdfk16pLb0a7DofEbF1hJGjBmB+f2mLYTJOxnyAOI0RDDFYV
rXatEEOG3Iv0u87r/FWST96JozDBS8+ik8RZheO8dmuFLSqWT9rDkLz23QKaEffPvqzb7BR3nHDy
NkqOfECf+ex0xJ2WCkpz88mqUT1VdKf75ir9QCDHf5KZQQ/RjxCS16RHDQVux2u9V7AH77bJFP77
+EI9xVdSxxcmKFRvz9lz3upuJ1FIz9bqQcPOgl0tPrcNUjPWssBI0ISXose4Cko/0Y9WJnm1FfM+
MW3Gqp7Wot5r7bVWGHsrGG/ob2LKhdQVvbMmoa2mZE2F1OJPs3auG2G/6M23qlEdQyd7lGOxo1mR
gE8W4t5eLZZGJtBK+ZrEjE9T9Vsh8akR5FpxxFWx5ZExklxrpl01CBi9TOmx0T4NYfcs8Wpkq8a4
mYbLZZP9lgubC1uHU4Gjk74rGLo0VFedDdj1AyY2iQoJtmDai8+4fH4CXWAOT3TbG8YeTPQynGRo
BbjpQ/DcenzSw+I098g4SfxMGmY63i+sSooajOcDvoslzeB9cM/vG+9X40qleO/vV38/oF35HWVF
9v7yoP/6W6sw4afISjIEq/nj/my/b6qLfjr+5dv/cuv9Ue2SGoeNzFwhGwXNdpFahPfuX96vreX6
19v+9pAE/zTq0fYtf77v/pj7M6wMOCGV/3dP+/909yRVjZt1KWD3TaAEjYD4sjJO2/fb1fvXf+65
37Y1zK4oVa0EqABDCErNn0fcr91vY2JtQdDdg2zBQiVbZe/gHP5+f8b7RSWPycr5iB+jFxOP4ZBM
w3mOpbCAnrtt/uQfGNgbZEqlDPCYgvPVNllTgPA6RfWBtM8/f8Vh+y3uTxVa+hvzAKTchQ9fdRdh
C0Ss+zVhk2OrMILMX1EqKAmKFNwvGN8n7jS2b/cfVbTMsUMV+lK7/VChGnlRtt8BdlNnj0I/cJ5l
dBN35bZ2oNqOxbGV1EHU6Aia27X7/fKqcv/9xvvXxqARrDY57f77Q34/xf3rvzzPn/srrPyHLs1D
548ueZcu03aiwjgqvUXvIbln2wvQmxK4srw2DGq5RG131wFbgjz47f5dF7xfa4VotK01734/5v5A
tekruLUxo4b7n0OtyDMpI2GIYpFHv9Xt+2twv0i2V+PPl/eXifJMOd+Kjdost+9/rfvF/b4/X96/
Sd106ftt9bqdGe5f3++535hKeI5C6QIagHhqHDo5UYF9oQyuhWFkX5hoypu1dFKerL4je12cpya8
qtJXYkk+LeWnRudPVEoH2TCJTS0+e0lf3Ph7eOUMGLMl59elPHMCv8TTyCFAugHU8NuyeoBceiyT
V4PBZCZaniFUAYy8Q61WX+mjKMjHNll8nB6eboZQSHu/11q3VyvPwFDeUsIU7yj2o42ArUY9OhwG
r63a2Ib8Kyp/wYpwCzU6kP6xN+kvnKYLHCpvjPLtD+kt8eBSMesarOdKGA+5dSXOapPTQpfLWyZv
OL7S3qG/DbpYGDkAlhgLC+9929Dyqz2O83soRi7F9z5A4pNCfWBZdR4CA/pvswfCeqxowvL1tD/O
YP76gYWgwlxFVA8GBaOGxA6mhFemwhPsjhT6YjbpGHHJfkXpid7Nvt7LPiny73OxPA8hDtaEYsf2
SxkA11BvJ8nZphVeh2JlRzAzZVX5fBuHtFZ3Sjk5JHZOw4Inf5H9tiJYQA3M0GfBNG9bgss4cioB
Jy5BU5wEF4gJ6wADy7L5MhbVo1ngFYwbf2D/SBxjfGIdfM6K9br9B9T5tc+cSs/9VaR9cTYOVTH9
zHLpSVeUFzy81zIRH0hx71siUCmmVfIAt4FRcKkoPxigHMQuOubZwL/ltTaHc50Mex3UemhIDwNc
mCo+zH3jiRPvyUTjz+T0iDG4kQt8RvLqmud5VAKtz0+50B+Ie3gke/dhQ/xpmOxQ6QOjr1+jYT5W
a+roIsRjKfFkc2cu8wYBOpJWom2GhlzAUI01P4ZyfcnENZDMHAm+PFszP11dj+abCTq/YhVQ6kYg
aG9xubjI3o5qYmEtcBaJxlHplKeMEWaFIzYL2eNGy5Edz3lRXgRIvmAXjn0kPjTZeh1Shr6Rzn9W
dvoEXM9XnEwE80HliprTDV5orbY+84cRuz3LRssS/FUNA3IQJ/Tuc6vkhMTlA51V54zoQmU80zh6
xUCz0yPDUzLkhi6Bwx6/4as2RA41/ZID35SPmSoHddWesL64pvFRCorNZzDdlWpDcbi+Bi2q/CDs
+9A4jlrnG2p0q2TjkA2v6vxNXpQDxveTkUS45mU3ZtLRdxQCLvtICUFHdA9iGQVs7L9XiXIZS053
Jm6F8CVri4M4mXwMWGrOy1Hb1L2xDyYFhUI9ipNxS4fBge19oC/3E1f2BbfaBfkg4Jk/6Ki5saPe
KfN0ClEBWbwAwV0foS0HmZpejIIiQeA3Iz7dOjf9uj1sIT951rAZYLts+1cRToHYGLe1Vul+ptin
oizNaB8FM34aosFfp5K1FlxoSCQ1R6uSHEVZsSkdHuIlu2Tl9GXEv9ZeOqaMP6SqC4YMN0615S4O
+ho9xsP40cCnlo3clhrBrnuZZxBfE1X+oFrGFxPxPDHKbk1EPYkCBzF8aeLlEab7mwWvPc17Nvyh
31fLmzhmHrLlfpzFfd1XRBroYCojf6vqHGYkR+BEZn8VqFvKoomR1Hecf68mEW/2Db604egSMyil
kyHDfDOrUz8t59GIbsyuDjTtwYU/lRF7rClzy1w5AJsPYPycIKc8Z0L/INODkq4nsh+Pgli+1GwO
MhQYS1sfBF7iSuadJMCCS6H8SJFfEplc+LzlSuxTRXveKDpDUjobFwvbNnb4DBeLftVH48by9QEE
9usYhs/Q9nbG5uxYyavD8QwFgJ6Z8KxtfeFNcW5Cy1Pl2F4HRI9eOGSF5dSK6IYYXjm+ZeeFpueb
Ac676uOAMuiHJh4RRiWiOxHat0l9juyT4rXBGHhFiCCpkZNLHDGN9s06X1LeZ1sX6BAmVBRnfk51
wGQBttSSM76Z46LqV0EoX5Q4RRXPVdeA/0leC2yaHUM/ek0mbB0kVC1FcwChAHOKfLA/vrhWTOCs
Uz7DTBz9qXik45K8mumFEOUMWXTvb3Ele12S+JrX7b7Lx/3AyM5oD3I1cJTpiC9Rzir17iouZ4l3
QQhvRExXW+s+QjN+TlYS9Np8QEjf5Wt5q5LxoGwkJ7qKtS0E/5Tm9A3CTxBXjpvEkYsI95pTFaSM
uqdimOB1GLcmVs+kCLzK6v2sIhgfMnPWukDK2ZePBTAUaqkzyu+m0gHt/a5Z6g/8pO96bASAFQ7i
PB8Lg4GxVHPoLm5rUr2kKIoZNEjRbM5l7lnyEb6uqHkJZBhrejS/Ge3LlF0bMoqQwydHq09rpEB8
/Gws15g85DTZuKhiDrdLvpbWTcuxGEnStRr0W2ZVj02XPydzdKho7Al7GX7LRYHSoNR+pDK8TjfF
dYxfarN6q2rwA0W8D2P5pEHQ00zhKC8pVCNcd8vQbbLwWa0wD1HRaIiFR254T483SQSOCOHqxlrF
O3ncJ3ST8hvTcPNpruU1ahKXUDdBbCREoLM6iW1WE6Gn9dUp0TSnP5SG7jQRrR8g0/XhJm32EIUl
pjoGOgZGTb218rRfzc6uqXjKybCrs+xMFArEAsbNbj6wH/N1kcmCZjcqymXMUb8vTmL4sHEaF+hf
s36oxvqmkHmKivxBNZ+s1vyZWle1165CJwaYe12zNe0G3189O2H+vszhjvEvZoTWgythd8V8RJhe
ioUD8Lqf9GAOS04B8qEclnPdqkEz1R9d2Hyxa6ZjcsabTmXjju7qkJxgsx3DF2fhjBZaACrHKIjL
8rg0nOIb4YvdJOPnx2zDQeEsH+oSHZy2rdknE0/YS0VPR6405z11L16TW56mpm6psvyKDkPMwW6o
bEmufWvt9mX5zYxKO6UcCZuhrcuaTcT6LIatJxcTLcihW+Xrg+wSj+5r7VHvxKPBjAYs1KEs+UVD
Ns5R5UaFFxrdgxZnUFIYPizz9yFdbzrNzqv0mmZtgCHTy4YFi+x6ouTbM9Ex9VTfKyThYyHDOmEh
BGiHPMLAvxruBEwKBQyZ+RKu6knt38q+Phk4gQf+TPUwOTn9PvAhAnxYXijMh4pTY2twTGkfjZLm
5QYVm9KqKNGY4vS7ub9Oq+RKauUK8UKh8+qEYuglwHlkvbBVgcN39jQXkhcJ4UGMynPesPiOWxvB
6WVQW08LS7qv6iseg6qKX9aqv85q/T4DWTKJ+JAIdpnuAQbABDl8dkRiRnVyerwaDedFnKtCuABO
o3cCPBexGdfgyCFJ0sHUpJc2XfZitMDprvnBoV+9S/JwUMNoi8N4uvILNc9WxOK0pJg10+UW9zU4
kfnEEzJKiQLKVj0OpVmZcfokYVcwEmy9KGPSMHZuXEXebFT2ZNFLMzMz0zU3jskI5bgESbmtOGA7
C35XatkL/fDN8JCj5RdZg/NOsDVlPgKXJeyOAznTbI3yyLxI7AzUlEJ2Lh7IXqj4FaLmpeJkNK9O
0o2eEOk4H0tvLnGwpzNZbGB6hn5K5+Qo94yrSo9k/T7rO3cURVdcDVav8dM8T5QScY7qSphDqQfH
b6fScS685Cl7FFMKzIL6P3nwMEm4Gn4TsTtw+EbsDe2wVGwBQwidW/1IiYkiOqUpMfdp7IH/eLku
mOUQg0gj4G1TZsUxzKNGqCEXiMBS1gL4mIzFbow1rMllgFLpzszX1IzoE78gMOVAmiAMm32wYoWg
2GgLtJCzPiU0uW3/7XxWGTxUB5oNguJnMhVu2F1Dq9kzCfM67DxC46lG68fC+ET2572qkFmpmWhM
lg0sbquaozi7xjoTnIZ2qXBkrd5Rtyj1Tq51/D9yV1qeZ8NwG5lZUNdiUWKOlgon/Jk+OVC+xaDt
qrcHI4e8RPufdV7a/qCyXpQ4PofqejXE1CNJ4VHHeoKH6+UUdJfzt5B4XDaQsmsxzRYPw7Y9EpWn
nAX80KNrW0MQist1sub9TPeEBnm1UiF3JPqDHlPo1gg7JeUDlKbnCqiONsNwo1x2O/2pivIpNOlB
3zXo561EWYtGCSvFxoKleEycYbyMO4UmXYJ2XjZthzFiVO3ikw06CzpUaJpedYFVUs+xnSNgCb4O
YISzLLHLGgXk/lFqK2dskrNWM/GljmXBfxhJulM1o9dZHUEaL05kf5Rbr1Z7H+NpIC2tN1uyTUOx
nUSRR5YfRO7MxkW/IaL4ailxVkv2JYdmAM7PaoNDUhJdeCHuQB1N2VkY4z5DQ/Ey2RsyfQdrkZGA
cpk4/JbCeVhVO80/TVk5TJyw1kF1e3nZJyURRh1VhsSKCleJkJSbkijP29nZ/nhFL9BwC3GIipQa
HIrFM28xhXAcAjyvewLaUS0fVNws2UBZF+RmKk49iZV+OIWhdxd/wGule5oMp33VKwhQd49qUhap
6Nyv3i/izbha6qWJyUahWqeitmm/FgWPv9+FFWEbP4TC6uh02nLuxu00gOhiNBclsrdMhneXP/6m
hvy57X7tfvFHRUnG+Ksb+EUoBWLlzbCeyFgnMpTLPltZzg4azu4/0grexmSfRRwotRE/HLCZA0ua
2QOt447CgBHrrrCpXYcsc5durCEGcESB0P1J7hf320eCEa5ulK0tVoLTa/XMWEm7ULfL57qFo1X3
xfQeGaK0y416PU8knF7wSGJ8wq4bVxallFg97TYfi0dF61+LKqQGdGFJpBCQekvrI8u28LROAFUG
Gp6OVYjbtdBHmgcLgTdmVBrB/cuY4VEW69IrwZfi3MWdxgfAat/j1DJtrclzEAx8F6k86gJDT61x
iIOmHtxWvLKxlq7r1BMxYsMm5FJ2IFidQgujwW5mCvW+2XwXABkxu8GrEU7JC4Zp26iB+oFcq2CY
NcYBkNTBqtlbtIqg3LIuZ72iJ3YfTeFhNIn26xL5ks0Iu6AEPIllmT/kUf0tKSfmN6vFh6KYYgD6
cFSF8IIPmLB3HmWehEqRJ+Kwa/gfPkpN8ZRNmuK0SASyTlXcPAvPytL/lEn7nmOpku1CK7xWCsOP
HASInbbp65Sbok8GeqUyesSpTflXFLJd7aXa7vFyEVJlnRratc7/mwOfhsCJNzaQsu/Z8jq28x4w
v7qepM2SAu4Z9sxpEWl/88bkMJYeSkHJfmdTSvdj5YQSw9OraeJFcHoywrPgLtNJK3Okq2hPv4g9
IX7UuAoqgVMPJXGJJXtRjUm5kp9WfXFFQ4Rw1zO/5P9NXbdYrcSY6K2nvQNfGqARpjPpccV6SHWD
vaarAxztkBSV2+M+KDWmfoYKlH706qYJ8vSR2D6D45TqtelASxatrbwXLMGt8Orr+XCQBNoMrXVv
drEjtj7xcWeVO2cZWK5AjgGlMJQ0cDH/j9bYzQzqGbvYF1BuEiAXq9i6IzMVxFqkwMUvxs4zfurs
xpmtXKrpFX4Aa/DuwVTbXblWjgHzJ2R4W22Z8GSxSxIEqUgqVkgOcxbDCe9ASX2qPeiaBrO42rU+
MNR9R6cTvoEOUAdM7s+GSEOLYeFTUR4QObSPIvzIGM9LC9oYkQpXEQ96g81wAZOJCpgU9iQ32Hlf
JPlYK+fQorvWCoTFAdI3JxydYlctENncykxd8Tld7DQmCfLA78LL0GUvs/Uut8+cEBsWLBMiGozD
ZXjqATyV0nuabA4WzTGjakcJjNsvhFCWH0xY97mw9a99cU16YS2dt9xymdQXWQsMjF4tXH8+V0FS
xX5NpAQ+8KmUF1shXC9tNXqyjXl4v1oGK3WsxnNPqab6bTaXAN36FxsqhXYA6UQVzgvNGIp50lRw
VvWVYmWnk/p31kjoK0iMGHg73BVd+NJL15pzTA9102ghEtPeYGKLKj7rbN7l/tY+plbvFS+mxTI/
hnnQJ4prkIxWRRLMTabsYWP5fTr58HZ6nGatwU+pkGqFHLhVOkDGXJmwKme9eI/kkk+2gJX+U2St
Uo10P8B2p+h4IYgNgGKnAFcpE+OZds1DEbVHc50DU28el3LDdhj+mGIxi5fBqVBlTfVQMX0n8cYC
TjlbevWsVgob7tzRAFbkK7xPgsZid6xUy1sz8bDy9h+ajIyQ9Za2EqLrfEzm/hxXi9/uZbO39chy
LWrCCWTudHbGtc1hJoPLwZKPzFPsk2MioBIUK7tr4CPr00hEVfZW2evb15GDafS4fbQl2cuVjaFE
Hyw+APEZtwfsv119MYRLqM67tbjkcDkokCTsu5+e6nmPd1itfU06UOQp6NSD2UP+kpgfZvqv7J3Z
ctzIlmV/qJCF2eFmbfUQiHniFBykFxhFSZhnwDF8fS0ws7uUeavy9n1ta7M0GpUSySACcPdzzt5r
f1Hpj4Tno9XNDZDeneU4d4XHM0Owe0zFAZ+ClCuZHhTn78lQNxiE6wS0dtY/W2o4xi0PLughhFxb
1ZlMSUChh3fNOF960ztn7qrihKG0YNvG8W5pNWg2ucCFtknNBVTgXlXVb5wvTr0ympk1DGGS5lsm
LEyzuwSDdyD98E7G9Tuqe/0ZoMdX1JjMR9trJearlSL4tfUT3ZqC3UL1zVMD0dQatB3lx2W0inWN
z98IByQzDndzcu3RMij0CMz9F0jfXsTVtvceswQVMAt5q+5tJvFKPEOUWaeWvPXYXtcsjt+DqZEA
SYf2KFDAs4Q5+rugBYuRbm9r/USRZw7rrMmJyO5pLecuSAFHiexDinPuxSh8CY9h0+AfDAanp7G0
T1ruRjgqHZqt2UXOrvkBjqX2B6kZjIqb8BSUiYtoQURvXiqPn//CrZHjNNKunsqRZ8Wr9Mgf7Eyc
8h4xFjSU6ghDViAHRyMVyABnYRuIW02qwtWS05M7xNfMtNxHyAEldgQXY/FQ1V/KLjhMiWxuNMth
/Oo6646y6i9gqSAhFKVxnlszfBazvlOTqL5EXf3kuW6/E5n3QRgTvPzO0R5o3BJoWxzKKdK5ozUA
8EmRPcXtSR+j+vHz/zjw9zaj4embz7/LlOudqyy819lRAkPUx0koeSlMwjw/P6NQk5eWdAIfK+47
E6hvPcfybpvN0A9Z9ZePWHicUzuJeJd48c3TEIGtgiYdjt7y4fOzUAOe69Ry32s4rNjN1c9mCplO
Jq51dAES+XYlEZ1Z5Y+KmGJMpBpyU8s8V8uHz88mEIoraFrl1oGBQe3vIArsFo5A06ANISKJ+4LO
AvjtI4dclrK5I6zZg1OILCAn9JYmqNaO06PoQ/uQMvj3VT40tyIIFRuNtuNo19w+/xcHwIMi+/Qu
gTOQVO1ttBaPQBxNh88/4uCT23yUQMSWv63i7vb/FeLN9H8XKGeIvw2Uu/7ooh9N9l58b38Nlfv8
qt9V4gIhOPNOFNiOMICL6Xy/30Xi1m8WnSpH103dND5F3/9HI+5YvznL3/CFNkQ6y0DY/YdG3NF/
E44lTWlYnuFZ9F3/FY248+ekQaEjWiffTRBh5+p8Ox0x+q8KceQn3IRpg7dEWePW0AnfMTL9UYMi
tqlldimMXu6LyfbQsMwFccaMRuEHRYdBTxw/zH+ovF8sjK13JsEKTE/MYchF+xZSblKi9tG2DKtg
A6DV82tATGmr6HwHOyNR4NqbWu5aepZIIbN7VHcH/GKXVPXlqYjAv/SOInAZt7VmgM7UEu2Hq7Xx
va0b42V5+IKS2V8axNMxGb3ujFOEDOxGP80cRneCfJ/13HGYcp3Bpy5vqCoJdgM+bpMT7XCeDu2V
rHSgHg7go2xW/yQq0vhvrq7De+RIgYDWMk39z1dXtyePxkwDQS2s7hG0a5uiRP83lrXxWPUo14l+
BsSz6TwNckqXvJlO36+nlhxyPSs5JCfWuzSyC/Lpl1EU4z95fe6i//8vf8Dnu++QJIhTwUGHo+t/
yROEcFPmzTB5bO6vTt1Ex8gJSWwxbOZN4bELQ+h8Mtb2TtLZq64G/ZKmhN7OLnJNryLgZWjXLYiv
o0ja8uS8aXHzUAEPOGdettCc9HMq6zdc/UwMxfJ+x73cVVX61a1a2iape/d5B+Qkpi8xGsuBiV6Y
WX2hUX0YBYcCdMH5ce7vQ9bnsMrm/ThEM5zhejqp5WRopdOqzRnomInF+TRX21C5GeLmyPAjAnIq
h4S0eYn0ImLip6067YrJbvCjhLO5EOZdPugNDp+VE0JTNKASraOZcngSKQkLIKaYkHGDABNQ/i9e
kj/iHX+Nc1wyI/968V1p0k0RYNFsE7PHnx69gsJdiZQCK0ZXVTnBU4VZEDOscY+1gqm+IeXKal25
N3SiIAIcy2E93fJEvFhObm9llVebNslzX7lJTPu8AbaaM5G3kuJVUlKv25Ix8zQfopKh1+BJAhbI
vlXbQjBVt7BCpI3WbBqVqo2uwTl35w7wynKe7mfDL70BtXMcC4Tu6S7vAiwbSAZ1xztQTzUHSR/o
2tkSGn7Qg17r03k1ZSghYji2a3KnYS0BrL80oVnvZNP/IB6OZptpM76ewy92X7u0froPAhxazoSA
P4vlgxtiJl3sKrg3AKM2NMWwH4QH2ZuoGVoj3LZ5bmyIo3iGDST3KKaR8jvgOXt4iovFNv4nb9Tn
G/HrU2LovEeuZXu27RkIjP/yFFduCE7NmWA71ll8cho69tJiricwDvZIPA9FxwFxrvNTB/1z1UxD
uwGecdEKkTL5cLmjmQfVQWwcbVt/ALvdnqJ4lctInSdGMPzeO1YmypUedboRVOYWeIx3yqzwqyNb
BpasemtWb+NiJcBnsB6bvhvazrHLGJVXjFziJjcfCYiEjbtkQOjDZp7ptallfe1GmFxcr1Xknce+
+4FEqt/+/b3M9fiHm9n1XInhyPFMNjpnSS79xWk0WDbi+K4g1Zmglm0Y2cBUya90uuS+jyxm3wyA
baVeZQgXBKM7p3OsDoI0Dc+k4pxycn76ltwwfZimrd19M2W9A/9QXeHm4zU2VbMpmYv5WlJFm1Cz
uhNPAljJFmUYKqschE7GmB1yzEFZJm0bZHe7Vuqg+/X6hLPQOkmLTrBwgurgxYBF4lT2mI20m0ee
H5+0R5cgBPQMTbfSyFTfxzSyk57u+WKh2o76YG4ALzVrr7zFqJ1sQ1h4PoCVIfqYmWcWZO/szYnN
C10RCKhil5fptRTpG0DNfu3pfbOfCQHvbO+nxmxoVYWMVQxSNZc07pgUMuNj0hna2UKRCg+6rQnm
AZEeFXoRXFtc3uuqsj8sp9d9vSHEw0laUk6m8IF4H++c6BNVYwBj0BnXpKtwF7ZOswnLMVtL1Rsb
w+kGMqomuYlJwVnlLuO4tu1oJGqt5rcm3XnVg94UiMzu5/TCOjBywA33nqbsx7mj+C2tb+S+3ZBh
jNvQ1V6FTROCnxAxVc2zfdoi0aZ2rzcyKZKDAvwCdCH9ErdWdAI7t5UtNOCUXiMnahhnccjPLMym
PTqByaiDtnEdj8SWtXIttIy1Ldi4DtPvz5cpa80jj4IEHaiBU+f90KtU7ftG7PoqqI9mPdswwiiF
lfFmiNBYNSbhYyC+EFnVq84Z9MsUNeJo9Y4/43NACPnkttpdZMX7XnnFU+iGWwbXRdF/aeK4OlgI
0bMMNbcFG32oekpktF27nIkgSBampbKTfmR34anWtVvZOdYOK1m2pZKxsIor/TqxxPthoB8GYRwR
zk8bu07hN2RRvBYeYvIyDr5nPS6ZLtJBQyEq66wzgWW1X0Xpm9SNq00vLoDMqJamBu1NzoUmzqK6
B8QIAgxt0DvBlfceERUruqV+N2nQGFyzPxUBY7lW0IO5GX3U0dQK3mZXfdiBGW87i/wo5e7GkSzr
Sh2yjvEDWQ2qFgU2BQ/z60Dl7M3pKZD0jKagg2tfEI4Dy7vX8KFVVV2c4p95aSAUlfLFFs6WFjyu
iSL76G35mkJlCyWJlY51LKb3JMaqEkA+1trmmllTtPr7VWjJZ/7TjspC7WIZcrBXChd83LJI/bII
FZ4iX6BUy9Sf5UTyy1hV16wYXnakPYWMeRp2JeJcxz1pbkNkq71JuskWLBdJPDEDv/4bmK13uuJX
U0OrH9uOtha5efknL3TJ8f7LjsLLtJiYSukamGH+/EJHCzzFLEysbw/kPCK/NQvtZpgsn1k5k2NB
cCmMuoUFVyzY/aHcQKj8+9fg/PXsZ2A/ZcjLjmOwUpnmX7LGdcMF8tQPGpzA+tCNqTpVgY0eZGpP
ueFEV1E+BOA+CtUUu9Pvp4eap2cNUzalO8QQuIw1Z4PpyjlpJrYcPF7OWjU2kVXLtjO5kE4MK7yj
pAWaBDsCbF0pF1NMgCMq0o7F8uHzM/bdlsE1I/3c0Y9gZfWjwgR2rMaZkoLiGBiAhQs/GQlbmbWj
iUK6tkV7Z3GiXJle3SFEWKe25PxQLcSfAqpUy/haei5C4ljuhlDdufXIiLiPnmZoSP2kebu/v6Q0
Jv7hojL8X477pPXoUupL8fjrHdgwSSlireFizO63vFM04pp8Ow8orkVZPFpFgSGRaqQjjhRhKHF3
bt6sGRe81n0yct8KsLj5RQygFdxiVefsjdqYno20wqQ3Rg8jMqMxUS8CaLovqugdqm2Et+YWOL4w
YvlsgypaiXxabD1e5Hdo3zxZ+Ok0KHg0GaobMODp4APAEgdaIncp1KaV2zvvbmNy6FLwnruY1GqB
TrUWFEalSo7gwdDhZWGzZd/xYdQYq84FK6DRDHV3CZLMFR6NtdtCKJaDqzHtTfedjmnehaXT9irZ
akn0Yofu3UhysMqtN6uiFYLoxdTKbW0n71Va2ERdF1sviDFLuKNYhVrzEane2kGsRJPeGL5NNUVm
BXwZUmZXM+/AxhWsjaVkUbJIgrSZXU8h+kHCDdCmswd4Nl1/tYBcc23XCF07QUj/CeldrZI+7nnN
7TmXtbNqnUiuGyNJ/SBDF9s5Dg5Tu518k+SSXa9Hb+MgKSEww1WjQ75zr69MXUvWPGjMe6HklCjz
WhMb3izbhbVDggs5zpBxYOLlVX4t82AVuYGxR3nXbPr0DUbM98xoP2zHqf2xFoTS4HcYgxc30cZV
ZSsQu8E9pD4fzyva50yqXW/MqxyLBy9S+I4NAFB+tE6xdwtHvxecJaI0dHgFvH0BgOoNsLd9L0R6
dC95Gye+bFEpCYxsqhUPmgtKL4qX5KneQGaRyKMVaQfsOO59/KJN1lfcAPZes8dLZI1fB6c12Ci6
K2fZR96Gb5yNM5CfcjMHdnKPhQjyclbkDDuQBYWwAEdFpoEb0E39BGfZXvat1ItgW41cR7I9h7UR
yHcyCcFZOzv6eyu2/vZQzLwhQEyri5y6C5oHvGt5pXG21k9xbsx7lYd3c+8cRJu1lM9ldh5n90n3
qluZ2c1r38yveM18MJVAmieggXWCSjeDQBXnqLR1jQZxas6Jn+XeRetxBEZN66DW8T05l8eyf8yT
zN2mPZ5nOSIXts51NAaXHB4YMZjS+UGqKtFt3pJdpLyvHf2H1Qw/EQklHNgc1voICW7KunYdVi8O
hSDzi+S1Iwpng/0fGxSPhz8TvMTw3D5Zcgahw4AxZEBEncHwqrf5ZoNhnYpBNWvTvSeZyXu0Awbb
pkAwVmjeY+gBkaWUW5vxd6sOslPB/GoTmiFDoFXTJIhLJ2rfaCKfrUABb4XIzjxVj1udsDPIxUyy
oPRbhnFvJm4zMLwH7Ggsitp+EHC9YnE3DCUDZju5FZUFKLyIupVO8yTlKUTtDi26MtZtApAzTbQA
GmC2wVT9U9foFsh5Zsonu+rBzQRSN6c61G0dbaWpbuDcEOeIN1I/b2Opy1PrmTX3OXUpkNG51mpk
AiGSJy8mhqt9ihKOeaR+agR2bC05fAM5W6577PurZv6mZk9b6RzOMFxl0Fq/km28g3tDOPKMAouU
XXTBTESqwoa9UrKVhO07c+twV1FrE+j6ZmhTffaaKj1GSM9GsFnYU51VOlC92Et/Fvt7vWkGSFkp
5rV1X9YlnsFqPAHl6AjPMgtfFw7D5XSw12FTXidz0euMGsE1VD+R2b/A+t/kGBjmKQvQqTiXYAqR
ZVYGEHFHkkKRpxBN3bhdF7YlVgLPIFPYYm9fxy0bV+3bkAxNC3+rWSf7qcHHiwEf97vapnkrfQr6
mBrQuwOzF6w4UXKpPeQimgpJxOO+p0/5wJIEI3Gc33EznNgo+DI87usB2fKK95zkSANUNawTFLNh
xEMTzkdFSuSIwHcFBaJFjpDOvtZwLHbRpqStPHl6dXFk/3VcCMZDK59cWCzMgOQL5iyobWFzvlFy
TFd2KtFGd4o9aGX2prOJEemBKw8fZtih6HA4rQsnZB6sXdx5MZOb+tlZfNRcv41R4pFpyerNlKcd
4f/fQF9/hNnIMu9M1hYnzsYTMefrzrMOHnidbgkukVlYrnMGJMd4Tn+6g5gJGcmxS6oS4edxkHX4
CAZjYhKscezNsRQmdBXmXDWrHOMySHtcIaoh4lMxHev6U9jqb2z2iHIT29eM8cmo3SdlGGKtYwtm
eQl3jtOPdECY0CPb5bgbdZSo1VNqKvgvkn01cUNs9G75oteUORVdAuPVmTERZDVlZKPeO3XMkNM0
NH4KDjxxXRpU9MZVD1HDgaHdmlQ/8UAftNcWbXinEDVV+odWmAwEevdmIIlaURl6V40kmKAo12Xm
4PpOaZoNxYRvOK6/GDmLrxzMBwvc7rBxCzYr1sNDFE1nUfHclA0TVFJpFOc6+D+ggYlM34lEnIJi
igERIDcDMH0UkXbnkiNHQwLLnWpcj+Df1p88MZ0Y1a3IuKoeRDR+N2J+TI1sA/k60rTCnn3s+5u+
xVpVRNXXHDIKPPT2HoJ8sus980tDnwAG+TWobGz+E/25NJwQ/cxGDNvQu4CAqJHQAyOc9OBNfozK
+8EC0MO8m34I76c5m96+Z6aTdMzjTWZo2zmGGmGmRMRFMwlLQf4hMjbhLAb6nJjrYSJgaVRNs8ks
/Opd434L1Bj73ACYDkjTws5JuHcCToHyLn3P4/5DBXV38VydJKAG4HQJ5KjGdFkxBaOla51hxcBt
cHZUvj9IfUBQhKp3T/4ARjHH4p7DYDGTx7VhxT3JHLt+ZXjDUQU9gPSmucPbfxIM/SaOS1SQhkbo
JMkro71RmvrsCIHMC5IXT38Z+8y66A1rndVkUDoQNydzbTCpnryTm+B5xGY9keneFB08mJbQwFXZ
2lwWfXgaae+xZcTztipjuvIs0AUOncgLmaYLHNcFXXTdQL6d20XMM1BkvvKsiqapPjxrLYj5epra
vaumYCWmJzKDwWF09WHmcL7tXbqtHnWxH5njxWjzCyG180Nk1a+9hoK5IHS4b+/nOf/GKG5vzm2L
ShOsrTLyEz3H+95CMzsm5N5iPvCMAWUNYWM+7MeXaNpyMpWhbgLUxqM3wIxv88heRybDcSjP29ho
xrUZMlvwRMeBNZtd6I3TusxRR1LIvwDrJaqjcGHrT+XPBBv80bZ2rOson8X8OiPYrNzZ5EHz7moR
0WMpPQJ9R8Sf0UwTJ/Pu5GDNp77myTGQGpZtC/6jCe+jYaiOKnb3STY5a7OGawH+5MVh6m8gkT+z
3KBLrlueSv6kCy84j1qUY2TOOF+NyBlaewkc0SrT36J99jblmHNNJ+Ywzjg8spV8M9zGYLI/g4fN
FuRuZZF/UzVfRxhTp7JHQjUskGmL0QiH9+qctC3XRAv1o5Pr3FhGsDYZPd2k1Wr7Pl8ERCAh9BCz
oJuEtFkECXJwMIXQ0LHJt4j0rktab0cnlweCw7edNn5VZqRu4CweSJgPhfVktNqBbkqMewqfZFS3
DhINJLYcN1LcTb7S8nFndoD1GVZ9cdPpIGyr2sYxwA+DkEg9Lb7r86JIZhJHbAm2kWWkQkM2TthS
yjD2e2GN2MxGyM/pgl3H3ejEnMiGATU0wwYKmxF3Nt7Z7jBs+ALziVQa2AZ0aMfiWldEnhrMSA4y
RS0fiXCjCpn4vUMnC61scggWP9VnWB2wYp4Y6f7AgdR4GhoFnRNUlxHhmIfTdu6cV8x5S6YPYQah
W9x7oifRGz3u50twJuelQzh6sOnBMJPx1lm1sY0huoOoIqBOxOWJkf2+k/TB0S7avtG/hFDOpq6M
T8Nko681fmqyhOftqJVRkDvg4oI6O2lLJHxuZt9yEaXntEUAFQe2u3UIhRiNpr2wL5OH42DNSTp8
OVpEh3SKl8lO+2hXrnktBmKUbQXBDdL9/vdvKGdcg2MrekZC9AgKkW/7ntk5PaTm5EIHQDpQP3Se
2RxKt7lBTIekEBKaDrURRh1Xffc5N5iw+hGUcAUaviawSB3CbMLLn2kWaoPyNch0ElL0/iPWo3cn
+1G309ciaPu9lOk+bYIQZIXUz53Gwhuyt09GeIebOUIll7oI3T2dGQ1JX58fUjOr2QniejsxRrwg
A3/OKlesoyK7Yb7SLmDztUtOdY1rHqNE7RXTNcqWPhsw/dU4Ai5xQqN4jMhKCybIwsbIbJNfW9tl
2vTNKYfi2EKGvdcjbcN+hM20qikUpdvfB11LrzEIkPuTVnbtdXRwQwS4skhYawRHrR3NOKZjC1+k
zdJobSO14hhX30zArxzF72xJya1nvLtNYT2PVbXFLk5f1S47OHKUboaWG9jiOV0SRUgIDRMz030s
0uiWOrq9KWI2qcahmT0xAOvlxgKRgFtIa3eslD/1eTp3JviX3uzGu0FwAu0ZZJjs8i2pQRpBirs2
xT6Wuv2twcY8u2180uqqP7X0rMKyiddGHMV4VO3m1ITuRMgbCANkC+muzm3jpQyoPmerBG6ZgCpP
47a/mlnzIq0BUWZbty/jvJ+Vlb8uv0Rh4uFShr7uVCNus5rjw4TWFe/UsMqcKvYtB1PvKBw0d66H
AiPqzgvOd51Q55BLhEaP/L1+04YsWqGe/9CtlyES4xkoV2FPa0YzcvPZQDbbjt53OciV56LMHCL+
OKO4GufumthJ6adxRI+6ixqfbNBgN08EJsxZ3268fKZKCrKdUCj4ZyOAD0i4nWc7Fc1QLERe5a3j
Hvh/a66bYSHqUCy5ZUQITjihI087iv+hMC4tHUGiK8hTZotuLACgBM6uukqHd14OR4q94kI5W8U2
y6oEj1x1xXibWnQIiJ7O6MmFrxESeggtVFkVtP9DL2oSBDV5DwAD76jntNuEE0onJ/2SeBmen9Dr
t0BMe0KoUVRlveKY23WcEgfttbZlckgCtE80JVdTl+R3FvhHSG6UVspB1pVa9jEvaQwpG413W8Iw
Iw89spQPzukaJvPPIYqAM0GSArEV/YzMyN2rwLwamWQJD4FVhqLrfaIAKNIaNa5VblfnwQLJxZNx
mOPKera67mxNdb2tZ75/mUn9DXQJ65UBTkmR+CsFzHxhmbTRTCPHHiP2th0Hu6rJwyfYFCgPHSKN
bHt67woSRYjg9XlD8iu4O2q2LipeGIX1a0hYbw1zmAMuZ2SpkijTLKl1rFZ2g4UvIc5+Hl+zBsJx
N6Aw1qYqx+yYpfdStZRIaiRvppy+tpV3idNpvFmKWsTBoFrXiXeoArM9t6ZZsRUd7cbUbnptUbZN
+hd9sq1N3KRHvWC8pCqdyjscHtBMvDCeMTYDl5fFXHzT4gGQahnvAqCX0Is5fFQN8Z9SdV9CIpP8
yuIJr/Sc7yJq9kK491vFIo+EsGSWPRXPwoZzpuv8CBEyatLNptswbDkHhIScZv256kkGcgYwq6Xx
mof6Y8ovICPDoikY9qvYETCkcA+OIzQ5IZY4CcPeamVRHfKxQY2Ql5s5XeKpmYLGdMYIMmOqzn7c
SCzTY4R8Gk+R3vXHzzu+k7DXIneq/MJ0lo63erUDIu3TmsgjdB5L5q6XrwzB+LDJBWmYI32ueOqR
t2Js8NSAt44WQOcQsTagB9kOelltuxLTe4YM+dpl9d1Qe8OptusPrDRtlMqDObML6oiy9p8PIaj4
YcV7Eu20mZc1zlsUGIQEp+JtWH4PVy9QcR71uXkkpiH3WdrUvSEgRk/ymTRQ9NORmS3f4RwZpMgL
hrvJWCMCJXvtM6eWipH8S++MwQ6JtU0DydJXY19+oAAcALjG0Ym8hyEdYqAA9G08lJ92rp0rwmyO
yiFClpUG1kXfPZjlwPJNfqCvOVgeVA4+sWQ25KqZebn0zh6yzI1jhf017IL491na6DGDDBsTN3pV
nqwRZXNUjNM2yEmxNKEc5FVb7W18V2ta1Nkuz5crFgwn00JOECg4VUGAj4iej41NM9wbNIpoPPaQ
E9yfRRnZ5KMRdxyYUUMuCe9OVbxVvW7ctTJ6UKUdbSf88BpEu0M4at667+mV1OOkVrlz0YxKXAzL
gEDNbEpKBB1+DQbMJ1shxHubQsuogHa79aJy5u6bxVvhWs0dqQoY7ornwoytVVESQz3xBHUlxHKa
Tqdhbxn5tIZnk65gRg67YfiKraQ8NRqw97wgU9tySbIW8j60TEhnFkPP2JHjI2dLfDwGCZZ5eGFH
pr6dgeg7hTkecn2+JDPhKmDp1V6vlb0l8o1zlf2gWemZUXaz96w+3vWjgXzVm+adrTOR65fsJfmY
6LyA2Jp93S2NY1pD2prxdfhEiSVHDxd/N9jmTkTWd1oM4hB03XFqqIPnGGxYShwpM00Y8DbNBYvk
d253nlWn5NCqfa2Xge1oFy9xFPQro244PI1Buu2rzCFZzAnWc1uAK1oGfh38335oJLdXRO9eUiFF
+fS9LxFi5USKQAcgZU/htdUCFo9ggcYNlfywOxJqrerSebh3KqV9dIXLiLx7hobuProY2ZEo1VcJ
URz2WIevNrEpjhqEM2aNb48iy5+yhKaLkxQPXY20LPFQ6zQsuEC1t2qBCRQiem5jAHOtYu6PifvN
TmfyFFFRB6nlnapyJNJO1s8cN9wQgH5JK2bjjF+sdiovip/TAnnrU73clbp3n1ecsYaB9BhnwjkL
uDy9fH5Ax5qv6S2S0KoSbpzEPTH+fmsZxF0aQpfjUxKkxFXNWFZMdEPDFLwZQwqbwvPQgybOx0z7
YrU4j7seGmTMyG41MWkn7kyDi6Y4HzLI5zDjEXRnAB7rh+O0BLlrkfUUE3S2n2LW4ZjfFKszYU3U
Vo4Fcl9qJRBiXvEguFd4MJDemCUOjVFc2CGf4Oi03DO9dzAGa7oiPX+3W2wDc29g+YuMUx6Mg5+U
LRw6ylGnMjvAD1EOaUFAsOrMqwhdfsIc2z4042RTzDoZd23lO0Ezv5Gh9tAE4oLuuznpndvdi6D5
YTdt9AUuRbOxrEbuUQZ9OKEFNm9Mvpl6eQA8T/bN3MkrMT4CfBptKiTCWvZCTeqtglTa1GS+NPIC
WJ08xanbrOVgB6vRRQVRJ7LdDjm4QTrd7ZuFj76zLe0VIP8NsblN1OU4nQ1FQ6Tgp6GiM25PQxVW
i/PqYDVh4icjZuliXg7EsTo2dE8veUc92Wf7vATR3Ci33Y3Bz6BJ8ufZnL9nZWzT7aZN4XnMWEOP
8DKC0zzT3hsp4SAsJR36ENSa1mYaInUsIBkeVT+NvKcAbQz5fZIeKgZOQriMx+QS2viTB6O+Ie7l
hIjZe9s4w6tR5gIEzXhAlhytVZy3a00LnoB2mRfLoKlejo3zZDsaJlFUieu6ZrlK3ac5ijFQWeE2
9DDyxFz39YlLhiV8rPotTu858A7pFKV7D/DjrhnbfWPp43GM2uemCBbGjjefZuuJXBF95XpNv6tB
MJ6GssQ5EvCsmQxtl3HZpo4tUISIJ+/rzpuoNcfX3jHvMjW9hO24MTyOvlH30pvxtSPwcCfFuBFD
+hjH2gxeNyv8mXbcCiKLAEoKw3Xy1fBeVBwVaoN9xB2QZXbFY0Una60GiQUklrlvI1Jeem5f4Z8w
ZWsp2myLdowY4RN49QeNP3JAnLug4jQjSOUOnG9wYxBr8GISDncyw5BhWzmvsvKATMin3AqeGlD5
KS0rawR65vXWeKn74jXPBMmj9rhDXjr6fSThePZz7psx8SZ1qT+ji2+eTKu/AughvYBTbnvpYdb6
qYuOfIhFCpoiDTdLBim6IVRBCeDJrIYvmkc4rpqgP/RjdKaGC65hg9fYoIU/DCFWzW7+IEGPO6ej
wdhG4VXFtHsi3bhvlgD0gUZh5Z70VLyTTPtWRAdyAT08pui/ulpNl9rVr2nTM7gwxXxop4/QZdqQ
5OUzOcJkNxTqQQ7QdDJPXYuO6RBnjm1cWN5aRpE/VxOus6U8US8N16R3OPINKE6aUTyB3npzW9Pj
ZUnm6kP8oXXhk6A5hN/GK7ZdvERbz/elbjOc7QkOsUqLMxZtoxFMlu9gRmSSj5W1bctyzbkXWNTA
urhwDsmFrfzGs+61mr2A06TghMGzNXsVzM/S85nRcgah6CUc4TDwCwYe3RvNu7XgaUXvx2V4ipB0
/RuflANVjAOgr/iCSPDeJouGaD1GmCWgXhAY8CX3sr2C27y0jzs8GQh5pvuiGIHYR4SeHkcYQUBf
TErqWU3vZmqQ0mK/2Fm0Bj107nLzoM8/bSghqZbcrDm91aE++P+m23RIaxKt4KUKBnn0jIlxfJIW
qQ9ZcksYFJqZAz9kLn7XGv47gPTwR/mHKrT9j//1KzD9L3/8j1uZ89/fItb/n4Sx2yhQ/mcYux+9
f/9VYr/8698V9qb9Gxp6FyGzbcF/Rc3yvxX28NRtYdlCmkKHxaI7CIb+oLCb/BX2EnZv1FKo8D2U
Gn8o7MVvtg18HcU+/RrXImfgX1HYI+bx/qz2sXRX2EJ3XL6rx5bu/UVpU5Jm8p8kncdy40gWRb8I
EfBmS+9JUY7SBlFy8DaBTABfPwc9m4qq6ekuiiQyn7n3XJss7AMypGMwRMg10v5Q0BgqBYTAHm+V
7/zqNuQorJ2taM4hw98tUhuz69uLVoXbIM3M60idEWJgWZEe6/PPoYyzIAlPTfXu9np/SNWhR/YL
PyoPF21Wnr052W1u2LLaqHYsAuZJDgKUNjx7FbODkqjgJVhdRmqhfADZXjMk+x7b8QohBfI02hnH
wL5utjSbE/L+hR1jv2UylIjOPcZ2eLM7mexy+OJ9oeyDXSscjFwCqkBFUYc75uPFuo2IR5i5vWgi
miiaNm4PqdKFBIllDf1GMpGDmeC2dEvvLoQCiYx3SWft1qHnwmFoyM0YA+jCtxUQ9LpmZ/4o4pG7
u0A9nWoKgIA9YASlWcyMdjUUE7+ZUnero0PYJ1r+V+5V2flLNZTA5OIfb4bmWka99aFZqnr6oSph
TNXUP2H9JW20622RqZVTOW/ANr+A9OhF/uTn6bfAt7DMLN7mSbOuZsXmcZyyex5StxtcFoMzsIKe
q+gwQtWJ1NTJP81Gf46rzFoNpXkD7VAu7eQ3BrCFuP6YAXZIWlZfveOhy3Syl9Rk/eLzdg8sHwoL
n58/v0de2m0ZyUGNKU2kMdq/MoWvC5uoD+rm6LuJXPrwv5ma/0WDhEKrbSwj+QOkmyzdAb62aIyn
dmTYVPnS23gDFlPyHJnMXEsbBTcera+q09K1bcqDzxpw6GD8yZLQqcRIIZmOPpC8QVv5bnEILQpP
uJhLMY5EeBJyR1kFLHgUj8EY3iBPvU0qetfhgVOq9e8WRHNap/LXHpNXJ6HkjWayJ4HbSdnFNN70
wip1LjaWT61hXqOczF0TCLVPI5b6Jo/dxUThP0vSEjeUK0dFl6kDJcOkklQAqN02TDbFVmehDX7L
8klebdW8YTd291IL9mMQM1tKq72RT8eugjSAtxwmb4Is0oEM7tZvXatWKLgDBiWEI7cB0T2V+iST
lALfxJQYAwqpJ16t5b62VvpXcL3Q+qAmkEnzycfwBYI+XpipB20n2vWktDaSiilPtDfhVO6mS0cg
nLHGBylUwODX/Rnq6VI3rtgYk3PHQHT184adoWmeSvHp9FNNwJP3G9cQ8mXQ4WlgoOGU+kFRGC3j
sEAFH31R8K2knvbLsSJSN3jt7eIaRUO0ZEpP/Ij7BXPyXNZc/llX8cS1V9sjGV0Uv1GOGi2Ojijq
runY37R4eI4UQX0+4wNMF2sByJFqkTkdJDsqJaPoP2sbh2nXgd3ogn+ZL48IEa60thcCepqD5ZWv
TpddhzFYmTnPY1c4PV+c+AQtgXzdTFx78Bro9ivkZu6Hgg8ygOEivAWGH92cObj7lMG6hWMe6gB2
14BPlZlbe2CpOi4nM717tWEsTNyS//2h9M9WZC4TA8/h/FczGODHU62zyAmoYqRJWYWQHlsyxUwR
b/y+eRA7fOXzR0vP3DPej2O1HDRzL6CYuV6IJM6pvzrHA8XD/4NBOVULDksnZf4DhWIK41fXJxUn
Zw0vGRL25jpvzF9f50tfVRPTknjnoalZ0wAwHuIVgMEE6iHmv1hH5+X8KkO/pRaD2lHK50JvrsAL
XntTuEAmeN5gePC22T37fpyQJJFmzOwXeUCqeDtmSyxOL+zWTxUOLtBz4itK9FOOzh0LN3ljMv5l
uPtSmGA3HDbsxObepVUiWNeP0RfjkIm3FgKFFfEc+Rh9W+O7Gq2TFgJltdHiQIjP/4Q1IvkhPDZv
ELvlgKUJJ/xIUEsZ/bjBN8/YorlXJDn3a1nAZSsHsVUe4qqpIcLJY3IzRd8BnTSHzgTY28yWDlIm
rwabFrOCWyYw/1rn7AbHBsXfBITP8JLPtOo/mzKgTESpmfgbgyF3ZpeLPrAhesTFvdGnRwMFNnWG
U9wlf4HOwGCqQ+Zb6ihLUvzy3sdktm1FduW1hfxnNZbz1mlA+cPFWaNKHpAotVnyqsYM9N1Eqkiu
bVAgPdHzvDJ/ikm5t54VcB/GyuUIxAjcGHSghQ4al1B388JG7QB75aB7/VvA0+Kk/m6y/PXoYnOX
3alMW/q3xmXd7MQPRNIMYEzzbUKvPSn1WunJnXlxskAveErDcTk6Ciun+VZKbUWlfEzC55QrYWsz
5twC2V14tr+D9GXE7JNciAoNtJSFrbkJk4OD5w0uthK/XqBleIsGTNTs8xdCZa9CtYhNMeWtyphF
j97XryBHTnBNPiZbbCDY7NCzXB06UYzILJ2cOce0L7/aITn5ig2/Wblnx0zeY7qZARJ1rRu85ADm
j/8LIkIuTIJHlhFp4aNZN3sg6Ts8WS5lyTIhSVYu7Nz8LCoXPOxo47nye5pmWSC4ifpXxGbhRqqm
WBqMnk5VOfkLkeTNA7xGxIcJss+4WpG+i5M7ZAAW7r0+kU2CNQQtFR0OcJxZ5WAcplk8PESpiYCt
w13bEhOg519kfXCpBgg0QzuwDyiLyGhCmDJF3LMFEoG1N0ln40/2O4I4JItW8G0xxcZOOKpjaBIR
1mKKCkl4gltsvjiaYS5l3T0XJQpplimzuMSr/WW/1CKTGISxuGLM6cDPjPoaftqxj/QTaxd+UEoZ
kNBJ0/9GphOvU+2zKARQAdQui/+E2E5dvnAQwyQIsT+MsyO9SJqV1MabYtlB+LLaoMj67mvWFhBe
n8dXTDnJnKrQIN1n/2gboLb0ZGca44fbxNqu04pjlkUTyE6rBPRbL7SiYj84qT+rEr+C7jw3SSrg
p3S3YR695p1+9wUPfN7Mrh7wKGEFjsSKBgSEhIvaRXx36xDiCLKdxSQbEk3qCW5eYrAHMGCktzVL
TyYghuusgKc/h+oeM47a6f2rRMqIsgDNBLv5bJmKh5MOYq4U0T0yTtQm/lVdWevCLRwALdwfFRne
COLQis1RKYkgnwdmRd/Hd6wQGQ/cIpD6HeosyHNMaWhfixPpeiTxgBjIcXOgeIl2nVvcPbS3APPs
uruYbZjjXqm/az9bUvKdqrhCBxDu50+uGv4p339vedf5kBHjmM0+aUZOloARu6fgtpZPRN6/hFx6
SdNBlbUupCouzBDshZnbPBExm4vBfhaK+Ng8+awj61dvyEwfbral1qLjmK8LYjN7feRTDTe2Uqs+
wa2K7NNM83eZg20Jyq9xco4qNm4hr1Wvul0VRLekyZ/ckYH1iFcjke696bTPfmydU5fcaa9/goJE
njZWr22VJ8um7b8mNFyd9xJm6VwEVsci0J86cgR30zR9lG3IpRl6pzx017pTH7LRwgFY+8zH+AA6
uzl29fhvrONt4nTwjLNfkiM1NJCcRQGPUa45SFNhesRg8laFzW2r08ogz5xbFUcP136pveKfEwui
C8CikA5ettWpEOpPE7Gxi2q5GoLxT0NEaHjFO/kn8ME8YiY8lvFoVFMn+hmCvXTLv1DF5aZV6Rnx
3o+MkScQyW3kXGSxZIOHB6S2cRykNiJpL71pVfLQjOikR9OFarrcxZFnMtf9suwIdwUkkXUCkKOQ
PAjaMBIA043hirIjc2LvVFsVOIhpemFDcxtZfbBWlwfgaAol4q+csDpZHakHvhkznLMWtFmc6U4w
7Vw9vyZddnbahHEWgmIGsI0N/G4QxkHqwXs5ZKvOQBgWh+K5sd2L5pJqr5GhvozxUKJxlzA/uX17
I32aSMLIPOe9mWi5eLaR6tnxIWv1jd81FzAPbXaR2URjlcidjN01KzzIaQkjUxNFcCzfQO4QFaF+
VGRCPrFvQ4mWjFuHFzU/aXMP2A+ogKfXITJO7EWQQXX7VkW/0FtdUjEWQdMeTY57KssG4jfHcAuc
cCC1JCXs14iYbBeQNeC2H7qa7I3W+mlE8TJE+SFuEKziG6uzN4Co8C2n2bBpLmhBv2RS8zOGExla
UXpMeXo0GVJ7dBQqyGn+aYnJZjt7mE0I5M4Hoc8NXgjmgczLPkjD4h7Rjb8GQQXURkrfKsVB7Lp8
gWlhjRZbCfaz0agvdjG9YDb4tSaf1Kog2OgtacGD6teT5+wH+YInKFk1WXIPAnlDynC0JGsbR7an
sS9OWEUL0P2H3tXQ7MOijpgvLKVgpgXh5YUYgbVpB1xJAZVNNBPMOxtHI26UMCYwQ3MZk6d7DRg1
YIclSuv5tu7/dOrscSBwAxPi1e0Mwi7EUST6u6rSep1oKMsa9qDksR48N/5l4cH8maWaYvEQg8I4
ZHPseuHA6PbU8w/bblhlXltvAyDKDCYWyTzVJLmMRa55la3erAIu+sUUj4eEYDGr03eickw0aa96
f5lsfecF9mdeJr8p6i6Mli4GksKSaE66R4Z+GHykdXRGHPgOmvXU9ZeYJXYtRrA6AT4UzVtC1KAo
H9+dOaZ4TlwPnyDuMYbQs7vVW//QFMD5pazG2oL9YAiQ06n5NDPtxZD556HESgPJ6acT5cuTMozf
ocSx5BO3naKRpII5ionIyyZi/EtbOCwLg2MhQ6XvxsBE83KwFjErwzZVL5JKa1emyakyW2vNvUOw
GKgD1Xr5tqnTZ2a6wQIfKk3I2IC5QaJr5M5HPTWXbPJejAr2Fl6pDRk5z36VYrDp+Vr47hNA4+9J
ICaSlCLLKhyuZVwUm9h3sAt0AKk9/aSxHtEhw6OPQzGIAcrPu5VpMyYhXhTACl1doDOxbdCxDVj3
BrZ0FYkKXF2zksAyN37ZDxc0M49xDE+CRD2UvSVGd663YFBfuWXulNk7HLnhZ9fgCKdkogidhn7J
yCJ3DEgkPlIZwwD1CvfkUFsKsms1op8PUeQzYJ3o5JrkfQRzl/cTumk/+GPO8gOzjX18/aJN+Q8a
kTcFFh+p/abpQZUC+K6XeGA35QCITtKthWUD1Wos8/lc3UcbViS/ZG7pS8OnO6YwhMPtTjdUlFcA
GN2CzB+qD2CXEW22xbTauA1qCrchRAVMGuDGFVk7TXcqqJdhoNMHwGz80U07W/WG1WAzsJaZYBEK
ZdRY2V4jN2ZqPE9VMYCWdP8sF14eCRVxuGupMzaOROXlYkquSiYoRf5CHhvrH34op/ptkYoemoFs
FUhZixq29KbtadgiMKX55O3aFoV6pzUHxg1ppbJ16soP2/Tfc4+RURWKtY4TZ+krBntBP4ZbNy1p
TduAQ4asM4RWwuJ0iYKXhIs/CT/M2hp2UNNnSs4qJy5kpeOgifX6UYyptoBrMJcc8b9ppiiY7azc
YYEKxS7nMOAtRhVjAoeuYnJHC0/fKBTIRKz+jV40b631B2tieh4aygikFKD1y9T2h7zoOA3z13jo
Nm1CPI3BQCQiHTA3AI7mJjaHlO27TEHQiwm1YdHNYw7zUebiM9OCyxiUr+RG3lUzvVftW5mV7wnH
R0ZLT2OO26ywtF+2A8nazmDN62UKHpXsMo5KCMBibP4A5zlkqCch1FX8jYMd4+0ZTgaGQfSu/r+E
jbkdWXAEnOGexhjeyhaNRqJtOAmfU9K8AjQXC82qPsVbXc9Csw5nmKxMcuYIeQTGP8uL1MoSiI+Q
NOoru7S/sqh8jJ3RLfAGdbvQAUzSeRZbCCP1FtJCl2AWCMAV0Y9pru6+nLpNpaRDhkb/rkS477z0
yQk4Dt2p+bPF8KoTu4ZqkE8uqimGdf2sW8XJpJwa7Own0O8e85I61JahCq5NqtTW5eh2c3UxO5J7
OhhRyyArMQujnwoYjlJrHcYh+UC2d6FjIivKnE65BTLeRkUGdPraWsEv86kPPWd2BVHIYCrCciuy
iT3LeMpYytfbtseJ0hC5ZVE+jXX666cPL5n6raq4PK1G0cZkV3TAh6JjSZgW4T6DTrgCufuAH3Wn
jH8VPdB9HpFi9N+axjvHSCScpHmGav45+btxND5pIP4Cq42xbsOK0d1r28fXSjZX/S+04TSSkIVd
LmP3r0d/QQzpuHSB9Ho+/C0z++oCEy3VcMv47rpqtgyiS+lMbURaMz5sTuuFI8ansaV+bxyGbWHy
VwGuWStkwnuWmHeBFiQISMZNhvB7xl1rqOvxKVf40MonfyTXqg/ik4YzI46NS+FN8WJAJd+L/FJR
VZPsJZfEd+qrcbonGpJn8g0etDr21iByemhrjvbiSR/l3gy0S0IE8yJBXRmZH2OYMnhwy2DFFm3Z
p5xGUdKx3O/cpfBxGduuf+z8gLRGo212TmP+GLIig1OI8gpsVdQw46as4fPBxRRoPlMv4wJ1m1lH
m/LTcUMwp0RHn4gd1qensf9M8Y2IVgLTiTBLYP9sxs+eiEN6zfCfmAg8TGzvrUBnByJQ3muHZsYb
knczTdjJCXny7KBjKoB2yTnZiBYQ7VVffH2dOdoAabtSEj02m9kqam6BfetDHFLylYzmL/TJTx3z
lkQiV8vCYYvX7F9S2i8qjSjpJywvnrGum/rqRdG37eWsA2mZXJm/5hqPDGxHg2zW+Fd3gUT70ADB
bP0Aze+WxAxeDV5v17QHjgc02rKFOCzq30n6wN7bmrAuvrf0eEcduIEO4G2RK3mzTFEyQT7rzjwq
dGCL1CBBM4+LAWRlW/n/ZDryY3XxMQ8OrlcDCUqLbimi8TX87cO+Rmhm4/bgxoukXBN2NfF0Xlxo
Hz7sMahakumr963DSVigjSRZY+C2LwSj3d5n0h6i6unlXSTVk9n0VBtGefKjDodRE57zWt4ksMd8
aANAFxhC04kW3Vf9Vbq/vf7JF0J/rqz0MPSE9iHC/4x8j022HD5TSbArubjA/MZl5c0a/Ymsh0hi
aQidN2ny6cNLXXYNqg/LLlaBy8ApDqat5VhAx+Nh7UO6HjUh5sins29Ul8zV997EJKoPXKYkiD/n
98yKip8ghWxJxkXmF0gn7ehckRSST/H7/A979rhxDXkE+9Q/N323knnL2xmr1JuObYnNI8/+zVN0
JwKoqhuxxQuuocg9YH5/W5kh8XIYf+YoqduzhFkcRHtaR6swf0aVMQWwcbAlHovpfNzgiKDzLa2L
K5j+NYPEVaZ2+URbNKBaAv3vnNXghcse3gLTDbDs9WQdTGh6yzFJIcx6G5jxsCbmnXXmaeMqnMJV
5DhPktpiifp8awb298jH3HgfDTKRFaDzYgfB8kqqla0Hz76XrshB/FdXytwVaXKpkMxtrRT6tAGk
A9MNUwmi9CxUJYyLV0gz8P4MLhrPqvtpZlg5yGA0uvZXPfn+hnjSd2YTxLoM6QWrxXmyfbXNA/+H
pGE+JWfsGeMRJDHHIn3rjk4cBiJUvQi/a1e0yIUcLqHmzwEAvLSa8c/uXQ9aYnyegOClQficW+47
6JKUH2+vu0gPYHJwG1dkM8B4JurF8tHKO7dkfj/aGNaUbn7qrvVRt9YjxuO5yMoJY16CgaTVpjs3
CuhiY5MCBKWhk2uG09Wq9CAJad5b73Ob9zbtSZcXMLrsfBP0CYKWBaNTfWda8QWW/jEUbDVVXuxC
Vb8MOh8SLNfRRfVnVYzVsdCW265o1k6vyIBHXAP3+A9LyDGZ6pUf9OQi2pBVZ/57TzKrF1l71LVz
C95SFZT+0gwFQcGduynSiaFLIy60/cOmsMZ7aNrcpon3jT+l2om1XcZ3zSLFYErTeaAN7T4x96Qi
I7rKIht2Nt77Ntm3LRjYilF/VGOvbMMGN+D8R1UdrKn66wdQpuVYkTai/Ytay911hrgLH7kjaZa9
+1DYNpd+ElkrYaBKY3d6KGyTBPnGJ2gmeNLzwmQ2S/gxAEtKAS/TtyT9VtG75GJYalX+HdOqL2RP
T9Abmb034OVqLW2Cj1B9ZU36h6kxkByS9tZ2IUBo/Qw64tDU+LnCkCPOEA6Kekoh/JkM8+tZAx3r
QIxEdrM1yu1s/PQp/LZEiKekUtJ9a9StveXQYIm5K0ear1cu2Xp1frMSVkwRMqSirhZOjdp+/I/M
FPwpsJJbS7FdySZSfyzdo5Li4UebvRxbYkIhdgGXaQt3ZYfapQsCzHXFsdHac5Tqp9Qn08nE/VwN
4X3Q3egAsv4lbjw+7Ca+AE7ITJGvWIo5W2g+azsf4z168WihRC82FlmLFlz7qG2oKiB+EFbizy8b
9lBI988BvOdLK9aECt2tUPc3KKxOyJCZZ1JqM3jnC8dkbyEI0yb3EWtZkxEBHXYBWv88eCC0XZkF
C0er0ZtFVrc00bOXabCj7xhd7MItjXxlUa8QSYLTTzdTStk4TTaQ64Fo6OvErgyyRp/MXgVPTeH4
T8BzsJGGNu9Kzcsuqj9M79MdZHVyUEqg2BqegtrZSvTK57ruonNXgceqtHdmlA/Su7FoIx1q48E6
1PMvZdDbW9SGB5E7v70xFRuYfqsRdj2XmH/LYkyokQ3jTmhnvalo70ojWMOC7o7VUPX8hfxO5Z6/
Eln3j+IhKnrzULVDvrPjnr5pZNrlUIiTSXGAmhBjzLBJiDEsddNq0oiFd5AxNw/YN8J0R6pRy/wc
8RXfetXD8YNsxsFTNBudEXdaZa9hkd28TCMqG9hB6EBWCmrGa6ZFNt5gvrddKzd+3nYHy2eB6XPx
SbDuyAym9KzlrrXj2S3XpTJQ/mN5Npm6YM+8JH6KmF1r2XWPxUNmH8MIkDmyWV1kiXemn2qPcQTz
tdNuJLLu/Nhot2Uqy72MvGflKq43Gq61Z6jpij49XFacXOsmKJxL2ZfGOixIC/jvj37q1mt/ROde
cOFdHTaN+1hHMDD/ybP67vrf7/KyHPdGU3wwtMfg5khJ+0krVVEW8NyLe5ASOVC1KQFhOUgmc0Ir
FtDAQaoZrHpCIIUauORNLHo0Cn5Etn3j097Hdk8CXxgQlQU1y4ie2W9rPCx5v3PJPl0VXHork+ze
bPhuXFPuYcN6G8us8b8pj/dTFRgrS/S9OdY2S3eGdR759xoXzYLot3g76eU/f1L2pkzCZG+4IfYA
os+y0cZCi4YZ+9B4TufwDCtoGQLSjHZEDrCZASPDTJqpTCVXXd5z8tc5P3bvo1O10QnmaXGAlwDf
SuFL1fESKgHGNyFRbOjQ+Dow6kYSGdCjPfNtjldZwJYgNOhRDAF1w5+/TqYpfmStmmONVnVJSfvs
s562E0v7721t6emXbh9v+Tif9BYqTOlY1bYPtX7VUbqUhWoJOKOe7NDkwlGrQUSGGIPiTu2pgr0n
nJHFMEWgYnWg2WHyVPO6ry4s63GearMvvAJ/ZDXscRv2LalxKXaWoJP7Xprvlu+W99ZYe2ZrzKLd
U+jSANIxdrsk6eOXIPrI5CReG6evWGsPxGowwsqCB/7MMwgUNGKi+lfYnP9O3Gos/7zsvY9QIdZG
wDkMRDEM0/5YxPAURFe+a3H+rtUBJSDgiCNLQI1VCXds4Xr7tpnIi5iFexWZuzfD6feaSOvTf3/S
sFHdGhPERmIAXehjxz7890vuiwiMe64ziY6H5ax8XIJZKCgJ7WzDqjdd93amg3DXBeSMWt/apRes
Y7r9gn235WMQYmSM8VlPj6KaLl2dTCt+hgqFokLwUjQY2iVbL5+BzClQOVP34F/diT8i68Wyo+oI
W7VlrSbPUWW9CSOb1nqjDkYeptuxbl7KzPlTIEfXplv9SOWfW2YZb03VA1I2tUNasTGUbXAismgd
R0IcfUb+YZ3F62Ay7aWp4TaJi+yYVBVSlwxA+jSpJfC4uqaErSA/KGsXjs5nUsJCVuZrK/ydZ+OW
xjFKWymKU6bTruaFWA5jF6zcGM9yhmecEAZ6UD/dIULhOHQI5pAtddOU6JgwM4bdsFFPpt3dYUKb
2yCBIYNm87X03S87hBII6R0V0YggAKY1AdrfzZtW6x9R532awkfm5TQ33jzGC65JlUEUjEkHWo1A
8Qo9IUsJxRF6HBLKIrZ0ZtD1Oy1B3z9A+c/D5oIOl+zisFEnBtpiqet81kV+sKe4fQTYWSJ/PCBr
QkLhJdk1IztRK5YK5GOQQpZ3y7UeKMgydBgYnDE9dGATRI73B7sPQ9cMIQcPMQNbYKZlrUXHdKB2
C9+x1K0gXZ4wgZLRp16gBWF0NbiB82FYgigCvt/P10TDaFgDNFGUw9WOu3sE/WlwAJAZR87phDEY
XurWfk2EzhGPj25s8yNkUCbgbJQTzQzP0VTskfGIpYNAf8V99Bqb1S4pR/LgyvTKrPoZOsh9KMN4
Y6Kc7lwzX01gNePhtUJpZ3g411xp7okXeRKOeE9i8yPKTLKPgH00bErcIingYfKg+XnfbjInfUd9
/jTw03fCMvZ2OzwZnXhBu41hI9U+ilaA7Vb+Y+iMf2VfPatOPXDWvqLmZZaArbqr7tbgB4vQmgEw
RnNgdQZdu8vspYoeOmHz964Q732bRBwB7K0s6501iEoUYBqrDlcxi/SD0PhMUVdv7NbxTqwa2EwN
qTyB9IMugQFiTSAYXZWhDyu0M8Ot14MvTENyoSH7P0USbchQo/opRCPX5E2OBSEcgaWxBK0YYheS
Pq7mA04dzYOanf2h1/iuPApDk8WItNu1cMLmRY4VyrMhvvMXlagDiWUqRfWYd9llL8GcmjxMJHAx
XDLih9aOD89Ek7LwvslI/yJJpz0C/ei2+sjA2Sjhfhml/xC61WxT0BZbzXM+mhnpUxqVt/PL4lkf
2/7UuhSkNVvYTSTNYOtqXbLuc7tYa2X240wZqDxDp1kwOmw0fUytz0i4DEHZ9AmFKnp8hAKD/TDA
/3Hei+7O3089HsesfW2yuGK5tKh6l3E+rl3hki1AweY6WKpV7xcrvBjnvoFSKAXS62Gca7oIB/G4
xfbCsLBykAq4GTCDiOWoGbXPnoHsEN/U3Z6m9yFyxFmmHMdx4aBbIjrQJrbzCHjCws/GoJjo0h22
ozfWEhuV4RgqJ4pU34v38CLulja1B1U0xMbG0Slu0g4n5/zF1vt9zj2Uprm4aQmR0NL+lja+6YHO
uuh57hGLnzngKa788kTJBjx/wpvbNNy9KGSYxw6LxJPGxkmcN4VcijlK5sB4IjENf9NOGuR4scJs
M/TTlp8ydI0H5/zfLxp11Jmai+Kbgwek4C3GCfdUaCq5x+gMjnU2PjLHguuPgt+k//PaGNdwwOJE
lZesSe1dmQNFsYO8PjddBIgTuRRkmwiTeEn0Q2D/ekVWHiuAAYh2nHIjPO0TzwZSJlIz+Goc/dmI
i3F6j2hYLS1X2AQKsovxPqZoAjetEy2v3LNXfGhlIeFRRfwPbUZXUSOG76KYIJJIkLM5HYiPuXSO
2seumN1C4VrjncAezyw1csq1p+Ph1zNGT+VMqyhq2NnMlpc2SJ6mxzafBmyaBF4JvusX1bL5klV5
xJMHEroNuRfrN3/w/map0bYM3EOXut2mly4RmBnMjQHabgzaJSqS3dhN9D4t77v/Rlqmg7qPKtKv
9o5uHQG3eFeRvWuVBeVXccRpH37IgSOJyEoYIMK82oi84muqi6Ohpfc+mpAMFP5Hact+VfTeW+bI
euPU9XOQa1fT7Ytl49A3eYGLvIHxTTKSB2MUBYIA1op4OVvmCI5gl4ePVWE/YA+v/3SNdehlSNtv
tKSdmhr2iL5/KQYadn/m96Ne4cqB27fi3gQRFqek3Qr8jBH7vBL16gqIWbuayqoAoO+859FQ036W
AJQgV0nb+U4VKk093PVmCS00dPamRYJeumETwMMBWnOlxwNoT/MG0MRZ2q2PTtEq1qDO4ysPyJJN
B/45lwgj5RufxJ/mbIYZzaSkRyzCOIm3Q4KHGb1zZfDZYpTl5CMTHKQkRT7byfKDzQJlesnkPrDR
ECFa3w0gidYlZBsm28daxSuR67hvPYnExi1KFiSFvVey2I8Yu1fS9H7oXVqAEHMZ0eGQK4GisUIa
b3FnsG+t5+ANG/1woeSx4uzyCLN0mBt6dY/8boD8EJnTCyvOVV8DBStipLWjsNKtr+UPoBZQ2jzn
NcM8iH93oEG2yrWcLVFT4jXXRFmvdhNluwnd4ikt/iltYD2Aggk8UUTKRXYrHCTHseZpnL08kplt
HAE8tps2NsQixgh206g8AoQWe74NBDr5bvjmmcbJUqggcoUGKNL95xJu5CGsHOM6Tqlx9QYkgjKH
MoWOcmFJIzkKBX8gpETalaPE8Gd5uzywnqJK9OfEHK9dDkNwSN0XURnTUngjcZam4x88rp44tHEJ
d/IN+TifXhV064lF8oWrpF/P2RsVs5hFZwzRk5604UmyNMsZFJxh4RNFRKOuG6O9wHDZrRqvvgBF
4TiAl73Bnvn63yAqyYoXY+g4HKjb+0MwJ0hLvufUkrMy3hiqQ9676b5NkMFM3niosm46/Pc7B7fk
/38X8y/4yvHzEjWOw7jW0dutrlL7lreOfGlDUE563WpLLjC+ip3Wv2UNI272qnNqrZBvdRfSd3rj
zdOG9I2+YWLHFUaaevFCX15R2ByYloPPYqkkkvl4FIZ7Zv7/XU6Feg1UcSdVy4YFNR3toMWjG1dv
FSX3LkqZvf2PqPNablyHsugXoQrM5KuVo5McX1jtDswZDODXz6Lu1MyLy7LVblsigYNz9l6b5mb5
jvHAJZ8HmW0aWFC6SkuuOzUR+5JrSnNLqpWa4uKIGAczKsbSreXN4zt6+ZQkplFCm2WRWL5EYhBN
dk4QxUT5rYniRYrx4YFxlLH103Y24cPD0LxnOfqEhmCvwk8vXWvU78F1wkI9seEQTTd6+8qDrwjA
Sa5FOuPUwf4YRcV7UjQ+R3tNeiTIH1vo/B3drPtkt+2lFXn+Llqi0iLT/+WDakEuctL+9If4eAzG
jhx3c19Ui5Gs5qHa+0rEz307hHvJn2e1H9rAZJDEqngHWlMQjA6A1KwZYed5BZCKjARmnCNi+uU/
nkmK36J55d5Y/ufcIjKP6eYpcBvG5aGdvbseUdpY3VivEfG8J4HDqu+ssamoFT1ITXSWTp6CcdwX
oLOYV7TJJYLq99qQX2sGyQ4Qov9s0xd801DBSs5eu6ondSzLaKBIflG2FSS/CbuNr6Pi4Ii0fHG4
QtSkOHjoRzzavLKlW7810XEmLPG5QQ4zy/mmLO6LAAx0XzkjAGGf07l5ZNbVb5FM0IQYmF+GA2C4
ZEj/CfJ6ONe4LGt0Wt9LuCEndJpsRiq3jkHZW6tGp/9Ae6N9cNpwXRk0+RRr0cGgxR8VLKOctred
henQt4rxvYmaaJP3k7edl1Co2WScXun6kHNqW0MFZSji0TuhF7zJtRV9+b2+uGiKAYLvUpds5L6p
w7eQ+2g1l4ECyW43RF8huUspAqkSuPg0lxk5pXRo/IX8Nju/uaCcK2+o/T5ADir9Pni0GP/7mTIO
wZLbbHjAAdsSBZhNOLZjgU+o/dtQZNgVQKQNpxT+1XUISxSJI72rxscT2irzgV3aefNCIl5T8hmB
/HCrChK6bNuGpOfNcBOZwp7G5ntq4LiWJWASn1MOeqb+AR5OhySwiYAq57+w3E3vcpHm5V4ac07n
+VVdFieXKADqX2wj4DYxSGTjX4O5HbESY34t8NgeoYrCA4yl+WYMXNKpNGsUOKiiveFvbVseoPsp
ODoe6Y8RcuIHE5RaawAb63Hxb3oJoqRN6CAtTQwT5vROjEAP7j0NwC3FYfSRiWd5toWKqh8zZubw
SAgjiLEGu8tNEUe0NVwCpdf3h4Y/8NLMAMOTOOe+8ef+1prBBwzCAO1lTP0EhyVvXONtcangER/q
zYRQ4QjbCPpBQYrRBP5+w2GMoLqERKWpInLPVO0pxBiz0bm7d1D7PZeVHW2lpYDZ9jn5FaV4qWYn
4Iel/bbWpU1MGmBZOtRLoGWRP7YAtKuUKN4hvfU9Gjyty+Jt8qpo3xlc9g0Ab46haXrsiWyvR/EL
Z7R+4Y4CuU6al03DcGWIbngbFkan6fBy3h/2XYRKlVfwIZFTtxJMoY6qbfyTLiPjoU+s6J15PaiK
qSNqYHkYW565LXz/EAyCtkI3928iW0wXQZED3BDtMWUajbZWOwfKB2ell63BYSxB6HNtbNzlhuqa
IkRoyQKOgUQ9yrp7d5izr6D4gDiMlHozasi4tPSSvSgj9SYAUW2m1BPbYHnoVUCNYZgQEb68+6Xl
glFMeNPu361yUe8FNuD/LoamLscDEOxpdf/JVpE6R6eVAbwMflQ0qPzM+Kh7uP8o0cfyYjfWn/sj
Z/Jy8NHp6/1REpdAaUMyEO+/ksz1S2/irV4eQYrtbl16jQgMnbB5HWUQjrf7t/D9rNtCmi/3R0Vo
HsK6D5/uP9Izmpfc8OrH+yPfN3+3rWsRQMNfFXnIPAPDqM73f6gmysvUUP5//32Z1+MKA9RMScST
Zwo0Qo29ji2RX2doingzorLY3b9ra66urtcVI0le3Lyugm0bhA2HUZ4sfAdG1sTNc/9um1f5IXcY
Rt3/LX4LdfQMXLL3nzw2k30agHb893olgSwuCXJXGsP85CKj4x8O4dv9B9tiap9U3J/vP8gf2uQl
DS0UQyhA2t4I1mGSDK81rqq6jKa3uc/0zZoWl86jGCwXG7ZtniGHMxVE1jAmVfDc1+zrzM45l8b6
eYb6WXP2PknUtPtOTwC/moiGpceaX8W+vPHen4zeR0BOYbnHpmi/Tctfilij2BuQgdYGBw1WpSWJ
Z54mmnqaeFWUum/5rAvEgwy3u95IML9AU5Z4cBDOkxNYlKi93Pw5M31xy/FNv3jAbNlrordg+eD4
ECIi+Zok0yHF7Y0t2L+mA7COxic9CyNeQKczHlANxq+6Sv7m7PIXudzXNDaJgR/h45MiM6zvX3Pw
MC2jgINyF4uRuWxxav70pmE8SKuTK+gs89tcz7vQrdTOskOYDcuXKIMZjKlpJCYXy/r9F0wTKgTf
Fl8Z8KFd7HT9Gg268UxACzncmHbuHxL7GsWZABjKX+hDllMRcvmpcx/dLhU3b1kpa2qYdTGWPyJi
fARa7hbYmFUSBubnpkyGnUeQznqOfY8GOUb/oCicm4VudIuXDmb68i8ULqbDoBzUnR117rKU0Z6z
z+RPpQju3fzNc6YerUrxdP+m5XXFnlscGYPOsH/H+Rtq/6NqClxlLlPbsmI1rup/hDlQXwHmu82J
8VqOVXcVIOHdJeHM1dW0KitL7CtuYS81ZloWNvMKINBEqhhrIJEbwi2Gm8R+xRR4eMZqyTh+2RX8
SuB8b3o0O6rsb10IC7ohr75j7jLO+s0GDPDEpX2kn+9dOmf8ku64AMjm8+hhhSAO98b5lthj3pbe
YABI0NGelRFNokw4zDfJ85wPf0g7MC9T71h72t/uqpSzwOQec6DsaQWlhEVcEnw4hqUAniyah8yO
UZAwoGhDI79F6RBsUzoCa7uhnZ9M+hdhdc0yspzo6T+mooOtYsrr5NTds9+oLcdYjdU0+R1SlL1O
MsnXPuApgsnRqnfTTkr7GJuRuRXDu+UhEZq9ytkTOrPWPuSgNLPdfbLM0Ry8VDCS3Qj+baBvZvmr
qHxOf3P/T1i0OMOpzm+ypeCD0It3A+eQlR7MiuNF3FTdSy/+IM3xXtveRWboAKUBLkg9xYm9HM0T
IQHjBWDxK3E/85rpdHbIexyTxvI7WcLp6A5y5HZrP1ov7+YrggsvzMarbJpX7Kjydv8gNtpSAFzD
JN3fx3+yTlmFUho9yx8RObwY/vIiitbaBk1KyHZ9YzJxs+oeKncPC4l5fe7NFr4MlhNSxZet9o2O
s4t9w4PSSCMxiiJ1wOp28OWwkAqIirHFgJSoDEgZm4LmFmIiZ3cDYdWIur2VURFxAMIl5WpoHolR
XXzIQfs8Q65u0Z5x7LfGH6xrDO7MUgbRPBaD/qj7HGoh146PlSnWIFKLnvaRVxX1yY4Loi2TRrwq
CFNEfADRL/JtQnLMG7324KHB7LIGivrl11hgCispTvenO+UiIpLyndDcuW+DXVBF4+sE+xdqTL2L
RE/lrdGGwCDW29TK2KDr4NFwBJ7i2b7NgbBvS9mEFvbGbSwfGQwfpU4/e9I+pswaEfuE7s2Upr+O
/THboSvzbtyU5SaInGeI8F+Vk507d66eONZfadsgRHfS85TTEkb2+8AI4ztognRPzFz/2ptnmhDd
jTI/eykhKrqLjMC3YRZ2GHhaeOWBdIb9DCoWJpJ46uRHxUAL7SkUDxve1pX0t+F6/6ws0dD7VftR
mzRaadygnGbVAC3oZ3jl8ESBoAbueb1/SLmNNmQ/PxV1+5F6XnEFzlZc4//7rOLMW3M8PXRTcbGr
HoHN/RnF8rR+wF6dBclLNqpNSwlNlcyXS8uxmZUm9MVTYP/ryEYf6jT2sezzk8ZQtpp6+kcTHcFr
k8c0kargBBxj2hJkSbVuo/Pymd8nWKXTGUuJCoF6aCs9W8nRRyd2oU3FUJVWC4HvkKuTApRbb8Pi
vn8jQA/631PG5XmCtl84zcCnlq8Dk3+byx79ajt85iLjUJb7xpE1538/u38NqXGxM3V0iWf4gvcP
BaaILZvUd+xEn7FlNFs/MBSGlowmhnn/6M2hOt6/Ggwzypf74wEpmJvBYC2irVBULWC4DvCCnlVv
vLlNX3wPdaXWjLgS+ipl9TaQ46brIXu2KqyTQ6G3IjD1jhSpEYmnWa8nyMibXo3mA+q4fo3CMYTu
RISPiyXnZ2zzv32n5n3YB2Db7dA4gHwqt3Y6V1+8WWu/KtQPhaGDMh+bbkV9BhIuG1EVUp+ZHIyw
PLTdc+zX4KMUor3EP5Vu2h70jFo0z8l4w82laec1rjZea9870SjB5toawXM3md6DO87xk0jz6JwC
uaRh548/2aMQQ/Ld0O0rcxeBSCqMEyOG4Wma5T89E/VMIoORqycZWe67ETOfIZR6eglorvde5IM/
qTgvwiFbccmTW3XFjmYd6hHxJgcSdFDg64gojn7Mdlcpn7kNY9ob1EvcQn6b7mXXT9uAOex+BpJu
sl3+aooltX0Z3Hn2u9G6dF0+Z9X0v9u8U6s886vHAsn1xkttLAOA7veZru1zatLiYATYrwwZOkdv
jF4gFbMNNnaytovB/LHCd0sz0vYTb920YNiTnP43ppN6K5rpS9bLu6fbEyu0C0Wl+mXQuuMMPIkn
37Jc0owYOAxAcB3RmI/WFO10xCtvxcT5Rbwqjyb2J3K8UEy5Rv/FdPyD7mv4l4wsrEkDaziT681o
2sMnl6cYw5SeT6AhZzXDZ8+lgDZkcK8ZNqmbYwGqW56Zg3kn5LtY4AXoyZtydk6WwDdopQ3eIj+p
LlNj2u+u+KWBjH62MJVOLTO7lR/3D3OJX7IvaQHnSzimN6sJ4YwtXj1Wc8SU1VcEuW/b0XHfgQXI
TwCmKSNQcflZSNuY99IuHeTPJpuczwivCz/ioBx2aaP780xK+zFSYpPXcX5xszan/zD9zCD7Hhgd
E09RoMkhlxFVG/LuyrdfujaiWM1ay9/NUNcfQmZ0SV5Bd1TlwilEst9X6Y7UwuvUhD+s7jl+TDNC
4Odf0tzT+w5hmaKdTKt85oxIz7d9tqIg3c5GHD20CvUMRXHMAoXgwrVLYGG1eXTSGmWpGTCAcCcf
NRQTuNacPISa/xLyEc6cgdzz/bMpjv6NbR/tMN8j54+LeDU4oEgtKBPYXkesqoYDioqpsx3P56yX
m9R3MPAVhrXtDHp66IrSC/03gCrliXPbKo+8+hQPU7kKG7Cn4Ui96On0fP/gcj7ZtLbu4HMl9cYZ
BbyesbEwgvnyzSEOYxNI42QY7ptf6X5nRqF7LpEonHuaVehOULt1TQjrMPzRysc0R6LBzAt9FtHN
R68GdQ2z6Win8Qnpc3y6fybrvNnWfvgHBSkB917/pUt4QMyG8BFj4jolphGfYiOMT+SNLcI6XNgm
84UTKYPFiZFdcdJGQSQ8JzorKv/7yv9/r0n0LzkhH9MWT7KQmxxnOfzvZ0716uLZPFaTgNq4fNAE
J3mp7vYYry17LxPqQJL4oMAuPxv1m7f3Un/jLY9A/+3n1OzXdm/+LkajONb0fBrPCg5eRyB5bKLH
8JJLm9DdLksOEhzkWAtFkFUnX6jq1Cj8qV3K4BSe8np0p/bgkbRzCpYPpCENJxlmBJh35KjAx6ur
OTzWgQUJzhzLi0MwwC6c4pwmF/uPLq1f90eDbvLT/bP//3D/Wu4SNB/IeAfPHbCHPDXVIE6Ow2qq
iRl8iNuM4ayyQGDHGq+Q6xQ3TOBqlfT7AInr6f7BQPq6qW2oKHY1H2ch6PRR7GPYIM6iBddbpOZ4
cAht7LCyAmyx1sEMU6twOsykhC7fX7z7OwShXx2XhBS7FuPTIOJoE9FffVlCCdfZOFHzViGiVQcj
e66r+sM2FBPEXnpfgxf89hd4NG/bI+014wnNLUYBS28DYCRAgZr3MoArQzb9a99V1kmDTvXM2flb
ljZ50W73z5KoXrCWHJPSemLUTQMckS2tcEN8zv1MBtOSudhgWd/2STWsGtGXt7ROz7G3aMWsqnkZ
rSTd0Nnrn9IB9MnQ4ll2cansLKK0LrUFJobL/Nss2/FU0Gs7NI4X4UVR2Yn5kLGvCek9zxayUcmg
9yjr6mxizoWSMZdPTDHzjRGG4Blms1zXOerEFF4LdSJDwVz9zkdr4+fIeqbYt98g8VUZ43Vacaso
tVnn42Q+DhaOs6Z9FuyeI7a55xlzAqmhwIg4f40pXI18ztI1kGv8l10rXsmFNdZ4lHhNJG5EcB+c
HSrnksqi2oPKyFhC6uloOgJHoEER3y9S8UaZiMaHUO1baflb/FpYC1pgyb6YKLIMRpQ1CQ8zr3mi
6Oq17XAY7BAyMQNij5ShQ5lO9A8gkmwGk7+e/qKzKW3sWFrm2d7wgh8AYVxCbhA+GxC/WXXtFeGl
F1ub+lC51iOpXu0arYH/Aq+DpLflsw5U2UNXh6daafec4x7HHEi+jNTyWpGY4Hg4KOKwge0RPnL2
7RiiMUGO/eBjaZbYukop2xH4Wc5YYv/O5JNJwMx2gv6TONPFdO1gVdSPAc65LTTNapWTK6FM4B37
1MMx5qYRlBs7uzk2890ce0ZupjtiDg7c/TVHmyxA7twIutejfR3m8HOI8uek+FbWgv3s7X7XUcqy
PJhE2wK8pRxunjI/lmAExmzV0H59dGzvNqlKvuS+fPAWUFJQJfnWy9z0F2FMZT9+u7574rwMXNQI
jJU51a+1Fkgc2KKdqKEhVWC46tRnlGLe0kINO8XAgasp8H5RbbBGyHSkWTLt5hHWN9hbxpnWBnzg
39w0vlvjkJZSbkJz8MhyPQkdmeugJqIwbdpd7qF/CcJ+woRks87Hs/ygWbtVcYd8x/SNm2HdIFie
CtoJeybX3S7hMpa47dHYFp4dP00Nnsg0FRsq/syCx1WTVXuos0zss8H2NiSkeCSgiW92J2QVL8L2
4hf0HesOMBfbGcclK7QOMixfCgLZcJGbJ5PEUHweSGHiWX2FncHlkOSPXmNUtxg/FLNr73cNrXQc
u52xvHjV6KEjk0A5beOKdy59iDxZb2FBrCxyvQnma8xVauJocpT+g1RJrOzFuYZu5yFLEwsRcj5f
apbJwWvUDuTfP4cJsnJ2Ohg2Q55Tq3HQaRoAWANNubYM/4CTDwt0qkbUvMzoXImgZXQbMX4A+iOY
s3n1vgRaf3Q1p12t63zVisWCrhGZBKBQ/cLIjyLUW29O1vEi5UgCpfd0uf52/h83DV58Eme3qgOy
Vbeh2to+mUFjWcITNM/DXPUXAFztirSC1fIPuT0BvHA3k2RRsUkWPwXw79VIKs/asNv+MV6YzAYC
zATXshFN5UPS8VKFHRIUsprSh0a3ARBlGIo6IUA20wT9Jg3HeEzkqIdc/Oq20mc9K+PsymnblxEO
SDsrV/jagUThYEKblvygH+bGqahxIpwL3VB8VDXw6UE2G+BJRJmUaokYSLYKXwQCzuatqosecfUh
t6MWPwlFee01Pmfbxr/0tJWayL96+TVAt3PFJAZfOfmnEw0lNEEvLBVNPZsKxO24eFUfWiQ1ly5d
CqdcDwNEgtfGA7iqlJuu4sFgYtH6T6XrIkm0rH2KBfB6/yAf1GDtYj3bEP9Hm9CbZCCDjKCFqs7y
nRRLZJmXmbvB9YJVZ6cnOKkNEz7Du94/ZJQixtSpo1s8Bw3nHAyTLLs/vf+dc+mxZ2fVCgLMs1SD
Q8BSdsBHF7hAHIr2pYaJSjRR82NS+b/XEbP4Zl1JJuFcT1Ph8BaMfnvAV/iTYjfcjG2GsjjRH7J3
rI2RUHcC4npySLOOa/3B783aLPlFwDQBqWq9M1g2Zh8uiF5n8h/qzn33SAT1zOCzroR3Ac66GYP6
OoUMm7sMWwX91xQ9L/SxQE4BcAVcQ2OZkqaH1N2T0y+B5rZUSf2BZHPamgBc8jwhoMYHm9Pam7Ar
fIQT5oeGnpoNRCYKjqzERyYXN0gf+aPDFGrJ4iVj16tQ8ONPeg0n+dtJDPVTCf5DDfUThxhpPk2C
AkouaUFRZ5PPYj+CPS7Xgmw+WkIrxxX79Mj8m9BhjmqPo0FLOIcysZ4j5NzQmMhjkPZfEYcwxuJq
l0xxiP6a93O06y+XbFkOyPLHEOI1EPEfqWKLBW+BribZh9dXB7MoLvhYxbmXCqUH4p88PTl+ILdZ
ZKJwLn24E8jxTNQlS/jSdS76f7QWIO4W6d+odoIdixOHm/gPfxoB34oZc0Hj8zgH5h/SVdEPOfKl
ykMaVby9D/h18KNhflASuol0u68JTAUX8loOCYEzsuKm1kX/NvohIb3khZQZemSeIoH8v9t0FbQ/
smTrbt7NkfpBMb7vgobtmRDpB9oB5RZENBLOJH6fDAmXdLZJAeuSHy3lj6CzAe+GSsECWBNk0I2J
F1V1kW4UIOKgyPBOKWPFgByjppWch8ojpyd8TiPuG5aL1sZo00ILIOUVlXqF2CVOYfnHng/ZUItl
YIidPNY7WAort7We4AigODNPLCFrEVlIBbBu6tTot144GOgV2Rwr0vnMhGZJrey3UURPwJl/LDvV
D2Y9kLpdigydVfXai+iNEAqm8uDmz8oBWdTMgkGj+Ra6zUesFVmL5r+45riGSX+Vz8Evi8kLquXs
2wZJkBlZe+th9MWyeoHAcwPIZjyMhv0Lb6azMn1aU7VgD6ElbjV/YsFsLR5DqB7ltOaQ8EzGGMV7
sQ299oycwTzgj+XX1hdJbj3TpsQn5AzeuhI2umHQXCNHjoiYnZ0PwNIKYxKvCup6OPMeCh6zg8tl
ueqXMNkuwAYBKi6dxzwijtkLGIHL8mAAtjdN7psMDfo2bOoLU5T4kIXFq4eoYvlZTXnozdTbvmbg
qShTiSTUwXfUY/jLW5mviH69ea6m/eXzBtO9/43mB8eC0rSh2pPtIIRz4Ye7MacLkYVr1yJQMEro
0RXgbUnrOHfOr8yMj27vpCgeog8o6p8ThO0HJ2hR2Y/dE7fOBkGSzd6W/HQmNqVOyCUk7E8X4aLv
dLCv44o+LO96S0p3SisnLB/n2JKrnHbuLkpxhKCFwfwD5LHDeZ2N0cmfehhgHqUhxOJ9impjT8hY
wabXsMuaI7bjiZDmxN6SaIkBnMDobqbgzIdwlVr4oCoaRZljnE1IDNbEeojGtixfEV25cAKDdyaA
1UNCGbgnvOLbMHA+L3YxN+4vqUbn1qUkitCAb1hLKDr89kkTWRF1riL6W7N6l90jHb1bAFC5s5hv
oSFYm0kX4UojQIC4apu4F+MdiMZi7R4f7RwhSy0e/bj9R11IWqN15JnWQ9p0gNaJFwkitXNm/4/h
KH55u/5u++5casI2GlE+9l5NB0XQY0d8imBPFc2+9Kptfekq8VskXnmOzUvZ02PoHM4HeMueJtkS
V8e4jEbmSVQdxJj6X9TAABsI9o66+W0MvxQCawQp7EuOLx1mAwOmCfGknQTnuNtSRhUfHZ2g2iaG
PEw9+obIN3lDwaJB+A8AwZuQwuMOabIEHu7n45scoE3igiQgrA1aLhCPpDTHJoG5OfTSnZDBkiNp
EjVP7JW5w2RMiZJsYhf2udRv2XL/h3nxXEuDiPfYvYiOG1sN3Ub05oV3xGPZKeZNi05oNPNfoAY+
Lf8Q46CUjHS6TnKm8B0ajBHbZRrGtB4RGHQ0Puzc3sgkwvXVYRKm8dMRfmcjBn1gMryioWSvEjnO
WylI1ul7d9tE1goEyqMTic8pQIQZpN+cWWJMAC9JPRM9kvzj7uFFbnAiE1UIn5Ntsi/tbwjQL7X2
4U2SPRQLCWf2n+s2L1KyVOKMS8vgCbL850gwztyjGc17i6yH7haV6t9U7vpAsqviD4Mz0HEOOc5m
8jNRH3YhBkC8wzTA1VOkrr3j0LXVNk1U49vq8+8R2BIRDnJZqTZ1gsOJprO9bTgpSAtke121zrrt
kGDG0gALNNFeJ5ComN95pT91xv9r6pj1oXgyAwI4TAAniDycD1LfuwZZVecwsSMSq9kM2nlB0Pk7
+OsIIvZ0jEg+xfM+dg6GBhIrxEwmQ+AdAVecycP6xvoakE2UNZug8GAcmj3EcrdfTU2ArsB+GYP+
WQCuWE0ZOCib40o4vYauBEVbWBlZxdFPii/cRzEQs/KOraLlHHU/QUwiaV1TNyTR0K37PHxF+wQC
Docw5qlV15GR0IdgCktWbyY/2Wpyt1wpHg4GxQw74/xXAkrE5oQNGzWemG6R/FsSKVeIXzHOd0ZL
kDFq9S/zypco7jt4E+WmLmhWKAGcRh5aoV4S0zk7EfzzeHhhUTLjeGvhs6FSy4D13CiMMey81P30
HqT6aBaqp0TUT6yy51J5WFZZQMdUrszYe7IKfYwLtgmzbdCFddzz1mFuneeoLQEoxOvIKxmlPPdS
YP7NYSMTeBRx1pB6pqfEHD/002tsm3wXj1M9FTAPyw8/YAHojP7IYkK16P5GhHOVc/eo0FGMzPvM
qPinUM9u4BvdbAKRHxBy/Nh9+9sdrWcVcUum9TpypXowZq47V8EYhUGIN/WFnLcDzocfx50/ZcgN
EVkCK2i7rsaJotOsH5Sez/Qp2cjhy4SwhUnYi9Z6sr9pFACQZo1T+GNLVqYMrXLoH+uQibpL9h9B
PQY9hrlMtqVBkMDwaDnJASDLPrC91/y7jmmNhs5obMp4fFKpwEhG/vZQG8V+Nsqv3gwrglficEPo
F84v0/XhNlO9mkXebx1B+d32OPM5dxMCVD/lXrVDxIy5xi8PtJoaIC6wMgIQUTlSrH3SE5lRfqbt
wGmsqU6DVBLPGK8Nb4y0a5huRSm2PeOhJg6Ix2udHaULNxOUoa52q0MfbKeg/2y6Kduz0ebo7U89
wquH1gMj4hifQz/svRFSao3heUOax9FF+7kuK8WJT8H8Z4WbVmY7vutENP/1A5JM7qNQMUDMkOF3
87gJrOxpIQyD1cAZkgrMh0mmTl7sbKrExRkyojgJi0NuhsMlGTFNqC+vHXYFHpF9NhYK5PbsPtie
2ex1GSFG9ORvr1XxhqVuS2BygH76WLGdHvREaHQIZOghCutT6UMKnafyj58shQZ6wJVigV/prHgf
TTQnsbTalTcc6sWl1IUwOboAlAgzuWKKCZ6DrGGOyCpbUID0gmkyubdxIj+nzIhHMyB3IBeYNxMJ
71zcc7IRSVqgVbSvTSg+Qz+bKFDROwlmU9QhCADiaG90kkNYvHdd8CAOM6UdPqJz5iFwQ2DybF81
XJ+zJ+DoBzmrjhUi4lcBFpGxRfUolLFt3VKukZJvlW52TWejOrVyazUVrGO1gxwm7VEa9vEewfsp
rC3YU4p9JpbZE1lqf9oK0BFCbib9C7Y1RivhNs4ap2FykaPHFYTH6gFpzLc5tUAEKYhQM22SQIQM
pCLBbIQhf1V9hjSSoXCTR17Zz3IE+lQo1LmeOX1YNuxGlCICUI4qNp4XMLFJUsIjsHQvlG5nDuj0
C6VopaiNIahToy5YezmUz9YX7xZ19CSH/hUtem3Xa5vdBaJFeAamRub8YOOPkbmxSkuINcBtQMg6
JiNOUxbb3IJ5Gkb6mkTgTDJgIIV+SoFQHyL0kFweQIiy6qNAWY4U2Yk4nrcuYEL0uAatqueGOVwr
BgJIvSbf2hOZwa4Tf80OpVYAzKIvaSLi7eIuwHbPXvWFdmIXzPXFcBKLYCSeV5mWt/AvRmoTbjQ/
zbaDY7hbhJ4GHuiy3GSTH+1xzlE3id9j6HZ7WypEj8amZZasK1t+BEG4rjvwhYS3HxjnfflzA/Fu
MV5KkONigjyQwGtNNQjbpEBAQe/hu2P+u4xu6FK1AMVm+6mYDWdtZd4393OQpewq+JuskaRtjlFk
Ze9SfB9sRyEEOs/+kCN+qsLkXfa55sGuN37Jua9DNJ1nnQcAjvar349vYURtCjwq8w3SYjSZ9Uy9
S0aBHJpc5cndwHaKo2tY9VPer+EdHXTMEEvik+O12whfE9/VFxjikvai7IjYoohoL+z3EdJKTLAe
qA3UFyfXDP6SUxjvyjr7M6fi7CVtz64ilxymYQcuq9nOlfwzNvzFlY9VBHYrvSlkcE4PkRFiyHCw
cswtpT+x9gARhNIEnm18zhMCDOu0tR9cXkW7QZoFvRQevBO+O7hHzr1uryaZBFdDOCcOEOuWftTZ
i8slCt60tknmUR4SSmM62WsyRt7DCMlxBcLodqcCaFVvIpHonTubW2cC1a4YBm0kgvdVUcXlOuV1
XEErRGvh9s8ur6DTv0GfubaTskAkGSDJap9ArCA7Os02sDk3Kn9aSt+/RoTl1GqMDNLvgCukxaPK
BKlfihb8tDbtq02xxC8NdWHRCMFXpisGeW1Qf+Bbhjoh2k1aYw70aSA9yGl+DplOHOAKPLcBeQD0
GDqEsNSdXjrCoA1hDSSpPBVGesUS0r6Hk+h32ThwXzA8Xhe6PNWCwrOKyOgLf8M0O1ldNb1n+iNC
PYORkTlFoKnD8wLASZSRpeIskSwwVSvmMX52iMz0oov0mWGx86p6RgjWHHhbO9xJRw3HRM/bZCzS
rRvlfxQ0rK6t+psXQC92XTISlnp6yKzXxJTowIcne0bJiLKJc8wMMqHGPdU44g9FwWkOMAuWVD8w
n5fwXtG8+CbEOFO0vxWS7yH1SE34H/bOZDdyJW2yr9KodbNAOudFbSLImEMKDaFUakNIqRTnwUnn
+PT/YRVQaKBXve9FCbdwbw4hkT7YZ3asiqKTZ7mbJhG0jy4z5UCyD2ll57JB1rg0M7iioO3VnKIh
x/I3+8zVBBobdKOiWLzceUmpAf1kr64BjYWOEhORhEnf2gkzHW6JUUBF5odlOlYQ+5MKK8UisLgQ
TqU5Hjjtffh+DxuKsCz8IfsR+5cK6tpPOa2W1ra16FPy8JDZbfVtnSn95tZhW8MeE+5FL0AUZbg5
ykJfzqkPhozjyTFF4KaLXVoHDBRgARGIwGqSoFzEUG6nKHkuijIY+kQ+9R3tQby4srNbmBOvRe1D
nY707igp9y77EYmnbvfUrzv7nHe6d2x8DeOhSuMjDgRnj8QabT2u+kb1nsYXIVV3tPryBzfBF9Oa
F4df5BsQwYE6Mp2dnbeBeenqMZi3jVSvGV0TmySWj5GtD4dynZOMxDVMXz65dKqGrZ7dB952fozl
yzhdFm9q1gvcoZpW+1yLMT01x2uqIWrM2FI8y7GYqbBHovDJndtb72wHW7Sm6PdYJ3fYvubOzqHt
iBm63pKWJzfBDtFo+j7mGwKxk9wdmGgP5Hmh7btRS4CFYp8kH0w4TyP5AkW6f2xpHKCUJ3RIyj5N
SycQFjpeMVhVZMMVBJYaknZfBrov05PBG7K3SBhAsHkZ0ggnryLIpdsu98d8q+kxppEhweSA471P
6u9Gb0NpmL9cP+1ZxAb0cM7p9UA8JdfCpcV8s0qdoS+hYFlo5qnZEJcY2Qqr6b3IwS9x4KdmIBi0
+mCZzXfJngNshlV8ZQc3jxPEq2NdFEdm9qEdFY/dmD5EKNVULSG/a7QjQUwwruPivGQYEzfTAvmh
rGHZxB3iZ9Mz43LYhLnq6CHh4FUVcLl9gCweFJ79avE9JMDuMRWau8vptcLDvjTyQ1gdwjYh9E0l
z2aWj2HK4rLRMqwSlYEPyjzU2PXWpAS0etQvo6tukye+mhiajmEwo1tgfrhRhX3KbI4Zxc+ctokJ
Oi3khwEcuiaQ/l2q8QBSYgHUbT7LgI/fj/6WKO5YKhySDD6KRGG57t4oowdfw7pPAWUZ5jJ9RxtD
yMuWndviNUvjn7oHfatlw3l07XJn28t7MaZf9FaDeJcUvOiZzsR3Zs8sWYVkXAU6J+4Gsw2LoJfv
YbPXD1PJaWi0ihvpHIbG+sYSMJOSBv0zMpjiNCsLYOzaTylKkjZDf8S0m+xyF2FXLo92Lml/FDpf
EtM+pU3/ZAysY2bnHPI6zQ/CMI4AdcHc6kjYdVlzPNbrzzEzmBKOLb83ZCs+t4mwWRa49tMMt0Cb
Dvd58c+zxoZKvc1WSldwc1DFeZkdFx2CPisNMPUpYit+shuM4XGMgx74Wb0wgGRIQphN++q61g4T
UNjbWopboVV/C7gjD13bhrm1ypmp/NBFrThdo99b974yjafMTsVTn6ryCmH5gpGiOuaL5myqOHfv
8RwfIgPpsDG32HqWg/SmiTJAiB4ehlenV5uUmTWb2cT8OZsIFCBye2RcRGP2QGRqJ8xxdD3qteue
emomabPL+4SZOa99uIz6ramGT2TMbe6zrXIJvgPVqbbVapVJm3eV5wpWF3u75X84E44TPvBf3d8l
+pzvBx3qp51Hxk7kZPLF7BLmGg6tnd8mp03OJONF/mlNFf7lpkHGUPmONe5EmBw+oc/Ic4m/u17u
Wqs7YW7+socUg8AwnDHeMAEirbEfK5jeic0co8ZmVUXFh9Yz7Kxi+Tmn5rsnSLxCgEo2vpsML4bt
3nqPeCCcJXoyaO1KO0AcqzngnLQK0WR5ylryCgNWKO7U/K7TqyGZAlNeHRSJ+GSipDNXoGZFOEu2
53by2JKHHhJjwtDjgnFGWFsKHa6W3drHIlle/J5QT6R/sqJ8pH98l3o8x2L7jiy1c9YWlkQXO9xG
dBv2bnro2Orsldzn+ABV/rEWY/3/EjGVqvl1bv7+6x9/6p5au/n5b5zW1f9ZC2a49r+/Wf8pXAs+
1ef/+suQTc0PnyW/jlvR3zb9/L9+xX+axAzrn46n647vC9PSdc+lL2z826l//UP80wGtIKjONmzT
8CmF/G+TmGH+0/OFrvuuyfbtWkL8t0nM+qdw3NVv4Nqe5Zme5/6/NImB86OUjMnWHNfV8ftf/3BN
HeHEp7PMt2kRs3WLv0Xz5xPKXNz96x/G/57tymzzNtqg2V2grvfrUMk9u/KQlq25FXmOvFkl7YGE
W3c7232vbjNXp5t3x5LSelvdnfO1szCb9lMe6Rx5Gj1AYcLsBD/5obXqLNBqez05NVG3Qx8mkTJY
mEqzuvqVxgg1LjvDF22SN8YCxNNNSceYgbGYiY1KLv/+ogaRXHL4+QeVLceemTpGfbBvCV8Ipotx
T4IIVkrD1WAzpZYWwlYHOj/Nkn40vngTM/VYpNXrvHzkudvd18zEje6w76lKpuviLc4YDE5rnUXu
JBcdb9rVYOk8qV4D6RCVB0p2jKdZ+voT8KBbzA3mPHjm/GiidF7FKII04n4vWrsAB0MtA2uWiI6m
Wk1A47TTNMd8nTDBtwr2FBFGqpWGPEXUpV+O4Z6T7qIaS09fatPNZte8MF+/QF0g/77cmqKO/vPF
BpdKgXJ0AtnrZJp/bSKdvbRpouu//2/e7kS3qKtBOOVIfctDQZ7gWv33i29auLJgwbSERWrXuQOD
tvPrUNTvtOpqFN8z4nHDOXPMk5aN31TccUo3bVxhOudYYs9R+0nzDcaUmn4Fdlqc4Npfh+76U592
Jn20vXaUYzbctDalrZQavTCW4KaWrieeDGbIhaplpsVvG7GUNgSXLLS5xAjkbr6lLaGKNnHi1tDp
YOtpdVY//Puf5lnVD1qWZDAbrL8VMPxzjRztK0t/dpLyWsyyp6cCahHFl2HLRrtbVixvLMbPtsOz
gyT7orR43GtivGucNEN9lpd4mZOAonYeyynT32zRM3PldQmiRLYvQ2ReMQWXx860noZ2HE+V9NPj
IqgOrQi7GL2q9ogH1F1wTVsDRRtiDGwCOgnkmdpopZMzkJw/kqXJ6cCmBckpeUwWRrWLD7SgHvFU
WaB/gZ3754ysHqwQTi6+P3C3sTMMDwlzQ+mZn2mWc1030PS+4Ixz5NThiJCwZLem+Xc1Qnn+wh/r
eNj4GoxLWL4JVBLvxYFQvAyZvtNNvO7z5DCfzR7sdAyTabyPIEGzxk2x8JhvrY9VRaFjbMb4aZqi
gqqs/IKuBrkq01/M3oCEU39QGvoY6R9xR22RrCU3ZyqAy3q5KEz+WtwngQ5pbN+ZzUVU30O93Abe
EUJKzdZbaLwRNbBS04vQgNfGPesnMgfmegSCjlBfAzypW4yUOP5YgXDwwL5I4v69JKnRtuWTqVrO
89ulzom0wQCGZ+tRXFTcugyx2QSxi/eBDI/W/PK6+Zm/k82dJ/pR2IDolWVwYGLh3Kb+OZ4A94zO
nIastem2zcFENPP85GREk5iH4Y1xUAQXwBSHZehe9cTPb35jx4+TdkeL9h/6Ea9R3YkjVrL3fnHf
3EhOYetqf6r4D6U9lBnY0H+NzHwsco3rRVwt28dE8rmypKvPiea/fVQ2hkaaq7O9Xv5KsVWe2n6p
gAlJSu/zOVQgOLDs4ACyTIEpV7Q7v1iedJM3QHH32+bTdB/cGER5AaHb4JCsWQvoAId/WqJqOEnd
3fGqoOX3xb7SYv8osS9vwMW/tIIyJsICzXYAMbdS8RBFRuD3vVUc8Qs4O2adwVy7vxOU1QMNTVsr
i/7Ec9ozXM4PiV2ceEjI+zsfvpH0d6qZvU05McEcGwxjZDouLj77GdAJnJzor2GlVO6Vj5p3T+mU
BnFW7SbukFiY8I/Zs7ybc/pcfIHcHQIr5kgzkpZbFvQJ8gZQ3vTL2NHzMDkoaz4xMDgJM0YOZZ20
KYGlJHiiaRJn+WCUiU17CnSA1NhLls/S7Jgf0P8d9Ha+cx2R/K3b6FPSHNwMon6szMEIcC/gY+Ad
t0ZfhB4Z/5swoejCg/ZRvHnTMAKKrb7kd0a92U0M+AmZV28nE8l3Y9O1U2qK1jXRnWRrZ6fGzkqe
JMPbp9QfrEd7K0RrIMeUR8k1rXJA0SvEPqWrOVbTcWkoJ1Gu+WjP41drkkNsx8HY9msSDPfLSTee
JrxVQY3Mv+LvKdoVVMHVAgub2YSYd9JXzOnH2F/wf4ygluoYcYKRD7etomV8eMhMCuGLiXYhrSvv
bmu/5TE0ylh+tMXFWHyOl8D9W786xrB6WoPqXjNdlbDkF+gkynGX69x4OArd5rdtfRb5hfAA+q1B
5W5e1wffSRX3QC7cwxIyRtmrGBuKWKJ8Oxvk/7Soe5RadHFIpG31RmShIOxa4Zl5IoezMwq/Q17F
B+ABrbwN6OlB2sd0Bxeo+GbLpIpigs+xc98quApBLCgHj3SFhOP/xZ+zISP8rWIbektcPLeWOlrl
Lw2uKOPQhJuiQ1Rwbrdeb/hbr8sxiejgSz2qVgaqXmigYFN2u+5iuQQX/IEUj2kwOBtk+kMo8scb
6ruXpN9W7aIlj95N9AQ+Z/A8upGC42MsXM7DGRVqt9h0ZE+sql1ivcZ5vwdEyeEdE10L4UT1q2kF
H7JS5b20oy0smQcQv4iI6l1TmOUVLcKzMInqeu64baN0H884tugeiGRSof74zPOWbUP9AuFKtNxx
fOEul2C0nbetkT3rTcq5IvHCohvod0cfjj3c5TrzqjlXVlBPQVZnWxKiMZxIbQqwKfDqsvOSgxgG
FLbq255GnUiO86u3QfOtv6to6y+anFopdlneHQqVvxtW9zFw9d8YM1jgqMP5OVUwyBhaL7wa0+X1
WsUi2XnWGhlJ2TFMb0Qn9ClxrBLcV7aRYnbtz2YJgHNtTt7oXcOnM0ou3y0lHhxKeJNJW3tq3Pp+
Qkz5mA3wXHR7p+UrwrQ5rFDVStBirrLAcScsErx0OKqadnpVE99GAXao8JmjwB0CZ1BqFx1VaZps
RqwMU1Aq/ZT+qZYu65btewEutUsQfEAGVzeD22E8afm+9Gm5M0ebFlorZ3hhkjfPXXOnbOz75Bhe
0uUDxNjyrVm8CBWO1jSiysj2uuwofTR3OqHCyPLEy+J0OmIg7RB27Wm0saIQT7l4SdgTktX2R9Jo
o4SDywj/3LlNQTPqEw7zBT5ySFcULgn+5bq88vSUX1rFb7DYPVOFBc1rwHZaOmCMZghulWF/Rp24
jci2fu2e4Bo/8rHQOuWx8xgH4GDbRn8ccG5Iz+Y9097wD508HZ7CuIwvJuYmY5jD2vfexomGF3+s
Q7RAnK1ZdlfucvXdOjR0I/+N0EbFVR3HL+aIMkjuZKUybhXCJcGXTtJSYDA31q0zQquNYa765ajy
sU4VyaCCgGm6Vv3YIDIoDOFmHa/TyZ+6/iN0Kc5WN1aBKYz50FnQTJiE/lvnu4qypZNh5vF3aMxK
k+Qj8cE0eUxUoalSErsYj4PhmQEqdrprIfd6mt0ex2ncoUp8GNO5HpAfIMqCT8kc+EeUqrAV+EFj
DT7NkpHaSBxqYeKKvWdhhK1bvFicwmOyA/JoSf3SeorvnsDuiFvqkMX5tdFrb9/16gkSiaR1YX6n
dzlaDXLEgSYSNbn+Y4uM3J/31LlssjlcNYJDwONsOKI+J5YOC+2tZBttm4XUBMWPj8usPrlq0ZjJ
PMOKh7NmLIGTe7t+YnovMqAAKl8uVJS8kR39GcfxLRXCYbxUBaisSFLIxAaeJPLBoPB78KuCsMqB
7P4WMb0JGLh/AVYICrPHZpUzCaggUm8NWHpMIhI0ZLC5euPDhlxerJzsjN2rHxtHz7o6rC9fkgce
PJbet7/6wkX2RLdYiLdqVECFxR36ksdRN/kqFCNP3zde2cDBfPDtZ4y7vMQ9FGy7HdKXZnTvwhjd
C27bx7kwWTYi1Ja4hXxccQdZ7edzn95HpYdLBDi+HJaDNg0f+qpdNxoNJsngio1FHQM9pM9SCiZP
OYD58lLFUEz7fpKPdS6etA4dWFu84UVvTja3jiAneS30i/A4qqrLkFRPbkMGczxypZZbsuEunwlb
WtyTHCwq9J2y95kTY02yZ/NAlYKxaQxpPYwSk6xKqSXtR4yfdG0Hjt9Y9DG4b5wUD9nkvGWaOsLI
ucWafvOX/l3gud/ZldiR0ih2LY5ojFMQwWXJCcS1kHhBgb1xhmMO5qCGWWP8U7YZLQ6g+gyiBHNd
v7B32YeCyGqP74uwP3Xd5rLrGAPOmKhinsrzXPSYe4o54ugsq1PVpdUpNeyOeB3kXJnM+gERes+3
rN5QqIMDaqYQsKLyFljpdiR1ubGqdq/N054M57AVfYcljgHmxigfy5xx92i0MIgwCBcu+MPyys+e
HhpDL9mBVFDh+WH1calI7ZlsODTSYTMquRJl96xjKcTbEFjzB+FHqgO8ujr582508LdiSMmDKV5e
3J7Be6EGLgkZ2uMS+99RziioQn2FHADrLua8jfoZND1mI+ZVunclXlJtZAshz6ja08w3oS2iszJK
aNkMhDOuZxr9XIREScAr8hBiUidl2MdSCZJYBiyubHwe6oShg3fO5FReYCPf68jxj5kfvyzxSPUX
T45jsJ/FuvpGav9u8XHs6TUGAuGJcbuKU5y+WUY57TZz1QYuRTObdO2ytChY1iYK0+p4eS2i9SJu
G9Ss94Q9pIXTMJMrSrOYzuu5GhQfxhb7S0m5oysBZWdo32eBfE7bz4MhkCNcUw4st807iky1NVsX
G1LzEJW0S7REYWLTxmEb0dFp9UUNSoOV0E/qd1xpr+x04lzEGR0gl0RvfnND+sgzBuFDbQJAyPpn
adffE3C2M+x6XKyZfxmz6Bg79NA0Ea0L/i/qHUja5trVz6oj9I135SAKRamGeyiCE7NwE1pkTjdW
u/IS0HLg3hCycd96PmyDegJN13aCJPaGsGkrkom4aOp8qU5535yz2TsQmf8QTcbMV3CqYJhuQxrn
wsg98BGq2an2Dba0FGazSQBA5p9z7HCLrmOxVxe6MPDa9OYutpslyAbFUSl/SXrub55+LRSvFdo+
uX9OggNnJ+JgQWuZH3OC237M6++x8H43UDZIcjT4xEiPbcBHTA89wvGmGmicyCW9gk37gcGUhi17
9jed+TrbMsxteguZrTJuWRfboXqHoZ00p7plOQK6ik3bIS6tsL8gENLwMPKfpaqWZwAhu5jcz1m2
SUQovfgCdGmjfmDWQawqwjHz/zjoyrtMuTfVGj1qOD84myfo2K+vpCfnNwQtMM8e3LU5ofHez/J9
LjGfJwSMN53URvYZzd0PdOKtdln6RJrF31VNXx9iE+Wp5dPD1USDBqtLFvSEIDecRrsAc5pxOLKi
9cJafMwWUpxs7HNPa9eopS+disaAGxur61LsF08nPqOaKNQX862ifIi4zKIjSXgJNysmFrpLuI04
MVYR+69m2MmRO+IxLWR5/veX2m1h00ZUh+ZY1uzZuhRdenLT8U6tRx1kfQlrGJulmiThTmEwfNFx
X86TDAipxdvGRg9syVIS/fWP+oAT2FyWZj/MPazX+HHAURy2ZhuSY1ybqEVAsol/owkNiz1dEhSJ
WlvyA4/97Db7zqnEwV3jfHM23Ryrs4Jl7scrSQU2tI4cswbiHjjVrm3ASYHUnNlGzqIef2aqBiKw
PLuF2ZmTc3vsdPkj15toY/pv5Rh9VkN/ytCxOT+Ov/lULDwR5+pldS44OnuFWMcMEwWNTNmeB1Hi
UyMaU0Xpu44U4tK8mLEFbru++AVH+EdXDZeMrjr0GoyX3p2HoCS6A4ajONvRFAwzY5Smxouuy5LV
RkdIaZrfnYgRNUndB26Dm0WuLHbTO5Sly8s6kK7V5eycml789RP4KwYr+9WhrfKodP1KH1n/0KaT
Tcka6qJbZwfJpFfOj1NZsDr4+R4YI4W9RnJErNKOJaff0FocMlm9Oe5msmwGvpeN1h6tjluvnpm4
wmFoOCZvwDj7gVFUNzbFp7b4HPs+2hU98sHsoFDpFJnhAt5CnJ0hd2rUSGd4UvT24tbiJbV6PPsu
EmFKQBXFnEDoJLbFQFWuMwzXOefRlEDO9ah+sEUy4z1EmYtZQ7GsNSyFUtAYZFLAZduh08+0WpCs
4W86kzJqn+Mo98PYjIAt6J+GGM3tzhT9PmuAw2YDlVBGQh7eZWSYYDkX2XTJ4jE0rPGLeC+eiJci
t557yUWWbCTTyJGWE8XWhZWZ7dZ8jUfgkxqojCBtNB93PBlWGNzbuisU/ovlq+M72bVFuy/1hAdT
GH/oKBE3q+waeklF2I5C8udxeOceHIjZcLbsI1jkXLq2K5DPRlR/sMJ3BPkpLaLtam9xg9goIC+b
hpbCkTeHAjV/Oyas8IKqXr3By+Z2FF+NZclMjrToppXVwxi/g0nTSCTgU0/m4U70A4Z3EraaUW+j
DK5DnEt4J7QJTlozs9VhgvaT6up6NgOwkiiwkQ+r6hj6QK0nOtcODYZeP/Pqa9Ybn+NknRwDb+UI
RxzlUe6KChO/ixS38NOhOyUQi/4xtDHe06aE6YRXCdrxF8WxcWAo56VR3AVTM2nCxWufB59+jDVM
3PQZxVJmaQZWY+THthfHJSkJHJp+qI9s5J5sYClwdaz1/lcnbw03EKwLHOntHjhMG/0VxI5SDyvg
WnioCn4oeBtc1w30jAA+Vb59SQ4+77k+i469fXUn6FF2l6R3VwfWJ5rbJ6IksWJsFaUrLmQ9COT3
3q4xMSQUcta3I6uQEMvVscxlr4ARjvRr98seEsxjq4AUTN6stqXjH9LUJAbTJN5+emGAtezE2MBo
+IEMkO4gy/4uY1nuWqiF1F1Q+dNiJQ5GUgZ63QyIUPKuTDxoM80TQ2Lv/ZLDpZMJzjZkL6gr/c6Y
XW/12HsBiXSEwuGHpetTxNEk+SaJ4kdrEhAr0pQeWtcDwJW4/C3TH78Gw4vmz/28KXEUwqTvO2AX
hsUbwOvp0rGwtehPDjzGuOQYm01c8BiS6+Lb5Yea7r+aBQYyw3RuqOHMkAqHYLqrnV3mVFwNqSOX
NT5WOMEr0hovDWYIwkfNDhdS2Mfw9Uyt+Mop+1jVXZYrSg49bWD4MHIiWMAWpLwAgkb2frHf3bEG
NWWfpA9uyDUiOgLa7xganaidZyAe8c42s48uq+mQH/OgqQqLxT16sdU08Ug1LwuAr9mP3pcRvDX+
bJc25O4AAvgLbxzn5wWf2TCJkEzz4+zm0BF0dBO+PafRC42qvxnTanfUxw/Ldt5ggn3pNUU7VUwb
GnYQtBhczpkg0mR84L8NF616Rn2dj0VBvSRn8sYHPA4NChehcxSmJL+lDSwoUID42VvNxpyjaFOw
RUVDzEZEkDpxZ3rU2nVbwpQZ4EyRG4y1vNt1Q0PEFU3webIZsROt5iKXOGloQgZxe0iHaUxEIaLv
CRvewLJpsWR2GjqaW34vazzzF0BRtaPI4W4DbhrT7uZmr0wmmeHhmjSwjCveDVaAclPtaia02+ZV
NfF1qQjXu3l0lim9BnnMOJPWD3TKNW5tYQUwxIpZz+hiZ1F2tH4FKthv3aC9RXG2V7W61vdi9BXp
cr0mmjoiodTXuVbPzOu5YTTtE9LKZGgYmdohuwG25XygFRLlTq18Y46EsDCJ4zL6lLTEbXwIS0++
Tzo6TszrROgzn4yjRzJ4Y7Qj9LqkeChG+UCZ8fzgGL9Lan2OlZcwD/D+0tfBZIMsRyu78TzVoDjK
/lkts0dpXYxWLtY258wD08Lzrvccv2qScGzTXNqYFAH1qrl+CNJ5Ps17IsXxTW75nVjIJ1NtYnMu
30fHtMoLbhqwOixMxfPSUYbKkkY0Y/V32PZMlFpqYWzL5dDpzbaJJZo/v3zKoCj7EWOXlAAJ9bk3
qXvxxVLNSZF+DSe5dh/Sa0CIJY0xAMJ3HxYeFy2un/Ha36axakKZ0y6Xmx5+kchdQkh1Scg8G+eE
UQU4rbytRKjrcYeFyWg6mBZJ5GKH3lTa8AWoLhjhr3fo2Hvg/O9utmPqgB11dUzRNHSpjd7heqTU
bsrrVx/t9OrQnOR7N0oc3k0v/oqt7G830BVc6sUz5JgzbCgezh40R4E7QIKfYXyj6AlttBumTFKK
kk8izAwSWwIAptS9gAtRvh0Rig6zcu8VQz6QwWrPZP6aYMTbFK0WMjz9lUpeyX6qsY42zbixy2nv
J+4fp46ZktCGVyM+Y4plHsB8ISZ+SwCtZg4GfWEAaZ3av42MGrHojX9NeUrlnaVc3Z5jaocTXPga
C9mJOVEYt8YHWd9q72r+mQY3oK+tOrqNouJtNB/KgamaN2TE82D5gLe7eZrxPM946WKtg+TYHnDi
qaiI6VrmDk/J8+ypHhmg3KPJH9xVMGcFJbrjLtRIe9nvAnVGVFjysrF5IcyanJIcS9n6H8azukPx
yjeLU75Rj/57yeEMCDt6p6ntzBkUW2j83kN3DUmcEAPjUZZDxFDDvUHkPeIUtxAMmqCsnXer6L/n
rCRm4++I2DmndSdFYWcaMFA1Mlv2J47NSxMjoi3jV6NGnHtOsbUn/K8uF2tSd1+TZn60BlvNMI/f
dVpW+6ll+N8euM4M+AjlGKSJdYTWXT82PXEJ/BNbH4JQVIAV0VZ90kd0GLQ/iEnuM5iLY+rFSPEG
ETSMYtvCSuGat8wzCBVu4grqomqqPTWgaxusvM3rUzP68Vsm0TmzhVYtcEyMfHGsk5Ag7NO6vNPc
IVtv/qm6ikElKiqT8upqycYMdebxjpExrJdUsxLqmux+DkBEeWFJk1SvsxI0q4/KBYzHEsLFZ5my
V0tARixGhFwSLxd/7SDP2eQvfdZjKzb0I3Jgw8CaI3LEvfzUV+cuGtJDuvoWbcrXNY/UQTmCIbQW
kAtAaNDQluYwdO+WDv7ELwCiAGjBxs12P82ze3Qy9yBy5myzHAIQ9AttIDzEejf+dDZT87l0q4CQ
GgszjAWeH2QoFzLqpoQdtNisA56NIwQJFjBylk/HWmey6Crb3xkqcoF04U5B3qeEeuis8yTaX2pu
n/P8JW5pHcolnJamdL9sj41SVMZ7G/dy7xoPZi7rC67jFaN3o0gysJR6hOqIDJpg/Cex8mFkRrLN
sbVsTSxbTvKT2jo4cotWKl1Qi1l8dkb2Q3T9l0YtXIlh1TRmdQDSc89azGQNHY4twDH8XQ7vrWOS
XNepdPdBfW74B2oAMoWc0NJCYmj7OBopX8jKlNOSQQY1qyHsojNAqqnj9GFxGIRwlr7WWXm2c2Hs
9UXdlgLMwFLFbuhV5hEyQk31ZvNF+p0oiEeE2Jq3bu8+pV6ykwkJPJxL7MziNluv+ph8LAUXEWq3
5SGCWIQ/GVz5ZB4A8ns42YHzORR4xeNPViS/jfjceVVA1OCD53Xk6jPfJSosWkNMpILYJTNkrsiX
1KMaVtFfVggIOPO3rIhAjxrm26zwtsbQrroqMZjG/7aJKfOQ/hiDj83V0nDucfD3NLRXr0YRhAXy
R5FSr6yhQsrG3JiaYbbwnLGTbhW1KoaynZMTa/dkEk+zJWnTmx8ZqTdH+TzrjkbyQtD7ZD8pSQOZ
h+E/sbN3Vz7Nztlc8AQakAws5GaT2MgmYyQ+tFoaWshvjNjxw5aIKHKYqSxRh4Hyna3GVJ5nqbgM
nDXgRIeR7b6bbHilRYsXO9HUei+ZJg20l/re++NzTsQ0SflWLRohHmiGjj7TfaM+8tk7+5gTDrbJ
lR1zy37s/zRGe3LJzq0MWRybfR/iB7jzpD8ByheBVqyZC3K+lpE8iKb/1cwAr+KI1Z0hrOLP3Rpr
QixR4r01oycRsapP+vg4mOlDHjcnSZkg18rnFH4M+zNH4LZa7hjAcDf1yQyEvyYO0FWk1xDM/HcN
nGVGFwu7/h2OOEKjFuQNz6oF52+oOKp0w8BD6D1oBAJhbTHRjiEzCk2E7MWkyvzpbBMsM/h0iJXS
O1Wl/eQA7Nxk/njNNfsnNsh35El6nNPqWsLHkknysk5sItGeYw35VNcocmnj4bscXpXHNXUuyN2I
jMLDLlqeRqd7pSWw2kmf81o8G9/zqqysz33SrwR+ZXyNZvb0rPWAu52RMKDFlNZjsp5WrDIR+K5i
PxbDqSYyGmJ+IKBT/crK7ghFqodrazJyd7D5Qn04+j21MXV0twW1uX7L+Jq++C5mt19aFBO006Cd
2hk38/yd8vFw2sNU4H+QXEHB8uQi4UPhX4DJT4LeRgKqi+fIAHLdj7vonKuFwvhGb67V/rEIVOHZ
Hk9O7X+hz1xMYvd6mv9RA0PCMt5WSp2ziuFXp66WyZZV1ScBktpItRtoPHyvD5mrLlE7eTSO49IT
moMioq0ehHhn6mzjozXSQd4YHyzGxcH1yqd0VPdKbFs84Vtaou4JsRAzYgkAj1J0PxwlQY+mhXGg
pHpbDphAhoZ1PO519sNJO6XaWu1LDbvCsMOZt3xa2sW/1mVDU3aieVe/CUQ8pMFkyXvuezTjqDmQ
Y8EPfYIHzcV6ig6yeHZa49EBC8yddcHr5M3mNVGwUh3z7HqdcdAG8Y42QLkdIa48ZwPVDY+Ehpb9
D1Hntdu4sgXRLyLQJJvpVYGKliU5+4UYe8bMqZn59XfROMB9ETzjczy2JZG9a1eteovz8IDZ5gip
SdH3wjs97eR1nrB+5ZJK5woSnN+RU6Gu5LlvpistuwXysos2ujyECRYAC54OCQrYeFq2xymIniLL
Db9MhlSXVUOuD5uiKrAaqRUB1E2x0E1MMCdE9IGCpG/Jwj/RFxIKXsK/hqY9KRApzsJKGYGmqIWe
kiwclRigShjzXQoQK/XCWhELdSVf+CtAcFgMLEyWZqGzpEcbVEvAwo77oy8XhksNzGVYqC7ZwneB
1RDuh4X5QqWcz6YsXtkLD0YDDKMthJhxYcXgrFrCBHEM0PvugJPxFq5MshBmMlAzMxf1EvQMXhKX
7Dc0Gts95wudBsbHJmrh1ZS/5BoR7hAHxz8xKVAahIkL8+8FC++G8BpPyMLAgUuVM/5xwyL+dRGA
cuqFmEPO4t0FoVM39ivoyJW3sHXKhbJjLrydYCHvaAuDB9PBV8wIYAPnoSfjSmsUPZ8d3J4UgM+4
kHzShelTAvepFsrPtPB+TO1ULfyfpX4BHJC5cIHoqvgCh1RgGrnDWqPlW+9oA6jMz6jNntMm+p41
9clYZbAZrf5U3vzWRZQkV3O6cwbjMTgXGUEiurKALzHkisWuvtBrEistGeDq2Ddl9knJ2LkPWA+V
CB80DlzwPz01XnFGiK2xY1BHYHvkpePFKtrUb9AQYYNHZIniidWPusfp8EwlxYqjo99NZMOrkh1b
Up5yl+1OqIIfoiS4zUlzgHt+sW31VUv8TVXHKzac7pGc+a6T6hBlT3Sa1nPzrx+9L3OGHxE0REOk
hyfB7X0qlh6YAPaqwx1iC/uDpX3JsiaKm3Rj1slZCHrecBAT1mzFt0BAV73zbJsaxYBgNNoYZI5O
z2RKTG2s2HxM6jYD8VvyoW4Q3bhqXQvZPqfUEHgZEJkmM4m0wDluCkVNC3ebOeruiAtw/YZdVaUg
yTvjxamMn8aIf4jcsTjXXuwMW4cYTvVgnScbZqII5l3myqtIrOdEYgd2QuK8esuFy+GFtyBwYl3v
97Xzd2qJmRrRyG0/xplfWNdkah9NXSAQI4UwdJipd6Iu+NxAZOpbbDBGXF7AzY50sCeiWe4PxcXT
uX4N8wqbXTFo/5JSXl2DpXu4cznejhxFbXop2jr510E8LWVWb8lYvNODtJI49TZz4GAlEH7iofXz
SljVYYjxB9FOSHqbrauJn0TWoDCKqd0FenvQKbUspbex9OpGviugiSY2jmTy8WPGNhQ8cyIBVfX5
pz25Zxl5bDWy4DyO+bOZxtyIBfgOsYD7XfOcUV2wcikRMtC1bEJHED23y3nR8cIFNfcYLL8MzxpW
dSPsTVAOh74iEjc4x6Qzqf5NebHF/EELjklW3ZOyf5tQBuFE+IOpPdR6ZT6VhHymoL51Gz3krt+n
DwHh2N4wPmysookk41iwxco8THPAF7Ts2bW0q+WyEuOgaTkmR0QwmTgpJOdlnqKVGRnGJg+bP5K6
+XhwOAe53t5K0XWbToJiUiMU1xwjZB/tVeU+s0f/6AtQIAm2NolUQjvgviKzSokVcTx5NaPyFtUg
WTrtQcjkouyUU9+8KH/DFq0vXMfR/KlLyy/ieVuH8tPjxTyg6zqxs8VxlDek4ONK7WklOYhKozsB
vEyvw0/zziri4lRGxrbnUCdLiSTfbT0v+a4Vh+HSjG+Mkn85aUKmINMf6uOeHeBJbhKsW+OsfxJH
RcEhFT7i2o9HP2Tg3TiadtWrki86hxsIBBDGipfIIxoq9EcwZxeyoqfsg0XMXcTFpZqSA0ThE8Lr
m9Z1jy449K3J6LnqGvxpA2QPXrLVwFln2SArXq86NNSMjcymZBqvPHFFANgZCVdvo19ASkzyxVwd
Z2v89fT7ehDru9IMkxXBiPNYkzArplPHwn9FodGl1JnqPKLAa3inxP6coEHIj9Y24gsN5xhyQAW6
6s0S1G/oPH0VjsY1RfZnvQHzPo1vtTt8zcM0LqoAX8WqHxw6m85BoyhQ009VgtsXV2WHlNeVkyAP
bjwCn7m1vEVlkj6ktMF21DDkqP74rtjLmZ9daBwIdn32mE56yhz9IqecGsf+Vm+RVKqKA75Gkt0t
II4MZjVx5uVoh9nTqsf7qF6YOZ5ZR13bAL+36Q3bJOiPRdCwJGitbtVSj1ukERSU/lrnox/33glh
ks0/2x0DZ3ocrMoOkj45MX49oSU3RDZwY2hPegiAGE7ZXHVXC8jEeo6LMxbYPzS2YzuJN10vOkJW
5hcOkqOOkbuK5B15eSGbj7tq4ChuRpbh91C6jKZZSPZIdMzBXAc4wfYOgnGD9t305kIajjjyb2f2
9msg31t9MYgPt5E86zzXX7hbnrU0/aMTHuyX7p2kidXGirA9KMuFH2IeHQ9BYqhxUKTBp5OzfgOT
sxrqnnAuQejlWo2R+Ube89gAKsYLTLuvtF5Iv3N/huRNYfKGIfzQdl+CBMVySdb64NIaAHdiEpjb
Yqre7Dr6rqFcsC/ivWJSakWMPYJOOn3qrPywnEMnxT/Bdq645Lb60NiI9ykDWwMdk9XVo+fMb9we
znWd0UnHSLkiq5157d4WGc3QsP/K+aVopsPY6Vvi9xFK84zTNbAoKok/EknW1SLK2ufsXIW3ryfz
RP70BCIy8+ILfZv02rpfiL57S7VHywEr1mAMqAIH1UjpL013Y5mLtkNtV2gsLyt+nUWeMwqg+9VA
i6mrP8sJrEv/R9Xz760rcDy04empCbRrH6JeRl78I2hTweeOFRweaOlM/6B/vsoocraVAXGVO5Zd
x2ttmI+4ElLeXik1T/EfR40XSzMfqLv7Ur1LgwDyD1OrJbJb2VFlM7NHGKz2OITdfmRJ53OB4wlL
gcGMIvzDQSoew3s3kuYBRrRNS2BxOmjjFUnx8hGKHi6p7hP40ESJe6MK5t9C+L3Db87s7E/Ket6A
ZfBvPQfxzEyiPWkRgukQGKsBG5ISLi6pUp4NzG/sqVXkc8hxh0CdE04PeiCe+sVw2WH5TX1VDBnI
Krggso88DIfdj+thG8VhcUwVP81kEmilApRX+lz237RB7GzkyaujqR8hnZNuGOOGcIbDpCbZCYfz
C0/VYWpgTdPTU9S7UJHJNaqBRpjlYXHWaRn1PorxYTOx9dpqiwDrUXObutzGk9diOcE1tqbWQqdj
tl0wUJH501baH23w3iaTKlXQvRHZ7YizCZSgneEWF2Cbt4QrTbt4KYtAB3ejWIT2TY6XrRuZeVJI
TjMnULcLXuYeaYC4YkY7T0vQbBtPbn+KTcAd+AhcJEL3UR+myo/ZQevdLe+DY+wlxhk/819Wye+z
B1RtMt7YyLKF56DpNv22Mcd9Es+SgwLOrZmV9IOCp7LK6BZCmS+7rZw6GvciyGmqK8S6Qwtai8CR
G87aVAktKkrC7BlrocVREDXp96FwGnIO2i2uih8y5N4YlkeGt12x/E+OJjruG8UVRoq1y4PizDua
TgVgD9tAOP3x90F11bPN8UAbkatdq/kJCivcJbq4ykG+8LXZx7X+77/WGReRKtZtXjsih1TlSTMk
/ceDtpsUimIVzaRze1CJQeNy4Argt9UR7mntUxvSN2hQAvCkjeJGuhMemTbt6wTPN1+OBFnEfs6B
7UeM68ec8OPoffUcFWa+X9xDUaLpzIED0W72C1xkqxyi78iUZHqXJm+0U5rYb7MjrukMtdELB5Zh
rXsvOUzuI8pjaOl1ePphv4zx/AUGKoXz4JdpJNaObTUsKITcuoofjzPY1Sw1MnMamB8YaTTzCoFb
OSGm3Dd3Kt3lzsHHBpi+x7FdZuxpQrhJDKIIDjI70R1hbTx2J6uaE5ZksjvAO8FIVjcbmj9uA58A
97EFEdmw04VnEwPNYF9D0nxpWoVrwKCXsosFS7Qee8N+0omuc3KhkXj5EYRk6adqEm2lHTzBGnkE
g4DsqS0025qSXBJa/cHqc0J3dkd1RXtoWZDtoggfTzS3u1CX9pqjUg4H6xCI9LF1SZfPZgVwC+HB
THzPa1ij2MSOtEKcLVggkvY4PFbOD6dHh+WD7MQpo6T2wifxsCzYKDNr9Ne0Kd5yJ39B4Y19Ooqc
nWrrx6kDLhuX4qLP0Iyd7h/DNikao3jCJf+v0ZCVmwbdJx1KtFRe5YOy+w1H0JZ7bA7Uha04tXMA
Igr2dA4uJ7e/j1XbPKhcrieJXGVl4jwpcIMo6d7GGHEE2nAtnyj/DTdsYwqA5Mm+qDH3lAkmz1GP
l71xtAuF87eK8/G5sCCQ8fTS8qdDBVLVQ4uiTbQTJM/g1ZwXG3tYO23Iv+gdORVjQ+C3xwZrOLtt
Ua+qZMYL6Vq3mo5Wv4OEIvCLNn31Kapwl8VWdRSN3TzoKuOmby5sJERtTeFr7muEqc700q1nIPBD
gRjwn+ylWV+JP/6E7Bb4truGSKFj4bwnqIBza1iHnUVdhG2yI9IeI8L0ABQNtFauN34NhmGdVG81
zdKcTiILv6a95lklzVD+uOz9AB4N3dFiWm7LySHZjrOIzY89POLV4D3s4OC3yxv9Agcs9fhrpAn4
fTn5p/SaZM7dnOU+w1a8oe8GcnPrMv6klM8kXGO5i2hHL25o27KqlzK+tB3IoIHf8joaqaGPsZSX
BAjnGih1ByBoAaqS5h7AYRZqPEN6hmRZhjC9Buoqu0pxjW4Ngqp2fGRK42LgcLlOll8fSyeMjmPh
Ozk9lIKYKHg+fT92/TsqLE5t7kPJ2HS0zrIEMZXGLQW5Fbnnj5I7jfqrFaNsd2Cja1zy2PJlXUhs
sj1ljymdHxrOlbm6UZdZMxHetb7qtjWXMaU5/ONmo28sw35HHIqx54ZXM3Xek7ln1ZRzA411dWLx
QTA1GReOCwQmd2IwiCeV+J0eFDsh0rvTzqcpB8KMms9fTKyEwbWjhCy9vwnCYiBJjJV6dpastJPl
7tqP3KPb1FIbne2Ar0f2LZVeuTX14RYbGPO8jKbzaFQNjZbtqyGQApRZf4afvKZpGvbE0ojVAgOX
4DqdPzotN3isICTQT8yEiGo0BcVDhVnxYuILRlIGOotXKe7i5CXz/HqGZDWgO63LQuO7qMCEMjUj
u1yjnKZdKQCgkQolshy2yCUytNmQoKDxPgfsmueraq6PU6K5+7rypseEgmg8UrG7C5EJlB3tNGZ+
MbHe0DzqiyfJycWLtYdsCFFuong3Yl1adbM84YFjfAoJVoLgapMc4EDQXz18JAxv4Ro8jiQuPPOj
5XwTIFC6bWNkx2XXOln5sB8cfAowa0Im7GB4qesF1jXFl6Zq9q4u9K2mkfCyql2V4F4lImyvk6X7
uuh55Ym0QEUSSve59P1tK3hX1UcuBYJZ4u6BlJIJ4Pk3vQz7nGcPwBSal9oyr1LxzxgQTuUS4yPL
JkuurQ53rGQguZk23ststNY9HHBMubxz5mHTMi6cx8l5zmIAHmF0zBeBcqAGzElYfDEz7SdoVCdP
EN4oacc0OHxtBlx9fhoX2nvbe48S922SYJPqw2o3ypKVen+cqocoJw4cBGm6hZzotOwlOmM9xgSV
s8ivRk7tRawnO3qLXIYvyPneAbRIvmly7RY2hKfqzrvVI34QAiXs9Rr1OBTacDFKQfwd63ZbjRsN
KgifY4Sp5wv4L2vj9FKuhqAFDydemXiqRf74B+DuiUkPCAg7o4wllZ4eHSyVV7KlT2UXYK+395Pq
w41mdBkrLnygcaP2DH1AQztIVtOAk9icwsZvtSA8i+6m2213yiz73zhUS+zhfQimmsvg9NG1REZg
1RSGuY0K99hr/XHJvPom4VyiRzipvVy7jClFutyXWCe4yW65xG5dK1e0JETvgH14flFoIfZRnzHK
TV/jafLCKXsYDDLByHYbmpDWXo26VyeKAybsubUxObtBZyFbpKyDwS0cFdWyB9t9GMyIFI5Ej2KR
qI620do7YiZHPeWm69JDuIJTr5OSpo2uq/u9ozU1Oj0ZEw2/Brvm4MjRj0FVxeLshuExUoP3Y3b9
1o50+6vDTLqaeit5bgx/5ofZjYPz60V+U7XZsNaWEBvVg9LvCaaxq0pmeXNYVnTGxD7V1J8zZmlP
t9hm6XB9EFN4j8C53FWa9nesM0zfoo93BPh/GkS5jUMdymFgcaBGLF5C3fI2+Az60t02Wfwk444+
zRIqjKIPCigCL3yT7z5PI+Naphe0d2tL60ZzpZaj2VZen948qry2Tsl3PaUJNmWuJw0N88RFaBEY
8i57MCXGL23Km9PQSfeQEBQ6tCY4Ni6C+iZ3ACgaWuedZ5YtO7y4Mz0kCdheIxV8pLUMC1VxyOzP
yYk+JLYDZof22ULIeKCCo1ol5IdeAzNH1yAftq7nkWRr3Wt7Y46woc3PocZanSMaDhf2v5VDOikv
iTrh/W2M7jNkHzMZrjzMGdSgQSufvJLTV98MxlZHL9mUE7m1ThGd/1PK0DzOsl+1rvHc5S62ZOfT
o1mZar4o2lSOE1LXGIznEm5R5FFd4IXFdsid8nFEa15FmGwOTkciNnKOk4hw05q96RdDC6bZfMQu
iI+SWQp/dki4WAJp+33gLQUlwiR0J4B0k3tJb0oVRy7hDxEUn8NY0uVS5Lc7GczqZjA+X5P01sSv
QdAGV1GP6Z341tWmt2TTTcJae3hBS292rlXVUBTqIZTI1n0KY9t9ikLskaUr2oNQoOvx6j6EKQ18
Y53sGyuGoKwFO5p4xZNNN+117ugo92S9DfMBRRp9YR2SVQKqwzyiWL2NFZUqWRGQAjD5eUz7u/Pz
tkFAiER0TJwMCnHv+rRL81cyDEDL4kTA7JQc42Ror2W+7nXabsiwpx9OLC5NYVUwdI3iHnBpGEz3
bCewp0jZDTQ84wsxbPERuHXF+7HGAZ+aZwLq09Ei9RpXCDlR+Z0YIQgyiQmRijrMGd+1Fdq+U4+A
DyK7oYYH+WoqipDRr+DNNkLnCEcD3lY4i63EgX7O34OF1JEWEFsrsz4axGY7CYqvmTNzG3cPtuN0
G0N1SwY5lyeOsZzHAaQ7IWvyoou3i7VU4w1sOu23qeb90HZbLkb2yhUcjIsu2dGrVsI8I51Op0J0
AX8RXpC599iwwG/U+auiq53iAXmHIfJQFFhVvudu2mc4MS6iM4+g0FnbBMVMBsemMhPl50F1NU3U
SA0sn4qN54TPRYAoYBcR/KLCXaWSLz6SuCY8ozZNRVxXMtvYk1cAvnDel0XOpa1QB0QeCt/Tna2A
FpiMXrElxaNWBV+6m/SOjMvin7C7f+HY8FQTkCR3iL9P6l3vhxUjTRCI54zD8U9CmKqmwOurx9Oo
nJwagzo3XiMLGMRAddHCWJsSSOTtlzen2YF/h9MtN4vAHczHiujLpgErdKkN9x/0/B8hmv6vKiD6
ZhpDicj7B3v+U3sPGXq373BewkOr8+zWETMYA3kidmUj9qCw4BbT9ZbTDZ5bkCzKnmmRYP94nHG1
HqNMLSZzFrlunLRIuy73fDBIgtM/14qJbS7743vejKVPV0hxrIw4APekHoZQs/Z26Sznc48lshQb
djwkZa3ngJoHZikDknKOqmDD0d6A2rU2ZZi88cLGB6iDJNdyRShnlhi2SaO6+Oa3yxf1+SGeZ8pO
ngunpkHS4dQWGzH8M5D1u7mhcWocp620/rYzfUXCxQLp6PNfaeMCN2b1FWrchVMVYwDTAmeb5dne
rLSL5Dr1sdQ0Ykkz6bmHAaBTtomhKWz3CEfPnt6oO5EgH6dq5+uL5NaNat0Xnr024zL1G0M675My
tt4A62AMFf6K8oNeXeKmqFzU9aprU4/twba+J5zvWyPFQChjs370QCk7hW78M4C/o3FhGEKrAfVf
JSz+iLe0NUehpJdP3H4SP0+q9cBguS0xtASWFh9JNR1U4n4ElkexQFFdRWknVz7NEi1ivUXkNbN5
EUfQi3zZkwa0s3AbIR+sdCEM7MDkwVD0h21RApwtuvK10gnQEfPcAlqv2T0MvsHBg5yJd5G5SPZV
nFh7nF4nEDj6UVseMvfNiq1hm9ksn9pgLE60ZbzMMaNY1wSsJo3xUOfJezKMhDndmr04o6zJCZa1
12BxqIw07g3kfSB4VRsxaurKAQuojBD1DsBm0rzkyhIXA4zdvrcRye2yCm+0w/0otiREhFx8MVAN
0tL7tkhDqA0teKzFuwHg35EyRl4MMiZubkL1EuAxTyR96UKJk0MYd4xA3oACjwk6voWAR7Z56kAy
TDCssVacA3WZAg1ISjPfx10aao+DZWjYfQuLfHJ+b63kn5Xxs3v1WF3UkgKyy4+CFeY1NF34pKX9
VprZdGA98Vt/uInyaKe6jmx1ecab0x9Va86rWnd0SrB1hPdG3Bsn4brixTcTSM6KmdbYs0EZiQ95
HWepvFTTxUipSIjHgTdq5bFnCwqyRqVhAnVj/Ammju5iTwSc7M1lC4sLvtAJy3qjvMxKzrs6wPQC
tYn9MbcgbjfNJ7dNuiJgbb+4Bs0Zrj2ubRfjV55oDfA50UA65gbtCna8qhS8E2mXjz1k4MTQku92
CNaadW0sbfrrYkxqWT8+wSHYh9iIN1Ej9AevuBPQon5hnq/cy87YHGCGS7BAwG3zRFDyaBQYSCLo
EUOZAhmp7jBiJbJRkKydUb07IZQIxxs4CiXTA3vyN6o0d9T3phsHMharsW98pd7JqNIDitS8tmfn
oAdEqYcon8iLsw6K5xkvD0lVnYqSDY2DwA0srmtNNh2xM+dtlh3HtPqaLIsNZBqTJuoJMACdPqpB
XvWs+5ePVrMxQdUzYzZr8IZGYEH86wb34BXFN7NvBnCC3zINw/EIbz90NfSDHkMSyyIsALYZ7E1u
uIkDaM4haro1Uz4ZujEkB4cxaZ6RhNL8zFR1aifeBQMkALdDGVVJaR6JXYUmJlo7UBQdtWptGjY+
GufvmM8cQyJY1La4ucFLGzogxmU2cREoj00ijBvjJpucQ27/qC56kClSZox6iI1py5y7iczgjFJF
MoJE0ir1CvsG/6HcKG8mIp+0z9DS4Pcx1WvqN/8jEcHDYa3jgCFvjwEmaDnrhFwB8eszndXGI8rr
tc/jay3z9lbL/iUs8/kgGcowbOLu1WzM6pW2NVo2SdmpmLt4DxWAZlnupBpOym4QFd/ZiJcVcxih
lodqIGQRRFK7mkynpARCIzXuAFqMO8LA1yyJW4eNsSttFpO6UQCNUPOZoDJDCVrawRTQdisXV0vY
upcCF/RzbgD77zHhYoBH6KWTeGOV4c6ThOGRK59oeDiaSdH6WWleeg6aXQ91eCix2sO23mQi/4yH
Qd+bM2W2yGkZKg1D9Sdjt8D7rr1qwXCrXaivC+OJU9OezrcT3cjmtsFv5EuPNQLUzx2ZkWNslAaJ
ZapsM0HxTcuVWrJZL0sKWFnJfuUhHwxR96R306vZYpKWVusiM+Q37hT6BvBH4oep9UGNXkBov3qZ
zOHLDvsMMBbInKJhiscWKnO331nMnNRoPmsiASylE/HTpLV2dQyXFvvL3CIaFfd5uU0p9aDQjcyp
Bo240FHNVTQl2PgmaAihdRbFY6qp7AC8DGAMws4us4GcV9hXugz4yCD4XVjBnCC8qWxPifSaN557
qRA8gTjHfp2qf5lNC5qwhmoHsBHunRFfk+TfHHf1Fmdetc4b3iJMVDzI7k237WHbKPHSlbrje4Y2
+UamrtVcvsB3mfzJSG6mASapq7DbjzVSReimWyRv+AHBwkZCGfNNcDlbmHZnlMQ/k/bgZNzNtC7k
xEH4wpzys20Skp1D+1AH+rchNcOv/nSWQQY9MsZ7xJswoNh92/ENx8FPCCj1FBBgjBW9BkXz3evY
IjEB0+VjRmf6jWZc0HqxA7lF3KFsCz/8ztTs3mLKVuJ0Th8n7iorDcVkg+h+8cwyZG35CF3S8OMw
fxUtqwEuqw62G+haMU7PsCGhpC1OYR0/LPTVnaxxXcHCY01MN2LrKEhChUsApS9YF7Vjhxad/CWM
wAum3dmWkb4NJgp12AENsGbI1KppuEIRIzXHCmXVQoy3u+JuRsl5mBzroS31nWP1D7qHXcVseB6V
Ms+eyPpdYBBbr6rvuScx3o76Bk3/L8SwRyzQ44q0tKJLS/PHoQwPNWl0qbyARCViu4vMyvGVM1Om
t3ejbRmS4+qU5bC+zeLatJgQHXMkD0/zThgGhj9oiZ/kBIBkN/IAd2RJrsiNIFY42ow2ILQ3ChIQ
G7DiZezC7YSiv3bwq2kGhjEs3vuW4qnZ02koX7jxHOMSyLTrxOlOllZn/IPpvY/w3c6ielxGKA5E
awC+C+ohvBeEluCnxfemwJU8jn8wqGlkXwCHdTHGBNtlIBPK2hWRLp66OPd7mR/Pnj0/wSCDG+E6
r5LpGgc2Z/9W8ZpgG7GcuAsTVB415YfBIuPN0n0z1SrggptvRrh7hjv+PFnlcOsSOR2CMN0Xhcsp
PkD1xpa+pg79q21J69A3QrZTCrr9iBQqEX32Oh4umIc+BxlkswklGDERWSzNpB/l46O0zFW69Pyl
0qA/IIrf2xyTe4LI3VEajYct5FQlZ3yfJNJEyK8LTzc7cOFtrbQgHddNF5PA43JWMCKKPVpqFBbq
vwnqusZ3CiInW1Enxm7AFuwS0jz8yjpe80lKrM3A0MRGbDdjx0MVm6+zJB5GtG+ru9V7aOX6Kh4K
wpPBrS2qAyJlsh9bcS6nFEvO0kbDgm0LnZ56SAs3HzsBttOW5YdTRayZgw23ACKmEATcwYuWXZPc
daXzbsnAXQ+8IDeJbv+I3PMoQkm3ZN+xXjkIZFaOFyFTUNSHKhFbGG4HqDPF3sy55kfgiZVOCYoz
IpdREur5vNBW5Dkx/lZRT+CLGSnJCYNqbe3rS8SE0m53HTAJNNRCkGPKP+lfZZss9btnFB8EMEni
L3DQuO6vAvv2qsWKSgcZ/5E9k/BjN4pyoNHMjBtt09QFpLaRJapCM+5Mjq9TdjTURyWCNQwUw1ck
jKo5e9bB1zWQwXqHVCzHJH2D8b97DB1LWxyP6/7eZwic4BJIcOU8W2WtsEJJ8JC1hR6ZMi0yAa2a
mo4rrY5g9qfJLUkSa1OpxZGES5DFOvldYsXnTkd946Q873SLrQXr3W09ymcLFXqti4wmsjF7ryv5
Ko2IdDGVNasMpWBYYiU1sLIAILi07L+4u4ddDBeKCxdx26pwgZOYuIkNl9AxRUQ4U0cljuyEuIZa
0UM9YrnkNrGRAsTImITiRMBA1aI+RGUxbERRv+SVZNbCYOlE5gtINF6d08YD425jy1xniYm1i+4X
3iT4YmHJ1Pa8nMw799il5g+A1GNZVsAxJpzotuSFsETs+3RQlCapGW8OFKfwSypwB9HsfTOZBL6o
i9eMeyOrgoaRbKmDaiV2VAzRHe6B8T7Tmn5iqOPBCd8HrrO+1X1nhstYERYcoMP80SREuW5OYyHw
pCzrEJ0gLesg72Meeuvh90HvLb+yRm2v+gymNQn9LIBSNg028lJDEoRPs8t6XO6nK05iuyUOnNJt
MWbRAxwgc1fHvEmnsPa7UH+KNPpRzALvm3vjZhfvijF9sNp6b2m4K0QAutFQjKSz87d20wN9MOQk
We2v3X54nlHH0WY6UNVYaVzgY6Tr8GKYCOO/FepNllGzAqLOmqnBcFvn4IzSO8z40kUdEncbyZ0H
MxqUSj1qAscCulXAeD5FPWeL4nssUKwKropJbf+QqPsuoEoqizFJn+pHfvpupUUapBrvnNmRvSlc
mfjlFO6jOvnpWAnzTPGa9hipcIt9eSa1cKYJMFW5AbC4IsIk0H/XxNN2ZbzhKFsfwST9sxzLe2oy
Hz71agyCkLkra3zd7lgwlRpGzSl45j9etpBRdKAY4g2kmnfEMQd+rU+vtVm1Pt1cVVOCKygmfGq9
ce/T+ZgSVYKzSxhT5n6yJyBJzzkpZlsO8TEyPvN5yJA5KGbrPXxqxTDeKGwiYN45AZIKZHdZlvwq
m1luw3iiIo56N5o6AxoXlgcOc9ap1iZOgCZxdSprsQsun6ho2WrCgeKRz8Kdy2BL8bR7JNxRmfvf
Dw27V/twtnysBHyflvjsLLvBnRHpp98Ha5j/+4j8yX8fqQSBmxKfQuyEuywCSUawqNFbpznNy4Os
pub0+0eRNZO3/v3z72eCxNJWGOPiDcQr/VjmmXFsR1RyEq18+PuXXKeMo2GaE+h3RGrDco+/D6BM
WB/b4PRZ1bJNXizdvieM7yknpk/0CjfY8PD7MI7YLjEF8GezO9Th4J7NIh9xJk7svXRx7lTK3ez3
oZJ8NHm7okzVscXX8sC2iumGqO2maaC9/f/LUr/3DqY531vLF/v/3xvda6my7MbGQJntnUvAxKIl
BHZrMGJLbYrOlpkPr0wIr1UFbywlMDMSlnnsx3TOj1aaRg9GHZ4cKP/kDC33U4zjuXVChg0DVwcY
jPAfMQ3CnX3E9VVLmg24TOeRn5AWpkkHM5XV0bnvHgmupSAp44pWYjE/GgUpL4DL1keryhM8V/Of
nbJyavLpA3tERHJ77h5pDMUeAgSWYIKMaLCiYSNOovgUGs1/H/3+Xbj83e9HGLKuTWkRE8bZ+Qrv
xC8tfhLZ0CAJwUs79jZubXQn8+X3jyacWjYkhvFiFSRVfj/7+0eg9/ZhyG6zY0bbUvbyOiZS0viA
8w8P7+hXvTUd/8femSw3jixZ9Ff6B/AMgQhMW86zKImSUrmBpZSZmOcZX98HVFm/qnpm1db73rBE
SsoSQSDg4X7vub6AUEFoAkczDfWN4MBeIxb5dvDxesnsWyvH+EFIhy21GeCFJXbAc3T3rXLb31GW
xD8bU18faUFwzMGcPLIaQZTRELDk6MsKIaq90+NwaVrtlodmvTUTWuO+68gje4+lq8cQSUqrZIMr
nqD/iKtW1eL69RWow8oqq1VlePXKDUf15IXDeBxI7b4/IxgTBPFYWLhGnFdhqvxSeZ52Iz+NyyZS
zsEJSn1rliakGxxH54p7l+9VzfX+IDF6A/K26sOUYMmJEJkzrktvidP8IFUu5Md5RmHgr1Vn6huQ
a1vPnYqbOw7A0aRWXco4LZ8n0zxXsRG/a46ghnDFax9nhBtjbXhvZm4R9ekbiP/wQOfAWZG3YL27
Uf4So655CpvJOEOHStDC9vbkfSd5Z0fBbrBTIqDLmWJoDX73wZwE+q8cHLbKvb6Vo2FzdYJsA1vQ
rGoc4t9CjY+7QdGdj/B0yR0r0ZhV/sbQGiJamVwywmLfmYxbf6AVkaZWua2NyT4H+DydwnRrImOA
o3JfJyEi3vR55l6IUiDhXMZqy92XTLR8fOL9YD4YV7Wyy93/c/yr8Q8e///K8bf/keOfV/2P8a8Y
f37hC+Mvxb90y5EWDVFhKyksMPlfGH/1L9swlavrrjSkMHQBqx/5dxMA1xf/EvyC7jq6YShLd/ml
Om/nb5n2v1zbhdyibMH93DGc/wvG3zBIEfgTxd9yTcGfZ9gmhhvD1bFc/5XinxHhBZ4e3E0bq88q
UxWeyZl+OmFz9Avw5L3gBmaNbXSNRPxgVJl8GUWF3LZJdRRkTcYmdabqQ1ZwEDrDB4cVTVQHL8Uh
EsHUnSk1mS5fJpfVW+g30VksigkOwoUNAcwuzceO1ISnxmFCnlMNoz2Xlly6sGQfJWqxdeSabyIX
w1m6OKtLzMks/pjGFZuIogSgYUFvX6WEEp7yCi1AOkbT2Ubewo59uNZZ2IMHLMcNBiugrpg7aqrN
pT66WF0M+ZLQtndQruOTwwtEsBKW7oXu+vKlwS56zpLzyJiR7Y9qTkRviidvsi4Ru00/cJLPQOuf
pwEz29efnpvs1PsRh5ypJrEa3QHWXV0WS3/4zd3EfZ0Gm5zAbg4yAClPnFvXAg/sWcQ1omUKZFtd
5HCvsVJQfq5frOMmfZURqDPsqLXaVXmH22J+IN7PJqe1MHaqMPR1FEYPWFz1R7/NrtD15VuVFBfb
HmxG6mhqiHHxawCYSGJkhMFlCIcnWQU7m4n5+f6AkA4cfZ/OcO/o4f5PaKGWrVG7l7u4yi6dU/y0
HNOlnpzsi9bRmMRViKRSV3Ca/M7Wz3o2Yk6wxI2shGT2K07Y6zXI/Dqw0AE/pzbCvE17geVjPhHa
QKOgFekB3qiLYyeZ9WGufyyNftggaiGM0DOCB23s8qMIX9knmc8lsvd1r7ACIBycAGAzG8DEN+mn
xDFXsbANoGZhcCYf3FgYbWquG/K82XmX4Iynsa/XtBVD4hfTbRB71k8ByEGHiVkCgPwWGMylTH00
rvg+LKRCXrGNXcw6BA74WH7wrC44h7oNTBPmQ4FRP9jhyYudCQgZAP+8V+NuirPsqqzOXSdu+WoW
9kOiXP+c0dSBLd8/fl1Hvarpy/TVCT8ZNfpg2xs50S2x6BpvzUJOB8gA8+c+n0T+EIXbNvVwUDNf
/5lkYHxHzcSwbHfyDXcMmUbQdZOsA+FfEMRjIztij231OyVKCHvZ1O9oCWfrgKttze/3Z6Gz8chj
lJQSZ3KDQSRY1WP11hVYOMR8BchRvIJxcy6G2cgXk2cxDFf+VtOr1oxpsqU9F8z3B1054uhXY779
03J6/coU+a+sTa95mDWEh6h5Efp31Mh9kbIdbvqWch1X0rP/6yKljHYMKjWAPE3pFbZEYtKi0KPN
fSVhE/rH0/tBtY2SyWy8y/02PGnIeDbJUP7wHJuO1/21gaODWb0hrDhgv3aqUxJ4W+RvhVsQ+NjN
UtemYn4waUmxuitfrWlOvYKminHio8yS8CyAGHS5vdYZ8nxvh+kIplQ+jGVwKOhhPDld8tIhXWZV
JJ2yqnuXRgfF/MZjdA/4ITU2Y+Fhj3CCZKvbVX7xJjwh/3zYpHT+ftwMZQjLFlJx7GzTmRf/P0W0
1GIkqLUB3x2k9dYyUio6wapi6kSr+Hk1nDXVrRkNIbJB37+oVPd4r/GDEmeaDohlaTZ+uO5qr8Fd
CTUCOecExptOmQJpovJp03dqPNfu5X7scaUW1wJTmGFFBL9jCGBsW+YX0lN+lWUU7+MSMbDZdu9f
53VVN85KH/1kpWaIhlOJlFBTpTZFPHYPqNARU0iY+veLQEYDqY7z5WZ4U08kordlFwP3WJUpjWlP
HSp711V2AbQtR5Y2FJ9Q5BTZTvMlZBVo50qmU1yxU7eLzekkk3QnkKXvRdN1SE+wq+e9XzxkjUof
1SPggVL6abDq0z7/VhRpQaDj7L6qUdnNDU1QdqD3njTf+l33ZfrJKHqpeYyzCLcZw1y+FBHYXakk
Tntmi+w0uvoxDlNjl8HbqpFfngbXYQrheCetyM5ADcNnm87EmgZ2MAb5ZYTvCZYoYsT+PzfVDJcy
yawTXZMcPoBGsiKLQ5GlgGEU4p0eV6xOX5b4lDkPRYzmOVUdtsukH1nbtHWrufGZnHv2P00RnH13
ji9IxTovXR1fM5MmtgPZRojaXOPh7llFwxBBzejuwAehdbJxdCLuQjPB7uZ6f2Caskgdx7n8+6XA
iDDndDLeNbjSv37MiYYORTHiwsiyzBVQ+V++FQ9nuLxigxZ6WMR6N12UPpCRSqi2KorxGzkpxyqX
3o2MN/RrJlx8RWC6Fk4hfgDapmGb4NcheGY+EIHJhjcQMYHfsmWP0OTmY8iApBmuOY2Lq0HdtVPM
5PFxGQDTNN2HrQw2o/Hc6tGRRge7c5TrIYHW4w5MDw2aEMvSwheBrdLFEsunr4l+a2ixv7Eima8w
KtAEQWu6rABg3eLQvg5FYu1KPQNF2XPv9PLwl50ilNNHBLvT4EFWa+TBm+9bYRdhZUJnc6wH+3fm
m85FDmAxEm/yjh5G812nolOYWOGRzFmUWqAoofJex2b84XijA8w0aLf3quD+gP+C4Dk+GWH2j3rP
DadtPP5kioVtFoJRWqRIF5D/1qhdUU5+ANR+mbCNf7i9s6BeHd8duz+DgscjNAuF7/+3+//3/mDo
vNmJWWMjHG6KfZdp+y6P9nJs1aVA1nWZYktdvASstdb15Ttbxnql+/jB/U7zD7bhq4fcQnIXv5QN
LgCr03FQ2caUHaWhcRey0UQa7S+T314ayoU5M2Dx0JIRHlwGhjJuEYIVdUkC0lCcahfHU6DBRXUt
bUt4XfIyv6MOodCz5/o/dD8OP6qoO2tQdg8c2Y+e+fGGoW980iAULTroBtt0zjTUJ6PdlAmXkkk8
do44+pymkiRznDrgGYzgMFo5972GAIxDZiv/LFMH3/C9OMuQKG20uQix48Im/UnwwangLbZQcoHa
Q0ZfpLfBSs0ebk6wGc0kWAu9GkHVV94uD2l4eVXX7lM3stVO9AWqG5tqqG4IxsKkAHUNzvRSKJri
EDhgz+mYS4+F+RFywcRxUWx0H9xmNOTsl1OnPyEKgbCb9a+R2w0AcZ/SDNM/M0b7bGjSPt+/sjug
rwqNH1qbb6IuZ4cySr7IsJ6w4Y3PdA+sBXqnelfKIDv+8z3KFP9xizIdJvi2bjt8kux6/nqLopoh
q6f0uzUfIEOZFtG8BG/46RdApuywfNdEgMxP17UDqqBmA1e4w1vZIO8cUP0IgqMfiCRL6CrzVRwr
iK+AbZf3b9xfEyii1gVYm32pIdi6f2xOwfJVZhXBpr8ZAU90GoP4HJjsnbEmiNUQhN3aFyX2orml
BvyZBft+H+nDDgzxZCSsr24E3XOAF2+OCWt8zYgEI6+Lp5HFAo8avbwebGuq0bHCmLEMxhxbAMq+
a1nk6dd69c+HU+p/O5xoTIXgg9INx3Qk87G/Hk6/k5Nlt5VaThFRo4HZmrvBon+KsGCb0JG6djmO
LZrlWyvWasiqNmIL2t8Pruo3XuM2j5WhtxjEO/0jbj3/oBGTeUYikp0gtdZnLzXUhV7aRRLUGjJk
OFnIpukGu9YF1Uho9PWD4zYnvFDOHrbKtPznN6j+XtKwYZXCdhxDV65FRfO3UjBokAsBP2uWTR5l
y3AuYrLJwk5wD2NzmX9vTVgH8JcwYzGAwwiomXvHAFWHbGIdVXmx6nDQHqSu2gOsXfRPVJS2/WLS
kjqzMUTenvTay4D09YiCfO4UFfhzjPAMJ2lkZ6w2vZ+P30l3bNbDGMl93ZAZ0aSBf9YKYS3M2LL3
caEyWjIDPf/5DIKxny8N4Zi7zO6Ta5tUPwdiPzpkNVpUejc9bJsTaWjMyOanHFnjfymiBZ2Bv1XR
hAlyapgWKRC4Ytw50O9P1aDdSpl6OVOn1O2+k5dVyRV7MMX6VdRUW/Pef6iq6GFCKGKz6YS950PO
g89xCggm3w/W9KDP+39rtCTcqbI93gvw+9MpGep1VozpoZgrEJaReBOPQ7KaFLSJksQ818ouML/Y
vnjWjKGxSCEh296Ia1zYKYqHuWUQCCox1NZormpSTfqsbPf333bAFy6zNIleua0vO4IpFrFX87Nh
WB/jRo/2TleoLdmDN2IV3QVh2vruq3BM0wCvoIhqNEbiEIU5ZO4Q8GuI/eJZbyGeusBYW1a359BJ
R/JDwVNTGErol1P6WRGJ4uFzekvkj2IifIAyNTrl9KtXDKvBepAyFwn0woiSluZcZLcuCrxqdkym
Cp6KqT8rkmIcAQbBm3xi93hArYE+576p36gM9lbvOuuvO2qCJX/D2WefG3e0zzQxgc7hMJ/LG8WW
rmyc7FL5gb/2g2I3ZBGJCfNOGi20Ta4E+7/GHR6Ac1YX13Pbo55Pv7NJa1gTZ7X9/DlHuFlkV8Vr
r6iCZx/im4OHkTqwzc4Z3cRt0j4RQGnvpiICm0dGB0pPN11RVgCpzMlPivrSOLWDbexbyOr7XGNF
/udLXQj5HyesPS9lliWUNGyp/20x0yfdHQCGM5rVMvPclgEY5yaoj0gn8rfEcQ8B7XExt22+PujA
SnR25dNwNkOnXKlYieP9YaoDEN+xAY9ahzfqjtVrW9nRKUnDCBdZpl5mM3fzC3NkNBsO0H0aBmaZ
exPBQ7m9bIJEtUviR+wjjhRn0Q3og5oiJhEJPoKzrWlJPHSfBc7PU0de4x5Mx6NgbnqtDZB7HJ0M
PFVHUs78lLyxYe8HDNJ9H+5qDsB5/9V3Cf3IJcyAE8TDuc2VkpbvdgrrqUhKyn0cDrvCq2TL5rNa
3fs5eU6Yl5D4ofCqmqvWnrG981UaGouASQSRJQVlWhVnuHjnzx4fnbEz26papEYeAP0q8LneC+Sx
xno5bzTq+UGbStIuukTHWyYvcTz4rwM2P7pjhc0YsQpec0tc/M7dJE29pOmSx/BF8QvlEsLHRJxm
0TLxVWPtMgqwSJ6OzEvAX+XLVu7cwI9vmeE++HEdrou5NP+6wRZN5h/FPHpkEL5EkPvE9baAuRuu
A0+wt69yd8fdZ90RMbz3lP78z6edRUbrX5oNczvWgpNmurYlpfn3W6jtNigsOYpkd+wjBz26K34y
AE0wKnVo5Eq99tfsXmoucUqRIWWdH0Ltj7VG4UGEZ4nz0Rp+kXQ4XjsDt6tyanctQXGjCWifU5Fl
5HMSgNL0496NEfB1ujK3fqGp5zRuHvo28Rj0c28zMPF91Zx9i2MYm7p/+uozQuT7+rDun5iBs4iu
oy0W3BffezJb5qs6Pwml3rqIgY+sSvQZ1cCiMj/UFalCYzb8ZOmq1mACj6LFMEs8C8GSno3PlEbS
dEmmYbqEUm6thvy3KSyfKqcBrzhBRlwlrdGeY9uTF9NX3saaT6l//ixokRv/UdHYtm7pjmPSu7Yp
EOe72p/uWkY6Wn3cYhH66sF1SHpp6/jwXzwSiJjDcalO4VtgRTuywuXFwDYNtHHIL13ivkRy6ZhN
yFEtzQ2uVKrIOS0r6AGb3TtyEUBRCEnzhczl+S4cf9fNv5w27kdhZtGjUjgg6qkubkPbIBPL43hf
I6XWB6/ZxW0OzrzNPzN6/Q9eFn/KHGIiV/vO0YLokfyhC4Ts4MNOVcB0Oz4Y8SxTi+HmkU74zHzI
nNt4Uxc8GjkkviEwircpFnBDLHRkZEax9tA4aGbLATCS2rePuYm3npjLqyrRdfkOjqi8+0EclvlC
2Gt/pQt7wwz2CPOjeClUieYZrsQh8bCLxyjL8RWbX7d70/HyJaO0bM2+9+WrJ8kgeelUNP7ZvqXt
0Dx1M/ONtifdcz56K48LtHQwBVTiv8VjWjwD5bn6ZENu0jBPN/d/Je8dYjHLaonoSKwZEWe31BTa
EYx9vPDKclpCNkyhtlBHkTY5Ll2SXYmmrpAflAHsRgP0dea2JPSMaK5Xbe4+6CCql2hyafA2ifk8
IHdbo7xDnTB3L3wO3NWpyCEEQ1duyWlKuMOBcGqxbN2IYCTsJHTz7x6+qsmw6t8yf6CdIMbK/hC8
M0Lt6UNz6ZY7YnXqXZ4T8eHe91940q5uINLjQAqEW7ryLVOU9QUKqUVvVFC3i6DAuR5R3ZWxjXGl
Ib5ISyX1ja0/DA5QCDHjE+Y+7WywP5lkT6BK/iwnTvxFoIIf9/6XzqeAGsxKdlPTEqFbH7S8R6RW
2BeR2Snp4Xp9uJdc96cc5GOioT25F2X3l/oGxlaD5cK1y/I5C+tbpMfTdzgFpJHWGSODGoEyjJgR
5+8odsLAtk1LvXnCn9EvgsT55YLDOrJR+uMhddwfKJuPvdFBEJ3HOHHCBZSjatYyEZ/tsOFd2xwF
zHo54V1zfVgocvQawrsSWvSXfz/EWnAbsZetPIeCJr1nLtOxd1Bg+gQp4WpnB+xN++He2s/IXdgE
qscvk9TW2lVtc8wgb6wLIPtP9kjmbdwXbyFMqzWFlPMQTOoBVoy8RLGd3hyBTMnrem/j16G5MqxS
vWnE1ocYFR6Ql3DDnOffZlN1W6VgxfquiXbGRTT8VU5ERvU6tY77eC8xXAcgbO5l3ikmX44Zsnk1
NSLw7hOkIZVXt/GOk4NNUpVugOJoiJayzbGTxuGz1yj5JkCEwG49f93nLHAwD/eyYaqI4MOZOO5w
fWunoQ3KTSjM9KqyOtqFmUU3oI+HR3D78YM/oPmmI/Ws0aR5tcr24V6klimKknic5OJ+J3dIy7mY
dgnsGzfro4x8YHwI8l9TpOkYCcv3qATshhq8pi1mRiQFh8Ufs7ckHmFMFEhmo2FaQ9OSl3Byfmpx
JJ892sUSRQaq0nE/OUi7TKn9pDNjM+PGogf7TDvSlElPxEJq2wSvBq6GJH5CS+MfIabcynlwdT+9
DCRNR2jO+awTJ/m6w0sp3pk+zMnE82yReFvI0vR7LMHl30zMD+9fxZOcY84kUUUViGiD0yLtosHb
mHHZHGGedAj5oTI6GYUXHbLvFdpl2twEIbQ+Ok2z6UHy882+tt1DNoFHTEQpTmyI9FPplc+R7cMa
iyDZ7RNSE8d56zAm2JrCzkJ3XGvhkTjg9zyK20OJmA7nY0MBbzSfsiJiKiGtEcPZ3L9FxeAk5ZlN
QX8aHfyulD1HrYiapV/Um8zP+pumOCcZBGoLaaMbVVXs/6TJUe6a1JnoESTVZUp6Z9VGPnZaZWYr
nXJ2Y1eCdqXdQ43V6f70c/cy5tJRvSjWEkFmT9z2Up/a6Fxh9X5AmoE6xU5xjdT2jVzP38PoeBt3
aIu1NklGU5CLNqhUsM94pXzzsCou5oHOycNEjgHOdhB7bhogyKJNGLxVpqZ/dvRu8F3OSVKFycZy
MJxtGvuXqBY+WYUMa0rbrNZhRfFIXMkvgv6gXMPlOfokKyzvZZ81lP7u3hUJ/Q4pMP8HUuc9XMkp
EzyZRAeNcashzegxRWlRjLPe6t7JL8fxE8FE8X7v7PZ8REe6fgzE3Ma/6D4pcK7n7K3asH46Q/c2
RAZXTu5fp6yLHsPWObIkEO3VciLOUHv/4PdEKN/7M1U1O7BaNBfz55jkBxpuZ0PhhQzj9HMCKUQa
SLOgO/n8NSbT8lPaeg9ZPfXnbnKaS2W4T51MyGLnf49m8KbNWX5fZzaTnMt98QFv7Z8HpZb3JaYP
xG/YPBMcfL2lGTZ/7IhCxJLW8aunt+oWub8JRC2+hF5aSLJu00MbILQgOPnhgM8v1WrYiyk8F3hx
6oFEn43PFBRCBcxZR8J0ym+Z1ThHx/GX6VQQYGoAVRzCT3x72gbVyUXQX915NMhs1L97gQaLvCWE
rE2Xrwpni58MY6GvENJCccJc9LuNUxI5teq9R+VF8pda5JbOxMBpoBPH0y8k6DNlcct4lHZHg0WT
FrUG/pnYLJ3BehIH7NaG7ARXGXIP/rL1mHowmvoq3IyoeRaGB/TK8UW86EtBejNQr5Xf5ewlaPSH
iHzqcVu0fbTTXVLSg9kChE7M35YCUI0gui+qqwvpiT0RXdqe1MWlVN7r1GERyzv+Ce0nMiHg0J0L
qAl9Nd3AH0lKpHOf/gJqSLn8w7f8axYaWyiuOzcJD1qhsAY8lVr5w0qhOxb9rwLzPZGdV6SvR9eG
7ZXuW9orrtcfWyu4KWc01/3UfEy4OWEFUmiR1HNLCfX2MpjfY18AHyuZyomUbqJELk5zOIGCM5Yo
HDje1jZN/JPmBx+ZB8NKN4MBsiOGSCbW+WBzO+gvg2ASb1c+gSIJ1ifrp4e9lY6ARz7xTON3prnX
nidEOTIT1DFbjfYswcz1hapNKAmEntkkHOBLJge+U1hg0kx/DqAktQpYU4PXU0mS+sgtZ8REmuRk
dk8JkeJiKs+FFZxQgr1rWblnI7eFCUBrbOhoRVbLKW5Im2/aa0BLRRv016HDjp/CoFfZ3u1caCLo
aslWYpjSkls13iQJc74uDlZsv4+yhLfF+/fArIAn7oHdcPV2kfuLQfuStQrpYMu9CUJYRt+Wf6qB
j0t8L5+mtvQIRGQoyBHzJmM184kCDAplqXZdn73NrqdRc0+2Xv6cUvfJTYm+NXul4/0MXkuiHDZK
xbup7eulHKG7jHj/xlIjKSdpe/K2i7OWj2hnDEjMzaWMfOdmBumPCiUeBC6VbF2brlRQpz8Yrj5K
8joUkUZRYuzqJt/rOcx7n+QEq7PQdBG/blvsJRxyDIuE/NhUxafiKlXxbHuIzFtuJ1Pg3lTeVYv9
YMK0dNQFV3d5Tpt4DroG+8yVcvQZqm3hIAV7YG3+KpnED4ddfaN6yMqG1y4KNjxLuoYst/AwutYi
T4tkDuQZj11m/KR19JYgfDafjBBjKpEaJjeRAsR1V6aINPGtZJqC/r/Q6npYy+Lcd6hVOwkpVegl
kS96Ea8FtqJd7TcnZNjjNteIyDJwsIM8xjjizLJV5lvFpZQxl1LxSmfysc2iT2M2IXWixsIxHmMN
GRKLQgDwlLxQxPxLoEYvgHaI3jCsjyjSV3gajpZAlBER9pyjJgZFEU/eRUYtBzRF1QjM5sFWLZ//
yAYfauWV0faT7xrvtCNmW4M5Q2Q9TgV6gfW4sr32UieDt0RdG4LIA85mIX7uvQERoFEdFJlOG5wm
41r0k8Y8pn9BSwK4rgl/hYG2FZW1EIW39/1h39gWJO0kbhbzm7SiMcSePufQxhZwL2GtsdUOxXjq
B6gwlQm4Qa/niD/AW5wLuBjgnV7ScZ3JeFtU5FGRPvlhl9FbV6QbwZh/KTpQnUkeXWNsvkQ8FTOa
t18Uw7Pg7a7HNrPA6mobl8VuoemSNxzQTzVR2aMjJ9meeGrAWQrkfRBXKzcVEYaFkUAv5rQ5IXSZ
cn835mTADpyIkBGlu4VX+8x/p208AUZOgEnjcj8kZkh0BGsvfoDuxPTmlJrkGHXjpnQSQoGpWKgi
mlXkYa2cIBt7Y/LEJjw/OOglFx4W2nXjuBBpk2e9z7eBUQWHhp/VcTCzoGNsidKRxEe+GCNUYHIE
wGYSFCqh4ABJo08TwNqawA6nGXSwWZzumjjhYrhZIb27FKfwQXyWFWO0xrSjvSdMe9myjV9IzxmB
I+vQ9CsTm6FLOc4GakeaBjEiB50u47ayQ5Jqyo4dQZ9yAocSbFz4Zo1Rv6UCzfB/h+22LcWw8vQk
OFS32ExuWWlkL5iwblHAylJaebgcKIhkY3Zbbvx7U8SftduP52Tsf7kWF2nTNtGSiDNEYfhkVEC2
fAG8bN2TYjqObnWYRITSp+mmJY3/FpeeiRIWTF0U0eamd4+l3AICy1HPFw6kvYUHWQ9ur8c9R5a0
vpGNywYn/8CbSRWLf2NriM5J4axQBKy1KACSVP6GwZsSeI7BUrY1IYTAUAGTwGLzOnVglDmSmpjv
aITZBJmJpRth42bXDn9Ih9xQdwlQwBZLFQHLgIjppaZFmNMN1bdWECfHObXLFfBpUgtVhiexbtdx
cWbYfobL/hHoKGySPF/SKvptmv7n5GrQ7tpbT2a2qaVI4Wj6NsHLmGDJzgagD8ZNJSGLnwq24CGS
ZWCkTxaZEXvL8880uOSe3dm4hBFg/DDYiThGpL30FoswSpeDgcz/QColtiSr2wRTZn4ntDhdBwHW
PZJhH+tB+W+RZtMLKYiRtaDlWHn5PeWP2Xim/CAWm2AWsCLTQMRZangXyxjrZRScGCJ9BA0CrHh4
bgETbbpiwHRJUqabDt/YNubo+gOOvHtzaUBfqCpsUKDZe18IVBZKaKCZwnYlY8AETfatJxXjqeu6
6FAJFdESCdB4824uxvwQM/ReTTpXBaujSx6CExw6hPP3Z9NICHwU9vs2IENH57SF9w50nsISF5Ew
dl7fIe7hmLo2CxD7nXXDyb3XQPAfUVaNKQNhx67PGckz656lPsNRsYISgsCqEB/d3IZvUZZh1wDQ
1jKIbAPre2MmH43bA+YCX5kE9gaLmlHmn1NE5K4r+niBizlcRlrzfYICuBgI6R190GQpfqNBwQlw
s2Gdm+yFRGpiw9Vr+IdBDYsIvchIrNY2y7C8yvkpuDriHOtl4BXmC1s/cVYNRkAhI+ulbcbyXDmz
w2n+bmXW9AP8FtiAZZgvMeMNdnsAiP0vvkBFsJnhHXyvK181+qZEtfikndIe/1ZVoFUHy/xRjUhv
IrRSJ5eIjceBumdRzd+AJ/o7S9IRswQxwiHs5vX99am90g8ciPBL0o1lIzgpg+GXI4jbIDe6oUdm
qaWZML5JLNq0kikGN0TPHVaRRTyZqinyKqt4ydqpvlpl/Zr6snsjMCHbYzbq4VwW3ZtyCBlsubvs
8/m7aV0+V71mX5uyUbe6xjU9vzzZVncybO5Z919KQ9luGoPafrSqAGtAHzx2E+CTiLCWjpH3I8SX
4PH++hT90IyJFuj/vBJCDiHSKz65hkfAeuEIloGCwE4tEALUhz893h+IO/ndyWA4WOydvl4yjPLB
noLp9PUD8+uh7q0cQIuXf78EwHAgv/io5QDvCqN9B/EmiTVgGTKmBJAJujr+/BHt7xik7O7FEhlC
9mFY9K4tMn3PhJRlD2M069lYvD4yG+MgGXiYlZHKJF2jIMh606vQiuP9B7ShJfwmLdaGjDUYx7q+
84xQ7rpOr69Bp01LzfDt77lrbpFyttsxT3V2AXMkWz+Z56me9LeGNh5V4Fsp6o5BukoWnpvob3Y9
tASkD6S5WjphpIUId0gsG8z6TYElq2/YPyYZEbIpaElsPDe3hkPm68kW/lsPrQLfIpaQY+C6+ndW
Q0m/r7IODKzEzXAN6FS8Dn2OxQDT4jGDCnZzGw0DXU9ohR1DYvZq4BpFOL1PUXWrsdXM8OpNFBBF
tginkYvcj3/4Y4ejrHAaRtZ5vG7w/1wSp+92adz5FIoVrkyU0VKjbxOxRtLGSJsz6SLaBp25e3HM
xN9EUC6vdh4icqrI0IhpuJ5UhvgySqfyZx1Zi8mQ2m+jgSKkG+Op0UfSIXs6LU3iVfRueqJDwKg/
m5UF/r80SBNQCmu3i841rDTaknpLONPg9PseUN4pCfCa58IJH01wVYvWqoyHIXDbC7OocmEqO/s2
JLYzI2tMOLFF/q0V5bNp1N/hn8ykMnGbdIGRqxxjLD/zMW0yfW2DR9rcv4ulZKMYodCeiMUjtPyW
+LvAfeYWT86MExavpt7cs5mqXT0idAaM6mytlq55Wxb4GnPvjd1daTcfVV3a8xIqjyG1JAhNVJT3
b9hSPuQYm17Yr5kr8FdXQAGKRO3Oeeni6sr3xUesgTnQyrB6rGhSz7ajYZ1VZvM9E4jq5p+gGWYv
Y2QW516z1Jr24bSJiahs0scRmtyjDJNDrGh0zVS9NGM0Hhu+/5iHJXhksxjP6TRumXNq1zqe2fRW
/qoGSz7gzozSCi+iHhW7SVU3o0+JnWxNPwGiMrSEDznaNgWBCmA7PEliMygVHHjG81NPDxzvsZ9V
ufhhom0GWPX+jUya+3GU5g5UDnvf+UE1pna8PzScdACBHGeuLdNupY1AgDLW7h48zykDLvX1oFHU
nLQQGdQCgll8kDk5G/OPjH/9uftrbZMeNZADrxUq/rR1QL7YHmz8BE4t+c5QLNVsPSf2NMuZDQFQ
2TOrNX42MnvqMr38wHj4E/YHPB47gubkkeOmcHBbFm0Oztru1G/Z8DWn+9dhbnXcx+aXiygBoxb5
Y8SUXurL+4tSEog0Dcmui+xi7fe6hU7pv9k6r+VIlW2LfhERJJ7XMpR3Mt2SXgipDd4m/uvvgN77
9rkn7gtdUKWSugqSzLXmHBOvMsHUPCSQRgea+WFWSM7CtqdvYVd3O+2ru9MYwyHX6t/VfGhyzcpd
lYn+NDpaeFpesbwWtWKyy1lbYC9ywLsWDctSeFbXLgaCyomkbQoCG7xWGNqx5I56hSGdbwgQCz9I
XtlrTFZ+4UX6TtW0/0ZZhd5HRpcyVVFUGR28Ztt3ozfFxZo3v9RS0EuUafM2tZznVmTWFwTo9kbX
B1aTJtVC/OvuW85bJ9yQfgyosFdSuO4T641hnzS0oCWO6JcyoEu2vKSPEP7bEX0ZNAtb+oLAyHH1
38aylhjaoc8Bs/uGROmkStt47XKJEjnqIAnEdv5ZnuGJNp+pGQJy6/L6IKG/vXbkQlvz8SEnFlif
HEwgil7fTUllOkY1StuET6Wro3Ft49rbJvVQbUdZ8AHPm5ZCcIL58KaXqv4UVfawDz59NerwKXDS
5FIpXqhNFy8N4ADFNZ+XnUFC/UDr/uEQi3AYMfuepiSOTrIryPxcHi4bi5CEE/bUlTlY9GYCAVdz
3jSO/8+jZdeQ7s4gZfuYlhZKoyobua/p9DFiG+p+b+TdK4sIl+y/yvGUPCFX0i105hjkjARMod+5
bMiWHR39psxrnVgxHnQVIHWpA5p5iidHVeByDvomvdvVloUqF0hDOxXRaCoPAXbS+7LpYx81sRji
TewmBHaLNArPeUXdrEPea5ju55SZKjogNnROqfjMG90cyG1fDja2M3io0ck//vcly6PldctPiL8v
Xvb/6+lld9lgCE+2pVZyulVTcWf5XF3IAPQKeJl3vx9il3WsHpO2A3s3mw8uz1QunQthtudlbzm+
/HyLyn5laVG4X3bjtizvVkvRKo3q1+XQ3x9IY0SOVYMSfjmm6MMzUWVIjp2aD1yt7xNp0KssJH8T
megBjBFg06B7zSKK/93Q/WwTu3ozWoOAx9LrdNd9LRuEwyUzH0VLxmtQqfqmLcc54kH/WXcS5YYz
fkr8KHsTKME6qoyvfgLwhTgcU32S+pDHpY5ufHblILR9hvnPLR17f8tSxm2i+rmqtOqZ1Qe89mqg
5THvRpP/5KKl8sqapCVimLtnC0pP6NMEHUhs2ySGstPqliG29H/2gXbS/CL+4dIEhRKmsKgFA7GX
qd3v/TCq91i54ieEKjRTWD+/5nb6Tg4X1vnafzPQBu8a3293UTFl76h0ABIl6WdjNvAyYrosqFRY
t2Va+EqW0FWlK/1pY55do+lisYeR4A62u+LPnD5RMYrnRGpPTT0yX23wATXJh8B5/xH5ovASC9h7
WZR4kEelezFBe3qqXo1bQNndy1SZ/rGW83+5VyEypNw8OzVtnghS+wmRoTwte4laRzcCNL1FKLIc
Cjo5eSQB3KqOigHVsuLRj1b+gPwlwKvWwMB1MYdPZgekbqEXkS1xaopwbgbOD6mzhYgGKueESeZn
O+bBj9Yu34jI0l5S1kz7Udj2TsRR+upm0+vygpleCXOkKJ5HrhOwBjq8plIR35zMvRAKGPyIaxCb
lI2cR6Chzcbyj+0vRJYHVQCbNb/ESipOb9NzJOWCGmLwfZSazhId+YPS++QbdWW6lmmcvNoVste4
bE/LJtT00RNN+p4Pg1kCGGAxU1Pjw1qQwuUJTeFu7Yoydq7h2ZDR+Mp9LXl2U/lJaFNJwORIbqz2
EittP1+fOZf/iBownIf9hNuSHCrldQxBirhxEP1scxdp81TvCgdpQYi/LMPX8NpDpjBcSmSJ7grq
UawbdfeHNmXcpsi4DaVhnSIU+UwZMhTHU/MeWiECOB2RW+Tq8j0RynGyNLwETpleCmvi3J2PsyJ9
dlEjjJMob1mOcWTZDKBbV1E6up4Sk0aZNwrxE1Ez3pYNiXAFfbRIASmFGMxw3KfY7N2nqsDw1+Un
y08/IJW4j97WtaOa2b8TrXEfy4YGeU/sE7ODv8cswAdJFL6kfkIHqLBo81tDe/Axo0nTZIGnoVSw
kxzWFJ1+RRuye9i4nFGl8kJhYlerxrANdAN4BpXYvVm3b7VUw2uYyjkBAYv9Vc+SS9ew6u/CH9wy
JOXUUV6XR+Ci5RU/HOQLB2JSMChPAVHWV7eJh6tPy+K67EZdW1OuQLNnhCy1lay/EU/f3SQ4r5tV
9Cww5zDyat5djqEz+y1cC4UxJS0zF/rNofz8sAdpXooGsLFZ+Y9Mry2Aq8QUcBpifFEcmJQ6hU9Q
lu5J2lp5CKYYu3WYiKOL7v+g2D0pc21LD2syBaXqEKdRyTpV0WKdmd4UP8q8MDe90fxwkyC71uPw
K43j6JXiGGsgGKbCn6ovgc1j3TIbqltxLX3zmZm2w7sXk0+tH0s74UH1FoIQ0XODS1NI9YE7pUOL
nCtV9sgXc4JpQQH93RDG89EhdK8EmQg7xajsrdY68HXGAN5tqptIk5eHI0mL5zrYllDWaf5E5TNu
DvPEH3+CPc631ZnDk5r02alVnd8Krv+MCB502G1XT+CcDAiKY7wuGgp8DUrOrUYR6IgExzoqeomr
oWWiYNBs3yxPLMcaFqJ8yvPTywubQCUNcNn39RRdGaWHByKcYV8GuXbRxFTTh9TBSEWDdlmOWa4j
/nk0H+tT6QJHMPQtMSUG48t88O9rCtZyai3U4983+PMu88tkLoejAE32Hz+6PLtskhEfndtBbv6v
n/37BjRu+5U/RK23/Mb/73Uahr3aJ9njz0/Nf7yqT3glh8aaDnkx/vm/oMnqZxznsDYr4sINKG8X
3E6MHlF4MwOlPwL2t6fsqvT6yfYRWwUsffdC961tPrQ9BjOjOdQaxXzaWCEEWCuBzSrVRyqLYhel
mBCn2eoAs/DZV+z2Yif1NxZVdlhQ34RR9FpWj0yFV+cq3zsjQsoQp+Ycjxj7Xt123ZUMgashhug4
+cIXIO3ymDZOFu24GKAECROMqP+rG1XtpmJeeywbA4ExYJDqbBEXbiMUGQlRfaIBB6Bfc7+RLNg+
uTbWMN1tLkRn/DCH+EPBC7kvTUvck7q6lQYOb5Hp1sluDXDqos08PT4z1kVvbVs6R40k440zJtXW
cKfoEObtBgcZUorBPEpJTBqjnb4WmkxvCkl/dRmarE06m9/XwdyuyM+pAVAxIbEgLbQv/jSs21YY
3yAZ8j3Vjfhux68xbiqV/7cLAPlY6glxNqLaaXIs6LJSIjUIS2ymoPBQbwHtRD4F0Bdij+T6xXZK
UYTcWX3snrA5DER5UidJNEd5sWXgIpI2oF9UZfAaiMI4oquxWCvzbFkX8TWv8rdo3qsBYT2IIdwu
z7Xkub60gznXEQaCXKQ+/YL9Aolp2dWWbcLIe1w2/7GPwZPBfn6mgy54/Ltr2bE94YriGd8gMVZv
W3fduU34VMAGeSpxGVNskfds3ktR6p9Z3v55bnlVWG8mx+yuPnq3Pxsgde3Gb4n3/XtseTRNcX/O
a/hm//tatx3tq71sFB9rdKHVtCD+fSfivKBqZSZaWmjodGGD6hF0KE9AoQmCftXilH8nMIckm/n0
66oqevQ9Th6AbmiU/M9Qfp90o2MeQvl80m1zYw40t4tCL7bUQGhh6qOFprh8iqiKHsYh/qXb7YOm
gvXwsd884gE0dmmlns8kC+rgOD5o7Y3ULdtwN86y6Kwfd9Ip87OScE3arh8Rwdg592yMHEI/8CG2
dXaqivwGY6g421GNsJYUFQR5mGzsomjg7c0H1VH952krjSNmkGFo4g4Bnzw/+3ezvA0a9jjJoxeV
AMa4nHDdccfbQT+Idg4ZUu8IDliP2tQyrEw9ofd30HlwPI5p+gLrkTfdgPfRG8SZxQYarUC8EhhG
QVDBW9kXWGQ06ClBRfdX60diTMu098yOxoSbVxM+PFJgi/bearm2HSGi7opAjN8HinGrqel1mlD5
iHh4ByvR/qbBdr6OFpGLy6tMEzECjIphm80/FAXw9Ugg6U98i18i0aTnEgn+TRkoPjaOxyJvuMiv
QVeHt4H29snsYYCRQW+9NRaBXoirlDPYKuN1FlDnCFT2VEzKHeJcd++7MSzRxtFDelmO3PcFRM0i
6eRGiUedGZagATFvsirYykQPwCYr/xxyiJM41/nZNbNSXfWTH16rqX9uUH0cWpzqSL9cd8as4i5e
g2mDvTu/5u8mhfG5TWLOnNKsxNH2VfBf7rJVh4xoheXwsuBcNqZgipn4pKKQRFN7oOKCnZ60JKFp
VYkENUsxwcT1dzpcy2E/YAbZpNllMbFFlmJ5ePzRU82eNiSaMH5mY5tJt5Q2hLz/1/E8Myxswv/x
8gTFCeXS+pjH6XRClzudlkfuGBKy16Zoncbs5Jf/Hu9jfThN8Ogj5YtyJOBFPfhl5NNXGHByVVny
zeoSeLalo2/h5PncOOK95rQxUcL9WyxVMF3l1FwYBxtsxXzwyyPVKgbqyiAs064lTHhootmYRWNO
V46NBqg4b4kqMMIqu0CrclYG8yNqfGO3riJSqFtIRCsjLEJ0y3xzcaimJ5GpGjTG+eEUW1cCdjOG
i/3I1IPSZkFKNyGTKzjwa7sruxPEE6j/xC1KpRxWjmWl4EsAE5esdnot/SRVtAXPIF+GXoxryJB0
9ymLHzPw/EzoxCEKg+EMWmw4L4+WzTDv/jlW9GCSfCyFZj1QFCpwyJxZ2/+z0VMSWlMd/Zkbp17V
VbhNcNGN9koSx3UP48q542/0D0U1/I7nveV4nhFUIxScvzG31jGyHwBULqpNijthE+RRVAU05pqY
9zijM0ASHSFCROVwn1jpIB7uedn+DithngaDD5kwAxew1fhSjZlziuP6namgIXSdtf4nTtvkEJva
Wx8N6dk0G4Wa78jp5HaHDHV9pSrqoU6jXVJor4IS+rEQlnMsDf+7Oi96ekcX24iw9rUKqH/N6owG
PMlRJBopK4GUHbIo1VnSTPBU5+g8Ig3RSOCnh9D+GYvgOazV4ZApVPpibdzbGshL6M5xKKK12Wpf
fRc/97GTkleOK00qB10WJWw1AlaLEA4KCVUO97bsipNjlvRwKnZqjSTHdoQ3WQ6cfKzYkz7dKkFu
XqwMVyWLo1Xtu4QTWppAsvdVMA9sBgUkJ1yUfLwWcdd7/QwI5/6wIftkBLd3GJNabobipS+V4QKY
qmCmE/yCYEfuQBzKlSlhKDcBxlwNqGwb1xQJnfzTrStQeuCMuZ7iwCYcNrReiCe1t23Q71rg1Jt0
dqFnvXsIe+7aClbjdcCEGCbolhgPF5ur8y01CwhQWXa3Q+QjaiRnqH8cbSSzI9ITcUP72I6n2AWZ
6sTcEn33NFYjJT6Bk4Maxa0q1AlQV36RsW6utOIb7myY+XAByDuwZ/RqvrFK8dbM1H+njt/byArW
lUifCnTKGzb8H039OAydsgvGgHzTzjW/5cmro841cFTclywo28cQtBe3M7aJXgnmrU5HPO+bI5v8
e0nXkZlaltDaZ7cZ9acGbfwlBBnmaAe0ScTEGgeMDc+DS9QEiOOoctvvsWyYgiXaOssQRWa2OtAv
Vi+mm0MxbZjtYF+yJgoGYBWZKtckIhDqQr6VZOpaOoQz00x3J5mTFe9oNBZQuKaUZsYcN65rA5vL
AO/XAnFc2kNsheqO/1E4T2nUntWY6n9XZ5sGnuTKgdzSNvJVD4pqXSVDtMFwjEsxNNGy0orAC0Yk
Hj7sLJLpkXjtnyTGtai8wMJ0BNGzpiOKOFxrSfuLEjhpMasxGNRLXvi/VZo0q4L2/66xhq0UVHV8
7klJSaM4GjuiXtNErBFLDyoOOMB1NJussqdm0aP6Lgtk+KoxvjSDXkMHKslQkGuLyeyKjybfxJBU
mQT33+rQVTYD5FmiBJVrrFN5M1fQ63F5jOdaSrwWzpKwKVGhdkqMvDh41I6reDryQeKfuCO1erfX
m4Z2mEMSK7KG4om/I3KfCzK9ADJ146aLWA/ZDpqwGEZgMNW30apWCjyEgTbDQXRuuscS80yZjN6v
4RUhUpgOx+2o0IVUyhCesdF8tMzv9CG+WpNlnhSXkQrR3jnPzR1zGXQphAIlvjnsJ4XSmS8Vf8NE
8IXl79U3yaUe+7Y9tyqJMz7uUSiVrMBjpzpjXVnhqnEP2JQ/ByVJ784weqaByDGO5sxeyRKi8Nvc
S1Ub4rghvnKaKxe35z806WroJUaXvjCzjVRkXC74hpi4mor8TXsS14nB+BbRBiSFzG2ppjZKWjzS
uM5vdAHX2mBucxoRtxTcPK7ASbn4dNnyssEoN7TkPTXM8OpGg1Tcx5+0C5uLWQ3SMxRQWkk4vjYW
VR09i6fN8KxzWsyCzfEcZcV0HuKwbimb/ru/POqmhLgPyq5/nujnSNRGj0HVk9+2qSMVYsYkD0KP
drIG2IT2A3aWFCuB8PYKB5VcR7diUJqzNFoLi5Rr7AQlnMOMrkZ3u8qGhPg5hXaoFoiXEZ1y2ZJX
yxifpRVBkuCj11lqH/wEdLXGvX47cjMCMVR92RmN1UGHpxi5c4PGQqyEcUHaHvBVaKNW6S2Ogrx2
flQSq6EFNWfllwmm9nDYkLqoMAYQWtMURJ7iqKM+llR0reooxi9abOs8zi+5U9d3V0v1DflLBgmL
tQ3nJL0XiJyQU0h5ncR0q6M5+RRj3xoEPinBDqwLQmvqtA4PxFKTOknUxTvD+w5OEzYewaWuV28Q
pGlvpyXCdBjuxHmInRE2e1eM5SXt7FukJCpGLWRZMuNKrmazqG+L+ubH8jLyqn0yazuyNCJ40+k2
JeP+RB0caboEpIw3S8jUZYgMGHxRRqYG2BiBXNtqzTeJdhBtTVt4bofMB2I1ZOW5VjNMXbetK9YI
ldpUZ+LIqrOm+j8wTaGT0CHGjqHxEkLc2tFKQgHK3ZS+nsVgwhiSIN9WmAdNiICa7KgMAg8o42eH
Hj1T8h9Ct1RoVVaxHQN0oNTJEfriBwz08Vi4HyWtRo8KxRzUqaGzZbl0bJXyp+8TOBxUbkN3y3Wv
k5n/akVPsMeUPajWI+JE3LRqQUVsMn9IPxpC/5xqjHGsOnw1eq0/MajVayKM031oTybBI3xFrnUn
VfRhhLXAGKgp2OyR8ZQipd6uRuZxlLBJ5j2r7qsbKag2khGugjpIkNgoEl042dZ5AjN/bdvGR94E
LIfScFdp460tUh0SOJu67vSLAiR/3QpIvliH/nnCotVGT2B+zWiUnm8zy11e/Pdnl0d6RSE11kl1
//9+NEzrOUwoLzZta+oX/EyoY//+YrvTrpXVdIflh//jV3K1a8fIIVWjCn5Fed5vmTBsg7adPuvY
gKCJQOONPHJqbnk4UK3oHGJUeuMJg2O0FaGR3bVOa7x2UqmvBJOyw3k9y7LkK5L44aRCbUs5is/n
ex/ZzoyroaYzzlEu9PrwSVzRAzH5EGF9C7kMGqz1x8qYs9jTNHvPcqjrJhrEk0bY3zcXGy3YYQG5
/nlUU6ozTU/+TameoEC5t7JXtReatCpC2VqBJ8BuabnuBgdkSPo8u5WlZHvEBjDc4NXv1VnwGWAe
PVt19ov+fP9CFZ6EjWxXhE8jMYAv/bwpreS3I5XuvBySutpsE6Gmnm0Gj6qxL5klSUlrut8EBhxa
2xRkywYpybs/bR/kEORofAVRLrbMD8mUaZu7rHr7iH99rRe1eCgxjqaixY6WcwOzKpnd4wv5qjl5
OdGwgxjkEJ1q2CTSKtxycyxSIVyVKc2/oNGQMB6X3a7omJx19Q4U1TaotI9e1AXrdC4bkpuuKcjl
1O7Co1rSuQmycpd1MNnbgyOtTwe74Mqyg282TPrMGm7IGYHhGmglqxJIVmab7wV43LB2SHQJ2xvx
Uf2rGSBYtmliou8Pd6lN4lCbYCIvem1TlZgH6p6pv8+k9zuIqLsBc+4iNGToxSU3sic6RbesrXdk
VLBu7vZxW21iHEoFHOhGhN8t6X8IwQxIECtaFNiUZX9NlK0gcG6ljaSK1XhDMr3wcPXe4zo60OF9
VIb1WrnFvQ6eCIs8SRPz50TYUmtHZFsV8uYE6UPTji2XsySNedQLUmLkV8sEOav1elW4jCXSYmUo
90TkeWmvY264Y9v11FI5kl5xCKcnkU8bulEHsNN4hj2VeDlyMmmOJz5KqbB7oBxhPkCpvuFLnLSz
8oTiFcUe3pMkA44k+/SsjywN1EuUheWqcMp9rFmfpACCO1Kfi77MVrSVEON21o6gb093xHWQ3b2i
Iumm00fQkGHzI+tLVgvmu6k/WYQCW5GGyL2wuOQECyvi0QZ0RHbjKb2Fcb9zf6jTBbn6oUq1V6TG
31voxQiZFK/IEM+16XtgGnfRDUfa298MBsx5cYLI5xxFc9+u8gh+2Fb46hxF3sk4sKRcle4TbEPo
kedSsR9gRO42AVLUUohkwYQpzZsKK6grSQdAKEMXzmpu+DycoXyQRv3p9sNzZFCiUEe8eT5T+cpL
R+XeM/Qb6o66NN5Ie8K5QNxsVL72zLmwe26BeRq/lME6cpEfO8Xf9m57U4khiMg9VnE+0aiOsreC
iTPiqucO9OcKtwjjjuBW06sHJ6EUIBXzozJoLcyhkGjFNgOwgGluV87SZwB4N7tSv9k5LeNmLgbO
nxdVIJJvuKxWhWr8xPBcqe1nnsFrqnJEbxajD43lrUJE4HoAN7xlmts3ZFKmkfwcVfeQESJvMgPs
I3+jzSJVaMaotZjZxIyJCQDjEqttxro9SMWOoRSUqXbvCQ017fHQ+yInthj3SeAfnY9+sA40ARRr
eprc7Esaw7chMA+o4NaJn3nDaFwwLG5LWuBBS+sLhB1f5sY12x3yXS8aLToT5JSq9QYK3D4bcTD3
6qWIh4cKez7rQ0omOjbu9oWbyMCs5+L0H3Rop7VUWbVGmiDSYto7XfyFBXCbQG22Jc/aINZz2BIm
lieG82lTkJtQt+mNy/xH1jJwpbTTopBWXXxJ1ehhc7rYlrsBAnSrA/etG0pyRVi+5sV935Kpo9eH
Qe/ObWUchFD2hRafbQeoonEw+6ZY2wlaoBHWs5XpJ6H9LJUPE6XgvhSMjTW8CzAk6lb8aDTxBa+f
tRPeyimFyZw+maYkZXnEdNl1J9dK3+lWILLUA4T7RANY6gvzbM8Syq6SZNLCIaV6pgzvU4u3S0Nr
RNH4DeFRwAWbfyFHP5QWF21Vo7206Y3rCKJ9b5yFhphAV7b5zdZQagRhzlkwvbRO8YUyTOBRmZgR
QHN4h+J3rLGEFW5xMn9gIwKs218FNyacXxlk7XXCdTkoDcqjc5EPtBSUjdEU00pL+rexmtCEFjsd
5DM+mrtZgv5npYfkJN5pQ3RCzuI52XQMAi/rp6vlGxFWsoQvIjzmjXkms2EWKnOTAHsQkcXeDS9A
9Fh50q3snR/hFM700OtEPEU+/M6ZKU0+2Sf1d2QV7SkHxK75vpcMSb+yCHxyq+Fqdl5bE9M7WGgj
ON8aShtdBXEJKY3B8tVRBEb+bDtdSzCYWwuVBPJgOGpcKpCZcAU2WKgD5yS6/pMlC0ITcnyayS82
TRjfDXDqPRz7wSn2891GTfw3oTQbJ8MaY6vfRgPHkU3lziLoY8W9ZQff6hpoCTY4pX7rZLohFhq5
1kMdBOnc+i3pzC+94czrgCXAyliVBKw0Zv1epP4jtphCIOLY6hLevovof9LQMRmZ/Igc5VqiiMPX
n241PNIKd7s5cJPCwSGHJjbpn4Zv/rT6GjultJ+gv67FgPKOXNA3LR2Igub2vibveW0Y5n0w+nfE
AFQLKZ2FmnwaDfFm5mcWwc4KS3eA+yQjlIuzqaMoEtHshqtyNSzzjjBiC8P9hHAN+3qznqB/Ucmh
MCiT7osI5nLa1cxsmVeVH4qTvD0gaOVrUxEsu5Af2p1qbKTBjctx0s8Efye1siv21G91nv+eiCp3
IpI9WGQwE9CtV6PG5pyTmVoRuLKy4Tnk0TVS6Rp2rBPrwt3WkH/3sHqBHMfwasHgsEzxN/Blrlpu
HAbfJBdJJL/yUL6qtgedI6RSw4QKJ81VjfQIJ8W0syz1Uy2DbZ5qW9SGa+JVjyaT8YBuBYFClqJt
AuafzbsZA5JGoaj3FFISpNEQFsau2goom13fAWn39EDd+kkJhk/dyiHcyYg48phmK8aohHzkmOQy
pMNG6iW8bcwbTcq01UkFCGW6bTWYVXV8SEx/kxmUxMe1DFHzC5rh7hzbRQvPtOl41DspM1TgDVKW
fEe1OiG+tTW4wUrCTwtys3uxwcK70w0JT7DZt7a+lV3GN0X2qrZD6+qJwt+F9lfO2ilCA03ipTcU
/UHL1TMpi14YvfK7iS3gj4YPqSrjdhyCByPjcSz4fxcpxQFr5wt911B0sSloyX70BgexbWR7ZVx4
AWvfstkZGrcz6Wz0YtwmxXDQUntP/Numo4yRxeLR8tuFToQS+gCcbBvyc3is7KWJfEe+5NRyR24f
Ptp0isKHIOlo81PcadQTDAmv0O1tn7DgHaI9vQTyiwwEo9E2KK8dXRC/jw+N6nrDJAglp9CAdyDA
vcEyzwPhhIyiR2+hogHnC6TdGPAOjrkTWXTIrd6LtOhA6tGpt0okYt1O2M3GiEdPichQhyUS5sl6
4AQfKUTVVA3s6uZyHQzV5FEp3GJv8ka0F+T1wUqe4y1IGid4rS6tLUHCe/AZXq0hqICGU2jGXvGd
bZytS3M6uAKLpmUBQXjW7fgaZQTsAEopyC5URnuvtNPWjjX+xZgMOTZHIkV5GkPztDVUFmBpsguI
iEOXuu1kj9RDfXbqzJufL4ihf1KighifNdacQ6pgeE7HTamkl8S3DyzgdoVl462eXoKW1OFtLPST
2uj72YQ7q6bIIOXvsUOyN2ftHHK/sCUHoCwOBlCTpEGYP5n7wDU2LNCPnZ16I5SlyFnn5HM2ceUV
XcGKQZ4Cg9jGzjgVZbQPcK4Euf6DWL69mCOP1XHXmubOSocNc8Zx2sIQ8GzpbBNF3URBeJXUaqE7
HJRY3QNu3lTKIevsjWr+SJJxk5SVZyrmkVhGqn7Oget306t7qdTHKOdK49NxBqZ1zirRf8JL25Yp
IULMOove2iQYdTWz+C4LecbdHFQfA3EHOd+brootRKwtEnQcU8oG1gPfqVvvZsMGNfLJlHzpLT5v
tUD8sGxwUe6VIqXR1aGbnVmQMby+w8IABWUU7OhxfdD3MOBNlOoWUowNLXwmsNFDvTRI8hykTivS
yhETQ8+szfGpl907TSMcNjOoacFpL5tamH9wWo0yhecUp4jMkvKt7/d1S5U/Re3fWvRFGjo1p8lE
59GWqb2VvkhOIY4q/AE5pVVRKax1QekZWNRWkV+LY62DZCLpT8s+0e39g+/qSF07mun0hblw/KBY
r9yc0C02gsi9K7FA+E2oARwywmsxEfVfBVAMsuoIT3Wvoc2iN543CwkUrwnW1xkz5xZ+xXjvqmcV
wMAZfvD3qi/1V5OyNkJlZyO0IPawYkH6Z61/bmZ237JrIGWcJ4qwlxVgVDPLNRXjCyz8mrbVjMC2
GpJfqBH0y6eQl3UCLXKcPCaMPzMaHOdgsBLOIZcwLcr+rHi67GxEoXoUxuRyu2ipyJBMy2Rz8OA9
jpsFS6Pjht8zQG0XXGBOYPgRpAMTcKDja0YffSUF9IIFdmnDKaG0b41o1kANrSPjvqB4FScT/Ifk
WpKF/ofqI0OSfRG7JjuW4LdSYX2DG6HdYUY0GCpo4hPYuvvzXqkWk0JAACdLfIwHxPwwd2CD4xgd
dkcznqE6BWRjNKRvSwUS4L+bvG/nBMZ0SL6nPYv4oskWc3byHGQwZMZ2v4DIDb1L55udpFntkgim
+K2zTpWQycoM8ezJIrrlKnf9P3/Q2DEVD5ujL8ZfYVaa1xjjZedgbZprNuGhMcY/sLlkhtP/hRM2
VYMFx5IDPAhbUHjopvKkpvVBc2tCahbc0VA7v0z71SE34jAaSsxMhg35qnbaXbQ02EMj8U/LhnB2
/5Tb0ecQEbzUEOxSc0LzrHZVKeZdTQvxybJpDIYJei/HZa+aBUxlbl0NPKf7hRejzGCiEl3nzpfB
Z5Nqlb55/CFfhKN4r1y74H4N+l9MKrGoTmKwduI31csv/fsn/dl3WuJKgQUH3vLM8jcNvv0YegRS
RKAHqMNHZh1BKR0vjJsRfl30q3Psej/2+twpVVHL69JEIemqytaa6Y8LPqyq0qd6CLvDsmcFxo+w
qnocfc2AYVCvNvXMxOoM47Xmw9kD2HbPnVX9zLQx3y17y8YUDSk7y0Ms5RUBkfW6dUasAXGpfx+N
7jz5g7ZzzKB7GNqjrwft6pLERUXN786o9FlQaGWF0zJY+QFl/OU4f/tB9bEKDpStxRiPt7CrkaD+
HzIP5yarWA0hIu4GbLwWyXuj71oGfncDBdG86Y2AHkVDsqSAX0QRwfWbTVhp+iomrOC0bKoeq4KG
unSTxSnENqHPGPyKWjjpvwSNAHiBeVWbTGdk9FQkwUuShy9KE3rAuLV9Ry18h/yWfOdyZvrMg0+d
IL6yO+pwYIG5UJXB2M/vjUKnO/huR+PHHfaUGKJXAqxCBg95J9gVNR3Y9xrrDuWhlg8HkiUhAgbk
r1U9/+cjHy29A9Nz/qYn2OJXcLfFFcP2rixE9pRPiAbKLlBwNxRkKvsCVlibrtu5lquR4nShe6Nf
DHX4OTvwqZv1L2GDEdViqr5vezgCtWZTWC6Xs/KVv0jzaBBRwodnN0q935XK/3B1XsttK1vXfSJU
ITXCLYOYRYqSJVs3KEvbG42c49N/A81zftd/blgk5SCJQPfqteYcswvag8VOsfiovGMh38kN9hC+
x3fD7I+dMU/HyMq47Ks8Qz8PLjLok2vEgf0gFsMvkTHx81CFHLPjypxXQhbZJjXoD9tLZePrOayC
Atf3OPOfWAnscEVebZd1fMhspv2IiRpLnswl/8HL18hy5Lgz/I7DG9ElSOrc04OQ5ZgpVMa648xR
5/TV9CF4azqnxcQ7jYiJI9hvC8K0m3pn30bZh49AWV94eBbYVyiucfpuSe+ZDlPtzNEFm3R1ybnI
Lw22K7CuSFOaQi8u9FwA79NQXWV+ea4kuDwyRfTdoqM7lx0hHa1JawXJqSu5VW2rbukRmaPc4jfw
sVcQ8cKhho6kU2mkiwZD9d1sOgv9g6sYQEAyWRNr+99qAp8yNU18jdsQ9FQ9E93RjfzoGb+2nZ7b
+alsSv9H55Vnx7D8N5cjUmjp/c50LZCzCCA3gw8syheQhes+hXc7Ot5ON4x2nY94VRVcGe/GjV9X
TO8NZbCW3CIIh0s+i283L6EuuiOSLYDFiY1ebnmZs0VfTFpkLhWQXt6mYaG98h2TTy+nWiJGg39g
kjOcZFb8ynaD2q5ptYKZU+PuvE1hFu6hS5C0RcuOby0A8IzaDEW0h9c9bcNjApVnAHVxqgnctTge
LZ0trpLU++25xR9Ins1OfR5EQBb7Hl4Wrc1YHkAsdvu44SMwkbc0Acpk9SlKgwxzSGI4xeMvY2ip
45d/LoyBIVql7C9cjSC27aI8mjpuDwQP6fnxYRlulB+rICwPczA8EQJ9DGE0HkRjdKAmS73fTkAh
Vs64zK7nCrkzJt+Tetb4LWNBBo6m2Q8rvdE0HfxpVh0LkPuqXFEP5TKmC7Pow+6WK9uP/J3Zt68F
EjOc+zkN0MpzXqIMDrDIunZP8AIMNYDaVZJPB1dniqjKFTv1cWMy0kgpBteKxGv0hs1Iddq5qRuj
LSvkq1E5CYZJIJWl6/yJcSliaQOnJZggLjXC4ATe0R5CMGHTPSiNj2kExayX+lPjTUtYgeULeriT
yxGp3yvglVe4xqdOH/TZsszqkxwn4oNaOkl1lRy7DhK87RbDFksvCkbPhP0jg+je2tSVzCjQb+Ou
m5O9YS/i1+ymHtBD5rdFstACAPfN6Ds1DLQEVt/tsH5Oz1XqZQe1CD8WVD3xASyl6EXUejoC69PM
AVndUJNVtlzPg/CzXZP7eL7Nobk+6q+q+qO1OKa0Rrcu/vKAADE/u73W3wYDkZlaGh4cttJBWIba
xLpNWcSPAzx3U5mFfVPvEd5iHhKinkqvuinsQYN8CZbRsgxqpegvhrPXmzp5NmphgTDFspSlqXP3
bRdIAUkXRzJ5nHtA/N6FNe4mmbBtMJSmeyPNzOcQ6xR+WqCP4dRJpts/K26O1x6QROYn9VOaIvUX
zHu2XQycI6HLupmR8e2MKflFQkp34GvkMDKX3o/rfPK/0ISFr3o+RC9OTCovdKgdpLFw1WWtBZla
k+YFUKBzmgY0JguzwR1oUSIeiJ4IKvcv6j0fyOBljFNrX0jxpso3WUPjsICjDV4t9jHLCNDu6Vl9
bHWUokV3aAtyrC/qY5Y0wbNjWe4zdr0Fdyo98ydRBtZelTAhiB49iLODoEV11Skrn+y4Rpxt94Pc
ijlvsIAzoOgJb/7vmzUdHnMX9QkAELVyieWdWhNsQRg7XgxLa+5tzJBSSKRZjASRrqRFuHlU3ktu
whiQH+Q6b2oJUg9d5PjrsWIAFk2gotcQEw6tY7rHmliAa9LUNOOAWu/cjKzHCc/mWy2+cfS0235e
1Bl57F8h+umXPknWIqLGhhhLQv082FuxGKMO6r9RXwGSmyFnPHYmtqxVBR2PjbYKjkbE6G0sk/jJ
1/RXvSSHyoxi++a2xh8ZMULYP5KoOGLc0BDj0P9PUialDThGLyBasTXvMHmDnT0hqFfBHnCaOoI5
GmIHh4xAFDKN7AN9oRdVfEQCK1Uv+nkrK3EM8cV9JoXWMf0a8peMhsfTPKGq1OdAUNtZTCWW5asd
hvqJHCgbz1/VIVuCzzNPCHk8PwRcTwbnJqMAovVUpe/diHOYHAL3Zgq0Zubo5+yTnQPsBB6LF2xg
0kqYLaRLLAi8ltHCAZvoFSFw9KyWB7uU3+rDk+SHQsi2wycKUf+mJT/rpGDw6VAMt2l7Yir/DsyG
E0RY3YSp2TfT/DeaAaks2PKJlrxIezZo9Q3nZmqcKoAhIALpwzlDTperf1eUPTc2TpNJQmIhovqU
68Gbtfy2gfuuSypvJwoJqJzLr5DT5tnRfdJ3JMpdLg6IOcu+ph6KVtartomjQ5s4HXEthGPKsiN+
Hko9TJ8nszBupHOnDP2Wz2esEUgTgfaSkBrxJAwJ61Xr6rOMAOKZLdrR3CUKpGcXoSpP34sOx9Cw
BEwnWv9eO0H8ZugDf1wf1+aAjSBPig1uEu0llN9y+VYrBh1HGZcnHBD6sz2n2saQRnBBZQkWMoOr
9CDeFjirjPBS9OSXz6nw3sNkeEHBMt8lAdZZ6Ee/WTS6Qn9Vh2BpxR5dniXGqUSjiNpo+nR0I6Ux
F+WnptPXZBAkG9ce0vfQntDpv1PdGr8sDFSYVJiUaWTgOAlhuZVXn0en/qFbfvE8A17c4wj7sKrs
w4r8TbcQIzUEmKs4nsUpCJmpN0s9qTZarzLYPa3mJVrWNrXA4cYgRYVuwtpAQ3oJc9/cj8NI01sj
WSOjFAbpmT3VnHsbg7uAOAK5QUN+ZMsTA0aR/nNGh7A3DSO+gndF6RcUGI94lXe1PFpYb1MYBM8e
EZygWt3b6LcuW1yAhb8I9K9M2rg/hgzUeWu/tm99OobAZKr85pKWnbSQaszXsQsL0H9VcemheD/+
YpO5cF2XZTFzJEAHk4+ikrP+HFQuAkKvR6MH+WETmtovTe+hloQ/pU7iuWXgy8nA8ewl8v+DUwbG
gRyanJ9WBnC9eADdT+E0pSH5gLmLaj9IXrNciDvqGefeFBlYpxFsRL7sXyhaj4HnMCPwqu+iiqIf
np94ZNbZe0TR0Y+YQHaqOko0NkFme1K8g+dchuXil3qVe6UFDdRriCThi8IgEaoq6bX5do77BdFR
WOFg+rvS6hjhMSqP5AhW3sav568OtFdq/Ulldy86VEdEbtkL/5q6A4YOw5RzP0Ov4eiKNQwz976c
ABvTp6OPT9UsJ2xk+rIGEI4KeA5iRzSYSAsJoBZ92z2FQmp3n7tV1TttWH/6k2/dG8AYW58Z21a9
TM28gXvKlA+gk7+L/Owj1b1blVXThftCvI2z/xVPSX3pklJuJ8jTO6f2+PBwUpwm1MJ7uyVMJOhD
6yj66Q1JScbUmpMR3tcFIxQxAA/TcxONzdYJc+wyc1/s6v5HPablGXzBCZ5MvUuWdtAkvlkS2HtS
HE9ZqKXPEfqKftT659rw90Jkxp7dm6GfoPkuIvlGRHT2kqTWTzGUAUpeNzzomjt9eJK5k8fUOTCn
ek2GrnsJ7NY80yMDt6r1ezu2zNUcTKjhxMRfive1SSSJsUenL3fD0Kcrb27+8A17Lxgos10lk2Ib
CSSvagEPXVP/YkLrwqV2oEPTFUYKrIPuTs2sOvDB0GScsuQ8YxPaWXGLWpkEcBT2ZvFk0n/bZ6ZW
0J9uGtQiqGYBAkdHFsMKUEQWHSmFRloG11jEGaczbKkdih2njqwP9Ma4UZdCsfci51o36IAZu/wp
yn6fNm1/m5MMoHHHPIVjlbuutbQ6mEPMZCe1njspT9ZMja2uC8MBSxwsrTsgt9t6FuJk0M5G6Czv
ofwTO7G5K/Qg35n88vDvgaeBUB2tM1P82xRTcSrnvN7PgS5OZj6926Q7veRgYp4M6Dzgd0jfCPue
2o2qJzTZHgJwkl1AYiVjkxerdBP0UNDtIsv+TWFRn/O5bs7qmebERATUurl2JZdNnGJs9BdbOaJb
/ND6lb87G1TJMgB9K8uZ8LP2bGsfUPa23lyaF1UIO26PBY++s7kc2qzlOOqNSQwJmH6Q7ubzj8ak
PHssHbbglxpCn2N2En54dBFWeWgyS8v0P6ph6TTVvsPfSz+5Yt7Ytt51oMJpSSZLA4ePpBHabhjh
QtTDHG/KCBDQGGsEB6VW4x2x8HSEWn4AbbWO8LluVgvcXIG/hwUSnhlmjap99NbUiT45MaX9PABS
3/Z6FhDw2YCmKbpha7SSYGXONc3TYA76kzpVWIVbPBExGKOkHOKT1uUxx20mi3RGUQqz7I4JqQvc
I38IpPtWJHirATKW6RSSZJLafvBeeDZcfN2NdzU2tAjU91b3yV8KplGeEJr85yFaelR0yb/yPIFU
Ce3tluNXwYvQJ7AjqQ+ijB52zsBoIypUtqo25hBDv6EEhQ+Lfp8MuBh9ssOYgfTscG16j6QDOhjE
vtpvx6z+B6l+f7VGA410Ywe7LoTwLuoObXUNuyAmRmGdBRR0m0ErJAtr4a3N3KqvKWiQJVQtTTz/
jACVfc4s47jZegXKhcizGioYFuy6Kfp92I3nVhNnRgiU3VZ/Dyv3rUY0Dh/PO/f4L+WG47FAzuns
7eo7sV0gmX6BJ5RV00AOP6JeyTjL6o6AQ9CbI0iPF0kKK1F4/Qu134fqGTj4bvf20L96iIEGPt2b
VXpkkhPdNpM89E4RT1Z7OnBm9TsQpMsDRlkP8qCD5dazdnYaG2+C7tTRXsq3Oi/2JH8W22rGvGGY
0atJzX6olpgbbErt4x7g6mFt1y1nrf5Fcq+NkzeZfx7tAnMsfqZRTx095iNg35m4J5ZNcLXO8J5X
8lYy2D2aRQILkjJvG8Q6k4wywls4F6fUTX/37gK4rLJlktkFh0g0QLPM+h63bXQLa8xPyxG0TGn6
tXQYVtpQw6b1sANXmsYU1eEgHmhhdKTfYLwYrc57ZX3xHWzMsObWqtDrC689OFD+6yXGFm8vis3I
Wo0E2j2ZdfPl5+QHkMH0q+n1YR0DrmCAWg6XxvJoD5GjtofWybghq7fMRoJPIJZfksrHMBiR+GHx
wWHzT8pWu5rm2TpO0Wg9h7F1s9uoOSZG7G0rm5MBjDfEuUu5O1fdmVax9aMKNDKN0xcUx90qa1Pt
ls70a2oNIa5RYuVR2U5mN2rPThJuPEf8aFX+n5/mr0ZmJhvp9tFPomQJbgaldfRanL4TCFDplsX6
0UySGVpw4dGsMmstIBXRh9icxuHB95lny75bXBy4MubB+Ga4mr0ZmlZculB4O9JMhoPIEYkkcwp/
RubkxRRIRSJc062Ba9pmXw1Q7XlG8WnmWXR//J8I8bZ64cNBhe97krAmrtTfyY8FlWgW+UVVykaS
gosc82RD3nA0Il7QdKyc6nRT5HW71SzdY3pDL9ONyEW0OZZt1Mums69Jl/zjZIA6PVdzLu3ctC9I
Kf/1D9VG61ticWDyv5uKaQ+hCHuD/QFYGhTC8gQUNIET87lNLO1iFJY/I49gLNRKB/IcJ8bwy13G
Cup2CLMqhb+wNOasIsdmkfjuD3JaP7HDOv+gf4ESJbw3d2rEE7LJ6flxmozpZ9dgsGFKusPqEVfX
gcH9mHNdrmeQFfcsJScypDoTwfBTXZ2GTJgy5d64U2t20jY1pe1UPl7CHaVPWYLHLkZ+oBLDDr+d
NysOtnaHST3xhg/+zfgY0y95ClgvjzKKf5NN0a4JuyDuczmb60nnXyn825XwRbGDtzk3z7YdcaYm
HcHPJYprr7tWVkQHzRn/iUtTnJCGytfEJ8yRrZzmjHaPOll/ww67kxhZf088GeKoXjcRgJO8JHEM
ui9jT4f4QGemazHOK0u01g8Gt+jlHJ33tHYE3DRsjI5zGZIs1a4QLSe/Gd/92htm42TY9CfUM36F
pLZE+VfFKkAHBEXI35nxkOQlFiwIQHolxs0kMiz/NbkYMlRoP3mbhFYQggBSvk5QYuUJDtmlBae6
b/GIKmfV2POI7SXrMZMTl+LljbPXwLyeplbPwdwLms8TnfOCyKAOjO62xo6KyFWraHgN93C5QUpB
gGGHqHwfTyUWS0MHi5C41skOxmw/YReApM5s1uH4rm7NsqzzRavi46MT/RlmFDwytuDhXEIGNxzn
1Fgm1jXdOP29utSgZG4o4kovAhW5BGSisOEyhzW+xgcWbaJyyaOO4vHP4LDyqNMztaK34mxV7brE
yJ90LD4b6b8C1LK+ozcES+IfD7NURIqBMGNn5yXCfnXge5zMsoUbvZyIoRAXRAKD00tnzNzYNZCq
qhkcOKaDEZd/sH7Wb7purJkleS/qFdvNDLQBOJ56OTe09QBY6VtEcORkWTR/gBE1L1hHxF44tKVD
Efdk79iGAxGmswBSOYSF/HdvU8+YsWMHUAviqEP+WjpT6uRERdmeO7I81VuPB0RU67bryWNwNPf0
98FJShTyTfVBWS35gXmlvtjpv8X8SxUueh6CR/c18ptHOziqEyr+6OhUowRVR1WQeHhkqdM3JhTm
cx5k1VPSJ/krkfE047kQ7INlRP1ajbz+PkRJs0kl4H+hU69B4V11uhn9LCuQB42OKT1pTfs6NqbA
vxCRz0m+KbU2qCjioYLW64MnDYMhJ5PlswbaLGF7SHMrHf2agHP80AevOQBQ3CDXntBNe9Cu2rG+
xXJsr310+/uOensesEoVIxsjnf1+Y0XM0QjegzPJ8aJni7P3ztDpT3bp23sfbdYmES2ICBdBgIWP
ZwPnB8pjEUOU6wYjuxovzFIbvhfK7Xp5VrtVdnVek9x2LzmSwAGoxibHeIziBeUxTTL7IkluAyfu
zJ+FQ30ciiY4WlpgQE9GHKEUEuTNJGwJaVbRv3Hbam9w8t77kUsKYjrkT2MWxhsuNUQscdju5tSj
L9KF1A0yAKu0XNZ1Ie2NIx3riS6heG1srpnKDr/8H+pWsYkiMZ5YxEN06r0kaDMrXjxRrgsBEV3t
mK3HhLdwwcsRM4Ivc4gv2kCap6EV1TvhpBOcztXY0AmwhSVeS0E3D0gPkC9HFwzii7FkfNh7ZzPJ
PGCMZPL8fRmV0GOJCzDWsJcI1Xlk4JJVc1Dd/Iqf+ghD6hmUWX1u4rE8I/InMn1HaibflQru1QY+
dClTg35q11zVwc0l3u+3W+iU8q3/PFodzvBlsemWxadzUMP2Tcn4LHBArlYOXlVRuIwwRXzHwwVB
tC3QrPPKqQJwnuFJLVWN+ieWh5QWIF42OJPqCxOTE8yzuvwzEv29prfQbtoij/lnl/zWHFMkqzZ3
eu8FGN5Fjn3Ma989s8uYnWDbqgvrDhOYRlA8owevg2Q7NkBinbk7J4KmT+oynZvpWlFaMLA0eo75
TdPFzwWzS9ydeINhA1F2AZqQxJhnHPlkAwUb3effNngazb+K9ldl8xtU4aH6VH6iUhpPaSzaS9AF
tOESpGQ0B8jWqnUKial9DyWtpLB/VvG/uqkjhIgglXPag/svjGsU6fG9QiniZ9NLF0/pnvAnxt+R
iaqNY9elcBtCgEOn2vphY15ts/8gexzHS9aXly5LXh3XmtEA3uNlkEMfsbrmV8TRPj8yPQAU3qeH
Zmopkwq41+eZ8FQTMZdoyXwikpXfrbCq3y6O91qaDt1Z3fwxxsjjLbPBaV4WP5Z2YuGG4xvjwX49
NcYXChH0ImqhGpEIkRY+ENvEvSsvVfdKfQWrcbYPcR/8SaYgepwwA8J0gNihyg/ZXJTiK4xRH0PY
sS9z2wN+SxgnaJOHiYxpaO4gX/DaONrZcxXyrdiv/ym4mJuRlA2iY/ljbLftU14zPQfBOV4eC35u
uMnLGM/lwSxoyARpkR7shWGgetYlJut1lifRWr1nLj/yNDP2HAzhPakOvpZhKJPaRA29GPd9lti6
dfRdXHePMDp18KTWz7BNldrW1xHHDej970ZIUwIcC8QOF7R7ZWZfaaFByO9odgXoRPslF2ieQ2iG
WdRu/6Zhqmdp2s1Mq3KykJmunHvaFpHV7lvD4ZMyRGTse6TReVpeg2U+o3os/EmPKXxMKBU00IBZ
uZk8Z0X5qq47EzA7oZZDt0qX6C8OlnvuhIETFq8C2RHtUQJBVSKQMPCKXRLN77pbF8+61eDuKcoS
MXmSgiNLGGgYjC1iMLCrQOlZXOyY6llp4RcOLH9HcoiDu7S0916uUzX24rmo3PmOJmFbmtMFsnG0
hpNSftT4+58CO0MsH2SAE9x8IpAPuYZ6iBzDgG43W5u/70mcyK49bdSUIjnoLkusPsOTNwI9PsEx
zjbNrNHhCOqYILYoxv7NF9RLP6BJQk2kFHw+5GLWATwcvTji6IQ9tDx4jJIez9RLx8p+gVDwd3/f
D6STrONZS3dTi4kdx3Kwo7o7UosHRxug1AnuM6cA0gkuRp+W60kkn3rjtc/qzlpeCQLzTi6BoWrq
NC1KLKf0WfE1ALbaKBO48KSNYocK99Ag39pJ5HITSATLM+6UqEeX7zAoOzOmqU5q2W6ImFkboAjx
wixrYG8ONHD7ch8yREV6yf+4G7DZPynhYVNxp+9AvVTbaokfHY1jE0TkSy6Rn0HC9DlsEgSIbnh1
RyJG+DyjKe3eMQWUJy/39ur04XqvdtyXxO+JV6jD1km4aXhz2k6ekTzbq7K0e2hCQYx/jcCy0kJ4
0NQdjJok+aePQSgDuBEwYGE8L2OQKMSiArxjOHS01U+lgf9VwjZfTaIa9tAyczqQPOSFbxx72umZ
N97VMgKI5h6jeY7gdV68KiAKK7QI30TPGz65up4TjeVFRAiZqFlLTi8tXbX2LUr86KyK1nACoxD7
xnoMqvKX5uODKbkuJhSpl9Lqd4T6emCcL6FZ+28qF8pO9H+75UZuSUo5BHWPWNvO233s2MlOmJF3
b93BTi6zTSk7jmV5MW2tBHNhuJ9jGX5Afb6qi1hr/SuSoWQ1DpdAJtNPL8/NQzxjAh1CV//Fd/WO
fuefOvJwuP9/ksDHVRI7A/4Lm2g1SSO5i6afU5T+UR+lUxX0VVO72etR4Fw1oacw/yrvCPpbrGkc
TCdmMLgRNyAoipe8qBcOkYGXcuiIQqOuIbKj+jKDOf/dD290B40vTPIcnhMnoUcUz88ik0BoOY49
k60S7NW9pVtYB7yGJCz1UiyVO2SxlykwgciQiLKyjUFex4wEzlVPiswpZcuutNrdSVjiKwhZ7Jhp
+c/ypAExcWM1iVZul1T7ZiQ3gGyhGQce0XtFFB0aPdT+eN+eHaN3GbQ/y3sC5c3KsUX0ipZ5n7BH
vNiANFn0yyXWgJQGldirPsrOIqYhtu1/qfBycC1/QjBBq/wWSHrj6zQaKUlAG2wKR36PbiZ+BXnO
HgciAHJGv3vEhzUiu1aOgXu55TftlR3zIy95iqoEHoyFo8qQrPkDVyY4YwxR2nAxg0WCFA6wBJnU
HNHxRUA9Rho2mURJrxXiGA9udyz9CvcSYBnf5JusRHyUeVW9B2aLSAEvKbOQ5NJw311FGQSMxa0/
rAvdPipcLF7LGDA1DRdLuOR2suMDJynvGTOdvhFakt97XIzdojdQm6vqa5QQjLYG+CE+fq0+zPbw
opH50z1OMxCdqjTWPwPT0q6NZl01I/G3plczk+NklhZT/7vMptykH9Lmv4dMLJk/uijurA/mowp3
gUacDUeQIRf8E5bxe4gz5SgteoSUYO0LMsR8ufnn32Qk5avMZvQWRcG/cskHD8ZlRuGwJSsZD+cK
JZCe8cFddG3EgteQfTah9qPlbX0Unj9tBwdW3bzoqKmX8YCw+9iiWJMs4bwFdL1vj+OSigf2mDOH
SKAmewWf1NnNIaNZT1rWlkwwFqEiQHBUwFhsDeyyYckISTOITe7mdexztKpYw1aD108ffRuWO0ir
eOPb0VyrbYhE1f9sSH83KRcZmS6bi1bRotU6OTw90ppNL/RPjyUcxlD0EAbDE8Y3N4HRT6rwMo0R
WXEhyTKqXQFAzL14FlaSpXmhpmaIQT/9pBS7h8rYyYqDrwEBNiRYFiaAyc6JIolmwf6nn7r2mJFw
uvIB45WMY8gbsSPxFBQUNTStuxvcIaymDMqeH5czCINoNycom/LYE+/1gNbO1eW0V4eejFV/RZx2
iLcERydptO84MJK1jBLrJdHIyUGCS0IQuVjGUnFULTA3B7X3ROYtJ1IoTpu8IqM59pruwLHBWfme
DjE797F0hi+PYwLfEvl6dPxv6FvCm/ytVta4TsojDRUEiChMbsMsg026kM36bHaPyNdY+DSUAk6P
H61Wiq4qA+485zjndJ+WveuI5o6P1LsGJG5YaKZ6mzYfY9CZdNuSGYEHYASGUmz9IAXhJjntwo9w
STbJhgU/5YKOQ+JFx0l9HBid7V1BSMlDCt5X/VbTCZav50a/x8uPy1w7q9EnMwdN3LNZbSoP5yn2
jJNoq+SsQ8AC2BrshWF9t7OssOSNeLvpAPRnXXJGu3syuZWRURM2ITHFkpRjlYV3jqcuvQRRq3MG
T8rPiMSM1MvJIpXDp/oxFyP/lQSdp6StpvXjs2UcYpczMmvZ0wpe2lftxNnbK0mrCCLvp9/a2c9Y
z/euTV5UFXT65vEbeqi/bT8FP+ZpGBXtDpmfRi9qtKk6qSjqtRommctEST37n5d+y3dOYOkngEhQ
P56I8S+bVr5VM7xUkp/k2nSr/iqktUWGTtbkIeyH6jJybCTPz6yAd3galwGfqRZJcTUdYp2Xgt9J
iCPr/QmrSx6U2wzoxkYsqabu8lDG3UdTVdjDLcKt8SvkR4Y0a9qI+ATwcTxKtP/ZkMcSUMW2a/X6
yTXSbtfnkTg8fiOPXWJsqCWW3yO1wksn6vSEF/2iaWPyFk7RHdj19DEM5XfGNNiX/WuxjCSqIVjc
uYTN2FjwlDwIrLp7C2b8y5BqSAteJEPkfYcYSdNfSuDx1/3BFDvZVcSx5XFXP6rFeXFoDZaDcMi6
KUmxjvwEfg8mnMFPu3U5Cxut8V0dgGO/2rsCdgbsiWsC5v5qt8Jf50QYMIaoXswgjs/k7xGLHJUF
cTQAGxobi4oq+wyLxFqA9wCjVLS9ZmJILr36y0yqAgxqx2TO9ptNMSczxVjncnlpHsqK+jDMabbr
BQ4u1wNDnJrIjJcBlOkgMHUsqte4sDRcb0B0QBMTDlbYdyjJ7fPU0RtoqN1yIuLiJMMorCdAdpf1
/9GqL0NvK/Se+o3QvvMkGjIjyt9aGWT3wNbFeVjY5APz3P/0zqKaIVBXziBQqogIXNautdJo21ng
7liXrMM48rHNbi5esXX4myy1hqe15o1kOI8i+47Jxq5Bl7ZFoz9bOMpByoV0zLS6ajeqLwm7YBuw
KzGsRvS9Uo3Jfr54qAOSC11GVFOVj05/SDm+L8pPBnFrOuXbvGf/NaryXlSWeamc9BexNuUv5mgo
ehzUf02DfjRJKV5dr71z/NU//fmC1n2RbQG+VfuoE3fNnUUuSYfvIsC3G+Zd+ZGNDXe1kfv7JDeC
02PlQrD4M0rmm6NRetHuACtlaqe2gykN/ABl2pjtRgpN52gNZIdwTlU2nr7HjDNOZrbuE1bwp8Zi
wm4XuklkKp4BBrf/ulp38UU7vZA4SqjfJH/IYTKO6NuTS64tvg+jBrW5tNir3rE5X4y/7HzEf+4X
tOEydMurGaI5+jQBMttJmu2AJWrtLDe15ozTbqa7gmmal0mTnQEj40IHT3MeMcyvbWaVDJaZRjqg
Nm96AEGAyG7+zeXk0S176k+3nolFdT0YNxVBmd0cfTOjBCDy/94C1XQa4Guicqsz8kGCgf5VRWQq
uVuHx/lDQhKKe6bAqQtlWc0U4hkNApO23Ka1XvY+gjgGwA0EkhzMHsa/Uqu9cyOjf30W+Lc5IFOt
xkBRoHZ/K5KUTN4wPKq7Px4WakhPpIBRu28N2uLj4wZB1IPSnmMXGMDjXKTum2qIwKQgmC16HSRr
pUGyC5F2Dd1zocPAH6NhN7d2dNNcPbg+ptajHYu9skjM1HxADG2bIB6duWSuh0+OVseP9oC39Aj+
p1HAMeTl0a+UlusdkCFc7XkIXtQDf97dVYRAgRkesKepuVrPdb9Slj7unWiVAb45+tm/apDc9GzP
Nfbwqud6GfL2CASe6dI41NtqWT6TyHiVepHsvTjO4Y4SS5u300GVGzaeBDi7KDGDmJic3GcdyDlm
p1RR4OWG+rElq5a+euBKq8iPpihU5YYg5Yybkknbo7M9asOtD6F2YUkWw2JE0FGp49Aft8p2t+45
+jF+6b4Ih37XSXye7aQ/p2PWkD867CArrh7SHydnJ+7x6E8lIZhQDN6Z0uF1WsaGeNUsgGQFk51l
nhjObrtqdDxfuMB+5tLpL0OF7FYrSB22G40SBLA2wIFxGpGNR3KrL5+ZemgSak166ZBxlus90Kzo
BpxW0gljagUgirFTYMWrdDl5Gr1WnrXgwBLlHjGCukf1TD34xvifl4avwSRfvqreKwsCfd2y8Td5
LVMs7zCsj49elduD9rX1nJSs5cZCRoa5O8fTTDync4xLeZpLG7/HwLwzbhHsWJNr7BrDiyFno7B6
zIBEliKtdw0oO7H+jffwcUjQ0rR6ztP2rNa21N0ghiM5xSQZNW8p//oA+mCUoFt+PG1jDhUtrJlN
L7W96AAJ/X2ATsMBXceaYmV9xfbi4k/kJDJa3ic8fpaD0Ig+EZh0h6ZNifYNhLGBqzMWu9w9CPPN
N/vpi9UxDmN2AjpyHLkMUuJ8PXkq3Da+uCSTbChepy9r2DjN+Dtka90rRcXfsdbsIg2JfOT+QQu4
Wfe5r9Fq9R8NkRozurV7Q9n5WsuMgNnY3z/qT4ecIUzzPXniiybWKprXImRPTxZPXgaA4XHAIOgI
18EiovVDV9tWHdyNwexeanPAH6dzovELFLEBzcLV3FvxrgRmr0ayvc0n0iWkds1FTGuWnvV2Ns3w
FNmYt9SzcXk50U7dS9/aq/fx/gfEdbL5k1FuGTuUUgNNEOgvZWE2Z1XCFxk9bCdvNo/aNi7milAd
jPH8DRcPnv9fS/DS3jayg5b129LLEqSc9NNUey23GTjEM/Y+Ph1qd+isYEj+j6vzam6bybboL0IV
cnhlphgkUVkvKFuyGznnX38XGp7RrXkYFkl7Pksk0H36nL3XRt8Y5fbncnckHnZSchLkzSVvs8g0
yHBOQkYlfOQHinSa23Ry1lncG2cq5Esa2hVT0oFOHDl+1sWO3jUkHJi30Q4LeLAugOifM5gOCjLx
re4YjtUfzA3jTppssToAdpiLh87Io7Wcvxeh5d2H5HkwzNbjtVpYTxDmQxy1aE1lbEkDbedMzvyV
HlcrAN6A3UacqhxUjs3buEMepJMDjmmPMwidRHLkwDXJnp3tJr+xWxVHkznInngnZqhy0lI7BBca
/rAakn58Z01+81wmmokykQWXkGKjdqm9mZyA31qb1VHLPoB++kmWmnLbwRtK0U1BYhsk78oJo5w3
+qPVEa5R9YzVYaHblVY9FqH+ipE8PtZTqR/7AcOaEHV2L1syCMVKqvfxYoCT+zRMVFZK5gZPHVPE
XVRZHQiEWduRDhhdnbp7Tj3A8J7JKbCrywdhEVXJd1NffDcgIScuYSjFTr5FEVSvLaXLiTAHzEkg
LAI9LCdQ9Vp3GN8j8jnnb2bF8syosHUJzqwDwj217lgn3fgp9ODLi7z0bGTx0jb+6QxbTUdTzfZL
oljxbHHgnmB/PyMMO5RDF1xgWCH7Z4K7roaseAPiCbgS189+cCD14ohC1aWa+EDgM7n1RJp6HLHf
5+5RKGXxEJsDfOwMT75XNRNqH/xW/46/NAJ2iqp1+8lCA0f1wWTQrVZZGjXPWapvtEgr7vB5pA95
wvF8qeHGdOJLZLSZGV65t0ez2Ph1/Csn8BYOoJI+mLbBtxY2FIquQr5wTTXugBa4WfAkKEhoVcgb
yYzycjMYGTFpGCCem7QmIJ3BDBgPgeCs7L9LAxyE7AUWqv1eRpyCUAhM2Q7d4FqBXnCuNWS8Qm+7
nWWj9JAv80YzEUNFqyaktJdD2SnJncc5j16ew9H5YJbUtavc56cYjjNDU3QLnNw1giKSWSfbBOmw
YdWFOIZ0hPCIbteULSSH0iKRuhbR2Zz1fKlZtwdtYqS30cRGiur60mrxC+TGuR4HhAFzczzUC6KA
sk/FU/JDOa86MAadixQCB/NypLQwEPF3/pLve2d4QxWMW3SDNpaB2fXPWSBZZ651Z6Qok+QHSpJY
jUe5OpjIcf5V2KN40gVo7CDBz1kGo3IZwwYhUkNa6MVxBgcuU83JAd7+tiBZ7Szn53KcXuZjs3Y4
a4DZdBGquUCnkTJ2R70wMSBaiQWmSwPJNf/ocjwoV9LYqd/UzHm2g7A+q2kbMNzIMZp7Q7PLbXu4
5aNakCsmio/BMv49W94bzGAX6LoFaHcaTxlFlRN5OMwQjDBR+uSmFxugl86pHxDPCFW8L4XdkGf1
nP02bAK2ijNZCN02DJg/1PNYwiWjZR+x2K0HyJ9029yJnoqXGmvZsXA7MVHUBAIVnv9GTlTy0qHJ
d8zUfcdmA4DFAoPcV7VxsUj9W2llKp5mOTQ0ueIXPJ/gnjGJ+irwDaOF1JE4DuWzG0d41AugMDQY
T43HmA5Q9srPCffyZoFBF1T+Hd/fXqFJf1FoQgDGaEC0FIgW//tQhO6/lwJ9zg7Jg75R6SsTokYk
UufAwJMbCtbJYUvDMFt72M+2ZQwpC7/55BwcgVZSGmZcQJwsAg643cq+4ZetUvVJzi0igeke9cim
1SDDztmKlzpvHXVDj3sOIzcxehlt8DTpwlstpvhaR0M5jDTXIgMgbeo+Ifzt6bqGFFSph62xr5z2
ArV8cCJjrySkriVZN48CYPjtSzxC63EWmvWl5y3cjryqnjDcE7ZWlByyZ+YAZ4/4lg6IjZA4eFMP
lpPWlnyoZ/PwqNvYBWY3Lv3aEjduI7ZLa4ga9g6sOYXwEFk4VgxktvKla9Xj4dUIUWpKuTqStFVp
gupYzhJO0Fd7l2Mr31Kfn8o2+/RK+yK34K7zfiMet44NxyKsnfGOzxVd4RD0qA2IOZKFkayH5DMn
ZV/vB7dbGXWzavQPl87+p0crazsqrXVs1ZQ8lxC0IIkr1Y6bhl4PCV+bCZ8jgl2IJ2P/JjdceSE7
gZNuyZAJVzEhksw0dfNX4XIojabH3tBPnDbS52KcnLPlpF921QQXZuLBtnQtmJFG0wGATtaMjgQh
kR2LUj6jbHzCaCsUUhaD5Pk+z4r6t6K4tKzmV5VboohPonbXgvLEzu9zcJnd46xl27ywjlL5wLwk
fDVoVq2FAre7dtFVcoI4TSTELJ2hhFfYbXVYfocFFkIH0JbOfSofkljmtmtsu+61af/IHqF8yC1x
iUhcQ1NYpMdcDYtT1E0ViIzulywaPduoT0VvffnchOulBGX9ZUiNM2VNILN9pf2/JRlx9pGKHGwF
N5h89vOgYxcnGQlrk5KNxkMDPWxNJqC7C2dhcK0xsMeBO9Ds+k9ZaU2N/mJMnIKHv72fjY8K3JhD
6KqkLtXZm9p1sEM5H58NCwDMlGr5qQmdl77q9LskJbrd1zndIP39wHTEKVPVvoOAjnhYM6YwCCI7
OkTH3wTRbspM58S+TQpHGdKCA8KwEvHEFzJPW4RKC1a6dmwHxBrTAvXWjXn+4HrmWr5K6TSdfU0v
DnLdsTPa4GYJUAlf8pUPfD+VhX6UTajBqLSzpAXIl+3dcm1oaNykXbQkYGHTjHSghpFbedt5bbIR
roVxNAxKMpiV4oNwB3PjsTMeu5RIYuFh3ln2GdTwrz9nfSJ+8nIVmuV3h9RsXxkY0lJd/ClnZ6t8
CKJBvZMDSKz2SJMgaEaV8jIkXbBrdWCwjTVse612H1VEwXRFiuSfcDlXlZXi2d5HYYa0esLC/+gd
9ajlNTi8OjxX0OJf2uHXMr1TESHkk938rYGPqx5ta6UolAuRPMiVtdG+r8NXWchBGg8ODplMq7K3
PRz78aEyEayWtK5gWMByS9O17NyxetKgmkO1OaN7PWtzC4TulqUClELELpa2yVbt0VDOBBNrPmVI
kso0wA2cTLAHTYzWUJgxkgR5t5Xu1tS8jzDuCzi9vbYdhmrY92jPLsJPvQtR00wqwT05pV5iuKnE
KUEIwqEcPYrQ0/4o3RosmmScGDQeDEoQr0/fq74wXpyyOCpCt99CxzkL37C+sTOfs7oll0l3Np2I
qs2QvkGd3pj4yC7q/DMFDogVK3YZOs0vY7WbNU8bOZT0mgYpH/bKs6tMDdyJZDzSf7dKO3+pDCZ8
dd8+6CSS4Ruz3aUp08SojkKNrhqyVSg6aBfkg+yOyyEVPeFtEKhHYrkKUOIaGAHFK/bLGcLWudJC
0tUPpa4bqN9mWzZHnpU0uRJvoROlwiebBgjj/w0maFvgn4uzh870qm1gkbW5XPJ5Pu1RjsLxmUVo
oWVkV7tiLj16xCzO7V/2YH7dHNNSX91DEASlQxzcNVGL5uDMiuL0JAwHvvIsLLZjhR00xCjjz+oQ
i2x5UktGOtpJ7+pbYKSUnJWO/rYrmd9MBgTWwANyR8JS2XEchm4wACg29co+a1Vzp9F+Oki58o96
OS5V+jKuGbJJGpHgs/bdzfLRKH2PyNqJyJQP+vbkFY22W8ogewSTwlQqOeTWHJA0jBkuOq9Rnihl
6vX/m+WSnE0aH00WdMXipA+aeS8fSmtE8a3BbJcvO7xdqW0X51GSSKjyyNOInDd/KrA7N4hHD5n5
UKi6uf9pSMhnBRa5lTaiKZOdXjkzUDkBlQP/npRjDpxttkvFp9hqtP75e0kM68J30qO8VoKYH73W
iICpwOjUPrJv04jj51KxN01IjVmzyUO7ozmu0ol7k8/ipqvwFBJg1M+G8FHVUDo6hvEgH4wOVGuS
+b71HmqJ2CiJnTA9LN5QA4O6MbUoOHdhE5z72PybgMTSNm2iVicVX8Pao956JMPSeJZjD7dEn8NS
cirdJN/lVqafomaOaKAfR6tEf7OCoHmJ45AjyxDqz3E9PLezBpE2VLeNRc8xhhD6YO0qwPjyWpQn
tww8d53GLgRyF+GtVojb7Ae/Mv5Ln6PsltWg1zPd7957A6XoCHlreSbfo1Pbrfr5veWZGm96DXwx
bNeI9NjzMkVF1ErUJh0yDtGRzzFE7wi+D/1L1VnmitwyMswV0Z7rwX2uIf0cGz3QII3/x2krn1kE
tVJWohbUSV8SQds91YSjPlhhubyyjaxcc1IaR2Qu7HWIP2LwpLJzWNXYxkcdCY48ApUN9w0jFH8j
r1NzzCk7579zzrUhUxJk6srVi0pwmA0KIYTjf9TGyV5rVNWckdqRaej4R8tKuFuzhbz1YXI0E5V9
2WF8hOcR0Qqaik0RT2+Th54dgVxxUwPkEUFETKlDt4OpK0pppsJiVw2o2xxDMD+blwinNj4beXmw
64OLmyAVr8JG1DgRqNoqUgiMmoGglABGAsGS3Mdrw8zuMtD9kHmnPD1gvMNKyxZsAsg5GmZqOwsW
BcsXbBRDf296q2B2PtO5IVHyF0fKGZakg+4Oxt3ysYiWSQEV8LhLS9iEWlPqu0mYpbuKLNO6VsUX
fqCQSUwdPhTzs9ojWMJOV5bQ9J0c4YxAYlazDu5saL6xaSIEF3/LqkP+aJXEp84HW/SOhNFIqZQ2
wbqOnG6fpOTH1iFI/h+qXKUMDn4LnIbkbTL1EMduzhmuxig+ZchWaRy3/FT19Ju5Kx2lKhjeY6IR
giE6LivAQmbQcZBT1EI907B578IWACZTvhe2sHGTF41y7QbN2seOu2WbnHlbKGXlQxrhF6nhuB/N
6r3OOfGZc7PLFTb5wfKISJ3DySQoCOHOx8+Zw1cRSbhORjfd6P+dNARxkK+nOHD2RaljjC0tE3J3
OTC5aV8CQ/tQImd4sHv7mzVsxR8PTxwLGc4FhMLURLcIRQxPqpjMO8IpbgV9i1PndI9yGFvOeVLy
WVzumQ3gjMJu3rkqIr9AOclZdThawToirWjpZpDDesij3oKHAoypz2oKjn6Cpx6XUMOYGc/qLN1o
m4t85ZEtiDa6QkaI6dNY916WwQZzKF/nE1/WuIRXiHHHXPahH53iIzSFTXYSwUmWyTopNc9C62Ai
ETMXpzHpJXLY4jqed9YNF4BgkH/aqkk2jwA9XZo6uHX6m0cxwzFttXrTbWzUC2UxUj5l566mpw/W
SlnLQlsfreghb+k39O01a4P6u9Drq8qA7V1zEei60VpOKgs1Lg4lUz32WfrBQ6QNG39W60dOaK60
zLiUhqA1Y5pRAYhWr++N1D0MrsWRT0Tfi/IEDBfMgai+W+T2XvnVkr55HapjqCjB+Ye1BhanP3ML
eXtvGp6oc2ui+QhVz62c4VKt4bPThaA4hVQzag5547z1836sn8fQK3c0i4atpRNxq9A237hIKL+L
Ro2PTHj7gxYlb7mY7FtI0tBWbxNkD9QPPrcbpW2t++4HPVe4u13ofuDjRf5VUZ6O0VMd99Nea4Dr
6gy3gcy4x3xCcaBF6olhPqj5dmhushMcwQFj/rQOme9cJheUQOhQ/Co2X0KRUBs62gyPd4bXLIB8
M0svWq3omOfCAcXgIHCfNdNTx5f8EGj2ltCG6SnweauYRUBiwnzulEwu1awKz4L1/PA/z/qBFIG+
mEljTaAybsRT1WJGP0UBYcWJTaOtVjvnPJfodWm3f5n27mklkgKH1XBnDg6eSlB+b6qO9KbEA/HV
e+7OiELl08miESIOV7M30k9ucw5VYwuYxdZs867HyrRC6VTet5Zqrcs+J31djpUn1cSIOCt1Go0O
UODH1kG2DILBeS5Q7607vWqPk2X3FweQXN+4v42Mvh73nSk8fxPDzD4FFRzaQsGBV/oo7NX0laSF
97p3rm43fMnzQ5uTb51m4ywnpOhFZDEzuCuGq9x+12SER/7fZau1ubhIqyjXrkYyRhP5xVNddfU6
UtCvK8jV5eAPf0R67J3fFrZaIkt0806UdIEdPbOAf9oGuBlQFHJ4mbLLM3A5YSC/uRRciyQFSpaF
Zrvp9koAc6rwCnUj+r78MKlZGEq8qG5SneSSiUYpIlbN7bbBL89Bxy2b+DEIlW0RIIbFZ8SsxFQu
hMH78XqkObDroqbcGAj4b5ppNKepzrWXbGyRiiM9hh9XCJ308Ggw782KpnXWWfEq7hNMB/SfMWjQ
xKqSJy4J64g3uH4YNyTMeMAbwFknuP2Zl3p7YOELt1EIuArcqe/VGBuYtEOsSWyryOy6196YjAe3
NaBp5DH2Hf4/S9VLyhwphfxq8mXrlt0dkrOTYoY+Rnj7Qy6fsm1hzClJZbmfgHxjwIPW6ZecEwxT
L3YNkYMr07SP8VgQRKF59AD/6y+yHE6HLc0kOS9LNe178HJr1/ruVSqIw3x8x+jhPAYh3twZrtCN
DeePYFzm87BmEdmkzUsbi7m/Hc6IU9gsXaX9K0LDDr6xSIe3/CyvC0Dq94XrZBsHW/azrlS3QHR/
4siaIZLUYhRDDZiH9ItWcDt8TmkPEvhv2vu7xm4d1vL8WgUkBNHhWXl1DI6h1UpI8POi2nr2U6/n
j5aswyAsEKMUzKs+7Jcw869MZ0M8BQZGmdCJ94mpHNynyYkVwOxD/T2UPZaWRmNmm8dGDDJKebG6
9jlMdP/oNi0wMCuCmS3rDDPmTM1Zwz9xIsO/F2kX+aC1tU8XOCE8NBbTd8F/72ImTn8MWvE9tqNF
gh3Hb0OM6Rfoc6tKiTsImaBoODKAkQoEyG6aHSpD/4OYqb3+vC9fYu59yZQYmMgsnZIPZjy9jrmp
LG/5dmOsi4Z8KtFnCYnWWbIzRUOXvFescA8MANU/Hc/AyYG4U3DIEVvwi9j7uzR06WXJyo+q3jqb
sUWjFDKjyN8NEsD2c7+tt60GlLk5c+V41oODOFJ8YrbGfEYgBhqZqulwtYaQKbL2t57GXDa5Jg76
OL4v5165aeemkW+EGN9y3Sl/k/Eoix6tMImPmEYY6POhvg6Aa9g1QC+yQ/Qdl1+zmPR/Dm9R5Pi7
us4u5TQUJztzThjUj10LBFJTaBLBC2CK1ilEL/Ys81ju6HFUZZJvvCK4oe6vLurceDfRbGkxjZPO
FQbLjE4+QGZ/N/Hwwd6BXcaDrStvOtUKp4tGrgsUZjRw0g8LLStGk8dXP2vfPcBNsfe3Zvw2T3Wa
mwf5BEV6cDDcSJlDZqJnpQwf1KAasLXVSAdUZTx3pHauZMXRdWhvQcXRoWqpevGHpUfGbfmabre2
y3RN3dge7SdwOdFaHRVrHznpeEaKtbHhJlxRkLxy0kQsK+agTA6/CKewdRwgtZVr1aYsbmvrwyz7
fl7miZRwVNrn0sGo9npzzVVM7I1GejgL2xMCccZiRUqXcsYquFifVxzv31GLYsTv7scZRJd0YGTB
4blbAnSGp7zzlsEaRoVjREDnEe95uIFqZ8+Klhy6CErZyVQwXI9MRCxPXDtah0ejrNhbe0c74CsX
h0XuS9Pq0I7k6sktKpw4BWpAWQ8JLF2YqXFya7Pp0Wh1jH4Jpr4o0+91uuMnRsX4UiwSxWLN/l2H
eoiDjp1LDuJ6X9VPjZmc+srcLoqmvqCD04XWcM20yt74NurYgngOWeCFlbsu7aF59ZPkTg8KZ+/1
xbiRBTrnz3VvYEHn+vp2teGSZcb0Tds3/10L42/D4O0kpxhIOoy7YrDzlUI02KoO+y+vnRk3evFY
0q6/SMGhD7YZOUUzPEQaSe5yADBkgIk0BJMb04CtGjT5wecKlOYXF+PHHWwC6B2G3YPnjoydmJ9l
KvewlIwnaGzXred4h8FKwsfMppM1H5pQdj9LVlLF+CKzsuQEXs5aqXFoEuxkJcewMotDUjjE/lRE
qS4NGsqMda6ZBODkarqT6/4YodjGw2NCCBAqC1Jkb9Qa76kbIhwQKbBMwqsfOIgE+LPV7k76sVA5
ojMLocibrrOHYxz87iJ1QvXe1/vR71j8Hb39w5pw7xQ5YrEgy7apAonzZxFAeorsZZr8TY6ZZ+uS
jHEIDUjxWBLGz5Hem2nhOUKboW9jrtZL5lXFyupoeXOdRke1M5qVj7jtoGMvYqY0Y3B7xOUlxTO1
ecCpAsCQlM/ltqhPixB2RDPfNoSP0TwybzVHEE6Izec0siasVR/peQXhf8/VyplGCWh8oNw5J3MA
YEBu3NkuEyYYA1ld8yvDh1VlO6TbYyZ6yI06+D02nbvCStbcefl0WZzpIv0EdIGflkyjf9LsKtbv
04oswsEZ7/SYEDhDCqaUfiiflMjQUeNV7cOC1pW9Cw1ReYWXeW90aUtTX0uesHM/5plG9lKlP7Vm
QzE0Wyd6IMvRzLPhvKJy5+b8LvLl/CCftWCqtqGCxi7ItPhRyQx3xW8QfafNb70ugxObB4KKGcc+
Jn58dqq2wr4xK7qIx3m10AtvQ0MVy8drZGK9fLql5w9X4V/LjvFElBc94HCEKlo3oFbMo5csUMFl
QLzRRIemZB5HSOIkmkOKT0EW0WzYrwLGz2ExOIsWkllwftdlzbv8LjWtnMOgET6uHO7/g2B3xvMw
0w3dye43EYJvLjec0OyL6+U9Ez1ihRTl3gaiIQHxyZE2q7/riiJ47hMjXY1+9IeMvPC5a1W6zyrC
/W0pgs/l+EeEr7/lv3Uw81jDf8SMuBM9jh55ulLsM9YWEJs9sTxOx52+jtRyXzSk7dWW7p9ow2TP
QFeJVvexIGZhdA5aMsx0rLsMU8rxRAzDPXqqiSkUOOx/ruqWiNap8Iw72hV4jE3a+24T/9MRx1q8
r+fZpsCptrGI/1rLdtnSM4POBQCEMbKOh7BVRLpqqqghaJAHJUr9MyK+gz1rzeRbUzR9A0XQkGbF
93I7Y9oaPchXCSTZZeyGyqdf5pqFEAye5wgMafQoc6ahWTLm3AZYB62WbmpU++pNjpNUW/wxAiU8
VH5uX5NU6Bi++EVTu3vyHMTmevfqxoZ3ldpYlgTvPun6t6LAbYvJ11steja6R9a5Vs6+X0yLoPpf
S96b2lOOWoIe5ZR8NYW2Z/SVXJTBb89dZ90G0lX+mFBy/KZ75g5HJlF2H5CLsv3UQ+gK4myvVAOb
At/uSu/1+HEs7JEsLfsgt1f50IcRipoC12ec/xobrVrJMgLBEapLqaeOuMqkKFVNsMOTt+v266pB
eyflDnyHzE8p/VZBqEERm5uc8kF+iZpGD7BQtZK8OPzUXagBnJEchaRFEyeBuvJBHzzs6FH+0Zsx
zNVZWuMgorgGGKAcRLMbRU2xOkUh3H8lDHdDRndIGnah1JFzIo/ijhqVG3p0YTzeLZM2WsTExSCz
ziECLUKQoEnwDgOa51Q1o7dnLLl8cIi3gmJOO7Armr9iJv1EQaSQ0DaOO28m/eRT8xUYGyu3apwd
iPctgMZbh70Q5JobbN2SjlDagPOAmcgPWnnOObTInmuKjKO8iMPfUz29lHsR18mvvK2/GEIUvya/
uLbeH6kt6ZswOZlpOIMGPe0cOYLzjOJhIl4EPsWYbQw8KiehpNZFeZESBfkgJS0EniJudYi+y8Hr
bqJRuI8067Eak/ONJYy9HVX0E1GVEzvFyO2ee6d8SEJSrtUz2Srma5mIr94W90boNmeVNvYxnIZv
KTeX57WAuLSVjpbhKEUjtZHbmGrablPBqpf6JQQL/j4CqrQKHRH9FgTNIumdITZwxsoEaYTVbmKb
JEtDmc59FBsPolMnjDjpF0pF65SL9CJdHVN6kw3kmLGe6r+xuI77ej7XaQ67YmGk2dLH1HySamKL
nrjsD3hoZpAPzC7VIQNFxdpbQ/rZyGrfiAt1n+9p549Puu6AQwudW5t2h7bwxE0rNf+ub4MUGlIe
bg1vrLi4iABJe05xYux/IfYHM6OUv4ZYnKK+BK0wT+zz0dKIg6TCl0VTRrd2hYq+QTxFXNSiK9ML
9ybnMqaJ8QZCEMNZq1hpqL3Pop0SvOCzIqfGWZHFpnku6JTs3ajEqSIHKUJtTnrT0eMFk0FGVBIe
sr6017SMNOLKBos4XPLIMDsAG0hZtsoR4T0KujkIaIweJ4ZsOL1r51iLtjyVHub2lXwq5qCZtDPp
5KTEE63UNPrNxkKvh9iiyidViKVBeTXNlqN7T29RvgxdPmGHKEV7rsWpGNCOn+UviNDpO/HHaNuh
9lqsd+ZMl1s6omRXd5veIubKUcd73zfn3yiIfMKQgY7J2iLRgFOPJdo+KGQz9lAoNQhIPTB2aHjj
raxHG6JSfdBFK4/2+kFejvlAs2X5Vyan0rYueblzhzpSYv9Rm5BA27b9lZIh8RgoUz1bN7wNSXve
tqvjic/dQO9XFvdjkmOVMadDiPjrUHtqDtaPwCuhozjzOlyE8sFFF7s8+3nPmf807jFlFJCkNj9/
AL7qQE7jqRnGHK+AfeuldiBMqAPml3I9BoppEERrszhinb8C7ctd/OQs9ZVr/OqMTLlpcKNWmaYy
bLTSB8hSIEBTahXFtqhVB/zHOUmr5yxSEWKE5cs0n18RK6kzfhSh/vxS47BQuVFFN7cc6SgTugM9
dC1a0hT0qfiiHO93Iq3jV5RyMVDEGOhArisMtkCKj7v+YI9V+R3PGhcNHc0K/eYOUpz1nunwE+WU
0mnTajcliFSK0URRS2VxCJpmeklw0351TUMrxfewtmJ0igKtvk1dyFAZNPqdjjJ+HeiM1T0yEDBk
2SgiKa4u5XAnO4XAqfVzntqvsp3p1/V37jvOnEbF9Kzo/IfcZSvrKk4W5lA5x3RMCTGifxe4AsjD
ZA0PkCHLuzqMk5ViQKGnFfMYp3y84G+OWqOvGKp1H5YKMtsfqw7lLIA7uYJQMBpnH63QYwtPcVW1
jctBmjGoXJqanFFVEge3nxlP0bPl9Eo87IQdDxcrQPHT6fEiaJoTVO5VKKRmM7TIlr1hP7XOS+kq
7X6x/eFxv3QIeO97szglReU/yQfwOjekx8FVvlJgCYCbBITUeJHyVIJb+afqtKOoXWmN4zwWWN+V
xCs+Ujw2/+7FHGxoTVxXyTYlerSPXDoKeUnzvlMxgIxcUFwawLxNgrfvcyhBNjaEWqets/sf3ELV
IMRcxGNgFT4j8F7POkHAtamO/1allJTXHz2DfEYnoMy9s2URs6JGkOtFG1ZPtQZjrxoR5VSlXj5F
HlbkwlOeVdd0byksyVkPV5ZkOJqYaJa2MILPetdRnW4IIJuJso22n8LoMNW69ykUsIgct7NVoVc9
wM/Z0VmF4bSrSjQJxBVir1ZLByO3qh3SLGs5MfkZA+0s2HutN1xdGpSov0PqrNkrNmVz1BY5WInZ
N9Mq5F5cGVWd7LMAwW1KbYxAaLYb0brr0VoE4wo0dHGPlIWaErixBB4PDlPgtsbxhdI0z9bjl1lU
4y3xhxvBNU+LkK0lDbgo+xsAByLSekbUJDLfbBpdj0pD72rpzcdmQ8q0bzUnVWSvuuLSWbGcbJ32
6N2cVJjbgPPiI2xkAYlMIYTVbVIytPj3zoFT/bLGKtvLV6qn0sFJEzqw8nVHcOKmhZa5pkc3nuUf
m9jKrVkWP56dybH2IbPNKE0PRWgeuulIRCR4ac3T3d3kV/FGls1trWyCzNqB9oarpY9iE4CXPcYe
UU+jce90jD048SblqcXzJk/Hctr98yDf66EjgOaubvL9fJ4U1MWk3Ok1566kZcRSul28rU0mAaug
tbH1e9BOl9dp1H8NdfzXz0hrWyoifspn22n1uyC3q7usLIMzyR6cZ9rCxCFuhJvaaF9Z7vQny44/
K/xnqxTb3FkK8g0DZX30H+KgFdDFsicAtrMlVrfc71yfSOhmiLEJfAPCLkXi81KcdgVX6eTbe9VO
AX7jyr4zfKO+JphDNkCJAuKZ1JaMRWFtJmStp7BNCN6NyUJdGh9CqTiw67G9Yiv/ar3uYyyTeGsZ
vgewtrkKoryenCl0971KxgAhwHdC0+w3gjyOkZkalx4cy4+RRVXgSg/prZ+zPCZGevyvuDJyxIci
awo/wsrqYpiyZqOnp4Ai1TXkGFJXJAijG0JjbSYFgRiu88aWqSxMwR99DuJjtol2SpExzHeN05K2
Ygr4rrZTfkODo/wxlUlfS2DR8ncakIaYyYptX4LEZqBgvBlOgM9COLvGNYz7pDxDfVjBcI8ojklW
a1adUbTn5akKk3KlHYXLiWtRAOh26vO9zpNeFTe4nLf6neLc0Y4BEUsD0TEUb+e5dHJkSIoHTe9Q
x6G9vLTnzBRYtji+sepunTT6SBq0kXsDEs9BQiMRtNJTlzkuVmk8ucqonAdoDTf4D78raXyYU82x
MxydoVsvIlQ4/BPxvojwGDOgfiLQrdhFKuchRqtUKc0QrKXJTDcEniH5NCqUTUu413XsQI+DNwdi
KsXF/ufSsKoqokRg/tz7QwdAxxT5DWlbfqVneJSvpvmtSHC1CT8/5Vb3J2APbkxafvPJrnCKZFVq
g86PYzOtLMhCSbvAgrKFX4NQE/ngu1jHibGytj/v0ZOOSafAG9K5Vr5pEYgdanoE2+UcVgqmir2F
VLPUQE/l8ad09PVlYq9rB3x3hlDokqUTjgYkxS8Z4o/IDh4G7X7ZRdGJ7GM9Hq7T0DJ1L9PkGkcA
5/mY7rSxcXfZNKV3Fmq/o0His/TRIosgnxHAPLSTeW0eIyXcE5DNpNT03HvPQIAZeIILc/azZgn8
Ec/yzTtzslim1ZomwKx3DYQybayYADiujG/TJ4tEXkVIf05JW9vb3B/IoZ09w1o+Z3DbSYvbOUb2
m+nena5xQDMrryazNVa3Mx6V1piGLml+lk/mOUoLbZsUUDPoTesPiH/BEgJrXI3MZj/CLH1InWEv
76s8HHWUyLO6TvU5KSDzYLuECxMp/bNhp+pjKOg9cSlPWvxJIKWzCUYbDL3xLQXViLh2bYkJrzCE
AR9tJiwMZv8QOVhOJJDb8zDqRso5qXE+L/coX0a7kpW+Twz1yR7Jwi6HlORserGdFYa/o6FBBRrv
yKW4F11ETJCU51cJprKsvw5u5V0Y5OdXQLVXwJ/5g0LDe/vzTOkbBPQmBKtF1uLpzGm9tiQEvDDU
/WCTLSpFXaWOjndZoJJkzqC3A+vstg6cS8+w70ZOTQ8WujQmMtYt8vLmgZZw8+BDszomrHUrh2JP
Kjoc4F0H9DbONsubYSn2aGiCEZ68kJgXlYhey/oGH8eO07f+Q2vkz0pUWhzo0/GQq9M7YINyVyLU
IkE3E1vXZ0lRNCAU0hTm1ynCOA9ySpFmO5HgiCez7+pN0dv/EXZePXIkWZb+K41+Xse6FoOdfQit
RUomXxyZZJVrrf3X72cW7Oke9qAWjQ5ERFWRmRHuZtfuPec7wRApd4zN2TYs1eliaNCGsRB8Odhe
FwicuVhxauCXZDnrsTBP4U2tkp9sVAgVrMl6Abk+LGn+pjC0FetlWBifdpG/yqG8pbrtlrXS37ZV
w0oJX3yXMUXaPDo8yNCZ3aTeDt7m+KFF5nNjl2VCrir6lCqiMYj+Pcln8pS0UVlDORyPQKvh+szN
NQu+04ypt3Ki4OnP+MWgo+mcO2R71yExpjV7pmp1b5xr6hVyXLk9jzpygOrX0SZwgj9zN8uuBUY/
e9AIOMTghWfaHKKHScTlFvXqYJN1nnVuQSPcSxPaJAzgt8dyEgUknAgbhbyohwrRAEOrale5BBSi
WDX4z8PhSGxJtkxEhsHA8Yos5empNBRmJWICqTEZP7R8hoTJcBpnCJFuPbtJ8MN47TEaKuQNvUMr
fYbRxAUQbwdoj+hAiVUORaA9B6tQIQ+6q29BpHy4QnGTMxjbOHNQ7pI442Q9zP1RHsGqrxIM2dIT
KzHrjvWsJMhWtNr0yD2pyHKedeaVdlcv9RTDTFPMHWbfFM+x2w7NmVFzA6Uop3Vg7OUL+TanQW1T
9UD+HNH3kCN7TVOQ32ITlm9FRnUfZwxOI+kR+9aHEmFbxzyHPWmXKGcHoQD854MOqGzB6C3bmqaQ
80Ct2MuWXQYWbNNUg7EMCJVYIA0jv8wv/StlWXcK22zDWFwjm1S3VpZPYqgqGmCJyJ9owakiXAUl
0M+EnJKItXmojU0NEdTkflftaNg9dmtyezDn+lcrVCEdck5eyb+dmBy0BvKuki0ixUL1JjEGuU6w
T9VOGizQ4qXoqiHg8yWxWfpCfxkj6jhYavZsUu4HQFw9IkY5Y+DQ6g3V/geWxgQDgQNGx8xuveQF
y6y8uGhtCbIwwkZik6Ylq3R6N0f3iW6F8iJqS0rSRSkYNsSJlvRT+d2Vfiyv8lk1Izwyh22baPXD
2yMNPi3kDtja1bcH9pWiPKboL6dveoKmjJbHBsSgdgsgXCz4L6cfIUbMR5+eL6Uaw+dy7pQNSZgL
rOGzYnD/MtN5DoKecno8YX4Y722g+VirZ675QoRmE4ckPzLPJfNOwjiYSZPpCBcFzmcfbEfhBXXw
tOxZFSiXJj9bCN7EQaV479NGuTyqjZH24ojPom8J+pRiPPmgwaffwMPCDdOo9qFTNFAAkx1+VHWJ
GKDyfonMsyasr1mqTivQcs6aVvEezTCMvg74AXCAlKOLQuCJeMvxoo55gxjGKaPR34qMmwMFbrQH
OQR9hDZ7GZKcTB/rLDvvoQX84HF5RYo9CVBxvppH1SaFFYoBrSowCx6t7TOpziLAiyK/Pth2/+ej
F6YpprdJT9Bq1AXI04lUiy7+w8prfdG2rnnBBWleDL8ktm0kFlGaHB0z/Uq0Nkb3Ofgc/YcvDTLw
U05ESrDAijMhkaV/nFdkMWjRDOOmQHCvdfiR5DZpKP0vQzAjNPhXhveLP+X3bC9AoJaye0swKtUY
0tqtZMJNtu3RnssLerGs2OCDI4Rmfb6Vs3LqLaCW8o5RqJsef0Ii4p76iqGNi0eZs4vu3jQF/KJU
77R8KnsYj6+h6N6r5KA82ClZjTRwdAlZq/vppTIcQUhMXFLh5DlBaHSn2UAVJaf6E237SzxTvg0Q
gIvCvcr5iV0jOY3sGCGEmKlETv+Uc/g6aq2rbyvP1Be8Ha1iyvVkE5Pxu8w87cWoLP/cGl32Qrgi
4HFveOrhpeE2YYYvZVwzxyxSg+ZbE7cUl0027nx1ii9BYj7J5VB3cVXQJQF3I2qcTlHJLCVvd+Vz
QD+TGthxz92p/ZxNWNraMcWhc6RLgFlFfnp4lHa6iFHyODSwQGhQUEv96CpVuUAyWItoOyb9xfA5
NgTCc7vcZIu4AQyMKxMATaWsk9EqsBrU1SHSeupq4hkISOpBBbqN8TQG6YD0qz87IU5f39QxVQ8Z
BpaHytQrxitRAUqgOTfdRzjREep+iOICWnifXlQHfk+tGzMz6LFYKcqfCsIvYuCsr8eK0UJJEt96
smm7Mjhx3txNgRnsB4tBmEzRIFW8fyi4EqFS4RM2H/HLvvKjY7b/WtfOGdlzdw/cWX2tvDefPtL+
8f0T9e1vH23dfkh3ct3VAHUeiUYOV7Xj2Cu59sqA774cjrIRZONbXfTDR6Gn4caL7OYwqwEcEnB9
S4Wm/xPkI1AoWe6s5EtvJJ2dkXnFZxkDsBbfpTw2wiWZthlF0TldlvhnP9ALR/sSDc7a8o3sWZ1n
MDqeToCH5a7koAEj8B4FNXbjMofbBBl+aQtndj2b414yzrRZBeST1C/daEPVGBniRW79PleacZ6o
gpCCXix0IFtIyuNCvpQPigl8L0YMoafTtHfAXW3Dyp02YHhBaFRTtihKLf5pcxwMpnb4UEk/Yopx
zSdipEdRqPbiwbHj8aCX/XskCtg5D/1Tj3/D+i/DlPRPmU7ErBJRY1Tm6Z3hxads92lzK8Dt3okm
ob3L1cHZRYwJN3lB7nc94SyJnPnJMUr2GbAk0mFkl8410jjjzh7HYNlbV82R6E6577UJPU57gvvZ
VuwSUD4WwQd9Vs9e2KEaifwVWH8oK9+zEVxZBTl7o0cI8gkFDUzbvBT0MzYNHWuhZC6XUa2cCvrj
P7uueB5DD8hYGUH/N4m4yXQ4VBGeg8jPy0sbBrS0DNc+ebruP0HAfCI5KvuhzcV7tHrM8gmNwZFZ
fHhI5+8o94yLHtnTohS5b7Nq9UswOd/jYKpWckrvKtjnWyN4ahsuvFSbPzEVlqsxdAlqHVN99diS
dS3y13IymfQkVHQRui4xp/QmY7xCj13UJPEsK+GoIx8827fyZTC+GyFd4kmsTykAZCywnbINzHjA
PFbvpfU3wee7qDJvvihzuSYD+SMrcImSFvR9RvkctdGT2vVXgDU6Mj8KD5uxrQihCs5Zw7SRxO1m
I4MVeiMhlTzIgE15wPuZlWjHsIvLnWMWx94O9L1Z4YMV1K8qBfJEKot+sKZ5Ydum8WcS13epkYUT
Atcyd7x97tigvFJdvWLMJmcOG2nCWruTUS95DfC8DXN1g7xYWxgEoi40qR0gub3cFk5AJmJZsd1P
87puenszRMZK1smVSYMaZLmFeolOGTjcVw/axsJWsorpTkdlEiDBAlgFVyywJrLyElr/Fu9bdDHt
WqvvQwNJp7FiCDrgs1dkXbV7g0o9ThK0IRnN4MKi1e4p2d0zFFK7DJfRrxqS0uiQdacLbfXY98S+
i5eT7ycEgFHs0Hqo630dF8XKimwE8u5LHaV0ETU0eSK5VelcdBOlHzIwccIvm0CP0gcG3LV0zKVb
2CJKaFng/RdOUMP0iydyQNHOBwAuNULY3lOK6Z3q0z9CCBa82yGVpGB0Bg3c0XwiM2u0wZTCjY13
iWnh54EYqSz7otPYpzgzl1G7F1d/ESdMfSZDu6RKTVhdgDE+DgZvA0m53UxK+XPQzIvfk3wETwMr
kA/5cqE5ZMPkDqaErB8pvToobfVz3bTu6jFrfAAXcVilyLnH/ADCZtqYTvmkDGbETzTH9J7DdplM
5H3Y/MArE2PIuq/GmbsQ1YhHqOzqsd04Wl6+urV/yi3mRXY6Q6UQwFbM5uHCnBPlI8yKTTybzgtw
oXHvj4jgOpNrQHN1YnZj0YaMn+vOMfb4t7aN0Pe6pg/KsjDCVaVyPqCBQz4Uop5ziHf3EATZN4kb
GnP+jdrJyUIVspBqsugGjCxkLEMntYYg0lN0PGjIqdMmm9zzSMi0VeR7w6tvmWLW1lVXLCfZ9wT8
hRzRhmY8bSTJUGUgBswMWb7tlbTi9Qh3iVZ2S8/mzxdcHKxui5ksFC+HTibn001V94csNcUBZqwP
RV/Gm7ya6e0XGRJedNI2cq8b7ez0xCnrUxKX0I2aCzuqqUVzYyBOcvgK42w7z7F7rgHFHPuCS2hS
h+7JrGAeQQP0d01EXmWfBhAixV1mhYGxbK2oXKiF/Y4v0P5JKbdXlPmTST1qCwLK93VluOtcAKSV
JFlZ9XwuLZWwIHfU9yEi5WXlZH/0Zq+/Ij7BrlIzEe0DYuTsOqV4FAL1LGeJx5D//aFk7DsOUmRH
XJt2PD+GnmhEu7U/eqsm88NDHk3dEjHFRq6eWap/OXN4KYbGeoGplm9bgM0r+TLuBrC24IcWrcv8
xYtdPg+BJZEjT/ybAXBzk8OcFcVbfWSAWNSBCQwmbI80FEkHItH1HhjZMR8UpCTiVVS2Bb8wKZWg
6wxdFfGCAuPi+sPFLhyEX571PBmBepe2tEThtBvFc/ZDQfrdA/Qg+f0sI2nB7c5nZufYyrk13LRr
XuWzZjTnWzizdpnO1C2UvFWWkf0jNuZga9tTSUqWmNlPOQnvspBlpi6jq1oQPjvgbYS/obZf60lD
mrKp00hpnGEdJK2z87R4fkYg+2SEw3gZ9BSPSmYeHIbj51J1NQojMcsbcdzvHjHNzDeiYsHViuKN
1LyVPkKU97lUtiF9nCEOCZMSFy7yyZIWGwGwioURQcxZ8oZguKDvkiNaApzeunVyVO8aYGy5BfFc
MWEzYHZb0EXkVRqTdbHmLP9akSdwSFM0wuQQN2dHNV64JxmbtMMXCX/aUxmi9UcuaxOXDAYAvmPE
dzDWqvoK4qBbS+0C/JJgY7T5sIqK0j371M8QkPr46JCvFTcMwuW+UCr+wZqBvgYDJmqHwLFlnho3
Ax76t845quEAdwKYysGPqq9MUBIH1JZWf2Au10Phu7jOwDnX0HWu7llZObRpNw/JYl03bIx9vE8a
yNjiSaAWjE2m4UYdZ1JBmyQods4lGeFtt5V3KXAVrpRwpNguGfEdcdoxYOBAsGgktUhxK1qW87gq
UjJ7pAsJ+lgL+MY9ASQVscd4laRGsKqZMcj+n6Jl2cG01XDhKOr8qjUpoZDKWe2urt0Xh4oux6WY
kN4DyVjGej68ymcozpDIjACJEk2LTkM93h86GSVWs1OehRhsVDe+Kkq+DVqjZ33Nk6uY86izIPlM
jl1tUkxAy17JUFWWq9rKhx9uERL84QsWejNyw7njPZ4xL/lGYC9p0yXbqJr8Z+AA68eo0kdx3vfn
pNK6D5ZSZcsYJ4X9615YZVF1D3m5g7zB2DII9rKEbVQaRT57/TaavCPYX52JIWMqI6cxSOGoUNbW
OAQGwt6lD3UEbkr9oj+YYVCxn3u9Ffpn7aYnFPAiD06FmIlOxetbju0A/sqOJNPOiZ5pHCZrs8BU
1bXlMzHexp8KvS/+nxOhljJgVhLzppAyvtBds/woQyddu7CL97LJz+YDycSCgOO0lKKmVd1tIoZX
mZzMsASMHHmDm28Hb6Ogg0FJrpc1eNgBrMy+sckgUipdW5RIqCTCbBIRYoZpN2gH9FUz1f6q7HPk
7Z3z9KhYCsByCjkhCVLks+t+dDF/ZF9PEZxKupJzB5iBDTVaRBmnKwfn4PNEHUlJN3/SGbLwFJHo
IZquJ99zokWjZNOhEpZ/URMc1Gb6tEob9xzpFrI1MLROc00bDjx9Y0KdF5WwGxf5BUbxCiIYvWgr
0o+KM5cIMlFjxyQwci/Oz61t1teckdiKINx5XfV00Iryw7LQLmW6Zq6itk1vVvOCUROsR9VMuMEY
Snh6/aowdtvWJOEkbo8EvM9PzqT6h5AUtIVuujVXBpBxadjI3bR5vIznp5hMk9sDXZEH3rrzY4RF
jbbuBPxeLAthX1DETu5HNLkNolptWCl9FqD3ro90JpRzmnftU+GgpLP74IT/RN328/STloqaYhkQ
U6GHaUIUfEmbZ4cxMfzrUNcH11gya8qSBQLPpmv1zyqq3jpBwKr64dhYmvNc+SVqZXs3TCXDeDGm
T7V06+MoXDZGX50Sty6PTEzdDfEG6rqFxoM8YWxOfje0y17YUTW40OC6VtqUx++arb15jJ9+dKOH
hAN8YJ5ap0h0cQLx4E4kNiq5vipCNLSl25jXOuRvnZPgO1Qie/tY7TDbt9tqgFxAGyIVFMb4iQIg
6xp1l6FPwFNOc9fJIuPVJOhhgWL81Av6nlPSaJRXnmO8z05+9920gnwu+hiYLemoZyUEA+EQC2rV
OkSOckm0V9oYzk2CJgYVi0qTUQ+NSt1s6SYip5NjcjWDet3nSzJakm0iNCnxHw5O8c3YYwl+/BV2
RKTWOOe0UEWicJ+b3S7x628SMNbTEIbGmo/rcjAqRJo9UDK7RPomGHVVFKpwlYwd+sD6rsCmXStl
M6EBArr74FUVKTL1Kj1ire92QQ2QxDPrd+ToSOow3oPc7Og0VAOblmkmu8by3oIu+0PazjTdIJnB
LSwaUB4t/gARaag/VT7Ryo6CQp1JVQdUFB2ca5Gm4ZdJfk41911X7C+prqwzd1Oh/qsQw+0rJiG0
mi3vKtcJ1LLtCoVaxmQlp32MZoS1NH8xTJKo44rhtDg8zogzHlzF1A5K+m3woloF9wX6EWmFHQYR
OZchKKrb9hNWH8l/pN0/cEeoThg5YGHNjJEppDiCigdNCZc29+KbbzqL9Bw0mvPpKOygXVIjA8TT
vtBxpBqLNGDhUnV4sFVoTN/qVnuf+elyBSOatsFFM58frWjHcoMnLpHsF+OcebkrMDnml4rclMOM
MKTqjbMMiDg863XFJNfoTmqkbSucPi3SRD1izNV4y5BqcZy+adZoLP7+t//9f//Pj/E/gj8K6H1T
UOR/yztAflHeNv/5d8Oy//638vH+/ud//h1vk87/DNtTGcnZaMl1/vmPz6coD/jXtf9VtGGB6JB9
+rEzc+b9/ugbJ6SRFbVOv9YoAV+ZjLWIjvfUo9oPp8pCGI1ZMVmZg9IdOjuPrjpMabUl4RuJ8toX
AbqGq5bv49hmi4Eh92FWOiF8Hs/yQSuw9igalm0EWQsXB/VCuvnaLDrYpWu/xzQJ1gUBW1qIcOLh
bx4L4/745AJFid6teTbQPHMUddyq+MAGnal+8GHQ9OHHjHKQyZpSHYK2w9kPsFllPegr1zslVfJq
kz21/WcHKsJGtzaqFJJhuGzd4GjgXzVWNijTPreOkoKXxWFx9MHTKKFD2xK3dbXukpl4I8NwLvJh
NkaaoKWwESSK7WJtg5o2ti5LWDdTOH7KtodUraRO8Kp0/lVJswbwexe+JHEDcxfCpaySZk1zKHyy
NcEdu5SaOxTx24aL/JG8jYtbOvbCV3Nm7kT7vNqEWBCl48eLfEDjuvTGia+ha388mkpMEOqlPBhM
cTmf+tGAle1m3/HcB0t8Gt5G81sN+CHjGhKYCAMp8+GxFY3xC1v2cLEG8yc4BmU3oyXaeAqW2lEF
q981o/IFeGGVRUp2YZg7rjq7+zRMMs1R1s9X23FI86QXvesesVUFIDoFSfJW9ZXNWDivw2DYb49S
QEv16ZkUuV8ivrDT9opuaQuWJX3fEr63DnAyrEJ7vMpdW/aNLFajCqE8ukQ9f4gcah3xkTIyDQ3S
6Ir1q1ibuplunUy/RWALzpwKfNbQgcJeypMrjywyBZnBqS69n3o8Zi9pUBTrgAtsUWTtfOGH/JZW
WooNbkiP8i/wo564g8wtmEqPybFE5+dWKjkKJbCX1AxQ1pfCFGr6II0a4+hG8RvcQRHJ6L3LjV6+
4kv4VkaFefRmFKyOMoP2JLsACltTHnCGdGRXRxwWTC/6YNT+3cGpYQDnpj9Ff3LSx3DD4EZ5G3LS
e6egemsyWlalk9IxmhvzmPu0OU104K3oPUQ5b9us/NuxiPx9RZQgCi2UGSwf38BDoiTNYWpYenvS
Oma15i2rAfYTv6NtfglazfFnIbUWXTd/4Grsv0it7QgO+WrgMK5bs+qPM01fhp8idrKsmVyNgsJD
3IXQBjN/ky9dE85tT0zrto6yg+yhJmP47mhzB4euBEWvImV4+CPc0TnJPqSauIiMG5AY4RQWlwn8
f5+LcOKS+CuB0VG6fzyT7zkxEITHYMDIevBaUQnezfabDX6t7unxTyzc0jtpEcjmUN89ZiVoEuMn
N+lz3IdwU5mGCqin3JUl0LNpZ1T28m6lhXhMiIBuhir7odf+vWUlr32LdCX8KxYTXVjiwrqVOSHq
ZvGsrpChKIkKwFTVLaAQc7OVXWe/EuZdw1BQ+MDyAIHD2M7Jk/Pjg2gt66kciZ93iFdeaIbos2Eh
XxjfAx+TJkm7B8MqHTzV3VAtZb8yiRR3ReaOupWdlJiIntU4hOoWUH97e/S5akbrC0/TzZ2fjdu6
6P3jI9iPCeQPl0vSyvpsLYfwsgNLszb/1XEE68uiieL+OHQ54YPKeK6y7tz4AAsQUWoXJ5kCVkQS
lyr6fdmgqXuwlin3SeICTpu4IKsogNAQBe5BrvXGgP9P7Pe2WzLmMHG2y9ZpMYzfpNvyr3dCTTX+
bSf0PM9xDM9wPXqhrvvfd8J2Ik2UceLEcpu0R6nLlApNKdpUm2hea5YiGBZibuAZcH0pH3NsY0LA
JFFhQZZwmPZ1/2T73HCh3aAqryPYoDhAnZMNnDkJ6ZnUuRXvGxifttNxU0fmS5qBh5YzUcWzZlIF
extP+xStkgxPjrRkJJD51pImAP/TPerqjEnbb94Ttzh4sXWS7eB0ap85PV9YxXEaEKcHDKYzQXdy
53UDuoYZf7VjzUzcKHMbjellV3XBxpQMlclOkQKNAudkoYhIyvKRATIh8lt1SWTgkk2zDTbzeV/y
Wy/ltdB485MmjpGqA5cii6+l5qb3wa7ucuwiH+qRmM3Uf69srHWs4dYzQ/oCBd7JzYgq6ubQftUK
BC5I50QUdIbTVtdeEK74eD3VUTkpraOcbLo1zN40Eo4dnw59Z1dPis8q07Vp8hIxBVnozuR+2mmy
z9SWM0y7U53ZfImKukKkFo9PdKTHlXxGpPfmr68h1/r9EjIIt9dtw3M1FSe0av73S8hx66DOlExb
P/bcJqoQBAu1jq/dMRHEb8QcgQud9XgNCaK+ty4S38kj2NZ0w2H7T2zjnJENClCWMTXt4BPa0Hop
P3srHZIzJ/V+iWMY1VLZhKuyrpJjERvel67WFKeO1m8YKCgrz8i6XabEhA4OWXbCQ7IMUXWuTMFQ
GQAzX+1R3eaD3Z+0AiVA1P2rckZqaJR5YDPrSmevoDPfP8RKffjNKpj//5o2ROYPO+OAIAJ7JXCY
XIqVHYbJdTLbRy+O7KXFo3dCjrqxzZJueO47xgV1e+TXj45a2ibbKa7XboSQDMKkf3dw/+zzmeBx
3Wm6s+PBjhdFHAJ7csxAce7qut0z+MpI7jDqWzNPmxlo6wrfC9Uz9tQlwRDtnUABd9u26KD++tvW
vX//ti2uOJe12XBNz/7t2/YC2ycHw8alMzE4Irk0MUurW6Npeu4noCqdaOdHI0n1lkYDxG3jPzPF
N04PYDkRACu/xMpcBQGZhlV8yWeqS7XvIgJa9LI9typ4D7e2107EgMMoPzMtVL6hPjtrukJtxuX+
OlmeuQYa/v2vfzdHlP3/eixAWsilrJroLg2N+dFvv9vMTzc3meEvoWSaB6nVJRtr4scjKsJF47ey
OVcspefWTVe653q3tMe85I5hvQKB6F8430MgD8sWywIvC43UxiwFe/0/Za94dUT2V1kp9XoaOfhK
JKB0To2m/ifC1OaopHmNaS83l+DbsQYrmkeaAmc3DD8EgBvK/tcWX2w10XoZFONYj/XMEmi/WuhE
xSQGBIvipQszwM/wz+UpCT4f1YxHUWYV6RJidrx9JEUOVcSoYax2gf3FFD1Rt1WeRsTM/ggThuq1
pVQbpCkauDOxEbjg1pdaQjC2dKZ1AZpajiPVUb6Uz6bm9tfflqv9/m25BM4aYGbZuoAd2b9tXQFY
auSnAuQ0W9aRw2m/83tN37Gb/mi66YWd3iOug6Z49kbXGsEHPfP77Og7t7TVW5gQg5ECaTU4wr+Z
6hzsTcVFYuEVzVat7WHdQdtYtg6yPHZQouvDYXiqiBOM/N69yVc0n7J9rxIwZIRvqIYMMCKFeZbP
mCaqyzHp8PKGbnUaGDK05Igy+9E3kt7VaHjdknByqUnQKtuLGPHRSkoi+qjOjh7ki6QMi6ecA39R
jvqtgfpqudGwHgxDPxvASfeBVqz6Gsc5resKveGwl0eDseVgUvbaUYqB2R1sKqL2k0K7eXLa7z2i
sNVIpNolgDXFQDcn+W5Eqwv0ad67CSQ4vE7XrlTfHicNI225WyOol16xx3ZT3VQKh7e//kYpqn77
Si2cDJahOpbqmOa/f6VKCMgi74GuZ009HWRfIwUqtA9t/dZ15R8Voqinxi+zXWYwsmJHADfNROvY
0Fjau04PsxKxNEm19jkycPOx8vfAt1HGXGbxcFS1yHk8NbMZIIEkqlmx9UZUrb/VLQEid3rjPczH
nY4cQc2CgSSnoLr5DB7IXmfElun3eWKXSmIN/r1ILNIHOkRGRkZwRxm4NSzIRnLZtruKyS7wCVTQ
OlbaeayYKBR0JX0CMfHgQEKxix9FbZiQ/FztOlJder7I3RCqDl/BIf5YTOPSukdW92dih8gcEhEr
NRmg4YeItBxYOreUII77MBxdEJIgOdMnqaxtcLJckqI40CvQlmhlhwuTWbJs5ARw6vwNemCQx4WW
PrS/5RSew6pUwD7hd5UDpEhlPKzFNpYyEWbQBD0+B5ERa7iXodfIcLJaxoBCjC8fXM1t1pAWn9D8
6xu4V90BCna6G+MWp2hc46LnLPQdnlG5KAKsCmoXRs8MzeQAM+ztrTXg/888EnkABzDHTr1iE87V
lTPq+K3P12OEIa7Qo/yNsVzw5Cevdb9ulOboN056hQ9jPTdgCv+/faPfLk/PdXXLcyzToc7RTE0U
0//SNkqVatJCJrYrj2a70AJC5gILopvTTlbvajr/1HsyiLLWOli5b5LzqczbDpYCZr2xXzimn18i
K/56TKSjBvadS0zqiksiJGXDpwKlx0iSqWyUjaRTDBlAlLTB+CY9tpyjPpPeffMCXKFTOAvAEmWu
fKANXt98YM7T6q9vTEP9H35xx/aYVtB0oM77rV9GfUGrp0c0ENv1H/JXtWL9OSvc+VSlYGFqC1CF
U/rD0apfTGfdakm6sY0x2xQ2fcI+UedjL96ry5pSOhzTexaQeRkPwQYm0XDqonBHmkl39bTIPjjI
tLlNEuetj8a76SMFKYOtjkgyXBk4Brd//euZv9c09AOpXAUwTzctqunffj1lsjghhQSU0n327AP8
l+qMy8nf+XMDl/5TqkXlQ0SRBmsOq74X1D2Sc+cwR3V0CAlzWqSpMl5dbRDIPctYGyRf74aZ6Z3S
wIAPauLMOwsLbIrn8qKQboKhharHH8/IDagi2yJDCOHtE6UZOfTY6qtXY0SJtYFwPSJQ1pGrjFTE
8XzM5vnNmY3uQibphaNH+JWDSlmS6fXREiqyMmhgL+gKUnIHoXaygvdmLoIbO1p8/+sPz/q3T8/S
VEIKcA0aVEy2aYtP91/uCpemVG4xU1/FET+3TA2JKkVdO2MbLkPbqs5BTbIMdQhsbP3DziERZkkD
vp2KGVkIMdOiVOpdcOzovuLVoxPsF629GBrc78rYWnvaHKtHd1P3/D9+kU2UXH3GRZNQ1Zjac1Cw
9JdTZ+xmtcCeW3i3zMxOiCH124DuVBnCfFHVZE/TaQDD3WIZDwME4lrTrHo/AUwibmoTPt8hMEqM
lKJ40ILwqCqzf5NnTfHKbHDX6PN+DPvkZjFpOMIkeYp7z7jJB610fsbCQxU7JmMLbVI/pACMYf+t
Y405jwVrnDyMjkY8r+SvLz8R+RC6/TWLwoBJIakfeMnm7539jVE3bX8bJIb8hDXFQPgITOgw1O6R
mci3CqHB3S7TeltkqbXzECU9z5iHivDGh60+yQewylxBcQbaq6i0JwQES7Wro2vqTXfMdvpxdDuC
JKeGrDkajRZH4cK/kd/w1ZUIXgAfAhosDI5umTodktx68S2rePbctHw2zD7HvpMGR/ke8+3ogKBh
JqyWf9qBLgVhjmlFKeI31Dk1blxxt6klTLOHXSiqwFYrmvLB4SBfyGGOmrTt6rFL0xEnNoAZFIOB
GllFXV0fe+xcHri4LlJm21dRdzVQbake+7JDalZCFP0e4w+Wh7lSbrKL8mheca5Dp80kbDUYVnTr
MOrvvLm4DqVeL1m071LvDeO3v0qBUZRRFJYTxjfXUZgnh0Z486Lw10Pia4eqmqOTNQkfYZyMOyJf
mntVjJiMDf0hXYPD2QGZd4udvLhmN/ysFeU8xJn3pAKVwNgE7FDoEZvOAovi0bkrO6M7KmMg6GFo
61kJspuivfGvN/eWgmlZACpftwU7tM1Hj6joH8/key2j0A2gl/fHP2wMUL1mvlKJ3sbzw2CRhHda
rdPI9zNr5lNq/ZCTddWvU3RO8Y80ZCmcWeCqjLu2tL9cRNf49KPgGtoF44KhifuDRRdgMzdDvLI4
gm+mhuapohFm1JIfAX0zSmBz0iqSKIDJeC+ZLg3VWzH3GG+5IW+xGzzHcegswsS3fyJfSE0N3Z31
0ylbZ8/BDR4wc5QIycHG6rPuQL+8488UnlBsIJ9lyVg0Fjx8GRDlqMMfNB0K5C3lroMN+9Kk6ppT
nHGP0uIWd9H0zfErcsFcZ14JNdalJtns4gfTwbMHEzeBxVvifdNMrQ2z5PjY2oO1a+cctgatx8Fq
9Fs7jtnewda7Ki2CEBPBLB8qdme1JpSkgDr/i/nclCFgP6up71NP94nx07hOG8t6Kb2U5ByGeV1b
e+h2mOmGutetHKe/y/kme2+20nz8bHGixoeE8L+FdD3IZ2SC6Qc951ZmC9AZA9sQFFGE0HqdZ0Xf
1nWdrGd1HtesiM60rLM0eHUD5V4WP6TW9J8gNL3UZ+CceIf/y5UFH0rTUcqwBqAzDUnjUJ1mk9jJ
dTTL7Kd4Uvgl2lJAqv0iJrZlVeV+tx4LZINj2+Fst4q7McPzyM0x2mo55qOhcP17jbju3paQTPlv
6kjVT340zEeGztUmIJ4MGRNZwlMWTayatX5isrSP5/9H2ZntyI1k2fZXCvnOuhyMpBG41UD7PMas
8YWQlBLneebX30VzVacyVJD6AglmuCIUinB3mtk5Z++1Xf2GFYkcou5lbD+ponl2+3CVyKZaCT2b
T4M3OMflR/MxxK8TMPd0S/59CW2Q045W1jv1Z31i7JEyXqzRag6OQwFQLDNOQIMLPryJ72ujcp5N
Zzz2FH93kzP6ayY9EPo+DBaguT6NEgyLdnXy6srYY0PwH2z5OV5mFkjhi4qm/u0jB7jOlGQvwp79
Lb2PdufVbXNs8byu/4I7de68BzeF9rzJb7xCBw7Id7OkSid2F66fPacWvkfLebBtnqVFV+OFc72f
LSLf8Y+UxxaiK302XpXUcZMH12FmboaZuEMkgzk2CnYIz8z7hAV3q7UcNHSnfIyHXjzh0tInI+PW
0cQmq0uamAR9gE35HidIjg4aQjU/gorJru1q+V1Gp5T84YAJG5KVxrUnBOPhvKlG0iaLPnkuYo1M
MtsFthoZTCl9WH+spHWxmktGAvbkuW8qqwsuzFIjAKQOR/qu9Hb48Mtj3SzkgcgedvlYcRJYPD+Z
NTy3LvApAu9xqLW5sW/nWjyqGDYZ1NExoqd8EsXwouoSk9bw+aba8zqt28bhROJi2Ytt1knjoSQ8
CyKjDA9EfD2qDEO7sq+uH7woHI26ABt5nIKmvyiGet932Rpnd7+rvWEbxjQIbid7uxv5NmbsXs1l
ox6qljSWCP66ywTPVXYhr+WEkRkGSPDi88104+ilg7x0SsMNfqNkfQuLVt6L20QpE7p3UtMsI6BV
gWt/WJU35GpgXzQNbG8l5FkpW8qu+hZ+EkalfTflEbbps/nSnYxK45moh+LktFaxthcwgBVgapFR
vonzvLgWU22vi8SrD24e9nQSvPqC6DNGPgHdJcgmPB+ftdkKruqyKANVQVmGqKFVf1wYwIx9QYh0
l3yMvCj4ELWDy7ZIPLRr6M4h9pL80Yrq9xqU7ycnCx0OtUHGXhbpvylfDOm+ql+oXbylPU3jEn6+
87p+kVbfQqh2yt1tlBTTn9qF+herRAfoAVzaGp3z6C0pX6q3F4yMel3aRcQDlQ1N7FKS9Ve7+g51
V7fGpmNu1ThfVkRjKYEpeXjJTuUOVZJgg9u/U2mkmYVuJ8/CRujmaT5Pbew9qvYPDgO2XuJ6ChIN
2sIr7/TGnK5lq1F2ZBBqspUeZRxYx6giAgyAVrdcfiDU+M2hceFxNuhGwQU43Y76ZqQzLpnVlClJ
ouhCnZ2SfukYv+5y85PEDbijbTZup8UmmHREhvQ4jtjOvXmXpYa5uZ3gF2dOMUfinJXRJmqebkem
QKO7m0u3I6HJwNluo5fwshnawMKpHd0leDAdGYWPS4/fKcjmokFR3Jz2ZrWpUE9cFa6hm+uDGqAU
4HUebru4PZsZT2fQ3IdAEkVUr5dS6ALJSX7vS2LFZ3AykH/sAAVeq1tBPS2RnV0N1twMwfmjr2n0
9RPxrjKyvWMkmM+MnQ/ak/w2/CwF7RV/aLT9mC+G02Hh+paN8fXW2YeNzeAWPSNVXjigWbyNGes4
AXdpLwPGlqRldRSpZZ+fJs2//Xr498bjYiWFeV4R/vNNhtg4sX/oSO9p5rgytNb2IjWD19lwsp6N
gw0zYh3k1kXlVmlaiZYYxcuKNOZoHXqV3GxuYVbLBFt9jRqNDG7Zb29BjS7H9lPJna/LCGeYnVyo
Nu8KTtyqc2d4mFwqjFOHLIs3YxC7d+oIUhok9CJgISXsWB1ubGOC26IdG++nySP3ZYjGbF3HQ3a8
HRIr7VMILmB3G0/2iF+tFGmQlxFYoPiWAfPR7UTIVwAR6GIbwtwbc4Ph9XftCPP10JJ6Hd0OywRF
p6RPuEykfqg4dTOwlgg63h6gOTAvEdVYN3XOtA7qX+EtCRcDoJEJnukxapIeOGntriq9M/b2FKb7
jNx5HdH7YRjzhqraOo/J5J+iSa9XBOdmMKLYt3q/px1BNZ8Vlnn366pZ/NTpNFmFlr6DLhiemerz
P/wKabpET/ly2N4q2Zr3yrFNcBd0nYeBRzqfXdxwZ9lNwDE63GH1AMnEK9h3aScew5xtU7fFcPCm
KKL+m77apdwabkQOeGHjhKMZuvWSOCTMNpAQEkrw5hMbburE7YszDPjjYbDZ9ha+eH92o+xmtWZi
IHZOnAM0+SuxHGaTfhBGZJ8gCHQrCYtj7+izcCiYS9ixU7bPuXkuqWm7v+m5GfZ/eKaQFLF0846x
rZ8m1I5tFI4myHn9bnbW+Gez7lOQAsXG9Sru1QXPi31veeZ7QGvuIdI/hD2j1Y2RuA6OneiZsCKc
js1E9JjM2sfYIyfH1OFF5GH+IZZi2tH1C9HxumQSld1jaLQkDld435lUr7pUHG41ii+cHUFcvPHz
lmAiMRAd0gOaWcaALNmckrTisUmbcu1bbvNopp7ch4knsCzOxhVcUHhnagQeOo27ySpM78r+Cj+T
MyXhdyrrmfLlhEp9egDBb2/6jFpEXZrQFifsrh99u5qOWVOOa63Sga6MrbW3wHsr+b43o0Amvi3f
1Jr3ZdDr4c4c6vKhLuNqFTh/3la5aCTR0uq7p9oVhwJC+S4YU3kqkCdVcRMTmnhccB+XhgSdzVyC
3WNFlcn6rz0oSPRzNxHlAJUFS1wb8SZYbDhD6N/5RHWsjeWMpi4Joc23f7ZgW7ko1OjtvRk1w7u2
TSDu6WxfsXSTNxITsfSZdflaRExdbmZnR8+Ts/RiUn+JM91IluHj7ZxVp9hd1FMYAFqJWvC3BqgR
QqCRso8a20mbWdVz1evJwamd6lCGMjnkFiraUA6ElZnAz9EuMCbrUMJkpU+D20PRwpZHtLw27MPI
Kn/QvuSNv05Kw7zjd7XXKei9nSrR9AyYQhc/eV7M1jUIakhYZnstYOfJmV5jIpHvQyp6puUOMlGc
fUqioh5Wovzz1+uLarr9OMq0GcjbtscgxfAE986igPxhfZmqaeqnnkOpq2P37dyuRUeQE38Cypxk
PQzSdZBv+5AMT/UwdEumVazoG0wai/SxxArVTINzQRwyr2asRsBQO9gBtYVKwoW+J5Ogg+ENk8Au
C6Jh9HLteMxciinXD+NSkAwMK+50+j6kGyJ5zaIj9M81Eo952+IuBfQ2v/ESNltVNDc1jDg6aam/
GsGlKbKQ1VbjQfO3uc43Vm/vnkyWjSaJhQ1cAlu8cr6q4+7gOufKnjogomZN7Z299TkB3A3MPYNe
t96Y8+gs41N5SUZNvjNOUY/Q0CRitfWBHhf1gjBCff2hwjqxarUyJKF2fmhxIfxmSbOWweSPr40n
2JMtQatZ8La23GXF++G16TIx0qUkDwDKurjotsckPPymA2vYlSVZT1ESB+eC6gZoSeKvvJyNyBpx
HUOqx4Xa1y39MqSxbHwgT71CHtTDBdsXop7c2u3gn2nWXkMR7dRUWBVodcruFhAvIsvBPgOPKl7m
OI12tpVe5pwENpc+A+3uaYcut30IYyfalk7TPsE2g8Pah9Vvngjjp747e7jr6ex+TPx4r76a4HpE
c9t21FLcLpIn2x0Gjr16cdeXuBkmGLhv28FOKSPc7H4mr2hb6WEG8KYhbi4jRw7VLDDTFq2+0M3q
gJkfnUlTGVeCSsC4W4df31Tma6WLx88rXccQlFlsoK9/3poYATS9nI2yvDQvUTs694Z3HUZTu1MP
xiFz7uuppVzNs6+yraat3kj7zDsR9ayHLa3LrD1+nuSIqd4/qYvUrRRKODfJ0m22aTKu/H5ytlqU
O9jkIrJtdN/4nYzjp+E5v4pnYiUzWBt4H74aeXi+Vbpa4DTrNLEe3bDDi7l0Paze/GQnAfzv8uT7
i8Cx9MtVYujDm8BYMmeCOPvSySMzvezzHFQopDpafHHiGce49Zy7Rk7OneYYV1RAv9Oe2K9/aNsw
iYf2kBkZruMi0vj7jSM0gAtVYycEskenUUvQ+bNHFzgRNqqUaGgp8Wwln2ddjucpsMKr3YTv4fJ6
dyYDCjeu7tVEU10GbjDRZ/IigQjv5cigShhDeK8uYemG91Nl0fMWyEJ7lVY3hdm5nEuyF9j4MtRy
JvKdpcV2Yz05ltkTjUvM4eSaJ90Npo9lOHib0PW7k8egdFsXAgIKlsZ1VyOdGPQtG4F7VarKzsz6
S4iYQl8QN0hDInrck0vbAIvMr9/I4vUKxBNJZ8hgaIOjiZr41e7QgnGx9aBIt1PrP2nISK8VaRek
y/BR1HRfUyOo9uqP1CdZoawdIBCca8NsnP+6NKRLH9Fn061ZbEwkTNKowY7ccQb4a/u3MzrmepSu
O07zJ7jD2tVCdrlvDJAoBqJnzS53je+nzBzyWqzs3GO2MGj2UXa0LKaFYtz5gb2tOFhtGVJyPg71
R6hKKK5a6umkzMXGwL/zlHdA3ga37Z+G0Ok3xozD/f/zufMIU2JIaDMIc5gCvxZAxZIYPUeSv34b
XzQk+PylmFQfqUs+8SWx1k0rk+RpZXdQLQN1sUh4W7n4R7Yq0mBwEvJktPye7lNwnYk3WdnE9+3b
JNipXay0Het0O0FZc/ukik+yvjZZI9wrI9N7w6dSb/G7rnKPhKdwxp7noyxJeid5i1z9+6K/5M0Z
9BMYEkIVt8HKrsl+dNcFjYPHziG5xcGrrB5NjpHd/+apez1GXkwXnHMshOk2K/7roicZp66IekJa
U98h06H3qkc7sIaVV8GHTLzuOMbLAb0iK0NNICIwF5M5xOd8rpuLuA5l8G6AVPe5mf33rh1XOzsN
W0Sl/nvGrvmaNKhxNQNwYlLSpsgdgGSt8Jxj6Vjims2uiDdlV/rbeOywYpqor3R/fA4XHsA8pbhx
aWcQZv9e62V7GoD6rdLa8S8Bw14EFMVvRqfGzxsgNyEiMR0Jrum5xutTGuc+T0+62F9HHNjP85IA
YJgugtA2XWdx+bbXmIS0wjq5yOGZZC1JN/GgE6EZgE1VkHQOTBHUO0/D2zM81ooBF3swz9A74tv9
aKk8K0nIxoUQjJXT+U9lP6aHjBzmduU0MQ5NbJdKnpanYlzD1kp2qHCaw8h4cSVV9uVkoPSbHcpA
c6Lk1lN72v818BzKmUSDwFzbbdxsygETlkXxsc5S1PapNb84Izu4oqs2w/hCfla2k1b9PTaosqBl
Kh2lav3oAYEevODZzqUeRvvWJRuET5DuvYFunRVRqAv/5dbH1ZL+pQaKsyrNIDkMi79R9CmwEdVE
zQcACskylx0JXlt1PcFaKhQdKIp9uYnfaqf9k3Bb4hIw013VHpwuDxPDuqet7RzD1GneYHuADOyO
7xsjaI82hp9b/VHgd3VyXTNXdi+nU5mkD6RD6kd8SQNDabt56sGYbZRaxnC7mcK9a2mHGyXtZrLo
wt6+4jF/q2adnV9YO9UgurUPsY1Yx542rado642f63vDDz9HbvqumyfAsEt4VGy9+/VtKl9X3N4i
w3J1YbqeNPG2vTobJLkjWmGU7frW83MQnqBg15IL0gMcYQuBoxKIP0ObZDCifasH0Uw+IMxh285p
fspG8Rgtfshk3lMGeOKofn8K7OFQ1IbYpjKV6wl1wjqqJB4qhAxXW3NJYGBmFFKZvKVXnq2DRGC2
XT6KTYqmMG9AUy7UNEEO4LiQi4bIfwBby2i31L29yRi/TcsIOB3zkz4lXodhLV28zo92TVxug4kR
QdLCRXGyxz5y9acGeKRvGs7dkNmbVDOZiPpP6JXLa4Omogm8at+Opr0LqT3bwctepjK3kVlgpl6M
h/SpYMk5vYaAB+MAccLYv1EsyKK6qlQ839c+E3w8HpOKMkjVx9qQdYSyZowpKFmTOKd9uIixamws
K0M6xT3EZdfwP0ZVIO/ID5abX7++P+3+y4pj0wWXjovWTn/dDY/mcGbekLVYv2ftGoTp+Igc940i
10nb0nYzv2/IFKo0kne6IKSotPpHJ0+fbssLFbnoYWu23UxEphmdKbHTdWXWH1S6iLMcaby+lGfP
qjfd8jylqP2hm+G8RN6mnhg4X9HJwrFt6XVyuN2KA6XdSqmcTCDqV95xz2paz7iuL9r4XdsFW7ct
53de7V+rNHxm7hg+j/5iwS8tW9DkyoydJigjf/2Mmct56MeKjb6TcPCzs1ojWjTNV4WKy+QqTCoX
BOiSeDW4s31Q+/gUYlfeOIyRv87RE7+4+GaL7O3IjDmMy73dMD1wYmu42HJ8sKyjgZHsiS6X/UyS
4MGpkuE+dtzx1DrzZ5V+Rz9j2NbMEVe0mPLfHV1+ql8MabEFL4dn3AI/HV14t+Y4oZlZzpRZGzdv
3ZO6EPP9/SP1UOCly1eokXwIj+LB7/1hmSuND/RdF2g6TVbdG/0XPIEvt3q9kN5qhgd7JHslPQdj
VB5nPb9vDDhhN27RAi+CSoJ7HB6a4vWQzac/9VmarimX5fZ7f8i0ykNf9d5u5GizqyfEEiJje1xS
UBpDvMmDU7aYyBYySpga1t1cue+U4fTXL/l/GBkJD2ODlNKzuWHkcpb5oUgXJi1WCHHhzhRdsb+F
SWDfcLCOzBOVRLORUoeONmUpourMBvu2akje3nslkWUAPtKTOgrjb3KQMljeCzij9VAl5RO6au8l
9t33oDv9q/pcHk53fjLtU904etHcfmw4Ca2nqmCU5Ha40Fvgf0qy0LnaIfAt6P9zTSPUIMZkGDlb
+70L62cxZ8da06z9Rurbm0y0qITzTHVxkVMfnqBSkligeHGh44cQ20v8Iw14KzXhn3ReIPI4H2Wu
d+fvMkTqb38l+t48xTPwHUKazavL7nz0DC1b2yUVrhH1xzyOBxLYdAbczmmYyz+NQXhnSxbA6tio
7Aji4kMbhNHBLHRGYrO+s5nif+iQCDCCaTITqfazmlDCfukfJhvtT2xVy3DJfjaMMN+XokDRowff
fv1qu68rS7ZiFkLddaWJRVm89rAk9ghPZtDi3e2M5aaJfo8XEvzhSMOs6YPi9NfFh/ZmFv6n0hj8
i91DQDIw1dY1Lu5NZsTue8FsF6aWhZoeRR5RsDrIKgCHuoZEdcAozuybl6ePMYdqAD0PpcynO9OR
8SF3U7wCS1bBwHN6muqaljI69mQ2xsMsmWsta4o6YlVGs0EAZxzNUACuKsn32fgZHokgStyjWco1
xIuDoM6775N+2E1lM++J9Sy/tGY9A+J0ELZFnXmq0423PIg76UG2LMVmzOprkCbeRc3ZB1KuVpRn
zsYd3Bj6lHu52ZHJ6xA7XYeJ6prmFxMPA7IfGYHF8IUFMy1LfjM2UcXVjwux65qGvqhwhWWzllmv
CleZ1TjsUYltbwt+1aESX04EvXgDLQLIYJU7p4bBytrHv/NmSItwjfTEfZezHHmk66CSN87xcuni
1kDo8pSZFEvVQn61EISt42x7o+BQe59vNHjXmbx1cBnRI5112aPu6kMKDebhxPHqafukTntB7Ubf
b6wuMBuk8rDctNKlok8DOuejbqR0Yz1kUOlkHpSRpaGDRAiLtylLD7bM0juZSG6Sm9hHYtrqS1xb
TE2iPuNneEwDj1AbEc1v2x61gsypUmGnWDlU6OarMvXHRhTe7P3wYlF8pC6JmbL7/Os75labvH4p
LIsB3OKXEYa+3FI/LJBWNMiC1p6/TQZprryiDwGW2SHB0FxcK7jPc8c8qj8PSbK+S5MGIUhAtwhd
Aak1oHOOE3jzs2X7yUHFERhB9g19NbjBYCT5RQehpLbZevJ4izkJq0GeJgGz7kDfTvA+fXDIKycD
PqyEMY34eHONoi1DgZQZxJ0U+EIZfdg7PRu+9a2enSUz/DsroLbzknRDhNq8D/tavjVDEJF5+a4z
pmwT2IOHGVA7q41vRnQo7cm9A1O+bXxiaRLNkkd2Am2vYDJQE1C1y/d93VFxGL6PVqUsToJlNUQF
7LVdbxxyx9nMZBXp/Z+9PUwXjz3R6tIeOB+D3ltBkbUfcuiZG5JWlyG+7XxVn+QYONyiW5QUJx7z
7Hao7rIpufQ2WGbPaZfhR0ILajkW5UlGEaONd4JR6jkL4SQrvFTlZA6Jmn4BjxcVT854decv2LcG
K8Q2VwMQd0Cnh3fM2xqt35A/IfATNcSBy9RET2AlMbuih38hw6TalE4HTA2vV4YfEeX6tI0Qdt6H
Exi/qmcaV5DbtTWKYdc0+rBW3XqAfDX55gu3z5P9wQOnCWIT3lDeoyCh3Nv39UAt5SBwpTdcfkiZ
S19U207zggS3PycD5Q7XAs14f1uOmtnE0j1O4zaTQXU/Ydo5xVVjwuOnFWeOHVQHVKibZnKfNGNI
8ftQqThhAgUxarQvaTGuiV6A+1hPBT+OYdMNr4cdPYo/bwJVHVXp9tc3kmn9JE6RjhQuCxrtWJfl
69Wa1vUpNNqinXah3xOYhE00A42y5lgbHvPQeo+CyDn66RzC4cDToJHOnEPLelCFGGydnWHjQrLL
Pl5jzB6vvcWNxkDZ+WR+87Nk49F//wau61oTkPJx5i26mvvkbBdLcqmbg5s2EEOFvStwaUNEhXhO
XQLqYX+DoTZAYgqHUD4VEAUMdzjd3qu43sbDpEzYJWkH66S2PcaoWbwvojTdKE1aN/Oz3bSBTSiJ
SaKHsSs6gL1ZA97TDwLjyS5bsCtGrp8NhiVnQpu2bdWGZ5ociCxl4iDmtTZU5xriThr8UfNggGhy
W73f08DAUbO0rsUAsDlN2gcInTSTZuTXixZUH21Gf7b+4sxZ/4KpNibhZrYYtjvdS9UBGoz1vLsL
iwiRZIJEHckw5tFubyx1rtYT3grySuxUCdsn6KL/Ep3ouX1THWuknp5UC0Pvy+AE7wRJS80hOitF
DnUHGbA5T/LB5bYrM1GwzWPhw1ZBlOzyUVtphK2H7sRGNMjvB+S2A6exzAQY3DQ0OHRkpiOGVtdI
nlEWxys5i29eYFTYZXSaq1VXkEzjvmPn1+7MujYfACZsY3NMN6GXO1c/+tTgTHzJ8VV27kiplQxf
myXXxC/jdj3lZrRSR9Y+4NzV1QXJ0T1A23jRCKuTZVSi6b299k6PRTUaUrnrR49g5+XgqXt4eW43
te3E5aXzuwdD4yjDGAzVY5w/oMe+xJGRrbocPtGglDdNYskDxq57vW/AmMetRT5rzFjVQqmhnh1j
iMUGOA7+Nki7Kzct2O0Vh0HQ0lqT+ZsfB4JOHqXVipUxd/GfMYsnp9AtyUIrVLWgrtkk4lXvBuIQ
g1463Vob6Uj7n7KPvFVRfjbLMl9BBcw8yJ1ZwIhHFeajg5JNEmenSELArupNX02kl+SefmH+2ZNI
ER1pX+yjoLsqCh9bunYlprZxSEZsbxXwJC7kM1zjtgdKsRyo7aimk6TvxRRy18ZW/wAFpKWt1hVn
ltLvFzzNYbmaJZll7KX+jndxQ04IEvCqIYIwrpuDr+LWGit81JEint0pOmbBGJ9tmHmbyhmfbsue
GM173InpKXF96y4LC3H59VL2kxOEoaZuuDrCaBZm3XrdzpS9MXppTrjhMLRfcO/5zwKvxNHHXrOa
8IQ8B63VPmcuhkfdqdd4DEdAABBZbb7bSUy+3AsJR6QumubRXWixIFbJcjTdY11k2VNdRMbOIbYN
xOssb4nLfuTWj6Kci5sljTATkA+4BxgsNO+MxtmrZUhWDA499PzrBLI9HulcnmC95IcCjSrQRzGf
oJE4oGtJ8mYhVTRUZ6SxSFt+PAa20o7RgCQ2ymfq1Fp/JowwfmNpfd1mWJ4/jgs6FkjdZE16VXOa
BMNpmePi1TSAr80+EsqJRG1095MNSP3Lr18u1bX48QSn/jmaz+zVts5h+pVxx5kHk4AE2v830D6w
2y/RVCL7TYS98y0x3w8TWFvNeYHfD2bMCQhVqNN94Rjajvq3IkyCAHLchj13e1Iw8vQQZSuOvdvI
l3loptsjk0RSW2IFmUIAVPMi6a7NoNmmlfu7Xs1Pb0J41Ybk93GXuZZrvZ7PYJaKC9+I0Wrag3tU
noebb2iciRtvSky3NyNEPNmbGMrv+ra3kvbkGeTiqBAEk1fizEFfz/DEqD8hykM/B8lRpyh51kUY
bADA7DrhcV9O7lV1vhKt42tIiozZ4jC4hO00rW4Vg9Sr+Ii3/9CMctBX1jAkd0Wp5yuoduVe72Ib
IBkT9gG92LsB6iJEObuDc+9Y+IzqlZEZARYA0X32Ux3HEqra0Zo5jObV8Bs7nPP6QEK7w8DYT2OQ
9wRxZ69P9nlmwwmb++++m7DsIvoJs865SPRP6qKNhraqg848qIdd3MwPufl2mI+R0MNnQqqiZ86s
tPf89ooxNV/lDUqLRg/v1GXwarEnEyQDy6BVl2IkpkdmrrcdAuFcbxc8ZcxdAbBSjfqPt44+KZFQ
OBaqKdg65IkJwiWjab1tY4rh7CToRiF2ALas4mhFNkX9MdGraxGN57wQzR3RsuU7o7hz9Tl768wP
2ZRjycqX3w9M6X6uBiiOButvXqJ4HguYa6ZTUlbWJp1MOtEPTRA2K2euS7Ys/K4kBe9CureXKWka
gqyRstpdczDa4vjrm/Wn2TdjRzqPHsfxZWZPF+/v5VZSkWLkC/JAsV2ARFmcMC0nSrbEY+CG5b2k
h7Brcqu8H2xyQuO4fjMgHKAnsUR1FoP3pUwJJrWWzGapE9mxyk1bx5eDUDcK+pMCLZZ2PW4SS8Q7
r5ckvQrXOOgkS7ynV36wc23exhky2Ca1SYh1I3GZl4tREsYTAAzeGBYIoqydbueWeUxT3qriuV5s
u4WPY5nO3k0CezuxqyhBACz9OtAtfJKCYK10eDaSkC/TkaWr49Cvn0n3py6okBbLrMH66rJPvZY+
BEUjwQcSiI3auTiUZYO5cu7fEKtEjmigr0GoIXcx8aooh1Vcz8Oxd/Eig0ijHs5eUI75j5rjr9zZ
WA+aEd/PgPqvfi02mFzbUwaB76Q+UhdBFui+7+KMuA6yJQLU3Vd1KR3v+0eRAwQSo5/xEsT7OA2P
ceqWF7stxDHoPfb/MasejKzrjo4b0ufugdMTbyVJ25X6upFEjajZWauHV60lhN6EtLRrTZoKgQjf
2kuqkJLlEwvbQa4JeghbvMQMxfKRjmozHGZ39veGF31KShawvaQJ/R0oSTjZEiQ3xzDdo3HNfFLf
6YC512kTe9vJLLR1JxuGrHIiarabHq1MeqfIT8rf9K/VwvO3DctG/gnDSEK7wXX6en7slJnXhrxg
a6m3rC8ZXmezCfN7zovaOXaNzyCjtJ3pz+Rpd2A352I+i2iKDmPvvq+ttuRs5BZns2yZwVmjeaia
3LtzUexh6WoePKpRpnjTWUmu7aCF6yDvnUpm92Vl4atMiQgp/BDtCb3cAzSH7EooS49MPCJnukoe
wgmyJwzkjBZbuxoIU/wI7PwLPPLgQOcHUJccfVS6KVHlfnFKXfeAWjMCPDyYL2bqE5ohIQi2Rfno
+Mkzx9NuK/o2RC7kDFdztI950YtPw5B/pAJu792sRJeXZQNzq8hhMDV18bkvC2ctGXyxX+TWailG
zoXufZ64sUk/SLQt42iJ984P7koImHfqIxMc2ZYVoVt3S4axWfkPk+jr09x7/YYj8zZYygArq55/
fTvar7UoTBs9XkrdRBgAPeg1xsNq8KTFc8HzZs6ItJV5YRIpITKD2CJ01zemU4l309zanItEt63C
pj/bWms/J8W0T6iiHgYrhP2dtvOGAETMb20OQTXFdF0vfLiwBydGhhkj/4UehxX5g5TTeK8+2QSn
LtTit7GYSWMOZ8QTGpL5JLSQRy/Mfmtcp6H+Ps2+qklG1y7Bh02nL5EP8crzHIJoRBQTktrZq0KE
E+nfWnkeCqsD442BSnij+97OjDNDeL7UIqPDOkSsQHeFRVAx7kvrY94TlTHG3dfCnV/KuSlue/r/
+RvzslEMzC9FOWG9DNtXD//rpcj47/8uf+d/vubvf+O/Ns///fKPb0X9j+vz7uWXX7n/Wtx9yr42
r7/ob9+dn+D7T7j51H7624Nt3pJ88dh9JRj3a9Ol7b/5nctX/m8/+Y+v6rswdP36rz++EHjdLt8t
iIr8j++fWnCfpsEB53/4oMv3//7J5Rf41x/P5afo56//+qlp//WH+CdjMslGbqKUotG5yGypifkM
QtF/Uuosf4imhamgwSkpL7A38resf7qcPm1M58v/2GX++EdTdMunTPef8IV4k6O6YyGzDeePf//i
D7eV7vaq/WeQqTDlsu3/tSQi3QOAQ+4DG7HJDcTh8+/HgnKC0Zak/beoyvudYYYUoQPGCMVoyL1P
3RAMz5G9m9o8f2Pi/VxcnE3U2pvCitptqY3zXaKMfHOUfWkcfzpNXUaTxTbGteIMhjqTEKjvO68b
rF0onlmdrVOlX0m5i1ZdFCBGrUfwgD3pgYaBvDfVrHekhgFxt8Zkkzi0s5Mo1T8tmbcNU+4Paa9R
PxBoEbSVtVVmZ2HYJfMQO6HvJ6urQVNphd0S7e4okpdJEwZc3i8q99wHvnxPOmaX4ZjF1/U2kbI5
qQwx4kn9zZCWA6ceMzqlVf5UW3pyUSKrbIEPSv3EyhhsmwFH5Ew6+xa+z79htZ3f4iLsPri+nTz2
iTVfb4VREfh/chD17pVIJoyGL3rnDsem8ZbytW/PWTVEB52587b13Jj4laHd9OihCWoz+gOiiRiN
tG6t1d+XefGnz5kafybfEtD6uQlrRM6tlAcdhsyxK9vkTk9MIJxadE9I8nSH/MDE6eHD05w678g2
DJk+LkW3whyonTJyJE/qo3J5ONKVzxm/tJzxyIsnWA59StWAZFBzJjVdaolVudNbQgRHTHc3clvV
PSQt9obFGT2Qmb2Ps5kJx8Cclh7VrWOiz5P1cAtXiFCyjF3VHuyFrMbgaSQxEyAWc5V9o4LphBHU
PyTLtXFubyaSWdMBPhnoEuXRkvHQ7otm0ramfImpfy+mNMU+Ku33Q/RBcIJdooJaY5Sr249pQfSr
JB1STXeKiy4mb0ebNiInysP5iiJxiaOn4RaxMoMz97YQCs2to0VyrV5Fy8vl/e23kV4WHtNlhtrW
7rh1qrlZO0rw5Pr+was6DQQ11ld1YYhg7G4/gphTUspiTZziEV8qx9ruaRDH3Cl2pHbBNY/o5+VC
Mz6PZnKkN9reh6O4JrEgvwAJ/oGQRYJSlx31/1F1Zs1xMtGW/UVEMA+vUPMglSTLGl4I2bKYIRkT
+PW9oL7ue/uFcMmDrCrIzHPO3msny8WhjLzjKF0TTM+YpNOJ2yndYCHiYFUSIghGI59i87tpCUnt
xnMo6/TVrmW8L9rFgj/kPmCQ4q/JkLQqTF9tnPiOjkN4Vm7u522LsTYW+FYlXP7bUjFzRwYO1qa1
+/86YkrZA35GsjFXpLY2dkxep5F9IMN2fysDmSRI4/6W9P0f7q9MUsGJtMVYqlXKxgxt8iaq3gmc
RHuF34fNd+2jtxONcyJlO0iaTbJRmf2+0P5bkuDvLxDtw7CDzrRRih5YK33f2tN+aZX1q9eyCRBp
G99YqsWH29ufY1dWT26S/7gje/CwvMJPlW2VNJOH+4/q5tHvldGzXjzh3JxmeqHBrJ7KtCQLOu+/
PXQdwdqi9ZYuUi4W5/tGYbZz4KBT3io6bFt65QUFoJeS7F3R9Vv+pKKE1iaJommz8u6H0CYDAwat
43T/3PInjiwSDjIzfoBQJT8nOadBa2soi0qeWzsfjYvUxBsfEYbjEPyPaovqDyMTqxz+5HEFnr0u
m01le8zv1jZ053wzdK9x7jLDXMkRcPa+7ULrNqskxTHrM2Zt7yEhmPk85aq1LTxLvvUdQAMZ3+yE
PNt1tpBF8mdKI7hBOvkzFUPe7aDNzqO1iDCgDG56Mnvv9aUqpObf381ugGvesj8EztiQSof0YJ3p
O7J54F2bz6MV/lZQh78gKj8q1aihfoDmeG+tlI39QtTEOxG22baJJwULqKtcbWTCs68K/HqRtTiC
G5+dpsdRL8n8mLvJT5LUO6xu2ZlMuPPMiEB0aDFp8/+sxVljuax3aztVAvc+mON0MME+3volGyJJ
I8tvMgxqerKf+inZmWYi3jzYJ7iT1JYhLLrh2kV1uVyA47p7T2VWvOlNJrFtROXMdDKFgmHsWUCO
a056CjHrscFc5DtkmexWFkAmwsSvM5hkqzITHmyPByvEPNpG9gsW+ldE0MNJjLkG4WMiV3VZoiLq
NR9GrhmYcZZofm7Imh7//FRSoXOEN2iylU1Mc0n3DYSAj+vN55bbuWJJ1qL2T9b3b1Gti5PpKRyP
FwHpqpVF+p4EnkmOVq50z4ZUzy5oc1ZGlkYfHFjxmebldRUs0R7fePZfLCJDMOqJuxEtShLaZLRS
TKfbGu6o7GopjFfhNvxAFJwE8ja3zkCbbbmknSLS+hUSTofkrpdXiiHIJxr8BoOH13R057S64ywj
m46KRuSceCK9kxFsjAF6HHLFt0K72RMiyjtQjeSQmKTXqg7Za9NysWYlv0zGhLm/MxZO25cm5vpd
NYezcLwYHs4IE0M42jnDHOu7Y5ZuQL1MLzJWH+56DiOdmm8VTX5MYkSsF8RRZZb1UMzpiaQK6Rjx
G0iW9EyuEZ46N3RZ5vD4u7kI0Tx4BAvM9IpDu6g/yC3XL5F0/1aJKL7+v19EjK35dPVmf+dFL1z/
Jhx2HjNtJIys82sk58Atgsw32uFW1UGGhvY+NeKe2LrU2KA2lF+x/dlX1TmSlf3ujQpHIb01nvWU
P5nkMsWKPpib0hmIX9F1JDwWiPwGHs6H5fGdlIkEUSNUjquoQVvibEcbWBhNrD0jyPR5vSxfSie3
PgLCePKacibb1X53++omkErHRjL86iFc/2pcJApe6D2QtKYHDX2JU6kS3tMp3YsJafRxLAh0WyFY
TlzLQI3FfJtqJHkUAM96aX7xbIH5iWYMmJVeagfOpx5nHhNLad+JLWywCfW/1AMQ/OYmlg7qwWQw
z/SxfkX6YuJchmBxE1WbOINwsKzM2nLpMHT21zQuyjcFGXUwT/r85FHI0riALZtlx9jTnVcMRmdT
CZuvsC/DYKA3BBB4lpdQb7cj3aADh6YGGqIx3xJVYUAaF/4qvG4AztKMEHRrRyp9ixla1S1Zvb0Q
b66WfgwmD4QlDW2HcL3+SEf1nLiooQg/FZuogFe4oASTHtwSUiFtuxayoEcBAYYyJ0XE2lb2Aq+F
0fUMEEx7FhAgpeFmN4Oe3B40LRG9k+S0XHPgWFurs+y1K8KeIwGBAKZT67fLTMeveyf1jSYEpYBM
NjDpS3whwjmKWD3I1mm/RsiDiB5inI56szPtwR+RyH8PfLnqh5gYcwbvTByy01BOsFSWmWUS1qSP
R+OwldXZSDw1paeBZiiermYo3B0vrPWrg3JatxMHmRni+tmGqOGYgVbShY1EY11qx5UXbnxoZmU7
084qh+vYNtUpgx+0HyvewtodP3J0r+wINgDKMoKDtGwVyoATsdCJUQp1hZNT3xGqmHr1ph30kqSC
Wj/mnjdgxxDToTC9+W5DHb3awUOFBdCcevPBsWMJtIJhSlZoFknQbk//VPLDt6TigRSvN/nYV699
x5ZRR01/7pAYMuw0iS6bbcIZmGOul6nLHN+Zmm6HS3FLzwE3kCTg2ak89GxLrrBnGUxz18y5KurE
LpLtZWY3+F5+MdIrf7ct5YVOwG8E1fZxnZ0aaUo4aaO2dDDKjkNHusTWGbB+uvR7brufLBb4ttnb
kN+1E4DlEUaBLop9/v9+tXywEqLUef36//wJbTzDlnSPDcKX59iE81SVo3jg0Cc2Uq1QEtZTBPGl
2GZaPAf4X/rDuj/pOkQvMNswPZZEvkrEIsT6JCqODAPjCDjrEdP4iwXV+n5OqFHKfXLOQHlST39b
Lw3uB21r9hi20JNW0qF9WqtQNCw/d4RBbHBScFpvt7I0qWWGX7o67VU7129magadrYPCXj7Kko7l
VpaoqVj3ZdLFl/XSDXp8aZbL//paZ4tDkhXvsUCfZnIrnqSyoHTr6jo39XRLTPsytFp2yScsPBb8
it3dULE0S92IuT+xfH6c1wVcJdzd901s2bMSogzQCLCJoURicI6b4JQu8NewVf83ATbmAdvWVeur
uqejCzU5n8Re9CsJvb9lnDCc4rvukib+rDSq3EZ0KxYlQQXaFG+eSZkd1dof1W0dX5foDbM4eRzI
/d62cU78NPksLxM4gEdLbw6wf3vg+79ogRbPRVRi4lz0C8srJ6t2bhs7+0rQQ6Nz2936MUrwUE6X
ZmrteptX+nYi0r7Jgcylg+IQT9AcqmGsnrJwIBrWRYPd60ZLp9La3k9eSyehbLr7l9ZuQlGEFRHx
mX3uolzbGD3xrMRqfSIV+OSDk+DMk+YlJCfnYDt6F5hj37zMmt28uGSVoG6lhMmS6llVhYbvpCYl
A0x24JKH/NQ5ObWXo/0STq9REqibYhz6y2Dzl+xRtvs6V4pnwhWjYOIIeneUIuOcHut2JsIUUvIe
6ew5H8pwpy4WqAI9doji/+WepmZl8BGVKs+39+w9FaEMeRUazUTd+hvmDk9C5nSvZVmytis/qedN
70MN3VP36Isk8Xh0Q4wc5B+f+1Ve23YxsJyB1AV8uuW7qVQPdEE3JSjNjUn4JjMPVLFGngDRQEq6
W2c6YJsjPyKriS2CnuCs2Opp0pV/UxQRHGINKCy11nxz+2YzOTJ9TAeSvpoxLGDLAtpojXncLbKZ
//z2bex1p1rW+b43GJV1IN4WY4aWKcMjliIWQ1tsCmB2Ynou7eHL1tOnBI1vAJiI4C8nDFSBncbV
Xlylemkj7VXVEbR2HKN968eJIILG0RtxcC9Fmr4KK/wTufrWsNucWPH6UntzHiQF5b7ZPqO4s1pk
zPiUz2nsLmMo5BBxgwkjNXxbTog6t6mSPXTJbPjuoMZbur2xqE8tKompSV81DW9FYjT2oZgJA4Zn
RZbkq1pZz26jks7IkTwMm1/VsISYhfMlxC6KGb+fAqfWyWxmpueqU7tRvZaQnDHdK9rIXsw7c/aG
DE96FX7kNptKOf9QSZibinlD0GjTn7Cwddx2usl4kSyMWVLNdnSIafrpAaKL5JrXf7WkKK7A6FkR
pk9HkcbFVmdiKlKIVvABZvHg6bG3Ld12Q7SFvg/Bo/iCrryPhfjJGJ0H5kAEAeThhE1tVxa0o8pC
CxRjlI+eQHIOfT3duHaCbqGrH4hhr33bdc2DXk9wgnvoUWmInirJuDtC+w3RH00W5qNkWEvlpTVB
Mc1xRmNv/h25ENd1oEUhPuBT7ypMKAjoKkL1Ebas9jgo6ldrFfKInn3XZ0NEKDowS7VK+yvwuH1G
hnTWVvHFY0O51LTbxloTR8kDKMqm3RSZSm7I0G3Nv7lSubuUXADfZrcjEuTBsH+1jVuee0BKlaOW
r6Pdbufee/KK1vtuq8d8Vnynn+xH8g3JEWkAzZKHE5h6v0fBZR7zJQiyibog1XqCQ43xKU+NaJN2
4I+kxlTUhBEw68+uFmO7Gaop6MV4NC2qSw6BxcZw5Qn7YbkNK48cvbzN/GRw8ankFTDzrDxMhbVD
ZPJcZfQpCyJ/oZIeLQfMuw5f369H/c0rCutX5qKQMhfRYO2ZVdDEOXKNqfCunQ9NR5wi8M6nGWzU
1htzgHINEWn0rjiGGOUTzMUfaowfIhoSMrsBreliQtdlogHDHeVrsidxqBbnOIrOdWqSGhZujQhF
vKHBRvRqQSUyMdorrdMgtG2ag4TSBVnHapY85dmJ8VZ5VFVQUi2thyCmBeJL9FYUndLcN2LghFOp
1XXSLurA51EXAiGMxjuyxHuFpLofwMMcGt3iS/0IYdBTJBMLQp6HsNmjZ/wxImL+khT9psPEbkso
z7twux/9NZyrG1S/6tkl0zK3in0qUWBVGe2OlEafY/zuZRNtRcNUhKX8NFrN1rbncts6tPp01Ti0
mnnOJVkJnbLJ1XoKDOCZtLahoyWl9jImygYmYvuCcO2ziuP86LVOSeep1N6aJjp4bXbSo0q/9oN4
VCP1hrj8WwW6ptTFwzR1MjAyhQE1tuEhSUCLIh4/zVETBYVCwARNN1rIDq0s4nNOaEkfoi6/kA9o
HRWgLlB95MmL4v1MvGIQucNftqgWmpT+aI3tiysT4Ph4zszY6ZD7fSYEGwD2qrTgOammk0qqwWch
W97fjKN43GBPbVW6FZPtnAZVvtOxhwrplh+K6tRnYfna4OU7Ygsyv2akx6GyIu4yPiF6faia+Z0I
x9cwS36W92DjOdnbpE8/tWqQkUQA8H7Ku8doUn6YzaZXsohTgg2H7DpE+pNF6UEfREkqgDo5A1HB
onzJsnJDszM/0o09GlXd8NlDdJoNyaZOUtizeZtaJgsJsUJ7AJ2u700WTBDEU9Adlb2JCNl3NfR5
9ox6aZwf3Vb3TmPcIgcQOMy83zEYlWamTgBqTUqXA42s+E4HQuirlNggndugabVmky+yQjLx9jQH
HJ+EXramNuG4CA3JjvW3eJ7eoEAkOJq8M7ap1IfU8DP3RAo3BOegrgTVbOozRH94Z/TWBt1vJzek
D50rIG/EYS4gVmZy+qns6IxkM8HBX95yQ3lIJ4b344gHGdwQujLzlLBmKfNQb+Z6FjtJ+vFWD8Wn
0ZgtlWrxnKctzdxQd1lWqE5RyUPMraf3CdRKbBqJb3gENo9e1Ptkt96KPJ32c2leBmk/9iq5cpp1
1BuHfbLXao7FaNk6Rri+0mTf9OsJdk8NYmlnUpdSwxa3pBweOOv+KeYBFCG+8tZ7zJazVKJgga6x
rWCvkeNuDgexM5DTsK2DXATTtrVBsRuLDhBq19IWcTaNJgff62vlcXB+YeHJt0auv/LPvZVLEAWC
VY72IxgpoaoEKgubnj8n5wCPew4NLvc2iVP+YUn5qqd6z6mr2rgTRmSFBSUgFOsfzsN/0uFmxxga
ZF3qcA93ODf16rOevUtI0YYtNXt8zJuMbj7I8DyrBx+OztOcM2oompZb3/1kylYx8zb/RWNpB9Bt
i42wrVvkouGeEijTbGL0dhB/KxGxikrhvqWVZ+xr8VojVv6tiu6fQW9s14T13jCb/rECIrDjPftX
z3RxqvBdlZp35CF5Jdi7OokZ3bVh123AwRp7CfOtzC7CExatndELrA0GenertEgHHNoOmXtGbli3
C+0ZqK8Gpghr3rdb0yQ39H9Qrf72+kgDglbONpuS1xCHf9egamwz0uX42D5i9GGbIsogTMrmOlH+
1fX46BVGt6vDfNpMaMBYmr5dB2ZRb2fPbUWKERo7USeYcZ1xsc8ZGy3p59c26vajsJ9k6VDwkNaz
iWzcp4TaJztSElLNrzrZbFG5o4t0x9pnz6CD2QuErRGac6Snz0n8LxWQ/SL3APIbimRTBHPofgwL
9FGMNPxYlnMOcURyzHW4CUsb4UKj4IZm6x+6Id9Toz1qmfSObrKQkOJ+T1chgvrQ2ZyBJ7njfxXe
TKfdm4rdEhvcb7zY5mQXqtmrNG4C/vqpFFZJtmnLAC0Nd20MycpBRjiRBfhp2sWInMn4mzqZCESm
PiTFLgTlx+woDbcFM0VfW/Mai/rT5uCJpABisZPwIwtLlb7ltspOjKO5A3qyx/p3TGJnpjih6W2q
oKeL8nFiWBUUQ6fA6kdhzZyXfpFBviIVhFXVMUh3VznO/b/MaYhAjytAS711iSc2XnsAvZZkGO5F
fRmL/GgvoySq6Wtqh3+MlAZmHnXFE7iMU7zQFYU+8RwVw8FuacswPRHX0GK+kwj5Mc+ETuIl71D5
TJXv1NGXA3P8MsyIGuFvXwbN8FUYCSyhRbzNG4cOnpi7k0hNsOeN9zFWsIX4NC9eUwNRljkTM2vv
zkV9gnOLJ68qjiAKvOPkpBmWhFsYDfluAK9uWGP9YDrqRglz1BWuN0HDqnZRmX67aVvfklHsRDa5
tAqahh01zYPJAk1bsXWEivtXBypElC8ttpwjDw7antTY7kmJXXqZpEcFadtkm7DxCI22rNHXLYXf
cLzeF5ImRCen9+WsVLSxCBTZCcrE+la6UXV2vKkD7AWeUrW0gIRCwlvJD/Z0mnLCnTacU82jQ03d
DJOLI/lPjJ5vx/SAMPcsJM/ReFBJAw8UwuY4HUCD6u2UeE0n87OOJ5YSsTAi0jupKYGUqcDaMP/A
Z0pPegwYztVzFM0NUqtZV9P9XOBYmuy3RjV+cmIns8a8DXkFqjpMH+IE9jmcS1MIUGWDxvjRql9S
AlRhLMxHrRFvCgck3wiRwB/R3f7EuOw4KgyshW4cb3Sr/Ua1CsWwCJOT2phbJGrThTkyTZsxBOhu
DONF6sqSYM/GOFsGey6XcorkGbDFYTaz6lgpxdv65THF1pkhh1s5CQYwo50VutQgJXPf9WsV7L8V
0hVbHBgUtbPOiWePAcTgYCXeMuvnvDLH1K3wb4UaZ5CczYwUhBzUy3LBLfShVqa7VyPEr5VbcwP3
pvpc2GZ7sutS3F86+jjfDEZcVSJvc+7qb/bslFv6F3SwVIS70QI5zHC6+LleMVAvE6bPBTUVp8xT
6FJnk4FDn05hxTFT5Ad5JYv/CMCxStopPCe85WLMAGCF/REkA+WXOTcXYaUaL91dn4JK16y4DSRo
AYDalbENZzM8r0mBIMe3/wGFO1QF2Zg022kehzdn8rsoZeCsxSa6Bre4mVlZICgy9MCVbnTVosEJ
mmRkmw7/rS7eeOkGmOb8qRekQkBQmbbM/6y78YR2t0LRY8ir0eLSiszoo5TJc1Z4w7mWAInW2G/a
m0920xgXZ86zZ3fuWK+chY+80gTzpv8Qi5PWm+P6WSdUFXmG3TloDBZiR6Qc7NTWduzp4c6Rov5o
puloVU6/j+J18NOTRsJM6jBOenTjUL2NNZFIoGre2TaRzgnqtfUSQ7yNqohQZXpEkY6HC7k2UZpT
9x6pUfFHmjGWaN18xaS5FaMbLhoOP1lCw+5tUyAZbFdtBDy3c8hE5eIqQ34mQ/lQj8I56zMIWDez
zBdl0WrAgTgMSt9cpmUC5kUEO2l1GhCmW2/Wu3D9J3RAZmQ6UANF3JAPsoqwHc3uuBgR9K3lwQi1
Qvj5d8X2ZCERvWOXda/WTtWSsblesmgWwqd7lW/uxHV0I7R0aFFfRgNFBNRJCNhYowl5wMxEzZNi
AlqsVWU3ElNY6zbVpGDlW7QF01SHZ8Xuv41EkTuX9kRX6vlljT/UFhRUMu7v4ufYGiklWgISU2ex
CC7/4noBM8wceAXh11oeMjTEmeIpRcYtk55H1MCFbl3NTu/JYymMbSRIL4tdrXlJk45gyhWW0nlU
rhhedxVJBi9RGNIbWGIEN5w8RizJ/xf+7YHT/M+tn5tosNf3XV3e93bXTwZOQZO4KhWlsr3oQsAL
7YGNjKfVykOhw9aVhzs5lbC4Wgy3plMuremMn1sX4JItvKCTfKlL7SQ8WT+Gngb0JgNLCmgSP1g7
4GkrpPzrpUy5J4wkFxG13tkc6Qn3bj2c6ib/G/VItFfdKxYf2sX1ZO9W8C0gqQOGIeva5qHxH2w7
TwQhgdT9Z6Ha7+vTkHVWsu2Ypgerj/d/OPkiHqdd7/UEc7ZOfM3Mv+t3Mamor5FzXCNO60V0RFGT
Xaqheb6vlp2qXgClZvxn5X+XSCfgu9LS84qwLzKoOCGiU45dUXVtGxrV91+lwM17J9+un8F6u6w3
ToVmIsCyPGlIh6nj6sVpnhEAwFGSBWRw5zvgd30KAe3N7Mdapz82cfFj18J8cJfLUHOIwnmOX8o1
nhTLk4fCzvoz0zG627rx5ko8V6PRm1doU/90rPp7JgTJAUGzw0AvU66c12PfNGgszYmt7FdMQdmU
F9dQ8pehde2NSCsb3YOzJYKB+RnKmf16c9DNY7p/Silf+ry1H3OyLO2OiQ7vkbqJOzjhmqjHXZnC
ce6ckhxpt6WWbDhI0euFETghc4ZYfiJT8nBv3HIcvRAF7Sz5JUSE21F2uv+G24z/MiUu9lYRdfc0
pcls/dirTGIUb4aVtk/DMIsDojiPZzPLMSkX/UVotuGjtlEPWlHqW5cb0vecwubUxu27Go8HPSHX
vcPP20eAmZKy94LWIjyua8VeMRP3FdnF8wrPw6lEPJILyGkI63epmZRhhjoe76iF+2bSmnV00mpv
DAbAXGw12CU9C7VZg0TtOw1f4jbsDlLL2h2+7OqoVlTY3UBkzB3ssKbNjIsNwDXt+Kk61rbaX3Hi
sTbWyXTXsa1aKDGMiNabejNI1GIrSXkVEQhHDQOZsTwzjfwXGaPydjf2uWMJ5z79llE1fap2ydwt
pEy5T3k8PULJv+qEFz8gsttbFg8XlQ80zTPlTe8KdeC7lN+KI3YQGfLnNQ16eRVJjubpYCG9Wdge
IZlB8ZJBrRFcsWm78WrZCjxEYi3PiBM3gznor9J2HtfdEhnLbv1rokjHvTrSGFwh4+uOeaelkfYW
ZAqq7HKUycYcDf0T3ON2do39/U2XBie9dYlYHxhNojpyFfJ2cjU2OeCzu6yXOcIePvRsGzYi3h6s
tNjPZNO8jnrxTHzs8DeyqmcglQddn0tmY2bQax3kos7jmy/xH7NXkBFnYjLUWpntQxPszXr4mlqa
4BhTpz1v4h8TSHitIq0i+ByuZWM2v6UT75PsvwhSvUlvthWxj7ckV4WN9kL78rr+yHFky4PeT1/3
tQzsDKF+jPHuS0Hed4cemB/mJyMIXZF/QGV7mslN/kvZvDPMfnxdVUUj+ndB3kBW/G2Q0bPh0jTi
ExmgD9PjPMrWnheV+48W5d1va0GbFwVDZwivSA8HqgCcFkAj5RBv0aeg4ewUDvBeW0wsOcN00gyK
47FWkl+JIfcdhfNWc08lA+tLTyyGH+bNi6JryNUmlbcrGVh7O7OM96QppmxKqRLvnM5oTpgwKLlH
SjYW/+xSW/Ili6J6p3mR8ZqMSIlSxztqBe77PjbIUDBhiRHBZ1MazMo2MixUlJZbPoIdnAPIN/PO
rVV136pHOu3Vn9kDUNpLDNpWBO48qait1rQ22mni4A6Z89IY6Z9WaeqXLBflboSYKBcvtyXFV5bY
xsXQhhc9T5gRL8aWDA55gByw2RVK9w6tTh5KetdMpt4L2Y0crTo4xcvLPJYvhEaX1/X/kNn2ezbZ
2RlE+MfKkzI1V1yNYWK+XiVflWlO72pfjtssDb/WSZ3NGX0Djokqgj7STTbSQfBDkyGpnZqRatjA
OTaYN0Sa9TAgNWDYCf+NR89BCWFVFrPPJRcLMEdLK0s/KMX0h0rceO25k44GGM0Vb+gO84CKUPV2
q1sBxt4fW4nmg2LR72pqw90Kw8y5LB58Unaq7XokSNx83JmpzIIOZT/CEAE5zXu4L5YxEl+Z/6Ij
QRdtOaVW5dwyvefTANAf7+TiVQj/8L/WTlMbD/dEqDQFpJ4x6dmvMAwvJbIPTey4BeMUPdpEXmp0
Pt7omZhgt1yFvd87rVa7RFd/S9N9Xk3EShG9itDOfxdl2e8cFzcT9tf8YujeQU1L8d8pyNS75qZO
b6FMk3eLOdGK3IVgr/hy0o93Ep8izd069mY18TYOxo2tlJqCmCJ/WAd/64XE5vHKP39qwgQ0eJXf
7K5PTmYXsuYn02s8F/OXivbG7xXV9CdEDthdRPls9/LXSi/WRP7QphzscRkSa7HMgMc+Y2aeQUKM
k+TFDGfml3EX7elFzufUhQHrOg58cPmxetwRP/d4+UwVkt1cEEtNflym1dqlUNS/cpXawfzfd1Pk
XgkgIeGk051r7XCQtHvdCSaAsCegRfm2Hx/LhlrYCBmwc1Ie/b5YdJFROvgtWZehUwTOFP5EkYGq
QXH1Wx/mKBLwLzVVx2QE6U2oFrofO/HvFo7FgfKanrDXPxnLuMphRt82sAswkP1jzK6odfkwRIJS
JLTUrVIfjcjJb1b0DNeLxiyzHYj7N82GWzbmO0tRUEl37aZyFOexzVlaEdHsJA078kcrehm0X4gy
aPftlC1u+zyQpkWRzbQcqScOldyuIVWG3hfbGpx9D85GkbsHm5GoIq4lIU7UX8fJkzr9LHIzEtW3
7BEvCHVI5npX7jRjHzldxzkUHT36OlZDuzqYJf0XL77lSYrfz0XARY361RG9vIlNHTtF81NXvbdX
U9iUY7RRUNoFcYiuiMnBH3tW9sOAtShdsk+T2P3oOb4exyQ768bglyDMiErKBBj0gXhAh45kJ8jS
ED2BUTY6DwZnmwRmPoi1E6dnQBr6aUCLqEKXoKH31RaJeUI6vddyt91DAUOQTOfZ17ICxzx9b234
Z4a1i0Ie9lXtkVVRb/nZ/rma3vuRpt1wyz44ktrfMpWBCFOPvB+0cmZ9bV/Ar41HPquP2tIW6lST
HgFWH/vBUp7JuVj02W+FlSoXS2gHgiqiR6TPCi69gJnOEdTuF7wFTle2ht2gls2xQW1Pq9tdlmm6
IGL+F+XNFEAUB2RepgdmL4Q31/SuRZzspkzVjrlTAwIyXqYDC/oQlHkbHhWj/dsMaXTAAp1g26X/
gL3voZKyQDJDASiQbklD3aH25FSATWE3Yv/ZoiPKd0itea7tILJ4Ciapb/pBtfYmApOBfs15INh3
Ji44qVPc6JIzbsjd7avudG4WYGLq8gGnkCN81lG6jazGKe+7P6p9vwXlfBvmJuejwQyhLjftzFsU
1+Q3pfVlir0X8qPrADbulqoIzVI8f3Z2cR3lEmaDFElX7L3BwXd06tuk7uljTWroi45BY5SjxfSY
YjxQc8SEiNQWzcZXifkhKFq+V4VTEDMJIwW3s6/vAmwD7Z7+E9FKGLSYEnyvsTaqYrvHMoxPMtDw
jR8sKI1Yt4snyvStWerIBbNy2saQsVjvd5nMUM3YaN/nxPqNKf0rIbSQgUrkd237TTbXhUFFiPI8
o1Xd1fKU5MXNwwc8ptF7RtstQCb/gyL6qSsZHEZRz7BbYS1gY+MUlP6prfr9PA/2R8rvxG5S+YaD
m1EvE+x/7ZNpbTv4JAfRlASUWvtpsFERh8yNZP86zCoJVEgxtJn1zquzmY6lRy6Naf2TnJgwxOTP
AHCjvYT+FMB7fOss87VPa56yZdvICqS2kV0fUJkGeU3t1rtRQPaVRYPJQPZs2V9uWm9o7zBt0aQP
7qQOYhnZxDZ+yWbeZ6DvUMi7GnlzuemX7rTlCcgOoTZt+PzFAN4vdcAHuORBRpESmEs4VtMop6my
/s3zvNMr5sosOnPcMKOfMap7VmJsK9QJjMjzXx69wa0pst89N9K2RiuO49rYcEf/NgXLE3Z/hz+o
8jyYzh7h2EPWZfVWIUF558QI6RvV2qyvkGM/1jUTdr1q0UllJgNMSGmO1R84ahzLqf1SVWZ95QyE
XAU0DW5mMn7N7S87YoBV1u6OzjTcj44wv2m2j6NtersmD7I/MuquISKGs2Z3V082z9WglqenLp+T
G2PsFxGHnKnq+MJxpvHNOfyjQpNNNXBSk2wG2LBM4WRHc7JxzYtRUkG7JrF80tZ/x+AB+nmU6NBc
ZgO4m6P4UWmzT0bT3OyFrDeNMu68Iv9E+MrS2WLfT6f+JZmbxs9072Y22j/RRNnO85Ib93e2dUT1
Hv8f8s5kOW5k27K/Uj+AawAc7gCm0bcM9t0ERlEi+r7H17+FYFa9lMoq0964JpEkpSRFBOB+/Jy9
1w6wUSLVOjg2Y4WM091bP7jLMky/uHfGZVPRZ4wmYyXbdlhNWXLgeb3NDbBNJCDnSd2tGXAMC6ai
0wxTgjEWk5ihMYJilMUXcWVXI+HYnqEAaGsnzIkIFjjeLJ3Bh99IL2/Embpm4PfGr5WSPcgkJ3ez
B2LdckRwcln3rr1OI/AcNO+1o8qekWja65J80oUZ+RtVgtnOosZeZ2B6+D51i4BTw+7fxfdDEWpL
YdLIqc1sU3hADpD84GnwmG41NxHq2YVCGLsohTfyIndFqnU4Ljvoa6ybizIgnkpRSc4P0hNKhIhS
yL9P2JfYIwmjJqWEfya5l2XdL0sg30ubpro9IJBwQaQgAmuXxYQOBZJq6iLgY5B5Z/vJx9DpH6Kv
jJVnnWTpaysdyfHedrVDo69z6TZrbeaPlHA0ae8gdw0JZl54KXl0sEdQxo1vTAYXBqLAbd2xC5O5
VAxld6ycninpVyOZhQ4Go/+oc1CiOwFsjfjAIbNexuFEkqUfX+q8YiutkoUBE+XYuFCoW+8mN/3H
WJYxA3XnRjd3jS6/6j7o16PVr918StGCmQ91Z59mQdsu5VgZCXQkme9Ui6Ib4eAgHxcVkw4HmNQC
qPLSdtCNFMSca9bt1JGb3URMXb084H5psDSQk7WAny+4TdpZl2WxkAmj3tgtXRrjlnDrBpuPvsnq
ak94Y7av++7T8r10a1lrKzU3wox+xY4ZYqxCWs3af2NziTKnW0yDm65GDYFtFmYEWTTRnmOARvGE
0725HwMDfGj/0qS4A3We4JWFXmHR9PwNa6JtET1mou73qU2iZms+MO8xVnVNPYgObaH6FjlQHi20
MX3FDPczrQIc3YjDWg3BFu0knAScUpa1F6G5eMHnzwl51nqlgpmOYTvbtPUOTRHbGy0kvYwJnlH1
yFBSEmu196YN6hVTTR5Gl2aPX03hyjSNj1ymz1WGZn1E5FVF7taRg71PW8TILoxkPQ/GBSLqWox7
tM3BZizPapA73mcEJIV3Qis8UcMat1PtMMcKO5JTs+mnl2E1gm0aK8EiXZ/ySHZLAXILnR23iSqN
OTSAeiB7rj30ZlH84lfWxfFmZrFp7ZSQT2RYa0tcce8dfIdaC95gpNzZAcjRgnjItg1WXZI0PCwz
pxO02M6xsT06WrhLXER2k49km/IpiPQPFvbqNPVPJDFgDhj6e5VzDuSuGRcqxhDYM3qER5KKe/Av
8ahBlPcYJ3t3tr0O4i5dGGWTroWRMPEZnmpV+7eOEhewGM0gg2dsNSQPmWDwiLNeJUz9N+Mc3Frn
P1vz1EcG4TAhfxyWbb/KumRcWlCKMcM5rEgzjWoIj7o/nWrT3KS67q/LaPiwAT5XtqP4vzRkZnkM
7PEtca1LYsJA6E09XKbIArd2WL6z2jEV1XoArbH+zuSiXeWVQbRFSTcE/OImD5KZq/KUYoR1ZNec
kpYVjc6utUJvqLiaNGWcVN0lnXuCab8ydetN6IWz9aeJ+ZVEdIfknkUpaNaVW6tFaKp1kddnz0Gf
obT+w0yDIy1pA1CD48xC0LXAz7LH0HgRvkb6wdjd9TrTVfTVlKK0NxbevBSlllauS6bwenlbJAC7
ZGxkKKE7Rhf+tIQsa57DmLPjaNg64bPWTZGl/ali4sumNAVRvBrs/Kfm8H5niSTI1afpHNfqkEKo
WKMQHFZGbedLUeQflvRqLhuTRL8Q94MefHqeBRMnbqZdCGaZ1s++sJDUTTLkPcVuu+g1wWyuy99d
o2yxqMRyqZdyy5KF59bCZWil2s4x/WoRWoA3yCXZuhOhQhxpYFmg/jRfhmLg1iYKBnRUyJFMjKsk
Dc11COu7S9wdlLxTOJUvXhwZpKfZm9a3qKnnHg+Tu1sxOkfLaF3kL+LiDIRWq25EhGp/DW5Xoh5i
tZp6mPkBzq5FFBibbkLunOmQ3WKXLDtTRv3Ovauh3tFXTZZ5JHhAQJYlQ8xIA1WTiQN9UzLu9AMe
f4sD2xWfqg0wVHvqJLKrcILtw5+AfBlXGkO1qnV1RC5ibUZ3ZM1Okdkjm0EOCDFXoVxYBqmHqshZ
UVtSeo7lsGpY+eCbghRA8BE2JTt0QiHSrhLac4iG9pzXwoXGyLhurQxAx6HXnWrvmi1LIrsDWVan
IOs/DTeaF51D1GRQzSYm5ZYWnhxMfoqzACFI5gJuV7IStrb2SsvH1+h+DQMonoEn1Rn7pXLFkw4Q
ZUXI16Mc80fSK7a0GHdJjYcyo4bM/H3ZusehJ/HY7Kd+ozH9Fyghwt67+ATpDpX/PnFibov0XAb8
hZAohl6UKJe8VzaCGDBrRbNBKw5Gbi0H5YH/BaIboqVD2MMWyP28pXWVrHLTUbvqueWM42SazmgI
2mZC4i2ZD1a4zjyD1YjBI2PfVmES6X9ELcN++HtqIch+MGcBPWCMhp/2YBv4iEm+jtaDdqtxxiT5
2NfJRaWyburKR3bAza4M6ln7w+B4tsCUro5te3BEzmIfqdfKNWg9llizUSkwnVmI0S02o8AKz8nB
X0cZK6EfJvtU+dHCdJr3rGme7NSe+3t9telE9+oVzasdqgYYZjth9SOPTPvoTNWiDGNgZi+J86pX
0Wiygne4vgt6kxsYpwhCLOnA6kJLbdYM/J0vk8JhkSdWCruygx6dBpSYxUMwH84bjOil6U+3hhiS
U69rO3OEWNUiYv1+KQYTxhVowRQW89JLP7wabyenx2Omekn+VOKtuyBzdvGkbvF6/PCFcpaJX12q
PpCLVE8UIElu/2rYdhV9O8O5d63pTLs1gHXnk9WWkFnYOGNMulY6nqlp1tmyC9gluw4O7hhRxOQZ
qVd24G3yME0XWkCDMYHgsoYNQolQo+mqgC11ef1JhmyxKGnvLWqz29m+/9nNtXSlFa+eW2jH0M4x
qrp0l6xWLE1JdFNBxFlX0vNk3rk06rqlPTV668bUKADr6dw5jHIFp1KZ188hpKmlKx6i0bqro+zJ
HolUTiEl2DGhANM4PHURxk+wsuPKkmm9LDiWGA1RdmYV/BIZ+Vy0xPob1ArE1RACBXTz7HS2ODN4
GWkETPyIrH2sPX+d+Fl9ydzhR9wl9tbJ62GVl90nc9HBAe3UtqG+BpNAD8HIUfiE5HLiWCIxYCr3
QfjT0IJVE4T6Nk1ze62yHWCUbJ3X6GqEFsfnIFqRb2nQjUruwg4BmG6VKN2rx7opnYsL5cTnVFu5
VbfG2XlvMEBHVLBJGejGIxFdDs8ZLQFE4405HKXnc2/yVGD7D1EahEgeDYvzcvEYD9B93QQobMO8
0LVJDPbU4F+Ihe0p4YCyWHHyqzWneptH0bTvZLdRjXVyi/ChKoZwVRbGY9Bssqa/06IbhuUlhWp5
D6z3KapvC8yUt0XLe8pdstYg2r9KjdaSZVNdpzgxCMRcZoFfIQpMynXusbawdRsr5CrDwhr7F22s
p41ME94DbE9MeCaE6plYh4H0N8GovmTw0IRnXUt/WaZcIUoFPBk4kr5e9TT54Nd4StmCI5WQBFHA
aaZw8mrnFUs2OwrS0IXyNq3RV4dI3zaRVi+IMLpmH3yIqaOyHt32XJhQ5RH7kKUHCMOb2jvOKWGp
JjQFfJvMoPzzZPY1JTi4o9A5mV3+CvoCAaqvoRLkL8MSRqtpQRfOcc31vvFccHDdeKOclo2V76vU
e9fExAMa07vM6J17D12fmYdeMPoWy1KO424IArVUJeul2957njdtK5llayMihZ0dAXfSr1Ctp4ow
DQkJbDFzk9Zg78Zlh9e+D4Z83e6Tw1io27BInm0hy13sZu8J2d8LTeD3jP2wXdsk3mc0EfSW0wPt
+R8hyRuo4bNVPjF29RjFjZC8rwFQ6zwOLCQj8c+p8hGB9jh3zZbngYlodY8P1IeAHe0m4nuf0nzA
f6cPXyrUjHPsWN1G8xyfMU1uUe9whBsiIrgkbK2dEbsfA7M5ShM6qroXL4hXw+prVvolOXh5Z991
A4iDBBVQBA3xrR1+aYVxCHpOV7pWtyvffguH9rMW7zmj3y7sYdPR5mcT3faFS/xFgbniqTeIghka
fOepexnYGBdhbSFceI5a+LKNsRsYvhnsX/Y03kyZ+EigmDQTGRo1Qy5iKLbpgMcuH9xb8DRnRqEL
heS3dWOOyhPdgTFFldhAa6UhhBjyx5A9GLXp3aI9nBu+SD2KTKzCUJdHYCx7htjBpTCdoyetL+7H
8jHIm2YrxQwaF9OZsWruwtu25Ucl4+eoWlb9NKxFJpJdHyXrhH8NpoYWTn3f2AiEzIrOKr1DveJM
yaV95vBmYLWuFmWJDtiqEcbFFrUL0+XbxsQrZApB8Fc27dvBXUDwXNlOAaih4xvZ27LVH2HF3bMG
lzh1VLBxha8fGTN+DQhGTeI3thUjcM1krQ0menWEN6t1JEJOzxl58RZa4NSbN/Sp23ao8UtqWTB+
BX114iY8PzhYnUb+UbA1lQmZn50vLye5LEK/X5FV1WyDkV+HonbfWNQwiauvU3MA9W3aT3gBCNBC
MOPhtIb7lBK/upjFoEB2R9TIt4FGZK9ZEPswJqAfy2raR0Pt4GNZ0Gr6UdecgqGLor7zxC4rc/aW
1Oam6MxNacXhtqoXrRydZS2xQsikTna6H407W431gjnQSLuGt1Mrkxckm1uOLxD7InStlltTmmt9
zigpWOkujUBXNFtdo8eojcVdmLnnJKCWaJMnfeT37qaHMuq2FvB/bHRLkQ5P5pgnM7MAKz80mj6g
o9Ap7kTEuxhy2hdU/LNyuXwPGX3g/bStvVTlQ6k9wmZ41SwiGjsXJ4hkHcwhlpWlwZLq0zNxMQvj
coQHMBG8mZV3lqd9ZGTCQpRxbkxBVEsWTckqK+NmibMNMzt5uIhYCYYrwo+Oa6XZNSro5DbIgKaV
wY3TZCh0vend3he9cymSqsctxcPs5D5NLWVte5HUS810IiDr2bakkFraTffR+pDwZd5jqRF5vuxF
8OTH43uPyJh7lK80HMVqzflqflVEDBCE6r4yB33DJZ0Kav9sUu9ohNeOSwuiYrfdZfGN5nNVvPmY
EJY/FRH3/ITiETPtM9MgWhe0bLkphyWHGTK2AMuWgJnR7SKXuLpFbZpQgNItMPK5dWYb0uiGtUOw
iyP7uaZVQBvQi+Jd0KuD0dj10a+89PCNJNLYg9M8AGuMWxhnBgTS8vpSMY1wsbXt2BI4nfejIhUV
Bhrt8zOrfHSHLI6TAYpxtCQ6duEQwfhMWRCBKw8jPgSNU+ODlBHbxRDfCCkkmwZJhZ3yBDca/dO8
p7zwAyveNx3BE9csluunFgMh+iIxoN9ILlpTwzJRA8kzcn041qkVb2xp+qzZ3EoVeu89E0kePVTl
qSis95wcqFVoGt2ZGbC/jTxseZNZ309wEBcqK2ghOZ65kjjC6bzY6C3JdJ+HTJusAjs41OEPZHXh
LckOFXRmYioGT2di7yw1wGEHB6TD5Xt0bBURYQVTeAwF20o09eN7azY3NTkKse0a94GF22Ret77J
yY3kJ8ZFiJanGnE2zuNnP+yewTIh856CiwiwqbAeFWvWMvJL/XIRZnJTo+MrZ8B2bhGqIcKIOXwY
gfyYUj4V8Re9PcDYc22aF7UJxCpwOErIbqePWbRS6WQhCKRtpNJP02McoPuM+dyMm8WR+/kicXdX
+ysgKTgYsDkXAADr18wrV+x/uO3nj7R8OtlDTbM3Dd9wrPYHRk4IhuPp4hES+O4h8Fqp/kuqVJ4k
KtR90A7pvhx8m5QXC6djTafKLNG0Tk7EmpQbNVF910kw9ay+UoJhkBG44aWcDVhdxMl20rz8fux4
KCqEaB+JTj1oRc54O/mHboba0iyXXdSeDUdjyjfLTVuDW9kuEL9+f2+N0yS9xFNomO9tN6pbF7b2
wYMZSmeXX+Bv0Le/2Gr/K2tRfIXEcUBi+x2+/E1Sk5aURM7o5hyR9DtJrSSaszeF+8twLVbIUR3y
wGBsm8ljHxE52U3JWwSsqzAD8Rgh2VlL5FTjhA++ZJmdpbnXF7jaB6yHwylyGJ/ZtYj2ZZkHdzzp
ixFSysrx7vA79GtHZfYqbGX6L6RY8/csm/kXUY5rCiVdQ+mkpP6RJ+Cojs05n9DKlQogQaVvzbS8
DxptXYCsW9PCKvezXF/P/UenbP0ZA/Y1SMrmMQT6QkHIIRPBQyYpj72OIh9CAduaMi9aqB2HwNf+
Bex5TTz+jWKnbPIPdEcnGtmGmfcHxa7HzuwHZZgRSdlBXbZSK93GZZptwdN7mxgL0FvVmHsAowJH
eezvM4JDznlf0yedChOPLe2aba6KAclk4h18m35HJo2H2o4O6SyJQfKHGtIxj+6svr6+FEWwUp5f
rlLH8w5sfd0NrgG6ogZpVrFNTwC2RLUKp0mtCCZ/CPTJBNKsSGOalShWxOxFd0ENNZZ+queX60cK
nKMAcgF7x6LpBDrsTCu6XdZNPmxHD7hVRuE80Z++ZaKKK8Kxra0vJ/QLZGe+Zm3PR1pwKW2tepnX
oKAu8oem1o4eMWo3nYowFelkpU4YwW/ioB92w0AtWxTowQgT4Ek0n+lqa0cEO9F9p8zmNqcMioWo
/uWZuUZT/Pa+OUA7udkswX8scIe/PzNUjAFdLw2mCFt8mJf7ppj8h7FR1TksxgtGi4UZaCrdmlpB
SmXFEafQGbJdAXJgIsiecDz62VaN72QqttfUz0ZmaIEYCe6vn7aKKO6hmGEOenNftkm8B86NMYZ+
6H0ZGuRi2eYMjq/YGiyjX3cufd+yxl43JwPV1fSgRjs+V6FE2QpiFKBJfpMOmJWFyxAvdDN5Uop0
Aazsl+tyPdoDsY6TkRwtEDgLJpXhUVqWT2SKS8fXqQmRQV4cJ7r97Ghmu6uchNs27fAFBQmRs+i8
hh2Mky74/lyW4hSVLROBORa9UmG5mzrnZUjdu2ve3fUFofEd+DVUO5Znr72UUtMbg5ZgI7TuoFOH
p6Yybr1ScGwfUlQblklPZvRiDNIZww5isSATRZMERSqLd6Y5qyJz5aczq/Q6GLlL1WFD65TGloAz
HdNE4p6nMPtBSR3v/vpa7qvzP6+s6v9akNyZhEmKGlFq/Mf64+nWAoDtowGkBm+qu6nRWENkVPVG
k3R5OyvQd82EaMe3ddoMfe2eXRG3D2JkMRq5w0DYGs5qsDoY88JB8GeHxsrQxFPXhs1dq43BZZKv
tpL1fRnRlPO9kOqr4tgTGXd6TaRkSHL0V9EnX3NaPMpM7ShbjrJDxUSkmHptX0TkiRQBGusrjGWq
UXL2hthGYZesez8ZLw5WorBy8ofrCwEmIENQPz2aBTXLOAwOKlJdLgXosnUzrwWDqNBNTVG676Xx
K0zC+k3LITlnefNCQF4EgyGVNBD15BksJCmSo259Q19/Y77+fUuzTB6/3x5POL7AdaVwXbY0rv3v
j6cQYytxViUL23FxmyjyJ8AS5enOFmvikN6Jyp5g6QX6MspydfIKD4RGVn9UVlzdVDqKrgiBHQKu
nLENWgt6nLZ/rqV968fRcB9FRsxazbnWAhZ9BYizuJIk6A1vV/H19cVraaqHhv/DGSEcY4BzzSdI
QBsG8PpSJ+pn6QHYp5FB0sNVbNZb/QRTHDNWRKD9GOQ3vgAU/883paH/eXHAlBKOZTrw7U1LudcU
1L/lV9UE6hReGYecQINgq42+vgNEQ7kdFLsrccrBL6g4ctPqs5cy08UT720ds+d81yeFUYLFby3i
esIeiYKsjhOZFydh9y9S+QxXQEAZxyshsG3ULw5QBtTS+mCmRv1EcltzGDApQTrz91HtjWsjzgUw
iT7d5EgZ6R6HrzifAkhPZruixZiezd6hf27l6TkkV3MJmZzottEN9lCwicXKnHStUZ88c+5wVxCH
VoMe9+cuEfDZS1fdMXdETcMVZRU1T07ZL1r0/9R1YPVXEv3o6kooSyR0SqwCyLYzsERxYdD57Ax9
ORcJAnzXJZwwdsdJ2W+M+dPr1xzmPjutDEE8QtDxywgWrFTTum3cBVJY6wd83TWn1dxfDIZcM3ny
USwMxngslYbTzgn6wxhxLJSNsh6JQLgJixqKZmu/o0X5yryouNM1TjU5gU3hFVKqYYBnmk0bHJg/
Tsr4vnBldI/28SdwxvB4/cwnv+BfnixDzDvb3x8tbhoWMkmZBRPbMvU/ojpggU6JG5QkUdGQ314T
Iq4RsGg2pyX/boeJEkHOuWwZa1h5k33EnfXp58F7J2V1x7jHg8TQQDhLJ3clGrSSbBzDtqqIXRya
zj4Q7xjsigbDgdFYd71q4kVelf4pKEXKBGZWU7dOzlTt7foVm1X+KFNoVNdPxzCqLlru6T/cuF31
cUTCulX0p3AwjIPDnbgVo6zn2oU5jIGp2lHKBdHQ7NsgyD7rXt1bhX3Djj0dryShTrfZ1yIXCmPZ
TzvX60D3apAY4zxAK9EeGEIVP0KLRhfheP4zTuh8EerTpUmkd7I69/HbB6OhWfy+6XoDCZ0LlAAI
XxaPq54W94HMt+xBV8aP71BuqD3hOGwZGI6vjGqytagNtWPGt0pqm8lroPfmOuEPlkHbEIKkjwAW
hzoC71JiWE2gmjEW1Jyb7x06zFFzlrZRXlyUorM/pEcRRs4muJXrnX9d/vu6rY8cmGZsy3DLnKJe
Tklrba6fdjN2GKHGnXDS01XpK5BQ3OirHEbgWRAcwRW0sKmFbnMBzTqusLTmz1DQmeQRHouTmHO9
qrX19dhZk5YzJtr46HKw7KKBK2pq6A7Y5l8imtordIneFlomS2cb6fWW+Rv5rXU/vSXJcFGit75g
bi0N9rh/qcoNa76Jf7/JLZu92dJdm1pVyT/Ku8kfjNQuDU4BURzDGiyTVcQj9TwA8lx49uj/BFqD
wbm1/YUNKpJZeo1X2yzvTGVcBtOIntrx0vhmfil0si2nAAgJQ1paz74S2zhHp9HAXgAGDYSEgS7i
SAmdlYnFFKztRDePTRQty4lISH5AB0UmDKk0GVZEZi1vO2m3TwW09nom8pH3LM9Nz20nUAdF2WPB
aPbeHozvJ6IJhub2+7RQudrSD3sc07qwDm0pggdlIP0csupg9E1HLnoYpafszW6C4Hx9uXI4ZUOV
xCOl0zXDy6C7ZFK3xctIT32T2txDlu0XL3GjHpWLHSywiELpEGaQ2aaCmT6HwG02CfHvKlYELWM/
kao/X196X9qUQLH4/ppvDDFSeaR3En7dgakNUYWlcM81klVUOk58oAsRLK5mAjepUVZVHRweycx1
xgDbDT7zMevsGy0cmReBD2Mee/fdnjDG7pxqH4Mlx53UYwdFv+ldKqKHlolTBhAw0EPkhkHAJIhK
OAfRDDxFdGpnD2Hb6+CXRL7tqbapZRlo1PPImwW5OlCsW/dASlYI08wnU9j+TaUQwMXVt/MT6dyr
QwLTkThRY62P+lsISu6mm/We4WhAPc16t905aczZTLFjoadmtifLbeuZk7E1ad53KNzR2M3Bhtru
n6uCPyKRbFNXBIM4ypqXdt0CWPN7xRT0hBtbsYeyCAdIYsqdHaM6yKf7OSSwANW6K+gN093EIjs4
e8PKo13j3wrB9NMLngOU0xE8tdHIjnbfikcvyW5c31l/b5UGeiujhs4wYDEFUwAer6DmbOnh7lWT
bf75l3F/Z8Pzy/DUKsn+JFwluVh/pFZPTFVpI9WEFIQaklG0Jy9WwWDsagMxC5ZLf4aBhaKcIFW0
W6svcUTOhya9KBE11v3BYOSLw4ATNqloaBKuxjV8uuF+Am6LxHB86WzYCYTWFrlQP3ErMH2Oyvfv
v6m6RmPApxWAFNtNYsyhj1NpQjbspvXVbTAOPDktW0k4y53C0DiJMkESdrU12qgdj5U0tlJ3o1Md
QuAtPFRcZghD0mfa+UhHxV43Q2ydnOEhGRnmRBl3zhwOgZ2lPxttgkipTL5wbeLn6tMczECJA4NH
ndJhnA6oaPIbrd92QQPcNoddQdBSbbrxeazRBnDebNZZL811YNEWb7yfQewxGC76bqe5cj+B/l4O
USFeXFB0S9Tc2aFPs+W1PomefOn1u4HwJx53zLBlon+CXXOPmIdCKKfxLdHVPFsmHfOo8uXu+mkB
P+1fbmzn9+6WjUdKiDk8hQGxQAcl5mr4b9WuDBRsfNX8zF2XLW3quSrm9doUYiZNs7wsCt3XbqOZ
DuU55tnGZn1vITNeRl1HkTw//tpIF3emrmX2gAy8xagxCM1b4vqMzyIApt23zbakH7iJyBDfY1Lw
lklUdWjirXEBs6O7HdtZpMpUyqC42lPugdfxWnHIYzSF11sC8dh/2/CqLPG33YhvwXSs4m0W6knW
OLPX+zUP2HQw3ZSONl+E5A/QVbcVQgnTLGcT0gkxdcZRX6yyYqi3yZDWd9EETPk7U/VqmFbFRTFa
hl9aAoUOe0A7kVeTInDnjeMy94S+uPZq0OqPp9BMH3vcLwfSSJl5zh/5vbJWqm3z+8lhy8lOpqod
8E4+5Bd/IvxvWjohrI/E+Apq2VLWRTTjUXm53keYVI///MxfM9v+e8u+vs+OTlFqA1Y2JBHkv7/P
oNbsRObJz8F87oXdfZ9kOHwXK/bUbhcmQXVJJw4WbRw822awA/k4vhsdXIUmuv2+JfoQb0nUdNSO
I20pS3EdOlG+lR5tgpRMRNzbdvGGNPLWte+q1E4+0N98TsqJH7Skiw/FIMUaRsbSZ5H64fv9sIwF
JyNOdsWyy1baJAjznF+ceYMFOv7PV4EDGL/m75fBAY1vCITFBsw8+48eKC2/kKMx/cu+SlHNGVSO
UWdOHzKBxu7571mmT5s0Sl7GivcGM5i1sU0csHCiix1qyRx2AaWLLlCFhczCP8psC4rvLJy6epMB
u1OSWEBJg+K1CNiQxznS7vrioAQlZ2YCzOW9GmmOKZAP9Jr6u1H+6/zJ9L+/SrVXY5l+6bMqRlcD
5gr3ZEmSJwVJONcnytIeGc7lN6BKCFqfJkRb9As3k+9veaIcRnhwkDPklKh9gGkFUYtiEapw/jGm
CEzwQBLkrdyFNY9xmi58bYlDxfhRfPZl1l5sod0zrI9P2eC9diTsILVLqrMVau02adjZMY3Wi2t3
Kkzd/FjH4qcwJyAnCuM2akp68VG+w35rvZSegJSncCxVFeFTymvlUxdYgP8iqOg4THemeqHh8LOa
qRCFaAr2EPKJyE6CqYS68NAJzCE85G6xvPbJukZY2+tjb42NuUvmlh2D/++/JPGDH/x2NoURLNqM
f+GRiZdAuAS3c2cMiEeG3vs1NOmuTnCkVhW4DVzR9VHML5zOSWNvF7LX4yOtV3P3fUIxvdzeppka
n0KVknjY/RVU7Fdxf3/1dE6DvLiDuPHCODt3le+dSRGhD5kwpP7+HvFgX/Q0qmDivxRo3V/Qy5yR
C2obBKbFGopG8APiBanfNJnHEkWUn1GAtY8m/dqnNAiw1rfOrrDwKrsi626LXI1A3BLrUCjV7km7
Y84y+9v1iZTUNiC7qLIfs3zM74RImk3OfH6X5uZDOubanWwI4OzLhpRRGsroq9yDJnQmN4NobnIb
SeI0tc0aFKm1kiN8Vig/yaqpWhvtd5gfCJahIFS2D2MTA68mNf1cZKX+DJ6i38nOTj5VhoT8Ohnz
9M8WuCaMxLjZpeW0M4UczwQVezd+D//TIk95m9VEblq6tpj8Lv9sWLYwJozPFvXxTQ3bbIfcZZv5
I+aj0hUvCSzzdVmXzDUVxIyRU4UxvIyjV0FYpP4QnRaBJHSru1JUX5nJ5dAy4CC+sOA55hv0pT/8
KboBg9ucaqk32xjP7sZr/X5Xy6jZdaOO7qes976Kh3MfwqZpjOReQPgDz2XfV5bdr67A1kim4+Gb
dmw5OguD058zT7/3o9D9i3ZsSuJ4NZU/5h68ybhP1n7vTs81nX3a0XANDQ5MOFq8ZIAZBoDwQe+s
5u66CP6PIp+ueU7rn2GTV38GNf2WAvX4/2k0lKS+/38nQy3zmqyo+/Dz4+9xUvP/850OhSP1PyTT
MrdiwKCbtrD4o/47Hsqx/0OwKhg3oWzDmTuvWX4NhzKM/5iGoi1ro+Z3BO3w/xMOJf9D0hTjFDZF
Rne25fxPsqH+nGcyBzRZ1KVgrmYDuvrz8K6lU6uDto43Wp27J40VuSODjB7cSYBnZdMc10Xi9Ayq
neAUQr/g3lSPgVb7J8zkRB/51t60y1tT08adCNsXoP4wXRwi3+P0bpCQtDIYf9nY68dMdy7+pLRX
++ffLvjt94799xa2wXb921ZOh5DkLYpWIbnKXB79z5TavExwVtEHKxAhoDuMaRrjcqMw93bQNrEq
40YlRnwbNJ5zbjBJrkvW/nVfJ6+R3knCAGCqFbl/kKl7EBIGmjEY7qoeFJ4XM/mKkR0dE08tVBVj
waRKW9mWe8S09UrCPHCVjHP66HNkDiY0RHW8Y/aKBeEB3i8CvJzxV6TAwoVtJZmcEtxhV/EsIIM1
oDRzmTdtvHUgqWdu9wM071cpm89AGPMEwf9p1fK1VVgzsfeBChriAnMM84bEuLOxAlwyiVNqdPIf
1n+Rdya9jStpFv1FLJAMkkFuJWqWB8mync4N4SGT8xSc+ev7UNWNRhXQaPS6a/GAyspXlsUhvuHe
c0ur+aW5/av9ywOF8anN2j424C4lIWTlkMRabFYDAgS3PnOKMu7/EjhKQFPD4mZobEAeCNFAt8Yc
ngcnfY1r8YaEhJ9MWG7CfmgbOtaJFZfa5F3J1ARjvIdbL5DabkRiskktZgrkM+y8ON6VkA73dT3f
RofRs1VgLHL7HmFwvnEIxlp34RKe3GQgpqS+wTM0r9ySBJYelcKaXui9RTXqg6VrV8bofKplx0UY
sQ+M6xtTsNy7B4aThDp76gFnDyD1oX2PiDZgdZ1exRmWCDMBvAmxaZ86NA5rOMZPJFU8LwqZlVER
sjJ6k/LDJMRUPnuHsmLchOMF+CSOnRUw+yebU28lJwKoOsi+nurOTZC+NjJnc7MJpNmfnUGDbjK8
syXq+H6ZNekUl6t8EolfdZxafc7qamhja5W5ZbyqLPbGmB8mRNmI+UDYomZoOY7wiqyDwKBFbMUF
DuxHSmtANeJmD05i7TWi6iMDbAwCKbzmS0Klha3onvkJ2s0kqJW2J+r1/GjbmF4JdF+nEN8acgvP
hofqShk5wQgTyTw2gtUiQwjTjPm20VKFtLUiY2up4Z1Wp9KFIm2Tt+ILohF9Mwe1kubF1iLjk1u5
/DOY+WuqlfVby5kY3SxPPAvAtfhfMyz8YYIdgaEvJuFyI4sMsIQbo0wywOMcQYvR2utlXxy7Ltf3
IIT9afAmxqMjkeft6M2EiAzNRij7b2wE0anW6e+lcXYX/9YExoFVzUNTwZoH4gtQqdm4ORSoIQZi
O4lzOccfhuU91IbzFjfGayDa3475qOUajWrup4W4OSp7mByAnNMBO4aaicLpbPQnUWIhu51r0N8I
kEZyw2Sn3gIiSipLf22q4kfHT7TqKrTetEqt8cs0q2eGwa+Qf/VVlbUFWCCYWgVVr94wh874wZJv
W0XD61Ajh0UMxA3aD+sudzegfM9DgPEKpJPlXXRG04w5eHMxC7bS9gH4+gVXPmFAnrGTZnxoS8Q+
xtJQW8Rs4CzlTWW+0+jYKGmbazNDMqeV+ZYhOnjs53XxhhjwMoy/a2UWq9IWTNqaYykNP8eP1wmM
TvQGMAT0RK4No7xibdpJpLAWmWjrEa/EoYxQ77EnJLhlJgkcPx1Dx1Vkut+Q+5EY7VTA/j0xPxCq
r/RwwomBvZorWexnTz47uVNARA02QVfvx8wgCy/ZNyk+tKF6ysFfol5oN4GCtZ6K1RyAEG9S6i3a
9NuoEWXG9GQkmQDZ1Nrh/bNyAJkU3YhvNMeJlVVfrEHOkanId5/k17AoHTie1kNVEP7qslRSw28p
nW+2vScJ+wVkpWmsUycNmSIoba3r5oMT2c9a0D2KuECmWEt8JaL5qHWZI7jDeBMS+0lsifNZIjDB
ANHXe9W0LuEiu5mJ2c1siisEWY/cJQ1p5HIy3qcXmQWPrHQZcCYVQjYCxtez1Y7HLC5BBKErRkvZ
jqwVJYnUqBvXYaqF27LKTmXZkqU8Dv2LLDlE5NSAD/XotcIx4kxF9VxN88boc8rispObCj7kIYwm
nVFyFv02B+tXq8FvA3QIBqfkRaK0+SdNJt6mgHNf4pGsIB3o+x6+cnkxwdqQiR0wGG/C8GB1xpHm
N72kZnYIG8jorp7lTDTp9fIqeipmGosJdfCEQHZvYP/hkt0q13jmYRJnJC2H2Z7Ecx5CBECuf6kQ
8CCIR3+mFb04hsrWNlogxLt0wjN62PgoRFPvJDL/KNDazyxw9dVSndwiZkm+HffoEpQX+01aDU9W
1XYQKsr0d6jAhmozRhFwgyiaLXJdQdb2m5Cwlye7EmLLPdw/ZFmf7SW5ASejW2zVKeJTww1SeEwh
b6fKiL5aCzuSVer9tcr0+ZgjDNiEkgZvTkuNtGLzsXNzdS1ApvCkarfZaw7zEMxvU4B4fs5093Fk
keRDAayQJT1rWH2f44H+Qlk2mDKCaB6cPH4iRCB8Rq+/lkFuXMmzkf44gBgKiHFxS510hdq8wm4p
PLWYjjCoW+gInvJ6mhk2RvMG0Ut0VG58xWa22AIRmUtlqAuKabK5YChsZH4heQlPzpzSzLluyUQn
hyEqdEw3loJtDBJkwplW1Ra6CbcFchPheA8S8gEkPJW0uWQ0lpGrTqp+LaohPuQ1j3dTEOWUxI3L
SHWAA4gcNzbZ+s95CpW5v8FZ5UYjxoAw942W5eQouQRRl8Af9D5FLdA22bZ1B3Nd9WeMtMwO245H
0Ko2RecCFjGCFzUB7529fUJ3vMohMK/kI1TlM/PJDdkh+6hjI97LnBCFOPddF4EgQaXsyuRuKj90
jywPx914NcY9u5t2/E7YoXCqLmANrtki77Gf7RHVHdZhBZ93XZjAWaYhU5y/8qsxu3OyyEBM48vF
jr32qp+iqKO17IHPsMo7GiMQ3sTGgaID+kh6HZ+XCdo96n7wMSGliRCOBS6B4JEW41tPoxoDRZyz
TdroLupxpzVxPGVvHdqhOUiIM0fYqJCShR3QeUIg8RTBEF11jdwQFrnpDPVoVNZZLZ1sz9itqsVf
K0W3UUnMIY6VHbhHb3XUUzq6g6/G/tZigLBQCI9qZC1MyIGII4KHm3UBEBMkJ6LlFGUIPlcQt613
xRr3kleJuSJqgIQGLV+Hg4BX6x40aDNrhgE/Qd/8pAJb/Zyk5coqEmIB5GflVOyvzAWwi6PoVDe/
Z5Gt5uRpLP5ATb8oUifWYD5ec1GeMQnty1C5Ptv3bWfjhhid5FvWUH/wSNxmk1q3xDg5Eq3dVeVb
ZgU5rrHkfdTsCzC0vZrq96mBhRsF9pH53ae8omUsEJexnY7b4LPox5dRZ7Ss3swq+Y4zPkzqjTfa
HYz10xNPbRujHU6tB7vpnpOBIxDgEOnSs8wgtvGCCPdeqjVrb4RaOGIwAK7zToou6MlSEHARJJcq
eer1+m2W3q7L+LhFbbRkEYJrFHgpDQ1gD/Br2NHO1K9KZLZWhuzelZReKcVymugX4KUDNqT8rWIf
hAaWNdrQTlfHsi/JxIfswdcrIiY0bLlU5EcB+ZYKD585IzDuGj6J4TjiWHnexpbp3wDP5doM0rOF
HG+dH+QAe8Wc889Si8HW1RhqoVcceAEaprNlUmbxN/mDWEbfU50hmA+RSRjuTUxAdeOUUz8nFnYN
0WbGops+UDlytHUGoTvNWZd1dhn6BZeqwDc2QSBOzIOhSqOOf29Fj5sXU5JvlWLPLgFzZsUqn+zV
c6rr3QURxEME9mEKKutXFpbOYRL27HdNJ36lrKIwVr/H2Vw9DEXfPle2eC/PhBQF71lqhA+27ojV
/b8G99A0GhNJTGuE8RB8ClPJdT6iuZLW+Jjj4VN4Ly8B+N6jB6cBi7rmXbwZ53IHUWanQ/Pf6s5i
baMHuMCC5x+Uw/T+gK4Hc/rj4DVlqx6eGVYDSRysx4l3Nr7X+kX1f7LObQ6egao+6p4HGTYvejAX
N++Ky+0HGlj6OKWe9ird+mbKst1VqUsgI5kfyhz5R578Ad0W7IchTq6hSXE+B6W1t7GzX+9/1kd4
NwkUGTPR4YkmZ5lcZt33AmxdiageWVTyQkHBLbKZIZX37qDl3OMXyx/c0n2Si3nK8r6bXBHxmw8f
KKM5ImcHK3qgaIlm/cNJXTQRYdI9mpS8ahpg8kdegH7ZpEGNi3PloGliT57hROgHn+1Nrqlf5VA7
DwOwUBy92nudQhpK+opmQ3j7DiS8o59hIYwAdSVcbS0x1vfqiHE8L+I8tU6pmXA62+Mjae5rhIwx
EY/NVeM2YsXCI562UrxQ8TrOEO8sQwru0XWRY4PHBgXzqIhu5GeUeRpv2zB/lFnL5irocW11ZeDX
UzKwIuZfJZCp8JPur1lHIefYtYRPtdMlKybAEg9V5HWIlNg1xVbXH7joMjC/ee7iFVQQh8lg1G9D
5rhuoiM5A8VA3NJCdhoRG6ENqWcom1PGsnkl5xyzQCrzm4jf0hCLK1zSh6AwKB5zFQDWcJufuiok
ephpXCsLnF3aG6uCu6fI9QtfhgsTgVGGiMZ0mzoEo3TQU3Z3QXw/uPZKhIZ4VJb+pBsmI2YKzXYs
6aAmtjbcff+1zxQpCZYg8mFIVMW+C1A9uhqAFicbcLcmxi/XNfkbBYBYpsRwKhZj2DDlXzghf8ra
PkUaj+LSr+YLULXpvfmx5VsE3RKwZw2f0HIaNxgP/JRk2wlmtVMX9lgLn7PQe+5NnHwBQL3tXHNl
W7W7X3qYviQnMmD33Vr9EPBcbUnv8XZjiqo6biNKyUBh6ecNMFvweLvWBKmOb+rwz+soKAbyUaan
xMbP1GbkypgNNQ+VcNiRO0PISgyUTT7f/5gtPlCVGfyEN1qYdLm/XC9lfUteL8aZavTjzB521RTQ
RqmVhlNvbScA3hxR/J36EUfkDPsuHMnXDHLMXAi6znlRfzexNfi6dlP2zaYCX5RztCU4GIjeqRdZ
AvdcY2HAaKnObWEF6xKppE9xCNwQLii++hk6a8YInFKB2dOyUR9UzME6MZfKo/5NExUlQp39svBZ
X/WMMGFgnH6Rxu0JrzHWLKOWD309HbG0oX0QbQs+pQ+e5dIakJ74zTiSzJ60KnaC0lkPmifPoWCw
GQcs1wvqIHgUvKMu7gTxVpWRPA5GtgfywC8UmMciDd1fU6b2TWsbt8krAXNJBWPR1nZwRaB8djo0
l/ujKcuUqBKIYLlKrMP9lZBHZnIiOmMdtm324uR/68BzQY1xEVjFnpUAdJwwGLNV2TzXloePjLGZ
VnUvUcXzr1ihrdVIxtI0RCRBziM0SiEjJPOY/nmXOAfm93/un98myeCixQQa57/IFVYvsYyxPVvd
i4w87cycXRzymXcZWhwgkaMHPiCI+Jy2WpO/TuusjdqpCqpl+L4oB735pvWAZlTJoswUOksRneCP
NjmPzgt2ABdu7UF1LrZgNUN7X+YSue59Zc14TMfEhrmP5JFXeE450FmnUoM1itEf+XJ/rAmS6SVJ
f4Ob0W1XFxFE3UkPpp92UQXDi6fxcHGhp1B+rLLatQZJcGYTXttaj3f27Lw4upXvx+XF685+TojL
oQmq7/t3z3323kymuGRzvXRnAYmdTvxs1gPNp4e1ZBHGjWO8w1v/GHqsnC233OrLbWB1udhjDcTI
JRt5qN1873ogpjONXDmK6IuY502BkMnloN2YxlzsbNINH+EX3UzoU6tySeNoqirZxNCPjK4hgD0E
IzkbI6otZc7kNqfnKGm9ZxpoOpFyL4mh2d3f21ZUnlw3ol2DAuCPAYT22OsWfHVAbDEW6CvpR6s7
1lqYTQuwPDgAFuLAH+r8u7IOrsChFiRnT1cGCScJkP9FRCDguPFUd92hzr5cbLNPIDvYkxHEC7kG
ZWlFVkBWCRh+pc2Eb3lL3HeMqDFP9mQXB05A75zNfzMl9HNqh7/qrB329F7Jqep715cT9kC9hAAV
kR2IPGnAP9imi/5HfN7lGiGL1laZ4VlMKNmXHZQZ0nMiE7y/1zMoWYowhx2HTOUXbkyuqxja9f2C
3p8YjboaLtpVV4EHaS7JdkJPXgHKPNmhKk73rZPBOQTinYfM7rxz6FnpxsspSJm7Wge4jE922nAf
9N2F+Nd8XSfm3vYKzsHAsX0j0gpGYCku5UDHELssy/IiHBgmCOW7edRt7MzBZRwR5jl09iZqdVSK
jSHofGMCjmrsq/79acw7KDqFA1MepQ1qOOiIIilYCRg5Am80a0bWEVOeDtU7wc+BPuHmaZvkZfgS
EMIJ/JDRLRCfRmu7OLMJcUE+8UHaQHNsOUgxH037gHkXL3Zu8HgUvL86qXZQPb9IpTAeUG8BY84Y
xXrigBSBHcUs7VVL7//Pb1TrBvYC7dBt7iWFhud6F044eoBxgU8Z7eZ4/0WguUY7Hs4nw+lxmbYj
81TPJD/HmkLUH6VxTFTM4IWlwanWGLzd03dr7n9uv7I6jkNYHDS+SfTb2CdbLau3ScBJoQntMCaz
e0IXYchVphywZgPtYWCbfzFqjA/3lSGO62w7Q91Z947VYZLHBMiIbEdIS/qk8a64apV6SBk19kpA
8AmXDp/2fp0o6GDcRlyfuIGC04w374AaVxxCy3iuS7+P3OAxkrxMGMg8xaaUxymcryJlTLUUL6Pl
fNCodydm/sLXq6jf3NG6vBIOQWh2z9FwCyuhvzEyc3jQeYJshLSrrEmm73T4M6sSPmhd6c+Fg9k3
9LS3tAIxt0ZCX15JuWH6bnfBHtT7bzjufqz14zMkSjrnJQupyRdI0nKwGGW9uwN64y/hdcUj6nRK
HUkmm2bV+bHQmc54XZWsA2x424xR/NETVAZIP8BW41ysRn0d2JXaRRCt1o6BVs2IPQya9YDsR21S
ozbOtl38ZJ40CDpMGSFFAVJJ5GP3Z1NIOJQyImSK2KBMNYKLrsAhEKDjWyp6U3iKANyXsVFdWq26
5TLB0JgO+gEXkyS70eCHDHaOrakVbJk5rJnXRScEcmrfNt3TvfCcEq85sUChEpjFAf/N76YtHktm
yv79NodW4Z29pXjUrEQRuMR8FZ7fW+LOLF3CoD3EabLXxqn+TjCYr6RpnpnxB69llT/ygsuvWknz
hp7Un0Qa/GL4zkQ/M33RK+dRa4ZLwUwqZ7xP9sn4HQ2edoixi/ONld4Tb1XqDVI6/Kg27BPnLjb+
OY/YiwN76l1npnJu5SWpUoaJpfOImgHLd3tBDUSiMeuZxiDW5l5i3HHbgPWYDIbT832G2mrFwYu9
fqcNhbfgquSuyytfpjNzYx0CrQyKa+4RDmvb+TZHB4/5ApN3vfCZeTW3dcXMBGb0OWTwB4ixQVkF
C8aUzYNmkouXI11T/Rg/WQvdehzzYVeTVgMsDOiPyKwH9glksNOUA9AxynVdJcf7J6vs0HrzhuYl
HEIMLcF8ihObzo9YvQ5n7b1USkn6yywvfGi31nKvWEDjtfPYzN4pA2NoVNF0ghoVrWZZVc852qfM
EajKsSwuNBYacyvb3XXfLaaAdWOzeclriFg5SDIO0mrHWPkBKtNP6mBNu9dbQ+lsJD6KxyKHfFMS
YaIa5KRzI7bIu3wg6cEuF126GgKoPSrf2hbTfVQsaCLNScMt5S2CdWws7vDm6BXSY+mRs9k15XbI
PHsP34uhib0Jp11WG7Delqm2ZNG9Hd1NIrFe2/Y0+2aQn1QTCbrC5q8oZxNovLzGeH0ONZhU34rt
fjfG0FYCFZykqW8QjrlAUQN33YrmFQpd7PP6YA261GiaQZQ7W0oiZWsn3N1reJZ4BAKUVTefJ6ft
DirB92JrRF30hv0m6JcBbLRq39m/mebYr+Wym1ApczWzl/WhR9y5y4DPI3pSaxiq48HL0+7B0msL
xw4PQZP2L3T7qA3r4WKV00XLvOpjsGnj+ygj1UGae1gK5YazPiLSAtQy3dO9xI2wP9X99CgqiBLl
Ium4v7SACASnYs1tI5y6/V8k9+a/Ke7Zc9kGyCYPAbKJANn9N8fWHHqOlYIg2hizja3TGJ8VawPb
iS+RA4/0XouGgoA/XRJuNFgUAMuB3C9Pyv0z6kubZmoq3I3sr5hGiiO+ECJc8uvAWur/LjH5/yod
MSxsjv+zduRMP9t9FvG/SEfu/84/tSOm8w/EHzbGOwoWW+qC/7d/SkdM/R+LC9pxHTQbJhISBBH/
qR2xnX9YFuZuz8KrgfHov5Uj4h/IRpAb6YbuLere/5N0RPCffxFdSN2yEK7YOn54y3Udz/g35wc6
4tZsowbbf+pYa5gwUfMJjgDXR2S9mFI/B8CUQhI79DL9nAKXHl8D/TbC9xbwWcrGVviu930WgjfA
ByQqbkoyfEtvO8YFvZLzx2Vr0Ipkq6pqE1fjcyny49BiqMUjH6ABRodPioL8nokHKkv5iO4sj4bH
PIbY19UP1ohZIYHYQ0R3o7u+MVibrLau9vwMVLfzxutsqnMhils0uHus4qmPAepIPhWDPvq0NEmA
s6MNFx9TMcCFwXFI/NevemxfzeSiadaujIPPelj20AQJ4CqfGComFbx4XrIhJMmVcJ96cKk1yLGU
/XPr/cgns2NGkdinkl9fD56T6NqXjN+r7phP+iF1QN4X5Yoz8tGzwlVbgNjryzeyeQBTkzK+dubm
nJN8VzfQyWGfd1PhD328KfvA1yx3HzQMGJyBNjIFzp0/16bHvvA4Ge2lADnUzwFuKgejDBV3r99Q
s6xsLz3UbwbnzppqmBi/HOBJQBZUJc5uD5p9qi6Tx2EfV/mzSqZtWmSQ6rL2kW0x636/A13nQ+3y
Mzq4Mm2ulUlmkGF/mHC6SpDuc0/gc4Y6v0cvXsURpG74wJa3agPrJrMPeE4vVZdwmHk0ed4apSnQ
zQS9retMW96DfPWkOwfm1vayS9pzB1CNreVQP1B6ulsCOVZikD+lLTdaHr8KfotZT/zQ1ol7f+mS
9wAZBClGh7p3X2CMQdIq8et2t5ZlUaSx3emaL1qlkSyBAtN86ZNkrG88mubAzU5jUh77qH4mvvkg
2MtNi4hnfo/t4JFELGLjYNp7T1JVG9NVF9TCCJHaTVPZRx1g+zQMYIaDUyI+lZ3v6oyCpfusQEUn
IwJXE6qsMrS9BvEDRxwVSI+FIVS7uLSPUXK1B9y/GtnKGXEQInyUhn4u0SFY8Df93trOPbOPhrnI
zDgXFnv70GJvoKVYlWZw61XvF4Q3Ogm8uBy2ZVrvLChqdj29TDXrVjLFujCkcIK3Y8JWXcAEVXhy
yq+O8hlQgR/MLMI1LXmKxKvXuK9WNh1rCTe16PEDm91rY2jPQ0z62l4tjK4ydyjpCGruiDpKs1MH
oTvJ1Gdk14dSNs8yohSevoEB/tixxLs/59A4g8e6CX7lDkIoC8nXLZEa6bkKdp3NCsSkWCITHetX
qF5BY0brLhAH0LS6O73SfW+E7M+iQaLdcGV1cEzW1CxYnKfGHi9BWmxSgDCmIiSpUfavMq+pfsKD
JsO9aTg61pLfZvXWAAZSDjO4vH2DM8WW3Rt3STXuNP2N2ARwUk8pSHeNDYnS/kT5dAa3/1CaOstt
Y6MJZzUkezeLrp5htiiBxFYTIUzx+aNFzoXH4k/ktHCP+jJfj7AdVNw/2IHz2jpYbd36aFgzPrDC
M3yVkis4dT8kj11qwqprL/gusLCvm1BtSgtljQUQ2hMKkwBbDa12HpkWfdfJoZLOSddIlzQYki9S
iom8Gfz99sfcEZnaNqdMwJPtBRBhcOR7ULOc4X6elBnwCwJaMzd8odk+1vUPgdoHM20edAu9kX60
lfHepOnFq5urHHDJFLK/0nSu7bTcWpDeZqIeklLfsnh+wVL6OnXZdSpmglCyXQ9mjU3kFaU/D25O
+pG20ltvr8QGisKnpZXbBGEK7tQ1WpeL6JAf9VBI9OlNBtFZMOZ2AlBOIgG/pNZjDMM+fmuFAncA
3M03lPgpXB4Deibdn2LE/XrdR+De4OeNnwUUTuJYcfN9FeGPhwwvLA9Rw4Mw3Yrh1sLZCnoSYDT4
vSX4eyTztVEcdTtHyw690IwuQw3BLK+9eZXop3QOIWYVyl5li8LFno6Z+sV6d10kv9m4rGz2gpGJ
S508BoJsqeq7XcfIVy1E+bk5jrO9c+zq3I76h7lQc6wKSIHUznUbbGSjAMSZLJjmDsgAj8fsfVXO
9De1xWMDuYd8ZkKGe4JDJA5W3+JWlpGzeMxIHBsJDwEvPDXdg0kCcRGV7znbNmMy4fGVvmdO6I39
Dg0gkNpdBC7PGEzIfTjzIoBhefwY4tdKZ3crAsRrclQfwi3/alX2J5T5r2Qo/gQClm9qZyuY/i86
wEQwnNlvQ1VHlfE9imsAXHGVMYWyFPPLkpzmNmo/y7D+wnJv+DLs91gwAKjzHVcudjFIgau8+BDj
vDbL4qS3TPjhuuHI8j0PZp7EB4RsG03rVbn6A+Pav13drl09vzTBLY1BREcRxISayf5Gr8a/upaw
tKQ2qKPvrgEqQtJBHk1fyxKsdfwJrKQVmlurId8R0UQ9Mjhq6uSWYocojeKN2F+TNqF3XJ/X0LFM
nmY5sSFmoQ606tMiuKJt9hEprHMQ7AjQeQlZ94H5/y5sWqrQrrelq4EhDfk5w2ZR5Ms4Cv2yUkdb
AmMO1V6Oc8PUJiIght1APV3J6NtkDTxfx/yUrXE2rf59NmGJ9QVXRCvfGPeSP5mcJpsFbp77jRH7
bckKM3PsrRRC4nX6Eg7JKMsaR2N9btM3+2RU4VprSasvQmfvWOMxFCFiSscyV3hHAavYOEqiPVr4
I8bsm9dnT0oXe7ZPxPCoAUmvPGNF9xnbQpbR2pMVuO9uC43EvaDgJDNFI5irv6TJYTTlzpnMh6xW
JydX3L9g/Ks4I60OH/gq1bPb8iKXw4vZAYlm7EU0Cvn1SfTHDZtDEWW+HFCnDNcyCN7i0fT1oH80
6mzDCLxYwVbK0ZSYD4ZG6l3unRMz/9C66hX50g0wyO8IUeo6Zr20WV6TaDBeHY0ygFuau556ljqi
X9cmcQgGvan3OliSxGViA7MYpR0d4h9EzLvYjddW+8eozY1lPRTTpwTPOhEE3EyZXKXBtMsxrzeZ
gRxJnc0o2HvQ5ldBkbyNCyfUtZ+zamZYs8m813pKX+3RXdLoT8qot10fcJdrO4+bKa8ZBfBlzOkN
hBIAiOSVpe5qts0TsopLxUHSaME2gMVS5OkxZlj3oiFIreM92IprbZlnLWv8LpzCI+uZdVw+h1H7
YWWM8r2ALAZKKalyvErRR7NoEdzoJ2obttZsT91OemvL1TYthAotZ8syl1+VifG0ZjziEN/ncAzb
ebMdAgxyrBBL0DFLIrZKX6Wwv/KGRZlAdKKRiahZ882o5noTOLXpe3l3/1icohnKl047uvH46lX1
q9M64xU70TFi4mYJpKpBbyV495l/G9SuM2CSjRXGqO8YTLPUK3JAYbKq97per2dJahDTtThzHnMu
+MEcEZLkM8JFWnYSR2Dzi1jbNyJ4J81qbRmoAVj0rBs3vGXIMpQrz8QDX7vM4CYoxS7IoodCjJts
7plAx+tlBaFR4jamg6EKnrIym3gDE8Ovx+QbLcEXC51jihd4FTfaccj6mRRVRq9u/4PPx4WPhiq6
fuky1j4NEq11znYPW8eusM0DhAXw6bHndxq2HFOSEG5O4Sbk8CWRPHg29pF0X8tOI5wCnKabdn9q
YO1EwdTj9KBVVCc+Abmmd8KpdpnsbkWy2ioRf2uOGxhQLOm8DRkQ1aqq5cHmnUMgAivtCS+T4Spi
Mcx6I+txZ0QNqVTNLy9KT/Clu+I6tckxy+1rTM1rqugm3eRsOwRsobGY5XeP7kcGr1pXHrMBGSqk
nENqoizlQBNkZuDuH8MA2447/mph081If6tJHHPTwVAzOOCtMt9tnW29MK2FATU0TbST4K9Q0W3i
Pj5pdt9C+KUoZdaotzif8kKgQmmPGjOKlT63nxZR1wEE1SJuCMeisSC4UI7DugrcLTQp8hJxCo/e
1vR+Ga227b3vcY7O6biZa4fzyG3f0piKadnrIoS09M2MAlojvWYVpZrfEOoGyWs/A3yagqsOP4nb
cM4upjOXW7q3cx70v3AAvhSluTXc9CO9hFGJgDlIL0yJEPsbCZLoGdUmsyAyNpKbVPIUhZazjU3u
5YYwiO5Yq2IREyFjso2vubD3UcvocxztQzK9mXN5SNDGbUzPudbEJ0BBQuUhH01R/7VwRZEiFi24
aDxuzT6Wc4yo7DULzUML7MVKX1qX7DJKvFtHZKLC2zqQP9GKFOJ9u0jSd1miNhnKNW7XRm+3kTfj
8arsc+qElyyfD42BLHZ0DjqhYTyDRDdwlrVo2myq4Vkaj+gIm3hteH8mmwdglZZ/hz45ijo9Bdxw
M0p9ZrJoHM51/4CPZmXyJjSDhXgXbXT7XWVcNMrZDoK3R96fLeTnUnX0DRg8Z9jiTF8P/a2WDB6/
MqkfJZiJqAtfpt5ca3qxBh+7rwyKg6zfyh6mFfQtyFpVFL2Utr6CWQKAmCWnaK+Bq14CfoNuCfaE
cAXlTXJTYbP07faNJpoNIHP6+Ac3zi6Q1bke7Us0RmcH6ihNtNETR2ifKAwyv64pwGBBBFmPYqh+
KHBC8r+mP7EkfJkYYj8idih9wZMnVm2vXdjOwUWZDxUgBWr9wO8KfJND8SNtDHXegCDaeRqF+J1X
8FXH/Cjb4pbbFbp0Ak/ssv4wSLu00TbNoXECRqo/EaLM3ZAPHIPTYgwnyaWIFRdx7s82Y+y+D3au
LZ6RZlqryBZPuts+6YsoRs4/VYaippY35kT2ytPj33EDIzMeHjqYto05XrvRyk55334RHMPlzjNC
wqOQwyBzj/wuvk40hNMVW6cV5PS04lUzqGxb6zsxkXBF1SGz1O0/yDuPJkuVLsv+l5rzGdIBs64a
XC1D6wkWqXBwtIZf34tXbfVl3s6ItM5pT549lUGgnOPn7L12BafadiaoJ1W6ThHtdQVCoyhelY0N
mwvUF6hEJCm7qI7YwJabxJ+2pFljFbVhbQz7Bresj1EgaK7j1joaZECqYVg2XfOS0u1wBp7XvuCg
FvP2ynoFzbkzJ4ScTMlXaVHelWlDKVEBuGURIuETXCnxQEPeHAMfWlvfL0DyobMcb5oGWgkD/xuX
gmChUQySlaFeemk+hGNByTMD6mxMqoxJz042B2tJjBW+Zq+8Onj04fswSwZ4yliGymspm8M0CBZd
zwqPVYr2pvT0GwYl7i4q0DsTCz6BE14ULUmtWN+HZAs7fubGlmQmJQcmLwYl2rHGG2z2LqlL49ZU
imxkfzcZbPzJMjvbraMtXMShDiZPfWuFMCkAfl+5U7vrIkkcif9dGQrPRlJsVKqIGrMew/ybSJIr
cGALry4gWSHy8oo3AwhNQY6aFddb0fPFkqTP5LCL4vFbiAu0yL1tjpqreddqMg6Fdsd4Bz+LeGKM
yXNMN0yiSWltu1lmlvEFwOs+qgmHCEeJVlesKknvbnC+1kNTrQb2ZwsTK6tfV2xFzX1rsUIA2zgr
XXsHTlhQjNDTz5iTE0SEU1w2GD4wgRvyqagIK49ZjNC31wVyIPY5BH/ANVlEqdzm/Sn25Ybyfy0k
J5m8FMFboT/nqnMWKsruB2VuKgRu+exAMjFQwGCh9NSNcclq7Wy6gOAGrD55GNOVTBF12e0jFGu1
drr6LiQDfgEud9045dlImLLV5W031NUuNmHwwp9YMW5dzpHLfaBewJ5eV8GzRoXDZlx7hMXobxjz
nODA/xgQIHcnrQ1Y4XST/p1iBGvKr57efveKlNoHHfBaEMgCrg4j1CyncGM6P67HgBm38iSnH6qa
9SLWqS1uWJd3zXiTwjbXSg1hNIL+mu003dXJs1YKaXaFW6+NBGvxyIDdXBuc3sATSTXrPsZj+CXJ
a4K5FlYaHRSBcwS8W6523RAO1HZEmTvegx0nVynZ2YjhvsURm1+PquaUkBiJjswAtN4d8c7Qnosd
2pNls4Misibq6BCV7JWaWRnsjNdV9cwtJnC63SVdt4o8In5UfqSm8+CmlrG1jSSc+hx2sKDqB/fY
inHtOOcwJHtCy26m6eypjjKiXI2S2jL6qlj/Y9gFwF1Z1nq1YIdZEoUS2wvdAMqnuUDM2BGgIsd5
gjB02JTF3eBOtCBD+nx8ClWEG4amRh4JIhsgNaTkkOrpdaoNBzMh2jwbYOpQ+wqlxII49jNk3LU5
DgeLEJ5FEbKulyT3pR7GlMH6XnoLOfakM7x4KthOccDcmrhXDqlkuu6JkGTncY9yq0fQ4nsuhUu9
rsNmp66iiedhLcUZmM11o4obN+6X5LghnIz3eY1Qh1qxJLvJI0OvOHXtY9cT+zjHSYCRLZEY5eux
Xo+KvJfZxbzocFmLZpn3kpIftb3aRdBUhylYoeRf+fWsyAc4FsWLtq1JqAjoKLHiSDRiMcABkh0H
YaGUr9e9jQJ4DneolkborHpnxJTBd4LGlVXcG3m77TBY9nLh4TbQs3XVP5V0JPiiba1IsMma81QA
4+naWpePSb7lgdw5gYaMRWBnIqlDrzcVQ9pRvxn025bDpsELJLTlQDOXsn2lOTr3blg6/pcgJu2K
eXQ4076RHHo3SYIaM4Lz4XxponSfiGBAogIUL4JcW5uPEqE+2U1nqvOpyBjrIQHu4iXcMv4+WOvW
gMpObRNh8uzxGvkDoPjg2rB+1DjNCKKuYwTzOD7ZYiDWQR8oH5H53vvpoiB5zG6rux6BrHDFho78
IZX+LlEvJTxkt2DL12xIYrcjbKJf7OlKax7LVp1pdQHeuInqZDtbaBsxPTTIcCA0LXoyaXQGfDYr
s8LzDl5PT4Ae5wdzeEurEf1FqI7UPyTtJRZSEPuck+QokSAPlXPnutZNr6krkqxPiKVXAYmEJG8p
fyl0yzyEsXtlmJZY5mX9aojoyi51czW0LEfFiM3S5ZMfFjmxaBMPexY+5LSuSYWgXR0SYxNegWXC
HdWGxaEmT32hMQAqbGNJNgu2mPa9k0hw05HQzkokh7QaeEbnzV6Qfu0FNgNTUHyTwLUk7XnX4ThC
jDiKE9t07BFQn0WDWwTmHWOPmeo/jQZ8sTmEfbrLCO7A/AkS5muaogscuvUUk7qAeDxINwXLB8pD
uOz1ZuhetebskaRDxDVCbio9RiWWu7Oa51wSmlggDIfVQ6eHaLKIToG35PuZgiLRjbNo7ry3yCFl
29tLdkJdPRA7w2jfrWJ6Cgy4NCRuyEFMOktxcquH6RZ750r4zwYhsqAR12HRrBymZDgcNno/7iMB
fZ51JQs7BvLJycvW6O8MhyQaTE0gP4N4NcGlXKKFGhfAI8t1pZXnKKqbU9xp8uBo1hOxzHdd37PJ
qIyHCadCTe/wMDkqPFKyA7kNmV8ZRI0f8RZsDaOmmVcBa3F8l62j0JxtEhTe0aqSJ3cQGP7okSBz
ZQhQdWDwqa/kUsN6uQoARSyhlRWrRpi0A8KiW4yEsO28+IYgEKAjQ/4lb9uVF1X5qY4dWn9ocVFt
iIVfqfEhfwQymq1RYIy3qTIfejP70g0UymM94OJtpYDfw62Pyv5mjObSWbFgpWF68LSQGdkAakda
u8HMYc/zWo914D4EMbrRwLr3Am1PWILzvbCic+wnFVqx5EnaUG3tlexq4wr0Es5uLSYSe8wfLGzM
N1XB3TaQDm98p3wfpKp3mtec/LhNob4HGrwm1rfEbOjcNlQWWnDrQ+Tgj6QNVln9jfRnSO1954Gj
7fKDxBcnyuo8Iz7RMSPK6QR6WSunIJ7uxirWd63BdtyKui/w2PZU0rAiQlSAEF+qUxt+DxmAkrfh
vwYN+YDkeRKRaj639bSm1q9XVUeiaFM0TOYSwgZMSj2rYpPrdbDiG0zB5Fw+2MgDl2qPxSnbAMNA
t24isEyIQI71Q2ngLU1bb592YDGM6IDJm2yEyDdOdXhQZzVjqkpsL+uJBEfTl8uqhtSI7iTwsmOt
YwzSs2wbNilTSKj+GyWhn5Dg6qJgWQ46Fb0h+FabPUF+lU7w+ujwFlf30kelZgk61o5urIdJRYc4
gNjk+t90MuTohqZqpVQVrXTR3aV25tCmzLSFmIo36Y4EcpR8bIe6e5g0cK/jOH+xBRQm2/UpjdzQ
xzNb8hjGD1pD7WWV1jpDA9UJ2zhWUAO5PiPLCUmxeUscUt7kxtqMtJlqOSH4bKLgEHO7m3QPakfb
eja9whLMN44IukltUH8zJj4KZS98InTjzSAQtbk9OYOkK6ZW8B3HgYDaltcnyzmnbGfBcQ/Lug2q
rZtxlZh7sordTjxrCHDZHvcoNUGq4ABX2BXjRMMFlfDncCKoTSb1hVcRsixzhh1B+B0/fHPOWwPh
bfc6wmz7AWUgivItjMH0mIoBzVPFQhKP0box0nqR9lW/EUl4Z8qx2yMAL3RcbxbdMqpudjGjX9HG
6pfgqACDUCyRkL6qeY7XE2WzplfprmjiI0Jcb400s1yg6kHFj2U4Gd7DVMdbazaUO7gHD7oCdy3G
YgfPkJmq6wbUB1+1iQ1ySm5jbS31ESyoR7QGpwffGp6ioOnj0UWhuB2raCbVfPHL9K0SZJX7zTGt
LcKrS/OuaueeaTecckmeURxHA4SZZp36NK0shsTU8bATxjTD35Wg6e3J3rSqYY/DaNj6hNRKp7+F
sGGczWGDPihqefPJGqDXS7yxn62irKUThfVn0XrBw4QuAZOhhvWAtcIdsSxXaX3vWkXKp5MPwqgn
3qYtmo2VDd62YGI9QH+gt3WK6DAu7ZQHvhvkVdRhhx+J21rTlizXPX+Lr9T1d2TJqHVPX2kVBDI9
lmT5Jn0PAb22N1WFdqCP3WGtLPYieY8CF31dTwD5xMASiaWu+Hq2E/oAa4LPG6EaNQe75yt273Ie
ltlpPxCMMBV+HgpQgx1EZ8Ms672eAuZ1DTjo8yLgJ3m+14OvyHnT3dS2G+Fnwz5qvIVoy6tu0Fda
ZBS4SgQYrhjDDbDeZQdejyZLhMyfDuHCqiJwCxVgwshCgWlh8Ou050zfF3NmhOG3EAWbR1VY35SH
w9qsoODEPQOYgFxEy/6OIYqtwmitC7t9FQnpifqkn+yHkdSKg1foDHkyY++RvCvt+p/QTHvda7gF
2lpgWFb9lcPijZ2/cDZWorm34Ti5t03Q/YC4Nge3zbl8pcmGwygIZ8hMWEQ7ZblID2oifN24trd1
32BD6gAFkZs5cHPVHQ6LGH1Bum7Ui26Y07ltS/NqSAvUzyMkdSD91bbHxZgJ66EMyVFVhbNrpgmP
aFOHay/uh41ARcX8fCTCnGSCiojmUzH/RYANOnVW96MQ9WMwWGLT6YSrpr5pwBUlAJ3n4k7J8crL
RrI8jRQcqg7K0HGjfFk1ZNCC3Bw0YyII0e1J3aSPl+iqPuoRAxkS+AhFJ+AFLyPKdwPNgx8ZbICZ
Pq5rfaCx3CEq1ES1YmNXYDz0HltqVToIQEoBm3NBKDNwODsoaukmywhUlW+6V6PB/DJwSC22HdQN
3fDdA10lveIUDzmDrCqL11oFUCMoU/ydA64E1xuYS0VefuzTaxDs5h5Qd7yGq474JzYdBkPG99yM
RsQRbx0yEhwS6fsQ7T2CTFa0wJhndrdB2B0KPUv3kx4WW9Ikk4XX+/AAMiJTQDKyg9tmzbgfk0an
zI6op0dvEw4uztERfFKnQ5BPCu19yq3sKjbeRV5hTVdYSib36Jemtxb2eCWShglSYiyxg2R7AgXR
pAi2RXbTzr3OQG2D4aqlMXQ9OuG1SAgmL110Gk7YFiQptPoibUrkpnSD1kZE/ZtBKjj78kGhsl7B
LyNnzrPZf6MrWXdZ0q+xJFXIT2oIy9K685lvnY0s2JcaXmIfEAZC4XkRnJb4seh8Q71GQsx8LCVe
/TTEtLi8mMUFzW14VDGSGL3paOIOz3rhs0zEpx7N2Bo7PDsa8ihdGmU60P8FiR5G4UFDdkCkRU3Y
7CHm9YvRjN2zXfibHhPdbjTvu2GQN0pRnbA+VocmO44a5LUuRe44dzgGj6F257X3iSVOyit50ovm
yRjeJAkKt3r/7Etd7eHgEQxatVdp4uwNX/bbJBpTts6YOkxHrrRQc45UmcvSzU9O5zdbzpuVtrVp
/bdooZkxxivQ0AoHTEVYpd93tCsnIs27AU2UJngUmmQtSyCTSJgZ6JZ6ugSfJ0A/nyQCL/wJiLRc
j205Q9jHEWxIPPEWJR3SoSwwH7SMBkjaJ9PBCJtX0vCsZdhRu6ToOuiTA5PrcnqJCQFuiUA7PYg1
yhn/1gg8ZNxW5a6jvG9WxhDZbyW6r8r0PDAf7RULveLrNs1+KYClFfqSrijp0cf9k9uOr4Ct3y3D
fc6jyL7OqvEaJTNAgzh6bKL+xUmJthxaxtBWwbWOiRVcDV2A1SR02boXCq+CPz1jVbjJMDgA729X
pSP5vNdZvNGkeZfoDots02283lohXGNqhHo7l3cGdt+VmkV7PNyezBemQ0hh2CpEDyF/SWjpNrFb
MF4ul3UaESfKpmmVI1c/zLbBjpb9HsMVfyb4OmSi4Foj/2ufE2n86LWlMbYojaFyrEaR3k2jiuim
0FQaxo79Ap98Jupk7Yq92br6McFyr/i4n+kWhMp9ocmNUKiDEhGQwnXuDYoZx6NOqORAXtG0Kqdk
07Kfod1m3LWxQgYQ8VsXqMSW2Ox5SjR/Wo1MpdEgZcSwTrE8Kv1eyKK4EnY9nmV5HEv2V15okuU+
5OatHPkLywJ7PvUOuKAEOOOZj8KKr3yDePBsILo16+Af98QwLCqtT98VJMtFJrVkFXS5vfFLFez4
HcGUZASKEYmVbhPMV8hj8BQGLdFMScjgyE9ceQopgf/77/7979ggDUdcWQEX7OQy0uZG1jtrLA2d
RZHtmHLL8TgYfCt0vC8043jwQ7PfdBaRAyIajL2BEker0VfpnX4WM5lWjyoDEPMqHQZ73drouH1n
fM8qUCZ55MR7FDLgutJzo8fxnc4gus6yFxigikJ4GCmknWFfk4Oswjl9wjGKFWIFi1L2EbQht4L6
Oq1Pdtf2eyIFADqbNoaHZI4EqpOVkRuPUzyWdK5dkn0RIdoREkgRBtY2rEN+sWk5+iHQLA8A/kB+
07kMQjAoIFsLoP+Hxs3ONrabg26UJ196t5U1+Fdtn+HnMtk42H5EFrAY1r4Zt7eF6PClZsw9daba
vYTPRwwpD1JA0hKEm+uQUZPmGedOWdq5a3RgOJQWTMS2/+Amqw61OLgShAWZtipAQG/D68mkp+FN
COJs2ws3Rdrtp4ooLDNHrEHrlUgdj1iSOmqZzdlE53opww5ghhg52+4Q29VBJIa58gBzgjoNugVw
YxAoUQAdwwSqyHag2WhKY2vouPYumrJd6SVvinC+nYTURPzuzqv60xQFNkm9BMq3jXsqGn035EG8
TbS95ZTU4rX+brbfTD/R6Nvq2LamklJbBrdqyp0NpT305V6G20z2qPut4kmDY4RQEklu7gXGVlFE
LLquLG8DehOUm0/B4Pb7SlZPg+XyRzoQP6KGPpE57ZtXUw2E8irT651e1u5TmujZudV5i/2W5nQW
RnfZcFtmoTPHGmonU/NRd+YzPdW5s32HRaF9T0ebJ5m2V0pHjWZ2ojbhSF5IGk9nx9Q2IkU52Sbi
1jGmdlEnyBC0LgmWU1C8TH30XcRylZPWtzDJ59nBrcSaY321sCksyj56NgCv2Jb2RavFU0/Pr6wC
iM1K++pr1s3k41UhzbWgMHfubeod3SOvi5AFpltM0+jKLP2yNxhnaj/KpjkwxYJ6rOqKhNtNoohM
DGZvcgfAmGZ6DFVAWGuNJXeprfQoaQ9MOomqtNONbCRf13Dn50O08SekrzIM30O73GBQMzARpXiO
lDt7dMWDnxQn3a/rRYwcedHmLJi1RiVcNAiKEaJEU98tx5cCq9c0W5Rqa0/VHYeY9Gyg22ub5n2d
oQiyo0Jb5iS1OJ25Ctrah/eEADFDlYn1uSf2tprHO+xWsqBI4OskNwAsIQ4Rmalhk9l0mr4nm7VH
nYGzRw53qLR7bI6zbZKY5+oabAxPMzdGAFar7UVvuoy5+PaWgKVikyco0a/xqK7ruL0ZbUlPdwIB
J830hT3y19oa+AwN/XNY97xvU/5Nxr3L5JKth8yujajVr8U9sTng0lEVxBbybOK5gm1lwSZ0F2yv
xo20K8RihrWiddlvKOQIgpDdQgpDJ2ekOKjA0zbY0Pn+m51B7DzuEynEkxdE7ex3XXkS6/jYgWWy
e1ZFOkunygS/zpf7uk97795vxoOq9XyLOeU9i41rN/FpXKW6DjnM3nZsf0QGXDwMhxs7BBpHpMHB
FWqfqeqV20T2Y4nUqZBiPUY4GjOn35VJdp9ZaqL2hu6KDBxtTTW0y6rqNRqXKCqGecqW4XLSorlL
RrPKq8jNkyXpf7lPnroEy5w17sqXLqlUjbk1e9NZFGZRLBOHZVhq+QEb6PzUM9fQQmAvzhBviNwd
oV540cqKbrLI6emIGk81T6DZAjyr7YivVZ6N9DSnRUsIc6XKcRHUzrT1iHWk/z4cqviLPoL3CKV6
6/j9GU7Ea9QJ4D206JoQtQYSjYfV2K3pb3c4byAVbqENmDzBCmA0/OQiyOn7ecUZfPusUTeXekZ6
vDxIIO8bQmOQQKf8QkEjrrOe8yHjZVyYGZsgxD0E0WKZ3RJueOfD4kCaeuda7RwUkZw4uR5negUD
qejysxrDJ9XTsaUYhgocqw1tFx6EMSivkEYhqItPXay7N/3EWKc2SwzfDUAYrzSolcFekR/PLtEt
SXluurU5KXHPS4FVVCPaoXN5BOecT83XTzRWIsgiW41V250q8sZaWEkVJ3Ndawiwx2es4eRDZo5z
BBssgRvQ/m16G86/Xu4t2xxvCNa1IZSdwBBvFR+rbw6tppp4ruXUqh0DxSZzr6PKYmkvH5v8ropx
ZIvXgmRvjfFaQLqY1b2K6t6IKY9YSzUHsCADNQAcMMzxc71XwbvBbz2Zmx5ygsf+X/N/BAnCqmHt
+t0NlkLK2wPkuRW5vIwfekaAP4LqzrMK6Pffh5B2S9pu/eB7zlRPcjE8P98PfolSvD7UsP9kah9F
7WJbUIfUaNceQrpS1vvbNuf7n7ibmhPvsOjJHKXoBnkB3OB1Mj40ub3UxTklfMpH4d+b5rWN7iN6
Ne1y7bC7RGW0xoD6BpZ8SWbiElg0I7TisSY3nj3RlefoNwKweSgYOzQW8IrM+WqMdBMb9UWzQAF7
3YtARTDRjY87+S2L24NHfkOTX4ctk6hB30+IeVOV3wuf/qpTfe+qXVo9qeSrnp8iJiG+/VR1x64g
eGXmJrjAe3qm60kW3hgKvJ5kDl6Qjov6BNxCEiN7RpFsMSTznnPQQqoNNmgg9pWuTvqoVqOCkV+S
BoTMxlrJVlvUHaCX8MVFCFMDcqSfvaosbeN73/uovAmTlk0XHEndALoKy29oiLy0z41k5Klt0z7H
jQrPm1lGNIB3CvlOmD7WBlRHQlujS7iqKUeHGB/4S+Z+mfRmbbZokiG3MWQxg4WkZWiI4F5VNIAb
HTmbF+7pRt7USXGwsUrK+wSghiqdeWjt0DEEuaI30a4dG8z+Dj2/WLw1HuGHvLSHPtWuMok/JPAo
IlotncVfu8FHbVUTPZ56xm1gMr8odQ3phPC+AU3kwtkrNnwbigedQXTDKHMKNpNlXTdguUTJkjH6
1paSZSWs7lhU0Bfj9D1A+K01L0DcFdEnninPws7PQwHeI5pnJukmQXeR8k5XJF+2/KOw34YMobNZ
d+SNNsuRcfKq1bOXUEve+2y8sXrCI+eyhK2yWSdftDY+eGNyimt/l4I14pN1qyJxi6n6lhCinVnL
YemDXOoje9drLrlvAAlyZoFH5EMtxfrULxANYftAErDCncw98m+bshCLZEKF3eDprJwepgNfaS88
kKuwhV5+TZd2k6ACgy59UwfyTffHR89tVzQ8MBQ45nKoKhJlSh60mb1JHwyu665iOm0O4b7oy2Vh
a8+aX/8wUgSj1g7pJN1PxJKzuqUqd35pw4fhj0Y1zu94LRwN3SozDmXvaryaaACapY+ANa+0fQal
vwnY32JN0PLHVBzo3x4baG9pS/qmE1EMM7JtFQw8KuC0c5+sjDrXD9SqAgDSVPaLGr/GGaCeJNk7
JuNFC6qR8RBU/VG3EeaO2qsaUpqCLtCl8I496IsFbXQRBeSu6jI+IXdcpglc97EDlKcdMTFvhIfF
m1yz3skAqYmDbVFFdk13pfN1XHrZLi7y92ZgatAU+PjH1Fh6dfTyk5Pvd1BiEM30SsYwz/bf/vM/
ZnccoGbH8IXjWRb2kfm//xSmkSexORbZnK9okfOYEPMhcdyUeJYXOUB9Fb02Njef1q+P2xy8wtkq
XIAnPk+8Pkarf36d/yfQ9/+vLkxTx7n4sQvzrq3rXy2Y//yB/4PvNoT/L4G81XdcYNxwukFL/7cH
0+A/2J7j6DrcaeFb1r89mJ7xL3DUuqFTGeuA2uc/VOdAEP7zP2zjX2wcdcebHxD+IGjv//pfv6Q1
1hf//Av6+teAQs00bNcWOEAvPMCtV5GYAHfpZPc4t+bdfMUIYd0qPUzIERhMjaJZuu/wfkta9owe
Kq2jM2bXMOSB01rJl3BwenGqCzsZvv50/X7z7P/66P/7l7p45AcyBdCnFtmJwYJ6dfTKfEyG/Obz
Hz6f2b/fq3//8NmN+tP7JCpTMv7t01NSt7DJqbbhIBOpjRygtoPN5wf56AwuEnByjexw2DnpSaYG
PcVSNhqLaV8GWHj/5wn7zRX6lVf+75PA0PvzSZBilGVjptJT7bXpWibhtAU1dEtDbLw1y/IPl+qj
o1zku3SVG8PCTGcagqnuEnpbekiqjMH2kBlA/vD5uXxwQ+Zn/OdzyfKePg3RUifGci3fXJOFbhf0
Fupn6dRutfr8MB+cjHERUFVFNHyREiWnhG6Jce8amZ5uA9NlPLuMBoEZxC2EhlLv88MZH7xZl67m
Guob/Kw8OHU1qOGKlsc0pdsmAL9+HcsyRvHp14aXp9vRqkEO8n+LhGQYLRiHs+bA9h3nMfZo0+AA
9u7+ISj3gyfzn6TSnx7/wQ3q2Eq94Rga0fBkp1A2dtBrHW//+Xl/dJnnf//TzzcqrOMIi9UpT2u6
OhXiiL6gDAJcxCdTl3+4mx+chnGxbiWTDjnOS7wjibzPvRGxIxQc6/Nz+OiHz//+p3MgbDAPKU4V
ThwbWhoNeOQYf7s2GBcLUIJyrIRF7h2deiJ8kUxINOOaYb99/st/9DpdLD06/sYud2PrVJuuU361
JAUfdhjic6N17JMg2vzlVbpYg5qCyhQ1dnySxJuw/WQOjeXGKpiBf34mH92Gi+XHHDwY30Ufn1w3
YQrgubSuVojqzD+cwAeP6mXYQ5bRzjGMggFezbqT0sheWY32ElJInaXbv35+Fh/cD/1i3UnNSLWA
vNwjEw46zWPJyB7NFxV1Fv3hQv0aRPU/XwP9AqBQBA34KMtIGAWgorXK7oF5TfEC5qlHE4PRhH5h
8YdjfXBT9Iv3G1SXsjJnSE6FltVbP1fhC9qz8PD5xfrolly81oVpFV1IlAgsBcS12oArhEBcF3st
yuIuHNPN58f56KZcvOGdEU55kHfu0bQlvV2nZjRL42ftJoxWPj/ERxfq4jVvhOMmmm5kJz/rQZLZ
mrxuO3X/+Q//Z537TRWjX7x8ptPUSFN8eWqKQoNCbgYiF8zrJr9/qFw3bixwg6VmAKSwwuaH6mpP
f62hZw+0TZrWvK9Ky8akGmm68F6jRPNNc9cO1WTcsBPJ2mz7+S/60YW+eIedIDITD+3fUfPqH4Ne
zHZD+8Vt0Fb+zQEM/6J68BUCTM0UxhEoiHFCAdDDYzaMO5Vo4V/dScO/eIN91KiBG1fmkRl6va80
p3zzlFn94QR+/5wQ1fPrx2bqTbhrfdacLB2NoCxH7cWZZsL359dn/iX/7weFbeSvP74UAZtnxLcn
TesMB25skHpBsxhlwHgWbnLQvZMGrIZvmKF1e4I5kJSjt/784L9/nYnE/fXgfiW0WjPpMvWNDj0e
aNL3ovBvrdoN70AixLu/O8zF22zVOZuqIG1PRYxsEZxTuoAk1uxLVb5qVRP84Xvx0Z26eKPZlGDL
0dPu2E+o/LBc6IVDo8fBtOj85SHMXy+YNlXlIBIIV+wUUW55orpLsUzLPzwMH53BxarB2KWi3az5
R8DsnUAH1Qo8Q32QHP/uRly87aPZhG0DJuJk0b2BemHYcA+lie3dXTt95mXvaBzM3vjDff/94mJ4
F+9+L4ARDz144DSuCzSdDgiNIDJu8TT5f1hoP3iCvYt339MQr5V6OR1tvyXaxEG1zKe1XWURGBsn
ln9YBD46k4tFAHUh8qTKjs5FmWKJtR+8IK9WMNH/bvdD5+DXBwvXAoMmjEjnLoqevUSsLKcgyCNi
J9dXiJc/v/8fPF+XRLEgbzRJZo9EzyXqk1GZ+cGtdOxon//4+Wr8Zi3zLt7zULLUW5Wm36lpePSy
FFiRDL61DFZpkiP2taZ+9fmRjPmJ/d2hLt51AlplEKL9PSeR/mRjUmqrq8gNMWV4XY2pyX2iQ78Q
g4/tuPXiP5zgR0/bxevPuDpDK5XIU54EDhHspAQHfk22Nn6sITKnv7xNF8tAWTDTj5Gf3en4BW9q
UlieXR9h+efX7qOH4GIRgAoeAhG1cEnTdk1WpqmiYusOJmLPvzqAe/Hah5CxrcaJLKR+fvZmdhlX
qAo18w8F+wc3wb145aV05VROUp5amWpbQ+G99ccm2jatFa77PP+7lcW9eOVB9+qTZmXynGK0QQ8G
gBfuyMr1VMO4x03+8CR/cDcuw2lxMEK+F7k6exJLUMNQ/nmk8v3DuvXRtbr4wEuHiUHoBeGZD6IP
J4OwIcMHtSTC17QFEPL5Df/oKPO5/bQfryQGdD9CLJt0resfuC/WtB3GhANvbCv1Y6Q27G+RyHx+
vI+u2cXLb6JNgu9phOeuJ//CIhDumNCh/bu3z714yT0XgqklTf2uDavhXSf6j1mVcumufv7bf3S1
Lt5uz4bTg06Pe0JVhMlNPZtML45Zkb40MZbiz4/ywRfLvXjLEe26PnVQeKaok0DjMWSEEv1ebIz5
+vNDmPP1/s0iLC5edBgqypqYDx6zIPexZ9atMrGxJL2DOhmY/JAjoiMVE07LEGKp2yG6nnliTI9d
1ObVFGNNIjGLQNcFFLAKD9wkUw/IaewlSMbbqS/dd72v+/GauTwJKMSgqeQ5iXu9Pbh08Hx31ivb
SDtHAOHRNzIAW+/q89P74D45F2cHu3rAm8E6icrbI+2+OOvhMM9n8wBvIDbWzw/zwcPsXCxndZtV
beiQ9Ijrmdi2wB3u3d4In/7up1+sYqVR44BPQDEDF5ojeTJvnYLL/8MTMP+Ov3kAZjrlzy9+kOHV
6QARotiNsxCGGSNHZ29ZWa9+EFHhyNfBSUI3xxDrZO64kk6Oj+0PB5/vw28OLi4unLItrzNFl+Cb
zZ/MKrlTegAAEDEeCTwvcM+2bovun5yRP5XnH7xT4uJi9lbsCm2MQhzs2mNUM1M0LemiHoNa+fnt
+ugIFxdUCXCNCUjmUxsQAda3WJcCMiC3cQUb7PNDfHTZ5kP/tFjbbW1jcxiTc90YP0RGBp9OqFPb
A6WzQwb684XDdEXOleaIPyxGHzzjlzPS3qdRDtxOO9lVk9zZg2WgCnHb/O+2NeLye6AcO/KR2hH0
GKIz0dwbZJa08VJM5cl8hp9fuY9uzsWHoZcTelpDRqe+QCMIScdS3dX/Ju3LduvGmW6fSIBEUdPt
Hu3tOE4cx0NuhHRnN0UN1EhqePqzFPwXDmNKH3RuArSBFjfJqmKRtWqtKGUgHdsPNYuVvTKQwa18
/YTAvqPgwor7OY+WzHlAfwQ4DR35tR2i5wGt3zugacWKzc3W+5EfaScF+HdmWLxnfSqrBMC7uvP2
aG8CMCwN0YONZ4d9U40/l5fQYAieZnxZOqEzJ52qx9Brk68S0QmPHLE93Cx/3rBD3jzsO9vOrMAp
3Qq9/iCrV7cEdRvg8doUmONmFpvcNohmbVnvelBQqbq7YASj+L5QNCvPdpEATtFmceoelocxLZVu
bXE7gf/Ux1Jl6EEGoBEUhi3AFt+2fV6zMULA7YiO4eYR9MPhrR/SLttXkoDlavn7BqvyNKtiHi1B
we8MdwrtzQeIuKOxfUZLSymB1ZIUfe1+thLSDNtOtZOapnhEY+hiAHW8sE6z74OfACJXtwNVwb/L
8zGNoZ02Re2VjU9d/gkENjF/cgDmgJpBLghAiJPoYG7L4xi2nc7r+c6EYzeIOAy3eeRAjR9ty3YB
5kkLEKwsf980D+2EGfG4KHOSTcjZRhAoJoAxZwJ0Y7i5ZyuWaxpi/vu7KaDjp0fmFMnHESLBUL6I
4x9ZN9N+JQjSK+ZlWqb57+/G4HJIvCZw2kcQcICOK1BQ9QHt8ml5kQzGSzUXhxaP1Y2s9S9D1EPp
cO7QB6YKcM/IgTAmRCXj24AXYGc+1Oj3Ka/LoxpOZqp5PLfyBHI9k/d1sgawyp2cHv1uPXCFQZDM
d1wrjmqQ5iN+ypt24KHH9xU0HALID1VowVl5TSeGpSWahQCgHpcc2D4gs/paQAKu7xnYLhQDyP8y
UruDKpiDnpr+DtopXVqjJdeHAN6xQntmhzovOjsAsCdOLCY0U40igqZz3PYOOrZi9ABM+9ZPBXiR
0OxSR98bGfkSIitJlQK5bPVRDG5v0MWm3rkdZAR9O+XHAVQpQfZRpBZaf6jN35YX3DDTmcT9vREV
PURNJ5YjgxxogodcUHOEgccOy1+f1+uDc5VqEbD0h6kb0Tx0DwFn6zQSsPupZLykyFKV6r8vD2Kw
VFcLfdxvYiuGKtw9yGjIHrow4EVCGWsPaNl/4OY8icCiK4erwTxdLQLSQHTQukG+XdpowYqL6iJL
HKpQhsXDK4YiY/42DSCVVfH03/LsDBvkasGwdGuAmqbeAtkLCr63paNC8uLWARW3ywMYQtUM7Xpv
AYLYdkfH0fukLHRblNkMeQXdJ8i9KjBVOSvByrRJWkBs1QhTB27+EzocoXS1s5uwbkF50UWePEUq
9exrj4bWZJjJY130Pi9Pzpnt+AMLdOdlfRckkcWB26wZW/TaizLoDhloYj2QJHM3DI8c4hjuJQGG
CLhtMI31MvsMNR+gQfGWCgadVwgStJCLGlrBohUT+ni58XTy5w8KCpuVpUW7TzJta9S6gCt+ZUCk
g1BCJemK331sNKC2+3OQsXImwlnV3IWQnz9WCE3/2sTtvywv6odf96gOGyK1a5ftQFooGvhPvgMY
v7Bje+VwNn1cM8eMiAIYIxfqrwlv0KcUPbsNrrDLv/zDxccv16yw7ONUuRb4EDPomEKAjMU30ofq
I4qLbMWdTL9//vs7g6vrTsm6Bhc7y7MAJJk9KJPqZMV4TB/XDmXeWoJZUd5d2Ey5SkX8ZtlJcNi2
ONrZG0Y192lktRc5OOcalBNH1oHLExXK8/IApl+vnTV9Ev7f6suQ/yopGB3AkydXttb0ce2oYZ6a
JbvBRQgKqxytE9Zbm0Vrcd9gNzoMJ0uTSuZTRO5iN/01JnPDDmv+AZtFvmI1pgE0h60DiLZCrJDc
sSl/au1qvI2r4hlw23YLps6jOv4GcHCn7cO8vQBhqPbSB2YRyUp83LSzOuImtgTKNWjuvLSS/fB9
aAPlA2+37aytOS0yziC1/JxfIetgQy7UhrA1mgW2/fLZnN65KwmEP4GeFij/EsZ/6DvudTtaufRp
+fumjdU81g4rtNv5o3tXJGWzL2bGknEEV+0wJr+2jaC5LaWkDhpRu3c2SgLpHpQ3yNMzzwFreJeM
9bgtLutonnFuB5jAqwyJLei19378BgkBd+MWa84byiGzxZTOPCaxnd+qIAEvGTSdqmnl13+cB4BZ
Sjt2Gz8EqhBtkWCVT5LHoZrbQTPnhcfN7dSC+GiI+U1e5CEycxDWQCbHPtSq3xS2Xf049rIhDDIy
tkAL+22HS0MIHPHJqnG5uS4bwYfpFaanZYmhshqrTVDoQq0hyG9zz/rVoO/Z46AOd7rmtQD73fJI
H6b0GEk7n1WuUlnyroNqikTWm3QCogisDsG7432ykyhfWbOPHcfVcTmAFWS+dKBOvxNR9pDVIr/k
ofOddiCSWp7JxyeGi+6EP1yfqlg5A5A/DG9WEXp3QgJ+5BFt29s+r3m+QOPqOJQOFqph/rQDnhLc
pY2z9kBq+vWa288IOTZ1FL8eJbrvdTKzfqVybW1Mq68d1SDh6p108PB1sNrfJ0mG316OnwfU7I7b
lkdz+RTKHT2LkgHEigTcIpBUtZLukRJCwXC1PIRhEjr2prBKv+JpDnGKjPq3Hmqaxylw8+OAu/Wm
YxV3hj9tqGs71ErrDkPEIR1u0smuv9V5kq0skmkGmlsL6gwgJAZDL1rvFeW7zorvW2J518kha1ck
gyHpsBtAH6ewhzhksuuc7nXIWus+YQV7WN4D09fnmb07X2Wpms6iDb6OJ8Nfcq52ugwVuOWvm9ZH
c+EyQTmKyBBf51MQgKIECUKLdlZIgeESsXZ3Nc1B8+S451HtJIMHnuwhH8Bh7HtfQErWbotDoebJ
LYNythVUISbh5I9OCAFS9Mh5dBMWxXNDzZfx7NyE6F8hM9k8EHXJCDafrontlQPBtDqaI4/CTfBE
hqs9aMJzfrT77MnGO8jKDhu+rgNporbmHhIB/HhXkJ/oWSoOlQLpwSb70XE0mZf6IVgL8NtpTSAX
ajN+4ay5nQ+0lczDNAHNhYdQ0KqjLYynasBKJR3oGMUTdGqWZ2D6vHYcx4O0OaBGCEDBhLQSVCtg
rPelWvn1BgcL5r+/d1+7wTMwc+JfSVZAabRGi3MuobWFbrF24xDzzN4NARlWkvquF/8Cq3Z3CMBB
dEJzS3qmpSTbPCzQHNitO4tLacPD0NL8pUKr4rkehzVor2kLNP+t+dgWI2lgRKAu/lTkUhzoBBKL
5Q02ZHaB5r2oFUqrCyS+Puerhdfes5beSQuvFuBWPBe+c14eyDQNzY9ZN8moY78j9SjA3QJux7Pf
yn7FUA2WpANl8JoG+j57xFFGwC36yYZy8wmBuzx5bbNyGJuG0A7jkHSWkwnZX8Yeh4GM6Q+wEyso
VHVr6AfDGunoh4CmKoQGAibhlzDUHVNZC7WmqnrctAe+5s2sD8A/SO34V8GDpz61+C0EV4oVMI/p
x2u+LDI1eTwrYUnKQo4FqgTwwxKQkq2lpPNd6q+3Vs/VIQ50wA2rFBW9lBW/KcHlXPc2CGZT6CCr
k5qeKvxnENDj8lrNa/LRaJpThyzowYmQYDohWFvRvRd9iTJorhHRkGNfg25veRzTsmnuTVsVgnQF
lD47AKGyAx5S7CNNcOvZ9nnNv23wTfe0nqNH21TpbrR8eayC7v+a4v/opn7fPW369ZpXg+uzKD1Q
hV4IqLPGfQz1Q0hl9f2mhgNUr7V7NRmz2GkrEDWgRgdfE1WfHzMQpK+sjsGldWRY0UStT5qR4tmq
8b8UIHn5XmTQlj8GIR/5tsjnaUc0j5HuZkPeX/qRtj8Bqspb0EGL8WV5h01z0Jw6A1TXDwESu3AA
9T/1rXwlPQe7l5c9LQ9g2OO/ESVdHXlTQS7oFov2jIH1CHRQ46anSVcHlEBX14eIQNdffKa+gWsD
hN2e/OwOQ7ZywpnWR3fkqBqUwGX8ghcSqNRM/QS6F/TizkyQ47dtS6Q5MTYzBgTXVpeiB3MtOPry
fTl4K+Vi0/prLlxmnes3YlQXFvuPBOAxPPMUb8s/3LQ4mv+CLh5lkHSIT23lyjM8LTxzGxq5KZis
l0eYrfyDOKojR0ZSgdbVgYAxRJFOhH+Nubqp8fhMPLxcJN7j8ijzGfzRKNrZXPoKSPKWAeU6Hw4N
yR7ArP9JFGCZCqZz3QTgS9tWJXF1/IiX4RZuEY6xHLQVN134FFiboKoe2Lsxv3fZalD4IAPv0dEN
jdW4hxqXwNNFNqwc0YbdpvPf3309BK+bH3Mg+3elDyQsRCFufOQwO89tVrzZtNuzDb8bwZZdO4ES
Hr+/caBPQNWNZeenOssefVBCpq13XN5v00w0p269CqR4ZY+ZWAOY+Lx0hAh0Tf29KCZ/xXINfqeD
RdBcoyral9avEbjpI61kfQGHhXjdNgPNq+uiggJDM2GlymKyj7Ho2zMUFqzHXvnbUgsdHgENCrcY
yhCL1EAu7ehFACGBvI6sWJPB53RgRJG3YNdHpwDeXlDfLojlHDifBdpuAqDodlbl3fXhplZ7z9Wh
ERL86BnrCAZjxKffwcUynvyp8FfsyWC3OgwCJyYEjnNl/aIDWMIjO5Unp27qc8/673bSkC8ObnbL
G28aSnNxL5PUs6cIG69yaX9vR8j9dGA0gvpZQoBbqcsTq/s1uLNpNM3lQcMTj2MeY7RpTG/oyH4k
UG2cY/xA3KNtVyuXI4Oz6ECIhCno60DkDFjn0r6CLljtVbr1EdHV3N0eiyHBP/g65CesfQTW0r1D
1y52hlTf1U5vP49p0HlWci1AgrLjXUGzHbhyQTpeo1gDwwNvxPLem1ZJc3qpUkqdYoJCibTd2yRD
tAIjroWa4Lbva8c5H9qwBpeRc8mS9KEGx8+uEzinlj9uiLlEy8WlsgGaTFlyxZtcfK6grItiV+iD
r7lfa3MyrA/RjnFuK1qCgkhdIMXTXgBJmj5XPeqB2yYw+8i7wym2qOVCqBW6yGOjwBkPHsqxglhh
4xX/Lo9gCIk6sA96T9J10UsOEsLYexGpCwJQ9Xly0WEOjcjOE89OQa/LY5nWSvPsKYDULQUT4DUZ
QVT9G7cMav7kcdvX51HfrdWY5CDrB98RmJsqMGqCiK5kUwWt6tiK/G2P97+bnt6NAVCx7zBf2ZdY
QFiiSxoI06zmnabl0Zwa6ZlqKzaOlzoHXTT6VfAy5OMJc9vyaI5cqzqcygGP3KgRyHMPRPE3i2Vr
/aMmT9PcOAQ784DDAKpgKF3nn3wOAB2Ix9wIKaff1msJjmEYnXZKpsVoJ1SkV4D4xR4kP6fYi+yL
GJyNz+s645SdRj1Y/jpxlRSU2FJAJRFaVeKwaRN0oJjdVngmG2V6rRsgM8cW9Lgg+VgDlxoMyNHO
6dCxvcx3bXEdIVcMXkh3/Oqnljgt/3bT2mve2yYsLElaQvDGZiB0lAIMz87L0EOXc3kAw6HmzNN6
51wkc/umY2F27SaQIjZ4p7kDuv7Ojx31Bao1aKVYHsc0Ee1o9oOKV7TOnAvaD6GFPXB+xImGx/ze
2nZH/U0v9m4m1ME7Hx0t+4LeCXEMuTXdMNe9eLPM4rY5aN5slapLOzAsXcs0vu+i2N83o/NfNLDi
uDyAyZY0hx791vWsKCuvuLSUPwtA9etzMNrQMFn+vmETdABZraBvx1ggrhDT5gdews+CuoRssaiL
bQmeTuIEkHBVQnMmv9ISzYbo9jn+DzWO34ncB/d3HT+WOXlDQCM8XMoaP/zklijXgxPMpT2e/hjE
KOAoYuinx7pJc0jJ92pAlytwyl1THTn4zRn0V1nXZt65j6D3iv+JcwZBDCXTuP6pZFZNnyHBFaB2
bqcO4J9+Yb9ClTZKdyUk2t3q4ESksN74xMAlK3PrMbVrkb2CJqlzSig1dwnE0zKwmwNlAy0HD5oD
kATyIFgDNo/qKU8nYOl3RdNB26lD16yzcqM2ba3mx5KnbQFGZXEFD763h8Ic+QL1p3HXla23srWm
ITQXlkFVtzXUWy4jl2BWBy2stRMOre6xvlsriTrrntehkZyNtrpOoQdCWTd+FiPnKw5s8K+/0GMC
9O6llzoXKXuIeQEgKGZl1G3OpTkv1ARqW6jC+V13qF0R7yBydgsNprWs/feB+7f1Ex095galZRd2
DbEPCKdmX2sefbGTwT6leXdfMw5AJezt4NaJOioIE++8emK3I6B/e8tPHgSkjPa2skAUnYVHZ2Y2
Ud5jm6vx4ng0PGxZBaKDzLgYphCGqK6DkDFkCyDaBnWAWRgK6t3bhtDzc99tVGnJ4koD6xnsvf4u
tdGXF7h4FN42gnamD844NBUL5DV3C/aZF3Bfa0r8i4LK48oQH5+7ILv989wNi5xBkL0sr1Llw53H
xJ1nkfAuyFOAJ0E9tbIdJovXZjLKcYDGe+NcIIj46A8JVEvEWseL6dvaFHheg9RlbLMrtBJGXIUV
9fkpTRM/2fSiTXRoXAjkXVAyZM94MvgSz9fUqEKX3PIef/zrSaRFM+KSSlhcqWsbpALy4kW6B/f+
GiDi41hJIvLn9qK7mioVQVScqrDa044/0DQVe+aHm4IxibRcJADO3LLDWEKCFWpTgTN8zvu63Y8C
TZ3LC2SaghbP4oIy8PASJLZ1EH63REBeoiLBRls0B7RpeZCP352IDo4Ls3acHNBTXLMY1VP0l0GW
cASvOSrcFRSrum/RYMtfy2MZdlxHyVErlDZz6uI60Ca8g7ZSCtXn0e2D47bv63FJMTCcWYW8NiMH
RT2lyfDvBCHcTfkt0RFyIIh10zhsxXVw3LskifOTENGvhOCQX/79hg3XOakoKQUAwbm4Zjz+RUEC
vPNVJndbnyKIzkrFlU2rgLbFNQ09cZ55vm+ZcvLz8s83ba/m0A7ULiDzMBbXsrMDcLyjLX9gcXxY
/vr8evXB2fsXPC4OehAj46yE0hNO3gpIeqAti+bWh45XWXm3QBa447baEdHBcmOiQE8vuubKwwqn
KOc/ROs+Lc/EtE6aX7d2gDZRhW2GjjQ0XLJfoR/8Wv60wYJ0mBwP3WIc2qG4BlYLnlvARP0Ciou5
yjbRkXpEh8rhVQNVwoY31yLzy4Ndo4qtoGIcNGu8CIZzWSebAoVEMyKbba624g+JpI9e330mwDxZ
Hl3JXwwboBNNhWEZiIaT+uoGQbcnEfhb7RQqGMt7YPr6vDfvrsGooZZFP0zyShxCXnzIk36d2Fh/
W/66aYfnUd99HbR+HY2YV1+56vnBT/xnsFhDcjJma0gUg6PpKDkgpxyILcbt1UqsG5xxr2g3vkHi
dS9beTN55a/B7f4HtJZpubSDepqqyh9jr7hmQTo8TJUdoRef9xBNWV6wDw84aBBqUakNIA1Qe077
XMXsoVUs2+XtcIAG3AmgeSjQ+d7KBfBDw8VA2kRyKHpWlHvVcxTKEwnUNyi+PXY1uPegiraSkJnG
0JIOClphV4bKefbD5jYfY7ETPn+AdBhYdfsVC/twQzAPLTyNZUObRrTOc9iP6UMbMX4UIW1XfM8w
g7+KEzRElzuN7WcOVeQdBe0zKep7OYm7LrC3vFe7nl6dcFzQ10uROM95jGvYrg+n/Kb3W+vnskV9
6CD4vJZmcJZ1FNoM9nMrIWpVOA/lUCpInqpTR8TBqbwfbtp9TvFguyUvwIDzWr7zeR6irxxSZfaz
VB6kc1EmnG5KSFtDkyjnZbMyisFRdH0NeJ/vgnWBvLEUCptZcCrr/is4x2+Hilwgkfy4vHofll4w
GS2AhX2GZgaJ1ZN1/ggxTlQswFfnosMxtYaHOAE20F87xT8MlhhL830O+ihZxC15I3Z1Ib3/lE7+
LbWLp+WpmGxZ8/gKuooElJ7krR99aHZziI/5X/Ka7HvVrdTuTZuiOXxUdQEElTMBubriU1H2n7My
v5todM/7+r6sNiEQsFCaz9djBBJicG0+tyUpIWBVhOe042tgGcMk9PpFVcV9wURuP7NGnEI22Me0
Hr7O24wkGgJyXvd1eUMM+62XMeKmUW1R0uk5oih6dn0Bug0l8frSC//L8hCG6KjXMsoi632Ij07P
lKvpS9y11m1luWs3JNMENE+PPCurgkBMz43HogOUI+KjTFV9kiMZD9smMA/9LpjUUQ+UwThiq1UM
1jY01J4Kz+vPy183uIRezejAbdr2uT2Bc5biDRjeLal9rvv+lzsVP5bHMC2S5tVVk6bIUOT0HEfM
OYrY7/d4p0AiF/ebrjKup5cywmEugZVW+TyMXnef8vrVrvrsZvn3m0xI82lwjKnRqpzhefQAdCyp
/Dr3mix/2+RqmiNnTeRQu+fhW9eJx8wfz8hBf/SRPNnl9J9Xq5WwZNgCvY4BEbYgtKA6+cZ958GJ
wEnp9V//B4C9wYz0IgaIE+KQuVbwFqBTKfSsXUXTh7AT5wmsdptWSq9k0C5BrxK32fPkdt+Ad6xa
cckVP07QImRyjfPfNBHNoWUsaNFPij2DqifazTNpPfUVbLAPQq1RiRj2XG+MZ0VZy2bAGO5I/5uH
QNy4ZSn0523IRKwepoaD257N+V3gkKhntyzy3Lc+4A/99ITXisNsWSW2ZUb1h+VKimjwj1nK7P1A
dQuZ7rmk+xZD3p5G4su63Zq2QzuxQzyz+0JiDjTqD6IPbiyoDpMBfNwYZtmuTENo3u3kkx/YRUTe
pqy8wK5Gr8ELDrSF3NflAUy+p7n4EJQ5d+M8/g5K71tcnu6ccIRKfbQpglC9xpFZXRhjlcjvJcLv
n29LnvLvU6TqEDlbSTY/3mPIBv65xzLv0wx0lO4bz8jDWALvYXnAlSyv0McJOtW74IntVkWR1cNb
SvwvUZTvXQqtR1z05vQvib7UHcROm00yVS7VO+H7Kh1UUtPijaAjkV6IcDvxLY3A8rxfns7HFgWh
8D/XSqDsnURR0rxZouKEQ2Y6HaZzUdO5UWQqnR7Cl5m04/S6PJ5p+TRHx5Mda6Gs0byBgWyfIwA3
Fq6AxbiDEsMhQUxREn9fNYWP4wrkv/+cnp9WjWc3fvUWIZDMO5XNWkDjsIMW9EkgfKVReLM8M9NQ
mvszRwKiM4TVW4nZzLODfaNn9RAN2WmAuBpQToflkT6OyVSvDkCxpFcxZKDeICX8dSY8g17byY3y
Q0H/SaA3vW0ULRS0tsVoVdvVGxrQbxtY9VTxE63C+6ADX6lae5c2LJteI4g69FfXdKzeRtBTzUON
WCuI2ey7CK8QXJ5ia+O66SWCshmaPrPL8i2aykPCvpO8uWUc0uri33T1cddg4OG8ae9OMpAjgrkP
2Jq3GOQ0PQFP7kgB8i0h7QqOQcwnRMxIMb/lXTItn5YD9KDUc7ymKN/aDurErjgU8xURPmRnUH/5
/0hqINX558zwNEQCB6nNs7DJDQv4KRjUbZOow5A4x9aqVqzbEL31OkLetpBLIW70Wude9zPhVebv
6pKKemXFDBEv1EJC6zRJ25RZ+pbhmG5temGW+NI5oBjGe//ypnx8ilK9nCD7wOJcOclbTBqOlvXy
3JLoGbCNlSn8vvH8Va+AQJWWB9j4LHegKfRK6DRRUAESRnO+B689l+WhEQTPknu8VJU+OglA1n5X
EJFGxZ4QR0Jm3QdBXZ3fQDtb5ngZaeP+laIw190O6KHxVxbBtI9a/BCRdFsrEOTVjypa3TSl4yF+
TKhvrQxgCIN6PaKMmjp1Es9+lZzHaDal1jD2zQ7g/dQ9S6/xBV5/0EkT7YeAFfXKBdEwLb1Ggash
OO/GaHjNcuZ6n4BfdYonZU/TJhYtNBZpAaT22MREoqpXkkBXWSKg/2BqoN+XTdP087V44asmH/Lc
a1/LSuTsMCWgrj/LLvXC8/IApl3RokSPV4sgitru1QJqaHKcPaScj3MpzSsItP/UaXkYg4sF8/ze
hdmJuskUNKp5dWPB5U/SQ9Hza+iGdvajGwKffVsexjQbLViQkMVRRLLqFbIbd/OxwbnYuzG9m88N
UhUrDm04NHQtjCIJVQHy2/K1hmr7HMUZzlfeqs9FyHax7ewrJBFNvDFV0fv9IbQWgDFVov8u7v6Z
X0jnrKiFVvnoOC+Mfadk3PRaTnV5jKgFDSs0bPlrlLfRU9sXyVPpT+Xj8u4YQrne718xNvmIM8mr
hXU7ZEM1narIuSEZZMLbqVqj/TPYmq6AUKsw4ug7SV6FhHrtDgvVWBdVWC3kxccuWWvxNA2jOf7A
nInaThO+ZEF0L9P8lATBW5/UK+HS4Pl/9f2XNp6Ekjp8SVsytG8xND5AxxMLx9p0OcWV50+XlCWl
mSQ8eBkrEEgEFlJ8djNMFD22a6AkQ7ajd/8HU5n2ohL+i+OD1aHO0akT100MdBK8UYIAHZ1Bc7NC
4R6WLcy0aJr/hwzkZtJCG4dCa9PnBOJ6L7mPVuKVy6Rpy7U7QxmiFUg1CXkJgMZpzhTle+cuchTU
XRJ/yPqVYGmahZYuMGJRqJ4FIEnIhq+khQRFFOKf5SUyOaF2zrMGBPplGqZg8uxP80aUjXxVNLg0
cbTyImgYQicAkGSwImpn3UtccOsFNXAWu6ehTEdv2ikkv3b/JYtsa225TMPN1vfubClb4vlU2ekx
a1T4JY6JgFwkdy51B6QDE9T9b9PK6ZwApR+heFuo5Ji1IOSsUefjUIqLh/p+GoY16hvD3uvaMYTn
KSNJnxzjAbloPYB0SPXi3+UZmD6uubwPSho7Hf30GKrxO5e48eQEYm3LHzdtwzzou20ATrOumwFW
m6v20OLwsyl7mF9Q7WgNdWX6/Zp7u9zx3dLj+QsOEP9n2vPkpaNJu4nUy6We5t4ItuA9G2X2Ekhg
A08iDye5F7HL1k4m0xJpji0tB+rTbZq9lB17QVPbLz+1z+5EL+tgJUOI0gUm6rQsU+r66UvGsv6e
ThUYTDPh0XGnuFOv9fwZJqITBCgUo8Bk6OcnXiZfSWJ/CagLJZbhEiq2MVBRza1b3x1Z1MjiFBV1
eVO4efcfJCz5uQUnaL0LQVn2bdlwDValcwMU0yCcMvTyEzSie+C0Z+kK195WsKc6O8DAqaSpAEBw
YI33j4dMWB578Ls8UZrm6WnbFDTHbtmQ+gWelE5T2ZV7p+TDeeoH9XXb1zXPdlIw4o6VwE64Dc9v
2rRNXmnvd90KfNaQteu6EhWD1ntoYYligguh6CN+TgTNb/2BAU0m2hHvV/0mrVoXVLh/hqmgZiKb
e6lOY5N+83A6HEunpedtK6U5uA2eGHDJV9iHlD4kY+XvB7ENJI1frp3cnURbQTlksCQggW/lKMuT
L9ELs/zTDXcanRkgJlBbdjlhLyLDCzw0b36/hEUsP0qw1O0mZAuu+Bc6qduOC50coJg630f7WX6C
9OJNnzvgwfPSIyiu94pFa2R+pklpOToYXgpQ3fbsxS75TU3FwaeXuhKHBLy7pRs9pfbT6G1iS3MR
ZP+0rCKDjovfpdaTz2w8IIq+7ItDXil744Ooq3k5JBKbOsoj63m+ds5XzrnsNk7dkfTdHun0SjAx
HCE6LUANzQWStWFypJ1Mdj2yj3KAlvN6GmLaFe0Yd3IhbSl86znNxV3SO/scuWDG5V5m0FwoinMs
INyxFl0M4f0vLF6Zs7SKSH7CMytchpVMCLTk9MOa2LJpvTSnF56sB2/EBbAOpmHvKFqcwJDknkeP
rZGaGs5bHYfntb5fuWOQnxiUKUAAF7nnNu/sGw84w11YVBvPdR2RF2Uho6kVZnj1niCD4YBAMryh
nvT3jMbJW1sljP6zHG8MU/oLmFcptx9rRLNWhv0PBVWYzyLyemsf5hMBStaK7MPySIbjRcfoBRDX
kRNp01PT9Ol9Q4pH7ufHuKbJ2apSdxcEa7DPj/WXXaqj81BSaspIQWaZ4FEoxQOygyN+ZlfxJuuM
LOMsHXmaScRVuMZ5Z5qdFhSaIi/AT9GAIXNKb2zGTsjDwUUYtw+4REJhMlh7xTYNpGUBFbi+yFhX
6Qwf+ZZDQ3I/ostrDzGaG79t+Cnu/DWtEtNQWoDwpOV3lstghpm8IuvPAJtN7+IgvoF0srMLku5p
m2loyYA/9I47dFl28mL2Lezja+pYr60iZ3eEpJXbpP8tj2N4CCFaiEBzUFBGeNM/0WDKdsKdnns0
vleeuglL9b1tx68QGVgJ34Z4p+P34qbPg6YJslPnRjFBN1Katsc8J0IdlydjGECH8JUEnTXYHP95
1lbqmuxNZnzbfuigvTyAkhhUtdITaoz3QW7xnYyKz13hHi3ocUP4PVt5/DLNYba8d5dVjuZxewgt
FMX6jFr7vA7T+9JJe7mS3RgsWCciCOy6q/rWRp0XHd2T14KmgahjOUy3U5jV+477Kyhw00Q091dI
BSUfegzUuPzNd9X01oZetIkJ3KU6hi+Je6tTFkF7tN9KZwc+/HTYoeV4SLZZq6O5OqTEcTeCo52s
Ph3RczbWJyS2W3++5t8WmErikXXwBZbYb25XuhfLnoS1kjMbTv7fyhLvrEimvIt5olAn66zPXg7+
Y4j8nUISr8E9TLurpfzWCFWWBHWzUxc2/3hZ5/4I0NW+tjqGqKQj9yBtaFstmvNPHo6OISOf8Sb8
hYA9o7DYTQfeNzWWa2obBofQUXzEs3pIniTpKbTjT8OsCqqS6dnlFaTQIYDQb72C6Vg+wjsHS8bT
U5IE8lBAivuEm6qzhZ4NtLtzNvNuxyPPDyfbQSCfZCHimylh1ueiU8CeLsfW+TsfVIp1/N4oGKdT
gbg0ZklwYrl/49nipgmz6jB12cr7rGkvZmt7N4nO6ZkXeGl68osJr6QRWnh4dlYgGtuxani1g2BN
8MI0Hc270bsDjRMvw65bzt0wBT88sAuCFOKEmvtKADQNobl4D7R6RkGddUrq5hOy+l08Wmw/0Og4
jMG35V0x+LlOVVBDWaHG2yk/cZE3x7BwHKQ8ZfOpi2q5cRqap3dogy3tDmYbNeII5chdHGWv/igv
3sQ3VZT+0rvpBHijJcPh2gKkcRRp2B1pPL0sL9HHkeovPRtovzmhsuPkNHEZPICiY7qp+UTWYHym
z8+m/M5kk6YoBBuxPJAzTXdtr9jeXsXxf7y9f+nXxC6PAreHCWUi2bOq/Z4C2DaIaqWo+rGF/iVb
o6w8TXgfJqfWcv/hrv9MbEnyXeU45a6GmOgaJYVpHM2t/W5yZUAxDRqo+0RMD4XdYRrOa9eOK+GJ
/j4b/g5Qro7Q84aCdYXt8O+4S9MQeq/RxM+gOiHXyHO8b2VhueS73/CpOZTKKa0G1ZL/x9mVNceJ
a+FfRJXYBLxCL2637SR2nGVeqMzEQUICAWITv/5+PU++GtNU9TylXFPQaDk6OudbSj4+uwnvpnNn
CC8OTlmKv2iN/7IBXKz4RdKQQyoI19z8r2gwLN/1lYN/FqGoihTiNZzukrzwD1Auih+LITLNrltg
HrkbDYWFciWCGSzjHs6OGescUhw7L0bGCEQVbdtj1Vf1j5rWTnOI8zHiWdT1odhBYMZ1D6FbqAkG
ElHh7/q6Xn4DzhH/9EzpVrDs7PSPJUB/MmuJP9/JeKJfRAEriyxWS/MkHTCmd3MyTHGSkUWSbhfW
gA+FY7z06WRi45wKp1jYiwczdtRSCu24qWwhJJhqmegvC/RP1d9ePgrn4JYQFz0Uxu//qUWPI6Zt
cOHaUy9pnJ0XoVyV0SYysJL1u8p9alnO9A8zVrHzzEZvCc+d64oxC8o4p9DHgfHPGZGw/gQPc+hu
8imAVM8TTN5MMGShdBqTxXTx88MCrWVxdGBkG9/lfddBSNEjXBafo6YL5jfPdML9ohcfRNMMc+5n
JZHDQ1DQYNglHRkO0gXScOJqSXaYgiT6EsJpuoYqul8HkKOhfnBXmqIEvoSyuC9/Vosj3CcAInMJ
gUvgTjLaqXg6A73BZuCjhXHTDsbeZCdRhZpTHx1LjBqsAoFnlxHn0XEBa/eeuBDqC9KwL6T6k3ty
clKecITOyi1V+ES5E8K5ti7G6hgDcNXXaem3mOXQFy4ytSliidjnummgHlqShjZL6hWNT6qD0xlG
Pzkjjb8lkC5FBhGVus+M7zkGHWxu/pnc1rxMxtGnci7056UI4bBGIB6oUq/r+zJ1Ikc810hA0eRm
QcfuClj4+ocJeDZoogOZ7/NfrPRH+h0uqHn7px5lkbwtsiUqmyUB5DUy3NfHwO8xnRFudSNc4qZF
H4sG+vMnPjn6m4PSU/1ch+HiZjA2mgK5G+HWODy0gG3RNFaBS3e973n/UJ+OIcRmInhEVhOrLxZa
XP3twODxIYiNmR/aZIS9jCgkqmMwr9X5Dgsd6XJbm78avzT/1HDkkOeWzu2UoXZTDicCKGN5lEtU
k2cye6xP0anB5hMYNLhEjQVvsq5h8fDqD6KO04U6y7Os5pntFPxb9sG0xC+1EXq+w7lEf1UQpH+K
xn4kd+7sRCSj8RS/FpqE3xbThPnXaUrkkgq4zH/qTdTxe/ThIWNbe7U73sHSI3fPE+Qt3QcYV1Ti
xwxNW7lzxNyKR/htswEi/Z0yX9EI67snhzVuAWGIkfzoGhLoPRSoGp56YOSQL/WgzZA63hj7x5BA
Pgd6uQ5G0MRB0KU6oJD1472M2DlgefMI3Sn9Wecq+Z1HZTdniMOdOTC36tDHLZvnfDEtTJrRZnot
etKH2aCdINxHtcq7z64JY2fOolFGw/PAlwnyliack65JsRtr/0iTvosx+2XFU7bA8TPrG42fMXuQ
90wd7YaPepzVF65Z4h4dt6cQISzE8ltjMPu0BB2R7JjqE5rS1kuiYxvk5rPren670wBJ6B012ikz
f8LNPnUqlXydu6H/NSYGMiYpKLrhjIBXcJaJuS8OXtD7fzAOvd6PRe0nh7CYebhTVXtRbXQV1g7T
tIClb5dIKX4jeHUyo5rEOqNjgFJ/GDRigVdGwvz2DtIsavw0BSH1L4TsiSz70Q2pFPvQU5p+IsXQ
ji+xZNFPHARYd8C18vlhHi72710CB9fPk6iA8RkWVtVZ31Ym2ScS7Og9j4jCj460F6CHFIr83Huz
VxzBuCL1PSCO9LsDRheQvzhU9AFGC2Fu0i6AAc1BRRWfd0xOzdduSVBireBA7xxLtxljREgldBr4
VX6ELCDTfSobLomX6iYeIazsqhBX/pwh1gYlGu1LBrnDUFc4LFj/BxtWwyRE5vSnE1Fi9p7Ty68D
TpPvyJeVfEoCvZAvE3o84WmaZ9XsKniLeLumBtv4ZKqgxQnvdN5wLNxiCPcovQ3OIfH6xjzD9L3t
z0m7lMALxn79EErP5Kh4Sz++K0QbNV+CPm/d70E+T5kHSFGQylgZAv54Mnso+BczkGaFiBAqmIq8
QyejdnqGh2rfZ3BJnr0j6AaqPTldtwBZNUmhYVUhfZw8KUjCMT9JMNkKZDdjAT+RaeIQ9TEMek07
mF/W8nkh4dTgSK3HMEUZBqvLJG30Tz2WEmi2Km9aoJCgTsL247Lg/8wR/NVd4wGjva916AnoFEM+
6Z6XefOHJQsAPqLpWvEallXzDH+96q1zewR55fs0/jnMSQ+ZRgFsFrSkpvEkpQr1mIGOQ9XjPOHi
HmcJnMJegjKR+Xc0Zpd6fwFLGIjxaiGKZzDE8ovk1BBV+7wYcDp3kpt4D5Z0N91j/iv9GLPEufeZ
Hxf7cHL1P0xx1Evh4QGtkkzBPA/0Ihj16qzkNGTwPGuh4oZzLXD4P25BVLVP3EV9hfVH0qABWpbF
fUBE0R6uZ+gr6aGNv52HFqY0cc5fw3h+cuP+FLn6dEGvmO4mZzfft8G2AeyICr/RHG1oJz+WfiDv
WAmbq+sfsHIHsJG2MdQgcqgeMKRsSvxiDADLFLNwm1gHfv1l4N7dMZDn9a3v+exAIGCocJYxGkFn
WMrb0Gm+7ZwlZk1dx5nYIfd99lTQoXxy+G1KbJFri1sQsM24mw/NA4OW0pSWI+uPVUfnMC3nZgsu
/G8B8z/5P95iXbdHXUxKoUV/RhozL/ouimk7vGBrNcEPlQwU8APKlkAue4n2IW3SXpYBjlKoLNMR
oRuokfwFMnhzeFcZmDJ0R4NlibNa1DBxgUpf58b7BXiAnmys+w+rHfjFVu2da3SBxxbXoZkNsDq6
7wET86F6KvucifsCSlSSwdiVhkUAi5cg1lvNtA/bnHixdaVHaSiMGauKh76dkUIcGJSWwI9BpHN3
DjJk8ieIyhhVBfgH4dazU16P4wSl6Ni0d9e3zNp02Q29ulsEFKyT4cx9kMd/hBUUd4FxaTxM48HP
vZmfgrLpF/0wyQK4vVQzXpbwbB675jWhZQg/X9OPXEOfY4qHPxzuX/Nvn/pVw/fCRMg/eDW7400Q
rMi1u4ITRFb7CbvjGVpkZklNx2aV0kTdVC7H8606QgF6ftt0iXjR3pI8CHdq5L5WDBnL9QH/MEbh
+ZcSw7sY0rLYnyVUUR8CnxtvJyhC1v4CRt3oW3xYqsDzrTs+Os0QlGZcvhS8gJwJ8evwWzEWsGTr
iBg2ipwrO8aWyphkvcQoFvGHgYQc9DsknyIEo8xXszl4cfskqJ43GiUf62jii6yAEnqs1kol/sNS
AYwTHsIBTsIQGKQANJy07sCP38cXB53+aKKwATiAmzr43SPN8x77eW6iv5FgJJLiaujAMno3liRh
cUaAxXe/zeU0hTMYNDiHhntT4Noknmrp+xAm4wMLb6Ep4yOsGKN4lQxL75cvA5xB8x3y1bA7R7Mz
JRtn34eHN15gxRITQf+Was4fwkIFexXp7/WMuVmG4EUtndqYjJXVa3f2UNjW0q2G5OzEgTiCUtr4
GW6+LtvYHStfYbf3iiRWveEJe+jz2ckiCgrIErgnKF6ffLfbYox9TLeC9o29yf1ukbj+uGcwPoJp
RuutrQmKVE6U/FUHI6/pDkn1oN1DVzVL/ZpoaASWWcvZMpLUjXDLfK1yAMWafcFnEARTCPcDO1n1
BCqF1wPFylAQa0KdkJSx6avunPNOgvpUe1EYHHwDVUZYafbGLbrMJ35YbQSOtam9/I53gakcCq1F
VJuH0g39A8QqE5nGrpm+Xf+clZDhWnEPzQokA+4CJ1xjkk9907yM/ogkvFsO1ZKrLPK3dPZXBs7u
SPKm8hKNZP2BdmaZU5jZDfIYSlHDHMlHTuLfLVAEQdno+oetBFy7PzkzNbjcwTx1DqoTmT9H4HID
Wxt3WaSWduvcWxs/KwqSYhZQ8GLRuYCrMDgYfoUc6LfhGpewOklKZU4xZK2nL6O7aLmlh7a2KKyw
Rds80Hlj2DNPctJ9553u2DMaEfNGU2Pt+dYir4a4R0qTJ+ca2fpLmPvzayeLrzfNjN29rNq8lbol
yEQjxxwp16e4D9TLoFi3sUc/7I9Grt2zNIbiXmea6uxQFGoefYX72i+mnRZFNIB7mouQL8j4YwpN
5Tj4XoOZ726hn1fWnd3GZLAOn432UdCCaTUiGaUsSXVsePtSQpBri5e3spvsfmafuLEvQZo749I5
ZhNrXuOy/7qUGEOPiJfrM7X2Eis4QFIHs74s/dnEkCX+5k1+xXlaTNVS/yxZnfioBArQyjem7V/A
5Qd3FFudZEa9SyewS7pHzb+f33DphYZLrHJveZkvNFzUJQiNUOmKCihWw4WclSPYuDMKqL+qoPci
mUKA3gm+QEB8Gr8tbCzjg3BI0goIEZh5UrsSW5+Kkxghjw70iCpknC0xi80Xs8CA9BOgZtwDoRV1
PpwsDOBpSfcoX8jiyR1r1/t7CsU47hfazU79c0Cjvwn/USZnqLHnOo6yuqGwkd+5hRtAVrOkg/qx
DA3k2DKQILrxXnQgZ25s039vJP8dMGKLZAz5MsP0I+4eljoU4ZSyIeb8CT7YpnoUQBwannlRIvwH
Eo+R7+2cySdyTh0nboZn4PfQXtHz6JLpBzgBQxBkTk3y+gs3ivABd7qkDvY42IYmG9ow2CF98f1T
OYi50kD9ztX8qKoeFtKT5GR+qcaILOww5UzJR9Q5O0DNPBQMA1gXzRC8SGtHY3j3C+/ryElRp/Hj
ZX99qf6r6vTfoXBtwRlR1ApFN9GeHZLH4OgHXqOWT0FX+AuqOk0DC1uFVTH/Ej2NGwZbRxBmnzoj
Nb/zPFy/Xw3cLsxfOeoeQb/xq1biqK3DTyKJe6ngFCNKikduIu4e62Fw5eH6V6893z4HhKdaXbn0
i+eEBWD+QTQdoWTttbvrz/84mBFbFiXQdTJ5zdA/1JLx1wh33wzMMxTbw6FrbvoG1IL+P8FJKJp5
JvS6Mw6B2fmtPNyTflGUdH5f/4YPxwhCj/YYdYrOWBrtm0p0s9fQ3kY934k30oy1p1snJeCOzRJ3
hYLGsFPuA2jciixRC+TMbvr1NvU2nmuyFHlZvynIVHsB/DJCBbm92x5+OT/f5ZY4g7vcZb2556gE
p4IDoN6xG8XbbX/thsQoZENM822pA5ER7pBMTPIfGHYFN/78y7H17uf3ulZCLkH7Note3eWLeO4Y
lRsVmJWJtVm2hRtHWrUjrEDmGQJ4SVIfnRJdittG/vLWdz99QDGGLES2b25C67/nskZW7w+b4klr
P97//8dPJfhpJQRg31jNXwcmh7N2S+cWOAqETK2U18y+xlky928RaCdphNrcEX0u58aRsbZrTooe
peKofTNu+Db1oH3wLf/dD3N1/HBrr7Zop6Ncl7RvVaF+DkFzfwF4azJ+ARj/s3D4xspZeY3NoiU1
VBmg4d2+tUtYoKgafBey/0EoqBiBGL+MYMvctIhsQ+12wRGMJo6HjmbCf08CPkppM07lFglnZRXZ
vNmYweXI4QVSKL/ThzhEZReY7uW23fsfwmzVDUlkouYNNlbk3GlZPSoWuLvbxsY6VWbekikcQvkG
Bf5GpyMd0DonZX+bT7dnO2kPIiJjW5TdW6wJqx4rAjzMmc2J+HLb77d2cL6gHdmoPDpw5us9ymDD
0ZHkz/WHr61QawdPdBln7RrvTOvoa8XB34NPNBfd3xSkg2Yix+uvWVs/1lYuXakK1Tj6TfIIIHBo
dfllpkwFf73bXmBt6DiIIQNft+bemOBN9NFvuFJtWWl/TAmBxPGlO/AuRKtoHBegX/VbOKq/ei8k
f4symvZolOSAgYTLueypPFLn1zgpcfDL4hbhG7zXOpRdOefAT0EcPokc75AHTngauuH1+ohdjsb/
ZMl4+GVFvP+oEGouSUXFG1fwTp/dDhWLuPXOpiCQAC1vNBiwubNeFwe463Icb1Dy3Xuw4WxBtNpp
8Bo2pv6yjz/6EGt/O17Yg/8xIpbHWpUAhjnzfbK4Tp9GZTNsAAD/xYN/9JbLyn43XKVZwtovApAO
R4Ij7tjUnY5f5yFW9Aes7htxGAeYTCzfG2hkIMDAjgh4JuQ5TScVMLkR3LGeZ8fB7WfjcFn7bisu
eDPa+yiZiLdiiSkoV8kjiQedOeNWYFtbIVZsSFpfuTSvxZvw5RC/Rig+yjyLQC3kP4oC/pu5MPX0
9fpyXPsaK0K0zhTA01qZ+xxEpLRgye+ihJ0ho/W36y9YCUE29TZG19KPgwIuEUS66N+Pxd5t6p/X
H74yVDbztqoZeJY117D09IFZoA6b3Z0ftrPYiVa5ZNcDT/X39XetfIjNuo1h8VInM0JdSyDG0pbo
cwP++Hrbw62oUNOJ6MQf+zcH0CANnXiKy2TsC+3sb3vBZQTf7aO2aksPxCzMc6OndMqnV5ps2sOu
nGY2uxb+gfEMsZjgfFFwv6gaKojqc0a/tiz6PMfQHLj+ESuL1abX8om6YRPoBOrnMjnwgPYZCWYK
ezb2+7Y3WJub5K2fFypMDheR+NaVQ6p1+bWeyy1bkLVVZG1uA52EMWlH99wW6pteAGi8/TZp9+tR
0EcQjPDri6aPj5Wr9VNYbXqBrf1066wXdGyNmmNz1uXcPSCrVs9wZdQbqcrKVrbb7cKh5dTPS3IQ
Td1Uqcd9ZO4AHe5btCkO7rAVMlbWqt0mB0IPl5uwN+cc8FBnN4AA/mlKAvZd04S2qYF0xpwyD6jN
6ytq7busnU1zQBLyAWJHcGtQ54qysEqbEhBtUo3+p2WkzcbSXZkem0AL+KgBaBllb5RvfkPNfcnq
XmwB5NceftmR78IH0DdBUg19cI4vMGyk8t/yLvp8fYTWnn35+7tn02muLhen/GCI693laiqPY7H8
uv7wlZBhN+RFwQlnFW3ug7EeYFznL855qjsid76MqrfrL1n7AntT86qaE+CVD+ic0vSC2cui7bFf
+wTriDZ6GtwG7tuHNqiAy3fDM6qY7cFh4fNtP9/a2LlLAATVTQ7KqECSBRenciy/w+5ngKz39Ves
7AK7PY6mRdDU40DOVTt5kKIv+R6YxhH4FJmn/hzc5DgQgjjz/2spjqocajfQc4i7BDDJRQ6HEMje
3fWvWJkJuztOJ8eN/C43Z1V6f3gB4BGB5CNkJrfaZmsvsE5pErA+j9rS3A+omKLQGz5POXLLm7Mx
u9nMHR88iLgKznnnTEdgtN1d0VUboW7t11sbuekdpxlKP+bQBZhZCvh7fJbQ8gBy+UYjUM9uKkPB
1etlk+Adnic/j5MAFLr2tiTE1paptZHzEaiZJWyLYzXFny8yIZdEJg5KtGBu0hvCCrV2cxXqzlxa
NocYdEUn89puUVniD1taYiux6N/L9LtoGuCuU2jTgcgwzmZXx+Ezo5sJ2MrhaTeO88LhDeqmw0OR
RM0jVUGReVAgOXpB91jk2oUqWoS3Xt9tK19i95CJx/OEMUiBpEwiT5rh+Ar36e7v255uncskhMRd
7zV4OmgP8QloZFAfIROcXX/8yl6wu8Popw/KeFV7D4q5OUwV7/Dbe3A0Fkfvr79ibXwur343056E
AkffBf6Zehqhe+68rF62LiRrv//y0ncPpzyHVG5F8gOYDr14pAHMMfbxVEv3iczTOG3M8dprrHwb
ZIqQRA7BpYq1n/IIzscTdGCbYItA+CGQFIZM1oam4BEUASswyxNgtql2e5SAe/NrKDtg34Lny4A1
Q72DLfJGeeBf9N0HFQub8QqPXz9XTbGcvRyMZ6gNld0IAB4Cu5M5Oc9ZBk+WIkYlg5l/Kn1B4OvB
wOVChaEbHBTuNuRlcBPiv/l5FIJKLvvZfCIXhPtv5BlNC5uCS4qsmh4UgWpJ6hzCT20776ScmHwc
OzreJMyE8bNSg8ppUXsRLMeNCyuY8ovwqNeUG2P18ey7tkmGkp30vSXix4G0CvVJcH94P+9A5HIl
BGf92vtzy1ZxbZ+MnIPbxgvHOQwq+qoLemq9/uX6oz8Oia4NAIAZeejGEI85xu0Q7LXkDHXcSO0m
KDTBHgOXJF8tN4kahOhM/f+uLHxcH6jIk0PbS3qcTK6+JhIEk+uf8nFAce0+MCDw4JMUiXMwqhZp
leDYcOT8ev3ha3NtBZQg6bk3TCHOvbEZU/Cafk4cUR3N841a0Nqvt0LJ1C1NHSvMccX7cNeWuD8G
RXALrhcDb8WRSnU965fIObQgzaH+91BMwX01yZ+5A2JSOd64IazkoGVT588ukgMyS5MFkDqhl17z
trHV2iBZ+5k7c9xPLqvPSDvMTlSUZjlqNDdNsW1wITpNEFsn56D7/PdUJ24KSvNfDQww0+svWPn1
tq1FTEk9eGNUHj0N2lE+IXuF0/NGqXllgdp2FhNc1sBqrJxDLlCYF+P8pXAWdBtmtYEVWvv11uad
GlJ7wk+qc25q6J44DsuqQWxdHdaefvmsdwd2DEMsLmVbnWPFIWxWCJkWpvx6feA/zotd26mCC8cB
8Lt0DhNwiJfSGIG42UDDHZnnjYv62u+3ti+PCq/1i0gcBx+CTing/wl/bUIxBTcOv7WFoSIwjcE0
VWeivSUlGty9jm7Fh7Vfb21cEYHVCLXs6mwGkNgJ78meTeJwffTXHm5t2gFN/hj2NLxIuRnKvyGG
+tBMhXNTt8u1yW0x61woOLjVOYAj4BPArM4JTM7bknjX5rW1Yax1BZe7Q5uoLgsq2T24Ziw25E9X
9qzNaxvKqgRP06/OdERAGFzU5CFT3+1dEIU3Ys7K0repbUD5TmAU+/WRCPk1KPK7KgI9c/LMn74B
w+f6DH+cpro2vW0KdcNZgVGquPo2TXlxB4BHfArY6MCcPYhSl0X6zh8oDNC6LtwYvZXUxXaWqFgX
9hf2M2677pHgQLuY7+J+/QLu/ckBKuP6x60sX9sJW8kln0q1qOM0oWFWkcXsEQpvO/VtP4lcFaSO
XKWOXjS+DI03ZR29TVE8dG3gWoxqvXJnaA/iXz0qb9FvZ7wRIeTahhGkQIQz3lKdK2VUZqAOsvfd
+Pf1MV/ZGDZoDbrxHHRJbOp//aEHiiPYi/wIqMFZ7q6/YmXN2l4RGjoODozt1fGyKUAIatO2jWR2
8ZjnLtZQSR+AyhvTcSnrjVeuLFgb0EZrJiU1iTpCtB4a6dgb4/By8VMPxLRj020tS9f2jxjarglJ
pZb7qkeSlDPEEpKbP9eHbWU32Ki2qk2gcOeJ5R5KCM+q5n3q5DBQv+3hl5e+SwIEKkvQ0yiaIwRb
H6ELrVK/X+iND7dO6MpjIeuRXBwpa8qMxMk3tmxWPteGxfv/X66Hrh+93uGnKblo25iYHqSAAsj1
cVkJ4tQ6nmnVS9iNJPyUx81Di/v+MNbfRBPfuaDnbwzP2uK0Tum4rmfgaKfmSCAz7Em6u6jUE5N8
Wzx07/kWcmhloGxsmwhrl1TwqztOsvxELr367ub1Y+PZDNzaABhNWtC/9HAQBORnCQGJmybBBrOB
YBRxU0bd/TQQVYCMCIfSFEo81VSfuroYdHdywqYfNqTa1gbqshbe7QWajFB0B1DjHmB5490hBMYo
kAnhbwnOrb3AyrgBMURaPEcNajsQOSEURvXAG369PlhrD7/8/d2vN17d5RABw2paQC0WsOKCtWdw
C+cS2lLWTjaOjFvagpk1QZgiNUQ8V6PYcmpY++XWToaPKNJHh7RnlcQQZYLKxrfOG+XGeb+yk0N7
J09eLOGw3p3VhLzFEFwF6zxNSJUllxv/bYNvbeWgKBo6d313Fkjnj9UMo4+q6uv99aevBAob1iZi
kfMKmienS6AQAT1p+pXDoNEU/ltHtiqrK9Ngg9jg2Oapquu6szZYQCA8FJ+aPicbK2glv/gPig32
RCHsfDrcd0a+Ez3/VKESlqG++uP6IK29wNq9wdhjlaKxdoY+qIesXhT0SDpW/GZslqfb3mFtYEjx
4BCra/D4F3i4q5h9yqX7vaXl8/Xnx9ir/60Eu4G1h+MAau0Jn5FHjPpRDOKrRpV5Iv59B4GesUoe
+2KrcLQ22/aODiKvQL8KnNigpfsJKjWfegnU/8bZtjYb1p72ukjHbTJ0ZxKoz1Bo71M9J99GhiLD
9aFa+/3WtuaRB3mVpO7ObYw0vtbusYMO4vG2h1vbWQ0KXNDcR7gbgRMVOTDCaTeXkKm+6fk2Cg19
8hC6GKU+i9Jp6pR6jB/6pQUS8rbnX9bXu7OANGaYBIh49/CwMJDKl88gM5qNnbwSUP1LlHr3cIh7
Tdi12GhkDp/zKYLEZXiK5D9o0W/dbldWj+3u0PJccNO73dlb1DdIdcgHHuJO60OHbX99hFZCqg1A
iyEIWSQehAMGwBhSTMjLpa9yD02aDAlT8oDqyY1pno1BE5rPgLuNy32OSnAQzK9TeUHEOF0qHLTq
b74o2KI0tJUunUbdHqnqyv5Y8yL4M0MLZqtguDbx1p4Wuq6HSE7LvQkBKyH++GPovO+QIvxG1Jaq
/8q2tgFpgOQTdKl8dsqh4ZWZ3htPY9VtcePWnm7ta9CYe6DyF3aCbLs8FkEw7fx+CwS+sqRsPNok
YEQJ6h07Vcb/Xi1tniI7vtNV/2MYsHgXkdxWhbEBaUUPOY0cKryPaHt9K6LgbGZyhAPRa55AXlp3
G69ZGSxbvkWJvo2XuGmP3oVpVlHyaXupro2VdVjnka86KILpe0E9OkGelcVONs0l7FU6yosn5fDh
HHmLq247uW2tGO2ISeN45SfFHb5k0Nrzy/2wuPoJYmyDd1vhylaMyR3RxaHf63vPN/UeMDX9uSGk
unFCrCMbXAz4xzaTe1LgFf6bfzcjbOWuB8S12bY2t64bcbGDd0+EStSNc3oRLWUQXd8oGq+EdFu1
JXBjOAPTAT/e6Hbn6YhAoZSoXaziLV2HD1/h+3bLDfZrcDSm0P6NCjaci5wk8CYU9MukW/9wwyjh
FVbWERb9DI0KKC+HUhl4Syjx6sum2lg+ax9ghSdTtsAzwk31gLRPs2yCw9G07yUDWxsqBNWWi8mH
U+37dtcNbGnohEHrHi364btXF90uZrgOXR+hlW+wO27co6Mo4R9xcBSRd4nv/am05+zLyhQbc7D2
Bjv/cGlV1/oiHdcO5V3riyqbYMhw8gu+1TX/8KTDCFnhCcJS3BOzww59FJATmKosY8HkHWkHZSY2
1+Z4fbA+DIN4z+UT36VS1MioiEvOD0O/PEJDLklF5T7CgX2f0woa7lsQk7UZv/z93Xtws4MgZYjv
4eEEQy6HTiciq2gjdHx4a8FXWHEpKQLa9n3N4PIGFcWcJidTd4+1T3YdekUHX0DCQxB/IwquzY0V
qMD5XKplbPEtQK7vDJFPBMKKu5A1p3LZSnXWBsza52yOZDMnisH0rWRpNIr6QJdBb6zgtadb+7yF
xUDHFsMPSuX9nS+rCn7MKAeOzU0XAMgrWhMOFY3JHyCTcHBpsjhp5LYNykELHNo25nzlE+wWjUwM
hKJ9KEeoxAFKShZ0N0fJ1mG0ssX/06Mp5mJWIZSuZ0dfsI5986uJaJ/CRhSytTftPbtVA81Vf9Qc
YWRu2KeFBU1qHHUHjO59GcWfAAS+u/6etZGyJrvyuxEa3YQdaojfZjnpVQrDty3w5spusNs2I2eG
NTguDkObfGIzf56jCc3GkR3KcNN6ZeUT7MYNVKYEjaQHmRBGgYaDxmTq0K3MbCUG2i2aCf7IUbSQ
4pDrSZ+hYHQEZPcRIkw9HLgbscuDLdWKlThld2kYGYY2qqBpOgfiFMj2IVj2KhZ/lbw59c0A+ewt
79+1N1lxvSHMaeKL+Gilk1OS/KXzCBqedYaqwt6H4xsvh9tSBtv1G8kzao/z5ZvgrJbRSz/b70S1
LxUAz9cX8NrHWOF9zFvRDAVMiGYVPFetl4Enn82Ne7cs/CDNY6S37EI/bBBCLdgK7RHLWwbRS2i2
1gtSNz+bufjU5/Gh18GTGL270UmeZchern/Y2rK2gnxR+izvFE4SAqiWlzngueUp8GA03Nj6a0vb
2voeh6BtyUtnD+TOL+hF7OFXeNGa78qsbPR9GdwEFPJ9u8UztzhB6q5yQJQMo/3Uif4E5LV5vj5O
K9HY7vF4jodqiIfVPDdayZPrQIY5g+8VeBnSm2HocP01K9Nhd3vKoisCPpB8DwBulJLYa3ZhWcwb
T18JlLZ0AVjtk1vPSFJU2fXHEdeyTxCoLF8N7RkcbAAjuu0rrK0PCzKv1+6U7xtYb74ANdplRcm7
DVTh2hhd/v4ukRtYFMwtxJj3fIyyYO6H1M/HLfWXtSGyNjonZBllExSHoGXqHqmbM49pP86SpwYE
nKpPfV6Jjfvg2pdYe10MDYv+x9mV9biNK91fJIBaSJGvkt12292dXrJ05oWYzM1IIkXt+6//jvO9
ZJiWBRgXuAh6ANIiq8hi1alzGMP1ayTIoL/WHJwhT6kPUcyNY2ttAsu7Fxag+cnD0yNPyvyFthIM
lK2mN26E5dqq7IgzSWxEIh3vYZlnGY/9WHy5bkQfExn4/h8VHzkUoKFqyFfITOTJToZ97rQQVgN1
Ub1PXbd1zV07IC5NI6/I5ZAcWGUyOCQbKQ1o7BrO0o1PXXF/O1W6LEGDaoeSe2ARi2MZDOnRG9R4
VF1+42raKdKg4QtIaLXc9xnHhZkO+sSSBdIM15dzxbDtxGhKxxEsIpncu93k74I2P5q2vO8y8rNz
pyy+PsnK5WWTdTMF/RQ1TQJSPH1csR7tdj6Y4/RRl8MdYo99CJyfAGnH9elW7ha7WteFF8a0vJR7
4KHNgwMCtCcIpPF9EjQyLjwGGrfBbCF3VhbQLt6xzm+StCLOHlW1abfQXB4aVY+PfdBkO6iJyP31
j1rxWZuDIhVNYgZVy32R6vJu8Fwo13Xz1nW8YsjB5e+/HZ4u2I6nboLP8mZ07kfoesTQDwh24Hzc
IvVdWyjrfA7rnIObvJX7aTTHoQvqaJmgM9JBVdWZ/b9vWyXrnG6HTHhkNnK/gH0V9LLu8qmgwU0E
kjh6rIPZpQNbkFB2Lr7IIprW8gW0FaCohD7FoZkHtZGRXdtr63yWjiMHD8LUe3QmyNgp/QISJUVy
4+jW+ZzRyoeGxujstWT0BS1DwEZK8Mhe34EVS7Lrd27VakSPBey0Ec5uAq3A48KkfpraYIuEemV5
bPIICoETFrTYZFoE+bMUoXuflXKrbXFt9Mup8psrcKVERy+XI4EA7H7yHTeuJVijri/P2ugX7/ht
dCGakI4CZ1OOO/JbT7PuPtGAgd02umU4xozouitwmtdD5e0mN1A7KB6yja1dOVdtIYECNPvcGIye
EHFf8/4zB2R4b9gcTdD8iok3bbEdr6ySXS8CSWvRJCyRe+Il6DMffQeCLqq87X6wi0RYeaPHJJX7
wNd/V3WlI5m03wffP6Bl6keVAQt5fTtWjjy7TDSWXalGD76AC1B8Azerfqha3t4TPHT3buomNyaF
bLqCUslGjIUjQO3aZDFvG3WcQfUTp4Zs8V2vbL5dJcodLlyXggS/HNJnr505Hmv6O1SEjowBGlkn
9RZIfG2mi1H85iJuQA11qCv3Y9KhxiKKOU1ORkGC6j4fJLSvxhp9JQUfIax3fZ/WzM26NQqWzF1r
Jmcftu70jwnd6kXyyXm9bXTr1qhIHTR+J8TeUaOIE4y+85RqNjoxVlIQdvHIB453IX6J0T39ptsp
21ejgT4dxN07B2ppYV4cwmLeuDvWLNq6O3Ai+hAZrAVCK/QxzuAHuAPdbntEB0Ud18m8hQJZmcem
OEC2nIKO3mM7qDDBO++ls8SevGv9W/qTfEDB/2tjHtr+0EaP8RPv0RkfFK5v+nx9u1cuQJvXIIec
lnJTDJ2CkcyHpFYa0WIL2rM2uHV9dL0ps6aDml6ovpDpMNX/+NmNv9sKAXNUZKFBiaFZ8JlMT319
JFvX0tqvtjzaC5u8koKKfahYd1dASjJWvXdRABxvTCXbVAb1AmPxoNu+780Y7kAEuMT9Uoe33au/
WJp/O5LwWpgmJlyxH8G9raOumwXo8Jfm63WTWbN269qGXmDOwfsHjUTaoUcuP5RjGjdLcZc1esNx
17bActzKiEEU3gSr9It97xZgsvbuDCAk179g5QS1uQycsQ9Kxx/ZrjE07pL3AemX6yOv3AY2cUHB
a1Oh4Mh2khNIsCKqIQNSPOUd4IWgsdsiPl5ZH5vnHrLsFVRb8AF+egirLhaNipi7FRR/zLzn+zaD
QYDQCSp7l+EHKE2e2yTZy5y/Bcm/YXAXUrNHr+SuSOQuKLfKUCtGZUt4a4/54dAMUKxtBkiCLqfG
z+Oi9c5q2TqN1nbd9us+MIZkmCI0HCW0lyncIidb+/HWjVz3IqhIi/Uq2690SOMQynXOJ0S2u+tW
tTa+dScDfpmD/wy/nCMj1NMQCp48riaIVC7lbbkhm7pAL0EGXlJMUc/zKfHlDh53UKm/gchf8wvL
oVNCi8QorBBYqk4FGpzpEsah2zw2c4HG6tsc2/uDVUATQJEuWzzJZccmQNpuorz0PZtGwE9ZU7Sy
x/q4jzWItIMk8sub0gCQEv3v9V7WtQEJO8ZuwKJS4fmc6o1l/9hwvD9IA0K36MDswHesS+7hYb+4
ZkuafKK9+ve6bX58FHk2cwDnxQAuAvz4Vr+Z/q+hfOLFy21DWw5bMkioocULtwBlIAH/Goq3Yfp+
feyPDwPPVuRuAxeYsfnys6cv0GKIpnyL/uVjU/ds8BKoDaDMJTscBvX/huUdWq73ZXkXBvMdF1sS
NGv7al3BC1eDpwnsHCpWpzQ4cu9nyIpd4m48AtY21XLXsndCTUJ8AzQbAHB9mcqntNxC7K4svY1a
GgT3xdC0GJyl8dy81zf11/mejVjirl6o5Ih7Ml+np3TOvYOfNsnP6xazsiY2SYCqaT7SAms+mO85
mBUnWsUB34Birw1+2ejfQjbFmiQsCiw4n0sa+YLdQz/klJdb5r42/uXvv42fENzpkKdmuyr8UvFT
QbodCBs2rqe1wS0/9UhTILSBL0kIyaX596Xc697b37bs1t26QJSKJS1BMJv3P5CF+F9GIasILPbn
28a37tYw06rLRANXAnmF6+9DwAHBH7yRhFqzdctRTeVyTwxYdw/aKOGdN/28/qvXxrUcFDryngkz
jFvP7UtXuc9BeFNvmw+Fmv+aig9q50nnGNoQ8ZjWIm79+jYrtxkBOvAwDiLDWvvB1wapetre9WIL
QLNihTYhgOiHOeDqspH+1z4PI5Pf8XpLMmJtcMs//V70wDHVDFHvOSkgeT+ekfK+zUhsCoCMcrAA
zHB+4ZqvWUEy6ImOG7HF2g+3fLP3KWRtGX54OL0JkR2n7FF6twE40UX+X1OBhBj67xUG95k+5PPX
XJ8WGe6vm/jaL7ccs1VdAyr2ElHR5Q04QGJE7Ea2YYkr/mNjxtKho2ArxOCmyI/TkN15dMvlV+5m
u7m/60SIUhGGVv5XVdBomVXUhq+83qKi/DiH5tlIMRCxQWnKwwRgT3vMKZJ0eDJVUwNpe4P2LFrp
HyG5iQzO92zEGARTdVa6WuwZMTKWxaginoXDQeh5q4RxOVj+6JXDFFb4OyxFBQk1g71o7kIOkGbR
76j4rtO/54pEKXSsbuL5wUyWF0+KB9osGvY61vcjDUHQBsnyMXS9w3WbXYn97A7/FgyhfksV29Hw
k+HTPR2fx/a9LP4e3X6jHLDiFjZOjAUmVCLAFK26p8vX0QeTwNYjfM2yLH9mUxcGAuwNUK91Ttz5
Wjl1lFc/8mzYkS7W+ibgLzJd/z02ct6pfDSYZkj/DkseXZxb4Ulutq6CFRe0e/4Bb0B4mYKjyAzV
riHiaZmH+3Rhr3VZf7m+0ysHyB9yNqjZd66Tir1J8unTJPPuuZ+Wmx7jno0CY81SM52ioDQmfdXv
aqehel/PLp920InYIgpZWSUbDQb4R+V4c8r3MpnbQzYxdaRz4kXEOMsdfkH5fH2pVqzKhoOFY07C
sPD5PqvZX3oR00F5wxAPodm7vcmigMjxDNHGjeTeig/a+DC1DGUY0Invp9IcE0X/4ePynhTtYQnG
J6HdraTPiiPSy99/C6m1YlnIszLcg3aojDNOmh1ojdGvPCBYvb5yK0b2h85NNQ5TVeThHg2xzSkI
RXBvqlzdFnbYVABZDXJHoOPZnoQzeaIyn/pjnQtxG0rDo5abN3425jV4C3dO08XKYUA2ewd0oN12
hf9BB0CaFpSMORROWNPfgbRFnKrFSX/etvRWgI2mfC08SM/veQ6OrBOppgUpTz+b0g0zXdlbGxhW
Eog+inmk+9Jbul2Cf53DhrBv13/+is/ZoCKvRa98YAa6n3P3MMv3rCzPWQjStsU/++AWvFEHy/9D
1AbU56XTs5buk95JdkEi2n1Y3MR4gsGtCxuSD1PbeiLYBzKboP0AHvfpES/jnG2ctCtnoI0k6lHf
hIaXD/ZOFaJhzvzjhcvBNe4n31n+vb4Va1NcDOC3c6LnoJ9RqRNAj11yeSRD3zzMbu68Lp7nf2JJ
UwUbocHaTNb13Ss2qWbBapVu9olBH0eXIGLsF/WqLv+47XMsr56rQVeBmYN93bf3kvRvaBx/VmX2
KfUDsjHHmm9Yr+bE8yZUZ7xgbyY6PGdBXT74yYQKyvVPWBve8u2SjG7HQwzv5bL9ocF7906bUXy9
PvrKLtiQIuM64KnUJNizXvsRlGhHtMJWjoohhtPFKdf4/9tmujj/b5bViWVYDDjc3xDYPrYdPUk6
JpEpygcSuBvvx5Xb1OYIaLmUcx9O5o3r9C9pqpM7tG9IaLy6AEK6UBDf2JO1eS6r+du3cOBnIEJX
p289HY5e9vKLaQJbfnC79lk33UZCfGXrbQgs0QjZelZ6+9r4+lQ3PomcBDfH9Q1ZCQls9CtQvUnu
DbR7XYJl+rwgbt4rB9J6eERtkeCsfYDl46acGogB8+5Vo0B2nB0viXOGl8z1D/hwF0IiLrP+tguD
T6DvkjpQSOkAnHh0+rBon1nAUwmlHdFSsi+Zo+pImcEF++31ST/8JExqfRIYlPLBFNQ8pKWeATKa
Z29oH9JsTuq322bw/vtZbABHw7jo9gH6k+5b57EWsKNC039uG946rhSvAui4jc0DbdxvXVW0TwtV
3QZiZm11rMOqaHtAjNKFn7LQWb7JNC+9aBkU29Jx/dBmAYmz0n1gl5xJBeWj84TG3uKZQqKImx1J
oLcXj16d5hsHycp32Ml5Av0gOUlVnsdl1CyGMnXDnheB5oSNV+Xah1xs+jfbHX3aVKYskgdWIeqM
TNhlWWwcNwNFunDDan/TZtsdxVA9bFpH9vK1V1q1e1DL58XR5y6Yiq5P8OH9gQ25fN9v30FCyrMq
c9RD0av3qfLIfslZGY9SnCA5umyEn2urddmm32Zh04SUptLytTYij40ElRNZDN+XetnSGP0wBsWH
WH4dkASnU9N25zSpe+3iGQtd338MNamgyFIJMYBHeC7mMgoYL74Ck8Fv4+UJif32CNJeZ3UeqLN2
VL4cQFiQfm6lqLfoKNeWzzpRoJ2nIJiX81c9g+G9TRxxDGrqA/2s68N1O1ibwjpVJGOBZsAxvtZy
GU6Ehunp1+ak7rCVqlybwjpbgOIosEFB+JrhbI+1AI0dy0saq8u/rn/Fitvb1QRm0KK5MKofhoD1
zwoEOl3s9KPZor1c+QS7pACqU6i0TTx8lTma8ZJFkv/XhevI5iqt2LFdWDDpAHo2LPo5LFvx1g0g
9vqHlLwhd07XOcm/wSTT5Z+loWXyCEIPtoUsXfs0KyQa/aGp+4F4J9E44WkePe+lEnN63xWjs/H8
Wbnv7cqDweuDTENXnCBuNMVzMezy2st34djPsZ+Md5oOW8HqmiFYB44mi4Q6TRC+eKB1+wn9h/GL
N0DM/rqZra2VddawSQ8D2DDMQ0OFUm9Km8L/lhlJ2uO8dGm+Zc6/cJF/JKtDYje041Y0fl0v+tyB
3qb4OfR65Gegs5m8k532l2eKbmHPvSuWyvXSyEVfxPC1kFDM+0RlkTVLpFGOUc+8y8C0DJ4cPf5b
zyqpAnSS5mX/qBqBLq2dyBmpt6odK6tjp0oIYG5VPbnjqRuzyU/jgmkl8DbpAbD4gnvS26KVXttk
68xqkbCvOiSRX0kwePIeVdqug1QmCW88d+3iCkEDUwc+RvLaB+M8fZ5JXYhDIguk+5Qu6dfr1rTy
GXaFpU57BOw4z1+yaSzxWBfNS5FXN5FGhMQuqUAZxgMfU5U8IC3QmG89iFHJAZJHzXh328+3IiHi
9qGqm9F7RXEL5EgJEk3sbkpathGS/sI1f+AEdh2FO45Cb6IKz92ihuClS3vClr1uGfd3zKeLG4/B
NE5pXLuMnwNHz0N7KAnp0BlU+k44RQU6HUUX82Zhf2cF5F6SuKISh9HXWgfoDvhclaF0ssjNO5Lp
CKw2JHwe0jKAyOH1RfqFtf3gIwLrQPKSmVVTMNJTm8mSfhop6qRNzIwPDi4tnQbcoq1A69SyJ6i5
tBBWKKoLmSz3Rp5H0Iieqv2cuYXzDm5kJziEOgiD4fX6r1vxWLuQNLc5pI1DmbwZLZzHAPzFTwka
Jd7zAMpB16dYOfvtQlI1+aHTJEl6RiK+jTXUkg6ETePJr8thLyaQzY14iMXXJ1v7Hut8DpYZ/xsy
9xQEBMdet7h+NJV6Ohlk/7fyOmuTWEEZZ5CdN42j3+qiBtGZVwyAAbTUT8copMtmgL52OliHHBiF
004FhXNyEVu60LU3fb9vBZFb/TErLwC7tlQSlfNeKueUN/4Cv3B/cmhknRoh0yhFnnvjznRXPuSP
MhMZqobOHTknnSipitO5dIKj1pAsffC8bBFHTTJBIKBVap26kawYuCjcvqzQL+CUDgid43SopCqi
SXgTIKlQr571jqLh2c/frlvOymLY3bj9RUoQLarsaQxBWOypztsnI6jTfTZ+ESBJ2FiMFduxi2GM
NqlIsi5/kybNsp3hQ3gkoAbrdgoUPxsh/a/H7gdnjl0Kq1qQVXoQ0juFaaUFh2ReQN3XlpWiMdGY
UJb9KLskm+/CMoVsM04eVbHIDby2TCIvQSr3HWgrd7xblhJy2ugHcVvQ3zva5SZynUwue8hU93P3
YBDSAyBMSDZWz0vFsz4/BkHaKnlSgLEW/1Jwc/LdkDcO+RvPL28Z9jMPipTdJRmvzB3e0GPyJQ96
437JQSCITmEnHOviBRQLTprHAhCK+o7roaXeoRvQHPG/cgqQ4n5y+WiKFzxavKHZs1a72c9sISBE
21Wya8x74Phpx/bgoEjTH8rzU/KS+U6t/ueHnlD3hdMGRkVhWdXe8zh0oVPsqhnv6wflJnVx4F0j
BkDvTJk4T1VaiPobXq/cj6ngYa1jWZdBeiwy4dImyrOSeqdl6SWKwAKJmhnd/X4/+Qe/7rOBnss2
q6u/tAfg4KHuAjf4Fk6+LLrdCCVF915hAfBozIMC8WTqJLI7EWikSrJDnTyYz11ZBfyJQbBM3nU1
6dpvreaqrPeN6ruyj5HzGIdd62vHwwaTLGnrOJw6x925Se4sj9p4KgXyAYXqDqJDIiumSOWJ54tI
ltBFziNSqEJt2N+aw1vvPZBOo58vqOYzZxlDnYbgq0BJ0GxBX1d81a5pJUMje79wq7c+o5BwBmnD
0XCkuwnwqsdKbMpRrzirXd3qdKHBAy6Hk/B4xe5UmgjxXoyBGvfBovItTPzKctnN8mWVQYLLjNVr
XfgaGZjC4L2SQV7jx/Wj7VeG84PjwC5vybZtaRka8yoGHg783gB3p72/SqaTJIeAJynAQgqzqeuy
QV9Zz0tMT2juRUK3tT4s0HFBHD9rPql/+0FyfuoqzcvnkYjC3bW4Q9yoSlzlP+L1DToeI0Ug3yuk
Q18CmffLOZx9nP/QC/W9Hc/oML1lITAAX4gLLexHWbhtnkag0Kso6KICn5BdVhe9meKSDon319yT
pkfmZujr3diA2OuUOEZVzaFfRNd8BW9H3r4FBnmrd+mlgYl10nEvjznCP7+5R3TH1NkXTZ4E+7mc
QV69b1Mzu9FcNkOx7EbcRV2ybxl4d0AxPnddFUnBEnOoi6VXXZR7pKt3Ne6iEe12aiGnjF/gUAD+
182XBEjspIumapn8V1P2JDlUGpCfHbi/PRrsEk5oucfzOkOMmYBSfkaRvRJ+AbEIY/QEqahhLO9q
MLa78r7hQHw8eXnjIScXGNaZdo8qq64ccGO70kQBn1taRS1ToX4dBwC1fiJOLsSzHgzj/4z1DEw1
VhOtWX3MSFC3TgTyMiT3QF08FuUhq4WpvoQIjNx5h0pRqCkab0Zj2mOACFTFtJpZue9TPvRttIy0
1Pxh6AZdVs9u1yiZR7i7w2HjTrykgD8wTxtJcdnuRXUpOQG4idBNiXFm77Cv1Nz3y+ACsqNmErAs
HrsZj++o4Hjh5nu/AP/483UXWXFBG2Thtr5feWh1OrNK1nHLEQRgO0uyBeJYG//y99/SoE7KNBFy
XM4U7hPG0nOU3kGQfIt/cm18K+7NwMoQZKV2XoKejeMdsp2dwRK2ptio+a7skV3A9hS0wEGlV75m
Ckcu2BFErD3xqJc03BEfrNQSrW5QjnI/iUw2u+u7sjap9VUT8tFJ6+fpQwps85PnQU9ivnBgJyGc
AATf/Og4Hkr2u2asWmSQPLagmQ/JeGGSdKPWtrKyNruFcPrSK7NCPRi/TbsHZbIJneuq7uf99Y9c
eR8FVpgvFBAHBgfpWTV8Zj/zzqXZ9yppZfG1aSlTMw7MIaxxz7lFVfx9fdK1r7Ju6M4ZxgQEV/y8
NBOgkH1fODQClZbceLqvjG8Xp9t8aseFue0bnhF8B9W0hMWgXBhlfP33/+I8+ODMsNkucIjTAiT4
7KXs2pzQRxBddS5aXKk3J+V+RmxH0yMKj63jx8lQleBPHKc5fCVQhzfQ/vNpjT+xDDrZ0IZ1K+1D
yTqU7QDeFT+p5gOyJ0P4Ix/oBC1RACoGoSJVNOR9wgWU6n1BUwhg3OEuQMd05IG1u425cMTYR0sw
CY6XLvrm74PCgxB9GkyKnMBvC23jHESY6MO9vg4fGg91PWsfyTiQJiOYR3bq0rGgDkG75EvUgOMx
psWYF5EbqmbDVD+Mh6hr95/j+eAoZ2i9exBqQLTkonrf47a5U0GWbUzxoeFgCgtrYAxHaDJ27j0H
lCV5ZXmHxFsG/svbxNFduxHd4BTpeA1yFM6c7CyLpj3QRd6UfcbPv0Ssv53zNaMBSyHQe88uimtB
GVSxcLbETz8MezH4ZVt+G5wZdETLQrJzRpfkEaI0VQyaxXyH8gp76BowOV43qrU9uPz9t3lAOJoT
5eYpVGPchjyWDMeSnkU7f7ltfOtY5wrpPGOm6jQ24lHWRsUirenutsG9//54R6tiItMS3DetXHDH
1lOQR6Lpwo2T81d3+x8nD3bBOq8NrwBJmbDFQeWyiPipi7Jm0u4uMjsltL6zsIDzK+ajNzf7HNBm
ijjxzwMJ/Q2n/7BQhF9gOX3bLx5wmmI+McMRalcPmoBMjqo9S/2fqXj2qxtVnOwGdqa8KRdl7d/z
jg4vCR6y09HRXuNsXK4rFm23sc8s1UPh0+7sNQWUulpIzTdOPEunDmjk8MnvgWwZxQImwZusw25o
B5P8oohAy1vWQH+a+SAnDT359bbBLednNWguAzy1zn3iftIpdNNoCbXI2wa3nH8uU68YWUnP/uD9
HHgPhvdyK/e14vDEcvie6UI0c0PvZ4eRKBOsi/3t0uzaJlvuTiRxhnpJkvt+AvztNEsOygu3rB4V
WIfrewqdiNuWyHL9ua18LVKP3rPWlMd5Sj19LDpCxC1pDeraveuuo2vXl/mcgLrEHZ5SU+CVhTzA
Roi9tguWWxvSJHK66KLmI6maL5BVNOXL4Pius1WH/3gGYretA7CiNUkkPdeOizc+GgIIj0GcDGHb
W3aA2N3r0vSu6o3vHA0i5GjuyywalPjfbYNfYqDfrqW2xyuQuWIC9PBy3sog70EVfxMEmBK7hb1u
va5CQqw/99X4pMtMvac+yb/d9tMt5zXoPEiUcPHTkVPWuz4E/MxdbhOo/QNNN/poBjK+oPe/oNFS
QyUtJ2aLpWPNaCz3HSfegi3Yc45kdvH4lhUt/gZJ7VYPzdrwltMudUFd1jVYmkU34k6HyLYsJbnp
YYxttW5r8JfUbe5mGL4pgZWdIBR8oPmNoRIRls+WYMzQSAQ7x7kolqfkoviNpFd404nwB2ZOTyVW
fmwSFV3k3YKLQmOaT/PGXXgxvj8DGfInUm7kSKTityOJVwY73vgziaVW9V1qgp/XDX9tDstnMz5R
cGTngAv3lRrflyyEejIvnEdRlzfdusQGynlCj069INEXlUtb7ae2GKMcrru77Qss1y2lcblMfQzf
Zgj1JJhQeM9JLDYpUS5r8dE+XDzjt3Ot9scwRETMzsa4hzFD/FNSEpUhf1ySPo1U179f/5S1iSxP
1n7nUJ7X9Ehqer7EjPwSrg7F2e2K3XYY9HF4Ctrt/35PP5daooeoPiWCPYzecNejQ24s+RHJ+mhC
1TvN+/31L1o5PLjl3bPP2nmG7gYEjiZIpuPVkiYRoFo3IRwo4ZZ7g7qjrltAZ85Qw6uisYd7q3TZ
eEmsbIcNWSvVNIwgAh3PteZ3EOhsIWfNNPscVPyxmSDLftMa2ci1maYzE50PYATS7xHrcxndGnKh
v+6/ez1DO6KjI28PgRmViOYMuln7btFb4IGVDQ6tkHoOSgGx6ZYeda4aZOuz6l8KQbZvty2N5duJ
20A1BMW8U9lh9HYMzsRH1H598LXttdxa132yJFnRJVHgiaM369dEAh92Ub4L2+DUidtAaWCmtfy6
bwaQ+6IycQ5I9cx4wHd6zHKw+8z1Bop3bRssl/aAq/HDtuhQuqwe5hwBxtLUt2nsEbtH3mgHek+L
G97XrXj2+q6+Xxzdb8BvVi4gG8glebq4rErJPQcscIf4QI1ZVLRdhlYfGlTVbTe1jeSSytBSpRUW
iNKfWtMEXELlTQ2U9A8gF5o/g0EOtTwCqDuDJlNyZzl6vhnll+umurK9dme8NrMcgHqgxyxzBh4H
TvhCAb66cYNtGFdZEaFyL6DHZF6gi1qlnnnMXQiw3vbrLS+eDaVJA4TpyVu0iRIPCRfqIeK4PvqK
AdnwJdmDg2euWJhFdb4ssRE4MiLWBN656shUbTycPn4jE2a5cNbVSIB4Q3cgFDjvgAZn4LIXGSnO
k527yJuoi2BKliPXRJTjUiuw5Ts9jcYs+zTr4lY7tW5j2ZuCXNp7z1ojyR6TpmLiiz8YcLBubMaa
oVr3Mec1MH5lAnQQE8pEfBhf0Ci4lUxfGd3GKY2tLMeqS9iRTTSVh0K26WGShLH9TaZkY3+yHKbp
oCv2mFDEdehDQK9eY76GC7uJ4YUCq//f6zgzUARb3B5m5A/vul98kEjVW9i6lQvNLtPWDHDVIVPs
V/g4h/2AihHr6jmu8+aHCFIw7TkzGn839vpXI8oHcbFdkx0Fso2gV2bHsZgBW6r7EJncCdyBfuSJ
MS12QCUsL6qqOI/Qw0WDLhoVuiCheKH0gTmudp49zfzXoqYeivc5xMQjukzz99otiH5Cq+/8PUFA
5MeeWGoESLNH3zLTGfBKVUrIo4IWz7uXAbb0it4l9qMsF1bcBR51viOBkj3JukinyM1cv4+C3Ov6
Z2cU3nc2duEQL6UEI0ufMmBsgAMg7eOwpGWyH0togfOIsYJRFiUoYyW7mkFtAk/HKm1aL84d5yLJ
lTlhPR7xLUH6ae7Ery7PYkSrXMQmB/9tz9Vkis/BAiWvzwzBK49HU4doRgoW3sae8pIaBtaINu7b
DPke/AGV+8xdhmcGGFobG4jsvS566NRzDup7FLVqrfrP4En0+VOgfUAZXdbL6dO88KH6HhZOCPUG
XaXD3iumzo9DXkw/yoyan2OR1d/SlKPuOho26h3SBE0OdmJnnqPBr1ODsuzQ97uFA/fWR71k+kse
dqWMe85TCAOR1OVxGJhgq6Nt5Uy1YTVenqpCL2N4HJk4yu5iqaAVDNwIdARQvc1r57bL/w94zaCK
fhYkBKQROBjuhMu5YJvS4isXkF15L/NymPhCwyOnnMUtpJqirATdfOcBonj9YFp5sdkQZTIEYmwy
THERm+aON+7bEXjNv0iDE6Ss6P00cnaXal+RH9dnXPkom3FC6kU5EnI+R0nS7FlO6f8k2MBOFb2p
Sw8noXWhlrXuGwIiOjw6iyZuEV+C8w5f0k1qTHfXP2LtvrAu0wAsRY3bjOxYZ+KZ10O3q9h462Vk
XaalG85hUOb9QVPgjEaGtNjI/NuiYmrdozLwe60myo6615/HkCUBkMuG7PywabbePyurY4P0ZmAM
0OIZsiMa9L4B+NRH1Nns3F+xHxuZp4MScphl0h8yh+VowAmcRw/9Dd+pqMktEAZKAsuCeC3zkCH+
+n+vDrr57+D/OPuyJUlxJcovwkwIEOKV2DIyKisrl67tBatbfVsIEGITIL5+TtTMQ151kozFW1da
Gwot7nK5Hz8n32K7Wlsb5+QgH5xMQSAimaJbIdjTcLRpPrVbafi11XHPzhhyyFcJcU+mqWzR9ghE
v81Cc0iiuNqIWNfGcI5QSxsf4JwcU2BMlSmoSB/+vG8hH39LD31EXAxJu7RD0Y4dv7M9cqsM1R36
6InRzzcaeVc2wYWQCGJyQPvm5K7v9G9iPfApT5v0FWsfdyIxKIOyaAad5B1QeOAtT2UbldG+7OZ5
eLrJ+wROasQoIQMZQ5vjTxg85eGzx5Cfuu3j111/k5MkGbvGQQtydh6p5K6FTmS8K8q+3ij8rpwe
l8GARl3YRR7Bj9eZ95Vek9p6Sb76N2e3XQkvMdA+Cf0c/vOaOTICKVVAZUBbd3Py/18tA4YkVZ5b
UDRCS/GQxaJNNcUQt22BY8TcFIijfBBA2qZ/APM33yPKuIlKFbblWG8GpG/W1/50URX7qQFx2lkB
9wklUJFv/P6V8MtVq+GckwYVjOQsr6tDyunpqvDziOb/PWhqbiL5jYirWsNMl8QxKZIzqPyjlLUx
2n67YWsOK1bsStUggVZT42tzMvEVaC7w9bja4itbsQFXnqbHk98bMwY4tlcEaWZaCU4V5u+roNqS
CVgbwjFjLQqQbzXcB5w8D9tpZxhKbcWp4IaGxbHzwnFLCGdlpVwIgcpydHnpoTmjQYl9CxM6/INe
jaHY32QM9DrsW39kdCvQkkQxkVmisjz3+lONWsZGCmltnZy7XgbVjISm1feMoLIMMF97FCHiuSJu
buJzwEF1rvxp8Zs2WUJ+RpsRO+AR1RwSyl5vWx7XVyR6sCb38ofM2gig3Cx5aopluAlXQVyQIRDs
LAQJAZy1uXaU0ByYM/Tm3PZ6ckGFFGQsGk/i8CxEYE46YOJuzLdaSFeOpQsntHRBK8KcBBAkZdF/
w9KvDlWD9vOblt3FEspRJWiW7MOzQYTy0Gt0BqZDP9247i6YkM+UcC3//HgafAN9VLur1bTV/bdy
5l00IUkaO2V50iDt3mF5KmVSG/f00ADafLxtfRyr7Ytr2iAoGzhnDNE2aMxBNvDrxx9f+/2OzSI8
p13k8+ZMo+bejIX/teTWnCBGCPzrbUM4Nis0OlI4Ec1ZIIe9R24jSdlUdLu5QsT78RArt6SLJpzQ
ZhOhHwx+04daBRDY3V61XvZziDpIxuTqJrmtiLiYQUVjC8+smnPZNl+mrB7TItgMdle2woUJltrT
6NIpGggQoEyqWzxpSq3GtEvKrYb8FUN2kYLTULVlPBfiXjdoAzXX4tkwjbe9NFxUoPYDGyPCFfdl
5dU7Fuk75E9vjCFckRuWmLiLKYWdjYY88hJ8OMD+yBsrpK6gDUELjxhK2FhIAVS3zLzYrpk2Tufa
qjs2RmSx5LL0CYwXKQ5SFfVuoJuP+LWvO+ZF0NpB497g67pG4iyrvOjUjGN9+Ni01j7vXIpM/6EA
CqxM0Tb1jwA65Hn0Ffvy8ddXDJc4EXQYg3IArDDV+YraKLU+Zdhd0fEHyKr9/fEQ704gTFy4nlAC
mb+67c6gJ4R+OkhHd3npbTXXvJv0w9evf38TUrWVllarST7IupbHFlx7B4l4MQ0T1uyAFRj2wO9F
DyO/jaMHIzpv4j4uvEkuYXUuK/2bAvl7QHPvFo7s3f3Ax69/fzOdLFjMNKgGh0m1Q7TjBgYM0U97
r5LhJTB44dy2KVcf+Gac0oJpZVkQ6JqwBv1XTzP0hptumTfCoXerLJjH9TC8+T5k03mMbkP50I9V
dA77+OpPv2QhGAvRiPyMDmSxv20mjnELaLeDorLF1VMsxYPOZv3XAlLJm3AnmIhj3ZnHmkFCCvHc
0oADVdnIT90UPX/829+9cfBxx7anbIB2m+4geTMvwRlsDOyLTKL+lVLdb7wJ1qzPMfBr+3vYSFKd
uScfW40nQVP59Pjx71/5uMuGp73FQKPSr87WgPnFTMh9j+BBuu3jjmWDtXZBNn8ydxNBwqA10SsQ
9Fsx74rbcOVpFHiPJCHteGIWzEdFfy7H8FL65kmR9uwN0NgstxTLVzbZRfZlUNUUY2UMqJUM/dYC
pIi+06TJf6Dv0/vvx2u1Nsb172/MLWt7eNixM8AmTMesyYfXoeZf4mrznljb6evf3wzAoSmTL5Eo
z4LM7R2rAgHhZLS8fPzz177u2DDKeOMyTN54ZkPe7xWIpE9jvRnXrX3dMWHdhZqiY9xASBrpj3Bs
mwMFtC+97bc7NqwTNrfgBZHnawpQBaB43cZUvntKY+LSyVJjGugcFfSJlRxt7CbT3UxSzkgBoUpO
FyPx1C+9kJ69HrxLFx/MN/V0+Hhi715FGNy9iiAuy0Uz9S8s9obdNBbD2cZKHHwGrriGmpsCHIzj
nF1mcdE1I++uArfoFM+b5JOXNHQjKF6bxb8OLrqsC0+yz0w03pF27DUbwFVUdoCWNbT+ettaOQc4
M3IuJPjIP7fBrHd/iIVL2pMDGaIziMq2dHXWzoNz1qaGBX2z9O0L0JyV2FO/itsLpy3pVdr7JOi+
hyVAdBDwlQ2fU5Rbh37/8QzfNSLsknOP0CCaJjHn3Qv16+Qf1qMLdV9XoNy4xQXExM2z9phEPhaU
P4kKmvWlNtnj0oGm5KZf7+ZXpxi8AbKv2xeQNojz1OftqWJzv3HG3vW++O1ORDh1wwRqNZ4/Ey8K
Hqm8EilJr472dcKL3x/PYG0Mxxp5XY3e0MvimRk9/LTIwS0pi3z7z0BCcZNQKibimCIt6QB0hJ6f
0KLVxHuJgLA8doUWzb6SSRMfP57Lylly06CsWUgTmzl/pnUYfc6a0pI0AGvG68ef/5P7+RfkBtNw
rJGbWaGBSorHbCBDkIJK17cEAVw7BAX6p6ui+dQWrH/VtslmmVJf9zNkTk1dzegeLwIWgb1sIdWp
6uSi2zTygyomu2XhSj/k4TCAievjn7pi0G46lUdeVhReL56NjqGvI8U3NuNBASADA6MNnHynI0Ak
2mjDDt4Ny7EyrgNhSehNMORnG9H+c5/BM8k6LA6ZP+gdoCbIbFW3wbgwmOMyQOjeAKcAs5Ag/eV7
URnQGzI4+y1KrpXVc3OuvYryBmQz5MkGsgrnowWZNDRmgC1ieC7no55ifgSHYyspSBwzytD6jm66
rTfUikm6WVljIJBUWOM/ZQb9LJ/tJJZ4H3hBEN7VVSSrDdTyyg3mpmdtMsTdVLfNC7HS+6FkZMHQ
Kyce32u7dCSt9Wy3vPDK+XBztbQUyJ3qKHxiWYJTEXrkjLrdf3Qx0Sc+jX8NwyYidY1Pzc3cmmJp
mFJ1/KS0Evo7gXaF3pEgrBiQXgbM8OOeK0HsEzU6HKpdngVlHZ6wyqjHhJzV5XflRWN/DBJ57bfl
lPfxfUTnXGyU1tc2+Oq/3gS9THPwD0Av6qWMkZRqi8VCIxy4XB/0QIePHcDaEI6rkmE+KtDW6Rd0
F3lnC0Uy+CuWJHcdIoobp+HEv1hWsHFmRfMiKcpCKGc2r82MDG0BRaYNv7Li0d38L+/GAQ29CX0x
cO5PJirq74VXb1GAri2S60jaLByKKbIvvKvkQc6aHTKGSBTssnxjH9buDDf5q6nwr2n+8ln1gF9n
00h3KsDTMLuSjQK6dP0H98ZjFre4HXCvA7cZ/PfPf5gMV32BRqQFvnTjVbFi9G6iGNQF4FDKE/uS
mX5K+WS+q6iP0jbHuyWJbj1+/0oZy6rgbcvoC1FDcxBgNvxEWg9SY2g33AAgrWyemzjOItyyEI+D
JEbdkj3UUOAeA1KjQD9mVm71t62t13X0N6aqK8gITsLPXlpug37PbOLRtAewZ0jLOO/NYazbPHq6
yWjdKnFol1ZHrM5e0Pb0mekSqAkP9+dQs/7u4xFW/DBx3IKCQjo6b0z2Ani1PKoqNgeBHvADJ+Hz
0nbhYYkt2zhqaxvkuAfQyM9sKUX2wj37qwWq95SAxmtXJ6TaMK4V7+B2nKsmuWb3++wlsx6Aq0KN
eb5LyqQYNpZrbQqOgxCQSmcxOEVeQJ1c71SEBx5Utj2094itWOPdIeCAr+RObw4YTxaiElonYLxs
IX2bz9me152+DNLfypm+e4YxxDXMeTOE4SP4nngfPYEGvv5OypK3SQodX5mI3YBCJ/kBxsOw1vuP
z9jajJxXC+sgATGCPO1VZ9eOuqt7ARNyt/PERDY2/k9d7l+ROKZ0neqbKVHlVaMtAvkq2q55zTS4
JU7SEMj79MGovTRQ8DOmqsgnns/QkoIanCzTsfG32AjWJnn9+5sfkI1AzI5g/3xVYVhdRKO/8L5p
70Dx/PrxKr57tjHD69/fDKCkh24gn8pX3pVdqg3P74ug3sodrn3d8QMhekBxrYbzMyQsm79bEw7f
4E9zub/txzumb0DaZbNI2mfd2/knOrSaQxf2+ettX3ceG+A1RcKzoeo1i8uiTAe0EvRAWA7lxula
21vH6o0IBuDVE0B/k6qsdmJacJ0wtXTAxnc+GJlvmoab5OaLtqKq2uSZlDLet2iCuEuYuSnGZInb
vs78DLGYMsGzyYz3H1P0/WmqSsCXC7QCb7wg6B9A8Tt26Ka7eVBJFK04e7a+3xefdDjV9UlKULRW
h1HgGPwsiN+WjzILZxS22ID+C5NlXmIO0sYBheglYPMn4oVhsgcLWGShawtZ7TMU/ggDH4SNmgeU
3SLvEQ/aJBGHEK1N6FHki1XD2W9BuslS8Db2h0QtMj/i0gQ5pY2pl33KmiH+MfrdPNxxKPX8ZYOy
p5/ABBRmR2SDwLaG9uW2eW2LvOSXfiqI7VJpICCQ6qAa27MNQTXyGwmwuj6wykOnivDR64afCMzM
0YpyviCUH37bLFbZWURL9YMHMvAP5KrSdGREyxhyDov2P3GWZ080p3w+6aYh/IIgOf6vN4hw+o9Z
ZFN+M0EPLi9S1SGCwWRu2SOaWbr8PyjQhbYFul3hcoMcs2kPyq8DtbNoO4jv+zJjO4buAAQnMta/
VXeljmrRpSBSDrz6J6ba6KHHis8vPfAxXYskdYNZC1lVxSMYrqGoyEZQ8v5gFdXVSZdU0fGgoiEb
7K4Hzyg/libsmrsstyjOg0EOTThUzcL+1JDajL6AJ2h5Yuj+SY5CtQDQiUDS+WCTKFqOZYmHZVoC
ZiruSB4rfw/0W09TDkiZd1/yrINEUEpy28rjkqAMlkJzFWdlKGb7MOFtFB7VCMWPBrUNYJ5VagpK
4mVP46piB1MEkTpxEYjxWKpZzWanhjlqwcba6zH8NIemmw/tovWveEZv1F17JW5O64gULKUhIoVT
XpeFerTc8r9Kv/CK/RygjZqTYcGZwH5/89Dm4V0yNS7LL21iac66CqbytQfFqblIMWYeTsRgv425
Wf42SzmEaebNJoOw7lLzdOKh90OEnWwetQG+ZMcaTxYHS+HIPpnBF+Meag0VmIXmSDd7hnasZKch
DBSc8ljOaFtO/GDX0T485Daek09gNJV2H2SyB2c0tWCYC+e+Ke9xKbVkN7dGT78bkCAPO9F3OK6o
3aDjK1g82f/WRLZ/J4GhO09FUt3RRsT2cfKHCGJQC6S+Qd6I1+J5spOX7TtTY4ooG2PNuoQp9JgP
QiW7sNPjDgBc1o57G0A/4RhdJTigJD8iJQKapOZHH6AUli5mqL4s4E6uv4vGH8gd2k3mEHNc0MBP
zPWqrvNyqVLB0BuWej1eCQfdQNxjb9Eg+Y8P1/6VV2TK75NcLnKPFHj4dykm/CHrl/y5jGXdpQ00
A9Bxmvkl2YVDDF2xGoxsRSog4Ct2dY7/fy952AQqDYD9v+8mmZefW8XVC5llMuIHcVZeOtDpFYdR
oe3jDPpdS44QPhQPaKtc5F1ogkDBxlS1fGpKrw5pWhqdBN+7JPLHtFSgoP20VLZ9QTcNgGI48nW+
DxIPbW6VAldOqwR4Vkal+XJKcjPE52YyyClkEP4AbbhoqIV4w4gfH4BZITy2XtJ/rWQHys6spSbZ
C8JID57IKTTfkRj2h6++odW3SfriqyeXPoE6jZzaXa4hWvIKcUuoTkxJbe/noqffYt8H8gsncGEX
dNBlbOMSWLkt/1WGjIxq8rnlz2FU9tOBUS8BvqmYGnNMYl/x20IKV48LvXhdEYZF8NxLX6k9LWWQ
7FhtXm67jK+B0ptwK4wheR7mQwIBI4BJSuR8PkeeP964Rk641Rec9UlX5y/sqvDVZ+D35wbs6vMQ
FxtBy/WHvncTOyFXHxg/GKcif8m6yT+R64u7scGNMb3LJEJiE3RLqIPnmYYV8CLGOw1JMNY7kw/i
lgc9IhYn7GJ5TxtS1sHzGNGmOcGm/LhUXzy1LDe12rPE5RSBxhLYY6uFPwd0mO6NN8hP05Btwcmv
T7Z3tsClEikZWP7LZubPdmnGPdQz+x5ejtdkSacRZcGJFIc68H6MCd/S2lgb0nlr8R4dENcbGko/
0xP6IU7WoIJueoDQ4OLsDq5lD25CvcunyW5Y4orBu6Qjsm6v4gh+/KyiUhpIC0wgetNc4C4Ym9ps
ZapWDrQrioVKIRtroH1g8DntUxLLOLjzaKPI8SaTjx2Ttzzzs4Hr+FmoBo2/fQ9yk/1I+uXv277v
GH0YZQUrbRU/ZxAob3acLON0zGMSzRsJlneTOTjNjslnhKO/SQjzOo1RdZAQMfgJNSb91KOAf1Ko
67X7MYrlLU2RGM15dbEoyHSWGYwWQSrG5OMIAxIqjcWm1t67dRcM4XgAY8s2icfAvHKR/d2PICBJ
5QQG2nAAWjZHa/p+nhry6DMx3zYpl5iE2LkrajRcv9pcA+BtYSRmAG4tvw778TFYyb64OlNTJWxY
RRqTUmF1MEP3oECwe5fR9qGCetZtRulylNBJSRaNfHiFFJJJeRT09/48fl5gLhsjrLgal6YE8lUh
2iON/0xxwwAVwJsdaW0qr6iNiQAxzUPzxG19qkWyUWBYG/Lqgd5cyrqqa9O08v8NSYLll/XVTgzw
qn9GDDvRpcrv0hnnfMOortb/jhN3CU1EVNVZl8wo4jJJ7b0tpewPakRZYGOAFffpcplY2vN5qorx
VYzlYneiiGZxv8ySkpOHqtUWmeXaMI5zUH4JuCqvh1cC1oGvbRw1P0BT4N3XS51sFJnXlsrxCD7e
ScwD0/gTunUX8ZkuCN530LpAxv9j01nxB64C01Q3M5uTcXklA+Jvr81PIAQZQd+UfA3A6Vw38bQH
LaW3cSH8qSq9s/cuwwmZ+m7pTdS+9nbqpmcQ7MYIBjuPE3tWYunZHgJQJH6ZxnHgvzgPaPQIxCsQ
OqmIa5+ncdiH3kZb0Yp3d+lQjALsRmYGJZQcGM4/DId42kLdwpeXisdfELFumNnKMru0KC2yAX4x
KIo0OqhOQYvxSWisLI3of0Wd7ZDxeujIeEuNg6Gk5Nj0XHRzhTLYKydl9gQ6q/hHliT2wZvALvLx
sVk5+i4zCp9n6sexmV57I4vPxPSABxC/tGcESlptmPFaCjq6WsUb5yRHhKoxt+R1iduvCwcbETTp
0GdftxOe/+FrmGTpMOO4JsUSfQaD2sZurdwnLnWDaXGva4VsftnRZU7lmJTLnoXMR/EaVCvtzit1
uAXjXzsajhcBE4yXLXFFXjS4VCBUQEHdDfwkgew4sN0oVnrALM8k2ULdr3h8VyKTKyQWQiTiXgiU
o9Ky8HbMw8f/1CihvFLvMj4ccjpZkKDiiH58Xt7XIMSZdOIOgNTHvquT+RV1/7ImO2TaIBCSyjqC
QkKaDAbv80wM6MHfo9LgL58kDbT4gawY9S6VTnQ+7ousLWx8sCzg8onX4F7a8Ep/HtLveCWXKYK3
alEltJWezShk/8oD5lUPU5/k8cPSR9eWNOQG/Z/Ixbax2k+NHJfsVzl2+CH3Y5Ehai4B+GSQ8Slq
UaexDwEqdPEo/asJpJy+ySaBnsauntpS/u4ZmL/BRWFA5CUhEwkeBgUi9eBaqgY3ZumdJUTnDdmz
rpHItmUlQeJEDKDzjlJQWYxhtQ+7yo5/zQvkG7Fs2dK+Qi+96veaGF1BO66EYG/a+q03/116VegB
khTh5QAVHjCqJy8iitBLBp7tBpR0puad1Ki1Kh2c8aql7a+J8KyB1Q0geyPLQsMupZzE5IVa7NTB
lHFm4zuozef0WEITye8PZUEY5LWyLIfePHDAjE5PNI5nNMySKAz7v8BiKlBBzDSwWK8s1IN8hYpF
4H2DipAoyp2qxczQWNVeaYzSgoxR8wT85xQlO+4NY3CZ47Ji32UPnUyOFosyZ3dePOQl2LKsh4rk
Ht2QA8EvzTyoCCI9lSAfCpLAorP7dpyUeERSV9BwP3Gh6L7swyFSR5+RoD3hLqe92AWQoq7PGpwM
Y58OtZnjR5oljR8CucAndM3m40yy/35sEytexmUQYaQJp5iw+sXy8mgJ3BipgV73Q/PSBNpsnO2V
CMLlICKK2YL6Mn4hERkaMEFWgzqhVlgmG6a9No3r3984aUDXIzkTi5QFMHDLXWW95otWVn3S+VzM
dwXXW0CPtalcL6M3I5XW1uVUA44Qzshoo4M5br17tHeON9GjhdyF2EFYO8p61G5y5K2B6dOU/GPK
Ea3GAuHHx5v+7hwwhOMHPYhaBBEkoo+1aPdLSHZxNp1v+rQLqTOqVE0DzvajCsrjPPdnoLM3osR3
9xjhz/XuerPyKhgy3nXLcgz0fPKWT32PZ5as03ore7eyLC5QTktIOkzK2mPE+iMSH6c23mqhXfu0
cz5DCQlojfLJEWqQR0V/JGxLNe/9YBbL4hzIkQ654C02cy6OyQHsaSkIye6RE9970W66+3hbrx/7
192EQa7zerP20NL2/ISYBRWr4TmavOfoKvrjdT8+/vza1joplAQY+95D/eVIZn2ayXQCb9V9DlB6
2albMgCYgRPhAElKs7zXy5GxINx7IFHYQY8YJaIy3IJ4vBvJYwjnndRWgN20eYIhNPRwQwnFIwiH
ZIc+4JCuM9FPn1Zi49WwdqAcEwbzfJ6rCGd1lPbAUMOcoFl402a4SLZw5BpaFc1ybMEad1jmrDo1
ce6l0DvJ0llkesOeV6bgQtRaOwOjBqHio1n+KgOIIOty47S+G12GiAn+97SG6GQekcaoc7DpiOIC
5TLzQ6KNcweGd/EoQCOqrxwyLCePeRWUG8/kFRtxgWpaspiT3MOoBMoMe9n5jyzr6sPib4kzrBww
t8l5wCskqeLRHpMSZPiJ8Pd116Q1iQ+TCp9zyM99fALWdsax9iwfRZ6Fwj+WRQGBRSGW04iOoeNt
X3eMfSjDSvSorh3refxhh+kb6zcehCtuhDg2jgesAqdOhB2ItP7eevERubHvSR68qlxt9GqsjeEa
uRn4eNWiPRYdKo5ecYS2QpqE9ludyNNtC+TYNgfwwVdtvhx1BpFwHkDxPdqwuffPaOyi0IDSLA0V
DCcIYsMEzC7kfjNx/P6piV34GW0suFaKHIGLrnV7YmqyB3/aOjXvvlDBm+/YNK2jUo22oifeyDuQ
ND1ncryj3fBSDPIxMOF90Wy9E9/f4tgFncXgWqfoa7fHQJZZ2qrpDNqaQz4lh4pG/9yyx3Fy3aA3
FyoL6rzDF+2xHLT8DZmYjqYWodNNYVjsospA1FFEU96RIyhlfokILJzLEGw19r3vhuI/+rpvfjv0
Y/Fys7E9gnDBh+xaWDzbov8xoCyMtqVyTGnTVRvX9tqhckw6VAoqWElOjtCy9kiqtIfX7iKqoTt+
vBFrFuHYM/NEXvGx9I/oKPfvNYUGNO+EPPhRoDbc0tocHHsuIxUUbCbkyAcLNMTc8BNaS7YCwJWv
u/AyaFxbzbMFKwRt+ANd5PwLPdXR14+XZ+3rTtBd1iNEdgmBLDGbuPfAs7lCUAMCsI8/v7L6Lq5M
LrVKogxLo9DpuGubrD4JlKQA7d48rWtDXK38zWm1uTc34BAlyBHMgIaxV0hZvCB5t5HnXFsg15BD
NO+0QU+OFEqaXxhCMburxwGEBR+v0Nr3r39/8/MNUzbAewR3GgqwU3vfZyXNIAjsx1sEbGsjOPcx
s3MMHjGKAxQs1d6CcOG8sM2W0+sy//vlELsyKBMgnGoyI77exq89rv7j/7WxFikqfyy20Clrk3DM
eCoAJoK0Dna5JL/AR/03qKzljVvg2O9EeTJ3EFA7lh4EmbQP2mqgw7aquyvn08UqQGR5UtCcxter
DCKtfvkqcgRcXXMjwwXqBf97hJbWyxXrpH9cGr9Hg17lHToa5IePD+ja73cu5rZUHVisGd5uE259
ysFuFaKTChg2KGh/PMTK5v4LidArlF60IEeIeZNzWMz9r6ij+qbmI+RUHBPWAYDsU+TxC01s8lVD
C71N/T5Ivtz26x0LzvxpmJqiSi69SfxfNIRY6f/P59fW3zFf4sm2jfIivoT+xMw9OlZNfSwMJfNx
8OngbaB21vbAuYghjijLJJriiyHo3T/SWAMd2teMbqQA1qbhGDBSXDSkQcEvpWXPVx2OndKyPXZh
22xE7msjOGZMhjHJgDyAp9bXlqhagNB1kOwcqO7GIVyYAdC4hsdRzi+CiPwOQo9xGgXcHJZwszy/
4k9dmIEauqWemqC5s378qormXpbdf8YlvMzFVqi9stUuxmCC5HyVzZB7UmVBX0IWgw6pama68Tpf
+7xzIbOSxqRWkl8gPjrugZl4jirBNt5OK5vMrn9/c11SwJIhP0eCY1bpr1ZxckZN5PNcy/imxEvs
4gamGThrVYfTJQNucM+B20RVohaHj33F2u46xlx6cpr92Q+OJmwgTgJf2vpqf5XCGkqdbdxna2vk
mDLRy9jWguPGYSCRI5mKvnZjRz8DvnsTqCsEa9z/bkPfTtWQSBMcr1pMf67jFi1hH6/R+9md2EUL
yCHUZqym8WILY9B0JsjFzPxIrq8c4jN5nsaeP0zF+NT1/O+Px1zZFxcxMFW20Qgx6BFMlAArKUMP
YTOT4wSw5ymKi3gLNbJiHC4aAAB/MnkVD45TqX+XIdSlQOO7laBc+7hzVXMtwD0Q5fMFUIOye+7/
wMrSoAwaumF+ayM4ti3jMMizHP0SqMdBic5mDVt2le22iEyvv/SdaNIt+fdRZcqunJaTicE9aXo4
8muaJ2TqS6mBg2zwj493fMVI3LI/2oLKEQi4+ALyZnG0FJFqaHW7TzwAnm8bwjF2mvTdEMQ6OJLc
tGBIR49TZWNEacpupCTXtsOxdAO22hKVW0iicQ97jBRoQi6VX3X1P7dNwbFzS8a5SPgIfxWgVvWH
D4KXrb7k3aYAwdpGONe2CCH9reY2wLVdQHJqLNXRev63HNfShtNdGcEtvNM8DgC4xxNF8BBpYbqE
iNA8EWUs9SGS4m34rZXNcEutIEQpFlIiwgkBZ/+BPpP2jF6q+ddNO+GWWG2G1sgCzuPS8ubTJCl9
sl0XpUuFpoHbRmD/69N1jNSO6nh8Ad71Zz+CQ/gPw8gSbAI0rl96x7pdjZc+NCzswFB1vKKcrypO
eyAujnE1PeUz/fbxLNZ24fr3NwGChD4jAHMVv3BAFu6mpfcu8cKnjehgxT+5ahm+N5QJXj+YAWsA
V2woBIggP7av+wD1OF4nuxwB3Ma5XZuKY90hIxT1JjVfICsyFzsyDYBmR4if5xtPrGPdGaBPHSfV
dCllFwHZPA3epcgqf0uVeM3wHNMOIUs0RqX4vzG/xiX+4C/Rz2RpittCTVc7Q8eFHxN1ffmG9Jfg
i/+YkSjbeNet/HpXOAMVUGQBYuRNOHAGaL5EV08SzAePN9WNI1xP2ZuzKpLB4wK8/kfQk+BVLedp
jxTiSyZ0crzJGlyONsF4FlLo3hyNjX6CDidIi7HegkqsLdD1729+PmPVYKsljC+CBgn0FIkALEgs
hZnSzixDdOMcHItul5kDEb1cU5RwgTsmIR7QVXjd3bZEzi1tW8OQ4YshQMF1ArFAOrRyD8ZWjHfb
AI4ZowKmZKi66NSPiRwOCgRa6je69QO2hT5Y8auBY8fh2OZQ7rXw3FC33JeA1NqFfemlx1OvSG60
NceYsyBhyQjMZw6SkaTa9QnSZDkKoPuPV2nlMLn8buXsIStWXhPRbQMtNQsCuVSJEg4P0rsbO7E2
hpMoE2hMRnIsg5LJFXmTtbba97Gt7rx2kwZiZStcqjcIFFhImFb2ZAf/UXbVc68NaIaDC3p4tw7U
2jSuY7+xOwMaFgZw3HjpyzLeiwEqI38EWUav3xpi5epxid6mRntlGPfkIhSrfoRtiC4uD8JWN2mK
hbHL8KZHtF8iTo0vLZ1llNp6mOXjYki71eWyclG7FG9EmCFE4ymejn0FUgELp2eCXN+1LDCHIqDV
HZq3x+8fn93r+XknrnFZ2nTBvYJ3E7m0jAfPvBnGHXhv/T3JoDEnzMxS7QHzGvjAfX884toRcCxe
Z1O/WNvh9VIO/RdiOo5xIIHZ5+Ac2Rhj7Qw4Bm9Q3/WL0IsuJudgTwDj4n4ox3jDnaxskAskK30V
Q446YRfShvqvlo8vrMDHxfWBbxN9pWcDVepNq+Uiy8ImmtsEcdqFzP+Hsy/pjhRnuv5FnANCCLHN
0Xba5fJQ44bTVd0tZgEChPj136XfZ2GrTPIdtrlAqSFCoYgb9zpt/oVVJIIkH3ru4gQOkqtN6jCg
Rrfuc6CJSe7WA7sIYJx3RlfqHAhQ81yfxcJ+2NxrZsi17rjDLiZnP4lbs7u2RKnx+scXDpSNMnNH
PwENgWQX7Xf0yAk0REH26J4GHwXT60Ms/f/59zduS6d1XQTD5F5IOJd6AcamGTot2rUpLH3fusjp
OHkTbkF2SfH+Auy4dG5bX2yMpGx8GaS7y2TyICUlK/T3P49NUBafeNfJZqUSvrQDlkmTrMo6v+2D
UxwHYKLJ5HCjo5Q8BAVZQzAtrZBl0QzJzdgVBbsQhzRs14ALNgXLG+fbMvA2skxBOdeAdMC9sHzI
bspxRL6Rpn32MCScrWU3FyZhw8p6JkO42ZRdpJlbC2r4i3DYpl9EQxtaZjJweydKsYvSRP+D7mL0
qEVx5G5L2NgYMuDjfXSgOcMlBbHIXksN2J1ZzS4vHCEbP4a+VKPRA+CfKgi57BTEi/bE+D9F140r
sfjSCJYN88BLWFZX7EJ1kh/AERCc4/lG9Uufb4O22NRmkCIrXXCt5pCOZupB1WgZDWS6Jre8NAHy
3gn1UNFBL5QKLsDa80M8tOqLKRPwNiJlsM3P2WxmJughzhPnwSXOvbNU0JYNcqjcbHKif+hxNG1X
gvtPXxS0lJuZTyrr99CPXGPj+9i6wFf1fn0QE4FPrJyw+koGoJ+B0GvgE73p34MbwPp6NPq8qmlw
aXxH7UrkN45+uNp2vPTfresX6ECQJQ08uBAk9R7Ai5re84A+b1l4ZoPG0qJ1/ZELLMwMTnMNeMmG
UG/qpgP10Xxc39yNYmr0SGQ1H/reyH3jCnGJUHDfeyO46rbNwLZdyJg20B1DSCzTv0kOIqkJbRsr
3Wwf2xWzMWNNG8U1UknkRGdxaGEKeYpb30WKDMyr2/6/ZbrQI68GcN3Crpow/0K41Nl+Goy79ub5
OCJlttiGSqlUEE8PLjOx04Gq6EEmffHD+N1LC8ajA8pA5YobXTqp1kUsYxD0DKlLLwSqc9Aq1xPx
b8O0pulx01rZoDGQRw19XJLpUlKNKIsQHTp3vsOdaiVeXJiBTUvWcOp34Iill9gJQ4W7xgPxUAGJ
ladtE7BsOafKgGnKdZH7TCH7bvz+bwQRfbRylhaOq0124xVpGgBi4l4mpdAuJspn2XTxDnLvK/aw
tD6WQTcQMOKm7rxLD8XO7zrBGzAYQ3AXblsey5abqkDbT+BNiLSqvjmIGqjZAwTr0eC4bQD/vUNq
wLHWZWUdXCjgGibk3b5T0TZUINpp3388BYF6IVWMwwOT2qlMZjtVDsOTFxWbhOAos4luJPosW0jH
UyQY1FTvACbyDETzEpC6bVsgy4QhzePnoTN4F66Qm5dIQO8qf+NzjNmgMYr2jyAxBb30wxDs4tEp
7tESXOz+P56TCyZgo8YawYMqLDwMkcTyczyB19V1EnmqQlGvHKKlISwjlpywvC5zcgIxOXOgfVyY
ET2RuUzT70lKqnTjZtgAMpZUjDbBMF54QTvxqWSAtO5w21XRSobn47QesyFkPPU4qZMU+bBY/EyD
mh0p1+PPrgaFBhpt83+vH6qPE0kstMyao2Wm8SkKZNyP97TUJ20ys0fz69N/hTICBqKp2iYuxULL
xFnhlVEehPTyHwcImmrE13wI/P1UuOLL9fkseEGb2YYlHc1k5AGS1Y3mVCZpDFq6dKUWt3S6rAez
cDWL/doxF+GI7pjXwFJEmTEHb2vlmNlENuUITLEZI3oBvivfi2jM9yyEqtGoVwXmF5bIhpT1VATC
6cPpInwtnwyiv99BtxGCwGw0GaFOUQCsOV3Q0spvOQ/SixziHy3HTDZsMeQh7COLYqsIg1S+KD/0
/hIpCBKeQ4irDiu4xA93Gd+3TilJIgiY1EHzRAsXkWUz1EP2KSqKMt5NyCuvuaoPDRzDWFdSCf3K
EdRuySuSdsOeMwKNmSyGEiEHxq8TXXq4vlwfWjjGsQ5tI0YgBPpJvMYNRJPQf36ZmYRyN6sOSEp2
+zxED3rJ2Uqg+SGWCsNZt1QPKjnduOX4wmMA2Vyp6iMaX2fBBvlb0Gxu3zf1j3jwgaMr1qA1C4Pa
VdkSenhDknr6xYRVu58bzxl4Tnpf3itwr+5dcJHUXN4l+RqVxtKA1rMSgsqhK1qlX3QPeu95QAn5
cuBwiwNom9odC719CDajQG5LKeO5Y19tTTm0VRamr3EqwlMpYvcObG39MQEb6u31o/KhZ8AQ81F9
8yaM0xJjlES/lLzLbrQJhk9grTHH619fWrPZ3t58XcemgKgz1y9uKn/zXv+3R5Aqc/ZuV/xuoJse
zOQ0ID9bOfkLFuZbjkKlUNRrNC9f+ZRltzRBwiiuW3FbBCBaycLVcRYszLcchttCjMTXdfcCpRzn
l6hMDtrNFNkG0k8gmhzInU7cm8qHxV1fyXnL/6j+YJ8s10GMk1TxRKtXqYl/MNCRAoEGvo7CRrRv
GXKgUb8q0LPgDu1Sr8zArKamfnyMURE/uMl/YJr4R8GLNfbDpelYLiMmZdFzXZvHElr01S/hDj49
R00QoxVfKzeqwB+jys4clOKcblLpZJFd/i2zYVRZyutX7XG216KVT5PZllPE1y0H4TYeqb0yAedd
0tWfSJylp0IxKL1vOgF20ReiAlBT5EnzYrxpuNMTtryZguqslCN3I+tfIpAxrYy14BWI5RVyvCz9
DCSqL3HQRV/LyYva/RCBD2XlNC+YqV35NUNSZf6Qy9eYjaF7UwqulNgZUrYozSO/TOsK7OljL7dE
cdgayy3otIr7BtSXr7mR0PcBcZDzK/Vp/nfl6vD5+v4srZnlEuI0SKOqgCye9ofM3fehEsGvBEo9
4+v1ARZsxi4A9yxhBlqMxauQiBPLCtLy+UzyNZPt7XwJeXAvWQ0hFlyATSDCVT84bV9Ez8btnD2u
tOYsVKAPSeJu0m3Fplg+IKduOfmVX7ymU8+eyjLsh3OYog3lfH29FjbELv66ImaOV8fNaz7SArTf
XVQcwWmk17iWFpbILviaSeiiBAf0qyriyjvIlis0+ro84KexggtfiX0Xtt2u94oU2lchC8QTb6bi
vuTIk6O+JlHabNldjQaFqqL0dH3JFuzSrv6iDQhKYq1OnohKNGBKSariu8DIUKAeHETOIRmIx2+u
D7a0P1ZwACZrcPNJFn5G+jB4oDODNjFcrVjL0u7Mo74NPbpUsSkR2StI2Bka4JFtlSOLbtJC8pWd
WVoty+J55BtWU5a+GifkB52w+2YmNaQB3re+ADn8tnWyrv4+ZZHr93HySqlLzI1h4IJ88Dmo1VZ2
fWkjrOcCzSMJ6JhOX/tqUGdkmrrbAE/plbtkaSMsM+9Zo0iJAPbVJRxMw2ToA+hY6SA5tjV4pzet
kV0UzlncaNqNzotLYzTe9VMW1zuoMmxqqcF6W3c7d0nTF9Cof3HBCYIrl3q3qDGBVwllFJ3/uj6J
BUu3y8K8gfiXCkT7qoIuC6ujmqKmPzE1VKzZU8gImEc/d/jwT8+dSVcr+7Ow+3a12FRV15s25s+i
kX21F6AC2uVsKteUSxb2364Xg7XeKzNtErRMo46yyxPp0z3kbyN2N1VjtnLDL81i/v2NubNJU8ig
gVgeiHg/2YMHL+l2xsED/vreLH3fsnWtq9Yk4RQ+y5L7j3k7Cgp2/rZZqwt9zMCEE0beTyAfoAzh
Ms//DCxZ5p3rKA4hH4ncQ4MipqmaKLonPdXDdw8aDv036qaD34FQt+76fJfmRsSvWeTQNX71pfla
PqFHU3WdF4X/QkbQfIKSxtx5eHMftq2m5RNy4WVl1VH/hWal2TeAZN7XwcY3LbfLyzEo8AKlhf+C
hzrAthy49gdS59X363/+4wONU/V+p1IKVQnjNeQFHC6TemAOnq/7Mq3ArMlV+fv6IB/fLdxmKpHF
FEioHftg6KfgaB9r9x7SsQ9t2FZ3HkoAm64wbhecmUCupI4G/jktGiitKZpL7xvJos6/CfPJSx5Q
qRfNFlwK43b9WaMcX0Nl03/JMxF951J5xQlSW5O7MpmPzyy3+Uo6Bob2yfTi31j0JH4MaRp8B509
d75e35Ol71s+wAAp7KisSCEli/seGqg/NU/WnkRLp8qyf9G1ZUJqP3kxIxIxxo+h5JGyzFfHzovW
MnVLM7CsmgswDWpUbV+BRh+qU5y03U/aenW2BV6GHbbsmg0xyp29F73005Tep3Hs/WRGVcdATvmX
TZtgF51l6UdByiPnXjHVHFJERkfPW1NQ/+9B+GeahdsVZ+NJENg6mfc593yV3fV6xJWFhsE0/yFK
EWYPIhmAfU0QMQWHmHV87wo05BzlMA3u7ZRPLTuj1Sh87kFdWN/GHd7Rj0y2tXMQfYtnIe9Vb6BL
lDZ1DQreIczPadz4yFWJdoSOhc+75jB2LCA/geVGP+22VZtDjjfXI+oWY55ksXhWQT/e9+hFuKuD
6sf1j38ct3C7zt3wtle5IwRieLx6SMEO4JX/agZEe6qoPnvodVi5hReMxNZ1UeDniBIV9a+iHicN
tmYf0sPAjUPWqZMA2l+fz4Lv5bP1vFmsvg98jwyxeNBAzZ1mFvkyRlOL8ioQXRJnZdWW5mJ5E5TC
Uq8uxuBzzPv2QiOQpQjQKz2OrF6LWpeGsHwK69JJQLYz+KwFyR7cKYScVFPxfYPa6MrbYWmtLI9C
QRpU16IWD/+Zoxj676g1+fuG++Eu8Vepnhccly33wgeIt2UBcZ4MB5fNLZSxypNOBpauvB8WjrBd
Cm9YANrkUDWv1FfmNk2izyIG1iRXor+oejhtTq5yuyRusppo1w+6V5akYX9juormiPN8DTcZNFm2
YioLKxZaFq9CCvgtFM+fVYGKMuMDf02CVWC9P3v0DxylXQzPh2r0URGJngwJgeQ7OaAY7m6QXXWi
nStowT8Rkpdmx3JgUS85PGNwIwYnqcVee3XwNY1oEsKuqIz3feVLBepjEwi6l3URl9A1LhjnR1oJ
aIiB4y9N70TBDXvNxTCinMWdvr1DqRRNwkmipl3AhiJCnNwFmf8AZmTXrQ9adlqe0jBWydmUURl8
EryDztd1J7FgWzaFAy9a0fhpmD/HpKoEmj+AZdkz7UP6oXImswnMyLgtABFX7YCSZJ0+44Ve5zeK
Jp4+O46zMWZiloswToHiJyQ3n6GCDA7TvG8QbACGGKxl+RYchA1qUCjEBMGYqOemGYMHGRfAWXH3
q6TZ61Qla4/Yhd2wMQ15IZJROiZ+csuwqO6EysVPAVxI9Kmt1bjiJJZMyvLYKq8nVXRJ+xzLML8r
Qyf4q3L6NQq2pSlYOxF3meuOuZ8/o8U0BtgqL0A3PhY3rdjWhYhyqOWsoQ+NQi3th2fB0ugT00p9
CpI2OFy3iCUfagV/okr9tG+EeNZJX0NJENpZg/9Niglk7/3U+uTRmC7hP0bKmmZT/xDsY648vrmr
NQIMHbE2x6AVlAHjqsirXaEbp9n2qLDBDZqMLjNJED2xrBDBXQ4tPqRdu9775/qqLdiHzZNDIA6o
Qy2iJ48lX1A4dO6hvSc+edQvQL8PRNmaiczP0w88ti3Jw2PuhM7kFM8Mna63TQ1WbQrYry4ScSI+
+u+6AXSkq81jS/Oaj/mbjQFRUlwbaE9Ayj717poUGDwCAY9bsJK3iAwQG15fvwWjtEliIHARToUm
1TNUhUjyYDokyJ9q9K+bjQfAOtaSKqf1exM9UQ51pp1kLYQ0qnXqtoWFsllhTKCnpGxGCfnjNLnR
Qp9Ugzy1IijrZeG2ZktssZW1gLI1IxAbLZ975J5uesSG9067hvJa2ARbFAYiuCMbHNwiopyVP6AX
D/GbYRPXE/76vHJvjtKc7BQOyAufaRynFxeR/q2MstdN58cmgzFhUHgg72j/zQNZ/t27fEzOnsTL
8Ljt+/OSvfnzOoTyT4pK1Gsv8CY+5BEb6CVKK8Q91wdYuDdsiZc0FaaKwCP8RUGE4sBDwPfckVe3
YV+p0/UhlrbXupqY6bpsCEbvifESSGasUQ2lk9L/tu3z1rXkOm5aB46TfGlAPncvZ4m4vgesf9vX
LfvNEdeYohLOKydtcuayBX3hxOLV/PaC/drEL7JuK7jPqXmOleHe3tCsTvbSJ1n6NYCkRL/rkC9s
n69PZmGzbfoXk4AqCkA+/tS0kKPFvfQzD/z0ZXLNX9sGsJ4N0HttKhx/8tSHXnPbVOgp4oNLT8iJ
rBEJLFxE1DJnliZJFBaN86x7DnXgKT/iPI33kgPY3ISJ2rUcDZW1RlfQ9Tl9jELiNiNMXgY13tiZ
/5rn45emACxsF7NAPeTav5tAvD1RABX9aILKM+R52cqoS9O0DN+QNvd4UEO7igHUEqf1BVo0f/eo
S86UA9CFAd10521svAns4lFcdnEJIJ6Hjpgs/SxVFt0FUCdfmcyHh5wGdpGodGmnYgXqMtcNLpw7
P3g6PA1V+liZZKWC8+HRxhDz728cJW8nBzMQ5ETwlpxlqN2TAly/QMvS4fo5+LjGgiGsLUmTSate
J8GJELLXkfOjn8ITq4cb6Q0nEnl7PFWeISJ+1yWJ3KFisDLw/P0/Qi+M67+fWmw6J69l5wFpDXQp
qaG2ntTp39dntfRxyznHDXWcogy8EzCe2T7VVQAd6Y3o+sDuMxx6khfBFKFnjANJfhp46VyGqsl2
DtgUVjz00s5bHhraTcoLoNR+KjL3FfjYbBfX1W1LIBO5ZYmoXRDSmaO6qKzQN5YU5T7WgLFBRaO8
uf71D989lNr1IKnKVBV0pCft9Xth0MurBtBwMPLZcZHUGw39eX2gj3ea2jWheFSThKBufUY6xb1x
E7TPhyN6xq5//eNdoHYpCIl03QZOA+PIp0adpUOSVxeS8Ol90c8pluujLM3BsvKej1HJ4gkN6ECi
3xsWtRO0J0pIeG37/jzuGy8iEz5IRX24wclUR4O1z1MgkLd93LJj2ZYG3SuudyJt7+yR+fqsp1V1
5o9dLI3I+39uWENikhT1uaf+N2iLdY8NcmRgbix3iRt5G3fZirXQ/edDWiwFB2WUPPcpuq1IUv5w
Anct57y0wZYxK9YDjx0rCtxC8I+qhu9EDWsX+cIS2bWftMlUqwYRgNi0P4qa3c9wb9hZkgfbTMyu
/zhpP41g7/FOAbro99qHddEi3SZWQ22ieuifohk2GT103oAA9D8Qb5EG/1w/nAtuyK7CpFWrcL8V
0FtJhf8b2+vtuTexHUi73Uf0ZpYPLRpkVizhw+CGUrsQEwuwfXpAvZ0Ycr8xeFXMCOE9PulT74EU
KkBZtC3WaNkXPJNdjynlYDI/RWRQduiJKkf0xugx+lRUENXYtnaWYbPJ7SCEpOsz2tV+531+bNr2
lufFb0O7o59uY7dC8+R7E0cLFFMAp3onRXGXzuTCpQdw+vU5LBie3YzIp8qPoDhLT1QVyLWXmvwO
CzF+3fZ1y6xJ4kA6162hcKHbdKdp3u1KQ7fpE0CY5f3CgDuOAO0ACUYRmPEoqM/2WT+9bPrrdsFF
iGAGyRtyajL2jw7wKo4C9KVf//jC2bTLLHLgICgeEX25Th7coCMk26VJrp8jSAauDLHg9exSi0QL
y0yCR0+qb0h0cbmswKuimrqcut0Iojqa7msvoNvETKidsWdVRRJWth4aThJ5dnH37PiAFxJaEzdl
bSkO+/v91tBjHRRE0+DIgRPghRM9dRAF2WYJds9hnUrS1UlPTnXnDjuTzojZga/xHy/tuGXETECy
eggIlqeb2B2WKtxRz6enjKQbQzE7T2+ygY6la7wT2FezPUl9eehHELhslYDHDlj2HE5Z3hTIV5yG
yDyhV/aRFfoVyLwf181iwRnZaXmR9g4AmfN7sVDTZwbUz2Mhx+q47evzrfQmyKNVJ9wabK4nMNCg
8Yajt6fntV6525b++3zBvvm6BELCc2Lc0rlEl14MudXjOPfbbPvvs5W/+TowniCsl5mHt0jZoS6C
w1kTnKHrX184nDZzPUjNC0epBi9Nb3R2DeKvAwWl66HOt2EwKLULn3nKEydNFPqt2/ancsE845pp
2gFIto1+hto1TzC2VH0GsvSzzMBwlktomIQ+UKnbloi83wAJiWqocZVz6EL1nibqh4hQFY5wG18f
YCEQ+6Mi0QZB34JQ69S0df+Uj4FvdkTPdamQ0vIfzhi/m9i01tS0tOWWJYOkUSFXhwMVN+DlJGhG
OKbgbNx5s9u4PqOFIewShY49gl5VzKimsboPwvAfOor8BE7wbmWEBZuzqxN5h+y7m88azJAO2pd5
w/fBuAroWfr/lkXnrDLpqCDP1RjcaOiBDpDDSB+jORFwfYWW/r9l1eAjG0c6IDwqm0ncCgZe65Ij
5Lj+9fkrf+aP0D/w/sj2Y9yRmCHaThOBbCl0X78ywDJ3SdIBKaxX2zWXZjH//sY31VPXFwoBxamA
VvVJhfoLCBTp8foklj5uxdhlC4x+6835vaz/JZNq2I/JqpzD0sctoza9liMow/Ay9wMB2Xl8PUjX
8G1LH7fezGIEMqVMkFrFRhR70rsazXCbYGAUycH3ay4gOt0n6fzPJwW8dwgu99Bo/9YRtdkWD9kV
ipKa0OlSPDt0mgHiUTT1sc3bemVfF9ydXZJwAYt3TYZ3p/aimziBlowqIbnTdvd5CH3cyazJZyxs
g01On3d+lxuI1ZxFhmT0oWF6KB5qWU3O35tOqF2YoJqUdRviZmgAfN8J4C6OtbuRgwE7/X6jiQtO
fa/l8kwb+VsHENrxGUh1t/31ec3eWK47tt6E5wAUa3Jf79M5pTPnHrd93LLctMsF6Fp6OLey/6U8
dB2PQ8AP2z5uWa7uWjI1tfZPZZEVe7Bt/CjGdC0cWjqbluXqyhhwMMEt5+ABQjSU70pk+00kyh0C
l8uY1lug7RSNWO/Xn4GScmwdPApY43hnRbLhJmT+Sk1u4eDbVAey9kbjk6o+685zjxogmBtHO8Mm
EilqM9DnUQlC7x78OS6krKGGIh0o0jZrKdOFq8umMIhBGuj0rh//mwb6E53K36oBIhjw4DauPm86
QTaFgYYUY0BVF//LqvRv9OR/7/pVMu+lpbeMNmfS5yRL/nev9NJFFm1M0m2nxmYrAMIxFR7SKieU
pZIdjUAQjrfy8/VlWVp5y2p5RAyNHfx15vDPRI4TmED5TSFBJtQhbXp9kHkdPohM/qAlYDKZSgLg
ehOD7JwRQJdFq/N924Ao5/oQS1tg2XDcxgLsMrk886wK453rh3hyhG3jb5yCZbo0TiTzXBn9W+aT
gVY8TDcfO+S4uFhzoAtu6A/egSngACu3NZIp4qcK2K3yEnQFZM86HU7j6J43rZRNQIDywchwYOW5
dzK141A8IfWw1sa5sA02/UBeZpUXlhFYo1DThoCB+Ut7UN/c9s/nM/zm+tKFIqLNQmSbouAoa54d
/HGVbXfhjNpkA2UYVH5LW3ycFf4PxcArsJNB6zuPFfj56hVzW8iI2xQDaUqjFmXG+qwqfXI9jdYU
96z94L532Gnsh08jykXbVsuybFq0fkIC53/7LDWPUSIqhLOtBmLzDEgtJN4BXfSvRBy94+EsZjwF
K7Ho0mZY1owWrYIOfK5SgAvpPu3khVaAlzQDOtqvr87SCJY9CzeSbVXDCkCfhRZQD8V2gOv5Q+E2
7On6EAv2bDMLUCgPUhSK6nMJkbg9wtDqIOKy/9F7wHWgJQLAvaKK25UJLViezTPAhIprkcyvVx+j
lQw0L20vVjZ7YbVsdgEXaie+KTz+b5M28S6naXo0vif2g7PV/mxSgRz5ceWCRf4M5LE+iQEiBdAU
y3cBHkMrS7Q0i/n3t/4jARPDCPneM27+gT2gbcN3dvnoBd59bVS/1n4UfXzbefMOvRlGiBLw36mp
zrEBr3Myt7PLoVYQIw7Uc6+HTyRshjv0D2XHslhtm1yanGXuTTDJ/yu9sNrnF7BeyRtB0IqUQX9l
Zf2WjhixJuZHwAshA3Y2gePeut7onxO9pgS69P8tk29waeR5Iupz2jKxj6NIPoMnDhSAaSJXvMqS
QVo2j9dUSKY+xtuqCu6k7r8jStCH+XYFBqo9eDPi5rrpL6yUTTQQB1r6E0dUZWqhDoSBOFNOZE1Q
ZOESsWkG4r7sy0C1s3659y/6Gf5SRf7aA4jXMopOF++xnYbT9Yks7MofeDEBFkvXhVXGg0dO6Qhu
sSEfmxdnM+zmD9BYN8ooHLrqrEuwuhxQkva749SFZKOrtyFj7tD+L8QVnl+cm0GTkzcOnwYxqefr
q7RwsGzEGKc5+pwaCVU/iMlxX3wr0WrAYnYC18vXIV4TD1waxjJxNU0wPhbJc246cyc0vQPzurPT
NVI1iavNKfHztY69pY23bJ01dT5JAycmwMpZEtYfayG/hvWqAN+SiVj2Hk+5A806KCGijnImsfPb
d1f7fJa+bRk68kygL5e6OveNFI+iUPRLDaGoeJN1+zZQTMbJwPugBhENmAzZ7xRaY9O9UF0Rnq+f
p48XH4Jl7x0tNy1UWwZsdOPgHcYSNN6nYXtIkGNcmcLHzz7fBokBASCKKkQoPcMYWFqcQPd6pl7x
u4JbvD6JpSGsaJ05faDHEl5qlp4isXsuZX+UBX2eD9K2Ieb1e3PTUlAS5NME0Tops3anOjRDxTiz
3ydh4kMEqoKVhvWPz5NvUwak7QTZqQYXn4hEcAPNtGrvOKuQrqXdtsya+d0kpwYlB2DQ8oMYcF/3
wTjeJGxV2HRpApY1N7HfRRKQgLNBUSAmrTpnshCn67uw9P8tSyYJKMAFJDTPOYgbfhkeshNY++Kz
D4z+4foQS2fJMugUdRgoJIHGjkp5jif3kSt+0w70LqHbchS+jRpjbU0gzpnhuEI3DS2igLSLIZ6+
+51KXq/PYmEXbNgY3kmJXxHMIB9qcXJlEz9mTr0tA+LbsDHpRTImQ4rotpQ/YpE0O/DXrRja0j+f
9+WNoZWiiUo85PFthspD5gPzXMt2bemXvm6bcRv3Hdh8y3MZ9ErfmgY99Pu8DIV72Lbw88Bv/r47
yLEbWOT8y7x6lLumahDsZyNoaK9//+OL2eeWBVOw38+dU9W5JOFRtnHxfzkud85xsRDavnkzrbii
BUuwwWHGqCQKSuS5puS+SLMD98Hw6Bv3J2Tnv12fzdJ22PbskKFyE8gz5F2KKiURYM51GiY38Rsj
k2wZM3oKmYK+GsDPJBoI1iv7KhP1lSizR5PPmiz8x0Gyb4PF8rao0hQMkmdeo+FJq6RATty5oPG3
3RPRm0Ofh58ZE39fX7SFffkDPtanU6AdpzwHTVruxzre54mvj0jnAIaI47YSGSwNM5/ANyc5B7A1
hMp2edY03seJfuEZvQApfZ7EGpf50hDz72+G6NHcPQqvkmd0YI9n3Y/7vA/cQ9FG/a5hyXDctmCW
0Sv4VRWCf/8seqDhRIjnMpiL8IR9dFZz/ktTseweClTKOD5kcykXPxuf7FmeA1GD1tJQ5a/X57Fg
LTaMzCDd4sqxkWdpxLdYAZLgdUW7skhLH7fubRWi1bYkCgFONKm9Ea481OlqPmTp65ahl+FEWs5x
H0k6fOdgTziCbm2tsWnp45aVlx4JurJHPpUR5u4YRypHpqsNJwse10aOSUGSafLndH+goT4uId+N
wHV+ykcq9g7rYNz5OP5ZuvDtxu5pmMZkAEr2NAnyTXbOj2YcxE6jzLxydyysk93ZDea2PqEdzg+J
u18E2t37dr2JbunfW7YcAwoIbaJyzgHXw4F0qvoOkvz0FMVbY2MbS6YzFUIShAHolSfg0cvAiwQ5
v7bP+GmTgf2BJKvxepkMLldR+kDiuCYEqV7rumDuuz7AgpewgWQuFLqQ0fRRs8Br8cRGwE0k0Pwn
yMJ8DQr16/ooS1thmTKTI0fPZwRgi+j/UQ26crganoIe6hrbBrCseS4S5iyATiYH+cmOuehcRKBz
KLyNmD7Ic72/GSQlfZ6LrjyzFmy/rkuLH3xWaEnByLJNTci3QWSVQ2OhSzy1RjGS4LaFQnu6K6JM
bwMY+TaGjIVdHCY68wFzAXNiKiDnN4ZskwQFhSz7+yVyywFMX14nBF7tY3ooK1TWKhfv0ut7vOAs
7B53p0qY5l3pJTsj6DcPqNk9cbw1Jaqlr89H983NL9vI+Kr1oGIWRiXoF1grT35O9XHbn5+HffN5
o7KOCDWvvJe1DSKYcriZhnI1oli4EwI7Cq/q1CfD5Jz0iLIOApi5V9O42WkEN1dg1iQlllbJMmSt
B69qPWAV+g52RrUY9lOOEGbbIllW7ORjD3rPsDgDQ3mo4vKU+9MmHIFvY8h6kOK5XotP4zLYkbw6
j6tp4oU1sbFjpJrisuK4JUXnfWamIftQRRsf/zZ0jJsijMMCMEnVy3Obk5txKN1d7JSHIFuFcCy4
Zxs2RpuhyTUNphMz6F/QLUyWCeBjfZWsvXuWhrAuYx5XnetDLPuUhEPzOpWx/iKi5Gs4VM62w2OD
x1zmJsAsl+4pLbpfagQ1yH8typtOpq2uE1AAovMSNY0pIfkOVMf1MWzctTBo4RKmlvH2I0ESCVHu
SYS83s/4q9hAeVtmyWOItuvrU1gaxDJd6sO5dRThdArBCJCxFqc5ooMQh9mNZBu+wrdldbjngARY
YBPcpix2KodyT1jJbU3KIMB570R5KhuIoFLknh0FHPeEtveh1U/X12fBjG0IWZwL4STgQD+BTt4B
NARKgRXImLacTgZVxvd/HcYFTFShhlfmBfIggrE7FFHy94a/jo9bW0tKx/XyofSfIPo5ZrBiycpz
wYP867bvW365NeMEuHyffRmg8hw+9E4VN99F7YRDuRK/fZiwwAysnVX/j7Nv65FTZ6L9RUgGjDGv
fZlbZpL0JDPpfC9WdpJt7mCMMfDrzyLnHGniPTRSP+2tiYTbdlW5XF61lh+azAo5fCUq+iCj9A6X
4wHMeB7QFQau7NW4m40LXeZVM3I3e5KdYG1XRadKocfaShV89Nl14sCMu3hBANFFGIA89LngY9iC
+S6JPZMca4UW/i3A1LvmijGcZCvTPgEfjAc6pzEMbljUmJsZmePl5fGXdf/PzQ9fX4LIm3RFzi0d
B7DIPkFN42Gi7SOd7aGRzWfp8adqkW+agvlTlFTfwYMsN4zg3TMCgy5/fzNoNbJomsEtcTLoW72h
PQqtbFDTTRxAfO/yxN5NkzDEsppvhrC64WGVWO+ZqA6gBAomAg6gPYAQXB+tJ77n4AzfeHFfm47j
8g3jEAyM++4Zemnik27z4l8btXg+Jl6wdeitbpTj+rLAUaoJNV8D63/SCg2Wf9RI0CT6Y0It/BF8
xmBWqVtoLiT0Ybu6tGZ+TkhAY5Amcsr9E9qcIReDni1/eI7KqN0SMl4bwIkIwOGPWhLKTsGcZd3N
gqJMjsTw4PtlS1j5vgs4tF5XebI2wYmMQJbeSLQbJbezJ82/l7+/svsu0lChoRBMz3lyaqJ0HveN
hzfHB174fb3vorDg17EWu5jDJg6RzOqUnrgZgo/g+eVfUwa9tcuTeDdngD6sEwZU08YlBYHGcwUW
+p3JNTuKNP4fTCx9rsvNJ4S1vXAcn04EDyqtAjVlHxtkQQUBpUbXibbdeDhY24xl4DduD4VKk9YR
aZ4VF/ZWy+SXoHhQmy3Z2O21GTi+DukkP00nQ04oU07JHSckpHe9pWqL12FtBo6fT6XKJUSq62fZ
pd4PGiBKFegLaHZITMnGo/XaJByfBj2/HT1gp16yOKHzTiRpFu2GaLMquhJ8XTWjqSB90cgw+plB
Oqmrbry4zrxyVxTK8IcEl1Rx9jVHWnSvsiRhW9RCK0bsQhE1zWjft3V84jXpgd+vVYq3/tinJPxu
aQBFosgEabBx0VzZKBeKSOqCBWgTaF6mBMJwGdrRPshsUXPlI99oR1gbwjn6mS/HnNTjeEIUrv6v
KpAWk/gxithuJAArpuACEjO/a1hoEd7NaIPmW0WjITnJpLkKUQ5V6GVqbxwSVfEYGtk5Odkgnfo7
IIN1+kr4HHbHdhZ82vD7ta13/B5lRxZZzYuXTPAAMFrvtfGQeUOHTN3EzWZyvzaM4/006wdTlGFw
gr7dHPMbKYVPkh3veN8cMjboIdx1QzRd1QqK1XOCQTBQaovYL1+sKLt4b0wZNR9K7FGxsf3vojgx
gBMJoKXh14Go2hc+FF61s7GevmSKmfxJzFX6kFqTP+c6A1EE0ifaeXe211spzZp1Owc/kGQRi4tM
nJq8+goWc3mfdv6nOSHl3VWHmotPDGwQaMiw+ifOq+IGSYY4WANbkJJmX4ZgCwK0cqVxgYpo8asU
UJX18wSxu7tpHAetd4VHkTenec5w2BUZTT9OabW8xwMPFl1VKGXcxS1iQtkcS9m9sMFAg2GSs/kV
D6AFvy6xdUGLIsuDiNYhO1V4939EX1Ed7UkSJ3dpOBh+3Q3tP8BFlrS+n/XhCTwbQ3RUlcnVsTPN
tBGn17bHCQ3VPA9lU6S4P5Wo58sW5UwegZesKyRYPYrh0FYM7webN84Vs/4PwV035zqZOwm1QFDq
7SieokCfo3GCg9vgqk5B7LwTGAxw0Li2FfMpIH4YHBmJQjrv8SgVg6Hhsvf8CTLvXA1dujvWsyDi
vha4OkNH7Jn3pErKncyQk5S7yfR+9QBhgCD53ek5TfcB4ObpAVhBnt1rD00Bh6gSbfoNLPhJf3P5
N62cVsQJGRwIfYCYYfCGet2Jjo2xu6Uhaou2+/3vxy7mUYaKdEnbJSelO+UdFJfQzypGSba4I9cG
WIz0zXGIRvUk9zLVvQTCsAczAXE6q2b85/LyvG96sYt31LRqTZ0HuEpJqoO9jPqu2ZFegY0/4kxu
EV6tDbOcjm8mYTtrGj+V0UnPso4fRdN6v0Ei4YsP0Uj1FtxobZTl729GkQpMylPZYJQgHT/JDDT/
UxJHt73yN1g21zZj+fubEVDP76imkp5UHwYTSNREhSfFNPQ3tuP9bCFOnGzBiFDGBV6BXgjRw51O
wXNmIy/dExvJQ5cO5UbX3to8nGAgwINbAxCPeXgqA349mwZ2n48LB/xlu3o/n48TJ0tQXQhqszDu
XwKruw8JBffioo0XBTjm5mQ+pUgY7W3LKGS/rhvRcXRoO8a5iLR8Np5PzxSMsbtCTMCNEr8+ZKIF
YTdBh+jlwVbWzwVF4gwVxPqEnsAYF08HwQuwhYhYXsXZxkBy/bed4aKTJCGBGACrmm6PJZvumrFE
XxHO742Tem0K7k3BVAkD12f/Aqkl/wGyMN5T2IfhVUdo7NLp4d0vtCkd60fU1KBQ3AbqvirBCluB
1egIJOwS8Ltx13ebFcIVTZXYJdVjHsTYYzySILXpvEVMJZ/SFwMUvdoBtc8Fnp4r9QABzexjr6EB
OvfZfQBuSHX08tnrd9DHkUeQDJR7yuriGPRD8zVIeIYHLwt8UWU78IaptE8UROsGNt9ApauH4IyX
g7kKMNwh3Xk2jsM7i9719OPY8KJ/IkNOm++twdsfWGvzlGgwjgSZuLvODpfNfROPilgBMBFkwwsg
dskJug02vfc6bww2rpMr8cgFcDb1EJd5HUSnIijJ82T7APA9zZ+mGU+AqAdsRe61cZx4lIWlFAno
ll6AnfiaTUzfmQZS8CHIhD2wg3++vFor54PL8VdAtqPqkXmfAtz2h5us0GraG4mkdefPXrRxQVqb
ixOIDPRrooSp8jkD7PGTLVl4W1CwSeigwNnqF5usLSvTcZGcJBNxWIKf7dRoUM9+IjHV8Q4YSHRW
0pHb/jobcxGcoAagkZiH+tG25bSHjJs59npLtmUlCrkEgBByG0dWmvDUgJT0NmuBLz+OpOnD4+Ut
X/v+sklvHCQIOLqZ/GF4QV8Nu5+EB4wjqAY3acrX9mD5+9vvd1UvbYagY5s5nG4CMPJa6GvxsXmd
Q6n06bppOH5uBtU2ueTJqY1J9aELbfatpOhWuPz1lcPahWoyWkJsqmqLZyjqjWjIQ5spFIBupBn6
A6nFPgwzsmFMa+vlOLqRYWCSqR9egDynx0UpzIJq5S6V4bfLc1nbcCfxwPsJDUbU1Z+pjNn/As4s
2yfjnJoNg1qbgOPdk5A1BYdb8VxEJV6xofh5I6DPBEDBPF03hIvhDFqk97rC88MUN9XHaYac8Y6I
Jnns+qD53+VlWglSLnxzavs67hqD/Iz5n7LMr560l9X7MkQnld+E3nXnhwviJMCxR6PGdlOQVeGt
lgde+w3tzM1026gqm/ZDlpBoq//s/dJUHDnGVY2hX0a9MM9BB5ZVE4GgTkXRb9CKfmYccDnVoFls
iswdRK5+XrWOkWNuaoqnpM3q8dmqNNCoi/eVPTD0neoDqMCmce/J1Nti/16xPVeDKOA+L9s2n0+S
G1EeaQwIDpkCtINISCLvL89obZDl728i2tRCHY6QGRdagSYEVHo/TmVX3rfzJlxyzfacYCbzYLLo
mM2/NKwJnmwhkmzX5n75IQNQ4Wn2t8VF1ubiXKcwUt8lKQqSuuds38zZXYMq0b03gxPxutVyTE5H
WQ52TiiK6LxLxyNQlMlr1kW+dztn82yu3BPHynCxLWOQ/IcnEkURhDBY9KEY4/GL1OlWm/lK3HQx
rCxrxwKiWRJxsy6gquqRUI77pCrJtCVlvnLMuBBWVsY+B0Dd/wEQTQd6bVOx7CY3fhPtB8W6Ya8j
IlIoe1Tyump47IJai5ArwCtI+KFCgf9/kG+b+9fUz2WxkVGurJoLawVtYSqSlocfBB390gL9lYjw
MSDJGG9E0BUTdpGt1qI1I23tfCJx3tAD6IGCj7aRGTsUBb3upTh2GRJ5Q8a0qql+0TOJ+l0jlGD3
XSbS/njZTdbWafn7m6DCyzRJSWvkI8/j0t8pIMrRDASR7o19WAkpLsTVDP48oBNYfFABLaGXaQ/T
yP1DgZrTjRdtqYqvzcI5+6E8UvVco/rTjG1+JgRnPx/irQv5yk67WNG86QWhczueBq/U+yqou6PR
IJ/PPLNxWK2N4FQVwMru1Wj+MieZo2uG8xrdhF3ZPQ5cvF61zy5aFKIakaJ13r5ouIM5FOXMvjU0
7begoisnvMsxWEBrU6BrkZxobrpHBpoKdJE1ZvR+8yGgDLk9ngsLXIKSAZorOq5l9g0dvkpv0TWu
mICLJA2oMZ0H+beTmRHPdlz08bdCD3zjUdJfTqb/VtDBaPu3o6hurIcxFN6JBGFuoDFYEv0vTSNt
7qSdIdRQTSjSHc0cTUhxwjb24s94pPD4IepAtIbkjarAHgXK8NTbxUO7iSJfgRPF/4EperbJSTDY
Z8ugU10lHTv+4ZuSyZNKwt9NwdMHdN2xfUvMl1L4WxquK77tIhjB0Ev5pKf+VGUeNGJ5Uu5JOJCj
4gHZjeEWUHJtGOeMrerCU2rSeNZuWqPA/QXlilspWQfOwAIi5U+zhxRoY5/fPwp9F5rDhjQg0KWt
zzwsRHgL1bCouwFRUa8PowmSR88o7h0I8+aNe9fK7oFx+G/DkjMolqpyaM46DSBxl8bsm4cW3HIX
CzodQw7SF/Bl3Cna57cVq9mj6HW0uxwV3o87aHD7e+xUWD4RmbbnWMv5tpyg3lAX4KKbr2rQYL7L
HqbKaPTHKmjOPA0mH/Rk4VfSohvkqvTLDxZnfXN6RXPU1Vkh63NHWfuxGeryeyPkJ9Ul+c3lFXrf
+HyXNCyoo36KQlO9shhJd+CXz2BCno5FL/huLEBHd3mYJdD/N7r4gWvj6cTntE3Vmc1R8fCHoCzw
4xzoRn02GVRhdCX24BbeAKCtWblzXqJ3oEjkqNtXPKbHB1aOcveHm5oMsbyb2+SuNtdRuDLfRfIE
yhovhgblq1G1dxOMU/NzRrfudU/OvgvdQXuRabKONme0NoUHlqJaTnnBrzMwl0YMysiVn0B18iws
avD7CVVpdpq9ISK7CuLtW374/uHlu8gd4ZGC1twEryDbyg6ZNNkjEu+rGluxA46X0whaZ0Vj6leb
C3mwmIr3AS9cVbXxpLD2652jEUldIcuCV2fLk1/Kb/J96RfPlx1jxf/+HMdvPDwYOxXMKB+8Gr9U
D1PItXmG9abhgwBsUr+CbCvZcPW1aTg3RpwqOsJ9jryauBg/EGBoun0rhv6qRkFsg+N0IGkE2S3Y
vBGshPhUlFX9CkjV1k30T8x7J4S4CBlji6yuQZr+WBVB/6nyJuXd+bmXhJ9SVnD6r6nZGM23Y6Un
881YycLoLgio/oeVqe8le9NXU/mvEPE4Z3uukoK+oB0Npx/LgZI8el5gmxMrhwRyF0YNwvhYI7Qe
falGY9uvINcL6bDL5rDtHgLcvuINF1zZFheSw9GSTSeTtE8qtMFRt7589SGsdtW7se/CbvDSkANL
ovxXEuI5wGhVsnOZV7N/vmy/7+fFvgu7sfFUDIDgJ48QSWr3li7vxkn6CajGGVUvIFaKmd+FLLoH
IuP75SHXFsxxd53RMWVers5NotQnoXT0NA12C128kjK4zGFS6CKkgIq8TjzM6UfGhJV3ZFB+uO+m
Wm1sy9oozsE+e1YnUy3j1zZKvBvpW3KEYQ73Mi/thruvDeG4uwQda1sy1j4NDO0KQ53+rmxW7XTV
qY3UbuWUdUE3JIGqG60m9jpFeQiuUUPOwLBBlZxacy8ir33oURg5XLfrTnSJUjLRhiBx9Ufbp3dR
XcfsSw41pfF4zQDExdMQSOlBWDZsn7haGm6Lqk+/glhKbSF+3/cU4lKI+XWpbRMbhEfB+n0x0A8Z
8KZHCLX0d0HWIPa3H9oJurJzH5S3181p2bk3p4vhFbTexth/VfUHyLF8m+rr4DvICv7+chRW0wzd
2uasoHb4nXt83C9ESrtZ2fDXdT9+Mew3P16XeVHqGrkJcGM8/xeM3swA/qK7rSPl/UBCXBIxNKDk
MZidg1cVToE4BJXGyeBVab6Rha5933HyDK0+Qz/W7Rn59RAcYj+Oqi9eKOiWgunaAI6LM1EIdFYP
8/890aeUsxtbQtPn8vq/H0AgF/b3+rPc1nGFhrGzaKxND2OMKwFgfGl3THG8bgyycj0kiePXhQpD
CNx3+mmqwEqioqLaQfgrOBZhaG7/iBZQAbyGHqvmNPn+NwgXb7FXr3iki6WZGRQ1e9B7n63yi6+i
TqqnjLQPOF0+12MndlZEyX7yzKB3FmoVGzNe2TQXYWOLSlBlGvba4MWGHUF04RfHbuz4hs+/n1ES
l3XM5EkQM5vFr4BCfZNoJmkSqJxVdfMYR0JuhP4V23BRNmIhh+0zRGOLu9Ve+iwBpjJpH1pJt+bx
/pWRuKgaCSDaWKRqei2IVgcF4Gsls+auyGJ/l4V5tw8z79VfEBuXzX1tX5a/vwk3GW1qIoEvOGtQ
H0V7IEN875gqO2yZ29oATjigXTcnliYImbylyQ7mniMokGoLMrPmSv9hIhu17nILew7R9HMoKzx7
VlATOCZe9GFED9NuIM30xfriO/LAB2C//A2TXrMGJ1IEVg3DEIj6PE0AnpAGOmk7vOZBZhIMsul1
iTJxWcpwAfNNkoft2RTa2ysGEH6eQID+qu13MS2gwqxaKrV+YhLFlp2pSKt2dZdFG+a1Ys4umEUx
2cZFbfRTU7QUYj7tZ+kD5I/e2+8NpCJvLNjKDq3ZuleuGJsLbyGQrRF9BWNLalV/6nja/sxVzY+X
F2ttMs7pTwfwxRET6Ced2RtKs/TOokWhKoNvGTKNSXfZYWy3ijkr1uXqWi66daJBZ9x5wnPRJ6OB
fudtRT5Uob7utQ54pb99H/jTEPkeac4BRGfK3UzMfZqK+d/Lq7W2F47j96ijyTlvmzPxMr7XRnh3
ob/Zd7MS7+Pg79+OukdTWLClP/3RkQ+69JfKmwdAXs/JQjl5eQpre+B4+FTo2UbpoJ5MDaYA2+H9
P8i7+M4r0A99eYi1VXISgUmwpIb+RXPOWm1uTIl+0SVUXfVxF9kCLpGuoH1QfTRh9osuBOzKkI27
3IozuIgWXN8V2Gjj6VHH0GlmHU4kECb9bJYm57BED09Sj8HdsCQTlyezNqCT1QeUY6R2QknQ8ud5
KBREZQEw5lOS7tuRfU3majhE89Z9e204x9lNlI6pD/LvMwuyX1Ojdw2HCgo+j+vSw0L60o1bUmHL
DP5b4wGa4G9brgCfUoB0Vx+XPEwk9QHguWfEyweTBt9y/PfyAq4kfi6BmT+VrIpDBEcK8Me+nAok
YA3deQn/rtDxtLdA394EbQVaSn4duQNxOc0aL8lq0ffd059waSzu5BHfYkBaWzcnBgD127dBWesn
3mTJLhuBd550fCMkxFXR3H3IUYC5vHRrxuAEAvSY+KpC7eJxAtQZrGwW7SfpL9KUP8XYf6lhGSWl
G1CxtbGciKD6phuyCBEhn5vHSIx231X8lbIA9Ij5Jzv3cgdu+o3BVpbQxYjgYQ8ZxST0U9UKAxkI
9ltHYFIjRqm7PiF4PAK/xOU1XIl0LjYED7njBMg4Ih0BsxGNq+mhRR/e7eWvr6yaiwwRxRDrqMcO
KWoi2EKd3SzFhsVhGwGBbtLS58W2L4+2NhcnOGQTcOujRFrz52BQpj6AW1VcdyS46JAm7+tRoc7w
cSoCcauTaoB0Jh5ZLv/0lYMzWqb0JuGPwQcXUchznqcsVkefSbXviekQznpd7arc+q/XDeSc/0sv
qrSJ1U9E8wTvyPHN/z+lM5I/Xx5j5YB2EYiNTNC3p5alqif0GxQQEAa9co0+vj7b2I21IRzXF76w
XT94HahWWlbuAQhaqvyDfFVo5twAHa3AEFB0+3tTpk5B+Gcm3ZMo0fUKSu60rh4qO/s63Y0a1Ikv
gZ7zhc8586wYdxKomPwnUWh7e/XKFvihAylxOzxWDdQz97kYUce/aoldmAwDentKqa0+2qlvjyqj
v2VYt8cW/3N5gBVfcmnV4lB1LPKS+gwWk37YD32X/a7HyL5c/vyKvbsQmYbUqDqXfn320pCgFVH8
NCkhX4cZBRWodpmNi9RK/HGRMoIU2vY5eE0JH84jKrb7ZB6LbF+0TLQ3y8tZicZ3vS/Tdm43XHlt
5RaTfePKgEdgywtk2GDb1A98EmLeISVTW0RZa1drFx1TxFNcewUuCCSpf9ZqOqc5+0B0HTwZa6E+
t9y14yl6jnx/vIszlEMu79naxJzQUSSl8sBqWH3kqLZArx4JpmRblA1rH3eyBstKmZRtWJ9TEAOc
eiq4t4vCDLW+6368EzAi1coeAij1GUJb0SGDAMgdL8qtzp2VJM5l5+o8WpC6D+qzrBuz99pZokjI
fy3n3BQEv9Mu2f9JERrI5Vx3cLsEXUz6QdKFXX0ugjTbB3aunsq4VBtGvDIhl6BL9UGUz5VMHnmc
/NIl+deMcvoJ+YzsQAG9us0hpngzoY/1KUWg2PDWFRtwGbvQihmNpGfFechE9z/A1HugMNMovLts
AitnhkvZpRNuqZ3r9KNNy69LttgYXT56Mog2gvLa73c8n5ddzQeRwca0r59Cr/T/AcKk2diStZ+/
jPomrgTE4ArqmfQjXlFf9ARptabN+/tQR/x83QI5Dh5b1kN3rqnOXuiH2TdFByv/mYiW46MwWtDP
1w3juPqU2bqedYeL1VDoHeBYHajjoyY6+HXR/nt5jLWtcNy9ioXHU2KK8xyK4sFyX9yzmYAy8rrP
O5kB+uckj+Ma50pBaHI/tnVWvjDeRNc11AMw/fdmV56u0FPLsdmR4sfKz8QxwW368q9fcW6XeUvX
kWjwpqAeloqZzMSTZTK5oajU3qJc/7kPIYKw/FOtrq3Ru1A/VWQ2abK4OuepzneZ15Y7IEpQDmbl
Vgq94h//wfZFExTuwdV81ugHOPhe3v1GaTnas87211mVC+GLG4oTCpnfGaSakXzhZCAq21dlJOPT
5a1Zm4Tj5CB3gm4sz8uzWC5MgemekLWAwmjavDQzWNA7ZQ0XxteAU0i1vV+cUbPWh2xuGrFnpc7/
4XGqz0TN5DoCRuLC+YpwTJp+HKtzOYDeyfozdl62nH2/bqkcFx9bHQd8YOWZjOCbAOV1PuzAxubt
IWxT/b48xkoYcQm5YiYNlEKm6ixH9IT0+XwbwvM3jouVnXDBepmCxnTq9eW56NlzUUCReMIb8H2N
k6mNw62mgJUpuJi9RoEyWkJ49zzmw6+Cil081tcZqwvYa5ENytIm+XlkkwFBoGzuiZiAq0VecF3O
6YL16qxhvY5TxI0WveU4JjQb9sVUyfvLG7ziby5cD80LZTHTuASiMdLHKOjC7+0MmbyxVfXGqbq2
AY5LU7AiVxkpYafV+NIVQ4Rma5pvFFj+EE69484uZi+b8y6vO4mXQgRsziB5AYjxrp9BoT6yKjjO
yx2B0sNgRr3vI9hXWl17C3dptmZwHPk+XkbPQxj1h9QXcQby5Cqud0BgVVeun+PnEP/jbd2L4lzE
Vn0pUpaRPQT8BLm5bAL8/YDoQgW9uTOR39UNqPW8nzoGzwhgcOelMrXcD9EuV+zSsL0O5Epc5CAa
TXkNAoTybKkfHmZrLNs16ATbAV/dbkTGFYtzUXzaB84tKinAKiEKo7sg6Mtvcds20+Hyiq04jYvj
awg1ccia5erR9Sj4g5ryruGRf8eosFvX3LVBlqj5Jt2dYlvruQL/FzFoxxYBEbeCELuPaa03dn5t
iOXvb4ZoOJlVWCMABwPaKcoofux7Ot36MxToL6/U2k44vp9nOctCvOaeS1QibmtcynWmt9CBax93
0nXJPEp7gxpKZurv3Mb2U1J0yet1v9xJ0ptuFkkY1giMXn7nRXFziBQ4Dy5/fG3hHZcmRVzlIsRF
YxEyjMGqccjb4phLL9+w0JUM1+W7qrjhqDOjV4GP7J5m48EuhaVmFK+iV/dL87Ps6geE5WnjQrBY
5X/CcARemr9NCdJ0eYKKKk7Zmv+2c1fs2pbIRdG7RAt2txEK3y/9YJglhr2xWOEXBRi/LTwPKYMZ
AaHkDRTeMqCWXpVsHucCuQPeQADi7R7jHvQFV2wYxl0eKt6M22C/fI1BzrpXwx60l+S1JHnO9wP1
h6133XdfPTDIsrZvBqla1meqDKuzBrrujzuG5aAffLSv7rqUflb5mN9dNx/H86U3hRByDLOPYJwr
9npchJ6Tlv2TFxC02zCJ1c1ynB9avP/PPxeoftznz+PySiRmr3zyEl39iLwYGMUGDNupSskr5MiK
jTfFdyMDVtKJDODKKv0B9dVzTH1B8G7EWXfAJZI+X16+te87wYH06CbNhYcjOc+a+5kN8juNwujH
5a+/67z49U500J6cGwt18vPyPq5a8E5O/Fff2Qm47exnrn9OWfGrVNkWzdTabJzLvDUh8BAe8pWK
ROhmbAvWihsGpoYt3reVAVxsXwNoHU0Iwh3vu/GxmiyedVPVx+3h8oKtfd+JCmEz4GmSohrREsVu
I5mpuzjYIklb8UoXwscG8IiwucVjjvgjxay1fwTYJXwMKST6dlWlM4jpbmIwl9/8TiB1wXxJG7QF
F2ON6nn5K1iwndk0i9sBLkSmb0OeKHRWgv3v8sqtTc6JAzT0Wa31VHyUeG71zK7IpqD4X1Wj8bC5
CawFN9/TiIssafd4M/NB1nJ53JUdczksGq2T0jQ2uRfpaJ85cPCPvur/ueLjLHaL0TxovcgC+/ij
Z0teubSKxoPYYsZ4d8kYkAl/R2kSNil6a7z4R9WE4lYCvdDtqilIn8sYfDOxbqZvyvPZRixYNuI/
5oDRHNMGH/acQFyWnAq8C9zIpZpq80ze5J7dyv//1CPeG2OZ6dtzZwQZcTUk/MS9PJ1eBVQsc38X
GnCfAmwbTap4aOPaRN/RliiKG7R8gKmTeFqZj6LMlKA7LSpIM+2bfB7FXs1ZXUH2DAxh4y0HVswH
eKgr0cWGck4WAuBdgHOW++2U/gN5rhD0wTweFRtvvMmX6pojAAvnHKY6Z6qhVT09CxXUgA5kObIg
XAEStnGEvmvCGMBxHS+CQyBg0l8pNLUhrEL6NgvQdDr1fbNxgq6Z2jL0m40pigFqezoenyEL8kWX
eMhSHK+pWYBScaK8fQ2dwo3ZrNmZc2JSD53Bga/jH11h5tsc0mASQuT3Sd9uvG2ssMJCdcCZTEKB
kOLz9KxD/19LsjsBVOn9NBEoVyVlvlMDfRIFHslR5gWEa3yMEvSkduUWzujdDBX75ZyqKkUHgMf1
+CFAa70ujlKQTtdH3HVz+SKAAxx/zIHZoi9fG805U40HYI4Xd/RHMYAujbRmX3oiOWZ591nZJN4w
kBUbdKvkUERv+j4Ee6MswQjTZGgUH8ww/7ocR1dswi2TW6CXe1779AehkT1O5XAUAXgboTa+AdZb
+/lO4CFAx880rKMfdlBS7Pms+vYLWNcp2TC6lV1wS+JdPceBP8+I1QtpgI5VuUtLoXapByR2yc2W
mvLaRJxY0HDR8nLuk5PIE/51miRktGuQj270rqxtxDLsmziAgxKfBZHVDyV0BMIU79ck4/AoTVhe
VWaM3aJ4VubhkGZVdoJUTP7PNID6S3up2Sj0ri2P4/oZz3wJTNX0TMFIYHfCGmMO0IMpt6i61wZw
fJsGkF6rdMl/FG3XPfYTN3dKN/L1sh+sWZHryyaFGHZf6g/WyAhY23h5NwBobEdkDIRfWG9q4L2b
+bPYrYgrgua9JOTeZwHGbIgzTtOO1tExaDDY5KNTjXlSAx8CAUFaX6WZhkGdFCMxE09yMJj8GNNu
GL92LQccGgKyOAcur9/KMeaWycGzVIyWjcWPhJZqZ1r7ESLd+a4ecMvVDfvsN1tA+7X1W3bwjaPo
nDdlOfriM7T4QKUPKCleVz+KYLZ7HqJxaZaQsqu6J/R+6A3PWfFNt4CuZDkQUMJjSBmRFyBS0tPE
p+Yz+I233H/Fun3H/cnI52yyMj81Xdd+5U2Vfp3H6SpNVmy/c/ITDtAM+LjkiSBghUc1ZKz40PdR
dJVAJQZwvL9s0i7nI6U/WNZHh5x3w6FUEBjUrffEoGy4sRFrq+TEAFaUMfwz4z94MZaPCAfsEQ0w
W6SCa9vsxABqeK/qdOw/QNhR9w8cSP8H2gl4vvBNvPWEuzIHtzjeYHdkkRTmQxCTVIK6yKKx/gjq
d7qF6VuJZW5p3LQstnEP4kolwSylJva/jIHxvUJ9GbI3VyklstgtkOsKOPhRiPQZHdzTPXA6+T9J
B56Jy/FkZS/cNveGjkz4cSxO2SzpQPaNT0Anv5M5L7l/n9I82XLuJQS+czNyJSakDCAaCgmVE3Zf
38gkeTL8syYgPP4TkqHx3AIZWHy9PK+13V/+/jZ6JbzyRki1nIK8yQt0Xo44IMM+yusNQOfawjmu
Dr6SUfjM2A+YSYjQm9xJBrYfiFxttamuTcHx9cL345EFsjyxJGe3FR2Cz11WXHmQuD3uQZmYtoKc
2QkEI6iKYTsaaU+WAY6qg+QVwlSfr9sJx9uhykU5J/3/4exKmiNHue0vUgRCCKFtTnZ6aGeNLnuj
cFZ1a0ATmpD0699RfRsXZVIvslcdjgpIARculzP0nxge7bfQeS3BDVy1qf54VXGzVl5l/ViNsVPC
Lil85EOKMxGVJZW1ZzHhkKqm8sYvm5U5/3hG+F8VcxlENdQg+m8ahMNsw0ecU/cd3CqClYu27WuM
JF6wqvG6POo+VanLN2xEpiJitZm8vtxXQdYenMaHFRCtVz7o47Iy52aZXLFUxVnatPdpA/GxicFE
q++j9jalFEYPuB8DpBft43LK99Tvqi38EtbIAta+l8h6F6Jpk6Qc+vHpJzxjniYYZ0cOFGhYjocb
XoAG27P5aSyg7Q3vwGznqHpYOd1so2zsDYsuSRFNIvnEKH+QTeICsyK+VgRlrdSt9GYE+GfrI9m5
HADWDzW2ihZmzNCgYu2TzCYCH4U8L6MbHZa1fFNwpxnui3lM2b72KS83tCC81Te0l020i5OAqH7l
gmv9HcaGAkOKLqPO2GLJptPN2FfZTlL3P9Qq91MQnBiDWj+s02G+wKDOH+Thyir7OGflZg2ewskw
JPOUfKp0E97p+WshAsgHi+5/R+XCtLo80h8fyBDo/XNFgWHVCSa74VsHM5xTwoFbmHKk+zg+y18j
SIP7y/18vPdDH+/PfqKpr4hym+FtgZDsCwLKU6z9h6EM14jHlp3G5NJHXSa6OVb1ExgvJN91WkTP
HS+c8+UPsDVv7DO8zngOlra6lzFMnuWeO1SAU+1DlmDtlc8SZGbtncGkYuydPjpVNWjBMYo2gH6S
g4DUzM4BrhlG9qfBLdaIu7YpMTcTnrSUA3JzT/wERrrEc0rvKMLJ756bXgzeyu3740sRrJP/nHkV
N8SFOW/xiXvNMZJwEqmGn0gx7vtseV1Ydg+X9PtmSWsuT5VlTZt+ESnegQsxN+UTLaCBTI4S1lZy
2lQwmcUrtJJFGtw3sa/lmouf7RONXSJCdXqYcBP7FnHvmcIK+UXUHkpWUGvbII7ufDV8GX0fdeBy
vDLXgQfen+NKwpjFHC4Fn0C0atgNqfO2OLjNzH5cHkXLFmRS7BmLRecqJb+1DdScWheVdYeMt5GP
3LAjd34JhZHLPVlCy6TbT9OYygII3k+wlcq/RjTjn8oy/HVd40uw/XFklnwoOc2eJATIkKipmAaH
mY7dGtbBEkYmu74tpOvhGpl/ipwogTc4fOWzp6pBuRdeK2FM+NqDtq2jZbm/+xLZiqAlLoapzwIh
tylWHNlMQd7c+467Zp1nqZNzk2FPOe1gKdRV91rXA4zB52iXwmNmmxL9D5S+S9xzYEajCwJ910Wm
s+q+gpv56AzX6Rvj/ezPz3Qmh3Yl+OSvXpiXG8C/kps6YGsSirZBNBMLvxGwgCuLbzEbYaangPrs
VeM/uiyu3i6vOMtuYJLweem3KDdI58TDCeMWdec2G3cFUmoaN0fdQLOkmgsUoKBZe7lHWwAZW0GR
iWTygb1+5VHC2iNnMHPeAaWp9ffLHdhGzcgSKLSwfCgLRCeAGFyGEmQ9f2rDHukWTDbXtm3LuJm8
/H6uvIHBLfwUj6BGkrQ+TUkLB4UW6Yj25/8YjZ9oF//K5zWSneWzTLZ+6PImHetYnpXb6f3scYiC
txSpfKCdlcTZ9lFG2hATWBSPlDknoD4reDiJA9Dx3SaVy9lH+amvyY3byc9Q0VhD7tlC2Hzdhjec
rJjbTL+KSMVP6eTH24Ik1U3swACoqAE/1VEMt6haRzeOLui2bWFIE7XhSwDrm93lJWNZkyZ9P5KK
eGlWTG+k86tvkYaKIWVBeXO5ddvMGZtE3IZ11vMiOUPzpz+g4F7umUy7TUkR0Nd1YewUfq6CMgt1
ck6Qp6buEN1AwS4AryyqV9aG7SOMtGHipSYj9EZOIq3UDenB/S5gFLnpuqHcX/4IS0rJjZ2hjb1g
SOo4OFUDqi3gRv021oFHHG7IFSjBrc/2V+9Dpn2D9luPOAlNzi2MUfckV/U/GZVqZc4tK8pk5Wt4
IrsNa5sTizpYBJIsd1tcdBMQgK8arL+4+CqqQ1S3g1Pr8Qc9R4+CZnAMXcZJzP5x9MnT/yNMLbNv
cvN5MFc5U7o+kQXXUixHOIeF1sbh2XUyKty0begHRw7T6HSnSuXVsUdhjGz8Mpr+uzxeti9Y/v4u
IYH4muP4Mm5PskUhGjX24ZFW/tcRa24lB7UsX5OWH8ERIp5LIk50HLFf9sFXTtpzkYTddgJY4/eN
aFzKPZc/yLbCjJCHKUQHBfZqfuscIuQ9yYcRL0Yx2OPJSm5gGzIj5GmBEmIX1cX/coNFIqFI9LTv
1Bq3zPYJZsAHIFTEfhWe4Pjjbip4jxznRVH08gDZfr6RB+jC0wUUbopTwfMivSmcGgHSYycuP/te
XqyheS0f8Re7HmlmwL1yOk2B9xwlVG9hMXfdgxM3mfWCqDGLeTsBz5r96jkY24BjrG0hSy7+d8We
m7x6MTtcNs40naIJEs4EFMVtDP2Q0xT31dbrV6+4thEy7gI9aPW9L8Px1LpQk9mQMfT+k6Cgr9Tf
bM0bkS2k9KWjB3ke2fiWgWawq8dV1orlYmny51vWg0OCXO/UQgZno8ii8ggbsIcYhIBtiXOqEdGw
khlbFqxpFxGFUumxZt2p9+bhjs0UWBtvlHdOTNakFGxdGCENJHg7+W2j0QUYE4AwRlWxkdrtxy/1
4FT116tCjxmBHYGeEhdhCgdmBzMh0gUo3VFQpVCfLM+X+7BNuxHeUR3BLRIOgicaDtVDpcf2rVNC
X3d+m8hFOMo1lYs61qmagblWgp9GqHuu5FKWwDOBiqrKsqhX+XBSZHlYpLAlLJbTNEmyYpPNUO+5
PESW2TY58sslhVEp+pOK/H/1hGoOG7ofKO6sYapsH2JEdgLwKKzep/g85ggHQCLabVB7n6EPmd5X
XrDyhmmZaRM9CEHDMQVEVZ2KebglLhTD/NRfUU+ytb38/V1awOrG1cIZ0HYO7dYJNnQb+IStlXkt
KYFnnNHQnJ0zv6fFz+WXs9S/ywp640j28LujGTojqiTVyqqyfYoR25F2c1fDLQIpJ3RH6XJpi8L8
5fJSsjVuRDQvGPGCGXVW5Tr6hkBU70vYhGs3JFvrRixT2PH0TVioU9W4oIO21ejCvLvKrwNV8b+w
f2OdNH0v6leBvfQ+bpz5s9etOtpZrs0m9o9gY8iSUtevVSd1425C1XG32YfuONX80NMy6O5B/566
QwQKsq9RLY9maBJ7Iuiu0wnkxJh8liRNV3eKvsFZNdrEZcR3XbaqomiZH/MxOXUqb+Qi9Z8muN4V
cJ1zUE2p24ZlKzuVrQNjASSCtZOXK/ctqydCTiTT3sM846z6dnn52qZoOd7fhbmnI8m9vpE/69gF
yGksi0PLv8Ig4UumYXwvYSC6g6jZ12lU121aJpyyz4oKtvRC/gTeztsoWF4fcN9cq+NaxssUF5C9
nyUQFA2eaDI4bIuipz9CkA2Sb5fHy5L2mPZA1VRUJHHq4EnAleLYx/nn35ktylvRvpi7L1fDILgJ
p+QJtMY7zed7AnsbFQB+BtnJ62iP3JQV4JClwi2p5k9tDW2Px951ex9v3vCUuG7hmv5AnKo8TbM+
P1Vt3O0jgEPPOFDqtUue5YA1NQV66KxBEHXuf8LHVG1UGsitXPKDjAm6GbwmuS7dMcGUJJHg0k1D
+tS3RCaPVc/DfD9GQ5rtLy8oy4eYwEk9ww4ob2Z5AiQMpo/LId57oOZMAUAAHpjml7uxxIUJn6yY
k4xOm+e48/E5eIxR/+oPtMjz9LpD1tQYKNqYwxwkTZ+i2EXg9b0fkt3skqlYGSjbFyy53Ludqmh7
RiJB8lMaV/zYMriq+EkWrKHIl/P6gzvfX/hIvIS5XofiNNFB6r5UQ170/6YNBDJuEz/3IJE790F0
O3tMO49pnTmvY4WgORQgKUCUfYA7ZFnCpqrGc4RLvJ1OY3e+m2D0hv+XnKX7aehgpzejluxs6RxU
/SNoHnl9E0HZoN5SOnnhdnB4Xj76qWA4QcDhapMnigKzOBBWDe5j4QcZ/8G8389SIixD/CsUTlT4
BFxhgyKBFHV9C0GBUh5Um0XtJ4SDFjs6u0z+W2EIkfu0oSp8FEeGODo7WeGKNWDLMhN/DaEvPOOs
EqGuowzeskfm6PKuAqug2/TAcu4wtmu1pI+xHL4wMxYVu3Vbx0l65gTGU7A/mzZNB/PJNPo1lY3e
9KJ60LL74aahfgBv4vvl+LF8m5nKxD0KeuBT8iPP6++/9Q24W3xvhlVdOFsHxkEM2jNsLkcI1FQR
EM0AxHyPSJFtPQK54cuf8GEAYeSMO0mhfch1kRbVdkkhVOPwKd/UflCsRJDtA5a/v4tPGrHBHxJU
WHsOXO7yAURl5TZbqorXfcDyYe96AO674n3pYYiKdgw3vJBltxkHSPxcbv/Dsx0DZFxKukCRRZFe
ngFmpWTnsDEeNwONwx9OmLQ3YpRBsHWq6dvl7mwDRv/8HCmkhswvrf7p87LfEJDOiUfyvduhLnpd
D8bdZOoyHkZyrv5h8GRUWs8wYYYpe+ZeB/vHkBkhT2BLAEOHIvlBKOAF8IONj52g1e6q328evqGX
IVUsx+THAMOSTZdEON9zl3+iKi2eL3dhCQrz+IVv/Ig3AjweFhTEy66uf8L6178m1YVNqhHTAo8b
KKXr6h9C6wwi23gScKLVpy3bTzfimfrg9aajSn7IpiKQqBwTteVuft21Gb/eCGgREFqpIEt+COA9
b0WfBvEmK6Lq8+WR/zDxWTxk/1z+VUcH0rdJ9FyV4zcC35uvipf3jlOLm9pp6f5yL7ZBMmLaSWk2
VTgvn4OJpQ8S/rZQkkjClRC2tW6E8JTDFG0YwvA5BiVp72hJT5quyirZWjfCV/AEqKuchc+Lf81E
SsA1+dAfLg+MZff5fb6+20yFBDBjrOLouZ/Aaiub4pQ3MAJwFsX7yz1YJtjkIaQKrEw2DMFzKoOv
OvXmTYyy5I4V6GEsE35zuRvLKJlkBK4b6sGpRD0WDYXJYtrVebUXtT9ddQX3hclD6HPgwfKOhM+F
6v2dX3XuWRVqWsuabL/fCOOhDrO0z+vwuYr9/DZsWfdTJ463Aqz+8H6PH28EcTHAI9FrYZyZlvWw
Y/H4SXuPEmkGGDvfKicjuwTyeM6crNyPLcvKNNvrQ1IEMaB5P1gr2ruqTSVI2kx/b6BQsbKubF0Y
IT0FQIYmpAp+wJKV3dZzmB9c5RSQIy7XlCk/Bl9g2IzABowjS3Qn8juqOJBT/r8iq0+gbdCgutOD
/kYy/9jm5akqxS31402+6s1g+zoj6Afdqz6MyuTsD0gEdklU1PsoQ30k9VEM3F0XM+axXZG2d9uQ
/4gLTn9WmuonLxDNWsH1428ITG6CilTacOkFz6VsfiY0TnaqDM7BnF+lQ+wHJh8BanDcy+ZMPEdZ
3D8v6JsGJjxfrxmcwJTpAa6sEpQK+ZoJ4R3dEXSRzVAl0dri+jjgA5N6kM494cHU569T0WTbuB+6
XV5eV5HE0Cxz8m5fRxmnkTNoC6/lkDPYP0N9AbXXNdGyj5Xy0PzyUe+aTxMhgt4J5StBMWHD43Lb
DPrWyyDM7c3jNwAIb6ImOAwJf1gsKsB3+355ViwXP7j9/tlzB+vDvh9V/hr78WvbtreCsKcEAlS4
zXSbIdYH7eldQ4qfiyrVSqdLvP99pQ3Cv/YBNO46OdRM2HA7ecjT/QKgP4fC1JH7ZNsm41uyCPBi
kRcbF7tDHvUHTvXaneTj/RtOKX9+dcajkakacirwAnpcwOR9zoONH+ffGQB1vjvO22Wcp1KsjPPH
p3ZgUgl6d6z73FPsMWbO9yqvTjzpKDj73ZeGoXxxeVwtIWDyCAhkIdKUFOWdUrAI5JHSwAZCcP26
1pdHp3dr1HEjj+EyLV/TsGo2eNQQpyTNxrfLrf/Ofz9YE6aWj4SbOqGylq8TKNS/l0NZj4dSD4ff
MVFm8JWtEQ9Zy/U2x/tW0BUPIwteeAIvjQqHlO+smb1bdlqTbOBixdYOKfgZD8mJ3NalxjYFiR33
TVdVcNWZHpi+fS2oC1Ro5T223VKagNn3FqbJ5BgU1VU5XGCyCyLRFIxVIX0UdfKqVOf/kxe8vQY9
4AcmkaByIxqISIdnzIdO7kAsCw6JkzAK10sqryItohdjpyC5P6BGH7EjdfPPpMGTcgcu95Ur2tgF
YHTqxjM0co6/reYEn95khJvM5QVtW0NGMqDGiY5OLNC4WCgCmfNdc9HuS1quZdCWHkxqgM4EtK8y
9EA9vMFFTnCCHGW3awpgaC9/wxLaH8TkX158Uva5W3B2VE4D5PQd1fxrFbB9FcVPIPw8DTVbIcIs
d/ePejLu9LD5ZH09+exIsD+2Be71C6kCvkagjdB/e+Gu1G4s+3Cw/P3dJgY5tcHvg4K+cY9DT82J
oYYEkhLbsqRj36J8Glei29bRMmnvOkoa5XV9OsrXsemLQz/joX8AM32jKFKHGaJxl2fItgaMxKFr
VevM9YRu/Hi65Wl+gJpD/RhNUFK53IPtQ4wEgQxFF3ScknOexH64afJeb+A2TKBd3nRPXPRrSZDt
U+ifI6a9cVLxPOSvcmiGW+X1AeyepdwELR5vLn+L5YAMjIAPAxGCnoZjv65gx0OARrv39XDlXhUY
EZ+CBNDCSYOcURLujhyL924Jkss/3TI6JgEg9SsQSlmZv4ZFmn8emyk98gZafdf3YJzvcdolQds4
2WsxBgHwpM0jyEfqWIetu3IeWYKcG0E+hCrRWc9w0R/lYQQ7eOv37jZUwRHCkzUEtPVKMmGZZxPk
D2qx7DuYoJ7TdAB7G9ysclsqNa8RFyz7oonf76RII/guh+cudughgzLapiwdcfdbyMSZp2g3yWFe
bFXo4brpN+JcSqbEGIzsTYScP9cTBCcFzIH2AuTfleCwrTAj0KNxCt0EIXF2Rl7ejJ4T7huvLPf4
ijWWlm1ejBAvkgnCdLMrngcnlk8uXITJZsZ/V94BTUT/lOvO6WIdnTHZ7k3Ly+Azd/viGuCnH5gI
/omoARg9oKkEnpS+CgXVzI3jaWflCLSMvwnhdwCg8hxopr+S2X+CekW9T/TgHKnfsK+XF5Fl+E0M
P221TuU4ued+7s7zIPS2w8G+skItwW1C9mEeNMSByNgDDdNfUUW3pEV5hcrY2wxt/BoSiOJd9xnL
SfXuaNWwrUJnTfSSu31aHgpWOvNu9gRb+RLbRCx/f9c+BIVB2G9i59wCcnYHPkhwUJ5bxJshSdZO
IlsfRjyHQ8bqTGnnXMOY5ykLYniOeE77SCFVvhLPttk24plPrBSpbqOzGIb8sxh98WtBK6ys1mWw
P0jYfCOUdVoGrjPPzlkNIBkltTo2HS5m2kEG2i3iz5fn2taNcWJnALClbdY6ZygX0G0Ee5hdG0Ly
I23/t79ep0ocmHZ6FST1oSLmji8QF2jIto+WV35n9LJwJR+0TLgJ29cwEgq6VDpnXw54kRyzxzFx
mt0E/ePrwsLE7qvO8/u60uyop7l9qwUR964Im93libD9fuPsztw5KMZZROcU2lAH39Xt935sQI+r
KVkpC1kWrGmIJ8qehsyPAL7gfgTQZ1/ofxMM2lXPhgEzwrqf2iicwJn52WRe+gMePPyma0r267rx
WT7q3aahRzm7eJX0sw1ToeuBDy5RXZqg6N5yJ9lf7sQ2QmZIDwyabPFAs82EbA01QUfX2aMT9NW8
dqm0pDbMiGsZw8C4amSALuqZPg8KcPSq9R9iYMhvtS7jXxWYf3d+Wr5c/iZLKc7E7k+sh9JVHUwv
qCXxh7p2M7pV2dw/QIiwSR+KEpVB+LeEZQfrkClq+C6XWeet7C+2ZW3m7GpsazH30wvkLZ1D2UYn
J87FfTKkaz1Y5sxE9rcpTE+gHI85i8uF+CcgDowa1sqitkyXCe3vu2jkOu0QM32Qs3knF+dDiELn
tzqHyoIfpcMWuLrSPwBENDgr69AyZybQf6rCsiddOr/EmT44Yr7xm5ec1ccQeX0EU3XP/6pofd1J
Y6oFq5T4Lej28c9YZOGBhP6e6HB4LMrqIa9XkZuWhWCC/sMxSpX05+g8uIBWhXjvnHZjF8jPky6L
Nf6CrRNjkwh72fKCj9NLmS5kRoZyJmzlwBmH+ezKgrYtN2OLAOlCljNzHZQuQTPYUE/L75zgky5H
q615Y3vgA7Q2pAyjs4qcWR5muANsOi/xh5WVZRsh47wv5jjOXBp72YaWIEhoH9CdvkAVYJjWNBRs
XRghHxcOaZqscs4ZLAW//fY9YAFqJnGyJmdsGaS/wHQyajlnHZ7KU0idFN026ruu3cKIyPHUykRY
QtBEzslRkkxC4umh4OJUUfk1Aultl8bYt9jyclM15bCFX/NxLsbk+fLkW0bONMprUYvtpkqEZ5E5
zsvkBl/bPKq+KrUq5WhJ9/4C04F8qKcakMt+LHey9SF5CWill+jDHCTXVVJMLLsQ8AvxOhI9B6i/
7+KigiIYAcu4BNx5ZXJsC2D5+7tkoFJV0EGBnh4llBowFYtGXRCvYYJtg2SEODBhbisjP4fXRDCc
Bvgd7TLNXot4ALAuBCRkZSuxTbcR617VVdDKdsS5KXV1qFmGpRUH8S5JriLk+tB7/nOcSNaN/jR5
9IFAx283Ua/fd3T17mCbBSPQhVRw6xh6DoyYJHKrCY5GIdYerCyjY6LoVBe0PJxpdF7iQJa4rseF
/9CleNa7KtpMDF2PGw9JdEiPkLoEvsfR36hCsRWmMJ8vd2AZHxNHRwu4RWbT5JxTGISzXVT5WX3M
elghrnyBrYNlAb8Lg37ysv+V4WTpe86bGHNIvMfIia9SPfADE0tXkUF6Eq8fL83o6ZtZ5vTWydaE
Ji0FDRNJxwG6Lnk50Ie0bB/lgEcVDZP1HY+6vef4x6YNvOtubqbML0W6HSaVk/6goHYkhyqeg3YT
Rr1mK1mibSKMSIYTzgRrlLZ+Adeweg1iOXdgyZZ67Y3AFgtGHBdp5NKsdIIjCWS6j7wy2ogcrMb1
4rRtMoxYllOVEsiaiCOU6+Idqvewc9CVPkiN923Y4XAIxqwp01tGy0TYSUH7uKRh/BP1Mgfes63j
Jw+zo7I1wUgb6MIE14FIDPcWWonjkj9TUt/1kfuUpvUDlCkPU6+OBeu+DE2xaSKxUn+wXBRMuJ3S
DElm2MY/J9h6wmxReJtSw2MKbsefi6gp93OW3g6lE16ZiJpKwAzH1AB1InFkM7RHaZ22YF4U18H7
AhOApxzWp+6s6MvyLpxAbGubsnxtfmwLYPn7u31LKZJCpoOj1pGL4guy6XLvel786fK2awkWYhzf
U5lC7ipMwmwj3fkNUJdoBwnrxzlehfLZfr8R7nxqvTFNHfdFUZVt+3Tgd3CSXPMHsv1+I9irGWDK
jDHv+FuKisN/DyoXqPLOyZosna0HI9insU9KHwHyQgFxZYsAhT/zfK8KdzpcMwd/yfyiTJ1yFHZR
4k2Dz8SZ8ptl+TtRdt3J9Je0L1NN7zZgBmWbqCHNv/GYpyzchjmUUsfd5W/4OA3kJqBOwbbLhUQH
fam6ZtgijY02EyPim9fMb5ny1jR9P56MvyR9Y5dxGcFS4SeDkuwGVWWxq0voBpTTlQ5+3ATXhWBh
dWlT0Jfcm5ObYpLNHpoXsBav9Rou++OQgLvdnyFdVEECuFeb/ASYXH1hTQ69ZdAfpuPlubANkhHT
upcQ/asi77is2JaQ/5gfJtvQx6Z3uQPbZBshrUfWQiStoS9N7712PYm3zAekP+9YtcubVWqLrRsj
ttOxTD3lsfSHisqXotTZbd/QZ8Gm/Nbv83Ql+myTYcS3hD+raFUosg0RfiteC+kXElo2q/SEjw+7
vwR1J1HCjhfCn0dFgq8KQOSjKMJwKzNsgs4wfkNCHW6dNK3Ol2fH8kGmvC5g0lMTxk36M5S12vke
a3Z5llUrR7dlUkxknGb5xIOiYEeGGxKU6SLxH7RIyo0bTvQWtGx/BdH1cY7FTdTb7Kc6weNd9VJL
OJ/m6hynA9IfOR6GiPMtJN+uewfmJvRNET54Y0Wrl76BdBWkygApmZs10xTbdxixnoSUw9p2SH+q
upYpKGBwSKo9P9kGKgv/cdPA2bddHO0vz70l9E0cnCycJsSLGfZHCAPd0lj0+3iW7aH2kjXkpa0L
I/jl0Lczxb3+BWC+MTu0hZ/fBDAc5fcTpcFa1mPrxYh9nbhZJHUWHClECZFiQw0jIsvrbZqviTjb
4sQIfOU7vu+qwnuZpIAphMPToy9XtZMsrZt4OIHclXppxF58oD76N4/Qwb/zHViAXOU04nMTD0c8
kZRJEOFxJO7LhG1ITf9X5AObec6bleugBQ3OTdVcKOj40I6Q5UuTu89sEN0hg+Pxlw4Wu9sgBrJL
u969l+NG6sLA+UvFy+kQJfLX5QVtG8ZlG3qX/eKSDp6E7oqXqawSeMKoOz+EJdd1jS+L713jhdQT
bCUDfizi+rtqIHE0hDB/v9y4ZQUHyxe9a1w5o8p8aJEfAfIqNnQoov2CHszBCL3qiRJOdX/20Cd4
LKq9lL8oMCSg+zx6d2EByv/l328beSPO26YaWZ6W5UtEuuZeOr36cjWFAQTxP397XgyqLPHW9gJg
6gQI4jDrTRoX8VVGawgOI7iFEPAQn0n2M3JLFIQ5BKegoRmk03WzayLgtEq9AsWv4IXl0S0q9nLr
QzTdhXPGSgeW4TcVb8c6rYCWT4oX0bt4bHQ8hycbrQS7uWp6Tfhb4UzjpDPsT1BB94oDBYI6uwkc
wubn6zowItf3Slz7QpmB6abG28QNui9IebuVtf9hdDFiPtS6GfQsYTYBaWuv+IJXgHbHA852dGQr
+KoPz210YCwgB6Jeo0gqdNA23naq2pco9WFGx5L5Di+/LWr1yl9J2D+ca2hJLc8q77aKSEjcZmA1
to/EP233JK4SNkG7S0b6rl3SKq+gvaP3ZZveOFl9461mzZbxNx9dpdc6jZOjaZf9xwMI6MObJv9x
xcrBzzZWTg9uXMUCofc5K/9T4zj+Kog7r2THth++/P3dmDg1uDa9j4UzkoeCPrfht55cZY6IH25s
+SkZVARbZL2H+8t/QR+CHxDKlYdn2xoxNvukz8oK6uT43VDRJckpd1cSestCN+1W+8pPqGjicR/n
IIAXW5b+9Iv7qvxRxtX+8oQuE/cXPAvjYm72EJZLR43fXjlqx/SdO70gs+vpmpanbU6NWJ2bAERB
ivajTBy8DBI73rhT09p11zL05gtqJbHZ+zpY1mMIVW54FYf+yqxafrn5cMohCFIIZM37UfySyS/K
/+XuGl/CMrHmA+kkW+zwI3awznmEascmd2q4UZ5CZGqymK/JElBGNWJ1dJKkD3M67Ekb7KsaU9ro
+cp4Mh9H634IIugh6z2rJTvRDtZBXYfL9ObysrQNvhGuQF9RzKQ77GuAv7nX3gyJ2E2+t7LqbeNv
RGye8KCnrtZ7Vd0P0Ve4mG5bMNjF3RSu+dnbujBytBqUmxCo9WFf1p9kfjOG5SZk82bqnK1XrjzX
2EbJCF7GA1pWPhn2QfwPsFfbIrnh2VXS7Vg+RuS6w+L3Aqj9vhfJI2gpNzJfXlWuQuswYj6LZppT
QNSwOsNMHUY63HkBHmgCvYvL5Lqz23wYTUpotg8eZjkldzKMN27ar2SAloE3X0T90JWNria9F/69
aF/96VWIr5dXvmVHM4W8qhyeVYVa1k13WzifyfTrcru2n7z8/d3hWoPsVTQQbdr32bHr/83C7Tx8
uty07Scvf3/XNF7wxojnTO+z+VA5h6jeX27XcjaZz52sQYgmI34yzJ/D7KGczkn57zDeXG7dNiBG
gMK2mkAsBCfTrGEqD3EeglIDlI1WfrxtUIzYdEY/nzK+GBhFDj95Xoc6Ru6OPy//+A9b90KzEq5c
mThKw29DaIaTgz77nbhmNtG0MZs4rqe0GhE1oLHu6pDv/DE+Xf7VHw45mja2XeYJPU6eHvaTdzcm
7sZTD/24kjzaRsSYzokFfHL6JSTF8Nj6xdscRtdlAqZWC0saPTrLNjuAA64YDIkeour5iiEB98G4
XzRenVRujdhhpT6IPt8NvdiJ7ioZSDRvXDNCZ4Rfr0LzbnCbiH/qeCUz/XAm0e5y6r0L+UnwmrAS
7QZ58s3N8QQzlA8Vy1YOtg8nE80bqQvNkyqCLdewd3n8EKhhh/ftt8sDbmt6+aL3v7xW8ajDGU3j
DkB9aNKO5UrCZRsUI3LqNuy8pk4xl/G4g8DHmc8zoK7sGjwaBsWInqoPgyHmrt5T9gKGecH+7bM1
mslvsMoH9wBTcYUVMSFzF8GVvoAkAJgy37MaUp554N33E/4igWRJ2+qlDATeqyCbeee6UELgBXkq
VXUax+uqK/hMY+MMUhqocIQzVl03gEoNm9bxrpwgI6VZSFOQi8LcZ0F7oFztClkdAI675kTB9mbE
8jhzSFDmg963NPsWTLnYhKhCVa17FQ8dHRjRHOGBhA0MKVlAfoHvANviqxy90LIRz4o6RegvCc0A
YgLcyuK43PjZyrb/4TmOxo1oDuc44CVFNIdeeEc03iRCfpMmw0Ouo5Wa04dRjS6MRUN8FUE7EIf5
xA9D/UUO/12xW6BdY8XMIXxLvQHtuuENlAknfZUapBeaEhx+NvWO8NAwaQ4N5G2rlZzXMtbmCyMb
ga8SE/agANjuDYSwvd3Y8lfRuPn/cXYtTXLqzPIXESEECNhCP+bdtsfjtr0h/DhHgBAChHj9+pvt
u/HRNzQRvZnFLKRGqpJKVVmZd35Jq8/X1+Xdow4/37KXKayHDF2/eMDSL5l4pAtYntvzbWNb5uIG
NbhrQb287wZvJ2WwH2P3OdsMsNd+unUBFGwUC9VG/vKHskuEL38VohmToKU3/n7rGojBSm28S0ol
bp9ZA/W9eE/7DVe6ePr/HNNYd+sOCFstHAE5873nTgfX1GMSUdAfhNokmRwOgym+DWW0hctcMyYr
pgqGUCs6LbD+BmQjyRSU7ZS0oyL34EqbDkAe3haN48MsBxYjcb0R9d19HugkoPERRGxpD7Ln6za1
cj7YOpxz5wWeGyAaD73qEE0SCt0A9dw0tl1OnFsn19Vlv5foudZnKt6uj7tiqHYREQLZKIBdnq+R
cR7mqfaTaODpkNe/bxvf9mG5aE1n+NkQFVA0q7+wqEtDxTay9CtLbjNoKKAIe8WwLGOt9gifE+hu
Hq7/8rWhLRfu2OKAVghDCxMmeQhOSb2ln7g29OX/f4WHPTIRwaARZLnRnLTduNP+Fi3b2tCW74ox
qrj0EB6ornX34zDTHaJ/+vH6mqz4amj5KujjRt8MoMEc+fg0MnGEnOWRDe5uIHyr8HUJZN45fezK
oNMPYPqbYZF19OxRftDery5/6MIvrtcmzfhItq6A94GvXmzXCMcC0sMAlPB/8hxQ6jhGfo6jL2Js
oJ1a03C5KwWUuRp0jw8ZrY4oeNykYODFdvWwy6RPa4JvbLsDFLmqm5JRGPd/YjcQY4ZgQNr7DGLz
bnM31XR3fetXDgq7Xghhilz5GQzL6+7G+Kkbwcq/9TBYMVqbIQNlk4rx2OAQCtGhMhRQEBCufr3+
w9/necSiWI5cVu3SjlCR2nfG+UWVl0I9ItGm/9GzaRdkJh07lZiFpT2emn7XA6Rq2MZzasVhmOXp
M8CKQd1i7iDjd1HofRCoTvSZuJPLFnPX2uJZHh+btsxaho1p5XisKHQDzZxcX7q1oS1370OyTFWO
w7vwHhhyEl6x1TW0NrJ1E/dDRCcx4yng6I+Z/pqpjRB9bb2tUFqU/uDpBZbUD8ubk5EPdbULp6SM
9G1xl82LoX0AUjKJaKVYQAr6gYR3Hd/47SseZhNihE0UXkgS5K9YxexBUUzSjl2xkwO78dyxaTHG
FhRazsUcQyc/RiWYKev4xl9/2ZG/7jQWeMLLC3jQwGWymJeIdEkcbESkK9saWC6cZyCpDhS21S3f
+vhhHD/nc51k4z832XlgeWkd01KSDIFbph618z30N3722o5artnGBHA8nPP7AgBfKPemkIFIqq30
2NqiWN5J3Iy06MHCE4D9jJ23wEMTxVCl3pY69oqPBpaPcjB387mD94/us4/KRk1uIvn3YpvfAqrb
zix8jIzDsGnlss/n2xoCvNimtsg76MaXPVZFVDoZmru6OM/5Ro52ZUVsUouB18TMl5uk6e59+cTc
/XX7W7ETW4syQKITOFD4e+ztnfI0tx/zrUNl7SdbbinHOTc8R5cYOqQBMu9zKIuQrQrzigXaJBax
5LkHE8R7yuPgyZgAzcxcBmVFHojE+N1NZFDYU8s/S6pJpqLC7GPd3IVucz+gGRdaWRt55rU1sty0
bidGpiLs9yow90vJUkdvoSfXhrZ8FCV39DQOWCHqhI9unu1RXt4ASK8NbbmnyH2GthFu9lDsTiKA
7odiixlgbWjrFp00QPHkkh3NzEXykzRD6nTNFjByLSCz4U69ChpDF0Qshev0yVIVwVMeDepDHc/P
4AlyU5qPb33jBjs1siBVg0+SEnysULVZ9G17bkOjYjFJQUO87tDx2zw2/eR+bRzf3SgtrDj0Hyzt
X5eh9NU4alGbfTS9ReRR8pd6Syd1ZW/sOlGwUAPqLGn2k/N59r5Q9+36GbTy7LJrRNOii5ZyAR+b
XlrzqQWfLqS2fN0mrv9Sy3NmtuA0K4tjl4uQb2lBV49HClnuZ//sd1+rYqsTb21sK93QoL96ji+r
I5fvceUmU/O7MTdhSr3Yxrx1WR1MI1NmHyxdEsZTWm0OvfK7bcjbOHZO1/aXjMAYfKv0fFcWyE7N
NwbyNp9I1AWBGkIMH2YnP2Ypn8TuutmsmKMNeRPD0JBZ4aiIm2XZ1ziQdrGWW7yla6NbJ3PMBZSg
MlyMxoVm0rM33Oj91rFMJr9xuyLq93knoGjTpFkY3bgg1rGsA7/yQgPXD6Ls7CL7laAa9PX6Yq9Z
iXUua4gjgbbXMftl5gkpXmr3LjY3VmdslJvOgqjNoagIYGTx3YTia8DlzvPzIL3+4y8u+E5ex4a6
xU7VuZ0DGwSI459Izgt666ifVmEY7COxfJ510G5MFb0/lV3Zbca8jKsMewA2u9b9mgUfuvCb9v4N
DElDuXHGrwQ/dtMvBCLx0mlwGgycHB067T3k2lrQ67bddNt+/4/Qhuwaz+eIZYf2Y5T9E+m7orwl
McHY/8Beqj6KFxWLD1Tm7ue2E5AQaMRnf9LqbQyHt+t7/n6KDdNYjtZFfhWWbuH8QmLKBUaQZrtu
6l8DMD0mOXTjgYcxOsVzAO2ocb1DOvemNiXMbPnhOA8CjcD4QFWjE+qP5qK8kOA2Id/CD75rAZjC
ckeZR71wZJj/5AH75PZVlDaTyvakVPGhaKItx1yZxr6ZY13WwG1gDUOnA4kPpensopUT0Z+7UyAQ
2nCatWkuzvRXzMIm0w1QKpseu8GUKSggnkLh7zMIpO1B3L4xybuHAAPV038nqSIG9hbEwb8AnLmL
HadN+tFLq65/iWO044t4S9Xh3aMSE12+8q+vGbsBlL5kgrQilBOjPUgZGnGK2mIUH5u2LrKbsC+Y
5zL/X/PoPuejhDzGo1iiKW2yCyiDkPN193n3+sPgl///Nfjk6m4InEL8XKBvJVM6lPIFaZAtuu61
4b3/Du8DCi/DjBZvc57PzQO0Ham7Nw1Il2/5+YENVQh6FkW0WrwfrlbZqWG9kU+9Z2R9d3389y02
sJEKfK5KNHBl8odQ6Kd1eA5eZYUEcizahxan24bNvm9KgQ1bQPsTAxN1H5zElBdpgS1JVM/bI1Tf
j7d9iGWsHFTKhMd1/SPsKraf/IsKOENTcNm430XjbMHk39/vwMbz8YJw1vU5+HwbFgv0C2qId5Yk
Dzb2Y22hLHONFrzb0GJV/+AZ+9T3mX8YSnZozCZl99oElsGa2a175Vb+yZ/Zp5GA8qYF2SBgZ43Z
uNQvh93/BCkMrYT/dYk8jmfeRbr+Uefl+Kkk4rfnVvOQGg4Wat7N/l6HENrhSk4bF/H7JyJAvf+d
UU6Qu4Vqo/wZdeyT5uTf2YMKtBDRc0HBw2vAxnujHdvXlVzQ81X29DRGIBgbc+QkReix1Gumt+t2
vPItNt4ENPCmVG0gf9ZxsCSkRqfB1OJtV6PBfqcHGLI3oVPu+mQr1myDUOhU1MXohcEDGHFol3Kw
djrp4t/I380CG34yTmiiN2D/+OnG9acJ/bc7tDlvJUHWfr3l8tRFJGzamv/MJ4h8TEvpnRwI5mwk
49dGvzjQXxeHX9WyI3wiJ+o3etjLssj1W9ln9dYDasUTI8vVuZyLNodI1I+gohR3Blpn3QgXeD8O
G5X9tRksX6eZUTUkzcOTIrE77Qi2wzswACrmi7Cgnna3WZHl8AaNqHUOzakTR4OofDCT27nwdtBJ
bmCl1rbC8m82eXMI/dr5xPrxhZaiOJRhNx6u//q1RbJcWk8DGWgv6f9fTdIMd0VvIJhbuzPZApGt
zGEjT3Rf5kXTzP4Jytwgu6qyby1xz+BELjduv5UVsiEoPCgd03WCnJisTHcHeW2FLjSZQ9rjplX6
nw52lztODLaNkxgbP2EDlKhaZPHTpd4s6P/pnHjn4rCBKAVxg8aPBpgrCFr5SU/VNH4xYVCPHyZA
8Johmbt8kB+k1lHzLEEkXJ8BNMCxkzKuGpnOGtqyXyFvIYefBME4KCcHEuTFGf1hy0ISN9Iz3Uqo
ry35Za//Oh+KCURJeXG5SEk1pyDsNI9DsVmCWRv98v+/Ro+7vtXZQOQP1zdPMkdqGspVWzWHtcGt
c0FSMlVZUc0nQl2orkvQeqU1cPNbj7q18a0DgRQDDSbh+ifTjC8XVaznAFoIt+TsGTgC/7syzqx7
Nc+d/JEXhUybuSEeqPV6cqulW+fBKB0PUvIxOfF5iumTX6DH8tDSLi7qBIK7ZosI/91kMQts/ErB
QzDTT5I+QPgbhR+in6MweBI56Lmlqh/VFDwhrfPU6a2nysohZANboiX2ONKh4ynrBrx/Q3KURefc
u8ZskXCt7LuNb1FjNASiIeMJ9TFyYEvg7qZoi1p07edbt33bFyzyxxaRN7ThRpLw0nOBptS1Bpep
R1S71fD2p4T6zjlkg13qkuBsmef5l5giATUW1ytMXiQgRSzL+DFncSE+Qdwoc5td54jYnGalJu2n
ammZ+0FluA/HXWxoSe+WbtHZZ5NrMsTPIVdmntCI6RfNMS6i0P04lJ7jv3a4gygUQoKsjZMC6k9R
lXDO1GkGvfDi7EBGpUOUeYO8rubEiKj8CXWa4Afvu+kkWUeLg8qx5AmI+ebiUzhkofw+MT6ZBcJ6
AHNMSW2AiDgG3jCHr0NLuH5ultojZRrEpWw+OlEv3ZcClNnVAYwrtP03il1T/og8Kut9lgWB/g2+
BsA8mVMuRfyNB87URwe8UmrfO8ZC+iy+J8Jrab/xjFjzD+sEBHbDXxqeL7+qcRBpHsafZTu8dj1x
jyE0mRO3Ln/zIusT1rdkIxZYebow62DUecSYFwULMh6U+PcCTd2oUjcD+95O/RIMO4jIqLjbR0hk
1ci9sHariXPNdawjc9SN5Kzl7KGY6+V5HAcwj42B2d90e9syOgVl+UgkvktVQXQvh3x58Xvt3U8B
8JkbEcL7JUkcaNbBOTd6DmlQ0AcC5j2qQAHFxuiAW+yjD+VNPUBwlEV3whveZuaiGBp8qvgmoxL9
A6l4x2ttVJEKF1Vx1TrfCwJViwfAIYT+jIbH3Kn2Ech2g2OrdaUOTI6sfcyA8fSTKhBACyXDlM0f
gDHzu6dYdAGK10Oms4SChmfeMS5B9T1OnuRvVIfL/MA7HncfmKnD4lGSGJ/9NpaymMvj3CkmdqrX
0fJWzLKcjrJXeYc2HQjH/Yr5ROuHLtdAgwNvS6GSlHVx6ByICUH1nCD5AnPLRq+MUmEofscy1cHo
7UvBB/kvMXVXFglVxRTf0SmM64+ZiEj/aezFMkKsesAzAonzcf4J0QAyviy9s7RvkTDd8rWlizs/
R5Vu6n80WJUcP+V9NAZBUnV5rSMA+praOc1dRJ3XnAaB/8lrGUf5ui+F91G5o/TTru7pqxycsUyX
uRc8ZURS93M+gqXkS+4I7T7FYwXV+GZ0ugpJvE5D4gWiD9kxYPPSmcRlfR/dM/xtj96Qe2zXRPEc
7cGfabpjwJ2ApzFCni6tTWXKF2jEoHBtkOuedlK7zj3XgL38wxq6NAlTmTYn2jWx96TQthIdaKW8
9lgXfsCfhkjnQQPpBOq7dxNVsZPgSwL9s56gbCASdFt4ej/gbIvuyxYt1M98CNEcVy8EBXs0hPbZ
0Wgl1L9LEwJ5vfdLaL4cKxf58K6OY/FkHBKphGtE3CQFezRFGtZnsr6oVc0k+Ej6cQEMM6uKC6VC
ZUSY9DLKfL1vQM+slmSsw0F8hrCJF3wMxlHyKK2HcgYFeB6EyJP5ZRFhHdlSZPWvdpB4lWRQayyS
sEdn0D9zMFH+cQzKwHuYeVz+hB2Z7NgbHkLJMSvY0h9gnUDzfVO5qf1zmctyORYuD8cU9Cu9yYHM
jZsJl6mi/udexW628+aqrXakajOxR5sCJcdo1K66LwhSzchAxG2jkZfou6cFPTcuOIGrqhcirV10
uj50M81Ok6n1AKAWH9qHkgEAfsiMqzKwsov51QvmIfrqccL6HZt45BzyoM7YHZKa8DmpnEWd0YdE
210NMUe+i7gAjWDt9b13N+q60gfmqU6pBBAIf891pgOoOTmcpYKFTXk/VkpHD+jw65edLqFr8dgU
ftMdmWogZRq4c9Q+Vl3RfAZctqjwzOPil8ZlPX5E4jAHV/nC2otB9SAaf5i4CM1DGMmRTElACEwY
sIu4PoayYc2zilvJ0doRQgSyAHGOE7SP8LR2TGF1Df2UzZ4aP4Yu80iMQyA2yFMUoEU0aZ775C3q
NPTNEuOYIZsSGg6xgyVpaHZwa4f9qDLoPD2HAc2aNxE0QbwroXluXpSs+urVoSCPO0q/KOWpagZF
XxDXL/FrS6a6PJZIqnfftZobMSTDnMvxX0iWVPlnqaAmhOYucG8nRRhVwTFoOXf2HAtMd3mVe+Wx
UjNnO9AYK9RlPD8I9nApVjwQ0Kk6qQ48Hh25P/LsTrhg1L4PlgoW5UOirfsXhIm98zCRJawT1RRO
mENhEtXEhyUjnvPBhH7Z39WqrJvigFxw3n1jju7FZycaih6HEY0g2ukNXxfZhdDoHZXR2W6Ya6N3
rkvy6StGg45M4kN7SUQQ0OZ4he3ibKm2UrArV7GNIR3DbAJmPu9OgKii1sZyLRQANLn49/plvDb+
JfP319OuZYFTy544n4UBNPBRVi5sl05teFOPHQsCK1LmLiv1OEXuKdBsRnVI1iV9cHSZxRvhxJ8K
53t37SVG/+sTRDtWISIJ+UhqtGbRGac2L/i5ILCaWD1pk9/5viMTHKsGtN7h78Izd3mpHp0gui1R
buNN/UyQFhf9dAJE30+QxXGSGbqNaW+mG5MqgRUNtoYWGoxhy8kUPH7DuR5VO9w+4Oy7bgiX/Xhv
Fa2YD5d+XHWmHE5sQmLUiFzvdBWNO0lAGD6J4fX6NCuBtI1BJYHjlj4v5CNUDvvEjwGnglx5q/Pf
l3iM+xwZTvNSU8Qp1ydceanZ0FTFTcxKZDZP4E6N9izEmUH7cd6Xcu5316dYWToboVrQpaZTWQyn
ZYFwbSghlNJX5lB6ZgfA8Fa2fyUXb2NVwe4Rc7RsTJ+BKR+AxswqlkQTiY6j6PhHXoW/Iaz64foX
rZwKNn7Vj2Q+5cCWn6KhVy14mQOfXpw3Ip7Z2JcVQ7Dl2CCrCJq6sSMPhBQn3pg0Uv6jLyDGa3L1
QOoMzgNV4w6R+vVvWjEEG9uq+iWGliAZTm2XlXs1ozMuy0qRlFO8kQxaAUcENqxV+0JmTR9Wj0zi
wWHKBvBQ3j6wSrYHngdPFJ0coLFSRVLl0YcKAeyG864tpmcdgR7Y/6qYDS8I32J58BzsVgTN7rrx
77RSPkqdeOwveENyP76fMupXSeM7nXuTOuDFGv77A8agUk4muuqREncUx8wDD+e9l4fVVnlldW2t
TJtE+FmLcHIffECF0ar8YsLog3FpOkbB05/3nJlYAvatNKTlVoF1bV2tVySyhsPiKFI9chip1F2Z
qiAjKY1hN0wGn300b5Yxpovr/Pd1M11xcxtLWzQxVE3my0qGLt5wg4s3MfhlUKNmZeB+99RSLHgS
8rbZsJ0VX7eBs4pnjtvyyEWpBHpCKc9Jr3ZuXQBAdP2L1iawQgwA4YcKGQrz2SCL7CTIVDGknVzq
3Di+FWEIqjhy0/MCx8ZvzrrI3eEF526MvmICNtKyZb7fi4zNJyAr8jCCwjqy63eDCVmcJ6Qa/Ok+
y6BZGCRo/+uCr0XdVEORlAYCQbdFFzYkMyqrORhFOJxGvZD97DfBLuqgv+XGVO2u79HK4ehZB8hI
vIXk0TIiz1x1FZ7jJWAjSB4AGDv8DuMwa/69PtGaeVsHhYxc1zeuNKdsiqI34vTVUySzKOnzSaXI
UVSPbjgMG1XTtcmsMwOQ9GHi0pWPpkEvqFnGlwJhHwTFynSc6w+D2pJkW1s+65zgUGBEMw3ulqhs
gE9jcZqNvUpzAE02bGDt/LPRnEJ46JPowUnmX17KPBq+zjjrgDE6Ib9wx4f87k9v2SLiZzerb+mP
YYEN8fQzaGqDSbI9ZQBozKlYHOGl+bzEy8YEKzlOm9JQauPkCpp/j/pS0SA+XqTYoRnvKdSZUDDL
odkJEurDdeNbOYlsbkPZLAPxh7Z4RLWM8VQosFjuggFY0uvjrwSCNr3h2LJyCNuiPylor+CNHhvA
kGlCTYDEwkgp5DIPdbTweqv97w/48X+jds/GTCCfOHRV7Ykf1F/q/pCxgutTmxdi0EcSF17XIr4Z
HTCMNl3JtHfoQ9dA5t2X4NRKQmhJRI+BDL1+K6x73xM8G2NBm3EiTumaM/IebEyA3qo+IemTfW+W
9rZt9GwlgQgAm16MLjmJboFAJClYadKauu6P69v4vpkgxW4FM1PVtci+DWd/UfoDcuxTgJgJ9KMb
SIj3jyUoh/93/HmQbt5BBeg7Ej1F/qCqYW4YqOR5oHWSU6npk5sF1AftOjK5KOzc9lnWGW+GvKd+
4ZuzBoqXJCRDfZh7rN/qpljbeutoZ6zGjwZM5QQy0h9irPUB/br/wjhv4vdH6cM6ztFcJH0S++0P
Lk31qe+c+i1bsq0S6NrPt87wIoamdR9P/Zn5UREdoLuHnCOrHfKl0SG5v74HK1tvYy98SDYPBmwB
Z+SQawDNsUhQI0pn8OkeFOjKkkKZ22COng3DgB51FEciDh+IB/nD9qLcOBZlDcHeTUGXFU+xgRiU
Tbi7w0ydik4PwV7nqisfGn3JtF9fr7UJrNguQpKyLwMiz0TH+mEusuqld/Gauj76++c1oGWWIzpR
M/VIs57x3o28O0FFIV78WkbBMysc8XuiQLxuzLViXrZ6gEJmdCBV0Z+zaapQdDAosRA9JR6wrhvh
ztoUtoMrt2+bxehzm4VhEukuP8Km8nRC09/GV6zZr+XjURhSxxGkOxvoM8tn2k5D8RlZaVS9SddI
/cV0rQBHI2pZw7Kli7FmBJbfRwNKhCUqX+eSldl91XhoPGijL7fZgOX2GteSmvFCP2u+eFD0Ma/j
xSuLBeXqMAdA6qZp/gdgEfSIeotcnnl/ob0Cn3Ubpr4f3fVl/S2Y8/Y2G7BxFe2Y4wHHqTpDwKtP
Z2H4fdBNC1L8E90IRVfMzAZWtLrq3cpz6zOvMy9FDp0kauryJKjKrSfj2hQXh/0rpUucwQUFZVGf
wbGFV73fMf4WeRnUA7Wfg8Lltj25zP7XLKMjaiZc052LuckSdBIchHCK+5aD2AsS3e7x+jRrH3Mx
67+mwQWOtpKsr89+ocB+Q/JwZwYILMUa9EbXp1jxEBsq4LdzWCiRteeZBvM3riaAjR2xdUyufYDl
9GSYx8oEdY2jqytQOXKXRPk5PwSgU7rtnLcxAYT2QVho0ZwFOiNAh1/PANh5PjEbe7C2QJaXs4a4
U1kTdQb7HHuCllp8x5jcOEJW1scu9s80jBvpUay+BpbJKdwoWSiUp7yLtuD1DV6b4vJ++suGMhDg
It9bdGfU6CuQfGhokwJhuUN7UrdxQq0skU0lUkwzumFN15x9J6IfhY83nvIF3ciNro1ueXQWNLLo
F12fiWR4CEDfPTgyNNrcRJzMPJtQxC885tYIrc7UgRwPk577sxPDljT52q+//P+v5eeuKGjv+uo8
ssoFT0k/cqQs4g61uOv7e1mGd95xdnUH1BZdLuO5PMssG4+zw0FgFLfhHR3bZ+iIZLvr06x9h+XJ
AHTnYzzy9uQr5DPduNvFwMLf5mN2aQe4MjAKikWcae/ouzHvO5LkitRbJCNra2T5MOlzhhNbtKc2
Vo+jU/aJjsYfHRSZoTS91W++EuDYtRzK/DFWWsmzyMvsDuL2baJ7qG9nwjf7MAo+dZUQh+u7sfJB
dkUHstUFam1Tef4D2tU8/k1MPj+UfXH68zK4PsvK0WHXcgojVZ4D4nKKapTzZscBdIHm7YDOw2jw
6/1ts1y+8S8PAbtE2YPkDQYMycV0bEHJr3CFJw0DR/r1KVaM1y7gRAJRgOuL8lxwr3UPoxMBNcDa
2hQbh+zaBJf///UNvNd5NUH29yTQb5ECovbUDWDKuP7r1zbb++/gRHqLKyQT51m1QHPh8n8uao+n
BXg/k2Xwgtfr87yfr/bsSkzrOosD7BV7lcXUVanUy5JKB5J73EFQ0IQZ2NBKT9+pMj/l3RYeds1t
7BAdYjCziAmeHhAgPhTCoY9jjzTon3fO3Djzx8Ejy437ZB0ElCG3Xk2F/GGWIbwjg2z2k1JbJLUr
VmAXYCQantSkSHke+eQHaaGbKk8yCi3R236+XXCJZl5LEbXVefZEW59QfyHZfTz4AIBdN4GVzbBp
LUiAXqSMSXmOcAMeoYB4wvkoDkAQZPtwin9Xl3rk9anWFstye6MA8kE9vzxzx5u+R9CGTiEcfGtO
xi6+4IEBSza0e8gy9aUoWwAO/ZEe+maoNhIyax9g+XwxmbB2AYJ6yHTzOHIU2wIkYzZ2em0jbJ+n
ogbQhbpnNdMLiVLZxU+kQOHZQw1ziUDVVlKIn258yspBb+s+zcvYDo7IK8QQ+TgkbTb4X+VkokcA
a/N/bttvy899v+ahjMvirPDARxlquChURouevl8ff+0bbNdulQyREx3gG7U8sHZ40WXb3oUzGDyv
z7Cy4XYdBe0xEz5AdA/ccatvDByYIC7ohbwtt2tXTCBpi8S3UOPZiEId55l9VgQdksABdakUYCoY
lOhv23C7eAIoYjMN2SDPRZUtyw9iulDeR5EOitep1H3187YVs3yceV0VzS5rH8BPcCrccQbyb7PP
amXD7ZKJpB4Sk8NMzm1LTxyEJcdKVJ+6AimY23695eB6cUCyPIb8TKDbvIhk9KGM+EiIU4y35UOo
5eWRC0k+nsXDuejn8Bu694bd3LaAaw7yxqoKpf8NHtiMJCuemcur6rNnAyjEYapRv6lBJHGjW1iO
TWtv6njWzZf3mSnvfGyMvKBdzbfr27ByFNq6UHJsdAWlX/FDhfHvfAyeogvES7rub5cOr657m0wv
82yFKJXPfA67Xpz9HI3qnxRYwcajKCsj/73+JSsWa+tDGWJAtEL18jo640fUiUAy7EKFpUeSaqPZ
ZOWIsnWiMipnn6Kie9YoOj1A3JANaUPDcEvBem18y6HRbIfe52wazm1ZVPgET3xxeufWS9u9LNxf
YfRoljkPVD+/yhatKrRG+ISG3/IYE7NV2F/7Asup23wmaNtg8yuPFkFTnxSz++BJd2AbPr02geXT
rZkIKCgwQQFprSQzRO2WGSrl101obXTLnTOvcdy+7qdz5qm8TUkXxuBWbYG7vG18y5m1xwF7mHx+
lhWQRKnOTLEc83wIbywl/gEp/LXFpHVIGbNlfmWFlC9y4f5vxDnyn+s/f8XDbH6cGRRDSppufkWf
7JJG6O1CuwX3Eo/iIX59ipUdsCnrFCjOaNPl/KwoGB3TlkFlmU79rcepTYuDRAhB0+xoXjKJc1o6
utgtZJMNYG2BLAcGu4RLqiA3LzrPnlkVmn3RhgfEmltiyDFc9Z10lE2CI0O8rAwL+5eiBaQqcmh0
X8ceqAMbqCDsVWw+BhqNmkrEJ9CCgGL9+q5cfv9701526y+zkgaa4KXD3TMbkZCnzVztWtV0jyou
PwdVRjZqJGubbzk3GsHcEn6BkOBSVNSKI6Xn0ZltxEtru2N791i3aF2c86+89cxR8fFjVAw6jXT2
5foyrf1+y70BN8saJFAZnhWXiCZqhjC8B/rc3KQBinYQKwpvOeQho8HJziJsmP9shr7hP+K2i9TG
8fr+ElGbSGgeaT5xD/b1p914Rj0/+RM3DejdOVxfpLUprIw5uK8ALmvm+cxb1naPo2c6Zw+ssaIy
6Vo++/9cn+d9m6U2mZCsPN+tm3A5j0gcHNu8+VaIRX0AwObNqZBGuj7L++ETtcWQzFSV7uyP+Vc2
BLJOOSvclBun/+Z32t+3pG/vL/o0NzkItXmFooiFMYo7Ge6nXnwvggpis8MgluP1j3nffqmtFWiW
cnSq3Mf11/RAIM9lHPa7sgaW9vr4a1tv+XdWN46Tt03+VUbeGUVXpHBj1b6WvQw2PHBtBsvFXYDH
wbkTmJcl69pg5zeGZT/HTDtxSvDI735f/5C1hbIcPYLMmQ/4Iv9KQPDUvhbQOCu/VSNarzecZG0C
y9Gp6ieIZgz5VxpyCKC7Jdm5Rr9d//UrnmGTB7VdWJe4Uvl5/j/Ovq05Tpzr+hdRJYQQ4pamaZ9P
sR07N5QTJwIECBBCwK//Vr/PTT4ybVf5ZmomNQFa0t7ah7XX4u1r39mfukXrk8U1A/AMtcGP33Li
J2wRcOU6jGU9DN6zkaYK9hod3GkX+Utfph+/4Ogw/r2U6BbRBiKvnq82z78x4/8pMS2VoSR4dWzd
Gy7PQMvSZD4bPjm6p37NcS3/ugGXKq/HhlTBd5CCFomV7PfsOZl8/EtOPfx4mv96uPJ7Pyr8Nvgu
J399xyyHuVBe/hnA5dTTj3/+19NB6A1b8PV40zSReConPQa7tsoxn/nx15/ah41V69730cBVxaP2
NEtUGV404JyUMypDFhnNvvWKs6nG5NXHrzth4mJj4tyXYYy2PQTlTTMm2BJIiTQY0awwpPo1N7vF
s5m6o2rQY/FYdlxdYLzAOx8WkHh97QdsbFs1GgxIyi9fyqHWZ6Bf4hdBDt4ZsZaflSVOWPgWzSZV
GLVhsHjPspqGKx3kLs1jN58tg8sPkfA+qR2c2IotkE1Zz9a9HNn30qMhqNFlQyAwMvI28YJQvHy8
XCdu2C2ULS8bH0PwBdBMui73hMsuCR0Ns3WcLudeHnxI133isk4t28bIlWWzmxx2BhwLGCStpmpX
Au548MKy2vndp/Z+at029s4M4MB1rkvM25swXZYcPMMcFQWo975/vGin3rCxeczY+prQ4xSwQRIg
vMjdTjNGL1ZWr3dfe8XG7BsNyQ2vCcLvtEIH+OCAPre7pW/nblfV62cN/lNbsrF2DD3kgGX5xcvQ
N/U+wGlIj/D6EHQ0uwgdm08in1PrtbnQAZcDarUw5QuGxss98NniElwQD8jlgk+s/sScAN1qYNE6
7vpw1rgPzfRCKQronXTXIkYnSGMWO+ktNFlb6f/xJW2uR4MZ84836oT/3yLcRIQ4ktRqugFnBM3K
vOFvUSw+GxQ49fRNON9XwyoxS1m99A4AHkyGT2lVjX368bf7J/Z/i2lrLHdl7Eh7kdeen7oIczZs
UMHrOpDg1rV1eQHdx7XGxODSn+c2BLwy780bKfx6D1XD4Co3Vf3oO/5o1vbIWCq9r+FyKN94C8hY
+nYtfP6dIrHoEtwSLWj5kNN85sVPLe3GTZTjyGu3iPEGNBP+QcaBPyV+BLj4Fw/G8b1/BQZNWEg9
xUP50uBFUWLWYE36qAMvwcebdyIw2ILfeJ0XwPAG9LusQfQkg8Lf8WGY0r7GfGWPwTzrR+MOKVLx
iRWfWrCNs/BLOQZiqqqXrqkgfCsC26pMNGv1GRroxF20RcMpcGgPk2Qov0AuKslD+01WrblTdrpv
l0im4Fomnyzeqd+yiRJI1NdgvPCrF1LjzEeywChFCTzsZ/7oxPO32DiLsqATc+Q9i0YfGAunm9XL
4/uPd/4/H86CbSfdmtEP+wqbDkK0OzVHPq7sr/kzPPy4OX8dW9BA4ADpkmaqK1ValtocigCG//Gn
/6fDwdM3Vr1gQDbEzHaQsdW7lHK9QGx+5+j0FC5R9vErTq3Oxq4lB5KdqZJkGkuUqCkY9xWYVD4x
gv+8yvADjm/9a3kUr9qBrJpkrlzVrge4CKwz6iEynyJmTn3/5uanS9OCNjH3Mw3YlS4wuTD1iMK/
tjgbGxaCMdCQUJIxG78vAeC4vkKh4GsP31zzvFO2WzmhaGALkcJjV2lXtl/y11j5jck2QTWDwTMm
mQhw05T1+DP39JcGuVmwbY8rYG7ruh/8TK4+Kg5RLW85qJG+tjDb7jiZu64OywBbOg3LxQIg3wOq
lv1X+uH49o3FopJBQFEcBpn2gNtfwCx9GH2Qeq1Azn4yr3jiTG4nCBcihOP5QLKldd90jX6EH0Tu
E5M69fCNweahrmc2wCc4zw9uA+gp7oLwa9NTWJ2NwZpyEGGFKYQMet7zbo1sZqc2TL904rc9cOdX
hurK0qxXTF303PgYPCQEMw5fe/7GXIkcKhWuK2oiaLNWb82gHpporr9//PQTvoxu7LVnNYNaEqP/
syjmgRnEBmg4xWBM+uICbYzWdOOoQNlEMgLkqo+a57EtiouFfUm3gP3T9xZOLiHzBcEMA3lrVFTt
wx6NoY8X6MTJ/KfnPSjWD/z49SNQsSpHv3u13vPHDz+x+tt2NwtmaNL4a5DRZWn3DThNntbCeUm0
QqP341ccPcA/NTwszua2pXwdQJ7TwKtVVZvwtX7IQW5XMn3Fx/YSCsifBCTH5/3XezYWvErFAews
WWYK+rDOSCJ1f50XBFH1Z73dU6u1MWNw0HKuBhZkwpZn/UpuO9umq8c+2elTj99cuqwqKNi+cHW5
domvyqYuMydy/QgCgvJrcclWQqZvgPIB/SvLgOOk94vLlz8hJnA+Kaqd2uqNLYOwlBQd5HEyDlrR
0ohMyy4tm+oBlH9JYD+b+D9lERt7xuSQR6fAQ/xmMY8Ewr81WddPa3cnnr7tgIs2aMExxhliz8J7
kzQeZDKx/kvdb9DfbpPpzrRgbMTHNzF/FG1Z7oscSNqPbe2EDWxb36siCwvRuMgif71lVj32eXsh
uvDchcHzx684cUjJ8dV/xZ79GK6QT4lpJjvGhr0K0Pq+YFWko3SoGtV9BYeDZTq+/q/XuBCjerld
WYax6XdgKJqkRRLz8U84tUobM4aYrh/Kwv3vmBKiD4RMYA7kdxCLSD9+xalV2piyBqhKu4HSjBlZ
3dCg9J97MVAQeIKP5ZOA7tTP2NzLtD9yjTawNhW5e9X+MlDVOP4KMMx/cRM29sxK3q/COpaJuoHC
mJ7jb0Wdfw0LhT3e2HGJcdW4yws4o6q/AgXme7i2Xzql/zS5+TCDaIrCldJIv+oIVibAMJjEmP/9
0g7TrV4O6yug6SSum3zprvjggwqMXZrpM1a7//ZC/7S217X3Jg2Wq2woYlA5gP08yae4+iSk+29H
/U9LW06taVxJsbFlcbBFdwXmvihp4vbq6KWncfgMrPTfZ/SfbrZFScNFC8xY+t5T3mr+1kRNnszo
uuwHOYz7j83t1God//wvb2FzGtkxD4KsDNF17op3DyyeX3v0xpLzoJoYJiRxKROiMDWMMm7kgy/l
46ef2oiNDWOevlRu7lnWx+VrPKtbtz6qWFzbvLKJmv1PsrNT27AxZD4Tv5yhUJWpujnMdfQ7IPLH
mBfvY2N+fu2XbIxZQnVZgbuSZYiHroLYz3JaoM/JHrqGp9UXYyS6bWw3oEWcpkiGmRt4sev7eUlF
zWU61EHxtcO07WrPxezrkk8s69iyQrVXvjeR+qzr/98Xwz8dbZrrGkdoYFnZRjfKiXeA+LM4No8f
78IJQ9jSszgCUWoRwG1o93897CGEHuCnTa0Tp3VLzkLCwqerV2OPa/IaluZ4WqFBJzEJpm9jFLo+
/hGn1mhjzR2CojiK4Z2qov6WO4yEaIQwovhMCe7U8zdG17jC+iTIA2RUaC9rqGEfxmC4BpPpl0Zz
GN12l+nsWgERB5qRFsMny4hB4Y60n7RkT+3xxtJsWfl+bVYOtvDlqZRFk/jDZ4iqE8/edpVX1UpH
/C7MgpD8zH3620XG/+TSObHs21ayVGjtVbjTELYvB0hUf6d9LZOw1Z/BBk54uW0bWR1RL4bBcEVv
34A/2tESHbHa3hyprD4+mqfW5/jqvy6antrJGT0jrkP0kuYsfKz9L9al6ZYSBRTbTgfFyLKR2Kue
LNnqg/i48avs87nXEya8pULJvRE3ix7CjHdRwlmTCdGpHaX9eexFd0CevnxtoTbXpqOQ9gO9PTZ7
UVEq+mlMp+irD98YsFkrDFyFMOAm0s8Qh5h24wqGnY+//D9bWgxMj///FoPGn6jKGZbVK2hXg6jO
ILORan/KmjCIElVNmYcKz8cvO3WeNrbsYjNBHSAAg4fzCyoTGrjltbZgnk4/fsEJm9h2hlnrtdZD
VzpDv+ZPj3KF88wLs+Ls8yN14jdsaU9sHCGzURAUM/n8ZAjvdiCu/Wxe4sR53TaHByDdJYTiwgzX
2o/GqoyuuG8aC5WEiC9vLiq/thPbVq+Bogq69UWYNbpMVW6+RyP7pHDt/69x9W9xioqNOfSqbFho
comr0qPRLwALIQ8B6XnhMiDH6zvoJ3gPgjTRsMtRElsgabCsUeLGcf7hQwP1aQSzPP5b8LDa02Ce
gAwXHWj9MRAD7jmIGzYZGzq4pK7xMsNE0exc2Nk/pI3RUmaRx56X1ugrkFBNbeIKUHwAyMwvekBr
7tXat/Fe+6g69Qq0iayGGpSaKB4SCaFfgroL77gISAIK/xj0q8TaK+gdE4AcSn3mmlqfU16x/qDi
0D0NcUdvRM+69xa/2EtBx1+4pNa8Cu4l1ibPkJ/lQQryxKn/ZcDML38L2oItSTalXBLmMBuTGgUl
BVC2eKrbSz7Zw2Bs9LAGbfcIfvvmGiQ73UXZtvOlLYX/k6t2xLxfrTK5qCZI+rGtAAit0KbBPI8Z
dyrSI1r4XQfOHAcJtiIFFE+SlEZoU5BuQYuOFWP1ArkJ9HxpE2eWOQVFsRqyfMC8HbUQjR97MhEY
HE3VDMpfWY1yhdRGPc7gpAUP4K0YGNYX2pALdCdDNT+iXz3+KhQg3dCEznW/k1NVQqAM0Thcl190
Sd44/oaB1BXUiIzmP5YWiiXXtGD1JaqkoPaSDksLlQ4WXEC+L7goSUHTJvTZC/EX2mddUZrHJYjd
lNYtMJkXDVnrcxAQ0h2kSeUlxi2YTflYYjIVKglSH2RjCgXJBCPqB/x/YIbljjf5JQ9NdeZV0zIk
RBL9DHg+ZB8WAKpL1DxnKH/4HqhKnoeglzTpZzliXXndpj1rmiWJHRSREi2H/lteo5acGC1WgMb8
iD0xr6MhvNwMsYTFCohPmEgmwMAC62D6ML7H8DcydKJG7FLLJKt2Kvfz5aFctHtYLD5s6aNyPaNY
xv5aaNQXQZZfgqmSDhZiXASEx3SPaST5rjmGJlQEAQpAK4ARBa0qRnG6clLAKzKCuXXqrUGCVYWO
RaUtTck4j/55Oxk67dXKql+e8VD3owYK14n2Y/+NsJw9SZgmFAcsdDZqHlfz2SwoJd+UCYJgb3H4
+B4agoqdi3Usgz26j+625PVCkjwQ9ffCa6MKKvMLe+mHcD4z4SDfRVTx7oGiJPhAI1w8ialrS37p
nnkGIhBmHZNl9cSfXgT4115CwlR0/XBlfJyuZmXedRH5+vditP0BSHR9VRUDiMkxOiqTQdLgQEcs
UDJUo75HYF2ElzFrcF7XbmwvxqBh76JHULYMTFwurRjAP9xBokP2o3vC1HR9J+XEf44K9JYXfjn5
B4uRAZu6fqyD3aQdCq85lEKQW67zsoJZKRZ/IDdT25Q5kG7d19DKaJIAf+lSl47ewBmUWQx01DmZ
RXt+5HnM0IcI0lwURX5wOWJyOozLkpT+1HwDmzf0KYTKu4QVduQXnTa1f1cO46DWRHZwA2WKTt1Q
3nQM/DaXstf2T1NRDwcomMMiVUuvVbL0nv+DzW0NhYJcLev5MlO8Dhod1O3l0oD1Je8BBS35iNUK
dBVPqVYCidpaleND3xOQsJZhOz7LcIwe8kqop0moqP3ZCYWzH8VQbTlEi+vPZr0KoAmLxe/XHYFP
uQ4cAPwFrRZZQjYkCvPdstTlb8MG/RPFK31ney++a2DYD6IIsYrKOx4/V03qD0CE+oyAR1Bmucxr
fCbO0iNfqP/TGkgNzXCTZ3kf6ZTQPpDPCCOh3CFcgRnxJqJefp3Drz2uwfHMdPnQBknhlmo9H0gz
zQdWDVCcQ+OqLVLDj2orkCfBCdnV80i/e7Yl828Fbdhbt7gxzGgbL9FBTmK6ETJ0j+i5gKM+L814
GxTAPO5KV1dTIkLRLqkmOBxHSoR411BFv3HcRVNSjtQMSRuY+CrWbDrnqx5/WFI2GSqaGrQ4oTQ0
yR2rv7flGnZ712FSeQe1Gc97KuMKUj/B6Lci0WjDEHCFDMNV04djnHITj+46l+D3qOECnhYwWr1i
sMkcojLikOSJgIiGUnd95zCLcs04Mw9eOMUotbSkeFQSCmYAo/WvvBr4Pa4ul9LF98YEALj5MZ+r
sEx41JApVR5QGWdH7R514+SqV0CRbEXWR1pDwqaHMzqCrxlQ/e0vBsbbOx7hvPEdqXOoObFFBLeo
BEMYgwbae6DAUZFzAwjnqI7M8dBeE272ukx3AW5CbSa/uOYSUptNTSjZ28oDI4Yro+la+QEq73Sa
tTnrYqCNM3SMML0KYFxrz1gMGeFXpES+TOoGWI5zK6YueuiiDqP3SopuR3KIZSW0CHtYDTiEnlrW
0xtVNPVdFa/syYKYwYPsS+HPPxdoPF+6wS31DhOTHTRFC9KPzavE6fGfel/gq/Tc899oMw2/vRyW
TRgX74IeicUCIDP2CF0aBgrlglzmMTiQODxukTLqTTecQt01AfsHBOhM3/nxJdM2pAmNlBjTXE7e
w1JBAepyUAv/YaDl/kKn1ob7zq72ncdL+xIXFYTzDLgkAR1FVXDJZp/TS4wxeq8ggYQ5YsI6HC5F
N+DjOZ30FTTj7HsHDV66C0lXqR1CqZXscgJ3WPOwudXa69VOewuFxLNgI3wwrjV/h3V3+a6nefDg
1hmXEQcvQ4ic0PC3ZdL2W2Rw5jBfxTD47mR17uFuO3eambcwBHxq53LkFVXekHHXraFIedfYOIW+
HWS+474mSRWAuQ5JrNNX0DnC7RnHBa5qGZPgfCxZ8435QzsnEKbknkxRGvNoAqEk/tvlcCL/p4p1
3fA4eFgWpv9gNrs6BECnzhkfZ24uV6B5D0uJiyhxEISUyRodYZZipPwHKTDEc8mmGvvmrIAYNFnm
POqTgdacQBetjPoCqucEN1gy2xKrDhei2mu4JGHqZKpbQlKv9OK+SuIajvwaik1yTIPIYEsxC6Hm
mynmst6P+MQVE5otF99qv+wv3DxM92oEK3q6og9tDjzm5lmtE+sSEDjgAp5LsuxVOEGAJY4xQqpB
LX1USsp/hGptblZWgtk8KMuda3hxVGX32JLIoIK6Ke95750tYoFgFxBOYwVSCN8vdhC/ICqpDRR/
0la0eb0faNzT8zZi4nwe5+U1qrvluw4rn6dgaO9TicuRgZ2mklDm6ou2z7By3mUDecX5ksNDejs+
LwjBe/TLbiELBT+pEHGqva2BPWaTBE+QKeZLaoPlNY/b+r2D4uidMa69qLueXM2i8C96XXXFDk60
uhZDXd/FngNZTUxWKA5OiDzvXI55riSoDRz4FLpl3rXBon/IEiT5O9CkIfKZ7FwUYGkO4DTJwLAY
UV11TVL2nnw1FdHegYgIMniimeTTWPjFA9g+1X0Eb2t3fbCi5UOQw6y7vGMSFAu+qPYu5F2H+WaR
v9Fusq887+s3QXR300PpzSYS4pIawYybdTYutP6OYHx96wEfj3agE0agaHGRX9CcYK4AmmLDirzi
eJCENzRgzJobBcaOsC/uqSrKu0oeExnVG1wFSMZFu2PBsel4FHYPzwDNxAz9AlB/kLQIMiHTWPE3
1g7uKczBuKPA+Que7jB+b0rBj8JhZdaLArFxseonZxeeeNEChXUn4teyiNQ9ajtyV9nYPRpJwxHH
REBTCMNmZMe8FWuNpyFAX+IRFqKa+bmsGwnB4mn+iYQGUi1CKKQUDcMop+Tgx6YTh1wfWBOAns8x
/Y+o5v/ojSyqkPgxFa1+FQafqrtxOa+UIwhEuwp36wJOfhlql3HOxu9i1uGz7ZAGKuM8qLas/Znf
V82NCGX1TQI2uaQD6i071NrAp0qBxrK8w561kzwHok8ATjmG11EJ7CCw/PN0YRoN3VSt2rQcAHkl
DJR35dyuNCk6KS+HwKEaMfuB/1yg3J4gc3DXxVG0cDcEaAtqNPkfu9WfzgWFwzuCMFIuRvx1A7Gz
KkERnd4snkaMJNqe3zHbwMs40q2HHLzsbm9bY26EA01LJocQ+B8SR93OBvFwr/oIRh92oLsFLheL
jrkacqbafn7Om4qf9/GA4YpOsofVi6frXo36CiIR/QWiFrUrp3q9H0Q1Jnbu1Q9/IPkht9Ax3eUR
Cl5lznSKkoj9To6xUY4CTCo5iR5Y16pffBmbGCoCfn8egtvgAsxUkGwkevlOsafXrge8HlCZ/NZy
Vu1HAzeESmaVyq5t0xmLAG50aV8poqY5KW0HkXVuIE62Z2SpX4HSolU6zHAZaWWg8KcBeL3oo7a9
RoMDx80uBDqFTQv/oEMktYrr+TnOw2O/I6ixfrM6OujAWB/NosZmjar4wSfQ40raroU5lhw614j3
72QPbms0PlHrA+X8+RLIugQfDrhkJEf1eJdTDJ0iraKuPltGOr30UW/ftWsMQnDZ5HsF/vgztuDa
SQWJuusc8Iu7XvAfUP+waIfVuTyzWjdIo+couIV1VnFCKXKWBrTE95JDaAI3cnDFl3A6H2E+3ybo
UOH8gK84SMsuBIqVxcAQgpXECwPM5USFZ8MD0iUCNS8BGj0C2R5SBo+qWLz+jBQVKc9av+ftj5Gh
SnqAKrlREsGdwzw20l9kG3wc2ZyKWZIXhZ7aucmP5FhQWqh+UmJaXGnr5D+Mfg61AE/NVwsZYoOC
eo+TijhrDjLrFk98IwsGR5As97gLmW5G1yQoZTC4iDUH4dMczPUf63xl0p5o5HfHZKiC8EBf6DMG
XnFzEbQUxhaTYWZpVcRQN7RSYKP6lkt2kWsfuQodjJ//zjGWFh5s1BR8JwYeDWfB2lY69bQN2gup
oLTngTpSwjSbMpNq6o7RZIhY2xgQGH5TiESRltatVOU3EF0UJbTSXR57f0wLKud9yXyFMwrCFJ0s
BWjJnyHfO12wluBuRDoKeJyOcixTvhQVv2voiNALrteGFwyuy8BFB6FLVejRe6ZVxN+C2UPavMPy
I+aiGnnR5VpCsPEO0UUccVygvn7CALMsEgV5M3NBOWqu50b7CGiEaq1O24U675obNaBe1eDgHwYK
Xo4zcAWM0QUr10E81bEBaM8WkgIY2xzTfV7japf5jBXIZ0TEWY5TUSdw3g5r5zdIPUHF7aL90sUK
bMZlrrvrWAzuAQJXCM5JKzt6ODq6/swUo/MyAU03mboF2pTlGiDs55RxvYfqpqnxrKAuDwwxywBI
k4BAYxvjeCdBW0BlYUSI80rraBV3zRC2b1ApgjloxO3FrixsVWQNHyOCMAPu86ZhDXjIZ1DXoD03
cnqNWf96+g5zaop9gxJqdQY7Qxi8mBYgxRLqUurQOs3vQM0Lam9EG+NzDkJ5RCykOeYbpW7zvcdH
NSM87dzYgtdednLOE8jX0DOGVrtJm0ZN7oePXZl2lA/6F2buGv8tKAIH+a8mKFC1zQMK4IR3DvkW
MZ0bx4DgWgZkqFz4BTnnyHVpgi6Lh6B/FAdNwWsJ9dWZvNtmjPReNgJuI58Mr3dVQBGejgOqAIle
R9HyxHJR71w8rAiOJmJuDIS6ntloUJ8Sx+F6DF84/bCURDzmEAXYlUiwDyQvyRk4lvk5CvMdOiIW
ooxIg/kw7esJKGk/x0z7vppb+W68PoTGVznPIr7o12lJbVsPe2QZsEChQiSkk13UzkwkvgrjDpZ3
PDfFeT4C7wtbVKO/dyu8IS7HFUUHmvfjoxz0+u4Ilc8Rc2PqmdBeBQTw4FGU/n1FXN9d2HY2N1Bc
DW9yjhGSHeSjZpmSMm4OEaLSALMqIWRhW9xt+Qynk+QqHNWujjApU1TyWBoQvBmqS4vQuz4IHzQv
/5MzRJ7SXKtYzdBnWztb7k2IoNTAa5dZgy7+HXLd8AYAfXEuI/0LbgPZgC888MKDomDYWV35yMa4
l6cDiTi0VVGDRd3RwvIpm0GGSSqUGHxo9JGZzD/IFFZv+Yx6arwafrUSbYusijD3YqDkjup73fMr
S4n+VWBG68qfW289C1Cr/iWg44DLFbFrDWGNLGZR6WeDZTWsgIYQPiMektlLttjiUFoK3WC/ClB7
nP2DiPV6x3SBAlQOXr5lBwXE4YU0IygWagwZJbxEGbwYUbRExTQKn5iBZ13ERABeodOF9o6zX4L0
9nJcUAAAyeN0Bv0wRCAO2lTZPAzVGS7x7mbsj4pRchq9S1OAiS6Zoxo5moQ/eGw77HGM6uYe3mi6
z+HK+aEYQX7Y1NIeVxKXstdByxRiEnpnBKpPiVtBinpYmiJ+p/ka30Egqn5gjiGl5ag+DkNTveQr
93/YrkWCj3I+8mTcf8sF6hWAg8kFog1JH0J2OmE56KX9yUSvMgYGPWcj4gTkI88db9cWsUKOdikC
DXcLG5e3nu66x1KU8tYxKFwnLQmk++lLGdNdgGjlaYxDc01ZlH8XAMjsuKsJ6NahQo9VZHl7yMdp
3QUNrdfEHOvrYM4L9M6OAdyvhTh0wjD5CWm3sr2PwkW1O4D8wg53mTySAo2YO0cYj0n2fc8xGJX0
sY85bb+u6A8D5dnvVkSD3IEXGnWf2SBrY8oVhyjUTZO2qwVb90RR+t6rpSJNMqHp36HqZcIJkrCD
2DUWFFPpKmqn92GkquWqAZmftxvQGxhSAiqnOkMTZf7GiYqGcwG2dPWoYNveOYSXkeLljsTPDnyJ
zXMJ+m71ChIBL1M+FHmAgwHzoKklv/OAoktdXSLvH4NlvC0lZjqgS66P26TUr7lkOKqWLvtiKWud
FjFyCGNL8HraFRzLZeiLJyhbcrezKIehyGzjgCN/74p7+Eo97td5tQQS2lQvZzniuRXX+DDB3wYr
Mmm17+gShY+h8SXIRGRe2vN2LPv2WJ2ecziNiT2NrRqWzFPLUaObdvhWNHhQiWn9CL69jVlwK30U
bEzOEFP3kCreD0LCJvSIf0gSt3LfDMi/YUnH8hE/Ch/IdVirP6ZeIZjaCYdMGIU537wJO2LCMpb2
cgmq/tXQDpdt0y3Il8Oust/tHBpkPKN9B9fV/KvMIQ5iVhRxZ6iS7BGwE4Vf4JGdXlFImn2nd94i
YnJbgBkmuEJZsrzpNfSMUe4CPZlscWH54DE+KN2Yu2FxOIlQS/6RCx93fYUB0fcCeO5Mo7Z57apj
SBGw5skziDuTfgLRJs6t2+ViLiBjJenyp62PpV7UWtGOwc2jf8DhI67pQ1s/epjvMymyLe9BDy1q
d4Mz6DWFurdXhkO5ZbdYi0qLzjFk0isPqQ7kv8mDlVX30Lq2egnYQG9oV0LJqjae/62A8+gei9VB
mXtE4HYUuR2j11GOBBV91BYqs1/qYLnHfNKRb0CE5NyG2n8GF7v/A82/9cHZ2Owb8P+odETwEZy1
DYqORQ/ac5QJ2yM/1jwGZDyPSW3KMO1XMB4G9pjG0V51DRI+OvWIowOBFUIGmNJ6LBHY+0M0XDJJ
7aH3FrQiMAGPTAqs6pU7W0DW/hv9YVw1tu3ANyU9tl568RCxFJUpb0mGEHQhcsqrPwG6Ms/gE5mQ
uSpTAZGL4OsVUt4h1NYY7a8kJJ3pGSSmq7OG5VDAmPPwHI0h1p5DFaW5hcJt0GSFN5TV3ougpHpA
QwTZUdcc+3Mf97tPgEz48c//AmgsxPYlxuBZ1uTAfjRHm4VxYli5ABDkE4TAqXccG+F/vaMJeQ2d
bYBk0Huwe+7gRssVrAvxEY328c841bbf9Iuhdc0K3ZAgW2ZsShM3r0dkL5o6l7613z5+x6m+/QZF
sZQyr8YOKIpyhWQNtDEG9DDJ7dcevkFRTGFIwXWPshwC5nGn46G9gE7RZ6iGU5++gU00BI1K35/D
DLxuZ2BT1Lu5RQX1408/sb3bsVksskEyHvAM8t9zomNMwhhvfOlyvn4Cxzzx+VthcYKBxMiMjGdL
HNeJcpPaBW319PHnnzg6Wy0JZJEDlInx+Zr6iOoZohaAPOOFJd1YfEkzhNGtsrjplKhbjX5QafK3
/v9xdmW9leLc9hchGTBgXs+UOSepSiqn+gXVyGDMDMb8+ruo1pVS7hg+8dJSpyRzPGwPe68hQqLP
y8maeoppeLQYbq2s8CtUVMFUVK/9MM/uCKWn5eExze780ffB29cwMvPBeJr5FzzKigMeocPOo/2a
HL9pArTYVWEbOHHZ/PvzGVAkMzI87cv7KinXbJlMvdBiV7aCVkoAc8PFTKoKMUYK4p97K0fecHmg
TN3QIri1q8DLrNKbC0pPgxoPTcN/UqBVcQatyRMY0D26QXjUBjZ0Vgf3FLX5J6dw9tDa/RKBuzJM
LxV28pUN27CgdGMJThnLUtBrTxEdrF8eD4sfThHnK6Qbw1zoVhJtMiSAE8wDFSqk/4v7mXRWeMPT
8jyYfvw8du8WrIN7U6NIDXhVmONxTwB/Ql7o+7bG58l/1zi8ovGsEYiG1IO3DUey9GDPAKttrc8j
9q71VsR97mdonbTjc1yBwxCsmwObhl0L5DTsEnBSYatZo+C/w+Or29fAY471qsOeYXVSLZAlVEdI
DP/fU+PLu8nFuxnnMAlD2MyXV7m1ESysu0a4PmQqWWKBuCiAyEBeF5p5QbvWummYtDBOm8oDTE2F
fzbTGXAuAvutKzfPsXYUp3kw4G07sROu1xfQSHJkdYM1XRvDHqT7QSjkZ5IYnk7AUYt7ldb3/nwT
qvBSEuR5eY0axkfXsUhFHCoGbNoJSaf8ACCs3PHIDffIca/hkg0RrKtZ0IH0AfJk4JZzJL1Vk8Jp
dFW1zjREWgQj1ZeBF58Bp+IyJOkIyGzJdZnCYTlYg9saELGuFsaoKKHgQgWAWlVsPUWsuidW8ZS4
9GcVFgcSZ0hxRPvl6TCNlRbV2NmQt2obnDCxnSbXyNi3p8nnL9ta1yI67lRhu3nAAPJUM7orj44F
Ejunba1rh3LWZXBzpyN+uw3/q2NVh8ExSMg/y60bdiNXC2SnRRW6LxhoHUKwU5D2n92xf60a94hs
xD+5G6ycNx/7GlNH17hInTLhjTdrIA4W0hxcXclOnKra/vXvx6p76coDm7Kzi0CcxDZag65+IbIa
CZjcYzhG2/C2H1BksxVfU701rCtd/SL1o2qSWQKie4i6GPLswaGK+zWdSlPr2hkNkbIhslpEeEq6
79Cmjw4220oLcLQIj7LMqxLPd09ZPfCdzfp8zzz6KU5cFyee3LZ4dTMIr6j8cqJdcHJ58erX2AYB
5NhkH0UdXf+CxaSToeWBdUA6Dwl3vBcGuZGhp+tf+FOXTV0b+yc4er2kIE7uJwlkwnLUmWZWi+lS
ekhhRj09IcVPdylQytv3bl37IkMeXkxQR0ZhC1jdtBFXXV2kqNo6twEKESu3sHmdfIA9d/QTOqgD
IIgjCjyz+1bPt+o5l9AQeYAv6dumYdKdHwhqTlHYCyArgLg54kIpr1y+2gPDJOgSGJkrhprWU4tx
Krqn0Z3Ge6cpsy26r3Ag0YI36moGgFSP1mvbfXNU09wNFgqt20ZGi16iyAgJthKts77sblDrSA+9
F5Evy80bTgXd8IFCznlCfQ4EkimMxW6E2Zjyam9f1OX3kLZyZzvV2tPZNA3z399d5yVKR4AkUXwr
zh33UMQsPOJt+7LcE8MytbWzOYc/M1wMI7Ru5+xXAFzPfuQuIKL+P77lrhyihquMrn/RkXiaQt+a
PzJwfnQgPYPyT/QItBDs4Lyu3DvIpNKcbzvU/pyx74YMIIIyx/cqXJ2AS4G62wQISpuvaSeaZkQL
7bF2HQ4zixowtDhAgtjq2gaQ4zGpXpcnxfCB/4hhDHXgc+ZjvDoHb0OUjQAzLqaVJOHHgpkUPm5/
r6gohhYb5D/RfOr1R6Tf90KyU2vTuyARTyFumoN6YJV/B67HttybLpHh2HFYKALgHaqt5RVS0QDZ
u546Lo+XYX3p6hjR0ODBxQq0HjtA6djWdwTMwRqrOzuB9WAfO1dAL1yWP2aaHO1engblEFiw0/pJ
RD/u4EkBGjkqltfbWp+/+m7p0hqI7HwYmp9FOLD9YJffwWV1D9sa14IdcI1EtDDi+9kO8kIZAEpZ
CPDGcuNz/z848Ih2ZiM1BvCga1s/0i4rr7JeWHdBwKPrpHLCtUvy3NZH39Bu43kDPkFNWAyQvrR/
W0Ht7aBQfaq9OT1TNnLnZEhIK9odIVa/DxP3LZyqEbtxuaK1Y5p8LfSHjIdSAXH/ez5e9gAkoXif
8TU3kI+PFVs3iShHoLuJ56Q/wFA75MioYCk8gh73MutDrHfC9Bkt/nkvw9AF4OV3n7Y3yuo/k9ko
U/XX8y48WdCBXl4RHw8WEC5/r+UeZxZqQo36PhIVoywa4u7T+Nv0JG3dICIv6ZSqjtMf7RSdbJ8e
kUkA5psnZ98Ly41d0IK9IspPIb3ifc8JcL2yKX5AbCFbCcePty1bd4Uok35qw96xvqsK93Ovt/fW
ID6FXpnsUA8EWiYZ9i2la0U603Ro0R+PNRyXRUx+RBxwb0t+mw3IN47THLDvtq1SFLnPwZv44Xfy
UVZju+8Aatz0GgDt6+/GCaPMSb1S/SBuRQ7+/Kv9iTcbW9dCOoWkt+WEg/sjSQRygDNwFdoWKzuW
Ycx14QzYQSg1KPz0CRnk4ADccxhC8K1o003UeHA9/h6b3vetwCkm8gOGhe4NYIgQqwNOeuU0+viq
AJDm3K9388pbZg1ge/K7smuG6yilvwAvfAIu+gpfyXalZdU7DkmZnRWPrwDW/tywc+Cz2lL1Ce5u
YdDLc0TjyQH9B0sWd+ypsdjwa9sntBUruCegk9Knd37dtVcxqBGnMQNUeVvr2pKlQRfVoInU5yiH
oRfIp9OVF4tNSxbDoy/Zyk8kaKD+WRIFAtWQ91+DBGWKTb9df1WCYexkvBvQOqvJjrhBc5wSsL22
ta4tWDgBD0EdxzlqNhXOAseynOouBMRiTXH+w5DzPf1hKft2qijwNSj+uSB/AJuGhcs9tZZ1+vCe
g/a1pyX4NgH37XY494qxlxgMk/pO1T7AFS0FiWh5lD48ovER7dzpJ6DFIY2avHL45vKa3hEbFzUV
TGcQgc5Tig12+UOm0dICvGetBS25gd8Bp23dQUq2egDRjByWWzd1Q4tjUsaOH1ZT8ip89gSgyh2q
CMEOCKdzwouv/0M9xDQpWjRLDoJfE4bjWQgLVH0PFuzliAcOPNzW9JNNn9BCGujS2s5qbzyDnnwP
jbbvbV48YSlss0j0/mzB77baVHbSBXd9OFNHgvIF5heJb1zHy7zj8mR8+NT3Pf1VCf9XGse9A6Bd
WgGNF6LmO3bqJBVM64v1fhjGSX9dptNQD7JO+3PqpDVI1O13B8SfJ1zG3U/LHTF9QbtXxi1YgX5C
szvapNK7hZJD/N0rkaD6Wk2Wm608WU1nn/6qLF0lq8FpsHhlZ+2d+SXZwuAMbizWF+h5oCLAJ1BS
nOBnEYcPYMh+X+6eISR1EcY6yWB321bpXS0rVCXT3stBHXMoeADLH/jw3omFoMU8i/qgJ30Uvwpa
gmdiDRfwI2+lN/2uoT1USwDHk6xckeEw9UbbAqLYSqGSzosX7tE7hrk6BuGwhpYwrQQt7HsCJ8ZM
yeEM85ovbQNjJIdkn4oIk7M8VKZfrwV9CR5JYgsav0LroL7luQRxxoJ0+nLrpp+vneN9E1eh3dbD
+V+QQeQgjZh32ZU12t6m4af6k5ISao0CU/sKmDFA2WlMvEc1jOx1uQcfjw/V9Rh9QKZtiIF0Z1ay
6g3qFRCeKJqs32bSTPUnJHPHrI8H0COh5zDeqRRQnrhg4cr19uMdEafz37db2rrDUORZfyawNnG+
QEBsLO5th0VvDgQy2An/BMDl8kiZvjWvgXfbO+rdrZu5anpFpRXyJ1kG+vfsAQ1APgP0dJsSv0/1
RyUcEgNMOpW4vZHfJYBKO5euWs99vGABav27E3C88YQvmDyPZTJeW8Pg7lJkW95Culp3M31CC2mZ
YI8YrXR6hQedOqQdde5wTH22VWuv3M1NX9Bius3DhIBjPr5AZBV8dM4dWwE6WwE4DPVEZyVT9Ce5
/Z9cFSZCC+64Dl3SVhCLU9RFmhvY9FgdoSzSRzuunMo5iaaV/KqyxhR6EA3o77clwPHxAZotpbzO
OFQ2dl4Uo7KzvAINsaq/RZlNExuVi/6MSxjS7nlYXFkkDlfW98eHCrBdfy+NKExol8Zt9AJtBZCy
Y+8W8gR0J6PpN6xt/UPZAVW9KhdmmEOmXQFapC7sQljoCwSbruuOgE7fRx17rcAuX7sbm7qkbQ8z
UwfkIXQJ/GjAtPLqKU2f/9xgWw5vDsV5j3cvatrL82Pq0/z3dztE1FRF1FukOQOcXxxnjvMeRnDt
jSuhGLD8CcMmxOal8f4Twi0hWtDFdzzw5JHbyT+kwRdA/bVh87fq3Wpaado24btWD34C78+O8CBH
1IKcUs2H23InTK1rO0TLQU+xQdG9xabt7cuM509eBBWC5dZNQ6TtDioo6qFmuL62PehSrZWCVJsA
Vl/ao/MMODtfiRdTL7TtARzw2pKiHKBIkjW7shbkMLirM2Doha4oSdLKB82HWLfEL+JTHPmfGHyh
rmIwwneFA8z58mAZIkQXl6ytSJXgPIy3ckCdvpzkCVeEa4bNFGy77rPntd9Bnfm2/DFDfOhCk37h
9EnoKZzWLXgreC7BsUzMqSc4z6z0Z94+PtizAy3iSyuBxL2d9GcZZsEB4lM/wzLIj2OegsQVcb4L
yWrK1DRFWrgrhQwpzZFH4DSVjb0T0gbX1hED2Mv7pg+8qtgRhwM0sDx8hgUXzH9/F/vg1lg+2Jz2
mXS+e9VXff7WpducXHwaaCGfxpk1oKRPzrQDsAIEKiQHq+n38k83DZUe8VNjQ6MjQsolLCDVJzoP
7CPsJ/NlP6is9rj8GdMC00I/mrpQoKxvn8U0gMoGBWVWFvUBwhZr68vUES3oY9BDnVxF9pnaU3RQ
nEz7Py9JVowQCBvrNU8j0+VDF6CEF7Aqgq6A45Dv/ZNisPbKbvsTlIPTsLyHnc8VHLSda6dw4z2H
dLTVWbsu23oJ1cUpa17kHPxyco7G/BOkHetTE8M3cHmawo+DVBenbCfSZBOz1S00x678HH5TMiiv
0hYyoWpGY0g7+or85Wn9RW5IBVBdplIFdYRPMgxnPPsFhg8+tc9p195AefHeb0W2Z4P7x1VlUEiL
L/fTsFh0UlXfxmSoiGfdqgzkLzEgfSwhaHjXoZa980jqryQ6DMve1zeGQFI1cELOfQlGEoUbgzOP
5botg6kj2t7A/dGXcE3FanBgCaYCJOd4FgJNGRc/phlqujxehs3b13YJFuLIga/c/29BnQ/5C0pf
SI67WgCrZGt01/x5DXvpf+wKB7Am3KYnZySXIbABUuenqsVVZ7kjf/L4HxxDvrZNyJh1lRs1wQv4
j/ZUHvoOkhOHrCyBhbPzov6n7nG+Q/2jistL33S0/hR5RKoaog59TvIbkEVCnx29QrrWZxaMhD4y
aNcJCQI278nvAY84eGoCxOw3zT5sodXp7JokLROy6wSIycV+uSuGgdI5IAollTypSHSrehTBUrjB
okQ7DWsgMsPS1UkgKh49UGyz5gyvj+oT8IdPwiv7E+RK1mgmpg5oD43U5aBi+6l3JhY0huokhNpX
IpDwWB4fUwfmkHl3KEdTJocydytIZkIylDR4qad1ld4HU+BumwKdWAfRBjfL/Zqc/akY4x3vJCRV
u0SuEa8MI/QfWl1UOOMIBv9ZVB6o0lQObfySMwgUrVSMDGOkU+v6wk0yO4qms2Pnn+ICaj9QaHwG
LnuTqYhPdVpdXPlkcrMmuo0HGH6JAoVrCNZB6hgypishbRqkuW/v5hmZBoZkNZnObefkR1AHrK+g
TiabKD/owfzZd83XoQXyul14Z2jQjWcYT7Dfthyd6+VFajhwPW3/ZhmtPMfn3rnl3l0fQGylxENe
NLAHIqCbg+oOgAr53fXMPix/0TTl2lYOzY3RG7lNzwLGzntn6j/3JEigwtb4K4vqT7nugz3W0y97
zII1UE7SM3Rxe3HlZw5UorjVEevAnAhyMZAlTG+reBYglWQq2HXmu8R6hMCu/w/tYqt6gTqh4Jc6
knX/pS3CQl5SlJ/qB1fIyV0TRjcNhXYWALo4oDREo0cXWqHZ29QoHwjf0oLg6I9qglLQGlrH8CGq
LVEfFtANdar632tA3Zd3LQvo9f+wE5m+oK1SNg5pBUXF+kwq9QrNF3Ga9amuKt8nL5vWjc4dSyGz
aTmxXZ2BmYVOSARFw5TI4+gD+r7tC/rKdDrqIrNanpEsdo6iw4KkeGjvM2j+rmQODdclqq3McmoE
zWHte46HsNqXCg2L1Pd21PY/JyXhr8s9mUf9gwCg2sIiDLq2smvtMxy+4xvoTONYyHnarUyFoRc6
iSxG1tnPEuWcKchFR8gtqz2Ne3IKWEEOBcq/h+VuGG59/2GSDbblB62LJ5ULyBQE2opDj4Id32Vi
+jZ0lbrphtWd0LCCdU5ZTQchKzfE7BfQ+iZ2796kDCfFEIHMvNwfw7ToNsmcu6TnUd6cZSUh0+aP
VoBKQdC2K9NuSNnotDJlQZFF5blz5sUIVR3eB1+jkf7jd55/Cuvyy5hJ/zax2k3gLZ+6cz/fHU0q
ij34sCnccCaVwnyyx1smQHXlbdtwaWeTUL1sAhVV59JPz3j2AoyPivNy26YlrMV6yrsWMpB46cUc
WoCEE+hCsoF+wsOaHQPBV9MCpmWlRbwcszAu2tg+1wzarwcCYaAAMuagYO7GCOSLlaVl6o8W8TS0
cpzjqXOGXgeUaMBarIOmvWo7CEZ4w+Q9Lg+bYQXrlDJKwnwMB2wsJZRAfst4dLP9RCAmtty8YbB0
ThlUipDEdCFqA0dZyDqFwv/WBZh3SLy0K9wUw56i2yrTPiAlzAqcM/Nwu2mQXkzngJhfxMH8fxVf
ZTubejPP1bvwiALZWN1UYE5qvOrZnAb2MDHTBHXH5fEyTcf85XdfgHdaUxEUuc5UIQuc9NHZVfjP
tsa16IbMTAaDgs45xzA0UEeSiPhnFtbQt9zWvhbe1LZhD9VgsqVjD89kDJ2v4P2vZZJMg68FOJ0i
F4qUwj2nkbSvosGGMiMUYcPgYEECfLja1gctugV3YfPrheFtmpDsOweI3d7lkOpeqfCbFqsW1QQK
cAB8enh/FTjHa9suxV6VcXCK5JQ5BxcPjutssNrmtKk7OjxQFDC78HHbObOsIJcobkZ/75EMQkfb
2p8PrnfrFd4ZVIBhg3tJ0olHIhso1CYlp2u4HsMuqOMDQTUXJHcq998yAq34C2OjfJ1fMBNE/Ldd
4nSUYNlFMoZ2pnt2vBlDwCEZ7txG0LH+FcbKufZ4lsuXbQOmBbiEqLYDDmn2FhfQmqutEuKKQbIG
FjLEiK1FOIQwZJCWJXbzFBrqreWIXyqn/THJeXNc7oBhBescNAql9yyM2uJcw4i5uhNd6fZHKH+q
6FfaqxHy2VGaQCEcrhwDONDLH51//wfXX52TxtxhysqQ2GfA1suTqJys3XkWY7+XmzcNmxb0DsQr
4ByQuf/mPDlYiHcDVJOSFFrTy18wdUCL+6joVMlB13+Dg0cAgDYq4u4e1p9WvbL3Grqg4wX7oegi
wQacgrOUneRWfO10VrXr6jpbOZsMsahjBWWRg3ue2zj9UKaQMnwow1LdQDfxK4wIim0bis49a+FD
lwxEwiUIFcRwH8HDGoW8En4/K0vJsH51oKDTO0GBbEX69udGAiFF936+UlOBYqvtoVjVQYhxZV8x
Tcr893e7Y1lC1tkiajoTB+qJivn/5rf7nG6rf+vgQNGCMlf0DkbLhZzqnHpRtnROs59oPoCHvWnx
Eu1cFwmfsoRbWFtBr26ixIe+bl7G4Rp0wxAcOhmtjiqoY3FvOpdhEj7CzKj/3NX+mlaZqXUtuEvL
ZlHT8+xNhZG84ilsR055Dd+klQVlal8L7bpMEihKjdibnKzoX/uKQWxyn/tdvInE6Ls6LNAJ0wFG
Gl33BilKdVuLWU+z4tCWXZ7ej+Pa1WGBfRHkgZOE09l1R/841eM3Ca+nHcWr+cobN5YZXR0d2Gao
HjVNbp+VqBWk16g/NA+j1QJutdyPjyfC1QGCbWHDFsWqujcEG7uDT0/znNGNgB831GI5tZtpNkZp
31oBJwNKkU1w4DOwz7tq027h6mDAtBZgneHaeU5VBR5sy56gmltfBQHsApdH6OP9yNURgc6QzxqX
NbstqxaqnXXx1RFJc3TZ2ko1fUC7o6cjh6VDEDVvUW7Zh6h09vEI+TgUwzYdD/BI/ntHlUkTRXD1
g7oqsyHRX6azM5EDCeOnbSOkBbPq0yAbXNK89Y7tXCNpcM+KMr8f1Zp77Hwx/u9NxtVxfZJltXSG
Fh9AsuiGwrImeZRD7iUvjkSWG551igSvbORWcZU0ZC2R9OGp54U6loyTOql7v84fGVTMhhvFQSqg
AQwg4LxW2vcy6p9d5JGOy6P4YSTia9qBUUxpVHVdKy6FsIcLm2azQVWG+coj6sMNC83rq6yHiVNe
WPwRrunqa2z78N7xoaAe7qt4ah9nsd811/SPwQT4lrbgREDTLnSD+KEtmQ9Z9rQ7Kg/pDBjC7cps
/AYJ//yQDsWd3fFPdpP83DaC2jqUbZKBwuLllyEPvPoYwyggv65hexW8LH/gw3XowSv670DiEOIj
lk3iBzIBXAioydwrB0QZ2eUU+IX6xi7WUnOG5aADzyAfjSy5KMTFyWh7ErXjPw0RJEOXe2JqfV7y
7y5ZKpztzlWRX5pGVV9rFhAKgS+oCR+W2/9wT8NIzavwXftsKIQa3E5cQuU/dTgsnwQPyA2BueHK
F0yLTHc1JlZP3CZMiouYKyEJ1GCzYvydkVrAAz1MHyDzfgOXoEMYpeO3dXGEj2Ws0LV5SN91zYbL
ou/B7eXCavt3k5W3EAeMbDxJ4wZQY+JCdDWyBKxGyluR8Z+VXNUHNk2atkOkVYQV7cX5JSGiOkYj
6oWpzddOCcMGEWgbBLMhOBxambhAmCjYZUGc70JW11duYX2pkqo/La8MUye0vSEqopD2dlxcGOiR
e1bjvpT1q6hQU+vaFhAlEbSopScufo/Uqc3C4KqU9hpn0RD/OuYszQgyNzA0vbRJ9MBieKzGCsKH
SfwTKgDwoICgNg6ltbqoaYXrGDMLVntTU+bFpcAXyq6EaMLsTwGK8jDgKhKK4TCTkieY0EmXfFue
nw9L4V6oY8+KNC2ydMTy7mIPrr3lXQYnwbdgrHJ4qSXXDTQoTkmH7DAN7TWSk2HWdByY4qlly9AN
bwSAiM/I5Lq/R7hcrDzBTa3Pf38fsPCGKN1uRI9S6LPMnuR99bXnNoT/t7z1MGZaYFYRyjNAhSAw
Xbw7dqoHLAkmaMmw7Wqg4778KGmndkDgV3MaFF67BTwkWtsd8i0AOXRAD0oLHvdtmooLBLfsz1Mw
gtMhCOZDFWsXdcP2oiO+2ihoqgSJ7Qt8W6BWCU9d8YlVef+apBW1Dh512MvyCjacPTocyBcVQbrC
jh8UQFLgMJKI3EooM2dQMc5hF7T8FcNeoIOCRGwPNfywxGUATgEkifIeZh8FsiHTmx/W36mdHW17
LWVhWMI6QAgQUFLBvEVcIh/wYHgNDLduPm56jHuhjg7iDXb3cQi8B79IYQzYCnmA6dzaVcD02+dp
ehd+ROZRkFpu/IAKk3doB3gj1zbcdrZNgxbczBsYVPi9+AE+TD/ZCL0iH2XevoVeLK2G5yGSr8E6
WdKwiHWcUAtlnE56dX6BmTrcCuZtMBGWOId5Db31MbVW4tE0ZtpZ3OeVP2Vhwf/9DgGg9JDb/NPy
kJniQwt25ViNXfcZv6hCPros8A9+0nRwUWirt+UvmH6+dgqTPHATqG1mFxUEw1MdOPxLRjHvy60b
fr+OuKxt3CBCuGtc4HVeX+cczkFFCe0OIdxfy18w/H4ddJl1DBUBOCRcbM9hj1kLX9NruIYI/7jc
vqkH2u0b4pqT1/Vl8pBlFHL01QiZpWcgOeDMW0DcIXhe/oypG/Mqfhd5rVsCjNrh2GANbyC7qUC3
q+zWXfOrMLU/d+99+0U8xGORFReQMZNnNAxvWehOqh/bfv782XfNl7aIwtwtoxuHcjh5Dm1xzObX
97bWtTObF4ILkImzi0iY5R+y0LYh4FDAwXrlomvYK3T57QiG8SNLfX75owmcg4xwsh0xPRa5fMZN
JN8WazqWitSNrGDCll2k8OirqMKg+lUpO+KX5XEydUOLZXhAeUiX8/Tid6AIgoNQHkZQim8YLAFu
OEQg19B5hg/pcKqaVLh2wDrwEo016nvwD95Dzqm+nXI73zuFoK/LHTKsWh1OpfJ+UoXKopu2GthV
zKfoWxAVyUrMmXqhhTa1ciSEqZteSGj/FoMFs82ypp8AMB32Nm5sa0VLUy/m778LjoYC+F4oH8sX
/rxwrvVg43RCrh4e6cvDZHgH6CiqSfIyExybhz0Nudyn7tA/FZWsz8C7W/9UQeu8gRgPtapA+fJI
sMVsC/v/wKngaZfD6yK5gCvsfm1B4P0Cry9+WO6Wady0sPcFdDXKguPwcMb83rVJZO/8rhS/lps3
7OyudnBXEVzqMRf5xSvG8rFVXNw6ScD2ZTSsiZyZPqEd323vVzD0nsIbZ854iwLspxFklpmJuNwH
0xLWIt4e0kE5XZReglpdIBUAPkA92G8AJaU3EBuNvyx/xjATOojKF3DWdQcruRAlT6Aes6sBCmgr
FyjDIOkQqjKvuskKsuxSSh7AxCyoYBfofxqHbSx++NNrgU5iL5a+NyQXCHHmRx9O1PAX9PlhovD2
Wh4hw0ToAt1MAjDn9m36J90Am1z2SprYiZHWgDp+VzRrek+mmZgH8d1eEsPqRam2CeFvG/1sq0Tt
pxFCI8udMDU+//1d4zQWJLWmKLnUyJw8t6P07UOH6/KaoqSpfS2gYyjTUjhgYp+iSXgoe7uBdGbE
w8/bfr4W0P3klh7mOrn4FSgxecLZRSJ1sFZ+M2UTdalugRtOP6pmeEhbgEd7N/0Zw28XhrTFnkDy
ZSddaDyRssjvZyTazoK6dtVuTJjrKmt2AXu+DgLJFy+EW2FEKgCrapjOrGwkhqnRcVQwuRVRFyPJ
7PGuCq/gy9h095UPfNJ+0+To+t0+gQRUCnjFBcac43UcNmW97yZbqZW1O8fyf+pOXqgDqVSserSP
uxX0ZfhrgffGPZwePvkKtuhSiPw1DOnPbV3RzvNeQO3JnRJ+ASE3LGBkz2J5DPtybS5MyURdb034
boQyL/IVTl9+AXbgPCY+DBS5dwhSAmPqklwhE3NvqxlounWF6dgq1/Xgi1F7OEsyL7+BjUX10gyw
SlyZIMMOqeOqROgF8P4ecYbAY/tWJQ38rn14VpWskCeSMnvlO4bjRIdS9WUoXUq9DMWY+hYaIHhC
+Ww6h7ClcVY+YVpr2rE+DsBEWIPEJ5SE0EAh7hKYKPq7P4AkbJrtPnDA1Vv5mik0tTPejeDNN0Rd
cunrgopTbkH84YY1wtuYHtOhVU4Cel8Ngbp7SCYIcDIh8AXu7Z2kn0Fg9XfQ/+rvIDBOV45Kw+jp
MKuUyQTetDgqO2u09pboHkgLoT/WQKehdIqnDPWoFcSBacvW0VZTZ/GwLqS4BH0pdzCS/RaG/XPi
iBevjJydXxVf6hYKWthinlTg3MrK2rZJ6DCsuKAdZ7GbXJyKto9lMsBz2YZexErzpkHU7gFUuaSm
OTr2R+EAhzZc7R2IEFjj9E1BWWHX25E4bNrvdBBWW8SNB2doccmm8n7My/SAHMXaajCsbh17hQo3
BWZgQBWoLr+2LQyXqmKVu2xI/P4HeCUmr7Q8BSRfFj1E8ONJS1hflGDHh1N5F8T+fQ63k+VRMq41
bVdAIdOLe1pAzVj5N3SQ4075oAqKGjYqHdaYH9j7KUjOdg998Iypb3PZcfnbpkHUtggCTTj4Van8
wp0QLs5lHolxl3GYAC+3//EDk+kALbgMjnlWRchOoY6akurWSZ8dQX/Jor9Avi/e1SCDjz3kG5a/
93F/YLb790U0AAYmgBTov9+zx4kdCDKhK/up4XhFXfHv1h1kITMl+vySd819gcOUFCAxUk5+VxZn
+86zzxXl6ali5S3oypsILx7T4Vt9OsFyO3bYTVTh1gMh7xOFz9vBsbAzdW6+Jsf78fnHdBxX67WF
GNOseQSouH1q4djonLMU9uw7y2+odb1thuaZe/dUiKoE6vN1GT5IgehqIN5fuABCLTf+8VWB6TCu
uojgfmyV7CaFgTs7+HKIr2PK2mM64DbndKtoKNM6c7RetEUjnDqNHuqeWQ++LOWnLEzTlagxta5t
CMIK6JB0gIU0eWx9aogS46lzvVWDYNNMa1EPnRGbyHRkN7JO/oGrZXaAcY2zxw1+7bVp+IIO5oom
MqEqkEcPJILsx77O4CmL7O44PBWlvUnUwGO6Vpsf2r5bOFaONA9sP/d54IuHer7zrGwmpk5o4V5W
vOoHp2Y3EAF4Swlo4W04vAJvsIa4Nn1Aew9Q3ts9dHSCGx4BpEyd8IEWQXj9PzzMDQHB5i+/i7YY
9sbQZCyCB94F2D9G/0WNNWiyXvQ1K9cUrUwf0UK6DIoiSmrao840ZjtUmOJdL6tLjRr60Q5X9ydD
VOjYOZCPGJtau38UqvsuIlZcBZt3Dh05R5LKptLzghsywKE9FXb+NoWy/lwLAQ/4SfF6bY8ynSI6
cI5EUJmqRtThLUs9N7xun9tIRmdekWkXzBwFjtry52ZQ2UMk+M/Ub1ay/KYB1MKeAvXRj2U1PJZt
FD6TDpWXXWBVqjos776G9nXkHFJlY0tAGXmAs/mIpCXskZwuEadtrWtHezmxFMSZqP2Oxwx40cTp
8q9pvhF3BfTT35EimtppY6mGR1hltDuYeONe4uebWC4eyq1/t963bi2h1jk8tjar9r2dZ9kOsLNh
ZWY/vtQzHSbHWiWmyY/hWdGzcI+rXLMv+9l6PPVu8E5Kdtu3dh0al7oJVcVQtI9Okf1kisentBni
3VQWawpIpnXk/j1YKvT7CLhC+QgE1nXL4/R26qW1CSILqde/G4/xJhFFOpIHNQ3pgbDE3qeEqGM0
9O3jen7d1Af9CE+iUnFnah6dOoQObzEm6SGwx9C9Wo4Gw9ERaLEs/bam8GyyH6Katd9JAY1Sp5fi
85BwtXL8Gd4lTEfC+bBf5kMZ2w8tI+kAhb9cudGdnVY4t3b2BGenDrLeqCNcS4o9GSbTKZzKY3gV
WANLb2nI29zfWaHnrk2eYVR1aEbZFm0YM5c8UEvC3B3333ys4uPykJoa11YG5Nj+j7NrW46bZbYv
tFWFkISkW83BHtvjU5yJkxtV7CQ6InRG6On3mvw3Dp8ZVel2pgoEdDfQrF6rB0gx6I9BB7GKKAhx
dQBhubVE02xYMh3pF89T0Fvg5TvSIHgMQLuPMrc2/IISu+7nqhHosD5hqzZnKEQ7ksrut1B4F4+p
N6zSaPECnT2uTJyQg5y8eM0kbQ6JjGNgy6uly5Vh9nV44DDJoBUjV2fZHeu2pFJsPH8d2Sq+/dzr
h3OQW0xKJm1WvLoWQJVd0DgH65wyWDfvWsBqWiIsXpfsbSr4tIFmuX8NER53e7l104FBRwbaeD+I
45EDGYiMLqHe85B04cnrWRDRxPWjqgyPXIX5niivvpnl9Ha5Y9OSaDGsYyrOOMtgsFVrPRcFcR6U
tL9dbtzkDVoAEzV4pAqFAJnlU/VaFNPXJPbn24EV48K8GXrQIYLSJQheE2OHgY1fSFg0V1nN46hC
dfRCEDZkN3R4YOk2DnjXQ+tnCpzgPketQzbZt20x4/kO+zEEc8pfll/eElKvWxIdI0hdD88Sfk2P
gMWrYBd7giW3KW3aJbiP4SyvwwSz2c5Cu6Xk+PdKkkn24nZz+0qd5Nc8Kvl11eJ75yX74I4S72x4
/Mixs5S1+pIMsXwheIDro5bjfWdh/zKtv+bzlFm4Mdg9OcYZYOLQj7S3GWhpDmVsj4+Xx2EyAM1D
QGk1xokji9ekDWg0OaWIhjz7FYvuTaWJEyWWxaOZeLcWy5e4JEzD0hwHJGlF72VYIYFqC3DHYlhu
W7k721mkljc4vg6+E7FXJcoeCPhB3fS5YdQ6imKRGsgwAB14h7qqJnfAcn6Eq7u/ssALHxvUNvsb
KI+WL5cXxjSC80H5g4GxPvXbqscIGh9cnQMoVQQTS9hEU+PaYZ5LNYkB8MdjFnL6g3XSH28r0Beo
hbBi8EGdwizzizC0UocdqH+WngHj/oZYjXVbhWBQt+zFbJlpHOffP0yS6FCSwfqa4BllLO9E14kn
Pxi6pccuU/Pargj6bF47krBDDGHLDU0A2a36dYpPXqAj70hSVqMXVmgd6ulH1TjWEWl578s6+/nX
sS+3YbJzzVGpsjzH98Fvi+u+GxUumIOH2E42pcTr6+UuTEcDHU+H6kTITMRTBt346j2bUhFJq6hf
6DlHVTWoy3OssIV8MFKHYww1FiddlGQxWKkOsQvGIZ+5Y3kH3jvfEjl9/ZtIxFXqz+Rxa395gAYb
0pnKwD3SDL6fskMH0acfTM3iPUxp+ryudc2Rm4rwKp1n+r84h2c86whG63lhcQybgw6uo5MqrUEq
9xBM7FBY8x9i83cSSLJvUFDWB+Iut/vm2sE/64aj+bOCCg8ej4l3iFkurvG6TO+BZeELfFgGc3Z0
d54EJzkIsED9MwLZX4nY6qO8coqXeeSLUH/TgtN/Y1IGmURUV6TZG8tY9xUPUfS9BA5x4fHBNIZ/
3fr/4thXTmb53kEEsdwio0git3QZqIMhjbBiEcCZqO08rkecxAst/idIUfrmlp6z8e2lKvJPZweN
awbL83BKlNuS96oT/c+S2TVyJCxYWOHPL/xo/jxtHzaEaUxd5J7j4k+IW/A5Hc3yZtx2Ey5KpcWz
aKzjoze1x6FJmmhKvR/NGK6cNs12mapcMD8H7C3pUEjMczCznlMLC65omjfNdt22rBLoL7lvYBVy
N6Spxk1cJmvIwzBrmsnSbJ4DJWr3DTUqYzSjUi8ibbbAY2L6cs1iqZe5zdCK5I8qGLKeXJX0m1P2
6cJRw9S8tkf1IVEqntvwt9XzKhonD5xeafa+yhX0fLCTMlS3KMbeUoL7SWz3YsObaVV4dW29dnoG
k304+zN962Zg6arA/83w4LtRDv9OB55fg97rEM+4iqXLFMKG6dKTxLVwvW5kdHqvXa/IIp7MzaFt
G/F2ecLOqez/QNEwJM29a186wiUW+z261hHZemDj20Ml5TFnw+5Mp8EhbH+5q3M4+qwrzdUbMEV4
eSf7d1GkP9q+2pRVvyO1+xwC7KCapaLGTwMuRnSeyA8RxW+dZJaS9+9hU4Q3rVVMV0AGIV1sjYvq
LaY+NOe2oCHQcl9OO9C/RO1Ao4T/oGqBYNm04ppzsyHNknqop51dAxPWg1HDWhfxfM2zQfcqATCZ
0HLxYLf7Pj9dXlnTF2suTUvHtpMA7bZeLIHo6H/KknkLH322xE/MRk8JK0nDAZwC085i1wqMxGMW
te1JyHURQ0+RDjxrJ2o3025I6sM0129J4y+QYf5FhX/26drGzCG1MWYumXZImN0Bdhn1227XbtVG
ROk22Na7e7ZNty/vbmRv5FZup12yaSMZncTC4cM0d5p3t0rNIcXdcYd6a5A7R4N/StlLNixVixj8
QM+gtmkw0zDG5LVCPJRDdQOCLbw8LFHUmj5fc2VU1TbQf24nAFYrUCzH6QH70H3lVNu54sOCfRmM
Vy+yTjuOTZ9gkSZSlVEuaB21KIVf5Rl6HhVSVWEWsBkLm9hR7/d7RuXCPmqae92ZLTxMMLyuIgbV
w9YPgvJJyAEPI6xfRcUIkmzNr8HvU/Rpj6nJvfcqvRf10QtrcFEtWKdh5vVsaRgWiZ/VHdxjUhx5
5ek3VclS8bFhevREaTVAoLnjsJ2zBhHLxshBH14T7lYt7H+yonjVHhgYPHdW8yLGby79erndz/WH
XFvPhrr5QDKo5kw7eapeyM6+pXlUfnP5hm7LY7VJFvZ909yfp+3DLmmNlXI7DzuYn9ebcaj24bg0
NaaZ17x2bAsBwQyMYOJfW1JGqXhrg9Pl6TF9tvPvZ7uC1ZnvjdPOrZvxT9D1brXx8kouMTcaIo5O
7a7A4y08n0874vo7WvsbIAbbCCWiX4IM3AurBqFnUEK8xyvZYoPPVfg1sRqUPwIuvRDOTLOvnR6c
gRZkkmLazfEQ8fCPB+21OG/Wfbqu/eB5DEVoHsy+8g/JIKKCPF+eE9NF0NNiTdvyfq4DtJzjPvDm
HR+nTX/1pdhDw8dfmBqD8eg55o7kdulPmJoqyKMkFFsRrow2eoJ5TlRDBlUhHEz7Rh4yWUeqSVd+
t3aMYF7YQUzv3Hi+V9YPtvLo4+qnA+lBySBB/E3xeKiewyW85ecpQtfWs8lQjwhrkSICOH4P2+bP
hT29jJ13CCh9t4thPw/OF7ubN521JHdsclwt6FSuk2SgmUJgyL+NdrNJil2esYgv1bmYbEcLPDNu
wk4iS8TLdNfz2zZfSIAYLkV6TlmMgMqBSGbaMZX9Rqn1s1TVrrTUvVvEhyGgCxAU0+drhwVVM89z
J6wI7e+y6abMFsDcpqXWU7IVCjqRR4Hbsi6OerB5ggsnsvEE5bj1wXKDmx4qkO3ko/5rqWjGMGV6
gtZyqozREeETVFJbzqD/mO+zFFTH7EEuURwYoqiuJWGPaQ3xC5jTJAH4sLuDh5fvJOMLNwPDcuh5
WjDb1TmXltwpBSUJIW4n4iwcqkxfrjlCI5UDqjp8edDfufKJtYc6Xth8DT6mp2NZ29lx2aFpJ6O7
uW83o9du+qzYprRa6MI0MdrulY6B5dU2zCmosHP9kcXL5e3F1K5m/6RCPfMoEUITv9g3TvzFL4uF
CTc1rW1cU9BK23PgWn4ZbyZr3Dhy6d3V0LReyqxcyYLBh5nU5Q+7fZ5W6Uy4kGX/9xQFxQw69Wfz
I6AzbLxpaxWrREvQtLZXDRwcUjzGAtpDdhWOBfhllgo7DOanly1PrurkLDHRlUj3bo1EQ/fTJelG
dUuJdIPv0PPvHw7FjZtx6oQ5enB+196PogQfwbqkDj0v8Yem2zGvbAHd4h2x4k3XNdspWaIqMh2d
qLY3VRKMIyjCRApjUFtUic12ta8rtqk8xJVjaZU3XVBv5+ZWhqtwt1hmzU8n6LFyAMumnWeVkQXJ
rrFfgoOYjF5z1dh2JjFC1nXXlYesfWr93aoQoBclS3dOhwBCfrvQciK/aM45u1Ut6/XIpfAgAUUR
F+vuupzunJWbtl6G7M21z8cSX1yIezpsM7Zw1jbMsF5+XAzKCnCNkruGXGcjjH1/eR5Md1ddugE0
9BADSNCwuuH3w1V2/G0/eZsb6zHZLt2dDEFALzemQ0BmN8A5jE0/pqrdFU4Tof5z8r2ry4MwTY7m
qE6e1tR1QD1iOzSqVLjx06Unob/e8Uk+UC8rLsMk7soZlW5qw67ALbrN9+KY7pMoflEPd86Vs9mk
0Rc8z0bu823ybd2ANFf12mH0fR8zVnYHX95NwbqI9jcafYhoA7gcm7BARPMaekAouImDlSHg72Hz
Q9PnVHIJ4T65c0p/O4GkzGdLdxOD/ej1wy1ctUP1nNwFTXcMuP+tyuMdyaYN3tSWArJhG9GLhlGf
7LkDyLh2oJvZNEFyDGsg5OulpK7BQvU6YdkWacUKbKvKc5KoJF2xk4kQ21XmotcCM7DqtY6DCRLh
fWIBZL8K3+LaRNtcuQQVpKQzFjWsosC/5gjBlz/ZcCHQa36HGUpyNerBd1Pf3nQzIAJ2+XXCPYoO
07s3N0vFWX/j2Cf+q9f/hmXtFGWJuWFP9b64SX7492N0ZX11bsQ+vwmexe2193J5TKZF1rx2LHyn
bit01fBdnUELZyG8mWxT212rNKwCq02QXgQNeO7Fmzx97Qld2AFMrWtn4QzooxyV5Eg+ec9Z8d5k
z4S/Xp6Qz5smelnvzFARYJdoekQJUdP8dJ10M2SrvpvoNbxW1YZ1FSKWWW61G2V7lathE6TrrntE
L+LtbafgTYt9sR6Ce9/hO2dcquT+3E6IXqjLJZ/qPEasoROPgAiI2nyRJ/h8HfivuRO9OtfLp8wD
nFTu2le5iX8U1/21tfF34Wa+f+R3/M7bPPmHX/zt8gL/PS591t15iB+i/jRCsoOcbzvkKH/Hj1RG
7JGAqWZfRfLtT3xfHeujdciP/jb+ucRX8fl2QPTq3SGxOA7liKUhYgeq0EkIpmWIoI7nS8DAl6iC
TTOpeXMNAjWILlO5K4OvSXPHAzAKNU+x/TWTV16zlAMzxCcwwf07g1YoiN8pR+6STG48bz4MYXwF
IZooGIYtqPsfajh8E46QF5juqiC+pXGwmSuxqSq6Y8X8MClrd3k1TROrRQJU+6JKOcan0OFrnmy7
9DEhj022Cv9C/lPrO/EcR4NG7jjhu5DJPa7K16s+XK/w7fMyG4ZE4oCQleG2sZwtCB2fZH0zgR9t
IaFriGU6YGvo/N5qYwT3xGJ3LIWqCwQfb0merMr2ER2z5SWtDxZFxMogAIz3yksWsn2GRdXBWl5H
cYXl8JYx3dLsWiQ/82A3NKu2JqLLYjgozhCs7OUudmOQ3tcPUtD9VC1JExh8UK/lFZnogrg5byBn
xkTk/u88BaKL7tZSEZMLh+LPjyJEB2aNM+X2nJ9nPu8fad2/zI171QrnOHDAI5tVKt8u8Pb/Onpd
dhkqMtBNqm65f5fN+yxfcC2TbWqOW6ikG6ZiQtAPvDLieD7a+wosxAEryoXd1rBn6SAtHAIVGUHx
upPTD0Dap2l72XUNn67Ds+q8Kp3ufLaZ3GcVnmRzBIJ9XdPn9f6wNzml20PkBHtT191ZDuo5Hst1
mSGiI7AG4XUFMNrTTk3b0Lrr1r2uE71AN5vyrHTPs0wdN2Lxu88WnixMy6ft02UgvMaa0bCXgV+9
7XEFWXma8bVMFo/TSo4TmnbVroTOZLkq3070ClyZ1LmtPJyS6oTv7cC+mVHKf9kyDB6vY6oQZWPX
ClMkaehTPh9QumkF33351R6WssAms9Y8shf+VFoSh4eKiFc3m+87Ef8Zimndcur4KteLz96IAVBU
V6Ys3sh2qcDSMDc6tooXRcyrssbFDASAsYWC4b6h4OQY7mXebKF3svTobdiY9CpUsBrmvAoLdJTT
fVaqK8a+2tmMqveFK6bB5vVCVOH6SZExGCZLuxNghFU1vVy2H8Pq6hCqGAh9H8TpyDcJ/1cPZtwN
yQCgn0DT8fVyD6bJ0fyVjZYbowpE4smGkZ3Fy+Hamot2y1CYvksnvqRiYpgjV3NeKw8gwjIHuB13
2bYa4h1wgdvLQ/i0rsEl+itpOwyoKqj/5g7yYd/blruZbAYRBk/G1b5MKNk6yHg/FnXhbCsUJRwu
92sYko4NoyrvKkis4jWDbsLiJhx2l9s1nEV0WJi0oTvsFrBXyq9K5J2yBExO8krQJnKm5HHMF+5U
JgfUzgl9UYMhKMXS+6hy9qz4mPj1BhDQR5EW1xkfF7oxTZMWoVxUabcNqMJ2ThP+AJiegxQ+WEXE
6hIdJSYaCn4tD/FptNMNasujfl4I3QbX0yFiqGGaEn9i4652Iie3t+H4vQUj2eUlNsyJDhCrwc4c
0wmfLdIJFIVFBOtd1/LZzz+cRcbBk5K654Bd3XbDdTst3EoMTqZXyApO67Gss3O7XVTOdymyizlw
08PQbEv6pbSfyokszI4hJnnnWfswBrvtHRnEGIPnyw0e8SJevITerbuEx/n7HvBJMkGnbShR1Rum
/Xn6T2/dJnh8Vo9X/vGObFX0xQLAfWEcJhOi/45jcisyOVjhnd/d0O4kaRqx6nXdOmvOW5egfXQy
tF2QQzLdpEvJCJNlat5qT2BPLWe027XvIcmjsV2lTYswfbasD6saduxcf8hxLQelMI4tUe+J/arJ
0AFWDnLS//topR7m6jAvQVwNC+ieI+eHT1ao2M+ID9+M1ZMvepADHvwuWLAOw0zrAKs+jXMrhC4D
UAfp+Ajd5C9Ov3huM335+fcPX+5PErXfCGE7Xj8W1nWRPpfV87rJ1rwTBkGcpkHTtXsnvOd4lUYb
o3rA7ToIuodZPdy7lu1cjf7wWik/2a74aDSuraSb553CyxH9FlP7gde9fYWKtVX8QGhci7lFKaTF
VQv5hdHKbnngP+LFYZUqDxrXVrJIuJi4dOi3DpijKMH5+y6fknzhDPOpnaB1bTEza+pZIkLvmExl
Jf4koVcE9h6ctnah9lPRgg58jbmjJ+0A2AdFBp2Q2PlJoE1+7aUpq6LOaqEOs26F6b8WH3tp0ooO
1WgoOJ1+NPmZgsKeLL70/Z9uSvh+LeAOgYxTEVbONxEkJLvmieydHUN1bn/oLb/It6nE28bKwWhR
OAuQe4VUqQVpFUbVjpT1NF+HtC7ogj98Ds1jVI/G0F3y6MwmdeyY3b9nUjQOj7pUUbWn0xwKcCRm
ITjTgz5wkjxqanCpWtui8OtcbkBJ569ixcCHnE/BHyJVHCpQrkpIPfAW3CVbPy6GGzzwokI/jNkS
WMKweHogH8AH1WeYU2gE2wxQPZnaO1lmZdRzF+zTtSLd0rX27Dn/OVtgPFow6AifWKhC+xvIGFz/
DpD9ViF7M86rjrzoQAsI0B0oU56X1on2VTdtY2v0r/Omjsn+siMZQoKrhYQkqbNUVm7xSmxi3Xa0
rW56pIwhQk1XpbgxBC0WuIy0qsmC4CVgdgDqmIolDyAGn4aonaFjuGDjppXQIkI5jEOLnQB6ZgPE
bKndZzvLScN1LvofCSRLgFpAtMVrQyH2B+nSGdR/foPn68vLYPp6LQTQLHTYRATsyHYDecvG0smv
EjlYzfWqDvRCg4AK6sauAylZWzp3mXDFs12D0Ply659eYhnVob90jGvc9IP8lbiV2Hu1q/Y+7yvQ
2oFDSzRAQhWodI9CulRMZTBbHfib5F5YsHGKv5IBYo+3Q809iGJCa8d7slQWr4JvYFyae4u4zOLU
6cRNJ3zxg7hucEx67tyhhCv+eXnqTCPRHDyfVYLFmPJXK3HrFzH45VWSkJlHebuUxzfEQ13uKGgs
Vjd2Vr5mU5XtFccjE0EyY3uW3ClTVC2vG4nm54o0Weu6UC4E7qLZtiWvtllQfh9msOOu60Hzcejs
FAFv6hwM2JAWj+fi2aFgGYGQ1Mu6DrRtP3C9oE/8MX+1s8AdbmZWoGqcWUTEO2Zl87QQdE0Lonl7
0bhhafdM3FCu5G1So8iIDSq4jW2e7BpWrXmpAI2+dgfD9l53GeSwXykh1YEPOdmNM1QME7tfOgwb
RqLDh61c2aCWsaApAprFTVMXQJGMo9iS0fkTti1biC8GJ9GhxJRCLzYdZxCr5xkdEX4RHjc18crb
GlJhz5cX3xCDdVBxMzcZmWicI8aP1uFMgt/RIF14LzU1rrk5dWmax1br3yUKWnpQdc4HL/vSWSUo
zxYmydTF+fcPZys+OjFADD32qLDrnQgs8RDOG2e8KS10YIjyOrg4CEfw29OZ37vOXGyG4DHLxa2Q
6TWI+7+73BKRY1urKp1gvPTf0RSuldhT3YE3vewDiAImyYPTuN3CcpgMSnP0qbdAuDxB7Tacy/46
K0FTSQf7G4ox3i4bk6kDzcXBWz9La4QitE3SbzWfrejvsUoQSRcesj5N6DKqQ43pGORlDGWV10zZ
V+0AJY2g7g85eZE4iLZIeC2suqkf7cjeSzyn1JWAtnXgTD8b1QWbHCQ8m3JS9JtIAF0ounRJBcBg
wzoeGbiuRJQlP3PPj6AzQSrW+p0V+RKhk2FVdFRyR5XvuCHm7Mzgyoup3E6keG6B+NleXnbTZGlu
TtTgQKe9dX4GLWhBYqe+A9Gk2JR2023C5KWR+SLC52xJn1w9dN2jxs8pGVw3PjV4J4gIaFoKaNxx
R+2lSIBdIsR/b/PcU5GHDEIRgUzHsqN6XT077E/f7i1vwBtPMtwrGgw72Y/OA7iTiq+XJ9K0Upr7
C+blPAEk63V2QQ3jl30GYbJWRYNnL5H+mLrQYkAXO23pt/FwzwZXbsDG9EASP7mugmDVUyGmSAsC
fO7armVQrxWiT58EyM8knuFPl2fI4Co6fNktQ6svraS4p4okuOfyQdpOGwmbQR9+XRea6/tZTtIq
DfjrQFL+O805u4G+ebfw2vz3HPKJBevo5TjAMx6gW+Qn7aCBt7VoG85dBGJnMBpFwRS44rVPgdVx
NhUIIAWN6jQb2C7nXjJuBwKAR7pnbRNL/wBlq6aQd8jyud4fsHhCSAu1erJNv2WUOt5TUxOWPeF1
lTb7EMwzDxLPeSrqEytPvKsRh7tyvoIdzyhSzwhxClQrjagwajY0rsLGj4Tn2LRCXrXnU/qesAAE
2Asxw7SQ57PVx31bddYk05C/qh7ZH491ascH5/nyEhoOaDrUOrNGj43pXJ1EAOp3mnd2tVE4J0Rl
TeKrugsXU2YGd9Kh13HJvT4UbnFSDnvBYcSPQNmxt5JFUW5DbNUh1yqwUiryrvyeJBxVE1BF30u7
APdbDWoTyNmx7r0WQ7KQKzVNnBaAXPDZJTXJxakZvd8KbGPxWHZ4m3Xao9WTfOlka1p8LQgB8eND
Y7cpTpwG+U7WikVTvU6QiOGY/69pQQYFBeMDL09SIfYXoZh+WK0SCzH68wWxdRw2KYnDBqjPnNwK
rGOcdG8x6HvfOtDBozCvqLZ+7dL3y3b8+TzZOiybjSC07MOZvyaTHHzkDEHW/QVaCWpdlsrWgdmQ
ishCFJzlJzeAeBxxcJCN25RHoVo0qc89xNYB2lne21nuVOFdJtssGtrxPsjSamv5i4dmUw/n3z+E
ErcMaONOANp7vhr2EESk164A3dwoUn9VtLLD8wJ96GLwex/c+1l4VyTxNR1xYS3ZoiSNyaK0M4WL
rReJlqQ+/RUeLhrvGSz40ASLCxBfzSyHbOwg0yVlK5NNaS7eFNRPC9aBaNgjMXmmfZ2oXWBZo9hd
NtrPY4itg7DVmZW9b4f6lFn2Aw09EDRnsgQJeCOfytFb+YBgh5qbJxkSq0BYB3ci7eZH2QUii3wS
jws3DYNV6RDrrPdoX9BCnChu9DvZsruCgAY44+6aqkl8q3bOYLZQjqJtcUqIVQWRHCDgus2beCnH
ZlhoHWQNgvI5llNWnJqhyB4BYc38Td52hCz4hGmCtB08Hl2nrN2wOrGelAcmw37DO1xaUJD1dtmS
TCPQHbtOU3CJp+Gd7PDoSCppfXeq0VnY60ytn3//4NNdUli8BXLnFdejuIYMUB+Da84D8nfd12tu
LURGvDFu81Pghrg+NkC0tRs1cbIAVDZ9v+bIfkk7MVs2f3VU886IE0aBVS6cUg0+rOOrQdSpLJU2
4gRp3uY68axDYE1iZ8/OPQuWiDBNBqQ5cOBahfRAB3xqZMC/DOlcPLkuVJnHMfi1agl0oLU7MgWu
xaTCO08TgBmlrO9HCVGCy61/nhn6Dxsmau6QmbVL95h5aWaBv6sPwhv8NlfbWBWp1e1tu2iLHfNk
K79TQB/IUiWeYX10Ukw3lIGb1JN4TTgSzj0N98DgjNsePF8bK4jJ5vIIDSukQ7NZ17V8nHP3SEJa
fidg9wyauf7VysU8i8GIdZB2zESo2pCkJxfZlXBTDN2EAnKXx6sE69h/2DAHHvaZ443uKcARyt0V
RRoGkDFul56YTFOkeblKWEqD3hevmYX7tFTYraFQYR3mOCPXl1fBtNiao2dFYoFUtUlPXTGTXTPi
AYt6pDv6jXis3LzYX+7GtBTaobzD6/9AhJOeEtZVN43jkZuwwsn2cuumedKcHfoDmVVJ5hxdsPg/
BKOU+4BABRVKKtX75S4M5ygdyN3Zs5eJaRSvEmjJh8aHYg6RdXMt4k78sEjx4rXuEn7P4Ps6sjug
RaOghBve0UDcng+FTS1uB9VYG8BX0miyhi++XawCfzFbh3fLfCpiiDhmpwagBHXdIDcpf+ZhHBYL
ZTsGE9Ph3TSpPN4xZp8gg/AL54VnRPn5OFvxyWeLdmwwMB3p7bpF3/Ze4p540OfXf8+EQbFI/W4a
wrnXD9u5mvOC+yEqBIRf26hrct3ftmzmK7DN0TsKpcTLRmawYx0RzZp4EhaJq9fOcygAYoDkAFLO
p1PcVEGxLu7q8OjOomAyaXLv1HHBu42bdva0RQAbUzACWC5fCCymBdE8vvD9WEBA1zthA+u2TVnb
V/k8L2HWTe6oeTwNG47JUgJUtWN1M2TB+Mia+gQKG+s7FOS7oz1D9e/yqhgWX8dIJwyi6HE+pjck
A3NFgGrmI4BX8yOd4vwHj8fg6+V+DDOmA/gSMIcAmdKJE14Zq2CXEFZ2Gyb6eAnEZzAvHcSXcITI
dAjtEx2sfiN5UUKaciw2obcIWzCN4TyHHxylgW5S1XmzcxKzi+y5C8ap4WkGNKVfZ1Y6nE/ZTZFN
dPBOgZrIK3bDfIzCIFRLIiemOdI8PSmCyUWu0zspGXO5FTN0uKDaHYIZKVdSqXVOqKP5KC+h8xzn
9SkmWAplQ5gyGN1nZ6hXnuI8bWMvPKgMiwIeolzFblhV4DVr9KcvMeH5ZpqgMnTZak3eofm5cMJs
qtuy/h8UYmDiezFY8zVopIZIFsX3db1o/h6UVuvRMvCQdC2Kd54jpMjcz/8MGXSO82EdWsHWUX1o
Us5VSe0TfLHfJBPUwJsOEi95DlnzyyMxGJiO12M20OG1FyIRH0/eJneJirrC/wXW8z+XOzC4oI7V
E8UUQmSgs08dHcI7VkFEMkVN4VKKx/T9mofzoWvzsRf1a5elyZFm7nSo6pY/ZIgtq56S/8twiVqa
Fmqb7KSsrvgBdnl2xa0y59FU5Wzhgm4wWx2ll4XuoFQKpboEggbfwpy4L3/Fy5ks5JuDQLlwjzNN
l3aEj9vSTqx2ICcCcM2Gll7xFFTBEcSOwQImxbTemqM3meO7joecMbDPYbmleWnzGytH/mEhVpk6
0Dwc6uIdyUJVvTJkNNStaIBhBbrV48W3dRarOTdQQKpuwpKdmArLTZxY3lU+sKVHScPn6zg9boei
7QKIznYedtJsatS+zADYuvztBjvScXqEi2BICK9fBVQ077OA8IeSMhKRXKGQcaqeLnfzOfsXs3V4
Hqsc5uMpun4lIYShYvkoJ36QxRRvg1I8kkZBFaAgWy7IVQNgRxCmP/wc/17u3jRKzemV4yWDnHH7
UWRS+yyr75jXjDdIUuzBjb7ucdfWiTvl2OLFNa2zG8Wq7/HQHZI4XlUtgvk7W8eHg4kX+HMmsqB+
zR33zzhAk8aii48EJhPTnNztKkvlVSBOEPL0oZfLFZzPnir31+XpN7WvuXg3cmcOvNY7SVGE+2C2
1NVKDSLMjObeUMnyyxasbyc3JfFD1s78OAXsZd2Xa64NxkfFBLMgHn9GuYS0qMBdGyxhfA3BVYfj
sdkHMWCTVq9N72B7sNLKieJUjizKaCgWPNzkejoij+NZwfUDXpyk3VbM27Eazxp3ciStfy1Lj9Vz
hGd9r8ujMyd+7YMRvLJQoBvnXX6XtF1FnscyTa0vUCMvls7yBo/UCeJIPnllahM8rrXMu437obD2
NHPG+juocOLuaRJ4nl6YgU8vWx7T79aDj1LzESqG744lAdXOgPjJQTImxqgb8V61sfwWuU/KklVn
JHR49oMPzhp2EI4qcHp9xwPxuYQOGkNOSecols6q+UMXmssmAKXWSjHvO4F1Hss28d3j/3P2Lc2R
4kzXv4gIEEiILRRVdrl72u2+ejbEPPY0VyFuQsCv/071u/GoreKL2lXUQkJSZiqVl3NUNKzBIZjV
XCSNwFPmFn8Gcxnqy8tsDmsPy2EQiXjW7HUtgzphRDzdoGWYwFBhF9atWJhfvfSjBlq/WoZsOfil
zPd04F1FwwSGGned0w+6IOzZx2JSBDy+6CjvT3webjxy85EddIEuQ8evX2SevQrZqSNz/L/h+rFb
vBgg6V+CbW9kimR1swHZr3zJW0XlSTY0KO7Crh73KvbfNdKY4KI9bybweV9vDDSWLy4wH85OKeHp
bXIPyvxdfcfoxg2c9x2iEPnavEgI5ucVqby4FKiD6lhenPqx6tKbRMl8X9M+a8Fz2QTP4hJ9Ooy5
8uT90ufyJmcPCzF0m3h5Xmy0qF6QQ8zTNpDd04WzrNmxVRZJNR/WVLbDwsXAnjN/5E/91JA2Lhau
/wYPDQLC1zcpwpH+UWaFNRgKzbzeD5sxcu910XzVK9gsvSwBwNJjr9G7OKm/+PixzfWO72cTLEO7
gZ8XipqsxQs8ALcFwkczF3HJ9V6fj020DOUWTjTR2QuaF7KS8S+p2RNfkGlArd34v8qZ3dsky3xb
V9pHGkZ4/nPtlmABAlXWWU35fEtciDLzWQ3DB7ZmVtUvPAR/XzIu44ZuT6CM3WbDzVd17oYliltr
/9mfcQ/KWR0Rq0PDUtPtaZ7lljUb34TC86QRhX8vt+2ffKFPOWlPGd9OinuJH/GdjbKcttn+ppB0
U2SmxUsGlOkvFM5kjDzTd2Rgp3uUh+/E/C0yaz6vg22QAqUT9DkfRwfwNMBUYKdlGvFAva6CtgmM
+7sHFSsCwF7zPIRjfg9Ua/ISZcVtHHQQJ0PDOahEwfbaDvBzcBqya8fHVsjTxrNyJwBxuXfesSFm
/xvwK4ombJzqhc1z5h9GUFx/djzcf0XkxZxL755KStcDL4MdEbYJmKHnLnJjWqOu9Z7U4de8LKr7
FcXViNKx7BkEhdXLBljUnQIXy/GYj24PWHPSCXAZ9mvhjknIaVfEUwuEzpuO33x2R3xoWNjX4sWr
8v5TVs+AP2JK9jvhRtvnG3c5Q+yUFU3fvHhd482HJirhXrdO3d9SXkGZ2QU3o/6hVhVu2bqocAwF
q391pO93Nt9yB5rv6BGv5lkEgIilDfXmdKrhpyVhPgbBE5mXvSOwGBLzRc3CpQ6JYuGzr9HS7SUR
yJx1HeOge5Qy1cXmBShh3Do3j3ZUxnIqZn9GvinljorRe50545k17tIlTbMyfrguVJZ9MyHho36t
YUzG/MUdXXnX8KZ5lDmvfqE3bs9JtE1hCNY8tHxeva14qdx+7D8r1oTqLsv5jILojFT+HuW8ZatM
NpHW87eeaFm+VFm2otY6mvr+xBCr2WvLsE1gGEg5TpKzYcKTA3nQLnbppI/olcqqHXfdslFmVGII
ozZECkk8L2Xg3FPkD/skyNvuO0eqcmcOixvnGwZRlaII3Wapn4NpiM4XQx8QlfSTZKn0/SgZi+Uf
oAg8OEgqXpcwy66ZAYugA+2Nx1Bltg4of2o4XswRqvNvSu1SZkYq6mGlQH/c4KBM9OtweRRkUXX8
/3hEWXTe7BoMPY9OFfDmXoKIOMnQ0h9hNHQ/mnqgSdupPbAzy+GbfYNwepYWROviGbg0P3Afkgcx
aZaUetvTD8td+AcZSQTjNQzwTyIEMNp0out4x6YMROKtZDoeybTEQGkge3pvO/jL/28eh6LwZi/v
l/yFgGDJiT0+3c9+r/Yg+mzDG94QwT3eKjmy52Dxqk85emO+OjLSh9uk1tD1gOlxkzTz74Grwb+N
Yxudp6zZwvi24Y33DW/6RY4dYffiUqY8olQ/zHdhBmyiZOh44IPLlHa0q/BcLjzQKISoUE5bFMzp
5dDCp9/DM7BM9Ecj3LS6VdSX7QuKYP8psz76HhH21S/0TXytlJnkHIPrFErJoXxB1xA/BWiCijOX
TQlSruNpbOvutuMwu+A03iCoMpr4M+s8JI4zwMHEcxCxPRwriw0xu9wG2YYuKTL2TMD++LCiiTrO
8jU/CDW0h0oPe5UCtgMxpBaNwE3QAJrneROkOI1z/XV2SfWxHb0mvUlwzRhsFjYBkAAGtBurWUr4
1Fm3docJ6d1+L8JtUWyz382leZiVUtF75q3yAwge2ikesmnLd67A39/6zjPE7Hkru7n1ka9gYFWU
28egm4DCIQvdz8ivO7WfFKX2wOaDOx69owMBgt+K0OmxCCcE3CsuUKZ0fTMtYmHyetRk4hzr8z7q
EolSrqvtBESrNtlE9Op0KrvN8zY75Ea/2AavqtnzIkDvG3tMOf8bBrfacb0t52USfDiAzOyjYGpf
QBYstyqOlpKpv8cNIY+9cI1Frs3+M+XU4UZY0L60XfgAsrH10LYc2xYydHRePwvbKi7/v7mterbi
MMqV3mcuWIDGCYVCoIYVx+uj2076j8tqFIWSWAALvE/wVvpTr8ceBTBheyZUKX66Po9towwDMBe1
g+CD374AeL9LwGU43yug/B7ytfT2WrltO2XcXTkyIShhpvS5a9WsD14NhqM4gAPzdH0NtvGN62v0
u6rIq4E/66xzD9xDLXjiyNXzd/T/fReYmg1nTIBqOZg3xASqYPwmQOI3/KPmhYHhAN0E+sDD1SVJ
70rguG8bMjGfAAQeqltKF1CdYMTkURDsOGsAr0v5Yf2NzbpcTtXsiWhH0t738qjZgaZgvErduvQ+
D8BTo4J8+to34mnE3XmoIuDXOZkDwpPrR/W+WFOzFw3dMJ67bc5lK0cdX3LkZV4PKaqwPjjNbsvm
+wJBTdqQsVTV3EaXN3C4/iPwnkuAbl7taIxtCYbeNyB+qKJt5s9+Rd20nZsgLWAmUcelp8MIENod
W287F8MCcDR+isBp5Mu4bP9kQoAkigCIYppFeFidTHz0J9RrXD+W960AjQwrgJZnMTosgMEfu+LU
uL1/Av2VBOjqbnbMdiaGEegQmBDgv6TPa+Mj5tEUQ3lGrKLdK8CxLcE0Ak5QM2Tp2bOOti954P3d
ziSZNvc2B5ya3Wj9MDt5CYF+XqPu0gYu8QCi/KYbkZqdaKMWAxXLFjyj3FgemauBODDN647SWbbe
7ENbgCLGgwrpHh2hSALAi0EmHrM+q+udmNP7YVpqsn0UdKqVXCl79irxylBBeafnKs0mAFipGRBG
GYmDarp1ORcJeHPxtsuo0PjryRf0RiDTrrvAdx6F587163VtsO3X5f83E9RuW6+k6f4vBixli9h8
Bz/5pt5rSk0aEFT7jqVAB/MzvfRpIhaYO/IwaCe4dYMMbVYt6Fcq7ssXF6Iat1I3rwIYdTeFZ6jZ
mSaafEOdLF6iv1v71wxduFEt9sB+LNaVG2o8T64gbaZg9QRqGeZoCuLA1/PnTF4ecGO2R+ZlOWOz
MY0AbUsxtMDf12gqjvtlIXdLH91U70upyQPSz1nuaRrSe+J257od+gPf1GfAN3yM+mmP6NayVX+0
oCnhLGM0AoUi6DLU0iHhmY3Fa9a7OvFAHntdGSx21exAc9mQSW/xwvuxWr+56LGPs6X/CGRrept1
+qMBzetBb9TN4T3CMr/WqPBjoLZ+v/7xtlM2NFmW4AFuxZj9UBvyeGVfAKBqUKv+dn14294YVzRS
WKqgRGc/Fl4UnzVf3COh09TEeLVvn6/PYVuCocyiCIiUjub3eSdbtKQXbMlTDwySO1tkW4NxLwdb
WWTgTMXbtgp+/D5fIfLXSpVlen0BNjE1NLrsap2HHBk1kV/i+GLOm+jBF9ihI2tJS//ySjeqd16u
ltWYHWg9mqAJsrTkI+vLPiYL+5uxLTsV0a7WWc7D7DsLRp+UZc75fe1tY0JgrGIvnG/K2FGzzUyh
EJA6ssl/FoQ2h2ZY/SBpgGK9ZzJs23M5ozc3G5p7q86VnAK133WPrCf1mfcsPyDJuueH2fbnMvWb
KUgRlL0cR/JRsRknMI0eYLaddUeYbAswFHrkdAtQFk4+YgGAs0Mb2Pao0Nx76dbw9nqMbJMYai3z
ysvXaAvvZXexqSJqT5uny3hCfezhulLYdsnQarlNtIpK7fzQlZd9Ahiu+6FDS+zxttENnR4Vr7Oo
zJwfcLjRCCvDB8Qo6I6vatsdQ5/zGpVb68bCe36B9illD/KQLPg6eLe1JFM8ef8rQnJw6lmM8L/K
wfuUkbyPkQbob9t5s8TtAvlXiBpX81jVDovl3K46uTmpj7v/vx/f1uABairl/BjmUpxUWfVHlL1+
uX6w75NKYGsMBS4V4vOiDAClmw24MKOPsnXVKWPho66EPGZEPJOl5QnL2HEJ3dOkCxkXFRybLW/y
4+LNbdqJYcfvt4iCWQcH3l8UoM+FeAULM4lxZyynUA9B6pS7FYm2Kf5QeD/oli6qX9eq8oK4n+a/
WAi0V2Db0b2nneWGMsvhSjqFvBxy8Yq6HyDWaT/7jpuJH7Jg85+8Yq/M2zaNofMCcOM17wt2j66d
jwC+SF0+O3HeZc+bg0zadQmxTWKofibCgQ5F272MYQboJcbQ21YrV8eOg0aHYpi2PUx1iwmjhh1A
L0q1TNscPBAXvqBAXUO8CXhA19fxO9PxZ8ydmpVwGcE1OHaufx9kYVh9LCOXkjzpQz6VMDiRLth3
4uZ9KR+GfO2Hhzxqs7WIZR2itOLQ8ADcQqyPRLPGLuAS3CjNajqzHUW0LN6spCvChirui+y1qmpA
l2jVqOcQtIs7imUb3jAiKhyDTtYqeBBAqBkOqlgGL84dchMOKaVmGV0vUVwDLuPggYcOb9u4HtQm
v46qAdZxvNVr5O8c47sL8SMzF648xPnGiE1pl02pDtUJNQM7km4b+qIBbxyN2uk3f6NgliKBBHhZ
jRDDjhP5rg7hoy+26M3IG+v9QtZ0Ssv6y7J9cNclDsG2TXeCbbYPv/z/ZniE9KaWcgy/gEAlcaJx
OS6qKNLrimP7eMN5aUoN2NQcXH0AJzlMJezXj2jLD7Q6XB/f9vWGFetA5QGEFWx74Wdfip5+ctiP
20Y2TFdYSaJAKTqDMzaMDp0vSKwcb9qRxHfDqThUw1zVEENdS3z3OLKTIs3Jd/LT1CwxqbaD33s7
22/ZHrP8atC5qLYL35nnfBrdPBaV3pH3d29CH6AJ/xUblFkQD8W7Ko2cLM7n3o2zdjk23fh60/ab
GLgo3O0X9vvLvcNYAWB5Z+NtO3IR1DfiHgpUoC3bptLCnQ/9Cq8d4ZG9Yh7LqZr5fl2pouYFuJJr
+bD0PK6Wx6IbEkVHFLTv6KttjsvC3izAK/vFXSqh0rn7yHk60Pw44UWQDXEQiBsP19BapMj9aOCt
ShV467XP71kGSNJa7+VdbIdgaG1TStE46G9OQ+nFIAK/27j/eF1uLAbHxMfMpzLI4Vbi01n2rZm6
J68BBifVB7eLdkKOFtF3ja8vUKpZb8ixpBMo0nPx1K33axXtbL3t+w2zU7odHalXqjQPVEqmVwDw
fAnm6Og0/PP1HbJ9vmF6tnEOJ7/GBcjc+eO4qp98cj63/l7y5n35BEXOf+VTNpssiwbyCeTvuzUo
jnR8Fdy526Ywlas43bIIbqYh9eDP0gswCyHDx7Dxkkl3x7bynq4P/76AcjMLufp1PnMOFjTqFYeA
z6kme47q+wfMzZxj14eKOm6j0tr7PI9TKnOa8mBLQHV6vP7x7x8wN/ONVdQ57jKvYKye+yPq71Ld
5gmb9uDDLwf5hyvs8z+wL6eQbfmAvWnE8jAUHByUXTIXTVKMS6qyOp6qNQ6Hm7oGMJ1hiyqvBBk0
x0Xj0jZK+BLK46arPX7yd3NFGN3QZXDLCOGgSvwFJrWPgeigk3qMPup6+tlR/34JdXno8J69fjI2
3TCUeysC0GkhVJTS6FPvLHGwunfNdGwDPwmjvWITm+wa+n2B0opUnqt0cHsSI9dWJjwEje71JVhG
NxOPpZ7LNeIb5JaUL/B5H5GuP9w2tOFS0KbWqGrCh0+TjnutDrm/x5li++rLgby5NEPlsVoOHYYu
3NSn6z1X2U5BhEXbzGxjiTiyJCOf0mGYfqlG/kDBbdrpvRisbfjL/2++nIosykO08qcAGQr75RBu
p+wmxFGf88tuvRmbAxXCnbdCpaDhiGnoxMCY2bnGbBtuaG2m8SCtF9Ai+OGWSnc5BvImTgx8taGy
wRqWzuBfbkjh/OVn28d6mHaCiRbbbCYTQ9xboFLBZhfkQ1ueUN+Ges3HNty73G2HaajmstJS9x38
ninzxCGcNpSue3pMhg2sNNeVyDKFmUlEinJdAbcPcQRebdywJm40UoqclDt7ZLFhZjLRnaGVBDUt
aSQ/6whAVGHsj09F8NnJ9iq0LMdgphLLtc+1y2Amc+D4gPPjJxfFK3pvqkSpvW4n2z5d5n4j+6qe
BK3QKpt2dIhB1xyX013RjjeewmXWN6NHqM8cRgXNKjZ5qNcKNE0P/a4Ntn27obc69FWP2uIp7Yfg
rsmiR5ezMyHq+3URsuhuaOhuldG17RgiAkI1SRepg3K6w21DG7o7rwj18A6uCd5hkfvNcd31ay8X
Zy/hZvl0Mx3WTUM3VSEp/w3qTj3kOeohR8CP7Rg1i+ib+bBmhUWLNO6+PgvOjusdy64/5l2eNGWZ
sPrn9T2yuCR/YC8WtJYAsJvSVvvzA83KJzdqlgNZ5eNcBl5KHMRPm4XuoUPZ9syQVa2qyAe3F4xS
wP4hc3Ece/fH9aXYhr78/0YNBjKSmSAVk+Z8eGBT/j+w5+zVpFu2KTR8qbDP4KzWOAxvUU0su9Os
/F9crseCFPVhHUgK1q9pR5/f5w71eWhY7mCs+NjQyybJIu27lzojKe/z2LkUDK9r3E5l0hGZ8nav
isliBM3c8US8KkTHNZ5pGoiFwHwfgLPETtMeb4HtbAwtB7wfHdQlrEg3ltTteqgdtaMnlhfCH+AZ
bJjBB0rbV3cq71z10g5zGq3THYqXTigri+ElHYjeIzq1zWYIQgPYSjaiIT6lQ3T0/U+IkfpdCQuT
x6NKGaoUovzuujxbZM7E1MidrmzLClOt4qEIfunmkeXfVf/VDz777JY2bJ+b6UZOQfNTKyZeZVB4
iVZrk25iD2jOsgAz3UhpOxUVD6bUDdYzUXXccUC0bDwZcxemnibFJHYeChb5NTOPpejV4nLEwoTM
/kG9l/NpUaN38CjiMRtl1bfrR2Kb5vL/GxPjA3M3KAH/knrRcEc3755s7idKxLGps52aI9sUhoFs
RO/5EcDUXifajnE+1F+7aP4FgPXjQOj99WX87vd751VtYmw0S+AyX44AKyU67oLX2qFxod145v/O
OY0XVC8gcwEOIC/eOv9Jqs8tIMPQ4VPk3ckHNKR2/m0rdShXVAEPICkAvnlfpKCjOXDix7r6Ec5B
TAv3cynCHVfQtjGGCYnIkDdkWuFrZuJhpPTD2n5jShwiTn9d3xbbDIa/IPwG1XYLjPySe82xKhGp
Xf0wuwdZL0uARs2+3zaPYUO4D+7vKOqg2As5qGaKUVXoYKMbQF+5e8lQi8U1U5QdlQq91Ziko2BW
QvkXmGKAe3V9BRdhfEd+zARloYEa6RbrnLra/eWHX4NueyqmaOf+s41+sSdvtGzqXV70G0aXnhJJ
6WrvnCN3G1f+wA63LcB4ogfKq90iX+Y0c9yT7pqTyKq7Oc92aplsK7hI2JsVbOPS+hSk2ynIQGNv
nc65Wyeuanei8rbhL/+/Gd5rWdRkDTZoDIEF4fPKiYGP+Bps0x76leWaM+E5ADSM3qoZ2ABkQCuX
TPwl+6SmZ1rdZ2F+pO4dyOJ2Mo62qQy9zuXcT6IJYFM758CH9TT07WPkz1/Vtt2vWf/S9OGHqKDH
207eUPLO9YKlXtmMiGidOplbJgIEBr2v9ioqLIpn4nag3XnzZEXmdFNR/23mkkVPE9P9XvWuxUoF
hnO4ORGlU5HrFKSKiHYQeZyW6A6tN4ly/GrnhrBImAnPAXCGrV8iSNg8nqX/wJ2/V/V4/QB+f+g7
xsOE5iDgpWhVgLG3D82hTMv4/uvyofuaP/Sn4iiS/NuT/5f7yTunW9omv9z4y5fhVB+L+At+1oe7
7K+75mN+0LEf7wWZLU8tEztzI5tXqMnFF4Vn1SzJRB9a/9hHOqb9zrVukQoT0GMZeZnnDIvuGw9d
Ac15HdVttuwPNA+vbWoq8PUuQtb9vKZRWSSA97hx+MuK3hibILqQ3NbweQr2d9f8atqnZXy+Lgo2
KTNU3+0W0moyzenqhmiXuAvaCHnFfEfTbVtuaDqjQq5Ts5YvagW2NSlrhZr6m4AafFzZ/90VxrvM
AS/yxUBm5RR3ihTe3QXRyN1RE8vemEgQG2u7Aq9lnfZJec+TvcoR27DG3ZqDJHds5lKni3Ms5zn2
2sNc7nyyxd83C15kNSwl4WPxokcGn7G8Yxk9jPBaCTjJ5fR1a4PbwuAm/gNXQwnAzGzGu6skKp4c
36l/9UXf+6no9K6psm3W5f83oq/KFcyQqKtOtwNJg5d+5+stgkkMjVo8sPMsXbWlmw550kzAxpbg
VLxJp0zGaInnWwhamzUdAyJi0YEmUDPdJKD0vXUKQ7E8vpWR5Ig3Di5LmP8DNWiJmn9d/37L9UYM
xXLWdQNBACK+E54bvfezlT+q/rEUn28b3rg9u7zPimDA8KA4AFHKeQ0eJUOZ3F6VueVszRoYTUaQ
5TkYv23H01KzpF/34vm2oQ3VncoF7BsZtn0iiNNE8iDnHYG0yLlZ/kKJ44TgQ1UpgoGxRxKej8nm
/Ht9x22ffTnoN0o0OxmqjSukVJsgi2VAju6yIyq2kQ31rIoQnuOEvZak+9Ao8nc57cXDLE6piXEx
S5/UA6hv0148ADsb+aoLqcv3mR/94QhhWYIdm2lbg3kFUlCbiR5bP4OAt/Py48xvqvbGFWWIes+z
LuLlNiMrBg4BKRAcATXCDYeKIkpj60c3pMInsOe9oAtAjkN9KAux4xa8uycY/PL/G4kBOhme3kEV
PLCteQJ/w3yP/MMerJ5tcGPDwU7AJjFGHXCpnNBLAhTLtqdCcK98ur41796C+HrDOgYbD7xlm1cA
yqBr9lHK7ONYAjgb2M5PMvKjIpFb2aCqEgXQ12e0LckwmRfqxm1Ya+9f6mUEYaKK3jXtLoC9bXRD
jHxva/0hYuRfeKy5/ivKa8Q6N9UN9d1Nn2++NWTVRu0qCHlRRdCzGJxW4Ri33m2EGpSa7w3Vjd3q
dp33QvGqid3GcQ6D4/kHqnVzy3MJUxjhBEAIADdi4t7LJFyJntAuJDTpnGE8E6fce/X/dv3+eDhh
FsOShpLOPjqL3Cpe6nnIv6JVtMtSnH4vOzANg9PzGUjwoHf4sYIdStMUcEzSrU6knecBzU6oSXDv
ADcgsyRoB/2vWEDBc8hr0Mt+I97s+A+5B8JcNM3M1fBEgnUAMh+yTxLDo1YCrbUJIMMaoROAlhfZ
BsCHYcgfVB5UDCC6UnvATaYkG9b5OPKgYUc9dto5ek7F/B1hedc9oNR0i0tU+G94kJCHzNvYeQVR
alx7vDjLoEqdfhfe0zaNedcCwRwOuDP9SzvwnaXb4OgoXrfan6tkqiSPHuFddd9vUgDTb64LDjCI
0PUfSEa99VRH9Yj8DiqF1E7o9H2EeuyaITkuWxXszQasdBmCIqBH3K7qYYRW0ePiOPj+FrGfcKq1
U97VUaMW3NIgMM6De2RmB6YeOPryWXnwl6ao6gTvnJIfb1u8cZMQlH9nWSOROt3YUzYB3IsK0Ifc
Nrhxk4Ql9RF4EfXPYFz/pyjsCgi0bypOwqYaNwnYcwLJpCvOfTNUyQgwjBjYQTtHZrG6xLhFALFQ
O0E3RPd6Axhy5gX8gD7tPWBD2+jGjbE27tBwxtiDHEF5gg6RLdY62LkALyf3jpn6o9o8UIhPBqw/
86p7zBaXHJttvhv62whbKDV9bEd4QdZoj/w75vNMkAcoKbmPWDgjRnxdbizqb4ZUdAZB57VmDy40
E80VTlJ26ktZez9ar9ixZJZt+gMeFTSEEhCf7GGV4O5E+edx1IDM9y5NhddXYTllE+OzRAy9XChs
pWgiFfwzTsFIUlHkYbtz0rYJyH8dNUZLnCybphe0TYcyLUXbrnfzopdbgma48AwxrcU8Mz4x8jBu
CojmWq+H/4/WN9vXG45NFSqlM77Kn1s5f5snj8UDr/bqHCyna3YsBJuMZopm1HvST//LBTrKeRY8
gRKp3LGbtgkMl4P4wnPQ08yAgAAACpAL/QQDpT5Qusd/bZvAuDOkaKMFVGfNmRVjnrpe/VUJSYF5
uhfEsey/2b+Qe2UxTeBDOK/a8Q7uAGY7Ee1BHNsGv/z/5g0BbhUi1qUUZ55xPMKZu9xN6MFKr2uW
bW8M019OY6BkXZF/5TrMcIroI1LrzvdBe3s4cbYZTNVS+Sy3PizO4wKsTjQ04j0xuHOk4iHQt05i
6BdS8pHomzlDP/C8xBweFVoyF+gBmuRus0EmPiHrsggkUEF91tHYH8YV7NAbhPb6MVgO2cQmzAQa
3z29yLOEj58GAp23gPn/5/rglhMw8QZXV2/OKNb8rAggRngOjLsA+GbgmFvW2zbHxBqUfGp7BtKD
M0PVdyy99VfX0dvAqqmJNEh82valI+EaX3rViQKFpxLhlMzVXn2HbYcu/7/RMdcfHISpKzhAM8jl
PPaVMLXGnl/e1BlEqWso8dr3TtVOqj+DPKuO3XIFJ05djHElIanXT9kmQoYmizEIq7KpunMvgJlV
o8grUZlzGzonNZt3SlDOrh1KiM8u6R5/7/4SADTjtk83tFf0PFhmlzZnd9VHFmxAvil6vuM5287W
uBxVsXXKXVtxVkEpYxSwUrBW1XXsOfNeb8r7Wx+YvTtcgzlTe35zHgfAJwi+fermXU5e2+DGA05s
QiiwcHRnEoVATvdVc9iYeLm+8+9vTmA27IxZ7dRNjs1BgmbA3YvbPRf0g38xQLfNYFy+Y1TpMEd0
E+Z//pnrIDhersbFRf3zbRMYujuuYqN+sxRnXuDZBSBiN9DZYcrCKr0+ge0ALv+/MQ45YrJdrmV3
Vl4+HsoQ8KZDs3y7PrjtAAytRQKiQ1nygu1ZYZY5z1GxOIKLFaUEN9XPoAWf/Pf7WdkPQjq1ONdc
nhQoyg9NfqP/EESG6uZo6tMOx/GSSv2PARw40eH8bbjcjtc3yLb7hvoCEEBtE/Jh4PWVCnbf5d8G
wfjP66Nbtt9sy+nLsUAbhFOc1cKP5GJ0gBt3qvbF3/L5JiYg5woQNNnlfFvAOIBLtCxhf0bBbhNO
ExUQrbMbmPoijK/ly7r0JOnW3biAbXcM3S1FNLSOM7XnfJ1/BrX7q/aX6dCiy2/H9bftzmXiN6pF
Gm+kTtXg3q17UCQBvmhwi/Bw/Wxtg1/+fzO4IiAxlHNQnQOfbH6cB20///BBWEj2CtttMxjKm811
OyoF0+zrzklCFuaflwnP6+vfb9t9Q2/zGoBbvArFWdCtOTDNj7/1Cw+Cp9smMHTXjWROABLRnZkH
v1BCkM5Bxz96BKwQ12e4CMqfAZTAxAHUkbcsvQeAU1Bg5fGqgd/FgSVxvODFN2oYT9enseyU2bwD
QiEXrZt4YoCeRR8uTYjBNB/9fUKvd8tqKCgw/ytK6LuWE0yPQK1L/0FpAG65l5tsdQGbWNUbeNM9
Kebb5NZs45EVnxAC4jiWfP6CPqcN74xdRBbbVhkqLUsF/lCHYCWXp6qaho/sgvmSsXYnA2vRCRMI
cFT+RHpUVZ61A76w35dBBByL6wdtG/zy/xuV7pe+AaZrVJ8DBIFjIOIgco/n/G2DG9qsQlrhFdY3
Z46S4rMbttGHmbfVbW5KaGhzhhQEbVXWnnt/Ln9vfB74LPHVHueVbW8MbVZZFOhireVZrfATpZr6
u6nJhsNtm2NcwwJ8kkid8fqcuUD/X0PA5ctlr83UIpRmz0a/ZRQENHl7Vtm6JbKXj5kLyOK82Nsb
2wSG/vY6yKK6iPCCrIEFJzpwuAAv/VIhIG5DawvMJid3Lbaoho+C7Xem5LelDrGQm3bf7G1a57Ks
V1XlSBOt8tL7uCW4x77fNvhl094oVd5129xmTXtemzn9fbQe23WebTtvaKzrh62uCtKfiTeUsSiX
9bD605epLvfqwCx3DDPUVswCoU+yQDJzWjwREAseSZ07YHakH6Z+2isetKiX2ZyTUSprPV/clApE
Admw1d/CdjeX7/0fEvw7d6XJbMt1McPVwjPDXbj8GzUIffdF4d78rrbAc1IC7qRXMHZV7ZEswXg3
olykyuKNbbxpY6EHt0HlhTctLCVL1xQxqgG6tFTYm7gqW0RriY5qchjLovRSBCuJ+ORtcunOEr21
9R3PVc0FkidkDfK0xBdz8UOsQ7vUyRiui4rrFp941ODkIAfpL0WREDcoi2MQ5tVfsnSn6gDc1K07
yl6Q/8fZtTXJiSvNX0SEEELAK9D3uV9sz7wQnvVY3AQIgYT49V/2npc9/e14Tsyb1+HtptGlqrKy
Mq8VZfKajr06ahiH2JNFng0Xd+jeZ7L06k0ShcMLyk/zg/RluW5Esfo/iZrL+4iS4FYthZ+7hAYP
ruzXexIU1aMwHdnPgZT4NjonmTUzv5u72iMpJozqH4y14Z7Gnmw2EjbRWyublQDmha6h72y0jztj
t6YP5TuXDT8QJDtmB2/TGrL/Ool/N2MLFUEeNhMWOFn0zdzQ8xsrC/BkZAGPc90ziP+ugBRgZgV2
96EP1+WVQzXgOwohfj/7Cd+6EBIkaGRjDTiX0OF3VgRp3I0T3Qh+LoDRZb6HRq44QchgGDLtS4zD
QeF0ytqk40Gq68I+ibITW0qDdUK71m9PZYGeRxFrb8lVhG1tG7A2UxFg3VnQVptV8eqE+RXWpiTo
IgZ183HeEqV0lDLP9vdiwPRSStZk2EKV2b2OUBDnED1rKiSAkPkEwDDhdtSD9jVQQrVckWSFR8pc
LNNtPzjI2VCUYHJKApo3UaPmnV5i9gzTpBaiA7yZT4S1EYN6G4aO9yrp2Y++c/BREWbx2bbw5Pw9
wVvw9yjOIQNoiNM/ydQOYRp7pR+fpOb6uZlBbUVdKUChL4b+1PFlzG1gyxepJ/9d+P4ijqpq1i5v
e8XCPOjhlnYFngh65kTDj6IOvYRsRduF+4V7za9GqfllXqW4LWZIJaTzsHSbtm+9LUz2xKGErPBz
Dy34OiW+j7zC2rDde5PBVp3rFd7ia9w4/6hFEEP4hbDgnqxoSd1VjeHjAYqMvtsrURTvveef+1LJ
BJdLqmLdw4cOl0W1JGDIxKq211ECnCgb+yK+UWTCs3iw/MI8iINGHoYvI+Uy2qDlkrk1Ke+0ZD6c
x8GSg8A4MdFf3fq3LY0qNcvht3RWj5pcMxxIBRYIRHOn4pq3K2sg5CdWmmKic8LU7YCWec6cBb9J
+00bbeqwiLtrj9mh3gpR4WyD6+q741xy8gztsUpvaIPrIJsahz9X7YKWoR/PmIwPFQ7vA9GqlPe1
E7KAWvzcBRkGqwuWASTs9V5yzbsHtmAHhbafH6UHfb00MQWA2wqpIUtJU8fdm/VwbLMYVevYZFPl
2Lr3o6Eor8F89WekvtOoc12EgXggIYe3JkwmRJnOox82uUSdKzM5TBOWrdAwt4LVq402UbJEHYbs
IzvuOJ3wLuJwhLlZUURE7GKoerU72+BigkIeg35YrTRNoXZP9ysMoYetp8JoBKOmG8gODzspna5C
SGaygvGC3lRSVlFGJugVplEQNN2zaweJ8b95rsM15e0Uss0crH4HRRTlYwyckGrqbmwoK5S5tOBH
lmAe/7EKAIylVtpl2rfEDv7V4pYhLFPPhDV0aqPJheNLPAu65LOkHv1LKFEv6K+6eR5T3ogu+QHy
ZIcahHiwKPwBcaLZXAm3Yn7Tq2oeH5YSnCS3CSMTcpOu1F+8V4CtiMU45tzaq973J7oV1bqwU5U0
UJzYWMPaxqQUr99sPQhkkZ8N+gfmVyPaUh2B70PiLbVebVudOmjTzogas+CPJJgqDL87Mpb7anVt
Aoh7bNYD81cnN1TWes7KKBn8rfF9HWdSO83zcAwtf8FAl75p7Jqs941REIJEwdXotBkiaD1I46ll
E+KCtZmmVaty0KuEueNlJLtMV67gB99EbL0mpuBZLxgVW+YP666MsA1+umGdzcEmTs1bVDwFzKxJ
WUO5c4KO+0l2S6DzqZ2CaEhhNzGSO38tEvetHiHHtEtY0lTLJpHFoO8iAYkv3IiQUUJs9YaCnEBF
GpPfZejJ4K4oRMJ/Ex57PtwUy1JubZEgLEZrUpkd3AS5PXil9LsV56hZx3cnkkg8A21q7BaEIOHg
DlJXNo2dqOcn8J7LJ7S2HHmeEmlqP03mmuoONTT4hBidr+YkTKuw4c0JtYSKstCJdrKZbHxpnwrf
ym5faUhpL7ltIcUJictFwRNukjwpf4pEIoBEtqhIBo1NGj03iy3ajTMrDn3hMLa7IyYcSVrhWhxy
10/tExhLcQhd7qbk+3qcuzKfk3oJdgIXi7u2qu7Hq8gPDZIDj7YHaPWpYQCuGc/1Hv5qKDMJw82X
gbSjupzGTosMu0TRw1AxpjZu9o295jOR9Rb2aZ57AKOxHg46XvyflOuQr2kwte34vNa11ScKy6Y1
94zBk4RNsI4y7WEBcNU2MQaL+BgjY8pIZYoOZ63VjJB0EfX5CgsGzeJUaDs1C24Q6Apt29kk6ymM
Xf1WTqQIdxKsCY1JeYPhW7aURm14taz6hU9+lFyvo2mTN5YMiW9zWUeGn+Z6joLtGOii3RvWSbKN
OayNfyrur8lmnlYdsczF3eDGTcPBZD22Nkjs755MwZWJutm/LrCpxQHzoOULXuFSBbuqCKZg2SoG
ml+Qoo4Jl3gHXZ41uq/g6qm+0wiDM/cNYcJ9K2oPdQjEt4Q338a27bocBhJ0QF01eSq5bRpb91fw
QRubBwU2W7KhXRzOBQ5rVy87Iv2inzPeTcMKqwPZjHjeAUP074xSBRnWvhxc9cIA7ag7V7ZshLwj
n+xr7DiyCx4m0hd4RhaZnat40DwKlNPqhvNOsJNeKKd+inM1qDfIfk9/hQIs0zspZAmils+9wGJW
coJPpSrbsA5S+CYRty/4MCe5Xs8XqapmRg+LGeHTpAKBibGWocuwVcvUJzcz5jZAt2+WjrgDb6At
e5Csj1BRtot1Pwo/Gi20LaBJK+F3vZjobWrXCUGiHHoxwTkxCSedEQgFxtu+LMITizvm7VndLnHu
2l77G7nCuy2nhV8iDvCqbyDnD6O/rKKQ/m4RYeB9YEwjNjFhHXsk51maGxX0i01yMfb9G3iNSXkI
JGsfdGHK/kqiH84PsQxseJrt0rqjAysi7oGYVejKAwcsxl8tqHsKI37aG299LwiK10ET7E7NyxFC
lXEDgySaDO3TEprwWnhlb3roOyD3OU2lQ9BdvJomN54W4ckGA5P7GRQUuqUJkOkyL6ysE5k6NMhw
0TRN22DKaHENiydYuwVLsK3I7JhJext3rszFUEv2wpTt/OfVlB5YLZDiru+YgIX4SeGlhd80N2Pd
p8HaFWXWDBR5ku0opJhwEzuSRn0DlQFS6wRPRyNP8D1s7H3vp/WUjo/QI6mOi1No3qXtqBB12Vw1
CE0zXVQRZ6oreHWAQjph6UrGJXxGpRkU26leKdlALq5/lfE4iJ8Y8EBuF0PbQuQudl03pnHVLU9z
2VXqTsqxNO+yCsb4tx24rO791oQy9dwS11eJLnmb9eEklk0FX8pyi9xWyxdesRBj4jjn5J0yEHBy
xMBVXNM20MCadRGUN6LGCqXx0o3jwWkKzh7t5Bo9Uj+Ix7e4DOpxg4m0lh0YG9y0jdveLRnDrJe6
pmHJ7Xuj8LLzaFSz2rTdYsxO9VZWzzqOAoFRT0J1TtSi9XdMcRVi7/klEiEemhHFB7wT2bhVcYVM
dMfYtLyOI2LwmzBtIHhqyphXW6T5k3iyc8KGhyCS03pK2lFDYxwakP4VflLBHkMk/ASX1+IhLSGu
mIud9aPqEQIIurytKMeRYm1Q9T9mMcXQ7yx5H1SbzlXxu7A++KZUQek8c6Z145xShvppG7IynJ8q
hWCTiXoa4qsE730VaY0ZdQtsz5a7wJWDvgqaVXWb0gQk870Q8TFViRtXzOl7y5rSwthgZ5NEyKyZ
OtSmJBztnI2LLivE3NXInOsaqdaMZAWiqCFV4hT2NUxd+7Kx5BCCtvZL+jHWB36GHmZp7ej81LoO
Kd6IjB7jTWEyfJerofVuRmF8IoNFkgja/Yozh0uIHBooW/tXBZnjZ1cPuBVhb9ROWQxlLHniKMK3
omNGZiiK9Bts7hjbN75OxiZFBMQ4Bmxyzc0y8fZ7QqKh/F6WYfAQmXjsUYP081VdLrQ4+f7I1+0U
MdPspBC4IayMkoyVZ1KNxEDzuGVmOENnJunRbcKnYmznbB7u0CMCO2YkqDYgtJ2QnMw2eohjLppN
gcFkdoekASeasBKBmS06AlWqrfFnuOuCoJXFjMfrvev9qsEFPoZ5IopoypOlTLonmIKG3/pgQqHS
dwyBgPnUeFsRUXMTrwF3OZ6xemwipX86n/V3syEDvwXq17Q3PejO3xE/Z/3DxjMUG6Lm/G87xfod
8mMx3kuPR6j61yGCGYWp4KBYdjC+OpNgR9zIXRGgTkJ7dr1eG13bPfFF5OfG8dXLlcYBVqy1wPyK
ys8KbEOISy1r122aCqHvxzTwvrvtCw5IY0ZpFd90kSUb4jVuTCUsgMo0KB2YzGgM8O90BJvjDYcu
0ZllQ3DVDEF97SV0iTdzg2xrg1OG07l24An9Hc2hNust9r2Q5yhRTAousxzxGaNm3lJWeQ+vMy+f
mYYJISiI86+iWrEXgRMLUJnE6MepFGQY8Sx928uNMOFabGIfFdTcB/O6Q0Oi92UK1S/OHzSqtziD
qHYbbBc4bv8g5gzvBMzhVFFPtwfSnV8DcUK705QQdZiJqQ10iBuktkUQGL0lFi7qGxDGy5cGxlnv
CLONymE6gqY0ihMUXm2H6/fVVNHUbKLIWBz0MGnSAMnVoUcxUmVAX9i4gVzVFG+1N2E76WFBpGJt
ocNtA9b7+Z70y6c1dN4M+KLxWqQaBBPMaR+v2PhVtZTx1uE44jQuGmcSDPbiXSWQ3NYw4dbYcuWI
nxVGZ9NG60lUdSP2Kv4cDUiju2EMrgokQaekAj81baxr9xB5VNhFvidvobG/RlnjpvqWt2FUHAuP
TipnMsRxQl7sN5mAUsNbH5J6BlQv1zYd2wjXZiJX3+xtMFl/p86iSbpbfdQoRioPeW6LTcmg24IH
CeAtlLoEiJ2Ac57MJp/oEQJziDS7YvDND1sG2Cd0HBb51C8C5YKImSh3ghMow3EF6c5r6wDTPCk+
8itYUo31EVKxEKyfKyjq5s7WCFfVBHhJUge4r4vB/aGR48dGF3UubQ/8ycRwlohRcx28op0ZqkwN
YAjcBr9Lz3v5m0MqmVNJUFjARFAfZ1PzXQKW0sv5lJzgk0tvoHgFeAlsF1jGt7GFWGnv0dXLGBjY
bwR8vmUDzbmqO/XwhxRQGnH6hpERdqEO+W9z2xQCewJpIdUHVg6BygTHSZv72ZwxTLyNRcv1Gkk9
LfKuseV3QY341tSqvUN2eI4kiW6em1ir/cytuVs5IFjlMRMiKyg9cmpQ9w4bjmLpyJcqGk8dwizC
VhGYFv51XoekuR8Rma8wphBcw5VzflJy7Ya0dFX7q43c+I6jEtVXEAWB7692pTqvApI6sSykREnq
oF0EubQ3VZj5sRHKwutv8uxP1eHOTKcylrcasvYGYzNMZLGP8RO0YygdsyiW6x1NbAQWdonuJ2yh
5CPXQGJlOSbfCLCPo0lKrEiH3HMvgNIBN2l8t+kI7LxzxoLltdVejeSnb6M1q0QBs3gOejGC3FyT
W26i0ku7iugHjp7NleXFMiA6BtUNC+OoytfmvCs5jGs2CTzGumOAEgwwSmx/lssAk2rM2h174099
jg3D36ehWE0uWKw3NYOILKwygyErSo27Alw2wCtQ8Kj3A8FVEesAn72UfHih4B/rLCmcWjNCG2Be
q4NyO6KAV2Y2IQAFG3CU/7JVbG4I+tzb3uBM+91MM9yeIc8WKfpd7IfhCefTPreDaCoMyPBVQo2n
0N8IOOAPQcn1sUoMEviuJVPuoAb8Gk+LfHeuWn+Pi61/EkB2SNRwUWVQH8ORKkDOuvr7n69uWV7j
pFnepK2A7Dtmd8NqBcSQXLQ3kZptysfae5uhmvbQ06TOrcWtlDteATNgDqla3lcy7jbz0sgbHQel
wGCK7o4QiwKKqrvEvg9D6b3CT+ksrOcNHdh/GD5jC2HPtvTxPDjbRqcYWh1/8HJRJMPsSo3JJKmi
h1AZc0Rhwr8DKmiOsxeRb/gR4a6qo+UvOozyhmCKrUwJaZcnB5yS7iHEW/xkKIvbtGrH9qlhXX/P
CjL+KGyPWwM5zjkMYi60h+xRHDSpEkuUXIm2rdclA1qGw7iWg1fnvY+SMVW4oae0gCU2LBoITDP2
q1mBV0IEe/2F+6nYjUFEWYYOxXyqIozcDNgv5S2R8RRfS9P0SGJIGxt03oBxd0nfPrR04ONJzXx8
nwkXWT+EMBTnRVvXKUWn5QegFmx+PypQxp/dje8I91TzDNNIfo9r2twFEYP8pPQpUsoZYbCHCYOC
pU7C4lMSkfkXYPfp2zBUQQl0Mox27WoJQLDex8s0QP2ywiCxwpB9KXewcRLxDip09QFuJLrIJYfm
UBoPJTl5Y1XxnMSYfASaDMfEPirxOqLzHEXRrKhCIatd79yUxN62lSAKpBRojNsGQJkeI68KvNQs
CDL5NC7o3q0J4hn+mjx4HUniDMMweOGWNclNDSqVzmGttjxiTzdbRIPp4GgpU9PFBXC2zmHDLLpH
9RSHnjMZI2JAIVPUrxG6BAH2TiyeOWwADl0De9ls7BoFf6cIi4SaTF4jAg8T2HF+cqfis4ebNBPk
y3D1IgPwYK9LqbUPhvRmX424ohCn2davEoxYKR7Dkp2uuPVaXk5PsCADl3UJBu+BgD+7B7gIgBc3
avAb2Pr0QsyMdHCJfeCu2oh1N8B+awA/zOIqHAflcAcsXAawWW9iC2xA2msgsGrrQykZXjTLGS+O
6Kz2i/GQ9YuWVY9dDy3YDHSP+lYD+8ymGBVvZWBAe84QDrzmJgQw5oU/cbh+x0rjFNAhjuUGMoSV
v4udV25GZMTerpsTvFLpRfFzUdRYbQGLcZEmJSSJ8P8M4paICNQODAyQ/VDr+q1qE+B+dUkA70VJ
/ITxOYH0mM27ElIwz4QRluQ9Ue0DfvP6G/ZdnsD8pwBa7c84SOiaBbfzqJAAMAQa7AVO3e8+tPoB
rI/uEErEg6Kk8e+Zi/YX71r7cM5I9lgF8K4iL9nztvQevGhohivBJBJW4SXD+BBR3o/glS1us8ar
fgDOjDy6A0siC5fe2zJV4ObhhAwqHSgHVXX0BF4agYXJo6NojYwKXbfZ9VCAsx3/2bUhvcdeBvzQ
QgTgO+aIgodESYCnFXw5TrL2kJ06bSCqCSeCs1GANUU+tAtCcRAqLHEvEvGNlxw9pRgtmNu4CqpT
OUv2q4AU8SuVE5TYqAZ+EpG4958XUgdmH+opqVDVAQMuYCx/h150+Y4jhKHIALklJBL94iB6oEL3
0gd0A6VhWpA01HKid8zr55MEMDvlnn/eKFqt9biTYYdsq7dl8kv1UY3bk9KmRuMoxBXjlCa3yVgC
7e79UW+7MdTHqO0aDWhET9EBtS4QDeL5w/e+8ky5AXspQh5o1ONklmjf0gYFhb9ocpWM3I/3g4Sy
pfOwMclAap6SWc7JefStaV5Hw+IDhtlRUDWKEHEIas6e5tkNL0s9cszAJpjf9kcUt1kjB/XYxWCD
Jgq2Hkta15jFyQvOybHzMJvkYB761oCp8iZCNq35omn5sAJGHnYNXKo2LEGH73FFwX6L7kexQ/TF
lYA5faVPMEKOpiMis70tte02BfD8HnMBsVfkwsIQNmXgw/C0pR0UNKuJ+XXWW6jFbAj33S9jk/Ee
A8mQ89S8f+11XxpIFo4oGlHhPoAbHt9wpDvXrK/6A2r3OcyhlaR71GMUpX1lEnm7mqoM8lp56yla
G0SxYSzQKVPhhNAggHUm/qSWbKQBvadDNW5oOc+PUBzR0KiU58IcJ7/HOFiIQo16ZfNqlnPYaysN
uBCgF//Z9Ky6WdEdD3JEsUbk3Cf9X6JGvuotFZJR6HE139B9QXUhTI3cd4kESyvUgnYDxk6z5WXv
vbX9DM+BhARsTQcRgsXQWxNcrTHA0zQUwcK3vig5jJHa9ddIsN/3Hpysauh+wPJ7wBr7qRfxqdzG
CO43Ct6+zYa6CUkSYgqgCNnJeh9DXeIH9Xj/F2Rg5JjFI9zeijFQJHdFH82neVmHl2bGfyNnqm7+
7pIi0Sqfegw+IoiCK+sh8zc3UcWH7/CaqWGaGet9J2zlUK3ydo+thmLvjNNjSKnp6NuYGLRvl8hE
etsuVVNtIJPGMPOPsgbj0Sz+4cVFwPbGBH2zl9AJaFOPwdQONl4FXFKHrqTVg1cwir4M+k2YzB1g
d5Uq55e41iR5YFLikIOq2j6YFQ8XeEAe0ynkaD8Yv1l/9dhi9pauBXkgtS+/E9Sqj2EU6W+DN8Rz
WkZx6YF3WntrChkIZN0VbaFIF1RtTvQy79C00c+WdGo3hgO6C0KU+KOHbLsdFvfCDPXL616g5ZXq
anIHCTLHK8UiPwStQ8eXiaA/mQXRPq+Wxtsio0RzHwg6llGF5mZAAqxA8vu7EdAs/Rq8iho3dh6j
+/kbyZMSP/ulgqUMJ9TbNfUKIxuvcn/ZVU1s0ze+KepU85jtJ6OiFfla4nVvOipfC3/ukp0weOCh
l94DSv0VJamTACCUbZtzJCo2qMWG72KVFQJsMqMxrSIjH10V6r2v6/IF8LR6xHUiXgfuoyOKPlv5
DpNB1AU6qtsAojkCEMfUkXxGoc1e0LJ3R7Taey+N/MDEO+CWocu9FjSdFubAvHmOBVF7WWiAddx6
1u517UN1oETVkmqDgft97yhCH2QIVC4WrYa9HuCGly8zDJMBaicVRH41B3klEWS5NXU5NNeSMl4/
eWXo2x0aoe0DK4WKH0sI9SWZnP32e1O32JBIiuF+aCdvIicK+9kwR5uIXrdVyepDtJpi/oGP8Kd9
4CKxoi9DQNUgYdHG36KpW351UdNl3sBrsSl6iy5TUpIiuQESQ7ssmWb6vVtXAjUnQEf9PoGIUZV7
bkXvGEe6tzvUTcBjgJBX4iZhLe4TVJ1o/SelYwNkslbsxjsQLeaXcOYtaIIAadn8CS39I7LRBduO
ko67YZ7FfyaeeoAx+9Vbg69x+f6fVG4z9twPiv7YACjfqvV8C5URrtpPPv8DztelWi4t2gFKOQPG
Ic+s3ypQYabo9Og7Rj4hU37wfi5FcmcZWqMA5kDRDyS7kwPpgQDGAJ2o+9oKXFp09oikMQqw/ug8
TISdfwL8C132JcbdpeNmxdTiSYYXxOrqFoFNp/8DU/PMafwXHtmlIi6yvypBvQMeWQh3YKrKbkIM
W/wdLYNeYmhuKZHNRahBYF7E+NcYipfum+Qs6TQtsQRvFjN6tudDFrX2/s/v66MNdcmd9TXIYXUv
jggMPAMD7QV3zt0UxOqTBfnoCy64sxwlHqWYmDtiXJTfw53VbXoSB7+9Iom/IqQKmaGLI43+gAnQ
SsQYbzAAq2doIdEx/F8GtT84FJdSts2SnNttEQ4FQ6H7zD1Ts3vfW/tPZlQ/IFpeumVSJUu4G0f+
iQQAOvYEXVfpg+zlUCN1TkTuL0AtK8iIX1p0djEWDpwcBWwEqj1yp1t3nheb1/rhfxis+2DRL+0z
ifXmkHHPOzCHmXzLyg45pHpLGvmZoPtH33D++38wa2FzKloetmDyo9HRpxoKOpkRc3K11H379OfX
9NGqn//+H9/BkJMLGB+0R5os/Ai1faTRC5+j+ZOj8dGqX9BrRYN+H58YEK3QSxmWNyNWgCijAIgj
inxtguNSaqpHQqzcAvK68gewWQIOeuWds8DionzVqEw+47F/sCSXkh6CTUniTcpdMQJ7F1pDoMXN
EAOIaqRGf16RD97YpagHgaK3Vh1cXlUCnaE4kkA5JQhVbL6J5BfHfdmlLAOvvdYr6gjf0te/YrSP
c8gBu09+wgdv6VL5V8xSkX6R/ZEgmCAD7V6gDIPL6tOxx4927cVt2E9BuJS+QApSrAhS54kjKYP3
Py/AB09/KcOFbnzpK6/DbY5ZBdT+RUqW5Wc9fjpR+e+2FiG7FOJSrAkUKzqDGCteRVjdsvBJwG0A
ZItHsGFfhCr3nXU/V9p97YBc6nJxI/xBeBhOgWClyc9z0hLszb3BnfzJffvBklxqcjWzDxrtJA0m
FQskajRqAO6XgtD9n1flo88/r9Y/LipStBxtWv/sNA2XSU+/9bT7JPn4aMHPX/mPj0YfqvDVWAcn
p2N6F0PMy5wIWmGA0qcQuNuff8AH5/pShCamZVcudUBPTemTLahhIkR/kNpxuZ/U0FvwQUk/fDa9
+NFvush51ALwgcIs+uQCDE40oi/vCyTR41SYLwkzsUtNGlVUuKimEZuYFkHmcBrTsp3e/vyyErz6
f8lCg4sDzlH8e0NYTcc5GSHKsUA9N/4lvODBwlWEVV4KIOzYUnznn7/vg911qaYGVo/TjvXT0SZt
i24xGzKv/Uwe4qMPP6fa/9hf4JoWa6LddNQxhrQVIMi8bT4VKPjoNrlUTYPfVW15VM1HtObQTcB9
job44/llwRfXADuW38Af3Udxt+vGL5aYl0JqbJwD8PkoIMAYvg0yhqwMyBhy++fl+GBgkl4cdiBv
SecVC37Sam+KGUJQokN+pSJ1jdrdS/1Pp2Q/KHcuJYjlMsytCPE7zhpdMybFIfEwb6RRB8KnbEF1
GLkvSWWH7FInjaPnT7zBn46scs8KEzg5XDy+pLeLD7848GihV1FQdfMxXqBZQ+fxrQ0wffHn9fjg
NrnUIhaEF5DUV/Oxibxv6EWCza5hErcUn06t/uvtCOOUi8cf0bTBwLXWYEq7TVuFIjUzpg66aEtl
8KUYhS+5rNPA/Ou7swIv+CR5ESm0wT8pMT96/Iv7KvTMJAd6VjuGhvLMTjVmM3wKt45PxmI/+PxL
gR8OwBWklRGDFSBgDVCHj93dJO4H/Vm59K/nIIgvRX4Sf4C0AMZ7N567AwmyBLG9+AW96YDffSrx
+6+7CN9xUZKNMzioo8Trn9bvGq6gIvrVFDz/whbFh5/f3D8uWUyXghUAfthmYUsasSMdBayV3r/2
4Rf3EW8TWhfDf1SQ8fALwSL4P7722RfZh7RkrGkP4WMdmmNiW8hC93kHFbw/f/y/Bh+8l8sCzHYL
pp2I29DQvBZDsC9s8Mmm/Gg9L85su4aRqhgMEe28pqwHuO54FsLB52tPfnFaOzeWEZjBcBgzfh5g
YE9/Fu3/NbzgnVyc1j7xAhD7AfuWTRCBaBrpE9q/2QQ116NdudhW/WdZ379/VXSp7SPtGrikxc4h
IQxH3VY0p/PugS9uGgbfv/Ki0Dn+760/86gBusUcLDUw7MflPurEJ6nxR49//vt/nCqh8Ojm7IN7
vtcq+X1O3uPqefB3uBe+9vAX59aCpY8sG6t81v3uucqd+JIuaQAr5/9+eB9loj/C0GTjj+Fh0Hcq
qr90qKJLM26Lfo7xS/gS+ku9Xyd/O7Evnano0ne7gEJlnZS4I9ErT0tobtK4wIDA1yJglFwcWQ8a
XzXI1eh8duFJJf5jCHL3nxfyvGD/L2XH2744rqBAwQ8QQp6g453aoktZeQJvAnLrX3wzF4fWYsQD
tLLzalKwSKf/I+1bmuNWua5/kap0Q0LTvndsJ3HHiZ1MVEmOD5LQBYTuv/5byjNxOEZ6S9+sqwcg
NuwNbNZe65V6r10xbYo1oU7kE3fMZUMOs6dNuFcdagXDfzaZRWfwKYkF7JKEB8EQofeaFY8dIWh+
kwJWqBP4lFNcDRwpqSOXn2dufmzZsNKKVd4P8EAn/+1AQO2gzAllYnPjs4QDTjQlPHTZMO9vTCHV
vDOeABtFxSm0PVFwE4XBIULByXLThqWoK2wnMaqfLHveUukzDjOj/zketypnhFTbUXsfXw3kZHOc
nFenfAFAH3bZGg91nW0B9j2wK84RF7oZYSAOqyvREMt1mW0H5ajM8f9nFQh+zMHlf9+eBM/LdjdN
qeaiFW+khQIjaOhmZD+1qM7ceBgI/8PR43kAq8/7aC9feyEPQ7SWKTF8tE7OY3d8xHUf0+lPjwWU
OWa9+mVzGNxHZ+IZwrRIox4td1jhtvWqoGm4eiMwNa75Zk5Kb5wGzCZ8E1T+83l040E91El4UDea
BWnhjceM1f3XGFXTcpcD+/xYdRFw8cvWMdl9/v/N0aJFwj7gjjUeQza+lKiwrUKxshWZmtY8dPK6
ABV0EIz1AYBxSvIlFf3KLmRq2v37qxNSo+w+gHu6aBraS8B6rEUtU9PaBlqyphK1dGF1Vb00ffI4
rdJ4mxaL5phpWTIUacB7cHnxmldsEj72ik3zqLPvJB4jADVHuLUX0xV1ZV9RILfyZGj4bF1XnFPq
g8/NE6gKR0JzR3MXBeqhU1nFXoAnZ+3qaNgudO6dEQXHzlgibDXdHbypnoWlq9dVISfDvOrsO2zO
LqcDwsDgyj9Rcf3YYvry2XBvfGhIs9GaeswrNrp8eKbec4er2OpeZGp+HtGb5vF4Y49+ieaxXYAd
eTeCARVySBEyJ9vWjuaoZcHbMvDhqPOxK4kAjiPlYVvTmqNaskdJagyrY8MoGapGnHoluryfKgl1
pp0gCoJwlLQ50vQCUcjq1c6anZWhPDM+rYpFGTZrXfM6aVAtELSwzIjbYul8rpvPYfmZZM+Oc9pk
IB3Gg1LO2BlSUC4IEIh6ewf14Re8O3r1SlwwLB4dxsM8QOUb2ivAOvO7IJdHT/xbUjxwranHGeZB
R/G4qeTAPmN1Qpqqr+6mErR9sFX1+v+xFepAnqYuUAY4y1KVpLnGUf2pA+dIG4uV2++77xxeqEN5
gFtsO4ATwbKS/zsBD76DC5fx57rw90JaH10ioDa5cjozRFMd2YMAF+bDiK0rK1HnhiCHk2W4loMw
zbbmydJzeyv20HjrlWBYePX9fxCG/OZ122LVvHmQTVQWYMYBu4SwD34ABpMYqtorS9UQoYm+80bh
WKg5vVfbAegVyP8hB2Gyi7bzokILPEAN7BK1zzSbCVumHSjAdpuzHDpux+GNXXZq/ngI7M0RenvT
WmIJ5Eucpn+y2lwgNwP2p7I5Lk+oIb7p8BzHgohShkerI+7EXffvvLsguEHdMI3Eyg5g6mKekje7
V4uSp/+lUnDzBmnKDldvK3/FXc3ehPJDwZC2/YI0AXwUAlkDW3jD10Dx6Vc9SbLGa2gIcL62/aYz
tzYo0v6kDhL4bDLSC+6ysFOUhpco+Xd5Kgxxwddcd2bg6VpUdh6l8x1CrrucQkTLX6OuN/iWDs1p
ili62DLb36JEHRnKgYfnqvTy++VvN7WueW6bMGj6eaU6ijahw1GGYBo6UUeC82FbB5r/5nYbUZ+g
g3rWmkxHsDmFl+WmDaFBx5lwfCQrgaM+TlX63Hr2J+i4noM0udRJte22ogNNwJxYN7aLr2+HcO/F
8lzAz5a/3rBqdETJwMBTP3QStaWVt48GfiCiPvDe33Yy1OEkoiT9lCfVePQiPP7Tct+m3krTpi/X
vBYl4nkEyhV1hIzcBw5mooENj6ge2GgYzWslGA/B3YBKqloU/otssrr7giq5ILpzQjyWHJbNb1j4
OpqktTnq29RYHZnEbkJDIMiZtSZcZVqZ7t+RUxaZXxckHyENTxg4kmS0b3zyoWiE+OpC/Wx5CIb4
rANIRhwXoq4Gv1jYODs/rXcjJO/zae/GfIeiwOVOTHbS/HeoGx/lPHhT7iW5G+3p0Aq6MtHvAy9Q
ojof6t5sMBamemqHFARpHar5UUJzQNXumQ79qRmcK+pq9xUq4T/15JtLvOOm8bjalty0cRo1qFL8
cy+Y39xsZMOXmzZsNzqOhFZWyvwBpErI8lziRN6DOPAjMpH9zpnIa+GAXMUp/NflzgxOqONHOumm
Qw3+dlyi/EsNnmGwlIMbZ5NqB6ZG83FO7WwQjYeaqxjiyennwpZ7kCmuWMqwqHTQSANKJhDWDOrI
bOcDBDb+DZqpXolOpra13bjrWDd5Pa5NKHW/T4cq2/OyWMt0mKzu/r1ip7oFoWKLxrOGHJhr78og
/5rX4ml5Ug0ercNEAtDKVXYLu6QcedTqEYeVxCsPKHxYTU2azKP5M4gBqyFyOnVEfTKYMWv4wSYR
Ii/Ugbdg1qtGL4dx5rdOCG9/tri3ksgyfLWOtk3qcPS6BryudT18AYvcQxTflk1uCNW6YrXbhQ6u
pzA5cgQsAfNk8xoP3VHJ5+X2TV8+9/smxqGqx1VZDaOEJXkOldoJwM1W3Mj07ZqTsjzj0DNG20hd
YbVAJGUX4eCGM+hx+eNNHcyDevPxgRUBhTx/PEAtorsLgs8y+iDUGkDB1LzmqiiMJaJRaD7GV4MB
YA/YSW99GADbXv5+gz/9BxTFpqQgcwolJScUJYM8I55RRVAeAhFqvGIk0wxrR+i64KGDwlgAZ5rs
I5cQg6/zz8vfb2pac1ZU9asqrdH0WMW7DF8Mbq3zctOGSKYDohKnDQj4TtWRA2klw1NZPSfFypo3
zKuOhcKe3SVRDyyaiD7gCnlA4g0hDKwyK9Nq+vZ5ut8sS5IBNzuWAHOBmPEGlpSr3/NPSd5vuxPp
SKigR6YHsUwdezw0Uz8Cx8LLstFNhpkH9ObDQdREuh6kCMe2T4+oe7Wwg5CJHKGhu2Iaw4rXhc4m
VOeWloNvtxJrzjq7zgnPc7saYIjVJ3PTKDS3nbk7QHeA839qP5L2PIcdXKkH8mWbkbQ9tpcgYQfM
8E/QyUFc2Dtg8vAPDJCI5Q5My0dzWK+vleXYBZano0DJ9AXqUmfWbNupdGiUCNPQ8iEtdxwAxyF2
ePFqclr+7vfPlyjB+Xv12CCCs8E6B8rJ/F9SlWdML9BQvfsPBwEgWcMTvW+dQAdDAQ9BFApx//RS
jNWuAG54NVXyfkALdL0z0Jr54D+m9dEX/qF3g72V+odl65ianlfrG9/y02IsMzusj8LPLlY/nlBp
tGnBBDoOyiaWFyMoqCMZmg+FzT4B6LYHBeb3bV8+j+jNl8s0KGxwleA+DXOPKL8CA+4mXwp0NBTY
Z7oK/P84fYRucQAhyI9RRcchsauLmPJP275fc9gOqz0nTaz+QK56lz2IfFv+JdAxUWT006HIArw+
2XkPSj7+o0qylV3KtGC0zXVMUVpfEq8+dp0S4LOAqjQX0bb8S6ADolQwsqnzlP+dVqg3TcFuvyfT
2uXP8Ok6JsoiceMkovO/5xFIQ4RXgIOvDr5tmk4dEaUo6um7pPW/ZyqR+4b0L+Ac+L2tbc1JOVhv
BAjE/e8hKnt3CrwdIDTKu/221rXtlYs6CfDQYf2wCDhmwxQ3GyFAOr7cuiEw6qCoqhLNCPCC9YOW
UHgGCcS0HyoJ4a6Br+1Mpnn1/o4EwSSTChKK429gf+QlANvLkypYc1segKl1zU8jcAykquz975YN
Fm+KUhYXDKMrMdLUuLapFgxabMB2jL9mmNSuJAr0j4qtRWBT65qvQukBFFoR6Dr6tgb5zxg5ERA7
0DVe2bXn9fdf7GWgo6NiAH+5D0L23+CcfSk7UC9HY3jfMMX3g1OsLE/DAtKBUlCC76KBcPGDAABz
pSC5vyAzDr5L6m8qr/UCHTFFpRR5XdjiByqSn6QHyQrioioVEOr0y/Iiev+AGYSaByslGRd41f3d
5UF932eRfxomCnadLs1AmMMLsE1lm/TrMBzNoUfw9Kbgryx+g7r/uW7KfRWSexBo34dyI6I3COcl
92b3nSzZZS0bsp+eGLtrC0qIk8Pbr8vWMqzbUHPoss+jIueK/WwYqqFG4KjB2eWxw7bWNYfuwd4V
eDXiHVhBn8bU7UEkt6o4ZjhthppD20GbR+DYrl+wjL4MdbH3wD2FdDCy2NktG/N9Ya3lZE3ep3k3
ItwAguFQvvhgF911o3OfWcgB2zLb40S3EqDmU/I7Lq7DrMBF7CAZ78kX2XvPdfFVBu2RoBCScWjD
ZM2L5wfXPssuy1NjcBMdeVUmbWpNOIW+uF1wcMLmEqXpD9J4R9XHF7DYrVwoDetLR14JyD2ltle4
L0HDUBNp8Z2POrwVi5nGoLk6dA5isEpI98UDMzA2o899QiBM4zxLeKIFJsllUxkWWqA5OTInDjj2
AvESJfQ1dcV92lR3bVU/gJ3vlWfJRVVrj+aGCBxovh7UoIKrlCp/NlHck/PQS/oV/FUgRg3cok1X
7GbqRXP6sPDbkWCL+k68CnXiHuGP0sYFvA/B97psM9O8a55fQ0ES6qF5+bNunH4Pqv0exFAsXJkR
08Rrrt95YF12G1b+tKPogUSOvWspKoUj0f7iPIMYQ7kNwwrivL+DbwS6ZmxQbfMjguzFgdXgS2Ri
bVM3vC9B++Lv1pFGAClonuU/eRPcqD1+ZeC0nVfWvKrYmD2FJD2lcYrSGbIpdxTooC086JI8693i
51wTi6KrovsM9jZrZdoNK0tHbIEbTdh2LMQPxy/8HSly6CUjQwi5iHbtDP2nlvOdOKkDtmyIpgCH
4Uc/BppDDP6DqL1/4yD8nLjBJUEwc0UBGWXynMbNY03oSrw0LGgdxyXDVIXR3CtEf8Quz0R5KMdt
lCBeoCO3GHcAZYnd6XtKBHNfaQgOJj9MKgliRRAP+0FlWys8Q4a9TCdiklxhboYq/o6cZBEeaegM
Feqy3ByMoU1X0QpCJXhAWrl6GzyVaHHAh2KZ1Y1e/AsQ87yFqGZyS7IqPWQQ9ftay7xPoG63mpkz
9abFBQbugNKq2/p3YvWX+TjGrO5Rgj09s5+gS/V5U2z7D1MTGGGtwmmiX3+ocX0rSY+QWFo7BhgW
mo726gcii1lG8Nnr+Qs4dWwIoOAFevnTDQbSKZp6YNkhORbRX8wH97fVP7Z99zGt2ouS3aPVbHs3
CXTsV9dEUGigE32GoOCzinEblWAD9VKLHWQer0yDY7KUtv0XNGat8GPr1+BUTp7tawnSMnsvwZLZ
QmBiHIrSOSnIguVffMg3jd4uBRwTzBK0BuH5V4hWluASbpuO9zsPxQqVd5d6Nge7LKckdZ6WTW76
yjlUvjm+ZzJusJXz/pcz1MFZxk58nrUHtnmzjiDzGpu2vJjGX+A+bnYQPMnOYU28M+0KQE5RGHza
NgrtyBBNBIzBaTD8CtzA3nluBEIQP98EIfMjXQa8hcY4a5o+vbrE6s9pTsnZ68ht+dPfDXh+pF+d
qRCi74YmvY6TX8R3kKHI8/jC8wG0j/u2tjgiHptysXZkeNfH0N98jHwz4WlYqiYYwBBZFM65YsG9
bdGLCovPdcefIN/xZXlY764rdDN3/7ab1IdfRWF7ca0MDH6VN8nsjAR8y1aO7ia7ae7lJ40jKLfT
a4U76VdVg2Y48Ap2HAdiXydsWCunUdNANAdpA5rZoNLE/DCQOPMOCQccftnG1ude35iJQ03Dt/GQ
e2mHFpzKMXfD6lRbyVoC+90TD6ZBc4w+LVVv8aG7ykyggiXGbgf9imG4OFBbWznumvrQNtExhe6D
G2TjFWU+6YnLJoHQSQKxWZVstJK2cQYsxC3HG7qznzWovSmGHOqpJLQdubED7RytOtxfujLvLiMP
oDAJLqR1rjCDefSLcyVi1tkUkrfAXbuf6AQFCelizwft98oEGJaoflluoTzC6mxCBVuDXHkPqN++
HFi6sXXNkyFRQyUIIfH9PUt+qBrvWXOo2BQm9NqkFKyk1CNkuI4VsXejKOk+lN0m2Isf6VfjwnUz
mlCnvQSO4z4HkNuddhZI8r9t+3jNee14QjYYEIkL9aefoEFu9kmLSsVtjeueO0GXKY/UcIXi4Qve
i/FEEfk/lts2xE5dDJxNZaGgYNFdoMUC2KOTxeBGtMccJTIgSCTgeA5WRmFa/JrnyrJsCU8hO87C
OIWASJR+pIkacKAB38XyYEyrX/PdAMwZIBsHTSjAat+haEXPTQMZkU2N61fgsQ0HSKaK4SpnYYCg
TepjZpXdinUM86DfdtuIM5C/10ib5vkNMPVwhwRbAu5m+UAqKAhsG4PmwDERMiqRToP+dUgPbFbc
jiAgtNy44TihX3djyIr6JC+6C2jF7B13W8jk2Z8knc44/36C5NB5uR/DLOsX3DZBXcag8uHqi5Qf
bOYjxslq5axualxzZJYLqBGlDNSwafyAnF2wqxlIrLZ9uebIEIdmjpdY7aWwUPOkFLX3pFO/tjXu
/n1+UMStZGv73ZWVE6/PrVPGzh1hiVuspExMptEcGBXGSRL2pL9SAeHQPYOSGDl00GZfOcaZ2te8
ty0BWYauYg/vTeWOFcNXXJo2XVahFqElsFwxcAKmdewuDPo6TEATA0LH3WHZ9gbv1W+r0KFLWAI1
iKuNTMi5UiN9iBswgfYOVMsS0CRvi0H6dRUQS6i/2V1/RYFPAZ2wFrIywRqPniFA6yzCVVuGXtnA
/spnYKrv2vS+bQrcVidowyzbyTDFepUSKLxbx7VsdeVZNOvnZPZhJhfd1vjc6dsDdOPEHt4vwNDX
OsqZBJTsXOXaD8TuHeH+u9yJwUg6Mh175QAJUSLSHa2iAJKZHPLHFs0g2QxZkuU+TKtJDxNTCwxL
1/TXnkHOL6HgAe2/ukX5zbI3oQfgDlqw6OXo8cjncIfOcS9Aj4Y7OyRrZS0UFv9P4hOta5HC7hOk
HXnfXH1FwIZLT0xgMxjCWTLkaXLjPcQJVmxlWlFa0OgVVKBG2bdXCqWoe15FEFjsxzUyZ0Prel0U
1mtVqD4Zrq0Yqz21GT8leeqtbAeGtaSXRNleqmrLG5prRSkQM036CUQCzZ6k4dPyQjJ1MO/UbzwC
lKg2DaJGXcGym39mOa8hApdDmmdo8i3P/X6kF0f1FoTAxt5mD5UF/mCukjNuOdFFtGF/RkJ4DTFi
cAlvHuFfI7Hc1oEbXG2oI12rzAkgydzSQ5pJBbWRGXm7bLJ33zYxHi2IFL6HYl6CTY6Twg4h65ZN
H23RQYsYuZIM+smqFBZIRqGFU4UQsX8ENyjUJ5c7N82X5vh+wOu0ggzjtSgR3pFrnyDxV3wrZVGu
nJBNPWh+zyBtDO2eCuGL4aEbgnfRY18W4tjxWVVreRSmudK83/UElNc67CN9VZSHOG6/VGPZn5Sk
DwnujysjMbmm5vg4VkJ0HeJuV7ce2vuUK5SLTiAt2Zho0Cuq/B4CmlAfUNc4KOSHwpPsatlrd12D
ifTSqaCNQ79KenUt6mE8VVAdP/85a0Kknj1Mw1pC0TDbemVTlYxJS6ZJXSEsWd27SfR5dBryMen5
aXmqTR3M/79xSw7905JGLmidVct+xKDKPZOO5vsOOMzDchcmU2kO6SfItFaJUNe+zNNjTJv2BO3F
+mAP2K56d1irYjQNRfM9iXeeaEiVurZDY+2hyQUN5A4aw7UAk+HyUAzbos6Lyy0C1mDRNteCdu5e
NlN+iH3svMHQTvtQBddEQnUMUJG1eGLwEb0IqqpDq/SjHAq13jTr6LrPbtqtlYSbJkZzQLxjq4bb
ZX9lkC/bQcw9hxY0JoalTo8yRMmOy1YzDEKvhWr9po9dMae0LKs/pDb0XlGvr1bmxDAKvRzKzTth
lRB/gkZkBrleAYkxiOWA2a8i0WcP18Gn5VEY5l4vjqLDUKU8asc7VMru2rK6q5zuxLru6yw/4VT8
NgVrHPImg81DfeOUI7fcpCMNtsmGPSMbOO49AgXU5XGYGtc8Hi8T08znrq6QfSt3zIYcRBeV/sps
mFqf/3/z6WnFvTyuAB6TJQtPcgzJGfLZG6/fjubidmZ7kDpMEa3sEtTqcs7dp363dnQwfbz798f3
aZzFKZLH1xFlOx9j4vAP3ZCSbVc/nTC6EMKBCPB8u6EjplXC8CUDh/vytBqi3x/cxxvDF2HsqyLJ
YHhQaO1RdM32sWjK4zAm/yz3YLCOXiWVQqLZytg03cW0+8Ine9oNc553uXHD5+tlUmPVFeDnHWEc
2J+A/Devj0ALtrs8kWsIStMAtMN0QFwI3IGn6M9rGRiYi53lbKJj9yO9TmqssimzZdJducCRCXLk
AfgLwt/LxjF9uOaytMdztuBud4WgVbSvw2E6jtxeC6Cm1uf/36wcFk81G0cJ0wcRVMahyZvswI7z
Zdu3ay6LwO8DVCDHK0SlfVBzYWsc5Zq6iiH225rDIk2JDFw1U/q7PQCSbupA+7hU1l6CcP8ZIgUb
w5qtnYiD1HUYpT06GikUolumUMw0CHHcZiRtJ67qipXEwZJEXJMdJN7dZ6iYf19u/H3XonqplBqL
MIQMIb49BbTwSDsv2BcUOs5WWEabMotUL5QqqgLCFNAVTncViLoOblgj8mSrQBXTEDTPBcxKQUee
jFcpoaJTNWTH7SjZlypNV2bg/VsjjbQtF/A46ClQJHYV6oJcn1U/47p01KGFiCPbsSlmlzh3IXPf
qmFqIO/tFa/bpmce8xv3s32ispjV47nFSz4ErSjgDlbWHToInR+Wu3jfw6nOMO2XTWxBsDLFq1+X
/EhdVuyGAUbc1rrm4WBEL7Mmn0YAEJz44ONNtDl6tIEi7nL77zs5LiN/G6iyVE556YxnKHJ+oiK9
gB9sH3SA+o3xGge3qQ/Nv0daEeFZEhaKo4LvUqhMUZxbHn3ePXYxfiwPZV6v/02r0Ujzc+mSCcLe
0XhORRjufGH/HDvPeqj8ovwgMly7BDx0pa/3z6vIP/1tNl6jhiOa4hF6ruknDkD3/J7DkLarQv84
Mu+1aeoV9R5TV/P/b5YwQMvOaHnBeFYSSsKW8wkQX2QL7XObkqckDk9Q9lkBIRmWsl6Q5fcpTVwg
is8xpEn2YwbdkzrbpO3oU52i2pWKj0k+QdaelZAhUiipdk8FC+vD4DDRn5cXgWkImsMzL+rUkDfW
vU9B+wqS41ecxteI002Nz/+/mQqaTdPkO2hcErxeYy9/wZ6+RidiWL46WXVckinmsvVmyeDgHjpj
KSSwx1ZeO9afwB+8AuQ0LSfN4V3CUYQIDqtz1ZHjEHuvtCB3FVjxiyq70al9tJx4vzwXphFpfu/W
fKwtZWGlyvzWAuOStvVDX/UHLsj9uoOYZkXz+9FXSAmRyjlLL/gRpLiwhB6gF8tjmNfNO0FFB51V
vgNoVlWDLKgoQcMNLcHa3qV4iSZ7YkXJGtDSMAYdaxYQHIAYCF8uadh9cYvgaRJrfmeYBR1f5mcy
gLCI10DVeTj4nD/Nz85+9AsFQ99Dt1sJiKYBaFt8G9airIauvoBFUe5kjypUiwXX5UkwnB/06qw+
ip1ehUF24UV/cpGeU1NwCzg/pRmuA2n3WNDyzpq607buNDdncWGh+F24QGeNgILN8L+4cveVZ30f
h+nTHHcFYnC48WmO6tgzPjRtTeMqu7hO2R3iNPkndLO1u6tpZjSHBwNuP3jCQdASkXeLUWnzyaLQ
hVq2lal1zcfbVg6+PxbFA3CYj64Tdi9R3vkvy43/ST28532aa0OOTc21tsWD5JA1JhBJB3QlOKYs
k+Bftb77SfZEFRjVkJSqDz2FDlirfg3j4F6GbvVZ2RADdFwad93JCnFMeuA8ZF/Bsunu4xKiWr4o
vRVwiKkLbZN3OTTYYxZb97xour3s52dTGnj7xg6z47IxDacwvYJrVKEIoirIH9ohV7sE6K5nV9Sg
ikbAZ4cpjNnafc7UkxYLGLR1UDubsAcA0n+5ahq/I4M4HsqC/Rj6cfy+PB5DXNMha1KR2AqsrMB4
yoPk3bEleGKmAwSpG4LUSRewNUFk0+xoAcEn4JhKoojfM2dKnlDO7x6hWOsdEpH+szwYw64caMd8
DnRQRq2heOiJmz1QEEF8Z9WUe6cy74MfrIP8WQ0p1TsrtLu1jI1pVFpg6FmLjJlP+X2RdOrMrSy7
FlZBDrTcvKy16MCaQIRlA6IG5CptIHog6k3bIttF7ioawDQKPURYSMslVsofCo7UVpz31V5BvvqM
tEu2cgI3rGcd2uY2PgcfCsEjbt7QM+PhFdkn5NrrLD6KMnhaXgKGgfwH4kZEbAs7xuwrHp2kN6lf
LPE/kAxAk+UeDB6jF3W1g51HkI/LH2wXeZA0stojAMnpHAucPWBRngc5ENHS03J3hq1BB7yhpnpw
7KDHzHgD8MdBxWs8fTl1QM/LHZjmZbbkm+N4oBjFVwf8gaWjhfsqHk/BreEm+zqvog+e7ThrWTyT
5fQAMNTRpOAqD9nUoBeAztnwpPDuBgVBL/MeHNuFgOvyqExm00IBrbJIsiaGUnnqKorFjIe83OG3
5dZNq0xzelnwwWmytEt2nOA8KysPytXV8FPUKOpe7sI0AM3phywPnCLgxYWH2bVT1YDjYLj27mz6
fs3di4GGIwNWFjruTvXZ5YIh5+bfhL+62xs+X4fCQew3h3AF6XFP9Z1/gTfo9l5hr8F8DWtWh8Lx
UDlJnkT5hdfJj7gPT1XSnXjTnXLeXTbZX0fBqZqh0rwIBaY4iZ2f7dhBf0M0kJ47bOtgHtsbv5ND
HcYj9fJL0AUoEK1AQp0lX5fbNniaDoFLhwF4Ke7kl1k82g2AlgWToWvbZ1rSS+WuVYG+X7EL3ot5
9t+MgWNPr1zstffc7w99ikfsNBX3Mcn4Dmd/8Jihhi7BdTVrxp9A0/Ld8vAMy1dn8HanUnisIbNz
T1XzZPP+sRIivEXuJsYeDExzcBTlA6ySyfwy5v18Z6mHHViSvi1/vsk3NNfmo6zwNhjh83Hozq44
bEWXCWPY1rrm24Brhp2V/TFOPKX3o4/3zdK2Vr7dYHodrMbSKWmHjuLb26Ah+9aH5m5Q1+4+GWS/
Mr0G++iQNUlButeMOJDslESx5J9bgoNVtMk+OpE3z50kU3RuPWhmvB1P8100rTFgmeyjeTUtVDJQ
20XYYAB07QC9mfZVCoE9AULmlcgxt/XOfU7HqdmOVaOWE4CVnXTzW9/6d2lGnjLAILN8DdVjmoP5
/zeebUPvredWgnEUfBp3OBVi/+zWYOQmK2m7s+K1C3VDoJN2UoB5iOY4A/jzcwlkYNZ4Kkx9aC5c
5E46oXwLfQRQH72g6u0fmg3xoY1IcNq2lDRHlspK05xJdMGnkNzFoD67CsBhtp3MdFF4FDR0Hc5g
1tkv86fUdfc0jL9VHNqegLstj8BgJB2AprIqr2mfYwSqAFohLVl3jFVJDhkd45XlaupDu5X7KvJI
I/wSE8Hi8HeR+J48D4Ui/QHM0v0alaapm3kvfLNiwa1Tl2GQYChxgLinovaFSqf7SICvXQlMpi40
584dUdVWntonJyEXr2tRY10enGQNumXwOZ3EO/f6uI2jzD7JQF1cheSYRb1Nsn8+1Tm8aeHj7cvj
MA9ExviepShgzdJkW9Ue1bXepe0mju/CNG5VIanfWKja6ye+soRMltF82W8CyUs+jqeWduDrbc5V
wleyou8elTzX05rua5Q7ZE3pHumYRjvm2D8h0Xts2y4/2IF/XK8oenfxoCMtWDSN3ThV6jS3qJ1Q
Ftih8g2HC3b1WuVuiUfoQtv6fa8ZfQHRo1sSgcSi66iz7yLItSzHincnwXP1WBHbsldZ32MABDyA
oRWKXUTd5+XG393T0LgWJCqUwTN7Styj3Y5fbTu59Fn3GPX1FTwZG79fDxBFTWqspOgGZPJljMp4
l69D/EzG0UJDw6YhFk7c3YRls33R8no/stXIYFg7emSIe4qrgiPVLXFbYMLLrgT3dj2dvJFUW+6b
mIB5YG/CZwrdt8HuW3Xzrfs2fg35ltdQtKtt9U3poya2xOGcRc6/dhCUx2wIy41TqjnvkIV8SHgM
uzjBMSqbh8xfS4uYJlRzVzfwx7ZqbTSN56kWqXCWrCFRTLOpuaka80DGfKhv1ZTeeV3/LZ1AN+XS
dttU6mDWoZY0IS2tb2DocfIHJ5Jue/PKXqwl2QzOquNZpSy9YmjK+haI4GaV6qVH6Q2yxS+AuX5d
jgcGG+lQVta0jh1zW95S0n/sGzxOWHlwbZLVvdwwv47msKoG0VSBjNptaAoJVRHc8JTDV7Lqpsbn
Ub1xJhuk3kU/VvVNiQgCU6r/gQzXWqW2yfqap4o4iypIFKBxJcezZUfVZXRV+6GOAsAN/Kw+bpsC
zXOpFXQuhN/ljQoJzteJlGzY96Vr//ZTqCQclnsx7L8653/i2W5U+VV7qyz+cXBAOgMEeSHldWDu
neeu3WdM3WjuzBTJUkd4/q2rySGQ1fe8rz8IvII5hcMOxAtPy8MxrVvNt3NXJUr12XADI8iBNd1O
FtUhIWvsIIbmdYCrIigNbJCduDGF43o84hHNx2snks/5GreNYXnpMFeSVU2rYiFvIpR3dlD8Lsrq
Pgy6E9bY101GsrWdOMhzz/WzZLi11ufAFrtsvhs0a8lBg/PpONeeEtStBmq4/an/lARUeHhR3bad
2fPEvPFsArlHpywRNhzHitnOVX73VXmZWgkcpvnVfDsORIOi/1LeJKu+sSr/TZvynDjdxl3e1ny6
KPCG2KjYvXEnRmFI7id4hF1t/d33N1SoattxmYsu5TX1bqzNn3I8sXWoKfNIeuSCXmY+rdYrbstL
KIK9/5MDQVeaP5NxHFHe7rq3zP4ftgDlB3vwz/5QAeBjUfsYp+W3Cv69rTvNrSFqXgnZ+d4N94Lb
mHeQcZT3YaM+ooJ//2dkTntS6TZBb1CQ/b3KALiKmqmLBU4IAuNLwrR6nBQRzm55OO/7uPMOUAZU
yUWY32K7+ubR9hLb7Zd5OHVTbWOYdnTEjHSZCMoACaqAN5DU8mhx8FtrDY/xvqM4Opq3wUsR8LCu
uDU8/Kevon/cAlfOlPK1XdbUgRajfFV7sqwdRNoJBRCgbzs3SbnHdrhmn/d3JEeH8zYOSYSwM3lr
nObFdvwP2VSccUFku1KoDyGLVvKdpn7mAb6JWBYwRR7kx+a1NJ49Fh4LpPHCnHwgJPw/dPN+1HV0
AC+YBuPQdaW45TX2o6a1xT4bp7WYbpoNLW6lcYeLbNlXiCzIqg4K4iKgcU9Pk1Mn52WfMA1AC15+
Z3n+0PfiBpWmX13ZNIekg4zPcuMGh9OFEcaAeF3Fy/aW4jHG/X+cfdtynboW7BdRhS4IeIV5sacv
07GT2MkLlTgJQgghEAKhrz/tt1M5Z61dtV52rdqVsj0nSKNHjx7dqEbltr1YPrxp8594bUb+Fu42
eoe3bDaOz0kZ+0tLhvkuHbr/pKBm5G+pbqORYYDRtn+mPvuNPJ+u/+TjuPdP//79/MNL+ndCQoOV
YcimvXn+yOL7gPx+6k/INXgsC3vPWfhfmX//8Bz+1uYKbYZdTXF5hlVuDJXuIvneR68Epnyq+Ox0
KT//+yf6h9fpb6GuI2h7uRzj87rDRZzs8H6dd/nfcCAp/jrUO1Q7za7N+CwSttWdiOmX9MNjdu66
8ee/f4B/OHJ/5ydAkuuy0ijzTJjy9RSwKdFQ3VTF0P4vQcA/PY2/TnUWh3Vm2WyeQRVeReN+dnl2
yEuEf6HX+2+f4q9TLXfgS0CF4XkDolXjdIEE5d7n2f+qpP/0Lf2FQ1QeN25UMzyzOHR1bpAema3S
IqbU/acdWBy9v7BHuyZ2Wyi+JdsmT8vkIMhux/uO9+4A0v7rv39P//Ao/lbodl6kjhbWPKcwtrwL
ZWuhzmybY49VvQP1tPtfs9t/+kUf////VY7gkrlFSIG6Z1xXV9WC4Mvi6wfTahWt//2z/MMz+Vvo
KmwsnUMUwTOxHXttBiTYl+WevJcFGw//7Vd8nPr/61PIIlFO5FQ+Zzm720joa6DqKinwH//+C/7h
+vhbzLr17bqNY5TPIWUXU64/VB++/PuP/v+jdJL/dSTWNtVrHtP06AWvtv2TDPdzf9+tt+gEKgRc
HP/Hr+Hi4xD8vyCd/J1JgDQCAaVPsh5tH+ikDgZrdvTFR7IqByHjytviAMSWsqFGsk8506odN8mR
az0MNqcVCIh0VtU0jbyVVYm9/GWCibGAX+UxTM3YwqnZqb45JwPfcnIYvaDts8iQ8NnVSPgW5Oe+
48L/lbJMJe3VtJtFInFnXRBvwrph+r6P3YaZyI54pead9vAxuUzLFtqtkgy82SVloegwoVzhRG3r
DllkARlw2U6Oy0j7yzaJbMAfOqWu+0ITb6a5YgnLoJzvPQ80rYLfPzShOcnLBsilIAW4LIUh2Pq0
dG1iWAX/O1PcN4XYl6/MI9++7sms6i1Ju19qiOMW6j4vNMuhobYJTFTFwqO57QWL5jnHxl+MR6x2
Gv0e5Z5O04HSPIT5EZjP06Tety6ZNbIUxUd0aDINmX3CKsywzNU24L6iNSyvadtXutwz+SuUAYy7
6lPex7NIYpe/bZFva/ZplRrDhboIyDDG5uuMBmw+sGXp5kcbtEksVhoV0qVqOc/r8rovGiEOaC8H
lb5IxkTyzYbSMXN0vOF5qKWex5QfG5X0y3CDzQaf/XFqSNukGtdRZSO2j4o2PxMlcTlV6bzDKe2c
aEdWxOFE1gzvaszMNlRQY+0iOcybEVy+lHKBtVpOcyQ3FKFUFYW8uqky2m35s5NxFDek00r9WUmh
yh9l2uBHnYD6hO2rGRrYAZ4P2sjyMSL/b0VaR2pwBuU4lu6O26UDrV90tBG62jXonenSaxWz5bQn
usV+hhuiBoovSd6B0oUPRrY/lhKbk/0piX4ic+WaZPdfg2jLHf8uX8TwTWJuMM11ksLe7j1Pebe1
xzYre/GYkJ5qfZdmfZb9SJJ2IeqUbMuafd9GbXteMblY8sxnx5fPk4bx3p0dguhuneCwRD3tW8Om
XzO2VWxfS2t0hHtRMuARiiJZ1yt8aIqhPxpo2gTsvmbRTsuhUMTEFzjXSNZWXGseflpaatne26xZ
5cNgNxj0H0iTdk7VyHZku66ImRtsLGPFLmPhiGIiCnKfTDCtSk+mGIt439lZ060KZdON3U2qzFS8
9Ro+3MUpS4mxeP4NltkL6WG7cgijl/4zVotZ8S3xq1z5XUMb3ueHFeRzggfLm9xe14Ibdms2lbpH
4Wyynl07jsvdukLDM59MnmT5/YTlr/KzltiYf01lGsu5Kh1esQz6HszK0rGX4aJ1R6HvwgNcyVft
unR7g3100mBZnTrTvJTZzuafRi5+QcaCK7fmcWxKihYOCYhiqXg2k41D1WPl9NQj0Fi3dZgW2+41
1MD7vFeEyGI4mnKf5K+CAvqYykACQRFQBVtV/6NVXS/vaVibZjtMnYvxAr25bb+Phk/7MyKh9HKY
u5A4dWJznItrHoxfvmDUqotLLmCQ3h6CjLP70lAp7glFIPij14oP/trkUNbghVtUDF2lZ9H1L3k5
NvIlEyxdVS28IjNgqo2KVYHDqNPUccPPORO8Ns32vk+tZSlWpKcuTZHvlrjtLvMYN7SYKsPc5xee
Szp96RQl7Gux9WtxMBJRfwdG3NYe9rAOrvYbmfp75Xt28S0uLF7tC7ZBhnpEcnn3SZZweDpB40U0
hiOIE+qrBfqx4R1bRDybsLO+SaNuc0R2lNcsQY2RlYEMAw2nGTvpmgNyvO32nqTwov+6Zogt/9PB
B3r6NAoYp7ZVEsttvLA+m7bfphuFe0VySaf+TIXei++rI36hR2CUlGCk1MztadUtJXtdwiEpfbV6
T7FxV3KJe5mMTRiePSuTdKySNhPNVBEsxY5PPOVT/wiyUMZPaeHYIOuE7Cb8aRFhYJ9Nhq/OHSyf
GSJRxZgv6bFgjhX1uDS64xUNqQmu0ttkial8T21/IEYSe5ld2ZRNJeNqxS9TLB+S02FbkVHQldH2
Z2z37CiMw8o69TisaHbqYYfz/FqnMFsoXoRAMOWdZrAFe1v7Vo1v06R2eYss6H4j1dz4NeWnxk8s
PMFaELs6txPS37C7znFthitN865hh47qAgPzobAzZIVw5cS2dtmZOOGLUBDCYMmEkcxYaAGWEvbf
zUA9K04Sa++x+LqnOe/sg6Pok9S94y4EetdJX4wL9mbTSPa23vj0cSOWA1HhPGEdlWMf3G9+/01c
y4rHaQZY3g/pJnx+a6Ao9oeB03zqq0mZcTq3ap4TUgN0zOmvbm812AhFk5VWLm7xRyiGldy6tOG4
pb1SbSHPkHqmzWcEps4flvlwr2NDJWCmM54dFtfmwwqD/fWc4zTltYVlUJddVGl0RhFMQVB1qkEQ
DfuARmQ+vNpmH86a5Dw/tkU3Wn6MuPd43dFdVpoEq7JqToF/Y4UVrBjOSBtbshPC5OT+vUToOqtN
n498vdhyS3BORIwjxgnGIzvzNqxp6p9ni6VgW63DDr3TCfNVTPyqkfV8FpUL3IcJsX0Jn8aLRzeH
9EEJT4DlPkCul8XKtsW2sRMe3+6fpAQx8RORfG1WoKisml+WBAt1h7zPIIc9NrnywznLG2N/4nFN
3B5nk8YB63wJjMVPbZfGb0VD1x+UwA1RVnInCFg5DCwXlJ5wZUQlapOjxD1DC0zG4YxgCiXOTUem
4b6xupXXds3gQI9haNh3hUsRX9u96po24E1gurWHWDAU12L37YqpXZIofB8pkjjfuGUBeubSz+lN
mklxIR8BJWVlCsVXgEhvEe9VrcCAA1BJaFCm6qDWNW9vV4XlLlkLNnnyCAcoKs5K7Vl5AHrEcucB
dcQ3T0SNgV/7EoizP5QBpfcdKSVz96nVDZF7JTmiq+NxSvPXLdBOvOCdlPEbi5RteV1alQd+WNpG
QXRTFH6PEnZ8wowPSLri5gcCtaDwrkaeTIWv8nbd0WevmyXLQ2hTd1m7sDiOfKI0W5Na0wT3CBQM
bsnDsWkzRQ20E3na/l7nMps+D7JX/GbTESvDt1TlOCons6CQy9OicpX8bNdy2NtTy/u92aqynFTz
kKx2Mr/dbql11dR3bFwPNIOxH63LLhkLjEgF3rbUeUZWYAWcPegzqR+yB7PEZPmVrwbQtspXWLam
N8BPg/wzRGmceTQR5vOhImooYrjXeWjZ0RbMOn6AAmcM2znjbZZiC61xxZpUixBbmt2GraPmUUNC
mTxTIzv9uqtAeleZ2BEhDmHvvSluBW7XMN2n0JDIT8mk451MXWFtJWc8z+fVx2K4bxcFIfoB6yGW
9be02BY2nBHEtHb2ItvS2p8zp2gfD2orCdz+ysLkfr7M+J9+rWeDJzPeaEUZjzdjIxa6HlFvpRVn
3Rnv7RF4xdkV8N5nc3/OfEL0+lzsYqblsWSe99Cd7HwxF4yErYy1aUkp/alp9h8JzFlqIFCD/VJX
mmz9VJhF8aWiS1N2GjbHcFjxB8I6dCTgGBa+d3X8gDuIj4lNCoH3UpSZ7E+xL7a2PfW+Q7tTLWaL
jQbOWQWisVMAGPkrZrN1eAlxj5SvuIym4Sv9cD5Lb4a+Z9t6lGu34h5dNs0jVG4yhwHLbTG36L9u
e6BwS04+cyy3EN4nC8JS4HrEIgdjp40bK3yeFTXMMOBAVWVJ5oo70ydklXgqiu9Pudlc9hqJtXic
aY5CLFVL9Y4+rLTZaQd3JnKs2eKovrtly7sfUvhWFpVQ3cxwmMlmi6mGr0pXvFs6a/apkBFA7VBg
jSn7StpN6SflkXR7tTJt2Zu3th+ee+cbmp7KfivQYXURgUg9ZK0YRopKw6g6wb1cbFA1VZ5g0p0f
lqbrNQyIgXCBX0yzFphUZuu4DBVC8Fb3qEUgGnYYehTDJ6xnAXPUNqx8HQ80qKk1Rw4/WvRGO0BR
Qg8ahkHFuclcDod13aR5LGtv/C7eVtwM8ZsGXPSvK8x+9/bgkNmSflGyL7GYxwLOOsJY0q0dl5d9
3X1/1+Y68j8s9bwbq4jTj4ikMJBJyOOaw/Sir5KFNpY/MYa3aINf9iD3vhoF1IX4MsNY9rYWXTuG
X1x0aD5uYh4o6uxYZimi/PDZTYPxqVSZIihSEJe/T4gOJp/I0rQJdMG4kw9cwx2iGhRtm6yKpg/T
fCh9XgZTDZzvWXvsx6SL71vsNtzjYp6QGAePwK6Z32k5y46gSzRmTxEj0AU3Xfau77ipFpAAU/ko
MQxzF8vxpmE1yQtk0aRkH1yKj5oLjbZY9t3wK4G/CxKqm3nddVbPcF9RRdWwcS4+K5QOZWsr8ZJ8
0AmbK86mQIjVDyVRw7+l2zzSp0jQm1wYoKQPVV6uenk03Mz00c9Q5y9wwppz9SDlvqeHPcNqJrB7
pjN7VwYst1s4sHRgX5GmwZh6n3KHN/FjXcvsVzV5nQPFYRUm+b4xPhZ32L+ZvT7Ddo7HV+Dktp2r
wQK4QDy5qcW9Ug4XP1/xrS0gTdGT0GitxpQoBNoOifDfm3JKRvoIRWGfPCYcaG9GWxrSyXTVEBhr
s2pNty++8yR/wSKL2tbKqmjjJ7ydG+53hQV8bhGmWBAv7iw1JXCfEcOQJNU2b+J3k/QGDQADZ7LX
M9bqsK5PQekwj7DuJEPJm7C7b8LZwvEATVSCjZl8Pw1SF8udzhc9uaPxk09wI8zovjNYYpd8nZB9
tw6jOKWk25v3MiXIQ6vGJZLB3YahDFC37UJP6BqnqacozDg7Tr4iNG309mB3hGidS5O07gUagphR
pAYbrCFkbNmuEq8d9Ootw+g5rVTRkNJX+Ju35HMfmn376oo2+WCx5eTm6wpyan6MvMv9t49hpR0q
OQHcvQ6UL644AD+O4jmdokmx4OckGrpKEd+ii2rZOO2vBdq75kEsJsXpCnjB5md4U/LW1MFOYkEk
bWLbc540A5CkU77pbrIWU8Wrjkgn2g8yBcOhazZCpQz0uLRD/7hwOKy4uoF78n5vyEIpfJmJ288a
nvExqUWkmXvhUsbmCsWnLeUh6A4O8pVOKX5OFYlY7PQ6tjD/jDXZl25FBNIMfgMVNA1wCEJ/vI7P
G/qJZr4sC9oyHOImn3XlsxDHSxRu2zN08ojgcJUgfQOMmkMEIgC9oivQnxEYoWFxz6b7BB9+RvP0
bcxgNhzREhjWoCdDi9TwemgsYjxBuQPkvbh8MHqpkWQxDj9JakvsRCgA52SuQsIpz+qPq2b2lWp7
HAL8UaDaxpqXM4m8aks30a84ijNYD9EsYC+qKR/3SdQzICxGCAHOttcRsKGDsQT0jHlbMUQRwK95
AuLs33dc5/EymqlXVwmojJ3qVWPhFQ/Oc0DEZi6nU+FpRp6KDC7x+xGBUka+daJvxuKals0ulqNN
LDrw80yGstsvMGyVih6XOVuy4UQhqRbhzD3zO9iUHFbCI6wYm1WY24HAJaTGP5dfgKhRo+rJjnIq
jlsYFSPnnHKSqRucAwHh0FB4uIQeQvBknWrZErvAXpNtfvlscNhT8zW1oShRsTJQotOtshQWMDcJ
9n/C/LK0rXhaAhTxVyGSRI41g+mR4gfh0lX+GOelCeKZl2Mwa92BqUJMT1v4BiMMqfytW6GrPG5s
7zVE7iN0uVC+KLFXcMVc3FChv7IYZnHlkm/YsKenQriXjaahqRXrNfuFXeLNu6qbJWBklVvsj5jb
Vc7oinHZL6N+grOM6H5MZtX2IvASNVPdIGcBBw02uxPYSdQeFfvTSLDJ9m2bAW3w67EPu69VQVuS
vGxri4RDzJoXpy24uFWxE0qgaeyNT5NtbT5jEy2Mn7F5tvTvGO3BPQk8/bQsf/qlp/hDNAxFwZll
qbvLMxTA8ohhEaSNx2HsaXikKMA4XWW5LNxXKUqb3o8NSwNrT6NgMNSry9GT9gdy1LICX8cYRTff
4g/GZVpvWbvTi+Jwiz9mCOGkL9teQkhSB5eB12IgaHD4sO2U/0zhx4p7Cks9hn8But3g/jGCDphP
RQbiFkOrKY5n2yeRxSOD32C21xp9EDoougDCDGgupusC4iATlUXH2Z7g7oApV42Hw/VbJtJQPqfg
ELt3Oqzj/jwly7AvVY7GQD5wpMGJr9Y0Zftr6hFCAkmN9tsKD65k2stPZYuz9oqX1exg7wtWPICA
iuN98Cr86FfU8wY99xrL4+493kXgM1WmD4jvXNKbluX7+kP3GcoQxVJrcyhVX+Ieb+SkpkOzSw7H
cLQpK8gyUCcakjDXFeG1zdDowOJI2wCeLew0HAXu5hTdW2F0i02eUezzHz93AklyCOwVP9IIbuwL
xSXiwdekuK+2S0Nz1WE0t6qluAAAkJfBLG1+cCSDS+o0AwpXUWJZ6MhAPiYnkvo0rxODnvK+wf4W
8ian3p9YJB2+lvbDW0/yXYSqXeYZGTPoPOAbDGLeVYSSca/xgYe1VmZ16liWSXxrGtN/x4I9HlTv
J57c9RMrBeo9TVxaacuKD/J9dvD9Fqu+3RETed3QQt4xjo187M6gpeCNN5d24DmooWxevostFF+a
ONBXtOjiPUvjvh/KdF1vZo19AnAtCUrVSMxZaNsMdcBVv5xh1Jyn+EYliDFUl5dhyKa9bqaZfp+z
HQ4wmff3WJ8vHAa+gYMObwKba4yi/IkAj5wkG+xjbGzPjpvKtt/gvXn5ooG5xTNrAAZvVxBW6ki3
0a1H01oMesAYWyT40vm2ZDsDBG56cFJbG8usUutofs5pki3vEPp/zBtnML0n0MrWHnocFjAR5TaN
ZxOTcj7HXZJ4KZZEskO7j4zf0IXgfSt9I9MLjp0Hqs2Yoodmmcybzva0PY+xh2OCESOv1FzC4YSC
H3ufQ7pfECK9hyqumk3IiPDTtSTwMwaQGbOvY+fET5MsmuDkO67qFjUkP/qed2+ZToux2vMW+80L
mYrhcUp9mRyYa/unfndurQPPevZQzjZ7Sad2j1Wqe21udtiaPYBUpD8VKXDlAQlhyd7hAFddXlA3
oV2KWX4zYAJhbuYw++mIgyjIodxj9ugxtRKP2Yp9sxp5slmoKcYxL9bsqqtgBaZMxaBovSRqUWUF
4+F0A+wI4xcfBjzOoPsBQTZdUNlt3mLDtdYwcUSSHewEp5p43ybHnLb+D4+jn6+g1CeLcQ5MTtCO
7PwwF7vThwJOeq/E5ks8RJBz2WFBT9PXcC+a5L0gZWDnhQF/n8usdwH0TB6TA+9QzhCCO6P84aKP
YSSIDpfZXReIHyqMvckLUC7qmcX3BaApu0hv+AfpcTTo5B9dBnL7MEHXx+oIzxhfBXDW8SYko8nq
hm549hjGQ8nbZrlDhvAOaqXtVopY3ERm7nb1dP/DVl2qy6rS2d3MmHR0lcmVCg+IRsVXBfJi7mEN
afgND3PT13m+5lfGM/Xch3bwJzoovLU5YmkQ4qkEgprWZCUcPC1fsfFh9iQccAng35Rjr8ffSNWU
nwsu3HRo6TYzrHbBorkuWddlJ7VlYa+npGz5pcA++D13eFFuJBDO9MnxOXvUiBMTpy3m5afBzxJT
EDEA5Zed/0YUVPF1Nm3dnf0IBTvrDZX/EoMXH0U8c/a4oGKXNU+pN3UTYTda6X7JyWNh9rjWdEGT
gAqNpZWvWznKFE3EuGWg3vQ0gcLAEOATH7AuW82joo8yW9vbPWCKcZjKXmJ8whPynRls4N8gbNyR
I++n0OHLQ5XDhIezz2Rt2OfWynG93+TCA+IzyDydyezCZ6ikzbUQMhNPLdtwtBFLuajjgmYQv3yC
S8TZaq8Ppo0iXhut8bmBmdxnugUtq9kC2b/6oSS/JRx5foZOYEsfjIak6roU3dwcQXx0CO8Fzic1
nwbGEeBE5+2O9GbpLiA0t+abnzF4qKJtEDDnwPf+0X7N7cHkMfOwvpg5StMiMgsbqdVJqJIURUZv
tcWUf864FIhqIGu6fN2SfEPRtJCj9Rdl8x1aAC4tqSGGW+RhWRD3W9G87/UBnzLdf1tMCuIdoAid
nhAnhqAmNbskqzemZniM+Xb4gclChi8LmIkgkAIT7sr2877fi8ByUPqo2ZiD4U9L67KdmuZlB9rb
b0oG8qyamXQoVivPHgeG+xx9+MfFj+qYDTd64MHftmm/20PzcXkdHfahv9tY9N86oLz5V29h+nGD
iWV6jQGR3zUdQxOrOBXsShAQ6ysK+cM958CY1K1OnABB1VsYpb+OPKxvZCkMWukyGQHN18D4WRSp
/D24PgfXjumwqmDLg6FqC31zjUHUekEvmCD/wqG7QAYKcxeehc6cFmQd/VoI5dhEzqiI5jzNJAsA
gs1KLsvQ6l8aqqFPBKiIV+lUEoTcFvA7v6OQ/ty2aMrN+zixGV+HzegdNtjc8+7AZp7EGEsBM7Su
TH9yv9L5jcNWXp+gdCsAUibNHuAptsiTQQHCdLlfJn3kI0EZTJcelRugDbIYOonwLhA66g4jrnz0
ScucDL96g7Hqr2HomDv2g9lr0pTZp94NA6uSbhjN80Ywcj5jnCXUQzOVfj0nLbPyJvi5ETeTQCpv
TWO657XG7uA1xSRsuqES+gGEOeCbe9gV0jtvBuYjv50bhx855yVVBziT0PSeJavK8ba0SX90PtfD
wbe0j/dND9gCE9Gk75AvmoHzPwOPiK5uaYZ4jgQRnk9Fv/XvBP1bcdlD41jdjRC8APXvMjzAPQRc
KkQLAlcl+uvy6gDD9ed1KDosJeSlVANia/foy7nmNMvj2UOqNv2kJC/tGXQyid/HoPDyuL20e2Xn
wt13qEMw0Jrn5nvHS3tNQTjMdyAWUC7WcSbTEdurUqGfnBBDD/IiITAqI63EhApobTI97uWiMeOf
paPjUp79pv38VhSyd/Zt9xxecNeQYfNgu190mlrlT6OLoIh/hWiMxE0zaZFdNJKj9u245eOQw3Ol
4xPzGG3vSReuGLgb8thlBIuVfoLC6Jf2GPM/oNHuAeiLAvy22BNkfxU9mhhbZemQyCvkIEmJ/RmQ
aLXqDRr1Aqg6PwDRaHpYwodSHl1v+9XSZg6HTZeg8UTZcJT0lkjwwRinmjvB5NqCO+kTfqBT4eab
Ms7lExbDY35u1ugeKd55ecyC3UFgtikCXj1GJOAZvTK+iqNEcvbYoE2tkUDq/A3ReT8+GcjkoWhg
5fgV7X645pFMv1AL+FtawjT302AF+nO9LBaSWLMzTNzh4+ahUiEZQpYXxlXl+jGQFxCByt+kSCAQ
yHwyRVJnC9Mc57ml7aFFFNdl/IDRdzIucMzReWZfALOa5jjQOR/e/FIsqJ9FI14ypFc8uTHR7KjH
PKdIALBdOckTYVag6Dpl7tW0koArTLr06g3thxcXu/EWTrl6uA4un7tLOTWgO7ZsaLYbCCaJqR12
E1ZWQ43g1yMpZgpjlITgIwDQ0Hiw6uMoDAPo8ANwqQaeygVTRyVEqx+WrsgxlFlT1D/bdjDhxCSS
jpUDed3fIqueJpXGc1JHvsBD9TBzeA4dWwM1xY1gK9BOVGp+AXdZ/NmVLu/7NdXItQgYpz+pPhev
WHS2/dcCw6nfCm48D6uVmP9OOLrpQwItF04hxoqogLqh7nPEpKGAOGln8d4MHxHveROsOw9Yg/eg
FbqteNN25vG7yRvE9NV4t1uT1xt1bTxCG9BeB2SKduMRIqHBXDHvVO2hzG2S39J08fo32se1vO4p
W4AktgUXG+kSjrQdkAL665LnZXIy8HaEge7egYpDDmz51aRDaR/g7Ru+yzlZ48klog1f7E62/mdf
DjoFMT3lCbRd8AAriKvTgRZfZ4t4UAiMKCE/xKbMFZBvW86gqRBPRkXAyvFhiM202roteRevARmQ
At4z3mOwGTa5sZsNxknjLfoY5ApEnsvu5Ho20dsmZRs7B4StYPcakxh5nnQBxEc3J1hlx6JTYBUM
SY98S+f2oEFjf/EtafPbDnlN7QGWWOubmNb8HdcQBaqdi2Q5uhl/XJ0mdrmFqGBA6k0GfROa1OaI
1sOWt0lAQuJZ2o25sV59oSBkk+Arpkdncx8PMOye/X0xwaqlQxQ7ohfuDbQK6mjnpJ2PGVKvlqcN
lHX7Y0C3mFyTpvugCkdwTy9INA93/4ejM1mOG1ei6BcxgjOAbZE1SirNkuUNw3LLnEeQBMmvf6fe
qqOj3bZcRQKZ9568abmmu+aqWf4wGGYDEBgD2TxDA41I0tvsXVYv2cZzVU2beOCK4r/imPMgbZSB
D/6y1o9lJ7ZkP9XJ8Az3pS4u5riMvcJ2vMhvkmJ98oekfd/4VPLIdGkWd55GO7Yo7r49KuWTswFQ
/cl5KtvTQhtd7YmPHv7U0vhvJrGHewBW9U856fhGTGf43CmpXuuqbqzd5g/2r7Cg4EX6Lrf/aOlw
FmjlsidTdeGTT//9L6mKJkX/rruPNc+V/Clotb1j3wTCibAU6b6RmtP/TLOiPU4dCRBdMwhzE9Cb
64b3/B88K5UamyFM3JY2bcWckfkvqSMOaQ+3cOqWYcOsWHTY2t6BtT9t/8i+YD17aL9KiJPMfbN3
MGiXCFOnbzlYNkwrm3KLNmutygNZNfpjlP76mSretxs5m8ZjNWMPdMWojyxLKkrirntjYuUv5bNc
++SZc9S6m8Ok+FsxznT2xwVpdTSEWULi4uit7KI+dzalWFzZuvAuY6uH+ZJOYipOy1aOf8KcfSZT
15p3VGp/Pzpe6yMuT5P9OeUcmBlD13/H2R+cA6HxtCrl5lFRUxsG28n2vcaOHJRDFft2lxb3KeA6
HsiccvXjsfgf9Fg3Bdhn29s+UV4aRjxxEswlW7q9RyYdNjBCyDXI82Hep1R8JN6Iqg0Og9dMxaWe
x/w+0+QwHpDfWciI7OrjKw3bGm+dm677EhopxbgPt+CEUNV+dFQlSNpmqm0CCUuzHZ2pGe47cyv8
EBoBzipJj+RYbCuOZBWSatGSixfsx0RkT1rN6Rzxg2X2zrYZc/I7k/5XUkNZR8rpqr9vw8Y18eov
lRdbRIa84mMXj24nm+yKgczOtyHvveQAAUU+5iK6qT1NJdVfujkJan5PASPVmL0NggfPTdR6rc0t
OA8NXZzczgbQTovMe66gCC8E0zpv4C6u2WfawkCwO+jQotZDHXlwduXO01N1r2rCrWDL0rQ4IXmm
9tkXoamjis1m75yMAg9+Kyg+UaIaFOOl+MPXjIQtbCIu7WWiuuhawUPXWA27lm+iZez1ZjER3oBy
ojpvgofRdsWO2fnlxFeK5MXii8fCoBvMVipoH+j+/V295YN1M0mFobOlbySjwaNYx7g+TjAh3Fu9
1ThxunmmfHOXqvqvEUP2zNS2v3cb1O6oXxR/37Yk5WqprSEeCUJ/p0NohijJN+xQqyzKf5TEWp5H
6MIh7ga3OC6qFj+5LWV1Ysup3vMKJ/QcJCzqOKlZZ7VXlaO7ncuNSdHvEvfo1LhusV3V6VknPger
LTmFLmViPHlBIQxgjeryrxWqXuNG2ZwwSJzWuEvKfHuoMzHr3arDbI7RDvl2gOvUvQw874ghte6D
rKA2zkwKbOYr3V3LVOCtiXz6nLyBbgGg62VJhP22mrC85FmjPnwHcYmq2l/3IkkGE5l18F7ysqQ+
7BoH86JdQ3md6tL9zqvZKf+6neXb407PaycjnBfJLbE42rokSd86vxs+uPVUCVrNKNAG0DGs85yl
l9y88xHdhW5Lex0rOkIs5T7mIHOm+9SqAWqCXA5/HF0iCNLQelHf9rh5+STD6m5ulMCjbUT7G1bU
OwcYhBm3ZM1D4La8BxqsxIsNpMVdXQQdTE0d5Pfo7t3f6RYZnliN+IJAzi1E1y6rD6sT4GCFskok
y3vRiI4Qx+UvMvUCGZV2V74PyAm3KBqs6J1mH43/igYd3HWByEXkW7wtO1x5/hINWOR2yAnXGM92
Sr9I0ye87R9HXFe8rEFjh7GfyMLc4y3Vw3F2bhRvSLbhEWZ6ys/JOuj5QVtZ6p0UawCmAxyh+fGo
9y9rv4y/ZanXz6xfmHLhiXeTg6/m8l+TTybcWUM+verVbcUhmwt4t1Vb6XNVin4+0c9pNyYLYfKg
lyujEWmrqY07dLAJcJxtmERNLeogEST39ci+2J2YOC8SdOJvxWdUxtW6GVITamgppyrqq5x1/TqB
R//yZiJLd2ku1ipKULiGw9QZPlp2e6gmQmPy/skZGRyJIVz/AhJPn7m9FH9dYMUecKqhH+jSZL7U
STE3h27UzsICh+pGDeVBs7EXnWRkRwS9OKUMZD/7xgoBDkMXXbmbbMMn6Ux3s1TN5+BpONGdt9rj
/Dfj9VgPorVCcbrBEXfEecxRm/CDW+QyLpiRaa1jcYsQNoUpL5OXqFfuT/c5aYV717VsNPK0Ze19
Hx/eNDnOuH/7obGb7THyZ7qNPF/cg0XS6kwjXrC4UBVcnlaeHTE6BAX6khU+OaswCmHfB+YpUVvz
PY4lyp2lJn/GcfHH3x50m3/s2CRCK1TV4X62RLCX2/ZvC4yDwcnmOnG+iVpVzLS1daYzhsifBsMV
iXPnXgHww9/KsTpxGPACXmdrcX/zDPiPgd1nH9oFhwYs0MiR1LUwQ5zF46d27OGXO9prE1fY/fEo
KkQYT6vgacVM3c/Kgb8ZbEZjo1BnlYUWWDq/26wYpmuX0DCi2LAiPFLuZiCp+aPRdUPvu9y69XUT
HLAcqnyTa+DMv6zVr47I5gumpbves8CjuyuC4NYk1H77p13G7KckHOL3MCI17pwww6Vd83aYoqq3
HCIaMV8PGQjOO3nf03BwbbdbT6O2/C9fqJIANQCWkUIxppLb1gMqd97EdV847GQsp8Dhc2N2IJrq
dPx2F38uuXjWZIgmt96eaZOGO40GfBest4OfeVQAbobi6kS2cVqNyOBz3+uXcnXyO1ieQUaW7qt2
z3w3RWEIM/A0u1icTdCRMAk4lkVgoNau73S651POQX+HceAJbVv/n+11QRjT4SiEaSfoTk7jesPe
BVEod8Zfgl/BkoU/hviPN+0u09cwbPn1BnGYXe01/cGgli24kK7zp3JGtiYmq3pqK9FFibNxdPVl
cAKAD6KlGhKqi4nCrypW7xIUSn9wMG8ekbAiOaboEWe8e4PFCy+1wlznzofxQFXixII5jW2xEj8h
OWt/NNAYZ//YQ2vNnY183vg3hwBuCyzBz5r225/tcHoQEMJXhlISznkrHH7IGcmbb0AUPey2MFmK
KOFPe1gTneytqrAOUymduJchId9Z3aqjyUIEhrzV/pvKa/TMhDkBphLAYvaDU7fYMhQPSZSU/O4L
qPq469aS2qHzuukeGrpvdsGWDXPk1IQGRyV3Hg67yMc3tN3iT+iAw+NoIcuPym4uU9ejInD+XUtJ
xKnVbBz9Y7qiBRbYRfuuqsZ3yPv2Lsub5ElBQ7xZYG88eHZXHyboxUerqXBnrLE4mc7VoMhh+N2r
m1KdhAscUjMv97nnctytWTmepCwnRRrzIuBpyjo48coa7y6dBufHbug4dgPnTrPPPBctcmSdB/se
ByRSJyxZ4bQaeaaE1fU+5LXTO7Zqzv/51gb+EPZkcEtrmL5MnzputE7coA5NNvfPXO3tVvqk0I7L
KWDpl4UkmJZORICDu2fXefc3EKP1o7iwPDZ0FaWMGhQ+EzF9hElnk3I27Oayh2YRzqTfi8rPg71l
3Ip946GV/uCipP/8vLJfMgZr6iu9Ca+U7GdOhSykLSX20HxznzrH2ev9X9zvfnHu+Zu9AwMWv/pk
LZ8J4O6so66W8LuSdLPsVYXmV6qWf5d62LrDEkzF92jWaj/hcT04rZ1nh9xakLiXjWSkOA0W75wb
zp2d4liKttW0p2Fy7ce+9aYhEvXSnzRwWsVEapvacSWppM+aeMFLu1TyzgZfec8CBuimvs4HJhqX
LMPmruxfs4bu6Dzj7rWppzvPXtt3kJnqKyuD+anSHUojI1MnUI3b5h6sGZDNqWXeqiSUZphGdZ84
nkyOLaZ1v/OX2gackjafaQYeWtP0lEkTAQprl/d9xLHxG5pm8mt9J87KTMXLZFAPkrnl2TMco6Oc
igdcPes7H4wmhzEb3QcOdhn3gdefdW1tTmSWsfzXuln631jLak/q7m1H4IxYbLgpEBqEPin4xQMa
rXVBnAJzwRq3XFILmv5r2FIkwTq1fbXflNLgyGuC6N26KpRn1wUe3RlEzjeK7VHDgyi4ii0ppLyk
JdUSztk0xWk4bv8tKWwHljqoOXtlw8/ZCemJ+eDMQ2Vn4tFOGjA4fBDEFo/qodwFk2iLo9VDGt6N
AncUTB6j0LVYLbkrgnEkAcELwue+rnsvJq0zebBHz/inyu91TdWQD81yGJldKJnjDExw6ed2e948
z332UEMOZP8G2X5tehjUlTJtidCrC4RTz7PvaTPSgSmE0WNjC7sznU9NQZnwEwqMF4uNl8VBKXd8
o2Zd7uVKX84kHtqVR5NVHXLhWeglDZ+vv83mPUCMhrnxWj1GVWI53z6TIkCsDKD17Tx6fOo5D+Zk
03tguzhV+s49pT7yfM3SFF+stUQWBWVxY444d73xAZQKBRKKfcr3c6el3Aud5vINcDnTT5vBMV+I
XlqAYPLedFR/omTWKerrnq9NzGZ+crOkfs0QH59FbbdxXav2BcbNjQZrS9sT3f9MALoMvu2ym527
QPhj9r74of2OMi7Cfb31dNaTpQL3TLyzs6CWCDLHqQHSJHMufj6O4ZljeWZA0XTsxraZq3GcZduV
ayteGFKovMdg4/Kp94Mpl9gBqmJBadZPz2EKbksYTPG4DEv34GDqP7UJWDSXWybbPUKYNzyDLojS
Y8ahTNS9A1KX7InxbJ3ikTKXCqpgm0NyUAnyZtQguqldy+dfRRosy4mTqXKnY136Wx7n3WTKI+xd
YU4TpoSLpVoAVtDl6DSyqOiKaEu3ejzAl7WxzQyP2odu0du88Y59zv2weebHR2ceNwDuXdbY/ACJ
yy4BoX35K9iYJmM4tML5nweRSc5kO/mtWotGs162q24sfbFGZb6LIQfuGYJkJYgIDCMnt4JfAmrs
ivxZdh63ub1006PXi3VCDiG57dipinfCER7T0ZAF4U+a2ZgTQZsNd+Es/4+RjLOKgmbiNwePmFU8
eMzs7wabJ3mvitXqoUHKROLKuQ2TebTc3c6r1hw8D6rifS3Z83WDJ+YW35dP7y50GvGXrJPqRJHa
PzrWbGEc3d7ihmLXPvkW+6r3VuhNe90xpXEoWcVu6PMnlVyyzDYHWAWMNUu6z9q43mOOn3jI15JH
xXG67QpJNtxxwqbnpsQwiavWHlH+B/BYhoes6jCzRPqIcOQeVkTzayjRmr2JI4emNOwf+8wzFo7Y
jOP8Wk38xhe9yOqN3BdyWbatCLJTxtfzFrRCXnUfYKjVUDz3S6DaN2EKfZ26qYCbS3y+Da/hY7Aq
7OIdbucYJxBc1H/caxgOjJyeQluG5MpTXd/nmIKfLaLQk4SKBc+kIDxrdoF4UIyouuTMZp+CPNgH
Jw3cL69w0g81AtpQ//JlZ1WQfS088fcIC8vvmSfAid15Hhfu+pvc4vKks642z91vCfl6cQeF8gdZ
B7fbTy0OAaKd86ETybh86bdPPFTyzlRJ/ppXfEpq67FzJpcp0D1WOh5tN+k1i7Dug3+ZbmtmgOZC
3Xdpah3Jo2B6iLXX2W525ddq03HtshZ1gKmjxPm29IgFmnjz+FuPnbqYzAsfxZTXpzZdkkfEZnUP
HhY81ZOqKVl8g9W32oN16Go/fx0HWT8OVpccy3wo/40kPAugkHzYiwLpvWYmsgEVYMzNZVwXISgI
lr/SHXiWyiaDgTEjmyFwSgi6xKs5pCif5Zfvu6N+0faIgMS8UHVy2EAPVWgMtm4mvSn2xzoAOCir
VO5bJnR+Amx2SM52YDSFuQPe83J7qiFvrxXdcETLyqvdei7bgnMVVD9Zjj0aDkN1FtJujjLMwYY0
C3F6GyLu1Flu+uWO1c3A8W7Fl8HCpynICNkHjUzv7FTrP1YuW6a64Nsfg2qZjlbJeEPszGtZ/PHD
YjyXKYv12L1FkcplBAcYBR6DAocKsetjrhemvmUZujsvd9g6MDCjqy6oBZvz4kh38ThpOupLJCV6
RrfdCDuu/aqYd2nFipi9tidHYYD1XvVVFJ7BxA5DAWkSrqo99Ddq/h6OZBr2RVcLzdSJN6xxyEjs
J+mKtnVlkpqywFa9FDGN/OjtxTgvkp2j4C3OvGg8Pi5A9a831rCcwixERw+ZM9sV1sBU8VbmuTgp
K8uZG1Qyq666Dqj5fcaBm9023MDPVExyPhPQXdinEU/6UjJLwfxkH8x438PGuexI+V8R0pURGl1S
JZR9kSania4YcTwJbVCfwgYWauTaPcCu+/9ZZary6ybqRO2dKfC4nxSU7c4WAD+x7ElOf8gDO6gZ
eQnNtzA4FnGtq5SRAViI4TDf6gGIS8PHS7ID+tVMdeftGFlwYrHVksHoeTY/XIrzfI8F4HyINaB5
KuA/LLrHpGBLolZvi2xsmlF6E2YMVv8jbFSFdWXKsjs2DVFYvfYNE/hrSVPhz12yl2Wx4KCWi1+j
bygbBNWTVvJaZ8TsmI1FMBBrAap4UbhztIpMv1EZZssR1tU7pmvHmNqKOvHIwUPePIvHE/autYye
A8ItKGophHyGO1MU5A7rYhjuiqLNWI+WTkwsSVUVd9jFWDoN3LPY2UaGp3nrb2qnc+tYejiGqLWN
10fe1oc/lhxK+ZitaqvifhHj4wpyfA273l2PvUbRnHswfY7FJan3bscIHXO5A0R6SootbBO/9QOq
IG3h5hJ2XRMJyFi+n7POzZ2HkEe9Z0RTDhil+yqbqpwep0dUNR3ac0cN/5t9Gf3JKH/8J+XccbTA
7P7pGYgKn922q3/qZFq/Eoj37uivXstmq77qpuuQNswuZZWIlSv0gxkNI5FZQt9trYWP8pkWlc3h
4g14jhxyCyoTguaZ8rT1vxmmVv8xc4LLxwWt+KTLobtOsi4i0pDZx7pw1XDUIkn4kbZ1GfwCzgm8
MG7DvG8rpI4x65iZXHviKBuvWvqvsc00PnfvOf4xZQgp/0gIN7Ot/NJynjTOAyxZNaT3QBbIgHwJ
03LLgq9JtZDdBo8AcpKcWjI6X4Tqw/4Grww1Om/TMvR9FMnk/ZvduXzvexeljpnv9i7ZepuqiAR4
wb2XjdbZyVwhGZgby98k6uFbTaosDpt0gqmhpC4x5NciTD6XptYyiN1KugdV++tDOMyV/QHnG/r/
lRqZ5NFLxuEea72uYwi69HfaM5i8Y4et4rqDKTXLm1WUJvghHW7mYqJTnCdONGF5gpKU5XE7JorR
qJRfhv1holWwL6CFeX5Aa0xxCBf7hvVsXfuPTleYx2ZUTh+3WaIvduBy3yYkiL9UKzEHu1navcOB
4DXHokJtlYzg/+LVQB93jbt+MQx7e98dyf2p86r/7wZJv9Rkd7L+AxsbzLj2YcedBbPSSQdF0Kpq
JlYnSm1a5zT46yJixwLQRTWXYGjM0KbAQiODeXsuv7lxo972i2DvYE9Wz80N8C4jqwAEvltJzf0D
Gl61cQk+La/MaMoqbpmMZOdTXU7Zi4J1ZqaFTAO1y6QPbNdUcG17JnAan2F8ZqN3Cpzlnquke1Dz
6taHNmducUdOBl+e0mX6Ych6YU4p5yno0NDvjaFEwqFlsOhUF5aTv+SzksUbw/tOfy3Rg6Fe+Jer
YDfJvR9aiC1empUtkgpFdAT1Ml8TOenwr5kqSoS5AQrpc1krnO8iRHIAFbjw5280KEqCs5Ki0V4E
E5trLOpS/wRLK+WhCwbdHzPuX6xG0BN91xa8iNhV9NvkJxiHhrIvxpKwR+ZA30arY7+MNwYgUbut
JpHjdrkaZ0n3ljfq7ps6FJF1x5I0JuO4/D1kyNZh5v+1YNRI36MjoQWvQobFfQ9qMzN44un5FaB2
C+NZ0PPFFUDHEHF5LfNTunWK/gGfsPuYgDJeHKetwv2ki3w5TkFHwoXvJi22LiEAT4U2gYvYhOR1
J2Wxqj3uXI4Q4MCP7ntmQfGFO+099aNYz5DcHdQrS5cvbluBWpCN0B9tuTnvHNVD/WX3FihlFaKD
nYUP/3QmDqIuKInEKu5WGvmOF7xMh98KQOc0cgUnp2ZirR/jmiynuHJ0aNA6zTKx4nm1/OE5RXL8
jzjxAZ2yD/3hHjQoQ/8JGd3K43as2u8Gyz2MN62n4rlhfhMjqA239FgFrd1es9qekQLJawuXL977
SfgRmcHMcIySXIyfLEhT813lIy//zmXpevMra9Dfn1A4V/uQuaSKAzEHnUUd5w/yiN8lMFV8YbQX
HG1nltWLw6D75sRByMj0uVbYHM9FmTusjTQ+fojPjd9cXJJaxB96pcUfUWhbKCbul3JKg2PGaJm/
Akzf+pLIJPU8rFFO+eNeex4D/8RmCC/9TXSCM/zzEYKCBJ+Lg/fW2xTCO9kMrnTf7K/u9F3R1rWP
a4Rl80WupYt270pNXk/Drsm63lW+MQSzpM1UPXUh07hndMegvo7rEkhnX1hAujlQzVebwUYT3B5s
5ZnMA+x0PDT1r2JUL7w3IFcCeK8fjfe7w7+7dZjz5vsksve9OixpHyaX2XfG9c7CRsnurXHU2c8G
Q+CufN0U+F8pw9U1gAJUXf0+kh5WfIjBc+VnobX2kl2ecEh+uGkTkttflu42YodqFgCas0k5DvWp
8PJpKFD+ShlY+96ElZO85FlhHBMpp2q6h9EYBkAyVtGN5piS5ZuJgkWOtsn2UqkiPa09GVwyXjrm
mXeS3guce2h7/1A69bZF7Ar1O27EOpCkRKHsrOpjmN3sa91SUdypkSJ/NwdU1N2xmnse8RlJSJ+L
Ri8Wmb7Nkrzf+C3yM/ImS1/8gvTLNk4Gv0GbsG1/FBdXTIx77wZQgfF9AGMaT7j2aOqJaS3/0zYT
mEa6OoDzw+iqer9gYI6voNiiee76YfTuoMpYUIkVv5aHzHJl/sxnsj0x2+bne2Jk6CoKnL6XYBVB
HuV1yQhmH0rvpbQGTdXsVJh48AEqPXUIvuaQBKLkaAgWdaoXawRcGQz4c+l1Y/0pDD849WJjO+qM
55FmRy1JgAGSRza7hhWa1XXwSHl6cHW5VicbRml7NDm5QUPsBKJN93nlLeaUh3nCX31e1Nw9QcYV
HY+5c3O453Xbkp2P3sq/gC9rnyPbGoK1PDbCZ76eeIMa+wjlBbOSUztw8iNrmLSWXIUh7fJeN+BL
/GNsQ4KGACbcbjyZqVPlQ6A6EwJC1cMgolmH+XY/N8myWSjONk5rEt6UK+xrqFSxeqhwDduLjilb
VX+6jblSJoznRDwMXY2L1OSwejxVPVTUqhwqawb8XxklGcTOtVoIfjy75ck0t81mrba2B9EDqu+0
EKYlXmSxH23M0G2vmEShohq8x2YovfVs14KZ82Vyc5wvb8Z3dCxl/3GJYoE4yL1G7laUuGKf133+
k4QhInQbjOl7wUtHXmQ4vFiEp/1xqMY4dQobulZMZb9vhplLcq24bqNBrxhwRT9mR691fWdP1gDa
HmEIeXlNJvLID07r0+Q5Y5YefFEVrxhAANOB8kzIjNtcfRZrM4HHGESV25IzmifWVWHocSO6f+nZ
p3udCGIS1sVB6hVVpz7SBow0UtkCUrpti0+KUJZ2L32gIBPVctPjwtogmfXhUDtcsUm2J9LG/SQ6
FCqLSXvmAosZd95z1mCLqnKw/vQW2Tx747fWH7lsU35x8Fs28tRzZjqYRyMefrZsdgiyyp03ipba
qMZmUn7FIvFVfgMR8FOSXUHK5zvxUsz/EprizKfU6uxThTL1ejsX71bdcQWmNkgnOVpDew6rlCaS
uoHZNRUEvrNL8P3fccrra7syDrwvJ9MN6Otddd7E4PJ/k1oZw28FV5HbyFfZ1HH0NVmwq+YpPedj
u12XEupxZ4B+CM+f6yRl5HKxdfsnJCnM7ngz7HF50MEoWG43kcO0x4LL9NEU3ILV0TCYrzqm2x10
rZK4k0Gdg2CTeUeV2eTJs726fT5G0wrrfthoVqoFF3ZcxyOiR2kf5BBo85X0YepdNPbsfMjUYhTl
zzTnl1HVDMaVqNUYlnXzE2SjB2TAtNl9ki3ii11i1jelGZ/JzB1SxWvPrCRO+61uzo1L6ZQkC63J
upE9xwOmreHohzDil8qzZP7eLb3CZZNMOPP2T5k5MyXMM5G1qzxnhtIW7A1aYufbhf6F2khp7W/U
uqw9dwiX67hjnJhuhVvFkGbRXre2Td36BXCFgbXZ7u20iurNdiTbJbNmcS8BVCAD3CWkUfaLdd1T
9pCEN492X+pWYUFJBxGaKRLw6awkwMZnDIreuV2FOXkeI77eMxrTtH1sYgpbCJsgacKYqZgaYMVM
Q3kIRC8dtOipZbhWmNwZXuaSYY1qdanTDCbHtQMnKuO5TUV+4PyHPetXG2gCWpZ+LjApbh94H+US
gwRm+QSEChhp9gHMdqIjG2/HfHQ43eWQnR/Q5Jm+ttNiloOqZG1eDd3xfVOkm44EiUfctaHGjijd
uSfXbXGZsqsTW45HEY6W/kz9no8Aztb3gJA9L9CXzJuYnJjHeqOI5i0GEyqtbvltFhCSu6Qn2Gef
8Tw2b7KiRtvneYK7uPmW/4vxDj44sTUVXF3oQPnVarTbr3EpwntN/tR8bCyj8+M4odY/cvRoe4k2
MvSYqAVuqKGOfRUeHEpXMHlK2f/WMSHljV9t/NiayOq458FpO0zZrHWPPoF845cG3PhnSXRbWIC1
GKOEIvxrG2ZCNKQvGueU92u5vdtFu27RPFphwJxMZiWK+8lv2TSddvOF+ZzVvmzQmB/+OORZpBU6
xaliilge5WYNX146Tb/QQuk8htoKGuZWi646bG47L0dS8jpGeGb1OjQOZt+EwlYcegf/NmY8pv/E
fvX/bRLQNNLhvDGh2M+38U4XY2RNwvWrNoZEGHRAGLjsJsyJ0m9k7G6p3zCkmsv8Dyqf+xwumRjv
bzIVeYFLO8CbE/i7nZna9I4M+1o/zN85557Ic/NAuART4LoFINXuhhAJRYTaWZRg14U31e3Bx7O/
6CKFwA6q1DRXBhLbhrqpYuRLiUZwqU4LFRMkNfXpNGjEFBTekCws+u1bjA+H4AMqLAOV6JJ8OYpB
c3Pm3XaDr6SFptiJxANiQ4DiSiM/T/3S9EWMbKA9prttbKhs+6XmP3LfFjMRCm13ZUS5/XCsYH1t
rND5XViB+1cEyHE/Vpir+VzQxTMQyBx5ab4TU1GOtGNZbMdbMEseM2io4G4rhwZuHWB4TiXhZRiR
4LrHJUP6Q4Yj2W2z6secSIc1XmxZekeXBDJoF1YdgaMGtp+gJ982ffmkMJ2n2k9tgiPd8JOxbOHE
2I7hb4dEQHXIMBLcW/AcB2FBzf+GfDmfgmLLf1aSsZ4FsUQPRJ6u/6yCuohFceiT0XybjNtlqU88
gTuWCVliRMI8yC3YXpy+t368zGK94tIG6jmFfHwPJ8LZdrjn6X5IQ/dvhve87fipb95pUHv3G6Y2
HQi3IGVvXpw6N9NkIvTp3i49LsZuS/WzchPvcWBIhUAyQm6Yka7wgPNudOs4nEL1dFNwwVpc37Z5
ZXDR1QI/6aUIPFYDVUhsVFp9hLzf4zknfPKsR7KBoC4KeW3DkB631IE8lwRK3pdFY79MzFut+z7d
bqUM47x51NQJ4Q7OZj0QkGJ+Gc3iBpiSdbBBMbNw4WmqsnfPIxqNiZgcma7KbCbdmzR49ztiIMjO
TO1fXt9OLgmI7Tr9j6MzW44USaLoF2EGAQTBa+6LUqmtJJVesFKVGoJ9C7avn8M8jVlPd0mVCRHu
1+89voHki+MXD6G/axrT6E3vMFys2zq6a/6LfTSVOKz5cwUPn8+K6wu///TltV32nmAsZZS/+BNF
Sats8DdTCy/yVOk08HZUhVV7jUzMryeh/qiDLMxoraUCWmKJd/u1ChnZI9ZmL3yapF7q0HJ/ARka
drFXYNLoEpmJf1W1juyXvHAOIBRTbD7BGnh0oRG8AHKgB9kw43Gt6+jk4cFGs4c+s/DpvAsyy2yA
iOtC4a/180dMQST84WuJ/k5jpbNjP2dZiv5OF/JIcGTyOY6r+sXuQUZtO5ivDyN6AOi/gCUrMA5d
9uWWFi4BVPz13M9FW9QHb2za8intIaNeyrSPDdoIV8qZbpQqrGdaDPnODznKfJQQd5uUAxLkpg+l
hKLld1bkDMdx8Bhzb2JZ1P83+TFSUxuP2azzxzJUAns/C8b+NDPTJaoyiEIe8CL7r9iy/eQw6kh2
B7SYuKEB7LBSvrfkgabhWKimpcOSwv3PsA/h2Zcyqna41VRyGUYV9y9WGqdnOfrMzZg+j9+CNy3c
NJh3nxcl0lsLKfkf/3c571pnNak1uAn4DgcSfhuCwFn+hEVQR28MvYjt8kda+fMI1SM4Yjodgz2t
SYrdMHVlSa4lxxYQ5V13jHpARDugNtb3GFDQb51SjV9+RPu/MKCay/huJwUp64H0Ak5XegQ+Z00I
fOyngPS+wijBoYAnDvs9JavMMH4jHvY4LmF7VPFuUK6f4bMssRx5LPwuz8jSHm42jBD+zvSRE/xS
pc/EB7vKLwn59xAT3Iz3hK+JalcRaYQjeEZM/3nEVUm5FD4FRCMi2tSC4WzpjOLEEtTSHMMMJtNa
TPAtZci2jyJrMDyArbFeKA+j4FLgdXTPUsW0wWXV6epSmICsZRxF3ASbTAsJ3sfkEFu3fGnzb2h5
4QkuywwDjjeNFHpvw6OqiAwQ5Kjy5NYiqqCidko6D5p5YruxeywhDJwIreHI9BkMNEGNNGSR8J83
wVygl0f4w94mVIKj6uPSxptLlm8fybh/C2AFbbs2aup3DPl8hWER+u+J6NLvYmEKN1YqV8eMPcgQ
x6RXvDZG52+V143mb1zMbvMH6xbNU0uYrttwq6wxnKib+uNCWLu6K3TL6qFIc/PQMoTbE4wqguPY
BKspoRe1eIGsI59Rr3OGQUVKtB37weDvDf9Ktc0GE32MalHnBjmMOQYkogPTKFedsnj0GV8KEKiv
tRvF6kAiu0mPXlXgh+rjftEbz8zdU4cBjsObD4f7nifs6E8jgfeyZs7OJFswjDGJ3f5plpF8B5Yo
Jvwwd9wtVkpkCtOm899pIah+bvA8M+ZaBnlErK2fVKfH8mEVyKet0iSut8SFfXVPlWFZUoB00R+i
oXbepTOnx1S4lfOACUih5xcFVe1k6y474Ehh7YfjI//+xc9AJUsoRT7RxuZrsAJE7kXVakRrLi2i
xk+JPZujdG20gMotMr1HmSqt64QP/OogFj/NXemX/7qxHMOdtP24/G0lIxETZTL/nIHmLI/l0Jfl
0SfiqB/AsTF6gRNUfTXAL8/Yj/CkVBAd3W1tVU5zmDsHz4/ChJjB1yRRtl+EqW9xtxoaE9017ZM3
ZozcCe+FRPsqlbzFPvo7kQQsYfsZ05935mD2/lONkBhbSXpsGK1N9gFlW2ns+WxLxGcxZUekXhAU
mxjs8Dtuz3Q4hiR11lxoUHanwo/rBqSfK1v5T1AnAfQsWueNeID3hu+BgonuK3YffQuw1lZ0EeHb
sCaFdx060w2HVC942Kqgs9NzrT2LoZyb4vmPedoHkjKzZxG5iul0pk44+aMc2SV7yOs0ldCl15Kq
dar0pP0k/4dYi1BkAM3jIkpbDn/LDcVHuYTYFwcK8vuY+euM1Xj2L2H3RDSiIdKYKtIovnkhysi3
qRjUHhl7U2GaDAPBpYIvcAUKwygqkGVrTpW7KJCFvp2S2JonKu9Ds7CDAQSmAHDg1SHT7JZNrj7c
1ZYFTBgFuqQ84KVr8i1kBgAXk530f2rC8eoOlUz2d8xw8GY98gsHCa4cGbiZyv1IcpR4YZMH11Bm
mosE8CWZpoyGZF1eIp7nLIicazyyM/sMAHFNwdDDSXJmvVxNzwVMHTknGm9wH5Bw7qrxB2y19wZh
l1BFFnvksBOO6E/texzfeV0v5S4zEVceCTn8r/gP42E3p2RRKiT3ZTMOTd6fUw3Yb5ulNZJJJHzN
bKO2VXuwGK/wRRdTfo7dBZdbIXGvdX0WBPs5KmF3Rn3DUCRyuVEASBVURqKKs6+AFGXKkvo8f7JR
KrF4ktzaEuwn5tF01M3QiB1zhDYtnoCrrrt4gY+AeJ6IGm/8CJsBH0+HFb0EWPZcE5nA2mBANWyk
Wv+umr6IufEM62pDF27BrkX3fEFWsYlSNH6+56bHFSPY6vDhZCnj1ayO1L/1irQ3njfIJ2g48oFI
L8muoARDg/Vw9Xpi/sRWnR5Bw+JYpuzx3H0nbWp5aZf4DLiI8upgT/2Q7G07igtsVXnSHoq4ie8j
7f5zXEfjmw4WakpvMPXjKFp10w6nA5a/GACCK1bABeInOxkwcutHMcDJO8CsFH9UPEjYiY0VvxY1
zhFqYsEfNGMzkjd/YWY7M1LdY9iN8hPnZ1Y/SrGoX3FWuL+9FnsYjMB5lb7oz05NyvRma+dTQOyj
jflAxpFADAD2oX+MHCtFX6pKoh8Gg/M+cpj24A4aQ1LLHtEDyjaXRBmn0I0vLf+tO7GmnhuqaF7z
Qdw4MkiO1SLFKuNXfAvA3IlTkbdaM1RJGe1J8K4DmHoFvYxQLCdExin5mIfAJ4vacUBs9VRjG6bg
pVJi7toxaS11us0IRJ0rN+cc9GODb6Eg/fUjQQmFe5O6HNHGX8JXXfXJSzFN+UdY6Njd6DZYB/5L
oD/NssIZRN/y76pWld/2ABWB/zZ8V1lAhMBu5YNiuPMVLV7o7lYdp91WAaTcjd8wQm0w+LxSnMt6
r0uHL4MONHmOTBLi7qq7SrzOdWTpE/wa3GhGrnaeWFreSdsaUgDj9/wfRIcFBAwTnS+7CzF0dIXS
rxUx9q+CLSbNSeGwRktG++l2mZ9iQqgkEtNGBgY3ZVwwsNeO4O+kO9XGWxn4GI+tAvcakS3e8m42
OWkg7WKviKP1oVc+10O2zJxyBVByLujG94ujnLvkpWpXyDRABo5EwEtIyjh+zSQZHShKpJTEFjA1
rIVr4C9qq27ae8jV7l7GTDt361q43xQXnO3MIEj4VhzLz6PAAoqLkd+miXECFdw51RZtneekwf/z
ZYUzXYC2RrxlhEg0Lr65+hu3bRkDtfLECX4w+l3EOJjVDn6f1fu5rua/TRfi+9MgMXGi2yLewvxn
UN2HTXvVraKtU7nV/4YnywOe+RYAOD9ZPef4tImI0bMQgcCH+E8skm0JMHvrD9MhVfF7oinuGIcw
x2j61v4VZV76LQhSV5vR0anD2p9RXmLSsMtR8bSRdbVq97c7ZdiM7MKjk8pgxpbHyR2xKWIQhlfC
wrEhuYzV1AUbk/Zeckg6TG37zinDbMOgdshvWNpxPrYLpq2TAE08Xsqmg8ked8VIKniR9nz2hE1W
B58MygZ/Oa/F8QmCqeulx8OqB/4udl9xPPbhgO5NIqo5g9TEF1j1crk2eA7kYdb5GP2q+xkIlVpW
Ac/x7RZRshv88TyNnA/0ifyOFNHqrFJm/LumooNBr7BqYBzxuq4uYB3O2U4UJV8/L5wHDX5LLIOK
JQgPVWDc+TDUVEozNWN6xZ3Rzryeqa5OFa2BjycEY032ICadle+ab0HfPQZo7XMtMxRHwKlKbOOY
co1Oxa9lc5V+GAwGFRL45tnzQLpeOGfK5InXYGo53akNt3CO2vDupTm2BPybnX1i52+t2y2YPgm0
Jxr5NllAOwKLYFb9w/I0ycouom8a2bc2/ABgJUkynlTvlMbeGbvol/7kQQ4NOGuSlSwSRcFAK9iy
IeKxYi3KjGQYjtlOuYzkzb7AItQ2D6xtyqKXceZhvRunA2mskxD1Fmsnl/+5T5mGPMbA2+V1RE22
9kCSaG+oRbL2aBxYeBVM4nEs40vm8Qp6iBkYnAF4moa8KwlDRuYXiiXcTVshifaSL0oZoraneMQy
/llguovJj7S2OIHfaVqcJ6GzVP/sxabtFxyT2WcjSkbH+zyHYIM1Ps5b8egXPQFSueC52hZ+YcD3
6wkkzoH2SVgYEU1DCNDwyZHnDDFRYdSBicSz6uFCpngYBr5+KEYh7QdGjYH5mqF+IFoSO4X9IDqh
kf3bqUwC1gykU/SdqfV/d8LNVEkkYyJdipEnqwv/y7ZgyLDegV0/u0Fq1HudDTzHcKSEe2vqAaZv
nBnL2YgU0Rhro4Q9eY2mzFcPAVZzoPJV73mXfJRe4BzTPk/9L1hb4eqyxMVGNtidMaiRUKzLc1vy
BazujEpEfElkjc6D9uv61hVrZ65qQ487Z3YJyM8JEjm8w48diqeRoXT2X4w8ghYyT9ly9xqIwqe5
FjiqmbcJdSMrzzlil0CxnuMe9tsTYKoC76rdlt6tA1xunQc8A0CIS6/wXqXXOPNTLDxUMhuyTYZL
uunrjYfzrDlF8J1QgkmJT4d4SN3krSpiWX4pu569ZJ81DkUqfEGsHhiawgeRVOAGBhuYVEBT0G55
WOf6PAU5M8XZCoZkNzqs+wPh4NX/DK/pFuvKOHxydwI/ChPVF3AZJjrVDbRCkkgavHN0NiVCGtK3
cud/eMTtxOxQbhobKtXq1O6XShbHNnWQjYjBjy/Gxaa/1a6d/UJ7p8BgqRapkEgK7MfQFHK05F6q
HSMdq/pHBNgf3lAyXCQTvEuMh7LIn1nu6/Ol29+9LKT50w1uBeWYlaF9cRSLs/Rgs4Sr7kzBHMpK
wVqM9yIt6+wDecQiVp+y+sXaS4wYBBKMimV1EZPfL4SdUVTQsA0570uNWJwdxoDkTQIxbdx5KcC9
z3xSfXQaQEbShhaKXhYoWNs0WEljePOkcWP6cHzgDOdQfRNqipkikWAUBUuZVeaq6OrniBe8A61D
VRZCw4ExVhN42VYjvoFh18zGFcdoGlCfZi3i8WMmkQvmL9ZN/JcgVxpfiIGSn1rXgOBtrhJqEWDw
5FBgMcQ3pjyrt5Bmud9VwE0KblJ2Qg0bIlvudIbR6FvvotRY1zV9vNtvVRwxkWD8xqAhMTZ3FZbL
lmIEtwQYT6HaEGxZ4MzPHYFvBn1WxeUkWMNW/dipZfwLh1pzZz8Iiy/0CuRos7WABwNLQq5wSttj
kGxnWfwCBqAuf3SZY0WcGUDaz3S7GCk91iilB7wCg3eZmbyDJYYQi3SxDLQRHIrqCBSsz2L6sln5
nNqVPBe8vySiPdf51oVt24/xYKxNoMOi/5yBI7DAiiBD6vJIgjz/wTTXRRdqqrl6FNWIQ+cwtxhG
eHArPtEXmF/Cv9OnJIcKDONwQjTgG9/i8GXab5y4Us8dn7YKNi5Fac/E1cWU4E1LPMEZHDQqSRPS
027Y5xEE1zoLJ7Orc1vO5R75uJ93BXFP94ziMtVP2hRL0T2wMEGaZz0WQ5hvGU4DzdhMdczUw2bg
Af91IQqRvBqUoPpf0UVY2iBH2FH7xKaGlcmHmRKCqaWYWJHr4dqFyYZMEWtwkgB9NON4oZxuZS8v
nCUCROZ8MmlNJNuWfv/kASG0rx3Nf0tcW7XNrSJM/216kC/nmFal/e6W1lUflWDv5U6BvO2u84A5
89kxliqhZXjLG3lz19mPqpmdS5HACfgUTh1N98RAGzm0pAnsDl+S4DCdq7lvTwYekANRoyecEUWm
y25qpna4sg2UZEtjulp/jVZtZR9SzZb136gXqmHmjRwFAviQv5Ft6qkeQyZz2/3i43VfV5OsAZW0
y35ALcFHSBd7Lxp2db42YhmWR+jVusDyUKrQxRpE4Cs/gYbiTwOk1H01UL2Z0+QpemsX0G7Sf9i5
1+0Rt9kwsklQrW9ePDfmMPa+/0pVDcnNFvyGW8WrISBGo8RsRYz/fDdCudHPskRS+6RQzFdQlls3
BxuBxwW8mdA/wUSp5yPMJrxtNNgeBvuB/nnahKmL6SnL2pCex+4aCwFkqshKQ+NzfV7+dH4t7LSw
7p41VOrBcxDGOP5ZUpBuKOdK8wtLVoY4vUJfcR7g0CA/NAfPOo2C8UoeQdyIZcH5AKoiiKCgI3FO
xSwWw0Im7dh4bzhggv44Owr8rTcv5GXsQTfhne0+RIhQVILxLWXMJddXyJUbgP7RqtuH87cXxgM9
bxVwNGcwX9v9OAiAIx5zo5CmAHH30BIoXgiYrzcD4ObAOoC9i3zm+LrN51fJf0ZqipNjuVjCkC/o
2Adu/YktkTHJHRnxnhY8mGgqZPLNLqpmrX7LmAHbwYHm4h+miCHZTsmwXcc/Ya2vHUyT4LvyWP7E
oArVb74Q6fPw3I1wyq09mWBnZ9V+3xzqjiwz4B3g4+eiiVDPPEBMZjPik/towqb6G7RtqPcS13LJ
3e3q+k80sr1lxiyIs57HiDTk5CFO6jHHP9MDgdrRYhUCrCFQ4CMyzFQfoftzorHQzHIfeF45hOMS
N+JNDjXDsIi4un2pAmZsZrKi/tAMjpqIwcbaehSqwE1k+jLsj+SSIEh7XdB0z0rjPLoa0zsJBUPo
fNMVZM6PcrLK+RgJuWYCSCrozmLGubMvigwhyWYNVPOgxxGwWeRSzdxkkaKZcblPNuEcFx4eTGsH
z2U1p8GukW7TX7APV39Z44V7THBEznjLBIdNvWQJUSBh+z7EMcjkm2lYtPfoA6Bbzjj/lb4xeMma
ncKmgGFXLsQLSIvb+uRADMuPNBzEL+mQJ8f6YGzR5182sEl5HhWSO45y9NRfteXg/Y6nrp3uQAX8
164uR7lHWJuKtwjqLzODouYK6YaBulF6cYgDIq864jMkPMB/LYnwye0EcVmdEZLy+SIpescz52za
PNF30LDHPea8iIhW8GrnDS04biowExHa6I5FfIxiVBbP7h/j90V5UuWU0sQGK5Z3tql3FM20zTxQ
jTSmXUjeasfgOxcnCM1ZciPoHnXPhrhkU+4R37hF57xmVmEWpot8lxaD/QLvqTwxZM3B51uiQL2a
Fc85M8CK5TolHj6o+Ho05YGbnewOQYMq5KeR/jmagn/yI0GzBKfZKF7USIbggZk808lxu5J58gpW
85yEcsErNE2weH974+D4j+sWplc1hz3b1pqFRyZgPfsNc9NsP/cgyr+wKHbdvmtnKhARFfh6NrNr
RmeXY3tSOF2WCStrtaT3yhno0GZ3JK9rGM4VvA3K+cYQvPrtKriUFNSFdOptZ7nR3YaCwYAUum97
VPPoTo8MEaR9MthczI4dA1Z+88rGzo940e07c6PYvyZpTamraSj/jdPqVeW0ds1ntnSpusN4RWZH
zSEPb2ONKqnsOy6dwphUf+uoMQ+jrAiXtGm3BNfMWQ10MFUoAaUqYOdlTrUueql69HBMKDqCkrbm
55Q7IpfoIKZRrP7fXnsJc+7taHnem5GSfwXyaPcrZvmV9dr4gluPbLhEFMZcVj9MTj/VFz20WYYo
BkPJYkybr/ePntDEIbnkLtQvFLuus/c2LhVO81SFakvtG/V4K8fuj4urJaARS7lkczcXnyGXP/Fr
Vk59UNxD6jHRAPVQxTX5pcAeQxhIPSEik7I0Y8NZxuJhFw97/0TFQwqKesqVezF4UJ7dUtLstpRI
5ubC2Hce4gp7EzyfaBy+BEGH9RWZuv6NNT25/ZpK8h0fWd0HPXsVGV2zqyeyGBUgJIbZndDBCpae
4vy2gFU/rrvx5DUUIdX74DKHeS1r6btU7yys2/Da8uAgy6G8wqSE34NVVkTXjop3uVQylT/EZiBu
ytZP1RWvaPITkeFLDqwwdGyW8ZQ8JU3a2t6Z4KvjP88FILGPjF97eMyHSVSXKRJL82ETVFOsLYIO
u9Wgcf2dTiVzwq5nBxsDcJcFx8c1aaF3nU2gEkwV4hrCFs6rV4YzipfOZ4Pfo6DQ94+dEfiBBM5w
/F0Id5jxJYiFoshD9W43i9UM+6qLZHlnK1br/BvcsVxuQ5/4LgCl2rCOiaav/3GWCaidwcnrPqKW
lnTV2egVuK/bYILeYBpD0V/5zTTfOz2vaQoY/mzhmeymeASZj4I0BxU0es5Nf/7yJg/ZXsEUzQ9N
SMp6I8shsE90uO6K9Pc1vqregwke6Nj7j0mf9F4iGxYkUFOgZDRADtzZT6wsNokKe/KnUxzI8a0o
SQ8CdRSiozAs9MGlFsmOxFpXyQl59Q9jL7+/Z3SuLEztKT12cEeFODbzapHmwEXbVmza+D8qmyiD
8kT7GVsYEFh3Sh7avuquHIZziXXQPBWD5edXllgh5dhO3KAxaSn88LZWq/GNw4QYbdzCjDrpFKj/
qSqGDIhsHcHQhJHYm91YY1PdgT6aqkeMjkuOeXgJvVcthjE/kxfFZIre73bshLJtRxLNHJI0+Jux
w967cBUyuMF3IH9sVY8/Gnp+/lizE8DbswwifZVYLpM3VPAqO8S5FyV3xQaNijqYmsl77yTbU14z
5jffxnHcLmPMWDjWPqJjh3RQ2rG+O7LlvNCdvWL/U1uGN5tJP98WP6x/HvFFTd+yQ8ji7YjypH+p
Iiq2rWLdjHNQrAapX2iECNri6tG9woXsOpAeXISJ/waXiRXKsrMsbzU0qIkJXZiqlxlJHxS5y3mb
dbiL4paVy3qDBZABEINxiE0idBKwHAHd0wvRwaQ6kYIh39pP/lD/nlE7FcYoIl/LrhvT3r7asoOx
jj0FkQGK53qUO2tBrINkMDu+hZkpAvbX4KWwnPVWNa47XEiKclSMbuYlJzeFUvtqz7UEyVrBZITO
DEjtnz1SSjAxWIDmecTP8/0YF6PzGs4SAdDDEuXf3cLj7BrxCAeHNJ/QYG23QVjKI6Ns4pDZjJ7Z
ici/MC0h9uDhR/CIKLQmvrdSciRD5ZqDI5p74XBJ+l2R7EcZU783XoAo07tkm3dAiGx7V8huvc4V
jMxm58zsadkwB4ett0nqgbgLl3S63GHjepO1NQ6LCR4LiXWmPvJnz/4DBuR5eVnlSJ6rIoD5b4Ya
8jeCk2KlIakC7h6ZxdN4mhl+dg+t5RfOs/BnmcINiANGS7KywdizVa9/MkBe8gcxqIyZGyl8eSxX
NYlcWZcG04WfFYQXFWZRc+lJo7y4kPWto6uz6IAyCzPQ49MLf+zZqcudjbo24mkZ5AOrR4iddPZa
kU2FhULJ0t7pmk/u0FxMUnGYMD9Pb+gIKxpNNAZNH3x0JvcSC8rql29wmeOgRKeo6hXPy35QHHhs
QGTgUWkNqXzsnS59oogk6aqLYUy5acl3eQdde6bYwTlIMA7Juu6/jAq92tk32pT7eYiobbFeQgqH
ER9X2S5Liin+qFrRW88pEDz3RLQNJdceSfLvNGZdMpcZ4FiGdS7XtzBpPpzHqTbYCTXIgi9DEL7h
5zO0R/RcFjd0DxlgLQzEHH3EGeeQhUv7cTETWTErzOxXMwah+WLtrXwyirT/K3WklzwGuIIn51QW
zIPv1DWm+2wbdNNTprAUYoKjNNpOhKdEs8vbdKUl2OOc3hYajRnGBb3AKRkU3eboDpClO7ZTsSYy
zcn8eoQukUAksPO4gFL/DZe0q47G5ok/sjOZe4BbBT8OnrTWv+m8IMbFMmb/2szVOLPoJc4Zr2pD
EAxrZrioa+SRBjuO/LX1mckjedlRjagDDMQT9zdvrR89M4jySLYTnutemyoENqwdj/m5lU2uT59a
q/nRXiJXv8br4b0HsKCyW+RBkbys1GdcEyoA7g2xOfWPogebBvp/Ud4TuynFV6ijqn6reugaB2NE
ED5FExHVDV1+0vOdM1A8xAU4gefWEJRmpWyGUKuywfnDEBnXKIElXHAjsIn8rKbO1TdMrESZM88b
5dswRaN3zwVuV6cdrOUYNhNXuN105lo6k853qLbIzpOXUqITyCx6oNvuwOqKQAA9dtl2i+GctYwK
64WoYKewuur/O1qmFgVpGFLW18G+YK6aNR1aSk0pJLH+T0Q4XYFfe0f5y+atDb40ermGT77dxnxT
wHZ6wiagfDEhCZBLPig5IvmR+Ds4VuU9cVxAkbVBkep9E3R+s8cx0Yk9fL26vapUEgSlLuPiZWse
m6Q2HeAV1gAnDfsAumllNmeVn7NzY0z5GhhOGsWCpaLJD6LxI/23aFHZxgDwyUVyUN8h6PD4mHX3
0Jvvs6MUgDaTw/FssyuBasJBzPmUyHnjD/timBS1LS6qfWsbngSKBis27KfsGIF5fqL1C+YMqd/R
9ioerNEAn0rxVCWfdg1pA7wiBV3Q4QZe0yMz80QDQei15Nb10XQEvGFSl379zD5hDiougoortCWy
ytZvFBY44nuJw7TSxxFhDPPDMgVtdXOMY8LHhl0Y0Q3kH7AzTToWU0wwtPY+gIRfQAfPUvkEKmb2
j0yyYeQX4DOY/fuVDbUpbQLAZEjq/+97LEH+WlWCgg5+rmsjcFujKYp3j8XQvvvRZBZ46tplKimc
AhVtH2UY20E+BYqLcMYqJ9i24TTmtcAzr9/ASGIQ54Bzlzv0BMYrmzUNj2+XobLYDZ6cIJ5hQ/lw
DS8wxU8W3Nm9kDpHhhiQCEanpofxCewQ57MorN7g6+BqFe1QeDd79EcWJ/l1XjsbVAferJqQdLc3
bIUFetBQlZ2Qe8MHm9pz/MCpw9GNvkM4HxKKe1ckg5YGc6A/ILhjKYaGxZEF5Kov3GH+5jwJ7NdS
IJbFdh+RlaxyG+bFYlvU7wNx8eCjS9ZReMJik3fpkRPfLWNiMdYKCioHNHJ8Ar7w2v5SV+7E7mlh
LTyXcYOBZIcDxxX3wPGFP2zgNbNrkpaubU+ZB5/gYQnzDqwZWMn95LUIYXjrArb2wRXAzb7Mdunv
gQUgyk6MlWOMBuv7f4qHzrbOxnb0AxINYpNuF6d5UGnR/+X2yp0nl8EMi3Zz7eb/j1z7cKxFxjY4
+jyHBDNjxNAQzwexx9gxBdvh7wWiz/wNv0em146qnSJLrVJoFwgn+sdkAHENkjiyR8vaSp0kPUHo
qZHP4FVhep5s6fFl8+7kPDbR4OWXAOuAs6VDIlJH4xq3pyBIJVo2GY84bk5e0rlt/7TSz/xbpNa4
HdzWqvyRWEbsq2WNzakC/Jb8F8+FMOC1yV7Ua9rDGb56VqezdxtnsjkjJ/Vw7dXkxxBDBieXL3EK
2ltvlLJ6atNkWlVlOSPts8NHdtGmg3+92owLj4+9aCd+sZtc2iquDwROURaa2ufM0olSv0ijeKrc
h5NEFSwFZeI3HhchfrleQPewDCazUFW9FmcaAN2gYClAlLC1h1VUsXzPI2bZw5ZVUQjcTVR4433A
blqcJ/bvWu+OybHbVGYhJ8Qy0FA9kwFiIGLLofiR9XrTlTNq714OiE7HvoJRxuStdLNnbMc86Yzw
ybIPrBlYvtntyRqWeUrHTxZLRtlDXo28Tt6YRMFbGPrafevyEmwHIArnDZeGFX42Vd2/ZYRVGepa
BaO8sHCZlPVLWp1iu0YyVZOXlRd2wOKrol/CFI0qxXwNdWlydpqN3D0nTu7THVfNQjqBOoOtjG+Y
1dqy2qBgMoZjikpY41gNQ2ueoCQF/Iys8cRvP2UH2aZn0yeqBZb96pEtQjlpdKFInYBCA/fJpmeb
3CrOkEjJ+toXtAHMnsW6eJdZFvNXQ3UCHdbCmhIxVq+3VbjEeKWYK1eXrK8GFxfODNpuX8g6DJ94
eqjzu2BoxDFAsxkPkhsC5GfYGDwA7Lu1WV8/iuq7wxaApUoSfH+r0oK9yGwKxzPDNlwk3tky9h0v
7zI46GxMe/bS53rflMLmvm0cC7+qpKlk7htmuHUKBqhLcrAhRIeMPlJZ/qrSJP1MOhQ2cpQWKEuq
8R449zf5eCf7mmumdh+hGiHL7sqcVcECCCVrfwi7s1NuPCB3u9NV6S6sz5yO+OMv0+h0vwDjzQUb
vzxrYfdBU/luXm1jxCEMIbi9F5uF3vEICygxmQPxDkJ9DUA89KqY5OaU0NsBQeISjBj5zM8x0aLl
d+FnBNxsxt0LVQHKDtmnxP8/59HAIP3NGZlTeUCqWOzHEoEJNz3VSU4nBhcN+xDLlnh1EHZS95PH
eIh/Ysae9TYbSfF8IFQ68xm268J+y6jsElzVa3SBg7Id/1C3AD9hq41IJxYCltRyPyF/hWhfI8EC
2HJRQNOGpa9lOPxEJCjKDQuC9PifA8+m3Pf+yA7lDc6clYFLFbwyS1rmCgB7l3ibSq/4MXGJES1F
Ew1OJU7pf7g9yduz16Z78qnZxZMlyKHe1/HksLGcFbJgYwh/dHXlF/gchNbvvJ5FCjTNF9hZMRbP
Y3xi2UGFLWkoOxZiIUCjuUbk1dluNlnXAMM1L/rkiWfNjcur2FKJ7ocWpueVj3cy/2LSc9XF83gN
wPkJugf2GaK+zNEqJXELJi4wF+a4ttfxrSbIYON2iIzob4xYm/qUgLBjG7FokH7JQETyEnE4MPbu
IGwTzWUdN8neWS1HNrgw3tdGs92uJZjaPZh18TwzdN9TD0xuCEnpkk0Ym8Ef0vYF3yRmuFDH4st2
MRbxj0sj2c+2iphLtzigmQlBX60+xjoXJyk/yQkHw4Qp9xha+KoEqsUdt8oX5G0DUJOZP94Z81BC
FW2R51ta6Ezt4phMDYDjvq//CYu0xFlbOgSNXCgoMVj9GHadMyJgoAFNVYlv+T+Wzms5clxbol/E
CNACfC2ncvKupReG1C3RGxD0X38W597XY3qmq1jERu7MlW6LknKjCQH+oCOG6jyOcfZnER3AUtKJ
HizmGGcDVlM/dc5B7MXZT82y2Q62ZJ1CojAcVkPfQfdv7fhA5xahJ1r1eBuoiqKTW4TZ8Nes/8jo
MEcUwzxEBiDzgzXIwND/hVdqILOL/2X8x2LbytVr4yGOntyylOGrhwkGZZPt2cIXjuxsFKNvWQ3i
F0OcUBcMR05XgapZsHhha4OD9Rw0LULuLoy4s55pWnNnPF7c/CdAYuzzk98898s0uecCiwViazwq
k/l1jHWUvk5wphS3cz5Chx18Ey/RXaxqAuDPveUV08xhradY3/MorG8ym++PQTVD91svmmGjQq7k
VQSGl+tZ/ycZSOPeFt3cFOE+HaL19SDTls5bPYE5ozWs6aejqIw/0CrkuVN3bOgkCqxdTN6oBL6c
ab08MGu51lfgt1XBuQNyqUDjwPyO9aaR9gR4kpae6mbJa5eneOQ+kHyxPQFRupkTZxTvUQdZB85n
3eNIyod2fs7gCNfX1NcE1wIl10tqadjU+1xeonUGrXJhffv8QijbISCL3wqo9nPQUjXPFql3uz0X
TnPDF6A+ZGeX+itQE38ii80f1a6FQ4KkEgCnynEOY4xPHcupQMWYC9u/o7u25gbadbhzqU+UzS3H
poRuAc36yS9Wiy7xeNZW6VqsJ3ytblCI3KvJdPYHIBamOR0NONLQ7xdzT5GUrLcJ3pEzENul2FJH
E1GEh31CsbMpEK65mPer7iMroLvbleiod5hC6bvsUlZJL3YeAGfb9TSHN/0WZ9go4GpO0mF7HLpt
SExfLh3LI3tNbXmwS8AaaJtIAxeT0eaGwRj2LMk/LzsWTHDLMynt6DSyUUn2DjogNXatYP1QJwnt
ZOywY/slYgHIanGpF3kXt7jCQXCPcsDMZ2XOXwVYezpGIg/ro6ABOjjQUGiq2wYfgo8xdckfSzxu
Ef2VK+85mVtCPPUs7HXrN9lZD89r0GyOQvUSm9Sklx7rh3osjTtXV13MfnvVQ5YE2xw7a7ErvSRM
z4Fa/JQF2iL/ciJbqGpW5FUnUbQr+6lYAQWRq4uXeLEM8wz/84n008raSHcQR8OGGwAb1AjigI+G
TkcB6u3CJe8fuCe0IS/DNRt3Ph5vqEBomCLXsFb7GFX0SuSBgH8UVsFXLLW+gQoyNt/tZPsXnnWr
RRDrXLMzC6mDA2fsANaBzNlS3hJ14GFqmglAYkuAAuZnltHeFYnJuvXaZkpOOKIadcX4zHeBSbj7
S3DTfNcqm7j3LxbrNWcJZXpSCTj4O69CBtpC4lA3bHT5Wyueqvu6ChxvW3cKCw9qvmOOwCp78xMw
tgCkcyRG4D8DLtc3eK8MguXQcRxRYQ4Mg1lV3vtNmtJRBvSDf8V5HNgkOUyLUJKtKWh+atfuyrfc
c5wPiG71kehA3jzOvd263zEWpo6EQykiZCts1zlyJv30WbvXhTOnu2BMu88459y5EW4jn0YOycc+
CkiHrHDhkaF1KT7qyDcZ6mzpu485yHKw1s0k1YeTAsT4gJ2pWUVY6NAO/VCNi+s6zrgAlnZEYk/L
PnxORxPCwY49IGNcxbH1/nf3RCLCYat5RMt/TeQjowCQHZ9sTyRP+HkZFbQCJL5fDYP6XPjYKDGN
rqv5Ol+Z/4SwMVAUWibE1P9Dbi5ti9i4Y4LBRtGGBN++BfWj+Bxqlu/ieyWIjRQMhFQZCY/XSNiu
rKQsjxmb8HLoe2gJ8fCQIWJSZkkra29O0Ap0csG/M5GVXEqPQRI2DK0YOTaYrtsmcWa7Dykf3oBt
2sGesZtb2BV/SakP03Nslia1eTcUKvsyczShNbCeLD1iUX4+yc/VyMCBCzZAlafKmmJ6EsNAWhfI
Gfw4yeGThPh2HAhYf1jC19bJQVR2WWYLo3q6+eLEeoyQvo825ufbitWl/+ATfW9vujKDwRkrdFNf
ubE4AcOnl40gFkZABUGYnECuAgSfkN1z2yJKHU2XcXMBlAkc3SlZ3M8FJQCoyXE+HqRdOvqARa3/
4ExeEYdzwq+uN/2Hclqe9GnFql6RVWKSvAsLx/JmkYkXnuyIX+I142VWfzTNGpZUuLL8uxiLxlkm
qXiikctz9oFb2D8zHRjqscsCvlkBRxZ6XpyyfpsjF5lREo1bBRcKAjfkzeI3h2xQekiA5r2rVqbV
LeOGcztJ6IDricZmH/u+9bMwymKtjWPewp5XssvBONzrtL2RTRX+mySpt11tM7gg+C4dN48hMF+y
QePGB852eZfhILlNmwjo7BiuuQGJkeMA/ojBFzcbi4tgtjVNxUXDeVXnLGw2jg9kFvrIunAak1xL
jqKaGa+u13dC7GLuxo413vO/Na8qypIj9EHTPMuEYBpAfipr+FTqfNR4w0fKdxfNjXxTD8Dz/Whi
hyBs7ZEssSz5gE8TM6s/8JO9xp7PzSIMkpg7Xys7Hb6mMK5fehyK7ZmNwhDiu7d8NH42ahH6YIRr
U9O/llC0tsc2jfVUARfxuBj3C/c0DGAZPfVDR0nvNmEzVZ3LLna+WzAI7QEfW+/tObK4RDIqwS/l
fScrZpQkdDq1DfNBeU9ZGcKBNBGhkluq30O59xKbbEjfY84S0C+ABsDMyk8+YdoOQ05qdQe/UavL
mD1bfQS11oX+Q2ccz7Opc/WhK+7YD/fwkD0SgVteDnF7YsKiTNFoJ/pmT4OzdIOZuDQXF29JudKX
2z66s6tVK5qTiS4rDLojHHqQLn5ITssDQHUxS8JlBoYB4EgMaMOK8QsXRiwHk64+cB3KX218TvIs
jEjHo6fL+TnnMw1ZtU2tE2Sb1pjOPrF1xFl2JCHZ0PJSjvyffeYogotMdvOeFr6ovQUTUxSvVhVz
wjZKJvZuWtKR/md2NMWVSC2GLU6VcbKfRD+QBqJIrDYx31iDFnRPQNENf8IGn1y4Dfy5CO9Sz6+g
a9IWbZg+cbi58THyWNHsI8MUd4v657VPi+gBn7KHb3jnEArkbaVhGKhLEFoZXcluRy4dM7XyuaaI
OEdL2PUk5SIAd/TY65+ScbjobhTke8rFibUtO925iqsGPdkEP2HnTOUtjz3jZpDauKhUaTjr4XKU
proixAzDI7XEtrI54/iXpqGCm0qywQ1BszyQYm3/xkWamb/Mkmx02dLmLstDlYpvWdYRFc8DVtNL
3Emy7akZuGHF0gF8iSrMJP5ZAoTw9rPCFCB3sSvi4clJydvfavye8yeHbnOnzKDZ4qoqeB6tXt0a
lLkj4gwOgZyaJnHF5eKnl8nnKvEA1yfIjkkzrllj1+/SfSn5D0SQxQPKDEu3c4nXExpfBnEPX0I5
yW/dsUuu6X9abRiBizsD+Z68xCZvIUdQeUjFB+XqNcMSSy4qZiuYlVt4KMHP5AvozFRgpB+VN/hm
iw/U6S6LlOSUfcm+kgO3YdSsbeJOnHYsTsucMAuERcJ+dd+lLkQG6jtTz8FwqIcR1agXLrYqWpdz
Qo5k3ClMUIte/ZT0aa8uP4YuKnFWhtIy0wERuCRAtp5y17yvRnAp0w5xvBy8+SNUq40tK/K1nlHH
lEAOlDaI48xZZghRO0Q9lfRZh7hivekjqIx/qjqjb6fqcEDBcXN5IQo12NOTwFFZPaQAwMZ/BLTw
v+SgatsPYohr3wkbGfyo8+q2wFXt3KZZkxuafRZ4w8QtQE0aUwKm63vWo7OJxgtaNVsGZk8aKspk
aW1WezVdvDFdCXc+AYvypvlPlRR+GFv9gYt5TPn4XCErC4Lh/Q7weth9ebRy1qTXU5aIsGnHfs0Z
VHZgoeoDgW3d8YE6UnGUrHqjQ+LngbwZImsObtJFkXOZ+aV+rYnA+CL0OpaFdtl9Eodk5THZrffP
LS1Z5RsqhlrnyvErqlsSldyPxmlJ7B88u+Nrikkl3/JBcYFXQcA5JKw+zK4sUswP4x6ftwqIo9Yl
L/Rt7BaloZHeqp9mx2ZV2OZ2+ydIM1b43ixg6fpl80KWaTSYkRJ2VwGrFlB5NjcV6FKh/5z5I/s3
VDD1B0tUoe7L1HIeyFDrHreNAI2YQjrshsOcSMlZ7YfVH6g49eOILM3EDtzlJR5H7LToLOPBK2v8
kKUJXe9ANqc66rLN+mct6PkSnQ0AYFHJyNJi9QGxGcF0Qi2Zo9/QV2hzJOwclel18BfzpHhIya9x
DKhDJVCBoK+4y7CjOZurQp3SLjhjt+ijLbd97j2XAMsHPRno7Ypdld8597STVtk1t9f4usSqxYa6
w03L9w4QdyYXhch+U01k3sDxjZjKvdLyGBfprBw2tp9Krvcl5iVwt9kzVTqIoaOdwDgbW9xxN2kF
NecvHFG89CQdieWmWO/ZgsPSxUspQvOWoiPA2KGOPiJqCv7X4ySuWZJGlXuqg4nIrYt5ahsXnbTu
1hBvdsPfI4b9BUwB4z+caH7pKKfyl81Tax2FCYS1F1Jwkm8dzXrgla6hpP0QLRL/a2AJOIIbfi91
Adi9UHUcPSJb4ViF21P5nJvFZPfQr3IT/848DlLtElom3PiKNuKNd4TokN3w9FcQL4ncBReRpfB2
MJ2B/X9iL5sl1Ym1cNHcRTgXhmeEla6lcrhZhzqgsJN7QbvRtC2wGfeyEyl75gksxLZ1R+mE1a+5
drvw+CPhpc07lQxieBg1YMMf3+kBcvO12zgdjT1zWpJYD6y5f+INK1q9CbrWSXE+Kt5+Dz7VEIah
DJPYX1s3kZ5fjJqJ5W+GxtEBkxJD/6sVJ0n6BLVzYrZGqsbWARDET64kP8vp3MGSg4+L7yAdccp7
RTRvq8l3FsTDoRJXJmP2pwDIZHtc2CjPT2zY6VrVLgyw7UjhBwBl+Ir5iOvRmQUYkxQbiYh8gpa4
y6bgsP6hUOyCcPSfbJHiVO1Bd/jXmTIp59N1mvk9LTo7PzL8ZRQIcBH068sStG1y6RpgEVQplE11
IbEEu812+mn8zakyr3aQaNBFvAVhpsSluPrc1iBGvxToGvCFmLAFgITuPXZH3Fa9boOzDkPuRtIv
Z31LgCVrOUAYUDANtuDq2Ck3a+9fFLaPCS5uYkd5GR9qUrkY4WihXpNPnVuEfxy6c9yKV9TCXNDa
SXRUcyX+pMorKvqSYSG+eUsxXidgUc4qEPjtjw+FiL8fwW0WOr4gTA5004kP5O0gVmzkxO+anH72
l0NaFnJNRMiB8AzyO3sUz6GIHX+lqzKJ75V3V/RYJbPs9raVe3lOEU27tsppYct33rf2oZqapr+r
wpqbiuta+FwhHBH5puOd5SOy08qiEgWZDVjWTDGkLJFsxoaYHiXMNNSAKbbszzJZM7VFRW4a7OiU
UMBW0ZYOWigs/evYrliemDsqi+QIZekGGoQdPvNxgi9pZkV5ryk91e7clP3evl8UhvES2LW1KQl4
GChDSCUHq+TSAWRYPMN2xe6ft5OYDzGp2PBmJuYRH3TA5HRA/BFfMVsiYqx46S52nNVEo5RNAlgN
wnvn8LMdhhMalW0GY6I//IO0iDSrqGnS7UOAePuzFGZ04Zyz6LqNfdTEu3QAzriLfNZlmwxrbwiH
yrP1sWiGbOUOUdW4cRzX/PCY+ukTfNhF/8kHbq1H2AkYmghT8YtGLEbmJwOjvZvRzxomi9r1G2Cx
+NdBtsCLSF2S/qoKH4xp7eIGU4NT3o+UafpvgkIOzemes2kG8WEplsisB2L9pk3a4l/sPIkOxsaE
WHXuYLLrU+kU56XDE30obEaXJyccsRclQEH11QwBBEHHgttxdrH56suSCNvZJx6nwc8wUwfiw75s
Fv/fzOogeUTs83ifoQ6DSsmbdDiAIpEtMUY+cYhJ9UzxLYmP5EyfClPL7Bv4+ih+vCx6EVacs0mb
Ie4G/K0O+VIiHPDC09EdjhvOX7ZLs7niWyJUCalrSrH+twxk+HMosI/AZokTdSTAer28wNkIIqmH
FRuansNlSWJ8QNoV8qtnBG9W6BsoEskufYO1WecXB/4Qd592dQHUEOb0OU2pXLsKP4M80pPaptG+
HflveYWwA9Ah1+dd3hbS3cat2zkHYVzqLSFsL3hOSwelg0znaj6A8iKQZr6pTeaXBNDdf3Msx7+b
l4LPin4LFCj4LqJ7Y+Tltq1jBcaHiNnQ3awMhQ92CckPTxajpMI8/+W42fik2pqHQ/cSrxLKMGXr
I3oHBzFOTGvTQ53Nt7meuMFiM8NMAvT8vyvlCsgpU4GNqMa4z1/W8XkkBI0/vKhW9vcmAar3Fx4j
y5Uc4tqfAjnAwsSZ5QgPPnrW1mvq9lMZnZ3ZsCXWDupaQKkrEO0YcSGaNVtBeD/osTNJmh0sNiSz
QCyYGxHuY/Ueq8Cce7Kr8yWG4/sXazyZ6TRyc843TcXY6uUjPWEces92mOjRV0dAko+RDfBijxut
aXZx7nDBKicgNRuKdeVLirlW7fBVkc2LHGN98hdUr04ImwCjL8cWvqVUVxfCexj38J7CtcDmxL9h
3lkIrLZv3srRx4eHGwZYMUzZ4FuI0niEppDEvVNYuHw1GLjK8txSAAuuwW7g9/QSs2BNV8l6L4YP
vTEjKFOUIBzvZ+7ITPJ1RH/pAQA1pl8RzbG8y11wEVtYorRtAdctLg6UAXOCyM+tn5qaYYCSixGS
WGd4ZvDkbI0si3igUB6DrB6xL27YChhK2dpcsIPgT6dsPtNIcrziHhsxMSYZpwmvQA+dd6tviAJK
JibvQTgs1HfCaRL/MRjAkQBuW4Elc0r8gCDn2m4E+Xm6Qq0oCKJ0eHcCdybsx1yWP0RjClQEW4OH
5Zrc6B5kDH8NMxPg3HE1madr3IEXWHepMxyy1cKnnYKLEmKPt6elb4SdTq9Vd1JYnKmK7wfYTkR0
GLK1sPj9eFnOhBxNmr64CDPYd1w51oXfCdF7PMrBY2BP3AdrneLXTimURayrxsp74NhhaAyw9koQ
lA05DlPZfrfh+TfJqU18K77MoaEzJx9ZXFwTLEXQLvCVxVskfPtzJiOxM6iFKMNtRjROTWughzc8
kbuZbYP32qdWM77maQg9LQux95bUGJ6Iea5TB8UUjJE4nHiDUlBawz2EgfQ3xxpYbpeh9l5NnIXO
h6wIR1zUqPxn1IH8UIUZx65SoAE3uZuV3kmHAhaBg2uXbzcOsSlHSz0+ZZ6Doi9MYu/neWonPv0I
YhmQDlIx+CGn6b3TK5MwathRYVBaTHDjUWvDcEeEnkTHNBp/i6Zc8C2bYk0KAbN6rGKMcwc9toBp
PKohXH5YRURfBhwbssCHDBVBvaMJUUEAJgG2sbEIouxYIPpHfBINtuXE088EoDjIHT6o/Lmf8dz+
P4s4GvXyGxE2oD2t73PapFnF3PT1ggU+C/Fon2mBNMe8+C9b59EZgAu7wUBHGijoeIPQUXmiaY/E
ocVSgzLigGLZuxiknOYCmXXnEXsBN4DcVg8Fu4cOcEbgfmjbje8i2ScvtpEGo5sLjWLNMvYTu/k6
+9aepiDXn6xSbYhwtLzCJzusK5bJeXCvusVuNq1mF3CKjBU+YOWgM6ZggnkeY1A2236QlqJ0hdOD
gSkKb0iekhynLKfiZkR2DDtHNWOwlUFoj08LaiPsk64HSS/bzp4A/ngKO+oxiApsVDLX7TXEUdbf
O/PEhwMBIt1LBwfSoUfS9e7ICw7WwTF2OlH5ng2YjDxQ2RRkdc4noZkxQpYuZLZt6mn9/QAwoOWX
2q8R7zY6/MF3mSubbGZjC3yGR0UHzfTlU/ZBGU6R4o8IC3LvNFIPhUVk0GPR8X+15ACxyNtE1Ndl
GxBQ9ptpqbEfyhITCpFDV8DydSsDwmhoKLujgeJfrHqrP9VDsCbY2ol1yFT7TNM1gBsmxnpgBMxI
2vBSTsOSV44Fn2Hm1Lu4VcVdElOP1e1CtPjlpFjU/7RTj7G36ViFH6YsZaXukl96l/MAFQUMvV3/
C5usQmWlT1a+S7Ij/Il8SQh4cPuiBN4fqNFTmXmC5r7eqsODM/u6x8WV4i7cRmTWzdlKuoZjCcBT
hy+USC8pjDLyPUyZrpG0vDhpC8E358aJFslSzm5e5wjEHjYVHH0PVk5+4nuy57D4SinhQ29FoF2r
FhKT6FOJnd05F8oa2JYaejDye9O4a/h8SjrdnqdYdk6+w9UdoLi4i1vcpFCfKRI1BO8N7j8eHBR9
Vno5t9n8TJYSAEDZjCkfJbXhVBrF9KcuR9NmbQPXiA6h8cERK5TGF2sibuYFOd5AcixeoNZhAFHG
wrLkzYPHbxnbRHJO0f0neodadATBoDpd6565dF/j/XKevLzDtoV8yfbd4+X0VpJTJeKU+QHb9sDv
i+cK0b18sSgSmD4D4qXvtcZ9xgPHJD5bNFtgp8x6/VdXYnI5M9M2tlGlaCnmZbZAKfgt9diN8ITn
AkvYKWi8gfZPvpq2fe+jRQRqs1YaN2IrCciLLYQ3xZzd9gMrZOUbwLNgBuLXqBuMjW7j6iU/8yy4
92VcjV17S7iU5yvweb0w2+hRYTpndR1TbcdMAuO8qvGj7koopgeBwfENTx01Sq1x9Cnz0JYKoqNx
4b7knuVVn3UY0rYLDjO71klgsXDVpIkcVwfnXjmTXR4910Drp7UHsWgfV3KJT24zWaAs68wtv7Qn
tDxw5Q3Tb1xTaM8UubvNU+V3Xvxa8LYaP4pWoouwLe8CQKMdtjv/NSmg90D8W4dV1Qv++ZHmOvuL
KBZ6hpmiaxA49MJS9LcfuEQATzDYEUFluN4CYTEdch089y0hN07qAfox8nGYzLC3ldM99Zbsyj99
Bu3kwlM0mXTnBDVlWltVMLqeWYSvamPs23Rq6CK0qZkJYwT/1KYB+b6fegVwp+/1+IpDorBmLP48
P9YWH0q2xmxgNan+mCOzzOw3/DqgVGtpFa+nQcyEucbVxvLGcqG2XmWpZPnUgwlwiek4XZyz3cHY
gZQaw2dxiEJF2KAzctAPfeAFIf1F3Anq6cQ+bUwFJjeTNh+A49D6cR3VuXiymtJu/U2tytb6WOLW
DpztEswxEQwKcbD884OpK/dAn5hftTvHOKp6tOigqCEP2LRyEbEprIgfawHJnd1cJFFG9wtZDD0f
KLSJlXVdHMX/a1aQ4L1dEVV+ieMK1/PkbzoyEiLdJYmffWSlWGD5cGd/jrMknfE+dfWHZmnhuFd6
U5V9Lhub9p6KZ/WaJ/hpN4JbmY0vVRIVBYcCZ3ZjdJjrG252Qx3uk3RhY7m1tYP5f9+4OOQeuxbz
/h0Ke0fJEVmkcfgLftKd/1YBTahXJpcl/HUUnNdtR1tCe2m4cAoSNrx3zykpInCvkrGCx4Zc47XE
r9rcGdpT2sOo/ZE1n2n0U+gN1GUbCGKSoE4FeXAL0nEmMpRiU3+1o7b9JeGdeI+Tky0YNo2Yi/sI
D0ez9eLAyojlUOp4TFBv6TFfxvJqVVb5j94kU9xQdisg4ZL0pXB2RJh6GLDQx8dJc4pU28yBxXrn
G9Q+jXJcJk6z67zA+qIN2qbhpuUjfKbJnGFti5cRv7wiCgyoF7O1OqT8GLNv9mp+cYssJAjqoYkz
EZRxRp04mjaIT/q1WKK0Jpp+KLsrSNYXjEw0bGUu3SXYIgeHKmYvRijcslNqX0U6jTyDA0cEChWb
yLtctbBVJHkK90TAc+YrH+lqYpAyYfs7lNn0mLtshSVrZlv1exa6YUjTBG1J0T05oVZ+EpXToOwi
VXxRABQZJOzYCsfnjOfK52ES1jxuuqkdAiDUfF2bcMDxfvXkEum7cWZpdx360oUhCV1e/qSs3dyX
ZmJOwXcaweAIM8Iu4Ta0pMadGPvBfdgOtQRVNlm0W4RdAzLN9sVNZ8KaDq0Jzk7WO2+4x7nUNQ5D
+ZZEDNucPM4tTCAOXTwbCX0Ti1GWeOdmrNQ3W7wq2yYU1QiULhtzcpZa3g4XT/inWhwCG5icIn+j
UDzHG4x7lLAK3/JegBSpZ0IDHco6h3UjvPGrAfOb7BYaISB99EHunQdcYhoFjnc1532N8ZNYrPPC
W2G+ddUIazADpEsvcQnvhjBP1t+y7yk/EKOtGGSDJqwAoLP8xS0wX2qthkPKvee9j9P6gXpu/zAw
C9zaGHPvrKAI3yJ/nD56LksurH5YCchKeXqd0IS/FK83iPqRiNXRcryabDatiGhkViwk0y+kjO0y
tt23rBq1sjMVmhJXnubAb47WtoLF8A9ksfbTKbQbbGWa5E+raeGZtl3nGd/XRAwsjcUZWBMHGu4B
LlV1F98VlaEg2DVY17lPAvdJR0wKI/UHv04j3QuElYK8WxuDCDdz+0tIdLow3lO/shg6FJh+qunH
svs42HslAifMCDI9LxR0hzNxIXwi/Mn8RsjvVFnJY+8mKCurq5ebeEWHAJ8lf+3XAT8LeBjX1592
4uvXMobYwVzjx7ddRBD8OFWTW+0ZEnOq2PoYvqoVsoEecme8JxfN+lHpoN6WVuGLu6VNwWJsKiwr
y+vMYOak20EvLRxvAxpqq5Mg/Oc3hA92CW+4S1Fo5Ma6xVG2LRrQpaXyZwwFgc/FlBXdmH2MQ+N9
JKNqLqVL/8W2DWXTHCcCOdRFgH052U0jqm2OsQzKzbrmxEPZBMcwE2NwoFcnl++J05dH3Juc9BDO
5G9MlZlzSkhzhvu8GccU9/GwjA+BYxXE6+PBO0EKiqddN0Rq2Xio1aiRGaWAN9S0iWhbt2L+Tz0y
AR0aTpLuYVKU0dYrhf/c1l6pN5PFG+jgFoCoTuwDSKcQAkM2rmYNJVDzGhTngPyM2IVodMV2yHL7
ls75aScBT/L6CwplTgsWvc8BqIu/o6udFw4aX4WdlpvU+0gSqtj17GDrVxkMmJt6I0vv77KWcPE/
yaV6wB7pDTva5KV3DIpMWXsrNx2r84ws8+owovGD8hoPfjYd1C5hwjI2deTeaCWH8sIUYXt4lKxC
cQORc86f9d8Cw7PL4g/beTANY1VCsxaGTIBreeZ19Isg3KguEP9c4EJfVmZbwENi1/+CENtDpFmw
ILIhLcoPqWxsyOQFyTcOmFAlYRlVkgIFt0P1dd/oR9/vkK/qqmdRHDrqPLV4ws9RjudzH/oe803m
4L7ag1zo2PnaONfYhGnLu+ebdb7NGHTVlZyNSV9r3VkftmU39Tnwp/KO6xUreqLBNBKB6fAwcHE/
oyeunumMaTuXRmvqAqxXnDXt39lhLKd61hLx1WkVb8DJ0lPKeIV3FVePVX4JnYc5oyw3O/CW7FH1
Pi25n+9ZyZavyk40P0fqi65yaqaYSwWP4FM3poGknLmAwBwQCn00fZ+c65wL3M7qwuwVK0P76nNz
OwtuQ+MxpEKJVBEeiAgkYiOSl7AiD/2XfEc13VYxazNEXT+PdpOzFBiLktiJ2Fp0DYafBKe5fc1C
N2teu8Yup1tCr7V5ybPaJZHcJI0qNqx0dY1HEZL6DaM6/bUtKB7n0gMMKRBXirz6wjyVWy8jyd3p
3gMQ1JDwJpC5hQRAi6AKq453JQDxEkFvqkSYQXDPxLLj5cznDxWvHq+pSMpibydFbbH58QWWAWuy
olvaAyzvJsX8CXEzncFl0Y+JgFexvJGn9f7ZfmQkUkKPIKoXlaccjDKcMUF+czsCjODZ4Xsabinq
SZ2PkbCjmbZwfFKfsln8Ge/CRlPbNSWY4hdr4c7yFpJMZw2bj5H84IPRHmIR5R1HN5zi+ZWlVzge
DAs0iFm4xJ0bsskZadyYsfqWLEslj8vItLEd68HnFcx0QkpD1jKLDsbrMu+mn0JLvRLaxii8QWYf
M0pgI/+dHiebEhuOJrnLRuRKMsvUTcJ1isM82RSYsSi1lOT3mSBDB/oDTeO7WUxxeg2Rnqq9Q1ai
PtLsaYoHKQPFnzDWWrqPCNYzVjUnBzHw0ThSa3SAuZ62jCd19VqYvujPvO3K8iuJass7ZGXmtP4O
q05G0iwSdXtfkOhzHiZpz/3tUCd1eU/4QC7seLKZlSGXgRAXhdDhuSvYLb3PNlDYPSsE+qr5tcfz
geZfp3rBpujM8D05sV8dDLPJvC09j6J6hq2C9W2QYiLj3Ko8YqHkVV8LUkf+j90llXxYEWXzfl4a
PqZdBTjbw3A04z3d+UOi5Z5dSFngcovZc+4naFwrHqXVjwm/XpZPvIaYEjGc/wbU6nR7a0wa5gDh
y89pkuWzz2InOxRS9cOuT/OVlxskiIn+CCAWNXDG0THVof6zlIFEjPKkIUqVjz19GeivkKYhcee7
cJRtdKeT0LvTGdeMfamt+ZueDZdhIus7wkrBRB5+R7toTkCG3d5m5D2NudQJnbeWbCn585JxkHgF
4j3KE0mtrXDn9L5hNFytL4l5F3TQIPyyl7k0UC8GhHrb/HPH0eakcbMO+HsamuEoHBbcgAViOq5l
Q3kfCDvWCYAwa141/HzYmYopDHBlzSGi6zg2Iy1BcZuzRKNPBM2ZhVh9bEI6Ife1QVYkNwLsaN+V
adju54Jy2xMgYEbwhP1etG0tBJ99KH2NG9Jl03ahFE7jfkS5p4K8XFeRjNJyy357UBvjFml8gGtH
ht/HZUVp13rT3fCdeupgfNlSgNxwRGxAqzrvMkKX2bu4cj5h24+/cdRjSoSSQg2CUZpD2Mm8wj3z
nNXvQ1rMNyjaQb9vCKJm+8UUwjvy7hJ4pbhJ3dt1BJ15mTNnAa4XtW/Sa838pjE8DjStW+P8Nx0z
Bn6wkmBo+GTH6UjVSHIHGMZunrhOwRFXs57dE8dG7LLNUZBIWMuaunc2OLz1eIdt06mPgQ8iBzIe
HSyHaAwZFXVbOoRrWmOlt6lFjmLLpr0Kj4nVzjXBtIYayI1KB5VcwMpnGBz6vk5wLnjxN5l/z4El
OyaXbARgebfQn7nchmPfBfdgEZceeiYIn51vWcGXhE4bb/w2HTgYa13kx3xmn7WXEA7W/yRt7zLM
0md+XP1nHJLr44kf8j9NnKvknuR/mJ9oqWuXQ6l9+QS9Z5z2NCIRCOItOdavC2IpFiKixfn/ODuv
5DiSbE1vpYzPE31Di2u3+iEzkQkgoQiRJPESBoKo0FrH02xj9jE7mJ3MSuYLdt8e0InIaEuzMisj
SLiHi3Nc/QJiORmEE6HZA3HDB5WBMELpi4kIX76HJ+ymezMJwp4eASsADruuufxzUtdENKtozkaK
wVED/V5p00jo0zyZKmRwBJzA6G8ZsXJ84lDvqBtcKdKciVQML8CnMKA0M19BZx61/eSubUojvwo7
swuvSjti9zbCv8zOnDFtUM1kZ/uKgBSg+zRpypfRyLv2zMXOuaVhQUKwjVoKF70dh61Z+7p1Vg42
4jUxHqDao2agk/JDyWVgsDysht3diEPJsJFaXct3Rckl1s6OWbVW5MsGp5VBs+1NpiadxaV0m+Jm
npFRtlhz5A/RoNZ/wfZGFBCmn3nrFuCRwL81wOo7E1X+ixBIT3cu2VLgb1ouV5sfCZftSMv7vIaj
UdKV7k7jylvZgKlHjj0eLOfRaySQmyoKHPFlm0h1eqHJZilveEuW2i2ILK4JDcPP8qvEgB5u4Bto
s6dHLwb8pXuTdSpsarS/35Sck3CBgtiNxuP3brCTrHkxkiYGcNLaz3aO02iZqsXOqFLpqdUKG8AK
Cuv3cTDktwb2F8Q8wndnhES/Sx0re6txyZ3kzxQAebHrSuz8LfVzzpXBS0Ue3I5AzS8Nuc2zO/YQ
yo3uSpa+06yIs5uGVuZbUvoO8LuxuoSbbaKFqPabkhfZB1Kaugt8SUnOIOWbZ2jkJjskFobPeStr
MMhSlPm0yvzO5V37kPu4tV8MY2u8DmTkvaP00kVRu+Mz4qqIu2a2VayhNnFdWWFUeR6WyCBt5abX
DVYQ2dI2eepXD5nfm5dVBbt6HeUtQNSAV+fPErosGnKmobkDFxWcpQqmoChvm1u8IYDXJE57Caa1
kTmx52Zwg+5zE1ykqm4xG7BVXDcSIn55GLgXfjUO+F0C+VtBpA2+lmGIkmuXa5ygpQCs9wodczDz
RqX5IDAInhY/Vd59uXituy+IFfsF3rE+7HPJVNTuPCuM8t71NF4YkC9EFKNw0XgAJ6sk1z1mF0W+
gu3a/MArzEI/ukKgH7EFubqWuFioNgYPFJCFw2jA3rNIRzZ41WDAJkLGpNnCTh3QGNeUW+77nSs/
gvAMb3D8ZnWD9oTPKogHTps6epIwVvb0sR9c4H0Xho8Rr4ukVYmy5EKVv/XQOOVzFBOn/RHXgDXP
bm2GFkAdoWXERPSqc8R2xu5qSLUwW6NDA2sDAVdemy7kPuSuhA1jEu9qM9HukClBxrSNi53SVeUe
ATptJyNqfWsjxXWICpw5cAIpt+z6q3svTstqZwcOshYlhzeysK3X5V6NgORq6FjqxUoLbImXkgwF
gA02UAMXEV5pqBv88BDOyhXd7EA4w2k4eDHy2EXRJQ/ZUKnXXPOV0MIRsDl0Y5FhMFbYvBPaQJkV
nk3MNs3ObQhauFdjEIy0JrommK+3VcHWMO1yFm/XQYYeC1+GEDQMz8OYfbhnXj6G1810+cMqwAVT
Qa8hpxVV8meEf/vzMle6r7y6IgM4uvJLgHPEhasPxjm8pvQC6lA4nFkexLRNF49SdKGzcU6epQJh
xq2WRh24S2w99bWcOyVCrZz8ojWoOyU880Je0s4ByGPjFEJ15Da/RIbXNhGzTEuoty0cSbxRiy5j
tGtOdrhNjv0uKKO2AogdjO4ejsHoPDk2zkqPBfmWrYFR4X45hLYbXyFS32DTwsM8l3sS1jCyZRsb
xc6D7yFzc295tc4VgYmkdakZdyC4ejZn/CzP2hiYZ6HAX86LkCvKpvnRKQSqk5bFcK6Z0ytziRQE
hqYwHfuN2bsjttJAnndtOcKczTHQcm+xWEzrDSJB0Q0qXuEtTnTOAMosKC/bun9AaSbUb+Q4hBDC
9QR4JDxLAvSdECnahDrGUtsaKV4kELgQ6RC3k9rqEpidUnGk0tHEuAnydCRUNZ52AhR0efZtngaJ
VykWBAVCarALkS9RsO5zsOr1YfCzLXJvwYWPUr+RAFg2uxEqKqdDycid5BHkpxLUm6SSDbvaokOI
Lyq8PXAqXZ3dWRX0lC6VCqQj8UNEFOwsqTkH15tAGSVDRy2s0vNqI3FUb7IrjIjH+An7Yin/MnRV
y1fltar3l4ZS8Th6URYWLz8bGyGQ8gXAYwtDL8ObmAeGDv6tT5BD9/Y2BpfZ05QzrZq3KyQdh7Xk
6M69jX8G+wKkIqTh0mTNjt6aOtd5bLIrudR5Kq380TwLoJyod6piSPLFpz/+4+//9dr/p/fG1R/a
a1n6R9okd8B46+rPT8anP/J//PTix5+fJLwOLJ2nCNPi568v9wEn5T8/Kf9DtXk9KIJe2XoI2G2G
mmAEfhNcxL1k7I5Xoc9UYf5ahetrrdV1Ic4ICTzoK/xLEGCuM5hq29MqmNr2rg3yWOeJXMLA4vUJ
vR3AzKjEV5fHC3dmvn5q1bvCA2NQoHxhHjnobbBhdR6ANTrXPF8+86QRMps43Qe5h5ezbN0dr3Ou
x7Rf60xirrNrW1a2LgoDXGWyDVkrzlC+HS9+bszVX4tXua0bzMhhzF3zXubajtsJD/O5yv5xvIK5
71d+rcCUuJocFUZcRyJzE+GkezvqXn84Xvrc58u/lg4gR3dyYNFbTJErZJ3jYtt644vjDsbN8Rpm
vt+Y5sL7MeeyFISYrmwZbTaA1mDv2yIaF+LBppQPQs6Yfv6u9CFnv9p6nbvXK+WvwTTeWG9eYOjd
uF7ecZ7VoDYn0ep4U2Y6yxDim0WykXV/HPa5MgIndbrRTxGftZrpOqxuLMldqGiK5o9aJUS5Z2bc
xONRwKTynrmhlLbouJucGtqHHsLv1fHmzPXd1Mx3fVfpuqqpcu/uM739KkevXpra7MbQSYZXrJBi
UcVDv+N4ZVMffdSkaXq8q6yoIeOhed/tIpRMQaSmIFrrh07R9g6mWU7Qnh+vZ26MhHAf3ERr8tjk
XCBLqbrXQ0PlsKZ1Fw7ryMKkm5vSQswPKW8yqpuqW/BMF65msrPuDHV/vAFzhQvxnrSY1I25p+2x
H7evETFDFiGPbX8hHc6kYEMIeKTxGozRAMlNUKHLJpKHM7n0Wx5zAcgiObdBcoHDsNPuJZm7guNt
mpnPupADTLJkxYZI5eBfXcPIGC4DI8S8G8GGFIGjb8drmRl6XcgFWZ6HVtPq6lYL4wGAuzW+NdN7
i2zxErY+XsfM6OhCCujYmMvQF3DxZrPylFnRcMFrF9dRpxUvBP7QjhVQ8pTnSM+AAsQrDGhhKZDY
RZ5WgRDz8IBY3GN92DdGo9hr9lncPaCtEb6eVr4Q5qgXJeg5ptp+iLGxHTIDqA24m8/HS5+bR0Jw
F25kpNwca3tMY7xt0ysx1BxonGhDcRfiKX8dr2ZuIgnxzft/E8tKrG49mHWw7FMYmmnB5TS0uOM1
zE0jIcg9RKTULsg1zJCb72rIXTPGO9X2tMKFEG9SqLgldxf7BODFDaq50V8oIxQXJ5WuCbEM6sZO
vTHk0+PsQLpF8c5xvdOytyaE8JCOOshwX9tjfon+caXsCrNAbkkrtIVFb2ZsNSGAi9LJlKSCHTPV
ABbXO8dI9rm3K/W0DKEJIexZlqQjmED+LloN9iJb/yJmL3Ja7wvxi2bu6GvTm0oCdXqtBrzPah7L
9mmlC9Fb8F4MGMVR9+g+l5xhsR5E97tZ6PqZSa8J0auaHSLMSq9um8hBRF+1EkteSwjUOAudM03B
D/YYmhC3Hksy0nC5w8RvbxJN+zKkKBNlkn/eAA+EUWADdUVzSXGXDhdzs0mI46QAW5X6obMfdJ4G
OB9r7QWoJtNdtaG1dGqaq0SM5xADP8TLWbLZyqKSWWNBHCQKxoVtUizkjJk6VDGqZQ0x4NI2d0Xm
gei1mVKFx5OHNqbhwujM7ABVIbabUU+HHm7W1mQbqweKxvES4wxEuUqf1wMa1SK6GS+E4VxtQpx3
KsRLzDCpjdJN5MDNQvNAcev3ht+jTedCyz8eNDOzThUC3o4RhgSX7Ow91wDP7yBghISaAcYwvo9i
476pYT2YjZSikaUvbBKnsj+Y6eo0jO930yC0lDJOnb2OQvIdblnoQyMyOGyBoxVQtOVaXgjauYkh
pISwMAdsUj1lG4Qgslaegqg3NJyxuMI6Kjsc78K55giZYQC8A35l0iTFCuwFugxmR7allfvOa5zg
utMTY2EHMZODVCFFmFmJS1KvydtQ9+0rD9AksDnp6/FmzBUuZANEVzCs67lqQBHfuVRRtQGsDyDp
eOlzM1pIA6heSkMlM88AMpTQANQ4uIOqVKHrofryfQKqG7i4hAvF5niFM0OvCDlB7VSismBUmi77
NqhZiGq2VO8tbciejtcw02GKkBJUXS2B43J5EhlaVHMRrykPfe1A5TqtfCEJQF1oszYrnL1t+PnB
rqzwL+78tN3x0uf6Rwh8tY9UtHs0B14NUjw7XixfuYosLqDyDCc2YKr6XZw3gKNbm3ts0Ks+T3Tc
ooKl74eFzDXX/dPP35UOUAPcajOO2yK3wGSEjg0oEU7KabGmCFEN2xL3XyAbW0IZV4EsgNL4ZRyl
rFrITXPfLwQzStWh68Q2+u5VxNNwpHNbUdpxs5BklZm0pAjxbCLDAfWwQyg4aZRb1a2/257vrFxL
fwbp0m1cW30Y6voBGu0Zii2IQqU7xwbcAD5wWElju0V54n76//EJN9deIQMMlglWJx/5HuRDUBIo
5QzMX33izlUW4t0GT9bErPw40/DWqvp+ha51ly2kr5llUhZi3XZaxcoD1dqbepqgpgs0Auoj8KYE
ApJRnzV1dtWOj6lb+QvTe2b4ZCH6ob45UcvGHtyQHr6Yuv/Dtdn9/eRDSphdLTTs53z+YDGWhTxg
oqrsyzxx7k22nW4TVDAKEF3ibfQaTWkNOpX+PMQGaiQKrtdBG+5aLin9IL/CLkRemBtzjRUyRQJs
pYqNVttWAwFQhAGhnIzZ69hPCI1QCc2FXp2ZhLKQNKpcrrDzKcbdoGpfGqPN1qkH7PWkGS6LKYNn
V8jCPFBBwGXr7tr4TqKI6m2OF/8zcj8aKjFjVGNb4bFFBMEuRtFXShHnKaMzvTa40cHdwhn/AoaD
53WfHOTSuOK5bSEbzg2QkEyQAxlx426o2vaQJlTsb0PLBiF0gJv5hb7wwjKzJslCipDYEDRFC3p6
NcYy3lMxGnx9+qrZWrHQhx+3w3CELGHaZYySu0E7cJjK4CxrdGHqXncItH220BE8PlQfN8RwxHRh
5RCmy6m7GkD7OFYE530pX4UYFizE7ccTGSvuX1c/aGClY5bTXJgye+ACWeP8EZ1Y+tR979ZWJhKP
NljtMdy1220SzVY2ymgs9M7ctwvRrvJgC1DUpfQgMJPrqK/lrYo2+klhaDhTte8+HoAjig7Q9Fho
JJ5N2YW7Gz0/LRIMRwhyFY09VwWMjzvP5KXXc8ljIVof5eldnTdnx+fPNIq/R7rhCJE+KRDLOPXq
2yEynwecuVYoJN7LWvM5iqVvrW8s1DMXDkJYA3uX0GSc6smr6yJCLdPsnoq+uK4RmzxxOISgNpEK
klGa0rf43+IuVDQjmHLpcLyjZhpgC/HcVLKn5PGgbzN9fEGd4XU6I7dpcKvl3WkpwxZiOUnA3Ab1
SB+1NqhFtVvzInA15uB0+6j6frwdMyFhC+GMJJ3aQMpH70FG8bKyeyw9Knehk+YKnzrvXUB0HSRf
NJr0rVfWcGYd+wdCo/JC98wVLgRzopWS1LQlllCANlaBn3wLT711Meyp0vdfbtZJI8GR2hZ2flW6
wLr67I43xMeiLb8j+xicNkdtIai7scb6Df2pbSOj9ObFw0sehKe9Whi2EMy6TSqVfYMJhFTaSm70
ewUdvhO/XIhgFZ9SKCwyHnyoTKP1P3JhZKQnZmpbiF29a7UoG9Hsx/SG0sEujmuuz+uFj59Jc5YY
vb4uJaiOEL1G9xnr62ElJ9EjgsLnKFStLXT8F9azaTJ+kE8tIYaHtIEQCwh7i0iZvNJlCbmEpgw2
4dB8PSmALSGAvQnEOLYDtFwnfoywOsRWOGsX+mkmxiwhgJsSYndnkh0CecjWrp6H55oMtfT4p891
jhDBPNh5kwHnpDWjaJvBNh8TE1OysnauT6tAjOKo6EEsjmDAUryOzMB4HlAxv0J+Rdodr2FuIgnx
O3SNFuDZoBFi9h2ecLdV0W30uH+JnHodK/Lt8WrmxkGIZBN2EwaKFmt/mh2gJshQE4E3nFa4EMlY
gENJKVSyNMJuq4ajOFsuUurx0ucGWYjkzjABrhmswpWboD3Jfb9do8eE6/JF2aIxcXa8mpkeMoWI
hkeNEFela1s1NzpkTCE7wu76cbzwmTaYQhSbUtogOtHrGGsOzpWKytXnrgD62YelsZAo5r5fCOMA
dzglbzBNM7sak1RsR1aVbC/EwVzhQhhHfo9+FTZsW9fIkTsokmbbsmU53jlzhQtRjBS8P7LOUDjU
RkTEkBCAA/hyWuFTpe/W4cpCA7iqWnrezFDu8jS4tekSXmjuy4XghQjhOk1P/hmcDsoU2G6U9HGt
P/7pM6nBFGJ2MOOqoDPwiqwkkMUQteFqciafFIA+u2wj2lbrFuqaa4kQwmYZ6Q1eTEiogoG6kW3U
UIu8WJqbc9NfCGFU/fPI6BVtC7izWkP552CmspvuDHSpj3fWTANEuJvM23hc2+TRBMcsHp54dCrR
aDktuES4W9ACNManWgOCG6NYkzPQcip9O+3ThcitZD1W1VJGh21Iu4fOR2i6rk7dIBpC6A5mqaWu
GhpbzbKUFXq46soPmqXHxZmRNaafvwsvL5QA/3Q2sYuIBDpX2XApT3tQjDZOwjEaxjTg72pQQ26M
EGwnr7XZN9vtqrVRLV69zoSYIQSwqscmpLucEMvM+0CJ710/RyjLvPPq8NHJs4Ub7bleEiI5sGDz
uQHTp4npJeyakFZLk9cQi7kTp78Qv1WIyPWkobP1OvkFK74UN4FoabM7F1tC+CIaAP8z87QtpL2v
XYC+yL+xwZ0pXMSoeSgoe25vglcCKw41OX1FwnAJ7zPT8SI0DacmTSvTAaffnEOAjO8yVChehKWu
r05LDSIyTe4R6vYwlUOlBIDf2pZTf5e2w9tJuUEXojdz8drU8hTdoUrrgdRlSJ6T24KFj5+K+eB0
oQvh2wDKjtO4nZ4a2weUfK7cPLpHNPA6tZeymzJN8o/qEAJYzhp5TODoYyvaZ6r36EmBZb42TYuM
kj4J6iEL7IavQxo64x08IL/tV2YWw1y6jZCyCPx17RTRAAMKrVKnWbiwnZt2QuTLFgzFSippeY39
Z2IU3Urr3CVswlzpQsB7FtqqtgH4upDLazygtE3Plfr2tDkhxDoajpOdOzA58FSPAAPiM1/jdHta
4UKsuyqEPB1p9+10moKkAb6vGZvd8cJnwlHEsJUBBAC8arRtnXUIVSIhuEoqtnuR7I+b41XM9LyI
ZNPxMMVyq8TCnms1zYOJZkJAWJ1WuLBSZwkSZ0EDiC1KeXox9Vw9y13PW1gl5j5diPUGgb8OrxrQ
5yEiKEMVlZOyQrAwa6ajxgdhqAmhjih5wEBCMJk4T2iIWu3nJiyvLR6S8HWysOtcmEFzgzw1792C
bTtOh+spaIwJRJ/VvQvFNagRgDSdhRrmOkqI3enYn6NCwNU7smmrATfQTTjGS++Kc6ULsYtRZwG3
DORN14CFVJxy0zuxe3baDBJiF7MwZGPShBlUZXee1spnoeQGF8cLn9nNaELsNigCSPhu0/NRhgRQ
gZRRWkOiq5xrbdpq1Iz38Zpm+kiErblmLPHWVVCTaupPemgGe7vsT4OPGCJiDcOxtq0yOklO2m77
cwjypP5+2qcLMYzH0Bj3MZ2EziUiXGj9nI1wUE+bmiIoDRNVXI0w6dmaWXGFdkG1VpAW25z26UII
V70vDW1CgpAt8NE28mY3I1zLhRVxZvao01i/i9tsVHS31HvY/CUAOt28MG2Zx2b1zZb1ezjpC3lo
buoIwZuwHctVfUoPkDiaEMm5vK+DhR6aUuUHSU6EmXkwqlTfaR1uw5XbQcFGLmpu8KI4Xya6zH2/
EME2707YxuR009hNEskI//mb2Mm7++ODPNcEIYjNIPHKHgjYFjcmONJxe4NYy266VY5ja+mVbqYR
IsQMfxJo++7AYoDu0w3+FZMxAdon9cIgz6wBIsAs0KxaTpspDGwnXhecQLEwUN96F6na4900V4MQ
xoHpIQjVatALoScD/OTqV5mkYwZ94al3Zhx+gpPeh0M/9Nx1pVSgN5ihOuZVprRISnAvaGv9Qivm
xkGIaDkvgaJE3JzKDlrYRRv8KCwz3R3vopkVX5kqfdeCDvv4xK7ZCumpgXUT/lM9p54sAyzVZPs6
NJ7TwV+4X54bDiGqVWRAmgKJ1m1g2TkWcZFaRJqD+a0awJpu4rxYuA6Yq0j9tVEq8hWqhOfTNuqH
p8DAztiBD5FiN7ywiM4NiRjfTZ6NhcW4I/rgfLWNzP8C9WjpJmCudCG61TYO0bKkdKwrcDxz8na9
jE6Y6RsRSBZFXdp5Ug5mGFvlTcCl7QZV/ngdOyeyLAwRTYaw2Si7SURgI+S0tiVHWamgNzbHZ+yH
vaOZujC4WPCgplOF0Re1A3CPMmi5xn5maWP3YfdQujCyaNE7SduG0rOGfM52MEEtIpitn9uQ5U+J
Z6oQhlcGF6k0Vdx9l5GZRYULUmfbLfFGPz5Ja6Z4fAr6qjaiQlK+NCWdr3rp1mAhxYLLhjFaPKXl
uEdNzMALRT7TdH0jNcMP07QXcvrHIC6qFx4xbDgecSO3xnfkXLZ2mN8ppn7mO8Nt0sm3dhOeWU1w
HsIkiE35FlX0hT6dGTaROYSckdwNhZIdcBOYHFJ92AvQcNTia5E5frrQupmpJ9KHTAcFFS0xzKd2
kg9eW7g59gjFAY48PrWnZ6TfdiZ03tS6d8m4GWVcTfrCQYjORO14kLBMkDjkWdy4j7elbt5XkY9i
aX9aKGlTO9/Vl4UYdUY69aEDKSMHmhnIQCzeG324tNAaId1rOj5wqBLaT1BJK+utCu2h/da5jRVu
c911FZC7VccT3TbO6nH4Cgi1c86Pd+SH6zJVCzlCdyvDHHIpeG2U4sx0km8TiDXW5F2rVQsL51wV
QqLwo8qR88ILX/3W2phMZmyeHgNHWUeNdBLjlGYImSKoUNLyul5/kiuwAqaSHFBmLE85hWjIk/86
+C4wwV7OB/0pR6F2hxn9sGlH95SzH4ULaaDUkXWu+7F7anLjxcdKapWoSIkcH92ZMFSFbV3SV0jY
Ia34xIP7vu15bHGH+CQ4C18+jfe7mDCaKK68se2efBdKWuvJ2Tr00NA77dOFCC96q+H4LXdPmN21
Gw5Nt0Y/Lp0rZwLut8NZ7qm4aDfdUwl7v87LAxY++qqX1d0g4TUWhenKM1BkPK0pYngbUuBh7RYd
UifCl8aXsEBBtTrIXk4rX4hhDdlSqexN5wnreAXhccRNh6B9Ol74zHqhCtHb4sMIBb1KNjUHp8e6
QhLGYk3e1cVfxyuYm6NC6EpjrgxmGyR41o/RGutE1C9VuI2vJxUvns1wWcA+KE74fsm6yGHS3OLe
WS8sQzPzSDyYNbhsobtXJJvRVs4TWA3rzE3Q2nQdDTnIcIN2lnYNl9w4bRlShHgelcYPR4n6UNOq
t5mklnvbNE4MOfGMhs+AW/Jmmmy6NjobUHjry6Vdx8wgK0I0Y32tYy3UJkgpoaIuF6/aYC/M/pkJ
Kp7LFEmNUcdAKatDKPyyxwlk5RgI8Fd6tXSuVKa5+MF2Q+QA2R4Gz2WeWN+zQeukdAdwzCrSdVcp
vn1n6Bku9euwxnS7W+F6lBbI9KZQQpo124VcC7d9MmqmcVJmNByhL2W7rP0otZldgdv6iFex2Vpb
HtKNSyi5aTr93lzDFmroCg0jFn9oDpWm/FVl5pVhEvCGcovE2R3yLQuHz48nxW+gTja/ZirBkjh4
gfcFJFixzQMsgI7H/dy0EJLiiN+EmcvMuLZwNhZP6pK3lQ1tYQzmSheyIpgLsMCIKyD81LremdPq
4V1Sjv1dWDaytNCEj/vH/Dkb3y2wmV5EueKM8SbFSxZrocj40ofmuHAyn2mCeLxVqq7IEOmIN16h
M5V1R4fw5d6ruX7avk883OZV6nud5seb3GwPumQ9tmb1uax8iIZDdFoXieSoqEYcVobntUHTM8SU
3JDQCwyK8cRxFklRSWxqbox27iaxAuMmDxF814fa8EHvdgs78LnkIgvRNkm06z1qh4dSH20D7cCo
zhA+HhvHydZYawZFsrckKc+DTYSd60jEY4OCZ+agI2u3jpK0tU+bcoaIfyZN9W1v1PJT7IAfVrG9
w/rKfjwlJH/DPwNsNLsSUd/nEl2gwQvepqIRcn44XvxMuIiULrn2/Kb3Qh5QKu7Ek1VejFazdmQg
7ofTahA2crqiKH7YJfYToP+aS4LEeUg91z4pHZqykLESW2tVblS8A1ZrvNkbiGLkgf522qcLCatD
zRg6f1geXLdIrDNgOu41OyOt2R4vf9r0/75koAD662FgiKusr1QrepUlXLnhxHSQPc6xYyxwsWmN
WI/PU2MYzIUL0pmg+Y2/hUlA7emQxF4wG73pc+xXuC3JvRg9xHTvWf3K4kbFd+5yDE+Pt/Djvd5v
VC5VlTU5VLPiJTFRgOO0s+u7ZG969oWfxnfTdYNWnCSMgCuEsM9zB2zE+iAsXhCb25v5eG1jJWcp
wcPgF6c8j1PFNJDvFhen7nHhYT4fLD/AVT2TOxTcoXke76yPF5ffqFeVn5hd0RvuU9vF/XM8SKH0
ULW1M2BJYenhcNLh+TcOVmJhbVXGnneQFfmvIZZytn65d3ZaG4R4zABumFilS0822p7ZHZqSkf1Y
pjmSxLi9ydVC/v84bSG9/+tAqCayaHWX14cIRWx/jaJIW61itVm65/z4qsxwhMi0LdvXfKuWnrhD
tW4sFQptMuhQHgfjL7P33bU6cps1TNJBTmVaCxNAmz7/94RgiIQsT/a4DE7rbIPFfOu7B8wN3Fu/
9yLSmpTUGLGsApx7pQDrBiMsk42lQtN+6XiVDQy2tp1SK3sET8cS6+50UL53Ld7dmJjZ+tcqUn0J
SZxUq1Dlz0bJiTSuSpPWvulRzI6STYyWexuturZMk2/YZoRycSapaZD15zbKxcEDrpZDiE09gtTe
sxXaGtmiH52sXksRctq4g3OJ6KT4WZpuj9fw8Sk1t7Gecsu7oMNfHDXXLg6es968kJvXtGs3uZTh
M8h1L+ryx2uZGXGRQ6bXFcYDrmM+VUGHlEr7YFcK5np+uvbRvK80WJauE25Nd+l0N9csIZfgJRoa
vieFB5tmuYiop3b3gA3CHXrf2ybBS+54w2ayii2EijmCd64C135GJGSnBp+n+8pSOTHpihwnsx/D
PPMj59nFZ00PgCTpnf2DR787HLuXIIIz0S4ynboYKQYk8vFITwxLfWNlRPvXUsIkXVimZsZCZDjV
vaqhP9IYB/LKvYc55apNkzuahvK0OTwmzLjjgzFX0fTzd3PZ5KkbbzCDzZCdXoV+wwmF9dDvoezr
ZYAFRhct7C3m+kyYXrZqQ5MrVfuJFR/3ethVKzxnljLVzKSypp+/a8eospOYLAmenGa4UbD0ZOdw
zUX5wnhMH/lBHrSmRr0rPje9QK/1qDt08rAb48jcd4VUnQ1qCW7MMhZqmesiYWeamHXtYeIhH1R4
kms8jOV1nZ1E/tOYlr82ofXAzfGp3YHrDmdbthjwdZrWLWxEZvZVlhDUWQspLMJZ6dCl5n1vYkDI
FI2VblsH0k1rDDuvXIqNuaEWlkJ8rCRYW01/UEcVR6rQraME/9u4q90HZ0AyZnc8NGaaJJKfnKHz
7VzVugPewZustq7sOLsLMYZKW+d8isCmKk4beJEKFeA+b2MP3x/kYpTPUl6T/423ibl2CCHuJrhj
9LHUH2y7HX/gZ9t/B/jQaXub9yh33bvEJO+qU1cOblWctqkzhXAP8HRvu66zni05ilaWhMNQmPpL
TyIz8WgK4Y4Hp98G0PafHbvZpla/kSPn2k6ar2Uh/3V8+GcyoymEvJ43JpD1tD/0+F/qsXs+lsnP
90hFbs78uFy4wJlZ5k0h5l3bTBUrLbXnaZmfbuqicGLTSOCL0zLbhY3yrPWwjfNq6RA51zAhEdhF
p5t108nPkzKhapibojcftSG5nBrmNUtq2DPJzBQyQuC0MjINcnfwRpharo6+CLSAJdTx3AQQkoA+
dG6vZ6VzGCVtZWnSugC+06fdTeCrC/E/87ZviPQpzKIHJ20w21T6fjVNsi7DaMLxbrF9uFQ9Oi7M
Lmtj8rJIEvQQioX3iJm2icSqyLfsIMqpt2rLbYRaFWyoS8/InnHqOz63Z8ZGFA/vfPylgi5uD23g
HLIQA79Cxm/qeOEz+VkkV1V9Z/mWZDcHGWPbValGt36G+Zbc9y/HK5j7eiH4lbJC17TJ2kPtoXuQ
6Gp1HlS4JB0vfe7zhbjvIsmIZZSRDkqMt4whJ48/hRrZQB4vf250hYDvMLCVstSrD0UfbXmouZle
davEuMdZdIkePNdDQojrWZXpEX5uB1kvmr2PMfY9l+jdwhXXTMoyhMjuS1YMxHXsw+QZnxvpOimT
ZqVMp5IBA6Yg3iZa/o0NwPZ4j821Roh1w7MzAxMe66Dh9LYKZNQWvKH4frzwmWwoUq0UvQrTDP3s
Q68XB1U33qbAtg2Ev9Ta+Dc22jONEFlX2D3Eqe+a1XPQm8/Izw5IOEMDON6ImTkr8q1sM7LVoS2M
QxYbYNqhyZc4nUneF9XBn+Z4HXMNmObzuy2wogC1arn5PRS4va95OLHXqts9nFa4ENJy2xSObnrl
QY6GJ1kBAai5i2y0ud6ZWvTuy9Wqs4ekSMpD18oRNj9edtF26WuKgM2J/S/GtDfiueTLuO2VQAsb
BbWdqIM8ojvZafADQ4QB2l2ganFslAetb7xt22XVZ0NWo9M2oL/BALsULIWalgc/qjH7a8a4GFFM
97q34+M7kzJEDGCFJTngzrI8EGkrltMX25BWQZZiXJburNC6mvYeTZwtjMdMdSIosDIGGQVJrWZ9
C77ARrpVKqppvfNECrdJFt5LDb5YqHweb91MDhFBgK4pWzJ2K+XPlK7Z+W6Icd4z7Isx0R6V+iSc
rGaIoL+ugsbVFqZ2wLsmW+ujPK581V4SKZ6JbxHsl3EXnhm+pR2iqhpU/PWqQlkbWg7I/ngvzYSh
iPYrwljxpELJD2AdrhsFD5E2Rw9QW1S1m2vB9PN3cZ7GOZ6QGRVIRZtdgPVjscCu+vzn5//HL45K
1U+HpdeMK2BwwbXwx78/Zgn//df0O//6N7/+xt93b9nNS/JWif/ol9+h3H/Wu3mpX375w1laB/Xw
uXkrh/s3NP7r//Z8mv7lv/uXf7z9LOVxyN/+/PSaNWk9lYZnfPrpn381mUQpE5zmX55SU/n//Mup
AX9+Wv+f/12//fHj//7P/3XR4ptJxP+j1H/96ttLVU9WU3/jdRkmm2PbiqXrcDk//dG9/fwr+2+8
7aiOo+NjqlvKdL5NMwAO1C3/zdJMjpeOZRoy7nH8UpWhRffnJ/1v3FLIFuWplmFhka1/+u8+uPvH
ncw/huVjHyzd+Lkv+f+XNwaKpJZjWpqF2RpmpKp4IrHizsAMcFijLyJvYrOvcdH0h8uu1Tc4doWf
i1R6buQ+xji1KM54UXE+h5wsei+tz0fLHta9gvyMmxUHoIsXBmdaTh4wE9qqvkiavr63h2Hbmna0
0s0+wDE2zM5cHO3vPbU6c5t6uM19Hd30/8fUlzXHqUPd/iKqEEIMrwKaHm3HTjzkRWU7CQKBhBjE
8Ovv6nNv3e976crxiZ02Ddp7r72GGhHHnXvSkSBFGro59ytwRJHs/obIiilPR3+77E11IxgJT5tY
+N4xdwuxVbxVVMxIxKxA0lub+lJXscA3mhb5dKM8Vx4WyqPNbLVPH4KmcBOcGdxGwR237UNUV+MX
dHwjt4Rhhpn6MxxMcGj5t9nfDsu6yGKvYhwq1dPSQuuEHLQekYxNNGeIYKpzhzRN1Q/q2sby/72Y
KWyu/31tHBD45teqFF4XZ7OtDqGCwwjaTlYQZB3e4E2/3uKuO3pRX6Z66178fcSVT9ytpqE9t3Hn
XwPk7YmdIBt3Y9ENBB2780V25DKFSMOUcwfLtrrJPIRil3D6RIS2J09baJMCEefzUSdsuIL7BNDX
39sTwqR/yXS2D/C/S65I5uOQD9VP0jr6EN7l4/f/ot5YP6na7DwU4XRq2AQZSFrD3XEut1r5bzDQ
KA1u04tO7DdZKvtroJJPDEHRbSv9YgZp8kdg4YOBNEGgpkNwrWfpcYqQyNtUPXt0e2rWyDvK0PR5
3DW02O8/ZXcyx1+5BomKr7PQ7kU3S5BvdfcOR8Iq61sjnv57kQifL96XqqZZbax7UPeXdBBhOQCZ
xJIDkkBOHieEs1wtia4ICHYny1LYAlsdzzc/ad+TJXiNEXUO9QMUj+C3DMCUuwTsqkrG/1o6k8yb
h+chQaeBQGsnLixpxWXbKENkb7hfPbm7o/Ca7lpVqruKVuItDi3N53YPVB7Q7TwQIUrXhOLcgZF+
rn3odhA+8P//W++uRJTuA/ICvct/L6wR3sV09CpINRz/+xKs24aTLxGV7BHX4P7w5HVygbzSxKZw
Mmn+zruoj1sVfsceRfQVgvzkQ4ys04fqdY8jV7Jl/91OqGH1PrgcikCPo6alC98gLSngFhBwRDim
l9RV//tl7jsPeeb14/98HeYRyWXQze+BDn7pr3S4/ffiOTneAhV7hVC7z0myTeWY6m8VUj3xdfD6
a9AOYK/1qcvmafHPeotdwUCXKKb+IyXNbZ9DcurkWBXS9jSjbPk1Ifa9oMbHNfPibgdoNrAbkheL
hCiadXaZD1s7rYfBsiRHL57eRBdeB9XRwjOmQlgdReoz/qH05reVyEEE2jIXLs+wfRMlbGW9i8fq
6vrfn5IxYkgXHjyQiXf/murUv8I60mR+NbZ5mzCFhxi/TKTZC+j56uG/FyPb9iGIqvFQwXiAB33Q
3pbGSm5o35TINhJ1GTQpzAOqEeRJhDRnvq/CQmsbUL4F7IkNkp2oiYMb9cqIQgPVpXEKn4j6srGk
VIg0Ay8S/u5ux619dIqlEC2WOplLtXqw4odsmjThfOkYyCGsdRwes8AAZzDqq+aYer3KsO6LuFjA
e8Rbs7yRUVpMg0eLemLmoCsz5sa8IfG4yxBL/mtwq3dIRsUjK2yBxOdL1xDDRWpf5nm/6pB4hfVZ
MYRDVQZt+8oYDB19qFr4mIrvlA1/q+q2++3MQ63Go2gt7xoEnQq8Yx5OtONWiEwvTZFM5suzkz73
mxiy0byS5HGpmvdufm0ieFyvgVoyHSSfmxQ3BCEnGuy03vgBZ2PzjA4tyPouyAVySXGSDBeXuDRb
cHD2Ix41hBXcprY/GjOdF8Z+hO0u83qhN+yLn6dUn/pWvAxylDmitq+GTpd6Hi5KwmG7YVXLxyR9
HmEHPNIcnhdvTM4/4vYmq7FshwKLf6+Y5/YUKPYq0jVvmZhRAEFzl1WaL3H3CC7TU9WYNafMu+31
WMYM+cDhnEs5H6FxfYnGECmeFVVZtYZPCP81GVP0ErVsyb0pyhGIfTXDWPQsVIdhhv+E7PSNrNqd
PaLyaDQX4S94nCOFRc8gMkR3fbUAAIXZT4HceBx3EFXuCGZGyi9vYwTNbw14lcj9K7T4TRaSkXmB
2M+pm8fWmQ9szdnAHvYEG/UVhzBHLcr2SPwLtzotNipViYDldyTjNhUikoc4xhMrV2huxsmW8zgW
Yee3WbUlw0HGbr7NEZtvVbdcGUmXM0GW8GkMqndIaK5ekvR5o9avGoY0GNfHY9yu6BFWeDK15iRb
73NLEc2LPFgeL/bMTBwjb40gZxuii7YLNDSEreTWhjLrEKeMbNGP1YdGchI4vWHZk9AQdltKrWc/
LryMQScEHS4cxJIe1uZaIkN5q96ShL0N3hWa+/2c1MmUxaLnyHk7eU11tMT/gGRrLtAqAA7WNBu6
9jnEB5EBNq7zWeFEVC9JDHxn86jHJ7vnyRZTRBTHfEKq7W2pSHuD40R1QpJCxA0bcfskQLdmVpf1
DNuSIO3RhzXHPqGvwwbG+JwEz4CthrOfkD4bgu7+C07HGObClzap63yFrgnUhhs2Y/aSIk962/W5
RlLLIRz830Y581Ml0ycOGpyt4dqWOOL/RSJ48F1sQHud7zrY6BCEE3J+/NoVaonvabHjAfa1FZdC
TcfI1OSWjrg94Z9QFaCHZmKduyKedsLXatlvRlKkzm/zXHZ9jf7JVI8C0cOvHmoQX6CcO6iJ4jHe
yPyrnYIfoQ4ymQYxX2m0FSSYYMGMyNSs1fZslA9HIi/yC8QPg4totwgB4VDHz5tGKPoG1t7u1J/J
MVMYKrKpp+cqCgckk4LgYdaQuyka8mDXIm+mvXts7y8+Gisks9fn/75Uh6Z7tEhae0yHGec16Lll
S+Ok0MkWcMGi6rKHjbwYCVpHEuy5iIQqJhP9WP0O3aZ52mjzJfbpatYBZqFDEHCIwLwDicaGuwQH
brVbrl67BV79Cvm4B9nVYak6WQr1FvX0Sp3S2URTECPNEbjdxtFsvdaAfLLqx4qM7Lxd9lzPzH/B
WPsCS4yLt5kj9N79qRlndWL1fS0hvklM2HWUxP1slV+GfU3fw3mejz1dcWlxzL3Dea6G8q+rEdnF
npy9HxcW3xj+Q9TKYbzLbr1wkMc4TKojaDJDsQ90frNobbIlJvIsm4TvmqzlWhXgC62PpB/Sg7fg
2Ul9BCL3S3hdqCpcxKZz7YX1GQTyJxt37IXAzQ0xj8vAGWuC5wHs0gk59Z/L4v9d1t5wPTbuFCJL
lvtLQB+AAucxGrmCrVObkzku1bI/QE1oj17b2OsSjPbqvL0uJ3jEA04a3ud6Sk7J1HZFyiAvbXeC
hizuJR98LzpTPBPdlJZCvCDfcuPaZfDh905q7L/IUouBD8Z5F+wSvMt/f0LE0ucQzMc0bt0xdQn9
uaYGnqora4tuGOg5sR6q69J3+dbKKW+G/YfvbzLTqesOWH+fmefYj0Esb42PsxexULakBoHxPpWP
kYeIFpRDLuRt1AIO7cAScuf75z4i6ranfoWgpeanbsa/DcUp3FHlHXvo/8BCIHdWkClG0vVXCwei
LNYszabKz5dB+yXC2BANSxCxLYMoixccTQSHwNoGUWFnV9guWY4N1cPFD+DqHXWr4+kWzM8bmEhH
AYSG6xnZ8KbpL8saAIJ3tHA1orNBwfWaxR48Iw9EgA7epPIfbHLVQQy94K3xf5nttxPOHCR6jBnp
zoUijz6s4DlbhzSHXJK3JISrIk4XM2kkPGzVU6PXhqvmD523KI+UP/F68P4iv5ovYvueqqA9o+xs
2f2h8IcIJ4zLgpGcKLKoizhwjxhi6qJuJhSah2R7pJFvXpO9ojkd9y2rw/4ZltBZMAdeLqsZ6U+B
480+P8HZw1xokzxjC0txx8w/IigeM3CpYhy/fnqWos1qK/ZziOPSVfBDab354MMZB4FEtkCOrCri
FkxM59UZAjgI35C1dPAXx24guJ4Qnrrlu5/gbJnS9DbuZ2Lj6Rbb5jhSl+Sq1tAEDd4FaSVLYexz
P8pX04/xjSHS7f++GGj8ZvRWReiihu8Rgsv3uh/QYnZFPzJ5SmC6EVZdmtfw1uOmxaJPRnwiuj9U
eyxWWCQ3Lu+s8eAj57LFl49uTL/qJLVltLXfMThpOIHBYGrC4KX20ZdbH1rwCSesGrPJG/7OKe3K
pX+IFnRrWi9JRkgiM9Ouv9IlSSGMc8/NPSMu2tXTHohjNIHFote5BMFBcJjLhecWwfNIfDUYPhsf
oQ6wK0TAOYREbmouNIp/r15/UU21c0LGd3g7J4c6FAsiQntk0I/xt5iTD7LW58j6v0Mo1j33Y7B4
6zD6xmkST4iXT+Ic8MpUeM7/g18vGz331Ll+RV/q5HkMoHqeoMdkYxyggMJkXiAnMpG463RDDywe
NIKIk3Jl8q8dJ3dsgmrgRC2FMzvCSnEzdSJ1PNiGBDOJKGIbPCH8N0bnF6ii0xe15LMfNLeNbEei
EPzWw+mwCD3vgrTY5Wy35QEfIB6EcEGRMhAMoxvw83uittqStYwn9HrWyZWv76TDSJ4oFvLepyYL
ZH9oiH1FdkiIClkPGY1HfPhb1u/eO5LsD24Mk8wuu0LUzKxy1aR+HqTugAzFX7DeCTJwEhteJcF9
TQSulG98dw48sCP/BVOFi6RVdRrSvgzAm83Srsu8XQ9c2Qmnr6SZjvYLcb7HsY8TeFReqwRN0N7p
v9OaVmdnfEjDrANNebIwEyRV3rSUcZxviAywEdz0NoN3ootl3a7tZl3ejKThPYFLRtQJeNU5+O5N
PhAVuLx8p5N9Ix2wi01+s1hvqKr2bfOcLloy07zp6IJ2MVv30PxI54ZgdtxhB8iG9uCtOK66mB1S
IdoL5BjnFfTTkkzKP8ET2D7pu8eBUJYvs7aHaSWqpLFnCx/m3LxXfcCHmNhfQQL+YD8813VdNP4u
yw4tUyo6NKz6XWxljZjk52nZf9muDy5uZm/LXjMYZoxeBuuVPvPhWnYZ0uSnncbvbU8eJ4opTc7b
KYzcL6LSpKReAn/NTn3QhbyH/RbzDpSzQ9TjUYHaLuDjXKkSDepxX9SfOGgV5hP6rQGH5A4LLG7g
Xb2SMNO48wrpMVbGOuXg2SbHiQi+Gjxk1erzVU+uSKL9eSbp2dQMfjRif27h+3QPYj46aEFH86l3
LCqRfwNH6elZO4afHwOHgjy47OM0C9Bz8lF1tgi2/tcwKFx2Z1532byYaLlsA4a7AQ9NlMwojMPH
KnxXgrbz0/jyU2ryu4u9rJ7UkE2MvaNxQf5iNWVwKhSA9ugE4N48hlNn+WgMBiE3nXRLZE7IWmXi
JbqHRC/0b+XRp7tWyHP/mEX4hTcew5Y9RQgkK+PadBijLq5rEJ0M8/wMRK7DaLvDFIXNGaUN+uNI
PI3J8F2toyzQILR8jWbFaz3LY20QSYkDp8QPbvmmDJco+kfVmoHvSfRX2yk+MTKInCXjmLkxzjTt
QfUl4ZZrTDsOjKVMSUYzQ6qOR7QDrmLZvWsd26y5+6kytiS5V6cgfTCTy4R+A+XEWUjATmcqfHXj
tpaki3UWdgmic8elWBpgl6Lt/m5we5296jHc4scQiQG46NWfves13yIaZiAEL6xUJHrpQx83YFRz
VeGwbWGzkmlgyacCOpuG+6hyJ9HvjLulK1ZYyhadp640svIiPbhojWT+wQiOVbUOshBtoOG7tAbZ
so8mD739nxjvVkw9fCx9xHtlmhGaqTSos8EDRhJiUm2a2OML4GOOcD10xMDcoHutMLaFVVFNMeiU
6o8wTRGwEXkKLjrreLnu8+9x349jxXB1WXVqjLz59uwty8ibpYBA6WTW5OjhjN0I8GQd1ikmQmTc
7qBKN/goGjMuuR/ixtoqcnbhFMNoNhm5670ZUyu6ItOfUObSQ2qvNg8bDMtrI59ab/qZ0IUP9BMX
FqmdbCuU1X4ext3KFbX7xW8AaeJkDKv64u3qL2nekNkA30A/yvy45rEkW171Kw7hbo4PrDcfrgu6
U0+mkk7mA0fwU43acQEcfRcc7ikHLMsXlEduxukfEr9fksVDU1m/pe2E+tp/La2Plen0mJDXTlQX
P/xmVXhgbP8Jf4sjccB8hmk794Erhw6yKo+6g62q3GJunRfURIRqiV3+3Rd7lHJ5x4564MG6vNWz
AgRibbYaGsJdMd0yhvO9ikOVMcRuIi3zn/EphFrb+CHT6Ib4i4D7vXDnZEsPY+j8PAXKex6cuE6R
96zGReYyqKMPv/qr1xXQW972HTIQGwbyY3AKbf3PhsPXXq95EKrzDPoTV91v1eIT8KPfYMGB0u4D
bqCKVZCrc10rdDXVtvB4TPcjwqCeAB0EV/inFjhLyP0ITLSDizwN3vAhzxj87LVLP1PSr4fWH5Ns
aSt5T27SWWXJl3TwBOnv90wfLuA9j5fE9WhS8eQabVtuB+VziRxgIsmfuYsh5wgUwc0rs0aB8Iuk
8gY4KcMpIsV31BO/2JuDDum/fa2fa69z+dbpf96gljPixi4DqmTmTI/YKvZSI40+dxKfZ09hhDO4
x0hiE+ewUE7oFSJuCIrq2pYLbicYR3+s/Ws1hwkfKvUyen/r2QOMk3oRV7oFsIOpvMG4qyt7EZ75
GXf2L23JCxm7m7dh2ovrI1Lqb8uMM7JZ64PekwvZI4wjVD6Eizy6FewtPLzE1YD4pfvnAI4DUrj6
/vTSkSjbk7HoVPUwrXpHqXFLToI16+ftGNPqVa1zvolfjcTkix97keFyJQF5NAsGmCjBWvn+XgeX
/PN2ngz61UuWMg0BiWo6dFfU6Z+sHjF/AC6lEDlnQiNCyk+rW6PkZyRhFRFI9xuavc+KuOvGUKhE
R49dSz5g2gZTcMM+POd9sm1vcU2ArjH05HRdjiInDUaZpZ3PS/88YlUyw46bY7H11ht1Xgb/whpy
HOS9Lg2GJzb0+EDsCejDS2PUMRqH/TjEDa+XuvBIUsA2rOia9SNgRvA5etNNk+ZNjSozkfTBIrgo
3nCjhXb/Sprqhwkw8jb4fwvm415Mxaj6XKThKXTsGGF11tUdEtnSise+KFpFGdqPSWXaLheid+T7
qod414CDRPUX3kOZmsJbF8ANOkqyeDYmX6ENKrZ1KCrU5ztS/T6hz4PgoxL3PDEU0/bLrjTOTN9X
iBtpzzGbP9ewPzdt/2sH1RkP9vRrMwvQnOoh7Kof2mtOgxfBIDbYcN6n/R+ork/A2oOjQcC9bx/m
ZVwwoCk+QC2dzRBT8jpxBz20KffUjuHRc89w1RNIpHI9R+nMZLgDOA6iXAUaxaKmNaKw15do6TLW
7dDNNv7BoqJyme9VDyxP9RFITOyHAdoRgb4qt+UR7Vqm++BhbMdz3ay/1Ba+tNLDGNkflO3KNg2g
k5H0m1b2A+meH/gcebtKzGbBnLcDSbjX+7fNptgFzOEEUCvHVcWB3H6b4QgZbx7fhku6qi8MN5iI
RHeplfjCcoNxj9lTKlaadw6nBFVNPqgaKzJ99c2oM2rnzzi178yDJjPCcOCz6nFG1itf9/029f5n
g12aS9OnwUMvjLEh81LvE9Y9og3fAFC2ZdeaMBMEo8YUPWJ6L8Kt/UMqOvNoSni/mhuL2/eAPk/o
07xtO9EEJhKDhbs51qkPRMdFhX81s0FwpkONPr+KLqAtXJm8YKX8uqET4l23+Zh87+1L/6PuogEL
Qw2IXOk/cpjx+wDKGqMASuDt1rYYOnYXAdqdzSGgTcpHC0qKfRcwqDzvuzgEFnXCufQNHhC/Iq2P
27B/AR+PiwYuwAnyQzjWCEiHCRMGX8IZ2Cy8m2dMQnnHzLtpMTVrD4syL9nOUaWrAj46tx1WuZh2
RJSJOBbH0XnI7giKBGlgfCPtVQboODw/mIE8ArTF5mTw92fEX6MFk+9Dp8dcBOabdGn4qGZgAjPQ
11RgwofPLwb/emsOY9t81mPwsANgThzKbRP59ITtfKnD9Cg3T3FgUb9t/b0kCy6QU8eVfFG4+EVz
/KvtEEHUN2dLXZHWYXMzobcAZNFYVDbq2PaKN127cBZKmY1JNKOOhcdeup9925+Gyf5Mg/UHNm9+
iVjNtH4NJvNeifQ1hoksnNL7q6nGZ9qesbDP7hERa0Wua+M/pDb58JfhiF+tjKt2Q0RFh0WBwikT
tyoT/oqZne0Fpt3D4s/4rdtb1bJrLJYiudeZwRGY6y7Ns5nop1/v5jBtmguDpq0Tk+EGxyW36GpF
OmGtFOPLKb7NeJXH8QAi/Ru1LI7Mk8MigrN2h65nwXfght5n8dJAEofJI73qfTrLEXW/i6smg7ny
C/aQWRjJo+mmXAfx5/1Wl6F+tuO252bBPDCag6j3B7t0h6VjH2nT/PH6jvIwxFbF3/8AVNF5XFUv
1VIPJbDWcxrAaiZS4lBtPsyh++qPFiisrCqYiP+EWHCgM7WvK3OoQXu+xQJoD3vrl0Ei47btDhsx
dUa7952tliPzEyVktLAGnmmhsFLzlUSnEP8HSbhPEiyASHqf5NAtc1DC5XG1HQBvhSN8qnEw9K6L
EWvrPQBFutDEf+rX9LHZ0AhbosUhdK3J6kE/i3HHZ4Lla/wFMu1StCO2Kqv86SM+uzCAPLE5a562
CpE7CnpAZGFYPi3edvAa+jMZ0UnLUDzUTRhjLyF/ztqH7qnDIxkEdxrC24S8x2wBynuoIvsBqw6a
ewsi4+oA5yt5gRnpzKeAoS4M5pwm3q8QQDmRJ0rGj25/qfsU42vgIZhy9PIhxkppTZ4irYIDRgqS
Be32Nwqe/Gg6zXWVwVwtOBI84cJLf8ZzVWxWl7ohQY4VGXa3VA5orEDzwFWCjh/xZvtxsffIyw0r
rDGKvo3F7sgwXfhw3+cuKBMISo7Q89UpQ78OY3SOXHGD/M8Nh0YTXFaPNjkL19MQhOGJ9NgVU/Be
Ww/mF75lD4Fq52OQ6M8qxAO+auw6wT80h3QKR+zMddnvnSp3qIOBefUn4cF+rN8MhS9BkEPTm+TY
zepzQk4tMIXc7vUJ+04gxutrPbtyJu18aAJQYfbqc9+SQokk65dYY6PD8jmoKI60dSmmOZrzTh0t
/Gwy4K8yc9AMgsep6ghIhd+NnGp3WwCYMQb6XTOi9Z7KurWEq8RggCYNMAg8lxC2H+iS/Bp2cdyS
7Ya//qfaxpsWKHASLjyYn051748X4KQqQdtRYd4Q8M5RkA9DaI9Vbo96TpdydnuFlaN87V39FNyr
woAWV23reJyFXLN9jF63dn+eyITiq//VlT2n1HucY3yAa4N7LaiwptBVNxXBHSJDZ9Ww+OqmXRZ6
x0IrQgsfWxJntiUkHyaoYcfpWUoH6qQ0hsMB7ovu9llM60+l0/qwAeAGO6qMk+RjJQ2E7cHAaQvc
b5fR94DGPAwJEtlUdOwRAS/b6cLS9revPFKwRH+EoBnZMcVZDLIOGQPuNnnCWgbnCcHabpkfkloU
Q0Qfa9xF8NVrSpqy6VAZrEFdgyUZFGwcxi/Q247x50z2t7ZfHt0dt2/a4dpGdTEz8GZWQF27OzXN
JMCCjm6aAERB48GX4RDPwzXYoU1qZ/N7DqszXG0c8Eb2qoMNwEF3SSW5yq1+BLXpgSJghfuV2TOk
uKAuzu0FIVIlNIxFknonCaCB074SmZPkdYnuyvWmj+GcualLAivAjaTgpnQA2EGbudAetZqur9DD
vdXuVAd6e9ywKxOL+TmZ+aokalCrVIctnA4PevOAOU6fO4s/rAJhaAJCRprpg8GrFg1I+i17+TQ2
EC730F6VyCQMkbfKfRH+JcCOOSxCWWalewhDOfDYAYYbxuncKu9wp7//UHO5ZuN95WybEKgZFk8T
bP1OoMDs52gOA5BN2gfGJizHaNTk844l4Jzcxr77RabQ5ozsKMOpAIqWcAB5y88EWBEPvr0YaBmW
BjUcS8ds9RgYaH27HLD0a6GovjucUT+Xdgetp6SV6bIOrLxDyurmWN8rHEtBxh/827Lh8oDxnKPx
mTiDuDC/Dxuu+RfT/SdaNn2OzHYTvlFXJxLc9bUdc+dQ232dnvY72IYsSERMIomTT1s3cWQ0khyi
mNMOaAaQRnOQ1ZBrBXgZiCVfvfVrWMjvFOh85A0/ddBfERYK7srCNCdR87HIGaS0FO/UySSHvcCp
E/0JMvJvFYAab31kyNbruTP0vJkGJNp5fGsIWDd92xa6Xs7V2k8ZZhhsruKsdaAXgBb3I9KY/lTH
0I01/ZeJn2uTNmXXBE8iCI8DxFq7HYB+a1AIYoZKiQWdbi8dUk8gU3thqP7Y8iVlW8V4unHzmZb8
nvFz9OD/23V3biJv5COxZ+zgMASl8mQornQXntN6uY5YoQ9+LDKqse9dN3FNq3e16xW44AaERrCP
qFcnFT3bOP7ESsUWKWgJRcVAxqs1Ts0+ZPflj8gF5k/UvuSgIszEG2JfzhiWf8fYTpHdH17mMI1v
EoGHraaHVkT/0rhfAZCAaLIY3R6AxLlbUFXftbcGHL1EUIro1ekYhXRyMNZI1uaB2kMLnABEkwn+
U7g7Cn/XFXYJYTFL8gy+g+aUUPsDG8zMgGqBFOcTnaap3MfkAzOlOqWV+gpCXdRyQVxIAxoOQgcL
2091xrafYG5FpbNrlhAVQ+QSeTma1ZNJIlHoeAfIIj4pJXPeh6ANksA7K2wrIxqXfhulH/ja0KV9
tmHqBGcF2du2ajMKsgAfROdlybTiuasrlbfepg/gHvyRiPtAlqXRYPF1Mo/956oaWB6OQLWGPUH6
uTtFyGA9i1j/qqLuoRdiypcVq8Z4UwDQWpaPxNB8suQfSF1tue3LB+Y4fLJyBEjQ9eWefjSpQd+8
SFWAwPMV02XFfhOsRI8MKqPEe081pRdfmx9YCf4f6s6kqXFuS9d/paLmOrGlrXZYkmy5xQYDCUwU
JJDq+16/vh7nqboR50bcwY0a1eDL+EgSMLK011pvt1wLst5CJ3cgzfqFOk2Z7YYH5EifZSO+l4Zl
g41Q9mXT/BrJTPcGa91Ho2pAVmYHET0Wc7Iz7aq7iQg7cLY2Z4jE3u8J5fH0ZbDI+hDJRmtS4cHS
OIgLUVvSZrYxlwL8aE3CI+KUDHWWtc3ycicVADMDJxBbIowfdoNND3//sIaBhjZ2u7b6pS5MY2Uh
QO2S7NnUe4a/3hhdQzO+u7SdtvPS9W7qGCvbp6BWujX6tnPll8ki0YcVpNDttpOl/G5CuZ7kmr+o
yvLO0Cs3mtU+z3bFOT0BOS9R/1U4qbUJ6/4XYbY3XUpvbONfMYyaXyTL2+IPPaT65CCJGqd1EzWz
AnsKaqfoegejoMybtuKhboCSlta6IMzQH9hDyfBd4iVAs3vUq+gcW+tDQatZS+XQrXO3b63wFEvt
JOT6IzTBAfrplOGPYkZvqEp+kXFxS9mUsjrGGTIiGDWxyVBAGW32kDQUxjknMgh8FfJwv8b9znCq
o8M+ZN9kgQ4ISzByCBqV1viMHihi3py03psLV3Ke9Bv81Z+in8m/CNEPzihuwinI0dm5Ikb4gwaH
aTzGVoW4CYlmc8FIgiIfFDhXflRJw7FW3TlKX/qmJ0ojUp2TDeZoOu3TXNnscWqt57qEJQViDxny
9hV0XQcUsxNtrCG4GlsA6E9jLmgjDCWIAXgupRb5xaxPQbZWb/HKICtt/VPEgvuf4BQXc1ro/l1Q
zrtPmapiAELVr8OaQy/R/bZqER611peEC9prdqp7EO5weo7e0afuwmkeN5rU/4i8W918wTRZVXly
VGX4hLzZeFhQIstFlbDNVJKJRcQw/BRxqMItjd1nF8vsi6PqvaqV3ToiHxz614JVyJ7eZm+FXabb
PoOvmYYLuci3KHyUtjl7xRh95sTubkTb+lYsPA63Xzb39f1JyMdo9c1Gvom5pKVgLQgnDCkRZKgl
VswS8+FoiZ4zIR9+F2G+swl2DjC++ZFFFce66w71sz633+gHYqZf5bWchCuHcl/V3+a6SxQH+XKC
QiNC6w2ppJ+dWfwsvmmKzHX6YluGdecWaJxqc9J4lIrfSku+Ny2H3TpobuCRm6Te1dPcbKIxukzF
IOjjs7fGVAgpdFeUk5Mp3WTQXvV4fSGMb4vW+GFaGBPn6nffvbIdDsR0Oi3rvO1t7o+p7I9xSwsM
H1nP4XMcxUxNyU5USGRjdfpTrwywyzp4C2S9O1v5ftJy2x0tcVE1uWHzWbeZEKF6E4de6bQ8AEW9
j60G819mXHtZPZGk90vV8+clnyV0itF7Rlz4eBI/9Nau96IxD5AvB20Vx0kbrrMdeTECtG0SPpv1
9JkJ56NOyUhTG1KN6j8D2Hklh2siHu7hbQrdoGt3XmdhM7RyEt2Gp0QCTIbQcQvXZLRr4Wc0vy66
Xx4GX20i14nfFP2h6iFBs6HbmiD9NG8OYDxiW2KMp0s1gnEgZPfa1kFL/hcpt984e05DY5wyR3wl
CPVR+XvO6hkVA1EaBeQVMbsmuyhOH/IR1DAdEeQWU/s7UosKTPp9sqzJW+JuxwFWeI0zBXHXfUmy
c2xT/USfxkA5gU2xv4eGx/xum+xBp+b0kfJCHnzKP0sMNtYMNG/KekmK4WoZ9mVEflwqg+7Fdmgc
stmBgddPszKUm1lbHs18DA/jDL1pFo3YzJRGBAxE60/dt2mlBVA3WFHH3oBdno+2m6rpW6rk6kbo
yXLq5+wDG+ESaFaPEhPGSKGSjyrEfm78qU3z1rKZycvBtt01/LGgFNxmtmO/EIXN5Vj2Q/MeRf1l
nr6Y5svSuU2q+Sjr4TeSlZM9tS/SKZnSCDIOaxVYYigj9Dzlz+TcHWLghRYMq2s0XK2obr1sMlcg
dTNoeSvn/HVSopMsdX+YFX23lNYhalXHdZJw9tJGnomO22i6NtArRN9hXjHk1TZDusntCN3AvJhu
rVm0Qbl0NbmbhbkFpH0YMk5s1Is/azEtW5mkh3Vo9yR/PFk9+5+dcj2x28S6tPEShDqu5pibx+vX
GU5UWz7s1J72ZTcKF5boDAecw3lMP/Tvi2s65p1Kqg8QYgZx8Pc7ZYlpsb/Dkc23rFfCY4722+Ly
89BbvnSiB5hx5zC0Weur42OoLZZn2d0PQmkfTenkVXFK3Le9BOOilHwkd4yT6E0WeZCL4Gto+xwD
rizvr+FScJqazo+ht38EyL1MlHNcKaontBjUU5kyP03V3jed/B0FTBVAmCRefVeJDJRbE2nX0xKC
KpcKakhRqjuh9fDgS8WsvPBemSZqNWUxPORH5bGTWmAk6Dt17AZL++FwFY6lqceXVCbbOZ7Tq7oW
HzUigyxemi0yyf58T//yIaVVz7QPLE9KdsWwFpt01Q9px29kWSuaJ/YWsjbbuaYFFpxoTAMIZ3Tm
3DNmhBUhsYpNo9il7xglkguzfJOp5TlzFKjWGgad1pxq4Irud9TqJ3MaFJ+cDwRlM7MJiQXKxuw+
k8X56uxqBl9XiL4sH1pOdgU3h4kO2o2z+X3NLK/PxZ8uTeiptG+9HF+r+NTOrR30+HMGIASlz7aT
08OxqxmmiDlBbZoBtkl1OVvDpYgsBXXEnMIHtcFiTPXj4BhkX0ZJ0K7Opy3sF6PJxa4z85ekbx7L
2YIwrvFHZAODGAFBW0DjxEv1ES29/eooi9wtXXWLZyjdxdIutYA8aeZ+k4BfobHOf5mcmDD57Yl9
7K+0ZYyGnOMbCZG+DAgl+OyEuMcddfsCokMsql5p2zYYHHUiMHOcdgWINox7sWvt7ivrrZ9sAQUz
Ev3LKdPfao5IverTt8ZCcToVYCPA9n/G4ZPMrhPbMeA49H2jZtF2CMVTI8ou0KXZe72mmB5elnIr
7XHPWsThVMuSlKhae8ngX7SseavjpTvEmPPrJOStV1BGGhgJZdZBMDtofzTSpaDLl0tEoRwgIMNw
p+szMgSE+65sp8ZtlEs4yftRq7LmDa3Dw7rabpPLqx7Gy65pxYvi6J9rtqLtK1ihBn6RIh7WHssi
TjZsrd7qkXHC7/5cKXq6q8A8eYJKLx2vxJF5jrTx0qjra13qqZfm+UmVdVCq1adSYBvLBL4IgOus
v1VO3QexQKQDNYaCYCzcImuDXiSIViIZjKHza9QmxdOM5lotsAdzX59Fm+9LZf0x+i50SYPcNSPW
+14sO2cBqNEm+6eR8zf/zR4AqFivIWsH3KhvaWmi/GjqCpaVZgWZ1NJHRav30TxYG3voXuKehO2o
eek5a8GQIgCa1zqTkHiO9a6n4cegwmHd/6ch1kEol1zg9u8whLDHMiyCJKVkh4+MTa0rhHKFiPiI
dJ/VTZdigK3LNec6zuDqoEcXrWAoofMrU9Z0rM3VGIxTVNQHRSyXNjcYpFWpoXPOg86cj00dvo9T
8tAOKQrUnnKOunBd9AxgWHEOrcLSOJt3Z5RbOUZ7XZkf0G6eRUFohkEDPThbI1kRSKjE59N5tab+
vEqkeDkxcXHfeqaJXxsSbLqXYmk6lzjEebPGp1QygaplI72XLMfFM9t8gRi+wxXbA1ZGr3KU6LGH
hfbx+r7Wsv5REwCWplIf2kNeYCich7nexUgNkOrZGEHmd2E1BysCbu9TxmAjQfdKqM0mkyji0iGJ
GZayg8rWFK/R56voMNIkRkuF1PRPPVqw+CnKJs/tLNDYNdFbNtLtAn5BiXixTHh8l6hAN67XzSFV
553SfOSA3nsjmq6ZVX8PEQIJ1onGXlYi6zA0uBWTLqLJo0NXE8KrmF9SFuamqmhMsZIte5VBDQFb
tGH6OjtieukcychDb+CXtYNfzkGLThkY+pz8vf4waPkTEbgv5vAw1upRNa2b1S/w0xV9mZbzlspT
lnXJnqSI2E0i8W7EDcH6suFa2Mb7YvYjpED+ZjF1uoXgAJ6SGGaACdmreNfxWxRfKjEBa24IuPiG
vD+JOqMXBMULcmCEDPt9b6eaV/JPGAr9sQUlzUFqBkov0095k/V07tX2qKkosrRRPM/K0egQtmVR
zUoVRzw3d1ibr/Gxk02uKcZXE+wKOYmvJmmLw7O5QeeiMcxgI7RsXzdm5Zv6XHv2SAW/UxFGP/oi
rVTWlYWuU60gbMZkAEglx5xTHORhXfcxPo9obKZragu2XJIYAcVdcKfE9gEAjaEo6rR93HG/lowU
9EjZrmL30C5Ure8wEwgZkLC3uR4kRUONuofSzOlX3U2V56im9kXPQurLtcxq52AP6O6c/KpVTJfY
SSAsnCTalg9Mqeam7YfvakDO3S3kXDkRL5FDjd7EQt5VAyyj6DFyQn36ci+KCMS9zU+NpVm+HSPA
ZdHrAzV9YxjaK1rM+NlGJubmjqFso7YRexuJR8ytbYVCBGpn1H6Or/FgGuZhLJGZSoupMik0z86i
52T2lG6Iz7pD0uOiD3/UpQZCiE19Xw/5CxxSf1WiCYEsHji3ju9QVJJgoFHlmzbTtKldGrBxbQ7W
lkRpU520WyWafRuup9GcQxfTLCVeWDsyqOkZFuTXeJWDaTI+FtZoKUrMxJEH9aRkfjuFkX/34DrW
unoym8AbBvMDvFTwblviHOYKXjLkfSgb+/Fs927dN1wRa3iDck+x3VbXnsZuCG3lrZlMDs8vRXc2
Kv946AoYw2b8lOwfXWgjMZNgJZOZGVgq1yez0ejZZXkpm/kFUWiMTjAFdZ2iraMPBkqyuPG1WX8V
FLRA7wjtdcwU8V2xPph1EZ4XkyO6ptEcZRvuob8RZoRwFiYNIt5HySIQVyuGDzGszK3986SHQcrA
jMAgpKtz4FdQ+FwT9feoJ9WuMgbLXQacL108wsoONzvSrjYqSUAx9dZra+c7c8+L0L11Rt6U6lHl
Jpm+TY35+X4ydQ52uC90aLLvnrRj6FgfQCe5jwCwcxkwahfk/VuJ0xQ9DqcfRN2hyssXs2/aoKpV
dEtaeAaPZOVEOH2sIHNYd8RZ44z29IQLEKVcCjYWkZsYI8ro0vlmRZIy67yvMr/MIn5ytOFtmsF9
8/uJwRTZTe3krSRn2w0qrUj/A1C34V2sWeoSid2arrsyEmfYjx+aKdWtbeerL38v5oCubhU3M0/Q
nKH5m9SK7kqHrk7mP7yFy8aK2luXgEAm1pdSXNkuqQK01Icm5J42bX6mMkd7Dr0/0BI+UtfAzniL
02EwzilwbBMA+XmORn3WnPUUldRoJaPCVIst/alMSl8ztZ3m4Fjp6jo+2NZBY/NVEco3vAeTb2vY
tSVoLuBPk2dvRl48FdXab5yGhSNCW97Iwz4zDF/FMm4jlSr/bi0W7t/5CvH66tTcIz3Eu2K0tmvJ
uXQ1ARws4ZkKkQLViJfWmK7RXQ3ZhdnvyKhf9PbZmZFk8a6+dPrwVprZLozKl2xFji7tOXJTKYpt
NxuvqMPdtZLM4Vb6u1wjonSr9loZm2Ko3mpmS99adqh5A3XiR69qcbFY6bBNMoON2fWhn9tAm9pz
vn45Zre//yDFkWgG119qpb5ZRI0wsBivarpHiPYL1VVGBW5clS2Pc+wgUys1sAC12yb2XfXC7qsm
fonX+Klj9B0H+pr4Li5HPeWJ3vLFUO2nIX5MFq4sSUvh+tOu1cbq1N3SM8Ck3/QuBQROd4e06Vyx
uCvxxVjXY3UnzdrsRpSHkBZagujemqLomUfnXdMQ5krZ7Myyd4A+XPLrjQ1eijvgQm3SKuOAWXKP
qxYyv7/GVpp4GTXbMlEYA+BsQyMGRgRm61KaCSM0tlVrppt4pUW0efjvSo9RXe5bgolTwhRnkk2w
KuspFxg7UuesK2qgN1Hh6dhV1tyiuIb2mV7T8gut8uLW+mWhgwY+PEY9ZO/ELuVds3QfQ9381kYD
iRclMOs0eepgpGyrQ6s/ZDMKel5Zn8fHUZ7ogOe7XYKqnlsHyaY+knvjm1yd1LcLMESKzjxMs5ek
+d2agJs+AywTyaFo23LXkTjMqijKemoEZZL3+xHa3K58qUXti7FfNRm6oVoSyBK/G4oMoqy7EMsQ
bZtQvJsifrHuD7C14NoZ9Fj38Ei0pQlepB3T1SyOkvseJ7H2M4WQpvJYLUx4Om9ymlDIVWE8WKMN
z8/JmDlOoKbd95Tnv7CWWK5icbTC4XVu36ImXg6jXb7gTUU2Zjc7VfIM93Wxw4e4S1BEhbpsvKEt
b2C37qRLN+31xa0neE1w7Td6ReZUIggH3lD6IzhkjPwA5jDhce2cU63cl4t8C/XZYsmd2NUUcXc0
80ufiNcFMdoAzKg23TEd7F8VonAcXCV6KeVrFnxiDalgeCpCc+I+GAEi6ly8hjANSjzpTw0r7cyG
cVjIq9GUv5JSPtPsHSPqKQxysVOBUe8e6lmDjXBMOBj2gmTg5g3+5d+12plolrOn3hzw2hWYcxhe
8e0kkydy5yg5LyjuzZsZ8zRaI6AKl4eulicSu3HRJ+nWMefvCv4PvLRJsdAgYxk19NIVAoGup5bZ
Jea6vqjQZ5ItI2TntZGCk6Srs2CK8Qg0U0t4p/1IiVJx4XU4KHlLBHS5m+vlyzogPSwUukULqbIB
JsyQyiRfsfZX4QHudO11sLqNSZI0a+tCNzaj37TuaJNogNzUBBHgRYWD+O6tWvHEvLzi7X1t0xS/
t2BShSKQU72DeS27VnhW09/u79CCxHCnLa/WvIy+Vq6+Ao8Cj8tFRDxHqjs/M1mfOB2ElyW6smuj
PzV6BiTv0eLadr+zq+U668mlMUgOrQsBkN0e/p7BTblMDK+IjCpkEgty6Lu65Vaa9wCmu7FxJTGE
GzVe15+uWn6SVWuOTVZ2G/QPl1Fh0FUMvzRHrxSCb8JIG3lj0Fb184wQy1cNIZjoo4c5nG8a6Qkq
dsapNW4O3a+3mO3oVlp+nrvpdRz1s92ugdSWz2TEJa5H9o4j5iFucujJyLkpE8OohTSxIfMDqYC/
3A/KMfmQo9S8ZF5LtJVK5TVJ+ZAVW6l1cIMCAEeGTbahK/5QKvVqhgYTq1yx40/2M75aFUte+ROK
8sPUDM1P5/I7JfjAKIe9La34JqzxszWi0YsiKJuaJ3SKRzzwLJ6YZOQEJb57v+usfazUCB06HQKT
58ngZKuqR7RlGo3/9NH2tPp5LK/0yulWYXhNFQNRBzUpUu6iaEwtsjg0hTnjpNLPqyqvQgcGLhZr
F8fM6iS/kqE3nxI9+piIgXH17K5cz3W6/QoMg5J8v+eAXy2GvEuIjrbJH3XtWW3Q3OsRq4rAD2Ch
OazL8SGqIKv7ueq2Qycl4Dr44eBUBIWIT9bscnkVbnQTW/RsWNtqwMTYACUb4Z88BDZCvTQjSUl3
fy9oTgvRVvJKM/4RTgAs6HA7Y/3qctXY1fPyGYYcniqnYSa0W4+dWuJwMDhj7oRDNDkME1SSNlxu
JADMBwjhXTXqz7TVuN+LlX5EMU1/eOhWHXFQkT+y7+DdznsO9gk8vT/lurFLe+1HDfEea850rcwV
mzhldG61U9FB6mX5rVGAmCTDm6eN3a3RrFM2LNtWYkqszLcBlsHtnf6pGmaUMXH23mpFcYLRVsLx
yAFxPxINsV1G6E0Ca5aGslzXuh4oqwlEZ12ihfvNDG2o3Wn8IB+l3cyp/QuZqtgYuXLss1dCEbBr
6yh+sEpqYPtondYNQ/ro1cwGmw7Y1KHRtHUm9iWs3ycxIz6IW3DaJsBVXfnlmhp+g0yem+RrKAuS
YKsM+Yd1wrlEz6JKUC6d4mxml7KnxepGe2MU403r6PLMhAj8kJVGZYoSlcVMlwjH4ZKHr3jkj/CY
WFYKhokmeVHX6Gk0HQoyogJLtb8w9V1Hs7jdP2lIugVHyV7udWPYap1N4OPIcclPU91oPYIRDUil
NSiHfLzpScodWBOrV5X1zu6qg620L2oR7+tlAsA1bnkvxaa2tFdkb8gT8muj5vAbuOYOhTK8tlHD
1oRuTrxVQ4/Zg9MDffisHs4QwnUkNeRoY6x8x20O/9EfF1glG77YHdJuxkmUfosI++pEjAeY5qJt
at18jtsRAZSMXxAeblbkw6AKkHgJwsNRQa0M0M57TP7OUAMzFk6/aRvkLff+CsHM1NhkWKzpB9CN
4yV4F5hMkN0n+uB4+qD8wmb6MnXVqU60Pzk6ckRa2bdTlnsH9QgDSDkwvOQ/aks845RcwiL8BLsX
sGfqEXG0nyj2ebCQfUAwD8/1CMUkndlxSXn5mMeXNRlrn3iqfVkXD/iM862xpgjRK+dKYbjcHxZ7
4sHONabmnEw7QgN+SjI2NorMEGtax4bvPTTQrtXKLAFecW8dosdxlTs1hghw7iERd2ZQc9qdrur7
PvONsvrJo2TYQjWoSbT44Ty5eZFgapL+DN2wZwVljRL80bHmdkvA64dA3uzfO0FdXwhwgiG4x6/5
dbaOd8u/p5riNPUU/Fjmz20xBYV0Jq9GaKyEWQ7FX2Hjpu33DOtod8mhLNU3lFqfRdbF3r3eYHxr
VRSns2Aak60vM+1YO3RNSD/RGSHdblrceek8kDWNp5JwhfHGRpujFYlwd/9WynRf/6yVW7UdtE3F
0YYO71irXMO7iFvY7vyhoGhsihC7qoPguK/Wm+yTCw9FuTTA6cNCQ1xjY4V+iWyiG4YPpSj2eDJ2
ACtHUm63vcTwikcdC0i1TN5s50FqViTG56ZHpj701pB+98t6AoYwNijDyVWYXlmBxe+HBaWP892c
41bquLliAkQwlNGvKF1FYdXCjbaO/h2HkYn47JU7xG1XH5kCnlVimh4ncdPX+r6OwAAIqdqAzVQv
k8xfphACtrkTevu0WGCQ1C+nqqe9Zsa4itLct7QGapqXUhYLQBLbw8kDjJHim6eSqOhRo/HsV2Qi
sfmAYw3q2UZUzARyKY3Qc2jzKtX+oZg90nvutD4GR44xYKj6xxLBHYwWoTCLgx5qq441sqFaL12K
Jp1fNjcH5MRem9ZHhBQbQiN+Le3CgBu+IktDXikRvUHfokL+sFfsZALPrWeL5NpGgD3U18Qb+xMe
/I9Fo0f0rauSNpsqtYKwbkRQtRPw4pgHTrjCqS/zIbX0GzYZjPaO+on7/Cdn5YWSosvU0nbc9rCD
zDRt6oZm+pQAom3K1lyCUnJj9QnKyPFjgKv20PQAoGoq+ZXM39BtpuONwv5K2zL8Z3Lif0UA/kuo
3df/IHrQv/3H87/9qdp/O9+2z/8b8gclWbL/7/zBIwtjkv5fUgfvX/DP1EHd/ocuVehuMgBM1UBB
8u//FTqom/8wDItNObqtm6rDM/x/Qgel+IdwWGfkqJbmENEnyWvFIXIPHdSIKtR08vZNVROmMHTr
/yd00DD/NeyS7+2QG64L29CEbvLq/q+sZDyrNBC9VvtGw0zW1CWNz9JtV8wCOzmH+OeqVhLaxxgF
BCBgffuc6KkV9PNIZE4gQiJ56OfGA5ke48GiVeVg/O8PG6LQfCEh89NigrgDFB0OuILGwz8/DguT
tqIxA8XgE5AsZLu2fTkcJCYtZXjLRhrJhTwTOTNtLY76BMO4V0oYENtMiTDU9GengefPVkPhvCSi
wSxnn4oX33PqMP8Ytb5hpC29hTD0XdLWs6dS7IxSzQ5FNNje+CxIFMBjKpsgiucNO/KeF6mU9DLV
txmCXRZsB/KNqANCMcri0Sj6sxg7Zhwnf/z7wkrHfp0jS7wPDShjKwCJ2Rti1oS7sa+AXrHMzQC9
Lqc1nUjQidSf7qjwXBPuYAuQsxJoQou6x5iMiH20sFzaWMB5VNIR/KJ+iuZMQbOoB+jSzmrRRa/F
SvucNbofC1ycKmkYBuLv7ajMhltMmnUlV8Od4yEMimreDyWmqC7Vc3Q1NPwRvH+QD6F+okz5BYPF
wSyna9dh1BYdTaCWLrYbO2t3qWLO4np80nr1iPI5Df5GYITDtDzgFbRIiMlnHCEye1xPpK6hFFaq
BL1lc6v6wOnIYkRNmS85fsGBTsbBanIYO4yTIOBnOLIGP6mxQP866BcRizwtxddAk4Uws8FF2yDi
0zKQunmy47MNJZSP/XspbCw+Y4MriDWprpU5HvKOEWlk2/nKjMLImc6kJvlzL16tDIdNAkiFCSjo
OlgBbZbKJgrzlxh8orHtu0oe8faYQLun8YqVZmxZz5L5tmnmJ0jqtxVBAwErlTuMurKh5e/YkUiF
MtfuPaqqoJtgdgEpVxQZOq7RoXjN0AC4k1ErOMrvv4k5IeuObGWTLd2wEeEhc+bBre5eYWRywAU5
XesY5Ts9VRCGjOsuw27Pl4qtqk8qdnX1okRx0Bct3aVhsMmUe1RfaeQrtrbJhLlxNdtiM+Fz3yaz
wyFfEZ5YziEuxQXgVpRmvHVq+4QXgw259Gb8CxpOXW2yA4kWZ5WHOlAgiUt4mm0I/ofFhqwh7i4l
WE0GpbmeCAQghukVrP2UrNbzGOvmldRSZx9nle3pTUO37zBztrq6SfOe5AGBTH5lnMWvvIqgtaKf
0RwOS1eoBz3TRt9U69VFeWbkvXP6+0fdOBvC4UkbUlcLQgDY2ijM3Sgc9TaF9da29TRALK0dc6t8
tZrcCQYd/Vmb1JdZ8+N6b6TmV8PiFQSPkdwjA72z83iRsPzNXlzZjDaVtu7cuEvX7SrQ13Z2vpmG
nBFJjZMgy78SFTlHCk3G87TgAOrbZ+ZtNOEr/fJoA3T+vQ/6NIq2wJN3vnzZ9KMk8hNLDoKLT5Tq
9KbqlGNzGTx2suNeKBr9NJL2TepeSEKHycvRGjoVkYtrWAn7XNvWU61V1dEqtNSLcfjFMAUNB1Wo
aNG27aLR1aMWZ55ulxu9TINVMbKNPm24I2HZEWEoEZQyaSpkeCw2aAieeJR7KGyRKcbugCmhQzsR
sCwCHSquTNeqGChJo/hZquYW8pY/Rg6BABKWjCG6Pyih9kcm6/Qok2Z+bEk+2VPUSKK7/51TZt9V
MakHbhMniIwRLjK1x8cpzYc9wpR3SzTdgQCx7pC3MFQszKW/oSm5x0AoAMiDCQMQNYGlWN2hbHui
AdXsX/6Y8x7nQPtkmQPp2JlGPpC6toSNqPWVX2XbxJw7Iq8f8nCsEUtohmdAJHIPzerdc5L6mtB2
ueoYp9FK5J51e+Bw2qBvUvQCBx36fZqhxWodVlcPqR896I8WxQhbCJo9GB0U82J/NXqfPw5TVjx2
OfwNXr8iMGoL6rhJb939kw0WVL92spd2Lku/I932o832I9Hln7KBNOVJwbevjC92nGbn0EEflq6j
vpkbTXkEeI+eMptlFxgRjaDW7OOYl8avdOjO60pLPkjt07Dq9CWbSThLIixTxKAnntWa4nGNW/Im
xeBAKvRB3cv8oVAYGhgQ0uNI/PGGm51bpzd3i9Oph6q6dMMUP/BbmKgqm3vATv9Wt9NDrBUXbC36
LatGgvSNdL4onabvq070AZEP5qnW+pdqRVa16CL7UXAK2Yv8Zqcr87BChhLWYitQIhDfyWqRhJG8
tDEkslkcbwFBbQa1xtL2VqQr29LQygvRG8e+d/66MrJnvpDY7cZ4JFKBwtC0J6YlLCIRkUQn9NUh
nkZT8/5+uAhOjzxKMamZRXfilpp6Ujj4379/qI4Y9mImdUzovUdHVaMkTbAE0H91p3Ai7rEk32NT
xH1/SldWtkdy/CHNTt/+/asij/Du1NLcZZZxjFap965er8Np5PX1bkV3Eib5SRcEiOGDGLf/Sd2Z
LEeOpEn6VeYBGimGxbAcxx0OX+ncySAvEDJIYt8Bw/L0/SGrpCarRlpa+tItfckqiYjMIJ2ALfqr
flpTlHQxVMNgVfz5Twu01iGzpnsvX8DAcWzfhMok3V+iJM7he5uHV0/yiJZV9qbVjr3NpwQDbMMl
MemrFMaWo29T9JabVCEyGljmplSzX8KSZSxO5tAHWgx8lAjzxtUMdaO67o5OaigwEBMbCBnXzIpP
NUG9vSsugg/w0suu85lHzNueUMdZMFH0e3hc6KhcXp18RIdYyyhDwnoaeKUzhDKi2v01pDHpfvLE
wYxDjdebWavSaRtCd2LMyxyxnLQ7Tiuw40Ld/s/g/2uRxv8DZK+HVZvTKgWcHFcdnKX/clgVGS/z
AiTMhya6hvCBk2vFfb+QqdPS6tLyAgVJIU+shA23xUzR1eoYviCFERR5+MGi8LvShuliRD0AgxiI
Xs/QVTnTib91PFiq/hXH3TuhDYTsucgu40jZZ94TsHFAf1m2dlP3S7Tvu+YQJvGw80a6tzzcApHw
MKi1d5x5In9cCn27OL+WgvyK5mF2+cv94u/XrP9TDsVdlZR9B4Rc/v/HdtsVJmd203OAha8XhL+i
5NuJ+CFJn4FpatVfFCe9vVnh35w8LbDqkN1UImTITCNy74blYbTJMlpGjU7S8D4XuXbNOKX502Qm
tz2IxC2HjAP+L+0tBjtoOEz9tDYN91rejHdJhqoMy3CfJuY7qVbrwNyCEigsY3+eYCTjcR+cRAb2
CSiZk9rlkWSxt8Nn/8NBzLmS33oRYsgvwyJ+pE2pQuUmxgnjXpSZGMmwzJwi5t1Gk1Vvydgdyth7
GpjzEfIYyqvexK9Mq+DEJCVdZ/Gsbmcx7G2lJ+fa7cuALvmBAJGV3HXeByStXRj39qcVlfcuzV6H
MOt41DNMSpVyt0WFL1EfK3fH9ZgjPb5dXRGYJVfiSdFxvkgvCXTsTUPg4WDOoBBUByoE5/ZWM+S1
66LA8US/s7HPi1kwA3bavWtylvDWuDs9KisUBJKsZn5Ky8SbSluB3xZd5ut4GCfEIZaO1NtXVn7L
zcWGwTlsjV6kpwRnj8WN5JQaz9zniWVgst+FS/OIdU/uq2IId3aFxXNsvS6Yqxgvg2ru0sqb/TbL
XsP1s3UlidBuYOgLm5EpE7TlTWYY7SMlUdAk68+akC1GRm+Pu+5XK1mTIsvmy5TWU66lz1bI1zzm
2ieCRorUx7A7fojtptpGjqm2aZSa+OncaymzeOVhMORI3pjCW0/lShdgWHaOckTj/J5ple8senvU
FafezBGP2fxdaKFNDKrNXua0+E/q3ORa8/LPa4SLCmzhF9Ity/jbhfcvJQu5jR9QEePzCWdVqPl8
VDiU7nTT8SllezKKjDlt5C4bFa6etZX2sOwTd+G2AITzLNXyoq0D5c6xHuQwhUFF9VGdywj10fOl
PAKLBQU0HcMVNbzUeH8VfCozespn46ytOwrIEJLQRjef8Im8GBXdsJP8yHtOgZgCyZONpCcMfO+G
jckVegJ2nLPI0arGmgOxLj2/azyHU5L40lkCcJFo6QZxzjKhaxMladlmxoi4Jl7CDCZ3aBi3KRC+
vy0z/61yzj81UOz/93ROGAZL6n+s+TzS/M0UPf8ov/4q/Pz5b/1N+KE4Av3GstmsTINV2uJB/Vvb
hPzDk+TaKZwgRiMN1Jx/CD+W8wf3fdP0XKyjJv5/irH+LvxY8g+Xx5nyCoJspico4vsvtE0Ylv4v
m6nQbSicgi/DsXSX/96/tFaZCYYOPVmpQQq5Ab1nQ8w99uXC/8uHgajcZ49esebD9FMObXZTWDFB
Q1z+GyWuifUUEZ6+NiFPclK2gKsnyTDGHqF5P0ACpZsMtGYrYTPi3wMvKtwvXAEg8IFY0I08Kzs8
TNXveCH9gS122Ji98atTS3Vs62E/pmDxNG6u+IScap8Lpq0iHwGvkUPeGK3t7Tmumxu9GA6IR8sN
jtFAly6jgRyICCiQPV7tiTsuhn8c4bhTJmMKDM1otgqUT11qd5i05WHRVzWpwVhtc+4CUrcf8uSm
wVqEnJKBIJvDgTt23/gj1FXCoMVzqTp1arqUHCI5/W3tdEgVXBli0sabs2Ew5ICFOqCiFZ8GTt0x
Cqd9ZE+ljyvugULL77oJAfzgmtrN1tNgYyVc9xu7pkzPmJj72Hn6rSz1u8hGQL7WG1g43e6hBXUO
OejePSnbTkisICjUarR8K1o4Zo+kw4wiOtVa9jk0tU4L9fiLZod6z1Tz6EbwRzmf3PZFyteG13nL
vCpohu5lSpu3ODIJgfChd80cncas9+cRy3FfJydidrpfGeF1yjCUCmss0bKX4ySzLsBZZ8J3uUjn
IzGUeZ6X5DFqDEKINF4Kx+x96Ni4dzpELxrriDWh9sRtbe88d3weWjfZcmBpsDuQYF5WvMuYdQ+8
WJjKwc9WcrlFJTgMDCgI23Pl8Gx3N8efVltAhtNxfsh8IglPkjQ1Ao9oUzLqQaELvAkRGeS4NvGp
MlwL9SY55MXIDzzRr4SFn9ouMXbw/QIZRfMu+oWsgs3G7I4qKdzAbbEGNGVFr/X0ThXp4nuxcnYW
nVZaDkMB4gk8xEJ0dxobQJ/rwHyZ7KJ/yT03IbLVTgQ6svDONb2Puzycr6aID43FVaEezTjIsKJs
2HPivQkSYKfG13rA7CNwRu16nUSIdGfAD53xiD+/vDa1uHaxHVAuAKrDJlwXjRZiAG6AJEdsEhnF
GEaphUHTqtdkNgHnOuwisYXJV/5yrOlxgXF87ivvmen1dC8j53exMMUcOD3OFiBws9B9xGDJzKQE
4802Fpiw1s5Qru65wb83XFIXgHx9J14MVYSXRIyPGkP/ri7Hc7z0BK5awn3lTOSuJy3AR1dv7V8i
LxGbRg9z2GoElyDUcKP27mE8TsuYbNcClaTokCk4yQb9UJU3hmMd9CILHIf9zXVAjIdxtA/Ler4H
L0SuiZFYKAGCx+2DxpODiRYP9uQRzJEhWZHGhoLl2vsqWd5CFOg9Kbg3KhvOVtapg9XX907afU9F
X66xXfNSy6UOoJMyIbRid9euQ3rmO7pmlXc8aT3fMyjyrqxuSBqatL9s6mUCNGJHUBexYtgDQXZ9
b5ouIk3p4b02v+raWIkNcXXuGHpjXktsPI2sIQCVoVsJl0UxasE4YDHYud1wnJzw07Rz4LEUvXiu
/Zxa1bWQ2gxGdLnKEDe81VfHTsQFn9lOanJDi/3UiOmjHpAN3SbaOsYYAt8BXr6QTupnfKrE4NsW
0INb99hYErMOLH14LdL6M+ZfOZIjgO53C3Gy4bWHh2rL4nYRiefHev9eRatbvAcsuaIzY4oJfEme
zx/4sc3tA9QTVn8cEk2C31Ej7SGIeqIoEisYT9w9bD+N3BCewESkcUJXHgxkeSiiO71gDMuQcGuP
/Nj03mDaOZhfDq511r/GL/AkgE2KTzxh8SYvd8hikkMcnZrOVL1aQ3gfZSQXDae70ZvplBRRkDl8
M61HWilx9bskIawTM+PcdCQffW+RxKWcu7bV433sfdcpf27SJTNCZ/nwGF3scq89uQU1BIho8NXU
9FqGwKiInWAbWJgpuPAxneRW2dqd01YALAA/cPEYTvaYoMQYSRLAgQpRVZNNrKF/SrbHMK/Pkl/w
eBh2cwcUAtwl0Wh72Zn8MirsQmCg8XMz8VjG0/C0+jRKke3p9yXZmK9UaaHo1XCsdheHHJ+5vCNn
OrQx2UxaZYu2BBwCvnAr96KbByQSWoCjGreLA3shJVj3Zje/Z2x+c6RuCq/UHsIST5DmSILnJMsS
LChIPjiWmGdcViqmx+/5btqdrCUs9+TgKMLStzjMe3+q9Xabdv0vV05HlsXOFyH7b5drD0ofv9b3
3WBzYahNRYEZxvssS6CtwqaCk/tErU8eQBC5ATUx+tbs4bhWjKMjrTomFuPSudMdmFjmSwWNkCtW
B0hbp57EXsrc70wXIKlPVOOGaxWc04aL21BgRuyJfG86nbe5mkEO4KEw0rrDg5KoXybGLgeOd+a8
GpiggY1C124Jbjat6V5n/P8SR7w/dVzkYReUR22BMYX+9kGqArYkOMAYVH6WF1sHnkgfuqNfZUA/
Qp14nevizU6oEV50YHzG+ILIbJyY9GYb12i/ZeOMh9XMFibyJ237e4lLGDouVEJ0wvU3KuY3vm45
y7afyDPp0iaoxSa1jaMBLH2RfqZcu9tq0Q5Ga4bXyoVCmtPzpJtN5EdTeQ+2B8sBA8eNDgijZkj2
NFs9F9RFawJnhuDj8LwO0wlTZ3hjcCJzdWBX2RjZZOeKg6FRmMFawzVQl8cCdOB+TJZHnJlvio+r
6cg9zNxu2Ikv/M10RIwGP7yQnPU0Cn0PJfLU0M64SZ2PkbUH+wOgBQ0TjXYqyNPuFlc8d4pLUD8m
zBKhxyHa5Ox7ZF7tdARSk+t3i7wRWrpu7GBhpQ51ozYoznbvvBlXro4Ts3PRrjs0l9SpQpYoCzQ+
/rRhQQXG02AHlAzsElYmRoznxks+dOrYCcClUDcMkuDiM3cJ4cJxQj7FMBbEzofEyc3lC0IL+/81
wXB6Mtz5YhvTdHBnDJEEQI/miNwLpk05ZmAYdXfGzd/6RTSh9QD9AH0x3SB/Xpo1/4/IHdZIANOC
e3wkJLeh1CHeuwWZIbJJ0KGiWm2mC3/zHe8iS2ytwBFZo3W79NO+g9GWJSR/ZwNVFNpdwYXSOQJV
TB7aXDwppX0ywBuPPZbo7Yy4hZBBFsNSaH+LCSgwt/nwm590cIDrg/cL5iUyiM17/JkYpZrXb9Oa
jHohsfVznN142YWET3xMKggYpjl+xclylzv61+ws3Xae3NchzMu9KIcgq0dSAnV3NMBwhlH+iiSK
5RY3i1XuzRhHB28pZMiTUPPeDm2mXnr/W5c0uznFiXzOG2O3HO4T00fTuKYJmVJ6tNjAbXh+WWmC
5Fv0i+00sDXh3eMdbrG0VdhabITrcVda0bMcy8of7dUfZRP6wvB7qPMEYi5bpRW+25ZgEzYAPHL1
gWC25FCUmwTnpoEm1xMIHS1+TS3WNrNXpJOFiKomeRRR1G1NurZo5tnVpCP2HEaLfVUS1YlC96Or
YkKEuijPnl5i0kGGCGoIG5uapsYLuRNqSIrRPtiLQgNsZ196LsV1rKwPTS0fujofzsXAJ2Qrl9g7
vs4bc1zOvcjde+3aS0DFjczO1gyydqzAOMnx/k+ice44Z+hCbLKF2AEvmQ9ZCrWag6Jyyl+urX3T
lLGXyL4sRdWHrprm1HblbSfy+WyF86WJy0+nYQxKsQK2lK44LFPz4Q7Ea3RL9vtpmJ96jEJ+NWzj
ccHFRL3UqUm0Q1m4p6WIorsGzuCOU8k9wvr7kinY5PXMvjQyDqnTK11AjyD2fMuJgdFF5OAIhs0n
kiwbN9W7IymLaVMPUXRgR0sc62u9Lg5tdWaS7dI1fW9RssclaeBGo4faQZBD1uqePKZpflF/SEmg
zhkoNO70fnHOKRgMn5s64Khx5Ehk6G8FjzkE6EoAldScbeFi29RhKLgD32x+wCDrXCLRrTPriAsO
X/uYZIGbQ3ZisnPXVuJQeQRA46olTKRPi1/ny3PLYxQpgQ4oxEus50TLIJUlI5vTwKWZ+Ufh7RYH
qw72B4XzKpub5tDkyPuyNXYdIlQp1Sdlnnag1WTSx1Jx/YsXPzMNTgQgcAYV8thbOPiG0dzrimas
SO7Q6SloK9OfuOcvoaVBwcJymopzDBMGMp1UIbhylxJ+R4PmWpc4DWa8udu37XgaOMmd5l9RWoDJ
SCasi+h/gxhPznJv5Cx7reUzHPGwEBFrZzQOrM3ZmJUeBV1R3Ra2UxxDE0OmI/gq+NTlMIQBLvR+
U5R2C0rNeQHqxKffjbxJZNbrbMTgJnkuALG9NVbUXPqBZI1aeb1NOyAfsIr39a1Jsuk4kfowDfvB
FfFrUoxcoiwnqFumrNXU07RE+IbLZB7re+lOABHz9GS7I3Nyzf09aUJjJ8kXCnF4Eur8S4sUzQey
SbFZ9Me55UFvc/eAVnhm534Gqc3XwY6q2g4obkfyYhzxSlEFREIqsSAxyIZxnNOSKWWZbDSSRKLN
foMrSgMGMbP81imNSY3+FhhVhvMAKWTaA5KPfVODV8oJCHBenp6H1rplDE+xRSLAoQ5PbdJlWz2m
R84b7B/NXVENud3schvmB9G1tqxEYMvpNObRHdTfARD3jV3iYhmAVFkKq1xbA2eYaaQahckjfc7N
vDt7lfOeFQ+d910yxGu78Wh3Aytewk2DQUW6K6vlK+3o7spp3vJlS0/HYGFmaAZ1HMSzp8yvzjV/
SJHvjTVR1orsx8pmc8/4eKdBjtp2HI1YDQBOt+MFbElAGhadu7U3QpuCcMZNNvbeEx/3srFtXaNs
cKW0OfmNZSTTrgpTBncQkH19SW9dZzpUdfQwTvvUk/2N0VinUmlfs6W/0cLwNEi6D/QVFDyi92A1
D0/03wZ10f+eRfHhGVRv8Sqlvc6bXb/jWrir9DTZu5DWpXEHeseHcoMPuD3PAxqvrQnEKe+HmzRG
8z6ytzT9eCCXi5011I+8lz99Z69AZEWG0u0DjMwk0R0bfkNSfHfC/j0mZbots9d1eA3V0Lw6XDNo
o6aDh5qxjWCzNiV5pnEJf3TKcroifW/GgZCP/VTKLuQGakBWg4ao1zXux5ZQVcppCfMrdn4aVpdr
V/O9Zgx8dtTX3cZzfiBuOmwTUA6bWcNtaYzxJbO2CqbzJiyTZ89NsL0k2rQxi/xFxV68m0b1ZUdL
7i9WSFKvezc7cs85KImpIDUzRxLvAP0K6IRrEv3SDDY9nFNQITnyu/qzIoHdWu5d1Jc3nkZOPjWx
uho987MUobwreWly4glBZv3OS7cOCnNg7mnfUTpS3cwla0LkGW1gbTKVW7eN8ZXPRDA0IwuyuNrZ
/WxdZuZPsKEQWiKPKUYIxksHIxUPT91O0PXGLJRlLtJ2Y2Tt5xn9xcqpvora9DgyTdiuForFbZ6W
vOg2WaZKvFn5XU5zDdvud97imLE7q9uOsJ9r4p3AqGFg2i3cQjAVm+IYMxSbGrJ4mPCplATflFRy
OzB5ChzV0ceKV4b6NWBI21TkL4PVcskalg9Jf4oqTP2CHrXXSBExlGV6I5Vxyj11mkVYnzKp5bs6
Ss+OxDPRj7DMS9AgldO/x1Y7U4pBupchGfR4M+MKbISfSxzeDfPeWurhsV251uaEZb6UYD36LGfm
nKzIMWLFClbvdknIbBk0YMZR9DOx/ScrTjxLHuJuoDHHggrFGONgtUS12fP9mCgOrBUkJUO0D80U
3oU60yMHn+ymkdWPyW69Tz+Jjy8nZD94xD7YjpD6XhgzRlN5F7wmfEjebbGoi5cPjHioPUw0hzXX
0fd2+ZQ2/XLC32M4ZXmTpWe7J1IVZzhfpTB/LRNAaBzNMPra0iH4Ov4wC3xfSvshxuC4NYbHEr3V
R9cBSPBahEBQ64y0GkUhwoE9WvXugxc24DcIU6za0KadTOkb1PTohVA3WcnmM4qOQJkCMzTFLedl
3Nwzr1stoVxM+ez5JWwqFrp2A18AQmXOpEbrChxmZnSCh/UYuy6qJSf0EEapjyU55bLZruFEQz/0
mnWfjK8x3WBgzvMACVxt37j1V1vXqTAm8VzpXdaAugNtL0x7G+FC3zpzfNVzO72UDfhMimLYXaCN
VcwIN5VbnQcvnm4J++Hc7y0QcnFNrmMR1U5Py5o7HWhiSVSVWL9WbBZjKA+9MIydWgVCA7NPS9ku
VhhG/kO962pM97WQYeBN2mpKgHEYdg8LwXbdS84GfZ5oNCTN6GUu/LRO/CgrmYipjoWTsj8vbbGw
ZRx1ovrFDZvfRWy/klWGpAcAoou5o89VAUXOozcL8d5IGP5GyrqpCLa2AKgg3OJEeaAjGA4FFTVN
QwzJ7eI3G0FtY6jlAZ4LN8f1sOPeclZheG9aQQyFztaRqhZAnDTIMbNfFiiJhVq2RWz+ypp7brg3
JSHYJwfCHwBJ/qEofCydn2kiZ2pE7q9BDx/nzqE9TCNwtgjAUaEbtK2zq+sJT/YAu30QweLhLtJv
IuDqt8tESXCV8NNTRXQuOnkNEUVrBoaHPl2rG3VfNCxoFFmF3Mm014VC2VAC1OeaCvKn/VUs7rvV
lR/1rDZKNa0vNPXWwPBYk810qrh/emooM46c01Ta31UPHwFDKFUvIh6DJHl26oXz2XDl2o6ftopP
KJ7FFgJtTuAf28CCQ2oh1rJb2I83eJSIkwmUbRwJFCdVI4otK4/SXSCWaxZyrdYAUbTV8vyhI+xy
jpT7kFVO6wMQIuNkhaw1E1+btUDeqepHPTJOeh3/wpJyMRt8bl51Mssz1co8sKN7BtUz/4IwvVN5
+tW0rkMMDSLZUI6kyFGPsohqRH62yF8ALGTSj58IaAMlNg57Rpin1ANaMaNhrUULKNNs74zOS6Jo
2Syj1UbIklYu7+nUJmhL420ER4dk8/CC+Vmw09KVkfFKsx/Y0KtTFCWhDRTBJkwEVP3SwAfej0b8
0qUFj7fTZQ8yi57BWXxOPyJ2ghYw50EkzyQwikvptDwbOq3Vc+GSaWJB1AnD3rcepkgpiM5HXn/2
huG1xRFy0rgMkmPAbWaP2uucTOdo6uUOPADoXg2kvNlZ4w3t0rzREpevHIuDQ9xwlykD/QWTwIaw
2/SrkAy6k+SjKrXDaEHt6laC8+h2tyrUcCI170Wl+0hfBQW5FKopUHqikPuGvPdNftW5ffpZ04HW
KvD305ms3eRrV1PFR5KuyOvMHAGrI2MBlliag8qpK6U4aJYNVXfhMS6qb4ymIRcznqvRC/EvtjoQ
25H2495TCT7Xa0hWhPnVSPVPS856SrIdnmy6lYbcOnbYI7blhyMm67amhcOcP6izGgPb1T9larJ0
KdipqYe/uMFxmDWZDp0OE1Fqdwd77AKcBqOFWlPr6wxJn3/QbmDByuoUchXHaowuLMhAAiJFYyZ1
awe2oR0QT5qbQfWP5BVvlMPBgVzDBPSkfbEqaLywi3wKOOhqShFYGpfulGb1d2RTDTqVNXeys5eQ
IKmJGRs/KBKjPbIG0XfnMLW5ry1169TlU8vrCKS/4opJJuxkYsm5tQRVZzWJCWqyDJg6h1YpmioK
yusl3RiqYw8uYzP26RR5UxpKvKZwmFewMHdgMa2Sl2nilJZAz+2E9ZWsb7CZwqgbQLx4brr4QwHe
NiewOUAlamDKG8Vsb4tpeYUt0mybn8ysH2LZXMsCRl/GgWYLqfZzrL/SVfij97KjmQWMbPngKBu9
v7yKlKONcTGq/KGeim9ld0HZY1Djr3jTK0tnGsTo00zcDcB7ahLN+mnwqEhIFhBBTLEv5NR0Yn/q
pbPljkjbjf3GBcQQhzZ0vwcdVYGL8lw+qEb+buyKw3qIjW46evZ8dAAZ9HGI37i1yJDuEtMmQ78j
Jz8RSy4+qPv4xSM9zxUfLH5BU157QSQlUdVH6Ho9fE73qtc7y9N83vfr0FNjMcd+LdJrVeIchKT5
ky+422f7jpjtXWcvLKgeyy+l9gBbIv06OlyXmc50GUjOXNXJIZOtdheu32TvYpCCTb9tXU+yGtXL
ixOeJmrsGSAriYTN1HuqxXyKsv5N1Y2/pCo99SHiGlLlzcAXuhfFSmUYjzONRDeW271BRctPOPAh
ctDFpNmx5/fMhrjZJ1UwgmWJrBEcFVUSB+WFHOM7iL9rHySmxfLcti4UuiyykPxD7FZmTUmqqqDk
driN7NUOi4uoAvpEOUDXNBrq12McVR+u7i4BeYWn1Il3wl6sq5yxLVlWwvUTWQ6vT9btyXvw4IfD
ucJczXGVfHtKpflC/I8DUSwF3DM3O7XzdIs//94SnI0FZ/Fj4w13o63eFneLiSrdyJhsfFVPnIBM
XoxOHtTCSCWXOlcq2hvoOF6RAVbmG/DTc0GNzbTs5kpbdjEguS1TehW0gqtnW1TXUlj6pUqBJEaR
gw98Dfm7Hact9INDXa0dXoCoNp39UOlUoPZ6T8tzxNDbS/tTavbPIg5PHKZEILQy23YTlahhOx0K
5dAnHZG/bKeYTpQZNqrF387i2GypiorOHAbJRJCF8IEEUALHE55R3AgLJgSFnBrPw0RIssroWyT2
4XsGF8hmWtMkRnaJjJVhltEqLhi6NmPPxMalcJJ7NbeYSjC/XuiEj6ro6g2s+pOhBZVbPCZi7Ygh
oMz9WY92uu3CaZLicyLAuDNLZqSM7Z0DD8XBpIwlyLTwZnV6n+AlWpyyD9Zc6MFqLnCWuN6B2SGB
PTQv+ew8xkn/tGgOeC4ZfyavTdEzZTXJb8zT1PkRYR09zz4tg+GQUycFgFHjDffSkZLlXSgwYUB0
rU/YIuwvXfvJsJ8DqkioNJm/DOm9Mi8AAqst7wNBnx3uTOL59T4eyKGH8RLEegVOVcl7a+r3JiFy
H1o3GGi8owmNBe8U0mHWyE2dceb4NRc/VZN92/SV6mzqi6UICYcfNeeLJWPUaDc2F1z83Rw3232u
ugfMpzwGepoemQG9FHb9IZeiOJld8W3b6oSHj07XwZih0JgL3w/fDSWdzzTLIl+nqLBJ84oswy3X
jF5aUb5k0nkCEsoSklFsEU7T0WlNaAMRscEU5WmDVSU6ihRHZ9i6QHXhC0Ag52fG9hXq5ufgOqcs
s7+JTUNCIz+Nqd2FZcOkkKmjO1gagQx2o5nPrZzynSB8tOHW4nsZpORxsmDz4C8kKZIFaaVxtUTs
7N0MiVJB33cW+0lm1rA1Fyfd6VoCgjoCe0tQ2KL/kAI+mDil1nFpS/fVzLi8IWZkgUGgcaOnUr4K
jxyb3QMf+rsyeUU12kqRPxiLWgzhxy7dNgVeBdP4Ghnpk8GqSd/PP5rXfFYotpt24OSrIqHfAJci
ozN8F5Xx3oScLctVc/XIQ1JsSYUQrTRu/TmU4T1C0Q352GI/1x1aHYP/OkRUMwb8mMM21fPk4IiI
AZ1HSQyXJNIG/GEyi19jUU/0HCW/IycXzGHBB6YWsBBR0jC0/oNzV34hlETDqBQWUhJVL3Q8QAjp
42/qiTjRtTXFGyBFdnhh3w2aCnUjNS+JZ/hGon97hp4HZKgAeQz8QUsx8tNIF1yynqmsGNHRmZP1
u3FhXLNkxjF8TzgsX5qiZGQefnCaAXGvaAqs5IcYzI3ThI9xZUFCbSdOJtEVZHd4Q5HeKLMXov+s
H/Pw1thOsCj0JTXD4yiGbe6Oj6VhpfcdP3BuP3dA9ZaHsa6uYUHnt5U3WpCb7oOlKvYcozE2+cxq
bDrRp2tLOMdjG6G/NpRzNVBQAXQrf8JJizLsXKVS0dkb+ZcyJIAqs5M7g6TzRskEO5ZVYcp2sTwA
7T0bWvaKqyg9TQ0hpNpeGM47XMa8hULO1HLQiVpv8UVrJj737oOSOe7qBbHTNr/GwUYxJTMX9GMa
MKNGYJ9uViYns30WugYsceLQZVLwqamB65A9v+psRaQFs+hgz1sjMaeg0Ukot558zZyCzcQSj7kp
mMBzxjo2BJZAuYPforQ5Z54EPMGmSVRvDeST6PCRU/h22xav2nRP5gRZRLTQw+avUKAj5dS/VTpn
l6Epfqezdm20BhglLm2lxzQLVMudKhMdD2vJnZqZ6zAj74B52cZxcstLnhPWMDdQVcMAtsx9Y5bQ
0eABUA9N36VCi+EZ5Y0Wo3UIh+gjpSR7axkPTWHCZLMS4I1rN+5SWyE1oe3BFo16lX8iF8geeSIC
xaVP2Xlu6l00NyTFxU9TETeiwSrcoHMjUWGYZX2IX92uN4KxXHDek/0hp07VC2YtelP6kjWNn9+L
akgoDZjstvEwfRYml0Yylu944MxDuFTP/XQt9Lm9z5ohISAFHaWnj2foZ8HFcv5Y3D6/pOFMU44g
alD7daMNp8RIO4bgCMaAjrjW63NzIPv/zkiF3sW+RLPzlhuDPVUYE5nMmpFpHIJjD/vikNaWESS9
eCF49D21vXXSATTsRh+vM9+bhierIH0JB8E6yjaNb7pqebMKiRwQOuNJjVp9qEro+ko9WauCnJQX
DePINmxnxlM9KwhdoIxKm23UVSx0pBmPITKDgz4Npaciu/W+MtwI7L2nEQikBZ5PAM2vAeJDUUJ6
21EMQehB/khDv9HyHpcRaMDFKbmjSXFWydVKc1qDEYV8r8n9Ru/vO0/x883nwxDCK8GN2G3/rZJF
s/Qe46W+wZYDIu+rZNhpDuMj4118TvZrnMHMqEDX8H3RDUPBnmM+pV55WaIF9VzxsE/rADVr37QG
u8W/DU4Ku81GD4rg+4kp5xrMfZbHnGpzjn/piJauiehtQMKRI0MlW0s+iZM+0lB7Z7jOvPFcfpZm
UpycnPYJyQ1xYKq+SV2HW08cIQhP94bI+1NWvgm4bP8DAfD/rY5hgt3/sV/4/+bRd5t8/NUrzJ//
u1NY/8NzPGkRw+Z/XM/9R0Rcc/+wHch0AjXUtjEM694/rMKm84dwpWMIYRuGlK7kt/5uFdbdP2B1
C5wBwhBSOK7+X7EK21iS/9lTb6xfFp0dQqyOZkn0nN//i6ee8rP635l6j+XIkTbI9olgFtDANrXO
pGZxA2uWCCCAgNZPPwf87x2bTRpZ3V1Npgjhn/vxCjXxZEv5h2HHIe/yZ+3D4TKg5gI7r7IbyJpV
ZRGtMXNOS/lQQ3hTZrFj+Ef1HyV563lSqP9MtRFCogtlqp7FdYCsRnGD8rzrYpeecPjXG2Ii7Gx2
cTPHLDoGaspvhl/BO+mWLj8+gregQSnyoVyKWQ9rh+uMClxFxYX5B6OGtw+cCu9pJOtDXBdfqivb
q6oPsyUowRxAeSSdQFyxouxm2GzmmKryvZnG6W3WyT5zs++oBffXm+Vw1qGmwZZsoZzsYyZD8yRV
lV678CNT9cmPUOkUzae7tOGOP+Xc2OM6MeBHWBBOOy1vYvCOuCOPhHmoQ2pL8nWay3hRej7Dh3q8
Vt2bHFV27EfzZnGo7GYkMjZRazvH83j7eQi6cLx5zHdWHuymHX7/q2b7pcu36Cx0ELemxMBqttrr
/8XSl4d+eVp15Re3n68YV5HpT/BwBzRjwNLiSeK4sihBy1MRkzThH7domQLFMy4LHBtgdW61/xbJ
PrnamZPcfp56Co+4hVS6AeXCGSKzGZNj9fTYErL/7+Hn27INV2OapBehU/TF+I0mbeNaWQ6XKtwM
alO6WcPpjz9MlweHCQvNxOaFvKK+jRM3jXQ5qxZN46ByQrrxW/9qG7Z//fnKXL4qZUeCiRNOKIAS
wLw3GEQFxvXnq58HDn8zM2F8SmUjIRxNVDD1ZRldwy77Q4pOHmwBQJ/GBVM+/fyCfsozz5suWRMY
XdidPPx8NfLewJoizz8/L0lAtpnKTvdRbbFQG4as1rGXNtv/fS/5/Q61QfWqnbHp1mH2ybyQaU4y
jk+T0TkUYjFDmCKb0UGNw77tEmaFtr10TLcuVvfYPAZEUtZeiSxTGm3yn6rRDXUASY7LFqrmAnBJ
4zMOMbEVCrau8DzK+xjHvnRtQqqUE+7VS2R+SoIywpjTDyeyYW8VqP0NgC/90ab2X6/0+r+G84da
F8YRtp/SHIiOz/X4O6YcHOIWIZmwHqO9V4QjSVm3fxZj5G+9vHKuBAa9FfYjNGlHDUfT1/2VMSQ+
aS+UL2Ok8rXlReOvPHk2+u6GXYub/0ztBBdniUMyApIfpl+mZsqa0Km0C6LUhwiVhtusM9PrRAvx
aZ66ftdh8nH6brojX0AkLmX1NBjWVXrcClDei9+hZly1YM8W6Chb9TMzD/VaIaM4zuwhTUb+3aZD
am+nAYbXlJBWqL1rPUCRnpRIjk0Ic86WkeS8VRXfoSihejb5v7bIH0EuP2J3jJ5Am87r0RflExUm
AIgdUa6pfqA82myCi6iopkqN9B91cAAyx96/YAnsVgL17jDpkhrXMn+RpA1f+o6JeTp/AZUI/uVy
ehmtNHoNm2TPGLJf+7ZlPFDC11S+5ttqCmciF1gB7Wb4TYX1dJxg39xKFrFtWhT5m431kwTHFL00
LpnG2InXoe/V/6wsfqXbuvqUSag36aS+8e5RAmE7DA4YlK3cz9wj5d+Rm8wST25KHZJTzZJ/sRLg
pHgvBH77O+GydiIy9ahDPz5SABMfjDw64+Sm8hhBf0twHQzPcUrz6FJ3tJJ3E4UTE6pRTRjkvVfN
K03DywI2eriHsDHLNn6omZFrDnXkzRf6PVcgweJKtoR3+xe7mPTDHv375Ar3kLnLcmNyMY9Jdx2N
8rXFYRLmuj6T9XsgHcRPgdtfJx9MmBbDr5k6giEVpAVTmNdj5n4q9Tb734kh3LcG2+JFuzvRIQXQ
S8GkQ0HSCGcoStAfgkDDRu9YEMlySvuzSEyxa6fiqxhN3ul8aFpdvsyzs5ubPlvmZuqcc/57FyHf
9bwmoe0ncOtVfMTIEG9rcsSfROLhBIyDd2V+D3dsQIlsmuzI4MPAs1E0II8Njx+YHyd0mHVIEFUA
3ILr2HtyH5BK2Py4pLOw2TLxQYKykqX6qCxh3utpnUhJGJfZ6qeZ1X/0QKW5IO/CUCqInrTOX35+
mc4l5pOXCtA2gzLlU/WEQP1uD3AbEkMFh7pB6wK9R868ND+ZxLq7gZqjfV/aEK9S8Rxm+WNwjeBS
cDW6exLad0ruZJUUdnnBsHFl99OboffQMnpYxaDv6N/CooQKZfIhxm0CZKa/qMAp150VyDdw3TtS
/yjueR2eZ8+fPkSIyRXVtepDpl5hFx1zRcJ1aOpmJ/1k2EvcsIvVy73OMIXvVhM/C8qJCF0NtyCt
arZj1Ok05qcjlvrXLcvp04WOtyqUke6dfHF54dd8bY350NPP+FkHFEe5trFr8RBu4bW0n8zYKuzb
5Jxgd2KIDcp+k1jTvgoFXWp6DvcMbenu7sHwLq9aMfyma758VMAJIK7QtiLr+Voksn9qUPmxIlj7
nq+2VvNNLCv7LDv91+aOembgdQVP7Twnwr0rlq5Pi0k914b8dbQjY2cvPz5myLccX8QTn5hD3NX2
1ccOMvlt92kPDaWqbjHsIlGFpDdNiWrt/kfTLUj1diifcac8qjD9NyWsRTAQvsJa/hEElbYxJvaN
sLq/k+7w4M0HqzG+Wp+hlmEx8oOROj+lfX/Olpzw8lNHY9Pua+nvwqBb+H2Z9VlH8X+1l9uPUMEF
D5LwFib1w2tk/TkbQ8TA3kVtmsltD6HlfwQZboiyquW1yvRnMQbuPSr+iJYflmPeVzzxL2IYJZ0R
cv0LGajZKig+W3I928LI7F3U2Lty+fTEoQb6VwTXVINQETm/nD/VOFyH9p32cnIM1eL4rpfnvdp1
iS4Oviu77Uywd1WCU+GcyX6qyzSjYPw08X/4nOnLuMy6x+RcJMknQgLx0Em/jzoFnqyLABwE7xPV
hG94bVM7L95BkHtbumb0ho7FFwfc0TrvUgdqmBHxyZnM7c/fHKNZrDAj/4lN09oXUWm8oc+uoSiN
n5lIw+NYzkcPCYGweeV86GHR65g/tiS+T7lh9csqlosehm9vnGavq44FISp2wJiXRSlw8vycAufS
ISkcfSlinGf+FFxGr8yfKZZjRudw+hij6d8MtP8SNcunNPBhlOLnPAA23Sdhpl69rgaXbvdPoaGt
vd2zXei8vbQ90ZFBkFMz2HkXpO2wGQpMiqac3HPU8LZ3mYMwVMeIQO/Qh03bjBO778ZwppJaXbEl
cR8V1Vmlpj4zjUa9rLlsa0HXgMOUu5ra6s22Z0rM7L3PSfXF8JLmMSj7l7Ln4OjqotoIjwUghT2y
M8tKf9YW0j7Et/nGphie/ZGjgNMTh4Co9kk2Zz45oY6ogoVG0TNpPRGdwaxv6OoEwMrbW4rjEnvj
3k2j6GU0GP3lg9+Dhmm/lHDUZ5/YmCUyDA+DNHcwTpNXYWDgRk63rzHtMB9+Rom75ZyRkShth59x
DSdA7h1LzwdVJz4yty/2U/gShfH0HrM+O6Oa7wpl+i3Mezgb4bsPBv0xcGg82zjW0P94tYAbUvMy
o1eaGg3TTCC0Wn2D8BtQg9Xr4gR52n5mn2Zd7sVJJiw6FamAjevk7ok3yLz2rLD/4BPP08nVI+xw
mP3vtTGsv45Xp3dSxalVvTfWKyZ28cEqucXkGR5DIaiXWbaQMI7ZEzJON5qJPaJqitdBTK8EssIH
idVq1TtpcitWlhFUHxNxui6geLRqUJ3YNG9ZDP6r6M3sFmYsBHMxM0/EuLJNa3zvITaZjeYEudGK
QRWCH5PBBkApbmY6s1R6qX1y0jE7ZjQEHwxHHU764q8hS71eitxjkNOzN97axvjdIFXd3ar6xu3E
Yu+k3XXqOjAkfMRXILHBiUVes6XcqT50kJ2wl5N9R9gMt5PVW0f6iYyVVJRdsLBA40wBRZkXTK3x
eXCcvybB2oNrUC3C5BQbhu0oXEG405qsjc7cBRhWfo0d2NW6DOmnsuAgpIJ/s7kiADHVnfKLKypa
PXqNvdP+jdSXf+S6epJQ0BH/ExilWn7FDb7ndOBNWZYQVQt8fFiAK/sgZu+9KP3pSNoNvDgyjzN0
ULB8UlaFQ2mXr7gVNV/aoIYq81L7nJfjZ8J4avgra228/DzE/vjl5ZFx0Z2kkgy4IUT43N4K23G2
pTkZLyIqgos5m/9ZRmS84GPz8ZzIb8s3kn2MKXZdSCa2KsGtZroUTBrJvBU9KSa1sC95vajwruOT
Kv2b6Jx/yhjBMkygDaqGf6mx5n3OPW8Vt+yEFDvaRXO24vJSOiQXy0In/7F9fSlTWM/JtLCe0v4O
4QpgS1PG/+Xw6AbYem8CG9s+pacjIbOwHcqu+nLLmcOpqG9pkH5ZuPy4oicWDi1so3bbQJUTdB86
q8lF4ktfRnIBd+UAQyibao9g5+y9zhie7LR605hfFdirq+tAk2spaga+hEem2hWTg8cnp97YZM7l
Cl6CNjYZPRRYZVtmoyouz7mfHAD9eOiLWyjlF0Cf83FIxuc2Npo1YZtn5YaP3PCxIOv+1eIq8vh5
wJeEO8l0kH5roE14UEkRj9Qo9xFF9Zmw5J7uMI+evyx9FtWI+YWQ1ioFp8vLWKabObBpfcVJ+6j5
rKs3ft1IYcEMoD08lYZ5QO38M7ohHGgOMZCtWMs9BgZNN7PwVOn45JDQRNw0iyM6M8hZfxMHBEGa
wT7rarSe6t7hfuQhFSCOzhgl8sgLVu3QzUe3Cz4G3ZYX5PaW0h3cbEXdZBcbJ2pQRYzozTZaI4ht
a5lj1QNEBX/pVnWqIJNdvbdYnw+IXnwgl9ezK/ytmPzxnapZLOZ1Ma1jMpPkM7P2BePKWeiK4WxN
EhZcb7f38358hH35i0lF3j/B5yQZZEh5nEaj2PYeG5IKMfjatG3GGvLNVBG3+78PWEM23MiHvfBA
gxhTdOe3CLeaDwUhqZip6sLQm/t67/jD9Gr33rgjdRc5cbgTmDzSflJEOsQfsrAOo71tl4vyPB6Y
/7bPoQDzQOk1K2Ci9tzvNPpwElenqnOo2VgemuUBo4tcW7ox11NBMrTFGORf8f6+9CUI9Sypb4nN
2659hSFUnKyuxSWqDbM4TRobixhsdz9W3rZBpItI50Fy7DawhOkHmr3qBKWUC2Zmn2sAcEMi36vR
p+MlGU9Boy5RDeJM9VyAANtaRRX8AjOsHOChk1F+QoVktKejYat8itJUnyDN022/FyFr5qSSl0C0
f/0oXaozTPokfIdKSLmoZ2PFHpnWR9qk0h3OYjzxSYmpdu73HWjsP3MLGTADOvcCFR4FnAwWWlcD
h97ezL1pv3IsIDAvxW88e4zcm3J4GgPzrzem2Hzl+Gb3CXfXIJqe3ax76hLmtpV1jelQfJ9VQMDQ
L+xXY6rFzjaG6VQGrE0Zn5uWsOUq962vPFPxa5Z75y4qis/QZp/olBeeOU0nNyKIgPMAMXP/FeHW
r3FiRS3z/zi+WIQHzk6gPshLUmJuCjo+IpMiWz/SW6mt+jPL0osFR5vyyaR9mor8l0ZtfTNA82+A
Puwdx1SX2sIrTWB3WEl3Tre8CI7hvqVmYNyn+G9ftdeoq7vf3I/+C8NmfPV6gdcRFghkyOGY5jgR
05hZSx3h0zTTxgBbn2eUJs23YbkWAEpgppXN+PoRJXFJCG+DAFEhsZj+zm6ZgidhPRzCCiVAJBbE
cWXuijB+HjgWdwSHMBklp4BzwZ4VPgBcbwD6i8iulz0EJGFfst6Xe4Nx07Nb1SctJDVII5/7peG+
D7zfrRPO+54TYTDnwYsabH9vZ2aC6yXcjTlT2kXQATIUHQDiH+K5t29F2kDgrGsXvKb3m7gMVn8X
r0E4Jk989heyLketmGI5XPUcPRAa3tIUSHF+7hXqDmaxZu1FTfHcRh53lsq+qoJm1ymAzl3S6Zs1
U3ltJndLcoQTNOheTrHPbZZaz6Vnn/1Gf/dETHZTE/gri3zEmWLQSz9Yf2Ts989ZIN5lYvmHtvUF
FIgQtxZZDQ6Y3cuohw8/OuJJA7xsqRbPVrDwVV2M2jgYAp0Q5glbk2sRPoTULRBlw1T5R1G6D+om
9SON0jdZZGpDQsgCLEiHBZcyN63mOzY6eKZUYFmj3k0kv+8cW/9yDMXn6dLHQXngeSSqs9EYXPdp
4tNDZAwu5dL++BYvlDWXcg9jyu8h8VMfg9XRgVUKFkTfcst9LWoPLGKZ/8qgasZxWT8qabhr5Y5q
A4fj6LSNvrU9My5r9M0dFPU1ZoJ8S/uuh4UsfXZqm0I/LzvOpR9AO+ZkJVLjnc3UvyX18GIBNK2D
odx2UzsRKEb/NYmFNEQK527mvRg/R8qS4P+cT1bv98KeSaAA297gCwJwLbt39uDoiDcefntpP0o1
bDjR5OcOpRxNDk65xg7kNCNIZmqxkWmvPlx7DOrDbx9k3ZqQrIG9odfXqPyDe5kKgCKDgxCn1M5r
ifWhkv1etL/VrDE2mNLYKAtZx0gphXXtB3+C0i70OYseSVUATEsMDnYxnTi415aASE97R7GR/41V
gMyPLqUhsRKkq14S5RF4gALbmIlxIp+OrJurA8UNdAVOh6Y2ly4dD0XQ+er8lnxikOy6LHBQqEd/
7QQYn3C8//U4ZuDkvjm9xEjg/03SCm5tEhDVdLFWF1LJ7WjzI9l4xE5+J0kw0qa9H0OoFMD9IghV
wclprH7nR/FH6EG9CKbpclSmy/mThQTPXGc9Nbj9hqVKGgj/apnSP+Ls7g5EZUsreBMkB7Y4F7i6
ZTq8l/Z360ftnXhLt6k7u8QXDsWgzOIXaoHse1DggMLLt+vStlonrMj3LBLD/ecrB3jCxkjTe1g7
0NIjf7ryGmrIbyD8CxmGpznMcPBJppvagxRQ3SxZ+XcAaNRUjBjuAoyTtFL0Z6cxuv89BB6ddYGE
qc1v2awirYq921WP1Ik+k2CT1dbvhivfrsLzfSZEJC/WQHbYryrIGjyR57rAwB1VVL1bwz+RyuAO
i1uvKPKiZRKSxRna8rvkudynXWEdJvnKf3rWvN2AT8qjy5bItji4/jtPqUt7Y4CFhZGElxMrr/v8
KYHnRxmbDtYhWswpypIXjYEktwvrqGt5og2BOmTGadQhexD0/X48dSnQ5jj4/79CSZj22nDBSxrB
beyr8JYX2Fnisbr8/FFWcExty+lUNDUcGM9/gqwGoIsLuFfaR4u53a1sO6ZRpKdZRDGI5Mu3QcyB
aZ6zcguGgG+Xh59/ECtwGHYWjDsseEHa4cCtqID8YRHUqRKcfymuaWOhKPtOgrOa3tEJaJOK4/Td
AR8JS9Lc1HFIT3hj8o/hUPAql9zAX+cmtfazLxIqwhIKybz8Xjtze0AX2Brd8i5kzv8uEeEOjlG0
m3j51sLqu28H6vbm3iL6SJLjNSrouNfJ35lE0jpNfevd5vO5Lwy32tbsZI8W+2VWji/t7AJbjf82
WfTcdfZ3Mzryw7byzzwz8B8Zckc31LjLKuzvne90Z5qtSVSZaP6uvJi0qPE+z7lRABNqjHc3HRAi
zfx1diDED+M4Pfp8Hnatm1TXOiqdQyI4XXosDcqVNDqZEMB6x7vgFzv4TumvBq8tdwrjNCcf/I7T
G9exxcxpfjM+TI6tNxyCiA2So9svKRTYOZKGaz6U7coq3b/DggTo6/yfWWBTRIMxVo30/PUoNdfc
ytGHGOxt37kb5kPRvouA2uXw06LA/5VUyS1uUR+h+XEZ9Yvv5t1yZPmTpz4WeYzGXUpzD5vGIzfa
xrdGexvXhifr0PiGpW3mxItxU+DSPg4mcQAHXr6gdttPf5fpuvMxZ3CyZp7VzsUdzyDtL36Q3Qr5
QXncnoJ5fRKd99Ypx77/PJh+woWweLANH/U8TRtztK17UTjgJ7jirIZ97VbikeRUdYyF5y5lc/oW
Gkh8QvT3LLSJ6Dv9vlHNuK9DuFONnIZbUZRMXgxCWFmgce31HXzO6oX6HeuODmb+74GMJSjhGgtz
uRRHgS33VsDxLOZylPmFHnwjZf1S7dKrN8zpnalGvhuiGH3H8MSZmtpnTFo+0nnCh+scVayTKguZ
kQTWwY/tE9nmW8vBZ9OQYCHstlKNH9yVRWDn5wHQEdCDnkYMsPPBmUvPRZRtvG+Wyh1p1+JeZOmH
rDrj+PPdz0M5WuK+VMn1yNaXRONqM0dxJi9yZzlP6eBt4t3YzAiS/B/bpWMcetR4V0M13oNeedci
x0geEGfLU25HNEjVj2B5MERp3Gg9XRlOUVE574BTSBj2W5C21zQUXN1BN3t6FB7ZON7oOJ/26EpY
MAeUiroLSCW6YPPoTMLOO7kPm0DZBppGuaWu1sUhldLGNfpgmry4vpkDRmCTzP0ExI8iks+psNpz
nbb/78PPn6U57T8yMa0TplRODVP2lEK1fgbN8ogEp/FuCJ6Y8o4bJuj0Y0laXJiEAP6RXv7Z1X61
mvy8vY2+Ht58SsYckRefNF9pO0tPfqDkBgwh8n2AfRubZXQyOWlSMOasZKeMt0R0FRn38luGFm9D
b1Sf0oYdDidA7Dlw8C1RbMdTzoNzrXpB+Vmmb2df1N6zNyXVUfmLc7bz408jyCleYzkgn8K3s/vl
cjo+VW2o11VnxjfgI0tCfpKfYVNr6AxztUfRl5+1cMly2S4AMq5Lldl7J94Z26SJo4+OCo8TfjV3
PTNb+ahCAsZFQyTBDZ3hMUGolW6enoIOqH9fB3g6cJxcAyuyrgIdeiPrDMMtMC7i5g2OfhSOgubI
U8r8h8HU8mVmVPkp0vPZZ7zyUvemiUlUxoe4Gfw3A+wvkIVsRxmac7SrARes5fQPdx7ptuO4vCnH
uP/GzN1/V2gGhCPI7IUGACvC9Y8y4m5t8sR+a3xkxhJbSKC+7IfWJKkms2yLZxSsuhq6k1xaB7RP
0yfeTbmDn2jdgtH6GAMt3piWtWfIoccxid963c5vgN6n+6Ccp5/vRNPHx6AG8QasPjyV+RQfTYcy
kqyPmKa72BYGPLuzh0hRt6HBWbCJ99bkpVe/N+uD6ggWtZZfboRD348sBch7gsvOaVS5c4rYIFca
psUxyMb7zy248btP2EL8aEnEKlfAYA4bdeonN3/YjU/QhJZvH2bae13QlUome7xzZKjAc+v/4BZg
z3eiV0afxibpzVOZYtiu3WzYcA9b0v0+MWeLbdFmYhiE3mtGJ+5FOe4LeSZn1xbNP+Bi8YoNZFwL
B5KC9ryr4XooL/17SsMIYNgLRwqEi6n8XUSZe2HQbqz6uXmpazz6Qcnmkb0ylkxWCo5Bk5oPbqUU
NCQxSs+o/5RqpvTNZWlslCTpK6iOspR6yiUtdvz1a2Tx4cAlIVhFaW1uIuG91X0YrqyhzrZT2v4J
EcIRt/PgHFv2U1ZaN0ymtA0Q6Np4bsBkqjaO3mKi8Lwg5c1D2VcU0JvF6MaOxZMTt3CizfoljDJr
Qxh32vZLSfBISGOdJE61y7PBZEIOxpD16MA1mL5kSuiAsUt59ZaHqdL1UXQaS1DZnUkjfc9tX+1S
j0WJOO47g/Z+OzDxNIT57QcsZZYfwy7Efmeq7LsqLPNUEwR/5EP+IUP7OHu9c2mDmQ8svqbUxzBe
GvI3Pdl+FVbXwtMVYT8AHRAtZu48uDO0M99ax6hWoVdaDPJILf6YdbrSw6MNyPmC4504KMpBDZQO
aP3w1WfUF/aRxtxCB0FQuHgD8SMxZtt2mav+i0gp5aq0X2Tc/ipcYz5Zpf8uP3xhHKEZWZsiJJdG
lBdVWjFdmCjT8lp5wmfFwt5vyOYEK1uMO0gz5lFa7Z/ckphvP325SQdj4D/tfzvTMOwI71OdZuab
bogAVjf5ya8R5LQdN2vppozz9PAiPAa7YYrKyA1/Re/CZYjt17FysV1H3O/aqCFDLAZ/w3yCjZki
lQ2sh/TEfYGwC+udC0Omrjjnm2l+EHAWEFtm8Fg6/WxrJzkAyXYXQB8UmQwHcFTRSBum9M91oeL2
FPdLa7138xWibdo1ybPliy3yJWuUhPeWTvB181Y/EoYhhBgGgsCef/NFbG+rKvuXbv0GW6+Q/FbI
68hDWbLROLOBKw7BGs/ygWi3HY9XmQf0DWQwexOaYpFJp1+KcA6RWOYL0DTWWY9Q5caYRcbik3Nb
8DImVFGaT8R+5HMhrWzdmjFjofp3SwjjiG+IEZLCdj47MdqrJ8+LW70zSZr0GJe7bscwCOGfLaiX
BswJgVBE7qWpYtJAdX4JYvOpofiFEi+vOzZl+3B7gi9KTXCJoGhwX/Bf/TR/wytknUXkoe4RC/Ds
18lndlnnVJalVVVsK5uBDnM74xZZGQQec2MgjflliUWjBUkOnWY3SpiCIewuxfq8rpi/QmXDGu3W
4oit6WKkeUt+uDzQIUNxgm09mfZc31xXPzMd21KhKUr5qOhrPCXcsjY0vwS0+hY2ydbqF10H8y4o
a/dc1evRcOmPpYURrWxFTE2+0cwxHMwk+lcOuTiiJoeoW4E+enFGH2JPmCUHEVTVGE4gajlMXddm
rThU4c/dJ3hodmbcfJfG9JkV3Uw/DFD3hNyRwGN3DEP7DEc+Qovi8j2HdbHxR96oLq86umm27eSL
N1CWq00LSyNs2FVJ3eX7ANOEOUzGZ0ZFD11l8N+W0tuk5iKloc1NAAtCDHU7YQFHrcFsdjmFbJRT
r7tExTvf7iVEr1IcssbYOlXOgVgnN5tN4mTNya+6C8UuG5o9MJxf1PLpO8GuTaMwVAh0rlL9ZzoO
+AlWx3Xc4DaMPAkLPmnqk+n9TSbXoQQr2Fj4gvZVgwUfjvwXgS7mhtSs70yWvY1reOEO3rdN8tJ/
k3PTnOrcfcctyRWF669WLRHgkPEVaoONHNNXxq8gwKs/9PlvzWeIJsT52W1dMk87wP7lK8v7VY8T
QUrr3sZJ8VyzEkzlQ0pIA5p3wW60oaM5I2TMQvD2LbrhVtWtRb93bO7yPn3p5EdCypPhYLZqTedf
WVnhSXc+dkLchGZGAWIxKE7HMyKN1+g9rhb62QWZg8zusHcyo9rjSK3y8RzMePba4uoFNDAXZgLH
zmrem1SwMlYU5tGavnOqYc9dRC69nh0lcoa560kdbxurJQoEIBqtnIKzCQ7ScRSEdWZ2d4s6vjNE
oZsblMm6Zi/M6/hG1KhC3KtX0loEQN/9UwtxiZvgg1xYhPIDRYHupsQL0dlDqI9CDdNFxYTVGIYz
FIX1QW6XyCFuenqH2gQiig4cNPXJ4dhv2qs6hQkXjVybctc8qlbxN2a0bvTWpLhF3kLwRSw8pdpH
FpINT6xI02pbdvFGQbmA69NN6EDt9Oal8PEGwC/2eMzYBiJstV443qs2AdTJnGqvyHUOTXsITQ8v
H2z5r4IRSGEIvRy1KuKiKf49i/3AZoflZ/TfW59pRMNrXQUG142YKTdHVlgw2dm381uNlxEfg1o7
YRWcdJEdonwElav/qNC/1HN+CqfuUOKVBE+pcEM2z8bcJ7vKU78ojnpu0urkDY7BNIJzjsw5Smre
N3Sqi98eemoahHfbqy6xzJjCZPu8Gi44aZnlFtlaT2SXgndb9oDtXPWXpk4eJZkY9CH4VYb0011W
yr2yDLHgGuKtHZ66TlPGo00FhNe9G8RTDHGRlb7F0UCPBk9w4HDRcjP15UXWoqjVz/NMiXBkwYky
zfyCIDks5CLHEOlWCEbIM/qmHGGEioLhvqCpxhTEBZUdHSmYXhOKArxbLdF4Ky05ag0kfAz3WDK1
YANvuisED0a1NgWJHW5gboIYiLEOI4fswCyD6QmIt/g64/QKU5DORDNxedmXNuLQGdGdpxj1Tsfv
Iug1I/pgZ9rMfMcCQ9pkFR5iKUVBXZgbpCx4GDtAGNiRkhPp6S+N4QtjNuA8/LvVTrPS3kMzBuVl
QhzNIYLkx4h7yMUoagMoIMhCibJDufDonvFazxt+LL333bp8rcNgJPko0Bxyp3w1y2Z+mIy07Brs
Vltx9RSmC/2Gr5zQg4tTTtef76DZ+nflsowHzoH29RuGWe8Sq5F3IlERZ+WNrrlTdOs9nMHnGWaf
ipfvdPI+1oAdhmBUe3Ook10s4r8QLYy9GUPCbJq2vlhd8Su13OmQTdhBszik3Fp17sH2h4F6AMt5
kjaKJoXX+2YkODlNCJ6BikpGgsnBWEZqMucG2+NAeC1hTvYzkGSlzfJkRbV3cBt98TJ3J410bYXS
fhPD2L4wf6PBlHcqsddfvU90l04kWlHHlDn1OHELiC3rXo80cUZNqg8T8WsKQhjM+70bbKOB61Bd
whWNAoCkWGCLE25D7IXBfYEoPhiNOeuhgvvpkD8hSicsHLkpBeQsj8TPzyOXnDPeNTJ5MDpqTLFw
LzOaplvzfSDSTwdD/RwYeQ5p5kn/H67OY7lxpWu2T4QIeDOl90aUREkTRJ828B5VBeDp/wV+d3Qn
DFFHJ1oiCVRV7syVPk0FHNMZ+7I7vxKfQtfuQQaMYazuk4F4QClQsHXaafwe0mPitqsqHdMvFRpf
feNRHwO7qkXGA2CAPbh6Lw2iPWmasAXi/rGqKD5aMcLMDsi9KwrTccuYRXsSQ8mEqwAyOZRnT53s
MOOsAy1BErHcKCTTRdNq4bWbH1Q3kgZL8Kc1Ws/sveN25c0RB/CkNFj04q/uh9G+slztqpnxPckn
uU4Do9slIL3WjczUpzvvDkvKVFd4g0q1HWoRUCzRd0f8FAAn54fR6p5KZKSxopChgFY93HSkLsJL
z/RrRhukyHueucEpYfrXMnxfYWmYdqKm/pg66I8RK/wyb/jgpKPR7CxSifyZJwfLGzPxLjwioqX+
AZuqtXVg1fLuyemYJvh/I5+PbZmpH2rJqk+tC80jHpWJ6sBtGMjvsHefbtEF79B4vmgCNc7JCK6y
DLGVi4jBmFFR7xqGTzwp0TUDfw72wNzkbmst4wk6Jkex6OrPDxzDgMBZRQauButTpFiDzNFW71E4
7Vw+PLfXMy7ldFE7LmtLXG0cQOQXa354ffV6UFAJiUTmB/Bl5NX1CseRV+BUZvaLR8wUJ4ILUN2M
jCKwTARXg4q6vVVhSrIDvXjvLXIDIX5v8hGcAgIjfFYqX5sOy9JQazrTZss4W+MOykbzbYzR3hpi
+8ObfcBGCRlJ9tyoJmebZv2dxN7C0uz2WSGXkXqnJWc08zu8kOy9UFitYjev99b8tM3zGz6AijFH
detLT+3DSsaXmHq7ral1XzTujId4xi+NaGSHNjP9dTyjxfVa8SJAa7rUQUnmEocYVkev20e+/ytQ
ZfnOPwRiOvfsbci551L0zaPOy2LdgCnfd26rn8FPh1e9L/ERb8BeYMJ0opoTDiAR5af9Kc6nOSnu
rr1phtH5wAMxbSfnmOaXJcMT8pVjCsA4cB8o3Pd9b5rqVw0Bp49EcyxFwA6k97fdbNZw4dHc3Ki/
4ggOt3qD5dkGrHoNmiLeOaC3FzEn7oeOr6KSF29Up6ho9SO4uY7m18xH+YKRhglHT49+2KZHUvT/
7ysPh8F+oA8SyMIwkxaGI36q4RgnUIMp7Qa0U5lLBvfhnbLv4aoCeznNVBi4bcQmRfqTtlwhpWdH
52BZoEscm6QlGsP0lAMhtHOW/YT9uJiOMqZhoAphW7tC9DcKRrbopdq+KYoJQUK5S60x89kAdGr1
DmC1Nn73aGjHdn54ffV64Pwp5/kTLyHn6g8W0upckR8/BfS7RgoLAaplx74WwpJcrEWB4df1U43j
gh6po584J5Wr32yAmxOh5OFh9hm3mYSePY5UG1JK/Wcf9TS8RflywO0D4cVu70UK9WdIg3RXlJIK
t9fziPKfBeXGaK2QpshrtQI+KQ6t+Znw48+8GetqmT/LjrK+DijAxe6REfWe1SKfv/f6DzKgnrk0
JgKVg0VFkEigww7NdDQz7S77Sp0GQ17c1mjvtmWzlTIccNFucC+b6reu5+IGKeQW1YN14CZkHZzK
EUAoYeZpZmu9Ga4XbpsIDY63elw6tsFZUWIBZMrglPo5DdAQNG45y8G0sI6rMj877ZCTWo/xkEbR
b8SA7BxzMqLDGA+bT+dgAkEu0K9gAYeja+MmxiULIATf88InqU3MOzK3cW6zUCWNsTcwdy4IoeoH
R8ADJ22p4CMNR0Up/c0br68lBSO6dQ6LYWca1tXKpuBTctzesdExVn2MkR4z7KUG7nktGqg8he8e
/vcMYs6FQh7ZK/3gJcEAa6ezAjCp9D8zrmnvMGALNkbLJnNJOgT2GzMaa5nJGaEYy+icGUl8rqep
3bAnYs2yA//6ejCy1lq9HgTq9xJW6bhmYxicVZvVW1eR7aEVid2XVfS7oWNv6ehju9U4/l2g7XQX
D99YCqbg3LodcMKuf4kMyf71u+oU1R9830jWzphSg+qyeZrmLrI0Vhchm3lYU3L+HeeH3oxpIkxJ
zxIBNFEWuwWlB2ZTs+L1WTVyuPY37tBSZR06DgRdrdtnrb1uiFGwOvZXjpuMXf16gjkXBAALaxw7
FcTfahCPYJDJaopm9z5rGlJlUzCBpx5Q89H7wAjUfxzQjNukyg95r7CTSvURyXHJqEw/65prEx1q
zA2f9wCqpyMZPPqTfrKpBRmYVX85NWAwryfqY4nqXBe5eSjnh9dX9bjThEcFnFkObzR/4HiumEPM
nxJpM6iwRi2gtLQijzK5vytNGKssbKHWFYruTJ30m5F7kHryINp1llcdNPocKN5+p+XE+pjCp+rW
mevFh0KrMYXT3SCll30gkbe70at7RrEELHvSGRTG+dMy5ei6Gs3UO/Oue2fTdDlga+NvWruxKGtp
+pPjs6sc9fBxbFPfkb65pKhg2t4bTF/AmWKsc25Iv9RkWDvZN+QXSqzfrpdWaAxKrguaS964ijIM
30108ceMqSKz2r0WKfWmqz5dIzhcsAhp59BPL37OQJ6EXPlBipQJFwUXW2+of9W2P2LG0ie6ccHm
U+Vw1sWwzeDnvzlxEnNR36Xnjt8eTJ6cfsqIxoVf7lDBGu2N51B4oBZjtLTSQxXpG/VIoM1hQta6
rcz8eBOVrfcMx4edtjcVVeNPjdi2VAJkszuaFzNRyW0Q2sXJdppWqG8gaJxQolJ9U+tIJWoDgGys
H1QyyHPKCCgdquL9tXUA+L0w6tonA4siOLAzOs2Dq12Ut+fAFVeERJKHQxtdxlCLLlPYqwU7uGnb
jBwoZAfsNCJAtqukptPi7fbACEE3EoNHL7R0d+uJgV4R9afB1r2t2Alu4p5TJZasXwa3iUUypIwY
/ayCtwDfwiudB0eFU12s6a6LbygmAT5R4EKwd/OrH7IXMwusWh3vbopvTukJ2LvRv6QToCAQ7gcs
5diipLFl11O/sXPktZj6t16XxS9sMgGBpH5d1uGwjpHyrz6snmVPu8mx/aQo1nhOPlgC0TvLzolD
BglqeDSpQlMaoJC6duWhqbv4obwgPVg5WB7mhEjO6XQK4ta4IIgbHPgSPMLBth1c55fVckRxsT8e
E2Y7a9NKsF2rtl9FTOborh5N5LmOFPych31txHG7EAEw1VvR0vnFvBcCQJOzwcisewAb4butkHuk
ARHES/RpxTQzJVPUVmfB74fPKfdv8RBcMfpWWzqHnFUnyWYW3oTbtNI+IUHbOyzDq8hET24mq7/k
rfgrehuBJg0XLGD/eycs3TuSqvqrAoQm0Zv5wadG7g6Mrr3/f9/jclVnW2r3wlkrPfQR9PTmTEZP
vo1EH2n4yO66JWmty4A4QwmIDxlqDFN/VO4udeJdxItw1uwvmFruAXVxj6DesO1gOyak6DeOPaAT
Z2a1McKJBFjMTTTNy+eAfFwJS13j1F6mRQJgaKw9fF90CoZhDeeoi9/srvaek0VIz3e4dnHkJrgQ
6/JgkgZd1IEdXLRBDb/AdV7gTKa3yuS9mmJDHgS5HZ+L/VQ6PSA7D65sYlXW8rWJs8XwxKDkHR3f
5oAcZQCeWuYbfcKO0RmKeZn7zvrOPvJRLt7AJn314wBkn4kYa6S0KSOxpy1TL3VsijnMnZMq8rLB
375OYWmTlgd98H4Zyix3wFM5xgMUZ1hS81P8OROD8CJvo1sijHRnK8qFfcQ86O3ELzyMHkEPq7ov
rG1sYD6PDGM4qSBZdZiaWLKoJmGEBUyvWA+BOyxLF7i4BrW+sLmOaT4aWcgd9yCSibHxph7Acts2
oMvIwqPCefk/v42CPZvs9FDkMEb66I9Wl8aK0WPI2IW4XoIOiYiFppT8gEgUa/pWdJNSXW/HenYM
86I8tHWChoyKt+Kn15Z0wLPlc2FISs94B8hVC8bklrbKfZhh/Znq8VFDRsMdcw6aqrjiNsAwsMDO
aqyBRRebCMVYuBwIglSHddaeNWphFhZaKtZJZswgTcnYwgFV+OjKcPgzxBGwItCAbxUUK/Z1JccU
Zu0B+PWp89aJzyVAYNpHDq/3uqRcYqJhdy28Ot0wbG/4y92/WWwO29F32juuYZKChdv/BFl9lIQT
/7GYbcxQbIGCXc32jbunxWmtxlabbJLRd9cWU/ovw9K34Afq321YsiGpUnPVTCZMdsoQIvzLy1j7
R6S93+kDeHjsDBiIW+8MkQx6vk/HVJYzJE5v7CQ30DaUdfKjgDqXkMsxoXDxl6tD3qYuBsglLbtY
mfgrdNQN9j2ZtuMkv2RFOCYJc7eREUBJ1UFcTPEPpo6Q8w+BaO1fHAbw/eExLhqOHntKYciucUJb
WcqcHiH+yXuDRYUP7fTIDd07uFnU0RXrawsm1N2+YXyxyCvQ2kPuDludj+ZKzBYozPzNgdwauWuK
cBL6juZZTOsd0boxQZvWhIChfUQ9M7wsTmz2ZEkEvg1d1LRceghpbPsjKYveabUbXDhQU+6EDYoS
g14/OWnCYb3uV1Ux1GTPm+4GgTw60m7zlzHfl5/FHCRBXX64GlwZd1zRs5HtRGexODoFdaIRRAXR
iZNXWuSIBT1bozwN89pI0iWjLdy9p1P11rBZPnISSNl5Yp3RyulvUejVW4ayW4dy9uxBVu/HX0xb
KbRnYuKN6Qds6U1XRMHKy5QOpFcLFlpCQyQ3MMCJcbXUpfdfHrnuqinyk5/jaZiaMdvUdRtwrbE0
x63Y5y5rPpLlciiCrZI6nu+p/QhnLJTZKsRTM1zyImB5VhetbrWNExKxbmklaeoqRatyf8RE1L2N
KvMAPB3YpaZRCzmswig4URxO8V2YMF6WHSklxuKjJUF2ejdsgrdSMlBpx0puSquoVonBfL1r2LuB
zi2XVAZ8pRkzHpSrdy2yBsg2nVqbgXp4EsNc7FP7SYgPB8dC86JLY+BaIexzJWCbrPpByE/LicKF
IZU6Sn5q1ZQKCgPv20LXU/cn6+Wf1m74bFFtscbT/V9JK0GGo3ETNV2wJIG6DNhcFxodZOTw6h0b
I5KNXbpGYUS8y9TJiLGt1k3cs/KqDcQmfwd5nXoBdhwVrk0l8kMXYifUBVfxOD+0/0qq7tIORJKZ
192pV2er1oiajUa8qhCBf2oaeSdA+3RrfSshtBU40P4gM1l/SCiPpDA3OLLUJ66Zm2naLA0gVS6x
Hhr7XBThNk9Eeo/Yui7N8U2YjXlwzZcAjkkbszazjinZJ20+MmSc8Tqua2zQrAZ8euPZnzIC/1b4
MECe4DLQbyNxdwvy7RElboTardlPDq9o4STBdjQG2M/Wix9SuhlBnBa+XKL7694BLJ64zjMdYsXd
3vcQfUv3yTCbIj6XWvOBCh03K+qr4KRnEd7YjJLzGYy03yDNpreip/l6wgIJuNd40yWdMmAu8/Nk
M39vqz8jDIgrIAAGtoRb1RQnqzA441NItlE9mwJVwCRm7kMWqI5Ll4r7FfuDlSIVLZOkXdmRsPdY
Dx8yiQh9xuIRoZGswZVgdM2BVQofWoQ3XbXBRhUcFebRPn3kNGKv2oneN8gz3hpbIeQ/HSjrUFUp
hg1un9gC2WW1tEDiE9XH4Hsah/eO5eUiO806JZ7aJhm3LZJl+wYr3AGS4WcivIYYRwKyYZDBIdI3
PibMnfIgoXUY3fC2kG5Ni+E5jD+OUf2nKkWAZ0bRFRDDXQeMuc70Hwhx/cf2MMn4dm5gFYfTxgTH
OekC/lKhcBrzopzc2XNp5dWx7tPghM+fO4IE5WyMWXMZpomzUJuIhW3r17Kdcu7Mv1KPdS6euZdV
kCwKDBMLprb1OZ7OUWIPJ8uIx5PvCmutcJJQx4SPLZ5ovAgmE4F7NA8EWWfAIFT6NIuaBahSQHd6
ebDpvzwNWuyeWL0MvHLaxD6r2THPGbe9w4mWs83x9cAqyVcN8gTeq2PeZ/YadyJzwD+0MQaXjPDo
2hCk+Qq9sU5GzhlRmDSiW72jYUYttKMu7qmugwarmvJI/Ix2shR3Bp0D+dgfHMNKt7xVv1mK/eMo
R/+Ip6g1XbXXrI0b2c6hz6VzMIuAriBRIrTPv5sFe3Tp0ma8ilHGSyN3tj0Zpr1ryM+C7ee98AJ1
404E96G9m3ap7Ts//pe6prx6E/ftrBk2siKXTWehq/L2lFCs9r+HkrMGkiVwt1Z1yVGUEPjx4m1i
K00Ry7zfsW4z7lLCs5ZFC0zsdWxO1Ijvoaa0KtViZ4UFEAM6GjhTQEwfVvmn9zxeqTH6MzTFPsc2
jPqYPmnssmI/2NLoA+muzuEXaWBeZIpjgn0ZEyCT+W00D1LoEK4HxNYqdG9KehSK0FVDzxzRZbhf
Cw3f0rbWjQ/8E94qd3txaNiDL8xnXBt4z4V2lFk50VDvYa7m9EwR2V/yI2QVxnFvFx1w69pTUCHt
fYAZes2WoFhS03CI4hqvAkDTpfThGXTN3ZAgryvw4EAaMaRm3PkZgFjvaTZB93YSf0nX40RiYDnI
6hwQ2UUpE+YBunmxppkBcgllEBgy04NX1vHR4Kh4Sf3lYDukqRwCXUmZmGcPyt4UN1eGAhvYAByk
bAdFY75kOjtNLs1vIXjrutC/JJWkhXKojG1VpzCBgG9rgOAxP1AigTteN7xsrWCPBBUWZy4Ve+2l
mIY4VsaIyANOXbIari2B/bpWuEWO7xZO0o/U2FTxOoopnGJcvWUiGV44L4z73ujubs1dO+5A0bhO
55CPFr9GA3STzOrfvUvhoTljoYyuzS6vr/Qm/RmbSe6SdufmoQ1yzlwQuApPpT9am2wi/J3qpK6A
Q3KGsBy8fTT8OSB9VxmbCBudCMIj2SQrtk9UdHE9XbOJeq409Z/8nWsaJLwDH5pPpUd4PQbMsgln
x4M0dYham3yoXmGG/liG+T7rKN6Z6drTzJ1pS3ChhN5OGXApDBXI4omLe7/oxi8z0Z5OnqX7SICx
byQEnbFHTFBmse3z5l/AHHUxjP1vN2vNZc0hRHJSWOD4wCDq+DTeyEek+WKp8GxufaPckrB+y2j6
Wc5WuNQXe8AjznrAOeg0NDiyCs6hdpTgindnwep+FyaY6pASd7syNjTunkCehQvsynTmNC91aC38
P1oZtBS8ajAmc21bVsSRE63Td/E6Ve0eMNTIZyGk0SNrF5cAe+W+TxgoNOZvEF3ZkgEclnAby7ti
hg7mZaD9HYc6FOOtVc9adtnDZNbRPrTBvPVjxNGms6hBrfx7nthwxpEeM70g15fT6kUzxbtTGsne
qrtv4LdvlhP/EWmnryg2q8kNS4qaQpdA7bKLo6vEno7szFnare8YJtgjiFXFZFErG+2/lix/0U07
o26Ne8R2LTL3ADg2Rp87gJ6qem0a2XgI9a5GZXyLstT9ZWhIsnCkMuYDi/mozay2vVUK7HQzIGGM
2MsX7VGIQV7pop9b551+rTGznzRhXjPUddUuSVb65Jakxapg4huWJiYYTMHj6AguJBFdQy+l7CED
2dYnz9YMId173z27vak/UECD5RO1+qZ7en7MEv8+lpRABC0VgJPWnWBrMKElLI3Tj3ktwkCYiOlh
qqeRx/1VWUBW+eQe/Lz4GzuudajaeSNiW0epc5VRVcZUmSHeKrFd9tzjuMmTIn1oCZk6Pf1OAE/u
uadCHm7pgQZ7Nv4g2kJUHLFGM1k6lSGwytZmaE5PHKnBnQyz9IHDhKmop71T/wYLZ+60aOzmdxc0
iqpQYKNVz7FRqD+ZO+VbYQYtrAydYV0d3wytu40tVsE+6ZBmJLYZbMlwoWlWXJqGh071kpFpI8Kw
NMa4c+Z1DuIkVT1WzDfrgXKGqLySBWIa6+bRyqiNeRo3mzttFHVh92u77dolPVmovRm9JpVnm4s6
soJLON9lZRlVUAni/0I5EE+gpsUd2UZgpqcR1OijJYyIdJ23ntx7QXQPYRePqVW8VxgVSPH3340o
DMacPTHo+cHXGHenkIawaDrL0scc47hgdIaoxRdSsd3zy/IemZn51hU6qo/+xXgvpysg2huQJE9V
ENar0mzYNDDkX7kBvFXiWMa9pJ1rpfKqXY2dtq/suH4nT7bhLfZPvHbLVnGNq/mwM/pP0ow0l+SB
cTM9A/JGWyAEjHhjRyOUB8Pu6Hmsg0emOsZWstknGmtHqI1inzrAThBJLj1p5SUzDWbsZg3u0m7f
VSHvSZYT5Fe+5Ixa/PiGKUgSEoB2sMhh0WWsRshx2dmCeYqhs50EoLhGsPgnIOceSXZ3D37JU5kx
JzESHIvuo7ccbkWA39IZ1xeipvdhcNC14Quj6xY2GYF3kB5OB2QsNTqxCUKuuzDNzCuprH8WSglz
cCKSIdlEs+dvIoJJpUdi3Qfb7dFSjWzuk1sCu8iuWtDKZVTjyjR7IFli4OOBzXLR6b1+c9DmV4w6
OQH68oCl2a6Eu7SlrGiraLN9h0a/xC7b5zM2O41+DzUgECxtJFok63ycaGIlfDiIXdUN64H1dBm5
3FZqg6LbpxVCLqbnNjp3LlRpeIn2Otflroepuq2IFlS1TlnZWIuV1AT9bxqwiybvgpVNwPyQudVu
mGssFdDa1dCCuCjLbm/q+vvEeX016YpuHpw8AI17Z2uSHOcuzc9nOY6P1EcrDoUBHMwy0JZa8xiq
ct1LyghHmXzEWvIYLLAvbEFCMFpYsYu6DXfseeh0cy1wuTY7OGNehxNnKecEgo4z9GAb5QW9NCdy
NdxCmRfX2bW04e9GwuqY6DGw9WHeFsahmgImVkXcb+o4/hqkFa3FlJH+5j44+D53Ld3e4JNb9qo1
1lVOoKoIeibKtvlO3mrZMoHchJgwz7oT4ct0cTFwpl9YQWofxXgM5TjueJHPk4rf2ay/MTx8t3O2
9WLwucHRUuFo1Oh5QRxz8m70pa450wqioc+n1sXsUGZdeLE74g0ertLK+c/hGDbqYg+M9mFE6YBu
i50hdOgNGkZBNYSlOI0X5sdrL5wX/N7+0EOwVuz5B2pI1ialjqumh2I1K+K477LPgfhejnq+dOXa
JRK50ysOvk2IydtBxxbVXJhlWc/f+JLrS17E1YEUyEGolj+TIhEqFOU2IOE4/x7Q1P56zQjKU5qn
UlWw3ACP54kfsxbvu8gHCcVAkQMSqDBJrW44TdOHzLCe4N4j6urSCZIUPtFLI5oOke0zYiD35Nlq
xeEpvvmqf8Ql6/vY6J9VEcxb4MyFzf0+jWxn7QbGU5R4OZdF9BxZQeZIsH1o7WFPeM3ZEUPicEoE
ykLFf2gZW7dI4sZSMZMi9BJrYfOyv1vKYWc0+IfY5jYLpaoHKATBJud2CZhfjHugg0fPc41rm2qA
zpN8x2V6hlDQ/DSuWWENn5k6/vgbtqa76bHbEZTpH74h4n0fjN6ZSM+6K0W7z20tZnUdzG2iV8Z6
qD1vgRaLmMEL0ke5f4wLT+5E1KCa+3CONPugIBttjUbgHdSi/0T93Wrib0190LtNa5kj6UMjfnTk
cBfvOsgHNPOQzWnyhBwPsvxNR2EeUQqOvZ0E9IRT35AX1o/XIiuOi6qNY2yueJyK2t/lFGbCHeXW
3EOvYnPpvutkhBj/+5+4TAOstuQKnfrQQij4KYmrJVVyaExV/U1iysSmaguoSd56IpxXbrb/OZN1
SQvHuWgCtlSXmdrCJSdvCO7DWtf8mzS7u8g+f4cQaI+O80Yjx6IbXIKysCNXr1OiwnShTYl/doq/
jqq8jx7AM27bAUqPzb2mFW5B5QN7MOQA8WwhI6I5xQc3h2ao9Fs1eNRA4wOj7YGSIIAXFWeQCnyQ
h+8pnqkC4JhxEgFAglTQQDbBW02A1Nlo/pC/O1W04ej+4Y90bSHhR+zzGu3K0OvopelvNEV5731+
SETsUlhuVMB41Y/jv8zEPj2MER8MFo0dbTUBqkRF7jelOqQWQ/+WI5VnkiUF3Va85Zi1Noo5pcH6
UVaNzmEEuUDaqqcJQXDORAigsTWrC/g69NiCWiCKXhbd4fUQdQ6K2+vLCj/ZwW9tCv0kIlZfTuYy
IkiB25km2hlFonWzB7ZxZX14Pa8Ym+6Iw2ysegrx1urRWlacyF//ZueNcDXmf30MMcF3FXg4MqmY
NjCMv74iV4Q79PVcOX2mkxrkP/3vu21NM7IdYeVPzUjD1MaDQz/HbiBUPtime4g7pCXW3r3t9+6h
jSUxw4jevxar9cGMPNwXnWr53M3PX1/VrWlvO4eZcTOoA3LXcHh99XoA2pkWVGIapIY8+hsGSHQo
oPum1cPPQOvLS4IFYWGPnfO0SeJvkggrgpXFPulJbPhQkzv6HjC/2kVYPNFFHYLZz7hU0Vnz6nnZ
TrynKW0yzFRit3i1tl7R+k+3AmISNta1U310agaoMKkMEdsb/Zn5jBea1v1VxjVlpvQOPXXHZNRi
J6gk89PG9v95KH/XJpHFu2diZSp/DUR2ng7C5IkAPDfL+WmBvEbDc9hyH/HMJ5oOBQvpsO8GVRyt
OOw+0/TzpUnm0jaBNxOzeSmW7URFY8ztcUHzy/S/FyBMrX++QIEE7JueLI8NdCf/Ui2ZPFnPjAvl
7Gh05IZaYcmbndpsSKgwX8VNkT4d8DfrJnGqHdsxl7zZoBPFB3mfBVY/H9iA1JC1+0zV++vVTjJi
6pNHMOb11CKgtMZXpG/JDCR6LZ9I0n/MvBquMterj3qmZs2CqTbASwJIFqzBn/VL3+WEkjFhIz9i
idVYFuaehEH6ZbcRsDscaqqhkIGt43+BkOG50zhLtiMUXOljM3XmkKftwL/x3CKh1LX13z06irz5
+yYigHIGhlIoBSvbCouvyRoIzcVFd3w9TZAy9cn6jLu+WdMAHC0BOHgLWWveF4EcCCF96hyYT9pf
OTMevpt0JiYfGW07j3SFaivWaJXvEaHiC6FCssNYs745+x+mJoGgGCffvW8A6dApWJj7NejKyNRS
xP2RLJf+EFY6XkQDncpNe/8rmzi4GprlAyRx/S+y/2Vn6083pis9UZ7JHqMKvjR8CsumTKyTA9pw
iY3AZOtT0UdZ43GjYimYhLmPPeXshizq10gcwZLzOPcdUU8bcOL7ZoLNFHlufTPt/Jc5h2OV73HS
aZMfX7qAc4My+kmCEuHFTL6KxNwRkryxaxrX+GZ412OZfCdI4ktRIIbbAxJn1B+BweVLn5gsdBj3
iuMUgEJLviIYyx1CA+JKDy+hkn87jSKDqpqmwwTfBvNU6F4Qrwm1qeYQytL6agofmShlYpJajvll
NP7vvhrJNPM7vqVu9xYJpX1AxVqJPGW3ZyCNmmaOmcDKKEGJE50DNaZkxtRrPjGPjoHqpQ00BrYh
fSZ4oZtshPWcrV+vdTTZ3Woi/UNqlJe+CFcthZJvnSqv7KVb6rf0ABHXsd9DnT4spomQmQJ337hc
uB5WY0/Lgm9iEpSxJ8OMfZ1rX5vozS8HBp7OfD01uboQWSnfiAx9EEUYv+OJy6HBIYg9TWJO1Xrt
i9Vs2U2Ei6hLT0/cCRj9z9+nYgouiDl0J72Kis9woDFy/n5sxvq2ncB3WtwUsqxrvqYkec16PJgf
n1iYipOjUYvw+suMli17atfxybAt7xNZG3MRdu5iiJ+19pboXUi1cNftrKrtvxUeQ7dtvIMfFMht
dvDovYyE7KgCFNrQ/Tb1DpT4yLWZ6E39Fur+5+v7vanZ7CqM8hBbbfksSIRFeAG/dX1aypgRTWTX
Yh1NowQNVrScc0a1kYXYJ04dfQh066OTD/Rtz/8TwwDGiV3tHmWXnVNK497MMDx78PWXUUMxhCk5
/ig/kjuiksN3RRJcs9ZE5sOPrnDsnYYcSv4snr6tKrtxjZQYjRygJbX1lozyz8Rp22TbPdoVU404
pJHc58AuprexA87EXCBa+KOqvzAsCwCTONC4/1hLTTSoEW770T1biP9fOQ4PvPYIx03JzTPkcnPI
XUBt1sW2tcSjyhkje0jzjK7G6q2EMapf4nR6GC4OfRci5qqkLujgu9yujPRCzTWYNysV96znRu/H
5j1ruWnLofsDcdj5ztDMrI73TutQpIeypKDdFrRElZwPElKS3ME3eoODoJPhG0JLDywP5A5V4e63
nMfGgu7Ni5tE7p2U2HcHmmqrz2upVfMZt+zZnQOJg1XP/061f1Ff5V8FC/5e6Ea5fn1bj8WtzBvx
AHXiw8Yp4flXvxBZk+9wpK7DGpgtRqn0PnJ+PbOeYqrrnDU0lmAd+QOJKBmgGEU7Oxcw4hnocNvw
pn06Fx4ZULm+cHyT5Jhfe9PEnGHMMaiGZXOgXwnejA2kJtK+BtS9XdiP2hp+Ski+XnzFKULfJNzh
Flvxn6norwjZDKsxtcBaAxJBzA92C722gAyEuaEdJFpAEaBHXKu+m4iI+JQxACzsofrWtPFRGE7z
1isVH0IXtgwnmR1OYzYnJp+6GHSU5bc7XTPKb+UQudFO8G2Q45vGJnhUPZoOTtxYubvYiImbd8H0
PYrwGlpZ8+hFK88NM/hl0MjpG/kCuqEsMV8SX3lYUFZfP1+p/qIltJpzM1vlMQJsQ06a+9//UXZm
y5Ej15b9FZmeG2rAHaPZlcw6AgjEwCCD8/ACI5lMzPOMr+8FqrpVVbqW6n6hJTNJZhABuB8/Z++1
X4hKRAYCBwF/WTanqjeJgv6Draov2MDrbcBQa4i1k7CIoSoL7l/HsQ/GdMwlLaBY8iT3dbu4choh
YxryvcAyBgR4HWPy5CgRluG+fKrHp8ECZ1AyHz0inCODrTS6V6dHzUmJBZLmvQoNZANqpq92nod2
yDkfJebsNfANaBGKV6WIqbIhf3x/5TwYhFPVUKjth3xQP5ICcMuMNr2Mm2E3KemJ0wBigHj+MSfE
LJFneDUMzLoVEjFJDzqVIkDwP5bP0sinXZS0nRcTGbExaYdRrkGsHGT9as8L7YREt/YgEj7jGLVC
mGn3zNF5ktsuOTUGW4OebPs17XaCdslY19xPszJ4IXuZsWj85gnWjJjHOau7Zo+cTHoVlDM6SpTh
VsaINHI4LjttiS0L8Q8B2iOrVMSoqGowXii2jVWMbbzDTdgPXFy7dOwTKFb5YMrl+P1EWSl+LNsO
PqrBQUObp34eFMlBafWFHrSnoZ3G+XC9GBNGx8VuwGEHDwYpQUiJ7S3bCCHCgbROcVo/VkXb3dnZ
Oq7VOKWrk6a9Bk51m4QF95hjbRwD1eyKyBo5HO+11nwye7SIDOGpWDKMB01z0Klu0TWE5j7jFY3r
9EAX0eDFs3U3z/q2aEZ0jHQaOPXFrTc207QxgvQU6hYTYDgQU4cBml613U3pFczfJ551H13bM7bO
Z5AVxJiaiLCcYmmvAzArm66n8smbCaoh0/5Clc02rlJa8DNLNNOex6AklktVflLiQSaya7ZJm677
aAATxf0GuqJuH2VUueTjqfedXvJsqgwQ+jTYZphTAcvIxp9VNfWTWm09hDnswF3tc4IemQ6q6iGf
gba2VMYctbHi62MCCCcN3jjIXWOlI5/DnGZMGdW1npJ1lGqId9drbLdx9tpk8UeEXQDve3ZE9HPW
O0wdPNXHZMGIbKUoIwzbpQGJvwtgNSxAEw3++u36VZPjDw3IyquRFm9j8ah1CqW3YhzDAF15avf6
eaygEeLATkH1cpiVvfFo8Z4HayvDaafnagxKL5AJvwfo8ufIgoXNW5VS++4jvUk38Tg8gxFH11xA
gAvxK/LArkOWUkkHdJuAJFpWI2N1KEw30cJjoBNTQdONwFwFe7snmOO+6YaGB2c1bc8snoupJEyv
oCC02iMDerkLW2igdI/MV1sBp2Fbt8mgJBfEZMU5MqnIE7Vw3jpNewrTtCCVgpOLyjLuEWuSr4vx
vpP1wBJgT25hVi+NprbsZDI7C94fJUF0GC30xoyeUgkDMNkgih5tWqfE08BiZLf5T6NTOJgIYr+y
ZGjwC6sYHPQ0dYuejMxBpS6kC3zNe33F4AjeqLFghrp2OB8ifrBJz4k6e7coBY5i4LrXBPL8zIEp
H5XOfAjxK99WXOSNFRRn0oFryrlWnuy61E8w31vo6MOxBnP85uR24jXqHB+1OG0PbFGF2xXc91VE
FmA+1Zd8MG1vNs40YYY9aKrmfvX5s3SbY1Rdi0HhiQBAtW/0vKaWF6YLg/2EAYKg3uQhLxC6mtGp
cix4TcYbPZAZBgf/S9hfBwFg2oBeuR8sMZlAT102DtyaDSbZshTncjWZWXzHWRvZAcZQ+XSCyM0K
Mfvcf/OGYkzdVlESeyo/AG3+Pay9fRDl8dUsMd4Rj1KUxC4nbQSOI6gKjyqQZHG7Hw6J3v9k5DrC
+bBMAAUtU99y71DFb0cwD5uoJ/ajDjTWLPVzzaxWDMZoWYuSuI/2i0pt6zA+2FRDHtEzz95xjHY3
6A3hGA/qwypIi9daokes1y0ZxjHOlwvhiG9Lr5L4xfw/N9kS5gGo1xS1x0p1WJwF3SfYSEpJn1Nv
OIj1AwsUaFGT3JAjzSmug6P8SDiq75jag7PoEVNOBXlldQFMQ7HTdwBVe0bbkLGBAIN+K0geJSBi
zy5yJCo6BnsWQOxX7sBsD9eN3fYbhdMBWE1UCPNyZ9atdq6HUKAs40+EgYPOcgdsyTiqod0sCi5M
WcQG03W2ecbmTGLMYj9oU+BqSJbo/Cm48SMzf7UjlDBYSsu9EnfPbSacnSV4QTGT5FJvD7qitQ/k
2nRurHS3FP3tbqTphqcGRmyPCreNx3exjKss4qikoYQFNn+VBCwzVX7VAgC7NGsipgxEnPD/cdti
g+BkXGsjK1hSugp5iq7GzPRc41fETIxMswJ9dS6isfClQQYfCFrkaxTqCgMXH38jkuIxvfv+7Ry0
gusCSfrqeFLSCfilyYxGWmoH3bhGv5Jpd5VDLCcHBZzN61JL+w4YcLMlg2o42UPBTW3TWPj+L3BC
3XaEA9qK0l3SZTYvc6V+NmZSvkqCN2gsbWxHJocpGwmgoCwt8V9zyFMoKteDuQCcvfk+d//riJii
DjupyRJsKVPyujrATYk9J6H478uWQD0YdK9TnbLk2JVx3TQrGThEqbbeVqqGQHIkOnGnamPmT6IK
X41QOcH8Wu5Hhqc4a4LCLwiEJrKDwgri+T5XkJj3BiGghgYdJgIaF9pHnuvgbGSXucDLPk2B5iaD
qyr5iU6d5TmDeUWVj7q6K10McaTVdkXpV4111bF8niabT3hZh6H/jAumHKyapA5HOveoVHAjIZyE
/d4jECmtb2fpGgOu8kt1PYlQYEbKnr9XrDzGSNn0jCqOYTFzQ2i0e8oI2WsQ1dedlfyE0sc8vKIP
QRT03TIQ0RhmXwHNhz25RLt57rptJ2Bb92RiGClDrdBpgGwNNIjZl+Im2GK9J2evQQlLHvjPtOfg
SJNiMyNQ8qNIKXyGariYw3HbQCm0V1lWQUtg6LhUg2Oj05R8SouLdxxxMLTt3NOnbIFT6C221Hdp
kb6aaYzpiLHcpiN7jKrNvK1HK9wCx3rFUa4cA0Q8TX6/JC33H0MtOllcMqVCH2SYrHndxA9KKOqs
yGr3jZI1KLdohxQmRs9U0bpdzEXeA1JItJmHAJcbMBCCKgmKMxl1sd2aeKNcQLm8BtLVOXOnEhn0
Yl81gFkYhpQE/VgkL9pLeSi62S+7mFUgsSGtBXdTpbtTD/qmz0bnxG7wCO8ae402U8wWJMUYMUdS
UEteSJfqVYIhK2oWa5HNKDjATG9B+bi2caOM6eSRA13tKmXCpmK+IOO4m8rCVVOoG4Yg6TQ6hKmJ
EIQB+JJGjJREf17WSZCaN/Dd7KpCMNxtkze7C8ChFOTTcpRFGitQRSXrxAxJXkSdsc2I8dm8Degb
cQAK5q1R9Yi7ZZQDrXP7ODrG+wByjuLV2jP0X0brXg8XFAbrFKyU5WowNTZO1e6nPLkM6XKLG++J
wttVwQYbXfmm69iYyzA4D3N6aPoznSWvJhjF1uBQ6hlnmyn9xAoJ4SMOIWbkvt13yq4WCZGk0B36
nCdXBQ/qIMfciCzDI1pfguaDtILC79WJlqQhj3bZ7dHO5Z6cDPJTI4YTDufpMUCoSTKOo8ImNupm
N2bY5Ybu0y7QHhaTfEcL/mNi961kgk4JOyRTlEuRnMDyl4co6Z4lUnyftxAeJvs1embSuvL6pCTL
gK7LQRTT0YhrzW461hyzeTCgAGv5PF8VxXSINa6WEYzyEE10rRPschA8VekiUCPnTFCu8ztMm6oj
pt0mlRzO7SK15pwUMVp+BVOClmVk4Q53pJZCXgF0VsUxkGfamJtqdLxBRuvLUr2sHpASLhCr4LQY
tbP2L6yXSc8+9MW8wthMS055oYLsh1LAsZjfWSjbTYfGyYWoQOym1b/oSBuRToUewLmFm7mM2S7l
1hppFqrYcZj3lIRnLb5odV9YY4kImpsJ1h4FZju54TjTGzcDjeEZLmnUteR9LVWwa0R+HsgyOkp4
niyXiJlZX9Gg8+rNqkIiur7JITrxhsNEb5qowc3lMJEHSFDabcg6r0zJz9wAlo8S8ojw+EnGWkBT
jlFMyK7ev+IbaLb1/DHGCkDutOUWJVMgNYTXduHPLi7odEeztQWeRIlnRw95ECLuRA2zM0tSbVGG
z4izltsqTh/GsdgNoKF9vaV9PJAjy3BWU7Zqp9QUvz7g2PvKmeKdToPVLTusYAtlXHIOB40GG57N
ycyOQ0Zc2Gh3V5zFwIzaZPrieEPk30F5CmqLNVQggw9wLTqzrTIMJmE6I+313qBdrCnDxaJH4Ld1
/dVYSrNNQ5A0xCl1lYpktGFukVDFLqaDaLc7AxBxCepioGASSW3qnwR0NZuk+WKmCc5JA4VkT/WT
Exi+NOWWCvTBVov31iLcRJcfIM169cqkIKglekh9MnaGqlK1wi101Zbssi46iAZ9fFx9WmhPEJfi
Sg1mLA6BcnBq9bZ0gIeEDNh1Kk4rl48NGBmG4KfKnh9SHAIGdxF3MHvKkAMRTtrcYXCkksGt56AL
9fkJkJudJS+VQWWojRqYthghvt2952NbclotCA2e9C9DiSCfGmQHq8pO0EXYguE/1XI5hEvkxfxw
GqiouNjYqy0kRnv5kYXGfTbNP3BPNpusYGKF1hqbKfx6Wvuf5HcXm31l2ZSmEAiYVZrXPeBNu8gi
LiLmkhra0AbF/UwiLcYMzBIk2xMkRJYW9grmgsvHLI3XzOnfU5B3ehB+KUPOT9LQH8eSX2V4NCa8
Eug4pAveGIvz8iZNln19HW7Cn2DmU/o6w/Yrx7QIAUIs2yltBWC/DD01/EAtUgMYwFELd0snwTt6
A+rGZpZo3N1Ma3vRY2xdcpduSLuTow1f4In20zbWnQpNMI5TLXK4DevWV0Wf+IuZHythQlGznDuS
IrY5UYHbHvqSoTWGOy/BTWisPVfbuVNz2s82k3d2yVHW2w4JTX4RKdb1wVzJTDuyC4/RYH8yYbqp
7KI907KbD1munXjokMzThDeqH3wF3DkY9JHYLS02qMpOIJhTYbLSfUylmPYt+LpBmP0m5qnkYKsE
V1Hq2SGC99kOc1dPwTHZNi2DclSukgzDU46ImGlLQW6ryxXCg6aQIIeRJlfseS9NkgkSKMZdWHym
pDi7t5FN7OJ3gO3/JH83/CovDAdC3BP/+K/f5/H+6dN/POBlLfP/Wr/ns6xm0J5R98fv+Id7/78e
/vKzbP5yvt89/PIr/a/y+j3/av/8RX/46byC316h+969/+ETr+iQ8972X81899X22T9fCb/L+pX/
r//4l6/vn/IwV19//+tn2SMG5aeFcVn8PrtXM81fpf2ev6b4s/y3b/hn3K9im3+zsPibJnuFFLpY
Q33Hr7b7+18VjeheaRk0TE2DNo6hW//K+xV/s5hEGLYlbJX+qU5KcIv7I/r7XzX9b4aUuumgpNKk
Lizr/yfv11D/kPZLGSiFlHQxsLHoQqg2/9Hv034bOWhxUUTwJvNKeuGou4OadXf5KkNIUaLJxrpE
lj6ddStmwLF+MP/vn0jogAPchcp2RAQ+p9fJsMSfHBlBkZhOf7OQ9n50ZFjv1E7NnjiJPoYZhWtH
xO2mFWjGDc2KAKYSizDmDeIYoxgvObxJNDAObsxB9YhWnIH1N3TOKQW2C2gqwmj1rySbDkMxV28W
ik2zqE8qBrDcNWYr8ntrJP7DWdobBCnVrpziYhuvn0b9dPe79/q35+IvRZ9fyrjoWi6/uuYh//N5
Ofz4+1+5grxxUrcsUyfOmf2Fm+X3VxDLeEZ6QDUg+iQjCixlWd9ATaWrEE02c842P9cBKuNRwhmW
4DIuQZou14SG2ZshTFbtXBylR9MMjXZn/8Cw8wE6qrgEs8gvjp4Px1S3EeSTN1SZ8eyuoTKEP/Jp
rPec7qykOM3knyHUhRvZIzN4ZkBDiwzLS0e6wYsS34yAAV4LUcSMamnv5hwyvcTINZ8kE8DdqdBu
h0EZ9xmgchCYEW7hOqmuYBJGmwVWWy8MhYi8eL7MkZwuqhMX2LhRnQplhCxEb5osjvQ2xJHrY0Ef
mNLRjZN8vxdzcMBMoGJInmi49c149/2nuJLjXTH7Qw7ut0MxRftopWXCdvocKXyA6nAalHHugTUa
j4FCOVpliXEDZXu3JMpyKtq53IUrrgjID2YGPoy9dmhk4tyUeo/xaLBaP+bin9qFLI6+iuc33BmH
pIaqXtlfOgp3VJ4xPfaAtpIYtZ9L1l5Q9HTvcCFalPMzLfoYgeFkTqP76zvn3x89W1rCsFXDUs3/
5sYRqjQ6juzaFZWkUGl3Bx0DE4lbzOySG5pOu6Drk3ETCODhCpO9DznBJM1CsgIcOGQcIobhQZOh
dhkS4X9/RqY3kvtkoGSNCrPdqISwPGaDeNVUCwKHms0TxxOIoRt4hvVpoKZKzK+hqkp4DBqu0eVG
jdlVG4YYj2wtw0EGONAGfRCPSW0Ph7E2aA0h8BYooiP6jlrt2JuKQ/CJUevnCMja2tLahUdrWyU2
f7BEwQw8I7Bz7Uqznn59Ea0/P30OYz1DCBAEhqkJzfzT+sV+p4tKGtVvT58WmMYdcWGhWweBfl4y
tTqLCP9kB17tzMEnnvxOBstujC31rlfWkXCsQY0Lcu3u+++sj6mNoRxkrGFguW5UpnZXUlhna2XW
GIjaLvDoeFSptN+dIc0PYjDFY2pE6BYS0GJFQS4jgVjGQ6OrLzE0chYBB3KQrjiXUd+iCWlug/UD
fZxlq3ULPwxDCQDSeNvFaf65LJjfRy25G2SsMozCP09nNbmoKwBpqJk+TtPSgMhK1+i1sHrukwyg
/4ysImVCN0qpPjVEYfeUmB+KzvlgIWxgzWbap2o4nDMkHwcl6b7CdZ3Bl51fvv9EAutXKcL5UI7V
+dfvk/6n90ljXG2rNjuXs0bmSedPq6SGgVPHgqGdyEmqT3MzvzL1yH9aFgcspU1/JNRT1D25cU8L
HOBSCMcypbTb8e5Xz5lW0QYO4vmUJXb53IF7FjBhB2OAxBaa98syUnO2pbUz9PImJnwTiEYXnXL4
Hdedrd8jACgPhkmOogyYw5agpuN6vmZaQppGqOfbStubthFcm9q43Hx/iGwci46q7a0Bm6OZ9ub+
P1wT+487B4pzW1t50ra17iL84Y87RxFHAaZtDTFO9oPxKU7gUB22GVM5TK2QwJvOCGlaRMb9WA6x
Nw0aJ33dUNCfIqlk9ZCPpPs+R02bX3gCZ+a1fXXOFiGfTcsjHu5HR1d7/42VovUXTqgMMHiR4qof
FmEuj5lpVDtnMNqjVuY1/XEt2dLVJnXJebXCOvsw1ukLnCQynhq1RIrljGdUWNh/0QN85L0AiRLm
b1WFHqJp6P5Lhn+3tEYx3KHC+xCoKKVi/YeVUxf/fuEsbiET/4lhClusRc3nOxHf4bpD/w/UkopZ
JHN34lSR3UyBYDFsCYBaEaTax5wRAYfJB9RfPYGiJ8SAoxlsb00q7d0sZMCAvQx9JpHdnWPpz6OT
4reHLnI9I3pyR2t0HvMYoAvixRFDlDmykMhyr9epzkkTN2Fqy+WBHLqIg0EaXgF+jDyjN1bHFjRO
8Gglo8duunJgMQcTgy8yPeXzwEwi6sLh0Zy7GS9gK71Fn0O3JzT949f3lpD/dokQDzk2jxoliW78
eV1cu2NDW4z1CQ87HpvOHu/WzG5OhsqzwLlx6DpQ6GI0R4xFOceqcsVdL33wGeMTV9MfzEnwczdq
DK8tqljnw2lXmdmjKchGbSTsdkAkJNBRjZAAEHLO+fVvoP83vwF7o8ay7ghdc2wK59+/yTizMgqR
Kj/RXRi2OZ0kdRoQS+RCPAaLQ3sZSX1mdEdTd8CuOPYDdsb5DUZD6GYEJNAI5XZukmm5rZmZwvgd
lnedUDj8hE1x6+BhubJsUP1LTTRdTysul+QKAUGI1wCOf32gZCGQQKssL8IywurvMn5Qrv9ZUFrt
o9Y6wcGZo9rlxNr5RHNKkmkxHRjg4GhZVTqT7/7x15dHrr/+78pOzeAMwIZnY+SkAuU48MfLUweh
SRyFmI7FOGr7SZnaWwns3s9ENm0GEyYWi4arLSbHc4N2f0smk0sTnbxzwjc2XddYT00aN9u+TLoH
4t0L5rTrCXNs85vUSPbYduQPIcz7BPLbuzIWFGd5pL4UcbbmxmVokbEbeFrAc9Yk+stioRPif8oP
U1XmGDtiPFbWlbZySIucTWv9DHEZ754NJfjXl0MYf74cuq4TzYEZyBRcGn39998tCTC7MunMLSBf
RUuIekEQcj3rbg7h9q6Kxk1rzyDHTOLhd6UNWR5DU3kNJO0nniTItirc9SyeGh8/HPrroucIRJYy
89GtRUDJcwlD5gcBNOCE+ugT1AGyi16ZHyEKFf/hxtc49v3xndV10+JoZwqHgkaYf1rdFHXmXZIE
Owb9qNG0e6exurwC54VK1scMMBvkLfGknPQCu3ladwZNmzzErTBiVltsUR1MlqtNm1tncw4go5Oc
0G9/fcE1hFHrnv37W5AzraZpjmYQ2sFG+P2L/O6at9h8UE1Ug29AOcsm6ZJv+jiauAemi5i1fdSd
e7LFYI/UsbZvLGKflhU7igUpza7pguAjob0Mnh5Upxt2FYSycC/x7iZLd9/ICusH+4g48a1XndCu
o6knSC4Alt6/lZF8vIm09j3FVCvC4BCJ7pyM9pkUV7fvrkgBpxm0MV9HhIHYva4zsvQCktISSJcd
LTuSGf0lD/1uCPwI3ESHrbfWzlp9Y7CdNIo8pt24qyxlF3c4robxGFmPMs3JkGPN0EirEjV3fs7F
5tGYAfRyEkOvsLiNtG5g9/uplLjdQndMv5zkNbFf8/lRkn0YbHpJgNzBqPbhhCBmO92T1Zd8zutM
2VXz66CF91jfZJeSXzZK2HcfGuPnSFMoolAHphWyy0Tt7TdG8EmBtAshy/lQlfsAhV5vn+RwTDri
gqM9ZURquHCvWvxqlWsZvk13OyCmzgppUdqdS/xAOQOx4s2KOFTBjZwW5Xmo04NKRLOaqocVwKW1
zP3Hfb6ot9ir/CrOPKOUd4FZPjCoOJND7lfkrTk6QxxSBufeG+FQbtjy9vFA9qnV3rYZ2RJLyzlV
P5Sx9bACrgcGcAvRUFU2Ysxtd9VwarHaGNZbqCiXCPK0lb8Asz1n2uLj/71dY5qrRPdaiyWdcLx7
2urVMJGiJ/YNcw5DBflhK+K6j3GGrWR00KGEuSJJeHFomUIlZyYQaoQ2E0ytkmUkLtPibDQscKQJ
tM1Tirk6YgCCD46xGz8sHl/CmR7dckNe6F7v6dhdgjB8Chd5FULO2Yzp+DPr6XQ45kccDofQ1jcK
AoPM7rbCm/pA2eir+R7AmNkEFAWMeWdul/AUPLXhs00qrEQYrj8aqO2HLWWEeCT+QervuYJJVoYA
AH70hJ7nOPacEBxCYnhpnBEm8dIzUFn6e/RozE5s1E0eWdS5/tA1r+n0mDj7KnxrzcvQPQzSRUwb
kl0HASy/jZlRoRvpOhoBXuQcsSJuifQS4hTWj3BuXBTuLp4VxiHYhuCBOYcFOUR8tLiYKB2L4NV8
LUP4YpdMe2W/QL5Yvg1Apkp/bHcdk5VMQyjeNtRN+MR1sNe8liDv3A4jImLvg0TERmfTjaPFrdCV
9jG9UaPZNGrlqU27Mbv2osTCr8YnNQ3AT6Zb+0vIzp9SdZ8yEENVuf0+ihFmknS0rWW8TztETTLm
V8S3WEC47hOXywB/3MfE7NHTQsjLV8Xw41bHnY66qz9QLG3p4/gp5o2OQnJUp4Pk9k/RPKXJbVnX
x6IefJ2+fWIW3tQOwJDoLDn9AeWSZw0YzENlg0AW9w/TMu1MtXFok+raLrQLGiBQJgwnm+Gq7bDu
wC/BhnoPp86fc91fD+1jzt6dASvi0Q6VwlWScEsrfbPA0UE7oBmU2p6dHjLlJo9uGY+TLAExuIz2
tfSZpcB6SVrIOBuCDCuVufuRbrOxXEXOG/K5bTY/iZTBiXYENbEpmspzosw3pOJiFV17eOdprt0o
QHfVUOHM+WB5FQ/dCQQeF7tJnnKLqXeLGf+1MHKfOZ+AUTW3Z33uvlaL8gNlrLZjmclGQzK8z6m8
GXjniBtJUe02bFGp7+RDultw0tsBOcrg0f1RyfRDzXDJNZbmA5BadkEXNALxJNk+4QiWRAbrw4CK
RXMUBjZ2fpRqo99VKaEkbaAeUA9bB6WwCZhMInUPdIwephM/Mhvsb2rLOUjSKsB31y+5DUeE3LjU
B9KSHqqmRTCnDK+0ojCmKUBg1X6HA6XaxrbiR/VqW3Wal45a+UAGEcltWdO+qCashLm28jN5b+Ip
g/Tx/WWVPVhHgJo2ZQPfFU5YtoDo0WXpFFp91sQGM58Yb3fPjKjEVV5Sa1rJ+CQnM78tp3pwKd6c
w0Qy1otOVT22o/k42ctyLkddg52gji8jkj4SjPryQE/velK16a5twx26hcZdEBvtGGKVx3YIf/uA
VMzeMcU+f/89llcl3ajhasVZWmH59mxQD5GNp6LA0Qn5PpKQgNJbMWIGVP/nJzUGrB8BX7lq07dA
nVXPVlCHBDZNoKaHC2eG6TvTjd/+z+9v/P7w/Xf/+vT7Zf3r72bT9nOidH3UlGWGX1mlm5yjewgJ
PVw8QiaLI8FAHDLynPPGCMJk2VoN0Xa5SQrJ9z/F679/f4iKnFfy/ccC70K2KVtz3E59z3zalmST
KRAmRCyvTdQddU8OCoA8zFxeqctD0tzijN/m4JgGU6HdR9KfEZEUQq6RgKPVhR7ITjdtJm+oEsyz
PPthdz0KycbaEoIBmUDMW8JnGJyOB7UQByTcPRPxBAWWZfm9ol3nGAGCHkFm7/ez8IPoLRE0Ijp9
NzAMF5q6M2pkYdH8UNbyMOa8BYDrlqZi4XTu2nIhxDPysQL4cmDBcARyhMYv2/RY6muPtvG5mHti
7Run9dflqtQtr1aFm2voLysLoXF6Fk3pAVEkB+xqFvEO/B4SJWIcs3andLpvMQNuh8wN6b8XyXJW
6Qoz5HBpQHllZPo6zy92jU2TkgteGL6mIyZOwAoGul9VZLhv8aCSE2m+IZg75WO8Q8jtVoDRtSQ5
o6s8gPFhX1VcogMvlZ7cmJN+M5vNZnKmLbXvzez0x6GrwdsWZ12V98PSvNccu5rmOevZp4LlKbTw
kGaPPSG5VOdX8FYwcPE6hHYTKd25jKtLbBLpWF5PdeZ3Vvb95vWD7SosfIwu97hmr8aWXQPyWyOc
7WyBhpgfhinb5UbrMivwoJns8k548yA8LUS5K4xtVSnbYEj3OLSPPPs3TMi2TpS+OMl8z6h9rxVM
H1U/Cg3fcdiRmTiM+S77StWOIN7ykBLDG7XwcgJ1B2YIIJbYRVnoq9M2slfyBlEyGYADFjQDcTJA
QYpJe6eQlTWuWjLqCsPxM7Kcc2j03Sr2yK8WlXJI1p7AM1AzOTeWHed6V+8JRrC1jSpVrx8IXSeO
OZxBk0jXEJBEZttlMu/A6RAhUJ1gwKuo7pxuZW6zNr+Mmn2pkcoBhKTeLH2FZyGT004dk3uNFziq
PEIdAKUy5ynzBZoBJUlPFpFdGkl/FmQWp2Jp0EqfZhNwGV7CtHiF/aRSYWhl4jl94VnQm1Rs6oxD
XBMw2bBWqzakLbs9mXI6lSbB1inUJmvaN/1lgRlaJI7bOawP1N9G27siQ48YiW2w6MBEdHfEsK1x
nHVCZRcM3NZJQyPDb/KQCfPI1UsPJnriEAA99QvjfV8R85UzoX/N1btaxKemLq8GwOVmwdIeE0dB
cU+FetDf0jrYm0t1XsIZCwICNkN75GR0MPPuFKjarrdRlmCVWKB3L9O0M8Utk9TjWE1eJwa3RrKL
uZsDMpi3CHaEdQ3F5Z4TxYtadjck8T3m5Zb2642JZm/QG5728rGMSEmr8fjoJTIMXvIgfGu8B3e9
B1Xlmlnug+HzG6ZlYQz1DG36BN50BpONtjOKydtB8YZhZjuA0BjCWwW0oN4ah3zdY7F7lVl2NCAB
1f3oIWg62hJ1fVddGd2zsuhXyXjdiny3znvAa+zykHtNGhQ+9lHrkyMKX4oek/SuNd4WrlMyX9F6
eqjBsYJbOw7lk0l2y5Asd+EyfZIAcXD6+JQ79YV3aLByRLYGcD95qIzgIBkh8W6eosa6bSIv8MdU
u0Rp6IsUFQHvoy7Tc4xOOV9Cb9AST3XoXBQfa50vRLWn4+sKnYwKEJxQIzSVnB/W39BRVt/2luOq
RwyNl2uZD5199XcMCItR0R4ylsDEumUU4Gm18l47wd5ZCDRXgoPQ2x0qWAou3kfW5jkj3G3XEVqe
IaIQGfRNpLz1O2OT17rRj/ABzn0gDnNQsJccYShu2V48Qi1bcz7ZChauofWtBlDzFGyU7EVyg+RA
hWDVjWOya8h7KEd5U8zo5I2vcbzXi+TCaRUmUHE3R8YhthERSZ9cm1pPIdSrB3g4xFYY8BU/1Mbc
z+10QLXtkquBX1SiWjP8uiQqyAZJYg+sTXemRTBHQVpmNR6YM7uG2d8ZFmZDsSZEetE+FkwedCYH
u4CRSdCM1MS7Rh/2oHH8MOcGZkBi69VbEwDTRY9UjNvMxDaaajvsM24DTWEATGWquV8UlidLDNxB
d64dQBxqxVG1zs7OFCEgVY9Cl1eTE211hh+0v59JJnhMJ3kf6av1jRg4HcRuAj5bc3X6DWai7LEa
QyLIb/Vav0t1mvQZWRPOHTPvG0PNNvl0HQagrNkPd6J7U0PpmRXCd89RtrziKb2xm0fnIxghjYLC
NPwmeQjEqQR5pbZnNTZJd4yv1Lh8RJR61wJARffNDG3533Sd13LjyrZsvwgR8OaVFrSikdRSvyDa
whQ8UHBffwegdfba90ScFwYJsaUWRQJVOTNHnjghH2LVBX6bfaSa87tzwk8iXdsGeG9UR7s0Lc7z
9W+o5HHWGlJ8haXX+o7NfyYyL5rlPHI5N+M8S84cCm0P+bYslLU2wUeiljhOLb95mmDvC9sCujTu
zak9WH36AMSDrtEfZOTAs49e7eZTS6CGdOOByOFBVUcUEHyhjSDYBCDA6o5W2R6ybKsG7C1pJRyD
mBa1/H3Uuyva+k7pmDfo7r4OpuOQ3cOm8zNCj4Z31iZ830HqWzqBEDWF82lvRZr6RJU2jvGevtYT
13YLZ5N+yqkTJeScrcKweJtM+2Xok1NpxZcBSysuzr3oBZym+EKk5Sr40fU0XDU2OXEWbzsLH7++
6SIun9QlOrnuI9NcEfwfjGAPJP8f+EZvdB8fwYz7zgOvNJgOWh0cAq+GulNBcyD8HvO5iBLjVh14
+7LKLjZg7F4or1BKL5Gi+SVt4m6Y+xZupT4IXhXNfdc948aM59EO9ktciatpJAjINhzMnKpvXO2Z
d6GkEgNjeySYvlG00HeTZJ8q2q2c98s1sDZruqV668OouoZa/jYG011AMqeLMsUo7iQEfcvmnFqs
4VLjYPbsgio+YAhVgC8kyV98wQ/Zj5fYLc6ubh0mQsLglQfF3WuF5qtB9eZl7bsb/ErDfhU2qAFh
8wLKoIN4kanDKc1Dv3GGE/bsQ09PoAktQesE1/0Rt2fgC/AYQZZ/lon1rY7Ge6aSZtWKR4NrbJjP
lLF6ydgzjoX6yZny3WNVR1sK0VeBv6o6eUHzaU8BpXvyoLWFz1ZfLxrwCsVdbbFIR3/TvP8R4wKZ
SnlrsIbHHeuKqLxoerItK1/t800XSrzY0VMy/iTOcgQDzInAPGqV88Anw3ep31unuOoSZnjaAAE9
tKRT+goIdRLe3czdUMB5rRXv2MTavU5oRBusbVLA1sT0lqr5I8yj73kEKJml/vwWV5Pwe2p3ByHl
Vuudh6zM02AclI7JwUThhwd2kv4dpiOnhk3hMLypXBphV+7IxF9RCX+R4z6WEI4VeL/KsLZoctT4
eHmVtoPItYt1yqMSneTjz1S+l7pzcM3w0VuNLwPnhILc9PGZSwCr9KrnNIOntFCMjed81q6xa7FS
M8M+QmQAGkQCQZ2Dw3R8pdE3sEYf+LWfTuiAuYKuaI4vpUOHr3VyZHwpXP3QGOmZEc+ls5yzagbH
wFP8YCSH1qydQVlLV92o2r4z7G2u2VuvGvbOL4xou7E3tq1D23BCgEhMLzJUbwkfY1pneKPjjzAu
YcS4NSBnWJT71G4OzKueEo59iPHbcoOLUPRtjN0wBFxrO8cyGvbE2fbeN82cTiS4Zjz3RXfp2FCn
o6KXxOWHO/SNFXu8dZKg19nJyRuHq0FUx0uAVrBonVA/4unENO5d4fPWyx7EPPAGZwZ36qxz2oPd
pkwVtKOALzTuHMv20XDylFzwNoutndYH25HcnVZEB/a+iqPdHDK11cyMcOVFa/KXTPAWbsITXSZU
dBm/u7w9Mbp5CGSKucnLCPR1AXe+8dQXxzDeUmKdZdb/6QaHE6yHDyf1pdhaw3uqwuzOphcmZhcg
Nehw1JJSSeqTb6cNuLgrk/vmOM6DkeBN65XdqIlHynS/M/wsvQ4D9WJ4bBVSC9CudmWm+d3Yzkrm
2cz7rShnBgRr7cY82tZwwlz60Lzkhb34lcrKsymHg1r/oM363AXm55iNr5bUfzmtToJo9PsuOIvc
9I1OHgtk2S6Wp360jon2TZEgcDNOYvwCxGn2UmLgShrOVO3pUHrlyTGzk0MrBQruxlGqvSkdLms5
lkSuCZQL9sMHXt47ts9P8nsfsQxvCrgetNVxj7dgi9w1EMZThm35V9LeW44vQFG2BtjIisVExWkP
n+3eMZN9q9vs3eTVs/UNPrVNUCl+00W7wvijZH8bs6ISWn1JWbk1vPXsSuxi9kFIHYqzH8IK+ifs
IF36jhsAxKFqikWwpugnca/M4kcVhQdXKXgX0q4m6J+N3/kMnjhB3XTZ+HGhPUgu7h3hXtUxZ/N4
xeaFHqnQjmBtHRA9AF19fUBDyrkUYd0spu5Ml5tvaT+GKnhxRAYorjmLnsXKOLEnY1MPVnWdG3KX
0eFFSiXif2aZG8iLSmegiv5HWlnUEM+S6BXLweXxopMsD5ebRbr596FsynSjpe2wAjn8v+QeYl//
rf4IbxNASfeBQOCw0yOkAOrg4ZuMgHT7nkkAHugcWYGbEj80ZJms2yRzlftybLmXg0Wm/Hl+TixM
dMg4dJHUO8wrYqRckw5PWNBSy9mxuMORRXh1bOOoOlYzUEhtai7NmsMbFTPOURvg9Sw3ZeLA7/l6
jGYwL6z+5+sBI3pMiYO/HDK9mOSHQ8n9fz1lOfjf3+ffbzE1A1SXJm1w7/JqLOLP8jJlPf7eLE84
I89foBv9m0FgYqcqhgbij5ukMAL4eAnLVEBTxzAJMuar2lz6zb0Uhx8vHZEklP5vcn5BcM3npFK4
J+eXQunC8pAGLDVnhW35ky0/ikRVRSxI/52aATDEOh1QUDq92CAy8Nou3yAHkTetv77X/A1dK/kV
OOjzUVjxJ6vKNQY571DPP3GyrOzrxy73lmOVNsO24fkFB6gplPP+8x/797nLMaD6CsGo+cvLVyC2
O2zdxLMRvPxtz58nMOfXuq3Legd5+KF0OMIncCczcqwcq50cS4BwyTbQ230PXSHBNNj/bdknZSNk
y64DZGGxP6Byuam2GRUUiTbsZS+3ajusxTC+VqP3UykvAdnzzl2FL3Uy7nrYK1n3F6fXzdAbdmX9
tkATV2ddQYzX8W8bMAGcpoMqm1MGuyGM243loACJoxamG6ejZai0TozAqP507lpdvDCd3RuHmEFo
3MB/D/JbMemnktILq8gvaQ1mqc33IJwJg3QNi+rRPkTS2+VK4YcyPIbQS5L5EiTEtTj1ZeinCu9K
gmJlARLNgVqYDFfhVK/IKX8tBcRvceoGzASyLp5YCI6y5O8m56ITy68JleH5p+haxBDyO3KbvB5p
XOwZxJ/qejoXLB7ULPH1xjuaymfQ2XcjYgXb/Z5fhimwtzagdt6RuBnQ6Kg+CFpQYSpE4crdY4pn
YfynUet9lFB8Z/uJOe2MKtpKebZgJYdqvEkV4jQUxxjwW+HGr0c6QweqpkoLhilLD4EJs6wEDn6q
xqvtb3JJM+nYt4rpDAtnAx9g04es5EZ3X2kOn/sEaqrY4o9amR7e9a7YEV7Ytc64D8FKuPVrwO5K
JM2OgmX8L/gGaZ2lpeMlMZjNlw/DGV7VDLyliF9bs0OqT7Hns7eNtHtSxQSOnG2bGrxIvOQdifOG
MIauto+QfKFGx6MzzAtIRicTIy0TTmnXw8qsyQClXDE0+uXKbdnM3htrk7ACEgxa1UpZT6SO1JCM
OgoldTUgw8UGyjhhDGZP9C7ZyrcGvHNuoJjJcC2iV819UPu973Jv0xsgswZygJfkgIpMSE1fpa6+
prOVs6gfKw+zp951TsZmv2Prw07/Gi35O5eF+1BvgH43dCnYbbnr6HApKQtRUkkeIl0HYP40+iqD
jDqRnqiUUZwqG7DVpG+c6l7QTRd6PUhRgBRTyL6ZSouiWkHaWgFehAtEmoc4URGWJ103Ds5gbysC
wIqQm9yyt31wZUoYOSiZor3lFFnGNK42/DAI29vYc7bQB35MUAQxVgJUgVUGP8EJxEadxCbmkhIi
6cnpR4Xc5DD7ovNCaGAZWtrt0cXD5BUNQaFxQHhMLomoipD6jd5EREjRmWsS5kShTObiCnzRHlqp
SXiD/ExGYkztxiNhx59s3rCiKXT9le9O7MCKhkbZMSUodfydKWU8ypoihpWGD1CRw2yVRT1u15Wj
b5LQ2oh9MsM9GBdcaAHYpgGEXJKSdQaCj0J7KmpTq0aTw/1jYQMoznEoNj09GDLs9/no7SY7uDGP
A43Px8dlYdPzSwBCi1XfVcJ95KFTYswUuF9bdkiy+2XwTccaugMKqFHWR8PzjhE5KQGY3WkbEJks
vjuiJxLhKgAWfdYEbRlJtQN/ChYEKn9Vb6yedxs2CUHSR2FC0fTELMcA6DBvzqxCIfijyp8ZSRmX
H93xssn0kJnHcIgJbycMQNRNihLahqUfE610BA3KcXuoSdApjlyHwd+RfHymqShn4MZz/qakQzA8
TC/TmPmFaNeBKbYOE+VBi86eGLcNWrFpsYzifJygF6XpXxmUxDcj361aP2I/IYPm2DUsuI2TTq0p
+dR1lFHESutA6HxQk7opTCiPAX1ywbsF869BcS8Z6kU4clMuGRaB96Bn5klS2sWzUjj5HtoHndH0
8nk0XpJf9kBGiDY7EDwkbent2WEfw7HYu+UvKEkEAyHOwPrVZorlaZRA+3uEkwz8gvoaqRa6t3qs
KndnMkqVQ3jUmpa1LqwV6w7i+VZW5bOxxYgs1Zz6yiCRw7D4lKFeicnbh0G1FRNWwvi9UKFA0uZe
JmjfnDwDT/iarOgaw5Fe3cyhXpcZ8bo4Y3Q/QuMHduX1W0QazrnFGnzK3p5YpGTK1rbc02h365qd
pYYg6Mhmn3HincO6YnLJMdHtxsinp8hmLMJN7ryAVofDbtOBntwrzvSxHSEbqBs66q5VYmy9yUMC
NdkGlH6K88drHEjXxdqe8IxDC8j0EAVTuysQBiN4RZTM/Y2aQzQ+jbKbaImaB1DWUUbGu2W02wyU
mMkrHafD1iXIkOmX0IAQzRlEqcePUsZvQ5vfDLP4CIvou9HWx8TJD7lwPxjPrgv6NaiLd6DnNT7t
Rah1Bq5/Gpn4xUz9WkTM0rik26116jA7ldptGpSDlstLnD11r7sk8fiEH/qpx9bvqWYXVFhvdchG
vIwRUCfrHOnqo1FschYZebBhXbO7M+5CS6+mTFjYsNTpqIONyEWPwb4stEvoxc9As17qIPwsFOXV
1bi25JIekoRiHsfXY0kZHgFwa5c5Iwl8iUAFtJlzKGiKPc7L5xx81m/9EJ8qAGEIQNuCti8jFrug
GrZsOTcBgnlRc7lMor0bnEuXSzfYybpA3NW805iox/ll0MdDNBc7EYHO+ePHesLYGb94fXcn40B1
RChZIYQRlofyHI1cLLrk4pnmhdPh/LHfZZHJ6eGGDrY2GKmEw9JA+QIq5BDGAneWchB6e6wKRBP7
gtb5VuvAeT3nRI3jETbHSib0/tF4VZOrrEuwNJKW1en7APp6LJJDrEu4voiLIVc7gy4v5PAe4Vsk
HivJc6J87w2YyWQLUjpBA5vVBbseKZpVbv4iDUS9QLMKy1/SfY7FzdHeQUYD3MeitlVNnEj1h629
atMtw5dIZJYo3LRJEViSU+Dci+7vZN4qX4luUv7J2H+x11yZkKRb+Wr0+0b3PZ33/T133g0FS9Nh
fKf1gAtm/aoDb7EO6p9sHbwUHzFtFPB7sDxDa/5p/vC+cU7J1hrmtWt5tdbVwVxRReNiiUAqIGK9
GZ6SU6W5AtZC5HJaRVQi/O0gdqCfC65PbKLtpOZ61wODcLqJQZswT5PrhleKPcsNpnjtFfzTE7gj
U2015xxTtA+k4upoDRlWVFujzSvUbSY52O34QfrKHmESQ0KShC1Ig2hVlPttlMr1Eg5J42T06zkk
aabqOZTS+d0U6tPKwuGqOF31q4okKy9wTf12HMh2m1qhwNVyOz4M7ba3SuVUASyFnEydHPpluzEV
i0UqhIhdIljailqQjUdbDnaiIww/zLmffGCgbo7DzXJMhQ6aFFJdKHLOekryDgf3nKpobhQNuVu3
a+OVxzntTYzjtOUErdHoSFSpUDMKZOfkUvSfG2W0fT3T2LPAMbvENpyF2JocFltlcVmOCUC2PnjZ
eq/ZU3VWIgImRaWP33VRHhqSmnk6aK9FUYv74quhtvt1OSS0cjPSJcDHiEG1alcgpaRazOUjG66E
CpXEFUrjfAPCLkaXwiqkne0yLM5wZ8A7JkA2dE0br5MToKJU5vflEFNhtrBZfO3g6YJTQcCd/1DL
X4v9JHtXwYcfGOGummM0KmvTDTGw0B9aZXhSxI41k3la7DJzWf7lclMmP2JNN+7Uzs8116oHccqt
z4GTNuflnqXUZ3tIr5UttOPynTGhoDJQ6LO11fKPkqjWU7YV08CCzq2MdePFjFlmz/E9xRLDJerI
5ej8ceGuBUfTm5xTTwhhp8x1ZaWqBIT4GbM7RglQwmUF13kZz65dSOIrtaXtLpqy6YeIfpg0E3xW
6jQBe5orMIFDveF2OKVDto2yrHyoRh1catMgkawPxrcsY0Dex39ws6zAMqWg3bhX9DVNxa1tolR5
d1Bils/2oXmyySKanEzZL/qoHqZusYhzNWXTmN1RqTPjnHRo9hXBmJsw+GQpDROeZn4IGfRQdqpJ
3y79flbbXFO0nxWrQvL1pjl+REaPbt1X/dmRUUIJy3evFvolr9MOX0xqHzJQF+uwD2l4LBwYbhnw
GWn/lpWlM/EFAEfWhNR5XZs5hC6qllv7Pk6WOIeqclPbBmyo0pUnDQj0tQjg/w8gzLZtr+KeiYcb
xnzjryGdlckYhq7EEY1b4bMVJ8pRU4sy2ziNnexDCzZiyLjXqozfRS8uM5K9ryWiVkbzcBRd3LyO
LhPQOkqHGfiTPMo2iaRSoPasfdzG/cmyK5qFmjr+WZYvE3s9hvzAy5e3SWXvvCFJnyYY3J0YvBqW
V06nLoyEi1B1axc/0PzhgWHchhQizbOIaggtVfTdNqnGM5xawAfse8xoiGiiSPnxrpcwmNeSmw23
qA06463v0/E5T7wbI5PgFUsGushRtlmYfyNN3yMlOT/sFjBMPmbGZkI72Czv7NCnIgd7daMbb2jk
fdY/QqPYZlOqPwt04iEOrPeagNo19DwqGaHTvke6jnmKqrW1Z1baftIMsAEG3WOZWZNrkVoHWiuw
XvQCddOL+teWCRDwx7xcV2AvXllh3vAYWVdvVLpXksP92oBUgyAgKFSPh+AUPgQnkAj4dX5xwqj/
MWg6obpMVm/whTD+5gMXIJB2a3qWuMaEvIMb1Vcnmfwu5ndkI9X+ZjcYzKyyEOtAz2lSKUX4aqp4
h8XQ2b9Ndgso39HPmh7fddbkAUtD4TK962OEXC09KmEeX/Kh8rbwfZvnlPFb6Bg0Wscic1lYzQsx
DutCWpZQjGxeyPK3L1TfxRBgiulg2vmw9XC8obXWfbSuCwe3zBxdleOIAQOHsTRzZiepkt1sLXSZ
3I3qKplDEcuNGmrlCjLIuKafU6wMKiyWvxOF8gXcRT49kwO3akwdBoZpyJoZd7NbZdGFFBrBwyAp
7yFOl7CU6TlZfrKjd8AmVL34nnmYKnRIK1S7Ma8AwnoRxhiStx8w6c58VwUW4rVpo27l6rnx2sLp
D3KPgOF8Y6p5vlIwpe+y2NNWwRxRHJM2ufeT/q0Y+tCHtUPb4jwLVSXDuxjQ+EVvWFEseQ6CtAJU
L9tqzuYfVW+Z32iLKzZl7GgvFug53013X2cAvQ3ISU4WYY8uKk6IPXgXpEl/8jRs6KpnVtSkBcZl
agyqKtu5c/ZqObTcdK7mp8B8zg5gwyOEyl9NFbHaZkDLSjM+UqbxZNcanAx8/DXVPVVwGhU2gYEh
Jc0JKTAjZxpAMbksDXp9EJhZ4+pIU3d6qqeCuEySt99S8DNhlCW/E2l+dtL+8ZUzBjYHRt20o6er
2MPFsKybbcjoudxwIg/pNDIUWKTe4Ee2na/HVNxU1cRzmrgMBGyreSBWUbAlzKsBiGzvJlqyK8Ap
UjWGtYNVIH0i9tKkQ/Wl53tmciYEzwnOsympiJcopjbyWlVuPl6XG62fW04scmfl+M+hQWoEqnrW
4az4tk461t8tswRn1oD3T7GAnvm5IIYcy2MIG2g+PlIl6b5rdSn3zHGqfQ/E/TsuoQrzKBBIZctb
TM8hzY/keep2n+CoseohvahM9y9hn6eX5eFyj+mJgtNS9/89JImabAj50AtCdPQMHpeOjHYuyphv
FOAbdJA7+U4xnVGunGb2vw4ajPxGJBTNufkZFkeOR6px95bi3pdDNsmIr+PLvX+O6XvXE+jOWsJ1
Et46phgX8JRVXXAoNRjfra5iNM3jVilIt6QBxrC62rRV3VA0xnx4ufE8Tu0dZT3/Hlqe4czH6Wb6
Og5XuTn0BeW8XZB3z5Lwv4it/r480g30jqJwuh2lnfHDtX9mmV69uOwgR6PAwTTfcPUz116taF/H
xPyMgGd0xMo35LIKPy1ZcpR6xvquT53PWEfQwb2Q3+wut18qL6U9Z/5CKDttnXXZH7tWzL2M1OoM
dwpP3hClL6FT0ymROn4NsBHjfqQ9GqGpj35eULtl2x2n+ZgRFfmcdA8Fo8kQ+QxjHNukCf3Ttqr0
bIj+EuWacTMbzT1glwQZ0GEzD4eZpDsFYN5YO0o36Q5OxDRrOUaxXHkuvfGyrGCFVmlnURt8iNXx
N1Fr6ZEwCHVlB1hyuAAMfydJYO4qM9iyvkcTwfa+6QfTbdam+d4NQ/PaT23IXKqluMkVAopxxtUp
rpWbpXbDSgtM+TNOpnsdqu2bN5mZb/7ShVX7dpfqL5DIc4Tv2gSQ7344XIOObkPVsNmW+W6U7EVx
JBlvXhD/52G8MYshuwKxWbVZ0VF5wHnd0zxqMkLjKzCrxvmfREPNnqaAKFWUveops7qVK0aF0w0k
lmSSnOLZSOOmBtw2NLq+YjuNdMJi5z00e/ZLqh7tO3x4rGCz4DDyvpj9Os3FSSkeRzJrUDJZMKQG
VDGaw3VSfKveyr1fLdXMbA7Nv7FlvAizHz7xT09rj97Ee9lLpswS/mVayvwSmJSVNDJ5AF0pvhUG
MqSb5sEpnh9SnrOnJA/7cDDV0HZb/U2fbnnZT69LZJsHkam/G04a3NMswOGYZwU1AXX0Ho/JJZ2V
oAAm3TGO1eSB9bFZUfmKVzjR8T64T0bQTm6MX9/MCwABai6tXVW1i4bc2up5Xl4V6mj8PrYD4h0Z
A2eVEmSy8tTo4E7fNp4XP6Yc4TSSE/p04SkXMGdPpXP1m6FY/RvVN6vldxN0p7f6qB+kZD1bD3n5
ra1yBXYZUGXFbvh1xXestnSJjsiujqqycLdzob9o0wUPFpXcHvMcR8+Ka9W6+XW5F4YTIxwPi2PS
Ako2dIn7U69zn2p0zfdabzjhp9PxDMrqVJU5NcEhlmTV+58++dory3KVdASO6uRZNGF1+vfGJVLw
9ZCiGpI2GY32y1dLWccrNhnmrs+0HmxgohlbFSwgRUUBmIIi1ndu5IIanC8NYaH0x6qpz8X8CJx5
SafxqL30Q5j5VmBZJ2CRzH0KlM/GJGPrzMe0sianQvfnqxNQDUesvs1rqpxdrb8G2aCdhHIcWYn5
ujUT1yzhfqM6i5lzE/10za1SqcEGTbbYa3VuvJV6NwOqeOby1kkZA68pxGJerSJbTibSSdH9c2O7
aXCyaniATA2Udu00ePyaMhxxNYRlReRFItdbrZejyyOsvXsFHRWvpa5mB2syc9JPMXRlishy0jPU
SCfNvVJNEKv/36EJpKFT8o7obDawUx/cE0UEd8OZyedDmK6XY8sNL/yrPrH2UnIz3cbz5knMN05U
dQdV4DZR8tG4WcGknipPvaS50V/iER9g7V57BrEXNgfD12FasjtWIHgN6Z9ejXYR1NtQLYc9MWQk
zWIi+Cpji0xln/eAVttuS6CkejK5e7gugyXNRdop5vNjDS981ZdmdBka508aVek3plDZRhRxdlOM
OX7hBDHiYPxnwqfim44e32FjkKrSYqjg3qsqCCANnqBYxcteA0Wyg+Uyi0HNyO/67HTUevPSlLn/
RW8onQbLt2IAWslSj6ovp2DSJSA5DhaDoGj2yqpzYJXNYU39LZ8+yVrGaXT7d8OkEhJA/nNqvZNG
iBQ1e6qOTG/iD6dDGs2r6ZXzcY+JTP3b5CL54N8RLVZCKgPslAKQITIefAfbV+3M4opkYzUMmvxP
hF+QvjzOryfbNu5dizFiecTiJ9tPqf1jgcFkeFduBqmaPV118Tqa6Q3LscohN5dTZKGFn2odZo8o
kt0zkVG/UYfJ3S0PJy93sQlFd3YDHmSSb2UVwu9Sqg5DvxF+itS8w5SWDxt+1EtCGcgqddz2RN6C
KosKjo5JXfVmeSGXm3Hs8o1n0gQlIBPGyxYwgAdCCE1xmYJQwIU6O2+WPQOpCSig880agkM40BZO
VxdfQEGCDhMVZAtEMN2We0lVqrchijlWhR+RDd3eYXd1LCriRUWUmhe3jv9gJ39t0m78XgkbhHur
8ZELMrYp8BE2bpF3V8elYmOJhHMRiJmfV0q9LcqH3Wo4e+KE3ananJdHg6XhdZOhsza6nso0SYS8
ohbiphMaJz1D/ruaZO27UOjWeKm4kFtBeNZFW58tFyZnrzs3ehDc21A7e3Msm8tyaLmBQ4JXvISi
EwS5da6r6Q11mQhSNIpzNBXRMex61x+Sqr84LsUTkar2iOSCK7XIkneZe7M0EWxClrQvddE0dzNj
UJBnmkegeaRaBMj/taCTaGuppXVPPSPcNFWgvBkmiqrm9fr3HGkoGW3nT69362SApQPCM3pYCd7w
MhN/w272rhT9977TtZVu5/KNoixW8dQ83Njm9cQUdJ8KcPWYyDLfD21nslaGwFsQDvy6N83Hovmr
4WCZl//zeUWxpsRA84mbGN+0GmBxGeb3sWbYFpZE/UNhxmzwy4nk+QR5vtSmZ5HJf+5F/zm2fPXf
5xV2Yx0Lm+Tm8pRp/gZf98YueZjdSBww+ts4HRdvVVe77Vijspd1IR69EXCqiKt2R7/Aj7gyLbBu
AGGYGlhnxofPXisZh+NZmtmR2qog6+Mvp5zSwFAqAxfqYGeXTzJhU1HXF89CAgWtY7wtD535YTuD
C7A7sGQV8bDpAnITETuYD0XyWyY1JrmeK+ZHaD1ruKxUwaCFKywixIZaZuDFQ6jKTaBV2NsWEtNy
M6Bm10h7Raykx3yK/y5aIhHhyhENXkd0SWGPcwzISreABHZfkl6qMwM08vZSQyj6DoEGqi3/3Wc2
NDTBuZlxUTIpAcH0DlY2V15T4NlbS/bqa1lJdaUWbvCjxpobBNGTkU3x1mrkasvYCp61VrPuLBiW
0hFvnRq1wJ7FefEZDZFODrTt3ik3ek9flMwKP6ndKo4TKKvN8rCv+K27utWuAznMp25ZF/RrcKpF
LPwWQuGu07pxX4q6+tT0YMs1fXzrRzs/1x6qfJh55ScgTW+V2HJiIORRmE0t+xZCDiXqzjDtJk0T
K7OFZjwhltIprZJRUCHTGnQSXaz5pgIYtmoLQUSgbJxLWipyJ1O9jHZmWjYvoRiYClrFoZI2JzbO
1NjRS7Vg1U9i40vQrOHvhoBpGRWkeDlmUdoMyLzktcJ1fVasrTFkt+oJZuBROu57jYnCP8oeEGOW
mkz5YsvjjDvLff1kBNuuGXFWr/W20Tf0dlQnWC/ViV/Dc2HecremihWGqaJXJN/1mBwDCjI7ouaM
Z+ct76VKZyCHlpt/lWXdiOQOfzCVTqy3IccbQj0lvUMcPGjVU/ebSkt5QjzqaG6ejyxPWG5wFo8r
fRKMCafMPBsM2BgwGrHGhbgFEpZmCm1U2RyVzua7nusa5+VxH7KvyHBzT660fE/1rtQWF3xK+xR2
fINfA5He2obCiOfQhwmgx6mfonmnIk7SZAoY/cajLxHLiqrlkRiy5j66WbvrC5oHlLFDeIHQ9qXE
gwfIdnXiil0zb4tkhAq/fLVWXfhW81e/HtL4S5w6hEE8c5rIW60dpy1fsvm7L4caypPMNClflkcL
fWN+VqIPOGvr6V6YIoGoy1SsD2X0KYIK2HIjTXYMnvyg4wSmSXMbhP6TQkkLd7DaMbZWVEbjrTiw
9s03oz6q72bVkUjzeo1P0PxVhO+VQ6CAQGh/THIl/ggmmz2Z4r6C7SteVCQd2KnzcZt/hKMP4Trc
fr1ICiVR2+Xx8h92R83B2o+OUKnE+RMYlP88cXncqPEW1J/C0lW1z8uNRff1171/j9X0OKsQl3YT
pjdsBSb+nprGCVcj3tR8r2S20ygYHWLqLTnN8nEZkRgK5leqo0ekqRE/vXyvaujJuRpT+ynfPYrz
3FgrgWl70yqHl1uz/A5pYZBtj0WjYbOsAcUWVIcJ9N9do/xifcn0s4X9EtSnwkx2VG/vMSU126nW
bpK+RYD8xKC8oXHXtltdZWncUwCdKyvKz4YMLfKO1Tc4druuDPxZUMdiwxYPj5OnGC9c+kmcsnrn
JKyl5Q+iVVRn6bRj1JX+JhPgbUpJf3pVIJRg3/WCgOF1dHdNTjdwnZhQEaFRMeEWXoZzU8BoLh8M
knd6ADGWb0kaMJn1D5zveG4Hrz9Dda/JTuQPy8PqEsbWxcJT+P+4Oq/mtoF12f4iVCED8wrmIEqy
AiW9oJSMHGcQf/1doM/Z+9Z5YcmyZEskOJjpr3s1LxfzmaRSnLdSKqpcdJgYlb7wX3TwXbzb/Ke4
GM9ximoRDiINJP7ghKUmaBvxHlbtIVHGy7KW7PRQrAtVXd0RllOflY+UNB4cWOVF9iXL6GGMuq/l
JU0ti11kRThcx1XEBDAK3pTL+3mguHM1zd4lHSihjTrzPPkAWSUBWDq39yINX+feeM5Lcc+MjdhI
Rvkh2bcvs+nfWM/KwNDGR7LR1a6wjHXH/LqxzV8rdn+06q2CoB0UTUdGsfnThil5K7lC3vsZqu6n
0fJz3XKwFDOJCF+pLf/T1o2QUzTKCPuUiymPthnKU9Cy1Q5Mx7TWFiNuG3tjttAwYB6bsnWPQ56u
lshzyDw8b+edng0YniFsF27+p5qtp7B0L2hm6cpFu2oagl9qTJ6b1rwmYow2AH6PvYeNmob5GMe2
+2CWWtBEebG1QBKmQ7dNBv3eT8d7Iaz7vJK4qoaGUov8NJEuwKxD1sJ/ZQJHs/Cn7MVvbTsORhyS
5qS+DE/3VrHF+JTwQhdZX75GFjIqt4010dGqMmDvRu3TOt1ObALVvhmreySjTyfGVYm7ktscbafR
mP9EJrijRkUP6GMdrptmE6f9G1jiqyk0FDYnPzFKzoLYTw9GrY4aK+smLSZ8TBzZ6I/bJHVId13X
ResaLaCCkk4twS5q3GjtRdwoZ904Vfp9U+fNxp7ynRgLOCKjIN6SFLsYo33QO9Uj+40znTQGmDNa
7qiBk4FsnTsykRQnghZbp2u2omrxrvQmkmb9oIz8WTgg9ScJXQKJjTZRm27OeYBk5JLudGFtDwav
Wmniq3Kh/jlc61WDnW+MfmtnG2KbXnP3qFHIClY2ZiIwvY68l6kV6zi0yOaP7ifNts4q9veCtK7o
V0NBaBtnDLH3PAV94CUoo/mZH43lZ5kAZhgya+qSXaeNj2TVH9PW+84T8NLJLO6MkX+5RFIr5x+B
hw2HBYnkGBqCRFDfdniFYTpvrIwj5USS0STCPBr7ySFsNja6sZqwujfFfUhT/Kry5FWL21+fgeuC
eRjwM5Z9Va5mQ/vVXEjomFAqGrx9tz1OiGVde+xG91Q55QFcSr6uVMT0sqDWoy3tdydjNczN6Svy
QxpmNJ0q0QJbKSxldBSbqiuqK/jlZm64gloPtCt2vwiTc9bvLKqHA9tVLKqTfGpydWXz9Evw8I8X
hz/sfHc+ndnCJxhvjyalN3Ur1u4X+ag/mUpfNNJcbf8X+XIp5XIMrCYESyjksiqsNqaGYymKiP5m
KTNlq1rGHfKja7tsO9S8KHpjBm1i8AvGMynF7Msu5OckIIQQqnY6Oplhdn0QxuVagFcOz8U4APWk
2vzH8QpjVRbJY2jHW8Xq67k4Oul5nbam26wtW6kzo6vPzgNT68enspny7ZRhNezL537OfoD2M712
5dXKLJDVwvoFDEHpH4HccSItKdp9NM/GXV+MT3FPr30JFWaw9iKTRTCFrrVJvRRGEGgB3Wu5YxM9
hXenrfJwLIMkjE+CmgYHfoXlwmssnV9tnK442dFLDb7CB27XyNinIC28L0oKwTs2qxHj9B4/hzbM
mxDhKbPX+UVU/ntnQVVh2HfPlvNoeZTcOBAbAoS/Z4NGp3UlDGCjebjSQRP4qfljGJiyYsLu5iKX
N+lIPRaupSFiPl7S14OOBTiH4g9hUoViGXgn+pa97ux9O+6IqaZVL0snjd8qP8htdZr87pnyepkx
SRyt+qUpp4hoVLozPJqZXF/otOAk4LWFQ11kABmGRrBQ7L3O/PElfl2fBYiI8ria4DUF3L9fNV/d
t4b/NypCe6GGQ3ZyrB5ii2UQEu0f+nz4OyCU+zbLJo1bb2w1Xrl6KP2z2scJv58x0z4t6u7XRMVc
1cZA2i6jdUPPsWLmOPmYNh0x1N8NSXgp8V7mLU5TAzK/28N5a6c1ofBfM9fkeqgKbv8aXY5yQ10C
MzwLEBT7gfsh2iQjkKKmKTmUyQ+bqXyQdcYr5MFiVfHGCEbVfemSyk0ZTud2SO8hzQO68OsW6x5U
0G0nACri1WovRjmTay0R/XP3j6fF3aXswnIzocAGYN3IIhOZhQA14of3MQE7oLvY9+DWwfYBQiSC
qTvn5cV0Caqn2Tgj23XPPYaIA2atYbb5GUR5V8uCJHiLTBAnmMucWVy5PGGMWnvTNL2VAqm2prbu
StkuvbbDMoatB84N+kQ+L56xV4OJUGYclKUfB8oLR5zz0n9GrVkPjhlfvLz5jhckc6kJvG9yvqQ3
QPPywDBn3mHIUEGatfICTclnz3vRx/J7kGP7HDkX0FR6CuRmrxSiRVpo34CuiqjqEN9miEIVN/Ok
sTjj6oJjlIpTTg7ZltqKn1Kk9NQqoyXTUGGtgSgg6SFhIJ8wQ+bJ6xMsseC33Lj7BMnPpKZ1GVJu
EjUMF7PhCrXciQW3FidMR2AwWFSznH2gFOlRhtZD4bEeUxGxzzB6J1axlbWT71wnploA9zGuQvWn
xd1CAKvKtkR/l1qj/Ctn5TYd8EmlO+wd29N3ejt/ybj59ScCIHTi4NcSxsJIIv2ZxSbCe6wazHs5
lzNQLRl70yni5hyr4ZPjHMHvEEKcks7LUqC9qc0cgyz6OlVcz03q56jh9Nw53U+OxSGI9Tt6EYGu
OfJ9lNpPi2k8qq1yZfsQxbw0ue8PiaD4rB99zjUKPXnox2ua+NwAhDmtwfE/KGn9haaWe/17JhZV
UM5bkdE638mWuzwFhjy/Lno7C4QNCYfKsX3JySacCncrfTbqub4t6uQparSdH0GiqMaxhYDmrRKd
7GDfl/MRUj50I9z6VqVTW9swBaEjNZ651gHW8RvjbF+JfmaGOPvfoL38zaypChodJtpaD/0NFacf
tF4u7uv1GM6Bpw39pUjny1TXcqNpGBDYbNSUkG/rmn8biPOnz/f186gfc696GGtSy2XzOFfmj84O
Tc3ep1MbP66t39dkkYhEb+uRXbAzcaxutTOWuUUxjjBllHYMp/vIIGcfI1+sq7TA3BOV/aagQWAv
Qv/VG2ZtxXbtwVJsTWeXboEJgdsULWwSdI546/vdUXRgk4wi/HQKWkEH7e+UzOFGl9SSMrlYggvs
SMO0WjW917/YxFCHdLqWyCaAlGEcd81nHcf9Ouzv7Ngpt9Q/Wng/doaGMdkZEcOzCLeOzsVtmUwO
TIT+wG7Q6Mx62mpueG/LloECb61AW4ac9I0QcAVwF1ePolbjSc+KsxFH3IL9/govYTtFLsylDLBV
69CuLF38nOX4OohyWjgfMzKCgRnSNYrAtdMr7TZnx6YU085bB4hVM5KeIOhr8H9Xkh2vYx3cgQoa
9lSsOpRNjJIaLY6Lqyb3X5NNScMaQ3i2vuRrnZj/su4YSXR2TpDNA6DcG2ikXkvOw5G62Jg29zm4
RmR03ZmMZgK8IpMkKvqDU+FQrhwWWZZI8gCQoJRlMgYiJ973HMvAcy8pHuy03gTkg07tc6XT3SKp
baxT90TAtTgWFb+xlsj0uLgho2pGJ2K53vjRC9NE0LIZqVK/qvdj7ARxZMsTtjSOeyanXy8rN3qT
epyhoRnrXbMNa9sC86Pfp3NyN3smXaReMQTodNu2I9CNlokdseck3LPt93TKxUzybIFyEOvwJpwH
rOqo3HfuUGGTp4mkLUSynljXHrlX49CFPRJa7FUjiXjI3HcI+oZQsIdmffAnrmRH4R0XMcw2nKHe
qn3odYiEnHYr5pIc9rj0ukdWHOwp8ui3JoZbk91VofZwLMA0d+EHAMDRdL4MFKKVrsb2YZ7h87ou
XHm3Mt85oABzz8nz0ui3xSWkBR3VXStLUfKiz+Nmytj4dwXKoWUfzNwRBNFgSVHoNezztHkYnfrH
HgBI1RTKxCPpl4LJjobnK3ddYwMKlstCQzUfFV3bSjNJOAFi0Jb9WTmofK3DZTR899NmAdv2kX3K
xnxlOC1dmZp7sWqtOVoYeQeT74Ko5PITUYvN9C7IPH2f4Odln+0GaefpdGPZO6MgODAY0VvEIGet
Ch9tVi+uIKKfvd6+OB2HITg06LzOzkVtDEQGUjgXFckx3bjm+Ug2wsGAJ1L6G6tlVwS9ipIEvMRW
hCKJMV7Dis4t/ZXZ4lOT+CXdnqyV7Yx7WVo4q6O/6UR7METXWAmLA4qNcMS+DvJsTTjNwL8NaS+Z
5Z1mFX/9MSUgXLDJRXN4w4l+jyur3bBN9QLTY83kHUmgIYsJJtH5FhhUtnPBULT8C3fjMLWMEGoq
ytqIt3Dfw2zpYSJVvO03qrVoP9OpWtNHhm4Iz4xtTABlTv7okKaQo4OB0PN/cpMbZeTdy9oG5eYf
qkiQtapxGI4ecan5vrT9P16Zn8mqlQCY8Rx5MVwp/5XV3naZTKWyYxxpcVUatrgLsWaE2aUT5tUf
dKqN5+TMCPGQTVQPD9LGEmZ++6H3nXhQLGPtlHg2XEi/wUZfXkS/FJcJCA8s8BMxDrj7drcqw/DL
w5MGkA7O9GD81st/F5HqDlSSv2c6ZEddsoR2jO/ZOxifvjeRxQ7/OkYvuJ6GQ+pyLu0VOEeO8Z95
op6GdtpJHHEMVdmkc9bY2dJ9lQXlfVS38p4ADyhILPtWp+1N263QIMgI+t5H7RXZqhXTwfNGiPYF
kWRhJxhfxrciRmXyioopq4KfXdbmnZ8nDEdkHrKN/htpxX4yrOLP7SFlnrCLcByubn+UnLTI6lBm
NE+iObC53BU+KKE4I1QHFiTaRkVvHGd+RqpKQc+kzoTnlZWU8PzC2RnhC+TxMS6y+0Yv1EH18X0V
F2IPxe65XsylmfaN152jEvcINHImEmG6z+d6Xik1Cg6B1oCnQBRrnWg6iLh5LSz9Wnu1diknbriJ
Hp31ifCephNMF1C/qOfKNtIgkxUJRvxG1J7JKesBJN/u0Dveu1ufQdK82eUcrv26CEZUpQOTlOc8
Kb5HBKlejU9w3es9HGNqksshDgZarQQq7EbApJqHegelhHvZyGYEgfm9sIun3GpOjjTJxIPb7mKm
ApVX3GueovR0fus9f+fm6cUWAGDSluyk5RMmzEpsMux/WaeatySvHgBxre381cDjeDcTfbc0i/5R
HJbceQSWrPaYS2CyCbMLqu5JKnuQXPzek2uDDvCsJ2vUedaqhc44+yU77K44Yj+4+FrJYViPNiEv
fiMJq4TlAppCqzOpfdTyq8sQPQ0JfsTmeN9U1UdtZp9a65w07FFbOY9A/PlJMMxGdH8yKwsh+NrW
Wh+8k4rSfmV5fblSlU89M+FG0wLzW2EKhb2IFlc8FVj1T97ogdHg8oZ74DUnr53VdvmlOo9KYRPB
LDSKx8JM6WPN0q+WsglM6nkLmXRI3sYS1I1BDxdJFsQGnhyibgknGeopGO4MZ18nTpsqm9WSggis
dLnEmeSUCRPw+COyzA1LwDEtigVUV8XrSIOJ2JmsSSYhEVUrmyhhTO5QByre1wiOwu4/emLIWS1x
jhnuJ22RnxyOnxLZ3WVVd5FDSZlgS9KwBDE9G/3Vj/OPjgIEKjnREIY2OphO9NRH8pDa0/dMBc+6
GcxLxM2UpbQ3Vx5MMro7ej96tsBDUmz9XDjcTbQl/ThYf9LsngKBOGhDjsiZ6M5WBVg5vifBSvOq
s0nCknG/9YXjHrIF2tmmZwSXZUhDhvnJVQ8GVPRH2eQH7E7jCuj6ZUp2kddFW9Ry+rl8Ep1SmT9N
Em9hKx4ZQ6CM5t8t7dvsBCxjA5Hsd0qXSqqWE0HEC90VrRPYhSsJutkn7OJPInXW5FLQTOz+cWja
LzyUR+ykOs1Zldib6H5lKO8MnST5kmX1senj2GYZbgbxymhgGw3yW9bs1JO2OXP9oMlHZ61lriqV
8R7PYU5aTgQ+V2rbXQyzP/hzQoIv5dlujQGzMAFUfUiA83Jn7pXzpdfTW+OP+8HKsa2312I65oA+
UZMnPNnRXcjK4sbuk+OYr0oH5NrJ18gNP+ufabKolXbXbKfOdgj+kfcI714L/qvXn+c4eZhSCsMB
/zw3fgGxWhIdaKY3qKtQxMh1QlFA043Uoz0b544nq7E3zW8YR4+g3R66ivWgXI6HNkMLn1vO2HJ3
CiE4MAFbxzVOxSU2Ezn2c+XMPA3KnzfOcoGkBCXHxnhLOXCvvc54BPriBVPSgjRvNJ4I6xXi+If9
3rbuNhlj3LFs3wKz6t+dBqRaRiLUOKmQ+49Avl14cRxSibOXUfecDMZ1zK5d/AP14tExszB4SFs6
yKMRmqMYX8AjH8oZXZgYEXXoRC/riVMn6wEG2JRDoaZeHZ27WJxMXzGesq3D/HRjTMN5nuCSTg6R
AHQ3jIHsjlr7s7Za+le8ekUlIJKWMZ66zHmtSUfi4LzjzNkHXVteQk3+xdS0Tafs0zWnCwTJD/9B
xmKvrPFeR/BvfI13bcTZe/I1uDkVuJWp++yn5Ac104FrWP/MouCaIbdG0mQfWdPHyEK7m3mOTc7E
4/zDjNjjHIEQWVrNvreW87dkfJsVUBapPz3HyU9Gt9Na0yA922HLMMcGTUQHnVki8Jol7TDTFGpB
rRdgPbdI8Vw2irrs3GIDmnvJJqwET501VNupHMAzNd9GzU41Zp2JJ7HPh/kr1nqSS06ypR4SG1N5
aVDMcU5+j7V/NEpMrygDsK1BU1a8ukhIECQnTssEy5IXtIULzZ9wcjMxYNz3oarJic5UgS4gfLQT
HYscub3uzUlhCgJNbGXGnRCuIxLEzob1selzuIDddAh7CvQaSVRbSGaHnXbVi/inYFVYCUu8eZXN
fl4CeKwI90Y9fb1kA1fQlWqUxr2lunujJ+iOXuZxBIvynbFpGpPwJtWdTvMdLVbTEh2PvBfu7ooV
OS5Ngh3p0fbHt9wEDIA2YC+MGdrrIR/XGO0OaYwoSQavID4wUbZos39u6tjaQGJkOWcrp0xx5IUl
onAnl7qwtts5cYIwax1Lp6TK2te4Cm5rS3riljCuKjzLgedqVuCJP6Cd37o+DQFKMAgZnEeh6/06
Cvs/eleV264QL6E9vGAbJU9SDliJ4pNlOveJsRRO4pdj66KCzLHP1NrcGV64JiVKsn1m6x7irNkV
yZ9G058tq47x24v3qGeTAt3hbk6LuwQFMfAS51Fm5pPfBVLKclWQ2d9S2ULujtqCKhY2WMj5g6at
FWxVLlb1jar9TtDhcYhRGo2CrNukud+i+sFy9lYiwHEU5nOhtrXlvOxYgZ3oFeVBLUFGETvHUvF0
ieKlrfCOpLm4t4hJa0V94JzzpotCBhVbJJpGW47l+bC3HIR/oac7tAMMpY6iCNgE9pkxTMGqabAj
XCVYlNapafwBiCtWJoT5QZUHNwWjISimKkv9E6IVnGdvcYqzRLk5gmlozI90gJortroQZHyQhU77
yyQCLkdm/e2SmBQWqJcYnpNqmQnX2iQ2LhEE9ldAASYPeySesRQXVLgpJvXEGwoCSWx92bF8NzkL
nhqQH+WM2cbXtuTOWLjw0WnUaQ82YVYGT8QNtCeP+hN8HltLnqpEvVUpE+ZoDFfUs16dprtrR5qI
J5JqQTwWd85gXzoDk3JYN4BRPE5pYSNf9PGYuuMHk69dLxnHIZnnJAjFlPzN7QRhK66poU6LCwOp
czQOzwMUEzYGC10phX+nm58tIoamyP0mHpREsu6rpiQ7bqcnJllJ0LIV9lXJ7KEOXxqbBk7oWC9G
y3S1tTVA+n39oVtUQZfzn6lNWUaad1DocMf76GEh0c5k8Bj1Tet0hLdBAk+Yx7CQv1rhUbvi3IVD
yu/sr3QnglVaMP8IY9TXsubM2ZCJiYEcutYYpFV26EbnkxGa34q7xGjylZs1DeCLvll5cfRl+uUL
hxvuvRoxYGqgMcwNK68Q9yl4pp0/DF8eCrobpQ/RONYHr3tgljKv5mWk5RA2RDIYNuY4vIQOPFm3
WrZbuTy1G0StXw9KIadsqrrcnAWR+QwLz8ywEnCl2XD5uM01ilNqthz7cUByIfD+afrjWohulfv9
eJkdKnV1c/x2I2MOhMthmcrmV7ZlrxnbGFdwIhDEfzF/uwMJShzR9GvfFb67bTCQ4abAlBF7M8pL
+YUkfsmtF2Iz0cpnSh9wxvvb2+3ZLIqd6uiSJp/rreMGa2eGQ2FOu3tHq3ZVmpypnO/X5cTLrbI7
9Kcfet7zAFmfbMS1nHv/0BUQF3W9wEoSURmI/NwiRa0qXdvXKcKn9Fk4YkbgAqjHADULzcs99XRJ
m0P3wS05waXcBia303nA+iPt9hm93dk7jsTCl3Xn8CecB/+xQM501TNna5e44R86iRboIgyYgntg
+TSkVNHiUcI/azJRKw00bHB7M+/DIYHFRKeuDZpARB6wlQyOfy+vtoavKCfQjzSbJ2feVh1BubXN
RePL/s4rmi23IHPLgWy9SEi2ZGxURf1pjvFy+taIyq2LPzLWD6nT5ftWdC+m2fCuMtkPcAb9xY//
7M8YENwugj2ScpdQEQ6a3OeaUAgw/RVkNdsBl7dpDPmdXBnVHPhFQD0d2kntOG5irho3LRtMNrLx
lXosN9BdNr82nk8FNzAok6zndOUCQo3T917QpewWZbRM4D/8jnQNKrwl1IPLiz7n9ZWTL4U9c38c
Uv83mvQhUJRgFJB36E+uniZxNuTkUnCCkdkX+b4nS5BMPI2j5ycfaa+NAatUt8oatpWKsmdktiqk
V2Pc2wnd1nWHVhFd+s47s1axcGY9pSHayZjy17TOEEbqKzuz7pDrw5s+4B4jUe5lp7ZG9HPCDmGP
tG4IyLDNO/jaYNaSJNl6kCQDY8iWFhr2HImPBDeXnH8C1WgHR4idOQ/OJo8WLGtXP3ZhcW5LncYu
VCx4MpyIsTr0KuMXoY+UYa2cUeO838qnQ6ku3XQTd92j8iX/GMcsvD0UeHfresYn7CDu7+hJewIV
DE0m0bBJYDsq9OrPjG1x1dvFs94nhyGy0EHBqTTzr92AOE3zF1Vk311iviufN5ufay+xRJad1fhh
R86HMAG3poML7WDCOSarIbCcfP9t3yqqtXad1yZkctr3igm9E/Wd4zU7eo5kwpjlVud4yjn+HZVo
n+nDKzJR4NW8b6L8OZnbj+lTbwdENm2duju98gxm7vLANt+jkAv1EMQVNm+fgGKDmQ3eBCPmjRcR
2AMRsh1AgFTTIx6iqxGZ39XUPc8zamXp5K+tSJ+VlKRm/YAzQzGmx4Hb9KR7l7nJ3/UcE5Jj5ED2
RlDkdf1CUIAhgL3zVWHvHNpWZiZtnZt4O2caTnZibQwiMDugl2TctO/ILUe6E+gxYwrJOjGQm1yU
T+KkOKgHzsvrrgX07gPUH0LQsaGChGSw+YfMi2Ekp+p4NB9UUm/axv0sLe9giuZvk1cXX3pjIAvG
TeJgcKhe1U0Kfy5zoWgxZq2p7mmi8UAu84HNNbxvGnJ0vb5nOwMPSqHL4FpGvOOuPFBqZksweaKw
mPLOZwq0Od83l3HivUTADJU1gbUQvQlsxUFqoLkLMP3snCmzAk2967mjMc4GW6bI2oeW/V1r2U/m
2j8TSLtEke5xkZrVdRjJPHip+ag0NJqlKEDi4w5o3GAub8zrYsTQ7appnfd0lCtZXNmZwLHCZoio
2QEbz6lqLZcfmBYnbyR3PosXCBzsWeIZDlDhhI/YRRJZkdLy/HNrxzBLdoltNKtmpKwgIqpI3a3B
2tsb+FrST8uX9NUkNqSrdlibZbdp+5J6t5mogwbmGnAMYUWmMmz114aaHsyuhNhlDR9zVj0n9Ip8
Ec6L9xSxodpQ1sqSS0cpINu5ZB30wA3ZOi8JhZt3xIai1ZCLc5WPV0u3Lp3uvle5vvZC829WMbuc
ps5byWjV4YdZG24vPkMw0cu+yYBwJMuTaOIXQlqE6rk/5PG3bmYDp/o3rOE/poW4gBnns8in6ziw
h5Qxtw3fiKgvqIHlAQcrck7drY0pEHMDyN3XoTH+uLamcy6PoTVy6gqjClSXMeosVo2xgk/D2wDJ
a1WFjrWiH/RVn2DP2YzmTUWGADdxyFRItSwjKmte+pYgi8F9rmHy0eufZTtRzC7kxrXm+1ExNtRj
+myxclQQ18qtpEps7aZY8xOs3HC7Xuc4r7d6M3ZrXXjdlmz3d95zR9Js5p4aJ60EwOhsAC6N+2fs
U2td8Q+Gqf5o8wvA/LGSgy+Qjk12M/Y+bCadaMX8Vo9wrSIT3ZwtyA9YJ5YHzh2jYWEm6tcdlpHV
3ONQ0KPPJkfs1xv/azY4zAK5e+wbdrmdc9eP8LcqNfdIT8yBSILYHzNSclgmcFpc5PYkM9lPqKtb
mC33SQbhVEQRNrIzDQxxsXWkHNfS5WCUScB5iHqOntp0/HCMnyZKdc1hAaigTa9acMOr2uy+O80L
L639UUlUdNf0KGuP519WE3XH7GorR2DqyLuJ9rfjL3mdO3KmEUPoPqIt3Y49Dpb11igxKPjATqZl
eiCkoZ+nhJ1o7j/GpZj2ll1yGp6GeuOoHHS5MeyIpbXbRnMzPu8Xe8X9eeOH2UdvRpSBFCEaK2BO
G4bTnyrbgdgeE3MOwhDQop88FEr+qEavCGyDnZ686VWMENNHG40ttYHIRUR8OzNe/Dq12jOiBRQB
zllnE5bhvl7hfprb+FpY+L2tXo8pC9HPHN5HoogpamTO6j9lKcNHcda01AhEL96VB8Qs78e/yp8Q
Y7moNHIJeo1WCX2UPvsYKLiy9mNjN5wJ7GRrYPTn2jaWGy05hxR8XtlmFRJBd+a0ZcRVhflpsU1E
5Epq1Z1dKFEmg/pNTR/Pth2aYyrt9xywB0J8e2fb+YGe1BctZVRjWlsKPxeBE6ycYxruKjbS+1oB
0DYRQyLcc7sZWkZAbosFKdqOyxAGnykTplaRS/WutssOWx84NvquuUcT1x8nnREqRsuDk6nw0ST7
gpkdMplbAmgXjbMuDXyE44S8RmSPTjTWzJQnpprr+Ezmmuk3sIogzrhVcgnNRsgvo5dOUAxMwjxU
B7MWoJry8bk09J/K1MOd4VOfAQxt4n7Jc9dVbCJnOrxAH9Ggq6WMs6XXU1zCCUBq7N5OJpdklqTl
xpZTc2xtyKe3h9sf3bqtl168Pz46Mrxpi6G3s1Ts/PuQ5FaLS73CxtMTICBmhyu17Sce58gnrxk6
HN6lqrAnyjMGOW2bRiZp1uVTtwes4xzZbOfkdtj+7aUu578P8VKMk97acehf3hN7XXULOpQENGDQ
20cLA/S/f6wW0JUFp5k74Fgca96h2b8P9YU2Oi0PYREy/SZ4ySkVIOrtQUv+96PbH/0FnEqNqAJi
d9Aq7jd1ATyQzTMf3h4og6Dfw64e7IWCmy3dPCk3twDRkk7fZZZ6e1Bh2f77qPBFb2xunyRkJzHy
Ll+UG2bDDzR9FMubro3dARb5+D8Ptp1wqB7OVhFrBH3Mb5EDOPT4CTlmGCsPUYwNggAaGWp6yw/h
9rxU+UjbFJMRu6hQWyWmx3BgiNW6IKnMYaY4YHlmbr/w7SO2OjwJKr3XNQesAZHQOcqBwh0zYttH
HK1b1xlPxfLq9vZLKzGNxRFOvMldeVZVw/DPLLAAkc2YhnJE6PinQeNZ1xOaL/77ytxerduDXF63
UFHpgPmICp+P23WQTLbYdIb9kUp8+OVJ+7UjtIiRJ8k1niasrOuiapjPcRa3jB8E0V+66zSy5gRd
Ff/KrHXyCH6KXFezUJ/T//O82IzPaNXd356rf3/NfJubliPYBDZqZBa/QHpb3YEfd/twyExAt00x
SKoT3e9/n+vx6fz76+72YdS41fH2MBQL+7lxMRbcaMKJp/yMN9lywS6XqWPOHhVv2dWUHDz/XUz/
97q6XVxhVoRbCHZn7pFh83a7JFVvgLytIL4YY5piuIoPEQaH3e0p9W8E3tuTPf7nrfHv/fGfP5ay
wKqKCcPlZS1ABRxvH1XRjGzXMmfEGIEk2sj2+O9BF//z0e0ZY5rAuLdlgh83aj7mbJyO05jhY1oe
MkdTWATZkpT4YjhxAyXsmyZ5VMsDY4Vu5UPI2dpeyLlxsqkibEruk+Ca4kcxpby4ZpMyyEbWTRqk
EXucPaKUwn1ghuSch2Q6qsKyVp2IFW4mcC/t7QF9P2Ycffnv1xv41AJTpfJw+/bbX5ixTz1EiUxw
+67bX9RTovbpTOO0kRjWybHEQ6hH4qHxTMa0CMNFyadoQsNV4wF9tbyiv799RRy24sG2ug9s4EuF
0v9+Z9HBCo9qVuvJzNc1svOjo/nRo9sM+gZJSP373GCM0aPml9S8NJWJ15s/3h6owx1PFvyZ23fd
vp/okbyfuEl0//mqf19Kxqisi+4SF8mDr1fuKW06+4FmS4IJxKI5J6f2Q7x8biIHvSkYeq9nO49h
47ATZyFs329f8t+vc5MTBEjt/vYPDTOHYy6AeYPnA//u+JDUjvnvP7l9ASkcm5bEmQMcOUlWQf47
3an9nZZHlKdimMQXEOOJ16sQrT1xN7lOX1WQO5nzYGvdsZlD6zwt38v67jxodACsCsK4u9vnbg/c
fh22OAgB//2cMaX5edkPTkkTHsZm/IsWmTzWXjY91PVmRPd69CFuutjvLuBszQfXnZ7STC9PSsXW
w+1T3cRU0KMlaq1h9bh96vaXKc71g2tyGLh97vYgrEnyYv//n9EaznzR/6PrzJYbVbau+0REJD3c
Wr1lNe7tuiHKrir6vkt4+n8k2mfXOV/Ef0OAJNuSDEnmWnOOyZLKMojH+fvSYmyhO1WSHr56yfJE
YpNF1TnW+9+/vjwO0+gubVxCTP59Vz6TL0rS9OWXV0zqzedd12x7RwMPVLn1Fepy4dnBpVKbxoNX
a5E8N8wYgLxwtK966dpXwYi8Kp2pRnrIY+Cf7CuMc6lIpXTC1GPLxocUcVTZ4KAj/p5eiWZnZ8fy
abgdRwpTd2nduxttBlJaD6RDIpd/lU6SHCXqebrCiAd6l/6wZCYK23u8dvWzFc3PTcd8fXblGtPf
z7ZLtWutNkUjo21kBJEqnQfX5QlRkrdsuMh2bHS0OBpklp6kHA7LS26PNcGxZs1/vR0lmv5IzsVx
NCxjR1x6tK80gjawG89nZAF3c0n8jOp0xeX4EDb2T+5Yb21LxFbAMiuRMcr7lnZ6erbRYtxJTY/X
fjsS895s5lh/SQbDvytrerFS914rI9i3AFPbgDfMqHFnN86d46Ikaf3TiD9pwunWyfBX5cNqjCs3
Xrelc1eTsdPmgb+Ns+5XMPaHRMcwVsdBc9cbaXPnl9m3TAkZxdVbGPK3U2cCEPghLEyqXs5AunpQ
/bR83dybYUz0B+JtrugTQ7V9PzNZr/g1p1zOX6FGHinX/nFCw1Fj0mV32TidJ5jfja62WnYtdbw8
Y2claCHIz116mVvJsLG8wM+S4J/XLseVnulATfmp5t+9oJin+zn/RT4JcWPLk//ntbdnlp/wkpbw
+Fwcak2Duv731bc/2kOhRk2jfjef5i2rumC7/Nx//fLl2dsbmwE3uF1CXLF6SxQ2zbtmMqz15AX/
edvLq//r195+MDG7at1UMd4n9ZN/36/+97Pf/uTfT+xHSYNl1//++9B/fbD/+03ZYvL2FmlhaLX5
H/z9GQkdbIX5DpDmJJ9r2052oNztypKPZVUNT1os/X04Be4daQSKsWshWYXnlhzMRB+eLDFWjwPV
GHWwPJK4jdxVXkSefIyRkl71wc0GdAktI8hpGvrpWJXj1Zx2PWEdb9LRmjNiegKBE+k+WdlAEUL5
ZI/23Ex0gdLJphkaUzU1WYZPjY/0iNevNWsenpa9sEC/S/c5OaJvb6iy+/1WmFr75LDCo7wFeIaF
hs6yq3CGZx8VqYr3bjIdG1ZFlLHujf5qRkq6W35q2Wh5sU5b6+DVEFId4u8eDIvujO/a93Y6pA82
1/JdrXskwdg29e0CPVhkESg0+HI+1EAnliPSE2YaCGhNihajWgh84BLD6N4WU4HJWe1pZZgcRvpF
Ab09z6e91D9lhHU9g/fUiXxSuELRY8rDgsGtc/pRBeNnlPPhvYIFvhDIRSu7DY5IQogCNBr3LS/c
He5V0upiSbjTaJ5ouYYr6Drup2fSJ6YPnJ+t1NEetcL/GOksfNaVd86N7C3wgumHlSADor3x7LMs
OGa2UVFprPwz+geMSqX2RknXfaznqb7ww/hUMoo4rAcos9nzhxHm2ICC2nx3GYEmzYqffK0gEbvo
FdRWB+3gKb+1RjP2VGZE3REgU1M+6VLglf3RXs6BLKZ1z2lIMRHL+8VmVrqvKOsB9Ym2y7uEiLOa
DYNonH7ea1Kjjk/JC7Vsi6WjEMFLBapANenGU0gw6b0ziXBl5fqv1C6mKzVfedvUKZU5ItN3o2z/
QMNqTPTq0t27ghJMQWh2ME894HLcF6427Woh6eO7bgK+t+3wJyAE0tDb+0RLnf9uNHXYjO01L7NV
rzBmHcAS3CgxrQV12HTC4ozy5RUIJkWF6jXLQ+sPbqdXmBTtB01Q+O1F1W2DmESE0tlBaXDbVSQ9
TOSE0T4Y2Pfvuok2LcE92O51VmLHwDGDYzf0wW0vtb6SYtQeonSqzHWNjI2II716shWKDpn3axNo
/mNNj4VLCEmf1juQPWupY3NImFsGgWdDrUFQOyRefm/kwXiiANHipQu2aAa6A0qh6p0vDO41QYqG
xX2zSi2Ya8i/Ry2rH1uz+vamNHqHqijXyKKTSx8gtLMr2mBmJb9jNA5EEgBYiRxja41VTfEc4OoY
UUk0WvoDlo4ZJm6pg0xp719Gk3VWOjNtE+pweQzsyb1f1URlzOP0I+a+YbXd5+gDuM+Y4G1TZlSM
KVFE1awhKAkT2kjw0PW/NllzCb3KO1o+tclcWhBt1TBSx1xhxSyumZNUp6EOn4gQIBhS0OY6TiZQ
cZM02AvByO49TeJ4O0B1etPi8jGNESNDewxADfUfuqU7771VFeuqNsxL09mED4QpbAcDEG0V9A9N
IlkF0wLaEutMbLQZ2c9eVIYnHDt4bqZD4UefZpApS0820cypLbk81gvzpHcwJrbMOb3HUENsbGNA
lngbHnyTupVle8Z96BELninETRT8pu/inTuLKQqIpIiZkOt28Mco1ltaZz8HdtNsPKT4W9Z27kMV
xd9ovct7THigWbSICxo04k9PBsgxKX08mg2KWxb14Q8xAnQoA5NCpZMfo4q7onDETxJ8cX5pUfc4
WM/V7HHaWlmK2MRtR1Z3/NewjGD61Z1DYqadGhSZ13bDq54GExN/73siXYNIU71HXMPV65QkynPL
Sg/LFT0NRrPHfDbcScXVNHJ4BTk82pJe/XqK1QRODM2jp3gDZT5QJh0C9EjqEOeHfWZVcPGzwD3F
Wli9MkxzjxmYxLqhOACC5n0W9nM7u9azGdR/CCoqrFR/aBXXwLZhZevVUJxqdeiqw0jEcoXBglii
0onPYJIwdSlIll3s0m5qviaFRo3Q29W643+i/j4v5FpI1SsNSOyzxpdPiUowpPVF+Qf9ihL/IcS/
i+2EGgKWtYfA7+NtNLT6sz+nJnHBYb8KWkn4mKIFVtKMKdT7JacphzGaw6Mgiw2MOZe3pq900aw8
21bESOHGu0DIX6bnYLxsWvq8lqNSYLlrQ+TIiJQfrfTkfHJLq5uN4C2sdLcpz0Am5NaNERzDr5fj
8Bx3IF0q4QMD5yhqaX9qIf7nkdMobtLn2/ieAGM/wFgLAXk63WdtVyfXSqHQp/R/i2LgU3Pmr7ge
0douI3C+bP2R6ImRyuhtNMS0gVo7Mx/nif6HSajapsXq+Bia7kONRfWNnDKsVTmO3OUQZ492h7oS
KlbClbsMg7UFpDPzjUMSl96ZRN18H01RjrdieMCLJj7BZfj8Fcu5zJlNL8Bs7RQ15Wy/FHge6Fmr
cq9yPzjGP3taOMkV5j8QrAoh5cFM2jcO7YlkqmjSLw+SVvUei2iXkq432m2/1UXErFdKfRWFWKyj
wi02rdnnLwUyYejAzq/RIxdIDyt9g6Kiu1bolVCiGK/Lkah9eshbTeridcyb/MGxqUiWCuPSafh4
RgP384gU8DI70wrN1/TRNSg1EUlXh9gS0XMiXAJYp2SbSLGzhhYZ+HJH1ViyDiX1ieUxq60AC45T
8zikkb9tJjJBNDCFY51/64PzUlpjdm8RTbEtBEaaunEgWDqOeV02kGOIEqHYhGqKxyKJkcEjq3mZ
lAnLdPeGHjWrKelxyuvk4kVDRmQGxuyNVG95dEokhhkTKfyN+tUMMd1zzji/nAkU5RB+d+lr1gMm
KHUv+upNIlD1OS6fjFna9xBf8AYud8yAvgOJbn7zCL3U3y6fbDnUBQzRzvVBlCIqFawhn83IfLct
3D0F7OWdBqT20dU9Ck7olVcxl8oLWcBdNzrPcWMPL/zRX0bXBA+jRtRynMbe8DSmMZkoodeeKh8X
WlFp7otvEPXQxUV9IcwWTa/bPxWFP14MVuWvutU+DfYkL8s/uAvGp1Kfm2Od1VeQtfG1D1OmOoOb
fQcRlVGr0D8NJ8Lf5sfFMRS8otEA0BI2DvKpp5GgMZqRjTf0x9DM9K/OZe0ead6ApMMpPoIKjrz0
ynSvNW3x0XLXdy1mBqmfi0c3058sM8g/uIn4u7zOtqaDKixG4kigXbspLYbZuKiOs11uRy0geLEc
vgcHXVA3wLkqipGUtDq0zgL7IzUZfIhx3T5Novjh+xT4EDNAgwzK9AzD+I3Sh/4CuDJ6Ab2kqQMH
79UFohF84OyI2rB7Huqiv6DxSdAhXMemyX7X2WOA6ei3wa9hum14r1BM1441KstSXL2HsSBcJPfp
OKnDllkA+IiOnleNDdbualBhtZ8+OO5M7GGGz/M27MSW79C7gZVf6eRzVwlrkeVw2Sz8fPIvMV96
jQPqEyx010j3pFW+dz8zSwwRq8OyUI+RDcrdhRvtaWgMvEppqkFNasiPxIO+9iZIuHea9gyXxb3g
f+XI7KfXzHKzo0tp4drj/LjX9fmLUiZemqqBT61udcv9jmZgDkmwwoHCja9qkvZo1uGrEEX/kI9K
oatuTcb/Hv59VotOzHH+DDKRT+3sNQd9psNToamjmg5dbzkNXSlo9Cc64b5x7D442kySWWycjYq2
Vbnc0tuo4lbpTOXGtKiB5c2UvAUJ6dAwP5LORRIq2og6HBKIwU7KszlXBvPX3mBOSt37Li3BOt3Q
daJEct94YqBywDil02j7SIdpWKO0FQdTHQ6hvSe7e34q0gvxQu6lsFmFsD6cPvIxvXLrq+jNSvvZ
Msx3iRgNB1/4G4V+jSAULFkbNyWSZKgnzUIt61I4FC29wmFyq89YpPBNzOHdtg3vPo9omueyqDfS
7QYmv6V2ony+A/LQPDoJgfdtsQ1JcDvHtQuByplb5hQsDNGjolu3AH/qZaifXEFHXSvC5CVimCKQ
x9uCGBUr2RLmRTuE4zapxMqB8vWo5Zx3yxdb9hEiWVInVg4W2XVYNvLkakSXUGH6QjiAntj9oSXB
7393NE1+1XZtPSy/adLFeyFkeVzGrxb1FbbfTJzS1Apx3OOZIlijg01QjT/QKTMKP6VgHdcosQF4
eQ3jetK8NFX6wkKdCF/10OhSKqttE6+JelK2VQ+PBhvp8mzieT9JUsi2VYhMNVUExFwgthh1332Y
YZK8kua1WR631SAPydq/HYah/S4oG1B57smQRHC6vMqbrXJTAsqkrNnV2ya2iXUerI8QyOqvfGbZ
r6sbMMldTWEj18DcvY+d3P4u+/Q7yfX0k441tcOxidZZMlkHmTToR0IfF3o/nDODr4LO0NYidx5X
GwB1X/b+10BeaWK5z6kXed/D6G9yzS2QwoFGDoyk/+1rQDCSzv4gyaEiMAxBK2UNJsRjuOscLcHK
2I8PCv4ELYrGdYY2AXRQTdwHvBuQaYAW2bhrILIh68igehnfjdik8OZ67cXXerTwjeVRcSzbU1mB
24j02iOB1jW2iiiXgaKMUl1/8Z3xkwx5/TSRCPIyQTxYsWYP9sKttjPnNjRf3FaO5PRMW+m8iVRj
GW4lz0GKwSifU/T2tsXy1jaJX1peQg75mRZniKaxNe6zWkbPuI2ZgjrT43IEdgT/ikc1cyCrZnnI
qv3o2ZJ/QvUiLxXztZ0NBNH/WZ7yEUC36jrwX7VanZE/bysbRXGWVuRSmQ6TrDJwflJApSuhGH/C
9ZyN1jg4HNXhVKMH8mChpnmRfkZu+dKTAxHehcBpmOD98cvwA3/Iwxz48iFPy/RVLhWWzGgb5lu9
g4cfqO/twsoG7yRrAuUYhYOPtv+K4l5/ZyrIwpt/sZ/W8VfXa5chL7rXwDDFvq76l3FwcNTVBZrF
OROXIo/EqpPmOu0y+xlCgM1/hLcTCqmxismN1Uz+3RXvFMR/TjtwLFsv7HCEgVn46dTfSc0iACCY
vq245eFQT+M3KxpXWqefZmbuqASJtUH4b548k94EQbrkFyFLgLUWKaQCGSYzkWfxEBaIlkMYWiKM
90OOKBxOqEuUTiVPQUnmVddX/jaTmnuuNI9ajmG8Vo2DDcBirNdcpXnKm/6K+wnBoRvS/sXZTz8A
pVNaGzvmvfKqMVe/Sn9I97IgtUdUprUJQo/Jht0P3N61Pc43RfKbh07s5Tx8V47DQjqcDZDRy18i
T25jBSGpFnEXRHuT0w1cFF55GUQER5tF+QH/pBxMhNJtt80ZCjhF7fKsd6NJx7h7FnrVHaCA2Vuv
TJx7KkMW4ri2fRyEYlzYygY6P+NrbTdQyDQYNHb7dNsAfMdUa4ADGq262ZbJ2oqJnRi6uHtaNjKr
CJBMu3kXFdlXmObNU5hmUJfM6jeYqNuOeiRMIZbORhwgpy+nLYvEci9wkr6X4770fNZfHnyOsKI5
oTfsSc6psu4ubeOWlyHNOyhcgfga+Rx7slIJVUvChwU8S4AGdDHHmCEc9PEZdMiJvL5IJe1RkNL4
qkB6N/olRl7mDIF2vlVPu0pkazguaCEGaGSsW6Nxi1puRySUAlubLXVFWeLRGMPD7V+B93naxCHs
kS5l6uLl+gPnbXYYmY1APWT2G/ZXagXTY5sX5ZP6ZDgvwlE432qn9Cb3O0xH6mmQCmU/vDiOUPXH
ztqZleu/ReZ0EG3xa5gT86rrXb5rfUhAWZt7qxstUwu5/7hFdalblAwLtNOsfKhhuX2MvhFXyjNK
QJT+yi9+O30KkZ3qWNNIFajOfaSn5Hz26REKsH+MQ1yGSxpNFYBz7DM/OkKOR8dRoL9JxwEgiF6S
pSmblJDNYJqu4ndWMyOgXUU+bS30/XIaTBMwBQRG0QaRDXUPKiPLRod7g5YbZ5dZwBOmv7MNTZk+
mWruHoQNPuGOe5thGwRITetQQTONvPF2MVSlbUboyQlUH9JstN1+Vkf8Xb4aiSiFLshjlNrB7278
gzEr+lVoyLCqFhnWLUMkQbfb4AjO132alHtSjx6lzrN/35yZU7wn4PU2DEAOFGI1xtSc0nZojyAm
Wdfbcfzl6UdTQ5nXpHBAOxE/4cHVn+iRr317zM+eJ1/6fBheIjMeXlKih+AvPwe+2dyXJashQigy
ZqCm0b40gjuf7mBQiaMejaS6jGiX63TEgDdZrRKGW/dDKYkCrDEa9G3OUCGQ94ZeL863D2b2ZrTD
3eii9vLlrkbmsst8BH9JimmjzBxvZ6mpO9WQmgTw3Dp1BPggtyud9CTGfeNCRQX5Z++NzNbee4lp
iqXLYaoV/bjPAMH8z5Np6f80Z+GdF4xsw/TjVKMYXgCX2UgVFUXSgzt0zaoE6wUSKUPLOYmMPILQ
uC7/6QQEayfSiKZbY0zHqKzHez1hcSrj8fdy5RQmPaYkKQ5t6Pmn2ko8CDReiiCr/+jyUtsTuYXX
PNCuPWiAz4xBCVdt5F/xYBk7SzOvVR/Na1Mt82tB1Kcf0AY2FEG7pui6QOWZxEJeWYYuSKYkGrj+
fatRMfaljReq6Of6QHm8aHvFZKBiMYwKJ8IjYfoY5S5nLMbyteZa01GGIc7DFNc5Bfn5p0el6q6f
Ua1rXobxuDO0o9VV88bzjfoK1JJ/IX6LGEsOQOKy1BkPvfT33510EwUGnca0+kiCNNxU1oxx3Be/
ZBFPmwSZwIH6fc0Ql/d7SkTt07J6T1So0my0EIh66mgQLZFrAVm/yzBofBlhvPXN0frDOXbvO1m5
c4DkbWw/n074rsK7Vs+8n0y2ibzBd3SMvMraM6Mo6Ub7tBi54+kWuky/63e38QcUIMEGud2/uSR7
JiKdfwQOkQiWTKmqBjKgaS/w41u2SRHQJy6iMDA4mf5z12CeGFUhgfprj5pyOlSqOEJCxrqpwUCk
zQx40uA8duP8cRns6zh8LFvdPhPapSzBTf6dyN9CiPZnhY58DRd6NchggljITGrUOX8r4mFAJLXr
5doCSNY9jRkpqbob9whv0OEp0DHLDWOdjclM3qFGcCRB6JYdU02YRERzHT6Wa+vbZaRw1Vg2zjMG
d+S3t7CYWco/gnHx0RLyu85gfwMFHFdBNO3A/DPf0crsvfffhtyb9/AyIH8agbwvDWxtXTEZJ4AH
uA+18TV3Zv0dsZG+trywPkPY7KFZ1acezRK+EfB5ONbrBvhVGKzk6MzY28oXB0T8n0b/ol5nb+GZ
lhsJAvdEUX1tq9QlWU35yRzQmI6kFi2bdnL9I5VfMn3tFYiC+NLa+fftW45q47TMB1oT/erYAYig
AvSLebm2KnupWOSD/jA5Gel5IYEjcNHvY4N7kJpjDvTdTy2yeCEAyFSVJq4DeQr36WAdnWmgel1W
8fgMB99GqZo3pxx76R0ROtPVFaAAcwK3Szdzf3mRiTirkpDR8wCCRVg9B6Qc4o4CKTmhpULRBZNX
b4YV7uuQyB1INwa2mp0sMLnOY0awYYFD2MMw30+duO8iCaMXVBNWO8mIWXe7ZVRNQkhhhj2f/LjV
weO4iL9DE86ON/vPM4EraNLHZ83x491yFjVWL+9Td0QOSQf4fLuvloyUJ5nShAAs5Z9nrfrlMy9n
sjyCiyxayve5fe8SoPWclsbzkv1jl3gdMz99bPzsMTFp1kRu619vv7CJqY6EcbPViSZdxw7VM4ob
5sZ2GoqyXUIDp/qRxOHRC/X+ULhWeKJyZaLSZbKCSewudZL20nuOvOv6AJMQeUDuxfPnmWLpW9XX
JBLMpeOuQXjQR1OTKW9k/GIGQyqgkwMlCaJKp4rrYguu6/doKAmwieNpDepEfLJW/U4seqllBikK
q9+TF7Q+izZIxFkf30vdHhF74bUr67jHu8ZeYg7/7EX/7s2ITaQordf//2tHUPR4x3BpNQxIci6h
BahwA7pIGtZg6s1LqAGlZJiI3nNbmDvZ58YBL3+5NSyRfsaEiOHjHb6K3kBcP1jaqfZM8kdaEGzU
ZcxAT390WXpIJCtTdOOPhZmFH46LnjfCH3giDy/YUig8BRjXD4jn6J3m/Xy2O+jjaZt0L1ZUKiEI
OKtJI+qUAsK2UFqpZd6/bAAv0i6hOgqN5TuoS/6zGUk/dgL7wdJADqNbYXHb4neZLEGql9LhRCIb
N9RUm01KdhBh0GzquRoPTm169S5K7Bq4M5z2XK0x8x4+VNfMuO7zCh5sTIFlMigS0Qc27iLWkkBS
cQ3pIGvvs7zA0YUV5W2YUD9jXQl3yyEMKIRM/N9jVq+EaAUQo13axsKc4q80ZPrrab9usQWYoJq9
WxojZX88hBNGpaM9esGxClTTH436wjcTnlmelr1lE1AkJdyczLCotuKNYQLFM2dL3BtYYpePuGym
/I22WfmR6PPRVfctE0FzAcf4ywIjNYWAHLaFMVprMZjcQYPsIAguw1sfGsdBbZbH2/yfFLkiMp0t
EcUzBVcat5xBksUHp9US0LZM34Oq/5Atwc82HA07tbIr7i0bnHGPey0NcSAYcCMiumhl4KPPKZ1y
X1AsfpA1OvJUw2oAZovcBXWjWQYLGflvt3dqNsQ8kRPoQWxAnNs3yXGyc+6Xkip4kxkQutjgrtOP
bVWJTQZGH+huaj9qWPDor2tvUUg4KPBuCOTqEC9lsKadbW9kYEgMXLGJLW5Gmba/dX2A5B9idOUA
VlpYQO7SsyK4KiYuOQeY1MH6LKkO/FVwWNwSeKM/FiGCAT4bQwnQrEhW+aO0UmQUE9NOsrOT1M1f
NM+O1tGUoVDvSHiLfatdF633qI2Z/P7fnZCp06xFwYNFpgUNX4yXS3HKMHAfKEX32XXoBIQiPw6N
oxT8OiwzW+As0Za+eh+18c4Mm+mjwVtwvA2StZHdTitXmOi/EsH5UQSRvJ11xTzKVddgz5J5dpR1
lb8WfFGseC2X6ALvkQgPVb+gW+3WdbIPKywTUWSx+CAq9C7Gg7ktPFldlhqlVsb6WS9p2qXtwULT
sVmEJUzyNmbjaW8BS+hDAth9BTqvhFSlU2anHhgcwCuxjqoLZ5247rs+M6dfujgmk/Fr3Dqw3vxR
bmx1mEbiXrSlfZ/NZrvxvgsXmrCppk+urxlPCXF4dWEeZo2Hp0hvnmkX7mVSme9+W0z3EZVF1FPf
hJYER6NVAX1kHbGL3xAcc0xVgyRJKkhZSaZEj9pvUXrUyizB5U0svQeSqBBeuHWKuDsFFXXqlnpS
qOZJoA/7g1bTSmQRAqTEUGhVI8L1D1Lrnu5feRYx/g06vCPl3NggBlebttQYKdAX3kYbadFiOqVU
dss/M2OGQY1+TjUX5sXAk8R8S40jqu98W5dHVe7i3kiKl7BP5bbrBUug2syJ2CnCNep6/kddS1t/
Ema0l47/YNct8xHCwyqVlGJzbp0YNI5Fm5QQms04wH8Mv8YE3wWRYpi2hN4ar8thE7nGJgNjEDR1
FawAezwU9OX3KAvrXdG24kR18J89TvJ/9oqTNKFR+lpKX1egOsEq8WnZGr5FtSn8GsJUpiRacV08
EGtSXbI6fREiVWi2bsL9HgXjZlR3TGy5YOME6bi3b6jmRStXRx8BdEVbW34UPRRjaLEaKeOG95mk
J0tN8pbbfRZRe68q7L09gJTU0vtnHMClUm4lXBZPtu7tqLGl6tu5fUVFZD1Yw3gcquxjSibtknla
+5bah6Xdg3qsPxvHOWh/6X0cYBtASEQHv9RXeFXXJFlC+NBKAWMij396efrsDFu30qMvu2Hxj3g8
P44yNR9xJO/Qj9ONYtIuTOtcge1l+RHPJsWtNH3RDLprdt7hf+vdody5umkdyNMO8GbGzqpTK4W6
L7x9G+R4LpcZH+3+ExSKetfZBpOLIdFe+6pbYbekujs3NJx8h2+a+6IjI+seZQRyMUllBTbZWONG
TcWXIltF4SZ0DfGV9MXnouLozNF8JlrBs7XTbTFY+iMF+aDQHnxssT5O2RbSkT9E5pPvO92euXiy
Z11XUPihATRoBFsGvVzrxWrpWpPsmF+XvQJCnqdvutlhvp1yX6kaltiU/+xzGFevOOrtN0NY4Ity
C32WT1UcpEHPML4dyJp6DT39NzrVQ2hyL8iaK0RRanhmwdm1rGp7L+7uwyxpNx2zjgPGmBq7Ybpb
pCI6VdcVdewd84vsSSdyYBU72fSZzOlT54bUgpOJOUXab2i9+wdUDOlOGhhxE58epz+q9QBFnu1y
nSyXzXLoeRTXJ6vY2rLQLvg2o0s/RkhRoBZBKaUcqZZ2jWp5e2WQ7W798WbCLBhal6Cojf1Seh9d
aW0xMaWb5dCLave+A8JBvDn3hn76RX4TEdlKN+cnCYruMLYuSWC0j0L4n1WGUDdvtJ/cAY5jQ1NT
7UyzN10JWUhXs7AC1QMn3EQt+pdNugaJu0/QYX+FjffqFJP+JhvH2JDf5xxTsxpPXTEbWE8ho5sV
rSpNd/21ZmjxKbDH4gGY01MucIenVKFfNJIBKWoUZAcH1UG2kaquo4Jo0PwQNtGg8RopZKapS7JZ
MrSPhjEg1DAoVoLvogLLb9mBCM7vu856XG7CaYlSpzU7nQUqdsyiLAcg+lzQrdYe0WZnF4sWG/Rt
218bKjI8Js7ljBITfv1cRxuuzOJgRQ0SL8FlK+BbX/SWPDIhRfc+FVQ0DfFQD5p3sK3SJQVRyU7R
f1AUEj2pUlZ09Mw6Oi/3yTlHGoVZ5b2VUFmXC8quITy22BveQtckZQirazQD00yXy1NdqI0qp9wG
QMr/8ZNt9PqO5aRcLf8DTxr+ulCSvhko4IZowAKRkWO8ImK3H5iQX/SOtGbpSfM02kyRsS2IN1qa
PmeYbyHOVocza99QR3jFx4oJcu76NZlyM5VDlyq1WrUbDPu7xuxxeqs6W2eZ75OwokOmNH560+T3
ntm369RgyKxdbb6QxppdEsH5t1w8yxNAtWGCThAkDZonp06DFjFbPiUfToZhTNzXTuOGkefwRbyG
N+uGFtV+pcEgIO6o9xANI6/HuO8iozOVxaJCrNhjsDz1TItpjuUHn1zSO09vauK2aRgg+5uudg+D
ZnYzki0MMHZIDXhWqWSCmc1U0CIv+8/QTwVk8FG7dq6tNByIV6X2pmvl0/IdFKVjP/cA5pMgqQ+T
E0AHx+N6CITlP4Quytou0dunvqI8ElNT/WgT+53wBKXT6l0w4Q7FZGuqvROyHqepQZGoQbWRmAuY
pmZXzIHmfogncy/0JjrLqNyMSS/u7Igpkkn83k7VA6EpVeG7afrtmtt2fBDJYK3JkEk2DTnWZy3E
N+Z74+E2Y4VniUksS39NvdlhB8dxa+pjdPm78Ss62pPW//r7ECarbR0P9YOXgU5dpmrlSBtTZFBQ
Q6Yz68KLh128eHnVXrjsTQWdlCTBy8bpMZYNSIm+hZw39o8VFWkM09bwolNO93XDfWq9Nj3Eg9es
NQcf7+ghnyYA/OTa0IXVERlkBHgMmO365gQ4b/7Z2piyXVBz90XakD1faO828binAGvRyh7dik8q
jTVyCiwLOC2PY8+ECO+6/mKNvgdZoCHGTPPuKla/K0mQ491t/uJS+Iem9eems5pGPd6k+n9iYEdD
eofBbPem6i4VTPz3wK1LePYc6jadw5qyDwupamLVxGb6d2+2Zkb+XuyTzkdh5OofzADJ5iEqBGyr
mSS7BAn0x5Q52CxE9NVSXUGh563Nzu/fdUd/6+Dj/UaMtZLZRI6pXqDX9uiNmfijT9RoqneP4uNM
8evVcSms27ZfY4/QdjcRTxcaj2ET7nPO1lPWMfYodV2tNsFkOuSiDLtl6EptQ6yNgKCcJGqQbzQY
RjxflQdCPM8099B+oXOk92KdB3UUE3B5zQyQD+Rv0cpRh8sTYeLfkfc7bqKU2LHlbXi0qrfLoa6q
yIroQZU0ueSNgmSo1RDkquyUd8aP5chmfGUBjX6poHy91cJ5uPzd0xJVVycbd121CYTAyg3wTM0f
JfXAp3CI3qeuS1ZcdzVSPPaoPXMbV3uxekwb5T/PxgMfrRir22uXx5dXLK8tYijVqXR/t5Qu9vb/
o+xMd+PGtiz9Kgn/bt46PJwblQV0zHNIocGW/xCSreQ8z3z6/kj5VqZdFze7gURAjJCVoRB5uM/e
a33LHqO16sT6Zy3U6SHGUGa7zLyblQ1hZyD+HJ47DSy9SvT3Zi6cCvJqN4JpRBzZ45QRBSh3anC6
znBtFAIfLSvI9vO31lVT0DRvIq4pAgtd2frHYMijoyXBX8QKu6GBDcBTW2fKKsErfAHiwX0vgSvj
i+rNCKrqc6+xAE96/aGdgsJzPdoTIBqQCjw+ODXAy6T14zu/HNqTXaTE+QgreS4z9aCgOzZEXdxy
PayeGVFZsaM8xYHmPdi0Q+ZnvRYUrz00T6Yqy+e4i8YTkpd2MbRj8zTqF48WxCYbJ3W22Vo31WYF
JU7OfoP58FSFQfwEvEbZQnVStvNhX4dP8zfUziSpMiyLTB7++fyDuqIbEdlPMLbWfutt/GaeXXob
x/aRC6qqe1L6HFkKeSuvgePc9WNQP6Z+Vh36GhllDrz0FW0BABfP/+JgQdxZCm5LMv2KZ8OnGxWi
Waq7Fw26/Z7YUsbC06ES1Y9EqdS3tO6bS0OmJMRLnvfdaoDWUCSngf7qk5rQJEO6S+PVOxfT9LcZ
pbI/4LqlIs6ZeknUGvsmDZpdCZDspJvJNs4knw1KvNW8PPYN9WCpkJioIy9ib1ffhtgAMqSK6HtL
RIgU9Tuf7UQCaOtHM+hJG/KzetmHAlRVTX8jbhx34xwQfjJWabyyfgBIKE5pQqn2cax4eB5cOOJ5
0z8pRU4rn+r/TviDxU5DKU9p5Cp7flljRxKAeR5GirGi945zbRFnZXjn0XiZj3CQ4f6qW+tIfim6
EYr0TuJVMLOhvFVWqe448+1tN7KC5ewbt5Rj1rayW3svdT299BnMq7hT1OdU6781EDn+CIl0YfP+
PqBpWcAg8ePOf+r0FpF9wc1H8nc+llZPVEYak8iccS8a9Ua8Oy+90Md1GxXKiSqAWrYR5X3DcnxK
Sc9alZpWviaquu+IAHkOMKDt6KPCiIZygSTVY3PPaaGSFjwJhALbQJYjc26idey/MJwnGYvHkwhC
RmUGOWIVBhDEjOEjPsYplEr3v8NlhbceVKSRaE+eQcPTKLCUgDftF3rNhC9grlGjF2vgxByZ7Few
RzikFdCvXERue5K6arQbBNs2Lnw3TD39zpxqLdWgx1WYyHbmsmN+rhiebQeig58Z8UYVdnjrejHu
dbynRA8zRJ6fK4viax7E6PxS/PAtgxR/DX1DZejFMZzRSdI2afabNP8yu4oaWft7u1N2iq/ifSqT
SQ4mp8QcipgGkFu2rPP4WBTmcCGISGE65RQHsD0Y7prkOW8FJPSw0DYWJPkXDWhQVuX9NQudSbRM
cRYVtr6dFcFw4NZga9wn05yyFyymux7g+qxK7xMrUu7NQjYnpCW3coLizA+NXuIdj91LD3bqmRPo
nDIcfktttqyBF+fYbHXr6BsKKJLUSU5KMhD50mXOQiKMmrJIxU3zwwyXJey8IlJvDJHVWxShOkLU
iwfPKb5GD3OFSv1MZvU5vo25N25kEmmfUw0SoxvZgoSsut7Wvc/sA6vmsCUc0leR4eT2iYxiFEBJ
SnRyGEyKwR3piMWJU4l5SF0q1QGx9hM1CHLFIR8uUU3N5/W2tdPxUtyFkQR96HFr7TIZH8iqzy5e
rn3x28BdtFpkPc//AP2h9cxOzF0wgrMXWt7rV3+iCHlh8k2jh7W0Wq2+2lFNj7XyN+XomScgzWLN
3CxZmo7z1FhhfybauX2slYcSWuVTSOV3yIK0PcWefq/ldnnk7eCAgZHUrkpUFatkju5mMrqkGu3u
C/maaC68q95TDnP9owPrqA2UyYHkhhSRf7ayYl+Hv2FvZaehDbVEtVU99xaUVOfSJikxzBAMje2U
xa11IChROK7UPihemhyQgtvK5BpPd1IvUs95gszivgjiSX8Stx1uLrSVRpe/RoGpnYyKvA+CGP1d
25lQNzPrKaKW3mUVqWTzVwE9ENwMVrFtcbVtfVwvXxG0ZE23dEbdh74pfrzUKKwWJQI/qsR5fQOY
F0H60pq7NvP8gyJVCS5siB4hwvnRwUhviRyHa6zEKaqKHmzzKL5a6InPOhLJ3egYN4Izk52NfniB
jEZ9yszi3Sui5t2QTKiMSnsbU8aXBLPn9xF8xp1FNVIRqbXlms7vRYbiWpC+/V2OqyzTzO+9gqxN
eoONwBY9egRhK4PHvBbgS1/LdyBR+SuRgt5Gjl23l82EXm7d9BBocDGtPElfGx2K8jQQyEJ9gxrz
K0Pm4ZboLVFr4GgIg3GGLz4qyazqlEdpIKY0h/EZfW11CisV4f3UQshLamduVc3ZgZRGmpfBXtBC
c2lhG9wEHTjjJZEzT7ba7eiziYuQjn3OB5ANGJCCtyJGvZqJ+1o22kNaNMEau5++a6bRlGzri87i
ddNtlOBJYt5z2/SXWB+zw7x7jxV6lZjJIp2Ct9XwE0VGF2ELoZE5ubMSJBi4AGBhpYRNA8cdnxWv
88gYLMVz6qEsVLJXPnO0wuZIOomGCrxV8VjnjhHeVGPqasl7c4xZVrXSPcQ9jYIioJBMbVqssVzS
F5+4hWb8hX2cd4zc/NkRsXFCGEA9PM0J04qg5RAxBSki3lNBl+1cuiRZA31Y6cI6zR0BB+IZzcby
kvdlfctHljVzlN2Kap2avndYfek+gI8wBpo5+Sh2aeIide1VZ7qVuh+fV8mlriAGvDmemd+rufaQ
KY64D7voZsqK1ZfQiE3QBDgZYutd9Il3V9qpcXNd94wP8sVLpqq4wMTF9uMlKmgLRJGh3TXM+ReF
REySIC3Cyce2Mw9IK4HI68DWnTalcCRwZafKsYrvm67UrnVjoz3ir/qEpA7Mva3rb01s0a4s069z
pxBs5b3qV2RvkPJ0dUtX27ZB4h+TGNl1N8TVtnEH/06XAPf7lmSiAojaRoZ98khdQWPSwwM5H9JS
461qUGNMQH7zTk5qfO+fh2I61MsqgbKjO9tmrBVA8y5RsZj81vPJFNAlpr3qgMOq1f3Hh65K6r0x
G5TtbNSpRnxrHpGPs3en5F6SexkU+inVK59yXKxWEB2tGA3OkulJgSueUUJOhuR0KBUzvNIaPpda
7v7oFEHxJFtdHuatmJ530akiwS0nLOFOKcInPljlmfQbeWhdcvEKA1+R15A4acftG90ubCKjKB/q
vBKXeoxPOlVovmwlmWSVKdIDbeDywaOWOsgSOqQgWV6inL4U9AksiFNBAms9GnYfx2SEIYwhqmqZ
G8T6hA1ydAnMQ9+UKbwdICXaweUmq+O+QsqRx2slU/QHmdvKxSNEywEqOm8APx4iha2glbyYijUN
ttgYzvtHO+vdTeLgdBx7OAqELsWbAFtY0NSwxhrHsVBc0dyLLAJltSCwXxgM7qwggMI/qQilxVXt
tBbGx3btp0zxWUHpHFhEgVZxZe79WJSreQnxMroMsR/kx2paUdRWsP6G6Q2JJ71et0DTFJrNztYr
dzU363uLoVpHEvW+daz+zqq175k/LBuzMj4zsbV3IQruzUcnhDuHX/j20a3GFMUCmmIygPTdLHkP
kseBU3oFkcV4LnTSQlLTUffzYcUkBozf1NmRgflc+sa6FM0xN/rgoFKmnyWLYo8IdZ2X3A+CmiAq
PWCpsDnBUdIqeoY9o0zjw9z/cgbUK9BCj/OROnXDbPjGKxeXKjBF/TCXP/MDUNtDm+flZT4iOK4+
jOyKwNDHNXdPSqVQ1TIatUJcs8TtyYQvi31Rqcq+LLUHXUwDz0m+16UVV5ftfo7cKkEoUACommYz
RahAfGY+fG9CWTswmcB3Nh3OD8izdOIAAcbpA4HBjmTON19KcTWcQ/K/Lx+XWefwfzbN9OPF+Tsa
BvoWs5HLfORFbC6GhkSFYGQmK2SKta73id3o2BSVzCabNRK7o9szppDFj5NvPgMzbE7MY8cUBcY/
uxdk4WIkIbgjEpjcjCR1ln5te7eYbJGTlQOfRKB7m5/y2qrZMp7iTz99x/yCrqQChdOYbefn5gfU
EXc6xlkot3kM/FPWzi4BhtcXkgkmcLLViDdTI0otcS9kgqVHTr+DgnGKLZtNfEhL2kzHgOcJ0DhG
OeBuT6nAijIP0NpBP8+97klhJoewPBrwhHEMFq+GI4HbThYS1FfxKihD99D2fvM55f7RFOQlBKl9
m4X/Sdod3ZLhAZdS++iUBmWkptVrmIoPVgtwmJoXSSB0mgzaDMpr8MyHxDXHXWGWSOZpY0OrnB7C
tvnxVQU0bQ+QH+Okuy1d2SEX5048m6UdIjsOo9E9B1VS7GzSRRZF1vXnj+npZJafv5JFchMeUyqD
gvDjqSAmZHZks7au9UJepncFFde9S2cSkVG7dyJv17V0gsv8/PygKGrADpQKNlddgCABIwihBg7N
ffnsR5myZ1Ap3pSsb7eEpyMzDPv4Zf6KuIrk46uP5yQrL42ahUjL6t4I6HJXFHsbnFvBF6zI+0JT
yx0jHoHWsd0qQ9q8jIHjTlLo4ZTKsj1rlt2sIr0SKyMqUC6441ctxWExL+htiAYGdjd7uvg+yJFw
dtYhUV370DWGdm6mh/krTDzJ2cy3Hwd9qJ/BAxFEFCBxk7N7NtBzhzAOXJZzN68coq9W2WVnw87q
LWzudk0aIOOZUTVWNP5y5vWaeB5Mx1q4WW0cw95WTkleqrQWCJEY4uZ5DDttrwUVK8TUVPJTg/6O
hso+o9HvokrctSbTLb/yXVwEb2Vr08jHQoOfxnP2enBlYc4/GwjeHaYnHzZ9MzbvxzH2bl3ZbIjD
U48dpVqxkQN3hUq8shMgKsRhgxRBD1iotYV4eHrQ2UAf50NgppxlvQXzYprX9mn01Qv1aOM4Bap1
iT0U7CyhxdMPF0wLj03bdPuWCc+fT2kOoYzzRlgUJga7qexDZq7tu4CO4Fz4zc91kU1GKuAKxDjk
jWEYarxM2ydBHl7amMhUOkcCsJ+pH1wDs3xPmvbiY0A3H7Nw0akV/KlS3zd2qqONJ8PyQpq5zDSs
mHtOMnTVQc/i7mJAyi7XlVtHS89AfVjU3R0MsPiM0PnOHmLtrLf68i8FLlPGcDPelT1Ja37gwFCZ
ZlBzg3f+KrW1AZsEqhs5PQwkV68M4Uzar3xS/ySFxybGDawHPLTyybYmd6LhPBip0J7G/MdRNo2U
dNH2JzP7zuQK8oJleRfVG1PARBxSpVyTQbVuYtrCJZlxxA3gPmhZ4R2iFGFh6k7AyCK0t+hSymVU
dnLtxiMWklZOAWgiMDZqrGCkMDOVQi/Bk6Y35o9jm7plY+RGu1SbyL6zEzZ8ieI2q56e5t38HLzP
bi9opRALNj2XeT01PfBIEWZo1rll8pHe9LHA0qwLbxcpzo+vuk55txlQ7JgGVStags6LzzBaTQkw
oHBor16YH/NOz16HxLK5XwbjQ2CP8GGGpt0oSGXpQ7TiiuAVqUAhUa/q8J5jx7yLkgg1JlpvQpTM
0CA0qECV3YQb5IPwbdqcNCTkJUdnepgP54cxqKDjj+4dUNvu5NRuC1ear0jNhNyUa/3RTbGr8rQv
+u6kuBaikpmdoRCCEVUEaYsCTX/mVmSi/PdDHWnKOQCMdqqZNhEmCS1ywt+leQ94HjkzwG919bHy
mn52Gum1fRRcWIO4xwpsYnPJVZOfuxsmQSH1vbpEQWYeZglNoVIQqOzmdIL97ivy6eanozZlt8Yu
w2mG16FgX6JYmXqfc34tM9vGRGj04n5+wZxIeXpRW/s/n+vN8U63vYZOJUFuCIzkMuut8qpBplsE
oeoeUEBUyygjUpF8Oe2z7zJhjpLukZtRfWcmpNlOT5ekIePywRGOsHqjcTf9DIF3L0EEvNUGDaNB
s707aigLuU9qrVD/RG9VhXqIW6gfooDq4cLYE1zEZne7LbLGPpTmtMzbU4OS9NcHRStYTc3BftVr
j0hdXGEmw0o7IRrJ73qG24bO6DkiOLwv2AJ6Oi5wrYjuVGsaBGmpAoaHyr7CAfs9ix79upbvDBjR
eCZ+iTo4N9dmTRMack5+KtiirUn46p6Ybk4eQke+j+0L8BTvu1RtbCt59cVN2HXHTDKxOUXjvUZo
8drX2c72TFe2XEXOyR1NuashMR6YzvYH4CzKjjDRHpGyWWxDl6AHtmI2w48+vrdadnd+NUx3M/We
6TWAT78SL6UmmWpH9bsTkp0JIsdf6IDi0dPJ9yQunokDsF9E4NIRYxL8GNi1XKWu49/RPUMlQfF6
siDoHTBcy53VntNMcY9KiCRwGHL9NH9FGa6dPEKDtvNXfz4X/PycFxnmgWYmObh9um/pYO2M0Owv
Q28RZzOqyZPPhBsxgBt9A77OoKSHAjkCl/GiXn1j09svpNJn10IzryF+vBWasvaqhQzENQs3CxeN
c6Bf7u3Ai9hkSAOJH3zHvxYYjgcDR7xd1f2BVheAYYs6tUPcwvkvcAvhNKpzx7uJglMXOkPyMfdj
19MpgXL/6bf/+K///Nb/b+89u8vigV3mb2mT3NGjq6vfPxnap9/yj6f33zk04EhiE7Yt3dAlQSi6
zuvfXm8B9OffP6n/ywCQXJotPizdqsECKHF/D8GT6AJixr9qpn52aM3/ISX5QI2svpk2QRuO4eWP
RsfmxM4Jn/KLrl4lbcphYKWPbelDIjKS6htDgVXTF/HKb7z8bDKAJsyqocsRC+uaKeME466r16rA
ulllBTdYHTMUHaluqU0bPIg99WuWSWiqnvuOLPGuD8KQ0bBXjQjPwGzb+Oc/LOQh8j202v88BFCv
HXskOh+vGlaFeXN2LCdZB4d+UmjNMq02ANmP0m4xf67/8dMHW80f9DfiT1CL06r4+fC/Vg//5/G3
P7Lyt/PD5vE/p3/639/6y3du37PLa/Je/dtveswS/vv1W376sbyDH+9w9Vq//nRA4G1QD/fNeznc
3qsmrv95kkzf+f/64m/v8095HPL33z/hT07r6ad5QZZ++vHSdFJJzfnLSTj9/B8vTr/j758eX9Px
NQ1e/8c/eYdp+PsnXfxDR9xuIvmxTDAvuvXpt+59ekU6/9DYwHOWsjZpAA7UT7+lAOT93z8p4h+O
IywdM4oqhWpKx+RErrJmflFV/8H5TQPbtqUhLE3qn/752/+4RD7+dP/6klF/vmRsVbXoImhSnRy/
pmpq5s+XjCN8G0kfG3Uxoq11rIKZawRRqUVZ0bn+uqhqcyfMuoUqKF7rDFZumsllHLvR1R3e//LZ
/YsLWJ3+b39ewB/vxpa2BoTE0gxHFz+/myLzSWDOzHBh5oG3ipiLE3LZGrdcCY2bdCxUxIFxKh34
NXayhPSdrdBtJreeoNH1wLKxajo9X2hFTQar3TTbf//+NPnr+2OBEI6giOENstxMr/9lgcnNPEKK
5aNUw1O3FqpPLPOgS/QVEoUrKkUjWiShpa3SjjrInWJ7+EPi8/AsMooqDeZEANzAR4hvRfFwtiMH
wAL5Y6FCQ66zEc7TOLROLXtAWgPNtRj8+4ileBW27nsG2n3bVphSq0YQXx2N4Oc1b2mqZDz8+99U
chr98qfgV9UcA5IPch7Buvjzr9oJdhnJRPNGZJ4917I/ky2nX4WqEOQbD0R4e7BDY2PsgfAr7Z1a
VGx2SYFe99X4PASdvIIneUtl9dpAqb+bHxIA9WvKNcD9HnJztu+0IYVdXLwSfCdkLGuTswNf5lJa
iPtT8rQhHsQLpsc56ueUsqWqzwlR9HKRhq568UKNbPvqsXZRFUL1MB7HRjlRfefk7xnI8KaZk6zM
d8infdM0Fx1f1AnXIeLQjDzkBqYw6pbOPoImOAJh9z8e/FJtFzB6jJVeuv3SpxQZGu57PdtdpCaM
3TRPiJPrF4fUGicVb0QwLfoH1LnZ9zZR3ojvMr+oFa0HcnetMTUpOshB9VrnYmqGeWfF+cVnV3tK
TQ9JQvCediQLExxob+wejGpWqj6m/049QnBnXByzi66aaNxaZhGu4QWsmiwqDg4uDMxsJJUYhece
BFF2lrRXMZ7mLeKyCNXOAPujxVfsBv4lYSC2MNgktA0BKQGJRmOa74vIeo2ZzBzcxr0zpUH7mlCF
U9RmG6+xBGeh+dnoDbmJy1DfCz0pQNo4Knz7bl/3Zk8slgmt1MRcWtSpfpE7tevdc2hDE8xJT1+B
VgyvrDL0jzNSs9BqBIcg1T+3kRKccrOtLrmr2Ye6oDJxhxgQtM48S+WtDQNheQA05KqeOb/BM6FZ
azUP60fVkBpiBmhdSqCnD37SvoaRrh0QupULw4uUnWb7Zw2xh6Iw7IjNPkLLXm2qgmQiJW7M5XPY
QlYww7I61r6FBbgNljaeUPZu6BQqCLaMNfhESw10Y8U/qBEMrVSz/BKNo3WpvTJc04zKgfW4ycaE
ptaZTBetwAu53Ov6aGUnp1SSe9tnvkecXZmsyiHoX5qOBCnNG9ZtOdnHZbTOLR2fnAj2oSyZu4Pe
I14iLTYIcM957PcTyYSgxbDUr5CNJp9WXR18tbaZWhMbqwedd4oZpaDDfDJr9akqpfdkoZQTud2u
qyqot0EZPFLLJpuihLejDjBdatN+c1U20b6qH8UYThl502zKzzV+J6Y/gWcxL2rINjPF6N+XUlz/
/UKj2r+sM5I7nU7flmaAajuazX3wr0tqVxRDF7fUiY6DJhcSwAikPMcGSsqKr96YmFKGerzhwocY
iYvEXevspr4GlbVm9EEUVa/pvHmmgGBdyRpe5J2mrf/mXf56Y5IskKZuCGnZglXR+OU2mZtppsUZ
fn+uNO/qck8/yBa7+CBQ1GGsjya4XqIC6jRhjxU9NovI3bmDSvaLaan7NpAvQV+5bDTDp797b9NH
9Ne7ppSaSiCMqQsV2RDE0J8/wjBQ2FWMTbLQdcW7En4APKRxnS/AfdiEiaFG00lMpmBFeZQiW4eJ
qh0QVEEcYbwG0dSFZ6zrdoRzqNwp3XhLfF294I8rnwbS4YE+ncY2+tKHqU4egT7sbatjB9bF59Kr
+yMswVVVODDIE3JFW2wTTxZtF9dtkZtFQ3KwS8wLVt9Bh4qrcC+8dsOlXl39NneWeRSgF0yD7pTW
aneC62ItIQGo2zS3tQd0TJ+bWFdfxQi1yG8q0IiYKldhNpa3TvrxPqwVkml9pbwF9Lmu5IhCntFI
FpgeGlwBuL2SbBX0kxV+tkYaDzl48LuUJwQ04fshJ4I8ZuV99uEW0VTJSdgwgqfRMLtzazb9OdNZ
xCQVEPkxuvnVQMaUR7ENBMZIz+EAhD6Tf/SusG49PftVLoYB03yDv6AwjfWQFjRs0+CtzFz5gJDH
17JjRxLPx0ODJnsBBhx16PRLyQoNmu0jyRQwfhmW58rjaGfFYajD5MoEZVmoTX91x4rWNFCdjR45
RGNMzpgMtvHOrcc714h6VLedWKRFOhzrFrFT2+U0vhH3l3ig0eqBsxVspDP1jVai9Q6HlVgiRph1
BHmM0YR+UYEbLkE6tXs/4iM3esylA1nlDJTiizHaxrNZIZBnWntvpNOAM65eSqlA4cU9eM93Pwpc
iWVCybKQVbzpfc9gJAOBU8eCtkKRhXU9SXeQ5/LnUY3rfUrKrgOw5I5YUPLLvho6lptRNYN1yc75
0WBBw56ukGiiVcZBS8p6lzq0nf/mivq1KJaSMDdpmIICHcm2/UsZmjLdlxqOVkyksO/AzzqPdp0T
D+AjHuLusUkrNd3TxS63ODpo6ZVqea5R3jxG3Z01Ol/+5v1Itgm/XOGmOm0keD/zSjQton+pO5mi
Vw73r5yzz9q6SV/uNPAUG79Rk6/IA1d1KY6SffqrwiwEwZwgzCzeJJYHoikp1S2Dp+JRaPqDpvSM
L9sAyyBIjMfRYbcLvT28Mu4F/RyVFy8yn7yemJuw9OunPiLLK2scc5MHhDQHA9lO+CDHx4FLhb9C
QsQ6nb1iNJHQxhSms/E/Lb66urINLPuhx5X5kvQ0Qug5B35aPHrTg9EzcO4j534+At7NUCrtvlhO
l61dcnD8ZRLnb67b6AeUCMO5b+C4YZA7zg/x9JWTEB1nNy1tuKRBnKYmYpk2KhOeuGXo3VOeaLgf
ewtNMj2LYZErTvc1qIOnwC/lXotrUttSQy6RwVknNbH7e9S9NDiz6JgX5NdPFNjCqCkkKTF6snVW
vfLZqgqIUBQ911TDU24PhMBKv0Tbq7c3ChN/TDbI8QryHCfxosLZkQ1deMB4TbB3QLjrKFJ5GBM6
BH484HnNOixksUG2F0vrtUxEsh/S1mM+xsUX2v6xROqz6Ronvanql5hWy0M4PeTRmC9hBoLRZqJ6
TN7UyHYvdMlQwCTezfNYFunyjGcPMuJTkWzcLxYuhYdhVFASqyRb/s1ZavyLk9TWprYLPjlN/fUe
2Qx6oxWqBmMKy0GvhW+MCMyF1rjEfOYZOVuBeZ+1w6tlNO+R5IwlUphcDKv/GhiufZSa+AY842/e
1P+4N2oaQx3B3Wu+ef+6jSnIUyoN9OoLy6Rq7aUGB0s1ift1kUaoRWK8VI0mr71gyp1Ixj1eAOu8
t9v+/7uE0DQH7zKIPV3lv2lP/9dr2LSS3OsgMqDvYBdQdXsS7JgOuEN2hi7SbyBMFEvV6cQlszVz
2TLAXGStye1peM4HwHueXrVrs3UeaJCv/uZjmkqEn0oIzRKGY9NN0HXN0KduxF/fHEW7KxyfKIMu
sDFJhtUjH8vaHoa1i6j0TTD5NrsO4lLoett8+uxsSRKvTAiGSzx1h545X1tw8QgSz0hWYG/yJAtk
QUZX/s0HqavOr3tTjXeLnUOjg8J71axftuFIjTK83owygZbsEzcgHz138IyFm5Iy7hIQPJeXVXxy
bZK1RWn4a8PcF6hciEnWitWkkalUXOw41sdGtZZWrV3VzL61eZ2fDF89l2oQsyBxq6NZl+6Bygfr
hDTHAwsu+ebq2Xbyz0qTEzXdFciEm9FYwQdbkF+mf6u1JFia+disszQNtwTeKsbnvNwZLpFXnpeQ
rglCJgnbq965b7LvDPY8wcVosICghVmwmmkr4enPTUyhn0+uIzYl+aJyMVuhzS3Wht0cOIvd3VgR
lt05j7irvJWPIR0q1EPL/VsXygE5DOlMUIP6yUmLrJQxPOG6gAgB+tJDXAFcXTBUMZa2UXrH1FOM
g1PiPwVfTeLpiLi4HA+h0xEnWlQLdxzZx1bkonY9Ol4LIezkPVBlRFXh+KcSUuPKaV5agtljo1n5
KT+mqP+QFx33zCR9jMl2u6v5ey8yK2KFrGCMd7UcVhYogrsEnuYKM3WIqD8lKb1rfJrW7KSaQrMO
kfDiSwfFSXeZdZGt6YbMGolS6DPaLwEuPNgOzbHgpu3sIcPSz/c0uSi7OLvGYIIOrqlcLCyjQcdD
Fhigw4NgWQYYP9X8gCpDbhIWZgQNMDzSAPZIJF5H0UNq8iw+tc5koF+fQJt3n20zb9liW+U6dGh3
E+mECgm6DU5R4ne8l6YhUrTWqmjbOEjR8O2hKobQ5NaPTk8Sjt25W3IWF7qZe0tfD+MbrPhhMYBH
S9vyTSjk2eNOqvZUlu2ixB5UEZ5GtfNgg+7ZpUFJYro3rklFkvtB7zjJ4di1nu3tJb2YFch+H3KF
ka8KFIO5UulLYk4skAveF5BkxJMouNpdKNXLyoKnMGr6LXH64GyEyoNrZThGq29DEf9B6+ebU/rv
YZyNRz0epsRCy1g0DC0XpGC52iP/40OnCrkqXf2lK1+5xdz3IVjrVEvXub+lNb/TsvBRt+2aKaJ1
RcwHXcLyTyCiuSfbICG6Gr5OryTLdhTtQ2XGAH38Ow9mxSKJPWc5gKbVVC89ATpe4ByXh8Dorwl5
5I6hd/gg3OWXvHXkrh39B4nobhPV/SkKA9pCf3Q53BKyl7BqonUs0gJRlLGRtaxRmeVHYVoYPX3m
F2w8dk2K421E6t66lVwbHqE5fgovR7YYxHCWLZgNogeIDgnDdUg00tvX0jtLqHd0wYiKbISCZpWh
lqLFYl0S5Lc0pzxg1Re4e2HcnZruqybIiWKmmG2TFlUuO0KkdPlTninKKlIjamUvuAjQusbA7LxD
Gkos0LASJVEXfpN/RWHGm6PY7ri9b6zRfNQyJDMiHZ87wpZg5Wdw5d23esJhBzFnpy9G4F0xNkeY
hzD2j53heivaPt2aiyBVmeuGRUtGR9lADbL5QBsyZit/4kK5PuNp1qVljw06Db+qsVsuQxpx23z4
jIKMS4h263IQxUD4sLFImWyT8lR/Gdtm1+SRswGK/iCiOD8WXRDuEdlvEVGEK0uV2co0m+/Ms0zE
zra2Kkm8IxobLI1eMJCvoxypjkp+Ewmtq8rQPodZR6/EbJ9Voht3XWvT7dE/G1rwWTQ3K4J32CGl
oGTqN05D2VULg+0Kczl2QxhLGeDhyBwTwXZwKJek81RLlaR1ILbU+Qke/SKpAC50F27Wwa4S+ckj
K3pPsF0m22BHDd5APq0n4Kt5JklSXYjW9rd+k3iXwRabUrG86xg8E9veHC3HIyS0WUtD/dJ4nblO
XSwhedrtEb+QnWS729pp3a3HZ50FgbEi0ohPK3Yusmd+ZSCj2XYVs7KyG30oKTFCXqPJvhZefl8i
X4Chjqy+T42tViN2hVS98RKvXjElbUmmZ0oE8SnblNzXl9ZobXGB+2uHpMyNo9cJGQmP7Vj8X6bO
bLlRJdq2X0QEZNK+CrVIlix3sv1CuFwuekj65uvPkPeNe84LIdV21FZZkJlrrTnHdP7we9X8MFJI
HSUilNKdx1PXJq9w4f9Nk7k86lpDZKb8cau/shvic1h702qMc3OPNnXwpRg1BGrWO0IE7plB47nP
xTrpXA+0TE56WuiZuylcnmjMQKZM6Uy6dAxseph5OSDpgcM9ztoDNTCA8Wh8HfqE1vJsGQenhFVv
LHe3to4t2RkrhM5DFG5TgC8xYg4/tascyZz+kibikEs2xLSzAVQgkZkqYw68vHwkQQBhe5Gh6ktY
j+amSp+Af8upY/lFV+qbVeVzTly1ektMLfInP+WXye3EtkSihuH+5HdCu2PN2Ci1Jl6pui6fa5VA
Mm7p1AkPGgCDwp4+x1APy3ogEvdYp9M1nFM01LKagry3VrrlkF8f4j6IdbVZ3BrOrJN/THVtkC3O
F2ZkAnalrdxAFS3M9Lb/Yb15afVmy2F6DYiTJPNiuYGb774YxYOiG6ZdQz3y1NQOXbNsfmt7FRL2
W7Qs8xPKEPS+/JKA9rpptoGX8gRTeEGhw/cdtUSJ5VsHrOiumLN2xcbtrfIRmd4wEE2Vw79Gok/o
Lralrkl2DG+STeKyY5JU1EOyXSFEtbdVkqvAmI6FbJt1zfHwwEHMJzRWe0xzTe2IlgC3NluYrY10
WLG4WjsPl9866Qf76MCHWOVUTTu35w4h+Gx6b/GPkJtdkinO1wZlYHxpl21PMZrG65mpw1ca2vij
lu6p1uvvKC/ETp9mCFYSE+4eGZe26VTxRSSOdjDM3LtHAvy6yIvtXGvJyxiyOILuwHMXy2PT4nIx
RlG8GmEUbiqe26ruKRIZxC6hWexnBLMPZArXK0yjxq61h6ciH717ibYAS86j7yh04C2O9ns5dNOm
QPzru0P0UkWRjXWkPuivylvWkeyqi8pi60h+R84GcOgbp37s7jGJw/2ywELqJumdfqMRZ6em4UuF
NHbjg+UtQWfiE5c0kN4rgpa3mkXsWkuG1iM9YhIx2mePXjlWxH5NBDCHpwGlpYUbeePJwlsnueMc
sQp9LDyiwYJveQsUTaxmwRQc6peQWAX4msfKch446Sh/ZGzlw6jpSBLB/kv+U3ux+vnKLVo8khYi
r52NyEl0ybhD/gw6BYv9el7opjeL2e4kldTFhGmwS1itVqJs4iuKIiDTevZIsjHiO1nU296a5abB
9uSrIRIPIAgYAnXa+6jQOrKehUGDbnYVa7J8COlmXxJGU5xpaUEJHjx+rCHdEzPORJTJRgcpfigq
ktHbMJeBMw+u75UR2ze6oDuCq1pFnfdl3bNgqmW4asoLnxC1kztqwwL47y3q14tXxT5SwXjjIATw
jfaGqlC7/tINRyPa1ZYZXolJvQjs+ysoJH9nEFBv+sj5mlO5HUUSphf59nfmim7mq855szPyb3ri
h/b5DHuRCU/+UuF65SScd2+KpznXYi8wCxugtZ1Op99X/3v5/TPYLR9aBdML2Pz3kuka1IwITK3b
/m3SlBWVO3mrZDofoYLuRcGW0pbGu1dAy13gD7+mFkrISYFXSowqedX7YZf1yLHdVhOBfb+oHuFJ
6UWfSWP94uI5/TdzscJCAmga0fWLkUp9wxnB8kut0B/iuszWeeS6e7xuGuj5ynsmv1PzGeVzMErj
QM2RYN2YcQHEKeiBcSoeY1AiL6NBKoY5j8Vea3m7BO1br/fWk6NKcz3GbnvtaqPbhJOVPHKGzNYi
MlHIC1P120I+y1A0647J/gNNMlKgi9zY29APHhbXuYdvNy+w8Imsu29FSz8/aLFDzWVLRIcGmV+h
7Tgf3ZTvpll2f6uRniUwGKwpergcbFFUZ7wfJvoiUSOZea7Fs66KiJKTS9gIssPvkosxluj+23E4
0McjMCNsusciLqKTa3N2oTgMn2svfAXF0gelp8oXANbmlr7IXcdK1FTa0wsfNV3bLNMyYtgwXhEO
5k9xIcVZI7OEzSMbPnRgUis5MWutOnxDqlXpdpR4qqRmAbBBor791dtFHfNxy0i+ijghABsrVWoi
06bF129yKwdRTSvg0s6pdWk/tbagak6y+EKGBheznghhk/KQGB7Tlu3QEv8is6wmBEBJ5Gpfd78I
oVmnxlH1ntbsc59b4cmWrXYau6+k4Og+g9VYke8Ygr/h4izFLZ6N+ogc9mxkbfiQAz98SvVB4Vul
Ud0YJlWUCj/kQi3kWl10ccuWsWKjR0E7Mq1I+trcUcik16QKiZYNYSmYmpCbzv5xrbHfaHk3ri3w
vzlRCepf52FOLTHyAjG3/tZL3b0kdzhU8WTk5iomsoFDmPfSVLHxasv01kEO+qa38EyrqHnjlDds
ixEVc2qYjHEtBOY9BD9AwNF5qATmmQUHG9371F9mOw6ahGPKoshi+R0zzAjY9ouVipUztChaJ6ke
ZXa3zPBP3aHEIupHuuvZ6IvjwoIPco84RS9na7Cy8tWwe/3qas+Dx/+YndY5tWC8KSyPMX0ctMHX
WWhYjypn2ZrCM16YjOOxpGPtD674GjkIPg9z+oS8IPmKdQQcpmf98PDNgYzz7twBO1jP5vxC6pi+
BaxdnXLNwgHZxz2zTwJoMmSNymiPIDCTZztknsXxEd6F+QjP3dpgDMQZS272RVQDe50a0e/P2rb1
YnUCSVOddA+xPjEs1E55Ar0yBxdsaVn5REIi54oK0oE3x5tG6vZjd7+Y6RRCCNTokTXFaijnmHN2
ZZ87d7bPzf1CuYBzdPTAFo9yPCYyfNWy0T14hNyuJ6tn3h3r4hV4RsDEILrqGickOWm+loAlWvV6
iDnUTC2IBYVzus95V6FluyeCwOmblsYZrKJ7SYTt/HeJXaf0SwZ8YZOMQTkAefE8zYbnjHobB7Rf
AUv8CycfaUJlfXIa7J4020EOCHmYYBlr02OW3lpxlb/NNb1ZTtjmMfFOnch6vEKki6Z45pg2NFcK
wYttElKVT2V6TvFpJCNupN93jSJogLNxHAxFTyRPbbzUSu7GgR2mAIX+hNCo2GQaMV4uYrddbT+q
3CiBGqO2Ne6XqKDZ1U46dgPEC/cd6Zf32k59e+H8tYkHTDM6GtjTQIjOySrzDRDUYW+6DIS72lk+
bQDrvyDdIs4YeIFpujCctY/L+A/31pWkut3ggtFnknSPHCMHaGgFrtvQoeVFLgDQt9YOrJxpl9VG
kAtzSRhpkzYBokFa98s1STVoIotJHl7TcaEkRWvyCbK+CQY5NO9xdIxQ/XzMvZEfZswErE4T0qQY
sF2GsO3YZrRPyeb9zNyhWlUes7BEGuGDV9q5b8Wz+Uk8xL+5tCk4YxDAvxSkYcrppt+fu0lL/Bn4
9T4ckuyJwKnuiGqCPTNHERljPaDO0d91TFxZorXPUQOiVTWHGdI6wCjrounKvvy+6rzuXcut185O
ir0op+Q1nAaSbyehbQgeig9C6+75eGjURUL6TCOSZhOlGcOzMYz2TWU225FArIMQk7Hrsq7cmfQF
1qp0QwpUQwHj6ihigEEYUXy0Eki62WLul7lY20grHoa5BqfR2N0OhhwQnLol4vaexFa2D6YfDnK6
2OzMl17N3tpQJZluU1pfBEOIbW/ANDHpddK77LIMJRihsmUB28gohwfRsMbMU4o/zG7GU3K/aC5D
KE/oJ4OZLlVWNu5GW/vURhUSV+ROQTmO49oYeHobFCkQC11feG+cM7WvSqOdF4MWe7QywEixgAw5
FgIxVS3ifQgLuYYF1mnDZnTjaK9KSOwgvVjaywNxbPUWnk74aRMA01vDZ4FHZdV3+Cg5hGKa6BEi
O3PTHOJ5+leiq/8CbEH8xojFISEtHjiMED6xP+OXkWLIn6rlOTaRE8MbPIy2RRYJupavuvrqGqNn
cwq7XZXz6WLOlh+KQ6kxDqgpBucV0MURxIm9akdITyLzSAvll7Ox3ar1G8d69Fz9RIi8/Ykdnt5X
rpaL1ADMxAJ9OSzsBp8LkWmwIv7G46IxTFYUWmbNtC4smy9z2HikO/2Js5fZiuw1ZZ93MIfKflVm
e5jMVn7OKdQJVod5z28VgX8I30Tv1iYMig+307c0//7OA/M0r5xP+CKMq2cZ9OXKS2Iu6ltpCouy
Xr6V4Qh1LClzv5bYQkFrVheCK79I/CViZ5jOjAhrlpHwSlLfV09a6YPV4wh3E6j1cLuqP2FMG2+x
BC6ozPG92HzLFzi7xj3oLa7bZ3skkl0vllN0H1Ki/dafQgd7G+dY44J3rjvpCg+8kkn/J+/Pksng
l5kQWgkuHXtrnP9pw3+QTl7oNfUQGmj8pq4ovibC1lYLxfSjxr/Mvt8DSWjkmzoccPIKyoED1ob+
E3rF/ahtF7uw5bYJ0w3awxdMQ8ljHLfi+b46RCrvr7/vepWX61zoNL2sVJ6GKH2nv4raFoblJhr3
PXObDYr2k6d7HTiqKnppc5yypiNuJrNSwKRYFUkofI7JllhDxnhGNF+TPHPKEqUgEXUwfsb1Untw
27z6J11OJOnA/xVZTIOk+ZyXutogACPCQunc0fJH76rXZhLpxpTfROVFD0w2XLrhXW1jRCFw6z52
NTOXqb9bIPCM3mcjLw4cCOJ1qpVk3XwBuPuTp8ryI1NPTl1pF6tKjgkccZRLEW0mYDUzFRBBT0vn
Mkbtm58YKWDIEWttS8ARM5PhHlJ4ZzUjnGQjwjmg+YW3iTSVnaIy2dSl0LZ4B/80hZpnWMG9/oCj
l0A8ZVx+36m4Nu4gm5vZg4tR6fQ+WzCSBjf6b4FItN5AFmA8RkxqD09O+Ivb0zdeiiOjNCbxkWPw
WeV2cY8XdQgZX+qfQmriAxqBj+JMrcM2QsLU2G+YJzEtcKZE3db+pZMen5cCzEUaF90ml0tQ2FjF
h1YmT4BCH8Y7LdWINHs1FEm7GVxsHgy+8zs0YHC5ecSY/pMj1ULch/GtLrTSJ22wOBL3E98mlTz2
SiRXhoL5euztdpd1oDwAMi1Oph4tQ53dNvTTgo9RtdaTZ/b9rTciln2zzNe6nX3eETIkrTJxq0Py
YQAguju0AoBHkuil8bC+EAkD6wLyDd3JW4ndnjMMvTG+yoKou5R1J4rBTnb3YKRes169uCv2pSKe
tavoVI1LdTMyFKle2+bHwTbLW2sOp1nDzipadXF0/CEROwlVtvvdAs5683CVBI1cev/3bU2k2S5M
h4H5F0QUyJzjR9bVzy3k7oPt0WfxMgrPLNcfIT31mwFtCSZYSC3eNh2JXkBGUz06c/7qymJaLx2r
dRbJce9IporWPRavm+9jnhnGjeRoJ7RoeovgGmXj0hxGgZ8lH8z0OlrqXYnXdibfqXe9nxJOzpbs
6dovBeaE3tIvM7loa77e6KAmt34rKz5YPS3dEQYiVoCJoMf1nA77zjVvi8UwO8VXe3D0AcDc/Utc
liW9eeHA5xojb5fURXor7DslJ+YpT7I62lQLGZfOFH0t0QcKG2/VjXV31BjKkz5Sf2U5c9Ta9mz0
EfcAk/vbqEDcZDfOLVm8eI8JRZ6ZH74y89hMmONudmyqB6nzUP/eZtWd7yLb8hMdi9zaTY+FuMRX
9+SB/vIjllGklNALEm18Utm8PBadSo5axSBisINB49Pnow3WNgRObVcQDRNxXfS52FiJY1L58I3D
FFaY0XmLBpAbR7XoZlHTrgCRag/S3cYCtvocochpFNVpWqbyGpMJWskmuSFXWI64DJiwAQc/JuA2
4H+EZLqZ07BuDRCidyxcMeOPWpg7aFm6otEwnZ3+RypSC8xWw06n3ScK5XgBJP7iVpDYKw9hENWM
XFWaYbD1askmJs1oOxNdxAfq7vhmvJzUqdwu9kXe85MTpGc3lRnPbqk7jzWdxqCI+PmcbY89I8hk
Uz8kKHSb0ZAn4SiJIMPtbwOxBdvK6PG1kYezoUUVcV/ar1D6QQToQWk6J/CD2RZ5lr5zH+Fktzds
h/LceyaBRHbT3pZfNnBscS6BeYqW/bmk+/zApNkvvRQosckHsFgX1RhelZpOeRYaR1DpCLN087Vd
pviiRiLXfu+TVpEk4DBm9GXqxRuTe5yWMqK3XHf93CuNgIUifbf4ldZEybympLGc45K2jc6tMPYz
4mNn445zEkAjqPH8yfplXJwt/4rRF6BaA8Lcq1tnszCVOKg6cKMvbSJ8QRlysAoiNlTNNu4kzJVF
w09qS3cD0Gf4Sgk9cDPoKMBosKGyhojeTp9cYvSeKx7W38WNjAMBXpmhcdbGAP6jOdpm0Vjuqqr9
xm87PN6/69YZwosUnNxaPiWo4WyvWt/rnfjdSnpqIiJO4EDh8xI5nALRZPtQRfZuJpJs66SwKIdS
vw1KPjWDt2y1wnngn7PXJ8/Yl8MrZ2jvEpvzGnSYudPSBMuA3COybJH4rOOw/JydRsPNuOkwy+Fn
JEO3tsV3ASLO77W6DKZ5KYNsmdGtkuZoasV0sNFYBfwG66AjHGLvVeE6H3SmANqs+8pNW1/TJxLo
YOisKhFDEitKbd2kM4Z1t5ZfUT4h5l2cR0yTBiIRj3OZYZ9U53aHwRzfSXkLsWK/RmRgwfTu20Cz
RLKdm/lzMIW5ozXwlXkNba6pRgQYF1gMwquZVbQdZ1qvznLVM551869RGEkQkv0TaNVQBt798vsq
trB35Aa2xE4ohMVjEzCPbEnYrq0mmLW4DaAj0jTRQe8lhoSdfb8shHz+9+r3bTos2oHBQ0n+ILPh
7P9dBJLNjbK8v7C5xJ6Usm0fRWNQIx2BjpUChcvo8YdzvdVtC2kOf2cbqS74faW6GPGGHv+jLT8H
YoznoIo9TosOUGnpye+RTC86KDpAbHCBwe9l/P+vSjd1dm6a7BQ9nkNbXdHJdkoOUCK46HM/BGgy
mF2yvK9VY12yAsoO6IkM4EGFmXU0MLPTJAjc+6/t921EZbherGtTJt4qTMRXyGF2mqJpbRsjulto
h+v/7glTId50OtIIf9//XmaaydIklY/0DziltlxWbTtriw9MgQyjMtmn2mm+E1a8JCrWms43a+cJ
vyrrOrYjqD8v0lfUihz6IlEFRlmqwAW2ECznsFA4yNPxz5hDLZSWsZ7lfKWEZzDuJnco7u+VmfBT
3DPH0Vx0aLGoDTLUSqCN93u4uX/o309aMKFa104v4X9V8bGEfOaTzJnSd7C74PdSJmn/3ytpKm1X
AIvMXFkGzRBVwe8rs201dPoVD6qYK4Ks+bRdr9ZySH/KyDM3tEt8p/ZofGsLpqOm2mnGdGgMiQFl
IuFA488C737B0fd/L79/VrMl+DXJn4nDlvF7a89pBtZjnPdNsehHDbsG6Im49WvdPZiNuLmRBa1P
tn67dMRKmCll25xCJzeVHfxeQmzjgarDp8bpMCQ7/QPJJ4s/IkhaWeb83UCMuQtHXnixLjUG6skw
vugYtv3WFI9Ylupt6Lroq60FDEamgk2o3AM6H1w8xZSQFqKQ7zTh4Ecp8saQzNF6EgId1dmOauKh
4gowu/A+LWabjJy6BwQE3JaR95FN6tNSebXPM50hTYs7BxEt2hNGP84JzU59GYSxmQw5n6fhp/Pu
RRGyYe4Yun0apas/VRUzi82igJ31qXmErE1MriKOZx7Oc748GXb1UrpYIuScH+y+2XMao5EQMpif
mqrk5uakH3nl+6RKtMfxpdK9fFexbNCgvtJicrZDljxPkjvWAB5Mlwbinlb+xGPhmyx+G90JZpTK
aAxKOkFVuSAoa26F2WZbnRQpGvN71h9W6SbZ5oLnp9QBfMyImOJeHRlNM0ayh0Mo+3FFrTnsRjd/
jEL3oyusp9YabYSxjrGLK+cDht65rPSee38MEkKxmDs1LRreNtkjTcl87KE1k/qChzQkkMlIzrWN
UijqSVzzRjHtYUTdsBd3xN+x6g+hdVhQPV/GJdpX0mIVUgUTU4o03bOGbb2QCoQPdD5Jw+FbbLtl
H4LzP0xhA7cc9/LNNJ29Qr95xEgVUZ8iiYWYXD9MOkQeCpq/Q/HW9DanXK186iGTl1GxK0gXFWOI
pXrkr42H5VlURJLLmdZqPH9bWojLNRqvrcbZJaqy51g3j5UARJ0VNeLlEYp77/qdMXQbMc4+034U
TMIOoUUm+D2Q9a5b0yNoodhRmFa75p6QIK1vRq5/2iHc9O69/VJrzAjDIPPEynJRQZx1HWF/DicK
wcYDReNr3o5Yo9M0W6uvMR5Onlbcrd4UokuN6FZLke9Ablz65dZnKN+w8mU6RIq8fZAKXXpGOvWq
UnAGK43tee4+tewtSnOKr8wRb7WTFAGpJ7qfNNkdk09aLTyx3h8Igz5V5tcQL91lbG70UWEv5Ru9
cnmGQQhmGUEscUZtnYTDrYAP5leYdpgoXUK4BbNQBnl2Vk9upX2bXBLyFmEdiyRhmgi30k7nfoWK
0tmM7JMJVi/cen81xF7rrO57f+q8HUjSnRyz16TJqxUduXdUe49tW63LyUs2C8I8vyyqneHWEcf4
hHSOPmpXZlQV4Cvzt6JfGbH90AxMDEOL6TsJKA+VJELZ6z7wTTxjfl/X0cJziHKEntweVcanaIpX
RSFaJLp61lxyPxYd6WB7l1Zb2XvvTZuhkqem0rGzT/U/BVx2HRa0Psvwi5orRwbVIh4w393iLn0X
mtioVP5rhp+5Lp6dgZtXOl27Znr7IsnGIim9CZRj/Uwwq/yhzaYLlgt21xDvBaMJic9hzTnk05qW
wIBEA2FBQipRJLGXsdqUGtOdIqKUyXIBGEArcIiHMaiqKQP9Qo8SAWEfD+fQ3rjZkL/z9DGZzyy+
uKQ8NTSXaAuK58RiFlhAadoPducCMspvCLzZx0r6pVXhbCfPsa691iF+cLNH4tssJE2lgBleheEE
1oJ4itrSjL0eev2zM0n8ZSP/a7Jf73wDgqzD9HNsLkzYEz4VCJQCob4/V+tQh940IBZfXE6fCi2L
uYhjkjrkrJgam3X1yGEQ4k0eNFNU7vHko+dK2HRaQXg67CrK2sgqA9gmJIj0ET9hvXiWulEMEi7a
2s4hdCQk5/A10Wu8kzP6Jw0UmDNDD+rc3eAIC0EpsnzyE6iS6U/xQNOQC1dx+c/jtLm3O6b6RT2v
c5NEBCLOPlOIyC6aL72QmW+wxPqzDP/VoYN8j3058TAa1JBkvek9LQIkwV9hzoPX9vGlK2Lbt4te
O5dLlKxm5kCCTWeOSpqlxlXIzzFGlVJYWrMyiIhkHWFsny0MNZxgHGlbWHSf4SGt0ha5ECfyf1Gr
Nh1f3V5rqpdCpowRa3xSOfg6qa+8uPLFUXY8frK3z62Aq5IURNoV5lc0Lh+jbnTbJnWvYyUTpEJw
OJuTNWHO6lRTP8d998/Ihy15xc6LFNWlOWiOeyenoDZztYOYy/e4gYtplzDJR9K1JacAfAXqY3Sh
YSGqX1bFZMHAa9iflrC3V1APz1bTPjLPAC+SfRZhfvNK1Aakrf+4TU7zLtrRUXvkE8F8jW7079ZF
qnu+ZatxV8/ynJVZAAitvJAYuElCAoxN9x8Qkn47oSeU2BV7uul7rKGYiXBMzrQc1qFxB65riErN
QGfkRP+d9BYNmLNJgguMVIQcBntslfHMV2kPzYmTfRPekaFx+VpDdNqYPYnoNoz/dYLImr6pZftq
KhJS0ssNOWb8R6BF5GPOj8OATtB+cFAiknhTHR1y2asEqIRpe/3W45lv0WrifX5PBdNZx6Cu6Rsc
PRJV3HjGpBs+O6I50szFTWgSpRmjq0qt5jLaYidzHh2GCMQFLc9tI5MNZrS3IidfWoPiKdN/idag
1WuTB/I1Dmllg4CMFx9dAm7Zrn+VRpBN+seQt0caUMkOSefOGwZxacCxrfIcwDImJkRQ313sXZ2+
+Gx6dnfSKYx7ljY/QE74kt1SitQt6YWDj9gN4khOFoZCFRCihQPjcWMo1GzIRWog7RJpLIcsO9gG
Osm8gKphE8ZEx7Njqxr7FVNU5qxN+1kWZFhlLoKUNpleVM0Jdsjzf0nBHe16w5PWLg8Fm/FfXNYr
jcLz7C7298jMhU7xgq8lSq9uC8sEgA9GcAuhxZrhKPzxcO52ZRY/TvzvRBj9ccns2qeNZMZG/8ZD
cr4W5vgWZmL25/TbRRntCaYNyHSgc+X4QuwPclLPZss+RopDdRgUTQHExh2ToQbI+Xb2UqC60fOQ
GtN2dpJH0JrbOKntA7q5GjfUNjcGkqM5Jy+M0EMCETiP8mgT7+Rjf49WpKhCwaCfPc/xR+EWr+43
IPfYQ/ce9uWOG4914SJE86rCO2YI5xCRdSn5MRh5GrfbgWi/ZkSZSeTFYEHyczyqNmj6/JPwjnId
IuFYFXCVzLZQqyhKzzQMvlI7f4XofkIV26/Kfb14gT6GP5nHrZVivTbUTrf6dz3P2NxTlOlpnm6U
S+pkaP51NPUC7GwnLap1G0EJvrfFzyMbBB4SvzQKD4yzJ7hixFXR6STccx23/EFXd/uMYdchQtEd
VYOOVFQG0OwUgTrafurgImklh+Z8anyj9pwtHlxjVQgzhgKs2/tB2CD4UvpBqOIMpsr9X8NqUl85
Y7yj+8WxPo3kdhbhkY3v1QFltxmVQ5PI/tC0FjiPY/7z8EJbmpLoNqaC1oJBy4Y5x1NBoYZZjq9k
Kp9SWW963TUvGfPFrYR9zC2h6evFRXIVafoN17WvdzMDmnyk+h5OhC0yQ7AFIrKGdVtHeG4Qw7dy
tIpP35jQJGm0OVMCzLzb64Sr2F39tytDbLhJx94y7hGr6X7m1cdeN55VNF3JmTxa5NsSyTeutXJ6
1PLE49iop4gA0x2Wqpe+EVtHzjDZCkpRo9sJa5SEEfX5Vh/ZbnJ88MhCtsrqeejS7ujJyGR97Hdu
ZVRrc7uoPDvqKWeFKZov+ji+DMmCID2dTD+2kLNO6Nq2CGGOWsQ6IGY4PhJV41L3ECG5p/IOOKEr
yKrF2Z5azPx0oJoGwyZuc02SQKF2RO5eURoXPii/Vd/nDJbyP/lIxoNLER9W4zoJGVM592NMHmGT
wAHROMVpcmRLBJVlIX9dZ475FJucjcAIEDmnnhpCJBbX2w8qfdZMeL6ognd5o4hhEQ+tXYCzmqI/
S/eFtkQRRjXdmoEY+VrZb3jaAJO2i71e7KnyC02jwobSYNcVt76KM99aWG96Ti+kk9g8Wl4yBb+v
oJWbPgC7yJ+iqsHnQu8ncRj073tDK1Z1jW8hhIh17LgHj2V8G4xkfkAUSQs/SihwikKsY+Fway7j
gYrLe86yWIN1VHu+wYH12UnyOFgcryDAbWG/7AfyUrwqyCMqNOXkBZu3OQWkq95kXTEy6kKoT7bb
MXpOxUYUVhT0i7tJsqI8z9YcohnqxvIsuBMdF33JYBIxMNu2RFc48HOml6yzuYw3WM/t9bQM8pEh
QbVvJpCweKDdDR7a9wShKxOANnusx5rElGI8KSdLd6IxJbU+jpNOIJjPk/kb1ZnN0tY2LJlWBHAA
61aTIeFpW8CRMy3dvuv8lv7JQxIb56klgwmvpHlsZXyLjLQ5TcwRg0jD1sNvKdowwH0bbXKDwfGO
V3pc09XM9Zem0yEODnf/Xih0xhIQP6wFGYKu+crU04fFetaXqeTprCmgaGDpHWMsR8ZnIhVoe5Ti
J0XSfGEIQDpMTwga/a9LMWTL0aic+fj7KgnNCMlb/j6it19rZJb7jozKo9v0BAE2dNImY6lORmvz
aMQRCW6GxuRkbk76nLtncb9004zox8tsVHo6pyObeNfs3h9VERJvgvtGj21Q73uOVsnfQiT4x/n7
t6lmvo/0Ok5u0VNpVS5Zg44EciSYX9FWRzMVJgeEUvFVT/o75iPdVF2S7Sm3Xkoz+UMaY8eEPQ+3
uhLVs9GZQBK1uOCcwL8brOLJSwnAjdGaVAthvF6UfEe6V1/v8WYZVe5b6ZlA9OpG32D8EJ/jwuRx
MQdmX9iG6FbZK9pYap/Xs8uMu1ktCtVAZdyx4jr5EUIXn1YEazJJhx/Mc+cC0M7GUvylFjsZ+gjD
uJKGqu2WOW0Ok1PDQzFruvREOpeVl8CQRGLRZ99tZcT0XWZBa0qD4zpMztalkFu3TXNpGLh/Lx6+
yNZx/3XpqAVjXmpBPBkE0anK+LIFhZttv/cSeu0cc1e5cCJJehT/bC2/SpOpSVOGrk9H/Nrp8fI/
7J3HcuRYmqXfZfZIuwAu1GYWruCadKoguYGRGUForS7w9POBmdWVldNTbW2zmcUskhlOTXeIX5zz
na/Fj1JVbUw3HdzPRNOuR6OfWenYJRgpygqbmyNFBAo3IHDDOipN30U8zkVftLRGDsTxDCGPGPy5
CIIflCvJTIQDUTbIyvtcf2nbXtsFsC1QUcsPzyZpwOAk3rSlO5x5EiY6gla89FJ6e9DADfE/rXuP
9OKke1j4QY2xDskBIpolSTttemDfZ95wXht+NyLVB35l3obsOtUmrALO55UWJPqpC/TAD5j+bZC9
OBvNQIbaJExRsnE219507NOk35eh1jzxVAPEGFJQf0WxN4bEesYcNe4Br9eb74fYOqp9n2afWiPe
+0XMSh67zuwFHYacISQ9xPaYPNh2lz8m+CmYphA8IZHKnIKeIeQgau8mJF8xBO7FLg3vFofKu/Nk
uP7+2PebJYZ5jdG6Jt1EvBdtVt3amVIF1wIAN4ypqSDoqNx0fZN9jIV9y+CuReQgrSsg23vNxB9v
Y5XeRhUXjiJp8ElEyPRTEy+yFrjXUSezJIRKP1vTRaDeP5ZdLrfIgSz2KeN0NWrnFdDID6BgwbbV
3paoh8eqRaqWucjNHBNqgG077g7x2e47deP7TYC+psg/vHiqb2Fh2j7CGN7AX30ZpvQyxk3zGaM7
XkVV5BFQU9KPhzEJiy7XAlaL/mwL9yRGCKw4oV4Sr+nvaeZJ/ExPIe3rveno3CnKaacvaAGI+fOR
EF9Yk3lP2x8SAtU4MJO0CqydQCOhirrZTG7Jxr2dMTPAVJ1NtVyksTASXE4aLSSXKH10YK1tMdTl
fm/odN2RqW8wedinmOoUzjceFNao66aazkE/lTc8IYwCXVYNKL+q3tp0MZrOAhk1jRbBXFhdshRA
isrsK7op9HWAUlM7HxEwip1oDfRruVqBDobwpG08z0PNFA8vgxZhgYSIJ/O4w11aPSjXjZ9LnQ6I
SwcbVHKaGNZ33rQuS46oqXFLRMlqrUGANJEBoG42eb2tncCMgjvvYQmimzN5MpNqnyacsSGiORo0
iDYq3iOBg98g8nvPaV9mJ2OhnXpLAdeu5Zh46740im02PKm6wAWf6Y/BaGUrg6Z4ZQ/BsAcRucf7
FK6zABkXn21zxSLhVJIWDwv0V9AmglCCkF1h8+EJeCTcWmmeZ3lfERq5H83sltTtTztBUxkoLVvn
RAHNM7PVJFsiriTI3XbcGXDbiDjHNlZgXprn3y1ngmwkGEqynyKLKmt21ADbiW+/UaP+MCdDvJUW
S+hxKht/8RWRz03BHOIpsMoHXRBekIGI3pnMzrctxcbWgJHArNBJl+RDBK9LgEtAkPeGU+++YBS3
cryeWjHnuZhSlEqkoezbQV5bHA4htlzTOE9RdeVCskojtUXaNm0qu9kONWFyMgTWN7LWXOXNAKYD
jRNdiia2c9ppK8YXgJfE9NhwsyGu7YP+rFl3guJG40a9HuUcoY5j5l8hHORvrYk/iPIGM0ZVHnpU
6g+xUd/neb4O+spe9NVLfV8FxxxZfkvpelk6tqallcNgtQpjB1Bjgp6a89ELCPIcS5t7CI78HjSt
PORFw/rdsN1dULN7n9Q50JM7K7OeGOaZ6zCjaPNMPIKV+8G6wD0EnXk1XGUcQHreaVjLqsyN9kyT
4Jfl4nM2mzee32llNH3sS4vg97Cbz5G8Nw0Xvd5ySejN4QeVIooRTNSVN+0NdLl+FmK3Ipns98FM
2kNLchMoNdZPbJQ5w72zR2uON7rYBp4OjbWh/O8KvMeOox2JbjDJsgUMrTnmLZ0c5QsvLfcDmYfR
UELq8Sy5JYU+SoaaThBiC11ZAmltHtTkl6rY9wHI2k3QDP2NOIQPb7CLlebk/MHbpHrGsNTfvEqH
AVn3NZqY0t1PUfTlAqwKbWnfDYXKDiHbYl8vSa+b9RKzYms8QcxxAOis89Ch4NdqP00qRRi2zdC+
eleFYKNmVD9Fy/hWcJPaSRgRzEdFfUW9aAnnnkQQsujRtKzV4NHZdJW+aR0D0Ug1n4x+VAfXTQ7M
6X+CraKjttGud9G0t+WHirXi2PfDmSypVUZAKcNlZnJTciQSKF5bJNhvPbprAKW0n+Sxrkx+j3uB
zCkOp2SPxJ/lQUWvYLp7o9eyVaipB62pm52EdbpumIrvEMiujc9RMITsS5f0gRGWJkDQJ3q2V/QH
u7kr85NbUvniCH4x2Ln5WcD0qNDBaplZ8qPiHr9NU5MlbIobDtHOO3KNzykpNzDF7qiEUVYZFjW2
iB9cJkCcHPKeKvoedvJKA6p8UPg0Vm2KKIyMsFMVsu1JIh1Bcfvaif41sizvwIZsK4TzwH9nl8Vt
39S/2ghyANfQDoY/hhghffBze01Djeil8U+jV+9DKzAWUoQqzkWvYI6ZMbznFCfiJ2dvZ0UOS/Mc
scVMLyfDIdv3dv8gIa0x0xhWGpGlO+nEoPq7N5Ux98AMwuQk8rNe/bInPFWCvezUPTNN+akzR9TT
+VedAwJwppYynfUHu0+cIt0qfkDBuTIK8TNK30fu1+sZwoEH6hZpIVys6JpQ86VKe7XVT0hiV7Jb
+m3XUygGVXM3lSlz18pCtWEzdeHMT2y0tfbMVKNPRia/KU9Elr3ron1WWIPXjo3FKhLJh5a4aluT
jRIkDCO8eYw2Q8iw0IhoILz+pBJt2EVdfA5NirBwSo+JTdKGw1WArQ8GG5OggbLvd2Ppbq0gOtQG
rnmiWrw1alsOeOOTy8fPPpt/CDPEn9Y+mAgadOMxYyqA+dq4N8VMJGfvzttU4J6b3L101GGWjbtR
EmNmPHqPtk4BabfhyU7QKyXW0O3svj4PfXCE4p/QDLVf1F2vU8HEeCBfiVsft4o8fmJjcteHxex3
ispJgoHqNWcXacy1FNjKrXIKAsEtm5GtFaCobA9jhyp+Zky1LibyB5Fc+JyX6y4aW0YC7KgsyToU
hBYdDYMx2XjtoSgTLkaGBCcHFLct2KLWyFyg/mX4wexfXH42X/GILoQ4kisSe7kpI+O1CnKquPBi
6+07k5YrVQBG/G4zhuITldIOqQ7nU+NQPvIaUInLW9WYj/VUroWXvydeBzaz0uRqbNTruCQeCA7q
uDjY/Nks3+fhQQ+P+RJiGAWYo1Ir6y5jSAMOFbg6M+3sh2F61CLbhZkOVtvsECpGMQ+DIRj3aISZ
HC0PleVKdF2Ya5dHInKchxCrJIwjAlfK/tngWHty80vFakKtncnvyZR/ivlRz1HMYLWwksfvR1hA
/NEsI244FU3NArr9fhMaBfrNNDgh3yjuJZ7N+/YRrPF0dgpGu7NVXol7Ka9/5JZ9f2Ce3SUCpsS9
3LFn7zPqqFg5J9NM3NP3v8JkpvOtO9s5lcsbp52Z2RQN7YmZUUd9f9L3R74/5/uhg9HJDiZMogsN
TUSVOEUBnpI8zy7f7/r+l6W7LMW/H7ujzlqtnLhTBdafn/PHh//5NcIFNFdJ3SLAkc+p4Yj++dX6
8lO6Mkou2fafn//9WXZBc20GXMuXPzIJsQBE2ImWB/1Cc2WsY+1I0xLrTosdOlV2lNqIKFhwNDgq
U/cRGslHGCOE5MTRq0lheQj1gbja5bOkXYq1NrsxrmY+6kAqTaXD6xVGV46IhvuJbR6jSpnHom/U
ShG/QSyx6UuULSqjlGqB861r7yTQOxQhOy2dZKS1Inie3VXs/ioEI6a8qsdDDxIkmAi7humQ7KKw
ajaDl7tIDCLtOCQy4BodDUeUJpgJ8Z97DitSbC8by2MyZwTTVoukOpPth5ev5UFesE5WNB79zEQG
6A+5FoN1bDQoZF5KYing5OGAsqZ0CevVRHM0uH3h+3wLMybBRCj6NQu+4/cbU40lZB62QfvYGqGZ
8gGr8+DhG56vQIOwYI/fB61Gk4ALhMQYcre6X1aAFjeD8MGF9rVLXly2XCBmsj3iISQADXA8M3A+
5QzOC3Ztdi2ZAfu1Pb9pNtmi7Jwi2odzNmg4Dkw4C/iKIFamMgCb0VPX86R1jupAmixiuvGLqMnP
NGUu1jRbcv+ObZo9jQnX5QyVBJc9gi0nVNNWzVGORu+pSsOjMjuM5kN9HEbrS83gKgke2+V5sHEW
6GeLjy8cER4GVf+ZzvnTjPVv3afeMaupzfL+wot5NvLhp6aRu6GCLcvO/ezaxyLq4QZV4gsoCwaH
yLhN/decZfrKQPiwVSL8HGqIZsJUD0b7qDV6vYY4hrZXtttg+rDwDWw05dx62/liw7iS8BlYzvJ8
YmC9MHGftmMiiDlNjbuRwcKmTaBrZ1g9CLYan3PEK3F0DokA7cWzXgZI7iHW4ssMD9RqNtZBQu1c
hJk9z4szxQdb3dU1WV5DvOHaMx70iMFybnlAJ2ilGJ2/6LK8M3nWSPw2vW2qgldWryC5yuAwaWIk
VUZ0R+C69wSmr1SgdaeSbVdbx9YxDlo08M7WZN/Iy6tv6gIELoyu3CWGckbuiYjPhUbBoLif08fQ
457N+hsqWWVgvM8R4ZltrnZNrtQmidJhx/wYunzU7UebojNNiRhEErmNky6gAjcIpCk05txK/rCJ
GV8Tc7BnhSf3Jj+1TrUdyOlNMYyofTy95Dy9JzIQzChUBGwkOtdOAmwBK4OPVcvR19be0RXJYsdC
aIj4eKVc4j2CXp0gjL+SxbL4cQwOTv1gC53EGI+BV8mNoORpC1m8hJ3CfyUAz3MDt9qyZLruZngn
9QN+GB++IoI+Ih69RT7jeN5malY2QSKcNNa8U277FbPYXVc1GSRGGD17zPy8rth4XIOIPhiY633W
NP3MKRCL9qP+1cDQPWV5c+LKBavAWiV0doAwl04NlAC5YlungpmYNaCtZt06WEPwNM2DdyI8qOKw
10v4L+YEF5Vc9Ws2iUWmkjlrs5j6k2cfNKZT5F9nWMB8Z472KPLPYmb7yTmPuXEuN8kSmqqajFDj
EToKScAhDqgZh8wIXGBPXVSuv9Fef6LR7/+AeP2N1v63h//z6T+lrf8Lw/3/nu++/Eb/wYT/fwPe
rluQHf8jQeB/g7dfPuAWdL/+ym7//oo/2e3Wb+R/WY4nHJTWEhfYP9jt0vpNQHiVrk3LIx3bggb7
D3a7bvxGIrQA+ygdi/mRw2/wH+h28zeY7sBAPEc3dVM6zn8H3W7+jbdnmIbt2LrpAc+l3NO/Yep/
gULq7OAApjOZ8kgVsOofVoGUTtXOwS1TFEEpS0pMD8PIdE0qGIPWuksX0EY+Mjp/G3MUFSvCWEfN
PvZ1u0OvBpHYZ7qwM4bJZ+R3xL6Oxr6mJSyePV12KzvNv2iWbrphnWWbnGIXzrZzi+3+97+8EH8e
tH+NcjD/hgXmj3NtGHmM8GwJ0Vb+jXjZBZnuJsHornq8bIO4x1S5kSI/R3FyY06zQz+8njdJRtu6
MJLwRyEjWBxcOa2qbJJn4Nd7RT8Pw9yXsJXZ4ZKfhVlo47rI+9jwNNajZ5wcTV93BPNFxc6MjI0p
Mi7q7X3bIyLukFlRTjvlF66+P85LToL/nLz/N+LeH3+gY3GkWI4umTb8j38h7hEOHoazR1GqKzBi
RoyaxDnYiEwn0ztSyzFSKe+VYvz0759ZY4GX/gX19/2DLSTRugEqWBd/R/0Fg9Qr6CoeVcRLGTa+
3hXgT4LTqEYkWy8z98EY5kfJ6NWdUQsizRR5eMk1MEdc+BmAH41MRyFzHeWA5u3x3/9+9n/6+7km
NzMGQ577d2IjYi2WTVRO3Cz6rdWqVwi2fi6OYxddMEos29OTstUV4R6Ig2jnOtbFAbUmmp/GoPsT
wa6l6o5J/5qZ4Z5oL78v7cNo9q94kl6tEMRKC7wAfVIkgn1FXkliHgRrUXwfTzUOCSMnKVdn0V11
b0YP1GLqFZ239kMfkhNlhW+0aBlydrmtPA6Gw9Zq3Drn2VE7zMd4DgBdZwDSo50t7A8jzn80eX6X
WPi2AmfXoUFhS3CloLsT8du/f/Kk8zc04ver6+pS56rFRYHLwr8eVsLNNcwv4MW9uSZtzbk5JMgD
Nz9i27kYennqqGkE3dkQP0Mt+j2Jgndvkq/hONzpqBHL6gmZ/bMldpY1H2bhbOZIP5Ni89kxKAPz
Ar7I2tCd7xpbvqet7sftjkRe/BeoJchDSAAbha61A/qBA2Y6SRVvs47UOjt6EkzaYU31LeLxBi+z
Nz9F9kJtj54HPT9JCFh02Ag72r2heZsw8awVGvYnu0wOgMHxHbCf6F10rZ8exUYDubyMhsu4iG41
ZsdJdcX+c2zt+DHlUIVD5Ftnkgb2tqjOnixuIosOefimhcy9WgL2SBoDw7F60Ev7p9XYawg7G1XZ
6xZCgA4ij43SVYz9oS4H1B+kaFJ7CeuOXClWLOnRTvC3dS5TDlKVxozHNK+T2jsEJRpC86v2Mo79
Xdza+wgJc/3qNMOpBbwExOgy6K0/du2lnQVuHnvt4C4Hkrt2g/JcxtOp0DyfBnuLynm3S9hlo19Z
2VkN9Z1iS1BGOKz4Y29fL5O1eLpLSLNxwadjbVp7nX74xeT+YiYNQYCJP2L+k0hRVl2Njh1FH3X3
By18UVw6J75pkXFWRv6jN10QuxswWP0qKsujQueojfq5rElIUBotSuoPBYlkYQO/ZYQi3O61oLwD
P/9cN7ASs7Ma8AKgiCdld882YBtS//zK+/I+YVMxd87BIp84scOvonf2QfZATM4OI5f7ZAwl4Orm
EY2GH8zVo0MhG5lUUgNzjcESt4BpfdqWK01LfjqDfYi4/jheurV176mz5Y9Gfw4recst4YeziyYp
+mn3FpFK+s403XWB9GKuXRLWpfOE7eSa0Kc6gzpXc/oTSgURh8F2NtynabnqOu3CTDsM7Y8epKgM
+oulF++tUd2XU372VHillU7L8JC8Vltd5xhBJoFjSfNIF/RwTycdwyei7ndOzQuqa9tvssiICI5h
PLyVJCD9a87PuvZcucCFOvcJnftnFwAWm92d01h+WkwvWUvQJU/vDrruPkAhjHpg0875CnDZSzfJ
fVnnnxq4JQOWkpvVj6mZMSCLPg1Z3/JI2xtp8ITs+DNZBBMmErEu+RSJfa2NggY0+EAv/1TZ/cUk
Cdya9FtTV7gSrPYKi3PX281+YGVnEYC6JofAz93ysXFN9jzBcbbT5+FjXKBnqJRIWXK2isTPnk5V
m+orUKzV7H3ZNWZcdvR1Mb4US07SGGocuNxXXcUsVnsCA/4wnuxU+ySla6U18qZUdu6zkVgCB6Fl
/djm8qX5xRZSW1WNwRrtFLpX6WE8i71byggsjhg8CxZOM0NOjG+vZRz9jEqqG8L4gB0hOXDyYR84
C/nQfQrN+EvVUOtLFhtwu/ZClvcI1rcNxrUhzt7LKCP+z7qii8ThemiK8tGEYLQKDfGSTsFT7hm+
yCofa/FBk71LezwBhVtKCTAQrMMNBouG+MIOh3KuLT4DJLogMXfxXKNes1n2R5l7cpACMm91NUzS
BYwRjJiOx9jDkb5IwNuSyZNuIhLu3IxdUbNPvAkRuiFvhCpcSyP5soSNAMJ+UhAnu8r61NrhMKYG
jYizJtfNXBEpdhSZdjRgchLl7ZXreKO3yQtxQH7vjvuywOKAGFczH76FTsBkIpGSpsdYpakeM/kD
/uCZScBFVdppLPEkO/YxwN04xN0L3f7eCoeDocc/iMC6G3qPESdhaCSAriLl/piK4EvGGI2d+tZ4
ICqCcJtclF4+VCFuC9EgAP+w44xyVbuDMvbk0ElrdoNfZ2BFQXjn6MbXxkzZGQNiGIydsJJ9vOAo
6smPoxh5CLpNOAxthNKOcwwPojdOa8RkD7E17Gdwv7aV3QyaOF3y1Org81v9bBFaX8XunuCJA3u2
IPN820sOfQWbMFBPRmbf4x0/dtwH/v0dWv8byv2PGzTmPdumwpWm+7fCNq+SMSkywCYZMmPwDO7o
ovWBJg7UHu+xoRa5n1j1CCjFYCJw347dTYrPUXsCG7KuQvoZWp7/3x8uEWH/ZbgXPdX/uT9EZpj+
mv7aHhpLE/Zneyh/owX0XJYfwnSFa1Hgj7++o72s32yc6cL7R3/4z/ZQGr/pwrJMwlykxd7OpTz7
szs0rd9c3YLUZFOw/nf6wqX7/EuB7xiEZ0GZkK6ggDYYsdKB/pXlXTUdQywTolzjer3f1wv/pCPu
kGkZ4IhYdNu4SqsPqBcJSkqvoswZJInmA74qlEzhbgbK9SjNsEKhK4BPP5fxNZJzc47RTx5dqwKO
3dBJHUXKkaqLFIi1lIwJQZt53YjjNfrZuAxaIEmPBSEjQ7IeVFA9irzftu4U6RzqSLyyTt03Tjhd
yJyJ1yIn8MgcPOVHnXX7/mAAzTPL54aBef01Ig26kemnMaLP91DrktOUGsN+IsQKcbWz9cJGXLy4
MHZaEtAhCvFZjOl/kQ1hCPmvDcry/HLi0nPr7Cs8Svi/ncFp3yJmqglozQsYQ7ZiE5TDM7s2hhFc
Tbeqt3oDL1zrx8+YIN2rPtjGczSMn53eEVRuZ48GWUabZoyj+8ptCx/5qHvCXQo2v9BjfBZpRqVi
nL+/EC6SfKpDqDuF+ayMF7fKu1OsAsSsXmz+kJECd9HUt2qKOxA+zDt5suCsLD/0+2HuFe2hJPZI
uoow4iLcZqVa/iV4GQIBiDKNj5RQ9VNaoUbMx3W8QKZ1GcIoqdIcFjTruW9gFOUAscVLCC7G6RTJ
cDCuIGoVG2h15cGbB7H3OmvkIlaoF3OK4t3kZuZOTr39TOWiUISeI3BYUD6dK8xk9xpZLU6NQrIJ
Ro3FzWxYxD1NwoSc3WdpLd8WB81rXLtHg/tsZNnxIUgTJsAlL65f4hvLd6MMpg3kXkR64wANGErr
aBrx8fthGai7hg35zYwWLbOpis1QCe1So4WFS5PP74PX7iyy5DnWuI1E0mORZ5alHxb+9x8747q8
wiE9FLj/CMSKeF2xS1ltG4EEkxzn3/Dkeoq3I5XXWyIbZLNZZ1M2hdGbJvp9QXwTtqtJSzOmK8K8
QFkarak9xXlFTofOk2ajP2iJDb/KxiLou+Zazxz7kvfeW2WqAR9hjjEJ0xNautlqd4LZCavXuNkU
DoL675dyljZ5HvAGsbtov8aJ2kdAr6iV2sdO51xMzXS4/apHw3UM3w4sMpOWN8j4q3VulxMFiLrK
KElhqNfwFKPQOo8906VKXnO4HoCBsw1OEyQk4Cq334G7qMJRu5S1LPd9GwLgISQ2Mt1DtGQ0d1pk
+TGj3tWkEvkgpbvDuVjffT/SsiE6KFe6KyA7rS8DkFhiBBBbI2OldlTVm9XjBHNqbtdNZl5DzXsD
ttBcv8M5VO+AuNOy68AIj4KkHIFU/84Up70rsxkFl1ld2lqdkxG+A1VqvvdIr1lTgJPAMHo2jUAv
z2Fk/RxEY56IBUaRkosLiMa9ESSoj+XwmOvhImWuDkPGgKFioRPrdIoZ9rO7KawfXDf9qJXt3Gsu
v4Syp+E9JPfESl16lrK+VHXZPTAodA+zzRxt+uUgR7BIUn6UcydA8zj2eRi858HxmpekdeKdtdiG
GrKN/DzxHsfaBGreVM940h6ChlRBtnkXd3mDwI3+OkaRukAqKw/WXT8N6aF1h+xguiOicuA397YC
KqAsGzRfD42klWpvRM58tJf4bFx+I5JttlZFp4JrlTT6NSKtdHkQY2yDeTRcGjtw7hnEGRgWqmL7
/Q2TBqBRErIeb7iA0PpH00EUevhUWTzRhRXbLF5Ef1alendJL74fst5ZzYVyfbY7LmE6vK8rDbw1
lZo3/3xfSHG0b40Y793yKSZyq5UabXkaAtQUhlmYvjcWxZMGLvcQzIssJHXyJ7YWzr1MCUZfPphh
PPHLVkM6F/cM2cc0e5/x7/3xrz/epzSxRooorpYoANDG7VdnxjhuHAe2KiKShvXL/o8rsod5c601
BpsqtLJveVZuR9sdfa8xpl0dJ+YzDjz9kMQzstMs1fCsN9UDjmGw0nOf+50VEuQc4mUuuVyuQ9v9
EaHc2UILB8iXDVxClKTvtgNIvt9v+rF4c4POOqrYNre9hmGq1R46+p4J9droyWet87D6uPUzEb1I
bEEOVvMrCttbIuNLHnhr24XMrnfHKYtQoEOalkDL6pdaJ0gGF5knFwrRwjGz/TlqdxN28KwQ+6Ep
VzG8bMfQ/FpLj3X23g0zruTsR+nRMhYe7Jek2OS0hr0ydl7I4swkHzFtjhqm3tz7wKG/Y3SyW76V
oScourmwjM52EOHWIlklMeUKiTMSDn0tDHjOqKkMTUfmS/IgMYMG+F5wSOs54wpfTseR24AY80MT
57fABsNkx9hcgw1mJyDxGtEfcXoIiLwnNqcbrTsup0j9HL9nIej0AZtdTNGV85CFcpcF4wU12L7C
JDKGmxzmZhU73C+nC1PtlQH5ToXBKi1x5Ee4WrG4AHZuosjvynAPW3qbuu0W2cE2xdLRR+N5yLzT
8iQuT8QMfcpMy3Xf54jJQlaJaEXY+zC1KB1Eh2/Y+naGgtAyr+34RZjaoYDQTOWwxmC8ZVTgR3qF
RsxYy4XCz4Ury91dluq7BoMzYrwlI00yizWVvu0S6ccsoRbxerYwXYlLN5mZV1a9Rct/qCZz1zMu
yD15mZW8C7Tq0Kp2K+r0ZbEWotpi/ITsSqhzh7cOH/4hDEhRITdQr0f0r4R8sCrTpuylAWo0wHzT
GMawOF7H7bAL62KLHXrjmSWpiiT83BsxckEVbdF5zcawgpx3chWaxeAnuOvDwOGSF/EZNsoaZNcK
cvRemvkNK/6W1p9r3kYq+NyEGbSaC4d89unhd7pebzvSqOvQuaG52XaQL2AJM6Px3HfcplvBsSUc
lI71gn9BRWMMaFOBvkWoZVHvWV18bT2OyQJ+gcY3pwYIHW+jQL+raDyZ4QDCGfErC1OXPYg7uA91
wxpy3GX8YR8RUtckQ8Xt5jtEbWuPSJw8pLCOoFYsP9PrplVvQivALKwCEi8qRljxhgPsq8va99hl
JdxGZ2i/8FW9bUAQXbQXjvZ7PZqEU5QrF5nBAGNFVJWvMYiJ+asiA9G1pt3HofWShO1l+S7xUzMn
/hAwkalQ61DxcORkznLVC299SzSHZ13R9+y7sGAeinBIW9Q12hpn5CZNjF0QgpStftatu4+GZlfX
Ix5wuWna2F+O57idLkXXvbTChHw532dGAksFoTJi3bRlZ5uzu45XDbfRYGx92IP+8n6vARfulgBV
jUOOM6MvxSWCWJL0OXNkSC/VuGJ7szFRuklYh+QbHJf/A+Y/x0ry4i2NyiUv3AOQjkvQ4ANC01aU
RBFLJIa8lMtr3FpXUaEKJw8OQdhRb8/LixzEGbHnFTfAdg0Z5owLap/a5h2L9u9fDg3BRg3qWM3j
CgLDy3ItzL3pStjetn2NdJY+VKouZu/eyW9pzl7WEG/TiDZhV4Qlr8N0XeRSyPunqd9N+u/L9Sw7
cXe7SVIdmtk7DEZ+ttyEqxg5HIyptNR6omhjHDRyhqT3ejpshM3amvyp0TDvLQvqQOq9mtZ8NFVy
mnGTqdfGC7fIMS7Lq9Bp1k0P+Y5MakD/YW6bLh5TYJbTrwO67OU/a+TLSnmvRaSGMKD5nRutPxbq
rQ2Da1EV6zaznzFbb3Nd7F1jRGfT3y2SK8xaPq4DTmZOnLA9KhcQ/NTsDGdAiRgcwuLDxOhblPYD
Wq6YyVVwhWi9GYfg0ifaU5n68J/SKj7D3fVL7nrQ6g9ZgmVjCo9gxUnLnS5wAx8qx91g3tgEJbKn
puRWLucXrCOHVNdPpjHujdnEsGS9WYN9yQllwbhv4At0cxgQlDWoUSE5McYKV1kdv8+9BC6PVLIb
3e04Tc+e+dwCKiZr8pR5Ga0uT+bodD6KJvaZ0t3b4LPd2FlbXc9zZb8mDaECKu3PqLjfOo5fdgMo
VPdTLCtsMdrRad3Hto/PI0qyInw321sQej+gA7E4jO7sor40tX3K9PIYgVCbvOIUGOgb2ZW+Qf97
FoS4xC2WP9EMPo5Mvlp+lDoKqkFe0p7BrQ0KfkPmMhSJJ82IuCIOe+K09+wpoKHM2G8MsQJd/gyj
f1tM0o/I0Fw1oQPQM2Qh6hi3oYyhhjPwpEL6Ra1/DrLxJ0DndwtY7zAhObco61qDs1BDEorwXfAs
m5ialExvvwzUOrWwP7GPS/ISqt/pjM4ac/oKc3GbzzcZo/bWihkojDwgw+XucjPSxdJs4nIbHfuT
fN/HVl2VrG5hzGiqb++DRn/oR6IX7KfQRY8RyW1aIetviJkaxPBqN6JYqbp6aIK1jkVrlTjQP6fi
V1UY7+X8Os36i6jgIw5N89714bmJxEdcDr6Nn9lclHZJUF601GHY7+7mKNmBztzTZvtNO291S+yn
0vwonfDD5OUriBwwEeqHcYtNSTsm89bhoMIUaZ4Ghv3szjAdw6YejWtUN48q9t5sO+lWNXLp+Ceb
9VPDZqKoCCLgDtfQZpfmSwoloJHeA9jHq1ZCI3AfoONcOi/bOFHyE7/DsW+CLwEaxNO4uZJrZWUx
9WsF7Lk5lpRnqNAB9PQUKToQtidLtLdEn/4XYefVIzmSXtFfRIBBMmhek+ldZXnzQnS1oSeDQc9f
r5MtARqtBC2wKHQPFjNZVWTEZ+4997uayocmDp4k598ItJTAr/vbmS7mKzUuu2+xDkT3y05ppbBY
BXD9VkaHXMjGaW+9t8FKdhQPBApOgt91LT/rAhRgdbCy6T3N1EfjD088M29drT6FQT0O576pi19Q
B66OEQ+YF9u9y4tf3dctFd20A9GDNmIPoMQ0spMVfYnZ/SIM8qiX+tfYGhjko+Wai1mGd1OXbhB7
jckV0XyqnAdoVBm/b+NXR/2wcn51dmEhFhNGOPuAzwrzZ42hmy1doVZjHawdflMQOF8MD3u2Ss4d
UXOkLFz62N5ROE74/WcQB4sGVpsFF2ChiL8CgxXvrkajuI5z+xuU8jEFjOK4WObyAbBdh/8Vmx35
3sZxsRwHRgEBHKXDSUsDtlMeNOxgXHedg+/7bmQGcAODH521QUmwMsFWtc5eJSmvf/C+YPAxOWLS
UrI6hlZKQth3yRS+I0AInOamy/1PcifX0rK5XKFfCe9HYLS3muUmSPt1Q7mlPf/Qik1gDlsykk41
p/4gZpx13Q6s8ToYgLyhWBim5t2Nh0ej2s2FfRMlkLXoyyMQC3UEtTQAgaHau+Tt3c04ICT0JZ38
SxP71roXjY/+nqvMCIbdNKnTgB6YT9u0K2UWqLjLMWYYCILB4R95zcxBkDGb4OzcAp965mavmJSX
eGAn92cOK4bENWRRLNU2o2XtDIMonwkcSgmNdmYfj+h4gFMRuwhiY5yBuX2xlAcdbVfP2W3RE1sd
JHtl3mN4eHYGAmB8ATLK39sl2oxoxHKz9IRZLMjk6gMjjsfOqx4nmvcdjqrQGwRL4hbeAS9CVAEQ
QoWpvf4E0oxb5smCXILF5rpIxjHwFQExePyyGvLihJH9aSX49yivvqKcK4Vu32lGIk0Y/HBWdOCR
MsN7tEpWlnVwklX81KcsxNnVs3c5JbG1BaO/JTeGisA8YGQlFPVtwAwG1+scjBhgSqCe+FJowreJ
fReDvtYqOJJ8sJa53Ah8hFxC5qwuKUnzoSNhktPxRCNVKWXxyiKPU43pwbFfdQwGaEwOi8JMjvg4
TyHdchfl3qZMht1MQS+gLLbu9FwA3posjh+mpx99OiPro60y25NoIzALCmtVTlxZmJbo1hdSgRCx
Kc72TUXU6MAwho2Z+KSJffb7cjh3JMOu2NNtRiPezrP3NEQxFJeWfgQqC2K16J5/M7G3PucTGa1N
Il/9SazuRud8KK/Bff2GIZer5onJGtesBaczfoD+tW1895nF3wPD3W2GeyMpg4s33D0BuETZEnHv
l/MvHyckAIwjry5At6q6msKBrzFu8VzslZmundl9JOxwWytUMxSACDmgekdbndeXuzdEgxP33yZh
bgn3OjZ1+xtox+a+SXFZ3gdlzD2GHFVjMWZKvE0JN1hV9+6LDJXMr3dOn0PSdmE4ZC9eMm7JtQgD
62LAbgBkcFYq/Umm6yE2BPyCclUkyNrLPFilafwQUJuadkd0SsJGydzJlPC/qHjD05l+j6pYT78R
AMAR5KiQ9l4Gat95LEk5aD6duN2PprXpoQIM5nKZnegw+i6dIdtlpA4Gw/lBB7sscDF/wR51wUim
klHf6MW4JhJE1CR21m33R4voaS5Tolf992rI+fs97jTd2FLcDEAdqwEaQD2xMWbugGGePXPr7/yp
3U9msAsa/0+uLu79NiLVwVPwsVl6ZtM+ILjGJD8tG8HBRsmDA34/t59U7+6sdP6dCnm1l+GkF5N5
cL11EnOdCXnDXXKKADwNdXeTXv6KM+rMRPIGdY0GiRfOTM6LycloqR2t0Ec3/ERAfYDqul3iBKcK
ftk+Y5jjhzrLv4fWAppabogu22vf2yxOfCxUcWmF3tyz/IqKU1so8jpr691Ay+PkFNCBOrNwHfY4
2r+Hezs5/PWLbAHhbaNsXP9ou/mcuK6JH6wglox5SCE7wHwmIQrwREKnjD7vsCjdBqcs9SFP9urB
Hoi645Up7C/cNT8nn7PT9YiKEW8SGxDGjF3MWTbLX63GDAGJom+i01IPazC4nP3uH36L/JDBgaBx
OFS6+h4ljPVPRdiw9pxfPqLhtlOrZhhXTIW3xNh8DGP23N5dOY1E7F4423lhZB8bKwbqq8gnzbCR
mNa697pFQtPTJk8BAwuEsIGL5yEma25xt7ldvhACeWy6djtpwRDLjtY8ZBgZ953on4MkvTtH5UXh
NcZ/vg4Q2IyxfRv5t3oMl3lTYejAmUWFVWPOkWHZWDc46NDxXyL3B1ma/K9pvPUUO+A+EReNcniT
WbmrbdJux+AI4bmaByjAyWE2iS7IU1yKBp5eZ1o7oj1mcnl0odfrJNinxnJMu+jUFeNlKaIN88Kv
ZiCWp7WrP2TXzuTODydnCXCnLW/LlBE2yqiRK/pYTIkKYyCrdXDsh3spDX9bFjS2hBpSioQge8PW
OufA2gxq3IjVa8LwdHRhlGf6uetQwfny6PMO1bXgCEqOrYm0LICfCBkg9gQaFRyq7Jmdu1VDVfkW
/yJaQqAuM0qiKrqT1OpDjkVBk68LsPqK4BChMfjWDEUG8AtKm1vONMAT7VWU9+RS2E4oK2brG03n
Jg9iAIbTC4mR97nH/KPpSWHtWduTEM0YG4rv74ZW2cmST0hY4RxFoGo8mvz2UDZMd4tMhCzi9pZD
FJzcjU2L//k8a0ySbvAS48ejlv9RjREBuMaV5chumL+dQ0sjERaEK/TG8qQdKL5KXc0522T5734c
w5iNvofhmaC0zaRodJn2OIP/Crl0XkX2vhyS0B7GLUkpGVL5RZm/s9Y+p4Plcz+7YQTlQvs87YsT
Cqgd3mCQc0Dv52gIk0l51kPwlZZoRYqD6KD3FgZxFKjUPZaXA3T7FVSHS6sf2sU/jJr/RJNVnHzP
OePAlE3RJrDRTJRoQ2odJua8q0w0OzPfkAR3mNU71z85JsSSOAyEhVgDnyADTaWBHK1cyMcT4do0
FmHMAWSPausGcr+oeuP1Gjp1MW2LLrgZvFqCSAomTZhbyMty+yPd7h4+UdiPpOBZFKkVyzOpLha6
LQ95PLfhxjCXta+e57Fdu0539wquvf7J1Js8PbdZ+zOI7tB/5IbAdPKkPXvdF+kZGQDNjrVbDURK
yI33M69ROtF6mGEyPtLAh0vJgNeMQliGvn8o/XhvVp+GeDGzVzP/MfCte78iK7gtQbLGOUgdjy4n
NUiHJFFRlDv/4Or5yFG8mB2jRo84SXZSwLlM7we86OfM9jZug0iE007NIJITtGnOsqp2Kn7GdLkZ
0fbQBLpEskD1ymbCOrwLrK6tJQZmfzCZs32JKPe7RAxI1u8RLCc2uzVdEj5KaGYV4i/vg3XlCaPG
3Wq2cRMGpZ11i6uvznh3mkMQnTLHuWryFr3uN4LmcSWrbi9mj/TUAwZh9m9/0izWK6f98PxNLk+T
H4WetMnochlofSHwXy/KuDLNveOsrK77KMppczehaROmTgqchFX1kZhNkbYHl1OkWOoQLah27DO9
GBUAYc+jaXz7arn5y5nRW69hlDKsiozQtOU1XzIW7uauYKOYVdEqXUSYk5k4Vu0OVAcRCMZjUmQH
X7CQKpn+3U3BdUhA7VNW0uSBWyckag5HRnazoHaZV8gY59DCA5IqZI7g4HYu1jfbjCFaTwyX6u5o
xdshYlI3DlhW5nYBs9CYahuPBs92bt9qcvBEI874t8TZboM9i+guzHBsPCb3L3e0kyX7RySOflje
TdUVGXtnTc1AYarjgkeRNN+yn7onowAYpNJ9X2K0qHLGmTULl/Ok8+RkET+B2IjSS4zuJWexchgS
YBDNpIHYQIXc1DkdbesY16AKzLPHpoS1yEwZaFeHZoLf1Y72mVHne4Crd2+kuXM1nUSQNtj+YW05
nwwxz/TqWH7//lXbZkvgF1DBv3/9+6UJ5FfaS6iKQj9moyxvnvGGz+mbLZ48VYjCG6QeD3+/pGOC
oyMHjlkJLU+9E5NBFIt3uNhqLenwH/r8zPvtM01LBbJS2NtkLbK3n2PolVkbmU+igbmXqbzZ+MNs
PintPlXz3OzTtOJKaKz5q10QUdzDBBjkVnKl7vkdxcylIWvf2TrKBZygdHENukg+I0I+3WOBPr3h
FeJOBMJQgQSix9Wh23FMCRbrU9TRy7ftgyFAAhtTqr+D/JcjjZF54kQACj4s3O9lfPz7p4qx7i62
oDZpj13AisSda2aos59Z5YsiHSzMZ2Tg3TiMG5jJ1qtSp97q5QvsDWZYutInwgq2uPbSD6zb/yaQ
/l9U6v8psghclNKmtAPT/1/y+MoDOz140IWwFIW9nXLnyqB4A+4OGspJOCXa6U+sIvOboVCldH62
lRufl52n610dSRaMVnErB2gqRJeVm6xrBbPbxHoRNPL/RtVl/U9V1/3jBhgx8Ejh+WBfbd81Of/w
YuRQ8O3YHM2wseMyWY9LGI9quRqdSX0wx8gc5+omxzS6ElLEatvV6iG3WY1j2Y5O7tLRrc9QKu6S
iQzufjUXWMlAEv/ShKudXL+ITogT1qPjQfZk57yBxQXD/v5lybrfpXj9h9Lp/zBg/HWP/LdN4O93
5JiW6YJ3DFA5WXeh+T++IxhSflqTMwkPLPVBTOjmQYMWWNe1cZ0E2wS7Nqj/vZpZq6tSYPSeDiN3
fIUExizCc+UTv9iwdubpZncq2P2bz3dXMf3r57OAqEvsNI77v9wvQxxICFn6rsGN0LAE07CpbH7a
Nowk0hIQ+gKsYm7uOYZ/ToYX4i2aXcFP7/r3SwzK+P//RNZdWv8/PhE/KhOekhRgbqSQ92fkHz8x
kRh+H9zno7IV46YXBLFDMOkZxQ7LuSKtWaj+Jct5MkzrCIDDOsRoLddlXAAgy0Z1qBxCVYpr7ObT
RbLc1T1DDBk05ptsgF/rbPSe/v/P7Iq/hoB/fmp570hsfr+W7Xm+bf6Lmqluqpayn4XcmMjynQE1
ichiIdeiWJE8xYpaCIgPeGmlnBBM7C3bXw6t6g9om9ZWYVqHerJhTcRYydva3PoiYh0CqyBg+pVE
vcd0pbzJJhfryiQg0dehzJC5t6Wu9jHaEixxc9jGrB9zuVwXR/yE7A88QtTvbRV14VDeaXVIAiCR
t4CsV4WKAPW51SNxEdEzJ3GIFo0k8R6egZu1l2a6U0E69Dx4WeI1hC42eQVBonNQrgw5fA5xz2NC
3GTkInOf5uZXquKvIl46uD2QB/tWJauFkpjdHvdr4DBdIvjBJXE2c1G3iqirN3q0P3Q5TqFTATQw
a2PX2birVB+fPO3Lg0X9VM6M3oOMUDndz+eha05uJ3+jZt7naU9kZ78guc64WnFrwQVG1ATT4nck
gmeYHeLI/PnJs9UX+Wlb5TfV1vHMZ4fUh73njwg//G02TL8toe9YdQehPibZrYXrGUnJbHbgls0H
IE3s0WlOy2r+HAdFayvfZovw2sknbMBxszX4fzvMl+HDi20GWUv0VhhP9VK57+h5z5OBVtVvEblp
swnFiNmXZG93Fd1TI+hB12Sq43YZcnvlVrStDd/4yoC1gDIsfwW3aLd9f4jz+eQF48VCvOwUR+h/
l1KOHkiA+RM4vQEKYzcNABfs0rO2mI6ZJ81AEgAAhJWhngeoukINRUjbDe9+pJqJu5C5vsYHH9m0
uAQ7JlnyGtNvdQPr367CopbaWBdGTGENIpCuHNqNzsxiUyQL8vnxlA/oGZhRJADw2aTS85U5bnQz
wnCtXOvLkcwY41js769oFNGvjmP8xfUNWjboX/mYMO54ZVeib030eBOCkpaUGXhnboqQezJgitT5
yW6KcxHHZGEpjRDPdiPQrLQleR0QlmDVdLfBIfbyZD8bM8rgYK9Jez/ktfVGMfNH+QqaZ09DDrDC
fO7Saetn5YueIKaqDqp3Hn8OiCbELvN5KKy48o5OT1bQXSaBmnHbm2wTXK99nWmxkNrMDHqtU11H
v5vefbVnd4ZMHhFmdGtEGq167RZvLm4wWfY/MOHcUgWlVyI3843oh6c+LD0d7DIH8wFEqk1eCcXB
zu95jFyHYqN996bbOAPfwwoy87Lyqpkyb0ZTEIMHAyhW4hGwuv+E5QYkZZcv+8dqqnz6W76M6exf
HdYGUZteiywyYGp7yNkL8nHVWMM9TTG6NB3xRNWQ+M8EsrEMa5wz1TrGXMf4wZKXDHqRqHVH3gSe
3CcgH6zH7yaBNja+ETm+JEI+Gn557p1CXwe63nEKzGviGZA5u1rivzZv+LA/rSrp7mL8nSvkTwfP
4h6J1bs2KXnRPW2jqAZuhK7QiOVTGUPhhQwSQgOXpxxNole1v8FNjRsW33/wyac8VhgXG9P5oWz3
s7UZ3gaxCymImkr2DUGE1UIIYCNvjkNKiVPAgIKLDOmYTDyqQEScPRQHO+eAC/SV/wO+fu6WwF9m
8gX0zoQ0eEzxZOlkiC9JO43gfgiJIrE1P5sdFUbrmLiW3YVR9bbrpXkuy3zdEWvCZkSMV41sc22y
WunNvMVkbsHjt5PkZif6pkzQ3mKa0RPlCXEeE9NHC62gh+g1NIwS51eaEGw8mOcu4/z1jKrazneH
VQSeNMzfvFjC0EG+iVLVyw8MqpC4xau40HiiIO/z/Lfn2pP5Mabhk6aYsY2czMU+IBYNzpJX52a3
iPnypsF21w0oY5w8xOHwZQFXOhWDC/oeBIDxPLIwJbeJHX/jWU3YDma2y0xiugOKJib5NO/KRDWU
q2FNNBpuqpKY5dbc9aV1D7geXhkibe6BYDXpo6Qk9gi4Rv9WEeSjiNJ6dnCZBXdH+ViNzWUmUaID
ab4yuyUguu8xti1OksT7oyqPpHJrkgeGY8w36nZnEda+0sgRhsavQmeyBlKL4w7nfL1Nm4EwI9O8
knyUXCN+BQ0qv7nGpVCl/RWXvR/GNpOeamAHRDRL1UTx1gvc9pLltOwwll/MwGbMb2A7arKTMv3l
5tJ9Jy4KLWkweGym/GkgINpMKJVqwpAQX5TXRPvfne3UHK+c2BZvFJqgKyEQ3i1KTKaw1vRSI3nc
MllN9g5hrqHtxA2kFW/tk3tzKAzHYBAUvbQlIb8mgqBMdfVaMDcI7QXPiDS0xJEGKz6uuuuk++Qg
q2DbauDbWHnJv3BQfkwMdruqP05u5dx9lN51Qa+2RdQEnAm1degsTRsOo4XJEzoBYXRQH5txz08/
Of/9kgTowpFcXEvBkSPYx2xaTJHXxIAqysjjcyEi9oHrt99FdY0SvUc16S35B8zv72iALMTs171E
Q4asdqEGMwiGEZFdbURLUnkxJ9HV8N1h23OLrNrJD07/9eUB6umcqeFQWMgsWNOwzS5hkNcu/WDJ
kMhLB3hMots7i4sXy0tcVgdzcFY+kT/xYH7ou4o8YhcOdhqpvsDhnBMBfoSjX6GrwUzDMrc/9Qt3
vOPKk8qj6GIzSyAByV9hnCXerqhODLpZz/okLJ0qa3HQXkgWc94i9yQ2P4MF+WzLttt16euikAK5
VfGaYcDbIJFD0yW6BLO4hW+uNt9U62angS716OZs8JpgIlsASsRxwBf02innycOLwehUyk1pkAuR
WsHPrJf9maHzmgaUm5nItS6+d6u2m2yHIq4f0KxfmOcTyFKTnEPomr8xgSIgLUq4wkZts1BU0zX4
y3qIPa7Ypj0p1KpMZXSOlVU9WRULQhKjjtIqiluQI/bz3egNdae1aqJCHhKbxZq24luWsB9xyqQ9
JfRQLEvXedAf6sRedhIm72F0kJ9ZU1GQ4qJT4DNsfkaHbtxJEWZVqcGgZJEl8xb2dbEsB/Y6N29C
9iE4p1eYgu2Db7T6EVTKakyAT9atqA65VZwsr5APY85wp7ebeVNk58FhqC8a/cS7eBVm7B9Z9P/o
g6uX19Wx8x2Lwab7syvI+6qDdp8iVN3EJObyvahs5Zi5vjjVaZhtCqlOdXuYbmeMCg8iSWFHZsbF
j0W/EXYKdgWRv8yJkmBKSjB43q8Xch0POSyYVpIMkxrUMr1n9iRLBMkWogDsNrd29qD2ScJhiHtp
+m3jPrLwKs6tYvDoUUetbcGYRpXUaU6TEIee28ZlceW560tMZfM6GdzlqCzAv+Ok0eV110r7+mm2
qJgoHD9mj73HaP7soQiv4gG2i+2aFCWcmVQHJEFk10VzVxD5JkguQx/beMD74vRgF351HInCxjEg
8xr1lBevjZJNY3rPwZrumV9/v/z9a82eYxvM+r2AZX3++wWbQrcaqXm3cwv/K0tdRvr+/O6avXj0
kDyuMalCOrbL9ZJzWC+OQU8+buHyEjg+x4+po31Ur615dEtghc7SHtvZtENYiSPPlZFfPVPk16Fo
iuuSthnjGYnv1sSORxBEfjXvX/7+ibFNfi1noENcsaR4mkx1isXQhxoownNvIBwCV1YsHbJN11es
L50ZK7BDIExgPdr2su7HkjEr11Js5CZBaLz9TlyeOgIf93YA6ydyK2CoRLpWJcEP3KRyG+dMmFJy
IunJHpbYeB+mpKG0I/TAbARJaHiCl8aC8zkj2wNH8NPylucyJ8DFcR+jtD+3S0Pblj2kE/IAI39A
rU2cHXqIXZI676SDnIxkes3b+E9cuwysqyfZdFE4KeOPBDfT9ku9Sz2bO5A6O0fUK4rpKSiKj9xA
d202x6hoy1XJ9bbBlblOna7cYTs/mOiwV3JgHYCauAhzUCwwQdPvYKlPJA2p0JpG3i+2eBWbEOMu
U/AlDqXMBaSETbQe2QtGKEXDQSIZsjVT64BNUbxgg2yClhCLJX6RS79Jg/wd7oWzpri2gPf8aQdS
mEd3JvkpLp7T2vlpJca469RCcwlBCsUYng+iO5ghrgNsUQFpbqE3xggFgHtGNN/hxKdNrvkgMUTi
j03z52ZeupXvVsOWGSkqI9hgf9+cVqZ7zWwGmUUEKE8Eq863KMxTdMAQs8jvNVkTRxFj3GbaG4jv
wngetw7espXbLYhRf2RdMR/GUSG8Loq1LMrvBgnVBhQdVEzbOMmFim9kOMy79NWXzRRSNnfbOn7s
Bo1SwUY+NbCmUmCK0DuAge+RhPl9G/pTQ4oPofUZqz8zYtM+rwILACQIYCSGHRuddAq5lvQaxAUv
p1982k2zdVsUYTaw/5Cq+TaAgFibGrOpxzi0ZLayr6NuG7fOczrOUMb2bm2x4mqQHxYmkqK+Hb4r
4PaHBthDOk5/sjq/jX1c78zxJ53e05gz4PTK9jVu3Ye/x1I+eckKJwHXGJsrjKiIUPL8VtxN4zyy
14AbM4naatM2ot6aPAY7bgL+ZeYZxlqzMnplHApAjZnwz1h+fi1aG6faIFVg8oqLn7anqY8bbAAN
fW9NSJxqjlNvRys77TRy4kRvlKmvsYKsG/jtdx6wAqZegcumuRVb99rlDMPtsa8oQvsPJKMcx2al
adm9dq+Ct/F+rZVcjGvHapd1wouipdIg3NNLrdMv5RA8XZAM7vlEkTf8Q3xbyAKbl8iH12uSGbgq
+nBu+VYLq1pwDMU/LMTgm0oSudO37UfFJH1fqqjbuQZijNkPxCkOusc+K+tTnRJ942IlCKuIJBG2
7zw0/bQ3hReHzjw+A2AmKpr3wufyiiQHBcFDUblTErNGQaVPZjvOCCv+lEFZb6oF5GwfwRwHsUOG
Mf+qyRIXMROdhdXYI9JXHDqpPuYUgetcNUsoV3QirJHGZF+WvyLtViDgjdDyuwdvAE1Wu1MSFs30
u0zz16pJmg2LcRKCHqH4xui1o7M7QOmoggSW6rLIrZt/jMofWVXszDwVrxFxqX7tv+bTnJ4GHY34
GdTv0UcUyD3D86nPSU+bwUjvFYPFySQTbVN7RYt+jgxkr2dcQOzEm1PBMB9ec02w4WIASu41g6Sy
0SI0ZhTNjlmEpoz0Ng0GzD3t22y29jpgxlqnemJ0AEJY12O5L0QFx2b5yey/WcnScR4xvLHFCbMk
+OVxrzMbMTZjkn0X1RjvsQWsY1sve3/pHqthbkkwbgKymdwELdUcNt09ARsPHGZFJGiVdmmyea1Q
RtC2JZhk5kpUmwQIgPbEsKpM5e8Cl5bUq2DCw47+zz8A9sdLkFi7coEmsSxxvk7d9LV3B3tvWu4P
n7P4HHXlz5pzTKaTeZhckrZmRVuUtNCDHGdcZ1l84rLCtACrwOtQ6YGxP4+zvALgZQ3u8Ow4ppPv
fPut1Ppm8TCEcNv/GA0/vrKuDiqx9Kq865MLu2MwkgDldWkxCqJWQBryhLLUeWpeGscmAs+OAIs1
zN2b2ED1YJPMxNURpK1zbYTxyyfNB83PsSzdH3WJ2ls76Q++z4AETFQZtCYby2I5V6C8GDEBaSM/
u3nRvWl2lp7DyuzuOLfKq0tIot0Y5QXpzRYyZ2C8ZqJSfKrmU9zr6YwFH9XCfTN5d8jHVn+dUWxK
eM0w/ZeLqElxQRd2qthNGoIRgCLzjXlpXa5lyz6I9v6ZNi8KmzE7LDM/VH9iWVlGYEnjvaqQ8VsA
q9jhNmAyyi9l5dktTZefdj/Rcma/CtG4x1TNKzn3C3EQCpr6DOShHGAtwvY511H/EOVlfVGQwnEx
T6tA3QGLwD4sMu13JMo8OZl3UTwmuyIb9mAg4ZHK7gk2M2JMNVGUwcQibh3TFk+QJoQG8MnQtlAB
eV943chjWJ5NjUZd+48I2/29w8TPL+dvFGU0cW4Q7RYGt4wtkm0qk1vs51vFvGGNpJtZkMx+dwph
aZYOhGp3HkkZpiRjk9kKcQrWKkr8FwyJ/Oc5s2TrMbiDd3zosQspz74YUSnBIO6aLFZgSnj2U+7X
NxGAl1JdvxotT7+CLXnBbaUVOd6NMXAOL5hde3s34SYspX8wzQZQgr289dk9KqTD2DtOCBoa3BuO
gaohxcLipcsn8+r8Mrv5qXINYNd/G5Npj5/hNVJ3pfuc56Hy0wpZvxUgz/N+mDab/8X+WRlFcM75
sQhEa+iwNGMH2cYHfhwWl30ZgjUm1Dh2oetMOS1LRWlyP6nEPOzrmhgwPh9xVxG5HC7U2HpyATaD
TdUmKZK1UcJZjxu2uvAhc1SxTX+Yvf6ls41HU528CjtENwY07oWfH2oGQQYBXKSgB4k3XMrZytcj
qTg2EyRCwYgNNtClFHHWr5ocvEQ/5nujBeLEbOTbjaYpTI38K3GnWwAfcRNIfjczL5nV+CzInGUH
DQUJaQvqM1IO6h7rDQK9v8v+JAEWkkmCjXHq08K1tydIhd5dYFeKl2fbWIve26UGmYFuuqShlX7o
wHiMF+wSongsBpFvWjYoDiko3uB9dTahXAkDnJUlZ6qUGTnJHVit0atM1oTq1n6MBqZPMXZoQFl4
DxBAei3ymdGt2o1yBcXN1AuKHIGoIxrmG0fYuo2aN8eiK+Za/e6VPR5s8zgFpGd2Rryh+te30n7G
D88EDeaUvYgAy51rbQsAqgs6BE3sO8Gg9sXmiGXhLa+6c3+VblNsWEhco2ygi0eAEnZ1IdZmmzor
DLsHx2mclSiTh7QU5YElTUJVnVlPWXLP4WIIgc9mCn26d79DOuw1JMoVXoMYWd+EOw4bemp8qQzg
KsCMk+H/XjJFwPX92FKPpXPfi5wnCZa+a/OvQiEkZZCcihQMEmkZq6oYn+SCSm5JOKM8rH/AN8gu
sGsqzuQCuP2DhKQ0gsyr4Sx5J1KZvZViNHhFaE3XCDelQeaKd6LeNCQeQtBJEVsX6nWg5AjTOYMG
LucXc8gOXLo8rkYE66iw10uf2ztLL7+yVIsnM8WQNKP/aHEIMnhD5ttVgnoizhnn8SvOfVWsxiqI
d8Cme0JdSfytEdaKrDPXliNclDbe85JwTTaHUbwtRn0gtZiftYuzx50CRex7KreI8mq2PtFnoLkZ
cZuu0fyOXbmtCsVV6ljvo0p+9h59vA8+GhMcA+reGd9U4SRHMn++Oh5/lrw+YlICwyAtceGEbv2c
wflh4ZcOm6ap9nUAQMb2P+OhO9s9P4oG9vyK+ig7aIIqb1ZGWloBahs5U44IgHSRrRXlc4iFdQIi
kJJCNJkPVre1Lbs8xUTGYPpkLxBzVFV5rfb14KFqm5xzWbj3SInlNY2hzZRvdYTuvh36d79Vrx6O
+tpdJQYy+DEmU61/IBGN7NCePYfOw04m/aemWESnWTyPlX3BFowEH1QfJjwRrbls+qbKzgK1PnM7
fPT3JCIVRYhrHERTFlaJrSMVXkP2+iOjLRQXDFpMSFBrckURGjY0FYA1bWTgJfNeI4hI9fDCvBw0
bPrtkOp3O0WgjIon3WSVZPPqz1vJ5c4ghlnpNNysRmzFpJHcVRun/Il6cp/2MS/lUIdEY+0am6ma
3dfM/zsTcToPBkwfty3ibYt7G0fwwv2FelyX5jaQNFULsumJNCwVBCGuWOaxDUk+s/fp8jCfanoi
NvVudcZpgp5x+Ss/Bj3oJo//QdR5LEmKbEH0izCDgEBsU8vK0mqDtUSrQATw9e+Q/cxmk9Y1M91T
XZlEXOF+PGjr4oIVgKw42qG4xiYtJXGu0zTt85kBPIO9yDVJqD4xcndWCD30Flwun2FxImymfGy8
6hwN8yotOd+NRm0toqeK0CjXWIFJ/2jhqE2l6W8tt8CAS1QVXdSzSWrkGmtgdUqbeNj2rn8UPk6t
epL1qeWmwa5sYT7KG6ZoDelGGVlCZR8zmXb4wdnJgS6kWEPGL8iljD+WhA3P0ec+H46jkK9NXb/P
MvR438mEajPmO/XNZJe5zgNrkSG1G0q7hwraJuM9u9pGFhLfLseqG/r9xkWrRihRD+W4G1GFAUlC
ze9JHFtxgwwWWhnT1eAx2goXGFpgmt7OGbP33GSQULkZjvjoo1LBr6lDDk3oyAZ/IADYkGwrY5qy
LdEChK4pZvlsOoNiuCoTKt9IDIQZAnt0Jv8dTF1tGwwNNDD/wp0gDvE57mfQmgk/wDSApDkS2MJP
8q/bimLf9mLcNekSb1u2FzYU9aO36KkVT1pdIwlGscPwOPY25FmFu9Z/Ykb0YEWMLRRzpoBSdxzS
qxsSQ2ka1bhhYQX0p/HQrGTc7A1IDJQaxGawNtp6kz2vTWd095TrAZ7v6UuiEshcqa+DVq+VTNkG
C7BsyRwR7GN8VSCTTjpq7G130UP/CvocS0kEMmnPnOw6TRWFSca8UY4TETv+a994MUoOy+LmYrIx
Tp79ChO/ZxbjfggRkDY9KIGvCM+Ik0XdyptmZ5eyNGTgWn6wP7m5I3YrMd8mhhgnvJl6RXjMU2kJ
4y0u8FKkTEi16bTHNtd7rxvkQ4BRBpC1mJAhypyilm0fCTNHS6QH3RnNeo4VjWDQHOrcfbVTFrYl
WVwdT9JmNNijDoWb4t3BeOzmobeKaz/dWpH7l9CHFbHXzRpKe7kvK695JGzRZVHfvrPuCwEX5uFN
l7VHPEfTfI3RoU894klD6xMB3LRv5FGS2XEIWg0GG4DD2Knk1F8tSRxVMQARKCrnaUY9F0n11VZK
7EFNSFSvyWfttbADWe3bX0HQYNFH7cvn0kAvyfMZ0t7HLawSJ2coRpb1piZjQPihuZZheqsQXTvI
Fkfkm+tFMJSGxdHQNPIj3knUm5eg49/4GcZNI43fp9xbhcKhDX2lotqQqhlx8DF6rFIu2T6LPuO0
IqPZyHDPjmJNtBgQVD9/8sN0i7oPUjZ0f0ldRXI27K3+NES0My5B56PzRfDu+4iozoqHbOvT0KwK
sJEumrimqyz8xfHMCZOz+cZM6Q1AD1DOoYbjyZxbhnpuN7xS6W49wcaUaNenKDWfqBDDTcd+ewnT
/uVN3oCx5L5A5YfPt7WJaMirk+On7Nh1mvJmmX/D3srPQQlHXEIqZwZJrGaOpntlkaV4Fol5bH27
+TISueLM7pEUPtnIx8kkCbER8QkKNOj2jioZB1P+3oWc+Sw20k2jvFsJ+WeddNpdm1XwLC0SwbVB
tSC9TqxqIZMN7IVjOjKiYeuxq9DMsld7Ch351TrdS5Urd993vJWe/qMkSbhOCSxFiP5xoUXnCwwt
nsCELmhLaNW4I6W1ojIrF0z9sR9ZztZos9d2QeDvHEKMCAxj2c+iwByduN807HmABcJy6PL+Nasc
vadEBOVDezXaSNLdG76dYS430sM+iSud2gNeq7iRceidiuazHWuSgZ1x4I9uz5x1MdP3pMcu9tfP
eF/jLi1P1RS+iDH+QY/wJqSA5l5bJ+0brNUC3o94y6bF3E1D8Cc23P1UlROjt5pRnVPvIOPdSvZm
u87JN/mMNzJf6LoQObps+D03ACzymOmP8MffY4T5D1GUSHBJiZEBFXljlrJL0np0AEIkus2CZ7NK
2LWgc9xDYFz5s48Bm4CBEsIEAt7wbzFnPwRnCUgTbzePiqyiJKLzAtNtQh5d9Xp6ZzhHFGR+YDoP
15efaY65lfRFdrYVPHJbuXTCnNfBYPxE/G0gMVQEjpUJ4G9TH13WHixPtlZv0Yxk8VcQTrhLz8Sh
7TpP7Q1ClRcJ1Br+QOh3X7VicIwMZu7NDx15jKQeSCT0ovFkd5+1aI4YbmZPX20qU9RsKyUHfWgt
F2CCtUYR+O1l9t9Jq6+gMj+aWn+S4eF11g+WWDXJCyvXIiO2CoNnQi0Z6rhXopJJG+iLYmMZ1Eyg
P5KPIEF8bIidtuU2sCWhhiXtS/nloDbaFqyq0TnheXUxZue+IM9YmRh4bGpEzeQWVQtjgH5X9/66
IaG2C42L0PIsCMxdMajacUAi+4IiQVgumUwppVa1n5z528ttAuB5uEsXcGRi/EKM2SAWNXzSm5Kd
sspHXPwPU7VezhkJ56ixegw/lkZa0zXchlQ9MUGzU2LWBy7obk1c0raNrAQrmMOGx3gyVPe3zAlF
r7reXFFtvnR2eHLckx3cqojpjZWISxgbGSFsFJ/SwofrqhWAhxEFtaQHQ0eJUjBnpGnyeagtliKh
O+1n2JRdEOE1sM6orXaBCvesGp7RPl+anO6lxMK9cWvcxNL53aOewdRGzeoALh2y+E/hp3+ENr47
xVIo9qpNOSGGMEf8Unqcf0L/4/YT32ZVVBsTYCsyu99klhBqQA4x6vtD6FjfbWW/ejU6srY6L8SE
dP4zG+1LPL/HWn7U9tTBPS1Ymf/FSVfhQ0cNOrd/6B5ovWwWdJkgII73qQCT/17ZyZ++LYoHrC5W
TbKp8lxSzovu1WRNsiYCrd34seuhYU4R2gJYCvgIicnakrcB/4OVw1Q7SPc6z1w7ynqkb8FuBxms
yWhgXF18V8JDxy3QT9HN3JRNVPAoAbIkuSb+gBFbXtGKjHZc76NBSewSzWNY4EyKOloscgTOeG4h
dRJ0rYbfxIlCFcUCC59TP1dx9NlIHEd1K3+a5UDEl++hbOmhKjgVIvx8+N2VptqFIzlPI4efn7e/
JHhfPWME9ohP3AjwOF3fnWLeJWfiyopU9Wcx0W+o71lyAIUhYy+qnkwNHJU+2634/LYoHFd4ST5t
Q+NR4MeHgBf3rUp5OsAdT2iWzlOhnwpF56F0d+3rhoOpTA++yxqoDan7CzpMnBkTjqr0NuvwpioS
1FXKfCadgo+qqHmDBfkMRekeskIBHXF8nm1kxCC30CNMK8/mxqENOjWoYTkrek0wCvpyQfgq70Fq
3hxyILeJhYZIuqG1l375ZSuxNufsyL1crAvzOxzyaWc1ZCf2kk/GKGoCU9M+22qloi9qApxBQORc
TH6Miwh2NlOYdOkq9rTDVNgsjiNmikgV/sXvXyOXT07fIQSa0RQ2OMjYGnU/w6j+UyZIlRr5SaiV
xgPLrcXH+jiX/rXEp7vyTP8geI4IPWGR7157xz7YQf4jbT7sKeTYNJbLDDuJ37DrixCpgP7UhFIB
DSgFGCmPEtNyvrE6uzsFUqMhR3adsmGGQ6XooxQxqJFbIeBMzMcmjM9MFYc9COn8xd+UWloHP7XO
iKbCVcDqktVfs80M81bMeGc82BVbcHqLVhRc6bCjcKygB/P9RLnxycyjaU2CubKBrHdKpywcP4rY
+8ad0AUmm2b+Q/b2zZa4jxVlJFtsLjZSAqefWKh/hVX4nZK8cnELZLBJPQNj205K04MkCU9QYHas
IUdwqESPZQgrUD4wR4uwZgpqSSRokHMx/SynY6q7L2kFP8PRJbr4kC3RXdQQQL58nopa1797uabp
WTeRDapa5x9i4k1uWq55+EyoYp+YSpMD3+vHoO3Z2FQe3FWwCc5croi24W/SdZL4qS7ehV706CE/
67PpplNGhWSshpJvGZAqjHHSfcyItBQlsXIBPHhwW3M8FRkRh76HRQgP5rON+ShiwMutVVnURY7L
2kdCmLRExcUbURRQ4a1F+CuI4qMpuwTwj/Gb1vK3JjBn6xBQzZvAn9aHBq6gBXlW1r/CNjBWLUf0
KjCCH2PQvQ7oKoA22JBoKbtgiLnbAIRTatlHPbfQf5aIj7rygVjnv7rRY6LafeIN/BRt+BFRRL81
RfAnZwqB2cS7WW3wmXgEdfkzIXqauBXmGrup9q9eqMhM6EhZd3V9SKvwN9uJ77LJr6jRN2wWZsJJ
kqPLMMhs6pKJNiLWpPwsMIIljl3RxZAW7LrjiRbrKelP1ejtdS0PipGOSdu2yZa/buGGq9pJnHOX
WfsG/BIUFqJxa+8FydQJWi83G/vhwhzBx50iR8HtXFLQVMQ5kgdoKQka9+tT/DcshdjOTgMHN0G9
WspnEUpq5PRmeckF3lDE3OMYgvtaJV1FreDT2fiy2mFKQvxhRJsw8X/1AWvxpTlj11Qs/KKg/Wss
Qh6/XGBu8JaoG+qdXzWMiX2E9z0mjYM5mTj9zSjbzxAxnYY87OhHGhvXwYl+tNzGG+bpTOvc5tNW
Ui3nGnD6clPbw99mcclHF7Pk/KjzP/14LAyKD2VhchI2E5+0yHeO5fGQuvPTGAF31CTZK7v/MQqh
bkldInBNvzMKCso2XZFmP8ljRlG9CpmXPToknoWgurr+NxXyIcjUD625itP3BCHL0SnRcrlOy+Aj
YuEw+3pDJJ6P06iOt31DnGE0vVkoTLmiPocgwtDMqH6DYG2TsIRjyuiDT4pfZBd2h0A2+aaV21qa
4GxCdFulRbqcHKNV21nMbduY4to41ZP1N8HU7FrEhjZAu6k55jWp8BcvYRo8MXPvq0phe3O+Kr+H
qgaC2kLvtYqlv1PEtJsyZjQyMFc0JFA00jEgGthEBjr5J+/OLq7CaZeAFmhM/Zam81fezM++1n8t
bNOFRiAb47daBr0OagkY9PkXa1yoNmHeML2D7iPmeaMJu0Li+JYWBozQhmPPYV6OnlyyHeIID3iA
uOFCFsR9sOsd8aucBJytwh/hCzQUqxyVI13XxjTxxY5IWIIyyR9IP5Yvy1dOACaUT+B4aktHPYEF
efHRsg2wgJDv2bm61m35oo3Q/R3HsGxQ76wxUet9FPTLNpuX2LhUqbZvEYMPoiWsV61VfuvN7mVI
5GjBqo/b292uRVibv80D3JQB+ghgc+OXbLP3PvIJApG/VYPft+AjNSCdfCo5aZHRQQ8xEGBPnRVc
U6PwBxAmyK9RqBnX/15cGEB1xlEuguIB9zjaQ0fmP4egjHYxJefP1jco/24YripmjBj5izhcjNNN
+mNo/VMzxtMHOoer1aJLc5u233qmiamwqi2WKUny1gTDzZ7j6owOxb8xcBq3PMvVBhAdH00LJW3U
ZRm83KrZxqPNADkLV6JOCgQ0+qErMwbitoieItNlsbzY69rFWUcF+DgCz1ycIOoUBSp/couCld8M
zVCWw08B5qGtg/Ctxuq+YZzoYlqnZbArPRewF4qrFTM/Xr6B2XCt18mtQlyub2kQTJ8kELcMyTjb
5uck4wqWvh4fk8kyTaxf7jlKMf0lnZiP/3xRUsIWmMOhvFBT0iuLtzYcvOc88f6EyksOnTtw7Q1A
2dJuMH/mrhs+G3HaAw3Cb+tQgUFQ4r0zUrJ+a6B6c+X9mfAzrlKnsK9h1pEN1Y1iPxfc5ejKg5tM
Xqu2xDo9ZmbBtGc03ixcEbvCFTBfCqY1eUgkpsts3IGUXI+kdpZBwDi7s4z3mQNqNaeqvHh2dbVF
4oP1Q35pts2ESoDkU6Mmc1ojeWk4xSveKgM2hr9gVxu4V1x34Su2cvYypK7R8FHRq2zcRLMTrEnF
K+ikXnmivGu6YF6B5elVrouTgri4uXsL7y+euQwxEP/tLFxyD9Rx/ZrAjN3dRgdtEo+DG52COrFe
E7PhmsCFu3MJRy1bvz1N2lEX034Wud+/KBCO5Wg6gIiIqU7Ui03YGy3C8/2Lzg/nDTPo35noFc78
6D1HtwzP9F3nevokOH3d+pY8+/HAW+yKEFcEF/yp9cSf+9vDfk9ghsNWcphSfxmMVcUln74B+wm8
5d273RLYacaopAJ7b/dx84x1tmmoNmOEXoALQvAzbgBAKbLOd7RpKflISVWeWsMEdtdTIPlDOAb4
HGmfqlSep5Yft8nKk2j1m1A6vdEidPt/nzl7bKutpYtz4QQXe+4hkzr9sxtUf/Mp4YoMC6R6Ddr4
jyIzHxnvTE9l4qFbNAL/rSTdbBhxao6u8XB/VxMLRiuV7etg9OrS94OPrJ8hVdtk+qKmEMJ9eaT0
+FETX/Y2d+xbs7IFYzAGn1Xwk/J1eOvLkTgDVJIxdG32aujJFcgwJzALMizkvLl/UGKLEnKyWM/E
JeazFttTjeJGxWKL9yQgaoMfDHoRbzN4qEPievjZ6ab45cXyIwrEVjVjeog6R+yruqW60e1twu21
kWPXQlL2ZuKZigDNBlGZF+5GdRmd/CMY2wl4KvAAWhl3NzBmfk51i+qje/WFU780Yubwi324WneE
stkwhsMr4hMDF8wcPcSy2+yLiy4xEGDF3dW2HLHxjD4/iBx8i61t76xS60eVO+KiRvzEyDQBJqgx
2jUO8tSwNa73F/aAhHdLEnw80Z59u2PstfwqFNNDmyFHD+E0Q8wcNTPnPICV6bPM53XT+HT6WsXN
Jad68jlyDrr068MwFJSwk7fJA0ktMo1kSjQNHETAM6lhWjTbHCGRYz4NpGHkUPKu95dOYqwebEZu
OIGDm8uS/9roYDtHyFRsHddvLLJrBExqD8lRY+OyTlMKr8Jzy/llzIhEVGxJGFh4WCPiFuWMXf7R
EMc4CZ8ZY+VnHxvyKrM99Ha2+jFl4DsKKTF3xPYDLpH2kubqtfFrnAVua3zlQcTYyxsfh0n9SCdb
XVK3q3apF0WILCQDsFjOsCQr4oHzuK6uJE5icZy98mCIgc7KI7wOWzUpGYnRbOcQ6UWj6vSRW9B8
4vt/F/1kMa0jCbymBX6iu1gc/2B8IQuCtRUGHELpTIc8wAaQd7l88ZMEQGAOCs4lxSxwU3SqVtrC
ZqRqZ6zVHHwVCFJzWOX1RRhBEDeHK0618KwaTQdnsUvRQYdxoUbBa1DGr4a5KUi8jIvzZM7FOWPG
uAvbjiiSNMK3VSzO0PtL1uP1s3sWZoXK4Cwsz0JeW+uRLI5ewhy4/1cGYQzXgjFGI0Lg2yR9k6dl
tM/3l2SmM4bEzWOPDDc2xVvaLAPWJbyCGM3R6Kt3qSjeIi+ujqkLKslNsuaUExa4Es5k7pyot3CV
w1vFqBg8TUgQSh0ne8Oda1jlfHMDHKYTo6yXtPanixTlySwb/ZQpPEYLcpqQtIrQyhIyUxdwnffh
O3JGxMJJi0YriY+RnVs/kRqBI0rIA/EOkQzkVodZf3CHdCTHvH9sOr986AP1w1qAEm4PpKAOj/Y4
n6Yo+WP4IjrWZq1PqF7HxzgAY5KQReoXnv85DegjLcAAsXT+vfhj+WTnXXUrzMTZ0xJ+aQ+Bk4ve
8Ksls0NYxvRznlymQGgOlTfYH3YxUxtXtb4UCjz2YFxaw7kMJhhSCRzywVteIl0QG+zHe/Zfwclr
guB0/5XZmcGptur8MIX9oYv65kwe/P9fylEBzcry+K8fMCT2GXtq70Cs1rc99vO2VdDPc4T/Z0G/
DF/avdxf1KTdC5Or2z+bcZHP8+G/Q4US2Nu4OaY2ZlSDszLI+fJgUZ3+XSYAUgtUzociJA195Ycq
PXtRFtP3TkZ6QtcjCIIbbEB7jn1mhWkTxcSXhGUme1Z6zEbK+iKXF4y0eYeyFellXMBcZPNxBXnG
3nhp+BBE+ReRMaWRkGwvKU4wdJcmXGB39NtdXBrjXjvNxuy9XV7NI6dMPV5czx8v5RTk/coDM90g
GMTkIqbtwHG9NSY0v65snyloPZSV2/sXzHe653gY2kMTEfJQO+OxDrwOcDrFZ0NU9ya12V7wOLc8
2UW5vZfC1cAPt+6eEyyDLwHjJy9s0w9E4TkAu4IU8spNPyo/BzBGnby3clZEdvvAqL57qKO2e7h/
aYQhROG2uNUd32Rmsxa5v2v0lNX1v5d//6xEhY/9lm2YuW9Y7Z57kAiHeU5uuaM71uhL2TTTH1w5
3Khem63TDw6rCUfa68JGkm8ulQdKONQKBcGyS6iC5Fp+q0b9+w6KqIz+Eahws++K2n33CljM+YIl
iDyXlUKPfTYP+Cujyp6LTO0YmyYnv4+ogivNnDVNyp3fhslvfjtoVZ/l3SKK3uRLtESxOI6IvspX
Rt6wEbSBNDWqvWX+xM3kkPgOog50SGSeKiRALAafmxmNmBEK9Vj5i4yyyZ2b5ezuX4ScBBRFxndT
ViwhzJ7PIDurr8rLSMiqd2TGFg/WEjiBxYIzR/hPbBOLUxrDCB+kBY+m8wt6fW/EsTsHh9rw9a4V
Zbgz7Xx8MV32xp6bxsc4QvsgU2hzGiCTF3U3MGzcYX6OpcNOWcJkbv+auP3eKH2BnJulDpnT9f7f
yWMNfOrGjd/F8TWLTAT1TZcccIQ7G/wK5U42yriG2jKuhqdhLOfqV9fSpQTUEa/91ARbx/Lzi5Cs
QEpyd/vYpN7I4ujkJPpXFZ68bEqf7hVnZef5nskO3HdB+zzyzt1vbM+2YYEN6OlK9pQgrfkrLRCb
ZyZBW7/BfcxUQK8LCWZ9I5gDbucmDPKj2UbRwZLynKDwZuORV4cR6Heae9alXIzrae5Eu1Lj1KmX
L7n3UKzN9luo1Fn3fXAIcuEDciWRY4VQLNjEIPbOOKtlhfJBLGzhotiKYYQjn4YuwpIZDh0b445V
Q4AcP7LHn267KMunAU3sUvHb3WweQyf/LUo7uqG+53Zd3vjU7H6VBNsJpzXOZhJTY7sbDzU/g/KY
RUoHkjxDPEoKOD+CcfJhkN7/wpIEstX9aMVU//+jVYT252CGDnhwSnw2D+RLRC1JE74PwzrGH2ZF
D8TSzJd7PeBhCUFfR8Nw56n4uE62BK8GKxfL5rRKlNI7I0keTbKSLdsF99kuNHh6EURSf1kARgdk
65jbrMzZR1FR8O7FVnUp23E7Vb27Jx7l73+1IJox49p1/XtKGMShZDJ4CQEM9bloMKt1ot9VCNxW
asFuhLMTngXg6m0AvBb40IA8P16S6FVES02HtW/5OJ9Gx/c30ik3XgbjYwUQ3Jcdi++UjULsDCws
dRuuBmxW+wR+DD1m/2jlNZycgrchnuPo6mGekwmM0niKv7XS7IyLBFYNHqJgrPprwgW86Uf/0ys8
GGft+OBYPHxjmXffttFsBj8/UWNbrwMTzae07reMgrswUE8s1rCwRWo+pvO0JbjF/TImK9qqTgIy
St1jz8zlCS0jmPOGW6khFU91oGBz/Pp+xp7MCiIb/ItC5RYkwb5aeK+ScewKSeKvltmYTJC2rCoU
LJAmBU/EnfphUHCnheRBT6hIVraFGZiRp3tkF3j272MLNqlMqq1rgZ3EgxvSHR1f9yjhY3F2SIY/
9x2OsKJucFoz6lluf3qGuHub4Q9KvI7//11MJT7HrCwf24Z/h+cXkfG6b9zyQDq0ub5/2xYJ8bSq
0sFmDmuCoJ2rZnS5/tfewW1IDvcHfrbHaBHYH5OWE1Q6ibv597HHrb2xp0GeMieIaCwg9mR5S/OZ
Fsf7ndLxg9lWRBJEDho7nHQ1JpNHlSDxEsnwmRat5MIKgxMJSPPTIJ7a3EfvymSQVnxEULAEIuFH
Gtbu0vgDB5Gbjk0SjVcabiOgUkconUA4HPQycRs/erYPly3MH9DoVA8WHnTn4LRBfZrKeLy6ODKB
Ny4lrpqzjyRSb/8e50gn+kjUCIK9muDOUHhvQw2VBivXvzu+tyq5HlNz2BvCkNsSYsp2CD1nZzEz
IxdDtSfGJhdX+tWh7Sl072051oeZbHlY60/caOopoRvB2MFKtq3bp6lwvow0iC+lo3lGVCuvOUYo
ID89I1uHZzxK1NHTM3sZCw9fRLzIPfPIF8ML0CfWBAMfJbKNT5rnjUjw0H6gJUS6G7fiFCWzQwIy
Q+NgOtZlXlxFhWvT6mEDoDs8S+5RApUYbk0dv5mZAkNnxigDMTbne3NhFOHl373khpT0hN1sx2bo
n6fabJcde/7eOuPHNBDb5rraf9JBjgSGe/n+EgwuBqiJBAkCwd//Kz/E5LD/mUFMtBCGL1HI6RGi
Gtz+O93Jpq83QxmzQvY4iWLX+ozjfnhx8+zx31snNH4tqtb/6tfZwa6JJLpSF1kzNnV689Ivf/j9
RRFMQpRtmW5dODIX1fdUdeAiWNLVeLCWfxY6rX2Ik/wx41y+MfkApdqpen0fRdi9T3ILQwdu8JBv
LjDxbzqIcnDzkitVeNQfRu2ZeydJ9A5EzU2VOPhEFWXPEcLYll7Zz4fy3XQpL+Oi63BFDRTTbusd
GRCdoXp/lED6Th5YK5/kQb87ehMLG+C1oKrKSzGBlnDGKDr/K7JTpGvRxEdWSePVAF55Mqsmf+fQ
h0y2+M6NhkxIU8FFCSN2rO3sfIWDWeaQtkJTrXWRHd2sZ/HadNe0YcGQT8q+FLVnbQNWRwsI7Rl5
/09ybLqbFlYIW9cqvluAawDDWt7lbH6tCFJKZWBcWyf4Lhe+md/TC90HjBSJpDWFjXUGOHu5d/a9
AdZwKXLYquht4rjR3kIBdJiZ7az5mHJeFpnBwCai8nbl8NAwBN7LyiDkfvnSXEIChnR6iGQ/IEwh
YUMlrf0wupJErrIN9mNVsVmzbXnujPRmJExOmqgKrqVviWfXbF5qgcdJSYp3xj+IT6WpH9rB+gUd
YrpEunxOElISYyO4qhm0bWUOQGHCFo/6siloGwFfHaNFDG3LWyVkHK16myJfzR0ToE3VaEgrIEao
DNL2FNckyi0fQipX8gW0NDk2oLNALGanwYMTD3+i2nDwi0Wa/WXig58ORiztrAAJfeI6n90eEFq6
IOEW1FxCVY1nO3S398+lkAH2GDc7obALDwoW2LoqRkqW0D27UEL2RqAQ6fgQxT0HuragAb4YU+Fv
nCZg6+cQ2FY5lEWlnKPj/Xl2JlWB0wsprfI8P8pU7WfgBKdUa/OCiVtB3aEOqqTKjn2PzcepYxzA
y1Ta8hDdVVYL0yAfWcU78Xda2/m7iMBY4xQULObhlt0viZA0aDFFA6IT37wEcYooLM2DE8uKedfb
7Ncp+VziN0S/ZgY9fkrqx3UpvK0GU7C1p955MKLql2imhquAH42FYnEuZbNHdUOAN/34+SFzcGsy
jOE8ih5tU07PjozZoisIVAMratwjKWXv/RAt9ZxtDQ3XnxH1+CjbX7Fhl4dusnqsEVhS1WDIUwV0
weia6UYsB/6Ge0agZRLghaAou6ZD8U0zXzz7hvmVZaOxk4WnTrOiffDi8Op28ojotHgFUY0zun9h
q/pc2naz5kkNNrb222fSC6CIxMZwjdWgH9gGPw8Qgfbd/f9VhGa3YaPu72Ec2Biox/GgcwBQhQ4p
DOe0AC+/qInmZaDTL/Od+698kVKaCPcxGjMMd3nSYKiHjoPgQ0BIHnHSzD4xDrThLB2YT3PvcsR5
dnGA2x9siDYYNu3SXnXp+OM+JhHTEgEdno2lIJw7/kq5uIxa4D1d5lLMKgi7XuYpMvfyx5zgkak0
vr1B8cxoRkNRigD13wWmah4I3TDlcKp4iSNyK9I+i6JeJ33z1tmSmaWDzb+qBTEwTXxjiEpKTZFM
j3jHbKyshKR5zJk3tQNA3vCdTbiAE9NYmNvBbiT6LboOURHbAD/JQTxRVhAVJkQ9sRmISzJh71XW
q7PkpElph3tB5NamMa4xpczf3K9+hh2FBQWnvx/JMSptLM0d5ItDiH3lGJhutpJ8e/j2KzaODEe3
2gnUHu8jB7UZnSwzbs41zINjYMMw0Q5PTcrRg77MyD3wt0sK3YyvCIc5ecG2tOVLKOATI+OafO+3
jxiQ+gprcMlDvDe9uDuxEUO0HTXA9QKPBd5SYKQhScx2+f8frNmF5h/QfFjZSlJ8OVfoZGzEWkAH
jsbQvhu6mH8aaaGem8pGbbE0REi1zFMb7KpBLmtkmT7Zi2zEcMpgPRHEtadk+dFMGhBFMx4Hxge7
YkRc7jOe2VCJV8TX9fI9zyjmVUAf6Dk1qBCm+Fs3RPzHhmXY+zUDB0+FC/ogbZ6nJHwZxoJeYGRf
4YeI5PIBVkqM2ypoigPBYuNjHrj1Qx+Ww4uW9t7FI3uwllsP/XV/bD15SgkBvTBAsx9r3bMIElT9
2K42MiFLxkreBtUE+1J7q0o5C4k9n1aEcMNP4LZjPSsuji+qdVUmyc0zYBZXRMvJZcCjPDwdXJDh
0Y9+cPQCmFr+qBa508lLcHYj6k6XKChQgNW3mEGXmRn/45Ib+5QI239sk3oAV+R9MunN3xSbFUOm
6KViTbdAUA+l6wx4GRv3fRUyeihZ4iruDwbeUMNU4AaXJS+u460RGfLc5KJ6mNzit1W608EeCjzz
y48U/37DRtz9i8MWjxCHEG8JcPVE9eYulmV7DTocB2yHBkwbaX0OqvbLMph8+405kmbqcp7a9Mb1
nBzL2mVeJsXRLouRRzA/oQy1j1aJlhdb2/zWTwj64eafQ+m4N8sNQHoCljZSguRLtwGRu3xPVdm5
aCboAOg87KuHA3ozL7ebrdi+jJVnbxAsg1wtyjMmkvnsB//j7Ex7G0eyLv1XCvWdPdzJePF2AyOJ
2uVFsi2nvxDOTCf3nQwuv34eKmumM7MLVTMDFAow7LQlioy4ce85zwlKj6CFY4UuG1MXhl+q3Wtb
NF/6oLf2qUH8hALaElBKPZxGzLAz25DU1i6Dzwk7rcXWosM8TrJgG5tIq8IeX9JtZhq0RrJpAw6K
ejML34lxm7tjt56Y41v9Vu0viS3PYxeC85e0Tg/zl1pzjqfCQO87DKi1ug5peF0Cy5FNurNLthWr
714q2tmzgEQgjU3ZlzUNlHZmIQznnt5XTSEg56v+rlLos8xHmx5E70lOhKYqFZEPPNI6fu2Wmb8E
wmqRpxUkurIz9RAGn84YD7gA30gDFhMed8NQ70olqpe3KUVJsQ9boWj2INYfqceyJSoE/0SKrYs7
2DJPxQR2Gn8hSd4GMenzTjcU9CiYLB2kEegHCySaF5RZuk1asg2LboL0FhTdfUN18aI7LGytlTRL
uwsJNUHqS/ghgFbVDS+wwlln1pB84q9lhY26sIZ4Q+2Dfcht0g1WW/auxs0Xk8EyqtUTDYJw6Jbk
pmbEDyh7GbvZg5xlKrlifgHpxZFSna6urqQAXXxoiakPscIdku3gJmck/8gPXX5Im42ScZs9kH67
7ZMyfa06a4OeMyCwSnlG+b1UXNc5hMj4j6wbdNLDzw1HXghZZN0zkg6hnOynuECyDVIpDtT2MCph
vwrM2lyMrXF2Ct/d5Nm0QYSZnuCLkWCm3Pt0yGiYxZdcc8PPjrvMTRUsQTIpJ50hCZLyr7M8ZQOo
PjliyLxA9Vf3AAzPIsMdoxbPYASKB4I3m62jy2Q15LPnK4DGWJG1hI9xoIGqA3RFjwEA2q/og1ET
K7CdkhA5aVwWjIznp6wqhnBrz6OMNhv2eSZUygx19MLK4pxiYfETYaHgdN9q0pCH3OTM3dKBqwee
H//czDOdptDYQ1X9CBTMXY3zxxTH6rd/c1Urvd2aEh1DUlefcAxiie4dbTlpJr0sfTD59HVjU+Ud
53VKNBeD6m7oGDCPg/aWuqjBaRePr9YYdl7rOjDI5tuqLHP1DrUE3VDe6lg5TzekMVKr/WQhCXKz
ymculJUHYx6OWk7c7ymKGds5dxKmAuHOPX04uZfSDY+qLD/ZU5jtUZ85wD1ojLZtZXtxVzanW3En
U7196ADxmW7gX4qEbNOBymMdjZWJ55wtxUzgjwSOj26i1N+5RF6FTKCrBu2iYe3f9ZxhsTEoYgko
ovKaCSIFLK74WNsD+Gw/meiUojp3VeTiHEjSZZ3KkVTdNkY8yumjUZxtVwC0bFX7IaE3cTJ65GW3
C4A9z7mAwOmWbjCsffpvr3Al5rRhxym07e2kZyIxOoq0bpmcUt/o/YvpQ/+zswjO9eDS9qWuVtTR
XWXIBpat0jZ7v2musUVMpy6at8BilskiQ6RSarinIOu7jYUJ3FLgq9W3Sm8MccrShsIQTeeXvrj9
fXqeRnW6Zxeci+6PnhdW80Tju7tdlL7vWVrrYuz3nR4+qlO46VVdvZscX57iqDh8b1JM8QrDjbIp
ZxYu7OrmUy+CF3X8UtfxJ22AZ3E7O7CU+/ss7aYtzSnkItNobQzlaw+O8m6IV+rkUvzk9P45HOM3
MNqYiUtaPvYp3DcXwQHTFfyT7awgiIcpOITTQAd3FgYqUZM8mfl0DRWSqdFP1ARZ9Bz7e53zzW1x
7UiXm5AEW6SN+pVxFcBG5jtUrTk1Mu494OtX0X5uldTP3hHxIQqVNNPt4h2Ej0dn1lmIqrqv53jo
WR2iOaRO3j6/GoO/Y+hkThOWvTGnMxwfVkc2aI6HLCEd2TcuQKiHBhPYmQ4gvxYT3Kaw8JqgCpsO
Pd3STTL1gHIJvvLwmlmLJo3gmU+IZ6FBU/DPxy9Vo36n9UxTM/UreqHDJWhhTIh50VDMRJAEgprA
cAA3YZQz6ARMxuw4FQ9OkDEaKhRjIVt9zzCs8EbHL3cpmB80gTUjuLmuTlzo/vFI4oFi+Pnenr4E
ioGH/9YNrKoV9l/lKYQNuNQl/vXKkecMyMF9GNn7ghieZBF/rnO3P2EHixZTjWaMhg9VGrroZVCO
2RpOKHaYzoVVVlKTYWscHiqkZFLVwiddp6JDNHQKLSBdCLgA0qeqWFQV64trZgA2UW0C9xPDsQnk
57JBgWEywT/EMlYOhrrrCN1bM8xSvdtKOncBlaFNH0LiSoIImIrZraJZBiA7juNF2KebaNZ89GSd
TF08fHZtbIWj+zQCc0Tebt1HPrMnVVXqbdlLPlf6CCs55OEasx1+5fl5R5yxRdyYEtKazFQgdAdW
527sCYZg16vj2nczDTXok96ltI8THZgV1sKIJoBrw5zm0L244eFp/+DFuh1iA5dcNlsrxH3uYD/v
DfpWAXd3kAlGFrNyPcR5eehrWmF0bemCaoEj11ZQvxD7MG2VXgLaZ54PANg/RGG3ic1iL5EOmdtZ
wtjo3ONymsS9OoD26RLCgCKA71YA2ifQUMQLLDbbQknm2GFwC/PTYpbyodf64QAjVq5VPI6LmlxB
O4yHdUMrOltegwwziNWmw2Ngpy1SOcDxaaXuYZt+1vogvY8sPjKFUdF8R3dVEZFHxYy3LvPXAhXH
1inmq9b0Yj64IpAZCA8HhrEDxNY/YfIIVnUj3xxWgFWeDC95NCmbUcexm7awOpXcBl0638q3jSyA
q7qWnCBum0VCFxDLLc2pturAALufpqnnAzFQib2kjILnokWVqG2ZJxjfNSyFG09HQx8PWjmJl9K/
OkjH1vWodqt5knlrkNFdvN6ajZMgRzEjpYGYVEK9mAaVHg0hVlxJ7C32XZWodHipSQLCtwxZaG9D
oTxB3OQOpFYOsYjJssBfHoe0rHHsF2v7Zp8D36suMrw8QTG+iZnBJ+r17eiijHOeQkXdeWv7cGJx
7k3HObcOpA3ox8tYre8c9C87fJP1Eb/YapgHHVUPlDVXjWfOiwj5bqeglptS9N1wuH3cjaGnq4q7
+6J8jVMLyW4e05S26TWYUbh21Mbf6raCMzJ2iyulL+cz0cS7VicBL42EtXGsllQ9BeDBkNorX+/E
QTXeDPDWdNwBFoH9y/cCpI9v6iN1dwOo7IaYd8YgQTI29yNUwkpEjDJ+JEaSBly1qVLHX1dZBFKL
KYUiBIdrJxKnwCAcZaQRyEhD5gfSGOpFB4IyH3Px/ZhquY7+QDsDU2JA8T0MgLPYohUEiVsGv8qp
FkiW6R8Par1BUZ48lFENmwUO/I7nciTZLLiw/VVzEREdWmt6740ivEzgKB/HAVagQVrQ7nvbI+9q
G1h0XxGAUuRrEprKF2OOFceitGDmGx1NnNHfBzSJSRaHkvd8WO4AWByuQDm5dI0towK4V1WXptbm
EWuJXovzqgYP4h4JESwdMgCP0h+/FX3eeeAkqjOk5mcrm9TrRCp6IhGjg7pm/U39d4vCTg62PJUg
c09RYoB20VDAKJZ2l5Kj28unDnXn6yQhGA6ItRY38QufxJMYkOn0tUUfaTCoPDTt2e1oOTByw/Al
UPfFkQWcb57K0YG4wxKM+FCl0zbvwEz4NiKN+/u+wdbVjIP/RPMABXuPMZ3TRnbr/FlasO+jTnwv
JpgrihNEQQRFl57nYZX75ev3jIBbseHocyls1O0Z9vWCBE+xjMloX3SNYh01XcSraDKspaTbvk5M
4Hrp6LT7okxr0r7YMlEYgjQHKLCrVRUOWEG7Ym/XkXHlJNWxWSQ73jQShigop23fDuWd5YqXSOlf
ETJ7qALSRyih7sG//VRVVCabHAXOlFSX0O2fg6AmTopHGfZFukznk+3QpTYQg2bYDbjXDSmZl1OA
IC6hehpQxW3zRkP/1Fk4IfDnRwRb7oqJMHh6OerOxXq+JMR3g4o7uS+bODylBNaADPLqYRjPo1Yd
IZEGB6tDvVW2Pcm3cxWcY4orkYau+VX9fireSUYhRYWIPDXKwMV1rtxTw6QcYHcKmulxvqtb0EvS
XBP02J6bWL8jS9feVSadLxsLNIMedrU2tUHMBHcRI9p72k8Ipuedog5C5iy94c0Tjfscb94KOTLG
NuVbamsKjLCpuZc8qVVr+3uZotcxVPNzUVkEhbUopo1YDV7LrKNFQd6CYomXygynvQ9chrgF0E43
4aRDjbniUPk1dRF8NnSDn3JD+dYz5IVeYH8VzrFIHxt9Kq5FR9p72DTPtYAvnUy6ce1KF93+0OLU
I8qGwF92pFvZcFsfFcFAeSrCzLNCV3lJGoNOvh6SaTH3NI2i2twg1HhK4Gn7M3d9nuxUBsWfCLDn
s98mW9dE4nc76jRaiTkrczXk9Ly/VPdrMJm4tCLsZuRIeXnnJKvRV1nx56OfpmfvNe9hl6MQynk8
tSQZV+SRVJ8EetnFiYZNcUZUjijJKnrve9lQpIpgYNBDyNHaXV2Tnhn0EnCyL9aTCwslpzJb3262
unYeRSDRiQH0fuq1Kltga75vAVgjqmEf0nHJrqd5Ol5E9tfb1bFr2sspkpmz2YNHbC2KwJs+ltYO
VLi5E2TPcDZkj87qtl43caVzqpsbtYWIGFxYrfGMih0QOQGFtFy0uyZQnB1yPEmDEd8Unrz5zILK
jjyDIqIH5fZirRKXuLD1lOCdISenoQnze+TAo6civTwk5UOthNY5CZmiO617p+ktTELnSz2nH8KJ
CZdZjX23t0miisQcR4ITVs/ax4ixw/Y2iUWwtqurR6EMD818wquj6kUb8iMVV/lJL0k/xDSCbLvK
OKkB3K2txH/Gc8h4f/D39A9xYvVOt29GmDnRWMDux7mzhWdCwpCVvfp4xlSShVqBCqeSDjYJvJS4
j8vxzTFIAkNATYTnsIjxB276SYJ5imlfFjO5xwL5bvguU08ZrqcsUJadVpsPfS3x65UVoyiqqOCx
fBK6DzqlhpokbSg6spodMeXFgKn1xZjj8hC20AzqM6owJ4v3t1th6qLyYBuM5rVpSO8H2gWLoYiO
VdOYf9zv/RQqezqSUH98AME2h/0/tmqUntly4mOtwO5g6LuVDuzfGXIYAw1QyUgZqiFPhekweRAj
3fE+HvZq0CGrjkrgnhYIqdstQvOx2IXgqNtQlnDC7Vd7SpNzKaz43Inhce6hEztRHNO68netG3Id
cu0iVUNeA3XRjln44MePSpBF992Eoy9NJucYme12KksD8CFyGqjU8oJDpGEAhUMtBaKwuN3l35c3
BsAomJHMsIk8TSQHkz8+7PrEjMm5rD1D68P72/8iFJWtA70cip4JGnoI1y163PUwteR9OWWx6wkn
XQncR4gmx+PtnFFU/jYvlOrEtIwzlwp/zsoCc2fWzA1lI8NnDagTUSq8CFI/bhWbpSsCgllL52LM
i1Vk+ukGv6Oh1+1rXBHkFY4mAgKpyI1U0J4TUQ2LzoHomvez8SQLk+wa5sWD6MLk6ubNOtJQzZdR
bDwnZQJ2gjTxZaOhL8KqesVFkK0qkwlOJtzHSDDguXWUTCGY2QYojlBmcTCAPm0Evrob2Zn5jYRW
5xLLJ0Ui+FVslgWw/JxYW9OZmm0eIYlZIibNxudaBjrcO+sBT4h6k+4jQrpTfLDVWmOcByQXW0av
8XY2vBMio5Ftr04eh4AWvr/inoO0PbXg5pF4YaqE7QeqYDTp4HRGSCp8ZouXxg68brTVbeOUz7Zw
tZNVGMaMX3GcfZ8Mj1qXRnd1V39uFbIbLTcszoNOm08IQOQ102Q6NJ/HaMBC40zn28qGMyokbJvs
8NFsgez3dIrCSICej4zy9MexzXH0/di4L0L0wZU8vAF7vMu22sAvHedALK1tOGriqNplLN4cJxAQ
14LxG3DauNo2iL0OWqKdCgNaekU2duBLuYVX8I0WnHqIcCN4Nc6dVT1PEWJOU4mDl8vSXRqeU2DQ
2JdPrJjKjFq15FEVZb1ERkOHXYwR8N5hx0NHZTmEabcyM308fn/2bjKibZsyERBdGcKWQ5CZcx5c
0p6fjgkUDdoQqnoeYj/c511+Jc0h3PlV/Jl3E16QErULGWv6obKd8sWh3+wNyoCuXVILqF2beqoe
k0ftjtbFbh7SueIrB9HtFTdcW30dnd1sgjlif7WkSuBF0TSPTpjVnpJFX10cq2d2fqaDhppuIJOw
r+YFkZkRhIJc7ZnTWCMIDJmRlzc2zipuqumAvBDWxhQCh5myL6YoPgcRkWeAPVFyj6ocFkOT1Yeu
Ssxj3KoHrSdZFlNf/dll1JuF6TcjqZwr6GHOSrH94YzqyzxxWA8O4MAsKh8JFwJFd0KIJDlXcaFy
lOYrrWYnwGkNIAP8xlKbZ4JYa5IT5HBkEyCGaMq2KFPV1BBPfpXpW9jsDtqwxD4g3IKfUafuFZwY
gmUzCN/UTsn2QoMOJDst8xLZzXolE/RMERUn+ujxKlMZ4PMcxOdB1E/uDFaRdaZ55qDLY41JZG2b
/tmp7Yz+IVSLLlOCY59+qDLiSBz2tBm+38SuA/0WjQjeoEA+G0zPD0aJD2IKczzAbXWKpC/v0yaC
SJYr0x+lR60gEb2N7PA90SXtwnyDnxVyKZ2mXcrL3HY6etBO1aNXvXdpRaVZciKUebrCK6DNSeXM
8XwlZ/dHH3RHuy0txuZYQ5KEaRminYvqYA8pEJI+uULNoZjS72plYCJgKZy7PMCRMn8lsyw/5glu
BI6m1kuBinRlm0wZwUFFW2dCEwR2+rPpOkQU3fotdmgeb7l+eoSYE7SqmiYcWPLookadezEDjK4h
Z6K8Tl4VKxlO4Qz31/F0GCGT5sCgz290XbHNQnfy6txXgMzwQNyOT3GTB5hgCuJgMpKUB1UfTpLJ
FyCkDGXIrQnhp+/JTU7YWjA1epEezC4ztkVcdwfD3ahjR8zD3H1kfTaYFYNomgt74kv7ugSK0gyU
t7LbRkan3lumeJkYocKAIktJw3uAhxlshdJ1TwlqIxLpq+kaJAIEAz8L/oaz4xAoKD4bxDciyJFs
Nsaaab72KYlox3aZehyD9tM06xB7Az5ZYCnGfnAa+YSD5b1FnukBDcaMb3XKy9A7+4CB+1l25RKZ
PfaqutUf2elhaBcp0/WsiQB1yb2PC4v7vCN5oC50z+eXSrsbUO1ku+RWamsiclZFXSRn3RHxvchq
PC9x+tp8pd82nFIEGd/7MBBBsbVkhXWiOQCVsS2UncZAbgUlkdhL9MZrMbv/Qscq4IFIdqSk1r0g
DIIzG8NnyjGM/A3pzURJbNMkPXX0Mg/W3IWL9eQbfFeTlafXVkM6nm+DyqmNxF2aFp8YvfRHpXcY
lk8e7INpRw1pwgKX9o4c82GHD31Y5NOWJgFDiZLpeS0zubm1kCHxe7JTmQSmAFfbdpAbJ3WGZVEk
4TIa8uJLH5XoaMLsxe+a15KB7cKSevIQu0p0wvxmL2cWlvk5IFIkZ3srmDUSW1IZFSCvtHmJ6+Yh
VBt0ufNXqQrB1xjSvTnqlceimLJJE9ioFOrFHwrtGTkQ4RnM8+DaZWvm6s6u1sJgSeMyf3bSfZIS
XU9SMvo443FOM0BbyQwyqN+hAt6PCo6MblK5TNhZSnQpvAcMj8KyCgRS9A9qGlmxBvWqq1KoIdI6
m/RuPJojM/gWBkMNQbnN3HaDFQ48M/r4OEQd4z9aSp+uGK/VODQ6okvqwr6bMl2SnttdNNJ2sH5A
xlVq51oJKAB1TozRxCEavy57lQO+0YXYAlAgOURDuzrcEuf+x5fhv4KP4uF7slzzr//m6y9FOdZR
ELa/fPmvpyLjv/+e/83/+Zmf/8W/Vpf/+fTbt6L+7XRZP/3lT24+irv37KP59Yd++u28gj9e4eq9
ff/pCy8nnGR87D7q8fzRdGl7eyW8l/kn/2+/+dvH7bc8jeXHP3//UnR5O/+2ICry3//41u7rP3/X
LPWHeL759//xzfkN/PP3df2RI7Q6vddtlDNP/PiPf/uBhO6fvyu2+g8yGTWyMU1NCJ28yt9/6z++
f0v7h667rgGe0tRtx3L4Vs7CEfLXzX+4lJCWIOpPJ7fOsH7/rSngs9y+BetIxyoLoRaRh2n8/r+v
wk+f6L8/4d/yLnso8LU2/GveVfnvSEGLIDBbdW0haPXoKM3EL0GIguY2Lk2gjXo0LN4cEmeYTJOg
Joe3Ygw9sI0IYcbFD9fqj1fx41+dX/5//FWhOg7qC8PSbfPXCM4yzuhPuqRGi2s3Pjv6WSPdzYQ4
HUIepkDs1lpA6F7+XKYIbetloXw9xVlJupdnVJ4/79WwbCLzo8meNWZG0UXId9PfYvquHOCVTx1M
UKt6xuTL4ObDDT/ZpCX/9bsw51jNX68dHy1GM1sVmqrNsZc/hEjWhjqGvXByvIM0PMDgCwBzrrZW
UFZSvPn4S7smeHCbcllCKbAmCvlxOZSYltjncYBV8B5K8cmBMmEDEVByJkfgeGcPF2PiMMnXBbgF
+7Mev1tRxIoy7CqHAE0j8qpyFvyFq7BGw5i+j8hmQv+cfI5xL7s+jqyWapgIB/bZv37X4s/etMtM
TVfRq2rq/P0f3nTUQOPKUOuvutYgDilfFiJ+DALcCs63PoJ+AlEUcfv/W2jr7T7lCquMpEkBMWz3
lzsmtIaINBODom4O3YM1ZqnLUmxNv6CryYwH247S7bOMU2yFB74Kdkx8PEW3lvBmVgzll6742tNQ
6+CiHlmDl3g0cvuOuJRF2rxbeBdFmf9/3Oe8ap5ugU9aVy3954tV06yabE2FOpyQlkFfgGYoYYEk
W+Mu/9YIskLwZTvhYwN9B7+s7ZtLJboaxatJ6HitvoNVBrFyieRDZG7rjvCO5hnjt2F4oZYgb2gR
1pJ9oRAFYWerpn6C/xlBilOInTBq/2/ueO1PPnxN1U2iXB3+xyn45/cj23AO06C0DiPIoEDKR6Qz
QT7ndZInThSfIHEATP+2pdUXxZLIvlUDEyi/aoSWtIyaLJXmBbXA0G//+r78s5Xsp9f2y43ZF3bf
qQ04sU5/mkIJCU7x2LbXRYbLcoKgV5/aBKQdPaa/+cs/h8n+cW/++6o48xr7wyPR8LIgf/ApG3wG
mmms6ilCAltvgoUJta7m2hh0qNzAWPqO/Tfpy9p8D/2yCv34vp351f3w19VY1mnb8NcTAnME7JYq
e9Dzi1obnkjeZ/BVEzPZjHwURJGXIaT567evz4/ef7wA3BumwOpluOKXZbBtmpDDGhfeaPsFkQ60
OCXnfFxeFYZmbH2EIiQ1erwmhW+RrQxFX/kM1FvnrVDgTSbWQt5rPB28vpUTEbHCiQpnNG3B2mmx
IU0rHSbOX79q7U+2IE01MHtZtu3ouv3LhyY7RdCIl/kqTuNVGwuwwMXmpKhg9huJq3LaZhkJP864
RRe6nhoQjxD3/H6vsJ78zWuZr9CvV9CAYmChvICwYM6v9YePsJMUmqhUabRWxtrmKnT9c455CB/b
hDphwNQYv5JPugLYsvLvfTJU/uYV/JyJ/f0WFqaFwxIVqnDcX64GYVSEk8yt3oQn1k/sjSwYVNPU
Dyk0y+kYT/FDHSYXYcGG8rOjEqIeVxah1iPhCDdaNuvvwy9/86r+7NYmpVtngwVtZt2Wox+uS6Xk
Sdkbac4UuvHaEFdJG+50JqiqA6yortalVjC9J+CWB67Pq0cztr/XwD+VwD+WKtqfPdw/vAb9lysT
yL5BMs6V0fWA/nK4mEcdSZJcmyCHadTdGzbu36w6dMkTJ8C/W9V0508eLyokndqRWtClGPz55vAr
us9CBpC1BtKHmd/V49rMGCBDuFQG42CHGqPzDMNES3pYugqSjElhsA4G41iNcMGh5Agn/cRJb+3X
l2iY+7Pmij+2RBC8QI85pKsuADxC8WSLDx+inu20G70K1hyUb9+ysFvYEYK2kcHSxJAvpjs7ISMb
zZVg2YekQKDNeeA4YyVwBjRlq6CO7gLcopR5JMlmK3q4HtmNW0y+W+mgdO8tKjR3l3fIHl1jb07h
A+10cgNMTqT6ev5blaxXNQCOCi832YOoTrJtKf1tYqjrqGTFMX2v1n1PRTNWNGC4ZkmZmm0bcEe2
eyGv3Rt74Fa+tiRjc6vBCspS+sFI71QOhbLZCChn0tTWQlTnyDZXpVS81kFvSnfchgk2Kh8Slib/
Yq9p2ZYO9cLUdpobrAvS+BzLWM3XKgyPWntVk6+lDTKgjx/tIFua/HplsndBr65VUoETN1si7YCn
QW2ovw2tQTMJUu7E56K/aSqIpa6g9X5EPwxAGV0R8ZDoWt2ANnBwHekihG9TgseSZLF4zLaO/twF
9VIVsP3it0rTuAemdUTcUAZxoBXC0wgS7EF1BqO+bMBsKah1Gah6MJG9RiVnAN2JS35iyFjWtuKN
y1aeYUIZx+yTj+5JpZBAkC6dpYivY7/TguoOjPGq7ZG/s0b7Of1FDPjM8NY2V0wfIe6R7ozGm5Kd
28quvPmqSpcPANV+RgbQYKH7AFgnMzIO82XFn8uzr0mMvHTnvJQDMxcdcolhfeqL5knTHYRuAUlq
w+GEpvToo8vpSArFy7sc1HLvU4lMKS0VOjaZ/YrJZEEowSZpyLb4Yp27FFpo+Iq3kDd99qNoaYK4
9A1yBrCb5TrFZDxsmNRvfU3u0SSugSLhtcwXOLI8l9lbnYMj5/bWDo4k9yxeODg7nKxboe5d1kS0
VswikgfbfnLpPwTlhRnjaibvZzlbYUTcHCoJeMQR7F5dQ3SugnDeITi/bYYO1txifMgnZIoMUvF6
VPTtSVyep0yM5wy0ednOJcSVmLAyQ9dJtwQhJZb9c92/Ws4cNQH0OBX0UEI6QJwZUh//e++FTUwP
FyC93nttXnpYjxFqxJ7VausW6xNpz4Q95gtpkAWSv1YjsoaNgAYQ4uqe5Qe1pXtK+O6AWRqgmJSG
S2jnc+PKtdsa+3SAAVz0aDXf51htG5r7EqeJR+LiskVTWENfzEMkl+k759+ljJiHAqt3Kwj44wNc
1vmTDLhZ/HRf8hRGJH4YMLsrPh+9yZdh1dNgzOFrFp4aA0cV2AAHrrxDR9/0khAmTB+soZRxYEL0
WsGyUXZN8hWsDIYjnaF0uNTcr6VlwD34Srk8clV9F7WK8TZ7TVPtuUUrVMA8qwCA5DojT2xsQ41c
nzC4LrhXWxAvXGt/0wJS18GL5i21QImf3P+iIQRKqS9DDToO5QLxlwgdTG+we8KKNJRzfJ0UqKDQ
oTfFuqIVJCSTdNdZ1dJZRTbXb9ijACEtireKY9nqZrruhDeV7py+aLtk6SNaYia9Vdpp7ebJ1mrf
aXjtDdfYoKf0KO0AGxQryHLcYKh9SCYMWT+atlm2E4hVJtwFgDuLOnSM4IWX8oDYYtnSikOxyTRV
eglpO6YFB9c9hYWzw6C0TLscHeodXbyV5jw1QcMh+hyZL5Z/cXA4aXC4GW4uiPdEuAc/3Tc2mkLo
QJHtiHR4nnRn2RufxSw9E2vcjttcQ7sAwR4TVB09DBMONOSlycCsFWN+QfOrD4sNgrg5Q+sUoSrL
h57fVZLDhFVSLLNxFgzpwHbynVmSi0PYAoR6YGdL+isru8R/SHJmj4qQ+dvWqkrPnKLVCBWx55Aq
qhRvheLFqbpNiSYh6W/blWIxE8VDqBd41jDTLqvhOfCvazvZwkSVBK0SXYCCc2FPzyPhF7aR7RC7
riS25I64PIGGs9KfVH1DziXoWYYwJsEVUYl4I9pUhBF2CM2KZlhzNFmK5NEoAzYkf5kGmxaEQa5o
1wyZdp7g1yDeIMiVrV4QVkKPOgrcXR3re933txogvGZcxVJfl/qxYilqFDZoPC59rF7wNTAUAtw3
DRcFgZg+PZTSXpGK4KE2h64MTxFrR2QcrBpXOtukSAxsPv5W9sa+rs0TOE+yalI65QT1VPj8sU7N
2zDNp30qQS0o1yYlg5MNbd6VcfYfNFrsARc9SZD5C2ufFxg1aLPkPnkutUmHNdlWkbnvUT8rBOpC
SFiEqrHPJtrvUbspA1Rnkt1G54VTWWC9peJn/axi5llsz7zyeY0sXAOYWrI1kf5xGag9V7OM5PbP
u2Cnqsax4U/F5B/PG1Gu6gcbR1E9wv5kw0HVeoDMukZ4u3S/MYP254k41RJFVFfVKyOEjLKpqmtm
YD6edykYvxJ0vmmxPenKdq5uegmkTDm2rnECM36s3loEdmOm0UtmhQf/RcqE11b5UjPUpdoikB4R
OPT6ypZsga7iueJEg2ZdlMQcC6BjMArTVtx30rnvWuVeqyEGRG9qSUFEoQWYdzMDS+2drmtQXhPc
LmhvsGNrZvI4xpyue9rwSfho98Zh/jrSjBU+2APWviddC4+R2FlVuo1Hax/WzaLT1UMQKhSOmJxq
dua6JKQe3wHjotH36K28JX3jaYqJHzXcwQO5H4avQWk+4vXwmmDrNtwnIXOzWDuSt7W5tX14TXOR
BKpho3Y4rdLx2kpnpw8KT+VF0ScPc2qQELWYmitbQUcYEh4r4OVb+UrTGkRfpFhy34aTfvBF6RWk
uADOfCrc4imw0iPullPtu0/SSbdUlWu9MvfzLWEY5G0Leuajvx0aSiEe1xEvlmE5RzqqSw525DbL
S1BrV5oYZHgpzrhAKEtZON2h/91W1KcqlMYKTdNc+NGxSBdWZ5y48aKYbRhU/20DngO/mclnIDZg
i131mLUg7vRFKj8iKl8t7vYVgWgardKdUUbbXmccGiI9QW6pn1rynbdD1gMGskhHCV59WyJRc42D
S76yLbUTiQ1nd21OxT5S/W9GSQ2qqFdOgzsMb95YKZ4vfOx56Qfn70Nnq19aTRx13BcxbcSkHu6a
aHjT7ObcJMMlpTKD6MHUZzBfSU1b6+F9PKkeaSVE1E1vfVifTVN5FQ73NMuBPnfKsv7IbODS5hnb
L3U5W8YyyOac5olA3GY0j3QCv6CflytMfi9tXRzY7Y6lA0FcH95G/jgMF/lWqdrF51oODsL67lts
BA+AYu7M9uC405seA9vW7DsZlWf0n88B01W3xMhORpITf45NXGv+eDEgvEdoDjh2XzR/9qSEZKTU
yhIY7mPo5y8qeHWG0a9GPV3sOsMPkCefgOKYJSpY1ptmoWiz3eB/UXcm23UjbXZ9IqTRBoCJB8Dt
O/YiqQmWSIrou0AXwNN7Q1lVdv62B7VqYk+YqVSKurwXQHzNOfvgKHNoN7g/kynDWPTUcxvyvm5a
OsVE0n1IHdlP/rDkXK6GxuFOJ8UF1ZvWqS9d9DzGriWztaDg8p8zPh3DMy4OpsyGy5Q4CbKlJId/
vLwq3T7PuFpywXVsWedS08GpESeg69eW3OEaQ/f6rF5/uDqzaGajO5+dT80ybeSOHdbaz8h3NiMQ
XEtobGhBOsgV84ZIzu0E1YDsyM0sXlzeyPbUsRJaoz997VXgfkZabLQ/baU2hQAJaclzlBX7A+L8
B9GX7wq8NAyxJa0ORseQDpa8RPmr9Zsu+WAjtLX7b3hAZCJqjMzIU4fGboW8RRw1xEIkzW520oep
yQ/rIySa2ax1JNivjyRn3sRegn/AZBjMW1v+XBTEGB6AWj3s179JoKAy6Q3Xh1SysIzpifUkMwRO
YxPv+reBjLjFsk7wMbZWZJ3WR3dZjvitiCExz17pHBsULG0GjCVnrkZbsXZQ6yG0TpLmijiMtUnj
nyZPlryhwMuKTenDS+cclZp5XZCXAuDersdhRkJtPYCB4Qnkt3JvLvY1N6LnHlRNP0Xb0YjRi8q9
Q6qPOTZbJqk7tGqptewa3b9TtX90qfE7jS6L49m3HizdvdWmc7Os/CAoWj07O7R9t88FEumm37F2
3lgsCT38OJWrIQKzb1Znbk5ja54mGH/FQmns6LuYmb+HwGyl5hgtzp3lNtXfa+O6nqAxUduy7PcY
s4jMpiWUfNAAAOFTrX9Y0p1CEr2sLf6yQhRp80gn3BRKx/imPZupfJTqAXv7AT/hs79UD8XMVqcu
+wMKJNE6J7J2MbkDUB35l7Yqj6Y7toEf1Sj9iYqJcxAyFQJQEoObl/UlOVxQuI8PNieIbeTvZUZg
ScrUl2prdTLCow3XNn4Ax0iLjFqZjxqQMWkyYU2XTHDHPl+5U+muBdTNx7BNI+hxfLTrQELn5m9w
8CH+26bF3x2mw9W0tvQ1DrlsfdYBl/ARjaz/T4zShUBVItLkfjJRYLrkhwLt0AmmQVq0XWuPuGdQ
zYRgXc7EHCQGTUIdd/v1XUakdJ4rOtih388wrJG3sk8+pV10lxfWpTE5uoV2QGUS9tUL85Wj0VgQ
LIlDjahyHOuK2HdToMDofTzGsThOH1xhlEjb2CTlVFjXsqGUkVQK3CuWaZ3d3DtaM5/SOtPhG5EE
QWhmOOh44xRCaw3XKEZxZ/65XkVIgfjwnCO2ZzDz1gUD2lYlnMUtVO8k6L8J0aKnHTaTTfBUgbYs
XbvJCOuHT+xsnt+Rf45fuQ9S2rv1boJiFw5U4LWGsQ42BcI6FM3IG/Fs98yD1uNE1wpCfqoQBD6A
A323Vq0uFNL1xl5vcEPwOIlWtTG9XGLh3CQAl9DT9Xv8qWSZe4z0eEV0a5byYoNKX29EWSf7Ch90
OTrH2Zh/rv+N22OrdfbJFRj73XtyInlCOXRxpOGU5JNIXhl/0/oK1/ehi+VWj8zTei3RtnN8kMnK
T2OL5kflcG2tIzlt01II9nO8/zOZ/Le98/3fs9l/WYX/yy//+zX9RHBcf/f/us3+x6r8v7o/X1/S
fyze/99YjZtsff7bv++c/7fNeEBgyD826ev//vcy3PrLc/Daswtbt6WOMBll/r0LZ0nOQmn9Lc90
IGOwLPufu3DzL8bSlu2bQrBBM9dlcff3Llz8ZVLssYN2fCEMT7Bf+/fX9Y/P8P+8CwcR8c+Nrmv6
vAqLb6m71ECUaP+yQ8rKiH2qllFKwlF3spFbLCVMfFVB3eyoe88sngGdnlu3rBDmbSjiAHrhAauS
f7Rd85nZBdxzklMtGEdFC7LBVwEulRfRxvHVqeKBR4YTAEYur0rv7AvId7K5oRivXzrCdywhiksV
6f5ViWWv8S+nmQbmBgDld577NXnLvXtyXDv0u8W5xGbjXLxpBN+QGPs/v/rz3/GBV0Hv2ToGUpmf
Zem8M2A2dgVz9rO9wsN4D94mb7pNZN5k3ZKd/MpgZzNGHSzxco1lJSMgWfJi42WUVUltEJXlk76B
K/CKaovB4SjBVpOxdM5YzVLOQBqUqVefQbU20OD8I+yIGONjljI6i98j6Xf7qDSza6I39YkF5t5b
f8XAMAcOI7I9L93eOjVzaJj03Mppom1KI+XsU8vD4mJu87KBiF0dE0Gf/5rp8E4WxVozmvMJYwnL
otJPNriJ1CUj6xsS/mNfmRrqm4HMdOdC/ky/s8f8nkBjyogm8U9MT19rmcDYTRUh6pBKn9su3jUC
J/DsSFYvHlgIJoDQU3YGjkdy47LfTtS3p5qFDXqtvWaNn06VbDuOgsDmEyTLGvaa0/gfHAbkoOJq
YsqW8KzOvps5PtSUCdDoE7GZ/UtM2vJGUzimmhEXiWNM78ucbRHyfuWt+K7r6WGunDkgdC910D9k
LROYoiKxrIpSmMpePGJIy9vQaJnT6LiPcEb4R4jKR7GgqBAYIuAKw2Y1SZaF3D0hSUuDrrQ4y9Fq
EtbVoFpNknfdnJ8l4BHQF7Aj0rY82m30FTXFfc4caeOvMAkkjYda5dekgXDsoKi2KvOcatoGbd0T
m4p2J3HPAtuw9kA2r4i3r45ow9Ls96oFUlkknn2HqW836AexkGDrMJ9m2NCb524szq2jGIGMDnbM
0bn++YIj7t2clQhlTPYvOal10J9t4ElhGZd3A9tnvrs3H33/08aUvDPd+M2k6j/r6xeQuY8dub07
RwKqAy2ZbnB+0WiveuClrX4IO412RRN/IRTPuFDKj4qZa0ec05TzIeoEuJzcWCd1ZrCTbVM38NeS
E+fnt4nq/ZS6EKgXIpE09NO1XrBgyCzQMlU8hxGJ5fo0b5Z4QLXivFQZwJOqQepatS/okaZN10Iq
I3tmBuxwdnS7guI96RvJgg+YCl5cogjaVtdPFYTvi6ljhMitxty0lVeerZ431lqqjomfnPaOI76W
CLKA7rR5mMaYXst9sqApccwE7Vhj/8hV8carjkIRQ26Uyn5GFYawng0s/PtlPxqFQ+VlRhcic7ZN
SkGrj365qZaaqQ7FyKIq/BtAmNHpDCQ2pljeWqIfbSSy08REvyxpI1OFnyrDS3xZ8N+l4aRnMZ3Q
MNzZgzTYCCFv9tjoOW63w1n+DDTpNLSmuWv1KDSddz2tTkNMWz3ozV7480FnnBbqeJh55tRhGyGo
GV1tTRMk+ShB8Rfozczf26h7DTUvEdJVsY/M6h1J8aMFEj1Qbv2TqMRmo9G94zf2IGx0rOZhZu0y
hEXhAuQLxfEYdqCPQ6DdJHGyFPaUV2AmIDxZT4YaSQ1xuZFeHcjvO9Zdo2+TKoEZ38egVxqYYC27
OrYKiMOLgjWVIb6VjWsOqbIXjrX7RqyQs/fmJOWahdEe80NYWGrqYdBCjSEJMyJjV5GFHODQKpk1
4P1OWd7YSWuzKTcvfERARoz26NrRQzJVVyMdUGx5zVvpaeNWZw5STsb9iBqCYdk+yhO1BwcLGHmI
8k1Rxh9CmEQyoVk57cjnKQLVLnh4rfJpRJUaDFdaPjf00vFpTT2vG/1WxF0U5rbwWfPEoZ7iBa6h
jgf5iOB2wig0mn7NMEIDjYWS1hnyt9xyGY7XMSAtpu9piVg3L+xdlCrspzhoSUVlQ9eOXrUDHc4e
KP8ZS9ybyWKEYzXzL6B/gqUvP/IyDYdoSjY1YLPQlMWhZ1hwFDwV04BX+T3A5Wm4RlNIY2EKVmjq
0awlOZpVPBJP3gzKKeld1k5MK4u+PzmRuiRVxFiBAtQTyxObEI6jqKx2GQDdJ2Idmd6QJeKpHkH9
4lQB77W28wZU9OjvNSd9rG3ARELEj3BdMHL5TjgT/KHrzd2UkCRtGOnjGuVHjtMAV0JLEDKwIYGk
VFUeA7civmV6fYgtgQFprumZWAAYA9lEevNiteyVOEwnOn5i81CAkTZvbyxC65hRq+mUlmwYyGvZ
TXaOXKBjMGMpZMEzrYA73zfT0oZcIedBGdUxscdHC2r+NolAHww2/Em7TbAI27iypjo+dsQAzROh
1GWuVFDn7V3mtl+1axLpMDXb3v6MyEakF+sIZUtJn4Ijvr4rfGpsJB1l0m4V4ppZuAVVg2cta4M1
/O1QjW1G5sTM5l5Mz7ZnjGFsuiQhZnnx6sTjvmA/pSXll442F9d/VWLniFlj2SMpwCYgSeGgdGpT
rkYMLXsocT29B5gDW+3mmDi4trGOvW64e6OPuVfi8gfzK3OXgRk3VXyOB/0Wa1z1CzywIMPHegfH
GR3Q4j0kn2VNomupDwJnPiNg1hBL2JE9GRt9fgALTQ/jfrKzaTblRLLa2M7nkqQogElhhM2RjRuy
Yy+ZH5nvUYx9lqq02L3an9hr6YKj5lnWNV2a+8s1saaMlajOYMKaxPvlNPE1a9jKRe5C8Pk6FPTX
9FHdJhHEn+yd2VO9ubgQ6aTxf2XDTGpp+zLk/X3S4yox2SHtct18aYgopZdTr3rH0WAurN14Xjbc
pAMhedlv0mvuZYlb1nCmZl9y1m2IJ//tN5D4jLQMdH/0bjQ5bOeWAjHd6uhx8YOaRq2Ao8afzTzg
fLXBbRcjLZ+X6AXbgTuqH+diO/q91aH+WzJ9BIEiSN/zAPM0MBSTsay3thWlgZXSxHlp+eYuIpyG
rgCAzZCUEITnnk3f1GfT3kMJSnDi2TbgyImUR/kslw9/kS+qNGBD5M57UqRMyKbWYBlRP8CU8a4Z
dPswcfQfdTk9ASCM92WE6bY04r0zkYqHYATkMPbYkZlCZtbmcXHzk1ReTPIqNrCiyXeKzgNDdHnm
ij5oeLkggbYPbWI8yDZ9tfOCDXj0s+k4/wkG6wLX2YrWZhWVNz9zJdk3TdqWCntN+XAIl7Zu0qSe
WXL9ZPfpkxrATRHYuo+iwd+MLVrtiRV0ZVoALqsxeYbNfms9DGY2pL5wIQb96LMhBou2XEiZVNSh
KAm0lvhqq62OnRw+jAXPC6nCWxfccySz+MHIUv4EaT1X1xKhQTwDLC6s9YjVQx7uePicCyyOFEMK
RUNHpDcvumZpvnXJL4Sqdp3IUTiKeH5Jefg+DGV6H2nNPc8e8y4a+htWkoKIFoIQrNb+ncxgxBor
n+Cp2Q+RhAc02VbgImYGCdo/tz735sAFsKGKEg9WOyLGB5cf9kN8TbAFpx4jLKoLJgXeYzeQzcHu
Fm+yODrwCzTzgSi9kxq6eddEEc8C+aOC1/jA+LRnKPzgDdFXZqJ5iJQM53n4YOa56oGPXQYHDbdX
fWaNQRoec+Yirc5mjlCGtmlrSdfGX5c+sgOABz96KC5cdLUsyINEWJBKExL1vJHfxCPNcaBSDyM6
WcDzso90VohRVX0uw8TcJnJ6whp5ewlGtBHfYljoNtzov7vJvp8aKWlKrNCXDcxjXsy+sOUHzOzi
BKO5y4f55CdFUNMaMRr2543dI+rXU+LZmGoHKinnmxmpDA+ce0xFzUq4gWvalz6Uh09vIOINDwVN
HMNNqoLX1FuumkkquyZpDiqtf+tcyDSsc21Ko0dV5wJjnXBDY+xcbBxMc0oWPS6xJqoj/7zriku7
LPdzn9e7CNpspxvXpJvgf/A0HMZGPvlEG/WONn/F4n7gqIX+ln1mfoT5ZS0WuhqjnZ7HWxMEWDDM
eretMq1DMFB4PL+FQi/SXLN4kC9RgvuYnM6OTNAqFE1lXNOEOJJR1wCS0bTe0Ef3wFcZL6viu+nK
8UAJINCiueKW/fnSL3hdI7HmPczvg2cVtz9fgHUza9fMekuzO9+Sat0YlzHhReFCeO5Baix6taLJ
iKcpDt5oPvJBpyg5XIMGBinwUFbTac7aSyUm6C/Jvmn6bd0BwR77srlTzk9ZR9mODhd9oEbsqptG
9xJeWRBl+bcigTjgT34MNePt2NqPTOAyLPEFUGibrDQsMOisEgdtb9vfYvgOm8Qx/dDNEFK4jfsm
dOIMdQdzim0TSbGIsxd13M8MzhNqhLYoln03wpDnMsjG9I0C4zqwWNsRmP6c5qMWmKTCbGfb2cOk
JQvAeUhNyhjJpt5nMHfk588jSK4cc1PYTBUSlnmZN1OtKIkVm28j20hUAKy0UJ6Mp6Gar2qGIiqg
/QkJWKhzSC81CzTYVRl1xwJlhkdIOe8ywg6yVzzYDwQlAoJFOZMbSK0wO7LWNpzQB68EhNx+a4v5
jjnfASzqdHRM+TL1lE0KhqzFwoeJj/moV0ODE6E7eaQisfrjkTIj4ml6NcOH6bfYckjs0/tXJJsq
2M1zO+w8b25ofMet13efiGWIKV6iZYtdMXDIzIU9d9YdEjA1p3uzogeRXkXXnKHC7UoPjI7yUtC5
pE2W87RrEjbAHcKAbQ8EuJ86LnEyghVQmfMAGCaorO6nzO/yGSjWULYs7Ck1GN8TDWJlBMf7Cudr
xu4Xzw4M+YjewCPisAZ3Mjgjb669UvW0S5ZTD2uEC6yGS8LkYo6MzJLaXheiC2Ftf1ROzdY5Ih0C
tJYZgk6UEIjZgIphyo6j0L/mChiVqiFlzKyMgoY7kUy5r85woCJE3kazpz0UmebgEqNuxeo26gBE
hFaKcO70c84Ewm/zF+r4hDtn1DddzCaHde5tMPzyGMml2HaFMW1tRlEe4N2gGJqddK12s4yPYzFN
D8qF96JP9FpR67C1mDsVAL3Uz8RHgCKhDC1ZnxDseoHjCkqSQ26K8yko4VI4kjdk6PO7udbfyVro
jz6FxxaLF35oHN68In9NNqCS91G2dYt7djv3Z5O08yGFAYJA68m3utPk45NYCVsND1yvKTbz2CHk
yiw9KAi73ni2udMMPl8n/5kZ8CBySH5eghbKkuZ3ZiCv8ziz648uXUsLQ06b7KPJgBFZECZRrUUv
RkS6UFY/F8ZMmm90GXz5aMI1hDxG1Afw4yDz7MMyf3r9cC7y8RjnfHvDZg6YDiN6XoeIeivKtJCU
4CbsIu8yAU/MS7s9YEYNszhhpzP6CiVuM4P3zq9zMYij5rPX9HQNyi3v7IWsw/dKIaomMpemkXCc
gLRa9yFf0ntRXgcrW3adpLAD+cdvzZQKwgcOvxCDOAOtDQbV/misBKdAS/WdLczviAWClDKcJokk
KSSh8HHqrDOFaclmRp0sqhMwwtOxzfUXrhDN/FXPNuIfq39hmzqGpjBu6DuLFNtevmQPWMV1WvGk
Dh29epoj+OQgjChHn2CDMwgMC8wqYZXpGe1okSEi9dhLM1Zb7MsgswewNZf16ozq8gd3028sIOFI
OutAHSbY1uPC5s6xsvG8vgTiPj4zlFUEvwRksqu9qU39JvLQgCzLt2s3d1ns3aceVBl7ICQmfm2B
bAfwOG9jVVwRKnxnCblpsyU/pGqfClyMhMXd+wBREstqzjUsnthFX8V2hWw8pc4pfRxinBvlRwtM
McTJV4K1/G01Flu/SFobp9d/RxM6z8GdApZ3RTC2C6jkrjpYc2bBJy6NwNG7a992J5G4e32cDuRO
z9L5wZGwtzs3OkyWfJyUeCqV0l+bKaG0hSgS2528I1gZtLmdi1stif3JJlAD1NZG/KDP7j1DCjId
iFkoba09AiLsNjJd4+DrYlfGfNo18AMkWtZblNj9zZ2BoMyNYb0Ate9CzYbBRVz9bU61Vxu8ayB0
1rOiRQ1TT1FCj7qSeovXhW8KUXu0gjKpRhI5h+s4mS+RkOjNIs0JLTE3B0Ilb3qfEx3HqeLH74PZ
MY5om/Psf+cJpyIbvcucfhZ6a9050B+Yx/5aKh2Ds4weF0qXwUxRoRS3zl/VaezTUVPKjKLGl2II
gWY8+m20aS1Z71NzfFSMc7W8ocJZZ0M+khnf1p5lMX3nRIzptrZRjfHTbHisxn5KWAHT5ap7Ha3h
GKFRplBkGBHFxtmhnI1649HozZ9pVJaBOedX13doIdUJgqRIhzNKA/RRlQ+f2PKehjUzTDIcA/xH
hFwSAX/2xMGX/XvpHVtiZMNq6R/LzE5ZRmZhPiEyzH215XI4sGKYAQtW1xk2gz/HD37HKq8rIAdJ
2VwLc9GAhzEWAMJsjAzeO3K9oMAyzNBg2XFLtFxp4BnotbGLPw0zovUJ+cei7t1pILPJ5uQZzyXA
53D6HefjqVsjpOz3YWADmBj8ub42H2viS4j1Gpr+KWZeZWCkDDJpoDwlhdTpQLHMKkU7lbpfuvPY
tK1Jk7HcaWsYNj9/G9ozP6drzFYw+xXh6dlL3lufwsMBpNLbMhnfhPCdysl8YiC7jflAUHFBJfVm
MrnNF/Kx9QDqLPNplhOd7WyI7Bi3yrzStMvDCMq/JwQrhGf75SHlLBdKXfErI+O7W+WkjniKdI1H
IWFj7lCzo9QIbbPkzvRpqxqVURMMe7eNXzXffquKbeshRcxc68lepg/PCFKvgAURtRtR6mfhqKt7
yrw3K/9ht14fSJE8snNkwQJ8YDZ5tuY8IWHelO1GS+cPHVtiA7R6cL5iNjBGTLOS2RKkiJ1cOoza
XcMMSS/Gm9u2IatpppFm+9jp0f3StHyYusbW3XiZRvUxyZeBOBcyMJl61xmkVEwabsQq2va/QC69
zV52SLPpJUKerif5YcwJbG456fpoPA+ZPMc9gej0dtyRlvYko/mnVsqBqwoj2aBO+TI8ZrNr0kVV
iGYZw1rMro3CoyoXxWOFXrvEX49avsFpBqMvcPvL0k0n0mJaVOym2C/IyUVWvxpLQjEhozvZxoeO
cUVAwgiXQJrfRvKB8qX7krp/PxLEYyjrVeviS6b5D/PgsfN2CJrubfO5IMUUZm6Qamu2slL3KyIk
d8ixjBYQvipm9mfXLseBxcLF/An1GghOnmxHr+ZZqXER5XdmXqx9GbGJYFs/PCTuaCMosJY4DRkH
4KuJ+4fJ0UI8l6iN2BLhHlnY+ocLXRdaBiyFjnpJe3urt6WBAz+DO5/3xqmdJsKBtJM1xscJnTZq
6SnflQBbghXrmfDkLhke5QTJTzkPfU0QqAqoyG6lEVS9+1RoGrRp4TxJu95kMNqCwepJDh7is1T6
IdNWlZBDFIUL6tuPSD4i//qJgdbjkhhbWBR4Y9fTf0zTzTjqT60Xf7WZF0NFI+0jH94qG+QNb5gZ
EqyQhpGUB3sojI3DMvWooJDgHR83RgKBqBYdMOXqp/Co8TJsh0Itd2XODdFA6jBikYRFolqWf8Wp
9tXBMH/1BqLHWiPSqRXep7lwWZEzceQU2Sy2QlU75+N27F6nYR20J+JSGsO+7ya6+8wOGQ6CLEaf
DTqMkQcLA0ctX1AUgRlthoborFIjnasw7sbRfGEO2U8G+wRd9PeLz+6imyX9MtMBf0pjzhBIf6kw
GOwpglz8rDxPKSxdLSbSoNL7Bz0i8sP6RODWH4UBTIBPkP6nZy4TkIpaMZV2SQ4buONzM/02p1Tf
Gf2CEFkZ18Gofi09ESEjjea2GLIjehfmY4ktHxMjeqsgX79Oq086Z+CCojKQ4EYpisufsoBkXlRV
tZ8KTAl+ZS7co8U7UV3oghqoqS3rhzOuz2aUZKXfQ4bAKUHiaWgXqyzEkDQyLAZQUMHa6Dt8HEJn
jjxY7E+mEtpdg9UkgKw1DUIggK9eEkQglyFGTpwODrWq3V3Ukl0sl0IL/cUUoDJGsZ9GNLUgStgv
9KSaoFfP1wCK1s9uUVMueJkBLdUVieMjK4bHDO466jW6/Lgvv7MhfhTzdGiS3L7vAeoy+Wkkini2
OS4ZhTSqVr8n9Gs3dI76cFY+3JBLVuaOxk2srS+59/YmLQtDjPiO3TkvxGbGieGOVG+/uuKLPrCn
JFt3ZCpGSNaZY/5sjKQQSzAhAVI8rs6xlwdS5+xdkrnQprzhdfLm8gRWhO1mkrxIYICQGIvoSm0A
sSQDcTUIlb2BpbnqZNc9zsvQPGBEf5IdzCm2xcCKsMHQ3LAUt4CtbOzpi1QseSMs0Azaie88mK06
dz0MmJFE375iEuyYVIeexqs04HiYZbbrfBcTVTwRwexfx94hPXzpyAYz23tSbR32o3ypS532OoP3
Hxc2aE9QvLHP7N8sPOfkFkmxt8ExdbbXnBKvHonlnb3AROV9JVOCsjYd9e0C+lhDb3ryTNZwKbVB
2EGPdV3c8QVy3V3NxnjE1MRHRgZj6/draowfzFVuPUHEhwwGu3AXlS+VxlBpMabAYdCfeDmG7jk9
txPWCgLUWet07U+vKZ2NC0CEsEq2k5G24nIqRTUMvZr2BX19XBbMLlImAHBHbCkRUc9gWeLiWWkJ
8U2qv9p+dcfHMt8sku42dBQOVwVssW5uy8uiex8TqT9o67FHkP+zbabUQ5omOXh0TCmjql+Hpv2Y
Cy5PNZKfbDm4ipqaDlg60mabmXN0TdZ0cGKPwTkVT7Oo7tJIm2cp8aMuU/9gkm3zA4scfVYz/Srz
0JYFNMT1yes2jsvcFaCouGO7PTxPxGTOo8ai1nkwFH13Sm4f28u5CzODXVNhajvIjx9ty2B2mgAU
gAd6tJeZSyYFdUkPws6KyaIkGq2UBBkgXXR4Psu8PzUG6ofKhcqk9wwDcZXt+8y6WIYxnfzVWKNE
7WxNPT/bmJtplxogKkgt9nVt3+Efy84Aqh5aoU+7ZUGtCVXwyUGPcWpWmZtp07U4+dwd2kZnI8/6
FByjszFeSBHITpDe/WOBZ7CPWCmB6zuxoX2NogSzsD5/yKWTICefuyEGcqmr7aDhXGfFejYG630s
Ckqnptw7S6uhFo1BmhZqq5fxLZlioOiaGW8J1Vi5h+xffIv1pPuddphDEhL9+FntnfTFfMoqgZAF
ikNfqU2bYlGC4gqU0m1o4GpApgxXxyWMarJ8oiJbcNPr1mHkuS9Is0DStxhsa1tuAkYLG62DiJ8A
f4e6Ty4cnROULBZ8f74Q8GceDHhh0qtJjnbZ0aUo5s/lpDEXQojL+wuyUZRJyHTi1iedR0o9X8we
lHtbdJvZ6N6aimln77BtiasSAq2enW21JgSnpKcFf35dDofWHLJTXyq2nQocHZjLAiAMgQQGAF12
juyfJ1dZIRgaBDIWxwbOJb6lraidgbxslFnsJTTWgzVo2MdZaQnK/tbclj3KNrQgMIYrdd8v6qVw
DNywkHvS6Gpq1zy3UuZNZoEjMu+Q6tUkCs86iJhyROxJosqhrmN7TygWpNT1S23aw99fhL6hAjh2
+jgfIsuAUqpfVD2SWW2U1akAsJRzwItzxfh9z/SU9lYwDDhpbD8wcXZyWxg4pgXJqgf0JfvKYboE
Tu2HJo2nYhaXZVr/PlxREn1yaDdqlRTIjWMxG23UkD20jXERgy+2voHdDuf6RpX6fSNnSsBV8bt4
5SVhG6XL+V7aZErh6ap6NAdLjHq2TuRDw7AoSIvumTwjvEue+OGKCZNJkvLmt6uaCSoVAYsn08rJ
QAnQ4LBSEaTiSYpxvXHpjRXnvN/el478WICkBZOpHtnGHAwNbbrFKaRF8xmVK5RjNRLZMKePjfT2
i4Is383il447B8djg4FlLKwfRS1e2l7b8TD9zUjFYucfkytn//YhMgassprV4RpGhvnl1axxpmK5
1+vs3iBf20osxkdsHOayvoOD1/BQmIFOaZ8d4eCF27dBbfrvEfsEdtVpv4tn/ep61pensVBy9PxF
DR62AtAg2sfUAWHLwFmDukfqr1h5aCdDy38VhJDnivfTTbNvi6q3zP0HqsYXmOro3GIiTorhz4gm
wqTb/IgQhG569lNBWaYBiQT3mtHcgdIzYRwNj0WV7CFpo39jc8IISiGE3ZoEewyxxU44p/It8Dah
Wb5T/vJGtat37qfKUc9Ilvmr0ECGtkVJOC/36KuRzxQvZXNIsAJYVEmB1YkfugZhtUq4QiruhiWT
BK9gzNLL8awqBMrD9NYb4sfk608QVNh8kY6VfJP7eZDcOYzgsB+jqfH9a1/5v2KDnYOjeeeW1G7n
R+e1p7LO+AkoWbemT/eSuG9l62BGtmpxsLX847Y0zTnP0WoJjwVQzaE013f46R9d7DdbJ05IsORn
1sICpjC0jnTEF0XeHh1aRdIS8yacSgo7zuytJXGBTEsVx2ywfrhpsmePbWHSXLXewwziBQrp1IfR
kz7a35mKj3PDXeah20DHs1D1sJFobWaejIB+RlDBA1OL7H0034sxGnBDxs/ZiC4R/e2jk5bOVvra
2bUtdMh9ztvuZrueD8cQFj9Lxi0G4mZTtAxe6qnbtA23/n9eSPtflcj+rwrZ//7/FWIKkev/XUh7
rYuvevz1T7AUf+LftLT6X3wKrq0bjqd7hu78h5bWFH+hhXU9X7gmeltHQJv4N6yU7f2FDQAJrgNq
wgY1gf61+1tKazt/gX00IXigxLBRwRr/GSmtwWv5JysG0ieCXKxBJqwe29PhgvyTW7BMCiFEi+LA
mqb4nGeWtuEQ1dftJDCAPyxRK2tpCSVKMJ8oSLA/LjO5JEdlztVmoZ1EtYST1l0dvRWJdTuzZFFg
pkt/ErOx6yKCI/iJyp3hTo90tsY2mXQg79pwJfo7YvnIRasQzEczflhluvcSM0rvpjMsR7nJGr+/
SuxQrjjhkN/AYIpg96PxoheH3FVtPAdJbjcSWxp17UmnLuR+ivcyRgNTu96r9rQQ3EKB5fKQXrOn
2XUjvikzBP4w/qnhKTmFy05KU2gG2mOPV1OMy3CLvP637VRAnKi8IqP6qgtDITlqDpVPjJMr8Leq
6b1pl0PM5EAs/bPo/f/B0XntOI5kQfSLCNCbV1IUZUqmVFKZfiHK0nub/Po5HGCxO4PemW6pyMxr
Ik48m0r/mrBPV5R4wYseQnZclfUkF9UzKeOQ4ohdTx5p2ZnbIX+Relwec+5EvqTbO+TBFCsxW2s1
ijd5G8ZupgjhylLGGAUAc47nWcXst9HYi7noTvyyGoMqLd/Jw/iwU4Y/hbS6cyAAqcRNoVca31kO
92Sjc6hExGtrjrmNQwC3xtxQho+6Xw3qobR+dduPFuxMejSWbB92Cmv9Ah0Lbn+W/7S+qCKmdiON
MppBzIu1RXgkLpkNsl/WbmX7o4ThyyyVfxrxbG5ViS/GcJ+iEz8C9itDkb0VYsdeCyZKHWrutiO3
Km5YgbfUGyWyCPqKkg5SsAtNto6TMdSQGctFvenAqW5BB4EzQWY2anOOXM/mRpmLbMNki7AqbUu6
bs03BuQKHR172GS/yAwXq9I85ZpKkllHqZXLYxFk6rwf0gWbvyBmN1XIFZ6zIt1VxLbgl2Dc2aXE
y0wWOh/ZVNWdYBTKomqJzlZNxe7Yu74vVNayeJRt27qaDSO4fsk+MOsvh9yyt4znMeGoEnUIHwuz
N4Hdkv0mxPKF/aH1eqWkrSaCaO33VghALfA2svg3aO781hgStJf67KVWuytyuX+0T+RgHOuiXPbk
yrGPS/s3+rrvVJ6kS1HgMSmIFt5gwkZau+RYCcPhn56em2VOPzPgBlW/1juS0xGETesTq6W1TWYz
aJ2hfS/64n2BWY5NEApSleeeMRdvbRGyPkAgKQvMuKUcH4pn1lCIZwiNcOWsXW61QChHbqmnT6Lc
F+TMn4kBfK5kxD1hcWMs+qrCV2QZrvmLmsNI7YkZyUK2SjHt4YZAuSelBhnbVMx2hhfD6FGEJRCV
NZPaLzMnaGBytyWK+YBUNMU4ZSDSsMu9PMAIZhIoTXpytvt6G8/GPU7bws/DIGbK5g1LRgTwBCO/
LDmibItGvM5hAP//X31fC9cSGJdDmAjuYLEFL6tHX8avaKwd2Pgew/G/oagfSpT8kgfC+Hk0GgbJ
AmKZY/v2hBIgk6HFFa3Ddxvm//oqYkG3urw7w/IzZzcoK46CDBbGE0HIM++2c4uhn1o/N7XLUpsv
jj0lnkApvUnLwjcXRApFKZmbuDD/MS2BF61cKif6ZC2+6QhbXNayO87lz6EZvQUIt9/8kJzIMBO0
BAGLkmvE6nROOvyhtQHEs/2yTPE6JCrr5CE7WHYfHXBa7JFgoYso37Ve+VLRsFRy4fZqPB/qOL/U
It6y7K69yrDsjYL9nZGWglakkFcxBbuXjsljzu6WEQ4CnY6PttTZk7UOchHOcCbQBQ2VfnCcgSAO
43NMQtp4ap+hgwceH4157NzeKO6xmvxjKef1Vf83aQs9sJURJ7BRJoM8lYQUpVhbkFv0JzKByUK3
X7mQ4IhQTeU575LCn3/QsDpp6feSOkDISzZWUenoHqHmf2pTIuCiQVT1THfZK+WyvdUS6RiJPgyK
wfmwNVQLVgZOIi1o/xGNsbkdo6u6MKvogDL7dYp6WI/Cll5kXA6lTghCa6bvncm3ASIfgpgu6OPo
kebku3f6mI3Vw3Hmah9GTPJ1O72AAh3dlHGlN8LNwbVoMO8DNawytZsT9R5qO9OZo5utK0GohV+6
TJnXjuoTYYMG0ncgvY2TbPS60XcdpmtRDM/08OkdQuRTMTHZQTVaQEUOl0Nk92/ViCM0K1VUWzXk
lpHRd9cLCCtN9axUHNKmxahJl1h5VdV1+I1QpG2KfLJ8acDDzb6aDh55Crvm/kMaVda7TXZvFuPb
qts1srT7R5/TuFY64iQFDFY3870mGR3BH61TbtUBm9l3oRjPQ6cy/prq5x6BkelwKK/VQthfmrk4
SMmc4syELDBySrh1LO97jV/XJ15BG0ZzHzu4k2Fs9NeJD8y7SbOPaZo0wZ3Jh99ZZAFsJKPasu7/
iob4mMVHS03RfmmfZtSBQSjkt67RP2roQ97o3MwCFUrhOL3/g9hc2iej8WW3eqClUkiSkknTqIe1
z+Wrt/GVAVZyKZwXjv7iMmPJ0GWycKeq2xQmjHxE486u1tD/lvnQuJMtuZYav4g1USyOredYXS6G
Fr45ZWft5vouWkVln8rvRBNNh5FNWeD0MrGjbJBh6Vv1prS1kAx53WtavXjSqrXUL6Z7kZJi2sBS
TJqrRgjE3kzMTcZu148XHCgSLd5Yn1PM9clyNta970S+MxWNmGGBRaGvcvZqk+4lMSbAqJpSv9YZ
2SMx3QPv39n05n2/3rBR/FY1Cf4YvAfKTNIMyd5J30p7nauniJ3dFDHBG/MYA4u6EL+1ACpRNMVP
VcjDtVY43OroukhKJjFd8Rz2VlPXNdRtyp1Jw13v1mV8b/FR6+3cy19KIv20S0Pm0nhVzepHa5ND
pEPjQbPvOUl7kZb6Vhm062W/DOjFgqwhPCvLzR4RR31ltL1JIXWyG0D+FDc4hAd1Z1gScW0RSt1Z
JhgAq/dY2n5DaLgbRzIxyPjj0bfoPa8Np7Bmop2xCwA36dNiPaSIiDiwGX9OW5FOYlZwT83oo8bW
Xcjp72JRXNo08Zztwy0SBEIxWcRQUi02O0CkVQmL4KudMPYI7Snc6WkCeF9Dh9sRMNmq+8kx8JU2
PK0GlSCz9/vF6OYefbj+lBSkDU7RhUuPmU2YoECLhB4MJSqkTE1/sjwGCi6L5GC0A6Dr3sQ5L007
kww3hnegEJrpo0wc/nR19dAUEDNcA9RWah1II8ZhkUo/FREgorNI5LW3KX2qVjRfTv+KJ7YgFQe5
jNZZwN71zdAwfyZl5pHNDluUyfozS9ZdIo6h05NA21tbGwMd2Pas8qARjDwEaJjKy/Ag7+PeGdVH
l73NOQWPMdcvjOovYaN+VLwkXppPv0t5iM3eYrYv117qJD+GRS5plTsEXae8IE2K6SJKxXudae0+
rb7nWc+PreLgReb59QQj5By1RllTxHRDeZgqgbTUYqatgeF0ohhjmcEWRWb5LlnPodrWm1RGJjcr
gDDIWhtUdc2pmDggluaeS/g75HIaA8cDFs+dZFYCuVfqLhkYIGeeMDSXBN1F5oEVjasijwQMNHzK
REk29V3WUROFSEF35txi2zNW5bwIvYnYATcaoLIsCdSsAagXn8GTGaegaJ9k3NWM0KIJhOwKMVLx
hAnN0vhdK+TMc/yuJ+kLMfabtOFQEIMmbVuVGYjI4HLj73qXWJ9sTSt9hJ1JwB7DhlmWv4V+Jb0P
61jHOiDqpreULo3zVjf9bGr2hdm+RdG6YpOyi+Voe4N5rRub86vUPxRCaL0oHU9tx/3Z27RPaZpu
JYTxe6Zkt36mbGHDSHmZJCtaMnEQZCDMV8V3QlKmy/R7izQ884m9BQTIphLNoT55pWPt5Q4P1TSJ
O1gOJiTJ9DRpToZMwfQbbSyvRh2/9hI78MVQIAuV9tayVrtAaR5UqV71Z/xjdjwzYmTKR9mMSHLM
/gbnqjviS/C8o6S+o1eq3M4ijS7Kq1dZZe9pSSn248HofQphr+3SwTXz+o7wH6MD8mmYTO0j7ga2
Y83Yeo5+IdKjxF0+P0WR9lJ2XA7k8GnunNb7Gf8hIQInKSLje5m6PZoCEkvYBKNh41vJsW60VDvj
4nyO8nuaiczFtrG4okA3j/bCk/si8iSDTk81xtexia+TOQiW8+vjUFCzk/iMGA9IUEq+TNGx11Co
f6un//8fSOF+ZcdgGRMYenNbbPEaIkwno/5drP+aRcOTLztEAmgaiRUaAbx2EynB0MzttoAboTOQ
lVPwImxKw40hfge2twjmEFkyGmBMWkEciSLT6+LsqAn4EUWknCK1kggIk6Hs8bSxXsgujoSLyzYJ
Ya+FaXgym19S6S/VhD5Oq2jcGeR9w5u7NS1wn4kfKGA16nWpBSXBVkJm/YubxZmRERq7vFqT7dni
wWMeH8JAhaHbgGIt5ueiJFQzNnPQVIJo0/6g2zMz5nbbZWAPVSo2cLfLIR1H7AVhLoCURJ+y0Dxy
S3O8AJUCd8yRvBrOlh7qZP1gBB6GFE50iSxbkw4xezGuSj4KYD2ypv7Y3P7aRvMi0Ju6c4GUM4vv
Pfud2Zh2Yhr2VjvtnDz8mdU766czEtvPctKeMkdFGDjmJTt/g7bPPgirqgOKNJWykxM6ldJLMbsy
3lHIXdlbrkteOyTGtlESQK0YN/dNj621lDhcqteQ4Y6nNXQ7SrpNO9nYGC04vjrcyFN+q0a4srrE
yN4EodHy2sUEq3V5gagvesy28ktCr7mSV9AfVr0vO9V3ZgEJUU7ELaGx1U0yFMf23YSh6XVpcZfk
NfKSECkcKFQomXSv++VhmiaI0fpDKVKvAJCzY2k+7e3RDCpb9oqMVLusXfl+VAw2ya/F0F+bFAE3
i/gfZtLopCiTY54Ax9Rcprk8cOTK0sZkjqeEEYA7sP4lob2biDMK2y/qk4yzDv297ZqIazhL8gPh
fg0H+RoHjkvYDrd2Fn7rNghBsUSE+GRP42JF2/ReTFWx5XKEGKKDNk/b9z6ikFRslftUeZY0/aOy
ooYuJujlKGawgrcsLGLZHRIl2aRWFWMwAfwyh69a32voIijHrZklhMQSfRrrFHzGUWJNzuqKXCNJ
zTYw+lJLjp8iTXuRWOV4ap2jMD3SsDMLFukf7OOXtBr9JJvgEsqV5cJyIQEdYqZS3kB40Lcu+4H3
UwqHiyTiE90xq5RTLL2FE8ZeuTsQHH8qBgHITpwYhZGqOaN479jZGXJ/j0cFIUdyitsYlK/TXPSW
GUaaK34yzDEFDFEdOS4WuWTSQ6CZqxBB7dtKciCpCVYcJMsmfNa6SASj1NnbKBHbuTvGcW2SwsQr
Tc3/i/rPxVn/0NBhbvNMVrwUBl6s3fuS0nFyVAr7mggoArczQe4uiW5kq74wqTGwbfM9TuE8UyIC
fEsYSXlhJr6jjABw/Uw6ISdfi8250N9TByGvQAPrp3yZBLb+QNLAVpITOTmnL1iqZV+ODdTxEXAV
aBzAMnHkGiwCZZkVaSUjljAzXKNL+dojPQ50HVgQ0B/EfEbsdSs6kkm6T0xgGKCNakjvZB8IkOBK
oU8u7ogPIdUGj1hVdd935qkQ5d88rtvcVpy0dv6LsX/7YzODmSe+dG6dv1L5Duvq09HkT5zr30qN
wBjrBvuvehctLWYhOYcMCR4kGxAEIyt8qpGc4RzWfKsyvsvGSoFVioeQq42ZDYdZla89OpyUAjGq
R6QaBTg/ZJ9g6bs66ELzOwmpTgUd9LAgYsGnrmIuCzHmc9xY0W2Y9LthFe+pLacAgoMwCY9RSsRR
Y73GRjL5TQPkFCs85igTFaxN71ugVy/RDmXFyGPZt896xKYSP6howcz0AuljqyqLR5P2V6gsRRd6
lCxlEU/Q9eKjtX6WwUxgD5UCqXUOfab8aMl8V3JmplE+vSdzczHwhbpjprya3PSuiS8Wour4lyVp
gH/hMcnDS1ua8VYw2dwyxXtn8ETskljGvVXonrxOFRxi9NxItS5lpd0HBEDMTWwWgc3shTOPIv07
Hykv35N1XcpAOnMJS9taAyWw3BIuB5iTRwj426hQZg2cv8UsHLh1JVwvFj+dNIL1RaKDdCfzUD9Q
+bZFDXwW4Z3Q1KDTVlGeWn3qs5n4s07L0jnTirpkbJiZ2PeYy24Mm3U2yVI7M5RvQw2foOdlRQ0/
7BO+VpJzla2xVsQz6CdIgcOtsbj95/SY9enJZnlwICbwWV51fFGalb7BEAfPQHU058JgDRZdx5Bh
p6wyPWOQToATF/li1c0+XYzLGDFWSRsMygXtpr1G1ohWW+vx8Ejg4MUcpI+iZkokgD4EhNfdJhhV
+EHl55YP74sCXbmMoR/Tte2nTCH9vVaQdsFcHIsKxERZiz2rw/66VIDXFzJDGNto5RGhF7On0kGY
aGn5nuFb5gK405jvJnAmeBlQIn2gH8guJgI1O7XsJx0rjFc3OPdzXVBTzwlTkVkPpI47oWjI5NR1
OoFBZnpcAiUiaIhDxpCwBlhRDexHAU2cY71Y39NozIejFF8KK7XWn4wNiFd5aiWR7qU0vqpOj5OX
F6iphXQKm36fFnqJVkRPGSuW6kaq37qe5qBomnPllOfKBlw8OVwsiiNdBiW+I2smgdBoj3GR36Q8
KCRuLWWE1NBFy59KeiSCGL6PvCYMsysw7EdObgdtB3FJAuab6L2f4KEIFLLisGau14NSQHQwlEA4
E+Vv9d6a20ZO707ZN8BNMVeVkkTng/ePKVXLNCu/ZQ0XBA7iI6MKC2dl983Zi0cWtQ9BIn5LoNMt
Ucg5N9SjPC7vHEflJizl1ye7ycAnZQaJDKCYGGUgUCtlPOHqOnpYqkzyqoXbUda/R10u90Or/ylE
Eu/MoSERO839WWrZzwwRK1xrFhADh+MYli9jTDJbatvkDMADcWeoZXsWWAdM5wSNQB6wGzbtP3Oj
sx+qULo6OtmJInbwxsgqusfaBcK22s15zsty3nXEq+B9oNSUpPFziEHCytFHIxjh1DInOLpevyON
3Q01KxjM6mLWmI8IVKP2ZL/uaEAEcx0Ac2SaVxxkT9awYisyh8ArCJWz+kxi+uzNmhJtuDKZFTIO
J34yOWTSvlatGWkt5rRehpGwOL9aQm4uysAUUzSqu5C5rTTA/Gp79FlVgjON2JNBQDkzEdZhOXVo
JRy3M2xxnrSBok3A3a4Z/HQWaLhZv9YDh7TmiIOW9MOWrtFXKwafjoIAySbdmY26htA+3hJVCVq7
Q3usKuj7S9hvBlGy4dBc0yXILGFtOo2T3uirvS2ZBYkthkTKY9ohDaU/7PVq5o3G7qcMs7aTI3uL
s1KjbcrzbQSEVr0oQv0zIn5KFRQNyCiW7idlSdJRwfKmHH5lpZ39HCXNltoAXHBsIZ4joXurRvQA
WERXVnutbfg2Tis+wEiQkhBegFQcrekSEQwKAR+uuQ3sd/15Ex9KRvDQvRKxyG4qkRFerIGNeGjY
pFIprtWjQw9eJ+8aYM3NbNa//aJ9zzzfYdawIgk/C1V/1J11A90SEg3vVgWXOoNnUmoW87AoxnsD
JFvUjNAsmklbEe99ob12pb0mG6fwWis0e2KpX+IYSIbNiMfLi885/q7al2bBSnKx5a/FfkrHCzAv
Xc+ZAjCHsQH7oAyGPhBeI/VuZgctCrLxaSrOGZNS6whoRTJvIeDu3TIeJvOlVG45HSuaYuNFU25W
/GSxGjCj5wmTcRTwFoxslRTjZtsvohCuM7zF1UPha67ZVOTcOosOTj3x2JTQya5genZfDZPSL/iP
lXnCTKRVzyXQTbYLDEQ+bMSTWPnc7FWezFMYdiRlEmcTPpZwP8GD00cmDeG5TG4dQ9DpRZTnvPk3
Uo4X4rvUFXgD79p0L3VwDkSKPMLlLwRGbL0n7Z1QsZ2z/DMnlnnmTbKO2XJEIp7N28Uhcw+y6ICE
CES7/TRHh4YI9oQ25ei0761+kwE4mU1PRe5ss8IX4QgLCYIhvdhbPDVbR/uts0dqI6vJnnrmPfVV
NuFmfsvVq6X8lgyPqiYjIe0sur+hf1Ty86Lfovov1YGQmRwgq6by3Jf/4uirD1m1UkBIgihxfHIT
6ydh8r880tGHUXzJ4V1Vv0JGQKGO7vmmhdVWZViJu4gPjdbbzdhqKZlKwwvgBcFQQcjgymA2bA9U
DLt0vli2BCRUrOApSZ4Y0QkugH8KuSB9gnxm/SS8ZZTjs/lTSo8q3xsV1Dz8dXT80Cpg3I+B3t+a
/kk417DiAT/Z6oPE74a85Whr4yM4ZJjKo8OovfXTyeTUzsqJXphQb7RDuznZadG+1M/8kxlKVuuy
2JeRCRGDAPgq0wZj/y5pGiT+9QYLqicxWJmmfwOdKKpHt0sddwEzSfIBQ5R/Bqe7zPCflC0v4oLW
GV/T+6GaNY89WZuqHW4UBkhLzlXAzMmi91DTXf4/bp4piPmJWoKKlEe6+ZhhSyTooBRKqdjK/V6C
E82w3ZHAzLNxZvntqojMG14+XgJCOYIGRn4J1mC5xjoGuIFanrX9orz36ntMsXGRs0ueXfP2XyTH
wWwR9bnvZx+RT0+FJjQ4u5c0PY7JuRH7Sbnn0Q3xr7aaEKRv0pM34eKO1VM8PxvznZ+z0bDUftmB
IwJa8C631QaDlxujalLVW4S5EaR3G/ILhzC7lIQQMqDAcbcUX7wiSnosmhel/menL7P8V+R/6Mky
1nlW+q8VTNkYNuTan8xmEu2d0J7F9Dlj5ZExewEWcBOGsAV3sZI8uDgV59CILxuXUsw2JwO9mCOv
MM1/YrraDNShYdTxhoNPFX8ztbQM1VWnX1Fv3G/uBHWWHXaFyZzTbOOUs5cAwUK5Qv8DdwBbLf4W
a1PY90T9nPD08jWyJ97wVayxYxaQ4lXT9UoKBXUHjEN8J8n0i57ET+YfG9BPSla1DmEoFMY2gqvE
U17zQ1rfy44zp+fvGydCbsq+NHySZ0ozItf18SfMT1b7sJo/w3635beqO+X4IcWlxq9dnqP5TQ8/
W76LmAn17OC6U48Vc7sh5F+8SUjHjCr8cOUzjzvDOgIJvqSPrm2RdIGvdBa3fljsnKx0HYEiwpKt
nUq/XgInW0rOI3iGE33tStGZR57iz2nFumNqLqkYqD5vwqrdmml3HevsemZ3KL/tglVBG8gSruDW
se+NBjGLd38hBJl3nqe+zb2MTSTFlmvB/NKKz6T/I8SSVGgenuZrbHc9U2BDRbDN2WODHJOtEhuX
E8ChYFhw61M/o3sJu8nT+LMCkWOIP7HbpMxNdfST9sYge42O242T3wY9COvlSvNHwM3sp1EpAgzy
nYrlBlczboEd6EqcpTZHPDFVZo35g+aWUCvKCx78BolOTSVDrDddYyyAUa5cl5xqia+vAcRMLYQx
RMSIFES/mcMZbglFASkdQ1dvMlxESYa+nCxuk2AEHPIG0RBG7MvyQwCFswH2WJROFft+vRfcbBqh
FDUqt7esAjOk854zbWBZ5KNW90xu1RAWbRwyireZ6BZQVSzopNUHupKHPpZgI8D6AeqVGkBgYt/S
80gyFwQCzmfiLbgdkwHcPHrdEo2nkQVJDIlJ+4gMXmJcAVggkagiIcleDWy4y03q/mX4rBbYMiaw
k8hA+vIyrYkKWJLWP5za8fTO5JXSf7MDLIYfB72w9SSnl8n4p/EeV+OPYINAp4ZrM/UXKiah91ux
fAj9CFVi22h7aYl3TPNAdf1gK3N7Qrkd/GqV86HphlvR9IxctDIHaN1V1EXMm7ovEhRMwVPCoLVo
Fd+JkDkRkaBo1F4cj+SWbhw4OKYwN0nteD1cuZoY4AkUqcaEZlypbbBJTOvc8Y3Mzm39fez8XUPE
wZuyfr3AOeF76rt+sND7MJqlMK5GrhOcm+B7o/mqtyTmItChlHJ+2uHDnjindT41q3F1tNiHog/K
eLQyAq95pAzWgaP2U9e6K6x7KH/J+meHYhg1+WxGPBLhX4G8CfSqHzJGXpMCGc9RhmbQB+xNQheT
L03QE9/BLpp9fAEJmjm4BkZP0bdVODzLWedFyfIscVWwImGok3sLW3y4NGs5+4Sg6oWU1nNGLIdd
kA+sclfXLs0IQ+JXqIVyJ50M7tQOWUQ+1nj6EZLgzyojknki5xCldVAt02kwjevgpHySwn6kVcYd
tL5zpONYRtAD2YtV1G+GSTgpL7CChBsBhByNnO6AHmrT0yt0YmNykqzyqRriM0CSg1yEuxCj8ajg
VvlaoAb2TN1UvQ6cOTkSW3jPkgrFJ0+RmAO0BHzWCTvL7Elxc6hV8rnrWzTFLJUWDJ7AYOtgLoi6
N0DI6VkgmNBGOYWOqp/swnm2axwO7UT8njhKtcyKKtwMvbld0NPJRCn0xQud+tlOpouNxquyrSBk
PxnNS2CN2S0b65MaSwQaJ9cG2LA6shwe5b3ehTfTUQLL6M692p19tVZOE3O6Arri6g8bxnRDZCCy
L8tLQkRWcunrneLqpXhSUns7z+tILUVoh6G8QGeQVI86nG69TABmUvbeUiiPWB7eG9ViW1qcyq57
iproaDWWr+l9YAPeYJP+1ijyh5w5Z2xEL+gizzqQtyr/l+TFl0EwiNWdm3qPJwj0h3TE6HxUYwbv
FKa5XEybqFheVd255qX8N2dsRWgCTrqkXCXWornS7fJD3zb/Win9awz7TFDXPTfXxIsbzo/fzubK
jyamYOkpCsVeUZCINGbzmTtMkTk+csaAqNRMJIvr2T7ZHw2EO1X5XDXya1CJovFzxtVf7armS2aP
nkH5yNPzTMp6Nf7iawi7Y7hA1d4WaKwcBpb2oYTAGT+LlfEZJMsLfhPdDjAip+qdBEqle2qzlwQY
lsVxXtVu2QGqfm95XQoCy+OI0YFxXMgSZ+xj1/9AFbIu+Bfp8Oxfy4U7jKVwDpllYqAmeWzhmKrM
FAv8TateTPukHFwFqfQH85lNATkujG9j+Ysw3ktZuBfh5KkERT6oVuarPB5K+ZJqz+xWPTMOiuKS
bNk3wEpiLBH/1fMzcTlVs9EyX9YeafePt5qD+KS5DskqWxXU1MCwjiG3dnYALPhMpoKoO/MqwWNd
k0dYlCMoRfPplxGKJkhII6WCjW5JQ4uhRY9O3ekW1Ah23bgPB+2htgeFAWm2VzAIDgHSOP6TaE+r
/4xABjLt9/KWdqQis/0N/CHmqsreITtY0n3cvHJXumUDluViN6fWJS+i9WqvxcR3wODH3X7idLGd
gDMNdtC2RVmnfOeMThDDjkED7qffa6Wf+tWGoJU0Qqm2STZL9sXlBZXt3DPAg96V1ycNaacyvtTO
gfgTxLcYo8WTEVte6jGusfyx30g/OHtN0skAM5riSxufCwe4s/Uv47hInteRwcBTIdu7eX5M5NiH
e0e5xD4qRfNKxW+bdxyQRfwxqy/6+Nos9IH3QvrANEJ/1C5+L++E86h7zhHl1M4bPiDtzI7NvjtX
N/7k29i4Er8OeBHPzbwdcIQe7erc67e6xqxMLBbUMtnrN7JFRstWzJemDkYSM8ZX/rFM2wvjUtpX
W94Y3dYQl8Hew6jfyLwI1OnFgdQkD5ZQHvDglPskfprZUgJP1MrvYvmVjJdm2ubeQyDC+o3D1065
xckfxfrkBFr8nPU7YdxIh0kfkf4ziW3lPKjDQXt+wMwwzUCa7xzGsv1sbSSe+596Q6aZdU73PaGw
F6s5RfxZPIZu+Qv/Tq93gqj6Tbj/lOrDZDA+byHnIAwjTZ59TsWVPdTfk/4u+l9AMla/UfSzMR+k
9Lg029KD4qg9QBAPw1EOn0vvUeDUX6Ni++5fbVBd7evk0A/fa/qo1d/gskM1qiFjvaT6SW12mfPJ
9+9bCkro51nZrz+KINtOCJfTeyxAUq3boaPt5wEYLcOlLmUvH2a47Kq3cQvGs7wuFKyWy3kEO6mx
NmBtPPwvbmv+lmOA3CaiWBycN2VovHF87uhyVZxUC5IkLI5TYK65bQ15HyyUd+xxXAwpfQjcb1cA
K1qHFE5Q/4UKNAQWRzHzkWR8Czt82SyrcYGDSmmZg8sXZQ0XMV3WceYKPOAvZ5CONdO/pX0Nu9Mc
v5Xd5/qkkUjk20kMQ4ONOfQhcOveWpTUzT+1PSbantmYa7g/qMppTLBgX5f1J3aa9EtdLW4pnp3p
0kXXWB1cWOe+Gn5GoJQxjct5xS9vumZfd+e4P+P5NYjlkGFj3Pp6ZikJBBJR41ztimkvpD8LLUYL
okZOfibpNwkyosU/BBXmoF376nv9gB9XWX1tG3S2SCzn7laX1wZqKNv2QAFB6rC0PLbtvWuupOE4
76ixR/xazb6TXuMNB+5GHU/0i3zi88ipmw3P3QZ7t/JR4TBr35HcoPdze3T7VC4cRec43w1DMNmP
0GW8pb1G3QlSQcj35QG4pdO/iXbPnG2b0xY34T6WznwLsfj8fz/NTk8NmvDTVp80tvEpbnftLxTb
8Ta0AYrQ/B3ybs3Mqj8mzlbuZpe8gK0FZyMHVmccknUpQ09NleyWqyhbEPZ2V8bnmPPF5N4bELBR
cFPsVeYhafwFthma61Q/Mp/W6AVRlFYwj4YvlTywAUTJ87AchfspkyrkMRuhmeiOBYs3UbyPWQBS
f6MhN992LKg2VeFndJZZ99f59aaNa/xgEsps1q4dS0/1vCDbFU+ScTaNPS7RYTg0dJGT/kOvJMe3
kNOgH26gCWsZHSzLw6OVH+ELVcYr0RLOspvLYHbORvwWKwcZzcfoY/isjoSWovlXxgsUb+ZAb2TC
sL7GMXly+OIr6Sh3x5XXkKbf0fJdEtIm6fCuISR6thdtVHrxN05nLFXhDkThKkflA8wbPaC884wn
EAoImrcGclRsdiT7cIMrhKLQOK3fpvagQI8Sf6qxykKCnR+EhidO8IkfvaVqCyAFBgSZCM5zM/h5
8LOroz0uVKe+AY0lXMOaHkBQ3WhCUh2M9ZWEU0s5RFFwvvKpI48Lvd/K+bZEhVmz+z7UNe/dqmII
SMmyfWlToViWdiO0CbDHy2tj7J32XDBSdtz/SDqP3daxbA0/EQHmMBVJ5SxbsjwhZPuIOWc+fX+s
Bu6gb6HbZUvk3mv9kTlnEVwA+ErW3oWWf0PQwBYXjuFI2UeP/6/aEQMKStXGhyFcKbQV/CKkWmCB
wFa4GBY/eMAhXU+M0XUSLDTjNLTrTgFGJ5LpHls0S50jrhzf9tJlvcegvaDMgy0SOsgBrGO3IvID
2OhMA5rFQYwCi08ix2qXANaeBgMUBFenoj2a5Nx2R4WBx3joChMSiZGklZdPAiWbGqx9heDk/2jI
HEhndvdWA4Rlo5roUGzmVVagqYHqsPikmC7HYvJhMFGt6fHEzVGzPa8LzVYhSxFRLSsUZ2eJ0yDe
6Q3dQS4LO0sMcu5jMlyM4rNB2oWgilXix+Mjr5V1Lr+kwDuaoHCtthXDD9KUOOCJuKZLUVQ2lXlH
wUi4S5ftm/DMm4m6PlV6dva7fNWCnUcL18TdxuuRlvY8arTGU5h2uUtz3ER9U3Skb2Q5ks9X7QYu
Co8Da+T2OIS8via8LYJPOyY8I9RO0/BhBFsh2QTJo7kzx+Bmc3mkKbLbZ8FGgBkWl2pzg5gGBSQq
kLLNBPRCRFCnbxGYl8U2C9YxpxMmhfQo8MJovCAQ8QqjryDuAvlGjO9CzshgWuMjYei15BUPY5wu
0Zt0+c4cjr21newYEGCFKICHM+STNWYbsFmSX/hnDFvL2PsZGS+e06v+Ek6FWBb+X33W6WESIuwl
RYg8e+9Lkre4RfMHEnRL39flKoYSVdYKP8Rb68VKHH6zRHRk+B3R26U0MSKXoCuE5OmGbE8qxWBn
UGEQRe/QMorN+Z/i/Q7yo5FZvENzixYQOupKIjMhFKixq9l2qTsyceI3oeJvSJ6pkC8wXZeQXG7g
Cv4fV7murYjvyMqlGrpEqOtZZAfdy+wfIuOqMgNlMCeqeuWVwTi9MqsNHXZs5WtDPAzvgdM8eNXD
TZgOBkWiTuto6W0e4qZvv76YlByly9gBz6PzaiunB1kaF0F/0rMvjktN3c4vvO4957RePAvzC0Uq
aVjbGjLbqDYX882r67wsHmBX97CCfSJsxPGqat9dPM+QpXgcxXMmbzX/oJsnzFMKSVTZbrLhl70D
a8KixruaN0gYHr5N8AZwlk+KhUv2wCKbThERo4F8QGzImJ64sjNWK6ZBJwHmnm3Em0h55KyMGiRO
G57m3coAfmdJiAj/F81HPx7M4jbwZQ/dwRz2ZntWol2rrkGoWvQn6bLhzaJBe8TN2xCWKPK3WSzQ
3nvsLuREscKu5XKjXSrhHIvHIlnPH6DqLTFa+CS+d93T6i7ahrdRzrYGCV5Jm2zq9t8MnQrtM55+
WxU2eHhCMNl6e2TtUYkQFq7IFfAo8VQ6ZDfwt8nr+XJQlOugXnVtF+tfqvwhM6d12bOpvsr+OxI2
U8uBORcQnur+yIHLjKuwoshOADM/2u149vxrYN0s3HSjTcsoG9G5Y4unPbje1952mGtHg4cIYeqA
4AK0Z6dpS4Bw1+zzegMGTTQtbgqiva3lfACN4alP/puQZezlGPoT1P58ApSNMe+t4VJluGyNqeJO
j1OT7ETdnYRjYReLVvjwl4HL8aIzk7bCFwsvuzLp9U6MnkLYmhYx56uqvBTKnwoHkMATjBIQH8Jn
2bqp+VHOx0VEBFPxU6jneGKifiBxznqCoF0tA9bbhOZPJfLo3odoW/7qiwbXzkYkSjPb1RqjEq4E
UfkHlNiLA+MeJmwkClb+L9X+5f7RmgiCsVnWcAJxlVv+PyP409X1gO+s2yYFQP4lrC5lvP+cWdKD
36wr5aLhqImTE5GA8L37sDtawR9KAPFH5YagWNgiYH2mILkksAWfMFObz0nRmCT3UIl1gsziRP7P
wEg6JQ/VJz/sp665ujgy8yvjQ2kV4CgIHPK9XN0U8YsrKtMZR4c1CeKJ/ogghwXhOt8yaAbqdKOx
0UMefHYqLhw04SJQtjAcBXHflz+z9y4CGRwgdQr1qg7KRk3+ldY57n+r9KqbjAkHj85QfQW4zFH+
wh4dkXNi9yw+TmfD9GJESl5TuiL4icl465EjtwhJz3c4NORpaQQHDF5ujnItuGGRlrWVoJ89RjgZ
dNbkQRJBUfF2wUgQoI1lYalHaN7oDT00LS1ND91Cp46eV6dqAlXnIlYJ95KfZPOuJoXoHe1C6MtC
sT685CcuP9vm2yRGR19G/k5R3n32RqvUQS4yx2rK37ywpeT+Lro5kD+pD326Vb1jNd7i+kcrv+r2
3kuffCGKv53iVVDtJWUbarOmZG7LPcAdqOKZSkelvGctpiVSmpsLK5CfA5v0BJCl97TYTAUhc1tP
fpG3j6kH1ei+chjSlF9qTN0o+qR5mduCM0O5yEFg04G4gDQmWMpf9PU/udvj9YTwf/fpjsW41ZlO
xznJC6FW/xdWpqu0ZCf1f2xX9tTwiSz+BP1OlBqxbfcBFMRf6yvL2sjhRUV1kvs3jKbUWPyDPaJU
ooNHcQawH+o/eGO5T6DF4tcAEjv/GnwdUuAmJJxoxs+UP33h3EsXjdzTkTOLMR877qIDM5amVYpD
xptFN8mZEmBSSWPlRzfJoHIqhFk/sc778JgoESPN2A3yK6EGq3lZU+S5ALm180ZdpYs3ASvEqWWU
SCrHtrubPB25nlLGezcJ0/OzTwHaItmzFCCD41q+jPqJNZ8h2RlpyZufpBI2sAw/UvVgraPiYAAu
MgYjuNARmULKRMBa5YEJJvd28fDHe5kNH8Kcc4GpwjiT8iS8TWJIn2m4IiOxpiSzJjANFKLdl/Kx
MZ3pTb8QTESlHHgTJHlLnZ/pnTgDOBVGDBoSGyvbV6HxzJa/ck/d4q0NrmZx6PV1VawSrkRD/aqA
WjU0PKxyAj0nmfZlwmT1+ckbdvwwMh19fT2yy5WMoP67BZcOO9PVLWRlxgHAplySujqy9BfHFkhS
ooL1guAZmawEePos6rOu4ARaUJRSHqyLQCN3S1Yp2D6Ul1tV+/9+OIav4e6nH9F4CNLfsj/OQ7JG
Gn1NFGyI0m3IP7V+FUMBB9nV4oLRiMiep3xY8pZh3Vj147phtqk4ZBagHgYlkbylgcc5y8ckbNV0
FZpHSoOSbt1U33KInOWhym7ZrWrr8zXZKRUHFHe4DV7DC1ukU/jrPv6iKBAvIB6W5Kdf69oJFjPX
XXTJSryJP/RkOX/mEBahecXMYgdix9BOKNE6829696/hd+XesGXUbIAAgc4lWuB9f1j847nVVu8/
xTnDm6jihf7dGrbZIJn5ksUfRvaO3JJ2zR1KzDfMHJ7tzfw0C/Ku2nZ34ZvTXKP6QjopNUOmskI9
zZG8anJ0gPsZ1jRkxItLs95MyS2QiIFZS+NaDndjvs/aM7olqNvPzmZVrH5a7ddUAErgSmYCA/Xi
QG2dcpn/xSL8QTQ9+WaE/GZYe/jiEQpUuQziCY05nwiQy3zK0rXEVxcb3waCnqb55hocDCoSNv60
DOB/XqTXYd9AZ8Co6nTQdU402iEXSypeVfUUFZ8AyrmBspRcymQdCqdxBI9bjem+WCGn8pzcvMwQ
Uhl/AdbpyqGwDrn0lLKnd8hBDqpLEhh0X+JCnb4j+Fip+jDjh2CdDMqRx0PV7eZoaCbkHo1PONgp
Kbi8KtQSRcXfqIZ8gncFqCSpf0qsnBZorVXt9UVn69xY39xSKBUffO26v5t3vOTYr8PlWD7mzXkA
b2M2IOXMRkuGmVDeoCvjWN1WXHrp8F1H67ncWEheUfbySDYjWY20rY/U2JIRwhu37oYL1zU/bL45
q6XudsYnyw7+X+LAOjYfYld88TQfj1qzDvJLYU4uRbiG9RlPJ/Q+jeTE8lrHZk31QrgskEjG/8aY
0MZ2P6MuWrBtZzLAO6Ths24XkGYis47wqvjHcfk002/EydCRu7w8pcGPjsJqiA5z3KPhf9Qo3FXj
VxA3uXDSofYCeBQmFbE+iPI1dF4DlCX+OrsuH7W3a20i+X26nZbznaBPmxRsaGpp7ONAV/552lfo
PfT209I3pbxukp+G+mZjOxQ/U/stCIh/uciD/7DsgWFN/KZsPMBwPqMDsfSYV3lFvdEMUPk3oGaS
sHbsh645y1RfSMAWZkw/A3x5QYkERWZOSh/4MNzA5fN014JBlCuPLGathJ7nuaGGwTvStbLBh2qn
nNRJldsGzuqOSdcD9zCoqJHl98wptAPjoPUpjg9drCgh21eIbTjmyp8+oFCx+NxY7bkptnKA2ib5
EHhdEe3a2B9bYdVUqDP/xUTK6qTlaxnvDakSnjcR9szjyY8X/EOvgSstCWzSSyfE6Hzv0OCXS8xR
rBzz8zaqZNXe0vqYZ3/Uctotm1sa30TxqeHn87QLD9qA6Ef2+YWzaxOf41s0XYyBKxyccz2MOe4d
J5h3HiQMaNx80Hz+9YUMGwJMgmydc2/4Rc0MrQq8iXCxiFaq9NnOQJGIZrp7oOxiLDgZwTUUcRJu
8EC4SXYJnJ/EwyBCSRqAR8cRn7iVeDRQPA1DQhGIj5vXsjVVXpAIERMKSSFPcAYYYsvVrV3Cvl3p
jOM9hkKCOcaDpHDW8HcNOz9/zm9iLh5FCwiPXbMGMo3HR8WxV/v08m3mlXteErgmeBC58wFyaq6T
cI3ZaOFJT6vcUDkfeZY9/wEyqKgO3dzPovDxM7LW3XhDqrxQitM0cmgg8d2wF6TpKpsLUdzC3Kfz
SIA2oWhPOldVLv8o8S+wvSHvyuyQausAo6Mod858N3QUZA0BzZbXAbzBdLMV22FG+56+F79rlzz7
+op017UYagscOSkvOhOaoa/1cVPon10Ff8THH6cXpbkr9P5QQ1ccTfk9fxKG8qH0n5n/Vb1CnUY2
qrxgk1kJOakEaQPvIz9iYQc4eX8PITavy0gntNB3tmSwePh/vrKu8LzGydeU0RW+jGCOWhkGYNEj
sNwb/VdJqOK4ZLLQifrTV1J/NKsjvkdUfMYC3xvsPlrFmLITwjOWg7Adt6OAmqGoiM3EuYBRSA0v
fL0SGr6a9QEufkJ8mYlfvkVlyA2SwdFRLnfrjtSCg3mwardu943xl4Zfw0dZnjHim+OacERIpwJl
Qm1e1N3wmdkAYSIALEIcKsQpnZCZyMhVr77T5jaMHx4jXDSgOWB4zdidV+W652Cfv3fEhTO2lxsi
as8fw8Ca2VwM7S6aOzV85/ZPRsWCOQIvDLiUD6W40Wa/3iFgkadAwZZYpBPWHcM/efrK3HW0hPnj
vZpegvJs9TeqfK/byt4PFW2c8KB/2kOernp3n/kcz/sCHlZ0mDckKW5+C7ttNDhN+VfgMULizg1a
qYgEzENjIa3nqFJnMu+zpe2Xu9lLGTWXLQO8R8PzBcXdzPkY8VLztoRNrtC7iUSqqB9D+lmGbwVq
GO2/xRMiwd9MsCBxxWvO8l0FMhEd2hWJGRWx+xbbtnQhI7sI3WSpcud95IRWGMrk6sBm4lQxWn1n
xXM+XPXmJXHB9Be54c3KEBtgHm5rkg45Mqzsamog0SJRuuhmSdYKkUDHAseCTaSr99csuSPit4GF
dWosx/TZkvW1OZwC+a80FnIL7XOwOoiD10S0b8LRReSZQ0D7wveeEvkJWkHGa5DYFoClMuL0/vS9
CyPDZMJj4JjCjttsJJhp0smF4l0FH1Z/4PeG4gNYBk+8DcvKIRN3OzteOkyic2F6S1KLv42bXYya
LjYPnIkivvaxJ3Pf+JWR9+Q6R1dxrA0ym73VEG8EKEnFaRB4YrmG+cxw3PN1KI8WJiKc9Sqg7ogu
+D9IMSMCtAM2FRXEJtOVfAwPNqvTqPrbJKR9ZAQGbSXporJ2qt63UJK9yDW5751+GbV7uhIc7u9w
yYWi/bfLgH9phMdk0THuzrNA22sagus2pX7vpAncNrDV4ZF4j7Fjh39bwpeQfGWlqxGXp63phY6p
tNlIa4yvNeKlcaOtWroRfAcxBvYNXoHHi0NX+4cKEM48WaiYvdrZRjXi/uq4KpAkqdWD1EoSFF/a
+DXvhTgTreo0751l9VO/Y04QDUhrQitUkYpGyTdBPRAS+ZV+sqSiRvMIFkXphJqd1Pnqnu9as+dy
q53SuEK/SeXVRMTrYmIFfgCoolAGTPJXLkNb8rulRFiihR6/n+18iJYaBclf9+uJL9PaBQrBkNJP
ph/5ZNhhQs5aHMDOLP8B9YsmQt0+BxRpAbfBnGggbwk5cXCwyI80XKrKqWgPns9PRJrq5Y8QD33W
kdgMM66Jc7QxE6AEBJljnR33qr5VKC2vgNRXiOJU9LI43UESKdfTw0+lZ7XTf2GoiI3494ke1fiy
uleo/fUlsj/tr2XGIg3GHj3uL5h7zRbYkVfj2sTyL6xU0iB9F4SS4YrYoA4JuyYuDvemLZ0CjM2A
0/G6FkXyDTtTY+zHbglNL2HVQ3/WTkcSy/lOzQlKjtGIoF2nbg5EDS/KZ8aJNcx1CF23LMd/OoqY
BJS1bM8VW3+L9E4yIWKTV5WevPQMmNkx5AWkUTRIofoB/VrW2dV0nrmw6KMR3kr5oiQ74kKUaJ4h
Et0WYsaNkf4vUNZI4paOA5oQkNSWvKraYPsSIOmuFo/5B3NQjKhEvNUdxEqx7oUn2Y0LCv6cjASP
+aKKcg7Gp547bYFxIJPA3Ec34qROSiYQIg5jlL2FGxDYiHAf3EGi1Q2HAQo15dIFNWc7PQZsj9Os
hTXRVEI4R82eH7QKvVVmOn3ynXCQLDy8aVQ54X7X1vXHwEqrLgG4LW3XMHyHZwO/3qQdLAa+Eq84
5XzCtGA4s41yB7ii87vgirHRnzLYqXOWCRuGNx6l/Dw/7wk5HWn5UfLl5z05N7wEhceztOLL92/z
vTzrTeCu5HEzf/mt96hJQaP3hF7iHoSCEASQHWsni6zsAV+jAajDtMNVrVtPcdorxbUUPnLiZtqt
lz05FBRlJYf3CW6jZvKKcke0gDBJls2x0zYFI66XY6d9ko3AsocAFDBzdr3goFWKM3Y8R0t289QV
tJrd8jsb3NCIM6gbYTybgIWr2ZrEH54TdEMFu4XuErefllEY7+uuGFrA48K6UKdVFtcrtU4hZGdS
D0ErHFBGlo+CsT525IbMZ66CecvSW8vO9hiTAMYKQd95YKgWM9NA/LbDAQ/8DQsCZwYNKUgoo6/y
0ljJ/q7QPsQI3cOrrFYeww55itxIqFcA6824sZuAdLj5sQFRFIzNt4kbSM7/dOlSTgcim1SNmaKj
3h1RaiLzHaGCLqk9S1bAdl20QhqmElxTQhpv+FfgiK5Skkm3E5iuJXL76b+sDqiVDF7czrw18dvn
WoA60M5+cm5UMFc0qniZAuO7xKKvYEixxp9ZFtW3Lqcz+/MyF7YeIy/PZOGfpnQdjrfBuo3IEoMO
Ko194BxzBGBXRZj3nmyLE2E3SveKFOaq+s2fSvmpFUhDQNL0gSEfeaA2kTU5v1XAYiKthmXMWx5l
znCuAtghb9eBmXUgxCQUI0xpwcrOifetATuS0oxibicbZMIiSt1mfMsYi7N/HqV5/CfJu82H6fyL
Oi+xriB0RFuUJlg6C8gQZRTqqhSOm7OUN1vNSTV60broCPnpBxP0BHoo2xnpTU5tm9F5pHhBOo2w
zLOdJDDfDdkIQnDmwpmCYe0r3xLdF1b1XXtLZY66utUoPEICcMT+Fs5+Auh+E40EyBbFHMzlAGBV
WC0aWyY6d8WQ7o7aIYDZr+QHL/G6tI6t/lUhzhgTxjnqh2RekTmns4pG3rjQRWuAIuEt6MzwP0H2
goCo1TXTg+BBKXG4JOKmJi6cX0KyW2biVzlDdsZO8Vm6qrlimC2kRo79peqXsv/lTRapDaUekcDQ
/6i1z9a4aF62EolmKTDWVSrD6JQAA5MXjHWtEzB2wdUZKbzDoTaIc0GtgkaXoACHQoTORaNVOQCd
zaq3HlXEklBrC4vbrl4bGp9k/M0QGU7rKTjn2sFPIaN4OhQmGmtqHaOof30E2SbfYBwVRBT+ea6/
DLON99JmLeWuAVvm44yQ+SF7EQ0aBPyngL7Y8PkLPWeNPcFuhXRToPw38aMoOcy2wg0DQ9C7rEFp
vgCkRJr4xRm4EKY7USwygPmZbLrJGZYdiUi85FD6k5PNmNsuHtnvWZElMbIjpsOB0VBoD2Z7JzKa
7B6d0yiRKCIpLVcbBVcCAKxLwbZ4i6Nin01oTX7lwEVPLlRH2iAWAjdnMlw1zA5FXi1+/1X1GWKW
n/VMcIB0OR1EhxhnWnwLEF6ZqDf0djuf1jJNrAz7qmQLmEpwqFsUm/xVRF0yrPtjtrS8v1z8nNEh
qRqZrKqllctuq3IT8NuJFG5wKURYlOgL7QABLz1p/FG9HGWQaMIh/2XGM+1cihtXSnaej4IgOJDn
WNlIbaxlN25lQiyCixw6YnCcITY8FrM+BmXkWlIWzGNumK7AHQP+0UjHwK40vmogYD0iuCbZWmi0
zexuZSgS+PKRNHnXACXy7PrIDrJ50fNNnlzlKrNb6RobBsQ1+hNE871S7Aj0tFmEgpO6qtCcr+Vm
z5/EpuK28iHlCKyZJ+XkrSQvj1iNv5Irbf4e5mIKzGxj8SVJfJgpwSuOxIien+Zzo8lvVrmfP9gi
XhlPnrf5CkjaSypeGvlYVL1jmNMmKPKNMYluPFlEh1S8e/my5+5avKfYcD1KZatSZWhCETiLTtW/
0R2WERpQHKTTPyoCoPs3tf/lKx8Vgue4aZEjP0XlG9HZfx8duBKKV4vySXHcsLcp+aucSzNCRwCZ
Dj1oPLClwXhQnBliMsrTD0O3sxWvXvHZdv8EBEKjwrhEy3lx793WjQHf8JKQnQVdeioKkTTnqwqu
UVinHiCjfET+O2s599GRcEanwz3jZSeG1xkqTKITUneJ/GIKaz7zeitFl6B7E9QNNteQKUFyj9Q4
zTpi1aCWzy6VcAVCS2uRTvriwFKFOL/Zlz3alQlPRwZblq+ydt9dct77+X4UTFL0HOgaIPHaJfxD
WrTvsl7q4ppEM5NlrrWD6LPM/vTgw0++RpwKFHksuv6DLGykUhfGB+ufJH6L47FCp1B8kg+EWnBt
Eu76Vv1V+NWalz8sPcrNNy4k9WD2ONbjNY8vBFOq7eC0sKEh+vKuFpelDqaw+NOY7nQcKdmdC0AS
tsB9HBZLyDhsuTvTmatWeYlZN+NpS6BGLn5b5smLbkl9oj2VcmPYdSbbUESIdfM8nPHySos2crWh
zdhFJY9QNVY3Bn96iw3WGr40GUcCFNj8eI3UMqhkm+mmz38XxcW88TbMpNkshdTQTAS2NoqIqcmz
OoHBUclYwUIXT1U4zJiVpaODmreFMy42SglOXu0ixZzlQoK89AMyYUgNvcwnmOF9i7qDqn0Rz3YP
RBqsGQbDlY4nveIITKK/arjMA/GQAiBWHdBDjAv4CRdr/SvsT9p24b8LJqYJJcPRQvqg73z4tVL9
K6ezkd0zzI8lzSQ1L33HCZgx9WDxBiBlJrdNQlRJ0TrIuJlMdBd8LQLrKk5HbyUTlm7sUE5W8tbA
HQWz0P6Z9RPS38L4vmDKA/6vaYV8mZw5B4KqFg1lbj9gtobK8Fs9KqwJKrVAyNVoLHTEkkoEyLR5
idTrd8BfPNVwQIJl+9OGDCoscGhjuFzb4YwtNLkqLY4O1J1oA0m7ZeAkj8GAENaeFfTtfAh2JeYy
xNj6lnvGjzaWfJ8cypPLs4fpaI40G8vfsviV03Wg3Kh7IRkQkZHAr3folAPWQG433hWkoAh/5GLD
Ihil66b+nbBRdpC3ZAEqvxZuZL367vOrH661fG06vlurbEGLDNHuMt5QakBPLUDPf6fZACoy5LUr
YNYLt1Bx8YDasmUYkj5K8xSqZzpUB6CRpVi9JAJekvo/IlXLt7oj2C1Mgas65OQvKnBqfqxLDhn4
QYx6i8Q8zDoLQs2Q3jDk4E4GVx2YSTYasqo034pYguNDXZ9jadv3e8KAyUv6JBnn4IWXgWO1LGyD
hcVkQLdwETLK5xJy1xZDGCS6BN5N79Ny6D+x8S8S2PygwYsLDbEMEeertpEuKZfj3/vPcoNl4D/n
RYgtKKLxbqW5qrD0on0tLBVCck22aeJKlgEAHpARhKjYwjxybMGW5aabB8+7DPzMfsK214T3snik
yRe4YSas52VXcrn4dPy+oDJSxZ9SwjXpzC4k7XUQorN+uWe4SKrfTx3fZ+aCnfbsYa+Ozg/lbRHp
NrryafQJ6loLlPdC4kXaN3+JS7iUs4cWv5n+FfDFCYwv2VwXNrxi4ooPUAxNoDD4TdaN3cvxorwF
fB9luBIDcpTfUfcnIqYHA0qVW0llLoM3n4iTKJvhmqouhxqg0ZKyp7xZi9WF2DjSNT9GwI95VrTk
A/m8dlzfEI1wN+r4rsjNFT815Qz4F80tXOjgICmJ1QpQEAWvF41S+Fv0X7ZXkKlgcGmV0cKj/26g
aCdh4EvBSIamIRm/0nbZWfcgugfBu9FvQn/NvP0oMhqexpWwLLVdIe/bFPsl4xcZSBXQ+1xD3MLp
CPA7qktHQ4g1lXutXwvjqojPunqSxWtfkxp0LoK3Yu0Bt/JyOwcd042yIrYLY92aMdaBo5WjjZly
chcbw7w2U42rXLO95Dh2V9JFTPNRGHuFlD8IT2glLJbTvdA/6J9C3aZpHxogl1bstP5FFTwa77OR
buc/nHmszy6zlI8E30I9VgqgwlXieB6CPxkqlVaxxHK9gpwEeAkbZ7iJyrW9m9mH0Lw6t3JTINO4
G1FSYhJj01Z5TkMCW+OJWDj1MNE4QHbucmx4tv1F26+s+ABH7eBFRIc0kK7tzBNjzGIG3NIXgBSn
IaH978hTroXnGY2fCAdg+FOCo9yO2K7olMEmr+5k+WSFOAK2ChExIJzNlfhYQN5bBDoxyR98Do4A
H82E/29qTkn4JxPz1Alvi45klls00RmAjdn/eSkIs/Y9APejBVQH0ma4KDzt2+qe0kFTqXdfINSN
/INIWiuSFuE7zua3xJ54q5k2HWA5pAxOkLszdd/i6UJCFQnvhOkAbNY2rL/crfPKblXSmQ+FSA9X
+UBRKnNgzLF4yzF45dCsKNup+SGFL/5UzC8gklB6hM9xXPbC0s8/I9LQo9+e+B+LVpc/38UkRwLp
P1Qa9bJY50jFtC+wK3RhtcVsGhwyuDHGHXLN6uqAEJUXZiB8Q0USxQ2ui0f+E5kafclEtokoxihe
0fQXTf94/xyr3vlAn3K7Buql9MMZlwU2MEYAfKRzaHuynjFPXqHkW9QOHdZytmL4upiQ3lWpJHbA
dO3PYlLJs8lfQZK4kZOPsuLIzNE9J6ew3eTaviSAxfKOk3Lh15MOBhJ5NAehRTenx3pm7Wfmt4Cg
AYnQy50MM8GFFsw4UHlXYaq06GWZP33H2Ix5JnfJxE1NMgkWU3dAitlpz6zhqhbvpEUtIpojKdXh
7pLkVV8dCBFAqrjLVsjn1U25jlbQ7M3BUKpzLX3yuMDsR8p2FvFr1vEsFedCPInJNyQS4nOBI9uI
aVLDmSu8R5HpR8AaycUioTMuzQ9D2JDtiSMas/GuV0yU0R0C419V2/Yx1a12RemLgvAZo9WQv5JD
wtxMBTyxDsl1PgLG6NF5h1r/sqqNZmGGdFTJJcAGTJy/LavO5Yep/gFwxBw9LU8R6hYUpbaWbFkV
ZgfaCorbevJfX4WkBHboePPkUMoKGTgb2tgwCyhEJljkdNP4jSyRtF4tXRkbFv18ieg4fav5WX57
HLXWDqnkGF5A8BaKxJ5kXeLwX53slND18xUMi5/fUwT+08CBXjIdg/giTaVfwAfRNn496IaswtaM
s1fVTiT5UH6ymvDQN0jfEKcjMnGgGCIZklvuln4FaCleM4Y+ZUBp1i8JhJTA4PhEfXb7q9DdEVZw
E36gjXQU5dtquRdkrslFrf30IV8wpSutsJwnjDHeQzg57Z+INHCGMcZfg6+J9j2HkPCCcTbmIwfb
d/Ckx0tmoFWj/muAAWbMk+sDB3oNIU6YKCwmCvRAXpveZ9W9rOwvBpfXwEfdZJw4B9A6N5uCzdMv
NmP/blXy0VEBkPESX4jnCpgoGCw61AwT6mBcPSqh+GIDFulXq17ehMRbmpdY/pFMmorxFROnb9Ke
KXgdUwfotXT0xYdVvVtz0a7HdT/sCdeJxVU/HTqng724ivNXy0zXEWggZmsRAzKNJ+iHJwdgP5BW
lJ8r7/APUm2mblTvNDEsJrcRW4YPrGAuzc5Nmsfsc/FTFP4++MBh4LcGGZoEhHDH3oEyqjedsUvK
XRlRgffV9XAEuqsQMcZn7fl7yqUS1jzwb2wuLoM/00dEDCMnVb+r9P9sIR4HEwQY8P0tg21GNsU1
wGeOduRgbfo1Qr0kcgU+Pe8c86yLh6h/sATOtW46ARyggmAu+cimkWwMfYmaClE1qIUiEUvOVSi0
d5B1Wy/XjVtiadzB83UYk2PWIaKGG8QOfsUJltM0f0EY3za7BHZUe8bcCIG4G8bzLHGMuOOCRnDi
9A0NHzRbcu9JvABXzbONjMC5JcGFXTe0sNgQiZkhRUdNUxk70VjXw3KIaHj11oSqNVRHmSvdf41I
KkLhwJWSpA85vALAI4tnu8StmDLvLMLyZjYICMlYrhW++zULdjJ8peGpEK5t8OySY8S7UU97EI56
3a9rdTXvB3nioPTqyoNso2nPVpnyz2SVyZtX08NHVruEPCKm+Hqtd7Kr1wej5Y8rl56w4+yGIufZ
TFaWuPwi9HhuM1vwTIKzLwJ/ExC6L7l9f++Bu/oOuYZ/mrMsFP1o6cTCbWPy8gjSHD1K9uRnAoeo
cQIOZA/kXNTF4tGM33L9pS6tFUKpWbRCNj9AJxorIPJI2o3atqvQL+qpS03bAjstvDLY6KViy55K
H/Pl2u+3wB+GcMRrDMjFI0dSRVQTJY6cqtlXdzxYBB1WDWriZawc65ZILA6u1XTnLpqHHx10Okek
KFZzW9w/Bi9cyvkj2vC/qpzgr8g0W/NgXBGQYamxkP7QDUbV1ERcCCYmIv/Tw9idw/aRdL9kBmIe
8IEQec/QVVJSSwHzd9R8Dv/j7Lx2bEeuNP0qhXM9VNObQZeAzu2937kzb4i09N7z6eeLU9WtKkmQ
GnMhAacycxsyGLHWv34zalzxnUuOnTkvT/hldxx2HdMUyoac4X/09O1rsPHYFhfqwgO97enBvOTZ
Y7+hcIPijkvFLZwye4Aa2R5TE92qtAyqJ6IkB3qi8ELRiM9piH7Rvtf06d1VdMBde9TIuMZ1hlmh
v9CNrzpex2ArCh2F6KsTJFAM07AacQcGuNBaUvfuK+wQ49pnj0NbVL8WyHC1RY9AnrOXr+EDTybL
QeQM8+VouDIs6o9+PhtFfhXzsSeewFlPHJeYfugX4j0Ex6ONP4qCotzfs8w7hWq27Z/6qp849asH
P0bGQJaY5CW900DmIWVV4ywpE/rqhnKS7ZkHABIZ/nXTQJoQ4yd21BIZZd4URNlveUW4QwqGlABZ
9ptd7xxd0Jjc6aAd6XBkJohorqg1BCjo+VuHRSBKQ1wdp2XJIYH9SACM22ZnfARxINknzaV/rcmb
0hZ6eKZoUKsVz3ORvUg0l235XoRbMZ+yIRbgoP9EYZAQlGdCTGQvaPaRaQEWcbncr+CdbBNBwZIG
jo/81OvEtpEQLkEIb452941EQYKkEQ4LP1rcPGsh9JRj9ariI4QRKYlgExu+N0VTZX63WvoUW1ge
0AsJFQDFbkg4cnpWbTYgLISr4EUQuN7MIJngq504Bz8i+++lp+qu8hBuA1rA+FmgDqTYisfBCBGj
elOtwBKva5ghfsgsBw6u4gJ4jJI/Dp6J13nqnIhzDKkCZ02A2kp5KTm9qpQ2xDvpBmZOOFV5iMtF
ySlGYFAg9XwdIgtWW2CVc1jcVPUmFVvF3oxwLjV1SlmVxK8pFffI6k+IymYIlKUvzJtNcyk7FM7y
NOZ0ohCFZJC/MuE3Vs1SaZaZswEWIx3RBEttP7UC6MAgSIjZ2KiApIgy28/3QU4LoOiIgUuksbTl
zd2cNlUysVkzRdTMCAEhbZjs8be8f00ZnD0xi6jAj4eplVpwQpgSa9wTds9kZ5pokbqd2OXZ8oRY
OOMYGoYt8y1qGGySyPVR52HPnrJmz6n0L0SbQjPTq/q0PAX9VwNNkscVy6Mgv7BHT7TKQsvmUFed
kWkg/EvGb/GUwCKN7C/D7jj+OaxY3DauP/ClSyr2DpU50egbv9xQJww1NKUW8A48S5i9DsJXb+ZO
JWo3gPFYOYkuPSLjE9uFSQAa70EiyIdo5glbZNgc6D8m/GeBkIib2t75iFSM7junMnOaoV6/VWgP
Fz2kE2AV8tKMaBmaG5kFMXCkQanQUDlpDsO/8sSTHBwNSODKinq5QzgIOwp7eXObBcx8zqLOCUF0
roLoqT/3eOdV6dLW1zr9Kyx+SJ0Y7BFXyXR8AXhUQPKkWOm9RZMdMZOvlfkYfAQOyj42mmIPD0VG
egRRO80Wo71hrNm1ax+RmyAXSaT8LEVTRu0FgoAYkdZ4k4Y4xB6A/plypQtGBY08VZrpS/XIMCTR
oJOrE995SCXCCWwZZFiORg8ZsvdZF8QFyCz/Y2hdGxzmgk9feXdt3NPn5NtiVM+0fyoQDTXYN/1D
8kBpqUGgNXfMxV/YSgUtmZWKNFJscZI1u5tkDNT8J2FaF9xDIiJMUDffuJjmQX+WUQco2ibBRCrE
DSjPzz5rM9yh5CZf1ApWdblxChMzqYZs2oWtT4vwaAYb8ES8k5+6uTUBXuJzMX299Okl5Furvjwh
kauzkqkeCuPSVeDtTQCzyRvFowF9w5o31jXERAeYwASBxN+B8gNXnHqummcp+R4NOu9khssLphRP
Glt3ny0YeQr7guCnNnlEu7rthpUzapCesBk5NUzcaC5AsWdtsw5F/ILJHn20paNsPlwG/86BoQCB
KU6/7tjOBnnCiL5O9qbMTH7csL95BmQ3WYgZQzrvn7MIi2DfN4dcLa8D58aGJl+41V7nZKVpE66G
UyXfSyEwhZLMEh2jIqA8JMwwQ1gaN8L+lnFHUNC4DSFxBxxwWLv5T/TJnn+uK6TRJBmo6lbPDrRa
2NpxkKpweA8y7KB0hTGBWGI6s31GlXnLBms0k9KaheA05D1LITpChgBrfWHOAFyNj8Fw5znuHCFY
SIi9WsxgIjnLAuhl/+3KiwzE50OsPGPz5UnUMNEny13OD55ziNxb5b9nbUUw23yvt2gFAKiMYwrK
EuWEIfBZRFBz039UiN3UjQEbtSIDoKJnLWCA090j7yu0rcFNQ02bL9ASDQto203/LjbWmlgHvzik
EqoPMiuIAkf6WON962/R3Jq4CuTFZ6TdC+THd7N7Lix425huaOOLy8jMSD81i9m0Ok73aq08WcOr
aFRzy5iX6smR1+Ab1iJaMe+oJ/o8d+wJdanRr/r+Rdi2xRE9IpRye04PAOmJB+7epXcXjWVi0rop
vK0Wz32cEiRqXXXpd7MUM2/TmxTUbmn9qloWxmJ8RZfNd97JU1SBPVUQvX1vJtBKMPau1ymNCZEf
vChn943lxnxJ2Hlp3YuhPDDn4alzaTLhokBFa84g14Skr9ggDFy8+CoVFUYNvmrxKNiY1PSvPxHR
5BJKhHG9J1iADzvTWmvDCyzTwl6h9Desi5ckT4MH7Cd6wuTNCz40gex6dx8KZFM5aPIZfyeHpDk1
+VNFnkCGg4V4aXQuSA706hoNsMeoBYcas5YA9srD0S8WjZNpXQXP10kOuvzS4X9kLYoC51JshpW5
1u6IoZOUBXOjwPyI2dOGQGe+fMNIFy5LstJaSu/i2fxEUK/j1l8FJATRW3eezKKppgSYTQSWBIIi
Ua4p8oPnUNRkABjwPjifMAYjdixHhKpajGHgdo3ha65+4y7iltuqqjjSlmP6ljBwMrSWvwHGADqE
0k5YzRmMjGKxETrSVUtuYEb2zivpqAibP8zw1S1OwwCLl/KqoU6WF60DnEImG/qb54B+sehwGn5i
8NlMsQ5lejOyJej+vjC59fnzkL3lpL6F8BDVOj8o7b0T85Gl2B0V5jtktDOW/QZGIZURNgiJ6e8R
un4Xu1g3rmdEB08C1EgtO+um7eDzU2vtny03nmoQPfgtThTIsCcl35TyJAeLsbyl9OkWVDDkkrlT
4Jh+kZWrVDKeCu8jDR1qYkhSEPqbZTV1AEZ3Ygzm4JNQ58dM/1J6EtXIFNPJH6dHd0l1boprZC/U
o96eav2QpdLTR4YZVbMSOiYVb2/nGdDuqcoOPOWWejLLFss8MJSLma97Cd7XtK7WSfNWYNeWJBn3
CfNweJOEymVCTD6TBSV2YzQ3BB9Cw7x+ZrYuNPw6mub+CQogo2RPf2Uygd2uI8RXa4auOvc/7z8K
GMGu9KGkSwEAA/770WWYawtSyZsrMV5ifB36X0F3jJ1Nu+hC9J1mgcCGTuiptWbgQ1W07NllQ5NS
fxEoJ9U56umelkeD3gKBGYsFWB86yzcgezvQQLqgOkKYZxSER7WNRyCbrjsKOzAq7uCgYuxFemYE
zwNdFDSa6LV9wn7kHUjPLabFMEfPgyfQUTNpXMuvVHtkNfiu3MwHKZgFKPwgtGERQXFGwcF9b1Ce
lcI6PL9IdB2yvNFUBcX+iDT2Lte4+2+kd1B4TGSC6uxlH6RT8lZcwomFKg3PT1C1es+UiNe858kn
BDgoBqQuSXhJHTyYDCwmat/qQgsuBtBufRTzUw/gpA+2TvyRj9ff8T5C2hd+SD4eMekzKXo3tZVH
flTOoaC8UCqHq2FhkS2fPTkMf8aFby6q+JjqzkQztnjLNSMYF6XVwqc7Vap67rTd1IzxslCPyNsA
vRMAMcENEpOjNuGakxP8yCSXuhH+VbC2BfTLydx0FXfvKtlbKd7jdsHUU4id0V7rm0K5qJBPR6DC
Mq9nIYQglRXizULcg1i7tGANz8DPCWE3F/FR9jTHuEqCjJqjzqwL0SBNaKKpgRgbhIJ6Ln1glgsh
ng6IaXACTc+yqfajfXzCgD/GIyRi0NldBI8PPEeNcC2h5WA/FgKsihkWFTBsCo0DMDwlTydKCI30
m+ADlxiO8DayoHPCTscJiusr6kqwFmLXplIxpVydZdlG4NKkVAIvxe67WvDAf/XjM+64TIVw0oj5
IEXyUIqbQl9XESAwCkkYB3eM1RYT1xT14FblhW3C1dW5lr1miDPzLRPdPvsyKoScC6YmlTvO3eQ1
ktEy0vQxpbN4orVReGcSFmYiLcYMqu0xPIRNqmCGVWecvCYNK/QVlYPnJwETNNN/pglnL2eXwJGr
t+SJqlOLkbQTMdPxnLc8+wgoIqtNbe6SBQZe6Yp4vHlrYcS3ELM4oBgF8FX0eglNwYB5T8oKhSqo
zIUyx5AWibYa6x2qd3TCzNfyHfZZaEDMbJYKq2csEbaSCdVm3hSYGKxj9B6ycfZRAOF2CqHUmbS9
Q6N7LnDNYGAKlFZZK3yoEOXPqmHTXNCN2rRhsXXEtv3JbTagSwYiJJu9ZhlC25K+qq5a+nk0IWcM
XAdGORoNpA7ZmY2lUa+B+Uhje6VyA0MG5SxO4MJFk291GZjAWOisAAv2k2rfA6QqDoPnM3t3FCRP
hHBjQnMbJ3179n2smN9t3LTTSp0S6TUrVHY74g5kkw3mMVRLcKfAPmgcbhFeBmX2IdsHuVtICjTv
aWQ/SorhpmGNaVvc5+YF2B3l4TwlrHXGczl3mnuYX4ikwAmvnuQ4eo4hcxi8bpZ5uuscCf4oKCfm
XAVbI3bOK0e+jT9ZXOJE0Z0Do6LBhUbEpiom4xBLLeGcqm48FLHjAAycnQIsUu0SNS7SaZQg8q4M
l5psscA+I1pACdeZ8mD2jyrFWe7BXFsKIWTr36lGtA0AJPBU4D26fK+++fkSuw3s2zkG6EUyrPHm
leQDhG0R8jy57eYFmsB7MB4ZGQ4Mziu2RidgWledhvxgR7fO/gzbj04el4QDUKzlMTQv62x47AMK
tkx7uVnQZScuhTnxITqKACgrvx0wLffP5XSUpiwIHAbCShOumtM6VGau7aMsOjVzqj33CBM81oCs
qekZPKjtV4K9i5++Z8GLhAlc+QZEinOcQXxxDppwsp4+B3uPo5qvfBtkuDqXUB6nQf9q4H1e7yTn
22h2qrlW0QS4d0e7aNI3C3VMz2EE6Wdlo7o9qOoMIaGGPlydWp230mKKAFiIhOlOMRwJ0oNmvXgK
TzgsInlYS7NwXoQLGklxoIqujk8OH2wmuZcR4kbVosmCr2+IcXv9kKW5EEmo0prZvgpSo0SY9x6k
E2LfXOkZoT8SdStbEH2w1Njkfcf2y1gIghJJE0x5V9Dpgkn2ojKSbHyiQZ9sJiYlhgyvcrDVu4WG
NWQSfCoaQnTlbJYNAzNUUMO1Z0o0LvplsYCckS9ZiOaqY64fhDcBnA0UowFjT4v2Wh6h0eq4lNXz
HGowVr51DNgRUFyaNcj7DY/nSaDsOxkQCpDR6XE4uFicBBlLJUY7xykJmYaynHILrMdZDUv2aNED
aekcZbQw1qxASqhe8zVnQhssAemj8bmqMJPcpdopTi4NXgLBFvWNVMwNljvjnJmzoCsXrRFm9lQS
VX5J6JgJ90E496anEVy9ZU67rbAomQFNMaGArt7jv0lTV4U3zF367LsHFbHoM4RSpVZB+5KpTX6O
wvNnwPXTVtUmGZYleWzY/tQ2ezdzE7d+T6qP1jz7E2/Zj5++T4YK6oNo5hhvCSza8vrT524DP7AR
BxBlp71wY2qPDSQGgh8AIr98ejWbrMtmX9FU2foyyh9+f1bGjCdvXbD4wnareI/R39kP3VnJo781
1XLmDERiPVd43IoBNZNkNlphlyhXsCnNveRArBVOblzkThg/CQInMy0SpCgjceb03hLSy8qE+qYx
qc65O0TohQwo/DnTWoM4TbDsiNICqz1cBVD/o4Vph2MLiz9jIpaXSxAjQ53rzHeSpiQzOyNYEeSz
Wt7wBW1m3LK8OBoItHBLt7YN/HOVK5rQxMvtVcYWIYDhN9Q7+K6TlnbUPYruBXdkQW+224WYtpSE
QpYG65Dzv1RyYKLuKYKEX8HUdZjJRhIPJnZPwIHjnEuFF4FerXQiCrPPUsc2Q4J4xfE1siQ0i+fS
10lJl5YfINzAzDMsIH+zydGtd8GjqwnggE8CDh3Vl4hiyTO0J7p8LFYnlYZA2ENEhC9I00PAoA0h
LKFuXzQYQ/1JwzDcI9ij6+8l9v05iuCVds8wHgsvhgoONxzV/KTQg+eUCtHriGUgHF/qTjjc5X0k
Z4c6B5xaY093wqVezvr6qItBhCgQ7Zcjb6bhqLhpGeKqLw4PGYo5ZSkGBxEHGPaPtnEnEJJ584Z5
Hn3VrrCJm58W+IUK5MLV6Wpp6rThGusbhg8yyRZXL3/5ufnIA2zPrcdKcoTDA+0zdwp7wVifqyEg
KAaL3co9lyjy56m8gXXbyKe0WQ3W3K3xllwWLi83xQ8AlEmL164VLYx8n9OL9JoM+3kO/Dril5Vu
W66njxYQeQhNtzKVP2JcBfHwwuF7JygbijCo9w24fO7VifdWv1vL3RzjXWH3AjkThoafkxP57FHB
uKdyIGZ1mUBFKZbjDXyG/KR+CvrOfkQjF/qHhkevit6t7iMIpy3CrQrY4Vr6O9k8V/lLWsCXWgiT
w25OtdYweyqqDis+LMmKRWbP8asqckjnc9fdAYZ00asmtNYBk2bEt5rMJvdt9Oexw25DYqj3rjH8
UBCGriJrJWbacyxQ435aqSUlA+C1vxuqq41YAy91Ek9dlgnGDDEuEmuPhajvKo7BGT6d/hvgUMwg
gAgOJEPQ9Nn0dMa5wuImXyOSCeprpewH/W7hVoG2D3Zo5C48HtgWKG+V5euxX6fBXR/ipam/ZuqN
1akqyKtgcooOdoQqVHC2W6hScKnpxyW2t9iVHJg9cZqKlmtEC9NNSA15GtT3UkHXNW/yk0Nqc6Be
euVNhWtS8WwHzXQ0g4ljvwwUghGhSUvXXdf+TtNfFO+E/avsrnN9F5vrMN6Zwd2xrhDYGjwqXkZl
BRnZ9y8ROL5iHT2eAG3Nss6diw+s4gGKGh/MioZyJ9Vbg9IZPwnZXSFmLkYytAZlnnpQj/QBSBTW
pfSwiU7tUSfOAbp0PI9Kwm6nOg1RDF1G1+69dBzHlaQ/VMgwMciVLIHSxi99ds/ptrINpmlRI+qL
1vdmjJ8n5a2HLix3n1xQqSFFYpNCR5Ixry/JgrADnMCyqy9/k9eNhWNlrlt/6RazTJ/gVL3GFjKG
3ZfB4DTlo4vJbb0SxC/XPATdfoRoYizS7G1QZoN9zXQq8SmHLBMuu17byla+YISpVi9acFWz24gV
FwMWaRHosxjvYfiyM96AYrfxMCl/AYcaYwL8GneRca8TkOQBer7Tvrs+T8JsjAnoeLGxJTCncjLv
TEQJfM6iRduHlQMIV9id/fLYo52CqdnCpKGNxGzYHLY9odUlliMAq1KDkB7BVXjE3sBrerS0M8d6
KDEl186PUGyhkcjw0LCRLnpvuvod8lk7BHiy9Q7UQkTOXDzzuYWH3zGGoQTYOLO1VSLfCIoc6iPG
z5WxA8YazSMZiiCwaKnwuv9J3Pa/446HecQM9i0bPmMaPjMhKkM+Q5+FS9PsUreeTCvpgVESKpE0
O8v4nCT3xvocWQUSFXwiKIzdDX5CEFDpKGuCkiP1Lih1NtaqN96SHE48lhnKMRNgSI8JS97OsFif
ut1BjC0SLZmE6pfICQmV++Bf4VJrHvRcXAB2rXIoY2CRnV6vpZpKW2B12WeCuIVC37SWbA5ipNUE
GHbeHDxRudTK+EjqJ6fqCApiQMP+7fscBg7Qrr116w05NNwtvVmIpl697v0EjwDc/nnFSNvy5GCJ
4uLVeBA+V1hi1WLSEBdPFQBZXBmTmmMlNPYgPD2mR0r3koTGUyyMMbxvjj98fvqQbJLkjvWnNwZk
NOzN+BTLD33E5Ku/hmuJL9etMxJsGWKXhLRvKa/84jiAZdU0uZn56VBcdd7+58IB+qs3igeQzyNP
3OU1horeu18pX6vDwl4MuGvpzuC+gDNtF1Bb6MjBWVv1qVdagAbMKy7JvOx3RUqa1Jwuju2qobT6
CfM10wbcI8EMDyNczHY2EdMNZvVuvmLoQTbqmB/LDj4/JyHc6yh+RfuVxJCxF2TuuLq4WYW31fGA
CNB+i/3OY5TE1VPNg6IsVTo2dNKITko8Ddg4dqr8JYBgjOHK8KHZe/a2ChNRPH6dVxUpZZU9fAn4
HZP2/iPWERpi/OYvS+BqZ6O3D5tPpjzEaNISe6dx8K2JQV9tbhKqNeTP1bpT2e+E4nLPMhmjFdMl
NjZMRKhoSMsFzBmw0iTPBpIiHsN3BG2YfSo4OtlsOQ5odbpW5A0XPOvv5KdBBfK56o8QLjzV/U7v
3sZ+o5TENc4oAG0ZII64B0Z9Zcdrd99Fh5vpApDHLWAvMiBbRxQM/cbAVHs79vAUKJ+BNgFKHEiG
S2vl88i1lyz+MpRL387wPXG+QF6t7KvIDlFw7s3N0CzqegvTvoMzWMEBk3a9fnWAQQmIq646jwWa
3PBbkQEAM2Cn6j6mF/fD6KZ2wKR9a/tHEJM2XcbUNA2gSUBSUPZBjC1j6pg+ijmQrkNJxFeawUaL
jxXMRmwHklVI6GDsz9UETuY6JL1EOdUDcNF8TBeIDhoJCg7OgVCmtFsKOby6tNExCF8GqCNVBOAw
tk+lsa8lSEHXFNoDhn4ZA8qLyHoB5pHqczFshFk7RU9PQNGaqZ9lTe2Sqfgh8M6ufK+L90o7B+qn
FOCVDtE+30R0X3Pe0g+PEnq9sp2N7dLTl4XFYxvhFr9zU2xbbnEBYxKZJph1u+KBxDOMCTiWxdjX
DtWjp6AvMWVpFqgzkMd7k1p8ELP11yU2FrZ8brHJYTMaQGf2bo4j8sokq5v70z/VaCbmItm3dvtl
SrAjEBEjSEAYxLvq1iXlQd4FAdxRYkqspaVeQ+nZYfvHalbQDVcKqF7V89B0i4EwjepbD/N5ybzE
HJbMORJUhx3mQEvVvfbZrJHJ3FlEnYRZz84Kvkb4cG0+7weWwSTPJ9R/aInyeMXuazrvLpPJ8GbH
c4JazGJNbP285iwOcBHAhxG6LWQwojeC4K3A7Qbhflfsgmahm3SLW8SoZnLuqwSVlqDqzVN/ntOd
W9TJw61OPjqVg9gy6JqENRSzfqqtkAhy0NdsZ7UXEwV7Vb5L2szuBU8TskuJ54XZHk0VJk24L3SW
lo3eE2HUVsEcIMJxGe0j0mqsp3joXLjwLZR6fYWPJu2DTq5DC0ESKQi2LmLqmBwkKSSDcdszIWnQ
CgftrebjjwY6zim+Ve0tjAhCBQqssOgbrUWLg3axaPs1ZlxeOI+sc+NQ+VBfKChLUAG2eIj5kDER
tRg77HsTa6Hh/NC2W0m75s17YmAYeuuqtTTEdOcPBoYh6hjOp3gPEbbWdgb8GutMDAEDko69E+fx
JGCpUZNsCHLRh48y39ogzCUXa9H1G23c5f1hkD4kker9Httz8Hsy6Ed5qYdvcHUsGWMTZNx4uB6c
YZGxP6aIDDQE3M69qC7DJkgfHaAFGLUM+s6CMutvPCFNjDXLGQco/A0Qoxgn+eGZNwX5wAg3kGkd
u287eyAnbUDA/HfXYaGvYwwydJhe89zklfDRoLAM9+RnWkw7wu5g9ae+uGXdPeWJqXKcjYZ3ycKF
Ef19HHwk+QzHWot75q/deimpQDPWh22eDWBFeOS0DNBniJfNaWSnqn8emzcD4xZFuZJ4UFubbNw4
2lpPqwk8WbmaTiAPESUjQ74XkC8G84Z9wLiG1ZBCuSDopYYksc8x6vWA63IaPFO/d/JlTD+I2xNV
TqctJQ4nYSsYIsthfl0yFuUrMX5PvesQ3UzrXTyyYLHhs9BRE/84KehXGBaBtRvluTQ2inoi+GsU
ewQaGSubB8FLA9Uq4YRv6P5jH1w0eBFVKKoDml88zrwGxsW3S5uNy4Wyb73nZPiKzXDaBYAsvU3o
3sHgIc5mPYZacYIJ+DE3sCi2y8swnEl2TQjwiN65A/hpE+TQMafpaaxQxcEKwTMU5qa5iDHa5q94
sKHrM67FpyG3CdNddcQaU5BG3rsDFY9qFLo7y5WGiJtSqvjDWC6w54WLTqgb1TNTjoTv1BjMnQ0R
KfFWuSeceZOK3W4VObcCpy1cZNTPMr3njCks6LTylb4xxwSSyXq2YoHn+jOfPg42pKDznBb9AR/p
GuGh95IQAebioswU++p4KN9RCZw01OaY34opSvhRdV9cxqY7WvYmSG6yswAUpdq0g3OiHrlUtrQD
IPU9jD12qYOr9Q45pjTPilMB1ut2m0Y6gOoNoE92OUtbdy5VZyx+G3qrbM9WTDA2ODBk4bIS4xbE
zmLheMgC2QO0T7ZBOmyPmNRgWhmYphZPjZpv2uRtBJJEkuQtxw57hW1g3BXglIYBQ4c5D5o4ixMM
17S9H2Ep8JDMdeJlgCE0MJj6akwaGAzN+EZ4tEr1rWs342IM17x13N9E9cUXxINCeJ0w0isw2l+p
+rEkLLn9UoatK91z6zA42yrfmu2JIQKmqNFwDNQvI6p5Ak9ldQ6rsyrf8/QYd9MInCqF0jjlGfF6
MiK+FfduJteO485fSOMSk/kyf86ilraLsZaHeS8ikpoZoHazs/NgH3MQ/zA5qWCQ8Hj1dx/vpxEN
NbA8Pvuv7biKRkhLS7ofdDuZfAmLvcjkNUiaG8HVqKpgM+OyrMBebvEbXTbWzYDHy1VmO42Ttdwf
VWVPwI8X3nR3XDh5PlejkDDdQwd1XQNBC6kUeA9+x8dRrCtAH1WOomCdGW9xYk3czt6rVU9nuFYw
x9ZWRvGqYWHv6NLKakDmrVPB7DtHLMfpR+cF14WoXnYSprzddyudMe7S/cMAzQSZ76woL3kXT6Xa
ZvDdrIBZzfYT8z7IV1E7b8DGa8y/FhGGS1JZQ2H67PPPXMMXYl5rmxgF3TAgxfrWIQKk3hesfMlF
ev/a5i9NDQ7MVweSPVC4G0y1YMpFC8d/yPjzqaDDFJOzMZ2X4bbGccvm0cZm1DJprE8eXekwYUDR
45Osr2SF5iICjXVPeGpq0R4ZQFVuY+tdN4hKgccYb8d81Zn7AihaVh8R9iF47+HYqc1i4z2tmGKB
LkKGcvC4pZyPXvr4rli4qKN106nyB7LvGJsoIZAsNHrl7Hcvnbp0enqhW/SW2ZC0anYdH7Oo6sNo
KFqktxHRsQ6nxBKGQN2GXGLITHYJeWce8JGNknO+hPjzUeG7GiIe2rIB5TmsPziXbDLVuPeKU4ZJ
kmTQEkmvSfQK04xGJQexgLIHCuOQPMBsDoEdrIQinMnMj+QiZutad6R6dctamw/NOu/eCoHd1HDx
mjMmh5rTAjJvOftcgOuY+q3R3lxgsBHcZlJ3DOBpo/zoPqDJcDd2siybJekqHIocqpxffgpBQ4Ph
obIMlWdjoFCMzg2OM5xbjJY9eS9EiilUEWa1PGQqEDuR6HNh0M25KfZXD86+4NknxsonmYICQlvT
I5878y5UEfISrzB8bpiH8s28/mT267x4zihMpBaST/8uqDVhNSdMEfSfo8GF194B4psQxFtfCH2f
JWGTIX2E7rcFnJXBP9pl7WNEJCWBpjZsR25/0dW7ZV0yGTSDa6eAyLABkjxaQJRjpKTvySoWNgEu
b2s5NeQcSMjCJYlQgPhRSeTCrcLkORmfGVbvx2TpGTmt6Eutn6ipYE1XnL3jONfZ7X3cK4B/fIeg
0LexPATmmsUkyOaKh4rb5Ngl9cyWyByHflqSL86i1WphpFEAuX133msZAN1C0E/AlZ25QwAAmU43
OGvh8Oj7NY2brR+k7tQNn2Xx5gRfLj1IYZJdYK3THHnHJePn5Ie0DgbPMncO4qo4xUwCKhZ1sPHq
vay8AYMJTIzo6SdllYmfu9rU0T1iziJIbs9SqUD7odf0MemQAIuYiTCxCh8/fvmPv/7nf3z0/9f7
yo5ZPHhZWv31P/n3R5YPfHi//rt//vWKkUCW/Pyb//mdP//FX6eX/7r+8p2Vv+wu8+u//M3FV7Z/
S76qv/8l8Yn+59X5BL9/wulb/fanf8zSOqiHU/NVDuevqonrn5+E7yJ+83/7w1++fr7Kdci/fv3x
kTVpLV7NC7L0x+8/Wn3++kOR9Z8X67drJV7/9x+KL/Drj2WWer9sxP9d/uv8D3/39VbVvISi/0XX
VU11dNm0NFu1f/zSff32E+0vtmabti7bOFoqqvHjlzQra//XH6r6F4O5nu2YhmU4EOu0H79UWfP7
jxTD0GTHtCxF1WVV+/Hf3/9P9/Jv9/aXtCGkHmOA6tcfvHn+2x0XXw9AQdUVS5cNW3cMWbFk3if/
eDsHqccvK/8nHYKh9t2a9AlSXkiGpHpiBzbQsb8rTOR57P5wfX5//z++n/Vv3o/L+8f3Cw0ClrO8
YxYRIndhfOaF6HI9OgELB5j8/f/j3UyEarLlaIoji2//h283yqESdUkjb2S/xYwUFBc21igT66cD
ww3qv/lytvzPvh3uC7JtKbolK9zQP75f1VlGmxhcTY0oqFLGbSD5DuRFSBMUAmkwheVsiaciNqhg
9CEyp2syh0sO9EbHdDWZkBM5RTiI21w6lfBPiFt4kT4IUUFMwWs+1E/iX4axdZutIp8J4MErbBe0
4Fz8D2MtsCADkTYgkjHOE1PFDkiaMJ2zK3TL+ELCSU9JT+0gtXgdVkjha5VLMwOGYk59hPdSE2nT
sD83nNl8zCGlpZPOJWBiBwbJKMyydPT1gpD926vEw6t4S+FC26WvUYTMr1pY+etIQIOnnRWZUZf7
qmY/f1S5nMy8vc+H/de32vk3l97886UPTWOIRkssZN4TPmapvSuQUj3n3FEx2DQsbWf8m/dUlH9+
w3VH103bNniW//yuTho7XW4M8kap4WijsCLZYprnKV2loMW8VoByTfvSysVXJdWLEpq+i82YD1/K
X4t77HA/woL74KPl5SbIMfefO+xE+5BOLi62dlsvhhgSG7CbhjGM7aWT2kPlWMD0MeOpG3vIGsCx
AmnWu+o0BWnIfJUIP6JEXKEDSRAmnMNWxRodYnpKqooAlTA7JeM68KVZYKIdweNarCzxl6bFZFYD
iXN0VhGOw9xtMVnNACVHcA0T7qz421iqFhLwi8dMNRD6HJZBpL/2eEqNfk2pUjH0es1Ysy3lpiIo
U8MZCLeuKQna8zhgWsfgNKZ2NanYkoahf50shYtbqSCdwK7i5yPBv8eItI8S+QujTHEhXPVVrFOt
4dN16O0W3tEjCpbVLMvIYgBWmSdJW1OBvcTC/NdLTROb4j9smtbf7rrY5P6wrQxBmrqZOcpwwDEd
5/uZOfE3xDmJu9lQHafiq7AK+Ji2i6NlRcYcTyjPW8l8gKeiSOJpgdSpkdF6pSgWCVbtsThBUDzV
aftUMBOjRZzDbzPQrG1p2XTusmY5ia2lA6b619/pnz8+f/tKf7dTeiVEmcCDbJl47dTuk5kGayuH
9BSyL1eMCEtEHLEr/Zu3FRviP17J/0fYmS1HkSXd+onCLObhFuUkJRJCUBStmzTgbyIy5nl6+vOt
4LQZpZKJbisDNGTE3tu3D8vdl2METZ+xaLQJ/3Mnu2VKonhwzfPIxMYkIf69RPvr7B7fXp0rs/Ly
OVHI/XUs5q+7vu7xbyfW2MZl8LLaYqIKkshd1akxtS1OPw1EO8b07DFGwzOivVm8H676CuoaJODJ
CJ9qqrgY6ef7HnUAMDZ0zb6MLGgpKLfimmNeKbajI5Wrz0n7cLFMJnUIg4r+vqfnGRWqq2FCaGVY
CIfj0ZdiUwRJ+53uBh3Z43NH6vTtRTvWi0VHpuOxVDOKbNMNrJfWL+ujZGkLcH/aPyWKDVQOgH66
fjOwbgdfqrbhysRp/zw6vD2vw/pTYDwZg4DJrdf2WWZA5qLnPkoNFMtz0AKEjAwr4Goaw/vSyHda
cjcC9tGb+/Y6XormtozQtTzLtC3PDyVDv51diZsL0wEZj0wEMKT9EtixsVD0sEexTXj43V3+4DdY
L92U7ZkRD7QjP7JdW1v7+zOdtOfOLfO5tNiDa3kDjyQlZZjt9HGCq4/AJMfS6Y57fKfBFpoYOobV
1wmSEjHmkdN9ex98U9bkdynWW4Vh5PF/x3UsUzv121stjdlU/WJONPtZh4BQb56dXWZdIIRiUCAi
qq/JNssSNZZLnzdUQkG+U657pVd2oqVX+kP6+Z3ecIJrSLp206tIQJCUVI1gGlCsUmaVGd/mFGTX
LfqZpk59ULFyPZBnp8RsZXd9Ab9BG96mWX3q46M+LTC4Sy7myLa2x80rrTD4P9LsaLUxDG51O3y7
3stYDA38+swlp8mdMl6pfb9wdrI6LmqwNZ4t+1MJt5AMhl6cUUlP+ugKsdNKk5QQdnleDDKGiKxj
5bt4ftZPR1y36gLM1NmiY4DuMVgY91z3x3Lm5dHYJj+l05wR3xJKOWitoHFj5D3WMmn36ZVbsWpc
MK7QSuG92+wHv9kH2CscjTlzGcrEW1EEklzvFuyrXmqiNVGPy4vi5CfWwZidc1UFD45VH4fwkzdj
89nU7cToBTNBPGXzNbfDIH2lk5KdtZk2/L9to4E7r8abZPF2Ul/AK5eYMUKE7EzTKEM6XmNYoOR4
XO86SmQ7xpPXEQMhSJs4NSM/6ALPGxFB0c9eNPuG9GrtNfslmv4OUv7s3gec2AqiY8AlCK/XwltI
dtBN2qyu+tlQcRfwvpsri4u6RFvEgJu1ebRyX3pIn1t8vMtym+aA1x7OrvmsA5LGycr4oMV76JnV
f3IcxIPJeDV1U41AOhBMSXBUIVyOAXL8rnYL6suQu+GZz7nG+clwWvjt6YdAc8XTf1ZaFssw2vu0
98VtA4sd05BmSoW5s1FOwQx+Sth/KCqGnCJMKY5Sb0MLdMVHQa/VaKtYPebRvp8elp9JwHBxk1nX
bB1zPlCaNgU2OigEzOuglcUTa9aGqQIFs4OedGxJ1JMLQZwp265TZ8eE6bJ2drjr4XLXBvRT9rSH
UsYWknZn2QmMpyHbiNt1kvheWqhukK+MrgyZJ+2j7qaOyoX+Uw4AXk3SIummQe6Cy5XPVCmD4NGz
F1sHxRPcWLI7iHyIKStvqqbcae15BmbputRSPEnXL5T4cZVnCpQVjASes+vwSLSZkWkdXK7Odf51
9bUcWcHQRlr85sk1nfvVgWJ7Mv9m1jvvcjktCW7MxGfEOYJPyhyvcoQb8FYq87lxPsrfV0gjpROq
A9N58Ib/jlT9ABXtYsCx2Npskxy9BQRJS8lctFYTH1L4JyS38nrmzCdJzfQP24fCifm6hU23LgQT
zxVSXDHbtUWi+YpcL5n0ILgvmoO0kRQJ3VFm/8jUEsO1vsgxlbM5UgGOOro0VP3xjtJrAd6aJFQ6
UL+7WUU2Bif8Hc+yNXSOvZJ4bDfUhAORf8taEqHhK+ggB953wuMdJ+dOQqbNmHhWeWn3FdpCwuK0
TEDtqPPvs5PJXZeDcWsU1i6+crMgXGx/6h7Jcbad9FQn5vuStl+K2GDVe6om78GbIjBmAKHCvlvQ
hnbnPTgUJipqrAM0DO6IzknqSzZBN17me63tG5233jm1rUPF5ZYrI7VHnLKXNrRX974NjX3N/dUL
UQVXX2jpaq2/cbFHXyouPenE9ZteDkWcCU5uwi5xmXaG4i5r/rRUHcUc9s6cgg8unrKXtsduzAET
Q2hMiTu8jmy/dXam+ilsgw8198oI7XvtR+itR4Oyt3F9upTeQ7qk3w2TeAFfy2NB8rvkjwQr1aQB
iQKcbpPOOi6sSXq/HCl3zKgTotIG78s2+I31abMVDTJF5GBz4OkA1cOQn+yx3vdUUaiwwbCfV1/3
XgekIEeB82XlF5DgiGxMTnPktvAKyeKwcealjqYBH5/dXfjTb60bs2VOIqmf/vJ3xkHMiLfeXZ/i
FvTKI8IK9fRfDHF4WP8yZbXzV99Tre9FJ8XvtknFFB7xEGEPnfWg2E4+15zRhN16dx4jTqXxJFU1
3mpSnWS5SkweEzFpSKRIHMctaY8yiiW3JGccXtVj95Bc2ZkKhcV84YDRC86Me7y4+5mZWzx7QHoV
6SmG1DbX+BO6NQWjPhzCsLZvKM8sGL+BxSIeueZION+rVqx6SiMLbAQpuuRK2hlgwKMb60L2GCrS
ofqCwcrzeD+gCAbXOlwhRVucd9qJJCt2Oumh5iYOJt+KoZ8hecjmbu4my7UJg+VtbxuP4X7bz9qC
jpduVuSAyQU+sJxnv3CzqHcOpmFwprMCSTmcsn+mfecGMoaoYkDUvbS0VKmi0RJ+lpzpcpi4mmpo
jLO+K/0RUStqhM8xfU4KMKrsvXR07j7LocaH1QbLB7tyEef+yQ7gkhifrJzQkesoRTW/s6Fq0anq
erSYSf2Q5Eg7IvsjGo+1G/6wC9bLIFfO5m+74LwImQY3D5yioK9fKpzGdkKlPsEzomhh9G6ykZea
v0+EbVlnYYLpuzD+9Aov0ZXIdN0wxPW3XMsOMUD/9Hfj2i8n/xLi+WNtpc8kiwnRiWyTNsdr7O0+
DNQNvy0Elv0vX5tnR1boAtn6ge2/EIL4slTJEhrzWfG8XOHZwVVYNqszQlQJjuGgVnSZDQPdwdm/
/Qbua28QgSspBiF09V5gS8Ncti6lIwwpCNlv3MkoY2xjcjbDb1tEkpxBaN3knBIOYXm4FDcK3GWE
8OKCmrG3pGOJNCkS/j713g3nFXTf+/a7BSeIa33vm2J/JYvHVyLQ2JEfocxivDzV0R3frvBxxUoF
fHZFICesFgWSo/Hj7XW+RKA5ZM+0vdAzHQa8+C9DrT5crJ7RHevZpvZldJ8ydrUaAR0gVhLlp8WX
337iv8Monuj6LpCDGf0C5H8Po8D8i9407fVszR6NDiRRwqeADTCu/uHtJwWvnKFnRq7nR6ELZB++
kGAKhcw66KlrHNjrMqJEBZzvsjed7rZIILG4+jqVemZWhcMQ3iE+LAwl8HKPynz3NDYwkYT0h+rl
PAJf0z3S5r63Xc4W4palGXd1wjQoR6QMBgW48OrNxWOHcbX0iKM20C81X/IXtKJ/UyiwC/3ykVX7
3bDTPq88NC/yx/d2ad9GMyLB604dbspAXz9FlPq7j0TNJN6Eo9Lmk9JNqG9tLymkAKDIURaN80Kz
EZZXLCuzIPWeeUrpHYvRuy0ZyBaPSOzbG+29BJIkRVbIqXJlURQvNzq0LtUcj/N8nq8G9YNYum2T
Zu9Y+99LelOJXXSPtIVlBFGNwSgJ37gzq/gQOy0d3FyTBu+u/tHxLa6ZEhO0lMKamT82hv0xCehN
ZUWcVzaRGgx98oqVlcGKMTF8uzb92xw1VTnfRxR2Q5fwlWL+vgRKgwWF8UtTDb0YH4iuO3YUjRs+
8zsXOO85i+vVpVaVMU/X4KFLggf40KEeJx4MmvA45uEf7ty/IRXXs11SS+g1ooBNbH8DEkYTjseO
PldGod1NCSu3vjcLXGhfJBsGUzZG+0+Jn1fsiZ7J8YQAZYHnvrgKSx43eRAWlFkCdsm1xXDKNy2J
UIiKhD1lJDsUSsQlqYMKxhhYhd6WE+e1C2lLz4DWu1z+F2/h+snkZzAvE4//KAMKAPrw0FFxLw9K
WjUxKWtKf92IGtrojDiEe5tP3smKg0PQ2e9k/ubUPfUQmFnFdID3h7OPSa7kw1NsBbeoz94gX33f
w4CPm3bjGOS68qe3l+K9upTAIQVIFEiS68VSMqtY6qEN5rNhgzQiemMLuaGPyuA26yX1/kirNIcf
wcDGZVjRJlMCA8Qw7Cb3qQiYkbDdfvJS5JQ1kQByxPVef5t+tBY8aE8j5BL0ckqNALm5RY6rB84g
EMdBg1BhaD2NWbEfq+9KIroNnMBYpFu3Zo4c17+iyGxCbzgzMIva6bhEZB3/gI7ZLyFeaQD7t+3Q
dv0m05c28pp4YYSfwkfX6/YukwGcJ20Mkbyi2jDMdyOIuiJFiZkihSsBuP7eEtHJo7B8qDZwrvBY
h+wDoxfIZBnXT28f3b/RRZcEbuBjZLBA4Uu/JvHzC6kqSsQaQHWGm7hoAR3Yknk3ZVU9vv009zV7
9/vjXuyMHZWelVxgSpI3GodbmCyATzBM4z0LhiGVqJxhATRtp78CHKVl6llUdjisuJojDrlgP4+2
Su2QDfzXd+/dmJpK9u7yrEhpnT5ZxqGe/6LilNA6VjXkGZx9GYmtiXkEWAoFTBicwkk41rMHn52+
yk9bNBW8vfTXvDjP863Qt20y3OZLV75ae3dcm56+AuLQmd4N8JUFyFGpLoWZ5KcQ4m0p1GK+/XDn
NYnkegYhELxp+c6LNJHph2luN818XmjgFCBQqhySahPEr/8Ba7hwMaVRlX2t3l/XBnYh4EhEsQqA
i4gUXOtZPzDCtpxyHmQU5WzaPQhbmm+Rb44J9shM6DDpNGO42TruhKBlSfHx7QUFr8otoiv82cE1
foHEL+3QLIFNubAdDFuSyFSkX3/KI3ebthmgt5sWXeeiJdNPuvAyJlIHI4PQhtUDUYQQD/tr2rg5
LvXP6A3UlkCHJIN+1dmtTAhcR/dYmbgblnt0LrSSwI1FHNbhy3KlB9sj9+gfpMyYqwCBJooY5dxi
XPXZ7UCqCqhRGkveTZX+WGCgrC7Z+wo6deki+bscvFV/WSN4P5+kpwTkytn1RoZvrf0G7Opnx9o9
FaxQzlKGu6xbGsL6FtOQk/F1vPCSG9CzuoYn69c1oO/tvf9XplnqzTVNh+oCC8u95SR/U2+W28Gn
sNA07PaONiEiI0qthpR5rpRdKo+rxG9++7nuKzGY51mBRSRi46dvmbXfnmtGfWFHcLadiWod97IX
bKgksXA7SXKz/lUlzYZxFfQkBSD3yjwIVZQACypZeFUkd+gBCzlngYT6c43gJ63Dh7QcANC/hN3l
xLCnnntopP27j/30cQOrDcA+pQK4sYr/lSxQIYNSu28v1X5dW+B+ERu4+CkvLWpddGVvxLTTWguU
gwFIMg/rFvMgvZet3p1gf70I2Yq2fZ+QNzcscokj6GJD1oV/r5RoxVYFH2h2I+jJJEOwwi0MBYvg
ASWNjJp6+PyT4GgpBd1vivL+Y/EJQjW3zBsIkhUQ4st4GS71+1Rt0KtookaNfqQdAwiYodQROmUm
IQ8yqNdSulhSHAS/jF3toe/rTy0IrbBgKRdp8TFkchapTmGOSs1sL2YxKJlDGYl2feVlAKyU/FAV
QWiDaYUZvDVkoUlY27Q15jl9dgC6QkFlW/UoeXV6azv17toqvJ1NEkp83YX4T9i8cHDSi0ZdkPvu
CDh+IflbmhHwSBvgdRT3ncpHz2DGQftXdnc5Ih67rHleyvdD3u2Flwbsjp7b4/coD6TovKH90XY/
pswtF+QaWQCaZDxZucpNBL05JpadVIUKMHAMjCOzHXdrxJSw3n2vQIax4hyqcDNVL0iFYpOEDQps
VIGC0G7QGRfocIRgM7iL5FWREy8hs5zb/yhjokSvYKFwcXcBbXMw3DX22TZsEHhq/nNqBDDCPSch
eLfNH3MkQ6URSuP5nJv+zohqIWsoqIAtVrGHMqvS/NeAeknlp65k2UjcSvs7OYLKsQnSRHC3ApCF
BKFEUqZZa1NZDqUZE/Uh3GOJ8RDc5JcnvYhjwY1Ef/JIFojsRkGZhXxzyZ4Ms8Z/KZc2e5x0Vd5Y
1+ZPiepIruo/ETfXIyYg40kMh5p54coaeeHXoQPUYcDSs6W/DPe9MHlpGMG2eUtfTtVQhEq6kByT
ctfg8QMFVPLmtiql9r0SZoK8CScEwP0vwiBga607Fb8oyJD0+KRXlCjIegJubqlyHJsH7bV7dJD+
KaH6//cHF9Cnplo5mdSAqxj7LJHWe+nqkNmj3e8/0hFC+YXsZXl/1I1TyYDShTGYlUBLKS4lCHVZ
t2RhaN8J1xph6qR/cYbASqlkncrExbT7s08bfx5yqDlskKg/CYFypzbwNGX2m0acIAKByl3SEy+U
0JIb4rwEi18Y6aPnShTQWUIKfSAzv4NBnAuupLYA4AkYVkmiXO4fo7I8hkjTb1ZgQ4sMdh5lmLlB
unMVMlM9tjQ1USLm0slCaVsB3Vkc9UfpfpkFn3yAMHblVsnImBf7MFNzrSyajkUC1Dcg6kR3Ogg5
nheGLBiYb+3p5C83T0Xl8g3GCtjPPbKP+dgyKehHnXe/IIsYBSsz4KKmLAgFKCgdTswdsEZB55Xy
rvKvLPfXixQBR/HXCohXjkctnJ8bKKtRSkdK0UEdM2rtJqAJnhzHptua4KH289OYLZ8sPn1lk/Xi
ilqVz2tJwfVwM8h900IuCX/W33QHpUqlQjPLu930WvAU191eOykcmPh7F3oeE+lLyn1pl6UXxLLp
8ENPeFcwODKY9cTHoL/cOT0pB+MQXA7JHpelpGNGeZW8DT634Bch9dvKX7BJjQXwTn1HGWKGeYcL
e1q4ONrD01LB6HN1KZUG9e/yXUH1Vl9cIV6n7CjmBO1feSDSl8p22XRibJqGOkUZcSOAL2LY1lpJ
v9XPAVKUmfH3pAxuQ7SlcqqbDoISb75a+/LKfCmDuuvoZFr1vmjvo4HxcGV7lIzrNyreTAn9HLhG
UYGOsCKFsHikImPnrjHYZ4eWHZq80xoaA5gYub2b5sQq08Aga1cATJaQTicciQrkpGiVqh0qiPvx
HobY2S3k8guIQ/R92zchQsBkqLFwCbatqzv7XnrWyB2SnvfCk9G+OQ7NQCZwJSSy+E8SfLp4611e
hrdct2OOz3qYW/ugJKRSljJJKrKQCdiyB1zVy0RixCJBicJXgk31QAUJYqXjaS6uaHKqPSjOT3YM
0TeOqY90qklkpq9+RekpHaJbrCzM/9z9zQBM7ZGkQY60a/0FJllVRCqp0A7L8ElwDAoEvRU2COap
VFSA4n5saVlsoe4LcIycFrkiUk32fH8NqX+nimlcoa1BDaqCTtlDm7C/Xu/m/ME+rykdOsHTan02
4ZsIR/JUmNLuYh1Swu+aSSjzwLKX5f5a/ymucl6zFpFKo6OIsqYtTPnNJU2meTGdfCaow0ThsZPB
f8YjVgmJ+4yyltGLgWQiaimkXVVnKY2hTC1Gw/KRbnSPLpfUmvKGJSkx3ZuG9I2CWxk76VYp0SKD
/hb1K8Otr10v3R88z+C1CB3jR6qJStIg3LCz31Z0YfTQ1amZlCitzLAOi9JhlVXofAAvZLYUpSsh
rlouBe8pUL1KAgAqFNSyfjd4Li3y8sQGvKnuk5yxwHpSbQvajuLLNv8mJ0ymasy+OS7jRLl92Td5
hrJX0uBCRJrAOFWVdU6oHyLRsfm6JuDNL4WtSHQhABL3JZNx5NPq7isZWZEJU1aueTRDpq2jlBpS
0S63ETHTq4MF8MbaYm23UrgySIIDuLXx/H9dBIJM3wr9+nKB6Ln4g7PxGvTpOy617gHVcfgc/4SJ
UtOz7K6lJLzPpt3lp4JPt36iTNioXcqdSIOA3r4dWFivxc2e50ak1CibpBHgn8/MmqyO4lRZgAlM
Gb543Sh5rkBUFJHoONDdqbFFS0ouNSEjECqubvFd4LExVn96pVe3wafek2J1/ue/KLxMrsuVV7LN
82B6H4EnTc5y8/jgMpDYlDFk0ygWGRRMvRwJ+Zuq15WOvzYM+Ot2Tpi/n+lle3u/3NcuuB8A4jvc
Bh9U/5/7dWXYjLn2M2dEFKEbrBhJnkXKUPeQchkhtfPsgwu0O9jRBFF1BdcFuf9fyYNKVyjcFKYn
qbYCYGXSywo8VLMgpKHPKc0aMQbTT/uyuU9y8ZYWL4ZLsvllKH/CAq1eFZ7SqFFB/hnxrYmBL3Xx
h6W/lgwLHGBBTsWOzOBF0rVai3zMIlJT3GIz0oIhWScvp/p1yAzIHXx/e6//9MAXnndcuEAcLg+c
YQMuYc6Nf+jeKWsInqCcztvPe+0q/L5A+59H69h+5feBs25JTYAZF80jMEaISQVe/fbTtoj9ZWDx
++Mkab8p1niCE9y6equS2DGj1+UsDlcmSzYweFFrLU+HEld9mchUelbqL2JidnSv5DLJfql72TYF
1/Kj337DLe3xrzekYYQeIFedPi9OPDCmwjav1nr23O8r8+qVy3Og299EfFHWDf5E0msC82OaRWPv
73rwGZr65DblO8lI2auEEDyFn8JN0HVd+bLf8mU+UBDWAruxe9kae3znv8Ow3IwWTecgbJ59uZNP
4XYwhpokNvhpdf0I0ZIgCKx/e8X2qyLguzT3MKfd5r9/ngmpmdx0ryGDFEmSKHehfEXtfK+6Hx14
uBbcGtley4njAqoDLE32YaJNvU77nV15JwGK7uwzzi2G+OHrtR63NEuEjyrMMW5OLjaeTNzbb269
UoAL9IZCsk3BcP8qwF27wnfKFumV0VohBhKtIKHLBut4H+jEMZOT4m0pDyUh5WjpJFXypejUZISa
jK0wEOwxZY1kNN/hASqGWFvCMVxt+SoKfKkoA5eXK9kusEzza/Jg+KpMpyJi/VNBlqImhbIYEcy9
NJ8qsjNCs5J6GxUwSM4Voqiwh74l5n9hfAhE5Ceu0LirjIH3UV2Rl+Wny1hsELm0pZRduuynmCj2
SX07OCTA0sAI0pSq9eptsqS4G4Lt5L7roYKo9Zv6mr7nUL8gaMP0cUeUhnG3Il8+ciU83OAJWocB
i7daHzyKS8QOExto+YraCCRx86SYq8TDDj3bLOF6df6ggDdQ/l/3ke4tz6ejJ3K3Fq/fNEYajWVc
TNxH+V6yigKCbAcUT4gTJ6PqeNU6CYpwyIFs54J76EfbqbbwIReQ26QLLSHYDR2oAjY/YSRnwcdw
XniqKgBTTZaQAGAmfTUO2TriFUWuQ3FrBV8wAg4jI9+W4lc1/m8LfHH94nkYPfvqrue8zan1Qjbj
H9caE1OQEiST90f359XMXGhGNulfkzoW+4XLZeWBWQ4dF96j/zqj6Z7Zv5S4gYiG/c7zDSrjkhsB
94L6xxDGzgoqRapZ8DEpdumB+8ure9xwe2oTzIT8NPlGHLl3MlDC6t/eIuu1PQotGwlwaPMJoxdm
Iy/JNLpGtJ5770m+h8AB1bQJejIJDWaQAKHdQgTlH3BddIIqAtKNF24tuVVN9ttv9tpeEig45ABc
3zP/5b5ypy9LU81Uy9TmLv1kfHCT9t21O1hw749njtLlMs4es/fQOilwnXyjNsz2ykgvbs48K4+g
2j6elJkRy2SZXukx+/H2e7JXsuQvLpJv0tcTQavp2l708tSzMfOvQbFCQsfkWbj6fI8ykP4HlO+h
wekV/aE1uoNt9Yfl+j0jcWtgXZu6PWTFD2voDvX0dz+VN1Cc7aN6P8E4W7bLl+za740ErqKwOQTj
cMj9DyGo0MTpRE538OOPnbKpsMQkQbv33W4/Xrt9NAFfMVl9shke2tO0cK0OZCG89M4VoOZ0exv3
3KrKe7bQzqdjmxrc6OF82+bdIZtgj2jGz1pFZv8qmUlpdY8Ze6gEk/4zCZZpBLxZa2yUHdFcMOwW
pj91lfU4dlDOxz96twc76g9rwpBkXrLrIyhRu8PAn0YHAmABDtDRwniGIJqOEjibPL1+JHUes8ni
P3477vZ+2+21Yv3WBVzJZYpBOTJFiH9H69+5xWyWhOvMj4xZdhd5qEqq+tuhJe5bb/SJczkdtz0F
83I9hl3IxWFapsayRaQQVVtkW8sxa/VimupMrwHknctfC/gfu9OwMdfoMbq2O8hZCN9OFrm9IukP
8RrRA0rL2MzEcXKvi7PQ+cgWQzGVJ+ndyLYEznwcoIoxqxTOumHnMDpg4qCCBvZaj0FtzvhZR706
HnzA81F/D8vsvhymzwGRgQfHpI6iXKcnjxBzpAPGss9bxUWe3+mjW2M+5tCSNUt3oBm/DBk9yEL9
gVGlQXdYq4XJD+YNKT34JbwTDJQDxVkhe+Nm2FZ7Obf85qUwHz0WM33LVgfelF+vPeWXd4FzvUts
50EFmwV8gmF7uKb9oYRzfJnWR4cA3Vgh2IClzWKWRGFd74squ9OvScIW6nUv9fRU5fPRpTK8eSSN
CziE7HXLUa+gwXezG5HSgc6aYoqyB2Fhn6vCe6AQ9ODWuA5IgsN/6KuT9qCyAlDtQwP1cxgPB6uk
NBGZdyrzsSF4Gvk7EBE9cgf9Jp0T7/Q0H3GzELU0Le8lQzox/VlpytKyPq7FtMM/jQ1Y3Qlbw3km
4fqkS4bLReHF2ecWeVZLny0MvZ+9Fm6d+ERh6/2wBA9Nk/9sYZdwh+BBIpmI0aP4mmefXb05+6Pv
ZP50lMClzObyuCUXDkJEC/0Mjg0tgs4Okosgoiy6Gnfmf1swtJSZpJHffYoAoLwyvwt1Wn5211TD
QfrGX746BtXpDYMy6fGBv2yKWDWjRYPrfbz0hxH6iivMst7SHiSzdrqcC8hirn1+r5VrR+yJW8Wm
Zk9lvX7URXHb7w7cGAb1g3qt4c7u0qNBsahSQBUs3inqbPFuIVVqM5puEINgfrzA1h8xVU/7pvsv
9acsd8lobup0dJHHObuT3hoT410+PJZWdrdYKXXe7ZafcASzGM5p+401u9NbpwNcTTTmBs6DiWqY
kcyoYGYyIpaMLYjkdNSPDwiHi0hqkRaYri7UiFnbFB3sEXCL985j/MXzl00v2rP1qN+7zB+Dst4H
cK+63lHakLD5xgCfkSwRzO2SvMUbR1yVaidZp6UZXnIvEb4y9FMXoKBvMuMuXq9MyLpk93k/HU3e
wp6YT8I1lm6W1iwQ9RA1zkQGYEcTwkth/3DiwjzrWeNurZdH4Ayaz384eQ3jKhOYkNPZddAQ25r1
FvqUSzNsb+YsiDaKSdtW2MFDaqIVDqbZnbySAWIIfszcGZUlSDHoCtmQ+w6MLHfR5tK/UkdQim4q
KuuYtNpOxw8RHx+XBALxR533jEqTWnO9rxGToPSRNVuj4sxqRvW0O4d0k2yAGL7dlHHu8KebdGvd
J/TVlz5wF4EAIbeuojfl99rdEh+SqbUnqfkFJSn93eRXqsvgzeTHJZRutJwdbz5KHYecO+MwKcH3
YGBj95k/FVMraiZkBezvJgw4aeFChJkcMwbXS/1n2XwOUgSWIgdmWR2GeD43yGW3NofB805TekXK
TArIeK2mOFIIPgEReQW8NZBhF//V/O4kwT2ifLZ59HMuByMhp26nBRTI72YJkFWzze6XYT72w3ju
eEI/NyfIPPVgll3ajPDFTnOPN2VktlwJZoCwiTPD0XSfpBRky6/l9ZsX9U/r4Lyv808r96PmSLTg
kkyUxIT63hu5EDpO6TIZsyz0H65rdi/DrHfKgwlqUWWuZgahlEC/2b3FpZEYjgYzZKDE2i5KSj0N
hTuxycwGzN5AbW7vP7TYQ21g67aHhSTQxfkm4U+b/r2zLSpAnPKYee2ToMzpaTWHz3G7PjaL994M
cXg5cxM71I+guRF0nK5zdvyja90GWXHQlW5s6JZH/7R693PAFTV8aD5z2AlbL/4ZMNNkCp2v47Ci
aUBMYQ85aG16yT7gqmA5fYT+Ys+PExx1KADwTQPiAUg3mDch6XWS9bHk92Qmte0y8vPKiLub6a5I
qKIJvZ33WZdTOxw73sOM27X9NJ+cF6gbOkCxDNnw2NT5fWniiaIYcwNavDk8LVSB4W1pn4idb/P4
q1Y9TPPR4i10ChUnJfGRLZdmlSWO1uu9VJnEVz8jr8flSkjcLzXEaRxB2ph7uztI6hPUt4RN+qS8
5ne6i1qglEOa5XcybPk6Hm01r6zfzfpHPdW4AjZDhxmikeLgaHVzFT1IzRQova3c07ibGC9vmA8z
mSyrvv60iujBK1xwmOxH2Kf36Mtg9SiJ4AbW2b1NybQzftI/l2U5y5ZBu3vXTO3NNFM4wCLX5bNf
w/RUfXG6+QgT4Elbw+cY+Cx6qFzYpJkfZRBlgvzkgiCa55gpgtGVUY/UKSkwpYeQ6eDpfbjiobnL
WQpH9l43HY9sb+L9SYBryN2SNngYGa44LQe5AFLhcZdCI5XepRiIIlv2Vjrd6O445XqIrh9aLA8K
28dF17noLHSDmnk86oO3C4k/YqWwlmNG5shlCi1sXpHD0Lj0TuYnncp7n2Ji84oxnhjxjnGsIGEp
GJvWlcxK4sD0mYTI+6L+mXYe/JsuROhUKerXr87pwyW2HvsFv4bb2KfFvdS6gy4KG3Sokd9jMxd7
edSF10f1iJVEo6r5+LHbJ9dh89hXuMN1jZwWfuMiObnYlWtGUVn6V3dBxfDj5OLf1RMj5mkqf06q
y9nrg1vGs6MS8mv+TYvUm1nEKmM3MskGNYFVkvGe0MuyVCOOzky2woTKdApPRuOehgtdepH1IX9Y
UWfB7D5oaX1EqpDTl7df58V9Y6X3GUZJmnfbEURATrvr2ycw8geFTzmBsjwnOV/yRkoI6qzom6Ib
vVvtOow1xNOWCVObsknqM0I0W/SOEXr/mVj5ZHcPToy3g1mq5uFm7JlRP0zVLvFW3LgxP845Ey0C
8MSxOPtQy1oec32M1mlu0m6F+CW5jJR9GUwT8ah4iQzr7tqEQOnWWsB5bf2cug+XjM/ybXMXZow3
WMdqn6bwktRRBbNyOpwNxpJPA81mMHz1cXjX+QtBGQN8abrdeYBi1CMBEsVn3XuZ7RX5kYkQ7Idz
fy/TFrIyafukqA9e9WPBRdbmRG52FzvTUxsNJLq6Q+HhmMPsO5vLFysC3xoYyO2G56gnS+ZHAM7x
1FbUC4xfE2zEaBCndZQi1M7XqPG+mvH0NPSUE2NwL5yXb2iKzdU8LA0qgBFfOXOv531WlmfoqmBa
u8xQ1mFb9Mm20Z8bSP0vPuyfjBso4gQ6uUJsur7nnlK1NiNccot0m1xc1gFFzuwtHyZF2XyFE0mU
3skDSfvlSzS5X7MVU+GnN861e9TH1N5jljhfDCaprlF2jozbAmqSd72Z/rQLqlAwmoMkfGbq05IR
DQCEx3Py1Jm3FYOtzPWDItoWX0tqN15QWOb8NIfAzCZDxJcvy5AuIM7XD0NZ/VA44lO3LYPhoZdo
A73zEep8hhSVxC/zRMdoPiqAGouBsslnaS9pZ/10ZbqnnOhJWkoaS5+kCx3h9WaYWBmVBOK1a8FI
0gCMs6TU0Rg+W/BXOIX5xZyHb+Juk2a0qukz1ADvFLMXnn+S9ptH74G+YgiT9nl/2SK9NZiPCuFk
BAaPUZwoi+VKd2XO8BTGRVTT/zlGdu6G5QcEytgJ+7gaBzNdnrbocmAe+WMdC02Hgd3zv5oCJbAU
cmSlv4Ys+anbLG8ja4KvtmM+TlW9T12bST9dsZ+t9SDvt+qS90P7tUxxSyF/Q4eeLMdmHCwBcWsw
D2isfzQrg1TTv+U4y98aguEJkrh6NY85H19X6b0VFMyJJmjr0m91uT7qRCnWPcbeQdFzeDu6MWH9
8sXhY7Mh3M32l2z0H4pwfuoZusE4dHY03odB83eymI9pA3q6aJ7MyHAvBJdTkv0ZLWrcrsNBCM10
idWuqCHf1ALwTRmlOMl/Ou14dOIxvVmNbFPqRRGcFEgp6pIaI7F2tpflSx959peVQcOKY5IQfwhw
YfOrjCOB4HSWvzInmBZF3OV/h5YZ2VHdQ9THqHi+HPhwXZaEB+i9hqitJbzQdvjzoxxX7Y7kSMmM
pB5oQWqOTeyc5AXIM6+G5eit5pekCL+u6foYZeX9QpAty838odCDmsqj4md5tEYL9vb0Tkc6M3zk
RgJfdwuFSQCNVwLcnvGPrv8gvKJx/JMXNLQYG5vYyvcr8H78gfZqCV3fmOfLWh++y+p5TAfUpoQG
jiMBYYvzHtPkNRB9yosi3XmWLhib/vA2EPdKMysUMCFAoU9ZJmXbL6DMWUXxwZigWxiHpmJR9fir
kGCixiVpwS+hohH7guW32H8yDyoQ4CKZfn8Up5hKJVRzpWq6gDYwpQBUNqCeVpU2CRcfrb9qax9+
9SH7VHGwWlTVq2n59GuqSAG7payrap+UWTaN6PNWXNRaB8oBVO9GPe4tNQIhAZ+eoF4xi9Kst3fj
tSpq34TXxbRtCg4D82W2jar2al3adSsdUfpkK4VYn5ToiEhliMUmp0iK/MLbTxaX37/gUDoL4R5S
5ojqg39mvS7LOiZWgQIG1E/hwIJNVd0y+cDMeEYgrP1ISzNj8iz9m1p5CtGVAUujj94lPAQkxYaY
SlMSNMLBq//H3Jctx41r2f5K/wAqQBIkyJcbcTNTQ6YtyRo8vjAsyUUQBAeAE8iv70W5TpXEEpPd
+dQdcSL6+NgJYtoA9l5Dl3x44RgBVzSV6yZI4Gpt+D0CQ/D6m6c0+ataSBGURerDcHiqTQ42OTdA
nlrAkKfCXeVhU4CqCXzxVERAPXKqQfpDsGW4XIThdmLYTQj9iVso8RdrXFm1/Gh6JF/o4/SngHxe
/AZ54OHMH3n3SHvUKYffjKLy8X9QD34HzR4gtLqeB+QDSLWzWRgDrrsuxknreuB7oW4I8D4Ed8A9
gLkVPnL6YJW88P/KDoR0kHKmusikiDgCAODgX021VAoKwFQ1Xa+Pv3zBPG3ueFiik9IPA0vt7Zgz
uNxk1m1ATo0nedqJTPEoWAdZZSDLgARADmHSP7KCbIu7iWuJu9yk1zddPRhcN1BRO75ypzz9vz4I
WpSuA3KVT4PZlnFz6niB5b9pyBNblsO8F+MxsRuPt+S+OzsRRW2YRRxUh1nf9VDxoq9wOZgWmIdb
Vge38ZDiXUXPqjbcT6XgBJYclQVfFkF4KhBNu0BOtxLsDF1OzA3sBgiJ+SggeaiFHP9Eh70zGpCT
jMAedELgh2ZVjTb3h5IiR/aiKJkhKzQUeOoGwUvlfQSphVAYPZSo2eP/x0FqwC2k5KcODi8f8pfk
6affEzBTYZ391/93lT6ZEro7zYtS6t/KqTNd1uufXVr8WR79O0e1W6dv+vvH/2/IsjKX+kA0QcUW
3/aX8Ot//RZ0/S3MelGqn8V/Xf560bJ9Lcz617/8Lc3q+X9AYRWsGnCHA3jd+5jN39Ks+F/8MAij
MJwYNxRE0b+lWT3vDw8yXA5kweCyhxWAf/SXNKvn/gFRVt9FXc7BCpkEXf/zhW9m9H1pVucFhPVq
67nBdDiDbBX6PAyg4DbbD9HQtn2QIitCYAZxWfjpRTBAgWc0ODyqyl5Bm+IsNYPdmqY9hK2CGWDr
XnltG++UL24MrcHL8gmQCO7nMB+/xDZscVsBi5OQ5Dl1xG05ACgBpPFHD/7QSQdH2gY1w6AdrwUs
qMDDnYq1rEKRsGJnMFiBBAQ4f+mARxqLhy804ocmKy4ceLcktr4mIT0QCp+jTl2VUXqe0QpXZwOV
dGAwb6dbG43ib4DXu+dRP23msrltbPdRNfU51zRl2wgp03NTA2NLTFB8yOCs970M6vFcKV5+ZGPC
ceUMYaVUoX5DcCkBIylNQrN1lAUcm/vQojb+ZCSZ+H7yFb69+j4rHbeC0rtVt9IGIdxSGnDjWW/M
rirA38ADtM3BFst/8QlTY2UgtrEoo0OmJgWX1GswAWO6TUvzYFwYOFmA5vdmQGKnTBp7VuiGHaRb
ITCxqvlgI8/eyF7yiwI0V3h5Oc9KBkhrVrey4BxJsSHalYq7qM01I2zpw/CSUcku2hrF/pQVDxyy
vJdDElfQl8Z5Cw+usa9/qbRHukjf9075LbaoGeKu9FB34bCxUeJAmIY0MEAh97kMoHSuxmRXOjBW
Kr3vBnAQGATUFYUdLWooIjkEKeS5ccBChjxuCniXldlFENQ/WdJlQK2bR1gJQXN07D6QCPYttesC
gtMbJN1GmHX3LYEPHozDLkWd+LtYBnqLdXAggRRgpdkKV3AgkRrHqXailfIc2LXqQ8TyAvZqvL2H
TUb94ODVZ2PYfaXZWaB76K0Fu1bhVtrpMAZCO4WZH+23fumV12yqxRhISIJ/DMpdq8lvbM//Kp7+
D0SuF0Pu/8EgibP6WIj8/0Xz0zw16dPP1/Hx5R/9JVw9YV9+h0MCWs7fAZAE9A/f8QFWDnAhCCBM
gVD8VwQkYfRHhP+jNHR4OEVO9r8JgW+hYsSFiDLjABDMrmk9c7EgpNdedO6XEtwkn30uVbJFEhZ4
p4+vev1X2H2tSP0WCftPG7OTHAhvdKBEG46F69KTp291aCDzdg+IctiiKvTteDuzt8c/DU0vg1e3
aCbrAmsZpm/eoLe8IygU8cveLXeAp7d8nyH91gPoA4P74w2+var8097056/aMxWlrYX6xUUBG4ya
b2xLV355aVpm55HEC12nlEBVqss3RXdt218Jxq8987Ln49/+9rX0z7e7b79dDF3QySbpULK7SFOg
LSJg9ePz4z++NDAz5FNvGsNphR+fIjdW7gun47Sfnl2SaRLUaeBiZPo2Ej+jrGNfa03b7fFffwtL
+ntUoPj+ZkY70HOywU3rCxsXPNgXceuiElR5fECyIeSpoXInu6CiDwMi8bir+wAsx983zt8XqHf2
yQxL+0/r0wZ6tZ58FRZuAY7xRSu+CfcDNZei+Bl1F6bdxxWgIP6ug57Q6F6DE5fLR3imefDgIrd1
88ELvht2HzjAlMqL42OxsAYnNf3XX1MHY+96Ab6mNgoIOlDm+RckZdNx3+Dac1obs/ATtWz06hag
gYLCljJJG6TyagNdJRMQuE2wfN8gacZWdtXCspzD40AJoqpXcAvhHdAKDt7HFV7dKz++sKFe0hKv
Jk82bcTiFjkxOoz9DknUGwizth/qUhWn7aoXxNqrFkISd74Xwzu31jXc3lr/RzwyvvLumoLxPzfh
f9beLB6wPBNQDagNVBZ1dQsm4XhRJJQjK2wK79LjfRlfH5/zpVmYBQdwnrxCxsh5EQOvCICo6wYG
wETJ8sRFNQsRWdE4tdvDb8jvRHzRcsrBQqqqsyTp0m3vWeeMFpVdGbeFXeLM92zH0trT0H0tUphL
p0S218jZURSgMm+fJaC2t+kQrmzJhfD0gqZ8tQISopFzgUzzxWj5I8hZ7GProkrhehaEu8YLkRHS
/AsqDt5K75YanO3PbshEVefYnx7VApZ7GedJfZcEfQPNxjrjsOjsWIH0o5aR89nTUTTgEvT3a/Kd
YLiwSpzZKhlF0jVu18HisYQhy74fEyXuncQJ+zWGzsKGdWbXkgggryLKVX2RE2Q2+s52IBiOT8k4
livTtdSHqeVX0+WFdVmlCu6OBOSnva4KmIaFgXd/fISW5mZq9dWvqyEwrusaF5KldvgiJYldsvdH
gFrlfnDSuj2DAk2nP49BYwIYZEAgS18eb3ohWMyfy3iaen3ol8Oll0Qwe3NC2zuXTs5C9UWNRZ98
GzFT7qfjjS2N4iwypUkj/MaVKD6BzBuDWxS216nvAyB+2u/PwoWTNmWS1TS4BL2FAjTrkeIszyog
p0/6/bmWeI2VldbIZF1KvL8up3T5wZVe/eH4ry+s4rn0fCBxrS9iArAUzZNzGKCJD3pAwrC2PHo8
3sRCiKOzIODzUWima7WntQ+qgIOyxZiU6qsgE+BCd49CDYNYmY1Zevbvg+iFGfJqWY81s1njRNUe
g1aUeoOqbQR3+7IZA/jY61IApNi2dvQ2nuz7FgLDNjPyRxn7MdNbPxza8mMXNi2YAXktwvy6dywT
9T4OOMuCC4EQAnBWUo7ZTwdUF3PSqeZF0y599dkOwEelN3TDnoWVkdvAr3UJKVwC2N3xWVia6Fkw
GYkFMtUk9T4j0K8G34MBz/aLNS043JvANLE5taVZYHGYBMVAtHafQ+rorMzhCg//nAbYZ7F2z17Y
03MzJNb7ygVqyO5rHyaEY0e7bRnmamXHLQ2V+3YuxkaNpiqN3RfeOGyRMoPECZQJARKs9YlNzI6n
suGAMKNkveeoqvl5l4AxBMX6MiH1SgtLQzQLS1TXkT94qd3Dck9vQ7B0gP/tqpUI/v4QedHs2pJ6
UIFN0rEFjkFX+U/CxjIHWjsLFVDNFjfv2+Or9v1eeNEsdkyKnV4aeh0MUbMUPppwr/Fwd02045Vn
x5tY6srsHA9ZYMqxlxioeCw/YCqqRzFO+PoSXqfHm1jqxdT0q82tRYd7D46EfVA10N8lsBOzh7CM
lFyZ7Bffqn9fv1Eze9vCWHSElLod9zHPgQO6TCqeJr+QNu8SvSkba6DwY0rIzD6OQTyan0rrgMLq
TlQeqAKSNPUlH2Od/rA+wDr51WTRYu6qosmqG5taMp4fH4mFwQ5n8+nxTIqwCeJ9yEUFCYcScI1o
qzPplUiF8jJhK6f++1cMj8/iaZSRMI9Lle1zR4VVD3b7WIeo7XPWTRDQuo3MVsJ1SzUrU7DQ4JyJ
xIe0EVEVsT1k3avyQtWdgRNGZESi79yqiDwUVStIa66cF0vNzWIUi1rAPoEI2OdRDCRN1KaZvTR+
lvSHAoBd+jmOE/+0SwJqnm9XFy+EzUQZEgj7x7GV2xjAeCi18kIGCXZjmobxShV+Yafw2TrOQ+kQ
XXOEXhAPb1kCWByqrOS0RRHNYqIgbava0ZN77Tpen+7wnzz8lCcxFsVW8HDwPsNjOHOG3WmrfRYl
DSCIUdoaBSOEYTo/2sy4uw4Ccs0H7FJgEU9rZrbWvdrUNUO2fp91gruAylDcs3gfMHuWsJgMK4Hy
5WXzTpAJp7X4Kow5KEkgolTRZU6rbiOFOJcSPghFdKNFe17pSU0VoCOWTD094K8XZ6aJLse8+Z6A
/2+H/LZl7kq2a+Gi54WzoMpaQcKho9CsqctnD+WllqegkgDDSNtbldtLW+Z/tjS9rYow3ZoSSB7b
2L3NQIkBPpIlyTYfyLcobX4en4aFtRvO1q51JbaJ60WXwDh/rlUMJZ3BuitzvBThQ+/t4OOV4Tcl
TdVeOemE6ik1UyPZNTXNYOEugemPgKwdXUdeR2PfDg80bVI72cNF8rbCERdB8CWPAZekBpnhAxcp
12angZ0arhy4qbor6fqZSN9/buCQ7X77pbaIuJ9jU126ZBi3g4NkpORgMw0wiBbddcnHyxZKPIA3
PUKA74ZAU2XjhhDLO20aZsGqUL7HoTGb74Hl7Z9pBaMeqNihwrqyqRci75x3jOyt9IZBq73IxAhB
JpBPhejTSyeYKgWgCK5st4XlxOfBo9U8U24h4aLuNT+Ji+rchqnaWTlAln5+dhLD66J1Clc5+yp2
I9hh8MppLnQMbP7KOC0c9XMABiOZbsbRy/dQvqRQrNEmnLwqCkZhB6xhd3R1fL6X2pnFAZ9IcPs6
qfcQrGAA8KpE+GdVCpsnyOo7kCg73szSeM32XxcYBWb4aPZGivFjHAtVbWonbtd0N5Z+f7ZrktJN
B0uJ2YdDgTp9EAJJWXcxWRPPXPr92bZIq7bJjFZmD9pDH1+nceuA4Q9JKrISkJcamB2uvacbk/PG
7COgz2B5ZDLwMwqIrY674zOwMNFzowe8UEsZYGvva8+KLdIIUEQSNNv6mbem87TQh7nYDjj8hjTS
ifd9JZwH7TP1NCYkOT/egaVfn205LWSiUimaPaoi/hcZwQcecY+uPDIWypfwaHgbd6FZ0sR1FrX7
WiOx4utAfspxK4TXFTwyHgsHEVb1JeTKIg1Lg01sIdfXw7xic1rvZvuwIsJSGTUxMiVwjgoLSbNP
xE/S+rR9zuajl2mZaAj7HIo0CNmlD4NiyAQ7Rb1FrTD/flonpql7dcWhkIYbhN/xvU4TYjcU6rg/
oTAiV1bAwtkRzIJIRlC59tum23ethMxZ1rbnMExXN1WQfQ7Lai0lOR0R71zUXhj/r3oBr+EaBSRs
xbjOGWu2sR7z9jmkzKDkGPphDEt7H6wW2ud1eV6VvfKuAVbvcCU6PoxLHzALNgroQ9W3Oag5QWDC
bpNmaZ5ddJlLFWT+gJyxExGFkOpGdUE4fh6Qfqb38IZqyv3xL1jaa7NoVPqgZtbQzt2HtOL1vug7
WtwNOmnWntwLDbizeO3FRkpI25SHsMONapfzNk9uIj9U/UoPpnX9ziRO2I3XS7HOM5v2vYj3TgxI
P68dAXS6JHA6A7m05ACq555eK2Ys9MafPSEqEpBBVW28p6UHiXMJhrifubvjczH9yHs9me3cputK
Kvo63rOcyj1Yb2yDZOekxVrXH5vIVEjosCelojVgxcJJMaEFXw/dMPRNBdKdOGglbfiE/G5RQN9B
yezT0Jc9W8mdLw3aLOIFFlcoHTABVqvhEIyviL40qrfOyrgtdWNq99U2LvKwqj1Pw3+6artzfH94
AdSx3DEH0pzHp2apC7OAhFRnmLlMJiDQ8qzZK1xrzEWFFypdaWCpD7NtIkYCH/lGRftRuxCBipra
vbXgj8Gfgmj69bRezMKNhGgS6YbO7uMQHLAWk37ni6A87absz0KJ8IDIRNpD7+NMJg+jYf4vt+/p
w/FvXxggNtvmPrQXoLBT2b1yheeejZntLyvtFnZbxdI8Hm9k4dyZuze7cV3h1ZimB7DPDgUw4a4C
3LkJy0dNok/H21jqyGzTRXhcU5X1+SH3iw7E0JLZe9z+QMmKOl9+P97IwnqdGxuQxja18nOzVyIg
1ReXVJH6WhS+JmsP7aVuzDYdWmAAgrr5oYQfLSxWSGkefcGGZ0+F3kovZjj6v5/Ic/36LGtkiSd5
fUDpjfQQT9YNVd8Ae4qE+Ai0s9JXxCt11UN7FurrepPpOnFvpPST6oZ7WUzPUK6y473xoS97Hpih
YH+aMfOb56iw+G24h6Dg9atxqkaJQ5sheHyJmJbGuXBS4oiVO//7kd2Zu3boGIQ+WY7mSoUCXDOg
8S11dhLuo+Ym9INJi1aAYArwUzymrrxSdaTJ/pSlANu5t9HRtUFbl7jZQn6xC39Amm/4Sb2SfDv+
6+8vA6jfvf310cSmmsiwdwAjVwelMmh2c+6Ue4XKuFi5Jr2/LSHN9LYRlE5iVjeC3uVMs9sYjjL3
gRhgrei04hwWEsHK1lyapqmTrw8SHteosI5UQJw2HYonNoZc3YeZbf3vadgMzbWbd6GKgLODcdcP
xqrBW1khC0sdlg1v23YaJOIHTNEVb3DT/Ua61lO3VZd7CkxcnXv9j64faojQtUJzH8agXZhDRl13
MqyDA/5yxKHlIKPBB7i9ZAUHNz7NYggE54p457UM074FqLzG2oZTQRPIR1mUQziepQnUGr2vkQLk
T++OL4uFR9aEmn0zlJBt5joxVZts+tT/adrabkKnfWhS/aFl5gC8861kJoF6OyglMbk/3uz7qxEs
h7etgjg2dBqKVNB26cEx2sYDdAVueq/vw31VeEDdH29n6sW/b2rOHL+IpLsJglGjpjqYOisPAmBG
8hCy0lcr62Fpyc/vAxlqYbpQ2dfKT8ijbhVEbdu6NuBpA7++pX5K1iBpS52Z3Qqo1ADNNyO0EJs+
RN1bxP6fPlQ725XBen9SnJcV/2pX4TVvetWI4n6gbfw5HGX2Z2BMfy8Qn5PN8QlZaGMOD8vjKBtE
Ytldlabwc7Et03dlYt1bJ+NsZUqW2pgFUiUgHzAEaXVPIz06O1gYlaD8KcH6g5cDQrWydRZmfs7o
G9pKQD6whPx3m497ZKLqr8TI6NIJwUit+laedi7McVnMcH+svba6l4xAcAAe66LadHGgVm793tJ4
TX/+et4FBU7cZflXUC10/CGJnRKaoD3RRMBWGdfdBKqZNq9Atx7gOAUiPwmqjTuawkl3VT5R5Tww
aBwJjDkuAh6YcTYU36O+FhmYdMbV5PsoIU9YQuctS9qHtJ3SROcxarz8GZteWX8ngB132ZU7RKKB
N9VUfjSbtishFrixRRd5v+KhJ+4170PrX1du10A8QLI+zjTs2j3ahbuCJl0iflQ2dk0FgaPWn4Rz
aetrfR6QIO7VyiKezsx/RxWAP94OmFsrnWfEY486rWh23XNXjGJba9D/5S4e4TgDoc7c1qHcwSKA
jf7Kinu/XXjTvm23zKGm3ZpJoNnpm++91sNuUCL+KMMeWoRZmZzFeV6u7KKFaDPHtLUDxKJTJ47u
RNrbuzqyNNzmVZAkZ8cjwdL2mQ2iBAlKNCKL7hqQ46HhFFLnk1szD6G6dPtzAT325+MtLfVkFjeD
YCgdADGz730JcNuu12Fn//RTSscTG5g9qHQdB62WY3zn2RagV01RpQT0NRp+HO/AwiH9L/Vf1Kaj
Yhx7/3OUwrQhvIhpgAvBpuJ56p1L0gJ8cwnjoUzxDWS1eOTdskFhu1zYNm0hju8S7fbk8vjXLISL
OcKuqfyCxoaQO6/s3W9w+EvKvef1troJRlveHG9kJjv6nxcFvBbervW2dOJKKO19KRgkj+mncWjy
hp1Bw8E33qdK9cZtDroZtHfgbVN2EmiExLTNB+4WzXcZtGFl4YCkZVfuhtEOXB2qbPBl9RFVvLSo
7rnKqQA3LW4ZGS6AdeTDwQ+T3EBgJuBjfw0ZAoZrETxMg/4rZbVb7+LO00MLHnLbEzz+j3c1Wogm
s+MqzRLqAh2noFCFb4CMiOms2aY1EeqORbktnT2jeTmyXVI3Q3iPEMtGc9mHuD7dHv+EhQUG8uTb
0RYE4puZX1Y/G3D5nsbIB35bEPhp1DwkPygRxZ8RYhwstxMHmk8ENGw4CUZiLbK9v0XpXLI1aDwO
dQpiMNwC5P9vPglgcMLbCMoox7v4fgu/BbZfHXIDlH8hTuvyO1WLEcr8OD46AO26diVcLoQzOjtE
ozDhtdVR8NnETZNBQQ9Io/JgOFT13R23fVMe8NzM1tACC0fB3KigDWvXKqcN7owIOfStCphZGuOF
NwXe11eZCiD+7A0VW9mOS6M3u68PpSTSdty/Q/ZdwrLJgcb6JpdxzldejksNzE4DhyS0ZEr4d4JX
qtpZQD46mIKY+uG06Z+dAR68lCUfeogqZyl79srQzyAk2rfdyiZemv7ZEeAZOjrtEJvvBWIG/DwC
lyeNhjmbbyvIx7cBBFmcIanzx+P9WdyxUzR5tZ5hZiQtIJbJd4uHBsjCfIxk8RmpCca/jC4evIdO
eVUob12IisOmpQl7Fp1XTdPwj61fcae6O/4l788cJE7efkimu0D2MY3FxoHcS/EhyNw8+jI41DPf
j7fw/lqHo+nbFnxIAUXWgT92b7M0+Op2cKc/kHYgkYbal0rAp6MirbyD4hml6cqGfv+Yo+FsgGk+
ljCyhhdxRMeovBrGdOx/ZUOS7kRMWLIGa31/4dBwFv1BHYlQk6PDU9azLjvLKkzTr7Z0cQmAfANO
rw9x6SGhsDs+lkvNzQJ970MiuWFD8JRAU1NeSIFXq7OhOUv4TWD6jH+EVBYbn05rbfqKV4u0RmKu
duzYPFkoS+mHtBszgKmIi6QNFM1K20EBL+yjPForFC4slTmGCsD7vGyFMc819wD934o8zWGy1PU2
jeVZBUavCzf2Mc+yn27sELaWZF1qd9ocrzo6kZscPx2ip8KLsw70vSIPcLOtkM2xl3lWtEkEg0v0
3oBXD2/DeCXsLLU7i8sxyOliHE33FIwyglyfAelew8uddY5/1sG5m/awiNBN9mwp/uzi+LQuteq+
7a0N0nQsWpM8Q6MqsgRSeS3c4xlJnaEFoSwExewCA17n5ylvfXkaAAc877fNugXQLzQdvScJNJzd
d6EJkgw6kDV0vSzUT/hpgH9Iyb9taAAtvG5pFjyROinlGYtSxqAIbZEbK4w/6JVhnLb4O8/IOSDK
Qv6OyDFVzyO8zLMenlQFb/TOjaxGqE4oPOSbjzpOM3XlQWUbaCybDWwgn4/P4kIomCOKVdPFfZNT
8yuLSBDdR7xvU6iQ09Cnn4Oo6SbXkzySa3zQhXNiLkPF67BqeGjTZ2mTBi4q0FIX5ymIFGTlCrEQ
sOf4rFDkBIYA9fjE0wFOTXCSdmFf6osGLh9NCHuL04ZtdtHL6lxZJ9fOE7CjaelMhq9+CUP6Mgy+
ZbmblRcph8BltdLc0rDNIgtO98SnVZH9GtPK2qvIF471NgVXDBodx3u0NHCzIBJJA0ghoDy/giSk
5mvWk1GA/y7a9iqodBOfHW9mIWrwWdTIZA0FrEqq5xzY8ZBubBzGgwejIwU1PagZheoHKxX10p1h
MMk6P63VWdCgiuU6q3n3DMXZYcg2QYFTPfrQOQOR5Dy1OMv1pkPVIoEAY2Ec59vxdpfmbRZDTO8Y
FEMC9QuXtL6/BVy3rD8UUQVWyfEGlm6Ac/hYZwd3ZLWOn8KoMEJdlHGcmpsRsmpBtouKhNX+VQJk
Fof2rCwF/wrKAG1gimp86sP+hcT8NIjqvzzdksEtojits+fpJph/YjTLJ1CkDJrk0/HeLgxnMC2q
VwcscQwZXKDxnnnFh/ZC9NTt8Vb2lEnWNCYWUg50jjdDtkFymJYQAcHZjBII5CQZWCVXjRiS7JvN
J6riVRp5kbTXIwgK/BpoRg4jD94GLVw2dQB/K4i0wizKfNR8um2cCYtHjdh0ilbeF08MkyVqz4aM
JztkJ1sNOaWgqZ0zEyYJTE7HClcVC3vzAbavW1I2rQx24H4IfVFGiJgrCaX3R9N7scF7NZou8tQa
0Ah5KDNVpHBM8BCv0kjmK3fnpd+fbfW8xUsbohDJAY8UFe8qv/LJB96A3rE7vhzeD1lQRHu7HJCT
QaUNsn+HXANFPOQFVIcz/rl3vLU7wFIXZvu3UK1MIoGyeZWFBurRLt7wZ6yiqxacCw14s/eF1aDJ
163MDgQXkOseLkRIn/tqJdi+f7h7k4rY6/2iBi5hiIXPh+XEndvpCGLe4Hki4N5Q+BIfn4WZsdp/
knTeXC1HZtC7LHrb76MwHfmntvCl6s+TTAxw8yip9aKtzAad3yeANNQBdEpJ3u1jOF3JAO4ook8u
Y5Iz9wo8zkbtpen84CkMAzFuKKDCnJwjtx60dw4p0+An0RUlD4AzBAYSloGFxnuRgA77tUtSC8Va
GWdtvwlhPZl/5KEcb11KuPPZCUA9XcFsLk3a7EGD2JDopk67fSnarDunqGJC8NXAPm/lErNENngp
0rzamoUcqqyT2IlRr5F9h9c6z+HNHGpXug+uzYX3i4x9N7ksF6Pq/uyIQ7tPY42qMkyXbeOIvYy7
voVef9hod+UJvrDfvGk8Xn3VUJkiSoZOHkKnDqFnXUPDODPRZT9U7cqKXRra2S2k0mkE8tIgD4ns
LzORKCCioetyfKUu/fgsIBG/baUSGl4Qhen3AZKq26AUeuVwWhqdWTTizChKuwqqNKATFeG577pQ
FuO2jKHFLkreVCdikue1wNzilh4EfrQ3OZ4ILGTOuR5IvnJnWerHLOaNjhv7uRuwPeiwrrobmron
3wKOV+wn3JMa3J5Omo05yiaaCtkJgVsDz+AEXLSoLgtkPFYW0kIv5jganLu9P1QqO4y0TR6w+cP0
MuyJ41+3vd99Oa0Ls/uIY+HzrQpod7tRNV51+Rj9gO5HvlZhXOrDLM54jSpyX4vsYJEb0VAh67o/
ifIrGL4p5DNO68PU+KtN3bmuZFUOAfgoFXmzCUPtKPhN9/3Dab8/CxpQ/zEMRd/qAHAYZIVUmfkP
btqtyagtjdEsYHhlDWpz0BcHSPnBFsF4tqh3pocs0Ee0bNnZab2YbQp3jBxHVkN1oDCFJNtWdrk+
NHAWXDtTFvoxh0RYgsQxjAzqQ10HdXcQRQF3hZ0aXJ72G4qhg3XDSV2Zy+XUMkFVPSjjPXjC8rGp
ZHQ3MDqs1AiW+jHbEjX4+Q1hqXfIWVo8KMbNxM/g2SfH98ZV91qszX/nTJBUe7tmjYjbWFduuKfu
qH4GLfi68I0p/PG0PTEvsUdxQCIBYYlDGNDyskoZMlpsQALoxCmYLVpW9qZj8I3YIwsLW2m8ATJx
EUFHdK2svnDSvdwrXm1q4krwJETZHVSTgP5vo8ptz+GNAj+z0xbR7LDzoIvqw4oaOC2i5QeumfjB
A0d9Pe3XZ7utE1JLFrAAd8E6sXiTJGm3CVIDkfKTGpirz5Aqzzs6EozPoGFD4ti++kqBRjuRIj2v
jsd54PgWYtIHKHQ7jypLui94EfbPLvH5r+NdWNho89J4Cv2CsFAeiPG6Kh9SXLS/OLRNbxzWrGkp
LayiueiMhA+olb0YDvA6oxpgVwP9fSgGd7fHu7D0+7NtLC3r6x6QhoNxnREuZO3QHAZBk7Ws2dIQ
Te2+2gUJCmCwwKj5vkB6mH3kSeQJOMr4cdNdFmVqoQF/Wkdm+xm3YonCn7QHptPiBmIMOgHJCgK6
J/6++7YjEQVJomlae7CKD9ccBdcbIniUn/jzs80sULco+FjYQ08Lm25ZhlT+JoLfzP604ZltZ68u
G5+alEGr2XFv04QKDapPDi2iU34fC/Dt8KQRNE3GKPIOUVBQWGulQlBY5iXeGkt2Orz+fd64cxkj
KHeXHSSD89secsgGFhrKJ+W5CQZbiK32u0zfUgPeEnxPdKaHtX4tNTs7S8Fnd1gV5VDGguTmWVB0
/RlKaS7M0mtkvaRnHhRV+fnxQXx/s0Bc9+0g+qMHgQ1Zs4PTIDew8WWmf8UpV58KVokVEv1SG7MN
j9uMhi+w9A88jXPnnKeEpjD4kI39LGOBjPbxrrwfV9w5mjlthlYPTIyHmigkknMPKCzYY8I1amWs
lhqY7XfqFhVVsaEHYHAzskmsBm06VZ1Su9N6MNvwMSjZktLGO2Sewf0fzPwczcDQvLw8rYHZlvcA
dKqQcaeHEhJaEPhucuezAZZ9TTdmyjC9t2NmWz5q0ooDAON+imrA8QMYazJY5cLcrUs8WDGXbkDi
Ld7joiovOytTcTOERK7qpS0stHnZPsx725QBUGG1V5FfIkxhBR8CY37teQ0MxI6P4VIjs+xawNMU
gDEnOCg/KW+AXYJKCS286ryBOsrTaW3MQkDeWOKHTV3ehN7Ag3svR44r3IZ1Lsr90AuuTst0uv9S
QYlU3zA+gpsQVnlyFiVBTnZpDAnP4x1Z2DLzmjwMaWA/2xDv02iVLm/Ef3N2bc1x4kz7F1HFSRLc
wsx47HHscRI7yd6ocloQkkAgxOnXf8/sVV6+4Kmay52qNQG1Wq3u5zBPlXkwIVg9V/bkxiQkXAuV
dLNORLSo9AEyd66DzysbtPeliakBSK/T1VLvZ0Ob6QBnSDE9Jl4KASCwNaWSZoc7V3wNBLYVF6vs
AFEyNUw+ieEuZ8oiT0qfe3dRzUVy8EUk5W1beC1IIhvWppUKGeDs3A7ZRFv6EVI59dttC7bKEIUx
lSypih7GJRpZFoy66TCVbpvf7//9ra+0yhDIOiGc8HAWwMbR7iF8Bwq/VtF0t9hZXaPMbkTderju
jIIbHxQ4H+AS1asHeNVUXwerZHl+/yW2/v4qBZTSJS1tO1Q2dqo+NUmfOpg5Bslt16xwPS7nGhcf
3XD2AKq5sru6Sd28B6W4oLcdNOtx+Tg5iCm0PjsXXuNDH7NKCrUvnWVXtv3GKrPL73+U4GYaqdXg
Q5yhVNt8DmMfBr5B6CVVDlfP4Jo85iUb/uW0WetrwSoiaeHxlZ6lq2kABvnc54tMZr7jRU0cPL6i
vfIa/uO2VV9t8LD0YVwrU2hsdVDsg0B3KYP7yWLYsn//AVtfbXX823EsOPwsEjh8C1yxtQv+tX0E
GHKv0Lq5cnxdCru/fbTVBq8tcR50Q9Nz5CusRIqOWTunFjVl59/5i5xvmpaEbLXROwPzEoDEk/MA
bWE/47CP9+78dBbiSgxvrP56BF54vBTQoi/Py9DAqaGKub/0eQsx0/ErpNGKLtqnEPK38DkwSyFv
61+Ha1UVTEMM6stSnhpdlhIeXXP5NFhaXBPT3Mgt62F3Ir0Bs6+mOtULbF7uLBwDh39QeWKk9X6U
bQTAetI9BDYS8NhwXyHZYnZjHX6WVcV+LRzuMmXR1Nd250Y001UOiCh6aYHzlweIVdgGiI8Z/svp
wiBA7rPw820vc/mKfyQaPtYzWUwqTiMPCtgKqiLu2qcE9T8GnvNAmmSvSmjJXBmFbS3OKgVAYLgD
uqchH/1mYSe/MkCTKz001ZXNufXNVhlA61lTr4n5Q8N8yN5IoHu/l/0sqtypuLq2MlsRsEoBRd2l
kGYf5YlFLM4cwKfVBzCr/O5BgI7VHPkA6an312frg62yAOyRoN/igupU1dicMURcT14ouq83/fW1
qgiMfeCxOcNMlbuUy8wloDfnEa3mawfxxpdaK4kksF03qqfxR6FnQ/J2aihEVQl0X8IU89hsGGs4
cL7/MlvPuuS5P0L5ol6lK3Dbz7qZ2Ceu4BNzbCgJ+s+cxF0I9yxA7t21m9rW0y6///G0UKY8AKGY
fGzHqHwtYPh1hPlcfy9KUe5K7dLb7v5klQUk7C1h3h6QX2OHAe8bLKwAac48DvzmV2Ce4/42VEhI
VpkAti29TJbRf+hGaLRkMhQEFlU906ASxJZe26GX5tJfjs+1UeLYdgGkWGf2CyPx9E4vhu+rHlTu
bBrj/nfqSQYT46j/1jdLBAtk219ppm1kBrLKDMMAW9K6d/KJItaHz8kMEtS3xvfocFqgq3+tQ/4f
AuVv77fKDcoCfVfWRfUaCmAdgqwffJI+a4+k8zOJiOM/IU9Ri2OVeoruurIMErg/JpJEO4HOrtpz
W9Bg33YTrIpH3ql5lyIDFHc07Yi9C8dWUnpHbGA9mtVwkvQPJTHgs1V6CuZ97A8BBpFp6krIQoa2
7MaHpgMLFS5MmF4dASyu/Hvh4R+3a+jg9w+mEpifjDCFmj/FMN+++AMZz33SaTPUIoMlzSAAyJqZ
qPYopkJIKZalaPYOIG0FT9+gEu73+zv4Uv7/5dutgRLEwV1aQsjrAaoq45vVze92Aoo4kzCa+8EX
9jNUsz2Xc8tvDIpVdvUliHdN2tmnutEehDOB9RnFlPutoeKzDeDoeaUfsZEt1rouE7i9hR7sctTQ
fl4yETQ8ei6nAdpcdzpeYpjsLj0ow9dG4BvHxlripSTzBHZ4pU4mGIPPCvHx1s+1/Pf9ddr666tM
a7p2aACElCeCzrHdpYzDi7ruXHSFVL31tVa5FaqyGkLGUvzmFlOH+x58I3Nw0C61PycH1NJn4J7Y
8OW2l1kl2EVMlNKRq5Otpf5p4EfI8rm15sf7f36rvxKv8iokGuC76I/NCfIJFsUbcJHwo81ggoDb
ll6CiN0xcH+8XZHyKi8W5dXfa7g3Bs+GR9NNqkXhGrMIb78ILLSuPcm2jO3eWsGKE9gr3bUL8cbW
jVfplSY9TH66pAWqMwpx1x5QT34WkZtjm5Uesz09pGBHRmfJatn0R+XDrfLKJ94Kx1XK7StckuM6
8u67di7SD56rFgx6oK58bU619XKrNCFnMUuw1dNjRJIxj2Z+mqpCDvB/J7CU7xVOS8rk525JxW3r
tcY3hj1cVjBjZccYSNMf4TgIuu8COFEc34/KjU+2RjjirAd/aCDFA04YMu5ghYmSz29H+Lbd9oBV
ioBVhq7Dsm9PLR+m5JkkC5ueQXwx9ZXUvfUGqxzB4gQmAwHpTo4Q6JGDEMX4U8K9Kvz+/htsgAnD
NZjQ08GShiSSD5gYtUuWTIODLgnQoPcwGVs+emU6HSHmb0lWh5Hc87QtVBZ0jj+nEBto86htmxvz
+doO3hboK3LLw2MBTg1QXzFvm12DNvfh/Zfd+pqr7QtCJBYIxiYn7Wxn3tB2riWsrO14Tdxo6wGr
PRrEoz8yPfenNFwwOGkGOh6iEMrPN8bbaovaBGUxCHHTUfUQq8mZ7NDKrmxZXtmQG0fSGnXna+FB
Kn7oTzSGthyYTLS9Cw2JYdXYTQcWQdvqppVYA/AG6RY4jkFACH4QQWTztpKO1nkCYp473/aI1d7s
K5SIM3LKSUGDYAdv7GHXWP+2ttVaxYp5ElYylRlPLaRQIISSVuNPeBYlV0qDjThaG+NNXlQ69COG
UzCqmmQD4ihPhmC4ttE2ridrgSpVQXMIzsTh71b2+mVZIFb1EgLn0uSBw3b7LrVKvUecdpN+xoRO
x08Tbhbj1/dX5rICfymA14pLcQtXuSIV8OftIxVWBw4387ckVBEGFaxziAqDa1kvMsFTqNm8/9CN
m9Fau5RwGBth+/AH3/R19w2WVRABAs+zSv2jN6MmvVLdbz1nlQIqEvLFdFFwgslU9LGpFv/VZ6r/
WMEG4O39V9mKjlUWEKoGyGPR3SnFMN78SBZwxh9VAT+l3fsP2HiHNdywIdwpyFxMpwj+sOB+QGnw
WFZREOTgDVVXDuf/vvxfwmANNURHrpkr2y8nPgeysRkBY24MsnaIquWbrUs/fC2hJNJ/EAlt2y+D
gU4OqKoJbsvtnQbjjZ5SW/tdkZe2D6ZXZN5AXciz/QjODHpwKv7ijTj6o+MA3TxTHzATC3uSy6IZ
G7Kr2SD8OtMycOReFWMxJPv3v99WNbzWfQJJ2phGqP4UJmr5tyhN0Ex7ElSze4ANWzdmQRzVBD6y
PO7uixCyJQd9ERLXeexAy7rGht0IlDUUHLAsGCSIqD3pFmK0mKhL0OF1r28UnQ3XUMtkgqJ+6Q/z
KdA90mBTtO6nP6m0gTRU2F1TKN8Kx8vr/dGEihmTC52G5US6bjAZUePwteYExq0SqeTGHuRazEh1
tYCVrSlPg7WDQLHIF0giDA2EHN+Piq3VWFUf8B7SDJ5j7YmjGcmPtGrJ8k9nhbNXdtTWd1qlninw
TSl6354MxD3QfCylEvOHBSy2Yj+oIBxuom6BIP6/6zHXwoekA6I7LXinM0i9hHC67dvu100fao2/
jJln4PYhA6x3M3+dFqLLrKyna84+G+uwhl8WfpGqRPv9iS9J0d/rZhjNCUxrn15Z6I11WIMvS8Z9
28boE7QsSD9TNIWbrF889zJ2kbhyBmxUamv0JSh5HNTvofxRKx2KnRzbPn6WbWTIXeWqps6hfaGv
3au3Xujy+x8bsJEscegYzCc4WF1UlGBeabJ+VPojOs/SXTmht9bl8vsfT7FBa+LF1s3jmBRlcIcz
GS+TxoF8vS2s1lMZEMc4KQYfFNsW19ouBXtfh5j8X1n2rSVZ7e9RtFRrVgzPE/Qlgm9KVULtJvyQ
/E6EiPUnB9eR/ko/Z6OC81d7XUkF9QQRhnceg9kwZthh+Sq9tHvU7OICEoA283HRpXqeyyRGei7p
4f2vuBULq82fQJ6vW5JxOi0lC87oRJAF+gpuuBMDxHmuhMLfHwLltf8NhQ6+bHFCCx+jJ89/8yFB
oiGXE9gHIN3kbfk4WOM2eW8hzjj68WlpOiNg1R11KcSspLitOwBpm/99i5GUoFMsBTkNJoDyq4Kt
bZV7WgfX1CH+XkgHa1QmGwk870uB9fWHZh/ZykU5PMvSfcgxCCp42L8sXRNeSctbi3L5/Y/9OVJs
Gyv8AIQBGf0GKrhoMuoM+8jdlIxXVv7vSSBYozN1YETP4br7GIxR94m2siNZvDB3TURq6yVWSQCO
v73UqWcfjU6UyqyrXW6MV3xnrOz372+RBB/k/xe2wVr7UY9wSYZ+YP8IYcrRPJo50b3MqYto8iGZ
m3J6YmTiVZnPUav8r8uQ+E1x9/6z/6vt/vbwVWJIZnjJLRd1FZSZb5Yb9tuouMycquF4FAaN/0Oo
AOPuZqSP1dRBeWrsZPVlmnhAs0mJ6N6vGEEB5yf6zoR6ETvaR/qa1sLf81awFmoqdeKnrgZmifG0
a15if+HwHOmpHZMgKyIDkTt47AUQjck70FZVuwPVQ8Quj6LK1teibCMK1gjQwqAW0waqaMtQxXVW
oon1lJAU98+p8+JP7y/F1kMu4fHHfklA4cd0ApK1bQJCcpwxEECrKANZPBynrPLrIbl2dG508YK1
x2RMyTT1S5w8DiEswO2OjcFQsR3M2eZY7PgEu5gwC4pijO+IsLjsPKWRqHFNUqYPoQhB50UlWQeS
0eAfAFTg4pod+tZXuJyWf3yFqh8h8GPL4ZEWMFKscgxG/fSexp5raOY53fIrLZmtB11+/+NBZEmh
C4cc9cjCeCgyBFnzAxQS8V3CdPPGg2kNI2V14mw9t90jozb5aeHlLQ5lFOhvHev4jTqEa9s7yVzj
oNu3PDYxcERZNOEglEl9FRC3kWPX2NDFMONFFVl+V0ZpVIqV6exBpiyp9+9H/tYDVjmIaohLQbdo
fHQQ1Uue/IIXcZiVKZEx273/iK3VXpUhsJ7h6F/R8VGYi93TqGL7i3BOpowP9Y3ckWCNEGW4pasw
Ssp/I1dx99wJUYsfXRAN1zQYNl5jLbBEgTiDDAH0PTPht5iXQbJuGY5QqJvu+2Wy9P6mr7VGigK9
HVYK6gqgg3V9gpsh+Edpl5UBbLIgCQCZorG4sjBbB9AaNFpCjhkql5H8wFGE+OrNBMHg2qMH2dB0
R10C0Oq+jcYyReulH6Aokhcy4b/p1M/+GzRT/PGJm3ro/+UxKFkH1Q1gZ2eNlUEs8iRJmH2KdFFc
hWpsLcHl9z/yBjzcUgvlFfZQkNnRMoeiaxTA0bmCst+AjvTUxrcxR4M1EnWBQncbyok+JhUI6Lmz
kEp4GmZaXFvnjY3HVtWNTpXySNx6Z8+6+NiZTpcwzZBa72+Lo9UVJ7GuB3xu5kDPtEV1HrQpy3MH
i6M+zcYCH2q8cpfaWpRVBims1cAad90jrTkgesHUkzOswwTEi6dyvLIrtr7WKoeMYWFUmlI8hBWF
QBh2RbIrreiuTlQ3qp01+HScSVHzVHcv09wmsf9liAyAc8VSGa73QV20w5EXYd18r8cqae/AtoZW
+a6BXkA1ZDa2S2H2vix4m0GEjYaQ7fNnJ8wjPs0syszgZgQpIk/Auv2LF0ufQsepnoHZepzpGCYJ
iicvKsRjoITfmF03V+l475j0ICXnuSJxdV4EZkFRwju6uAxN+BD+WrUxCQ1hK6kHHuUJhN4miTET
hh77EEZTrIH/Q1AMcRZiQEAeoqkl1QfaG4p/qCdkN/4jUrgKPoS8bdkeuOHSwzCMA2VV5qMqRP0o
ezJDDnQsIJrcZPpSKj1UtJu83CYCORE1v4jF50LBGMbdmThUsbtLVNP47m4GsKA7xqH1vYd0Sr35
G/QI6vkxFdaem2TE7TRnF6PoX27qZiisQng0Jb/KYWinJxoBgdLlftMDvphFFn5WZTZBrUS9ujrg
CQIsrmv72FBBymMz6LA8DqwLMIcQnCbBlHPuR/ShgzVpDSn6AZWrysAaIHSBfk7HzU/42pTU5uCu
uhlDNGpJauocgKRWf/M0BXIud3EzVW5H4RFW2Axr6WnIpgBf8pNawJVtJubBluTet5WXik8Qd1L8
GiAa0sHIbH+5ItDV5kpFSsB8aIJHRUcd/bhIwQCqGusEV/mAq2LwMlCRNZuzpRxMhO5FnHh71Mf1
/A94WgmuE12JVn0JN7+4dXtMDBf4+EG6SkBndUIMsX8gBCTGtxAWaPGXPlFJknHotUQIKsQ+3CAN
KgMBABcIBrAwkWKYvredMRFMfsc+CN9AC1imB2dIpb/PPgXJezdHpDT8DroNZBIZWPeA1u/6IIbJ
bmYMY7PeTfBVaYE6aZdCeFll/QH+8+CR6a+9QLVts5STqJP7zlMjnfcRhzs8P2q9WBFlU2ChRrpL
HAe5NZ8nqNbCjSBaYEkHdl1Uj/9iF1fTpy522lcAJ862HY+h7UQHk5mKT+WTsn4N4zqJS0Ts72b9
3/XSC4ugeunmaIh/VR4U+spsxgSM6g+j4uFFehTNDhJmVQvBkzj3sPbo4IySSgdaXxrA7DxPxxL/
w64pSTV/L6J0WZr7USsxzTmvfKAc8EXDZvxcFT1tdQ7/Ljj57JJJN0zdWwuyA7+faAk+/g4QSLhV
7UdXI8QOfGlEeTEdL3j9oKewqD7SdvLTRx2g1cOeVAut1yiPxg5T1DwkHrbdJTo1fW1aTuV40BIK
tI+89Fv3CjWnDtuxCBZC8iK0cGYGP7/1Q51pioyOgRvepggOQQlXHnhZOdbBjLObBEac+yqRy/Km
E9z/p5yWigXjvsOExI2HHtfz4jc0//rR3yXdaM3j4i+sCXOj4wgcjnCp/d8cBpz1p9CUhJ3bNJ2Q
qIykkE44ytbF8ZB1bTqFX2jsB/IMqc5aEoSgB4phDm++MvH3pXU4eXZhH4CByvsSxgNZ0VE/Lsus
hZe65fvAg6YexkyweUwJqHBkSss9mORKjPjHoMcffb3psF2j23DddVHtu+FcT9S6PIS1lMtUldpf
kxvGKxP/jTNw7TCaYoyNFu4SnLky47RzbTcgV8m+vWkmAQvf/62uUg09tAIczzPaowxL0/mvYVF4
j3MxXwNGbXTB1lQI8AdCH5r/9OzpiJ4VMuCO+tq9tqqODzwh+lfq8/DK99ooTNa0CFgM1PCNSeUJ
jL24O2iIJnrAt81J8EOkCI2buqzBmhURTmNUjUT64CwV9eeAdnY6eorFwZgxEi/q5/shdlmFv50E
l6j4o/YdFkAoQUphL3EvXf/ZRDBF2M9JNeDUw9lbQU920WmcHDpDlez2pgBmo7utmFwbw7YOrhAw
3ype0hjS9+Jpibxw1pmgwyW8q55C/PX919wI8rU37BTNnT/Xy/zSp6wK7yMFeY8Fip4ysNcQFVtx
saolU4zagtCO5Ax0gW+zplf+Pm5C+9bBPO22vbTmMYzx2GhmB3IeeCqSX1EcU0Cv0YD35H6SwE5d
4xhsvMyazzAHjicTi9ULjnIvPggZhQqITlBJ7zXsaq+METf2Lbn8/kfwyQm+QKZlIYYIiqNXytgv
IFDiV1q28WFBqYrPGE7yivTQVotsbZAKZWiHPn/pP6cJ8x6SEHpDSEw+GLgL+cbTphpyNCF1s+ss
MTLvm8BAm7LRz3DyNF+dRfq9kkO2Xvzy2f948QHof79o2ug8123wj4Ax0gGgBb2HgKE6z80QPhCD
o/mm2F8THhyOaoXaYf5SqGBKshAynhLHeUH/ff/vb8XK6sqp0naCzxGvXy5E/c8eGs5AqBb1SHMX
hn57Ez8kWPMaOOzVo0pRd6Yat5YdcADBj9lzQ7kXHVSergwf6N/TIVkVxjjQBwLpieFMwxhE+nGu
h/tynsnrlBgMVCpW3kZ4D9b+qkzTqWBTOH3xJy92ANYqqHpfmgO3mRvjerKKMT5FHWQUlnPDSlbu
aniqgVYR4mZy5Vtt5NT48g3/COJKMmXrdIjObbewcVfh4/V3LpTkmuvBRmCtbU/RayBeBB+hcwws
0husDk2ZWR67V1Bdwysitxvn3xq1znRolAvkfFYpFf+iPoWpWckGANAA/3gsIV/5BRCX9MlFbXgl
iW/loTVIHUrPQwsh+uosBKHT94jJuS+yqPZgvJABQghA0z4lPp/vo3FAgzaDA2rlXmfmV/YEUwkR
q7zkHiefULp1r+/v4q3VXDV24M8BFfGhCc5eh2t3AIhElKehRvf5/b+/sbPWYrxU8Mig5JvPHNJg
L8XQyjQvZgffbd0O3jO0+tFBev9RW6+yOonRR/HEOFf63KKxCoHkGO1/tENmcg3dtRGYa9S6rXkn
FmnjM6kISzFVEega1H7l6n1c0ljd3fQea/A6JMgmZRfin13l7GdQqOg30GRvbLCtZXkph8x4WiNt
N8CPDJfORdpDXSGN3PgBypjsqm1TcEmef6kxo1Wi8HtplxlyeeeFg9KU7gGOK0MII11q3N9gZmtg
/lQUq0DtTNRiHniEFu8kqsMwF17/nVEgJ9ExiQIM06+ESLC1hJff/0heSIk+sIeienLotJfy0dQz
+uBTReSwGwZwzti+g0EnGzMh/CS8LywmS/MJ5eoIEyUwMM3w3I6NMuFeDBJlfxY76UqXYw4nqc5F
I0VzLaC3/rGXQP/jHxtXfjKQqWm/2KiJiox2hfkSeZT8nL3CXClJtp6xOsXTihqbUFt8MAbSK0Vm
gqiLvhOvX5bXpJmC8EoVtrE5o1WeGRemYxIu4mki0LzPDZmL8I64AhT593fNRqKJVkd4kESdDp3j
H/0Gc9B70C99wjJ0NT2rdq6eeuD76hQTnCtI7a3nrbJN6DzetGhCfhhC2cIIJOxGMrIcFnHlqPKC
dHP3T1jKi0Xl+y/495WCu/T/RoOt0LKEJYf+MadSAgIJ+pSdf8gG++hsiaT1lZX6D8r+//etv76C
BsAltkRaSOLKIlby58wWdKRPA7EmfQ4gbRF5+6hPAEp/CBmEVO4jU1Cvh806Zc2wYwWcqotMT3VD
nhuoVVXdI3Q5AR08KtDHl+rfCo6cQ79bpJC1zWDK4y0fx6bvDDRB/abr2B3AH8v0QlVSu+ZsirSY
5rvUeYVyeSfx318kxNZb+pUQy0i7f/8D/31FfbrabmPsEYj41wYtRn6RDkdTHO4uUG6ZMVg2+7g1
qQzyqkyaxVxJ9X8vQ/z1TdhCuasvI4dWPnoIta/u4rYfGUwGJ0SW3kPkCxKjYADN9Am6H7Z/VlMV
pteE5P4DXP9tpVebEtCQGo5Ddv4A1qwTX21/mUZ8W3zInHafvFDL+NASzK7YSxtXNA1FZkVj2jsG
N3eG/lg41PH0YYQ9Ky8f0JWHbmOOhsJkxW4iJadsyDQDhtvlyvM71jzimCGdPDNvHit9jXK94brt
r9vag4vT5vLdiiwBiWAc3wSMpUq+S5ZoFt90DF2WJMN8tcW/CzNwrZanZvbRXr2HPkRXFwfb1Etd
H804WLF8jIATCsRjwUzq251FYSbKY2chhvYDlVsYB7s6JrCyf0IHMgb+LgMRupjqN4upDRmuBGMY
b1pOrDIMjEkbD+YdzmQFph+hlDC4zytYCatw/BShUW/wWrNvWsl2ITxxRWiyalngpnsXBzV4G3dQ
eh8aPzNkjKc7JsjQebs4NYyYKoNWGJmrPW4L0RjcX0Ykw5gLIG7jbjf4LhiCrGmqomxyLppO7YFe
EeNJpZEGLlq0CZmOVVmgY5DbOIX9Ug5nOzd3h3nsJ/cjToKlxdyJN1z4GXMJ4V3WA+/vYDiq5sSy
HJ6IQRzcq56kPqjg3sUL3gnp7EsAFXMWPJRdUA5RNmrSkzHHIiR9mfU1zIfuBk0s/xYzGhZxPqbB
GH6bwCDCLI8QN/B9gXbsNO/QQoZTpNEygVgGXRrVYW9jHKXFMaoRGzqzEJ2cIQST+vOEKYI3VUl1
LMZFFbmfRFX671Ta0V8O0dQxedBsrLp944FOYnKracT0PkKkz7jHO0E4cC1pWVb2QMCtm57bMgDo
/4OGR4TffugnTILmB0pUEwP41OCOfALEoG7+GSb0rZ8xGAYwPNMYWaFzH4eFOyu/SuqHyJtYAmeQ
BoOh4D4Eed17megAVb4dHlAHQTYHbFDzixqX3gT3UO6Yk5+zz5FbcjF4ffEWw/kRdb2nBvDfG3D4
IarIG1HMX0JdQuV714AVYz6lrZcU9xFhoP4cbQUQCs+mpZwJZoZ9NX7nM/qAVRY1FHYj+LrweIhz
OQVJ+cErwrks0KGnbD5j8CFB+S407lVBPsKGjz1iBOHUyaUAwr8BSKOFyonye3GMS7/CfCCJ+Uzi
rJ9ql4D4X7fsVVHAqB4b2ztDD5DtDtp9D4+vRucRcKLTbuzToJA5jBcs/k4T4NbCd8PMAfHCWEKO
fd6k0lAvS1WEicICzJ3UMEodXTjcY7ggF0wZyrCuMrR8/GQvm9iFP2KruDp6zIjinwrz0PQzb6vL
9TmWEKZ8BtkEngpeGjEWZLRqEljbJraRH2Od6uGZB1jZjwkxE/uOpDBCxaAApYX/HMCt5d1h6Qfc
hwCiBtQdk1YX40CVWdSXCXmZ2ln48x3OSBHDsXOau7q6s9rCwRNnkaVLcl/5LmXxKeWlV313ep7r
6TiljdTtPVxnU383wL5FxRjGEg9EzrIDPa1YiC3sTy1IC/R2UrZiOMB4BneZnWZq8bISJpCLybSD
limEeIw1CWbRoSfEh6kPjZ/uo+C/KZAOmPHprnVL0p4cKl3VHRRESKuXERwyP9qpaPAS0G1AiA66
bOghFPeWQmQDlhBUY9v3BwKqD6xi1QXzDS4P3Fkc7Ncv9rKZAO0MEj1wHEvMYQ5RVdT5yLgYD0gX
GHLn1QVg4mV0kfUMc0ekLLa3YwX7kEyMS7p86FXjN09WhjWiNEn52H2WsYo5ZB7gzFWcYz1BoNUI
2F12O7+KY5FkdMZg+8lUBXyaM43BXVhBU9qP51fP8gHVGy+sm+/MVETyU9/1MNODrAsBiFN6s6tf
Y4A85wONptHtK4fsGeaD50TR52wCo/lzMFsFAcsawk19VvXYxOYQOsjD/GLlKIsS/4CIOSRHc3F4
aXNNzRT9W/S+a4e8UG3Isr6HHaLLoBRNMAQ38Cy3OxOWMbDXsF7FiOOhwGdK8iVIMGnsZxCmvlFS
QEogq6PRtW1eRZNazmDdGUbzGYMMuDuFrAq6B8ljIHEyXYSwps2D1kb+EQx3D835MozbZwKhDgUs
iQqL+peZwKm/S6FwCdh0S42ruoz7YKR+xA7l3ZLV5Ux7+LWP0DT4gum/Yk8jxpLmvgLfbsC8naEj
9tXCX1u8hJX2GEEZW8f1rqiZ172kAuNpyFM0DkE2C2IQrsvcyp/KACX1Cn6DbDj63tCE/UUhGQs9
iSZpw/p7BUJV2R6QX0FWp8pE9RGg6zDY+UJp9tp2nMwH4kOS5dD1ZVPDg5XDLQPeoKLrRLqHHXtf
HnHQBfGTZA0TyZ0X+Tz5Z4FVpMa4GiYe3vc+RCPcv6Njk1T1xUWLlTwDVMz3Syw9DtBDCleV4Kdd
EgsWTjGgZM+QsKDGyUF0cwssduDDe9TJADGGE+lLKj9I6E5HX4aZwOB5j+47lgoAkLjFhBKmjGMB
GCDD6PhEvS6aT8ahhv6CRXXN78YXM87lZNbth8iYUWCWiVvrm/HKgc/7Bp388X5paGrUDlQz2d9d
xEACP/OZh5MNd+2CfBXUFOPjACBa/FJVTZx+QpkbGZVFgDWWsI6NaYQOKLI6eqTZNLTD2GYmcrI8
eU1D6qPfYDN9gkOHmF/73koLqQygtmW3gw893EEyQvuyqnIB91IS/h9F57EcN66F4SdiFQkwbkl2
UJZlyba8YTkNcwZBAk8/X29u1dSdsaVuEjjnj3kg4oX0qH4nN//kxbfqH57vJurK1NHCRsjx8QHe
2a135Cki0Xj9KMujwSK8YxK/8bqB8ssP7lCxPNMDzcGT8uVi4rsvBhvs3tkvQhFeZjy6wb0dx9GJ
ctCT7otF+9ulAwaaNRXVphlECmiGbwPMdrsyEGAipHjOmiGQJxX0Tj2lXBHs9bn2zVJF53HDCJ88
OMHNNT+obuNh7dvO1hHUQeQNf2tRbOobN4uqu5N3+9MfRuv1zW+nbLqiSRvZ93N3Hlqhtvpi26nn
3RRyRH94rq0rozfbLpKPYq+Drv2vHGED7o2/0cLqkESiIGi7BG1d3vdbKz49Hmued39Zl+1BefNC
puHRcTufopn7/u9RW8f/Mun4pvBuuiQI7rxZJ0mchz2d16eBFsnkAV1r7b93c+DM/0wUbM1VNbT0
hudeOY3/kQTrNl/2I6EmSnStKR83vpbhHHJOr5/zFMzlq7YbFpQ0KhuE7SBioW9op5DVuDxRNxCv
D7xt/+3r4gSvhYfWaT5bP2ib38PqmUdMrGa/hvviladRTaV4WtGkm5MX0Cz+UBOfOM2ZKWQ/qtxs
Zt3OPbIgb/pS8BbxQGx8x9Nz4iMSt1dVBKsZUkngrodKKTJOB9tTIC95g23xEVqyovrrZ++Vzfxj
2dDh6VNceaYrUpoXhrHLZNUX3l+hj94LTxhpCClP58FgSM3c3egyJEHMQV1wom9UjvRuemuCfOcQ
0fhvajmGwkvTtFRbPWC7tHrKROsQSHTqfQ1V+ETMYWfKy5AcfvnUVVXAsDFxh2mbkoPY2PnieWt1
iOviLdqZX/wtNuGco+8YaQpqpsMx31oDWf+Lvlo0pPkGBR3t2b4YJ5xO/Vo0oMqbd7h7xWvG8cx2
WfrB0EyZ75IOy3XK/8p/MOd+s93vSezbx8M6kftufbVQvsXgK9a3hngktb81HvdylQVxHyfr1akK
z/1WHXbeCDhk2OhO29zu0rsr1jbxxlMdj4IwD6RivWPPu6F55e/ugnSPGR61o1Nf6Yb1SnX1uXeb
AhWaGV37qtjN6BaKVUeRzVsy+0RSnEHBe70wv0vPvd+cZhaI17reXeMrgVMjenWgSx7XujFHrldZ
Y+6ypTtszGq6Cvzi1PNbd98rKxb50ztGpWTqz+PoUbwUCndPN1jO3ZyKXi1elCa2no+PsRl64d6T
eTD09Vn54SAlWVLsP7ApU6VVl+6NCWSZbZv2k/AUh4QiT5mKTByQIj1phQIl9+NeEsrZxLsb46jf
LeFTabAOtBDnu9sPGmVMMqzSnPvGd5whtcUiVHm3gX8MadRPe0+ETSMbuebKmLq02T5x/eYE/R3D
dOkKhjaRtrQy4WhkWuvW8pEmSQNKgDprWz5NY0E0Oa27FvupTMErWzxJht11vxbUaYY/S4kR8jkW
YPEB+i23i5OU7Rd35w/WyC2o3jneBLOhu2yR/kKCOilb+ThGvupeat7bkCWrE50T3Y0rxYXhiQBH
N9g+m0Tr4uws9DF+O5DF+fdVMyT7lzDq3OMUzyWTf1r5vheBJZV2mmbGvxDXwiXgxil+TqFn6aY8
imoiAYwEAgT46MyoSrZfk2WbdJgXyOu69jquW++hLvOYNmow+cYRv2fVheUfhwk6/EW/cuu4GWMJ
IfazJWGyxiJ+6OoV2VsVXAkc7pIPtmaelLQpgn1+ntdg9t+ZZPrkwm/PEZSNPo8wZ3VZHQHFKU3p
7PehU3p7vuGManI1JcrIfyuZuQz3dVtV6iztOIvXYKvGMn4GiORrfpi0mNbljQYibxTpHHaIfbJy
1bPon7CPrgilXS+e68zdpsGr8ymhNnJ8stTjOv9Nm2vMKXD2xc390Ip1Thdkeda97LrQ45eek2jj
LZ9Com5ygpgWGWaYgPxozcBm/I59c/Mx1rA22Re5rHr7PgdRy4e/rWuwy2xjGou+MwW1G/dKaDs/
OBeOmIf7UUz19hhDV1P8OlhdPa4iphci3XgkIvc60Jft8T5NPUoV60iJk3qP6mn+OwbJsTxN/nFL
mUioGTIzLRiHKv51W3KQKYPpmmIM33Qy9J7AYxbzh0cUhSuivZibKzTFQHgjWtS5O4k5RhqVAVeN
scknlwKk+4gjTKtT2bqMsHS9VwdpQn04jBW6rIhe6Ovk2dg2GWoTO/0uJxOtZzHYWT8DPexUl8k1
ZvpmEWI8ykJ38dbjcdmrxtQZd0fZBy+NK/dhft+xjQZeZlYyftsX7vmSqgKm7zEcTpvnBZF7TyD2
4Gxnj5Y0P0jbWBPa6aR6NBbkqEsqXSWpCXTcrdkR9pth+6TvR9YXtceVTE6OBcVu803APTJRL6TI
yOu2kLnZZPxO4DVISsfA/E08VSTtB6UDzkROZ9sVvhQvHEpl0Twlojr8MS0b9p4H6tR8UaR1dfRo
3EZlJk/kVvRH9HV0G1pEa5z7zl860WIOsk1ADZ1000v7PiJ2DAEBxM5bmgab6x9ddiyjTp6B8J2C
Su9+9veHHcng/uksnv0WDD7QpVNydSIoZorcLvXqjPLNIA7YQAXWOMH1MGAR+5wFIpnPwDXhbe90
6mHPWhVKnJ6lUXaYH+exaKY3GlcDdadVFC7fROQQ6Pq6MjGqT68RumPtLIbVTnkccQSdBnxGfXep
hbJA05szIee1GyyORVUSwgrmyxSQFpaNnmKN3dlp3CMn1NwO8p5AYuIn9Rphm8jqOtzEddhE4d8d
hB3N9+W+CMHKtqhGtRdlimju7ruV6Pr5NTSOjr7WTYwCbaFMl+FZb1ExfwbbePgmpT4YY0AWcGiu
z3HbH3rLY8mreHbcOTC/5TBzlWaj8lTJ2tpMm58fPmF0R74unHngeI17FEyeFNbpc4SdArxrEo4x
/+KIp05kdqHdjk4qQbcw83RCF3V0tZOH4Du1lhrx3xX7e2h4Gj038nLpObFlwVgKOLa7ICn9oThp
vXfjwDLAS6MA5IeC91ag0yrdkwn9PbwrokihC5rsQlxiKmwTDf2VfBBZBel+NNX06VZTxEnE27YE
v3dkN525JUkDFx4p3LroH6lvbJzy5+Yl49DclX07d/bX3hSUnX1LxhAC9OrWUyl1lnAfcNKFUT9L
dca4K5PqQrNvTCYVOq6SVA/d7CJlG3deEKSvnXeZy0Cv3+qSyO81G7uui8Y8MdHg35t43w119KEI
fjmiLTSzkdTTQz/Vg/4R857Yy0Hb0NinmOU6YfnvPOoH27KrljVnY9mOr4kkefcTHFb3ZKN5fryQ
X7t3ejs5tP35TyF93+N4FnGEGS8tBkwrGUvB3MwZWr5Y/ZBHHypk4/s4j281rXTdv7XozfoZI6Rt
3zGQi5rEwbFZ1zQOdWPfK/DnBMtWefTTN2ilcevTaZ+ZSQxyV8uI6gS3vOlhKfvlTiXCb4d77XBT
ryfDnJwEZ8eLlVXnMuBP9y5jZbFLEVF7lL7XfcwT5YFE+zquaOSFSNbGO06rbrbRf0c8G1t1Wo4k
WX+bYOJAPrsc69GHYM6VbWatku3D7AZNXJ+55rz6v7E7ZPmlYJQ8siWQHSkvyZj0X8quFL7Khjry
xC9zuItOk7kumyLFk1AXLOZtu0oi59mU+cP0DEPLd2SqyddPUuMJ+UmzJfAV+4GI5eOg+fery0y7
a3Ap/e2YohRkrsE8ECVTva8A3SZpbhus5qDXPl8CaC33jzan2+OWPM9uUXf3fu0psKhxQNQ9nSj7
ifqPbdUsBjk9i2Fh0cSzFADweXH/Tvyk5zxRIeGV/cmqYCqfynGrnQCmg30rOdvAG/jSY91O22Uv
GVWi0w4qyBXo2WouM6a+apMgTl7sxvdKFdt0btj0lu9BiXHxsaDbaetOMqQeR950yYmIvvJEDMXv
Hc30YLPWxerYp3ERgtOfjR8T1Z8y/xo/THchnTLriLuu8q1jrdoA4cMuueA1S3gmq2GjG4z7uu7o
WElkrNx09EubZEQB3nibsPU0vpR9G+M7q7gsf4yU+KHy76vBmKekGUL2C6c92uAFdrUYqPmViSHl
deKjITYwoMn3kyszQuYfGG8J/NMaL1btaaLHZLj3TQOUn27YU8xfb65WKmptha7RXq0FzlLnpShm
d8+o8euKI4NpCfrwDFa5L+paWzYMnZmp3+b+EofSi5H9QzocSzrM+zLoizwSQeq6bFfjF1mI6Ns2
d0usZ8++Bnze45Avah5871MvNTk9AXzHRJLKtb51LgIFmEmpsv3VysB/q2Z8k8dFoU1tp7ukseHS
3xHLuCrntY4ST7dvNY/d4j+U+ii2+I7HXxwArEEYJJqwM89Euskk04YUY2rCZbHlY0DU19746dIl
UWJ7PlsSb1Tez85ix2w8yBByONfKsBOZ0UKU4kTEdKLaM0J2bwp/NJyRDvCdakdrscZUvU7sfbFb
4aiLC7/axhdhRBB1j3pecfec3HrvK5Hu5CABwAKVkAj7WBaxjaons+5+5eXI4vESPBdid1XxYxli
s9ZkXcYTbgeShQrZ5Fuo50BRhW4ZKE5uBcT7X4dPofDTqii97i/bM49xOjB+YDdc9Do6exZqp+HP
aEtMVy9e4Yxiywkciwhidg/Ssx402fl9eSn1Eq5P0RJvfvFgnGNx1pOob8jGvQmUKy6RlYxRKcx3
cRso9rgr2fkjfyxDkOAS00xWxAQH4WM5sCvhPbaN34l8TiJY5jxujFHBHU183dZlNI4VM34D2E7e
ZTi8RevHtvDEYDKNz4k3o9w9DXyzlAtN1PhZgOnIRQ+IE3gvFhWIN5ngcDaIf6vSuQNHanZS7P2+
nOMnGpt0QQL5rJKVjO66P5Y2m4Zh6v/Av2zhd+WvqAXOTTiP4YuCVeK8i9S+rypdTeip9TyHa7jP
eWuBBQ6gc0CNW2nBEAx3k+nWaOEOaueAf4NDAmMh0Rl8nWmo5Np+D0Atx+nCHWFZWWt/TsIjD0Yv
ad+mqqP4CJCMau1/1unQe+SesQdTvX+zA033beOs9t0dB7XKSxU3zfroaH9kZ7UbqdLpbgiKj69a
0mwznmzt7fXXZB237RdFbktXsCJjNilPvnaGEOu/qtbC/CGIgfvih7v11S7u1wr3v/ekkKkuxVu/
QwZZw5NTC7f9ubjFtIyvwgmV3p9EaRh+XlXC/Nq+hKWWKwD6geMsyuMKqnS8A1spaK0f2eG0n61V
w6jGwTu0rn3scHgsxetS7NG6/Wtojtz0OS59UJsTmygKYDT3Q0gXUdlMT0b6bVC+jUIEOE+SuKqb
D45Db3tkYwA5y7ZjcMaJ03MP/OqruwA8+R8j0aPdmEl/2kZ12icx0M9xzMIPlhPX8OHGaa/Lo7if
m2VRvSXYU7jO/BG7/iiGhwXqJ5FpRc1oGT4ON/NNlctwdeQzeBtLQw5/iTPpoQ6r2P5Yh36pP0q4
AiiGcg5t0l1JoGjd6n5X6yT8N6qNo4kgkngZ5eqc+qCYB5IRnQAIfdKzne+9OeRXfNqisB6/2nk+
6h6QfJXyih1A9T6LQhnWr3Kb62ZMvZifU14r0XbckstgwGdx8QAuuZUXTPvX2bGz+Aw3vXW/8bPX
W50CtdfLx75L7tbTmDQ+pp8sSvz2QCeimGOFvoWDM2a/aamoN/7JU2iO+t/QUtfu4A1Oth02r4NE
iWcuNHjIo50x7IXbYO8iJ1ityusVrX/xBQx58ZhOncDwCFqk3s06mmscYdjY3wt3j1fnDg1HmMCB
JBQQ3IRdjM37lJx21ZfKydeuGdoSpnaafAixaGwJm3shAfi2rU7bYo+7w+krWlPXWA9dxA+24BI7
7xvZvMmrV3q8Pe6Jqamsu89kr6mz9OD4tpAiDebN2Z84Wm5maeVmPi+pxP1QVRbM8FJbBSuVJZQv
tnFGXkTbCSLiWiKF/tU4jjYz5SUR+c38OBJddWQkM1V2vFQj+R/tmT7iwvFzgc2/qHZWUtQP4SuN
nayobzaZHBVdIfdFWHxMY2v3L6Cm/qRfqy3aO3X2laY6+Xrwtk3s5FSjRVAqjG5o1cf70oYMelnV
z5sAwkeku50bqgf97U1rAJroKdLaNvNVhtithjcPGIZqBw/scI//LC63nHmvHMAD+VwxQftJy9JO
BHp8jbRYnebcKcftzanqSVMEH9uHyulz1xX0jmBd1270T6PNWetUU3YpYV2iunIEQiVuFqgYiPvj
VwGVx8/OKM+EtvPgJC03KgKku1VRxJLVKzNXmM49/cPuM805RkVZWNe1ldcAfXa5fERcdYvME+p8
uFiKPRjlHfQ2/gSeTEfaOVthSlms6xDEdshAFCNwgGqARv5FdGLoVHeaHYmQwRKNQzleBcVWU3tf
7fPoz2dW+WGyf0pPUeiHUsp69avdJBNUGq+LXhRsdzh0YHYqPKZ2/xpEILjoQHjr7cveeKr95hqo
5O5+4t2Az8VM7McyGyuvdfbTrId53H9Wu6nk8CkWjA5lvgRmbA8AV/Y0jpjbP+32e12OwMZ9KoVV
ZI0GvVe75HaD4PfFiQkcmddFlrgPy1O4BOHo/CynAoryY1r3kjp7JKrhFs1pB3jRm7vapfWmyNU+
cbnkiy4H9xt6dPiwfNcwLcmLKW8RaWXq4brtjj84TsI1iq+xcJZBPEpgRmiH03rbYDbAdV3UTtRm
GKOXRfztIuij9sPHQ4i+ogUlLR+GQCWkViOswapXGxnH5CsWGs8qqgbtCvM+e1uyzvda7OBJ6RLU
SZFao1EtQR1FXF5PLkS+kG9L1MV+dF1pJ78Jhhx3SzAa98SgfWukadoyizpaAYqsoiPgUFjSa6bT
CzQUhMndGsatEBn2zVK/QxEqE+WyXMV4HgZUPC3gT7snj2xYpusyEBOcZFyJzSCHk8uxa+4V1xNE
r2+8kGdsn3tuYknTZ/w9GGK6ORGHeIn3zGwz133uWd2vX102rKn+1hxukzxUhZwh+GoJG/EEje86
QT4yTLEEMk0S6OyILZ5KRE0riYfAC7GujrOGwddvQo9lFKdBMyAMSknscASFZZ2lN+kOrQhj6wXF
sCO31CFSU/+JfMY6eWojr5rvDua4agItIHbqyv1E26k9raSJzvN6gmuz/ZQdQL/xl7ZYUFikpaqc
o3+Y4SK65bqXSSvcZxK4gkJ/LVibGQeylehWR3+RUkzx9syToelsagVA93Td7Qjldq3AlEScTYmD
qZ7HFvD5RStgXOw9W7cugBv+GHrvfb246Ixtxxc13qMH8aMuH4oQdg40v5c6fnbWcSqfOQ16z5FZ
o+peVjjyIdKGn2giiM59LKQnucAxlhJWEYHYQ4CIL2iH2/gR1CnSL5YmP2l+QmbchA0VPZCzly0s
NW75Wd9ah+JMg0S1XztkOfHITzfhZslDG3peknLMC/PRoF2aO0r1MEIL9B8M9/dNE8frLzH4jfy9
dQTB/50JnunuwsMv2u6BjI3F8dMaz0Lpn7vW8TmVKhe74pB6wEv1V5fJmWWYjLCy+xaFRNY/wsM5
6x1vZbn+rGodtN+WY95CSv0YD1XDK+LU8mkH/Zguoyhc5vmg3mdihSaui/U0DWMzPVd28ZwWV6xM
mh++R4oXqKPsxuZxnBMc5lk3h1tx9Vs1mUdaP2kR0nPnsJHXHoEbny3Pp++com13jyRt2nrynQst
FXy+e8PPc2QDMkP0rg7wgzw5qmm2f7o+yvlf0x88mJfWF7DTqE2KvjujksLBnmEO75sP/AAts2Q3
jVP4MgfezNbcmEm4W37US9M/eDRNDvd20FX8w5uSzv+KEwyy91KCh1pxam0v5RtrdL3Hp1ufhUYO
tzKvf3RH2Mq3o+6sd4UD9uOXJPCdY4VCWKPpl3Z9l1m9ShA487FtlGSPmW9x/6RTFR3lK/GsOLCz
GT/6nsMGOYQ2zSjzgxuCrd3yBBHhyPjSO8xoF+sNov5haxClP8DLoJNZgte8VSm6s81/aGHFku1U
Nli87+OoWJLzyEpsHqFbVfKFWcLvPZhWD/UDO8AUeyfyI3y3uZvgP6r/Dgd8K0bJZ6fqX+UUtr6M
8HPDkTlsjVJjRYlM8BW7eUOMROC4wZRxmE/DfdPJ1sXCXupq9VKfoN31MTRzwkRC6GHJasoq2OnM
J72iiPKp5rXK/XZVG2F1KPbMHaMOgQprrw/73nWb3C4rY8+h7tAYroZwliYk1bKJJlXbLNFHmPyI
OjmXbwcVOkLd94TFa31pOXwJEvPKVT0jfTH1yYGrYVK9DTv0VpemU49tJKzMXOMpvo6pX5RGmqGt
8f+UFdx3lAdxHLa/987u0yvTi8NztXfV2H6hrLMID4yCDLEPa9WOOzUTx57gc98mvxv+kc+/65+d
YKjO2caiuD/7MgH45hZcRA/ULWYKrulqgmOGxu8DtINhWakPJWukIw5nturT1h7ucV5J9iDHAEQF
pXRK2FRJZB3oF+BHSpjc6r9EMP/9ktfYZxCZdJs7tQ86IVUZE4Vq7z3c/WQmR20ThEyKReO4r4kz
Q3L2s0tpXZaA/e4fSWv95GPFeF9UGV/0Ck4Em4tVP6V/czNf9E3dhHhrliBxKa9LuSUpRAZQqOKo
HDNtIkRyd2NFXEUDswy0s6XKoz51569yAv0yIH68XSTxQhFPPnnMK3eCXCh5nKvmUAdlQKg4Bjz6
1BSRDWQxznrnQVE9zf5u5N69VNxkKxuIDqLf+zhwmaeU1yz6FWR0dv8ShLnyMdH26DNQj+E+9eLE
ebIn5xkCHn9nzHTafvBf6PXByJAxOHUsaMmZZQpwQXKx1Qj1nF6FQd7FjnNUJ202b2DsxLjgPPsV
IFmVreCFw1PiuBXDZ9sD2Ufnbd7M8d0LAXyitFIEIBXZkHQj8DchJvh0EX+M209Qzrg6WBX8urm6
fgDpKMhlUHdjS5PvdHLceLN3TEHHWOVT23YmuI4yEOpdCMimk+PgFIwZfDGpvHHp1Qb3DCIKjxok
5/Dt05FQpvFe9ATJfCi22vXOKN56RWcDgQ1Xdbvq6VlcNgSF5zJyO1XmRC6syGXxCPIijbcdbEuL
Iuqbk4lmb/juJnCkX6u5GrtzIpySl8cAcDGfBduOMNnEiACuyQ4olVXVzSoZ0O60fI0qQk+4e91u
aOe7OdkW/3s5VWF8Gqhm6e6YVd36Dt1/2UVp3I6tW145KLHxwyqsffS01KMD0SJ0I0p4lnaofnvy
JjbJ5iGS66kZArGdByM2lzAZqM2pyrq2bXk6Y1vAjaegfbAPKU3CARvMBApmnlAdldtZEmTUvQjN
x/oA47bO34N4paUxxt5jrgHqWee5rKkTehb9GorvY10M8tdt2rKvTRtH6sEvUFA/dWQiyd/dFO3u
VYdau+/amcbqthUH/vd9wwr7m7THkV8KvrgIz8MehyZKi2aOIXrccG0OUs8pjw//E54JgrMMhyR5
JXmkan86RcOxkYZM8KWEKeh6FKw66XeZYuet9D0IYpC8B1UYNQmVzK3pM7AWYxvkBeNUv++WVJYv
O/6u5t1Espmck5VRE7n0eXTL/u/Y1dZ+Jodst69FT0PKtZ7Zu4Z8lpiOyOjaAA40fge7u7drwpEm
s0MzjneiltX8p7bLLcknDGvRBwgE2xZJ1W77NgjPcjyc5RVpRxIPWegfuwfzgYKaihHjOOJ47nRz
IIQYGa5W0MhlaYkA65zNe1FzIE6sH+J7gOhh/AinmnUQXZYYSQNTjgjgkCYZ9wByGh6gJ869mH+0
UWHwSI0deRz/SO8Z7J+wikL4SWPgt4+hd9xzzQgZ5gM64ePXtBV7PtZqu7hqUl8bJPLix+KYQ71s
e/jq7uTN3xMscfQDEW2F8++22uxnKxfj5SFkUdJnbK16D/NdNFBSQUH4yqWZ/NFjuojWAKFUQoEK
8fasHX/n0cZJmxYdUleWoZCF2YdItKa445Afh+B0xDIU95OSwfqVKIHSXB1wbUu/ry1BlCET4/Al
uZE4n9FOUKafI6IQ5UjvtycPlW18JMPrIkno6TLMy8qWKQpDVDdIIuf+e8kh+23aYvl7qfqgetIg
kftyLbVy7fPabYC0OcOes4qcEqWmel9qUy9l3vBOF7AgkjjL18U9gF7PrmaZDh6abQEkyVVQRv2b
PzC0bSkMD/aAXNkajwRhSKg9lwxput3/jCskaSbwjryihK0ZjIdLFMfdQqTBTd7VBw3bOyE2YDI3
0VXphjDfJbkXF5KCiv5vbCrH/VDNWoU/MHN1PYp7mpD9BJa29dALd/h378Djt/GTiblbTQ6Ejzzt
LCvA29fVKx23+BZDcO/H24oKdxsf0Sd6y3SeXER3xCHWRPZOJzUco/ym3RpG5lRIs7f/or1mC02r
uoZRYa4BR1FZ23kFl86ACrpEySj60LuqUrHJ3Hsi7sLpi99ZwLfMQ+vRPXm4fNwXfsvEevwdgXZf
9Viv5oHo1b62171zuHhT3AgJcuSyHcbZzwo1j2v3gjo2FP85PnFLPPpUPyOPxdMfNdVTyzwsYQdF
X+jmpQhR2S80rnXJ8JosDVx1JlDfVM+YFYiMUD66hekUty6S0vQAf+qmFDonai7BZIPw2eV1cSHv
kZI530QCZPcQOKtyf8VELq71ZxnaAJuyCHnPnDez+QjUorKbjqdwQxm9fpAShLTwmxaQApgCOugo
OGQXjV8Gg874mm9xW2wUkBR9s4HZ73IioMg4qrB3KJnmen3AJKTaf8lOlOBxnr16UqeeBLDCXic0
4f4Eh8U2R5bCHOwqV75LMW6eBLi6+b9aaadvbMbK0amrliq8j+2MCCv3HZP0fyeowzXvl+Nw5xRn
zRL9qKN6sF8j3w9KkQWq3fX8qx6LDlouiBunt5hZiGl63sEZumdCrGSdo95Rt4Ceaei/r1Usg09T
R8X02DlTcvxjlVDrHRT8WI55hOq/euxnpJN/6pjbLUp1EJb7qwelx6sQIjNeirTcynJwiDnoyp6/
KhaV+9cwOUuXebo4hoXn3Q34PW6OFW4x+jOTDk6FyGd5+Bd3XltEtiUFvrb/WqCgYMaJC/T3PzrP
IfortYFAnfRo22bdP4ja9vs2d+MEs0AbFm045iGmhXZ+VMBWjfozoP3xytRsTUk83GHqUf4naAdy
ozxppkBWjw7xSfrbatSqDOlrOA7QSQ5QqfUfByRWJ/mklvqvrKeBlHD8CP6BCBSA6gvyqM0d7jfd
eKHJgnWIOWpl3677emGMnLvPbtJVFyChRnszPc7CIutEfYLq8accWXLn/5k7s+W2tSxNv0rGuccp
zNioqMyIBjiPokTJkm8Qli1jnmc8fX+gT3dacsVx111nZDJFS5RIDHuvtf7pFFUa7tfrPiD8XOAx
FfnMrYHnk1F6HJQhfhRRkAT32LhZGpkgDR0YBXvUd73u6AHz+/ISYfGJmgW+C9i7K+AUdAgBtDJt
fBoiUbGk6QVJCt9tChjkBz1dpe4fALFwCF3KMJi1o479Yt3uWXk7lZTkwbQYi2vyMF0YXBHIuVLt
RHqV7dIIX0UVYDEwGMooPscVAw7Z7XSO6IsEDqkuFXIZEY3oAd1f7QyBqjaSo5itNHw2jEIzFilh
U6ZYeG0+3/KVqYzFvhE1mSqOXhNquR8yKFvxImwYZxnuhJTTVJlstmn7KcKlS0Z6z1vLoVx1KfiI
M2hmI2/qoDcmtnMIBvkZFWRuIQefEuWqKENYXuIIqoviAjjQQ9MZgYS5eHS3PVIZwjj9eIGhj6Rq
OFpEfeoa5TCcSn+uDPDVquIUDERqlJe0N6rmmFd+zpQ36NThkXUih++m+sB8j306CzzyFkbVrAgK
h3AHea0hu3eUuD/OvBe5B3dg+TQ/DzpVQolGgqCw6CCrAMn9QobbFMLtqZie5gB+OPyVbhYTAf2G
RLZgUQ2KUZ8Y4tBx51scuLUB12SzJd5Gt1jlOB4GKYXjClVRCGeIS0A0624yQmNZWgNdsA5uY5S0
2QXqsWPb1H5IzWfqNozyJhfczAyzgHPXI9xbvVlHCfqVyE26sZ6T3EaT6Wq/qBXPq2ZySFfzWc3C
iqKrhF+ev1NRX0XymQTFFnPS1k9TPzZdXBcjNXi2uc2mbDWFiAcgkMmAEUDqGaBsMblM2QKmMBgo
5qq9xz3PmHW7YyKg31A4iaDfhKk0t39tO6jCXECYyExviSBtgo4mTcQlvzEZjeJ4PZpwMF/luE6L
1JUkBu1Pch6AK7P0IL6ikKsYT24mJq7tAwxznHG7IE/rt0KF75ew0OApd5X1SkLuE0kNCBXwQmgF
sitHyTSYjpzUxjSr7od+M1mGKWGnqAzUnA7bLfmAAPlS1GxFX/nWUk50jX1A+L7w+xVoWk7lp1aD
119DD0/gq6eXiX6VPXiDYCwcz3QbgskqgeubeQEu3+emPLiG2tfcAUE6QLrDMzO1onqJEjkEt828
MWF3GVWPiTMz/yo9I+Aqi4NREUtQzpBVmMM8yzPUTxHyjxGViW0or3ENdXZlSvYYfoqZP8H21vIE
Xs4D25YWbJqyzfJPfgrg/D3VDEMfH4iGGmxQBT0IQcYDP/IZ/Mo5ZG5qRMlIRsCbKsHuY1lVmpou
rKxTLc+pA8DV5B4SEuOfb4NS9nG0paERMvt9AQs4dZqUGVvkKJliDP26EmYigYIBqfvfGph5w44D
1U7ZpzAdtXxax43NcOeeI+pN8jKycQlGCFno2TQc0dTa7c734daoFKPlZOYXiWGLumt12ZK/NChA
Ze3AADjTDnZfSZhrharB6BYjINYUPccpYe2R96Q+xiNwROeoRiVVn+0EtinAYGrLcHfnkWtQOHAM
awvwImd5wpG0zWt5i3ZIyYhMlmzikgcxIR1AhJ0367Ad1YnGahSq+sUr4lRMpGIhA8EQi7LHFV2L
hxMElcrXxKoNURAhAZ3DhQdMHTB47J2RdZwTPRCcwUA6RzwVJ1+ThIE9BFWMMOzYDRNpkF4q0LTk
VExKkdBc+YoEOUTJw7R80Iy8rnInRxeaMa+KpqrkicDjIHCEkAu726GO1RRjZQPUT/amz6QAzrSJ
NjPbAwvknuEaEyqTVRHhi7ZFU9mgb5SageCORYAAqGrhAjfR+FKRIZI/h6mt2niPjNyJFhA/Cv38
jPmIsA6oNknNcHp4hpDD4pJJFSC3rrUDhEbUjA2TqJFEDUBgY2hqFxJ0y6Ye1mWVW2tErNi0btG6
C29tY/HjNzjGo7NcR3I0SjZkIjNoyG8mS7ZuDga1nIE5P3ANh3mIG25vBpupb+8TRoWU72YFO2AT
1Ukm527QZs3QfM2btsqGa1BZhEQt2YSkUYf4qGZoLNqeY2qcmiBBF7Ao8g5dzomkHsgsiOOE57k9
I4dRgcAORNG5RgBDvnCVpk+n4dTCd1P77zrTkTQ/Fl0KhWJZNkUoSaMDOYxSf2XO3BkPDphXqwd8
dmS9XYx953e+dEdFrlVtjaiPQb72FBdSYvdHzUqsctgj7DQIotBr2j17ARxM27jvbSbeocuFN2mX
QZM83lM/FnGW7MgvwN1ylTKYlsJ1V1WtprppZZRT6uQsfWnBEicKGKLshLTvd3Ahx1J/9CdZiD5z
JSoxfPKXATLE2UG1af1IFPeE3A4aeDr8WDDCWcHL2B5xrqYGlm8ggpRk/HqXfY/y4HvUgx/Bet6g
YpQrA1Z63MtR+GLBZLcalwFOpn+2KSZ9C5ESxIbYmbDPYeTgD1KS7ZWoCPxuoRg98GIkCT2Wlo0m
q1K2gpQqqsJ0I+acQWYtgXWBEDNkk5lX0y1PLejxOobHSk3gQGiXxgoiNQ3keGVoHew8eMt9sFNZ
K7w7aVSsaU7ijgAS3yq7FPVbW2YJDc7DzdjhP74O/+m/5Xc/HA3qf/0Xz7+y2RNaEDQfnv7rGH6t
8jr/3vzX/LL/+2PvX/Sva57y348/8u4V/OK//vDiS/Pl3ZNl1oAaX9q3arx/q9ukuf123uL8k/+v
3/zH2+23XMfi7Z9/fM25P+bf5od59sdf39p+++cfBqYA//Hzr//re6cvKS9zc2i/ef3xBW9f6uaf
f+j6n4YuG6ql6ZqFmUj/dvtX7U9VFXQNhqXZSC3mDK4M0krwzz8kRflTMw3shEH9BXMWm1dB5vnx
PfVPXZVNU0aeYKt0DOKP//O23p2Yf5+of2RtepeHUIf++Yd6sx/9tyWFUDQaRINmSxYGU27N/GDG
0aUyykXmHw4+EqHbVRJ3WvSpSapd3efLAtomBC3NqVqzc2M1QuUykegqey8Q7O/GnljmgaLYmZjm
w4tdJXIyj4vsK8plkC3DX+GaCJ13/Nqi2Hfo14DvAXtwJI7PPlYlTL32ndXWyExwZfYZEzrJ+BRq
OBIB3MAcycZLOel7XRavph5EbtmiZKQmgNkS88bUPH6FoIkLrs5PF4P8yTdVjMX4OxI7E1Sx6cGz
jWOjxwtEszUKe/4V2HY7v7ILiWUI5jkYf/f27Uba53awT7PZEj/lVw5qbbtNGYYsvsNKjfrIsSRT
cic8qdpYW6pFurMjq56H9kzxRPpK+uWptsrzgNuHE5bZahjGk+qZWxOZ7vwDCFUbJ+AfCRhrlrfP
Mpg1XuJTjCZPSWfGaeSomk5jNL5MJAa7g2BEGKIvdwZhfZt/ye23g/i8AcgvsshHtODN07+uGRcx
GQdupBdH6sQ7yDSvJkI0yjxqvRjY2kulKwQMtwFe5WgLVDBR8GpPxTfbjB7IO3plfoRZY90I/EXa
BnpL8Bp10rhSYmtbi/5sNMNSH/xX0+RgmmolFhWKHAfyzKZix1lkUnGvYaW+sAsZTCpF7OEFjdvP
n7I1bGQleuUa85vK++G56Bk1wr2/Ao93LpR2d+rgJGgY7zDU75aDZMROHE3GvgRrOyJQ4/ohwW5Z
pD36Mey+zVXbaJSr9UIaNG2pz9dyXSevtz9R9v4ZKc8VTX/k6E2LuiZo6DVnuv8VCflKRYDYCS7l
Ho0hiIf5JmxrDXOcYXsSvbKXv6IEBy6mXdZ2aeRdJVIRVxZGDA6MWiebr5MaZHa+Mk5Mzz9BMcfN
nAOL9ukUSOErrgq36+Zkh7Gj+o2yKHxe9OOVExd+LyF2KWLndsBauzjCZU8cbjIB1Xyw3a6Orx2i
6QJiZNMB5EptgadP3L2aDcVrj6sYDdROh0/jGN18OVIuGFHznMAlWhLItiiGsXAzeVxmbbO6/eLb
4dYr7XvSH4NyOtgFBzZOuUlu7yv2uNYh251l/Xx7t7Dw6sVkpoNjAxzNH5ryytWrsF42Xn014LP+
xoPpvUXQvDoZuoGMQlYtU8iW9cE4xzILQiJ93Dpwdai5bs0tJEHOkySut7//06L91+r482r43q79
r79mwhUQsACAXD6shYoqswYpDELwEoCrxn3j75NYtdym6CHiiyPCk+t80fz9n2U1/8m37dc/O3//
J/sxEoTqWo3QoXfCwiknegUHAc/lbv/N0bwlbL5f7DmcFjwO0+B/8scP2KegRCHTUNYWVqLOu8bM
Seb/H5HiQ2pi9IfK+rW2uQ16XT+lfgfDMr5mvr39+8/8wQrpx4c2Fd0whMrhNuQPfmh9USNP1TG1
J4J425nNVo/Knd2xbM/vRwk43VGZHUhB+J7E2y6ut5Gvf5rfXeqFmypa0HniNl8PT6lMM/Cbdzdb
/nw8UD+/uw9XwgAf12dkiUtMXOpOJp1jYtOd21ZWRsa2ZYPz510sKsa1rg6/8xSFzfLfvAGy542Z
jiJUYXw4PKg7C02eDWEEETV1Vc+qUqgiQz2yU863aTSvLpzMbyF2ELCwDrUtvtVSz5IVsdSMAs+i
KdO+a5m4GmK+hO0XMEyWqOjBMNUrmiwa+kKD9l54rP+hC9YfsT2wkdCK1Uh0l8iqD3Kt75kBvmbz
NjHv8tB54VQV5z6YTlLaao6fsUzXPe8OvuImM/N9HJqnDO6AE1pq7cjdkrRGTjRD2NuWghRJMD/i
Fpu3GiUSAS9/IQa2plVkEZ2y2TbJZ7rQ6mc9q7GAsKGCsYr28zGYv2jjL41efQ7njxrNm53NNF0J
xpVIlC+FfrptHVXxlijmfZq06y70oS3Om1U8dNfJSM6Jbl7L4U31tAJUn42htb3lmOaruG+2so5X
fiqdIm4P2U+WsL2fRoOV9bb1IJidVuPE0/h2yIy9LZtfUTqfPJ1r4vZn5ov4VlGRdED+Tg6oX3r+
Yq45rPnCDeZD3xviatqrVmcbJhpt07C0/ChvDBLGMvVTXxkK3UbIisDRv63tmP1HTlbPr0Z5Runo
/ngVe4hZPtx+7u/vBVWZF9kPNwM3KSuHsAhrUT761AmvnKbBsEwqHAqutkvh46I5mgTPirjjjtVK
t/B5S4UstqaIXq3eugRe/lzOO9d8KMJpegNQXyNT/lGyZXV7p2fhAySBadPhSM6AlVN/u/fPfj17
l3gwuGiyyOxwPMuWliYS5nEMXxtpXhsajnQjpyedl0rzYZ9fOheefTruEWpu8jBcGaFyQq3audCj
OWr6xkwhBs+LHp7NryTG+o6ahnuv44ZqSq4tGvbPNsLpsfQX849gvswFxm8Goy0Z+xZ3MhXQwPZz
qxgrFAMsYPOlX3MREkR6SbPkOYVk61Q9dVCeyPdJXu9ZAkP3dnGPaGbJ9HnuB6AyhWqHsyvmZU/y
y89SbqwqpXbLqrrernWjeOuRB8MSDNbo2+9vNcmcDumU5j0cGG50oiKwX7Kvo2xc5fmUzDVIhXrV
SdIFeodcNU63P2+zeVkI3SkfikVptQesbtnltDZb325GVfMZEYhrn1O2mc2FwUMNTEDNMXJqpf5r
oXlccvMtj1iSG6YXn+tydG9PioilBWrRFSO13e1fgBAjrs21KJV9V0hoJyz1dV51lJhKa64oY9v/
NmDrFmL5ok3PobAfMtK/ZH4G37psjTmmi8x+m6WwzPXeRr+rUjKZ84VPMeakQLhIXgitmuyACSJK
6oQR3K2KsdXIco3hGUcz273dptD/R8ei+ioU6c5nnuNiN/WqzzUmNl6hG+vzA85naQ8+dLuRBhJX
YZqcmwrIRUIBY996lLmLqHOKQ/zGlr6svJmaxJlhuy5q83q7syGG4hEwvTVBf0jhKTj0oK8NVuGu
nURPTBofKit4TXKuSjPfCUZxlMQ8Sfsnq8y/9AoN0e04DHBcxvh4K2g7OGDwShRXMqPGxUhhRbrK
7GjIybjd8/+jBv6/b83f9fKLh/91/cf3vPrH8WF1/djEv/vJ9Vs+d8r1xx/6/7DTp136aYGcJwnv
Wv1HZk5v3/6xDzP/W57+3PHfXvij5Vf+ZERtaLatCh0ugWWzff9o+yXxJwUmdDLFtFR6b1Xgn/pX
32/Kfwrmh5YMVZ1hjTG7VP7V9uv2n7ZCDcwI0zJVhgba/6TrV9774rOSG6oJyIKoX7WETiX4vuKU
Oy00zYLA+qTNvxuB1jV08Rddi5dQ+zyjsQ7qQ0Hhfbw9wHguNkVlpKdMbZihd0G/K4rceJKi8BWc
uP2NSadqvC/75/dnCqFx2JDyqRr16vv3F8emwO4sr+kFu2YL5SdzmVWfekrbu7EwdYe71lvfnt4e
4JQ75OhIzyV3Do7ClXRXIVR0S7ywF0WZIZ6uMu0RuTYbbQORYsBrAyAtnj6ndnwpEgP+Z1cdOG/p
tRqzgr7PzrZNZ519Y/jqA2Vsc2KmSNCS5W2Qav1itogFQJHiEOvOft0aIXWzFymuyKB9YYb2mht+
c6byAqqUTqqP7UGKI/Oi0bNg6+sSjnNTk4L6S3eAfKqTNLViskGOgzO05sAGUsTjtkjjeWoobUXc
Noxig/hchtrkiE75HFOKvUYFuyH0OG1vgd26pOU8wckNHwjfXUiK3iGdyOxFkk/xU2qT6kRgFOzQ
RlZWWkmsIxP18FD3dnrt8QFzjZbu6K/PBpDhWCyfAkuj9rNWgieb5jP2l/5Obyuc2tD6X+xuFoZ1
9granfSKN4VjlFX7ppvKd5lW+1EohbecKKkC+vQVfNg7H7kwSXAlobBoZK8pdOfruLQ7Dz7KSIir
oUnBAtwg3M7azxVIw31eZrjr8UWA+cdGwdx6YzbmNRHddCl1+OhA58kBXDJb5X0m1rXdLDsYwes2
kIe7JpWGuwFfpwWGZ2dgIQwai1C5apjq7NhDsS2cn8amn54dqbFhrJnqoxmV3tmspB/PWlkaD4Gc
7qzR38FsTnMXzlXvAiZJ6xJmFOPbRRMWwR5PvO0UxwuTcfUjbmzVWscUcpH3ezsW0ynGhel8e8Db
AzMhCeu/2u8x0GAlgZOUFxv4YDO/g7ysMenH5wRV8AIfpNlyE3KqpVhXeF71JdfH4Y4+BQkBUzmm
3eKogxicEZdCz0IhvcW8+q1RxNQ5SL1IbIsxWBO1F35TinQLmUY8Q1jB/NZLUIHbYGiq/kAoY3wu
doCN1WGUy/rA6Zl2Uq9tJImpQMmEgi/6zOKLMGbaBH2lAwbhlBFdtW887doCz2wqDNvVVV+aF6j0
49eRL4grnV4wD1joVOMUTI18XxGOtAt1zFzrAmmWHw55vII5V6+GOLQuRbc0zbi8hHpjXSjdkmNh
ZEcfgPsOFSu7IlHPitOZyULx1XtjmOr97dwlfvTNDB8nOfUO8nwyM/4hgqO/tVssIYgy22uZeazh
shza+cHOQMPxkNAXJM1Key8Yp3WYQWrKLQuKEgDhlwiDqb6ryqs8RPtI+OUChpT8CK92dIQURV9y
rCn8JA1ef9pd/puZBCYG78rveTEUDIkxz7Xxl9J/lOc/jQemkJiyXh4rF4Zhuk7baAcIMm60UIGl
QlTeujTy6VAZkXKHdtpc9VZJBQm1/QiMaJ/8oGXNxtvg0S+YaepIHwjh8u6QT/jHKtVqaE+NslRs
nWKwSaJt1NhiAwEfmjqJLos+zLT721cKCuoMDmTTSva6SVX1MWAnW6QxcWNWRIUkPOLrSOKrVDl8
qFuAvEUlPkPfdK1KqS63B1ky7b2GTb0T1Gl41LsW7qQ0fqVuhhbIEoQ310sWhMqLUjAs1IpC2hq5
GT0P4RdMh2lky6g/Y7E0D8cy+6nF1drVFDDmAACMiTPZg8jf26e+oOdMAQ8PQMCvHSPTOyuTUxxf
c46C8gQ0tm8ZlHxK+npayGIUxxB7+UzGax6mKDSq1OgWkWq4AXY2OLdivRxC8dmgKp1XZwEsqM3a
v0SH7uJ0rVQfvXiFv5G3gRHWA6yyoAgRryv0oVsp9NRDgzcnCGWbXiaod7AbOwZ78yRWl9txByde
wTMQoCfDxwOXnG4pKfsSX5RX+IF48VgoDrO8VZej4uMqB8X/rp+/klgb2Sr95FgSC7zwhfA3ORri
c9nPU28sQx3dlGLEhynaYPSDK7/KipNcU0L6UK+10t50KYEUnezVZ0hqLFHJWQbTfWose0scl3SP
Eyy+PrqVUhun+kpqNOWKwE1A5PH7TU+Vfy0S/BiwS4Yd1uZ7ybP0O6AHJEQMHBdTJBZ/f2d88E2f
bwzLnospYF1Ns4hWeV8leDHBrqOF43CDDO0wRn1+8AOVPVmzjvqsWguh6Kmq8eh391KlSU+lKD4V
YY7z26WdJhvmhy3Ovm5zeNJMxU2OAJRRIvtrtPyHuMmNR5F45RrweutBBQYx74ejRWDI33+QWzbH
vxvs+YNQ6WiGLOt4ukMu/fBB2hKfO60e+CBFDf3MwC55lMRhQtCwbXFgcKZerw7EbDBmxyYCnSb2
0oKBgVUjJ4gywnRZiOPnAGIck7/Qkb3qxQxj/VMUGk6El8kjpr/DGX2aw9XnKKG6s1RaXTVrMMKy
62zZpfqD0cXVui9Mc4VEy41is31tFZYBAW9gS+lxwRhhOviaykCmM188tD5GJ4JNVvjhbxKrFOOX
EhVEzMakVJ5he/WXya+SqHpoVvNiUsnTMiL6aH97KPv6r6/+/W9GV2VuB2dL3wQ2N05jDAvaKeNU
ZXp1gYuqr0DksX2AXugGYSMvTTXNT2pZ1bsOKi8ENuNBw+rULKv725MOjYCrex4S3fl7Jj4SO60K
4MoCnm9LnKqCBRfl3g+rYePhhHOGe4kCRS0EUe+mciiC4WQJnOLSJpQ8jO6l2drvpRNTCFSPbjEL
Gm8tTWGyCCh47pFZCxMbgF5ycPR5SqSejAhMTesAyCdNzMdai61ntOMTCsxwvGiYEK/wZZaXNNsh
To02F8jgu72vartuVJ6hAXOrikHddCBeh2Y4l60/7mEbYLlq618GKtB7JPzSJdxiZhrdayXcKUUD
DVeQbt/rPQEIZTTuzV5dIn7H0kVgtXh7wOeRaQgy7Us5yPIh7e12lUOCW9Zam14V1T/1g7WW1BC+
cBvnBuemKlxDzuGJJLbiBFEzniKEFuaiMeu1RJ//Y+sXge7iE11iJCrH8joNGqwtJp2ikCLokcY8
3KLBx7l23tTRMYVbaNG2+6Ngk/N6bdqjg8C5XknQVC85VwOu6mX9XJojTEaLMNE24bBEASLQVImq
4+2h7xtvNeCU7RCMgspnViCTpgt1RUHwv8ed7auWw7h3WdwZQICfr2gPXWtKEC93HaRXSI3bDtr2
FqflJFjoVjEc4K4xQ9LlfYUj0jHUymAF361bVFEbbyB+CIpvTSANKUtHRh1zr6YNrI+hPaezv8bf
rzHae5CBNcY05+4RzpMFLfsXnHfiqmwtOU1dEm+MfVGoG1tvpYVR2sGDUSQ82JdqEEtdQoa/7Kil
9yp5GycsUuLdNNT1GYgx/ap3praiaoM6q88zsrKQF2UjspNiKPupVR7FMIn7rjSf4s4ePxe5LNxg
qPNDIsvrooiS+1z2VkQHL0d046oDx9JJFEVdhfkU7pXOGH8TG6LOveK7xdU0LUWDAUK/bRjyx7R0
T8owLuozQFWkpkyacfuDHiuStHJ8WM9ZdrXhM57zqd0T8zosMtnjFvCUPUBY/gnznGzvT3jHi2i4
KzNZvW99Y6Gk6EvsUC3WyMysYxDa1rGFNP6bk/ZL6ccYAHYAe5QF0M9i+H6HG2T0YEMJ+SZNmg1Z
h8FL1persejlA4xubR0ifcdezQ8vUEQWOBZre5moeUJGJ3M1KhlsTVypV5psbCw0jVtSJ/hcRqJt
OU72Rerhi5pGn32lP1gjPgIfxCn3kCQgt3gUb4bBqI4hI/MlHrDmSkzCWGB2KB8YBO8Ko/H2vi21
W8vH7z9XMCCCzqPtYEyK36TSMeL45TTKmqJTCKu6zgIqPhyKrrON3oTB7dImSFqzLzHdvJYpFlI0
vx1y1JgclSp/EXEj3CaFxk+uQLvm3rsjXpjJ+zwAyDrL3tyeCpUbO8Txf2HjIuFABiq2RZk390Pl
Y39SQ1drFOnJ9JLGqXIpx6Cdp6x7K11Xn8zR0A99HuZuhkfewvN0JigBAj3ixVKBMq4KVmXi/nuE
4svBl7TB7BRu4cpClz/7tOv3Ptzqk2Y02qNOP4xMEiszvXjxlPGtVcwucHVrLNeVhtnpBHV7IMbn
MI6xCtXe009CWt86vgaGooZXx+ZWYKMI91cIJvNF3HlvZcENvFQQ92wheXj720MmDdOqoyUGamnh
eiKgWsVBnn+KxVL1ggeIsPp3TYYMbNbKt6IwL5h/IgWLkpdBH0p4wyMi1wDYaxBZvG1Z+dyuC7M9
qc2Kk6Gkv0/10EEHYN9Pyu62vRRCqMum7yzE8Ow8iIuTFba7eP4oQbjvSgsTL5nOvwbbDolvbv0D
RlyIxvHGeMLLNVgk1pBcUL+rKx2CpwsPJUFopN3dtlOcJrtrK83GBGl9lrt2w3A72eCLgbt1I3fr
OeZ4EdK+nNUwkNe2HIGszE+VYVrGhaycCayS1k1lrhStLw+2OW4tC3v2ofmeY/6+JFTJZ8QdIGT/
8R5n4x3a9q64IxKdQXxryC9jEBB80KvRXsZvjMid/lus2/6RotI7/Kie0UVZOBLfHlB0foUXgdJf
syHgDml3UihpGVQIZC2ZB+WLHueua71nLR6f8H2rnmQ/OKfY6L8YsXTqjO4gNcW5Kpv8Ghqcgj6G
cF7U9Vfcs/vn0C8vAFjmQ5vVn5XAypYGrsuL5nZx3Z53tThTkSJuvH0+4kYk7MK5CJVCv2fCjqFb
lVsXC9wx9iZvDynH29++orXpCOat5shpyVoJYZVbO7ZcZWz7pWTW+SdjiEEQ0B4fDTwPVgmB36AF
cO8pQmTSdu3iRWKO3/heTaJ4XOHIttFkyX+LJmunlt7FHgv5DCc6PlcYnzvt4DnDrQVpuY63Y8wG
AqdQd3OIpUuJgvfUBmG/NJO5nR+NjMuJBB1X9uGd6k0Tb8I4l9ao9raloZ4xoopXuZ3Ldz/OTEzy
rqOh898DNRNpVVSkmDa+7UoKlq24sxZ38LJlqNjhE7LNewnPINcXcv+U1SVEbK4mc6cwrdtXuLte
ZlOwJbFnI4IWnpoUeJcuhiWPN1Xqov8KF2hSpF1DytShjnAkNTMlWmE2z3JrxMNRgZwKff5ReUE6
jWNElpVY6rp/v8f82nyY8jxsZrTAYNmQ7Xn//Gm84PtBx//wlJgghd9LrJ4wIsVpspGeUNO9RoYm
b00lt89e2BYLlTnfUtGKdIleQF7GtccYp9Tze53gGV1NrW+ohFA1V+kpH9LyWPObLbCRe6Q1iTN4
ZYENqbkNa7m9xL2xudVuYellmwbuupuE5ufECINtHcs6WFbSr7qpNp1kZ84jhAg7AcAfJVne9t16
rqxGPP9/d1B+GUBzUBRGMQrdmGVZH1lxdVziQgQi6dbFNEB9ter9ND+Ek421pXc3zmsYpsndFjAb
qficy1NDJNuCngaXpB6wnWr0B0R8Tpsk4QWUckfSpvZ4+z7HcNOnzY4mWqxNXC1IT7QvllHfoQjy
j2GKPl1Zo07p1jr+q7pTW5V0wsOtAbCrPS1AHSh7x2LKYd6WxKbOlVnomXfQgdMn/AiCRaRpJ9QT
xd6ET7ZXi2Ba1zh5/obFcUtifF9cyaj16eLRklGlfBzUK3Igq9p8nAJLlV/HgGSksZ0wEbaG8D5B
vOiaPqMYe4BLMioFey/o4dgnw10RFksbszKoRGm+1/g9j/R7uAAYmtiWSJIrurNz1ynfBxGZm4SF
ZtlHtb1iI/ZXOhQBzLVa86SXdKitzq3qizTY5OT3aGn9ONm+9igRa0GJsCRNcFoxB+seknig7G77
YSv/NnlTBZ75UGnKlgDRkXWuGnCaD6SRLjPI6cHdzDXmIjlvhvzgNSObaKJwgnnQdGMxtaX0qRPF
N1l4zEs1Me4TxbYuPypSYa89AQwtfBy+2wF40/a0Bdhic/S18Bj0hbftzbQ+dNLQ/Gaeov/acuNa
xXuADioM/jPfFD+tBL3UB1JRe7HbD9OXUW8kkNG+XHbyqmFqtwtAmBHcBmIRx553ybAVcsA3s40e
JoxUwhqXH9kKN8iTsY9tggCfw/J6azcgqxi0TL28S3xD3t2+UjN9XAd2Mnjb29B5GLvxbJvJvV6P
4UWr4icJM3ICHwLzk/Dh2RfVXVDbxdPo0cDdankpxNBwmhM8uh4Vf2in39V6QkwyPI/gW0suWuSN
WlPv5fkrojn61d+vnrdszfc3AM2UonHtKzDPiGZ7f8w6vQ/NEY+2uXD2410YeNNO0+VPMWYvG9yO
MHGvUu9y+4rIV2MVpaq3UhK88K3eeMIvJD5ZvsVgvuu/C6V/gb7vnVLGbCdsMdWlXbDmJk1iPJDs
Br8RgNnUYD+xSTQraaYZkiO5UqY2+oYTH6kdWqCv1MDkRsIM4E4xUyzB82xF2j2SfdId4t9V5r9e
9UihbRgxwsIZyVA+XjWEhfhG12GozPbl5FhKwxStA9AdMvzyVixhIcUrpFbaERMY/ajYdrK2Mapy
7CGyD2MYPd8mjl1g6ccGkxqHuJ4WSUR8Isss2mOy8tcD8Q7RXhq9p78/h+YvXZYly9rcYunM+2yY
Qu/PYSSo3lMdLffN6gN7DPE8BEN4GRTjRSjKZw2Hi02vadl9nXX5fVTgEJ0PzV3VRfn9/6bsvHob
x9Ys+osIMBymV4lUliXLqVwvRCUzp8PMXz+Lcs/M7epBFwYXEKSq6gtLFg+/sPfapdALhMJE0Bui
8K22yE9Oo1pb0wbuGuAevrFcsjz0tMIPXFXZTeC61/etw5BW6TbRgu+KAzSms8l9zwQOZdNNnsY6
+Gb23DA1pu/E8DQnu4i2jWMQajA02iHSreY2uepzgwkIP8BOdxv7HQ2luQ66Rl7yvmV/KarbqNN4
xzmYq88TpuG2jiTGfGqNIlgTaVN5n41xO1s/aO3S0/3BzlwFtZls/UbTld39KgaAXL3HY/EFFuWw
BWpM0idbiDXWCfrRdPzTxaX9o+fjFwOggi8WU0sVCf3ffzFLcGwkcDxASwscn+5TvKRGuB+n4UcP
wHHFkl2+OJHxwx7Gr4MaxRuIJqBPQI294ffD3gFYqiL0ObU5+6ekXsBzDJz0uP3DlOEeXP63c8BW
MfGCuEEhZZj271dBgGerKlhKrLWIq27gV3xvOEO8TIf7S4H9cjt0TKubONZOwnZ/mo1oN2pfoVda
HgiojFZqYb8YpktVWMX1cU5rbUvx1FxmSMZTbyrQahuZXIeeRK1R4Ie3C+WciNDeznP6cX/loApb
KQSpMKfRmws+PPeBkA3tEUfVHpyXwnJ7RUOKihuT8AWAdse5tUjDwUOcJd7jdYq/di2Xj3GxunlZ
Vmhs9Hg5WOIlJkHprDptu4cw4f/7tfjPmT7gME2wZGbZxf9+P08xCgMeBhm4/pyxDsjxZUH2CaSO
I4GC6hrbD5xZZlT7LJ0VwFHD9JUPZp3lj1GcxT5YhoDV+awcjFE1382yPDpq23qm3UEMWeaGkbnp
wuzpr4udIbEI5rdmFu///7eC4pqaiCJSFfie/v7t1Rsm0rpClvjnpAvAGzy4EtX5DBOiK/V8p4SI
13owqatxGKtbYgdM5dSK0WnRPJddoKyBAg9n6Ba7BjjO/t5KJuZRLEiiFfo7Ck9b3JIhsPd/3RFD
li6wDNJ1UU7G7t/fkbkUMH//ki91Hjc8mwGMK34Pcy9cTEmWppK625tkuijF4PWzFZ/Kof0Vgunc
MYTR2cHwDPIw/P8aGdNgsbUi5th9b2W2oS40rkqcyRWiwnxLFgtis2UI18G/6UpVO4q42y/dyikk
A+jcc7Ngf8Ecchky6gBdQGcklScw5jF4JjHFVOAmuVaVHHpDvhu4GT19liwAWtd6mPOJ8EZHCfdM
O5/6sDW/RDlLK9VsoFc45avQ1gB2p69CakSiWNfPr121oBByUu6OCUaE4/0Z1HmWWkQv/vuHqv89
tZvBLDtdEqEovfi2a/bvJTQjPkaRKqwqojOYctx7b9y15jGwl0LaEt9rW3VP0SKWKKTyZsBb3TXE
RZQrR47Gwcz8jOXPsVSxGwNcwSQPqgwuSV9e75VlUROBA+Jf/1Nu8fIF/vvXQVMtIZYRpaEicf1t
JBfJ2Q1iMr1wYyfvYmQUR+ylcwRiMj6oZm5jzw7DH2Wx7fsBJnRqMXF1O42UDFsHKsuXdhiPOnme
r5B3pGcjQr+wVOo8XQGlogzZCSBXweUL2/QPH7pYfrbffnYIjlycgrLN/MfukI35ENJUIc3NnY6V
rEhP90bMeuVyzIiJK47dWO+UNo+2WJi/KVksHoq+AEITNOO6D1z5OCClZk61ilkuP2ZKll2Zu5SI
BE3itNzY2vTY125VIcItNBo2EaRtXoNMGz2N29qat9U8TvZ0qFKjOFvJDhQCMEGMQlsKI83r2z7e
0xw26/taxeja4ToKfbO0eOSinPqplttxVi+6rK2zzqb6POp9uHPzNjgpyQzZW6P7KJlUm+NkHQMt
RtzU9V7AmCkxwvFUpL3lF0TZQo+JxnNR56ch1oyHvLDSxy4MNj0e6+d2eXDTegWXGMmX/D4tP3gD
L38dkjq2dUr6TSj7Omh8umIzEvjlHT3zsimmPVOjm0EsHBmU+uTzsS6c7qdxeTAzPOqgqMr1PNgz
qOOBJcPyUOiB40WjOAMfMtnJ0AhOuaFsCqLA1wNI8gsqla38SUaYcsIljhDeNhi49PUuKBU8VEGq
+9VQlM/5UM6riLyA7w7NMlZNzJdtfVIQzB8CRmufD1WWKztlyk+oQkqvrYW8VhVwDBsb+jEJVNUD
k1xdYKRBiwwqdx/1807UgmimJHwlLqI7MbgywTEQN5h8mdJS95YAY/AoOJiHMvHqMCre1XHKdjq7
5Y3pdsV7LcUtduYLaMPYg9Fbr1Pp/LoLFcqJUE/ZM2zWZL2bu4lN3ryB+NBcSFRxnwi9rd6dQLde
uyyQa7Wayodhcxc6tYRObjOCN1cRUpLdfeAS1cLcOSJ5zNIuOlICgHutU7+iRN2ByzHfMI29qkiO
gEfYyP4XSQw9P9mfQcqyxCUP3JezaTyEIHePMVESkWuUezJxDyRZIZ/RMSnV4GyWLdZfqyygkv1l
CB1xM12rf2grklniePySJW12aqEgHRNLey5hoXtK4kgGnV29K7DBrSUAh6/lMu8OndnYhzADYJGE
OETM9nsKPOlS5hivEIUVnsOkfnf/gkABC9bggmp4t5tYqNGTAkzy0TBRtbjDY1FirvJbUX6H2sGe
D8os1i92q72lfEX+zc3HKOtzmDY3k0/DbwgqMvzYiQvPVHvJEDWsDxRDH/dX5I0w2FRHk+VLph1N
xpnH2QVp4UShONDGKU9Z5NKQutOX0or/dMv45+GFEN+5KyQ5u9R7U/ofjXqFyyM3INJTDMGRqzqy
WPtga5Cx8NAtKrsOzB2ctgkN9BmQ7LKfmoCe3ndepBv2u8Y134HVGPugIHvJc5uw2KuZsqEqZBtO
WMm/H7faPwWn9xJIQ9uK68gS6lJZ/MdPjImanKmGsq7sbfHi6twKmBXqj/dn2OEAwcTzQ1tL9S0O
BtWfeXlU0qrBSAn7TIIrPeJ5aDDX8TAZLRqd1tbXt0Q1+1c2YPkNZeZukulDUnPn0RyHhA1ZT9da
zRgy69UhVDPgHqhdCk2ax64FfZDoaXE1AY9t7n82t+jxNbjGnph6hxQnVN9Dmz7zI8hTU9Nybe/z
3wolyDgEv1rCG6Kqch6dAApuOM43DDUHRUQtkazwvBYo26HqSIIGT94/MChjxpfzjV5e3f+8Bxe3
zWyJ/C9L2PZrqXO4V0N2PzAJr6W2j1mJovqI67deyvWQuGB+qzriFsEqrzKBXCtJidQzNEtwMaV7
DXAFeJ/VYBzeDFYuq9AMko1AUuK5wLiBw1qXMWTEzvwNM7mtVO8ZANmVmydXZsDmUzOzpmnHIt7e
Wz79oV7KUBz7pt+HusvA/l6Q8WEPB0dlQ/ZZuiBoZt63KCvC3EWYZ9HtkC/cqDu1T3CxL6U6ZI4v
HV0fbylhep/XOcdCWPQX8JleygLnpsZldMuS6Q+KEuP3OsuiVV9c1Spdvi04dP7+FSxYHo7AyNgD
Z91F6Yf6nal3B+8uDh5s/bXSwvGA48HeoT6mCg3Nq171YhNY1rzJqLNf7DB4nZLG2Vt6TyTSsm1Q
pW4BKTxgg9589hZZmN6WV5npoN8qqve5llBUFD6+VCk8YXYSGmnq+syU4z9MrRlQ/1bV8B4Nfdl1
o+kWFkS3v79HhG5TwJVDchggXo82y4vCxTNstjlvq8+/c3UWq09lntIV/jDlB0Kei2u5ABEYjEYh
4r0o32amHFeJHcKVVYc+QsKlYvgIauMNtQK7Q/UGZLbbFpoD0YSVilIkJE4jJcjrESlBUyxNppBb
QlSB8i6a4iir460s++AYQLo+zsIcdqLV3ogdy9adNgQnqVXqM6yHXS+mjitM131RD8Pi/Txadsjg
BBnxvQUac5fmX2jtrovH/KoRB70xkM7Eq4qrSJ/n7px35LAlWUoqmEB/6FQlVuK+/MbujxBkgMcr
gmbSB6u1vy/JBA/o4eWD2SQ/26a7TGU+3FIk4j7zTPNAYMh8afFoDSJ7dJT5KSeQfT+AZHhG3uBs
i4wAwZmKZKS1fzI7JHhQy9odGVbPdhfXl8hFOaQ0Vv4YCMCrmV5GkCbjud7QJUFnIbtnE4N+/1LN
4T4ppfMt01R9Q555u3a9USuDX32pIAOSxVdnql8C8XIfmVFFoFCJeMtLXxt3dsRYW7hr0iKZmSzX
Nak9N+nyi3YyNtRTBG713492Z7ls/rOQXr5yFhoFqmn7/1CnwpcCIAOyaj24GU1c+V6DT9s3Y4eQ
EHkRfBgj5hMMwZoK8VGM40E18vbo1lpJn5aaa4AMzaUEYH9AWOlsbDKCn808PEPH3c+aVr2V0sWq
LlPtUVmUPVnkWKeaQsTrbfubNebOUU/UYquJmL0IhFsvakz7OYgIGhKyNjc1apNdKbR8V2vyGIyo
oD53stVAYk7hToeOgz7Ntfw5Ymb6BNAHAk5nvo4apZTUtQ/s+ukqy0oSMtCh7dGYtt6w6AHEOJ5n
Ha2nO0fDsUqS6DZIFyQNdMxvudrxnRvSF0kMN916sgxru0nuidI2ztzc7D1ruYqMOCd4TJQ0eOwk
GzUChx5kE8MVw2BASCpfEFeO9fl+FPPQHFin8KCVFgiivifETImu41WdA/MoqfLWAOIlFSsvk0BM
f1j5/ENPwy+c2s+CXYF9xPjHpMuV5EPDu1hS4iGM1XrcbMNGTfx0bMVj1zU/WwtElUGkyL1paOxc
2Rti5qtKSHSwJd5RRUvbkepk8BNaqf41n7OUSLFZnmal+JZXtX1lDJGuAXcVf7CW0KD+LoSyHGGJ
ZWLtmoxl3H/02xo1Jl4utBVu+BWDar6u4Tw+NsuDI9xpDx+dgFI9Tx4NOHePcorTExqRy/1f3P+o
6kd2Tmx7VxnQp9VoJMW6GJNu6ywdHsWhsXcH+8f91aQFp4lZ6dbtgoohnTQeavEEgTgkx/RqyC+E
nAePXKPK44Qv9mBeTHmp5oLbLdPu+/D7tzE4402IntzmNkJ15HOMHMku5D7UlW2sdP3R7iZ2J2mE
QS6moEnScd4ZY0o13yr2K6KKn8lgyw/oly3k0FVGhNvaHm1z02Sp9UpoDH0uY3v+TbPTCeXdmiUE
s6y7EtSp7ytj/sZw0biiXTaueVOjDkTUuC/quUVs39Z881hZ3HviEJGx0BMUVqRPrJDwLlc06KoK
/4hHAVIzCcIymcSkmZEx8VxQjB/5S4QnAc5zfkvBHkj1Ht+M8Zam9XOhJx9xF19D1mI/iia9QiPd
fY6vwwncXpMGNwJUjK1rqj54y2hzFxkEloSYWCzcQElgyeAgjZ+j1lfAs2yFCeWaGN3pe5V065JR
9BdKK9MDp73uoFo96xKbqGBK5IPcFXtUWKnPMZt6S4YGu2333XTS4TpM7UUZutQHCXpSwKNfcKJA
oNNACKjWcZ5m7SkiWEXtBZA/gX/PiW9gskjQdIW+HhHP7WCjV/u2MtM9RG/8TXWwcTvoCuTBuG+D
vQhJe/rEvjeRh7RJfkkijlh1XMrfxlx8xmN16DOrhJHRmPjW7e5FrzCPN5mDGdOKHpG6jfuhyeH1
cg2/WIAcTzppTatueelQ1OIE3kOnTZAeAH07tJb214OhdvCJSyqCpWJoWPMxEy6JLF5eQo5mtqEn
hFPluuHVSkoOiZQXtFra1u6z0QO2Jk59NTDYix/VmNmWizr3IXRbCRE6bj6fFaormaGnvX//W9i9
8kFaRbFpl9tqrVrnNBDiS1L2JFGrRvoQToYGGXFCQ9Sa5aZRc/EYK5a1DvQofZOEo66YF5qvs+Ze
HYWNCkBrdSu6LjgH/T4u0+bVTrqTa3QVlJQ+xFPvdpe+SywgMoh52nwsv+MUWWk2A6swawm4NKP5
iLgVDRejxdei4vge5c9Azf2OTJJnctHSWyO4Lw2DPOZAXMnPc+MHbFw3avetBUZuEwQGdLHSnn0U
O6e2l/azrIPk2aqc6KalpryRppDsRsk++f4SlFNzI29RrKjO612XsegI5xt8V+3p/pDI7BUTUXW+
v3IxR200Bcx6XNdP5CJkBzXMx3VMUoYvAFo8JCAxPx8moqrWc6V3B7cS9i6Km3nLQKd+7sf6EKPO
JUQtLDzYsd3p82kHz/doU1naNED7slb2ieEcJ86bF1Wa4ORA8XMhDLTLZJ2lSqUexdIkE8SlHqux
IJrYUUwewYEhKYRKCBUo2MAXUR4iVkGbss6ZIqWxc74/MFEckxq4jJN9c3PNq7uk/mCleVWLOnyH
Z4MHBL1aEJO8goLQI9Vbe5jZuT908zg/EOgCk2ujtXrv90vdJmqrPJH4Gy0rOlKbkZL1bTU9wZbM
n62B9pRU2OoIWzA+uREDA5mxB5HCAohXhdOLUYBVU7IO2TBa5pe5m00/EWq/MSr7o57tb6IG8uwC
u8T5S5lB0hkmDy5JPeIKTZXoZaI1JRrgqpE8qFH2oeNI3kl7cBPsWLDlgWPb3WFMnWxNnpNPSobX
xZAvC+CsK1HCByAomhxuIm8JJCNiUq2wA9lM3Q1aehJKoGk4wU2me2Ykr9zObK/pjEMSWoNf4Obn
pJO7PlOfiJv+obrJLgHjBNGV0FoDqvmmcQgOV8q8Y1bybQ5Tv5Y2MYtEXupaORA/vs+nAtt2PNCA
EtcF/Qrt3hoN5LnIjHmLb/KbORF/DFfd2mO6w1gK3HFbmOQqx/o8gQ4FWNxxTtdMe8e+/MVoiKYF
sNsaO8mbm+jsfZroIsrxm5ohziY749hTLpKBRE2GtZMnCoLN7MUI7WxL+tljwf/XEbzxFTkiX/+6
/NmCHj6oNAGrIoVnP3WM31qCNlxRu1jJ2HK6Bp2JezZmNfOc1Ih9PHUA42Cke5UWoLe/4ZHkFtkE
VNuou/1AGbR1VRrVQ8YZv+pdFQifKl5Ul/7XVc15M6Au8vTGTzU2OsAfEFq2GSL38TiK/lteYyyy
bPON/A4dcZl4TKL2F9fgd7PfgbwYDIRi5NUjtUyXnkOsVAKfV0Ogr7ldIAbGEOGKIvOmUKRgGLFe
VUrReoYTHKJ2PnVhnZzLArPgNNmvMXk1ZsEwUnJD9BqzP3d5CAVusvoT082MjXFvmNWmLRpfi7Jj
JdHfN2D5VmIwlbUymuYytm2t4MmOZ/DoM/fH6ZfVjMdUEohlOiRqR/JDCxnAMZI+BSlYwcBWuIEI
x68CFFOzixM2MoCYtMbrEv7mqaJ75IPn1qaR+5gypVOD4Yi1k5RaG929DvjU1RhD2PxGvRpfTDy2
JC63Bs3VwBYm7ZOvEGF9ElBmzGsBOSkRCrUgOU7Fy6BH0wGId3vsTCJcSjHz3ix9PWgSfDvTs3UY
uF/d9sOxrZz4CPVWOAsBJbG+tZ1TI8eP9DXHvbFsleKdZbUrg+VFjNHGaVEGGOWvmIUvEeJ4zOqY
rwPKaI4fR1vShFuUXU1EBaEqv8akei7D4lsB+bjq0g/pGuSuBlf6ix1XWLEjprc84O3YW2r5xQA+
u04sfWNSGHBe4CMtaSRJ6kbYeCODw12JquOft1A1+x7hAJOnmWuxM7tpi7B/m9RoBKdWwl1j/bhp
2RSuuhKlrrQVRPgk/u7L4ovjTMiDbU7MgkC+p3RMAbV2yg66tcev1PIgWhdo3xjO5M7G6NsL0Zof
g1sNjKVJcYNUvLcmLKkNpcPa7pDxTtgfy0zfUQHxLevAqup6wQ9XI2ucjDPpeUQqqvNhkCAIy8Ye
1tIwrg4TrmULwP3WB4it+q3tfInQiawT3T7UeXjRaQxgaVT9ZuyHbc46Y5Nb4GDmJqiXDN39SA+1
HgL1IOrq65ygS7CAO+s1x73+lLpMbDvR7bK5+lKpS6WHoIKaVz2GyEA5NCXNXpcwW3dH322CFx0A
OWxW1YsNHBrZcKgn8sj7ipHP1CaIMAnzDfJNhF0Vy8EWEcUqTUnFbDvGXqwycGFHBMlQ79rqR6Js
cK9UhB2TXTcLa2d0mTeOiDyycnpzEiKda3fYiLIKd3qtA8BPvzQCaQx5SDZEvKMotGFb2pXpkyEX
rsm5sXa9gcxQgpiDNrFWjGCCnjrLI0jJQ6QyeJZQJ2cyfYnkwOtFFJ1c12HdeyKyXDj29Udg1+62
o0UCLeH8HOuhP5NNua+TaDMl2lMY5OkKtctHGiangpYtthJI43LcdxX0tiHYhcJ5HZqS+1CEBzqN
asUP5rZdkyX2ZAez5RFsZfm5Xn8rTYMpNWFWQFCRydD4ejmxgIw7RcBZpNbrzqVo08kQ19B5mZDl
xwHqfjil4TYbs8WqUz520HdXurMNc4tAGjv+NY9VsRol6YJJDtinUIaLG1UfbZlckqYZ2PjgfkjS
Tebqr0XnzKs2IASigIbHKaGD+Ak4U0CPb0alY7rakXs3uAdqt3GblOH3eMrO+FFB2EzX1BFXaohn
mwwSXxnMF5MzENhcvraa8DBA7+VACZGbuCSXZDl5P19AKPmaEu7Ip36rGt7jENsvSskq1ODGwzbV
5ZLs55VmWj/Im7N2iR39jOvWN0nX3usL4K1usr3jBofCMp8iMlIwctmMyUKdY5ZjMM4P/EpvEHOe
0BGrpyhITjH27xRHa4lHVJOC/QvEmaZ9RFe0TYaPJq4OluimM+e9ebNavFg5sYmDjl3Qqs1uTwbO
erTjN9Wot1MIZtettnkfFSu7SYiJCY4Ddlyt3VKq6VaySBnyYV0DvCaXDmtdrn2NYBmsgtGPVYg7
bR9K3muerPOBhF1R1+46rpFlq/Ev6kvTx8F20SmE25kfuxUftk11yvygvrL3172J8bbMJV82c/qu
owDu0m7cQYBckk1qUj5lb2wiWkH+eqqzDWOYaceBta3n6K1GKrRWGtvFxWKSPZSSpcTMbYfBBANQ
bm+5XVNxcefR0SN44HAs/VU22bs9upDPRsaXiQrjIWnec4eCw+zaytMYZRZkP4bGwPJq6DguZhBQ
BbjtkYQokFO7anQJfkwmUqTBbdmiR0Dezb7tTMwGco0tshaws8IhUjXhOmAzVBEm4utT06/iEl9y
WYYffZve1GQ9zfq87lkS+pzRJE5qCDOJ+Zk2Y2Y9UI0apxA6Pq2nV4OD8mNylbD+MIcbaDwsjrSu
MHHqA0uzDKjStVaTzhIT2Frg17t/LlHHOWuMRDXhw/yYy/Arl2zkN6YE1iVJoQImsRLJYiM07G1f
4xsWuyC2kJLpnPgp+eTrwjhq8S/DPBI3VK8tRx7cjpI1DGaD0GuLXQULcuaA5OQa5P9gQlslFv9x
RNYcqh4Xj8zEGIVsdU8tf5BxN65s2rCV3T9B2QXXiFlNV/tfsu88Rw8df2LzR0a0H9aWWIva/OJC
VPdsdXybAwVMkW7H+yplCCZz9cnEgd47GmZW8uzXSo0OwigqL6p1wI1lb/jQGNYipUcPh6rzclvR
PDvB68V/YrgMoDtfHUDTx8Tiia6Xmzmf7U2CADxkarcZ7KZB3lvtiyY3V6NS/giwsYQN31EtW8Rc
ydyurFzbzY1p0dVS90Rp+9GRobiyZmULmYQoN+e5rYrwwhEMZ9r6uuAbDMzl/qSyUK7TrH1qVani
DukJU11elstDUHOEFfsyVqNHws/159FqkTsP1h9UHvY/9iaureq6jXnWERqi/9/2JopEghOgUOWK
Xpw5feXAU4JejByhONw3/lkv01uX+6jTIr9qyAggaI4kYKBiGO3LvYyt+HBXMim25SkEa0LGFxvO
wPIJxDW+DgVISACmfeNEZnOQBm9cXwTc95d18N+rCEI9gyzVjrEyPlel4pKJiIundLV49enO6SyA
3MVga1wbq7KqZ2AuupcZTvhkjgEcDNLbDtGyHGZq/VjOEuN0RjifUrXWlWxbz+nyahvhZ1hlY948
PkAkUf1xwXBMUrzLO9IA0061lV0k9mObmFuRSn1Xmco7m2fw2F31HtWmyYR6+GJXfXnGHfzXg11M
57g1rD/IsrTfJ5o2iyBkQRjILUcHEPSb0GwKW8k0QhWrCpU4ESZ4D1yb92r2q6E1nS3QDBSchnxQ
dIVEJDZCixIXV+dcE1vRKxklmLVDDfEHabD2uzQY3SZaRa5X3bWRk/+u30wRZbkZlS6tV9ztOqR4
pMMNb6ZNXGivTgQdjwG+FivvDrDgtp+KvKQJENCDQl9ip6s/rM613zVL/EjgFFEr0XAi2f59dc4G
y7IjfCcMeBELsGgSDz1EaL8I8E/a8/CsDs0PVbMPaSavI7uPMwFqxnomdvcPPwrU5t+Fx7bA9y5c
/IxCs2yh/7au64MgCqcR9lyqLMxfOT70/B6Grty0LRIMArD7gwzDh7BXidOTKeEKWmZt3CwSj04G
9UXlMMugGng5yVl+TPrumdi23X37osNx3etC+2q2A7KVyY58szSby+dqRuBXQW2WEv0ELAYnO/Ry
48WGY/75knikV8cewKgHOLc4FfDHzYvxIqicTW9Yb3+Zg9HemRbydWNBz9Q9mHulKJFkIPFfOWnI
QNXBfKdmEV9NrVf8xka0uPxb+oiBYqxw/GboK1+Sf+mL3CVGHDCa2/UwaTBybGcCHDelqRR+YnaL
IpnU6qoWkVdPjMM+IUxY9J3zRCTdRV0e8i41kINiPzPrRzNXHvUkx6jVEuSCUH7R2IW680Qax12h
i3EuYe7pl7KasCbe+RZ6imMAc9BxcrJopzbx2R5m5rh47AhLbBFXadqzY3U3gWzwYZpK7ZnSB83q
lB9hoDgeNoXAi1RH3ZgBe8E8YF9JuvVE+CCprQGtAD0p+B7iRpFVjdJ8imEXAN0Wl5zYuC6UL1q5
JOZ2qXtKyB7cVaoM6JhaNoqmcnaaKLpIpribz0N5doxoM2SKfY1c14M1aBxlJIxtT5VS2O2vTCZi
HwBivYIriw/oxvnOcbNdp2Tk9qsGEuJKGENznkNoT21YnBqnKk6GnP96Fp1aJTrNZBNXpPHmaIIQ
xJzIpyYOsUTsHxsxe4vO3HP5YAUjAe22uT8iei1vbgqNaEjwk7RFMuzsaMy3ldt+nTABXUQ/KV4X
meIAYsM81EVU4/0z9sCvTYtsDKQ65q6PzIITzTVp6mJ9dbf6KUElN45bOHsD2im3XZFt4Qa2Kyc2
Qz/RHUyf4NVfJPlsDOzrfIuaPV1WwkPS3aClzDc2u5LNBYbpGE3250W3PFPE9DjVarm7/5FGFgsh
EMPrSOYL4R9iQ94EyKJSLc+trMuz22L/wpuBEjNmH2LWaoGynlhWAJ2JXMfRjB1oMttrvTwMuXP4
hH0FQczMfkiH8+jk7WOWma9x/WSmU0jpWTMXdeOK1I7BmB7myR49K2crRsTOEbOkBhWLh0kRhlda
JNIrHBnY93joICIidZiu91eqSfUXLDqLCJjUYixhDRQ83J9x57D2ZaA+QZlFCB64zyn7xoX5He3I
J3vX77Ys+TQ11P+9nRMPo+bKSU1r4zgUVnbEfRmcFaMRa90ute9QFqbU66eBpHYjvRLN3N4ao1Co
kMV8cZqugw0PxCE4s21ojrhC3WrVtj30qDwr+AhzIkujdFsvvj5yc+Dq5BMjuJJ+1xNEJwL+JAF3
M2sANt3ZHK+m3quA1LjfwbsIL0H/1Q7n6RCb6CoZKFDx3V/j6S9Xw9T9vPuwcrdC/WOk5lmWBvwB
0ZsP3F9xQmd0gJYtLb8R6hW4x3S4U9x6ZfMpmjDrwIaSk7W3yaTPk9ljYYiXz79DqPY1vMsXCZr3
LKlPHul3DPn12NwMgkHh8t/JUeSP43TNFluwTZe5iS2TkebyMp2K6IwQmUD3dNLIPVXbc8b0UzS2
9txLM3uqi18T0fFEDrHmaMefMoiniN6m2XRNo/wICprgqXcvJOX2D+BL6k0wQrBKlu2ajMfpZFTi
l+Z0jLy55JVgh+CFuc0wyUfywauLQozkNN3+908VktHOFUdx/Z3xAUGKBf7opNH2xZ04kpI3H4io
2lawJXZGObpr9LPvLr/5L7idVjYa/K/s1IlH7J5SM489WILjjdi92I+1ttsE6pT4Mp0rbmY9Joim
LX29yJVtIYZ1kM0IJeZudPBc9kOwsQLCl+/XXTCCHDCqkdnjcgWWPe5yBq3u6lN61NIVHFjOEARn
ox2vHWwzQUnk5iJkEsNEieEojMqLfDyDQhrLrbZEyYxT97WA6kHqgLtQwXiw/+eZKwzBKdODewsL
/ZyQhLZl1VqsSDAi3o+hGxLHMU7101Q9BYEe7kYlueZc36dyeUh1ABK6U20S2TJ/5k7+XLkKkDk0
0/D5WMGADrAS9orsBz4gqKzH3nGuk2J9kKbSn4KwHE4shDsfORIQ/+Xl/S+aoH0mmlLfZTbz6lUf
aenJgZQgo0k5I7yX6yinxDHvtDTaw2iroCbNJnS6MwnjL03gNOtKM5rL5/0PY566+883VRM/suoL
QI8WooDzyKEzre5P9e6VhgpoeGKc1MwMX+PS/en0obH/FA+1mNhWDh7msKu078sTlRDESxCYpVc4
GDVCq3tpZYe+xqy2nTIxFkCvODCQmFcGU9C1MlhUZkU4g9zK8TqpVfkdVAjid1Vl9pYksrqUH1L8
jMhheW/jXtslJIf6/ezSj1Ph+1iez33hzs+2iAQzpKRKN0QzzWd8q7qvtnroN12NrVeVjC2Wwisi
qM4bk4bBmY1nvAuyN2LZM2IVTOeYi85B8zS9BHrtdUpdHCyucpT6//t0cpmIkYfw5VPpfhe9D7kw
DyGKBk7qpul2aEg4zRrVjRhlOq4fKqYkC0x3Vv/F1XktN65kWfSLEAFvXum9SBlKqhdEqaQLl7AJ
//WzANbM7emHZpBUXbVEAZl5ztl77VnTNMuApWIMT2bxu4xT7c68ZiRpmB29P8pAkVdLgxkAsile
C4I7tZWW6x1Lt2qOq6wOFiismVuLy9RotMONNGnNa9P5aKYeJDjCNi3S2rWwh4Z4c2SQ4LhRqStF
Fb4g5I4XiJi8kz0fxTnIa8cUhpFdeP4RSd/CLYLuICYYQNj1OmtiyWkStMoDbPAv4qB2Pn33fWgT
F02dS79TZSmfXwq7plMBdjdcEX+nLBI8gVubEKsNgipnFQsrOwRa8jMjh3CFDA/4UK47/VGNxD1p
de2kOdSepgc4Y+J7yMFInm1eSa9/GgYQeI7dQimSjb8vJCOk+WVUOf3NI2d4V+Ci0oRIP0pN/YcQ
PHvzuDzoW1GdW6K3GPwxJdXcC95kUqgKxz+WSd4vRg7qWlRZh6qgIda6ytmPlBh5ZD78qoXChuvB
6Q07dzM75HMhYQumYfJ42ZldtYt04iqcMShehrz9IsvNfdfAeaWc4w7zQzI9G6L2valC4wyOK756
fvBThsbwEbCBchU3+pZc2OHDiQAqqZGOoIB/BbngK9fPYZxH51JLyKFibLVq0ab/omqg3eKzcVE2
m3sPE+qGPAT3LRjqt3CkdYx/Cg2BHZRPcdntSX9jtJKmyR0hz9LUG+9WY7bejXo7bglhjl596F8s
BvaJtD7zEmheiIo6vJVCFPtqqNaI5bRzYdfaWWDFOM8v44y/RSfK34gZs6csajKopgWnZYO29fxy
/oIib+XMLxncdjd0tr80giH9MzZLqaX619j3PxVooZkWiET27lI6PRMvWV44oMEZL0hK/7sOGUy9
S2kb0LnyalfYJsGyg60CvZEGP/kwrglHNxA+wEpTLnlmZxtOccwlK0CYmQM3iGy1Azfqo37iVECs
ljloS19J8gvqMnPrOzqnfJm3eyLwEN0GQXfOm6Le5oHanTlX1dtQ6Z1NovV/Ru6yM8fiEeK0Xv0m
ceZJ4456ayOhMdHQaY8KKgPYma9hoaSrFFQtDoMJFJPa6arJVF5Oh7P5q1Ytx51dpcqmQYe9xjdK
Vo83gNa0fO2uRPZ3xlD9ovmVfmdUtjLTqn+p8r7ZVThAFhMH4Uj8l3ZEcwfeUyaH+dX8vtMnRgkV
g38CzuN/n7roN8ibnf4b0moD21MP9kBaDA6rYeEJJzjOD6R6Bcc8xk+ynJ9GqvXf33/+HqUnf5Su
g0E0ubxmv1eRKEQh52bGLghcq0yAe0Hje6hHiUndSJuU5tRJ3KsG8GYe3NcjUwGlDtZu5FQ3f3qw
0j5bUnot0jQvn+Mwpgkvwy8/tybsv0H8+ig26oR2CNLi78P8kqNjt6xzvact4BuXShe3OlWVvWkr
1TKuC+WIaz9YW1rZbtmdjTdMHwEVbL52FC89cyzLL7Fpd8DxvXSdjTC6w7ix1nS+gnVgGsOvxLH3
3DvDm5UWO0yODV5VzaDdT2pZmPj2twveXDp1/W6B3AjSodz1pqsuKXetF0tN3xK19I70tm8MFsPT
zLrjLtgypePa17ThUsXBeAE+PVzMtGZqUXrX6X+ZsK/EVfeHPPCVe6PJuxl5ypMLwu1cBelvH/EU
42372zTjf6okCd8SVAOburS1g9FuPMfp35z2appR8Z7BfrqEbfTKR7tWUbL+FJJyYaLWja7+ZFuJ
uvEL/HeOVRKwl6gS9FTnvVqN6NapSFBMTEpBQ/PEbtB6Ff5lTxudijgsCwqmgJ5rUqQwPafBZqcX
HybY4m09geaElMB9ktBdz5r5Ee7ZcegYajCQS1+NtO/JphiAIaWM76PeSv/UHQUEeIy3WrH+FGH1
HoqEogj7F4VkF9CBSsuXAL7iMxsCet6yU7f4MKJfEFVnntn8Nq4UlfoVEIlvtW9GEgDz75QnWssk
y80IW40+057xlrknpfQ5A1Py5Cnb2V2B7H2lCV9eHbRhB3qOMFwD3Mn0SP1nO/TyO3Lklr3WpKaK
svCT28JfKKOTs57X3sLOmWpUXZ9AVCsyuqmJ/B0O3c7tSvWu1rQKdI4fy6Ao/gksRX2C1cQseHoG
bCrYjLiZnii2ea9QqcITSI/wU1hZwRf8lgqpe9yp3wxm0Lx5pU6POql3ca6cNSMPn0h6Rh/jgMUH
zE8+Q8MBEy/PIWn4Zm4aKMyZy2BnTYL3uIY9VLEii8AIt6YOfa+xtHibVCgTrMmaTApSQ9rqqRZC
bBmC/uZaBeSphS2tBrEhVfowWcDvSZqgde3H9sjyHN51h053ZAAZm79a1OpXl1vZKWCe407HdYZx
6inotYK5ALO9xKM+8sK+JiqP7EDLjrT1rDdUhmdGfIRQYBNdxXae7lG+T9i6DCPHNjSKdut2CR9y
VpMNUgzxdnAtIk7g1b31dOs0Sr4vyJvYN7IhfVLV4dwjx9yg9Rv3ed7Zh6Dg0Ja7+iYbkMvro1mc
C6c31z1bIbFkobugc/wRJ2FxcafrQUzXgzJdD3gTsMlFWIOhAhJVRCU4UZD1xFGuNda9IapjajjZ
Q97mv7G9dPfv6W4+4mV6cWxnNLNMEPiVcY+npQuibKk3SYSJQ4+PUduaz7qvoKjOk1fH1eAeRl61
BeTN6VRkuQ5/08p3ZV//rqRXvXpeI3Yma9qWKn8XMh17ajwCoehkFT8hf7KYtD4lIX809YOtWUjS
z3LStmwlFt+ptXLJcogjM/0t0V2R6+KlJ8J0PXKtXP4yXpK+/92wVfeM9FF5soeM4r4sqfejxH7J
RsN/CTztNWW7PjeB0p7z3FQIAT1BHOnflaxKT7YNdKj0K/WOO2tVa819JmlLP+1WdsZs0Ui1lyGs
nxtJAosTt6codcTdlxorgNSew7K5WZObQaR9vSSUfl3i5HxtnWbpem1+bKlvUc9WqGTzWoGJleni
GJiolRUrts4a+Z3LKFHxfk5EOTJVd3nVbTtmOiWtIvpcwHJrKyKJK86KzfzSmLG5bWeuvnK76M8Y
JwLo/IaNWjLPIRrnLtfq6K1BkZTnvqybFWsrJ+JJ18/fpNsqVQMoNqMTZsGh38w+4jZJ/jhwYa0Y
llw8GNyZ4FsJXeUDw1X4AIanwvhO3baleTaqp0Kr2/0YVa99c4kLdHa4hy40ceV+CkQ68CKc3x0b
klUK+42GAKE6hVPg7TXDM4Ts4j6y/CqCdcMummidFAHj2kFa7xqB4Rxa3XYVuD2q8Xg8lQQQrho9
0VbCTLxNhurBYnpImrkYdeMdqwBm28xRNrFdMRpv+W21DrlsrEffyJ8QNybnAO3q8/zAXaBipTTz
jU/WxrN3Qb/m4w+x1/OW0NpFdpOVCubeVFaRyU4+9G4ygFzlu3el/FMNYFVlZdc7XXN6HADtXsJs
/a1GeNhbA64HJ0OmbJx75gdmiAkHycZezy+x2B76KYO6MTrMrrPTlXTmayr0TQOB4EWz/hozpMpU
ffYQ5WpcXRgxiMzozmOF2nIoQ281O3IjO7UO9Yxwt7o2OcPiLBcKJ/R96VngW7spA3X+sdCvmNzi
OTxSlwzQcFLTF1yWKwJEYQzMyGoqtoTW5nRnp0OanCSgarVDnTVCleBo2uH4aZLz46mpJMlZaBBz
/I7ltowYnwdRqj/8Qiy1zaoYCtfc3zT6euHSGCv6KXpFeOnkjcZg35wBv+ybib4/P3ixpqwtfvjl
v+/VAFvPogg3lUoLleY6Q4AWuN3KinpzpadDtbHYV1cs6DUHm7g8pr1ereiUfxW1EZ7mqIPWlMWB
qQPJD9NoL9OaDvdwWG5zF+nNVC0ZsYFiIorLlWGE2anyPPLVpkq/NypYvWb4D3MQn1MFge4sZf6r
KRW9WSYDmRCzP2rUXfSeYZCv5pe1NiY7oP/+wg79amM0XYubtiFEoCqqA0oR1vWhzW5FF/uHPNYH
AOhB+0VVTQS2bn9gnpKbehqDZaHFZjgVtx0X4n88SL29phpT/lGqf0Rt+j9q/KeL+mfJDnVoqmRV
sCgfI40TDKi6xYjnjZ0ca9Rm7Af25z6PdjBVwpuMmgdByEW+/lJLHGACwSrWcmQ9iaIi7rDR79BM
nR9gP95UOUFtxPBGyHZMd2QiuduJGV3nQ2ZjfVjCEdfaquqnjlEwu19wdKezvmN3xA7Or/8+LaBV
JvAyz4Gbn+U4qJcm15oFmXfegfhJRgdYMTGsBeDw8OHQXYSc9JSVcqvBAjpISdU3l7jloKLz6pTk
xLDrJawGjxv7BO5BPoEMIYtjbM1/GD+gjMua8NQ3ZXRKKv/LJZGIJUIO68rRzEWyI/1A/yk998VR
1PGtNottrjY/859Pcjx6dtFK2lPHdbqub17BKhuujJ4s5EWh2EfHk/WXBjObiLJYvEN307lQnOTQ
kQqxih1GL9PUISHW4IrF9dhKneIAHdwSjwE0JLdu0RS6oC9S6irp5se590sSA4MYhd9WoLs/yYyJ
u5UE4SfZRrjkS8M8+tAcX2qP+tIO5E0t/PCUtsG7xu9x57jOUBd/2vxKHZd9n6d34asNjGqIdK74
E7pe/O0L4K1DorxHRjyuTUQDKF2t8lKBvrdl9DpjVbvS/IqcfgATj84pyQvrOJYQ5Igr9S+Z77Zr
c7Da50wUFvj3sb3HKh3NOsuYZghDrFHplUfHAboynQPn/ayy3spa6940Vf2jpN50aogoZtsz9lmS
OoZvZuk9S3upv6DophNfEgAlzWxb1UCiTFEzB3O8KcoC6deyHTuUwtOb85cDzXJPOa2PhTnW+J//
L7lmfpaj0HHcBpR3aSniG0lnqhTKodPZsKkopkdMYPRcpnftLnQ3o2zuie6X58xUMV71bCp2JRG7
TC/nLwyqXvYLaZflWZaWd8hdsZ6/+u8/STqGuVWvvHVwxK8DKMC9kiESzVBBXef3XKNvzvwZt6B+
CIFR8d/HalBsnWJsTt0ktp+fpfUn05+a0AmPQUHuus1JCuyBBPchz0EkgnQLTWbAMP5NwPzdy5A2
fNEr38xXUO9FhYNZPQnQetrhUfH09PTvAybICkm78z03HINUndCdsITL7jjkhn7sHNtYWoPdJO96
aDRPHceGVe1CsZ1XEyuXAKNyNO9q3+xbGcmlCLhIwjD+ng1zGWDLfZQA4DVVcHwD/tftvA81jZWc
OqGjs23OWKPE2jaa8IUe2T4DS3ya8X/hUPc4xvQOQSSrgodISL7XYe/uWv1Qm6m+tFjUP3vFvOZ9
NvJLvLOmHAIH9f9AvfISeSzU3UBvvVeb30Fu1bsk9/W907T7jsjmZUXlcJDJlAHuMaJQh1osDVlX
n24gwCKoNnmnE6VLGYub20D/mNwDOEbxVXXwZZ0+PneaV/1G+8K9UGrBOWbvvVoKn7noDH9vEAe0
nsUvI9XPwrCZYPzt/VLDrxuDOR/aLYfOUT+ihirlMfawATbkvx+hGyziwuietAHpvEfe+2LeO+cG
uN65uG2M/I/SKt6xsN1jEzNgo4NqHZkufwlZDkxMeFUQCIRZxCyftOi3H1U9dh3PW+LaO6hT27Qa
/GKNyYuxYcNQgCjA/EvJ+RXLLv+hu/1PA5zhjbUx3pSkwR9p/zdnxVyXASHkOmr0RwQG6ZDuETUA
p59pHx3qkHlw+KcYnnqv2jsz9ZiUXCCA4L8N0V26qZMxw+06BFmNIZ3PwMqaVYv741QpFB/aYPZL
K4/e+r5rto9hdyPa6Jgbhyat7Hs9gAtCyOOR8KQfIQ8RzunlzMDpjh1Z2eiup2BYpQ7Befp/83M2
6CGlgZ1MUL35vdj6wz7ZAwVKw4tEl7Lshhbifh5OkJpyXfFtN0FsWa9Tt3mP9Ac0xfQyGvzkbMWc
+Qy5GWpED7hgC4S3k26Rjqf53OnASqavuo4IjobkjMLsXXvJIW94tRd9eBjo9nGPuo0RhH6IMM+u
LLhzie0kb17XpVuzTIs9w0n7RpLPuMh8bOh2YO4gS2lL0XbuOqpcJVkbbvvUtYq17hrjXZk81t70
MD9rXSNG9KwnJ4Z4d6Qb4006dnItLYMsPaKXPpUszNaZsE4+jaNzpvmARoFZfno4lpedqujHmpDC
N5UkCGyZ2mGWOTw816qjDzu2NYOjWzxc25B4vaZQ7no1fPZp4r9Vfsw4ImgWuo3LzrO5eUSR/S30
Ig83478H6rnnqGRRv8UP8ybdYQr4kUq3z+z+Bk/GrdRowbi3gygYcKCYhn/zs9YufzUug6u5XTc6
WnCx1WNvK5cZgcJkZRGP4bjgWGCdiqTf4+2oVs0U2xUCewgdLbvVmqrt62n2TH8YsOyYvTU2rhdk
Ar+6kjisytfG7YzViJ0apr82gvzIMsz/vYrz0Yx7DSZOlE+ZONdGI5l1qFkvA6XMEVEGY3mKMvXo
lj6aSouMAHJsPdblokpOBAQe86LWd3ab+gdJIV5OML75aymSpVNRykvhV0ZDPeSPrAjEGSaIWg6u
BL9du024FQpKRjbOV1fzgU/PXf/INcal85iVOWAzcicN1orbfsShxorofimDeMZrBOPXsPZEROEk
lUDHUz34McCGbJBH9AurGIaLWtbIEeKE1Elc1ObeKIkEGxD5tUoaHrwsOWhg2IdFpWj6PlHDv9Wp
447d9nGpPMDZMMcjeguUO4Po5cYYjWBVx6R+m8yGGJPq3KENg3P8KptZBhhgX32eXhkEVVwfv1dD
/+JmB+pN9rC7rZDUj7lOognfb2csemcHhFvpargKp6m8QV/v5BuVszLh8Cx9n/MJA/nohOkbfNw0
N/GLVyUfsvfEkxKRQ5SyPRTGOhwDZe838avouKwt2W3I7zaO81DdDWjDBDAX9kVBTrKofg0wb540
EdMCKdT8qjAupHSUcocxIT3ahY2ovTJuSqaHH5IcebeiWhgFQ8XJRzDLsPyKPNCirjG9hOVXodM+
NakEX5kfvQgtzPceZ6qtkfqoomiObud0DFUQRzdDEOpdMQ30ixE2FD/HCudd89FF3fPjyyOAKaG4
2MAKR1kYoyP30KIeUX+1o9yR6/vbEMGzCRXGlrr9jcEKpc4+8HyxLbUJzDPZBGH8luQtyXGtOLV3
73p4/IRqubWOYF6T11w9EV3an418XkiB9T0ySZAleI963O6scFvySaxGnLarOFGDnZYldxFGyhSU
bi2VfPTXiokeuWsZM3XxND9Ayt/qyLBcxE4X+hh3Vcj0WrjK1c264UBTB7FIV5SfOnDgxfwQ5o2z
flDPMWIOtMUeogc0WUTicPZZhJM+dCgtbT/TqjuPCZHPbJJ0G5/+ReXm2tlUtuwA+UXa+t6iAbif
SUnMfisryLeK35g4zdTDPH2wVKhBjFeTAB7APNZoiUfF+uwO2wRhxjqqy3JVYQbB/oEiiBT7dRf4
hCwwUH+0YkokRPuwci414p8P3xkEVJ929biJAH3FsRniPyyM9zCnI1soLhh/Sx9eoDJvzWokiUHg
IJpHESqGgigPIOV1NC+V1HrvlDT+DgVKlJY4OKdgTjjTp33kppuaax7VN+RcXNvyKK3CWgUlpwhL
2vVpfghV9ZfOSIQjOSZ+Ftek3kcG0rvIR8qdd2cHYh4LYEoY3yyfVGN70FYx4apAWsZlOWGLrKHY
MH0T3G2p+eR5KvShyr7Nt5YvTXbGrHuS/sqxwIg5jT9VZtMF+eM2cfcdZDCHLU3pQH+5IzYKSIOP
ayxQFcJUDSwC7J7GsplaEoGeip0UKL5LlutFjRD5OBqFsYsqoDpdP6LqpSbbW6ojb0qIemV+qRUY
6ObQizAItVNUQ/GApLSQVWff0QbsacbTBS6H1UxokNQha4Xx4I3+lY7nms+mqPidkrTZ8tEQH//k
aClD9FmVKOz2uSk97z9e8gdQHuCdLs0FTSLOup0gnS1v7fg4VuU/8xWaI71iqtHRGsti6O1V0MHg
dyFL5Leycpnpd0bt7+NBXYtJqzMDFuh5Nbs0emYDIB+PdZiJtUGjz8WB6upQ7r0+9K5QoP/QlNl2
AboWxwudY1w0X7rtQ9+YTk1dwP4lBHRm0vLyU9yK4Jnh6kYpje/awsMSm8b/CteSxDw1EQPNrNIZ
NQtIdPzUpDlFpYGXKo6gZ5hpSsZgpcWLthWvRUZDlkgsa9/bWbtJfa15b/t0zcgxeQ1lJl4AK4C+
Qv0Q0uZ7SKfipAmOjzsjnXTfTQd3wXAJhAinnfrvATWn31AKxdgbHRma2pRvU2mwxIKij+nVi5fO
r8MvkpjRf7eEWpu92x4iw8IYPep3p+JwlnkeaZKO0YNj5bj778MsZ5hfZp35pkxZfVpQ4nueEC/E
aAWvDWDrbVS27PhmY29CnW3WiUEQzDyFUc8XUhIZN4MVsKB568plxSCkhKQ4kemXocJU3aFBrOkw
7OImjzatDnl3WpK8MLWWWRSH65A4LnwQVUFAEVgHdJ9FuSJpbqQ0mIbKrBXHIvHzrQR795mUr5Wf
55s87wXDluhFc3LlxwBxIKm0F1pmIqxAaEUvf2pSKb4RK0wgY0QEJk4LpQ1cbKgGd80kQwhJFHIL
jW2jwJ8fQJ7dRVmdbXVhKm9t693i2tTQTmQ5BX7o4YORAZRbJzO3lBFPBIkg+24JO8Zoi2/GCtt8
69mh+Vr6n4Vs1R+Af989f/SLgnSYk6sslxngr7f5GXG0Fd0MBNd7Sy+7RTCNUBrSs9HuDzeR2u2L
U7NEWCK5cqkqCCIZ0ga9/VEVnr6bqVahnt4QOQz7h46sRGXBHR8cAXdYIOf04deYIDFVe4XkkLJx
Lo2dWXQBlzrAOPaDUN1D2FBWSR5/hm1D1Knvlh+uU7knB5NTZQ/4c+0CFiHnkc3cdDKd0dl1Krhs
O+CGNIE1bhCwF1eo+eitqRsc3PTLsNAEnDJUWgEJH0Eb1+tZs6WAoNvMzwLDEZuO4ekyKMdfrd30
59IV0dYPE5gKcchItK1e/AK92SBBFtENcQ7koujbQRhgtzMGFRAWtVuextot0YGIsNgZfq1vJSbX
pWS32EceAbXzAhT1zu+mskH3Md9/Tj3z7Iz5H5V0wKeYsAwEvwm3S4boOzEdf1c35ks9xspRhG2K
w5tvqAov/8A/8Sc3GXcTCrIMEyd8jrBJbRnQH3VUhTtyJUoqvOiqC6slDlZ8zyjC1jZ/g5Szdj1l
LCJAghUVzsUwTZL0T9K6RL1ryYfvN0hu+io/FMT+LqRlBUx/aAzU1vi7Uf0IzR0AvKTvITaXobnQ
E0w6D9SOS5RFFldX+Efn1mz1N6Ek8UoairNneJ4SC5aayx7QBEGZTcEoHAHIajQ8a2c31fBCB3qT
JKiqdLA3p84S9TUqMJaphAesUaYYbwoJ9WUafmD2IU22Ky5zbc8CTxHVvSjZTzepiVJt+tGclD5t
49BSNpQtPNuXQMjkVQiVG3Oy0DyWPrvR3+aWeClicjx8FBVzS5zE3CWu/a2mls2+iWr3bifDGoX4
8MsOkFgiblP2SmP8UXC4MQFWzasduNVKJ3fwyCEqfDX5IEiwvKqBnrynIroXadx/jnUVQ2mIxxfT
FXLdDtHGb5uD01omUHLjl4UyhSZ0HV5YMcNL42s1BaydbzM1B9qJme+iQCN9DRMEDmBtPvoG0ZfK
ZrdSvfHCPvFc9iWtBLzMtzRwUQc7TrttDCt6EZADqBzOOnF4y8EjWC3IlM9ZVv/oEwxFoWI5bJEG
N2m6cYf+QkMx3aAAJ7u2cbETxJKQwLEvl71XO1cbhu1SDNBryhSTZYr6/2wolXkT1fg9/y3y/3u/
Y1SHJS5iAhAQwDwncKBHPEZxB6lP606G7f82a4iMwneNi6rjK1I1WVKVIWLM7JYOH1fHilMnulby
3lrau+hVQFEbzAojNLofMVHLyzjFJWXaOBR6mLJrM9TflVBjhBNVdniCqOH2w4dFyE3b5t2uret4
W+g6EQLozi4NnaC4SC9lH9XrzgRcO0ybhZHSKkWXTYJgpOv7vtV/hwK0uF5ye6IMzD7Az45g5t81
qzYhrJLW2ll1dg+8EQMv7SucO1n+rCFfXiRC7w9tDqrMKDJ5iv30Fvuyug6yLE9Ok8qVghB3pZTC
XSdebx0MCu9lH/lgf2mebyvHdNaFJ9E32Pa7VrrViWaJPPV6ITZM58kt9n5m54ox2VdSIGsLLh//
iHHVx+S3JdtKrHPLGK5lbNzRwBY3VZDko+veH8sg8MsP0B3OfZB/2yKtrmwKVTmNVkF/sje2Qis1
+pE0jJQWHCF25WmOIVCqO0Hx7uFijGl0kaFivFG1Qgl0Tao1eD3LNE/H3dySD2JEtzE8yoByIJpO
iyKvzP3g993Sze1+k48ty2gJz5aIhmapuzmunUhcldAJPwESmV1C0KIi/z5JsrWqJcE9VurmKcQF
iCewofpD9EaQ8kKjgXSLh/rTc6f2lodkM/Bj9/Q4laN2nUI6nHwRlaYBMMrqNjZjjE0f5uJFckr1
jOBSTDnuZCMUp2ocOalOLzWSS3Yj0+2VswdzVGZgsgWZsL2vI4gkKrXZQvuvXpnjM/xMzfzHUJ4H
Nvvlw4/zWIvMiHUuNnz11Io0XRVwf18NP391EkYNSEt+OW7IoS6hS1OWiCbapHiZPxokcGsEeXvW
Tnlr6cmRmyLuTO+Mt9GYrNptwwWnRJOOpm62LFZonskleZX8ddaOYrsbQgrw94K6P0UEsJtemF1n
ywQlib9LRuzAiRGhLY6zFsFRZr0otbUXsu2fSPoi7tN2HObPKiJpCVSlxrxwzTMTjQ3dYZV5/n5I
o+HKsd5Z1a3lYVWqYc6w320dx2XSb+Pnr7pmuD1GZz6+3FWQV/25FjS/UD1UW84e9oZz97CeTRbg
Yv6+bOqxeRuvc7SRJlDOxSPzh3BKGIyDLJmc5XiFUnQQeNjoa5A3f3JtM4VDia0qKALqSL6wTGdd
L9KmculGEYfRqdOL2MpYRBjtjrGBIZ7M3AdVWNIOvHSz+0nVO35vnwQ7X3dQ4wgGYDJwIO+b8S/D
Dc9WOxjfbLpncl9WppMbp9kr6Zek8FWjezEqPIdZNgBNgLk3OAzvyQN2nxWV8q2wWB2bYJ8+quoA
5ZFr2Bb/h/nB7ML4puK/QWCvtussNRE+MXy6P57FyJfm5V3Tq2RRBDniSVHZzwkH/gekd/45BDEH
K3pcI4F0qF60zjoyW6v2dVC+5rm67tCqEqlqjytWu+i7GFtcxmXbHRwChGl6eiwYbf6hQ29dpzWD
3blLzQly9fh8GtcksnTaebQ4QDbEbnLoNX9TaaW8jwhB927VS47hlr6MOqBosV6ubSvwf6pSfy5U
5zUohvLV9MQ3oabJbyxR311fAiXQuk/FTg/sbuZ7PJDbyKiRmXwfxkuyBVeQF8StNUKa2IOHSafu
1W2W2xb0J6KXJiK0n/TiqUUNiNsWPoXGnrUhW+Sfbop19sLK3HnSg90Tp1e9HxHyU2E/umZqkDVc
7JEJtcJv3wOqceSRzw/Dq9tcC8MVi9AexZ1ymk8uy6qnBpziTo8nxgo4N4WD90vp+dUhIEJ5UU4S
vvm9oP1xchI1peXc1VKYGyZ99wDLGY680nj3dBLkVV2JT9oczVomKTLQCHZJhGxvZU1DIailw+6x
tpDPHZ9nrrpL/b3FvX8McrdfTJv1n6779JuAg90wwptfUqGMoA8KtC+p3tKp1RL9pXfo3ieic0jT
ogkfAQgDx43HQJ2o5lQ2CBenzxLU2JOLVuXYFjJcq3mn/2pjZ9E0It9SDaO0n5Dpjg0/pveNdmfM
2wR2MiMPjOchzdWl4bfJPqhe8NEbb34AryhhRr3CguRsqyCmqo+G5GS6/K5a5jQ3s+qYIZnFeRSZ
svKLDveS5orh8HjqMyxe066DZgq8sIqqb9Ro4IvKbFsDW8Vzzqx2WjNVfWiwjVycplAvJaP8bUeA
x+nxAXYOon4nRniZoxN+OIOsUp4q2zDXxfQw87c7+DWqsfPoxOz/S4Cf6Gq2fugcx3C4pEqCbN4D
7v7vLKlm4kEULZOcyfKUNj25mhxSEfszuGvkc2rEVE6F2ywESUDHx08G+nXhTxKk2XcjwxFcbqi2
K3duXgsVcg9p0bsuFM4iIOfgZJoi2CXMMh/P5kIIt4vkRFzIW+iG2lHncEnsApjfeW3zMiRaYThM
bcviMJPofRU8VRBA0Yq1FLVF2dLKtaF1jaEfAKMe0wUVk/XlI+Tz2E3f2qL7AKdHsEUWOOu5zTev
O62vy1XZO1+jhVWktRrr2ciFWLpJzl5nGpcoVtWlajNByg1MCxoyIYkLA8TrWDwbqQEYT5vQFP6g
BMvMM75V2GKHNEjqVZzKaCuMStI/TORJEI9JnQ0MNdI1f8k3Vy4SazBna6p8mgtHJbfTn+lJRhjB
z5DUR/akbH7n/39JgVA3/5v5H9P+YuxLgHuu2XwgY2Zfg1DQ0WQqvkbGKVkesLwbudKf8LYgzaIJ
9cklhe0XCNuT58bOEz2xgpmGo3ySxcxh7F8D/PzMmUzxsbN28ydXIUc4ps34ZE2wWnDD8mRAzX1D
DRgSnNeGZ7xS/rHO8l8+9fJxfogjncgw9EAE/5n7Niwwb5X+/zB2prutI1m2fpVE/mc156FRWUCT
mgdbnn38h/A5tjnPZATJp78f5by3KquB2w0kBMv2UcoSFRF777W+Ze5xwtCL7Dm5t0gWnjIHhFRv
s9YrpIydr3dBHr2GIzzNdWtzfCNesvxhpiH6LOSTk6qE+3yRjeDQHPwpBexmSmmcah2xR9qacpsP
oHC8RfHfFeI5HwrvvpVJuyrUzt05YnhJ53o8ZJqb0i5R1XtIfaQb0zTXx7Xdkl9IBzY/cEFmMNta
EPUW+gsateuhB6x/7SY7Tgp2As841yNQRKjYBmlgBhdwHRD6xTBeF2ZBPzp8mwxBXjOaZSNoaG5s
RVt/eTjk3iZFYtkmk/PbZjrYWsSwl4YaajVnBbyp+YHu6ivMeS4yl/dqC4M5lpg8sGHCaMc+1iTF
07jcUQTfvv5CJK30+6t//qpaD+Ot0ZXjCrtV84KZeHXFfHu9bq/zdsxhBuUt7Tu5ijT6uDgFJAQW
Utk1g8lqYsP9KErBCv3f7g9mvX7oCl1/GrJbZfCGlWP0xqV1JpgF8fyrmlTWi1pRL05WdQcFItMG
uBNEPwbDu1GVuT90S2B4OxBRpdGWHupzrsbzkiQZrauBQy4w0vRFbZzGJ61nOidNkb7ECamhBqMg
V+8btLHVofGi7KUmKh3gGQCZ62+FTflzCN1yW0tITaZHAL22bCDXmz6MHmuunGOUiT+/VRv9PWF5
4TH3ZqrM2IzucGJkp+vvZw6uh29vWB9zOZI+PTyQggmEpidwQp8R92fyxrYtgVAHnnzhMpXk3JOt
zOV7HAjfZJuDMmlHgINYe5mP07bLaPow4kR3KJtWBsLGdQQJSTxUHRoe3er4qIzt5ir9uN70qVtc
XAPHYFpk06Yc3r8njjIWsT/VvfsBicqkk/zZpOi8eKnkY4MG15eqnuyUEX2Jt9wo0iDp0Ipox+Cc
ykqODPWk3SaF4ex1epLEAKLlkINw3rKZ5DTQKM+tPo40dIW2LnBjH9QG7j/StUUj56QOuj/bPhKp
Steol15wvYt1j8yFYtLBKHntpkrz+TjmNAVRH1cMMezuh1IPM29DuuIMfFe5qbx4acmUO6ETA4KK
DF1WolYvMWWSsHU9XnamHq/TmHwUs9fl6fpVfL1rszXoorije27dawRHmFG+7b37rlENihhuhFHP
R7s5uAx7gsaoqG2MCOIAjum7DL/rto0jifSr0n5M4qLPtvuWWjOTF/uuB2h0dpjuY6DB+OPLNos3
128qcRtvJwVRb1Y35P8iOm/adPZVLy83upGPvuy76lCYE5bk3KPaN89JLbQV+n2mOqaxgIUWp5gc
GRV1vo4I7EemuM6uIu05SGo7I6BmMOe1wMrfmCyZfVHY9xUxupu4bYxDF4bT2dZb3IKpMT9DF3vX
TUX57EzeI4fGL+T0Xzpd0KkqsRbjuH/xKoATsvBux8Ee8W4uw+zIg/0xOvseu66vLczy0dGmfb2g
ENLeYtrKJGVqa6plxvw3CtEw9Hjh8+tOTXEp0+4wOUA2aRVNgS36/JB0DmR1ma8zGhUPhtmV26gG
F0619lNLMvwIAw22vpiMw1yb3eW7M1Trti/mGVQEJB3sb4Sy9ctdAjC9lZNXxraPyCXWddEccTfz
6oGW3WEhVXcAStVNV2nEUSf0qkPbLC+gWBO4N9CczEy070lp7S2J329ggrWtyrrcTjIa92iz7Is6
dUkgNLv5SMEytiXKMi/3TrCf4BqOSbXHu+du1XKyjlp/vxjk39tJDVczmoHjqCKmmvR53zlIs9SM
8RxZcMlQY7Zwxv5Bj6JbozTGH+xSU+uia16KZoSF7QEvIV56N/JuG0PnD1++6h3zVyHA18/2aTEC
PsOlP8ZD7N4BerCeaFFFFY4lnGQtPblQD3JJlGU5iHITaXZyzjR92utwOeCRTtNWG0TlX0fR6KOM
k0RI8w2mJyVoI8eouh0JaEni+2sAOHMyTt+hWClW0mA6ENHj9UZFMIvz8uF6x8EJh4dHMzdRs0wX
C/hxTiW0TZTpk29eDc20vhkpoCJd/6vbVqdeGyiqiQ4xfthtYry0tVbtFOba7MTcNWjCB5nlqce0
CU+w/h2UtUhn2RthAzX7SJloy5g/r5sy/F/11KhT6U/KNHwLDAexWAqxK/v24om9WmGnqQmPJUuA
ukR/gHV9zhrPvB3F3OyE05NRHTlhcJ3eK5ljHZ0URcr1JdNtEk7MLl555ki2whwtLvXm1E631/R0
/DvGuRqb4/UehRGA1iuO6ftc6xitSTwe/2oiZRdDX1ZtrsZ1WyDKJbTvR6Hob9epZLxoR3MF8wXU
VoyStWFuh3KgG7vsyjm2QjsvHlrIZd2sEvcIhnkTFt7NMJneaRJpuptct9uXmtKsGl0wqqaL1DR1
9CJs0tsSE0whmYTufa6q66vjKTGizSD6+tzlyUWZR2eXKiqoqrDrV+Y1dDzWbDYBu/r6vgvjZRm4
EwlRVt4NoEfkrYOBLDMerO33kabSxMO10Q0n0Q0IRRHfje55tvlD5oQuO10daZBCzSRoC9T8rsYn
Q13MH0mbkCjZ8pSi8DopUMHo3y5fuvR/T+Fyw2Td3Rp59yy8kMmFk+Ic9swIyhrx1Z0mqTvL7LbX
O2qNvI2OtNnwYxmzsoLOEOQuWX3jUmYUOalY1VQYdJPoabsgl29bK212U68M286pIOFm5SXpzdKv
ncncYRx6st1lMK30MRkGsHU1hMgtZrQyYTw7DXlt+kYPUQJ1wDKhHuZwBcmobpl6FZ378i0Gm5I4
X8fNaPuRjPbXGYDWoyrEuYWASJsrbV0qOXJCaZ6XEkCp1PpX4ir3kd2H71r4TCFzRtaTflh6/44/
OH3KnSTaMlhKVt9bmjcDERcdx6yOQvUXH6pLjEvzmcc99LOsAtE47VM+STgNamt/mjgmHfx0M/PN
VcleiIern9rj9UZAm//+igzEB1qM87aiTrDOLjDqk1dZNM69ZElNWRwgtRTPAxfI7lruWlltbrIY
vCsvyxeeA+1iVkOK98t1jpNtvKR6ZJ1MHeSAOesNeiP5J3Cf4AQiMzmCfr8sqBxo52sknV9vEPqE
W8yC0i/G8M/vXX8wOTmmWYQZwRDLN1Ye9OtOUx6zcoxursVu5aBg1SxMtjJZXWdHo55Zd0mO4XgR
hze5fO5izURH7dFW9GzjeP1KHazHCQ5Luya9wj1mVeIE+Gq1Fz2PP3sQkp9UrwGOklVpzSPuRaxJ
qYWiEeW+BOi65LWEiZUF1/+nMYCM7HIwQPzf14NgfFKWiYO2AGrxd2tnmEgmifPirVpcsdQC2GvK
Tj82xQjbIi4AjczFEX8R0cLXL1nJmHypB3i2xlnAiqEX052u8rDGLSfqInNck9YKCNPJbBCK8bQw
cx3MXd24HillTJhwEqrzctPp8bHDy39kwBgTr9T35QYbEP3BwVB4p3ISm7E8ToWzkUAlb5x46A9w
qOmrN+JmWr4VLxTziFVz1c8GGXstIBGlPTWJmE7dciOGfLmxOr8hInE9WlPLbseAoTStd1NTKr9S
2W2jBH6jSlzOsepmNh2FD1VW2NVLoiL4pay76IUpjozgmPUuDZ0kG8JAbdFmZbQzHmDm+MmyimAI
i07IJN4jgko213v//L6ijWQeaI6PRAc3XO0u5dZkANKtMxe9L0MHhb75rzEdL1ndOr8EX8Qp38FR
brGVFZAOL71eFPeKE91dhUFtKDpihDnJoE0oiC9pX1WkR7SNf42ASgKXLvmNWs5Abfi0G8KsdB+J
X70evQgZzvKu9enk+USQkGJXFdYtlGmGpstIVEclGXSi6rZXap6SZhZDtAC8L2k4paSibIhOix1j
QrGhvVRohPzarjH54v+CM94AgNaQF0QDBYc9041pmNcdpUcZ6GnlaiyM6qxJt7tPNQabXP972rYL
cFpj/E9/9KnyWOvCpEZlNrDgQXxRbkpHnBkjhM8jtS95iOGIZD/ZXDXi7tTeRzlNlqvA0JblvgQb
X3vjKwzGcAWZ9iNyleaQLcAdoOu09KYSeJVLEJ2nKcXZVpRTzYDioXHi90bT3O97moogw8WaTpOM
H2ZxMp6Rdj1f711vBBI5ayZR93rPKTSAwSUQbCuBq5Xn4109Nl8ares0JeCCNggpYTQaVXD2pXC8
c6wgCGs48b9xHg7qJR6iUCQ3xMogR1A0vwnRogektBORWdK3NLOQwS8BGaY2k+HrWMNGh3amz1tO
ZTnXtWUeG+eHNDDDrNKFm99b0qYvufDXUuYPLFhM9ooSRZdq3c2zq+5N03vBWppjjyMFgKOnPPdu
8Ypu3T3gvyo2BvNWfxxFtLWXrHi3KdrL3I/tZRDq/xQx6vw3tKHp6h4gCsc0VYJn/z3QKhk1nUYG
F4veTKRUxfW+g1N2btFtXnLnKVlmKjNTgKMu8iAts9cE7vjRnVz7XBah4Reat5NLwMp10a/Bfe8w
6xlkMvK9QcnB1Lc3VUiWemTRMb1+VZkj8xV0sN+OrJFcwG+HFiKiGVQf8t5hdApMVBgUTamkW10R
l+8+eh7KVW2aPqru+qeoCibT08i8t6wGevgIkdLlZlqC+Rw3cw4Asv5FTxzadHGslERVLDmMstw0
Ze9G/jTAfKBdW3NCXHxpfcQYi66bcSl6wFWdg64/NS8wu7M1hYT5jS/KxtD24cWX6xoNWAc94odu
NzXs4XB6RB2x6mVhrLu4Vrc9pJhrLtR//Br/M/qsIHlPUVV2//g7939V9dQyzez/7e4/HquC//6+
/Jv/9zt//Rf/WD381+NvX1X72/lh8/j//c3tZ3XzXnx2//5Lf3l0nsGfz3D13r//5c4aAXU/3eE+
nu4/uyHvr8+Ev2X5zf/tD3/7vD7K41R//vH7r2qADMmj4cAtf//zR/uPP363uIr/418f/s+fLc//
j98DHqN9z3/7r682+fVe/nb/iXYuT379+yN8vnf9H7/rzt9Mmu7AuG3VcjRSl37/TX4uP9HMv4GU
VD1Pt1xT192Frok/vo/5kfY3VXUs2zM0Y4k4WtLIuwrxEY/3N10nYVvF+edZkI8c5/f/+0z/8qb+
803+rRyKS4VMq/vjd45Mf2V8OoamMUfHrQ6sGnW8bTi//yXZUY62sI0mxxer72gYr6ntk0vmAb7N
dAcIPIQw/H8bp0jkMwCn+W7gVIG+SDzTm3DPjlMsRxaBHiEkNYLL+5nBdQATL9xz4EXVHY0v+Rh9
wKFwkQEVtO6nV5sOJzEsGBgbI4+elag39rZCHLot55+V14w3xej4TjVrdD/mj07wQK5RV8/xoOO5
0b1xe71LiYVTSsNCcr2rxj392kyOQWVnAJ8H566p8vl2ntonvQXMIK2bSNbZy9uoJtJH6njbq8W0
F1PBRqqmH/x99CTheoy1l1+yhKfWtlPQefhyeqXeuhmlCSKI8KnnAwj4ybEQZ4p0XWfw4QqzXtGq
OtAZpa0iaBsNHawLpVqR4xyMvepsHa2fVgwbrdyeD4ARk+P1RrHnjsSOWvNrkE6rsZa3RTVHB6aN
6tbrYfAnpWx8oYXVPsyLW11DtW/ZBXvLOD+XzqGG3pHRiLo32i2cTriKWlz7uB3gfsWpJN3OvA/V
GbHljMCAmroKOJ0MBztEXiWhPrd6hfBfX9DtobqfEiHXcYqzA8xakJNyuTZ1QskNkxxIBbnFOnW9
KciJtlt1YKz9KsqwzKJ3JsNSihUAhT1gWW3PGajwCSsY1r2bS6aBjuWrRSUXvqe5kkaOK3LpGDZ5
tBeV+dYLDW5F4sm92vc/GiN7t1jxyHgxf1aOs3YIHr9RM4TltFGhjX+1sGhXQs8e2rYGmmHV2mpy
GF7Nho0ygLFVgZL2WFnDWqk8CtsiRSukWEha6Nxkrk1CiUL6R21wKizKImPQOEF+YNM09GEglqNe
T+QWrrKYoUpSZ7ytXusnDjpUbXkzBgyfSM9t32hjgx5SdBOmsvSBnAWo5G/PA66RlPggj8dwtAfL
NGDJDKjg2Y9rIpKEFmgdpGkMO7iWYjOQzl3btceMj8CouA1HRe/TlVwmFSynEBr+It3Ft/TLFd0r
DGk+SjqZEowbkjFK7lNZcG2BaPCsZ2zo93P/mqPCImu6309Dubg/HHXliRlSlwTCRhyRQk/0OU5J
ACKadxU7xW62f6aJRWx7quxGt2YTKimDcqZqkPrFLWlvlwo4Eap3e92qEQEvKFeApdt721ae7QL1
ZTZ6+8pDHeN6mAfCyHhsyZgJG+uScq7z7dT88FIjMLnCgC/Ufpul/Blzo29sq6VLaADsJlhlkbyG
v5puJtk4bmoQ1lQkaAbuhmLx+SvFmy6s20KvH6HZvzmhrI8dGY47yKro3T3s43JuqnVTaRqQTe2W
B0XzeRpVNz5QwDgQCvOvuYiPBRYdtPdEh8TIJHwRTuOmoCKoeZeRM8WP5N058DmwxDyjQVOC2ouz
oPXafGMQoZ0z8OMlPF9jXdN1L8nsRiQw+UptP7lzvDUQcvoQaDiXL7FwRHKiRq3nEdbrUOLvW9kx
9tnU5PLMWnnqFHpqqj6XW4LDfmZ8Zn0bbGpkyVfibT8k2rWSAGdFgw2gd86bVizS+ISJa+4ND97E
FHEm1MQTcg5apua+xLYpFxQ6c7012dGXlPX+lPC8FVwiGzvVTmrVMzvsjzT7i43TJj9YHEdtPcMa
BMHhtWuRiFc9cm5ENW7iEDMoz7k6GpJhGDlD9Owjy+aUuvUKRsVxXqn73C6JhQ/rGtsnSOTRwJFI
/xqnp28r+hdrhrUqGL34GLHX4PGgrIC2t83GOagQbvqu2c7NmPHtvFhpl27OnsZMe44oQ3em2mdB
niQvatRyRIyk70iHkQdOPCMGoKOARl4rlA+zChMz7Gd9TerwqdLcettUEHiGbjlnPoZdPfgoUm4A
RvAkFHhaRh2+iYqRk4uzYdOryFhkB41CsZyN47U389C/jCayhzZNO4rMQQSR3V1G5lIntBs9OIEV
VkoM5rPzHANoqQqvYRwqH3rT/cwll7pOy3pI6aepvZavmiWXhvwMfHQRBKJZ29Zu8tXb1dtckUHZ
50zFetN7K/sa4qYHxCKfF27+h5MnId7WA8pFejJ7YfKJiZE4UJ6gf9RJPvBSiDlmguen8eqLUfb5
GTe95ZEm544vplBGPpXxTRIWt03VPKpZ6xPm81wTnjS5ZC1ncYuQZI2fkIjECc02JxnVb+BGNom+
a+nu+07HESA3IcrGZPiJVps3oyPW7mwz0k1WbEs2PsdGPcRUx1M9PcdmT2SNeVHM8FFVM76p9R1K
zyxg2+1uZVIjmgmrdew2zOzbNA+8DitGNCMHS02ApXmzDytd2xKR9lQ6Hn1KGTUbd+ATQtsLFDgz
9c4UuATIDIQuf6pa9uCBWBTKu3idpYTK0XC6S7Hg+wnN8lVuBZoTCV/ktJ3zIwH2WBk4VJfAiXYh
nO8dTByMDo7a7Gdah4OXPfZqla0soWM74zNMPl3q28WcbVx7FmjmVAh5ZOQhp97kmsmiS0rbqhsS
6A29Gu69+WME8bb2BAFHNsCGrSBa2IoZxR1G4NaLT5LILjYQVg2If/3XSN4J9QOMVd3uuFxJkxpg
RsTMfzh8Kc3ObdLbGASUP04GrW14qQF+MN3Pq/ykJDPntKoEBQRhc9bNTZNoSzE1MK1Q++ek7X9I
q/O2ZTvfWVnl+h3y910pXrVkcvcemDxscooLF6cXR896AqEykRUYx76u4L+LbD1dVXIkn9KMDoAn
WpfGB4CNevrMwggEUjISQq/JZS0aRuC/tHHzksjo/hbMb3dfWyj9jMFptr2ceRapF1Sy0jdtNZwS
hVYlrRoEzcT0YLZ7HGahPcFofDfwSGyKqbtbTAeI58jpcdqSQBWOGV0d6Nju9qpuYukBhijjJU9z
nAi64MMQTTO4Vvb8EiqepwrFj2Zsm5YuwWTl/aqns+UXDooggFoRKWYr0oScTh0PfZycSBqNljL9
rnRquZgckg3Q3xssUI+F0tt+ZcFdr0V3i5QpHywaua75gVSovI1m0mg18xMDuk5+Xif2In0fssk4
jW38Wdib3J3sM2fIndPQhzNTgAmmjmq2lrXDUkvmtxUNr12qi0Ns0PGDfHVbxmQKhvWNwamBaXtc
+JZLzlWiZbTt/Vqo7j6/CA0DytASTuJEw5Fh7rMCmwK2JSc7rrWV3VFal1H3Hr3HfQrom9kdMxZm
HL2yRE318ONyWpq5DRdTY/x8E2u1tsHwgXKUBiaks5Z0JzyJ/SsHtGgho/VbEW8tczCPajc9mzPH
clHQ3y9DhJRS0dZwKtxAL1Nto9bqg9KZDLR5Sdd2ZeIUnivoZR/Dgt+ICztfxcXCAGnB1kex0Ld5
p+/zpHxiVhlHdKzsToLHau2zZer9DaNWVGIstYk1stf3G03iXC/cHtFGlD61QF1YSsUG+K0bk7DU
FiLdJopxUzeReZHKTZOckzDuSP2Q6i7pgBzXEAHDiaS0OulSf2ISG5h3YU2qMPu2g7j0jJoNMrMl
uG68NvYJ8ixXtWoc1DmGr0XbLvK85rFXYEbH00NRlkvqmlPAVxF+W2N/t7l+DTqRm9G6z0TCChHj
L0jBDjbFJ6yihH1HtZBzandz/k4ynL51uvhDZ0f0Rc0fGO8R22b72NJ+1viG+BAQ15PlS2InbVZW
4JHWxDKxSG4skmCD2iY/jFcyZzCBKKDs5VadXddH0bgp5xiNbJeN/mB5IyqATqPDaQ4no9GAwmXJ
a9MmoH7FQKSlZrg7+KErZk6416Q2B8OcxVtbS8HTI6bbtZveM8YtYsQHbBEkQC+BnhheSHlENy3N
Irsv4vZxBOWneOOO9XvcmPFUr7py6g56vUrD9EvrojGwoRpRsmW8nJ0FJlcQI4UEK912aU7EDym8
BEWtSYnztjnVhzIRs0VmZOPnCNqTplR30ks+GIEsePZiQ14TYWEpzL5mgHGFE2Twh+OERnCPluyg
mMhhlRpYJk8J+0JXwesWj72GBsUjwTVRdeiJJEB3C9MvTqHzi+S+tucWk057q0/KK96RZk2uz7S1
CjijuVbddxLQupWCx69H7RBWNklbqvZmKOPPKhW/Ii0uA/BW6brKKAxBv20NZBebtgbGIBvzxsiN
nx5lU+4eyqRimQmGhvhEM03uVfbbtadtYjyfgZeZYtc3aU8uR/IZ6+rWYQy5taM8Wk9G+ZbWvC56
14PeIuc3MBwAXyxHnGoqYj96e/hySttbizyft8SdCQYeesr7izDYRmXZZXQbNRDgga66T6wKxF+N
DMkL0jmHEPsWA1pArFbOCayub+yCjBdlthVwA+2u8nC4AVj1S70aVjMb7eDpdE+pgrtpnP3ZABIU
WxeixEzEKPIZC3kTMMJIYKRIdDe3iDTupl3hZtSTNhdFxIxrGZw/aWnzIB313TGLcdebU3Tnoff3
gfCsEi2pTjbvV1zTdc8sHKZWHQfAzCiQVN4UN3XXHfNGVWRfIPWpiqV4DRf0CswqGrmFZ516bWL4
61KwuqyWQdYoQQlMblAY78xO/NkmTEUnFyu+im8fc5fjGwmhWlJW6woE+xrjiu67XfrT8RRYrwYs
h3G0dvRRKx9y6gD6HntSBx0E90G+ISUL1YSbXaLZvGimySFNxdTADtx6vKSF2XCl6OHPtKTWGA2G
3WlCPlE9JIxOyjhejSL+aBXjLinaAmQzUEVgFGecIPEB0cTedbM6UCXP1bLAsmvGxZnv9AYNRDg3
982xrdpj2uKeZ0b0HMpqCthWat/kElArd9gqykCWsWs1sGIJ31VBguQREsZCa07mDNHIrGDpVt20
6rL5vk+7ft2aL26l/FJL5QOlTsQkgCYwbMJJaw7pZD9PGcWBbY9oiGjKcX7RWGRieN8ZgaZGkr3N
C5lNUm77Jtxf/H2+gi5gBbieQRUVIHoMCzVm0moPbjFcxrmJ1nQzmoDrjzi+7s3KIN8VJgGxNq0a
1mg+zMuZNoXXGzZUFZgSfkLrVFGuEJ6HvurEtHobRhHmnVB9d7ubRHua1fxWltXPrEbw3evzLdF7
tIBoa7D/kNKoZIUvZANQz7gtIkxUo6YCjyJjYRc5/chAhIuKbj99jUbfjjPlfNEX1lYgTYwixrSG
+ykJiduhLd+IZiAOLSv6A+76fSHe+fjiESg9eRJAX6Dt/iTb8kVrDZxT9vgTp7kx6Sedg+IW+fWr
O+PlLBcPFRYvpODKm6QRwrUAnTSN9D3mHGMV94u+kmaVZ6BMrqzkZq6bNw1JK0uA2NaFmHeKmdB/
z5m+D11FRgwDGFthRttyho4YPiCVI9tCQgaAoIlRz9i56EzYaeL1YL3CqfSj3kG0FXbKWZf2a+Um
4Ua43acdIkNPbfk0a+Iy2clHxUa7ggiPiBVIKcFtKou9PhBG0L0OAHqQuzX4q0R1GNDuoVrR6Ktw
OuazNmCq/uHmaJLUtjdWy1bUDmREks4m1uk01geF1YnQaDMI12gYiic6Tuz4USAmgp9DL8d20zm0
s9ofQtHOCuzGnd2yNA1WQZVfoEU0Q06Qs+h+lkJa2yzzjnlBdoHRGAjxXAVoWP1Geup8zAH9aIga
d0Zqw2FkT6pVzggu0itESVKwLYTEMEzGkYCn7Qg1YNIVdZ3hpcWwlm9QfT73Lf8MFXwI1dvc5X28
UWOW1/A9VanEtTYBnrOQ8lSFBIb65AjMDHW/1BbtuCvDiodXn8p4MdQJ59yDPdGQL6yZH1kkD4Gj
XLs27a15YtoWSnNns0XsO8me4+Y7LLmSGNy7tMhj3x4Zytr5gIs+/QVM7wuoaREAb6Ne5DZgKQh9
DwEl+qNcZOHaTD2WgcSPZZX7RUyjLJvlqU4Le8HqyU2lNH5ZNEQL3/eJJKtTLzWgBiD7WWccrZuD
NMM1W+JPiNu52tIe/fR62BJJ6gNHI/9hBqcK5HAVGfkjxuvPoUPdObl17Dt6HK5lN20ni7qomtOf
2GdT8h58vBM4FGf1dciRxRXMiOvuQaQzZ/ia/xMvDH7/H1UNxQLNhkN3Fq54M+TgysevbjBbX+34
f/cTxiim6qsePMS6musYGwwS+glHQyCkWLI+x7MyqANiB1bEKaLw7xoWgHYDxoKXqyGbeNKooR3H
QX1W7ApK+QDamsJbVOQrD6RnwoB3o1ai39E4oc8XWec0K5/aUqqrkvJm59o0oAUZzHnsIM7S+EBq
9j0J5LSrU6/aibl4KmhP6uj8nIQPAo4GOu/L5dwi4NNwh+uhtm/6I6FWrxReHPAQWrUJUbboVAmB
5uWDrLsZepD/2vRhhDMJe6kr99qvrEkXPm9B/HY5PeRTC6ax1ckyM96FCtUjh34SVEn7ZXgER9dW
xEWkbbUiY8GudTMgf/y155dDW30ou5E+1AgIrOPs3o7qmejMNqi87uDCBGNVyBOoPEW1J/Wy2qX1
qVNhGOFe8u5pwawYl3ZrjEseYgroTCzH6K+CNIlG9gpscXFsPw5l9FU76Uuna2lQQq/3zSHxgkER
ch8nHxbIEo4x7YYryNo2L1FExCsNXVDgLM7wQqaVSAbSeSin/Eq/k3WXrTCGu1hZ14D8nFXT9Iz0
yAyJ4QSsE8ugmT2H7rHqyeJWkN1TC7/CjLN2uTd+6Gx//NF1bjVHfUBgKDPWMWRxPhrcnASP2ONa
WyylZzXMfsR2Z26MkDzOGo4GzmosM3DsJqRaYsaka0pMLBCxsZzFSgBtlSSuzr5X7bTFYTe1gemm
e7oSzoqPxIoR7rIhC9rQBleEcykoQwOe/xf7AaaamF2hTvH5ptMP1SVeY6RbXhEQ4Lrw3DSk/8h8
QQAC8kT3XMx7Mb6kI4IWTnfWWuk4VrE1BCLOjENb0UmKKxwELRUjulP6O8MC/e/Z2AjCzB1UKCHr
ZJflX0KMxqqthYIvhFLUxfhmKuwjyoIcLTsgTbYpyqC20mptmBhV5n6raghOKZqVe6E72yIn7R2U
HFe8lW0JznpJlES9aO6TIdEZs6E+JHxinNaRW55RAd1S8rxhVa74BN5HDpq8IuMDPSZutFfULtvr
M1d/NFNJGfbBtavohEz2ElvDQ63pp1az0x3tncCZpksKzdIc5amooOuZKiaQPimGndYf3EaHYpGa
IQUHmTuo7S0Dbrbo5IqmISlXB3veZTJbWzW1YQgLmTSMeKWE/UEMSoFXMjmPcXuUef5uzTmmUGr9
sjNZJ1WH5hXBw+Rf1Ag5spwDqHxIqwzjEyw8eILWtnAT78buOQ1E8OOUKSb2VHs0LSswchq3RG3F
h05iODSz6KXrEDBYYZXTASIaw3Z6ucZUm+to66Y5MU5oUDaA4wMrNJyVAL2Kmr2590z61njlmiDu
9HWVU/niCyDOQLltGi3ZYCuH+upGTwDzd/A10VVHZzV2w6CZgCslKe0sHuIUdThK+NQ8duM9Aud2
55neM4rOBSN2rgxSRVuac0GUuJc6Ke4YIlREQ1pzYPL59udGuQstLqCmYcw+oApmhrSrkeCQ8Wmv
eywGvsVysunM5NZ7cIfqmXYQUY10R03lOcZ07Q8zcLmoRSZbJzv0YZQMKqAMp2MDyvetxyxkxE7Q
tmisG6rH/8PReW23imxR9IsYgxxeEcrJlhxkvzCOE5kCivz1PemXDrfv6faRoGqHtebqOEqbVOdS
SnVeiwbVc9ceQ8rqpu8DALT8fqT3r4oiBOOz+xjm8GFM2NfU2t42bv4F0ePJMhqIc3AMN1oPOilr
m61wV3PJPElt+rvpZL+4/d3A7uLXODIyEjexk6FcYo5of44VphN7tqkweNVXIharUkuRKREnQDpM
ufyQxo7gW+aHOP7BguegeeFZAuz3xy7fxnjFVmkrv2Z8HE8YLRjjpznNTMtNXCnMRVK/clFpm4QI
9Ubyaze28uydsCkjYRcZXnEKIy3ijbJHyj3xrWfPUwjxssdNZ9Q6IVmmcctjzbu0nvs91gNy6Ppp
rp1mZzUAcdlM+ARIoIHoPPzCwynU3YtSshzGGB3zh1Wtk2qeNuwfPUaeW3XEAD21bME4BdryE+3c
t44cmo1E79dR3rOfUK5HFLgeR7aiU6+avpubuI+PA+wG3IMUG6lC0yTlQH6iMxlsZRHAebF8gTxI
hxG64AQbP9LEKw3DzkiSlRLhPcsG0tBqeUDN+1tbRxVrna8bLvu/mhFborASIMNemsoyjGchGCd/
Xt49xlyFPRcCrSkWp8R069z6c8qnkLsCsWeY1Nuqtd7MzDhZqOECXaG9lr0e0BnBFWkLwgZZqyT6
oTEYtbesX4bMIb8x5ziwVQh1U8F/esgjf9AS58LE1GB9SpCJ/TDYy/oUvBvFGrDqV7mzImbgjy7q
k/6KvQd3NQLelS3mncdNvLVzAXZ6yC6cnKsCP3egk4jhW6Z2KmvlbkfMEuO0wzSPXRTZKANOY1UO
OZRwbW+ZCuNvL/TBDQ4H7CcfU5ho20Zl+j1b3gpDCKm7BM8M0XwWOiJEEONTFP8lBeN0et8sGA07
W2n9S1M35wmDEt6J+JYrLVsv/R5V5FrZ6qPq7wMml3FwvU0yfGLn/4FVoZwEZbtjLObiCYqb3Rn6
pkicvzAs7jRzYi9LMhRCNQFiXBqr5UuPPTIhdVgzFT2+b0YIsXT0AZA8Gbo3S6JyQ1HEy/lajQWr
J5XNOlUOMeHqcGzHboNUV6xDq39ik34r1fZCoUvkfK3LjdmyG9UgeJV2Q7Ef8o057Ermnn0K+M7n
TRcn5752vI1ZMIj09Pac2gquIrajAfE0b3ky04Gxm51H7RSjzFu5kXqvMcH6tpfz/Mm9m9m/1I7X
vlS+WzgmCM1+i3A6td7IE9EOD5aS15IheYIRi5VaoNns7+u6vtYWdU5fMs7xKuU+cwOpjS8V5UVH
IMkk0YefKgOhOhARRgsjAnYwIrs4eK+KytfYTAmauOYlcicy4yv3sJTW/Hk9NCWz7LF4bVuLsh7Y
Bnf36IuGIppKzq9YKTP/+VLjguG6fmmpmNamkI8CwClxnPieHZVMO0dsCtl8pshfsl479DYxdpbU
H05V5Zi83qree0WDcM8059anOZoDWookTT6VrseGT1wRc4gPl26CQRKyVph069pJbgRVzNtMfQ0Z
xdd9f8yB+6EE1zq/RijcIqHTsHIzSMx3YvI4P0hDUa3QBzEOdFvJMPs7LIozNdyY+nRoeMx945X5
HSEojvvW2+GLZuVfcURTCJFgNSeLOvNEmU7MwphsiFR6YSuQgZ7j0TCNeyT0i9RkApBJgTX1EvPG
oUGYYQkyH4rm8GvJy15OrEKgFkvr7EXnag7bfON60GGLkN5gWUlbGuXTkB8sUrbSHFxtRxOgpVnG
LQfkvacNjygrgMCYotlo2U8iJz9S5dpOpm5NejSXmT38UCxvNdtVV8r9/xIeQfyexMGzJwqdjSHG
cJ77PJZbMVbvfVQRNthSYRkDt+LcIsXXwhaT4hAUeXiYavu9XIyKWdJuAHlvRtV+Mu0griDexeiV
fGhqXIeEzdT7pGA2A5+1iXQGJOuEin+LdOOC8OfYeJHjTys91pZtJbNQZpRtT643J2C6atxqB1/v
PBc4lAQNny55wNonMiccH+glxPhXL5/ukpvuAPCr1uZ7SpqH37jz3z1qrGYhj/4Nc3qZ05Ixdv8c
6lRGagf517F/0YC8Fay6AcIba4Y7/C6blO2Xzl91w6mMMsq6nP3FbL2plKJ+3A5HW0rmlUp2cyyF
wK1h0zi8bnVtadRVrJ9Vpj21JV7xAqnsjzYsxIw9kcvw9WYYrYTiulGPuza6eF0y7woLjlyWv1fI
rAA0MUzD9kJD4hEO78U/bgMamU1lYprorK0NXt83ZZCrBT6b5wR0mJCwV7qV/Qys4hw9uiTDT6Gj
/LdxTU+NDXDhhTzUw2xTtOl5ehdgSLOcvVPtvVH23Uk3T4lSCT+XuQ1j0B+n55yIn8Ri5XUj8MXz
9BRHfPtVBbynrx4W6ZFq9CjK5dHiHQ2ypN7lAoN8jERS1t4ZcdoOr8+2aHV+mdhUavnGhoLBQqe9
kZ5+n4lwXLVDfU44yWiTKK/Z+lMFlLI8JxAVfKduDkbX3fsO3JgFaSUVdkAb8xSK4Q1EL+mXy9ek
Fekbq+VlFPCUZ6d5Y7H18VtgWnAlazRtI4Z2krfY0sgPkj93rrZCBMBgyAhKMZ8iSyKe+KstEKqJ
59n+ENfvoZq9hqH3LBZTNViDtdMU2yHz3rRR7nCjFquCjCS0dsO7kVQBKUAHx+pPLtwE6pnkq+DG
XKup8q9FBW+OTLmGilmQzW/K2A4lR3JqWA9Gw7+TFq6rhEZUpRLK3W8CdoIYn9BK0cSn3bMaXr4h
rg9VLV76Mn3Lx6B3QBQIu4cSyIO0vEV25tvgDA94jcij8SB756+Jo+/AuPyvDL8avKtBBoNuLnhk
slT5xsfKuV3y85arxgSmZRV7r233TvmhEvnjNvJQOdGPORFLB/2m8EJOItKHBKnGVKHZGgjuJlfK
x2SbxzIsGE5Nj7HPMLyO2juzagzDuHjJvJGAlgiocvkhhp8mZ+rJ+Hf2gbZGsH3GlodoavXHaFPy
2HPJ3iW9IkxeltA1ZwkXrKKKaxN5r3UXbhStxpU5oOWfxM5pOKEaXohaI9A1fbLh3hggx/DhHQ27
jTEk8e8ZlY54D3z7uik/l3m4V7EhrW3v7E7EDPViT3n9LWIClRT2EfpYB+JlaqZP8WDmctCbnpKq
4AuN4lfThXtDNPTaKCdM/4YCCqJFqRcxTlEwROtKxT4gLFZqV7PT5Fgrpv5Y9w0Tkl2BYsRWddwA
x0ZGNwECQ36Dl1+ENRPh2hpnrUPyEUqnf5BmonXcexcZYvYRxfCY25Khrd6cMeav0UXdBbnEOI7J
qmg+YdzfZKyeNFbDSU5p18fyRjjir+PBFOgdRnddw1sW4kpNLZ1NhRcUzrWpJkRKbvZVJcTkLTI/
swxSIpgVB4IQV0tMgpkByoedEB+TwkFn42JyGd1wbq1yFEJGmKp+QvGCMvSJcfeZ+iIv29q36alZ
ZuRI8LAViJLyR4mo0tW829nMFSZNeR7VemuW48krGAaGSrHpQ5O6W3uSORBJvr211eW/CHDfILBm
aH4GV+Wr15nIqNZ8R+tJBOzScE5PRpX/IDKU3GV4c1XiS8gv/Un0+NZaqLSMpDvWCq11qIudOrho
wrvHVHnf9riOqLeAOsqrGKPXuuJyUEN6HPSGoP9pGFcRKtOa3O/Rxt05WDfRqO8IPD4AnI9+uY+x
fSPJGg0AilurPgOQ+7Ck9uZI62x2zHk7IYLM7HbhYDwPVn1AOYNxsNlyHtkrNe2uRTis2zr89ZxZ
5aMGx1jD6/yWWLtWPfVeqORUBOiWeqbLji3+IZ89GcouVuJ1I+GWsNf+0mPlNlriOqgO+hIV3Ub3
0FggB22vrpDl3QfZUj52INQ08UK+wpOriL2Jtg4lowK50fyom0ky22gOoJ1eE5nfhgwbsTYec8NI
V4aY7iz1c65hpsAMuY/qhKmeEmZw5ztAwosnBlYpCTKzirQXzI5fpBCEe4viDMkVn0Tf+2k+MRsX
aAFqbnSlG89xDBdxNIkmt5bvQ/vj+WF5hP64xn+9rns4NBHplxaBRQBNPUxR+ms0TtYZ3SF6RGLm
Xe9AKoIGb9XYOgakpaGYz30H9U3xJDpYlSj2RE+CkJrxKKIEFhF0A6aBf/T58qSzXF5V6ZPRq1Qu
bnTFemSwZNY8xCtTu2vTyFjxTC6bn3xepwBEWUiQLA80TgwFHuaDIqGCK2rx3cjuL8T9SSlHhkxK
n+0wyEmXsWeO64WZ5/yoJOOjdJa3ToPMm0xLv5zGAriYAt4zUaaVYfQjwYYeGywCCV2Verdpxmvf
8gh72mO5FkpUNr6kgeKF+ZAWfibF0t9ZmKykg1KRQQ0mTQoWRvCAter5Gg3qs5oO7pbOZ17lMpJ+
PGXfsEYUnzjZd0QQ0Sbtm34j0/Ej7XAkOs4ZLaFxZtvjV459LbPO8FPh9Ve7kzuwpfEtKoeOXlHZ
ROojLxw+R68J19zC20rQ+rHVoraryJJmrTkro3ceHFp/FOTrbpkKevmLR4zFxqIWHTI7XsSV91Qy
aVDtfCTm1wwYN3nbGrLYOulMcx1NDDHAwECiBDmtbVkrJvvUcs9XwVb7UC14ayc30Q2b62y2xEVF
4ZTFgHAnoCVT7l7kpQG3th6WB1Bw9heGOi4ltbtJ43ZjMJwJgELHJEYSHYLdC1Ql9uuezh0Q9jWG
cBxgl9O54UbLnxvBoWPN1fbaxOFHyN4cQeFXHrG9UozhCSgkME7vNdU4uhCMPmRkLLgFUtkrnYhO
x5EBzjC6K2KcdNvDh6LR9hEJqemOxUTc/pl1BAr1gO7BQW+nIi1B/51jH8xug3DEwjcIV6So8rly
Qcr0lLmaCiITSDaJdlipjB6yPyM/G+YHOjEm6k55VSMwtknnMS4m4SS8M21yUa/RbnSlvdPSUVAh
ZD/8eSviAvAr8yXQIRjuinKVsT0JQhGfBxtkAFVJpCO8MsIRc5TrluuYHZ6D2Ac4wbNaQJxBZWxC
WHQ2lad16yiprmPOpgm54A3FDXD17BPeM4rLSB5SpePpkPMj7+adqDLOlMxbO9AS/JJxsj9N7hA0
jvWty5xw6cRaF+h0fCXUmiBpvU3tQvMUPSgWrWGvbTGoF2g9UI/+JJk8EGr5FemihPPUvJbCBMMS
uyutNjmp2+s0tgviWTPBE6h70SnP2kiIrKaXu6a9OJyua33iJbvp3YeLMpujFRdbz1YrzL2vuLLF
werif22Uj+zgxUKQLn30rBZHrcQMZAzrsSmOA8LygmOUuL8delEer2koVoabrCUD1cAT7w6pPmgc
6dJntJFAVCxK2mEfTeqHwdwfVZNirQSUGWj01kkpXc4J1HOxNbE9AVizdgnrCTTd+mWQQ35aC8Sw
YK/TiFbZtFZ7mtKOVad0fueZuqc2AZpG8smObZZjbLtWRsknEzaEhKTlV5sDBqOD+mfZaRugGn5B
MeOtCETAIM3Kxaj7HwQACdkLeO0c/keP/2iLtLOGMIStY0Dq33s4xPKvyQLaIA+SpaGd4QlnS0dc
7JHfsLuGhFDtkpzNW40EkR6B+I2wnh+ZtQwMUSKGyQEq5rApjZgyuJlQhQ71zJYKmbleHqeJrld4
TD6IJePsyAF2m9PViZF8NOGsAn7C0G5M9M9RaaIGry8F+9QrSQ8rt0NMgcHH9HEIX3VIsSSpko1s
63+Doez7DHpUby4bm0x7Xht6fDFiBuwR8cMAYHQ0GtOADgNZSBwbq7bstxrHUpTNDQSuUgZFXR3a
aVLW4dPshSiHUiYOytL+sd9ilkOAYYJSxLReC1sRu8waxaY27gQjJKvBdn/muVKfhhl1kGKP6gpF
are3tQpfcTVvWHmiXFSDuSjJrHWrCwtbPt/EQKpYJC+jy5WUyg8bFRLzhEJdNWHybDezy9AYZAPV
5OuggGAy+yE+gJoK7RrjBID1ViDxpZ4wm4pqp9naBRutws72ZRFZfle5N+H58Qaw2ZvtIU/NqaQK
N77VE/+Rid9jrhnygCwZh7nP8/QqUVE0DG3tVP+Y8oiMGwXp+0wDT/LdRCC6asO3Tf6m0aNaRXtL
5hV3jXaaqv7haC5SL8398HB3+uRDn6LM+xCN89mk1XWCo02uKYs1oV8hxe67kOGcGYVrEXX2sTZb
Rm84pFKC50TK5KwCKhLp4e8c1T9NycAgKdFt663NjMbojtG69dqIsgG5lkLblAioib0Ow3W2aIhQ
/Rtg+WCv5K8YA4jHSkk36ilUp4zo5ppMJ73rrQ05fvcePiYkMeHyDdk0n2HHLaS86yg0OoXVtDMv
HdcrGhRlZbcsyOrOvpjCe6jeeOwJuFjSIxHtaai/M4ZihlIJzjUhT+pkPhp6NIdLagLPsSK/hdE5
tiAzRpfZu/Cws5LVCDeSUFRQMGAuOPWZmMmUn3lAvz/zgpLJoGhHABr+DAOfbEQVnpCYrI3UVcD+
RNfoLdVf71q/4BWQV5HFttThT46ch83cR4iJ035taSMGSmUT1vwmMCIg0ZrbjQljeo5sC8tAVXGN
8qbjgjwUqQBJAEp0PEJisU6OjRIJaJrVUvH0EzEGVt0gHiWaZ106aIp6B1SXOkR3fCM7ZsTPfde/
cOUwL481jCYNrAy8C1VJL24l6hfuMCOYihLh0JzbBwucX8xX6lOi/Q7i7qnykcoo2xFn8RNruLQz
HeFBuMw1ZcbWXJER2lHUS7aGnilFWgC5yK9aLlGsw7eUX+fH9ToUKNpZ3X2Gw8Ne5MY9e7TIKV9d
F+eSId5Ncu8Y7qMjsKcjAVG/ZiRwvDcRLFLvQbgu5RKc1Vj1DY9pJVM5k0ijiEZ2AUjomBNEZ64i
eWVVcDTdIzYSlEI5kZ1TUQV9TuPMSoPJ9K+rAioRKdMWc5z6jV2ddAvhcs/jZ9a4VqrU/Shd98nU
AKW1JtdKw1ZAitQNyNlCtwTV359lfVBbEDBIL1ddxEyhGIqg1IdzZktrTR9PzvNvlCQ/md58VvYe
nNgffFtC+5T8000RJivdF3DvYNIHxOw4hdtyejJzlbiMocLpgTxypsPy3aR5y8kQJ+iA2x9gh5cg
8dBzleg7Jf6xNETMOcTZGFWZUim/JgDGdaIvIBQccOzQw7L46gRj3MzkieiGZ/pgRNFvOPQZJtKt
GMhN6mRGdJQ9pzSyGJRLsq2ob+CebkRNZ+vRZ1hV/uUWbIO6xhj5sRhMJGJ+WCmEEA+5PsbvX2gG
jJVnOMCGDVLK1K8xTOLbiGvLOkBtQ+Rj5p8ewrnEkvgLIGXB5/YbndOe5pdxnYKrmHqT1aRRb5mu
PwSLnLUSlp+2+zDGGHYhZD8+BHQPMSYFf8r5kHDs76MQ8InGtADBEnZFxe+jc8IJ7ccyvCVNviZN
6VOh1QQc8hOCOSL/CnFfbVsMed/lILBxmt1m6lhrLT1+UQGkjieF4SxnUIuryq/19GZ6TpBE5U9Y
D+CW8KDIcbyjeuXTF/KTFynbugmkzwnEjoz+yAL8auBHiiJ6zNO0t8X45iTOA1amGZhTKBHkMOK1
1OQQ1ac2M5q74Ti7WaGSRCq/9pYIQqCh5yLyGMTW3QXV/LrI9FufDAB8Rx39mMzXaJXJ0IWt5vNW
BZppvWHU5h0NS+TYCoLkKR7JN2P+YbMkJDFYWcGBi3zZgg+OEGYNRunQv8h3uDvb3sJEWGMYlPNu
qHFdZiVrtxHfRSPVYkXbXPoFDWKqAULEpoptirQ4r2axYMt9GDNWHZcnweZwGGcZGNFMthMaJklJ
VRVFuWmmHvtIaAJTKYK8Ga54m1Au2cSVFcmh17n/uLQ+TKNx4YWoe8eEBV6Y9o0x7JftxTud7yP+
/1UwyWFoWIg1+Q9CmFuX6UE8XvJaTThvec07SQRDqoT5Ls84pTRwBVFWfgtK1RMVMt+A6QC8wFfE
oBJu98WYSDJNVchoPOp3TTJ3Cl2t8We2owy3XW8y1m71msSi3CQde7EEbN2CzIiDZmIhH2HjFBXz
NWlWW7Mrep+60loVJWOmJr3Oy1dqC9SkXCdo5idmMqvJnPNV4VT20aiBVmPd2NdVWj0DSf1nCLNn
sm0hMje3ekbrLbDPXQrEW54bJVtL534ppLdDF+GLUeSBskzqUCm+pL2lHIzKOUvaBRCJA1jW6dlR
3INhlTZStY4Sm3Cwdc3DkilGeMpJJz65/fSl4pMpMCIB9WTNbXnMU8yhfUfHTsWInXUDm04VFZFY
bX3IacFWRL4ccTiQjI1e41oi8INTMBxMkPdskE6IPfjnOacONDQcBwV7UxYo/K5tbryprILBiZgC
mLTFSkhKkd7SLbP2D9SI4WndGvAgtd+RtPnVzPyE4bXc9TLkSYH14iueLVGhmb9lUikbiCUZYhk7
wROk3xU0AC74m8iMswuH+5ZtwrOXceRPFbwBJ2UpmZkWzcgS4563tAGirNmW5slXbGqAtIxvshMO
fc8bkI/Zc1yGMfm0XTAoyj4m4n5jKvGvXSC2iRyuJkMJz3jQfvQKHXasNvckii5a46V3sMF/RkKE
aYM+OUh7LNNjmPAhAkGeOMP8JTkdpixLTKn7sipwGGFXm03rMqFOGmtruFik5q1o85Udu+yjxBaw
MhqSCXOifDox7kuLi5qJ73OZhcXazuBZ1onLmBSqpxjcMbD53lf0bsmmFcJGqnEDNm1sPPglyIBZ
ZZcNrOMWE2ulXRwpzKsVHVMnUTcIZQCKElc9mjZymmraVfrcAFdi/bofKq/74TRryztc4Gg/eNlr
x8wzyuoD8+NKUC9rKakx6P61tZXPzyV1xp5BO9Gzhb6ZJ6aIxjTsewuIG5JQWHh0NBGMYztfNkNc
OCvMky9m4S7I8oRvWKAEgj4HzheZZVOsajm95pLxBWaZ6IoRp/M/y8T9Vw0TWUeAKnpN/4wsxrOG
xolqWQB67JjX14AFlNo2I0m88bYWyGrel14YsVDg/wdsiLLGMs6KK5KgSNBcS0+9eZ33nusO2r0w
ZvGkkxaSqNlqVps/kY3KJc/mjSDWdjM76t0TOfs9xckQXn3VwqmfvGIvuxiAWOhupxIMe14RDadV
69aox+dRzm+RsXj1EpwUfCRqw/Z+irRirbRjfmJQz7bTfp4mfNWIIptU+Szi5RRySE+GEfgFnRQB
dYKjBD5yC8gl6HSclA6aqq3gSjTc8NyHOCVkNlkoyhMIfnL4coZZJZeDqT/AI5f11SEpiLVV/4Xl
1B5RtkcrrVHCjdGSfgSzhTlyj7lQxwPruSWSMo5VaMHAcRPKZksr+MTQgmyJwSEkaQnQdXoQw1aN
DbZGvlm3elAZmtySTg4CROv0DY2NuVF77ZgaCcgXdgyJYt+MhuIuRL8T9tVzN+iHNte/WGkCQDUz
HfOFGYxD4flVqt/5sDNWIAYK90p79grSGSbHPneJtiH3+hQP/ZMeiXTbdcYHb+ebGhrVvmvmZfhC
rWrTcxK9zDoIUm/QjO6+dit153REOpiErEBvsraxsS/JrPA9o9DfEA5e3MxllR6b6Vn7Q6+3rmoH
aBUMHW/saz+d5H7Q0/dqbJkRRHhwRycnUVNrN6Ck/VkvSSU1UURXFEHLYoPtlcDk7TCtYek79ESU
JSQX+rLTxSYXzKsLh9WAip9tzXdFSWuNaHLUPUQvi0Ql+PC5+9Ywydv2gns7ZfvVoktoTLYMLjAA
AlimAFsmFm1H1YOBzIyViYoL3PVmLgZ7J4b2JjFk8C0KnBnkAhD/sBVgqW+54N1C3YTsKmnCazyn
n06PTtTWwhvDddyKKoeOzCnw8DNrgeLs2oVqpRTqW5S6wAL5cEcWGrPyqHT1ozWQ6DTN5v9fZtnn
KMrGm0HwSSvXUy+YGGfoMVq9fjKZPO+a5qMjMeMgmDOYbb3TLYe0dr2r9pmU5xyHt+zsdl9006vM
muU51tyVq1PM9GXxx8SSh4PJOehb+h9JkZWrdw4Z6FGHNsvDJ2P+JRDm6DQtucxaSWRDphIZwc/R
FDTOKrSPBiDVRtcP0Vx+gaKDP9Hxs2pyVJGMBCo85A3yhi5oNEY1CBW4bkqLW6jY6WqBbGNKWJeC
HW3Dyb5FzfRavdCNWq8sT3kbCP5JE45ud/BOHQLs0/9/lfQjDWqu7v//O9UtDCIWVds7WcsfuOG5
wanToilGe4iq5gOHcNsm5htVEKwBK4eZMHRY53L9g8sY/ltU3VLYU3VfXoAsAQi0s+45jZt3XvYO
6W9SHHSsc48enV7jZg9ldLLj1BIxNDu1uTKyycULY92QH22yfr7rOCl3jec6N70cnjsasw/HRpFY
WuG4Qwym7zrd4TDNFTBJ+lOqyfol9oRGBG8corxifxxH3Yh7XH7V1fTT9+ZLNerac4K46SnRxL/G
plVPEohUjsta3WuVlRMzMbeqMdvJFKQze/eVRGB9QtKf2tl0SWMrXE+wkQ22vte0aHhf0sHXQgaf
XUynTexBIBsJos8j6oOa+dCF2VHTMfwJkz2UyKsArENKkTJpp3qSJyxDDzykpPwqlXq141Ay8b1l
U1Sd+mhAbTn9VGjE8Zvx0mbuAbSTdXKx6nI1kwQ2lq27GbOZCSk4PxK+bck80xhH2hEqzqjto32q
p5KGdFZuLWwV12JHgMjv5BazFhBX0gSsqDbMGqKj1tWvulfTv7Tmo1NGLlq6yxV6peRaKlp4qCYz
2Uxe0516CisaG9YbxMJ+eYuu0oFjS/FN5YEVDcW/491Z8ie+Ld08sJmqTTKfzww9D1DzJrAZlCRm
jd0HKDiCfM8N3Nx7UMPk2yZjXU7WDfGvZplear0mRVowI6pBrzoTHVtsRCczVF0eFutmSJtcijrc
Mzq3F61YuimZ5bHAZ0faRrQBpgY21FiPslvyjFVixvI63oeqAmFl5OrkrgmYK/Yqln+thuCsNS8a
38JhaN0bSlgaQn3a4JIg57Y+j0jfOs8LrFC5tE1h80sZKM1N4QEyIXmL0AACr3tcr6m1byJGeiMl
5rb2kOuBRMkbp10XcYFOs9uYycgmBNqtW5BlVcAdzgzszzozKL9XWIymDKRK9K+0DLrcuumnQKrF
giB7ohEDf55zgAMxWsxpOabKWQ30mNvLnvJ2J6CXRDXBiTpz6bR6Ys+uAZGfPjJq/4BTv8HVqq31
yjX2LC0HPP86C3A1+W5yDnH0Dm/Q7SZv3noSEw5InniVjcihE+E8uyP5052lBSTRZQdVs5+kausB
xKUU9sYDvDo7Qy5OTd5i9Je7tFT+iUncdHWMQZqIv1EcVIG5lupb38bVSIjo8ndNyeyyxzjcROcq
i7AflSCF2Nrui6jfqCm78AgIvW/myjND7wn6LXkf3wr++uWDurktB2ox1BcmScR+tDb7cwKikrhk
AaFXt64tiMyIjH2vlpss9FrqCrl1vA6dnk41jTRjsMTf8rzZ3SABLddr003KrSlaRsj6kK3gJ280
ZKV6Xb4ACi12YVOuoUIeQ085l5017/7FRFYGMyl7I5g7v8esvi4inJCR+yaW1SaWPRE4GfnsMMX9
rENeAfOldOk9+5bgnQJGQpuz82899ZE1bB/FZw3CIiDBewpMYTyhsoc6MOQeIYziFaY9wksF1UVE
zouH3siqzffecO89TgI8QGejo70GN/eHfEas0IuYhgWGqhfNSh0cOIzIKrKc/PDQ/jZdHia0Q3hk
hfum3ArP/VFNEoC4hc4GiWclgMldCKlQcKpvhPlF4g8KmU6tgli0P91o87bFmcpTGei2RrcpISii
v+59Du7A6bsvM5L2tquiS94Kfafp6T8iAoLSVL07CnARXW2sfjs47Wlg1c7HmF/CUv9WsmnbIQlf
DYbxXKheoC6fR4q7Ge8+mLgmdDZjku47JzXxYdbGAX3FIfSmfGdq+EjG2jjzjeEfnBe7mBx2sSv7
VQKJUymMi8obsF0y92Lwu5AC2b4wuUR6Ov+4VkIhktPuR+dupgPVrekvbdt+h/77e5KPSONpWN59
tL4MAuzqbZrjf4xY7mgSj2HdalTXGsHSbxwJ/wgx1+FNUkfV6U82x++lgkXKjM5YKTvUWLh5MKst
/3Bswkfvpfves3W4udaA62jeq07BtxCyO5bSX76lScG3V/YFkZ7TtmIRQAJFHuCla/2Q93aArOgv
4WTRgLkRAvyucgrsgkyfrMG9ZD13sdePnwT9AB6xJjyNTrGOyuQQV0gPCjBC9W+myqtSY/dnpIUH
W+RkeXIlVHX7NCD4IPQST+eMT58ISZ+RwHPX9bd4YoRTxc6OGEUcyA6p0Ly0vPYOkjTL/E4q2ftO
7p1xGhyt/MJlwhg36vs1ZLDVYuPvjAaR2I9r9K9gObFrO4wMMu9AMO6haTvd7zXr3xhRGGcOTMMq
3C+fWYb9bm3X53kpSCmXn2ZjwJziNGujt442FIU4Qu+PMFEPQrVAkV3KVTYAYRitCi1oe8PRdhWM
NtluFD81oF1ekPyEL+VnUFza14G6yenzV4lqy3LyCteN9wUzGgK5Rrr2iBko4gQvTaSp0T/T1cft
JPF3qcpva0TPtItfZdS/9iE09qcqqp+M1hiXZQFbLV4KaroUgkhTfEVgQIO+P8FW3fYSPaz3H3vn
0dy4EmbZPzToABImE1t6K0oUZTcIUSXBe49fPwfqiZ7u5exnUYyq90oliiQSn7n3XKM5idjzFoi2
39xa1cuC5yvwX5LJbL9WkxMB1lFfKfHYGFM+PUzHZpd+VhUMtJDicWgptIenDhVh1qKoz00twtQZ
7BsSIMCO6w+Dkrjg+zuqi/SqE3O20sRHgjviUngo+YiY+FfRlM+HL47iVB51y0kX7CGoc4oah8JU
QsfXmB2HLlZDGe39/GOcGDo48MJMV3swxo4Y3/gJCP2Ct/RQGQXM7rp9j7R5hTNdR5eEsL7NcNyH
02M7Rg/JOL4mcmJCGRgPXuEsg9YNTnJswaImT76JypfpImsY+vDB+/bcUOHcqPisl9dBWubeAjMP
c+W3wNqFXnbwd1Y9Ppm5YIoc9e9Ba41bAnm3srfqVQyypy67x9oVn0LE90jCHUkdAEkB4onJ/7Vi
YPSli+zYY8xwUN+g2y8dwM0U83cRujsF/2wp8vp3DKZP2nA3dj6dsMRWNXHhw+QZ1Sue6JsyyqVb
yReDQtoPxDvFJaViSm4Lw5Vl3+YHI4ouhAHfegIqmZxP7daN3p3B/6mm5MoC8VC2vbUKda0gxgkh
uqWVZ6YBNGxDgFkuYe/mJdlHbbo/Am2J7RDxGJv2G6OXE3u7CWS5+zAM4UdtlQcrwAEU9hjgyoT0
ztnvSw26CKv2oZztIorMzXSa8ZwaYzkm+fq1t+J/bc2UNyT0ujzzr2Hfafp8ZhfkCwYjL6WT/SYd
lwxnM3MJb++b1Ru/iI9ya3ADYXvN0eMugiIQq9aET24wtLEt0IJCc9TSIVRmNzUGgBA/wxZk3Ju0
1Fd8WOYeFOK+DNFIsFVsc5FigW6rhVuxNo9vU5Z+Di0fWpRStyoznmWobXIGPSZC4GUtuqvtmyS8
sC/RB/UVjDBFonQ4jVYANWLePNvSXWcjgdnwQX6JEEy2vSwYfyNWX0BSRJpnjozUPfXT5g12ZZbr
swiQCKP4Lfdeeq9/I4jyOrjZC86thzSpP9sQRSaiKCqe9EUS4HfQYvs9ZcjC8kQU+CnhpJF3V4cM
EMKh2UxG8pKmzaZzapgb3pnpP5qAiFWaBUxNDe8TYtVdmYa//nyw89ktAlbroiw//JpFbiymaV0x
5sWtvx1YhTEzxjdSaZ9aiQWQ0DxtEerFO68WlTLvHFkiqzbDB12Ywy4MvQ8SxsZ+UjfhQn6fR19o
E6g8yy6k4PUrb4syaqQMJA/KUhirB61b5ejYtbL50KCrrVtAZLYomYH6qzyr5M5num2q8WAIp904
2CnHmJl+BnDpgCDmZ3JWos5rSqfoplnzpitHzUE7AIGZkChvF1RDeqjGfRpY2DHTYWVGiD4kkX1O
QH+ToBjDLGQysEP3Ygjsrb3FFto0MiIuSERyolNfQ7gzYgbepsDvTG3B6sJ4rFCx83yKX2m4LIxc
s1nISVxKB4X5HMIuFHIY9h3cBozyJ9gUeEY7O0jWnmJkEk3hGusvn6cEZVKG3axqJwNhTrEZUJ0W
AWEjcFY09VzZbbRxpfs9YLhJW2q6EfJXpmmvAA6OrLoeS2+j5+yGXOTdC+l1B2H0zsGzYTAHQTMe
TFQfKelQouDVGSoVbONGfUILtResx3eB19xdEJi088lzrfnZopTqZAbGu5u1w0OP18d2uoIMTxA2
IxL7UaDj1Du4mHQEUUqTYDgzw4QbRILVeKVmx1ptD2udO7CboZTRTxnxBYtQ2WfeNTarQX+ZSlx1
XceiyMqSb5cJI+Ajykl0eJEIn5MU76+PTU1V9s218odAMEvgM4XQAut9Fky7kCzqBd5vQn70BDTL
eIWQQECiqJhAR+EpaoXYmaq5hSFA5IyVBme0NcumOLIkoUmONyxZ/lLtu4O/jvP86BCFeHSZLiOm
gzVh/FyZjd+yPv83ZtXcmTlnx7fYWYI4tCezXtce93kTQqYfMhO1WvNL1+MrZzFQJO/JR2ARA62J
A+ONVfyhjwi2M33MvKN8tfxhF8/HlkbcTc6b5NosAWqcVvZIcrY5dWyAHdBqUM95+uGPcq1P3dJ3
Brn1/Us96WJpQVmL3PGqB+PBnir4zhWWOFtc2hRym9PTySQAvDnZr7EVF9t2Rsn92LJ/ZtZn7fWo
2xjT0B6AMUi8b92C0eJZOcGPOU2HtGQUgKFvM5Clu25C/W2qj5JDdyn76jINiPKMLHxgof7LO0AB
1kcVFsuHRIuA0jofGmMwLp4184Zxk5B+uxZh+4CUmTLJDdapqG6y1fxVj4RvabiQfJDVw/U5RAYO
Nmj+J9cuThZnATpVMtDc7rGKw6uJH5gu56ZLe18PjJmAcy2AaW8mROo7kEs/vj/cJqOAvEHYvDMe
KMiwokt6/1zusL74ywqL7tZ3xl+J6AKyDfmJhYGKSefe2Y9cPKW74jp99yMOrmH6ihzk8pGPalLr
5m4sOLaqTVeypR9qK3FnVsJl0VFJy/7ea8Frswany1nUR+zH01tfmf/awr0yejiYGj9d3gBXZHnw
D9meKQCojN20gphVshLuEFtVR9mxURXqldfr3xTX+4HTno3GCZTuS97SC9NdjzWCPoBDAFHpBGsp
Hq1WP8i0/Qf19qYH3WtUjfy0lr8HOcm7D84t6HZtzNN1q/iBLUReP0SVvsmsgA/B7H/T2XnqmXob
M7XmvX4KplJHi9XdyNHETG3YeGAc3LmF5RDdVT/XJDaTSoXjW3ffkC4azPFTKLTxmuDjDY6iY9DE
Z6IBL8p2p93oYGKTsTlzJXaigW3QTlm0j7sfU1b9xiiHwyACTEMcsQASbjmlF3fKQJ7mqrYZYWsM
Y4YAaJ7gOfY2U1G7prXHwh7dffZiwBmmbIcb4MEz/BNi+3fIWo8Em8ilW1gerzyyZ+YEaDYWDSFu
EiG4rbvfphWc8TRyLATJb2IgAfa+h/IR4usVdxEqzoZyp+jjt0jwaY3637yCu8RSfdeOze9kpKfc
YXBtsz0ycLQsZIY/3NY91igkhsURdqnE4t8xzBFFs5UxqzUKKCfIW1s6x4lEt0Wixz/kCRMD6tP5
jl8By0x2Fqj5XGenFO+ayvNDADw59OQprf6sMdNHMFUJLIXxyS+yI9QLSo7UvmFVGM2KHVCCVs1q
MNKxNHK0kmSTJ4E6+eRI9TlW1nWMOc3gfGEXYJvn+lCsq52WF98g1R+huh3x397bhDbLCt+mQBz5
iBJK1a8ChrFhq498u1migHfRRFlJTsNUWhwN+k+gf+gZESZQGp8NKnIalsBatAGTTAKITfrp0eNb
VeXBHnGo69mTbyNeGspdwPCT0KSC4A4+L5k/PPq982aFXyM9GKbBfcbdo0zjU8kKNuC5mmx+N3bR
PPScbWOJVii9+lTvADhCLk2cegqxCYyTEycf2u589t7W49URPB8AeG2N070RGgc2Kd0jKzwUbH2M
vvHvDWhbrjTViPWkE5vb0lhpouBwTQEkdN7bmABv6A1W45Vo9aUKXlw3Ebs0uRJTxrDaXjFc0gBe
0/Yjgm5SQHi4ggG31ixoURzTJWQyQd+iPel+CMOH2X5LKwp0ocX0mpkUCtAHeFmurefeONCc7cCt
C81Uupz64sexm1/vTzKGUkITZobRHH4KqF80cIG2Qzv0EYNGZCq2Tzo6dCSzsxMDyTqVdz48c9wh
XMys71Fj6tjjp6941QkGK1aO5QEtgsMhwzLcGlFyG2qcmu4M9GBaxoqv/7S0KVgDnPrBS8fQUkwH
6gKvGE8CVDUzPqhqLqbJUsSXqANCAQ5cFsguPMAZ7ahTi8u4enY06JzeoN9QXgA4MkkwTLWEN7ro
QWjBInEC+S20GdE7WW+ajRTQ86W57jQSuUMxjsdMp9dydQuabE4CeM4dUPOju9mG8VE01dXIFZO0
BljomNr6obXqag37HvFlDDE2Bfu3ggJEay2eJn0kvCo2gFLxzHktG7N4JzEZYLelAQMvU1gGE27V
PHiRlsTHNW9m1AiqAoSEo2GlF5+RdD1uq/3SjABeUBnCEC0wVWEiNX2QKazKaXgUrE8X/6M7nRrd
WjWZdzYq/63trLPbIwGuh/DktRmqXfou8vJeGlLyVsxbL2lvg6aBW675H92YMgHIXtIAvZdtw19E
ltys2DC96Drj/8GGtCYFAHr8w13QoqdSewZS4RIpKyxyR8N6FXAjUT/KUjvBDah3A2sLWC/eOsOz
HgXHqmN9wnJtIlU9ZkLm1dOp9KhxCh16Xt+/IEZ+REzzOgG2XMaN9uYGlNZUiZgA7eo08q5k6Ldd
4ZBPH64N2b5KhlJ1o+2ryTUe9DHbJ4yJnADZhgE/8DRIFgdjbT7HEcJK3c5eWqN8IvvI7KoIFDbX
qKm0mzNgNO99FD58eNn6xeIUhHRB+rldweG+cJdNgbb2c1BfxudJGFzhBfced9J+Qns4FWEBOH56
T7Xoiv+yRIUH7FH0e4zrmxJ+R2EFq86sPnUZfppDcqakWEj36FSwhDpwZmm11Ag7o9axHqsM+YSF
97AwoJbanntX1YVBILNZG4lOGJVk11Qgc9BxGw/IW66wXfahQQfExrPO7Q88SEgHsAJAAH+pUCzg
Iw9/c+Zd3FvmUg81bml8j4obWcQHRs1L/y42scjeQ08/TkW6Z4B1tcCaJCJw10mv3UD1/Mu0kRBt
6AJ9xeVZ1vdiqofVpLijEFNfVyMKEEO7qXn1WiLSVeDBOrd+mHQME7HgmG9ETS0VdS/CzC9O2TBD
tizky+Njr4ufiKHWofHeyGYstzAOOCTCdAfnlhAiJ9jFfoCssPCIiBM/FTg/MQUsJtYjGIqdJrRb
kh+QJQNkifWZjzoshOWKM3GeG2kX9zKV3Ee05mnUxH4a2YcGpMTExnkG3GrpRbYlGeZpAFWWeza7
FQceO7ANkw1AZoNDR/pqDOElMmb9Ag6SrnXOnR5cPS86Y0Ix2PIEV1rNEQ4LeTl23oClbzAwuWCO
Otddp6G9h81hLww0GdXQx7tBbtLO+Si6Lt96KtiT0nRBcwVJRWpHcKKAsrFBQDJWq/lbW2hSi5q7
Xt35D1SDFzIsjk3jftUNiRSWNSwCBJ2BQ0ahmyOYNlbUrA8aRjNZ5Eet0xBcBsMz3vJH8rEuiXnI
Ddx8JIT/9Px0MqwQ2TU4FAv5jKf5rFV3q5rdkVrvg5OLL2YoX0rvzMYFFug0YXDxvhLE50NmmnxW
xoOrIWcrOyabBBAtjFb+OO1ULBEfAks4ubPyVAh1EWxkDeU3m7GYHuzBYcCDjrkJtGbbMrhjeps7
mzTUXqsOIFgXM4LglmxG8p1FFgkLbnHvw/Jz1Jm1ZQnY6NqMfsHPvTQKjFzg4/ASEehxzMV+iMES
HTolcoCWVXfh8RKFwRC9CRhdFeFG1czoqPCgUNrEjw7FnmFRueFb73Ubdazdl5w03cUfVbVjeNkw
q0ntTZ8Mew2Z8UJvZra//+D0drdK3eDFNOnwHR1eaEYjl9Ym5ugY4lrHjt2OzeUQ2Q9ShzkUZdSU
Ibz1P296CI+0d+KX2it+IjzD6K/7N6pU6EAyfLMd/XU0hldkGu+xn63IJgBfYVbOpk2R+YpIP9Zl
QsyYt2pGxUhtZn2hJaG9atCKxmYIj6RFLGBHWKKje8QIC+dQdQkFW80BaFZQsKoo+nIRF9OTwzW4
ciUAiElpP2pEtAaH1BnDX1VQajD+WArHL4/cFo55ZGF81r4S9m2LFkGXipqtG05Yq0z0JwY+ZNeh
XO24s4ewnG543Nelraj9mO7GVXD0hdwDs0mnMVv2mXj089hcCegAehF9ela2T0vuX9iee3vgBzJi
fz34+nogf0MwuFtkobgor8WVkWktm0T/G0T6E2BMhCp3gjhfNcUYr8rDYTGG96Qs/mEf4gUZ+39u
3B+nJt8SLxktWzv416fpDlCIWkpA78mvijV7r1Jlb8ksIX6dy7HD277w+LyYSH64SxIQ4cHDZXZk
vxeMp9d2D+C9n3Ot224Dh0Jua1adsc8iv+7bnczkFfNWPHccqIoHZx0WCcvzibwHWATjhsaoYJXX
oeheq6BO1xxwfciYpC4sd2kX/a5Le+uQhkCm3CzcJZZ6LMMYeWZLN1Hbi6766w7Qu7iRVrGAchBR
FzZovP7SxPb3NG9Yh+a9BAYL8ZV5m5kzAcl0dnCQMzmIAdKyKdjlNpB7BZUHlsK5gejHDRl7TwyX
G64eWLE31G7uafYo1b2htifBvBofF7EOhW1cJNIxL4yrB1RKaaarLajLM/UI6N7h2EfmT2X3j0Bj
XkXr3jqIwwFJcShnGRe4WrrCQB4um2rAiCFRo8zAHsC/G4wv00IQ4IKTClnDn0Xz24vKTw0RGMl7
kA6xtEIz2uuJLghyCNd9iPcS8C8B7CUbTMYQnlPPwEdvOjRzUTe005fLiGYlSnlAB33TJBZM1SBN
76Id/hyXqvqgQJmTkKhHO0Tdh3BC89gpD+CzLR89LHPPQcUpY8bFTyWMbjO14Ih7zE9KNUfhYLw0
2EDOL6BPmPs0fLRxuSpaLO5uP5vIVXvSZ6+zUswLtHUrnIwoFQdGTFg8+V68sNwXWeEvrg3s/bGM
GZlxlfOxaiEgI7x4dOOCMOwQNZcqXRp7h6laa/2CjTpZeV9gn3XAZb3quZFtpMMcSkJhUvT+3jwW
YNVR7NBa72NkmEX+g2biO7HIjyvVHVmsXOWFoG4OwUyZSu2LZGSTkxGoC+9XmPBFHFhBqE6TDTE8
UAbgLMb1jj5IP3aJOFLg0rNM5dmbonNX9u/VSFC3NC7GUIADqwuSKmT2aDtMOHJ8BF0RIy1JLvTi
mFwUC6sQ5xMslNJIk+3AXrq1PAItCHyZtSnejvYZQfnCnCMHWyseL6ANtW0zTkzte7FGLOvs0sZ9
iITa+qyTXDu9CE6YXHGH1gdUp4h8dyPda1rnCcmH0daO1avHbolEkA/Jcc8mDq2TBxO8qVCdK7N8
MUT+WPQEJ0EGPydGH5xykjL4Yp/84fJiTtGedMhd2JCcaIUELxnwll2bF79ywLAAGHqLUhR2fH7K
eVheruScBOHktOvuGL+6cfIUKZouFsoE1xMLBQPxOupmfR617GpFV+rGleEkAfcrUlhsjDoaTu1N
g71pBbo2zbVLJRDOGVkHjdegbLe4MY119Dk1Hf7+fNjluU2wokGcM9OPZ37qiSV3extcfW9SlrE+
Z9eZwrSMhapQj5EQ6eVEGTlEQfkTTewASWljaj3aaRJJTJG8gC2amWf+c99G6UvPbJhC++SNiXtA
ltU++7rQ1l0BboNblbMuTGSDBKg+Q5VowSVyE0191mJsz8AYTcduAr/OWn/DihzPmqH5r202G6dr
MBekt4JQxDrkYzQEA9Mj9PQmQU3RxIQPEEatsf3lSzd2m74jcENvEoMxYcp/maqC/FOv3JSVlu1G
uw4+6dTgYjxymcBvYHBQIh9ddS59pCt148DVyryQ/G2CcEgChwF0dewhvWKQ2+ehtp79Bbsmgwo4
XzS12+gbadjNYxidaGrAf7KlSczynUgZZEQlc+S4lJSO1dohan00i2YZFPzURe9sIxT/MtloBs63
MuhfSRt/blT91JgBWKZIe4seIuLfl2JuYII4/fRiLvoebDl2BgypEU2ML1AKKVhKSrWbdCAEw6gd
fOOEWKAYt9ttc4W18pAWtD811eFuruQzNzwO/lIVjD/QKQoq8hw2vp21K01/NwY0AHQL9bZvB+xk
s++IqeLJSgGjIPOnKuLuq+kWODVASAMTWuQkOHRVuBI5Viz69KsRog+FrMtk1PcJb82SIyo2ZMo2
4yCrcS/zry5n30vbASfaqqmioBoWNc36kA3Qa3zzAtP1McRgfMiYPy3mfQ+i2JDwJvvGDGvYeNOp
lV5zqaX+jXwUWyYTjINBLcscETt1pFvMiMGcxH0Elz5kw6s4kpGbFNusrNDXltTfOtWqKdltNarb
WhOGFWmABg0hYfc6UP0BLhfbg2SvT/UlzGYfssEZFmIOypop5IjWn6JyeEknldLFgL3L7oGIo62H
GGAbdykvQg1GJ5TeqWR37s+y1tmH0xbmu6ZH2+w3UByXFiv+AvmvhWsFx8FToqtkm9rpnTODFDis
rm6GG9HSfwZdg2VCpzdUIS8pXtwKw+mMaNoz1FkUqXqkQYdZBNQfHR/lb+uW1EQ2cSNmFi8qm0Zc
JSFEKkTxJbMNz8svpcGciGsYpsf4jMQo5MMbH33CX7WR47FQ/WMdQhgTGZtjhxljx565jBg7UiI+
prKw0TyCPNTS4VqmGPQmqK0aUWncJL1yKc7wsrJNpDObr4L8EX3fHUko9VbkfOl28tar29imNrMr
DBhW1n9pXPTjYiok6vvUUcilMA2YMXnfJaBz37hrFkwmZdc6ImU0XQT6jodJh7xeyjut74vftemG
iTVqPqYzQfjeMaCO1GeUMTVI/PQyGsFm9NHw643Ne49gedWyF8dAhIDDnUClDe9h/WQ4VOUWcgK/
3NIQ4deMrc++BXRmD6D0/bfJhtRBoYj11WH3CKV5ryvnC3CF2AMpbQMIbSXcI2ExZgFkS5Zw+D60
+ZsfFea+QsSUIjMk4nR4sLiwuBMFu1qVnKb9u1ZRvwXK3PalFy0D4hUYZGCG4dQ3wdFcsCH4TBC+
hvJBxt59mOzPpq3XA0vPheHztxx3XmFE7Tkshl0aeC5oi/pdWr29jibvJwgO+KL5PIQAhaVbvwqf
ctmkhkK39yKL+pCUXD5BmexG36FoynRtWzzpdqBt09j5bo2r7vN8uILYLyUAlKf004QNFpnjjB/5
DjeWEcPzxjtRE4u4yd05O7TmmWlDNNug+nONHhbMBn9i1pBCZnGWBhp7pNzgWbFyrRjC4IH2im8c
UaihOecG1LgLPbfNVQR4xcVQJIIG2T6UrHbMLmVhX4RghxrYF79sWYu7/TNLVYg7EfxfeHsHjnKy
R1QP5LxBmtQq/zd0kEEw8lj4fcPHKMGt6peUbHVcLsoZFaWCnH2U6h6HuP7uPEwyVvtuOTQEfcSo
1D1j95394sOj4scVuf5upYLEEK1/dgKX9Hjnjj6xOwQ+chdjvEd0Dpxx+rSPZre5o9hPUXG6tXfW
bXk2PVLRMk9s+BpOxOSbZg8BPJQiMxhY1cqVgs1UZCGkSL7pwqFXSXDfeik6xqhojI3Xafc8FDNA
JWNzKgEnthzNsc1V267AOk82Hlc3PxQAjykJgGeMDArHdaWxxojzayD2HkZNLXyvA+ejVt/QrCLa
Dxk4v70znOiG8WqbwUvtfv4Vr8lMnUKBqg/aN4fNRjjiUjXZrjbgQOpRfE3C7rmc0HpGvYDfkmZ7
ftxlR+9OYNLJ9VMUnXOdbNvaT9oFezsdXrJJAznDFC5rnF+uzGBrFsZVar9YkGEYR8a/FKY7yqar
hlkfj46N2lM4G0f0zGPAd2FhpSTW3I1WofC05mUMqi0ngboTpqsabSOIC9xa9StDXwJtqxdChCbN
fPNzGDsIhPHFFuKaM8iFVX/TjK2pJ9VcROLADNLyMJndmcwCxpIWH8FwgtRgD5fWv1KpW2t6qwnV
uL8cs5wiJcFKHyKpbCZ/DUPOx6/9JJiYAPPMmu1QO2qF+/51MrJ/Ei7JJVVkzRfdHOnR5shsLKZC
sUyCjZgKtbL16miPDOMnrfhMpPMKSeml6lHiQ6eAgb2NI/c1IsHnEfFJusBu5VzMJImfyqK86xNm
XDxsxYNkH9j1nKhWEBkrrJAvfpzHH2707Y3flmXqD/Tbp6gTBgY+Oo2xMT+DouLw9LJmmU3JJZHw
ZTiToZ+6TMTYTM3kNhcbTv2MCrN7ytIZqRFb7dnJLOKIdYNJTIOFONASMOvE2jAJz/doqbHo5Njl
J0LTZyDX1TJkyLIcIpNGovGRu/cxGg5VrJebKdaqh6iwnqoYjZ8k6V5vg3wtIDws4c7a8+2A9h3/
1q8Z4OqNKetPtdUfSk1rvnSzlRQpleACHa11pg8mYZ/SX3cpkUctiY+rPLDZJbKR2Gq4+tZxlZ6T
hJu6zWpRYXJEhEjK3titPDG2v3neXWLhgtf05VkWFYBy8KUGzrfxzVV1SzJQ2B9aJ7HWiW6qg1HY
pBp52IL6+LsSGizNqNUZnPPVdf4o+w8qiHuJKHNndPN9K1/aWQcpF6UTmhtWoAxFunLoOdmmepHw
+QNUbP/obDZtz6InQdzumwI5aXDAAoA2fPA5uW99ziU3kxeNOGYXngpsSHG96tmM1YKXLUxNB0BA
snPY9l2JenoK846vgovTu1uz0chTDVJcK5gym44/tRylTgRfsGeltiKmoncRGaZglxXj/F7iN3RE
h87gUqFkWgy2jqvbxelQWOaaedseyAGU60fhCeIiM+BOtuFfQu6Xi3HQdpkVvZSpdk/wf7C2x7se
NkDdKzzoG1hfu8EBppNp7KdHo9nntcCr00J6rgxra5sZ9sORNzP0oo3hexd8VNGeb2vhiXfdgoQX
Qg1GDzZum2wEoZdr3HF0ljWkCrKVngcT1z0rsFbi5Q5m2UYGnBgeWm6a19rE5QuQL4cCYKfFPZyQ
PfmTRf9TvPQkiVgek65KrW0iI33tSF+xR+n9FadQR9z0yp4t7rmIZJD2q7A0iMqO/42dPCNnlSvT
e25hK6x8WZ1SwFkL0Y5qnRbhXpKdQKoDUFUpk31WQjTnviw27QAYXw9RVOjZg/A0iZYXt2SgoASi
PCwiblLAh4NtkiZvsa0RRrYM4oLuiniTpRjwuYzQW9ArIDsvVoTC/Tqzb8qwP8ZhBNs5UfklAhCM
Jd/Ant/rMFVofsIP4hDinAOU6KAV6S/mKXF9g/JL+/II8dVGSEm91f1zGsZTmopWiSXqJ5guT4rY
3Rbw6CMnAaS4GDwD7dKKGINvQ9c3sciQXonulg/wMYJa36B7gTucDGS/6tObBLiUmyykjcmGbtWa
8FMifdH3FgY6gzN36I9/UdX/JzT7fyRA/1dk9/+P9W7GOdZbWPrfi/WfEehzbPj/yPV+8b+yf1//
PcX77wv+M8bbtP9Dn2fkuBngzuAzIZH7P2O8hfsftjRZ3SjDQblkm8Z/xXhb/yEMCwGowhhrOY50
ydZmBTLHeGvGf8B3JNubf0040nTt/5cYb3jlfJfiP0Pc5x8NBtf8D9km1F1B1jhkev7/99c1zHxi
v43/JSeeQhJ5V/YbGJZ60uemyThVefqj5XrAiREWGy+J55rd/ZaskZeOKN6E6uxXZ1JHUJfPWlTs
7Kn8IMf1qEbnIk11n3QTCTUuZ1B2e1O65sI2IeykrryZHRPH4gXXmbFEhPLVN8AtiGhLtPQJnOot
aXQ6ItlCWRMhggL0pkCp1xn2Ql0Xv/EksCVXgJKxOmnld5KGrwVcn1VgMJC0G+Pcj5FaOGaBqW2f
qPJuJukdc1BJOBONC/RLZzHJ/jurYJq6oNzxoiPPrYIn4muQ17GpScCM87fx4qQu/S8Q2lwM12yw
JGS2jdU297yOYqA9ydmt5wBv1yfZprTezQzHVLhU6ZxcMZgFqsd4gQe8WgehRvioDMixGbRNYr/0
VfVeqgYhjvZT8rVQHQ28E0gYU5VEDxCg4JhM+iHRwWu4uq2vI7SgdoU+sQ7rvd2w1SNukyhKzWWU
4cO8pKf5FO30bZTTY9+RDKM76i0d2AF6ffPUEgKwCipkfMJlfts19T9hRVQjaL0MxiRwsLqbFt0t
xA3Am/2a0EGd8frMgFDZo7SSS1Ak21DqP3ZmvidWpvhrOXeO5JkFVaBnLBaZkXcEE2qZ+TyGlyRj
Q+sGmw7vX+2yceq7nx4B0EMLwJ+w7vKSEarMDzL6dOPohM8DKQ9o4WpyWYbis/TBKrUNM5uxOxNP
J7aRcD+bAI2R7ZfoYsYHx+C+ZeY2toDU3wQSOf8f+rNKQC26anK3wnb3525sikMYaRMJU94a2wBe
VbbU9Ff90jHGm1Sw5EwXKMKk30g+Chh0GN+5kFCacybjUrbnUmL0Tlr/WZBxdLD+60F5uQ4NhE1H
NZGiqOe4DfTS2ZqVeIMYsa9iFlsR/kWuFqUfc6TQO3DkOw8qG+ltMF5KW5zRIoO9KGsCrET03x/+
/ps3/49wwDRtms5sLp/2bFC5C4TGOmNzcyD3djbWWWvUyT9Dxf1oypgOjTnz8THeIRwnU4B9a34w
mfXMm1ewsnCVhFVopGE6DWuYqD38/e7vAdN4tJxGpIlyHIKZaWYSPCnx0NVjeSitggeyQw/kiuKz
FqWBwggQGt0KgpypvwZo8Gk9/x4ZarDusEA/JpoBKGg6WeZ4x2tVHxGgzZBePePZxhDxINh4oPJ7
rFF+A7uKKLm54lx4ulsdFM6M1WC33E1zGvwu3BWTf67qEVCT7rD519KuWUWFgYrYqN/+nunfwyBn
atTfk/77syVluLINnGX94A/sf6cTR/JXF+MMzJIrC2ravMhLD2p+j1wjzQ5/f4yt2l6WWUI7l+K7
cXN5qTQLbwBLWFw7bXdgzNUd6vmBaUXUPiXK8PZ1hfYCbDbNDgOXbn74+93fg2/oA6vqFODR5Hx3
kg1hHhAjJvJyPEh/Gskmi3+R7dVrvfSbA4bJ5vD3uwldFaFeJVL98VbHRbcqSpBgje/DAh1BPUgl
dm7vQwWEE5JXTXP4e4gC0TA4XCP2Aawxk9H+Hsb5X/+/f/zf7J3XbuVYmqVfZTD3zCG5ubk3gZ4G
Wsc7eSkUcUMoZOi959PPR1VmV2RVI7t7MJcDJA4UoQwdI5rfrPWthMn8uljCxVyTbApASc3RNP3G
XHWVrI+yw89uJciu4xg9txb5kblNfvz66uvQHoUXHQXiTQKAaPnC3tZAjGvyGAhQ9GeEW8J1KvS7
FGvt9BonPmJObf7wpY2L1uhQ8UfFdLAQ74fK3+K/fEE22h7mRiO5AcGFfwkpxKxuAwPbOWDr1yqe
6K8kzuJ1kabD1Swl6D5zZOWj44ZCUyBH773kJAuDgXbU7L+O4a9jQjDKOzRO9lCGozg6Sorj11eB
TvNNKxmhd13trmwbWk4O3mlm4Fy7zjkRDX1m9vU45awU89TnLywiSGvDavb84mCgyH7Qx8AmCtWL
uAvxOZaLqpmzOlz230F+yiXqRaZQkn3r3u0MQVPFYajSc+gxtARN1lMYMmMz4oq1E6rCkm0BZl25
4CrSC+LY9KLyrkPjGrAJxWqO+Q4NLUw2VqKoKMpbqIXOtXLtnQw6ccDFVp85ytiNTObJacvb1E/Y
h7VmvMYMHq1DAnlJeWUSlxcEU0k6iqzoYDOl/PJILdBbhG4sE2a6C3Lm55tMus+6ANfy9ackifTe
s9XFLfr4brbEZ5Cn8XFuH9KYOwbLbLAIkCqU8qddbaI7LFQAhrW06CUsAi1F6b32YsBGUZwiPfAZ
teMpnOcD2ghmVCE7F2PZbcAAir77ItMAlx2IIh0rT6MZMTIS9TKAXCA9uCk1OiOHAIGRO2PbrMew
jxle5uOusdSzIFeHsSci29RlhVTOVEIJAkCG/cYJYKu6ioFFF1zBSRIzACFl7cqyJ4K83ZuZaRSZ
9ck7GswnFniKUXunMVXXHIGz2bCcUKDaCyANs6luAsCTcIC0fQYVsKbLXlgI68KCWtkoSO1RGiKM
DJHm2BhQBXqz0dpcqrbSWyelWZSRjEiNVPthRjXvFvLdNNLdovqfWjI9wlkZe0sY+hsVEj7lq36u
pscuBT6EtaI7lSiI3fDUcAui9+euKOxnmu4FeMHcPPGKaBv090PIfZUcyyXAau9UFas1Nn2mUyHv
zRJwUohNyAkZ93GsbhSZGicQciZbh6uh8KJN0dTQndCKMzPeRGaPl3fxPnYYetbah6PCr5gxX4Oq
N7zUCAXXs7TeaN7GSxtyuHaUOXggzRZr5Bj0yao2cejkvhInlUFm7mJijcb6woo+e7QNbx8LMBSk
U15z6R3X0mk00tDuvSR8fSL77jC2cmeSXXFj+6bYlniIF9NSjEfAEysWDJ6BNbfJwTECHy4OYSvP
XuwfdVepJ3OIllUw0++OY5OVhf0ZaUFkHDm3J6PS4AjplRvFbrP3yS80/WnrCfLHnRrIYaJRPVcV
SY0ta0GIpr7cup1341euYEQQG9y3c5j1zECuoPx5K4a91mEqF3zRzHgjDO8xMH5YvmAtwf5jZej6
LfGLDxw874rwORwzRnsyPAvTYdIE+IViBxG62nMFhJQsSJ6vWncvq++1xznGXBgbMSUOJvnpxmyI
QDOnDq8WGo455mpfFJfYEE/lFCXIU5T5PR31E3zQ8p75ohdg5srLDiFVx/aEiGjnHLlhuSJ8tNyD
nf90jDG4Uo2DZNdPL0493YxR/lyE9XDg5Z+TxB84BID04udvHZsAmdrH7JSfk7Dd+714RoDEtN9N
3iD4nbDDZtuZsh5hRq93veNUt22nrSt7zKINP3nRaeHbJgP2u2zJq/fCD9VECA+Csd/0VXiWrTj1
RlhvlANQN9dWtdHZMnGMHhIv2SJTOna2qLbIwN87M3ysohc+AnkztsW57vTwjOHGoaBLvznNYgx3
sHMi7lkCU9Pm8vUQRP3vX3390Y+9/jAocf7737PLpyi0IbSk0YLEYIoQSMV8JMP6GKTd/WJEPc5y
h10X/zzMEEq36MAN4yXu68fIGydYVyXWplhtXKu5HUf358AUZ19JeW8ny9GfduaF6Yh5scti3HZe
BgYia7Q6LmOUNZUSzLqAwI5dDV5j42EWuFK28YaufrrSEilp0r517iC+9UnzgYqlZNsuXhpdPCJz
EQvtJb1C1HCDNvYtHfN6EbL1pO3NsAML5zqLYO0IazxLTsAhseGFMBTkxAqSc5HYaKvcjLEcC6Ms
PCQFop+ci/RV46qfJd4Fy4KMnab35uh/G934JsEmO5fenSoxWxRoHjmv7R+VosuYuBWynvIwcBgo
a0i6tn/4Wce4B1IrB3PIRz07I8npPBjYeJG1ep/cpQmfhEJwljEaS7fayiaGop3n7rpp7MeRUPKV
ACE8VPrOj1vzyM/haH8KTDCKntve6UrBWpy+D21t7LWNQakua3eTNeCskDHumMjSiWmk3zrGYs1m
n9VONBGUNSvvNmRhdWEFwnW208BBnUvoxv0lQz1HutK7crgJulm2QZ/1OhM8eM3MuznAj78vAx/M
Hul9qy4zXzxUT7uZ+/emamTBh+RznzB3Zjrc9QktUI/4vpEMOWuPJUOefgzC+m7YOj7KxVKTTaO5
iL2xKiEyv6qZ1jc3EBeQZ1qyx1YzSEjS5MYImiCMj+Q1VWI8Fo14A3a4cZLC34weATxGRSj8QK21
sq3GuY5jI6a0TR5UUM83sPgWf7vH4ZGamwEAyTHS6INreGIzyUbXSY4BEPfFvqrLE4fuGzkGapfT
YTKSTADNjsWTNaDxSIll5gPrEXtk4qiDDuUjzB/LVjW724B57fzTkQ5KPD7HClWLN3CBtZdCglSJ
bWu2xamuDAgLds72IBsQUQm5r3h7uPhAtxOaebAqXZ8jMFZRlA673EMa0jFfHeb0PJfIMA3dTHvA
8RZq1OAUomxNwujkj8MGmyPJp43pHxKfqyDVZ5fPSIsbqNyBB/1pMjRmX2Q/se1qdg9rMyqOfIrp
VVuxPif+pkflDKMEENCqUyHWANkZ1wxVbmtC48j1LmUcXQC6Hg71YI6ces6hDLzmoDom9Y2dcGx0
iE0LXLkrY9Qb04TUV7vzyJrCO6A4/BiQ3Qe1c9cJta1LjiwbNQvug1STRGiAaUIdIqhsRbRvRH1t
Yxy5CnxSCrBsoK3OIaaD1r0aTftO2OrHLEO9A09oMn/Pt3bIm6QAnEo10qqo6yCZ7oOsPARaLIYd
2MRJNhF/2UtkpzLA/GMq1GjTJa0NrtlY+Kb0Nmc0igy/Y9hdkEemcprugW8FDUhWHyPQTqTtd1An
H7x/RJWlCs9etJ+7Qhz7HAdqnsSEwZrBm+ekOBTnaWuQHLNB1sbVwGIew7meNsYGJJw8QZdEnCwn
cjVExCQ+elH2ML3yDyjb8vuxy7pnbDFc9aOP3PTUGckKOWazf52qN+BXlYuCEEzgWTqsFNo+oU6D
1sDs+bn1JebymPWwtDfQBOz9XBJ+ENTm2pDqhxXl7rHyjcNUEHFocr1gVLzSI6oemylxVWekthnN
k0nOPdbgzyif25u+x+nkBlzhkqrlvp0IcQSp82z1ybvRDe4zKpSngtnIYaTUuvKxA6xqRJRPNktw
j4R0bXjRGZmCXoMvh5BV9ThRKjwACZSVEK2zUZbTJ8jVOxB8yauJFOSK0eTw5EL1KTByM9iUd5qv
NkhYvAsE0n5PmOR4nCGxHKXxjV4zXHeg9XBymSjrI39n+cmdmnO5yQMqwkyA9rG77lrHQ7eWoCUh
IE0MEoYGnV4PX1pTZIra6+BegXFN9D43Bizq/YhqZZrGfedOP7DlOxuvYDuE0nBPvYcHKQhg7ID4
Ax62xEi3VFXgsY8WDrQdb8k8B7PCcTgIfWVP42s+ohWLnKHbka06B408fT0ElfX7V7KSoOh7dBbp
XAxkG5PXJKcSD2/2mc8skkE3sxptdn3avrVDE50iGN2JmR8LlW70MFunrweWrhlOZi4fnknepaI3
WblxckFMVZ50TJxCQGB4Jcxsj0/nKiNn5mlOvGOIluAnUAiuFnowbpCjBGxCQEg7eTH9BGAx1eHW
YCJ4EsBtQmcgyirfu34Rn1Spmrsqkc+ymuWLH5E41ETVsKvGVL64Hlyqmro56Utr1+CM3GjiMTYG
1OybDt5/L0akBNF0UywPMvdftBXhWsWREo4oeMweVqwvD6qPSPwlbGs95dTic0j9bGfq9UuG6neA
EEoufxurLftDNBfbdqg4cgeYX7WtELTVyMV7SCH4y1JrMym7P/V2izrOdZaDZfz0sPsfb1s3YtKr
xwygIheAKyjza4GM7WGe7XVexcETWgDjOu0QCeONSl+s3mkg9pXZrqwgwtEb2IfQ6V4V4NPbOpLD
Q2DnkHP79MV0O8piBMFNRUiMYwb7GjgqrBMupAN7ZFQn1Ztqltq+amHyte+qdstLnb1FoWucI25W
1JziDpS9e+VKfbbd+1y356G3r0uzqC8z1c6OoJrXtnPLtdEFn8ARr20SThKNlA1nzQq2IxaPI7ue
k66xBTHGo51jL1276k6OCOwTyGr5Ijdpp7o+hOldm2EL72I/2Uxhdxi0E288nz1UR2RXRO/aJbWx
Grz8lUa/PA79N9dmgDcTke77xh5eHFCA9F0bUbxmluivWAFCUURqeEEw9j6OvotGnFa3yaAaKP3o
JSRj54TWfuvj6i5qkXgMiXue3epcYYDsoI1ehX2e3jhVcQugcoUqSb5OhXOngw9bae9CTmwWGM+Z
gcxJ55BTapRGGPbu87I5GYPLtA6sUmY8jEV00Q0kJGo/w8rfHNI+pWw2TgnlsPMMlJqIAUQN0B9I
+y2O3PY26YBNCbUwnsHIyRdiNnEouVycveXW6ODKBQ9lrpWPAtDz6kMsCWZABbjGDmN5wZMsTISY
iY+vXxd3YYIMXhYY/jwl1snkfyc64DHKVb+zMKLUNRO2olzkDE18aLGGsRIelpYZq2ke5mBBhKdX
TuTOiEYx/YjgeZS22FaJWTODUDSAc4uDFFhdS6T6Kq0R9KQB4wIX0VvG6nRvOzAaSkfVBzk18pth
GIxrtL6LbEPem41zbFT4UEpbEkbnouuQrruRvYNxaxnIfn319eBp+97HHonjlrFvRu6e4Y834JlK
rnoGvGGSOwsmW7fFILn786MKG6RVyLpqN5skBFXzc13h+GdFcYjN5ghYEZAu24He/WYqWrM8wxAI
06XtrT1nfOVH/pOI9xLv0T5Llio9c68Jwyp24Aifo+x7aeLS9fo5OMqwvVNCzZtSFReSg9AkeWPG
oD7j120QrhTM3nr0McBWADIs7fx0mVJvGFvexFgENGMVWAn0iDPSxtq++FE23DPheshEuYmmrN1l
rM7WbTxcwMqyQUYsfxqGWN8PgoPJtRCANvQ52qPGLPV+TILm0FQmh0UX3mcxwaswhgCOj9xqfAJO
wjlidhIdRtHg75Uz5mWkj2Klp+4cN4Z+dDFcoXhBbpFnxnqaG96+448PfSDfA+va4W0jRId4N1gN
YxMVMTNTyS3pzKph+pqpdJdgOEd7uJqDxNhzhkv0Mu4+yL21W40BcNR1woWfUCDyawLBklum+bQy
qXaRCiLjDD1YLzPlVS0jdQKuwAGf1RcBfPQGUbxDAGBE7qATcnq77ZOVjcaBqZQreUX2iCs2T2/b
wLIuXFOfZUshdme23KVRM9bc9L8DjnwXJVN0EQb0ClwNt2O37gkNJ7/YA9MQUPJEYQ/jtfxuWLV1
R3fTMO0knXDyOLcdgOSBa5+zUX5zM5YYRkFIU7nU4VH6iksQ1iWMqo3TMVygYb9GsWHSHuDZyypS
ntVGxlg6bYhCurSmY95bu3ES3M6qBLS5SDacB3w+TXUHXP9kovyhYjNwGyda3X491BNFzAx9ZXBd
c92OmMVGtoUn12DuL44qtl7Khlt+GgkmhxPHGZ4KsaljJz05DbkScQvKvHNwc892eRs2wdaequVa
ynLET+GDuGnX7dJx3/bOMc7aHwaGoLh55XUe49n+6EyJJl+xuyGzmZ74xiv7XY4CH0Gs90PPPpoc
K8T8Qqm5GuIG7DmxY2dvBvPQzh3Dvdx+zC0LjL5nc3/KGLcpEm1Qu9JuT/5j6UZ3ZimPlVXtvWoY
V2lICPQ0iGPGuAQyXcs0Odk1bfdIrrm1mw1nJZXpsD/yTmOrolOc5N/DyH60Eo4Dw62HDWdqRoc6
BBc3rW6bngFFY+EVmmSwzYK1saQRg7AgQcOHRVuBlBvq7LrUdbN3WYtkFWleWFUvRYIZJHfaAXgX
FSCO5COp0qfJu85Jchkq49XzaZigSe5DK7tDLLwvDEIgK5eNMdOoVeouFfKYjmTPdCTAxnC6OPf3
bR2TfmHPp0wY3hIqpvZGm8QviiGsH9f9DyLYm20vyo7o9rq8ThfkMbFxVHdgoyCdFziLNl1JCl5s
qxhOgTO95Dj+kYmLfB8Jp72WyZhdoV39CTjD83C5mF4IPMQ0rRW03GiFv0VsYxUGt7ZBYZVMbvpQ
NejgAkTBzw0qqCuWM3dVlY/fcGCk5btbztlKkTt2WxtCHtqOvJIg7OSjFuo9LuL63Qp7kqVZhMlG
3yXCYu3gq82gD6Yjo4d8scYD4BfvAa85MlmB9nVGHW3Ny9CQlC0lnDMXqvYsBBtolmfFN9KZHtqm
8t8rSxDoGo0Xug5Uyb39Wi/ZW7EbG6d58OyN32LKJzUP4geoAVGW2TvapYgXXqoO9gSj8tuomtQB
qo23xVbaPuL3cpYLXBJjuZANVtHIdGtcVeAuusxCTYD+iTzeLP9m1fJu1s5EGud4awZujz9KWGdJ
FsTVyJFHjFQTHSYRYF2JGn1ITEPfRNrDEt0sSsMcAsGETmDIYvUxxeF3P9X+c6RqEMISW/u5qqEf
D67zVHJ1XAXWfIMkgdmtZWR7C4EVInC4S47VrNpsZn1ectp6rGJngoJjv87uReacG7yBZOBovU+W
aNypxBHcOfAUqwg/NENS7lxNdYCSNqCo/WSKuB4r5rau66Q7YTMMQMmGdLUIXxwvpLZG7BM6FZKl
2OCu0x8C0o4PLMtGNgbvA2NmJoPRqip6f9NLYmPTtv/gAgGYFtrFhhtfsaXiTjgGSlgrgArK5Ucm
ZVWuHWP4Gcfea+HAPbQ8VJ2Ne0bpd6tcp145s81wjrU5vt21HdtvfQZ5hrnFB2Pre9Pq9pbHu4nC
pNiE9fQMTbNxF1eKorg2WD+xHqEDx0BctNM5EN22fwV+nnMf5QMLBzLTHbGfsuHZ1dmdS4NiIQXF
iktfCrLiCqYOVvk+2Tq+cXFDEgZBYK7zGOdIVYr31lLnGVqEzsTHqMRFyP4HN6bNWGj/DlhOtipr
6wevZVtI1kFj0Tw4pGUiRuX2Xg0Wguw7loAPrUbIbyfTBt16cWWX82dP0SDil9rQ37tAovsNhl3K
fAXaxEsTnUHIXhmVd2d27WmQ5MS61lY03IQCsuBIXLrV7JJMsPquy5oeTesRySFTs7Z6mfG4ajZw
BFO9t0DbOfuYUtV28xxg/UwFL8KM31jGHCeL5jQyx2aNz6tg7+GdnARxORF56bas3/04KG6DXqxm
1cdbGXs/uRqfa6v1EXdCKeuK5gZO/RW4nVPdSL1l3atjGG4iAzUlfPFg1LN17EHVO1MAbcED9B0A
DC5jcSGzfL4f/PiFCGz90dPrJ9zKb/jNMLgDG+llIwCGOajvjTRz9rWAMRhbHmFk0XTJCd3cz23w
BL18pzExXHPsnH0cflhhgwkNPjU/ESzJJhItOXcWeUINDN4aZqoH7bAvpbGtAMCQZimeBzcKTzjx
UfgnyCORhpAfrCj1SWdD5okHGdW/z2T6JoIHuaq7OF6BpV18ITTwesIVY2K9KwfM9mk7cGuxSP/s
wp+ekyFAzokrT7yBdMsWLF55Cmv9De8Q67euEexRiVGunFMW3iL77q9sg4GTP/U/Bz+Va0R2ydZC
ae8kcbKZvek1QDiznokPzzl8Z7/t9oBfH4CGkQRVsH102BCDOC39E7sF2EWSAT+bm/jaiYffHzRh
Wgwye7n72zeaNGAXKak/ZNkYHC9//N9f3x7zJYcpG3jPYwLEeyifJrfMJzzdZESMFjna4FtqZsDh
58yukDAdfD4dG14NUachTgSU/UCF2GXfjdKDkpcrdod2eIi7aWfYJgzf6JVgHipjhB/UAmQk2L5g
MjgUG8+l1AvWs82mXeVgYmzSclcibB5sBifrLImQ05gebPjkwEAiWaUO1VM4b3IPAlWRgERkUBdI
GIKO9YY2N1hjzKTOpaWX2jtIxjFXQY+63m8rWBAOG1fvrjQTcmEbD+MTO8VqiMJ1o9p1bkM4hX3x
Xi7CqM7Ot3kC0aWZ1V0ROQGDdkKNJksviYk0YH7HemsUrHV1ilDMhGRNZJq5YuWOddPsbjVuVGcC
1kdKyFXepq9QDPNjDodqaOp7bPUPA+KNHTqSvc2e9RgCMNiSDMNCOhDeISMCFtojF9kx1h77zyE9
A8zQMKn6NcG8iCGSCoZjXRXbrEIQH7IiXKeZ9TISF9Al1ncPbfs8YpiI0COEIsVkzR+vEiBQK4mC
bNNEcEemurr205s8tJ+tOHoTMikv+CMBhkTRg0iAXrlVF6NFze9xbMRcBpqLL+MtEQqEXDbCWWUV
laRkERtmr0JPl7IsHyVBP4BgGmuPygfLTvzKIuUTJbyDCnYiPcpI77ErvxNrGaC+5VjLzHqboXyb
KxZmSQEPzseKdupU+lmOeQ42ES0S1hqMOBOuPHPe9nObnBC/Ml8M89fZYzbPACtk+ovVJXO95Iis
GRaLtzF7le2A+wPHoca2GuGv8BwSU9beg717UmJ6segxV14GlMjNlxw0glqv64w7x0MxzBd8FB9m
Pm8H0aJBKewT+x4mRKGdPcWFeTTB5PUaEgoM9/u6IjSuwfCxmVu2Msg08cFE32eHTJm68zdifjTz
qL1PlLhqLCO6zYtqk2SocYcgXMXoS65aLHdX/19LW0+/a2Ifp/Ljf//Pt6KjDpnuSV8r8j9JY6Xz
V1ra61esUtGfxbTLv/ibmNaWv+GfQapqSoEr0RP6DzGtZf2mUMVKD9msJbSr7H8X0xqW+5vnCr5n
Wg4yT6n4V3+oaW3N9/g52nMtMgc8z/7vyGnlP2hppc0eAcs48lzBEHd5eb9qaQ1KWF+6gINpxor5
caxTKFrvv3wev+uw/0fewTnBXIkE1/vn5+CdKHcR7JpohHmjvz6HLwdwyRnX8ZzLb6LdnQtEKNDl
mh4uT+qNHdLg5269/euntZE8/0knzPsSQFwdVHp88JZGx/zr81L0mnYjrc8KuVwrvrnRS6RQnJJc
yGncEm/gl0/x4mmnrqmAoEyLz9r4UYqTKC7SoSU8Re22BVLz1y9s0Sf/ql/mdTmmdiSfvSuErTlY
fn1dXVxGQWzYn4GTkfuAwgZpJxuSMiQLmvFGhyLtr5/wn37JyxN6lmM7lkV79/VB/SKYJh3PKWtf
fPoay6yhx09tUh4Ttzj+J+/sn59IClNxX/QkwV+os//8zghsSqK2Dtg1yOTahQw+o3i1A+fpr9+P
+KcjSkhA9pBLLK1ogcx/+M22MxoZEeN7tqxPCG6r2gXmMH6LSujmTHrmQG20IrHSZ6FZzq9VDRrU
BYrq09WVzHuwfW5YrG3lbG/sKF1ZcfdcDq8z9/sS9KaRf8aWc2rz7lALxsHTrsWsW8vvSqK+kQML
WES5pD/aKaS6pjDOAwKviF5lVN36r9/rf/CROkje2VzxH5rpf/hIWQp6dd6A+sogasOs29mBcdUy
8P3vPo1C6a81ehJFbWP90zGphtaOOSdwSF2ZjOVs/6KYtv9fPIsrlSXYMbJ+W87YXw5ETGxt5qOu
Zpt37bvFVlffRT9s/vpJhPWPBgGppUVhp13LopF3/vEzc8oZ0W4IisPvA2xvV+RW+fW1HxH5sBOQ
jwd47KZvX/tEYLiXxnPM8sRoxKN5TXpQY4EXLr4shxZ7m2EESE9k0tnBmct1NcCZKwpSCtsHNOuO
Q0q76mtvesgrC+aJ3rtpjb4MzBGiYP+tccvJH46t1+n5le1Q0WGKL1yU1PHkJps2q3TODiFV/g6+
IaLLANAxeilHu9MmsrQPbk5P2j8jrswJYaM31wjtbPMbPEGUcGhmHRaFZRO8j21n0lhbEQTQVIv+
oTRNqDFmldnFw9Cjm9tAXyTlSdF6MDYJQ5uWKGTotbHs1DhVSYnoTHku4XiTUankkLhWjVZSTyoO
ELOgWNhlpk/pgithAkzOopJlT2UOOYSYOiD1Cd/BvOfNMD4LBqMRp3a0fJyimYkHPklE7+5F7i72
YjkkC/80jZtq68SCFPQi5YcAWnAq8SwIr2N5L71IPeMMytjozcnS6w5ySvN9pVVCMDdyjThT40dA
K4TSjVcZOrC0QkLQTpUskt1ECvvTOBt8Lj5WO/HIwGosgKEGcU7olDV1162bWONTW5BjsaIh8n76
4JT9TYv5Ydgiv7L0Z60qI9tESWcR+u5VndoOpSzV2QjjdFEqadfAhzHo9KeKohqzKL/HxnhtssCv
HruO9Pa3OKmqj7l22Fqnfc2EbYTfhnUr9X0H/ogu0kzNyaaRfZDeKCPhPRp1wZKYuRJBD30fofPc
YK232vvaaQmSqSySJJ/NmRiqLV/69RG5OWBm0yuJc1UFwecYy1G2I75kbsEGPcl0EOAvINnmEfPE
IiHy7NK4Z+5qDseY1GVi4JMEvkttwyP4yHPsL88OsDAye0mOo4+L/WYCiImxUi64D5bJ9qPDckYe
egEHbKRe9pRkKtHaxVtV+tHIrIGRfvNKRkLW7BI1DRNY0WaAWipnJoJ9mk7jgeNF16yUBfE+JgZ2
Rq/b0hkq98UbCJTag3Fwi9eZkxYxW5Ra/vtImisdTlvXkx8RPzDY8UuDP10gVKAOLwidbP3oSWPL
sw8mVUb0YqYhh/qcDkvGX+faHh52j3xLtP9jEEQ3BRN2+x5OtLbORiUq75uy4M/BA5jFiCg9KL2d
BMHjkzLZe8S+FEP8WsjJ+N4vbqV9maCSmdFPcqqYCT2uj2qZESpDZZmtW7Dw+Vr2OKtA9Y1kPIeB
CefabTnpJwiXd21J+AHnpTHk4lSSg1LciTFW46YfstBdmWWdu1vTj7ALQaCN8LkPhcgHSGIBiw2c
upkP78AE6njsMCB7SDzHWiNrG0wKHIyL2BbHPiScMpBG6hy93M/7TQDLKNgB1Yg/+zG2gmMrMUii
D46RHpEKESX0X0r3j9r2CRjM5hSZaujlmdqZpWUEkIu0eddaDEo202A42SXH0j8R+G7X8CjacEnu
y7W4tmU1IhSdBUShxnCKC2t77R2drJAF2k5vWWxb7ghTMSsbYo37odm4LpISZv1Ab7NcV/RNMyNF
Fg3ulaWKONxlfQyQChhdxMqjM72Z8o75a68GaW2CmhyrrO8T8y7MkmD6NhstS4mmTpvqFPbsDG98
e9T9ehCcvGSZ1iOipkjAMoDyS+WmxC50fODfnCmjIveozqrXakitdm1jkO1BFYejSTi2XfabyTKH
Zjs6NcGvqCQIUVK2S9L8hNDxbZgmzFf+ZDnsQ4KptIAJSdw38ACIQoj9Pg3XMyJZAIbJXKkNERPe
q2HbvTrAJgqGH9IM5n4zdknUbC0qS31iLKftTw1Dxr+WqBsEOLdo9nBky/mZrL8KvFaXlOmTmo2B
360SctPljniHCDKl5yzKJvvZjyRcC7MSg3MpOUW9R2UuuTpFNfbWE/qgwJsofFjnUhW4ko2m1YOq
ufm6Y/+/dmruPgqarY/mX5Yf/O+Wz3/98x9xgP7+vIvr8U9/WKCw7XTXfSxdXtOl7b/+y9/9kf/V
b/7XekYK1v/160//k/vy3/KgSP/UMPK//94uOr+Z2uam4mltfjWMv7SL2CpNRb+HxXJpJf/eLjq/
CYUlzOQ3QHVPzUH19ke7aOnf6Ln+9O/+eGG/t25/88wGH8V/0Mo5Svy5eaFvMXkORcO4TAvF4vP8
tYSbcschtEVvlRxh3E6oVyYP2D1JGPgUuwyCjwNe3y2FwTdSWEuLPqbW6K/FhPW6IZqoo1BumYCA
lqqyU9m18sCo/Orrr74eRnPOTqqZSS3yWa4DbSJaJU9gMzWIFI+o+sMTyVsf3HmGjTYcptsu484j
uerc/hvPWFfuo+tH3fHvD1kXhAzpPCTeOiqPTpkjlmS6jqTnb1/3Q/3HX1dDueSMjMuVS6D36rvp
SOFhb4wofYsdIY+O7uQx9NSliMxbaTC8HUiz78HsI0Cw024d0tOtegWtBCs3AhFAD2SjzjtuQSyw
ZzFvo40fNcaqubQ9N84hyW5g31lbjwqcdYynyErv4Q6aNRScRYvlC+92ohQCsdyDWkmdn3aUPLcg
IDZ1XkgyrcdbHZqvQ5fdVAM2q7i7BK39XC9XyCYkljwS2cEAvUrSUPEjkZzSgQ/zz/J780q5yZl1
HHvkofjhxWLYiu5IlbEs7EXB6j5w0uveqSjr8nUTmy+iZ/IcaDwpwblV6r4piT35uVAKrkpAnHUU
3DOmR5ooO7Yxdk6yjwSMM47MtPt8ZsHr/sw1pS7aUgTQ7myy1CA1gHjwsU0HNMmscnyp4DF20MJK
I/iZZYQa2RAWUIstqS3/h7HzWnJU6bb1ExFB4rmVEMiVVZe9Iboc3kNinv58qPfZvfaK/5iLrlDJ
lxqRM+cc4xuQojTGQXS6c3+pYjBhonlgMay8PkTt0liQ3NJlpyay32WLfhvH5ZNiNccKdNVWrM6W
NUNQJD/SEKgdVcfeVBGfNEp/A/Zm8Wx06u+EamlRiqfGlK8Dsr1dBMXe1acbizhVd07v5TTfaxZY
7Sinxh116CgQG+8K6EUAGb/TqfxtN84NhOzzZBnPqk1hRoN3Lc7Oc4hbqhkwktbTUcadC2O5/VYc
5WxPnXJSwOpWzCUcwy13VUZjttFNP1sl/GYOZw8wCBBzzW9bz6LxqxO/7BSCcL120+OtB6e2hjjd
ai3DT5UGbgGRtQ97KAIGKEagkO+WapcPFpFiFYPjZvxorPxhRoK7y6tZeDRFjRU4dVJHOqsjQhyY
/TH9di9algoRXoC8muGMs7wiG9tkM3coo9ehWjjQIUYHGmi7Y5YDFogRANMpXzJrepKq49xw4Fll
iHkVExX4CagmXdktv2qtCwmC2iuEtqBoV3XkGuRL2MYpHhnsliQqbvib9I90KM+pao23NFrWTs5Q
nqKGH4D9iOtWh4dQc3YYihU64yJH4eSQaCWjDyvNF9+mA3OI5uaiu7+GOO1/klx5DjUVAk1UdCcG
arXu5gRR4FWegBJrmaP6pjoo+NsQJ+nklx8ilUI2ZU47D0jbnHczQWNBFpSHpdT0DJiIqh4Dmh3W
EAipvgD++5j1JvEmBfxrkhAIZkwgUrpODZBRxoQhrHskGCnBpFugv1086zn/NxJ9kl+Q7RSs7x1r
IHDoeRyQqLtAX6GEnwBvoDrUtJs5J9tJFeGFAJr8AO3XNOUFChwPcCB1OVnb3qFzzc6FtlBKwi/V
xvytJzruENn5Vz2kCKcc/UhsVcVkr5n8kiznTYSK+rV0Z4Y5ebGTgwjmUY6eVkJmTBpln5Vj9gRd
fDnppaFs0UrVQW9MEM75ZiZ8CBzIGWOlNN7bmvZkOwg9Y4PziNXupa5gSJs54bK1jXHIix+CtOQW
h+mPGxPFE5Ihe4jjublfHL4oTSqpa+5j4Luxou2nOhQY58zwVvUqPG+kiWXKrdrP+q3yoygz1Bzr
lMDOpHpFCIzY9NCv4oA2l+pdlzivtFRSH1bt5LPzbn8BrETwB07329V+mY1rflImoe6KQO8i8Jbb
1MwehVCQrrQkgdZ19Eu29vQYKqeiKrrfbrcwyVE53MXkxmcRM8iITe28YJt87wxT8TIlK48tiKFn
sJRgG7XhkDY0ndBEj4GjM1GsXPTuYUuB3w6N9bvHcZHNQOqWdgLfOuGpso3pDY42jvi4Rj5a6IeF
rQB8nT5AaK2xg2Q6qRGAts+GPr047GZvgUXfuoJs2EIYoSdZZAg95cc8sCYi45l3YhgncFqYB0fE
ddko9RuN7ZjBVtPXEgRgZYy3ToyVOA3acDsYdrO36x7lqsmeqDDRCHSMLJOcsWrNwrlNhgVWtxzI
B4Doyiy7h528hL5RCFZONXnPF0k697y8mVl+Qug8/4YNFZu8+UpL+uAfRdZ/rF3+Vbq4VFVCtwzS
xOmGumvD/Z+lC5h8Su5MvwPeZnlRPUWgjbQ3lZDEQVsDfh1SnErnM+7Gu4FXN2iZ+onbzZxPakvb
pWSL4ncFCuqkJ6jDnMa1Fo+vtnw6QpGbMdTkpjPb90kPoQqmz9KyP92hYmQZJd9GPw83ozNEjKKk
1wG14xieWj4ZMrtKEmYBB3jRHIF0rZcpwEJKdKxj1weZApjt7QWDgq7Mj6ExQE2xBenQbKgCgd14
J4Te/j86dXA+1s7iP9vUjARoGJs00TjNGzR1/+fHpaCKLg1HfriRzlqywMeJ3AekZoB18NpswwGS
ocVnDZ0tzFnAlIelqn5BB7tXlOL3gjHRYzdUeYCot03LtI/ZJaNKpMsDGyi0tABSu8YzRGz4cSZ9
OfsR0QfCFhkhdCTvjVXoFY2cEeGiBbVLPUjN9tN1+5NOttvGzK2EqOKG3I+k2+m5dpF9+jjD2vUa
9Tcnm2lDFPJTNlIiDAvTyEOBu+vGtXEYhvr8WeltEtjTcMvgDFwci1Q/TB/DNsoZU1jEXm9Mm206
pgWA5Oodc8/eJ1QcSqJ+i5oYLGC+1fHH+VqvEyqgTF9DoaPjaZonJCBIyxqA4IVhd/7QnhRiVNDG
Nw9RKl/qNQknTMfv2WJCDczVayP1Ho13sGR5u2Ma3/DxxjfaAGhXdCuPI62hSvyoOlhjPunGk9l9
abuPTomyzFK2qZg+Q9P8MgfURMAEnqbRDY+dVjymQ3KOMx2v0mvFiAM+NuPvERm+kdyioUUSNDgz
eSilJrwUM9ptN5aFH3XIZooYwTWZnj1Xrj/GQQM+rYSI6fPmv274c58azzVPQY7m+gxzVQtK52FA
dKLMcOVVLZ+CacJzj+tvFf1hYvKa9SmtKq/2c1d9XF/g+qb+vIn1xlzTSoD3d/94H38uWlF+P9vd
fLg+6s/L0TAB4KUIyZFgJLd/XqMXnLqatmVUuj7h36e+3ochhnosFKhQ1z/0+ob+XHQna9uoVvTn
77k+1sqFBoeW7k2q5vWtHjbPvbAUdsp2dSujqbq9Xv/n1w67eIRa//rb9frrPa6/Fppxn2DdZaXl
ea5X/b1b7xa3sx1Fx7/XM8wAGaAJLN1aRR6Zrb1posDd2dOs6BramXHTb9m634SKEkGwGfRtJpPv
TkjXr+CSeLl5k8y0ay6I8tQdqmjfCmmeIgCiFM+sQ2iVNBqVab/kcqe6hEGSt4ONuCWfNDL2Egti
S8UcAfRDONkGTgJhrl3Ir84c7RUc+kCBFKm+Kz0wzRQ5xFAVdVxvcj35JZXVXyZOpkHsM7TJMaAC
3ZuCpXzAg7+txZQHlZQtMqf2d4bULW1Ai3dKaHgpXRdPVDxBaRyqGrKZyLvKD8du9c2QIdy+5Kl8
MiHfenToH5auIRxj+ClaC+zYS6+I3s+Nu4xaeud0yIudBF4L1tjnXNsCj5/uB6XJAwwFqJxJW8nz
tiA6XduVeTzcdwuyFvYwmwrFM8l1w0ffsiMFiUF9cI/X/UGF78mCaSZbFVK7ZxnKDxFGJJxKLJrr
fFEHI5ELMTFkKi6TVQB7HcMFv82ENDquUkCvQRzncLPjkFlgvZ4WChIbleLNbsuM8mIxtnrPKcQm
n/VekSR5o4xDwvOaxIk4LaBQB4myVmqvZlne9LXec0wkm7Ycn+jZ3gyF0mIVMV6TgoLdVsxVaZWz
IevkTimq6L1qDD5ijRlaVgogJgquHgzNHwgybzUZ+cZohP4ygV4z9Q81Fncy5gvlap5j2JOXWoR7
YCHd9BrJhXVaPrDQX6w2FJekeQq1rnjr0unNMAAz21nJ4WFSyoYZcSjtQOfSBorXRqRNM4vUN6Wr
PFrkYb1ZCPa2zRwlFEDS8HCRkcYVOagSCz06Eh89e8VNv6xnybBv8ZKHwODbXmBcRWbMwlXfODFf
E2N+zjpEdalb/Cxa3x4RUBxa9JyaPsT7nknlSeesrSfAyFqr+lWzE4UGgN7OfhJGMTMr7fdj0fUk
VduECCi/0HqUQCmt2CuYbGwNMX/X3aTyhdPJN1hIrMaYh1DYpJuWTdtsTsw7azX8VqjnDjQpnhoU
2VUH9qQce2AkC7bNJnljqdOx60ePMxAJPxndV/Qxd5EK3H/JBkKIm6xE60XmOcRccA4M6HqGyDsE
tqwl6hPCFX/AmYfFNjsiFZv9pBrvdVG+S+Fgf04QLpb2u62hkUOJ1mlpv9FalbQ7Ba7IXUlbBeRV
t0YqIQS2QigqssSSGh0MDRrp0o6AkACNbMuxfJgiGC3gOiqFTSZttg+2SUjq4moM1NCYuTfN5yw2
oEGzOUEOeKny8iseQjJIAWV5bTFAvNEQCUXmwso5ya9oBAEKmiDaWlThG9xax3nhS1qHaBmbtP4x
Wj6bEYbfPN3UowLGX3F+h7N21iZD7qcCDl5Dvj1HtyQAVMl2gEhwpXThMc/RTZkt/JrrpeuPDovL
QTFx5NmgXhMF+YEDHqqx3ogwqk60m0Igifh/7SzF3CuItdfWrpFSWRVZ3Aui17jm4p/brxevN13v
eb10vfufe15//3ufP1deb/97d5rwvNDf5/jz8Gj8aGdr2KVKA6Rm/QFFABxX1SX/+2I2L//jpuu9
9NQhR+wfD/i/XFsCgcwYOvDk/3jY/99j//GAItLzwwCgAaF/CfQIDpG6coggYVG+XH+vwe+Spbfe
zqyZa68X/97/z+3/vuvfp/o/3/16y/Xl/v1s//H3f7z69dn/08P/XgdazJ9qp/HT/+YFJXmGE+gP
C+vvRdF18Kqu15IMmC8ImC3nANaK4Uh7nFYW0fXSsKKIuusPM6nIKl4vXq+83ixywxK7fz2GQpx7
/r3T9TH19crrxb9PfL3075v/8Zz/eI3/+MLXK+1ZUrwZk2CK8vftXi/9+8o/T82MFZ+8P83iMJQF
NEzdJr/ZfrURUnummGEBZe3jxPbJUw1iQvQKCPOknQcnYTuB6/oml7kOeOGUx7W9Y9qJN4k87ooQ
p1bFbt595kTWw7DOUgT0NoJv9aOfgFBZdPnEwnYotefcj4Z3cj2fbI3SEjyeH/UNLvqCrLOm0IPF
xqC1pIoXU0IHeXSPpb050gp4Q3U5+T0sQvbPC0JlI7BwIyAGxdDVQ+tROoQ5U9j/iE7rjgNOn1gZ
t1NPOE/rCl+1KS6gcC/bxJEbBPukb6Lm1UODIC1kPhTHNCRFWL2HNqJL6M/YtBHwmYkW+9YM5snC
CxS1ExW60tHUWZstXZzj9Sact1+RSGU0PlZDE0LI/zRUEkYyuwli2YKjb+wfKfXXqlplTWZzSMbf
ukVCHDTwOagJafFwRSV0iTVE9aRONt3IVqTwUnq5e1APL2CMTzwtY1fPwpo/Rg9GYn5lcnzPWb49
fGf88fpzqQBZrqIWOXgdThAEY8A4/XBXEBfkuyCKN6OrHFF+T9veFt8Ygs54O0+xpX5WOCv80HW/
dXf47OPwXqdpp8URmcXVKoknN0NF74OhkL2u0XOV2RdBomLXDyEKwDFCvLACdbNYvlsu/AJtsI2j
s7CEmao8CJXhtdOr5nYQHbrqSni0ybeo0oyDWqn3PWVTUJRmwe4AHW6aOgmJMnI/Vlp/ajG6g2Au
7zTHNU/lopqnuQSzq1oBFeUt99UDO8cq0HVk140xLtcVJhHZGHpwJBesPICMaOwu2yUbrW1L6Byx
WFEegHckQAFhMNEXdZDzMWptpe0ZlSMxxYQo3GH06nNCdhCabUylHQpbchrIwozomID6pigFobqx
Ci1lycy+1BnpBoxJQXuOVg7l5AYIJpOAF8DTIZ1xdfYzXWUMkre/EGM9TZXUjx2pn3XeDdB5ptUx
DHksnx+wsCoQX2drNyfxe2qMHzjFT0qq3NuoKs6lqnhOTdBCA2LXT7r+YdEg5U5s2je1VpuUzNy4
9IMMKo76NEyLB2PIOgiLN/lXBud7qyuqS44aMK6o+AJQ8w17RN/jQbuLLPMRDyOjUlZzdOHEnocF
PWxSIm5zi2gZUcZ7MOeNZ6l9oAJT26Z2SxM1g4YFtdh14XUY9c4mVX2cswLHtw3/Q7ICFaWXDApK
iNze6vNC0tBY3WtzfzeEqbYXinWXh+p418BQV0hOBuy5daxM3Stqp64HBON8IxCDRWIPHQu+nS0a
6pKDjZJ7BZiRHjqgW05dFOU21R5mVqXYmD12dKbdMJ0z15MNXRpKEM0zcufDylHRjHK5yMk8GBHT
a3pMmNf16jXOsRLqbwO7E48NPdoUOEGFZEux2DmlWDT6i5H00D6AL6E+E4CLR0J5t446QXcYnD7o
YDvyIXNWdXOcV2FPNx9Gf8hXVLrp3tJx0fUNzHx9CQ8zbH3kCiDW6tbAkU8lRWrDL/3DHdphe32W
Ilyg0cccuUQJHWJOoAz3Uj7PzqCH5+7aWLWYNRgveIGZ5hkPRZgygp5oFGel23iqMsotxZs85/xH
9Y1z1AoXZ4nZzDsLFjTexJgQdjxe4xjpvqYDGMI1uxmapPBnrA07inbmRgTFj4Beva5ao9aJuPNY
VIPUdub9bMX0v6xUPWTx+LBIEPNQm8muMAY8/0wFN4aLEdFYjGkrjqoq1T07WRbQ8RSChgtqxeLE
XCYvik4HxHUn8tAfV5R4QI0NJlxhX6f3KjmrFs03yN72MWnZmyFUhYCAvbZQ9ixj79McDffkdLyB
FiL1oFem7TTnxdoM2halkl9UGFQEKPQgA2eAAgRJFYEdKRNho1rooUthYTQBlqBD+ehBM1dREeM7
i6s7CkKJRr++D7OF/0gnci+qZr516v2Q5J2PfqoIrF5HcPK6LMYFjeQhWWOpRtVAl1g3xatdfaXq
tNXNMf/Va+FjY/XKBgapgjMBt5rA0rSXeA5v3AIM9khaPImMUi3VHf4Faxo21ZSHuwhTgpEv7SEs
yOwczA+d0FfMRL2yzSHr9rP2tESF7odYaoKiXupAZrwLwhi2KKmYBE8uHxeJe7bWZH7EsMYb7S49
kRfyFSZihqZGatqQRJ7VKN1hsSGPLVUOMgDKnlGADjHyMdpj54kqAycT+dCaWwbTesIvhUNksmHt
LQOFS5QroO5dhl9mZaDTjOO9lnLCqhXtGVEPHvxKOUYua5imMFSD8mFsImEQSFCciCkFNFteA6AI
lnWRkWVpDwW+N1ajoP5IaomJ3di5FahEPKLaxx2hDXewyy8ouc7CrKKAjf9bjPrvvNibQhHTUVPn
yCuKcX6VL8pKxumKLrzQWLlhDFsHYgw/0P4fpJFHJwlwXYmMCIDdxOk5K8Jt5/KmTSV7GOL4LjO/
4wnW+JCNDkIZ86XCbEKhAP4grrGSwiPclUX4mQ2ar9dmsR8ahpqEolBfrUgcdIb6ubSEtikOdOEI
uyTlYi7lhE0tB8VADM7JyHOJQWSgiolNQiD1V9nEQTiYZ/RS6VFRgeDgU95WIFH3fOQhcMf2zKs5
GCmcSzHyiiVWw4JzIT4d+Gchs9iYvRki1uVkNe6XxVd/QpB4j3Uy3kmFMJVGrGdZ0wEf4DxFCesb
DUP2/2vMUbsqo8W41L5Ezgc3CT5aOPoMemXA8C0BekiODcIX3Rust5FxNiF8za8lk5h8zeyTZuYb
OszvtiQ5Rm/CezRLDgNtGyM8ZpejXUKMNbqwAGzgHhkUd8GcQ38apocpJZ5Ac4qBwDAwdZ3e+1As
v2CAKIHC2NZIJDVvvzTIgugS9JV1IJrSFiGoZFc+Ry3Gbz3BUB9VGiHyaJyGRgMTMKUn+OuMRNoY
IW+d3yVSGzx7zJWNxBSrLvazHfLtMfvRIlCofRpG/C2CHFCPtGowxK29UWV+yoyq9+wa+Ro4lYS3
pP5y87kmsE5v9p3ByGmkvhL2lyOAwYcSZp6JPPNkZuno6RZOMKE5rwI5N19r8leAR007qlJ3k45w
N5r53qAvRA+c9lWMGAMIdFptp4JuRzzbe90t2L9nxp7s9UurguW31HcHPCE2IXJyE9snw7XesVYD
pikBRBJ5b1lmtGP1S6M08nVVMAsNkxcVXkTsKvvYUD5zG4o18Wbqdm2SsCufnUAdp2RLqhhmames
g3l6MKwq2aIlXjVJAueLG2HRIqy47MVFVezhYAPEttFAbIs27nelP41+kcv3irieMxDLidK49TKA
g1QTMQ28TYmucTNGEfmnrn7TYB3CB0j1c9JjDe2DZZwio1JgAcljS2sJwNR8z+m4OQ2rjqDUyfmW
7QytMoHPVLxz+GHXwae9cccWxts0Lf7ijlSzzfQ1ZtQ52YxbxxKWjfdwCXdEgh/d6J38houe48BT
FwfieK4Sg65CXux2rq4/OeWEImIKUEBmPqh9lg0DfoqDoaki6ghBb87sXyh+Iuo7Fp0qiBcKgbKm
1GAzscnr5mSMjdxUjXx1+A5O5Ezu7PUEijfrzky1B5LZwAao9kVxu3M5W2dGyzXbpTEYFtI+IsIp
GJyWnibLtRNqPyGc/AkxOCaRSNdIOhLpC4gQFilUAoBZqPYmjmyYoHROfidD9TtfYS0z8u2dxd+2
hVOMoDW5m7X2sZsIqR/cKj82467QILG3yA39nNwXhp7Amov6p+6M58pm3qQ9W6Y0dqRBwVuHcTvq
9gvS5I/ZsoNkqC8wW+CZ1/nvCJLCQEgLFEucz9RF8/QWTS5ML2JPq0Xe6kBXcP3OqS/zAW9Kt+zy
8Taa5q9GY9xt2sorQujn0OxeKMdLjbpxwmaLjqgZSXrhADTGbYo0j142Pe4ehErlluRARvZlcQ1f
OsqD4pJ10yFZasULQwmbhp7UPdrx0ECpDecBelnT68RNnlNKII4dZC7TTEqukt/A8ogeEgI/ZDlM
BH5UGsgI6Vs0p4/j3D+U+fA6rBhMx2yIEMq/Jld/HFqaeK2YGQe57ovLiKAsR/MHVdNmnsEYr3bE
sjfedWN8sa1+1zTUBO19nxvuzkggpTRiuUH/OgUpAbxqtGa2Nnp9dFb2jS3NjfWQDaFJnebQ3zeR
YFXqDmpFgSzg+uj92Do2sN30MBiEJ05lIXGxI0/JACT4FlKCnSsDebUp2vNe1Ad0IqCB3PEYOvlh
wqS9FcaY76xqfCh7bTgrH4Ic+Zs08802W46jGxm7phs+2ax+AshTAtBgcAEi9z5Nc+YGS4SNWiVV
A31TbDDGaPJDlQ/fHaxxOMdFQyz7MO3KhaUnJid9snEyF64Kh3JMYKqZlBNW90TCZ88szD5MTuqP
ofraxRNjO0XHz4pChBkX6quw727SnO67Zj7MRTMRieigvS851sdoWLU29V6TRc8pc05gRZhkrgzC
piw9ReHQ7GyHVTLVQxBNCWPP0i7PTBxI2KQe3kYmcmgiHZPGmHfEusAEYAXbrHrlwOz3JcJTEBK4
Uc1Y/OoNWw0iWb2VcZd4trknfPrGiJIv5EEf2KWGjSS6sl57mFJOvmP5QkkrX0z1gvqF6gkZLeag
FD4dZbW5LPMBOtBXDJSja9zCQ1pabwF31RuD42Yz1Qj/RI9qZ9HDnVXbzE6Latc4KWJ0d3ihfc2R
7ZAZdkMqJU1uO46JVyU8fIjF5M+98VqltJhpHfwUi76vbcXihIrT0wSlhfKEnXUfsoNmZRkWxOeM
jo7AvuCpwyDFDb2czQW/MDhYT6b9KdPcZsu2n4ZQifaWmca4Cr6TKtc2cYh6qF91fnrlnFNrQFHb
uYz3KzXbQa20kN8op9JZ3nDI6vuJzE1GMpy/NQnlrMRqubzj9hObpoOnEP3QCG7Pc0avyjDXETX+
gHjgiIWxnAZdzWQ4oQitVJjOTaYfTMb5nglKJ8hNZlrdOIZ7Pf9lVPhUFzrout26j5H6GlWPbaog
5aCJQ92mf9kouNja00psQthlhfxMCjYxsxY/cM4EOaAMtxQCgL+06b0d9NxzJ/Uli+rfU/aIPu02
mavPRRsQdUg7o4hWn4UF2EAp7AvEJI3Bl0QslcjqNkKb5KAe2cGVX3xerQqng/E81dlrF0rHm2b4
/4sMsmTumf4nnbc0DLXb36YAWq230EME+xcUE/1DwRyMipfjSA9/M+/J2PRpF7s7IEZ+KMb6MBV5
6C3qbcjWEeEnqWlQ1B0TVYQknGPbFtkdmncUJWFTcAdaksTTsILYK8HrdelBcMBTmoHMOfx3rMU7
SOVNafW4+AGS0M0gjVVlV6iZRxv+6VQt98XYf6ZkhCp2c5gF6hwsJse4wgQQaoFcz+J4H5KgKMgs
EuGdg6vRI+nukzn+yvT+mS0L77CsSFPl2zyuSayAwW+6aSciS2B8r5/bLkHbYd/EbHgdGb4mjZB0
MxnM9eAlUKLtVEze7I2atHogBvlFi9hkt/R0xlEZjoC/FzjAS6kFrTB/jQaKC2NIaIhq1RpluynT
ZYQPKZRtMi4XFZMS1TUyowa8wjL9kPKQ+CRCbYpFqfxo6j6HZH7RW6Fuip6Kzs7JANVKzPPElhYV
ZMB07smSjMQTkQvq8fpj6qiOr5do34GVHdyLcAgS0SPXpPkwC5gFgsJjUpxt3YHTrPus3dME2JNo
iBs9ZrJPTiib3IoxEWc9ruSzodtqjcRFpoXmEiZhrv3KrNxX6XhAyd6iiCNJbQepmqMsaohdzpcJ
1UVjXxoJj3RO3VsmhNHGVWKBy4H0zojUCv6REeEyoGlVwja39Tgz0VNQ16buOle53mQxmVvfknNq
yTQJKlMZFtAXjHawXTBHVZZdm5U8rkK6H1rwXMl15P+VhF5oVtXWisPa77qZWYlT7suGGXTaRuem
0vC68x7l6h1ICN/AAL5H32uSu0y6vJFSbGKiaEat2tUhwKycYpcqwdoqSZPsFZp/qE1KekIlrDm1
tbqDOsxPEek29xZOobk/93NteWECPRJe6lGdtLUJR1O0qrdKgzxJKxUoHjNdYmMimEFTjG4XW7Aj
sXwwphtJYr3iCZvcHY4ogS2aanMDmWI4U9oy9JvITCVuFa5IygpK5PVbpE18LYRDbOMMmI/+kt0g
EEO2UDWA+jPm5htrTdXIMVBtoO+jVM6R7cAaYCf6K3fkKw4SMMBp6jktcP4kxeAuZ3UitR0RgiOe
lkbzyGNnoilenbHxsDt4gGLKwJy04/W5rz8cTtj/9VrX36ko2qMyjkE0diZxUsxWrj8wW7W07erj
FCGTsP5MMIBBbvvK+GJHdnu9/nrXbn2QBuYrsGomtZoNoZ8jD/GucHflXq4zNZQB5XH670vX6wph
HppJswPHqOlsJETi0eDk3TRkIoSK+l+XrteZda8TUUu2BXEpgVATgyMcOFc66YcK3a/npsbvLlEf
J74VGwEui+SypvKWpHFBnkGM6YePpoorz4lsms29MDZub4aBM44jEZjmrazH8mZywOb0OdLgtFMv
tkvnF3IpK2HFk5rtiTWFs/5EmKOWNP4wFh9qq32bUx17QIzp0SKnlVAi+gyUThS/8wE+dfF8ieJ2
HUNE9EHsbzNCVmNU5jO+sgtoOeViLLdFq9+PuP20NH7WlupOuPLSt9ZZV8svFHw8OEGS6ZbobNl7
YGGFikeCXVfv7agCPqJMFzLDIJ6M6F056txqenMXQhKl2g1UcOKuaYZzniwZX1iGzgrJfLbb3tdR
ciuzmJ0r+rNlMB+HKPkV9xjNbMVbaEzveroJgWAWz0hiZ5awbWliPnaqvE9Nxr2dPI1ho217PrZd
NIbxNr4FMQvXOIMjY5fNjxj0W6dLjqooa4JW4puMPOEt0SOwzeboaxzMlSBZ7hbRviaMmiYw0mqt
7N2pYdrvoi1ZLCr3xqcWe+uGEMlK1BH0vv4gwUEcdEM8drl6F++LdlWXhtZnpcroPGvjd1Y7GgnI
2q9YiT9H3byU6D+AL5IVGhMbYmZfC+M1IHT6HgQcHoYSiOi6k1Js8mRRoG2bxbmJU9Jsx9HZwqP1
OhR4vdJceoPI7SxWPDNHtW2S62wvw+C3Fvm0OdBN3SnuTE1elFG7Wf8tevbUGtrzbPyAwlr2dRkH
NZprGs0E10iyVzArxNQtBhsaR+e0NIwPncIxO+ouUCy0X7lTb7SwJxw17cjuzYBAKqQ69OgIOImr
u7imFRSzOzMywwfNenJBVu/r2X6juxW2NYLktlTuu0wTAZUxc/cSTk+xzGMWgOBFYprcSYzsB0uj
00rHI9q0mbGrDI6WwtbOupjPriwfe5tgRm3ZAxzSGLM03UbmrCdTfbD56lAN5i0v2JLNutNsSYEI
mO+orwk/11//XIfCjjCj9cokp48pGus7asgM1boLuQEuTgXqSPy7P4aqLTsXWBw4JTuYBv2cNkXQ
hKtr3E6Ts7ov5gq8NMoGnB6EBvfRkeyj+wpuP9ZTiummSH8vEImp/5rntEaLknWL4zu5OBptcmlF
81ggFTatbtthHMBzEn/GsQNKLGppHU1ebNI/yXIVTE18U0uxGWeKqLiUXzU6fnSmKkhCop+jJr2J
bPfHdFtyJIzkYrOAylT5QpfPmzONF0clc9KS1RbZH441slRcfM+khETJ3hHZ2czh3GUEPHrQ0cTJ
TSfKoIryHzWVfR6MBoGrYyd8rzEdJBXfDI24raKyVRwEUDNLOb8puS2flAi9JI30XV4wxZrXaKK/
y5bTF0nQN/hYGWah09X52PBEs7UCU4eO2BvIVXyQdots1jWfaBwOjFB6uR3l9IF+qfTDuHSPaXyH
3JN5CVpRv66aJOA8FehZfmsVszzMhLwinop8qdK+YwArODlw1sQc2FF9mla1S0MAbGbY38dGqhxG
Ur9NZMcw6QhxQXDJ95FYrpKBLNHnjM0WxzrCeDiZdPgVap2DyI5setSDVmuYWRtz8fLahW2tN5Yf
CvlA/94NFiG+cX0P8B2deoewj1XAZDRaDiktE4VxrEosZ9OyJ1MxN+cgYzdLTSXRz9W8yU3nu65h
7lXX9EkGhEUr0i3bqzfLlgDD8OXEY+E8xIsRtDq0Z11pmkM6mh+9Wz8pjrFnMETVpptbZzxQq51j
EyNN5+bePNdPIlkz1mP1azJLytVm01/aDH5YxYpZr8AevvSOyjCim4dXqbJXHo8oQraU+nwz8KIO
2cGya2TXNBWWxYvt5bsEddxanLAbQkNo+X4V8i0qwm9rVJ5jHYpoWac0QIqv0IwObqGD6SfGmuiB
RX3II/f5fxF1JsuRKlkQ/SLMmIdtzpOkVGrWBtNTSUAwRwABfH0ftOmNrKq7VK+UmUDc6+7HyxYp
NEIZcasvu8zRfzU7m5C0U579+E5wMuE8dJTwIYzdT7I29qEEj5bCNF4yR8ovD0M5XlqXBUmFQrWS
tXOBHnysfNICLX8fpgAb6aNUZs5ELv6rjOqBO0UtZuoEgzvEEmpbltEn+M/FAGcmxl6kPv32/Xn2
XXp54a2OEgyXVBsfDz65mfSfmzj/1aW5GagkWxvD5JJpVyCy6M7uswCKf7prWs9hOp3elM8VE+sn
EdEqJX22TMOO/Q8jfPSIHkPnQKafag/2Ok4Jh2sLgFj0Grnj1Y9oxhPWgoZ9NP38xgAlFwieUUBr
tgOqvQK740MNinKiolmiq1AbnET2RYafcTs+cuMqbP7Z5EpW7KZI7tGV0UkPTn3yqFHRtkHpqc2w
VAXLxCB25J66GCZt3+6deSlfTsgH6eo/Cuhf/Da6uHb6hDTEy3rH+fRhLrzzoAXn/wE0vb8qwSiB
QsB04Zbzk1NRvWSFVJgN6lyN/S7znC/wXkhlfddthzDiGxG1DVwD/IM4KxPSXZUNLrglhUXueCs7
tGbEjYym0jo6Rpa/yzurW0f9pNeBTA6hT0mM6w4oBN1MbgwHcO6JFoGBfHbqVe/ae1Lz8Nlm/G01
9GCvTBHEhPwvyM1grepkW5rGz+CABiZ8T7ZuSK5VmP9X7+Plb+xdJgGwVJSm4g+s/MXIAdy7rh+m
Yr5yybF30ex3JQX0/FSfmRY8T5N+79r9e5f739VYQQBoKZZtO66lUYIeiSRbrSJIT7SE7QvRtXtP
NRylckIFOr3BueK5ZuG8mMLvJkcg1uQasAh+0jRPwihmlsxZY021j3G1uSTYAnc5GJlFb1w3bC+2
jsB0kwS/ecRgbfa7qBseMrZQrXKsU4o4NpHx5+zWx3vDHT9dbLQngn6HenTPFWvTFZEncXASvMbx
OH4TI3iI9dGOg6cpqP71doGY0ZXv3YgYxNW9knZPAjIlN6mIpnHMukb9LNc0PWcynDeWEbBrteaD
xSk2nRu+W/AsN410kxM7IwT1EtksSSdAEwn7tlVGbxRYMx50Un1kpnxf3iQovZC9KQsbKR8sJ/iG
c2hfsAXF1oeneLME0R7DegX/8E0rzEpnhPoYyKBIFMQCwuLslAbGhlG3Jwuq599tRQq0/y6P39gC
UpFgtv8llfcz29/CSH55dn/53kVEbJCtSTzwqb6kJRc3wJEbSGvfxt065RD2ApsMjp+c/ATgmQdT
HT+AlJTSxNdoDm4CjRdPjPFIZSOfJwrb4rw9GLa4lmp6cG3Qmo7EEsF2p0WlQtNg74WLRWybITlY
tgXQu3wOm6VA0fgKQjqNGjpXgt6/jfTPR3a4mmK4bhin9k0+vtdz/jlF6T80dVYE0UU1pI7+I5/b
rf3XYRk43LXy76cIIw6DBAd9weml4PDpRm3LyRMR1jjEVptsR3Nyd6aO7wWR9T1dhHzQNcq7zy56
N3QLN75r15WkN0J3znwJk+VUZx7MUrwaIB7PeWzuSfbx9rTceII6fsrT8qHL8JKhPpjLUQmwoIWf
ZLYoOAzJ1qN5LFXplnfnZyXtW4VB953HQvKhS3lKM974I1G05tkgEbeeFWdA3U37EaXET0VMx0SY
7DKZPgvbpMxc3nvd8Eg0Yy97n9nBOo1cI8AIU6D/TnKA1PA8ax7PwVD+skd41Yb45cjz06SwTInE
fU0GNNyS1zDjaOYXDjpJjggEixZ7BneGcuKfGYWc6GQ+nuPpcxL+J6Xg77qUn4OGqDlOvEB5TJwk
dYKDkPFjy5YvhSlbpKnYdSjm7Ks+HZwlq6kDf6IY34dob6Cq79j6HFKfvx0Tw23U92nQvgWy2PUG
CpZgfRqF3amo+Q7H7Dnj/cuGEbhiKc+NFLdOFid3TLYBnXcYLni29k1za5fOaN+xGBWqXaAHuY3j
6j+36vYc8dRWtPa17Tk9kbZ7rpnHWy+gXy3OX7RRHaxi+uQSHQDIcOIzH2WVtZzrou8oQy4LepIu
833h8C9uqi4+GEm3W9zcdM4UO7Hz3eahAupB6cvadWsMES4xGgjP0cFSGgeDxQbFi+Nvi5ufMsNv
OcdE1kjhKdZCNjT5tRDjL9C8lyLn9QLk8DCBe0N3uFLwc0qq6Z1Y45YtI6ujIHsZuNGhbOt7k4XN
8lolqXPBEfJTRVQmwO8kcEpTGC9dme+jKdTQrzhKjO2LnZPabqFaggp3N95c/LMRp/EJNAeHWLOr
oncnTj/DpPzPs6wH3XDuSkk5A2rBD8H85qf75aW05PQ0JeBeQQMdx4ZmD3cRIqbkxY14eHIIraN4
L1t+GhbdZwcTFxu3V9R2inkc7NhJ/TJrOjB73Hi8czvFprPGsdci4VoJxxXS584QPDa+c+qcjhWa
Xjfwf028AfHYXQT757Ubtk9/VyF1nJznBVt/037rMFzmvTrrGvS3Z723UWE8SEyTLSydIvcf5zR9
USK6Mwv0PzmwOfLi+kyLFHfWustJcbMoU1Wx9WZEhsmbfgl/nCcxDci0CeN+N2LLImg+Vj3J8fZT
KuoInEgba9O7n0dsJmo0PnxaFNaBJ+jpzU1CY8HEwr+daGKap5MSocILaf3OlWwgeKX2em6c5vz3
Jat6tiI9WyxcRHS9dRVqt40Q0Y0hLvw6dOl/hh8r4CKvXWnfYwGt9n+FKv5gZecGnvi5LWtyrX5L
gtBoT5y5+PD8/fJvA0X6asVBmjQY1SHrTomTw5Kx4DFYHQu7NQ+xlyU0wHnGOfH51SA4iVhJc+QQ
aew9aDkOvQFMz20UnThw0oUwsDWZuScf2aETdQrwsvxtyToub+Qvvvz91qY8YQU2J9v6vQixLvrB
icANz2gAfZtpqXgVXs6XIR5x2wEm0cv/ZsNLodho+eXfn4HWFGyEx4GOM8jahHXEB6svKVTD7/33
pSmJq1DUiNP77/eZt/bBe54L4YzncHG6pB1DlIJtMy3NpoBEeXz8/bKDqMzjmTSgh4sf7w/m/b8t
XBIfhqIsryImaBTa4R3nSUnDywSlhVjb0NwiG7jdmBrboEu+yqCM7/++NLDbIBd47T6e9GsD9lqO
Ji8VhjIC0e7NkcgZfX+EsVqfuUg53Mpwqe3kt5wnL6kq7KPqtHGW4KedJKToWoJhmL2JJhMReZfR
8vEftvISzPradN1/E9K8Hfb1ieySeEqbYtfaKdkERbUxbuYMr4X8V/bmq+liGoy+cHEqrIrIR4AB
9mZnRqdgeXcL03ieMm4S2iQW5v7rq375lE+7WdrVh3AojUFT+oThZa/DLvx2wjHFHRmwlHJLcvz1
rh3aTdwQ0GpQ26gPtRNmkuDVsmYTlyBTfJDErCmpjtxmlaLwRwX3IS0RbZKHW3pp3V3f8P7a46KZ
FSb9LHPEWejvl1TILMCMYtubcXn4/x+xlj8X4O9ZaQ7kXJ3ztxl1yS4YP5O4JEemQtg4jT50fWPd
1QoPQ9pLZ/v3NsczbWoZNC4s4nkE0ssnut8mx2lE8RU+5rAmxsniYFlZec21TGbJ5oTNMbswqj+M
rdHyGgREe3ZatTj3M7mcn/KTdLL0yYYHQUr63Rt6fWjS/DuhsZTShGHjhXg/iMYso0fOM1YVW6Q1
fW9ND04BJQBCFW6GQESnhONlpmMGZ5HdyHhu0yKa9n6WTzSAVZQXkJ8bWRKvvIXsb1bidw6zgwP+
6ZAH4R1vuXmouHDSpsGHYxfdjr4bvYk4555IgcKz5EWRvAABdkTyT2AItca6w6CnzUxdiybm6OjH
F53MXPpBL+9rG3xaH5buZrDZqVncwZuYlukZOewc1N2qbWd1Usl0kQzNRyOxaTpBRaG8OSBJmrwF
NOS96al+N22ErKSbOqJNxnxAGm8xwpCfTIT09zrcJ0XtPOUdFrZyqTPBSHkIeLUfvRK3gNm2Vzpb
Phrxpsu2PunWg5fsdP8i1eQng5NM3TBsYuhthrF+tBJ2Aa0pkz3eTTBKbBtMn8UsFOto6xks+pBi
5Y5WDIJ7jnpgXQz5ihsCJ8MDmC1Mzi4w7TYNHcj12RvNmo/56H8uIe1sRAR0xIjtvbBvHMmpLPUz
b2eO3bDXjT+uLAzlUXK0yvw/mlnp6PZNYovdkrpvvOYuMyZujGwBD3OCShhLRrl2zj7hl9/m2HPv
+o5WAwvQJ+2HZXB2Awuk7/QvgF/31mfmfFSUkBQ53iWia90Ls4p9hgUKTb8aupeIBzS4hucptD/l
Ar7AvNjdSqoGc9edn8vlC768o+3XMcvCsQbhYopX/GYXyubeidu0d06oAbXn5BmKit4P1OPsgZXP
FXpLfIv8K20u03k0SKUXusiAXTIUuzMm56nzjT3SDLcaZ/ovn/GjNmXs75VLulI343voxyTN+dTg
w6chlfxwwueLlW9pNt9qHkHFAEROrV9XqXd4unyH4ZvrgiXAhS3CdrRVdzDAba38BsuN5oP7XDru
PRCS8MjQegphfTem4353wvmekJHIGYxXUc/qkvfTU1vk0blnYsdN6x+L3H5lDknWqrL13o3E9Eg+
5K3NB6AiU+1x7/VZYU0g3T1NEMMyQ0H/rNr+EQp4Vr5HJdnU3GdKDJTzHM+0IrcoxclEe1LcIPrE
nXsxU6wAkYrMZ/TEfzZWXz4nZCmzaDdkif4ws5RS0ETdjdmphOrF4tOQUBMjAm0e7eCGNVMHxl1i
Hp67cJzeZ1rndFOKM3eK1TiHFcRy+Auj2aqr5TMzeNJ1t0YFWBrIt/laQyWdF/6oV8ycTi2sZMwf
bGlmnH4cG7N7zACr0HacS1EvFqI0PfVyuOHi+umVoBc7JB1nVFO+Ms+E28VmCEuxDasQfo6rKtLA
k/FEO99DHHBtTVZ6Y7a24Oe4pExNkuc8S+tVP4bZ0V1iEmErg4upuCTqnCGrrfmc68H/9kBX3tFS
8OGME1R1IsfXUA2MTR2pdBl/Go2dX+cEM2W+NI46JiuCdIETtiwzjWnJzS8ESrwG6Ov1cJmE8yBH
0A+Vbbb7qIkOqPT5q+0Hn0IyKI+ZTy92xK536pHcBjc/VNk/kcABGdQ300ay9bAj7tLkTdQS8lGX
Id4UZf7czuJM2pwNRRAM9y1vz4H50NyjdMw8/Ul35N5xDuv4tfJ9nrEJxl+3a/y3ukckbx1Vr/HI
Enro8/HmZoncMgALChA9modj423q2VDhZ0YdcwLWsEVGRBmbfsqPs2l6F1ta019GzFxV2cc07ziE
ZhmpHqLav5Qp8U3DDmwyVqN9CSVZ/i4kuhKm5OU7L3FXjcR5Tz1reOcFSPed4kcnZAAVp/iXAcY7
257r7KTu/4EAy+5lN2b3HguRVANrbJPpHoejvwsYLXesRU4llzn2cidgGzAigQCoWIi9WzH7PFPM
u7w2klPiJdGqsejEymlCwJ0OZsTowouPZXE1VJqCQLO8KPIxrK+p3wTrHlFUzPAh8Q+tc8HR2NH0
lMOW26pBW1dd7alHk5u/LxJ+O5UI6Y6CsVRT5sddZRN+901vvflJxaAUghXx+m8lphNthvOmgyK4
nao70hH1cbZ6/9/g13exFBviEeXl7/214V5uCOqvOAe47Gs1e64AYtfExnzDh5xLyXvF1PMikw+P
3sdtSaZjXQrjraxiYx+rbJ/VDq7zpMlWQWwOO2xs+YYziLMNivi/Vj2D7ZMHTMf8UPB8NoDmf032
OCfHbosNJlxn+mxGmq2N9E4NXnqx20ltSyp6NjgmD/0MvkxSYZsrKPGRaKJN6yG84gU2cPBVBze3
oWo1CCiSZYCGPvhE/OUpraw/Wmq0rwIhuPGS3ejt4Y2qA/slYFlOPsTV0Ig2f48Rl16JleMaFLx6
FSnj0WluGKBwF8rcO5k93k3Ic/ZWt6a189LG2dcZ1YaZx4bJKLS/m7MJJ26ln/OYsLh0tPceieKx
DIS3E5Apafis20MmUUYFgQ/h+V9omP1WZuEGWuO6cWxj4zD8T8RwN0GdyQOA076Kqie7IITSC99/
7rly2eHjLC0tMLczGlTUY6AbnXlvcCJAwrUeIshpJyPX+2l5+2yh4BD0E1ogk23vUzlrBV+oRU8V
LK9k/nJRWrY0I3YHlx+IBXp6y+NuWrkoDRvS3M4J9D8UEmdUp7zqo6vHzaAPfXVOzeFT59nj0IUK
noMsL3NH1MxgOUuixcAXqoC60klg7pz4rRP9SDKNCVNM0dWc4iPqNahhrAQHNzYR6rQlDyEGWcLl
eFkBnRB7IZAUxDyI23z5qzR+/DEMYJXOaq9C+0w9eIPdtLzNeqTUwsTmEWsXx7eUDMrEyUUXJ7dx
pjqmFvGaPCqLDrYTh4gwf8bDBtdFm3zElCqowaabbprga7F4DzpW2oGKABOJ5piyV+N0bR4slq0b
G6AHn5ocgxNgKIpeCrnxsm48olkbj7kLqccARaGs/+rGbH5tu/nI4/YNw7fxpFv3OcUo9uPocle6
XbcpWeffuTr/jmLhv+YmwX2vBLBbiAwkFC/aivy4tbfY6dzScOawrursn188Jm3e/wwzyX36EVas
NqKboTiv6FaGZ1M0/k6yolrz3b9ctPISOQIgRBUQLx/Jis9wQI95Ja6kxXZOHwRXpws/gFBjXkQn
gDuS5FcPXVgUU7yhtNI+c4Tw7kBK6U2JG4DTsXavjn8VPJQ+dFvlKM1sKDm9IkhELk5bTo+DFTUo
sphqRQ4jnxd/N1BmeeUU6F49RF90JMrU8sr+8RH/Nt2A8YLJ2Vl3DS4e25pPtZG+zQPosFp20UF1
5b+SDTl8CWPeUMGUrLOWBgu8FCOHqB4uBa3Q76bF8yaJqH8wgno6y7D5paHQ29YBOLUQ9Q8tyr6m
YbczyXbt1CTt7d9TtxmpSQ2tX1903H3CE0uKD5w8OUHyDBdLZ5w4wEMMsKu3MsGb0xAtA+Zcmttq
0leqRYOT5aTUKEeIx+M03gSRpM3fDdmvzYdQedlu1tAoBliIAFI542QVt7am/qEK3NjU0LEybrhD
Nw6n2SSR07T9Qxxz82kSHhbpLF4ZiIaLjIhdVYRGoYA4m3Hunu0G4h9uObY5dLggbCwtWB7WX3uk
x5BtAYFW+tkmEm5uleG8c7Fl0TNmHT3TuTBSha9x9Jn3DBWcbdMjTn3WZHxWFIhgVFEeE1lUZHvw
OtVdegs1Uh0xHXmsoxfllfSgk+7dmHNt3eLUy87TYu23LLu+675KDQAjFtHa8xya3fDT8gboZ1V6
HDyNWr7UTXoOzTrABotnGNq+y7bKqq7JuiQwin2ep5Ib7f1cB9e4nh+MCQmNxumtkH3xlE1DiPqZ
3rJIdnegi17o/gV2afc3tCtNNgKrDHWL854U2FuYG9WVV2adBAsqcuoGyokKfmsjTyAnHHvl+dsx
POIBr8npNcS+OqxFMem85RVdG4nv3VuJ1W94aotLaKFDdX6z7Cp898nXaol0ZZQrkWdovGikuSj2
T3mdx9AafONos6dcDSN8Na2Sj8mYYiLX43lKnfFa8TfkhD4xGqXWMamN4+xO/TZqbPXReje6+PRj
ViFvqFH+C3SVnFXFcMZyIG15Lje2jTshlM3BqvTOLpZ65z7/lrmIz3GWssERHJyrEtuhwva3hvsG
vaanLD2wzd9WmOYt7zSiBFk61wgvZT3xnpD7hSFREv6tb3Pf/oiOTwQZjvKnahJ2lJS3+O7k8GFn
OVLmlClBzsK4TtZxh/33ZDo2CH5TIvXU943hTjcXPtPWFuNBsJyEvPlU1+hqSSCzC3V3S/q9uYWU
qR+9jh5YhVJPPBlVS+X3lWP99u3sb2NnGDYIHyRMKq6jZungGUALHz1h/hAX7O/gIz9qnGexaujg
LaeDCGhFw17F1jkYg4OJGXjlS0s+diF+ZIq6K2o554bObAZIbRKux9Xkoocpjpti6Y+Dz8WkezJF
nN0ggD01JqU+bo4Tcx7AweSjsYMVuVedC3ms4kwbIztqMhJQgRrS4xjeNlPvF2smu5hvYl9PSygM
fTCNZH8ekBnInGJOx/OcnWueqUe/ecxbipy5PHBX1C1Xyqx+CpZyG9exum2cX4Ykc3c1HPJta7t3
taD1oEtKEiVoZtRWhvhS16mpSalzo627+uBQhTs45FxIZoFY6e3vaBwbnJLzq2MUGM6jpQfawBFA
qqFFAnW9DfIgXu/UhvxXfRa14pKj3tyvy6tZKo+9VbBvrGMHd8nRQbNNDKzH9Xzpy9l9HJTcTXnK
7B9M9LUO6SXx4qdutNtj1Bf3Yw7FVM8E/2sqRo7sW0g8kDBf9VMbUymWeDh9M4hfPTYvDmbg/dPf
OKbLgi1dhw3Fd61NY/SoYbl5YXNgb7vQ8lf0Hp6aoW92XoUCNvmhvbMcJ1wXTU4CzWAPQo0Ee7Gx
3KXyk2mm3UbjQevpohtyqKVkNdVi7GcAKDkmnMZljuOxrVUMDLodzG2HA9LqlUWW0PlsR6M+xyPv
pQPQ9+ha1Zfr1QMt6nF/lze1s0bmItNmusMlw4JzoQHx3hnldPj7XVTvK4xv5zhg4IcZR8qJhZZC
se7xANPHftSzCHm3yKRHKp4oPG3l8q3xNvBja5WADtxMzdIVTRcDWnZaXcowu9oAqHZuSLetBw71
3skg2sPTlgewbw+pHb5RQV7c9XZ0T1ypufjg1NgpWe7W9l2mr7a4s9MvzcXy2Gn3Cb/OwzhOLwDX
xH0NvizuxLIxeW3KOX+uciO9GtW49e0ivzQpJd5FMT4Oy9M0T8/59BcpFCDRfObbcYq2qorcmzto
urHxck9iPrYVaIEYSfkAGJdBJKXQVPHIzElh0b1DLkW3n7URBWdfBh0M2sDl7hfll1wE5NVb6yjy
ZtjNVgpa2Cw2sxPmh9zB49N3xnaamE5sy/+WJrtvMlxi5/CAXsfIj7vCweMZ+ZNz9ifrLqc+7Oz0
lyq14IBhpUkzAudWamJC8xnKC1pPrUExheYTNrNG/qB/ggyuFaXoQ6ZIWzqonrG3i3RNeFSCnUOp
bLqGrRbz/9CCpmgaAt8Z3fOPqYHAzLt5Fw3Njmw/SFB5KwqaU2LlEGjblk7V7H0awanqxi3UWVD8
+mK6lAZKXaOXpl6vuXWttna2H8XbnlsxPlDzmEWs3jLIn1Mn5o0Ii1tQz9t0IPrnifi/dDbVvSN7
KAfFcCcG5jGRJXc0C7wnbCv472ZyOzhCw1y1yaWCs8o8usbzmRJQusIJeEG6vJpubd4ZAbLIbMKV
ReqhU7Lu0mIHCUqt+1hPZ6b0lsHGxd80oOoWyJnA8IMLurO5N3Li0kE1kqPCp/xYmCQ+x1ijJoEW
g5iImAyoDLzyV9pae6fs2rPjcwDLPd/YuNTab+rQAYlFWm7boYmuaqdrzqzc7+ECmHvLIIqbxipZ
xSGR+yJbTNgMKOd6Asc6tN5Japx7/gwddMoEBiSf5LykzwYo1qXNhukyc/pD21oEeBv3sl3660mG
5Y6Hm/subpnsq63hMmhRgeYCQOVcWU8Ms1SjAJDyUQwqXvXTxCYkr+k0n0TEHI2XlLMVWUBFY+mj
gjC5tngsbZiIqTU1ijUErWiXiZcx7NSDsuSq8RIQwUOPcA69m+UoCw+Zv1CnssJLRu4c7/RGjg4W
8qpQ29kLNEnhytzPU/Hax+43eDy0WBI6oYW8UnrI1mZZXqqOu10qLefYY0DGOZQVj70pX2eLYmiH
oQd1JBTliVLyowp1/BFpL0RwkNl91JSrqEmsBxsnGKY7z/30S3LGQc3/AT6FFstkchbA9EOKEPHg
4uoPs0A+2mEM0bNss23lTh0PG6ubz8HyJc9acfTskNC3+sh5iB/COTfvYVjO9wEClT0k8Z7i5KJZ
qZmHwTjP3MgzI734ZfkykN8DKVpnF2dpoxm8R1RFML3LF/QQuhyWX6GJJvgXFlaFNoN+43NixAUV
wz0I+0NIQRd+GvzBpY9XOW2D/pAV7WNUJvxkXfNrJkO6qVmxArQABJt6BplJBQklpkj4jmDzBtW2
fjYbJJS6+C2jeYKsK0PSMCUfM86PXEAtwC04rPihjHqVSc6poxyPUa6sqx1AxFv+qrjcsfYtzjz3
P/2s/ZZTFu/apTfBjeNw66092zDuhj7IYIc67Z5pfTPEhjqVM2iWXIXJ3rPmNxApyaWcq/uSdeNh
VoQxrOVLgPV5g/JUr1XqifPfF1oN/uk2MdE2aONBoJ8PklcoCYfxxD/jWE3zJnE51C19KXXevDVZ
DO7RyPZAndxdM2YBWBN0MO0yetIgHc3ylk8P4Rih8cTsmOjw5tRH8QbinncuaJXmY6n2fl//J0zx
iSuE3QfLvIEWxs1Yx3oV6nAz+2w+MzSstGrbtT96qOIeFbqO3BkzgBfY0SIju9kmBrFdnA+r5RDn
u+5XCnJTF8Vro91oY4a4NV1NML3F6WT6ZHbHzmN/x+0Hkr5DALLTut157lbP/bdQkvhSvW8T8qJe
X76yfMc1UmMDKOGVr2SEg8qcMeoYl7gIwGCAD1w3yb4ZwaQwWxxsK0ByTPyTSjnkNzmvTm1+FzHT
mdArE0mIebK/BCkm0IYczIz8mZo4JOMx+JQuBDuPYm03+zBys9z3pr9rnVByD8HUljlRzeffvm+y
4U7FDqTg4tV1JNe1rT/akHRs45LvxqbCIVaoFXfk/6YQm3tesEfgv6QT96PFO77C89as5sh6knhk
oLgGp26yPvgUeVv+eXsvD38yJRFA/faTPumS9wSgb9qcsfg028L99pLspRDhuA2Otc/SvKSxFFPn
s6srsL4ucCba8zh8xIe6Dj7jyCWl3KTPRmA+s3ciIq2gZyQ4Ufo2uBnwOXmKx2R7RkDWDzMmI8YV
sCeL/9Pbpuw0sCjdV0u4qAskrIk2oWFTc8LkFpcVAINc+sH9sELQNdJTlhEoAxi1bjHmhzQcrQwY
GXGI7lgm+tyl1xy8ah+9TREBpoQY8ar3OXWOxk1AQ7+5zLXr2SXGksw52KDgNZoNwBDZK3b1eeVO
7hWQ2ZUIyR7YzXs0VWeVY401i+6lbYJPkPTrtjPCdRggVDt0kmQ9/luLKKQivStoPlqDIEGmI3GM
s/rLMnpuA7OmlKadMcGQn8+sx4TuTt8FXjWGJo7DKN0K+x+BMdyAGSQglIgL96eHooj5SJh6XdFU
tPbdbk+z4ossOWVW59nOXOJ5NBiXC8A9kft2ah49D2NFXTZUN+OkgkdAlw02tmzuYIaxebYVDnvO
Oc+Vf4C48UUxD3mdjk112H5Q8IarCBO80+t4W0v8aqZdPHdG/OYXzZsdZx+yEreY1i++x0CVTEAB
dCiqwis2BTAK5hJAB8a7LuzfxY1iFd9B0Zk7rYN1I5K7CeDkocOS7owuwFmVbGvl39l+Xh+WXtBR
J99F7nypknBQnoiL0Yn7SvtPBGJxpJT6DdPMAcH4dUimpxw+LZ1Y+zDnPBU0ASNVC9cjTF/CEZiI
lgT97EU79aEKiY+xC8VGKfLJI2OnpIh4NS7JOobtN9UFCQAG69Tm4UuJDULQQQurUq057QTrFMP7
bpzbD9Tzm6zHfZ5HhAlDTHkJ7U+m5iDrLvb0iNCFAoiEgI3HtP2VTf01RXrvt0wE9OW8BWxY8JaZ
c3eAKhUfEm6LRYp3JLWSdTfDRioh87jRb9AJFngWKP5+xAc1IhNkQl2cNt15HqiaxA2vxNyStVXC
xO7gpsSpTPC05C+5VOFapqgnVBddJo8pJ3JsE4vvQyXsuzRDuM8z+xAK8Gd1grkOi4a7jRLyJBlB
I8yEzWfnj4dW2eOGkrKHEiBcROPQjsNFuo1vid9Nh7LJnivYTkz+OAmjduKNAKFMHM9jox7kIBsC
qeXe8PA7lOydt51XfwWpxyZtTftAEwToFgLO1ewx/AWPYYlXveiJPpeATJgomc48sa0anH+JzV3U
mH70SE2I3+8g4Q2bMlLlPmzLzZBhu6NQixragH4mHdFJLoJHIrnbsbOpgRjy4uLGC5Zurp9VwVNi
TH9oEh5PruLBb6ZkA8nVEqXnxUiijh+0eEhiSWxl4N5MDcEOI+y2Kcsn2wnbR2Vm7EJktw1TRHOj
+uq8q1kb+s3iw1N47BuJG/70sOeEZlPRO8uR4mdouRJaMLBOUnMHxseiEIWBfrbccffKatuV2fq4
Jp3+7CT2c2FFN2hhvCGsBkGneZfYVCHlZ1Ox4YUZYQybY3380ysty3oVKiVEh4aNYGBbIEf9zqJt
I7Z+gLqjQtfTIgmvWL3OdAD3+bM28U5rGb403jVs3A/WdfG2nHktE5vT/0xRgTXlD2NAJHkyyMfP
FsxpwSKRsVXNfOLzCiOPyS3Wcu+xMLc9DZs8Kb7zlveJfdl9XuXUcPeVAGe8HXwOXOwjXsyIA74o
49eabg+MlfIxjO0byRnM3T48lv+xdx7LzWPpln2Viho3MmAPgEENmt7LUBQlTRCy8PbAP30vMPPW
X5nXRFRETzqiB6nUL5EUCXPM9+29ttXd0Y58jatkgBMPGqz0v1qfgqMzcLHWeBLK5nt0Z1UJkUmR
6ri06IISLFHM1QCFddGmH0iRuCl67SEixCVvi60/4nCiXGbu5PTl9t2I4gdHp/Iamba1tCdHYzTZ
LVnzVru8jBGy3b4FBMi3v351+865uSBvX1iF9cWk64jggHoTDPT2XdZpf3x3+9lf/vlfPeTXz24P
RmNBBvY/X+UvPyP9B4bOmGlza/TwNEyKtV9fQl//13/efnH7WfznX/x6XBxWk2N4ehnCn/n216/+
55f9y5//y9P+zZe9vb1/ec6vNx7ZVvDH+/v1F3//4V/+5K/n/Pqw/+1Dfn+F2wP/28f85fP/etXb
L5zQksskkF/Y0757t/eWgxUuOyShmyrt6Qam8N9JAZlHRnV1kipfNcNQzWtd6ItBXd4usdsXqwJO
ME4F/yH9oibWb+pUbjoj73YkonN75dgzQa3osdvvvAbvMWGGy7I3nhN2qLtMBsaqa5RHiBzfhTMG
K5mzSGpGqkY9/fB5KJEhulXG4EckvBUW+e7XlzBpu/noBBgO1HhdoNnaSMozrHZzhLeQTxo3WSdG
snJU6C3gDz2WWPap0uOz0hvDyuoq5po0E+umqsx18tKbtrmxAnURtHqyRrt/bMOm3HVd/ODiRgfB
gcrOnGzsapZmmzAFFNBrL0wB6SqLFCSf0gdgeRvrxFRMBQFSpTQ0MGLuTKxHW+pAbFxxsyvTFyvw
GpqUIqVC69U7b3zwlcAA5IY+T3273TyjZf1xg8JpouaiKviWKuBSLBWwOY6TFRJlByFZt28NDYqB
hQvaaeqPsPCwCNvElYNvYhqK9JYsI2yOA2lFtPOfaQdT7IyRXYBjcQu2WE6BpkyFUt+lwFz619Co
kTjF0crLLALfqV4V2jIolecRY8icYv1908DeqgvcEW20hmvD2WvSicrEUhY4C1Nie0i1bhcw6rI/
IHxFGaP3EmXNtAs5hOzllpoSQ0Q/dk3TrImsTDH2bGPV23hEG83qcDQP3V4UIZYQ12d/lO47gKu7
eFr62SBXFqiAaZto7M+Yg7MUqSqgMNqnQf9UpznaQUXv5kRSHLVXr/XfLXzIyPOdT9tP5iQvS+if
XMGFZxGoqAckiWbtHRdjuzDB5cZVZx1MrXn2+8nkSZ166xj9T4+bioPz4yBSpo0Y7TwrYvOgBB9J
a160Pnqj5PuGj2XKwAwPcVdTjIcmShZiyYgLd4YGQzj3axRDUtPuDbJLNBFuCrV9FNpwHUX/Faj5
NQLrGbVMrtOyBETocwmlW0/GTWo6iDqz9hqn0SGKs1M+lk/U3Y0DEIOj37QLVFfRItXp7qtRhkoJ
TTEAGSAjFK6irdwnmR8sBW7VeUZGT2S5NDgz61PvgHO1DltjdnB7O1uh6hrAA/T0pqzO2XVxzB7L
H/Kl4bgnD1DmrMzZekX6VShesoiRhMwVo0fD3T6wscCqohdbNdYvnaKhVJHZvYUvsgzsb4/iIwmI
w6zAH7UMu24zRtBhkVuCb0mtc0Wew7rQGVU6ZZmI9KHqWLu2DV4nWvAb3G64Ob16qVTGuwJcj4rb
o4iqO61rg3P0TZDOVVci3ICtPDsmqFMvRkuDaS1mCdA6F2sIa06++50bUK7KC2KeXaxq11xn/Yvr
5B0cKwkIZfsaqdzeAsEnuAdE6S5mQGJgEOND/rJBJFFlOkUsW6b+kFgKsBVz1fGfh1pXl1IN1tJC
GQuSSLB6DFa6lDTREt6w75k7CjmHuM6/DFYbARVey1zorEXwzOxq1aJK2TA4Y3xdWwVnHJvqCG1+
HhIWl7chADf/XsQ1oJlh7xefKQMQ6XNDsae5tkt7VO5+2J9ESEneYU21pI6xMKs+oEjek/3dGyQv
gAkbxmNUsKK2QRUVpJAufCOfJ7hAoKLErwOnZJ4gt3A09aQV7qGo0lVO1sngskPhpvDXuiLRfMZ3
Ugxizh7n5FqZAkShNYnzNbj6ko62S/uhOmay1Vr7Gg/BQxC8CxHeUYCZSVbTCCSXHQk/WpAB1+m3
eWNuvVB/iLzAYOHg3CUZaQNBZc57Wdyx2tq5+LfZameXcujfeji46LrNXYwIH7IWkYVaePUVb27W
FIBVKU91FS1ztf6sAjonNRcIqz5A0lJLoM049cEY+qssU0EgNDgTerwJwEQqr+CLsGym+vs4etkm
RR040yf3t5lo32oGNZv19viQp+7rOC13SXH1F8QQHdwABUcChFV1DpX+5ZnutQBld6erxTFGPDJT
A23tkhbHKU/m2E82sFDj7TgEz3UIMKsvXh0L11VHLhczR7oarfgNXaMC6Gc4MmKnDQtWTEn7xjVe
w3Ec56BuZfta+AQRMo0jQfI/Gx3EHLuraxMKBCHrtibWwISiPXOyka7OaYiREIPpY1I078lnfpdT
Pb0a0k9aKR9ObvyoosC+O9Uvg9jeYYDcBJm4lu3w7ErrICZldSExDuR68TmOBOBU+AbwKGy0PGtW
7UBEsZpos0RMw2VO4EJG5SDyQ8IthJ3ifxiXCCDY5JXZQ0+gAjrzfWoZV+Eh1NPMkk5+edXymowJ
tQRp43l7y3luIvPJGMwA6GDzaNGMBZ4tvsgLBxaMgdclW3dmaNE7eNF0Q0ePnr96JM9o0ZcosrXR
NPA/sjgo/B1ykEMsuZmYNh/Cyt1vZFtkD4HDHqvuqRi3I92bLCHJZIzucOD6mBnsndH6p9qJ134T
LuqCrn7lgkUVw12qBoRBlOTJ6t1PHAT4vLjk+syDoDAFFVEmK1MPAJKVJZPM6tG3ah14HNsSvQp2
JTphrNVkPUsPLGsD1RFzPczIzp6Zvv2dBwRC6FhVhrAa1rL8lCGbIybLU+7YCR7gYBWk/QUDPrjV
BERH5P00vWltaE9uyircm63zA1XW2TRau628YDXQD6JfdKtGG+nslu31fztBdnH+309/wzP0t+N5
9fTn3NhbKOqvUNn/h7JmdVv9lyC0KfX2T2mzR5zj39k3WHZCZm8JuNuvf/z99qQ/MmfV3wzGVcLr
aS2TlkjOV/ct63/8nehY09KFBdZVBchoEgWbIU0K/vF30/iNIUUQRmvwJJZW1j8DZ03tN6JfVNO1
NUMzQMCJv/8bebOUjf8cOGvrYKUMUsQoY/FObJp9f44hgx2CeF3D+93E0VmR+QFh016dtI3qFZ42
9nUBp9DeCE88ZyZ9jqB4cBNrrqTAB53JHFUckakSKQ2vFw0L5O5SpeBgUvZRs4taYJoWsCH9KN/4
DkzWuLmgq8EQ06IzS5Tw6gQtUnLE7H4eQQMEqdjVSDSJgjkxEgnywc0zV/lkyaKNqbuYv8G17qk7
XsrE2KaQtPPAphmVRi91WhA3h3y0s+J7kdFOlum361LPJhgowf/jHljg0KMPc6YocJk+Aj+mpZnj
pDvCyhCN05lC8gffT76imX4kExIClCxpTIQe5T2oOJTtkAI272YlcTRVL6LNzpLiS5i+wr54ynW3
nvddW+4hs/sLNOLtawBjELrasPDLNgSNhxFPWtTfkjC9+nXmPaslNUdsd/2dFvTWqkxreaw9u9h4
RXYetILur3yimPZG3tOlBEeBpvDVd32Bm1NtFiZtKfoWyppVpDmAmmzA/c/cscXoHWms4/QLhUiE
ZjWrnRbQ/h0pPAvVZbvSuCU1OC9YMuBg+lFI2W1ydIx667wO8CrANXqPGj792Wg8G+LDxry/sM3E
QGBbzHvKXpwYM56PgXQWWvio8CgNlVXIGnvVxHkzC0e6qcnUVccKq/UOXpHBe7RG+z2sCU+w5DHA
WUWRMV5ljsu4n/Z4gCxmZWhwhM0mn8F4xWA8CaLvwxhxjIM7BTN4/4UVY0/7n4SVxFpLVpQrPaRH
1ErN3Rr5Ha4adZGY36NCtvqYelf2z8cs6HFlknmkB/HSNMYXV2Q736yT+ZBcadAgSvEQEfqxvw3M
H0uL3Z0TU0kedQFJRl/61OdXje2+24J4RxJEM9977iVFc1XUX4Vm3LnYDmcdcHDT9b5aQZE1Ktis
qDF1ffo/PRxa+DiFT20sw8YApoO9DlLtuS3cU9yX10pmG0dNNwHrOvb373ikTkM5XoRZHN1IK8mS
odcVMVGCZN83mRLP5aBvB1LKC7Pa6hOaEyUcSzftkyLkjOD1V0XYJX7tsVkWXUcCnX+samtflAms
WqJAiNd8N8WxdFsUR9KkxsxuHOf/5OyH2ZWM5yKIdrRiUb4VUKNRiML5FW9qoN9XwAFAtRYGYnXn
o+P6X9aNfo1qIG84vXDA77UYlob31UNLCE1WrgSt+1Da+28W9nM7uIylc8ARo83dwN4HebM3wZNW
4wNB8CuXeweo9dWI6wZr9mulKz/+9CIhUvw+SNat7C4RwMFc9ShVsscIY4giiHTwgeT1ctS5sGUs
vuLhEwt6OQ9reVbS9uQM7ZnF5nzQx3et5VAN/dmss3qWN+z4E2KvwisHj4Umszf1vRyPLi2MD5at
SBGyd4oP40qp9HcZ+NMWvEWWAvpc7+ynIvDmWsdVDdkhnhYIOyvJ+XTyDjrjVeR71c2PaXNw2feq
urKjtrpC2bCq7WxnW8h0JsBYl2964a7ZN5/M+JQPMAMMQpoSuKw+2WGsAh07Wg+Gv1QoqVutXHD6
8DNAQodLXuPPxz3j68OmK+51wOEy8i9hB9wqbA+SrZ3J2lpX+i3ZgtuWZgKB9Y63ooSEpaLYBKQt
9qO1mJ6pdebSoZANmXZhVcFSH6J1N4Z7QcETzahJO6pW7rT4IgziyAYia6u13cgFf9/MBOrHl17N
dkOg3pesizNrrTc5K5suPE127SAbF1no7nLP2bQq/oV2azr9xouGXYfOO2oF9mgk/GAVRjyTdRws
p2NCEQSmmoDpMOVj1oCEJLmO3hyZ3np6ORv5jt9AOtFqODoGlMDIvGtktW8U65CgBimzyXOVoqL5
8aL9tN9Gy1ywrTYHH1Jogg232zR6vh3yfOka9jYhfitnMJtiraxJjqJuqqgDbMgEgr5xDNgIcLQ8
p9+m6E6m/7dK8N7k3Unxl7UE+I7ehaBl1fcvamwSQdpNDqV1L7wzqFHWoWLtYO9DLBqX3Wo6rhHe
CWzQ8+k4091ZTthaTVokxE21NY8SNMai4C5Hpei19qbIiztRQ0KhYbUvqR44Q/EZ5NPeMM7v6Vic
sDzsTcPFYAlyUPka+3UnvGNpdXiEwSHTiVQpUARVdSwZiRBnAT4uRiiuzSU3khej6y5GUr9N/67i
/CURw72iGndsE69Frpw5KzivjEVVEyLXp/eYxe9j1X+sZXpfJeUeDRMzJGYqcfIbwr8F+zc326jF
cLEz91ToCC/www10RqtW3aXU15Cn3dOCuZCy/BQziCbYfPK6Xrul96qHPG5siePT77URtaANvx//
yuij9IyjdAtNrgq1K7HN6Js/KsElVquELMq3ekg+XI8YVRpPvuY/9KtWj16yTHmYTCp2+9gIba+o
wWRqeDR4DaX1zkaZzmWsnKxPWHXLsZFrDXuApqm7SEpi5xx2LHCzzYfMrZaRmc0bcj3MeNi6hbop
R4Lfffcgku6ISpY93FqXzWOLfZVsCn+FTVc1kzUWknVWhA+4WHaApx9HSMyF6z+7frYUdUfzjJKe
RpBEnNPB65ZTlB9Kq5xTr47Zt/rqFPEjXZ5TRh6zKId30+wek/oUFvW7EgdX3RSvlYyxwYTqfaq+
BBOgsN5DNDnaqCEm5evRL4YdU/UjUTXXwYkepntGaDCKcvPb47JL/Rxnh3ZfGgRbkj4AoyI0zjVd
UCm0o2PrH8DYf7q+WXjReCiK8Rl22JV0xF1qNm+Jqd1PnUJfOXRGdqSOGM4MOExeKA8ujlok5/Og
G9akkG6qwl+apbKoWnmKRvUl7/ah+67X63o8TsRhPINzMovo+gHPpN/PQSE46nEohmOljjtccWRR
5dhCSA3x6ZiVdnZsbC5rO/TverN5tuMYel3b/8SJ91YmH47R0pKbO9q+DwaAR+FsMJuzVCJa6eNL
QcxLp0dTZi/6czvZdMFm6hzhsf6A3kHSkf5UBwqfiXvOaykqiaiDr2FsRrN5DOEhRJPPsPcVfAsm
ZL6K1YCRBnirbDywxaVjo8m2eydEd8cwPgoEbRbLDoxsFHRe/MDd+NRPIKLglpMH6T2a6bvRTTUp
vbloVfgYNvH9UAlEzJTvAo5e4NK3I88yNvaxW50UzTkNY3zfEaqg1GemsUMa9pegdIh753TDLZLW
mQnwAsXmkov2YvbcFFnN6PIj4VN2BNAOCTEGgX1wI/vCAEIiK6ttG6ZMQcqg7p2j0TlTuL7qTnTf
6MnKDMatp7Nki9L7vmPsIHsTTP8p6cgcy2RWoW/8ZLOCBrHU37uQJaRVF1TcwKoitl9r8gmuEUjd
lD12TlYCJu4D+i5+5zxU5uAgi7YPaQRUtnnomk2cB1/EmmfI6mwCdUThYC1B++wxDZPCRlNXn/UR
Zbfa8LaatI9V13Okxi2isaOnVpvMtx5Uj0flOSpsvEQrwGuErFUDiw54ltyBdHM1VDXI1lhzowOr
Mkg1IeKnrNR3A5lcoYKbFWULF6kN2qJsWOtAGPIl9QalchSYoz3E2/LQtyAwXVEplJQqe1XBLGmt
El4akQrEvyPtKvpxYRSGtlC5lLAVzalvHDzPOmh5SGe9o1I3WneFj7LC8h9lCqPXwtZEOeLST4hQ
tqAuLTb8dr6LaEBNNqbVXSQWjbTgFqmz9ASAI2CeEQ7WtWiTY0ArUvKEcnDcquJVBySQs8AAyDmm
xYpCYLoytWqfaTb8lJSGqz3VMBT2NgGGNzYV7bsnylVosEZXBeucGr2NRoe7DhyIxrFY4qxfqpn8
lJa1NlpzPXpRdqpjbtagbV4rkBw0Hapx7XKaI9UZNk7u0CtRy3e3I1UFiPqxbxyyAqx5kEoYB0zq
CWqdjWrnq95uqQE2WIco3PjJB4EEGIAHjHnovLkZ561ePkee8aO1wbdKSu3Cpl9NSFnDwNexHbLs
+xH62GQgSlZwR1PqvH52iKpKW3YOo1REwW6RT7EKdf0TmmWCEKIc7zqXXFE+Cc3p1tbWRdEHKxsq
K+e3W5qUaLfgz7DY94ic2JSEm45S0gpDMnmhUBNmjsc+Ny1NIg2sZtKcN4sKD8idOSSboiJkzabj
Oxp2txRQLRdm3rrLCB3uvjToNIB9mRt8VrxY5VIt2+4Qao+iKONLLiPWz4JcNgsU0zJH8LHCQxav
BupMC5sAOOBUgF/SDGs0o3YN6vFDKbgUDUN8e7LZJ46UO0cKUmBTxPFuiORHmFyLCroZuuIgMxM7
4hry8ZDj66QMDewqoYS9QLbSzTqqXqHugamSBPxw22goNw6IAbslPApiSt14YfWAQ7Sx3qKULjdN
7GxLPQZQryGlBG9sOaj7fddlv0T5F7rCZWypJhitAscD/IXuoq4LdfioDpngRNQRbyb8mhqxa9yT
4TEPDAVTrWXKrVdtsXKxq2IASl1yjKHZQd+JZo7I5Nq011mKeKRJI3j9XfbetPnOJoEOvZXZce6T
dFG2xZF15Q/RepoHMKF1wvZaNfYzzcPvto2CdxM82oQSCjwk3XXfyDv8IBibNGZ7Gxb2AWfksE7c
8JsxlbLjEGdsfdxV2aDe/w+KTIXG5neeTOE4zVbTMlaADpyZUU1W5Ey358FEXt10Oszx3Du0CtUA
N1KGfTpk94YRGFwkaKWNqa7i+UH7bGXVauKacJH4gG9l3J4jMGkpCGGu42HeG/lHkdDDsd2TBXit
dIlXEiL+VHInf/aRsUBtQJ1r9Lu2NxnQBtV6DPOqnDmpr97FLlq40jVIsnOt6JGK1rhxBjR2g1Ed
ZIDlbmjUT39MxUJBTFnnerpJc8IR0iBy98MYkN1rmvCKAuMotLh7ZMe1G9CibRW9HFfEf7zAliPL
2i8vEL6LB0f/Hu1ReeClacgxZmzqvisp+rCzEUaJeyl7DIIrUT9iDdDvM3MT99WytGcDbc93iaRI
tuOzoLE2wOURxCjN2wkiZHXejnbNBl8SGB0Xehs9SpnLN8HkkId0fmiFqclbUKSohQjMidM3mSIb
NcMdt/cql+OaDEQ5j13toTPNNaYEJMjJMW7b4xBM4TWVtbEzqDqFjed954gU/Lp0n6QyuKhL/VVq
Ey9lWM4wVzqiAfXc2uQVL6BGawtAFjuGGTgJsN6F8unZyi4UxaMbyW9tTMQcoT1/u0kWRUrzsvdh
kXoVbkSMbiDDjDFkMcuSs1m26XCwXO6akSEFG5qzAkWzEW9l56ySPPxR3PzN6Y2rHI8hdsqk/cLh
91UV1QsTx5Iwj61v2tuySs5JD+Hbexs8Atk0iklaSt1BGQg0bnQfOER/p3jZIRiTgx81BDbk3ZNC
eYG0TzgCZCfMWm04pn36kVr6WoeLGuawbtnnipURHilGLb3M26mWeiUHKQEAVznGyaSDaXTaTsma
r8aMjrRMSSlC/q7h62U02ShR8uZHPfl9kma3T00EH/hPlxhyxqT6ENre0/R/g557U/t4KR7MPPwQ
Bss31j3HyoshZ5Yw/jPu8XkcipNnJwf6gqyW1iMZT2CDQBAwr1LrLD6KgkfZGTzEcOFo1aVTs0Pd
2E8UYs6uYq86DcBN7cJbucMYiZI9QuefVv6P57BrjqLPvEPSINBemOP4bNGIBMTL1ZMn+KnqjZ7K
uUbjkQ3OUC/9KvjQR2sbSjbCZOC9+X2Hv0E/aaBx5nlmJ/OA+LIKUx/ddblw1QuBgONsJEge2gif
KSWgnH7vkwLaY6bqKB+wvwYLDCszgnpiAG1wf8OyXFc2pERVY1VsJuexcbetGp6D0L7g9FiUFS7a
ipPRhQKdfPJhEHA3fVLbze6R2JyrtEKsWYGZc7+0QbymnHxEXYSa2iY7dgqduvPUV1hnOVRNyd1B
bMvKzint5e2HFij7NiURS2txCa1GnWvO1UkPUJaioyIlcSVQIviEdE6wUxF8YMxfgqH6sXlE23Fs
MmsK2gy2uRbfvndGFNkO1p+7ofdXEMyySjyomDTGHB1rUAN4DC1s5ynuUdN5xx3XHUeHNo3qI5pg
pdhEjx2KA8uNl1I0x6wxHhAsn+qs2sUNqjcQE6GK+KznvWa6f4oIjad8/BA7gDJqsXTTJ4P72YH9
0phkC/FGM9PbtcaElsyy+9riXRPfAQmoaDdK4j9FWG3z7lgiCUZ5a22jsEfrrAX08yrcqdSD3RTD
RcaVmjBKGp29UONrXadnz0wod/d3Y1W++CpXWaakmCmNhzinP+fVU63fcc+Nz8HxNKwktWo/VST8
oZkGFeqWCLE1LM9IIvqe91f0YhsL9mA5wd1O/2GHrB9qNAJFwXOIUMUUYn76AovzlG8KRw246kox
M6DhgPq9qpzXGsdKEE0QxuBP2UoNASwg8qxOgLpfUJf+CKX1l4aRPfdT/EHXr4FGOvqu0+IfHYNB
p7THkgNP/NaPUZMuYQjU+l60rSveMjSTQ0AMOcQDc6G53wbRjnMM6Pe2E3zIjxQPkoZMHsTMLlDC
D4IBT6GRLM16fNZQI/tE+VT6Ky1qBH3jc034rq+4u7LJ3hBuPRiOssSauCwtrlOILR9STqTnoD3u
85pBAC3HLomqeaEpyyibTqg1PFJumCtmcmhbcWq87Fzp5gPz4dnFx4d+ZpU4YDNHxjQ1f3c6YOtc
0z1omxnw2RdPbeBpN/HHT64wlxNs5ZkToUh/SLmwoZllMyvj2PtSf3DMicFUwBMem1fbeab7mrnb
NGfL0aVdvmC5Au8kDr8ScAstVuXesbaQv/fVULxEY/dsVvYJnicZg+zTgSmwTTHye4OdpAg70K3d
I3wnJJjZW00htFcS3iuCUAgCBWs5jBb1eB5ldjYbYxPmNpMIt3iG0DtXPtuaq3foEwTG3bzpoXPb
4bHGLBS2sJKsMPygygtqH0CZ0T23wadoKvS9ksHY6MSTl5IzqsltazClCfS6DnhteGDMa5bWHtDK
D+Yp7/JzG2B8kGhPQrF+9ytceYm5KSlFOPH4nOfJ0vDEdrpkc93/GEiujFymy95qUX5OVEb7VBhi
W/jOU4jCbJq+Q68+koe16TL9gTGe9YDDiKm029QFO+zn90hy0dXyUqGf3ePTXiNLOIoObrVZMc73
cKZZDnNPTnHOjXzpS+MrU33aaWTUGCXymMx+pJ1+3yoDNMHUSegK4Y2uSQrxF17PFZCVtIEV3iiA
OAZqMwyXMXXEmUl9h0oWGyxtyaV/RzwoyPk2PlSReBKkUaPM82wWTwF537+bEmAG9TLdyCheW7kn
79t2E/pAeWLgaXNlzFQiBYyFBC83a7k3l1HSBTiDM33Jquz7//eYq+GPnvDTUHz/4++feZPV1fD4
DbMr+9d28f/cYl4igc3C978+4Y/2svMb8B3HobPs6BaybBq8v/eXdVrFquXYruUycJOd4PyzwWy5
vwnhGo7taLbh6I7GkyRNDXrPlv0bSjWNJ9i3V+NX/0aDWedvFDkxsXk2tcFtetu6YZv8HYsWuKnb
dL+Lz/fHMPMlHfD/NYKhUGLh47k2h/4+bSt3jc36JVKpnbC5Hlc9sIZB9uT2lM63FP3FrJxrMKYG
q+AGh2Zr3bE9FfOQ9GaSC8DzBGyMZoro6iVMEz0FzWGWQNhNEW+Jq2i3GUtLz6QcpjdKNaVdjqt/
afDf//7u/5Y16X0eZjVv0zb0//SpDNUyTY0mvOVwsLQ/f6rOxjnbN6W6YEX5rBd02nSXspAZaHBK
CpV0URw6B8L2dhiKFiEK+DsVYxQha+vWdxQSO39ETn9gemipqAKSbngmz4Hoq9jGN9DhoNKLjhaf
H40rJ9WPg91jEXO1JZ3SfE7FRln5ecGgXLGUNVuN3aTeTFHvbJ2cxEJeKUnm9O12fntZq2RyLOt6
XIHCaucCLf4mJ9CoLhk07byHo0CteJmo3qy32CmIRlRzFG7zVk3dtc7ueslHBhatF09eGGqrzO/j
heElH2FI60vQAKPd78q1FbH208vqPEGFB5ScHlsrhjS3cE2wKNY3WoNwGejkQNz+tqqapFy5hKea
Ju91IKfNbfx1ZULorxmqV0IwvfZ69h238WtgxfQtWPxSfGxov1Cn13TmD8hNTkahsyxSjEOw8Sxq
8VGBTXki0xgB8qhsao9VsijwvSeoLV25I9Lvp42W9qA8jdVz+04Nw5vl0tljRipXvlY/Ox1d4XjE
JHA7bAPF6QH5aThdgb4VUpit2MIWFVudICcMg2UT4jYiJlkuMTmlXntWR+UtGFJjWWb29+00RA3P
LjCzrycOO+Dbdu/E7kPFfTqj+9mu1Rqn7u0PRl5MomucL+UwVnSflMcsaz+81iH3OGQjfDuEEaC3
7ZjKhYJ+d4e+rtgnVbyxiEAfVCJFMrf9pE5aL+2Mn0r9mvtoDFWZqqRmcPAcdr3+OH4azJTkyVKa
zimcDB0uLqtsEM91Lrrp6RjWKiYUTNcXKrTVQk/0ahupKQGdmvF5O3+OHn0I/huYhzmPO/JL6BVO
j2NeHFd6ZULMYPWR6L5LrBjC0tFoL6mdoDBsc5dlfjxnnHBZPcc7bSw/Q+E/EXq1dDtPO7S1Pt3z
vBBc9BoYCUCRJMcaqwwrVQbPeg8FoelI2yQ+iMvaqOW+yhEXRznzX727XctlskIrcXLbgWCgjr9J
+qpcJGD0f799KWlJoIXcmDWMe01vcP4RF+wWzM9RpTRM0g6X7A3W71voOD0csc7X7ZKoc2fbwXj4
/fkRVJL1BzIVYwZbQwLV4aAUtFA81qELSA0wOjx+mTfvEr3PshJwmG/XqpQhyPwGisl/POZ29bIA
k3QoKxzhtKt+P/lOSAyEoqvxjNX49PtCScZVYUQPaWIYc0hg5iL0knvgHJw/6VqLDswttqOWS0Xj
U4YBNdMRXdvt1N8++O27pDA4BBUVXYJQj7fByJuOwQBCh244w8btk90eVnUDYLoWF5wRsljsgnGl
6lr4EIKStgfVw9tigYOJJf5XnXC0ihWx4WNUKOjO3x5+e2kbn9ssmUCEdeU+jdY6x/jaC5xSPTQU
yoiYFPzqqTFKfhzGZ+Jwq609fQijYDnVi2nPPf1TZWieXGgdC6auXbO5vL3rQFFPvmWOS9/3l0XJ
JegmjQExzvnwtOg6IM5advkFPitqm+meFizdBx+8XgNwJ8b9mdtLCslZQsa7AqF+yAx2iNUUuVO6
dH+JxC1p5g5CpRWV5lsQY+0chd8ERzWoRba+uWJimglDLFXcEOvb2UbQWs26RHFmXI0J2RXHGFaP
khHLazuLthfNOp6GDNsl7idy7iF4u2vDbd/jmi4fewMXx6THmTWnuzlp4osxDk9hxlWb1oW8pux/
tr4PnYtwVHh0Fntn5GUHEimSYuEFQ3EX54woEeEf052oT3eYo0ntcHt7WiW3te//hMJYBIauHZp6
Ws0G3bMIL1GJMinrIRRG+NhuR7kcqAd3VAyAGpTlEsbJPIgFXjiSpzUwVFQeUPY6KlV4nIM9RpTF
bTL3kLVSVS2vmeI4a7C67MsTzJQJt6eVavViUBCo3j68UqwLkirAN3KSiqSLNiMUv9stOoS5MWvg
RlMfyRmHGLWi1ntCcmMQA5gThZ7vJFeXL/8PYee1HMmRbdkvCrNwDz2PiUgNLQoFvoQRJUJrHV8/
yx1jc0n2NfZDtzWbKFRmCPfj5+y9NhtrlbJN2Gpr7G2czFW7PDZmEoepbd91ap9cPA+rHNV42Rsc
PEf3ng4BHaGR1dStVvlczekdLNnHXm1VRP3AFSWPQb8ZeuOap21Bi7VPoJbeqL9XM+Zmtan6bWLu
eiTYkTx4cFxD2i6MdRmebtvIr8fWHMZFeSMYaIP/WO6bFte7ufa7teLZYNXeDn/SbsKYnbC1RXn5
uUmiopygX+4JvDNodeUlYrjcPeNcwypfvpQerGQQDCRSuHRMVoPbPhSgX2uXAWxj9qDOnDveXzCh
xUDgTOlO595NzmPjVbwyBk8zr3/jYotBse8RdV1HlyywBtzc7quuzOp1MjGw83aoH+XQ5u2wOz8j
jRSYD+LQbL13VIGAHdWWUrTrA/GUDCreVyuaT+topDQZllPpQBBe1pOVOS5BwsjCOvFbL08GcsZd
hQl9RytesCRNJAPvAhP3atfP3d5q4IMvATOh0kzR5+TDUzc19a6R3CN1D4xXAP3MRqxzD9WQLg2O
h0Jtp5NFqzLo/0gEO4pA/EGgjUf/dKDqAA+MILguX4FcDPvetkk38nv4B6z5dRIIouCXqyiZ+S45
UaOpXz4DZXsGmPyuL0TtOvOhXsWb3vsMnKlIrg5krD1WzcCySo9lH9lj8jK3tPT0lawiua/cLjmU
Eet74JvDzRCbziFOlu+NnA5wEU+5Ce9AfSkedaQIoK0wLRE7FRQCoyf3JYXLvLP9DhJMyTPo9TwN
ktVb/RmWeNRRqgpX/wSDmgzgeL1xEgLjVBXmet5rqirQvO2JkUrIlNKFRGnhHeiwy2KOCV6n5g9G
J7Ct1P3UL6H+X0lCp9sLJMJCVS7BR0BHORNdE2wstW53RupJ8QGpIgQKWe2M2RoPlfRRnmbmo1d3
03WFb+W/6l3Q81gcU896i/sXcLWFzRroqdKQrCDAtml7n+TAhKvOowL317fS6ifeCRVIrP4avX8S
S0jzU23tNZTsYvuYHM9CyJASjFkT9bUAStJPmJNDI6+iiZmKfOnn9b71u8+WmSVPaLeHlLePW5As
0O1Na0KBjxnukK3itCQLpT2gO1u0cl+m6e+0z2+WBe+EusAy85nBZOldvLE266cC4iYRaqP7e86D
NdT/l15KkHm/t1b33G/s5oz2MF5my2Nr/1yTxfr6Dm1i/TlY6QGxC+m2arUiqmbY67VHqJIL/8A1
UYt68yOGNxwSs8pOqSsRduLRRkKvNwm96HdmQbpCwAo8sibqtctweCUihp87fyivuaqQyJb98NNk
ViCEARQhB6CW6BlvtC/r5r/2qqqoiPv4kp//WP5P/Kv+Xw5c8p/nLU5bcHpd27OEcH3PUyLmv5wi
pxYyp9t1/lcNpR9kAJ8vMaSRcDHsd+JKyLOQZnRknlrufQHC0KU4yNLkHNRxGZp28kFsK2uV6fze
WvnuLixv6ByVTK46gUh46Dws3f9+ULTsf5wTLbTbbMuWkLYlHctHSf7Xz00inj3ks4j3/Whfm5JJ
SQXDMnGJauTGM1PeLnlukkBuXXU93yQjBDfevl71e2Bibdjci+A444THOUHqNeQW6VHrR86MJYKh
XO+PIBYcH6oaYQSjZPGwhuLIYBN5RSpeeHUn6Pc/J/abI0CoD10WI9bd//t3le5/flcLhJ2wfEdK
V9po1v/6XQPOKigDqyg0V16zpKRCN2LOdJUqgI1mDo5gHznDqs/LGeHraOu4HS4qG+qsqndyc4B9
1DBvrfrG2pc+VW3cdTC0gKaAtD/pO2+K4Uz1eDMNfhHGlQvlYxn+y7ex1Kf9a9+CO8dDJ8CY2gSF
uEI9kX954tyKqpf88SjMq3BInd+jjQRPyAhcPaSieI4fBeEBN2aPxKbGyHXWCwd08fPo9l5Yr8UD
LI230iAGTr9l+t0ujGA+uQHJpYX8WAsIo2a5Uu7F7QEWKFK/wWHkWOfY7+GWqgp1WK2a3G32fS7q
SMTTrrWPdET//eaBaP/n9xWqCxRw53zfDShA//59rcoOClkBZV8xK9xW9lHAgwtrtWUMCIC+uho2
aDwbzPAtQ+14lhSBrPhVwu5YAy/FTZWYt9EeE03N4beG3KUbIv7a8wMSKceY3rlp/22SA1Ln/r5l
O7xtrOC1M+x8vyYNvjQWGT8fosvmM48IBNe7x3Pv1m/6+lXJC/q/4EZtC1S0CHXZIkd1GBm9iUMm
vr4oI7CIwA/qZQPwIGEHO9GK6KIfME89KYZfHMVCMpdefCuUkB7GVGArWFlzD+YmIh5bvpv5Im51
cbjADfLcjdaqqO8WMb/AQHkLUv9NL5NWRbXWTlDMdUGjV8aFIix05uxmRsq3M1B5uWOS3nkyIR4J
SaI1ESxUYBDjPQ87m2kVh0a1l6qrAWgI6D8NXd3a+P//6io4CR30OTOAjBalnrj5OqmNsZrXGWd9
O3DUUhyS87Qjf0A9omw6TAPpjj//l2dGNbn+9ooIyzQBYkkTX4sn7H80wSq4PQAyJjds6aag22bI
NtmvtrNQgOtbovY2V4ibYoah0bfJjNJSjv+lGYef7H/5HLg+hDKwcDlNtQj/5VUNoB13xcb5pxNZ
cCzzO2L2DPQmyXfo2FCEqBR0MyVW0o4IjxhCMVr8AWYHqPc05FD/zY5AeEUXRzUe9U9vCznC0v9m
IAY52clPg3TRw4p9j7C7ZFdwI8RblHvAym9aOX9Eqj4xVvb1Lo5oGTXP7ijfWLepqO5ilz11ANa9
BwKCUc/Ec8YZWWQxA03R3Me03bNhvY85SaSwv68Dnb10NU/TyBl2MWZntwFbJgxvfRuJAYEqHZAR
5Bn8CTZ2/Wrog0+mAmlmtvkWr90ejylaiflz9YDUC2f9tpTWmx9/VA6gJP2wTjUs2hrKzmJUuMY7
Zpvqg1HZfxtGRLhWbX2gkYPlrZZpryLVjloVewQfHjVltdgc0nXLSAymIn4ywU/X53amKPUoHrOc
q6JXxnFFBBVZMch+UnRxCPCxrZz4GiglwjR/zU53m+JUrzjyz2bfHvk/anpwWYSnkV0kAwC2H9ft
ayFyfcs5ereEqItb/RI2afzqJP0HVp4nvUl8vQvN9LnW4k9Vm3BS+4UzXn/tDtH/ve56BskliBeW
s4VS2Yg8fE3e16lRL31xcoqb29q0g69uh1rfyR3pOT5ReuqSyFSLy1xfmwg58OR7jPGox/Tflrm3
mQ0YNEONQmE2oHZPVHdJNwD1x+4RhGWdA3KrpneByehef77Riz+dFUmPqhpVl7JXgR7//vpaqmb6
2+trAumWwpIur5Tr2GpH+MtrM/voLpEYYtm1QYAKbyLj58Fa1cmgHK91T/+4SxtUYgQ9rdlCR4Qj
pUQrxzbECUif2dXn07sv8yckbggNAJyrMyov2sgVapVDW50FN7gwO/vErt6R0x6wOOF9+7qAzA7A
z079i0wJtvbl73//nmqU8ffvKfiGwrEtXwYeC8Q/6pJ5MDeanrnLZsRu5a/M2JKJMxEJVTzgxFjg
dKKLSK7dItBs5i+zEa+Mu6p6LwAH/funsbz/XDUpjpiLOJ4QYH/tf6xWKK7ZbURuh4Erfo5BnBzT
zaC51Ki2STT3Bb4KetuIytHqtQn5TLjrD20FV8qJ3EfWweJiReJ+A6UUroMZn3p/hZOWL2fIkR2W
Jf7g1N/pbmOUp3/0GV2PCuMbnUkOzOrBpdnod7Bz9IkYS4JPpjnHg2O2Uqox1lz3o9rp1XlBH/AN
yGsEeY9PdtBxJNCtUNjVphPLUGL2M7eC7rL6zbri82mo++UVinMcovFS6UYOjM8WE+zm+H+C6FeA
cLjvS5zctKrrqVo0WZYjaSDLs1qeWdGuusfoD4g6U+9TH91qdbIQknZNh1GkXwiwihGG+hM+lzh+
1yUStD9244UudiD8Fc/RQDG9zZAzce/p1d3c5u5o+7f6Aum+spzS54gkPOy9CnOMRDZrwQkOyvY8
U7eoTbkg+GlB6ndDm1/1d9lKsJJT2C7UuWrnjudsvjO69rCtw2VGQ0Crqv+me296P6km+37LaB7N
Ja38RRUo+Kh/xbl7O9jOh+UkaZh7jMcw6ZyLJJAHwkQIYXQm0JQ1OYuxZD0cEuh2TKK5k7rrsTDr
LUb7s2I0eFua1FNdmT52McVT5YN2XfPnmV8GJoQVb0PJudQbCEU1TZBu9hswBqPoKZw758JsPAml
zxEyUt9J6f9JOmKa1CUGgUnu6yS211hy6Fd3ix7LdMq506ELnpIk5GF57GO22tU4G+lKlE88oqkn
mHAiMnBn0wJCOMQabj6SsUcb3w042AIpmDOMXg3bpir7C6BkmDmb/kaWnbkzLTyn6vgAajPmGc1+
6r0k91bGCJjU9cYnSE3c/yo7Ji894FlynTkr9V7G8d9sQbKkr146YSctcdovW7rtPG99jtcV/j7q
2hbgw86Czuaw4ZznIKXkNkAbTgAfeiGDna4bZ+pMUuHis/6yQz95YbpkB2+Fi+P4k39r/9R9BaIY
jAkEhm5ZqMWxWYl971lbLcZKWZU8f40qVcuxMDegBbvJ7oihXuBxOAbaxaLcjmJogVmylejv5ybD
Q0Mn5sZRR1ZHdQpZVSZAVIg85znhb0PrdYSMh+mUzZtIrPOAm/Q81u1LkCB5Z9udbpA/jPtNjSAG
27jPeiCRegk3fMM8Ny2gQ5JaLnMCkgoE7GFivl+2G4zyeBa30QaBHnTxtSGyWfeHjZLTmGfHd24H
qWD11oNuGIKQs3YmfHXdZDU51IeeyBh0cRNj+LaYScMxGWlmplemFvE+BlHGWQAHbqnaYPodriIk
QQRK/nVwF7MdJdnwLloCWLeVbqW9WmiKzKbfoHjx0meckelqNAcCp95oV57hIffEigdPTU0KvFdh
xO+b4ENvAyPJEZiAmboNwPacBgA52QXleXDTo1F2/clFnb2bA4Nf5zxKwjP3gvaAHlLZ3UwF5pUj
g80ACBKfDFVTcGOQN7ypY1ruj4wfEoiLTUDMoK8OHenCiGSJ3Vtz84heGYgVqH7ryRIWg4EzjH0E
xm/StiCq2ZrOug7Qx5i0BVnhZ85RkC16rsmO1E/XbHXi2o+P/ecUPfpZ95mqE7c/p+9LPpz0U6ub
AfqNiVcWHiTbaHjlYh9mQ5x8xxW3uvdnN+l3y862o2ydz3GbiuO/73n/oQGwhOWhQJC4VIRt4QP/
e6URVV5qGvMEc7n2WCzV2UD2DuWF21wDssEXb2T/0/MYZ3xeB3WkVgdPqZZ6OdjPcmxgUCPR1EVu
s03XwIm6w1cTkIamV2LyA4DzNeQdgvmhsau3qBz2erTIRPG/9QfEf/QHhI2DWrjSov9u284/+gOI
warRdUrva+gKYBm2snAfjbTaDtgaPZqDhHToRnKP3XEmLgicif2YRxA09ITDwJPd87yE/361LXU1
/1bXcRAyA4mdg5Y6fad/KC6g/lRTks9uGEf1m80kaFsp1wNfz3SbA12N5X5gVp1NtCb0dplljA5y
NeHnzmwzZ6OqxvIKgOBcMgE9AiNm+ddnOt3K0HM35MpPc5JZ+1X1j/WTrPu8wjF5kjEC9Mgmbv/9
u/0vV136nlo1XHXxAR3//UkSwWoVfRF7oWUiWdCtTlmkL+Bw9QBXPzWFP/0xmesPY6RqBx18nTlC
0yJj3UyJG6GRVJz//WNRwP1HkUkhTYlJO1t1jAAE//2DAbNcx5iWOYN65R7KOmZl9XzGK8ZMX6y/
5cx26THbMQPAVnZ2HFLvyYUJFub5Je6q8mVe3iDavvlDEFzrcRmeO0Ts5lSPGBhN+6r/K8ZPwmAe
8d7SH8jl+aOsRfQg2lA0Hdhx4r/N5nYpKlInLkM8evcYWpBdusEPoyDdiWyRZ9Izh14sOGrydW/f
rQx3DtxBHFgrckNRuloAdiBI9Hni3M5nJs0FgYZzM01Gd2MbMcmLFF6Ye8Z9bOVUKLhucwYMr7UD
Ob5gDLlwYl4iLyxWIV7N/A5MN4+D0W2nwZsfwLvQajYHXJCMriNiL25r2BM3gZFxdGiNn8KZnmy3
io9Rm147kwWi9jIvjIjwkKuDvRnU92rkd+nUxsTBQVW2DWeF1gz6rR0PDLxCOw+N3MAfFFwoZo65
aVw6ozh10iOg91vpr8eBNmQaPKd2d0kznP9exIl2e8j7/G7geCLCCB1LzhqPju+nFWPOtsffG8c4
GzdOGdCzTRKyWSR5t5n52zeM1yz2H+DtezNvDF6mA0fTOLMJ60I6OdbJOcN1ik+zQMCD/G54qgyP
OC/yiRIINsx8oF8Zt9VqPUBSP6VtcHRDcmipiMEzZNlpBZdUGj+G8tyWFbPEvvjDb10TGW4Spr7z
nSn2IfGqdxQIQRKubxb2TpdjyM5My5cePH4m4PeY74uyaKYktBEPiuPOOSY11rer/D061r25IHXp
m8dkWfatD42O8JeCu0LAwRy2dOIq92ebTXcWfFeISgeBMrrJ7d3dSsJY833mzIfjyrpX2SVWjKdo
OajrWMTfpqEMZ7c+V7ToNp8sKjH99mZsWOLWg8wqN3h0EImpe0lqixB5pel5szH62eD7p+mTv7Gr
Ax7fCuLssbwadbA3Z0Dhqtl1j9/51l9hJAwq7HYCGQiUIjdOXOJkDycORzZwXX6lcNf7bWAwJYqS
AI+UZo8X3MVteSvS8coEiIG0e+2tOcz55XVrfzqkzxmj92cxwqKtf079CnQuxxEOwiEPHlWQ9hJL
ZpXO/LLYHUeRxkaFMJ0bmYQ9xmoP1taQLA+uHE5F4HwjSIzhf3HlY32sOdwjvm0RFWRAPhbZSuyk
8211ku9Gj7sp80/17LuY4OQxrqdrtcCcIloWgElPhkxkU/VUh7y34QRQFsnhvmVIsPjbJSnng3BN
ydBakgezAkTBY11G34uo5WwApZ3hKr5xzsBOTpeqnZJTDUdu7NIwkO0zUcqoacjghJVRBE+xNM+l
/2gY68M8R7CiviO3uiGy5Dknq2SR+YdpG7dQLq4VRxMww64X0HtN7uGKPTZb8xAZ1YdjuYRSIgtf
GD0hqr8sbn2MqupBFgwya4AnRAzF8VMaRfdVzMDWF8cWmmpq3pJB+5AW+ROOoHckv49BNe5T0wxd
HCtqGm77VxaSkNqDFlt0IA4AhWByTgL2OKOz9/HwuMqTAQmyS//IG/EZpKDZbHN4npvgugS3RsLR
RLpwvF5qQbgH+YrTu5X8EsnbtaqgW4z9XgrUC4Udmi+p7z5Vcfggpz/56EsUnxqLFsLbaL9FFRZE
73dtz2HFIa6ITxvIuWasmdh7VDPQF8gcWOB5jTv/bkgx8csX0yL84J5QWNn9MJtHs1vQ9NzHBq/8
sJ4ZfRwaqFeVI3dAFZ9yLwMfrdZPonA4QYORGqmgohFIwZaFcuheiAGky5k/tAC3YzNAUXgEswjw
7koYRS/qXVSQmYrMbG1Sevl4DnHtCijgS090BkdeA3Ad9hkb1WE+fQ6x8+xtw7W340OYLMGO7Bmf
O+R71n4evFPSoJeznzbrx2KMp2Xqnh0Mjj0Qe4gFu9km9N0uSL5kSoXIzUCk7RtE2MS/22DlfH+7
tUEoyEEruyEM0u7gex92h8U0RitD+GHgSKRY+X7073uMjRNeGUFneyOwqagQGnjlHkgJQQGPSXRH
ZX9qRQtiM7/N1qMJNzjym8fRLkkSNLFUdpwkP6dG3i5Vd7Y4RlrYTDvoED451stybPGh14nR3Mxe
4QMQfoEP3rGL25gPlvpAU/hMQMOxZeBLJm1I3v1uTAb6kD2ZIRMnGcc4e5X5LJ33jJaWwYxxns5m
inw7+l0DQFArCfTyzRpuPP/nIocbeREwLlti56McIRMR5jg2Tp3j/hgRoPd+faUNvzO7byLxaQX3
uyLHDUGfAdGiux2T9X2AcGZg1ImMmzQ1z97y2+FIkcBlc/BxRkJF91Aj41fAzvs68hGF8sSrzCxc
lUr2+GwzvTaQSCwcXJBt7ldRvcXm+tKZyBQDg8mc012cabvMxrJHjMc7xkGsuLFNHD0trk/fasiJ
Mx/qfDxYGOOwot+YZYX6gJwzQ5HKPoYNg5X0cMpWDSJ+TB046364NEFMqzl1q83mTAxPwPZikegW
XKOa98jysstoP+KN/QFnh2SAGsqoqDwC7lD/B4sArs6huP5pm2jb46oKbcn3Gb33OajfvHy8iMUl
CjZ/2VIO+QO6ViGyR/mtzMrQNZ63YQllZN1PEAHDBqOSLeLHzpxzToD2z1pkDAYi0vscHuatJ0TL
9E5WnT2P890oLBylb5P7s5mqqzRaVLPiRnrYsw111FambhSIYF6r97GKeRI4DVeES5WHnrP4mtd/
WpM4QDr66HwczWVu8bgaJ5nnT/H0ALWOIBwa5mV+Yu77mNg2o9JC+QrD0goeBX/U//CgSRNGgQaG
yJkr0jQCefKjy6UnUPIxBs9o0Fhqt/ot94fbWlKBIDH+bAf/s43Gi7vVkFz6icTClbZV4l9lQaVD
1bRx9HUIqo/FM5NsPK6F+bEhRUdbSdk2VeMI7/qEH/WAcxfLt0jXm06arC2Z+ByKhW4y6SdQMDrq
gMRCfReWIJn+RGKH0mmMLktQRJcYEvglWycPvH/V3c6DP7F2zNW1AetwSZJyJYBSpKhn4vYkjch4
6XwYKsZG5G7TdvGr65bj0Sr8JtT/1i2M+cEf1gumRtgQxiA55hcVexF/NHKCKNyqBTWq+sekrs1r
YwHD+frhbP3lgmciANgaoHCRU+V6ORuwvxSXoI0lo3phAX13a8ALfoudGsdMXH1bcZReeHmZAs5l
+c2cQSz6XbOEc1Q058gh4nKZcOl0Dck++kc60Y/7ZOiro/4FC+NXFojNO83Y6795GQtab5gC3y+/
3lKN9HpGfaf/bZAhgTbA8Qx74gwQnkXvQU0w5dzSZbcj0J9uf8NYcT5lFhVF9LFG62dv8ukruVOa
9aZOz1b/ApT1OUs3gOrCCKsVDdzorSe6cXPMYGidKPhhlIq5+JHdCtE+JRna68wlWmoqyBqqJ3IJ
nUstBsBdICkn68X3Nmt3WGwa7PQKv2fIt+gXpu9z/5Np78VcqpfEj8Cxj6ykCz6wPvi9ZrjUUA4A
bSXQxja2Xz47rfqPwCSWN3R8Zn86tGaOS6DxnB2ZtgIuCMIpxE4dH7Y4JTMpUwUhSo6Kj/FHskZW
oWimJEXgB69NmpxJ/BZY/WGU/b7q/BOez2dCB6DeZNuFGMNoXOajgeaATFqA03EMYGS8rLL8IzEP
RNq4ByXzSnryBEwQlz5BYBvsKiTCN16D3DHZEuSj2NT9maQBUCrQl7LkMkkDHZQbf0B+QL4LiwYN
aBpWUJBRkG3AO7MP1pxLMFdPFtlBnLuDRClg0UGxRlW0arbuAD1yn9qstnWdPALOlSYht+mkMi0a
947eMNo3BgjjTEod2vjsYibvbkdSEOG6PpK05cdo0gq38uB28R+Ivb96RvtYBwOPRb0dBzKv7R4p
YSeRnTZedyy25dDSuA8p4QfZqviaCiyF/6uiPAiIChTNGdvdc1b6dyZZBwSLfcuxLbQzGtl6PszS
ve0cK1xn50Y4JC6Yw4vdPibez4ZfGjf2L3r2uyWKdmnqnTjwvhH8c5CZA4AqN45LTJ9kLtq9h1tf
SmJeByZk+VoufBIcsQnjXrP9JbuBi+3hCqyo7WYskIlyaFsaXOwgvM0SGoFsaPaY388pMx0ngrFb
W833mo1wj6j10VhDBKP7yC/2DKqnXelS2QBuyXcLLK+tf97W+NYy0HYubfLmEXy0Nv3FzsYYt30m
js03qzDsSzztKlnV9+lImkFKAnYugzvDZY1oEeTdMYN7HNsnUsgIqlodqNvYKG45ZOhuqSvdjT5A
EbaNdK/CaEghKA2oHGJIj6JyD0YDf9yTCGFkVawnBBGSk2SICPS5BrkBXmjwBpai+ejLpCVCdL3T
QtBNKQsMd3uP0rKE30DOURQDC+sqf76LcbevVsb5Y+qi0CMh+x5tKZS7rY8+WgR751IY8VWlWzpU
VOmxUPPi0nJaaN9Q7Tq/4L/xLcw3pdEYFwsRU5hwdt31a/SyoQo/xqJpTy0hJCv5jNd28q4C0QNn
NoYK6Hyt49Ca1lWOPvv22GYHen7TKRHrRLwygp/Jt8mLrL13rMLZYwDjZI7N4dG3gl95Iq6kNRGP
MlKfTynobKNkW0xz+2kmbxLlqzWdtAJ4Kibr2JGAqq/pKA8ZxuqmtLr9SMYN6oBtRWeMAddkXr1r
hk3uWceean+/NKSif6m/LTWz9vvxZEyg9Tk2ALm0jD+r3n+qINsJxcJoAiSEW2z+2uLqhdrECfWl
bFA571c6LTV6AhfjkrXWkjUN/IqaxOg2vx4LebhXU0iYKTlKJ9ujF61+2s/de9J5jH3kckC06CV8
/Ymal6F1QUC7tkOZD48Fwk3wMU/gKbatP09KDDaNTr//UWprQA49ZqvL6UsMYwJKB6m/IjqftuiS
FiWvYT5dp8A6FRYCTbPGT2C2AbE5/E0+Mndtjug7VKOMWoZb5IKwGumJgCTq0vZb6RlYso1+3xrd
fDBK/02PivWomyhoVlpgQKHWuwZ0mHZUO3D6EbE5iTyxVjPUUN/XG6JfsgKEsQj7SyWspx6usfzy
MihlDegC+IFY+NVfrkdfegj0P/1L/c3r0rvxE8ZIujeof7PcTJyzFbxRNcLOZGW8mvFy5wwOD54S
z/sBkyiOV/oCI/kCj9DiYEF4ckxl98T+RE/xa4ylfyQRuCQ2H7mor/TShhp649BoWeAWsvjQ/KeM
FdGXhYQOYm4gBjhs3OIdTi+eorJ/mpRaQM9Pass8EcTZHVIC+MYY6NvyA+pgH+Lif/2yWWBrV0tY
rhIClClFyaDgTTLLwyqW27m9R9H+ZNgz9bOaxsYy/pBlf9RjLQ/LF5omk2ZdegPmmJdwyS9wBruQ
aUizyzzzMSp9rSk1OijYSJNAsQwQ2M+5Kmo9CpS5/67nPP0ovm39ds2Ctvya/ORK6gGfCv6x279r
v8i2Pbtutt0pVZX+irqFLLsm4GfMo16fmgDhary0L3QiXD1ZnEvEiriId/qKxVbQHee0BVSAElZP
PvQQIMZEYE1YZLXUVc9ltO5jDaCadz2HmIDIVXWX9WDOQAWPvp/2oMeI8cYQHNOawAAk6nwzDCYH
WpKrL7cW50cAS+JyO7uGTUKjb7qIEYODnqoYI2vggmozdJ0EdQuEgV1PQiWNJ7zao8R2rRRhWsqm
1TRfBhdj++0SHEDDy3gFCvZlKyD/0OC4SDdeQSfRDGaNLUOjDXhvW5sgc2XoMZHfkX0VkqsNrpBl
hIOYq7iX3s5TI8EZEz/TXp6U2ifKubRmstIZ2mn/ZKQsRLjPATWwfzZ+SQWhfuvgWG9O2rECqqY/
nejpRk0ctXSDMzHUoXp9YMrQaYm3FqEtHJZahyNs0jC7GRsbvEdNvqx68Ilz83gA0YhPghaOcfzS
CLmyuUniNpze+7RvQq1K0l1714QBU5XH2cDyUR47P85PaVdKHhie244zxlHfh2VkTtmlr3pxcANV
1o3KFg99GMgSvIDuZw9Namen9PRk/6CNMt2EGE9JdZqlvG5bPRyKNr6Ck8N4hjXmRlrBSd+egh4d
7hkEsl+bsCVJAPDn4Ov1B6iCdtvrIfbRPg2YB8Z5bDDmwUnt9M1T17AWyT6Wz1sHtqRgmf6aX+rZ
Xb5gTkxOekYVLP3PcSudGzUSrmEXmaPz6qceFFYikzM19c89ou+MfME1s6JiVg6QaMbjzYttqvkN
Uwv0MmqiWa0I0c0ynw42C4pSZX8tmsoSZ7AT+0MNeLAYqY1F2uNLRIA0sNjqRd5WJvSi9yBNKg16
17Lvb8mD/u1RihfTmXIIopmLVG2igyyz6Wdc2x9zTKJBkQd3esaTZetzZ88KVV9/Cmu7b8rmQ9C0
SoLue50gs04lgxZHZNcot16sqUxOpg38q4+b0DCb5twiB/hS4rdlwoG3P+j3W79gJhXUWVJy6mfI
BFdEAup6ByBtPHTUfmMs77zKYtog7T/GGNxVOpYMB5q5YbasjFoDrpsbrACQtNSXVNp4vUzoxzyT
1FwR/lPTF/d6np8gkQxHr4HRXngb260HIrYlR5PB62AlFHFqU3KXB9ud9tptOBUuniE0wjvLc8jz
bRtSJZRfN69Km3m/iz+MRxhV03ZqQadYiQ3QPWlyorHbW+2RUIrGI8PNj0YV8rmPvVO5kZZJ/J69
t3bqaDF0zg+42B5PwvhH56eHynVhzPNG76A7YABUvp/Ez6HcrC4Q1kDWoZO4aCusmMRdjhIMDmm5
5Ytz9EXB6ER9Ef3665fQNHDf5fJBD62N9YhI5BTEoE71SlpOULPJ0zaZXmzhoAqVLOUR7xRSaFFe
ucj6sxw3ODZ5Gur3lvwa2FzlIVfzeHMKaLvzunE9P/XcUCsF9XKhlzx9XyR2ib3VtRd9/8s8/mkI
6XwVv3qibcH/rORH5c7GWVeNw4B8QGKrYt7t3esvoud+ajN0HXluEK2i5Ux/ua6DkDlJwTFEb6PS
prS0vpcxru96QEpaTkE0BV6dihYeTiG9/OsNCTzDqYmDi35JEukw78eQxNXG8u0LCNUVM5tabV1a
7Ze7GN2MJyYqMLDSd4jc0cFGKKNLhDx32L0SwkNTJuBKzfK1SFkIUOfVbHeTwcvu1Q0PfElRE6M6
2+mrpB9OLTwuKmjJpCMOl7E76ZJSa6HmKv6eOuNvvc3oVScbgicTDejX7oOmemCClW/IhVVKqBIn
+OJHlsHcZfmutsA9ZBvnXKXUTa30e8Uqqnc1fQe1KNItkk9IiP1O773m4rDIu/dU6c//sxkPkU8W
YDods45uq9fNJ+2CsZQd3s3/wOwHCwnHOsAgWvHK9KyEKk5q364cmTjlIxrpwZ4c7Nq+U2uk18c4
1bsF6XTGn9XKMhSSuyom4YX2Q+QWHxPutWPJe9yKtTrpa5U104r+JTrrF32ih8a6iXQK+xuo+cRm
Wl9BmtGyUa0Z6RbO7Us8Rv/P8VtPI8Hi45sWTWhlRwFa/sbtHLDsTkQyCbKEOR2Do5lhxIvXlHy8
2Tvh9A99y7jOmXxescjrpc1RKh9t09O7S0Ec/I18yJX1WavV/YYbjcLqp5dlyd70SsTxeFZgRRPI
rrAfsXPQu/PWjXSKwYmDSb0ZPNYau5QBbkv2fcSCPfW/cdZvGAqZZi9/jA1C6DhKv1lGRlhLRnet
8OtdZYGj1U+GlrV7Au9cYgWsU+oCuwUTS9ObHwn2I0OJHUMpeDcok7u0z577PHmz63DZclo0Sklp
ka1DSRAdDdwQN+kaPbRKe6e0cLpcABN4VnK/pQ9g/RdvfNPo4tjumUTJ137LBsoBPqYb9e8rp245
Kr8OyrJSwtWZ46MtW3mcOsRjRv3DGqzhyZshcmvPZuyjVvy/zJ3bcqRItm1/Zf8AdQDHubxss6O4
KiIUuiuVesEyS5ncrw448PVnQNbu6mqz7tP9tl/CFBEppUSAs3ytOccs/egKgWBHuAFYHzvpOAk+
y+UqXbWn6wHxhvBCs4Y+U/Y+614f7QG1Qr1sNdBIXRIn5fRbRFGr+W090VZewqpDCmxMdIUHRjsa
8/BrBOtxAkYJsYLZVksk4KJ86OPFiBqiFxQmMbGNMB9cj+5pSlCQsFv3MmXeXRNyrlamfVB1dckm
M9mlqbtVi9Z6+ZNFV2N5Gbpf7rquo9KNGu9Fwp44eBCD1uPtBP3boNzjek9bLpLVabBWSWX04swV
a5jVGlACPtYzYy0N1oOwFtrdsmtbr7Spkk9+SFr1+kOWWwJdPTrTf2icbRn/dOvqfb1ZhBNd+AlW
bjw01pE7FFlzi62zXTqds7/cCUy2LS18x8A9NV73bFoEiFq+XLXQbWkie2n7n0ZFGTrJxbUR9get
yeEuwlTtGQRwCSPFWlT6v1awxers94Ba+3w+G6Z9IVan3K8Gi6FlLG4vB6vgYP0q7PXo0zkgLjFJ
4VAPbEKCzJEL5mm4Wa/AdQ2HhJvsiLVcz36V9HeGChWiULyNAEIubPAubloQKkkdvCpgHDt9CyUj
KdddjOq9CRXQwjmoLfcRMfZ7lXUX+gC/1O+MG9+bUB5CKdlCmtV2XR26vv2+fnJ2AX15tI7Cajyu
U66s1cWx+JiCuXKQlIofa121LjtrHZF2gKzcsrtWisHDxIB86T6sdpp5UnApyOlcnZmrZFdiq0UC
Vf6Spa/atm5YnKxmc173tesJv97Ayip68KN6F0rzLQl0vYHLvFz9el785tFob8bc+bUgaBwyYVfu
XpvRsG/a5fzJara7dGAPmSgO4SAQrqeofBJlftGh/3O9a+DtAsVpMcfwDdBoi15xlf+FZvEQBuUH
fMGUBkcXPDAGiTAkrPI4E+xhWAMXdLsnTvmaZJCf7WKqNtk8rp/jBGxsR0CfP0xnKhVjs27yQZ5T
USPmW49dovd91T96i4Oo7w18fyUtLKvcrSfGsjTVVhue7AxRQTy9z9FERxaz5rEX8WO57IvsXJmE
SWTn9U/Vhv8i8vTNjVW8MWumZ+v/VaW5eeqla27axXw5Kn7M+klDFv/ZGgFbZ3rW69K/vtwEoL3J
iL1xq6NclkGiqtOtMTjvRno2NJFy64opIWJZNH2AXNv70KHh2BM+w6lMG8dh4VyWivXDWr4AxcQH
tuhV62KTaGZerRM9FwTb/1ouTBtNKrOOX/7X9W7XT3lFHyL7SUPyDjVPeWu61mk9cGspSUjWRHej
ZvhhO5tlWrX+tZFh0BNHOopgkgo1HAVRfg0Tu8KxLpmdouuVHP+IW7ZEM+GzXoYVOERjeCbrAMFz
Xqa7Tg4GOPv6JRrq5hz61pM/mwTxrqUHO0r2Lb26qZJ1EEOpua7j60m//n6pBAIuWjYofubQi4rV
e1jvimCiGU4qDTsc5wch21+bPLSeEn2IxmD4tYuSbvU4zukp913cYAtiR6NSYpuHgzBrwYx7JvGL
ksLBRTjFWD4Um6a3k503F90+hpIYd1/nLkfV4M41U+5ua8bYRMaIwYYPDxpr6g1bBX0m12u4WT8s
10AuY6manTqn3Opf6VP2pEPg32eOd7feb7EAsu1fpa74qrUDPHgWLyROvcbK/hmb8rwu4+ue2ZtA
F/cJ0oJ1+ag8u9h58XzOCbvYZUsSAN7WiGmi8dBK+jxGVj9Khw+EhALmATX3SdehzmU3NDbM2Lnz
kuuGeQuQNvcYsSP0Ij949RvZAHJXWMkhHvjJUU/Lp2CuudZjnj+c/IDWvkTDMVKXHw1RIHsd1FPa
ec+0qTg07IFyMhjuu0Xy1WT1MRADdmEGVEVTAj6mNTZzL1ZlWGxFjjzJzjCZlGJ2QY0Fm1Doll5z
3B8sUFF7D1rS1gVnJNEV3PR5n+/bgkVYMzIV/lCjwKXJZ3suoYqeesjrhnx5EX0zRsfbK5tOf+kd
S586rNDp9zAM9RZX81dPtgRp2QXsWqwODYwdMvDKfd+ekfmf2XKx3PlpuGVSeh9V2LiMODvEWcp4
ttiYbdrcxFEXHVLB5WUQOrMlN77fgs2d014jCID3HSKUBvfdEMGQb9wyO9ktPeC8H5hZIy3vl8w9
w8W8Jfzo7E+kHGrYF08+vMTbdG5/aD2FCAAAgWiVnOPIv8kmBQqoN3bS83dzMjLEEpVxS35HtAlL
/AEdjAwbQAhR8OxmsvoyVAsMKqsfVBEs9NXa36XRrtdmdxeK6oasVonuQz5iCy3Y+NNdGktAox0b
jK01sUzG49WPyRq0ALsSfD3NxsmtOKuHWDxzPUTqZ5eUv8ctV8lgjc5ZaOeBsLX3OTRNiJuwENaH
mg5MpWpWYduo9mWsH+gw0bDuxc95QmOY1ZDNjbG5DT1zXygLnR0CWrf3eobRfLSqwKDEkSkx42rw
F5Hd347obOENptxv5YPr+M9KknUQ1hPccebjpFqBhy0upaQ5ZHv4AZVtvNdeBPZK1oRb4vaIPb//
8ANY4pGq9wAjkTeB3o9mvFZ2D3OzSfv8qAK7Z0IoQ6ZutBwEuhNdxa/BBCvKRxlCi9l+yMp0BpId
ozsOJypLADKeQY7iSG5GuuznGD99i7zokZE4akBilSDeF88YAj7x8mzzAIpAm7Xn1o+TXYBYGtOt
zm98lb81Yz+wX0hHEJ3nuBjoF/YB42YZbfLukBKxAXEmZZ+9E6mTHeN2+b4mEcuM5JCmwxJVlMIs
tgz0rwGOh1HnX9lsyMPct28GfdZZQztpq3eHkc4end4e2R2NruBZRJ8eYopLnQrkg/549rQK3nr7
WwC0UJIWu4+j5HtijvZdgm3BnsP4+oYAmmBNLCcg7u/gWtHaEl617Xz23jjtEBmwcckYt6M2uo1H
9m+zZweH0oufe6YAkGlwMHoDR9+yzS3qsgAKyfTWW62369A7llCObp06hbmCb0y31kCuljXcWTAW
NDbiLLVufDjfHFRQo17tvI/0cM7lsPSFFCMSyHfTRoXp7wHhY7dO0fknKJP3/ay9fUIVhSCELYeu
vhW1HW3shjaemTFYjqufmTfmmCP7W3pj6XlsBv6MZMpQb2JbMZa1jd0mIAy/hIGGVmvZFVRFiZox
ghI5ZOalEkQ/zKnc0cWwd+Dd38KxAW/rwijCqrcDixRefHpETkyekfbqV1pxB+EgvXUl0v8itF1s
W3F06H2t7lJ69IYSExEDRYcmjMm9Sbfj1PolZlzOQhY3NBbZWSXAlfFh2/siGFDxSA5EHZCNqIwC
x82yM/KIOPv/6KIXEfxfpejCCgLPt6U0pUtD66+qaD8OonkoKhsMPMoF6abvc/ZhGe2XdHGmrgO1
tcJYq/LV7bx2X9YdxroZiOb4hz3KS9Up/80Xm7/aQ4aAVnDgp1/WX/s/Cjv8Z/mEICt+rzDtJFHc
/fcLtJeq+Jc5h/8yEXH5jf7209R/rz8IIMYSMfiXJ7s1VvCx/9GCjlR93v0PkHH5l//um/8eiNJC
Uf9//v7H//Ft128F/MobjrP+Vn77exLl8h1/kCiD34SLDTzAjOQJxPB4Jv5IOgx+4zQIXN/1hGe6
puSdP6IODcv7DYiSja5fBthQ/z7r0LDd3wLTMwUEBlsIOhHOf8Ki5Nz7y/kIg1J6HrEowgYkYlqu
/IfzUcGM6tO+qG8ybimEFvQaJAH997r9agposvNNMTUudSLeQc9/GLphxffTxyJahYV1C07NzK5C
+JjDZW/FlAgp2rqz48baPTs6pBPS9OClX/3SdEB+GCEzaK9JW/tcZnHxc2LSHn+xRlSQeex1L6bK
EfakIrMZMyeVsjZGrQb6R7307grlo24B25D4m6FP5+RYhmWBJ5EkrvFs0zGTGzv3vHbv+INT7fWg
iTVNdUFpGnSoTTaxTKrHiWPOnKyvIAwhqaZzSsheR4I1Hsxs59pZMe5NNHsV+Ohm+BzsntzYxjfe
KbcDlJYZDS9aT9jj34U/9QhlKqcyd3PbOXDSJCnbh6Rss09s6pN7xziHMEnMT211Y/kZI/AsLmnC
zhqgxs5ogElvhjQai5s+JXGS6DkjodeDX/YAxhfCV6nSlje73n/TuRr1lwqu5EXaGbkpJZ1OZpuK
opLk6eVm30D2/4rKt/FZ9Y103uqaw3hO9ZTUH/4ceTkhg4XKL9haovqb5paqTk04+eUP2dSuHjfC
7xsr2/Dzm+ktC/SU46ib0yl/KX0nG24ZtLGjIROQmJgCoEs97QVKhWFP0LqNKNFytPW1YL22v2oL
owSpYlET70uQAvGxIOx5PE4QBz0k0KJFSZjNZde9sXurfjf9kOS9oHdRYecl59zGk038llhxd+S+
QP001yPqISeDLrmRNFb7bUDNwadZmYsovyspI3u0GXs5uNEzakUanegFoy+RctxPgz0MUgSq/SMf
RFLs+IOr/B6wkTJuXMNOqP8B71xtJ0tJ3YQLbcETLhPEV/YCsWxVw6i9drz6xZFRoe7ckeY8kvmO
fXiFFc+/kgrsoPN3nY4xyOQw2oogK76P3JKdZ7sMSv6+AH3Kl8JxGMJuRsMtJgS4BMpRFgvUSpoM
nhZ6aewPhzB04+LUC5dw4KQdiMQ0mzIHPhShiC/hYnq/CzXI+ATTp0xfc2nNJK0t7d3zWETTj167
Fhn2yqY8DCkUjSyEGaPb+mca1Ul6VQ5o6i3hILm6xSBRVGiqJ/k6TzaYyGp0mm/GVKmvjLRMRbbX
xHRtQ9u2Mz8hWtb5YZpGlV5gu7btgQ1H1WPL6Ed1LrRSxYGhW27SYO0rv9k0dacB94EwgQHtDo7c
IR/shvuSbpZ+RgVEbdnM6OTOaqAreCTJz2u52tQkum0aYphcEmj8+bYPwnj4cJh+FbeIZA2KHj+f
5TZPK/UZDHWc/15IdLwPRLyatX/j4SZKH4cuatpzOBFCcir5afNXoy2MMIGuPaGwHXqdprs5dDJ9
a5eJ8L+aUV7GELCLOCIq2omMwngsLPI4ThNA7kcHq0d/JLCj/qg17KFTGpUm2/em1jZTkUFVW677
4hhizYRxNHWRz0ZBg+fNb5mQo3ybqlFAutMDc36REhS9CxhXk+SgkhBKRmgY0Gy1rutdFsZm9dyY
JmV/LNrhOSj9yngYsorEGK8b0fSrLCnU3g3Nkuay6ztfXIxM/n6KKzs8aER9xqXtYyfgWHHB7kYZ
ehA/8EEg+kfVwVzWn8LizoH5lO8McP/ZsUf3iXso6P35m+qmGouEROHYhL97Odett20FohTTP7Lj
N/zpWephcqwdnrS5m1Fdq7DHrB/Qxn6yQOr3r2WSG+0FgZru9riIQv4Cq23fQyOZkaBrWxQ7S0Ev
Y8OScTXIoKlMuPkRxTE9CbxkrZEV001hk8KWa298RmUG466MJzfZMHpYQssmQY1KT7Iu7mLVTrBY
Zm/8OhTMDzckUiXdBWO7/EL4l/NiOlH9aLSEym5AHzTBycLSil3AKenGkl81ICn2C5x7YZMxvHJy
wyb4hd6mf+RzZEPtmYxsOPaQx/KDwHrvsZn0WLjpUQLJ1FVrxnd6zit3x0AMQNp/Xpf9GyXXPyvd
/hdWW4C7/1W59bwQuf/r//5sk9//UnKt3/ar5hL+b4wzhfB817RMz1nIaX/UXC7p0iTY+B6+WwGh
58+Sy7Z/s2zXhRpu2vZiFsWt+Af9GznLb8GCDIdQYXoUSvzA/ykHH36V9hSq/xTc5gH/+oeay7Md
nJGWKRDCWpKV+697ACdR0pcDu6HEGvtTmOpDmYfhc1ck0R6xzjM5u919FXWS+BkYZgzZ/bh8GXVb
nWcWVDxY9vTR8zoZH+PRCm2wAEZvYbwa2xP0hI/1GU7U8OjkTAUS6KzHps5+9LG7LAWFfVL0lidr
0M2G/QTbZkd3t2VbmM+d70YnphuM0da3G9x8IcMDFVne16Eykg1hc/N1DAO9IeWKsXJbileDUaph
9P4Zv8NLguXgGctJzOS+qg6WEyXP9NyMe1w5BLOE752h8+GKgAFlRxCHt75fEWIZdeHB0jEGwMkn
MpMb8M52NPtDlZs3us+ab/6I47/NuAEWSCFj98lEjHvfBzLZpjO6NDefyoc5IyQEEWZ6yVHvpeU8
ndrhSyGy8eyiBT3TfyUskcykU2hDuutlBpdBZ7RFpgYyEAzL2RCoEmw6w2fJYJbCQL60cfel6Yz4
OnNzfEmTxbIV2d5ta7Tui9+NP7kxE5pqusVrOWdIP83wCeJUSZ9sJsRXyivL3ILJuRcxmhxzknSh
OUb7ISCJyKJxTgqL1k9gHHZSVh7STOANUBoC8t0oVfOp9qmPLVU+FLP77jZpeeobclKGhN7DODVn
b3nQblTXN77pNeeYfO2daw3PsemQqjuGz+uDb1v3dl2P19aLxMlxmFkxiXwwdOs8hX2X3GuVftbz
ZyxzxsC6TaAYNqyO/Mk7sluSI+noMbQ1LBZ9/szOudjlXkRrK8ogCvhsE8mQptssDOHd9VVwb6Rx
du8lHcqHetEtj+WI1N589cfqSaE61NOAcMaFYtZbGGXju8pUw3VGPoORQKXvykzAWeNdKiK7oQ6c
aIGOprPLlqcFOhr+SBq5/Md3VotZ4sbm8J2w4XknQHTe0Sid1DjWlk6YZsyKo7DEXZE50aM0OtsR
jiNb9N9IfLfxfTYlScs8TPXMQxGXIFtsKMEzHa9lbcB3hUltsIwBE6UWIerygZS/P5+r5bnQGQ0F
3T/jomkf1gdaGvD6dXb1Uf4+5Jj6FK7oFjH0sbP00xTa+mz+7SGWnT7XWTSe16/WN/58jVl2T77M
j34oklviJ45JOIfnbHmoG2S8k+czdwiVsLeYHg55mo+btJQJeZOF89AaZM3oELfwQMJCLwiBTXOo
Hr5TEd/VGA8olo0HXI5k04KpXp4MThgyA7eMB2Jfb1VRmjsWZKJV0qy5KCVerRjRcYO85rK+tD4Q
tNv8espZSCd9bvHJLBIBfwoI/8tILeyjcVxC2rgGJW5BkOVG/EGGbMa6pbkNa3vYegApryGV3jWl
affrK5kTSDzicdo0kAQIsFre9peHHnvMvqyRLK+v5V0odkw0cww3ghkpPUsT2VpKeBGNTXeLjVbc
Oc1zNZKT4pT6UQpwsxQvzT5HzQe3EbY6hFnIeX97d/zbu1Nl+Ceg1p8uPKIroU1AwZNbNnWPkKvf
A+mWu5jy61rUIa69Orf50sMChRimRNzQ8nScX+bE985dWl0aK4+vjes1OzsrWdc9fWBi7n93ouk8
zLH1tarJpReTjl44WhYcHObLvUleKGMQD77ZhxagDNH2+Pk+hiC2MfKxObjVoIBt4W0PpcCjYDVk
ttETLx4aAtPjJnWv8Euj7eyFKWNJxiIbjynwOQ9nBha+npHzo14M8AMwuhrIfZHDC/kat5FRZw/r
SzWq4ZtIODG+pSw5BgXHf54Dosn6Mr0zhrbbsGG1IXzy9M83/IwBehUO1xCr7jld4hpJRqsq7Dh/
+xLwtrWREa06J69JCqSavUWV+cUP82Cb5Ja4Wn13JdKcOC2z6F+FzDbtlAVkQE6Wd3aRiHBY5VLQ
qq8l+itE5eF308QpZAnV3cMATcAESHfbKaKA/XpTTXBNEtroiWVNl9ibHorU5anubOuIkwvcZGzO
oLcdGvI5dNeO7J4SY7ITnsi7tMACLF9ahnjytKsQTZX2nRv41h2u9gRnkH1i61pMGHV5zU1oFVeh
M+xYNRmor68tD1k5EV4VcFNKtYHWHLers0ekS5PesOu7TMbYrUAaYiSDUZZWe5b37mkw8+4pEaa5
79wWTGecL5lTBrFuuszP67sqYGY/Wcx9wrj98KzcfTHTYX4aAQ5wP5Uv60tWRgypl2SHvKk86lvu
XCjS1b3TeOVeiK5CBc5rfo9QK2p7by8h1mAJnk223HI6uEFW3Law7x8dI1642/NdlmnSpTA6PjqE
ddzEeVfdrk/Xh2Jk4NPbzXRYnyZzcYrZwl2Gon2rx1y+F1Y57JO67g/rU+wEd8VkZc8RHfAIK8qV
7fSnbfn5e+RwkyjL2tob8ZC/pxlwdmXDDMKxrF/MIfn1ulU00akpMyxyy3fRBMZvWjqEPqs5Q7aY
GFfF5mJM6+ZtCkXKWWYgcPKG5D0IzHivl5yoADTCe4eNE+dt/yDKfHy2cNmbROKeorpgVOcLtGdm
YRPiCqfMNeLqUPmd/+SDnEH07Q2fvX0KbLc/RYSvEUGmgmuPtzyb2IxvLI1csIps47CWVVOXBFfN
u3Ci4mfZoKKPIim3iazDLXYNoLlRVTyYPsbbUQx0gHI3P0cBN1F+Zbr00Ri+uEn3EKIi++YCx8Cy
NlXXdnRI+somHKvLG1ndvwSRNm/i0pyvgjJop4YkPrT0mV4QnD54tviQpSlecw7KzpLAN6zBtV/R
4Bo7XaI2X+vCP5/aS5m4/uP13Wbu5BPrxB4NHOYh2nEPJH+HR9AD6TEM2+jJhCN7k/dq+MQ2HsKy
IkLR8mkxAAiJyKA8p52InnpBIeslVv2NroN9k3VyJkuxFezgiYsfwBwk/izfDTBxvdVlP0cMLrGb
5N8V9sFNgsb6qY11g4vHUnCLwAe7EJ9c2d26zF1RRYTqJHprJA2k6M5uV5nHsY30xdY1kpAmmAm/
KzHX17m8kvqDC7XAV+QZSwFkJ/dhSLoq4x/5DSXs0zxGpIw1KcBEY8KY0mv1iFYx349mat+N2HiO
Uzb1pySS41mq0j6QYA9Lw6+wfEhcKLWc9tIvkicq+GyyxTZqCJ/tik68mUyGrL4p3oHOb4QSi37I
md5NOIBbMx9N8MDt9F7M3gbLufOKkmiTEIXACKeTZKO/yTQsvpkEp+46dduWjXjsTEByVjuJ3+2Z
0Xqho4+miowtfrP24hEqfU0mi2AAnTg3oV3NR4hs+kyCG3EvY9PdUSxm21rUO800+UtZjOoWaez3
uo45NTHmv9YTvmXPiIwfBokTJA9/DLr6sMTnnJrDMz9oeK4XSQJ92+m4Pp0smsZxQbD5uPyTJA+Y
dTKo1ShCcSLeujD6vmcMfLdC5t4dCmJ58fP8Z2bKDAuCGh45I4Yd4zIP0QEnqQi8+hoUtWKcmHuX
EmjRsdQFVAk7lPsEbzu9K+/eStv+uj7My1dmxuXEiQiNwp0+hDnUPwaTHjRippgAlWSX4Kn+ZBn8
MRmp8YUW14QeO1VPku7mjp3UdOcBU7v1kZNvyxTrot9F2IT82TvLPp4PQwioxsaDuYNNVzzhMAs3
ZiKC1yBCCel5Q/RhC1ZEM+g/hZ8dHDlUsAu2o0xVctMLhBuhaX0mhviSuz2mRMHqwN063oJUN6/Y
klMG0xXRCrhv3gLLfFNkIH+qML4b8Oe/Z60u4ESlA3ouK7uLh1Bufdawr6XWt63TjJ+NnX6XY69e
B1hdSELUcLJzMbBKNMM2n9v+JnWG6oORPcnH8ITvYNfrR5XIz4qwpg8775GFOVV1CQdXP1stkYtL
nOqACWZrttI+sXKbryrSx/X1JvOhXQX6U8csdkR4h6/aK04k22bfZFAjz/GTgKXPap5yK/r89bqy
MVJCyL06qRPf59ohdWHK82+2afyYtBc/aa88xkqw9wvTD6ik9ltXFQm1/4C+unCttxYuCgGjbbNb
3y1DdjHMHXMaqLyripaqmZ7xeX0am/IltJRxvz5zO2arphc/5lZ7GchAO1JYiXNbQ6shdsI75ZK7
T+xCHZjT2D9xVuS3jbSdsxc76miajX3pwwTaBxjDu0r24X4IuImoNzUPPdSaMjnrfqRYGhAibCS9
8l07pNUTjQzzNm4inLQq7C50/Njp2x77kbA39+NCMGin6HeNm5xBe3Yr7bH5WgXC2VZlWdyFY9Bd
ptArdtlglu+Gld5NQYez1PPzyxgUeBIjxR4h6uxzFHXO1sMsyUVNwrcKP5ysETsEkuWJ8zZ4Gol8
Xt+HpE21707JkwsS7NRPNm3BxABfZ/bnuEzts1FZ3t70BuuxGZxpkzHafZfspkMElZhbLkVcsdK3
c/LFzeb5PRY4t+NB4j+zq5huW9Ofsf7aZ6wWBF7X0ZfWkO111D4huVGu74pMYawEcHmB16SO3tB4
5yo141tjFAnINSWQWjjNKalYgGNHzLcA7MqzX2XBMRvq6OJM4P1Um2KGFbMCTdPlz6KNncNYGegV
l6frg5psHI6OekgJZsP7Hes9FRe36W+wEsLnxCvnax/oh5ZwzhccWcWLNcH4ZT+EF5Y2j5jht0wo
Vlw4ViUKmQNGE+s8GoN96nSeHY15kNdesXa3pj090/RBTUOL9CuQqK8ZR+JHobEg0aclkBTdO+o+
97Msiu9R2VjviUL3gnmxeMYbMeyamZUxczTB3tVgHECIFWcJHPCU+FNzNKchuc6IpXeBKtxHkh6i
rayDa0LqL+qiGB2jz/YasPnY5zsvwLfiZYU4zDVrGoOpgGU//o5m3rhP51i/WJi41pd7phdgqMQ+
Grlru10+fNSB+VUqp30C+ehfJk3h3jlx9qGemF4VJ0cFB1jzClREYg90poPHYPSZxU1u/8IIdtFa
zHG+VRzWy/qA+fNBu/BL+HDR67Rdc2Pi5LnvhOyh1PCVa4fxwRVC3qyv/fkG62nO6CZqN//wRtMG
za7pPJZjAZkVQeKDQG78VE5tBXqTAJL16fow1dO9m7OkVlVUPtkBXbNYIneWFSv68lJmUVHp+swn
zv1BNeNTXtrjU8oWloCykNjq5bXS6PprYYjb9VmfJNOTsLmJDcZc79ZvWB+qFAAUYo/r+sywkVsR
jHg2PT+8EBEK7OIC6DP89VA26dRu61wAuNNtcVZKHrM8x707m95W2sMNOPzuFpHiD6t3rV2Qhf7J
0Ch3xs5pt/yWHfIzuG1qwn5mZSA/sxiJCGupsylxXe0dw+BCDl8IwCv2XODOdogE/iJk7af1waaD
mP96bnedT9oI1OFhmsvToJLyRBa8s5k5MjcMbRuoFcU2Hmz/GAS2uB1aUvpsJiGyArYmZwR25LBj
mVOOdQq6cTfb0VtsBta54rd8TFD1bAj8YjvFhOdGuZ8QVMqjJrQA/JsHdbgi98dBaof4rt9gRKfx
lrxwdwKMkNYncs1pMk1QiTSRroap3yEN+IDAd6ZYIItNyCKsh+xEew4wf1xtm7EkP4W99IYlBpgU
7TaTMXQ1h28whtVdsbFjOG+V983nrOwMx95Qsd+jLjaJ+4JJOe0d17tzhv4RRFGFRJCoH2iZ56ZS
9Arko6xKMnwzpoPMPuF/h4hAcY5fVDFUwGeuo00T2OpZMBtu5IZn3TopnZsCDhjiG/c8s4XeMgwB
fnsn5lmQcmUbpzF5Vk0TnwAEbGw2FGc8sN+DqIPqilKKS9U7jmqMwYq4UJSC9OykA8WX8OD7eDI/
sJ+6Wqjgd7PLpJRg1kc51o/r2cK1BAidoOQvFQqvfT7HtH/8hOw7byDwevBjefIUf6ZPG/bGlAjP
GtWefj2YQXvCCrBdmvFbsxoZljWQB8SU3Y4Z9g+bCYyMlr6JqlvcO+47lmHRZGj+cjTjsKPVacSJ
gT1qbLZZ7xJsHYh3afbTyfG97/TpcRX64cHP6/s8czfsBr4pW+R7C8jujW38BPcTnSMjPNCtyG9d
nx7ghFnwUTClFHjzLlN/Z9Ec302OftUp3Z649W4NOyKdq5uHnZP7j7Qho2NcjBc5WjEJ6+jzLXzj
CKARB2ft3uA09hmEPq4PiTXLvSyC32nt7KCo0v2bUDw7DS7adKYFTo7vABycptNxHkhUcNOrTGxE
dCP5zZ3X77Gj3Tc+osJ8SMVzq0A4idLzOQEyDh4yIVBO5rEzgSFIJ3lvJf0/sgm3/TIXnBHO7bMO
otsY6OIc2N2Nl07xHs5W/WhVQws4chru6z6mHrSwO9NTCuplcj9NmrtKcnHQEmwqZ7R3TBKDo9Gf
shmhhseO1R2ikt1HMIBrS76bbmYdyz1nmYnG6AhRDPVY7ILwy+myg1PaysauLgwEISySChJi4b83
IWTllfoZSEX8BSpOv7G/Oj6uO2LrMNyN6OvMJn+XWUKv0aUDbHhbNg0MeLFr3ZRVM+6rKiQqjZva
pnPFAcEBM49uICM18O88Y75bcPD0mvpnUQAP8UrV3jHGjVPhoeKARTKI6Nh0sbgtqyk4l+KhVEB+
/eQ99EVOpSe33IyHIytszZ2bh4JufpZm3b5LMrYZQ3aGc8cnjqAa59ZeO36xG4cQckQZXWpT65Pw
Y32JFBGnSfNSKK9j4MDNYnIgr7S1QUd+/NLE/MEM9/nvUNE2iu6DdPN8K6FJM0Cx7y2r+4ng95Zp
/bAFBRkTIIYTZOwpbt2U8rAsfDzjpvzijWDMEHBbGuwNvVmBWif6Kjq675iO7WfSZ8hx8aYDxAQS
abEIme42TsdzCnn8wSfh9qZI55eYggdT0rcgA9QY9o336kJi7JS0DhVihA0WlwgxA3UUOtTmJ2FB
gM+K3NxKEo12oms56cX/I+k8liRFtiD6RZgRaLYJqTNLZekNVqqBQAVafP07zJtFmXVbTwkKiCvc
j6Nt06YwbVFeRIJ2QpAdPhe4GmzP+yNUsTkMDVvvQWe400NKqav6msunOunr0HLQeatMi7eeDhYI
9xsTxII5nrouvfsgajR/bLD35diTFsbNkefmu7UirCqTLLCRyB23jdLfBhTlAL7sSzZlRnpDPIF2
W+BXIWnlFqHTqVID7gXl0rT6WFCz3DdLvlVlAa3apJaShhOFdAZh3LXn3unsoNJnEOmx+ZhXNiQe
Vtkh6+Q3RPLWxmIGHfS6ZMue73xtcrau2V2Vv7w0zfgL+wzwh7Xc8HacMrTJd5WB5qKYhg9CJdrd
IB8yfLv7vmx5SOIB4Tzwntg/cC5GMDJohEz86LOD9JeEQLibonrqiKgUfrmHG9Fs4Y2T0jiRvsIK
X7Lkc2DC0xT0tv3TMu/3aJVD9OVPtifUtnZdDJSwZ9dXF3Se0fmwonRrZVOLj6ZwTqnyXvRhgSTg
N/U7DM8/x2CMw81+hezPAgyd7M5dVgEPWhNXnm1H9TdOtE2yftZqmTcMjB0mo1D8FBpdzugNbZoK
pzYSRPki2phuhDklezae32OGoQ/9s3hUHAg66XEhS/1lb8o2P6ZLu3qWEO260KFcybLHj+qb43Vf
i4oJpOkXFLl+sSnTrHxggrMVHcuvSme9oNmuOropQOzJGsEMAF/ZVUo36KtrjMaLVd/nHqYUN3vV
fPnZ899O6NOejj3axcwVIh4TyvF4o0Tdn0aC4Ry/klsw8NNuYjAPaCXHKmtfdTN3MQw0IqxEeTNQ
+OL5t09671knmU5Xz2p6/NexcU6TN8LhGAEbzJ4zG+uaMpGyjHGUbeJkFBsAf8Td1WCIlJlsbXZA
YdaNjCzq/MNk1LmH9RBQ89Af4kerP5Al+9vMgvugdQ4u07T5cHz/3kX5GRJo9jLU5XKCq0NtEf0j
W5MWKNffzSy5pA6/PXsooCUuGd0DF4fXw8EgqIF5cnpKQKG54wJXcD5y959EDQOm8l895k9BhZ8n
tBC4BXWCz8ca1StpSg4Yh6IPxzvAgM3RKaetVWXGsWnUQYqeXYOFhcAy24tS7jtta3uwD0QSMa/i
JRPO/RTEA7EMfoxOw4z+kEMR+qdTk+USZx8K9WkAiiEbfd/2xFlW2MLntgibrh3Iolm2bjrG/NbK
BGhJDO6xUE/u5M6ogwTgMkCH+jih5mbTKxGg7A3HvKXD/M2go925kdjZmebAQ5V7hoDUUjmaKZnl
ESJwRUDvUKw8SISVg7E1Jer30raOFiVJsLTs8tOxxRsUE1/d6vdMfuWh0uWlXnrj7ELB15umO+pl
BYmvhSjKvuRZr9lTM4SR23H8zkzIVx58+7BDKG7G7hjGxHRSVOV3BDISaZHuiV21j9Z4L1F+HwVP
aMTYeJ+11UvN7vsuAua5mfWGEAy3OWsFIjUnQbao3Mi6KOTou6KzHqCz7AaGXkEvZsgumXPCpPYv
GjHapMK/dKp4I/iuusubRu5lYl0XIwtZ7qL0cSv9XaUrUNMBP+y40X0K21D0Irl0XN9rNsXPfc/l
ySvc0fpJDnPJLlH4WzSkvIdag0Tqlk0HHh8U9xCodIJYFtsN6SXlHj0XZ6oTR9spMsAOgoOPOsz8
hDIda59HNuLt5H0A7IcirbdwF+D0eaL8wNVnHPkD08N461S2ty9THE6jKz5GcC2bfO1+dfStm8Rh
m2D2sH3s4pYXkHn6Ftm7VznuPUquHaQ356ljaLCBEmWGyiNbJCO2ec3mg3pJuwpbCsBQXZz/+9CW
P73GU27INT4XKmiWpsV1TJ2XWmKw1mmJofqES49ITJPGe9dNgLJzEmZTDXCXgG/rRW57GDMtvWNn
7m7TJn43Gt7qSScAjBbY9ZYe5r2DI/skLPeIKnc+52W+9TqZ3Kmhv9Tw06mWyi03PHzSWnysOJOd
XNlQfcWOyuqqfttFnG5GT/Fc3w222qqa1HQAD/XWvjQLc6mC4T5Wp5kzv0n1g8OrR9Mc/ZzOzwZL
LS3vi0MhWxZlNyGIRMvjsQkXwykfuEHUbKJkqUtQz/xV4LbOWYv6LGhhVrJZMI891sHQk9ZCj+T9
TNq34Y8kearhidx179rZ40Ffyt/UjsXJGrz+cYIOwnOufy7FmgWip+CcjM/eH2qqX1SfONyXTTdL
QswTnvM+Nx/HSYq7yJo5fyeAm2ZzNYFy7FQJT7FI5x81ObTnU22dRjn/UAROj43fTo8kYCjyCDDU
z501PVa4rZTfxjg20RGS5AFpzC0h1943cbJjzeQ9Mvj1HmXbNgBTs5SYxoLNc7uzUgVaTKF1Lnzg
jIg/gfumkFJNc3nVvik5JM8gayrygv0qNPmlhpzHXAeMmqHfpkQXjSMPpcKJP5EnalMgpBH0Wj35
73uS1BnMjFPld1fhFbulhFzFyhCET3RADpWQOVcUh6pOUaaMzwV0/6PjcswgcKuRwtVDpQWGtjyl
jEIf/vtAOB/NK0MFPo+zziXdz56GLOxiAYy+cr4QXHhH4ZAXPlfrXHXZu3Z3H49OEBXlnoWMvwHO
kG0IWrqUy9MsZP9URCJIVs9QnrvpyWnjB/jiuBc7Fk4dzOd+/kI0jeWokE+Ot1iAQUjyGgxbC9wa
nPLIG9MGZMHq9bMezRLkCF2dVFDcxweEVv5xmTnGGJJYtN6UHcmmMtNH3egfS+rtCyuX70TWwzF1
cih81cXtkSTXSRYOhnUo9FILJ4MkkjkvgfegTWxwJG+MqCQSmUEsonF5dN77Gelfk7vQPins8tg/
amvEpYdgw+4efbtpYJJXZsgeEhERfFdEn9TSg7xjyuMEiztuB6n9EntWM3V6SmUlALM0911RN5xl
JkT7aOGRQ48LHMYOHGPlLKi2gWCE1QodxWsHuk7PmxSfV9RvuTkuY+6NZ3YTh1Zq4ykTSUGlTDXW
jrW7HeEATwzbjIj6M/IDSgemzLqTb7MS/ZKNSSCTJnd4Bh611ywA8ByWkBIdaAM8sbW9LSPIEUDF
d0VhzHjxyFQaBz0APQh/dKHkZ4YZ6O2HO4P79WpqEacxqI1ZtISNN7865JQduUcFG7gF55+DYs7F
PGZiXpYk0qzRszJUA3IWhIB7f15TPYfpYgL4o61i2cmKBqRpZjCr0fg86a7T3KDMCTpesvbmG8ud
rkPUUIzHOchZNngCxH4Lj2xp35k4RifXP4MzSc+wVnZYkOM9dspH17MFdsWKt2iq31WgD9HTpPts
+KgycqfwFdUAfscvU/Zia/TDJVbJDmPsnebX3TnPV+i8sgHRSvCm9niuZoufLEqeUZgzeCVzr/C1
7BiB4ggsvs6lq2bUdr23KQXkHMIsupDtTL/BJnKaK4WE3FdyqyuafXsychqOJQ8RbLzGrpdgXGOg
J/PlRXfzEhYvAUYx5hKKKD54aPS2VcpaybCghNrqoRTM32ksad2i6oQoDQ0ifHNtzH71AbSkXbuB
PnXnakCFBaT3xBJ5n4nXqkca4TmKgVqmj5s02qe2AwmY5aG1gCWN3WrcTJgNmG5r1SGzp98ySg/Z
wjc1JyvFz3Vfigi2DS76T6ZqIa+/6YpPlO1vesRUSt5e4pdBCW4akRzJBiwXvRo9TaNukadfFSrB
jc7kwHfcj0aL9zEE3YBZpxXmb94CbMnTuuZQv3it/i/SrL2R4gtdChKDOajuqg5mXRNVD6bbPlRk
PZdM4q3G28MAbjb1qL9q7soLZW+LGhkammXY+56WjaGVmvGqcLQtgKyZwcG50K+pjKu3bvDvc0St
AYOTDyx6ez/tXokdY7oNdpPrjEL7xp4jrZEIN7P9Xk28RZFdg0Wb2YRr9EMYdjMJfIpkKfQxXF/b
P+RZxEOaZ59JlWvMXAXZYfYfQR8rlpkZYOPp+4mOmT5wF9uDToS9cELs2DeGv1SjXjNsHT06Oxmc
RJRmR8JFAWmxBr6oRBxGN3rUkTYFQ8KreZwxT5jpNtL8btPqkFi43+KHVTtYpy+T7XFw2YAVHKf6
bID/+1YG8L2sA4WuKejNqdtEZQzGb1F74KhvQ2W6JzszngytuOY9lD9kV59Zsidlr/CJEpqtl9Ej
HmZ0cOFWjLHVisc3k3g3gmx+gMhLKCwvcK8WDGwzOR0TLUeqMjMWGaC+XTyfujQjgWtr6cXf4Fbf
o26O+4mA88FE9zkpS9upZvxM4uTTX0rvtqgqKD3/l7BUC8m4CFhWzqEPzTToGDIywia3aWRY1BsR
qNpCgWBgiNSI4l66OfTBtLwjSExwHAOug+rVBrFLUasKPz+MOsRrk64Wt/GHEcuvXJ/8Hdt95ySb
DU+VfjKN2Q8yL64D6mqfYm4IRa7+WgVTlZEIWHRWgExYedUnIcbC/knnGHZtMT9Y1X2L5ihA5UGN
52hjWBCcFSRdc+vGbN5NpDdt8dgoArKMEp1/BeEMOihBcwJnJe4nunVCA1pGIgZ5e2HbvScpiXt2
M78MvXYuqnq4oDjxmV7g/YRSC1s3g5tMh6jCjknVEzKao+8pzPM5zjBTZnvkK8mGJfZT25DPHXVe
tdMTdJ+6yMibUOGSnSyMs56FKKIAx0rp0L/3YiNkOR90VfwU410nzO9Oa5M9eOG3LjZI+kj7ZjtR
DYE1AbbGbJ0IOwJ9Ckzic9ODccxsoN2DD4F0fkZiewZ2caEogOLR9K8ooA8z3GAzNZ/TwiAkzvVP
ZiqgzGvNHsPM0YX8oeTwJTkZAw57JkzGSomHXRO71nHoWXuMbvdeCof3IOf6Nhoif4PJb0PxlgaD
itp9Te7NrjEQPjlO/cOlt+DadYRfeA2Z8o51N/ePlk9pbej2wU7rOLBPCx/KogFYpwPivbr8zq12
1EJXr/HPluNPFE8Hptzwwmf9oNYTLV9+5DRc06z/ZBODEdiqnppqRgnSpReD8Upom+kFWD1wB6t4
8YgkhgKpv4vUqK4xmO3IGGSADIjqm4Pfm8+IdTmS+ysmPJ/bgwTZNOve9VWtbFCEAYIyIJmCWxqj
6YCUl+CmPGMUo0fQw5b5TTYesT36x7QI0JU6EGsnTo9G9pnFlsv0fOLsgR24GZqUMnBFyGQZQ3hl
UTil0/ts94/I8+ldgBhO6Wtbr6i1d0dTHlISGKyr+Qpr0Mla5FUhs0O34RBZaflHBKtpYOjtWxXj
f66l+hxbR257CCJB5uofFJJHq7GrVaLw2Ikju8zlitvqbYJLHtSkTOtY3+i5kT4oG4W5X5J91i/d
xmOIvnLH3xIT1fic9rCE4Yk3Fn6UHuEVXx5BpQIK29jP5lTVR5uVPn7pFEz18BHb2R6ExZfnsOuZ
PLLj/URt/EF7SzrfPmAc/LG1+2VNFWlKFlGa9uNJf6ZJndBOFHymiH8L7UzsJo/SRNboSLDOj8lW
qwZ3n0r/mgvjftDbG+R38KknoYouzGT32w8Ljfxcp6FZ73QLhV7j+smezdNDUjEkW7fxodMsn77B
00x8NQ85eS7tcBDLANyRcPL6KNF5YYA3/0beZXTrIj3llnfzCesit/LHHPhfdbu7kfOEMGFhY6IS
oo5EG39ZQEjY9Cdf+JaaQHjWTwScI0kuZTx8jk79zG5m4NoNv35X3HoXeQGo/i/iS7AxNvprb/cg
IG3CrAqnfxdWsU9z4xnl9tfSLAEjm5iIue5D8+2fbMiIusBKniz6b1fZ72Xcf7vd/JQadOMjjjxI
y3RvUdIzsCDDaLlvWu2MTANvk8070BiNJEhm+97qBK11Fy5joQUtIKFNO5bepsp37G7f1aAjvJbl
JX6YeuezMA1yhsz7KW2o08GKLFCh8CX292WNxRPf4YNXGHs3gZE9JPqw1Rez3zhAmWdHfOVJVm7k
YKCcTBC861X5YELeR6nbDnulqekw6NR5pmW525loJ8Agz6KNDjIdqs2YMiuSCdR6WbythxY0DtdP
qX/h9bAkevZi89AtMwEIS/IMAzVFSsAaZnZuss4L6E4vcKu8TQ0UqDPL6JF31VXiJmE/YV7tlLh1
P8nJguJQL+xfOxUP+DIJhu7SkznPH7QwqETS8km5zqtVM48QffsoNR4ZuGUljuM7fBbwqt/5kpBb
doBan3UwH2GcwnCl/9yRQEbJhWcMC2iCEtw3m9DWk08tHTj5mDwSbn1ikfQ95l3KOixdDbTk3HRl
/GYTTxE0tvzWnPECYDsJNDv9kAwOeuHzXgGpgjkuaPzxYhZuTxRHTLCv0bToVjiN1wGakSdR0KrW
3kRmHYjqH5JOxBdJkT/EZkkB7gKttOr9NOog+lEqIK2OGMGruwxj52apmEZUOSD3tmGAJBTK5bgR
ANblrRr1gX0VgL6kY/W7uGyKG2Pyg0WkYsPMKdow8PuUNpHGRUt4aMG4tvOzK3Cnr3YGSYrWmh8l
1/c609Fj05t3heE81MUktrowz+u7tbQEkakQR2Hg4AtChB+BVODvNKABW2SOE1+Tb2NweX063hQw
dILxO5xqiXcls4ZHQ326scPLN1Moxb35H5qoIFnvXD9xTZact2xgMRP5001nOVoSJObb5L6aUQLU
V3JvEaFYbacecOOAkMpgt+h35U3S7IaW+sDPc6CxAvxiTOcZbBhpuAfHqnIadgD52Iw5bhAYM3mB
Tp4DfJUN7zYLH0cr0pcewQQ72GTH4uElby1j17aPbRwPe1ztNB/NX91oDOjFsinN7GVx0Lxw3+3h
qaOUl+VuSkhJ1TBCrgwT8xDXz66NOkkbxs9ZN+WBW+aMqqsOIyDFkUect57ZzZM+d+pQFHqxafr2
3Bn7wjb0H+pFBjMZIelIk7kb1AQVR3XVFgrsPsO+umcCPzh4QI2seXE9gsLTOoiaFk5Pk+LkrQFy
zL06o9sKW2kml7qA2VetGqLFObmdzUyRhyut3YXF8VKgiGqysxLzGxu/vdcllB7r1wcUXrsMojrz
gJrkn5pQt5UHN53KEOkyXTy6xcnJxV3auvqd1U5XLA3U4JyRgdVRhCpCtjvp3pVu9Zfp2YUGW+zH
JDNPDdExJI2hG2LStKGgpo2vzVAzxb+yHPfG0OaPKmOLYwAAHoU9smyTEYP+cq9EwVJ0Sne97vQk
PRVB4mB4XQ24cXJxkeKF3kFquTyxCeDXHpfhrDTi6dWAH5wAFrNsL3XXMQXqjedGVsPet9YZXJPD
7K2r6ZzlKoiAvyV0VNzVLO5Szg3M1+pG8fq4tMhlOzJQN3WBjS6JKv+B9IRA6Mh1A7udX7SS7XVu
ge3DnceZ1pUhrCr9cRz2tu6S7Bwvj8vkeafYr1AP9O3f2Mma9SZCnEnl8g4PKsoCNJZJnb803ruy
XQnTUL1VArl5tgzi2iU0t1n5FxdOeSUeueJVygc8S0z/1LrFXKYTQa8uvWUPtrgDHefI9r6jP41H
E21dNTzYQyQPeu5RiyfqPYmzcj+PtbNzBndFpxSYoMwpsJMG2AninJfIIA5tmhf//39ExJCiNBKr
3IrVAXrPvUWP0s8AxVYdbJAw8zl3The9Kop2LcEFNfXjBWVrvufB69ASYCRL0Wq8d/Nn11MLs2Xx
99oCIEnTeyd03YoUMHmRJn+YTWfbafHad4JdKtyW/DJtvMsUEHW3Lpzr0oAoTRMRBUXNEpvHEn0I
CoeZdjjIczB289g8pQjH9y2kFjKOiAC2RicLF+dZNhNmAPvseBEWwSx9yqHBIPt8oJ2LD2mnc6NB
0WnT+TIORkuUm4OTpXb/OgfBjtnq+sWd+ldM76tB7mExYb06M/0xeoQUkfzB56kiBvrVznlKij4p
QzIdr41wUUP4BgwttqYTe/cKdX8STSCOefNuFmLayIk/TTnpPQCMAmepP1QMdQZ//nuBZG67mOut
wFJR9x+dIW7w33uMHlf95+T6ZVhhtV4LjKTVv8iEfWjaydqkhU0yU7PaMTrT3bGT++Qt/jfFy7gp
M0wDWdEMp6mF7Us6RmEMcNLjJzTb/F+T/91zoiDHSVhMDrA0NZIyJsNuWRSldyZxLnii1xg/qAiW
rOD2YmTmgJvZtWZJtuvT5GBw1XwXhfqoupucOv55zy8O8sZBLd+FXT5qGK7PosRWl7LITkdsQoO/
ixPQpw2L9UPid2bIdKlePHF04yQ0LTQDw/Jo6EX1ZLVGdrINH1v1r+2TV6AW/klHjM6Q/Y4Gjid+
z0yVgFUL5h8MDMNJ0EgnPrnlHakyaaNt0Gy8Vqy9TNE9jZ4LNHVeOxC+8xoMZVs/ObjfN3lxLJiP
W5KZhZpo/HVNshFllwNQgD24H4kHzdKcz0V8t136nZTvpY7coY78b2/wByZGDc2ffjERPW0aYaNL
it4HYYQkcTbbUfp3CCUBEbvz32w/4F2Db5Bc48kLV7juhkrx1xCQIdLsjS//pE093EvMWiMYOXsh
xY+Ja2CbBWP8RB5MWycurM1IPUif0G0SZRNLstQijyR7GBdV1x8xY8E5kxLXQELsDLtNVkwafyIS
qosomeYWoRg39Mr61eAJGtV93ecJtnv/rR0Wj/F1f7HhOK4Bw1dOp0utjS/RmMC7mM1PyyYkCxnw
Dh0uCLZiNZEUa18+0AxEmGfbDKWg28YE6XSXJq/vqakRIj1pcbmdsaUEqmYkuxTqxxtYqjrDu8TI
j3+zuSPP5DrbTGxsGTix1yHLWi+v867l+FkpFpt0pNmuCtYEc4rPn83kNH82lv0Qx+Jfvma4J95v
XCoumhA3z8jvO9LEdgZLBOCSBjh59w2PqdhMtRZUfnwmvvO7YpE04RfHGTtWW8FsRNL/yxbc9FAC
JUOp0d+Npv6Py0W4O5od4RPFYbI79Gd/xRwc0EugVxgydFa/Y5qXh0K4N4qBkdC1kztStyQscSGK
I9GIZ4K9xU5YQ7xxaMBb2ABx/A+RP+WZYaA8mjSA4tCpFoJ5ZIYzM20eZG0+IIqMt8s7Esh/qhe3
DMoMyYSA29HTkr50HtGko+XfJDpL86qbuHbGGbB0QcfPe89Gb2ZK7TtmdcXCxIPVVcWhdLTvGVYp
3mk2eF75mLEiOczONIVzHgHwbu070r/KU7RrvBYHgA+Hd05+JKCRTZGgBos4bpuiePD6+beGOrdl
ufZkrPHvxiOcwpiLS7pRxE7AFvnDCt/L45tbqYfcqyH0sdxXZOR1jfNbrQVixEo0LHWuLsX1F8pR
Sk4HP2N5NVp04qVyv0t1P2Oeaidxnjv/HW9wwa4K8K02PCUV6Y1+IfZo73f9Yr/g1WUAVkYQ8/Aq
puWR4Ix/M2psal20FggW0PQkdNStu1fNLbMJg6ncLbATD5sPQpgOh5fnIuBKtD8zSUvCFhG82YA7
NoTrnYauf6iw1ISDUrRcE1igzFKCVdNz7q4nWZkTjVFTFjAo/kNadoXHTpC48QlpIJT8j9T7+A2H
FjmOgQc0OvmJuKASSo+qpEZnPrGJCzz0sRJE/WBC2FhUYLHFtKijFESW1uNqrIIa3d8e/f/r7CH6
X5cdluCmMjVy8phh2skEj8/HMDXhid5UYqBJcT+mcdk2KeIy+oOPxk+etRHjoI1HiGBQZ0/K1tqo
ui+d0X8Vlg9fLwLqr1XwlMgkUOtjUntMlmcxkSo4xPhGlHephrw4jcy7ccjIzaQht7Fr9lOuZ/0C
KP1oEQsE1Cz1IWbdpmnmhY6P5sgG5gIBaKNN+GVVtdCALcQmWo+xxXfEnCoN+oKUPFcst6RB5R9l
f9nABZjXUE6wHlsWpcfIAWyr1rEhqHIyr15wEYN61Z+LMX1LmSM4vDL1pHzFu8w+3/qUwCLvyUjm
bChG1pHRD2CCpwq9QNjCsuPb4afoXvn88x5l3yOCvHZGsU01r9D17jXp4ciGV+4vNSLKlD2tVs9b
idYFlXAK6iYxTp7l1eHa+h1qjOVox/SbE/fiNHs/rdLeTMdyUUWRqpOaNvN9yeDJX9vzhcc7GW6x
Gp/gdMkV+MQ0u5D3BfcaE9J2I1MdUGfBKNJTA2PYkh2n80quidKbcevnGEH8NPrm8PKx74Korizv
j43wXhGVts9qELZKNfshQU7sgC/VHbqusu4+Jlp7wyZbx3KnaOeYyZrnMGD1kkR2VdqbdV84zR+t
K+rwhtzcqH9InPhRJXG/S/+Lx0skYYDMkUZptgHr7p6jwjUxH2c7u3nxVfxpjluOJ/ixSf6CVvLO
AAUQxFyMfVIzZ7FxYnXEnozVtE8W+dsLZnroXrJt25uMbfwVuFoQNTKReYbxJTTgcR2t0n7paWsC
Cb214o052D626qR9rjGjS9zeeoSSzRrQeswTmPSYOxLpSPHPTQ6lxQvGehE6ous2PWb1+GPVbbfz
USQ7cNw2c94pHvzpKel0ejFa6TCyaEY766bZLDcY1ht1/Fu6+RMFFoF3lKu9w3oCima6iB2cIEnQ
ISB0AylRsU7FMsd6zi35McEtnicWzVCG5jNJk+jzqTSyfsxOZdezLbP2JjEzyBGQmbNeDyw2MYzY
DHdXm8XB4cahHyIjCZ3mmYidzWjmHpD/7J0cSpRMM2A1hzsg0u6VjtCIOvddhwRCHVGA17fGcsdc
OEJ8+TNFJc2pm0fc5Ow8EC+SUxwNQ+jpHF6VHp+NOnvXW/EsZ3nxEQOozOl3js6kHZwHxSDF0tzy
rA3drV96ix/Xf/dCi4RnArPwlkQNhLVmYav0PMvSOonCe1YjNZJlC9Katp3CRWXU/XidBwKQMi6U
PQ1vbWmV5PYAEgFqxLn7ZOjxE4heCjGEiOVsRVdbM0Ks9R+9tjBQ7n7Girq5wG3I3JIqRSXFilhV
QdPwju517ZrBpdrSn2+EXZyKfDROUVzRnFI0RdkotpDvU0T+hFKZePd6WSJvKXrCeO1HhkT9Bpfn
sWLetizx2zwVd8g9UVtK9MqS32FF1MhcWbTAVQEst+zcnaVGvI5uX+4GwLFB0tAbo6JBJYIAQOIi
S+2QFZcT6OW4LfP1TVINyM8dTEsAwjAlsLJceMfxb/qT2aUHJpWhU4grMpIWEZmIQr93txObyBC8
m4vWb97LThwmqzFDt8+6bW2SF9ryDMpJ7XqV1AFKPcbc2RdA0xs8qEd8HcSvVfTh/PhI8vMLoN6R
ii93IKraVABnumHWPob9DAgN7h/3TJW28EmqdTptXnwCKkODofO+bAB2eUZ8dRw21sQrzzlDFOJv
1HX9UvnihYVD4WzrHeKyouUY8OinpgZGdxzVDjixNVDWXKKwb7Q0BGMQ1vn4szDou7hRBSN/Io4b
4Bk9bPFXrh6L2Z1ismrHIZSKb3gQ5l5zi+zo1jD4YZZYrKlcKzRqhF65oOvQSl/u7DL+mgsLPECJ
KKGnFIj9tOWunJB2JPFFVrcZ0enGMCOm5pJHth/Ptc/UsNXUI28WNK6xu1Wt7m2MFHV56zT2ti15
RyWMEmjrL1kh38tWt/GJiEunMwywv9yaiO5qICi8sp+Jv3nl+aa3ajhoCxaMQL05qufpNjnK2kjQ
G6w1tpxtdah9gtpa0LfPj7mbMfTyfTwHOSrUyAzpmj7hELAtyQgoc+zFO8eM/TcIbu/jbZ63TAcr
OHVFYnQnHTYXko089OwnBzcpe9niT6T6tzmj6BWzBruiuLmROjMB+V4W7x8ZrIRkcSNvSWr1SnHC
BpLB8oVSiywB/9Tw4/Z6f0KC+eZ3PkE0NtG1dpmvd7YZLhZsQxe5jpe+ssd/SGrxL0kI1KwqxPcM
QXo2H+/gCQ9RTwxNhjygn6aeUT683PndzTX3AQZy6vf1nedg0LAizyBVdg1gbiCXdyXRSJqV3rQo
Lu8TB/WuCQYvsFYFdd7c+M30YYcpyLMebB7lxzHym8dGkoJsyeyptUf0vbLeOL3LhR++lJ2fzfme
cdC+nPufyUDYbuKlO9dsdhhuyy985whvPPhs86DpgWEwqMxE9KoXzKNM1lXbpHQ/J+i9OJM+JYXX
rpA4YERU6wdhz291MVK8omznRuj+Df5tgsy3F1782TZadO8zJtXR0WEnongb+DsyIy4VicR4rR2g
1p749dVvWizQt0ek023FgVLqK0OhKNAuNv5rXiI3T7X6R2swWDgEQMQkbRTG9GDSnibgn9hlw0l3
YlR/EB15c42txWgrOkyuZh0N1z0ps9k/aSko58Io/7PyHMoZWl1jqB+RoXMh5rCH2rQntHjc5uAI
ETJJL8Sx4tg9KBraA3ywSYiRMqzTUULTW/Kdbrxbhol5T2d3NMfxlzuJqyGLUzdH41WaTYG1HRdj
14lnLHfOZrT5DTcF+8tF+DtFDyXYYbkurZNZ4lmbHaZ+THZR+Do/dd0/dR3ZVZP+y6FJpClVDXq3
wQoIK2SM6AiG1MQxWS7+aEPs9T6r8Ix47gZn167Fesf+hVFuav9LrOXfaBnOaQKrR7W8nAtDsgXL
Ey+ULoVZaTrMKd3sYrETwxnbGCkihrz/9vKWmQq2zYDFFRu4wa8fWZejndDGiEN+ufKFxLoEfYp0
7Lea6khlo68JVGOSUPQ/ts5rN3Ik7bYvdAjQm9v0XiZlSrohZMmgZ9AEyaf/F7N7Tg8aAxQSSpmS
lKL5zN5rq4nJr7mNUiaVBtwaogtzNtJajiAeof5izNuTcMQdGA13NdT+Wa/1n5AFlHSpCCLbISSu
QFeG3L0IqutQOfKY2C8jDjGt6Ps7T/nphl7YXNjTAR3Bx0gMwpDKpy6cyDstuP+PKGjb+lwkAUdj
id8BjRnJV/FqCnJSDbJxw5IAMBKuoWTMfw29xDNgcB71NRdxoEKIlmjcGqN90vrgEsb5ypy8Fxb6
pIRoDOVZr27GPEGoM2R7nepBT8W31fZIFrI9K4HX1vQZPrvuGjX5GVAteEUP/RJean9tpUKRPhqf
TRT52ywc3yNoUssK0limc8uoXexDMYGTpZo7zNxgOA2cvg/avelzvqKrWbq5t1Dgkvb6UP4Mbf6g
O7rYO9q00WZ+mUA7VgPXXOTV+Fr6OF0jUa08v8Cw2Ve/eUd6lCIaG9GpOmd9dIb1QOphLp7chEGr
CY6zzx6FfLAJTllxkwFD0DtfyLUQbzmXRG0dZ0awMYFVxg6uNvdDp7ug/cWOnaZrH2vbkitDtRzL
Z9nmq3xCE2ZwaecG3FMI57rFRlE4SAWa+xxQqN2r+Llwsl1A/jxKyohMK49RItjpaW1xqI1otcHg
Mc4jYw1p8JoBpX+ccAWE6brsZySQCh8KGOrUl92pnMz7IMuRj6vhe7S0X0eLOU2mfh6s2LuxE3Qk
ln9lSdNvOm/Vc4NbTjJ4L2vvjdhfqN+GZV4lZmZBd0tOcC9OrOKIb+7iYVWxIzLEW+vprxjCjz7L
OrxbRGNlB4RVydJnWLZK8xI8fSvmCQpk4HTeEnCJJ9l7G6bjI3X7zk/EmfjTi8U+YUrJfimc+qnX
RyZSEN24E4aYvPjrZ3740wfesnN6jZ4zwqZIXzfBWJmcbldE8bAm4+rV7upxEUyg7mk8VxiGv7WL
rHHsjbxyc2h3hRJsr4ZzmMaXcEyMHRtk9pf5JNdjwVVF+YTmjjVO8nDXTVgYNCQruUSubVdjT+wP
0H7SGplWjv6uKZ37TMZvrtVflP8SGoJ9B1ffhc2WASuu+e6Ww2Mqfqh2kKeaZDB3PsCNunAehCTC
K7Gcn8iILCh9Bx8jG/InwRxRAys2WatWDn9ESIdhEOpj8O3k8NJYNMl+tIqaYJVa0x247TOF07Oe
5+zYET5CKb8USX1JTRMvFy9J0jEIzOK15cYU0B7bDtlpiAiRjk+69dtA2V9MzOZjUE2ZwVhgHMwf
pdwnpm2Q+DJQzA15iQqteKqKr0ymJ9SuWNyZiIzANozG51h0VihnXZR/xcnsCWxvuLqvTJcODckc
L0qBgcq2s40VWDB5uO4nzXOCgJ6sdAiicU2txojf3Q4tfZiZE25aajp5khwFB78cV+0QfWSm1a0Q
byggRRHIJac7ZpDht4p1NlfjYO2iY1sw/bzragSkeRqSPFMe5g2aV37N/6yBa6MfvGceM6cacbox
DLPgPe+Q0umvmd19ojwkKtJtQV1Q0Y8hQBkPY1dhTOus1+Olk+L6T2ZcVxTDlnKkjdjEnOkhDhPe
Mdz4oKgRHuiIFwwH2GlT7wcaxKE6CIS096PUjTWLNjRzakeOZbVxAZAtPI5C30l+p45jq+OFW+eN
8Wjm7KfnDEm8AMVpqixnHcpSsJDhLEg1dNLFbLpWDn3R0EDazzNt09ppeciH8CXOGaLdPhaD1sR2
Mn/a7SH4EX4XH3CUcWHLTPQw/igAAALG5X+Msg3nwjWeTd2UIcUhmd/656lX14+mNT2iEe6W//wU
t0+t+2MGDGIflm55mJLgrkmicSPnH8mWbXlIM7843J42YabYfOf8XOU5a5gWLW7/QwnVYDEi1Fkx
gcFB3mR/P0QwICxjFvpWajaSay4f0MkQsAjBm+ulv1+N20vyz491e/rP+/76nf95/s+Hb7/lP0//
16fc3idR/uNEnV/4f33O7Wf413f+r8/+61v/6+O3/+Kfb/1fn/6/vsP/eh97BX4e12jdba3Zm39/
Ch7jfHd7J4oKZHX/fNxMyDfiGsEvcvuhbLaIE5fR//xit7fyXAV//7Z4Z5MGBOd/Xuj/+vq/vvRf
v9rtqX77Jn/9/2qY8t3t6//6NUdrDWlkkUUuII1e7Zir3emKnN6ipX3PE/Ecwb7a5iaCdKdF/W6K
tAd1d+9rY7fFtfDC5pyc+czfdZWvAWF67zBRLSWKIVbUqCiM35QJKA08qqNJhtkhobeabB+cPAPM
2CDjPZ3YZKJwdqx+Nvf6eMYx2bJhOXrA/wEVesgVdaQx9Io7Sy+pWspV0Hb+NrVbe1cWrB6QKiMT
GAYkdPxP5FCwPE0/1CB+LVgwjPa9n7gd0gs7hFcK6oshBSWWikkkVtFKqvQ1baga8lZ9p6ZmnDzl
7stoalGtJ8Ym+m7G1towrSFiJ2v8tYmveWsH/jooLO8V8hTtvy4P3GWs8+iFv0Oj2sNHNKNmsqCE
NWB80aZ2vfpE/cdgbizvZGA3+7gvkm2A4RCLQ/nVsw+2ujHeAZRkBdP39cUx1AYBjLOOOH8hjd3j
qK7ggbKLSn0VbXBuUau0zacrOWlbTLtLy+oURJb2LCuAc0TBdi5ayL6YZRd91KF/d3ZGM6siYoUn
2PHsdevhYDQcnGF894V03WpTJ+hp+8YdZuM+PkaPuiuV6LfVFLwyVRsBbZifUZqBNC3ZMMA8WwQm
43d3SNQyyt7JpcWZY86RCKnDZJS6emngTVwRx30tgaCRnuVu/Mz6GSZ7JVqvvE5ddsli9cs+QDxn
yFMI33Ybij/jK7RQ9beqx+2gv8jxLgrcdhnHWEFDsloCq7qvhxhDXso4lvUoMWLivoMqRoyJ158E
QeXUOTESGVbHwmOb3GH+7A061eLUp3iGdT14x8P4XdvaL1xykzBv7Vh7KEIdb2BFYClnRbrO1sah
xQvRa8jwzU2NPFzvIpZuNeVwC39o1bmlxQyII8swdQQug/jS2TkeqgT4bZquNA+1peMwkFcpm2QE
7QYyjIEAPoZ4HFcXGP095kb7E2zcftLDT4i3/bqyUXDH4tMoHXMnEy1YGoIwTVV19PVMXaeOEW7g
X7XY91cKheU6ZCrpeLSCIgOIW0+gO/Gv+ARJpbP+tYa03tJyl4nUdrB06S+zwDwS9oWpNZHN0pnm
zUtHm6ilO13lLzTAry0orL0XvrLOBFeEMmNBSsWlqbxsVYQATnTNehAxhYs9FXjvBg13Mk6yo5Nv
85hFfznAvajaJDhpVf4YqDbeQHDDvQNjIpLveMYGTGPdtuw6485xxbfdOO0OiyOwXBemiUfq1mYa
WehAdV9DC/qKXK69nvKeIsMu2V1OEEHJo7JJV1gOTobB7zS5dD81U6Z1XsoXb2DUNejmC54gXnn5
hQsWFIdAJ6LtwAagIQz9nODZcVfFsXboA/swUavARyexr0JXr8EhezX3ac7yYYRQvBbowMieo/Dt
h27HxoAMZk7ZIbJ/Db8l7BfnFmaa4sifk9dD8zZhgy4gaxmjsK9IPONPZ5OTRdSnsaLfOI9RBz89
xNqR4UVLiB+oTVvtG6IkFqD3n9hDv3L7rhbGwNUNISxfK9j8iu+A4Vye1thrrekkG71dSYyRy5FZ
j5MS2g5NpWK0pxj72uU+R8q0NOiQdX04RuWbWerPHaK4tp7tsgibzZASPBXaFijyXdrF3z0QXOi1
ulyn3Xga+4BXgKG67hJ8QH/NeJpgsjRuF9Lv7mpTvjZNwNJ9BESgs/newgwvlwkipdzUt9bQ72kA
h7MzjFzM11wjwmWcgRsOANeoDaDZOVkq/9DarDzRkD67rvPYqYoWgSH0IlojgsngLXDCOxESJ79J
ueWkzkNPXrUth50Vp6xXdPwfbIeCI/LJtWRuvHUcWy6qDz0iRbZiPD8DS61ygkGriSdZqQ0sEGdd
DWWEcIjJUJZNS0b31z7IXsyQPEYXxN22TpGu5C3qUN177hlxIOlCDae6/kPUZrQbDPlcZNnJtVG+
OuxEp0F92N594poTYlD2MRM4RjfPM3KbHXxWHbOjbJ6PZZIwgM7KFgnpu+tYl0gD1E5qrPEbnYl3
gWaB3JZNLfPhUCOw4VBHpe1o69Sw8d0U6scz3DsU4tEYoE8n/2LJH+KFxMpZ0+EnSw5zF/k2G91m
j40xx1xaNUf6j4cwsO85HiCj2dpV6t3OyTdj1AwX4dYlRutWEAs/YDLUN6mWz5pgWuXaxyvf1Cm3
TVtba5rvLdPiRYvEK7AGtSWeZkGi6Gi/FKZymNPQGgA8Ye6vJQ+D6zi7UDqkudkjmDicYAyyyBWk
0X6Upl4ctag95oX2yw7LQcTFj1F61vtb3OHpcfOO/Z5fTUufkPF1hIXINNI9+uz6wkL3nmXjwpHV
Wyczwrm6mWNNxdKas4Z7eA48bmBY2mF9FH+YVXzztrfyB26kOeIQesaQIT0+EZa33r4ao7uC0XZd
miw9MggHWaEhwGEbYbodFMR2FbFKZX0ZLH1Mxn20D6HUE4KAIATUF2pyFbsPLMgsx3pWZsC6IJmc
vWhrf+tXTDrciC0uqT1sVHXmsJnuOXdFhnBV13ZItEaGwdnSMx13XwnFomow+RGyRxiJX67Fdd6N
vwcW+jtb5c9II0nBmIgZT0XzNBpmvG53cvT9o9crwLoaOAg7RCRj5z9eXJ+IfHjEmmhs4pEQlaI/
SUyuZ3vEaEyuRrqJLHQHcJMWzVRVLEoW9eCggpscAohRTkXoWSqwwlbfEG/ZUVpZ5sEpcEAonfHF
V85WOyrGK9sWFgvC/ZwEIyE5MQW2LSMm+GN8SEV2yuyn2EU642sbzbX0pWJlLkXIpgLCKsYR/0Mr
uzsOyCtshPkmQ5fvCuyMVrsVA5ZxbWhPg5dl+84pifItjVfMi44U7IfsxsDiw4qVGNJD56g7pArW
IghZAg8SWr7lgk5hnkJSJdQ/uqDgF2pQs7CNEEKpYUUcadw++4xZXdXTf4Lz8NksIMqkHEl1iFJ9
RFxzUW9G7r8c0KyXmkrsStdGH8K+NXI6cxeY8R/Tfund5MVsr8iwGaWp8j62UwB+Dkv90nDeQhmf
zAhdezQyAXIGSvWpW0fBJ3RCucgCoY5JQCEdofURY/0WB9NJ6yx42eMUw19DwEcmDWElaAkEA8eh
ICFAactJee+tab7VZf+mT9iQXCdDBy008lZIyMxqKkwO8E1aM5iyK2y4+ozJMlemNVJDOghNwHY7
aFvwYxba62yWdQfuwno2gsYOsg0AwXbrmcMDwyZSIfmKrZelL9mETZLrIWNTFt9Wl8B7SS2iDKri
7GZois3GwSwFxF6IqVgED30JeSTzl1NIEAuAYO6vxMcjipGRu8+z0T64bs/YavDruxSWEXvfzn6a
AH5iummcQxcH8Ro9yE9sNC7yBV+u+0AglLeH4miGOXbBiEWxosTbcOAf0pp57zJkpsCx2zoHaUTV
pugQ6CEbirnwROFDJwP/2Jc6crEgbT4yrdkGfqy95I7aVq1DHPOg+mvDmuSOGmRfmX5/xbgq7n1L
nA1ut2UoKLLLXqHP0JufCiYj29n6LZoZaDnUmW1jZvbKsBiv3R4Ygeg7YCUH3SXXNUhQPhNEYT7b
Ak+QZ7cal4LEei5JxvzraRcb/RF0H8N27K+YzhL9rLl2/0qulRhd/7UahuhcuAOdX8qOPiLmb48M
uHrwY9LIzd7TsBjzlGFb9QAgqcKAIoD+zO+r5gekCuaSI8Oi2eXp7aFF/bdCtcTQ/P+/D5TliF3N
GNn2/efzZF43GAD0e4MTbtPD5702aaKjcek/DSYamLeccT/IerwjPNW5Wq7wVqaIP6TRGwtUcwrZ
nK7ubm8FQ/HGn0rf/+v9XeUeSFhAMOt4mwmM3gvUBXs9svfYhGCMX2Rn2KsC9eTOmD/aCOUvK0dn
3hjNmZFRR2fsWfGlRARz7GaH2/xsKD12V6H2bDID5G5OJ4nX3Xuosvq9skX4RrpZC0zW8okvl9FL
QVoPQ+gQPIbRbCI5pLvbpw3pWglZv02siHdBVLsYBkWw4XuF9Nl1egorGzATZdyIh2MfkPV9Jjt2
WGtgPa6drVN2kUvwPsciSKYEL8CgnxwPs7g2/1GcMCCHYH4QbW6vrYkCvsPZ0SuvuTpFHF3D5q8n
rl601wqxF/6XNMcuOauKSs8+qjDMjipC+NKllX5vaXGyKuLmwTGEvas9o36OavulASx3aeZnIsWb
VhPFfLp9EBAxwAPJ8Ix7kL1r80jAARpYqA+6f8zk0G8L3U/v6l6r115vu48yQ40sGjaB4ILoHAXb
xFSYBFG5oByxr9Hdei4e/sql5fdRpdTTt8RpUw/T7+B6x6rF6WfReULfrd+Z9LcIWq0afw9O2hHo
HHdACo6proKHNmGojIGxZ1CZeojHCrTmltvuuBLmR8utUTkYHhmy2pCeppRekTQ5FvZKeQ9YTbwH
4Agr2+Eu2Bec8rX0+pdSwIwRnUeAHO4XzzfH7e1pYaDk5lp5yDHwoIEym8cuZQ1BqkFyuD1F9xps
u7H/LmP5GmUp8GnLYjVSavQOZL0/ZXFW0XUg8GxCtgspx4tR6FxB8juTuf2TjtSUH7j5xTcbHqfI
HrejZz2CzQ2PQpImHLXYrLlcyYs3P+RuLC+Tr2C9e7hcbh9wFfdGNDN8BBLFkajx5EP1w7Z3qnGV
gtlYh5E1nPreIh9mWJNjNpxyY6Js6YsHk+Dcw1TlNdny85tCxXeywpVLjMIlKevqIY77n9KBSgqm
3Ke0tLQjCMm5AfNLYL7mc0ee3UdX12jAqb7OzLicfSmT+wyq3prevjqWZGleAkJ3VgG+TGraoGAd
JcJ1XdoF8dIC4wL3ScR2kFAWmeD+nRt6/FjmRKuGKqg+6ZQ/TGG096YVcCXMRu6KNQQJgqqsez94
yGWZPt4eBitx9qHPUrZJkH8GojrcHtggVAfCgqqDzzKAsceGxtuds4fiSzNaBYNh0Z8J56O5YTt2
Skjw8dIo3I8gA08NvxBgXH/hgvo8m34VIqbJNwJe14hLrqC5Yzyw0jBYPhP6C5D0mX4iJn1ViLsh
I6CitthUuu2Xi8j3hSxgQWeHkTGgrNGBO2+NILKenb4wODodAtgim/ZgaKetVmYwrpLBPNlD9Se9
ZXoEcw7qgKy+xJF4n3NsZy6QOcggSATESHkPVOk8aUG8YzRlHpWt64xYZLh34ckdQ9ua9yy4krpm
2hoR18HCQ57MH7L8NFIbXXoV/vDLXwsBHluyHbfCKb67PUCle+OMp8vsXO0BOYuz6MPc/Vav1TgM
OCkRZ9YAYx7GEjcChf6SSbO3twOnPePpozuSg3vVoQ0urCE1ANK19bGaH/jyYzuYr35dRc9V4Acb
RxsRxMVKe8L2efGoTRf9fFEOYrGpLD17kUFlH2JpHOVYfDW9llxwUgtzhUV8oFigbImm4aLplXrg
Amnu0rq1sLpG6i3P6ocBevmKBRtQMKE1R5+B6ITF/owRXd/AWFaHqTejSxskV70woqemIfvPtbo7
qEPFgmrBeSGcfU+LGR7NGCaFOWHiYr9ME+96aAeIUtzCptYOeenKE9eCcgP8RHukCsIlL5BfNH36
loxVd80F25ssSbKjXQhFDI0LB1aT2lOhGc4Ofx5kMd3WnioUKlkTXY2B1zlS2Iw9jlQtj+bpF2R+
pznIwIWhMxEdD8OUFj7npGpR3l5AJNrkGxhq1VxlaQ+XOGnRe84PurLGCxb7a2EWwz6o3nPa7xzN
VpZXYEOh/u4a5QYwyTi90LKgUeXQfeT1ZGDQk03tEK1kYQlZoDj0L9LW8wc0bd+qFITiJXGELzin
BYu8Q1qkWOzmhxLRkK/rycOoclAIDFEbzeAwGyNxxzy9PJYWFpf5XbcHDNZw9vPUQKqt3NPtIZu4
9gnDnda3p3FEXHyOXhzlZKoforB6vgVIMQwv7m8PVoxEQ5XBsJOQpo+O7kzra8hJfjdJ5ntMAJJt
ie586+KUWo5Jto9kTEGOpYZoF7c9W+Bl4J0kA14SDEg2KTlrnzAnlCIkCdzeYqpDxRvhhSaJ9TzU
nMBuYAUbsMa0lC7OorWVpf7asNzp0WMdOWo0i+aU6495XXX7bgBmd/vgmKKScIceUy4bnaNpTozk
b29O89Wo7JIWSr0NatvW3Yvy7HTfDLW1c6WL6QuRXwP+NIA5HPer1E+qtQEn4D6bMhSMEZAxx6oU
Y+zCB/Zwonrk1E1D4whkP3w1eoQ3kB+evT4NGbmbxIRFUl4TKAAL8BJqL8IqPY6o6hdZ7eUkbrEm
5+Yx/Blap1oh4wWEaP3hQg4bsnsdElODwpu1y9SuL9FY7BLSVM9ln+JWr8lUAQdhn5up/PshbXRC
yENzpDmYirPW5sAEsC7ti5B2QKOREChkdhLpEZn0oXOkGKIv7ijwp755DoiE/tEIRO8Y/iNTZ5Nr
0wCimi1PQyq8B3I+k42wBLbx3r2DxlGBVQWQbAEWv1c1/Bezsm1wKKMytl6PWa+fhxbUrIwkZbnh
dgTfjevRiBQNeoE+0pRbNvvxIt3bWCp5uarggExW2yoUZZcoNXeUSZ8qIphxNmuoxf8Tsh0jhxwi
WIbM2VVMcYtixqEDjI4cx9+5ZaAvmpId2+MPziq5gO1urmQbMjvBuMnddOuNrtwnI0Z51ZAnBv6P
Rh9bWWd150kn49Qn0l2RVb8oevSp1JIGiskL4102GoXLMqPb+gZnZjk1JznQnVrI41mOrRrJJdeO
HGLngmSFfQC0pzWQWNlxhFru+NyYU3Kif/0qWMJv7Mw+DGNZ7n199E6jiUekgP68nTm/jUuAFWXq
dTC0YamwWC7bkqquKXmDZZIVFe7BcKovDsz3nKjYVJvAyudNciq7lZt+ppUMr7ZvB8eSISxtr9z4
ap4VW6Z+GBhOdkn1lOB9zETA1N1GtTaRfyOCfeG0/iKO/VOU58ma/Q1q5iL4ijsKvGx0vrqiA+pA
fECf1PaxNPtLbPnPjai4hB0bdZ4sTztywmbrHqCnhaGwDRN8LXpL7F1cX7U0PmQ6khaQSWzAyWDq
0n6XesD40XxujDq0tmS7fKdqF4/WY53FKIkRAS/byAUf0jDRmqZUWyeeF59bz/Q3w4AeKjGs18nL
ESB2Lehi4j5lbFL9Sv/BLOxtG0EYanOfLUSbfBet+hDBCZ8oYOSU3VZRy3XtuFtpoinFBnuPZcuL
vT/SNTyUbQFXGBtRGKPsk+9EDKw8GqDSpuFPIwhCOWHIdlVdbHTfWxys32yHHlPCPsGGwkiTwd5r
+cuBHPoEPLNTqnpyo2ZPOQQEImXuHh01t3v2HZ+ZaEOSc95+CMdf83q7kOUEjgZslYyp0BZNur2v
SfzCuninzmkEBw5JmVwywuzv62UDl/bOr8tyTdPXWiMWZpeR8eD6HD52PO6TYhj2BT//SZXTqW50
bsIUrbHG2KS0sbmgFxks5A4eS8ZFkHRHgNkbau/i3i8pjBJ0gK0HLLpiPOMY+fhke1l1JhL1M9bq
E9Gt3REBBGM2LX0SKlPLwkXX1QivXNQRIBUVTNrW6rRTkOjVJhhytRZpNp0TG2k3Y65qnYDLsEvz
rAXmAaQEicPcDa0MNkekQ4Ahk7uMwTrlWvBTE8u5AL6NSSZxyEYyDTK3gKp6vrFFZGbfE0X92SNa
n3oX4i76P1QWm2Iso73ZR38C/RFXusopLqJWXrnKXLwCLWBrMjVI74TRjODutbeybL/wTaK2Fjah
bHD8a2v+GsBFbuM9o84ol2ann+0hcSEKdIcS2z1QnUlPt/0w/vZDclYyf/cRv+592b6hH4rZUoiv
4Q8dN8sPs5+2kcVWKnR5jVI0dkyyWbMZ7J1y/dMTEBNrh5xbKbXXAe3MImpADObxu2mPT5gnGO0a
cKDhwyX+Z6XZIERsRlZly3jXG8xrp13HMPWIlpbcryuU90mMWnhqmkVWDVs0S4Vh7hQlkyJNa+20
470tTLEhAwMXbBI9G7n02DbwKqm+XtQ16ydDn+49HbS53c7QnYI7GmSnWK/bDSPBN8q3iHOea/u8
mPFabAMBy/wNaXoJ9hSsMn0PR6nB4N6HKTIuXMSaft+HxiV34vdk5k43BAGs2HWt2HlSiozfVTNO
XG6nh4LUtqLntq2FtlgPwWPmldE6D0v01JUO8FzPLqbAOeVSld3aYEYf3kdOSluQney0eZsQB5Oe
NrxTZBw63DHkbqxNqJCi+im6JsXNDtSOG/qxn6FveaTeQyM3dm4PQEOgLnPJT7ugqzGXefmp9+M3
8uSvZDS4zvrZR7wZkwpgic95VI7+cZC9f1Rx950I7HqMrcXKaR0CNIS9iO3iN9DJmOKq8YXg7qU1
MwOjNNUxW08PKqdRpAtuaeho0q5ZtlKuiVjGiMpOSQ9ghuc6HWytvRIt+WvqOLLK9j5R9I3tnLhh
FNV7VJYPFPGvpsIRbCUgIprwFOnVyZynjwbe/7p2fmK8y5Dju3MYXgY7QYNc7SZFH0c07mqMCflm
E4b4noWuU7N+H9MvlTsfps8kQmv0JeFhOPgS1Om1Vv9phXbP2OhMaDR9mn+IvYR0hIeEhO6FL81H
6hFnJ4d6A8vtgHAuphRsn5ogOfkMeajjjTg6x7XzNIbRoY0h+CYB1hHSEA65JNy7awEbw2Hn92Hf
0ogH4fkcJ+CqvQ0R34jx2gSv19ioRTzmSMH6Cz0RlI2M6EzvV4u5fNRBEaz8LVeovfBQLAscsMj3
HRcTMFqyYuYlnEkVeDTQOnY+UnnP4VYUD9q4Fmb0EUnV7yr1lMJGgdBvwz3qcS4yKyks+5iQfVMn
IKxSRMmoOJ/tnmVt6ZWz+BnLKmDKHdvKi89pxgoUT6L+GKDQJWJGHbw8eEe/VC/dEGSxz/qajR3+
KVWeLEBnIIKhjZvld9aaKSnA4amwI8bqQ8eZGFvZzk7qB7sJ3rKuvtYJDuq8ZedSYJLsC/S2gKIX
k17tmin76ITFdU/kaOoi9y6Syyacb7VSsO7zYJ95QYecmOC8yGf5R8fp0MFtHWlwOIPY0MGfyc7+
xbZtrDVuSkTYrnsjW0c+tnqrBZlOpOCyQOWzR4ZdRW6P3tyg0iIPTE4xAhEv+ybCeBl75toMYdHJ
du9YSFrZ8W5lnL/h2kXEIet9Jt67KvzIKmWtx6j/KLUxWRamhsQucwpCAwju6Oo9Lg6QV3Xw3ZTk
P1NLdu34NLrZe+Wk3UpW6BSTJDwaxouWoltxfGo+XQfZ1HKWjsCqucfYQ0qcIUnivE7yxx71cNWY
RCYKu8eDnZwYAhz1CGquxtY3Jw+Ri6lWYgUjjKi08r1pAatEz6dz69pHE3nIilkIt1Ud3K9kw0fo
TrmuDP8HIWUFgMEEQl1SprQmmTC++ULAI0jKaHLQVPZrr8itEyq/1CWsyIvl2qxZPKWfvWWrTcq2
GVscmouh0vealbw2aMVD6Fka2oFZr91oWDwarbyfKssmM+CpVPjFTENdMVnA6gYxGAsMA6LWruZo
skIYyz96cA1KrUIE5C+tocOHA7ty4/B9c3e6iqkGBNn6oDyjbA26ooMz4rALHBh5kpZ+R71Cwg5D
8zj76iv41jHRzAsyH6JLWNcA5ZoU78Kzn2vnym0MFnJwTjkcoii7DR/lXGxB9o+rS8bhq/2pTW9R
lkUA6fs4FQY4yMCBrtMEH7Lm8hi7+GmDynyT+EVWZUygn5Z8CQQ0B83XIkZkI9t3WXyOlAgKpgCv
6WcQ00476ScVQn+Hopfbs1oDC0Bkzfxaa5kNlntExTkhtm237cf0nDduuUFC0SxM03rUtbghNATe
6KSs7+zs1qRsOMT4LAsbmapqxIWbxcJN+SO3FI0Aefq1H2diZzHZXYJZy/+URCjVVX9ndP6D1/c/
OtczdppzfddifkauZLfdizugSgoTb6s7dGMVyBvhAz7NYzZybYPfHMrCvVclkirR19jmjDvJ+Gpl
4cBYRV2/agjzvm+s4J6NFdxuZovcNvRv5CAbSmzyBdpp1Yb+sIriGAu3YPLrJ92DWRrDybdBP3iR
/4nfYlb9pvsSux8+r3xnTaJcydR4Vf7wgOUIIc/AcGnKoEN43mmYC/e2stst7jhkU2a+bBJyD8hl
AQiQDvoWyineehtAFnnFK8cPflx6Ni5x9WGa7CMRdkfKllMTaV9h0h6xRa4dMsHCsv9G01DtbVe8
I+DRDwRecJCk8RIDb7wnPZexdl/vJh17uK+yrcOGDKkwhSbisjPBT68IeJAUk+FVTdUioZchpIAp
dAsrSgYRp+zEX5moYBQQUDMKZzM41yjNX1y8D5l+rRA8bOskf9ME3VJt+zvA/ocWSPhuIMWmKV6j
HOG4EUqCFSzwi11s4TCXIOXssdpCY26Iw8CyLMknyNuvgjwxGgEERV5vPjNNk0uyNknSAF/aFRgB
UuizmRyJKXDg0TfeRRk1ASPjEw6vq2EpFJpUbIyIs4iswRe8gV7cHrzMjA+aZrxnqbfPmplpaHpI
evyeDEo2AkvRTi8j485cTY+1yeQwnZAfO0CyipnYqdo5xdQvFp07oXQ3Z4VDZiT/x9iZ7jhupFn7
Voz6PexhkMFtMG7gS+27lKnc6g9RS5r7vvPqv4d0d9uubtgDG0JSUmZJ3CLifc95zooc82dR0BoW
av19BBdLY3+nBvVlKEdzqVreFmzlcMCJ/s7tcF2Bro2UYeR+RcvADu2TIxssYgPe6SzK1qYz0Iio
QFVqWbvWR/2eRca7WXMitUHPutN1nGVhO3tPoHbvXeCiPYWGhT6oCwigYqMNdFZ8Mn1SiAQxoSKE
3SlQ1EouXKU6px6ERtMCxzeOFes24X1zCuoBvutyXGFxmRozmBIAQJh3LJRLmjDAWFh8q79YZFAj
IHN3eWv+okcKGmMEAnaMYyCjukfmyhkO4mvnlkSXEJqlBjJitw64QEyaoF2LcqPj6o+mPJdAq1dI
+Q8p6T8LU7fpGAcVthDABaOrXwvi+virPovEUa1BvTd8BPKp6gSTugq00ieoAKKIfezc+jDRyis3
U+EPOi4QK0HN+ZslMv+EhJkL/aUnLZI806917jgwpxBL9q78InMGfCrSiGcmyxMHWYTnpDTcfYOO
oY2a8qANgFG1GvtYADQbd12zBGBmLo3KWEVOjIxeDVU66FT1sbX1GfeDTqXLbTUuolcIkUP3xNRS
g5pDg8FdaeZXgwzaNZGo3qLsydZCt5JtEVk+4IfrlmFhI8AwsmeT1uauUicsL9f1DiDGKq4f/MjP
NyWLU+xerOkcjvjK05ZBlr76om62pQ3fxvdjINKSFuHw6hoKLEvkKrRFlzrM0TZxbo4bJccI3Ggi
zGtfUhqqWOYZXRPdIsy1tPl2dPYfW6Jz8oocPN29Dko2wYfKr743enuTxGctt5pj1cZk/2CZbonp
Wut8RVKlMv1BGGTWpupn+jRg2jTCNJsWIaHIpzmCpldLP89ZmVkBbedxN+QubYa2fExIm4jhTFJu
QZErfCSdzG0LEvY0zn3Vh9nROCT00rzAgmWuq9SNtzgun3zdITEu1heqwr+upc5eCQKyDaCDLqx3
+ggEd6ToE7V659mUnjidqSxVIw7FGvAQeoOKEUGBohB0D1KxdK4RNV3nqWWxBhiKRWHIU+5BGsfW
aeP0al6FA+mtjHZt2IOHzqciREabqDHDS6m0RM/r2nH+h7uECW1pStanCEBo9OQ71i1cibhwbUQP
OTA5IAncfGGJPw55qKxTlUmLrssvWkEsZcOsiBuCS7ThzjfCd8rCV1AYYBi1mgh4NSgfAkuDEDBC
PUXixdtDymiffvrvv//vt/5/vI/sOoWDZelPaZNcsyCtq58/acann/Jfn959//mTLWxdVW2NZbQq
8S5plsnr375AnfJ4t/gvFBNdZKGnWER+URwcgBznECCpY1D6p8Xbn3yAii4wrpXfGkdXofCmjYKi
rk6sml5SzHQA/gYdGsiuhB2NdFffkYb3aA3bvgnLSxvZ1rU2JV+yTPHY65NMonUvf/E9rD9+D8nH
F7olpKEL1YDJb//wPeyhC/MkBfUOvGWt5m21xdbdPmh+0l5h14bAaGW21OjC34oweoUggcw4qU6O
Zinnwnadba/nX4uoV86+vTbKzDvGZvAU2vawJ84gBROhFiuMb1hPMIDaolOeLDN1z2JIYSD6tbX8
869kOP/+lTTH0TVdY+1l6ab841fqGA+wgjjBCrBZyI6l056wwqCHExw8N1ZfVU9uOqavxAH5+hL2
58iKq7rBkIw/gq7YiNbi1pBEZ1YFei/k5bcHUn8pCwThc2HFT2ZcO8f5YQRDcaRcX+HSi3vZXkAe
UgRGaX+flk6LIssNyPzAmtqWBKIuwWPWV321zfJqUVZJfS3VwXuQzOCnqyl+RqbKMsuyxj2tvPgl
tzh/KEDQjQ76Xa01OaXmMDg3grlT7JM1NW9aKTf90YgRgsTJxUh0e5d48j5vxUbj7eY9/d9/uAqq
+ar4lvHtA8+vf9j8+z1L+P9/p9/513v++Bt/Xz79v/tPv2TlT6en9f1P37n5yM5fko/qxzf94a/z
Cf7xCZdf6i9/2IBQxwB6az7K4fGjoiPyzyt6euf/9cWfPua/ch/yj58/fQOeXk9/zWPQ+PSPl6Y7
gJCcdv+6Y0x//x8vTl/g50+nL9+/eF+qb1/Kf/uljy9V/fMnQ/2btIlJUjVd6hZ3F5adPC31v2lS
o34iNBO3nKXqn35KSd/zf/6kCPE3aO2WcEyD3pPlTJ+gAgc/vaYZfzMcoaqOoCNN/Vnan/753f9x
N/v1wP3nu5v44RLSdF1I4Wh8OEYmYFfqD5dQK5yy9gpiJ5DOUQQgkYjlrWSwsj9GUMQLkHA9iBDn
YzSCxU6hrtckCNhqFLdToveb7Itr2YTJg1ZGX83+6+/25X+4+4rp7vq7uy+fj9uWgeON/eQgU5nu
zr+7++ouEA1EViDHLNiIaYIBWxCnpIG0wHKpfzfxd1I8oSAnte/wLCcV2KvVDC+UQ/aZmHp/I4Em
oa3+xbjw481n/mSGFBb/kS9KttkfP5lR2CrCRQuCzFyqGBwVo4J68HVAaT0BNzZx54Rej9QSRXs3
MJGutaKeZGQgluuQ9Fk6RrgVnHFZNR3cPbLJQJ/AKoq0lyDWH1q7+ChS8YxokeKPAIVUazclJWRk
1FVoB0Z68HzS7FDuoE+U8bdUnAwHgaNtwPyoc+C1OlrETGV07AsLG4/5FYcbcv3CIgud7EEUR3je
bVVjTaU/u8I0sZuE3LoZ8ZE9RtTleoborq4xP1hHmCZgJtFFLW1FP6VuWi8xXb3ogX0lompY/Pmh
d7gAfjj0xjTkqpyZjrQ09YdD7yjEbcFfANHnG/p61BVyKZ1xS6BHcww5qHUxKJehYdJdSXsVQQhk
mtXeyw7qSDOYGIHM4EC09bvj1pOjfiAcjCQ0GjGUNZsnPbdIGGhtvq7BJDXxtFOe3voyQyBik2hS
9ApCF+ZV6JrwwguQiA9R1Yi1XRi4QWmLP5BSzxyX6hM6ULgNmizPzZjunKymfMQqzEMGdiC05NTo
zOpLt0uZ9bnjziZDGioo6Q0W9lw1NqKtTIZXX1IsZCTACZ2UdLwNJkuyOXRtew/atNh2xF6vi2w4
Dy15BTS8hEbGiz9m7sIaKBWOenw2qkE9wu2lfZlyImpqQTuPojjhtT6TOLQZuMWRGuuV0hxoRx37
RDxi181ozptXpYvlA/McKlFD/DXFs8B3JEreq1muE4m4oXn/Bmuvwmg07HWNyBHRQjKSMr2kVFev
f34KaP/pFLB0VdD7V01dWNPrv7v64R7EOOwmVntLncmQmG9yU5z14k4mkViWChgHRSyyRCETZhDP
XkT/3CtuUBbypVOWqExK0jMdBZ4U5qKFUjAFNzrjs2ZpEmxrtqtsKigTa+4vPvk0m/rjfctg5oi4
X+POxWxruu/+7pOTYmMryM2pGYr66HmaSWEyM0l+i8EsEYqsxiPtSwrCO+adWJFZoy7SyDmMUHYI
+whWLUhnuq3gtKaXAge1L6iQM5SualnQ46I25S/RU9+BLlFYksz0gSDoYBecE401ZuVRkG3//FuJ
H+bC3PPoVFoITghS1yBe/TAXloroUy3kbJKY6qfmVDnimexCMiAkTgXKu8dALd7TDPP23kSwTeEE
q5zp1Hsp23iha9pfDBD6NED9cUczGjKuAk6mUyp+vA3zgYtCy6lWkC5Mvq8i++UkJViWOI4dezyC
zAVBqnxXatWkW+XjYAk76sDy2PuA7JUc87hQsVmqYbcvxhTqgpbVa48a8YgviYQWaa9dR3+oQJyC
cyNqQC9M+hhch7Wf39kfBO5OnXGUan+1v//tLGK9oTL8marUVWRQP5xFJrybciQSe+FBncX8Xdyn
NWvc+rDeQ4e4cWJ4zJB2JD0hz6DTn/TwdIxy+OYjJFtE3MwXXvnkKYG5kjoFJZH3qz8/Jyg/az8c
AhtlMSOhzUcVuoFS9Y/nuqd2DogdnyGDXiHkfS8+ZQbFHRdX7ZJpgcVSuQZxF2nW3o7zL0qrKvTo
eT72AnyC5D6/EGbU7kYl1RxQduVTVVn+obGy+qhF+dXGt3roUEyh3x3q9ySAs5tXVn72Ak0+Vrlz
m5+nI2yuGs/EGsVU/91OP+pWylc/IkBJDztGY7yhi27olJ03JP3K6DWxDgqvIn6kGuHb5xRqpk0z
T4yN7GEy9f1YPocDBrSRxJnF/Kqaq+0eobU/UTjzW0mBwBeFcTX7iRLvmI8J6OLH3LZpmpVNt5qf
K0NaSWY6PPRY4G/zO8qRGFI0aPDqpxfnB9wZVyKQkVnqaH4QVZP5bWshAdp+dM4IL+q8ND6M09b8
1PzivBnjwHkoPVVbjOr42YpHCC58+hV1BemujWkBU7iac/QgNK6chDvpr9qiZlTAlE4yI9WsENUh
IJNG5a0M8h2eWR+1G/jrHqooU/vd5gjRBYkD5Kmqro1l7PbNDsnw8BY55MzYSftchupwqBKH/Y2K
oRohTjLWMr+M9Qmu5owny402YaR2BAG4SwAhSMAqClyE2ZM/M8LMRTaLdHSszOtYJFuFdC5yUx1/
3YXcueHBITitewLHybX/ht+ASM3RpCzix1BXUjzNgWKMFyZMuL1rhYol/qRVQqIAjrQcEkbrZfU2
/O56tXhxE1ncKMCehKWoL20fK8fEBe2ArEV9CdI034WuFS3j0H+y2qAgiC4PbxDrU+xeSrGJuesB
RVNSEu0DFS2DMwQITuktqvU0tWt6SCMkJ25oWlMXg7l1jGv7TYxa+zQ0RfsUheLNtBMUQdOWHZBc
ht5XWejTO9REVquYufsKJJtC/fxpfvAHYL1dL3SocTynoaKcEE3ZQrVS46kn/feJ9/e0SKNOCpoV
WfksGFQsPUJNLPHvKS5QZiRGt/k1S4aPLgjTy7zV1/oH9M72NG8RT7wySjUkzI0mIWgf5TQ/eApR
cDa4/VNdMtDRa4OqEVgjocAaj/N7DMeHdY3aYjO/+7dfdqY/oztgLLvqi+k74lxl7B7KocdWE+we
kVcbIqLA7gSa/gwukb7NyIQ3h/k8ALPG4l2n8tw5vTzXJLGUsXaanyHT83OeOZj2IZie2zIvlhZZ
1kv0vdOYhJbxnAbZYx+N2rocnTNK99ZfEcxOPHGrnFXfAFXyr82qb6rL/KAMh7KV0ZHQcvnrQ4tU
ZeF3HKo+7+QR7xCd2vllNxhljlSZm5Mp8m1den6LXkWxV5VACQHEWrtZJWVhkP/93gyDSb3UaTsV
puzp100DA5zbV7f5vZ4z5GerSzfm/Juhqt08y/AOOLoORZKuiy7Xn5vIMs4iq17bij1WTVs6W/Nr
hhqb82vV9M75tUZtfn3tP/ze9Brxgaje6QhtFITnN1+j1hGIuGDSxeb8UEQcDLgqQMV19Bnzc1pL
vkKeWAxT/3rOclioObnypNKMXpOyxy0yGuDkjJgQp635QQsrKD0sJzcFEfM72ULLgrje3XBPn2PV
x/c7bdXTQ4GBw1BJQ7SBNWAvAhpWUKW8hGVOitV4dKZdhxSpu+VIbC8Fc+V5y1QgEaY0073W7C+a
kj/UIu+8BXPxCOb/V+ac1qUPwbngZ3J2TaPGp0SU0a3gXygNdTxFKlnOVqCQq1WHySUOBThBPVZg
DBfyM1lAyUWXQjs2kbJIJunzQN7iQW8MrEgDpzQV+7WvYwfIRru+6m1fX5PpJ++QtlV+/e1ZqBJ0
z8uAjsj0pvkFJa2VfRY7T/Ov/Pa8oVPXDlq5n5+f32oIVNpNkdSLMWhKRERBuUdxYD9lQXDC4ONO
+gP7aaC2R07MOKyphViwNe3sSHTTLxmlz3IRjPrKZGC+5qUGywzT/5JmPWA7v/ji+oZ9Ggj7WFd+
NK7G0B6eRcbRIw04WdGkG56dINM2SWbA8Jk2o4pbeYEHfNlPb5bGsK2w5+30RE+PQUCSXhwAgPDy
1iKovrCOMajGfcly49Jg7pS62xy0rBsuvZZBgDOYxuW2PM9PqTZURX1se0wUUKKcsDN2Ov/qHWtt
s64jHTuO43d32bkFaRs+ETrTq5lnG7eJQja/CNS8vWtZfjCK0bjMT81/jTCOawKrCdIH3ZMHUZr+
UYJHP0JW84+NqA7cXMZTnPlkD8TjpZzCJrRYQ7aSGN6qKPLqqS4NeRvgks5b8ztsYF0Ll+UhNgSB
gWkaGoSSvc3vmJ/q/f67aQTBcX7KG3TogRgCF/OLeV19ELybHzAZ3Mxm0I9J5qWPbdBZ56ix1/PW
/BAB9NzEJQALSynTx/k5dIqc9tR/t789p2vpIjTi8FpkkI/6wnFX0KTsNQULm+ZwWtwb8Gi448Pv
85bTjMXd0JagiGmPTq/3fgjsySN0tLFZ9ra0EG5RW4snCdLqgWaxDS9VqFizxgZ3sKnAXfbFUzg9
pOEXdPaQVrtuH5hld0xsn+OkNqARjHbKf6n74KwNZX6yvHNMOfs8P2NnpnfIdbQjCAVuZV/u29Bg
MJi2DGDZ16B6mTcaV9kQZajgYIA+2kigfkUcc/dIsCEh/uk3nuPnGFWN4eAXe9kb8j0WpH4UZb8f
RRfsMX2gazWMk4Lu5CQqjMMFk6+VitnhpE0P80/gr9VjzW+6mQ5tDT/wqfKEeEUcYJtF8GY5xUeL
amxCjQIWjfqkukkV1XPs1d7O5Lv7i9+2jTDqt5rHYSdR0NqHwq8XjRp5rwp3ubXngF0Ond57LSeM
tO2k2p7sSrLvtLJfRLkBgLcqo33SVcqT1AtCOKcZiWmN7pNq+MM1V9AxCOlfHCyCD4QKtLDqs/pu
Msg+xgLvpaayJdBdFa5ic3mTl9CPhA51OR2QssiHUw85GU86mj28DxwnpX+s/akUZoAS1rsjGAJr
UTa29dlLxWOi58Mu9fRwBSWqeNCS7hbyKc4ddqMVacyIG2q0R2XrABw3C/mqCHQv0T6Oi/Q6YJ65
1lHt45mp16JCaBPz8dfzJNWHZpIV4cULxABLMgMLwneEAezkCOT6tBvB95eoMgCNMHXJv5QYkUnB
AR9elVDGGhQ1ew8jNaNVGJ5kMo74i2sUvbjK778eMur9QPAKEvSIvfIvViLpA0z/HFVKXCiS1Fu7
ym9Qicm2cav65HbEcbAqWSSe3r6a5E3AFLFNUjBiIp/9mDJGZ+oXo/set87wmfUs4qI2C67clru9
Onob+mT1WjWkvSvd3LgpMeRm3yw3jlazu3WBh3qSLU7Dfpnk+TMbZgKftx2dDCENO4ziyIiRi95i
IIw7QJT4UZIeNm91tS7u+pYG67KpavPmTttuRf8/cJLiGOhVuq4b6ii7FKcFC9Xw0iTtCUtxevdw
JSB/DZgGN568OtjUV1JJqakxYz9Vifc6BrmyMlOn+zyYb15j+V9HJE3LAOvCgXSwEFY+Ua/MlTi/
3MaXy9Eau51JN8koSR/y5FgeFUl0Q+IEJ0t4YoqHvs3OYH+49xmlLHdgWpaGir/pSfLRMPpqOdFY
hPqSeg7txs3CM0Fy26iuhLkx3ALBVQhxoLeTO10VY0XEUr1B8Pw4/1lmEEtF8byncB+GHGLwrvbZ
bbpxbSp68AgQtKYmE+B8MrPXUAn8s0PCPBIKa2GJTt/OH9kB0L3C+5lAbxgR9URlsMesKLfcmdH0
jXyZnOyfE8scbTlUzbqt8KbggEqzEC2Fq4R3tfJeDYjeK8epjW1L+PWadAZ/UzV5/uoRP0DtsxiP
/sB41yd8P6JJualOKX6GKeTJZvCeJz0DfeGjWQ+P5jxZisZR3adh/91h/x/NvL6REC0eRRpA0qm1
cTVvwjFs6AoW/TKkSo32I7zOszTUOck2avFQlaybgM4DXTfBu22EMF9LXXMumlE6FyWaKN1BVS3m
zfkFtxchTOXqWw75qca6ZzMgRa2y9CuPPnUsMCcojcKZBY6vE5l470qTXEvd/J4k1XtK5thBzQQ0
UZYVR4Zo+6HlT74yUwk3KIKU1aTHexVVPS5opfXMlLJn9HIj9/peXUWqB3XeQEzmGiRWW2p9VslS
eurUDKGej/8R19eDEjThXbSx9ehUryqd7bshM+ep2NeFoxxK4oUgSIU70rWnM4uHTPrjyh9U2vQA
7m/EoIOYB7K+oCXUPNiQ0266Uxg3kSN+D4lrpQvAc7mw8r2Gv7LZeQa4FsZH/0J2FLLuioywUWPw
xQMb7SgNfbNhB+867dACSGGl7HsfqDBqcIivftzgfdHVI3LaVxJAu0NnGfWTqBkLOsXi1qLB8XAT
KiskQKtZFJISCJ6wsMuja8XVcf6JAMZmQYYreROopLNMtlcLS9NDkbvqyjEpQhatdzdzPdtyiXQP
YdbrK8JPhmPXxMORK/IDX3K6Jn64IP0yFc5KG6H5igbZuarG6pZGkwxXRKSu+2EEfDR4tPOhiSpm
RXSHECR26xKhZ2hNJEJ82/NOqusYQzcLNNa6abWO2tEFtIl9jKUvufR15a9rshuGjIhneHLFSzio
X4MpVSWX7rDyHVsn7VV9ylxuZLVifR60gQzPoauPIgFONs/TUBSc4tE4VrlG/7hkeYY6PzYUgngZ
TiKsJnTkOkorFeajuJ5QaSaZo7iOLphMwkuU0P8uy+ZaUPd/kLPVH6zZhmb8DkIW9tjOSe526TIV
D8EpR3VUPrBi8bZw6J+SdOiPdLh7lv/syt82nTE7ajFiEbx6ymYMlFOWjd33/p8/4J769ZnpJQ9p
4FqAY1jBguyvVVOPjKRtulRr715qUr8OIPuZRiXdBqUf+05aQOZR5FA15hjQos+6je6yDHWM7N76
wiJyslb3wE3Iviozc9sK5N7UTe621/ziedEjK2lSkADOrHOASBt0t3AnGnCxDnrZp0op/Jtk1ZQW
uZyUXxPKiZC3oq1IgFO5wDFRT6HGUzmv9g6GJ8UuUDSu4VKui+hbVcbB0qPUCg2kzymTawXyO9/f
GobSneaHzMx7PCNEJQWqWpFlnWxqo9OO+HmyKwk02bXOky86IrgOTNqZkt2I6UcnQ90q4kuYevHF
YbGx1HoAoUqGgJO1S33wfdM90XuAEK4ivfQUXGdmkMrTYA86vmFbp6lDA40CQhsHzXpANI+qkWY/
xt89BfxTlnjxPlKBBQ21nNg5RbPXQqBSXV8+Z6Kha4SSqP2IOIGOolOrbcjJDLLXjDbw8u29bTjK
MsW3mTXCPuiOGaxTnSSgEMF1CbiFlBHKvjap8twFjrml/8JqCk5XQYERg/QzAJVg6/t9sBs62A6U
0YkEx4zz4EYFzuLUefPz+N12s+IQa/3Z6VwU6k33UVBjRJaqnGI7vuStBuDFYaDRy0y9VZETnQO4
s4NVro2qek37mtQxKYsrFepFJaUD67WHfYKCVuaN2PC73dpOhDglMTedznfRBBfO26DyF5QRW1JU
D825IAdZDiwB0OCl0TphuV/A4T+FYjyJzq4ek+8jlKNHtU8IdE2jk6jVW0Lm114Y2Xdppf3G0jUP
uFqfIeJC40qohs860lE2fRTSJuP2ThZ0gcHFes6D5NJ0RKpABWalN5je3mVmcJ0f2qo4eZFjfXZ9
7Y2Cy1cSCEr8alj1kMMyZnUZwUedOxyaIE32lQllkR2ov0Y+vZkBpe6OyfyOiK5o1w0Geuu039aD
1b8pXT5sWwUjp1fSysthOm0tWkMctvRV4TzdaI4/bAdbUvZNp1UU0bVnAhPkuRhLOPrvg+Mmu1DA
UYC7MLgPIqnGRSTwoHsOYDcCRK56X3qHggQhFn9NdjddsLUpHqJX+rscGMeCc8xdILXxyI2dPVUx
zQMKqJ0PfalFU2WUdfJLmel3MHrlaBgHumNBEwxvNbpKvNEpkzoJQWmIMDDXubdMupZJ2sR2cJqL
DEpjY8QtNkzFJEpPwed2KhOFoahpSKrEmL8koMBY6FGRnaFFHi0N1m4W9Gtmxf6dhBf/Xmn+q0nc
60n1yJGGo95gaLHCbadX2cJ263GbBAlTyk6Cxi6w33Shv2z7FiAgUle07bjCwPje8+mBPfy5xyB8
DFryMH+dHjqSdBksySy2W2CbalQ4cEkag/Qo3TxU8qWIPf9UdEyrWPrgQrARpimpc0XChUpdo/ql
lV2xGwzra5MNhHdOD8XQyq3rWFtXjsFlfiji6FJJJmYZFG1qG2Q0xnkxLNW47DaeZV0IQXCQwzsq
o39rrKxGerC7J2ydqXsf1PQp1gWHTkdIiUjNOSmyfmQtB0pGNdxrIhpSvCnTIWQd2n2WFu3eVq0W
syVKX40FJLZlgZjQUrElF/mGKhWOzGrIti2wuBX4ebJh1Bqcdee/R0TwrWOCNTdyAN9FFbwARQsi
jVoqC0Ij2Je1epFZZO8zm4QZpBF44ioNdX+dn31TDc8qkkdfYn+G7YBewyFVMsQIQzZLzt2QTLZ4
iOgdWgSnRUZlEimeoPsc6+wILxqiIXxxiRuG+ZomjYAwk5CEXJ9OvZHbhxS22hF7aMys4YwmQ9+E
BkDsGnr9Jsf6sNR9RCKMROk2DcJgFyqwJD1vAPUk63CVONFTMuDClwnoTTma7R4T00MsRmvfjBJe
5CQ0wHOkI8jGQhZiQvOisfiCXtpsmj0Jm6wRMXOvbFJiEQM48lBiZ1kELm6GgFmD6RYnvRPKtsQD
f6zUOFuZtWfv3ZZerVo6WwPzGSbBQuwdxRf7FhDj2LMEZClu7bOARoidiUeLidJ+KDud9kG/MNFY
nhybi5OVzr5txkcSaW5WLDyIJQiB4RM+JIGPB9DIn/zJI2z42JeVFBdiZ3CgIZyjKeXEi7NoJwyR
rvR8BHvqZy9IhruHnGC82Cw1Zox8D8+goRiZVbkOvV55rMKsuyUuzMHAS9/TQlfR0TmvHbBd1J7R
I5wGGq2kjZOvEF5Uk4Uu5U+PaivlXjfH0uTZgtWNGx/dwiCHs5t+dFQEEwRLsDMCi5B7qRzCulYu
fVfWxzELNwLWH6NRKY+OLnrO397bEmqmrmwk4eQkVPljI5mN2CVSXP5IDjwMlGQ8qMxfJ5QBCBT2
gYJXM1XHt0Fa0dfph64Aga2HEXb+jLII/nP10Xbki+M3d8uOOgzgZncFoP9ckua6ohO00dy2ObRx
0y00EMFcbVWx7ouJpVjJ4WB59Stc/Hfurhn6FM61AvUPwcJjfIhzX6NRBUJ5M9jZWwztRUMtdFfr
zjgr9iSqF71/Vl1AFMpQFTQJREmYmq9gXmuFyhEf5VMHpnfr1fg8SR9QT6AukfBYVb5KWZmAPGXd
VJgWbkSyxfqshuuSwPsmRYrSz1A7a7XOygNAv0XYYpCESV7uWtlqz0KQ0+NNAXOhlvdbJRy4yOF+
rpsUM6A7QeIdl8iJSvlWSVJyKEuqV+ywRMg1bnijaOwtvMGPJtYHohHQgr2tD1cSyM7VqPdL1fYJ
ru4PpIjWL3rofkMpw7BcxjgBplpfbLgxwnVsZJlibSoZJhzhYmFxOp6KaPjQIg9tvwtjoqYBR0Zi
vGyGEIhojQQYRiad+koxz4OBE79qPRQASYkKNAAdOmYZ5sI6LJYj9A0j6pg6FlG2xYcjS5u899L1
V01UHKxaJEfqc0bZiytJ08dBDdIXJyr7s2p3OIROSDTar5zHX3tQPPeS/buJctuDGGC1O/IfMbok
yTeiY/hWU2Dv/FBbhXc0hHkiEC5REuvdS3u5yTJrmqDkw+exWlteqr3AAV4oDNgE9tEjI4LJuRsB
jYCmCphXVM4dHzTQbQSBi6axblqjJF9KOLKLTobViVQJegYtV1zsqebdi0LieIasu3i0RtdhOXYX
P3gHhmDcyLNM91CkSP6Y1/mE16xTu8uRvnj9U+ROAIxpFHY1exGH4zUDIvwlgGn9wHJReQ1IAEDm
XZb3SMk7sMHAPBqVs1Q168O8hCwz6mqDkUWoVKL0Wmvc1tNWMguodRmtfcX4VtaFdU2gIZyqZiAO
XfhvPQl5wgWMz9BdLOKCNn8OdTn3Cnyh+Ee2XKkjpbV2WMZt5L3U0/Vkulb/LRI5IGGoAgMLg3ff
7sXSUHv22ug+dmOtHEEGvfvM3Cie0SecATTzg57q2rKnjLhgIlYe49L0jlWzqUT3XQdQ9+THTrPl
CiZ1rK+f41wmm7aqw5fG+OA76a+eVQ9Hk/sJE2IXvwfG0lMnpeDTF8lZm9OiRj9YkgAmv4oaV6dZ
fWk7k9azyVHXOYmkAyCsD97a1kiOHO8pCBPnQuDZ46bxyvyoxARi6S4eriz41uVtdjabumMX6N3W
rSCCw3mZfH1ikzBzXKeBoDRRkv3WuG55Ul9tGHK3rMcQMxhJ+T6V8dTaaWlpt99FoGANMPKHyErM
44BBBMT5IlziEyqPvdITldKW8t2NcfaiZy3XTtMPu4a80xCszNg/NyI0XorRdNaRSVkPwlxzrjqd
uLPRZ7U6uOFGhRmwdYwuPxDAoyENAvFKDsBtdPPisYKMbbXVVQ+1Kc9pXNSmP74HjnrBxKgieXbl
yrQioEgGQa34yoY31V7xjWBK6ENPtUxYp6yksiCZvWpm5GIi68QxwsrLZJADV1mgMbEzmu+ixTuP
7Fd792HKPcQVyhQlNt4cHybGqHzrQzr4Dom+V4r0WDVbzke3TLN7ZSJHKJiIP5gghm+tq53G2AAp
5XM9tpXZ7Oo4rKCQDTk8GBzcNciBldmiI2e6RYcwyouXmiJuDyHira8Ck6hqA4FtredvsJNQaUTj
19wt9Q3dIv+YIXBbR3or7po5ZHBYDOdJYBsEinb5/+ydyXLkSJZlvwgpABQKKLY2T5xnbiBOpxPz
POPr+6hFZkdltVR31742FHOGR0i40wyAvnfvOaqB/w1X0t77Fd4pZfBQuFh1fYkiEzBsE/80o+r+
BNJd0fNwv3KP+lFk0MUG6MHzTxe1p4QK5oIXDWqY7z3E5tLx3DF4286Bv5Qa0/SARuKlbuI99Pfm
tXY5gWT6t3rpNG9KzfIImxQ+T5w6pP+N9qgJfpuFHt1fT/5Z8m0asPVyOWc860zht6OGlzBv8nc4
RjyI2xsTAcylooGGgJ5oWoVZ+hUyPTcerv49LAiPu9+DS1+G92F8w4NF+9BL+ciPuUJ6Uz72tsIV
bTt/oKBnJw4ibM6mmQpDCH5746T2SCtUpyoLD3Zx887itntM5tY/ZT5s3WEwPvuxlC+qKC8UH5lt
I0585kiRIB2pklUdTW/zaN+JIp/ockbNumZicnAVSEKg8uq06GBFGxSPscLojt2SWeXsk/YQGXNx
Z1k5MnHuraWn7t0aR2kDbL0OKRJzXE+l2i5p79/FmJPupJHzebz+ZeV20+BryuRT3Rw5n6kzeqnm
YjGGw8kkuo3B8fkye/a4dasuO2bUPZ0y+hPJPH/0itba1oAaD+jjrA8eqBJjupM0X/FeT+iS6vBZ
ul35oPl7eUkebC4UP4veupkGx0KYnsb3fvTOJ46iRgnJpOqnZuV1Q3BbO32+SYZEPQSc5D5KntJW
ZVqUd5RNy105GyyXIfEwOnfMC2HoZdObwP35F3ISOxSyZsdFCBQ6m7mIphsPrVujQECvKsESExTj
vdMt4R0aTgaZ5QLMfKbumlKjBuRvFLdR3x3IlZEA0MukGfDZQ5bdkBAYnpNGDs+zPz/FVfsaD9yF
8Br3N8ZEPrwbakM7BdYtEzV2c+OFxwduOFxII05gU7bN51JXA/mDDRWG48SJmKiXpThXg4rObiaI
X0bZgTNg94bNaUOAJD9AdEuOrchfeSRZvvSLMjHm6wupvyO69PX6Qv8j5bvi7PlENBEqZ2tZdBFl
mtQ5dW5sbFnjOG8ecIhkyazfAXYGvLYUO33f2CoaWie5ZRo1fePTY346duMzE3d/qxLu31HZBBcr
HfOzYdg/mJDQJXGI2gPbsKhv65FU3r+IvChf/NtocDBbcwNcQ1crCyqZojjRZ6IIy849Sof8fP2S
Ym+jOpi4t349YkiTM3dGeIDnpv6xczZuAamD01Drmap/d3165O/b2gry+Juo9tMLB5j0goTnYntt
dGthlNwUaSU4KnvD85i795rZemhNaqG0kxTg1k7cVvaE4LxAYRS+O2ZnvQ2Zf2+XvjevCa+rMOhv
gwz2SkICikJlEhKB9JoHNiwjvTrAx4yj/MNS2bpXR8+PwqD7wGyOAqfRp+LoYj9gtG/c9RxzPsho
w5ZUxAMrWYwfhnjWiT/ibZm97YmyXRZBfWAuc/XGc/e0jR0eQOw68t960b2nYuzuU2CFz5bk2pha
3qHurQzBKtXILjGL22KYJEWobtnhCW+eMSLxSBdnw6frWXQvU4dBIMLY6Dq96RCn0nlk5We6Ny4r
t9+V0f8BkVs9O3Zh75WHvwBQITVruXQfEpZOIIIPHvbTw9TlHRXt3Pgwlpj6NsseN4RxQcitPrh1
h22epfaHJjbU7JIw7sRp96mAl51MQ4srXf2SXjG31wnXhIxkjBMCEBupjegmYTB/c/2liTTxQPzk
bo7rmxFZwK9sCvfUmnM46+5CRqeRPMZHZ6fzHp3rzCcKK+tAbbQ74In4ikaOwYRUZyjwLjH+3TJO
Edn19J6H2O4GGco/v2QJoIzV9ZsVJUWZ7Q2vggcgsl6yN2+qo6GgzDpWvHwETBcWMcdf85wSZ4m4
baXz88jt6QKQC5IvXKCYB4SDKzr3UbBov6tYzpmD4mYfVBC/+76E9kWZelU0iO7BTReMfguxtcpa
vgZ1Bl5mLKaNK4MHuPPjzfVLZycZI8A5jjaV29xEPmd32378e0an9xadBx7nEGeqOppeZN+1gfco
KkD2119dvyiPIZYxKSZirQU3vx6jZ88U4fM8/aS9M6J1MoKTxRuPFbiN9k14T00oOx5TQes7aWd8
BBMoRDlDYUOyaoKTwG02J5CeYX87t0Vv/vPVqL/HYKLbEIIgc8Sz/4Xnc7kvPfVy/VUmAG9kIe0Q
uowPVSWW77nEelo57k+Lxw6UF2w+07wPa9c6WozQWG8LeRKql/D326JY/fVSf9OHORgS0j4g63Mv
fQsJ1lRE066/RGrwMRNhf7Rc61Ww3H8rckPAglbprSscj8MZFXDTCs9JmdX5Jp5Fc4nJTK2mPm/2
c1+Ft0Im++slINDXARIA6aZLl98kbGac73lGD4W2fc0Z8MkwiQu7rABfFftpgoKZ8TFi3vKpxJjG
aD1XduYeZOfgUK3b9hUGA1BQz4qw7RrNa1MPwEhmRqx20dUrS5+ahr4QdzAMtm1qmY+FgE1UxF63
p30njlEUR7vMoTWc1i2H7ohrdRh70cd/epW6dvzX9+i+UGyOqgEMt7Lurl9qFy9YxOMzh3u+t1R9
tsWCaG+pOhK+nIPi2OP5eS3IBa6KQQyXulfjK5ydm1SfaO3qi8btd+Fa6VPkVt4RKEy0s8DnfYyO
y7NBUbzQLTVWhQ0Bnijr/UjC5UEDC28lMovrr6qUE6OHBFfkMEcX/jxHloCnwOD5TXYNcWJoeWRv
sf42Pe+cqPSHQ2HP46PhReoBGf31F6OXj48NbntE43LiBMBvqFhMnhcB1ahnIdjupiULeKMM//xS
eCIBVhqP5cH33cMiYI50gPr2HGbkezO4uG2Bg/pl297N3hd/gHxXZ7aOJFjERHmAdoH0ammSx/MH
FoOKFIS+2CHhME7XV9fL4PXV9QveFttLgm1D2wYOllm/V1TFrod0LnrV7u/vO6xdI0fMn6P+vsPG
l4cTKJ+Cm9ZWpSatNMNk2sDVrmXz6Ves+aGvMLtO3tj8/wRO2/0xnT9JX4EUq0PiS2OkExHmR1La
4UbOZHO7ZvJuBv3l+irARvnXK+aMO95Okt1r6p3qoPUA+gEkvL76+3u1MNDJxU/hCKwEn1R6c301
NCplPBg7hLTd49//8Pr9v39brP+tqJjhIUf0CP7+B4UJFdCOOIN2bTtdYF8yB6tm4zmMnOzedvCf
Lk34Eg5e+Zy7e9Lk7qplhoD1IkfCkCS2Zt1BIRdpe7RsjY9GBvHEoyjdhcaR38H4h7F18OUChhxM
ok/8TGlBizm/8xtwpFHBipwx4xe72Q73Zd3cKsv64xemg+MzosLRRdZX4/mgIZLsU3Cc3HaFWk6s
DVC+jwsbRnJdl+uXyQd/dX1Vd5y2//oH/Om2BXBi1NPuLcddNBZZ1d7F/tLe+bIPbyVrc2aM7V1X
DpyKq1Gely6r93NabWF2epA3DDhBThoBfFtObOmxOjniLeny5jSzy1+HPb9EVD5sbB7GJx8QkDf1
Xyl/UWxMKHDlA7pq1UXcg+nyYGIQ+d7rp/DWHiHykMV7noK6eRyBNEjgnc/ZyE4f/fW6Zzx69iUZ
uOuXkBo8aNFMUWoY5jcAC/nFHI38ggPN2BvsB6/fun6R3PiowvA7QqLyQIkEm/XeEqf+f3/xEy0d
Swgmn7yxsgWIDs6W3SyODKExZ4+NKM4BhZR/vvSrvjiPMJ/P11c8nsN6KgiQ9Iykr9vFoZGfhlu1
95WoyifHHWFFT8WlMq14P9ek09g2sVE3ToGmZEDym9+nif7KiLx8ZZShfxhBRMKGBk0NoEFfcKJ/
vXKyu6yEW2gV4acog+Km0at3nNI+2FDJ6d3K5qcqPdaStISDxryF+AWUCf8m/6WNV1DW5bT9XRQR
n2sb9Qw48uC+qB1yf0aefC/1C77d5cswJ5eFKkAi6Yu11FP6v79M5fzbpY+6v34rJvpdkK15MWow
SKpltBiOHv9nofzhHbqiEkpUqzHfZcMbV9SScmgz91thQmSo/No4hUL9EPehvRi6aC40CtvgsnkA
S4K22/PFntCQZMxsn0PkA3+K0jobiUr/foE6/uTi+pXsWHs9U/INNjER++MiwaapBnXhyK44W+T/
fMWQXoHLKJ2jMEBsEKA91b2z9gF8X6RwMERdX16/ePqb11dQ98Wp5fddv+Vdfx9rUyqLS3Obj6rG
If44ee3wfP2yyOipz/32lr3h8MzVwlpPY8WRccxhY8RDeornIryHt00LzhvM3x24kcJxfvdQF7z6
V+ym6nU0ZHWqDD0xj2b12kawk7KIxfOkf5kvyUIdTsKGQfbBgYq/KH/kXcNsl6ktOYeb/3snyv8/
Sml05IQg442tQNIN/k+tarSkLcjxAXpbAhWD5epLqtiEsZx5gKbsX7rOxgBVjDA3LEDtBBfmkxEB
xOtbYogUIiN2m/KB6WN7wyo3fOJn2+Ca792VITLrwQMqqVsAlkz5UFDs2MaGf2Cobj5RqMGnENWP
i4Iitnat/q1xY5ItlpW/5mGDJouMz4mrVq5xXvB9PfdrwrB2iRw9A6kxPS39yEPONFMaK5pTaPof
Az4SAEXEE2aSHGGv6BYLj+Ce3dM3wRu4i0OIHV1v5kdfnAKzcu8abkWLZBBu8SQNr+C2iKD61M64
7934AeBSQiTEsLZ5LfeGKtun03VX3HrGA93V8yLnrRpnkDMGkTljnPQ1p3hyckaf2DVGTFOMGFy3
v7U7m0cvldEEmMk3d8gH9nXhtHuVRucONS3VH+JQsvGO7lLsbbMssHTXu+sP/X8YCZq08P9kJND5
+68ZCZc/bdlF5b8DEvg3/gIk2P4/HEAHkkYQVwOqnP9CJNjeP0xaS7zdhWuZirDs34gEW/1Duh50
BNOjfah48TciQZj/AG/iS+W6wod7Iv5bhATL+0+fZks5lgtvgUy36YAbEbr/+B+6vHHzLwC1jHHU
hTmgmUkjZ1yX7LrSGJqaZwKcdiC93W66Z4P6kUBVO1YSeg3RIj6Xu6X2fi0WRFRGaQYXp+jJprfK
pLf0dinw9ybuuSe15u3i1+Bx7HJbBIG1LWs/X01jD8ency6tBuxgVrprNXJHcMtZL45JTxjdZpRb
Wx6d3swUS6KvndVwx2/skkmKFceKYyDKzHAgXTuboHE5aG3CoW/vZztpViWgIfqabJYijQmy0+Ho
DXxUNEBIfeAbppKREN8hNXQybdJAmYYOxcJ/9AvrqdM4Ith27g5FjA2q/MXSyCI4YcMq6fDaY8Eq
dM+hHWE/on3Y2WQ55u6xjjQFVR1FWlSwrju8wzYNbVPjkgIu8qsgpiw0g3za5ObnXHXufawaQYkg
hyImDHtn2GyylIHTRKWUjyMsJIMXopztvhaNbpqtB6Smw7aH6QSDkApmSYAGwamGPjXQn5gbUE0x
1b2q7BfZ9fmlKY0HGyxMrNyN0UwmOJ+IuZj15vFzyyv28IUCn9ta/WFewH55LCP5u681mKomQQ1Y
H1hVSuAbdpXUEKtG46ykBlslcfNi9GFGDgrolUHEx9EYLNERSM9yFqrZ0Oc7u/oNTS3YuliWNt3G
VU8qgb1lD4AoSyM9jBq31Y62YpEPjhcQFxlWpFKDuzWm0t3UnQEP3MQqVrHiDWQw7r1CNAzntdkq
Nk74tm+nXmMj1szRwGJGQ4uOGu5SaIMIS4HW1EPy5WcmYdmZuSYkWqBiFZglAxNlLCrjuRWTeaq8
5pDk0zkhh8DueLyvEnmRZpldhgYFVRkOG403vRk9EktuD7c09SrnPvL3DKySldT8s1w/41V2x7KI
FkVLMIBMMXCDGSs28dY/PGm2UPrhg/USP840LNBa2zex3PI43u18zWFruTs4mszGsf0n1aw2QoM7
E3jbDMRt0DS3VHPdiszdelfSmwUVMstC3giq2HB6/G2IMV1LTYhDme1vEm4shsmTuWvMfMoHjrFl
fh/37Ulo0pyjmXOQQWlvqG5tWXGyDWeXVkFvAFGDVdcaYmCMDr+uSuWH58rnvB93SZ9rYaVdIAar
dnQnunU1z7Dso17dtH7Fx1Jyju1yLLfpjqQuE/16Pqd5zBrCcTfohO9KQHuC1e3UjN/Sdtq1WqoX
X7nJdtF0PiZIbL80sc9R00fDf2e1IC9bB5rrx3zvkwbE4wLwLwH8l2gCIDWdaG1oKiBacOZKizqy
vPzE1hCdcCGfZH+qCfFrrmCjCYO2Zg0ysnkqgQ+GmBUBgN26mko4ehSWlXzXDe0DSSMSNa67UbPU
SWjnpauz4bwM8KE7b/hthwMAAQTmDjQ6xUoS5KW7GiIoiRCWGWsvtA35BEzb1qneQNtFovMODf5M
+kiHhX8D1kv50bk8UTS1/eSaNxF4xpkq7JXWCNJJ0xsnzXEUYDhnBe9TgngcipK4yMTVtwvjSwcj
3W66twwsJHUAkKexpCunmZEm8MiwgbGXgJO0HbiSjSZMNqAmLc2clMAnHU2hxL3yzWl8Z4KnNMBU
Ikz57YGtdMFXmmAsC3CWnuZactv6kwQbk6B+49zSBVjD0zL3LGUjfoy6JMd8aU3f47OvoGbOmp/J
ZPti8j6aNFmTP1G4m9SEVmZ8GzuCuS4YTpSNPTmrND2SbWdwrr6YC5Jz0fROYO4PpuZ5kuK1d1In
MwZgnxFHI4yHajfb4tsRIt74mgzagQjtNCsUWOAmqUNOtJojGmugqCaLsidr9L2GiAJrqCLSRkDu
VpxgbMZMsEn1Ng8Vsp649a+p5pe2+mEcoGlbUh0sSoIdoE7ntrtDqvFA8y1/B3cF+HzCxRNW47a/
klLDvoKfD+oRiGrpQFN1NVfV04TVnIaV+EY4nmwsTWAVtnhkR0bmRdNZ9QyjWeC1Nh3k1oxcfz/z
GWzqDxO066AZr2O/GTTztQP+SpF/gwSLfEe7XoDDIpn5MjQtNomAgLpYs09h+ruKIMq2mi3LD+gj
q3yxocjIEAQAraFJtCy48nUXnKuy8A8N/QJamu/5GgkaNRRQtlIiM3AUyNEYe4qm3dYuYWyfmC3b
Gk3DNWq4uJUm5MaalTtqam6c/ZbkZTZW7p5oRN8Zmq+rYki7i2bullG+BcXDj17zeHNreupY1JYJ
h4vFQBoqW28ddbLiWf6JcO27l7f4Thw/eOKTyCQZ8m+vEcDW+MQILz/48bNZaUZwCPafOPxKtIyq
xpJVaWedOovRb/JmufORi2e6aq3YXo0CBnH2FTQW3AnOY9Tg7H2ojsy37YuU/ZbSDaFRF7ZRPpuv
kZk9Rgv4hjyd7A2dasC4Sv4p27Tcpkleris2BGhjYsJ4ihye0xy9yVu2QhOVxyo7+pqxXGUuegDN
XQ5ZdliaxExM7czxHbVBf1Cw7NdOAImSkf8fh4sSsACIzvYC25kTISnX7myZWxccDjHajCpb+cq8
9ezwN086D050XSefHY/F+qPUAZLmMey79CFL+0Z5lKPBCQTmtMd/f+V4fQIlq/1VpbXY9rb3KzI/
Kr88+mzftrgYPjy6o3sHqLVUDYVUF3iOvR2XgoBl8m1AhN+XRQKYwl12dQi/jiUtuaT0SMZpbfoQ
eQwPmjadgq1oxZbz0c7RvO3CtH6UtDZcFU3+oqxva2F7v8i14fEw5yo8P6LoLs6S4YjTRO9Gs70d
2kixcyftiFbFlf4NBtwEB25oLrjXeLeN6h6DjlYWozbY4UDEJTBxmdQPQPSyg828ZLWgHFtJ0OPS
aVLWa79trEAUeUau0l5+8Scyao4ijuUx1jKuLHOg5uGgxpOCClmajyL3upVZVWszZ9PbGPFh7uaf
cskw2g6ldYlH6yXoh2kHbHuTglMvmaadMVi8tvQR61wcMk1er8fnqIHE7tIcTQZ9ZNSU9kHz2tEB
sGB2Hv1svBGa6O5otjvjxtcQ2HsE9H1InKO/r2vsdk2O8yNrftA2nyPNik9ZqGV1+gLNH4Op5q/3
lJWgpnq7chdp3jyeHDqL2vwOQbXlxLvqCYGZTXNiLpXzSMbqYu6Nox+L56oGuu9DtqcrD+Ye5sRz
pbn3nVudqHzvaKHDjeWvpRg0Yrt6yProPVYnfooW9rT6Zop9Io3le9DwfvDIjHBrJVkzAvV3FvsX
Dt7fTt0xK+6ZdILqnyKY/RZsLwYp5k0Hzr8z411v3iZje+P7obPDJvHHBv8vtAeAm8FlQQyQOM75
CvW3UQYYRflQifyTMQEAgFz527lq7nv6uGFT/rjTWxME02bx8RDU5bRPtZmgRVGQalcBNFi91WbS
D4BgVaxyJtNrGUcEpRAdmOn0W5nkZqwg/Rk67Ftskm9L5n8bjoO8d+rm2w9zzAm+e861S2HSVgXw
0lqx0Lk+lbLq94J8ISu/6jG2IZgK9kihuY/ZntA4DcxDP3SfnkcRcUHBILTVoeSutXfq/E/QnnrI
6kHnfTEhxek3fc7aC8F8mqz3OajMQ6f9Bq0c1jEGUq6TgtaVS8CZqgaPrLHcRnkSbmf/MTQwUZTa
SUF+eJsZRK+0rQI/6TeKPK5MYtNonwVlAcWP1vgAjXLrQbUxa1IJMQqMKHL2DOJw6uLuwM2SrANt
zNBHmk0x8RhlMwL3HfjQXSk+QhPTRk2miydXbyW9oiGP3N/YaDnIgPF0Xrb1qiyqJ9nllE88/3mo
Ub+ymophiRPQZJeyLTG2eyVWi/ZUhePeuBpBtBvExQoUhTwYzwkB7nx5Eq35FPY5UHG2pvDhMAIF
yEb87IY8OvJmO7wLpvE5Bh09Sv/UqY46aqDeZptIo1A8t3WoTHCtc2NLtigPl3Vus+lzZvhkA7mP
veDms85eVRH+Dkp2N0pxr2arciy95JMG8s0ihh8TqUrDCmr70WJakRPKFdGbN3ycyzXPni8he4Z5
wIOg8Tk7s7AZ4lfcKnC4+Hn8mWipS3bXa8WL4rFl3WB9GcvqyQkAQCTeWZmPmL/eiYaER9n3yc52
882s/TEclg2z+EI859yzxLD0rH7XLSz1i5Q2mNbQVFpIk2GmKbSiBjpFsXWiDwtZwzbHYlNqnU2A
16bTgptY21XhkMdafRNpCY7SOhyV0A0k4XlxucLvZ28qVlS4sT1okU6klTrw7tLnol8uXlP059Co
L3lbf82BV944WslT4uZptaTH1LoeD2/PogU+MSafamzP7sjHaBTDvFcdUwnhW6+FFgCZw59KC4EG
zEA8qnSXWMuCZieaj0MQVZtkphDPKoYje3nIx5hOq9YNVeva7Id72aCpSplL7IcbiZ2oAvqNIt05
ulpZ5cPYXyVNsp3sxKM75W/JLvwate6Iqc66S6YXIzVOiyETyCurea6PZV08txP5ILxJeAIpMDQ+
ybz8UCStxyK2fxRl8j36y7wfh+LWjSbGEnCnYe5n+5T//w1UFKLPWJtMR+ubtMiJ5bW3ciPv3f/D
uu++QLzLD1fucxRQifDeQnpsq03kX3je+xWL8DuaeEiBmAICCJEUYlbWmpilkHETZwS9J6y2ICTk
vmXFKNhr+UovFqBqOAXhox48ISCqakUqh+yjtlmJ3npUAh59+21q29Vo4r1KEGB16cAi0T13kVmt
cPct9LOQZUX1U29iz2p19s7uMZkj1kq1YWsWFJobGPblmU7oA5uBlwIhV59g5srDYdVpV1eKtKuz
4HNTgPpd+xDqjYwdXojiK5fa9YX0a0L+ZTkWx3CC6QOklw492IgmbBT4wmg+QbZBIVYEIGmFtool
2i/GM3OBdVVbxxLtH8tKNkwIyXjCYjY/uCdOrOT9MV8Rqdrga8cDr31mNmIzwrYRvMpklWvn2aTt
Z572oI3aiCYYPOXakcax/nejrWnJPL6Y2qO2zMW2BTK2oRDEBVOE8rFp8K6VCNhibWKrUbKZdtWC
vwARP/T7CmnbAgNzM4nbwaMOwXSGx8WED3TWd82OYN+xQ/7WLFjghPbBWeEsN0Zfbox2bo5BtQ+0
Ow4lLNPrnioUpkTSV37+i3L+YbQI3dTI52wkdMrHRkdd0tmUAkPd/4yVm/n/D70rGPj+11PlFbqh
4jv+j1Nl/S/8NVRmBqwcDxGcZ/u2o0wHHPZf4F0mx/BaheO7toMV5Do5/hd41/6H4J4lfd7MFiNk
gHZ/T5Wd65Ta9F3egp5v+yAd/zvgXe50/47NAyhu858SPKvrQTYE638fK/M/0CR8VF8L9UulyZcp
an+FO+iGvSRPED7UTRm+s2Im1ZcGB90NC9tHwdsUIiyDosB9pE8rjADWvkcamlriheTquq/SdK2M
oVjNU/nllyP2uPBmSUsDJmLzVar8mMtsVQ8cWJs8fZjzivWpAUuL5w0cKwtzk2jYu4uLqXT2XgES
3OFY1mOT8W5hl22R4lknYrJXVcuK1w9ajvdjtfYl7DhPIfvkZvFs+cudqYjdCoK+5/BgcjbfUKXh
k5kzT9BDknxGWGWSe06XfTtoyUFFoK4f8PQafr/nYFuTZbBeuWeTNfeeJcC4VJhsnbLYXyfFcl+4
7aizrNtB6Qvo8jCY1pPJvc6JBDHGcTpkRIEnHaP0uvo7TcWrNfaHTpLudrg4cp7aSJ/qKbLFeEXP
oOdhRXISY7DfgmVnjjZesqgfT22x8O187fet9QZTmTQrAFKPuNtNmw7ODoKvJBjJw69ZPQoeRDgu
4ApAovgIRMVeZyVpwMydBW47eZwt74dWeLXnLfJRBuqsmpDUe5a9zAhJliTkD2wzn4KIHO0jMs1r
CwpQ9d1UgeSyqeW56jHiD33oTVgjaQGxNcpTqOys6Ly+Za+QYArJTUgyDqWXyhanJXLNjcPDCjzg
8NTWZGs7mroZML0NteGomm/l0KNhH4yjxfEmGmFPxUTFOaFF1OWkiXug2Bd5++xZ3rfl2fdja8Tb
TMw/7VwgpC6md4vuIKg3Ih+INsbgj5sZJ5w9AbtikbSX2M1egGV8RWFyOy68pwK4cgHDARiQQBFI
gX/yTmophJXZbbJMp5THkcX1HqIp6Ym/40IwCqRRZA1XHansIOignZR3wj8FdkkegIFRZWzMnzyt
XlgGfOBN3xQzFouAttIqpIS9VpRrVpQ392PkoG/t1EmSNphJ7LAdefQhBx/TMd0tHtmoxJpoOYdP
C5TBYiYTL43uJo5le/SWWwIV1TFkwcr53L91BvWREA2PTNhCepbquTbwvd9+Ch3FcsbXqcEmVyyU
7yYPDY4rikMwMWPHVMZU9T5OXarFRjSu2i3kOgbvAcDjNg8IdmUPTeK42ttgrVXl/2YA2TEUYz1i
Gu130C4MPs3HGowo5+3iJ+sGSBfV8sxIs6ae1Kb0m9rPlArqKudkTK045t7J8yBPp90qDmYdRKGt
7A88/E910KxtUDjbhOZPnvM2HJqOQ2fGVSX1tl4dj2vDDdPdFORvlcd1YAKhBSHltu3JedpD84nL
4SH9UZPTblJutytaIHQqG9e+y4UgyufENDe7sxmKD2gOjZL9CxurMxoq2swsMKQ/H+eljW8Sg6lZ
8jMZko8nU3PQuG8t4JVtaTwRguzQFSAvClNnX7gJ0ZyB+hhoRz9xxE7ZzbmrZPBkjbcxkthV1Tfb
osYOxk17XYv3roXhEMCKk67f76rYC7cKYAyYKk4DXvMyuTde3JwBfd+7c+2ukyTh/2Iqt0C2uX6Q
8V7XY2qdXIbKm7LN4YzbrOIZVrwMQTlum4HOVdLjE+s9a+UyI2Jsx+lozAd8WsOW2g5rISsqdn1D
ZCIL9sgEzrUph01tejHKJQsP2mAenCy9mYHWmVPV7yxH/SQk+PywAGQwFXdZQUZCWOjjY1br5eCv
+6HmccV/9SfjZAjzPoUf5BMKcZPyT1AMVGKC7K130s94bi9u097TpeDzyPTdcxIcrRN7IjtVJC9V
GfGRqD6cOaGLJ6P+EDaeBoJFN2Iu3ltlHGdmoaw3yOXsGxcXgbW4zxU8qs6sf6LcqJ4sl42dOEU5
RetSYz5bgveTaaGLHJePwvmV5CF4TE68e6d3qbsz/BPnIEKuWTDZMqlgegLkpkguYVs+94PbHSLq
j9bk/6QtQ2GjLimxSszXtIq5H54ygzlHww1lyOP3fED8NEVUaIT4JDP3wJWGllGYsHAjj8yPtJaO
cctixl0PeXYHWYnpqxX8Ev3Jrc13YTavtChqLmANvvngVzxHnCvRya2tHPhXSvZ6JRza5cPnFMVM
zWfqapQF8Y319sG3f+yG4LzFwnU1udWeQ1ihCvJUi4cpolN7hPOPXgTKvLbT7dwRvYibV9vwILS6
sTrWPS08BLFv4DqeAcqFwC8Yf1QVXI6UN5O1YQEI+ZpP7WwTSKI+cYASRRrGfzH9O7C9nHzqZTzI
xT7XA2H1Ucr9wibWMPnsUB0vPJosxtCbXIWLeF3ad0WQfC6ZX29s22j53AD8F6bDuRI4ac3ZGmrB
gCGQvdJuCdLpCDpsjUFWuEV2j5Nsa42FC66eMxFNoA3gr25TWMXbMgt1sWUKl9OIOaNQbh2oHK7r
ri0uZQkdzg5ZFjsqe3ezX2OUbguvdY9N7YVrhKe3pK6clVlkezisoLeW/qE0QerO07z102pv0SWg
K8qPzxqDg0meV8B62cxp+OwvOctc86WbHGMjl4KaJssAAnjKVHegh1n88UDP/ex1VAriRkr+WC3v
ElBbIeNvDIhQXYz5B5AyEjeWZzDL8mgZkMLEOyVCdaBm+DPY7PzI7fbrlI/9nh2cvZ/CdwOk4Vqm
fwjQbWyutjdTL99n8md72kaHtOHxYgnVDgGQu+dv5+wDEYI+U5vbEt0IISuRkf025hWa5AceWm/8
rDqWuDRTP37rJqvYh0UIqr5/tkeOhwaD7wRC1SaT5qaSuuDlIqWeJ36coDR2Ae+zVY+rvGiD8t4v
eKN1NXVgMD25qneLlTxNvE3ngtNUPL1KOyRXfRh6K9pM5EifLIf/cVfxXGmY3j7niGzkLoz7nJsm
dN0dB71jZEPknIjpnKOvsBTRduGp9tiHM5rCJt8EkcHoa2I5zaj/mDIkQA4GOWYyX4KYXoeIU+go
JbRVUR4JC+ao2fJf6n+xdybLcSvRdv2V9wNwINFjWoXqOxaLpChOECIpItH3iebrvaDnsJ8nDnvu
wWWEboREsqqQeZq91576pwRbFMb8uuP6Zu4u5hFnBAgqb04t3hld27BonLe+KT962ZxikHurbnaG
FQb437ThOcI8ECm8naMoGSCs3EnQzfoxEZCp1+zGitcF9yc+m0HujNlAYTHTe4/1qWvjRxbXCcnc
i9s0NuWxpoCyrQimrpJs4m39r45+q8wakK0N+3hEByRAyMCJzJTalMu24xpAfEQwBYMT7QLcR19B
il45pXm3E/hfjeWvy8oTlJ7dQyv9TxyDPFCGttOt5rkbYa82HkvFjMun4h4BH9OS6816b4yYH4iK
m120X8oMN1GEJVQYr47X/o1QX+9F0r9UJnpFAMCZDRCiLV+FGUIDsTjDdNd55CXaZrBIBzE6GD4d
tA34rZY7nyEHZJ2e6QDhgcsFhdrCCI92iKViyH4bggsCRoO11hp1Kk3E0JxndPA+lmMjqnea039z
DOH6r7svqWLGzGojgSFdI4uZh5eRm6MXFOpzlO1TfyQ8Ifrt+xZOvt44GxaYYPgLzT6GCs3GunkK
pVVsKbQTaim5bXUr32g+S7am/EXOC0sT6AuHFItbZXkPi8C5wR6GQNBrMCRy1uANi03FsBmr0CdH
xHVyIBnkeA9Wum99FakWiGF8z5EZYSidKgbONTU9JFaLo89z/DsK14/ISK+hMLtd7OBKcUJ5C7PP
3o63RuPPa2FMzGUR0K3xyZHzVJ+oNH5rqobVF3fPhoetCcsYQWNzLVe0STHl1LrDS7+yVH+DYwCw
UJPTDvPhCrn9o/DqP14vkBkZVwm6NHI5ijR2eZzkT2YDwiLsW5cCq/32FxAAigRgW4b6ixv5j1YO
5mnQ3VOpDOOpsekhlcyXuQwIl9zdOC0mfzuL4C0yyxYDS0y0nD0XlfeS6j3vo+OzePwRZk/W9tyd
ytwl9sXV9qWWD0ELnD/g/gi6rDe2rVkzaHnOhwY9kPm3xMiIqj6T+DLjVzA6YlW45S5M5C1F+TAo
1wq0yV77PDCtITYZ6MKNTIa9Dm5qW4fdUa848lX5HKNVXlFAZiAWiqsYkSuz/92kbbdxwWgxLZw3
mTMPpNUjqbXm5IpvHWt6NZIFA8RgZIhIKAvpfshxpka7YyA/ZoJbumKLUDrPXjO2m2pyX2qbZ2yw
KRDSmqdUS3tS5AoCX6Rr/W1iqAG+P668WPZnt8dXk7wO/ZLpaFtvmlmzAQZDtPLd/jRXTXzVOMTs
PruzWuYx7cpwVRsNqmCbc491SZ7CiLKS+gCizUXmYR2GxDHYH/Xsz3pxyhL1YAX3gbH0MQ7zTZry
EJqgPNJJZ49GaqqwQ6BaKmTs5RinjjW9J1j2ObKChijid69lB6LTkzohCLzSe8LGy4I60Z901zta
lmOgkSUAzEcm3NsdepHe2zQum+p28p9kfHXrAX6XR2xky+04GzWfuowJb39a/HGRkwYxSQV15fkr
J0bPxL4BhZROOMJwQM/xlA4Q5SRQPOSweF4XV8BPbmymvnxAbth3UNk0lvisHknOLviENI55GGtM
f9OyT7c7lpY8h/jSWbWF4fQBtvXfd6+o5Xo9fq2S+FuLetB0+VCtoDuTOoZ6y3TvEUyIUlOHqlYX
Ta8CN83tfcbuTCmdbcXsWpvRNb5SI1lR6B7TqqRSdCJeHYIKazt/CbM0Wrc1jma/6tBl1YBrvD8x
hKitk7/DF5VB8lqbbrVRC70vA8dqM84x4JvxfJrREwoH3HiNWocR6FR0AAevdr6oe/ZCFL+BZBEW
ZyMnmoEYYydAOJfNMIFmElCCOYzZoHEySItsOfwVQgJ07WNMRms+Jc/CFWdGvelKpe7WEc0pG9gE
mJi5m8EsNp5R09VVTbEVaf3euck9YYnJj3ExUWTXBu4emVyTLr23CKNnq/1uVN6vJRE6filubZPc
rSQluibOPjBMfNvU2fofRwfBV0XOczQ7myocX/LCPEfTN5ET331eEYY0RugOagQW4qwZDv67+Qch
P+jOJRIpq04ECt9cj+qvSV8AP56Hrt36VvuKx/l9cOqTatJ71ug/Tdd+AwuktdX3SscL9e9fkB9t
arx75vxjxs62Kc18pTXtW0J2eqGjf+jxOMHFDZDeLX5zyFDzV8cmEbixvBa6DbatOmm6vxnSBP57
9gG+laz1okb69mg1Fk++TZQ7pmRnxGfKqAqK+KZ1kqfIqdcEztPTiPyd6LV81Y3Dlow8VxtfYsen
/DSsB4vcu7KzKxrQD4W/dl0mHRLLiqGRaF9FVJ3UkN0Tm2+KF6bDaIdvRu3SVsECrwNoWi8ah69s
fiwfYfPA2VOxrFVMUir1YRshR9NM5LVvPxu1ell+Cw2MKqcKS9iKkXmjLm2X35FiYTgYj8Q1Ba3j
vdXzl0W73Y3tq995+SrPeFTxWd2MNL3NBnKZws7BDpQfhIrzZIcIz4B9sJY3RPQnTGFG4T5gSG4/
L79v02orK4yveZp+0AKbK84FiqfK/4PkZwtbI7LHiovR4D3S0z3ySbkip3jZ1SVHplk8cKxUpKbf
+k77VdtvU1afkPsssx2uM/KalgfwT4h/jxTc6JqoMKVcK28jT5bE9CFl6zDL69dNK95QL8K8QKC6
nnJr1Y7m3RqghHdD9ZZhpkHeEAVt65xSPf/EMbLJgUlDrxFrJ1Lpygd7bozndlKf7YjbyxuQvMxT
cyKZKyCDDhCCa+M4hB0TaScrz6+1n92V337Dpe1JjapMgBvZeh453d1FOOpRmcqFLV+Nm3GoWwQP
6bgDRIkOjSfCHH9oz7AQqxcLH/8KwNb8Z3K4mY1+vpXkYChd/xnL4ist0VLMXuQEg1GyxxhioqF4
oWszeXTJfK0Tm9uIV0It2QhAMYIaHQ0Qd/AU3BalHCDITPJoldqWe+2P7xR/l7fP9YtPoGr+qkqj
I+LnHRGFjHjG+qNjBhki+wKL373BhKhYXeu/TGJSJ6YDczXe+CiO1LjG82CE+1nN566aWShn6Qdp
2+vOti849985m0Y2dFlXoeCa8uOk56e6hwLtB2GUnntfGFDWbSQ0y8/Z97tcbxYeNN+wNnsQ3yxs
xuGnykYKsxHCqlY8PHt6r63kuRYFCPi6rHZGO8Bi0KqApIhyzb4LtWxGAVRVzlutWIpryBUmO6n+
M/3m/4v+/y9E/+jq/w/bmee/Vf+ZxV//Uf78Ryf//se6LKL/zQGw/PX/3NUI7785FhhWtPqcjLYQ
/3NXQxAiIYimrwtb+C6ra1T+/2NXY/43F2cASASTbEDP5u//r1WNjW/AM3Uf4SHeGv6q/f+yqmFw
twSJ/peQKe5c3xW+wMNsmY5uGksu1n9xAEBbb5MYPZ5mMPuMhK7dQ+X4jBlaB4bMa2F1zV/HRIJd
Vjj/ezSWW6z7yVYfwndTs/VbZSLC8svJPYSlp234SG6LFACAT6QH9SUvznVMSR4ZksG7MrydUu3q
+xSkZM2bez8CkIK0Wh0nz6SykVON8Xu2D550dci04w/pC4qQB+snHB0JC6NFwWqlBPVl3d7XWcMa
0uEnsV7bPt4nhbVk0RNJ3ibFFnkndkbWFjsc9NA7Imc+tb4HDcaMDuxpvd+1wzDBNY1d5ZHqAJs7
sKrYfAfqzkkEpHPrUSYuOiLrCKrxgMzguxqj/tBrxe9WqXife/p2AOV99lzR3JwOLbiEv7MW4fgw
gEUxKDi0bvQSQ2y5ysG6QNRRpHINJ/iEFMGzTnde0FDVRglyCfD6rkFht80LLQsE+SYYEIZV2jfV
bjaQ3lg0GpumJb5vTMYjMzm1Ew4WipqSNCBeBtwUR5lGWA0nkQrsMdz7U4b4NnWAvFrGY/Y+5NSn
G1sWcl1GL4mB7I/8L0KccX7g6YjFVrAtW9Dz69L0s60tuOzy9uQb6K5kpoGqSrofw3/RxvqhVXV0
IM5g3pZx8mlN0g4Ep/C6GXD29Y6/gfB9r50sWWmLdfKfa9LFqLeK4eldiciCCOWan8ziAbYRucjU
xLVOdA1+optBOA3krkSIgNtw1RTt/IJNLg3CRkeSWXBdeiyjdM+7TKkzvpbgCyLr0BeUrCHSkmNU
MMVBhjPvtDx6b51650fZd1NMD62419inNsAUPlDkf4ygLSJIVGvkTAV3KfcU0FI0u/nBU6xB/JSJ
aUO+t0iWC5CplYZmCGAwwgan1Nsn0QNHhny1IilJriWQbgago7/WkpMVoVMHB4M/RsSMrfBGB7o+
rYaUTFIz/jZMvmWoim5ttbwA5iwf5fBVo7Puhn3DhXUPDVDburpytU0nokG5N4by15T5gWk6fxne
PZnF8B6B0nF7QseEnt3cejpiXMIKOjx8JHRoJNJ71EIIHCo6kSErNnQk93RS75PKfzT1W7bZLcqs
t9COn4uGjs+ez3brvMV2FqQdOsrkczLHJ6G8OciwQTBG8i6gLZ4mJ/xym+SPL9u7X4JFxBuXOW+l
DagHNXEZ5BbflhycO8cGJj0xdr9VriPWgBvH/nDQrNXewf/XM+dNGJw5LhuVmU+l2+xmbldGEunN
VfbN8Wmn4zfSkV7ZjXzXnXN36gXHF//22vYR09LvEjK6PadoEKzL7jmzr9mi8bCj5tjzPYGZkFXd
lX+rER5iRnrxEVfGZhqcN2SUdJNEu7k20VylnuxCVKNmPzt4l8jHdONxp8/6UzPrb6BptpYMeex8
5+pohlq1VO4rJdhM8sgIymRjX0hC1xwMUBt6CfSSRMAD3kcXksnxMMPQxQNqVOu86V7jhD1VbuAl
0E17U8gyI3F7N0QzVEWw8OswzotD3II3HKzcC5Ki/dWWvFK2PjCzE+OTH9kcwtr4K2oYt3gSVnXp
xqBPTe/PkNBMQRxhCiP2Lcdjj7ynj38qfWYN25d0FdZwENN8HztKnQQDcdsTh0o4Bl4O0X1hfOgH
27z09vDukDYA/KGWawFzb9W4P1lt/5RZYmyAl+3bLn1JQMhRPFVH1t0z3qAINPJ8nK00wDfymdfj
k5PwYk098YmiMr4jI+EQK+Vncx48h3I+w/a9bAWs9ovkt+lVOOOlGyiD0p6Wdi6ywC5Kc62M+jNF
d0yr1u9dxXjdMUq1saz6wWNgb6FgPOYZm4s3Vk/4s1jBDB9e2T0pK391gdvtSDZnKx61+0FP0Vnr
B4we5bb34IshNI73hdMT6AbCYG3iLYONEK554UikIZp2buxxV0ao/Xy70daxRBNaevWz7U4KpWH8
Qdg4SUolQobUF08YWQ9QPyICOpiwaqlOQhKEzE1clc2uz9kxD7P6aUOUrPWyYAm7c5Ha4iezy/fC
AtYGa8nfzVXYA09rfntDj2ByCcZA7bRkH/4hiq9eAbl9NfOWbgirjRHm2q6NOb3UeKwaj22FtP52
JrMB18r/zMlIhAAe5WcVHqWDAazOX5Wq1mHCarV3rXvs2x/U7tpmsLvvovM0FFtsg0qfpdeo5XfX
bfJ12loPOtLwyZoaiE6KaGJXzkgYtPjoqTAwLEYxHoNmzeseNjz9ldN5AwMQpncae2i8eCu35xbV
RH8fG1Fv8gi7DZimmvAgFl3jqO15W6xgRJfAGF8cXZRsFz6BGAHZe8cj1PWGfzYG/U3yAiIyxgXs
kKaYYdAYRxuMXZ9JztROn3EA0zCTVSLdJyd3fgmDOVeRY7C3ISyzhLiiAS8/C3KEVwJmwiq2SdJ0
Iv+nabPxmrXRO7zkARRDl136T8JZh+dcyB0ZHZuxa9Y5OaUss7ELeX/7+h28slcxAicHd16rqT3Z
7AX5oNUHtwfKgQ/iaSLAd3Q1BXDOJc/C21dGnREE7XwwYWh3qeJPBbB/Pk0slfWNqxzm0jdfcKa2
kslL7Hl/IGrhfZw6DPaeuUOjIXedk2j/Bk8zUJOpRdFBbhaAdIBaqzkv3/yOsGMLoxKQqfhvFlYo
L2LlEzvDnFqlbPckBDAciFHhf8V+4R2bQE39O86pIfBMc4A/6u+0QtgbnfXdquUdfcLx+ZQw3YG7
C6Nk3BVmK2GiVM0hakXAboipdr8wHeajERfPbJ0f1IfozUVOp6wr3jDXfzfr2N27g4FEvHNAm3BX
q1Htc0alI4vlXT2JA/EuJ6h8Msj7sD5He6/BcWUIOH7OGL67fe5sUncZLWfWhzlZFVQJdavjOAsG
EJRrIxQ7MiSY+s+wrV2dxxywUVCJiFk878YFd9dxBHdIs+mT6pWXD37nC4gIZqTWbAW1dINCpdgi
gRGfRnS0DdHJ45SduR8w14y3WWb4Gxtk5ImXZ0hBJPFo7FeDOjt6c6M9Se3oWsR0MqkB5OrMUMVz
ibSwrd0DbI5HlnwkGThFkPb021FSr1Lhs6WfGnPtpTyDdc5L13FCMwdz2NuJJUzbnJojs/mXJPb+
SNkRVxCifNB01g8DLB8XMAM/vFluek4ZNemncS76vUTaKVkzVemc7aeEDUtp1NqFp7mykotKkChp
0OWSHJ1BNGkfje2YW1+Lbp5GFHgBEGVlDkv+VGEfCCPgxGet1cnfxcQ62G4TGoepWXKYgtYkOS5M
dIDRwHBW/QjkT0KEQIt5aykJ+ISyUo78id/ZTTw4rFZ3qtmzA+hE3tTn8XM2CdAAnZOdzJThXSXs
fdRy+pUt4YM1wVkBTMTiAuwZLmZiv+oyKY89Wg2r7IkOFd6vWS0vR0cDnnolw8scLgb/6qqOmnwR
jaS7FrryaPEDhvTf+8Luk40WE12TDfbLbJ7pMuBZo1JC7lk9Y+7T9rlj/bF89c6dQr4JCRIAa7W/
ccwBRFjUjA5qQbcxkDMh2aHwZHqcibXL5+aiVSb2M1mgqglDtdFlI4M4C7PTlKGiSd1003O6BVKa
95ltzM5A1IyUwdgps8aAaoODqg4T9tPd3Jbh1oJpcsqEtWmWdx0cT7GuPebArqtxbhjfgjMgyApG
MFUud83EZ972xcHrDf0Ey/S1gThzhB8HnqndRTDkHpUo5gPfBya1NgUjAj4tC6drabCM4IeNEZkl
2Ki9+QpywoTRMAzPCD8Qces2kjT1nGpTuEeo8Ef54d7gKdiAvrDWWYL6BtAUC2U1nNt2ig64y4uz
WzOh1OGIr0TS9PSRuKFVbxwtB0fT5NF1dM0GTvvAdNQgEDGOvqaWTNshwZwjLXLTcYT/wElFaBFW
L7ZJIgUYSLwjBMuUI0F7Y6M9mFvDoUrAGXn8hEaFZZNsgQefyzcCFpKTU473bEwMWt8iPmp61KDg
RoFoWdM+cefkxUA0hMFHXLCs7WB0uY9/XxLvy7Trg22hZNMaDTm8qS8RM/OviUysw+grjhsyWM9T
YSDQD0O01DWyOsmFzEDgUVHz3jiUWsgzAvP44K9At2x1/tdT5PNGegV0MLl0L1I/oNslpN30y2to
kw6Fcn2Vq356HZL+OXNJdrWdMjwqBHxb5VQ42qriokx7QAnRkY+I9mbO17XopqMK3ZsiauXG5x8m
d7dKKu+1bIGkA9C72nl6sEpbp4GYzX2aIDBg8XRE6FWtpCIpFoTFuLY6Dd20zcvsObg8y0qMN1ZR
L6U3qR3XFVdGWF+qzMBCl0gJ96KP9pYF2UbGpGDhc2ZVrzlvyhTlOpr9i0mNxafAyjhG42mTErAQ
mBbsDG1o1K6dkkfNb4s5mi/AOvbEHlrotOMrLkO6NMWlPJDL1MUFUsqm3JoFKjiRDZt2CQuSURfT
7hrzCbtyrnz7hEwN0h3aR/CkP3OrdXfErFui1sjimRhNmw7vZ18ij/MAZHcWCT4Q/nBfIsAOutbq
4bnwZRjzR6Z7r0NZ/s18qHgzHS4b59oLHHZ4139fhjyfd37flCjx+WUi0TMJnYfhTGoAKGqsDqsM
uesxWb6Y+DNWCcHOAYEs8Vn0OT6wXvNX5AN7xz6eG9CNuO5t6g0Xe9mNnryaZfKrd4CfFIxwr16l
x7+WWsxKEtIosU4/WOEyj2lYqz7rFlnyjSKmWu+pMTovjN/i0j7qtr8XeoW3gfxiEni1es09UB4s
IOfYf5LmoYVdHjDbBOwAt3cLLTFcSc0JPwobLGWhVmaKF6oq7V2XgPn2G9AuMh77nWly70Phng5L
UNh2coz0xFyAUA5c/LXWWvfO5gIpYtyeRlbWx755C+FRvevttsHS+J7pLRkwzVs8DEyC3DB81ZC+
7TyXLunfHy0EUNtch3n5749NVxXbEHuvEtSmlvTaVyNv2SYp2HeyUu1rC1d6XzVTA3eTPyZm3OMm
QLwXs1StbTXdRFGV5zo1L5VF8g8CnncrpOKl2+vWUZgjpI0b/zV0uMbndIAOp3V+kPUapl8qUcp2
TwENb4ETMVq4hJStQUHA6p5IVcIzdEFfaoruxfMmGRioxGTt94/Rg5yBnIW+Zbq3ULgxNf7NW4QL
peawHyaQYadC5ynvU+ucTixNK8ngaNEQSZvJVS8TcQxNJs3DIEuQqtNrq2g6xcAUyuyR9HVFTcU9
onbLSi854MuiVW9L7dA7xtsobSCqWtEeSjtHI5nN/SkGqjBa8y22x+hYbxSC79OQmWfW1A4XBYJO
1w6tdQt4YFNYLs0BCuAD/ppHqfr0wyQTYUKtF8yzh5vG0i5iwiyWtszHJvCLq7oRu0TX1WvcZjqA
7ML96PL5Xvni6nXEc7MH0bZ62HMjgFl4kTVuxhKdSZiFHApQzOiT88+6odSwUCmJEVek7uPhp9eT
LEZvpt08WyI6Yni6M0dnqJj+taqnYajVjzt3786PZk7iqo/GWsGPPqday1oVmTRaCkdccJUmi+GK
BDWv+IlcgCC6CZnHqdMjjLNvwbbjZWI7HGuAkCwYZ+sya6ed0ev6LpPJ3bQzUpAiz9+rSKEiYbPZ
FHgz+yl9CxPNOGtNowOHnTCUadiullMy1E08zDI8kldcXVJn7o+EMO7DPNIDJbHaowY+pH0oL4Dz
gyUhfdN6IO0kaOZTaPcoKDz/LMuIO9svpiByiWt20btjkQfqpoPIMBIOljRqL7XFesfKTRJnLAIg
UFDtjfqZhBJJrkDYYsgfcQYZ0ykLdRR7WXW2hqLcp3XVo5eZDC7hTp25JFnrOmj5ASxHpCmEw9mh
bHyJssR7wJC+MSdzzplHhdda6BNDL9tG+DI3MKVCrP3jeK4jb1N8YyItl8Wj2kSAqDd9P8s9uOMs
KJvvUfTqWbISJr/P3rvtdNUJGMTk141fC6vGmvONk5tvU4MDSfhsmxEk/4FGEH3iolqsUKDsSUG8
6FY1kYMG9onsPV6XucUN3HmXJCqLk2NFBpJ0YAYIEL581D/kopTaTmnNdx+qU8vinW/F4IsQg/g0
xGF86p10yZ7ngU1BpjKuYPzwM+ouU6VJrEWHP15WI0OumK2daMEMcxF+ysR6q+Zz7GLqk2Zl38Ed
r51JreLEcJ9GYk3IUKwOrcagixny0ZIs91lXo/6eD3SuPfVOAA3kWjXwXkwycnjKKybqNeYh3EtH
epJ8HeXqUdEwlE755SFjRHmElahAL3eY3Ubf2LXlYWMa9+PISDbUQ7znOmNP5D5hM3HzOYXcmwwf
V6BejVU4u79g2Md4HEJ171qjPxt9e2hSdwgms+YXdY1wW3icJUKbsOYiK1tD0YHOIStvU5II0/eW
FUSzlQRERuxyOPxBRAbUmlXnmOr72qnC3wlPS7eYDuIou3cJnzHRSHwWSR5v3Eiaq0HN2ZmA9zMY
jnVXyVOlPPOFV9PDeVzMw44Bw4iV+MzFsjcjyhBTsFR3W64qg5apcxvYLzVajcECXDax4vYmii/d
UBljJegcZvsiupCf2yCexV/09W4zEy2K40Ok442neGd2HYoxI/5lN3axGf6E8WBtYVCbdOz8/pOv
Nvbo3gvJ/8nq6MLP2NAvSndrzUjWij7G7wtb20pjnCORcYuXAjZEiRQL+ZFCzN75o1ybCD5OPhGj
udYNB4SFazXPSDURPeCOKZ7QHMmt6xGtADUQUA2iuA1e4u9w5pw1+xz3bV/cZU58zYwKbStcNwky
RCVNFOeInmz9aqJQKFq9JYsmbPaSwEaSRstdEhcnncjjNWPlfm3UyMsR028R621lafSnVCx5XsaO
3XYfzBnmbrvtieZTprf2HfCmCqrUWo9Zn+ZT2wZhJ3bCtK+jRr06quLiyv5nHNsfG4v5GmQLozbp
qG0M6z9ptEtYUhnMg46YgE8emwCm/cUO19CNhUoDbqlWga+ib0Mj9NgnLUEz5nrFE4j8DZVIpYt+
i6jzrBhr7zDSAFmIi+O/L3WZ8Aj7hDB6Krvr3OI7e0bY4nPcTjk57r2kNZIW/NcRKZkQ5T4xEhbi
zeKOicenTAOE1LEnA5JYI4Oooi84nxdib+udESPaAoSbrS5jU8V7EdMrYqhlNQ5Rft0P5DQyr6br
yc7GcZzpjd2MPneyFzN+nv1iolTvaT1xb9+kTIe7x+6n1DsAGKJZpHouggRUn21ei1U8mFoAL3Rl
oQgIBmpZo6u0jzT7pXuWjTYjfs2JK9vUfv1ulxRbHulTyLPTmDcOQA0RB0+6wjJBuC3QE4bOgsUB
aBacLdEcervUw02ljT1WzgzDTiLzbTyEzeqfr6AcaMnHqdc3OaFUWzsGxW/ZyxRjhiikpc0XaCGk
Hpb5lzHGhDJv3RMdsW2a8lwQC7hqTJold7lHCFcbdKo8eKT+asqiN5ZvjuVtwAcTdSkL7E6u563Z
zAU6DK2LbUDoLSqezPmzLqoLmUQkFXDZrQfP/Zm4bg9j1n+UBVEnNZe3E2piNUXiaaJe8XJYTeMY
VkGfd3ezwe8dIp96GgyDy5DUTdP/mpP8U6ZiOs2Z/K2o+TbGYrXSjUtLVvF2cLHZZo45wMmFjlBD
CicaDSdF1jPJsfMGF49OwSdQmyHJD83qTzvhDPB1gCGYEtDv6p251cgnRqRjgTqc+4vmRt+IZeoj
oJ+f5T9yRxZP01fDkpEXwEX1jpDaINRD83wP43bewn5F/Vvk6PzxcScBGSK8HfNr7iZ24LsZYFly
EjVAO4gxQa2znHzpwOgU3WNOFvgOmp3YjsUya716M4exISmJqHbp+jFDMzIJW2VfhmyiXo0w4vD5
mYmiSSsULpl07v807fpgoUpBSr2qGizjIl6qhf7ktZY6lGEariVoYJ8BjRyielu60EJ9Nb/++7m0
rIZsRg8oZ+0ctibL44ZEoNir50M6huVmRHM/VX57gxS0ngVwD8HLSOBX+EL59tTNzaPW1FsGA6oy
pH70kNCtU6LL2tQmN6zf8IvO2yEhY8FOjJPWMXheiHT4lwyYN/2baXiwkycJQ8pkoF3hFIe+vpqW
S6IXQWInbylM8DgmllBmt3zULrbSRiTz4y9p+8k6vlgFM+PGr57s2JkYgeHUL4yiW80YvDPiQDnU
mNW7uxRUX0DMuTIdfzf68XeZze+a7+zKDo9Mb/kffYYaSvMR3cg6/8iS6KcEkrJrq/AlDT2by9Jh
jDhkAfenfCLHeD06fLixGv01ov4x+Oh9RWM866X95mgWv1NHtRy6hy5DmFO69VOW4+1hnLYEXXDh
6333y/Oba6jZ7nZs1XOvg4z1uynbDiVVjFWFH6aGAdkUbrYxjOaqtai1/cl7aYd+oWgxWvWqndVR
1HazsaG1K9j15aD4mAVZ7C7WNAWBN7jTFssVmvaIm8bU3uzFKD7MobPHYfimLwpbEpwyHqV6TGGK
1jthRVvXqsmYmwYWonS9Msk23AAEY6aejZTf+JkK9g8al4KNLXKd5lvTwdc0wjcMMlebD3JCVmaK
Xa9mtOGSUaurZkJUIqc4dYYHkC8etjnLxCFW770gx13XmA1LHcD8jZia36U547gpYe/wn4u0DoNr
sU2yaA0nyjgPdfpUVu5mBNcM873ZQcenXFIES40JCQoT0recLq+LZ7IQ8zzbmy1h8kalWMGXh3Gw
dpbnfUt7eI+xTaSmBlhXcz6pcQu0VmAewGScU0S2a1cmDDSZszKDOVlhNwajkiQBMr08EcCeba3a
Q7s7y11UO6/1VE+rfgB7MyVesgHXIxPtgofMoklsMVZta1/CjoNnz7H55om0P9EH+658qYUIzwxG
KdincdulmO3bgQ+W4eiS9FPtaLTxD6Acd52lujw2c+qef+N/vzmOEoEFomkzCPbsqVFSThO7tVde
UZ34JT5Yhr/kk3nrtPxDYXvfkmfA9lhRRdLlIYeDQeCa4ddM1uxikSlXU5q0R8tNjK3Z80l3NGas
cMzXHnMOgmu+4wyRNhPJJ2b2UAP1F11SFkd6HG5a6WH00qeDo/w3rcFcH5EjTpUeXis8++ilSanP
qOHj/jZ2JishNM8BTi6UuqTi7pXFxqX57ySd13LbyBZFvwhVABrxlTmKoqjoF5QtywiN2AgN4Ovv
wtwX1dgzY8kk2H3C3mv/Sf0lN7ytcEWEx7wmBkBjIOMGYjjW5mxCLHMBkNirDE74CAjlYhgfdC93
GfIhzPOV1MUuI133xa3B2fu0T0YzfoZD+5lN0XeWphGSb/M9I6BJRvG5t8OfyQj4qDbjU9uqM7Vk
XIr1jBl57Q4mozUT7IrPvcJmlhW7B6ZpG1gYPlnghDHc4GG1LQb/Zo4lt2aLbmCKrrZKxDYePRYO
gAPqEdVkE2Ewa0lRXKVsEvLENTbzxJ/RMNl07L7nMIz0tbSnY1kSjUY8YrIeDBPLVeDl2xjnyobd
Nwp1ns6sQkOhRbftSeM7B716MSoxrJp6JAFDSYselvgyNaWPEn/Kxv7mlGO/1zE3KR2vwVDhcXXN
4o8Fq3HK09/oAMk+MJFhmxPwXGH9KggyP/SswpyeeGzXTpedA+zcPBLQuuZYb6SZ9ltZUD7iYLGO
IpuOY0CxmC+EuUpi+Azk4mjrlplS42LnicBf2c7CZbG5XyQo/22eGGsOKcIlUsBu8TAfkQGwaJEE
abB5UqfJy3Y8Vv3JIPZqTTqAfykyWp3Ssl+YxvAekF4DRihBakKBha0C4+gsX/gEbgv/lGfj/O54
xYtl2Ril8uKWLW+GFzE4qnMZbsMlD6xnD3ay2v4WLrWXWRb4dSrExmrW6fm/L3k3ziczQjyNyFN3
CGLYIoHKZFY5Zsy9imXIhGbAyLJT4aO1L1mGIWwlzbxgt+cWKcZcrue3Nh3SNRHp+1bTXfpeMa1h
Dbyh/Mqf+9Y92mwP2Z3Ef+leONZYfB3rcBGMG8PqieSZ7KOLC/fJjt6Gpn6bem+6JZ17r9AfYVtT
KJGLmloaZ9k7XpzuGDt5uP7vlzZom30HbXT73y8Da3aJ3hz/lnlngdTzaNPi8Qnb1p9lCcD1Tz7O
5DjG22gvwaW4gYGd6k9ngfbYvn9M/PB7NHswPssfZJXR0Ug4Kkzz3bT0vI8s/n4GWNJVpD3/ahvl
8N7jYOETPN2JnB3e2xn9aI1o07L0Vo6kFCY1WVPlVGyhmx1aPnyQWnG3IyjyWSfs40S9a9YgTa1f
69b5rtPkNTGseOdNGhdUcZqZ8TTVa0usWLQbyzpkCTf/WJb1HKhgRW72eagyPjlyGRuGZMwwdY2G
fDsSI8Dyhe1y4+IRRgg/Jo5zNEwgqsrutlHBLgThtSQrtgFquA7t6XfUnEQDtQ6vF9tM3t+ZvseI
nb1VcvN5zGzjcbR3NmZP8L+fpTUDjkWwDQVhAgcn6dKdoyTu12M9S9W2ZDnLQ6s4zOmNyoNNnHxE
kOROc02xu6ZMIWl108yckIX8nLP0kI99ufaw4Yoed0tXm5BZzWJvgEwkh6v5Yj75y5DFKZzhus0m
i3hd+TRjmTx0RvWaGT8l/QyLc+Luwkm9xLVzDHR88LLwQshLsa66+CuVu9Dqm60tAPoyLayfpGDn
ZJM3q+LH6IV4RJwljS9pPo1BgHFscVH7JBwQxfBoM4sesF22MzHXM/NTiPi4EzooszAPYuxmzo+c
J2JgsVBsPay9GH2PFMlQYWIISxQ60Roi68ZuqrMdB3/szvqD9Y2AvtzaqhryltHv4kC9ctr0225b
GBBaIxvpISDDbFOQILLN8nqXld41Q2O9hhpybnG81VNYYmb3f2Ly2da9nWYbyGYtnfwMtq0m9iWJ
EQK2KEPK9wZ6A2N2c52TOMSU3mckC5B91QT0ciFxd67rfPHC0KcsCb4hVCs0GfOVxo3cdEF0b1Ft
BczK9Yxb89pa+qZnmBrV2H8ykPtNsYA2AYug7M5pUG49l3Mil/3Epwq20srym0OM7k0NdAzuFBi7
MAbnw4CVQDdGHtTThN9gM6gLSrYgXzQrnt6Zjg33Fl5GKQVL2yIVO7Ovu71oQVL6ubPlpUclaEtW
DaqzNnY8ESvBLL1pJlScLgKOOUjnFaiiX3Nd/hrtBqevNPqNm9xsr3zqRhg+iSGKXediPvXgEWtR
qYN0h+dJ+8u+N/mIx+oV8o0+2aV86l2AOkCZvfWIA3lti1AgDDR/VFfYa7PqP32H6heP6tEcvCd7
4EcY2SWz0qn+DlQamdG9UE08oP1cZyNn8x+F06sqxK5P5mPpxwKqo1du0JA0JzVGL1h0qn3CmK/W
8OCzVuyqGhwS4waQr4JHv4t4ckFVGj3wuYk64510D4b+BiBGoIzoIVjUgkFBM+lgrVC0g6vabH8T
VeYwMEGjuYjJ17aZg6cmIm0moVtn4k+CogmpMLkfMczq3HBf3eBvX8Kf6LvI20euD4HNueR+kxEy
ZqGQyZ7o4d9s4b5ojCdA9EiUIOJzkar/xlnM0jjXL3nw14rcp9qMLwpswYrqqNvZtX9KJtRh9LfO
aj8rWHC1XxKHbFCGMNlfsSvLScCNXwzNj5QTicMq1nvSQAYdzJEsP0Hgh8vAmLFuxj53lRkBHSCl
pza9s0ZKvwbT+cmZHMLQ1r9oRNVooWDREK4TOJSbsDI/oyjHg9RjEXFl/IeujA+qW55KJ70W+pCm
3kZZ4n2o9H4o7BxbOp1o/UhtC0VH/FJV60xrd4PBzMHGQ8Iegd9ZwdAKZnYKlppCKnCRmAi/vYQd
TEgJLznL+m8CCMYdmhdm3aX1IeH/c3rl7aYu313mF4VkR16b2L4Ionv2pxc/c179XsNNGAsEH3V9
GJnupqBw9mjZOOQdwheCuEHlUP3jb0G1n1X1qal4f4V50ZFtM60rufc767Of8PlOLjLWeWRI0C5m
Dpd4KFe+5V1MbDMe6LSka3OL26CMEN8TLmCMimsdUcFXSxYU9fxqluqTyQUxmkN2E1g2XKzjmyJP
mQU4BQtXVIxuyxC8QZQTt/0DGRZCQrTDdrP38a7vh2D69HAz92WKJNZ6ZybzzfF/daoJpEY9Af+L
8MGtUwcSRggVPq5eon8q5m9TivSfGeBG5NnddML4NIqwuHS5/5oL7zqHA9kgzNFR2EEqtC+WjaqX
ckngQl3TbLPqs5i9oaCk6NolgWPuKkRVNkfKSjUYfaCdMSb5CnwM3SMJPsPYs8tt0coaM8F56rzE
Sq8s9iOM06p7KN4K9POrUM8+Q5ALzzDmQXLMek+/yG5eBrPJqRuYmAdjfsPTs6tr1vp8uD+Ev2sr
s9/De2Axb2wvds12Io/xLWPSJqBkEs8R6Ap2/6BfJKb1VSxi46WOfIcmrH1kRvMpyuKItfg7iEHr
hSbKyIYrzmQUNFiOe0iiBNQE5szWuPd2JndWJbhPJqjq7eCfhXKdTW8qUKTA/A5JQr0yFifHSAX2
vHVpIT1yw+ITdVa2rUjW7rvwqQ3FTYa8NZY9JAj0a06w5QtawBiWslnj6WLaMgUwUfq2P4JwJdnP
cWFnRPOmsCMkUINTn/77wgswInhL4WlEYCjizI03gsjdRGQ3LSywFgYZBfSv1Smq+eJZM6ZZp8I8
GSQjhXxf7joerJ1nR2dwzNXJVHmLU3b5x8yVqIEITF95KHE2rWnYp05KSs++7Damj9KQSv7BJudF
p2Cacgxi//8yLb8sZn6sOgioWjJj3Ptx/iQR1oCW0PlaTA3TMHRp5RFxw4ahNJR8dBOWIaxTaI0M
rAP6sSyY/o7hZJNFtSyyS/pz3U8XUhm3WOLXIBB3WV2dYfrH0w9ig2bbpfoRh8lJdPOqLpiYjmn7
PHvmLWPMMjvVMTXyHTKZs4tqREkXTyAgYuvbKN1rkDRXdNlPc4uPyWP26k/VsY7s99hRK2L0TjV3
3xr/KELR0rv4+ivxvGs8hqugU3/6KP1neKy+gRZjNco3PgG3xAZUW+PLcbpPZEs8z4KDdAH4KWra
NGdlZmOxWOdjeB+AF82KtreKjkWYEylHRxvykAIwA1PDhK3mJ/bkoayzy8g2lQfPYeqUvpHCO6Pf
it+RZ+0du0KcXxt829jlSMqqI+VIs9MQrkKBVizC4j7OBIMNlLD0yUIvW6PFTL10iGrYhQyHSYvY
ZMjBR954Bn7XMi/Lbabd74BGesyJIDSf/Dit+E7mc9sA8jJwvmhKx1UcOAcxhGiqOHAEEawIN9nb
60eem8+ig4UYV9Yxj6ijcFMQz6QPoma1QdV1RMtCO4NobRSv5YhCvqdcZZT24XBn4oU5dqUTr7C/
6/c44ifOLLpk0G/f5mDulQMxszmPQIDw2CU3I+GCK6AKIzLXTBdInMzm164Yn8kRqukOOEPZDeMe
UaDsQ1p2n5WwHeIttxMidnMWl7Lk0LTQ65qpsdyv5RO60E+ZYdjJGIjYdE3OQeY575wP1WSfFDg2
VOEfmgl1SaSXb54w63Z0/hMGcYqjWj3iOv7Do3kj8/YQqeiOgI39paAhZejF0Oy1q70fFVrvZuyf
SoLwALxUhzkkRFox8IqTt6qgkJXq5IjoVTOoXP5j8g8hK/mrELJXUXv4VpZJadvmRDVsBAwz3225
yIE0cTiL6i0vh4fd+z+mO77PMtiUI7sIOjoeyZ42wGrl8zyFl8yt2JQUUIwYtspoeLQccXlts3es
L9OgnBWHNdDo/NmAATz3wfecc8P5jASSgb1E29Yo54pji6S7rpBxSQFnCbJl2CLHyrqTrGJc5I7z
W6jgu9QUA4vbFqEItx87gQI3pm9Gr/RBm35M30IkVlx9pBC144Fh7qUoAcIAPGEy3R1VFoMXqBk7
NBDWFuF9j3yv7pwf4qJ/2UFwL/m9IgXQsMCAQoXrPuKfp+ceyaygztdsPyf1NzUMj/Ufnv/YIR04
y9Gyn+sSJlpMf2V4msCXFtGg3c7PSWe8ex9DXv4dMQ80eXifjPriMRSolL7QPKMRXXMQPrVVEhNw
Btit5CwIWsItdGRxvnvdI8jVpY2GP76dnlOOk8bOESxgjDF9mlL2f9AieK1F/wh5AouifjRZwNbK
Tt+Y9e2n0XlndpSmFHeUuKpAMT8i2p/UBLkX47pP/AMMzjuRx6dccBh2vI+jN4e0eKxtpzR7KVrx
1ij3jzEByk7skQUEmvbIBFEwpoubKDCtzeT5EaSNyFvN0S+/ZlmZDJhuIZrncAZ51pCpu+xZMlKq
SavQyEUl9f4mpRKsUQwlKaW074UMjYO1YF+BxRY2LB6EE7pM1IdT/Wa19Moy/5SJz7XMHeEP/C2S
Jc96dPeBgQWmqWesuHP3ZMXVPQ9QHjfeVTu2ZBCluOodxldxbl4arPCQbimKsmmXteWx6tluxQEB
IuAscMN3H1UxPrk5qXNQ5E5uwJtaWz+tsv4RVgaFWiObNMSdqfqDWcYRZnLYEibq6+E9zeWtHAkN
bs13YxouLHmhTscsBCnaVoh005UH/4H29jWbMYrY5pp5L6KEOMI0Yu+KMDix/P01Tb89u3tuFHP3
0sl2/ZgfeOQYLRYbnzHzKLOD7ZeH4p/kTWsdzZDSM9yt4+qBS43DCE0ZYjWnfR4aRKWDAqPNpxRC
t48opXMMsjVAuHBw8024RN0m+IlU/eEP4hSMfFRT0xq2uukxd5efTkise9+8yIT1mfJxI/NtDLCF
rOC4dCeL3TUtAzyWnNQMvvGYBHeQL9yzzVH3/AZCLkwe0fzT8Yk1EO53nu6OlnNRLWoEobtHGAmE
uclv1+CnJ+B1W/KWrdQebC5etZYHqY7uQ/07zuBbxxEyq8UQYAh5i/2KDU2SMZCJ1pzKqE4bjhVu
CF6BIv5VWljgGIGjXw0gCIWzczU5kbDzv5EIeXRg+/YK2wj/LvC55Kv/jhw//edLzpwx4xGpmt+T
HFl+s29OycEoev9aepxMXUvQLhxbZjA89i7cBvXiNSytZiDqTWEdGsvdRa5xJnpsAb5MhKugz3YA
0gKV2TdIcHF1myvX884kALGj9e0v/O333uWI8MPo3ZAjmTNFdiXzaSbPr3+SxeTBKIvY3qtrG/Uv
jsErZYCl2nbNXcbmJRYMBbEbPbrA+5Z9AcYAL3UbfHUF7Uqsna/I/EP495IGw1y9DnPEvFySWQwr
xUG/jw+J48wcUG0XJEL15Wkswk/2lYQgmiY0wulPFJuE2QfOG6uImx2ipzciaVLjjD86MZ7SIKOx
H5ptpYN/4JTMdUEm0VrnzqGMivtkxVAYivazjRCXTYTJTX3OeCNGXWqPHTC9a1Boi2as/cy7DsfA
T1b/ym363DkMfquU/zBiZB5MjtiybAfND+LAkfg5u8Ew2HfXNi4XohZ9IFAbnN8GuxuU7xS16J+t
CkgXk+Ao8W/pON19s3gMVjutBlJ8giinBGjr52rg7c4d5ncytT9raWCCtM6+ZX3lgAmhnQ7ZMWnE
3qVywULwZXVhd3Iy0iQbnHGqjHomUURpiw5tgTajbZiVBy1E/E9PJJRix/fs9tdUWcuR9pbOzY+p
28+gIxFS85AUwvzweGSJyJyefWWdyd4zX2C97Hg4YrrOuxcNFsW0/CeSGBLp6JAyMh5B/2DlqdCm
O5b7KNc6bLDXCIoOnaQuuLk03QJlYjDAlcaJS6E/Qkgwex81SOYqJEX5Xx8N7b5T9kbh7TOkfUsq
iFCaoq+INUw8gsJAF9y8HnUi8VLRtk4H6AcG16eDEMpIfV61bJePclr33oD9Ndx6LIMYpHOH9wNX
vSMNxL3Ttjcb445wahOO6oHoAr24G13mYTiPDrcq4eas5p1UPbNKe2M2dA+RPkKVN04dbPq1h6w4
yN9AT2Ru/xsRhXXLhs5dl2G3iywnPUcz73YS+vMxNV+8yt+X8L8+OnmqMmCatiV+9ViXDzItrxgo
EgJfEC1ZbJKmcvSueRf9TebtzPmxUQ3KHybs5raux+fem998SVOAN+ui8542uUSQbOBGU/JflFbG
Rfli27a9ewcg/Czho60zBWc7NX4iV5Y8uLgEG3ddB9WTSS5jR9+381rnmi/GQy79a4riRxMDelJm
vk4Wn0OL/pbFYT6v5rTyyA5bOz3FZi//NWP3z1jkzn0fnmBcZaRN4EtTVrMpdXtgGP9EFgHUc3xv
bTc+TGrjWvMK4q/t8o90Nvsztw0f/MXgrNpq2M2e/Gg4jiVhjInJwnSBSJSm3GVJx9w69CCId+5t
HsmnwDUZHMfFidkQujak1rCxy7ikeGTGMtgot0rjIYSBM4sCoEC0zhh9o9zuj/DT7yqp0VvyUzWS
cjthbZ8Qx1DQBG8q8FVrFRU0qwS1WDefjY62Sz69VjARRw0zwymeLPPG62ts0IkkJGr570Jhtgnr
ZO1a3jUxUzZxNnp9Kwd1Fd+clAPC7cEi2hV0S6ehZmRPVpzFQokwqQnbIfxCWfYd4eFB5f8S2Fb+
0PElxAOEIoz8yrZG9UYcPPMpmewSoIRhYpT7KdI/SQR23ZDtplQW/Kw5Q9xlv4WoyFdcItQ7AYE2
8AhpQF9iWJ1rr8mHjWzvg0GBaBFW0KMXPPSkSM/g4o8AXJiSTXm9SYj2PUcM0cxdEDX0TaV4R7no
3cmbRbqFvJePKclfSwqwWecXs2xq7O3p7yKfflzJ20sBcarMemLhSUldwXqUo0e2dmKojVnz+e/j
9l/hqfAFLtaiEP492JEAwcUeE4EJ3fFA/TAg4fKMIOUMjb21ycACUxC3TjaHWwcn4It4znobvG7C
9Y8lQu2YKb9Ji/7AGlp/b8IHQzAAtrPIkvFCthjEKjRLoNoGDnmvHJA6BOkNdDSGT3sRWSe0xDtg
8tVhDJnfOUNmbbrqXunibhLGG4RWd/rvy5z5r66yzIP1k7qcai0yAKQ6CbqkQqERH5y9QI+0lcFo
Mcpt5ZaIDwILiNPNWX/PrtOevLnA2hJAew98xaP8RGJ8cyID/LVwo2KDhZ5LP7hnku2fHHFAkayM
KBjmAtUhqDRmB08NOv9DxhLmaCyFezuNv6BzgerOSWHQ2N4ZsF3GvAnvUerGhxmi3opl16topg/I
NDaU6YfljoKDq0MaJUqGoSjcevaSyD6YCVh3QmW8XQupb5syMkvYtJ1j9FZcqbAm6wEQGvkp9RXT
JKl0ZLMPDpJCLzNtpG/SPhMb+Uc3rGxN2iGM2XBiXaQiS3z2Mh7jk1vbqbGaijnaoXCcw/Y66Q4m
n1Tnafni1YSQcfFDHmqt4EkPTchRlhyDse3O//0WQKFZMFhI0TjhC9gMBGdeYWgx76LOVkBdF8mr
E9VfnUx3Uxb3ey4sc5Xmnb+Vyy59snCTDSE5gaaLpKsOOW/rogJZzIija/155/eX0PcaxEk+qEum
dhM8ATB8LPCn6ZrCMThG3thenUyvXKerWHVkwIGM6Rzmw28fMRTtTdiegqq9tRZjw8CD6aGshEY5
T3dKio8EO+oTSkGTMUr1PgxdwWRcvqJLG0BUl79xSRI99+wxkNho5r2QVTVjbj9Y+307HjHHzk/E
iH6Mk3uTbTg9kVlLCkQwoNsj+1IYqGZ0VNYbUSH0iovk3Q098tmrHXKULx20JgvmIdwNmnB0FFUN
5K19UJofUWkyqFLZ3q48Yp6ILm95aVSFAnEe8FTwjJ2iiJ2GqYEb5kI3LMBs79AMya3WXXNWZJaR
twdX1Uw3hehZKtX1e2dF9oLeXVfITjcNgqV1jPWS+JQ3tx6wzUEiWsnSWa6PjExGAtq+sBd/1Z5R
3xOfuc2oqi8kji5F3N6rJ9ZG1Lc6LYN9Oho39L3i2xPlCwFU72Fd1uBB4y3g1xwxdroDqelDWhMT
UjkF1Qk9H3aP6WAseYpBgua4GGPM1BWup7CuyBKJ6g9PaZI6CanSWfHlKP8PqCL/2E/l0bLn6SrS
eetUUvJACaxVUbODXg8Dzkuf4tas9iE5ejvJMNvkXPjkxpi4WPN5b7bG9OmPKMi7dWt1Yqsa/jfV
mA+7sa5e7X/XjdG9k/rN8ltaN1Q2NNuk+JUe4Oek6g51rpwrzmnaP6Np3tH15meSnZO1dOd66/q5
i4SnyRmp+nghYj7touvXng7MoyDPZyNcPi9mYW8qwvcWgOMbLRPLzsTcT3FE6lVX3Jx5Zir+3OK8
J9TLDW6GYLrUWNmmTB0HJ3t6DpQmA1D3z5DTM9CeB2XMM0uz9Lul/OAqx1ZPwA+zLy3P/rJUzBI4
5RFtcG3oh7SQcNC+4JIKx6sGs84NhyEos51dOsbbXCY/XHrmRxs9rJ7PbIlxe1eGLFV8u4JWN+KZ
INyOsEgku6Eyv5EyqTuNEFasKTy38KU5Yx32m9cuKHck5TRvc9i/h0XUPFwoENhWiSyz7bNFo/o2
IJxYZqfzAS22ORTNs9FmDGl6jTa01MfYMCIqUVRQfRQdCINbtYJkzArc1s5XyA5kqt9SEAmBJ9Da
WoRNtUAcY8b2VWAfWgEAOahKFBfTpclR3Wv2hPhIk2inN4sGdDcp6M9zwsfKN6lJu/906O7wVShs
AnM0YvRlHRe3oJI9NeJTwmFlID7esQyMSYrp7Ws/BMHBItPJUFDsCB7pfrkpA7HQTfdWzwijzRII
/T5Smo5DMZjjs1TuejAJM2NJQbuKnWl2rXudDBXtl/WrDfa53YV32WZP/WAvbwPDB7gqT206Bvgy
mPWQvgkOz5tfqyiDKsGlh/XkaJQ2ts0Ea2L+Yk2dfZmXL22HcC6wSf71s1cLktbIeGNj+MSZcbf7
bAv3pbPEEZEZBQUQndfQw5frPUYCjtqQBGuBKWJebWU4pIcRgK5Pw94zMZKN+Ktdf1wJGPx0x/qk
msAjdNJW27z1X+yR6RY653M6gQ4oI2va2oT8Bs1YHSNTv/ted2kz6gXDr5dSdMlFs+XVqDowizaS
DMAd1rroMPSUfWsf464+2fngr32dGQghQXSDXc2mKdqZJpSCOSRoJ/druBAuzUAz7jP0jTcrMAH7
c3dUXh89w7GQBxF0Sy6l2nuMSzah4Tkrbm29ZU/sQnIEmpo2VbrvppJ8Vr34FIkxO8DTQEyffYUa
13iJDmBlF1bD9UXzwGMn9lUg1qPvVKcizyHHD9a5caHJaLz7xjBntHdoSIYaWqg79196yK0HAII7
31U/IrzsG9QbDMW4szeLbVFEzMmwbC9UASzFuMvsiACHkgJSDltLZCyrB4162WnOeC2/Up20mMnk
v1KBtXCgOq3GEhQty/6dJ5SJPGbm5EV23DU9wdPOsdUEPaCOXDvTxPLZ8k6dwwmdEt/uGEx7raxl
dMQcCNWzdwSZ6GAv8cpD2M1nR7L+1OiJ9j48hk1kJ0eNl3hDvve7o5Q4TPHY3wmuIJLYNqOjr6lQ
O1kx56sMytzE+OvFKoHRrIAoGkNwMqrFDJhE2zmW/2hguBtcz72A8J7XxLo+pqhwv4ruEbnQAEMh
GTRE9Y/HQvSgvFLccj1/+7h5kBoi1501LKI+MP767JY2UUThKSMCjHG+npoe2b5DUXNm/j+c5s79
nQg/47FGp26MwzKJgqA3sYrySDEqSnfXjRHpll36yryAcymIT1Ry0TrQvHqhzYvWpzCB3LD628v5
VzwluyEOoRkhezGnOjkOTXfnE4oAH45Y89UanrWf0Gdvst5iyt+06mQsX5x4Zsb/369VI0EkCr98
tHMQbPGdUEK5BcZUvsR+xw7UNVEX21PzxBApuWlTHaxhHk4B5cWp64oLtQCHXcSfYuTHcbrMFYcu
eabgxFva+YlUW+whtbcLEUAzrpUkTy7yCXM7+ZTBRZqx3nWzX8gWEOLj05GoONn3F+uy3pL9nJ49
NuK5cO6CEAX2GoQaF+zHzVE6J+rAsyqpjOw5/zsH2EfmsfkYFIo/RiYx765BtxqQxDkfh9JCHDuj
khXOuBFRkuxi4zSiol9nhquuOl7MOOFYbjAt5zjBy9+VEWV3x2yuzIIvmDuWJxXIqSi4aZKeIdtA
PlyTEC6jUwv+bxo675J88RwCkpUhWHetNZsj5gy14gcY8vc6TMzNDBgIjHNxbhIIXnafHJgZEEfM
IIoBJLuJKfgBSXSSLCvsyhHnOGCAH6Ry2/aMKlNk7OtZZSyQc/9r8HvMZWbxj5iXH8yvMHhL9nDU
cm9dqXw+iTUZhNxO28aO9o7ZxVflgv1ogUZUGQs7GQ8nhdJkRS3KujyRFGHJHF6HSW9Y1hkcGd3V
RygO9NScT50NhV2aUFUgBpCI1bECt+d3wyBgk+xlFKcFVsOBXDionmG+UpQf2Ad6xFD3TiD5nPAB
ovLqWbcB16y5MYcpMY+mxSU6axQrql7g48YpaJFAO/0pRYXCDjP9OxHcKGO8OCHYqVKmG5UX7g4N
zbHMulVZaoJmlhLYcJAVdG1P8ooXo3L46HUfnqcXDCkmEcVW8Nxk5ndeqARjL2mrwEjOmXJOKM3T
V1BuHo5MmDW68pLXMVkgoVP7hAvNXpnjRQ5k9cYqrl6lr5BhuQNy88Rlpc+59mhEmjxSB7H1ZGMF
yWKPzG4/uXkVyR3tGOzhD6bY+7ccIL8as3iWubhVqFOB26IwzO2zqcX0GCneEjydDxvT/SsSyI2n
2/TS2OU2dEgLmUhwrcGgrwmJyy+hgMjncAajuuXmdtID61HurpCEnjnokz272pOJ6rvSyjq1tvqJ
OSo30kmIOULoCXoUxYJZWDvyqMx1h4ADk1i6H4ORNISyCrF+xfWhQ6m2Ihyj2IZuXbx1Q/Zuxwlw
MdMnELpp/XeAc4DInd/MBghD69BGkClDf+lDyWAiQB7Uh/sv7VPJQomSvANtTLhcY55wReomnP84
djB+RwpPeJTgSwyYF+4sgSUEvgHlcshDzJR4BxZqAjiPtLPnvtuYwUEmU4RiwCPJwZgvVZZ9oIRj
o47ilPaCIkTU0ZMnXZPQ+eTbmeLfTZ/l14CB3UbqGt81Q3bFedAWr2ESOy/YbIxz4iG9Bx8qX6dW
V8g2cS1Jbq42F/6bHWiczxXU9n76bL2YD15dq81MtLHf2frF68ShNL1x11vkZFMsi9eojtmZOUBX
FuX/EqEKkYqpBSpKSDByz4ELeZyRB1uKaDMncGN7jwt/sClCYl4kx/0gLO7ds0b3ME7pc5PUrx4B
sh+xXUyHcSm/I4E52ZTlgYOWJb/TPhK3eBnhkijUcvvJ8cK1ENDxoUQf82S4FdCgj7mXkFlgBsYT
cEj4ACAbnOqfoDugj6GFchzoS+mo2ebkNL3Of5Zd4WOKkNObU/bjLUrBDCR2cRNWY0D6ZVEC4Mbf
FOG4y5C0ot7T19owTpy+5VrNMIFQv49XIpQ3YsLG4NKBbN24/6vrcT5kY+JjCvbtDbLbEeFu4xId
BEy9koP4hFV5ygZo+k7uXweTBV2RyU8zJFK6Mw6jYL1DAM2wrQW9snJcCBNLhIE1faGSJ/YVQcs6
n1N+AvcY6ax6yIKnELaC5SFld8j83fg1YzxZUZhYU0p/mWc3HGkE+kb07YgpEO7Ic36AlzI8DbG1
piHhdjHrqzlgj/J9KDd2ra0/IjPvFPPzWztGC6Ij2dpN327TMJw+E699qXoW+lbfuchfAXAY2ozP
bIKrnfJN/RZELuhH8rt7u5y3Aats9jzDX8ElinJrvLWxwOkc5uolm/bANTBmszh8mYTg7YK5doqs
wdtGStl85DrxXET/Y+9MmiJn1iz9V8p61b3QNblckkuL3sQ8AAEE80aWkKTmWXINv74e8dW1+9Wi
26r2tcHIjAQiCYXL/bznPMdGhfC6+TZMAE0Z1XOaxMO3V2P/k/C0X4amBatkjdWF2N10gBSAHN06
BJqpvb3QMYa9wYxLapMHQMggOAJacKlaz18oK4OxjHY8CvqFys7We4oW3LNdzvlJW6E69GWpbyhz
ydgcnYbc8jfJPEwfJFdOIo2b5w5L8cqrBufcSuXuHVUSn+iHeufUrtz3kWVzHm7HJ7wC9IQwWj8X
ATk4pDZEFxufCTXyzJIHyz1W7nVwISZje4v3VdOx0zZ6gE+DonkNOBq2PQp2s14/tbkHdpL70bui
xreesxdlyvC5tqv3lt32VUTkCpf3mzUTWbGasP+VQpcuI/tXQy3ItueucQpce7wGvvFGxCF6+iHg
/g8t+L9AC7ZMoLr/7zLHx+FX8fvX37scf77gX2WOvmv6vumbjnJBLfytzNFzXCKrvJktR/omJYr/
LHMU/zAdul194Gg8DA+Yx9DDuuj//i/Doh3SEg6PQR52gPuq/w4hWJjuQgD+GyFYLE9OWr5SiI/e
8lT+MyHYAZftC1td8fjQrWjRL8N86U75n13DznEgsrZt5xn1nP4R7VBEUvo+PdzB1eslPhsqc9oG
ImRdvgY/JSZLnUlDr8m4FJz4S9UJisN91FN+QosdO/cFQeew9gMzJmMaJxwSpq1ucg6eoDtSn7HY
ULNzy+hTIE8ybImonYG2fTlLCUtAG0vqFvW+YOyKgdC3bsDQ7ZQxnO2lxEUsdS7QQbJ3m8wpPS+V
qW8cKlvQnQNwAR2TNXJUwkYLojwSOXpUGwdkX28P1W5o2W2ROliNcLF2dHQ9U7J47aruii3yXNHZ
XmIcOgDh+TatZ7DdxM5I3DO9/xrEEolcqmy6RGIRotxmUjMdhHhM4boE53LpNbebR9jvZB+13s6+
8dkqfaXIWeC78H10q+5Y1w6yd4fNDCxKxoj0Tsa0UI3xQP1OWHerqY2zh2q0I7qVy3RjIlqFpJjT
KTlWk/z2lkIfSBa0UOD9zWYjOoUCF3O+FABh8bjqpRKIvBxnxWZNERiMMAuLnY8HjHF8y5GYAHGh
XKQbhiI+sc6YKEHBOrOCKWHSRlQlwYC2SwCac+U5KtMP4CUzQQZKjPylzqiDHm8tBUfsXJN1OlJ6
RAiCgy49SA59SENDp0hL9LGmKUnljBh7D8KY61jPKfkIr6pdXMjJseiI8THzQWCle6lbSpimpY6J
ThZI9p/DUtMEXxSSDZfhRNp/19HlFCylThnOZtcgDzWSHNqYND8NSwVUv5RBTQd7qYbK6IjKoqC5
kcN+Esk1o0PKYS5czfYzuztazPoKtChn5aCBm9OP0tu5PVv/nvJeX5GVciSwT8MhuDibAUYvrny1
XCLRnk0bUaoye+UQukT1jp5pLZPbh2apw/KIWtwUM5JVnFGW5S21WcJJz1gV3D17+10by+EU+/IQ
67DdC0+9BUk53wp6uNz0W0k2p1n/FuTa2puV0Pu+dklyZwizXptinwm9Q0K/VxYB10Zhipbir5lp
MQzzP6LHWjzr7Lddx2+RN7/ZIFdDF8OXbo0Xe6kTK+gVg5p4qcp1Cw15w+bw0o4UkAXms7cUknFg
e7ImKspmuspghR9AD9PhstSYefSZjfSaEeoEgmwOD+lSedbqHKUQEUzQhlYvtWi5YhapaUr7gfoD
0YOMY2LDwiRQpXaKGg+OavaL4tQ2cpeF6InsxH9YIluUeqB3FhZ0k6PiymbW5IzlB/NXMAEIE5zO
jLORG8c50+NFUKO+htb1XVvtieOVRTqlfLJUB+dAg4Ae6xzK2HeZyD+9ZVhbBa5k1fT22xi1DFFg
mnYu3semuAoFDK9ruj9ydqZNY0BzYe3CcvzmRHhUtOlFx4awHLTo+iqYtVhz+TxSyVH8HF3M9Q8S
TsT+pmnaa8AgQjLXLYb8Nrd6ZK5RYZ+KXPajq87JXpywhFrOpJMgRFxhDwBtWubl3sQdwwgy4fRC
ItVu7XtplG9Jk5W8yMBvtbOHA7L35MS50R4x8KrfdTkYN6WF3TU06EEEqMPolVFomuFabhR2s67Y
x773ik25XzFWEEcrcNahFd0PPptNc8xRd/UrB39rlaXLLFZhIRKld2Nm2zQWxLWaVw7t3aWyfw1x
21NJQbmF43X1LmkojyhiWmIaFeenPFXWCzFuIrrZSxI3H0bo4YUiuJ2yOK7sipEs4t2tl1pHUBEb
+LmP0hWvCxmkhi4jDd9atyHcM0fAt7LlcON/ZQmLIS5CCwqE+VxEd3kVcvlaZnL8EJwwKRZHv1TG
Kagh+nhCYsKBlTKPn4l0vtq6PU3NUO5pr9+3RrCLDdrP2hS732i5aHXUF68wiTEmh2RRVz5dQFD/
spzeI8vAcGXay0J47ZbgTxAOgGsq59aNJs55+RrKUbWL9XwleTSvcwdXD73vx6Qs9tYCnonqxxYo
227IX2q3/T2ZarwnL1TfErOc1lE7hNtaBsXZsdUhiX3rdQoae2cMXLxZ280HW/Btu7KewJNKtCzf
YTYP9cOuWA4ryb56nMOD6RTtZQicYx6BjOIg252z1HkNBms8RD3YcE59WK3pS6IYbS0dKlFt1663
/ENm/xnxjkQ26GIJsZXEG05QtKls86y7uFTvfaNgrjqDC1LDeYwC7330WGJnB/SVpNmocjWpzbnk
jd6cFflsRkjja77QcLFzsFQJANKuOjC+PUOXTXcyb177kmQ/hmPzPDtoykKdHMj52xhhrjWK7wXT
QnFcQNLXUQ9DGl8hGALYGR+qXvAjif7ssVRnBraxyC/eVDuS7eu7Al5Nxwi9oA9N9c3BnrIj2DZs
bm75NGfzI5wMUUF8TiArbQgWn/EJUra6yxBg8NfHBBBJiu5MQY/IEFWnRvjRLi9u5vgSlpJ2On9d
1dVdbBZ4uelbDLIrnV/biJsc91nzjfzjNwnTvQfyi1DdfaCxhaeTCSo1bHeDhXk5TD9Vqp/g1fvr
DqygZWJTGSgUYreGdN00i0xeoF0OzUMQEpZMe/c17JdUUzPe587wFWfGexCSNHLopGbYRG0BGjid
DdyN/MJH49fcwcaZwt6YdTWJWUQdLnqLBte7ni3USqDq1z19NGaLGMguqwzKt9R5HkagexBP1qAV
62M4OgxCsK/OEVe5GfbOlkNskgaLN0K+5X4AnhvQFFOc27INEqBk9add7srRVrtyJjYL2J3wo0dS
M39MZ69b1QZkcXYaq4FpblRPj1U1GYyLVbwu8v6rdicXC5PC4yfmetVM9CKU5eegj4pi+4Fd3co3
51vfY+eVZXO+cTzjWdblFzvcgJBlNsPgoeT8T5NX+PnsbCvBH2oD2AdSJzckEIVWmiy13Q8TWHeg
U4d0yn/xLMQ6bornpOBM6zxlNUslXYNyZRlQBnrGnqYpD+zqP/3JveBMPvtp+a7s4gB69IqH+AxR
ynmpm+JVCwB82NC+rNyIN5zyyp2a+mirh+Qb+MQNW6jmyIC/w5tLeiZd8lT2gKMPuZHRApkRwREy
w4Avirh7tOensemXClI6sQHmI896p8IwT2ZKdUxbIw8nffw4EOphIG6+awsgKErJM1S+fOP2pXUe
ZXcCBLvTcv4eJLPT6WoYW7xz2d20UMYiMkXbkWgeQdnhTUOSBUvy6Fr60WplsDYkd/k8xo2vVb6v
844wBYIonumTX1JPliDvrLQk9q91+itqlEIMStnZV5QzDGpEpcer3w3VqYspFtYq+0MWIjtnpa94
sbnjBbUHxLNmsBCpdRy0yz0ATLVHVtN2HDyZqHJeN2DNqHr2Rf3Mbsi4OPjbVpHFz6WdTYncoYQ7
YU8BkQI0NlbStkgAI8bxxY058ICebza9TXsm7Bx8ahNeIhPY8cYzfN4ANe70ccY/RiwccJ6cdmEb
/Elaak2laxwDZb7E6RQ8EPI+suoEyJuvBWBqmsRJXaik3tnWYG1ENah1bnZkRUQFqkQtVeeBcQ6G
fCnU4mJH/mpv9Fi+N4NzogcQA17R/07md4y8xZR9NLl4DKLi7EXE6tu5J6cFMkFohogL8zjEw0ai
1lbgP0b6rzWTbj+6xc4Cf5KlfD81Lj4NajrW/LQJs3Y03FVWD98uZu7dqGy4zV0aDJ2+IXsqizOh
Pdx0cmlz0shYsBGCTWn5hNZ0ZZ0j+iVpH4WbUw+3kyn/CNNLHj1qTg7xxOi8Cezv1i+sY8CVfG+m
NXSPMTxWzHPWEVThjamxjvPMwE0bxp7mOftomQ4968CHTgu4Zm2gAL26BA+3aZt3e00pPFwq/7VE
nR+BW7Y+NeV5hKHAlciKhoCibOZVtJVm8CiN8R3/0rhhbc2AeBTVTczmQPirosO3DRIZRAvgT1/A
3Mzv9UBTd2urL52xHR6WSEbYI7yZKZ/5MIExVNcsDM5IyS/MV8xWcWld3UZ8WhkCrJPk0QGj8iuz
WkeZD1RRccftvXQtPeulhgLdB76LvZpQfkGZFY8ioO+V5vUIPJLUgEZ3zcDdr+uX0HW+DMhnuvIY
blVBzJprfgGCsaiJWbUJ9zJ7Yp4TFZspETTssfHaLqHinZQs+IavCVFDznSLS546yR6wurdK0+bg
DWPzqHs4kE6OPN19cKexziTSppsglOONhMGdEMSpmGtgPh/Pkm+1hKc0fDpcGKSg6I55kMG87CZj
GtbG8pUnCxvSYhIwpMMyZ+YFyx6CCXl58A7TGNyMXI4LxJYOzqTZksK99d1xejRrzjFYJvFC+per
bYe4l8bkJeoGchUNyi9he+3SHGsDPmzoUlg5FT7dGaurtxRocvHQ1gupH6wi+8cKYjLgFURcuqbL
R7HUcDZA5tvaCnd+z54HQ/g25yLYLs1svMNGTeTDLILbwIgvTVLvA58z7jSnz4PGo1laRCO9/A+A
WQtf1WMjqWRYKkNlkmxSrUgjMeLeCGUcilwBDshxB5si4G22Mmsy+QnhjVVMKem8tJOag0ULwdJY
alNd6iwdphkVZhxlOdYIjtqSOrFCW9a9pvoU+youNDH/gh/3TVWSy1JHxB5w429/aU61GkrncCTe
z+xOmPSz12Vq41h3NHxWG+CevzBWXCXx3GHpZR3AQ686q760S2cra8jS3nqGoMf2e+l1FUvDq+TG
klGEvaXu/aNP6zN31sug1/kRUEh/C84dYxU8wFL+cuPw4omAG6+gU9YQ6Z0musSA+kG1pPY7lgfh
cKte+mgz32EGRUVtkwYbYJ1f/6NVNtO/fRf/Ba3S/v9KlT9NZv/2vzeP6//zd71y+aL/kCvFPyS8
Z2EKYdpKktH8p1wprH9YpuuiE6JpCEv5PPIfcqXzD1RKVERPOECq0Wh46J9qpZD/4NbrKt/zpe1L
HvxvqZXCXATT/yRXWsqyhW0hVFpolco0/7NcGQ3J2EWWF63yrqHMpIKcMKqAMWy+RKAajoPWOMdH
6BwULtSSfFzJQp+VE7P/fo0wITaRZ335BnYn4TbmKVEMLGt7KjZkq4uTmErkJq9luxGUI8VFIfGq
bnIwhqPC+b5xydp+T98B3gFbOVBiUnQO7VM8RBYIUEjvsayZA3PfOHh2Ms+hmaiZN2nGob6mrOz0
84HKjvrkTyHuxl6zuwM9LOHPpIk0d/AGfqGUulsA/N/WNDXLRKo+DcuXuBj5V3WP2XeC0X+g9JrR
eF/RROP86WkYq2G9RA5zJSc8ycog0AyA8K8PcdGsKUBWBzpDKTOf6Ani7LhVcYygOZM46VOGChyV
2chNwwwrkyWsjfRJJ8m4AQXQrYwKyQ21kfgIxpk7e/nl+Lh4KiBbP39IKLw5/XwWNemlnVOxKw1R
nsj4RptOefCLOqGPBiw02ESHmfAlLIjxpMb83cxJaKQdGz2beaNM3XsrdF9EuVhqw1/4yglpENxC
6+MM5qt2HSU4uGRaVSvpGAFU3/B1aANUavDDsDofKd+V2zkX2xQdIWYkeG92+3os2KaN3VlXU7g3
nP7COgreRMJAxgOnbiRn76L/wymLxBl0uQ1OQ+u+Tslt8V8xOFmw3+8aPzvFXbadC0yKJXL2ifT5
25SrhzlUS2QX9VXd+fneDCKcNdiTG4Zqe4Lq/j7JOH7w+9mQvXpXZLj3vki3+VCrvdD2fdxb3wF+
1XXotlw310OjtP1SuQOE4B6SMBvyhiqZagtV67dM4ajM5eBArQjfiiq9Z8LNrpKyadxGWLACKqhX
dgi7f+LmaU/rjIA1cnp5J5e6ES0i9N+A4IZRh2z20yu1y2AB/c7a9jgiSEnX29pmeJzSkdThCX5K
m0qu83D6XfkpRtBhxirptuNrph68iYkj8YdflVPRdd4fwj5nY1qANsngFhPdOvphtTXN6q3RzhcI
Km9VZPW70wLbhd11BDd40CwBUG574khJXu4mODC5xH3g1K8gBQBJudQCTm1/ZxjNsXEJw6eaehtQ
3CN0TI4ETpNnZFjOMWwhqhs2vVG/8C6Atp+6OLLgYtWDI4HXTNWW295Mqd8wSyDSibuJFGd3OimS
5UmEjXXTLQYG1XhsACPnZXBbeSAdRMi1wL+ewqaEBgDakTGl22IjaqXXrIoaB3zhOtfM6e4mXg6v
DI0D4mZNYypyZeZ8AJl7SMJnutwImfbELi2HjLw3I8JkUA0qx/yMAuN3RxHFm91ia4m0fRNUOjwp
nxyUzwAchTT4qKgBY+OaGrfhMlehFnHexAPikAniD1dxkG7D5MWPo2dQOsW5mHoKjFz74vXOGhK1
d9eK6Zat5ZLJ53X3mcFgIxXBHoUPbo3t3yOcrMQ8HISsm3Uh5LRhg/tqTnjLW9NTe+q8tpUZDesE
k+uqmb21XfZIPeoKWbHfQSVi3XO+VNk2mzhqCTGW9T5LkE4H7R16QmXelCSMRuFdTQEIGhlREhW1
0Zaes9uWccaGPMbRJ164gQuA9bXetTMtXGOFGYEFmV1d51yxpG35zUA1yAoHhzipHa8aKev19p1G
DOIWxn6ZwvSwFgdQPTcJYi6KtXLPE85Spzwtrec3sqksDgztH3N0SLdpC4ausNfmWNGvJahca1r5
zKZvqwF3HIBeHCVm0m3gjOd0gSXTyWBWWxHDqGo9tm1Za178OdQrM0ncHaE0QWnCwc9RfAmde1AB
N7BaSsJmIcUznHcmyIRU0xFfiKDP4b79SDv5Fc57iBcu+UTr1S6xH3Eiu/qM9aAB2T0belz1Fjef
sqU+xNLdLXVGa+SJu7LS0Ztw41vftPdzmqs9fXIvrtmCSoy74xBQdx2mQG4NktRh/lRks9hirNhB
/Ia8HrYOzpauPcQVPqkysV+5p9QH0tW7xC8WVdLZcvAfAb7qaQ3BqcIPWnMCifldwLrM0E+VCELo
CfNnJr778mvW3ocMa5MzKQevuetQy4crnuFFrnw0k3gjl9CjTbmLHwfXJgZqZFbyS409LUSWOa1d
045PWdE+GriexEgMvEzZvPdE8GxPfARZ/ar8gcVCfwcBINABTBjqE0cXbaURYqyrYL3G9m65A+bS
2KfA9jaDY23MsNPHxAOTN+dk1zuMZ5V74Sd7WzspvF1ihLuaRmvQWShgGdDyIbawPmCUKuPp4Azq
a5SaUaDxYqVC7lqmRctTGcb0xaP2+CjaWzeknSnKmRzGKjlqv3GwLE9onyjXZgbNeSQoO3v6XWn1
W+OzP1RtG6zT5h6eKad1B4+HW1GHgr1nYqJxbqClwD4p8LJwA7WyzLulP0CCD0xs8ZXXctqyj8Ko
6+YwLiIOI0kFPE22sIIwhJe+uarwMa2rqU22lmTGxqwPRgDsIriEn0nHVKme42571iFwDHYoNbag
eitCREvKrWA8ohgkQGvX0EvfNA4ktkImfzMfk1E2u2oEKVnnn9rAT479i6Ejhre+v9E95G+QtfW2
denTzh380z7FsoIivLUnF88cJeO0Zh0gZJc02EUXqcfuPgy8FZR7VLF08HeWgdfPtI1k4zczuljC
ez8pxZ1V4ZGNiuJp6lIo5pLeATyt3bownhJ8d6iypbkTbuWQlgSXJOmtIosGO0/wclI8vunJQpHs
0H+SFKIUJbe7yXIepjactoFByNLDuLyuY3tv6gZCWebB+FmusmWNF/w6tgFCg2VfIF6TWSvBB5vh
IzvN8kjj0JcmZElXyXwNJoMq1hH+cMltOGZyvNItfskWjnUO0Gjltjhbq5y5g8hLCp9KcShRV9a8
2TwWFQi3NBEGlAiWjnxKJ3ZutXWpc2s4O7hDcPmQ44sro93EoRUy8tL5uon970xhu+3i/kCrw21i
FE9c70AqM2tvBfMbI6xhl0CB7AiuS9IRLkidqSO1M5upsWoRCVZ6ovp0VqAl8ra7d2OYW6DeSBwk
srylGvg1HZDeMALsqhp9tKXtqMoefSsEz6LB55vEkhj1i3NS2h/CcQ4sRfkh988BNG+cm5skwcUM
ADwBJqS3Uqqja8THNqLQkGYCukBpcco+iYDQbspFGuCuCQb/DRsf11c2b4HJwbUDG7nJGgKztguW
kKrJNzK5DGUU+WA8pxR7Ji00aqk2irPMeZlANwMVRM3ilcf81B/EyJvEGAAbD4r0TcnhPPoChMrx
ddb2RtRRfkLirLwngxlcUPjWlj6SeCMgV6Bjc90Bq2i6Yi1Vv2vduF31BnJ8zT6qmN7GfKBI1xi+
m+moMf1DOaaLMbZquNMY1nE8BCfXNdOtwhK9CqiAzWnH2VRkBmeshYVtWPs8gcrWnOWgP+dx3lG6
QtUG2861R3UX6FOwITACbLAWy/k/gXEF2K+gRXCb6eaLK3nk2de4IdIeJsl4b+qZlk56IXYCZveo
3V/0dmxDGXW7DhD1xpx202IX63X/5pro96lj0yiS9zdT1e4jF/6zWReUC4jqKSIPjWEYU3ETEl1X
6bjotEG8U86HO/RQeB7S+hk4POWSYPjXidXvrMF70FCHVwONIDuA87tYpuY5TsabPCycQ1ODb6Rn
j1h62j62cw7gvRtvITB/zZ7ML2XZf/YdFrzWN8VzYN5qwJI4SlP3jgRmTnjXohTbT9NtoBq5r4IA
DAIwz7UCvXNq04o+HoY1FZ1DtxmVMTuXgi8uqu4IxL/k3ZHcREAgpTfS5tdFb86gxUW7dMMiV1kb
Obf5kVgn+nmEjaPOE00UVObIrj2efbeFMFqkXxozfpBUz4ZIxs/OT94iXsSd9lv3UFZMaIrEeI2Y
Iz+EXY7OeAiEFIeu8DkxjITAR6TAR7wf3TK45QTGrLL2TQj8qthwxmgf/TR6zxnEJH3Drkbb2xrD
tyog+8KIFOskjfOLgo561ob/1C7MnrzpaWyNm0uvM+gR3rfhD/Wd9PcQ/Wm5jzX2bgFhqPFv/EYt
Qf1e71Utuj1/ZF9KeAXfNatOYX7bDHI3mPoMaEJNsWaAfrBtNm7Ax6eHKbsbcie5DsUnQj0vUTmD
sCr1yaY9DHBaggPcz9NTHn/XCjdQ0Plq61SuC9/NpcGUlGzKwbN01j9/+fNBLg9Pg69rElexfWNS
z8Df/O2rWqqAb8oIVrWeazyYA4F5X+par37+8ufhf31NJ0L/7JpPVp5Ak/n5F5Xn1D6RIuzjdlZb
f//iv35wQwv0mY4LUpPLv/z5ZqOw+PpYOf6qpmfqr//GzyM/z/jns7+eBc7i6hQoNNDliZs/P/fn
07/+062HIuyrnsD+8h/5eeRfT/yvp2lN4BXGZD7+9Xx+Hv7rq91EAyPGp/TXs/rX7+Ln+7gYFzd1
6yzQSyK9nUERCyEVGnJeZY3/pB+Ig/L4uuq4fQvLi0loTLeRGA4jQTZGYIF356dAjOACQBpPUGyr
zHxSOUfV0NbTrjbc5BCHtInkfnQZC5jffZP9gkqcmfPzjGP2wsAHdCenoLLNqoe8Nz/aqKsxjuGD
HUwyyD8fAjtcMz32L4oBxIPUgXeLGen485jRE91jI1GzFnoc/TGZbUlg5dfEHZLHoXpcREs5NL98
3xJH7ZT+NWzND51mnwOzlAO8DOc5KCL2OB6cx58/TkVxSDR3vcY0un0VGs2TTpP+EEynnJPjmnRX
/hJCH923LsESIxD5pg84RIVGIs5Fg0g/13J+HOjrYXV66KmNW/v1bEEOHuUD6aMjZqhpW4MiW6cx
52nfLy9sI85213r3MiaSom3AGXEKs8epvQmfroeNtSuojHFVubdL+5eh0Yu7tjeos8vFC8y7ec00
lSAN5j1Mqq+uqfdF5p5Acvo0e2JHQ9RLAC9KQEwYhSTGw6Oako7FYyD14Lnl/Qj55dY0CJxESXBf
V2380qfxujej+c9QmA9tEXDgs6n3UqBIwdhaf+BEMgrGssCYCAeO675xsEJiLsUvbCcLz6egOz4Z
QGMo749JXRypj7H+6prm4leuTavLuFScGD4l1JO1bEAiXD19+oU7oSz9+D0v2+1gMw2EnGZdzClp
jjmNWnsKH8WDG3J7cys6rwulxNYJzDsdJ/obc/xemtYHrhfnUGETXMMDgMsMPyyHe/ZQtDbxAgJL
q84GSQtrQb/yWwEdZVgfoiZTXRJLPWZxpF8wue8Bi9ZM3uOvavbp8onQW5ICzstY3KRlWV5yI8qP
Vmez+lVWeZVpFqDSQVqBfPg55MZT1cXpIcLEw7GS3WrRRA908h1L/OarySrw3iuJ59BDdcx7Uihj
PVqUlNlvqdf0uwLy+ckc4t8pSAymGIulI2MjkeIjYAdICgIeuAldSOEN21SG1YM9GLw7b/kw+6q5
iXktmi6bN2TU+C0DwroRrTtuWzGyqXCq4pwEM90SLWm3acreEt52ewD785kZ2nT++cxPFFIC/va+
Zq1Pbf7f8D++cwc1w1QygnjRRXfE/E+C/aKY+eWYzrW2zeRWGGt3ZsQfOBGn42ChTGkOdG1n4lhg
3ai7aHzofDE8jFQOrMFuvIwzV1Vk0Lsx9ezUI9pDbzoZAVWdbZg5uiEKLO46Spa43TNDm2GpAZBo
dy2kuDifytuhcsKrcNvmSISBdtd4+gKRWYHfq6NH2dhyXVPDtE/LfLhphvq+GQHKJQysmUC3byl6
1RauOsqUnZSHiUHoPVQhIGITu/3E9uPNHGtvyzUv7wdbYRLygDfLMkKkHYo7TGOctwkiFHd69rYy
R6Tti6Vb3cX04HQBMNG6NHaG5bxasz3S0gpHZJWHYl9OeXUaDaEBZItXbWAGMSZ6XGkM96/Zks5L
Z5rKSI4FV46iS4WDs01N2DjGyNmOSJa/a8j303z82i+9ZUZEY1xTjy6dWhwOszD56MM63hl0RsAr
N65DkoZ4EfkHaUOVZirhelh+SZMtAuy5UF6+H6350Z8r42QsH34+iwbYaKKWAK8rvFaF+VvbzN3M
zCv3NQLbbZ/DCufmUK11rskKUyS5F5xraR90uP5SjqFS3IObYoqLEO9PPiVJwbsahmwrKL6/DVL5
5TAHXYNdne4VKaYAGbLoEtBfKesnFmhoP7CEydTgXGE5OLSdxaVRjCPUh7ReyyR/pqnvj1d+EkAU
txkmOnww0ZYg4m9Od8MdJqliE/Q62SSj4d/0tuBDlkUHYOkPUeXOp2T5kEvXRXQKqJNAybUaV+1k
rLNzT5fNefKH8MTrR+nfbDFZq+J9EZG6divyJnxiNsJeNsp7CoPaGyk/yVMNt1yNDDpVfof/limc
Ednranac2+Stbx3vRIhN7yxRvPct8dTa/fK66miECa2UUNnjGJSGgj5PFg8PgLZwBUSwMYeEcabk
V5U+Cwdwqcp5M0dUzhoBS3J7WyoN77TWzwbRtjXe3CcTNjU9aQg3plN/zJTPZZxvJmV90SjvbAeN
CbBCeUSfcg7JVG/qWhOs0ceIarHe8R/ihR9G62KcD2jQIQawOol/5176nONbXAV+f644gmnxkQWI
QBDnGAyWTneBm6o4VkQ7WvHommb+agE6xtbKaQcgI4H/w9yXVyBDhW//cVS7cpMXD3gcKjDFXOl8
P6Ijz+ZGao62Km4gW1aev0p82ESAgRjevi0/ncpSWq7gGSWkkowM8G3acEKO77rJv6dDSW6MFNkH
JgkLycSJwOYisYmBCuWdzMS89znRoDxxe3bxqDezjdu9PYOvfXNly/1Dm/m6585kdi4oAB0cLYec
iAAvAZ2AUQqQla2owmM3jxdHt1c3qT84JlxD8tRz34/I/z5UK8JBlgV+VSb1EQo8E3DgAA50X/Kl
ejmQB4xy0PkzetSVW2xNlOW7QPXncrnrhjTnIAvYL2iL+O9rglriBjW4vwn8cYXL2GZban8PhYLD
m5FswjIHPJKBxaoecU8RRHhCfGu3ZX7NAzjoqbD+xO1wGhuDxbk4mjN5r5gpvbOM65/cZXSvlyE+
YXBoJtPjxHRfMuX3lnH/tAz+a9e7AX4DJUPi0n7w8QeMi1GgXSwDajEPDLgI/MVOYC/GAoXDAEDF
cBgW0wHKCKsyxd3RfGZbDQBlohuM95uxGBb0Yl3oFxOD3X24eBqGxdzgLzaHDL8DwRgGDj8WCLwQ
ndMdZ75VQ/v6ShCFBsUV9NvYg0SBbS6UrEbtQtGQi80iHZEyzK+aW7S12DBK/Bg821W/GDTaxarR
08/AQBKFqXQWiDx0dm7KjpzHpwKLNk/nVIcjzDXnJZkpkNMRSkPmQ7mBETiOr/ZiGhGLfSQO7c+6
s68TBzkDp3vuuseB49nGEVqs02oAE6gQNXlfFaCSQHa0PX05zKK2+SOeiHwfcC+pXMxKKImA3xj6
rjijL7YXsRhgrG4prtfmO0j4q0k8c6uqgXOqyopjwPdbpyEDUfho7L3lqUk8/zUh7tmOy1nTiG38
sHlB81Uu1pYQ+pR7GHgTSdZ+rqLDyL+D14R/NBtz+OmLyYcFKTwKfD/GYgDi0rHoirW/Gev5q38n
6jyaG0fWJfqLEAFTcFt6K1KkRJkNQi0DbwoF/+vvwbzF23TMnenbLRqUyS/zpD/bhMzZMDThHNJi
dqnZShRjGghmc1E124yQw5EdZutRM5uQAGenO0dWR7g7VCyleDo6t+vPoeTSD+ylAU9c90+su9PZ
dYSzpE072FTpFG/tnlinXZ9h6PE9MoyMT9ljT69yULBK0Z0Q0+bDluH14K9TX+E/w2mlcFzRhkLo
nTfyIwv6HxELIBexe6jD+sPpUVTr1gQ9IOpm1UzRidg56E27pWaOz2RByZrLU2ZS8awkXBfqOVxc
7rsWGPVb1wGgkntCP3AVc+shyO0eihlNmUfk6fwJo+JEoVvg8xxbzJLVyPDUI/q3IhiPFjK71RqB
b61uIXzE2ESXbdZgSAVUOpt5B2ia9ApXs8TJqs0ocpF5LqyChMfOk1eAyR2WWcPcepPVbqEFJ5uc
cMOa40vABB2oF447R/JQJWxiixrlfRVMyU8TlbcMouUlleOcCbf/dCf5ahwKxktl7JyOd1JW1Yvw
xrMR5V/K9t9NLT9BgkUCxHUPzBa7r2zPodMlmzorbi7B2CWgRGw8cXznS8HQzE6rM1GP7zIyyfhe
plrSRs/BhGGVtyZmhT+H/nFQriCritiGlDr458AoqMK0PnxEiEi33hG0zVUQM9olqFFuGtnwJzOZ
OjScShJ78PZm3mcn2rL8pdQ7jDMajCnRapQ+tXSNx7RU86M28qBr4b637XabFdW97JpbgrY4DV5x
yJvsK6/hnJHwXevm7AFqr33v1ZvWb1B6dW4JNNCuM9uMlrkynF004WJ1uogAUKWgWcUctKnxeS5T
q1h2JgmqoGGmIoqfibI49mWKvOFfrxyvImKjtKvU07kYR4O0BVC3kf96Fz8bcTRGd0rbR4QGGTuR
6+j5zLxGfEf2uLAjJRd6mR4SreOH4WANX1qBHuLIvx8G1mwzLuJVm/iwevL2bhV0tntFDG5hirWN
l62qkV0jN8t1Tv3KzrWgFrWjDYobTr/nx1+hpW9pCtlaQDMgzGqsOCHvt1d+GFFfr1JcFAt9DFay
HzMoSXmyQUnkLBUBJszr5ci5EAmVoVjsQcZfaKJ+RV0cIOlA6fTLfFwzvE2f+pp+itlL+sSqpq2E
AiMW4mUweQj5l3Pj5VbPghA3Mb/xv1/++w9mptTSbXoA9dkUHHtqrBZ00ICeSnxOjol/xwrT7oqi
gKSdMbNh+K7745edJunaRBtuInzqQ5DZKzi6/ywNXoemIB/mwNsnKY4YimE50FlQo/iSyHjzxyN2
Khp1fIxzgABWdoyhIe//mXCwl0Ou2wu/RMhvBa5jPcM/qtFG6EQt7d8DNlVsX6i2VDXIIFiLguiL
FZIzQ+345gZCWiuOOFvRm8ueX0fHQrcfcdKWl6QIwy1XRCi23VJX+afGaZI2w7HG9ZVDlpucDlhW
PT4hV3YH8t6ntNL1J0+CzTHi1yTS4DfVXB+0UbtYMX0OSdyKXatUfasMveNAxzZZcSJSwoouCbJ0
nkOQILb1nkP+uzWeOFcTwRddWbBjObH3VbzEcGEcRGDdRc6j6ydmTofAS1GG9Hi3HKFh/8kW3Blr
04YhOBDQwD9RAvSvwFG86SvBEleXV8P5Sam924iKWTUz66Md2OUaNxMHOmvkaNdGx6TKv3NGYVxP
r8pUZIw9MJkBHdkjVAcmLKsuLl5VI98HnUO7JGJ+aChhYaJ/SCU3uWTwruGQfwoFZMMxNtjk0Max
UlCzkBhwAmpqlMr3iCFVVA3boPKrpdS8DzN5p6XtYibmX26hsAb5tLYdHsYyFXftHisnWCYRPDCr
MxVGRXWH41EtqU4nOGl9pgl4NLZLjlv0qk1y/GQEgSJj/8KRuSnDPVWV9ZMzcWEyMDgrCe+1F6Rf
HCPdeAPkTfgCi07Gr1GJE8Tp4o30y2enHx9gaXdxP/0CqYD17s6s/J8IzrlI9JMbSFhFQPZcAdzf
h8GS+hwL0E8aQ384LjiECrAFdK9+l2rBLcus34RnbkU/yrdjhPaqFkuGKAGDd1GzeZvXXDnkRbm4
VpAw08T/goPyTzUssrIqqNLM+k0J5gMDxJCuMYaVmwIKbuNAFtoOcCFrz2TySdxjzQO4DEe8nZb9
w01xWIV1pfbZ1O/NPtxnPe1W1fxH8vFdEHreY9gFmGKZE9mOyLYZ96ulYclV4/1JbgtMWNADHF7N
WLQZMkk4rRyT45XeWjx9KvVx/5OLNXNxoiI5v42cYiub+BLnv3arcrBAwoDVEzhvJAQ0aBsIhhqg
IcbMxiXLkeopYnglC+5tchYg8xDrs/+7rbRHPCYfpT+6v6Mql3B52KfydLzEKqYYDzn/YvS6t4+t
AlWi1WNMNLm2wAGnLewwMk8wJbslmsxVK8vpp2rc56CbijdPc6e1yaa4jurSgu6eKqzNCXWIo9u+
kPHDKkJiqDeal1GEwWa0HHdPuWd7NSL4o7gWqp9u5Y4i/yH/R3NKjhkiZIUpjMRaa1mjHTtB6zBp
hq+8IgUxCjWcmaUebdcOfhSQXGxV5VtiZIRe26k5NWNkAwmB2doLHDZDNxydgENoyISXmJT14/ac
VnU7S+5hdki8dFZasOA0wnv2XEbUfb/v8ML9qC74EZNjv0RKQyqpQ2dvEVm7yp4Py6qM6odbp9CH
NwYSz8rjiFemyniMAVlcSsi4xxjUIFm2CmkajcTGFi3RnhLrvxqgyUaeFa3Sckt39j9oAsyVWEGf
hkYjwzEyRbG7HO6rwZ2/jdr2wvTFWQ+eogZTDv0B0nbO/U1qdfXUw6vfdXMoVWN88Om1NOO0afJO
iZq7K8iwUR8+HVt8xnRR4YVLwnwXusz66gEu91z0BtKSny2u2kMoE3WoZbwz9PRZa8ZdELS4GaX2
NalkH09PnOiOjW8nB7NpV6WA5IMnSFuLrj4XEE42yEFUgtVqN9T5U40vsg9ib75dgqBsuesXIXuY
HW4gKi6aruVkmsmrid52Fu6Un0K37tdmGvN9jc2XNC0+xsaNj0blHf1QiYOW4pfshLH1cvXSGMk2
yYU6gbmlQaa3cCSW5HDhfcey2umWdcicELMY/QijrS0Ht/PPniLDpPvmd2kYVL8X5ks7tcAxpp55
JBU4pyFR8/mU0jX04PzkT1BzFG25Za2y2Rm1LbDCXaQCkavcfafb186hYy80D9NQfQHX7Az5SQL1
kA/YCVpMM5nC3I3ctMhHlB6/iza2EfGqfXHvLBwQNrr+Ws1aTouSuma3pNiB8yWdZ4p83GC9I6L6
+MowqCdHnKgVcOXQWKW0qsNycZ+jpvDoWeAXD+7sRkmm5y1kXFEL+TyBPJ6IHnlx1+MpZZY2QavF
ZjgeAqDxmaSG2w79NSll+eRYL1DJ9V1tJ09lxzBZI6+3BkiJBj59ZaYRHWuc9URXHfJ0g/2mCPSe
fML3iNPnII6xDSZwTUOzNp6NoPqgnvjR88lTpo1joVdiOo3tKqidCogP/iJREczLm+hnbD78QNbY
0kl73pymlZzJtUcbGsa5zK7WkGl7mDaAEwkZmLa2J2nyqk/Uh1NqbvBUxPa6jl3aIGlMOJfQd5m2
u0d8h3MIRl/RiDas04IQvW/W5Lx7vBql7bkbvAP1ipppchXhKip8sFcO+ht2jSJU2m4eu5AZW2Qc
SLfRYKiDt630PANmBESc/w2RAIaeqIxp1WtPruX+jIEc7yORX6iStMR3wIFiCd8SH6H/QjT9xHma
kTypN4QdS/XY0eJ9FdFGi7HGZrUc1vAP7nnZlWuPXT/V2nFlBFYNYt7ZeUb+igXsDapovI6SGrMc
Q7T2EfYAiUKHFnVyUQxoqGtuhRx3iWmUq4mIFty74qXkGkAQp4BbyFJrsNLBfC/UBm3pEmXipaU+
tlOY9+pQZ7RHK4mw2oPlqAv86uaQV1vZzO4R/yS9odu+dJhCYEbZvANYPlL1EhTWe1J5wamtFXXy
E+2bdkcdXA+Hd54VlDlXDMR37hm45ZgeN1uz5RgXNHRgGkOwMh1r4p9WflT+aLA7qYfTjvnY8kan
HZnSYtjFjoc7y6JoJ6c0mAtXZR2EiUHDpM/BoCoHjtw2ZFFZZK1OyNm59qm1aet62E0RDlC0U0Ce
vXlQTfobwRoCvk37as9hjkBFi32Q+jyb4d75/38xBwX1VyChwAkNqHQLpk0I6+bi0G1e5YUDyGai
10MjfDD1VNqm1qKb+jtkgQIyQeWuGCYNuftXzjbArMCKISuJA0Qv5+5vHUSFcg9jMBdbVIDNoMvT
P9h/BGhCy97nyOamDqt+HhzxLFZrM7T3IbMurq+89wmDPgti0bog4bcDz7rCz8xwvoxvSZz+aJ5R
r7suH3EvJM86fXLbkOzvXI99cW2QiEHCV6yNnZ2Z/HOMbF+pIr0VcQQE34tWdUlcyzfOORs6M3ae
gwCzai27aEsVqUaiTpprJ66TXScVFgWU1bo5BkQaKZhK7IUq/HuCJEelx6gWTO5zB8ldLxvrqAcP
wK6AYyeTjxSIkS1vsxigEO6BHdgAf8tsaUflu+S0sxxIvi8mnLyR0wLeAB7uy3zljV0BGpyv2VRA
5tWLFinpPZkm+5AzZ6OKkx5ThvznoQ/2MXoG1DmmKW0zIllhBKSUL93ZAoNVb0jAAHL2XGGr0gB1
x1Of7UXseifNTf/hGvvRo8hfhIihGPMBjky5XNutqy1a72EqPAU5rvc4wj2nFcWZk7vkW0ixjHeO
/JxDYRo8SD0AJR7lw9WL4hJHvymjzkiHdwBYzD+jp/2r7Ni652DQRAVnhIMuJZCUWRAixSUVadUm
an5lHo3LjlIqPMnZjI0ocabhm63L/A0etr2o/A97MjNMYUXJIpPe7Ap6PPdWhU2GdC9qjKkN9Xoy
OWjaBdfcnAtpGMU+15d8KSi0JI4QzzoUzV2J9epEPblcxBOJPQeO4KIebO1Qxag01H0E9j13m1dG
ST9ZBJhtJmZjGqnWyO8In1Aq1oZ6rjoAyzV1FZlnXLOwOUYRzP2e0jeGWt4hLJ25fTGk8AP7Cmqo
xHJLTNcajPc47SRTCC5axOaAcVevkrwfEos5LCvLFzwdw2VwaPWUkAsWA9yb+cy3GzpuuIaAytJK
sMQJrQMh1vAhgzIoqgEoqu/taC7euElt7/1UMNPgHRGSEGsHPBFGFAGMGraHnWBcD7GDD9GNXYHE
WmZ8+rgBXelRs0g/KQDg557kHrdeQaNjekvlUFMFR+7SAv7+XY3VkYKgYjdwccXeDpUPQGVoO092
zX6A0ZOhl+PjKImbLar7FzsVTkZH/g0mwKt6cAGd5HxpqfjmOLfF2HXnmvtwY2sNWARmGU1RS1Gc
h9BBRrASsKoRkWcQjFtlUDX6KrBI4pD45SBMjO2ZLALuJ5T+JYMWh2sox6hsOsQaGOAwV7s8xvQk
mBrj1KyCjelhqmKY/YBV8oBN1d2sjlT1rEENf3xP9U1iMhPFiCOYQJPYxm246Jzm4U32QO58XgBC
oup1r55CI/9nDGigw8BqmVvyWAJv2OUmP5Fpxc+yFn8GA3hYqiBli4xNwTQB+3GeiiOJqV5Sx9N7
rBowzhYOCQ5MatRc2yPO26yzqUeCFb2onU1eddzi6Meom5BqnMrbTMFEfws1iJpAUiik4Jzf/XQs
KQtiRg2kFdIHvVY8hU7ssgq6d6gG4RIki8Vca9rU8cD+7pWUEkkcG25hEYjGtO9V/VVzCLVncfFI
aMfCvJKuk4r+Qro19zGQkK1K/DMHFyzcBY6V8KYFTY3Fl9qukfE9+DUYCZPy3pQwr2VmFktDgz0D
oKLzAkY1JbnRnHrvYB7KmMm6NikVlrjdKJ7E0OrS3baIRmzwbAEw62gExZhN3g4/dTpLbzF/Yhg5
j1HWzTqSgASDgsKY2MYBPVoYDNzGuVDR8KQnGBw9pwsWAKLYX1yxNcNdQiXPyqvqs0MDYh4SVMU4
zBaKbrywvPATqC6e7JrmxsBaO51vLIzW8wE4ACJIsyclWWMLk/s5N8K9rekfZQpVg30OjLKxqVW9
6+YHM/B1pH6Zv7kda1pswwpqzRUA3ndpuN1mSPpd+wKagKYeMznIcXz/79XFNu2RMk5x0LvZe1Wo
88Q+SxcEEhVVex6aZjHxGi292ZApcTYa6t+6K62NoY3fhQM/VK8PJdrTye/3wt8WFHXUAS9NsRr6
cXNw7ZaEgOeXO48J4bJO4rPkrHZu+g5e3HSuew2TEniMpqCxJRGYElGcbmGd3lgt+aCbGim6sXdz
7oB0L2mqnDGCIpe0lBmUYS2fvgMBb5DB8CcXDIo7XVATyko3MiBJfA2NDJ1KK07NVD4Gq93HHU8M
RvkdtyFARjq9f1lt3jAAfOm4zyamfGoU577Bk1TZHaD/a2H6c5sIObbEibnwmBpVIMMWRAMhUhIb
FyhXS9rZVkgDzNIpkEXaMbNkNU3d++D7+XHgr6qVecHNTAZAM1zmGOZu0MTRN1ATpZiuI6O0taC1
s6iKteUdKFL2BdCGybTe+dc57pfA2cR0QnDF/I5WBcr+hpoJsfZzBj3Q6wiHOjEKcM4Z2sEJpsWP
zkr8TUhN4MIkJrSojGdIxvmit75jAgQYdMWCKf4pc6x936XjKmVLxo2huWWwzOJA8uEwcZh0Y13l
9X3U9uBrKOsMh7swVb8JCbXbnBVEMt1VCSMcJw4+dEvbhbn1A3+K2D5j/0URnZISPdQEWmUpig5o
OL3kfvMg+3dtatxhRtnS8KCBw4qjgSB7evNoEgIbY6CpVhdzaJ/o63yXxfiUSNVugFcf2jjOQKCB
OZAWtbPmCvvZi5cGv3ZVUfvhm5u6q7aTJalMaTB+ZBspfPds+PwL2RpHYCpAxRhMUthaY2BPy2PN
pXoHwerSj8YOwYCQhe99cxVd9pP5NFTemjPaY0rGR2ewjI4+NneNdJ0THUVF53FQmhYAtORI+svY
tOikoCLAIsHNjGABQoAW5inRu72yWSkinT4fDbR7AzojaL6jyNuoAfM8RbBGo881J7gTySc99VfG
Is0ODxgmI+oABZNio/ceoNbWbUcvxcgDtRf59JSW6U33U/zqdFbj7wz0TbVz/OgnnAsuqbEmGqHf
LUEVmCOREkPVr0QR/AYmu42hAx1zHH9P/TrX0JGup6ZhLFK5eM88Eb7HTreNbUtyT8FUCG97pxDZ
mIErrieY7AZsUoXTL8aoOnex+eRn2rjzfglku//3Bti5dYmIJCvuOFtA2qRQumHvhjw/UWLtjILS
c9auReaQ4PeSKwZ+zPt+RF9WRLSl5PfTAkQcnWR1HZvXviOo47UBQ0tIA0ldntz3POzeddmXwLUr
3lpJg2IYPfkMsRZ+R7qNbXBriUrsOsjmW0z+KuJtmXwyIOM0MXCmo5Jqj2pbVflpzAcIHBxJmDrH
/E0+LjeHlaEvuNQDYeddbBjRp+JZVQmp7Cy95wlkD0IG22J2Rrg2sMqu7zEWYFgfm+I7DVq4sKyr
aUNyqHezZdtjILea/An3g4KTmX50af/V0/a2r9BW9cz/KrP+mc0Wju4sGxl8Q1AT3lIKkpexY33o
lrgnooYShXIfGO9947Im1MPF1zUC4YDIF3buHwRZDcJn3CjMBtf+CC5gkcAn4NtSB4t0UjfEmmCT
VtN7Tv0F3VZsmx77LJNPcN2N/q2RVKOKs/3jQPLNpQ4dbICZ0OeXcNiiWq9TN2FLJcC7bjIt3bWg
QaEYjM1u6g1GDdXwH5mFIiWcRjLBSAmXLuXGeAq1v0JrfbycuC01NxfHxOToVrnWfsqLZD1VoBoE
hnJt9NpjD06EDmLjFEnvIHhM0CuWZVMCeKr11wnHCIkNDab25O9kMuzGwsYF6/rfNkTEhWONf2Pi
fvtF/ZnFPVFlszuXesIKj/K21GK4uhyoTZ/wC+LtQhpFsO+GrwZOyUrFWrUYbJJSNhyW3hoAO8f8
7pbvcHDMS3b5ZkKqcZP+PkxEZTGNMmLCFVMlN3fuQRmrwxhy0A7lR2mwPtqSZKU3FPsx16+gzOko
FduQUw4Dxvbe0ppiZkDAldG+s/Ny+Yah4+eXwPduUAX/KVVoqxhTgtB20ohPmES/XDZ/lfMiNC17
TdzxvZGpWibDt9suzXFaRD2POlmf35wzIQrhxeNeviQWA52pPQ62PDA2fMaZuOtKeGYB7wTc7bOD
bCtEx/D2bI5bWBtYk7uCo9M2zWlbcdvko6r1N8Kct4YrNLfijfDDn5YvYRjPuzPijLGuK16vqIIX
12bzjAJ7Q+HJONE56LbvqQzOmlnuHJ7RBQLZUdlgNWJde44G/9vD4Y+ZGaOMA4OtnuKfJBmvEwwp
OlsWuj7cDdOiqzBipNek4B8nKsDKh2iz38nV13WmAWmtp6ubMKhyM8CEJETtYjiNoC440d1cHXxz
RkwWqWQBWadcJbSrWg1p5pFy7gUXyhnetwpLMl12d024r4kgmWsc602Az9Wz6BDN9bWpgVvHDLKf
XCg7je/s2047Q6M5YaTYeS54Eg2FcV6EvfSfqkZsMO6FWeMK1ZRxI3H6iK8VefZs4fg8dUHl/YIB
u9EsgZ26mJYexprSRnzwm0+mNCcYHEvGYPeWK2xqojInwDvnxug66DkqT+6TFtnhetS9Ly+llc5g
VWeQGa0Cm/y246vvaqNUeJvyo+PqsGacpQ0rJq7e26ChlmxibMDT2nAmJl1MRVelDlbD44EgtSot
TQN20TIwCPU11ERGnxQMDzmnmRqzZmBXB/E5evpn/wjI4LE4iBXftYNthz9hX+5TJo1O6J3tFuqm
KgnOCPWJXYZwC0c+g+pebs4gP6YaI1FVLd1AP8HyviaMlmRoP3Dg3iEF7GJXB9VFxz2Wp01hOa/w
9y6ZdLlmECGxBX+ONSYXd8JtZM7YxcZ8H+EbsR1P67z+zEcejw6tfel2zU8zXKrQ/e3AAWz0gEM8
l+Ql5T5vI0v0cj7g1Wb6OjjimGrFO7x3tNp0XWXYYRzWclCTuFhayqjj8pBlwbdbo4pqzVGz3ylP
3Dc2hcaERAIgjTEOkiyfnTLat54zIVQ6o8wszOh7rC5NxKY+FuxalLiZqX+eOo0aB90/8O0youbo
hd2R4S2h7YAwzWCu+iJ5GHr+QnoGNJN1d7vkMmX5Z5MHDpKgvQoy75v9UMYhjwn7DIvWb5F57yUJ
QQQPazt0OK9RVnvUsqjrT0aifZm+XawDGf/zbZQZz+44+9O9g5pNxc5bPiX1Qgk/X7Kk74bUf1hT
sQULua7agKRD4D/nTfwamsWbjB0Ho3uEOlb8RbY6Mi3Dbcpsnrg2ThkWpJ2q1Ied09IhOA3JKp/z
NVgV/R6OUMfI9ij18TpX/5KzeMgZXNfPmz4EeFiG4xVCN6pXcOpbWtpE294xLhyidECg0LNzox5D
nO89D0qFHFwYieXZqsNiWfpAm1vjgUE4oM20eMhyQ7ge3/IIKF1VJJ38c9gFu7T0qPOM5S5ztG6F
7M2ePr01Y7wm/v4uK20Rg8dGieuvKi0vfUMoK3sqLJtjdxh860Z3lUXwWaeQBRw+IU36D88ud6Jt
3s0ouoMojrihA7NLXvoR5wXgwtfCdH6T/sczw6fB46pppz8iC/xlnvGV8TXC5bTvcS94cPNmP6Gu
z82QUdIlKNCf1Nf/WqGnsCOAJ/gRuUPPerQ94ZjBcIjLNsHZ5YukNSRqqZC9joH7XPWlhWFlM9Ue
e/aQv3pObzOVAx0pbTC5Lgudo7UbzfKfsdfdbIUoGzb9EXMB1pjSekykzEgup7SQUVbAx0TJO/dx
nX8qIwz6LGuLeHAehKZ/bZ3NQeMc3frdc1GWmx60kJlkf1GNivaivOkvzTpoXP1wb/5w0RmHKOrv
lnot0vHFoP1t4VH6GfhfzsiGrucxYrdHar3auToDk7bLbXy42NUQkOGXTmtn0cXoAPNDJIBUjoPb
8BVaZxHrsLmEHYZLJ5N7Bpcs6ttmVkNg2sInRGTRxbXSCRAW7aauK9R+y3szLYoS6cwDvtNATSDS
mVgstUBB7okZGkT+irc0UltFlA8//9IOKn5O5XKPkvvGZ6zNez73/jJq3BpJ+yOI/eCpVe2abwEN
YUzOEaopfNgkG+ZwOXq1dtbEcB0SrFFmzOefDSg4VnpTUXGAZ7so+5FTd46/xfetV63JNhadt6lM
sXZw4QR4xxGeKuQp+JcbA9Y8k3fXZ945uXe+XttUHxhRJOKJ3pF7FvLUTRWa2Ji9OE2E7cMCXdSe
xlhtQ4+iP6PLP6ucjkAnePFd7yEBICzFq4p4RMpsOEBbgueJJVZQhwYhjKMOlMm5DFR7CbEfRQMF
my2PXyuBbjFFQfMAqjBljLVdVk9Gd5n+SqHhtAVfequ5BvfYe2bbIjN0vIBmpW8guCEnJfFnTll9
n2T9MjPcm21Od6BOr7H/WpQzT1OZ7y2EjW3SGYe4za+mW342nl5ujHg6B6bDWMSZx9GKbZC2E0y8
Twj7zxDk/jUieNL42WkGZYvnAFRwaltGOX5HWmFeh7qI+QdvHYzN0ezC+aRKG3RwLxihnxObT1rr
8suIFhCg/TaD/V3pNJUPCV5X1Fo6dsOFZ5EDxLVktosq9e/UAvEeONhjnaa8kLtjftHgm9Yw3pvW
XrGQhSEXDGIH4LrHU6SGX1vTTm2hfVeSsgJl/Spi745Mj5iBE1yKHGAlKXINW0cIEyaic2srTP+V
mUwJT2++YgSqOfMiz0mr+xhqw/MyKZtnq2cx1pMOU3LN/kr3J6au8Wo1TK8TcvDom3yEMPWehKfd
IKBercQtMRG0G10nCm3SjVerCbGZg8CKu+FrORlikfaGuykEBp4ccK9wS7nKIGVzHsLH4Y/5MXGx
RiGyo9S08UY3oi/lqHJvOuk9KMTfaPbmptNB09K6Eq75v+DhSbVTX2U/TvSJ0jKLIsMvvoa4Gd9D
OLl2o9+Zht97PNRjBV5Yyfpsdi/MPpi7e2lKHZmewWXAB5fgfgkydOPhrFsF4VM+xknoeAekscVP
qnMxCd67LOtBoyIoTgSn82bvwg1YtS3XFA8kuDMhCTtOsx+rZDnxuWaxTgcCnAHU0XQ1MK3S+/SJ
AoKATBswMQKXO6ECHSdg/Sdiqh5diq218A+tcB5m9qieldqIxsPiazjvk10OuHU2IhXOU2/84fUo
0C1x1KRpxbdet6CxMopddJ69lA2BDh/3aZa+ug4eD72HTu43ULxJ9VDkbZyM2HpUrlthIW+WHFUC
sJ3l53Qr8Dpj7uLZGzMoBAEMbKvUeH1pvwp7DuYUEzn81eh+KXsUqprKsC7FsOFr8UvO4mDVsApI
E54EdGk9KnYka1/J9y5wwUL3Bho1uNWLTPnQUe+tRUracUFZAw7AWfccsJ0uGoVQJ156yuBF4TCh
HuARbKPKv8SO326NefFgyIaN3fw2muLTyZiljs2GQP/DbrKKgqDS4xU0cAdpVFlqTN7Cct6HvCcz
4+RDGwkyULFmGmDQyWcvdYlUlLTyOsr+2qIS5ZHhP2XCugkJvq7qYtwDQb630ufQ/qd7NMtpI71H
AkkXLPJBDIk4Bye3drTn3op/bWqtpMctO56TPWmlrWjhoYvGJLrjcvbMTfOaNupfnBLLovR8SzwI
X6rrMWgBB64XIFHQ4Re8KgvdGZEPCOEix2B0BGZCSIAwhGNaEbEiRMbB+URtmkHuEsQ0OclXt41e
K1f3Vrab/np0nWGbdFAK4eTnXAq5f0QVa6o/GybCKcHclPzzQhugRQgZmlOjnTnvZcglrFD+lz7N
ZRhdt4I9d6VpsDlW46bRbZS3xGSpbImapYlkU6yZtsJ3BM0DFQHvGxF601AFnHnCIQHu6FTQM2Zr
58Zg+kvk+CEMxrEIx2CyH8xkvJBzvFsws26Rz+lxlJoLFxrP5q5wyyOFfSTCumBrlf5zSN4JAJEO
r7DG21XG+bMWUfskXOypXscQ3AowXQybqHUffWbLXTPcgKEy8ODNglB0ws3JPYQA4tKIvIB39IQ2
ZnwoAowxav9rV/C6A1YlN1bapUJTCsE4NBUEF5DSyyrRmLnU8tan8Nw587mrSUV8ziN8gNg65Rx0
FvwcpAx6BgKCEhc7ZUZvIloL238gV/MAGG54SMK4XoWIvnH1MgWewSIiqvWY+q+mFN5T4pIgZY9e
WEEw9yz09xIZhwRvypQJbSjVeZNcey5DIBKMuyG500r3lbXVEZ7DuW05VQSQGWnfQWsesNA0bEB6
l1BXtav6hHvbrUc7dCxrvkQP2V5z8VUiHoE4R17IiKMEDTA0JFDTwyDf07WrCe1YTRwq4RTz7UpQ
K8xTbLf3zgFvgFR8tDL7kGpqWIMoXrhjmhLu1MM9cUbKLMkOsiMkt74jNJSNPRcB8PK4PN1+m+Bz
7WV7r+2IvvnuVZLxuKZG/1YgNMZMNZdmge9tQm0NOTLdUjdFES5Vs3XVzQj8gupfAvET9+oFvAdM
1CTiFzo0s95h/6B6kCxrCOs/reO/dq6LcMZhbckA4MKgCELV0K8cogkOdBWjzi8KOhsg6tQ62BMB
AL/rWaQbe92NzGOTlAB3MJIJx9pN6IYNSMqT6w3eDiwe6GaNKVFKhmbqPv5H1HksR45kS/SLYBZA
AAFgm1qTSVUsbmAUxYDW+uvfQc/iLYbW1WPdXUUmAjf8uh83DX8rQsJPSSs0OsjyBurUWjvu40jl
UsMOh3RMC2gIhnZF6avjxcd4xEfclD5s28J+mrWdISuHBltfNvBDIdCzVbHnrnTNmGoLeC7ruKRD
zg6if5Fq7J0ZJH+TrKfeAHsFMrSbIHhaGCgphjPXkjgdDkanOhMp2UEaps3px9Slc+i78T03cL7y
1Gxwf3jn2EGPiWLlb0uv3NVVm2zHUuHxCLdGAnGY8TPZYL7qevqT6zyzDu5cThhBJc4rxpwQg9S2
/jN7pbMfsq7eKQ04J/rpjX44Ol3k402i7Lm1iA9Xbvynz/UvrpQXh2pi7qTsKNpirEj2kBDFTtUV
PiRXWvk6tpB27fhPraCaNykvkxsVh7w4ZovoWST6p/H3Sw7BMYt6nUHOuE4MxtKab0XDn9pQ4rlr
5eeUt+/5PNprp9UOKdj9/yZ4RWMH2VvuKibPt3BgHcvPpsbvkUyIA200PJsY+hm/AoLcnyTDhyOO
vnkVm9NP2xJsR/oImgWgxNEObNWPNxVLSrL679R2vuMamazAPDYDR2m/JMkcaDCDvfGixfzKHSCj
T2uuk9eeXcVhHIS5Lib7KbaYrm0TJ2nBVVdU0Wku2/4gFXN4ThbQyOS1c4uFfZ63B8URuSNsdnOa
MN3EEywkWGGM48FeuZBZJyJ9nEcGU5YN5xzZZReR2NdQaDYNajzKMxcjo7/WNtG1saNJItNOtxlM
HuiRFdwWsuUmTHXHyLHM0B1F82TDfusufZsWw3CdBe6mLKmnws31153vZYnFYYjpJO1LChuYrLvJ
/VTp9O7xblmZv75mKgVP8DVNfPf6ZtorC2pCpTmaA6XdTRR4//QYv4Q4ETd+O+y8peIgpPdmRea3
EO4/Xc/FvuAuwduYJ8vEmIvVD4wGbOwpNMkdNMDT0f4AINpENoy+H3amhxnH87qL5TVIwIRT+c1A
VKcjPAvAR4TVaQzvwmUmLDM8bnPvttsam/u6d93fytHfyq3fVIZ/KVpWU8ZwN0iTrZWXHuqhZnPZ
58cukShANJsktKSBDS+pIp15Yu7lPOXbcig3TUf3GSPrLq6m13gmk2qQUB5oB8ynmu/3yeuROBPS
AYQnPdTGmZ5Mv//0mH3KUu8sx6LSDw2OArJp7frT29gP6S7t5m01s1r2UZZZcEIoNM9hhNiZKFyg
TQ1ThxUKHPySf4xY8c1qarJNlXdOh24+i/Ij8QygXZXkaco845ImPnvUgSBI33w5gayYEcm/93CP
ofuN80pPFTw3A8eTX/91cZAaPoZ0HOzzOtLEnspmY6siezVwM+Jo0YTQk2ksT4J4KpWYPAZWTNS/
biUgSuoTfAoQBjg2quNqxX6M5kHuV1PUU6nJudhjCFubcfOeS4uDAokpzLk+xLXkdz04yHCcCYtm
k6jhFQhNfRroHCq9KNjJQb2XQWNcQ7rWMIfQIly/h43eJhJCmtVbh5I1Y4k9hal6lpseoW7Pe2EC
FWFgwysI3jTFPnTIl+ilwLnJ58Mkur0lQCOKsvrA5HQLpA0xoGXD39qcm2IJxA6C7Rl+16ET6U6Z
3gcrarmJc7r5YHO8Rmp8l5g49vZkXQb6JtT4FQ4IGCrP/8RD/FXjSBGC6roWRhvgr89YjbBA6bSP
W/61wWDv9GDFhzlw/gVcvdc1HI3QsCG2C7aWxOBNh8Qd0UcwO2473ogYJ4fJFBgXtNmuXPnAKE/n
MaH5tAVD0aRpukkSnvXSGR9QuwYMRukXNcpEVF795mYG4tPg8b2Q8tv3sZdxiHiL7UWc2kZ8wcRk
FREnVAFy9JiUaEOf5JuU28jkCZMNqrFQhkbXiiv2+SA0YTU8xrX5DMxs2Tfmx74BnMltTtJpGs+Z
RefJq+4BecFiNXfzFH6IBgxTpz1jY3k8XsvOiHtRvZoTEgvJpN6wCp9YOflUIBPFo+3EzI0fovjf
jf2ni6FeI0I8lUVDlsUuWn7W8zo3K0BJdneOBGUqXgo2Bx4NIJUe10rhdXtHqAcyygsQpgDylVEa
W7NlX7Tw+mzM1ZNkO7cXzp3myEfFx0QohCOCIOXaS4tjOObhqQj0VTDXwAnjJ9UY8j714U+dEzGv
umVLFeUmnU+U+iQ5N8XSCr6A4MVbulO5VOHXYzXOB7+z3th4o/5Fj1jQyfwXRF8gEq09zTuQ1nKs
UnIq4NLYh8llLukJ0uDf0V/S5ftpU7myHXAauo6HORmnL9cvfq+VKPcN8wUgivAfaAm9oUr3nFYG
UmTL/cRjszFSysLVYXYuSMNUineUCQ9R+w5JAJanFf4iiJwod3O3vWCoUtypMpuweN0Jug1L6LVJ
QPonKi5Uc/EYo3stlqu7R6DpMLri04qr5yqKX0ONyWxUqFW89+wN1+tC3EfXyx9ENPrr/GxHAmOJ
N7xNKWJM5DwKacakJjiaEH82vY+XDpbsgYaKblNqXMO+ax+dnlAzn0CMzCONKkl9M31CCrnLH8ca
cccwxNDZXJEDUginUnjI+ZC92iSmmJSPwDi4xs73UShrf+gPA3UZew+f27ZT3W9YEKFPee2ubZcC
NW11fPrwCG+ShWY3y/zD1anGwR6JfWSJPeEiLtkxgfnE7g9RpaM1H3Gzp+LKiaOnvirHM9UpOLo3
A7e4U4A6Kb+8obJvTVkfbe2rHeKdJruAM99L4m1o8siVcf9tG+MX07n5YRRqXY3mScWTw5tmonXT
LJ54kUUrqcgaxmVebeVkvKdx9VBxod+kffQUxTB7sVtuzOXnJTBnBWxBOqpTD33Tv/SygXYq6e7V
FdUGWC5P9LgSHMjDI/q0y22k7rD5AD6meAlNYTWTNuGezJ0y1z/RYMwHp6g31cR6QM+8k7Ki24aB
7++VEVrb0Hlo41Suc2nH+6ynJyQETcdiICm3bsCHAgvhyGsy/pXlps2n5uSEU4nNOB93OmChzPck
D+uX0c6Sp35GkMG8SNs75rncTJHqvfS58+W4d+Dd9MnBZXmCyzkJ9+Ng0mOb21x0adTtTekdbLCL
h7qOaCZIoneE3nBPyKKDdAvpz+ropS558FbFHLqbdODnRys3gQwiJTZpWXj5pOPUSGonn8ClRLeF
ZLCaGFPZkQxUJhFqxzbtbNOBuiQ/mb8qDejS3HPbjraS8meWu+FPYZF2EOlnapv3JhbwO0UdgYH4
iTosi6X01HqJpZvt04yOu8vqKL8YDtahAtBfN2bXgDw4kK3+GVf2CmNH9cJJthWFS4glsk415MdN
HZZ4oQRNKrbHlCuqK/Owi3PGDY/2g6pDsVjziPLgJFv7JMEi3s0rvywEG2FS1BTBa/OWxssRGFs3
CbtinzhJv+nbi2u0ux7zy77R8WtO2mllDfwB+bvkiF0wTqBumyTepG3T3jpcXlPa5NwCKVEB1YmX
+DX0xdG2cr4NJeOs2Y6YuBMzRYzFnN9/YtxrD0S7I4y0MYQJd6x3IpmeO4zZrD9abx22jknji9Ov
xxY5y7YK/ALDm09pxRkHneVSk5HPizs1q98xupC0rPHSigHf1OLNibi9AoC8jWx7dzFb47VrJOap
7KjgQ8HiuGAyQ8bmXHinC++TGzTNhk7q0oiDwEYjHYWCzhsNGucgH2JSXam1LW8tAsYRu1qd18nV
9PR9mTv5MVAoZxnXuJmrAwUdD2nN90wQADzBan93CRWhJWK/1FhsCQkzTueJna17rQ+hXUCOIQI/
Bz8YneQlNj9oDOyPvULiCMt/w4RlvxFN/mAn1s84oybliN8TG/8u0mA2K3wicnrpS1pOejdE5o+G
PWGeu02CbN+FGBkaMYLzOtkttPO6s3+Chm6vbgQi7Rk0xVkEMWbM2YFgH1QwQLoxZulwmhlby0cI
WWz9cEata687in5S264L7KPwcwoPKOBu+PwWEVhgiVScTs3dct0Rhcv/bBf8HbsNs6XBZa6NehMu
vC20r0s+FBYf/Zgd9TDvrc6t9ks2hlty1RA4p2oN7OpmNO59R1a+AqHIOmpMQeLoluTVP02aK649
djWvnmXDExjGN8Ox4k1XVM4aVYB36WxOW895DZOWk44cPxZ7+sxENHnHOXxvqrw7mEXiobGPd+jv
/j7yqr+iqt9o6fH2UdqSyhnkLorFITNJyc1MeuwR40sDPH1VSX6OqTVW27RzgTN34UMdGNVBR6Xi
/6R0o3MhWtS4jovMmmhHLndjUv+6Pa/asnZhR0MnYrOztWswC9A2oOGLBkgBWzXyFwuhc/5BrQiO
dRflK2+q8g36I8GiKLN3eAG6FC3dVXN/cbI52U2mj5RTdrxxe4t1WpxsWj95mfLkQbqiop8GXoZP
pe8hK1tx6EAtrTKLK396hr3jXIGLr/o8to+saIMGIgIxtqWVT9+mxAASStkGHicQd+0zdH1sNGJ4
kfSJ4dbjCCyqs+dCvMArZ1OU9grJWGxLA6MP6kW5cjMTL3sYNtvA872VawXWlTIh28XXZ3RMMGP7
3fehcYy79Pe//4HVOrms+rE2d9fEJn40UFice5nc8WrGP6oCmDCVn6+DNP8MB1QBmDfKJFbiaVW9
Oos8V8RQWdwWDk4TcnGuBJnJjBm7kZSgiuaaQRlHvwPLTE7rnQkD+hfjfBa6325snW1aMEkPzY+4
nNFt0vruNw53Qzq7drgJaGCfH6sS9r8iI8a0gtlU1B+w6NtjETm/PG/uWrTxsK76/Aqp/qsyaJiz
rac5yWA+RLy1Q2wLJLlpv5wcWh/GydsyKnjoj4zFhD7wYHuYkMukvxiKVBiJa+YBM7tYkiMP9461
xknQGuJfMVoas0XxHSz6dOGqCAnA8W8W0E1GFYSUArfaWqmUvWQG0lJyu+1y2laJ9GNbq+SEAi29
PatIrOJAFFDpuGAUeDUTjvhtnI6PVhaODGF+SDh4ctZ+mhBpHMCGlkmxJYz/mjSwPJZluHaDD8It
O12QyhrxEVUuCAMxZsRJRo+keAAKj4XX4uuoNx71bLwm+nuUhQ8JIw2r4kPiRn8izO4YHrD3+n4y
7bJj3zI8ZuXNCpF+g4E/M8ZsMOcBMQVfoXRvW4VmYA3AwegNLfdm11xj0/9qUch4fIkblwoPXBf3
j37PKyTv+ZeLsCsOjcv6ujP3lgfpFdkE4D7ua79nPZX4xcgNO74PHvRwNfNADI6Tnf77ktn67LJI
38u6IjDTd7tQq11XZNChOzYw2BQpLuC4dBz/u2nTnkmINZFlBA/xJPK9D5ARTZ7F7CBeoD9Qgscd
mNPUC1W/4xnNsXkBlB7G5pfqkl9TpleMWjQAe/JmJYKKHEo6hEPtemySsAdsl3GLnUhlIGNsyOqQ
fTMU/Vu1uafP9NjGbXfOOgNPUYtIWZHTrYFXUmrhgdrKz01jFtjSxHdOKvyQ8fpZ7in4Zhza63WU
0fmxRA3deDOFOqM8cKKrpEvvbgZjoksLNPly/KnoZN+KnF2GYi5aO3oId72ZPmZLn2WH6QfmIfOk
TBEgAa27CoeFN2IFgYbE8Wv8xe+6US4lcnhBHwrpJrsIwtMjLab7gaFv8TqwwC5JU4Kfu+Bolqt0
cO4Ocz3XhmJF9webHFSvnf7bjjP3qFr/qWXBiseht9dzhoesMrZFpWGfLcxq5RXb0VV4afSL6UnE
sqJMd14ziMcA1W1dGGPFShUUQwZzKfBooArg39ZWRR4j4Z3jWhXtoQWfUNQnTMH7qjf+GKeUzxCN
RcYJvs1aju1FhxU1uRUYLK/R0baM1QS8J+4vbA3uIWwhUkA0eliu/7e1p8PE3VpwGFuGKDc1HZ4F
hsiNFUw28QTqoUKW473bTCsdmQK3WeetY8sq2Fz3AXZtcvW9AmHdkSPiYF8QWUF/JzBLxdns/mH1
hkNDQjpNFvg0h2DDPQfMKKw1DrTlc0eIy4BTRbiR9Z4LMTIzqSgI2Hit8FjlZEay7xZlzkj7Z7Co
GdT2AucwZcdWV4p1zFaAeAy+dWuOb5W1cRQuLRRisstiq0uIc0LV4tSoaucbcXkcuF7TO+s+OlPP
vbMADFQ699DFKIm9Scf2mxlVxpdo7IsLoJJ/xUIwaYnFlM1Et7dwj52d/daBR84zeSDEEB1aRYXI
AgiUbObPcg6W+ruKG0rVnd2i/AFTYxC0JYGaaOsb9cvZRLVrblj9ZOdWKJxOZYk1aJnLBNhm/nMk
36CuXWez/HRKxfrCH43PujM+ygHIwuSyYKo88abndIs1bs3+bPgWDjkCYxxuEVMUXvRsm7pR/6S9
7yhX6SYLavrVrJZsOGYgaBFFcZ8/MdZsea5IiCyLs0HYFm4yC/cJaWPuy2i/alYXemsfjCT2nlU3
Vy9eKwaW9fjdwspxeOB8h+0d7xFzZmIWHk5b7TPWUNdQXMYG8l/fTmd/HnaWHTTHxDTDi1k9laOo
SHkUB5lhditpalyj6jdX5KwO2VcYm8J30qNrugSF1Jq+oAlXp+bM9yApO52719ECZPQghtlGSQll
OHPci/Ca9QxiBngjS6kZOaw5eHHdnTJhllcR2/4pm6ytTrr0gVhXvqXjjhE9W/w87LuCInrLXdnd
5rFCVeJp4c7jkzoAxoMOfe+QyfYFr4x9Ibl0oHLC9c56Qutt+TIm3U9TRskp74dmDwifuajJf6EA
sPlisUTNrXl10XlhSbBJrX2m6EaaWAOg77Mz4dKBbtf92sGDFmb8jzghdPi7TWI8luVTqgr3QfQY
4uhw3JX4nHU58Ug0/kHOxF2Xpb5Fq/mzhovlK0AOETWvL/hJMqQXKkih/s2YNcStTInh1I76mOxw
CbXl/esiSTDlLGv7nOtRrmB8Gz6ZY7AfEdXqGwbMh6HUyQfe3mesKfoYt1AxPM9ccAzKRtLrWGLU
SP82joQ4TcszmENEa7C140NVW591yDMBM3NYC2exV5L8XgW9eBtBQh47ujDJH9M+zNuXuiUfxROg
wcAlGc0qyUkoEXB4pU4+3wcmJpCsUOJkWnMCU481EloR07IuqJ+FxuMG9iNJjXRPr3u7OCKzfV38
8yIFknKY6Y2i9peK62Oajt1zlouVF7ThpizK9iVRo6KHkr5qCMt8jiX12DGg8qtvYS4u0Zh3RuGC
mSxlSZtw4W9yUY949iMXmmPgvWqbRrnUoxpSU4bD96XV71CNdlVtXkObtJMyAJZUYXo0wwjlccBo
0lIA/dqmLYso+KPoNPxSmkO2ZTEa7XXZN69USBAqJyTbg0LfxQDNX4lbjdvC40f73y8FtVLcVFO1
/++XJOfIngSv4ZxER05dBx7rzpr53XQB7iwD52KZu+vRYthSiK73yIxvzcylu1J0281zbe20a03H
2eSynHplh/1cw6YRQ/ZJjH8/113yi8GO4Jqz9cmVf4QjIT23oqDUG5bJjaljIydZPfOopZD5MpzE
I4Ewaqdwi8Zu8yka7xBZ8uSA3nnzJhPBbCQe4PFN2Rg4958AGN+yYwjV53noAswv1MFT7Rv9idup
vHXMBtxORPRHNrs+S3qIyIAoFqJTMDT1brlan9qBm5ST4WLCphlejKqxNnWKOTJPZX8qly/EtLxV
MGOVnmYyV4agPRbCcL/3urpAP83YCKRqvv33pYgrDCeZBffEZyuBB/9fglBIRcBz09jd439fOh33
G8BXKUvgFASl4RvrqdTlEe/PFnNVQHGoFTJPwUfz5/Y++9VvGVg0S9DcYKXCOSNzCQ/iidYtPqoS
UpUDXwMCnjq6Wb4L0fdpnomOMQRENH6ZXEShbxn9w6daVYdKptPpvy8oVs/BwB/GIlmEY75Iif1F
05bTELJhwSSF+eXaSTJJqaHeOFLZOaWpgaOHU7L1M33wc8YQs28sEI7lVQOO2+ek1fdgLV/y0hwf
CLYy+zjEeHDjs7jjWk10z6ahstaLoaFoT3HM96qc5UEWDrTTLDn2nr6x1xnuBFlfG5ONxJiw8u+i
B9TEh4pj9kSNtIpafaVC9nmGqf5Qjuk1zuJh5/roO61v+KdRWSypdfNkiXB6BdZJmJTZBlxacSMT
gr0psOejPzM1MiIW9BNtRcLwJXEjMLSvLGcgpC/r5oz0WT40Uj2bRn9SNFnolcQLyyQHqmQU8yXl
88QI5usjuZU/EdfwdTw45ZY3kvc017Blm28C3Ap38PKlGvbphE+xU+rGgjB+sZvxwN03Yb+Izc+2
g/A0urz6OYKh19nRuY30Gz684ZmHrMBq9GR0ZnkgbGg++Kn/TGS442W6kEEZYGG/5swx+YtQMIeM
MP1tU2KYmmDKitc8fa+t/8XHAKkrL2gnaQFEVcOzTZs4k1xqnSTKmCN1d2s0g68cLGdHVXx2SZoK
X4fTsd2Z+31YlzZh4sheU3dogNLzDyQuPmiNCw50jD51feMcLGFeiiwZnpKgklcdTjdNd97axJuz
sbNhIHY+T3RJxOh/CnxGgh+0NqajnTvmsyzqvQJPl8MMPmV58CLyVpxBNRyriSRJh7l8Dx3lImCx
bSBW/Bi+/zBZ/CAnBzZVXgW4rSa5BRWVnY0ecGVFQmSPRSATgP5s3V7d3OS9QYbbMCcIyoa4WyZb
1rGhSo7/yFecBunZDOuQI5O6WR/u2VZXEnyzUTvXMcVX0ZaCPzw4lNgMbx7rfgf3yTlqWUShMv2T
HndFwurVuhja9y63PntrMg4W2DEEFgiaCXljirTCUr7M4IqPblguunoyHExQwKsmIIUE3X2P+kBG
gECaqmhy9eB74ZyPWKmn/DGLUv2xJ+KuFE1DMVX5qVTWa4tnG/kHPUDlbD+Kkit5ESvQ0gWgQbrA
uLON6TnMR5qYSUQ+gaQ60FItl3Ai9leDCnAdj7TZW2zAvRZTQz0/tAF3YwILJpX2AZi+lFEDlSpY
V5bcBCHnq5+FLwRIMkYRQ/8dNgO1QmtfymNN0HTvqoTD2k5balKMW6+F3A3a/8gh521roGUxSbgX
apGubnoqBm1cIzXAtRnr9OB33Nbhb7G3bw/sus9Bi3ieUZQhOVE2RWsd3f9+6lSBLEY5EvM9aK2m
eXGiqj4lBXG7ZjGqhxGs5qhAFPPafPGtZxIqGypGwNhIioykW74EnkPzL97t58QI3WPte4iQ48BK
sWD+zkNUfZ6WpNLGo/KOmeUZ687CUMvdI91GITXJCKvA8/IHQ45sraf0osF2buFy1EaesElP1ArM
+iayZ5siNitZvknXOiueeZoyVrLeTN5GnSIXO0Zac423e4PCbzx/SHhzee6A1MjA3I9G6tFGRJTY
191DXWIXZCT5EEFPQqnQaguK891yfG+XZBiT6ezyRXVpQiBdTqWBHpnHKYI1TJ3tqe7H/lAN5X2y
LXWS8PHtKnJZGfrvrTDhyEgq18tF8cnz9FlG+VPvzqe5JwY6dWQMGnMDrrE+QuYJz9mBBE2zlYBU
MfT6jwvS6LGxPJdNkAsUVQZESiWFR0HIx2Tq3qF9aMMloai+CS2Rzpq+RJ9YB5sK936QPhUFAG1E
ifvS0j0ebF5bRMvf6GGA41Boep6cinsUULNSs2BVtXGoR4t2RirLJ3PG4VNK0sye95lM8Ow8E5NU
cJdcdHE3mlt64M4zaai4J+iwhBz3Ye9//C+nMvkHw/a2FHsMmypijWtUj3kRzgcRNUdTUIEUZyCx
bR9EmmkwNIu/mf3ee/9YjjF4mOTIM267hIFzMyR5bw5P/dcUtOmVcxsvdqPfmyYdb672f2MHVzyz
BkZNA/i0bKbiy6oCeA1s/zF/3Zyc5WQ1e38C7T/y3mZ7bhjzRnY83rVwvyi5IjdG6/BQlifW5hwR
Di2l7E+9AquQHiCdk5ZZ4RiQvDivXSVO3K0InXHj3bRJcCBWviSiQGvm2um5UvfVNgZxIqUpdppQ
OAC98BHxeee2HmpvR6kpFJHnZRYLRg7gZGAKtqzoNJRMvGPQnGh0IN6YiODRy6xnuLmMxEZyLzLo
el7e2RcWggYjUP0TR72xVbX8CBzrbsRU1XDEYtNIXv0p2M3mafBbzqu6GE9GlnyONesrK7T/VTRU
bYbxlCz+YYuutL0HKWdXg4MWXfSqoL5wpOWfDhgYuuDnccskvsYv9lcmE2m0OPD2s0GIImyyd6Ya
87dLLhEz0f+M67bT/FoO1JGY02pfsvrc6hS6EaAmczMTRVprVrCpbz6i5jSbrLApFbOjD+XS2FN6
1VMcxkuwjmqqEjb0StTOuG/xYg1dVJ7jCsCFjdEhjAsIMX7FvqDuQRtD5Mc6VRa7pDkWFXe90KwO
7UwIzBh5hOYheU2qJRDffjDt7ps5x9FfQ9Xl3ke+z9lJu3p2rKLHoKrJQ+juEDvIFZ1VfbUTrnx2
TJu4E2QlQYSDEBmuqTDHV9snM1b+qb2Yoh6MOid5ghz5yenKkDfNP1Wag4LhPo8U3z8Gko8zDr5+
5pPkxeuWWjD4ivUpUhNvjjZ5qUyYfSlVDSENJ339W6YVcqMmJKaMFBqNM7zjLpJXHxO8UX2DmM45
KHDBRihAA7nFC2Va97nsjyi1MHZaxNjaNP5Z4bYRv5k9HyoG4pG06dqW3udS6wlpi1VFWFfsnIyR
p2XBNpnjoxKs2ohOhgQHyz88UcvwjmYFpDg7Bq0DOd5p3K2f7+ciSilbtbkwmjWSdlusg6h+dSKr
pFKXvC4y9ZFwAtKjS6dq2lokM3tGotiI5m25FGWWEZW93O/QcfheOYbFSsFXN53h6B3rgavj9NaQ
i0OdGfdQJ7gsz+qYQYIZijaGgmrxSJk8tDEtYoN6qx1jmzQjDxS/WkET+CfbiPxJP138vjxlAS6F
zLnBDmiffEWkIJFADKhL3/tN82xGf90KIEndqnum8h+zcl61k7xFxa1vXRTx7EGkbbnJ3XofzcXR
dTEwo6f1AcVeQHSOo2Gj2YMDcSDY+uYFtfUvsTTISSBw72iW7LYxlm3sGA+0SNVbcgoKeBgMB3ev
jj9nFXyzzXo0O3UdUYx5UHnTzXJ8bMLwSwRkTonHNOpNx8Rl6/jVcKIn+G1vUZNC4v4799mvSNp3
nTd3enAwp4KUCRGbKVVO7vDpAI85w3PZhkcCtycLo5JHjAMl1bzUJvERQzxaUiGl+JtsKMCNSi73
bOJpGLgxHjAkUKVDwdCh1kRwhm97Dp+dBhOJ0eftWkqCOnb0MyYgc0zBMZwO1EGY8JFI5SLP0F28
0slZtHhSIpNknTKodTRZgloUAq7cQjSPesA1pCOWlZ5ML1aMgTWqTb1GRz6xNsQS4SbHxd7K269c
VRb/yaJFQRy4RrMt+Jhk8VG2Um2D/A4s8NnT6Y8Bcjf25necJyxWi70xUQeakqveANOTbVDszcFf
86c+k+S10Uqo8Z7z2ac5Jb2Hsv0y8QApDSxwoAYhUh+FmREw0wsoS0cfgsMQoCKmbefmDxon37Rq
yEb48OvtWmAo4VWRbUqaQnd0VPAyYD/uNdVVLZY02G4MszLfMqeuazNDv42N85wGFyegj7aa/O1c
nOoO6zFRKbxPOT97bm3e4ppsUvHWuNOlH9U1NzjvZfAzYPuhzfthlETCsGATanZ5Y7HXeKQL91EN
85EBGrxihtcZFyR0pHdJbKKqjGcIip/GlLxRfwlgN+TQmD0yyANBBTKA0W8/iZ1YQoQJLIRAVafU
SV49ad7otGu3UzgBtkDzx1xzzHweeh78e5552SZXyS7wuVBwWeLnXjMy47DkTU76Jm2CzzbHwhvU
EqygmtFPEg3Mg3O8FhgrMsoDpGAsp5aqZwclv6KcztqkR9gySiBdSPo3x8FYgH3fA3Wkn7LOf+Fd
a61ew5DVvyvx+OuL4TYbq2erW8finc8sW7cSCwx87165INkjAtEMK6cSysXOMVJqIwnB9dTxORUm
yiLiXOLVRFsS4WNdYTGLJbFbiZbYD3i9hki8JR0sIOVsiomKckALqL2PuYycjZOyLM2c8G0Yza8u
mVk+1022Jmr6qMzlO43V3sWMwS5xYugBlLsUB4+woHXBvynGQHz1iWKsw60zSziEXl3zu0FrEXSy
M7gzr9OpwmscKx6btY3ClgDpvqdN1TbIkgIqe9RgY6YEciEg7xQaamNtabXmDBoDWkYx3TLFexE1
8ljOsRUuf/nfl2aowdQsX/7/7/3vrwJHrvJOh6wVl253xR3gpNoXQ2KwNkIgcQ4p7pMqwfN5y5dh
MIZtVuT/aDkKz14QJ8sYRiJ5hiRFmxSLCTOO4t042lwxLcF9JQXPVuHSWLUehgiVNdO6KOV0LtjF
OsPkbEG2fVQNrbkyIWsadfRghMMi6Sou/5RNNLtMCmubMvOvJ9uVV45v5H5Dvva4ev/CmlKb3o7y
fd71t9yDSzt4LtST5a/wpdr7ScfbgtzArU0A21KCl32PJet+lb56NGP/lS2TERnxB5JjYKTz5BjK
wv9gD+uca4IHZTx/mvXIvSHMol0gPb7tSZ4/EoWicl61YvffLxPP/mynooZdB0MMr8VL1QSXatbj
O0abmlSXbVorFnUGZW3eiU8w8g7KAvefXBzAqCCCScIcDAnvvWUGf+Y++hPIFKEzY+Ph8g/L0OMT
a83oqm5zMly6YnLdnVPYFtcR+yaQBnMb1I299Hvhssmc+rbQyFapEYPJ1XxrZNs8mrTp7EKJ/TqP
xnPv/B9XZ7YUuQ5t2y9ShDvZ1ms2zoYEkp7ixVFA4b7vZH/9GWbHPSfivmQAm2KD05aW1ppzzAyN
OVthGaXWbSUIdrOXs4X4bIeTD5L5PPBRAlFitoxj6vnM3ZvyOPvJkViRH2fFFeNnw1AQk7SKoHcr
8SqTZqHmA/LCPek+j3bZy4PodRA6HWOJdCHORabhM0F9GRxfgrnmfL/W2sniu0hJqSejuR13zIq2
xBR+IUybjrb1RmtveWiwUz41bXae2FzAqzRe4PZtFEQg/uDGB66feRuDIn1XmF6LRvPqUQbTGuMK
DZh5Nglt2zPbcHRyUxdvQkQWUkXRREwVzv01Iy0aWuzgHdq4GnrLrTT1UbS+uZsWQGBl9LdeXLRk
i/U1Qr7clTElgZR+DWiMF1qavJRwA6aG4VQWcTT5/ZqXW6jwSU6j+5ENTtBUjb/vcoe+qrprijHd
NOVCarZF/0lFwP41DLUdCNrXKbaiQzXEJnEhCF/od++arg5mgoZQ3oSQNXB3cGL58uPawojiex9I
4g9za5V/RpYby3bkXVKRvhYWd6AENtKLV9txePYbpc6VomOK/IV2Tggs4itjhLRDhfdaeP23PXMs
TjmrBbWFlyhioGtQvzyZ/lCdNeEkeTx9inm+WlF/6ceo3Mewhi+ldkAztRMIhshnZikiarNJwIbI
rROkjwthGJCuWp8wuXGobn4/7YcTpjaK/cp9nG256sy4480VCzhPrwMHnUPV6/Aux73w34vbR3/R
wIg9tsBNMnv1owvJEnaw5ewkLRGAbXBMgrbQxTWig0wJvewrux6Drsgfy5Tkig3nFwa1hpr3Uc/z
bpAEsmGaM8OHbYqbgVQT3y6p9sbybHadyKhH+Pz3JddGsc9Wjr7JE5JIuvF2ipsOL1Z1HteX34/+
7+X3a2AFMTOPIcJOoyIDTU8p1CiBsqOBg3iGVuef8ZKDyE7JsC/sGN5kF3vNObZStE7eqid10K0K
VM6nlMCHWdl4W+v1Df19cfMxPMNrP82uIw4plqjTwK0edbT4NoqhwSWzGgP5M1MKyh96z0PDYCI7
gy6VuMSwfaRas2wgtsCDLNtzb04YDaKqPeMoxHSDulgRUHezwDMm03qUJeIN6w6KNxyl2Rq3Bc7H
bYwpAEUxc7auLw04yQJ1QoNSfWakdAOdsfnvBTa1hXqd0/AYOz/Y8/t9Jr1VarvQGNfZcjbh+RyI
Ar9IR2fICcWfWeP7WyTynElsG9JJsZ19TGwCNElRnTImY56ASN81er7UljfzYv7kinhWlGk5mHey
KFMqG3sFEuczvwk6XnjONEyQ1d3OcQy02X0wGjEFTf9TAxG776T5PqLfFekAECgOFuvNTD0QVwvX
tUUotLX95ilZCpQ15Chmdn/KMzOwUTDRKtj2lXVOB4TzNgWCtM9dgwCt1JgZ2oDgSHr86t88UfIs
UfUy2ZArWvqgDCXBzoaw28ubpuGtKSpFC+A4jQOiqTZk7kl1r0gWyhgIJyn4b2rwJ107V4QzhxnV
l6dL2ucWOeCOPhmTvFdR8WmF8Yfdkbgzh6gjqqOXct16RRabcG1AqPpg2fQWqYBfQOign6MhkjO1
CPGtRHNMK/imUBBL6yj8R8TWxff7c4a5efAG6HgrenGJXpjCYTaelr1jGAhNx7O056v+hWHU9xlx
spt4SF+SVP+YFfi1Ft+pW0uBxyw8tob/ZWQScWr4VZrYbYxugk0TqWM0Ik91rqigDxGyIM/FTujU
92QULm0eaKv+8bw2gEMcHuOeS5jWdzYCh3ikEBxqj8EFERx6Nh6aMJjceDzCC/iYDIhJVvLCfUII
PRkkmSef4aywKzXWtfRIRWUfO6iw/MTRynwBhrq0zZcahSnogBpRGhUcTIVo46DUir30nNfxo1+0
rHA6DIxvx+DSyfUyr9cqSXsCrpm3uPzOkde8TdOdUPJRcSbdsPkf2yLJYRccSBbihjZ5GwAbcmyw
Pjpgb4nbp4Hw1L9aZ49JGz5EtndkMWAfa7glp4lTeWRVHyAJ3pvZ/rCyD+rcG5Q+tNYltvAUk9hu
imukxcBXZW7TJMmNKwYU3BfkAsXF+NdMuDma0cYlkf4wv3h1OabOE3c72PFn2YkIqyJnATtB3wy4
ohlcBrkRR/L+gbrmDu3/ucnFUyrMKHBTQce0bm7QSRzs0uRuk7yrvEG4JOHl8RzhD6n7+xTl0JSL
i+TW35imvM3q1GQuT5E5m87CsRTfNZ0nThDk7XFmqHqCUop7twqfhDLYwoyBxmVoHEK7RvBcEEJH
7eJF9DSS2AAgxAUqSA8eem5AaQMsCLF00s/k3cAIvHafwrvJAG2pTJw7Jv1WO0aa3BAfjWUOoFm4
EQP/f2YXK60Wy60ByOtpfs7KpN++oHOAyaouo4DWpwHesMB/2NbwLrrmQD43zZtebUxwN+PsP6Ia
2FWuxNAt4k+vFodOkLNomQGoi+PcYYtprMrCvMovS+BoYLX13rYwJRbkA3hOfFVZc/QxBOAfgQns
k7GIr5gMdO9RXRtgklsydmjWLA9usfxEjThBlkN1iLxOWj64NND42fjYu05MAoxxMeBS2Z1FcHN4
aRf/bwLeYba+RIH3ymg+WdUGxPzhW5OibdITTvx6Pemj0zjLigF0yOCO0MGNkEiPydxlARgZQafL
l1cBYrJPPvrXTRSaf0jB8q1LCXacLQyE6ErayxjLF57/zy3q9zF8nyO+l3F5vCPidM3cIFWyM/lb
rRcgeUAFBfrLlA1Y2SjEjdYi/WY+LiOuibilAyPSnT9gfY7Ga0dhTg3NQyocWsRuvaoKdby3UTOP
Fv9aezSOQu8JjCzHoXtSjL+sCPGgtpv0WGQuf4R2bipoZPZkTOfQ0R9+xd2iqfYJtPMDdx7AADnI
pvvxvliBPCxYqD1/FvrnKChi0iDZAR1WYvqNfSCL+qIr96fAoMcFEZtZ0r52yvLDx2t0qFj81Ox/
Za2pwMgwduwffULyMJeBlMuwxtGxxJ/sxfxPSSiZGJfgeA6L7ZJ0hM02sbvvMvdrvfOIdDjE9NpA
DY0fAzZmdF0mWw8LtpuZ1ylr7hOfiWmJoNqaMSUzz+idNboSC/WmPND8+BRDdC3zVQbhz2ifeZO6
SiCKJE0BSOenW3BBHbSzs4RC3C7jxyifAF6+C5uSM2Xh28LQo+Jef6LtjFe013Tj2+joD7h10t7s
t77pcsQKOeXoID3awocJtsqLORLc58AbVDOt/BN3FwriN20NKHvw1aEf+p5Sm+UxlvbfArILG7Th
59nqt2+YBixPAlsrQM+SVQaemA3zJXUygA8uiuX8vryVWjFjsWiKNeqScDhMCaCfbSo6a2nO9tAc
urAi4MY5MxzbDT0OPLeQeD8BN+8781ozrtm2i4UN2qxu6GisaKep29FrqceHxv8Q3OpNjxbff57x
GgkJM5bIxRUqV51D5sGbccYb4Y64wbJHr4kebUwTSTpA76a3m6tXb2nQefkoaWR/b6mePR4wIJXS
wwhEpFQjpBX3NVHkmIbTU+sa+z6a3xD02/swxvuCPLceCOhroMjRVyVNrKL1VxZEokb2Z+rH39J0
6IuRfJ+C2Bar5o4K8qJIRcXLzhBJHKLMeQKi64ascMoDv5J6EP6Wp4EWrcBkkcefdQo2wM6Y7Enr
0DC5KtwKR0p1KoVzacsCiBTg4s1Q6EvrFkcVcUfNZL6uLIgZ9shhMO5+l5UFsq60vXOa/FM+DZty
Ml/beCQ30vrr512QN3B9ski96sV4gIqVZh/I2+m5CXVMdfqdogfINVIjOQmSAcN/OeG603cdUug1
rtvR0cH+vlj/ohn6U4kdviWUwctPEGNKCOMcygCTiemMwKBlkKctTKMzj44ygQRkVXluMuvaPc3I
pSbJob/R34D7KW+b8mXpFMgaCcDLUtA5Tms9XEfMcPvJPnaqfkkm+WmJpjk1doQNZIG1ORX+Q+nS
BpPwsq3U/FO24AQmZ8QZNa4wfume6sj9F8f5jPkcpbPnSINGm6GZiTeHycDT5Ztsz5DAUpgp9HcQ
XO7c1Ie9TtDqeTbNf4tjqoMyxwdXazeonZipmRWSdTfzPrk2aLC6Py8D9BOUAp8iy26I3/DOReIT
wQh8hHxoxOY27HGnQ9agfPN2tMUpclJxIvvsmoScolwjqvf8+421GnjVfS6hiHRx19EEpRRQJtzi
wR1PHifSbEwPfamTQ+0vaUCBvyI77xEmqPMUh2UwjvoT0y+UcNmArlPyZfDaeNvL2ILGOe1MCuFe
0H9MPYbyoF/jfc2JBCp6gaRMxzU+EhB0gRXpYh/F4Y4hxfiyhMafFvrVbmjx0hep2CYz42g0kfiV
ONcgGAUjKZPJu/R5SY9AGrQbssS6Qfhc7ijmk23XFhfC9hKCTTmvN+B5RI19ZXTHakvBuPOl89YY
YU1PTyCQZbvysycCQjPQAxF1YpzfejXABB1Rx1QAgKJy/J5GVBGmC6Y3BXVFScbUZgQerXlM2chi
H7FJHiOEhatpLv22QKkMov3RGbOnwkCH2i1+kNSAT5uif7XrX6d/+peLj/S1RiRQFu01V0SEL1Cl
SH7dlnNFBOsx8c0subg+TQddHvpcXtK49Q71gmhhPTf7zfiDLzfjcEbund09Qb1d7QPqH22+eGeV
JY2P0anPpsfE5vdl+d+Pfj/9/76lySMYoS3bclL5+DP4i6vTwNw/7djRh5qBdGYtABzR0PX5YyuA
hHsUDMjyQe06+zHmIkqL+cNgaH2K0VOlPofNFuJXdkjKlsKU7kufWeYBy7S4AtNOTysGavb+MDpT
tLD6G5k5QRfTFE/q6hoKYx8zbCTKiYXKUu6tn+uSYX4/7vRAMog3HCY7Jv46KREdDtND5dsWNlgH
CCKJgh77OrcKVhZyQ8A4DQnurBobfUXZkchXzBIvkbZu08a5dazxiboeBrlJdhEqu7I0qRkiiBk9
AAqB8Hwnjep+EM1Txx3VQid3WsWJGleg24W3Fq3RbShQDmPuN7ZxyfgId1Rj20cDHzLu0uw78a4D
W2tQ9R5QZ1s+gej9wmj7nNfAABZr+lcbYwRyTX2FFeiY/mQlFuRx/RiNqXlSUccQfX1ph5AeUBX+
WXSA/Y+DKTCuLdL2e9+KTlgLz5CS70QCGKTuiUlACNJULMIjRgXseym8k/jWNEsQnSo9o6m+G+P+
J58m5yDWEba6j2bkl5qFbF8tCFWUmG4ifz4PsHoQKD0ioGK06Pcs9MCq8ftgj7SADTGWTHpSGqPk
2RjkI3UGYhSdvudkesL8uc4rArdjpkQwRkay/XBBFXE/Gd1wDRcMzWGl/6iMyYBa9AGN+k2YGcye
KsANdnO0fOtUdTDTFprqrWxO5hoasmJ/HaP8Hlr3opOZSVp3n/Xpqx6Wo9XIaxXe+Tj3gBFUT4AO
Xt3IHHl+frIhZURmIyDvCoPxdcuM4wOaBpqIZax3UUoJM64zO3i4JsVsmNafwKkDLA20PQpozZZs
oUlVzSZWyc5XTNxKbT0xv8eJFtGgI4K3vLWkh9INt5Zc99OJxXdjhKk40/yudrX69GNsLqUagNCE
I1/pwbCFFVabNjEew9T5W89hScCrtk/ALkBkJtjawvTgZmpFJqNQCg3VnoU0aev8fiiTHHhsO0AF
C5V3yE15GtZWai+a8vzbVP396Pdr6jhFvoLVgk+jsjx9I2t5a/l1cnDBx/K8rs2m2NF3UrjfE4NS
YpjpQQ3/24jSogFtObc0mP/f1yPSSg7hNB1IJcynG9nNzdlMnfPQZuXBM+EWQfvtGvcdNxe8GWtn
+eYLhTXSXURNSLVBCLYSuA3Yll2alo+ynt/t3Hy2CI5gvWUkR8xqhgli8/uzrUxw/iuJb4Fox46Z
xO1eS6DbVVVI0ouT+o9P2DqJCLXkHeoJp4t8VOAN6FEOlUC3J5csGsVkZc1npgbVQRVrDPi4mdYM
8w7ax6D3COzZQx1SWJeWDnHJz9uaLI4dcvq5EicinuOjjjN3x0zpQg7SZKTL1Vb9i9m63WnNot+4
U0qmkmiA1fOEHTWoPZ05K6wa9ybeUE5fEbnxqP5WSRvGfI4mXigOceIxeRo5qKeoF+iLAGKLo8uC
tC4RPlxcEKCNtutANprVSVf6SN/kNgwjnyE/qeArDh0Ji7knprs+l33fkwmikuTQ+8xrKV7Pvy/8
wPq/j5z1+xRGty20eyB666e/L//3fb+fGp12efOrQ40y6kxlH20aEWLgXQgyabynuHBwW/9vm7Yh
XfjcrS+/X/v99Pcj1J+gQmd9+v3MZgP479vs3z7vAFYrKSwkUunqzVlfGoxk52p9+f20xLRNtB8w
o8qdPHhuGthYj7ep6mL8YC10r3GhYTGb038/xFm3R7X+JMO3qyAa1NMU1Uy6pq4wz8ytjf9evMh8
SeBBr22KtU7YmKULmYL4cvgl+OwxHxnQm+Y3MXVf+SKqIPQ53C5zEsyaM75FxlYLs3CJCJ6alqfF
hM/E4IUeD3Z3F7C5A3WGwEQghjQ+n2NtH4gFQnO4S1xrODfUTCaLLvFjy1udVg/4lw27CWLte/t4
KRg9/QCz5oux/64I6otc77bpkivX5tWIOCq3ep/kze2SET8kZv6BJ4tLkhlL4Dr/nBmvnRyXr6wy
/Z25RNecHqgzqOQwaDIm/do69FO+ounOv3+H19enseqPzK2/+lpf7RBKn2PJcxrOgRCYKyP5ndrc
4ra9kBaG83pn46an/zizeZvjto/fdU+MA12Ovwge6ep5lFkNniHKJMa9OaIwT3Jrk/0Z1ASiPIQ+
z1tzp2ahwB2QvTDYDzYoOHYHu+/BHGT+37bo2IsAb0xV+zBb9EkxLizcvS1BFM3fsu0eaOR3u5Q3
cxMv4wGqwDlskdWbfvxuv+J2PNE8mDIwyUbitfvI+xlAAd0BF/b3YrGszRLLJw3HNWC2/Ep+SnYW
Lc6aROVf7N7ovh9ARf71tfHWDCAYB0t/VHHhYw8b7lpdd9i9rfghLtID/p0v2PoAXNsG23pLDJ5v
f8cuhAwiioZD4z+I5d3yWmhkyzJu7Sq/aeUTJR2QacmB1zEK7+D4Hk3fzD6VBmdxgqXjI1K0oIAn
dgAuk+9JvNkyjyDVJHM4QC5Je6mjHwxEO9O1uDHs6aNc4xiL9qVSuBow3xKKmdrHwl/+pK246SN8
8WVFoTl1CJ0Sd8AoQIH4O8iOQsiNMWNNtJNrNktGWmay4u0dlGWWWsfn/Q1iE+K+l/ik5uXCdHpg
RAmUU6UW9igSlRUy2g7XFIwbyiQnGTkr1cRfedSgOcL9UREDwSSb6B/nvY/pN/UW+qTWwytnitAO
+tu693EZaggTc/fWCMGhrcDvUNNanMmsRBW1VttwhSasiBtYAzR6TeT3WeUUO+VUh7Ibvu2mnU9s
zkwcoJkpyYzXhsamxxSV1aTKIIMfXE8BvjjGTip/dDxFnSKsz57muFnHd648LmsYexUVf+LRMA7K
nZ91I3JC5Qgxz4vjSNz1AZi6vanBo1CTzfNe0bCLjCZgZs9DBjFvV3glcNUqJBcbVjxGTtxNcd3s
pwi4Xu8dWY9pxSRpcrRHHmYMvPWxSX1m/yVhW45Pm9jPOKHIB+HwAFpmc1uOqdyNMb4Dn8PZBkVp
AriEDAgnCSwtsbpE/CC3e7HpZzB5oFdqUsYGvZ0EeepGN0tKXOtQsQkCUcILk2MezYd/jTrm2TrB
4+/FAGGcjWqJ7u0ig+DsXeuGU5tOEGVHvfWV2O3XSAYfkACmSEkWGBYhkdCle2ycUJ8eDGfijoWQ
vEW6fPJJmIDCFe+N+uRaC41EAuWIqG1yxamnp+cQi5js0ikcjmFS2WzByalaQcFEi1h4d5gVEqnA
iKiwTVRTcl2UXYse2z18d/yw8mfiOHBeIpAmkNTuY4cIp9nXt46Pl0r7Wu3HOzLy6MLIbu91w1vq
mx9W3XFTzDQjWrq+5SR/fJQ4iVJvIwPh7ZTRh5qU/ejl374mlIoT0chBFpedbh9kohAm0RyyPfA6
Q7lyRSfOG/ESPYT5LRqMdkPLioy+EN9VfNN3gJz1gLqbVZgQss6AEW3YYPkmD17mW4f+g8QfN6B2
fqBtG0ym9VSqEp+2Hb1WZsRA25wzZnLb2DExTpKqtTHtmhXJkvNeI6uV3VvqEuHhifdEiXwvpvlb
5kR/z8t66j64yZwG1lpelAASTLi0YlIRLhD9x0QTjaIBwJm9FZ53Dev8r52CbSUB+gnu6GEwq8/R
9t6a1iU2qKLbZWCaHJ4dx0NS1Tmvqqh/JhuOkFbdTjsdUDm6vBviROHc5Gdk+NRaVvs4Gtk9sL9H
ie4BeaUyGPQWHvOq6m9JtImjJd1ZcDZMKAS5NtNWFiTaAD5DNNl5aZCOza6Q2U88yxdzLPG4jOhL
RL2QgWFK0ATToUVRi8rCJ4xpuNiG9wSIM79xUuth7Ot7t3Pc42T21d6zqmvZjO/IXMghYoKCH5zB
cG3uGJCygYPfOVDR36vSFEHp485vJ5ihBSnaPiIGaTGmxzSTBdS6B4+Jo2/bL3Ig3pTHbRYxM5TY
OxsD3Ksu7Tn7fJDQcKZ9Hu6lyXAIrQTqU0msYb2waNU9z53Wq/cNhuRoktgnhdnv8o8pmQ30lFAu
02mqN8PKZVwsAJ2inK7xvGKEh/EMmJMYH8lkptIeN8mZG66OObh2yr6dI5b8xTWZbUYNI/wCfVF6
1iQPhzSF8c564yXPx4/SDoqgqMt+X0uOzy6UxM5ZhlPRmzSdy50FJGf9OeTN1z2AKxiSW4S2mT/V
B/C4yXaZYF8VjDUPSUV/hdOtQe8I9GLkiC+ecnHMzLuhCl8tw0x2Nv4MHmp0kQYJULkeUcztnZ4U
sSJX1b5BBQRw7ZC5oH3n4qOc2dWFnzxNtnVsSXtlm/COU6FhnmrsYZEHzNHx0FoT9gRrtzauIgmP
foepoM9yvbeGYeb0yCSMAcF7GkOedLIUYR0i8JuKOAukbXQr6+57pJS/aUn0MhKOq34OHiosjefI
mThPMeNg3lD1u2XMb3prxUV46Z1OumhX1Ey7pKheFAmep3LqILhW8nVha6SvLgi9gT8Id/s+7KDg
0tdHWbJUOJGdAqeyVe6czHgEFqufnAwiUrz0ryVqoEAyzO75iaGgDE7rZmeje4c0RSgnVrtDmDbf
rd0HvjTnjenDs4FzyxRQPzQVxviOdGt6Nepsd8wx7CxLGftSFXuzZTM5ALCAZYC8CmAuQ9j8a6fy
TyizrzkbI9p61fMYqugy5X8MH+xHhfKKhpmKt5wpxsMQrspAqIxDlR0Mhn0BDUX839rPd71BnK2g
obVxZp9sJOmfarPYDoLBHraYGItEW11lTL+pUd9atQsCADZJYn12pGxTlcN9XhhOAsbydnMVPy9G
om6yrr9M8PwCMKfWsUBnvUwOD1SEdC7MvYtH17OY5LuLKCtAgr7l9DqeAIwXKOTgd2GjYUjT6PPg
xe09ieUTNUIza/sCI4mmoGcxw/Lh2Hp+xIEM3xFmgW/Mq8u+XbO5y5COsUmDrTclQnGDcLwUWbhf
/VBr3+dR+eBPbGglOgLMsFzdhedm39oWKIaBHdiyOBp5n15X1QdvaDHydOFTyOtmeMsLNnO0whEp
OqY+Q7iLCJy5aFX8gaURHeZOX+ggPPnOfN8XxMSDn9U8Lv7dbNSS5rLx2PeOCjrqojNdH9axHGBC
C2jfr+jap1Z5MznuY+hEkhACcrOr2eZKe9HN3PFLq1riIASWAaQOEhFk2oUkLbwYgiXPccHdrwto
wbxlMkBeKgvhezZzfo0qcumf4WZER5skc+ZcJTKJvGbpBAvU6BKbchJxSdmxQWHNx9z1v+FDpDfC
ps/pWmg1ctQnjIzk1kI2iOTKWEtIqu/OhU0/LlDZZGcHtee81LS+7HoWW8tjJmIN8lMRfkgWdnsS
nbEtdc7EjcbfZtryXECZUdZtjoYhoABoqyG9rds6wY8DI8NheBu4UjP9xpueEhn8TKjZtnS+LWUX
705FYI2b8WvUmX8S+DLH4o8rHOAQqMEGowXgLq5d4f9Ji149WaaFnTxtr6PXjufCb6v7yWesQ8Oc
CK780yO6c7OsMVAF8wFaXpBNhcqKQzKzRlRp0RwHBIhEY4v8yRV6O83gNYHk8FEJ9tHLkz/THA1X
cNpkBBwRikC8iTGHxZhkitHyzr1eGwS9AUhDQE825g62S7LCRh99DFcrejDnCmdvuWBXUGRhHyx5
4yFshgFnG8f6MmUKW0M3MQFAnLpJHJIhiXwtg3l0HaRd0wMMTYN4hBg7q+fPxwqOYZNbUI403rdI
rlMaCAG71a7k1hlGdKcqIE0N5EOjISTDmmpfQA1XKeMpB2Op504z5xFKdOkrNFmkqzhivHQDp0yj
g4dOSnW2KTBxIzl95HuoChz3jbwdohlx+lWtZhQUsnWuB+wQDNWmzlcWgQOnGS7ltsLIuuv6fxzj
a1DW6bZYOkmudYGxGmi85DY55AVGRg/UdR8rAV4daUI/9UEVdqQlVMNWcWEhGhFLGca3tZueic/F
7Jw4ZENMeCrH7Nw2CqAnjFN+PYQWXU7igDuOilUlH4/MmNFCZPlRt4wyJWfgcib1zMQBsIkzIY4e
qEzlF3fRaB4puIyDKEANNUZxHnGB+Qs59U6y5fSxnKQd3wgBRY0zABzmMDyCILyQiv0A9/izdpuU
fCRod31T3zBJmi1XnjpGk0UdPqBSTwLTQGkyKN61sEMYrfP2WNIaDsJEsByq/KXrjGFrJi6Nx2xi
y6xWco6Nwwk7IE7PozH6dAsl/DgzIhMAFCH1X4sKWD1ojDS7ZBg/TVVCx3UdG4NOtmQH1davVdOr
oPVGubEYTCmUlJ51XzgJ7dKkVfDhoy/VTu8dY9wR7izVS/g6zJgHItd4Hg3QDoPWKwhTzwcTZodI
aeJZ69JNNufrnD4SDsUgleYDDQG0d6q/p6ePz6A30agt5YOmiXIzmM/RElckjkw05M0X0CntLllp
3sI0aWESpA4Hzn+NHPyk/aLvKdyzbT3Cr5ugEZfGfOqEc0zq5jUO9beLQSGPBcBvzO2zQ3tz0oCL
suzvOJlkyhlkF9tGQypbCG05x1aRoGMgkAwze9p4J6+TSHNzhisC7V/kPCwFs+yKuZSCPcJAh2UA
UMeHtv+FPuiMJHpOk/pd9VyJMjPurWXN7uRdpIapn6RfMNlEyb/RIvpH0Nf9tDdnaz4RAKQCtMov
bWlmR9rDMdQNP6gQPuwhf+zDAlWcAeQ3qGD2YyY4wXRYAqyxH42ZPTBC3nmJJ7e+5gkzC4mZovKv
7Uj8FREbl3pmJqq9GUYmCwH/We/qROATRK21J+kF5SrnIYiBLAneiuRBU2TZzNPzn7klwdH21nP7
iKBxjIKqQOw/KULQmpLKmz+C7aLc08Owt0SOvYqJHp5IC5BYDJD06A5nh9EWuVNQwuW6MyVFglMt
vWJaJXVQh49Fk550U1D3IiNueV6yfgLhbxZqRSWHCFKdA7VuHTPWXaIdZMH2gJz3swR/uK/Exasc
7GTRbBLogaCyUHd2Spa2M8tk1zLuYEWwiUiVYhNbRbRH5U+oU8QiMWdTMNMgm6SR4hRj5l207XRc
Ymo+zh/LwIPqQihHXnyDeu92kHG2UyUzaBuhdGuR2Em46q2ubptEDLuoZN9wXVAAXbcO++e7QeTf
MOoABSBXd8RDbY0fJKGLYGQ/JS6p+VXidAmZACPRaV1UNLu4vqwiw4g1dPIhsLmZ+5a50afqEU6F
jfcXXSKccIcRXBabatNxfuXUznSP81iSLYQqszgs1NNi6i9o1Va1NVbzdL1ZPc5PtSLgwGR+PAJE
qda56iy7KChHdUuabX8UOsOxu/xBewf9B6QffYEIA+QQBV2oi5sozm6RRRJyZjfDfqzVO4WKe9Rh
Qoal9R4ycU4pCYPGIYxJa/ZOAp5mlMvagAI9SO7AuSTGTdCaS6h1dMmW63ACwv39hY0bW6tAMKZY
gDirhqjD2f8c/bWUeRRgLgN9EMIP5EQCebCALbR287PSujqqRetCO/0AQmaHvYVBFKOXTTf10abN
o0dZ6PQ+5VQYyxkOv17ei7U/5ozkJ5Ro1Fe6C885SfDHvnbvmnm6hTNgbgVChsT3mJ3bK74gRGcO
x4z5t9hjauUIKBky2fgsiTmC75VDNjCITW9xu+OxyrA5FvMhxqw6F/tlIDSmW4OcKmuOCSuvCYuh
tQn0yIfUdqtR3G+KYYBSBeB810GZrd2VodI8FwuwFavPf1rZvuFsP6Uu3ZI2jcUWtvQ+19pACDm/
TTbrl+/YJ8hBnzHQTpUgfsPemssJ2ieBjCltuTvuupdhcL87rFE7GpH7SQJIz82Cto5vmdt6Yufj
oB8ZaLNTCT/QjjQn6txPkDbAeeK8+4L+D36lXEc8nto5oshPhf0BfPhaUewEUR3+fVeuBCZTxs1F
40irVgB4nSbnHAkSCooHq/Ffkky/xyNiR1x3ctPWExoGSV8xlfLRtCdaT2IdndMLaCqOtRkNka0o
PARPk4wOk0TiaKWNPJAR88yDR2lL0EIdIjBJk+Letm/cNS5BisE66GhhCc12dk5ssGYMBwvXR+kw
dIdqyR9ommL/Qdrwq1BHz0fxIUFU5KagGres6EbPWm6jiSgCq5suRiGHEx2pUDdjMMcUmp61HSFc
72kt3sYZx42JgaGX0ChqaeQe46JHKirsP1S+y01ef3T5Wm4u5bh3soeoohOV6gcS2nxuN4lWw/iL
Efl/GDvT3Ta2NMu+yoV/d2Sdc2IuVCbQnAdRpEmJkvUnoMkxz3M8fa9wZVcjq4FGA/cm0leyTZER
J75h77W/MCG/pCHTFvp1FEtj+NICF9z5drcjbsFfes5kHRg4Lhq92olBJo/kum2kM9B+GcXF92nD
e8ywK2iw1jpVabEKu9FeSdM+8m+981Q77KYSp6UbkJHVZddxBuYbgaaB4kRjguBo62N0WQQ6R3zt
dx9JRn3YEOGV+tgcdcMyZ9XAwTFQ7sFvZYEsVmGlFZvOHL4U9K0yYARHKt4IzIPafqpR0xIhF+07
YoFwXKwqAwd44vQu9ytTQBfFtI59uWNntOx/pxpddwteWOf+oONyV3WfcllqrM7qQw1FhOuYQABH
FPeErSUPpM5azwwMjpxZ2JiEMAo/TMTXT04MwsI0nuusTne6MH/HAne8icd/kBgRycHbE0eu+z4j
n8C7kzrKDgnHORqzfdRWahlp4KWkI8c980eylIa9ZdDnepBL1vYI4b0GvKw5rrVLhMuymkFlJNAT
WTXaNy1Bo5ezJ8K05G0wBTwHtvjlpvbnIJxTVeoXOfXvVhKD1McWR1Mov6WiqINhwIbXwPJTPg42
0NKigaCmFTg+Cu7QLgJTWOILBIJ8qHlUbSwwEwvBkyCLE+ZrcehtgRS9BsK4+jVMODH4m47VkNmC
55Ae8CMGxs5a1lgsvTNxsqxADATxtahOfmi/6SC6YbCYZzKgvvC1PRBq/VOwC94UI9s9p1fHlquE
dcqUL8aEGelIb2qUWPyNiq0VVmsShfeQ4cJF7lLlILayDZbAuaKCy+qe+RHFpKtV3o7cJWDG3nvl
kERkj8M3MqJyjWZtKbp6r1Sck0bWFotgMHmBmHW3rV9EZz+QH2PKTWrm03sg2VZ6SbOXI+tdySgd
f/vYYXDh//35n5S65oAUCBV9ximGRl0kA0QYhJD2sNVEgnGaZdSqs93NyKzmlIZnZgrO1ikYk8mC
7TixYeMyKcth62njuSs4NUkosXdhJT4kj6WtyCFC1HV1RuQdkaqt9I3dV6wKfYaBVps6c2CYsfML
C8FvxwkS5PD2eRbgyxqDM9roi0mcMtoH2Hil42yyCX+XOQz5FlXqe2wJfZujcFV4JoOWd3Vs7C0L
73fpIhOKnJ4kAgsYk1mOX7JNgdZk+lc0JGda0KOGPnRhV9FwJMai3Pd6+qJVkzwIg8cL6qNnxJPu
kpkw7M6gCh9jrC9lAzLEHMbxqv3KDd1faWJUuyHk3TsacB9XTUpscdgUp5DPa1OWU7ou3RRiDmar
IM0eo2Qb6EAu3YLWUCpDW5uuuRdNeHW1ltiN2RQFAoJuY8p/BxGvNsuHZWZ18brKznjJr0PkeKtC
vZj5CCHQLx59F5mFqcMw7XL1lSaVXAYOieU6d53WuuaqbDg7KpXIRSzHLeGGjo45FcANvhYmtmXp
vynb+GKDCFsnpZQutGhbBrxv7kwIkDrKO6XkRZlkcKbKImWj+YTWO61H/FN9j4hAifJKxshAC49k
cxy0DxAeIcudCFZoqaKHwkQuBM9mzaKTELREaEveb4oPQvRYX0lW2FYYPIBrQ9YN6H2KMGN3LcCP
zmIOjU8SZIHwd3ETPlatfasLb8YOgSVx2P2EVb7JGvnLGUrouQCtMK04C5Zs6dbNAwILfC66diwZ
EabRri4DdcYBHHamdZ6DDiDTWTtdpxKK0/3oeA8iy0yuOm4/ISLwJ45xNpEzU+chp9gzfwJ9aU9w
6hGYLtHSXeuW/d38kcHin0jcplVCKgD+MRoeMVNOOcNpisiaEZjhEg3HWrGJVlgxWFP/yWr1XtJK
7uKxfI1YekyIZlC5JmuzggvSG+z3kT8smOwzVNboNobM2duwo60cYZTZ9+uuEdOZcf3sr2iLZ4TJ
b1Wo70Pw+FfD0E9llb2ilQqWHsNgxLMEcZb0xGsToZsaXtupcXZ43YAORgiU84Fy0yfsWWlXoqzE
ZaRYcU2z2GCg+9BVDDkQ4MYBwqKxRFuEzyGQZ9gpv7tHodfhms0ltw72BTCUAsUbgBdgR3DUeNOw
aiDm50YrTQKoK2trpgopG5t5Hlk3RzdwvcuV5WI59WSCYHOKo61ZVfYGQCAKpixnbd+X9knNun+9
M6C+dV7GNRR+96AIaAAMwuKycCT6iXRQnOjo13WNuR0L46ZydznBDHRu2r6xAjI6z9asQudtUc3w
Ry4NJscF7WFmyaH2DR5g6XCscjmr9uKlDGA+iLrZwdsdVnDoSNmIQOwqHQyqU1rXDoBajTx5R9Ab
2iIiUDDR05GRrEC+GydsHlYcCHq7GSw9oOHTl2ijvnQLKwNrlGpr6YSX9dabCut0MwEjWalSPjKx
ctfhpm8wOhFgDs7LKoAooyCGXPPQNqxSfSL9VpgZfiFM5y8bW6J0Z3Ym57VTpsS3DIPO8GgLFg9c
Fs+3nZZ5FMTNuPP5dLcVK6Z8mLZNkHlbAmt3QeuhRLKmcoX0YYeN48Y8daQBA1GOAwEnQE/3wHJj
0TesZ7lnf5K6mRIwwMCit6Jz5cRqWROFzNCBeRg5qObGN3QcAyXPQYPhPE6lN2yoMOnT/C1AoEnl
tOnZrjOP+G1ZISS/3roJ0X4PJi1yPqC20q7MOmG7FcEdDgs1a2a/jvAKV9O85rTjklKZWmSjFzjy
J9aiW0ESBUHTR7qvbO/21sMcQUBlY8FHc9ZidNXBw6y90Iv8kRqIQBUcYEvRpu+qxNte2URx9qo/
yKx/USfwGN0WfDRLvhjptmEDj3eHU4I7bQ1kQsPNQKZpkRBohxhHBwW8nFBnUv7DW5qm7CpMw9uO
S5Fa4aodKJ7BnNiHfsKtRrL0JjK/BvAbwDXwxwgPgQt75mVa9we7ZuxtmpbNfFIgLcZtgStB0/3o
KUvU04gdnvj4eK/FHreQEp/xqCN03g3NeIqISlhm0SwvdBlUpQDKdIsZSYFNoi3goCVi+CathXQT
Vgc+pQvjhqmHBSH6ddJyW/pSLRI6Vi2jS59koq1srUdMwGEiYzyo+qYzotOUcLcjP+dBU0x3SU5o
1sfAu/X+UMUcFbYy7pxv/jKoxdrOPGCZ2a1ktwrLukIUXRnAMDnHRzd57eFfrmL/5Err0xXgAY18
XJlmd6bhL0nF4fKcOnuVuvldmeTnOZpgI6AYtgcNDL2KWEFD1SvfRVHHwXetKhexPFy4nEFBHBIp
hd2C5swxz23HT1c0DK3KpmIDmz32Hv4bWhrgPACj2oiUZStfCwY7KPgEgRVr8B5E0UKhaVBtVH6E
YNhBQFmFPNy7WWtrUenr2pdZaiGI9PaLgnE1NnjDR4b1K3j/O3WYf84kUZBwkrsOM3Thzvj3NECv
HFcvKCnprfPwU6FYknX+ia9hA1vAJ80leGhrz1xNoFkqOT3UXWXuWThPPXlmBAqrkeB3HAr7HPOs
jlpkE5S8I4w8b8Ar5Trs4Y84fn0eNP1TB0kM2yX5lAnAhdDKXmepqmsY3I21ydgfWaUyevQCVUvQ
mYebwgU3ufFNBgQhWcfwzjl0glhYq6ZD9aPJ5COL2L70nq1xoLKW6106JPhT9Fq2i08/R//2469/
+8d//Nvn8O/+dw4me/TzrP7Hf/Drz7wYq9APmv/2y3+cwk+kL/nv5s9v+69v+9ff9I+nPOWf/+e3
rG7/8+mv33n11+m2efrv3zm/pP/6s3kJ/3yJq/fm/V9+sc4aTrWf7Xc1Xr+hyTd/Xgc/zPyd/79f
/Ov7z5/yNBbff//xmbdZM/9pfphnP/75pf3X339IQ/15t/7zzZr//H9+8fE95fc9hB/fVfj+f/2O
7/e6+fsPzf6bbpkSYbcSGB1s4f74q//+8xUp/2Zw/PNfOVl01zKcH3+B0W+Cv/9w/maa0nYFY3HI
erZp86U6b+cvGX/TTcvA9mvZypUzqO/H//7R/+Vz/D+f618Zsec5eUL1338oQ/ECiv/8wOcfzrQt
YbumcFzJNssWpmXy9c/3KzgZvl/+jyRLpSK0a9nS8V1rm8gP/DTJsRvQYEXQ71cWrxTCbc3oAfGU
B9Ny2fXctJLzgAErF3Bnkc+X448LrRM/EOGIUzDhI1A541NK645nVGvTOCPS6jZ+rCpWY8WDWfnf
uivfJTQyUmnsmxVNh2DSKZVDlWx7a/ylFaXYFhEw77hcOxdEEfRSTdi+Rcw0wwhslx9C0RYh6V4A
Zd2JiQA6wDfffGx0HYNWWOIQHP0X8NUPkZ2+ICjb6Ko8YguEO2CWhxoGBjoCVr2qK9SGZwVIHEb7
nX2asMELabyRLw/7tAmeXYV8aXJ/5q32Pbjlh025nYryHMwFVJzzXAqtRxIGggXyknmQN+DodvDN
4t+vOarydAwOoRrvWtCPgAeJDNOt4AUgFs5J+alDWaATZ4/dVNhdKTkS4jjksxYCmHPQvpgTi6sJ
2VCOcDAhB2uBn+7NFHA0KglNlBKBZJQV6yuQDNAQdYmg1HX9aoHX8XVMdFhdzCeciphciDzbXI53
nzVbIUpzjcT8IUjSL5K7aqg+BH52TXmEQrAFDtUTuVOz8o9tsap14o718gjlYWeLbB+I9k2z1yAl
CMl1y61MJibK+Btq/6fR0N3m0y0hsQMdvgf/1Iay/OZLZxFPC1k6cuGo6ljE0Q5hJUFrkB6ZCyar
vnHf2VV5u9oZjwD5bgxwmVEPNOhVxdIblS0rl2F6kJlD/K2pH4ceOUXJ2HKdVfqlhYZRPGUxCRDz
HxVJ/XX2TyTJw2Ayra4UftmILPWly5QrheiyzJCUJW72ZDgpAHKL64UqKY+xYQC/X1FEc2fMkymT
rRYqfqBXUntD6FhtSv0nXBH8bfRq+96h7c/8tYLKivuGLFyCFqa83VhZ/k04PF7BPUk4O1DZDBwY
lqoAoVuPelJF/k9NMRIrJrCCqQtdCYf/Am5zNOU2KgnGgF2WfQfubF6yi6Xbj/ZS4FH2h/Zsw6Bx
ewxXoe0lKHzSR6lRsaRENzTOs1Vqb5XNgD9xAogJY/908uYqJNCck5sYq66SR9VA7vIm+z0X/jkI
9HveJt8aafHLQKZsjrNs74TxF5Cieo01+ncelg9Yke49F5c1Ti46EJ94dLTyKDhR//tx+tZhdeLp
xU4h3WuDYYOzbWdZO3CIrLtB4MECqLFCjtiMtH2MEcy3qBfMYc3y8xmkiM3k33qa1FrNOYddQXFQ
b/re/0qnWZDVIvkLWbXYWX2s4ups28kOMAA+EeqTyoZKZAvahBYjh/I1pA2Il+Bn0DFq7d0dc3mo
JD2Jk1y4JWlQEkJnGl2sw9q8cdkfRBrsba16Fm6BHQNodkG+kYm7lF1Yd4sgxVCV+iDaGPqS34BC
FpmKcgJzpbaFxxoly56bNqBTGGJiR/NbEOsXRzqfbYJ8t6eYUZN/nb/IVJItJGWR03XHsfdfAlm/
BqF/zqOsX2meD7ITw75CiLmy0g7rDErnSlbPPpC+1CDYq5az7nyevpjOQwdYHEMcNbrUP8ey2lYR
ctXeoZhCG79NA+RGYoBw6RW/XIO0Pg8RdsOeoUT6tm5tBj0J9ZI+ssKEju1vEAg4QFqXbXy3EpRT
PWXmGDkvE2DstdN3bzapF8R3oSAudfds42ZxBVGj5YgI1Q6G09RNmyw1xabq0UQzgMNtss+SPn2I
+vSXUTAbL/z+2raE42jKedW86lTnAyMW+0Hv6ptB3busNLhJrhbePOE8sEl7yOAhEuQBV81rLzDr
525IfQ+VsUut6qGClW4nDeoH95eTRD9jDzOieghbaa1gtoNQ1Ng0Fp3xpFL4GPSgh9obb81IqF7Q
u9SpdOsupvzJ3gV9u6tN41bLPwEs8PqH8V3kDVoCc/oMwhI+fE9rVr1pubyknv5qeyYoRI42c+Su
RlZYrS2PdBDzUIAtw+9tb+yR2KUZVENjFMH2F++eWZ5R59uMqXV90w6kgQZzRefn3SMW93IROsXW
KpEQD3VwycunKvmplf3R6khnRHTopt77OOKDHcjKln0AOoO57wBTksrQ+0UA5kORsbUJAxsDo70T
rcXYSuqXLCNSj9icNaqW3tA/Aw0vUzdUWyaIdG7wJqMerqMZyAuWEC75pH1zcwUliKwQFUKVtLtb
N6lTqBXjoiHxF8ar4inmu1vNbpdD0AGbKWKyGon2JK6xw8LdvbOZC27ksuzjSlvEQ/ZlKxMTgMje
Upl9y3IEEtU7T2j3WlKoeEOrXL9gOXqzMSuuNcH1hkgNSF3NOi9/xMSIHEOidWURhy6hC9+miQDj
iOzCVG4Dm+lzpJX7LNVuRFAg7IvDR8PwnR3765Whxnc0attKqRNlxr33aLwsFoGeQ+s9zKp+JkNK
+mdpdrepY8MGqW8JpYdkMp43/RaGYA3wNBcYU3EfKUBXWLEe0JmfLYrudYh3+ej48jucpu+6HhEx
sjrhso0sBCnghW5Ti2+zR4yCeYVVeQa7zxBs+FgMHACdC0ZbBHihsnXz8eI6zS4F0F+CZA1Zo/xO
QgPshoa/zA6nK0Mm7NrGiwWHm1mBRtucEYMygKDVxzuYTZIILWz8aUUCCWe8zA5GXxAc7nmrckTf
GkUHbXDuddbfCxRihKaJL1IjYiu2l23bVZAlkPvP11w7YZgteTaCtAXkIO62xmUdo2hUsLxYvqQk
GwD4zDQyGlq8E6mRPccGjS70xmfZ1/Dec+qVvHN+ckKch8BjFl+H8bZDXMKnPrFMgfNlcmDUNb/N
Gebk2oo41gnyajGSw5wNLGALnxrRs4Yv/FThxjbV3XEmJv7gGAqdpBOLjVdZ5a+Gr4gsgIDJTJ3k
KJsO3B+tjyInZZPV9bWUaGbK/CNJIA7Dt1t7kBqY2EQ8Cm3GWI6ArhnvAktSJjpY/X351GjxSyr0
i839Xrnj2Q974wrBYOlaw10gZF6osOEHpQ5QGKnRJTEmT7VPC2rComfCp1vey/zcaJMJbsBwC4zh
Pn9CZdVQyHYC7DQMzyqWr3DI9mHhnvqKzaOKkDg4FAttzzHuVukVrToGdtz3GOaAXjSM8wYDZDpr
ixRYN0M+qqbGOicsFgYv3g2xPi2Aw+w0eDx/PpK8HQ4FfbWkHvQd/IXWfLvkVviiovorIYrVZHTv
dJyGnhSzLZULQOvVd59FD15hHvPmQxXmt91RCcWTlR6VOtbM6lbxPNEISIQZ0U91szjRFsGz1ei/
uhZdABDMc1OYW1jLvwBobmmTvIW1N5RfPbv5qtcjIKbsYFBRm9uGXUqDai6rqmwHzvIQDd0x8fwr
ABW2KB7JKxYJD3Wt49lmtMt++2oLm3TS0TxwBXC9uAVr1ubBHDWWvAGayTamlbAxr87zh6RW+gNt
ByNRsz8CT/wgqOptgP0FJAmtXBgdncoHj1vZL3Q8y9EtiPOkrBIJG2WTBwlcdbhVmtyKqXFPhXfK
YJKEFOOzjhFvLb37yC3FkAI4yYEZrw7Q0ud6Y+SzaXDl+zF9v8krK6dmoxGNyn7H/fRZ2LETuTBj
yuFOpft6GMzDJPlcM1yvIINNbFFMt1m3RFG9Sw3uvr5zfxUaT5EmdgsSh+0DFsSuv+UmGxKDg1Jq
wVka8kFrD001m0qtga4iS79KdcgIl+9EsZZKfaNzPVrYJ1rtMrXw0BqHNT4AC1DIROsxio2lx5o7
uobtsx26z2wP5qzvhtGqAupSUPgFzLtrigPkJcgShvDFrPaja9+5u4DKKP21G+XLlJnbCDuOgysz
nj6xuJ5qnkk4gOb8jXmFk260IT+LnvmHpwHBt3YyrZ0Vw67XHnB42lzwuQTLoEs/CF3vZ33BInbs
O+CbdBMZHCJoSvm9efE8/0WVAW8orcnvJLA1N54Cs3gm5+DjzxnMVPyiRvXcGvjKJpYhbZjurRkC
XKkOKxM6H6+At1RV3j0Kpos12g/Tr3xIzxOP5KjtMey5p5rbF9MIRWg+wV/J82s5pq8TChVn1Ka9
8E8tsspVQgmRlmQrIPgsiuDAODvi5mWxV8Ia6YPQYEGNXh6wBCIPGLlmxD08cHy1VHjxzxjc98mN
6SVCzdy6k7syi/w3tKR9aXJqVl7BfL6pKEYABkTjxTeICSyLZ8evbo7MR3bdv6GkT+tB5g2zgIhS
KgxWnaFuk9X2RAtCDPe/ShcetVTOd+qL0xhNOzjKYjcMrHlIrN4QyrUge5a4eRsamkbot5jAZhYJ
4okB1rJqX6WKrgJyUBZTpflzrsNw80NQnH6LESWIJmdLaAPB1LwyhODiRPhAwE50estMYnM1m2SI
ouAUaahz86Z4Jnbh2FRwiUlzjSC1pF8g3bjcoUQv7IG4M81l93w0mvoK97l6Z/f6YWJOjc3hKQJr
EMOfZZdNOkPByjkw62Wrphq2q7zFJoQn11cXYba3Jph1XSBoCrPlOWbAaI7kh2aal8DlbOw1rlA6
OiDeoQ+r9EkEfEAtRj6j5iJJUxIwOrZw3GZpgpe9JzWZzbtHaq2Vbm0IFKcwnR49i6LdrHkD5MRb
oQ/GvTeDEnQtaa+NCDaDzmc8TkZApuDwnNConRMn2WXoVpiqot9qgPlMWd1tbKgVjTO802z0a9V0
J4S8a/xe4Hs3nedor63rP/ZhflFOH51rm8dHU6IUxxrq8919hKZ1SAjeJp3NWJqlE51Ut489ZIqB
kQpO+OCrjP0nEgYIPgEqhBYWnE7bQ+8z4DUHUUe8zQAofSxQZfjJlwtYY9JrZwHB0j5YTUuxbcwk
x5HkyYgAczxz4Vn35pfqlKdK7PTAvVAbT1uj76092nut+ILq3C21sXgmADxnrr+Sg/HuI909KJws
fqp4TvsZwMYpuYTM1JFMqDuCyOM0D2tzjNR8LOys2DUuGL4HsGw3/OUFu1LbXhlINNZJcjCs8c3R
/PrNQbIiGVJreZaeLC9hYS2bj2ryEUyzhWPfFhOzRZbIALclbn0kDvnBt/Lf0r21RXTxLe+uowtf
lcI+2513pe6xY1PbhKYnFkiO9csQFpiHq3vg+Nq+9Ekdinz65YFHVdr2RJszYCK8cJv3VDu8M2el
qIm8klIq9FZpp7G/8LqjJ/V8m4wO+Rl5QOnYI5iOy0xbqbHl40qMY+CIh1751zGrfgPqMAsRPBhW
dZimEiQpNooxo0/KnXIPsaNbGf57bbhPtizIGQifK1Z0KHlZ2c7Pszy94r5HkB7kr0ktbn0XztEZ
3zghlxUcr5VncS+5ffnuF9LbDJ66iliiOtNAVFYT2sBGgo4sYPNY2BF9z8l3znQZExNJ3ch6uBIJ
9vaazY+jUTCGvv2pSYRvxsShju/gq5c7QcrhlupCZO4t7RroX7MLrERanEy7yePtqoZsk0bNeZTM
0YepH7HwXixnAEFeQJGbSA3qyk/S5ziDMXMxj4H1aar6KUDgsDDVdCgkI/e0bttD6/K4aLIaRXC9
QUeLpYTOljhulIDvxHWZBCBH7w4m2piH7tTeAXA0u9KnDJOud+pLSUomk7NAr9AEGNpdx5UaaZiw
WtyCBISp+9TzxK9K+NCmxz4EkPNKRM5K5M7Vsgmp5Ji/ThPqG5BVJ90nOIFGuRjNb8xJwPCxvbNL
3gpHfUIog2BTPGlZOi6p0+9Jpw6Wo8MkTl6UbMASSphNjGnmj1KYBHuUhKLaZstz0W0OTTOBdfUK
przJ89xkYjRCyQQPa5O1bYSvwSRyI+lYKef9mqGavUwDco9H7DkrlozYrOpsVTNlXk8WWl8r+z1E
3aVg09dPiO1JuJk4egIOyWme30zi7sPrWVT6A6yGfG3VAOHqwfgQbW9j4kJ9DfTiApwO4EYXbo2s
/cDa9JK00E7xFdrMeG35EhJDyJ6UjghaROIAR5a6+4yCJ4a3AAUIZUy0jhkBV74k2DO9QBY+JmlI
XGIKPqBTl8EsvAN8691gTViEDEZFkQS2QYjWFuDST4J1vgenqzEDVSWhcsTkyWRfM5+bk+p2VWMd
UayHq5AKICiIejSK6aGlz/VR2FZ7kabbANX+zmzgOA+UE0iPyPDKMCuIOLoTkx2hFHGT4dWVrbbx
4BqTqz1uWks9ktCqLw1LbMsZ7Nd2Nfc6KDWgOB+YMAYCcMGlMonB08AptQ7lm601N1XXv/oZ2W8b
QQM2kqyQ1poTkDsgPmkIT8+xdGM72bAI+FdqdDlOSRirVepbvDvY0sb2IlwwC31zbnLnUTeme+nB
XisjH2qDetFVv0k7LgTwpquKiC+YO/xA9Cp7C7hjG9hPkuDrCNJhmtoFK1a63Crd1GJmr4beL+62
Z8vrNl3M2Lvf6JFnr+J5itLA5bITcFx5QK4ISe72OF0jDFFbPobOIudLzGeWcZFl3a68nOlp7g0b
mJs7PxfEf2MrdYzhGCUoY13nEaUaHSSCmmU2JRNwbG3d0AIuT5VinCc1jp8ot6dVPKCeI2QKzd7P
GmR0DSuzMAEMepH6TLX1GKK1TO1jn2DCy/gslZZj553cXwYMAzTNb3pUNushK/d1BdQxRiwx+oc8
ZVJhV/W286ufpJNxTNb5C8yUB7PmmPc6qviAi7lObBA9JR5PI9m7BGohoQB8b5TtLQ5EckQkp++i
qjp3tl7A3ew4zVztQsqstfEbBtYZ5Ko2ZRzUjsOHiB66ilmbUzNzn8r0tYXdjoo9e7H69B5B1dvG
5geKtXTplcpday6RsTkptGV1FjyEZsElvoj0OzWksROqfgwHif29SE7enDsH68iBMBSyMWVPzcwJ
HVbNZw/CBVkg9mhHKELN9YJ5jd2eHL3BicDmHR46NTDlUGO0LMZRgq3lSPOQKeNDs51FYLTnwkqe
IWHiWXLMa6ObXO4KsgfoW4IcR56moPzNpRziYz/x7BOAUqzZl0jaH8QV4rqPaC234Xdel7cuEWwv
aqgWbVwvHYslmP1lu0gJxITza5qgXKYH0jmKzA1WQfuGyQITer03Qvn51eXRs1n0l6aUF46OEFmK
uIpALLs2K5kjmfhrSFUQpXMqW6LWAXHvVE0pDgju5LrW775DlWl3aHtYr8N6RX1uJesseiVdVEcT
AuI9kdAypnzCGJc7BzLj8lVL5gkMm5M278PLaRh3spggHOJaEip8yamJD33FN4o4OaALY2+OmTaZ
MQian+7NqP1q2iuBid866kMwegl2gCG9Z5k37q1yAjCpBYvASX4y+Hojs5tGXfMclv/Jz7at3qJy
htUkubntG76m2cODbyYIErGia7MRp7f3uilcspooDFLR+7x9eBDa4SvqDabxVsNOSQvXiofbik0T
BZVJSiShE8upDMnRjL60aqQ0yHBqx7AXmiZcFVq770ywFIJsTLqndM8QZ9w3vF4AQAm67JRtTVgf
NTsqd6FlwQ4xL3rNPyRlFE1/kmZ2HoccV3BgnXJZoNlyoDUM7ePQgVy2Lf0z6ilUYhB8E7y2ZWlz
941pSmU0Fi+MbPch00IYP/7vmGcPE2boak2TMVjyEH5FTa/2iWx+OREjx8l0gqOV9meS5Sa6w5vn
zH75WRsGZGasKknkNNcCLqOFwxhqN45fpQzfAnIyQbPbO8vKUfE1DzTSeG04/xn757/aYrzxtnHi
+12+QW6NMqh9d9M5ZxIG06JV0UsG1bKFzoRkDbhSbxLDbXV3Qt29bYdeext69RnhH/p9wSwCUeR0
AqruoEB3NC4xIIRMCTdexPAn9bgoHZ6GtY3qvosq6+70aFEa03hNLaKOVaUzk1fduqy1syiIlRuC
6SsD3myZOoawliiYwMjsvWWV6HdS4KAxXcohyKYyOY8aQZYF9uGFwUZiaxTMZJqK8o9Uvwn7UPMK
I5QBmlgF6XRgYw5He8jE3hCzCiiHtEyEHSsnZLObRgDQLpqP1IIr6QzMBmoCWEzWODJYW6IlJ7VT
GAGm/FdXm4ckbcvnsfTRpxcbLgBQr9rwKA367KYZ7wLM/tbWxi00nEXdjjfszd9hXeERKHe+QaHL
noKYiJYHu2SuHKZdCHmaW74iD0pCrcMX2yMY42ZyDJRXWJxlMeOs/PexQaJn+bbC9Ez0LdLBeFU6
jCYLQ+y7rH0aavdTq7RoXYzY4UkAtZ1oXbX5ro7yQzrPTXGX4sT3dXqnMPktLCNbF3b3WkXsbtER
v0VZ8JQadC4FQ9iIcdQD1anZzc9hfyTAGum0aDiWdO4lbu7XjryfhPpPSPmBz60i2Q0Vl17IbQIO
H3EDApVEr9djtc/itl9r44x1t8OlGXCSFYeRtLydp/liQ9lYO3uOd1Q/Ws80kOg9LWmvehrhTSKj
Mbcq9uPQxFGsBNswAPAiq+Y51ZtXJt87MAyUb5SWLh0Wk6TQI3nnpDsGd35R7Hx/vJVe/x4T1ejC
9N02dcrEkesmis2ja6J2NRSdh4rsr4pwt9RwvrlDpgW4oLntljBWjNuQYraxauKAUY8/I91geIlj
Orhi3pmhPogSfEdhqudzjjhTfJQ83YChy47PTU8BP+pPbVi+dfpbZomblmufektZTB20JKn10SwQ
E2bQv1LFnwA147OOuc2HkJQbQ1jLGuQvEAJ/vQ4S61tHLL2s5kmf9OsjKHJYsFgAh+Bc6RalVz08
ppDnZpnGq9SyZOWZ4wOF93pMqvqR6wzS5yv8atRnrYNdvUUfSyN1n4Bn5JRqmAfYcPe/SYG5uVPd
o4C0D0j3chK9Eil3bWc2B5LACJr1aE0Q9rc5JwftHgpxbDoeXGAKrXDwv6wJ5tPgxywRx5Omc6oV
hNJ5nZNvwoqMGd09Zuao77yA/+zXbHeD7CtgP8cLQX3n/i/2zmQ7biRYz6/iF4AOkAASwMaLmotV
LM6UqA0OSYmY5xlPf7+E2teSuq0+11752Bu2WF0soBKZkZER/2AN4IXrW2BV4Ez9DG+kIcH3W8tP
XgQrOMnR7TP7M9KZyI8gDY+49jaf3PmqDuQ56x3yLVRi6TUI/8kDBTDjlbrSzaz+TlsQXRSo7H13
pYlavwE2dWcZSJEmQiu3wWTp+JnKYtclICxRrccCFtMCvdRHDhg9GUCpZ0/NPNL/luFDjTDgE6Re
qrA6Ix6y1WKqkTxy2EweJ79/nVmxZ9EmySOmXahZeLBTBJo3j5GsXifkbgG79N+cvqgflh9FCRHO
befz8lurNfWhRcoKJjpdNFe3ngiw/dpKh+TaMGt5ZyQMXMf1y8LuDlUFKNWxzf52AFR9StNZbATq
HldwvwasImaLMnucUxCuwrPvAX/xck4Rra35V1lYGecu788ZuLhzPLUvw5C3Vxa8YAD9oX0QMGSI
KOBdGQxjDUKgeggaEB16mN/ST9rCLRj2tWfj/GijHQWylV5OmONW04bALejnXQOsxH2g4Tf1Uqv+
ZUBJxopTnjvH/Ov1smx3lQ6JbnbC4gBhPLzXIWPdm757QPotuyy/kfNMMJPp7PigIXbo9X6jQWVc
6wNSnMIAbzix/bu5D40oM+H8yaF5JgC523QO5Q4VXtIo4zOilrQnbG+86YzgFQANkL1K7557Kc4F
81mtckSXTnobXsGszx5TR6fjLuevRoBrI1ZlzQnebbCprACpNzd88DDE/GqHCqHd+dHObCFruJg0
4XKQFTu0pjFhNy7pxJj2dSKPHbjkUxpyckop/9O+0pHSRjUAxE+QHs0g0ve2j/h2oNGmRiWZiViI
nWGFbP76fGpppu99S693DfTnrWs02D7SUYXzKfb9IAxcGnqBkCIsdieItqEI7I8pk6cGNxgqMnl2
Qy6F/k7pDxRYy3PeueNGszT9ZpLlMYtN6iylqT9XM+MJmyHbOHJMWE82qPH0GsWp+muTaWcPBvTo
xdbt1CAO6kCNy8B3j3Fpfg7d4WnSSdbSJo12pY6vRHPT15NPyXqOQHJ8joWrPaZ+f9dpQ3YzpF98
oEx0AL36Oqe3eQWqag2Sy+EAgKN2rY6l/qTxVPp3hFta/uzkpt6V63okimmC5FBE3b6d3RsqJc5e
yDHdNSYdm6DEGk660NM8E4mnDFnZg2MXHPm7BEzOjDOS34fjxsYL6sC4p7sCc47eRQlwaiaBQKM6
6zkJvtzot2xlQk+tUn1fwrv1QHOfG5vD+0ADDhG7kTgYHtIZQRZ/42jWAgRTOhvlQ0D4Tq3c21Mc
3vSSHv4Ewx/xsBLnwEAHfjPAQjdkeAJNYJzzFhqH00KpANWFEYcmLoFfe7eNmeGTY9vWxtPxdtWi
yj/OIgSINCbJJnFsjeZ80z/2nAUPFjqVogf3j41MMaKDj8AQ6BrRahsgj/MDfL+NNF9H9HbQykNu
LcdFq8kDIgSB7tItAsK1n+06F9mKTo/mUxh6R8t8zUWAnq8+h3cSDjIlXQskkB88jVPtX4G5G2/t
zkBCqIYei6DjAw/Ju6UkElwD2UgxlblMIG0ePey0HqS8QguMgOYEr2EQ2VCtk21QBuIm93ODiemm
iPe3yT5pqZniZ1lDV0tOaN56W8S+zA021SmYsiTcxzrkDV+2d25qRee+mr8AW5A3fqd7q8AJUB4Q
NftSOllXBmK168moPv+4EYvKWtijzULrHN+dQD9TfAnAyklvMyJ/uevC6Gvd0DxEVH50EH9Jkl1H
+eTSdhUVl+mNPoZ2YqmBjUnowqsxCHNz2ALeXcmB9i6IhvIupogVAfO8GR33GAAPW/mNUx97URBa
HC89WAYnY9tYlT3o+9IqOBgjmj45ybzzt0nQ0YEn7bua3Jd8jrVH6a8xJ+P4D2ib4q2gkJL1bzDy
G4QDVM8teUlwC9niDuaf3Ll6JK0eb5MmbjbLLWIVEP9vQIP/T0G/P2N+//v+e6GAtc3/Bchg2/kT
MHj9Wn7/b8/f62/ff8YGq7/5CxosxCcJIsf2eFwe//D4X39hg4UNzNdz+V8SOrNwTOs/scGG80no
Et00QMUgYTzzP6HBhvXJ1T3L5WXdgGat2/8laLCh/4YM1jE8M3UdsDEFHImOxq/I4ByqKAYyqkLk
jRqmz6tSS+fd0FF2bbZhWB6oPmarlAaeayNUmSZILHYga4AsbQZjwmhLuxOEMTACyPzkkj70hAxG
244Y+oXNunfNr4Ba4BliToZUersfkvKO0u0zgAxOYHRrV1RvwM5p8oJCDGUSTroOsScrUCaDKQO0
pob/rhTdqfPDba6oUCObisBqk8ffhuI0iHrnRjhdGhUdIl8ifC4dg+ag92j7Fnv/nB+oxVJWg3u+
c+HJaM5L5Bcn0idas5WHKQkEfmNC/dKxJMAoDtZx7z/Snvqm2Y21lvQ3hdsjTz1b9bG2Rbv1KDbj
nEmvLMnQikZQFdUkWGoweKoGu7g8eiuG5qlwKVK6E2l+sjWhbR+0jr8rZX6sQx1In3wsdfc4au5j
OEnYktAfhYu0RwbnP8EKDD0DTjzGq16m+7zEC9No3UeC4ms/8U6vv42VHkEjWPPepMMcmvV1Z+CV
w3CaoYFyjkBlhMkE3rdW0jJgTOeu3Vp2/5R25rZVfJiGL17SfFhFPjtF5OA+bDG8neuAvzAaWhY8
gUydE1uF62m/qissF1Zv4Z4x7emfPBwWF3BOw8AvlzUS55iXzvNYB1tQUG8Qf2HASfQkESRZrtph
cfnj7ipEz5erXopvVWAeDPW+cQjnHXVqTmkTg9yhxy2gEioxJFovY4D4FskXN6M+3Qi5D0cNdW/z
L59qXG5rT47hPGK7+FaWzYlwf/YcxMo7/VyhYhLb0RuVqotFLSxHZ2U1j8iyMjlTgQpT40bwZIKn
kCQBksEbcgnY6RaI6Lihtwl1nj3K5M0m1KK3NmVHhoABDRKMUVJazxngGTUSpusdvRb1B9pouyGH
kc3ChyJo8bhrQ+BT5R4mEyRQnb9Ms/s4GEjZ/xST/mIE/MwAMOy/LXPXpZoJftwwINWTbvy6zLHW
DPouMj+C8l1WyJpguYaot8CYr+cJ2u8Kk9ooc0hLzRnRJW9jNlG/7O8mq2KlqyWYIzLXAegeW5et
KOMDJNoqNFgPLaPvps5FjjVSvS2fMKmSgVpCWZyBSMheEou5vLyAbBeIrPAF0u5eLfrlViKf/63W
kBF5d6kc7pbpmGaMkRe7T0WLGLfLVAG92ayKCSYOBXpMAFgkPMIliiABCJc2OdQjs2/5ep5zCUtW
WzA6nwu/phahlkoDimV5LimdkEE4R89vbtNhpn3CIqnC6G0efVpXyVvil1/7twy2u23TojQO6gYp
s11oNLFe7NNkMQiaHNqtmofLIlOfXKo7jQO5ziLzoHvB2/KCWpHLH+AqgQ5iNBEuFZRt+V69b12C
UHu0biY3/LE0EngGJvpnOe3UlVpnCbrx1WSfW8zbWwWCVUtG3dIy3ate26pLKLvP2TGPPhze6YjM
BnpFfEo6R2/qQ7Sieu1jfKVn+7uW7NQDIAHRhYlWvgpmA/q8jlGx3NW9uYPxQLv6Rou/WhVszVg9
RTVJI6b88v4k5BmoT/nByi6qvRVZ59DxySeiW4czpWfLi1ZwzvrznLbl7zuXy5x2qZ4j5GfRpvpt
SqMPJrJoKj+WFClwk0Og2NT1wNiru5vf5VgG61jEOz23X6XJbqNCLeiKxygnohgVhZAOtN6EWC1+
y86jdMK3nPA6s4EtIVtnBvViwhVEDcaRTuDryIQJkgCpZGr4tENXyxxNIU7D7rJOeIHeB528RGqe
cqp7zHr7aFUj2EPTuWF9wK4b/LOWhQjf+bynzO6nyL1wROvXUeWdHA9oPEZpKO53vOITgpZx9tW2
oSbXn0fRUMyfn5lBOscpw7EcELieZdoqc/mZGdQWgV6UVvDh9zzzOOwAGY3p3lW/RY5gy43nCDBq
gbpX8KbFvLz8sOrsVlM61q0a72lgx/uXG1MX/vXGICYKQ0BskSiROvCzfrkxiDmN0Tnf69a75MK+
zGqtpcoYt6cNyawPcoZvjogzU47NOVwX6MvqBtU0bxNWaZB8c3ITEkb09i835/192DxyL9dzTZdi
NHf6691pgW0OWVki9hteghgKQUzQBi6Dfa0bv7UaEVIY8zXOULtUKgMJFKKXkFmNjQmMecYCB415
FRCXmelXMThKtvouYrUDDzw4VX1HRKA0YiEnbjMjUte+dCl/bufJwdQiGhnMiTZyEapgbPIqe2Ph
rjmTw23E+a4c7BMkFC6Xwlehpfxh1BUN5O61itJLGomdzXTkLM2qkUQjcG8INfr3bcd/LWWm4qcx
rUZ7VyN/sgaOcKG3i+Vd9NaUdDnBljsl1FzLkkd0yHk6WnGlm+D9lywwxFCyGaKTWnS1zkfKSR6X
mUKhoU4p3fazem5qa3FF/EYXDGZIydYI9wWBqj7dL2uLhsSbisq2YhTwXAGa0cFWIzzEiOj5Sg0i
dVAFBEQkNyoZKHxCvJoi9jS2W3PE70M2n5XaEkbO7CixmaXrhENcmwJMUm/UJK0yCiFUICPOigS5
ULPfM797WD6roUIvKNOBlj4Y9dQvO1UJ2xO08WckWh8jFRfVpQPA5GDEFBUsb35AldPhPa2oQi+J
jzfEb3B3HlOXRmmbXBKVRKhvp6J9rFY7Gkj3qnwvMu15+W5LboeVLHODCyw5oIpLpTZq254arxd0
91ppX7k+Qa2vSw8hYjRjS7zHVNQyEiZl29KQSFr9VMa4Ey3Jpa/lV2lRvpZujuakAZFEUzt/Zp48
tMRsgVKVSbkJHR8q4lribaZ8vAB7JOvGX4aSP1iUpDeOmoGzk5oTfVx8NmegAj68f/qboB7LrGm3
GoB4j6x0yXom44121sMQmfYW6aPbVGUDKn9S2A26b9ka9RCwaPju/FtAUSzMXyOKp9uewzB76Nta
C0vz54iCeyHGtXPz7rrlY2IEmzDNLxqoGQhazJcBGKgX5O+d56drhIvQn6KP4UjxdSjN4uRa2lOm
jkgoi8Ngo6bhWfNwsB1nj03LbjkI1Cq1cJpcWxeTtyWSI0SWoDScGPQDPRg0MNiAkdvi7E/yOcob
WjxTsI6cgFZv72G5ln7YevTROoW7KfQ2WwNhXKEyBCS/7Mg6M8h/6AqSndovE2EBaVW5N/XirOnm
E752N56P9KBrqFKv3e9C4jNAhkOXWdjvFTV3EsrNHKFAgJoWmk9l9DHVGPZlSb+hRrgtMM2jXUFB
OEio5yCwP6b0qZEGhcpedvUBJH1Kjz7+cMIEL7zmyXRwpjGL4j1Lc7KSMPkYQKpucnHSivkMMurg
lfH7jNnYavmUqUk+ZIJ3SDw8DA42MOChbWSC+7zW1o5J/cdU+vuYVD2PvBXfvnBrVjAuxv4+M4BY
i6SkE1ShB4gstD8gfWXYqX5QnpqAx/pr2TW7fwn26hz+28QxhKc7uoRCaxum+dtW5KZoK/R69xZJ
ivpRTg9TfesaVb717I3lC9wbD2R5fI0JGMoEVXiPajJiixTLC9dgs+rNVd3rL1okHgDzOoSk/FhM
o7vJ2WCOlrHP6nffIUg3OSL3RFvw5DSQbA7bgVWANMbOY1uBM6W96ypJZbSLUCCqIBs6mbgFm9Fv
pv48W3KrQxBdkZh4iMl7p7EKnxopPgc2i5SnDH47yl/mBi5mla/LxBpWReKm6zqO73oXKe85K1kK
OabjqaZRYtSDSzkwG3FGxD3WXWGIfBWiXoBd3QzYnv1JuYwax3k75CjKjB9eVkV7MgO+i5E0EE5v
l4R7Bhm+iszg2m5w/WoSRNcdYHb03dPtlDG9AkzfOORlT5piCuacRJb5sswLfOyoqU/dDYiLYUwf
wi79ULOjbcw3Xb9vahwWwOBoa84swypFDSXQCpCHagKlhymWlIIn/TtWCB+QTCknFvVz6WFqB8R3
BYIm55SHK2czudfsygCVivADhRDcKguItuQcq6wqVpLgtkYlJgPSIFD6wyKECh2kfs+7ndSwhUn0
ggYyE7HmwGjp4z0AQneDqJoE6R5cj999JW4DCsvd4Gs7/CjS/WCk3/5IjX495P19mroOVHNKQ7Zt
Sgmf/Of41o9JWvkZLDV1VM7dtxJC3bq32ShVzrtsBstRXRg9MpmtcV2V6HzNu4aoMjg4l9ra7b8t
nX+6JQI7CHLd1Kkx/XpLMp9za4jHd0NVGGjVsx3x+CdzOvSBgE1RfqiU1iZlEoIakErC1Xk0or7x
5zux/mEN4xSnC+HZlqTqpjaHnxjwDLdHabh9X3IhzuCz1B99lOpWJc1akqL2pZXFl0wvXgr0JbZT
QSBlW1zrehCtqwx8FJH0uXHG9ySd9nUnUYPxMkwM0g+Nji2ooDs9aO9p/HpbgFGflVHHj5mPLAmY
uOgjtcIaCCarnKMVIn2C0tasPh0Bi7V0mUAmUyY3agn/iC1IRbtYzRW7ppsUpPNT8y9prPu3LNYT
hkNUQxHAlJZu/pbF1lKOMcq9b35kgbRH3ikNe441dRjAQZ6ivQESjpKA0VE1S1mDoYdzIF0R+LnQ
TMCymEezpImrpUj+qxGrZeOepgyzcZNd0LFggZj+qEjtMQ38EQXyEnVJVf5Cd3JqbgP8Ifew7iVy
Ws0LpNiLP9P/n3IHxGkrP9S4TQFsV/TrLoPnVQcAYjAZXfCmUaDKMlFGvNITPiUUV0HrI5dbXJYA
5lQJoj9l+VBrNYi4EqDaTOEFFZZnf6Itr2v8VVWw8PGMx+Rhg3SevXPotO1iTJNklRLIMOQilUsg
fDSf/REV0RWQnOsx0Wo8AiZtO1So/FEZRalegg0UKaCjuH8ccKVdlnjWgVhdnikCDmvNIh6MY2Uj
AoLKbxZYx1EFlEHNmj9PePQZ/rb2TOHyYFGQoO7jWb9VdhE+YJua3FfgEKQOagsHu75mnSp6L9kG
jngwlkg3OlJNaI/8VsU4H/btroVjta9gusLxxigvaaCfuwDlRWHc0Ye+z1wmAwJlkIboSqGjwI/l
AwiYVHM1LCFGtY+oxEnX4s+oDcl9DJN/KA+F5d0n89hvjACzwZ7nTw/jYZIR3llex8bXsadDL9gi
V5scfd18b6HervzWSdeGEd8IdGgx1La6w4TVhtt17GPpYJ892HhdYLlHQEi7OuxA6GIsNqNaucMy
BukGtZQWWkOOwGVomOjaS7Y+G1oO6A3Aonn0CPoB3Wihs4abiFZb6mAyyvYXeec2wzcK9wk2mDKr
D9R4X0MpmjUMErF1HJQU1HgATP02Z+ixA+i5Xd7oxQhQlcnwKrDnXFVUJTfNRJcQwliHjpjEQM7K
fszjULngFcNpMF8j1y2gsQEZrVBiRLiM2VvBaQdBM+2nofA4jwCkLXvzhjYvnXr4YavlXb3KX8EU
PNTTdIjB5XGsK04tbC2spAtgRP251Bt1IuVbLntsp6nvE4yfDRtxHtwN0Z62mok1ZyO8r+ZF6Yvn
oL7W2+5q+YtRDVyqlUgO+y9jGjEFrM+mBCcwI/YuY0Yq7rRghz/ASmV8SYW4mhbpd1o8fRtS2LxL
dFs+S23mGm0ykokaBSPOaIGi0nmCzh1GcbcIhnabPMG/TmUvcVFswvjd7hCVisF2YCfKvMjL+pp6
PCp5McsNJ6q3wYQrL7AXAzcZfqjKONlHc7csA4DAAB1HA/l/JnccF4jhDjxXOozFNhZt+S8b81Jc
/aWU4Zm2bhtUCahTmbrq5vy894CQ8Xpp6K/jl6ylhzCDgFnRzQQ9rPUtzizeDE0OPH4G5V34+m2o
/BoapIw2zKA3kczsM3qE3dnYIWMQUbOBaMFRg1k5Yx1+xNEOXUAYwMuSrlI2qzLuCbM6Dxby9jmc
u5fBrV4CC1FAG3E8BPUU75b+cpaOiPz673OV14fS8m5yDS2oJe76oXWkOYKTV4gBvK8iukroly1u
eXTLFoaBy1XRDe/zDHNY1ANmSER5NYmiZWQ9j9aHzSEyAUizWT6l32rhPK0C03hvl3NPyJdJJ9ib
INjp/pDInMIrJzTf7UBBv9UUtAL51lVRva5qohWcOoQ/JUxdZpfUcT7uZLnTIusLIfo6CXjLEk7/
S+JI/692QCXnHYSkfiSif5NGwp7vDdWi6Of+p/qLH/1Py/xk0VSk72lSy8NylRTjR/vTMj45tDxN
h6TkL0UkQ3zikOVytpb0IoWl8zENn40ikqF/on8KmMoxXUd6tmn8V9qev9YWASEZmGibppIXNizb
VKJMPy9II6sxBtZMGnMUru1ZL9ia+EchTTD4w0XN8p+G5B9yc6GK0f8zBPx1RQzHHVeQbZFz/XpF
k3Q9ZrNGO8SMJ4RHBoR31X5B2ewjN1P0eD2MwJDNSWpBZoJiwJxVFYWXDDpvEdybokClHYVxcGty
ZaJFOgcTDg2TDwY1+Fjqnn++5V9zQ3XHjk4CRzXDsE1Ov7/lhq6O/XpSDNwNxSYzoz3hWRfqA5c/
X8azfr+QxaUAGvFcQXSpnPHXoWkSLwoFBUi8GBC264xo2ErsiLSn1ooheKkYnQWDDUMnxlj8nDVO
ueW4AloYjCz2z/tOTCDDzfSbJu3NhPTyFYppNufSEdWAIG/xZPFAmWIWrU0eBKqwyA5+Bo+oRuJm
qM/QK+CrjTtNAcCdSnW3uzsbFNx66jNnVZoARS2QlY5Hc7sSnFy1Il53GlvRFL+IEK8PkN87UUjA
XTlJU4TKJn4ZIO8G6AFzPoOYSZP4GoeaBHtGUqthEKjUwURo/Ph9mLDaTTzjlNPA3DSy+kp+AGAn
QcnBSsJmF/s6kq918TkCJgpRrdgNtHMOsmz5OFfQA9OP8Ty5V7ouj3Od4YokaNbGLs06Nzf8dw1z
kspP7rKW7+L101cslbwbNPqzG9RVvMJcp6E/3HZGq9Fj9aGceDqozqDCGk2H5IaBcHElwJw0IdsB
VVd9BRWDMo9TUYmY/TvRp89dm39tJ3g+FRwbUnRMgMJYhnCe3rCHuc2BVB8t1z5FAtmWwYe3iyrt
2q3eMxHGO0T8482oaZsiQ1A6qRKxdwFTXdOpAXuVlpuxcVAedduG8je2sQMGRmD+yovll5uiArHU
dbZ5XYfJbSR8jcO8+YynzqtnpN/0nD6nld22ym/ZSzT70Fn6upkL6zosARGSe15roX1PFRqjFl17
CSvtEDuzuY9DEcHDm7BI11qXyZgffKAAtlZqdw3ELYSjSTHQHA1eUg2lEqxXoehPQvsSQPToDdd/
Tu1UnqBC4U2j3mZr6KBmSWOf87TXn0Kc0hDrC16iLKCPSreBO+fP49T7qssouNNt075NoLwtL6dd
p2SL6vGwXFMGI2zJubuuLRztrYTOdKuPW0nbfA0ICgGtBDh5VX2jxTRShMVEoWyLg5D2ZakBey4x
BmLJY2tXn03Uh0wNkYJYEyjoSmR7M/SBZ0zyKrt4RKv7GbeLTAv2NR6pK2FCJKUwXEEkc09NFyBK
qMIahfOD8OKPgCo9ko0PdczBXsLQiissZGonxtanV6CPQn8WKqoxgrs6D86ZyfJTiYc72hdjLBHB
CXmfm4GCT2C0Gn62jbmcV1E75+z0YbfkiT1yrC7pLi1dsAl1iNKChv/UShV/ggwNBNCWXH/T1Xgr
NZNhwv+WGVX2VmDSjv45CGLOm1KugTXbhwnRnY0+YiiUINSAVCIBpcLcTcEx2tJ6sBOyoyUYU6t/
ReV6x0mDwchbPKlcXFW0yjpgWGE7SliamyxsC2O/zHlexlpV+bsE8btyAGcxRssB1zOOdsiSAaSA
KEQbYsHu3JkFWAcV8JdLDwUjkaRDs8F3fm9gUQ6ez7tZ8uYJcA32oenKNBmzzoYGrkaxzlQW3XJL
y+tx+1a22vflbn+8UHZinTfojnOewt4SD8vuAzXYizbQiTD4vpaSYBv16RlB9WeKAJdKPfditpcN
silHcWBeo7TKuNXjmWHvN42pbjTUn1PHuLFk/1SO+tENXVQM1MMoqif8Hb7ybd6WkiQuPuAVPXDX
ia8dZ4SaDoS+d0TKXbWUz8LEQS2omLylTcNL6pAJBo5CQN6KjYtNFsYe48Cv2ivhh7ksaQbl6mGl
VlnuvJg5YcDWpMWCxhNk0K2rprwpS+JFuKM68jUJ6tdE44ynaXCXNMtco2xMmV1BXrAJVFTx7BZ+
HNM25KKic67DiO4tym53g041p4CeLcUpiXuA2tBLEpj4QBTm5zGXj9Q41f6ZMiK2O36Wibgb8gbl
Nj493TRhbMG1JFd25H2HHC9gaAPZ7qy+w+f7HJTRzdzUWzINWHyeudHSc+EY9iFpBkgmKHOv/Mx8
GTK3P+SoSiB748JCMdCWns59kHowmJSsQY+PrUHf0BrTj7IUAQZYOpwh49DOKckIhqhorXgPSUn9
I6CTRBCAKaOy7mWIw1J8S4fhaNWYBPRZvw9c1QWo+xdasAjoNdWKqjMts3qG/Yy1dzagyAp2BO2H
fYeBBtYX6sjxZPkFOk+N+xZOeBGnRXQOaDWScnEUqkytWsuq3M2pdlwCiS+JJoCuvhSaT/ACj6s+
ZblcGOv3kWzvLRUBVKuXAjjpUXOOIuDKuYysK3Pg+dtJWyGqoj+HdgAmR9L8sKj2dUn3lidPJSiv
pek4j3ijQnvdG2WDyDBqEj1lobNmVUejDr/HJRSXzMhulpJ9gMSAlXTvVMvZZdrwfnm1gx5koQeF
ZaWDR2TqBjvd+ZKqIw/Q8WKsBLYYPHOwwYjoAlBWYZLeO/Iz9nQ3YDe2R93APgzpsBvK/jQix7EZ
YdRtcDb6Gtc6VCYvwLyWkccnCzmozqQ00JW7LNftgxVP2KYFaB4giLPNIZHdNkH3ngRhhziS1Le6
/lUmWvCgDfNxxLFQNayTVZEb5m4Mbqv6UufjrmiNCiEeo94sx0uykQnrBLD16gzZBoKtIRcuzAtv
J1n967gLUK82kcLMVZmL/tqzGPE26IiEGwGXFqKle1M2qXfuvg5+8VnXkdFStSWBqdJg8gZDR3qa
OEGwBDy97wBYF80c3xg0HHsX+9Ms/G7B5ZhTBOhJsICfObEi8ZCYotZ9ZbhqD2j6e2m29RkPUXDd
6UAQwdmohJS/MtWoL4ELr6AUUnj6PnrWrQrEQkGnExUG59KI19ETTYBXv9BpSCZYdsC5ofSl3iMM
DOKXEG8YwKT6wTt0QK+LWkYQnSgf2XDC9gL4TteD1fcogG1Bm4mrKgyONeT90RDVdaY3EMq7tuPM
zcRWO0as51+MGZkZpxMespYvlsk+yb1vUeQTa1QPIJ8F9m7ZlieKTZXH8HodkgFZlB60RNwHkeav
kWwxqGE3w4PrW+N58rNXdJCGBwufqJ1poIIdkIxaxroLa7o/PYIliM6vpyiNyCn7aZWao4Qh2Fpn
VN8/E8TPbV/Zx7bpj0jI7trcrq8psML5w2iKUl9x7c3ti9EVsNvuhx7rrKAOP0a/wlp7HJ+q0LH3
kD+P+GMU6wEEwmQ/ZlJHlo8tIYBkuUGxag3f/lsn0JwdK7rvIoFBMSHuaNKYwYcQFPVVnZns+fhW
YLRwkIghbMxO8sOoTx3ijWaFBFrQUnCgRP3otsnEVkAOi1h/DJTbxPERMxOElDYe4qi7WJrwz438
XD3aJL87B19URxbaDjmsZqXrrnOqo+vWHbKtHviXsC5fNBdGiHDYGRyPI5uPIXYoMMGLOmazZ+Wb
rAATaBK4jgmHD6dFaAQT8XsfIFpYJeshU+QWKBsVXiFXpt22m6LAaxgi0mMr8HZMvkM0yk5Zz9QN
I+yeBY0ycKkch5zgGqZjvcnTOX3wuugL37RH4I0CVUsY8Qcl+TqcdH9+En7TbZPBwelRltlB5PVw
8dlKtm4h3XvkU2QKLTmP+hCTb2R73bjf59hHSrug51gXV7JR8SaIjHWtO+FlcKh8zrPurCp0OlwL
UZY5kTs5el87yqpHQEogdBHQX8FeRl9r39U0eGSP+ZgjZk4HtOzuB2U5PddRQkW1NFaamaIf75H4
9M6YXxmAQfnGgLD6kKCUthYmrwjNISZRvzQo/b5gyPjZ7aKP0SycG2u+cGoyUPoGexdYHKmcLqOT
WiA/YZgRguld+9FHEPuQa5PglfFOMb/D4OtujXB40GIHHNCkrYzabk/TDAuyakxQbqA4aFYkziHA
F+FKc75gLuTcAHbCr8g13AcC3ilxLEAT+mxepXN8nJNJXAjP+2juLiQpEu6Hb+x8rOuwSD/5VT9u
DKqIWxxMTKJ6aQEtnWBuZOOZnoXcTVbBAszS6zgxp8e4eo99GuKt5d31ReddwwSqw3Yd0ulckXDt
PBRFb60ATWOop5y20KllHu0RfYH1YiTPwTxoezpUCIYm5A1gkLaZX+CyEXjawabIsKqi9qhXWniF
vjPSJPif6lmV34JFXae5c9YFIli9m2CqYcQvmq9lJwNN/rWLMgvU7eHGKodml7bjcYy17qZXP8wC
e085jpchmdD5rBrBWcmXp7SQG39unDM2tj0eSy1pFTy9SljdlTvoWLdplMrh6SDzJ5JjY6YTYmik
4rMXXKHOMp5oLnMOwKSqOORjf2UPVK/70YME2rUgJvXSOHmNrl/RM0GlyMef17RR0Aqua9sAelPi
XTJpl2FIiZYDAjwsQsOlsDIn1aEwxk1u9ecw9PHnzpCDDIL70ium4+zMxk06etGlauhJNu5V03xo
aMMYSYVBcTpeN3OFu+Y8YnaYexwGevYdL39aqiH/v8yohNz/RYJdUqX7X5cZ4W2W7S81Rt7+o8Zo
yk/QIUgloDCocpVLOe9HjVFYn6gVWo5rmTDB4EpQe/qr1mgan+AALNQH2sIUuKhv/VVrFMYnj4o9
PWIwkUCFqOf/j+rnX6W+H7L5/6y+/msbzhHSMhzQIxQ0HUmg/L2OZqd+qdcFDd1qm96iRbWqNsl6
+tzufxqNvy77c/dflSx/KjAKqYBNutQFZGrHcd3fOu348bjkhDQjm3J6s2PTPBtJ+BTp410ZpE81
9JT7JouTf2tt/MtVVW3vp666juwBwZurDoHnnqOyQk2v7+4AQ7cg21CDsL5pGe2hP3/X3yqGf/uu
v5UmOTDJwR24Ku5gdJrAhG99rZk2nSAp/vOlfoUN8PTUsDoEeltYLnNCVZJ/+oIIdDWzrhNDEk6q
kBEzbNKzwvXv/3yZf/pGHNw8qD2SZvxSI/3pMvZskbFaA3pGQea8kWH0+3LMs8Ocgdb886X+aaI4
gs4wk5LaoPdbW9i1B5pVec8jm+uR3CT2kVwVefgZcadhiwHieIbQlF6T/E9f/3zpfxpMB1cDUzgO
vf+lSP7Tt5yjBJqyWaMVw+ET+QjXuSrqybv681XUI/ltJTD/HYO6tWt5lvNbPVk6OP3ycrye/4O6
M9uRG9mu6K/4B2gwSAaH18xkzkNlZc0vRKlK4jzP/Hov9jWMVqktwbBfjAYafS9azSQZjOGcvdce
b0qMtPOFmOzrqD/+/jL/8MpQnzOlILlBh/6L/Lzpa73ruAw0FkMcpvJJK2//u0vQDvn74EsVofu1
D2h4kuGCqhUgDKBSVfWHj/hPd/LlgRVtYYStw52M1XnE6ZoCe0XW9oerfH35dBR0odtY3VQ4VTQX
fr6ZaKyIP4t14nxy7cUcnXU51n94XvN3//c3P1+Cz9REN85eHVvdz5cYEgo8JAnEZJ4HG0HS+VrM
6Ew7m0OJnPwP4+zrxP7X1Ugo1wyhI26S84f2t9GsxXEbR5nKNyv9/hhkWe+mxLj/6NNYHOcaiBt1
ibHrJh0oD8L68Pr70fFP15emTbyDxRH+lweacsBUxxYa61zdH9X8XdhOs0v78V0s65yAzaTemhau
0N9f9uv8Md+2nOcqPmGaOV/HfcMGrKlD6BtFlQBu1JtW4Ak3FYPgwBznnREN2FSMgiA9Iw//cPGv
Q3W+OBOkIy1WUhJlvzxzK4HzTwUU33WXuKVAaxdSNdCInfv9Tf7TSMJb7zBF0h/UnXkw/+3dChJ3
nHhgsGrWXBqII8Kt9kgMu4/aEnTo/CgOwvXvr/kPDxbVHl4M0Cs2iTDz+/7bNWn3YEQvFYpuuVZB
F6Yiqq6owjXZpsLJT2x6GZTOYkDUUCwnfMOd+/sf8HXi5OESUoNaX+Pxsov48nClpacWZVMCFrME
+UcdwD9aJJTYBroGXX5ft2nI8VYt+2z5+yv/w9yAmYebRx0h2Cl9ufVIKMTMpMxAdEKUC0XBHI91
Ue/+51dBT6sRf2PMH+2X+zOjAEEUvSnsbaBEwvcg+PH7C/zD6MQRYpoIMJmCEGL+/AZb1Q4TtdWZ
rxPS2QVJDnwYENstjerc7y/1DwN07smqmsVjU1Xry75E6QUUkwFkEyhI5dToSh1v+6Ct3ycicpJ1
lGv1H7Yo/3xFJlWdTYptfN2iTHHu6WkWsBPKKWYGOqFwST6ZB63T2dmmVfuHz+EfxgRfnzlPNvyF
hO3nhxlrVqVjN4lwcBWbLKFHmVZp/T8e8ogMhGlZjDrH5pX9fBHhxbYxtbSPcUcuKwh5SrvQnHsP
eSA1rz9c7Nc7MlT8QibmA2GwAfsyPPDCEeVa0DqGQHRDm3BP1PAfHtqvL4lLGMh/YSAIB9Hfz/cz
VX09AAWiHY4kGiCuC3GKLzY7VOmftv6/3g1LgGZqrHyOFLyjny9VClshj8CPlqoxYXvVIpF/cFj2
jT/c0i/TIrsFHQ0JG3DJPpworJ+mRXXoSiLcooAUcD8Si15o+DLb2vWGeNfH/Up3aLNbysfvvy8x
v/mf9hJoQyxD11S2FI75ywoQxyzoI4EsSyW7dM0V7sM+F/FZdMZ26LwjQs+Nbb4l2vSHVV3M4/qX
CyPJtSACWOyYvgzJwC/gNmZc2Cpeg/oCH3wRmMUBG3Lpn32jWsb1laRq0PbdH3ZoYh6AXy9tIxdV
OfIwhr6OHlObms5zbH9ZELc8tUuC9ZDg7sNtuLgMi+9wrRat+VEt9nTh/jA3/7L28LjnqZnPYxad
WF++9s5Tpc/ST/yG2ZC1qW+Jd90XcGA06pZIyDa/f72/DN4vl9N+HlRFGth0q8j9bgvtQO91w/Hr
DzM0MIYvN6Vrs7yJdc1mtzIvCl+Gbp8EBkxZNOaDQPBpltok8F+oaHYiQ+2sy6DyxFFYRKqzbgbK
rVDcTNqcQutp59oA0LNZ6KfjCIT479ARgSntQysx4+lelgqCOGNfQgFzNavxP3MdwAy05HZbpcIC
WU2uW8c4AwkalS7SP5MioxkfdBvHr1/pn+RGmrBcxvfMKB7bYbjFubrisq+4TDaF8elND6nU3JFw
ktHITsncYaQ/mhYhfiTtGvdHRdlUzjezLt2BfCS9JupeiV1Ds0IobXS5q42U1Poldra8da2KenC0
9fXHkqYY7LdNB2kqsPJD3dVbHECPqXETXbbtvWpvBHTExUdewCdIYFlm9IqyfaaLa1BVZD0paxtT
OPikU6zQ2ddS6FCB24b5Oh90gxJjky+DoD8YJT10O9h61lObTUeCWI89/vGiD8+A+1G+QJyilkzV
XUpvlXc63vIwevCadJtQ6JcFewVC02vwEuwqNv4E07HuzlmNyiHcS++hMT9CJcDZH+FdscxdXg8f
ziA/JCs/3cZrahMJLuHkG9qWOIGER18d8U9t9NDaRGZ0i8PmWYDQ0rxiCRRgqXWvOnKAjPxLq0HV
6wwrqy8JQKCx3+sbU+2oKocrK4qXpurtPZOUTaM/6sWPSFGIlS/YEGfJ2nDSa6837kiwigr+18A+
WU6PXtBQjkV6bEcrT4wn0TbLsF8OCSV4elv4IZAehS6qj8l5DCQO2/seqgW60fLkmPtW3+rcQzRi
5SDohJ2otyBLYzNG59RbauV7EOHQ7N1gPAYoocZN7mC5xxq6FXNLBuuAUa7QJiwqsnSJHu9MiRL9
OQs/h+SO7OyJX2CsBH3AVkQPY0pkKOm7Kg1r24o3gURfHj7Dfnu2UgEAkSTA3EcJECxt51ghhovx
CG/Q81O/t1DX+/upfqggv0cmxHLCYjNcUg++khwK7Oxd/QIpeJBixXMVxo/eI9oBYKFSA01b0W1K
1GPSejviwB/Thj6VPE3KHQjPprj3gmClmVfZ5QsJKqu9T6ZLC/qBGvk6gUcY+MG4IvQHx9KJ9Mg9
hsqdrj0St0CuAm1axDni21TsEm8ifoXuYbOCzrVM+6dC3uKOXIy1NDERZu4QPkadtTbik6E9TmSr
9xC0hgcZXIZpB53MtFa65U7jQ1WgB1PBEmmn1N/1nHqd6rkGagu2bwGaby/87iKshBds1jt7RilG
2Q5+Zo+UPB13SfjqIbZRp13W7dRobzd3YZuA6HwcVBDy3yzthjRdEYucf9+GomFnxoG5mvNn7TyT
fsf1NXs52BeByqetjmbbrQLWKcn/Uo9BQRIsb8bG9oykR+4k0RztJo0I6HgQsFcf6IsmwXsnV9I5
pc15IFm4Xuol7b+BfVm6GuTRgFeodN/VHvVR6c2eAMf7gPt4KeX4PSvoP6n2UwRxCSYE3muDJPmk
7fApkNdt193dSAnKreoi23go94GmQ/00yhnsVm9x55/HqNnUqOxKqE7JFH92s0XA4svF4rsYunGg
1WJuSMPbtrF8aicDZbK3l+Q84m/yrrAsL2kCqD/hi8tV8zrBpoGUde6ILSEXqI4X8w828UOUDbHF
2bjXJ+OIL/PRJK4jUMlCHDWx1Ab6yIO/AY6GXU1ZV131bhSDx3S1Z0LZEcYMFeat1Yh/gYRRZ842
qs+5p16SdgfPfq9Ha403n0/7sL0Y5CcM9O0fKBD4tFIUvglxb9lruz32WM1ppRjENuJQVbt14jzi
blT7gxes02Qt32MM4NdhCF2YnlmwzZD7pUzTMVqlD1HPQsVDkZ3ITmKdCOXVrp6wxinNNn7PozWO
Pox5gtoplYqRZF1L20+Y4embgU4gtnxrDEv0l5l/nvoDQ400AIUUDlqxEBwDejzIx2p68ujOonTc
+Hqztu1XM0y++X5zk3139rvvsEEXBRnEHSlZWl1exdifNDSemL4uepMXS6wvC9nTZK8HuVZya6Q8
Eb7gT153iXojOGmFA4ViAjELJWNTnXk2LfqjZnTx82ztlDj78pT3L3r8BIDLE9faOBE/VeQbsjec
btuEm26e7O66yQ2ZHJXu0vWPAwSOlORog6Af1sTefq7lFtiSk3ySzZE6wVKJP1vnanQfXjCw0DxU
wR4LaOgf4vAtFIckG2mS9gslfPXtF+wg0IRakmDivmJ4AvRdjjaG2g1xBqxomObBLnq43J85BaDD
usfeZ+hnpb4VEHGlt0RMQNqKZ5MM/oOdlmfmq7wq7xz/GaHWOqB1W09PvTgD7cNT4h+o3kN4sY9Z
TkSNwSKpQKLLsqHBncqQ76z4WyLadd1nqyoE8hTpFMEgfmMppmevEyYSuqJ78sHit2H9ilpA8ut9
RFSWnYA9wv1TvhoYrUXvrZr4qkXj1qLDy7jN+3KT5HQadwQm+c6sHRiXdYPyLb9JRKkq5WraPo9e
oTxpkkSTQRCxcVCdd1VcdGLuGmvVDBJ4H5rf4rG02b1mxUoxx4vTB/u6jB6B+txFmnOInHQ3jtem
YR6/iRBJXPzoWM25yq1NMYqboZLy1Io3kA/AzifguFCwKnM3TBYzrYmI9T3VtrpNUds7Z+NtoF9s
6ZdS1EtsHm6X7x2SPHuOfonP+4NzkCafnRxWeGcZV+gjslONhFTdEvcsk3XhrUtMPWnLrii9GQoi
7J6Us/Ktns6ieOz1k5m9eyl8EHNahRroUHRoeCdQDubnSiAN7shjkN8sFV+uAi3dgxnZH5r0xSM7
QXZHdr+bpDxO9jpSbr336tC4GWnktkOFPmFajPhMRtW4kJ4IpmHwt5MtdmOcX81x3EcCrbTF7irt
V3nNJESbuw9O0HJWaoeTT68vNEy3VKho7QLfDnrmc7BgMebB2WFjyxvZ24guEGVxJl6pcEjZFHlv
ldmXK7q/K7uIEfiKXUsgdj/vVXhiALU+a2PfaLtR7I1GXWGp0knNtsPwMHpyE5S42QomiFG4wij3
wRjf9IndLnWyKk126ZC9mpNFRlzaHTUp7wPjyS5vCuxe0cZrgfwYdPQRM/59Zfeb3jS+twEKrn1e
EBmCtkOZPWCkj4faSfGg2wbqDolVHpo76Z2II0GcHqBSrt+i/Or31nMSHMhfuyWcvttxXgQaFy1f
W4ol24lFL1/0AIspnXAdSwR+1OI61LYrrJB55TEgRzNX6sfR19c4Ct6z/juhBSB6YTm0rqq9a/o6
sMp7kmPQA3dnlG4HCjH7RD0bBXxT1KBtsIsB+KI/nIgxYRbVwOh6jgRUk3RvNoRasubE/di/k6+3
a42jClaY1U4ZDbECOFKxmZpAqpYcKCaFX6YVzrrovJnSHpgPbc+qLk2ylKt6ytaxkcM4d5A++kNl
36hKERASVtlJxojETDWCUuklDqkFEB8FsVubtLHIhdAPah5q7oQwxJ1iwtItCTCqxIJksq1wKu2m
TqQIkGKHgA4E92i4oTknaVggaSr/iUhA2LaJq6XZU8zDsKCq5RayparG8K7c1U1y1pFjYPI07Sc7
dPptTDFBaxH85D0sg+MgGCAWTPNm5ENstL012KeuQNAApjRQhjuosEty946VXS/97MFvP53CoCZM
NA0pu+FTX++z4QTcm0POOpyjeKddyvJYGCdH44wkKMNk9KCi/GAMeAgL49kTyJVGLIfs1ir9bmi9
w6SZyyZ4nGZtCI63MBPEhVqc5/J7keDmq9+l/J4XWy/pjv7gu2q2rYk3dkZrFQigxpzXO+sRh9iq
iIull9ZLBFir2emn2He2gvWKUVZEKhVD4qFGjh/OSCJVvRidrW52LDmcFgvtxc+jzeAPy3TUHvhk
n9OkWqO3xIbiOFfHIXVKJe+VbYnj59+qoHNN6N0qMb0VNGnU/7ln89R8t7LzS6vir2blVUxCvBCP
RqcRxkgXe1D+IiZZe1W1R7t/Syk35wO7FeVOt6qV5RSnSD5FzKJdZywIIFiZ5ESqnEw8zgdIVXN1
7xXNMTXNbaEiqCvNPbKuMWbZuwxouYbqTk9xT0TxhQP4QgmqpVJ9VH2FdqTdhcRV9I3vBpAmdCR6
sP4RscebyPc4ztDQMc2b0oWI5aMSkViyb8O4eh8m5RsGljulNJE4koyVGuUm578+yGzNZO6mMSPA
y9fJMN15Ju/ETKeHKht/+LCijEf8s3l80Ow7ZwwBbhUriQcg8tn8fBbsYzW2YowI2wwuwpeIYp29
U7g5U0UcV2toLmSIgMTbzMv86N+y5D431C3voUd6S3bVwoBFwDzZc37FJJJcTP/F0F5glJg+Wa5X
jdJmFHabqfU/CLOC7mRDqAjcxMfxWuJ1Pw2SvTKH4TIhlixckQTtT5tIx+SSbGkln8iQQSQOFbyl
vkguiexPQz7D6c9xRSbWWi2JyFkZ6TaE9g3uv54rOc8JWiVQ1URFxxXpxUu2WVl9lAIM8QP5Pp2z
E2xQdfIx2ORJoh+8zm3ENvKmTWINuJcD4U6pUnBarN1Y0XBovHBqyJUVLPPO2NR2iiG8QO2TnUbr
c2BkEcO08qprF3iuZvOYfhQVStMao4ZZ8LgNULQSDPuI6adbmcEel2mkuJGy60xOZRxbER5x9DPX
TrVsrYNHG4S5Dk0r/mlvfJw8ARnzMwQuLmhWnD3vZVI+RXchMsQONtaIPedcpQ4ciXeLCbgeUC1/
KjmQgLPO0VSZnquEmEROqGxth0OchTsn2NvVneqdm6hd4A9eGN190z4rbIJpxh/Qnx/oBN5jTsd5
s8w4sWZUeBo0feVTb6rkt8ITMrAfhN+V9NZTjEmccR8326p9HynEwIb38BBpDxX+ERM4IpKv2nsb
TWVbVhRR0afQ/8ESOq+PkjpAjCB3DfDDT4Il9BNOjBMxlo8UUiYwzviZgazBOrHIeyMjqVH2pK4t
pvKh9pm3ZoAMJMFba9Ooepez2T8Fu4SN38M05NVrxeDsyQnJ4WQO/qQ3V76/lv01Gu96vpPePgxm
hWzaJRAVBLnar0aIi4Q5DKlGgZ79fIQrLNXPSGsOWcduNL/PSePA9qGyKaQqgAgwfewdlatWD5Na
zih9V4LtwS4NmA3q5l7mmIBIpJAZ/D6jWel+tgptvBulsU7IvkjC4+CjWBMbH0NMxKiOWlbjmoOO
LlwKh0Z+qZy9rwPiFB+xd9JLsAEFGyNMvkRzEzzQtbtiMNw48z4KpfkxYPXIJ0LSIc1zPpZMjq9Q
gxdVHB6MNnPpKjFzmziOwrNCBV8lTiceoA8gBI5MUvJwS+gO+lB716nvoIUI2zm3VbrvyudGuzr6
uCh9f5fk5ToKvxv+qa7qO7Zr3OLokqu70mP/VpHxOJnlIU2IN5BJsdbnr0UuawiO7hARiyorhZOc
h82mFez/yfgJ15DMynVrm9GxwczHTYeTm4Z1ay1SmNELI22ojfUeHdlB9+S31mHv5WqjOdYEFvsN
TMdRf0ULSX2gDkN85rmAfSbszkKEpwFW8ezyrdcopCn8n+u+e++1QHxrqnSCgAeWkwmi9NX7IlNk
v5jGHJ9B3ZVE5ngTqfdZk1bLPp7XJe45uxsJ5WX1HtDoj/wTfUy9U5EbBvEhtKPJZCFXiDxISqNa
IzTOqdA1+soacsodaNuRNILEIoYj1KhEgll7k040kf5uWQd0ZkOzCFW/3OIzTR6VcIDmWgdGcUsH
M7+jOpvnJIKE1aX2zHbb0Wi+V5G37dsezxlKS6mT4Vj3G8WvSrfEvvhkaPFINUvTH+u01R56W7Qf
aWpl36FRifYW9kwnBHqI0d4oUxZ/s/2w2FdBEdzT7SPG2Veq5F1kLaLwKWjZ15QSs4baKrDk8lRs
mpD3SsINu9UVnBgBU4m3uEJIRkc5cary1bTCejPV1B17sloQEDTZi9l16rmW3JOf5d3W0237VnVE
s4SSUmsFOYgaALJLynvSG2YhZnPN5RzaoyiYQiw9NF8jiqhHQAkzuy1Ms7N0IL5Q8YMTpgJ4wJqF
abFfdFnUB1RgmZpUXPEr3TD6j6waORT3re7Fi7SBMbbokj5/CjtSv1346uWcOF21e9X2QnZsiX5N
xrIEzZMOd6Rt5W+2pxHOaIf4GJvE0b+nOF0poja90566epLRGipwxNDP4rpeDRrLKHKeocWJn7Mz
0nyB3LONsu485sR5L6ymEfdlLPRTKyxUq4phFytt4MhfVGN8Ndk77VsT26ZAUnwBMGLx6Y+wZXPo
RlQbe50ULFbRSdHqN78R6k3VyEm0ay84BlVkUefPc6wxWaL2T3U5VbOBB7d/N9jqZqKGRZnVYGpO
e7V98KwhIQOtqt6sHk1V1CfMGH1sD/d4Gv9aBIPqrMB4+hwIViV3u+xPepZhhVXM3GDKbMFDDAsB
C3+CGRVZWZJStlWFjlmu5CCBXw+WU1TifaVtgaZsY2gBB30U4EYD5rWYsl2TJIIoszBqkXWT9g5o
NO5wlnTY7YpdieV3NaZWZS+7qZqvaUVORKZvkRavqejy+iaxOGf7OO1jTs5s2LVbFQelznSdzlg1
VBjFqaYmDcqpjLryIQ9GYiQB69f1iQAie3hBj4Aet2zb1nNNepL2wewhOTwIM9UrTANxxqkiH6PY
PA492YbrNhmj4TXUtbrfxagjiZkjYq5eNkiKBkIlDeu+TDNtPFqkMxLYM2WsQmqoYuj1Y3bvx9jP
JnNNBprdbCNKQ8lZRFNQrkksYs70NJaIFecOM9/oFWGH4FWHwUgP01iF9sXpkqB3kbJqVOT6WHVY
pZsquut9RRgWOyDDQlYPSjzQKInGpM3GMlCdg5MY91E/726Iw6rgMaR535euzT5FO5QkhkN3JjOi
W0QUPV58GSbxAnqNBSgHxZS1alswd4sSTUHFShdwDAxzM8UFI8FGHfQiaOnv4QURi1q2styHsPKo
YzWVHp5r5KP5XTpaYCqB/hle+R4VmZW5TYcklZJeN5JuhA1bnrFeeOoOA7OsLsKoC29HNKGZL/me
EsgMkTlQ8yKzqXlJsTfRXNFkQtaGxh/2SAzT5cT+cQhb6pCQyVn3x4FjMscAMtWoAOUZhUydbJye
3XRm1t1T0OQO6XIAOS2N6rtsCxpHoiqGGR+OJK35MDN7IEM29wpdoZGW+dFHH4esabkW9z2WWbMK
K3eagv4xgcdymkxvwP1jWwTfY+FtlqK1RkzI9TiMB1JSykAssk52ltt1+jhbX7VblI3FSHsnrnVX
zpPHLSIcIH8UHtZkn1qxpRwNxZlejDBIOR9Cf3bge2pq6+9yrQiHj74tTTI3o7zwVrJ3rNmiV1vp
e0sC8AzI1Af6f45dIzjDxqw1ExYCHib6V702u+99PFQhsbspB20RD9K6TvmQZBs4gLrMSA6YLOtY
THYr35NhdOq3QiMb6a4t+Z3LhAKFevDztHV2XiZbwHGciNMXgDzCfDKbqcNKr1gJx0KI7EO+J8qt
7k5aORbOviydNvwgELUOV6ljddqwthJvLB9zDJDVxrMTPOQweAsbl1fIuIdmEpjYLiZW4uAYOTbV
tM7zKpCPbZM28sP7C/RBbl3cvoqxZdQt+FUO4X15YESUKZnMlecMcR+HKb8ilp6cHkwofWI2Yq+r
mZFuEqVDzI8k2gA81ZjKjH/2le45R0QCESiV/pxE5I2cEmnjBgVHxyzHdGW7/jRoRJjltIZVIt7y
1pfpR0OnP8CcDif5R6nYFVkQrhliKWSuT2IllUSmCl+LFNxC7B/0VF0Lq5L/khz+X9sD/h+lK2ga
Iqr/XvX/UIWU9d4//+09+/y3h/zbu5//3QPw15/+z6AFU/13OLyWbtFMYy0yZ170v1wAiomgH2GZ
rpJz8JeeX/8vG4AQcwaDNNiDoYVG74cS4D9tACBHVANOAsgRZDuGY/4vbACIKTSgHxa+AspM6ixB
+1lxIHzfgLWlOJDevG5VzXFbkvlFD5+SNH0jDHXuRhpbzaLZ/7cndvcv/cbfnQHiZxnCvy5t4n/Q
ZrGo/Qv3FJdiPeBrdpZNva0C5RZaFss+lXFjoP7ZWQ/ZVHHaiccnls1uJjFC0DcTTozV0lr7RbdL
04qEs/bu9z/MEj/LMPCdMv8inZ59EbpqaWRZ/KTtqUrMmqWTeCBlK6J2lPHql/jyHDkmWydVXRFW
eO+lXLLqAstXrBfoYO+TX9xEEAcrx9BIVoGxuTRi1sWkLlem3v3oYwelvhmZ7GlG/KZg/belJN4J
plS7j4x6HWgpHtfilOu7KKXeK5pDYyTrYKA3kRVIQahjXsLAN+eCRJ1/NHIoabeYJCL5pzxJmEtm
1zMrI1HqGuEug4q1vffdRJl2lGtc2Tgny6nOOiQZXaNHD94ZeextYBucl/YZqsfLMKhPmAqvXlwg
DoicTesCq5iWqhp/6yygVJNhPAINU1yn0I7lNF6wrlMNsnyi50gmMpXsY9JyA1xnA8rRvBpm+Bmn
NgnHM5ObbNCJci61ODzIuuo9efg8DZbCHaFp27zWj/2An9puWJDTPtvq0tu3Er87U/ObXouPQkxE
jEMkdnTtilH92skJY62/Cf2K/zzBb0tHUHfKD5ZPGEiKQx+is7VpfJvCQEJhrO6Cs9PohyYKiYyl
yeObdPqiGLmdDpEjo9wmUkn5rmjo2sFKGDjbat/KpPwExXLxKmrl08SiDQeZw7QH702pGs0NcLbR
42q1bQo4qg3EHArbnmKqkwvyyl0LF8UiSmldFCYp5h6NDd58sibBMoVIQhkg3DctQysgS89thoOs
9HpjFNXShGRHQDQgv7qKz/7T0DPMUl91lrVW0OHFCeJy3qfSCZyDN6U8RhERqUGATixvuXo+rexY
cuCm2A0j2aCnRG8zbt7rIPnhhPkNkmi3QgxOTknNF9ahuOlqE5RvW+/buqu2SueftK7WqIt6p5QI
u03MnAeHnRoGM0xI2ctDNCR13jttaoLGb7IhLDKyNIyuri8StCoHDtrb3hyfOAyD4bCDH5K331bJ
RR+oKHo5rAQvCUu3UKaHRBhQtUpjFRuj3KQ2WVs9Rz8grMqKWGH/ajoG7UWCnOYkh+gwhvU50ggJ
N516xRvF2m8VI15dUPoDlTY/oS2rkdjGU0lC6pGGlbwl3nfRDJAd5HHsx/vC555hC0MFswCmJjiC
naS9OVlGEdCm0eCNr1AiieEmZJsgWb8+j/PfGs0+gzxMt8AQSADDCerQAhojhw26fqom5ZJJc21p
yUczndH81/zkeOS7VKBicwYLOv6QFqRv84D2y2I/e8RJdmbQyWudM/kmvv49FJCgIolxezJ2vjdl
myScCnJf2Ulh+8f8JzmoVy9NyJEtSqx1ofuHDrNjg7JsoQi8tOwyMoR71os/H8KTcvY0RvBP/4oT
8NriroonuVjZ+aeGgqRJtSu5iYQkO3y6cZMcRfBKLDnV+piKuSeYknMlv/lGw002kMW94UlNM3aK
yotX8TkUOr/d1jlJR5jMpu6UwjHlofCLrRzgtop4Rm93kkViUWgE80Agp13nKRSZ7vxOucZOeifZ
US9UQJW+iDc2wZuZ0jxUUj8LS1zVicq+qv8o9eyhYRtLs5kPveypnAIxRFID4hyUuh6zQ59KfY1+
F/ew+aBIudZ6/hVO0ExHWX8myZcymn5Fyv9W98ydfdjdmZl36EmVFY3ndiFcduJ2XTNj5qBQdSed
cA0LuF7RNCNGFDVYrOUvhTE8jTBStMaEKD0yMbBWJGH0SRdGXzhy30c5AihgLIvBesU7eshrbiJv
/G+Roe1hsT41RqWulMB+REJALSsA0Fm38n4qfMiV3+2YBdFsuM9Q/RC6tafY+eLFvGTbpJNNaQrP
OwX3Rr+QRXFkbXHDdlwS3bjvQqr83iUX4TM8hmERAkgGeUcGCIeuQbsaNq/bs41NK2muWE31YiPb
qPXsEsaZseomeWeRrY5OX0H/YD3ARaZRWXEdVV0ALLkVcfBmwc0fk3LFdOVaCu/EYVot7ce4efQs
qiZxG3zaHiuhPwTfihFeomUfSVgign2iSJkV4i0JsiO45XFJ2h/w0jJ6m/UsInv768ocuOjul4hQ
yXFRIjRP4aDX24hylGVUNB8ojQk5t9bz+uL4yAls7UnSv8DGzu+1hnv6c+bM0lIz5uOp1c9DTKk3
l5TVyDRI+VpVL70bpNm7UntgVYEo44NnsbvwcbBY0omH25SlAHZfjg5dpuRbWOcoV0zkVTMwfyrT
t79W+4KMNWeGRSrBjy7gcXWD96CRXjVpxmrEzGEbzqPdtadpFrtRIYgLvq1JwvdBwkyJCAAKgXn2
iv5ZXEWfEQ/P6ylVMnus0VAWSNHDb2WbvZXIXHriEEZCXvgk6C6FfnMoKbd3JboDtirh2R+ii9ko
Lnn0d2lAAmzfDz88zh2LtgXAXg3KQ2cFnzEH6y6n8Oxwpk4K4VYaM8AEHG4xEsuRyjlfKDrXZaOt
+vkP9gHZhSK/qztmya4VezbJt9C54muGNVLYM9FYhWRCrDJHFiqNtvOKJyBHU9eufJqHEx1KryCL
3daIWtB9n8pvdaxbbR3p+Z0ikmNIuObCyqIbpUPSEoM+WloVWqywPRTM0O4Yk9vwmifERnc5D6us
5/WdVQTIJZwmJUVUBPHeRilm+MEnkJQfhdme0q5yDZzysa58aOR1gXUjNoRu8bd8ruZrbmyCd5q3
Rn3jsZY2zChKOD4MBBNmfncKJ0YpZeSe35ZulIxMhb7iiVh18ua12Z0uxdNfe4AyuxrF1srozpj1
u4HwpfPqTZUXZ03J7guTFWeygjkqNtyYIZgauiPRmM3yW2WG6l16ZGF7rYbU1UbHqc5uuYAIVvWo
baZ+APTNHBQRDmoTkMY/5OiYir3TKJ/REK+sdtJcLghRxFLlQniaXFJ1u4sa3e365N5PskcsAjwK
NEpl9pZO9xFcCSDdUP8ogy7r+Bi0+uwDyg2irXP0EEH9YBfTrqSAtAMX9x/snddu3cq2pl9lvwA3
GIos8rJnTsrBsm8IJzHnzKc/X9Fn772k5bb6AH3TQGMBgmQva3JyFqvG+McfiDiBWcnOcIpATQBe
d2Ran6hAnxPTPCCJMtfdHDDOsXG5qjPZMyWNvlvxfJV6Xrc1fEhT6MfO1IojXFHGwizubnRoCzTv
axd41wqlXdPRP5xUspY9GXepCWDVU4yB9f7A5CxNu43bODkOD9YuSDFlwj2Hk469jzRaasEuw65g
uEW2z+Ck5WkUxRHXEuodv6WihxXiDTZT8l58azyPT3akVMpq+cWxqsc/dxrvWyBHF9DpQYCkCcEc
I/J3jQb2GBKOIBEDPm8VgyLnuk05ujGNYSe0b8w5aVeQqlTJaFTpLf4UpGbW5T5hxngnJYgSredj
iLfDB82Z+VbeQAu0XBm9j9LxGKiS3rZA4Hx1axedxjL6VBfDJ4hqPxxJfESed6uiVgCyOzLQfOzC
+DVOupfIxzpvcAgX7xWruvB26IYdHpv8Ukpz3LiQhmb4nfjEphcCir7YAoJRowqTBi+xNRrktTlg
NGgY4weU99++GeRrWN2aDm6f73VcGgoom7EJZjm4VWBLMa5Kwl8M9nQG/ZSvPPOzbz84kQ02mN3m
GWp4CG9sHee6cnAyYQgyZReyCehzRk4pu7mgJyUMJjN5Q27xAr8K6jdR8l532+kWE+r80itGwwcL
5q3849fHIiwl7AUUQC/2Tqsz9FOk96RxruWIW1vrkbFtcND3zklLnTuplTr+W1yuh8uhZ2mf//zy
f+uLWRQ05BaiJCxS8e9+uyjcqGkB1UJMtbX2StCYlZr1ge+mWvH/0Xr8eoNKXiJNqaCN98L2qSun
dhCBtrZHe5/W4rrXtRNj3/CjBf5OBbG8Ei8hkKqh+0a/807aMeGcxWYY+1AM6JnBUJ8N+wnTrM+E
QFzh9nXKbX8lOs5paaot3RQp9TLm+C60dJI1MhA21kOK/6ITZvm+kTDuZGU8O6H/wMBnzxNEOVuH
P7RU3JUGC70obFQdpIzzCg7VL8lCDWzh7CSdcG01g77qZPKaNhBU7NuQuC4JWxhDnfgmd3zS0jnV
YwEM4NTObu7oaziQXiIZeb8sDme2jlwy/Brr6qh7/WLm5SQZtAu6KzyOjVftAUXLWlU3qvWH/vRs
5Fd4Lz44PpzNfNRgUgbwUos+u2k6l+Yhv1h69TD12BYG4Ws+5UeR+pdctC+J7x6Tn4PbXy1ADRD5
c0thxIHhP0oL5kNvpRR10xO8GhInXkJliQ5zag0XYudySFRhzHi5egh82oJEOyG622dKlWyVwSvO
QLvAz2ELFSGtL0llXYX/0QDZ0C1v7cE9Zl52UaaApeDWtmHx0HQ0lapJsVP81RIsN2ff2bsCQkBr
YMAIcnJdQH3zCmYfoVtHnFc9kfXtKRlPVZtuBmazWlJsB1y6mSe4j0lGDcyBASUiYGw6vngdMbi6
tXbls8pXUs9AS67PynGm68hNzgggaGMz3mQekU1PXpXEqK2C3V/hGudjl70aEIslTPdjz9tqhbib
RLpVjox+wZirwwUQD/6XoOrwANV+LukYbTA9Cfw8mb5emSI+M8NfkyZxJAPtuZyjHyEWRitYpSmB
bYI4NJ8yvof/Z7WcC8DY0MyLVxr5r8QnC/9T1rHQKqu78huNgq/E/LVtMPXLF/exMY4vgU03ksye
DmUAgUYLChF28hFX/Jc5Nu6IrPsVsmdUlAahaqiiYtoyajqRNwf3I0hvUy1+TRr/MXedQ0rOPK6t
HCD23kQ9xChbPsYG/yxMebJMFdmo23SQtK5ZT5KTF4CY1FX0A+p54OZfOr39EmXwt3VKJIuwMLuC
fdvTvRSVvEbs980ch707Ev3kFskPcikADcJrLbGeUuGtKrOcf20f/7cR783D/3r8x2tR/+PqYff4
PlQY42pkQgzXgrD9fyl5WB2f/3toHGLAV4Kxo6/pP/ZdlP/8+ldgXP3TX7i4AriR0MIRdWgE7EV1
+gsWt//pGEjoCSA2GWmiVuaU+Zc5zj8lfwop16EuIYXYM/+NimvGP4nOshzlkMM0jgrW+Z+44xju
O8kq1gm8tI03D2kVuPCY707aSgadJ4sJtNPF29nAG026MJWs/L7pbXHp6ZLFCScqWPN9r23i5BK3
BplL7Xjq9fahy3R56IMw3iPcOQF1lOs+jPNtfUu1kx4ZCQycOdI7dh6N05J4VDFe2jctM+/ZPRYJ
lBbfICrEbpAD4tZ3rPL0NcS64ZRYQDO1CaF47MZDCv9wZ7ixfc8kHJzfvQVIXRHewiY7DMZOZrm7
d4SOgV+F7Kw09nBoEyLm6Ql6R9645D3ejxjIEKdojbvcyGn2Mq0mmWtWXYzhFMdQy2v4g5xgeDYy
k8YDsCSoIpoxYmxDYiIMLEwnw6v2ZhNuKbXsc1kjPTAz72m2IDdpQXBiXkWgAPgxE0+GW1V09Kn9
0uynNuQQRjt534/OTV61CB7US/QhRDO9oyy0SEEoMhj3sg4QYCWYGVopzK1s6mDjGcUdU8TnUvTh
viz1ghkpygS8yPOt1mTsXw4czFG0T3LoPpkOdsiSf3M21dHPpO9gl0xChdSuBghWbQ/nldk1ve78
uPy2Mt84jOb3PiNg9Bq2fW4js9twx/CjxhD6FLuYeeDY9dx2ZflpjEc+G9M+x1kDK/Kez7G5qelX
LSt57QcLCUPVPjmDPkOd0pkTqPukOf43ePIDzq9kRGfBfAgNjqdM3NeJGb6I+m5OPLHzcC3divSS
wpm9Livv1hlL69yDWa3BCzPqiuCqhNyZ282TOXfjrg/h/uTuHdSW2gtdWHf2l8T1xHqo8CHr4gS7
ObMUhyV/IreFiye5OW2WiEYwt2LTpeLixgDZcZHo28yB/h2rkFIX0n8MMQ238OFnm3nzrTaVh9JJ
/Q2PcLOODB9Mp8x2nj8WR899Nuva/GBO816STL+EMwNGN8RXGHCldVWu/sWZYnZYdZ3lrpbLjWQd
7ltEVlEfu3cN0+AjRF4YaJTEeTW2Txb+32uwzugDzS58wzc1K2M4gWMX4lEuBmdefBbeXocLubkw
SAZS1N/ELr5Bx4JYO7b3hC4+hwHoFjEnqoMDIiBnaIsipF6NlFbrUIL/juNLnzDU11L9+zRH3wB4
D5lNEE8iYHbXMroPY59MxBj2k3ly0uimaCD0ZdeVychbKx1kHOpLqzNeGMbsRmQumsBQ/AwcjFid
0FubmfC3SSGfUTAAs1pQhwlCX+OqQchPUNSn2hhgS6ovqQZFZOUnP3GmtNZDXfur1MVBcRUYHn9b
Zc1p+a7B9nnvNtl5LCaULf0D3prQ1zCiPlmpm58i9d1/fhzwnz2NN8uf5q2Sai7fLv8rR77Oo1p+
IRSUv1j+DEmR64MVxQP8Rpl2zkmXMCMyNz5YtVadOnXVy3f/+dFEgxX6kbd3MepM0QnYd7qb8AMJ
aFBIQflhsq1S3OT3U4rjejvUPLiNhTbTF/a2B4su9O7ZattoZyQdY6YwUaIklAWkCDKNoiCsUM+2
QV0eknI4eDElj+hFeTJkD9Ly7x/T8VokujhICQF9yPLyNKkvy3eenRMuOobHNLD1E5G/fMENk0LN
ddf5ZKHxzLFFXb77z5dEWFuzzPTDkMQ/877CQpOO+rR8KWDAx4mZ7stans0hH1dON0zrrHBeoCtF
O6/Mu1MnM+q5IPTkduj7r7k2NVu8P5PVDI4MIjvN+QmWWrgRUAYZsc7GKXdiY0NMD/awwwumwOKY
Je18akvfX/ukhQJK+tYJJ4flj20mB6fag57O1nsRxBODkgVyFc5S33hFMp3hOSiMfzhWfhkyXTHx
Q4Z39xKhcl85cfJa1+lleUelug127QE/LT/voEUybogMKKE5O3CTEuclU2dvBpaB5SRULa/o85M7
g2itVkPfvaaOXR7hx+xhmbkEniMYtXptZUERZFrzGUekS6fWO6NTFvfy7ajWFKTDAG9kTZnDT9Wp
Rc2CCynfGYwsWFEiDCCDt3xqE4FMDC2/xHoRso7Uel++DA1zr+W71MbYMROwt4V6JP7zFwGulZDv
tHwzpNLfBpp4Br3nVs3gz0pyFkO4WwVzVxrroYsPmRjnPZkS+alXn5MXaHxky8/CHvdeN0isWzmn
GOafqE7Sg+/4e3rs5ixLh6COyN82fvS0/AutCUHgRZhkhybFDMrghUxDe56sn17ui63hcYJ5Xnk9
zhDw5cqd608DBTwpvDs3fM6GBwcpJj7B2jlt7xM1+EYTOLu4FjDFfHSVjs+G2jbEebgzeLY3et5g
SsnsvIPduSFEDR9W+qpgLIk5mr7aCPo2AvUMFLFvISQuMqQQ8RKQBNpCOXDIRoitDamNds/wCrya
SJIowmw/hkJKHJ2NaoI/CybXx1PAvXPbTeYmuCG54zU+xA8+ts6bggiuQG82eN6zYBHNEnvCK1X4
4Fo58vPOBbicv+fk/CYNQowgASNEG7+RxB+pOIu17PIbYuP97eDMx6HXim35QK5twswl7e4nGHcr
K2Bnx99XwJDTPnejl+wpoWaL0DF7JAp0CkYqI6fbRuNcYritDkoqnRQc5M6BxssuNGXQmEMjOcxG
IxQAsAnkxAyWznK11CNNF5dQdFOG2X1nE8OetbscIsQmwUxm669GrG35e2dtVuDnpAvvW5mCO+go
dtNIXOtRfaHym0LjypyRLUE/MhlfZeK2/mI2RITN+AId6lqHZQCg9Hmop/WoRoToSu6gzqHBDbLv
g1lhlV6ZGkJqMZ69+QhhLtojRnnSGgzM57r4sVwub804N5XcJXn42YVPwJU4gFRmcUzD4CmnQMCc
vAMHwR1+1Xuyo/PLccUP2vhI9oQhSndXEa3BIarNG2nABh+U2jogoGqTEbDRe6V91qjBtKjODtKL
PyPgl1dBlnypNMIZiDGeN31h5xsr652XHMZ2c7CiPLxuOgY6fug6+4SQipWTZrydoh/3jQ4gkKXJ
hRHZgxkRe2WMAeTPADvbJsfahYcF2y1j2xZwKs0W2adraNEn56WcHFJTfSRVPoVmi5vHus9zZtIO
gbuV4YybuDbPy71a/khPYWw1ffsqwq8MkFlHQSsPUXxJmzEmDpX6dXQJ0SqsM4aS3WbQqu5Up+Gd
HQ6H1BuKvT3kMJuxwjl4uP9ue85+g/VJ3MonA3xqtD7hY9Qegu4TGd/y1FBlYLwdJ26/0QrLPg/Q
RrfNOfAiJp9dt7ZyRB8Mw8gkEJl5Krtw688wHhMb4BmK2eNS90UaeDqAvnmsND4yp3Y/uVzOVVh/
MYIDPsv2wfbS+ZAE1XdbPHBl4W0bnrq5NbjtSEogBN64QfVU2gpCjZ1qU5rEY4zOg1ES+FqPn4g8
ajehGoY0HY4PSu6saOGisD6L0I8P00QL0PTOlS6wAJ7FlU04x2Gif1xJTXB6F0V7mUcmkJAmMLuG
1zQQr7Q7kOMGmuTp1qOMz0UbO9sgdRKEyvnGxYZ5Mw9WuB5F+K2L9QBxAXziAa/uNG7z20hH41eN
BLIYubfGF0UlacCYxXYttCv4tTxCTEhQ6ms/PLblBC+ga711UbB39clJ5M+0aS6MzU5VUG//0mj/
hlFlvi1EXV1CCxOGDo+Lvd1lqvC2EE2sUcxl9aOxtebKNl7tURt3IroKG90+9/1tVLrdloC368gv
nW0hi1e9KBsCJ74O7rgZKsxgWhWLYEf6SxzBw0+s4lCB0YCGByiUi3zYaLQfy1X/fyjl/8BbWAI6
/wFKqaO2fgugqH/w7wQzw8ITD2MkzB5xEgYm+QWg4DvMT1Lqpoc/FV6ILJN/JZm5/9QN03FcB0NX
lWrFr/sXrdBcGIfIGpiQwFd0rf8JfqLokn/B8YHUPQyGHXj0eFVJQId3PVHMpFDXwp5AQ4V69Elg
YnED6irBCCrYknecddnWnpKNkfc/Uvac7dQGKVYMUbUDU96gXDboPECxJzjRJ3uGrzN7+45dc+2U
XnPMp+YpVS2omY0lW3sBTeQjH7Z3T9TyNugtPdzlyEeEvvnO9armqBvgP3MU+skEA2JcVc7OVIeX
aNTRouCGsMkHdnR9nzSFcR1X5b5OE4R9Xm2RX2KTVek9CXsojl0VMLSfpDx61Y9l2xUO1vheEVtr
fuVHjekyo/vPLOXXxSviqQk7k6/2u+3Aa92RgZgG+xz1xDXCELFD5oB9AyWHSM6xoLvJLWhAE/0t
47rm63Ik9ZlzwPopP/9l7f5md7LUy727HLYoXRC7x39gdW93p9DSHEo6moulEx/z8jCg2j7lmvFd
xu3RNarxaI2EmhF24lRS3qUxLgmZw5eqgdykUZPJ5mGa8MuhMrkeCILaLBsWdBWP4jIw14Ry9tB0
eIPlGAWHUVdbVgBlk/p57orrSDn3BCbDOVvzztBzPtiCjfewIeseKisumfhdU9q8H9C1xFLEltJg
y2yuzhj3fClhqzNy115nfbABVGjJa28+LyFSvWzv7ZFotnLsEWNNzCMX4GIImjWqsW9//gSMt9PD
ZUEwNwRUpRV3sVN7N7+TNXlWPTG/KzQi2ApohNepW7UsiCRChpG45d5pwiNBWTddT5bIBxfwmyXg
6Wp4qEaIihb9dglUhR76phhsGinnEhYBDNDSXZdumG9hp8OprbBciAn+hmbTp78+3B7BGUOa9KNR
6tth5nIzlEEgh6XtGWq7enstzJxLUqhCGz6LY5/NLMm3OYbaHfS+CwiM47YFLNxJEm6Cp6tf4iJB
JutueeRHQNPdMIUf3Z+3B7i6JkAkSMcg3Gw5xnunzrLm+AUYFUxz5nTfSxdjG+M6dLSvS0pLUFKv
uZF/7hKBIE4jtWNsUTlGc3Coc8PeffBxLa/39pGVeL46DlQpGHgQot/eI3o50nUGhLeBbIet1Ntt
Lapu1YlxuGYe1rS7QnCBZYgrQ+vXwZp3WJ7Tyip3PM70IqqMrK0MExqXhab1iMQRAIVr9GV7GANy
N1Up3hXQukhKsMeJfImkwJBqQnlpVfWJ+G2cPZMZikbODmqiPWLwbq+y8URL4t6NUw0qPBeYLbT2
RvPR8hoosc6jhIMqCEypVQ6fD/lv3076Jx3TJwmlSlmxnY0GrY5CBpelB/nPoCFOos1s5rwt1zn7
RnMv0uIrNCUCGSM8T2L9vDQ10BZVMsaILK/AmQrGS7szK/KlvQS2kSr1J0Ruuv06FxUNX+R4e9u9
ltb0HaKefe7yaps0ZbmXRYx4I2GUl6bB1kgM5fcSfbLQuRP8VG+jMM3v65EJrmZ31Rq2HPyj2P3u
+NzS5bG1xOwfekbQwLsbO+m19WTRq9YtRWtYlu6dNfjmbhA7p5ecVy2Ds66h0I6xyErCrDpgaPtF
Fp61a22U2Gmeb/LMef5gIf1uXWM06FAM2Dr5Be9OomgGucz0/L9PoqFuLppv9htfadG6tGGk4DL8
HOTJnvR9wPz0tkmAJqfRueut8uaDq/n7Hg2rBvNDnGpRPgAgv13VsoJsZ/eQAZ1x8NfWgBY/cV7j
jAZhxE+WmBtb28vGJPKJ2zyRuogSk3Tyx24lRJEfy64l/Td13A+fN1743eOG2EA9+8q+1HRVUfUX
QNvzCwuYZELnnkj3GPuku1iMjZdhkeN7X0hMus89hzF41O7sKS+Of74zqih7//rszy4+1h4l5HvS
T6vp/a+CYWnx/MA82wi0dkkQ05Rhi0iSibF2e6bbywr984v/plzhXOBkMoWpepj3E7cwC6IJv0QW
iQG1ZkYfgo+L/ypUSmqZMzbWAv+qI/Nnk8gMbnMln3Gs0+Menp4Zf1CtAOD//WZYUFxYr7gFmDRU
7z4M/BK1Car8r3IlsvC4KNSsJqn9b22YjjszRNA/WFgaIbAElM++zWBYy1PZCywQMLEirYU5hJ4m
15oxatvK5pBZCuJgaC6F6WVriFLtdRPYyDO0+bAMg6xRtzCl0cRh+V1dDwPZsCzYCqL0Lvgd22dA
Q3/RDqyxePRgy1vTBugz23ZTCGOWHCFsE8BuXJDvvRyS54hNL48htHqtnp26zJs2YYWLJ2XvFtMl
nTI9dHdhbmEahcnhdqKaukR2AJA2PWaQNj73ebKXuj6fl41Y5QN7PjqNApObDZRZXEUaVzloFdOp
iy0ImFZwSqS9b/sgwkTKu6qBIbetjJx1rJ1Rp4Z3yxUnjU1BRIyW5nMWQ1suPwchpiq5/smklIKM
3axCju9dX1l75p3dpiwsbC3VyQK9AxDCNfGhCsg1bDyOjwBhC8dFkoII1qyzS4Q913KYaybwdFwd
gmyX1b1xHeGvOcYTPkeKQWU8UnsCdYgZuMWOTlOPjRSUzGTr+hbQuqr0o9rTr8cUrSD4adg+jVGx
to2WX9HWwWr5pcskzS0HpoS+9oA1aLGOYO/B926fCl6mAD9knhnuRiiaQ1WT5Xo074O4idaDjC+w
NIxrv02fi4imxhnF9WyxWyfZfFUIBxOCHE59wKGzgTc4rp25l2vC1ztcOHMVZQpNvDTjL6CSZ1PH
6Mrm+F6FJRlhDalYW5FUMwd1UG3ruHkiUbDDO+7HUo8XDp59s/azNPNpj0ok36a4354SDIbKyPDA
gTQJMYdKzWy7Z13WxXWXU3ZUpvEBBcz4e5WozOYZqtkY1Trk07x98tLRB+VqTIEZ36yv7S6DEqvx
HNmZw+eEf6FROxsEM6BhTJ9/YRaMP0nY9G3joz2Zjvj9nqgId8wXoaRZ4r2juUd4C9QoiMc5kJKT
h/lN5076IWBItMHDAOe75blTZ2oBhXdjkoyyzH8/2B1/d1PQ/KGDVqy4vzVzuMq5XYzA49d2VJst
57s3U2bFmxi0vcTjYYM6YNrTvt0tXRGBFmtHg937wZX85vjk6KQ+5UBXrf27orCaW/hluHYwgAAs
Iqaq3TIAHtdLMw4ocLQaCD3+OGOTlLnzgbjj46CF02lm3AbHtr52JV1ePuHfmG8+uLi/3yYQMNic
tF8EmpPY/nbtCIjsA+6X7CRqgyCiLiLomo0xSFQ2qquIfFpJJVXzBJpYX6jPTQ+T41RwM/98LaqM
eHuagsrotrAhgKHvXAiIfznNrTBukXhxKUsSJxleHk4khbev+xTf0YJTdPmY/vyixt+PLdAgCcAD
O1ThOKoU+8urSijilhe2KLOqKTlonp1eUeKXn2ORWTuszO91W/5YuAmOp383TXKKc5VfaVX+NZIh
3AAH8dGg/u8rBp0r3uGGTmeDl8W7D6Wyxxi7GdwQzOELGmT7FIluOyFcxK0M0WnkoTOLzGgfxLj5
NE2AmdQPn7SFnQB53gTV0HLO4tqkttU/367fgBKIxFxqDqkwnr8BPGOle/WQCWtljeCy8Qi9Rz8a
hpEBDmBRPcgqxTezM7f66F0BQmF6oZaMAHNv9bnaWFGP+1oWf5OQobaFj87DGMUldSwEFQK6n8zp
g+ZoIFWTaQmJAQ9u60UvMiASNG5hC8box/MkzQ7YusM1TZF3uRjX//l9/qa44n3CGfYgKagoiHfL
ImSp0S5itVbAUWGG8kPCeVcghX3WSybGpQ+zhiQNMlps7EAyTGTrCkJN4486PAH5wbPx2/tOVQUS
qWBCgMq3yzTp+g63lIH73ruXPlTDQbWbFD2Dpjny8e/OjOeZJmzGE2I7IzKArdVhgc3Za4SzMuRt
ffAKjAFVLRWMc36ojXA/zIW1IVTyiN+bfk5MQhVreWOR8HstsQiTuka8bfKCSuBbqw1KjslAq/Nt
YDg7Lz7YKv9eT4McYhxPSgRgC6y0t2/SIZEm8zQJzV3RhhwpH0Ve72VUlNukDaBa0Qtmc9wfJ91+
/PMHrjbht5sP4AZpU3homA5I8LvPu/Bk7cdRAg6lulGcEPLt0kYsrymTSGxQimK8TuX6EYjx/qVh
b3ssMFLqpEum1ns6DJIXuq7QEavCbEEOMAceIL5ihh399BUbaGm39YTGRqpWIs5SRoGVcVfGtsAM
EpbOFGImE8jZ2zY6NjQ9VIOhRML751tkvj8rAKEI2RBQwAHtCEh5twYNaBGNj6MPW6VOO21JxDgw
BtSE2d7PGEdctY1BaOhEybZc1oQrB4nm4dlvbkqz2jcDyp86HW980Ieb2k4eSjlhK+fqBPAawT4h
49z4qDyCV/Qex7OIOaKL1x32eY669zBRM2m569Yq2hoZ2TZvrhINQkTt5/C/Ra/tsHfBtLYPdtNz
0mkwuGN7Pw6MqJi8VjVHtYlv6rpEO7YzdNzzOR+mzYjLb2HiXD57RM/3jf0giLMVHbm2UiXcqho9
UZm3DeG3NcqVE1Z4vYAUWfrzje1qiv38g5w2H7/I8GdVc5Z4VrnJ4ump64XBwF0+9hRpKnt3Qu9d
wxja4xj+ZGhgfSFBvcEwBgxn722z3Ifx8Blw52pSyb4yxw3ITuMGW9tm1xD/i8eWfawJBE7N5tPU
WuIydtK5OO40MYwEQ5khB/C7yBTuhvZzwI4hDKypkhkjWSbKvZ2MD9NQftUnBJLOLIaHvocbGfiI
K+pC3DdgpAdlvhXU7Y0bB+VlSkMPKxoq48Jp9lOFD37FlpEEZXATi3D8XubWpubZWpuOFLcd5TH0
f3kfSLhIC76YOHjVWcW1gW9rMAS0WaGzaSqvPseJ9r0wJ4j3BINupMJqyiSvkVBV3lFPkAkkbdlu
tbizbvPqaRl5L3VNYRf8Ghk8/EKDktC92yP5ztZG2/3U5PS8PPVmjDxOA9ldh9F4tfxDZomKPq0/
mYWBR5L0rH1RsE7w+7wJpf6jqCwXS28mp3GdvbZx/xQ5uPEOapwDfpAc2sq/CLtnZqvDW03DqN8g
vmJD1S7apCUwGEH8EIqTjYBWc0Z3cHY6gVVqmOoH073YMiy2tlWmL+oyB1lAJiwCxKnKcHz5UUQ1
zWIy/CrjmsZvkUjZPUp+KlsPg6xTMCCDrayHhVPJgFdsSek2N4HNWBMzUtZcRMprO7RXPMdNKvpP
aQkhoyiTXV/PPrklJnTd+Xvph/VF2Z7BcitXdKI6IoGmPvZesFs6yTEtmYt6mCk3Y3637GDLDYeo
nCIx9J3tFBN/oOXjeYFGYLJd21OPXCrmzMUDp10vfXMCFwb1MF1nKd3mOPnj2cxnxsctNq5QZULD
eprlHbu0fhjBY7eFySIaumCFJUy2o9masUQ3iKMd510Vh6AI6ktloMt0E13bp6pEqZFu7NAGWrSp
bbiDgG5cpghek1tmAabYZGFkmokOnalbCyaPnyCYIYb2ED3ItUi82d9WRj7CdTCoUKYGhfZoftO9
KlppnmE/B0zqgnJcz0MX/Qx77xxgcC5Gq7lz8yi7pFXyHee9GwF2c53VGBzLhFimCR96DwQl0m9H
CzrF6JyNyDJgO0DKxFTN2RqzhdSFajSaqpqcF5cmo81hJqv/I7bcz1FqCfYsRZ7WWUVeYD3hhjOj
f6HJLnDiPgY26UVBotXXJKQXFSB+Y1bTurPTH8GsarWAyqsgut2ezPw8e9meJJBStd1WTipCo+HD
WXoIPiNX3HhJk+1Sv44vUVxsMyyeJLdMzIO3s5z8BWeeaN/O1dfUz2HfivGwPOboQY9AuRiGJJAf
XL2F9tCvLE06GymC7qKnOR5yfruddRTDy7txkHqfQ5WdM7dWgd1vMu91oOD9smq6ifzrfDD2Zg6L
xdCS5lCY9lUR9OGhGREZ6VLsOX4+Z77V7idXByUuPW8Hb3nvC+fWd0PMZfX4Hq3jcxMINpeiejVD
OC/LXjAK/ArtQuKlXF20GGa3S1G6/JUHSXEfe3q4HngYNkkfP0sMMI5WHekbqQ0VeJGWc9sK7Dqy
OdkVMi12oCgmlcdpaFEcu5hfjzjxB2F4NRhGsDV95V7Idcdo1Y4jzuWH8MaRtbgptChFrDLvauaE
1zLFCE9O2dkZjzQLGsSsUF7cSZyJOOlvNfumS93kUujjTAx2M2+LKc2uR58yUv1ECGJzG5IhuSGp
ez3YefQQlwc9mcaNmLthP2I9L3wHcnxZs56Y8zISeBjMIFqLPutoQtJhFzgJbsz2jL50nOatEWgs
oRFHXednVHnJpYYvuAIvKo4u4RNtTXaEGVXzjhT0+Sgqke7xtUz35LLjU9rRHVRJQmw281YtsoJ9
X9g+WEyQrTN9bC7C7b6A26yLvIwehshjb4kzsa5Nf+vqFaNwLDUu1gzulk2ph2XkMxGcNFF2eiK4
QKzmOCFCJoaxHwVYiYxbcxTQxuPKuJ6r8BRPhntbphlezmGWadsgxNsWotKEAd8LTnjwxia21mBg
TIN8/RZXgvy87HNq8nAsAhqFIuyOU2zYm3Geum3TapvIIrV1Kg109RbG7WVx6Cv8ZZbmtjKSSyBi
/NK02WUSNGS4SJfzxfL1W8PgoUa1eyu8VFkoNspuBn8PA/uEFdRkNFSqQK6i4krvo+GEoS4Y8IhO
qEZ8nsNd5SOe8X+Iko2A+/s0tglass44BgS5rjBt2E0ibB4sbcBUji4DfsC32Xrq53FrxWX3OGPU
s0ZVnB87qazasAYlnRztkFNzfmpomwiA43xrSwNvL83cddL+uez9AenxawOO7EOAuX4ef2ZCV7ad
OM3qnCgiokF6I3ldniBMFDc+2RkwA/hlQ3xefgOxbys0AN9SOyUBxG/dB5p5lSD+XW+08lGLcQAP
DTu77fBaUOUApjMGD5wenkgu5/jT7LPtx1yri+WlGutEVK7JHDQ3BgfwqGXbBQFZRv/LdQySZgqf
2lMdXCFbKWAyNMmx0I1PftP+t16j792TnQpt3aOW5anNXMwDOS7tLd2CDVg9GmRZYOcqGvzcgBTt
XahzCeyyRq/xKVcZOn9n2gFjeYeo1CT2DYx0iV/H3iYY0H78cFBx3cFpKXH2r7/NBmlwoY/6Ox6B
0zOnyXf+HF0YKSZE87jhalkEAc3ZKigNrGkXDJ57dLDL1t/XcXcL/a6F1ynAgkcy1k2rvrbn+1px
/5Z7bSrSYp5iVttBqttWsvc27TAcFiR+KSamZITMRXDuWtUinBUM9tz5uPwPc2weHZ9ajBCDklew
51+/NSjj57ET8tfnGXZ9eKYMvcZ6fMS43ApUiboH4kedrkhvSx0GJMP4SMw7SwVolNqmdEiiV7d/
OQUWGVDbz0dsH3YZpN8dHw9mljNsX0dg8iet+OCChiwfbRM3R4QqGNCz8Dezi9mx3YybyjXSbeO0
w96j54HDLr6OaYdkfGr+i73zWG4dyrLsFyED3kzpjUhRlNcEIfcAXHh3cYGv7wW+7M6qioyu6nlP
FKJEURRFAMfsvfY5bdOnoGjrbVgk0dZSlrWkAcgPBDSdSabalOVY7rmWT6sYb/0CyszfOfr8Uoap
2kMnEceAjWqLvGhpx7724jXEQJX1T0YkK7kWCh2dZWSILaaXsYzrYzRyNUbbEidctG9Te0nxj3/I
ebMN1ewjWUi0n3R9/WxyIvjwQ7TetZ2kvklc9Xn7kdR0dmM6zYlQ8zI64BSdWeR6SCdGyqnJ/HCr
uugYkYlWHoDOPv/yTUBhXRUZ28RMi4tMJ1pJGs7bIxp+lx+JzsZSxBklHFOAM3GZQslL6YxiVMFg
nJstIgFMPKk9LKA4Z3vi5wbKHr0YFfZx1hxj1BYPnQhXSnsJzCQ+27F1HGJgHoklLipggN8Y9zQu
6UlU2HQ8Mvr8eehy2yeoAU8xcC1vpQ/QJG9vxXrKoqWpKYps0aCE0oiQKtJTO6Q75MTFObY88CR4
ICV6yYOOW5aKIVwRGfJhqwArMeh2X7IYE4oIIa82yS9QpaTMDHqyN2rUiWP0OtTikfGLs7cTRUrZ
rczT+ogQgjjkreTd3QQ4cW8sGTK39/pzSAMXlllzmJxabqlu+oWXZpSKwtzVIYjMlNxdrnV1ti9a
eZWVLM/Sbt8IRdfnFuma1yp+7CpRnfPAIeRo5qFM/vnWek+hGqCQs8ZuDM1dIu/Nl4X09gi4B6LM
wrvbNYimAitPRnpOXWNphuC2R3bpkPXBlhYqWHOEp78bC/lWdb6PwRkbnBfq7TYZoBi7SB3/Hriy
U8nWDruaAhRrQxnWm3ac997SdVa1kgDc0m7DgqTb5OZTqZgSlaLOyP4hp8nrKHYd9c1BIje3J68N
TrxnD3V7q6TKPtBDY+tip7i7nX1YoTLZHJuW8oXAuXgsjpU0yqVozYuc84rn2rMqeyxrkNI3ymXa
gezhSzmOfIqq4BQRvBNnorhMsZOu5luqjbxTXadc3zVzjZvS3dzqRMO3qiWJSO7RcdNDjVvpKJNg
g6qGxN7O8JESj8MypGpf3566H/faPh4Aw+RdQc6N0PKFYw0aIn/+BFOQZ1fn6Sbt9QvleXYYPM05
jGNwCnFJn9PUOqPXrqCsr6QBs6qBrVpmNfdLon2fS/lk4nhZSmxN+kfQqho/Gt3j7dJeUZMuu4lI
hFmb5mMzTqaA0V77cFuyyrJ/qHh/oen3trcTQ+SUZNCYGkThuddumRWfkizY3xpy4QJnQaVdQqVa
3+5+uyZFDfVXPmTNGlQz0Q8ab102stfb2JPJyj9PSO2U3w/a+E1zVVAMokOaU7M4dLYVHbMLgmap
ZQSi1GZ2d3vdKFu3steIDZtPWRxdLS17S1iLJGSt9JNq0driYGbunS7c4DiUYbzL/fg75cxHEELs
sxuu2pk15a5vnW4peaJwsN5R6l4Zzhnn26tgJeZvr1PQ+CzJSH8iH8nNaS50jgTWmOZ72dVvjBaT
veapO8gpHjAao174AVsYbyJVKMhd3EUYufox8k9FzNK5iK4RbesyMHM2ndSZk+taYL84VTtJvmce
ZhGnSIs4nw9PbZ1RNUw73IAOwgd8E7dXYJzlionJ8DB9thvyYDyUSU4ZI8fHbPHh+GWwCymIG5OE
EZqNaEuLztSzNLQNYlDJ6nM2p6TSwYACjyOGsC/Q8S8S1Se7Ku1Jm7SH8Zh0nO91iSe9HJwlehHx
RGL7/UTmCnx943OCb32fdTpMen/8tGRn0EVF7rlo6mUnnGmRa5ybBpkIwjia9imsPpF6ww5EAwtP
aI6CMHLrMGFttUFJHw1KqU3m1NfS6+udX2VyUw/tsLYLbeuGNBW0E957OkL2a4glcxXCotqMqx3U
6KUPT+HQhWgkUmd6MxO6Zl+L/B1YfcRjFqWtGYnhQP/2Xlde/xCpbGs75uvNsYhNKuHkShYF7eYu
yVVCkjnNMqXkHO9D61r/rSFKzRruROszijQoiv6WehhBCWyyPynA8L961nToh/6sqTyH7O23T5Rk
etDlq6jtoock8PINzH6U83pb7QI7j44ec4qDHjCHb6xDlffOqiP9r8ZQyns8PSO1NE6w2F8t9ItP
OWDaJ6FVWPVqdbXHyrroRr0iZl3cmauQZCGibnQmYAnwB6QaTTMumpbYr7b1vqTHQiSuEqb39VOc
tt15gJSpKZXdtRzFFVFdVPrQFOMQF4OfnLI4ow0TT65ecvDHCYnjOJ29AeagAZJkqRvjH2Ek91qd
QeA3kUD15mvqkXUfNKA0rUPuEmmQRwXM5250V1URMbWdgxUMotECQFO9ln9zXJULD2EX2//1EGgx
x03C6DMJXHbnqb+2G+I25UQ5Dq/szhi+XItnqXWKcER9zLb9OPw6/JX8W4KzPuXfZlJgiLQtRWCE
zWW6AM8RFmV8LCotOoq6dbaVPr1MiZwPh/CZCIncbPAFZt5zRRO5KBNJ3x/EpARw2C+yhhMpAKne
j3YCP0zrGPZlchufcsDSn7oifnCNVi36fUztz5maC9NC6PnathmAAL60N3Ee9mvTDC+iYZPs0Ots
qz5DNeEGc5LE3mwg2AvR0O2W8JdFZ7EzjDEuuTazTwYh/TIAp47Mo9nXpBYc9b3fztPNWvfYqebl
Hcqkt5L/2NJLa3L8NLpMUdZvfljrjCKSp0B008bE/Mp/KjsNEB7tqNl7cYGl2DJZ34SPDaHha7AN
beRba0Xeq9C1pzHSvIMICv8Qzx9uNwfTH5alhodWjbwfJ4w11pTrV5iaa92X1v3tloCpsgOBliRt
eGoseRz9k+PzouqNxPhEA0pLI9+GuKez94py5eatu2wwuC+JIHUxMi2czu0WKMzzFSt4zJEWiSoi
4Xo3hLjR26dc4IjMqqNvDemyUFxyu5ofd9IvM3q3mvah4SoZza0iVHC4zxlLYNvtl8MQAJCxLLlO
9a5n1Dkd8rrNV7jK9mRuvFCb/Wj6h5qzjuyOmYED4RRc1AyCpZhM3AGANdBCu8WECVfveUgw8PhZ
5q9D8KE+sa7rgiHT0kiZmDvi6g2NjYCSdSf2l7kbvEo9onjybG1F2O45s/IRz11BSMCw1JOw2No9
UdoufhkVdubVIDwe6h9AYFGOtAuDDfrUVvFdz7swdWS30iPrErRdReoQ2pKxq6FpsoTr1dlKE+2o
N8VT4mHnE25GHPz4M0iS+Cykx3VKZGjX6D9SEPpnW68WJ5o0mzQumIStW2SQAu3lNN0rsUyHfWGN
xVK3YQjW7jhb3/UDKLBV7RGahoq42dt5Cs1F6f5x8sVzoOfVKaHuUwF5GjVLCuo7HJa6vaZXy5jN
5F+ZQPk0fQ4GPu3URiYNPhSNkO74C5/4hTsYLCe8YoM+uKRMqQJfck3hOz2qMAI108YbZoHbHHNy
6I4n9N8vkD9C9P2+t3I4BdYRaIXWZmWj+W8Jf+OyK31Kj8pjMZYGCwVUrquh0wH8ehwC4zvA4roZ
rIzH8MtfU6vLFaL+TTL65j63AuBU4kW0FYmgbfli2tFPKLAbAMmcVugMx3vk/9o2LrQzvnh/C1oR
TGjN2J9ndFRq5p/ZgGFxE90PZL2tSOxosGbuInbFJ6IHvv34C0lpejdORzdO4wvrVG9XGTGA2IAZ
QaT3h4M7iubokpE5WVMzO7reQZt7e6e0eSepcEEE4L1dMjWbnErunClb+YSVr1D5fgVhH57qRr5q
T3ZDvDcmq2HmQDAw98nHyInGWLG+K+8DvT1FU6tv/bHemF7BGin4hCK0tsry13EGbdcnTLx1BmEk
PJwbhrRACTsLuRWAR65vC1mPETkj7RIQ8kj004ceojFs4vopy2kha0G2o6WXzOkq3gtVgYGuQOyd
KzIXExwFbqztx8A5Q8H3jtT39YNrK2ausQD0GBT9WgYaprrCsC49KSRHvRvu4/lWEtXWxaZCOXYO
JSG97tC8D2Z/8Kh7lzahQ/TqXN5Nx1txneqR93rhSs9rY+MH2zggVhECFmS1LmWvJ4gUwotsbEDR
D1xzJSu9OvzTalzgGkK2g7h/ZkS97zSUxKnTFqtMmjbcHDgioau0DVBO7YF44i2HtXXgYvvgDW22
G/IYhk9Wx0+yJXEEHdKpd38rm6avEtK9GFPmXXxzaE5D5G9vX0p1RN6eSRwSHC+LnOaY/6zWrM3R
ITRoOqLfv2i5Mi6KFxKsZ2Vu5tAeLZ7jNly0zQQBRhQQtnEXQN19rKKNlhHHLFpSz8hRpOmKMlgD
Ud4/YtuE1hn6wS4dGsKkEBitMVKQacGnWy+K0ditNDrGk13GsI3U+CHGLN1W4WsbGvXa7QGFdtrI
m1V/cSfzkygg4yQaXpWiSdpjBmh6gUSk3FtVCzxb7/RdWdnPXKflwTOGVUbM1B0m1QFz6sS/i9nn
V1S7gmt1uMrz1typ0npNfXM61hvfJqzv9iGbbf5oDlfI+5qN02KUNJK6PXneQDhrKd90d2BTleYN
yMq/nwvkv+t8JH8qRtp5F/R1u7CnqVu7lMlHty6J/B4DDaIvk4PMVMcB8WaUAb5saXFWXc37KB2I
UG3dfdD0nP9d4RHwFrUna/7VUsL0bBk+RWHnMrWt92aUa3v7zpbInH32cay5MncvmcEFkmCd/D6Z
GCYmlm4vAzs96V1Zry2VwHPMroVG3uXkbjFmSS1/JkjiWIjkwcp7cxW49R7CwtW4j033GCcF0wI2
4/RwxcOIXVQ2AGjCKH6re4yXtcgTWO9utiImz+4ZagfUmaWEkhKnT14wY1PJBRNABmPHX5qDKdb9
EaK6voqz0oPgmt5DuEY7EDH5N7t4CQVj2EgGyit9ss61jXrEdnNavimdI0fBwA6Ks9GYx/G8VkzW
FTV0MQOmzdy8uiTBBIzbmUGxuglasVamde8KvOChVRMbJ7zt2KMKhLuwTvSRo4fpoRvbeFMzY9Ph
DoZS7CMr6Xh28LQoxPFELYJBocFR2k9YT+8B4j1Q+3Jd9LOIFKFq0cbjJvArLtAyJpEOHzuASuuj
t2Ji9oLkMdDlRVhWvwt7687LsWziXwu3uEs/hYrHBZCaL7qk9p7+da1G0wNujkaydvwvBm3Ptl4x
OUpLCiREVywnzRVMLedRV9kl9m6Rx5vBEd5LUvM+kFeGkSHSgfBpmCOrZInpu7O7D29mcupW92On
3Z0rum89c4HXsTb0tL5Zsvl9VX7woXfhFVuZXEaavmk6sUaUv/L6OUmzweohQvAO6VAQwgLenMsW
e8JmWbVcJrQCg77OAMvtUrFxRL9URGmt508w5bOG1yl0qegvII66pWYm+wkXhY3tF9Gv36x7umIY
Z3LfuXI1MPRr21e7GWbcuViWwXgtRUOPZxrESjtLAZsEgNzOjKL3DocYrHT/uUySJyR816yMH8oi
fQMk361oc39TK/vxqItd98HS4IJbU6A9lx5xrFPMes1zGafoq16Z5HBCE0j0goGd7wt4OweLpxNH
TCCm4M0usvfWTZmx2ClU/4p8uk4cjYCQWRKxVl0Xy2WZa1+6IcxV4np3Ykg/RtRYiFZYw/C6BUXy
ruXpa+xk14AiDiEHyFiXMFESPO1g2xZlxzAASL1megeN1C+aBmoogmSRAVfjjw+rGDAeFt9LGQaP
EFl/CF75wfpeL+2O8ziw9I0SIRZBRI6UNJz+oumhNsfhijzY3unO7PKZcJIsC0A5CzmM3R4hw3Cl
7zEucaUvcB3z3cjWo63qKBuUlw/X211iYX6j5ZS4dfhSWPbpuQ6S4+3Rb19CNC/XhvJLUnDmX5Ho
4V1uafbp9t2gzLnQGsbH39/gFEO2KnswSX9v9zHgGHDnl7+PHqTWnvSoARocz+72NXCHVNJaOuxu
XyOQObrCdxRJ7O7VqJAgWRzYmcHwoO8vJmMkpdqf2poTwSy18yUnIkXBzon4u+e4y8NmW/rVT7QK
CqKlIj/9DaZqQbr9R+XjhdeN4GgTXzmiXOmGN9PTgWRP21ogukGu/j4l0UMxBNNqBj6XLv/1MGS2
1mjite60u9pigpsZ2OXjhGFWOo3oZ4el35R/Uq1+zWNHW2ngw8i0yu69GPkN1Nld5bVA9CL1Ae9C
A2W99AbCo0zPTY/+2WcOOfpTcvYC7+IpR50LMwDFQNVqmMbJUF28irprKGDsjnLc4MWbeC1e2nOt
c/UmZ/oHXqqrlQGtE1Fr0gpfRFiidbTDI7oaw2VWEXoplZhEO+DEvJOYJ7Abtlgl9gZTd1sSdxhE
O1dTHxOpadvk0RpRpGgYA7usRHFC5A8J4DG50wbL5PZY+wrScEWyo3ytvdTEd+teHBa5q1HiEwWn
vpjhZ3GJapNAe84xgmSMatJhwhCUKRqUl6QmoY6IY/gmQTnTE/XpLkvmZO7sC5pLsIhSOqUuJrdq
Cm2wB4JDx5d7Vh75tncKkjdnIaKO8tqiSFyYhfmr56gBGuRvy6bPH+s5aHESLk4W7FXIN25xw4BX
rOREjb8b7OAyJGW+Kxuy2vlHsHDo3uOWYxRAyGkqo0trDzaYZFQ3vmEeCgKKioLkSlLKyFauONda
4IudfCQwL8kOlh+MD46V7h2g5IuIsibt+s+QhqBq8UIwF2TDYPQXZ4IAn4mSqn6AbW0neMD0CdeI
hscCNt18WaPNkqToeqOAW+KJdeUhtBp9bVvVEH0mq+N1jLQPKQHWa7W2jjsxe4Jox3UFtrnsiH0N
6HjSKL9yEVprWu+jIwKs3sx5HlHK8EcEDzpGaU5i/Lcxax3IeVLroSHKgjRfLuz+Y9ZZxM94FH+4
Y5bszCQ1vHnVJDwn3pPVAhL01un1baFPaBkz9eS607QECy+p+OOURY2o6R8Jy8QWIZ0HpZVvIWFv
d90dZS/hKJnrLVO/e9aJ4FkxwpN1/q1rBOdFibFtCmR+XTAsAa2v2sYpVxXxIDJk4IANkjDR0Ae3
nsYbBqwrTCuoFacnjZGhqFzKlD6AgFRQWOZM9ON+rMDkxdEmSUw0PBkCQcdcZ4m2DYqRcKiJkFDV
vU+8yHXKVQVEPksnxTuXawa+bUyPQplkEihGXhnhnWasPCQX5AH2IrqH/10/yFi9h5Isl77uTkOQ
Gxv2gOhWBkIx7GAOxux8Bk+s76ZZvRF7TNms0d5jzTlWusaZo0qBgtde91X13iJ9m0ILOlEf/AmC
u7Yea5hN3N3W+GajxfCKyGpuVPRje6umcvZMqRH/OV5LAzNvz5PwRcPaz/9CI0nW61ZmM5yFBorJ
qG0Gd6TKJBmCX1iMXCJ1aHjo1lmfkCyQoiwRIr0kY/bpw4gBBh+ZAGxQGhA84IfA5m1yT0NrZ1tW
s8p1QCllkr1B5J/tcxUyguIBvTetM9Q6elz1TJz4DlvNH9OaGPmQMbxsBqYTyCoMf5U3+TsZLS+G
pf3i1DKdKOYZ1b8dIoL0wY5EeNVzZoNlrj+AJ/g0hIfuwyOjNvTIfyF1PFxKAmwq/Pj0nt7S1zIO
Cb3LYeUyzAYfT0iMB3c9nxh3R9qXao+jw6rWybvhnahJPVOriSrU17QDe971kE7iw8vaX6xp2KGJ
EtGqrDmS0GacHVDoSreLw+2W5HfuMehSx1IzhokJ2m8iMbNQW06xCDqZmawTLf0VvTz7cM/3Q4+g
J5zccZ3b+VNZkswckfW0HSgVRyffm+UQEITsw2HpdUq2rFx7DZsYpp3Rrp/Pj1liHkWSPAJGglmu
Ex9LykENQZLllnMl7ugTR6rNxVY9dFO/atvk4kWI18ygCDZN+pIjvaUlMwwsX4yjWvy0NFpcjYww
2wkaxwVHGFOkJGasnA/HLGID0pQIipXZXosMq5fgMjBm3XNiobWHX3nBL0YwS7QtclpDBhoRfHIe
16HXJ0Fjeg99lLJ19TlQqBSqYkk3J6JUWviuIfsx5uUznP28/CPYHJJu1y11N3q1Yo0xXs38cHhs
WCEoETAQwPy2Sa3xiSJ53Sc61qqKFBBXmsZOM7jCoGEnJbvTWFnnmTra+LkX1kymBw7tR2742Fnz
ZWNSIx6tLnyMRm/azkbmlTffRHYHmV/3tzrTywWRm8VWzW+hQs/k0erJT8or070DuflqWFH7ePsA
1OOnDrXozpz05lEQrLiLE17T2zdNr20fmywixD5wL7d7xK0m4dIUrBDnx4i0Rl5sGFq3W9P8JbKN
wBpmhba7fS1LWnCThRktbo92+1rnDHQVMj39/SkVuFvXQXV7u3n7YBrPka5n13/eAe9W3PvzgtXN
V61dlEeCGD87BiVPAfIIVBmNv4U/5z1pUf1mjk3+Pd+hHNr6yWiNfBchIPjv7wDI/T88QpAHn3L+
Fabm5//2V6DgsfWp+nd36Cb373O4Pcl/8wj/+Q7/epJ9MZI3oURNfkBe3ceuei2VX9Ncxf1dhi4J
6ajZvPit9Pd4HQwWBXyX/w2SBddO13KqmhdZzbJWX4Sb23f9IMpXHMjxvhgcilV/yFj1ZfvYbqA9
9f3ZlglB7u6c+EnK8Z/SKDYm3bPmdeYvOYXrckIJDrB5D0WcDR2jpoWYUoYuDEV30Zj3P8Ygnh2I
TJ+p5bDPK93uzS3QK0V4/Z97hywbH2HOY4U8B7qdpl9qOxQbpGPdWTm8NV2J6czSPbIbMimfu9iI
jgSHsMHQPPlsoDq9KzCmLW7fDVBMn7gkYm+d78xUtjrXlv0eNIl8bsJJ3juN/nC7pXvCuqgkOZZ5
x/6g0TsipW0Yb16nzqnH4gftBM5A282Av81fvH2ocM3mOZGNNAcvnFJjQGSOVwX7HMY4erymfnfV
vNQYyubCjNm+sNv/uX2dP1Zb4bub4PFyN/NVRwn5rlMX7ru6ATiQBdXfHzbGqbmokiK0zz2xUvEK
CWVw5a8e1j3M63PVqXznhyHjBcJg1m1hPqdyhEILw6pSK23qEB5DTuPXJW95NmWPUx02K+Gh1prb
ECKDYZ4l2TqTnBxHZ8iP4rc19YQw+1g+FWW6MR2AEBVQRwCBGBByHjpC0xvo6a4ox5GmB6WscFam
W1e8ckieUMAVHI3la2RaVA3EfaxdvKKGx+Yq9CNrGzXV+xSFfx2e/x/59D9BPuHE+b8gn7oY90/y
+R+h2TNv9p/MJ+8fs00FLb5jQNHBOvV/mE/mP/B2+SZ8ncBEFm1gsfvfzCf7H+z7dcLQDLIkDduG
KvBP5pP1D1s3bVgIugPeA6+g/f/CfHIwoPwX15FNnzivj4gH0eHg2P8Fl6Qa/AA2WlHK3QyRm/9M
jMaFlOcaSwVLlTGpkk0WIYuTdbcnVPts+4261LJ5S3tY9cIdkN0qNoil450RoZBVU0TPjvNjKTP9
Njp/58al9qeGZp0aMW1KbP/pueiiYj0gS0O2oYJnfeiYJbqs5LQ0jR+ijDRpJoIsPo0ZlZgp42mS
Qbo3Kped/ZQaT4mqtRPkktfbra6y5DlgGxqB6gn6IvjqfdFA9S/YnyKZ8sJn3CP9Mpd9vJm6cTrT
Ob/jkPCfs4n1YeMYx2LwfyH1+s9yKLOTZlLy2vNNloHyzsqITZt/5vbDQZ8yxihb/e89mpQpHmD0
cGPUxbHGE1MjlcI2vicFxjsok56PEzjF1lAEF1wXD3oGz5myDtp2vhosTZ30zFiHhtndl7L3Tk6Q
o5Qxjasqa+PqJcWrTEJiq/FZ+mU0POp2pTZay8Cya7IVKiwIGGQeHGTZ/TF53PXg1GqZt81jVnRu
teyi5A9MTI2Nhtc/unVP2vRUMKvSLHVfJt2umb+eF7910kTXv3cKdGOFWgQaOZRUL6yGc5CaGwcJ
GqPLgEhFN1jQoVmz9+DXmgxK2SggdpSUnnXlkEKTTdY2m7OtEojUsgk/AjR1hJep5D7zaWM7g8rN
TbAQGJogYFPoa4sks4U17OAYq0NeseeU1nzVck4DMeCr1uOaA+WD5pJUN1PLr6WfJTsWZ2jaK+0b
Q3V8GPRxL4ZdMZXskJJzno3JMXWGt2aaWhblBRltQgFbQIhb4G1YwoW1WANJnCn6txcR3+MY8SNZ
bHihme2pKTkEk39Pp5yhbmMVy0Yht6OPvvROWYpYqvj1Iw/mhHixyY86NsEs8TDBQSkzuDMZWGym
yb7PiW/ecs08FZ0CRSzNB6KpaUjd5Opg/oJgAjw80z5FSsldGcVPNMYshcBTFIp+ZrzYGoMJWaw5
KFWap6c0Bi8adiRAdGoJ7I/9SlATkyXi19yWbxzpBgubcU0wEZ0EQi037ghgcxqgtYjVQaAyRhzc
chF6LBnNjDms7eo+eq58SQTCuvOQEpJpz0Z20P6YrGRqpL3hZN4T0ncppkA/lO0fF3UNJ4H2qXSz
Z8RyjxB5D3aMjE+v63We69MqoT7BzIc02LuYUj7WU74KfGi6CJbZTN/6w0d0Anf4M/7QDoHGd5uD
EOPWyglbDCfC0nP++56lPTZEwxXNQflzIVbVpIDgX6rrCjes5e+dJH0qfRpTUuL4a0JrA5yCjUn7
keblO0oIFNC+6T/NP8mS/egWYHeNYifY+7v0VEPAtM38JTl2lfZcseEpdpr3klZsA749x98ZznfV
ef5SD6H00/TyJkCuQxwM5E0ZPAbIW1wMMCAbVq1msZvwMwJUYFQx89GfcUa+dXSEjD3YaUVIp2vh
LzNmXYsp12A0mRRsrfERSeTxZQO6tnE6VJWIXIxKv0e6cIEFvUdakGxIojdAfoAN8iR0Cv2OUaiO
BAKJMgE5TJdwBHOYBmsAwzCTBEY0PTqxU+0XXYJ0wgOFT8DKfSOjaz/AxgmGy5h5J0rfH/Q8yEAA
s0nJlpadXOP/1pP9aKKXGNPuaBQ1a93gK9JPbtdvIyBKJJERlW4gsReD/53XybUpkufOGx9NDfmG
Cr9lDvYV4FGO7Xd+72EQ5jfPMSOJoy5D3Gyz6KtV05cbBReJlpVdQfAFs5Q0vZC1nlqVVfbHzPGd
tbLdhta4ndhwb/CzbAo3OqJAOVVeDCGp2us+BjtbHprSc7dFZE/IfdyP2PlTTc6TsP3+cVQDUL19
maMGgH9HA9oWrJ9imlA4TMQURuG9Wc13e+SttkbqzVAHkwBKIzDdmm82aDamjr3P+FH1kmPErNSv
PzyrgaRTXGtvgcrWuIo+irbHyVJqYi1g3q2k063jvERVwpAq9JCMZWDob2B1ATx9Z8sJl2fHfHNg
aQxTJiQK1LWKY2Y31aFCO4hO6dhj9QDIgu+ahJ5dUcU8OEgQBr544URmsWZ3U3XnEa+yDIlSWiEn
dGvd2boifKsmYE7lUBMt3PHUJhFyAIs1e7dph5eEtXSR4zUW/qE1CE0MWYUvoLa8CT9ga8s1CplJ
T4/NKya75DWqiLO14sS8dkMNnFq1TC7qb3zy/rWKr0xtceKHONko/pcoirkWAlpHGpk8spI69+V3
7ZdIDNWZ3WiNGgQKOcdahRhTrw5abot1l9YmL8U6DImWIMyg3TPU2aOFAiPtor/DKAV1n43Uuu8Q
AIl2YPtuUKKHWVnQIHVomyoRnouyOFdhk6xNkdfLoPLTdTsk5DcjV1wa/ZStg4aiI3JiY29TSXhJ
/hPkQ3eswnxVEZS3qxOVLzozeIYRC9s/g6+ipVwP3JbswqvbatO56N3mSK7fNg0LznMkOE/WW+rH
EBLn+4egy+ERTPwqYS5wFvWce5st8qQ+LKc/CdxvkU/WwQ9JQcABWCLqRIagdb67c0KvIdkCapjt
6W/KbvO9buv7tK0xsDJTe61mDi9TB2/fOIzdi0mbEwgmgjuz+Jwx838Oi/7VZE99rtjI3+GwIMNW
ek+Wb7tnGxTtc1lzWfDBeKGd4aYfDg955Z0DlxH24CbfhlP7D+6YejgzpmpnmyW8YoRb6OKqh6n3
c8aGnNrGsZ4n3vmZg0a7ZK2hXWIn+nVpNg+cU9ILvx0fj3efa2O07YZMW0A0A8x2+6KLkW6hHGlv
yXH27yt7bdlmeDbtpr/H5XAHMpIjIikZznkoM+4H09k4xCDc3W7ZJecBlY53garPVVW667pjayhy
WiQ/86KjO3+4fXb7UBVjxP1TTOKeFAhwNeZciRkfyU3jg+iwicw3ndbnyB1t46HJJ23z9y7zd2/3
+9dNQP3SZXX4n3/u9v1mfpx/3fPvI/7r9u0zo/MsVnngqP71ELfP/j6dLOXNQMEZ9bp/j9oK0B25
rA8ov4LVFBXdtSOsZdUahvXYNaa9rHJTPFOHlstGesNL5isSNns3epMzPtKNhXqXAdSLQjTisyzj
j4rkx6+CHF/ScrsfRGTHcoAdpZTaZEnokXZCTnNBdQDdPL2THmqJBc3zYDkln7BK7W0bP7Cuk8oF
xOFPRD4zUI7wJwmM+4TczG/m3a+RTPXPxKz/JGFAMZVyaU6mbHgbNESVuomibH6bLGP+1GeqWcLM
tSF7InmDS+OQu9dq9MxV7mTqwZd+DcZDKy+qwkCfi4TwNdAhG9eHPkYc14CSOfPuathgO5eh91FW
Xb5HueCQBMGxxZ7A3WejxR4zTcOd/b8IO4/lyJUg2X4RzKDFtrQWlE1uYCS7Ca0SQEJ8/TtZ12xm
8RazoXWR1RRVQGZkxHF3OKJT6+EemJVzjowjrLZFElQXro5hA7baX/02csHlXP0WwvEpIXFwDx0W
HN0Mi+ehZ/QRI2l/6S2QQapT7XWIXDXhqfv3IZ9BD7ow+JOkFkMzJK6fUTb/JKQefLNjv+TBaFFt
2GePy/2f7pS7oLZzhlJ0Pl1I2GRhdt9YkBB4Q5/+8fK72nuDYzawK5LLHNvvCGCBHLXWnv7lWXnm
pOn/VHP+4gdt+d2FxndphPonRR85ClqVfKB0GQl1lNO7WU0QkiQmvsGXw/1UifWS+RgDRbrVPMcE
UUALp/FThvv4uuvhWcsW6DPKnPE66VSYU5O1F4JxEH2kJmYADlE9spNIjM3W23nTmB89t7P3+MgU
hyAdzMMsQ3w7A8M8jn3JySTxrBMb67R1JBUJRhnOxhs67WK4PZbds5/f5jHAgXAou7tWTTZOwp75
VLlhvnIQtb5w+xtLRuj9K1aROUlGo/cWs0YtDEiHP67NydAaEp8uEElQXpbJL3+I2bBZ3dJSwOdG
DobcxcFIXfnbNgYyOJVB308zXi8xDbic5JHH655ke8mcnt6c55PFRHo7TGe+0fu2+g204MCUZCQR
rabWr33mbvkHOvzyyzEYkinvsQ/uItADDCr++FHlABw7xlss2Vk1Qp1erb5kJagH79lRIKGd1ONT
k6A9MvqyYsIBhdo6cXQzaiPfNI1kCe/zYOPYqXnmijG3Fl6Ap6LzBsh+ZzzORdztYV2mg1EOzcET
lb6nxqyPTsJURsfo+TQMpCowwurO6din2znUOPdFQmyszjOvQxsZLOthcIN0iuhXzcVTYkfdKgoo
/TULAwkAbf8FMzPCqKKmeSP60kff5djvemRLhi5l/RGPFMQzcPVnJ1pEmJX8FkX+HOZ9+rcQ3YnK
yv2XtvTPHRcGUEogGz8jY6pLnjJ8QYhZ/7JmZ0oZPAHXxprJ2JZDXExU3q/qOHjjVPwzY52hSzj8
ZJ72GjHf+RoNbJQGQWhNleAoXFA6P8fkKrrDWGwQ0KZP8GjmZtaIVOkrGeyGgb5dLoPkVtmrpKdP
3jdMLSl/iSf37+Y8+Hc2OYolmjXrx0OpN5Bkov1uYYCAIvEnMUOA6kynMxKaLThAiosAc0H3Dv7b
nREjH7zM/sDL82fsaOwX04TgIMU0rc61U1hY88nX9o7UzSsKLXTeEjOODojjXnnl1gi9mDt+/OPY
9P0ZXjPMaDihOtkZhsa5ttm3jjnCvWOcu0894va6pknuMfnX84Q/C0LfltLKbtYEbhZrE676loX/
OI3S2dabC+CRc4/xN8OQVDKD46TFItmdsEE9RkyNt0Mc/gsdjUGMXt6Z7zM8KZKrVkXVfYoBSgNa
J5uW4svVMbbnV/cDNmRtZGI4lCrN1c7+OUGzGxNBvMsoLqGblycy1bTb44MnQIqSwRx2nd9PQK3p
W2Ng74Kgr1vlnE+pGOyVZmTJLik7ajDDqJ+gmRCjNF+JO7d7+Ca04LBrp1EmsAOujQq7Mu6R+uCL
gYGabl0mNNj7LBQ/WlGRFFQE53QeWHzc8TxK9+oR9XZyoHvvDhFH2JGEl3gw9YvehstIimFTd+i4
fZUCnBhYvtZ0PrCVmqFoAvfSFENzzzycEMH0eBfWCXcdyRxZc3fCAYcXknXXj4do1+prQznqzTJf
Dykw9eO5cQUSW079sKPO2jGpb7d+T/Zl5entvfFRwI14kWxGWeODWAFueEDGdy3ScI5pEJZ6luEu
qZXvvT+4EDTqJRHUogfdHv9OJtYSttesxJAJxK3qJuj0YdvUbrZsrTpbDmkzbsE3s7tuJQKbWhwP
jDzP7xoHbSz4/LNhRjD7E6dfuRtzPb6X0K/CDevlbDe89eYzqBWUfTfbEAe+fX98cFvexbTDXFHU
a0PG1q2TdXk3LKxmB40OxuMhvD3Ko9F69YK0xkKSV8zp3euIGP7kU22Q+55RNAz5qcTeZ+EOLml1
JGkseUZ6jy0rvZdiJEy6Hj9Bz7O18z+3r+mSPqS5yMXMzNtiLiJv2HGH58EPVriRTJtSrQbof/z7
5BkvoUYokNhxC4fbyhrf8YQ7tyilmW34WMT5ZVVvi4huVpbLO4cAeQcl8vemBz9FXjXtSW5XwRp5
GEOKavsswHk6rAZuKUFOMH+1e6lKucul+4VDgfgTo0yrRsUwVtmlit0IxOmOYo8MG8xokiJJQZ46
95SzMi08dzg7Tl5uXHasfTvSy5KUNX9aOmhEYIXzW1x7KrePFA4ER/FJ8zUDrxIvfukzBuCQsV08
/tGKpL50PcRHWybgcYzxkCME8atVBIfB9nBMbTz/mRemWIVOOd/Gifh2GR2dtN1Qr9AuycTXYJKH
3qHR4WW35KGLRLhqJPmBPQ0m9+ZXvfUcZpicxtjc72LJYjSZ8hT62jNbKj46pFLvR8eMDnFvf3hA
Wqmo5yu6h2LFJpeYtvZuFObNtIDuRjRcB03emn7MnpEiGRgXIG7mhEAtaaaHOWvYDLpp1eR4pMR9
uG8DHU962maXOMRYgtdYXR4cZow4XmEqhy1kZpgYMTBfSdKvckAnN/Xab4aL4ZY4Ve5wg143urJ1
POvdZWprc9UFCPSmnPoY76sW5Vlpn1314fGvUk84zWWcsPuIAODJD8S6cgwGr2X8VRcIjmrWq3Ns
FFss0NNd0WfGW+eBovh5MR3TsUrRQzRMpR1p4n5hg9zWAYErDW3RwECHWfh/28b26B3YKHiNVzjn
na2Clqhp/2UjBaJrdRzH41FuzWFYzXn2bOmIFgw0jGHtPCVR9jvmhnKnaRb6yO/2+HQ8zelOm5EE
yCi0nzT1/NqK35kuFtug4LUj1gbH69grWabveKN2y9E3aeLNxWGk4PTtU5Fi4OGWXXSJSDYbM9S+
bfIUJZ0yq2u092S0OGwkeKiPZbMTY/mZzdbfzPAEPt19jX942Rz7Dl3wLK36wiIFdJ4E4T4bLHg+
mNmnx4cORxlRmSkqgBSQWEkcSHOeMR61+00RVihfCX3caYlpYhzYbOsaqYywk88Yu/GlJuru6uY1
LSPFxk4zng4yvEaN2E/ECG1lC/dm4y5boa5dTe6FQHjW7wnNI0jRxeJCvPdKOzgT0cS2KgD5YKrc
aYfbTeLm+lYE48rnMtyLJDdWEyqVxUz64C2lg7fAPqL40PQkWEVh7uxy76cQWfQy6FSqgwgJ2+gb
+jIcWiwPs+WJtJutGGYU1bUkXqcFFSYllEGNoI+ENUAEd6M1S3e0ppNJr7EDAu457cgmxKiI9WIx
JE53ZI3S1kZn91eZx999bh65VsuPLA2VzWD5a6WhdkAt0505enbLKHEYStAs5GzByx9a5z6cybPU
nN0jr4zgIB1t0BJY828cOl/dZL2lqgxqQSRk71jnuuF2cjinag6pZUWLxIm8KHosCJsn3tp1VNSc
86RYBHoRnnEnQtlbtMAmcF00N9MVTFiy8dEmzv68RMEQrVLT3jk+KZ5tGu3DNLolxTcpRfHW8IlW
x/WWUmGi1yq78tOS+Vs3qxKqwQTWBOqGqtMXegAdCPi7Zq5MIJxJrc94HZockTgrHD3TwqngYdFk
30aar1Z7CmYjvzZ24F9jTX6i6QaHDJM779XKj4rwB/9dzKI6y+fIEI/LLHf20qx9asQ9oh9r0dQU
wyOmp7tmrjapIIbIFtV7FuoEqsOPbDhMavSHQwIW6opReJau/ErnLWNixKr3UyLIXCaqy2ZE8dau
wM+Hxk2YYEl8QDpGd/HUkV2k5gs23l9FOndbMU4bCwSQivFDalWFDoSwSjdRltN1sExC16ch1m1n
iYrRpZ2+RN1NgGuzZytqFrXY9B3SnNGtT/gHtGvQGhyviPIymPCNdnFtOidbSk9rt4hxGBsEs4Oc
KAYkxKIzjtO/2G6my8KqtzVLxFA1OiC9V6/76oROYFVGA8uiBvtb0wJeFkbwOm16g+xvqDFkR0H5
2stCGfniW40obsnJE4OBfDybWRNuIsKvuvaX44V/EO1vgZPrRfdm49oEFUZPUfQUDIW/S2IIDVue
ajL/9KzB4szrV7YawIvhbRzIWxV9jM7cRzFHegN9s7PI/T+Bk+C4g9wlJp/x4HmTccQ2AkUoQrWl
O0zVsRoZJ0mimJyRVQu82xuPSVrE7PrmopX9dAiMMNvXKNQnPKZwRtM5L5l2j3hm6A8Oi/qs1/Kg
za13IhSSaOzQPfpNa8IUTSWTyPHCO81uDJp3ndSHohv3Tj0gUe+ma+Ym9ZpqF9EsIeFY1RUfHh1Q
LpyE4VLon2ytxqPCKG9klxHLbkWob0vkkUm3xyecDT7K8QPo0RRbFXonV5fijmM44Ti2tkU38ma2
GlNDdvisrMPVhBknd0y0cYK6vqH42eQTLms9reMlkY6dHZxrV7trFv6VpfNj6en84oXFGezEIT9o
cjeVK8eTiPUdFysMGhTytp5mrgdDH2Gzq/BYmFuWXHNTTrW7wivlAna/tWZgNlXs2D1i6MwMgmUq
Qnp7SfBszinT5rxhdld/DJ7dHMjn83aF5eUbFDaop0ZUWjECzGMQmRqdRH83FtMzuZf9Lcvdf+5M
9ybF5nXO0ie7HH4ds+BpsektS3oZa2LNxoXJ9G7hBjj9VCGivdm7ItX4raX7Tj2aftA9/nDw0WQK
hPlAKux537VypH4loX7u3fJQx1xJs4c5NEcdUpJFmbFXtcE29f3hSWsg39yyUdmACrs0Sg7lLFZs
LLhslHtSuYd9k0ZfpSA8mjMtvR5QOUkRwKXknaWXJ5dcV8aKzPpWDF6qg2vWKw/3M70dtplWEbPT
GfGmwaFwye2eribFxJiKjmHiDWRTQMz0ip0xFEWDuWX8Yb1zwm8+AsXZSEXcCPUwBsKxFY0TKy7n
8Z8fny8VteMqfofYmPgj+zQV1wPzh6g+OEGZjpfHh6ICDQq7dLzoigrKFR/0v1/QFT1UK45oAigy
FFlEL1++4k50bxV19HhE3feBQr2+yAebpCilUPFKj4eVYpi4SOJTobgm2po0nB+sk3qyrfgnT5FQ
k2Kiohk6SihOqnwQU4qdChRFxR+MG5ciqzzFWFmKtsoVd4WzT/NlgmLFiskSwFnZA9MyALa8B7qV
Vvv6AXMh7V5HPnyXxerOuHejKfLLAwFzHjCY7C/JAw/zAcUyNXvGTcFnLAlFFiierFbcGfgEoTY1
tNmguLNUEWiWYtEeX9UVnxYoUs1RzBoyDEJEFMf2+GoC2lYqxg11bkPiIdxbTO9maypgr1fgXQzD
1z9Aurj5oym8jzGdv7UUj/d/PsFRZJ6KwbEeOOD//x1wHGleQiC//3mCacP//e/vwGL23+/wP094
/A7/5xMevyT2QOX//pKdYhZbRS8mimPUR4hGU9GSsQ7laBmvjwePD54DCakrJvLx0FGcZA8w+XiE
3yx2c4qmLBRX+fgcuLS28xR1qavv+N//AsmMFZv5eGQoXjNR5CbvjQC/gOZswTof3+3xDEDVasnI
2do9niEUEeqDhj6++Pgwg42Wih9locsXQvr9sXNx34IBoQmkiNMM9BQ7owzRJzSqr7jUWBGqaLnD
Z0tRq73iV6mRw+dAMa12v3IU49pE/oAbpNctLUJW1zOYGT2M3thVOC2r9CuxJuKTSdnw4mmWtjFS
+o5a1rw0QfdsgNmaMYonGb4NBXZPku5qb//LCmfaICYn6ufeSf/DGIeK4wbId5Qy/LOLLw20twTx
7SKPkLk2QvzFnQj5XPdL6VDzB6DOWn+bPGS/uE29yhCJjaKIJ3DiVnHFRQRhXCvWuAQ6dhR9nCkO
eVZEsq/Y5A6YeFK0cq+4ZWUeDLf8Zimi2Y8ALTog5x7YWQA9k2lscSyWXw04NIMauGhFSPeg0gm7
TAY6PfJJ+dCa9FDVvuKrfUDrtoe4thR7bSkKewbHRoaziBWfXStSuwTZ1mbY7bGH4oaQ6fbcyXD1
2T9dkd44zwmO+VupGHBOJoD2AJ++4sM9MWO1Xg/GpaPhfcBpAkUzj7zCb47+RG3iMTCxuvpfpGXp
p7SSdR6a2kHzVypJzeHsp2j1UXHrQ8v7rH3HqjIU0A1Ma7iE5pJuESTLqRUxVltYvOeVCRIjeGd1
HSRL0fKx4uZNRdCPoPSxYuoN4HpHUfZzdu+rTQl6TyENyZJvnCH51efsLXSqjzpZF4rYb4f9oAh+
etJIzIH6KQ7JCZavDgJJCFDGDnQQhdIB1EoRUNIUNwEXMCmdxKqcTGvHmYbAHTZL2FiwkU7pCwKl
NEA6/JUhPeiUBoEQKm3R41qs1AktsQukxJJu4KtQ3JBMwjJQoQZ4rdS4fa9mN9jTzATVt7w3PWM6
i/qlxVTQ5C93eOnNFebYP9w206JFQOEoJQVaOBucFHVFyP6F2IICBVPIjzzzF4xN+u9ZzaZzL8Vm
E6FGohQbvtJudErFAdC+KpWuw0HgUSqlR6c0H1iBGRsou7Om9CADwhD9oRBBKkKTlzlt1XpYTzFr
QbW2jC2d+0hpTGzEJtAGCNJ69CdI07iEinhnRMOHV1E9hIhVCkQrg1KvRNE6IZB64TWetu44MK4Z
noSLqMJnIFaWGcKIGCP2G0qZlxiBTI1QZnwoZnyXaUuB61dsMWQSCVIdvSLOF2VzYA+87A3usfO2
DWrgDiP9qQWwKhod0qhfwVpwG3FQejs4FI+oeabiT5dmzh1rGB16C/Z+NSj9jyt1JEOoiCGRx5dK
qYRc5EJ5Hm9Nf6rpetHFQPz/hOBCLvQqXHoGQFg96Co4t/Sf6+CCXjhbV2XEjVX4h1CplQylW8KL
9G5TP1igNAdLQ9mGfM1fBNJYow5+wmGR9TGsxQITFDZs/qikQyWFVE9bCz/46qX/WVp1tGRFI18y
MRD+ILNyld4KjzfMrPz8exoZ7nillm2JPUeJyfSiTb1610iOaCPiks7kMkISgRkA+q5GKb2ICoOJ
oWfWN8dcjHi5NOk+bafpLid0rmbrrKSN4JZOVIi1clasMdzjPJWvmJodWqU3yyLqZh0JWoMULVGa
tMJqPjITi5wqxRREcjobEbAJhGwOgjZPp++pFG660rppJdILofRvLUK4ViniDKWNsxDJ2UotF49m
wd5hLrDkREmnNHUd4joxRP1C061tr3R3cYYCr1brY59/o1zyVj0iPSKyaH0o3V7UoeBDVKP0fAXC
vgaBHw02YDGl+UuU+q9ABlghB8Q8iT+XYyhGGe6NAs7cpogHJZZlSksYADcgLUyUxnB8qA0xiV14
9DBtpUTEKa+e+q2HQDGMdo7SK7LEIkJSGkap1Iyu0jUOSuGoKa2jqVSP6XTKEEFqXVJvBmSRsdJH
NnlGpld8y337r+uEv/pJ9ux0iCpdGMxinpS/6pMzV/HKNI2zQIdJSlSLDgxpJq4MN/oTySWgzRtc
6Nkg4VRizkcUuI4KD5Vno+Se7Cz+jiWC9Te/Rj2S0FKJQ3NUom0ufq1oXJYuW2qCjrQwEJQKK8DZ
AI1pi9ZUU6LT2kV+misd6oAgVUeZWozDR+IWLPFoVi20qxSZmI/tHRStBsrWRklcTbSuZHaQl579
wzPTX8a0Yeq/JcrYsKi/w/xneghmJdJZFw0tjrAojlDVWrlYy/6GxDOFL4J3n5QAVxq2s0ejPlam
RssclTBtf7kTvZcssc7ANtc18OQ3lSFKEHnySYPYurG2LaeHYFjhz9hOgLX+91jP5s9ao63zeLI5
G3RUff/037caTbNaC1PI9eOrjx83NXAcUZYxtuS7j9Ygjwwdfgb1qzw+FQy4pdIujLb//QRDB38b
C+P2eIpXwzlDiep4J6nftvUQ7GM8be8e391KjOluIjFV4mq8DVp6yAiuI4CSCSeVpUCLXaLJrsPg
OUGjjU5jQXJXX09/8f9Cwq3E3JHG7RlZ3iFgSr3olOS7UuJvT8nAcZJhfBdFzrLzyqeozN5x/vyI
XFEuR921mHTipZN9pqjLDSUzr9Gb90p4PqNAh4jOcKZElJ6iTg9pp1479OoOunVm+H8SpWP3+1Xo
7pmA4NGjhO6pkrxLtO+gsZ2SwutKFF97NZ4gyORtJZh3UM771gYnib8WnHRZI6yv9OJPXUGepN1T
jfI+QIHfT+joLTT5Iy5lUuBxbGOoNQfGpka9X6PiJ4cN3BJdf9eirDHopVF9ofqXSv7fKiMAR1kC
6HgDRFayD5RZQIxrQJsPI0I5O+CU1S8nZS2g/uEps4FAV7YDyoCgwYnAY3gQ40xA8jsOoQGvm9Xi
vBFinuMrI4PAY17YJmBe86ZKKoDy2n+iGf9p4oHggwigxg7X7Yhyk27rj92Lkx+Jv4QaMDAoxecc
Kql96dMdxmWhV3YLAc1nJK/DZLpvbq5MJlE/zumtnT37mTxTc9X2Jud7tCDVmDTbHl+HGn8HzaFM
5H95mPXW6zjFjbGLsm9Nw/GnDcRXUg7hFu4wpHVnnLKHiQRuEqYTPYclQ1dRGp9p7nDXKeuJ0MeE
olJ2FDa+FJjDohBWVhUh7U0N74paeVgoMwtC4SwWV79YOgrkqpTpBRhIu3RihrUejhgwhJKrY2Lq
hFkGfQrqrBQxIT4anhpG5Y5xFUWZrlV3NI4gIT3cNwhfB8PAjqMZ8bZTBh1YXmONPfQ5GhvsO7Ad
GI6OsvRomDAsW1wTZ7eWq2gyho2l1zEs7QhKq5tLOSVXLmYUSOiKVyjolH1IwhqUkBe1SodPXxmM
ZDiN9Lg6g/WWLzYZ8JDw7Mv5ys1T2uOCtKpCD99T0eITrTnvLk4mdIR0Zj1xvu5i5+icna5+ctp6
byoLFOihO81KrJGy19LctjXMJLGW2cMgd8zPehvkp95sv5AnNDdtGDa95ZTnMMK30MvaWyin+okK
JnXc5ObzWc1NxQ0dmzIBJ31BVBuJrfzVc8riGcgj5+LvtvkUjMvetjHFi5q7R0NIz/Irpl7ci/yU
2Ot32lD9810s8KZhttUunb34rPL4numCXIRF82yW6XyMZiQNHDQCN9GWXgRdaKVcfgY5IzIiQ6H0
0SYEk/8sCZbQQZ+jrGYuX7TrnKPJ3hb3rMN0aJxKh8Zn8IbT1U9apz9pZVZHx0f60Q5GjvMNaowI
3cjNNmSwDFzcj2UaB8uMsS4erH5zZkfdV232p5pLBAGRtikcWpHJJO8YB8IrO/kLYw98Cn0NGaHW
s4mQOrTFUctG093YeAScjSx/TcUkdgm5TUV7DhM/uHdWGd5TfyyPwgq/NI5w26j2jJVmMsRgJWQY
BOW4aFOQptw1rF0Vjs996eNVFjpL1iBL9aynVZYZOAtKne09b6Byo4ZBTORfKwQB2wr4iSNBWF2K
7Ev0+CE1A07OtROaN2NyvpwuTxh9lP2uHopPooGWLa7Amy5PR5rxabLxBNE44VCIS8YCUUnWGWET
ZTSUefuS5CVrGfuOO2G2GVJ4LoHOZt6I2sVKExPNFu8eTSPzZ3DemJ/SGEizD2XmefjvA1qjjdG3
d4+20ZI8m2rlCKGvihEfdH4WIjRb7IdAmSg1RrQrJpks3YCTaGoxb3MnTqFOOS0zOtPwyFOybCJ7
4Qis5McRw9YqyTiGOQ0bW/UUJAy0ALRHmpYXPckxJoau5+SYSIYG/sjWYbnV66x04ZI9Y2F6PcdZ
1+dySnVsYLKcCU227zojWzcByRhezFNhnX4pgzmBOHB0g6T3Gwf32Un8JbmXuSKBqUvTDAul8YzN
YoH8sbqCG5dPjQHibEYcbgYzOPSiqc7D7HPYkuTjTK6MmB0R+NI3xLPowhaQs8F5TlIMYUnHW1py
Ppqj5S7J5WANcbJtb2YzYooUI2Evxgryn1W4AxZ54j0pPGeN5uO9S6zzHA2HPDAYISrzHJxKsIgK
x2vQeq8NKxA5vFrwZ0SuhDY7AgJpJWE6EjSoiYN3fdSPQ6Pryz4McZ8izfwwFpRzHNi4bpMKVwy8
EJBD0cmO9PeI9vKiCW0MYIPqUw0u7iNFC9apyK6MrL74IfSV64z+WpYW9FM+XVsZtC+Nax3D+kPC
rrxXOTMA5siCweaAzRRmpqCbPgWG0MQqJkNnPREau0yDQLL5V39DqSTLtnPN5gADzRdLE7gR2AXj
VBGtbZI+Ntkkxz/hgH1yIuY3DrPuacYPkFlW0Vrea5uVeKQGOIAkQ3JLrFJbYqvK2l9xHOcs2JKM
ypmEKB9t7Kl7M23tZ9M5zFlWMJxLNkJEFNdZpC2hHTmJ5+6wYpz0RlCOeS3TnCGoUbwZQwdT5Lnf
0dhhWpVyYq7pOGAbi8Zjrv4QgEnLb2zOY8zNO/q6DmJO8mYqAX9gC22NMV+QRRsjkGQNNp7O+dLD
yALFznZohx9aFLcwM0YcFAMD6jxMd03X/itQmi+dpgm3scOYy3RctWqEhyF6TWU+rlsr5K+K1EVc
GhOHNS/eFlZ4lZb+2w4ZgnNrbreun/0lDXNcxvX03kbcQQcfUQ+nzAbxt9e/e9lkbdqCQA5zxKOD
jX5cZSU+A9WcvpDzklCXGSe9SGkC2eHWT3rtYGUi5qxpt9vOyJlwDyz8IaDPkpT65mQTvFDgQvxW
4jK36VvimdqCE0zX/Q5mvLIcx1iXI9oc7DGxV7eDV3tj03J8nyks923voVsp0qvZ1DuhDQyo8ZEb
LXriWj3Fb2CItCBD55snUveDaxWjri3i0LYxXHU2mcfkuYW7EwOWngltLt/Smq3WYzpBel14ZR0L
rwH138EjO7vziqtOL2RpjGxa6MYQBoQhOthBL550xk7xOOuHIc/3VBmvsRQ6baxYLpLSWIaB+HbH
+R50tIucy1Q29zkmGsDPdATWQjw1vlI3atqx0Ob63DkMqTxsb50eg1UzrkJqVW7LuLA9UHntxhv6
rzN5iysSpaOY5k3T42SBasRaEOW0nWdNrnDs9Skkq9PceB6hD++x5kT3EMvlilNIRknmWFzoRYeY
mB+0wgG/3kwWcNlsYDvqCe1m9NzO+QwgmKs/RDbotDjgR0F1SsN7N/bFzijCeVViN8oW+lsU5U8v
PPEq7PF3Gkz3bOnYyifZ0SJl4k9QMbvRclyphLRvady8TlP1NI++txQUdsFY27vMjs21P6cdbrbd
S2MGxsLrHPdFlsazX4z/nVYKRyU6ZlO7cfMofY9FfvHJpQJnvWm8C4t2nOJzNhr8eQiZuWiTg9VU
H8Dnzi034osgsBKTs7n7oIhdZoW8t70z33KLdhMzIncdGVqFYW9snkKK+EU6DBe/Tt5sOOir1drz
m1n4i1aPcTrPAvNZr5PfvPedz8ovf6E3kkOBS8uGZsFRRPol0gP3z9KdJmKEO7zGA7m18IE8cq5b
IRgq7rrJuIqkrwUR5kzBVV3aW93Niupf263PopgoT2u/2UvGTIENCEPsGgVpPPxpjeZczSDQHWat
e4ywSA5piQZMKwY4GOUDWaF78IlpzpGr87ZOzrZ0se/OyUQEoouSDWKh6wiWADA4Pul2zgDpkXXQ
dTo9oE5UO73qQCdcP6ZSHCHbByNYOHV0sBJNLjOh7SzRaDTLg3QLHssx0Uz/JjNRY6nm3wJ1OJE6
2R1ZNmJrkhbymGA1t5I6Csxo1A+BGT4ZUkzHTu/YCo2z7GlXm453yP08JYvH6zd6A5FRiNnAx2Ji
bNFq/THF/TsivXRXffS8fFveWs7NrUwO7VC+294Ad235Kzn3zcoKpg30mbwkxaBtjcYgWlsVxrNf
RFtcY3Q8/0BqiapN1iwfeDY3/NQiEhc7MrpTFLKzZ12ME2oxPM+OJU8OF/hTUcPQOi62QlVxpkPU
rpN4mFc2qheMCkj77p5aq8hPdhfWJ0QN9ckLZhwWNWokfJhIj3h8iLAnoy5vvUr12Zp10+TIOqq8
/O/rIJjtZp7y97AGlRwYAC5NZRPpGd18tFIkSGNChnNMMQBf59lHzrve1gV2OMiGvqANar7SfdxR
zdL2VxUiHr6LK1bSLKKTbOdsWUQWS8koBcEVnLRw9QwDTK8aDjD0QKmiAauPtpbXa/yc8EySVb8W
gjYaN4FzmFLXXOHjQwOr7+UBwlYeHt/Gyrp2NYnRW+BY0zDb9bbzhHww4h4ZhXRxPOJoUTh2wJ2d
tk9EPe3g8z/wbNJwHZ5gfNtF1TdnZ5TlxzSjaGvOFNTFsYnjj7S0XthoMb0NDGV/7RC9xY62rLNi
39o/fmJO26kuX9LC+ERzuW0TrIaMRP+xwsYmdZw3QhxJYK+ORpV8jqF2KfHpKaSTL22rKWgp8w7r
o7seMf+LenvdW9MvV2tH1e2USzIy3OKN48uub/gNveoncvlDjC7AQr2/Z7z/KDYHPHu18hBWAX04
5C52EoL9hNlpsOzfqdLCZRKrGDWr3FUII7JE3Eun32sGQkQq8mVf5D8YQDCHj8M1XFJLUy5GbIPG
pauwYwJj5O2In+gT4PMbVLSvirvJL+2IJ8CAl9p6qRMfdS220YsgcXCb8r8RFN/LyqR/UdB/DMoO
dV/TsGeAnU9yS9XzE9gB+B/ugHSWcsyRlErUm2lQN8Zz2A94iYbGYtL0qz2V37WToJUuaBuRaxth
A09nO7pVQlxGK+m2qSC23dM7zHSsa1tB7kpwO9JkFolAjOjqyqEytQ1i19t7LqMDklmP849/Sd17
n+OQnbX0rCyHGUqTcpP7BiqY7hOtBSuRWf0TCZSSyt1zeX/V9MhU/EefboZo3NXIKNca4BJOhPWC
7km1ssSbSRCs9LLNALe9SFv3SZFFS4j/bAtqe/TDkg4C6Q6dTqRIYw9vAKdbIzDfJoq99f9j7zyW
40iWdP0qbWd9sy1FpDKbM2aDytICGixikwZCpNY6X2dWd3Gf4rzYfAGenibRHPa0zWrM7oZsNlBV
WZkR7h7uvxDuJV4w1SbpovucuQLotMswie6aqsOdME6O9VReqx0DvcIAxGhwYbmdstT17jbA6++i
EnNx0WcCIzduRZ6GxhJA9FmhNnYAVMQCGIpAPXnW11WgXMObXtl2s0Ul5d6xXXOJkBwap751BWwp
2oUVIkFKkHhZTmO+LO4TMR2aWGmP9MW19ag9IfZ+p6j9pijs50BQaiVdsjbNCvOnzH4u1HiQ+uxb
w9crDzkXxqaGuknS4SmNKfSIwxRgzilIUnAv3QW1A3h21igKWoCEhSA4K9EtvsOHue+WlY7AVxDR
n+dhUNTPTLyYVhX5sI0aHgXRqHCRYkRfPKEzDaGkv50ogagwCIR+jtUayswPPmy5RDHEYgIJV3f0
+2dzvIns9taCCO3o6X2t5Md0MG9QKbdklkPyDKFvIw05gppUXyN+cGnJxtAFaPWul4hQHT0xdxup
QL8JG6uicc6DiSsMWt/dwtAxlQHscwtEe+do1qdqEKDsQ/gH3b5TyYNu46/CVnlQJho1VgqRulK3
1kQHuc6uYgsxTaHiYGY39wwtF+DsH1IM35HBxzZ8chON6YA5waGpv2j085QRALvL4ZRpCvhI4xl3
TlRTq76kqzjgoQJozWW0e9GEdbLvfetUps3KhzCsdKcuwViLczfSyIqdMTKeb2P8R+FylctoYB6E
TdpC0cBzdt0AaKeFllJLPWcNpxpI8JRTpQqxqWHmp7zqwPib0cc/YkRwASCmmgOoGxR/CYuaA7gd
n3o8aX0XCp8/ImTRxKtwDO7nuYv2QLYXicXZ1R45KNMsLxal9jmLYSKZILxhF7d3pnPojGFfqxa0
DeXU91TXEVJxScyQW7FONX5CDY5RnWMT0gLtCv8VDYARlX2B6r0c2YbV9IUeyHCZZJWxYiqgLXWR
bqJJyY5Yb61d3f5Evt8OtGZdpswXasUT1u4htX7GsnlrIHGz8HGXw6WckOg3Gyz1jB6cq0DD8EJR
7OcWffCFOV4jBBcyys83Tly9uX74oqv52vQRuHMDZkCB75Wze1ep2qVbm+iANHd47VwNivLQ1SDW
QWh4eAPN56lWaalR17NV0hcyPAh5Gln6AQ3yjZG3W3QczI1aK/DtwF3azjEAGMYSPcJ6ZgwzwdDx
HePou+W2i5RjWsT3QZh+8UWzB0H80LnODo8VloyFFw6kfZdJwIKJ8wqZmIrRbAxdLO12WjRuu1a/
0AV0JUuDxx/A2osK6BLOKH3E4PIPcFilkpfOWo9QHQyt5MZIEMLlLgMqixTqsrqBYYTbBFDc67ai
pRH5R45Kj27JcRyXskt1im6iCcgGys/HWZ8WoZ48IpbxJVPqc4tiQ2kZZ+QoYFYZh7qvj/AX6ZF2
6aWqAH8zSx3BSoeOJRAhfGEN5OrV+x4MU46PEdS1U5OjLCrNQ+N449f9ocYPWsihSthvckPZ4L51
5erNY9Y+wnLbtGF9b1bBTaRbrxj+PkxuKKXjCc0E+xvbBoA7GPT0fWf6ZDLpAqI2Ch/zQK5j1IIX
ZcrfEk15MCsstlBc0iYlXvc+3gz+csghfhe3lclZ2xFHsO+PTtruk5RpiolpLIoCdOwvtQ7dODyx
Qh5oECo0fvKdLiImSrrgeIFmrTGhviUVk9Scab5VVJeVNV5l83MRxMh+VNoD8rL4W+AuiP/8oc35
VdlB6+voDln3qwSNGM8QXNSU6Bki7xDr3WLRi+w+oAG/mGrfRWkKgOwgYZCs0GkIGUj5Xtq6R7mN
g1g72P6wRzx8hRY4JVr8gjT+duokardiMwSx6dHi9kyqdDUUnwJQ9ijFrNqGJhF55WiEGk0PHS6H
6s+fWiRB4KshTc4J66JUP8d9s4+1d0vCY16Y+UWkRjeWanszMBC/YJ3OcXBjBx6+VwwGwy/0xeMl
FKe3PjpmCuPhOsFzqMuUz2qtox4JzQn1OwRVXW3TkYFRToGLULpN4Q3FVTgZjOjam2k2HwABv/Rh
t0MRjZuojNcjS25sEBfXERIK8hvi2eDZZghRJrA/B/awhpFjLGha5t6kKddWOKIkKl41t3vMhxwM
CaKisApoFSQd/gOGJ1TsAhl4N2zrMIQFg374qeuyNxdH2KpGDJCSbQEs84CVzyIaIwGSW39MbeOp
4avRsC3XACQvmgk3S9IJ7nY9Wl/degYszlihv4DLxDS8R4lyTKi9EiQUSHIQEmZ8Tyr8VQo4/tIf
t8dJMUtyL1DAycxo2azRncbyThMLgDb0e+CxpB3LO5XMH3djDy0YqgkEY6Ch3Dp7fd+kK3fOwfoD
eLVfHbIQHovWriwI1pyexeoeRnV+VGQ56iYvRVIyBExN9DyuJlqwsZktoEKcigx5DyCH0YqWoacE
QAUJFzowrZqUu7Iw34LaDwRqABNIw+0wt/2jgZCBrJW0BjHgSQMZVHfoCbMfOtN5w2ATKcyM4b1b
MZaPC4Ai4IuWpuGPhz5J1EVpBWsLF1MgAu4ZRXc7dS6gp760SvlYACZm0W5wGkDAQSjnaQboYo3s
f1P7NEbJCezGS4Co+lLXYZHmbJQJoieq9CV92YmOpfGU+TaSyThQzzViA0KvQIoxn1pkpbp0Rgcd
15ehFTQoTcwAxpQ0cOUkzduMNwEwl4DZjusNcD+GVqPFbUCaR5KniiN0IzLobirkr2xCrKWF+eyN
SnE39kzbdYcKYsDjyp9YZwjK7XvdeWzTEjEM1/NDDEBC7VZ3gze6iUxK88vIzd6KOkQBLzhBsoNa
SCO9ApS2nsQcLIISz1xW/JCp5k6F+a02wbwrCCeLroEAZ075cC10ffZsUWi4YieJhyv3tCz9lFEY
CBMxqMsyKj2nd61tUaH8JnppnltFezMtYG1X9WWPL/vYsfroi6CuChut6S8VNLsuenc+t0BHOQ2l
NA8dZkLT2S8GHDPiy1h1zwiP7mb0cAHiYypulG+xb17S1qu3PocQGmOrIVTv044hdvLg6PZNSBeU
TDZfdeO0HyKxbHP3SaAW1QXjPoiouPHavDQryEB6BPapCO6nWpcjskMWHiY8kT16R4eJwJA241U4
l2j3Dh5EuU9d0HtlAbZ4wDYqequ1+KFD2nCZJvROMZO7mN030vTKiIgMlVEikhdrCuph8RMz9S+I
jrAwFXWfMWgv+8lmmlpumVofO1dhfAHMMGn9jc8gvxbOUm1rbZ+iFHzhl3RvQdbR8leselX40Pdz
Bym/EVkDWyjeaMOGLPTMXdZwtTwTk3o98WlsR6OzRd0epjbdJSOKD51lvYaCrqGjocJ/Q+eueitM
OM/zdOwHTNUcW+W74y/oZPaRUhUElu1etAJNiyx/0VQd7Qz4I7S9pl4lS4X0WwL9TomjZoc2dbos
9Ry9HYe5R4ATkteHCOpkze3QD0z9TIQaRKfdam7u2dp2tvBlYI54xuwB9fwBcYk5CuEsVzuQlA9p
dei1bJW0CVpSuASswXYmXh8R31ENuSiEPDZa/jJ0objXcX9rduqjwQBwQQ/ELfeIFebYSlB+ttPO
aZ+slNNd4Y5XoBfLdUoDkAZiuhr4OI6FLedodIwcgGccofHQysMHFd4zYpAjmC0do0Tz3qiJyg4n
pEWs47WcFOfAYjYx0EljOmoeWs3acpIpOUqLm2FoZj6bKhN7j2dXR1LETezrcsGNcbaFbElH9WGY
57Um6NZCwHkyOv3OSoxL/MwxtSjta3uks2shfRNkBV1Nv1vpZbUqesRHgZ1ssQ1t16bIvxgR7PXS
edbA8xkuxC/8/pBxn8AsNhD7N3keobimGAjEuupCapqoAWYfiDSpMGysYT3YBipMzHaxWEGQGRf6
AEVqLRYoHtQuxs7MWKL60YBSYlXzvsWUULNNGeYpnka1fR2BKM92/lK35dbSQq/NivDUl+YVp6uj
4varsmvdZRdUGGTOh6DWPG0ghjF43+o47yi+Y6PYYQMNPftmchkKykfjIY+s8xxp87oPgmZdORzh
xJfZkuA56ZvalZy021vp357T31342fxo6+lWVzWHCiRqPicmZa7hpi0QKStaOk2erLmhwLDU+nOg
4FGeWYkPWZfftYNgO42xfuc0iXUAViyHd4Z1rhDfzxXyt8rM258V08uC6nMa7aLBDpZ8jXPaV+JU
hsWpmTqst0fB0H7ojJ1l8FqEDsO9GaiPMdB4JK9wLR9GfOnVQrgHB2TIlkV6E+ITGtZ8sbbTo2un
sF5cB62lXKyq7D7PlZswkNqaNUrAqW/LcfkFEiS70Wg/zU6J1EmlbkQgUNNLSrjBbrhGM4C4OerM
fcva3Fd2hCaWkECJPrttdezFwqY0PLNONnV8lTs6iroKkFEfu18k1S8wZzxZUY2tQQTjjoJhMMdh
rUy+tkyzAAskcGkBetVaHhQezr56U08I6nIcLgvjdlYtsLy5XS2q1rFXnWrdWG56U8fhfkjbDbiK
fCVi8QX4U+OFsUIrZCCMAzOjD6rY10ZDs1zIJVRcOqXfQP2HH6Tg2iUyLV/CHLrpLZ0ZMSgClKBw
ANWjhsoveYRImpEPI3KSuNMbAo8e4MfntP05mW/ysAawZmIBa94ilHKtRvwCU0sfFyB3SaV8jErV
2gwIVFk+WqnW+IVmeeaFo3ppBcesoT3RUxqkFOk2dtYrg3aj1sTF0u16zqhGLxZtjdC7HzADn29r
q0BMJKYwJPhlGjkdR9q5zYHnxfetlj+blbV1sbBHJ9wdlnhuuSlH8yS/rLLwxqaS24f+jY9390Yv
g42e1ZdGaj2MPUiLaNRsGHiEpKbYKC3vwaC696qA1qKK5W3PLq4H4Y2NQgCfm0ny0pjqo8rWOnXj
waC8jwJNX5gGUAdLQ+Y8+OyPpb+q8/TRTQdcysJgYZccwVS12kUqyoZ0Y7rFJgs4tmKs40HTzBYj
8NqmpWcz40rW5omxbZIO+AFTmmUtjC2u84TLzLiOIctCiEcmOKwG1kdi3LdIMF4kGqbJIo5PoNr0
nZapZyDo1jJiYjotuhYGZB1lcIis7JyZSMEDT6NznFceFg2oMxo+0hFExl2vWBXmd2CHwC4MHiHK
2E2tklMclYw3YldH/GWal2oXG7eD28DbAdyq6I+ogB+R1pkDsAn33WCEb5YdPHEqSs4MsAVS+ddw
6vd+HD5PZfmInEkOIAUWodqm6cbS6EDgbYr3GgiNHny2hboQVFnlFWvpFGfI6gYofkq4RLp9GNhc
YFfOcVgEixCdiHsVNVcoiK8qdcA1LXPUJSLUBtLpqs7c81x3bzRcIaQqNl5WRccBjknVhP04iqBY
5CzSUG93739YHOPcdJ+OZ9TGqn1B/BAZ6EcJrmAYmJRLqEaYhCE+4DVsXCS/qAE1o9lNSscfVdDu
3v/5+x8Ixr7UUDaWv/8vVf7a++8yBN40ja7CPMhNALCDuX//LxCxySbUObRkeYIcyBCES+aHz7R9
sSdU2yajmLanXVC18w4FpXmXD/Unnk28ev9XNCNkg2gKpeaISEGsX7sTDBmDGdPKQVUZD0XTP3b9
tFXi3t/QiqVTEomryE8ZBES4p/pR/xLq+6Ed2euWuzNShCDs7jo1m5ux7QOIodjQM9Te9KI7g8tF
CeaVCtHftLqfrCJhccOR0UMunyNOYT0pxT1sU4ODLIUt/Dv/E2MYAG9VgcUavWOvjgHGcSIxbdPd
jtRFBJAeO9SQ81pUx6vAwFW7DgwBvPuoZr19j9jpMgb78Bgpgv+CYb7NO6f7pMIdIdcAOAA0kNab
XGjWssnQFK37nCaaXZ6U2FVuGxo2h0mihf0sCR9jUjJd5mG6cnLcnKcYnodiQrFy6yl8xIUhWdjA
8CwLBQOo3cuSN9sKmrI0Te2ta4+YzAIRroL0FU0/1B+T6kG3FYSWGrrrlYDelfh0+ArNOIsqnLZ6
3r8UJjzgOmCYmFZ1uuz0cWl3aoGnFUKyfqBap0HQdu2iQX/0U1B4QRx0Vya74JQMDZB9BVkP9DGq
9SgPzYnlpPjXKP0xm8iS7y9TjPDFzg0gVlPpXJjWVCzBnmlff9ha5bkPC/gxroX2V4Q+p1XquFDO
HboBT/SPAGKmSKciCrW2Q7gOzRxSIYP57JNUXYVY0LgGChKEh3Ylwg5zQL25TctD4jI2gBEvkIvt
L2N9DD9Zg6AkTRJxkWO+jIsHDguF7V+amRPA5RlQUkdeM6rRimsR58CJgn5bQIoZx2igCWC+2o1x
2bElgJvQe7EPPUiTvRWhIyMGzpwqbishLfKwKULEEtVlStUAdEq2USEX+kw97bjs9+//9fsfetHd
w/coV2Zp2iix9wfVNHchjgLxYOzxumEdc08PRq1c1nGKwyZ4DAiD2EzYRlgv8wnooXBeMz+oPYTo
iS+MZWYhhzm6H4GcJEpENlKvHDY8zrEQgoeIstuAsQHvosaefRWNo0fPbI1OY3k5xMXtFPYviU6g
1zrawXNI42HEXqpwsCRiJhFwgiE4U1q3IFYG7WDNWb9jjo94Vd4DKle1DeGVQCWlCqu+uyNxoomK
bEoUBD5w1mrn6P3EU7XUT6ayCVZVCIzNAci5oxSrvdRpXAYl5bAz3AC9BjQV8kXm+MciY5DVZdEN
UuzI4+CNExUvZCkvicZuY1Sudjs0uLBPpt1e5EG9UkG/bdUurbaB8onBxtp09aswsWpKV4T7Ag7k
gK2RVWf4ITr3ucro7MyMRlhQyGWqyL3MksoBdw1Lwt4z40fVcF+UcnZWXb5zuvDoKLq90yYIT+pk
vtZ+fdlE3doK4MP1VMhOp+Fip+C5PEbmFnV+0GF5j8lweBfn9ni0hnm6nwvp/Wh4ujXcBhHO0HVH
QzilnZanU74B/aWus2h8jPzZ39NuwbUnAZI1DeYuC4POayXEo5+I5A2zS90q91oULQYTjeusw3lv
Wta+vYpC8zMWiZ+HFOBcDMavaHx/5eexCrOFP1C8Eah0dM6i0Ug6c72Y/HhLIzPwBGOOnYHWwYWq
zMmqt6uruSIwKx08LlA3+QIh6/4inxOGoRm0LSOaVqFZcBFz+WyXLDpac4hHHN8F0v+/mPx/Q0ye
hv/P1ORv218eovz5NW9/ecpffmnD11/W9Wv+9BLlr823EvPv7/NVY16xtF81zVQdl8xkspJVRN6H
16b9+9/kj4SFzByIbjKNhnPq7yrzxq8GasfAAC1QsLbl/q4yr+m/mg6qV4ipOZrGy/W/ojKPIt93
IvMm21MwTtUAmNqGphkWF1E+P92gBN/8/W/a/4HWUCmJ1iHdiA5gBOtOL611QtdSnay1OXVeNrnb
3qXDj+6T/BtZAHYo/W8MWxEuK3uFEVuwgt25YOuskjA/yJcCsl0bjXGt9tB1MQSdaCvUhbMNjRv5
MnCoXkQQKmrzWr5knvUlxBEEV5MvqD9ivoRcFzpFG70mRxaHCDEqNaEzMZqgAsxT1pnXGc0H2D2H
jqa7P23kVcQGfs/tOrOzgzma67jx76i9gBIrBIjFqCOD0RaHqskO8vqAV31RXRtdWMFQY1eqztZF
DI5SEhhRw2SptLaAVxGFraGYWNjRMVgriZIG72tX0B2FQT0GR4M7ey0/kGPttSLyg14kX0KOVcI1
18lwOSTlTdyJtSxTRs6kAe8h33AcbIYdGCFyUXmeL1o3Z7Kbw5bzl/Jq5A3tI/dOvjYX9Xm0xUle
/FT1nrDAv5vJoTTRY5Aajg6vI+mOjoObfHzQsmBTgEn3jesqIFDaOEo1qJwFxnXKp9f2paUn2E3K
RwQHU2mGk5OupjE9KB1qOTYtnCk7qEVKhwNaChzRHOsvRpJb2zJO0GYPJm0e+fM8FevA2RRGtY+s
cFFiuqX3xnXmmCd1Mq7rsj7XtXZtAXUSibk2M/qldEkbLqgz6frw7o6g9SJO8m/XME5RfK9Z0JFc
9NbArsX9RvdfHcc6zRO/1PGItPCsldm6KE1WIE+zt7YVhysy/DrQVogmcjRND0PSX47iNNAei+kg
N+arfEGuGGs9XAM4Aw1lricKG40VymH//avASTz0inotnOT9q8tXC4B9pGe+G8L5hVjLW6Kh5YvB
8ZdqDt9UWLlzo6EQaMKNEWuba2Wy8ZbKW9MXK5fV/P7lkoJKx95OPHh5T+R7yNUWjdjizQiMcXmo
/3sdn6lCGR3EcdDtrSFRYuw9uT97qiu58jv+jfrBUj6RWnXvDPaqvJflBHt0kGYj+UI+YZEaXkWj
s84yRMW4tDlh4spCKOzT1MGUKZ2T3JxtkB1A/GzlV5OXAPVkifvCemQBIQOybSNnq7Dp58+9mG4D
9SZSb+TnyfeUsSFkgQ18rcBVniaNTS9vEU2iGVizvlYL+s7cGLRw2dat900gvipSIGf5L3mXXRUI
BRKX9O+tMt6jmBA6sdIkJKKGqX8fxbraUFItyGjL2/kh06bNbNRwgOxtpERf5JWHGsfSuna2Dla+
cmdWRcv5gUqMKFGLNXQgr1e6ZdnUZ5PVKSZ97fNtASwniBUbJycjYPGUfn7hxPHy69fZvvz9b3+8
bhmdv4m+ZdnTwARd7OlpdZbbM4DeifgJlib/aXvyg/vj2D/6HLzbNNDdOozJD/cHeGPYV6D9PdfA
3SB+ivCzldE4qYLVFG1brV2OmNHLpS6fv7xjIMsPekzQIwpYvnJXtuaJKcKpa8U1pdXpsiqzQ90o
yxJQpoKlVjRjOu166GmvcFk/iCS47wsDDnF/22T1GY0TVFXSw5x25zTz7+SvywCL2OhWrlNUNp+c
wnzfXojMn3WFdWoFX2iQnBJgKm2yb+P6TBm9CWaxcpHGjhti3m/bSF63M8RfUJA+yTXZuvMW03G5
68CYRT0qK/qtjEUJLQcZL1KZqYbgVUU+BcOFgwx3WmVvZcjRG0KiOia4NoZfxlBcl6hkQ3xRS3FS
uWAJZkZM8k9WA+XGH1fDN0/pw2ooDPufq1jeWnl/RjC3MspW7Gnk308hBM6fr4wfbRyTRY7nhGmZ
FCrfL0Dh5LOVg2h5z+cy3TCVv5NRrkKy/ecfJX74WdI8R3OErQsql+8Wex2XtdFYSEgVRFiZyH+r
EQIYhTLdyaUmU5tM3zLUoF/mBRF8+htZbcgkKROmbtgnNFg9OkHXMg1JIC4LRN4feeGAvZbyfsVs
1lAVa5mGKpapvI/vOWG2tw67wC1PNrheQTtOJjS4/tv3cFq4d7pPuGUJwwVa+GTzn98H7QcllzBd
wVZ0KPsc/YOvj4YDPWhXmH9NA5TNfkLawMuQYJOZPOqZ6yPGrpprebFKANdS9jZYCD+/ih89DEei
0wwm7VhffKj7NKOrjLYzY6/lfsm1JjO/TEcGdcXPP0rDSOkP69qhYGWdaY6tqx8+K0FUKoTlEXs4
Lp1k1efX1brdCK2DDJSBNyGDUPHIHYwfxZ8sO1vezo8x1jUd2liqsLnl7vfLLtF6lOZQHfTmiU2d
5UQpPjDN3K38u4ZrNDT5beq0SwOHiI40WGj1Wa42WTbGVX6Q61ImFpkmZf6QJXEnjM3Ygj1hvQad
dbIJXQAwD7g/HxhXXMsEYoz2SYYniAfbWWVEx3KUQV5+xjxQwhHiQjmHL3tqu9BYx3mxHo/vIcuk
IIiVO1kVyUzvagBYdbYlRU7gU845xbnWzFWA4gJXGa5CqHoN4hTys2S5iDjYclRZwyQ3Jb6aupPS
i13KMpNrauRh/8lDlg/xw23GBVLjMGE7Dgo4HyJJouQKGptEEnmQQG0E6KaKQ0yyxIJeri95mTLO
1wHZtqV0IdpSPkRc68+vRP/B/uJKHM1xbBarpsuk+01SFRVoYdTuYq/K3exC19Zpe1m7xc4NJ8QZ
GC1bJ1kByC0nL0heXOJTQ1KMysBRU2BjQXSSBZMsimj04/DceXFRHeo8+JP79oPMjASZagjB1lCh
JXx/sQrFRoW+OdJeRAG3njks3cni21byZZr/SR1g/vHWsActYap08oj44uNeCFOBdAKhh47rmqd1
jRjKrgFK5hbQm8l7HP5y5EcaU1zLJ9NwD9KSZM3Zqos0Dx47Z8ltm7inOXNO+D1dKvRuOw3OCfG2
TE1Qyyi3YCQjAOLEeXO2U9fTg4U85CHTdZLFVQoHG9FyXIbEe/Elzye+1pzlesX055CSh0zKUxfx
Zxm2B6zt3cZaIxe8cnIBREjb0s/dJgaCKirg6L+8gGRGdHSiI/L7qi7j2TcLCIJirpstd+n9HImU
DAYVgHeWyWCfZPUOeJwDBJU7OSNiMyLH8UVuYXRqaPcqB5sYUXHI/XpQUpby+zSZQtOQ59qW559f
7h+rBssgH9iCzKrCoPmw3OGLjKkTYC7dKxxIgvoc1UzwfP+uik3od5wElGD1/pF/qUt0jJ5rGDRv
7b/Ilz0XGE9FQdj+679896+7Asfb7Ke/4t3+290vwG9+Od6u7j7+5nfv3fzr+4+D18J7ap+++8cy
lw2e6+61nm5emy79eh3//M3/7g9/obfDu9xN5evf//ZcdHkr3y2Iivy79o7BrvrP6lteyT9fd3rK
eN3tP/69+IXv/I//+94muqr/8f/y56h8/cNbfO0Q2TSBDFd6/Fm2cFRhsSW/NogsfqJr5E1bGLZN
fCDi/uZC+Cs6APSAGDkBcbc1uc8bVANC2krqr6oMwhgYurrBKx3DcP5Ki4iK5LvIbkNNc03hOELX
DJU0La/w2+1goExo4ZXERAWxRBPlCMOM9+pcXFXteO9I26o+Ans44nJk99OVpZshuojh3RQjHzZV
cGMSTb0GIxUsk5CDYdNejDGcxbLOy2Vg5flST/pnAXFIoSZf1nNl8QsmdZAwdrDDb0qkoBE3npcT
aJVQczcFNcZFOZpLFFuurZ3ZILcICTaHKTPc5CT23sHHbXjMIi3zMmvX9sPk5XPJYDfEPQzH3HAR
oweudv7ajDH9qHUcnazA/pTmaYnwKBC3AbOyEf+kPMAgCgAbX05Xg5UDiDYNMgXVyGKiseTxDG/L
Cf1fA/4EDYVThoYcXkotCtDgZmAxPVeidpg+J28dQxUDb4sLSKPLUoFg6bBvywTZADdJXwVKb14t
h2YdKtBB3VYXoobuV6GwVsY7fygZWunxyp+LSyurLlxdXRcDErG6lTyZVY6NhoOKN+JnOP75zjt3
EsJcg0pVziAtAcyVdD4isAwWFIM2+jDtWsLfn1Rcmv2HFSPIuixaFqBj6erH4nJKmry07M9WljwA
gswv2gzsW6Q49jJLjVVtM07xg+kNCTEUvycLYVCbrqIP22xMSgWOlRQEmZSHUoECkqUWdt4DP5M3
FeSrWLgiwTXaaRjZwwJNhXNoK0NbKZC5N1nf4hxZyRsecaLQdeAX0USKkt6LNVoBy356ccsMWdXy
YJqDsgp8ppkj844CkNBi4jnlKtRolAd85DpzdJj8CevM0fGoL9tlHWqfhbCOU1qjBDonvqc7Z0As
iIyMHkPH2qu6HuxZG6zapkVpq00ZKgD9TyMWaIYQCHodez9LN1oFsRq6NsiJdh+Lw5SjKmAaAPDU
LkGJ3Aa+yxT4whhKBI3psfij/5r15WWhDSC/AAMueHzbqoGppCCst+hG3r1nM/nm+NxlgL/mfB+q
KMfW1WMHHm+CLnDRNmjthZV849a+DFPn6PioGukOvO7QCJ7KocBnMDIejWR6K4N4XMMAtGbdQO6d
Pd5VjcmsuFxhBzQBbetueCRggyDmONQyS6N8GfEh2aMqHi+huj5BNIbV5kArcGDv8MCDycui6E0M
KeCmSXvsmx7ncFt5ROFMGi2zcvEIWBYlLkhjMpy41m7h9HDPEr1/VlW2wdCnDojLMPWQ/TlrFls7
goYEJBA4s1wnIC4Lz8auKQaUiI5/iuZGOt4IING+A6xRaSZs2vJ6EyjAH2B4fIppOW5AqQJfqNtX
XbSBl+ZyX3flwjJx7+iyrl+Tgl8atUTbLaxxETFL0JpNd9O3yh6VCaiDw5BcxOjEoV5aPLp6XK4q
BQHS0AcDkOuju0Qa72yhF/hNkrn6Wmh/2wL7cMhyVFuHkykLXs6WZA3nQ9Fi9E6fBs5n8NvHIG6B
PSr2J8Oyj2preMZUwPdKlVsCRXeh9uHb++b560XB/zTdf1c7rF8LmVKb/wU1ATf7v64I/q3uvlCo
fy0uZN+P3/5tPOT+6rB2KAEsQIaCmc5v2V+xSeSyDKWwow5w3idHv6V//VdL1zEa1jQbj+D3Q8M/
0z/jIcHASSdja6pmkmv/Su6Xmf3bMx3TJ0fTGTSBtOatjA+Z3x+mMcvK0qZTEdwI4cCOte5Z/Zs0
kNPmF990PyHz8embu/ODpfzxJPnhU8WH/ggNv8Y2bGweQtveaCi7FP2fbJY/+4QPeyUbwqaOaYB7
cYzeRrXvET/9+XeQRfcf7pyh68IiIDA8lwexb44Q04D7RNPyHWZkLyf0UsexXjvG7P38Yz52cd5v
1TcfI7/oNx8jpqHtO4OPmUaIgeO9tngopuRPvsvHI+rXDzEtDkSEGN2S2f6bD3GxpQMEx4eUHTIH
2BMjOwdUxvPjr8NnNjWF+A8ePBXCD28bHSnHJJdaHx+9GsfAuFxstND3p0WjXshCL8uZhkPCcvP6
UGDEKqXdfLFqLHUhnUthqaXKsxI8oxN/oaMxmw1H31qFBb2tqlkN+hk4p9cZ2UrM7V07BmBA4Q0d
0+kWKthaGV9tDUigjygonDEg1QmoWfBQ5Gr7jMfMQamrBXOEbTinqzyuPG0zIppdl6bnu28TiAfU
fjxFvJMLr4RTPCF3cmvCHGoyGJIJovoNvH3rpSfbJ/NZGir6h6oFSmyFGxMSv2r0K6M8l9CTBhVw
1hTCPDWXWYbaOxmsda/GjHHUW59BFa3wM26Ota8eht65SOiw99yPQqPyAW5e+osR57hxSNYJqpMm
eSafcbSuUD918CmD8TGFFuL5t0aDhmYa72CsX/jNS5E/GOaxAU1cAd4bSgFIDwXujtw41YAbnnVt
ldfHzrpqJ0zx9lC4gPiNS6hq6DU3EOkgpt4m6a6HJ116nXnLWHvtqoHE0MAERn5VtCa3CQaU0PaA
YReTdtviW1r8B3nn0Vu5sl7RX8QHhiKLnJ6cJB2Fo5Y0IVqJORfJIn+9F58NGzZsGB570rho9G21
dMiqL+y9tvk2ONnaacotr+LofrkkWcUTBqSy34OFmkR90PJDVEjWbjp9M4W7rzu5IlYKNd0a2++5
YEDgqweYRquMOBDLii7sb1dqfPMy8FntV30ALLTNmEMkxpcHubabIYelFaZQLIINQtm6WIAKmzYv
t2nxNljyMBryWpGO5ebQP/Wjh9Euyzn2JCprDNxygBc8pt5G2Q7eQO8U1/PGqTH39DMPlbVLink1
UDw66UYvalj+QZwzZ2/sLnPoscP7aa0bbm4O1ZM+4CjFVDycuijZOsYLw3J2tLRWNBpRvGEIbUQu
QEGUiuYWG8bZbJ0fJ9abNoY4iiXX4JNDvAzEot73zQHGyd6Km4NFjK1TAnlpUtSsE2wltCQp/ho7
O8HHg2EFoLVTT1ZrQ53oX+rKPhfDfmj/SfbIveHZjHoCEpYsE3H16mFnJBR8ffegrWrP03kySKot
wXvZAwYCf9wFcP58i4UrSVm4jhmwl9tJ/UlcSMHZd8SEy0VMZX26qX4wQ8Ebe5eR4CCSXUhXFfiX
HDF1lCOMxHkMjjpniy02LKsSejLjEi/UPNK1oj7GMAoLtb+r3WBl1IjakFCj++JJSt6dAY8iGNI2
h5rTGxdSdvAuhWJb8HAZEgkWBXkWjKcF3ighQUR/oSJvG1LQpOYRnSXGIQR9bC8B9R0tFq2wTLcG
NpCxnB618SvjnpgQWl3tIyHyold5NPjEjRSPhK9Rv/fqUhG0NVnWFsTgx1iWlwS8DDZ02C/PhLSh
aa5jD/D/GUyzj3PcGc6eaz8U+HXCkcAQUBuVR2VN/MrQ5FukyxtikeHg12vd9dTAasP3dRrxDJgw
0cbiMUt4zaDkBITk8LfERLo6+nn5GEpExdlnDxEuw1+dxeosFVkb2txVtL5pRo+1i0aiugDWpcnd
EDr/y1X13965y7Lh3472/3Lnjn7kRHir5MbpcG0cY/9fB6n/p5nU/9vy06RG+p8LUKzH5c9/rkCX
/+HfalD5D28ZHQb+UmP6iyLp32tQy/2HyVAa9ZJEi2SxYf+PERQ1qGS2QeQaLhKX6/rfR1DyH1bg
MFv2HMdkJ898/p9Dwf+oAZjj/Y81AQOw//LkSFTJgXBdZmBMEhymW/+5/ui5vGxg09vUdOJNYgdf
mUAE7nTYvRqTaLc5IWXJ43pbkUxI+QPelDg+bEIdpFiEKAZY6BKi9WXOLNynof0UoX3c+WPzl2kq
/JlGxRurAhKV/0ZLan2t7Wcrrt6qAUdmWBVPskCsTB7hunHaja+zmxG0N98wXqrhLztHJOpNd9Tl
DAoC4tMaUw0p3+1J1GbMZGKFrft3sKOnyAeumIuzNfXmmcWSgTqnHdDUELq9sNCAMxBoSw7rmYzf
DmdeuAmn+lZMeMyU2z3UI7Jhy2v3nUfoKYqEce0GWq9UGj17fvOQt7WBPUW95mlLJJDhXHFsIu5G
Jbqf3JUzR8/JFDzMbTaR7hS+2mV+jZsXhlu/kVOfmsQCAZQ5HeGNMR2rYz/neDmcKDkiOPz0cGxu
0lwXd7E3b7oaCn45dB9MqD5chXeMbxoDmL9xyohvecmpH+Mjtgq8hqgia93WmEfBE+YpqVaF/To1
3HEpOMErcQCnSATZITQ9lJF+drK1+CtINcm4T1M4WkUXAml0vwkzFgEbhNYKyUZh9lP6h8ghWqWF
1+XI7MFgiLfSTUjXnvonV/VDuWomT54mp/NX/qC2qLq/86nGPFEwiCtixEWFIe60hHgeu0TGxQtc
pXanc028l2XH35Eo+LjCpH6zGHNixb4bTbA5Y47TdWDIQZboyJ4pBaDk69y6y5aQW2X4H5h/8EP1
hNzPaHyMhWEI4yQnVRFtSYwaPq9eh9H9EJKdqz9BRjH7EngvWbz44japCx7FMK3LmMA7YRb8bCQO
lO5c6X1tZntLE9EHqPQtSEiHqmLYZF1VAcuJwEDryFTXqs9vjFxR7E412mvR/zpAvSn3kNmSeCX5
BlunwcZncqtA2yYKwz9pmwDaWkN9Lyvf3KtwBB2Kv9GazKPr8Sh1GcYVH1PDCxkOr10KYnBA6jWC
HlpMTlTF7HF8tVDhrfLYEbu7sQACrMpY56if0bfVtddvOmmxAmVqvC8z/d2Yijf8GlV1tPMw0hxs
fMBrHo6gr21Yt3UAKX+8JnirLM/+aoD3r6f0K4H3zZ9n3gFoYm90YXwKQ1boKvyGkDcfdGplB9Kt
CCsDDzS2jMtorBEH8zmeRrN6jy0m0RgjWnJarPGKTHODg2g+ao9/IrpIBt2EHMNiWJAU+B1S9PZC
DZvO7HtqwIiFlq6h5RgU12mxVATo4qnCA5tI5iJAmyAwl/FaJIZ+jeeWxklCgisRyvGqvaR4j3ei
Y8Q04n617Rcw0YzYrPbcJtOdDOrnASU0PzpmcykbVEocwqIxNvrQ7y0nVEcrtve9iccgEmMMuIgJ
nZm7dE6a7DFZfNWGB+9xIC+wIqBshYHSXPkp/45+zN884rBWfOjvyoYD6cVNt04j8112Ewb73EyO
SXxn8yok+fL2EBa3sj35PNbWWRLSUDu3wsTTlZ9CNkM4m2DlZzIg8S5gm+oQ9BVAvQvN8SYN+84c
DAg4dNqBGWp0lYzzUk1Yt2y/OoVzNG/y6GR47onxRrbO4ToEMo2JNZzJT5D1txeN16IOjGPUfmTY
bWqB0ynDEbr1Bro+UCBA9Qii2/USU5jTyZ8i97N9GxmIPyImuJn9N4FyxrwOHx3n9NXucsIRZHYC
XhRv/dIhQddyt0FcGFA4+fxLb0a0LzHijvo9rBByI8j/nRizHopC082dYzLv73Vtvaih+7FV9cqB
AxAlMKJHnJ64A6NgEzTkuPpsEUlN2n7aZeMALeYfm9WoNA21nYXxoEck5Njujh4Fu7XgKdjkAc1C
7++Jl0AVRKyRt5Eg1++scMew2SIyjp1Deie8GWpWfIS/vivtBDd6vmtFFZ7MSfDQDsEGNNYKMGK8
7sfkvnGjj9bjikEVP1r4MgYvsNehOZHFWEMscy7F3FyhV95M1Bq9QpcP0in1IQ8Q4nXNezzj42g/
GMgKk4IzzrjGBM8yJH9sAOvxdJb7bMLM7sY1edtgEKbigZTCD2Vx+y7/karwPWhksZb2awd4bbVg
M7qouUWq2Mi+uxljL7ehXR9bO32sPbYFLjFPC+rkbHRtvIP5O3NWztd6Uztar/nl266NH00ixnLw
kR7HTifzsoNQjLqlY//MbX4cVX1HMHm07UV37bHbgnsN/mRVhGgIAEco6/0I6y3LbahiyzChDGq1
9zP1rHnXVTJvo9I8Vlb1F+rb3hn49FIT7J01v9K62+t6InV0uJIxXK5LjB6lIdKDts0X4XiXokfs
M8h4O072oy/hc6cF8qIJ0+tWjvJvYto34dQT0Bb3aiI67ilL7o2edIJecYw0zTWFOA2NpcL1JjRk
ZxxaLHEWtEUhpgdr7gtIAghN7axrV2KJcg55jXGqS+Lth9cqnrqTlTVvqT/s5qa2b5VTfoyV3ZM/
ORzDdiEZ2QZQ+Jz5eeL2wEpD86m2ILEWtVgO8nVWhpc0+GvM7i/w6B7AEg6fysvfzIXxVMv80xLe
Vz71zjpX8qfzuy+WZfiujYgpyTAehgCSWLcPRWXvptyOtqPwH/TEAMZ2lybesvoV3s9KkxJieWoF
tes1adUFngHZSm7JlN5n9qK5x01NwSHth0RDx5+76jk0JucgHf81E8OefVqynq3e3VlZb23Guj1W
WnK8qeZRefnNa8BWBKZ/6+bgr4yS/YCGiNyOsX60ghYGLRbbMpLG3u8fhDXddRnEcOCu8AetLDzp
AFIcLt1d1jfTCo9Qp1t/X8cXtxxeVfnt+6Th9Ln5i2idk0dzpA4ELPXRUweAqvHKe25YLFhsQBLf
+2rCj5w7ZDvPLWWVGJqdHHGux624qM+GmFBlN6h2wVWHOsIhSpi7V+IQB5DZkntMjVRQ2OiMRJeC
ANTZwt6a7MtGSvIRg6sABAgaZXb4ihPOr1mcyn4utp1WyUH6pxR3F2MQUK4oCfq7bBLNTpUmEun6
Q8U+tmiZkjudJnxUEy9h0n8I6y6oavHqI+eJQ7s8R8RIJh6kR2lgtWn4QgSfkAeCFcg6WCAI8RDz
+44ZPmHfZgdmDcCnCDOXtVPtp656dxpPYca0sw3+A6AtFQnINqCn2WbbItrf2gt+giXFIFNX32Vm
pqF9MfW0Nl3DIKLEmyeUOIyI5dYy8Cc+jnQLHnbkY/U3vt/9GPYkIb88Di3OSdVHwUkE0X2byI0v
kOST2I2G3uKTK7T1GP1kXL0kJOHl9mZsoyHno9dE1gamOhYmZ/yB3pyvfWFcWtEucS3zeJzz8QOr
Uw5RzCnWhsgCiGXTHtWsZAtLYLyiaOtF9mT27VEk6cksRpw9Vv4zLPGRws3vS/QjLEkBQZS2bJFM
ZzshtFgBTiTE0gU6hJH2N8vSb7uQ/Tp3WCumMNjmBMRUC4rOc4nWUaV7ECWuZwLLpvx18LAoxT7y
yHAGGMNe0pqhD+LBgqxlchVAi/Dc+idruwieOzPEIK2Yf5BMmLnqJrr5Mgfjp7a8R9kZz1GxGscv
w+geSICu9XwsTUiwyUyH5jf8wEwWlS5O9BLI6zowxTPX/a+0/E0bujsnnCk/7G5HZBg/Gp19+Jmr
L8hfzW1ZxW9uRfRP16pqWc5Rn7h8NXvsvrNCIuMFcyOLxqTZANvYVEV4Utb4iG2XH8MgLrkOCJEP
3VNl9BTpDG18139Ii/7qDMb8QK21gsDPlFVAOu4j4+Z23rprMs5a77upmu28XMXWANOAlvjvP2Hq
XffVBuOePeTC6lOMI+He8FKPXg2lL+0/s6FwtgWP1QqOzH2fHOqSvq9Bd733QPiBJO7mNUYbvmPz
q48lKmjoKm74VpE3zLcaHMAGMIkb+Gvb6WFU7czVEGGQVkQpcefuamXAMHPv9fBGEc4Ol1fdeOnY
9a/wQZqbfHSCVei+J0u0Zk6gSmuV91A33oNuHQnWwkY80m7eV/Z4DSkma/fXZu4JRBIOex79pcP7
m4YvILdZW2MMHSmGw9I+83ierAaNRevXx8j2PlRYbPQMTqKRCx45LF9Gkf7pnepJZfIa1COcMrM5
VkHLz6nNoB+BxChCu9tqV2xHaT5oGw7RJPNjUuAcL6YZAOWsNkE//1pVAKouOVDw2JtGhy8zPtuk
xehfqrOOI1j/JO2IfLwU9fCjYZhVn3rihc20d28N3s6N5xvRy6+jsJ0VMWp0860HknfK3nTRE5YG
49fqnIaRZHModWquZEuxSok5k9XrF/UnLS/UoXw+V2HNnoHKS3pgqdjgNM6PyjBkZBhaqwKCmQdo
hur5EHlfMiqOpBPA/jVe2wHUyFj136H1ol360Sitb3ZGRGUcTHtWylBTaaeXxazV92cXPN0OUqyg
UFnFttJYAqsjIj4+6BzkkAE8I8hektL+Y5TzugPiG5tNxsMe/UV+Aag8fCSr/rlU44Pu2hse2JQD
o3jrIXGtpRheTbgtox0dh2B4B1Obf1Hq/CWZfDdz7m+QLrQ7lgS0M450+MGoVwPh/72W0TMpCsk5
1kW66gSUmlDLX3skY9DOjuEcqYMXTuBGpkqspQtLcoqh4jTQ2FKHk8eyG0i6WMUC42FM7DNvDVl9
OcDYsAvo6XTO1/CKVaRHscPOClcv6La1AHovzTzblLUEgDdZXFFps2PAwdjTRkQEYIc/Qc+7DSds
5s2Q7/261Rc/bE9JiM9L5TYQViI+zqAnNi6iorXXcm/0aVDu0T/SvZIsQpM/ML6WRIwlfKIdCbg7
SD8gObAPZ9zWmoyqhHgwD1HHygz01pZVvRkoojesXNbkxD1GpgktzEWu4oAAz2sXBSXDaTydv2PZ
hCjKMyicsgtWGGFZigx0sMgwPLPZCyr9o8gTLBnlR8X8jdsWrQkQH9X1j36pnhqcCdy68bEOnZsZ
WO7GzEN0GmYAXaz58khz43RxnK1wwV96E1eQ4QLxctPhD2jrVSBAZg/lZZAeTD2/35FuifMd7cje
wpCag/KhTeUFq4DvHUhCfkqKgtgzZ+AVM2t6kPpIvDZcEIxYkUFop1WQ0dJ6KI/c7Dtria9Cl9Mw
l68pqgf/MSqmfdeRP2MbF+RRz9wHOy+esr1jLVx3O6zQbCbAbd1l60KRVCSbqsVN65nvgaaT9Odd
vhA6XYRkOLInTrI+JJDE805mwkw76vKtLZqBpLDiHUuvdSzLR9O00FmnLoOwETVO0GQPAUkTqxlz
4V6X/nZ69yNAgqQ9YMiEHlOHH1JQoprEQgFFwGc923zcpdW/ZV4DEjGK7/34y+6PuRwBYnOcFdzA
a2alL7qfYfv2ACdgJBW7CIMk2Gh6/wVvJsaZaaSW2xLNB6FBwlzPZIhLgpU2VZn8HduketM2EoxN
jT7lWkiT7l+11EZM3VNsByFfi/zhRayCJlikhg3pKjF2wMqyVdKMnxgf0Y2P0zbqWLP54W9fdA03
jCgwnxtPTTkcUI8RJQ1g1TbCPTc55uscdip3btnCzAyn8iXhuVnbM3birDNJsIgPqarwWtQ7mdtf
czz9FH3FKZdvwzgDquKUf6z2ruvqKySouWmZizEezTBaN+Fvo1MAY0P8WpIvhWUjZzy7n+mm8thK
d5LvF4xduGQkHcrZSJHXiUc5OG8FrY8xscSsQ/kma3s7D7jChR/pjdXy42/UbVio80GF1gdBl2Eb
D6odgARTSBCW7hdMLIbnNmNOSijqmmChduMS5WG2IybqBhA6SUTYzVAgWqp6ASAa7EWBJjyQ7pKp
YT0njU2VNZU/oa0+uxaPd1vH73Q8RKGZ627qoHXAj0RmxdvPnBFsBa2a7hxorJRWi0CpGmPSGIrx
XjTJwXfZI8MHY2sEdIppTGru0iystlLpl9iqfouh2JMTjhuwTH9sh74g2pSqZyJkUc14Bondc8k8
KRUPRKM7DyFCsLIUd1CPKrojSBJDFJxNbx647DGxOwAJaC0+u7m7kiW+q8qNLlRwiMWrnEKChMSa
BIN2n3v9ycsAmOll42eFSQ/YXQMkWpapA/TGWVwZSKMSsmHymP0xKzr02zC+VpqZYy+iegUegRoV
aeZ4r13y30P7OTaSg4CBBj0mezdsRUHQCZNwiuhRuGTZ1ugwTdVsDRLZF0U+ruf13Os3P++fxlSs
2wEEpBcnX7OYxx2Z0qMBC4aF6TzBPgyL92Gqil1RDhTG6gz5jBddMAqeS+vaIrCzs/bbLoOnwSVm
LEtBGRZ5CkybWr9tUxgZWX0uMniZvEMbIELTLrU6iEHZNTKJNPQcATm0Y6AVLhigOAQdDDhI+mDP
M3cbkrW+1XU1nmfFeVl1rNEKIBZTTt0wiwZqeNdB7YdChwwu2jeJCQjbS78z9e0k8GTTBT1qdkO4
IlEgDVV8mZ1iAb4xbvXKYBOP8jePuuY6+gZvO4MHBHgg8JJWkuHiZudITdu8t/C7hu4bq0rIShaC
Eqs2dn03bjw9cHpnKbLQOJInp8iGI0kXgb+h9YH65nbOxk9H/56DiYDCDjEkESKCZpZf0B6pDULB
cG03mTdtuE7snfIbqOKteVVFcKbADpATAj2PIhC0qWEwHQkdkmip7SJvLLZMf0BFD8bRbtHzuxm3
tpOK3ZBDFekB4l6alBHFrK668XZNUtMtAUMNM6Cj+XB1p+AaeC8uyORKeHyBiPaxndUth3Ma9dZp
goKyiB7NPerDvTJCi3gdImyA3Tnvhm+w0u+lvfJz5871/SciQXxwGhFEE6976a3pXJXMNwOw54xU
LTb6uUGK1WcpZlbzkgm3afuPxvzNnQj3R+Zr7ZantrdJR2GKszaShyF3YVsFJKgomNpkwDzZTkaA
a/1R8LIwC3sYG0XYaeAzfO/KP4AU0TkDghHTeab1aUui+bwaRApvdlDNn4Wl1aouNnZpgG6iLNq6
NrKI0T5Guv7tjEXFycZ5IziLKhJGeCGdhIWPJFd8GCn27H66pMVOg9gUoyYRL+vFZVTTewjh0A4D
pohDuulD8zcLqr8Q7XmgHYOAXQLHCVX/Q9gAVg71pyHxAtxntHcTgq4YLjYMJuE4BXdByEWikUcT
sDmuLIsgxCwou102NbDRrUY8+AD1BOfa2kkXPpNX3imItetmQY7RIQMMyp+E2T56yWs+G/yse2Xs
8pFrKVIRZ0Qzs49CsWTV4UOcGJfAfRyUjazMN9ct43FnqO8CM/EIyaj+Sqd5CXtwcX5rA/ONsEsJ
MyaxGoi3pjIb9Lx21U8PUDvz50szlFudByRV+tmf0J7uLaBaK8bzmZnIW94vNdFwjHUIzLcjazAj
a8DJ1TWQE6comsmO0/5pzkiqWiLpNDIPSCUgX9DjwpW2uC37mB0HrZiR/SmadOLSnncOlJyN3QAF
LmZz1XvE51n7XroHFBfPgcPEYxL4aWp1DxiTOCoNZdrvnrIWPOvgqZ9CoiR16rGHb0T4oaKu7uUL
E6+9VOrB8qstPCy2SkwGI1MoYsBGl6Jb/a2Vd8i3sdLV2u0r4AXOTAxTt1hBGJQNPfs/NBEBSVsq
GYFA98EbOq87MaX3DVs9i8w11z4lwmTjwOWlgcRMEUuivFKPRkmplRIlBbCXY/fBF96z4Yy/5G9+
Vb2T3CmLrJeGtk+700GECiGSMR5YvG6Ngejf0WiXxVR2r9jIQuBKXj3rtVTqiygoUn9M711jeUWM
I/rtoPNDyCHQ0RFvI/QXRu4Ya8ct1pXvRaci83/MThBrSCAz4db9w8S5H+QpcJWgfTLFazmnHENi
PhY1FUdemzOfUlKcGYl1hFTnL62s7nQw/2FDyq5Dx8+Rl7KoGRuiLlOeoTi8EIeBFCUtaC3zDxsc
pcDxbKrpV0TM+AKtnvw4RRHi/ui1kFPDa8qItQ9I/rRLViC13xcnPBTDyqsznhIIjCuG49gm/Ao1
VuIkbJH4XNwyhf6CpMXo7GjH7QQ9dyWa8XuW4zYI+3iVWvzo7QoJOk7EV4fXHg1ICdpaScUUfAXX
OLyD+TBBtPYvQ2JzNMwQHd34PayxZGEEMPepyH5chznt4CfPsz9Ox6Ets3PRpVvdN/aGFfZzRVZu
YwnkIwiVmiWOxSioVMvhrpR3dj19omNCAA2Yg/fF5n3RzkcxVC9GlkAIKs6UKs9lHScHLiXwVnGw
kLCArHtfc83ojTWGT73hbPVgf5RGCr6SQAyLUXJMfEJc4npkA7O1oGkS+8YwY4D+m5bFfdKa51gl
1RrYRIlYpgZlaLF36FR3zU02aMxVTTM5+cxklIpvA0eYSliQRykCtrr0+nUNrES/tpIh00hq7ViM
tJEZBMc62LClEaDZPCupEAmZn4jeSShOohdITHxIbv4aRuqP/YJPwtyGw7CD94tdAMGhV85qP/Co
z5kk+KB56urqNhbs3Vx7PMlUPjEDF2vdYFYJxdhuISiQ1btuRv2T9/1nbuJFFeehmT/l5F9TQgVw
tJkbwxTRqS7fohCuczc1ez8cn3KWz6teEgtOKqQN+WzbtcNet/33XFV3acw6SPb9cUghVXrmphlY
XYF/p5mM5V6CZUUO5F3LboIf7roPbOwp6hhJSWSS8VUbEJbzcmDylA2fHud42hMe6I7UonVAXpNr
MyEamKGP0cfstc/LFF6NY33fDOk9jogz0solEEEvRX3NKDTepRU1I3EQ4VqF3P9tDTgbUvsq/oV8
xhe2+GDcRaNIunsbt3JFv+Tuco+FWKhoKA1QKWQ8bGiCoEbmOIgk62wiqLh7PBwsBbp9s4LDxOO7
2HeSji382BwiO9E72JsuLFS7XINTptok+rkjrcAf+LsKH3KTH1yzVDSr0aoOqvnuiVLoMvcFf8CV
Yof8oMz7sDxdoPZoTwR9wMcgRo5kqHd4myezqv5s2zSnxcrIq3StbGeE2c2Z+37XR0ynWnbdnj+8
znZA69z+mmVkoo6rnyyYarnlkrXXB580BKDG03ecQjA3TXoMWX7ZFVRyoZfEb+SsZjo0h7aJi0WY
8hoELAJn2/wu/Uzu2LSfWLndE6sWbgDcOuQ4RtiIfGwuUGnRDXr2JSvLd6+pzqoXmjPVDPfp0j6k
MN8B1Sb3ted+tvmiu5TxhZEUwDvBe2rQ4Whn21AtVXKCJOqVLojWJj/NTrmj3YkG69R4jrEqQHZt
XW5ussuyA0fKbRjRI1oq+0Y9Z+zCvG3P0s//MghHAMC4U/ikarbqyTDML2LQ4O5lPBfkRAmuKKSe
BszkuPppQuNZ5x5M6z646JoGKLeHhUhLJzOmG0liD684cNDRwrzOa+hBOCu1Q6Ou0l3PamlldxNG
tZrhCTofTX0RGz+giu1tUr5XJes9z6D6MOb5FA5VQj1BSG4U9DB9y43XUHtngWaKaq7jjLHJYPZ/
RJJf3DG/Y4EMnwgeI2R08mU4fuNQERQj3ftuSObDjKyjs+nMm2ln2IKUKDHfI006c3Tx19rtJ6Pr
bjWlxc0z2+9QDDcfOdMKFW6y61z8NiTSDLFzp0giCKf51+wctZur+pQ0xl2hyWExgTFmsDvGfCRh
27zzZ7fdQvEeOcYRjwJyI30PntCrlaIXRjTFBbOw61ysTDsIr+2Kr9gdAi3XnV25SAmtnU1kD/1c
0G00kcAriUj1NVEdu3Yv+zBS/RYJY/5yvVM6msGj7FMUum18ZIkOawmtq5Q8ZaOl4xOBtdSGPfdJ
kZ7HroXEC8R5SklTJuSE1QPYwUPBYhEqR0tCWsQoPqotQv16mnq3YR6ZdC4dTk34ks23HqnumEZ6
F0T5ZwAacsWtHSAIYMHcNmrn2H3C1pU7Axye2YsaHgQOsVhCgi6KH0UhtRqcwlqzx8GvA0VpNcv0
hfExbiifjE2nehUuJRvV8neZjTe/YeTTkmOz5q6TcvE401pWlFeTov/IsUEcWgzsCeJuM1C3rFw2
Hc2qDejqm0oSh3ANRnaxdeLerEz/rfDqs4wGoMlMy/eHZ8slAi63icZFTCpCSNt1863N6M6qiHlR
nGCxCi443JdvyCNhksM69XxjPYj0HJXF1k9gICfQ97YkmB1Kd0n/hKqa+/Btc+meuITfVAjYylD9
QM0a1HtIsWttBIxj4tlY+Z2pT//8JRmzApH18DCTUb9DPYGNwFDQiknYQQjBYIsB4TkLP1xccVPn
nTPHbpkuUyACkt4P5hTtCeF5nMbqY8zRlYWxR3RJ72y7aSzuJhnwyeAGn3oAxbJmfFdXkHfaUX0z
Gi0PfCeAouZHyIWc58Vi4WxBTFuTspGQ1N8900Bco/2S3yeSozkuBDxnfKruXNNlnTkRS0HS0RvC
qaNoe5Rl8zVyvWepkCET7JOvvSKeVhLE0KkMue/DxbtKKpLbQtK2mYDUHGyrGh32XtrtQzhA1qtu
Rk7kr+5jsU1jxFxzaOHPk5zeEbNMHuxqrkZOroLUnSg+CLt5d02nfSntRV0Sv1UpNss6RmIklYOC
XaVXp/F/25lqlZ03CVHJikV0Cuw5u03+fKtTrKWWnXxrnXqHwjVfYsRfW0J26q2ZQtCpUcFz2kl/
pWlm64i9U+FEn4NbGXemjN51jfS6cZqrcgKCoEyeVqhr+zhK7zv6qAZ9jZ/NrA9b76KZsx0QS5PQ
VjTXKvLDI9PGx3am5WWs09qt+zCF3d7q2/YoQ3VxBzidUWIECO6db8KEubamPFqLLng1uvQkuZRp
wfLokM2qg/qTHLAg9P68TjP+rOHNyNqjU5SQtGVboBsjsyPwxjLp3S6R11lHe1AF/DcSAeoqOs4Z
MySG022dq60CCcVhE3U7145eRCQQCFlmtbXa/MXmUx+DOd51XQBDcyFi0zyvMSDjBGk7zcaOsofR
UFeV3yFjJoKSbnR2Fuz89HVEk4ZCK0GAA/HS6smqmv1NNqKJNpnmUIcNvBEDXH7OkGIkPL0sQbHm
hVMfprDcI5W+mbl51ZLU3E6C5VVN/bcqxBsMIgJbMSxYJnyx2N0jCSm39NCIVfvpNfE02oMhHHd1
py7CZr1i+OZb5fTzQzh7zzNg12ZY9giCOzaxQhNwP2Rub7onyzNnuc08uYZnm6QxkwL4gus0f9MC
LwN79pd6TM8E4aG8ChJKehDrM8llnBDvo5u9mNL/Aoh6M8yK3+vbbW4nNxitA36blmLFZkjTGdGJ
fOK7NAixITRPIUbkeZRkJNebvG7jldMg7AraOtm6M9VZt+wQ4gf8TTsqfK7Xmlc+4NODRpdv5qRg
JUrGk0xYBsnVzOQOPSvXjCmGUz3VL70LAdQd14MiYm4qtI1FG8RZZwiAqKkEO9zxRcYY3ZOzMyZm
9FHYPf0Le2eyG7fSZttXKdScPxgkg800+1aZ6iVPCMuy2PcMNvH0tXiqUKiaXNw7v4OTOIZtWcok
GV+z99ozAjSQz829LL0PbKoEnGDn8khDoiGg+I6D8JIHDJljM97XjYc5ouYpNJMMLktiPTjFDqAn
XlVTndyaXm4Y2JUSuL5uQ8IAcQwzoBxNyN+wW5iibty5ebCWA5ohFFOIONnbKQI8G0uBU9ft2Ufd
tNac9muAWrgmXOKjqJo/HKCpJDwIMNlhv2bDqs//vJSEGDYrckGqsz+sq6boTpPHM4uUIf73n5cs
GtxD4wzx1XRvdlakJ0kCk6Fxk5lkW+JTEhSz3dSsbbu9grb9Jnk9Q8Dbs9JL6+Pk1D9xH407K4o+
Oe0JYkwwE09O/CcIWnwGXfM1FgKu/nR0e9c5FBVPNkLIIFkUUbZNHXK0R+rUIi+s28hBui06i1QB
i/o5bpm3i4nWQnwk7pIprONwt7hSLBSJ2zjL3mMELiaI5k1qhh/af05Nfz4NYfSo4WlY8OiNalAr
I5PfoWo+1dyT6uGDgRRolBBvvU9SvYdAknnsuUg32vxPa9r5Gvw+0qA5PXimfJ54eB8iJGEqxNnT
wA+ASmzMmxlJzdopkldWbZvElGIT6gBFXOx8Rp35Myw7KZLpedQgOirSnuCN8Qn94ofbq23k9L9D
mMFJz/3ARDUjaMbUF5tMiNWIZmI0xCqIZIva9p21F732aH4NKVJLS11T8FdowuNv3ssZfsDKdebj
kgTnkNYju5bLv53ehmm61Skq12VHw4ok+jt2wW7QYkChNiO/ZbNAHF6KETIClZRW2NbqUNDtoKXV
Y7UXRcyCV1ZnpVA+o1hfD7zL2JTNzTRFH8SI0Euk09kOWB7wQfjKI3/PxzFUGpJ5YsBJwj90jtPs
Ia9dl1F4jawBy9YIDdisydfiC5swqfnHDSb/g90TTGSfJigDZc00uojxcZmx/VMiSbJ091y0Sxmt
EDB6FVyd2BkRgkMg7CqBtI8cmKoj4KiTvwZDDg/V8J00JNdrLwjPie1dRKWQTQSkMwBK8Asiok3/
4JPnhO+f2yqfk/TsYgQnbdUat2yD9VaHCFpC3b3bbaH3NB2EMUX1Ltfw3yLPJxNIJQqFMr5uPhZk
E279bPfUpJNtZNvcCE+236qDu4TE+ij4m9SjR+4gp880cm3tBA85m0H4z/6vquXUy6MmQd1WfRWW
c5o7/ewg2kF4A2CwAh9UOCRipO7FG4t3eyy+KDjeDWaMoYzReo3qqMbogcWYv55GZgYtOkiQ8acp
9z8tA3Rl6F2iABGt4akbT+RD3IYvbbEEzqcImCv9xy4cgGfL+9SFv+Z8+NUpdeqICdDMIlqbpII5
DiTyHHVyep7DreBmYWZxY439Xdrec9R8NzzSNrCny5r6J321dPEeEz/N3KN+Ktr2USQUwbFR3AaX
vxxN6seSEmmiam95JX4E7dlaUeUzMLdurVdXx9DSqGMR97Ff+UYPnx3suXwuW0NtRgJj2ba0T9ok
ESzX7VaNBCLM5l2mpNyyVZGGGYK38PB0Dngfk2rh6HRnArjnezOdnSB5zJXt7/gJrU0WRn/beCLB
KpXYDxkBTCR72iWDx9HWpJjFbb2ISU5m68cnyoMnjfPtohxyAjyqiNbjDMdWEJRqLTIi8OhbozUb
p30fsEjM6JLH1j3Evvhr1MUT4r1i71RetK/HYGK+BiWVKGSo/ngwcvKXPlonvopCvXhOXL+VZhVf
NaztReqGHFi75knUTHO5T9OnIq4PZqTHA2uQkSWNGd5z170apb9r9IPVkORh9oQgjl6x67QaT2Un
qlU/NFvI+PPRFoVxHnR/CObkwUILB8GEO8fqr6xqvBM8BljlEfsjIE2bFqR2HS0xon00nZJlPDn5
c7nNEh/aW9SXeF67k2TQ/+UjyMkGJT8jXaU77myYRrNXPfet91obD24QA6UiJvexqNQm84j6ADEQ
HKausp+stGo3QqRi988vSVcx59y4TOhM8OZ6+VtiJeocLya1tIrkyXE6QLdcQQfCr3kPatQ9ctJq
a/XWtB/hKb0xxSKnoW4gphXehZiljS2ZxeqQj60p8c+ZCZLNyMexmkTXIMdbCt/RogPbGkTRljnQ
hcHiduvL+m6h3jyCjMhOCMSZNcceTWiibjT81tZrWGKJFIVQJMv+kQVwvi18o3yeS54cddBEnEkp
89bZ/k2wzRod5A+EJ0ywOroTMYvkkQbzaYTKnYcXpeqYOlhY+8SukWTl1rNM6pTYBilforDi/Hey
V8Kiwxcyltlvsr6JqNF2eiIxPCLtADHfKB9Hv0d3HPRvrXb2VVud7aGdztj+cGHmYhUZyvzbRHP1
jAKCszxk4F9VMtt4VXfP0Dk+NAaBcXEVv4wiZADfElmZexUqS1PFO1uhW6hhXDxJP4ZzSA56kQyv
A7U5HFmSAsNr4ebDNSr7ClMTdgRzGu5m2ZSouadvkZXtmm+OT3ewoBN2zWOgxhkVZb7kdRjeriVI
GwpIE0FbG79j9r3nKI92tXXVOvfu9ZizFU4dIPNl+eBxDxzUpIpNpzR1XWJPWxjL7sHg77DNSE1A
QAGeBWS+Dj7MwD6aPe5fT+qdoCHfFjrwNgnRKMmcvwbkqm3H0GWRO8vorBzru6ytCK+A87eURbi3
NPOvBmXPWmdELLc9OFDTPQ1ueex1lx65RMjEcQrWlx4VKHAkZPkNajdP8SOIfrYObZiSv9qTs1lh
bEIujpMbE0mwATPYXs3mFIRt9cyU02vs8mYCPjkSYk8ASBU1pJ4sS5/YI2WXnMbNkBNX3nOxHdPk
O23LFw9xPfHqlzSun5NlT2a6OC9SksLtwWRwgj75I1IWmYe4qYB8cQ4XZHSytamuTWjlFyuhxrMz
YuohFr7WFQ6I3Gg27HXbzWR1zM8b4rNDkojXUzDBRu4ibxNNnC/EEPzmkMMG2gzMgRC9bRLb+Pb5
QsjT7GUqP+h1jKjV9TB714F1kALhXKmkOPaTvcEFXD6PFXajMGDXX7a+cU97Ew1T0uECp5zZwDSe
ny0/fuwxbvxqylEua/ddbap6Zy2FBzqCYh2LTDPjKzHmNN1blVTTraCcuNll8LGEzVS1O72bbeOd
GJpyGVlWu41G22AyqhF+YULXHNsojCz1kHriJascNkAVNmEhOmDPBDRsDZVdVRWFWyrVl5nV1Z4o
Be/Cv49dmWt9jdjJOEWtba8b1D48khMmAg6xKzhcCUp10+yZsZE+JMxM1mnof0vL61+K1PjD0tL5
M3IwohAL3lTBdI4lE/LhMXwvUuueRGbwbZ7R6d1TewyfjKhi6WrgaLA9yrN+foxkvKerdLYi98We
QN63GPjU1zAaj0nUdRuxtIwYapNT72cDJxElLwrTp7hm2UI7kh1TsWgJ2PqtAf6d8gFIahxSQRex
0FdDNje3uSnyJkCR055OXfPSIGhG4Gcnt8zyvkEYNfirJ4ceM+/u8D8GugJYcrPTn7Q3tdj7qJKt
mhuzDM9N3PkHt/bnNVc08+bRk6vCrcdV0VDLpXrRZpk1KQtD9A8VUPMk9EpqsUofaPJov9AAtImY
QN36Z5x006nVJC/IjomWNKd774prnzT+2jW8GoSQk+97i3azJ7L3QxnEV7pswOhI03uR7JI2i9/i
OH5ofEJdSA+0X7MRLyZT2lLLYJuyLtmNqZW/jMFd490484hBFxyokDVNH2K1LvpdrUbv6o3j4xSV
CE6xGG5nHfED59K9ZFnzaaPW2nSJ71zsiQmQUv09GrNgp2ayVKouss9W0dIYkCCHFvlCeGR3dfFl
aME0dIIKtIMiGp7KILNOaMgMGXU8+4nPGYwG5mRt0+mVe6M0LyTKv0b1wEpCZQhiJ5ksWRrJubIJ
Ks+7WycZ8LLfIjnb7aNr2v7YROYp8Jt/GfVdZUSZYrWCeX7t0vUXOaoYJGxmFb0PxF9gwt8aNoCD
FnrRmhEMicdR8mbEbXVV4jPFWSgDYGYsdR+MznvGeelsTBMw12A46w5DElZGSYhW+qcSLC8DB3kZ
adBrd+TWNLFanMrmFWyZ8zqXGXJWw4HnMHFREP208fsIa9OMClVH3qMTkVitB3uLg04cC1v8ckJU
8nWF+ErDU0Cp+gvV0rw2W7TPUdh/+b3OVlbioo9y/Gs66wl7X8c6KXOcTRW2KXtontZak6xqE35X
SWc1Kr5e75AAU0zjTsGeNtpq3NNWFJdwAdi1TmcceIAQUWVWj5ZD1IwzXmKVz/S1ZAL5kmH2MLcP
nh+GZw2jovQnNrneY+lGz6GdgUsRQXqMZ2vrF3ssKVcnYOJHbzmvq8zbM9lcj7MOqHu8p2gBSeTV
pxm2vzzspJt0blk121cxs5AOp+DoKHZZMiTyqo8t4hJQ27vsI0qHPJ95XTM4HiSFlZOTAYax9bGp
yaXUmLl6BypWUFqI5u2PfEx+DLP5IpLzeyiqfiUXdVsZpC+Baj8NIhA38WKS9soMCZgpqLhZTnSB
+RxpUict7BU20ThoH1N/JVJskg23fO2TdaSHnUssl8yafabst2mYP+B+faTN9Kxc/vRUN0eNkBBD
EpVhbJDmFBIOhwXnivVaLbJKv67pIz7U7L7ORtLf4o4iIY0lANHM/ch0vXMqJVfe5CNL0v2DT5Ro
Elpoq5uLixAFOR7UFGP+6usYVSHGg757qVz/Vtrs5+r6Ukr/moTxNbDp521CGtZIgr2dbcCq8Af2
kjrEHDl5pMwYxM/kPrm9yFfCvt9kqh+on/8EyWzDR89+IUv5YoiM7cP3b3CSnvPGureT/Tgoa8da
+56k4cUqfQbBVXcjCgObEF/HsVHN+7XzHkXNOna9Y19g9jEJsGkKaj6O9imjnQxNB6UrVDz6mkMg
23nXzwS41x7X/Ridu6n7ZSHxzYaMMNaO5r+64JAfLKZYEbOhdM7EyhH2QbDcXSmsBVaQb6RMAxRu
1a1LeTRi1t5CDVlH8zGITJ4WM03xINIHzzFwOZHwO1sFwuYcx4QW5ZNtiW9UDP3adfWVzMJ7U2dP
bB/v49jyFYzPXGANRwalW8AS7YEufsKaIbhY+u9ShdMuU+hqcmvX9nLVIiZdoTvG6GsM9pnI9JCd
ycyy5MpOrHPsJVGnaDe2mz33lS4e/nnRwpxwpeG+EbDxJKjy1vYf/nnpYgR1KYZc+i5MRWrckrbx
HfJwX0GBfHHKWG9aocbzmMIWaYG1ba0SdqI3QO0oU5/VhTGO25wWHkEf6uZO72SALBLb9J5Y3/vo
DcmGddRPUtHNqXg++BFRoUReyI0l2FijhRP3zp1uVVrJM4YUcefomg4hpcxKFtbvlv0Gh2G9nbzE
WYeZ2Adz2Owrgy13SEzlNWJrwy1cJhsSFc5G06RHjeaA45GVkWgZvP7zS2RL5anBg0EMBpCVkR08
1yspmMiy/AzYx4w/cGNPIeGHy0vQ2rw1HddLbQn75MyRtTKE4ohxK2NXjNGj7/YvXjWzVe/s964f
zZNaXuIxjzZGOe24g//oWYGnqe3h5HR/JYXosXFw4No1Y3p2IS6+RC/o17puggMb4/lkJyT7RsuG
1oi7k2s25Orto5Lg21Am2yTs4Olr3m4BBMbgk5DSqLY4WDOusNndeOhCj26qDhF7MfCHBFqXlXFm
bwJ6qhPgf7vs1JTZHzZazdXVnvM0+/nhGSbWA3bp+sVFmstogaCuZvaS5cd2mPBgCggShO1eQVqo
Nww0UfV32ZDyhuZ+hbS3flKtGa648V9KYlJ2aZftKjPvkK2TdOBHioQ2BxNXhFphMrNrhgNv0+A1
Xqe1XMmSWa80LdYR3jJNmtwzVuGro//EIRCAsQkCrsdGXKZrXcTxtjfat9ILdk2v9NWMMr220BOX
jmU9oycTzRsFQXxU5cxHhljP5ih/MCoktnFTXDvWTLJ3PvjWb3jlOlkzRsx3BVKCnS8bnvlJdCCp
uAn98WTN83PFsz12bH8b+Ol3RxgEDwmg4TikKHxMfYrb9MdnqXSwo79yZInrR+PvpuYh5uBsx/9Y
fbsegYQoYJqWw8KIsh+zIdOjV4jDlvrBu3sQDoDG4RLKUad2lKCFifo26aOfUSVXvOWoTaqda8Qg
V0ez2Bh6vvZxdKJRh5o49ad2ZDiiWqweYWF9TJNHxB1HCPy0ol6zNQkn/9rjz19xlJMGPzoZUMVO
7xu0575udjAdfKBbw0+irUfYkR1HOorPWpTVQTDKnhrAGXCjD1bp0i6E886tuxdUxo+ChMEtxkjl
IZdGsMO6NP0MNdqT2lxSB3vzowD7uR0ypqksnI002xrVND6U3d0rCxJ9uv4TUBA9TD1jM3FwWpHv
skbTl5/HNvto6MDXRoCzKC94kXM6oO2nSW9A9F/rKDxncVdvcVI/Wk1AfTuHxqZM2Y2anoedPCCE
hNEk+y3pjuLJJlgR4+o+RYmwmRJgF7YV/hbRzVOm2oZu+oTRlgw/Yvjqs46Yf3huaO37sSq3DpJh
6NkmstviyU8gK9R99UoYRL2qek4NUcwv3RBRaYZQOdnCERmXBTUB0Uia4hTh6gxqriCKbC8q8SHa
aMNAvN/mncnYA1HTIDpq/1l/uH5FdAzOFjo1vWJOy15w4ogz9Lotalrt0o72XmNNB3dGwGVOzbTN
aglHnBlxyNXl+KDX+xDEguVdxz5HTzJYJnGM70bvhGt+m2OzDpAKIl7bFGWzssVI7RX59Vojtvbd
7rOtITOYtANmYZM2glJbjyyidbTFX7a2wgY5fvElkd2kS9BvCJPFblrMbPMMqsH7auc22NcFxnJ8
Sa/eGCHhhV/iUtFYqoi2bTKxS2WrJROM/3OL4tQo/G2MpgSJCoJqYfwtty7DGDI10yeOHYTLrFV+
0XfXBPUO46mN6tc+zg9zYH0kSfslu/5tSDlxjQVNMM0wodh9uSuYqk6kcam1+g5s5ZW13M3E51/1
46s1qksgeijL5X4q06/aq09D4YqtbTv0W+lD2vCm4ITEKY+oBc8FCrv4xykFIsXkJO2Fp9HIn3CI
zylJxFMwfGCiSwYDI1OD1qqtsWXjQl81xnCTsWvvDQnif0x6NvEtkHP01O0MpW5KFgI8mH8PV9/d
46g0iKm9pITPhxW34+gsK4mqeOIKIqsgfhipxVam2wYrKyxDgvac51HFT26IlWRQNJOkaFKsZlVN
pHDFqk7P72oN8E3eMlIcZ/BAJzM1mP0n0sfv6CDMTa5ZJM29VU0fiZcNxB8T4jhnXxKT2YwdXGGa
gBxbIlQMRfJrKHAakCDa9ctcmGiaXbTo1bxoxhIQl+Bf5fDMmPfcpsKDWFwMCO06lMSA72MkcbHA
wWbWhbmfjPGd9itgKj/aEB3Cc0l2LBh7/zomwtwMk0uemsFcCEkXUmtFQlMkr1kheS9NCCXEh4T7
gYRpy8LoYkyl3Njh/FMjnM0D3jBZzDj5wzfUEFj+85htrTHeiDj0KJDa91kxuHMt7cH85cllosw2
kElu7NH9AziMHWM3Pth9gqlDQMeL3Su0CLkyZXnjMrpaHborq7vj6r6zGll5YwtMDkwx3Oll+wVW
WNnpOmrC+Yjc7tgpLmevYOEW9OMRbjYdzAxObQatx52zyv38e26SBztnxyotfVM9snKmYVTWBht4
t4fEUfnsu9QEi9Bd55S5TBhtagMJk6Uh+CXEhmkKYosNJ7+F3nRxNGMGzG9MMBXj5TCoflVt+phC
pWasw+/BZ/kVkaMqDQqBRqcrPRaa7LnqrSLeecUems27Nf2t3Sfhjt8ecgL2f5QCbkoYEhAVlgGn
cSBKvEICcfLj/N0T6TVm0Y3EGsmzR8G2CpvuGuLLtawlc5yI3YG7YjfRnq0z1863Mw6adZF+pG6+
dcsUkZuN2XIm5jqiCWVS9QOWsbiqLtxUfE3XDtjCoe6N0dQMxEeu05maA/PZuquspyGCvCRr+87M
5D7i5/orE/EnHbqjRtiGM1/kzOAXu0ZJ5LbWHz7qNruLIBnM4bdfPBc4gnGgICvNTWQKHZyavyZj
poZ66+w7QBFlLQr22PWpyqySjVRydvpIrp3ZFauGrMNVQa4Nhkk2j70vn4wALxQQiNfIUbd0DlZk
kHzFrigXW5qF0pjaxS/5tJWtj12H7Cyz5FF6CmoTzgjPtGoAs+bVYIi5DroUUgMgJHYz6D7otKAI
Fv6mUKyySDm4ztbkrjK/eQg9utG8yP6WafSmPdTEUdPe4rFjOJnBSPeZ83g1mMfqTzLMHY/O6g0F
/HuY27Cw7OqDUXmJIG6R0/WXfp6++iJjj07m5trABO8yZty1gXG3goWp6KH6SNr25ujKPqSxmZ/t
Rj2jduN4qcFbOMHBWNCBpmCONlTLrM11ucKxY2P/u4SDAbzCjDaeUT0i12XojpFmik5WlhGe3FZv
GEahB2Q98+vkl62HfaSDT2HwoCt6Bi2L9bOf6Cvi4RGOIVen+CMS8wIJdN+y0u+qx7qYjulkwELy
hN6wmmNq7JrealtHGcZPEmEAXRCW2Fjp2sS6hOXxNtSIFVHvnSHuEjlfmux4KlrzaVdkjNkp2sHg
OHeGzxZ7b9feyr9lgrXBnfXToPcl80TezJ6j0au2KRuNrZWGtI4MVTJ5kOGwi6f01U3Cz67PsNRg
xze464hoqSEIU5BM9bmPvRcZxN+Cjz5cJguGMLF/Te5G4bbdWkgbPVuDkAy5SA00V45+6yr/Yehv
mhUNk391n0s2h7KxqSOq8WAabCKHtL4u/3UDfkRAamBkmpHTOoUSM+QZD3Mn7gl3REEhuu6z9Npn
F6BNPILkMZayImLaUnH0rotSfNFxnoH8lIwFK73mfd3rEC9L71oPQYZjNrDAfwllsO7mrLHEXckr
6dhvc8oP1EfwRf1popThs4yKOjzAXN8be8ehbncFzg99Eah4Eb6M99oM4g3D2bM3uod2nPkYKHqO
tX2d67xBjN128D3sv1OcP9KhKgBazalMBj4hV0OpsasDHI/w1LZ3UbjpOoOctVFVQL5ycQdgcekK
5DmeSWgzQd8wj3DIkd4YvMaJWBsAv3YmpcOawDa28+K977mYZd1zW2T5O5y3r6mK9ymt5HGumvGe
oyQ1Reuts0B8NS64s6AIiUjuLxQpi/VmfrMYWGwUhwU0JaWJ+ZvTU97X4LL6+xDnP2VY3NrOS7Zm
NVFGmPNhdpp8oyyHm9njqB19LoSopfb3w4jgZbDQVaDKHVstHhCMRlwnf01CPuxee+sm6E+uVMUB
k+0+CymLF4qf7fmMqcRGERV4MOZ3t8e9GMfOCYLDWyqZZE1p94Ih5q59609nj/vIyhF+caPkrf+3
TdGFqvmjbOR11oh5eiWfJEPdddeFT0j74CHpZSqBjI3OffdP5Zam1htnhAX+iyGnl6YkHifvArIg
G6wRzQ+S8MIrjWsC/EPOsj+w9n3zgQ8BAwiy9Le1hONUn16YclSFwxnBgUcma7cD8NGxsVYfzGfU
qRIJJYOlEdlNYC2kxeCLWGgMUSEz2h6rYNb/yXLX2c55vZf+dK79+6jHeT8tw2iYfDfyAXdzSP3N
YJpNE+IYFoD3QraXLPGee702nWbcO/3BFNa3DSnnPzHT/x/g+X+RKeNDz/w/8Dt/f1X/K4Jm+eP/
Se8Uzr8YJthOAPBGin947/8VH+P/i0xfhCLSshBBoeoDuPpf/HjrXzYhkGYQYFImZZg/8N/sTsP+
F7BNIaCBWtK3XeH/P+UL20RL/fu//Q8SOm2p45IIZlNBQASVnruQ0v8HPXzWadoz29yK2S3PiOc2
2hWgAOzhYWJrOECS7l+wXoyXDuUU4qz8JhNwbnnlLgdrbDMsj/SmXso54mcyYzZPFk3LMxSVY43T
cY4RbtVLPW/Nn6q2xblzZIwWtsiQ/tQDdirJpLEVxsHs/hRj8eGxlmbvPnhXg4Va3XP3BD6zcQ/N
fx9Pkkc5x1/DDHdTeo13rlKpD5zq36JgfYCnN0bWGzAvbWFO8mTYWM5EkrFhsJ0Zr0lWBNs8QLBe
A85nFopttCFYDp0AW0zHImFRTrehN1+bJGrx8U3l2dAFNDXXhAKoGA/boJj4S0z+6bN+amhckWcu
UijjAWQ46hW2BccsHm5zUBCHqKzLBFZ13Whd7UeSaiNZPLEBeU7tfuGkZeUB167J7IknOF39Qaog
ewdz8TLOyR0BHybFyEFM8Z5EdXYcB2va9i5JKDGaAiy1Id8aqI/eh2yTZntlY7etmyp+dBRDr9qN
ofV1zjmoo6ccv+tLL/CvFqY77WRv8/es8Wl2xuX9aJF4IwpViF2nQCW7gp2dDxr81dcuXxe2euNb
1Y59UPYiJD8/3LDoUhut89QXL9SwJ4AbMCfqcR003bBpVZpfJexmSE1/AHiaZ6cOHwLcg/Rmy6ir
cbB9qfw99iuWaJ7LlJ8iwszoAeoJXgMVM7Q/vUsSAFfukAZbwXiK86TadjLvd4XPcR0GjV6Pbjv/
qYrO/MKPELlchXEzDRS3hJzMRpPheFuQQvV74kSbcTkxG1KPWLRvAcy0R5U5v6PCAwfReW8Dd+vO
juLFWJS+cXkW+MdQ86tIYcBHvQa4qQr2sz+Zu3kA5KWoBxxSGnCmFoLDGZtnPlpbk6CctTNYBi4g
9depTXHKRnljWn4CkRDv9cDP1ws0pj622QNmrlEmTCcLpBzT0OaXICy7deNYqDgRAjd2xVRWJJdl
wFIoMbzkGchYEaJ9tFL9HEgbam21Q2es18BPb61Z3LNM/mIoxAMF6ks3QeGuhm1ce/GNspx9/gyK
JXVomO0kfm4dN342YuQUvaRayb0WQkEbVS/5UAYHAcKlpczs4C48zLFaT5Ubv6iCxQzzcvfg6CJ5
YbzNoNDX53GBeRdtvOdc/mO0wr/XZWjeqUrxDZ1l9e66ET0VqTT4ARhplUMAHQFNPKlDDHflscsL
uXPLjAEXLV+RRS0Jkd9VnXy7s9GjJTt1Ln246wrjhGjtdR6kdwKXcYGEZB5FVz7qHHpNnI+3JGSm
Qj80rx35WAWdOhqNXIwZBSztDoZjuthConRcYaQnw8jSb9pkzWy6ebHLTfKercWhDWb15I+a7O++
v3a1aWzGeST2SAfXBgwHxAq/23UDFTdsqOEEzINvL9LtzsieRmVH1zli3KvofsFxAlExyacbRf0a
mmhsEwNwY1eHfw2z+Blpde9J7n2abWod0syET0//CUE+ybb4kj9ssKVAHcTF9esTw6y/HtaZVcOW
uqdV3+OwjQ91PD4KvyjOGMCQyMYm5Xr+FtStPlZd3XOdrNlRVy/Z6MIOAGSSBM7bkAgYPzH60nno
5iU6c4etkdJaF7R8PcP6WeoLpp+rw1Pw0Zf1b+7ZfJtCwODtcPF7B2l37YMcUGF1RnoYk2AcTmhY
xC0l6Z4e2jw2bvi3RKsJaDFi/WW1+3lq3md/YZs1+Hwq6tLZ4KjoejSccVNtK0L8Dt5cw2tN5OOC
iZu75Iz9IhmJKJVZBoLXJdopKd5NX6a/8gRxkhcu0reMK9zugcgzSE8Es2b6xqmP2NN3C8WoRFXI
XovZ/4x4tsTrwPoJbd8G4vPFL9v8NBX+cIrAKaXQLW9F3z04pl/vDR65uJiWBdA/LzHZ0L6XsDH2
ymfeHIY4ftO1JzvSZAswhcAiv7wkSqDk7HW7aQ1X7JO4/0QpmCbyp20Zcc81xq2oB/EVBX9wTe6U
EL96zGiqjOd7TO+xMhGCrfvGCsElJidWwAAs+uRFTaG1cZC97Ty4cEd9TpfspGhesjMWHjTnJpaW
yP/NacsPxBPz7HboR6sgPTE5XgpYtzr4vQ1FyTe+zZErkueHR6gj4CUJecam+r7Ny5w+tru/MQgY
otcsPMn9MzR++amiBLk3c+OQNOMLKD0mQqwgGM6E26guD4Yx+KchwyXmWiPLFRn/rStD04sS1uZj
R0c6Y4ZHdM68schaH2Xb2gdkjG+Rqyoi0tKj27EoHCZT7e0M+jXigrMLTekANNu5lAFjqCBkc5sB
W6wwWLBkZ+oveNNyO3RPI5y3bBlTdo348ZV7hAOnLjl4TRPflbRb8xgZ9g4M6bC1NVLEAjzZLu7K
n1m13bXuhk+oBGctbbGXugJRmjfDtjiLEAxz3mmGvyVBYYigrHBYpFT1gwMjEYZMhB7dt1zGacX4
nIX1I74C8exoRVGEi4O4L0bug04P6N73teQmiwdxzvMc4QhNzKn07bVB4t7eVYoguUI07JGAP/lj
aWzD9NObaGHxs6PYHVv8LnPpbrhxFt5jx5DFKCQckXmkvXc5YvyJ5VA1tnvL7/+DqPNYjpVptugT
EYGnmLb3Rl6aEJKOhPdQUDz9XeiLG/+kQ9IxagNVWZl7r73r4irdYcgObnSRacAL/RKryrhOdT1u
Nd1Bwgk5Vvl4XPVs5M9UAAqdIQCyJndItJUxy+S0tjpASzD3QehNq34YjGXQI6kLyg6YtwlWpGuM
Bc1ihsuJhEHhdidfH168ekSeTEJZEgrEGwrfDHGZ7tEYyStpvQfildj7aoF9x1eMyfJ6yUqP5a62
/g19wLyoQuuvbI5KnCiziIAT2QrjBqYIphKypTy3F1kLlC+cDe+5jV5Vb7ZhTRUSeE2+GaZWhzRS
Lt3kyTNlsW06qAxqtrjp84OfPaRj1B2CwrxXVb93FGyyIBlvyp2ePOUMm3IC382AAd9F211yyVmP
HQyUdA5CrXb8u0h2dPQ//BRTj3KMe6FZP1qKla3X6d8kKHEiMYXHOGBbsEJwK5Rvq6gUZ0OEBO2U
xHrQgv1IhoZ+Hc2CgIRXtgXbPOdJGq0biSw4GLjSXQvOw2Byt8a9vm6rTG14xw+gaYZ3e4rQDQon
o3eB3YnV9oBAytkM2A2KYDN4VnavMVwQO6OfEt0onlvWWbtEU5IN9nda/nLKiS86LaAl7SWklOq5
aGR8K4N63OAiaZEaYe5twj3ABB/rtQaQ2yiGvcNqGrQJyiqJoy2rF4ngCNubLLq6J61nwzyaaTwB
zmKnEXlQPyq/f6mmsn4mQn5jTV18NlIm6OhxFfjIMvPRUJbNXTT6tzFVsPbp8OUj75xsMRKA5MCy
6zeoyTmTL1JuRKTnr8Te/YtHvC61tDfzE1uWZvNcZANEVR37gUEBDh/jUQ/y8hBHUHtyhq+OP6TH
GLt+0BnjWgjaUVaWfcvGmVZ6svclWj9HeP1NoGxp0vRIi5+8yJp8WuRMyzoAb9m4vVh5N2uifAJY
dGUQbu/02tg2JAEt6jh9LuqQNwvTvOnQ4TUFcU7OIPS9l8tlofndOSW0bgGyJlt1NhJ0oTvgExTT
yqCosqMb2fWLqbHeMeuzz7olux1FSLt2xVJ2DreqJdl/vYSNou1fXM3/NhPrjET4ET4L7k2js9YJ
qY50SI1WU286aL6twZuwNcRovGUOHMEusFgK9XJbubjbe/6Zi5xhQ7zDlcWdWL1MXzuWr859WO0V
NfYeAedXqcp3FEzc7w5hxXXLyeYveJAzVFBgAwO/qhF1yQpNGaZ2Pa15Nt3ZlmTxCeA1WFpBshmA
Ax1AylDRy2qvlc5L7UIiEKNF9zhC19eLraPX5B+n+kWAFEDEsOjc+r3T/HJPNFV91wz53iCGeLcg
z691B/+jLxDX+WICLDDGz2ET3V0FF6VyJVD43l1GYW5tgf6+YCvTLg329oxaRzJ82WeTWR/rJrn6
ReDuRoTt7PZTsc4jQDNaPx4sgyzwourGdeY0c/P7ZJUupBdm+LNm8OwX+mtjxNnWa4SOHWRhziXw
iO135WYFOPMNDYT0HOXRi11yWB75oNG3WMx0hdpko25yMzhovZ1iumSDd61S99V0xXSRlj7uCVL3
YQiqUyknlHJ+a6/ih4y+0AKU92fbN3IVu+kTsyYSy6PyxegafR2LSlza1HoFfLjRkgIHLyLgpYgi
mHhZfzWavDtoBBMxFhk/5QSUpk4wFNnQ6Ry2Do3w1DP0b+YISp0jBi7raQTfhxQakI9Yj0PSHIDA
Rkms40eY8UO8NYZ0+xNYOcxPkZ0AVs3ZAhCJL+Zm2jqoASeCL+q3fRoz7ajeNT+Q9xb1ppmPF53b
ZehUeLbgpK08ILusjmIen7aGuPgM/MnziPajrP3L34+0VA+AGqOcmYq0ORrzA6Nm7FF+e54HDlOw
6RAXL/CyNvOgOUXvqOLtICbKhkZmmzAnYMHr8i9hdeaR84d5b8K8X0GxR7xJvIE9atU5C9mkIFdK
qOUQwqBt6EdFhKro83hdMTPYmD0YY2RwHRz7g10Oy05axSHRO5j+o7XPo8fcys2TXSt8dhJnaI1h
DNruTmW1f9d9edIRADGj1ve2UahnZiQfYQd6PJ30Zt8A7N75UX3Bg9OsIlSRRGIgo8rAeS+gEyfg
u8S9DNJl4cCMDcviqU16BEMX3+PigM0PII/xy4Pu2O0hZ9PLLPFrpzPOsG6xZrEuIBPjnOs0BIV3
Jf6nmUUO1cxeEE4GhvHHbQx9pyfek8/M+/D3YMgAi0F+t+K7IxNjRY8EZa+k8BwwgBZ1dK/MtW8X
NFWQ5l91t5DrtqReMBpL4n5D9FIk0XgiN6PbGSV6AlO23jYz0FX58fRsciFvogjORtqbjH1uTosD
REtQcvY5NFYDTVReo9wDsUi3SBpbU03a0m7wrRCqiofLJFtpsrPPOaGhYNzNSK/9NarZS4gskveP
5xrhMF8h6V5UWFeWItEORu81C9PXf1w//RSNZGaWTNmpCvV8YfjPvAkYIphhgNjX3LsDG7etJmNv
cxnwyYXY/AoT+25jpiDpVJztA+ZBgcqNnapMufEgdOjWXU21XEUZJA7dLh+cgTmFGJEHh+7KabjT
8kp/NmS8KRtGhIWWtqs4sI9TMPzw3IstQv892utNHeTVvgUFu6gU5sugpo83hiffNLLHxnhAb+mC
GBDfnfTf8TTMOgHOT7abHxnTku1TJph0orDY4Z+BKw+018yOAv0PzJ+YUluKM9kX0bLxo0/N9l8q
JhK0SuJwPWpXocoLhdkWIhP6BfCAa5HlVxUZV4/xRl/irJ145yEhrMDxdYd4euM5m+xc46OdS3s9
Ddk3NN2vyeSZUw6ipnzzRN5tp+bJExpgd5vP0WyQ9U0NY3zlDiBGAooH9Pd7OfjstI13TS22CPqV
BJDY2abFbrhKUq/Y5r0LWg01RPFahDNZKKYNYox8dIx++6OjXvGTZ2CXlqlsj/OzatzYX1YRpIwS
0+TQ7obGwNMR5cBDBEwH9H2HZsTk1Qy/6JnS39BkvriUcnD36LunBWZ7BGtRYYLNz5YyVjEEGYGL
pWHfJ8cuzt1zVYFHShvA4CYSMwo3xl4z6LVYQ0+BwS9ozGhi6bjBrdUch7QHNNpxCelV//VAZLGr
kr2LT29RtPN6C1FEutMzus3bDMhiaj/IpeRwxx63dtKIm9dzz/ogGG4CnNZbiHepW55JaIt3Qe5+
2D4XJ3VxGRrGq1d620R/iH1v2oOvIzUJ7eNxiuVG5gqZrDcYV9mMn232qKvnWNTrysimpW3lIeBh
HGSyviPmfS68rrmFXVkss1hvmBGOyFwS7RTHeDDN7hHb2qqvTI288vXQJRXLdoVm2XeHxR+UmOO3
dGW7zqF4gunchAmpkYXtprTVNJppsTw2Xh+sY3dOZSz6a0NmESRm0kyoioE5In+N7StRfXNfYkUr
IWSImv3TEu5/7vFuMY0a8Q1acPQ0whjcSiBtceMYhQyolMJC6D/6mPoZ0xvO41SG7SJseEfbcT+O
DKGRdU2zrOXXCyAb6+MdOR+sFNlulHL1B9EYRxgEN7oA2aqw9NcQ/DvK+erZGNq3ZKp/AnxDU0mP
3jXbjxyfrLK3KBjC3wBex4gVHmAt/szRpZ0EsoG2skPACtRHs2Pslhn9Ow0DJofWNiUjY5/7hDSS
6/AehMaxTrVtFptvud31i3JiKl0xpBQasz6c5kgW4PkJPX9MRnXXIu+qF/y6hE97ahGdMRElx2OB
lVgIOlFR1E3bUWeB6CUplE4Ktz2jsQP0kXQMZVtgR9NlG4fDGj7jZ272NpkrH+VP3tGt8cP2TbBh
MyQ4dyaBEkHIX5z6bDPp/nsXoO4z8vbNBfsBcCHFk2PuCoO8D6FoxFaD+EXBXK9dAM925l9k3f8g
ZuVgqunxgnP01Z/MZy3UtX2nvhxd5/ppctQ4uf9GI+eQE0TT6JAIPcULR0dFlI0CMZygl6397Doo
JPsV5yoSoL6iwX7vc50yGpOwcngOfvIx5vZ3kEYsWQX/rlIn4rBgU4Fk0CgfuqB/CHv8aEPwpDeN
Cwupvbi6prYNMIEwG/uL8IMXLo5ZhRDcg0Z/z32NmzN3jqaL0aLBjJqW2dYp/QPBl8A6fNAVOrVs
kAZHt7c3sTvtOLAvvRo+YDRVD12MIgMGcoS/rm91zCj0xIreO8dOf3NiQe2VD6vSLD6HpNgXVoqF
Ig5/C+SImAzw+2hoBBbKqBmLfMb9tG+0BC14CQndPFeCPwu4iRY5CT4LbuwPO5uDqVBUIxynu23k
c9cKbmZO1e15MfRcdtAoQAmYFN5iqD6TKrjTPh8YsxNhtvU8Tu3Smda4iuYqEswNpHy6cI+IOmnt
yhM9mI5Kh2ZqFT4jWPsJmZ0sgOfxzNtqn3TdTUXibjX8gJC4bBUMLqkPvDmGAVo4icxD3SLymmz7
k8iqQ1c/WACqVzjC30q7+ay5BIiHJKscFc2hD4tXUIo/Svn2osvHm06VvZ7FuRZWFmfMfgHvHGhe
NpcpPIdufTPmX4yXiiZOw6+pdcdZp2Fn0xbLDv23OeS7IU12bgI8Cl0uiNzFDFp0C5s8UEA7ntnd
YuqJNP0ofHHIDWJZCk6KXLc3iFopev1FPwX0LTCewDniVdN8IBwB0ScWg3CSpyJWyKmmU5KlV7ZT
rGpkwpj4ufVin7vqUdesu+1Eywnz8KIdFe7xHyzpFCqIq9zMiFFVjhcz7V5xiGFx4CMLtRj8Ulvw
ualNG3hqUZGINfRc43Y4sOIQtBDadODi0T7nImd+hfoFRwgNDgUlvWFoI+wtpwLycerhMerzfRaR
2ZBlb9UIqRZR5rMw2d9qMzv4Q5OsYa7iqMeaQXmFaseBmeOQdWxmz8Jm3p6+pRW6Hnque2am30q1
WKR6Mn5x1a1I13rRxgg68EAjlY6RIuJq00tJ9RljoyQPkI/G0NaxOfLESUhaNo3zBQ7m2UhS/H/k
0naMT5dRXB5Si16P1NLDYEUPQqEk7sFRq0F/dHGsoyyCCEwdk0COpSibRvvFrZotz/rZtelTmXXz
KPT2rbP6x9ADrYYkj4ZkirCKVbHi5bph/2VV6bEL5JefNSelycdSYI5spTet26JNEbHZG12vKdhE
d2F9nUxUJUZ/cpW9JvLipBLvrqJkMWTFP+817rSXoDFuiuAhoIjsqhHR2jWzBOJrj1xyx8jGrwAq
Z1HnuYcGlmiEAb1LBlo12MlR3fIOWuTQLiUjWEA1XyV3uet596DMPurO/pGFQXgqdWLj7L3KStZt
wq5i5e3e9bt1gScMGphxsm21y8MOjbjg2OKkz2CnUE4HgJlQC0I1Q7k2T0RxYM1Ljt2Ib5GZnxnO
XDi6Bxz6XBFR/ZjhFzIkY+MUS3YRlvuurbbGMNM7cdqsNNW96b34DpkQiuwmcbktJsn5YKjIpYDu
KLj5Wqd7RHOz8vLioPkpGh7ln8w2vVk9uYFmw6iv8eA36gRDtFK+WD2BZYV8JErkWbn4TQWyfKjU
HeQ82OezIpvZL5bYyp3B1MTdsAk76tr6xkuZDY+WFTyZRnsYYnxaYfTcmflO96s3cnp3nJihhytx
mP9yFfs/gdCeLA8RboLMhPRkMq6DO8y1XW7G16gKv+iwPAYiRBM8ZD8kENO7H3ByKh/0aDGJHbo3
KEDOFo/HSbT51rPBwSArS9d6RIWicQUyTOZoGPsLT+uRmjnkvUWe+93LfG/5lNtWr+0VEW+L0fC2
RkjjiWAwzGaDrCgjp1s6PcVWeqs8hH9wJFifK7q9epZclcsmGVMb13DmgaBj+/smyDnE54dUOXXU
S72IEghx9Of3jm09h673KomwQvWZL7L0uUxcjLFGuc+tjA14RCWuj8zrio8clx+XL+emLsO4AN0p
qdXj1Bkrm3NTq5smA1efEZm9Y/+tFk7CldrV3ZFx3c0q85IG3wVK71L32huI3u9Ga+ERF8bZkCQL
YKUyUWcGQpCMgZjJfncdnrI3AjzAvv2S+Iqywz/3LgFqc3EyVPEK9Ue9iQljQDlAcnWFSwZpHxpz
zpZzj8MVpGoSa/kskpFto0tITUlPRZZjY+uO0TyjyNw3Zopv5HW+UTx327gM9gqMyhRUW+wzd6O2
QhZc3nkYghu6p/j3TW+VxiwGTMbeQgSJUbnWumrHkQnLGfdX4M7ig+xXj/qvsmBCNImzGN6Hwj11
lkID5eb4EQ1xsOsWhr/zwrlsHznoITjXnqqkudA8OIelcy7QrxLAkTr9siv7Y2FZR5VAG7CJi2Ax
1F39quL2lhX4BWnsYE9IAKWqx6QnridSP970QFDo0WrlBv0+um5/jY3/VIQEJXqDvBd5V6KnmtBS
G9E/bWwOSa1dKxZsvW0+aK+xWEThc0vTspqlnhV61gkV16Do9dIZMRewGPPhJhjHLoqMwrfv+kfd
JxC2CNQ6mIvnsNgHALaInrGH+Msz4t9JtY/EeEJEifmwWsajXmUuFHKeZekQZ59l6ONzwL+t8e0P
TAu502GOHZqWOrwfToZXzCo47HXxqRh/ZLBPe+c2JhQneficVvU2sMIHwRyQxiadeRnQW8KXBOd3
ySTk0rfxV5I73yoUb0PUn6uikKcRTehsh7/ZNFq3TgDjQEz22YBAbcbY8HT3LD0DIx7Lswf7nfYH
c6YTH8MjUlsy2Ym3MqFLMrUDEfCXuwOfyX0imm+ctE9au8ggoPJAG7n1dLlLWcFPY5GxXLVVQ/qB
F/ihieh7hdOLOaVXxjgvOuvdpETEtgzKwUs+FFlGHMAPE/LnRVkG756PoNkNdgOqnAXhHudxdL47
0vqW8XDEa2JhR6o9tpd3qkQ8fXiZsTpTrmDkBHNH2BlNpE1LgzbEJahUTH9t6lehhULBkm+U6vVe
8JJkgLWiJs7eHna94n+c8MNHcXjStrHb/KuUce+d9JoL8Ymk/1NMEe3ZeBb/0N6vwLr4MZlBIUUu
Dect4OiV67Bm1R1Df3xmS3xhG5/7G8DFTx8Gvxl4a82hXK8zgatWxc9S98/53D9ITmQezzZyvFym
hD6WWRUGGdt5DZ0vWmMvDNVwcE8DaLf+X9oC/OIa9sb4CpFZkiI8e65gK0z4VmCOZbsIg4qN+Vjm
laTXMu7IyoX63xPPFHvz0Sj2fYY0lDLiDmhrb0g2LVVEDtrPR6hNRDxaAyzTClRnn65C1+iX2sj4
wzEjAGqBu8HoFm9p/V+k41hngPrU5hlcA6sg3N2GpAGQa05PoDrHNPjQQb3fegXrYunQbUBgXV8m
FqXZ3V7YGX3DFuA1oia5LYPoa0jVeDX/AbFoORA3NlGyxJwpH2iKQRO0godVOZ95t85pStsMsIgZ
Mu0FNDyaaPmBPv131RNGnzTeuRkca6dk8jyCJzZq/5fOWboYcoQ1hjZgQcKGQmv2TzYhcuwbYbDK
jZOf+ld4VRYlZgppDix17hLi7FrdFlLelxPQyHFq+TS4/S1HKrDEUsm2VqH8pA2wLKFQMgjUlsyM
cU8lV+pCuCAMFllFCo84VsPZEmvUuYW+hL+xbzoDHmZHwKb7UyYjEpMOuIKOcAfLMjIlkFzJfJFn
bLkneI/HQnFGMsm/y+oJlkpyq2Nzg753i7OUmkffktgG6bwElmYBEJMVhaKJYv/deGhCekwp+QzT
yW7t8+AMrxmxnvQbOJuhO5kJldzoAXqfqaCjwJjurmMw8xnu23jCFq/+RBfENbC1Wf1tFMBUOENh
IKO5BdzTFDHQpZZMhEkPoD7GbPUJmpK/oiaoq7dayIci7d6nkmpu7Fn4h1atWzgWzYs1WqfCmB51
2u6jYAxKU2tlEm4RUcZRF+4LaX9rMj84ARtnXNaPridvqMDdGUX3bg7qowCzQl3ByC6brrHV/QS5
9eKXKFx4taaPxa81XyHUbjKzczZyBCoM0LXqL2NK0IAJ1nHrcrvrXlYyyYPK79kbX2lPBVBkSGUf
sVDWNndmWQoHjQSDVKK9Akx4seYDflqmD3SOl0ZrbdCR+JCZWP809Hkw3AExdbcuzN0VBQo2cTid
gz2kZOVBNoIRBML57Dj1r00ZSnncHmkW8QFM3SN6Foz3B0V7I5x9zHkDwBW3Xiljjwig4LPS5jOD
095TZX3IODP2bcLMJym5xWjfLpK53rGohCbh/DR18JBa3x7l0VJQKi4yn9CnQKG8NH8tZRJnIVW8
YrbI5izZxyxEBzSvXupMIj80wXZ1aXUg/mYbV9N7hkCb4QFCFhQHegN/imTIRxGhvssXnVVv+6wM
NnHNMWwIBSd2tHLAIyNJ3x/rnbaa/13B4GNhopEEu4NiBd9lJGKKDY43A5Ut7cR1aUINhIz3HTX1
R+lMIB45dJXu1GNjxdfCog43SRx9eE1HPzZYu2xXLpd6AWWxi9qBrEPRt4e/71GWnxy6Z6rgTG37
7RsVsX1AQRHRBTSjYT9wlnNibzwCRNRXVOIenkvVLRptONU+ewFY+emAj2M6GLjDEUMeCHoOqNuw
af/9GCa4vZfxWzMr9tHnEyjZTMbBailI2PQjJBw1ZwZdsCRhFUSpEnXtGlnZpwYZbt15OaByURX9
wXeAneSu9QY8Qy2NAWqlYTrHIpEEOnJ8+ntFfw+JTAdcq8mPgTlt1xqgr+aX/L+HkoD0/75FIkhn
GGwCdH484LN/7iA53u6j+cURtneACVdip+bBaliVBoJxdlpzcaRdoaWP6oPpyerwv28zdsaoTaod
9W/MIVk8EU+T4nsYqRNSimi7JOcuYpcABPTitcnWsRR9jJZZZNCB7l9wZD5EeU7zcCKDOm7Hb3Kp
mEXT/l560x0CVrNkGjl4YtujjTcbrT4kFgP9v4f/fWvrerIzvJhjW0/HDdMifWdcjh0zNW7EQ93N
lUPYVR8DB4v1388SJ6WO+fuDvy+nywhB+vD3Zyhky8PfT//3bew53D5D96hK9em3+bFLM7IjSZVl
LsQV999XwuVANzZNQHoN+cu98Y9jEDKuEU/YQc4P9vwiIpXRx+9Gk9vLyg7Ys2iUodUF+rRWOabE
qqw2KrJ/nJwuUWmkV2ckw7gyx/LQzA9uXJUHM8Kg3K6djHmXiXJ1zpgexKH2YvrBdrvMHCRNMbbv
cYqJKtC/J5cBB4CWNzJ3ltw3BSdz9LQleajw0zghdawdMeIxYuGjl1A2D2mEHVDP4B1OzakJmzWH
okPeticv9X4M2TcHoxPrDGf3JQD0F/74JcVXZ0IhhnPFLRnz6TtQxPPKZXxR8ON6TGj551vQnMVt
nPPM7Ab5HF60jbKjL50GyQyZ6TAHFsys3BTdJBoQQViEr1tPjEzlcg+9SttoM6hTtHSNiqEmjiBo
AXlO08q1DZ97P6p32HjOohr2QhYMBdq+vTK4XIRQxhhurVFmaFdT2NV76WubhnMe9EiaP6UYapBI
Y3ozh/4wEk2pNa0gginEOqijeNAiPOy+HyHtlYwsNNfaGxo7Cf54bddMTOHbPKOdIvgIEAy6fumi
xsHWikn61DrUWnPOIVMMm/R2W6dR/RZksX1ha+8RGPf9Ove04hJqX1ivSGEg3AusRWd657rSnxDV
Urla96GB2oWYbA5kydRefHNfKKs5SRtOZ05c7hpqZ8FhvPiiOchobGKCG5VNdYzR+tWZZu3TAtsQ
QPu9N46AefUOdnEqTmHqIVOa9PZfblExRS1pXUaQkFTa6u+NpZgHVP27oWcm58bx6pWkbzPtxYmc
efcWDv3FSua+gu0NT4SfwV9onENV4Y9tpc3Ptdb5J5uRBnLF/BuKNZTupP7ghtjWY/dCnFjHGDaz
9zUgEcfqo0eEmNA+MSv2o3lEIDStS2dPnqV4tEYOgcHoLpGhVjtvauqVYmy4LzNesuYycEk1LIZ5
G98ti3YnrVHEVE0SXjCJb0Of8kfq9gnM035AA3lDsEoSltT6vZciuxvdLegul25IGC/MKfNPBco0
BuH0pAwX83ulmd94470bwIKtRhAeFHHmOCFKKhrmoXnvq2ml2d4cWa9g9rf8DZfBKwlzqrnrDQnc
rVeQnqrDHWAax7k7PfSM4p4KPy/X0iKhxdBYVSIVlZcYFzp4ED3aBKS9HV1SALWY97tIklufRm9/
14QCVgz4uut3kGTvRYbcORnL/IlwmRfISg5C9wzaWMUEzNLibwNL93uMrbRO8/oa5pkFmcTNYOAB
0VsmJpS1EGHDxs3JmNKGjk/SjD+0wf5iYEectj3BX4RvzOeR7Vg4ECsPFkjH+QKT2NOq+YVGuAMY
sDYooBFusiFYRw5g7kFzChxWbmhcwX3R8yHIdFUxrC+bxln1XlmcnR6phoa60olM5AtJ+QKibNOG
Npz8No+3cCjFCmo9n0xOZGyrwoc0C2dqWCx3xI+DniZieZO1Sb4tNGkj9gUc1rUZgcOYWHd4Zoyn
vycbzPqMoF8PguTdv3cyMNlOiNEhxzQU+w7Jz94vRfsPxz1VtSfKsyyJvyWs3QURkrOzkCqHkloj
kd5+FlhFMUrwXZKnzt6K20vZdjHo/sRbkxrEvCnwxclrPX8xJ/GcWoiMANuOXsxPQgPLXeS3DQFj
/MrB6tEL1WY7FzwQLGKO7W3Umus+7ekOdLjunMa/Nt2If6zkvEB3sjz+PRhIp/77TzDuQXLIpgDL
TrKXZuKsjLzJKbyN+mQEOPCl6J8wmYR7FXRrH6DsImTE/YIjudwI7SwBkR5VPnI1DNgJUsi3WMKN
6KBIFQOSC9Gl8KsHU8afisVttMpl2o/lJelh4PUWmoaZlFhFb2MVxyfk7O0ytZfmzH8MgxrZ4Ngg
jhDWyRqUfsKBs4lg7Z9Kh8pY1UDwp4COSTFgICQQyz+1E/1BtpTDGAkOVW2WbRryV1aq0G8lxgyz
c1nJWKnDVLMvTtqsm7YTqxgiM56m9oEh/Utbk6iIJzNaCxl+M26cTnxCEsvklGzx+ZtQZap4GzdJ
tyIMg3PT3yLmh/Y5QjLwmt4905xz+CDPOlpCkF2BAi9u6EOO6icqCftzc8WJN961vR7RJbC+E3PA
b606hvsZXFtanQZubAMOe5OwIhjjyBssOXQANP/7UZS2/k1MBZlR+TmIifbsY8p0x4IVB8mbLLkW
eryZ1uUFmNm+z3jGvLCfrpHXPLHaewjEA90NL75w5N4w2VIxCT8gvosvlt6BKUNokuj1cz9Uvz26
frMhNYpcentPdiH2AbJjiJVwNqPvmQspuwglBschW0Fv8Txb7FOF1UOVRbLyHQcrrmO/645FakjQ
XgwEZmCOR/8qB+sbZ7nc+3XuX00p6fE6aD1nGRU+r1WcXcNSdN/Qv+VCWRk+9jbPt6PqfiIEhAjw
THdT1XW/NSsQMF5EG/IPBdhjPnA7RohRV0a3OmvRMgWhu7VxiZ9HZT3CBvgJCbN4s1pF+h/BTFt0
t1Q+dggTDztUmOJ6ndwnLy5hfQ1ZdxJ16e/+3n939C0qWk43Y+wefcUN/7f1iiTPNtIGLmZ3qBV7
33nUu3q6FgT8nMyQf+R3/DZoDZBxrbkQQrx8t7o0OQRWi+vGmkiUZR9D9HkRWep9t572r9rijEvf
QikiIHC59ySbpCQ+U6RXiZzJCICqDJpbbxK8nh8FmmHNYA5kGIa757qhDws+ClsQR1Y94ApheZRH
hYZz0Ttq77pDekdBg1CGoN9Vh4Cali8hLxN3Tpd50QruqbzolGsnFvCUkBrx+fddo0FOAjRcnAev
O/QWSQG1gXMV25J3S1q9ZaeL1GZww8/C1s1PxRdEkfz3RajlHpm1mk7lMm0QtXdvNA66zdAiZGeH
JCQE5tBBk2UGV/D/v4IKceKyltu6Dge8+KV5DnRVbCJBNnswmAb9pKDZZolGqeZ54xmyJSOsWoTL
0iPLzCUMdJMiu9uN45OJAuEQ1AxgYisCe5k3RCqTRcgxFXqZ8QRAAQ/afKAcWp0QxhYXwwQvjeun
+k3WIA+DhyZ3SHQyHHkYB6zUMJ1fHDHD1Bh09boZv01jhN6cWZ6GMLMpFeDUItQ2bcpkVdW6uaal
01+mgHvY6DAkFPoYBUsk9OMaifLPkDIN05JeR2jHV6EuX0uH3sU0Vt3WYUE74TneFvVA2pmpMEnO
e0jC3cbt26kl0iZa46JLt63noiouNwWqoguoKIjkwxh/aVF1mlRRvBh274EksnexTmBKQ47NB6x2
veqG98jPyBiuSMsBrf9Bnlz/wmziQRtG98PlXOP1JE6mQ/1CT0usba3+BA+Vb8iEF9cxg/2D3zL/
1mKEabZHqZ1oz80cg4rqWV5M/BGum/YHIAv6GiGU+zEM9NfD/KXMu3OpYwG0E7h+whThLcUyyixL
GA+hSiEfTGrd953xrbSM3WSkhEPV+NbPdRwihjvTgQ+cMtEqJGL8EclStNJCtNfECobHcP6DePRR
s+nwFLw5CmRyYPuChoO0KACZ8wQfI0FXgB4DWEsZXO2WVligISUhY8HjWGNYR4r/YkUXP9mq0vgE
w5PppvEkkdv6PfzPv3uFFivIBs4/rtbTc7fiEecbFYbUxCv08fZOjOs7AsPoA35Cmci3LsZ8FKp+
A647e2tG28PHZnu70s6ra2DGZ0TGH25ruv8ckugJSvHfo3B8n8z2a4JyeWU+pRPFPP4fe+e1Izuy
bddfEc47D+iNoKuHpEmmL5dVteuFKLOL3gQ9+fUa7AsIkh4EfYAajUbv7jKZSTJixVpzjlkdNFmW
AmIjR3BUauMb8lQ9jxG6RDMrJXbJKN5DHWOInglMCkI6rxW04RVezovFvIqeNOjiopA/gH91e6Ei
r5/rIfW6qEO6FGUabZhYBC2BASFc9jd0SRpYpGjDDCgkL6f4Edhdn2M7vaQ6CK//3MLYPU6mcRnk
pfsFt/BJS1D1aH4uIaxhaJB2a15MGj170GRXbrHKV+bO+sMI4TG3ppmLNqXuGufmQZm4ckYxScd/
DNj/36z+/2BWV3Tt/+ZWf8Yu8pmnn1jUq+2nHX7+41//fMt/OtZV9d94s0zHNlXNNCh4MJ9Pf7ue
LzL/besUALJiaZrm2Lr+Px3ruvNvU9aQQOgKUjkVD3lXD33yH//SrX9bKs5XSzdUzVENy/7Xf/9v
3/N/jf/WD1s7va66/+PP/6UaSgATVd/9x780XeG3/y92dVgzuqnJpuLoBonBCt74/92u3oCgZZSP
aBptOXKDiI4D9eZ+zjLzyrn0JaszB6G4Oh1F07oQj9RrCQgvxqCU5L1z1ZSJqFt75P6r8zI0C/2F
Atw8T8P4DhYr9elLzm7KDh0O0j9zWxw9nUazjcLlRAK3TV+SnJzCNuubys9HWaBAkSITCnihxkwJ
Ix58bOoDAcC+2KJDEEzaB00w40+asT4ElgB1K+bpXDADxoU3nQxpaz/0hIkR8st0bqGzNs0S34+O
iy7MIocEEjzjMl/Jp9unOoruBrH4TsM2N0Sos52/6JGMXY7vEK3KU9Fh6pw3slNq56dlJbtXjl/z
qHrUi+w17lJ+SAFDhV6624qtHVJuykbFRoCs4OHkq9GAMpTodQNumaqSrRwRr9eIM/Wn8KZ4o64t
M2hzSXk2LLT6jAbibPgp5OUXwsk3ZwRf5M1l2x0r7EkMby5q0T8NGFKLZCYsvL5b2IFosNuvcVbf
GzJxHWv4BhKLxixRgqIAF4uJP4ZHSMjf8qAuNP/SqMXbM79HafrUFrQkRExifCy+595+YrDX6Mq1
FSlfOKeaK/c0o4HsMwRWcYNDEkwcsDr5kw0LSdWX+1DFwdS8suTCNiyi22jXLy2mGbxEf7LFzJkX
taT5RrFPJj3xVUVNemYlfeQEQbHHNM8cf46pZllwc8nnAmz+16gV8yLADShj8pwnhRN0C9JsZ15h
zMDHCXArbfFsnKvyoWcmQRgNGg8662jxo7Iy9y3NEzag6DgBHYCCKEhNTXXJSzZxWzuQDwCaxxPS
8GKsS//KYfzPKmueZbSPnCWei5gZzyrpLiYe1xrRnbFlG1ucHmrKjsMtUdl4G8tTXs0kK8RsgT39
Q/bBud21CjmZqcOMr2m6OzNwx82MPg3GePrmuNIdYzEyFaEXnsSOwOnSvINLBihk+3gJXX3CaE+X
ofEwlJM2DbPTEQnZj22LKTQ9LYxgd3W05aN1Y+8K5ZJKdOpIbBLBMJdnnd1qN8kRSq8KpSLMsQ87
s0gZlxZ0urIWVFXvBGaNTylVzSd0Tb7SRnYQz71K1Hp+L5e42adlS2SIHd+qfuD1x0ZDGZCWgYFX
ENzlwVwnuN5R8RfFCzyyVNonXQI9t45DHCq3isAgck0Lxuw0IDMwWJhN9feu2ZCSE9dVpN7soNpG
e60TxcDkN8j0QXFNvoQsFWhmqcMYwoxhXMkSVpK++SMy9DfFIsIiZWvV4q31wVgGuCwtpLTZWcl8
n9b8Z3Qa2TUwqbsGcSDbVXvgC7kmjItsi5CKPHLm3aKaf5eOHtKkflaJLcj96lHizwUdZHSDsOCT
oFatsIhbdc9SnrtZ+dbWPTLFFvlf+T4jktwNg4obszBYTqUuVJjghrFF69/svgZLHrwhK6ejo1qf
iI9hSCfQx9MUcIFqAVm2eD9DljwtBSfuVEIjPnYYRpVGY0SijaxlalHsCRhr0gCU9+T3SX7W1OpB
oXdP9TTetHWmqaP19t60tnQKdAckV5inLtdD3YnyCwJQfwa3QQ/oIswBYz2LqL4sRzWF6lsu1XMW
M3DBZy9iCnXcYihrB25ZgfByD2qdGSW3UqqXJkNS4hIj1Fd2PRZ+W5Eux/UEDoU8tVkAdypZRwp7
X6LvJdNBYgnJ7Mq+VgrLPt7wJKqu+fQhT53hCbh3Te9wKLPyx1JJ1UNJUin+EJ20Us1+ypc0uQka
qGFjO8z/NGJ2Im0QDDLkYw1i/Tjyy0RM8vS0ZRcVpB3L6Z8MaAaQ3kdm6gv/MZw6bJ6NkX9rq45y
jWcyhT7rkb3zkqBu5unAPYUGdXyIHp2YqJcsCleZ1VxLCJazxqNkt28dKWCZDtC2LySvG4AXx3lN
/hASzrVYrkZdPTBaiYJ4yDRmfDivqzonJizUFAa9TBlt9teYS+VptjLRyNqI/7BW2/yakcC1w5px
W7rsrM4R0YWy7rf6WEJnW9tr0+DqZVf17IapHtT8o+Cv8wRvtLZq3AxldksAjGf69CPBJMlSBLo5
BBWFn45dl0lyEic3IJSHdUWk1sQlioTIOhhyZZErpPzUC4MoJg1M1wrupYoRN5ZS3CxyItSgG7K9
kNMbqO/Bb2y4o/bI0QPCLvTKDWEX5wPbHDqN1p6/Et4/gHjIbDFIyCweg7SsZEhu6XdfkKVAeLHX
cgwhq5woXrgZM71H5NOMhKu1KkK9SV86lJiKsyDCS0kAUQB07HoT/nKSEnCSbMlVvW66PHVuY7Wf
5K2QyKen+zw2P+NeMQOrJJgUPxhmS8YBTTPuR/obO2Y++b40kVu00HTGepS2gMwZNzWtPm2Jryax
7Kd2etPVTn9c7TtLrbNrBL+L0W9BGcKzqpsbpVpGf7maFU57bl8zZzXu6AaRgMhyAMbIUwHZAQhp
My8lY8h1UIJyImCYl1OaefmI3AB2wa+6FBep89lo4ecDZYRzzCKUKYlLEzpHujmYfm4y/0bqBGK9
iZfTKCDEdikym8bRQTbgfLUVKLxxjdWh7O2jLZPBO8vKS5t1PylTIJfhMlhRPSW2Imqv1ji/RMxj
0ZJCdkPjhmUbLD8WZiVzfobZJjGxBHagtOlXz6GnHsFbtnmD0g/WVoKtiwEnJVrXfA8p2UBWy0R8
MxJVE/RUaQEKRk7GrpXnH+w1Tgh4YbmVBpQd9lA8HzF0dxL0vKho5L1eMN4r5pwHaL3GbRezkiPp
XMGfwsOt6WSDRL1kPYGodIh3XRVfpUZ3NeS6Su+1dQuiMzZujTEvHNjWnVQu06XJrLfCWdrDKhsJ
74zUkaQzXhbYGgDBH5Iq+8w39uErrrmMj5ZmpEr7L1WzsFH6D9JcfwhJrPC1o4XFttbsUlQdnMSU
fZlmXyoC5x2xmkmgVlJPwBgP9erIm9W4G/xehWUpaWDeRbwieSJ1yUimb5k2AOgI6zRHxu+KdTdP
pSu5A/c5BiyA1i1h4LuiHQZFSKVDsvcWMZCyR2nOJ5qDylMdyDWm9SiKnoYC+41jYCXJc79jegJ4
RkZSaT3qJpWe3X11PH4frEAjz/Br5DwRNbBTtI/ZfivM7aO9UeZmQLzV5EMMLz292+W7KRFg3Ori
4SvTv7Li094GKEyAZFdj2UizfU93iR0JfolrZEBJxSczXGYTKGzV7yZ+BYjjKqY/FT9ChclykyFa
OgiYCX3NkR7ru9gG2Ij4eT3PMOrlghsnK/kB4GpjEwSm9YDcaS9pKOQRK2v5E3qIXS+DWmm0S1G0
184GRzoZhwSw4eS8S81IqXWleSvzM3LImjICjLFmeMe0tRCkig2xS5IANpORjAp5tANDFQG4Cs/K
Pnt0qNQmHp1/rEz4S5DemsqHNqJVIlf+i66TPykfm23C6R4dEgvQtSLV+7Lli3DGUCg38TQB+qj7
+WHowYKIG65DTEVAnAFu99AYrfJejaTIluBhOZ44Jc6bt1GnAoUlAR78iSsV9Hii6SpfhkKCFdK7
weqErXqdWgR3wyFDhiW27QFldnm3BpvOpu7b1nuF33kiiLIqA9H8yiid01nFPZYHzClJYk1Ci42e
8qaocDC13amUxrA2oBJ26qHq10O6UlRQ5CXmSkAJF0amTwe/0JQIdqD+WZ7Fk4pw4EH/RUyFaRIn
VPbdZKDGch9CDpzNeDiDLioSn1D4NUZvA9XAU62gQcOBD8Pw1uHQkOAE+dmW7xHsKbFVfZpylk0P
CjL/ZOs661jwP1BW4a6G1SjcYtgDvifupOn8GV1IU7vZ2X6s3lVEZIRTShDPbrFyMfNwgWS9QDxa
/VwOR+SZ+HTlq2y7tnrMdFeg6jpMZDob465mysOa3RFWYgeSdRihVtavmJG7+DJSfVKt9NKe48cu
on6T56c6waN00RADpNZLnR1L5C98Tij9EfS1ihdXfPiMOS4UBB2T/pk81NM4v5Wf3CzEB413o3lh
aSWJJymCqNyLPNRaoEIexnH290eksAXtTkrFuOckGwDRrfLz0HHS8yrawutNJugp3mdMHdV9yzbd
BUL8oFm39L9ZSWIAmyEOV8QQUMwABnOWcOP8kD5RP2JKx1+pCiDS/grgwnxasVsZ/ox41sjP7Vl8
qke73UnP6PtvBfSNPyysKeZ2NlwiMDCWJvhu6MK5kX0yY5d4xG2YawW0Cx24/zKtOlRfPisvGHeW
6wTZPtBMPi1PZ9TrTqLfocbUZ392LpYIO0ZL1t7Eq1OdiEjfZEBGsGQH/B5k1xnRMRtBDYMzU/aR
cpShtOucX8RGavye6p/sT3Mjd7kii17sxodF3+l3A4VW9cIz4pO2gmeRAWQVXUB2KIRrT6fSeZYL
LOdrGMOlzdXjlqfQfRFLMU0Qi34admzWDvsxLZ5x2xKe/jtxvZbtVa3de6Enu1I9cteBz9Vl6DJr
mBfPqrIv1B03Yv9g4j5BnvcBQDMXnI0C7j8e0aR/5z5DRlVmhxmY/86IoQqdouqhrLAY6Mg1vLw6
TSsBVHuC4dKVwR357s/ltUODwqkpf16xEuFDnTBQnoiEQeaVL37J39VeYw56M77/cZPu7CMMLuxb
EcD8gDNtL3mU8FXrW4qHc7fVnghlaDUW+D8gBGTyM7Dssvd/RvGFwFib0bF8sPsn6TsvPaf8kyNy
APrKHSw8DfLpNX7FiNISpnsknApRBmlqsL6ILqyJdAVKhDwtJZkdgMMRhjiCZXP45DnXNhSGn3RH
IuKU2F/bEBvpkh7Mxt1UURrOK5CgO8u+jTlxVogR3Oq7L4HVwMDxyVrG7bKMmGwewO43DrLynaDu
ead1kv6ydtSvJRV+G2B1URQOMn6cHQSq5IHHApKOJ2lMwj2bq58S4Xc2q2ufesvnou5RPjDzJx8C
LRqrKt1nZ5/3Acb71IGTQHSg7jqGP2Czu/LWuLZmF0iGr6hM5wPUyAM+oeGMurRuTiZKo4bbXrpr
EIJHl8KVEKue4ZzjL8ZjagVJjsBk32sPJW8bOld1dNA8ykEJLg+35gnJvBUA4/bzp3j2eI6kJYDD
vnYh83qqW1Pyefpj6bnhFS/RdYEzP0oXK/GB96qlZ3VhwmJR7U0Va9VxBavXvjo2sGxmgGdVudhj
mO/r3HdqDKWA8k6T9KSwVifpU25uyvrdID0UGIPm+dnRXlX1xUb6nkISYtDfvfZ8lqpHooCukmbi
MuzE71GkHlj5aDizQ/CQ0ocgvIQ2T+YcdWSdf2Tzmn8ILSiW17wgzNUbc3faa6woaGdl/GLPhAJF
9X5gW1n8lSwcfOVCQgy0s95In2kxLzLypYfHYS3yjFDrTvypeAa7h9DCrAI6ax17DPnfAANxpeAv
IAgmp7jS4f54cgVSC7pkyKOxqCdheDByWTNAkoD5ZV1D5f9rUjyhJu6Bn19K0phuDqZgmlqUvC5J
vjxSVBLkXHJOMDjZWkHp/KB4L7LnNnMdFClo8vJdLqEb3/VvOf52XQMETgkYgqdGwbJcRtWzcoTu
foq0oNtJ0o3pCVURkfDs3Cj5FGYYBhQFptYBH285e4q9C9h1k8cseWhJaq/3IFSmIdvp9Z6FdykO
/QOQKHt2SUAyr4vhObmrCb/0M960sycAoJbexOo30U2VQ4Scq3RM4lOm/8JQH1BrEsAAA1TxOjhK
iV8rj1ToFLteE3+nOiMHVO+ANKsbFxquRRc9s/cArSCrnkYwZ3B6N4kHsZHBpwydoj6x+Upsf9bJ
iS7T+Ck6PvpDxrwpO3dvWX7eQvDmYCRFyb7lb5H86OGOLjofA2x1cDS/rq/bsZLYJWbDTo9CDBPn
ibctSRdZOTDPhLRGIL2W3RcW74Ujszt/8yg2Ixo1dJFEOmRXiehPoofeTPtEJJiCamg/twfk4FZ2
V5agRjYJ6Kv0lN6Px6+6ZIIWcAuUjILzkNUaT0asvdQ5KLOD2RKMsFcjnx2b3Xsa7wrJ1/EFqY3c
BqMEsSocWmAzewoacNnYFxDst8zQMwgrLKSXenZpoJD6uO7RGRmNR4IZOi+MBR2NHP2udO4XLT9t
5dzvFt/suUDV+oi63mXpYXAL0ADzxHwuXujCsDrx3LDR8oRQISjKt2YSFTFd4+XSqE9UsQhtn6X4
bPBv9CKGYl8ZoZIF8/Bmxoev1uaw6Y7Q42cfrCeOLij9OVnHh9G4mfa50UPxIcfPRD10iAfEXW8C
pXtO+OX5bdXuqnFlzJWzeNE59RftaJsn2jGUa9+KuDDzNzFFtIgc3QJzwUY1C3lw0vHWsA/8xcdp
Ez/Ciqoc8OkE+gflicRDhvJvOHN5QXnHp9YgO+Ok9WGsXaBlDupBl64lp3Kams2p1o+JrvucKvEH
gtog0Zc4rhpwovIsNR6NTSCH3CPQJUZqo/64RVXDKYzoSnMe49TmrmAZiDwl15dj5AaL2kqoFncA
C15J2DEeODpwYYkOofxIsF3yZewn8K9mj50z/cwQ7CEnUojZfDWciya8UQNa54/B1KJuYOM/DuAv
8lAnqOAVOSMFCXUs4YNW905ly1fxYsondugW7QIJutqOQzyNDkeimbVd7waHK99B5v1VfdXpwZ5H
j7Agbrf2m6JzVpZfkQ4NFaT+RVLIblKOlI4ObbOCnjggtpustYNXqoGi32QSQmg4TQwIX6p/KhIk
R+iRFj4frt1TdBie9MpLAU++Ju/8MKwTvc/tYX4SQkkliMycSe5yl19pPB/t+kSPjj0xi27ian0T
v14+RSSx0v00vGXwCm+5w4rDMbhcKRk5ZIC6IiqDDWRuQhMRFvGdswWY1nhSWENWjPAVeZJ4Iw9E
WexqMGclljd7M8ZRKURpd0BrYvX+gPN+V7Qqclfb5xPDtNMNzqNGv6uCVwPoiKjAomG5f1Az+LUl
9msOiANJWDurWw+NYfqSpN+pv6BHYBLgCIzU7OIMu+Zdm56j9QDeh4vn6P4TkiPlp3iv0CWVvkpo
FRdzUUiwDCieKhveDbJkl3McKwZTZAp8juH4t8b3LH0iTsnGFe0iDeLFIdzlziQuiQqbTwSCP85j
IykO2jDvBp5F7EU1sipi23NPc1hrXJhRnQjm9jaKi/O82ttLsiO/UL2leZhiHR1ix3keq9r4bKGI
oN9orGpoqb9D7uxVPT3NxuyJ4a6MWfCqoTGasWXILHrXFBHpJAHEac1dopyAgU46NJmnNd0nUvS4
dn9axhPyJeOOSrw5ukk0UkaafomrV79w5dAXYSDupWONGLvizJZZOUIaZhlxUR48eSZapEWNJ41n
YbfXKOGZRRMZW7Er164gtWT+k8kQ/HYkzC3K1+Bcp8l6EeuWNUySvUwZeYPbC4+4N8EO03nWlEd5
TB41aNkTgcLP6TVqcEPYSEPFSsy04llKdELG7KQD0ZfjYViycywyUFs2xpDhbMztk1YQcpsdkI5z
jG6wo5Q7WhslrUsO/kF9JVJc4frMT3KfWwey5RzL6g+MfqeuwpFTrZkvqCgBhfHk5kC5tBmZhKwO
v5HStbDEnnpH7oMCf0lalq+LSieMtLd3J/nTF1FFkeNIZzmm2Kbsbk3mC0w7eswpJPllFQ6WvhjB
s/TmQTWZw6IPujTrlJ+FTkUzqTKOqkxt9lOa/aqNZgVOI32aPw5rbZOpWGYJ7puIKCcObf5p7PI0
tsNDPXShlOGThkvuLkRPuNXyEets6nklnzLN4lwINniIN0/9R9EzmmEtpIpVm4Ogf0mbfyt/QBbV
uC4k7Z6BKgpX3LTc9yNIaanwafAZp9WkVaktcELqpWHGk/4djZxF08juuQm4RcsS9hI1JdyqfDbV
+CGWfttM3KEggj8/Vc1w6Yd3QysfhmFGooo7CNyBK49C3Q+O9aBgEQQCSh6FxnMG5EcCd0q0kb5m
4PRipq195RwbUAzuGimMl004KTogDY6iLPOCMDkQ4TWIGPJpRPIQjb3jk3VI7kzUZW7pUAs77Nb2
XIVq/j2Vpu2ZfBIMyYbfpP5J2tR47BIFo3JlMtC1aY90+b3QqJj6tIbIgW9fMaAgCesvudWAxRd4
B+RpMy8FyQA/ZjcqkuJimSHIvEhq7B72nTA9wwUiEGPlprq2qGCxUKDEM9J9TPos3Cxrcg4MERbO
1uVhxN9P1ZW8OcgAKSXY6Jd8WThptUREl+NxULM3xao38C/IrKxsJs8xGRuoJc6FVJdf4Ipt1jVD
Z7oEYMP502jGd9nLM1o0TmR+m2cY7+h7Swzmdk5DC7TKJlePtA/C8f4WFYjClrY7Q5vmY011thAn
Hpnt1jxe6hCKZoQqlCRETek0cxm6SoZGSiX1mqaSSNWHZYa/Y1io73LFRPpkWISs0s+uEnhY1ZBF
x5FeNX77oEjyV0Wr76lp+5Ot4yNaoMHZMxlHcYIAZ4losNYkonV1R5xECS+oZsegWYpKMDkKKLfc
tNzOk/1KCBMmj5bHTAzGn8lOiMmVv+SUagJyogCge8jhXQ6SAaCVAU9QFXBuEjuTd5ap3OMHU8LR
Wc05tQbhzxH0Aa4ZoAU5k0+2IWECTMlujfr5xchxpKrl8lO0RcZmmh8z21KDXLFAQVvlT14oZHrM
hBOpXRKM49Kgi8MgXw70CMgXNyB49PdoQrbeKxEnGQUwl2HDyYwgNlg+OtlzOfSIhfqiguk4n43t
vVtz+7GWxN8AhnXVuuPwwTYHaeHVGoznudSC2GGzryHQqFOWeoRTeWpiqYjhlt9BcHp38oKdmamy
iV6b5W9mrMCHFaFUkJg/LCwoZgKQzFjLj066Ey0bssj9mml7UBKSruQaWKNwWNkVhOXk3mhMG7I9
GvSXuaVMbrObXqowumI0S4zOfb3D2QhdEOABVXIxjQ92sdzmkSZTbtHoZeOG322H2iOIx1epMm9F
4STE3NCiiRZeErYJX3PgGcc1FiRl+VqydD8ZpF6q9ACNMaaVsuRXq5t/dYudo9djQDTdk7Fmp9ay
Om9RUhGQp/duYvlzGOlHi/naq76eopKAk1f6zUZcShjo7/KJVhNP4Q5XU+klKt1ia2PcDw9RoePR
hyi3GyxypLYpZrksb5EuPUiifAdz23ntmqRsgFTWzqWOQKcYaHJhMHMLmVCI6JrjgLdRjS840/tc
DO7YdrVbNhQWCdQ8T+QBM09EcEyGEiN5N6xt1VYA38tNe1+Xet/LGCbm/FnSlpqjPY1dbch52g2b
VRVOWCbYA1Vzuq2RSTt2ql7X3miO8VKRNFTTFqRNM+h1kCVsbroZ+9NC48hS5KttMtDQlFTzdIzK
k7GJPyFWIIruvTRRnyVH+ugpXlVO3RElwZBqOAXsbmfk+mvd9rdJU/4k/fBpWCVsxi40ZuqhUsfQ
AdYMw9e5kZnUam+tQQe4TTAVCQPyNwbbfVn90ayWXWiuPoacpiSSjeOUdQ9tRYcqFz3e4+ae5MbP
J5LFD6VdmFIpfyoMFRzNHbbZJn+bc478FeB1PLQFGTJ042PaU4QLzExZcW4Cvg/nxwhTvodVOqNY
eknlqjjjniNUDzmRpNVf5ejcY1VIR5hTSR8VXE+VxjVo950pM20mpg2giZMcFBtnoVPC/XDG6lxr
qeU7y8dAKJtPxAktOKMNh6nsPcMub8MqeRqutsNsOl9VXxghw1siM+C1T+33Ek09K/fIGTp7Zg75
OC0xMRAxeQggcjwBzbWdEFKuvWXuKm39LpPR3obaXpkUw0FBzt1CMcLpHtEN0ivIvfl8bbIV8sd4
A++YeXnCThpDB0EnYZwdo/lGL31Aqwv/T9DHKuPxapUd2lweH11P2gMCd7qmrXhQqv5hVTE+q/xS
Q1OlfVxz2hmGCIpwi1ti6cnkQivPOalsbYIAVwNFhDWHY5QYu6hM7N0UoXbh+Vr0B2jsMid58yOq
pMdR0/Z92xAivf5FUqEyYGFgga7KhlixCGLMhNbOpE3w6Ssof4qeqYconlHP0CLJETSNjvVZzlCl
pHiirbcErYF1GDWwA+hZOxMN90OSESoE3glwHItxoJwCXcOiPu16a2podWlZWIKQ8Ex7fnFixlJ9
o35NCdFIxAt8CsRFkDVpVHcbFnzttpQ3erldGTFCZ3Wbo9T04XjARhqr18KSNVw47YsuxjiYJRiO
ac0+Kb7lKh99tnkE17b+prf6KclMRiVKhkNG6QcCdp2zYEsLDTgxkG4hyk5IBv85u1ZySvbxir49
StgSpeg+2Cc8Or9RXDytYj5Dx0V0YiVg0PrGI6n4pFibYXsdtkEvsUcjaGadTjPwgj3xux8wj0oT
NMxcHmJxx/KWkPYArFwtGpSB0quV07NE2EtoTc+23RrEXaCmsfc5zG4yMvZAUNlwZgKsAEFNCVre
eiLssK8YzhE2Gu+LL30wS29KqxBbpOTKSuepsvZpc+5VJQUU4MqzC54enVRsT4xQpiCeqgb277uj
CAnnZvzT4OqmZtcIKI/1wa9o9kkkHixnw1ZA0+ZUS1rvPET28GA5MSlk4l1fCsVnMMrJUo/e7Ma8
ih7onJwBwnDudkW7te37L+PRGeA4DGn3uiaGxPjwZlsLPVK1hsarMjOXM/wGoWYY3JFz/yfXK15F
ZIVaxvivE8oYWobwl4Z+k9bex7k7t3X1J0+tG+aaM9KkHyFtOXg0+6sTLPHKFTqdktgYX/uhBiYB
9GCOxbtmU02uudq7G+DGGNHzMDQVtG/RnzW04SLsUyNbt5ThGU03u6oOFggriAmhFyQWj17Wonfv
de0CrLFyNZlWAdxYnndJPTTJn2l9V7Kx8ZFC31gkX5PqVKvlY7xs5DnLYP6/WZN6WzsIY9viSYom
jiN3S/SUbp+asjtSueZV11K1O7Q41/VlbcHLzk6Ps47Dc5bqH7MJEIL8I4a0cFrJIEEGTsRinS97
edCeh2Xcl6tp7bqSXv+Qiudl7u5NaR1xuiGX0BkWlaBFdL/QcmKHqxrvstS82Xg1VaRV3BDAAZR4
eSRC1Tw0NixhmeFKK+yTwKrAoGXZcow5wGLjcSdAEauThhi0tb0GsHPMsuw6dg57VdL6pcQYxtAW
XOFDe7anQmFyJUUwbc2wVBDI9OwMXtfO370gwxQZMIaNyGFKQ+TxyYihDKFtsnzJWv+aZVcdI8s4
KJUqYSIvPtexcUgpFX4uRQfZHI0AUjzN9LJt0ebxWYs2IjcvMdrTMm9B9W10HsZE3EyTwA+4AAlt
iGQ47SKEhpzP5uwkz+KQk598yvuKQOT1YJAl4OsLsajSVIUY1LZz+KVTVjqs8fiJ8LAhXDidw2Ro
qBQmCX6PidGaYy12n9w6xxhqJRQGD/qQYXGhS2c75TVP5e4IDwZBljnRU6mNfY8KVxKEW4uBUZtt
wpWF3VVM7RRmi31SFE4hieEQzrPACzXW9dkpJyeYYwruhCXdbYgfRHnbhaMmHFxeOjzUgUabqufF
U+Jw1sqSVD4iSRsI4Gxg2uhzxtHOWKH82aMPuT8Jof+yYTb6k6kvWGNIuNyVEMgri+A5DeJ9YDu0
JTAW8xI6FhTg76GsoeusVWRTGRBA5MQqCALrFmlM+BmE7618Wm7Ndn8LlqW2TjuX9Vr43UipKBNX
96ao2v6fXwGPsw2MlHEkh0ctKHNMyTqRWlkGqT9X8qDrqnlfdMrH1Kj5tenEL/zNJwSaBusa21Jm
lGOgNPBoUkweHpliaKsEqMtuW6zUjUSj851MdFCTya0/yt1ywHx4hLvvHCqrPbBWCpiVjhcP0GKx
3Q1eYzWUOoWVh+Zof4LRB5QxZwApGrSAU9y5NZEp7qpY8D3WaTxb6hjGZsX5RCrpCE7igjJbpSnT
1wdthKFI7PqBwNjYl0GXyBI53/K0HMAXXWNjNcn5bbNAJX0IsRFSqIRVjwz6w5RNxaHezmPjJsFd
eg0hq/iQQJkjes2Ah2kL9YgaKWE5JR6Z9rKfd+Q8YE2cAwOqky8tNgLeImq8amaMZqY6eZq0D0rL
ORJQ2H+CXdiLKSLaQzI/TY12RKXqnyCZKDzQjHXAWG52k5WnJm57PqJqPyq5fhqLDsWaNjC/pr1U
lAtTZIei1KLFO/ITwqIrCTwEHeJqqfayzPL4nFZziE6fqhV7GI+O+LVggbWd9auiSMf7FsrlRJR0
1n9BCnpzSvqEBa4adNXayyi07wkZbU5MU6PL1skgIJU1UkdWnR75ENEXiNreCXt6aSuz3yPAug2I
BOQtW8nqp/dWLBX5OCkRT7oFCJD8kpxaBa0Rht82P49RvmAGYpyHn+4Xchost37O6TdSONVD/Qst
lDEli14Qdwc9ld5wq2fU0mXmx7Ptrz2vFytU6RLzg+/LGcKeoPpD2hw1an9XM+ujY1ITtzkNsXSm
01CBD2kY5hVTLMKU0j0xrZE8YIRn6zrdMh19kmW1313C/xsh+/wP9s5jOXZlS7L/0nOUBTQw6Elq
zWQyKScwkpeEFgEVAL6+Flht/apqUGY97wmN98h7MpHADt/uyznzDwz4UREt04SmEEMXxaoprI2b
QmSdw4hhYxx8DaU5VJq/1QL3yAG5BlZ1dK2YKlJATLvWZ0OSzNSGQI/Y7TTSApXBlteIKQ4asQq3
KfYNttZQB/oHLxxYobBYrS0uLR+gUFFQPT/a2WsD5x2SSyI66glyVa4yjQ2B32fXScN5Ftf2q4NW
gUXG2Xkj9MiIJ7fDXiwgZLmLnU9bzC9aCdGHvoaTyLsfJxbZvlnTC0gJajByWAmaB18F40O2zXPK
LcE+WC666ZjF2tpBPMS4YtBbwpyG2A8yGm4+vTpSbmRnwiDCMampQO6kBibPIwRnafQ6KKxnaYGn
m3QXDMdi7bIenLxO7giUodSKDPRr7s0cPA8qG8eTNVazjR3Cp4+VhYKhCgnJYpKsDalYcobpUIQ/
XUMCjYfZVpeDBwbKmb2HRMLga5yAo9m7jAYKfpxTaeJwzbrqsdeHO7254aPv9Y/80biEdQpjNa15
5bkf3jtU8gDcFk9m8mfBlrxAsRQZy8psYDfqRQOpWK6DowB9tK0abhKtiPc19XBPQ7khhlBc3Urj
asfgqbndm19nKcv1MFr3FDRiSKDdQ7eaVxWhl6eYHDnGVWDukrZeJwq9IKgtHP4VFjiCA8yGBiYf
zYNlC2Bax0LSm9F77Do4umrtM+q4TEVPh3ZmWs/cDsZqajlqCHMtDYZJr/RxElBhlDcOdhGeEgFN
43SJcmFAJlj1rrolUQgx1RW3SnJQb+PhqFXNFts45tZsaKAL0whAXGjXgFFvy3Hi5pnfajewkB8x
r9rj8Orm+rhldSCetV44Z4u+aByJ9bR1zJy2LbYAE6RKdlKYgbN8avYgDrBd+IRe8H8Hm/8fCqvH
/xPjuo/Vz//+X99lV2D7vP2EcflfKknJbP1PobBLHP7U/yURNv/6n8+/3JdN56gN294TujBs06ep
9D8SYeLfdMcxLN/3BbEsw3a8f0XCDPPfbMMWptBpKRUev/v/hsJ0/b93n/6/hMKo1po7Sv8jPTaH
1wiYWXMoDWHCN9kbm5bPz/+nDtOJxE3YVbQjauR/NHaUJWPE3hPeK51HHKbqPLs6xnshZoav7laX
tkD8qIb8x87LW+lBURlsQ9tnofaQ7/xmuk0Bsq41YTqughVh432RujD5lTOucfQ+cvf1FaVNlCxx
7E724FmZlzxjOkoQAziUcmAxs58SC4uKyblKRsJAUQmwjmvT/3a8Zt2mwYFkbrKeyujXLavwUTng
5kw/powLpPUlbZ51ComEkFsePeg6gOfJZnsVRhi3B8GX07xVstlNtLKimVmydbWTepeq4aGmz57h
ftiXwgjOPCk43ZjPUegWRzJ/EUkJW61z7zVsIFsFM94qVdkRoAad4DkMplDXLsEkop1k/apHozw2
UBTIiDNzduVLWaJ8Gmmk1rGb2wtDAJCLw8Im8sLawEZlbikX2VR1NC7Augy2pv2Qj2HwLLP02uY1
8Mmow00bvJe6vw8kBsWwmpZhUvfrjqOfqWM84pbxVEl0tIjmWjI08/ONaeVcBwN0/iy6935q/gyZ
hkc/qh+CqVELaTFhxdU/6WC3ey1HaxuHfN3UAZqo8Z6R/iMAY1jM+ya5gdx7c/su3SRhjNXd1mvi
XtBtvbzbuGG4jXqrvoGeg8VbtDsCgN06tmySBD7FSj0lUirsovcpix6iAes3gJa14Di8KlNLrrqi
+7IEwROtMf4hQ8FZIXGtS1n9iMkc1/z2tYsmvHXGklt8hB25ToBwmHXf3SnguFtQYYmKUZNXzj26
uY4YVMqhviRSYH4e3S3krdcRQW419i2mumLEYKo7BAlnIk+UP6eWOV8cllglifAPVDSslJ87hHSb
sz9WoFRmphZecR5QnnFTVgI1Snh1xtJXGOw4qJSo6nZf+fFIKVgNH3OyhoOGD/9Q9UO4LmxABIUZ
7iwE5q2DDATPY9dTlVWn6qBSeneQLPA70ZhQAROEXX6R2acQqj8XFJeBWe9Waej1/whKxmWv/TS5
7RLJYVTuLNd8iEqPJ5bbUP3QYMnxvqTeGmdefaz4hzYpm0WkJuOlMCoWm2zk4y62vkxbWw52EP0G
mXkPHYzoVqX3m9bG7W8GOQcHJLAD+eof2mrDnVExJE4su+2JTTzEtBKzdXapbG/d+Dk1RWA4ZxBt
eknz4G3Ms3IXAo0ReYhcUYfNKqu7XZoKZI+Qna1Tx3hMerm1o+TuMo2lNgqwGbAbTCp6vNCjik0y
01HEmADjC1mcZjK7mMD6WUgXbrJ1hgjjiHPrC8fYG6J8MUL+9MrnL46z6MI4GLH+6rxFS90rIjeE
gKmLtvqIjNpzjRr1tPNMt/0OoPontMcWXbw23RDFRbn1sUFnY64/6jXDq+26HbnCcz1l5rqLOK8G
QA9tn6xOY1ecnlx5ND5K5U6nOrGRLUIo3QYMQHpsihFychEuM82LWGs5WA0la9jKDp1NrL7R4rHQ
hoxpTFAvmfntZG2w0VVwdcNpPNSuddLoGQTEMQK2luY7XD1/YbiD2o75rJB0wSnnrAazpbx5ijM/
DP6Lr3fpuyuwZShQwrnbXqsqOyDGlgvfMQKP2BA7jNEwWG+AQtYHL4JCyg/h/2v978ZsH4ecK7WN
EoVtikzm/E/AumGspahwCji6tnJ9Tsojo4jdtOrqQQR88rVgi8QPQnGQtPklPjaD1DpPeNw4rrb7
MMQWo0WO9zRarfcUMavCyvevhT+5V4+1RMtHlaEoZTsfkE2g8PHmU6l2reOXOH3UNau8Es2oHh+r
tsgf6SKAOWLuFZQYWRcHWGLpYyQktnl4Q1svtBcTuc/Hvy9sYQkbjWyLeTJwkjUfctWykDN7ytQE
tklo7O7BAUiQSnuvTInfP3dLDhXFOvQn+Vx0AptZMJxKF68D5aMRFR7AUh3lfnQ4+ocEihV3VzVW
5qHyP7l51ZyaN5HohpWrDGNdWXjZwhT4cdry7Iszez/Xo9RG91EBvLSdNliVeGgTOZhYqAH8ciwi
cTrd9Sl6qvns7yryx8vAp/DNN2kYp53Me2l07sdWNQxnyjnauxmCIHOj99T56Jqq2LN1bhfUjImN
C9p5kWbJtBmnRm51rfNPTKfNzpEtVkGztghQAlDpqd/dU6vUHFFoUG3yLju3ir1VHZQ+Ir08DCmE
FofcytLr3BBRpU8fm9FpgChpzRV6s70u0ktG7O2qUWEEe8q+yTEjJl2a5sbE3UTCJX7y+xKeXks0
QIkZDza89eHeYQG0rxMff2jq/5aiZ+UHnBPHo/YPJEljCwTYXxQ6lbQeK/l1WnXotqZ+JwJOCYa8
yWSyHuPYMa9Sv7VGfTYNC4nQbO6IVK+YUfBK0Ni2rQ0apO3kTgMe3RiR7nwZXb8Oa+X/8mA7kFsR
J5wdwJotmiAY95dJSpGNo/HatbLf9RRrsaeMsaewLVxgF+nQBOqDDbYElzzfTVbAR3DInEVcXMzG
0vbWWB3IBdFibTmEfjxvS90Zfmk5uNwnPG7KpMPSGCxs2OTI3G52rivKE2OXALSvZ/84SbqybAQA
zU7eUr+vGUjQrANFqzkpRvTYSNA+Hz1kmEvQLFLuDc0MgFLDobV9QI8Wyz8U1XmHOIl3K+ExPED9
VhWajO38CIdtxNQ9NloQnkiTN5uBDqF5ey03fKLgjMZNvSMstw+MjlejxHefx3vq9/Sd6adP/ZB6
1wqFzzaKnRy9eI3rPI+Kp8Kvf9gFVYfUNV5Cs4cm5pFQGgjP4yyMozThNo1/eMI3xdPaXUK/e1ai
Gi68XuSNfXRmOZZrGql8EvosYcropgP05EDPdp+KVAwAu4SGlm3r45jpiNT603AA0ojyiS48/gaG
xCTNQZuM7DmrhoMewjgiC13oZJdC6XxUrUYbgdDeVBLBrGYyhr0n9nYDE3dM+v5ophofCFLbkjgb
HH7MCCo+DGFx9W3/XgVdftIwGY4kai2Xa4TR49bos3ecsLLWyrOaGyP0PNqEFmZlvTiZNYfEyjav
fdE8g2tRW8Nn3eXFgz0vpr9KBZUJ8vQ6Tqr3ptpmeAxaUesbECbNJu9xg8Rl051TspHofSnXR7UN
tInSAl3o67pqdkzZl0ry1xSBYsA1nwptRu2c4dYoQhVzT052MIeE0W2G9fklUl+Ya9amEHP/tCof
oqC/wpQrD13FvrCUSwpsU3D51lHpGIGYVAlosgDyYu08WDXEPt9JVpB3aMcADiydaKuN4Gvc2NvG
OvfWqvKxAiSat4MgeOAOjp1F0UrWeerQ8ABl7dNiy5a1xE2OUhDmmHL9+Bo5hIoqkoSgf9mvjwEp
0XnNxc4Pz0jynGCLjX08uQFUOOSa8kInJJ3Ezks8ahg7agA7omw9PlGfg4eZW8TtMfFnP6skm6C9
a0X70Vn0vgw6m5ocNXxwJOhS15Ar1xgfEwtbuIgcugXNEM6RTR5kwGwWC99dccx7L3TY1pabPoQJ
qbysZEdSepDzJwG/qKdgbsghFzl0Mk8ivWEBKbbRiKzqjooPl69DdkuIHITU3+Hgq48TbZncdHuX
w4T7VulQgoQ3O62cN+5prIg1yBIVuz90ZOaa8RaGvGjgLB6x3azpwsTr6Q4vpgRUncX2xmt14wLg
rMMig0RG/0Rdj59sjNEgTHaPEpkxHuYLCoUscgy1o8XwLcdTCMo+3rDtwOQ7FCC55yuvnumvboJh
LMb6YfVOfHAxr6ztDnsZIhEUXvQbP8cRlbMywvTBHiTElNsmKMEj+2cOLcYLVCgLXggFh77Px7Vj
PC3ii2FXz16MVTJXGQb3BL0rhbC5iub3TyPHMoyJWhmTRduje2vT6S2dCsZwdNhdUKCgEJWyHfkI
sbLEMlJta9wRjXMQDs1+JcndrO6fI8fqcEvo5gre1q/lVEdBtjijDJpQClH6uHqtaHdaxglg7aol
OxCCNFkaWXRtHJwMLSnUwQallSXeuGx8FqRhx9FPhaxvzZzAkdFc1Wjmu5r6VY+tS8t9ct1JEa2C
+eULx5ZGVxDvoCja9dQ4zTmNMW7QFbKt++pjEHAfiBhJOIwb6dmPNAt2S7clql2H4ykzocZGHVGR
MQfHyO5LNEBSerra1lzTIV2mnTyONZiREJutxnMIrouN9XEc7qoO/tFR1nUqPleW0/S7xMp5H5Ns
x72suNvsAlYgA5qnzsTPgofG57nP8rX1oI7PFSRwaZdZaTZnoQ23IttQk+jxjAR4TFtvxN2q2LeK
IdcSGlkfK6WSjx7pTVOLYJfG3S2rqHm24vIpM9snlwMHwWeE/lFcJKZ75LQHNDaC7D3E4zypnoVZ
vSa1rQPsZvWiY0pbcndm0kqMo6bqMVqQlwl+rZxXzCJBgV+QIacFkNKSpzTclM0rZIWS5zSLx3M+
oL7LKdyTflCt7yx1t9v6qcbarbN0BNwOBV1teZD0V0TIfu/B01s2rJiWiUtKFjrrQxhGd42C0IOX
OgATzDFb+2xwBpYMWJJi98kBCKkLYhw8WvDR9cBMm9EUmPstHs849HWgIZyKzHDNOUqf5GPlU9Sq
xHSxpLD27DzQBxI4BjNYoR2j/BjpVr12LFbFOcbopZsWFBMy+U7wGrdJ39w4eqxk7lBi5JPJNUKO
rdyOxR7XFZixHkFCORh00GdvoZlRk9WKHgziRjf0r+Tvn5AoF9MF9Sa+Oe3kENxsauFWgrA9qFnj
Str2tRl1jURIFFxyY8Sw3ufrIUaHmMypX/gqxRQu5T5zgnwXGRRPKkCrk90wXxGg7PzMZYdgDlQE
kxNqcS5bdmYs8wCSs+FPYlN7+Ws2RZ91KaNNI4KzVgtvm9jTtpw9qnFqAV9wwh3G8nGXQhKj9pq4
tgeXDCDQRciwPeiyazeNRn2XQzGFcaW0LiLl1P8meI0Xtj13hNX3v8P435d0chGjlM65boIdF2v2
1naKa9HyVuWKgJadxNsqg0g9F7PG8pc/O3eh/P/9bX9fIOGyTUqoo4kCuDjzbxLdzOIQeF5lRzFC
H5HjomAGj6BbdrSdReka95YJ06etzo0QJAbjibSJOeyE16AZUOGpOdHDYLyOHOGoAE3eIuX9w/bU
OGV9cAgN9RjVN7Z1rHil98CI6J3pXKgWES6vY4OXZJ1mVr+hv67ndk2/43M+zY+lFBGpI63WNRAL
tXmnANtM50bG/3ZcagRW8Od5xQVoEWyziBt54njRbjADOsyV/0qZz+cYmb8mK/zFpFPgx6d/mTcQ
66rkJUqp0AKGn+ho8EM+Bms5SgpZMvLRIQW2LI+7y98XDrbeMpdbDINUTTefvqvtpzqcniXPITU/
XYVhkMWHscdf8GsnqrpSx7atKdf4ruMEFc1MxTqpBxP/qTy4vhbuE7f7NXseoCHX4IKpn1agPN3k
Ydft+TgF4glkzNVVQX2iqESrmVxILdTbWCutkxTeSz9jpRTeqqT2n11De6I/963o7oEX3fLGek1C
/6OD2sqqhOu1LnQeiSyfSXFyqItwwbKif+DeiHEH7BY+5theGw5b22gIb4Z2VCL89BqFKQa+Cm//
2LM473Yoc4c+mz6Kjn+NJTLMyRzeO/jDGjQo6X1Zmnl26uFCQ9nn7P7Je+gXcCgOg0e2yB4vbaLt
TI66a6p6Xwp3/AmsklCDohYeC5SfhL8dZGSOdNrV1scn3/UveY99ki6+yOk/bcysuXMaI+NYuWMJ
AgJnyJz3tYYQNQePbqzjTuoe+1p/LgOXuaGh8tUCd8iR+5B6+q4qvC8smr/wMy5R/iWnCRa0DRdg
n5g20bZUPcQWrxzQ/Pc0sI+DztQeoRSyLzLWOetvUU7PfWyuRzfmT+EpSUyj9efxpHbWYRCfPHd6
dVTzgJl5nh+7XUBQMnPqd40LNhU2Sx3Tm1tGNSoGxAfPbTbaBk5GqcldlaWkhWT0DRLi9Qz3lRcY
1TNUwSUd2wcv7tCTvhwx7N24yDikIC/ndOxYNlVJwwbNmWxI2hxodHjUhTqCskm43/UP+YRLhygF
pqZPcN9EjGBEr2VlH3ryz1nY0fw4QBfpMoJpomjXrpF/lrq8j5P8UiUwBT7LnISaSYIBn2lMxZoi
nTnZaR9lQGVK3LvMxZj0YJAtdIe1f171SBh5dEwccLZSoZJnPLdGijShTeg3I+DKbyUV2uZX38N1
8VGKQaos89b6HOPiZBUlHi/O0nqGkTXstnERsQ7nxVNsq5KO7vkw8qAJx0sDczY7xi+aKFmp9j7x
rQG//nBVGdH3qDuUdDIQXB/NVY8MiulS4XKAotXo18527mP9zIH3VhCvZ8eFTQg6DFwE4phTdS4R
Mha2yd1iSjsyzmg1tNdO9EKJB1IIH0YPPbkyP0IO51PFDRSzZ5IMDyadIHaKvuGkj2jfD2zbxKLt
tReN0Rjg3bEaZ5QlaeVBt0+KDnapqHXhhkkuQE1fJqu4qHHntuQTjCtamnXix3pCaqjsXsus3Ua5
DYmp/0JcWQ456/lStDT9DDrS2Mi7Y0TxpfdITqfFeNQtuY9HSmIADi2qUpI0lOguJFWwi9QHbqwp
vkT6R4C1oKeZWzYj1xKnaZVZOTKrODbSOTUGHlOd02bgiI3lP4HyYh3YYE5vAjniBVcPMkpZiFJz
qKV7zysvHk8B+4XCymMhoA+N5oPO3AMJ6VlpFcsPKA4GayAwp1c8rt4qicFOc3AGsIChRfGxtD4K
pgw0Bcc4AhbdsXrf0YlFjs2YIHOnjxVWgrm+9dvs1mYJvzyJ6S6iV4H1f8lj/YRWtOnd9jdFMFkO
CH9JVe+KpiO3UHFEROow2UQnFfB654O2xXWloYaO+scwzTANWJckSgADMNiKMbtEnXaOQWBYUfkY
1tY1iWgzDP1TlGlMDLPEC6yiY/DPlPEOTvPOZ2HnCd4+KxhgjRXOOSupJ6UxbUeoAG0lMW7d2H0y
4Rgrb3apVUg1aEoTMZhsDvlOyTuZs4PLeBBk91iO1zAn9UCgzAw1zgLkEJLcfvd57/s+PUdzjmWN
9vUYdhh8fN18KhGoDQtpsQS1VvavaVbdsIMdlPAOVYq7D6b82lYuJ2oCyeZAdQGFnRnArEVQxewn
nAcK9PA8BjDHyT3G3EbYf6cyWFY9yWz6CE6NsNmIC8I0KWKhGvJ7QgjJjPCpxTI46Vr54faza7aJ
Js7o3PV5fMYGxH06ySy9egwtNncRwMG037tOt+VuCO6XKUXL3GsjrNfanDivx9/RXGzLUpHebdpV
A/ek2p6Bz+e5Z4VvpcdJs+V6rWLWhdL8R3Hm97hkZbH14IfQ1natq/iX7GjPRzSgPczCHKuJiY4X
PaC/e0nB3KVrK283FxXgnQGD7B+zHjszEEWLtuL5ltwWLtMFkSjkq6O0SOI78sdpYLXMjy7pztwq
1J4i5PHUi5obppxdRA7qtL794+HJwj3N92o3007wd56dBCNvn/3SRvRbYQMgaheuOYxt9YbGmJQN
Pw2uqdcby2RkmM/YxkeCG3AmCKZa7Z1+oivz76PiYgYXv47Nx6zAz+iOgmyvfrVVSQC2mZjs+OCZ
hn/XTSCGrfj2QjhIJ6GX6yTMTlgHaIKtBghWr7Zw3k1q8JjXpx20sDMDHMAQdKEin42fHZ6YPPwe
6/7H7bfZ8DTgDfRTW6zqRNz0mthDwLAwduzWyvHZzeh5rSGwqIwhJPMwjw5JeUTZRacfjVOHV8X3
qKaT430wb10DUWRKo3RZM8F5jXz145KcRR/pi5rjctXB54AHh5csfQrD7EL9zaIL6IaGenpKqvKj
i2S8iedWmTg0yoM2wfZyQxqSgsx/yCm98k+OMh6aakq3LRNo6U+vsLY/p87B2K3VH0kTfWdTwXbP
/lAZqNGE3G2T7vW2Z0qQ+WPSUWSZ28govffhf40wOTcBx+OFmz8aQ0NjB0Zd2MXu5e8LVV/4ui2w
CI4LTNBFQ9a1jHUb7XPbocDJRt9nv25C5Ip4RNPqeu7HJNB1//L3JTDNXcmWf2vU3pWm3HENhxRH
lQv06K56auMczy5WU1c45G66wFyYDgEnRAy9bTiisHLDxDGSp4l/0TPcc9DZ3Kkz1pShd+nzO8hD
7yxd6V1Ccr6r3ArrlYr2FY0hh4TdQ2cyRecabPWgaLHOEEQfeiHXVeW+tX3+SnWjx6fMhJBFcD30
4q+x94xjMntzc42i+BwD8GJ0RgJvsHnKVJwI8lmAyPmQjDbUJ0z3YBQK5humErJXHY7KkYQWCVaL
ZXqjcYYJqQOIeCzSqYgli9nWVkb3YCUeQsaYyWVqzOyktNoVcbUzDEn7NAu7BBdQN2CtpFO5Oxsh
58nahNtoh9BmgnZTlSxfoPfPm0+NLp+fMJp+Eh9QMkXdNH6w13VZXqS2nx1sTp8gRkzc/BFivwnE
BB8dQE4nqA507chdFGjakf5ckG1E1scMOlyVNLegZG4hL4Wo/dN7Ek5JA0K2mNVxVbyOGub+muK6
bM/j81e5st3Kxpile3TiJAbOwAhsG6DbjbYhqdmO/6T04C6iHGkwCdGEMgqOI1ZuG7xB1LeHDwT0
PIZ/duoEY5h9bJgHtvudJ8G3n3M+LKyoureqzR5YwZ6Z1d7rCsJMoNP2ELPBPQam9Z1G8pZ0OIsn
5lvsufHaM60VyYT4pnk3n4Eeqy44coxinoFR3E8abZclOaMzF+PZQKRocai3GIo7J4mvorqkcnym
yIJsi2q2NGTMyKj4WKXPWlEZ94raLQxYxWYEmf1qepqFXGkM28HDO0a3ANUEPP74NBsrPT3lHMag
1zuClNa+KqwPq69+4kyaa8uUO8ZNohbjVrYdFsGBKcZrGu/TnkvS41zvwcO5mAHdt1JiqfdL8uo4
BBFgCMPnRv3kV7GxpMdIW4yDd0y08QNLQw+S+JMGUHoIsLTTBkFSvxLiRrvhnS4oQIgWRdHc0sUC
Qr8k0VZHR8VV42lc1pnQui0DJo1AnAbC4tGNonctxXKAE0tj79r4Ozs0qw1enb3tp1u7rf9pIwdv
l5Zm9wY1jI/YsHNBFwRcw86xFJJFShHwzk0Phu77sG+mM1f4I3GgBLd3T/1upJM/dQLqRYIpeRwK
WqawFryqhiAcewRSYFc2k9qdj7K+DPuJcjtfXPCCtqvBcJ701GMUDOihpjpsoZLcv6HLoQ/N3zV9
1KwwMTyEXjDuc804a4KZf9AH6LiV9sjOg4O4Cr9l3pJfLcE/xDDl1uRmi+tY1bBZ8LwisrfWPuxN
HJiaRing1O/jaDoSWdvWflDsAmb0JjOIIQSYmYViLi0UTNkhz7vdKDWf1jSPvWdElaAB+5yj0jgc
elA2R+r7yp3ljfZ5nHgNNU2yj5nMa2lIauMMU3tKGsgJbLiTVSiieEfUbGmMuEKKsf6itUw+ummP
OQlBO4r+0SfwoEnJs0zMl3GkA9LgVBWU9rPnc0+LeAwbDJ3fsd1XlOz16bPfHqQx50YNWdxQYrI1
70ZxDaRXIA1VpzQLOBd4zPi+FMYpoZV45wxGepRVymZczOzSlqmBJddH68HqrEcnPstRS7euo8yL
5nTxRqdNBi99SbG3EhLQGZ5hrLonSePRPVBNv4zVSF2E1SUbLTPpytCT8D3+O9fZpOHH3L5KzkQH
jvNbacr2153sXUEd2I8T9PxfDOYRwetp0iFWmuZLhHMTphvAkHa2CZdBblxljygdddPXRHrGBKn9
Tttgvxh8vXpNQ6AZI3aIlUc0ZsscQW9AWIrbJAqygJ0crqlLtMws24NnhhRxYsw++nrKN6SRCcKg
/+KvaXNJIlOBdqkDta/tYb4V4FOiS5kRsZwORFbpDRzK34qOHvTAajr+fXH0nWxyAmN2fm9LnvWy
r+hU8asZtVxGap5NUI2FNReum+KoE2fyRUQ7SHFJwIAeUXX+85d//Zh07E9RqWzz9yvacZi2Rlmd
fTwNLMozLwBRtUhRpJZNiPjkhak6VnmrjrQqK5JUTr3PK9pAZmRibOoQuSKzPLpaWx51fBsVHBEm
ysLJjA1Cd8x1uzZnyq5ThURuAXsNtp3j5bG/tRqriCHd3d+LV2DNJrrq7ar5pZwGEEOsrMVSUUhI
lMm2m10c0GRtlsMRHjh8nTDXD754mszc56Bq+Ye/7xgm/UPD/XDjCPFJJiE//r1Df9/9/dkgZcaR
X/Svn6NYueCmCXWkFbi/M4jsx1gPomM3qfgoOFshnvc2B+yO5a9tIXFHP41TA2c0G2QEQ4+Of98R
a5qWXlJjVGjvGKXCk4K2GvPUW6j22+sT1nAFuT7o7v4S25N7yi2mbK+zaa3RnedA6DPMPFhbqfks
XN/s+IsTTvUmjrxiJl1I2sTWIfCr09+XfBYWk8Fdtgb3TTtO2V4AUUBeKY/YgGPPTs7CJOdpay6+
6PngL5S+Dpp6IosJd4lDaFlSbOnWsJvcOmyZbxl/HdARC8UCbas78W/shs6pq5hZ/74jTrvoe+zZ
OS2PyzjU3oICv5ZeeLMo5Q7GwWEHxMYQpImg/twUbnwhRzMnM5N04wztI1IcGyVqixZoGaCpkPmx
K6ngrOduuAoMLcN1Hn576XSx6RLblq5cg1TPlwlFWguQBSczIyrpWQE5O0yZrGE05+a2uOKVZKnS
OP0xiuqZp0IX+GhPX2OoZ4gedXa2VLgp8HQfECC6U8ummlr14HXy5CHnTLgOY+83LA1z34Tasmz1
bUsx8yqIqoxtl6i3lg7G0OU5/F448kieJbz3whzOQ4Ri1akGX1FZFvxEB/R5MFG3gZCMTi7fxu7L
V4n94tpNSXatBa1VF5RvKKh2jkyjda4gHFeT7i5ZsKq3Nuw532nynvSOc+kqyrwHw+rfSj8BYxhD
1oFqWc6/smlCCkv6kJg6A5twyuAn6WAjEJUBuYHZ0/Q6PAzl8GBF2bSbQig5qJO0N0vjIe1ZCrto
SrMdFqL2oF1xYCJQTuVnjaP9Po71Ed2ZXvR6eI9Zjm+SLGwONW6ctR8DOBx749UKXojtGF+xZCqP
lYr3nkK2FYENHSnnYGsUGLyZpE8B09vOSwgJFAl0uzz1yocma8ggt7L7tqY3o3ZeIs+1XmglicGD
vpn00nHXIuo+WelObzo0NK9O8Fv1wNS0hGGs9XrsAfTHhl9NE6WIHgWfFsVBp9R1c19c4wygWKRx
+4+9jsdemwNpHOW57qBbRim3U4Kn7svA41NnLh9Fuabp8Dfs4v5qJkQpywwSBtlLQvsq/sgedNdT
X2lLNVVIrxzr2im6toPBIqjW/UdMTxXBFfdYO6P+NPWEq9XsuRh45amiLJ2kZr/kHd2wZWXtVTut
qhv6n8BIVGalll2ZqkWltx44QN84J1FhA1nL26/Mj1d2MpXvgDSKDZ+AmQjml0x/LUfgOvtxvaT7
coaMa2GgzHKk7BHgMO/eONJq1RlGtQpsT23DwBi3Kh836Jywu1FKHgkb7XmElM+JCOOjqsp25cou
/+g6/dkLaANwCFSEHXk8J+eCa4pPFb16U9Di+ZkgCaKe8kCc/9t0U3Qr++/r34/yrPh39s5kuXFm
286v4rhzHKNJdDdsD9g3IilKlERpglCpJPRAok0AT+8P+k/4hmd+AE8Yqk5FEUBm7r3X+lZFpRve
hQg+AkJ4wcMM6vD7klfxKSN2YZtrYCn7zEM+/H+++v29ru7vfTR5y64d4EH4/kkbaAlwGy/JqwoA
y/Hy+/u/X/WzAxXWPK6COGYIIKpw+/sHfmIUJxFjFLOSB4pPuItjsGJbapa+8sITDuiKpjP3aTRs
SoOQwhqg6+iEzXnsPH810f5D3JcdA7uaCVzMZcHRYN2FrlRattA5hw1wK2WRnzNFpJ4fP/V9QizT
/NvZ/GKXHUPVdkCH15KyK6nbfn8/dt1//410/qqQ9dvUd4+pDfdVyCY+/75MeYwCS/fSkXWbI11C
3QzCtzL5Acr6rSzI57KdsT8rUn7++coLW2clDb9betE9raKr7uqKM5Ld7xrPPGOeo43DkXkTRTwS
Lcb1FO4/O1gWbqe40p4L086OnLdxQ5m0R34Yn4h9BT96FCSNW6mxKnP7TDN0XCo32xiWSdCUPwWP
rY5bIwdcbFjKOsYCMVHbm6gebJ3MX4Nc+qHnzI6dPznn80QsEI8tTUHRk5id+EykzVGoWwsaDMet
ftVLf3iW2qMsjY+AqbQvQwhqzJJRFT+ju4WNkpRi7WQDJs9pOAeaOtLN/AhNvEBkZHODyti4YccU
V3sE46jhaNGiJNyXUeBdChPWVp08auBhc6eRBzjewarWEbESfeLT7iSYIEutYVOrLLnZjp8fDQdr
dkS3d+viLV2F3pDcgMz3fQMNvqoXhczlMUyCH8qFeh9OPD5+9NdRUuAKLeM1mGMdNByGXPioQefS
DGeW2HX5MtQGKidNvEn08iunSaZzHODmFTWWMJkkmDgTdLbVQMuhSMdzbKEpSs3x024NIFFRZS1y
wK9ABjiIG9qnXwxnvnd37XTy62VuXjl7QA9DR4aukCa+wbirbzVv5dVV/drFDhqwsFrZSJU3Vo9/
YVjodiJ/Kg+IMcpS7yVt0mKtXLLVCrIDGWUwDRTqmmlp9Zy08UdM6MHSD0GJcSo2cH4tPRxM331F
Qym1h/SY96DhCLUGoYxOitm6deibqrj2Es9aybn+UDeESjW0fIiX8u1DOdrV3UedmpIF+kpOGP5C
fA3pREKoDT00QgeCcKJel1o1PNvWXnaDWvu1QXJuYpnXrG67fWzNyDCmQNsoan60qpuTpDizjmDF
yQHciJ7RpJWV+pYcUfA7g3zAipSeDYsZ5uh3e9W6zSVzSOnOmS/i/SazEavlsA41Ym5tRRi2qmtg
vR1TSDt5HjwLeEenzbkkEazdDiSNV0nB1D0Qs1JbnBmDjefsTU/dtafM6IjiQWZavK51+KuGfG5U
N56UWetnZfTOLjCnj99fJam0kJ/on7ljTudu/gu9DfzEJb6TOR6/h3rCfJgbWIkc2p0aC1Ry4JgM
8IoD2pgRwXHfvcLrwLmVsoYzFIOrmWC1P0PFIilz0N7tDFKc62GTC7qEMHJSK4OKNyRi668Vlcyg
Rx+bSr4rjUSwlHc9XhaTUGiVoTsu6lOWD+2ZM1B7dga35cGkdnfsPQF/wT42i/ESBxxzKZ5wh1rk
jpZTaHBHd+F+GJy7wbnUofuNN0UeORty7o51kHuWrM65B9yPFJ6XtFZrJ2AUEJbOrWn6LSJkcpsZ
XpZGUzyWDdN6DkfOVocIciaYoqVqoheK7eRo5epoVpLq3Nfe43749iZmxiBW3nyQq2SxMXk1MLkG
dk4zT6G/mugodqUN3yObEoplIms87lVwkUmwxkgrAaejixB5nZ3tYN4K7dwgOZGGgHBG9TA262Dq
q7f3enCic9bhqU7CAj5Dq256TLPAHKp6M2QsuI5m8+R1Cgpeq+gP6qm/NwLFATDVoTbcclKUXjF6
OHV6SQr9m9Dn4W3wqmxnaRPePAKxR6n6N8dDCIoUWBworiuUsROm9WA8jIU7PWlFbj1x02CbsYeH
TsfbEKkuP8iCQS0YjwH8OKvf1DpwwkpWehFg8LG00XqcOvfV5k7Hwli8hEKMF6ANf/FyDa88g3xz
fev0tYtrKfXepOdBi2686ESzCU6t24gjud5t1bZvPh2Rkz6gqfI7PbopZ9ropJqCgO+brRbWyV1L
6Hh7iG8MfIMA9ofgWa/iLYgVa92Mnk3TmeZmGyO6SlRiHAw9d5cqjgMgovl0qLsou9N6hw9BizdT
AjQIg4Nzr9Dz24aX3VOFT8ibmBX4EdU/m7CH+lN/T4RVPxZ1YD+rYYaPjyuiiaGBVOx3XRQdQXJ5
K9xAlPUxEfBWKI9NjDu9FklywiQVjboAPrP9vTa53QDD4T/PBSAtaZX2EaN5v0wDgI8c9vKFoBUG
dJhhaj7UD4lGX5+5vLFthrq/VpWEB2HHt9Gm4eR53c4FprDSGi5NUOfdA2qBHy/AHlPMV8uPg/zJ
cp0Hcpkgn7AdPDR94+wimb7mpoaS0ZlIFB0L+IDzzJ5EpUNCDsdbb94mrEL3yFQ2QsX+2FVNSQng
W2/E66DHdYY9Jwbk7wBf7vlULYXmBS9NWJiwjZO/eP3m2reI7oxVjDXlTrCdJtc6iLYm9DfWn+2R
ZPVmGAlxN5yCsmgR2OJl8iyNt56Az66DYu2X6atDDDMAGD26zxXDsser9vD7nSOA5LmHcrFGcef7
jFi4lmh3Xaddmx29OLBUctOB49h6Jo9biIAqr19JmciuVoOBOctRHvqdczJanmqYA9neZEHBC2du
pNZFsIi78t6lE4zGFOoxLADYNKDgELK+p7JUj6b9FRqDfalEcjeYLp90RiIL0Uj3LTL4i1JjHdAU
WOzRGqu7TOWjXgkPrW276Scm2VajAUKwjLucoENAUdlgTmq3Ydxnd5vhaeO2RwRd45WKCAy6q/Jd
7nofYbMrcGRcJ7P7zsoQk1WKkck2/K8UG1xMoNwuTuOfQVOPLoOGp66c32xvfoq6Dk/0RfyFT0zz
xu2yYjsfeu/UTi8zcerUosZ247C/GjQEa0hzd9/mmkxddoPLgaIKDNB9NK1Lk1TiybX7U12I9tia
CT5S3nXdf3bs2+sx4lZoPP0GUam7luNwSl0WnXG+7cEpysdhar8cKcc7auRej9XaFrW/jeNCu8dk
vosp7VcTYrttLvyRnQ/jsEys5k7u3YTdkOg9DZWcW002Hx7T92Yqb6VP4SdijqYG+y9jO95+Ytvf
WKWjBY3lYa+7rOJxV6lzyk1rVvCV3N68wCwRsD0g+Jc6C4By0mZTUwivBGfYPbuosRF2WW7pSdBp
H99iL/KPNL86kPqCVUCFL9aoy2UUJv0DwpV86weazmkUOa+jtLc6nEFFESLMSee+15g6M5WRD42b
QHya3x2WH+1SRqb3wKTtEbPjUzJI4x6i3t9yQkGPDLrtjjz2hcUeZQs18m5KxnJ2er7CvBnudWl5
m6SOHmmoR4hUR/MeRNlzAOvl+ruFEAxHFdyXf40csyKjOHxRKKmWbA7sVj16ZvrZzH4Ki3upjne6
Qu3PQSHckhKMSo5NlLIIbth81eyJMbzugUUddYyQScXTMwzAGiuQyXabO6eQipJwgLG9ezydawwl
7OjmFO8zU2RrwuxWbhyPr0YYJlA6K/C1rbVx6K08D8W3qClDjCj6IG0XScf8wywK4uIWTeeRXNgU
9d4uKZDwQPy+nVQf2I/HjU7C6kMV0+S2mj+sYrQ1xL3U3GSP+HpaFcgYObK9j8TI0QA+JakIr3lS
P9qpXx2HxHuf/OdM4ve0YwoikJ/dGoOtvUt0++IWRf7oGO1zK8zmATwEsoM6faVBo/Ck0zcPe6Dm
NjpVrqhz9SegTYkvbxoUvVd6CiuzLInTjapZTVgED9Ab0hExgI17woS4dE8m5jcDEJfem6I9oILH
sQuHg57XX3EXFosMW+vQaN9tiunTTtnpBlQKpWMM2/bV4zBPA5ZwBsktvfeCcBa/5eRzZNU90IJn
emL1D8JERkkoOsmoDp4n3Dfw/dz8JfO5JqOjIuKfzHFfWzyck5Tg9iaOkSpCWRWTc9HWAPIxeCyH
LIKTIPxb7fbPnmO5P176Ubtg/Mqp9Z+7LHuOrbjcpIK1CAokOicnQ1NgQHj0Msa7DK6Z1MUeIqJ+
5jNC7oDMVW2zTsor9SvYWzySV8/zX6Mqe+x0L/+xJ/oylVv8cTUbjK5voKaLm3hvSQY1DqPSUxl5
/s6ljMSWIsgymMBMhUSmV1V9qNwxuZlu/WQKCxmInT1zBkYo15VfJQ/QQuUkBDCavMYy61almYyX
DmEF858eI5gbHujspydlU2o2rQaaxjDlhrDQBCFFn37gXHzEawHAn9FgO5ao52qj4XB/ZQUY3g0L
1J9yhvBZ1JqzRiIG/ltxoWBtokvWWod1IBQnTwoXN0LbP8VCcC19No8qgO7DlAspFNBahhaI+Kii
Na/EWzNJ8q2q/tuu9W/Tq/K3ymvzFeaFl6nK1WEktXKLri4/tCLPT/nsgoVF4z8zOyBKamqiQ+YT
TTaRWhG1JnNu/vUUNvPP0VWXbNCiz8pgJpcWac1+JPS9DvcCFmZDTkDo+luy04xDZXOsjEaOdVVe
ik09ZgO7E6mZpsWm4E7pp2Ub2VKZQ7bLWZbIaaKptK5NXF3//Jrw6nTbD5DMUg6qJ73swiN94C3L
Pb8aXWda8MTGpB2m5jq1kvicGsEjUK8+r/dFP4WwzOO/POVErMwv3Ecg+LHWkhEEOLxhbR9RRSKX
ikaSamYe0tDHZCNBLF0bUKwit3VPmVB4VkczcTm6kZgzJOLQsAjz12rO9VqZn4Uh9AfsbxDfUwLs
fbxffNztbKvmff/zm4lxS+nbPhgmUMcMBaIhM+cU+WxXq0gBOZMZK0ukRcSDT7n85+dhyh+fuzyL
T333AkABZ6AWaWtwxyA+dbpMRpM6OEQjhFjoCLKzkSeUNA5K0L6uLSyT7FpoJFEIhUN5/v0qU3ww
Xdj+CIa2a3Lma8RZWnr+59vPXwUNLqfA10+oUIzNWPo4lCMaKL1e/vuliPnE83omd+jmO9IzQkwm
zNuVzF8artqmi6PqMKEkI4XCJntnyhhhdSSfpk2BgEraHOHr5JCULZKT1riUkzFtFFXRoWji4p8X
PJ8j/sfRWU4ElhYSm51BmiaQ3pAyMkZHThsLCDYUnEVIWwY4Ny+Gsl6FR1xGPP9KgNSbMc74bb0W
E6gVLEuphUczCcD51cFWdF61G7J+nWQWMeNerz2GWclkMHLUwbFhz0k33w9nqwoxq4AUWNhe8lfA
5MWHsstni3usVfjcCQnf/4rlPW9T48CB1QWz28gBv1fEmFMw8XPVVuZzhK3eGBWPB5jLzQZx7K1x
YK0yUGfIjP2l8VoihQvTAjdrv+Tt8JeoThhXMS5JKE1IXLjYqtKWI9fuMEj5N3NoLqJGrzHGbpEb
rU2Jwxrrm7lLaB6zNFUHvwlfgzAKOQ9UIccN3VoY+BzTKKrAr82xd1IDaD+p+sAn5a4kV8Ushk2o
VS0oGbGHpAL2KMCtY6Y9Cxz496ZBJaMbxLb8flWOuHPQPc5XniGziFK4ZM6w0QpvAuWVXFFeVoDy
sRX0nndtVI1DHcU7XnZnx/O7YJHP9yjb2xn9ICBf0jCFlG8YkGgQ/i0ZAGMUnS//HPQHsCucVrVA
LlXEdLQ0hous6ONhiGK4hTU5HXQcjlkVQt5yp5ff66Qad9P0AYwdN30sRAIEganw1uXwb1l6Qsss
/hxKjMD9dXS15NAOa+mCo9cFKG1hEQ7fEqUC9kBDnISZOIGmv2PxmI2KLhqMFqj0urWb+DaEhrV0
XVXvmpYjla0Z5o5pn9iFDas492+CC9p2qIYncfLRuE16clAmkVDKFyb0BgaaycIbuSAjbgYepMx7
GulirFOSe2RSjQewLBRuAQo9WXQQsui0/35VaQYD3Z7oHbeFpNiG33Tpi5WoRmoqAFqhS2XBd8bC
lxHDV6KD/P13ADqqRTDkRCk4PBtZxCnf6DtM0YAH+xj0qTsgeJA4MtDf9qGJVdwipsQFEjZfX6iM
MWFh7UtmmNXBtId7KcxsU5PcJnM/X7ded1OBfE5TBtdCKn0F95r+dQ49mhh3QlNftNyhKNPrV2do
UOWrkvQIiRvMYsBuBgGx0BnELOrGdgnKItt2lnalOVs+dCmBA5PJxIx5INDnuJZXxGnHdCh1XGHQ
K7KMQLQ0LClR/HyVOWiheLg5vFDyAWdGQZHBA2/AGwaFA8ij0m4WMQK4ufW1nlqXJN5xiMGiM3LM
gp8FewSfvApS9xRq4cXsRjaWKAAZWANvsE03X2eYipYUEWT1KLI7NI3dUOfIypLnHnU9A9PShRc7
k6cCD8eB23ud+DysRE3W6LPIxJY57TsjxKiIl/MQYk2ijmlOoSgRJLX9MuubbDcrJCxqUuqvHh2n
PRzrmuLMMpZj9iHUsLVCLNteLp7YvIxFBL5g2XXEAGlkynL9MSmr3IZbaPgLpYuBsXQsjkN+7Hqj
3TmGeEEOfO5I8lxjpcEC45AmMJLrm7uZetIilMJTTgIAbsGd5fpfBlSaNO2rbzWp2+j3hAqKKj2k
GcKJhpRIhE3ote0aVZay0DQFutnu5v/Cps7Hrk4oiy1gL1YJWhOu03utPgcUB2x3aABc2K0pAig8
DCeTom7b2C/1VJPtWm0Dy/1KQuglTluiyADiu6V3B65XcRHb6T3ppmTb6RNVa9kXh/96mTy2qckh
wYFGFBJ+q7hmjdhqg612M4ZXOPWnGeblGlUDVu4SpszSoum5bIl6PGCKS1cKUtm8C5Nv6ObPiIt4
vuwrQ+ZxZfdCIvNhT2wz3124FitaYgf5kvJ0WPZWqRDmEHJqaQcOxdGuZUmVDb8q5pfK8PZJWFdb
r774jovN0uOHcxOrXXmJ7LmROg6hTbKtG3+fd+RNBwQtIPrAyw59FZ01etQRvRw+bXfLLCukqW1+
wd8nbCeET45oW2dY4vFzdW5P9MXCsUd55AjuQK00QRLO3w9tcMZ9DMlDJbPproBlQu3THrMpi4lC
dgOM+Nw3uV+jzoIljCQ0hq7WiL9+SWp1lJkvxjh+tR0NLLrH7xPHXlCx5bWrLGPrJei03IFlLceN
9/udTMSMqBGreI22/DYmEQbDKG4eMn8OXvFbwtVTWruVT16gg3zTTdoXPyHos8COMdM/nY3pq08A
k+RF2q1aJ5Jc9SZVIE8xCkN6lTitOQcsKHiDo4NJSiUgx8NA+1JBSc+gHm9tgVIuxfmxKP3ohTYX
U5n5JSxglSepe9OtJlkH9kTGiX7z8rg5ROVXgK53g7AHx+XsxI7NcTz+vlRMErgYHELbDPaTExNi
1X6oPCBQuLDfy7Z/YeAFgzGEye12+r5I8PnlfjscDWIPDgo9S0zYDJnm8uiWiLcTYACuTjBdQQNh
P0Lcl1Y6EB0xIOocmwMwfRPRMhgNXGvRQlnaQ1PgNw3ccAficewz7MRR+JilB00bXj2YPI4O9l7T
obNknjQ3aiDZx6w4ateGayMK9Fdsvc6WM486DNQdETTPBT/5G6pktEHMS2EwD8wYev0CgaIixzBG
3RUxyykUWVxWi4yzoz7OS5rbvoOLVC8vpspJdPI5WtIf+8nNlOZMI2g/lBS30mi8B5MewHFyCWt3
fO0EQDG7+eYtdZFzpYkHX5lxwUUW2yQIr/BFjfvUUw8lUkSvXjgz5GuWqV6fAxzQ4GGNJ1gggHqx
Qt1k0gJ+kM1kbCf0VpGTE3qQYuR0Wu/D6er0aEQOn1aKGXXOHCEUIt/FpFdQG37pfKCbkYw4CA1w
hwLv6mTqr6mxjdSavchdssmLUn6OyvQP4dC/f8H9IN88lIRWccjGHFDw38V9TkD3ccpsbWvk6V9K
U7ZdgxZnGuIv0Y1HejLvsH7rXRh+exWJmxkpJts6J3iWBY9bntuAHAYST7yIlHGH5C7fGKpLGsHB
G5x34YCkmWIIr8rVoVz2NJqzwLx1uRvv4xZmCpzKy5T9QIOMd+hD/07Y1h9Gg6O4RLe7Hv0fTYDU
70cw2YZmj0uWAZZx9Gr+uuUEtSyp/9FlMqlIMwYqqXdBAlAeaGZpqKZp8cj4xAZMvwEJyzrVkv4I
MxuBDtvZse4/ijBjVR17hMUO6HggMEQAWpips5q88sA31UZWj0q8TqU2nWWBYmwgNyjnyiu4pyvR
w+KtQ9TFGVaHZPxkKPZHxHi+mzLz9lmEiDL3/gat629wfyCQcbJKrfsCEymrG84CDEY5hoJ1SLlK
B2d2tzkpSfY6tglNgtywAkBig6RU6+NDFuO0HkegDk6fn8iUxq0QeXCyRvvZsiBdhxbXto1I7rMt
PzgjQNEhz5o3QKDtTRECvpAprSkjareIdtBfNPW+zRwEcHX+mPb6V9aWHZGgLNthzGrdtd8EkdA7
srN6ZyfEB7KUpa6PXYzQ6CSw/hYwDpklG68UCKcOgu+ZwmWpezjPQ79+AQTQzH78kpi5wHx2VbzS
6t5Z2ThH1qM+HIKBwwSmwnDT2PXfyiZcj27HShsSC5h0S2yJo2/Dqs04DZvOss+LrzA29YWDCXM5
Jb29Sj09Wk5FSYymm56AeNGu4c1F7WStvQKZjj2RsScib4TNkH3HIsiOWmh9iWAqoLU0D1h36cFY
/rrRpmO3I53lm5Z8sjA7+vKMiMqJBn0aYhZvYrZ2aMH4mW06qjmkZXt2cejNbVCkv5qlgXlm7LdN
hS4GQpONJQSWhZhw7cbi0offwzDIC58t/zVOgJY4oG3LgqZ1xhMPE00jkW8w1dZsaO1qzM1oASHK
Wg3Su6pY+8rGkic4wSwuAj9YRklz1ojFWbaN8TK2Tc+VgpwpGT9hAtAXkVY+t33/I/rugMQJOmdE
OHAPoaIKDeCYmBMjHwHHaFVXLQ9OZmQIzudQweBmLGnLBZsps0j08CoOMGKRxo6gjh236RD3ZJ1C
8pwy+BwROKhVOLtJWmZmG10RFKVhDRbFuTDbY890dNFbnUtsXH0dvZy7MsG24IUR8/AwLEhnL0+C
jPElTkxO1IEOkg1kAxYS+9rgQd+1jv3jgi1u8hiNo/J/Q0+ttn+XheWukNjALY9IcWXoAn5oxfsE
zFFgPvEYjm3HXH0DRA1Olm+/hJWl7cKiuLclDOixBdpgYavqMQsm3Jarzg3o8bvWgkG5tcyNkkm/
mFaUhghYaklsCn65msg0qyxKLLCKDCbKtrp1flJbPCR9jOrb+SELMLnEBlyNyEp33STPqnX0nTdH
/0zjO4cSUHn1Fb0RZm4LsUChWXDTGC2SQ01TDpHyshEK5Re1dZ7PaPAcheUYNbhxGK2tPUkjcaBH
upgGx1hhiyhNyR6JBTMFSdXZpFe1YbxiDc6Iix105pZTwzOMJSLF3Ix1+C2Om08pW5ubj2NTPkFF
qIv8BqkDsmKIsFWpfa4XpAvkiMqIZ1rBEOOMkhDa3vT3MYEI6CdPjJFrrCcuzMMcy9ngDgCKE+Jt
PZiEpOqV3jGtm1fi7nc5zacVkFa1SXWybZmhXTzKBs9V+55WLUx5Jk8zyp62+zX3vY80mj5cU0ck
OpXEDwXwjP0p4U5ZqVBShosO8ExFUKRfPWuQGAg75U8DYvBU1V6maiDEckQSUPH0wtbrNfSvHLM0
PyaLANbDgRn8vCCRLurjWCrtwNkVmlEeas1lhIBzapWZ5YiEx4YZ3Eb29r+aR5i67hGEFhwfHJMD
ynhsBko/1IX9HdGBwZuPHUPoHZ0Cc7pixyMyJALwP0kePax1dGDAnLiRj/x10npOgdVzXk4rZ/Ll
sa09SJuBDibO7Nhfuvjb7TwkcHh/hTBX0GuNg5dn34Yld1aJWSbDGbVyMW+nY9esrbpB2el5P6ia
gjMqChbwuI8/pKWx4R0a8A2vfhbeOzv7dFp3r3obcH96ZTHlQfujD5VxSsSizKW9Q/aCF25eEMYo
A5sUxTX5CymHIb+ST8SnA5RT0n/30Ty/EjbOIQ5Nrt0p8YTv4YviLVjwZ9FRNrpBd5P9v8OUdMm9
7NNwypvVVHBw+t7D/V5DH5+6jd5X2CB8zbiMpbgxcvwja//u5zBA8StS1QWRnx2HNki2aac9TYqY
FC+iWB7tcD3ibF5oydAguZb79Nfj5jPn1Wn/rpwkTHd8nAhyHMl5GkiNK9TFmFDkYtY+ubIm7hsb
RYvXWBr5u5EmjwORz06v72kINKfECxBjZVa0rUw7v3shYlaO+amFiybWHXxh/mNUaj/Mund+KvyF
dHic+y559Lu5em6FuyA8wVmFBpau2CTxVvMgRk/gb3Af24oP2p0zh4ZZ4oOjai6CSGT16+6I46Yl
LGdiY6q38JABOnFLtQMhXKGyXlrOCG0SKAD1QFCMOH1DhDE8QUOk1aLgPIRRsMv8xmSHqOlvNBpR
3sPM2cHzUboZjdOQ2AtX+cQz+uCvGHflVHFZtaKkWjeZxS4DHHpX9BhI4E0vdMqOpV2G+7i06p0v
u03XcfyZMFZXaX5AlN5MwaU1lWQ6og8bmfbEeOHaPlvZ8M45WSxytGhQw3X6Oszuo5zEqpT8EUth
Uprv5LTB6RNL9vl65aJvp5AFiUJTi/fJ+pmlczgjRxfSLJAQVRM377HSnvJMpfvQ6K4hR/JFl3i7
EXE41jj3wwy+KocCrHeBcFmY+KPWZbY+L44G5qSB+dIa5OPFSKe/gy5JcsQiF+kTj3le/jSw5AxI
7jSw1kE4ItizY/pCjKwCnDIF9d0cyE2wrRm5j0Yth8Xk9QcLcXjZ+j+WwyCXVOpRPNn0P1YeSfbD
VPzRyT533Ic6+ibQw1vlSFi2dRdG+9Yrn7rQ5ceGMI4eISVMYuZK+MANDB1h1UwjD8gTi/qeiEJX
7tEC/JUhNjiu5RnNnY3SL0xuXkb+Qtlr0aoqm+gM8R+Kpm++6Wi1CS5BW014pf1Ygu/Ek8jjrZG8
eAw6/ABT+WSNtvgz6R7Sctz3l0yO6RHNmg8uRMm1aRkcEjNMOrUKdkHM4W3K0IIV/Je+VVSXgtmj
0RFVXIb+CuEeoHn9DuXGetJhFJVt+YxsnGlknV2xej8M9PUsrjBpUbznhI4pQuVyyW1uAyiDyPZs
YxEMOEfofv1sBjS88tFDfjvbt2ZZdUJ2t4GYzBFzE1m9YFNFz6mZn/o6bs0X4Q+skz2eyR4/DGPz
dRghhxfZ06YsPKoxWiWhQK+TTh0H5AHvOK5tWsHV6+R4dFwa6O89dgXKNnrTQRov2vkN9tjiN25+
yqb4MbF7lx+GhFYbQOqmHGrGC2J6D6dmePB1oPphYNDnyzpn79npKWUou5ROPHLgjIwH2c5xCKIi
WKM56kbw4EpqCteB+NL3JQzmeIKKKKNxUcqENtdIuwEyIJ2P2BM7D+PzItQUMgBBqyOE49SGpyE1
3htZQY1i/Om5L+hlqe0k3sn4T2jU+GpcFDBZXP8ZvWdl5B9uZv/QReWYa4+H2OC4k9npR2BgMRRE
6pkG+7k1K27mYlcFU7bift+SNkAic/Mnkt0h154rjph0rIdx5zTuB9r8Y+hnLVcu5IEbWeNQzaPr
BuQaSVKEcLu2+1iY76bML6LGQY+rbk2jQi3yijIm85IXL4oeILftPXd4yl15+Og0Q0fyqgZuXRbU
xkDD5leNmlsJCqnFkxX6zAknApSRti9CKzjVnA7XQYrZLCB7cR/V/rlpbQe/ENJfOn7R2h5zDDHs
GaF5dLjplr6UIKNDiIeV2PNEy10g1NaD0oA51b2m6m/pc1pBXUcDpCRPeSjGfNM5+l92w4Tumk9u
SKXqrZ5Jk9D6jtYE3O+HztD/TI5DuolVa1v6vbCu0BWx3BBwGaf4EVRBeKkL0l/v+EAYwBISOnrb
0KDicn30ozoppaSsDEfXSugGiIJYzoCYnA5iTzIq5umX3Go+QExCPuNoeKx5rBaNap4bpjI1csF1
GRF+bDb9pu6x0jRYSiG+IVqJW7gYxTG2H8zgGtjNfbKJ8nSL3D+K8J1eKNNcjs1l7odHt22+vLZf
oy2W+2Gsus0y0NnLc1dv3wLyhRuoZ2U7zLU3QF+jAuvgpsjqWDumAuyo7uvmkxmJV0Ueg+hpggqz
fslUo/aFindVqS51J+5eXpU7ozSI75yCXWIYhNT7ebHEWeaKcVglsHGyEOJdWqMLpROY50GzRwSA
tcNOyp1d92Jpg0tXI1OzthgJlBsOTMDIkHD3OuEFfIgbFdPCtnwxrlqrpo+ttzBGA0xLcBV4ZM09
BkX63JQReivtK+GQg7C30IEBvqU9Mw8V3EyswZvE7U4cv+5q+Kp7Nl2ZZdM2VKSNMaUi3GVcIsFw
0GGL44TCABmj3Dl4x50E51Fom7ji4wKUYNWeh8jXOD+kLbUEWEXMVzFihimdbqLfBkyyNsjx/nB/
mQs/SX8qOrKgbIPHTHPwyeFQ5TMMEqagH12bywtE3HhhkEz9/2MK/p9jCixiAv77//ofX8N/ht/l
6rP9/He8wfkzJ97g4bNs/q+Ugvmv/zulQHf/5VjC4VhsC8dzyQj4J6TA0PV/6Z7wXFfHX+7ohvMf
/60guDH6n/9hmv+ydd3yfB1LCzEtPvEFDcNN/uh/03YmvZEr63b9K8Ybm9dkBMkIAn4eZJ8pKdU3
pQmhklTs+y7IX++VOvfhvgMbhj3wRFBTVSqlMskvvr332o78R8AzH9Clok2Jnan+f+kocOjB/ltH
gSUcV7laer76ezdBFuMiaweLhibstvhfKvPkR4w8GOqc5p3tDBZIjHjE4cV0RikfQPpelnBpuTTj
cSF3Ak5KKdZ4qFfmPalsg0dRlNV3mlaXJYquMrluKDQ4mmXxMD/H7jEZ3AVTXV94TzUE9meC+yzq
qFrhtiuzRsycYg3tdm1U5WcjWvVq1+104kJIs0iQj+cmbVjDu8v04nsyi7l6BwOXM9/rH3WroyeW
o/51m6AyMQ2G3JDaMPsMifjuOLTVOf0Bk/hDhNFn5w0v5GZoIwtnRKEfSIr6wboae+/FX4DbbKK6
6V7wtMF48obafZQx4su+yhR81TrR42OdN3iDBB5+Ct3L7pqtiryXXErqLaE0++AXJrgm0KdfZ47E
wSrWvuUTJYf+RY/K8JjLLsHZTGmTOxGOzbm3XY1Ykq4GqTrMRMqbHksJFwjTcYMPKCwufoVFR0y5
VuVveTxwexsWJTc4fKvfMuNH3k5+2+9d2G05kj8tKl4zu9sqo2xv1E7xwDIk2Ace0AQRlOBghsDZ
YnJgJbAI3xCJLDEKwvoS1E+07ossW6y6gYUdbDZjjafWMt85Y9FV7Np0xNQiXYPrqE/IgNOKAjt7
ADtF25rjTcGtF+YRWhzL6occVMG16xUQOQu6OHPqbG/Ya6c71kT9fZADjNeMRntZq+UKS1V5nRQD
FXJW4Uo0yqEMHtpOVGeAd/MapXdM1n5h09tKWoatGmhMhGt7NHsCDiTMHRuTUp3Dq86ivLiOcTXs
mhxbWmNJcReZrqtXdDp4yLp+HRyHKXP3fmjcF7BD0V01iORdDm5/puVuJAjRULJmdWl8zGiC3FJq
C7FNm955If2XffHLudjr59TlnGpQFNzGZ2LG3rgdSk2IH2xLl+6kNP6dWyXTlVcEimhpAXIlvpQF
EOBhFlRDdIhV7uwvL4H3xF3kdeKzXVHsNgi+iOhcC9qyZ/JMmygfLoRJJFXUk3Zgr9d4nCsSY/2x
fcf5brCjH2NFsmfFjq5nys7dM/Rz4p6Oz3IC+CfjjJ+kV7mfYPFgiXd0a+ZtSEQc/TZVB6JrCujs
DKGhbeYlmd5neojeCioLtgtS7ZetA+tRFmHzRI1eet20o/1sHKoWJ8siGMd0/k0PibaBkaAWSjkN
V1bV9fih4GSleCcerLm2PwgIU9GYcAH9RUNeemB4c25RFUG7hF1+7vuYAGE+Tgiz6RRdYJs6fu6W
uDjMhOUOvScMmX9v6po1jxujsxPMCBiVU06bpJ/UjZi76Wa2Bacc0aW3avbwbxI7Ym8EUmCVAPD/
qDzyFazCdX+XGiF2/eDHIzOi7g4zsuEdbv7sgy83r0M6k+PHLvhczFQgtaonhZ03Aw+USfKt3Wpn
P9v8mgJejjCmSndbRxpseFXEv0Sm00OXsmlmAZfn12M9eNt0pqZzKlI6Np3epuVOE0Ul3nTwPdJB
DKLz2RFDvfamCffRZBpWV4B3rvFbTt8zzXPFY1gKdZSFXJ66KivuluSyyMDFdrPYLX2WMSocoFLQ
rSWt8O+m8+VZ1X7jsVNQ5i7Qlg913s/QiUrFWBTOdywALxhp2c54Gbs4XjbA2rt97xQo2oqn+w7G
H4ArOSQB3BPdPqhAlOyq5mbHt8yva9eRryWT56mrldoTmku+46mBaF3P6XPG8YYDXQ8LOYnHxXoA
wuG8L2VP6Lny2jLEc8GITVEc+VYKUECqxvMFDFxPjfMewDXBodOU8dHn8nbbQwoYVnXZ1N8F0LQd
EOWBiBpGY8yKjQ+eL+qvXVfjizJ52t4vgWkvhhTnkW3LdMjw253Ro6bbWkTua2g0RGZAAOVTNbcJ
qkkIfWRuqXbzMvqRK7NwFBgjU/+exmi5RhAN7kcL/0SreG10VfQm/LB6VDllXriY01tLtcUBGKB+
N+mIOTQHfU6xRel9orwJmq/wewnXam6ciKEdZhQXo3ps08+6jhmRrR61PyRHbcK535VWrmlhpI8x
nvPg2XHCnhU2dKutI2z95CWOfmiQQg/DkMid1czBtZvncDL7zD7XfkYSn1IJYjgYEehSUURTq9io
faJgQ0fdmH41kWH72urk1XFFwOGGJaaGOvNdiUVTGEjE85m9bbZ1MZZ85DE+LfIOHVYFyOpLLsab
KoJ53U2AHcfYTJr+A42Fe5wlF13XoyCGG/gv1ugc0xZol1AThf27Qfpis1CmxCuHzJtvy0KIM5RQ
HKpdxm6ftaG7i8zgHGSkWVfSREnCNcKz7bnbdGEHOKGs3Tm9lX/3dE42qyi5HNVVg78HQby7BMOA
U2Qg+GBORPOMBFyPsB+G+ibu4Az7HalWh4URbOoW/ogbxXetaMSj71b8LHyjNVJmjHfxImxxw06v
BcrKYy9jZ1/jdEzW7mItr8JzxteOF/GDpKAEbkA6gPNqRsuB/hZ7pM/w/L+kZSNODiGyj4TXyL5N
+2VeGyDKbPnmtt6oUkCFS9uW01/ehOKEgbM5x+UYHoGyDNdZFjZXjrbK22b0A/ii0ErOOojkGs/5
2LD+LhyS41Vx7QoTnrzUXj4qmSxH1vsd971KvksZiV3kZ9MbRVDeHYx9qBwRWS4DYT9CscuhSGf+
6LBbb+kIH8QxawGsL1+5ARxztaz6mkVoMyswbCN329RSYr3EQ4Tf3rUou0vVZ9w4QOKgr2gSbGl5
razZ2VpGLUcJDMrbDAPZ09XUTN1r7GrrmvMjqaLcajFkRWwr15HrjOuorWjqAHB3FXIA3s85va+R
lcprYnreJ05+pj1Ogd1dY1pQHYhS4Ebm9BerIZwYc8B40o2NRk2eoxvqO8MD2aMZZbKTN5MzRidi
FaHkZrWg9wYmUFf46mNwz044rhAM9HmhGuja7v32CRkkeoKWMx57Ox7eRvCgx4kh4TVvm/JImgFo
Kl5WK6bXxwphXSo4SzhLaxaRHeG7tQIHc5A81Z+Zk9KX4nLarx0n4NoQ+dNd27MXbS32CZPQhDd9
zKIUJhZokmHtgnhyZsK9WPBzpubuPc7DcZOn0Dm9TFIAWxVDuInAf9BtW8WvlG3Or41U5gkEs3zy
tJvQ3pOFAUJZQklAkMsPTOEZnucOwzeBQBb+eAal3ECo7yRMkMp5AjLG5baWOcyL4iOJO+Byrmaq
6CMvxrfqAm62NPhRscjx0OX8EwB/ZnyJaCl4ncoStdMZ75XR+bOsoMBVwtU3dlc0CJFLFl5Xka1v
pT2ITTuG5jdu8eQFADyROrvq8BKSC7fubQsSSf+z8mAyNtdu6jHJNIvCpTBaCdorbhOKt1XGhFeO
lB4lkWNvMRzO2wSBo+S1q+Kbimj7HVi28LpGpFgVHoVpeVyJLT21LI6bcoKs01IndIocn2w7Vovd
7BqWGeQSPaCf+N2nyQflOg0d0UBL8i5lK/ezg9BJ5JHxixqT9FhHwA2nOmruMM3kV34Zj3dpajvn
igevWtcO39MPVOmsCynnlxE5/ioxrnVNVeHyVYKEQ96gu4yta3UlwRZuc2Tk+0K32YdgQ/eoA7Cn
K+n0ZkezKej5Xnetxa7Cce7dynDDnXt/TUe4OAypDF/M6BMpJoJlPfv9xc80OM6NIazzRn6z+EA/
4DZfLXSS1rhCD9oaKkxI6ciTCcT3xxL0E5uWzLonC46/WOn0lpva8KUncgVtlFbXF6zdXlt9dPJb
JKZ1WITBdgq98X2qQsQbX/RPoxMAkhd5e8eBS53JlxIM5kWBUsuEvUdZRPgJlSkP1eh5nO2U+Zwo
dPwTwMi5H1qneuppM/ganBnXJNTp69oi5o8Dz/nwa17HXjEHr7jp5U13OUOtHFOF69S11C50i+XW
xtXOzg00AWFfLyruxEJ1ZBmp+BnXRnSvHcIIi6bKAmBU9uGC9D0Vbofm39eUn8Cp2uhKLfcY7JrP
gbDqi+3M8fswRdaXx16bLfLAZFg5msNs4KPONqLesg0euZ5yMWfKuljVBAP35CQl/V6pSHf+bOTN
PFt4rdiz0fNBjOCu8dD/tzw2hLvJbn5IG1sPWkn0WceRTelAh5FiLrR1w/w4nmMQR9nOcfEpDL7g
6/ZQBBsPzZuBWohP0OyKhnPH5caIDnvyEYC3vbKsfTD74xNXJ8mRAYNKEjX5tUue6SIGlfoPvtH4
a4mWhagWz3JULR/fkE2Bwovy6+o890F5G1ZCbToHte6i1JeUlC3+dxaafq0XGyl8DvnrMpmUYUEn
4PANZk62Nu0BV6FyZlCw0LGuBdvITY5wUaDcSZbXCft7TYfHCx1R/tXY8J+84aAFhJ+4mX2Y6hgT
lZQI9Bxd71h6UuBLKAKAY2tfCjkojdpSSJDcV+aivIuMM3JlW+rP7A5MJllpToIjwmkWcXUUkYRd
QCszrzJL/O7JL73VSQhFna6eB4rvgSMaLpo4UTrcSbU73vZJ0RzYcg6nxSTuTQWDgy7teUEKc2fH
bXc9ZmKzGqyKGczYzk5Xi/w9ZSOhUQCWQbmakac3fl8UJ88bhz+xG/XqPCI/4UBVxYFvAide0Nwi
HMwWiPgDP6Lyu+x9zgCXcixa2BIKru8WLlOA4PhVb1VWN9nRNp2+waKPZz8orQIjRC7Fw1KO1RWX
rPxaEqXWay571tH0M5p9bXVjcOsae6D9JZAvwprd12m2lkcbcYJjm/Kf7ayhSc/WQClT12VgzoYm
em8WO/1jc2j4nbgDrsmFExvHcutyQ6jjIxAQ+82CrfyQdLCA1jqs5Qv6SvegM5wPnOhj/9JmbjmP
Vqk6PkHvwrRKyapRBNxL5GTfeNmf1Jt54Kqqq19RCLvv1CrdL8qMKLTRwsu+8PnTMU617M4KmvZx
qYoZaHaZscWgaaO+Kv1Yfc6zb914ij4IEi8+l6NZLfknLMjmiuxSvKvbfnoFdcQvr/HzfZoOw83I
bfS7IAlNmGCyY0KO8A7KdVJM9N6qoTagP9uUigF84NT4xATnf+HKLZgQs+hXnFX9yTT9uPFwMD7k
I6do5TuccERcx9e+iFmmt3Wc/NbLjI2ni6npLIV+tRyn/kpnH0OJRYrwcSqHifMgyzMcVA1GoLAJ
w2TnYS5DYiYX9Dtjm+bv6rkcn4eGBnVWM/Uwb0PlOS+QUYA9CyObryEuLso9W2tsvjpiK6HQ7068
PihWrxQjCJhWO4DGP0ZvqU3bCEj3CoG2Yhe2El1t31te122zsWdqSrvISXZuPOi3prFDSioqQx1i
ABWore0CkDEZQv+CNKw80vQknyQGvILXTOH8qZMsf3UXXMX7JMqsftUmYfftKxPR9pjXzQ1gUH2H
ekz3l4k58n2xyprvKvgBzc5yEFqxQxUe8p+T1YCBWKSskyaxrxZfaEDEA3VDbjI2YhOpJXzG91K9
Y/gVh64c/ecopNXDUZa68hw07hppEA+EjSwQN/5yBlaaEbLt3HcUV9alyzCa11a4kEilq+27vDTx
bdlSSb3lWBVuS2rhgWROMn3KTRkuGAgi1zoJ2GHWhoYU0O8O4cJsFIacy9R9hWKy9g3IPsjxS0Rn
ZdJ6W8dM4rlyFiwuQJzeILVnH2MY64OLsHrtFxg98QOPJCNk5+/F2MbnFinwjhE979ZRLWnnmovl
vnbcEZhKJXZJXDVcisVQ7uzCxwxbdL31QMqUDoMUDmavqmaLRTkTJIiycOdmo0LOIjd8gmkFX6pb
amiSF99/aYnLUVYBHNz0zYg5r1/qdd6L4ok9qN5lVaP/5KVl/fFUYt9aJoDbZodVtMuF3X8VGRtS
DvwgvrBIvVuZK/eBP/dUyVv+XhtvvgZ1KI/cMLndaVAKH9rEtE/0frgSMFC+pvrCD6bkA51W1iAE
jOU9OoOUbwt5ne+sCuNfkq0Lhtd0P4ci+YSzMx9d6hLeaC5MuM4FlGS0Ns1X6y7L5pt+mcIHBXT4
fWotmW7VUMCRQa38XRZ2QLTBgVsSFzXZCEGaQwc9GRikQzjcQ1rSloCxppvkCLTfiPdManoDU8i3
TwlND19eXIOBLucQ+qNUxcYOKTHAAzywIp0y3KNFbrvo+yrfAssAkVF1+aosatwA7iF22EDmujjh
n+TYMx2seDkIw8pw1Qof2Vnm5aN/+Wmh9wQJCaMaKpxI+HurVE0F96GeOwIiF0fHlRkr/eaYnvLb
ZbE+qnjsaZbjztxzcUIHrvxwX8iCphcuMcl114DaXzsQRrC58T1WevQUnuwMFmiU1vrGUWH3G48V
27dSd3KD+b4+yro1qKA6Ps6pJTL892i5+KkogCgG+Fe0dXvhdnH7iSywzZp3RUSvoa3YVSc5LR3w
5bnXeDsRCsl5QBSsiQS9pcpv7yJ7uFhtY2Iuc2UuNiAMqnPjW8fKUIoMmbncD6koEfEC038h6yX0
TkVURLCZwNvmWzDZWQZVyQ7Auj7h+bAe+D8g/nKOhDM3lM/E1/GLecSgQvZCe6evx60vrP6OFliL
qSwqD2Vbsiv0IosdXzzdc2Gdtix78uMUuXJXtA7VpTZ5JtAF4IYdkb4KEgVk8dw+OMCPrtay64Mn
HEDls1o4XUYzOxlu1eNHPVXODoKyOiB7EkobUMM/NJu1g4sVeDeakgC/t6RbNJqOkBHMBQYyiuSD
aKYh4Ac2P0AeoW0rPcIWtNaecrvHok6HM6b5Zc2QyvPOzYsb3dXdIci7YEvLZnJjQ3kgGyy4tyZh
vMW5CzC0B3+/D0c8hM0k/Nu86nn1Wr11wwoPBaiQMwK9qsAd+aZ9atxS8tTwdMS4XXikglMFTj1x
qqugCeVj5RAPWi+WPWJPCKC/cZ+H1oJQRQFYGAXdVxG5mc/JZ6C1KaBJ2DQl7Z0z1OBjOiNbkfv2
YIBybFRPuCCy26pSziGaPAtcZZxMm6yleuF+4pn54A5JqNbt5Fb5PuOkme7D2ZK/06Tzb5ulTt+K
zpM4ekzo33F0qba9CZV/wEYmFzAsy/BCjd3w0ujZf5qZcjAglp37ACu6ge2mZEYpZmL6NyV150Ba
7VpYCHGVPtMvpk+scvpgo6jpPs7YyGEZZzTTbAwr6E+mOxgJrtOH1iavStBgSWeFH57x+RU0PRPz
1owTd3lBZOoBK666jwO3xjtJxvyMO2vI1gDK8SoYN78EoeLakEGJcyhcfsyyErvhTPwE1q6FgZvd
sdmEBqDMGoAQJQeRXc+fJrbB8EAtgiJM6QEZM/7FkakbgJY5oBGGe8qx8QHMI9yat4Cgxh+7XnTw
OAmjia4XY/rc0dCVEJS3loqZW+QT504W0sln5ZGBPjg8VS3Ao7r4TqZFtmcnWkKKediCT5/03JYK
7NbMnAAPzXzbpqLreQjYBoNJa2GNDxHzIf20l83rQs88Y0nlqE9jW1MBB15b6bYxA5eQRg/+IfIc
qqtx1WAlY0GD7p8WpUgYopVbEgdO6VOoCIufqh7nOIhyoU6NO4FzWPpkl3cUL3DZ173zOwSK+QBL
Kz4IbsaPThTUN2Pej8G2HjtusfzZ+SRH6b23dZ5+Le3AWjBd2juCC0yB0ULq4NJ/riKNK28mjIHR
m6gNtzvMA54NoodrTUpUiRtST3+NFb+BfQ++Oyba78kdNWHh3uK6mrMKc1d+SjQugkJAYL8IsKEF
AjYcFWjjaixYVVPlm3+kyzgj/iEUnIcwAE2U635N0jj/o7TbE5gW9Q3H32Uf261/hDoRqp0bwpvE
MJ+98YPRVrq0cjMtwr2N2si7UnY6vC793O5SseBqY0tnnYqhyJBnDX/ZVMNHj1zawfYiN1dypPlg
68q4jeKR/8HAX/yqQGXfDhoXYOnI7hOUAFU/tQ8oJEun+KZFqd2QnPbvB2/ArmJ1jHJ915Be5cAu
rrCvyIdCyOGxNzS3dK4eTnHtY0R3K528+SKr0BwUWyVn7m4LerquQuHzUp8yNC70TDKsSm89WjO4
JjoGez1K8azm9jRg5D52cWTtoZO1u2QeKAFTc4NDZ6jms0h7vMcc3+bVoNN5E9eBIvLJwfQh41X9
OCon5d8F001Hd83hV66DBrBzpOoGck45vXA61Gz4+07Sx21FhPAH8c7wH9zVRSz2jlVGhwCU5QUt
kTsYwxM5oopb9uXO1i3tBW4rgfoucI42md0XZ27LClv4gqM07NL+ridgMV4jHuthFXOVgWYfCiJS
zEbMHv5GULNwI2oapGsEkmwlPeP+qorL3lCZwfsMbM2DRpWV4ADeaQrc4oiDHSXE9qooTFnzm8MG
sxVO6XD1iSgJ+f9jLtl/VxfHRfff/xtOjM+qRoCJ4v5//P3D7q+P/2nU+NsHWybKfr4fvtm9f3dD
zl/9l6Xj//aL/7R+PM011o/Paii54jxAJKrKv3lAfPF/sozcfAxt0n9QFfC//KW/jCOW+w8tlK9s
atbgWeAE49/7yzpiOeoftu9j6VMX6wbcmf/kHVH/EIG2SYzatnDhRzj/8o64/1CsH90AH0oQ/Hzp
P378uyqfo6rkkfvr4fjnx/+FXe5dlaC7/fu/Xb59/dcfO379+795nPAC33ekZyvGV1+59t8dJJFL
AknF9lvfAidmoevdt9LlNQoXTKj4TEB5xCPqMHpaYfsRO9FXRCPdgdQDPqZmSrsry/LCcxHEwTV0
FbglCjqQCh/F6Itnr1bnePGzOz2DFFVRBU+xPVaT/ZJotBBNGJbnZ3jFhmG5SekwxARGXqKhCYu+
jF/1ZM0bfanRkj4DHnaA4KST+YMzAE5z77YkerTuCIFu/tMv8X/3qEiB1efvj4vv2g7xEWkHvov1
h19A/fnxkJQRj6LzXythESMugN+UgKmE+hJy3mUEWI6eNTybOELkYUpaeZDfGJcYY4caiqkebwdJ
+tmgVkJ/EFee5Li/UH+zqaL2LapxqasM/rUeafIK/BW7wE/0kGNWa2qmRYaoMH0RJqDWLn1tBOBH
3Ya45jpq0zD3nUXY3fuh5d7FBQ9Bk1HE9eMd8UsKDtACie7WMXYBx8aLw1b90mDL6cKgzpd1MjFz
3C5O+qQ6ad+g6l05lxKXhfUABlZCdFZJqEc3SM7hPk4hxxODxWFdjARoHZA9kTfGuwX5GXfLq2o5
Z1Ym+R1OvmK3adJVSx5wSrJNPNI1EecvpkEYDO+GSy9vEdU3s9+/5JPjbksUMHzCLOHKdEu7Y7Xq
DF5dZQgc6hcghg9iQZDVtHdkbqu3I8Fk6qowmxPVPfoxY3UNFAM8+slB7lYly1qICSRqa2BpLAA5
Tk4H2kHjNRtJQQB8OnsmNyuzOOZYghAEVwMbsHF21EeKLVYBvOg6GtaiJCIyteqSd0goFxjFn3yA
R67ZDHNCAVvkETPoBh6XWoP1ymaqKzJUyXZob+c0N7d9oPHmzyG7lawlfxaC8FleyRTk23Sc2OCL
7ma5bGQz+Au7msUv+TfyhWnOnKmDrbYXKtJoVsvS6FAuySkKdMctEaN0ZbMpH30PXXg3TNQItxzX
cUzsJKzTLa8GWvpcrEw8CR4Y3fbRLWNFeEMjK3tqcxbop3vdJDTxjvy88LfTQ+4DeMT1hYFtWk3J
8rud9IMNownKdr1maWavDEMgjMJ926TwFw0u7t7FXEprPMzfnZdIfNdMe2ssYM4Bh+8zWwzssayK
yedI7IxzfLBkeV3HK6fyqytKfpdd06NBSm/SmKDZzLECOusxag9cSLEGwSlxnBeA38vR9rVajzEP
5xiSR1kUZnPXzIYCJxZMJJrMRoxY3rwkyBEox5Bq9cyCkxDFsIYudl66mpK5jp4dH/ezMxfbOM2s
PUuYz2BKrmV2ribBQSyrwVLaxR/HRP2W4xShtbg+EFAprwewltzFk3dgPBSQM3PtCsXE3kg8uqoh
kQl8eAV9R91ykdr7jDggXPyIY5lkbYcL6qpLu13FpCOkSylqFHy0shk/Mtun5miy3HOanRX+/9MS
ULuSz8OhaKdoG3NYixrHwtzkHG1oW6eu91kRt/d9EhyQXuwdo2e+76xBbgY4V8eIwBYUMwr+rNS6
6rULd2MMq+1YYdDI9NUQlOT8gR8EDj5hb+ifhCisbTjc0VLIwFIMM11SrEZzWOZDDZalaRSwsvo0
zdWIS1tTBxL2l2Iea8S3eumuuESviRpXoLV5UjMNYfa4rxLvrdOl++TQWlThH59NmG4JgkOpH8uM
EgLmo6XXx9GEGOeK4KXpuCKNJbi2mMXBPGcUwxTRcx3btyHdYTtcTSeS1tjNcffOHExWaF8PTQHL
xrLpHKGJmcyE2tZB0VKx3gX0QS0nTstHX7J/tC0HXW2OrquWaslJJrsCdMXgdiwdx+bduO3Gm+M/
+CpYiYm4xzIn15bl33aevZ+d+vbiuTl2/Y6ZAOuFRDudAxKZym/WzlJhwXMAx3Ru+1bEcsJ9RR1M
poikaMVqpym3LHKGlTu9N1Wb7G0HZEVrNBbFS2COTawfQXTILYgpXC771UJfe/uZFjQVwik7xsDp
E84QzaQd0ru2IYGrX2Obaj5u8PeWMvuULjDVG7ph+DRLZcPKkrOA28SnJbf1vlHdVbKEVNSHkLb6
kIT62K8l7ompTMQGy2PO9HlK5HsVhMRCYtxEhn0BV9YxOS61fw5SOV23UO0Ociw+s6K8xcj2Z+Yu
uislJzcSKREpukoRUZvCJHtsRoKpo0sNnQ7kLsrUcPY8S5wZ4zcynbtz0uGVu5BOws7jytd0p7JZ
ulNaz+A/mvY4AIs8CXNLp067ZeuXrWszAL2zoU9cPD5XQym3TWHBYsN4ypHb3aIpwkNHTN2ZsL2z
xmI60pe9t0EeH4yY2s08i2YdZmxOoYGZLcDwdekCZpxKbz5UTv2BB7jcVwacCTbINZIZ5j5yh1SS
FidRLHtKVvytt5RPS/M0KdpMSUr+EctswRrAcQ75Y0ouWDsrdk4L9R4nxzPIO7mdp4ehqfZdI/2j
TN4pEgfkNRRmBe3oPZhNfBWSUQDwCbrCMnjULe8y7CQ7xnxxisZw2hc5ILapn3+LMHWYB3gTKtc5
ux6FRBa9qOyqwZc1qThXSaCvOxpc4MrMnX1OLAJmWd/vqoXLQ6Mhq0F3rvaeS7a1G6ntES3uK9nq
j5EBpUT7foNeft1YwxFJYfoTjc0hbz0O7uw+V50cstMkra/Y0JvInhrHp3cD7GBVdJHaqobHdebi
chZVW56rJnPXzaVWZTFuduUlLRuRAH1lZPVCo648apLj5A1AavVKAKb8yS7P5fDSYareCUuRORC2
+tVCwFoTDn/Cb+FdOGDdhcEiL+/R1PRazLXe/nyqQhk4Ju3VXHFMRQy4aTy5gxPFob4TVO1ggLF5
yIE8ztu2B8+XXNLSP2/Grq9OjZVubPA1h6XNuwVaLl81ly9oUEC16x5/PrAzaujc6HuSF9J2SBgg
j5aTDFjHZ1WkL1cFTDiTfK0HWNXy8vP9/Os/79mD81Z2yJJszhfvPtA0dwbayWkekm+owPuY5DOq
Z6M3Vkac4Sc0+dMO+Nd/hDgZ2yvzUmrvNROm2nT2dC8TK68OSdrTibF4N8MBjbIiXMYjTmynPAxw
7OxJ0G4R97uepcLp581UDM+XzjZiUdzdQUVc+/he9twDxtPPm66Wz1Hu5zv0++XYlC9l2Yynnzdh
MNO0JAOzBUP6W2BRPCHQ8BCyxcDfouIEwtrQYUiJVnVPylO1xA3zvrh8ptq6VuvBCfNufh4UZ8DK
vMZ9UUIiDCDHNv7bv341/3oEfz4nMngDbVsRrldezPdaqcuvKIp9TtBToBgHME+vRrfiY5ob2qFu
N00Cy6NXA6PivA9MYh9+Hk5yFxJdgvpBzDpgBX4ebeGRM54gZOBCppUx7wS3W1qO2D0wcPz89Enm
vemchdI8xf98QOgTMtugLb9j7GikUvU3fueXmY4ydC6jTnrozJpIc7lWpElJulx+DSjllIEMRPwm
qIoQEhp2wJhXAtBPlzd5U3R/vSfc/ppD4nNAdl8gluHiH+uTuHCGIvkekszfFFKzs6IvtYtVc2ou
b9JqgcqeMN38fATr81RIBPhV9fM2t6Hw0fZ2bRH+CXn28TLK6IYcInvPfHddV0V4al0oUbxm0bO4
TJ1+3tDhEmx4gXM/9+5ttlpAZVYLLMNTKutqU9QUf/YOJLOh8drTz3tQJLtT51gsODBEroTJ+qvE
736lPbPfnE7DicprqorcgTMGqAn2gf/x2vzrhcN1gdYKSgQy/6a+3DKc3n2m4K/hQauufr55+TlW
SwOzY34T0/zs0s16zr202Le6nrjdgvTruDlvgNDI8xxpSPel9PozlL8knjAhsaqETckXf97IYcZy
60DfdDS9UIW9L7F4rVRNsTsrfyqDeUMy/p/v1cmWOjQauC6fxkM/bQzRzg03MoG/w6BDRLD3fz4M
luDchG12cgs5nZHPp3OeZ++WPXgwAX3OUD9fCFLh3ngXP8d//KmfP+ossTmnsU9TsvU/KTuz5jiZ
LYv+IiIYE3iteUDz7BfCtmzGZB4Sfn0vsG/r9hfdHd2OMAGUpCqVKDLznL3XZjr29ajXhyAQdDAh
rdG6R81WzF2NhDtOl33mdlbdOxEO0tnLH9bTNY2Eo9PZ+p+v0ivx6mMxfqAOLh+aQn9bvwp5znQo
R1EeS9/I34F776pDTVZm0HRNFYy+XgVuF1b/drieA1f491FmTJ+WSXNl/Yb1a9ev+Mf3r+f0yf9U
FKwOrhOeQ4/mD71ceHLEn1Z+d7aYBJ3ECAVAEMftO6EdkLFV6zHJSWn+iX//bPZpkFrRKXXJqeOO
wKtgvKIxBbTskFmVATTkdehqyIaNpQeFVkcnC2xNyEQ4pydI6gSYzzTfJTL6nnT2fe1WDKvAy6Q5
PU4tulUNLTeoQAKiUjiAqPL3JqtUYriRmyQwvZLmRoYOgRC5ODvgZfdVmBkbPYVMSDcbiHIWPlo5
VMIwTWVQGPyNvzb1rL2moibTAnhDZTr+qTDV3oDj7o2Ur8OJBqSEBACnDz0RS55y2CVwiRJaZkKr
jnNU3g14NDvWKQcp72tVsIpYMDWKMbsbuhtTTwJgYPcQZWgf1F2WEKxuH1nk/ULLcpA2ljQADvuq
uQgEBnQO7WE/YPScxwzXAeuv2sX1S7T3ASGwDCBE++ewlHtiVxJ4KNFTZCukRiD8iq7aGQ7d16QH
5pPa3/NpjveFDrVKUu/dYxNxGvVJwYGuOK7MTYP/ouLSQWhZX6Gu9EGzbHjr44sLLLEVPnQFv9W4
/YenSvr1OfVm88gt6VlpeQUVmfUwocmomkdNQgKZiiDS2h2kvumC1AUo+EwDtrX9YVO54ynBvWqn
ybs03UWerqP1H+ZbN7atIGvnDXMdlwYHoqWiSR5il1yWWdMgAbVZtyvTuA3WTdXRcsUbvx5YVnnK
5sjeh5NCTOxgO4FOtTfmFj3xxIUxlw7S1Rn82Gg+Fwi0j1ncN0ELuDNYEvSQu4X8kbGb2H5yNRk5
lGE/1zPSgbRAj1r65q7VXP/85yODAeyqy59AKX8Ctqj2TbXAmjMoKSI8ewRXYdZafPs5nI0pnVgJ
wOMQgk6iQjeSLE+dTlYT1MuvQy+A8oZNCFlm3w9Ke1r+Z+0UnVyYsGPvtyc8tLBRCIbcDJX/PKBL
Xw+a5X0FDvDLVjcTog2mhVDutbl1gxmL1mYWRLg1qrtxSXopNJZpLvP7QHR1FqTcMPd/fkovtqbB
LNSNEYOYBQzCnOmJ6/InV8ViLvK/TR4BVAi3UmLaZbovaHxuZpPKBuJEEehhu+tLVV6c5a6UaUQo
0UoTCNYLZu/DlrISUnmSYlHLgf8NtfT34EkW6ojaPB8xjjSmTyeKjm1JZ6FKMUPZQ0pQBWHAUWES
cJfy7iQPM7Ijfl8V7T24UhvGK4ouSIY2frtrG0vsi+V91sfphydc+Pl43rAYvEWNxWqwH3772TZs
Q4GjeaRDiwfaSYcXT3afy+Xop8WzY44CzjPT+zKu4Q+m+vOMJQduqtj5WZ/vfGaArDpgNy+SQstv
A7VsdLr8R2BWr5lwIJPl3D0i75TapkErlTuPnhRAlC1/13bJEyxM/VRRQEP39BYvCwqtzp7MSNwx
39kbMv5sxynDwj7/CHFO6dhczJOvoOWpsqx2ZGmg+dQW/pc6GfWoTmXvfWihddeS9bUNsQ1uNQRN
larEEWi/H7CW8oO+Qzu87kUeLFRtIq19PXRKVtdRkX/HgvXT6Pwh+NrouB8DT8x/z83LTLmwtPPX
V1DeuJpxkp1rSeUrSrw3u0FIyWyg3Y7fbIUuwEobKrSVAe+ne5Ml3W8mSYBxG5JbahrglljSw+Lk
ONNSOiY2Qu8sY2mp5+RyO6ADsIxRgLR+SHug8JvXt2h3380hrk9mNV1nw6W1TluNykr4qGlRFlQN
TRjf6lqqEfUl9jTriCxzN/QQGJqBxO3K5g7giOSeOJo0YNbpbOOwSHdmh0lKkDeGJJoibySSDDqu
sHbT8kYYOLSCBeSuzfxohc5okw7aE4DhnQ1wPEhFqgLHIxg7KwAVqfLaxCGwE+5JKGXsjUU69p7b
gqNrDJBNCRbZ+tYmfXVoWujngwnTbMTHSPed+mQ4w8o0wqw/mPagX/jPT4LV3HY5FbcxJm+mip5s
9y01teq6juzSI2Bc8nLMrLZ2QkdDQaP+ipqJdqI9v7p5TqcctbaIsHo2IYpoH7IxZcPit0Ef/yBa
QdTjWFH/c/SW4g7SkBbgzn69O7t5SjqDSj4JUjkCoOuCMNfbQLYZDhrBgD9xZ9d7Qg/tTtu3Fis1
1DsLGdLdoe0+E7SUnG2kSbu8MhiBEHeYxHxFus20taxoq48uUZzAb4cZpFguqRh0ygPMlzVBU8PR
trDXgNQj16l7ak1GloFa7L7WoWT40bdOUC5Xs9ggiQJ53unnOLZUkDS2JBsyYnc9ziSzFEwEyH1h
lkgP90dCedxHmYsOicHLYC53mXTYDpP+LXfJ6eKFcdsKtZKubPK96LMjYQkJmuR4JtmQv0fR50/S
oLtCN55wzAaYUYrLSQ5OFCDsigO8Lh5klZqo4oG6DDm1amgPdkuNCr/htJ0n3nTL59Ne9FZyo7Xo
BIjfsQ4UmWhWZkrsxezYpNAJuCj0SdtkyaJbJlWQLy+9gKfRDXySRdF/H2g8HqpQQmqnqrftu04F
6++vjCTeEeeG+MBLvk20wVgdxreqZ55SuZrcm4QzsnI7ScXw0zrjbZWhsrUw0hNyCWjem6dgsLib
DXARNzJyn1H/OUgC4+M4QteCOXlEKIYrLxE3GpD7TdXzpxy1+kkNDMuT2cXIqP0t14N2mahp0hKD
4x7OslkCxK+sTu7hGjlbPSH63WexkVNb3XR10yM0i1AfjiERiExeBqqntp894lxBPwDwCm3ucwVR
uah0ZzdPTpDZyj9F4FSxynwOFm/wOIeXvKkWpF29w+YZb60ZdSdrJB8lJpxsBhwSt95jNG0ngtge
oN/rdNZzpJlxCtvEic7UMeBaNhidVCSPsax/LkOjI76ZfDKolpjcGbqbzK6PGpcGJWtz3J9lGL6Y
lVL7OhyInCWVvRoZZQ52rXHL6fwIP5sGk063Qq6HBjF89uGSobUfNSbkVu3OaBAjjINOi7UcfzmN
OhhNtQChPyJsTQDIaEog1aCo4FCRusAV3Ss13k29ao6EFe0xIlDao5e6E97VcljywEWjv1HpDEDW
j6GOv/vW0vVbBIqDnzzq5JOdQPVhJJlZSnB1/Szq9F2PJmdfI4sZXbBbYxxfQOt91JRm+GTPAQqD
LQLBN8IFKYfxxpmeQeKsCudrOuKSjiPz10iHASqyx6jgllfTw0TbUtLZoZr/aVttyOJnnA6TqH6v
V+006riJ+wgDOU8eILAo+k1fRRd/5q4SLx/ZMXTpISyb9dCFnn6omM/gSuTcAD3gmJrxS6JZWFmY
UR1I7eBvY2neFX+sf81d1pyQQddbPI1TYx9XTC7+3PaXMfHP/H8d9/7srg/hsDxlejWe1+8rcKCQ
ILwOoctQ0ftL/8TPe4tSJreFdTRt5wIDYeoPtM00dQ1TPgZyQr825AI1b6d8UBZ+QXbnv1bjX7Ws
f5xbD/9RrPl/nVu/+GvZ//Xj/3FufQVfP3nd+/+f+78+29ePX3+39fC/O/e/v4L1O/7HN0cJPM3S
xM8fDc2RtlBaAAnt91qjv/YNNcVCqHKfSXqaWXoLmqa+jHALL81SY5GG+aHGekEDbQlkx8liPaao
Tm7wnBZPdpnda1UM7Yg8wD0MB/vUzWb4AuhwX807razUh/KigQI/hLG4dvSrZ/KTrDC8yayheBxb
iEhtxTQVsSNdYeEijlfIwh0DR7hDm4064jkm1o4+iWzIGSbMMrYrbpDVTJxEr2/j5ZsonC1UneIt
LY0CT6Jm71Qfig9N915Tva4eieWGDam3/mY9LyeARL2bzSfL9p98vPBbt6ndCzMu1ENN9xElbXtK
9ZY1t/aIlPtt1HA0+8Ziy7Xc18xGnW82Q7+tQ0HYETZ2mFW1DPDEGa8huizSqbd51tbvPUyiPSLp
TWLGOkWVTnvXFMGLZSRfTVO1jPZatV3PT/yyWwmjN+jmcnr1qGfby9d7aO3PjcDgl/CJ2nRIMj60
0ntRaVY8+nU+3o6O0rFyqOZxqqPHOfXj/eR2aERt+HielvkfHqK/Rrjmm0p8tE0tWB5AN7vad+xn
hmJgSUPTBJmeMzM38sciBHTGb0YofXWJZ7v9czhr2b7JpodpXkm8+rH1tXPnpBNZkC60LrXPCLZh
AEmYylsZ3DUT3FwFvpDYmtTY+yLZxf2ovWSifYycJiE7bGruzdr7mVmOCW6y1faN9MKjNhTUrEeo
pJqwnsYuFLdoFgjpKueZCnPa7qrhV9/xhlXCji+JPxUnvWnSg0bUjabTZ5Ndc9KwYgOKvTpKm9HD
0ftNNfCiTjwkH0WOwE1EuAB7072nZ3VyHTN5T7HedH5BB4UpBraz5JvyXKZjQ0pYtJ1/j7E23Tdz
3uGzc851D3VZgAgmUDnxt2TsdHt8084pnHHGVji8WRlWFDvK04TI8CIsJL4o+zCpwlaDr1X67+mI
Q9aNCYosW1t/c92H9a03aYWegf4T4Zp23vtQM/jhjJluh9zRQcJ318nJkE93S3icLpj7UOrf13Hy
QXAhbN0wv3gyHT6sia4w/sH4Fg5yfl5GJlT94hcN8mPKzPIyVpr7jn/WHe13rUudi25ThlvPTl6C
q8YZom3SdvVe12frNfU/HCuU75h2QJZZigDB5XAWbb5TjlJHK2lOnks1DxzErqob79kTMrlzyJBH
QcL50YMgyAWTHTvNZ0Tv+WwqOfxQdZmQTebDfYMjysQ6fQerZOJBogO+6CbOvjDHnYMEeyuoXYHC
4uOAbV681UlPIUUvXwhXVXdGKj5TvRreWFH1ctSXJRE9NsprbwTGIxPKwHGth9n4POnt8GrarKtz
1lE7P2IoZTpFlITbCsgxTgmKD2odH+/0reMfc2k7O7e9NeBGs570gjaEPsbG7QyK760bftkuZrYp
S9LA74EvYUn+vT5ZVakZeT/NfaxZPlUUInipQXB3HmwzsCZlv2Xpqx2H7WunRnlNEK73DpPPVOeD
28YhIeT0qw5jWtEAKtACCtFYwbQcRuV3zxyxyAy4LRKV3zW297uXs/GW2Am0KsfU9+thGVfpdrKt
7wmBNwffqfW3DJlDA+l0QwhUFBRhbd25pf7Tk433hpJmPuoY5XbWQBVPT9y3yKOxAWM8ugFaI970
Ye/IUL7N6IdvhIeRPI5RG7O4IW4M2xWMBBPozPLmp2iKWc93xW3T6Cz4hzNaffpcLtxfa8aMAE6Q
wcHQTuCVWd5NVntpRgKJ59p8hUlgXSyXopImS1wYceLTcUyiXWU3ukRQAemVrizahCY76S7zQjkX
NEPUok/oMH8czbA4pIjhmAni9mZFu+6vj69fv+79d4fT8tP+8SWShOe/P/wf37d+9b89LCPeOWEU
xzWyZo0SWvfWKJ11MyyhOuseZpJY3667UT3i5rYzh9q4Ptyv8RJkABWXKKp5ZtarN/5Aa5dVPlTm
ZZN5vMx1bz3n1x74InMRCS/tzIZ6zgV1hbvTDLo08dIDIkWQgZ5iwsnCPhfpBrN47uDNZd1Q/Pm7
l6jsHe27u0+WBwWpyZdu6fq4ioV8aVCxG0k9vHh+bgM5x1o3LYc5PcpLbGF3+DpMWsxU472oxHAw
PdCJhWte9ETRAu5r+86LpXswRzTUQI1osQ0s50U0I6kuCXPwlE9qQ0i6oc9fvItQg6fLc9hzw8jT
Rj/WZ/x62q/D9eWxGicsPTyvr7+xK14XNnzIK8tuUycUZGUN63DJ1nCW7tfXZj3XDrk6dLO6R6kD
sCWVZ2/w7LPTqgVdsrwQzPmw0vsEEs2/fv9+avF2kqNhrk21ZQMtX24zRbAtmtpZ31tLh9Mfalig
GePE0nEUS79z3YNvV3JHRjjBgEoXaG2EDQCeBh9JyKJxWDcT5i1eBJIllrk6GbxJ5CHhJ9dYjURn
nZyutE59CzpFKnmZHNKx1r2vjQZy+sLY+1ogEN6vV1oMSubiRszwtkZVGbuI1f5G1lC88fg2lKmJ
oVo33X/uQdnQzhb2HEYO3KXLk8V9703bqScIG6BFuFt/tFg/m1/P0hu0OAlf+75exOummAkQ23wd
ex6YLW3Kz9VyJa/XNNgqEzLmsLgneoTh60WtjeFPEpDvKwe1Mgk7XOdrutW6ITWnPDcSVkK0tAWr
/5J1BHiWLqGIgzJ2dXCdOY4OGtgghFWifQoxkGS3kqNlUSuk03jb0nNLmZf2dPcnMwnz/d+99Rx1
fxSA68l/fI23PLWqqO0aDNfAgXK4I8tm6vu/e+uht5gzlGIlXqY0yI2WpjCchP7v3nrOS/WjbnuM
uhlxuH9uM0SdnP30t5XnNV1b6YoLXWeBeISOztiapzkWdaMOtiwpuJGZAxsrOc2LqCsUcDb6qXkr
cH1sFirvhXmHf4CYcT8JNQdfmxr44EbXZlqBfm9csfXzpG25N5wMLKZpRldrbh9KI7JRCrZVoEtC
FdNSM3byfTDJaFg3VWWGS6B1+a7G0jsUEvpQi0gGo6Zy/+ythyjbsL0vrw5ECnUXLb2u6SlJ7rrX
aNmse+uDVpLf1J5OSKzuIqaDHE2lDCj4EO0luDSVP5TWL4McxWMx69YDc+r7pIs+x26URyIt8t3o
p3jq6JruZhlHvOguC5xED08Q1enCDcQ1TRNpdlb5qbAcB3RWvHMCtvqYDZEG1QvvBs5Ku2UOq6pU
29vNA2br6AfwCfDRUzNeWYqBHnJAtjnGSFMS+espbVHhwkYiCrL2ogOWO+9QT1cx1s3JRfdDJqdq
nmwpPwuYUgGFuAGJmmnuOkpRdwk5yZsIoMZhPVw3k9Pfzl2moXZDq9J0aXMic3K4WzfGknuBhBQV
NUPoDMOmtHPAqELCX6fuudXjKd0p36QiweyGbAHDxXbTly/9FI8nsqDvLEr65DoBvIQPjl8fZEG1
j2s/C7TqX5valnlgaO1PRNgUUJfzOv7ai1nFu68vpRwzbqNIEn/EfS3Qlorrute2UX/EdP9WLE0k
u1VPSJLHo8MSD9EhG88u3KulmMe4ELy205yJPfwoeq6NLtqN1/Vqaxd1guOmlcGfkyEqpCvp1uZS
swRSHAXUfK1tRkttqznJQSOxZZPUdBSlexf5fnSuoa4ZTfvh5yjeqLNAL6ao4ramd7WxTMHwoQ6K
kZE3Mia4dkAzRR0wyQc+ZqEGTJqXFAcNXOaABO/PtjMIwMXgmC+di0GnWBcbwFqEgbgpLaNvZVZ/
OE1vBX82eUKTg24Him2sn4kED9BNUAS7pe6zjLpBBM9AMRfXvZwRM/PVnw3eXsdw04voqa1ZSO83
a4oKEdEHiqD9BusXMQh9r10MezSPlfAuVZL2fzZ6By5lmyu9oMyPXdXRug90dLy/FNAvdI+Zpy17
XmkG+mDH5Pdww7UbG6kvVandOsXQADhfvmYc67nRrLxtYcFWWScbWt3++7RjPUzNsgeR4fwsVknJ
OuX4s+s2RXOcswwFCWO335P1sV2HdTqxqIni+2o5v47fUcZwvo7f6966iW0TtlsznxiJUbDiqfho
HG6xfuE9rz/GXqY4yuju3d5RhzgDF7xfv1PaHZQbPikUaw1zZl3IPGEd2oe5gZY+y7OFxHZHQRO5
BM79DRhJWtE5mlejajIi2whGn7LmmmOfvUhhgCgQ5Tcyqrp95La/Jj9Rl3R5bN0rupH2TTIvZm4G
VH0ZuP/stjgg4K4A8YAiCAZgGb7L0ZAovJehV4sOXhQ6568h1l8mwuuQvp4DGXBCLTYeczuVSzAS
j67zRpozAIT6Gakvk0oEZyyIQgBGCOZA4cF606Odnrb4M9aBeJ1XYgILt10fU/iY7YyJG0HLaI3Z
rOOHuYzuTjd/N1XD27VsjOUdWR+ES5DhoibKqtZzdcwssIWLtGdYNkmxyH/WWQ8zGHFOBFQNJj04
JttLuUh11r313Hpo5M2u0qoRvBp4/VMxdI9t3EBJa4gHxVFj6jTb2bVco94MKjvQ5kD2Dt/3At+B
BFGLoXzdW8/VkqRMl/kzlyoPrJu2Y+iul816SEQTBeoJ/RZe6dra2yrvkPQt1BNthiBDYtJ/nZin
yN2zJAvw/z4WMLq2cY+PnYCk24luClUAs7xfPMzY1Aesudb7iC39asK6yEbUPK3mPfY03YmwBDRE
sctnhl+4+i40/QLI//RceWS3WFb4QezOOU6584y0ys6tp2iVRZ1HUyrOb9aN4cvAtbEMUs9Tewgv
1n1VNRT+WHLEi2hOLhrDdU/3eTrDhWsxG619O9Zot7wWHQjOGdyW9niaLfvddS0+s1YynEgLjm9Q
Vr9Nvpuf2n4ug1QPKVPX1hs41O/9vECAxiBMa5IZs8a7ZAhLN5Y9EGOXEKPk+dNJQ7TNPBYiUKQy
eMwNU2fPGOGQJ78LMZ6GhOozeur43iSbCFZl70Oa5PcZjXBPgPi7ZPF+8tJaHg3dIBC175I72OPZ
Y2lnL5js6w8EYeZ+yKcnMoPDTdcDddwhR/WCRsv+bkxLfrNFuY9ou21UMlKE1Gdq7f30kDHKtAir
38CvcAMraGv5hfncSKd5x5aqbUrhN0Dcxmartxrly34Mp2OixuFJtf73KU77YD3CO0+SqKTX5uH/
x8rnvpNeAp3bcO2LVefu+5aLcXwghQ7eDi5JJ0249VWGfjLHe691kQfn01tO4NwrUEdFVz10wWNz
iBnhSP6d+8iFlj6nstrZ1qi92u288zWiiCrPNo9AB4tj0k/qofNpBIE1OtWeGwEaTONtZHvejSwg
SGWx9gOgzLdIl90TkFYEwZk7vMC4knsmPmQc98I/l/oj083q7o+1S+oLsFBUiqxJ72HGc8RSLtkS
q+xXZH07aBUm45TmIcbMSWbBVHS3UD4fiZ1iVZsj+PZtYiVwuKs7F7IGE41k+pbqkG/KaX7NMlpY
Dl7m19zPAxkb8gGLWP0adWCtYrN/Vl5yhtrQ3xTgHQ9lzL2q1DrzHuSReW/2XRpMkH9L7bkxbCrW
Ise+aRC9kmQZzpDKmfdTjic/tV4GtFjMjoS+zW0qf5UozGs9Y6n1uWIOWS/AwhcgfKf8MA+9/8pr
hS5g3E+jd3bqBrzMsglnRLmpom8WErsJvSsjbsyfmSN7IULWHncGHLV9x134cYjix4UYsptV40GU
4ZNnC7HxKB6d64EsHuSS6h2/9JIeJztwcMOaJ9I80ExkEWTeLJlWsh0es2Hmt5md8hY3zXhWuU2U
Rh9b/Qm/nnvjsaS5mZ7LvHyOBIDHGUjfQXmtvDpaLemOokiXVXkojTT/4ZuXJJ3lT5bgyKwJELpt
R08EKtSHXWd243OSxU+4sMkbsSlK+yp6iQznefD16XY9YghFuWS3SF+XBwmpTHZtj3rb6uQTBfcK
HVsXBiZxVYk1HXvEZFt7mIzjMDh4Vwh9MM3y8c/lNeNeIr9BUzu99pwr9vKO2f3DIPII8OEU36jp
PqNUeJPbPqS/ZQNS5ZcgtuVSp98xSGhLNF5yDqsmfmpyaEq5qx2LGMVjAa7ih9FGb6MoMPh3+os9
iScvSRty6VvtalMH29EexYiBlL6ZxmIHsG7aWkixFJnDjCitiVcOf8or2JfuYZg8ZPejunUhI2+0
MPLeRxeCDaZeDV06s1rBX93qdYKEsuqoZ5r/5IZA3OJOvZgtLREHYwcz5ZeyiNTLMBBA3stnPb2r
5GACtdfSoBgxrvXFlNyZYiqWBPQjgb/aw7pJZxY4FOTIlLt3CON7ceEqdH07Poo2US9GUZxoj/QP
62MyM4K2X0C9xXQd8iq5iwjkuDOVoDMCGma7HkbO/PcB7Oo2xQv9Zj1PJRi/R4/hDNKnvFk3jRtp
i5Br+bSQSIjnCbcSk/kwpWntF0I+quYFPUf3ZC+bbma8id0Zi9Xotk+ECjhIG4b39YgynrmfFBLO
2CZ1Z+uLPrykoRAFxgk4Vx7ddxgAnGsnXDeZunGncizJiqP5bdvjHEAj42/on1yCJ66aBfFhu+6W
shuv657uiuFqwAi3ClQ8cejmIEtlhShuTt1zW9p/juhjVNf1fOyoZJcJHdp/2iOCmLx2ujGZlt6o
xnolFq07sZ6abqJSfXadVZ4nlBv3IumKXdnV3GqWw1km0308lObFDpO39VRuCOLO8T6dRCq1gNIr
h+u3QYT4+22mGNQOgCBIHUisLA+SGLdQ1z2Zuh/d5rhcQ5Oj9ZS9+CFdxJLY4jln8BE8cwVF2/XR
9RxqUeZS4XAPk7V7mk1mCHHRUWFYvmGgjHWfmfZ+fRAQyGsUM4VJ7BiNGEt06cBytH33qU1zQjHh
yR3myLLPfp8uHpdWv1o1Jav1S8rG9J46OuiE6IwP66nKd0wGvLA8+XHtPZk5mtU2EpSnPQgJqX9D
56FGY1AglyT3EYgeTnzbyMcz9sGBBjw95UFZG30AR+JnWXVQUN3vFQ6mA7lIWOoUxjQwye6Zhr75
omvhBpf1fLD0scbZJ7xbNx0BlCa0+6NSDntTYjuM3OJahnZ0Ua4V34aglBssSoqq6NDNex9S2wnf
hMX6q1DS3FfWBJWqrPnsZNS+L8nvgbyZ2mIce88Ng1pnWuc7oy1eU9d6cNT03hmFB6YSCXyHpabP
f6VM0rfOPD/6udvuwDA+4gK0yaNkLqjhbsku8+i8+qlNBqiGwBA+R0p08LiFxvwsFmh/iHI1lGiJ
LA3BlKs3yL1sYVyjR5nOIEdSZ5sYYLD6i5e5r2Nd29scJeBMhhTYl09HmodKon3X+z55ygBStSQv
TgUX51y4P50Z8FDjAWyNPPXTVpF/QpXS7qa8PHqjM9xZM1ZZsrtgB9GJDdEQIhW7TqPRUwoU5a6r
1KfHpHNRWYYgfbCEasxtCH7Ke2yI2cFL4A5pPj48jfU6d93+aoRiEc2Wzc7zcOPJ6nZANYhuVKqj
PhKZXXmfBulKG8ILq60/zA9k1lb0XeReLRSKVBRbT+/frILiCMC0LYKsgyPis9aGpHwNKbk683hD
b+3nRLBJ4WsukCVxdLz8idRW/wiN666CVH1AkUMVj6TG0H4ZrQoVeW3utXL8Gafm06AN5q6KctpK
/nLbJoFEmzz6NiXS8sTBNlIj7A3fnIHszaiyrhXhOhZOHavR5xPRvT+0LiHraQLzIDBl97zZxz4j
UfgaRyS2ssI4SkedbX9sDsLSEljiFhwqY9FcYL3opt9lHZ2XzpsxyvoONdt35dr0fg3j5+zWSWCF
zICWgEpkGtat3Tl3JXHDpAWbDes5ewmxc4ddZZYHNaPZq/BlR1P7GwYr0SRRGR/DwrlmkNwwCKbc
Huk2jNQVhMAVmehuBcvavHPGVhL8QBxnnTwnuV8dx77+rhJSd0ZHjFsihvZZWLq3vZS3hcgXoIT9
qDxWyiqO72QB5tHtkxs8j0SJuxPG/grUTz6ACKjSBxQt6C3vBn7VY5lXP8CrH4k2wA3G1bCaQYaI
mLjC8lnvT1skv8eizW5w5fSbpk2ZeFTe80ire1OgPDr1TvtQCf05LfvkAPeP7AaBCpESdqrfjlZ+
VGlx5q+YbqFl/ghrlo/gW8sdKS6P6VjfgCAhIGIiDkwjXS4cMAoXJZ8T18apXaNJ4u9vgrAeUYTu
6GjewqF6l6ADzhaARXr2/lXLVUxpaKBg2dbH0skw4Lv72LHkPplTPnYFv4EyD7EWIyD3sjdcv+3B
D6MrSewna0HP6WQA+hXLhN7bhiqPnjJPvaQzRBGRM/027/SWXm3vCDw5HUUglY74ndpCh8hpHPEU
n0an57JRmKFqDQkzN0jiBn4PVWXBrDbnjVnlxbFzaJgY3avnkkUncD9uIK97u54JrttoQJ+r6TJh
E9zV0UdSjDhUO4rKeFpB+Oika9udh1CK8hShEe+jUYHLfiZc2XO49Jl8QEczflW5+y0qvZ8awjZq
L+lLM2I9bLFouDl6hLn7nSg+8njS3gl2j05NgiNHH6ZrOQi8ziZK7rkig6vRIXQ2ub+zysfc8qcn
krKuLfpF8xbiCrGrzFypFXYvtX9bSq1ldqKX9/mQfGeWPngzo2eYXG3+UpRRR7qIA7ckmw4VT3g3
SY34k4wJlKuyzScztHjjDmpisNJmvhuYZcPwus8bJGAAOXZW6z/WcfchMboHsAAIlHHuzM76PWsm
QAiteKi85mfIfJK8ybJGMVeJTu3FtMQdp/ObK3hdLL9iqYFY1mR+m2Lb9hMtOda9RyxIop/T2bqX
hrPveyvbmyCON11Holw+37isYZ0BzlqYhJ9zx/3L03aD1tDIn+EGj+mNNZWHqLaPNTjHDYKaxPPK
nSOyRwA/L55FM2YSZ2kwv2xam1uTrs4jki46wy0Dorgxy+x7lOgx0VbpD3BHGz123oCoImE37W9N
UzzrIU7fKbfv7LlcVkHREbkFck9z/m4XNgBSgV4nMvet4bwVTKqmoQzqcL5zqGPPdcXF05qIp9v8
LieyzGRsq0QPe7x3gY8KAyQ/nP6dLzsAqZoLz45le85VPui6tsjUiECWfLojMr+clKqvmeQPTRpI
3eAqJwNPkIyy9zV6funOSHs+8+Z1RC0NJYQL2pe0DmcKeVTM0S2m7rUAnhwL80Q54s0pFbdmKKmN
RSsAYeBvH08A3iyEqi1hGAV/i3weyn0ciVdzDEa3Oea5wWAy0VmzcZe3An101xHVoXKdeoerl6e4
Dz9kmRqwz91xa8WnRCXPlmvinvkP7s5sN25kzdavUtj3rBNkRHC42A2cnKVUakjLkq0bQh7EeZ75
9OejXLvKchVc2N190X2AQsG2BmYmgzH8/1rfQiLuG/09QQZg+B3SjR3TubYEDHR8KT477jXIpn3u
OXLjhNVEdd97BdJ6Vw+VyYYTaS6HliLdCIsk2FlMLh5uyCRNxZTeIDrcUBYKVghIr6kD7bwpOEZh
wNkncYml9DJs7mPwOenxQiLLYBGTZ+psw9onJwudS3ik5PAO0SWav5ScCXLaPwWevg+CLkJ3fRGB
sLoP6neR5UZk+ERXkFH1jUe6FjsRGGIEhCdI27uKqiMJbLH+pKr+xjHx/lNnUqtpxsIBMwsLH8qu
QWvM5nD2Iz4cWILqWFRIa91BvtBoBL+f2/N+VCUzd1G+UJLdzS5BklGBth9+wRx8ITPkWs8WhhyF
liIx6g213fp2JFm4AnAKlg35gVezQwIHsJNoadiMqB2lWVAkXQ/TVPO4BG0P14p4RJFSMOfACZ0d
LbFkz5Z7a1QVh9Go9mXnHjmCk+7KGaImn5iaD21TMopWedyMe/h6X4w0O6SmsneNYCoz7YkESXNJ
49P9wilZu039qR+VeTVmtKZzOP2kCyXHGL07AEJsL3my8JswywoPCFqSwZCqY8YBLOwHX0VPImTa
cqmo+VQs1ymi1xp/2IbA0s8Tqi+MiTcCaRqYvfBWzeP7zJYPqrTJrs/0Cmbhi7TCpxnqINvAJsZq
ychr/YpIeGdAgl5Kbkj+MGkmtCbMTjm+ByzS0fXQD2oTd+qy0NZNUDrdRY9faZsK5wvL/W1T+V+i
gLC/GvAaIo+WAN6CogARBTTDUcesXHi4pHQ/WyEnuwYPzTpx+3m7ABykZ5m7nrTIipwmgxBsRHrJ
HdDmTWAhXq5MkO74JknIk6gu6kQ+EGr8qbabh3mi/EgvOApQBGZx1N61NXPt2BPdZqJVQMrYgumR
487ixyj8kvAOeHRlzQitEc5thqL6Cvr/qOPhM0omMIhFvAnJ0gWgzLa2IIaDpbzdu200oARqD+gL
63XnG+zeDKgWFVLhfZYRuQDKeFtP4XOk8H3MdE47HjEq6/MJIjoPW5nfDNQF99osHhETbXxR7bKi
27S1OmABo2VFKuY2yW+6qneuKlteVhBG13lqYh+ELZYkRFq2o8WoUeFH2hu7zkB0bMXiaoqS8abS
5D1P/sdhArHX0K4eUAuZ8QvwT4qGMcqduH8qmneG3ZOxZeSCw4o53hn3Bputre4HHEQVm6Wm4Dkg
pZPV38SP0NvjMW/93Rhb711t8kZQq3EyCo41j86lSjiINiNWTMNuyG7MbwyVnDOATR9kQPWwl3tU
Yf6aTiWxf7bCt9ZjiC3YYq+sAyaljF0dYPa+p5PaEeYpZ+wZnC3ej1aYX0bO16rGBOHEBdpXxcOQ
RqQL0q9xVwAgoII6bnwyUC+vbJVvTcO9qyLyEuHkvrgdUOZ5ePad4T6dg0dhwoXpW/nZgCwKByef
b1EO2HtbGTgabXQ6XZW1W0ZEzotMonUX5veRf2H2RJAXIOw3aRI8zo595Q1igOfQPpkBRzwSkXAO
YStwq5vApq5Sj6cxfPExEbwTy7gsvbTYmcvOZ4TLoGeRXZu6+kj7PF5nc+2vOASOKrIf+ESJ4GhN
MKgo0OYpz97PcYhrIfKvu1Gc+lxt8JTt4cmRQZIfQkwBq5FGV1FGtCI9qKHMnmYUTaeyIYbFm3bu
0DVrNnhADBv/omL0yImalA3g1Xf8vcjEtAKy+b4r44TY476kRKM1DR/76An5RIYaui0q6gnbp94u
4mNUN0+9764FUqjKkEfcmkvEgy/kWYJp2pREqQCFtYGHUyTVKSA/D2hOgYxiZRAMbOTECTW0nroR
m1bmU7gul40k3rQ8tfc0GxZCqLOKEt+naYJTwyrmdhsKEMUBv6fSLluq9LJSLhEra9EuysQo+Zx2
nrtmdYr2IPDnrRp6tREuMv8+yqvdWKhw26T3MUsUCgOdr+MmvLOySGzjAHaV15zNxuPmI3qgaeZ4
myRmT070skFh6ELG7K2YnC4MzuSZP4LUR7/HDmrnDO4nMSrnAEUl3hfJTWAUIDy1+NIOqcKFwtRd
N9MHswfIWqNXeP3naPxMKWSmqpsYqyEdnklLMdaxBkXo1mq68CyemMZmwSa/a5WUl6zuAy4LAoYj
VMgO58Q8cqddTkrRgQPzZ2JDYBO1+8Rqrc0cch/YPEarvJzwdrl6z3as2Avh7cnL/ugQWwyBIH03
zPZpGpaiau2C75J0VehMAdpt16SAFIdACR9NGMuhkVbB1htZDD0jX0Ip/Os58uXOZYK7QNqMtaE3
JjbZHBc8ptZ+6HFoCQf/e5pbJ1c9hWJMNyEIpKRpPJr89pY4DspWwmaEnTpgLbdjRGpOaGIR02V8
WQA0xVeL79fhOIG24xOW2/Y8gckqeUW9r8p3qQdWNDJolIA8rXdm7X4qw3HCtMuc5ZkrPUhn1wyx
2jDJsVwPA9RE29zNtWvclAn1RGnP6zCKrYPVNe8mPdV3MILWfYBWdMyC216ofCOkJCgdhN04xDzH
7omoYBdBLxtAf+m3W2nXsrWCLj7ZVXqIrXZr9NVHSPHcwFmCWakee9O+h4A1PCLyJthiJi3MHh/R
4XXHISYjzIZu1HvWp1em3YJQhJH4G9TuG/rvd6TiD3/9j/si47+3nMVXWODvP/Efm3f/9/6Xl6L+
5fRud//T7/xfRHGECvP6Yf1BiXwT/Pmu/eUYtW3zy3P+5Zfrr330Jgb09Yd/oznaZHoSK4vKERwa
wtXfWY58wbXpRDuWp9ihuMuXfssBBfOoTMe2OCKZnpJSe3+wHJ1fiQV1tOu5tLFt/vDv5IDyE2+h
hdq1ITia/CITRozJr30LLZwwjxISFSDkp0QUMHGknLrb7IkyDTzqVUBqO+66dQx1xK7ej+SJxe/Z
j9OqO6Nr2ptYu/DWbARUC+HtHIIDTSofHJxc52NTl/spgHMH7sJ2r0oAIAHJAnG475W9wo3FGZEf
C/uFqrqlELIS7r0argPAKSK6DwDTR9lL8Uwe4NqFqCRwlk1gxEvnIyHLA2xrX5Qb0ZP4zRkzxiQ3
xdDSkAMizqAC+qivB4tSpr2SNWoYFtomyLYdhad0M5vX5vTY+/deDQD8U90TvtdQb8BASA7zynPu
w5gNZIgNTVUXLvFpEIW2VkL1mfcXR5jIA+wXVbCx2Y2VGigwy286EtvoyxOt7MUqgNxGIRvh3Zuc
HNzmgu4H8ytJTTQ7MBEWn2r95E/ZGhF5zdWDkwm+0eq3bfmhi55St8Pq+NSHN61dncEB4ETsj8EQ
484MyF6I1zX4eMmiZcUZjITnENnAEOxaxYTSykPaEE7k5gfHyImZDvYDcIRQ4kzo6xtTzPsWoegA
y103w5GTxQWUf07TZv6UezNqDBmcfZwriu3nVBS3dFZ3ZnPEC3EDo+E8t/UNzDiWkjDfuE1w7pfE
UD6Dou+WnQIYf//EHtqb6ptmDPbBZGzh1BycythanSZworkg+P7d8pFOocbJchWX6uq8vNg5a9fT
2B09Y9iZSh0C2zs3DpEnvIyyn/fLR5/DjJuGj/GA6jo02CZOG59Ppva4Y5V3RWDVoYqfyLq96WZ5
aQKeQ/ZFM3mzyGOneAaj7W3ps172nXGVeNGlrZMrz5QnuKFbCV1pRh8fZRvVxU+x7rYjLqEk7tbK
X3wo7TERmqArDgvs4J3Q31p+tyMqDSI8mYk26A+QHi1yMUX9zcEzBNhiL7DgGwExEbm/JbEz6iGy
sb12YpfTun9AP7KO6dOfSHyklG5g3voSUZQS1C8Gf8NNoeMenZAyHrI5u0+giGU2LlErxXby0UiO
A00Qy31CV7MDOriV43uRDhujfSrAC6+qmIEXqFOcTruu1+9slPm6/8jR/cJtvGM7e2fDhywp5q1r
HfBSXihF3E4EXNGFANf28wcIRFcZx6m4kLzqRQDAos/z5BtYd4n2JmNHpGAwtf2s1aOEK7f8E0wr
ArDYqi8LV2pumuQ+DLB0hB868dVs2ShRQhTaoQ7S70cSxFX3dbZw4NMbmqqQQwziHM3BBPs0MP9N
jlvY6am0ycd6qlcTPOxRhOsYPqXpfo2HuzbGnvLSz8D1xxUwci2PBlFEFZGscYPixslXMAlXdffk
i8e8PBFqd3LJDezkfRGeZuIxQF77bQFtwFpn4r0czqF1g0t476mvUPm8xdocJ6e2hgcXdnuAuBx8
CH3gPvR7EYZbJCcXtKSIJmNT3eaXOk8OiokKMS4y4pDo0LteeSu7f+pCpiUY7v70SQD3aGiXuuIT
ql3OZslFzI7R603wzVhY6/kD+O6jM8LfwHjmde4+nPalOW0tjLgDvZKyb3dEpm9JpwP5EmxrJuyR
Iu7AlKYwR5nQehxSeQo6SG5Jr1bKw2wFGxqHuyYv1y3Vg5rYItNNDqVfYfdmUxs1uwi1IdEztc10
Vze75ccKVV8FYj4S8LlK9Sft6b8h6ppqiaL+DjT8ujZpJS3JYmd72llAxN8Bda3A4CGMQBLqeFF+
6ENRG+9VFu7xR9yijCADmG2xlW1Kbm7OFtmkOe/m/dEtAGpEZLzSLTOn9qKt9cHm30usSq00rixw
8H4d7OCir0dbnSLRQW18Kq1qI93zFAYPUTRvomDeoxgF9kL9gwNASZqh3bF4meG2A/saNED9Dbhr
ZrxrK3vtw7ScCUc2Y2YnZpBBBXsLrzQIwE01dzcQxNaBCM4T2UgSYoLl2qd47na9kW260F6buUdK
4bvE7I7LuoGI9qrqvC2hazyTvEBqhMSYxRr4IRMd6leUmP0uZi6kErZumfgKwCuRCPZuiJg7+1DZ
0ESp5WSSxcs9uyXWrdS4EqlxRx37jgVkl3kn1uGrZbL1MwG8CxV1nR6WiayhJoWWiXAIJjuKmTm/
fJns2qJbj33yYAUAT3BXIze3hXE3q/Aci+HanJ33FBT2DUwXu2uPeF0OfZfcsapeBQDpKV8dAvIT
Wg4RpFoIi/lhatdxGl8GBTUmW57MviArj1uJogEo7nYAORnxWtW8rlhEydCEQXZA4rqfpKIbGG5j
dHJOWtySSnnbMPOZlH6ROVwHzOf//p74FH2ui6Z4aX+62f2v7pzfkM7/h6DNLbaH/+dfrPDNc/v8
ZlN8/JpPb6nmy/d/2wcr81cXWLjjonu3XeKx5L82wvI12V54wtXClUI4cLV/2wfrXzkcKUvwJQ+k
i2sRYt8UbLT++Q8DprmFxU7w76ZlSVPpf2cjbP2wEXYkdQlmGdKKTQje7Nh5fd9PNgG59nA6ca+Q
+4jcpnVjNiZzHycfoI0N5iakALabi1w9YwmrJ8qCVRdhhRRZ90A4ByXivHXm97VS9MgXBorPekKP
EpxrzdUrNApJFeDR71Mkp/Tmc9zKJWKELCE7y+E4W62oZQG8Gb2KpcFrREA1fkRkgJKx8qaLjl8G
IzwRQHVfJp038sozsNvTteqa5Tl35IjG1cCIsaaVbNsf4PpO5kmpJZ6zLjwkJq4crM2EwmJREc+E
cBs71VEpolHANnUMuhquuNVNVNQ84ucqMrp5Y8S006tygXPMxMkEsJn8ZiYlSvZNf/RRXVQkGTlt
YPLM2gOhA0RP97Vx22cotuMV2ceT/aTdpkfRowz0Ms+4IvPG+9z0tk3LLG68KmIX3JoK9Ai4uaH7
JLQ0SG9IbHaFoPMgUzq7tIwn53YI0BhuOmzUuNU9pFnboOxHLIXZovUPQ11528gngvaAckgttPOy
rRDe5tQGMcUoD3guRTmASYVs9CNqN5QHe+llSNM7WVCUWPtBNbcmbBJdUzGoTeK+L0Q0LQZnj1rQ
phr5dC4ntwP7UJHAinCrmDEp+TEnrT2wsml81wxh2T7lDVfBQZhbsth28Ge+wOXiFwy+AOudDgWF
ciWMGzoR4Tuiw0fKwH5tdmBkNOmjhBV1XZNfd72XF90ua8MQ4UFvU5YtN5YXTsE+tAM7vsOoZE7+
VV4PGnVJblO8JFZuekKRQH9dORRG7/oqDeVaxXlPJdM3J7FCbcb5IE7dlNQLmvk6vYt8XaTvNOjU
9qKH8kGtxJnZwBNp6+C/J4xwhjonAXCbw6Fw8j72joLaSnKjm5zdTTR4frgIfcmDCvC6D5fKntUE
SLWUzslqXZHDlS+Vt7N1jtp8JCSZCnw/CXcbN1053NS9xFLTCnyntMkxPd8UFtodgp9LaNKilz2F
7jofYBGMFSErkVt1JiV+w6ZTbSiSltapp3rnTkntsA44WjYH6rvEi7jg2Bvq7NJnjQM7Fdx2qSb5
qmwdHj/Lmrp6l9hZMvE9PFoHFC529IUTQasf2ImQ/jlZprYPaYfeawvM0EUZRufXr87eSCLcfoZD
Qgs/Qbrw2Q6WiYQ5rJxPqDShVUVWRLM70ks2jwmiJzqhGkVGOclFOWqPvRmRSk5nHTh0C9MnwPD+
YldNUV2jaGdeMYfQmi7IrlwCyGye03UU2eTYdoERYphKyFCx7rCX2c4xgSmTfe7RnpFLSwicDJ4D
b8ISvJ5gIn4kFbBHUJHrOl5rM42ByRemoaIHOMZWDHQ6jrK5awA2B5EqyWhK+8a9tpJSIHZrvCBi
o0lE6nwT1QnIn5lCHegBL8JKFxJvmV/OCYlt554yBpqjDIvibCBysjQ18tlnYvj43UrzF/kLb+sY
lC4c26aUQnqelqQwWBRTvp++PZFTS3Nou+nKEQHjBh8QqWcpNfLI609og913P7/i293ptytKk+UJ
D5BtavVD3MOkw7j3shyPoedAsiGS6AnM3hLGM81APx2r+2ygUyjWP78sS953m+LfLisVPF2hPUTh
PxRs+qKvzEpz2WpWwdacbOc8GMI6//wqf/VxSpjVGp6yZbL3fvtxBk1iSNuilYNYGe03vNX1IKav
U0GiFkGQzurnl1vuzh87fd6Ua7LkLjUyLUzB1P72chCc23RGcroidtpBJDqRshw5zmGwtNz+/FJ/
+vy4lLJdtVTXuGk/fn61MJu2Y/wiyiqHnR9aX5wKqeLPL/I2CuTb+9FK2GwlHLYVzg8fH/mNGpQR
iXsWJoY1lDuKYPSQQHof7aS/MzvzAcLw1c8v+qcBieCL36scxj8NfvOHi+YqcQpkZiFHm/EmI0hu
LRxMIyR5nJMAxJ7h++HFzy/5F/eNS7rLHm0JgvnxvgUOIWVVyvtUOuweMEcyj/jSsLdeP0FC+09c
DOeh4woqljx3bweJl9bZMNFvQVPfIiIZS/PesCNxGTQi2f/8Un8xSDxYgUrp5cO0xA+zSeKDVCOU
JUJjYDT4Ssa1bfvZv30RDFFE+DjCspUrf5yyyGwSaE/wjrlRKB9KOYjT4IzZ38wXfx4VFnvo5cEi
LmgZF28/NTgMVqAydDwEk22xQ110aKAQq1+JhHSWPDTuf/7R/XlIWAwHi+I0q6vN7vzt9WRrtHMZ
eiFV3+Gjlt1HS9cPeZP/zXxvLq/77ZTBdSQfHAwQC37NMoN9VxxoS9ZegTJuZVXK2PVk33XrQukY
eZAewgYD0kzPVftVMBMwOHRPRj2AOE9oA3r3XjWyqQwrTpcIicz+2yHxTd/kl+8jkn58bZ6pTZYk
xqln2X+aY5Dj4Mbw0xgOpk2QRZuf6yT59PPP2fzTGPVMW2mcWNJzOVr9+EEHQlTdMDJFd0P8qWjA
A8G8A0WzCVJa9yHiCZ/Nadusl1zHqhQP5Lhfsfe7FGH0n7jn2pY8m5bL9tn+YYwVZlX1VsgYg1YN
BFbHbCSWVDTP2LZpM0Sbn7/1vxpiNjs+rkVqK2fJt7ceAwlQPc1EkLBzjS9T0taR44wTQoCMnY75
N5Pcnz5o16L3LF2Hd+hZLLxvLxfEltdrl+fUG9SWEEqI38XfTAXWkpn1ZjQvN9NhRHsuD+mfFgzN
R9WWDooa0dgnR8BCqXuPQJX8PYSHFZvd9dQQEUHjJR5vUCiRsZvjoEZ0vrIQWbY96PFuSRchG0nS
p5RufPf6of93NwP/F7X4WEO+G3d/qmZcPmfP0ecf6hn8xG99Pcf+lV2LoCOwVCdY5v9VzzAc91fG
Cwcr26ZTL6lc/F7QMN1ftaU8iqF0/gRlTX7fbwUNen50tAU3n30dg1vIf6eeYb7dwGmKGcs2Cl0x
4ApN3cV6O2idmiDdumniXdJnN5xKCLi9VnHxsUrmYaXCWq4u8N+de6c7+wpNmC36AU2MOmOHuLb6
0lhPuEf/ZgV/XdL+GOavr4pAOw+Qkad5nz9uvowOE/noOvFuGPt3KjnEKEmhZl+njjhSxj9LFTwj
7nyJ7ejkpXeIPneBnp6n0XywxuHBh3C5alFPk8L7YoERUX4rOVv7qCcTDohsI0nupWIbHr6787ff
XuH3EzqVqjcP6LdXTtFKE58nbKx/P2w+kol9a5HLeBdAD94qt3pK7QR3XVMeFiTxtiuGyzoIPxPT
6ME2A42U6vI6RnRa99dBNFwRdHECyoTcEtJnI48Wvsmk81BDy9sQi3mcFxuOoYsa6+gMcmeFBvnv
5VVX4nggS3dFlj1BFXE0bQlmfICM/BAm5LwNhYDWYlTYNYL72VH7gW1tOyB2wVqD9VZ2ZyhLOxNK
iI75oIQJAioF9QZg4C71L/0uPRmtuybVj/gcMHBl+M7qnkVR7qao3re2fRmMG8ySqIMvxoBT3ig+
9ZSmhAJMG7jBB2H0xBlgsciQcERgnNMuf0hadWG2akeX+8KM4VZcWspBe9Zs0DitybFaGyEqiIqh
l4UA4uFj0NzBkA8zc3qvU1o1Xeqb4AT5DrzWL1X1wOmDSkHMQm93zYms53u/adOtQdV/CukzvY7t
osvIZaoAlNJf1iK+7pLpJg7FUZXRBy2AZ2XmQ9mIh8Jp6PMuaFCpLpH1nXGKQZCHFmCX9zGt4ND+
UprHgairdddpfZD2bbswmQQQtJUi2GzdYSpZTU2/zpzgS2Plzx22Ize+MWv70MA9iXgbG6um8eLV
/Z4CPsg0d4LCidIOvWFf7rJ6fh9mKG7joX1uYgApNvyZdeQ9EtFwRQ3mKUxcfSBVCrUNmekRbyAP
8DAW5hPA1edBkuFLdBSK+gQDh+G065pAAIrighpPNh4R5r3PR3Q5eWQcENeaFPA+O9QNqRzwu/iw
QVlHtA8aSPXs58sd57yP1CMJD0ZbDTNQH9o2++oFAzZD79ZpBV2mHJ5k2/Qnx3sAPbMKkjTcu3VP
+ySIvvIHD1XL18rW3krVzDeDRf2IHHiOk0nGmzZ5PHxzvBJypqeEqsx0uctuUVbshdOXWvnHMQzw
ffoZmNQQ0PXyTgk+SgobRJt9R4ywsfeIPcPpF+2DYbooLCvduLBdV0ZIDaIvmPqIQbzPwZsHnl/u
AbzS+/flwY+G+hCj1Fr7IYYbTBPnMCQgbuJZJcWYs0zKKHThPDjTgKa/d5Jtlx+DIM9p2qoHVbcP
pdnt5xRXxuKuwdQpPs66stCiMRTLCZptOPLFgG41XdL9GNBblMYgdj3Et5XM211PAs8WE7GNNHmt
aam3fXNYXM7F0jB1oVljPiCd7+OAyoJWZGatwri5wSpMUbruEP1VKOeR1iEF4J2M9oKdcR5dOsvr
OYvXc9zylNdwytnTXA8Cj4eX82P2MD0MMnlMwEn2JbqtyGUUVJ8Ac3YYu5fvMKAzzdNDBuRgNVFG
gfw/+GSmW7ehG51aHd/wSJ4NZ3oQxG+Ch3JOtWin1SiXWytPBB91KynzZ9JgDnD2nvn2BROcHGsT
7UEOlNk1zId5yGrS6Nx+nY8PMcq3GoNDZzFDZZK+WEUtObQ4tZYR0D+ZwayuE7XziYDbGfqmzrPn
IPS+BGzLoM3yFqIODIRJO5gBMrp7gvgoalcMNM6T0Qb7ERVbuco035tol0MkFfWcF4RTAwEmFW5I
odwcuPcvswMtF4Ec/cXFiuL5D5Hqw3U4qHVfsODUToyny6s+hJygapYip5of8qRlvllmW3NGmWhw
/5IK56aTYrsbHkIMO83SCydZD3l4BySJF5GM3oeislgVAt44Hox7QOG3RuBk23jQX826fE5nHiAI
wf4qrsUJfPNtqRbHDr9+MZGfQ48bONKjLRWjmduZQfU66qLOsItYuwoKy/p1XjXG8rNE8OGHL27G
PNFVvN1RqEPfc4Uk5W91HN0n6URUguySjdXe9DGmqKAf8AHy+vK5rlZFCL+Z1NdvHzvsy5O2mCgC
euRm1pNVMR1Duz1jpbwskuu54ZlWSSFX0iqgsWTtaU4rnKbteVnni7E54+h4sQx/G4zBJzMFiJra
12oWD9AlPucIU4uBVxYPDK4xpCtiqG3vJ/6qbB/noL0IoKNuDXN+8LNGrlRvXbZ6AnnNkG29Adab
bdF05TcE8FX3RQeu52tQeidw9T58Dj/HNXwUaMk3hKK+N0ONRCaT4JfV3o8KfwVUBAkuDyapp5gg
4SPJ5NkcsSvoLntmr9fC+x4fzCp4hq+1i4GX1NnEusUdrP1gk0KkHmeBctOa7uFohtwrJS9giSJV
b9wFUgn8nsQNV0TNymKvsh7rCjSGa+79pD8MjnNrj7wQ5ObU4ApFPlJobmJYTzgQEuZsf9y+Do9Z
ktiVZfk+aBcJTe7hIruw8ptcWUgeZFNsihArbENp1h5KvH9FgNhVbjDBp4hj2VcECLHTRpxaKuMr
pyjcjZtGL1Fi7eqg/EoaOeMrCtSq4xe2JYPwdUBIxM2r0mivYE5thSITTTl4tXWHExa6KaiCptwZ
fWysBJk4q1hpdzeUHdhXrluk0XM/lWcudjCqRcwseEiioPG2se6J5BDG+fXComLIxtazWSCQXcYw
6P9n2cjrLPKf4HkRKIMyM9UDz1I0AWEcVricSdQFhLxml0LmZBYdKjUzN3X+TduYHqvsC2YaBtdy
D8a4ep9O00W0bDjaJPORnXylIRddB95Xh+9ftyFj2fH8q6ElsErnZHm62a0j5N6W0XMUMsiXP5AF
MW2KumZWZiAl+XIzEN6Dk191JA+uek7LhP5RLoO6ibuKnLbYKDdVI79kDkKYJoZi2uPApJAmYfgC
coFDTCIDrBRF/+tyGoPrcYybQ28ivpP1R9+1iVeqkZtk+VBcDCO5iJL4ds/qLgKDBciMyPeOLYMs
ClHQmzPTdZeGh3GJ4jSL0dyZKZIYq7s2TIUFNWD3XzMPxmxu0tKhDZZO3Nn0XTB3RHYu72/y5rvQ
qwB/k6W8cYHj9X2JxqQIYPlJfRa9fsEp8JQbbXuo+5n5RZ0TnpC9bxuwTJt+b8kzCSX11mvBjxgS
VVYdo8kQibO1eaUpeo/XMY+HzaSfFORbYMpsUZz9svZYtYvcJSGklrZduZt5knd9g856Ai5TPlc9
5/R0rpstXvG92+EazzxGkEwf4WeAnUghoc2dn6LEqYqNGJ0v6jNA9q9MGszPI6uEFXPHOE5wt5Ko
xcCsdkXiJqthBDBTo/UwOYAAdmBYLg/jMGXPw1QdYcO8yM4c0Db6F4hkmB5TVgvLu/DS4UW65Spf
zgt6jJ8dBWIV+sy9Y3ZrN8FruAxq1bJoUYX43JL1Nfnci1x0FtqoHam9xbaSNfPo6D4Wob9ueOT7
xD6PyzQbOXxFMfmuk8pclT2hH42KNnRiQc+58jZeBFyWvg2HELgVew/WD/czS+YSu8ArYVrFvkug
9Ose1YvMR3au78cSN4gxM4Pmc3pFO+goC9b12b0bdXoxAbenoZUwOrHjQf/blXCsqqc6j1+S5VH2
a0oTAi16RmNwSzYdyfNNiAcqT3dwhi/GqASxDFENgSIOHSM5ach+HPD4ZCKmdsrIhOIFZIXo4dFa
VlDAKaSORg+AAQBwzLeLRSuZajrC8DXMCFvqHKAttzoinBefSEx+LMcTBrZbTO3WRlSJ/zrf+i19
WEJUBo5Iq7LijuPvxxBuzbgvefra8PH1t9HYQbPlkD+5HJ+8uLXwlCMFSvE5+tiQFL6QGFLTdmqA
jHnYZByj8qGCMWmXIZsoDAlY3SNydAuk2kGcPWYxIcssaC56+rXbfx4MzuMZXL2N1Ey97SmU2l1F
XvDSNLrYJF556yWVYOjN7oY0IeRzxj0QiCvayvRtleJp8hityjiJbFh8R2gXwt460QT/ELTC3Hmp
cSYjZUN+9HPQc6LBr7jTnToqlEBryl5sZJzpXY/AUacczCjaPSsWOF+3l6yFpF+WzP5ukn6dFNX2
APWqYXAK8ER6FeJzWPkJAwETub9q4Oown6ZqOvLJsRFoPsBNN4ZlGC3/m8eWZbW4VxXLyOu/9J1p
krcCts4ZP4w9K1WGSms9gs7O/EeEFMyAkDc2gYzVypoAFXF+ox+Fz7i2vuJFJI1Xom1F7OiSmEdk
L0Eru5T9sBAcdhGQkNhKhjrt6oR+YDe7h4jNQlaU3g1s6rVI0naHfokze8FWK0Hqb08NEWHjLklt
XKEdmDur4LqkDU8gfBdYIC1OOhIXGF92XUSe+ERDfFe36kjtx70KQeSyQt6OAwIERCf6GBjzfeAF
uyZyAI4r1sQg6+91hFPVS1tUx01DzSUpyBaEwdp7MOzdPNpHEAN3httydCrHD57ZADHQPbHgFj63
ZmZdafL+XkXBMatQy/pIJn9e+jDfVlu/VT6Q30llg1/Sprv0ur4rtOOpTUFPJuivOjQsmF4nf8BH
pHn/EErWRWA8Nq7WWFzbcTfV6b6ck+csIQVqtDBtBFhyip4B8fqy/rvLkf9fehNQGHx3D/9UuDw9
p89DRKEyb6N2uvjyz3+8/sC3uqXUv1JqpryoaUxYUiyiy+Fr0/7zH9L61XYkLF3avfK1gf6bCsvw
qGciklhuv0tnhz/9XrWElfLr8r3/0oT9Vkv75iL5w2TyfW1t+ek3tW9aYCYFU/psWBDoGP0wwIKJ
DPIgYZuEUJL8Gq8o7g03JU4iHxErDJR5qg7ASDHo4+sXo6Rmha5Z0VVknP74X+43xinSdr5NtFGv
//hCsnwfrib7UprVfABKc00fUR5iG14qWYfX+I2RNerhg6gVlZuKSsHrX9OKuJM8Matrs2rsezuM
cU1m44eQtfrC6eDm1E1y/d29+otSo+Uud/PtB0Jp1OZRY+tIg9r50ZNRGFYlJUvuKqmM9+EYR0ey
VKiONf+PqPNabhzpmu0TVQS8uSUJelISKX+DaLVaMAVX8MDT/wv6zom5GMWopTaSQGBX7syVxHXx
9LccWXiTNbG5TSaSrhbxwa6Pu81gokIObfowSzvcpDRwD2n/VppVjzks/UdscxOFGZqKZeF2UViw
Wz85yCH7tKR4QXQFi1xo96mlktAlSVcXP6pBtcmI5a66yX+CfAbixtgY1UI1mUH1U9GLbYz5ZdLt
p9Q06RZQ2ZkyJI7rprPNJAcaCrNVnQbUNy9tzAuNTt/5WkeHDsWAmOR8Wg4tPBs8mNizmmRQsu5E
l0O2t/EUkRPPmyC1mmKTtN2BYOdunj1tlaN+0rDVPdfRAHkIwdioAyBtE08wk8q0bl8PMQdbC4kw
9KZNmngYY61DH/KFt1YYQMX9Qs5qaKtFmjDKMzxVj6mDiy72hgAPrljBel3c7u4uq2hTK8LBpWBi
3dhjHcStJze6iL672uKzy8QNpupsaNa7BXKpqls6qdIOSVQwz9hJ+AAQ72+SAxyYyz8IHhpk3JSC
ncC0Je3k2UNZciXa0xW3xbEYOD8azePUFuM2QX3elPqmM+mCkhnxZVzHedjFeziFRUHO1lkmFzr5
jpFNnpOKYFSRjgbuPLyD1eBOjDjidd7iGEZRyUIUxoq0tS5nezU66byBe7F1U/evTumZmJ00cDCL
cbF4CHS6/TJUFAwrsJWrfrbJLwzErodQnDSIVxuvopQhJPCCX4XkgLeqTHz8OBEuEd1AAQZFf135
JdYxeg5rL6aPQzcDMSTjQQ/5+zAuFOuwNW7uJB5sjWSATnh6nYTVtJ+s+GrmhKgriyiMc9PV5CFu
6a9uHm8Y38/pYJprgyth7Cp3X5hyE1f1jfop8+C3hb/KIvti4CJF+vPHpSEioWDcJn9jRD43kFPV
xbTCZNjlul7v17WqP5LYPRCXPljmtG1t80Ew7j25g7o0pazQWP0pCH1M0NVAb6Rj9R+4AdczaWKL
UslNKrtLik9hxZaSANEMWw4StK2TbS/m9pzMD+RvXfJM87TRGxMqBtNJX2bfmdmQNuEoSJQgfJwT
/TBE/g0PGyXjLXVqHvqWQbBQFurbzZn71EBXhmeq536Kucz8k1/4Z30Z1z1fdRs0uWMx80KnN5fp
oRlqGsIvKo6fBgkbYLaTlwzwNvUdeFLJ+GS2T46rrJ5QB7YNic6kfXfR3vQ4O7H9cDB92/uROzEa
lnyJ8jgmYKshpvEH22xjg7K1KMRVYEyqivwMYsnaILE0akdDiCtski/h/qquXb9OvfJssZ9aS5dp
THTaqw5VduYfdUEgv3dj+hC5XrW1nbbnn42z0hXHyJqepTDqDSFxMg1oTxvkNGr2kGHt+hyGpHQk
57pRGX/zrjoZofYz5JQO2p12qZPuPvTelj8rOmYjJUYYOj1G6hJ9LoxPjYz+6IyRx9oY/va0wu4S
036C+8eNd8BeXno6DllKOAhx5BFYJLsKT3TihifyesVe74tLlpr+qRxhsvEN+f8fdQqTTK0Q8KuW
TybnafGDIGSzyudy2FiZjejRR9XG5SBKSW1Unu3l/xwrtYLIRj7SzOajtKfiUHMKJl8LpD2EoICr
4QulaAY14JMheK6iludUVNUPkzkT8Fr+L0ox63GfW2Go0anw5Jf+e+NanNwpodiVwxQB3oiuXpKg
z4UD3AXDeNYabvddrsbj77vGZJRY92KqnpePqjp6KTNTbGKvoGQYFfO5bPL60iWgmZb36tQVN8tA
VzB8/Rl9m9Ud5Eg4FnG07RMyLqCp10Phc3JaqMQ4HYrj7//9966+NGEkjWFtpACExfywxl1Un6rM
yHbQFe6k5qhwMUP7iDUbwb2x/3lx9CnpWnl1PSMltoXkaLqeQ06vo+Aq8+t9NgL7ShOLB2Y8X2Gz
rsq0JCoH2OgtbP13z5HlDwWWuGGnLsm/jQTAZ1z23n3U7HJrJAqwWeEUZ620RYCcMuxMXikb5VYs
hjrpfwNjH1s9/2kH7W8Tl8NrXhIKKkNqllKqKegC7o4hL5Ndx5bqVsQ+Eo/5l3Jfl3JSMDvS07Q9
rdyHfuK+MlDOcNOT6F9Eh/rZbsdV1akXGtON5zj00zVQxfIuaqxyVmsBjIA/v5WucXVkFFPeK5Ir
tYPgeifDvbc+tB0omMYnS4/NaEzLueKFu6H6HL/wAa50M+++Jzd9K8r5NkaVPGgZSnWcgiPrm7/1
yF62SCaXHaMrTlk7LQnHyNk5Wcygr2vdbqRRZ00vON8peIhBkVCA2AKNaNISra8zSYfT6jVKLuaR
xOkR2wUstdG134Xqdi7i319+mNpyzTZPVUIjsFt3YuO3HkEk/FG4v6yrZ11Lu8p2ZnFIXQ5lc8k3
ShdttCEnL46W2dhHyqYFVyYsIvAH+iUXdrVt88h7XFARG1ovlmoiSV9lJZONyIz5lutE8aJPz4Hu
gMwVb20jNq40PtMCnlQ/5O29jeZXahND4K0QHcl0E/qcDMSkJteP9FagrLkUeacQOPIwsXCn1NVa
dsNb3oiP5rdSxFxo4rGN11fKdFdlwDcZCG8xJETF7qOU5cswFNVzVI2HiRt5IeprVbVXBHu2AOMP
eLoXaqO0VdkJdpO+RF3hVuYaDsC4v1HTiofSgQnJWtAlyRpae6zTr9WQtOeyxqkfRUdRs5hbN6G8
xrSh4v5HfEaKmU+jX85E1es1/3RDM9KdU0sPkRBk5aDIlbLOexhIEO10bZOF/XyZkyS5oq7cE9uW
ONq/vXkhgVrNe+ZEHkNFC4NhMGa4y/WuH/EUdHambcE/dVcowG9er9gJ2+qhUKiYoQGpbHCv8zCZ
D3Xm/Wkrp96XRH2nIZJB5js69SL0wLAENVZiZJmknkaDy0O3qu6ZTaC1b+jQ9HmE+mFePdK5yr0h
j+6QyKOHfARqAQbG/9Vdr8PF69z8NGfhnaxZytMGJctrh0d9ZDgrPesdQ35/DDH/PLVF+GbYPiy3
ZXhGdtUeft/0mXXxa2obM+ur0mcPVthkPLcabqgoRZrSPJo1+MG9VTmMNagHHPWVV587OIhgyyjr
bfl5VZ7Xb2MKudcmgQi2UE1HqYbR33t7CUwO3kc0KXooq7C7/75J2NB6XnIiG+VfhJlbV4Lbd7N3
lvZc8zGyc6QQcrQ7a05Iro3tYw4A/J7FthvAUlBBbeXDbZ5O9iTap5gdWN6X6TnKJwYybtZXchdf
VizWfsbvDTGbBHHeLWCLgbFVGKztTeUC4OWNCfRvm/pLOHDiScIxbHHOO8MFdT1jlKiQjzray6OM
lXgUXzPLbWGLMW2lSfwe8R062U6prRkVovdY72t6bTT78PtR0c37xIDi5o3Z+KjXIxFIPsupcmvX
CWbuSIP1PhEd2/ZVX15DISEfqy16scXfzztWqAUui6RjH9rZRUNwuQjoSRe2wWWcXsD2/r9frVmq
szVYPktZuk0IEj3vv8/H7MuHf9//3+eUuJT9QTcA+/BH/O/Dv3/yf78nCcnTwUs9/f6SG07GyfO4
elIGr7rFpV8tb37ftbDt1wx3NbDLBsb570d+PycmJMhac/k9lpl6//v0uuNlK1Q74uPgi9RmbzXV
dIn6rOJR45ZfyxcItIdX+/cD7d3Ww+hRmX0B7E6Gp9gozqkhi8ffN9jPWFSZZXwYimmXImu/EA5I
70kCJ2V5r5eG+Uz8TzktPkM/v5hz0j8ru+zgAVjreGnNiF33RiDBuxNzRKbyrKff9/S8hMfYhwOt
KnwQgds6OAUZp2h5twdvfYe0wtqmOo/8VUyiWXvhlZKQ9A29LwMSkJr7m0u4EpvMIdI18OwQv0au
hrIiByp99DEY95/1RKVvbd7LznqKY+48aWQ1DMDE2VnZb8cI64qRguhs1hhmr67efGp2dOHAv69i
432cHWvTt/GV+rxiFa1A02xaz0HzRKWLVabQriGtdGF4bI2lujjVVjZ0sIMX0pkB7iRGjOUSYmg4
dvHQrFr+lZorQ0os0kNfwussO6Ib1E4clNCh5IvJCWDyHlgQmRTaAkovOkKeI3G3VVxcWQFNO00D
9Jg892VkBmlIwh4zJ/vrWaPhvfnpspI7JkRkt1NnaRMAdlMLwbqJTi4zA5tT/555JX7cnFtC1A6H
cFCUCDW7oUbqdtvWCepIf7QToq64Re6klbW2ufHUoZZueHNz7RtF4stKFDVcS/uhAdWmHaPDWHpB
1XXbydTCs6aynWgBQUsIpkReJZVges6JPWHbw84+CruTsvNyU7vEq+Yh3ojUCE81XXyR9Ogk0NI/
v6OPPtvx2tAaqP3ZJzxFEDwpDS05KSbpiD7IIjwePvWPemXTRscQIZhquw4XiVoKT0M5X93xOxvF
ex9y3pmQiML5E9RKoNnk6M0oW/v6h1lo33MPvegRjl+7Sj26ueL6k+r1ZlfnoBbl/M9Iy38i6b+d
qn7RoVStkvLB1rt/hiu2bc3c3vrlS5jUH3RnneYSTNhksCCzaRejc/1mR3229xm/WSKbVydmxZZ7
vGCtSR5yjz1pWAwgbEe13FWDoeGqNrvxM5TJdxTB1TENSnQ1ayc7/agrXiFtPKVbtjn/mPhX+OzO
/HebI5QV7ICHTuugOjbvMtZPBA1JGMbTqZXE2IiqADfWE/tgM9FrA3eBwnr0RdLuei25ZQbEHi00
QDy2xcOcllQbaF9RW35iOdKBFiASQOIdgtmJ3lIfGpztUneVkKfKn3uLo2YllLe15x3Xbn8aONac
OtQGBOOWLUaCaUsH8xfQqf2TU6G9KgsSzR0vQ5B4q3xU/1C7tBWWHCbTtlBBlbofGg7A0EcdaCx3
Wi8xlzWuia3f3VwxF280gRe6mexqPfyOMvmeTN1j3aiRBXh2yHI3XttsSVCtKiDnazEiS/eaCrc2
nZ4AlJuTnDxnHUsg553bwhpq4AZ6vJLyRvsyWsbbigLxZjqKtnQeNVxhyjL4OeECJN9kXLhKf3RV
H0VV9CSxyjrIqEdcJQ0qXGnl69Y0/mlDMHQgBRtq4eiE+VtplCdNausQqNvKgswUSkKWZpTDaw+Z
fNTIQuMb+GDO/VFUNm7s0r9l4T4mF/tUdVkAwNcOwpjRmMJocVRh9hKr+W55rhckHWPuYhwAqQY1
gVx64Mmu3tHwxUnMysCetw9zQVGAisUlayMWOKGh3sj0BeacvpjlFFKkTq2SlcUYMPYelFN0Hed7
4uXncBfEXmfRijnHe6NQ0QmsJU4j2uby4mEi77qZ3ApPQ+mc7VKcqNGE41e3Oo6UsUBh0x711nd3
xVj9eBFQMSKz6TZrgEsDTFu5kfk68HXpFm6GPDMEr2Xd4unqA3/E+FzZNV9Zbq+rJHd2leu+yrKO
7xhyktL6xOioH4fCi59kYj2wq+eqgu+w9g36xy2rfKpzjn6zaG5yoRNTXcUqamPlgg/TxYeVpJjh
3hwB1NDhAbqEg5qxtYqa2pi0jrfj8JHb+S3Ti/LN75tzN/LY8AbnVcvse4/LZNPlrMIoRaYUcyQl
D3VkhwOsZ56XlGqYxqGkznFr+I82Qnbvxu5GN4uMUXJh0dTVj0rpxMpmEz+g4d1lSxmKbj/bleCA
nJa3CcAf1agImflQvLUpUAsleZmWbggHoDu6jlG90nvJM9QLjxVdg878LlJxKnL8ip6tWKGO8Bva
IrkiPXw2/ArZhB5wC9M7KMKG0k/66M2hoEuhyXh4QmMZGl7ylKhssTK6wEF5Rs5Ar/wSTInfcBvN
cxmvnTjDFgfYvI+Og862TIjhQbPVMwasZiUjOrqIYrwOzV2OBs4ilypwUHqrWvPmldPw+FD6oYg8
+2I5nBkmucAVSvoytEkPWsn44TDhzzEQrioxDl2ebtKBSKHe87zSdKQtJn8katEcKcVAXau0W+o4
LzS3kgaIHfpEMl4wAC4AbkAHotAjGDXnMtpufNWq5nlOrDcUXHdXd5xpIEUv0z35FVRCnu4dfq9Z
bzkaq4fZb15Kln6bJfbJHbNdATdYUzu2F74a9zGOVFag2mFS2EdbWX8KOX+Zcz6svdg+iM6kftf3
gPklI3dhNLvI8zRuazEUNzxe2DIeG2e6t0YK3ccxnlLKSPCl6BqG4A2WV3Or2GNzfMj9PevS5zzf
TmnbP7WlcRo77c5CNNpTa+Gm6WKv1SQtHs02dvgpdZaFfFLH13yAtmoZwJTMKg5mbyypoY7e/Fy8
ttDYy9RRRG/HN9dtLDyn6q0Q/iciG4s+mTzjd6bIvXOsg1a/WQJIXpG4IztwxgLpfKG4UoEh1Mly
+OZDSDmG/XDDVqf2sW+v9nZX19ds+YNRDwGxcRlMOlONSJG/dDvemi1FCxkvGoeTEK2g2k7rMEiG
hfeip0PEMdf6sKmPeuSFFyrbByka0ifhG9tM9fu00nA0U06fm9DDJ6/6wu6Algi4IutbbGg1n5s5
744yvjE74OXSiHXnVgxBiFN+qeJLVzc3Rb4YDVSsB+yzILLPcZ5+Dxp31KrWn5xJe/Hp8wVHmIl1
zz0ZLGnnbnUx6HRvsz1wvEPtj87T6HXBFC2qCpTCzH+l8/vcuNzjy256TPxPkfFQC00s3L0FhbAH
zZuS/kUX3CqMIBue4Y89JixNQzMpkjRH62fLLbh09o7pv7Qx/jY6MMhrM4+1375X56vQN5Dv4vFD
Fo12maX7x3Hiv/SUgLY6lc78CQL7qZlwijhJ+ub2HCqrWccYFz9oM9M/9D5sn039ULQmIarY+cvJ
AOb3qYwXoLwvJlxPzsodze9KCGCnJXCukbaGkqufmwior9DSPprBR2rRP+tejIC4ab+qpQvNRuuO
VkexTThIa092HP60q23DyHxG0kaH5lafxUaQe/5f6VR/eq9+MllA+S6tWNX0xGC9tzIh917FaJAp
rM1MVVAZFx8t2mIz+j9ox/k20Q2GHyLjyMZ2UcqjVXzWfq2vQ2KZ8GOr9GGKwl1FqJnIjUdV0rxA
hcYYGFELHcaQ8gFUdifwA3aFBvcb0WfmSwHC+caKkW0SDNd+iHjcOy7bmK3RtGwbHPEzR4BhGyRC
iQa0mT3u0SQMtRUdoWYQNT3nVBo6sPwwGvlya/AAa+p+yw0MTyarvDWEhIuuj8Wp6pM9buMioL+i
26oS0PG349Rk6fv43+CV7ZMWnarB8oKm0fmp0wEdiISWe6HOCk5VoJLlK/sa/dc6WaQjo6m5cQRj
XTPkSn1c1Ub3FZcaBB3TpmmMo0C7nKfiZUFQFsYVa6AKPNqF2RYe4VdAGgXIa4Z1uul6eiNjtENQ
iX+QK+wVxhFwV9qtSQmZF9lgHhKUyJXGcCQ5D7A7UzupqA3G/TmfQJdd0r62V7nCdg/AMd7mIjyX
YKXXThWD9aVSN9aAiyVGSRu2nOK1X9tUL6HfMME3+NsZIlceZi1OheeJAqsdQ4VCbEs+Q7070B+d
HMssPhbczUXYdseaLoeV6eX5Rpu5eRDMXyei4+Iv2ZyVfb+JC5y39cKprLMr3uTL7/VLAQAbQ7Te
lYpxSWY8YCr9R6s+vMR+mUomQOoecKGamtpldvvSIvmsfC06GL77ZQzhc+UqL4hSynyoz4ZQlJO+
GK1bEg36Rc9zhbHxYJZRD+WeRUyVaZIVpHabbfmUWXO4pw683eSF+xVN/kuWCqRp2AkrubMSs90V
Ekedxlw7yU1iyedJuiQ8w6WVYE7faTehv3CE258vLsikStqVnvsZ3Er7Tx7W//LEvoqq/cJpZD5C
jwfhXCttM5a05GSoqH3fOZsR4rBPq4M3eAE7ZVItzlId8GpqZnZNBgRRU/34Bc+dNDSwHuW7SMN2
pXOrMOAoHfRBPbnaWals3kO6Tba2Nj8r1fJqkNG2S6NvYTvqGg8qGH3zb1WTW+QkVx30L5rB/1Tt
/DX3jgVaXSUkatIPDpUWpDy8uY4DQimr+QaZouRpyoRVoGXMon3jjP0FCjBgsT1tHMMe17QDmzC8
+z+YBRA0QZlZykmuyNYrm8z9wdD1ZNOSYqELcVJrK0HQrTnRrOGwXIoEjBaJrwU31vvH3zc9zzBs
ilQgRNPemtWRtCZmovSVR77YiIHjYJrr96FAni7YeLpe5+zI7HRcptFDFWvvs0M6wKjlzrXmLwz4
ykkvU6TJY5K1nx6kZDV42jEfdhZS3bapoo+0l1sXCg0gNb4A1q5/i6m5pPkkDvVMz6yZ0r7aNU8g
ZrJtvDjeS+6bYItB3AICOSSs72aLxewY7ksd4xzgafAeXCIprZI446P3KR5N6E+VoDNp7+euQUon
hjPY8Wboy7sPGdULdbnrPO0bmWBvIfmsCqOlAIzGiqU80nNHe621y4+pFRtuuw8epzue7MgHtj5f
NN2uMJE5Z9CDDomknUtZDa0iHubCPGASVTSADW+SdZRv8TUMufVp6jg2vbR4kex3LPYOu7jNrUNY
Ox/YkOvjABDLMZskoGkG6duK3+vxRSDrPDSUyj6Csi9xW2V7MkHQxKPcWQ341nuL7SwpsnmtHXKn
v+G4/ylYunWcyYMhGr5rt78mSQr9u4I273M8KWB/sLu0hh1Ge7I8STkEneE8FkCZM5c7xZCDYwNh
QpKEE0bD+X3bxWXFOgLfsc6VFYblKepNngs2j3GRuwfPCNF2dcq79X4/6gBEbEh/svfj9WwOsCgF
JwPjX+0DnWRRsOGwZu9z+g7p7K1BETXqs4PLsrLHNiG/4jzQP/egcP4FQ4tbhrpvhrV6i7BIIZwK
D+ko+Hd2EJClzy1Fete4SUeiK0Bra1+nxgTmOzx8GRQ6GqoTuhQhQP8wwpk4DojC5GEYaOMwFx8K
D1MHQYFB1usDTXT7qkyjjTnTpZ2p4a6jlYLEU1pLDERkNEwqF9M4rSB+X+sg8lxMJZGPkoXPHvP7
g+yxj1drc+iMANrFHzDC5vquR81rwsn0wJ502nQaYkLERvJc0OXAsyKwS+c9yx2Akv1LTHU6tuNV
XTvjTUU8nRUmTeK0CEYdzz97fsccYGHr1tNjy3IB9g5nIds4aXr31xnsGn78FxC3YU+VQUwyCZ4b
5kGejEPzRzUq2WeNfuJm8mmH9stcAbbBJXIKR47umXI6qHslT7acozqPxBfPy09u+znMFGpGlE/B
YBrXyFObFIMD2Q9PAu4MzzKONMwRMUB6B/UQUsW6ivtu7Y+ud84RX8YRUxKlcTCefRINLtkCqDKM
+X1Gd0bmbCuNWIoVmlcfQNCBYNIacOLNALZzbsr2wx9jRaDGd45axBirRTUMPfpvslxKHg9lt2Ij
3+t09gnZN2s0LqprqyheXJwWfaaWV2EaIPDl2gvBvq/2/GyiY5GintiCJsSEVWfDvLF2lwLVdE7X
iDDeytQKCDUUnmX1kJxT5nWOFrRFaUO3N+VCgZpMd21Y/TOoz2gzZ6LeyVYgUXqcqdVQXAACDiwi
0/vU6G3ge3bgsE/bT3XyKps03zlV9pXkbUqij4fYNLFd7xJ4nvNTlMwi4KHH0dNkXaB1ig3bthTU
FPS2LtiryIv03TM8iHVvN2+KowhdBg58o81s4F6emnnvlOoFZmiZ0wdTmciYmHQZWfPcPKYlqE1v
5IvvGf4mKk0ZKsTW7Ik3MUPixvHjXS0Itgr/JnDn3s1KbvMYNn3omv3GYY2PET0JQuHP3OPbMmjk
GqsZBmljmUlR/IjzdYpwSt9eaAP4pCCAGl6f8/HsqIH7Zw9Dc0EvGe2JSuBpH/XaBcjPW1eop1D5
4U5oZRM07b+MAh6uFDotRpafPsZgIoYvc76wmCSjeaYT0zMoNRh0wi2GpAkshOghTEWBiuVCbkXZ
znTvoUycrz6LEarS3Nt2bBqZbRrjKePcyL4iasjJipNhzmJfu+qUVYLCBwXny3aezTGztqT+WAw4
/jqirIQu9low2BAOdjgEztkJANQBZEq14yiA2KrH63boWAbMDAeChU8isviL0vDzRCFRw9n4irPm
FFN2uo9Sl6MzVpxJMhGVIylJuLv6xhgclu4yPVmpezMdk1YGLb2TuDBgA6tuHdvNVqfDCX6K8+ku
DUOhafDjjpYCuhmVT8NYR+t0tnuFiZoFBh2z64rT6olfnE8WrAmj8/bS9XZGhdxvu5RmAUFydn5B
/tUsP6rSPjRpwRYuM34g99CdWc0b5BN4pp1NaM8BjSU9K78gsZh7OegPMOiz7SRpNIk7lW4LK8Xd
yIrOzqPvcXbB0klvj4c8WqmxTLBKRG9UaH1KDhrw6Sl6TwSLZNrj86qBGZAgQYjW+immYtjOEyjm
mCuOYPB0kgaM0j4j4OCY9neeZdsxQUVioagZc7LP5RMUY/OMETKwHIDxZq7jhpuBWsWmL6+8yr47
cz7S0csyfow4BlQ2Y6ikmL129XAXcgth18sY5shTGMmHIUUTHXN7W5i2H+iDQJcT+j8TRRQFkU56
16OEfbTw5bOVdSif79qSqjhJtsiysQbl3As9EypzZfprrozq1Gk37E/4/nCtu3VzrHqeMnXFShvP
1ePowBDT44h6Q0EodLBXhRNxCElqngS4vVYxrDrcXDwa6xJtIVcEoG0hHjNzOwFqz2Kp4REPncfe
0vbuqMlNp9A1U5o8GferDQ7xEfaFfCvVRlk96pG2sOlszIToD81+aIDE92vS+fg7C84O2BhwFnIf
X3HSy1Kka7NPX0toMPjr6ZbuA1LvkMUmK3myRbUHZcwOO1T1mtLT6h7i+mZftptDllFTSPWw1hvv
YVQSCiH9GUoVZIb73JH1YYT/JCXecIv2UVC6+YiCVJKVbiUk4swqeG2D+QHoHVGXCrs4MV6kQ87L
BVSD3tEcxJhsSfdTbNM3Gd/ikCORwfRvdeKSOn6/mWZA2iUxOVJF2aps5LxtO22jiHhzNPLf5/EA
bJcw9wyOpBh2LU6CKqd5Bnj/Yj5NKSGXPunLtORElN7jUJVB0Y3ikIv21OQYXZte38/QXimmy250
QhYrgq3NzmzJR8ex9RGZHsOnYcDI/zKlPm8YDB9Nk7m4c+lUMDWf4y5wJF2zT6JWz0NHvqBo/tiT
8WF177RUcHG3GAJNdtac300yUnl+UxOJ6shgTyBS5sawV9TLfjaMV5u818hY4ZrT0b72IVmiyhif
JgprdCfptqWZ3ek0+1PgmBOqOiz4ElQcXW1rt+MMrlNYRurgsYtdto+YIwK3L5A//GZbM/fJPhs3
aUvJ6dyXw8Ewi63pQkOPMv0Vlq1bJcMucRBIPLv90Rk9fQKlh2a0dzWmkKkFEWJXKA+1/jectX6f
cCZYltAeMRyuv3Tvcohb6732h3zRvRh8uTdGxGoNLS4fMi9gshnXrGsPvJQHWu8DJ+YCrrVdCjLx
HiuBE2Q0FQdUfuSRUYbUind75kA67bqjh47O9dGzRMFD0iUegGQNSGuOrQF8gek54VqgPGpe/11b
WFn4xuDgfgiJBu5KoNmS/tmhRWqM5TU3ZrCH3KPLcv4cXZ5PtXUn7QFyYIYLbTNmuJjIN6KgBczP
KdQSlq1tnCB2mzecLMxSNqGKBpAhz26SGyyFMwafVQ7wkbzY/NkNqCETXyHpWUTyicKwuSs8whpE
ibCqPNU9lN8Mu3E2GudO1kFtduVxon6Eh5+yeQXrpOnlir/xRQ602ivZ33S7eDEcla4abzi67dns
cbQkSmZHz2zf6ybJrsp17qlRb2OdgS4a/HJrxSws/tL68NsTMq/KfKC3iXQruD72fxdhh+1mZjMO
P5N7u+aSbXfym0bGFATebrJphAdXyXTtGp+KGhPwE9OW4FnLREln+7wBRBoYitGm4vGzao7CBlXp
xjVkdb86TDQNrvzRzpdIC6sN3z43QhNLGTmQ8rkELO5vpkL/RzeGNzLEUFG8q2i0S7B+7kQ12wcD
v1QeYnCNs+oWJ4rTDAKX2eNedOLi4MoBi3pL1cjsdwTj9InejmQxGAIdoIsA+9899Zj5MDsc8VH8
YH8w1+zqnK2LTWc3jcybsxyKm1OIc9cjsOueeFMeC56YPf967DiDJNBahRyI088UencUuDaUQm6d
ymBg5XHZCDto8cizgOE/H/NSWIdH1fLwrCP6SQQDGCWkmJ2Nz0liA58sIddyxFw2+MM9rppHMau7
oRNggxf4t2HXYORNsvGr6US88pbbNJCYFEgWXsejwO8+u4lDZmgGnMsxh7X23zpsnqHEvk4+2R4W
c4Ft9Cy8OHJxhscKWG1mjt6MgIZa66wahKYOZc1T0GujVem0T9SzniOdjBaZmzagip27Iv/4zPS+
wImuneWUOFU2uhPSgxMmF2vkiRePvIQSz11BkXbXE3ebfvKfATrS1EllWWvKw5R57pqtJpMPTkNE
FZAAPPewTYmKUvohpvhOr7V0Bba2Xc1Q/jYQJJfRvDo4FS6oNCn7TfJ/7J3HkuPK1p3fRXPcQMJj
oAm9N1Us0z1BdHXXgTcJm8DT6wPPUdz/vyENNNcEQbDYXYZEIvfea32r93zapbMPe85Gk35SM/0d
Hkn3aRJkvCR3oSXDuPxWJmBNrYv3oSd35O4ZF6teTjUwBMbKIOSjcZmNtJJ4q3IPBaf5ZnV4MTMV
7xJL5gugU4RrhjeGGYDzBRt8t52Q1drNMU+yP5qPbdQM59pSRLhvGY+FIcxPBA5Nvw9bHBALPZgx
LTArtrkiUkLWX6MxYLeMCFuh3xszxg4Cuzu0fft7RAq3qIOuxZrrsFyQ87WQo/FpOv02M8JhnZbU
OA4EYX4YUW/mtQZoKVNBLW2W2K/TQ6Ybp57gPW/Cu2zkBNkSUzmxX2QUYNRqq0X2n9r27/RE71mS
MImzxVYWycYzCGSI8X6gT9ZW/99eVY//WKIeY/X9P//H77Ir6Hu8fIdxWfw3t5SFA+n/Trk+xV//
QbmeX/+3u8qw/yVMQacQK5PlCF/Ad/rbXYWHygP0x5ss2I/yVb7yj7/KNP8lHB/lgHBg5pn2zHJq
/qZcC/9fQLF1rFculGZuxP9vTitH57v8F2sRUEiMBpi8fJfv9jQZ/Xczn2ehOA0crCmpPzX0rEIx
0Wmm7WS0mVFCbE+/iWRsD5ov2kNs+mejcv3rEO4bafc7L6ASJ88xf43nA9UtwqV4WAnlVWsHIepH
gtd1RDyHQb18HZ1Q3XEDX3Jz8Fd6rcxNFiLH9OAnLMh9HNMxuwoAtou8sgnHtAnDMgfz1S/pMjR9
DYqm+iYfJHs4aQ4VRU/fld0Xu9rMp8Nn0KfseYzswqAzXHq5tRoVcJrJk+Jh01Q61073o6wDHZgP
FAtQxuGWkCpsCqnYjQUFp4A8dNMSccIMXZyMtPsFF0ocGpysJXIwyq2JKrSxxG5mkB+cEfFoNSNl
K39WQgyxt+66qb9PftCyP6WNW9WOTVhdaWw0P+jveiuHu25TI8WTYpY5KXeXWqNYQbZ2F21ilJ+T
oKyz6VH8DImgdAsjvyS9IBCvJzhbOKkCYRg2+6522j2qdgfCTk5gqxa+Fz6maMA1YildPNZ2g/GX
tmaGQshxbrk1YBOvvV3GhuVCsi+VF+O3rxbKvxDlzzHJ5afVx8jTsFGMlTu7xX2IVm3xKx2CP0Oq
z7nvOPfbxoCoIoLfxL2y63SAB5ijJg5sz+U1I5KPJpq8E2F3ah3N2xRusCssFk62NwRT+QntR0jd
q8BMtqPMK3gfYXFovQkDRBYO3NeIKJHCVTOd6FeRGQz3LO3bDsr+MWAjQ7/uv7RWeU3KuOPOMKu/
sHDdh9xjOSV/dZkk9Tfg0/EQZTYo9dzDxKV1Gq6KCEX82NDptjX0YgN6x8HpfznhXpaIvAd7OsFS
R5XVGvku8bp2D3zrQ0eQQYAGqRpgW82XhgbBpR68S3FtbWP8QALZFVN0VTajZcFVkDcUCJ7bnv3O
6kniQ6rRWjO6HaANaAnTPqXo409WOXKL6oObN9RAPDCdr93cJsRtAHJWBjAfDLA1AH4MdsuePzcZ
vF0zhg/FnHePhnQ3mBS7wgnEThh5t7E0Q+y6fiw+NAMJH0yXnyGg14rdL/OsGxL6WykKfVOOzG+i
YZA/GoP8Vldl3S2JXHFDHv2tFZSpU+FSSds4O3AcvZbql6sRmuFYZnlutEtPQN020MldodWJKM17
IeS9YXBgBVsf4XWV6y+dTKMXCoqfvVdFh6Er+4vrjP1FRF3CB0VcutD6MzfmXyY4pyts7+5FuU0D
bL6XO93N5S2lEvT74VePqfXFsIR+K9NvI4+0I7rJh2WqegtrtjmkoX7v3TrBBBn2j6Ko8402ssOM
G4u8+NwlRadtjs8DqbANSW7MKbucMjqMVXvtvPfITscbJix1w0c03mrgAWzSyUHWB2cd9kVCX55D
0HHQcxxLjSJvuO5Jhc4dPFpDZ0NRj4zmSiRTc42jukfFxC+GSTwC5u9kLflD2WAFDHfD9igQ5D6f
s4PsRuqQOjlmF70WAd1rffRtDBCc1vY8cyXGmS2MK0iMtYqbZmO7Y0N8g3RqPTDV6EtcGyS/mLm2
82RlXUhCRXqhF28dLY3ZzISolGIjPWIme3TP04AmxNnyy1Vn+wzGO+9Ph85Xshvzo43LTJwI+ng4
mpWRnb22yc7PR0h0/nk0MxcSD+vABMvoErljwIioCeL2WJb9zuiz4uTrPZQMlWbJBlcFCJTR/AOH
jb1u5yRbDUvnMXI5NONEr81qMCExr45pnZ5MUTFdHLG3KrMWJ9kScoQcgiiaoDffQlmye6IbYiu2
pXGKEBTtzldj9ZTGCI9R4O9i6eP2FLG/N115sXTRrtKps1/CFG2DU7XmSXcp9wdLZrhL7f5Sdz1I
vnDI99MUvj/PLJdsSaicMKfmDwc8PIZ5NvtZnTWRjhnOdq8v61eIImg5ev6pmPT61cc/hITVZTjQ
6ciE+H8bys9bNx/M0f9AS5BhNis8wPcBVWFp33udFp1yTEj2yrPuzwOEk3qRtQr6jF9AUCj0YJtH
rnYjv5d3tfPlrqOddn8+Z8cEyivVjnPcDTvufswPgw68oYYZo/whfHme6XYMOWIyqq1FrsWq0ojq
3U+GcUBbYSLg4AqtRX137QqJVM5/aTB727QB/UwPCWqE4cX8lB7agmyoXnw+qCt4s+NaeYmzGyvr
r1bW/1wBaaG6/RClDy9zo5OlSnMAbVEwNPUSZIgOdtPRyIjPQnxuwiEe3YvWRAHeFqRtORP7v78h
+eA2RBMS4vKih7flZfQaSpojgSWAu0SpewtVOjHIrdOHH/PuWjjuPmI0fYC0rPGXOVKJ0GnFUX17
HsoMG0hU3vReC67PZ4zqPPZTQWha7Z2k6rttW1W/BmUrNiFD0JOc60TNbZig5jBFcC+xaI0d6rPf
Xd66TFTMDqDHwFi596JVwUdyNbZCeyeomPfDohXzPAUw7iIG9RE/z1/NEKP4o72mNeWf3JxFdkwQ
+Hg5WWbP05JPMgJulI5RXlJdd8YpdqzZPueH2JkdhVvMfsRdq65Zr6XvTHZ24ZQ59+dZzbzHlk7x
SCBwvSX25vlsliMA1OLxRR+SlzYM7a+4BFfYuKV2p/2S46uLw41tuumPrI/XXaKsLyuTknGtGV6F
UU0nlncE8PM/lSfdCcevvse+nfS+PKF+SXC9nMJEQwzdquxWVNwicEiph47wekFDc/iBtPiTINro
2/HUSklKJ7KWESHEidq5fTPsSS99sQa/ebReQJxY3elrJK39L5GBZJz6n+UAzTLEBrFDRDicYhaF
RYikyAprUlG9qt2LjPy9uvLVZwOqFRFvaJ0jKdq3yh9XCBbp5ZXTIZYqP5Wo/Mj0nh8+D3mZFqda
aOwcQhzYxWTEa6S81tIWNiLB5/mEJxR1lSq2aaAP1zLNiRgcsvAbGyfTTmJGGYzm4ec0ePfW7sZ7
bvXqZSqck93Y2kfdq2yf+yndq9m2ktjwOwxXGUcc7Nk7laQ3d6t0X7sxNlSvtBfdle+jl0+aVr2a
ir0HhMabyZst8cdk325XsdqhjHjmGmzLCrNU7BMvG/jd7Xmo46q/yR5SaqjMZPd8zsxta5to0TSn
pP+mcTpdEa11b1zVCyNPzQ/HCGLimXK8WvNpB4htzQjcp4hF8DRV028du+b/6R+5doxuwPt0kyr4
4YTi4Ra69tvC/io7P/tLHy26uRbmTTyFCyAFVLVsAGQ2JHiwGrpKY4bhm8aXLKLgG13ZiXQ/Ezte
757JWT0i1Gvf28j3tq0LNwDVqv1edrSDwNN8pRV8gLixnYs/psPZaTNitOYv+H26ZsWvP6rwbLeu
eYhG0vKMIZRvCeP1U2KBrHqe0qOuL8FQfj7P/MGsb1WanJ5n8ZAOL2lLaxPgA+IcvcUVTTTH4u+j
E0Q8rjrMfwR7HIEXNic3Ff8c/n7NfzkXhTo4/sTFzeu0rH1LSIxd66J4K9uxytapXoVrbYxxRNCv
uFqoGq7PRzQN/uQyafZ1HDlXNEzOVYw21MIJ8A7vV8Ea3RP1YhBqMsjwnflveLBD2qjCDcefHuzB
QfnaWx8TemM30C2y3h9/pk26M2Nk+JF0jB2a/ng/1YxIK1fKX2rndHX2S2sJxmUs4qMHd8v3NFX7
55epBDFfG1OO4VyIe5Egb2HGJ3/V0BgXCASim2u10xnWyE1qwTvOkfHTzkY4VpVfHbnsx8/0zajj
/rUywxMirnKnqgxLZEVQh6owvROAIn6LUDtb+Ic+Gi1goxeE62kAEsZ1THXgiHE7xmW7arqIy1Ak
xdoavOiGcW/YQLmqgdpymgxFfHs+0vvyxQ8Ccsfn55+Huta1vZ3GP//9FEKCrQM74lAL+kRuL+x3
x+CWX0dluZLM795jIZx1iTBp+/yqzg16acjIPVAs34ygL2FRVNXezjDiZMyC0mVjIsfKIyHWE8GQ
OH5Vw4CrWI0lWCcdb/OuLbhtLTpdZ+ehMZxN3A7hnC5tYLcGjVdRH/I21gBL+fDEzEFEu7/P0dNU
6B27Wa6LnHwWlu/zEUMhlu7zGOdQQ1HR3Z4HkQp66xpwI7J6gmNWBHtt8DrIdJVKzn3qJmcS4/GB
+Nnx+dS/n38+AuO3GMK6uhAWDspDqy5wpFByJBpe5dGxfsZW5AK64JNLeBFQDFk2PwZ+pI3O/eTo
9+FEG5VHrT9OxySQaPxVbK7+4wvPlzwPxGgIMtKBpY7KS7HrkCuEVWt6r6GonQFtqPPzkTM/ep5m
HWQ8oxZ/v+L5+lrig8piU72GjVkvGy0Wu2I+NUqa29RSxYLNOjI8sG+HvHPTa+NJ9arH5S1M1bjQ
jbCiRV5mH/oMWxbolc52D8erT4lwjNmaaiIa7+hDLs9XmU2THeU4b2xssqob7yOVA/zQIDYexjR/
XmsXosSIvyCGrUroa4PCdmJ372YFobJpV3wqv3MXtdYEp9oW7QeS32F+urUn56hMRqjPU4fJ10rF
gbN3Lbf4lHG8YYFMVxVb1u2ECf7RtD+bpM/fAQ6kLw1zxOeZSCPjiqjj8TzrPac91xDZZpKLD4Yn
NjZUQNRYWS8wzxD15TzrhAYSqBEG0wcGGcBpMUzxBGtijRlhWThsthgeBMm1Zo1P7GK82dQ/N6d4
6TvE+JVhZV91sJqqzPkiS6tc2dSjZ4P73mV0NPSrBVt7CYRDGxKEs21CsyOQrrkuMJolxsAHeT5Y
QdZcTbMZd2kggG7Mp1HFyLHoSzx0YeBbO4AewUHPwuVkT8ktx/n9ojnAw0aNVNMqrZ2XIhz6y2QZ
h+dZFddi0SMaoKpO0/NgWOm5MvtfBIpNW67E9Pzv5xlGMEEoJoilAF8J+cTDhQer1Mf+u9MwpXhe
9YvoioqNipweFlbIAFjXuo50d9uZY/iZT8YHTkX9VgA1fpV00fPJ1D5SZL57SSDzqsqy8LMZIM2J
MgkOXUe2KPK7aVP7o3tmnkksroeJwLFK98ylxJ1yPjwfPZ8ba/cwVFV+IDbpW0aqOvAeCYRu8M/a
qB13xqgnJLlO9+fv9fwNbWqKnVs2r8/f/t/PPx/lHloHmB+gfXTmDypmlCb8MN0V3K+SpWdGr0YR
dIcUTdOQq/FlRDV+yR11tHpbvTwPVelm5NjW0zqUEjJIF/qkA4fMdIvKddaVhCDYNXp0eR4yY1az
R4MGU9iW5+dBMyN7VUeqW2Yiqc+Zb5PCKS21Fr6jQ+YJ1tgJWFhJWUBgXfpXiHvatslgiEzPV7g+
anVjLKy1Rc1yts9pNFbntPLbc1sW3dmbpK2Q+vLQCO19YaoQ5TivrITBWi6ZUbh0F9y08o4oGt2/
D89TPcc0uqDW+TVMCOL+4yXPFwMAYagzcCewxBBdY0vFB4Ma6HmmcjdHPj1/oSPpq56skTsfZ7QQ
hm1iGIglO81Ztm7UHmyvnz4ipzq6nTG8GMYgXpwSD1QXTx9BwCo2DZilnqcGkp1VRwrqykr9z9bs
8oerVLCJe81aPU/LSOvPXhx+xqlLqvB8aFGLT12XvBiNCYfC1a6aPmG/kJ6+1wsRPjRNJTvMuoBs
+mruvDr+qmePAbWd+LZzP36x/k2ndviNZT5/qKhx9lWtCLcOguS9zwy5q+sI3mFQp+9jk2sbENWI
LRst3BdxrW0MVDd2W5IAN5nVpiZsrwn0S4FIToIz/3TdT09FiF9nX1xeOD/4e8kN5k1UCUhgj0wQ
UWHkBgATL+0XGbooD/j2iprV2dgoyrE/jeADnWRuPgPqzl00S9j+jX3SEIicIuxZwLcfJ1bFdgRj
2+rJuLD9qr57BSUMAO3hEPBDaiQtnpNdmzbWWeLRmAbd2ZqJ8Z5b6L5yFyqRYWLNkoVJcHAWLWOl
+adpJJAag7ZYdtb4qVvBX06tB0u7yn7mIFJSHHIoFcUOj1ZzNCOEmAWRy5VDn4Bwhm6N2a1A3ME4
cYgYRjaZmRxVWvZr3r5tG1DJp072FidVxpDVWok6CU5+a/6oDDv/FDYgpynwp/PgfxWTGb3Z1beM
m/wTjrQk0JEYaZfcwqUM9ObQWt6wQQwgtq7I3WWVQ5XP6fsl6Udrsv+tjbTe1iFAKMxDx8i7pEXn
XtiI/tVYE3ehTvbrKaKEbQZzpiN9OMJ6c+0xZjjZre2uaS9R+SdG/XqJ/JaA2EbvNzRQsxtvcH4L
21DfTBK3juDm4ToDWci1vEKvT15If8QF7hjvuPD9dYt13q20/uKbXsZ0DtRqZhzqoie70hrrddMt
ueLaSwnxYuGH7F0wqAHjlaeqtF7typi2eUx9GWduujbmUaAsqldsGe/ED8Xkn4Pf8qXL8oTdiXCd
ZEcnF4RIGpyLdKILq5zTVDV0ATvhYZtVv0SY2HfbwiJE1O095pLMcv9DkpzI7bs/1Z60bigCv4Z4
eAcpqtMcg/2Vth7Fhq6ABY3pX5VU2SkDdqE3RrnsElcug9zEz1v6F8hDydobUpREk3Mb/IqZTfBN
xGe811MdVa2pYUgjJdCbqOzKhhslyoBN3vBf+/pe9Ga7H/SMFRYNM/L3Yzn12F4lGtBSEgLg/GEc
WeGhSKDmk+k7KAy7A52gPDBgTTYT7CX5qAc+TrGj55chM+8MvvPtpCO/Q5P/nibFwjES5CSog1dO
g1VmYrex5/ZA+KQPXKv8lqrxdq5VvtNFhOqETA5DVEo9Xs/6BfdH3rb6rQ9jezWVKEaQYWYXahUG
pVjYxBafGTMWMCiTuDYYKq+9fogd7KetmABVjjM9r+sgjUbZhiEX9hN0AuxgimLntNGaarFZGZkT
HKFE08hDW9WwFPRpcm2LsKdJUzYLv4phsljDVzDb9vwEpR9uCiZCAaCURAc5Atprigr8bLEDqoOq
FI1ZvRRInETXiLXChbcwyVhdNgPUQIyWAKXY99D0PdN92SErYKcYolEC3HITidi0hX2MSwJLDT/H
SBPwbbEMFVkm9zQVmPmgS+4j/mK+TO/M+mY0HFcsZrMN6iZS4S15EEFvLYZEMttmU1gXzfQg9fWN
bnh6QR83PbTn+LiwVoYep7tUDOqiJ8bNyhnWV115ytSd5unWbLq1FTQxIc4l8jSIiDuYbXt2hwcz
aOXZs6V+s3Pbvir/VI6MxeyWTxZjTfoNrYYhsTwnqvmhwffiUsh9ZIVLH93BLQdvW4hK26Ie5TPk
oC6pxUur9nqV7PCPl5u6nthNWdNGKOevTNf7q66zpXItvd57jOH6Gt2x4XCxxQOWESm2PZBVHSmS
GsKQbZNIl1OIOzRnU8zljuHLno221gBNweqPUYfi305aboa52+29XK+2eNo8RNHWKxI64pawH2AV
9719iXRMOjCgg04YNH7Du+W+ZVHoIIlqHnVE34Ih4UYrCS4h+iP80YbAdQ16EuwXf0VKY5NqyvF1
VnFADkHwXSp3CwSgt83+bhIzvEjYXlRJ9uGjiz5qTmiuZD/siRHozwlDUFiAdXDt5A+AIuDGJ2m+
KushrdLG5oZ9Fd2a+CitBOnErjFzcjtTQks9JL87U4ZvAyaCrTE5YjVA0ls6RaUf0gYbegf/r9OM
4AebnUUQSFzfmAicMb4bkMyPQ+syOB3rne50dwDgNSrhfNprIzptiXzS7vV8b3riyF/1qlu6ArkN
XsrTEK5ySwnOYLU2wL5/IrHijtE1/sGqKrGtGhKFhw30ZOc6uNOVrLjxpcrYmoINWMpcGNtO7yby
dh1Yi7Z+d3Dy7zvfKdfpQy/yL8F9l/QrVuZEst9s7R8kX6zy2mFuGVbBdr7noIBdZ2mV74YwR4RZ
CGSOU6Ut+GRAHWCJJdLMx5FofA/QdKivPTIP6hBJcRD+8IOmXqkOsXqt4n2ciK8gYJjolcNbD7Ry
GY9/9U5bbUw/c5HkmTu9t5yTIZC84C85ojLbRzqRQDKoIBMxDD8zPRw2vVLjbbRMfFaFKB4Wk426
0d4ZqnjhKK/AscZlaYenWBNw2BU3N9fqjqn0nRX55mrjgPgi64yQX6PA42KFH21nftVZ8OJH381k
z3ZJIogr5yAN07sVmi3XBtZocjFc432E37M01DehzeDiAXE8YIlFWLxhCAgH8zri7RhxIaUq3kqw
LfNp0CHzHaWzBqLf8kEorlkQ5zf8mzHo69QAI+f2j5kgHY/yEGGNkJFvQg1HgUaUMyzsKH2vKwGo
fHz3GZ4fm0hP3m16Z4zfEv0c5LW9LWXI5iPtqoujLYkHURsYduhz205cqjQ0WWGnrFq7kakvn08S
6jdf1j505/k1IkjEBb3jXgdtcexYLVEA3oum7jZRy4w4LcWJBqt3oSqSp7yEAz4oHXOKZp/jUBFv
zzTjEHq9OjwfBS6PYgbxa2WhBB0aVYCRjgigLw1AE/gysvjVG3OcDm7uLcecOY/RJXevreZIGQa8
LmgePQXJb3X2ezLhOGPsxzINMAr8oZ8cs/KVQaKBMrj0cKSa74ze46P0qmwDDRCMAp/Ya+m1f9Ve
Oq1liSnHNqqjI4meYdLKpiCMw5Mse3icYdcCj5l+jwZYTu/T6uTNSDHmgmiBjz1qHUCEWaVZGt3x
ebAbrTsmJk6OEtL7zof4RKS4cx1PBtgc3E+4AUafnCiM0P6BVB3CWBoF2CVwx7NXWxjlsMqyS6D3
T8TN9dklfz4CPUJXTE0FtELUIc7MusTc+1rJ6SI77t51NXWrxg3aa2l+aWnuX9MxnlaoyRm9G94b
HbnxFGbXeG4llLSuGLyY0a5WpFp0xp1nmlUs7GS7c71xBJxXvtKR/YCG3m8QmB/qDtczIomRrkxl
bYvcI34mcoYDdFBjUda+hmyRLQzbNSgEdgI0z3S/w0Zbp+GQIMjcKmP6Lul5MmttsKaQjrCuMyPe
BEBi2l78hM6+TWNC17mq1C7rTijyk52tWyvdtAMm1DWrv9EunFzK1zwj2Gss78zks/3wWWEtKZTs
2fGYCWgXBmOxltOL5Z6vqntX+/kxEeElsc3bpOFjig1gfqEbrBBhR9AHvpLU7rae5s65XbgZCxch
rts5LXfD36Q352dJvPuyj0BntFr72xx0PJWhPKeh+1rOfRt0bktXKLqOISTGgPvFsc16wK6jcRtj
l52/5u9Do36PgmFY5nVJagjK/A0OJJ6yPpH5hrvY1e7m1CFkiJIPfDlnMzZPZVRhafKGai3S8izz
7tVEn3qZUu19jBvsc5Hw1raT7c3azI6Vm76AtXHAqtKzLscBiaMLIZBhNEtqnF/yXtvFCFdXVajZ
uNur+pYqByN18aNEgbdOevNh23V+MTNn23eu2jMVXUXaWHBHcXdhUTF6c9XbqA32KYndFARh6W8H
CsdVLtvjYOPVTMCkbvLB/VZYdq9C5egB+lVvlzNTRU7XYc5Rh3tGhpQxB10kK1JU38ZUz28MNm9o
eJx9U7I5WQwRdAMYmGLhYgxcODCJ8aibO0dHdtoY3KCIUVYb3dkTj/7ha92rno0JBj+GfRARYf2m
nbuzFVFNed+/sIj8oYA78fk1j87A/tgFkLvp7eTLzwyifizxAheHHwD3vA/ruekt6qqyOlP6ojFF
N8IyPsfyhCbpCvbGyaPyJXPhs7rerH0ds6PubUukxW8TKN11ZtrfruFhiUkpG2wGzyVd8yXoFXED
wf9bjIW9GFiuVyLJzEsw31rpfO/CMKVtjxVRywD/5eR+ajFcDV267qtrGO+qp8SachSygaWB58WM
EiBkSKsSbrGuv8wjsi1hECfRSZ82UvORCk3A2GUF9cYWvIBDjFwJTtgqtI+SD15se6AEO/2oWhGu
4iwddsk4d4JMiAxIM+l7RWimUoe9oR90OQY26voS99tCtaA/wyK7sDbjYghQWiSRn5EUIWsyNVDa
SyyObGy8jec36mG74y+/q7vfnWzPKvrWDaVdndJ7i/uLZjFnlFaB9hO31tq0RHJyPXsbdLDsMlSC
b6osfjRx3LJTVx7Ng5QBkFF/ji7DGNqY9UkIvT67yWzZ8JIP0dryiOP2RB4W27yaUKxIxxYBbWgP
/yFfpSKML3RIfZQuTrNG5F9+sok65lkSPbDr/pQtOJ0cv3LpVe7F0EBkBmOtE7NQmo8xQZeLO7h5
xytwbgmOsbLurnvB+GLQ0FzboXqzVeouB098E+E03DGCE/yHyfc3dq712Avz4WBBNfp2aYQGsrhi
ZCk0RwE8fO6YRGn2p5+Q+sfVE3qRYjfXUszeab1PQ4UlMQ/NvcBoZRCyeXICxC+u3n4DO3+dfCCc
w0RmW9zTxo5ZvPdjHtB6VgGwca36jC2cmsh3wVJ6P2TX0FSh6q8L7m5mdNJjdaiU66/7OHzv3XHt
mJl5bNADS01JWmMtsBWj7nDENqt6oEJi6dHTwd5Sz5UHdn6U/pkmykMxH9roITMYwkV1qQvMAX4R
v9J2daMd1Px2H6CAX3paTnCP01cH1GLYEeoOwuffD+ltxmxiwfDoqNKJNWtfBoY9enWs6NbUmPiM
Qf+T9GNynsxh9iz7G2lvjd5R+DyG8aGNfb3VbURmGtygrBLjLoKlBDM9uHKLnfAidtiQrX4FVk5D
Y/O/D+Tq1KvScPVlYyX+Et85C3e5trUw3ItYAiQeiv4+N/B+OEWvbpXIum1Tk6015dh8iVBiiJG1
r6FE6V7WMPzoDktI1K56b0t3rapO/hQ2vq3GKfxdGcv3ClrLDRPXpaSosRnX7S2Ko1qwKSLMggEs
sWKU9dlJYFujWePQlaSzeaK8oJ1pTLBcQYmI3jHexmWe9tqaMVUFDsQz7l5qs1Viz6SF4FmcliXO
L/dWSUHhOr26e5o5Lrk2DGghjGSDiQXe9pNNO5h//BGvVm27dz8hdj3iLc9oeuEbF95txOHDvaZK
V0lSYGQHuLCYCIF68RinvbDSOMuUCRCoXgtnsvL8TVQk/jWqC6ICheUtuzwcUBfmzu15IPnsgRgU
pYPt3yxtfGkiQFN9rAhg0SHm584JBTdO5PScu/EOLNkR8RKbG2rNZROhRsURiwgdX1PbAKwpkJLI
lhBANA9HUpLwtenIoKrhnAk4Ual8szttuBeASLdkbUlCnvjNUyWv0PNeEWLy6yboNnZ0+ZEpMEqI
aYCuRKHph8RLfwaFXl+sChXY/H5GJp7IRNe3tF1hpvm69ZYLpmJNFf3CbMWwp2iv0VgYx1joBlJA
+yeJXEi+4FfS86hoarXH0NcGZDhfSQJfOBL+tMWhueoGhjJFSLveK92/zNS/YLSI6NVEZKVU3sy9
rJmvw2eKWnnsifQh6pKsn7CpoyXd8ZlFm3wVbutuhRZor/okfk1B6Z1KMWqvE02CNepVcx2DxmUz
FqqlXcBLDl31sw8Mr1723xFm5JwcldRJzSMcGaLEYHnFSBNWMmChTSlzLYs/f00704dfyNU7IhNz
3g1PmrtC5XTGKpFCVRyTLaTdZlHl4U+8kUDmrMAGiSXvbtMC6ZLm76bPV5YuhzNMk1PlmtVLfU70
+WI1CirCCiXf0JmYSn8Cp+V7Zm1Ar1eHp2OyFYkmXmlpZrDShWPuesv6ju0+Av8pTpVhpG8aGTNa
7GH8B/CtjJ56JOz8dWwgq2hHAoR0CnV0M9wfdN3G357PiM+uc5cQ97uz3rGaWlJ+Mddm4tlov6vJ
URfKtIVQd1DVkJZ97Qcz8G5n5ANpYmnE8NbbOFPVHqf/xd6Z7EbOZFn6VRq1bmbTOBjJQlctfB7k
rsklRcSGUCgUnGfjYHz6/qjIKuRfQANZi971JgAPl1wuF2l27d5zvkNKE9gQFhU4Q1yqdDi48Rt6
NiyRLfFeRilv7jIITtuR6AfjJfcLCzhD3VzLxGyuArTMrjoPtK4AxUUKKsYkv8V2zwBgjsQ1s5n/
eEscEiNFLKpWqe9ZCxhYuy6eHHJMJ09dJ1moK0MndTVgj3ccBk+AgQHOREDmcVDAgKU4wc2ENBPC
LLXpL8yh+uKRYRb0qQmsqR2AsLOfiMn4ntiehx+mtq+JNCDFkyqcQ3qP5K7vXye2z26a+3XXEx5H
JDfa259JzdRsqp1Vq23rLmcNu0pRtLseXf9qkdhz0ghN8AU1f0KrNZGQzT8GVrg/j9qRN2PWz41J
wAFAqWS7TIFHC54kOWjZm7YSfbXk7FznJnSu3qL5nHqOCGaGRS3nxl+NPsrqAlQrxyk63GPLPeqO
9ckIvUfo7pRzxQiZaAkMzaTqtoPyEK3qoD+atvMmqiK7et1U35UsNlZemXsIsQLDFP50hrTo/eCj
h03/PYq732ZRD/vYhgeUtWRxIL9jXW5Fv0WRQzqdfSwxzT3XkLa2HAEitq36nM4sJln3kqOnBNHl
qFc/wuul3eabC+Hx1GreWdMx8qU3pk59rUBEd035aBCcdupw/zlFAvp5gIueUpWc+yZvcfYybqUo
dbpC7P2IBI3YAKAFb/RHZmTNs82KiJNtD8R2OA2eN12orcotx3L/pfYBtc5uWv8m5Q29IS/CKD6A
gb5RifzttU372iusa9DiV9kSx5YKG0CCgyG3KqxHZULdoUzrGQVN104Y79oldTgXFj1g5GKOQhLD
0vce25SQQBb0tWkmEGdB2l+wl+7s1nT2ccgBwO3S+VqhHtgoy3DejHA6KMpU0/FB2oEVO0sfRy8O
TFzd62yski1/Wudk+PEvWONHVo/2OAZRtJrboT7H7BOLAGTs1hunDNObnVgllEEWYJTEmPb9ojwb
3pTeJpdwq9gnySqvLZq9AS29GQn2puhFjbvXf8qa/GFmcXI4Kd2nSRsdiT9DXDzZGxSozmPt9eIG
FxeX76jLreuoHyGHjISYjaucwA/UvbMtdEp10NvqmQTd2qzEMXSZKLn2D9E8mn2tn12VisfYxJmf
5NMNIYxeRx091BrqeInL2qK7Y7cqvQLl8Z4FFTUZaR7U9MhITgmfBcN3aZ/7gnJw4vf0gEg91GUy
PhLYu6stXyPV9q4VjeENabD7xhwfWG0cpoyrQbvlihTlbWon2Nk6y3imOOGqRf4GHQZNzkxCbtHk
0d6jm7udBoJdfApybQK6nfFbp+A7n6KqUjeUDJKIgGdUKlDQ6/GHLjtEJ5KJ2ALN8CRcgaG/Zn5Y
PTByuKvN/PuUeI/j8uHZiePdlG+D0yl94GFD690CzxhPlgMnwMi/adGR9+Oa965houtGmzd27k0H
hnNz+/huys0AwU2+81oHhnowtutqmolu6WKIVFm1q5GWPtu+DvbcA2NoUb+RNhhzzT0XTlucMZnC
nk70d8iF9iaGD7WiAaxfkOXhy4X61Q/m4evLaduSObNcbIXPUTNnOzmBaTV2s5WJjeN+Yz6IeMOU
3YYidSNbaRPR6b14I6QyWiF+nYYHKsPqIkONPpoz6xz20VlTkd9UxxivCGPaLEB9b7Iu6jOcek5s
M/1l1l6OTkzkx6JSx9ZJcT4CO0R/rYh4NThjkf6aiPLgFj7ssai7uLl7N1uaM0rl3TKLM1yFVlST
So6GdWc4GutsUM833S/siDpFG8gjpJDMtm363+E2CBPz9vXPTAuHY8p41Qi5u0AwMMRnng9ItS3D
ZYv14JhmPdlCJsiJY1Z188Zyg+cy0OPFKkfrrPNszyJ0yVwoYk1Pfe9RCD0r4xcy9+5JVAQxSs9O
j3pouMNf51YH12Cq8xsdh3zDzvM7r/C/ivK9o2d/syCub51m8nbx8raTjOyqidPUuoMNqr3KPVjL
ewqH14gz2m42nRN2wrGEKuOVFHejmYAghRz4PCcfFtjvYe01aje6dffYkSB2TYzu4kDIRWHBFElh
IJ4QWTdJceMs51J78CE2ochvfrTI3zOi7sQCbI4Dmq3sGkkko4voCcUoQwCYhTkbKEAnSdXj2gcV
lNZF58OvSDaQDczk6OLrejCM4qBEFW2wvY+Ij+cr4kY4wx7x5fl8N8uxv7K/fWfv8C5xMpxs2w4e
5EhqfKvu65ZfEj3u/ajK/pY1VAHonTnv+HN/KyeS6L0Aw5YTWJtk8Y+4OYdn/pobgNv8HR2DKCUx
P5VWtwEfZxxcTfsHB9bwEJbzoRir7qoT8YylYboJlBbruCIWoqwSuP3TuWuK9p7eLozDmOk7PLYM
QDCC3w52at7zX3nxgDKhv5ce43mTPYQoZd/BLcKTbUe0rgJq0fk6PE6udm/CthW6G+wOQOvcm3R8
IpFiVBfSjM0Nyxy7sWimOwSPKTsa30HixlM+lj8rg0RM5kM1xrDUuLlTJ+/BHkLa1bvU8o2bQeTa
c4yDBInN7esfhP1bo6zFI6kz/SZFUwOSjJooqfxL2NTRS87myYCKP0tUwbpBET+/WMwF18xjFCX+
vP/6r9kmnZHchPEo1PzNsUb/rpOJZM3Kj45iCI4ivHhxZDxszJHV1CXnDSYg/5eVLr2VKvmMZfys
4pjmaGmxF/hLiPbQJ+zmPnB/lFMxKDWri0zgx98xwkQvX2+Q2I5Nhlnn6es3dGT+mJc94HZoJHOR
mfziQ79tewE3Wo3Jmpjz4kQpGb1MNaY8f54mUt0jsDoRlnRTROHGT3zqx4lay+05CrXdGB3M3reh
I47nMvbNm0NNRi+eI2CrJwFlJvIOHAEbMpPqS7TIAgvuHFVPdD+SKiAjjURKC+t5UDvWHXp2ed9Y
1r013RHnrG9VSe+lskkWSNDGNlSaQPDnfg8Of+sNbfJEimv3Amb6zoZqzVUZqRf8cC95JuyrFyn1
EteIrUkFL8Ar8qV9gYF+aCbnjG5FvUiEY+uUAIbT17OZGznrJq+QiSzfGy2/aei7xv7rhaEGNVva
c8Hu61ka6tXO1hz4v753GCtYOk0Rb79eOS297sBcHzbm8nNzcA/HIq8Zyi4/NxHKP8FQ96Ge89DH
g3hnyLjlaMoXN2wTF8+3Pv68KeHV91I0f37XoO7Dhzy0jn/eUsGpcwrizdcjnJfjjQGNkacLYjRF
0lF3t6+nFLdwSF/16etRTGMnjku5hOB2L0WYPjuTl99/PbIb+xdhauafzwtrRLcyYC3ffX2j05qL
RD51T18fAeZdBBJ1OR6/vjUUBT1x+oyHr48AhGsKfFYW+69n0Q5FOwwFxe7r2TGFGx/2TrX9euUm
hKhjkm+z+XplS9V0MxyCMtGQvCIvUfdjYEeHtinCDSvjiFugFotcIdtPYze8TozLIApo94j+s6Rz
YLQntAI5Q/C2QS419y/+wDkp9/0j3W9rp5B/v7YEIoF+nefT18OJE/YKPY1/DoF6nmJzYkbAR4Tr
MyruTKMbXgS76MKLo0m8PLSbgPrUTctTPemtRnP4VI3Gu/KmM/i49PRnKRMBygUSxg/Tcl8ryhoM
Jrcy7Rhg1cOtqov8vjbQMYa26dHyL52XMU/7XQmXkziC0njCF7qZbfoeReVEO8eJqscplwcgt/FW
qPY8VpyMY5oHm3jOEBsoxIVx0VV7E5wG4HLLPJGpUm9LZaRgR6V4QejbMVgiPpBOO53a4M1edoU4
5o+G5KNeECQWXSudv7qSVhtgAGP/9ZCvB4KFZJn+VPoIC0Lfp9BDBp/OaTAjDf9zMYzcPAKx2D5e
LrKqTdhbyMdVBk2MBojRVgz605B8nIh1Oda0ExM1xybWwxs+zYkNE83z2hzi4mTFpvUiaB5AO8jB
7eQjjWqFb7vPxs/SLBnXLZJXVxQ0SeqyOEcjES7ot2EFKqchZowmHS2Zd2MJGvCDrNuPQDe8pANx
CKptPTZ8/dD88IsWFaE3pyv6J8FZG3QvFRkWSNxN1IykBNN9cV8aZa1q35mOyWgw6uECXiWDDq/9
WViwYIuFRFH7t9K1nW0GGWmHGBLRt0dXK2cLJoXgaM3eofB7RJkN7UQ2tVcALe5Vz+6H75NjCyqZ
MMKcKCcHPEXS8fMLy9QrVTvNnS4DdQS9DVqlqcOXhLiYvc451rTuBYHTJdN2RHBfuZ28BSEEU4dy
Frl+XOn6WM8WSHxwUFlPsVRHTbT1lhuKynGJ3gsRTeeMWbvx0E0eqk+xYCpc1GYlyVDA69LffgmC
eVKcR/uJ/KwCjM85M+zkVTiSCWjIFhcP6e9g4LKHU4qmwQBDoVK75xBtnbTEWbfki/pthCyjDRde
663mZ2m0Go81JS0/6oUbKrh2lr7vJvqiAmK1kZZPHhLZY4qKAvEYsr0kVuc0g51e9o6zptId9lM2
HGwGcy8S3cqjCJJ9DV/MmOTwnCctpBoJIM4fx4MIdPJgVJPezDJgpoCkCqrLb5wm2StoggrCD+mb
Qehkrz60mm0MMzqzF3qnkeevsiaKWGc4REglyV9bTf5hD1J6n1GWXjCMgkyaUIT4dCiPpK8Ur0yi
+5XVvs1c0QoD7cFTRvxYuOpQ98AAdV9Ul8I1x307JzZ5x9MvLLdeYoJoFP572E4MEZefzCn30rRa
Pnz9YEACmyLFShKjR913UVS8EvQQpjN6qxD1ZOm5KeEpo3cYJUxPsOor/9q2on6tCj/FHAZ9kMss
HYbmtekcfUWv+1M6YmsGwVuMvfWiCtoMbro0rueV6c3j6zg56zIbzUU8A6Vj+S/lWAvcin29Q6h4
mm0TfnOu522rJuq1Em1HsizgCN+g5/m+3EUM9l+NJFBInrL5UOZx9Upu9Xd/xAsBdX/vj8VTAS/+
xZ6mj7kTktTCmZTWVBtXWEKbsItPMvSH+wAS4k1zhTAxkEhxX6XtMSNX4f2wbA0FmoxL2gAkSJTR
v4b4FNlVOF4g6LRp3bjDDdiI84CGCkxQ163+Pzzkn4aHuMQb/9/hIRfmJB8f1V9wI8t3/MGHGObf
gsA3HfgcjuOg4vBt6z8AIl9JyzzlBoBAArROS47yfxBE3L8FlmU7vmlZjjTRt/4nQcQy/+Z5gleU
uFX9wJT2fyer2foKY65y8rPKJUjalZz7nOVVTMeSns8r/hUgwptrMjdRH01kK8vZR1HOBgX4Pqd7
5N6HPbcGSvAcLQKXVlG5CBCLaBhaZ4OIEJc9ggO/E3Qzazt4N01Fe10CmrJORMcY6gQUeaJmjexo
es3H3hsPWJngFsAuH2gZjXaaV7+gCytrl/o0CE8uVR2KI9crhwS0r99X14wWewbBKkW1RYpmvmui
rprYx2oHE2o+LmZuM/CTbUDiMUJdMwkdUK8Vw3k25zErtqGLMLqpVGUeQLhqxDGKPHNPEkiCpbLd
Aijx8dKXiZWQW5zXhSDARTddgvCDj26ETpki+m2Czn6tDbaanU/6ZHn0Az/7Nk6RKw+FgVIYTRFe
W3r3MxIgL3VjaMuW/TjWsw0MD9jAABMQi8kaV+I4b0MOwQ8prcZhBaBd3ZHFW94sBiMQO0CfNnwS
xcot4AztrdRtgXTRZYKc2NfhXVwbFVW3EkRiOml3ScyKPqumpGKy5WHigGHvDdYUPNd12JQHexLM
xiu3ZbINgSWJDj4rBimmgiksNv/ITlBcNXiTgTcNriWec6NEXgscPmNmHwxWMvHu3U7M13IWjKFI
DsyTIxeIY2+8qWu8k0OMbnzGaz8N2yqAFPILoWLjf6RKyQaAiAymgRTqyOHIIsw0gRJdTF29bW0j
nrZTAsnmir4+FPfuiBrgpLreq77hh0dFZNtt3+Dm7iEXBnKCZefGFnLfqQmw8Pex27en2Gtz5Lxh
VLbOkzeaA/nRxMQaDxRlkXdjkqW8bcMsJrnMXRSQKuO46XIydJwsfCrHIZVvBusyFOWBBOSN7gPX
fPBAM41YMlaDspv05AyKeZHv56V1QIH/RRdIZuvQlBkXsW3nmXPHNalRldqIIOQlHKGFIAyg9DHE
OL+5RR8OJ98spyWJNmreDAJUIc3GX7K7LSSRNnibAztxV0ncRWpfsRM798STEyQ4ty1aOFfX3EJu
2ZrEh5AuIqc3RuKQEyMSmruNXxoDt3BkRDOioMZ1BK9OnfeRpbHMsaZJ3De3ijwK6wM7Ls3tZs71
mYXo5CIDY//QnZoZ1Ak8R5siSKt+J7O0X4K28jpDFIoIazNg3sgOY9kCPoQSZ5jnWeuEgYeYckgZ
tKGzdShbLA2c9C1vo7D4q7VnzIRmgdZjdgJ3HSpMQFQcMYu4MerZmCCusrqMjkOYSlEg+O3DFJsS
tkKbXh/tOUXOZTU7nOhWGT26gTg4A/XPOQXX2+4V9tkXqMUD8v0kixkT5bMIzzJihvzeCdcAgOCb
0zzely75Q1vmiLl+kLUF04dVhmiKCZp/djC7gWRlpHGVR/VXmW1bjevS0xlBZczJSVFF0QlVn1Kh
sXcu7lK5jzn/pgcyCciE9jJpVvs47Z15RlsHxe5XVJbNsA+COPdavHHR4B8M7biMHG3gIL/pMROq
GjR2rG62swyjUfOXqGFtRu4lMYPaTO5Lp7fTJ1vW8CKTpsbusmSIBPFlxrg+kzsQRXMvthahxEDY
nKGbzEtsNjECCGzxZYZqgO6MZMKCq3K65YxpJR1h6VXbNI4ZuBLDlOhb5JC3vSJIupbJWkXj0vpO
pA0WAC/fAH16pUuUn8esq30x71yzN6tyI8RoDdeqzomUQroZOZtqihHzczJBnuJbEGXJfv2H3fbh
z0b1P1jmHqqE6fi//QvszL8QsFyPrqhwbN/ybMn7tF3x1w1s1C4OLAvAKRrYlVO0WpyLNh+jO85S
un8H5NI176EkP3JTcBs7VbZz4yiYqwfgil3rHyctMu9n74cJiGYCPOvsUJVRaf3qfEXSu+xnIG4r
3h73K4KosJdgECfB8WNC+7O4SjQdB1J9QyN1JOsieE2kFsmEHl4VK84RfTt9NxFvR+a+qMciGF7d
bAln8Te5LhnfQQr23X7ceZ3EwIgmzS71xl30TT986FbvbRZXP+mINMB0J6taFE8GQ/47wxYG2VGA
mSdscAbtKExEHNTI7DTlRJeU1toQn7QZISBv02x2DkyUZ3ko2fuaM3I3ZjqsE4HAIlzMefvTgiWs
+a9qTnF29LOf9b8E75yGmydjNzoNg62HJzkO+nvehAa055E54CfDwWB48gu/hBZpQJlALTJxhYTM
uOiDfGYIGYzfaKY1Pg4wengmElsrYi6Zbbx1kHnzdJUh2HvppAm0V4w9fUU/NuC0J6Au7VUXjBJh
5sDwxXoe4fx5qxynVH30y9AzL90gzejm1ZWo3/PMg9qfmJ5Vb+cyrINLMDLB26rAHTOxNrFrmrdx
7KfpmFY6ih9mq7eruzqmmb+tyT41XkeoOACtyD5M9kMZ9OB1nEblZbBJfO2kwFQULMmf2rd8/1sA
Uv2XMRpOv/1/UnfvP6vre/HZ/e//9TH960dVw0ePYvXvf33Y/XkcfVabd/X+lwe0TBJF1s7nAs/r
+pxv5YX+/pX/7JP/JIrP9f7h/l7eyd+/b/kF/u1fLu958tdSmi//U0o7f7PoVyCthJsn6Ca6/1BI
WzxnsTsFnofsUCw17t8Lacv9z8JZmH8TLvt1IF3fF7bjef+dwtmD0v1fFh4YqQHYYYd1i0rcsaH8
1R/vT0kZLevU/zTKOI2rotvBrcvXyBVXiR8ER2OAxj8QTF5X4fesMry9OVO3xedc9ogRI49O/Bz/
TMmvZu0Nt1YRHKGLEIfNKrQbCfyLkIqhXLu1NXmnBprtIc0HtIyjtSPCbFubxU9cZ9lx8MPvzOLV
Hrn7fKTLHOfFegae9hi0zEFVLJ5aw9nOMxlwaWMSiigQpcYMQ9ftMiue0qtW0Enb1CBSNn4zmtLa
N0IQJiGSj7lwh0sFRXBXDwR8sNThEnaC31Reuxybo3IY15gz0CRJoR4nzY/Jb0gSZqSxosCDHk/E
h5ma4SafJeB9Ga+jzIUPMtfjFrRew8QsfM+KZ4+9tOmR/XEAWWNHmfZT/y0A89H6hFqVI46bTvTr
MBnvZOHgXasgXUVHlIQJjrDmNOQpWKeSeOfW/D1U3hPG7R8O6PoiosCPYLBJBkY72avn0ihhMeVn
23LgFBno7p1qYzbtrsvbo2ERYJVaDwkC8X1VPrd2y+e86P1LIvWKEfJhA08Kwdi6Ec27s1gb5xlu
CebubSbaiyX7t7lKB+zt9gk1xHTSoYljsfvhB+0H69AxrPSRot5H5Z8fpphFEkv390IQM0fsvQ32
t71DW32b4DkNsfNDG9NP7WDgqUDiJIj/QvKlyojEZ93SBVv493FI2Gk5su4zSa+3ujct1jzCQwe0
QYgCu00fEiwemCAY3UpfOlIt4JPNN0F7ixG7IxV4kpZiCmF9Bi12iVA0wYsxZgkVGZous9PcQSS3
WBfWFHxBIi65JTZMwJ3VQFbWhrPKuBsNl2knaj4NMAwKfWSv+t8diTSroi2mW40qXTgGZT+64ngO
UGbUxcvgX4YZcmJu04SRrmqwdedXr3eQKotwPvWVmo8hWcBJYsR7s8zpHm46HGE6CR6zzNg1HWjL
mfhR22H0QK7G1aS7TcuVpt4cOp/2oAEgG7s8yQK0q1m6ycv0YSaeiGkUZlU9fJ+51k4IxtbQ9b+X
/ntrLHNvNkZkgcgDqJj7FXTPu2CsbtMSdLkIl+IBabj7Zk2vbUyY0CjK84ijEdQD0NjOR1Zh6+wM
ydNbUSzDx7H1q1VH9OIU6j8vMI46rbd0EPf4nZEGgeeao2rGTc0gKbWi+7wnrwztoCZkpEB0FyT2
a9DDUugr8CZB/sOeQ1TgTo2hYldwXkOi6u/MCNNLqggSmgfcuJ9W0iADkAnE+fYOy/C0qrv+HvLH
W2UE7xguotVI9bhC27yrukWI3sxqZyN03Se0pA0fB6bhb1uru1qJio64Ine9jo+KtC7yU8xL3QVb
W5Z70eJgqzgt5n31I8pByXnGN5XJA9LpYtUggdMxJoaMZnSZtatRULZI30cxgUgX2n9aBoDo1QRO
o3mC5/VTwWZBs9sS2B0/2VEMX9oe8B1No7euZLiE6mEFV3NMVq53l1jIZsVwKKJCbUWE2HVMkUsT
QgMATgb3zVCd5jj/7cYd4fDzk9nJ174PxnXm45ExmPFbsLtW1ZA8RHH8qoY52gA92+uQaa/rrlM7
74kJYkjRdXtyQdKVVEzZ2g5CIUBpAHBzDMAewtxFpOHH5OtLQ8wXk9IXnCY7QSG5YlZNcZNiOBwL
GHA4Tno0GmowcKWEB6ccKNSZVOUJCmLbql7b7BlxK3mcFQ5hC5JkAUC0MpBlKYsgBouBPQatEhUP
LiUsmtYcvSeo26yKDM64H/ZeM70GgGzqOWH4jB/SVEcVdsucx/WXtOYNfm2bHBCgG4kDHtwjoxov
YLZvMRj5yulILGyrHSc8Z2UA9NmyUL0z++4PWeFdXQszWM5xl61OHBt276Mo5yMyq3RTIfw4d675
LVJkNaBo8FeNb/RbVgOzEN7BC/ZdAfWmwvdXN4677cbgw9Z0tZ2KSlpX4oCUeNhVRcz55smyF/RP
TMt+xhy+0braGz2xoiWDXhtvn8fxG204FrnhmCSPRWh+KiS5RFM11k77D503YlGhIt64XbTmBBwR
BPjsiO67LWJ2zk1dJK8RidEu3GbEwbiLdSSeB1S1c2q9e06O6bBW31FEu7s6ICl1jPw3gxzfzdxW
J+pPzqzpjUAlMqrm6N5sU+7i1r1NBdmPte5gKY4cc7U0122QPpQkOsEVcEjFim9ZhwzZNaOJ+LKP
Erh7Cpddq/oJ4kiF9a4Pd/YwdejljPvUtx7CKMJLhiJ7KEBHJwMq3Qifs8phq1pwCg8JN41tuWJj
WuOSqAp8TWXUsnDE13427o3R2ZrDUG18EdExclGxW5ACBJqHEj3DrhrbeEO/6W3yYH7Nm5EMHDQw
6pVx2rlBttaEiqGkHcBNSzFYeO0ekcIeDccvJCCcisr21GHJXUVdcsB8CabdJh9B6h+TNi9Eg+bA
7UziOrL4BEEEG0Ldt/dNfGmaEikOGs4QJglwRUyceWYDQ6j0W1n1lyFNoW6bxVbk1Q0WZoRPyiUI
/GQL5PjQSA9d9KaZBCQmfQMPsdGqVtF3mVKftcUooZpEHKS//nHjae9YsAtsLMCTbC6mlcB+GDis
V9LY1giNSpeCbUjiBc9LjlQY/CQKM8HNEwVQk6K5u+B0RBiR2f66mwhkiMML6Xl7nzPWZkrH70KK
NzVbz6hW470E5SMDhxDKEroAYE1Ek/OOt7BBWXSSyHxekMVwErQttTUKX6APsvNNJb6h1UsOlpbX
IAOgS2iogUK1cr1nafhn/v8HDIGnrnXY/2xT7NTUq02e+j/UmP8kBD4/44QAET/jvnd7+YY/DGuD
IYttbN25RMiy9jnUCsh6yS4S6F3gBp9UnuLlpmvpW+qXVah8b1dZeAuaRwlJ0VAKJw6knm0yj9c2
IqiAYg2DFq73YJY5GBAOy7PnXr0sgPaQRynXSMcyRJCIituHfEKIR4/P2/BRpGvB5ClybGPf8HaW
SeU+G503f7lLABUf5airM0xZ/xASuYk6Eo1+Qii3T7pREqfuZmBeu7EEuMWWlsbGbQpOk8FwGitJ
UDa9FjLayZAbJsIvZ1pQbbIVzrpNJAov1/l0AnYMCHYPGZ4BwzrFNeZZaUdPNXpjXdhv0+geJ876
O2q9X5UEmlll7V2RjQis2naXugTPh373ipEfvLNFZBEKHy/TchMUF6egIDJE8wCF99iJ6RWXLtqG
4bM1UETLsYEhg0vG54Cw0jVW4DQ0zs5k3jBBfsKVFkvs58NEZPaqtow7LqRDGGlnLRExbFykXMHg
f3Nn0j1J6CBJE00TPFe2dvp2RwdNm5dSTxHQ020C2W7F6D36aGL7aE2SWoN0rCPAQZAd0pqHaYIr
oD9RbqD6wGNNo8GBFAmb0iFes68v2gjiw0J8a5zifijis+WSEG3RV0KJnyKUaEz5Gg3VSMexuIz0
Bte+N6FSyn7FGd6otMUf19xkOmPQFuCHpfszduunSZl3ZIF2cfqIvuwFUDFplbHXI5IIH8eGPFgT
vuF6z1gEnOiiGO+Nz2Ag4W82eZcZeCUmjklU383R8Cq1eGRi/qGrD19UPC8ttS4JMfHs7BnH70oD
j4BVFHyS0umswNsOm4msJr91P+NK/Wbgne6sfHIWfw9gTD424rJWDs2UlCgijyld36POFAKJIzFq
bH4frhIX36ctETviSirF0SskCYqxxqVjPrZVfA2RPrtYlrko3yYG1Ba3V9eJ95bcKY6A+ToaLDzG
w73RtIeCnsKMqTJ0y71JYgXNvJqtJL6bHVL5IM8t/oIF7ul2CtkqeQSjAD4C1cSQG8IMT0mh4w0s
ZItNWj/QAPnRLAaClc45/fVx9pKm0dWCpoEbAsO/jaygXIjj0sTkgkHdnyMSQ8pnlYsnFzuPic/A
Rj63Kok5W5wY59bns5iRcK0SL5y58LNnCwQ85u3yTev3dLB2LmVsPtjr0K9ezDF5imIM7HZukUDW
YJZu5VMVL3SYVhyrsGcd5U7c1om5WaTFMzMNcslqsk6CaJVyPLR9lo1kdJ/NCp/CwNEHAu3JC+D3
0NpdG2RLroyEnriNfP1kEzDtLxSYMbIBqj57LX/ibsqYogKo0S6+nWCmjw1wb2XUBGqYAX5Zp1oH
y8FNeAjFwPKsJiQ0sx2y3pUpLbEo3+q4uUevz6G/xbqC1dTXHpQ/OV4FDKRdY9uUkMYmb19092ai
nt+0tL3a8JLIaRG2qG1I9lDs42lVkuOwl4iPSKffO1plu4YrlmYbh8PQhH9Wy/zUENO26UuH5eZj
gFa3J57kImKSVyCHKTjYVbimWXis6GlzL+h7EYz2uqDdvSfcvGtaUnTS8ddsuUTgUVIJIzqARYZ8
h18SYT/xbLqTJ6v+OY4lkffsTtXg70mRBACno99Da/+mht/AFk42g8f8PZwW7grB9ADm+kemMvGu
5S+Kh2hax5K4e0Ct4yZ2OebbOn2COZBt0zK0YLtjrCsI/Wl89pTSjj5aU0V7C3jGOsfgRuITRuYZ
uoQU1DE1v6diN6hizsopd3ozJWIbm1hQ7ABJz+jLT7fE813R7V2Dy8OKX4fXun3SyEIOBfJjyKnf
iHannW4Y+XlY4IiAWdIdEkmQMii/ttZLSE45S3VBVxLfy12AeTHKo9fMUqzaLb2btgvXXenCdE/n
D5+6IE+S4r7vlsoPoxatH70v7PYMb7dbmQo1x+R3EksLi+6QsqkZI4cGIwiebegXZg0PHu2zzanh
QNyyw5ZEBVPjeyQjjqOc5JCOD+mMMv4HfP5ibwHMi5twrSE8bjw/f+0zso6XRupWAlTigOqNO8Uw
ifpoWPyB+jyl3S2PKg77Jj6RU1uVVAMsHfgHLYB07Sn3vG9a3mJteeu8qoleQiHSlEN5nvS0Kgrn
/9B0XsuRKtsW/aKMSDy8FlC+5G2/EGppN95DYr7+DnTivii6926pSgVkrlxrzjHtUGu329AiwMcx
I7IR2GySvAF9q3a4cmyyYdMc0RHSD5m+CAyzW7Pnwe3jnsywbg9XAa91m8RBZmfTsSXQ2Sm3LJas
5cZyPBChM8hg03yOaiJywOFXAdpPEL9jRjG6CCvII5tcUa3P913M6NMCh828c0Uwa3JwsyU30mbJ
jkkuNxkjXLR6+qxK6EoxxFua9l15LNDcKIDjyHdgF6Rt/BH/AT21PCFSg9yNRMybTfXtoFIfmM6S
wunOIWlHFfOeAZfdRMBOC2eLy0YfOs45e9eLd/bSufTjPxh6ELsKJ3/uCgUpkX05hxqWyAketLIX
Zlsw1fL3hNqKStdC6tK3I0I3KhZjNrtL4aWPQynMyzrxgUuWVKlyM2wddtAM0v20oqiftF0DbHWX
c4L0G1IPqPXcl2Uevjh093uyKV5sJ70khQT1IfCJrFYR9ABo0VhX702kZcdGyjoo1zbUUnGEA1Yc
uMXfmVBlhwqUoQ+340slQeHoWMSF+5/RkZ9NMNaXx+FILwNLgeIZKz3eL7hI8fsk/Sm+cPCHYIKG
MlekEoF+RUhQANesnZ/eGTaFTHH67esYzpcjTRhuEV/yQq0hCWRvvczOsW2Ux87+OykOrqXLruXa
H2x5HNLSaD7F3EX0nUyYvnl72hup++XUM34OA7/AYmQz5wPmM3mrnggD8pMhSq4urarUM/ejrmMv
BZ/k65oz7EYO6CSWLEdXL59YCeCJeTp6O40XdrdFiWr9LemeAG5B9ejbE6oGgiQywE8Qru+WjnVx
ZYS1pJIbFRECnUn9vh/NA1Zhy69HnQxqVpJE6Q6SrZGHaKrvvbmsUV6JNoCFgoKhxJlOzi4bNgJE
TrTc1kaGntLVj3nfnlvZlwhi3ZOqinQPOJgTVrmoPbd5Gw6ijT9rPTQt70AizHCq497zrQQrVYwa
9MSR5eS29t5Yu+qSZvpRS+sFeepqco7mxyECmx6KeB0Cw3vTrDZ6yUqgpdMcrlJ7G5ivoefAdlVz
EJ1jdYNZMN/3q/FKX/lr7Fr9yOCJBqzI1mPuLf2RKIC/uRbZCCqsfWLr30z6/yY6tdGavVOg9mGT
PPTVOIXKQu6REklY22lPXBIHP49cVb8sts7n+KzgTd5y8DqAF9ksmeSRCwOLe5vhGhRhjI7eeJTv
hmJJLgoRomsHg1TWvmuSq+aBnrPxAcHA8JhOug2THBCgGc61S1dZcTDlALdNkYgLpiF4DqCEovYj
N5Xuj/3w0PNQIVal424z3TELcBU8z4gOUaJVLpp1nWqC3RS6DE9g1oAvMl29pyP231xqJQl5LOfQ
3pDHZezfcAHhd62bUCCXAE8drEuWC0eRkjAZKzorWxyMmWQobJp9bUjQV2Q22CRoOFZSB2AQR8rz
Da7C2bHRFh/fKs3Iscn2Zt9g21zrY1LNe5EBGLdy4ZxIJvAZhFO39wSYVGn7SarlvxgRy+YVzCHd
OPSGqINjreYiODF9PQch3GL9zXCVUHEYzx7uCTxi8sStXvtKHZNF0/ZI9j6kQyTrSEwZ4Qnpa2/Q
ybE1r2CWYfhFVm5ctuydgOZpV1LV4rKc7tYM8IJXGX8dL8Vm1fTuxcg016ck3kDu9Zc5aR9EouHZ
caP2EKkGhJxFE3US0zU1uElkRNx8m2I9/pXieZfC9MATzpL6w24DL56GmxhqRjBuTrhzxTKgz3il
qEHjFRxLEwMKrWeQVMUI+BYq9hvgC7ABWK/JvGHQUbv5bQAhkOV2SCG9BqaHRTyLwa3l9qaNsQTc
bBTGbh2DPkE7sUmEM8c2+IhSO+DIaewmw/hkRu2iSxrOSnsYpNa9Ms1un9cl4fMkhrljv9n19pZo
OSLcjt1DNlrJQ9E/1owmHAD4xkrKeUmTM1Qd94fZa41fFBYocMsidBr6M8TpdFPrK3IbAKYurg39
b3kAiHv0bBP+hkjXJ/RHYJZ6uI4aGLTSdZjWJBi4qrW9ZLXe3g+1+RTNnnkjA1te0Yj/heZjhD0Y
s1Ca+6hT2p4TM4EodFpOeuQ2tG7BXaf5YRIKaM5KPIxMpaIhQJE5SNO+Q0Z0UCSGPNpa7/q0Pr7J
xoGkjNrsIXdAOm7xavt+4kdbBaw7zY3th152/Tmr4p91hrw49lcw0pLyHFt4ptHRT7Q0eaTBPd0V
5JDWM3y6viPvRqp2Olrr/Kw66jB9ldah8nTqsKzVw4TJSayx8tr1Wh3Stb8zBA13vLVnS4uawHYt
91Ivw2ejV2ElnPF10XTjWVLNcqC9dqXy7iaWW4L0PMxXoOnXzStV6Gofr/qTvnB+ZPYsGFRVVWDG
64uik4I1EayyWponZDQFaIACBZvAV9fMdHFBAd8zIZnORSkPNmKIQ1WLDWBTmCdZzA9LnZpY92AL
lRCqgTg0LRuXBJvcsrClHb8MALoQllHo2K28DNHZmYkCiYfy8fcLi03rDwuevfmb/FxFiZcVJ7AR
02GQQ+KbuOqKTuZosKMAnpy60yu9eCyzOGJ/KaTfSkJbO7e/jM5ERU9f3JRcK8fim62irg8w8M9r
O8JXxtKYjfrBQw4Ipip2KD3c4ZHXpueg99Vpauofu6ftKqE75J5uXpFlgI2dOcDALSPHk8EMyrPn
3y/D+rBqMtnX2N59MWJhJfDnD8j4I1yIBrrqIvwlLVKsRg5RIrgvpsV9bkiaPTq61oa4RLfaQHfO
FaG3hWmd7VuiL/o1oyQ10cJt6pg4RIzt0DXmcF2MFGiejhWBIl3nnDEIbhX3HdJ6dCX4x712wVI6
Cf4o73vJvfpQtdj6qlanxNfbYGSX6Mv0OBO3dpiT1y4n8WNoKJ8GfZyDTqqRc3BFlyupCTJITUXW
2sIR2InPKLBq4NsjqrEo8VXpmUFl1v1xsCwofSzlZjy8V8aYEn7o5MRc9gkWScIYdNsr3iOU12s1
DbvYsxmgzsyZGkFbt+tghyLU4ePhcHCQU4A6cDga1kY3soBnWFX1LtNYPWaCek6v/oFXgcHlSYpQ
xOpMIoh6xStAymLvAfGBAtTqsAZSozg1RrLH60FQ9Fjn5+i/rLeHMwKNjTg245Jq4uZgaRDUKO/3
WWlWZyeROxFPM9ldxXfXe3QIh7vYIHh0Lkc97CWgOmJL3r2m1i8RyIlTG+HcFavxTEKxL+zVw5BH
JJsifMQDnwvvRnkhyJ2brrnFhxFzxI+LxbrhwFqO9MxIPXWxjccMk/KpvNVtZF2RpHxXzER7Bge0
sqHF61tKpT6lXFgaSK3FXENtWOveiUmU7xofmTUy8Gbmh7N9IsGRgbGM/5z1caiXKOQE8hL3lAp9
eTBwuvrQDC0Dclil3lNpVDs0ly47h3wvOUJRgOIymknHIQJF5oceu0BJAjW7Omp6W8fNS8mkKvGv
NyS/a75+pJb9X62GPsgXaFci6Um4sP/mXgUxMx7JCna60lcDaUKGzkQ4d63HZVo6vwUaTDApITtC
xn89PYn8onKPWkxzslQFHZK8AZu+oS9i3oEDYOPs5e69lcN0KhpID51DevX2NujUd9h1yWULpbAW
f1zoKUcm05bZ+1friGNmbVqYYpT9VTbyZy0McCfaP05Z7f3Su1i4suxE6/yF5Heami1VjxKOdeRw
B0c5+ZOjD9oRFtjeowtUOxJ3uHVXmQaaKtlwhtrlNEcSK4JIplcc2YX44XjTHQ0lPqXUHkZAbrR+
NTrGDvg7YjSWAm8b1KQhVeVuhL6/s2Od4cHWXHdhvvr5ro6XT3sQ3rmzu6+y6UA1SXunMyMIMeP/
ODHxOZaTBIu+Pktn4IgYVd+cPXcNQTDHcYJDpRlW0FjMu1KG5BfyL/5EYgUPaZcTH4d2xBtMkom8
9jq2Gl2vGZpkUcwQAAFUZi0M563OCHorKbCnFOmbARV+pxxD+6giTn/jgT5Tf+/a8TajkLScslch
3OJlMZI7EiaTYOxpZA+D7l6dFrpnLmhjkzrC6ShPYubenR7SjZ6v/XrfOE58KvPC23dzXAdqXJhf
JnoZuknzyPKchUtrtCe0rvJ+ahYOFzpRBpU3XaJhfPdWWueFmx8worBjDbZ9qBWIuiiHRcUe4xOH
V+8aiRjlt7ZO14VUO3s8da18AwUwJ/HDrAo6j8z/WShzDQVJrJIbxBaizxpXB4jR6he8Yfh6zfZY
MPW9tLRkEcGOp6rlRkhdwcCxTkL0z5S6eUG+COTNGXlqmRnzpWvi5dIVFM2OSxmOI+1gavMrG+Rn
LHJj31vqTwT8fz+3AWeNmBFxR5S66yyX3y+V6XaAecvmHQvTtC+M75wp7TlLXvXMYF4Ouml7El5i
6DF71JoO52q+xEX+miO4obWzcpRfsIoi/TnUMv2ZOHyHqbYE6O1AvjSt3TEIBK9Hb3Gzpc4nhnUQ
Qqx14phHi6ic1i9QPPa+s1kSZuhffoUXD+GD2KfCfYw7WFttDdt59hByNAxvriSVjIdk8F5gmVEq
El27G6bOvIAHoH25gsKcqvg6ykg7GGv7SBibs2fS8Jkwu/URxn17A9yyYuaxypwfAjZAUFeN55cM
/Pzfn4SXTsCjgNCQ0jC/LGlTIz4ijAg1tBEKMq7QIZTlxbH1zs8UEzULJfJlhv4xOuqiMpfJIxiF
sI8ZqU8L3SlD6d9zMsd70djwF4fiflS0vi1GzJQsyf3vzyvGVPAIRKeaYvawyhFwWqMuNi1f2mQ1
sDjbwdTW3aOBaTkNuaeyNwTwSr70ZQVxqEiOW+V7ZpCFlG86V16FVJVWMBuuTVu5gEbs0UFDvQ3I
i0PhErCyO0gzdpaon1tnWra7FMAfncrA4hcHpbQsftXWhCS7CYdwLeYYHw/jF+bRXQdtlNM60A+j
eiR0fTwYEUwxYxQOYYhGxXf//5cRW7CfMx45jOunMWESUA2L1zp6iCxa6MXVYDkHUBzf5dAd+AfB
YL0CYBwBLt2Kwkmvblw8JXFE1jWgnp2IvmDkfNp5Uz8UFq1WU6TJyWtow5vWeqd37P6x7iGOIg8s
XPj86I14xK4jOwtUu+Znu9iUBCjMpB61/yVzFjpz/KO1rnPs035jutMywDP35CYclgxXhZlNKrJu
a3TmeAk7sl/L0huOmrp02x2ImAQSPz2JLSzAOoPw3Dl6Ye4izaz8YiLK3jPpfvWt/eQgYN2b1nIg
IBUnna/m6oXLv1wQ7CnGMoa1Y2mbgSYd+5IIkXRt7prFhFsgKoYCw3kWEQaAFJUZkOTyRmy0QR8t
685lwfusShpzXkvWhxnf91oZzkbkXPIIbnJV1rQ1xHA0zYqcD3qYjB0xGGZNxnQ3BcFZ5mYcxk56
H2fKuYG8YwsgT1pwaEdFBaY1T49kmt6vJRfRzNSz3WK737R7Rt93tPwK+Icsz9RVjEQa72FmXcHR
m/LO0/YJHNu8czNzCbmzJJrU/AJFonmM7BmJvNcz10odOB3uUl85HOJH0LapqwvtwqRZosf0RFeJ
Y8MkuY6/GswK7OHANP4tG7IFYQs+syF0Iz2njziBrdQBSNNrZVid9c9Jht47JlIJ56Vfl16xN6z5
o9T09pynw+vQTymj/+KRiStbZ6mdnMaTB033zYaQDqNhWNct6Jb4zzsjpRptahoizUqyoeg0WGsM
VxyaXmesnDAtUu4Y00UD2LYILHjXVgv2Nxm5jPMQ/5c7A/nti4oOneCk8ft9azScf/+U0rA8IPim
Y9wu58Kl+hkZ+2eF+7R2xrxN7iY0BkzCRw08lKAfxsA5BKqKgiMJWgDfN9kkkLiTkb4wblR/tV3E
z46nH/uoWLjtzO44bPMQC/fTi7WQEMAMxPTXKHlz7rlNgJo4MGJzYQKWJu77bBl0O02NQbEzwkqg
Y+aI7Dw9eQCqsTMUX8CfM6CAWJoxkcLvy4BMOfnDoKLoUBPgkJI9cU5i7bVs2ZvGaRvMM/VYIKQR
tbXAcxStFnZa8hc+DuuPV6zgiyjsCFapz9YIqTcuqsqXGk2UxmOOsqy4lTDBMATw9c4okXyhTEoy
+6iJ3yW9ORNe8ygBMQIDt9vz7/WFgLIvY1T7CXaAytg0YNv/M1uyHTMbHaumsab+/mm1Oh4hZDVE
FNBoLefaH1brlAiwIgbdp3bQ7r2BNQ8Edne2OZAEDbfOLi+b9kS1s+tSc/MntnFACBwgez19gxHd
naHn+aUp9aPRiPY8JVrYp4V1wGI8m+gfirj/WRaPH9krAd0sphFHBZCiA9VaY+RJlT+25bwC6CfM
zx0mloaZQ5eTJMdedIzQy5cCY+1eGGQFzrJ/F4LStkDiep4VYU27yIMXOeQoDKokv7OQDO8H8Qju
AgXRdp1GM6/PgNIsVL5hsZY/RWkQ1VVT2QwPXeOUJ5sPwzJBU9Y4c6g1k0fsW50MByZKMVjMIyL6
6GBk0aFpBJIdjLiM9sSxbss2pBWCwqDuu7NZzshNHOuNoyB/276kYxYxePYMGJtsRL+Xn8pkS2lV
MjTycefOC9CVBEdRtv1Kv1/qPq3OZgP3veSq0LccznGPXWnEQcQIkDc/shPGsiAs23QDIy/heup6
056loTNeQY4paXacpaIwRkb6iSg+6MCfTdzFpyV5JfZxvtGqJNBwXjVqSpI5smZwDwT0nXJ4MFrl
itucgffx4D/uU29s76hpF5aLft2rhn5PszTnSL0zgMtvcym1s5nqp6Z16jvWuH02xdNlFENJmwgw
oIgPlqtnd3QQqoODQGlHwBidnpJR0DbN35TRx0oBtdHs4k/fWCQPr7F304rM3nz+P0SKZZcJaHGf
w4uVizUGctH83MhSpM/IYFYJlG1r5dwlGdrt0ivvXCdmflaNUcB0rbjw/vargF+HqPnJFI53RRtA
YgK5FTD7Sr8EVbyDm1zvVy/fUN3WQoJYMV+bdmC6IPI7puQ9uiEMa7jTnlaymlZ6C+lm439C3lQE
Y1x95wDezQ0LWwmIMJy9abHHodRGl1k+ar227nhMp/I5L8AuiSv2YyqXXGP05MYgTLF6EaUG+VdE
16zrF1ImUJMMhBs7apyPpjX/rZnjt24m97KPU59fqyjtMFVu+yCs5meqntxIIdYttctMJsapdav+
5tn6Pf/km5i6s4zq/aDIXU/KoHiw6ZjF1I10D3Y1C/AyMWOO42d8eKj01gjcR2cFOqvXiLXL7wBw
lY73lJsb6touz72uZQfEpoe5jUlrzkgcsd20DTA/+tZHF9G9ILG732eNWQa1ayNgEg8G1XLA9UwC
L8r+jAJYWMULMlzV27BXf9kKuXVF3wQanSsmhyVtipZM06Y71EU7BxnWUL8znXsr+UpJoqNXDv7M
09GFa+5rYtNkQslAK7ok13As/8sxyM9q/mor93NI9b+6kKdqC03viQDMozTaMWPJdiafp02fnekh
TAKG1VgFaSXr9l2GUc9HhDsfTmh8gJMt+be5wPs1a1IuygqxAIcRtlLtJ49RKKz6D9vm2jc+hMUx
THuCjdYV4zoK/1U0F6MnnKvVpNirzKIvmNxHs/lfTe4D4g3mUaM7fCEQCpinWzQo3M1Cm33ERZBk
2ls7Ec/XsTH5Vc2A3aFSRmVX4cUk9pL2kU4nX3sBGnuB2RQYynq1jOmIf5CiCAVc1MrHPBInI1rS
gM0SmI4Bb9zovstInMsVKSWhsHo1p4G3OPFh7oW1dzlrUtY9KXmN5dk2jb+DI9/dsv2CbP/SIGRt
NPNgO/1bFHFL8cI0OOz/7IiDWDYhd+hj0BhjG0qaA2s33KQNwo/iXnYCNUYjCVebvpnplWGPrssf
2vY/l+oZ9pN6sD0gVTV4X09RwEcLYVfCa18Ar9t7wTZ+QCpdhk7J81K7kvJlBDNBfMwVdIn0F5QX
iZM9J4xqwvzmEQfjN0O+oa1NTF5muk/n9jnODxpTubBMNYGtF6261ee9PwElB+tS7ds0fyGY/lHn
qQRdVTGAT41sX0WxcV3d5EVzIkUe8eLQ16jYkob435hbetjMT0vOt8yp8Pxu+VtXBg1iqI1DDC+F
XSHVtke9eGN4e0aqmAcoSP7BTAydaH5caHj29nrSdZ0WyOa0pC9kyQ3KzGhpx5AVDVQHqE4byScv
JSIx4fRnzKA3c22iPTkAVASgh89ar+1phJBXtwFJvH4OMMVkO02m484gh5uxhHkwIHekVv1Pmg26
8Klqd6Vm+Iokh9BeZ6RBNGERaNDMdcYPS6elPnpRhzoJ86Mply/UqGA1oXON4mMGYGSC0CrYAprG
+hgiCwIZlw9LJYFlrFFoMEOCA2jZT1CTC0DWQ+mhgDEEI3sKNGYMT5lWsJ+UAho3N7jCPH2L5vxo
u+OlxQSssLMQ8sqXKtVI2ZlIpc4NkBxweDPfjibjBDaMyVwFlqokjGDlmBQQpspr2cNMYwRm12Jy
NIZUqfxUK9sLmNK7vkOAUpHNwTPsHAajfUc4UJ/q7LJa1gOeegNFEpd/qXyy9H5mSKJi8w4udvtt
RvaewQcrTqxfprbo980MDNbxcD4YV4cKcW+mogh7rzui9oPtkzGTARV0KL2vJGkeMEqQa0fLDzls
tVOlzTAcMQkDSd8Df7nPDIKc0vge9eASsBBZhUj2Hmg2lGT6x5L1Yc/JO89OZune6owZELGhfyTw
eW9iqF0ub1020w5NHnDzHfUI0GvDEkJc1AJdkU9LTg7qugOw/+Ok6FTOnvW1rPbZ7MbjUuwjq3yd
1Ez+Ol2e/d0MBHprNHRk/3AzAUvO9FRjTJARIVQRqkGf3L3kf1Q/oJVqmjMYViRspWvtIh3cbZ6o
Q64nf2taDnsN5y+MX4kQxF/worZ2/5R33geEcFJW4mYfz/kcehANsNLkfKi+wRw5rNsEWmgRfyRV
VHyC4kDRZJHLyDXcQyFuruTwdgwR1ldVTN5FQ+hFaJWFtCJ60jP3gkUrQu2+HDZD6WmKnOqqXKtm
eyvwx6/u1TBzIxiLhPYmSJud01c0hTbAuS1xJ/U2DI9ORAn8dwL9sBchFR6PsMqHfW3Tb6ik7Kho
iw4vJDSuAqs3H8ts7mPbbvyEtg8mc7w6tsHEJcOUsTZd+cxzhv7sPGnaZzc5W2aS/TgKw/TjpeE9
5Eioiir/lK7BD1KhNROAmcPTCe0GIQFWZsitdMknzyU8YuBYX/M3IsrrALnipVeu8rn5UNGJ6rAm
tC/RfUOOBGwaRTVqMYDboHpR8FQl3WjShLmEnGLaUzH06gjY+Cvhc0WIj+gI2R9xQXNxnLQfqSbz
GG++tSb1fH5N1gkn+yeSFopxzHlPA8ucVAvLS3qW4zyGK4q0XdwyXvBorMKZHm8C0uOOqRItenqw
OMzN9t5yR95Sg1lvGtLprl3qkVyAkhw77xsP2HrS8vaQeK5BH9m7WkNV04gZtCPnsEBFNq1RZV/7
ZnJCTZSXXJGPGGnBWqFstIuHsvG8W5RfpoSPCt9B6VujZe30Ut3Q8B+z2tqsA45O/FxUHWazJal6
luuzHYvLgivoE+N0cZgJN9xrqPoukWFT3W+gxI69K3MboEobhhHFXPKp6h6iW2YV52JisYfs3pzU
RctWPmll5xdZxc05WTFvkMDmfRgMhVFoTRRJUpj7JjOiF4y84bIFNnsecEo8C8RrYhmys/oTSd93
sS72gyfE8DAaLOJu8thVzfw5u/pErm+lzuuYKOTY4Hny7Nvj4PbJIKg4tV6uEyOlPblF4pJiYQ2U
YNCU4mKu7vG3TJd87f8ianyKas34mJfyaZ15hdgYAAZtL8GYH+KoIjIkmapDixDhBk9p4RTZRzud
TvItBn7HQ84KkbXaRM0zOx8prrHELj+77aPgEKlHCANXV6s+dTMopPYfOifjPjFPkWPpXODpSzXT
JUujBtASTOOKMMt9JobHFRlgQMbm8BI13SnTywMyaIrqAvlHnA3vTmHVW6AOBIDt9bwVGJu+AOKb
tJkYXM1mDobA7ve3I9DAOkkxy8BcoYtNNj0xYIazGZ2cttduHfOt2++fEAE9lVrKNCFKwt7tUQ0l
jrobxRM8DPGHwIg0gKJxxvpfHIl7zsMYKfrOMXFlJAvRA8LNv8ArKyjdaIGqickKPU0OzJ1J91j8
1DNoxNk+/95WivX3Cq5g3MUN1WE9UWkKluyEJ2vlVVZFrFVlI1HCmoG1Z5SoMMzqj9FwOce1uNLN
oMNJ3igONeoFBU3VwpiIVn8D1n61aMIDsgXxbckYVPA8Ihefiv7AxJ8kOoJ15HcDY/SSbsmDGlJd
RZ8Y6uYxz/okFK5jh25O2Zmb4z8kWupkCKZQHkasMO9ZrOu6K1CR3lNFxzuRlOmVPeDoTf2ztqaE
QGVpmGn4bPSB7NKy0pdDxPI6x+Jbn/gc3FUtN+T9Fb6qWr/hVWF0V0zqPHpvgh8gCiM+iIh4gGS8
S/WxQpihlotj/engddw3Q3ZhN9hr2ctgjz2g1v7iejoSOLNs96uC2MqsCr37lDR3Yr7aCNLNrOnA
CCP9MrO7StluSHuifTA2IfJIJdtLXgVYRX/q5ZKeI5hWYbeM4x9ajDTTJtIK2xra49Qbl6WHAeXp
zU1rSVTXFzt/jEf7pdKFC7XX/YeKILmTWJP9LhlcMltc7kfJzSXuRouenRPZ4oJX+Zot6d0k8SHW
48Y6NXE+OL1cL5xnKbz1ojsyMuMg35f/oqL+wuHuBogUk1278Cluym8f5qAIYrjhO2MbkOJWufWa
7J9qu/mAWzazk7fqUqbVEQMxElmvWkJt+3ASYDfPo6ZtuVjeHzTRs2+ThHLLkZU9eGQ6CGa1YzfZ
nwnhir41NAYHa+N1gL8qbZSey++1n9uO+YMWIg7r/pA6vBmNKmpII1HYUgRhHOl8b6twYLd1dPJ2
aE+R0boxfdbC9GUTP2kgfAjWpfHAFNfs8l1BI/FYYK7YOrGVG+vvwsiYUU9RHU4Uv1BFkAZB+NON
0XrV+hgl5VboN6TEwCoyb0lU5MgnrTP33/SS6a+ttiVhzzzWhkFzhQH0TAEjYztoCKrAf0tORUu+
W9A6lDqi+Qso72wNjnmYq43dMRXn1FA4lNO/v0ttrvHthbZujcvyhHz8LrPn5aSnlMHWNNxFxJf+
8cDHkp5DuEHUa3FYcX28QXJ2bWgbmEN76BgVnXKkhuj+mE8PsQFZnXk4u3QeEbrCCQeu5X5wNyJr
0gTMrF7tghYN1ZEe6C4Himy7B7h2W/tD/BO12Bt58mosdUZXKMfcKjmwIIxl4+3Yx0dTvpOowA5R
ocqpbSSjJFaAtAbbaJvzu0VWibDHN6qb/Nqsw3kZ4ifTnv8mpoNGg+117ijXBxJtw568I/K+kHWu
XKpscZ4snYvOdEkx8/bC2ojtI6LIlBEoPPVkyFG56zrGYutZx/o5O8xsO1leIqv2KOgZDoEH+RRe
86jNFE3T9hl7hUdmWNUPTxmRHEnERTcFa7GeJi7ATbg4VvSSAq4J5Wbnw36GnWK4NzSGRCbqVobh
p07DTdlu+gU3+uvmjKgLiBGfjrGeu14aL17tuRelKOrGlvyCbcOeIdTs2s78iD1OOJNJEmqhJrbS
vlY8Q2m/c0ksY4RH966VZXtfeaYREnrVHfNUjlAhiam3V+0tgVSzkEocynmiJ91VzOy1NrAyv7ci
ZMIDSxnLP03GQnvO0rV+oo/zrUDJHtmS+l2rjPbTw6NCS6SBHsyWkGb9wASonPfLVHOyiXAOJsUF
WLQ/qVbuKGnz65oxSk+XH2INEWIKXNBpp/ak/zyKjrqBieRfx31Jila8r8p6Jm2SkrQs7+I6jQ89
fstP9NFACXBZDQqLo6rMFzLBoNpu/3JhMZIqjEYaEr+FFWoEWnENrFSYHfFHN71ZaqzfUHrus3n9
7Do+XGDxIWqNL3PbCVULyDszep5v+gTcwecIsS0DCMM3HMM9mirVLizdAhGJb7lSfix6xcmTYLCw
xqlNiRNpH/P/tvmuey4TsDk92XNxNiU0I0g/xlbyaab9A2qh6jlX1XwbbNK2o1bxhmKWo5E52U0Y
OQrBMbr//fepluiMWGv72PXOrVrqZxkr0x8thxK/FNfZummCmkbigTk2KyWLawr9c5zQm9so4bGS
jdNEKwBV7xMUoOfKnOtPUoORecYaN4cu6s+Kq8lVQ4OKmmlfNWAE3XnUT85acGckNbJyxbYuYdWm
RvIjR3t+SDO7eWSP+oDuH30IWozhojkIP/JYfDSxuV/o5vp5GwEpW8z7ktMYGqVm3Js1rDhdl6Sz
jNCYZefQw1o3PjQxFzcZ07r1lj9wKCJOhlBiQYqHBr/ZZ1lJ+lXKeTVR9FxBU8JQLZL0M+/qr9gj
X7eayYgp2vFZS8aH3ydKSQJ46DytPOx18ZGLf//7zzEJmaZJb7UZsfzlVNgDwWAHo/M+nTS2adl7
/d1EW2qnyFX5tM0k97W1GG55r6InrU0f0FFkeQfdueKUu5jjwtmd98fjM9IgmZN3iGNE35bW5zT3
P0QkD9Sn8jGNNbCqRjY+dgJVMl1sDzXJRy1JxHAEpOz/4+vMmhtlsi36i4gAkvFVEpolz0P5hSiX
beaZJIFffxf6Om7d6Oi+LwpLtmVZAjLPOXuvbWL8e0rS+akO9Wu1o7KsHj1oqXDF2ex2Qj71DJvJ
4Wa7T5m3BQiF6F7N0arI2PwjpPLf+7esdtqXaGh2vOEIJxyyXmhgyC0DMhbhxCNHAlXrdZgf0VpH
DypmntlEc3o1c/3XEFVMHFoGMMR+NEe/iak4JNdmrN5Diz6YttRrk8nAYwqOL4jYKhOIEM2KyUEi
7TF4sJmS3G5Ux8jqPz12++7fb9x+7u9jf+/+18du34j/9w/d7v6nx/4+1X/9a7df+/9/7j898399
7PZUf//a36f//x/7+wpuv3H74X97DKcQrcN+9IlMy0mAHIuJy3KqHR2DhgbI0WHdzmW8maNSnek1
DawKePkJph3OeW1FmEiWL4sULzKuP6XOmKew2sTFflx+5f/8zP/58vatqMa86YYm+NTl92rD9blo
70YG2iddYDmeCh1VnvTZ/RJmBHshfpGGSQNm6X4wgoN0WEaYpgdCkm6PYaovz7e73lxHhx7eRkfz
ET2jHk1nT1LZj0oPA1qi43l06p9SIccQogu3yld/PNuZNpwf43qq3YoMdQpW4dDaj8zvRLUV4K2Z
zoxBazXWcgWAxLpOKnwjqRJLmTMTzcH0eXA5QbUD8XEz7ifKtWiyWTbTd8hRfzqErfRPWiLbpszc
Sz959AHgrccJVCQREL9D8dnUOgbqmUA/E/IgqbWnHrDBhrQYMHedE4wS/JyhS0TZVWB1yD/K5Y/z
eTl4hRZhAUUXOxFnA/Jng0kx36Ck7DZ5R+ZyaMxohVjXmQnqAZX0Lzuh5yN8fFR2hy0SdIhotF6u
1pUq5wCUi0V2L7TmeiQQKAxf9nWB3CYE2EMPqdmpub9YCd1YY0y+usr6COniF80fOWJ/oJ9kHRvS
XLOZ2Fpqpotv8cYZ0HXRk1JSuJLMhlR/53Kon71Gx5Yfa+z7ZmKkB2qLpGs2WVuz4Q6PUhAs5UTe
F9KrILVGf88yeibd2N64zCkyCsSGUSmtyHkPAe5R1uAil7dR5zNyJNZNppM02IcQ2kzZbOaEfJJU
kgua9M69K6wTmrQ2gK6YIqhDVzgQFXPs6OCNjL6ZpILoGbTmqYJatA59OrR24lzYAQ6oVt3doDAu
6G68i8lxWOWR+zznpDRIgTaIYSmdXQrBpQeBwqdpf3AZX3Ogx/uYiC5DHx8BmYBpkEio4jy+jq5h
rxov+cibCeIbEvXN7ajt+348JzqKoSoskAkDa9jaJcTBAYd17/BLBgN+vW8Ub14K0cijMCsr8oJm
m7Yc4adomZF1hmkrtgSzAxziFV5Mdu1UO7zBdoJqQXRGu8EmtTURdZAav9FQ7eN8xSZsuUlMs3JJ
mDaGQDB73ng026gU8BPy0090T1DbMOnhm4S1FzLbzWn02w9JEKSxRb/AJRwpnvSPkcRT3ejcI0Dw
8kxOp7+uQW+zdTVWVlqedD/yN4QiIkWOOWFv/3/cWhQbt/t5v2h6FQ09CC2dg2nJiz4wn/GeW24X
tCbJaNAknjRZrkzL/W4apOQ6dvpu9NQaQgxn3MxHSTVhbwDpuUHfYOFmUbWOUwsSYvD3WW184RZ0
NqRcJwcOiENX0/MJqZVbQWdOWL0WzHK8Gyv/EDo2FpgOYaCf6x2XPkirlDI7wZnhMOjZkFcnzm2Z
cyJZ5bhQOzsGaMubjtz5zEsTW8B6P56j+jPWkWZlQxTYKlopSKnyoLDm16hqkqDVq5OtQ6+lmyiI
CQU25MEnYmtec5VcpnfuG+2+pwrzOa1FPg9tmeOLQSetZNCZsGas3DNjQlZZpug9mUD0AYlxESAd
AJnWW3R4H4hrq72la2e6IWbdtazVi15yHB+bOHRAscLCLIvA8gqJMi4dz6JwFKSHdDPU/pOa0ROG
M4MXR4d8ulzib5f9iUy6jWYnGRVUC25Hgis7GVxwIgqZTRqZNrr5LD1bTgJOdfYoa3CbSsmxIBA6
Rp4mkDk3R0/w1FUL0yUkkeScFuFjXzMBZ884rY16OhkA0vb0ud5V3lxzdtvEeX7aU4qswKaXoHR0
dHnGLD220tdpwlyXxMnOdDixZ28iEZSovRJKzQpjgoG3vX+bamCnaQVvdVxERR+IlEEatFxlQbS8
1aQELP2t7GDJ/nRbFm83WSkWNVP4z6LpOvMAOoCl8e9P3L4iKOpPZSS/rYoz2WT6eA4njLiaCyLo
dren4D7fvso95Z9J3XYI2xhefKsvmDVbIREi5p0K7V96o8a9Pe5NtyippUjCUxVvnQdMYidbvHqc
7PaLpk+frQJbNbnanzj2giK17kKSHyMNPJDJRRNvwcprfJ1jKHlCB+bzQriapcwkEouFWI+8vZ1z
OLe29eCN8evcxUyKhN+d5XIzATTGcIwSdeSJMswQPWhVjH2Kfar+XMbNQk9klbFM5aBYK58job25
Rf9FR+qlNlTAXDg6+l3onLxsPcvhZxli7eywevNslHCu425nNX0WCwWkbQUR882GtTZaoaphc5HR
sp3KkcZEwTKWiHs7dddaYZrEJLDg1NZAaZrCp6iSdmvY9BoNdNo+nakw6pNAegVsUoadGN+Rk2PU
7WixbQd07FlSPjOjxtAOjjmw+pAo0moE/hSSsGfmcHiXmwJJ5mqwizSYTQnx1SsiQrY+VGmUG0bR
GiWecFdLq9WhOF4bRjScyXdaOw4hnkmYM8zsm+zsuHN2hvucHhyCBJqxvwxw6Bg/DTTdmP+d2ckj
CUmGhiPzAjH1u1nco7dnkYqeSO0/3+5YiMGA5PrYKefxmnYsP27rwyvwn+oMqINjuXSwFuNv3J2T
SbTnxSV/HkZbHG14zd3yPptTOtHWJwO0TOq1m2Nf050QiAKMzIbu6RxHBK8aGmS/PzP28RNZoKR7
ImlhbmUQ/kTjql7OK2VYz0YHocTyk1Puot2kaJgKhmwtOrFzuvzpwuQKMCjzuZnHzVQBBqU4tNkx
Lp9+mjYB6KF55U/jYzpHVmCKCrYeL35p4PZVcr7dud3ILus3k0aiaoQNbl+0ycOQQzONRt9dEy+C
nm25Og9MQxodFJ0JLXU5HGOu7Jje97xKApaW9xX72HK1iiaSEgmSXxavSWkFuTpVebYyt0PnlmMq
auvnxJvNHRrI5kD++t7x+chbx583NKKC3JziY5MKea6WG7NsTti99X3DfAlvVMsCxOYF+8xX267z
AvEd/S9kHxMsMj+1fsfS3+t2UdPe6usNOlVFtY8CM3oaZhZev0KpMM7+YUSTfx5H2DAGUgRG8uMm
m1V2JP4tUxNTuYnqjQINvysKNMv+AOK7tTX92wHTjg6Betbm6sfWWd0zjT93Q38xR/YpkF029QJh
ygvIVyj1iBiBZ1XdWY5W7+Kk/4rZjoiK2Z7nRet/9v/+FOEyzGGZ6CGZBeZIw8zmH0mXqrLRd6CZ
Xwv+4PnvjQ/L4Wyy99yVXHlEAn6aHQUWaYjSNBllFWhh7hwK18JNX1/qRDtOmaRTjMcXEwHAmVR7
6UaNTVvYHMfOJl5wVo9tkaCHqwng6K37See01NJ803S7rJfpEbEskzvnrsAIvWdl1s9y2VQNxWuK
RHWdQzihaGDBvx3dieuxTcEYvUdQewZAwyQ+/6p1PMUQPjw7tBj2Wb9tZec70iK9vS+7gw9tPEJZ
u0bowIbcDg/MKQyQhv7X7Umd5apy++q2sv997HbXNCklAND+87Pjco7dfuLvL/zb78Nxp2zamnG6
KcFrv5fKqXYNOSdbTU+M96bU3wSc0QdvyJuHuXZebw9bPZkstQUa4nZ38vIH3IgVAqusvi/67Ov2
MF57wBzs5XbgO9q95/Pu9csENHI6dUXXjlGYjO+dXQh1vX3j73d77zRGnXW5/SiMC2oeNnk2WdXx
x9+fcro0O9aWe02myrxOeD/XvdbSgF/uGmOP/cpzhk2ZhsaVMLXyanj/3AE/Yl5vD99uNCxUKarJ
VexPO2ZqKQu4jza4FFdTTv+6kQzO906Mxgab59wO/fX2A7cbOjPi2gGT3DQpGJGyx5oTWx6Ug8F1
rngcXlpveE8jxfzk94AB7JhkZGfWaM7szHzxdRwgemst8SUhp658/VvD35oP6PnY0vYgNh1KtxVx
7PJI7m20TUAfmr3bnTDpM6MtANT1y9NjvmmP0kAX+89XQiKEnEnyu/1xl3kQ9J9tSdykjURSa2uf
vGR9PN5uFIvYkkDnM/vx/eOiRKBO1nc9liZm4uyuZsRnUZmcEVGCmBNxR3fodpuZ6Gv72G2OddIH
GUC/fbvcuz0En5lWPEptrYdUHYsPsfghTJegc9hhFLJ+++Ar84UN9Dk2EOAWTYETbfnqdtOKLjuO
CuTnfKglLeGybueNXESoHqm0mK3oUaI2YfmIzNE9AmOaAeQOr0Nnf1M1xhiMy+/RoGidVTywP7Xk
MaMNTsqxSZg1D9Ge8nCQ8+EUqCh2OUEOx1EWLjGhYCdud1321QhhC5A/uHhoCi/Np3BM9H3Ujzt7
6rHZIgzuJCHVMf09xHZAFBr2GiwqYKVih/tszcmCB1206JQhUBcrkQ325r82cebGeS+YmAfjog82
JZxolCM0waLKvthayxQJ3EqQJs1yUukcITI5JMYPFSAiJxe6fztMpKt6iwNPlGV9TDz30zTFGBSA
4Ymx55//5x1wXuoe8Gkk5pygOfEy1FCObjcugbI7CD84HPGfFSlCUXyVL7cP4HYzZaies0J/De34
YMMBRobcUt/GDQfevpvtizPm6R5Ja1ZxVz7kbAIRiYq3aBxeQaF229u7yYa/Ot7ebGiehBNUuYdc
2giDRLOJ4hDvoYcJdMywhHAI22JXdSGXdomjf3lP/nbGGkksdJQZb6HjE3dJV9Hy0WS3QCiOHvuO
UdCdGaPwy8iK59ufZgJtHTJt98/rWBp/ept389rwB7kvkGH9W6+s62lo0z0HHGUQP6F/9eY4L2J6
wjNaW2wdTTvPVSK3KfzOwoJav3hz2I4C14qTNybx1fH2UL98BSqYhI9nkWNDCTP7F8QUtINZWsbb
mavC7Vogcbfgv1v+UT8F/MEARxw4ZYFq6NHahzZKZcdgJPEgTaqIJOhwNMrrhK/+Kowe5/RcuIHZ
JkjvGvsCECVBKoVfVPvqBf13UquxSKUm0v+03guIyT/Unnh8+rPbOtF7qvcvYey7vzHjf2dDn9Ei
YSOOkZOVw5xAdM1wAtOeGkpDEzSN07WsgqWwKhPfO+tNal6zkQ0+6WDkC9hTQH6NcTXC9F83Qz99
5kzCISVBQVWdB05siqAPaPbvaAqfPRvGSDiN8SnWecutPPyl6F+Qd0ai8Kz/6nzpHNAzEoAQJvu6
jOCODb2ixOXyeoyWOIIupBJgLIx2WsNYI39onDCSCZdGxTPuW4fzewbUQaIjk0Sd/C4oRxmDJjbW
e8PE3U9P+jcx1dOetBNs8yN4jxmKJkF7WECqqcHe07a0qXBq5YncRapQhyls72s+gq3EMbN2SXYF
Jzgj2Z79o5mZwPES7URkT4lXAMBSJQbsylkP9gPaHfvLYwvU4kDlz+8uC8bi0w1rniTMyaPOjZ2F
MPbaut7GsTXzGmeuvHLN2CqLGNd2kMDgEEc81SD56GjU3go+hWD6MGP7REHu/eQFWpmh+EOWKZSe
VFCP1ixfxZDw2gFtI13NaAHaOiOsj2JAoMmWdiwZylo10anagEoj/LIYiQdIghyMJd1JE523Q4sZ
H8fsXRXoMUMyIdZeP7Lt7+rfkTfumIg+9DpkIDZPb2gIx91kgf4oR3/kmnsBZ50yPZZ3uveJRUvk
+P0L4nq2Lp2zTQLNfKUKPZD4+jbE1UBxypKdSj6oZxByi6YMOFtwuYHHqzvIKARpb3qrfR+MZTgy
Vwa2Q5O5JaaWfGbWIN2QhDO2ch1n1mjUd62t76jr7jTychF8LM2RkcNzin+U1W5qgu8A5nFFZN6p
5nhr6b2FYrWOzt7CXXIwGptufCit+VhHUPxzmr2rrtBQwLd0N5L0RNeRa2ksH3FdJoz+AaiXuIkt
KY74m6ZtDlat0CjYLHu6A95MAqkS57obkTUV/qvbGuqk+c4hlx30kQHmR+MjK3dsKw0UlpZ6xAXY
uOIZYdA7Le2HrHGMXeQS2iEELL/IIu+AzIWq8YZF7sJJoQFhtMJ4wM5SHSfNemUJQGye00CdNQgg
BTsKGgRsHuS9MAstcJBUk2Dpn+qhPA4+E2KVeae2i58k3VXqZiR+pMSesozLA+XHdBlcCTlGw+nh
ypSWGJiIrUz8fWe2D4T2bA2tx6yjjEOMjgG2bnQsiawJmFPJve7HJyZD3THLYDNp1jXXQRd3iD5+
V5H/WwirvK9byEBph3yqkCe/EyY5bmQIu8gnNgZyVLyU7l1YY6/wmv67hQ+zKt3QgwKH8n4o8nhr
dMnHMEsX/a9dnjMiXfZ9TQd0jGj16MXPnNUuDUyTZvXyMpKzCuM/Scr6ATWnCGAnALero5cGKgSi
RhOASYQepMqIRhdDyCQfhC2nOUm6eIs3uHH61UI92gEqL9aKGFogvaGxMhwUvyVqukOGcoV/YmtQ
oPIfN3vKqGvBmHKX+qV3nAb8s4WbIyIFb3zCDBCK8kytGe/tyviYDC6RcHqjjd7pL103GHuvyKgk
ZzhfVLhbGFK2x+JeDmwzSQ+n6Kto3sC2cYqECEevrNfeYO9F5zwqqT7tjMhtaQJqK+hsTHW6jwb4
2BlqNnSyZbfLy2sjSYD0Mye8xHc9b7tTag8ugGdOWqRCCDxoxYz5tmPkQQgsSDe55dt7i7IaRfWs
49/zul2axkfPwszmqU9vSSFhvuAvtuBjQ4911eOeQJ2b4SssmnURNhdtrkxQLTIPPF+9FdDeDTg9
qIXII5JmAUjMUXctp+Idq1QmLJ8RBK+uK7NyLRglbLMRd4eXaL9s3Zn2kzH/8Fng3mux6xsMs1c8
Jxe8hQfeoMYL4jY1tookKLdodz7zswONP0b1hoQDI/E7J/7CslF7zaCHZuBe2mWFsXHwXiPbBkYb
j0ckU6gC3JkBFOyyms2TqwkCulTOQNTOCthD7kOe1I+EQL6i4W7HJY2YzHjGXmRxhcjE53RYjQ26
aWyKrxgQLn26VP73qqGIovn76kflbyQ42UZbSJi0xn0c5Mv8+tNpF8oXjWJUbx9WX8dbDXcx7y30
XiV4X/qkgWLY+Dsg482l0Iv9oIttKW2EemXeYHhZMFJCv4ghftb0u9bB/Coy2M9TBHRgRu/NlQ2A
H3UFnyBxDOjpwdf2XQ2BGcUsOGmGXg0SoPsQ3G+m/PI6kHhGO37kSj/ra2m+RphRWL3lV4zemnbG
yCwcX2Az/0kUGFd37l+02YmvlmoulKXvWsj4yBECN61hEmbK1sKMoPD6Wn+HyR/TN11pQKFs5AoB
cCeOpjURTy96D3k3BI6Sa9YXXax75ZvIR0oICbJeh7klTyXI/bceTV6U+xdSctWbMpznvnmLUaSt
B3y/WNWqXwNaJ8bY+T4yoeqFFtJj1JkleBLE1QxgsFSWzqUeVUrUY3swhLjQDRmx76K8nSrtYnrq
WBXOlz6T0i5B+6FMGfZyGO6I5YlU9zObvREYfbadQEx0i8BEjZQctaOdgZL9QRhZHsZEHoFbvlpO
8+ZW411zmJT9XEQep0WeWBjdTfRSBXaeRH47blQcI8/7oRUaye6dJRwJkIs+vIg1ikzjQan03uWg
XvW6/J0CUlzV6bCRTnZHGeCi+erRyOpNswXlede0OqRkeBsIuzWGVejy68HEX6ZdfG06WvRELdGN
K6sd8wAzcubE90Uj7sMc8RpWFwm5AeM7CaK8/4keZwFuqicEcbgxyCz1xJPRGMbFbT3okW4y7fuI
GWgN8llO5vtg6cXaxNQ2UOwAxhx2Ye3cJar+jZHvOeQIpB0zHseUmCD/tHTqTmMmdtBVgyF7dSfq
W8yZZ8s9jqW/b8afVmV3ghJ35fbjZ6dVOwd9wuRrpAJY4I4mHNN1DSmsLzT84hih4A0iMwadLcvv
pOAMlc4im/ik1SRzeZ8xnrVU/+W3brWhPZuuavSDvd9ABLeHwOnq7uF2o/f3jUXsXup5+9hMrX1b
ikMS04Wa8Drvxz72Hx1dPKKhJ3ZZD83NQHFIL/iKXt4+I0/eEVyQ4vwiMS1s53PbZ99pPyOSYuLR
eRwBXDhhgjrp51SyqunCbk9OSZWDCZfgjcoGeuQxYWsb+qumkoHAhgenkH5Z1bxywKWvAv934gGU
TumFzQiX16MdYjkFMhczf1iNLso3x9LeS7SH0HH0FFUky0tr2iZocr0OBHZb8lf1Ta/8MXD7/I2p
owocN36LAeYN1i9HJAoQqmvcCbe3gSd2BIi0Xb3j06Mx4MDfRLiKRlYASGw3rjvsmc+HL63lBtKB
yRcq94vrWUVkHPgTqGtIzACQbcd0gpZQO+skGp/amAlp1VvhZhhFdt90kXdw8TvriswM7Nr7iKRB
+D8+W6MSdI+o6e71zDU3toFzJI+RSfS2eWbWC+5q2e9Ax9KDGFgAUQJRm+5qJ0rXRb/kCc8bA7gU
bRZyTLKe/3+RSHqajE+O+SJ92zj6kRDAztqLFeNcUEMyBNCfz1JN936Iq5mtprfWIY+UjL23wwx0
YcZ+2DgzIQCSFm6WZk8QttLWfyQDfeoEnJgQB2Hnu/amaVCmMw0fHBSYbBU2fcQpBfBRM/KDFi0r
ngFznhCTXVNE34VOoq7nuRKKN5JMQ3AZ6xZcZRl/ahbecrejf5uwI4VomO2h+xEgcTeTT6J6nY1L
k37lGNSOnlP/djBTIzzkEHLPjECZNcrqj9uYeOLdDkC0RUCmoLEJbWba9gpbmWd824IxiyGJ2ahp
CKyy2ncPpP9QphTDfSN/tx1EQM9jIw2cEv7Zu7QNci9v5yQoZIQbPsc0LZTyzukRURQFDrhfg0Vo
c4X/eWQ1WTFqeSis7Agh4g31ucV0kH1Kqyz+X3CSkdY8OpkHEC2n7xxVB2MxzPLbIOdDtItUV61L
mp4C6YjgDIoxlDVy7YdAo2NdNgyIzfY8hl12N1D7W3WxIdTaXddsDpzU4lqlc+KUeXcGnlXz0csf
ATYJRvCvNA4pZyaPMXfZbrQxQpPY6tFu0NNXD+BkEOUPMne+DNvN+BCpvxom1DV9IigemETnwTy0
oL0lUQco/ZJwC+7xu7H8JylnotTDjE3FFrM9wygEBxvULOe+BHvWp866R9aydTs0uy0pc2ge4FaP
7aEY5LAemXUBYeQfnqM3uv6L3z36ha0gZezVvUz6eC7siE+mllhK84aN03SkefEYlzDKktkNLMnw
Phv+WE3ybBjjm4g6ohXitbLUTypKLQhfdYol8jmvpcT341kwwZNpa+SfMNGOId1dsjcht0YJOv2E
zHNePUNN5eufWOY+uqTeu90nFZF9CfFkp1P2PRssqrWKEYLrx7FSTDvYbpGdso0N3DMuMnbbQ0SO
oWRbhOVPpBK47InTrsOJizydE6YwDX8fA9OYmaCQFQ2f6BokyHnc1DgaEduwkqEUvJdv3IJX0m6v
oozP+KI0VO8ClKz2Bkoad8Ac7QtiKXeObbMuyrciAz7QIKLDLuVtYes9FYXUNgB06MLk9K1LOstG
cqyNlqmyYvS7iKTLvN/5lodkIMPFa5utv65AtbFslAcqa6FlbxQ4kLBy7WSaPN1Uv6nYpALMWaj0
aOE2DC9NiyAhjT9zxUvEwffcc6VWqfs6KqTVegZ+30EISkrRbmrj9ordqlhDlBaUh6LAXjcu0kEI
VTSoDQpMopEW82xTeXsvvzRj82LHECAKY9wVbbfjgn8/mZXcwnU9sy13V6PtsxNiNugq+8OHV61w
ICHp8c+0UT5tp3GCeez2+6Qv78IWw6pt+tc0B5VZJ/EvK1I73R6+cWf9EI75K6nbfayN2mrI7wfq
eTFjgLDrEsSQFf6ufCJcpYGKIEvYlqf02ThdZ+ODjJqfaZo6VkcYRsNkQcwzt3XoskA3X4IgQvRD
INoZSR09QtBpNKxsnX3+cgxYLLj6wo6b/D5AE//HGSq4g5N4zxVO7GFGXpbnwymJ62Zjspm3ynjP
gBn/aDjjSy6KQFopM1Pwmp3LpVY6iFVg2pLI7aNXtzb2jAxh0qPLWDdfSiRgQyCl5Lm5Qy8WZFb/
lDv1tKHSiTwLhBbZlCxLL3aPclexOcNboS3BInJka62LL7Q+L3ERbom44rctj40FdVPKNBt8Mu+s
rtnXOGgc3DMeTqm16/YvelF8oeSiSiSsfcL7YHZdvCLk5rnz9ZbtQ4XWOmVdH0si6oRMvxe6lD8T
ht4Boj2LkBB3+jCt3kD6apkdxnAHIh98i5dyqEEi+mRN3k5R3x0m2+y3el3vygSdioWbPpIGQLcK
xwGIART0WYt4vUds7mXdvPcMrGhjCtZNLPjcoWuhgJ2EtDCQoJ9dDcZIGjoHKyqElkvXoHZRGx8c
mdJYxKvyYDlHTZBiG6bju2ZnH3HfaQfHUd0rNOUln8nvNka8VGMgZfS+X45Qb525WrcXKu4oLaS+
bcwQvJUuoq1dN+TlvVdufSbW44iCGmmB8Kh0Rg1RTXhR9MADNHiHaSBREyz4W9ogXK5wonaiR6Zl
/sR28jI71gWJD0NoUHiOmRD8QbUt4+llauXXnBYvJbuI5Vr7WdscMGJoTtpsXF3SpUCTbT3HWkBh
w8YjwnWfCfeapzM6OKelBnLNjecKBvtD/WlQSVYLpTQa3wzmrVs2Rh5HOGgdXEF2g3gh8lEf+XJr
9jSXSbA8EoWrA8e32YsZvxKzAJHqxj99fSHKWNsaqtnKglY26+fKGbPtnHmL8V3SUjNRCElzo0DO
bBwjfrBcPCXjyLpvDgfF8IcugY9T3qk4B7UnQ3wX2RKgWgMpi1mcq4xygYF4jBBI/4O053G04OLr
E0ZKqBeOl//287Y9VXB0+LSyL6niETVk+jJOVba3fPsBupAX1I4gnkEaOGrAfZfbuWpyIjQAtSuk
cPQg9P3gNiKIkdVlKW0/Ge7mIjo3OdFBFfEiSk+uIOU4iDwoiFyWQT9LjjK7WYRS5a+xdQjCIUCs
8hI8B5WbbCCziTW8k3BDLPZ1VgZdAdIZJ1P/8nzBP1F5r00DCINKv9mHufaHeCzoVxqfSKuaP0Xj
8G8jVB20/FdXQ7lLoz8M0LgmpATDhC3OIzAjoLp+hoK+Wjm9gpHdmDmVd1oadF+K8sVYeinGQvYE
bL9fEn7fRGHgVkh+NYMLRiDVAtoyR6Je0cMY3keRc2ajTbvXW/fZZBJr219QU/jjaNagKN13hSeB
inA18Krd7NAnZz1Dam+WtB5BHEYt8TOu2+57C7RvBlmRcWqX9rhqiumU1N1hiMnBBprHtYr9xyos
4mcxQgwlWO2RViEtKPY26ejaxCu07qopjrlOU1NL6VdO1rJFiVdm4+iruq3BsoTh2c4xHBFgwfpu
0beNfRQiip3z7GhrxGOnps6vIzbSq4N7Bi7Tk6mij5apy1Y1Puj+8s6ImWrDCEKd63CCZMNnxrh6
DdTIJAPjXsc/oYWg2uGL0Vi5qzr0FCqERet7kDygRHXx4O8m2UDH1AE3EjvRu3JB2hDlUFWXPqHJ
0w47o8DXP+do3kzStCLKBZrUj+3U7DSfi05Vvoe6FR1TVFzJkotAn+seYe+nfSp0k+DNZPwEjfVN
b8yfnE8sWm1Ayh1N50EjNCB1H5FbHRXy0VVbVy90CABAuBfJQtjAHNjhu2Hgpk1nfxi2oTD0wHnx
o/4N7cJrp8FQFWwMKjKVCKbTP23A71fRZvsCf3pNlDkMQoXKfzu0iClcHOt2qr/2294I5VqRCUuU
GBw/1t1V18cvLtkGsa4nx5gddqZv2p43Upl3SJaSTVGmJ/Pq6wDVGg0nZ1lckwG5MrUumqNmPqHR
CSJ6/Ls0RhXKPB339n2hpd1ODeaHHoqgj1pS62ponnri/CntkPG0/6XXKLdcu4KvWzlPEAVDBkP7
fKieu8T5qFIvYQuFKzUuKADQEn4W7oUmzAXMQ/K7RvQ3iHQDTwRl6jBtXY2rkkeHYyGXyrbMoD+q
6UCAyxNtSFoaVvbtMgmhCaCJwIp/RTP5RUSVU8Ql4Zkux0Q/MwsvIbK73u1PjHwX37ELw7WvXkVF
I7dM2fyOLvsRQZFsxfOXonNZEOAivGhLbDUCkjI9gkOxQVECenC8yiKuZ0CB2xHLPpXAbDqqjJUv
RQFFnj6diemLo5frehRb5GRuhPK+M3xbtj48RvVU0egzflSqXU0fR3ZdkXZafZuNC7jT1s69v3gD
wZ1rdgrzY4yfIpu9lvLnt4HYmNYqn8EOdJswbItTbdjwcwV4HfK64Wli4/bytyySj6NWgvIu/UfG
rncOco41zIM0ALTxXXU0guexZCvqEbozuUsSUB74DoR4jPz6FMpAufQAXB0LZ9pg+0kUPfk3mCmv
3QD0Bm/xlUV2wKdP7JEcjKBqp72qYXjVBGruo8a/l4b9gakluRRh98cd558u9J4sd7zzUCe282tq
9gNbrOEhSTgxULYcu4R+ftOZJ0M7jrV9BsX3aXXs8G1OI+m/S7pN7KKoexda8iCN1cDHwjzxMDFp
ZwvNRjAh5XtdBJxxe8/uf9cUoJwIFDexB2d5Bp1n+3Xg9f1dRzDT4D5HJF6ue2L+rJpGTIlwaaOc
/jtv04wFp3tsR+++jQiZ6+sefra1g2yDPNAon4rK3QNONw2BN4i10mwiehLAAkMHQJtRYQgkSAkD
2LVx6SKMmfVBeOi6jNwST6tg2TfLhykbok2nP5Jz0c7uG5Gwn3M23LOeXyI8vgE5NRDrhuGQyfoC
/sh9CYm8Nejx++Z0BVL9lmupvW0Uai0og2fTPln9txxnVldQv/kCbbX0xdFHpGFniJ0vzf9h7Eyb
GzeyNf1XHP486IstkcCN644YEtxFUmtJqi8IlRbsQGJffv08lHt6bLWjPBFth6ulkkgQyMxzzvs+
L1g2q7rvk/IFODh2hl4dKxlwYjCWXWsqLtwNUD4Gl8F5hNq6sKt5ozWgfiDUzshPQJGkCBCoWb9Z
en0j0A9UpHCpkRUeA2C47FnHoTb3voWmlUAKug9GZZ+TiYBIZizNWjfgi6osHVDQqo0b6BpgLe+o
LkHhOqiJuCAfZCSwQTG0Jvz6seqdNZH3kt4wISXElrtF2/uJh7M50D+GskpwXzIqMqe7Muifky61
r+yMSX3GlNzSuIwZC29Qo65zJGwkE7krZHGPRTdettLiyCC4k7VBfcjIoHts+xrxkatcpNJvaz9D
CoW0yfhRK42TnVJLixxlzUS51ugHMYT5ghmVa6lHhsD9wrYHNqumPQcNGYZD/t2w0m3lVrcKYLf0
uLW6TACfBlVpYGVHWsQDLmDbaZL72Bj2wUzak3sjTaGg1gwzDdkXziLaJue4JFwiLkLB49NF42Fw
mntGWXgnZosxsXBu3cY4JmgcqOq1eRV61nOxiqCVQuQ3F8QPbzy4NbATHFJEW2Of9hC0Zf8AsSzZ
lDTwFh6Lu+vc2xP4//7aSzvWwzxFAUtu5IByYGqvAVEYCxQyAb1XaN+0Udc2DRwar4oUWs3bYf1k
YwrhD4Zhs00CC44WAU4QogyWmZRcK40kQ2a43qGv9Wuk59xQY2OugzAXE7xOEpuSyWyZ6cSoui7/
cgwiH0LZTGt9ylz0pAXsr4BHE8qW6/pIYTughSEw+RRxAC1qjc9g8NmV1iEn5aWoCwZXDWF7LR+D
1kyrTKQHzjlMXawiZCpuMptyMaiPsVVdt1XwQVCi51OIVcsJPCMq6Qibwy1+rQs5zCOWJkYm63qv
fCJvVdtUW4bfIdgJhrpe0+wnuxoX6HVg3uVUOCRF4vqhLQnGeThgKspWjFQEckkyqc3ejwNOrL1C
/do1d8KiqajNQNej9JpYKwwhPaLCKohJJmM8ndnVoS+gxkZu885nAEswwSvSiRZLCet+J9s30Bhr
Lbeu+4LTJENEeRra/mA64FTDPifyK38eZgpQUsE04jg7wDM2jSsRxa9aMRTLEHsxXIfbqRufTNck
eoSc5wBpCk6YldsoF079HZfuxm6QM2Je4tvr9Nmaev0QavHWM++QOgyLNhhPjNimRb9u7RAyjQWK
2+LMqFf08NpkgBysbjmEVIt2dq5L6oLWJlkYg9ZaD2IA6RUAOuoywQm12/M01Zt25nElldyrvjEp
97aE+NKOWddzc+3AkjPzeeuJnuwxxFeLwLm436aCgR25yHlhHwP6zaYxWWeRmWf4VcuY/dGvYD0j
OiohZgP0KvtnMM1cXMr6os83oKY+UF3cpynTeNeFxedOBpQ8glqpv3EVlCHt7AYLpuVYazZygs1N
y6e1Z+HalC9MzGtwEQjGCOEECgYwQ6Ar0dMQcH7w1ChyBfKk/lFOxTtpGGpJ+N2dmPQebzKGubnp
vI3ZlveljoNPueIyGGHcmpC7bXjToQqDytc7glJSqEYi6u+IEc1ZOqjqVVCm60R4Z4eYz0iTq9pg
CtTF9YNZR6/CDUdf7wlJLgrYQoN4ms3ahbgG0SMyngrbvslnLYFAZW3T1LvSEowco94lNCjLjWiU
vZFNFfg8in30LW5Q2ZH48GGzqowqf+qzgMhIOoHFtYiOc5M9ehHyNbLr2HxRDKj+HWfsqxapdQyx
RxFRmTT6dwPV1xKtH1F4Qt0nEQHMY0D98pmSxqzB0JhlpwbIF7YlxTCvYh9hiJazn4MCk8HHMFCa
DxH1d4fZKA6mH5w8aGJKloTSzdCWZdzQLeM4rnuzSxNY/A6dk6QHAz8yQ/Zqs7zWV54iMC0cyqdQ
pC8Xf4VvwSBt4SgsJRX0in1LrmitUqokY0YRPDMahgclg3xtDnTvDIfqFyzkfVDSiQNqvkvloC+N
biej14TbBgpE5WNg6HCrEw/JE4imKKxQtOMLblXw3SJTDpnASmJVOo/PA4FTU1mLjcvqhPgihZEU
eGhnyUkjCkqe8uIGXQgUYDd5NqHLoAJqiKmMSdwUjrNP8y64ciyWioHGtHIaAljMaQ1+9xY0jq1A
SDeo6/xYvkqpe0sd5a42muVOInmDeVunG4fFuk6Gu4pQ07oxzlo2MXhxbxJkO6tIaGQ16nj3XJG+
XdZTDPeSpBUG3rknz2aKsGhQO0tXDTs6x31cQhn1CJTOmEAKgmAothl88ZsJgjYGb6OIQF2GLrgp
6UAr6vG22eqYkwHL5/UIZa5Ec1/r6OHCcYFvylpVdKw2XVW9Grp3JCGEdpHH81oG1sPURjvoK4Js
kPa2abobIpjDFI9SIU1vg8DwO/NcHwVvvBM6bCkC3lvRD9cqpx6RzIaZaBD8UFQ4NLT5w1B0yXVq
/ZWJQzef2uXg8EQmSX9TWyTztUbsB5TcvqtNKyE5mkVSbQdt/G6j/4P6xa3P51tbsbOOEDwFkjN1
rnprL8GnsOlBwmo5Om0A+oIkYihGlUhkrhvOhyaDpxcFg8cdj3JC1cBL+2zjTbpiXsh8aySTcDlQ
dyNMqRSlarUmxSbe5krauMjYtUs7NBk21Ss7oAlgW8pee5aVo21LTh0TxYXu6UgXmtE8lZ1+AGZ+
DmADxjUxUhUAZNqCIf/VgxmbI7Ke5p7FrqeqasL6qbMJsiEJHU5nk5xlEm2NSx5L4b0AWq6v0hBY
ZyoIagu77Bh5u6Rmggr/PTvUs3dvtKiwJgqaNM0+ehHQrDWRrtj9gxZ2R5VJw6+D6ANlbLpIkAok
zTkmLWtWXrHk3hcLt0csAYAfTmJAePYYbjF8aauiHZ+qyvzwDIclti2W0QTyuIqe6RY7BC2RCG9/
50BFl4joyhq5UTZWh6LtttrU7moTGFqt3SVVG/hOnZ4yosUQMa3IU99gVKU9Z74MQXgP//kxlOFT
UATvhf2io0pNteE9tlAzTeFRFwLDgooOOcijzDROZRgf+yFgiIjgN+uQshmxsE+V8s40jVDOEAnR
Ftm0SlKXxoKjYdUIGDzMo8lRD/dIl5diAf+9v4S3c1To6ujRunDApuoOAeojtkbJHdG+pgPTqcGF
pJbH3T2BbNjPtemZYciDCqz5ipCCV33T21zCimPQSZ+iJ10lb7xbpO1zqK/bgFu3Jnd6bZvizeT5
YMrIlZQgM/OcABV9al38Y+VjPjO67rqrtHWH0+e/jFC8o5Mc1qZWKQrqYltYcp1xMyKwjoODhtyr
AYa0pG0klrkHEvbaqBLQvqker0h2obEFXHhpaTXML3DVxzRDDAaM9c4kQ70xrt0p3bMAXnRN865W
PJJ5Bc5R13ZjlWvrvNLf4sh5qTSzO9md8lPNeegNvO2ODfcmkaT1lDcuIoCDaWhPtYOStBv0fO1Y
WL+IlPnBADtdxR6l2OQ9T7niViEyNLLidjnOwzPeGaBwqf1RGyUIQTujg8BL6kfq1ixPIfjr5cmT
xYNAer0X/a6CRXO0GmS4mlbxzfqtRX/OhykCqhen7nKU1luqTUTRxSG4p5bRYRUA5TQVIKJff/mv
f/7Pf72O/x2+l9dlhl+oaP75P/z5tVREnYU02//8x3/elzn/+/w7//6eL9/i3/3v+18+yvqX4936
/qffuXkvTy/5e/P1my6v6N8/nVfwr1fov7Qvf/oDz2PcTjfdez3dvjf0sz5fCe/l8p3/v1/85f3z
p9xP6v23X1/RibSXn4bLsPj1X1/avf32q+E5nxfr92t1+fn/+uLlDfz2Kx2k4v1FW8RN89L9x997
f2na337VDOsfjuUIA3YP1lHpSuPXX4b337/k/EPqwnNcRKKuYQjT+vWXoqzbiN9s/sNxdVLViFMQ
uicdXghDv88v6f/wLj/Nsxg2MwD33F//7xX406f5/z7dX+gqX5dx0Ta//WrzO9TvH/rlHQppOa5J
D1zqmMs94QiTr7++3MZFyHcb/4sIHsQORXWWcISHKHmzqJjONSkFKP7eesRZ+FaITHa77+5kngIn
ra5YjIZNYwKTikLITH2lqSVz9majkvC5NWS1sUm5gTGAe79Ey5x1nbNy0s6FF0NdYI91cnBK12Jg
MaET6UsFvpssdLviEB4Zjj/3o76LglBsgYCDQ7BvcyLteIQvQoQA988ZIR/pXFq0tMQY+m5V5Ls/
fJL/uk5/vC7C/c/rYhukowuujm2Yrv3n68LAq9C8Jjo3NBvWjg4qOrvorY26+aGRxmyaTFtDAvzs
vNy6sbrpqb8st7D9xBTtOikJNM8ZU8CddaAOeGBz0OEBZHXpy6u5uxLELqlKK66wW76UvcDHJk17
r7kGObJYtKugT65im7xF1G/RLt/UE+FY1MET53mZbdQ0bVNJul5tVeN14P4gWmxJfAosaj7x5dwN
SMzjmXObSZ5TSaTBurOHtaJWO3sBwg8LqgjoqpIioDaX0nvH6GDu2XLxkkuWx4u4y6Vrt26135eU
P60of7y2tv4X19bUhbR1U5CtaXp/vrZmlQLvc7RTQCW4Gerbxs3LE0LEjU3g4k6M1oyMAbpsXH1r
YKFoTWI9ao5+LxtUSgjS70b6WAoIiG/AY2WmLdJNkXA68iTi2iSnQiwRldIDantcXcnRhmC2NRQO
VxK4sBTHwLhlHRfrIkaV29DmparviMwdxN4eR2QCs9mQ2sKkJWgRf04Yi1q7+WbzsCx/fqOZlxvp
ywNo24bL2dmxTKnbX240j5ngFNvaKRtIb6kceCZOhekg/bDbAdV4VINZGgxEddNNONkPagjWScKp
MxlhXS85nhN7jT91HceZh0Io/6FFEz4gM1Hr2cw+qqQp/RFUMcj9eFz9/MUbf7F62La0JElnhq17
1pfVo58hWUUTCoG8Cs5GV629sfWjYVLrPBtJIwRyRkD9okPrsiDx+MBUCCMc30QJ27z+/MV8LlVf
rqQwOX/aNhgOVNxfrqRT1XUDPeNsVvDHXUHCpNYT+qM5Xk1cMq1sYDbGavQyiFwjprKxa85VVr2M
CYMtxyuTBzaE60LITYSqYt078ugwP1rQcRlugN+zEWjOlSe00zXZLmN1H1TTE/gtQN0Zg5nWogyP
HKSPyKYXPYV5M1eodxk+7hKHGB9bM35AvQPNn7k4uUcyrAPhgj7EZ0REZOEyCJuu88GcEYzF02mJ
dHUAXcL0MZUx/tjsnmrwEOXO9udXzmI3+XoPOh4wF8uzhbhsO39+IHFwar1d26cGjNwaORp8S/BU
fe2KrTtQPQFb0wXSgg7p9XJs6I8WCUL5utrQW6CKpaMFbu6YorwE5BdMAEmUIG518FVz5VxgPA7J
jlqu1omUVDKhg1cki8ftZJo8vlTwmtTofNl6vxPOYtDvHAvlhqjTnNQi7p2S7Dr/52/aYOP9+qal
rkPmYdALVMj+8qabgnwezDxAYsZ4Y/QG7BJjg3MABqrhoJOMYrWenG2A47I5F73u/M0yaFweji/3
K9supwOySi3LFJeH6w9bLzVUbNWBdWJlqTgUJx9WuXU0nB10GG8KHXjOYOKpBuTAldujCsAGcHm2
f34drMtj8R8vwzF0yxYGZ5TPm+MPL0MPM3gxgw7srthYLam9rf0eIGS+iRPcOVpXH82mSo+Dcm71
MnjKvNTetw2ybqUzxAgKl32HsKhtJ/XiyoDpSv7XBUnzmDSX0MpEQ7dUz3TQB470GvZDkBuAki7A
R68zUMxbeCkdL3wh9GEbB6F9IuikxXZFpyAG6/83l13+1fs1TDSYFqQ0z7qc8f542SNLM2cyq09V
PF4PRk8odVEWDzUjBuFOpwyozoIjhq/phXtDos1MSrSbz70vhpSiO9tXWjWecob3QGv5NJTOsodS
iJ4uLbZuyk6eSc6enr01LW4tvW5ujALkwzhpr2mVehsk8xdxQmgTs4OVKMjMtZhmKm4bAQ4jkq1J
valP9m2SR9PKqNU12QioBCuESIBJET4QcnPISswE1gQzoggZWHaO901sAgjq9JNGUMfVIQJ2sg66
4dI4nwXvZ/YoEEKUkpZDGn0Yx4dhxpBv4mrrL3bhWIKVg2vqNid577lnAl+gQQTeqWkhiNZ5r3Zu
sZlKHuMszmH7j136d7vhX2wotFXsy+HX4uFzLkeHP9yMEXJUJk7diUC4Bl8SjofWKL8XsifcxmTV
mOdRrHMF6B7lHIkTmi8TsUcttknduvC7SoH6d/pvCczUXaCny4EJ7dquW1yGNGAzzWIZd/HWEWh6
/JsH6a+eZ3FZQC9HaoND2p9fezKQdohM8ATC9IWTB1iPmYg4hinLQA4uc6Xp3sUoNsSp7zXdsMf0
hTo5kG26iQiLwurIjVHa5mPZMSOiNt04NcoFFYxnrU2SE0qsC4TF2CZ14V5CsuclGxIEiBrjb5NI
b2sOGckOKbEprjlf/iZpyT9/k3+xU1B0MO6W0tD558vDY4eOifNSgWVjJ7DHdheyVS7nZnpRVXr7
89/1Vw8q1ZFhGZyvDcO9HNH/cC+ozA2GCtBAmo9qHWjxh+Zxzvn57/iPQ4N9qb54YFgMTEPXvy7C
eYn83IMoi44A756p41uJeUhHO8ZGaiMQyvjokNhxBrR98gFQ43J2QAVXb5CiaxnHaZvpbG4SWGOX
0cbGVY2fTi1DurohyKd1akEsJzcCrXzQTeVamwM4PZ19p9XO90BjCqGm+HpKOnzdRsXcIyw5j1/O
bzU3Gg23cxcTbIcQlxMdnYvF2KgHYu/hz0gacsjP3c3cecjRMJ2tpIWsjMhXQl/GWxWZy+IY9A1F
hSj7v1lJheQD+OPOwbVz2TolhaNtC0qlP39AyCTDmgysk6fV901ohwfn4oCaDNBuYaNtGqhxDGOh
6qkLo43gQPaGYv5mZQWSxsy4ytBjuFiCt0QI77Ai0NR0s4wmTom6b9IwNGOmUdR+cwJcBOzOGim8
t5FB7PmzFTOFcqBCQcImWFmgotEIzo55ypmIagdltZtMR+5ntCaD2VLdkKtFQC0tLc4xFbluPHNr
I/XIgZ6zdNvoCXscsVy1BPJfc24MQlRxaRGuZhYV+HBO8kwVLQ+j6b71KqqIZKxuE4dB+8/vSTaj
v7iwNid/TzdcapOv57GyIXEC0PVJJs68iOkG3iLQWMy52ta5a1wPDojeqBx/34stAVsHUovBBLq4
6XWMdhnltF8j2/X1BMJELAK5E8NCCcrJcKA/WknV7VCKYevukmNN1ruKBvRgjZkSjzUx/XHQkve6
ik+J6I8mTczVPKePjYfrHjxEfpVA5EB48x0EAx31smACOtfGKs0kNjIqf1/FrNK929DSReQFmulH
QbwIcpqWTCsxntJpbzaI6Ecg6Bj/Yu+qijpjXbnlS0qAwjZtnXdXKo0jRX4dEqIaGfysqvPmQ88m
ZcyIkxGvZtdZKnzclRy910rWBDymk8HjzNtBExIquHpdG9u7OkULqUcMZVoBKqTCwW8Sq3QVJeXr
dCm5Yhdjf8+jiGzplsGbx7Nc7KvBoPU45NFV2cpXsJebLsGePNL23BuIqhxrzxzviXYNXhHr3U5C
5Yu2qvHrEBzilOMevnHsGO5VA9EePkJ0j9w0PSEECZcWBgbE7WJnFUm/6S0k1KRez2tpQ2YGf65h
HRIeDgoirCErn4ERfShT2xZhYR7BoTFRlwKUfLshPwHTk2oQ172B6TKWnyfFMIUg9PObU3zdAS4P
vWdTrOquTvPp6w49qxFmnMpPoN2HrduwapIihck2ZxRiigC5xiAItEo5v7t1pO0yS9wHehNv+tpG
Re64pOSOPMUqJBJcQcxNkGF6feVdWZdaF0OJvkQzf2agigFPA/MEgoeqV+4HfFOaJnBf5YnDY+1x
oaxdzvzyynWIDOn6cSftZI/HfvJNU0WriwrL9ygLV8PlRgRNdxc4OSzjbr5ONeoPLMPP3tTTSEUV
vejt+N1pW0YPfGYV3r21OybHznAYwU0JYDWtH1e6jUPFkire/PzCGl+7IlxYj/Y4B3HD8MA0fKlH
4k6LhFVrx7bDn9B3jDBQ+7g+QD1sSKDpaaXhGXiglX4UafQ3By/ja7/r8tsFDS9JM8KiH3nZjP+w
2dZ9YAWacI8jWmWcBw+OATTQIabHjNjpu8RQizJxEFc2Kwui5i7J+UgbQy98L34HqO+Sum2du5l0
AdCGe3R5f/cK/2K38eh4SpPup8nt9+X6yDCt4o58lgH1zXK03uDdQXYqx5eh5aWUuX4ThugYR+d5
ghFFchndIovkLZAn6J9CT6zDDiXMySNo6W92QorF/1iyPV3XbeFwjEDQbH6tohypZ1kgyyMTwTVn
RGZgydzfC60/6zow1haA76KBqr5H2THtory+nmmRLGqDvaXW6q3ZJlA8ZoIiSyYlcxMeiXZzv6Xj
S+xiR9CiGsVikg3MuEjtg/2h5iHAllxF+FBq51tneOPGG0TH0N52vjmePvjjhPgtDNH3FdTjew8S
NMjnujskc5l/yxIeQLfucZAWbIv4HKO2MtadQuX0+UcbnfNWx31CjdL7s5jNm6nthntPnUfde8iN
Qt3NRi92g0aP1B1d8exKF/iqpX7MPcjKbCgWaRtHa8+0C94cksguU+Oe/DCK+9xbRw7d3gKh2OIi
uEEGJPdGe+QwExyQMZDaQrZFN7dbk79xiDR7YherV/WE60KvSDVvtKhYN46zZagfLx2PXABvPc7u
0au04LoZ1OC7tjNsO/Q4xaAntxFumCXDR4PZTqS+FToOjbqbomPvdOqbaod7rU+OI8f7p1ZEC3ty
063Xx/k6I/RpA6Up2kyZneN4zW9DXHN97Wz1FDF64wW+4c6bechIadJz27eqplsCibJridRjkA2C
Fx9Y8nTFiPU2ddOYpvq8N6Iaz4A1Vxuz0IatPebGZkbOUDiJWJFN/d01knerHBBrVIG7DoOUSLiD
ByLsmq2UyBLE2YykuN8HubY1PdiPSIsArG2t0bw2xwrFGwgR0HlbF3vH7TCKFbRDJHOWuiP6Ld2K
xHyLiODxIAEuORiQfiXMc2t39lIRlgwy1v7AzFGfQTdttaH7SARj2VaWZ9YyfRnU7U3m1rcedk6w
WPljNScPHFXNboPYIPBt57W05B2C3bdybs/azF8eAPEvbIqTMYKW01tcM7bgW12XtPn7/Zj131UT
fC/SjvUnt1fhPLw6Q7Xoe5xQRuLeE4lDY6YDIiI9yBryCs7jGgX0cy+cfQFHchg4KBtd6ZKHHp6i
odsFCs9QQvKQJ5LH2kt+sKk/krALQTbeF7Dww9rBmR/QRh+b+S6jGS/C+gc+73g51CpcDoUGUdfm
bCTj4OQQohZzIy1jaC4Yb1C991LbM3YEbUTI5oQEaVV3xNo3Wn0HvrTxE5DQ6I/LDueGi7Rj9iBD
Me7P67o42jWQHFPrHjXoVwtWQIK8YheXboYCRVxGJggvFSNjnBlTFGC5G8XJW9eeRp+fWMVFYskr
XfLkJFWXn1T/NmiiP7VIb5ve3bkdoYZtafhehgwJU8DaLedwLbusWRY1XhNrbu5K4J1GZH0UEYSM
UqGRmzA3WtIAhWG1V2mpXVQiyFP69GwoU78aOe5nY0jHjpzLXBF2Ba/jVNlEyVf4A0pN5H4Km27l
dZKcPBzpwPcXIb3rQz+TlTeGT33e6T7I42dJX3ZpVvm5oHcx2mCZJGhD+kjdQnic9clThQBKbGhS
QQhOyksqOTJLGA3yQooJUKIm77pQ0bLNCAocxvHc1eM3p8H3VNkVRBn4D6wg0I9SPHSLvoretMol
Ds/sjh0WGpxJP1CuoCIPH91QgIfME1SGM0IGRDNNEswQSTTOzhPiR1Sb0HjaF9F2KyrvJzO9zR0G
WTH5d1IzQABd1DFajSQ1sgmY8lLQNRrGKhSNQ5c+kIaO1Veh3HBmk5ovSGi1FTMX0pu29CzvQndK
tsHEPqJfoh7C8tXTApRo6iKiy0bMAt1joJJhrTN6z0NUWIHXPNeufEtMzu854E0Njs8cxDd9k817
rbzvucq6DcDcwzMTp+mj1ZHFLbXRN/qSqYKjE89iPDkGOfJdBHHJMJFmNaZ7kVoiQglH82xAoEOw
QcwW8TgrW3P4Uwn/SbaOvY3HHcuXdqs11Q8aSgxO7Oh1hi2ytErM61YYPsdtOJAzoT5KWsS7fG7X
jRWk/qj1b7ZVH8cL/MlNDZ5djraLUIfEDij/m53myd5wzrXdR8e4Q7AeVIDj5tQELJGJ9SyguTUv
plOpLRly+QYAIZkoRr4P6qydVzCGcIMl1R2jUI/qx8z9gpQcKhi9YsdgQfZy0pS1ut6OVoJ1LmvQ
jhnDzSe0j9WBxLPqmY4xBvaL+u3fTLVPsNon36wDJY33PKYvFpszoHg+ZPkyNcim2ehxxg0tRwAR
EfWMgCX3P/8SwkkIWp//+fmT0nYkmAjX7ie87vNfvyPTZmK+SfN1QTEF5bz8/Monn63JXuoyB9ha
qycx0eemYRxyYBw1qBVFZPJ+upV0fLty7qKp/midm6kzToGR3mEOMGkr8/tna8RuzD2KfgIMdjuZ
+wL5035yxTeo2aBvTQJKyDKiJCTny9UQv0K2aGLj0RyjLXoFyCS5ffq84l4+5ntnFJsBrwWkDnE/
1hdVNcL6CawJKUoAT+NKuzMvD/kUYWesWTv92Y3t59hwyGx2jwPH8/2AzoaT1nw7Gd68CQGBzTGi
ObcsgBpIm2klnc6eDDXKXKkfORE8ZiZdTs+RHAtMeFcyEIvZdhvOBorWm2LMKofeBpA2rCx9uscC
Uu+8TZIq4oq6+OTGDXpnF1U5BCEhnQeHqnPBWbS4qjT5BKgJ/4BUt12L49BNkAXXRfHAbHs+j5Zx
7rWhXtOPvVbujPhyusAKLfEkpM7JXTe/5ZkVXScNTP3KO9ZMrnsgrj7VSLLQbSvHZ53Q46WoPXLa
BeTeOeXKy5y10zQ/RpBE2Nk0fxzwmNeWujHS7BtE1ADQtatBZ63Wcd5zskFisHShrC+JcR4OVS5O
mtEN6yq0NszNn5221gm0C6IbumvBoRXGtafP0Y2awqt6togb7MWPKr6GAGtf0a3Mtg57eF8TlD01
pGlnVfsAujvf2K9Gn90PBaAUrR22USCbXRDKR92Zqf0mwuQH600QReCHsQnwVyTeltAZrB5UNCMD
4oc+bw5dUPTUF1cIeSiB030YS5phVnhL/Pqpu8DfoF8ca+jC24p7kpV/ODmcSeekNv1gqomBZqQ2
cfceoiHPDp//JVsSvWeb9jD3OLwjl42KEPdHtzAOooEVl5XzSA9jI6VAv9qnL+iwBiRwaJxkH2lw
96qn2fFWLoKkpYWwAQdNuTUsWIewQrVdiwi8mDq1QWl1503FNp/KZkMiM2AeRtZlfDH7BdZ7EunZ
weF5GllvzhIogNWTgNSHHm15y5lgc9IrjMaFsvXhQUGNQbUYlx9thaKxgiDYlBeOMpItHdCkb0xJ
/zTM8W1cjtneIPx5JWbywQvDio4D+P2QXKOrsKgDP4X44LsiI3jVZUFz8ZfR79hjIz/CGnI2ebSu
avGj1l46UKQnPRpO/DkgJAJz+Kg/J3E3HBEGMpg31T6do9uhQu9FbqNxsun+O56Gx05GULXKqt91
eGEaM1Rnq811wtmaqdnMLfTwRtvLCVZ62ZlY9ukiIhzl/WL79W5bGb8yEYVQccEV2aPKrghgbLeW
9BHhuesgy+sTnyIZYTu2bRLCULMtZ6f5hil3Rrh/kawNzZaGIYbT2dqbeOlPxJKeM+qDq6IwMQ7q
HKtdTtkXWy+ASl0/NYr/XzRNuCq7ANcHexn8Lw1wxahvNcFzVgd653M0OQcGGSA8aOmucYcfKHwO
7GDtMrE4K3KaaFclcXlLw41PWe7BL70EVYwixRmG3X+HMMR3ZIycDJbjMnHoMaQivdIU/TtayVep
DgZOwn4n67HbZciZezRjQVKiDwkbCM4FdOvatp/ifiTbR8+/V17Y7EGfAOtClxtCDou07hA77nXi
asE5tuUVtmDmqSCmyBrlWMYyaSEavCpYR1vhUDI3mdimaDOWsA3squrw2ENDr+q+8VvpOeush7sy
m/SLrY7wmDJV9bUDQk5JJrGzI6qnfITbhIr1UNi95vcMF6EoovasLWOCUnYbGWX8kA7D1mPitSTg
syJmAqoIwc8cVLUKSj7MHr/yYjJ+Izc6EPScf24DN2Ue6NdeGBP7WLsvtBxI0uDjiQOrO0WQl5Z0
kG4VleXWypvH2gjJ1PQQ1QRkQDPvD4Bj9Owx3Y1OjtXLrF+T3NXtkfWTLtulHzBbSGHk8TsUmsIV
GFUwPchy1S2TBRsqMXpS+RrXORanaTw0aTgehJgeej5KHt8aHYYRngWKPeoPwhuM0nwMCWipRHzo
EdG2IEKVU4wHTjJwnyN7aeYGVsWUda+OOE/FtAVZ1sXR1mq5ikga1Qu9PdH538QpZVNplk+Tg/BI
loCSQqc8Y59JVrpZXBIJdEzh6OFj97sx2fXVoFNFZnJcaVAv6dLruH4iKAJaOeKGa9Q+q2iDwq5K
N4rSmBIvKAF9Vmtn7MJNK8g0o8RdKdoEZQZ4PR7MDkdaHWwJHgI3Gg7Fob0gY4Q93GeX5rA1in5Z
mWzXMSvJMik8Lr00ZloP4bNrhfphzBP4geUTRiIovg7+ZRNsFXcpDm+aAScTjcuyUZp3psN9laji
1Ig5fnQvJkqLN2/S+9nYl0WBcUGMY+0OvJgPZaLdBf1YU2FEBandsPI/0v/D3nntyK1kXfqJ2CCD
QRO36W1luaySdEOUUZFB793Tz8fTaKAxP2aAuZ8bdfcxLSnFZOxYe61vMfq9jHV+9t2pPzMfU3Mp
g/gpVsmxkyAarNZng5qFNqgub5e1Kb97v3X3WlqPuO0oFIqNc+HFNzvLh01CAdwpGanPqeA9JVkD
WNIJkgsvQmTzLMl3yuyIw6tcb5HJoEG5lNbHLQ2QSUprmRsP7TppZ+PgGfN0TjrEkDyNfi/ov0tn
du/hEA9bpySyM/RGAscI1KvjU28pIWQ7lHmuCd4H9HueJ89DUo3U0wBkIeGVNc0iOsrhQiecfjAK
24GpFVwhzqkznyUoLo1QCjd/I3t1UnNcIVbGf2Hskl1MElzwuGNexUTesIZSklhufrbr+peHZfto
x0Z/LqpmV+vkqXFSfTDTadjV1Alt3Cw+tG7R3ZKq8zdywkw0M+5tpASanOWwmRpakgiKQ4lArhz2
0zAS35kfQj80tqL3udFPMEyQkQ6m74Bjs+wnqYeCsgxH7ylz28vJc6+sE54Tz3vvY/uMdQ0JzOBv
ta5BRWwNvTINz8CPLgOLUMh8IedK5DwCl//gwpBtOWTNPfQBYIX+Z1+iU4bHDnAp/FZNvBOWrBmF
DiWRn30H/hgXPC5vSSAoYtIuoS6q2P2jeM72AHneza62zzkpIl7G0cXJ32JqAy5oNA9hwzUY+5G3
DaPQOIRJBN3cmJ3D8uEn4Dtjz6CWgJudbdpXFrFc+tD3PCQ4stYlh4FLMFWHzVGm9i+AF+iWToPN
UQ0aq9dSvkvyQVVEAOS8qagnPGFkA8uUhftOiexP2K/po1pHRmZdYYC8yiQKLzLPvltleQfR/2Ku
VxfA/6y9hCRP0ZWAUprkp3PFTw0MbBVayclxarEf6DdZDwUk8ijw2XeqY5kSMXcA16zN4hR25F97
V32HHTMNaRe1T9OWm/Ns4J8202BbJr9GamV2UQBlDwr03YvYjjLSJdfECr+tdHrD8rgaZWfy2IpX
2c7pgVvSyG22Vrz66l0s4OtSJ/VgluEXWYBuk0acFSH656OFzamzWCsP5Y0EoJpE9siN4uAMhXhF
ilrFIfXswdRla1rAFDi9tDyaTAXmMJrX2CB6gsgGT0zw13UUphu2bRevsrp7Ut+tkrHOqM4N/fSH
zNRyR7S63idO791CvPiruaL5mCp4tW8c7OzGbMiNHHCgF4yvJ8jqL0FgoSc2khj/mXZG+yk+GqhO
awJwAGRJLXAcRjTXkPoYmFLOk1m/oB22GFoRpAfbbWEMVv3Gq81mLURaP+iufvPcLtiFLiABXryE
grV+HabiIqgg8bMrDPf6MLcgO5q8fzT6ZjhaktQFy9NxzZIEylE3kYso6nVhj58zt6sNuBeCDC1s
vy7ujlhKH8Hlgs4ZImqbMjpGA3OwzvapJZC+Ccqm3LnF8Nx1aHtGh5My8qHATPLVgFYCDBN2UN2P
b2IGZ5v0/GTwzTRmrgeR2x+KDdUhV8Z9kMSaTTsLXsJ+WGVkrQhjcD6Sscxw9dDcaLTyGVBJs4oH
czr5tIHTZM+Stc5YI6TQzpI5fYa827z4DYF4M2jNm9bFV9wJOiMtcefbjQvllIja/OwqWG1JzNtZ
cjL4NgUq7szNrQ90dJs48/n6nFNoEvTeg92Cp7zjHAHa0k/jtgoiqLWNA4ZSDd9zbtMbR4fpg8n4
tR5LGNPZhKMvh9G6U6VD4IZDC1itfW45aFeja5aHCYBN0ABZDY0G0Vz/k6+lW23A341JWD8EIHGw
+qZruEN/7Zl3JoB3/9hQIU/pk0/6AUEMlgIRzGbeJQHmfopfpo0soI+hOGHGdcC25L6LrzKmrodB
/KlzbEif1COws6YNDbPMGOndWEd01wBVrmrf2HE8UG7eAeQimplsfJ9GK0dMj4rtwN4PmZrow8CX
p/NLbhGFpIk23LQuo60MjeFmZf0z8d9fekh4/0UvcT66xzCET/LPbnc2aK7Jcn4e4fTvUZfs+qYg
HSPkuff76lDaMHpzDyBu2znsIiIaH/A/kLbOKc1qFgILaCwNr0rXLAMnczaYcCowD7zy127jDDyS
C9SUvHviTPaJylz8NMP8ZFq93qeSFJdSKeEetfEoaH2GtBcUUXBuzDuVbc4Dllua8zy6Cfw5Jlm/
Q3plT6EH5LHuqgX2hY6vCV0XqbuuQZPrUFRPQlXE8IsaLhcbXzPDDx/qQGx1QFZyTIxuFXttuGuy
gGmI++SlK8XztFR9BX7rP9sj1S9l+jgQD9jalhEDa26Jt3KTesz6/B3vkLvpTFc8Fy1ppEFFmwLQ
5qoQ8bRnw0aNinNuPQACPbv9MWNNYPgOBlsq5fyyuFgq3zDeXoByrPEuPMH+Fpsl8jNCFMmNbEIf
a9+MZesq2+SLkzMDaLUIvJXAzKZ+1NhgGzby4MAWad3Pwx2/Ufzvrdj/j44sAZTX/3t0RCzrXXI2
/4foyMvf/G/4kf53aOSff+M/oRHrXzaeJIyp+DFRiGysZP8JjXj/cmwWIWzhPcyLcjEs/Sc04v7L
JaSGfY7ECOtImx3lf0Ij4l+26YklL+J6xEeU+H8JjfyPZbGN4uOg+xOP4F7nu//bKraxKozfvfHk
WEX5YFn6PlZ0K9b/VHjiFN9GC4K9GiT4oTI4JBZ1TsS2ZyArjnVZ9GTlpMwvq9GW8hyY0PDjBqjj
f32ij//2If13zACLxf9wE3p8Pj62ej4Oj6Xt8vf/a6ltAP1OBsTKaDT4qjePLRb4XVLFv2djMq5d
FX+qtCm4FsGgCEGjAR7DOleEw0vnNSUqpR8ge9uvVseeL2rT77QDF16l4k6Bzl23fGWEn+pVlxFS
YNckKv/HrWHhpT4le2ryTzJCwh+d+NcSe0w5iF6BUfymG+vAZtraDpolNYfweQgTbiX0oxuTfQZX
ba3VnMttAEBsl99VT5rDFTXIIzXti5mKHd5pOwICzb5xUTepIjjHBCex0oUncDgTKH6uT31q9gem
AlAYj+HAutD0iyOlw/xqJNkC3HCb/Nrbw/M8ELDGwqWPlIIBXSXftmUj+s3sLi7spwjvhhmXh4LQ
OH0aT5GdP5EUIquXD9+pO7YXGzIkRiMaUgyUS82qcW12bna1RrntsFJthoELmY7qPxyyT/PkcP90
9d6WiOJ+oZgFfcs9W+ZPnX6ArQ4vJWuBSSRIziUiYMAqhVxymMAWGG/RkGTkzM3x9M8PbjRDzTBU
vMsKnJ2zKvdBCzyzCZT3AI7oV+I5vP8N6g5yosUAM6HJ84vMOpDA3H0gH4zrbKEHFqH7Cy5ztDwk
X5UBYwuUGY6oZEccE9kRBqFTQiP08TZl0jj5lI/g6wdYGEMurCAYhlB348be1eRJIAbBL4gW2qGe
iREXh2SdLijE3oIFBasJUkMTfboLMBFCe74ZMAAN6aMVWEAsYStWGsYirEUL5mIou72a6e2eg0XY
9h6MBc8Yw2k8mhAbueDRPArDUbe41nLmxzIGKgflsWBiwzyMpj35cDdxy5De7nYNbEgxt/sMu34r
dH2qoUdiiu0XmKSJq5O1IoDJmP3b7Ig9+RvC67m3mLmBGNDcgsCKUeSBfebeg1lJJ7da05vDkk/K
t6jjZAdjFWWevQ4E29aCgzmf7jLLWSeM3QEAGfAJVb8LEW7rosexh6Uaa+v7aK0sCB20VAAjXECb
rU/1AjyPelVA4Wx8k5llAXNWEDqFPrXQkJgqQHcWMDzzBeZZQ/XkfbDTU0w72QL8ZF1WYfRc5QsK
lMpHFA5c0IkV/UpAcbKZMJiDjDO7yQdsX1wch78FfFERAhotrQZZvX2+Lg+BxXRPtTDxU+CkKZRS
j51gNsEcY1teryWCLS151U8E2xTE/7T1tQeyDwiLSSwGmFe2SrsRMrM4qTy+TgsqNQrSv1mLUw7G
LASWT6AaB3DBfygd+2QbQ555wa4WCjdj35J6Iwkqtg10VpF+QnTaGQu0tQBgBZn8wQdK59y1DdqV
EPcPxbxr3DvvAvYr4sFrCwvWIQTVcfdtA0BuUpnPGmqsV9TV1uQyky9A2dkcL4PT3JkEIVk28e8q
5PbHOpEVi7WbFiwtOPuePpz66C7I2kRAeEX0WrGi9Hf9ArbtGLXpdr04A4asOhv5HA7GgsLtFygu
fX8vFYJ4v+By+4SlRgNBd1hQuqER4Z8BQAcnCBszvF0OouTaQ+CNUmqtGIlxc7zlpRfu6x5bXRJi
WqkWgG8CyTeA6Csh+w4QfhHOyn0B89dd4L+0tTCwwQNWCxg4dbts42V0rNsJgJ72UsAQRvNazTCF
/QUuTHAv3YwcTc0CHvYDacP7XZcLklhw1m6i4pgusGJvwRZH8IvHofFwe0ig65DNhgVyTIDqHfj3
qYN+rLzZWRULEHmAjNxxEkQUSGfuFn7TLVgAyiMk5YBtXMsDFXjevCU//UuGR7Wgl5sGCLNr/BHK
7R5DVJJ0wTTjC7GwtIFudm0gzrT7/u2gOleE/OSCeXYX4LPpoeOBlob46qRfwjEJt4yQtcJHXAyC
V3D+4UgnpqIn/B4IpBzyLFgVeriVFNBi/TxMi3tTZzA45ojty/ThSw+SDs4vEEx8I9UCr+a/YB9b
eNZwrYM8xwIdgboOBf0LYtstCOyZCX1wuTTiuN7WULLbBZdN1bfGRg5C2xDHZCFqD2uOy5fUL9Id
vDV6zkYWCiMiST3RIuBj5tR+qNZRj6DQw+xmlLiMC8Tb+TfOu77SZwzge0F9e9TCLehvUQEBnxO4
Ox3Oe7EAwtnA5y0EwGpBh88LRDyBJq6XxY8JBAzIuFpw4x1mb75c3E8tUOQYlIyNXPDkzgIqdxZk
Ocm2eG0uGHObQwP+/7peAOfDgjovF+h5E8GUjOGg9/DQqfiM9/GCSE8WWHrQNM2tVD3VLkXwjRUv
xGLob+tEBXc7Hw+YuazCkPsq7uWu9hTFNCMYmI7LiTOTlKRekxI4BcDGhS+EU/gPmbJHD8J7EFMm
njv5e7fA30sFJKHNrTVaHDvULqThMM/MVWc78VJQ7rPUMH5NC1JeL3B5b9EtFty8uYDn55gtfuwv
dH1a0RY4PQjPtwRavVyw9YmAm9ZAsqc+Nz34C9xeDMKCo9KGS4KtObu9TqFMZ591Bd6TZzNg7xm/
oZlybUnzvwbFIJcJ7lu/YPVt+Pp6Ae1niKID5P1uQfAXNuIsC9VnwB3qeV5A/XEEsr9Z2P0LxD/x
fbpEwfpb7SNTXPP0zw/xgv7HJb8h9nPrl1IAp8eqG7rV99LgDfHmsfLpVh4+W+ntJySfnHYBY+oO
wVI3ENA78M93slMAUrJ6YhqhnWBWoCZpK0AI2MMD+qwDLO25qW/1+IOD+OB4J6C3FxuiDg0+b4IO
hIkuhEL5xblW54mOBLWUJRhccS3aE3SQfRi0Kbhjvx+WBK5NzwIUwWzd07xQm5AeorGALlhNB3+p
ZxBLUcNEY4MUe1aZJjNr8BIvlQ50mq0aOh5sE3WWyodgIjAkSueReiD9qAjXUQ6BdYPzuiVDO9Lm
ZUcPIXuhTZX5J3Bk13nmXyZk4LBMZG8N9mJXKhYKJqTXrRDZLY0GOqN9iZlv/DDGTMHXTh+d2n4a
3cxAPB5YzVF1EXXNL9BGEQ0Y3lKFEXd/C/TQFQAaWsYUVp4ui5oNMfVX9+TTpgGI+t3W3ls7Nie8
1/kxmN0vBWNsXIo4Whuv8VwnF8Hqmb0WFw5aO2o2UX1/G8D/ID1gEF7qPUp6PiABn2Z6PwqfApBR
DuN6MBl/ae55HEIOmdHm1QMw5snumhetY3HwMR3ATkLIQUG5+aNr7bJh2IS0SW5IKMmNO8CoYPsK
wKE549KbLlCSPtuKiAJ5t3KTKXZwA90kLyW9v5wnQIPa9jmPwk88S4Dj6aMtWZteXMREzf/tetKY
V3somY/VtSJuju/Xofggd7dp0xDspYdJm5jXlfwzpbi/CVANzNQYkns1R2sHx3nV488KqpQDrXKL
I50e1J0XwQMZE5dzOscvj7YD+YdfUSRxCmZBVBwi7SwvtHyteztAjEMf1/ypFK682jp+MVBs13nj
/4acs68DIE+kGfEioxLnKZKVGflgjkQrNtQ9tXsMf7Yov4pxlHC4/Gnn47aiMBbnWp7zAUFhS8sT
y1vsQI2bMRoGDGHhfLQDUqVEEI31mA4ffZRQm8VbgGf3i5c+VQH0nm7GPtzaQf8LFXJa//OXoSd8
R0aBBpzcsH3He+4bHqFV/zOGLkjmJXvNg/EHFBdIHetY894nUHEqSPGuSDew58S9tYGAaNDiBFDc
kc+Y66HXlZSh5E38ZKQBYyI1Hts2fZ0KIMgDuIQdzCzapbCS0MDWzNt4CPU+6xTZRp18YU0H8Ubt
sl/gJklPZeX47yQqN9oEF4gLctsLSy813wEbSAUBuAwAlzcueO0jcm5Koluz6cSpC4uM47PQf2s6
pQefYdxQtGqR86ebgPaHumcxyz10TaQuJeNnP/cO9i+MXLNztlzyi4HPBqX545GOOft44lNlFtuU
znMntv7AKTpbXBJO/VyTwsi9+BgH3t3KcCn1gRfsvfEiJ+ShmnnPaoJjY4CiUkPXwNeB+1KatzFu
pmvGtS+Ct15iFl3D0KGOyOMjyPODCLw3/IS8zSS1HyYsy+DBjCP3CoMtu0c5wC4zaq1jA3l8ktp9
y4Z1PtfBqiMCxWNd/FZVlT3UI3deQS1DhU1wZ4UYiYykjV+ojWvGa0S19EnJ5saaCUY2KJzRoofK
6//4A6wKe8Iu3et3jmlyKbmx7OlPfZS/lnzh1mNR5eu+ytotxvDxygGYnNw0wCEx5fNjGODdGlr7
y8LxuC6Zf6EqvObGR1IxjWdF9QNZlE6WyHhynWIbsilc7J2EajKcmVXEkJZpS25SWRNKj4tiW9ct
lP/qpy3pWnW89A5ojxhM58PA7JNrW5bYsRuQ1PahTPNpVVjEoIKAXWFQga3s7I5tyNizJKXDDdD1
giJ7JnkIFMNttlEzpnuHly0fqH+q7fAceiUhW7K/RFLEHdbtTlnxhOwCTzhc6JSEnbBTg6V1e679
vOQoZrjzVh2f6ONlgvP6bls2L7C1wDWz8BtdsW+s+IcG+7UyCpiJbNy1/1t7OIRKZ7hxZbkIGqJX
Tpvv+Mr87kYenzRpirXbWtgETHF0sRshnTqnTDvexeeVXxDhKmZ83JF0IHH3m8Cpd0XiMnIV7/gK
h31U5rdChBADnWC6ChpXEeU3PG5YtELjT2Lk9NBrsqHCn/b0ynPRINPA5Smv1wkECKTZfospYi8V
VLPIA8zGWqnCo6IhZADbarv2izKyM4/EXwMopk3py3qwa27yTbwNTH7qgPNjVzuwSU2LAWnq5bmr
4fLksW6f4uW5VLS9mVAZEGbeYmYdo3Pekirjg/RnqnwcBdJDlHQwk1ty2biGwWSzKrL2pHGf4myw
FmQFzp1y3vo1xlf61wBADR/MFz5oW6QBiMHRth0HWP9DYfAerrKVy8jDDd/7Rgx5dHz57aUeEn40
d8cSO3fSydPYD+BJHP1QJByEbZRdZ6wPjN75G7oXbD1k+i5g6Ci8qFsV3tIxwhptIX7+gX75k+Ww
/R2GV0JPb0Xd3/3cuIGL4R9rs9uM31nN5RdStLPJUriJOX4Whfu+0SbBb6n/FHb+lk/ptMbWg4JF
8coq6fSx9qjV8GIyznnvZVvtJ+cCe9MqLQgoeJkWFzPsPgMPL0sOXB9kDa8Cd/rbmiVVq+7osr1I
DqNwv4u4IQSRkBOCZ3vqtpXaJHiRm3qct2kcUFfW7OFYHQwdrHM7OUFuI+nGcWiB7ptbvgdR23+1
Dpe5edmY2D1kYy70IE37cA8JmtJjxQHSg8euDacBY2+wdZ3rxyYxSJfJ9IaddzwINT1wj6ozqhxj
TmIqZI5WBSy3QAqSMGNnppZ9j7+Zvjj7p6wCXNGWPOPhJqXEIbvqBwcFMaEPrMbsiomK8rxKrnLY
KSun6m959dm27bf0l/paJsrQLGquf8MqMPjcWocqRn2Jhc+3qX7hdOpf2/wYhXQLFon/GvUCq3Pl
rKDX4DywhxdfRmfkUjj7dTvQeGI9F6QacMUwGvrqs9AJz4HC8RFFIcCdKTwHjbfTNKNC3YBIRz6L
HjOSB2kJGYClqk8koqT2Fg/kxnRR3WprfHycHJxIluMsdlieA3Z59saKuz1MuXo2IWNE+Kf7UT0M
Hju/qMLfSejqFWpYdZCeuOAzeJXUeSDPrPMC9z2ZGwiILb0i6UJFbLE+Joz667DGvD5RCJel1nwY
vXpPAasO3bdSlsU2sQTLei+kjhoud+TTZ6bnnxzE/iqf5DupPWOvQTZbrXWYQTMCqT9LCHo0tNRn
uO7QYAYQBWMPlmz2xVmwWO3goRrAfYJZbYcSIS9zpx/DORPefcJXNmNbzYCC6SzaIifjruiMLQmZ
dNUt6cjePUYTOR+o8TjZaGkgloIarARHeykkINqlzjm9OQ1VHfQIhWs62VYTjV0QTOgdg11pOe+R
gN3NbOzw+WNPHT9a1pHcBkXINZH7m3DtG84C7lrpayDkH5UVGAUi593AH+8OIYU+JEkC8uuhlIyh
ROJa0LwiHTifSe/l1sTT6B6V7UNBdNXddZNn2tMKZM9NjaOOPzKJoaOgAC26YgrFBh+kMFKYrtqA
3agOvl0cfD7HTse5XULi5jU+rTLBn3Q2yW0y24+mNhnUfAVLUAJn7lltGVn6oDOgTx2vWt/VHz5e
38pC+cHENG7DAK9DTPWdwV7Mr78mI38yDSJFdmv/wM0ECdN8cJBbl2qqfstGPTtKbrjFjesm6wXp
QGxqyjX4Q+pRsLIWSt1fAUdhBZ3yPmcG/xz+L8JWHDCY+OwGLSx0HRefY3Su8RXfono9KuOPZ5XF
Y+h5OD94BaT1HQg6rBODKzegjwKyS2KdM1tNL7J4ZlWgNmZt2ptx5lXWD2IRk+WR0f6czyn3eJGG
B+0Vv9yZOIXtoComYbKNG/lRDThFzfge9NwnjNz/KlLvTzZZoDsWPcrJP0H32/MrIDtUiXdlDB4J
FgACwczD09kzamkAMHQyib7W4W9UEZzIJZv4GmBBTyW4GeP4mWZ8eY1DBiao6zfi2Yi4QbYPKTll
oFbiqc1+/Fg9TB4bcjEiblL0SXk83C4aE/ayyc3NxKWCA5qkKAyUmDFy5CUtbrWbGqecslxz7u/B
6BjPCLFjTH9JYQLqlmNESUF2QG5HFJPNrhj1e5spdx2bldjZRrrnG3nSDr5povUlpPxV2FZA23rK
w7Ix2vRSnSWWOS7k1PlmNexFVzyMld1tPIF8wo7eGKF6W9q+kin7yibBtRI8LCpdf3I7HAyGXVzz
tHvuBxxLpEJhZgrzk6RbvB4ofiK5BA9jerBoGmC25JtK/Soxq107T69CVk+zSOgRNEFKt6X/2jQx
nQtkZlcFJpkws/fMWpwFtjp4jCiipeJ5Vj2m5JHvt3CxwWWfXVGF+9Rub4m3t8voCbF7Xvd9Wq1b
hkMNtuccRqm+0kv7ZqXGg+oQaHrFC9yFt9Jn2UMKb/UB1XY7OlQdTRhlNmNXfcQpe5Jav9bkpbjQ
EniohbjFpleSFwDOQo5up9KStKyD6cqvfMrO7XOto2gf9wUQ9Kn56UuElGleLIHFrjE8TueO0rgC
a9+6GOm2LgYbR3BqPwRdGHNmmo99F2mKb+avyZN6m8v0QwxZRTEB3ygVHGKzB+559jN8hn6JWupm
Uh+Kpqp3XTUgDQZ7HWKKI0GUGF+9M0eo+YgnE+YVjrfyONT5p6zN+bCQGKo53USlfbYo0t3EZfDe
VZcwduhOKvC2zz4U6Xy6EmVqNzQuNBt2IAI/wfzCKh8ar7UNx6g9prhNWqKnfAcOVud2YM9tygsm
xV04fYkMWALK8A4ziO8uab6iebgCiuYyXTHNtm141Gm/s33+yOK2wTnSvCfsHqBeoKuxNSMGiJDY
jU+JtEtgykseuvlmjbUUy0FMrdskWScNyn4GBCCN601EeQZVK4Ikpx1svH8qsCu8Vpkd78B3d2Qp
uCoBVSXbQYkWxDnwu+PUffOCKOCMDMgY3Pwwbl2mPH+WVkBxeUy/biO7/jamxb4wnQZHAV9jwxu/
Kn9kKeg6E6FC+eW2hnUyB7E1IRL7rdYvivw2iR1rp4pvM2VCyphERsT9deLKt+AAxR+vPgImz/jw
FT6iOllYpCCOegZnm8ITweRJ/7nrxw+DO7xWTb/u6y5etUZfs5s1wTGk9lvjgc1sBuNkpyB1Z5KD
Ef5nq9mgUD/bdR6sA+u7yKdiNZOcLp0YhTwZWP/ZT6JhytXQJSK383b9W+VCEXzDycHlgbZOfdGV
221FYlbcPMfwnHGuYJVe0MxxZJ8bzxZnvYQTawsrEL7WU5hD41xXtlC3DCX6Fob5pldZfXXHoDj0
4upqxIaGTq7XIjYB6Jtqx7t3elVksB6DKMXNOK0aoxvuM+GSWxHLP3FUz+8hb00AfrhkUHyMnZc1
xe8RoPtQOtMH/ivo2pEZnfM8tJ4tv/0iUWZ4Fns+8mcF9ZFXsq1UStF2g1GGYk90kfoz7z7VVN2i
XvZPxdhMj2aQfgWR6/2y6afGjYeJqUT6hpxqVgT7DjLIvN9O7057RLqlt7qK7rFHDZDYW7gMPg0f
QcYr8+zqWJhoWFPA4/GgIZpwTfamfk5yr/mBCPB7ICv6jjERSrEdyKPbly8qNYODVeUVnlatcEqy
apXYMV+ryFt6Ip0BQYM8CpsUyirGWby12G+9UL4jncobXRFUFhlesqnYq/UeDI+46xwCjjI7JD2E
X63LFHFpaDZ+b+Tvdk2t6ZQoRG6RfgNAru4CdPmGFlPeqkVb3c0Rh1wcD3u/jAktOoN6togFPdNi
3Upf8buh5JiXo7H1sBhvCUaEO99xipeMg3FfdxKkUp1+5WFUH2Rm3FSDVs427YJQdxt8ArdYbU/d
5PcnYurQooKr1876GFqVy9Nq7c3Zto8WBSgMwiP3Xv9Pl/CfbKyPA2P+U0NAEH/ViuqF/EApgP9j
kaFY5y3ci96JnwqbAm3dWB8kb3IkIVPvHTJBaxK2LOb4QyXxyAopc99tgMZIWskPmr4CcbwsTrl3
Yw0u6ZIy1iB5cKH6/os1cH+wKu8IfRhbljm0wOst0Ns5i3y9+Aj9UyYM8zi3vHySVrtUj1j+qfT8
ZZrtXjrFIFtaNNIy9hyTPJi3REI/Qpd7F0yp9DkvKcWNftekB19VTvaA2rZXONDGNgrpk28cws1m
4KydsQ0fVFTceWqLPW196Ns85KswbVqM1jSAJJ0Ju0AOdCREV8HN6UJkZWmPmOlxssu3qUcJaenO
jmp5FCX3dBx/+eNoN98U0WKi5vwYkgggdmUgHeWUy9I0eMFNKbvBweVNM7LDS5XucI254JoIfjP4
9e61T6g61tXVkP0FUyGFsOV4F/gvdp7lubzm5S8nCXYuN7p9Jue7Cuxpb83T3eM2ux6UVvs2SfOt
SIkeeym3KYCF8W/u2UWdPTTkOr4m/480kZMIHMVHmjHvdpdnBzBrEbXYhI9a6zyMwVKwzkiQDLl6
Gfodekq9m+wmWPlp029qb3qZkbTr0o3gTdHkaEn3taxHcw9m+489WM0DrwPWVqmbEzZXyYWKX3S9
SsEUCHv77MKS3MXmiRvH72aJVEtAi/ss1o9iqC5aW2rLzkOvberrPS9l+1JGKxXBT2q61to03kyg
0Lb4JHyc7vwet/Q5+lwRSnQUF93GaW3MhBaqWJoTYNJFdBANdmO7z7GD2gZ7GSYdrk9kpyFTsJ8n
EeeaajuTrN4uS3orCoct7lc6HscGBaCABC3ibeG28BQExnZ66GiwGW+5xSTrduZznOn8ODH46DxK
DrRjsOJLlyVjj4OCCYsV7zNd8UiCY/c7HUsYYpn5yCsZAH/i32zWLKcOwdFpOv9QAUsi6NvZ1yzn
6LdLGDk9ns+m0fxTyw+R1/pEiP2c4knZPLND5I8w5IVVtkVJZ0JYnLg6GTuIGpdq+V+xb+f//sFi
+4v31uDbR93M3Qznq+uHLJbIqdanIvAWHBjXHpUwvpOAJgYk+Pa2FegbzC6h+de2Mo2KwWoxCY5S
6fI0j3VJ4g7uSmFQJ4YI6Zz0PDsnL0alaG2e5q5y6pPD8oiF/xS9CcrE6XBvWl5Uy8/7z08+hEV9
Mv1+77Pf5mtCQ4ZlB2fpFN6JPfmHqki2lM5n69qM/vlwlLM6NKKGkD+R8KF6nmfBIDCtsyHa6sGD
V5V55yygoqHmjCHR0JYH07RCThySYl2fPlQWHQR0d1CoXlI06wHkKs2KljVqC1Mypk/CHuDWT1sj
5VXdTN2wrTvzzVQmrY9tSXCOjETDNahCVlyFuL2yKQCekUfr2hMwI/zMvGfOtWJ4Qd0jtx6x9uUt
N73yS93JypJH7cTlRRsscNU0ih0Qsx9aiOQKtVo+KRW8UxLwUoS1cbMRNN8UK/pe3x3LyA6Nqz6A
ObHYSTU5sGINBOQUFfEMCb4HZjM0zxDYAIfQtHI1qTCRRnifqYAHP+BiMs+8N8+XnGDTcNeY9tfU
eigkmg5nCZ6yek79HWkDIGOJvKI0T3uznn8DGuZiZ1XVkfVIyw4PX3Eai3IrnIrGAknKDg1nWKy1
nXQSvPmOf9Sx/6z5yM4ofKzwPh0KRHqbHEpLcCrwxbhxc+FxvNT91SvNH0WtC9/xi234h0YlLDG5
BfDre5iyeGlAjZnyjXaVznlwoq4IvIGpQqT+4bWzqX2TSSKPQxQ9SirM8eU+uSkEDaeVYBGSgFPX
xMKFZXcvKjQySnTdvTNl9rbzsDcLSUCzt8OLQX44C8Dd4/cZQOQ19bln67FLi8DatJNlEOJuJOkP
v8d2Ex56Bzi8m9ngXgMMO5ZtQBXwc/+QSxzXrraCk/u/2DuT5bqZdbm+il8ANwAU2unue272zQQh
URJ6FFDoCnh6L9A3bN+BI+y5JwydI5E/ublRTX6ZKwV3tJ4DdzUx8o0sqgahQN7tJyeSvPWl+7cG
x0c9YYYUlLTJnS4s0FQ2xIUsDpGZe8L/ZM+yVdNZ5Q6whLN1vDMRkb8QP10ASR07GkcQCsebR0NO
l7gomhtV15o2EeMQJiYyp5c+QkO7W/kI0MbOrIciuDRZdpgsKz6ZPYI1xN9s02fkz/GQnTA2k7mD
GMiZCA2AzKCF85c2eDgaxlpGDupTO5wswe6UK+8pRWdcT2VyDHjFdzbhn+vYuOW6RJeY2FHroRdU
iyuen45upcTX9xJK18zN7GgNAR6D2tfrTvOm8pdxo0kzREg5Ej0FYudrLGXEWonc1q+DG8zbIY4O
Y+xGRyB9SDuBF52Itn2jYt3AREtU2YhbvAP+DcCZIsr6ZoOgCQpZXNv0NQK8bQHYtgLzFt2raImb
32zttZtwEbwCpW50XS9WR0IsfswhMKC9e9+VsuSI5L+1Rees2iXjDVnb3XVxQFS2y4DVFdmXjllv
u9LC+x0zrK6Th44e4YuyXKJBC9ExMWZ/ZQ4wGg3HO/qW6hh7BOnO1MQ+UkHI2Wf2vZgfBe3kLJ8G
EDP77JheuUvaG24FdaooyUujaCYzEDlg0R/9wvxNvra7pDreh2aA1y7R9Atpb4st2IVQOz0VNLxB
gDaLXWa11bWqgWR7xbvkpd+Y0R+ntfQhFAgiTODlVXY9C5zsKDeKMqK2bbJ3UwpSranfgTOyb3XP
IaEN7V0V2v/oNiZkR7LrkDfB3q5pWqhN82jnxJar0Z/4mjWIkyUd47fzWmaSObxxiJKZDheFnmgy
xqOLKd5yYMRH09Id05oWGZG5RwD36nUL4GnV2HGJtbO7WQ5fM8MYQpTa919RuBGAKENoIWceKNJY
7vsEsfux2Mg+btd+ZhqX1nKfZMnV0Cq5lQjob4YrH4dmxKvmZQzAGdAF0eIr5mU4NiTr7LC65lon
b0/EJEsMMy5vKQIqREBID/iERUCmfedDSwo/6vlNI/O02MCcqWaYqOOHyNe/B/s1IGa4cgPTZdc3
WgrJa26fdvKd2GH2O3awlbLZtRfVOC8jIwSWCbM++4l6SRULbDCGbA4tIXrZOEcGm4wWp2jDQ0g2
moKl1RyX3pVjO6MkTejB7d9E1V3muN97rmIzdrIv36hBHBBXVDEabZP+q/UEZ6FdqqNSJvscTU5R
Xb1S8AhloyGsHLMRpszyUHm4IwTmfDQZk++H1HlPBbMlG+hsJlMGZHnwAezVetY9AqfinJrZA6pA
5Oj1pLjWZaF8DHv3QTJiAHNZBQ/T1NUsFRlVah3F3GrRnNj+Ab0IQFFExdz2qXcSFmq/EKt4stY5
pTXMfPnFuka8sUtsdl7K9jr2j6lorePQGr+cWcIh8FS6jhcqrpY9ZyiudjFPC3S9g8qYlc2RfGuG
mTbEILlVJeMqj77atWFICtSA6NQZejSbhtm65zgd+OyZNHs7f/i+LU9pLp6hfJg7p8NWlVmP9AlL
+ATpH03jYTLrm+GxsnTLN8ESPJ+taoEzWPbRLyjv/fkw44TRh58/eoKe4AayWMn1ELmzMNY9p5nD
D9bD41uFG6BgfbC0E/Yg7bWmS4TSgG2KuWEq4u8ooDbMUQY5bxZBHJb+3UiKmtvE+6Bwknq/U60+
o1ZMJ9fs//MDrpNhZUfdyHofUD/e8zsgQwQ5hvjJ1reHZAXEi4PF8kGSHjvRDoQa69G4ZudUFW4r
5Ue7QCQPqPYvBEeTfUMzUFAYzGANU51+Pvx8OirAMvoaNXMO/sJoWnUK/uc/+fmfUs4Itmm8oxVG
MkGhe24MmWOhNRnhuwX6DGWYnA0/Bb8eXX71MIpWPhaFepovbjv88kn4symVr2E5Ed+CtONEFOsJ
Aq1TTVOOkX4L9M/CwwUUU3ii01PbOG9Bz5Ui6M6iKoZTiefRTsqVYScfk0g7uo/67hgMd+GIeVcU
o+IwUjfYOwr0mUoVF+FQDI/QdTBFcBU9g724rti2pvk3sxPAMAGeCuSKbueP7JdBW8gt7Z8MsNrm
xQhLj3mj9nnQnBsIkOHc5824Ez3Fn1L6+GyExtzEer5R1DCEBNL3Vf8ZiZETP/3pfjeg9/hC8Hwa
nHwi98qU9N42w84r/9VCMytuJbGuIYMeDFsoGDIIcr36C+2KikbULu4M+8oaHhPTpcoNM4R0NL0y
XkXuDZClZYOc9ajRvtW+9Y+WhPgQBepSi1ZsJjc0TkCmh5CLSmS72Z7VjRPczFJh2bbFzWBydszZ
vHUQuzdXcXkdOVDrPtxkZTxvRIYPsA2xgzM12EbraV0mwWdTe/I1s+CGchICuwr2AOx7Q2kpjZpe
k7vIDJTZdvBYnzqNV4DO2Srszi11Alsjrz8qst8rE67lQlHYT2ntXN360dUZPXdh90q9Ko1RZEmK
ISQAF5sC5ZNO1ML+mIY7nA/mpHXWPzphFu2iEo8TN/9fVmm1T3mB/tHXJ2D38V7l41MiumjrESmF
j07DhGF8JkuLorZZHG3M+ceyLP8tggnDu2UTnPpNxdPAjTPv13FWdZt+nO+95XP2AtSPejA0l0oa
uCKcfm0uPprMr0j+hp2Bzaq+K76fWwM/w6XexHNxPs/0GbXUDXVWW+5ihYt+ysebYbOfujX15zH5
6ZjnD9vwRwx3d9c6o8XIbnrrekOcACMCMnVyCu63dXWuO5TP0EofmoxdxnccXC8SnisQhlXXZvEm
C2p+BBqDXEnaMNZc7vJkCjYMw0BYoTxOeUxaImWHHWXMiQXgREvfbNj4G1XTeZkNmNnxJPK7qumW
kL2xLyb4d7WaaDAAnceVmy+1/MCVhyBcOSAvXB6VVZA/OYrbezbgRzXhRt11XH7OeCnafHonqyBz
NaFwwmpDk8KKmp1okcXtix1kZQ/GFck72YdC/2GuCVAp+mOa7bThJN5sgrQ7yNo+UdLq7tDz+Tr2
Q09XLfnS8BEr8W+vIYkqcp8kASyFKjHudh18Yiqkarkvf0li3KeyoQ4EaSGXlX2QA8xFjOLvtLnk
XFLj30XvA8Vb6KTSYdJce/mjyYluhemwuvoJ/CFj/BoG8kNmz76H690zQrlt2SkSVA6KSgm1Exnh
BhtgoYLXDATKOQK0fS6xPwAgxAejqcU1Qv8uTATcvGibs5z8epUCS+Os+TkzklmpVDNygkiMRF1+
iBGNLrQeSi1zhkzNJXGJXExL0yrPS0agu794mjcWccfD5Ecw45nu7JCnSRbp7hEi0zVEguJ+2S0M
z1CjGo4bsmfFMeG6loY4xLrUMHeVPexGJoFD+CtyKh6IHhNKCo2yUAWOsZkYsE90KY/wHw3hX6fn
iR5MfbY4uaBFjc4t4GxGWKP4p2mo2TNlgNkMknntllw8UxdNRGb9w3IVSio4qARXJTjjXRpkYsdS
xj4XeXAncqsCtr/5+Sw74ScqoLzQ6ZOuC4urlJ/66Im8q1tr5MSXzQ+iqr6MmTSTtDmPc2JxmPAh
FHd9CZ7D76cNqsIG63646zseANzWNPjkGoEpwofrfRCCak65SxGhP0jqmuekXxPHOnoNMF5SFpDB
SwiIcRytC4OyX6cb1hhk6NY2T9IwnMtewwtu8OtbFddYswOOnXM3pTwNz3i8RBTySMcXmTy5AzgC
bGV0iNlgz6tePBtD/FSNMGoZlu3wLg4aCQiv6KHHNgDLBlHD75n61hKQnI01WUMuoPrEPkZM3gBz
09bkA6yTUjxKDO+b3JqifeBUZ6xQZL97LgWjYBmcPhIjJ1jAlHfrSrzOC3E7j/nrzK7AvgHRzNoa
wFhzUoYhjiOdh0E3xU91/AwidG3F7O/R3BdPaFxA6vKzf4Fwoi7wdo7Kst+FqLiF48JFSvorCyPZ
6YlsFUhsmgJNMzkWDHGHMSd93wkkGkUdWBRFewZq34EyefQg5u16usyYEGWPsFBNZs00zYgG82aA
Vp4k4jmdxFWY9p3/lvByfal7hdtwpLSlpdsPp5o8h1bwiHNJHfvYYEjbxU92QxwhQCVa+5I8erM4
MdM4to5JOmF9zPqzO9OEQIv2H4dqNe6l0e5HiUySruNaJx7NcrlTF4x3o9rijJdW22CqvoXy7j36
6DnM4etN4N6r3n0e7YR5qSr3iPn62trtFeDlu4M5+SBB9Bg1XZyoDw9L2MsDhUd7ePtiRoytqbV7
jUFmcz1jq6FKCjjTEo0fuUdbGYmJMjfrbZkSP2c0Ddgwh98BShsLzs4Ik4H3Fd7UxnBfhOOnGzsK
QSthnTI9d74nFqhT/N+XRrDH8T3GpyYpHK7VwF14T3b0fW8hCKTrU2s0vI51eohUJe6OaXLesX/F
BTlxEeFR0zB7qeJGPo/SHXSXcMN7ViJBqwfLD58DewKAMcw7HiGq/HLeW5ORvCqiHCdEXDSBks0x
PhK0p3hsNdULRTpIxRnPOcQfjyUzz1BsfC7ivIEYrfheyyXEnKxj6Pj/MChSzIzfDPcbX0MKSOLD
P0B58gLxjeB4kj7jKvmMatkfLLmdhhJwTEC/n+P52R6Lx7ohAYCBAYpqzJmsiGYiRgURMGvZeKZm
uFHKyQKZ1oiRWR7DY4Mf3XPaYvKNrlizL2f0zKJukciblgg8RLoZ85fv1pwBzDHkau/xCIW4ueYa
+U5jaOVu2wRbs7UISUgr4UngyXIjTJfOolDMbLCryIQEpMbhWoP1YwfYOSkLn6OtjtO7iNcUhn92
huNTU1/c7QyK7JhKZyturuuXl1BduFdkR8pmj1UXt/s61K8TcctNGIuULrD8zZuY3LaeL7ZhoOqX
zrzW+aG2Enk1sVYgbot8RwD+NhCUR+FFb+N0K2HqACWaM4deG0kfKNUB+tEwGMlqKjQbI+DqB0in
S+erBHFFXLTKdjAg9/Q4f5kBbL2ubD4VlpRzRV4lwt/GKeLojtAB4+YL9mm3nX33bxF23kqWRb8h
6ukAngDlYlbygscIRZ4YNW7PvNw0jaQ/N6tpllvGCRhaHyR0Giuw1QsQFmDbTOPUOS/0uJLA4LYh
GdNQ5dmxMe1ma3knIOYcrOouPA0T59dcTB/E+tTjYLgPc+5H696eFw9jdu6W0wamJGZ6MU9lP+Mv
YVddo53XJxG7cA6RYxjec6hOHKDxiVB7KbD/pJS/b0e1T0Oy1JYLq2I2g2Vs7wIncQSMKKK08Qza
JbKHlo4qecBR+lwuFLoWHF3JePpoLoS6EVQdwk2MVgK9roqi7Rx3H8A8sIV31WKp4HXqkoqoSdTD
WNrnCw3PgWOw9QHkQWmA3oRTJ55D/JKdT7CCAw5bPHg9axyK88+fhINJm51nLTTvq2YBjlJa5bH2
b6oYpbKGRnjFsgxAeLqlbpo80f51z7oTZbzjPmovhJ7YHb3ujN3KeyUZGawTOLtA0MPDOIcQA6vc
pOfkb14QSpgXqmAY++/xD2cQ4KBjzvnOtaqX8V/L6Hqvp+F1Yg/dKJvRrteH3zJtCibxMFrq9O6B
NXRLpEHJYBkRJIF1ZN1RraMzwOXk0e3gInoAEmtAiXNjjTsv8dEV6vFsVoXJURlzYbIQFgtQi/PC
XEx+6ItgGEFeP44jEcYZQOOILrLBDPe7cr1dC+d+6y00R3/hOk44qPEboDsR90GsSuA/MsLdVBHF
xMK69ABf7qR33zjBCjwPwUeKpoLdEHdvFht3yowVGCrx4EXO/IAHH6EsimPi3nBwuOQ/JTP9plMX
fah8eRBaB9xZHr7m9AbS3Eznsw8ViIPAzejU2wLGEeo4++aLS/eMiD3nNo6LBooXcm/kCT+wlXrk
iFhzm1TuEjhB4Efmd2jn1hVFF480MSIfavCpzbt6OzB0XcOVxMWam3t7Ls0nZrTnEfHkFMTRdZGg
DXaFz6qz/E2j2NzBg4E972zjWdt0qSGhNSt8/Ds+ZTMN/suAL2prQyysFp4r+YHy1OXujUketnPo
o7hQ3uH+UvSL5dXnQepcPqEo3c9WaLLGgftWLjDTYsGaDgvglCtjToMD0NOCAV3u2fap9Mpnrxa3
1nuMoaTKMXgma0KRLWgtIKrzglMNF7CqMy2M1VnVH0Pfgl1tf/2MAFM3l6fhh806LphWPc8MNqn/
Xv/8zc+HyF7ArhBe8xj9Sbed5N698F9//pgtUFhnwcPaP6TYYoHG6pZFNvN/uU35OmItPfUZB26s
n/Aol8//+Uo/H9Lla1awacsFUpun3aeqEjJGZXTS9vSokbpwsmeImQaQ23q2D2HmPDWjDtE0+B1S
XesTOVjwuBmcXOGZI1H7qmfIvbzicMbP+ArKPWaShXbza4K4O8NfI+nrvFZ4kc0t4VDeo4N3qBah
6efD6Pd86Z8/5tMytpPnkrckw/eBvuqfD5BKWJHxCUB0Rgnz1EfiYWxqQUudJ0WChpWINQYH09kU
NYm3rDvKJN2bOV2X0YBdsMFU5fiKYwX6/2hinbNgl4ueIi8HTzLFM3OLok0JoF+fmtp/7Yfp4FQa
AOY8HKIZZoFsfHsXm8k+D+d0iw/tUuek3I2sItMpKwI1pAZ5F33gELhrbrxrykGfIqDlNNw5u9ZM
dy3YRM4YwSFnT11Zy4LpBaaNJDcEa59gIaLTX2quXzzTGU5YKleTIhcZkP5hBrbp0uowpZj1QGZr
G+F06mGkzxbBQA6j3LkSjoD0Ui7RUlWnW7thEJXXRBOGpiaoMPpnKoB085SGEbZr5t3tYBzpoC/W
NU/hOrX6YQ/171UVzG4y8m/c515nP8BDR0lzWnzmNdIePT0hVMbNOCTEQ8bszPf2wuJDAq34kB2p
1okabFib3BrDgn9ncZkN8br6+HsTKzIZX8/Bth64EYi53vYu8AntzrATxYdjkUTp0uHistXuGtOF
tumYb4kxiFWRdNW2QWKuE/JlzIke3cLHbet86ED9gqHvbUafI9NcmPd5jl41s8e8FPWBG5ninDMQ
fs8wfmF1+GAEPjBti/fZyOQk9eHVmZj2nKbcRDMzCWek1ZYGhGyIkbeC+jVM0m9CHH8ctyNZy46v
yBFYbgKYG3xBiyVhq1pUjBjvxM4OJB2l1Ys7QueVQeydwH++xCpud0z4scjURYcddT3B2NzJWsbH
EmuGRUYC8wv6dq+Z7DNUMub2YjEKhhLZ53sVx6fIm5GlB48XI2G/WSFyk/L02tcOuP7BsBuy1SGp
BWG8lTM75VTwb4dY/DESIzw4Q05OJeouZq/UUUftvrEVxxPYSxDM117hPVZxEB3Nsrl7PplCovbF
wVWYNXBdr2t67xW9PXGc3bQ98uqOTKV/kCz/nwj0f0MEcoD4/J+JQKte5Wn167/tfrXyv2CBlk/7
H1gg+z8c0+X+BBLIZxpqLrVR/0kFcv8DbsfC9XEc3xMW+dT/RQVy/8OE08PfOlx3GKXT/NLKnyrp
kC9okdv0lkY3B5SP+H+hAjnmTyPb/14I5tIF5i61inxz9tIR9195Oxl2AiPnYtS74bemxg8yADgU
j0zWGv8zHliFnS/xh2ETS/NSYQboLes16JAFW5Ew5Y6os6sSlAkisAezG66hl/KO1Q4nCMS+Nu3Z
AJz2j5OnvzF+szcGiIWTD8+R+ztb9MBi24QawUH9fPUTLMffdlgiZrTcCvuWPHoMC8QhXEpJMJpT
FHEYHkLOVnpICNt3TOhMJ97ju/kzZRbeM+EfStUM5zauOEy6z7U9n30fiECUUTIhVVJsKit9yYUL
aqxIAC4orVZ+VbVrYPK7vI5og8JccgYK6ibGdKtfrJruF4f2x8kZOeJHY3kYOh7AFvPsugp/69GK
cfqBFcAYDxtNr63CD9ivxvAQTKfBTN7h1Nr4ZeUv8LhvqcdP6Q03yUx5lYj2IWktDObVeGp0VF/t
KiKm0VONotxbKqFrDLlXHL38jaPgGreH9QqJnCKJgrhJm0fEaQ3yF1NtnKPMyDdepMi7UR5P74G4
IaiOGLSxLZqTd03RUXt/+mwh2MYhK1leTzvKyeBFev6RchQ2aDkEe4oYKN0SVy8ZvD9LvtOInsK0
arlM+dTL6msakKspR84JyyYHoZSWh7rd0SLLjb1P5YW6679lWeNjD0QAoqYDxlPUHvaBf5DyzJ3v
9QfbTF5qLkVVN53ihBcjNRgO2m3xPmbWvFHtoRsMbzMgFpJZxmjt2b9Dz7p2jnGs457FnxGqxdth
HbsUTGSFB7HX/YOZ7NJZBLt9X7z00+KtpOQmhVx4yNALSFYSIG6MgVapWW3ibpmVq2rBFg/ccx30
u2wM/0VQ2kqSQXHI0Hg2eQdNXkm/REWytOpVyHnY/pyVx2QqaU9J9DLZWEGtufZ2FEGiReWRtQLi
x0nf6fMPWMqBIjZrxpyxsMy9UWtwcFty1xHjA44jj7Kbr7qAOUAvBORpUHjA31GK7Xhdl8VnXcJ9
hu/4HYp6hvarX3vmFPDZg/dlyM7Zw1v5DvYGNsy1W1W/KH4oj7koTwJ6Msm2FENxPez80MHoO3DA
c7W/H4skXNdt020N/4kfNd3BANHEWEnc4OTbSVo91wAQ+L5x+3gjBiGqzjaOKJ5GG+XOtawX01Ib
38VYW4/0lzZRtu4nsS36BkpBaVM55spPN2s+uZFWm65KXikyzVazFuyH7jJe18Wz7iK4gZHJ3NG6
OHX+t6ejmO4bkkAtT0I/nIz53GFrPnmqEXuOB+9YhRMylblJ6I9YDW0AO8Lg6lDODvgHv0XxBUdS
EZYPZ/HANEPsa1fdtZFSb6YjsaB9HB6lWO1ItcIUN5dsEofWkirdPaQk0L3xvrVdd1dHxnuVynOu
yhdGsMOWqzZKhn36+dC6nrHtnfaza8O3mhqDbWV086Z2sg6ha0qY+RJbChpvA7FbbewhZuRcSSoW
xvhxLl3zNFCvwxutYAjTTQe/qV4aFu2NKpLdNPa/KPbpt0yN3o0gXlk5LCBIWnu8+yMEiYXMNt3p
OMD/KqYWirfLxcgaTw5MFa4Zwi5RXNqabOTy/3aRf+0SQKJ68SYl06VnOzoJdwxOMgta5ECoYnrc
zKPgOoQkfu7gJ+KoPbUt/FcAliU50KLh/tQ3J9cGrOgY5UenYCh0U8V3pKhSavKq4ZBSd6eeX1Lt
UvFFwpU40aje6cHNjrrBtBZUOa8B8x0hvLth5f2dLCNnXaLjm2zGgd5CvNU2X1l17Z/eql/qghEC
SCuyzPb4e5R0Zzom3yCRnnQ2f82B+YaRneDd1JyA8jOel+7V9HyJ6y14J9+NUWIcXPQx/7ulf2kr
DN6uTDSdtRKetW/76ottbdj2NVNBKNIh8DHe3pCV/1YyiXc8WtAsA3YRlJxkzYV9luW0n+LuUscR
Glud/aNugQCGo/qTTDM+OIyi8ci+Jn6ckacsh22EY6hDANJoTFQAv9SJm26lsOkl8kz/iMh6wsL+
L4t7gpHtOB2RShmqhRP8ubEbt11bMVfw6/M4zItnk0ym92kx6cXU2mNPbRmYZxnzZgXV1OnL4ABm
GUpdPrKS2t3GzKhOHbT4HpVnHlxRPEyzla0LB0bGFESMOGlGKCEDoJD+zW0X0Ltrn+xqejKC/DRj
eyD1X+1jmn9WWYtzZwB+uK9asTcGTqfQTt+F4Xpgpg6ppTRvgpNZq4d+YjWwmJBgLOBhTTh6uw1e
L/yP6TpoOkHiPIu31Mmtg7l6B6QS28PDJLBBdoG4j+7Zrext7lIo0dsahKv+mlqLQRtINo45L2Uk
v3S1ZBMwLHqcpUexTNGWDqbuOLYSEnSKmb3H+hX45lEsbDJqY8+5vWzgoC64DIkFN91hhjSIBWOs
2Hv8Xte43AyoTVN5Luvum/DrczFDQ/JiBjuzyCFhZThFmiVcq9K3ULvWHsfFV2pgYvPysQRwK/dl
mRBNLDr8X9l8H/Rij/GcK2fEr0aGxO0R9mfeOQ3cKEgdnzh6yZqihhZLzQN+oWqjeYx9KMo7rI3T
tmbNpLJbruCFzwjlyTcpMdCxmIl3urR3iTqBhTRWQn7oiJA7FASkMBjyeRDtklE8Eicgj1f1WDp4
RKZK5SjGg38BvnurXQMMF2MRHYFJUP0nsci38gdxOmZUP1pQDiPHuZWwKlYGExglZ2NPHOAX75x9
MgeXufXvo8/z2qvX0dRHK7HpbaJEHGQ4XQz0oiT9c+m6H3Npkf3lvki80VsPdUukmlpQo4RCZRcI
OryFHKO9dwprapwwJqP4McElRRzAZVTJu7AN/WfcG78sOhNcIS96RB2YuGXTbIN1gHgx+aXYdQG/
0b6xbqcnhGt1DyHIM3aV6Fop5dougxgTsPHeSeGvZwm0ZSvcub3TH+DjogoKKj9M1T77mlweLTmA
bcbp4pVAediRoYVp0vNZLrt9NgHlC3EZMrmpWqJzpMNrwllY8NZWQFIQyVJ7TXWeR8sifMrG3+ak
gX2HNICFQk8u2Lsha2sSpODMOKA/uIX5aU0q2XqqfHJooD5wLd2MapKcZXPIWqJxtg0SHUfTJoGA
OORcSd1vt4vkJcC/ldEWdcX0EdLLY9fNMfKyi5QJvZ7Lh5RTkk/AiAEPi0U+gS4pFxsbkAV2x05s
giyGyjXRT6UTDMLEXW6Afyvw/eiEzovs0zeRauuePeHIoyvDAgoSD8F2Sj+NHMIi1vV7FISv3eRY
hwZOILOSiCxAFINNDxN91WzmeSNwJKknQYzyxq3izBw+uLFgf8wsjnuFschtszWxOG+DR8jfMlYw
Tyr2NE11imxiB4ii8F8gKbobycpgjclEuGAEnpAU4EwjhL2cyh4CGjT9oGLy9FJ4cIKjQA4yKJcI
A8Gh+dGm3OnQsA5sQstuV4yNGLAj0XnVrNey9gT+8IH9dS0nm2xINk+70AkgC4RIYAJGFbll0g+Y
MBzOGcZgPRhluMHHstUJ60x9CKX9p1JwE2iiqte4OZJKEXNNwG31LYoe6VIr8S5Dj+eqJ4fI9Gpb
2RY3J+qtE9hr1sxjUHvBNwcOysHcSO0TycEPQ2lYnPJEIzKlEbzkMfuKMELhn2Q4yfF3RTh4m2bV
V+W1ezNhVOdVYtiMJc32wGqPcdBYm0V7TDTQlcKFdCAdp+MWNH5A7mO+j4VrmrI/nus86wgevubS
AaWlYGZGC4nGZz1UUNepGi5DiM2VyyKekwlHIz0MfXweRAcJUKW8iD6/Gc99TgAwMmbyn91GWdgo
7E3syyfctYQXcgdtrvkTjno/Gu26VB6WE85+Ozodq20WJsfMiM+pAYsvsmjAa8oUI2RD4d/owlAy
X3sSrbtp9ulPoCE1c/xzwqvAdPRZklPokuGRWWa6bmbKTIaGnEYYDNjui995SmO1yMF15275gIRN
+q58IueQbGfHfrZL82tMBBwR6a8nIkcGZ9XlBaMqhF7JRM/3dKAdfFRzAAvioHlOPJerDukNBDwj
fIza+IKL7B3wOxMsZi4zRx3wjDrNbyxhAowBR66FnBao6MGdyxwYkHyfzPKcT7bHA9E2aw4Jp4HN
rrTrVRIi2WI4C/czvjo/qJ7sIihXjjGtMeiuoxQOQs4tHE9//9RzSrFTexuVFCEM3fiVCl4SaG0w
67CoDJk611SrhI3FU8Le2bbUAiz2BDW9NlVxyHX0kYzx39CPmGhHANsqBnJ5hKw7judBvQ6D/m1k
6AZmvDU6jhStGT+yRtE755C+AcEPCv2m6poSD7qYOABcBmAma1exJ8QReBfn75y2ewuPWJxNv428
bBgg8nPONrwPr2C4yTB8OwTZk9sAh3PyN6P+HC7TNF9TsimJE2FHHORvE4JGNf8mX/rshSQFZbGg
CD4MK32nQGUvl3Q0vaw7Ne3MLLS3RgWEMfKmjBxBcmM1fO7M5S2Lpa72fvXcBUPrVYzNn1769OYI
vWvztD1Y8W0mOLhlku4iFBfEdpp1YS6jgdl59YPpKx5jdA0Zb8PBA53uPPtjf2Lp/jfp9Iaf70AG
7jups1daxIgMQvUQk1usRZbzYsXSWtXz/BDSzXkxi2cMaVAa/HIvSN2sKlXudK+Dldkjbhq8mct+
eMY042DddJXzZGGC2ZZjXWLE+TIdeTOy4TT8LXRGTeLZdEhleGNP86y+D8b8xUrNsh24z6lloZPK
Ci8M271vaNzv3Efp63tKNLt5RzoIm/Qqt2cGqaq+0gGISwcU8jqZ08d0afRxKNwdyxmCp31oDewp
I98ohhtCLZjQMS8/pUuhp50TvBo+WXL9A/7KiyOZTC9I3G5GRAiD6FkBi4SdRiCBhffs1g+V1Cd0
s29ryq9pglHb7OyvsLOeHKb/YUxAaRnJYR/huFqOR3Pu3xXO8DgrEHdA+aLbftlQH7OoP1TG9E/H
6auGB2kp0ArLbX4VACxZvkPPneQ+aiKibPop8ZjIioCmx4wSEgpt6ObEuuCXN21E6WkgSjDgsQEx
eBjN+Zcl9Z7IsniY9PcyJ79wz1zp8B/v6Prc2e3G7T9LfzjNXT4BRhxvavDYJKwcOOsCKFau89qH
jGljPVwl+X6izeXivBkLPCikp9J0CV7EO0/hO5V1CvAuyD7GMpS3DLOVV9Bd4RWp82qgrpPuTvsb
R6KPsQ7R2jvIJo7VFzuRYAxx2Oxw4atjQjcky0t6nSf/jksR1yp86VEx0bUfHTl4t15rtYsHoUj6
4sXHS0Lal5v8zG+KAeiTbInDGKzcjU2Gu/q2hvHgJ/6+b1rGfP01Khpr5dAit5NtdRjx/K3HmkU/
ieiA7RUTtFL8nTstNr4TQKBx/w7MFrdmgPTE4XgS4uZFyW0s5rPyF9dlZvRY4lCl/jtH57EcKRJF
0S8iAhISsy3KV8n73hCyeJdAYr5+DrPpWUyHpFZB5jP3nitjwkktpgw0yGWOqm9qn1AnffWYBjaU
F1AIyxuX1LTUZFHfuOnb4gywredHHbv3vQXCuxd/gr61rOiaRExqszGii7Nj/IQj/uHxxcn0xRrW
d0JisNfooCk3WFhkYSrMX5LEXt1YXHr4/xHbdtKb6ifLpdrV0n70zfe6QjDQxMFWDKZ5rFtzG2E/
uasqRXFUqL2R0i44aoyObtGdbdtSRzWPzU5qWtOymfOLU9cxsdVMqhzEB19m/WjwtHB8dxWxWWwZ
mqzC75UH8h77VYedrij2fRwInhl1UXWXkD9rEElc8C19P86e2xIoFB3pbRt3OIkH/eNlXnPSidZh
wl3fGA0qFLP6qgPqVTXdIq/kg6s6RnWxZ4aDXz+SrpGciKVcQHzA5uqSXwaMV6uHP1F95fB/exyW
29lyH7PBe3DcW+Qaf8swXYx+OpO/i/IR/UHNMo3kX0hh44UZzFOfQ2scZXoN4vlcAKmdaMBN5KdD
rP6sEUBNq+owiIY1DxK4gGXdBWAAEWg4OfLzKsfcxJFjKfxnC9Gik49BNfoecu/fBFRpgwD+WKOm
g4E7PqA9z0+N8ei7lyqyvrxeUvuDaM/zwNkxCUOF7sGkIM/5sVqQYxl5t7UAZYbZ0p+kTTIEBuc+
t1J2rRkTAtfc+Iv5UJkN8uHShjVcTB+1lS14pxDQ+QPjw0GMzZHH866DPoQa5mxG1xIS2qkhKyKr
waIh0TnxU7Sh0BZzOi1DG5v1EWqH3gpi5vAjtgzZuAf6YHZ4UwOLrDrs7Y1X+GFJ6pKFAyU0EYLh
u4DTXgbdGh5GSvHs0tKtk6ulIRdKpPkbRkyQewszd9kxPRztl2FCOx4k8d3SLLwy+DgtctDbVPSH
SA0XD1X4gb4D2FaJe8Z3E0BXoxOBh8XSLjs868g2EmmtyTzciDZFPKBBD9eOXrM1sOG5vDpRTruU
Il5i/P3nJN69a0ou/Wy8w9AaMr24a9MOFS0G1ANRphNM7b67cSFTWlFxmEq+jFV+xENHNCEwCpXH
h9KMb8SCsA2d7B3yPcU3dxt2GunJy+L8iN+h2KJWkZv/TSDL3JzifEL5lbFlXIDQd3we6BH7lMmm
Ac82yg5GEhSXQA8rqKek/mlVwAttfy2185wFhnVnaSgjDVYqOapky/uDJKFrMXC69XPlF5/gzfw7
4JSIK3Bd3RCRnFzQ3OJZsuU3s3Tn0WZYQuRNtcYnx69TE3wMyOcw9QZt80hCfUJIbaqgPBeok8hT
28OAiY9N2aypgcxaWqblX6isjK2RP0xazg9e750wln5GRfzei2B5DdxzC8JnTHX6z/eh2Y0qiG7J
QftzVAeCcuZJxsaJZGleSLgBoCnY5AZlgRZ0wsXtOKh6MVBj6ziobEh/fRQBQ2TmHwPuli0vWkNA
F9M81T5FC7oxPwn6PdvpBkAlptl6acih55Fi02+QIrA8/G+Zyeq5I2cGIHVXyd+URPizMXtGmJsd
f33VSZWOes8MuIw1q9xzhL77EMniUIqaaKsahzibdkpVb8bP4wjy0KGZh67Aq+XZlrtFmmxRnAF7
MnIUaO2kDSbhabdhTKXQok1MIdqeA2SAS0fXHqGK3/vtE8hftW8cmkWYxEBntmTV1LDNshGOZy0Q
aDMDyGfrnxiMf7FvPmQIQLwKLx1l/bzxvPHkyxnLbnmXmQr5XqpGPrZVUKLAI6vuVQbBBb1ug2o9
G2F4Fxal+2SidEQNtysHQTJlXD66rvOTuNN7Z2RbD74Ipsdg2rYMH8GrsSKwx/EkU7hphYcqsnxG
zFHsbGx1m4J27LE1h89x9t9ShAnwjsFnuUwTsIiaIVAvykGmsFpyQ2JA97azad75Zt+c5YFy3gKR
Sdg2+wIOATjIuyXpzC1hoqCnHEYwzIqOfqH8rT/wOmMjgi0zoVEwbJgYSNB2hcH5CUVXPXT6w0Hl
/sHGfqKTP+IRu40SOz+iPNupdsggeTGstFg+FdK5dr37l7FYrDo0jE5doQFVFqeh54eWp5qTQCNs
MdRjy1cfVYNor/LWHhMARC5y2m8sRox6ybufey6ZOr9Nquo94Q04OoF8iXwd3Szl+BsUMCxRCGAb
ch1JCjQJgj7K7mXFo4rq0Fbkni5R94EOjxOAHrtMMd2gKBtc+dcj1z/qvGZyus6+/QjBDRmQocz6
Okzs9oa7CFKtIlGryfjVL/jX0Wioh9EmLnSMFPu6FCVWQPKkZ5wYYTwMwKb2yapcSuWcb83CQfLS
OnTU1DvrXXIoUtchNhmCcea3Z7Owv8r1RIiQlkIVDUI7YX+4xPGtjDP1YPcIxpaJsZRdWFtPe++K
cwaCALVDMp4Hje4WnZUF1jeYphKgmdsgh+ygRnXWS9ylknTH7lZGTDvGDBMJobpWSNP4PTd8BFCT
t3g+aNNnsiQ8A9kH5PZ9bulDrK3HIWMOa2U4s1HuJOD7toDigbbFv5mzNrncCGXt8rP1GH1bhqPj
rGG/AOKl+hHbXD4XRUxAHugLzOjw5wEVoFYhZpxgMUWCE5WiJM1KaP6bMHNEXPerjz1bJCjLAQsc
/R1Z3VVG8LRYeX1nDr0mff6vTHxsswvs9aDS+TbtF3unTcz/tR3fuxbJBhynN4VvkuywcC3NI8Of
hGJvQ6HynUAC4+bukV0yrGomqreY0pYBeQICH/B4Pg4/VF9sEpSNjJS0qB5oByMM04VwkG3l0tpP
/cKVkvkLHLVieLF837oSiEw3vuS3kaluSsN6rRNQH3lk/yw2P5ybe8F5ZFbjZlvm5eoY2Wm91f0v
v1vUWskU70tWWsdCm9+JKu+HApsufiJ1gmCwFyy82twmt7qsODA93T+z3Xpu0CNsEJmRcpnU63PL
79ixJd6kWT45CWZ8jG1QHjRw0hmWRpk23d2YnucmIZArmvTO4+y4rYA+YWSpGY+aYF7jmTn3wBu+
gzwPQ3HIr2p9CjBgjkwvnfnarX8MLUkTfhD9TLJlkUAN5LRMNm1bfbmW+ZkDlQK/QjSwpt2SHmlr
dCD15GJ/M/0jXGvz1ineeutezBCHZNNR2pkq3mJW8PZd1zE6n61xx9k0h53+R9ypvlBS8gct8SUY
qC57r2G1kdBT5uSbCaCxUI3zEReRCyzeD6B2RJ9NigTTHSQcL+aPIWFCD0szDJuxx5RoeoTTMuoL
cI8koJAD+0u3Up27bKSk6zsIr+4vYW3vvQ01a6wM/MERNkHHFWE7DFusLtju/H2DjeIw29o+BbWJ
Ob2t0GVl5pv2Zv8xM8EtG5V+U9JO9wYwpmgONRbcAx+D6PJnvI3RzpQPzjz82bltbhMEhhvbY9cJ
TYBrB6+QF6c3YznNj0qqGmglG1Uk6jc2wUEYOjnm/clvt4uGh5vX3zVP/rWvy/KGqfeHYEPSDA0r
T2KDKKDZuXkjRWOU6OJd+uJmXHC7RJJJ5xiL7ZIWzIWpC25z7prYtGnoKyrP1DJPCPvFJavLt94U
7G2463YJAQv4y26rxUYNOiL+aqrpvOLGjVlX5zYaYHlM1dFj33hIJgzcpqRtzzu3P88/wjeyM65J
gu/tZA89sDi1sb9p6oRNrO+dlLIg/PXI6HtqcULF9UALJvK7Ksj/qoQMwsUcHuDAvMV5Jhg6AuwT
s+iPKCRMnDwHTDzU4APjvQDJ7gb+GINo3ySy3mM/LpApDGuD3mnmsFmaJycE2NhIzRaOfbd0b2wQ
eDrtD1h93XERCNaTjiJXkT3ZV6t5zZjj80jpOzc9UngXN0Fvcm9UHQmcSdfQ6gh/CW2vItfXfLbW
fF/fwzMKXQSvGNwUVkGbJV8V0oLZhel+t92U3OgwRb13xTcRXFtfvlVDA8XdZtAqEbxsJxs3yJpF
F2Ji5aZjVbkjJtJl1VNv+pgpfHpNWi3PWXpaK9jzUKDD0K5GkFeK6hj37pOZGOuQlIuig4E8NfgL
Hb/EahexuSi9f0QVTXsHt2pImmiyB8apvTx7+v8P1c6wTNkLS8gf2yXJrmbZO9d8BG1kZug/l+JH
zzkzU37Pm2TEFCcKJNwYNBTzWutQOWPOOhKEXw5XI0vqgwbgE7Jos/bW6LDXYM3bV0t3SdvoMJD9
HopSBnvhtcUD1Ep923bBVuo2vwGxfIKYkCCmdsZDSbrNqXfYxAX/GgtDduP7mLAZtj78/4dhsqez
zoC7zIu/uMyo0miH8h1+nmVcRDXqEDxUu48Go9oUKemf7gjSzyz1fa0C+4RKhKzLRFmHhPywYkAX
ZMvgLtBG9pTaJWZMK8YNGRP3ydHfPMYIRjNezIfYHZ9zhy0h8QRGWE4qf3K0+TiuOYN2PiEtt1+t
xUKDs07TbDMPbmH9Xn0qMbfn1vEKPbwgnNnVmfpI59G/FJMkYk0PZy8P3A2ii1u37KpDXWMB7nkW
lJEJqCyLuRFVLw9Lg/o9YOBo2ulIDAqrXaf3S5roATGPoW/Jao4fjDHLQ+zE6UFYenWrXTFfpEyI
gu/cSLuzNC3J8KVlR+XwWWEDA0VRYq+a54mRgAXOuQD9ncJ74QA2mgfH8g4yG9zbbFEgZPxOH3hw
lke2GSBUbHxBPEql5RDxMyGJWVg6hIPJlyaJ3LeAi5dFZsPTib8afqDrMCzOTVKIRz2xTvKM+jLN
2CREamHtsPvHaEm8sJ5mugWsJY+Twgde4KgKvPF+sib3roWavjQmlpDYSvnRfWRApHHLdql2YzYx
ICBXjDKR+zELSsYDYLHJNtlJfjfDkNxj9YK7tMYYWekWWwJ0fxu3nJ6ZOjVx+5T4tXpR7X2r1Tl1
J3/PTPhjsjroz6smNGWhfPLSmcUBa3VdsVGfq/hgkmdy9NA7c5yTXmEHWHs7mn0CV91d15772s9v
ONk2TeTEYT24GsS8+dq4bFFqA69TMfPIx9S+6HOJwesU66qSGtTPEVENdbeP4rG/MVhqbju6lU1J
D6+LgBDvLpyRKPirIGFWxG7Vjb5aqZcwwKJZqRy7PVBWoCwarfd2qT/rZCZLNbN8YASdf/GDtNxE
9NVm1ioAGMV4y0pyM4LJ3XRz9lYy092uqliomsXWd/oIW6zxPCBZ3nKA4Uics/ceGPt+ZLfJ+is0
bdwjUUFf6+LUzFtiQmf51XnjK6RAf5dYLHOEN/WhI6AF5MyN6o5SIMGhVqbtR8rdiqkMHDsdVejk
hneKspo4uWraL2IhiUqS2J1k2b725nJjgdhBBZEcdGU8Wl7DzFj4vKVRyyRakuZdLydszJyEgB1K
cJ8AwaCb0vXU0odO5gFTzE17Vy7sQPwC4JiVIdQTIFIZY5o+hSdeC3/5tX3RnVI8zoQ+uBntxc6y
R0YfviAzFghsS/UH7IKELJlRry99SpwHSk/Rq/suU0SaTfW7BWPgEBsI7B2gYC5YeKMxSXoyvfZi
UeXOeQ7nuwnYhiuMdFM0DbvKNC6TW8t9R2IR8p+pbJJL0hS3Vp2/koZA5kyUNJvW3rVOqY4Lnxjl
bXFCNY/LZHgqCjaxjULNMyos+c7/2WxN6oWeUz9gjaEuTO7Jo+QDW7I3a8JJVNZfqSsY3cl9YVEy
eXb0VQQzuRuIK3Dfc0tp1YqjmWWflPAv7jRPd3OM+Q6DqW+l9LcucnHTtF7ZQ+yAxu0FjcSzE7zC
Sei3Hkqn+7oqKKiqBawuHjAkNeLoIHxhHeYidcRqndox46zV5Bij0RamxeSPX98an2W08QeasXbn
lzOBSYL957h+uTnwT8rsykd84ueAL5jBFcGJA21DDUQYI1cIgfgzt21jfUxz5nQRvRDq+rG+a7lF
cIOi2xvs7TiOHcgTRoD94Bx6C0pzTGoD685qy9AJCQ827CzNcDbmDCsCdKuxp/jmMCZTzEeR89op
h6au5oRNOI+oW8iTDET5WMbzUTuy3duWRxxOS2iGFoL3OHP3JhkzaR8l15i1dNHqR+pAiLR2NoWU
ALTqGSAQT8tPuDd5e4LhdMtfoBWT1oqHCBjh9O9lhI+q9ouBDe5XXPGj5Xl6Vr33CkAC/BTD0BBD
2cRVLj+pw2lhuuKUi24fjM5P2gX1kfAkXtmSIIV4CqVL9sS43p3qNIMB2Aj8KvuizKyDSLbAvl+Y
K3x6KRHeEEB+J2em/OLHTxCNOZRPmDThdbh8+EgxDpMVHKMJN+iowSh0Q3bkpXrzwQQwfYekWttz
9hx484ES6oI9/hlkLjLFqf8E7AlAdnQpFHkDuVDZ56Pk5Ggkt95Fq6twbGtmBig0IT/3ckfKl3NJ
gviBuBt1KQRlNLymAfLAMpEj5lgb037NHWYLAez1YIb8J3Pen5Zmnhf6boasihmLRbpBUvLEXqee
g7ORFf+WprU3TcMwPx3R/ZYgTI9RswAzDiB/dZgLQ57dnT85+nvUYjNVTro1VYTK6yNp4/cuW6r9
UEtEUlnFuCgreVi5V0pSHiCH9x9OWZQXBHTbBi4Q+1jdbKXDG+gsXugEY7xr44LH2uqYY0Wut8E5
KLcOtSDEBjeDMVZX24HVPkki4ilI9cmuRA3XiDA7XeXZ2jDvq9TXx3hY6WcKW049tHuzxD80Lc59
rHDGIOYeW4hfeN9yJgnCfUknvWGotdUDHuIEAuwuwuAlO4UslOuJiT+TuqKsLgbWnMnLIbHOwsOj
+5z08p2gijM2IEw+dgRxpq6+CpflIm+mhqcbNM9dPl3MRDHEh0yL6smjsi44rAdeE+b9zYKVqHid
Viomu0i0Yz7VX1EeSEUE+xtfWtes0KvACGb3EroG08KyD6AtE9IOvAZrHPHYYligZARP0Rp+NmQ4
hxy85GSOshjAzQhkp8AJVdjqki7TYSk6RCTOyulhmnNn4pgrh/G7iyk/2RSRnyENLoi0vXe84AWL
Ef/+rLpS1zCuqmtna710DdpNlSA1sCukEoM/sHyDR3HB8sVZRCNXwA+ZqD+Ohf24NNFtk6YkqUgL
gXOMwmry3V8nSLwtHki+0pRauzaDTVPg/9qI3jzgckrNGulr6e8tmwgsqUW8LbsJBKYo48PC+zx7
5f8D3C0iXRBZkxTEBRIwjsj8MfDzdhc0hIpYcvXTkCphuwnlu66TfT81w0NVkcDYQwvgJgGbJBt2
VbytTFr+4BP/MZKnMkDdjvIw22uiI60GSljmnh2YnkmdFDtWRzUKMeMwQ3+0YwvrWNf/5ANAPjJ+
yniQCGw6O6yr8c5hdU8GRnFySjxveY+GGiqJGXpefaOmQh2qT4HVK1SSDLIW9345pkj/iInZtOwF
cYrh0Ryz5ANiwHfjZuMuGNt5K9BeMSHr8VeNJ/jQXUkFgSsdO/RbqV4mQruUbb8KRWKkdMfbYPbm
I7XddrCUd/DJC0iL+i4i7GHXOXBsTDs6zxPuhooYCOGxp4/YRA2Fgw4toFeGTMM6n9Zvhqgxp/I6
t8UPkB/YlZkAFP4wxawT80QvB/TKoTNMI77OyqENocVnScuAFRBJWg7nJSv7NXcTK5d8Um3p45Tl
zlC45Uur+cdUud5YtXVqU3PrexTeFDD+qvQ41X2v92blPJpzyY46BYaaJHi1xvQxMssXSfVvzemd
QdGe5p+Nkb8NCWtWy02fGL0sW91mPiiz9Xac/YsnKTmJBUBQuABT0P7bUFiPS1A9maVxjLEsU/jN
gM2HrWvz5hpSoPRAQKSbCHF0/jKP0Jxzqs7PEb1G4oz31cBJntZcWqNiEVG57ra6jcWKqwB/HfUo
TrUHM55DmwiD3uDdDAioZZTi26sCXVYHvKg7UZY/uKyPk2ZZTm9tJLDhO7dA0Wt9ohnDCQDnCzog
iUtnYAhhVyM9mcwHSuJDpWwAQ4YiXnS59ZPEg5a23EQpVVBXd6GPFB/wK98QCA1TXKmTs+QGsJ12
N/vUYMOKUPEAte/7of3LF/E7y3bTMFZirRNjoJiDX140mKMGp8CSPi01hJ4ei3KuCySU8iuZne95
Wh6oo16TuLnSSZHRG78vCy+6r3EG1+lfIeXJd5kfcXQMiIra2uWeiR5ib3hVE48LqVndi5kUD8AS
IDNcmds/Cld+BaBM0bMCgDBaCHwMXFgs4Mb+gU9AMceU30lK6BRq3DSm+5q60L4XloVEGVskYnqL
cUbgfQcW6DLBzDiSic1IKyK1Iz3Vwr2mRU76Bm7A7fRLU0wQpzEfKcDJCdGK5Z3bgrFv4zD/SbR8
YOzIU8KZ62bMROIk3iaiPKHajRlNwyIzSUFEUR1YtzJx3xGSsvghp2RoUe9BbDzWwriODRgkBoT3
SB+snTfPvyzLntOxinEVznsPVNE6XHuSI0FOrQETrtW/OqdfUNb06hrzKbLae5sLd++jVMhnHH+B
o/dOJC6tnraB373qilEmtlC1X9OgRoBM18qdd3XBW1yIdA8/6zSV9hvE+htpx4+MblY1qThn+bYp
xns7wC+eSabjAR5WpiAVt/kOs78Jtnk3zgn3NCAkLLjFxUctBgqaHKaE+3XAbU/dR8GSTvzLOza4
cI1LThrPC0sLwxNMjKMc5/oyT1Z08rlP/Uy8uWowD6nHcKAeDUwj6S5PjTQcBSZzGUEPcNCH3Vtl
x6CtPZFjRfJ4L7DVxs6tiFjLTTNA6ACAQxgNpdgaC2pSZ2DOzH4rc/Pm7ErvAHZ1Me3gmTVfgSxZ
/USCUOymSu7NNgvOUQ7SpDHLkUaPtqpPwF/3HYoq5h9ylHjgAC62TQ1sdJRD6ECevHQjesDM/wdO
racGNK29mViKk8N5HBLnX6q8SyW9J4qM/qjhZPv5szW7oCCy9FhZ7yMDzK2SmNoMZ8Twpss8lL5l
vmQ10g5B0EncLHuKv2zvGdUN6tE7HqQ92dTJoRlMOI8LY9H+I4/cfsvXOoyVf2MyIXXbmSzDLFoY
/bY3TtAhWBGjuf3oWu9r5Xsp0y322PfR0Q/2Nanxq0SaPb9IFUuThlxrp9zGqnvDIzYyKbDLy/9/
4HOC84TZPax7upkMR3pixtjZi5kK5k3a3VFY1C/BdG4y+a+fav6fUTz7S7EDBa9pA7obVc9veQ4W
rcuRrrJgY0tEkcS6GSWyfbXmTN05FW0f/vCYMcSyUylk/XE2b7J2/Kcq4tsMyVYsSY55OtobSzTn
yQWIiAXlJwJS7aqDzriDyoAJQ8qYOUScRoTTcKHZRVBfyZ+aDT72gM1spD9juqqrobz7ou8IQxFn
Q6fq4Mbxk9ayQvc0/thOwSyavobD+KcW3kczAipNl1vq9j0DCzbFbMMtq3gMWCKoTH6yGceRnxzh
QIKytZ4AWTPl7sqVf9yfizEg0QrXxTxET01LcoM1rlu75ZgtQ8f72/JYIrqGEr+pDGAktFIN2mHg
rOjYDk2H03AsaPdXI51QrNvxvLMjXOp91dufRKI/6swjt7jmMzLAQ8S+e/Wj4qZOhk2j4v0M1Dcw
p3zTeUUeutGq5ZQMXAVyxwheA2Mz3AjRB/6rW/SJ1x7toO96IW98nA2Pft9c/Zodc9zEb5Hbvht+
+krb2xjmwYcXYy/dc7+0mP31M4GtR8VkZRPIAuWvVXNeu1Sko8qPpqqulWOMCInYqxAdsYN1mZM7
S0UqX7yMHtT60ujWNcoVYCTfpun9I3oBGV5hHOkeD3bBjNTMhbG15wZeobhVRfaZEh6/N/IR3mOU
0xoLm4kqGwTZzs5dlJTfhkFm7by8LS3Sj9ZcHssEYaXbQ+URwy4W/N4nq7jmOVNwFO8cgDEiIZRr
SCnwJKQZCsUuuElFByvXLggqEAyTa86goVTvQCHHbWPT8RWrUC8hKEkp2pC87wg+cdeNy+Tt2Mh/
8fwchRheBh28DZqcSNsFNrTo6Gw674o9qHANSpmm2hslbgTpz2gLvPnG9IDywwCKFY29ziu00FXA
/g0tgmM1DynS5qIE/jX75ZoSOby6ycVp5msSuxdHpQDoeM7rZYXrVvjHUJrqSLEeYkvPxT+fQDmy
4XoK6vqdrMsb2aMhXQs/PPE/md3vht69Wx/1aMggTg+cqfTzb1yPUQC9VyNeRxW/IXfnPgWKkvji
k5LmJmoKuJCwDVN+2D4DvFep/j0LCEik/g55GFouF6ShBkwrjghI6sj8WONXEegbgCJfrFgupuWP
7J/yr/Zi38XEuMbLkY7ze3LHDzTHyYAyfWqDeBs15k2uLJ/OheM0R+mAD43Vr2JF1X5UrHnzAO11
B794rOs9eol7vxNPSTZBWuhIOjZvS2L1rGQe7zy0K/F0GbHJ8FAwuYzhNcfbRnLi2wZ5qk65vMqR
fjuenpbUBl8s8GkUaLK3sbPsSG5HM9/RGM1AtZXfP3qB5pVWRbBhdboHzExsNcPuMHU5rxPu0i6+
hX29cw0lji6+CiqZn1jMFaUBJWJpZCe7jB+kF99OjMQMV7/oBtVa1auXvoFO3U2fq9+zzrFvNZPt
sXn8souuDwMF16lZ1rzLeXk3FFdCumC8MINi59IAbnvXD0m033Tl6hEmt1Rkv+6yevgQSCAmOZS4
nbq8AYCHc3q3wjsyDCVYO8twJp529N0jT8hJURb4TdTvoPhh8aRQoLJGX/XgYNczREBchodkSSK5
TFfj1xj4fO83S9aUgtn0QcjRLqJOdinKqOk3XqeWY17nKzjiqaqak9dixIorMKptknwWI/Mzw2KC
mp/l1L8NLntkBUJMN4+O0OdGIdakmZ5G/hpRbOiEwaotBVeN8RnZ3kfEVGwrTPsDd+hxkkNzNEx9
LaAiWon+55J1wCQh+VyC+CaosPIKwerSB/vipJ3G7p0+l7Yqr77Dkj3yx4OnqtdooYrz/9zAYHbs
VwdnLdsTKED9MF/twcT6gJJwVq8Z1FcXVVfvLsdmnEM4fKCBJ6Q7UQAjmd9iuTLgpX6apvzKQP5k
A0MzdbpsuDqR3eLBH5OjN2W3ssAKltXRpbJgcw24w7Mkvm09OG8zyTZdeSMK64l67Dcw6ucSXazM
GMgAoDhickB5ws+aDCQcKeO3jfMno3cQWYlXaeqPUXtEPTTtwTP7+GgmNyo3Q3xMLIiVvmttchAT
GrtMMA83pHzyGBSz5LJCx7Iu/ztH05gsPKMkVWdKHxlT/HFWu6U2dyxovvGK5MzHhmxniCbfL1TV
qSAVb1gfbeqrn5g3o+F7bqoKz/kCSJ2yAs23BYvKntkUlRhi1mF9Hdlf1uRX4Zgw3k6QwYeJIgA2
Ul/YY6+G17G1ssWbR7lP2o9BxW6Efp7szGAU114i7yAA6ljF2CxLBq+bkb1WLjluzczlu6PTgbn5
z2S51pn/SPtiRODkcMLmbdoNxDEWf46wT2JA5oxjG4TMFuodOK/fWKTuB36VBDqb8chLfCM5qs55
YdEIy2gdqY5cKCxfekFJN3cfjkK11FUaszziaHYsYa/o7NN0CfFd0XxjnHBVk1CszG888cDVh/nd
8NRRqPyXDMpPHQtUW0Cg/ZjzSO+7EuBlKyD78Y3OkuhOlk1HRy7PTuzs/eqH+KlLnr1loOcLPk9/
bL44ol5Qur75zPKGSD/F5fhXw2BG7LwGDSKhjWNvjfbLDIJ1i/vFbz+CYDiQ+1GeLKf9SFLEFmPD
wrvq3Rkbcra2Gm7ozd5nMr0RGfLLtim99BoiMRNBcNEX2ysn/n1kETroFXe9gVnf/vToamUxPltJ
dl8bOgpbCN5Xrir4iKI9zWhavbrQu1rRe3MhICCKLX7DBdO9miDzFJHbtEjEDG77qtZnxhUIfbMU
1XUUHO2ZuLqRBDnSnS2ooXVy45XpyQQkg+8A4P/wbyE4vk38c5SMxI418GXH/McgWLV24p1YbcxD
UCKQYeOwWTOLN2nmYbSypg5vfbn1MXCGmXZtBo3Mi+qGiiOgGAttY/nTS1dvyWEXISbwKswmTH6O
1TdhhxDZWgTZnITnXYRZoqGOKK6xuQ4ZAiK/aTx4hfxebzwi3E8S5hFcJ5CGeJcJ3AThbro+de0o
D9vJhWkI+5t9b5L94K6Kr+MY3A0e7OEZiWlQ/+oMN5HXoV4ogcYyaUUR1s3TwcmdV9aRzPljKupg
cr9JkYXzile47wSDnhLwNZ8R7LwWwRu4D72LHcbUuR2wbUUMFTJZxyEVzaxFewVHAS2sT1nrWIqM
tBZV6swEMQN4BBAzKY+zwNeaFSQLq85j6qYR6g3JcXSJ1WpNQLnGiDpV+eq7dOMHweuJwSXJz8yd
9sIe9w3rUWozbpnMORvYhjYtVnFs+/a9Ko5OyxkZ6b80l29GZLPp+ZOZFLvytcEMvAbRMukJBh6A
LudHbECHjCigXQ9Cf1kYtHGAsADsMjT3312bJX7EMBNN3r+4zD9bV6BP8/Vhlh9utDA5XFP/UjTQ
9TDTlBRPjWxfW5WT7tEChatXjJHno+f2ArxZ9GC2AsCgGb3bOGyUixqNFJWNqj8H6rTC5qJKeJaj
RJBnYgT7qDLO8CYeSdfVO4Nza6yjZrPSKAsAZ0e34k3lbCb13hS7kc0BuJKbYT0CS1KUQBXY364o
8i2Dr5+6zI4UmflhZFQA0JqJaIFNYW83M/grVrT8Cz/Umuw9zTBf62x+6RlonjrbuCWG8q7pu+82
8J+XGgdY7g0N4b/4CPSCYnAY5Bs73//YO5PmuJH1av+VG14bHchEAgk4wpuaq1iciiJFaYOQRAnz
POPXfw/U8flKlEz5eu1eMEKtbgKFSuTwvuc8R3KUnh/JpBwuSBy6/Nn1s+A59SVOjJnAqwiRtXUR
lBJXlRbVY5FwJwjIsL9ro8LHIZJ93+XVjvMSXjd2WjVBv3dmm5jHoR3KfR0GJ9dH0edm2t6xThP6
Uafw/WjluV0stsNMZzFKWNgseseCbhpEy3xrOtV7pXMqq1P4BdHf1m2r999JQf+HVfqfYJWE9f1h
fRn/I/habD61n/7xNV/+v5tP2df//LeH6Gtdf/rH+WuRf/0Jq7T8b39jlQxh/iVdllFPO67nIphT
/8VVEtZflqlMF+gSAjm8aiCXIF634X/+mzD/i6Pk/OVJGrG471zlOSbpx/8KR0nAaip/pCgpj+tZ
tuB+aNTh7/2ZolT5dlijOT5KoPoP/SKMscCNocCjaeEjMo/ByRCNhUzXN45JR/m9/Uyh2Nz0jQCD
rC/QXrLT4YfHdvf35f+Rd9ldgQK54ePxfF7fleQx2Fpp+gVqwVKVXz5dojxY/ut/h8rSwCoZjnoR
vFj0MmREd8M12tt0jKDcm+bAxmAE67zsD6WACT4FZAsn/vSseZX+Ron9/TX+5n6keHU/NrdiW5qi
kQ29yraXp/jD/QAh6P05LY8dko3JDuq7wGzcdWDnDw7KVJWhDJuR0UgS11Yz0xZr+hmam7dVQTxe
F726qG5AD2hTOREVSpdJ5d/A/932gTk+RlL86YYZHz89QNt0lKXQxAhtC8m3+/MN+wLUqzurQ2LC
oM0c+zqCZ7P1Wxo0WN6vK40DO07J7AahgG6M40vXYgCNOiDxNUTyRFknr8eBmnlsQIiSBwGefIly
lo1eG3dvf92M619u1rMFCZYMfMFT/vlm28IooNJIOqfw/WJgvViUXNwJq5MFiGsdRBySx/H57YuK
5bf+OPKXR+Q5UoDjEDZ0xFdjTMwDr6eNzr/TRLaQ9FhVfrUulm1maNKLDar2U2nCbvLsOD/Eg3sL
tpHdu7f5w41Yr0e7TZSSkJ40PRsOAEGNP3/+ebKkUc/5oUo1abHRTN/MQ5JKGelo49HZy8a+y3PH
OH//ga5hYza4HfO4Y0MemP2+CcsbfvGWzCEB0h6bX4jGcKWRaiBUI8SaLYFLcJx2HNJSMWRuGoMz
dhoQygDeJaLt5twM01jcZEucm5cfjUVbbFg24P6hlvvZMC6JLc/Ijt0nz7CeGoGCu9fDXoUUFWvj
LvM6Z50VOQKHZdlB0CNTspdBzbz0UtTniHoyEB+fgFgKY+gKWZ8H96Nv4wkjaulmUFTq0NO0+8Z1
P7qWhh3gLSx7t92ZbbUTXEsj/u6TvtjXxBxjScYHPhvo6swrT87mOYimYmt25NkOskR8ZMr9pON8
a1tKYgkR/jqLbJLiXMQ6rtOP94gdwpMhaZBC0/HS4eJgANkJ6dxx6W8x6jlLlBcjonVWFl1/HOO1
FwmwLMFwwYtjkVkQwHih47YxLPncsmk+WHgdbiGGW+uMWDaQjaZ53QHoyOgG3aZ+x4+WCkwxKpKI
ypnzjdCEclWduiMGAzKUdF2sCG59Bw2OCLriMshR7QzETpsxznziTMJm1wfJfN8hkCotfDzI/pyT
xAwKAYSDPHZccS4FgcbpMN72HJKBeHsm3sLZO/1h7HK7r18jgcbIsTSLB/gQz3n1GinfUZAVUnx0
1L8MP7+yh6S7kj4cCi3x3mZkc1ZJMO4DQcPaj3ty/l6MmokUQTW8MnuyDqHlXcV1f/GNqNz5YUWo
oVs+kMVzPbCPs2nkYACKX5pUoQ126Etm3rroQWsR5Sxj5K9VhlEax0aXRt1pDK1DyfEzSK+Y1k/+
DIvCLPoHhJ7fNNviAcV0P4JUmuVT0lXUMzueOQuOv43K4XnAzsKe/aYvOKMM5lkaOfETZfOc515H
SvN4k+coMEIi4yE3lZqiUmnCDjeoP6kcj7vnuV+vY8cLti6ycDFQf3Xpga3hLQK+bb5Ic8LVnc9E
qlCsTcEjRxX6DNmlBNYYHAfMh8762EYVHZl3I+vyqjeiW/rWB4rAK4u6gVnyG4ZU7Z1qyXzoRlIo
33EjoJNoh4OlesSqiJN3kWHNpkNHR17z+s6rcZjmVTYaXy0CxjPtvRSKE4prt9RxlXMlqQejQSnO
NtiuvRkopL0zdH3zwTWrg3JVR+zXdTMs2ddGkS/pY4gfwNaOmJUk4deh2T9WFTAd9ExQypaWp6Sg
jBtxWxsAC3QxXDKbjPIWcourEVpFrndkWy5zk6DzAphTV59EfV3XdNT8STzPCVJ0Zz7asYd6LmHZ
GqOQpoMEpBF72xDpyM4t1Wd7RrqHVEq34YeoRTFOAPC1hcAY88580xrmQADLloqPPodycI4SMR5+
lXdVlX7sNXOXV0zPifDzLUr0b76LzrSwI9gJM+7OBE1N1RWLaYJ8V6DPMnkAd56ALwteYiIC21we
QTNh70CPs0GQnW4IVLU2kTM5+67/FA5MAVOiqWgooj6UyRCcwag1gftktSjFFjT6hNoW0SjVoor8
eBd19SD5nouJ6WEK9tNkfEXM/2Ch0jcAi5GDVuxty3yijQXp1ivhPaluDzJrR21xXdLleGQLdzLC
+kPTOf7KWeS8Lp7WLfwoF+xcILNd10bFKSVnk8bOatC1REBOLbjOJVc20VVg2TOPtUn/XVjmCTLU
psX+iqrp2VoQayPZT5zWGDeDrclbNaW7ilJYQ2nXN+ktkIyClqvFZ6XIs44UWcd+l4PJp4WzrxVa
UCVemh6tA1lld7bhYhDMFDN1M+3LPLdRcRFYUinnya3r6oxWbkNtC4BWVyObnxTdn5lGNwaXKzOo
3XPqXYdW8Q1TsUmS3SH0m9u48EBJp5mxl8n0VDg+VUrBzIHEiMJ1v2tl/D4ssnxlR4AGkeJ/Eiab
nkEsklY2uR29S6GrD340jQ+hj0O6tGjGD3IPkeEQAUPc1iL6OE8vyw774DTsYMbcW0IIxZHzN8AB
lkavp1c0P4yOM1MXmG7p0EVXZkzjv0yGD0k7yCP4Brgb82K5mYvx3ATGcE519C1WIEJnWx8z7eh9
YgwkAYfR9Whx/6CwnlK7581zvW2rxyPGfma5yN74EzpJ3VPCAW5CpgEQ6EQLjBc5XMza3JKKx0Fz
rHqO5QIJBdpxVGnOddzNcBFRz2MIp/RR++5WzN17yobzPrWsZktt4UbF1r0YCPgxlUHAWEWhd+jy
K5JbHwbNvzGylv1xLrv1rALNOZckYGX6H+gWct7No48OWUO0HkKkXBGKGYxQYko+e0B1Yv09xXV8
xvZt7g0zug4iigks3RRWjHJHVzwkdClFuwlxmNC+dnxPRhqOLR2X6yzrAXMZKft0zecbSCn2C/mA
X89fN8STMUWT891a12nOAwPMfFGQU2j8MzsmQP+DTOqz4cMr82fvzmqLs7eA5HoW6JWW8sXtAkxt
E0kRCb11LDNqX7njbVlRThYe3sxgtGD5YREoeQdqapo5xowovopSauosAwSsnGwQrohBvlmMpXRc
5sWl35dUiw/DTG80kkeEHHKbknrnOelnaRZ7Irf31tCdlZgeMeMgGSpvKYQ/dpXAYzJLKIWfHLOD
5zxa4V4r5LDscOmdyP7JEe3nqbafS2INe8T3mAkQQSnaOd380aTNUskVCq+LLmprp7YU4L+hKboL
4HvhDAeA1dMXgdC5bCRcFs9wvvNjGomRg3OLZXxlAQytJ+8xVWg8+2D2aLh8GU1ajLM9WBtvLEBQ
4/cnXBe8bfkZO/3XmN48umEqdXjBjPoAYSc94/ylj1TaO7em4WWVpOHwUBTdGGgMiH1YZcnmw8OP
FwxVS6cAgTfvZS9Nxl+FtFTq6760i43tUjGH8II98CYt7XaDl3xEwjIi9KnkeOhzCzhmRoqKYRoz
baFxrXjxEriNFIUj4NZdTvr5/FzP8AE9tDe0pOSDH9gkGWPDG6X1nKP92DvTBIorxEhCH2ubJ165
rWiCIAtLu3XbY0LGNf2u6FH0kc+HiLwtHj3avfs+Ki4iIKgsDCj2Vl2+7ZcYHyMk0XGcrkoPOnin
HjIvvRio/7cACHUZfp4ipq6kJCyctMO9yvsTqSLiEuGrGWNSa01345kIWIpYbrrJp83M5mIH8One
TPEutbV75chJXU/aAT80xXTyMvYKkEOblSNAXQ0qe05w94MKHJbhaKyBQMAXjHD8CsA26BmgNll3
QTkONwFienZOqxqpqt+O3jbX8rkwsTyiSxxgu6QfogC0UKu7U99sx9oX26wY76uhe6c4re+s3KEd
FxB9PFbDmk5jWvYFMl+LWTJSzZmV/p5e1bco7sG5uXO1o9zqEay5h4lDeEoBGKhzaNYzUV0bww4y
EigyJ3b306ixxmfyua8p/xsZwst+bE82BLpVR30tMKdrPRDPSigH/DnY6AsXjbF/HbfBN6A3xqbF
8gzbdumok+xCdWTTDFBkME103a2oGF5BmHyrhDFgru72U5kddV6/qI49AmkLC7tn+AQ/AqoTiKne
Lg5RHX+rzflEdcdf04rNWbgtjhdzhquWmXaJ3ZOWiaPQBafcvhDXAbqPoU4qEl0ObjKTXrkeuV5+
67TquWXZhh2PkbGkpWsH1U1AlK+E+LYqvDk8WqJ6yjeFkpKNg9oJDg7ruu3IwtHkjhn1U5WF4Xa6
Jj1RnGlCw61A4oKN9wslcXSgzhWoEaAApmxWbT8ohHXszjNYHGlNxg5BT9ch5fAJlA6ftsMJI2k/
IVttDgm66WKq9S435nc9ehpYoFZ54c4BaFZMI0b5Muq+f1A64yDrReXRm+crewrUqcZke3KMEqdh
AaAZQ1j5bh7am3ezmx70rNUlAuN5XefJl7RJTkYjqE61VUIGpnGFW8kkH6DgBBJDPnRCGBlsxDYF
TJC1YxvF1jJoGku2NPNkbGO/UXvpgzANc/Hg70iEak7fba7FAFrbM8ujuTD4jCoCiE09JA6pmqxU
WWMIxYBQodcayqPdfG1Lqz+ZE7RfRuAXHPg7UsCDTWfm5qlZfhBm+t4tpp4GXP0uG/y7zsMOo9uy
2/CxmYSlsE44PzH0KHKdW1Q2p3r5UaWY+byk5gQh7FVTw64Vpu2v4dCytbBIJlsYEqZtZ6feQwom
O0lfcPljWmXxUUXdVZFH0SaYCICUfjBfI6owVyHIxb2EctOmPlrhsdj2EeeNFNqTz2CDv1SOh8qO
BWsBidGN1982y5+yATNtBAKR+gNYEUPY4wFZIK9b9U25VbSB0nzn9WCIZaHumETmnUyHl4ynbRjY
pEH1ThjzYJABEi747gnzHGNcSY3oBiip4QzrMXtnNCGq1SFn1UWkZEFnSPrgpgGtQzZYA1Vx+RFM
3rsQ2VOJDhBC24hyrsBSvfxAIPbQpzhl2e6i0ogf0UJq+gaIuJ1NZmXWFf5knCJpieiIrqTV+NjW
ootWTFlJWr9AjEceFyEPSw6Jbxj3HN0TkV3DDPvQD/WxNay7skwuVqzQjUzXrp7xzhnTSz6zmiqY
nVEVsb+fwcQQTrybdXjj03bYjDhVcLbiu8I4NAc0guLwxoDQ53DQIZAyJTwC9c+ii7eEdYgmOspW
MNb7Gkcjnec6yM+CAkWKDNRiuLRj8xF+7hXtNMjYGHZKDOa72cEHEthrX0+LNpwGlrsQGhX6EYzC
2yardgHcdMU2xPTE+yBi7+L3SxgyzZrl11s5k5jDtlqH4o5t4s7oxX1SyTuICg+z696C/Fgs9tXn
cgo/hibql7b9YhKKvO6GBl+FMUOp5zvyqNN4oz60xoIRku2axldMvUjq3Ywja21Lm1WUxrLmgNmW
5Tmzul3uuLdjXr3zKhJUQ8oi9fA5HXN7SzGTAMHiXCE+1BXEprm9wUhIblrR8XZ0xU6yPFvtzDhh
at1ECFlu28l59OSzqwF+RkMLXHc9aue69pxgLWaOt+DU0NexoxlAi3a+ofnyxgdLec9eODybsXgS
bsGRmyTimVDKEhMKQMe1DRrWJdB3pQWhKBnFB9KNkw0VlwcqkES8orPkSN5xQGT0xDYiCbTHH2or
fKccsBZdhrUtisWLb1afQ8v4SkzJs/ByiTBGVevIo5hTarZ1zb2qeHvBpbIQk1c7T+N6Rohox9fT
jEvTrsyzcMGzB2McsmF2Mf1iCXcLcd335YW87WEj/Ppj6TwXBnA/q9WXcZrJy+xgAiR6P7nltLY9
dCtUja8xr7S92Lb8jiM+fofjtX9pfH1f4Ds1VXkgWNO/ghnAa7hIOhK29qIxIDQTuuJTAyJOlR5V
TEcBi+HBk6h2ZjTIZ78uhj1Q50+yZpyOkNpUjMGroa/H2hdCF9bHwcn7q4AcW4S4ExloHgW9nqMZ
bf3Ovc5aiCYthZqiqj9TBEJwpjDfFbP62Bs1A8yPa/aD0SnL5o9jE5Gn2BNbH7QD23p1Dy+DXKs2
aNkHEKxp07heRLAf5zxhHoB+9FhUj6JKzZMeQOn4NW+QgmOjFD6Wqg6+eIVWj03n4WtU9KdxEmMV
R9YF/BOD6U3bdPiTORd3+Yc4Jb5OSOOxTZhYjZp2bDwjhyDiEzoDMpEadR3O2gswCHuTNsvWn1V7
qEu8IvYWUALZ2BYk0yTkpJ+y7WtKA3RarQpmKPq6lJzWywy9LjTb3tnjPTHrKVsVTgXm04jvyj5+
nHMGjwUlLaMqu0WNPJxBQXtAzO24ZrM8BMT/WJraFUESh6azv9Zmkx+bxL4K0RHsvYB80DjIALM2
sA7loIhD8KfgYJX5KazBNlB+1NzL3B8QWNw3vo9wv+3gXGFWKNDAN81NEz+CF/JsKLACgesW3N6I
T9EpiVmtLn5c7vn41t7hSe3DGKRYWDClZyF57KVlZltaVMh90bQfqSeNdzOuXt6DRKM0gFtdTlT0
zH4pzNlfdBBAPTFoaRP1Su4nRwdLjayq0fzFS/DniSY9eTgsNtA+62ZBOQrYhrgmrB4JwNDdxu14
SdMZHGVdnkli5DBAzpus4+g6asBetm1x5Q53HbvVG4PjwjgY1TnbtEOn94WnslU7VIzb1B+2Lsni
QJWRula+Px7ErHFyOxpMZlFs5zJWh76mSW0lQXztxcVXNPlba8nTlQNTR607LBVVcvFazgrD0O9R
+hcbPfECE606zIhlVde9z9EqAxz1WMAcH+Vfb2/sFgP1jL0vgNgMMkY+Z2lvE7zbXmdV8wUeA80V
vB+7nAM5pRnq6WB9NiH0Hw56BGTl1WgfXOB9RikuUwOus/Wzz0nfJNtxAjlRmhM4dZk+TIY7nsgx
eh+iRF5RCk4PdNj3Ip6OCfkok6IbASW7uOoc96NM6yc54Ihzc4VztdbTNlK0+53GxFPQj+9bvCVb
04XsSdYA4Zame4dCK6bZl34IkqjY00THYsfivDOaktuvMAMZhbtH4GGdBlncB9KeVuiDx+2UInE0
uuSTYVk9zzjRB8uQ/bHQCPlEkGEt0d2NrfIn6Sf5fegbVA3rszvMNtL/kxdCdw3scmfaJ7vlt7Pc
TLuOvbNEyHvl2KicO4Bg1xRFmqsp90Bezx/6cjyreJNGpbkfHLu4tWpUcezXKCRYY3GUkoaaxSqP
YILNtRVjL1VxdXKdtj6kZojespNPlVoAVD2OxcEJ0Z5xdRJuUPJ966ubMXL5o64Q8ib4tpbRYqDy
4tfnu96ASAmbbY/RAP2vqu6oOoOu0tuRDqobUBVonN7d9SbkFMohTwZ77D3Z5Uuug0S7iUlqU7V1
v0/qxS87eqcSPvIFWaCJjplEixBTf50s2aUEGiwsq10cYrbKMXEHTefv83JCmTxwBIVNN+/HkgMa
tLGYQq9pbMOMNuKoF+E9DsMd6ELnPhQcNA2/vK/jvoa8tAqrfLwVhJYp05p3OnSrYxUDq0aA+YLn
MvhICgc03hFvshlDqvExC+uGkwiA5BM1xa4HTv7Vrxp3oztExElPRNDcWfWmzsSdqqyjo3xvt4Bm
Ny6dGmtRlbpWPO/gTVCpjItkj1BkCokczlEXjdaiI1ziMjtWlr1q1oPnGDy1wcHigJhkAMxcYMCh
S148RFBTryDRQH6d3Zt+Anr3vfkTwYGJW1hegz/vhMs5pQ9q0t/j0ToeMrUfEcXtxpCmLYAqGndj
ysEOG1EcdiWczXlN8ezUDwY/IuvG9MbsoFuYZNXYPirjbkoLtaZ+Fl7Muoh22Uhc91BAAzcsdGBu
WR88ZVxX7cR561OfFxaYov7KmsLhtmkuxGpfKqDarhNZm7plb48uqMkgOlhofZVikW8S+qSucwyy
atzIXjiHMRg+WBB6NgUa0b05sbPyDMBOIkG2s8AiRE/DPldiQ3Tk+NDlcl6XIX7/ynQvTZl+DZgd
jiabhm1VWO3OaSKMQUaIIBcO1SYxTQ4SnbGOy2/xMLcXtvMIb43GXDulRxvQaLagqKeT6+pD2YzH
kFPMVWnq8aZNvWTPZFdsBpV+cvosuAvtQL0LmhGbMCxDMjKZiVMoTqRCBlewo0ocd3wB6Xj27HA+
amv6Mji0TIyWRlDVg/djmj+ODoAZG/XUlSGhRLJCGTdhj7qobbxPmRWZDyibu3Xo4jprM1yts6fF
vnPZAmfNnSojola4lEu3gSptXoIsLjtKQIE+dIbXPiS4bG3D348uWSCqGc+oQ6kO2XC2nGh2Vy1V
Kl7GRw5HRb//ZFYU/AI1DWezR/mOJhNfZbjpiD7yJfLL0u6qDaZuaHrJSFsVHLFJt4MqSmvBqtoa
hYw3iaNTgmqTc5p6MIQrd5/2NCVyImBvsv5rAzDjMbBhDmVxep6r2d51HX7kwnhx1RxdFwTRmkPC
a+AAXnX2GYvQWZgFbvG0ru47T72MNeyXTgzV1pg1lZtxADQ+szDUsRm/MzR4ifjCvscgngv5OYp3
FgProW78Y9uMEKHSmj2FGeBNyt6T4n7F+MDcVsf4iFBqkxBhEIIxG9Ac8lPbueWWApkB9nVm8ux6
faoyfEcQmlcOqJBV0DSs4D6nV+wSMJsO+az5pNLdjzX4jjxLqG7wW6vsFPsJQAWz3QamWUB36qMd
rHUfxymEJ7c9J+Ctrxq+7ruq1sFpiserNPXdvWIDsieZZAcmrd3LIH9vcbxblW2e0DI3t4oIT+a8
BKF7ZX5s/N56rKkdso2qEPZlNK1dK9lIynAz+UJ4yku6X33ts+NqvkQNotjOx9vnkVuhiHQ9hm5S
7jpHyL0x5nQ71GBstFrqpLJ3gBhRyESAm92RxivXc97JayOg18oWszrb7fA59sVLZOtmNyU4J5qU
LXfdsoqUgMOINz8aXXmbyBJsSGH7mwUQsqoSszoPdC85OBnHKLP3ZZw5l6own9wySG4T/9RlRz+0
DSSBxSWdZXuWPRswoJZnp0aTOA0kJjZC4hdPA9BhpnL3iZ3Yd0ViWIRpDWtgHFiVmjrfuUR7X0Zc
VZdp8CEPDFjgamvA/0jnn7Sz4DQovRSXEnGplh9GMsIVgHly/P5HmmTyliGztb2ZdBY/mGa4qEyv
RBbAzJnrG7CswwMcq66hBucm4kEsvSAPWd/f/66TmgCuCTsz/X/u1rHGd5Af8juTlBtV1eM7RaIJ
tkdZrr1NGlj9e8t2+pteY10K5rLHK+A5JLZy19//NlskNW5dsEmKkHP32GEPwWKcN0T8reEc11Tm
ezVkqECW4mhVZPegFuOp7B7qicL7lKp7tBOcHFTMzFYcrMKIHlDBMtOa89X3dv//af/+R9o/ZEv/
faTiQ/fyKf9Z9Md//7foz3L/YguDUZrBC1IZtdH/1/xJ8ZcrwbR5moIsfTjnn1GKUv6FjA2hn6kt
hd9Y/jNK0f2LP6K1QAMo4KG52v5XJIAIDn/QQWl+kxY4NkypHLHIr14pAFVmZOZkdAjKq/4QJy5W
Xf/+h0dx96ue72eR4d+XUJ6HtAmFIaGSry5BXiT6mBrNultk5Jgg12uA65fSuW/JO5W0HGLKqm9f
cxFN/VPe9f2akguaLhHJ9NOdV6KyjmA4PFEIO+Ko30WjeRTEcxhFtM1He5vJP0jYfvMJQbQKy/U0
8kC5fI8/CgTVXIKLijyXbWCx8UP04eV74C44QO0/fK7fX0m54DYQf6J4//lK1RDNk0eNfjVX13N7
1UTJbtGjS7QZ//IDtFyEcWBjFRoeexH+/KB5nJ1wLsqQcaGq/AFa7Geae2vpJcekNkld7q/fvtwy
Bn76vhSGYAagRo5qKst99QTnOlAV6m69GuS9AImtKVQAiV+bICmqQmFe/Xsy+29FnYsw6ecLOiYt
WXIV0Eii/3s1QKYonds8zp3FqXPw9XuTE3X0x2H468dyMChYHgIJ1KO4oX9+imUhuAlC9bD4PHao
PpysSFaRU5+pjt+l7aMXfH37Of4y7pVjo9JaZg2FZPX1uDebLvUjtl8rQRvHte5pJF/F9NqRB20E
WsC3r/bL5KGc5fOZ1PNNRsnrcd/ItqmGCeo4wVEcYSP21P7q7UuIn+WhvMnLNbRg3rS0S0TCqxHv
gn3E5uDZkNiBGCRL2XfRREXG+3QuLwDHwHOTp9Mrcz/juiRyCsvmu9AHsjxXt4BC7imI48okFaSZ
Kck8v31/v7yQy+0hm/FsSR6uo1/dHuyRtKGFaxMy5m4E9ecq67bMagdpie3bl/rNd+vQ1mHCF8Jh
IXk1j4LBgrmifWAvHEUWSC1zEokuxSVqCNlMjP3bl/vdl4uH0mKPA77XdV+9IVbY9LyuLp+MWlBD
+KUAFfz2JX59eLx7jrCEyzbIQ9n+6vWgMiMNgIQrX4rbQMtzHHXQqEgMJCHy7Ut9f9V+fuGXaymN
gtsipdh7da0qBQ2FjBK1mTFNO8NOv2IPgoJMbhjqv4HeVz8+9uB/VqEknxBv6+4Pd/CzjHwZyRod
uaaZ4UiFCWD5+x+m1EKiI5ClcFZWWD/NjfwSUN89WuxUjzYJjUIGpzmoH1gUKdK3NNPjIr28fQ+/
zkeaDSaLvYvRQC/ugZ9vQVExBZ+Kpq1Bc+VU8qoe3Ufo5zdJSl5fOqMwld3T2xf9darVWmJ1MG0P
hggymZ8vWkc2Gd9CObBEaNgExjesMTd9NZSrt6/z6/uhNaui4A1BkSpfL1kq9Gy/a3kVVfEySbSV
DlbZ6Rmi/mYoyj+8jOI33ybbNhuEHDYOz7JefSpBknpamgmo87wAuW2rz7Poh7Xqi3jVN/FXUp72
pRk/90I9e4iuwGAf/vXPyxM1mRSgp/2yhDmk0o31SDhyX6Wcf6rPUobdksRREW3ovM8bah9vX/E3
7yuDRqL1NR3mBf1qOcPMJA1HsGj6AqVp6eVoUsQnE1gXNMfmD1/n756wa1msLRgYbJf9wc/jhmN9
oNJ2oLWW7CbrCtAdfIzaepCwiGmQowsaty10qi5xH9NQvnv7s/5m1Lpol5WthcPr8nqDkFfIBZn+
GLXh59KByps/MKv8YQL87UVsYaHIEEwPr99HKzBJBmMZXzVEFlfVJxr0mzyq/xdX4aVn2fA4/nvW
q6/NEFTOBhPMpO/dAZiys6+F/6fJbfkdP0+vrulwmHF4YNqyxKsvi8RrUCcGGzh4NGfZof5xUpih
zifDvm7gZyhBVbleOm+6/sNA+XVS49IKA5NDTivZ9K8+HlksYddC2sMvKvc1NvByfulaOAXVCyDJ
dTd+e3tk/Loj4XoOjiDayFp+T7n/cR53p1410CCYRNlYDca06S0ftfPnhrqsG03byhG7SleXt6/6
m9eBKZuDoMAXZS5r8s+vQyGsIQGSpFeTid8yHp7k5FxT20Zx4O402Rxw6D/LLELynlzNQfKHCe/X
ocrlmVctz172eq/fB79Lg8ngWEK1+rGl49IEn0PAHG9/yN89WuZwRwhls0C+fh+cMsdVVTKKoMxT
A9wsjH1yGuUYb8Acr1MKb3L+00v4m/HD9ZbDDk+WnORXi2LaDZosN4qVJUQiC0G2M58WzEwdDzc+
ve0ZlOvbH/M3mxHP4VmyAOM/ctgP/PxdNks6U7NsatuA1KeGxBXdPsKTuEqwR0PbuVVMNQDLTxN7
17evvbyIP7+onqbmwMTK54Wq9upFrVq0TvQomEoz+47aGJCgTDd/+IC/vYineDkci/rF66XYCTK/
q5fTVZTRq6Pq+ClMmpu3P8ivA5LTNgYuTyvJa//dmvLDdiojz4zFmQU4UpFzGonsQLUy2MChOiv6
l7cwy7UYIh7lEte2loXxh2tRsRAZFgCW2qFsV7lTNcCudXWPiToO/vDsft3G8Ik4mFqSZZ0h+eo9
9+Igt0RAhoptR/f2rC5mQNU68uZ97nffnG4e//DSfR/gr4fEj1d8tTFtR78kYhJKzOjgakiY98jg
LbV/DAJ8PG0RteyXgWLlHW0rg6DnTwYdvoNINf122SdrbdPAyifRXs8V6Q0G3cl3vWEsbNNefHn7
a//du6MdjoPYBamaidfbySII7NqtKsqv2C8gRtIwgwlXhd6XyItOIkmqTUJYNYaH8s7X6fu3Ly/V
8m7++LSWkpliU+BR6nFYcF4/LTMmZngy3009FgcaASkhpT3IMtvsjhksuODbVNghcOugxtjxAaOa
9vb9NNiK1Ek3E7dCBIXrIq6ldHXH2pizYJKd1X0jPEVG3i5tkO4NIDG04T1OAo9XuQkjksXalYYW
5GHb5x/0R3ynA1gGQmwgQD3UYzmNxjqXueMbJwB/I2afSffzk0n08lRtiypMoniLf9cqngRM7/mm
xyREzxL8gJ1VzzJsKkz1GlaEKvZpW9ctXBIrDMi1LmvSRRFHl+ksKKrn0AhzGAkqK6xdpJLY/lrp
FoKTNaLmQ6YbficzTkZZqfnYywgl5KovRoE4TdAaKHd133bTdMDhLyJKFQhbsxH+qUjFOYyqwcLQ
U3QoQrEushfdjLhQuw9eYJXqSxsNsb5XZpiA5PFiTHmLMEdO8y3xObP1uZV5CoGqLwrselBi1XBX
xmOP6ckCOYUoCtKCAtQ1mP0Mp9WxJWyhtmqa6KWn4ETvkMBKCV00qPiLypppdcecnNha+OP8/6g7
s93IkTRLv0pj7i1B405geoDxfZFccu3SDREhKbivRuP29P0xs1CTmcB0TQN9MzcFBCLDyxfS+C/n
fKcxj7pH0sbMofeiitRfC4r4o6e62tlHUz6FNWSrucRyMFrKBKE8C7uTu7RHWHcXknyD9J0VeTjd
mFXoyyMMrSR/GbBpJwy+LEI+JASR2BdATrJaOa9mziCJNapu5vqRYBWsw+SJzDHkP6+2Pe/DcrPA
gLEK+AhPIbRCNSeLQof3umql040/jcIai50Nnsvd+J1To1qvq9DTn+7QhO2T7ttaK9R7YLZhnblA
CS6lF7s57HOMicW5TTxlnQlcd6rbzifDaddjB48uLiWDutXAC4djhZwaz9fMYhu2LqjDKnhp6jac
79EwT5jGokaYd71MDX/f2ClkkU6lXYEIKbSKmyayUmBZRpOJ+ygK2yY/orGrhh8Tb0TdunPUR8iO
GAYdpgKZPtB1D3yCIcLK+baqNMgWEF3bzSA8p7qE1RUh0dKUw6yWOuAgjOGT8K03tcrJlJsL/hMD
NgZ4V5177vgtCMUFto0wFvexY4fpduIKJZClichvmXRlWw/aHviFSGc7o6tz5RI4CLsXK6icqpkc
uwh3rgVPI9l0VjJvm4YB4DowJM7GVT0g7k9WteG0xTt0VCfWaHdIMgJeWhYdo49VJ4rS/ykg3zbR
cSjh5yc+WcoMnvoZdVYT4MB9xPUX0yydkVsO5NP3BVTjeF3wTCK4UKih4jQsdKHqV7ZeScL2tWj9
j7xXbQZnEa+vd5wdsLZEemoZbCy7muRZIXHv8a+kLuFbHNpRcABRrBNiV8BJ7hCdec5L3frjY5ig
lzhqJ+uSe+gd5kSobq8Gw4F5m7WYSuCCxpAMZTEtTXiclHJ+bQ3H8H9R2k5spFvf9LBv1a6S8pfo
zQalh2SG56w9MWY07Q78ZXuHNNhjtO2wQo+f2LQHQCJTc3iItepysYIqHFhfZiBY7q6xzDrDtc8T
s3plTliBh4w6N0ieZF5hcge7mrpmeKDQ84tvN8069NF2FgPtHnw7HB5w6zntJVWY8K6x75bTiY+N
q4irGE3yTeoawtpz+4n+rsg9UtRV2wz02bHVlIz7U/b2/R8Dq//ubdv+u1rwE+p/Li/8WdVTm0Rx
97/++kf1x5//Qa34yx/wpUCwuOrvdnr4ZjrMP/1jhr7wLf5f//IfHIynqYaD8VkhmlleLUqqv+3E
eJT+Jzu0vOq/y+THX9do/JM/1mjS/Y3pncsgkr0EjAyPumn4Vt3Cj/jN8imj2YiZFNO29U9whu3+
hvE9kDQUtEyW6/FqqtILU8N2frMpHn2D1YZN3+hY/5UtGj3Y31oXxvss0WgjeHOs8vyAd/HnEjHA
G5mS9YhInQ54E6JmTQ1QEOkUwTjMy3WcI/yfeqxpJHQlDKNh47dp1961rKlxzywpL06PkJZ8l6RU
j2kbhgc0LOesu3gwwW6WZ4jfKtyXaGmxuwGqissfrUncDn64Y8BlsS4FZSIpdhX6D71NtBCHvIVg
nhcjJd0SpIkwrYywQRFog0gkdqYz1p4bt6vuC7yNK49Yu3Vv6QFILgDCJDXs8zCjcMSdSEtfwJLF
W7wZHW+pGkCaljjC/BJitYZawGk83rmE6E6JxTpFchpU+F4xfkNaDhP7RFMNQwvoK/nXO3YS9db2
sCDDvoY7n2OF6cofATO3tWfI11iNRIxBxY367pDEzveAg207OgAHFfFQk2Ezvu0LIuOAEqqBXT9l
A2hFM9mSw1KgJm7sreWyCWgzwiDKRbbWpcfYVP6WMwI/On7PjGbTj/AKAeR5w1l3If6M0DJjxOWj
mLXXurkNgvZBVLUDGxjqtTnftTX2/8LqXMTv/BZopMnPYSlHUMK660ANDBkHXB7P7CMEanGzdqt1
Rem+7eJ+2RLGqDsQ0c4klDA6JL6Zcz9BKZsiP3cxdgyo+jcGkEMrr3BIjc5bk6LRI/iDpE+I6n2L
high/qZunogBBnaf+dVqGMS3KaJX0ZXf5RCjyAs7f+M4zQbA1OLTJZnLydRTWwWg28mN8Dw+puxA
askm3vqqJlxkRLRfw6vqFdRvCxKGEqgzoJNZGx7LwyYvkfqWOZEXrco3WYMsp+s0bOKuh0lpvUgH
amGPF9OYIt7y1L6647YGL75ipoig3ScmZUFxVVZKPneLu9InB8HW+JqastrbOR2cO6j3oN4wfkXj
NGJZTkFwbWXn33qS72/C7rIKtcmNEsL7HHwgr6N3nnNPcUu1ELZsA6xz/lqCYx+TZkOfla+0I56N
LESriUeUpPfbHMEWVwXsvaD2L6E5m4jMvT1pr85DqadhV/we/+l6Gx4M/WpGqiz4ZappP6buQ2Fi
7huJZiZfcZWA+1vnmw5176axgoxvafrQcqxO8VTvufxfRJHdaYOAArewyTYZXaoV6jc9g76eRvMF
PbrEN1xytYviROolVtixIIdbbBlCf2CE4NLyi2fM4AQx89t2FZbe3iW2Luqw30t4GF2KLm5sgJuW
nCSyK4O9gv7cCC54MnveCRUBWTCPxo7dzr5nvkDSU4HpAx9D0tkDcLDZ2QhzRLjpVjXs+3rnmfKz
nSQBKAHGfrVkmsz4rHNnjzyJyGhvwhZK3sQQBVcKg55MHiJdxiJ7ymgjT2MGl5/kx3GlegDnydxu
mwSbqqS3246VuY0cWQOfvEQAlVeqkSbeSq5HUv2QSnkp6RnkbYT0C07DmD2P9qWUnwOH/L5zUcsW
eIxNh3tQT7pbm02ynVLuWmIj+NgtfpTJ5v4ePL2aXP8Ker9FtBpzukmDGAz3zY7JD5tQEK0h+iQw
8fY6RLaZBZOx1VzeaoFUzMdI+Ug4Y76YzCPQGzsn0fIuiN92NjdGVzAV88wjq0xO15TpVU4VTcuR
rr0JIF4G8ZzKlbLeL75Go1Ab25vafVPyUxY1jP+WEhJgD4mg1tCRVw8OMOXqVh7jZ0UBw2hPXMk4
fO2qWxIJy4V3/NnN4q1K0pfeg3YbFuKcI/N4iEqCpwj9OcyF8ZkG81MVBcffj8o6SR0+N58NY2Wf
bC1ynjCQ949zgR0hkeiO66A7p7QSa6pQ3bv53na7HRLI5BCFr247dfDY40Md99giimjXoYFSzodD
T0lNvw6REvBwS35avfqKfJIErdDANyiIEGj7dXhqRLQxZU4YLAIz7Vnozz0ATjiTLAJCYmOTzMl9
i+feV2fAD92aO/UJki0hqPm6Cc5hppCgAzewnWEXpdkXovhx1c24OFqQdqsEaJBBxp1bfpYzhDzH
7G8ESkorQQqKVPS14BJqK1WtMtMuj0NdvzPV7A+jOy2yWcjDwMpXg3btdRJzA2JarA91t7etwV6H
tfG1vIY5PUTKPgYSS0htdOZu6ER9AW/bUetm+8YiODN266tT6PQhjqbk7GAI5quV955s954FARCQ
MYkpSKi3eoqewNoBIGWjseokemUVBpihzOopKywi/mBGzTBfRV1m+wyKQRPBKuCh1sH+dmBegTdi
+Wsj6/V/Ai6y72N6VZ2dcl0Z3Jk5OBoYmlVcNDdN+EKRsO+8gGyvAU8c0stVMZgJ6SUdDuJZXLlL
iUlrL1qq69wOyVoM3PthB1GmYL3fzx9uMtSbZkzfRe2eq8IEwBW3u6iszgTBkyw6ymWPiP+AMdqj
zWkAuJEY+iAG9dv6l8Ltqy10430lmBSZdvUDcq6zgUQGcZdVOyDfmvCkJLqL4hRcQR1dEPEfWCJD
wMymR8JP3oqOlK045gExFhdw1taaLhSUNeD2TZR7F9Y23H46Vtx0br+qSDLG+Qyf1ArBxcoM/r2R
nZlW4CYfgq2SkbtPiK5wp5D/f5+G0M76XTNNt2W95NGH1CZ1fw6RrJb0j5vUxDxkTN5Zzbo7a2BM
PvrTG/phYNd6a6d2tk9xHqyw9HNlWfOwcRWe0SSnS0IQS38G+7mzYpTIrstzO/cYIC1ODrekfec4
xoTmFWQ3F8V9wlqbNrOCQ4hwsvZTkiH0wQy4mVVifcZ9RDlW4TPH5rHvze46YwisPPUkUU6umHiz
qCPG3WGSLjo8YK2jFoBgRANNfHJAJs6uxi+lrRqpfJ2nILwbnjRBuRvdGcugzWbByirxsKzaokSo
dTrkwTv4TFSbEf5yMhBXWd648MnHnqCuzjpNXtSvAe+shbTz4wQPdCdG1QCYqGnoZhDe4Q1aR7ll
qjCROpK+DrqTz2WOGnLygw8ny/s1ZN10JYnb3uG8uu8BKO6w7JDmg1ZoNypCDtKmWpNMpzgOPWs7
Mvnbmp1EPeBm3zV0J3LR2PCHJgNBVkcwTEscRHRDq9qyIrLQQhLMSmxcmMKs0obnYEq9qW0iP4HK
rsz2AEdYkwRpM9CBkxN3RH3impvC4MHxoqcpnsdL6yQ9LFqA7nC2cXobBr5iLFwT9FBJv7hrnEXl
m66N3j94CitcOpGfrgakVQ6b8bVTA/ckA/XAv4SpX5S8BXd89nI9H9sUz4g9ngpBbr1qY0pzQGyU
mMRLilhu5ozql4w0dw2D97PqUn/To3zhESskRzxLuC7LHAjSmIjmJAAZ3IlfzDprzupPVNxyM0XT
zTK22bTecBUttbgxi3TR8mDj9n2ycEj70GZkrLPAw5Y7oEjWSXko+C+tDvh508fVseJV2khiHR0g
MTGUDDaxT8LwqCFi1xEe35nA21phdAZ31mwkQus1FJwb0+0DYnYIv4uIeh2yct8ZM3JfLBQBE6/Y
cXaU48CTPI5zMqkCbIjjegibZptGb05KHQhZ9s1ES70P+uyFY/uCnhEP6fyQeB16eLB3MdVSwz5m
JeGY7trpLsr7VS5I51GbJnqO4GeuYsm1kCfcOFjuZzugJqlTvoK8IkA8c4NVpaGpRUCdzTYw0G+r
tRNccMOro+qHDt5P8CsrZmj0fvvauDOouLpdB9aTEoJ0OwASsFRweaWVwyuMLgbGxrnfZx0lXiBq
8u777MMa2JgUbBjIOR9+ALO6iXww0NM8RfRB2ZUAlKvWPAAFZO9lKo+PvlgFqJm3tTm2a6OqKCjT
J1sbL+jzfWBX9kOU+ndtZh/jvABH5VAmlhpPXQAgzM798lTxejN92X6O1IdmWlYOSFQ4Xpt9op1D
EXNTY91C6BSv1MLalyMpUc4rKMbtYAfDeRKFwolAhVfEAArCiHMvg8PbG9UBcR2lTNQQno3vfTO1
QXxjjcyYOeQK8hGD/ZSH59CiSDT9h1m5+xC0+rayELaTo3GbU4Lf4/nZ6sbjfrLofpua145bCoUx
eCbt9DZojFsT1MSqyEtiE30s91GZ97fk0DsHo2suvnILviqeCVMpxZatUYZZdEhJOqeAqazxKwS5
fRtzG1lT+Bnr1IdDLdRN7mSHmn/bc4zAMyC7glPHPGG12jG1a86M93C0t4zxVG+QzTsulnp8yHhQ
ppsu7Snv0wEQ9whBsI0BFRGfapNdWmGQcbKbTAxHkTELtmI4HalzVS3G49J8suR724D06K0gP+ig
v+8zBwqJbswDKQ8Es/TlQ9yX8iSFzSUrvibgZKdiSdEiquaQVKDZ8T1AasAVTUBw/x42HZ5EX5Ct
Ofvmyoezss276MT2gRRWs9rlzUD8E+PKrTCMmzQPYLjkU8OVmxwkpldoUAzZxzqmjx3ThyAxa2A3
E8FiDbSEIDmOuLbjPACMFbGyNUygV1l2xLlS8Lhcnn/lrTTA9uBJimMwymkAGYdDPVtZZpfsDTme
Ha9s9vgoGGCM+Y2V2I9RGi6C5AnumYK133s0uWYw4/UVxlPWUVDrtjuy/ND3GSaAlWPE8S4K6Eax
Mzt6uHUmj7q9IaMQoMoWx2l/pLpeuyNEGnM5gVX/Hc5S7kEG3UxRApOKez03Y+PsZSEiSvpYqR8c
LQgGnPpnMczZscSQBwc0OIM94CvwYGwZJok+wOrYhGwihtobohf9g5jQAjG5orErDGfbq+lr1nW7
ydpkO1sUdnZNOnQxhj/CYmIRYZS4jcWPRqXLSfpAI7Rqh8o783ALvCY8uka7ZN9h3csJG0L5tziY
F9jwAGFKtNhWbP9zMD51Yrd7vNRXBrOEQFsPhpVBKEOWPJjB3qk5fogy1rTQ+HBNRDTDXOwn4CQr
HZAOIGtP7xAQEAVCWM+qnbR7JnVwW2QUf4yWUqWBUabRc9rxhDGwM2I1DIJzNyTJWqZw0DLf5KHH
mGyrMELfMs1/gOoQ4c3nscKkgwdM6VBwFoCSWmgW6ymldXeoMVpjPJsR2TMENTEnMemu/L4GOj38
GstuQYdjSmaO7i0xGBgAhzHECP1WAPyHRldemrY5ASM4ODMGzJiMtsn/Xga2uziFARfikINwz4/q
GCE58e2dX4bFife8aSbqEwxdUBQ7oNzBeG3D77DrP30UyGObMuCSQbiNx3UzlpzU9ptu2+eByOap
D4f7cCA60OtAkcHEq4os3MqKDOWykYcgzElHkJ/ZsrlNOwFjLhLBBgLHsxP0B2JVv1o6wCWlZalH
qm1jdSecvmo7GfpiCuYxc0aosROIDZnjO5kFGJkKXIgiAAFNJsOxMjLr4Elzpzrxpoou23pHLqCg
50lPglJ71rTgzA1/lLH5Lg14K2PvZXuZoTxq3JY5Uuhco5r9VR0kPwqR34+GOe+sOB/WOQDWw0BF
dgPGcB+Dk5wKkidtnEDU8DizmJTAgh8CanN7JEGP/eQk5mSrHRzsYGIGHh+Dd6gUxhtNOYMNa4wA
B045WJGg2YmGTLfRmTaZNMiaq4i8eYVr9jqTqrCB29/A/ILrUZXLDc6ZJaawx9dKoBE/9E1Lsgu8
e6haQ0JYunygXXV4zZ+mr2FGiPCYjtFxJHQpk+Pr4nYnCX3IeVCY+gd1FCDEyKbVt6tzEgy3FDj3
9thQ1LIO06ZxFonxUrvWQZdUgW5FPFrnhrtumXUm5QcOBM4msGVZmWBa9d/qphGMnybOgzbEHckl
GC94OzQmd7EwWOqXTGAdxkxzHbHCHtNTOY4vxphCwPcvQxsba1m/2N583wgeIBCYzbXAsog5fqSG
pPcDS8GKzoN/YJjjwxxrIuf8a2QPd+RPEsGJMRAP4HwkAGU48m0QqdseFOlARSrSjWijN3BedEgn
TzPpABnBq7UzCi2IOVVKoA7uY/jKHIGCcWopo+1oU/lbAFJb682f0otZWL9wKHCyYLcjHkRh+rOb
6NH0uWez+NrmkVyBOXjzEmEQB1nUmypP7sn+8O+a80xsi/bG+R4WPlVUWJKoNVUfJQfWjVPYv2j6
SUUG1sC431phs21PTa1/GMS7knbKVcsNx7OeM5Lv+af03LPrEv4cOF/ai8hlmHkCuvohWMzycYQT
0wfesdQOe+kAbLBxUh09FsNG5DZ77k16XK+7NWyokU7pXbU1Q9vCCY690XoCSf8c1xpoR6bJmq1J
/ZhM5OcwaMlPwlxXD9WvdvTefFHf9ZzutwHRN+2UPFVZ8jkklg+0pv6eTQULFQHVIeubgqa92Mu5
SJ5yAfDBw2DeN/7VyWr03CPT1lKSWVRyfZNAz00ZmyZpP+xU8eP9cAk/BQ/zjGmHObuXPPaNItPo
FAcWftK+FTwrmQ7aZNeGXqRPY2N4G7STLY+c9JAGz0xVo41XMlLJw2YXjyhNhFPXa3K39qGo3ydd
nPkbwF/hMGxSTzMBS8Z4x1yIZJEqonqZOvCMTfpQi1Svh3k2wbgRrjbwpy7k1UfL3+IZZwYnBfFf
Vfoke74wW98ItAfrGZfpOg3vLIeuDJYZFrj6vvSN9yrXhJ0wEbOI+VurpRk25LztOwUMCLZOMdrG
+vcxF9bxQ0+dDoWbkWQQ1MgbonmbVPLKovMrz+t0E+QlkFKXbwNW4leWn7w4LTCd1vGeiOJd5KWE
tYni3jWL6uIHRCeyX9qoxIXxpLJXlNrPip+VRTpeyCEbXDYKzwwG8/Uc0LV7FYYpPA+OKq09gO81
+peN1OIpA1bejwFpOV73FKTY7g9iACPWdB7zGsac9Hj440XQXxm0n8gDokooSBQk/W8nbNBAXmPT
FQzkZgxeRQ+HoUC/x1H06UDaa9z+MfQc9M2VfC1GxkkeYgO4rriIHcXggrU9l5fJfY17/QH83aGm
sSYeGxFrT2mYeCOfmXsiMaaJiITxKTSYiwjQG0z+nY9pthnuKnUEA0cIe1PgkTHebDMftzyZ6Tw0
mKlGt7d5bDHz5f5s2VxxHbesO3gCFCaMDS3NhQtGQBG7K64N8uWEs3iGsQLsM5cvgsn7RlqTtU1b
+83Q+FlzKEx44xmPjNEPRthsfyp1ALHXrmXCDIEQ598PV6aFglPcrS7kB94NhplulamQBzYDnCc4
eCsnqm5HnMlkWXbGmssWD8gK3ZB7FMk5TyeD8EkSfSJpcu6orwC4G+vwwGMA27xihahWv28y/7uX
uZvH//30b7+q9t9uH3dPf13h/r6W/T/73f+f1r6LZef/vvZ90mWi/rb1Xf7FP7a+8jeo6CY6K5dp
pvN7KsIfW1/vNxw3KK4XxTE+SZaC/1z7WvydjVYW1xAKxMA12NX+Y+1rGb+ZeJVMBPO248Jc9v5L
a9+/6RxNaVmMlkyk8NgqkOr9TQvWQqxFrMRDGXxZuR9sfyLuzX2LE/IHOe3HbengOO6J8/DbB1ah
5JgvEPJYEE6VZNZRLdyaP317938I0f6SnvA3JTbviQ+M2swzMSbh6mTn/edFtKmS2YgZ57GW7Z6l
sLxbYcbplnMy31eN0ez9Gpc5k4XxOo+RudeuCP+FhPFvilrW4Nj52NTjTLAtBNJ/+1pmbFqh0XkL
IDGBUMZobdG6nbO4QgnH/JMwTUVvYHtf/+qzL6/8x3dy/Pr3/8Eyiv7M5DIhhM1aBIKLuPJPQk12
z2Vd+egl/cx6Iv1PwViDaqxZwS1DJHCZXfMrD3uSeEloOJUWy8yuMdm9o9KhHY6qZ1HxWAkrr9ja
jXtrtjHHAr6OSd9FYCCBWoS3dGbjHf6Pi2JywArRup+nhkILWuALGjoYa3n64Xlmc1L2F4MD+5D7
PEEbwWjWjsHLen5tHVy/UHdZJEBtgLnI2rTYDokO9hhkKX6Grjm4vdWu07YtYCFI52XyLZKjgMYc
5UvL0JgVtK6Jc+bnLD3MHnFtfITw/HVsjPcTEx7+bX+uXc77BOB8IYkHM2MBFO5Dsk4MdA11LEz3
MEjPNrlODynai8NUjmtzeklwgZySAPkpZePKqKz56N/1DZgFYiLmXRcT1oy4mV2mmj8V+4JHCIOk
cnO0l54d3Som07dso3u2DMF9VwKljjtcVlAAD/ZAHm0ken/bLCBge07jK4UBKEF4RSBnpvqJuE0i
uaVtUQYW0d1/fp0Ef9MOmya6NNTP1uLw4AgxFzHHny6T3I7ianJiTPmJe1ezf7l4wr9JG1lt4Maw
iipvoJ+9StG+Wn44XYl0vcrWAi6QRNPF42lGFHgIHqW3+ItywXsX4kPIMDnlaiLcDPfcGVVUvc4w
6pGtyZiv7l2HotOiBu/y6sYv2FbkCs5dHjHoYym6N1KMmxlszKrIEQZ4vr+zUyQArnUdF9RlCrHL
6J982BxMkRm7m2GQnj0EX0esH3srsn6Ns3DOOom9k+yynz5LihsC47p9myF77MhvozysyPMdHULn
Y27JKH3opyss75QkMUifbBrOXllAZO3VLaicORTNe8tPuBTp+UE4kbpasjrmEIvWHZ3d1aiy90oS
4snUD41UvZmRUewJEjsZESNHjGX+FpZ7RWKFE57r0riCFcx2WdlZD52hy3Vu1/57kmlIr4y5UALY
OFeF2rnnZgLjTq7wJjAfYZ6pf3FUmiYqn7+eF5jEfRNPpbso4k1ciH+9ECqHeDBtu5+xB2h2Yj6m
I6QD7uBzLgZFyOWc3RRUKQ+2Le8gRrh3THNDPVP1DpKzTAanmgyJFbaBD+6lnTsa4a2BHmLnx0DA
IbzTuWrnDsLPOZ99IrhTOP0e0R0IdGbUZyxEDEbvxB4fUNqKrWkZ4pzM2XVMyXwwZfc1Zz0xB7l4
14ncZZqi1Y0m42QXPb13HLF67yuxp+V4BtkvwVnCoFd5Q0KIOgA1PBBoyZVsAJpjQeOc8vx5Ajj9
6DuzxaLrPUlMKnFTwd6Ban6bhONxEQWwU2K2KzXUkkifvZkhVspE/MqcdZS2t69DXFkm8RNtYE6P
SEIJMRVy/uEuAz7oXk4Wxe9elJs79Cw7ZDrWpqn0k1MW7tauXnoruRYWQeCTR45dhNoln/LgWPbB
tJZ5P95BS3isjNbfZo1X7x2mqcduhgUoYQg8iHaEX2da29y1d3E5+CsTedEK6XN3kkxt19NAzjM2
SAaB5Klp8G6xD0qkM34MLTO5wIb6ZBvtkXSLiGg3o78zR/cXh8W8I7PzB/V5hUw5PWgYna18SF1X
MOX0GIiNYl+YNTLR0r+XsMWQlu4iY5F9jerdT6vbSHbiOKI4Q0TadUcGUNspuEFR69wBvzPQTLKW
KHp5crIS9mYmD+ZcocsJVXK1ld5Kok6K8QoTiCAGoAkyNe9hyY4XAKjZQZW04imQw5z3+gRCNbvU
w/xMqzQ/dUTGkBLC6CPsbT4jQk5yYvmBEHCyA13XUxTtQd5ch7hvVrBqhkPmY6MrAV7Wdb9CkYrA
283L45R3LHDcs1Pz6HS6+H7omeoptliOkx4SU5e3PA8urPfLtQKv3PaCk58t+6qeJrkdh3FfK6CO
ZJ7RA07QUpl2ogAJOjBK8tCEQN/B9Man2DbORZLDOFPzT3QF1bMaUU7FQ94TtMfu2sCKYDg7wvji
lR4JaqxkqzaJTrZO3peHEvX8a90gZJhZ7e5Kf9Rok7JzjR4ZOz+pM21wau08u+uCWd7NrF+t9NrO
ldzTq6Jha0aI6/0M3G9Gb0tMnW3ct134nk+apQZTknWVI/3IGJ5aSfsy9YbPeuhbVpV9B6AYoVOq
j00PO42JfrqZyqbZMV1fEcry0tts0mhniwW/DwpTFLACSVROrKfCYH4eTsEAInlJN2JUJZKMby2H
RGTV9cnxXNI53nOrZSeY0uIiPztroNN0xPnO7K3uGHfmsYijm4Cs7l1Ua+A84IARQE9rdrCCoaGx
MVnuo1T5hgrcnfzJv6cEY1FDEAtbanExUw/pSCcaVDso1GIEeBTi+U2tyl9CuOHZyBN62bicEbwa
xqOtphdrjj6t1LTvbXe4SaQzrJ1JvLr40MqmvAYLtHOctXNFpP6DZBV20gECqVZ77k07IOoDsRcp
wf6/19xfJbLesQguwgwFQ8A0vU+t/sVt28eiZ8U4BRHDImciNn1C2Sg797H25uZmdtAPe80FNRax
g4HqLsjKpLTbrWXz+WNxAqWK5LrJaVXNerg49J9DCPMf5dJLOQXkBvHrLHuM5k7YI/ez2DB/V3zZ
ZJF0yVjcDzHbdwIj+2XQiNpCxwJjwFfnmt0ldnpY525ydEP3WfTDK175Te8k06nUQ7/1A7fbi7r7
ldm2d5HFXTUp92z52abnoyEfo5Lox9dCR0D++/GMxcNbG9YyK+nScefOgToJQ1frEBX1mj0HuybT
Kd4655uNSfI8qM8yqozbWnE5dU1Zvo2B826yLr7xM6K90jo/4n5+xq/j7/KF7ZpV/bbj2qe2EaAa
cGetK55QK6uv9RbDIplEFVMM2Hyrti/VOY2wK1uZJrjd2AA8+/AQwxC4xBC/KOSbLkO57mM2pG5d
hzeOjyC1tJhso7CgFq29Q2kvz/LUfCk5yfeuUTBcM+3b/ohNi6q6Vivl2xAWS9aFblC3V22k00oD
ktrMM9MIZnxZYnRMJezwOPot6qoUrYHZtNV9WWG4mTHXbQDAY2PPZ3cHUGPcELq0I5WcTIuYda/d
hCNCP0HuttHziplodqHpv+eJkW8Ng7W7VfP4E8HbHBW7xKvkRehTmIb1Dj0suyXe5MzecwfyPd61
VrkzS7XO6zMTZuPo2f6w5aEXpPV9Evv6brIuthdNO95TuyFiu3yppfXscCTd+ZXt7SSTp52R7gs7
zT9CDsT9CDZoZ4v5w5/a5rZH/MMtkHQb3bTGbWAHj5NZe7dmZfwi/0g8J61t3vjMM6JYPmTguO6L
5X/i3vhCAMImfHLMTTzENbO5/kkHglGeF9wK2mEmSvF3BFB40+eqeByk+om6Z945c5/sLaeQuygj
5bLtzWPuE6FF7lhy7IodglYkgA3JtExNNx3V+p6A+tfI8hkVZgSGzU51qboRDcccXLLaDld+Kt2f
0wCWWdXhdzS4L3OmflVDIA+z703n3/9nmtWOmZg61TGBGC4aWznp+WRjZ1op5R9hr0I2H9w71UsN
9s5+zpsxfpQpyRe9VRIrFVucnwPbpMGvnpH3HhkZjmR4ROqubVp155jAEw2CgoiXbtFYtgtyDY1U
CTH84uuBJVqSB7uWemVrlIG5sU0sETXHSWotG9Cw/hnz68xIWc6tCG8afEx7H+lOb/aIOsISDUDf
H6AdsEevo/KMVHBEc5kFNPVGf8KdEK15JIFocw7T/CGnBoVqEtpY1435iO/za2CFdS1KoU4WPg0e
v+V48NGwHrw2fwlsip4ffkMRZxqivpkH4hiFyl/SRt1Ch8MCrxaFiAiKi+67I50sVcDCafYzFJnI
N6kas2k4+Ja+5qU13OIpLnmaR2DteGszup5tGTo9HzWn5E/+g73z2JFcaZPsE/HCKZ3cRgQZWqTO
rA1RkppOrZ5+Dqv/HuBvoIHp1cxiNoFbF1WVWZFBF5+ZHcNOblb1reTmtOs7pm26UzinSte8LZTL
4bONW/QBHuZz4aS9n5N98iEhEf5L++HNCFOg+6sILFdHtWSMlvbJ/NlLywrISUf7NLYGvkSBPQ9I
Hren3xp1vxxSY/1ND6sJKjwUt6he7m5jkyOzRPaLBRtnhpi+qzKkhDkJU55QvIOjBZW2rqY7udDy
zYqd4rkBnI5xztiSSwrR12fFeLJS1x7OnYzBvBuw8IKiav5kQzefCf48zLzV9rqDiWXoOszQTkPF
4ZAdxjhq6SHjDYc5jbsT14mJVsK/sf9uK7Hx8kh7oTy2fLKAlc4YX3ZYKuO7Y83n0J7LjzSmVAkv
39UI1XFSXXISTrL6oyxzTyXrp8c49kSJ2diec8bzGyO3kw835qOHGPJGSGvkOxJnw+yXs+ITTTsP
GPM2FOkT4Zed7jFBqtJ0r7nYrFJc4U9ZAuYP0MaTs1xbCja0JR8OAxU+3CcI74XC+tE5M+VLeRwG
4ZhFb2XR/CTeWf2a5inI5QHjQPnCQz7t+gUbeMFjdjHsLphGhwZe3S3OYHbP06cTedrVSrz0hdo3
nK35s61hfcXPv7pUW3mCAsAabCYHW5vNPZdMllnKhgI1VXicagisSwQ+lWikdePCQJNOIzn0Ou0O
QnB15bb+MIcyPLsNc/Yc8h1hcQ5184vRTebFJqzkhy7mCJHr9p75O6Rn2vX4J6AgDw44bKuYIH4v
H04R1mdMVwVno32qhUagSXxMzRAXe63Pf4Sxyk4iERdznG1IyEZDZ5PDAxR1ENZR/AO+l3abNHX/
HM/5S1v2AZSN0We8tVDla5snw6YzslvGfEc2CyZPVfQXxoQEM3vY3zxFbERQi9IRhUYzMuNeEZ/c
QAa7445I3hZk/i6Or0D3o53u0mAc9YiVpRGh4mfxkSRdw98c/zaH2XmuJGzplhNgOuNJcbMsOlTJ
YCJ3p88ZAa1T3QK2SeBYCrerXonKa6K+EQWPr0WevRcQcf1lWqxLZUo+3mYUCA2uBYnpQz0O5Uts
mldgvB/uoAGGBVF6DuucyXphZQcsqq4/6MnNliNmkKzGCUHVxmBIuMyTkT4mjA+NCl8oaX0n/ArM
gpXGJz7g7Sev+sIeJPC8oX9OQ5dQADmkwRDP2cPNuS/a6eivNmffrZ3kUYup3SLXYadPi2uGL/Fm
DEW/iVvA8W6aFheHQdNmMra8ASqeToM9t0FWNDxQel/5aS9tksvLS0GRRxx69Gd382HEBXuvFyO6
FCW1PjA7b4Ze/NQFDYC1xNpWWAtNEZMp73NeZj5WUMY4RvwTN3rxgwbucpO2cJqx7x+TIUVwbbrL
KK3i0njmG6e+egcI+bQexs8Vlx1GlfqFigXDr908ptO0Of3dnIpYcDwxc1g/TXySkZE/msGan5Sh
+Xbm/MoRqZ6KeoZGQPBi02i4i/rF1fd1TNk6ayvGTYa2RC4ATRRhiEK+KrGjbe/LpkNryrsfKbsd
IV236IdXI1EZ8YlkukxoQLArkyeMP3Ibpb9Jk0LP9dZELkzZs9fdBhBNR4eB9d5IqhnDB9ZJunjN
h55W8RFL91dCL/apdHF6YZxaNk2to3hmkEEBtc4+XHca2+ktG0Er3cQcdy+jtfwaYi25MMXCHmX1
UM6l+gw1MIPkawLDwlXQWUN07ksdpSortr1K9IvW19opMvuvnLjSNoKwxVTkWtl1egwr/VsXjc8W
atfNid0vwpzNRQ0smySK451upXxY51xcnbb/vVgTNU2qPszpgrA4wi4dsnm5dEsJQ7asjuP6rRTt
9KTXQ4AIat6asdfYPBdxgrSmbz2aJk8qESUuVRunKOktPlbjGVdseW4o12SWI+zvDD1pQDCO5Auq
16JN5L7TqEHEXVp99mAK5Cd7l/hpYNzc2sUgb1bp2md4VRRE9vUhT63w1mWDfRxGUPychr+UK6v3
FqLqBjexfqY4Hc5yqYUBtSOx5x50StleHYZQWy/X4jWwu18IJm5E26fneGiJoOW2Q3BscC4q/eNU
DjUXRnyrEAi2qQVwlJ81fhkGWMGo2wJILAK3IF5J+zM2DnJ+u8rodjMFF89VDrrZ0ebk5EYhlU5l
FF5VO8zYv8d7AQX1HPOvpCgYLinEW++sOZV3rrmhB7GdXY3CcG6O1Qm0aJPNPhkwHEqK3RcmPgaV
jbdYdV+hMPv7MndIKX1zbZnMb2AvFZ9mE1f4tJFyQ2tqdqNHB1kr8WO7JUl/w5m1a9OXQwCbvvbX
eN5xSZgrFbZk4mbIizMOCVCxKsL6Eak75HR1HwAoUxIACHbptf3QOUQrKu1KauMIlX++1IxgVews
j0QzcOvXer5HYFxO1JOJlpyOBlIH7Lr17jq0yepTqB7L9C1qGKimXNaldN5mLtjXVHbySlb97Ila
0HI8WmcCI8eBMoZH4zrzhQYLFMplrF8odr0nY5YzzXCSDxhkyXZWM5GAOEet95gODVnzgMHsHrLK
nl+pDUb7hsudp7+5XS7Yj4s7JVvONrYs90P0qPpmyAQ5iXcxY6bd5DJP5dgFszyrXxqBMw9q4bKN
JTJylo/yo0/48jIk95U3OiWK4eAeeyOPgiwyMc55+lurdz2IvSw/55WrAaDLzCCOV1OHTmOgMtZv
tZ+MoLGrgk7i4lsBePBZxZ+FY4aXSsvfi9Bib3CY/irvgsfPF3LemXMTf0RSvdF+aOMxz2afMHtz
Ite3BnJCZ5uZsXUU4TNQeZrM+rh+7luG0ATAo4NjtJTmVdHH6DVPHl/66PFwn2c6ycQMrL1sk3fR
jX8GejLn2M538lppJibS9WVK1E8YPvreo2L1ohfHBQPXNYkdjxNc1p+JNOzBU9aHYsLNVBvVp9mT
l2hS2z7Icyds+0qe3blWy+96bbfS1HKiulmnXWIV2L32kQriK0O6LTk1XBeQwwrHzW5Qc3poIOBt
3NYzDjKLyntN/aakCe64wEY9FUb7UQ+Wt8smvuchU+qd9oN9VdLfbDJKPrOSTc/Kdh5qrpMbR9Fv
KF3VubeaZyM3o2fs/3fFReHeyOmNoojuYSyE+iWzetJm6sVe7J/WRDpucBLvIpcuZSVQsZ/3F7bg
+dQ34jnrpXtgqkorYOY9kxm8i2zRX+E71dvGUtnTQKXaItO9qVnUsWXuco49NKTcxei9MHrThumi
Y5W+FcyRYeszAYd5S49rK+khTWpSgWZdv5gG53IMaM9jlJ8yM01u2mBTNjk/qN8Go6BwTdEdIB4j
4Z2W6BtDIXz3ljbOvp2IhIMNxmaCYMRGJJNua4bxTZtQDwW/qjhcW81VeF3qe3mfnOGkyaeWMlLG
YVjSBtu0LqoyXnByOdQK0WksOIWa4TKxoRTWaznPHj3UIN6KOQVMtOhnbivxJtLlmSIyiy6B2uYA
l3KC7ixxSVq39bkOEOOwwbWOIn/Tu3qAkh2/53OMPGtNzi7mSkccYZm5vPR7rr7X0qawa3RDni7B
VLAcyyDr7P2gazbJ2ewG5HDAkt7uDJb5q1okaHDNPnp0CpAaosJmqZs1kxNheqdgwBN9eLTaoQd6
T3mlkG9RjMCCnwI7WRZ+jdx4/KjBC5slm65oy0u4WD553HZrNtUzxez9DmDJN9fVMMGsVZFJOB6p
nLsNGqXbZC0b8443j3KHLqJiUZxIh0Q+YxexKSqKSxeRBZWF7RyYxnBOkvj34K+vRjRQweTyXuQg
1FvitpX6SZ3JxWv3UYS3U2bVJXe9u106O8sTP/Ms1q/Qimk9NRkQ2aOlEVZQpzKMnysn/UpVlQR9
9DwAed95HIawFnUHynW4kngcD4pfYT5y3kHoihP3hI2KMnsCha5ZMghN8nNjn40hB2auk71xVuqT
XSeo6Pb7ssopuUGSGQCnvcVqWCOgtwWMBnVyxGh9wyKI9SRuD7BjgDmNBVZghoz4o+59WI3nWD1G
NR6hpkwH3MNjHc1vS1ORjdTHJugw+AsVkuSOeYOBZEjEh/20ch2Qk3qDdzdU9EuaayFKYetHb9Ka
XU2nEL1rnPQQRu6MNASeJBLSq0THIgCoHU5o5H7ZPd1MjKj4fek4X1qvkxvWtizwxlNO3nxTDcna
xBt+aLVxYTn/pelq2hY1aRlLq3dpnuKr1Xe5xtGddeRW1GN4BuG+GWmiRxcsx6Ne498Ul6b53nuA
HfvI63xLanqQOzx/bCe8O2z5ZK+ChHts4A5tdSCJ/U4XqjraLvP1Vl0F8QiiWeF4NjZ5peHTYqHF
1S0avJidSYAqZ5a+yrAto3WbBogNUi2BCkxiOfCSUyX1PzUyRFwZ+rWLPoohe4n53ARV0xmbcelv
laDRmcMqOTAH76ZRpYgjJT/rOQTt4OKoppgzbuf7CEPCbbTr5BTVa5QEVme/9PHynNMZvSGw/pPx
Fi0UtfPVVYDKlJ0Sdma+nHYM1JaNsmtUQdd4t7yUYW4h3waT7bEo0YuQFfi7584M2lwveQPHb3Nf
kc5oPEl3Ls0DcrAucfPb6dLmlNY8gpqnCOUOQ7O1ucBePPENwId5zgpxn1D2CE4W9zoev+yy2VNo
IAJ9Sb5A7VunsI1uqtesw4TZmyiFOJguu0dvulEwpIBDUiRbJeLdAqVzBZlgxiXhkSdJQMrCPUcE
DnFW4QTjPQ8fnnLZiMhKEqNEDAAWucl1AxGAUfyui15SLy580nJXZyJmVwI8pnVMqvVWEPpTZTAD
w7Cs84E4w1XBCWssB6XNnzScMHDTp6AnGLYXTUowoG9cbHA1P7zmTJCAmvOBmuYYH5pNipYTFF79
jpK5Y9Jbf9K5HcHf59HbwOiXFNFG12d9n5RkoxL7bIueFsKy/tKwdZ7mjLR+PNoSjm6dn/DiPoj8
CBpSLbvALk8XgA6M6Skr661tVgfKgbr70HkXzWrEEVAeWVm2cwLBxtZMXYERIL72dVwGMPoug9GL
HWM1n+sA0nVOYwJne6dEu2vZw33K34fA0cmh1s3rTBzzaT3260rqZ83N3nrTfrVz3EFsZ86mM43M
F3XzoPa9P7rjKDERLE/tEpeXpCniLb5HypPmG+0G4XVucYQShkooeAhaGjUS6iqcZte2U4QAEWFF
iMROxyu4nTyzOjaT+llF0cVyIAHA2Ime6/rJq6ECyNJ96bICa333wuYuNhUedC3H/ZjMJC6zYvya
077Z5Dnnq8gi07P+1PM1Yuwc2mqkItSCiaPnyW4xLTKvrI5bZ73Tpn4yJX94+kw/0+xbw3PBAzvj
xO6KRzpjtuzYcQIkVEm+XHChb5NnJyVypY/OTTUN53am7psQy8yuoHjGr/vIJOvZEWO2O9ufnDHh
wBJ/WnbX+4tjT/tUz7jn1/Vjxv4O0rPzxQjQrKyzEzZeHOk5dkWVNJIjMpGVaCWfexp7/+iIV7Jj
lw6aPJoD9zhhabgee97liB9F4zVb7iANt//yZMQEOXur2CndG3wW9DGgxeZnRtxzpxGEepejPj+U
Vv8acySEdBgD1wNosIwDCxwNvB7WZCphDiO50SrkXbNaEvlw842dK7Rj/BGG1vsYmcspmuuvRbr4
IiQl90adfkcOZ7JHFHAQkgR4T8d8kV/ZwOk11rtv/NwxympRd23phDSmYrpwJ2NBD7vkRrSB/IVB
jfE0uNQYetNNi7GDCurSKLXFFzGy52FEX+or2is65A+62MVBdcO2iir7Dj7I4qJpUEAOdmEQJu7u
Tj9RkfzDzBl2DmG3cVj2tjJafkSZ8LH+9r7XGe+u3nV8MhXajMh/jKHWAUHMTgkW5GM9GdpFrS8C
twQEDQw1Heneg4aeo7gTb5NpqgMddBe1rElO54yF4R5X2y6ZqpfIIJE5F8by5AA5INDQm8OCfG1h
EICxeYxdovGhLnlAPMazGf03cS9u5JSeajrLzyvLGYJB94s9OvdrAGIUlDhvdH/pux5n4EZb15zM
RfJcw15IAenTRCfubmjTaE+8PlDpQtBKpr+iPKRfymDIk+XLA9P8bmgwx4RG+opHnDJQSoH7+oUY
OTU2YW5fIE/9LBTnHII96cWtOQBO76lGF2FkX109Ef7g0gBpMwFj50RgaXIrwKLwIpU1XqTnvBpI
hwVI4I2kxCTwWGc22hCNa3UJnvjIPA2ZIDG2WOErTU8HIym+E7Krn2Qlpnut2N6dKqQ+OE7o3pMl
B2u7fPRem8LYU842SsKH0yjxBonms4uz/JfMp3uuOOUUXYzHQoXMJnEinP7+19+XMS0tCnJihMdq
LAxfkstAzIc64Ax6c9BnJ7vmdRvv687TbrOjpG8yCeA+6TESZ0CCHlHsQKLEx0pBYRoSbCdhU8bH
vuiWN34Hdz813//+akzit7mzjhHj0DPcJ9jTk/FBQ7Nxi5QVBdSPdoDaRolZEHDDBjoOLI9OLw7o
BljhvWh4z8kFismZfqjQAYKezfVD0mbB2L7YVnXoEgaKhx9qfUlwxOysZTLOlWEND6MeDQIajnVU
5GnQHct71I7yjbx1fMAEoe+dIYtfwnk6V2t57zg0kiav9T9jOj8yZN3CHyRXK8zm7k6r87W0RzN2
TpbKmfFiaFwNW5lXSd+who/kNJnJhQKO8VG2uTxWHtRAPIDhR88tattNuXmKabv50BB8cSc4pwHr
PEwL077Xwv6p8jz6TKsFe2iL37Az5+iT5QWZvdeZGHVr6bpKw9Nsf3N7GX9242SdQ5f98e8vEwmj
z56p2iGk5jxniXO2Qq5gTZO+mPTuPjRn+jA7Lf20PCX2TFQ0f3Sm9FNbv0aisflzfzpoHTqnZHAl
hrT4DFM9PClSt4Bq9PzTcdNol5t5diqWnSlKxf+hPUQW49sky+7WNZI7D16iT5JYrt9GbbirFDlX
mc4T3YzukyeM5jPLwkfq6vFzSX3Ok96l71zVjVNacqiHSNKd7XGESULkEo+GGuRnOWczZiJ2DNpu
CydubsMkDV9NLGcI4fYDKFTlG3W37BZtth+xRtejPRvnundtBBRlbeIO1iu9r/M+myYaU/MHpT7t
HrfYVW9b1IfEWd9fy0QvVERnAS6FotJushfNw1tfiszCr+4uBZsW+trAuCEZ6wlFQZ/ufDCR3ekG
w0Zj7EvRxgHUjIxIh3efyOueY3gkZPu0y2xSmzoZ4j4YawqZD4N2xDDzoRmNuDdQjzdL1cUkTpLL
nGic/gZLcEZizpwYWfn4jxe4JHein03TEMPDA7TDyMUg1jzVqWsckFURLQrvHtdecjaVvNCtXHjy
uaf99zyE8bDFDlAGFlnKu2k13aYVyxfQtaDnYrGNOSdlvoK7oDfsyVHTDoGMTP3+98WQsXHXnPoF
Z2h/nMgmjOwFsBEqspvRPN5qD32QuB5eGvTGzDPVJRf4u1wuTBRHFDcoSPYhLusWwRU71rBvQowH
pcL6JSbTuOcL/V/wzY/xrB5YhlfugXn/+7L0ztuYioLjfLovIype3PwGvVDdXSAk97zSm10noUSS
ARxl9pNVuruPr5EM/yxrCo0gUndyluUZhpC7sTAwB03h7AzV8YRViCOaivQ9WK3k+Nfv+v/jB/8n
zU0OBvn/Pn7gt+P3LimTf6POrX/kX+VNxj+6uTrpLRN3vw7r/z+pcyQJVjQ9BRnYAl3DWjm0pWpW
tpxm2P/wOx2b9d21GeC7GOT/FUAAgf6PyamV3AKhATpNdP1/kkCwjX+3Mru6CxHcBQSE04C/Fc/7
vztY5QiZV2MnX30TFYexhWHe2HdxgBProzCm7jRFjUFh/VQ9aVP/JJwZrkE2D37IhA3MOXnrdWhh
5eBQgItl5yZ173ljMfOk7+zgai3djcwFba35UdAQcWa32XZ1DZw6eWlsTTsZy2Keu/sc0VEmelfu
onF0zsYyBiON0Og1pI9btjOEXHitpfeNxkSuYwo/EadGyC/2Glxbtp4+odSUPJ75Mz5CedZmWZ5R
jwDeDkwJhv7JduQVuunMtC3bgKdZ3PY+EYcARw57QXrf9Vj5wIKmqb2WS/i+QHOBWzvdLNQndkhr
W02lQUeTIm7aJlvcWtkJoxAsNhP8naF8XWAntUbjVE/Wd/BVOeVKZuYj2c2nvy/M0maKOmSKB6L9
vY7QdcTyrVQwWsDsAjyyO6pRcWaHkxNiedBHyFIDzv0Sbbds5H6Kvf7kMY87Aapl/miXNL1yfgUc
MlIIAgsTDCDLgZqZLKiiaymG1LXt7MzDpVrwVaVsHK+5jtBgknebXDQbq9jGHsRRMTO5/5nrOqAF
7oG6XleHv7p8n40N2A8S1V5MuE/qWu6HbVretTaSPnI3kBOqDo9tq99tRbwcRuapaqoDN61hosWd
E8XFrWxvgzuUhJxe65fOjk+GkYECHGHIVnq914lQcnRxMv+v+6JcLRjTmL2Yy0BWMgLIFTLq4TH6
nS9Ws6nk62zA0cR8ldPrKyjLzNxk72rHOWXyFOqh9eRiDWhx4Wm8pVezY5xYIMrVJWf7lGPnkRvf
vBeJQUFNyVtI+8uTYhfd6Fr/Ax9XvG9yqATUHylL99uSEydjbPAeY475i0BCmTp+tcyrihIFYcFl
mpHVi8uPj/M3rLV+1ydiCqgHD5kgDfNVGvkBosdvQL71JxNugnuV+5Z62GWo2Gzf7ZDwczM6X0TR
tmL9WxuyIIHjwhtkjPFMoKHadR5twLb9Uy+L6xw67sXwSNYSmrQ2dWr0x7CYGt/wyj3zkC3OiOc6
Xz/uTqftbK7Tu6Yzb21rhZjBvEMD9Iq2yeEV6x6IrtTdj+kjy1QbmMU0fFVGw+ikW26x1E/jQqs9
K9hmEFxsBJ03WnONicb5nclbmyUnNWPrnerZwn5pf0zLCEPQZUK9aOIJuAKXdZrBCXO0KFq4kfkG
od22xVmVheIzy/WeWSWxp0QeR1qL7cXTMZQNfN+QWaL6rwzijL5Wkw1qpGV+H7C+mNmQ/CJjzUJU
It8zxzhUpvhkWhcelqw7YBav91NG53NvP4qmvHqaKh45C0ulEQ9c3QZW5sxBzU2S/OnT0obVNSnf
mtU5DEIg2WA5pwA3dX7DOodg7XC3M2DuJq43brPOmZA5xftiqZ96IRqfgCVoPXtU+yJRf5KFeVIS
zvIdtOPE3DpZR0uFDIzJc94qz4WcicfLIp7au+MrEADmna1MH4AJzxTj7PR6a5qW/FDztDfIAe3I
1hov0A9pQR7DT3za5rmqVlOwXT6buHLn3LY+imLFGqz95nkh9lJPmS5g+jnE5Jp3DdWa9CL/Mbzc
uHsmxkM7ygFtuOGBrwzrhMkBpOB0N4j+w8xDPwlbJzB5WrY95WdH4ZavI3qv5KB0yb1yPBVzeEZm
IJDD0MAv50YLHIHDFGt9Chf6bOPqSYHnBvngUSVcYdBlXjgcKrrOPdekBVX/INoQntL2AWrNO3OU
NI89rCXhNh6+dZPIkr4BctWgB/fpqXP7l8Eds6OjLVdsTdeITXg3dzTJxpm97zhQbcFU84+ZzSkw
Z5e1TYKbWyiHcxrtQG4zDoRZfmrkZNfVAhYo8GncjsZXSprad+32hcfgzzIlF8Q49iidYtkwGzGH
Guoyz9kuzjEaYUPEN6ATmV3g6x7aNCiCxcGbn4bJj7jwhm1SuQVYPPLBFYOQpjhZxHMOkWjIPts1
G++SXNx5pu+9SuyNm3v85Cw9UH2M/3oe7kLhFUtlWj056czxnMzICGz7TA38QMWFlQVdKAckGQK+
tqWeLCv5bAVuL3gf4jASbKWTlr2olG5QtzajMxb/l8qt5Qap496C7ECd1GiVpTki6zEDWILOWM07
9NCX6tgJVAMDgsNMDXOxm8EikZyQvudqP2OdQl/mTuPT35dw5PaOZdKGfSTaBh9hRYW9NQF2i5ga
makWHcwcmmK3cIgwotV6hp6dEvqfrPFNUEHqT/2Vh8u4GJU6sIIMT7ab4+IKh/yoheF+oQ2aj9qf
itVx06spDzKlf8+YXsmcHL0b7g2po0C58ocl2G4rz/zM7CgO7FBitLFCali1HnsP+Oxd6gJSZHKc
LM5nwUEigM7AtBooFKntbOvZTnZMORUxUOSIXUMLREnfAWJgb6chvDktDDZanOCMUZtwQ6G7fYJS
N/5HKPL/3iH8b1rY/5V0qvmvWeH1m/r5nzDo/0fozw7h2f/+HP4tKX58/zH+/vdzOH/kX+dw8x9h
4xBypeWYrH8ewc/xL/2ZszaFDAJTLp1ujEIkB+T/PIfr9j+OIK6NV5oX5nbEu/73Odz4x9IldTYu
G69jCed/BIBmuvdfD+ImYgc+xfWuQAUjf+u/H8SVx/U9rEfQhEguvmNV/REvbnITWY7KDbUe1MyZ
HN+8w22Rb4AbR5s5JAQBCJGTZ43G5+FecZuuv4eG5JEQbX03CLEGBAaKe9iDDiiz9qMjQntwV6oI
TiRrlAg28fzSOhNEPI4NWLvyj6KbrI1ZmeRk0rnZhXCPUxu/jFjwvYTJs8sEatcSQbzmlfkkFmIY
Hm6KY5SMBtYgQpkFATyz5VSQ98I3YQyTZ/o1j1X6hipgYR5YGzhaS7uMZdxjh4xph16KC/oJfjvs
YSiiy7GnI8THxf5R5qJ9mbLmZ28ab3QVVsfe6Y19keoBkaKSyL9e4qrCBoSEt/hG12ynqTwvfZ7v
+p4xCWCeCbZYygOMeZmx7xfwtzcZfneLP1TWfq+1Of0GusmpJsCdpr6djVPXZHAqWtxbll0eIn1q
aJXve3zoxVuYaRNmqszCIyL/jAR/vxkr6qByhhaFP/TOimpq5lAg+rBf9ke7hItKhVU42y92hTGz
osng2XLrDC8K8ac+G8ASqhzb6NTUZ7sUftIIse+NMblClnC3Ti9+sx9zedCL35FKK357saIc8+LS
E3g8dOCC9gQT3mg8tZiBym7PaaLYMP1CWGqr38oYxbFRaxXL6GKEq/lkFfjQd+QOohdPH3Kg24XN
aTu+tDU1mYBQYJjICQm2qyQD0O6IqvajVmn9MTPpYOKQz6hLodq7vekXBQeHpAIGQ3rvG7P0Dwl1
nW76FgZyw4G1yV6TtvyMW0/4mRdziISIirTG7qSjpyMJBjL5ipSmv0DTKmD/tVBVLdBn1MQ4R+i2
q1cNWE1zJpzHDJunZqdq6Rdj1CH0JN9UI6w9lstTH6WIMTml3GIqd7OALcVY+ZuzcBMaQm4TnosK
V09cAPL1UJVP82bpFZ4tWkhCNasLOT2OZWiDAICJMRS4JqukWL0mmT/hEdq0mv17MjD/9g7GmtT1
5o0IrV/lQrKMTBZPWy6DHptzrAr3YfErjo1kfRvWgN2iJyWFGbV7D2V7U0X8REymvfH8xK+I9U8x
roApaSGxF+yn+G6jfTcXu8bBlMXltvULmb2mC7lb+sVP/BOKW5PfyyH8qEOdYLSD+tORsvUz1SGg
hLa5kVYIaHg9tziiPqiqPKRJJZ6YSNIPQ8S/0Lo918pT3XUICFH7wkNH7UbIwmCRQ+Y4YF+YCJ8j
h08jOqoH/rn7gys33nSXiWPvJV1c+zpQ5urQkb5JzYaEVDzsU8tt9mPtnmGrDxvg/I+Zjp8VE17T
PNZ9n5DfKit510QBlz0Nl40N+mgDePpU2h6BZ5ikfOpjeMfMkasO32S5xOmH5RT3YvKKnWR+TECG
lYo+jxVIjXbR8rNMosz6GiziT3mzT2RpvTpdfgtZY8hDYOSs3OjodHBR6+aWW8OPCGEqWkCeLknL
4C58FUXS38YwuaeO/tPCp8nRjc76uueNFO5l8cJkW2dVvRczYUFphjCYyZsfBuD1m6E34f5axkdF
3xnHQYXCTx6gSQOZNc9TGb52C0CovONyIMc0aFeeClWR2V7KI8HAM38iniHziehV0e0R5BCa4K9l
9xYD46aL3RRnrd0e3DK/Zizk2yyadgyrT/Fg/KyZiM5p8xvzxEsqH4Mt8H1RiZyhMJG1pSdD9fWf
WTR0ovEhR9TtAWQberJtNUIFCB7rYqmCpK5gGgxPCUIC2wxn6xFf5LbzcqjfKd2uWWQddL3ak7El
Z6dFL0IKQM02vFis8l4mn2IGM2ll+NpSHr25GDbMEnaGgUGkiEwF+z4Lb4gDFUMQ+PhKlbtsxkVY
DdlZzzniRzrSfKY5p94LAxIh6o6EGTOcTzGp3BjrvyPSggDPcChaaifqrn6ocd6NHRYqwdGOKgXU
9uSr1krXL4g2HQvu77BeVpGjss5tld0WN3R33ZC1hwZ1Dx8F93pZawF80r7h6bHC7LvOmqOkuS/5
4E6jy9WtTp8Sb+bs3FR+iLq6qQ2MVP+LpDNbjhPZougXEcE8vBYFNUmlyZIlvxDWYMYEEkgS+Pq7
qu9DO9ztbrelgswz7L02OGlU7lp/oFH/i0UHBn9h3Zd5W++7COKMCQ7JgnlTr3h+AunsVYvnuXd9
JiS+vRf58tblvCCihCvK67/K3t1vvf6xAPbgsR1ecG31B0crlrfZXLDm4meMrtMIJSZWWtyjNPQx
ZjSs5lX4b26JJ2lteddP/dHmqIISPj0UIQk4pedGyFaYvTnaB+hVZnMSdfjfRNN/Iw0rd2aFHTRT
Buww8G3lzXxMSAqk5YUF6jr7aWYxrWPl0RjAnViV7XozuiJMDFMRMQMR5ibS3EOHXIfVZ2Ut59Z6
cSK6/VV0P54qYjSKqNgqKwE2He7yTv+rq/7V1HCV87b/cA3zMQTkjuahP6gBwJbS4m6e2kugplMg
Z+e9wIKIZTkeM+kk6MuzXeRtW+KiNVVzTkpC1Bt7BqA7HnU8iDmosZKlCRpCNTz0skMhtBS0v+ZN
r+y4RhxisYtrf76gpcX6zlZQY4FIps6GHGrRJHzShNCErSV6oCX4YURD6QQ0gkYLz2XQvfRLoU9y
qtPA6O+ZZvpHLELveN/nORp2oQReRYDR2cQcfXaVvBTlEJ4KvFX2jBRGjldPhBZum3NR8lGvFibF
bOBXp/qYVd/wKmUipua9Iy2M4mvlk3TaDyuquRFGbdw33+6yfuBUYWne2X9RvTs3qOCDe3Nve2TC
XUGsfLRoNo+lmR+K+Yrbun5ep+I+iAo0UlO0HEbF4Z6xgKnHenr0UB6Uwb51kFBw+Oh9wGq0rKnf
qrxcj1kL3QmEr6ASJXYD1QIQAbWkYWXXexlla8qgDQcX0rzu9g1A81EiyE/a4kaG5m7CmvfDp9NV
SKtRt3NglK8CO9U9I1fTwvQNp0vG8nYbW5GBBwjNAspuB22Y2FuFE+0qBDC7QIiR8BI/A1naZieT
U38zeW0CSoiAPd1d+4I4EpbOptc/4C1YtLQMpPoXUfsyCcribz9x/GsFGwERIfDCclcuT9gIQRz7
39s4tfjgf9pHY8g0OlWIw9ttu9Zv1yp3nLvOewkmL0Jh6Qw77XElhNHfakPbEdl9orb+G+PVd/ZK
207Z7WGRBWPoGdlT4X312NZjZRfOvfi74uiReXHyYTbnulTHbrMeBc1Bq8b60i6keRguVrP5BgwT
BjvEHADw2iUAudt9sDjLPuvtXzZzgAQR1UNnVcPDfQu+knGKjYz1tv022FUuU2KEt33xhEmkN5jp
VhAOzCn8EqRpeJn32Yu5IyMKZrAMAc+qeRfk7MBddMhnk/+I7j1GiYL6Lqfh90C3WRq7Pw9EmZoh
+kuv3nE/Z6gamoP0Pb1b/NBPsgZxLSY0wgNwhhLBiMsXT7CtPjHbzjvfdT5MPuMZ0RciQIZg04yy
fJ2DlIw5jL/YHvMwwBtRWFFSWFfsJXC6N48heuufHRkVL7IUBJcZiI9IpBCQRbGTtRUfbPkSzYMC
FYdelQXoLvDM1wXEyJFQOrQvWqnEsR4JeJiSadBfWxtZO0ktLrXnJxzM0EsmEnY6zBS+vJ8s883o
jA+7YeW+Gr25m8b6Yywp/K3swfd+00tsjIfFQ16WjOmsJTjkNs5mAIy7NdS8kqHzrIirufisBBpW
zXeZ3fzBeP49DiOTlzqoSU1Adz34GpnMlNqAfg5sdH6jjL2B0YwpzR0cOat+NL0uddvqbTmuNrEk
vcNvWeSMXjc5prLJ/3pj9FPOBmOeCdCq8SKx2DCdAc+LdiCL3XK8WuNmMXEhwcHOe+uY+9v3nBvO
cVLDI7LkH4dNZJo1WM+MXF0NDYPAhIxAodO8epjeEr2U+cGmmGdNzMNry+K77OgEEIjnDIO5TUq2
HXCl/7Ztz+ATQf2eZ430j1G70FcRjU/GSkpR99ybfHgTT/1pDsQb9hoNH1N8AnNFBKVgPRg8DaTX
xUbp/bvN29LWw4PTbuqsZsfZa84HJ8qtl3lor2MR3Diz3K85Yu29m7+zWQZ4WkbjSdYG5F+8yrU3
Tk+zyv821uswENyZeTN3YE9Km4ieXVrR3RI07n4aeNarCdYc/d5L5On1UAD6ukSElhIIW+BQAgwl
zKBjNcUhRIVTHkuPwKCcYEEMP41xMhpv3+OUeHJ8Pf1S8/RbSpPMccWfPgSelDcyiUoloAXzCHcO
UFXNGC8jxePoBz1QZ396x68DGTBU72ZoL0fuRzir87mVRnNB+bP400jQiUSguG6kMVXB3ykonwID
YcyknId+vsVAkT43C0CLzpJ/dGhc94iH0Hg4CNKGju+gHfzVyv10Q/fTWQBZOMuSelGhKZP1dqrJ
1C4i4CqIq5RBE7hE7Xbpm+xtXMLLSmISewCoLKU+LtJZT31GPE+TB/k+qxx2alyl9/MC7yTvJjpD
X9J4OS1D+x6oQNbRpS58x8Ju/DIV6C2I2ORYZKChGITYq4uKcNQOqvO49EjWawx/vmu1PDdh6CYC
/fauJniEONKjXK24txD00neEMYnzfCVDFweLSf2amy/NAHrdal1c1rRfEXgHtNgn1536HblKyFZ8
+6t1QfOiKQRF7A+EnEJcj4dCHbPinLFu3YE7GBO31fdrx6xdk3WzE9NrBn39wmTy9gmwEKjGD6o/
68gY5KMPM6x5kMkQr+bbazg6RdKXzchaq6cYdNT91CCs6QCx2mhhthlglr0UyUjJkkICqR78rL6E
OeswIsQ8oKLel5dRAJfOy5Sr4KnC29oASk5xOFwGQVxIQezEtSULJXBn46Gt8K1bI4MDr1oQSvVf
AatQS3ekU7BHMj8o2scjYlUCbOfbAHR0r5FkjboKB9EGoYwtAd/nChSFcOVjns1rMoS5f5588VLN
wsSHEFrnLF0nMzozAuOe8weMrXyHz///wXSapA+6nwF6gxEA+G6nTCauwcsS6OcWvd0unFqD+cyy
JXqsUXss1i1cNsCP1gfFQ+hLLy6b4VSHq3tC8EPxMlYvhjl/RbrFo7C6P5keLu1IsAxvKLVHuoQe
bLNBk9cYwVyxvcRS5c4hHzOWffc4NOoxyMU/qjqA42PIznfjMFPVr8Imu1Ao91H583W7OSa1WNCW
zoQkKRY4c8M1yegCVdqzFUHNYbPQ0zDuRvwEpQzq2EbRO9v+cZv7s81DBbeyeoloFuGHxK4gI6MU
+HA1uV1cf/Ru8F/Ebp08JtdSbEk/tX9I1IgSRv8I0jtZ3Zmr/QW9qUmFWH5NwiEzziQZkflV06P7
yirh7j1QFbt+8NaEnn2+ry16VWxj0Nq9BvO+f4tf6NwbL9/EsOt0ZzXm5FmUJs8O+812whvQ1UUN
RuFZGTWGvhnxFqcU467PjlS2mFsLc8VIlWcSXMqFe4oGrvB+mr8lTvbNoY+tcVAeS/kauertNhuF
XR8sie65Djf6z6qDZ9MsPQxj5SOQXB1/BwoU7S3ryRAWAbXehq+OmO8dyQEsQQhNu/G6/91UOqbV
ryehToYxeCkF8gWuy7+wWFMju0SzbxLKBDYYZ0PSihHEO+9PurAG0yA/xNR+jh2uE2f5Uyn/2yfV
o/YihiyL9Q7LYEuHpfqhFV+fVuSKIGFI8xT8vM1Se9S/Zuq6i3YCgiaAlAMyg6cQCIsEoAGdgWmy
hYmoBTwNxwBaTqxXOiAMuFAg5faFdSWnTndv3JYe8PNcT4dev015OdyVPuL4cATUXvARIQDco5iK
9r1gU2eBNytH57uf5XQBa9C4QFSHlZ1aZiZtxQJIi7Y///dDu2loSovAEQb43J77t5xJG9iaQp7/
+2EAUNTs/vupbfecobf/PpdsxLr6Z/JXqgyP7IzWULzQg7wzvLU5RJE1nZFONqlcKYJGgQGm978Z
O+cxBc492+byrYZgIdFOX3o27rtIrhFx2ITNwwaePMI/QmPJktWoHr1SFViSYQn0uJetmXdtprdB
rukf0TouKUqNF7zRfMHKfs1CZuAZqMeUo6FKoHpeO6ugN2Eqw95quDlryREk0DApNbJyTwoea0zP
LnqPklTRk55lTlkGAsjvfm1l07GStN29X0j4YnrxE5nZ5kmLj4ZTAY/M4sbEndU7gmPDuPW2u8Fq
83QTMy7KqGOsYIzowHFzl1n0R5Vzh7nEbC9wc8/r1D17Ca9YG+cDoS2eDu6Uf+e1cwLQnJq88buD
SZ4sXp1OpWQFBco5TTyso7eqw7D1dxCFwNqMKkb571xagedwUG7KfvCUMfeNTWW+uXZpsy8PcXaz
bgDQw83euYnXyjAx0HI+SspyIPYTEPceeFVfkWY89MLcGUS7HrJH6Rn5Wa03530EghORdLExYPKY
QfDJOmCewt/4VfJE8mEyJ3QB+AAkO09t9zUy2d4vBgMvyAhi7/YtSm/LRWMz73sZLAeSMHC5ZCXB
iuvDgqv9TRdZ7Kn5YgVYWridB+z2SRQHkIQIcvNiZyJ2xFQA033gJIaj0ba6QPIr23jFrvCrYj14
046g0RnvdpARiKJmqXHtsC7tZ0WsW21PBgkffB06NO7JtIxHoXzMrO2LxUI58VaGteXA1sPoyRrL
LX84VIHzuyDXohG2fHNdEIcAQgGdb091KOWxRqiPpdq+8LS8lYtT7IiFy/6YZAc7jXrwJMi/yRma
XbtY5A3Scexsw3fSraYIVaKPnS50rmQfflBNucQoxZmB8W8OqJakZRxtZvxEKETqRqJ+dBZbxjiQ
yz2i0h+QOx9FjW1rBWBhbj2lNb7XGPbCW1Dpdxuz6ewz4p9nLBUkXKXZxrdwEJg32AXz7MgBlpkz
3pUT0sx5fFBIlXedO4bHwlqPRtcSKFE5P2OpV6ZBxVvF0rcmsqa6NRWqEH/JB39qiE1PKu4fVz4A
/hv3EBD5BCs4yRPxPo4JLLwArR0uP2ilIzQHhoXHdQGWcPMw2CTavKJLAUvY8+wLeziPnhyOszbv
Ootr1C7KDILJdK202k/gaOLG6lIYdsThOBZBzrqEwfe9iMJBg198gJPlPveZwSuvT1oUuftifPPt
UYIyXP8ynUYyP+wHuOH7pkRcu0m9xoZEd1YExOK17VdOQ0B6BIFRG7M11cB02Apc9BOpAb0NIWWT
xK81oLCjm9SlYyhrMTQu6xk2u64PYiWd0B9Lc3fdHIeJtVdDtFozOrnw5OeGvvb4kOuxXQ6EF3io
ZsAJIB8mCAQsVsPpnGWACtw1+4Dk5Ptb/a5bx7+QEIPKigHkw9CynRl8XiEGd22C9YCP0xagH9wB
20Rr/KFp433vRT3cg9g9/veL5e3fUMYwPNrB6f//wn//fJLlfsXCcv3v74ZirZ4MNASMPXxg3Xjy
RbXDzOU9/fdDhInYnYl1sYp30AbYIEflPXd2JdO1Zjg+5n529ohBPNTdUj7V6LHJDAILmEFKISiw
+YbQQTpOEbzOnMXHTnsf0er2yTySVtlE1zCrIg6RkVzMqaJZQMsRG5BdTPGr3ezioTZdbPad+FX4
rF1MU19R9hczJP46wvUR6oj+y3fwPuR8pbN3tIJIXGp857+KpWZ+ZR/MzVAHD0s8FPDxx/vHA6iB
LrSPjddbOz3o4QRRnb0Lrrs7wyFJIqjgKcm6PIW980OiDXDiNTzllXejolBn5hZXvEbccQi74Gsm
w+mhq8xDYWj7YTZv1HZsXbEIjOyeBJPiQYNpIcBmRcnnQTjFRpEWS3USulV3si8AoJljHAw0RgTV
gCxaXR4pGcn7QAcqzpGokWXlpEw6/fNWkxohjFXu8y5o4fHi+xo2LMiLIWz+xy/FiqVlcIWIh5oF
Le42fTTTpjOD4xbk46vfRte+CII9zfszw+6kGBjOjxajeiWcd/oxKNBu9Jm79PytsqBPdth9+W2v
E+lg8cyI72vyUmuI9B+bdAwmikvivrMFmwi/g0THFwE9MGtwyZGddFT1UBxdJlEW22MLGhVQ2uA6
dFgc7aUsWXBsxUUw2LR6LRJnLdHAmfLZaddXG/XGlXKIyF0z/8ZUys3lDXj+XKtkoG48mER6XQar
+myAA6e+MW8HQat+nUyS6xYDoy0QhZkcz76M6Q5qch99vuIS8UgufwhPz1K8Gd/rTRJqEgPygroI
Ai7gfob3A2swEmKBPFscPyQwtvnUnJU9IGZkCW5tA7wVSZAkeF8dj6HzsGVXuTlPVtMuSeRlzNM2
KCmTxYIscLa/NFvOhRyUNLJ6rjBuioKg0P3jrBpxP6pgnwXDT6j4JEjvYE46dX+MLshZPelEdpTj
LLLA3Dnci75DNqJZ1/dkhYY7vw5Qi+fbP3iEQ39iKZ8Ya8sT0Bhxbk//qhz7a4+jeF+wplm5vfrK
SA2/UPvR1c+AkoYd3Bp6EPvOhOR5CnrGmVnVOnFo82o49TDDyTEeB2mZhOBVsd0b/dnhCkVhyIa/
zCBqyvZOj3QuhZsJsPvBspckZ7ntX/yrEN2auoEAutQpPC/+hJguS7/egz6Ks5ZZrNyI8il6g0BH
/4kEnin2vGlH+ARwo4BJoUtOxGb87YLxufV6A2kc8tjA885jgxrXmMgurYnGkX3fJ+asx11l23/W
4iusAY+Zs/1lm/YjnTbU27B/yHvjH41mCLYDySJkTch9rCrX4ju6peKZlryK8LUPAdcYbeenc8bG
yCZxbjdM5WUw/TtYVGE85e5HsKq3ZdtiEYnfxCaSl90thNDjXZjQV6lsJXzPmbjcKnI0sgnpb8iI
NA7Iasi39l/AE0+Mn/QOXX6yqBQy5vo7z5I/RJMhQKXdwBO6AOZxv+rVFg9k6OwbCq0Y8AojgyCL
x1GBD9fWPsic6Hpzi2go+CmY6UkhccidO8KuAnYtjLBz5k6YRnApRoQduxFmMXEXurZMGhfvrayA
ozUaopK70olSglGb5Cu/+27zsAPZznpVeVMnN8M47OkvbyJWyi3LO8X2J9OWfeiYxuCYJrdrQyow
9NRDLjgeVnx705uJPgVkHYz/SIXdEhTPh2Hm4XTG4FmKZd2PQ63oedil9nhzudHyuf9nEse1a8P+
jSFQfnJF+GPPvwOkOnv6OzAD3IMRQmM1w5G/7fRxGR8DqZ8dVt27qSIUmoyWibA85rFo/4wiJoqw
3G0ze6m2dajAN4foVI41fR7x7sTCQyyHKlhTwaFV626hGOgzT/aQP65+1sZz6yHxNflKyZLiEwBO
UhIkXDLuJGjXBpDNBAkK1j3Sv38mSU4x1InqMEZtMuVr8Thm1r0i9qbVwTP/s5LyAv/hOKJUd28q
vDyM88n5tNaaV189KYbBqYR4qN2fJaJhCSvinN0VmsO2JtAx49CBFtpOBM443tmjI9wNFrYvDdTY
ksEVp6lMKxsvScvYsmYchBaugWEaFNAy7VTaPo+pQug62E9Dad4J+Bb+aOnUKMJXxEbUs+G8t9H5
nwz527yl9TD4dYmDgntQjMxCFlZvUZ0B2rGro+0ClUDhPpFtkP9wzsM4JtSI45vWJlqocVmkQb+e
3Ti0KD6WsD+ZLZHDW9GfFp/EsdV99iIcZHVOqXvAFAd0tpTwHOdiuSz0DEGI7EH4NmMM49iZ4zfh
88xlHM0odFNvTZTtcd+r6GvqAGPA5mODh+0yqQTLv95pGVW7JMvnvGThjdfuze2NaQthGGTuXV91
mJ/nWcTR2tzPTfQZTSEs637hjxfGmVqD9x7GDWJevZ/c1eVLfuWesdPSX7j5phKxKxfWToDwI3hb
33XhUKch0VvPKgjumiWLOwcVOkPYkM6MdXIQkV4Xlr8W4LKP4FTnQjpQ4TZzLyeLP5VHMKawsq8g
I5tIG3jdymX+5hQ/kvS5vbVejZ+5y//g+oI9ulheDDeM9GlrIql8sc7LiBBjAeaRDSzdbN0hduor
bowBUOO8sDQbINbo8gNKanWcQnQSOFtRjr9ZrlzhE/MzveQZo6kGn3+F+VnaKN1X12SMtXFGw7we
3w2DTIJVGmACIloLGa5bAsQTW524rdZz8FmbuFkPfG6XLGgI/mIgN7h7u/eAK0neN0vke2AvbLnJ
L1sg8J9WOc37rCEd0vcezIh1YotQ9RAoz01t4VOQd15zEoRm3hhNzt6GStPWZIg5S81CEZFOnXUJ
cn3k42L99pYa1zIagLUyf6lM/m2rgROO/nkyC0a/ozVwOPPErPW2HJAm/14cnng50CsLA8wxz0WH
DzpzxOdW48mQ9fSiFGMxmpWWRyFG3+KnoPAyUsx6ZMbVoFJnYFIWmuIJIPnFmW2LxbX1Zt08EpOb
3SmzIe8YMTJFi1qO5KjdGkGksERRYvEeZGzV/hvEkPHMsw/BrMZqKzY+S2BjM3uqFhEDC4hlylAt
kO/eh90/K2deFmSKSETyp0v/c2RxcFCedfMnLv+6lR3FNEb3eUiaYC90Gk0dvURUIUTkO5YZwWEM
XuiN0FzdCK4je+rtFXN8tdB+MqFH7TH8GX1Ef6x1WZuVLVngtrNnTucdF9GhFJufmapwEnA/73qp
n0hP7ZIxGCBL2+QqNW5z2CaS5uxl9G9jgWu+hGDnPCaHyqy/OlEdVTOpPXwe6gQInobDgRoo3SYj
wXXc9BTldGy/gAZt501azwZn2nGLnjM8tmFZWywEsTiq7onLhpuuz3/hk/APK0DzPUrsyzJ4xb2F
I5kjwp/IV+MOWLabAWJLG82rOSz1CQr5sEPI1mebcVnVS5GhlSjCiUClqQSa48DmKhd1cIg5wHG5
1vdMN8lwNYvfEbPTJJwfo3W0Hzq4CeVQ2XtCrp98+TsfSYebqFj0NPBKVTcFNWyXNeiWxGeghRL7
t26RfbcMU2OpSCVm0cUAZSCykaP1AaBYeR4GQxzRn3x7BLN2unynWJUvjZpSVABjGjBDO82ka7fO
Q+5+slFGZ1eY7+DgM9JI2r2i6aJ7na9o09LVYhKVDfabySlqNMM9FA03RQ6IA8bam5n443Rkk7Co
fwy67inidShALUO8XZsHPywOzjQSQgkzEgw0dINbzZFlwxUl3EkH5p3Z+E9u0bDbxyO9x/XrQ2eB
NWlgJIj92mNVY5XLgeRfcrB0zsJS+YEBMcP4tiquC5xN8pwToqVd+Vshpt3PjoWuaVp8ouOxR5EX
sihP3vkdi/VwbH6aiU2QmNSha/4bWRDvNPfvUYmkzyaORTcMLh0bdJMpYpFhZGrC4lNXPoRwxRpC
cumnXj4dSAC7lCFQPIy5AlsYeQVy2PN5ZWdSUHebybZhUeCTNvOnEiWKCOxvu9oyB2R25SOzqyBY
WWT519CPfmNRvsuXjtSv4qeCQl6MDtmAnv/MiOrJG8MD9KxUVBlLVHwkUAGIM/dG9gT0sPerWN/6
5RKAxEbV2eEOvYXDw3qJi1uo7poF13Y4SdYcuHOyZcewSe2a+nOhGCnMLxfY3Mkc9LHFfp8EJoHj
4W2s3hkQx+cAxGyx/KxOQXZ9b3A6rxvfoby4BcfyJRrb0WjISVuFuW9bJrLuiNZEOGYNHy9Ei5z7
GKKEES8IlTNM1EefwMcepgfUoJWxyQBLMv/X2gZQnOFemZNDFEX/d4puG7mJ+SDuiQksyvoXLsaJ
wS6VW+g6+9J87nDR3Gtv++jspT4GhrEvM4fa+hYXueLfdjPX2FMPI8ciILijR11nRBtW2x5Dt9Ov
aGSQYzYVxyD7Rgda1TwN2yXyPE4lzQMxg0zWi77QTJ1nxdjdcXm4LUz8NnSKSx6qVJM3S5jiWO49
W7s4lIen1ci8I3rcxDa8+WBOxUcVMNbP3S5KpDN/FQ5ihqW8zxWZnxgdnXgWZ9vzgkO4WPdVr4Dk
lsx5/ZIZkcwPhLSgifKTof1YuWROZYgyQGynFRkb4glfnXviUmNWhTDtsi9bacQ5bfsd2Bty0ggw
pGE1+8pT+QE41pWYNQW+oCSbshHvOAyJmHEMMMRQgy0GyqMCWNZyGSffumLbaJjDRwcDxJzX9aFt
Npk6bLJ2hOuxUcFNFS7NBacj7AcYkWfR1W9eW9cJ4IyfwSxYUYruRp3/YrP+PLhkKrnM3toGipqL
Bb2a28Rw7fFBBNBORoLlGLaf3OhX1GC5yeBuHeaK1AyrKK4rC5YUBS7S4bE/Q8ssi5rFQPbZbjm6
BEd/jVmJx6S7twDK75qKeXmxMP1Haz1n8MQIgT3i3X0TDRNWdH0yH9qTM/ZQhdnYKmYfccngz6Qt
q+ySbNv2CSQHaDS7TdteIPm0AbDZQrKWQviCZ/F7XYFBBBp32A1N6TR4/za/+91MiBJ5SH73/TRx
vUOOB7sGQJwVo2qKvznRppE/o3fZ5Gl0YK0xNfyArx/uG9cPYsAgWMLGIfWhywJ0/ho4Gj1oO4ey
a8Dr62ZB72I8mws09rE33djPjPdiyN/CG8YNgPtwauv+0zLWeyvImd3TOY3l7FJrX5wIUAkQgB1+
rJkwYSb51Iavs7mYibV2H200IErVpcc7bl5amubTaG8fjcl+KwrBCQdVdCBiqjt2lX6NBufEC8gF
N1OjZ4GOENADx1gUDAS5yrOVU1P5LvI7WTk8euvCHtpBcNOt/lMBopmFCv3SjJZmv2CW5JhP+D7x
gCtNMO5A7gQkT4m8JPKCFwbEYzzY7ZNasiDlODiuTBOOQpa/yvkx8Ff7aLRbeQ4WsmxWrZ5nTR3g
aONocZixwGG5Wo7Rsz3WLwaNwn9/YTN9gAyIF4yMj6q+FvQEe1yF/dHF0mqXRCWZhDKNlnyrwWMe
x1ttmduJFkX0tun60aje6s3205WKiYeje87GJ3rDFuRH8947RgappL6PivXYyfoARQAZhN2+jLn1
C4oetUs5mgQtjCf2+L9s65ZmoKt/FP3vG87SIeQYBm36qqcFpdX6Wnu89W2GOk5WHUI941iGwM5s
Qgt40tEaKDxg+9vbSQn1K8gAIFe9vi15niszsbM8OmtF1WioAJHNSgFFaOsBxt6Eodj+1QXE2bI0
+be5DOKldLk5yo5SpCCPoF7r1KGlBVcKwYZIujmWofpeGv86zAEQD/tU+TZLJ9AbmFU+65uPdxpz
RKi6JL+KXOE99Q5rOkyoo0tfzigX8sdO98aPAW57HkRNWrERM6yU+CalRD8UiLvKL98gLxACL0Ic
MRhcJ3HDUDbAdIwVf0wYYDmb5tccm6dbDcfVL8CRduOnu9h8Zrl47F3Mddb0EdzSWTAsvBWkucDt
9WVae9Mxawx299n6UEXERbjtdekjeQBeH+sc/Fvu4CuvXO1c51ttfJs0mzV+3dplqDQdxFx9oO0m
ZjknTch+dQd+EbAQeesZbHN2Hweia38Us6KwZthDrskIwJnvJju/A1vAtPeNR3RrTPTWb2Xb1mlu
iK6gpGjYAp4qEGBZHAXF/DI4TL+cfIIFrN/mZSaQ27LdHSlrKh5dQokJaGHfu0zhbXqBEJezSXDZ
72klkclK5Cu109lx4an3ARIX8o7qX5OPRrINjAY2KNc3JIlPj+r0aRHobO9P6rXy9bNBoDRuSl/s
dcC5EXkQ/PII7YF7wnrzJUnJxOnDKrmudYq8TyMPDhj+1meAw2nQZCnbyES5NTxuPkdihqK9byNi
7In9uG+7V/LmLsoRURJRyqdhn5FR6w0xfEDq0q3/jWEjZz7/C2HaeMjgJ2lHQIJHI5PhhSkb395J
Vk71xFBis/Dw+Xx0jupPFFnFaSnrM1/jdATzigLgbujNOvEMah3HrAJUrNN2bGb/SPo6Ey7T/9t1
tYHYEATPWkPzLtv+ECx5f3bDqOUhHOmp8+0a1FCoZwbEArvZnR8wt7DNIAmbEEYBg7UaUcvEHbbb
OGNFI39kUCLmCOVjBEjrPnoZ3cZ5pkcGFGKmso8Yn5dThkuBMRaP5t533OwYbRY2+pqswkmVw8Gz
mzuqGuyQpXp0XEauGf6sBJYWy3qrWBg1PDmjAII3yRqQLPKNrDAAIhtYxufVTOdtwrNa0Cag6cmY
Ey3m9BJJBCRYPgV7CP4Kyd5CIxh4EfuMbitPwXiOBmu5t6RBc+f/wRaFgj8IXpeiWuNqa2hGed4r
b/leQqM7asruXSeZHGpj5C7c2gQZIiHozRH1FaHK4wwFSTA+HsvfIdgqmIrU9D4STeifURPG2zwR
xK7r71ln8aB1xFUjCYICqBsIWNCR+WhbA8tbh0VOOFpdohnv7/77AejcRF/DH6psttcqt8EQukbB
IyreEFAw31yg7W3spzHX9iTv3jpEdivnrG3JUaIe3QtrKGIHrSNeJc1PjO4uGpYNurJRs9pktGjh
0CqQVA4GdW02rZeKmTlwS6rKurF4qNBnlGF/zSfIer2+sytlJd28/S2xnmPQYy1ZzR83iiEVNGt3
tzSvkwEnNPQYOsrsaTXtnHNIpxOk84sfXZwxgnO0je/RiOz3dnYbZHN1NqObmiy0XbFaV57XF9Hw
so0GUUFlauOy5TioEcFhqEiXVp2Q8HMhw9oN1xFJpWUeutli2Imfd19ORo/zyWoTsLkSnRcsWZz1
PY8cRA6IosWq3zL0xbSqfLcp2hErkQgcb+OHGKeeGTeD35qCfMZDY4wmeD9BjzVbjUhFhro3kx4C
LHe8rO6A/BV3h6LB+B91Z7YjN5Jt2V9J1HNTIGkkzQjcukD77OHhHvP4QkQoJM6zcfz6Xq7M7iup
slSoh0IjlUAiU5M73Y1GO+fsvbbjFJiIU/fGFDStFThUnJjZGoFovSz9gPxmoIWNm24d4iXFgB85
d1HrQEBeQgQaL0bJfLHJRhC70yXGrX7dqiFeR066d8Lp0ZaVsVDm0FA7NahjQ6RSNKdJp5up+pGj
o2KpiWnMmqsoKa1lEdwOBlrdLjE+hE//HX38Mq8yMpoY+SizJO9DZcc5LsVKuQ2kClffGDI4wKZj
xMU4YvDzDVilE2KSdFm/IWlN93gK8KM07QKYL5tGnhOxkpFo59sSqBPEhs52UKg1FK2dXAZudTkF
5w7uRKadtt4bGNOX3DzsfelNG9H2aB3AunN57EPxPHStv0efcx3lwDiwQFcDSURDGL8ybtkMQ81Z
vS6YYLnG0qeBuJxi7ra0yvA/IbDLuumNNinkCt1Smw0UoOF1msn4IiSQY5EB7B+tpLvN59uCoW6o
2TxkT+5c0JVbfN1LYfdXDMy39gS3y/S6hdHkag8B7o3zjuYsQKHa1fIVgkQJDJLuSUg2CW3vzL7+
9q8gtm+nRpMnjjBx4a1diTeF2DxwhsN9gZwMN1We7xRBFURt79CeZyvDA7VVRXC0yqI7Ulfy2IU8
tyRJJF9HQbNwYFsQ1oDhI63kDpjCkqqN429CZ4CgDGYaHqte/RGu+//Pw/1XynGWuKf/uYH7Dkxm
9Ntd9/FW/ODhPv+pPzzc7ieQnYCRXElR4nhnVNEfHm7nk+VK6fiWZLQD+hF39x8ebsv+ZJPLqXzl
S4uy2QOz1J5f6u9/E58QKhPizHxZWVIAQvp3SErON1LSd9nBgpfFKuXjLoe8xXv5KTg5jIpY2Oe5
n20G4m4WcxZcVeO3w+UotWBNh76fUT0lpsdBYOxm8YTPEIFOPMR99hjrRr0kxJoEPErRDX1uXRtp
zaSavt1Vok3IlIyYmx+TuEgzGm6jEy2nKguRVvUqw0ACCM+t9Vdw/tp4KRonpvqT6FQEtQEIYSon
7aD4d19nYwid9RC6QOhWdjTzRAZVL6HxNWnP0GbhE+/AoRhVHVZL0p+AXpAcWm2RkziXse/69n2T
2qp+0T1Hn53s6tmkVRkhLuhqoIDLsnXM4ab0mqREBYQhYkBOaw+YEA17wrYBSDSAdmZG0tu6pR0b
74TtFrTaR2FR8ZeKmKe4zPcOeReozXxozm8jY8l00ZeZPZxSNxgYFyNqLU04mAbYjFuncT29s8PJ
dRCzWRgOzZKxCeVi3Lkbc2r88JS19qBXTaYLEimx/GMFZfTbU8XbtmN8wDjHVGF5/RlAn+jAfjTg
Z3RYerp2ZpypupDuTEMQoOoqQYIAI7bwUhCDGy2qfsi8q9gybdyYI2oJHJ6OXLbFEEa3llchz6iD
3DXfUwBU/npUvRfusI35elfkLpIQ3y6y8ogQweetCQNYaT/J+9TTtGXDPB0oMsuJUAiSZSGX9zK5
SMnQQ8UZVD5n+CBLH0rVZ+myjZqIuXnCyYgx/YTE0Ky9UiMTjjjkQcjEDiGRgg8bRJhy3pzrxbu+
x8C0SJThdEen5vxzfR4oj1cablh1aVsc/HE8J00JhGhAb1IOeRWvYSN794Ndx3iIVcBoqw5TAN66
R+q1xELe+gdPlb1zAmdT4Bo14gbEL8pg79iFyumxA1gVUlJmF2F56ycFgFv0P5N4N1IjnqDr9XS5
SNnpsQA2npvdEOWAnJaICx+rnNMNDF7dQFXgMnWheWavAnJPin1YIhuKlnbUFtaln9t+Pq7xkmGN
XMEKxftgBfBssjVYQggIeUMeFwkEYZLfhnzj+TsaKh74MYlJk96R7Gs4HNfI2ESqI4XEG+hoK0HU
H3a28bU5901QRg8z4H985n2AjgPrhuXhb/KmKGMww8HBfqCPWjXBto5QL16GjodCYVn2XPUm9X0b
130IOlGvOJP3cXVKsbKEuDkJgmF6Y88DTWzPOqfoQUNxsnFllJXFbF8DMClUlPc4DgJ32FfuLA1c
ccXsG5e68yqA7WhjE283CZOIo3asptFAzSm5qksdcBQ7ROMcJxw9SSVNPwzB7oI8Nw091lriyTJ+
bajY8xv4WLL/3PdBXd6YpHKXb0weydUw8M5VhAmRN7SwsG5onH4GxnFPMHs953KP9BYaEqKNygf1
DJMdCRG38qoVw2AiJ9dxu+f0AKwHLRhD1yKx9C2gFQI83ZL6c1VzcnOBvfiwqgtAyth7U87Ry5gI
5jdk0n24jjKDYjX3xK3bOW5GYzfq2WOzNLGfbasbrKuoEBFBqGrMjS3Hrla/tB7CXrwqCND4qcFg
YoBQSIldaNhkNSp4DubOc/rReywIl+UtSFmm3FGuUb0GHjHLbw1QIMKnEvB6GwD95B52opHWtdmN
jjjZrgcWs8dizh4UoHNuqsH1N7UOo4m8p0Z9AdBHdCc1eDA/EF2QeKtwaqgFiGbq851d2eji8UTl
7laGurE+ps5uSUvsyVo+BVPYvgal6RV7khMniaG1LjiO9wx3Cfwjhn7JCh9NDtmTTy8hkBXhNgXA
2jXDVGW/htOoS+ptLnEzOWHVbseglbRzTfaJjRmxyJdaj4ht8d0m8arFCDctyykU/UXtDAMjYvqb
BBE0CmGPkuz1JKn483BZpSGE/Nw7d8EU2Lb2qk78HguUaGziuzzteVdGWAXGYcTfX60tH5L9siP2
DVWsKct+F8JNpmLqOxqY2s6cmgwenTsXsjOtMwQ8IlQ4n3uOc7J5loPTP1eBsHB22EPGVLU4c4Rj
Qicgys9hUG5yL+U9Cqjs9W5k7IvYJkjwp7m9beKjzMb0IwtcbV2RDcuNl+QjNsjOMtDlKc/o0lWu
ZtNd8/J2/+55rAXLqN81wqLuQ7ID4NGWhRhZwVWQHsFQJ/F9ytWm28QwAZuVVee0KMlqKq7BTKxb
Py5jso3cKH8ioQVtsFUYlbWfOK1IqKgR0HEVl+Sk0B8EetxUoTXtYduW7cnLU7oxhsSgiL5Benpb
Jiqv1wUaznI7qYTjsBGz7a/4mAwa5+VU6GNj0BM9mM6cBq/NaEjzzcEZGu5HWTKK6XG+IXzN6obU
BrfTGIsGY67WXkNA2RWjRRoXTTvM9LZnCTCP1iCKey/NcvdEEFg+X+Ehy/F5zFHU7JssnxsMQz17
nEmWXIPR1+gw9cBPGS+GEq3oVpPYM5BvydPlHEuqI+onqTXmnrZlXAMdjeZE7CQxPLJSBF/qUPsI
OOfJnNEokuF68CS3JVFWTv3hFtNZWA5+gzChMY3kBhIdhibSUpjJ4QIv3PV3R9Tr3w93vxVdfl3G
hW7//rdvZ7rvz3yOC7uTByAeMsTy4ny6rD6/3cZFeP7d/4tEi35ShXz3A+636olkpYzMD29i97mJ
A3R4d64hXb3viVrjSiSSB3RN305ahGXMoKzycTDgVYWN6xQX397df6Ta+HMO1PcYqP/+C9UafBPf
fZGrN/3225fiDHs9veVf/v43xF+/3b/RYP6+0vj2Z/6oNJxPpvSJoQfTpDxpnfmrv1caQlBpwGai
w0U1YUsBYeqPSsO2P5n8sAGzmvYZGfU/lYZtfZI27GziqoXJdu/8W8xWS7Covl90Fq2eM1GWDFNl
OxQ+Py66hPvNmc0JyF3Pbv7euC6UkoU1zM5Lm3kkL1L7Ry8Cc82EYqFDT1cth9wk5JfHZ4wQ2ERm
QSNBjNJYNyX2l9v/yMJ7Ihym+vIRv/0F8GN8B/+8dv3fX8PorYhb/WPtyp/5fT1J55OS0L2wkloe
7Pz/WU+e+YktxFPYuV1soeD//996EuoTsUT8Q9HqECZj8Ut/VK62/0lQ7jJ+p/MJRZil9t//xb0a
fin/2LRgtv3w/99vYo4CT/zdgjLOb4zUPM/+aSGlVkNLzA2Cda4G9cXsCuiuFuB5bNvNaDFGLjAx
xFd5TdsEhUdtky9Aq9bKbZM+kNd1iBNc7VkfzGrT5s3XVdc/lGB6AYsxYWmQF1CszPAgDTNeWVN7
phXgjE7MFfjNDMDerLSjH+mA6ubSDTqMWj1p7d5ycDiW7bukyLwjtuSwWMO3LSN0ml2F11MFlbHv
aBOjdY45iTGDNZknIicC2Ern27UgSbVkcL6Yw1j38MSnwTwyQeusG4WSJLtnGCAL1OB5MZLuV9Jr
xxc2Md5lOlJfz22km40Zdk1MsNacB4emRsVyX0WuQvQJLmu+zmrJfaWMWsyXys7ca2w9aNZSaMDz
aqpVbNEexHT7ek4ZezIUDBe4KhZjAUquzl8b6Wz4tz0JAtEVAuY6W7EP0cTN44oJC5BcQfgkTgnn
hqwIAcZFOpa9cjkzR/s08tyR6V2SlBeJCJJ6NbtGbqBpGzF0uxTbYNxljWsNIhPBbD6srQHIDMf5
y0x6eX1I2iLr9laCx2rf+V5tP0VOEXm7bITrgTPA9blQKxWzWDk06mbyDUJPFcuJ/kC1wuRbQzF1
YUmA1hrn+tEvEbkATWtjVHwWT7izCzDKADpLZ0TDE2EkfnL8sRj3CTxLhQjPyFL/aCEpjB/6dG7T
NSWjW684L4HMGBRl9mNnS6969iCr+YRimDmeMwhoA0aYmYjEAVw9sGjRC+ZzVB7ednYY8Jz7I06E
uFiLfMsBBQpL1FB8Qmwfi+RL4poVEyxL59iWMvAtNBXtMj02MHa8O09N0UPpVMr+IpByZZiITF1j
uw5rGrcRfueVkm0hL9Ucxu0mr9KSuKqgbsYjsRSTh0Isjmh1JG4f3UDYoND36BQz60lUSH99bnBc
rSNipYmacxAMPIzZ2SjUNjlsF4Av5cxRqlLJ59CCyYFhxB6fRpDQ2I/SOid+o0NLugq9KA2ZqDVF
TKoHF72wG8M2L2CvoRgCoiz7rc9k14EZahNeuSASpy7uQx+jH3LooZizrXZioEW6lqCDvFLRtodh
KaJnQhTQaWUZOo3LCPBu/4KGUXfHVHtYIFqzwy24SBOOksSg0PFiIGZ2JL8QwW5sPRAnslnUXe8O
W9mOgMqUNymUua3pfAWq2eZLbhMd7SraTtSbTa0FXhsdg/MIPINUuT6txxujsM4js4ks54WvA5RS
MTnRIOLyWSdHjt5+eOdojnfIvpx0PPqh1795gNP3qVFOPA3zwT6QXlqTI3am6iGfBLyFdzmDFqCK
TgdLTrUIoKK5Fgk94eq8u/glV5tZZIZegJBs5j2CEr96Rd84QxSwmcKin/QTdSJhi1ireNQavKlR
G+kTTKAuuqgp/JNjjqKXspW6wDt6UH+ZDUbV4GHJMHqIWHRaCuA7wiGGeI4YAxPgWEwO4vJQ5u6+
cA090oZ3z+2LxK2al6qVwFiYXGlYfEyemfUc6DCF8Q6z2yTuGWAYqMSpbgbEhy2ium0ZBJ51TTyb
U9zkvVv5O4IDGRMh6zADvnSDnW1mWuedoLNWEaraOS42fgVM8IJ0BSbjvetlcEXKvs3zNTdXisgk
5hSLHcyPGPx826H5ZtFuSEwNzPAc14Zam2TBkwW9r7wA/+UlhKX2hHzgzGfYw88v57Exp4UI2czq
iHikK3wffoSRFYMl30ZmfgZlIgwCjxQbeodeFSa11PClmjnPCTK24ZMBkZPSR7eXgI/QtUmfrXB4
vq6Sopqwlc9BRpTlJJKJgU8moRXw+LsvooDBSEUGLh49TVlE7LMb64NyTGc6TOBN4g2YxvEjcFMT
qwa55QgxDf3kkf1oLdq6lE84A1rva1l6bYKwr0ZoqwDazVBUfPyJfiAxYRStcEfiA5F5PFshWEIK
WoeO52scMt1a5AM3LH1dBJXLovEm82328477cgiyMHtMIXALzF0JMhoZN3ECT8EXT47dTPiu0oa9
WHVl6mJO6+PnPoOpz9dnymrfgNx1V0Yl4nfL1NpG95z4OB1EWHb1aYijONqbhkHHgL6T1V0B0Re0
VHg69guwP0F0BKVrjNu4zqvhJczcVqx9Onzjbi5E6m6G0Rj1MarrcVpaNAu4Zf0Y3jr0aUBlsHMq
RM+RZ3eXLh2NeloysM80PmXDTWgC9aNBvKldu2CTdRwXHoovtxiDe7wFkbm0hojEMVFYHdmZU9l0
78KHVg1XrCWYFNQugYY0UswwHLEENM6YvIV8F8bnnqXdMbqMu1p9BHJ2gcyT8zEVpwBfcLnhP5GI
MdtT3WXe5Ja512nYzwcrravggZF+MWHm6gCNr9PCY6ktusaupqtUsC3SygwxeSYyL68p4n3rUTOb
be4I9TLAyIxjO69swTHuNLInxmuofMVlheL5tqppWEuGZmNyTlsNXBxataOmI8NqxCqLWhPAs2wc
OcQnhb6/u88irxpOnAkHzBJhWrnbfLB0eNCgkepHDO1VA1oxFJrMRT8SNzU216exdJLkIjQb1hSK
4LI+udqwfRqxYUYS5whobSlnfd6CIwRoPJwtROaCtjkSRjkywHRF7YJe0xbopgwvoYk0cHa9/STc
rl71RpWTXiWrEBhGGwAKj9PUNtctmYM2RtupT65og/jkuQEG+4r6Uo6H2EsM+UZNi3kKRXKEICel
sZ2zhXAUUyikPRS3Dh4u657LstBvtsIe3t2shtscFcwe12PKSGM7ipEo11Uw0V8koodwx9Mc+bpe
SVf0Q7hm6IkClYHFYIzYv1UFbAzwZTIZ732pkvYdtkxUnTiKCbKSrMFy5s8BYL1hre0hTxjV63rA
U4YBsb3ukBw0WO/dYV5MJt42xuzpfCa+eGNE0vMYecqEx5apMXxOcv7KB1+n3TAe2mnK6/5z7JZh
UW78LOqGzX+kqPorVem/rKnmL837W5z8WFIBTf69pHJNSiBfCkrt8yRQSH7l9xLdcT5RG5lM9JjI
If49/8ofJbpjfTIJOqFe8tW5rjKp0P7vMFB9UsLB4aBMwXPcc71/p6QSP1ZUEoGuCR2F+tx1LSV5
hz+W6FOHk8lue2gdKRa3IFYbIaZrp86ROjuJ2jTQTRakaOllaQaYl1vi4N3kquIQup+G0FsRlI48
zhwZVxsAVRIgHLO+pEXcLw2nuq1rmv1FLXfaRbKTTQokorFsesAZZlrHF0EWA/zw3As7RGD53ffw
Z00vehzflYvni2NgairibBxSamzmpj80veaCwJimtOK1MuQLDV9yIcgq8+VJK+/Ndro7XyWPAUhb
DqXysyLoQ9D990T34s/+l1+/GcG3+f2bEXxlhI7QfEP4oZiRnN/sdx24xMx05acpwuE6eaaOemlV
eRPL6rLtXOSbzg7EO+KDWDL1GKKLqCqAN/RHr/C+hikiz0gG76Y4mzhagNRqrui1InsbEsyRsUd+
GdFlCy9HM6M+rEg90TFK1h2HZYaMPG6JmjLJV2XO6azis9jjnJ+TxMZ28LKnX1/q+WP9vu3j2iYL
mms1uVbbs39K6uEUJ0yeh8hyezc42Exwt475SHY9LOBYWwuGROJghv/i2/6Hz/f8qgx0aXAKl9YW
o/UfPt8pS5y2gEbdWuomiQLk5F6+wcTSLH99eedmw0+Xx13rMY+3iSMS5k+rigQXmyOvNtdT3xPQ
SCt7MOLxorfgyoVWcpihVa3/7Zd0uddNXg1XHlf447V5eU6zvwPuUc9JS1pQY+IGkTc+Fo1FC8tt
Oyay/Befp/XT1iD4Gl1fKtdhVObzodLW+f4DtSqBmnpoxzUmafciQ7llew/9VByGKjsAAbkqvXkb
WmfoWoev5tdX/CdryBMeDylP0Io07Z/2JZkx8GBiipkZx9eiGgEEAtWiS2FBJBMPpWfchLL4/cn1
TxtMf/aitLLYEh3Hsmzvp4VrBGNgT8RWrN2svQrte1BHh6EfVkXvvIx9kyxnB+3Pry/0HzrzfMwe
yxVBiGvzWTs/LSdoo+TRwHWEpF+/GnFIuL19KuMANTHZ1bDrh8/ofy+VheIHT79n4JNK43+xpv/k
5pGmx8hCmDxxuH9+/K6Z3AWSITPfdTzuCoKwSfZgfZXxl19f7fkT/OnekbwQPTy8UYLt4cfXwQKU
mPNUkx7iEyUCkj2V0QFGx3k1Vz3eZ4xltf326xd1Hfvnl3X4wQ7MCJPFzML68WXDjijJyIHgGjvk
h6gyugkN40zauNKYshd00MkYsOQe2cpVOhYfrMgISTJjuzLW70Z+wydOLyOtxJbOzC72g4ec7L3F
EMKS74sPbWQPdh4dsZAg7zPbXd8Zl+hj5AIgXraYDfPBe+s7cd26EWEIo/+B6OM6OCMd4DiO6f0Q
FZ8bK30Rcf5UWvPzkIevY5Je4dfowKeHNSBS8h9xIFQ2bNFxxZkT8SKhX7KZztnE1pss5RFD9AaF
9SNtzq9lzLyxQVTOnGml0s8Rz90RZ7av4mfbyK78NL6p4epVQ7MbEEGSB+pTA1mDeYtA6T4wpwtd
4wXnsGqEybp2mxNCvJM5qyvJ37Gc7RZFtwa1bO5w2BLHdNlBKbdIdKA/cHIaxCFKNsfKyQ9QHlBx
4A2y7weinFd24BNGSyMJ334NprEjQXM0iIjGF+Dq5HqsI/URDU24UaZqDnyG0PtgN9exdYgC6FsT
W9c+C4AtAf0mHxK/rMpuRi8vD8TMLm0TGiXj5GnrKCJUyrCLL2sTOUIp3K8o4T3aYTtAtK9DG45L
zfEAHnO4L6M+u6ucR4poBewK27P2xCHxRXvky/yajmglfDA50i9J+56DNe3DaMG22BG5RpslyK2R
iTMhcY2x0jLCNu4MoGaFw5j6GM142sKkV6vWCx7SAR3r3DLDt5v1YBo0iWxs1qD0UFZRxiWV2BiO
CaCmMp5lCAQGkPkFIlt0rL7YBuVQHdAVhECh4JPFkGTTsAl2BGH2YVQe5tS7lWY8XRoaco1N341a
GeAt2XLX8+jvuWSMlkz51zWiU53N8ROhHs++F96kNXqkcYy3XdSCjHHKfUsfPC7T28of7oT9MI6G
vkMzu7Ojj1DZxZKqMlgb9vjizM504RYCAaVfxEshMiI54xIE46lHk7QqfNJT6977WiOxoW4JMN6P
yecKxEinYOkZkd8jTNowhQBvC9HekMljR5ovbmzXW1mGqFd5IIG12pCl4uqBEf+H0/mPKS2HHYPm
RRYDm6N3wjcstnCDiyUB4iFCU6l3HR+Ulv1wYSvsn4GA8AtvnWmAG25MnJV0Zb0rWFzo/29o94dA
z0A40sHe1lVbbNDo+xu6bzgBCfLclecghs6MavQAzbCap3zLEQdigwgn4KUnJdCes99Ox9i2EGDH
40tR2bdkxHtoj9MZ+Q+tLdPvyTk6Q9VtkwyELmeNyrraoW3FIQcoYTNNoIlIdjkUQXo9Vb2z7c3B
oTdpClZuVVxadKGLaWZmHpNkrXwcm2FovVTlklPm3qb1YrY5cuGysbeG01D9akwqzk3WYwqHQWNv
9XHQTXxB2j25HTU957Z9tYYBQ75VdbvWjvr1nIB+Jv43I8keOUDKdNjjoOmP5RtNpCtI4oJ3DMJO
N4suC19OKsMdDWfjOId6wg4Ngjyr6Ryl5md6tQdgx1hr/eK2RWm1BGZ+6hJQA+ipZ1Kd1LIOxq92
MIF6bt3bzGuirW0cQmR4S1NnwNGTol2iUSKSLgRYa46rXFcu0EKgJW5vvMoquyZvi24z/CVeND+y
f+m9jyp3gvZDXvh0ztULngnuwysaSLBzTINw5DyjVMJdTh/iom396X6Kr3TrcCcbFipw6GwouWmP
63EEseWoLbBn/MjJ176tkmuIVADm29folRjNmzA8se6AaafVvU5QjY9UWP4BJ16zps0BYxxs2ze3
doGq5zlysK0PUx4cQ3atWy83i03Ing9JBcCSCbuhNrCxNpV+5Q0V+zQu5Mod6Vd6cPcQz2OzsusR
QLOI5JoUem+ZKa+8miJQxUYwjxv6vMt6JoQKLRz5tQFanjSCgTvNxq1vG8YuCZtl2FUmLtg4PNgT
BRpOjr4mZ3eAgxxAn11JTJgr9QTBoF8WlRWu8V5nu2QEvZaZMCBSoR7tUG8GZT0R8HEOU2f3kZkJ
3r1p+nVqyy8IAw9WUDxMbd6iIAwjImQy4nKL4tUSBStgEfkCCGiGtnlAJE84AuECjh+LAzUxGfNl
AQ4N9d7nLm6Po/0hYqFPxVxuwDB8lqCyN5HuYb3k12GsQfai+tZJ9UQ65RaAyh0BAB9VMi5RsWSn
YriryRXGRISJop2qg6OBz6qov5+inPZ/Jp/aM5KkTLyD5Ym3epodvtPyqSlwAZH3CUcop59fZzAO
4sS5tgG5zOIu1phZxpopdyyokVsJV15CyqUzCKO8GXgoJP1VhNwQl2376qBAtHT7ICwLszB/seNF
d3i4ceShvGloSFpZ+FGprTHZWwgV5m0e2C9yKCCDyeTK8WV24wY8ZesENGSGAwU7uIsPWp1v6OEC
wP/XWPY7R7QHqox38tnX82WOc2fZxck7Ws7hQiD8LwigGVRfY2j2WDLm9CUakMp0xIUtW3ducX7Y
92Q2uLtfn9LEP5y+0dJxALbgK1BuIFX58ZDmS9DRWQiqwRyR5Hepf4NGoN/MPcMhjGw05josx03D
+WI0wvHCqDgH1bgRcNFNlwPd6bKgCspYcwuXZ2+S9XrHpHeCpU/QKPnNl8rAwWG3z3NXtHddHr3n
Zrb2g+pWY2Oooyw7JdP0xQPmekHg9WUo5dsMV2yTZcwD5JkFGOh6H8vGONXP3y7/P6KB+Vo2vx3v
Nvc/yxH+qioYKuxfaBaa/EsRc+T/XRiz//j73/j9vzfXHO8TJTF1OEWF79NeozD+o7mGaJ4lL2GQ
IHFXzFW+b64J01J05ezzYnMlC+375hp1mMmjnDg1haLlJ33Cr/QK3/pLP1Q7lk3zzrNpsNGX+Ici
Vo0AUETk5OsUdnbKVqesonyEK/dBYGS6YYxAEZR70Y0LQTZz40M4q602YbSASOkvZp7WwLX0jVti
QaOgWg9EE3adCSCzJ16tMXEqWRKmh5sPx2//yhC9LerGgScAq+O7j/369/f9vfyCftm5Tvrhgs51
lKR+Mj30ZM63aLjveljRMLYeR4Jz8qn7nJb5s1chRg50F62b5y4heqk1GlzWI/i8oazJwoHQaZsZ
rYOGHBrY3VkFlKnz0brn7WEcge9ZlkdZFpOj1X+Yo497plErY+wwh0OqbvK5vRsZSi663LBWoHuP
qd11h35OX33u1XSAQcflR8D9DZ4OTnnNzATyJbr4sDCDVVElr5HtHWxL3zB2yaE4poA34EcXqgc2
oUgHCiYsspOOj0OJ3V7rL24Dcxg69YYWyIwcOPyw+vipYXaxaF2/W8m5flCaEa5JzPl4Q5fk2mnK
B2KDXuPoq9HmJ2T2GmYS6TWKrb/O8VSbxMTipQSk+eg24DykuZubELWieQUK+Jpx3TK0Xot2ZXbZ
0Q2bz3akb+x4eBZVvK8wBEaMSXQS37QPdPR3qddi/QVLFiaHQji3IiW+VbsX3VzvZlOgqs5ReE59
9Iora9WVyR1UEotOp30Lkeyqm6JbYQ4w/Xmup9GymuYtzPzD1DD3KcdL7rdTtTMmEL5pc1VC/1nm
BtSLBnGvk2zq6IhfYAvK9qBT87Yu5qNqo/szBRImlwi3vlEdgtC6GkX6kqvwFLXWPkfJoYiX9mPn
3rPvslKdmBfdmHO2kpG78xnvQmXbmRWAp/nt7AYxW7EVdnyMtX/rJeQNzNkVPcXOiYFml4c06dc1
g5ApOoZVtW8nSQomyD8zrU7ni7GlsS/DC0/LC+lnzJpDFPLGJaPaG9UqMqarI0gpxDp4u+waIqeZ
vzS+WI8VIOZkIOwtWJ/JLkV6ZcbN0tHiM/ioFxd6R5D3dx35ug3IjKGY9prTuyKoorP6g/acY5X0
m8SgFhH9joepiubjmNgZCCHxFrrWM9hfnGLYTQNRpoiY001Tcc43DkjujyhuLlw7fkJtfK3alCC4
UV0SgkQKAes/DS5b4V/bqfGeivGyzqN1Gck3O0a9ATj4bDnACBkHL7UhX2EGYtQ75nG2Q3izq6qR
cnraVeRmu2wkWW7sdc1JKlX7MeyhOS7NfHowAvmWFJzMgdGjWWIq1rfwc5R5rwd6UaP+nCqygeKZ
aV1vkjpx1v+3sX9T9sOlLCswxY+yS05ZwupvHkjVXZEgvAahvhxVvAN0/uIo+TnIklNUoocnwcYT
4ynO28eQ6HmaAOIrUXLM2S153PjR+Pt60u7x/FuUDQJ7bEiYpthrUvNI3/XWlh3wWecmCcSDT3ZC
7r7WU7pTDeCJaH5rneQt8t277li39r3T9zsV9HdVaR39xj9xIDjOY7SPfYDzYXOJBgXyX14/kKGD
DzuZr8zc30WMOAdZ7Qo8Sa0ob2ESpgtygr5UnBorlOT1gOB+6ECio8NfdP34pWfXD8LmPe6658q7
8GmFd+2HMsfPOHH6ZecDZeyN8bop4Q+Dfv7qMj2MTH2RTywWnVuIlAC2bmv3KQzr5863nxC5L869
oVY5X7ravG5HpgClfZ+dWW1DXD8TXg6KrXifsulgdc0uG0nkKPPXsUrus8J7KgJ9h4hqHbj2Shne
ceJu4Qx1jMdq1WuEyU59Y432dWlnN5Uf36MrxmcdprsshmGfEKJuNdjlo+myy/2bCJjO+SNkVvkK
uwVbT7iozZzcXWHvgKIRLV6wG8bU2fpOCPfSnvs9WjQOm9HRAGXmJfkNjEEGpFdeox5rre6jQD2H
xnRbnc3FfrGV8wR1orsyxnl3/iLgD9zZ/HH2gKfWuK3awVj+H/bOaztuJsvSL1SoBRMIALdpwTRk
0pO6wZJEEd57PH1/wZrpklhqafVcz/VfpQRhIk6cs/e3Nf44JlOMjkN8koixtZbw9pHDMNC4CapH
IsQV+LHdXM83AS0UOGZnvXUeMpz2cEMlwGJMHTJ5jlrtJpuiU+QkpMnQLoxBDdAlaTk2hkI75tVw
BD3glyWrT0/WaUN7Co7/SS1gpDHt3fGK7LpzEXvvYsq8jeqbNTX2sQypnnf2ugLe9oSjxCTVIqBN
xjrpBppfmzv8ISpc50Wzl+fBnb9J/FFt1xGcpVf9JgLu0JC9Z8dQJ+tSu81q95AQK52FZ9czL4zY
WZ3DJ+wt9+Wi+UUT+7wWG0B3oEWSw2Q8oJM84bKeg0Mx9K9aKW8NOz8GwVM8LPd2jyXfiB+hrQ/z
PZd2biRwCKw0m3J5VJ0+D5mDEVhPmm3cmrXYeixc1QgR1wheTBI4pPO1PLlj+RJoAdGAAPogC+TD
oDZE28oeGyBNZpaedUQELYl6S3edwtqenNEHKDytyHDcN1Z0K8PuBcfLk5uw6rWOYIWa5z1SkXqX
l7h1Ud5PdUleSTJvqsi4hc+sLMtIUGIHJ8k0Pkv6ojiB4CYyh0SxUj+FnXWItZ3ZNNfg31+DJP6h
y+jboPd3InbgP9nDTcGznYPSt0IWtbS/aeroLmnzL7ZTPdek11dF9u4N0YM9EXlofRmhUzDY/wIF
C0WmGK8IRD/pNDRSsfckAqtyuhmEczdk4qnM3CNm9UNHX4X9HofEIUxnZvxgObJ+PDo0U+mYPc4a
Hxr/nFsW3+DQoXghNmTV4el3x+ARFgaQyiDamtpyiYqZMEfaCuRO3S5m/zgUzg+PYzaEnuKpLnIf
hpLO6QhFJhqr6A6f272Yy7vGJOwT+hiUr/px+NfFpxuyv3fqc7YGG1JVeEj1eYfQb5/zr9hs0EYs
tjyFJU/3vVvsS9t4kL3CXib5eSrC4yT7O0lEjAa0oDFb9h7bf7D09gvzSV9oQGJBX7jTSm+s+6aL
L33b+sqxleBJ78LwpoCYgfGLAYf+pc9iciackv6BSf1B1iKR8Q4eewinF12jryHiYyqzQ+D187mj
bXVbGLbGciF/lE60ddj7r0O89WSzagtYtuEQ0b7UamYbSXOgymuu8m68nY0qukxtEZzBmUMOEAd6
AWLPIKBNCRHsCkPZXLZB1za+o4UXoXnmDhrUkwVWdHHcYG3KtOMLpHTVAyiptqa0ZMMbCC7h105x
6YyuP1qlcZUAUeXfoGmlR9NjaqTdamm1nT25oI4AowE2qe7TcX7kuEO1t0xIWqEVz236NQ0zfT97
lp+52rJLtehL23nP2hw2TOCC7yPItF0h2IUclFw2GFrwZV5BsTeuFxr1Kyo6kktLps88DuvoYTrk
1C+3xLYD6Bzoz9dlfO0N1ao2TXg1KPBdHbqNETEZmaI7scCn0NJu2BdiGxV8k4FEq9jE9p0+5jee
t5ANE36PK4Ibh2QT1Jp2nlxIu5iH3ylOHpZWHpD0A54cuK6EsD6Rz6TXdDP8p7OcBPrIWvTbZXa+
WhwkyJFyV4FZLRtP5E+ux1bRd5Z6GwFsEPUTxrm5zfFjxvjxNhIfPSE19+3UkwxlGpsG4uQaxdZ7
nOnXeZS+awv5GWPOhhfB8dQnklOK0drxp5+Am1CAacXgd4wMVrUTeqtdrNPdFVRFGCfTp0qDTmTg
SFgSoEjZghENQx8xDkTLJMn9WDSkaCZtha55WbXTZH21o3mdNtO00ccDhQbsWy2+CK8CLhUu+jqq
ZbTLC/AZHgeXBkYjq3qqOKqBBak2EN4dMV3Yjhh+mjXYGuR1J8BA7RaMI2jUjo6PNRm7NkoJUZ15
pTS2shtIAc4NESNs/6n7ra27eGP2MHUat2qI94GsHRGxvB2y3ACsSK5R0NZnC3hjanNKZfwDwlMW
GMqQlV2nrKfQrXOYEwH+rqgniVCvqxYwq/VeGq4OyDm/6hgnAvlc/KEEfpXbIRMcrLJbvGgrYSzj
4yhcqsi5uVRSIwfQ1t/aKjozBwxX9mLFKC4TOn/ZIcq/GGYm1xXdmi1MqH1fBXzF/aHmW3ED87be
Z0HlXJMte6UJq0bUSE+s8gwJ/mwi+4Sp+L5PSmeFSrDYlot8MG0UKxnSW8hQ12hLx5Vrp9cNy8yK
CRl6XVZ3dPSo1Ii7ujNy0NUyzuj9h8bzLOZdXV0XFcLPhsA59NLTObNsqqn2a+bYwzEL7XViGd9t
bbmDWXQXtp08dvx0Zo/TLiZwgDxmwssLaoV1Zdr6qTGDaotbhhhWjsGw4K1nvfRuZb00eyOO0W4M
QfLgUY4H3d08wooPJ3xx3YAerYLLxnbHbjAaxGWQa5FVhWKIj/6gNbCmoOaCBVyNU3mX2tMzFggC
bER31DqQWWjrwQsa0MzEJaqJojIJAucTJ7AMgpRFFplAMuZbkXnr9pFvVjUHZ6emQ18WZHZ2Bc37
/BqCMcksJUzDauRV4FDbTD+qDEShkyFMGUnRQtiW3QZutp26d1y9+5mQYDcEdD6gir8yvOLe5pkT
P3yxAYcC2/4m7FdrGIyTDCXJQ6VYd7Gb7+y6xZ5osWEXGDRH7SU2TfJDpgIYMtZF8v5SnUGDa7Gq
evld7F6ZxWiiRrIMdo3surTqCxO6EAHfCI6rDZxNWhjwwQyGArHGMceOm3qVifElCc+VNoLTHRe5
TiPuCRnpgB8P3lzul4J5rQie04JMseoYsocwKmWmm9Xa15nDxCg4wU8vsn6MFsjTKE6JtXWaDTOF
deWZ5FHgNlkLEgdXbuNtIB/eJCn0o6GjtMfa0IFghNknZX+0bZ8IeIQyL3YJaKrqLHPXDNpKKctW
pu1+yZruItAkthrUs1rQECAbmNUQFWOlERBlE38aE0O96NmxNN6TCJU6DVfU9MudR7RdEeX0nA1S
SeZAPHTEGa3QYzORq+YRuSVXJSZxHwZkqTdp+5xn+T7hhJOn8XlaEIICuO/XJOy9jsl8Z5XOm8FI
qdUg760CF20Rn9JJBqHYADFNCMhY/CYiAHFJAjSS7Q/RV89aaO7QjfywovEpbqGMDfaXLB/e3El7
HytVNQlGmZXmvme2ZREiSLlgqymzoZlfCD9TBHIYD/UE9gAnZev0lzYGwpSSmxDAktRViaxVAXAW
cAvcFgBOVtVzYM4Ow6RbPi3iC0ncDgIHFeU3XoLGvgjsrju3ZcGJEEai357mbU64xaqWyRO8h6tQ
xj8msyOIr8O1SzGxA/GHdWV8TxKZAkXUvxdxU66iAsReTolNoDUxynz4cLG7XTCL99HQXxsvvW1S
sJpel7D8gMJz1OaqA3h3mYxmIWUZxiCyf5ycfFeOBk6vVbs6GeN1wgYdZa2z0sszypgD30q8zgQn
jajZ96a27aP00ifJHUYfdtgcEtAg7D04wog5DSaZjiCDtSesxxDdM3kgJ0N0y86AKdRGM/Ndd+WV
p0nFlFWNedYcRP8QdlPj7LTDjxHexKrSIbPGjTnBoIRoTXohAgcYt6yXLFB1x4Rf43uxwSluXKO+
Qwx3qA074zlQKTKzXesoFUhCBVUHx3WYPLjMuaCD6LYPhjnfONVeo3mICf0ZHY7NqTOmvU+HbrDK
7jQ3N9AlS078YLlMcCQ24odVxzGu0cGADq24yqPpisAJYGpzeodx6Wkwe5uXRy3fhZqqD8+hOb0J
jbjGeMcXS5Qhy9tq6bW3SU4x0n+s6SXzXCkZ0piTUJV3dF2VuHWi/Ij9Fr0AX2MVOpveHZg2Ova2
FNpNKCUrhW5hyR5v3Wy5ykAPbJboOidVaFVK85aAtWnDEvnAgXSPa/0NQITJkY6+d/qIu/swT1in
KwGVorCsZJ/CLzC+kDsJm5HAaoReubV2WvAQbcGpeux0coLUoIR+yWKoymXgNRFiggVearCYY7Zu
C7GgFlnLQzb2u7qFq6ppwXC1TEa/dfv+HUQWMh+4l0H8BuE8WmHA+jY5XMyYMuiYfqRG/mhw4lkt
3qacgN01jN7ncXpmruSt3Tm4QCE1dk3KVhq54SPhG3edHWwxFcPwJMAW91sA1KhIVuljj1nBzeMT
xyYfIfMRfjNzF325yYBJFlX6zat454uZwWZoUzZE2nG06yfOCn6Smod28K4t176b2rzc2UbOVsAx
Jujj+xK8Wml098L60eeBtwpNyov+49hYE0oh+TRHPU+3bJnmoayAMOr0A5uw2TpED6LCwYJgE0Yx
5UvgdwvFWE62QDLWkAImV1+nrX44FWy0W8uwpp2G6p4Im+CVHVEDlIpCvIY8iBWCstq8XlqoX3VM
ZAMMOP2AUUjFAtqbJFL1BtUBwhjI0WHunaYFQHdFDbWe9KTZhQFH/c7ID5Rp5RM6yqtpGM2tqIhN
iu4gWwUNAsqUIJp9NJOSQ4zsIUjB2YI2A5WWPHLooCVG3sCG7s2p6ANv30rnEmYRKVQmkaOGTuWE
CJyhZM7yo3lb6G30aEoPKajJY5a2zo4fCWbsLW1ZZfkm6dnNS57iiGecs2lzKIuU0yCFEwL3aGNJ
+PxaT8QLtEZI6jkg5NzeVp0WEMpC7sDS/yAtBKMKlIukf4LTdfBkdWHiejYA8R0DjQCJZiAWx1iy
LScKqnltxKjhvTSZblJRQvKu4Mwso7yewvI2hGW5ajx6Ueua/LlNuGQ/5pz1LZzEvu27g1EtL8Af
m82wcBgS1BtO1n4PWQU2AI0Ah+vNDubc2yKA6uok8xKGyndTUI97lvmNAxrvYRS+kDt7R7xAvQp1
Rp9xM7yJpoepyuWmo3bAeM1QghRvPakvWk9pPlpRRZ6UyQC8T6k+MTp1AVauoS7RMRbTTWOyWBYm
/QbS0L7UVtOv8omgNqfu1vgEL6Jz9PVUCSbxi4hYh/RjPoI/JcaCYq3hz08OTgSpY665kEUzTdCi
3UPtSNQcFajiKlx3WKGuCyv+kZFi9UTKCqmYRmruTXBvTNHX3PwfUnNucIqVu/hNpjGkDGvutuFo
P2vZU5EO90ay/OD4Y7TlES7hVRsZDxjAvhR1RqfGfCNJDxTvMr6l+kSKTcQLV35x8gYCmzd+S004
Gc5UQFn3jHITTSbTA/dLn0Y/nDZ4m7pa7GGaS4KAp01XvRHRxZ/RaRz3SDHDhJKfmjG7syNvH0oq
hgzd16LtmZHQIZr2RhPAHNJrEnjAxQIp/kjtBrHsWQkzD4hQkcC0a7TJacR3tBuN+RQ2usEx68aW
h94CTpoj9ep6HQEd4UigLt7xbt4GhTi0eh/vvN7eeljx1nHfVn6H3zYuArTURnm2KuDIoF+CHTXJ
eSq7w4TURsbXcFgumC13OernzWIyPoq077lklzd5fWVmzcRBcAf3XkJCODNBmJJdfjbsnndtBJQ3
8JxyF1TEQKMJB7OCvQuLYMVW35AOFcIq1yngrPkYgblbSfFOuEILV3LwVgQ10PR4Qh0xUXdyZ0ed
k7pm7lxKscro4mdd4w2y+jzfzG3c7bPxTHom/2bg3c0zNNoSjdQqbI+yM77a4hV/0Ytb6s/T2LzK
1Hqf0/FL2ppct3ussQz6dG1gWuqrCJV67+2zkuym8EUymc+tLRVGxQxq7vXnsWflaBRisnkduY+Y
lJbB5ZiYdHso7phVj3bNPm7SQewRYeqauY1VszMfrsC/bttGqiVPa1brxnG/5XHS08OTuwVT3dbW
WdiY1ImrKt3gTfdQVGW+U0ECzccnna+RKILpmnix5FwYZaS2TWdHtYq6Lf5aDM67AxJ6U00OyAEe
kA7ORpdGukcGAQ21ggvYBtc5/oI1XSscqQlWKhQqRkxeSQmpb1QNUXd6SyP033ONVqVNhzdzjkht
Y5PSIVhFBhLpYBl2INZuUlGhfCRUYyqLeRtqcj8N3g9HBvrOciNSsbzD4GrMwoyDgWB4k4f1I7Ea
X0mxfwipGg8kqkekrbwHFrENpqZH9PDbYyXoAjZTNUBLeDFKBl7mbd7WBgEANG9RW3ztB9Y+eSdv
EYihM2rIjKkpxpBojXtsHaQEk2EuF6JSRqGitYyK00qYZZtCU0lXJDZuMpdgFwF1CpVZyZ6TF9u8
saGXdpDGE4+D06xfR15RQytkFGWMF6uYWrRvRGvI8UfXzfpGTLPcE0Z5b5buK4nLt2Ee7mgWQIiB
nR928srELc4VdySDtLjlpJEg7KLLH3WjXDcLcH2MnTdJGCebKoXgnk8sWHv0Pr47Lj46Fl9CiFqD
aiN3275tjaU/BTEnXdeqX41Yv9JTRzBAXuhQRJM6+sJldcmoZtszsqNX6e+ojRLfchO0UeWB99OA
9LUZavHS22ip5OwMJ2hf39vKrbZNx8etxTqDkOYWgzYjSNqPeS3RD7WAuVrcvEpMKIee+MVi9lOS
UvbuEC0boO/G2ibYLEP+1c7MKpaqSmHK8K+aydM8L4wa3StkTOcY6uMB8u1NYC/rIYfaR/CuE6DL
5bwtp5py0WWRjUnqCBOazgzBX4pkiVDkeXSWbDaF0QRfpT+YkfM0scYGSfTU4vLeuR39R5xIpzYQ
RzyALlqZ/MpuqpuRwS1h4bG3LTXYCNjn3EBfkwO6bWIe5SBgog6cRtee9zRF6JjQwMFbwyGvEdO8
aqjvz1GLGqdZitNCeUljySD4xzDFfnHzS5pr8ijn9NagxwXCJyLTZ5grP+hIN2j54+I0IkvHNt0d
p3tipgb6gQEo0w0V1l0yjNMrEAh8RsF8dk2OTaV33Sr5pa2EmBjdkKFSylPAgxtSck3nQ7ipJJzp
h5hTyTrxgdp7nNEr5+MpKfHnyPIub1hflr2rxKGxUokquSh/P7bctEBCSr2NI7ID3RW8R4SgogFD
ccrPAkZPNxlS1ERpUoWtPbHxvBFT+GhqMt7kpbePMuLLtF6Dyu/qaFuz/Gn0hmsUJAGBprtAqWA7
Fz1sqYSxSiE7Ka0sxeu6QjybKxVtr/S0or3Gv4ytE50t/V6qf6W9tZQKt8k5bhYOulwASGsjeiNg
wscX292b0N3ohEcIehuEvbNS+HZIfd1RwGvDSRsBnUva7oXsheQZE+xRBBIg9hCRWBZpNHFkf4kF
0bb5pFEy8dGxL8+nonTvmrguj/gvW20OfDgkK6/CLqyqNfJX7Oo4QU6kaU/XIsxzQv/6PTSzl0Dp
nOMExXOstM8FImhLqaEHZNFIOputoZTSyXiFdfRRi1FQE29EPsiZr6Bb9Upj3Sq1NWxnwXz92KtN
cFSK7EJpswFGknaLXFsq3XZrLTB3NQV/cN4JxEDbDVUOw9ZwMt3CXWXNE73a7D6dNJ/oBYfU0HBa
Z4jFecIkN1gUVvZ7pdTkhdKVW0phzvFr3htKdR4hPx+VDh3K+22klOlV9UiwmE2Bj2Y9VOp1Q+nY
J+NIwQCE9kPhrrTu+WLTUhmiS11y2LYQxFtKGZ8ikbeVVj6apLMblH7eRkiP5WdNfUb+OUx7kuYS
Wa8m81zpgjzRQfPTCI7wvIsY2tU0UCBe3MsP3T4CfouBJFmU1wHC/gKBf4vQ30Pwb9H5mbr5zsUI
kDSZj+61HBu/wibgYhcwsA242AdGFfCGncBJvwvMBaQ7XgrlNoixHeTYDyxsCIgSz2Ckv0rlT2gy
OoOjsiwg2QuVh0EibNUqXA0d9gaHuTUD7QHTQ4H5wcQEUWOG4F1gsvEQYZHwsEogC7lMWCfcIHhP
BuNSv0LofCyUwSJUVosez4WD9yJXJgwDN0aLKyPDnQFdmJgu7BpwBR5H/BsarxqEUCwdAdYOHB6N
snqYyvSR4P7QGf6oQmRamGhObM3cH/SVZk58unaZU6PfZYl9V4ZjivhauJt//NtpGGAcdDAQCoyE
HoZCMwq+5xmdpCnPSSLr71ushw40A1CGGM3hg4726z/+bQ6ccOOluPJCXdnz7O4WAhKQUF1Z95SJ
7yM1kCAyZe4zcfmlMnhDmZJNISYA6tIxSB0YgYO7qnJRrUOO/4syDYa4BzWiplQD8r2gYgvxFzbK
aGgoy2GK9zAWfqOsiHXGBNfJbyFKvhLe8/KPf5tELWXSnHBrasq2aSgDJ/VDchkQB31YO5XJM7Fc
X1YtmnGnuXMssrUK68Rk6BAqg6jGOXwbKNPopOyjpTKSmsztQ5yl6LUAPyizKbmEKvLHdXYhYxfi
s8dL7spd6ibDv4xm/193qShiD3MFRex72RddM9/9YC/4lVmMrfh/Fl6uvhZh9vXtRxv9rL00+f/8
S3zpmf+UDh495JeuhfkSseT/EV+67j9100XLYTsgi2FF8V/+L3xMKTYNCGPCMVAZY8b6b/Glqf/T
duASu3iRbU93/1esqM/uRSE9bDDYo/kd6Qr5Ybv7SaqYhzj5Is2LydOgoiE4+jFFBUys8dbCt4zo
NxG7ApvLtle7w0SGzd+MffyRP4slFfXKQtCMvtRBSIr84lc9c2GR+TIUBZKzwEWMaHjbPG6iWwbJ
pDtYxDoVMwp0zdW2BGvmq7SgpYrSgkDa1u5WraF9++np/Ua/qfTTP4k3P66He24gfXVdD1fnr9dj
giXth1KEvulW5a7IoN9UMUCQ1ED45jjfdLpMLKJx/7cb8ckwq34YHzB+UjhwPHCpLuynR1EMzbxU
0iSqb+PAhg5o4195CylXEYJeInvyB+sjKoGtmqaUXw3jSwM7d+WUdK3rQbu3o4TIOpBd93++I8Yn
2yPeVos7gvfexI+N4V7995+uLJ9Mto+2zfyhAJ1lxKg3vYszMvKrbYauU9EkZHPEe9ot7r5daOdH
QXvwQEJCnlLFXzbc4aP+i9D2w2f605NSl6UzVZDY1lH7K2rar5fVO2Wj9UHqNx2ESCaZDpTgBDsN
nXE4VkZpHkfRdAfTDJbVxIAcsvIMZamLHH9OwgKCmb5qgHdfOTNzoYxJb+np8ckJQJsa4Y7wo3Tb
2a/YijZEiwVWqGObgyw24zwYw/lCAjc5lqJxSNPdu2Rg7wQerfOUVy8M+o7eWFknz1G+eSJ197nb
PlaRTK/mUgY7NwnqNcMDeais8tuEsIzEDmQ7klhOnfPxCXjYjvGauDDsjLZhAclVcYo36RJgvMk7
cSQgQUfoUYntgkGPSCyKfN22bmDHGEc3KgiDYRzpVzNY53xIXyMm1dBX6dFnSdKy93fm9s9vivXp
Y8aHbLo2KAEbbyNqcvvTI9Gazu2Grm999GXJziB9AuuouV+qPjk0YbuPmqS6rlTQL9Fa2wJi9B3g
kCPpiPQuokj4o96qpD6Z7IqYVEHPrQ6ajjdhsNLHapy/OV5CwnTxUliJvXdp67wQIbS2OpuBUB2+
2rq9t3C6+SaHEpHQUiu6+s60mN79+S81Pi0T/KWM7plGI5E3KOVdJPU/fxN2SlMvs93GN8bh0Y2o
JrVReNBcmAc1WVtdpRkn39EnpqpcE4PsXXfWlwkKG0Kb0LlGXC2jiGFr5WL9PHZgJ3Z/vkLrk4lY
PQvLsBUL0IE4CELj1ytMR7ACOM5rvx6HH6TWgGKTEhNOn09XIagXei0xJvlxM1mz9D27si5OEPdX
LWmM+ZOplc/p3Dv7OhU0DJtbEho72gYeCSqRHE802pizx87GZBANXqEjpqhG1Mym9cJIsajJw6BD
E/tLxTRVEn/okW98ynQCfftqKImg5ABLXmlkkK1Ir0G/Tzo0J3++CZ/3t4+bwMibrdS0ITbqn24C
AnwKgEznJrhRD3OIgU8co238atOc23WEuLI4TVuA4691toh/EVv/R6e8o973z0sUa6bBJaiV/fOa
TgvUYBYW534K8WlwCGpmwdRPVSAerdjpWJDQCgEsA+gZVj3zO8+Dm8hVWXnwEC0NOaaNijavNLTf
2jwd3Bjnwlg6jPZDSSISySybQYpwo2mJtqkFS4Bc2nMPy/uIMSpggIhRizYiNMV81coo24oglgck
TgM6sMvSTdl9rM/ZFtlJsGJKpK9njyYPhxK5se2QRngbXzVpNxIRwzEM1S7HwwNEdPd2BExAR0lH
YlAnhIC0WCyDxpJPVhXu6PQRrkfyw1e9KU+Wg1e4bbLmmlSCaA2VUlzLDqF1XA2XhBVNEit1rcXu
PTk7KL7jsV+Hc+XtwP8gTHC9kyCe1E8TGtFtu/7zW/LJr/GxkXgOIFd8aSAGFM7z52+Z80WApDzK
/BA6FwF481qSYbXW1axjiKX/51/7/F1+7Ka8iaZhSRxcn/EJaGucfuIt8mvImesZtxaSMdV0Rye1
Y9aJZQ9Q1pkrDTYJct6/fBKfyox/bea2i8mfwsuQ5icACNF5NS8WP2/lZXie6qdxJs2Scd0anyZp
v3X/l7v72d/z8YuGFBIcCF4ivKW/3l4gKB5UF1SW2TgkJw4pNPOU4k6f+6twCBE3THjI7bQmIBai
2zriNdiVgpOztBmPm5rnL5u9HI3mUJE7RqRxdzI7IwCQV1ySSn6IPOVm9qbqNacNeld69LNNnRCI
wBMTZ//xL4/wtxWRjeXGAc7gSdb/X/8kbZROMmCf8PsSKQLNr43s0FolthCHABUUCoXmSgPKCaSL
T7cMbW9Tk21AFF92bvtZ24UNWHSvIOz4z2+XoZ7fpyXH4FWWJJbwiuifNyYzlzTtIrdCpWTdWtg4
nFE7CaY1GOKb/SLd/Ljys9nGYAQs42+/rra9z78uSbXlXELfHZz3rzemcOO6hYrELKhugjM6nbVV
CuvIU/CKiBg9Dhl6bvOgQSmYqLJDZ0L6NQKubMD+bBiWRn953z+q08+XBKjXhNRrs8N9psLULhZO
e2S7KQpUSZXV7hI1OshC18UE/eLOvXuKw5u+mZwzvJxijTAqOEfJLeHKJ4hm9J1ra1cFxmEJx+Bg
9mO8r0dvPqU9eyECmmNnLfMJP/RWjP1j3wR/KXSN391UJqRoJABVQ2n6tD4tLdLIwVWBlZFO5gOr
ZYKW8VzY0yrOqnPZ2+twxDPCaLw8iGIkkdOcw5PZEMgegFhbJZl++5fX7HfX5ElwO6aObIdYk18f
NL5BS69bvoDG0ZyVZjG7oJFJnAs5G37Z9S63Jos3mc4cdaxsdYRrh7WhT5xvPJHdNqO+NhcmgH++
LnUrPj9smpAOfBZE9Bxqf72symgDNx3d0neKmOVzagkeK3JUJpTGefNc9NlLMDr1X2qt3/wqbS/s
kg6gDdP9jOGh09zYSx6RxzVXj7PMjJMj03xjZZq3SWXCcQK1CZzG9C/vtvGbxRz8EBAeAxSP531+
ChmHLQ3xFuvQ+I0+kHXSqxAdEYM+klntZRX1Tbqjut5XzA5AfcxoagmILgX1WBgKc2Xonb4O2VvX
+lL/aLTkbwvCb3Y7NnlOBICtcZl+rkIbfITAK7rGb7X2ErRMJlKDkDYAkd56HHTPz4c+fhBte/QQ
qu57jfXU7BYEHcNxzGiJpdK+TtHRXmFbblaOiTe+zMN4M2oSN+x/920u/3pLfnZu/qYMMMHfeBwS
YKEZ7qd9SmP1tjoOs36WSo2GP2TAytjOZbofB7Lq//xjH52VT28qW7BLJJFirjFq/vVNHawEcT0w
Er9xI7io89z4xahh0Oyvo8J5gHhzg/8OtKi1WwqoBrlm0nPsh788IPs3r5ClEJEmR2md3fnT4lJi
b4sJ9sFkEtFmWIT+yAVvzXKcb6CXrubG1F7m2aQ6EMbLQMAcaXo4SwrRvdRzNT1B411QfLxNWV/s
B68Kr1HZ075w0/BbZEX1TiyLRzu0NX1LRAfSfOLTYBgHp4wwfkD/RJHvOqt8rB1MAQi5vY68ZhcZ
6jY0U/MOq0iySXLvW4wQx80MsZKDDPgfJHQXVFGftrFzRYCPly36wYxQnlWpR1r3hFKE8fQ5Fey7
DfODLcfelXkSS7ufqxrLo1PtIKXxYZbwXhMMd39+xL+9s64wcVDT3HM+7vxPbRMkSzUCD63wJ6sQ
jOY0aOxGYa/nsZV+QqpHshTpX04cH+Xbp9fKUtkVkp+1aBR+fpzRzDlmrrDmuOH8rZmVByEIqvsa
VPOupqBNkSHSSQjiVVJpA9tg4y9J6KyXyn7uO/JI4gqvtNkqsm+UPZEo1GzaZCCLaOytVV6bJRbL
0//+TnHFkO895Tn3VFvhpztFtC1FitMVfi6od/Mu0E6W0rXn4NXhNoQjE1Gx/OXN/48jPJ8zkitB
mKut8PufO31WKqSqhXO/TscCbTsD09bTnG3nzS+J/WMJ6+J6jtxcTannq0Xy+nfVq53p8fOkIzi3
+iA7FBWtHwDOBxOs6TrNkcz++d78bve3pMqnICrP+c9a0yNqxZl0J/edoLLPTv4FAlp/TLM5WmPe
ZdfXNGbMFphwr0p3dVg+lAio7oelf9Apos8GtIr/l0vi8EL9bVBmfj5VI7jC1oitwS8645lcIeNg
efVtm6NtsGYsoa5Ozqw1cPoXS/DKJvziWmXClLfaAcm+p999+fMVOeoN+fza04UBicEHx2D302oa
QjTLM8LZ/QAq6KZB5Lhdprq4w0cUIdLwqvPQC9KDAgu2fCad713NC966fhbNzVvh7dNcZ5bZdCco
80oMY5uHygssf/BoZyZxc92F2KKJGcZH7yoTErmBW/66bi0Gagq6249GdUhLnC2G7hHvReLAVWQ7
5noxnGpDLtC0zTqIA+4yA7FUHgNg/a2/ZAbt0qhvYXKnBLeaNJalWSMnj5FwVFGcHnUzfzZMZmoY
lpM1p+bhoNUVbdd0PLCCjAcPSjnRR0iyjdBlZFruW4C/Nzbk8d0k52Al6NOum1a4u9nOzRvyMw+z
MX11CznfWEZRbOAXc+Qvpmu7wJ03ZCbaOrtOfNAuz7H21yPhx6f16XGBvQSnqo4JcAQ/rVKQE1qi
C3X8x+lkbr1GHoQtDo0FcBlgwIgzSucgLsQrYOcLiB6Oc5PVHUKyD0H2ZMZfNmP1c58uRxXXLAOw
Ljz6lr+uPw6tfnc208w3izgkp355qkeMaouBrsKT10nofcfBmf6lavxNaWTzqlOlMjfgRP5p1Zv1
mqA3c858MrlpobjLrSQnbxbVTSO9m65rrZWj4WLRJ/bhP38v9n/+xYKWFA1CDhQS8NinB5DHIRPG
KWj8qJ6xL3UeQe/euJnnCGhBNr8SvA4Zfkm/irZPNs1iI99NrMOUwcD7L8LOY7lxJOyyT4QIeLMl
CdBThvIbRLWkAjLhXcI8/X9QqzERM4vuRUdHSUUCmZ+591wnYRpOBlMW6TqUhzwiF6z4ymFms7HB
VIIIhSh1VPD7ukFDgixC/5MYCObtZCqf5wztWJejky3cTr0t7mm0vh3kx+5qRUhGLzloHZ46SZp5
CLQ/g7nr+pQf0r36TfzuSPwL7Kw2OSfBYzYVj+6i5VGe4a8XQ+k/2TIn71ZHqWI6zaUTY/3OKMHC
nFPoFf+PgWhpNDW0nuURMca4qwfr5//98f57fv/3BwqayjofgGZCXeT+Hw9UY8+dMzPZBHzqvrds
hpmwyGOdBtqBnmkCE1AOjzoEo4L6xFEF9CK72lfCtgmpZZ3edd4YtiWaXJI4nVOKGjmXnX/Go05m
PMTzzIjRGvUOXIFp8CJzZoBUlSqJ8AxdmC7RjfndF1SJK8j0B2yA9sZWMt4WhkJVEjA8T2XMSgPf
fUVRucPQdRwQZG5S5murQK3D1DgHB3xPCJu1z8a2NbB74xUPAgQM9/+7/nKYUfxfb6EHXtn0WAbq
FqPDteX8X6qAYDH7GCRbhWSaztYTa2Ql1tJqCU7FWNyDyRHPFSyqB4E0pe2a+qQPAYxwNmevQfw5
BwFiyc57w5c7nnv0StsJUOAmGVIoeTi/bgmhZ4Wl01KwjkGc/yn9U+qSGqxnjBuD0XnLAnF2tCQ/
J+KjQYb9WP2CSKkfYLIR/JHoKkza/EeOjEWLJt94NSJk02/PNeHZBNZ6ISsrucmrYEeoqRuOQXrw
1RAyErrmYprPg158WaO/1aaKWZtkxTnhV+sDea3TZo2Utos9DIHQm7uXNlgWGALZa6PnL1NlPTJ3
x5+EvTBBt4mCx3z2kTolbYHMz7ewCAVbyPzoCLV3yP3JJa7Hv0mZLpt2CCJCPu29b2MHSy1mVkY2
ou6yq03WLL+1htXP0hO1KQU2yCrG5T+6/X+LTmQBJhrylxtx6OQMylO6z2gz5FaRyQELPogR6E/t
3znXvuMWGZUT74Gl/a299K9K+nY7cjeh5Ol2JQJS5OpmtoOrz6kBcRGJW3Fp6gATxh/kYmAuC/9X
xsY9xtfTT8RVm2P8ZMcVOOqyx3VEL73tdes+kBGyy3PUDnXL1LxzXy2/UhweSxouKTaCPmhCNSze
xvu1bJo41iMVXtmzX2oTseAd8vveuXvYYOLCv0HWfMtq4NBLMPgMS6iZfRuSWgXzYNcAxhZutVec
YNsxB/ul++NH4s3wtfzflJrjIirzlVo/7I30rOKFoDtfklrEwn/nKmbzcIJ+hMIZViHtYGpJsA/a
Yu56y9wSdGRFrdZk5G3wfddGOa5xtpsk9ZEpYlcke3HYjXENPARkhF+AcZGLQ3pLheMUrSKs/u+u
G5aTOeH09nz4cTREMNvgAVjjduxlcxog4TIQJmYgMcMqT8ZosYzuccwfA0gDF4gmPWGd7mWUQm1z
dKG7bm5h0Djm4+wElyUpylM3J/5VK+ZyUyIjCAt3QDSQaifCIuqQFA2yyI2/K5j5YkqyESercTa5
JhUKLh3vpApOhpysvV8275pWkq+J4mCD6XtZAQ/5tlTGS0MATEgzRbxK2e+Mafy2qvqDhCgH0olZ
EaIUIyme/QIMj0YgeDEEO0+kh7kGMWljEBnwH4sR1XhQNDgQzHNMKsVGT57GSQcInJB9mc+qDSHA
JJ5oboH/ZRaxYGPq33i68ZczmmIwif+41/0Ygb1HNKuL8ar8SSxqPXT0UT6WfZiNoDLIbd6QaHSz
1jzCRBtK6kaifsmWme0XOOXlViREpCLA3gdWww66BwukJhXWYHZvVdM9In60QxKSADkMv57fXPJu
ujX9/GmkwU0z2j4akqSKkvGNOjXqG/nqWTVx6fkFQyIPIH6zveEJFcWJIJuzQxtQHNLE/MPOWBzH
fD6Y5keWztZRzQxdTQl7UmMyZYj0u5ixokBTMLaQdcxMmGHrxw+Bt/Bfy5TM0oHToe6OpLaTZwSV
wfbqB9IwImpLsu0bT9vqaCLbIe7PBhRFC5fRRHrj2aCuc2zUa1meo6vSnLuTCe/KfPbCQlvsXIN3
J+i9x7z2yVAtxMOAtR3RlZku487ooOfIvt7YcAR2RFBsuGDtfUxoyMbR4+NietU1q8ZHs14f76W7
4EG7oR/+sCb/UGAjWBQRKSDy0KMN3waYug2r0HM9aRdKLmszuiMT0fVbWtRjbC0fuo/1LCvlt68x
qBhteUT6/ZRifCP4uteSyPNESYiFiuBlnhxTwxL4XzBxtXBm/9eanMiyK9JIgYMEp5e5MPAWvJ55
9zlb5gWhdk4Tm+Wb2HY2fWsqOH0TwB9qI0VCKA5rxlEgaT2TuqW6kgQqQi7CZJd1dnvSU/UxF3gY
MaY4Nt+WMKrfwHG+J8T23iIeuZoebR9mAH3aqws6KXldZr71vNqS3nQj4NXAhtsV2E3bl6Udzzrh
xxvIYD8Sj7FpewKqQY1g31FHk/yyY49Y0W3JZjEC/xMG2J3glBc66e3cGI/JyHJ/oHCfVQz1FdUi
WgKsQc421X2kxYw1muJ70UWzHX1glmlVvdA6yZ2uHN7QjBpEsjfA8O++BompDsrJtuRvWDtvffJq
rzwt8GHyoisuioi1vJiDY4BDihAvi1uH3B6STpBIZi3CQOsXu/43RIR3KtgXIgP47NdzDiNepS0T
xGBuDN0RF7ajEDky8yCt4tz10zHwyw/4Ds82s7XNIJ7SQencXgjgfVr4FhfcFurDC8G9GJndFSVi
bddPuooR8hfWu2PgxSoXkAV5M77UQ/FG84ILU8izAMxll9prNdEFsz/8dg1YTrkE7zm10NL5DjUL
BNrsRW3tXZkCfY2B3LcBW/eC37ye9TOJeJuxmQQG6cHaWud2xq2ZTmQD2937rPlHrQM+QRLL55Jx
y8hHSVO6sersPo2gO+xaPzqevDlq43rrHasxgGtKdJFewE2AM7VxD3Y9RaMwfxrPjdTKa64Nqql/
4U2G9SLTjKky0uw65gwfb+2y+BfL5qclMYUAPptNYVDsWH6e7oWVHUCApBebHaZrsPua5XCwO/Pa
VNPbYIyvvIcNf7N0r9rpomXlthj0J8dYDp2tR5MkLoxUo79mCUFypJCrDW5KD6aNLodtv9j7aUG6
OVstaTsWWuUk25qkBEXeyLJ8jrW9bWZvMLLQi3HvbiFMYREFfu/2aNOL+6TS94GtIITUVG1GxxxZ
RTTPAUnK2w7CH8jB8cfOvHODf9OZklfpJvl+zlMmXmpArIljGZbHjAV9oc0GecTuCJaXk4IvmBKL
lOuaQBl7FMD50NtksUf3NJ/GkjlbZvTjvq58cBMjIDn3ZPa1wf8L2ATDMcXA5J2yNsedjALVAe6w
abCgQ/FPyDcDKeqV+N5c5sCF73/ZwWut+dnWs1dttun1+3ghUDjGxWSkt9hv3xd/wFY5kcEl5nea
7GcsHPEWP1uzVz3zUjKOkjVdfhMY6OaJLsLi1+UPYIRwn2XVWXrLyU/8xwxH9lhz9BZy/q/P6/yY
lhDwYGSsQBbV7nxZBdvBpARvuCOiasmPsoZa2wqQGX3swwZHX17qFFuZB0NQxEewJhZEQU+COsbj
CddoM6HHigafE7YLxEgGhzCuiS/1y+y8MiK++e54rQjtCf+5WNOZ78oFqacUQg5yJBcXQYnPp3PU
CVU0MtQCxjwNoWbAQUiJhBadVm0ndyT1w4sfxyIGEmUZ4uiO1jZbC18SimrOrXkHgZFp8jTFuyQB
UlyChraK2iBFhNC6iTprSzlxrQsdCS7FVV8disCYOYkUQi1KHIoxy2/qp9Z0ewbSDV9maz4zRCOq
sY6T0Kw7aoAm2Lu9BCZASV3NmDUtoLhul0Gta0tWZ7l3rjANOHWGNEzqNw0ZpqGwqMTzGtZRo+Ox
6bbd5LFvFnczcHiP8x6tT3tuY151XtsyUV8Og+fzUq1r3557MliJl3q8t101HUbL/BFAwP1OAkvC
qj+53nuWrk2XIqrdSqzbnGk/DQEdS2L9B+eBaPeo1QXmih58TI651tRKUINFxESNqtp50+kxtyVo
JXt86sWcQsIn0rPPPwP1Rw4USlpbv6bmpIecrVjKT3Lmd2PTsxIcxr0u0gcZT0eY8WE3FbyUwByo
ln9tYGBW0WLl69wweTTTP5PdBmc2MwOrNf2F79TGhVsny088xtR1pLZ1pRk6dFvESsJ9aCifV962
PVK7tot5VUGK2sz3P3h7+ELObZ2e0Aaf8cFqu6WSlB7JTKBAje5J5wTTrE1T6y/Mr6kupQVzCeJl
M37k4Kel5fwMhgO3ErqI2XIxTbbzIyAoFDGIE7BnuquF+lKFhZcdKtk8JAi/NnFZfiYwyElPgMPg
Evlt46VbxHdslK98nIS7raMQkD1Z1d+k0zyrauEsb8oBUnsJFGHo7I1FNqHIYQsusfIhchqIAC3W
R5b55GvlaiSDNxCkc2gGDPzi5FF1nGWMZ0jDgmjfxb+MZhEHusZbJ+0nArL2Zk0dSTb6Hbxqif2q
w9Ei8E/Umc4szj+RpUIJSS2y6UTMr8dAQ9UnX9NeoYBMsffQmPiXVwiyvjgmRIUHVSJXtBfQFYjW
Z3EMVG/tVAXugFY/oii4dsmsbYxKe18yfat5mE9aJ/svHZ37MuKeXTz2GEH9Q1TpcUlca+v6XA1a
8Bk7Y34koVEC0wz0Hb85+MTyeVnD1ge/IJyMgzdUGfZnlxoH+k5UT8uAv2XvuxywvNCZy380gvR5
8DMcyCndQt+7v74nlt3kZUST2bjFvOUcKEdsReNqWEjnTtsMKJkZMPkPRN3fETwe3aH7jQ0kLLmR
Xq3a/zvYYIUmgt/8h8ANaqYoDQ6FqTy1dRdf2tzKwBqierHai0avlykXnkyxXOyqATGUMKrlVOZn
gxnqAhidgVVuSYZjklVM6dmdnMjqnPcl4T2pobtTLdTH0t7GeXlAl2XgGaUHBZExrkQR+48FKCTE
ZXTKDfHiB/zR1ZzAOMzsHc5TyqWt1d77WCVhF5codKT7bpTipPXOS2aC59EYlW0MNf+LOPzWFucH
h429K+cMT6rn/cra2FVS13aAVfVdKwaKqC74BBwPGWLjuJDaIAp30VHT+oI1b8OUntDfZE4Y9eU5
uz9O9DEhEC/3/OoaY989YBx9Hz0uxTb/5LqMlqW6O+UuGSdnWws4+qDgJfZlyBQzj1K9vCFfgslm
2zSvnCZkTghogxxK+FDXMCix66V6zeyhoV+c/zDXhR2UzZFWkm1cDBlhRS7JUP0z1JIrnJgxzOMg
3hJnOxwax4ELN+yMMot3nPD9PqPsSOtpK/G4wjj/09BG7pKmN3YcTk91whjBY+RUTzRpswC3GEz2
JtE8g4nuGBoJSqfW9TcCjJKAMhO5l3JFsyqMf6GXpd9u2vyyN2kRSdXUdy3XM2wvSFIvc9kEuCXJ
T53nCrJfXJoEMX+OzXgZa7omta5yGd50EUOXgntQHk2CgXZaji1SOk69bTp5n6oUSEY6tZty4u/k
KLy8bSKfPZRWt8UsP7Ki9TYI56CZ6M6ZSzbmfDG2oyiqo95mKCsAjLaD+btYeF8Deme06tYD9xzi
4nyX+HkW9ex010KdisCnLEhVum9bQma7tmt3JUUAvkVKIIOhP+sjJ4o1szv7HZ4rZ7wRO0kqeg5i
RDIXZgeQv4t4+ItlNsRePO01AdAFhytRGCORgxlMkAKpQGQzc0skQX+DSChTPTzxbbs8DpzWtOfW
bu6XqxJzKPvcZmzKOwbe7scAXcIWhmZQCgguFsLNfTZd6ILqU203j/lSJ2Hyj4jlm9XNSou72Vbd
s6i+VQ9syW5jbFslQayOU5xSbTyUOn59W1sw96bqsSjz8hirOiBQ1L2XIz2Pro27FGUtmS8O/ilp
5+e84C8R0xBKz72njI6YQJmgFDqU4I6lGMHQBwJUe8ZJCrC4hkohsloe4yRlQqbzzAbK9+9zP+x1
c3J3/WpVHieGamWGZ9DX7oInRBpWyraSMjaNKR+RfhbKPEkTTRRrO7CxhfGTiuS/ZgEamRe47o1K
Pug1Up+0TAGu4Vf9AnR6nCFwttrBr05GVrmvvtdj16bfI+gGhrwjFmBJ+Ml9aTzNefvlcxZF2bwa
Nvsu3VbJFHkcXPWICd4D9dgBwKtT7zNuxEsqmhCwGqkMo0cS7IgPhMBVAIcYNjd+Yzkh22HoWcVW
Tb1kPubelM73gDb119fqkwGmYhOImWsKk16sOfYlrxo+63SEAVBk+JA7+8AgOjmZVHcXjMGK/JWw
iYmv0NvEZqxrfWi6GQKZLS5cx+hTBvkZaCCXq2U+yzRhrkZzzIs33cb8RQUTU9VVcTWlwevi6QyU
gyPsOxZ1vfu05ihE7NsEMIBU7GcDTuXYvHksnLH9M3DUhkRtW6NEOi+/KoPDHhgoVjPgoh6q0ZCQ
dYrddrwiijXA2tTiWoubKrN+n5byBR3vFE4tpYRfG/vJpGO3AmObeUJG0O+wcHcVPNUcNZudYC6x
u3suAjwEnqmiNLHoZ0o64YAeu8KZ7ih7RlxMMG6mp49+MLMmnLrdkGLjRTtBmrFOi2DFAThKu36u
Zz8m5SIxd20aj3jtejcyZfOe6lFWkDM8eMCoBkpcYbk9pxPiAkfGp7ZXzDDYSiQox7tpti7pgAiP
IfVqmTDcwyR5OFA6Bc8cwaHUY6RUNLTH6cjMyLlYYBMmA6q4WT5U2AkxHXzG1Mp3v0SUj+XrNvXD
ObEzmkqGt4Y1XCqFSN8xZ/ua4ggOkimJSMQ+KliNu3FGXixzjSMhyP1I2A+iEB+0AOS64BIpkk6t
L90fknM5zMleQVsW8OCA1hDAnCgdi5H9SI35YQBnaMxvo5nfDH+FM+QTXtTKiBykGSdOjBN7NSja
mfGyLCTl2NWL3j9UaXeSzIL2CX1L5o30Y0moEveJqgyVgj2WZ7/NrzojXQGfwuf1JmWD7t1qLAzf
4lwi2WBGCyvAaBNSnWTaXcjYOOnZbq6ZMbUdFVaNfmcnTfejqOR8N9fIL3CfelO+BW3P6exQpy/5
Gzg9+2IPSHEMPPiqRGDb+VjAPesEmOiDHJVopnqNrQDOHqBMVRIPlA/5ofcw8PZpi/nA9h4GOlxy
IaKYsOqLr+3ZVBnYoiFbrrhTgX5ia1Y5GNbZYlS2whFtb/5qjTQNZdngLoVBYJpM7R1RjCGF4L0Z
qISnuX9TVV+Hk86g07UeG+OMdv1rIrMn8nL1EH9mcLOiFkFMZAzQZDH+D0BI7d8G/wk7mpzqzrfK
k2JcpaED34KOLJhPhbrFU20aeU2GiHNIGKg3Kk0O3sC7HejJW10x/+hU3UZG0/eH2sfyPJj+ldza
GPIVATSuaJIjRi3uNvbVdGIJbYgdn+QYHJqEH+Ev46fdueIsCz8CYMw8smXlOycLOfRmc0vi9m0e
ws4BWisq771O+WLisXogpkqdWg20y+S9zoW00cdb9S6thDh2TbNDeQBbJzXJQcQd0GoY96yGAPA4
1kOvq0IAwoyKAsm4LzsPmbdsqVmfhngxyQoaLrpN0rNbaNmZfnwf5Bo1T5GPhGctX+zPw6Ci1Jex
eU1Mj9loSrHo9/WuGSsuvnSJVOnfKsVC2yw7+FjUH9g84sPYVe/JClEuYXZvWVdqbQscNDPrrV8O
JNskbeR0drkdQSK7FE27JKDRoUDXH4dRUpFCDlmQJ5yzrDeOwOCYRSCdi5zJdzcTEhz0pBMBRWL6
o+fFL8ttP4In6B7XHbInteDqGrG6rOBt0JwdiSn5n8GbjStkQTtqdG4WW1CzoSXR9y57MEBJ3VUQ
P3FtC9cGFzMDwEnQd+DScjSxbyeDqZ2Aga91CawHMCIaDWXj1wWYAwpqM3/ypubi5DWZ1ergGVNy
UsG6C3MZS7J6GU9kL3N2284jNJ5qb3a2ADalKYYlgXvsS7cLlbC7nVUyW3dpzfphKW9aulooBm5S
ipi34LqkYNTjSZahQ7xQywm2GjnqcHTKxyGuhwg4QhsOJeN0xQRx4VXOUMVutMJ66YryT+stUPnN
kcIolrTD7E199QCn8sEZejt0tOromZBY5yVnDy0ekrSej5aWfCBEAowkmTz6udUSfEXCVItgWjjl
3zgV5S4H0k0Lwhg4NWfYFt4VnVeMzwOtgOZXU6ino7osNRUYdoXLhMsaASSAj77pH32L23QcinUF
bES9jX1auKkVJZISbWk9xlCl54Z9NU5X1nfTtSydO3xX2kZnDokmLR/+/WvW8+wh2ffAysGQlA3H
+7Lj7TOeE99rHpph+WDzUVydgIlbkxZOlOtAvWwm9n0LKEJo5KO5hrMSvFDMIUNiNZhQxtMXsGZc
/Bf4lKx5qoaMoA60juwBPihjjuZqjapjEFZowQmsGQvQQYtBCGWIS+rvZmHnu0waFVFccpvy2K2S
/BH4ImJ91lGtydDQqgrjyMpyp3nFPqhq60ghtW3AHEStXYtNrLdNxHdubYip2mqD8yrYBrCm0u5J
Dy6haq0TOyLztf2xu7YKbZe89drQkhDHV2f6pyrvWYNn07WRyzkPQMPqdupx3S3moz6nXyCCtpRs
XjR73XDWOPiWmKQkCH4sskeHJA73nWedu8lvD+bQMK/C6Q/lj23bbiQAYNJ92A9tC2Cj4lKMG0T+
RUMqlF4Cq8qDv3oXQOlUe1UNa3KBc4mtJ0C5Evog418/sGHpaXG7t62MiVcDJgak9xe12mXpKJet
tv3mLxDvMNkfxrlujwQMvIEFIMQegKRfonBSI1pi6L+SFKnJZu7SWCeUx6esrm/C0eBFFRYENVVG
MQwxjCMopvhgz4MV1GFXZcwyJD+W0Y/QzItkJVCL5UkW5V+TuwAgVGruQOzQVednZmrPdpNW274b
Lr4wYJrq9hd7gm2iA2J3ChpWf3Tf3Akq00BOStkn98QDrpC0lRmN7XyCDw70oepDulD8eN6bKGam
RMrWaPk4URdLJ2/BeBnr2AwTO/hAOAhuMphCASORMRd/mR6yTeQAGd0TwYUYwYxg7Rn88W4Q9l2P
3Zs9kJZ7y8EfrIcCBMbG6AfJIB/hkV38S1BMOIWtn0QZIdpHD3Rh48FmcT8MnrrNTE269dIB0j6r
n64k/6pwxVEXJpvSpv70SA2YbYoHDRRUALoxTYMnLx+mvXQy6G5LvBuC+OpJHIQIpedtm/FwJVTt
mizvFYrdzm9Ohhk8IzjZVgWR1N3wa1Ur3IIV7ie0CgZy/rWoKQ2oHa6eKG56BcYmKFlR5JwsNAxh
IO1Lqy3vfHnL1prGD3MRz23m0FUyMtzMNRlqI5VfykimGJeT3jfPAI2rS8E+r10VfV6TvbVWceJO
CU6zklFmVR+0uy9SmA3Fb2oCA5VXpLfPupuop7xmLWuW+xHT8Ubzunm1bwOSkL4XsgcbNklON18C
O49V74Pao+nIy3e16L9yym9dY9KcmSmOqYxJt1WFtWYYu27i9xGqEpe2J+Wo8h747evF5AWA5eUl
+kmsBzQ7wgv7KIhg9uwRbNa+uyMGT98WRDWg3uqoHBsNHVe1OK9tYoL/9/WzokCvluKmhHM2YZXd
Lcjz8fgk22kGzCZwStfLq8pYEalmfuq4ttoUwRdpD1tolHDR5KVkd7spPQAjqTdewFMiBx0YoJtd
6Lr8QKsfmYnn9edYm++xK5lUef5PO8ehMiFY2+ZI4h8DOVUSsjYL/W20xvVPdx5R85GDaMfnZKCe
iL34pVgJowqeSZkDGkmBQOfW33+/Hu9+vZEcTNzLweNQIq1Y6jx4YYuEEdc10fG0UaABVakXcW8S
4US99zQ3PWkOPk+wZFrgj/LPYi00JaV21jVriRoCmLfKrnXCAL1PNmUsmNz40MRq2ciXBMNgmMYm
uxJyFhfTDVFk0Cvj6k7yb32Sf2KUxR96fqLoLVCA20wPB94qg64ZLQIUE3/xxE6h/+vNT652olY9
9TfOg/5MYi8FnP8064zxrOY8jrw8RaPgZvLlThPR3dhOVIFMhjBESQCAU+7b2nzNWFGymFd1cbX6
5DP2gaLGpjyli3MsYRSnfcNMJP9jqOZcuOWvCa3t3BISVeKlPuU58VRa7f9hjrn0NZwV+wO2ZxB1
BTzlpRXPzI46Rgq8ILUtfsq8d2Aw5utIAJGPXWLU8DFwMuwCog+YxhmZIA4ugx4J0XjJTlJMbVS6
+a/l2e2+WGn7IwxHa90vLsZ37bO6dxz7kc8YLllxH2P1YEMOlz1OmhxSFjWmt3dr472axCtMwSvc
z99UMoHz9fyXhdZj4czs+xomW1VFoZzPMVv98g7jZdnNjhsWlfU7aSHu1rKKVWRDFY+MSh3LWn/K
c3UmGqHlsm9fUNC9ghvA3N86NK8No5bJ3TJ4/VPkTRVaZvnCZHMzrJT42Jx2psmsNaBnR6P1IYqX
ideUpdsHJ9qXQlPEfeMuG61Se6czb0PN+yqS9K9hfOkG7X7Hub1hWt2ifKKWJoMUQbVxWgEvs4kT
twur5irU3OzGDphlNk4foPmvudPtmzgHt7zK/Go9HGFsrqG979Jfqp1PZ8L4Y142gYnaqsGllbSg
IN1mCgs/QwNagt9snIZ3luz0QT75xXD3HBGtgY5sMM7TgBvcR4ATBPmmG/sPe6SUr12QNZWEjqgU
IyUW4VSwruehOWRgzAqb7mHJDlkLfa8z+KxXdlulG4QhsYcsMiLD5fIpvJTgQFs9LlSyuZaqHeLz
x0ZK4+aYxjGtzMM004OrxNNWLltzcpoz3gX4ug0khIzUUSbCI6yupFrzQON7EcQso+wPpbQsqu5K
N3lUEaNRncEQQSoyzjphx8kaatI9WyuOUOagZS0c09siBeOqsbUeQddFi8CvqdPqkSqxRq1krPDw
zE5Y1vHaQURelWgDIVO7RNeujooj25Ep3RepYhbI52WkRMRycClMX7HOXZ7dJufh4NuksXpTNnqi
PCgUHCxiJiyCCSiCY47LFMVcUiIIMiH1phBJ0L2QLRGQ1cEOTxOau0GQyyFSZkQmL2RTFBh6NmCH
URY0n0wQ9lyrVshmnrcpgxC2LMWfOHYPzirjqYI3WZ+8wkF2+TLnBlHqvQWxP01RdVTigKdw2XvS
vJcVhNXAgSc6/QG0hGypy776CQFEOlGKY6Zgd6K0e70gXg+G4eRX+Z9qaik43OLVaYaXksMkbKTF
72Lav7mt3522Qebdiy/L6HcCJMreKGAQU6zubXvme+2SJ6Xyt7Z25W5KmgkgHczC3h8uArPYnICW
NRB4pWThte78qtsEz/vu0h5tp/vuMlJXiUbCWY9KNngEuC12BMmbZ1OZfKCq39W1eAHqFpkZ6Ro5
VUShZEiOFZerbzPJc4aQIUYBc1IebW45PB/qoZH9jYv9jBmKAc3K81vAKHNltKARm9/ZDuSmM4sr
gOJqT0RXHzVNXW/TqefIySiJ3eCL5G6+eE9kiMim13YMxM53bppjkaKMXmhT5IJkrS7Ae8AxYcbk
AZHe5UQibTkNdOr6NE+2GpDd7QxKb9vLYpMwuOMNfs+dQ+0ikpiH3qHIKqOuhKuOHE/O6m733DzL
nLEx7l8taw6tAh65yYwAFyOj41VQaG3Xf9hwtRvTCdSp5IiIA+Nbxz/bqA51oIvGRnIloKD07s7K
tLZceSJb4sfv43PjBs6hm3h6iotHOc591zwqmDA7HRILzLzpLnLjxl25K3vUtx4z7JSeqijk1Vr8
j3Q03jV0IZSCUHS9+j+ThJC2Z+nYdAu1uedeBLEPQBVbqtUrCpiK6Ibx3A7EfBjTiRdWbQPJ16mR
sbNJFSe7EbtfZozq2YajZd8SumMRP5lejyDMY+BZaxpDDe/NBre2Cbr0KXeYKc9mQq35UjeA4KR2
xgyyq2VwG2br2ZYx+o0mBsy63luDd0kJcsmJ/NIn9uN5B6tgsLkbTT1DByLirdmUyFTanxw54YZI
EU7RkrNkAIEQaXVKox14fQhIbetayS9ORHxvVt+FuV+/SnJINkAh4FVUfQKEzNiafCpcZjWvuZtu
izjbMxeyiI1Kv5GXu9TyTRNB8EPVq/k/5O1cfUvzdpPgp/NSi6Np/nqZQYFVDubmj8h669iofZC4
8K/j75JC2W8ryn2dXI2gDJvKXyGSjhbWstjVqmPKh9xYxwq9CeRC9CQzUhUw2tfL7Nxr0OcHWM9H
NmIFgwB+IzvP7zZxIJUGUTXWC3s3lzoYd8Cset+O4cTzkBHrYae3pl6v0zgq45ENs97d7AUca11M
X8qaH/6HpPNYbhzZgugXIQIFoGC2JOiNvN0gWg624Avu69/hvI1iZmJaapFE1TWZJ4PK2aceWeOR
vlhD/AMiyGVfTkjcGLMaSJkbYRP4HLyBvGCWOJ56KShPbi/JGJKBsOkWB+womOTBy8m56RWyuti7
bzsPoZ3B8oeUbg5H8+JkdOAk2ACCEMPWzoKfZiZvurEoKtH2VRVTo85xWWyplezkOxGc5rqpo90M
Cr2ISSEvYfqZQxdaSLoprjdTACKRDALPpjUt5uA7G/n4m6qbNhbadgTVNwrefBdbywva2pmwBPU8
I+lstBFKD+w/+zIbOg2ftZLRel2EwOx3WsJm7xirekYTUi6/DxTjDCFH3lOxQoTibrWEKVwyOt/K
IcfUVu4wbJ+F216qyRcs8uJ3E6BRbdg/omPzJzJWlGYQk1wgn+tqfLKJ3chqQkEcNA79MHw2JtdN
LU6u4cAKCc6MYtZ92zIhJxprsazXyKk3AW0RGPD4oUhcg9CQlhd0sLuVQk01FwwNF8Y5JYHja3Nu
l33m8jt7yDq7GL5gxmCk7/vnOWf4KbEt3Kr13m9Dw6okUyz0TDKWL04Em0/km0bJbytj16x1wgxz
vndLrm2pMQwUWc+tmMMTdKb4wciQBqHBuaMCM7i86tdGu0yU9fTWJva3XfRvTY4JwjKIw0mCgDau
K2fOb5u8yoFRo5Ve4jypWFIt1y4hf6pFL7Xiev1riwZXRjQeEHBQkAAm2HpmcZbK3WsLOXDGsvkc
3bZueGBqtziw8OG84P46zFbyVrJVJZtWbyc0bI2NKN+p3B9QwGT39fwn4hpWftKKaxYMmDf66b1b
zknppSjr+odxERZ4GY9Ticnd3Nh4emR96afuK8W/uW63RHfYeBYgg1uEM5heDhCaqYacfQZ4XK8b
jALvkH1gFufZ1tRlHVIP8kqAXCXZctr2NYM+19mNS/M2tFYZKjRXyW3+lhPFt4MZsB4i9hPzK+83
kPLIcsPBS3ARxeW3k0miSl0QajNScYKqShDe+uS4EWkRc0ZObHqdUjS5ML7bGhqLHfn+Vq4aFHU7
XEI0bb15MoN5X9romPthPrPhLvnAtU+2IDqjyAU186LudZUDSmaqhBKl24i2EJspdvj7LPxwTkaR
62k/8T6sjYWX1XEXPyTTbGvFgJsxhg6beR68MJGEpJdvfmKTRkGWAGzziLIRvZ2Zl59WGdwy/zI8
FjUqFTGkG8jhzGfQFVYeXoMoGF4M9Zf5hBaanvmmyEEFAR6soiqLt/HcHPosNxj3Gtehs59aM3pR
y3+mnIY4j3r4mzWReISdQiNr/zDKrkuP94e2eu22sIxsGtKJicJ+nps9A3lesBwpWclIZLU09Z+O
kU5Y2Sm3FkKzRoY+YpaCnTO0WDN1D5GJLLWOgzoUYzIfi6X4cofiRSnrvUgI5WpfqmdjwKFhZHiq
y9vYJq4npHVtRHCwAZHHQ+hHhAvycCLL1sCGH62qrc/Z9FHoeQljNnerZhEfvdUuIa1dvpaL/zWQ
A8OUp+YAk8CSSWTHgbK0pDi2pPmM1t2S8B43vfPrmB0LXlS6W3siCY18JRTlPTSHCZRAtTyh3Cww
dYUM1W4bdMjDXkSir8MGCHrquknl32JQ0cZzblEJVSg6Sd/NXR3WOtp2g/5T7Hn2ORZohCRvvU1F
C0biOHQclAKL9dozs6PNEueREvgbc0VMPBcGayQdsNk6AwldQR4yZxwWv40K3NOigg8jz79zXhA9
GeoQC5tvmDIzHDX2zrm393PMndOasd7OOnhh53A0x6dsHAVnIu2EUb5XvWOsEnNpCWvMAceM9721
ELJeIXLumBttK2xxliS6L4VAvHa76lfP3hxmNQGeMOv3aalY7QweZ4s6mEvAJHtsX1KVMCOFt967
7PgamszU+FQmSYYLHDuiYnZG0YeGzeqJXLlD20sy4mPz3cuHd3pf9DlNRKIGQoP9koCbGhkEKrM5
RMWCzwYhfEhV/5lk5Ye7QNIHCyDXIivetFm7oavgwMcgnqhluAxGuzkYk36zohL1XOnyfcUOXACV
v5uUYWk/pE5+e8GcV7jUX7SNCF874hd5yc8GI6+TaTt/dHJbN0AP17OUGp0z7N92l/YVAiu5Af9J
ItzyN7q4NgKp3oqSESzuoxd4PNN60cDlPOUwmxNwqLKnfnDZOSF7g2VITQxISPZEbg3g5Taabxq6
JulehIqNHBnWe8lu1LFpfLXZvkSVfl+S5OzJKSdYhBjHcnyPRPUhoy6CD2esa3SINlbT9YLHcVN2
3RimRrJJ7H+WpeZ9slifo5aP4zTlNwUoP59MnpGgmXCZ5n2UmER49fJQTxNzvP48shckccE14REm
oVl3d2Y1G2vRsB+SC09YXHkAxilFj7U5PYsSGamIxKsHC7fr+fXJTRtWbCCemZ7u6o61tTE0JH8N
8pDUapfOWq38CemNHbft0bOrFzfv9jCXSC4rIHSXp8G2Llhcmx0Pxxwupcum1M6PrWg23cguwxWh
RVIZIjYaYQM+XL38FMXtqcIJUhUpdWqkezIFRzJ8nsEVfDt+h3Fm6MmUkfbRIRoAOn/vn7Wpots9
EOMV6q6Gf03QvG7ZVFVb0l5/cKD3CHI5o/SpteXFzIwCKwyTIpGAdsgE3TL8k3TT2Lzq7JDcMCir
3wHL9HO5wKBbGqYCnjOw0k09pKnjsms8nj49UxVP7edEDudNxo2UKTLGGw9gXtdScOP5fEQB+b2U
vr4EoSb9D9ec9g8OtLSTYq+Vg7M+2Rq/Z9TkoCrNVeOQvyCmiqCApl/Odh7fYoMIirXtH88f/f2S
J5chZmffVoHcaMbEkM8mVklGyeoSNxnOo2WkM/a/R7u1N25uXnx2J0R64NSQEwOCBnIwraPl7mQc
yzDSCvhgH2E8U4BWG+9iJqQ99plJ8ZYM5gnl2N7MkQXMgTrMhvwVESVT4XA+p0RVRLfYvJEdGlPS
lt0Euu5cxc46aApINziGktqgwYpb8j6rehdZtkGx4RA/FwX3RAJ+yPQ221PXvka37NXEBNj+X8xm
mm0Tp/agsD+xTt11oL2YM6Moaz2xrWMEGcyNCM5p99W0bCFGyTMezcfmVhyi4vgcqxpaGy541snq
VD9q3cUHdfu4yNy85j0XHsEYiA1GQ20Kk0wt4FnhCA4Hj7+6RA7XTbowRUqd9c2vW81veUwush6I
ILDm9L0q7HK3TBMar8a81ObQroLY410LHqgg8NGCuNIt9zHpwXg7FF7DqttjhgL+npcHKnE6hG76
VzoknWVI0Zk/HqNOkjKAsN0piHfwxvdesctilFauDKfnnlVt2JbBtjCQAHUmMW9W1zFMea7lFeLq
K5FntHBED0Q9a167JPIRnzj6b3oVgzX1BAVkxfnxnpB9E4+sIUvk/6Hpb5c8/ehGTD7TxGcc+Ud0
l/ftS1IHD0PuylDbCr/ZpfH8S5d/DTUuEomigbicu9pKrrh4MVf7phk2AzkcCAc4OrKD6nnB08L7
tlD5M1IgcyIYk3Zd1Q6TXndcUZoNDMx8aiV3m0673nL2aKDAoIIhKGP67mQJvjrBWBBoQMpQhsS6
JHkqeSDCMrPI8EVF2Y2VEyK5VFS3t1rCxImReo8zEakBQtg1JIyCEAeCsvvmgqwcI3NKOLu/WAwh
reiEAN8kGsw2WZbz+JseNtQaiXKRfEXa4H7hccKWzVuHQDYLZ6+9o1T8Le2kOKT9m7bwcRKHgQyy
TG+b2A+VYrtOoCZnvf4e0NPmxkiF7H0U0/Qd1DX8ECX2c1l/mylzaORMkhKk+J0CAS3rplEiJgq6
I+AGa9hZAPh7J4Mwwuy347FkKjjcdyT2GWqVNvolbhTMU/ose7gzaO3k5N1ZcXcY6RFvwvUHLq8H
Fbl4ppNtAuu8GKmKaY1dRVfcgFGRVrwjIodx3fIBj44PB78czcjzKNNrUVtwfl3jzbUOVc1eNnKQ
vFS2+svTBWkLKcJDF7QnYU/fg8gPHdorJs3971Rk1EQ2c6el+MYaojY5DeS6VCzxHaK6MqldwH/B
sNGa13a6GMjX+dGBuw5SbiLa61L5DDwNFYWl90Tj4bLiBIvkLvjBgvg+k4JUkduoN76ZAziy00nu
ZcMGqlDlXdSU98UkiUzrfnDZRvy62YgTxNTvMCUQwpjcfpz9iPP4n0yvOY9d8mSY1MwtR5yXE50R
a1whNoOrYY7D2dGMDoyvYlbvhmJ8kKbTcxOAgjHlZ+p4jyUaeRaK6OvV/Ks0LbQsTm50VOTR5EMJ
Np+Vro8Rf9WYyYfDXnFl6RaPEXEMQ2Kf4ize0PN+uIF7r10X6k5wmN34Z5lpj5nEyluqbJRnJzfw
1u2UEyaZ9BtCQGi+i3jljveu2xwj/D2r20eHidm4KwKkazafY+amITkW3ma6xeB1ero1i1GDXHr+
cRoCifoE9W2Snvq4Joez4o+50xcT7lWj81cUZTlrhvRPJyX7jgWRsUwObYywdk7v8Lay8WbsFxPC
wZ6AaweN7YwQ3fF3pvIee5S5W9sClNzcFCAIQK14EauRAE1rUD9jVOBMUCXrZydp0RVscX2I8Z17
g6DCnjk/PoXEGZutiWKesfof/u0/YexqcpmZPt4kdPISIYC8ZZ1+4jN6mFzm5BGSmLF6biKXmHr7
tpdq8aw0hkfcCxv6VWAgFbKq7pfoQhEibtmblImhBc0Gzjghey2Jnc0BJ94ARnhBxBWIJzuuX4p/
g0s2TEUiCIUXx9jQSjzHjKTI2b2KeDQ2sx09EBD13izRHZ8iYobqVG1qmlAdNKTDWtS7Q0yASk/S
bm2xzyWc6pCb6AyYbBKCmyKNmG7Sj0RUB9f0fvMJqWM9cIK6I5oU7W9vXBBMtWSimTpBzZ/8S/sF
P5M/D+tyfBiDliQ0X1/JvP+YGvc3SHMAARURqounw94yH1p3wcxLbFTjOts24eVYsOLEjWCaNOrN
2KEKX6yV3/GkOw9oAh4IuY5WA4/qnHCMioZEo366TpgUeauC8kILOLD68AwPC/Ck2UnTfzre+BPJ
hoZCtz6/9sVojWfiZfNtMi3Y/+p7UybsaAyGQVnwnqZVe5pQo2cdC8i+pU80//Vu/kss7b2anK1J
UMVq+Ueajq2tC2c9CR8wCehcZYIvueUm4jMYNDzhhT0GgDgJWhXuDFbgO2N0SORU8oq5lfkkG/jb
j/Zc65WkmPMoO28zcxqspzi4J7H1Jr06eAktQRLACxNdcOJmSzBdJV+kKpYheJHYRvjDiXDqclVv
ZcE21xr7jWzLfd+ZV+3aWN3KFw86D/L1Ds8LQ3BWhEyxOzSintl/ZfScuExePBPqaiutV/jm+9zq
+7DoARLzhiw4L7dtz29Je7fHV7zi9x43MidHrImb/xNROrlvNet/x8/hnjUv9SCasMLDQl05vYHQ
5rXwF8L3prVqqBWGsX8gwTXZODdiiLrNmKyS9sXvUzMcXeQXuYPPL8bhroINgiKWho77UNmTDKuk
tled6GMKmuBdMXBb+TKL8VTsWN+nO7Sp4DrwmSKMstY+wsuZRlwZKOdvSYvgTEATVherTv/yav5F
tk9iGCYfchNRjHfXftCPRZfd+aVLoYVrLuB5Xtm3IEAHPzdypdvjjnB5TLe1V9CW2n2z4dfDdCIR
pNkVO/v50szB0TdVvWOgA+WJzN1lE1Xx7xyxF/bi6dVJEwI18C8qVAPjnO04ju4LBwS8P1xR1Ydo
H++Ib3zLpbeLK1Xs8KewjrP5+99SdGlf0p1pA+4Z8r1t1EjPu0puOg+rSJOXiITlP7Y6xHMAAdkR
0Ed8JlKkdM76sJmrYD9YFC2QfvGBiQjocopDxpWg8pQySPazPLArRJyWNkRnS2abpPkZ3OWfz866
LbNfQULlirYHgZCEa+k3PBvgMCn2Wrwcs5es27EnI614DjzeDIFcN6R7V9AgaQNq6fyKPkcCnLnv
LuGKN+VduzOxMF4rtO5u4Q1ctwSnzAC/lQE9zI5LdsQFsqC5W6JDofNrgwU2ZGt27ji6YmGoS1Vb
iLhcPzmOrTM8JsRd41MmbpUqeWM0ZreDHXKoG9gFQd0E4dzBOZLaeF1GxWizUW+9GpYXG2EPR4ZK
SZEzamskmMmYtlbXv6VZdjRSFb0HJx++wy7XkXOcj34R5k+tbbf/isy/T7XKTtHXAO0CxzLWUOQy
4jBK1s2kz07Q/mrStFJUC8UGYw+xVlV81k1AmijOA6eTAnlIIjalzK6VVgUMBVZyCV5bcDRviQY1
yAtvU6Ybd7Zk0i2q8i62YZ76ekhuLDC1Y6S05KS0zSk3ULGgkUgmEyWra5M7EKMOF6I+4E7/QrMf
8HeSL/TqEGVYNeeNqXjFtHPI5IMQsj7HmMNCDW0dSqefnaRbPPeSFn1Ct6+q/A7cGv8yTY9tWY7P
EO1c8hDR/QCwRqqfut2JFMyLSedzRni1rmRsXIqAmofRqX1qG/LOa/1lA1OcIixovmKi3w7KvLYW
BSiCJy7FGGM+HoZ8jcx4uVgmLYWxzC96fLghbPLMeVsIP3hiRIBFeQzOqlF82h1jh8M0DVvQi6HR
59MuYQM9WdaynnvVnyvhfMejcvaGnQs0npFzrlAArZTv3Nst1JS3xI27B5YpyaaximEDUR/GizaL
pwTJfJlLTAlpUD5OtMVNAdpCCjc4WRO7VK+ZeAm6LjlVQnGSjs8pXcwdSZHOFRPD0dDB88JjeFoY
tRUi2hdssslSQBOtI3TGuCv1fYu/GGsYiyuMSf+ybLpz5DCBTB9VOCokPje6MvShKPQ6BibIv1m2
OPbVLeyGMoTZFhqgK5KKiAlU9O3rT0kO7oYQ12NFH7mqujo4mD4ILdST8SavCvbubjdeS1c+p20Z
nRXBzmsvTj7ajPUQUDd6tgUs1uz5fM/OYajWIdnsWrnrJIOJBL4/W8j5HTzJfZBqYvr6fm1HDHKM
64g7uMrFuBMR0kunyL4HtTxo1SznrOKc71NFtPxsb1Kk1O0E5inx+UhahjcT7A2SkcUt8LU/AFrN
0S2Z7WoqxZ2oJoUSf3pvK6LvJH617STLDi5CVfgb2y/7Pe5ZNM+W1zzStzJ3dcD+dmb5BZ9k5HgO
/Ot2McwvyDnlqYTklDmlvYYo1O1UoG8xGgHmPusdbtRrZKECGUznPPJe3EcqYlyRiDKcq5v7weeE
jdLY2cTNmcfeHGnu8nky7oMSQ5bZtachT65UYdG1iM4pOIEzjLD8lFJs8/66eyywoTCTz2gsnmKN
oYhwDwgXEsSiGuw/s6ATSU39apvtcErEO+GsCqbWqN9yG7xCbkZYe5nIexE9iWn1l94mUw+/8RqF
W39wg4z+rKqPZSX1Zeid6UGWCfUMaK9kohxvA7pMnLPs6usRQoPDirI0neE81N6e69C6iNHvHrGg
H9BOHS1mnPYiqk8zIebww/O/8R45d6YBlQBynNgPt8AwBozZ6FcbmbYBW++JJ7WUP0QBNPvALjaY
GtVjJMvyTH42HVLdrBWjzdfAqEHAdYTNelU+7+S4eHe+yQcSBgzpe/EyhUPb/Q6OeGPh7h9k0Vah
8Jmyp/ImjCcJUy0osmskLv5cx3fIzX76qBQ7y80vdb/Ed97805LN+WBUIix1YtP9MmdIKi1OrUHO
j6IEXi3q5umqqgeGgz+zsovHyYjp0oKZqFA1Im62tkYe45fqs+c6gNLSBB2CcANsAHcnN86xzH/V
kmd7Cr8MO6BRXvPlFN8crb7sEcJQ/65KOx6vQVafcmN4ZZ017FPf2ZmZCo7WzcMYIBGnY8vWdrEg
OYAO3FPUNXzkdn95P63K1mYCmP3U3TieXDOlJO59b1dFjPYS2xjvVJP8mW7bX0Zpm88QHvCfLDbT
8Nja3yibBwnpaMXoknrRbVkx2mo+CAN+12wu4hrTLQ2ywCDIvjQkCHVeOwhg1jlD/XDIHPvOrUM9
D8nj7JWP+GMQjqJmpiTPd4SVUF7/f6jJsO8mSBVdjE2XHGJhsfNmOHXFfKi2vg8wGrjASDiL8ZLe
VqmL37To4LjL+t4xz71/13mgXCBNQc5NH3pvCO7++6wIKOGH/5ycUkuUWMaL1fEPIDX+cSNtIab4
69I17C3r7y/L5qwSvdAHK/XGo2mjo0wSwlONCmXpnCCPtbmFgrg4IPouqEKX2+5qmo9knmxjtE7o
fOzXCvvTYt4EKGCdnzSi6mGwH+PZs74pjWqrHo5ODSvThCUGIo7P9uIEyz8QxzdwcKzZ7avfLsCS
3w4AhtxWtA/FnL02CyG2iwmnjM382q31R2ZPhHJHOCEr72n0E3lcFqQJ7viNEvELHJS5E+xYVijc
801WiO6wjNl+EUoe8SuLXT/aH1PWYunzqiMVAxGdtfk0akx+opHV2fMZvYrR6je+E79ZEyxXu2KA
ZCnWVgqrlAc6BKvX2K2pNrtVnzNGWZSb7bLE8OGs1M/JUKNIraKecZRq0Y/Nwem/L5hSN2MF8t8K
YvuF+LoBM9qQnlVUHevCwjNooMMg1L3dDBM5SabZ1fyU2j3kBvu4KHNuGe0W0sY+mI6DOFioU/aR
m7K+u/FQzAAvawWZBQ0xE1rLRqLOpPjFLTI0mVN6r7tewNI1GIeI8n0qRn/n+D+9y9WCegVsnhXc
B2MrMRWQd9UwB53L3gWHhFmm4c/t8zJ96gujBhGdf8ytNu6bmsMzmqKzHsonN1puwtzJAWea9mzN
7lPQaXGy5CerL799fzIPpYhBqDB3Hbph35G3zSIfJp4dM5EvWxZ6xP3sAqbL17mzGlR5/kTIMyss
Z4hPXYL2uulFcRys5o8zWxdD/uLoKtmWE/1J7wTHKRa/ToDSnhWTXEdB3W+cfmLcWl2nyB/uc/Sh
OLN3TZCxmZ7x7MIoRNSC3J/oTzJNG/kZ9bFiWG2alwT5Ndk7W1Hge/UlghME20lBpAsWrWCG7Eck
Otqh8oQ4yucNv8vNIJym5LMX3pvhsYSB6o1HMaao72O/uVPD8Aawjw5BbslhG768AB0OmpbiWWH1
pPEV8dE1q3OmaSbiTrkPTn9ku4zBrs3OSg/f7jj+KwtAoUySx3vU3tPQD88j9ezctNOIqVI867p0
CS6T9lmPwynr0M0DnB2BzBCbWQzHhjE1WoUOmZUYl7vI587Fti820klBFIrWCr2IIAMMkujyJ9O9
K/FWrSfcJtmQ24x9LQNdquufaEi/BKiRsdLBoZwaenJt3IKkjORf56OUQafG8554lw5ZFoidz0RF
r2XftztH+8OhkKwCheei/fdJqyhsTh43AH87ebsJHShaqkbh4ctXvf1gzgt5IpJBt9+67q6by00/
9zIcGFhex9y+V2PqPJGMxjp2XM5V3FEWLgfVeF4YLGK676VfbS3AiAgckHB5+adNrXBdgJVT1Un9
KoH346KAS9RxCa8QPN2NJtLdar6d48MwHn38YNRS8TEQyRY4zP04JghKsvnKQpipUIuzxYjc9sxy
7di6JOdS9pLa3EATtaRS69ykvU1nClU8I81ZZ2m1swU/1qkFU9euKc5gPcis5N7bQU9ARDPZ9T2w
tOZ+ynHXerH1JDSyDifD+aDTKD1Bv+P2nGcbNUJuntA0auCa4n4YKnW0ywcyXwm7NW82rkbfFvj9
znQUuZVL2SNcfvYSMu76HB2WV7ifssrwfGXdEWx3ODNsP7h4IBaVqROtMB8Xs3gzPRgBMs/35MiU
yOFZCtyKB3cpj7Ty5gGSsr11tPqnhCzOrrTFwRjFbhjZcIJcYgHpTmSR1fjPcHZOq6JEIWMHZ63h
y8k+uqYBDx4ij3Ed4Y+70FD5YRvEmnWDII/aJoyQRgqnYENz0Xv/tJ0+MRrS2yXp1y3rpwuW1gfp
mNUzZSVuWnFGGoOIoi4RXZW63k99/VJqwrTcOeDEE1FySqr6J8UUD40HgsYwYajIbe+BgUF8VK75
wRaBSaqZnLO5aJ5dC9sAsvhqNsd9YaijGsBdT3F9nSNx9bve/Z7zc4GS1coXFsrxxVF9R553f48x
GzrEaL0xC9yXDLpyPJ7M/wH6tq48TN54R+TdqWqywzIHzS6m4l3jPfToIE4221A+KNo6mmLYZ5bQ
D4oitffEU1cM8ijm/GBrmhgx2hjek/iscgm+b6DKUJPqHlykB/jYNTKNCPNeHcBEMIKN5owAKxXM
l/++2FZuhDR9/d7J964C2Da50J4AGSdHqWKeVcXYJUvGZzdqwVx0hyoD2W22Yr64sZnhXk4bekFW
B02DLCqy5zPW8Z2VI1fz3Xi+FrY5HAQvsINuEd+S5FG2qvTy35eobXdR4Y4HChF1zsoFJVSGJR6P
JQE/mXdQCr+9mtW89nU8MXov7rE3RCed6RfT7Wyi1IfLDId97zCq3ROZ8Gc6nbcrJjJZFgNLZ29m
zSuDWy5C76TjOvjUuplXMX8i9dQp6m/CYjaw2xudHgIz1OKaKIqpobIcb8NmAAUbNKBM5h1fnDtJ
ztxc1EerVi2jYfioDvZwPFkAEQ2KTTzS4zplb5i08zlCajGMcRWic7bh5JC2HZQwdKI4eHZgrT7l
htjgBn9HNgCCFOfVsfXBnHgrUpbMKwnHAGd831rNCyGPEYJQDh/6dvdmih+c41BE+aOY7BiU5NAx
8AJ84AAxnCX/OxV5zKTZJm2iMbIt3oYknHLn2a3c5xlf9jqZnfiY3pp/c6xOQStSwASm2CoH77Sl
6jj0p/YUuGNFXHL6kybHTJFWuioh+3gFdLvU68wDZWsT3pSgslw2i3Sel2Ccn/yZPpldsnvvdZjv
o1YfIpTKO+1P83tn5s9EcogH1zph6emOUQN7lOlfs89dDqiknoa106Ie426akKAJ7MxukBwZDsdY
rYB1B/ge3k2BtmXi3kQPQywmw4n7XuFCCms/vapmSp66UY8g4ED9dvaM8jhApsu09IeOX+wDE0tP
J3UZWk32wvAfxZ0q9GuN2ujCt9hbsvrD4ZZvAbrdBAfVdC3KOwbMTQiRmwcpG5Y21K6JBNe9uUBk
0a1sEsgr5EjHuUkxRTo3TwDm8a05s54ZluhtLG6Jr01CmozCSWp1fDE9b3qj0eUbVptkcPqdlU3q
2WGlNCZ8tCqTFzfXbHuK2kPBGWeweLSA1XoLuahwYsV+X12oARCz79qqR5MBcOWWvb18DrODZW14
XgTpgQnzvXNPzDr0abQsGeLmiD32hoA08hHnPg/LRMZrDXPyGJGLvidT55RhpT0uEcZDJOdEmEQt
XtrgYU5s8VHX225w289gGVscDCbBJXbVfbaAtnwc956ATpMBbVsnGdii2J4mfK1CfmJiB4M4+A/m
AoXJWsAoTZrUZ0NWFkleboIYrHbf8Z81edt8AMLVB+nBTZkI1bNpObhqvYVmoEFa7rOW0ILHrzcm
qrI6+rXI2fDgsjMRmNxDkQD5Movifi5VfUdOjPkQx86WMco2kFH9HI89XfdNd9agu80aL3skPd0r
rSiDycW2tn9G8Gd9QLA/sXL3noUyXh1tvgWW0d0jYYKeguen7Czv0FcoS0UUZKe6A94ZSwJm5dRc
lsI2Xm4iuHXv+L/t7JmXIBh0mJWSMBAhgBOO+knhMaEe5dabM+OapgmHRJedpzHDaYoY/OqbXIvC
b1HzLdjJHNzyy7e0LLEWMJM+xha/dco9lOYVnCVCJzctuIE1RguUFlk0v1oQRlBFdYZI7v77EszB
ayTQBLOBNUPLJCmPy3VvoGilkvFD0IJstpAuHHMWCHcRaG8ScaPDOBKTg7spQ/GAGsJgDbyph3w8
EC9y8NlAPfJUMCGheWJdxMK9ChAQssLf9Ta8Q0PzfAx0ggd3hj5jDb8olLqnOoHTx77pGDupFTpj
3XyQYsDOzvfA0vUWFSI+p2bU/rFLFwMQ9a/2ZPGVJiSok8XABartce+SMbStqwz3Zmc0m9Sofxhz
dMcx9+sN2r3hPgZTtJGYtnboQLD851b1wscfHq98nm1lbCaXh3HSeuI5T/KDKCrnQeAgWmWWE+wQ
HFkXC9jS4FTByfSPtjPbF/as9Xmx5n2QSmRZPndobNiXxO7/ScKHntmf4W5p5vO8lEFozyI40FZi
q53crznz7K0Zj4/eyMtmuQ3DQoWx1hv0l3sb6LQlAAg/IxZAzmDjPFgg675R033nXWxLNacBlTRq
ViqHhCkbcp8XCulvhZNm1yqqRIgLgk3sXdo4gNxAB4VWa945DWNpiga2tKTo9P/631SOCMpp9h48
PR1cltOXATDRyuzuq8SCpWS4aC8EvKuuSx8gScx7qy7RAuEGplG9ijmGCtY1dCOS3FwBaKpKgl/p
lO7j/xg7093IkTTLvkoh/7OGNC5GAp0FtO+bXLsUoT+EQgt30rgYt6fvw6jqxlQOMDNAZSJVISlc
LtJodr97z+1ZhDGMMX3E0rMymxB0E9vO3Wx2/TUR7XC2+viurNLPPIK7Pjk+OxROzEQEJ4wDjblN
sYNuXDs5FpVCuU9bHsK4AuzaYYI6+nv8kgNu0px+4rmIdlWiD9TU4sCz03za/ebwk+eqLx1sIuZw
RDnxLJyUT5XqFHIAJC/5UOr02TXH4CnAHoo03zhsl1vNNF+YGCgszGuQL/GHjChrGwJjiz/Njjay
icUdTpgDq2u8afkIIVx9g31Jzx12lJWnRfyElmSRrQefaFrZ1ZduyLkrLnbk3beaOdzvPY4vAAhQ
JszYzZzts9HUuJ+W/wLe+6qHNj3sZsmKPljArQ2D55WZg8TQRCJPJtt2Ng0hUyKyi32Cn0W4jCWy
ENRtALvOaqobEiXtKbAFv07zCDWheBB2RS2H090KEKEE7Mi1znZy0GZ9Vd+9Sn91I7xk6cQYjKzm
bPQT0XJeyqn0+h3q7SFSRvvD7bHSGbMN9d9lNVWRLk+6KLei0v1dPCQGGf+U8DhunMSGgWnMp1nA
oAniSq4tNYenKkTPbR1wNPRPzqdIS0KuM6pv56dolg1qcEqcTrBHeC8brCbdWL0zQigvOFTqnYEw
ekm4bc6pabo70TfqgQj60S/qXx14lo+6uMlY8p9M07sHuZrcjlb4FuIEPVJ08WpUqiO51LXHFHT/
pu/hIiRNI9Ek4CK4jdletRXU91LYnzjYrSczbI+Ui1Q7u6y9bVJ1/lP/Nc2ud5Bxnqwso3yuSj0/
YzsgOVZ1N7ORVTuvnaP/R8GK9X92nUiXg5ZHx5NNN1/wl64T3jzDNH2/PLiCeGDtLCw4hXifNaLe
1N306s8R9GgneiCpz65xbn+k7IfXetmkBgQBLhyamYKrXAINIwyocd30FlwV1vbf5R3/699ae9t/
/Acff1SKY0UUd3/58B+bx/98+tt31fzt5nH39B/Ll/7Pp/77F/5j/1Vd35EI/6+f9FQV/O+vn/Jv
35ZX8K9XuHnv3v/tg23ZJd10r3n0Pny1Ou9+v4Toq1o+8//3D//29fu7PE3q688/PsCZdst3o426
/ONff3T8/PMPSVHJ/1TmLd/+X3+2/Ih//rGevz7ihFa9f36v//6Cr/e2+/MPy/+771H4ElB35sCz
WHpth6/ffyL+Tkck9YTL793y/aUtpayaLv7zD9f6u+n6vi85onhwPFyui7bSyx85/t9dZD+Ub5cv
c11H/vHfP/fdP6tW/vlL433418f/e7efbbp/qWMzBfry0pHIsSSwbeH+pbFyJuSEJ8EvQafAs5QL
ArorkQ/asVl3yj+ycKkd7cxYTc30vmpfi98b4KSnlcHWCWOPmWYURiEkI51jVDjWqpvCF+wJ2bHr
gi0A6EcCceFmxkECYvAhZd0OyVz9yB7cYPhwdWWdrNG45wvOZpEeZUdYzV36dzKf8wZkmkNN/UBf
+e7KM0jG2qZ4ahokKisL1+RBbU2iuPLNd1IdzCHwUyc5t3XM+kNPCJvxGmG3cUrml3Zy2zex+8Cx
iTLaJV9p+PXGCCHH4JiCpBkCclb9rZyxEYDfPpWu6azGLHuYNfEDEnPnPCMDhjgW771WDztJSdAK
BeUqFdOOPDkXDmlqPFRn/CfergNZyuEwCMl4Mn0CO8sjN1igqqP9Y5HrI1eePN/9FvWsT1rlrxjj
Pz24GJz64++2LX50Sgj8GLO3FmBcMrYhkShuGS+wq3KDmwAnGM2t/TbskAjhFOd4N7e5C6irtiUx
swFp1Zp/AW97pddmXpV+C0dvPLUmDBCanUBrDT8a0rHA6LISTgDqLw82tZ4iexNT/bayg2LY+EQU
+hSZbMFzDOkpobNuXYA2brMIdX18c9zjFHjvXGouem62m5omPxf0RXkl2KBgIsnYgQrWUTntitD/
6TsLjp7IyaGL7HtCOCBYijfAr92quscU+5gkoIZg6tLWmpe/tA+R3yuth5Rt7OJWA26FIN4EKEnl
nLe7AMwkFhmsGkuVEJskzF9Ve1ukRrEDpocLOeGHHoN7bAWg8POJ9ICdgh+9Jun03FDEaJRFtA6s
bAZHl546C04y73B/LmycbYUHqaxgIzlgM0DiisnQEJfNK65Kx/iqvNRfiVPTDa8RzLUV/WggROY3
L4Gc0k4twnfPdC/6VZbxZcYBctTDdIxB8q3hVpkw8KOfKscLii8Ll73i3aYh9Ook9dGtR6BiFUMf
ZkDSpd1BKTxGQC9jr/2e7egaus5h8HeZGYVHylPKSFJCMiIDcO/+wFaOJyiH391xlxc2YHhzcX03
QP0DJHUGHP7aNPLoVHnR1rKdt6m0COmGBrBPg+NNC5K75h8z69Uuj/SxhqGLOwQgu8aw6JnGfpw4
2qN9vkRTeOkjl+nDjI3KlzumRlvt4C2uQN4QBPTGXdkj76dL/HHOFkleE9rtvNtZMU8b1A2gMGz4
S6QlQw5taWtbi9xH60hYAIoau73tDulWWDLfurGRbmJqi0cRi62RnI0IIz9Kphs3R7tdeLhcTk2W
3cAu7wBv8BBtJ28HpMjC4N7d435Cvzj1i6We9j6FGhFcyhKaRoIVf21cvLEwrtF4iUxl3aSpPrVC
t4c2z06ePcJFxU6P2WXJQdqP4eDYhyR56ljztqbtqWNtccLjJEV/I+GwkYAWtcqPpIGhkEqwWoNG
PaP1QO2xZqsTDUCnZGAO47p4KPs5wExU7ku4oWer1A4JgoYr3s1PiFacOJrc34Ryui0KWjvqnAp6
GOK9M4KNFiUVJ8MB+hnMIvu9TBD5dBVt03G+5S5meB36R3tE5ZUGlMLWwd1BNwgbpwJLOvkE8uSt
fpmDCjqI+0THbLeWhf/RmwQ/sWo8huackIs/dFAEouWXgveiRz7JP0AUP2PRfACuxWQMm+VFGBTU
ELsfT861YWceOtadcoOrjVnaTlLixmIwAfWnxpMZuXg7nzhtt7dWH/WUoXQ7s3OzM56u6xhDg3Ns
/UmY0N32fZCdp4kdmx5xoxQk/wj1lEwD0SPZBg7Pnutv0shScIMbg4SLT30A5TtrRxZU5DxVLawL
bgGmxZjbDV/q27TyruHsXXpt6UMT9/dL+QCcqIR327lkjIC20o1vzcn40c1Qcu2BlbcvgREEIv9k
sjMf57nGuIdvO8DiW8iCcVkreOrRWSAc1R1rjtXYH4mqWwO5NId/71QesXcePOMQzHQ9aQV4C21p
IwpUivkn18XSLySL217ENArZPmVw+MTwIW0Ku37we0pPWmlvU8/pAS/P6UbioGLYGbZOtlVN+Jyw
JurMD/fpkJKuZEUbtXUaDU69NBAc5DC8Ja3gUOAyaGgLbgpiMPR2KAc4ABjNUTPdqlo0k4RYbtZQ
Gce5i1alcNzLYIZVNrwTa8/XQoLvKdiwDs6t4ReINpggwi72t6qW76AypsWkt3cQZXHL60tWYRfU
AVTFaN4bTMZy91pLuoES8kN0U6BO9G+p8T0GNm5EjHtjMpSgx6xHjz4Bpm4adIJ7IoQGJ8zxXyqD
3p6KCV6/FJxZXvwg1VDudMG1bliHMhbuxqkEvAkHIKhLX+6FSoqDJ6LhUSr3iSC2R7AG04ZMQ+fQ
jKzj7QyhtMBz70wYVjtr3s1+b+OP75wzK/OedqqOYV1bnDNsULehy62QuvMmRRx+T6TceqmW75MH
QQkLSN6V+l10BrHSbE1k3n+iZGncOiqtN7NnEPRnHkJ3VD3t/N6tNtFcmtsCyxhnfnEYbF4D8lK5
Dfn3Jqjfxs7GTZ1w7gWMiGaZAhtSZnKshrK9QOUHIp9SpeyQWx5AUi9In2to8vTpTWCRgMrbGlBj
Ow7WcY7L98LFaA0Sm9hE1cKDxv8dKc2oLRkPZKv6y4R1clWmCavrEOF7Uc2NHtNwB5EKs1nvvys7
IcWFAMUCT6B08Qpy+4fkiH3INNwCZgT/N3GmE86A6dgCwpoS/roaWqyoyJub8A/WCnoVu7iKIQuP
h42bEeoz2g4aEQgLst62S5zEfAjy7pvoen5Vgf3mz1DU+lFi22sKHMVjZB4EgUAD8TCwA8ExNGMs
Ek8IxhHusLlOX5seRSHGesYZGFNDOrs1bHasSRSb3BII2YduQfeGxM4B3iWbM9yPFpwbP1+8cbE8
oKsgXXWS1S5AXCMRHPzzryi0g0lIYJKkaOMAgMx5qHBIz0DwDl44bKdG5mw6JOKwU2DrmZ5TOI9u
DSKhKIGM9EP+4DQFnQdlrGmGID80IgseEOyp9KClKOgptQ+LIdh58/zoTSH5iDrPDmTHhw2BkTMM
vuFAgVZ0yupPr8LQOWPYP7nldKncyt2X6XCsrLnHaOK3J07PV0cPFw4p5U1bedmdEXHrl0A8Zlhf
Zs3znzAozTO6o48mq8cDgHAw2TOlqSKYb4LBuqnj8kQvSXnAS7zu4JwQBDWPEBEezDDzz77RHHM4
n+fCBXKAsFnrs5swt+V5S2Yrb2EPJIsaWpDkzZP27Hl5dMCzihrqwMUynRqUCJ6EXdZHvCfNdgId
vqFO750Xahx0I49u0VKXZIovSmT9BXq33FJTe4YWQq7SJhqs3MSgUVB/tEOCN84ysk2f+zSN50DX
gUjDJXKaS6dozq7wXiLnN4SCjdu06dLrPFFyjGVYDxTUZNWXOVPDU7wOQTUCVewuRcuoGL1Fr6i6
wwPIPqtKjRfVEjREQ+AYgejVx7W/IRxE67zd4F+dwDaHB/jE3QL7eqsSuEhp7wLXYD5FMtElJFwR
S2Sq5jSBvQYeyBLnsVvCXxup5ILcmWxBv62CnCg2ufdpZ00H1wmaHdWJKwl6h60D24eGlNnsuzC+
HL2eDBwFOeYUu9kTH1Ab0SYFgJL2Np05x1RGmlGnZn3pGt9xX3+xH6XqjZ8v7hl9Us9xqr0824xh
fejhMABeShrIVsNN04WcEfKXCq/KygnKXwl9Epu6QZ3F39Ud0LipvGKiv840gTWnMe2N6NLpPb9N
zYlmEbVgcUpro1mdsDxvIgvhzmfwtkGsZHkt7d/ALLanof8rdyikGtzpPlTyVkUjzCljeAkbUgWk
A56DFlUzLBhXG2PRbcC5p9sq847OtHggwScZ9son8EXV9GoqKApoOhYC1TzK8m7iXGYbxLFapdOt
GiCOJfN8O7l+vR9BRvI6soskHR/KuH+cc6JPNfQDOgzSjdeNTCjK+NgJxXmIISk6fe8zRTYnWH0U
Zi6HyDPe2nUV4BQI1LdjiEPlsksmqr6kvqhQwccegTDZWBOb6hpboxJyy6F9ocBZHZDU8Iz/77HT
Y3YlpA5NNf12nh32iJtBYXUZBmjSWPd2ph3dkJuaGHqCfgDKB+wWOfVZx+Qzg1g6ADbYe7YQSZdX
MM6uDzip+p2Tg/41Bdg/GrIO/AK2EkYrJawc0kfv3WAFg3VgEFkUmr/P+cKt2r8MI+mMduBn0BlY
H8DpKIkazFcI4MHBmkTaliIcujsYz0A/C1+Umf3CfsIIdDn6x19Jzn9Hw7Ct7P5+RgqnOqJR53jA
XY6Mf5RMCEyerLb723VHFtQr7iePpTihvMiufidF3l3DeaOcZYdBfJ8AlSQfsQsY0YPf9af11E8f
7WR/G7o6Uyy9hCmAAxg0DAivVWxpYca1kluIaEcFfpwX9QuZJScqXtMToMWLDx55hjK6bqP5vieE
uUatvO2r1D4GJcfQxOzDbQ4AWMnaYLYcnDJsUEcS5DA/qrs6M8IVRhamK6H9oSyVMnbN1oPXsMci
f7eLtCBe4RfA3NhMrTN3AxkRhwqDK1T/9HY0nX1Gu1Ru1OWhjxEkSIc/RbO6VRmOwyJ4D2rjZyPJ
woxT9tkDPSL2ktwQI+IUIdpLmKmn0PAPtmte2071By3DBVDcbS2j2VuJ3rtt9C6dujnSlfpjpBB0
ZzvjzzqMOMn5PfRb9d4qCAC9sDjUCwNeMs+9ImdEE1ufUcB23o4ssoLxMsw3CCYPLpQYRYhShsgz
9eLNTcBaWoITZ744EkHq4MJvQCkbhbu0Hpn44cqIXBEaSlKRtdNNO6/nUryOjXMLVs7c+rW6myQs
TtG8l/FEwUIBua/IAUEnXsMOFneE5b/jnBQH3wavPVt709UeLVI63y4d6XkVhVhU70YM6GxbIzoR
WWC7FMssx2qqAvpinQySpbd4qZLC3PfQ+jeerL9R8JsWAYr6CHPXqMeyFDY3pjevh46lzoJ6Y7Gz
3kuEJuIjtD27/edoqfbUsmclAxq/ZVmU7msKmMPWlwdPA9DQOyeciXvg1FgjSp/SWUH5q5etfVL+
ZDp5K902oLyVmQK63dqA28PGZVXYJbH5BHDGnHr2qSLXWoahe+56KI6O7R0nsxcb6twqqgEhpcUO
PigWXGL4MOqMewV+a8Po9LFZyP71Lo15MXM+PgLD+dWY8B3cFMCvL6i7pNExmklq2Pm5L6NPO8Hu
UCbIHLN8y1BpkOG+hemCqHaZOMkBalZA5QKeI5znbfUCwCZbj3IiNxY9DD7iDTCKlWQQu3FaPBT4
LBQXrNXvFU22DWjS7e/PEG0FCC4iPBkR7zLJiBgkHLXLmM0Oaf0YKAolxYBZf+QGUqH37GsUlp5n
PrvtVp3Y9N/UcwVhyGkf5nbWzzkg6h3lUotnTq11Jbsnm8yZSEHkMh87gWI+J0HD89fktEnOAK8H
VUZUlzXrxoneGsfdQbx7gR/0kc3UTC5t9f17nifZRudU2+U2LWZBeWVHwQrikWkr0dC60oVw4mac
VZy3OHMzaNfp1SfvvmPcTcavcn/VhiALwP2fywGiIZyn3PrZ1m8Z2cM+SvNNg4fGw4/NtDFCCqPU
Zl8U0V0I/uTqjsW+tOK9rCyb3Ub9FOVoRF4d3ZGqBozcpFi2xDJyG3Z9jnUob0umwwKrDIFoujdf
aBDDw9AnD5WFGOPH8XiJnZlZHEZCQhLR1pv7ZD/5eO/HenmEOkQxW8oxsig8eNa19XmO+Sll5gmo
xp1BmJuFltZjN7qZLePO9UV8Zmbn78aSUNY0j98gWM6TQbKNSTDg7sZntsHa1oYAHhFvsFAPvDW5
hL0zx3cjJUEhih/gDqKZWaoePY2tM+GQc2TfgZxifmRQLlbCcmLc8AohAhw0dFtSjB76jMNOa+pY
y0XrO3AvvD1FAcWpNY5+gv/WCegOtGLU64Z1fkc1BsY1m2ifOzEYBuuGt2rcM+nfdGJq4IUBd7Hi
A0+wAywJdlbjK3XMMVk7WGiptjm7OdW5y7B+1OzqFj/eLnc9aFkQ8IY+vavSkYWVb8zfzAOi6fKd
RO5yNOyW3vVfnRmThE4AcmQRrHntIWvyHPXiBSplwhzznPY1zZripgSCFrqp2sumvASjh/03Gu4J
nAALpmazrKf4YlHfMPTdl10txieeMqAOQtmB1YdFTUZt4+bZBQ2e+gQhvRVP+/dqwCxvMb2H2rpT
TghFom5fddZ/MwtEYO+ya4rqs+uCBgMjnoC5ZYtbKLnFM4l9HCl5LcBIsjnH8dcNwWbOqI+tJT93
qMp13qIr+QgKkP9gdHX8ttJp/B6MbLwTmYlFvj/xkLgK6g92YYInOjCoAzWodxgs5C1ZVCdz6XDF
JbaLTZdAANH4dTarO/RtDJsjjzG12C1dQ6xlQK9oCAbjIPLqJKeif+Y0cohsf94kApTQINPvjmuf
aqwHrHxsa830m0sEZFjbULIYDjvWHwzDHFgYgSTgzVMWZNvEeZ0RZ+bxdvBxGQF1tLGnlTl41BDT
gB5jANYwXWnFJD29fDTGzptpVJfYV/eZljidE22sW9oHKVa7KyQPy8hC+SD6hGZa7Eahbvyek4qs
iP6X5dOYC3ptBKHcycWy2JLswRxP9ijflI9GqRHYfaoceDgCdnqBxRZkiH9m0Rm7IsOmnsmIEpVQ
bCIGwAdnXmirSAywT2M8AFN+E/XvsvZxHyXQFiFpcfdVdFHaBsigvl8X91mVdeQXx3cBcowMMtbe
UJuH0Y53Jj6Q1TjScZhwXwKfzk9ZimSOK/fgtczTl8uDEwvWny6g56QrixtTFNlNqidrZemq2VO2
usYfGewm9MGKkMLeSkHhBQI+e6QztcdLieEmWwb/3Y2y7Z5eCnGbWOETSLdqXRpcuk70Yccp+ohJ
kBGrudgTJngqNecYS7BlAFD90IWMVsOhVOuECC8VVEZwMLwGgolPlhoS1ylOcJKDVuHWR1DqSkiP
xCcBG8XeJ0q5WNdUJLTefCyxe6BVzeIIv/vBs6Y3DEeEDxJMxZReILYPVD0ojTEIDVbD2aCPKnzg
HSZAaAu5NlJ5wxPA2lZW9UC5Ur6cwt4ikVA+neJizMZNFxrWSbovnC0obvBueeCxR2y8cxQtFaFR
YO1Zualj9PNXEIxbMdh0yovkI3cGB7gCNS1YFm7haMUbTfoZXgKiuoX2CvcekNO6zaEqzl1xRpeY
mKJk4Pztcb4Xuf2IU/zAVF12GH76WhXHLBjehBe9BgqSMlBua/HzMRKDNtDy1ULdT5H3mmgktlzB
up2kf20T9qGeyTGDvfy6byE5OUwPsYcEcKKoZlror5VgI1B3VJsKwqdbYJsPLvngPGdsYhl8MRFz
KrwiVlufeyAbOa3EPses1E/lLvI5pZUG4DWrqx/iX6YTocpAD0IHj6AQ6ABWnjsxFBG/6M5JaZ6g
L5FrZMDi6JdFsKpT7IBML2l3LZ+dCW5kO/Y7GCGvVgI1HK+8i1Ul48lUYFeEvCt3/sVS5mdLSpVl
kCGlp7m4DIN4fhluPYOHyDx4etfrCBJINfGYS/ZJychjFPZL0RGrZfQJ2SFKp9e+It1KLSTELSEf
BuBcHI9xTTMHgK6RBndgkUjoYIZhhGUOuT5bkVPswnrC5JmUbyZtlOHsd6fE+h249PnLFZwe8nvP
/tg9WZOgLLjGQRQr+jYolZnQpcSehYR+msG+zqBUN5zEYRNM2iRsh3O3jBg4FRw20Kno7m5eFdlL
kHt0DkbDSbFDHyuxMv1+wkPur8Afv6cJLdW0dyK7c7vF0nvzFUxFyKe0MLBk9jWXCoB9f91BrNwM
0oWaEBLShreu6UDqXTbu6hHcbg3FcLhDn79gxb+xLPaSZPBXVRiig0L02ONT35YqeYsNRU36rxmG
SU1+gCq/17joruasm71wsrc5tr/5yfF9jIJAIGe/0O4fqPlwD30UfOfNeBYhkhX4cpv5ZRgSjBr1
JbBR+DI9PJRTejGgX0ngDy6YhzNdmkfadeWxdAcOwoHCXd/ar2bIycylVAbqq9osum1JzJyagFqu
hDPCI68JZxX4kWJrAsOqcfvCsFJ7qzVhkM6UvhkzQYaMQnck660xQIUEHZlWpTh72JUmmifBlPfY
OrHfaBtwlGeMN45iVqHaABiQGb6S5+UEZdqvSeTyGCaNoOb0NrfBThpTHF35Bis1qu4MAPqum+ZP
wK4oAYKhGYPC18n83XRo0xhaE833Vf7RzXj2pjzctKP+zjsDWg9BduoSs2dT1uIIfrxMwChn7lfh
BhXtBskrhQJFf8gssF8DGHR3Yq418OBjm4bdbGPU4a1NEmJTQ4fYFgng8or6DM9q0W5ZNPoA8Av4
AzxonBzdD0gZAcb8+YeKwQ6lJQ5WFfuSg0EK18PGSmqSuJAykKDnyU6n+PRWs1e/pxWsEi9/Wh5w
iOJwohLPcfYsChuaMWX3s3TqYCs1kmcKa6CIh0fazad9FkMLlvKCJIfDQSUnFpiPtoSuHDcBsU4f
/b/w9y3+erASE51aDht0C0xZbngITt6tiksM9/rV8dh6K1EPe6ciU6lbAS0XnBcYhhsCwcdm4G7s
YFM2VXz0qN/yY8iOjIGqNaVpj+NoFZtoyaaTaF57Fphb0RYvJVkwtGnxCiTl20hxpM36hbbKH4OO
C4KbnKDaerpp2WRVWb1tYqwF2Eqp8C4nH8ngE3KxiYJ/TCf9Uf5mvH+6A1set+Gk6TXiatXFOTUI
iyVz8aFkd+kCCHMT5Ru7yZXQ0SdOUUngMMWqqNrSnblj2dPH3ghvS99/AUUHjtb40YTBvM1xqYCT
6T5KKuZsNwoIaqISOETRStpNsZvWzgjpUheYK3EMd6Pa2DK5lZYnASump0aAjYOzjhXYOAH2gc1a
6G3gS7kaOEAEAwigHjJgWIHUK44Q9PoVD3eEmk0dG4Tux4UDirykk2PUzdZ6dITYFqX8BghP3dFs
8Sss8js10hJbqG4d5JJLjzEGU+ZoRY01VQ7cgQ6b2bHNj2Psf0jtnUaX6dwQ+DEEESDstsksXke6
PltDv844Q62qArri5BIXCqPjFGGcn2j8Q4lZQEfsLlqqyTqy8BhhmJpbRvo5SMPdWKCuGQB3P0au
nZ1weJ+doKBD2wFpI835PVMmDbUxdVmz5LjnQaAFb9syTmyWHadf76AalCX5NlbXXU8Sgf5uDu4q
cGZs9R/KXdCEkYCPjCK19UDr74kTvba2GRK1jcvtmKg7XfY8d1h8toKz9M4pNQhScN1JHqoj+x5I
SPmw9w2HV6YsuP8NW9j8V2NIzDYR9cWYRDnQh4Khg6teBPWr60GDpWNl4ue3IZt62WM5+lBbhmpg
ItXxWIfIvQfc+xOvvVSvU4cMFHRswkbefWvqxIUi+oeZAC5qRxmQG4/oYF2W54gH+LbyGpAf/mNW
UxtK1txYEuI74QO1D73aRRa97Vr6fMIWLGgbc2HFbUPJAAED6mHJx8+YWyyZAuPjZZmTRUmkRXnN
HFOaEkQo5Y4MHz1GlqoiZIYc+AoeCymIagndPAwOFTtZHLPdKbtvCXm59DoYDc0MMKwG+9zglJ9k
Gl1MuS+hRZEWQrMsLPB5zKlPnmFdrVG8JM1A7WIR7iaDOGLe7p3AMJlZL+9btGl6/R7mKBNQxvCn
QmNzVr6s7HWbvtWWdS0nUsFGAAOJkTwVVTwui+FUMUHrsPpsA+38YLTzgGeg3NXaonHkCaUN+23w
aYmjvPFi42hOtvHIL/qQGeqlVMPn3Mut0O1OC06TgkgLQVHMRNi/CnrnXmOXS8/xeR+5MtgcNTiU
R/vS2gzcBZNXcsZ+DvPc2Nd2oyAuZ3ela9/AlWH/WUkuP+/TbBlsVkGJ3w62cp1Rk7Mcp3TNGcV5
hknm0VeOw4mbkHP6dqCiFzEWhKrAMbWyILwjEjvY0axPg7URO0b5Ws3kXh0mDPOIa6fwmce6S7fc
/NlH3Ya0IAY5i5fezOYlrQmCGvZzF0b1Dm/+Tea3XzWrMM0wkiNnQrVZpI37MIm/CfTu80z6p5Lw
Utp3T5ykQKMj/OEO8FK17hjXGG11lRCg4SZJ+2mAP9d5MWMxscBDaPip23erb7wtVZlrr6dsQZk5
WHSPXtke8oxJox6kAIOfbI3nhqJ2ONsbRwbw/1wk1WBkZws8nVmesDiHUqa2mUep98zj4p4+Psns
CuhR8JZZ0Wdqy5cBU5UVVK8uVp7I+5wzVZAHwzcnjBOuU+/oVurZjsIPjCIjMbo0gNXpfBi2A0Iu
PYUKW2sylw9k4OSRICubn5gwIBcdywlrjCteyLeSJFUpsOBYkMpisuZYdvGYBeMneqqB3d++yV1/
sdj7nxPAmi28EhLrqqfMoR/hdBVkAiL9ayR/RVS5vSGkMK1Y/IBYE8HY+3oUK8/O8z0MRmCYOBuT
ZRFq/NrfmgRxDkbFplT1D9rA08G8PeIVpptqAc35vUeGWadnMaPiY35k+4TVkPHWvl1sGaZYlnsX
mkHL/V3hp19ZcAf9yjBWapif7HnYR0RKkoUIPUkaoae0X1ZCJEXL6T6Hn5DTAjBioHcMC5y35qpa
gdcoVM0+4zqNs7mOfDRvKk6KleVWLFG5upcZa/7A49YyLbaM6TTtm5Zzo9t3z8EQk9ohIQrZvR1x
Z5K7LkoDSEcar3Luk6YRDCVV+yBS+iRiL6J3MtAkViJ5REuL1gy0bkMnOuc0Ti6QNpi/Q0QkjkMY
PRMM9m/yuv8xCsYlJW6wFSYOYO06H9iz09HSFKyKikpJGlk+XAcjYVbOt0U+OxzYBxoH8gIKf/XT
7DGAACLf27KCXhUBsNZgtzo2HIi2waaonfLimbwhgu+74WTt5S4lLm66znfmeqb48KA89eHJgJNJ
F4L18nBOEbsckZidK6PLXVyNSA6kGyiDsOdrXOBgkuR7snR+lk11rAFHh0X7SEfPNWUn4I1DcsGF
soGy4h2TiO2L7XJgcpr4E2POayHFdUiaBQ3pwVcV+Q1vPjRqE8ukH4T7sgt4ygTWUbJgrDiElxvq
9ULux9OYvBJ6QhEoUQMkmIWw73d+1RcbKAQtZyR5TnqAyTDkV00MRBwxrhgr4hcSfMwUU2kW+jW/
KipZDaDqsgrAV9XBL4gxN8mISlgLOtcS9ez2dOj5Mkxo/6x+xIBo14ysjxRYUaeAYOzIpFrnw/g6
4QM4MsXxLOZTml/QfTcRlLCf1PQKPfkHBgi8A+is1ojTze3qvVG0W2aaMZhlurMkLdUTagSWMrpE
Hxb4Ybz4GTTXXcpm7xhVSKf0xiKvQrtIOmPe9kAsV2Skt9gHi20siHS64w2G9DtlegT+8MTgZ2Hj
MDpEAkKmJ7XiPC3pJsBFG50FZ9gTrcJPUN3iPbFa3FWx3Cpn8ZpofxXRrIFLlx1WiHs3s9GECJZs
sghHMEPg5UnZnWpD+yhk0Y6KOckxcoAwWIZfXuY9cGRgT9+2R4uVKS/dh3zGfIcBiU1eSHSyKI/d
UN0XwTNCHuP8yWQAw+PDCF0BdJSJH1OPeo1j76sR8QfVn8ghMairAYU56zSFCmTqyzb9jAwmzkuc
JMXvsBr4v9E7B81oSLxN1sCRwXl1zOw7z8eXgvJBIpq6WccCC0MWLFiC0nqcbSiLS+gJwDjzbQev
cwQXo7M4kFVQyGH2FQfoTZwTio0TDzBbqgLsbJka/0XdmSzHjWxp+lXaet0ow+zAlhFBIEhKIimJ
GjYwSZnCPM94+vqQXV1F+SUCVbHrTZpd5k14+HCOux//h5OwFZ4wG9uzY4Pllum36ohRwGxbvH/j
+VehRXHQYmAf2B4D/cW7FHASBrnu8KDOqF2zSalqdzJEvzxz+F2e3ZaqVINCIG8mq6jMjBrDOicR
dY8wGPtb3RrfTb2Bm0uS8QEFudei5IZLtXY64ibBk1c/nGOn+pk3AVEClG8cXXBmnX6gngGcuwEz
GSol1lx96U1Kkh1wou7bB6FVDrf16MtYgU3Fge8bJh73vDG+ZCbYkiKdf4pB3Hdl5oVL965hezNA
xc7T5LEdnoOg57DUf88EL41BIFBCQQmCWiR3k9h2P3cJrksFdpN5S/Wlz+y/eo786NFEvGM73+tx
AHmYVzzpUcAcQaxXDYpQTaEee1N5TjEbX7ruwUzFrUl5IXB6PHXzPPXybnxHqpy4QJ2BcIPH5o2G
hNpGPmjGo5ugl5ko3AbjxKJAsJQ/FQuvPBTlBYSRT8IKnxczRkN7atwju/zXCWvjhwJHulpvunOT
GutGtD55NEBucSgZlfkUVAng7nRUEXHTv7g13VICMLBGwGU5bh/1Xrc9I5rHmxRBPO42QKf69pfe
j++wD3AB5QE8SHVxp8dtf4uQM3HGcZV7QXE0NEriYfZuzDJKEr0wT43DdageQ6g66xMTTzdjZH6b
WoJWESoblG0fU62Z7rql/B0kRuAHBZWfpFKM08Jb58Gwtew+sebyNMwoZXWkLHBiHmWjOyL+Sa9X
FmZO3ql5XYsqhSqjY6EhkkCLwdrvZjaRq6OUyu3WzMTfjhkUVAZtdKVb/lFPCP7YTfSlG807csaH
XjXQstO7v80s/h7Ek7htYG8H+nAOXXAi2HwAmeWWQ/meqpUJK+s85jHaScB2j8YAuGt6dCNWY1qs
Wqx4xdyoAk3JjJhC3BgepUZxEFUzILq46DyF9SoBl+T5Ue9jx0OnrjGt5TDAccOuBcxAawKKxlz0
nYUlwA2CSNjccEnjEb6JPDedoi8ZflcgsNce/fOYipKAFXOlnTKUAhRNfMxHduiqSp9nweGrmDFf
K8PoFkICNajhLrZ6wFyg9R1TOLyOrrVU6Kh45Kjmc9c259kA6esYOtQF3DFOgZLX/qxE36meHPNG
eQhLvHzhieFqoHG2gBDAG2x4tgYI+NBjo+Hd1HY/wjh+VnAUO6Oqc1rWt5MyaqYD2RpFt4gTK/Vq
ahmoJXA2+1iVeeeHzUe067y1VnqKzBUAzQv9nK5aLDiXgPjgxjIhVFpW8XtbCSIIc9Ev3dF4+vIy
w8YNhFWUYZmBhnRyqp2IImP2Q1VNikQDV6l4PlhKaB9h4wIt17EdhIGM3W3o3oEje6hNXqARevby
RTy3qEZNujvgU7K8iC7BMHlIf8cuZ3mcKNyDu0J8dP1TvSzhOQu9Jjx0CmRdkA8BkvM3Y5mpd0HM
q0vGpoRSN0LVQNS9Eokxrgu8q6n6h1zjEI5MGpZGVc8JAzYv2PnzFIiaVVqDRRzuAO2Fp8XI42NV
Carnqf4OwZQvc7y86AaK4DmlCwe4oGb3J8Q5AabN4kHEVv4eVuxXTmer8Euj33FaGp+iFJB8FUw+
z47DDRIwmced+QRI+q+2yjRP4cEwXDiER9hJ1iBPFWFx8UV5SwVCykVpqTF0mu8iYXmDroc3VU5F
mfXyWw1JDE5tPCegUbgd/xWNbD0GIoUHteSKm5XVr1ZR2dKMIDsugf0QLVp/ozhUrGd2hqCPe3Qh
Vvyaht8j+O2uM/5SCgMxYoGLI1QThIw87H54orNrTwzKty7hrNwvZ1fhia5dyyRwlfxWR6nLFhkW
Ywli/XakHUMlbh86bC51HQySCgcX3r6HX5LJA0sMIZZjethZX0fsGE6L+xtbAuudDsZVbcBypFGu
eZX90EUvuMre1ey74eTkx15Zftqi+BjZ0V/VWl7P0UQ6BAcNo/m7pW5f4HdQJV2J7O73ynHyu/85
T+9tYt0fdL3/PpXvn//nCY2Vsvn/gKqnw2/bpuq9m38U+Y/mNVVv/Q/+g6qnav+GrJFuuKpm2AJK
3v+j6rk6/0J3TAOGnKZa/5D4/oOqp698PLYKh3+PUil6Cv9J1XP/zVZttDUFtFRIvJZj/0+oeub/
/l/4kc1hWayEQgVQguCi7tp8v/r14zkuwhZ24f/BBmxqjBptnMbOMPYu0/xrBbYn3qGirp956/Nr
s68+XyQVm4+aVr4ZJtWDMrpwsbMZu/PjwB2mu3k12m/wDf8kG/5XJySea6SXYqhawZuZXkPCzlqn
+xrlJbY5Vavrvd/X1mI9drGC7u7lFreGTaI16lNilTbYHj8Cv2AeRl0DNojd3nK8/H1N2xi49e+v
Bo6X3SYys7n0p7RZeTC9ZrfAbZfqGxCsLrjTQmv829D08JOSYQhrLHbHjayKkuqsmnrzcvlnbHVT
/fNXUK5QTNPsQd9WSIAcwGRhnyqSmXebyw1srA9rZTC/6mY0dFaTdaL0jdAYPhajo/1OstoxDzZH
8OnKRgi8141MFbYz5MvKR4LFAqkVZc4H1DXwYMibcbm93JONobLWtfmqJ12Hlo0VlbWP4PXwgfrl
+GgBHry//PWtcbL//HoZV93QNavgcRObn4FQLLmXFA6Y2lksmu5dbmWrD1IygDfB3c8JSh+npuF2
qS1ECbMifr7u62urr0YoSXjAikVS+Yj09k+1VmELGYnGbk6Xv69tDZKUBjTsyoBcl5VvIz87fgDI
N6vnBs6eccLlBcubGcAyegF4AQLKsHAG05Uosu9MV8TqPbB+Mz6hZEZxGPo+hKZO6RyEGdQU4uLl
n/gnMf8/E5XMhp7jcix5J6p8nscVSDOl2vJaY66v52GquOX3OTJDNJeDojIebIF8M2WHWF+eLje/
rpY3srElJRWL6/ngpGHt22Xj8I4amE8LpiE31WxX98B23J+X29laR1LaoM5TpSsRzOfNvnjO4WmJ
1V+hcq7LvqaUNcK4AnpTutwi8LXnCV0r8s8ij5ydrLexjlbm/OuFClGunwycrv0RyctDCgT3o0LR
4RfiGflOtthqQsoWvRY2EKnT2ldQ3QB9rfBltVlGJIgjIa4LZ1NKGhm4ELcA4+UnMXKvaGsavBel
OZCAnXnY6sX691cRzWaLpkjA9mCWitae0JSvqfLlLZL9aawmXy6vpq1WpLyhc5eaM17sADJaIDdG
3iYdpEHHIXs/tVhN7+wS6+y+ERymlD16lztrQGnYN8U4TQdLM9PuI5XeSbwrkAsEEKZPRXOLarKu
PsHv5ox9Xf/0P0dxiNRaM3BV8e0hLj6JWMNaHiWX2gWZTLVzp3vrpL/VPSn2DYRCEQUYSz9MQdJP
4IqNUjmNisirY55p8QxQze7m75f7tJEBTCkDAN+s9GCqa79vKwcuYdViFrugHPT5qu8bUgaYKsHr
dqlzbE05WOO+2JZ/mZlKJeS670spQEmmSinquPJjFzqt69j1cbQpKF7++sY2YEjRX06wpRoV56ZR
Y0iQUQ65EJ502F3iMzXyxfbTuKVGyuxXzj3mzM6MxLk77u0DGxFlSImBh170wzVmR6kG92sA+u8v
bJyn8JB3YPMv93FjBRhr269yg61gTVM3M2fyBiAvvEeKX2MgxO/Ln98aQikpFAgBAwelSOTEMyIc
PAiY7ilEvR71hDLOVs+pGEfAIHC43ffpnH4TgW38utz4RiwZUqqIpjidqQlWvhpoOlVv8FWRn6QI
ZT/FlTIqQMa6sny+3NjWQErpoVL0MBBFxlI0c3Q2uFF9VpsJKZHLn1/X3Bt5wZDygo2ub1xPXe13
q2TFMKlf8plX76jFFrwuP2d2vLMbbS06KSXkLrbRyKpWvoMRNjX9aegFj3Q1qD3Es5bueLk/G83o
UmaYrby2zWZguIA4AquqP3fIq9+4OHZf14CUGowsSFogfJXfudiX3Niqhly+4Q555C1jl/683MrG
tKxlhNfhg16LVcYoOfqoSObFZy0CDngKAfAYlPxyrKYX1FWp6hYmMoqXm9xYaLqUFXIn1ktD43yu
JlrxjDqahm/hgKjLzkrbmhkpI6DMnaAQyh2mmsMGRHSqIZDsVPoqJ9hOpvV4XTfW7r1KPCEUGL0L
tMo3BpAhbmvzNtnX1ZWdkEK/zJsc8VyisQgK4x7hCix9kFT+VM6Yul3uwNY4SQEf2F2MziLXVbsI
Q3QU0Su0uvGj0sbd7eUWtmZaivlIMx3oPl3lVxN28I0wYZTVobbz9a3fLwX6QETnAzxK3wDyd6+T
TbIMvzSQZnun543f/4/u2asp5k2pdnN8rP04jeofuaogLZXzavty1fBoUoQ7ddly6504N+dz+aG0
eNCqXX33JLYR2poU2jYF50rngunH8/ibR4OSB/sW8MQU3iCD/a5Qog+X+6GtI/5GbtekiJ55cnBF
WTDPRfK46PFXJ5gBnzWPbTo+VEN+V0X6bzZRxHA05Dgut7o1OVKYJ+oUUG9xqVwhcOUmys8lSJ8v
f3pjZWlSaHdm2wUTXhVoWZr9KXRLMC4V2vMNAo478b0OzVtDJsV3PyGiDHe39FHf8iyM/o6d0dpY
vrrHyjbrb5c7sjVGUoh3pTLgaMMYORH0nQWnCiineX28/PWtPkjhLdwhboyKo35Zxzz7whQHp5gc
mWzMTF28xC43szUbUpwXdjgME/UWP0SkP8K+Zqw+1NwwgBJp4OmuW06qtJ8rg5W1GgrWPtQ3+CTg
NW1O/9fNtipFem1UjohanXkIP1Tacl/MIM+1CknXdmcuNmZalYI9KjpzQDO78nFZ5d2dd8lpuC8Q
Exr9y7OwVSlWpSB3IG5UY92AMssX6FGx3t81FVj/HG49eGU9e4bcE31woNacUIS0sW3reMkHQfPl
8i/Y6qIU8NY0W1pTlIRMV80k/bJ97mcU8y9/fSNbqmurr3K9hjQQfBQWMw+PyocwQRQY1C/yn4ce
gSZ4U11pfquWCVLn5Qa3uiNlgDnq3cWIVBpMtRp5pKnl2dvpiNbbyw1sxI0qBb8FdGjR1hTj2h2A
1cAqT+hxaA9W4oze5Sa2+iBlgAgnsCgLeJ4wHNs8zg2corYrwp3A35oSKfA7lFGbBIlFOrAkH3Nw
VwgwHTOt7r1iLn7y2t7szMXbmcxxpeCvqklgotcyF2BFPMywoKEJY3zoQjP8PHGgOF0erzXe/zXr
Q3X4c5GVphq5wNUYL57R/a5pQEHM5dfCxPegc5+Weu78tO6snYh5ewU47jqwr9Z03g5GNATwGdCD
AEMCDgJCOsDz8bNSd0F71SJwXCkxLMqQDgnUXX9SJiT4qtA8Ozw27uSdt5eYsz5Mvu5D15qRmqcs
MWIfhbGq7M9uh9Xs5QnZGiEp6tGBHgwXXrEf9uj49EVjHbkRRYgNTXuHyK0mpDjXldLqDY3EMpux
9gAOJnosK1cFhFdgjHa5G1uDJIW6DoZDQ9gk89vWAIfENfeEP327M0ioJm6sWynOKwcNESNtV06x
WzwNVkhLSZ/6ueosD3rat15vwWJ0F9QG6gIqu4OJyEGdRPxjUqJOo7JVCGgpokFuJ23AQQGCMMzn
NqrTBFkhZ/UbBaT/aVga7Q69MXgZVpLeiaXqP2fxgrKFOkz3MfROSA+t/gv15+bzAI/IWkFROoSo
jnP5YXAT9eAkQcCLbKYM72I9Aj+VVQtIjzzE9hscdIYcam/ij5vy2nWHvOlypwdO+UEz2+yAFVf/
dcHCAIKS1uVfkTk3PkRjsBzbzFZ+Z6hm1mir5vbTrCvWCMIozeA2ieVlmOrupV8gB54spDM/pOOS
fQ5n63uTTOrPMo0xM8Vo+Xs+R84XvcMVVW2tEL8E6hJWMQErGSYOgRbQWyjQqr+iWTwemNT70lbB
EdmZY3Eln1EwWxb9WURYbDXwvz/bie5iaKVMIzUqF1QmeN4GJGduJA2sDSE+xXaCuqedLiiJBw6O
4IjsdfbvoGoAvuVJr58yxYFRZCSB/TiapQOBv4yesP+GgjDHhvOS28i4nZXIRSa0G/Lgb2jw0V49
YCNAwBf8EeFTa5rOYla53/HufERIzDz2FTxHA5m0nfPXxuHFcaQsUqBVu4ytmvlhbCjWnUAfIT4g
7JHVnhpOGo9jnekYZ703G7QFnQCH0nJRxsmP5nJizQJYXoydH7NuKm9tAtK2VrWTkepYzPgV+M1P
XaHH7ylg/gigoiFGqAI3r8Y8R0iuqt33QVPZ2c4utzXQ0i43Uzoo4jgsfXh8KhZVsD3KGKfBPMna
nWy91YS0wVnFiM9IGpf+gqzQP1wrEFS8dH5z2ggNpMvZbqsRaVtrG9WxQyMt8HDUUmy8jA5pnry4
X3CA33ul2ciojrQxZBpiCoNuZv6CpoZ+6IAGqwfRO9W3y33Y+r60K3QlPG0zxGXaVJ3UU00HZk+E
H8Tlr28sMUfaD+YART0x6ymeKdaXQI9gt49ujXIuQnjIQlDHzlTwruv/zBI8oi63utUnaZcITCXu
xhYlkEodQshBc+NZhWvv7ELr7L4RNo4UNv24KHatoVpr5QLecD8m3V/xWGtPUW2YWLuN5qrku+q+
Xu7NxioTUrQoQT1B4Vxa35xSFaJGVUO2guQDHrHHNvzlcisbYyakgNGseESvMGp9eIrWPSoN2SNK
59XPy19fU+gbYyakSIlQOUB/Per8ygpRcx6wWwlAWaJAkvaJKACbosm6M/sbVSBHSHm8sGyr7xGm
xVZVL9E8rXiOg4G9ZNGPKYs+t0ioTHFZnXtOu6PZPV3u4tYArtP36owLzjJp4cZAWJmzyStDBaZd
7DQ7ndpaBGurr76eIkoVB4Xe+CpWWfmNmzuhdcIr1jUPeR4E5U4zm2Nn/NlOB/w1QzgEaVa8S+/H
Ia/rH9gORtW9g0lTcId2Q1PeZrqbFlTwItM4T/USJY9o3kFgvjyS65J7Y7HIGKnKxk6Mh7nSLxql
/Y46YIaedx2Fp3qhyp0jN3dKEatFQ0szp52g3po9KVEpnFvVmGctP6xr85OGjEySuXuxtbX65XxU
xiv0H5XSeoL/kWKdesQfDL4OD+6x4n65PGxbS0TKS1Yb95ZojNBPMfA00dWNum84S47msQxy8//C
YsG0vu10sNHIar/weh06XW/pVAlcz4yRsjbqzDhkGKKCkMYq5HI/NqbCljPRiOEdQjCoI6Im8IJU
kYK5qyt29ruNubClTATrShemkgYe9AwL5QNAR5z7dZyPxrKs0QelwFrt9GRrsKRE5Nb2kDqK6nh1
EdvHueX0q2AMcxO6xrCzbjc2IxnOCrEz07oKb8oJBYz4bzHweH4H8qgYPUUt8IatqeT352nkbHJ5
erZaXKftVSZq8zBNandA+lGpIT60+KVDkhhADQyGzp6kIoWU8j5oD3sgsq0FIeUkPI0Qy7NgrrYp
gJ5D5wwd+nWGiiHo5S5tNSAFP4wJdKpSEjbsIjRWTHBoKerQdb7sNLC1EKQEkOiL3lSJEnhgZyH6
uCkGSVE/3TvJcGUCs6Xory0dfbM5Z5Dqsji0w6whl63vATg2RsiSYhJOsbBVF3ss/G6/wOxkg4OD
v1Px3Pq4FJLLMMWjbs6Fr+Bt9sHCYQMratRErppcSwrClNceOw0oGSgiQR/RVV2/6zTtdPnrGxhM
x1qn/FU44ByeW2qQ614f2vnXTihQaCqQvC6qg4eo5iw4C3j4toEzm41Kwz2EePdOJEPiI37W+PGU
OremO3yBZbiTE9aevbV/ruP86icZtYUyLe6DPuVDl+AUwfgTTarwKdVS++8hjJECutz7jXVtSZHp
wJNt3YYiTGXW8LjCwHknVM08q0EcXPU47MgIUvzhIZ4EghIPEhywp5TuIRtV/VMYLu3v63ohRSdF
GcAGZE7fHCnEdMLGuabOVH/u0WW93MTWEpeiM8CQwYHwgOFMAQzktsjwP8dZtwj1nVW+MecyQjRv
equuJhpQW9G/WINt+ArHJUiTqfUhK7EevaojMlQ0iZEdyRVMCrq0gRmOWeVYH221X8TOSG0sKfyY
/li8pY50rB3h7jYstv1XGqkmmvtCo5KbI515uRNbbayD+CpAqG9VyKAHsR/MCVYGqqlmR2WckSgr
S9v+cV0jUmIQTSgo6QXMiFZG4DKw7YmPupjRzDBCxxDHy81srCxTCnazBmKio6znGz2i3Cam1ihR
CefK2ZACPLXNLCynJvHRi3AeOuxZP3BP1J6ypLa/XtcB/c/JQIJ0wnqYJrAS/FFHFE7C2nx33bel
yEaJqbN1kSd+0bbVozM5OAzgwnBdapIxn+MEcrFt7Ji9vBbLAc8DrKySWcE01U0wDthZrRszLEM/
k9BckG9XkJdVIwQ8U8cJYV8rOAzsLKGN3GFImzsFWxEllhP5QWj+cNulxeEneTCn6f04TPrOVrFR
CZIhoBjSO84MKYVeoHenjX+PhQkXPkD0EW5pq+iI+yUfTWX5dHnqN2JchnxW6cDlNVrdGwcbyHzU
I9SLMGH3XZ2H62D5jgz5FKqlZ43CKw0K3sVhCRbhaY2znC/3YGve17+/ylKTnuCAOYaxr5ea4msF
Nzseno2d8dmaDymyQwUJdqwgeGFaaheV6slGezOOevNnpwExfp+bUfxUT5H7fc41Fa3E2aFY71/u
2tbkSDHfpQrqMDa3lkHTp7PeDMoTQtrxfREm4vPlJtbF+8YhSIZ5akYzWCnQIqAzHYR58XcxRWiZ
zt0P15wxdEioZpuY1F0ZpNIGb9sFoBaKMj4vIciLa2P/xZ2xG73u8zLIEz6zoYqMFYDOs3tvhWh3
IdFU7uCmNq50upQAcJuwQuT5Qj9Ptcdmyh+tdoZ+qxpfo0V8KVpzp52NaZcxnhVuHFgNUwcpFbs8
th00aTWgDoL5a70zUFtNSFt73s9d7Ki4cyEsUpY3tpsH76NaMSHNlH1rXNnK2vqr0GxMUx8qZKv9
VFVrX8xlm54SdxV76ues3TlAbMS/LsX/uOAcYNjYtlsGUrxLWz8Y43wdatjRpfAXPGfHq8GLxyvU
KoQVf8hyMzkmc7ATf1u/Xv9ziOqBvJs4NICqPILgmtqc22mqrzuG6tLG3mRQ6zUEcjw0weIHBHPV
c60Ue8Ddrd8uBXOO/dECecv1+i63b4WFwx1ukPnxcmba+LoM5sQRzuKlqAh9oyt/I6tYHhxb26ud
bn1cCmWE2CBYKa2CznwWeRWmBjdCHeKdm/pGdMlITqNu8M1DMhlpLANp8Bx7bDRycgRhcYYW+d7D
5FYnpCDmcXAZYdFQy7AN3R+GMTyV7dhfdyj85yb/Knh7OL2Gm5SuJ9DXwObTDb0x14vrCqQyZFND
73fBZJkE1NQcCqwh6Sbc5+sBJXU0LfYeObZmQorfcEFkIerIc/YsfodDjr5Xpb2rNGXv5W5rDqT4
ZWZxj8CS028SnDi0boQHHeCnfDkGtn6+FL+IUQ21UvFY0iCU9TU1sQJqLLe6QS64e7zcxFYHpCAW
S+egz2YE3lghxQ1f/ks7d9p1v18GaZaVBTVu4eO1Fn7WnOrezIMXnB9+Xv7tG8MjwzSDvgTI5KJ7
jxt4em7BNN5zBlv8aZj3sNJbTUj3bHcuu0UUeoDe1/IUzcWdiolQVqH5e7kLG8MvozQ7p0ltI45d
zx2xBCyrHA1go0Fu8srvr/16FcW1EQ7QUtgd63SyXtoutp67uh1P1/36tVevvl6Y5uhOkc3+0izh
g8jn2o96IMWXv75x4VKl4EXNZUQli71RKVAxAiDEo1CFK0FS3RWhVu5koq0ZkCJYL3Rz1OKKNYqM
Ach3/BBvwnie1CtnQIphPY0K0CMNOzx+nucgTt+NOAHfXjdEUvTGE6OtB2wBWmz8Y0wGviqwnwYy
EvJHydfLrbwdBMiB/DnNeuWgBAY/gUWkdt/KSsvady0i4c6DxdVnj3H29kQIGWyZZJUxjH0ceBnZ
AqOm3qJUKqadaX778I7K9p99sN0Btx17HSmrM89W0RhPdYxHWI0pW5E76edac4KdA/zblyohIyyt
HCv1WYBMipIYqSQlbe5ccExnQRUcAfFiPKP4Mp+SrDB2AvHtUBEy6nIuSIXY9gSeadnPlsFbE34H
t2pXPyJ/vYe63Zqg9e+voh0VGjV1c94EdSeuT6s2/DGz+r1y/NbXpWg3Yo5iWCUq3tDhSZe0uNkZ
WWfsHMm2vi5FeTkGtTEAOvSGphIeGsvVYciM7P3lANn6uhTjAFyaCu1mrglFaE0eFeViPEAbF8lO
kWMDcCBcKdBDRCgiEbCkjGD41pfuF7SmsdhQlvtsnH0zL+pjNeqf5jm5U4Pp9+VubcSMI8V9PWIa
vESB4sHbKhsgqtB27roQ359jkkfmqhkusGOPZ2vSdzq6kWpWMaTXawypZqsr4lHxIn3oHl0kR33V
VOpnbZVlvNyrjVhxpExgdDHGEUggeDFmwC7cKh1x5Txo7W863XmPpmizM34br17oNf3Zm9oJyM8L
p4dSrbEErme9SU9g/PMZzdE6fwzQA9bOZVpUCyJIAqHdFj0xZNNiiP9emPMGdprTQh2eVxuc7pjZ
2L4cwZnsoqY2Vq5Y5+FVTAfdjKaosFzsvjHOzbUJ5c5m2SMUbsymWFt99fVp7hqLR0UuQlguK110
r8b93TyEV11RhIwSbdqZYmlosj4B/n9vuhTGmiq68uXyQlmX+b/WxoSMKXS1MtS0cnK9LsQEcDF/
NkLhgSL5lCx5cGNpwVOHyet7JR6uqpQLR0qBZpVxWzGxi2yN4uMSTe9tt34/riqNlzu0MdkyzNDg
HT2v8s71QheekW4tmacoSBhf/vrGZDtSEqwBl7fhP3adWJHHg/NkZ6sGebFX4N/6vpQCUeyyRlwW
XS+os+dey88KTipWUO8E68bnZfwg7nxA3J2Uc1qAMyNm4Qib46RyM9XVdQgNIYMH7REjsK6kB47W
/op1FpLd7Bxvtn69lNS6ARPNvifTKIGDhmJdBv5g4ucdIwO6szrXpPVGOMh4wXIgvwVqwWV0jMQn
a1Rj3xCK+yia6aedGnuP5RubjpCCAPdUTAAr0EChGmqnqcarEChnif0L/ol6AqNTD/u9fXUjIoR0
LMBPMKgR96R4WEXaNx014J91HIidQ8fWpEgRkQQt73Q6DAELKvVRLTGup5ZYeoud7R38tjogBYUr
wgIMd+B4FS49n8zA1j+oVIW8yyG9MRcyjE23zWIsFFZVs6Cje6j6wvWnsGmp4oaYKFo62qX1LJSd
DLLRGRnSlit6n+ZYXnko8844p1VkwMwsT5c78w9P+40FLGPasMgS7Rhm5HN02f+28Am2zqYaT39j
rm4AgA7nR12tTvasxY+uUYvwrEfBrCDBPevo3drLL9G7afOQVKX14Cqa7dzkNr6Ix2VprE9xi3/j
zk/dWDi2dG5IssnqqwnzHp5J4y9jnbgfgbLitmi3GAVeHo6tNta/v96bJ6XPU+wBPKyN+lvX7PH8
MovhVCu7mKKtJtZ5ftVEZtQh0sMDoTzGGBi64ftmFL+RKt85dm9kJFtKFSlm1Is1a9x6mvA0ZNGI
uQBgtHQYnnoEGY6XB2prVUo5Ih20JXASihxCU/Buwk/spMZWfbju61KOGHDs0LTcCjxKHZwl8lD9
GGBZ9Xz561sBLKcHFDtEgLMcXkYJesMNxKNwtSsSy4xXtfBaLXy53NLGKMloZOGERpxPpG2BxOkP
NQ67W72Kgo/XfV26FvRmOSqIodKP0HmxrGr60AdO9OnyxzeWkSzRWA1mquYa27Id6fdzMT4Yhn7f
wzsbA3MP2rg1PFJEt7ZSKs7M0UuB53ErkL96Ny299flyD7a+LsUyGjC6ribAjXFBQdodm0A0twP3
dPnrG2Fsra2+CuNpGRTLrHqgrBg0fjHQm/yhL71yXzcKxgvXtSGFshKXCwZTrrN6vWfnMkc2ebLK
/lQy2TuRttUNOY7zYC7KwnKolWV3llmcTC37JvJ6Z5S25kAK5NHULDxGKtfLFlvch1mXnYMKu9jL
47O1RqVAdqCC1Da67rzGpObdhCLquxGFpnOO11QGNdVwd7b8jVGSEXJjwjOqUHJKumH7Ix/zr4qq
PkB22QMRb1yqZGRcj8I48sUp2bSqivKwWMDXb+LaEoVXVKmLm/1kxNaZ+VEbrCNrs72pi4paw+Vx
3Jgl+Q3fDhbT0qZIeCXu3Sc3n5WHvAqax+u+vqbhV5FSB66RJpEpvBWFeaxDxUBGPNV2duyNNSBj
/lwbrwi9GdlOlRDP5Rbddp7RcDGxp08T5cWr+iCrQ2Jw1WiBsjgeNa3mx4j9oq8uw7xzT9nqw7rs
Xo1QPmlTzEXe8UwlO4dooh9sofhuBgMpNKPrYJ5CRvvNg6LnZsqrih4WH5rR/ezm9fsq0D9hCpLs
pJONlSTrQuKzO7h6Q7nazN36VNaBjdtn0+wcbba+LiWrpbQXrQlakhUu3TyB5/opsuOX66ZYSlUQ
eEY71zvhDSPOUoc5j7HMCEoEOq+LMhnyF44DPtZm73jRMAWnKG5rL8rT7tNVP19G+mFx3gyLXjte
P7f6g5UuxcketOvUUYUM86O6OYUYprneGGEOlcRDdhrbKb9u1cj4viVo2t61mVeraVLPbivdW/Vd
dx4eNqJLRvO1BerjjRM6XimcRyPTsBZu3HemSPvDbLvfrht+OYTNltNGVguvDtrki1ZFxtPYV9VO
ktvYf4w1IF4liMagdoH3C95AqTI9CT1qjgo4yHuko5qdLW4jtmSZRl3t1bFSIzJc6xgtduRT9GLn
MfDH6wZIil215e7YmobtOeOEr/LUNPF4A/6x2Vn/W0Mkha8RRJrAOxoKpdNb3xazNH2MScJzNS3h
0+UubDUhHTe6sKtNuBBsNey9H3szDk7QvpJjNFR7yNONWfgXrJ4w3dgxuDAEelnfJGPb3oQDtuqX
O7D19TVCXi2joSCztesOYITixMXhu26p8878bkSZLgWAaczYvU7cnMe868ObxtWjc6wNvVdO3UGb
3MzaSRYbsyBD2wYs5Re1ohMUuf15Eqe5qr+5ufHzujEy/hyjNJjyrEsXrp4Ih77khZMkt52jN9nO
Xr9ezt6ot+hSHLRLkY1KQm3KFtgpK+bD6Ey/6iX7xpu1nzmzV7valQcvKSS0JGyAldqCoqGR5jeG
0mCMNheRql45FVJACCWAkVByP6knrb4ZotybNec0BfZ1SVVGu5mTUYw9RvQekxKbxwgvWd6mKweb
0KsmWxYv7NPGybrG4eAlsGWuK1UcIrffE8faWKky4i01QMk4IcHMYzdWak76dVatLwLq+M7P34g5
WbKwNfqkqifOvoYwn6eiHW4LFPrLzjbOyqzu7D0bSUOGvNVph45ER72qWxRIVA0kNTXAdOLyDPzz
W9+IBxnzFoy4fOfByMNj6kYh8ngWmk5TKOYKH0QUe+4dDa8VQMvYN2SFg7pEUWf2S1W5SvMbeoP+
NRwrpF8DbLnOCUiYX6bZuNrJccf8Op6MLUM94P2OnYPDA37JGPG5uelMGASO4x6/4e0h/nfOrmzJ
TZ3dPhFVoAm4BTy0e0p3J51k31AZQUwCJAHS05/V/9XePnFc1VepSlK2QdKnb1iDOAd5uJYJP9OG
o03UormShI5/tV3Uh7u/v+RLG5H+N6ZNPSzne78lh0GBl1rEWD+bGT4Im00xHEWuXAF/fow4Ogtt
HKKAGyhdaFcMi/5UUrJ87f0qXt/3EGfRLJnR+60qgrM61Q/YMmjYUXlbS/P898+/9OvPgpl2LhCj
HpJD2DkBzQ/Rv2oIa10J+xc+/Rz0l8B8JgqBFzrUdILbWZo21ZqPa+zTKwfp0he83Tf/utulFQQW
bhN6aVOd/kJi6D4mA10+/f3lXNhB58qMXROvHrqS6WF0yXii6xTulqYHvLBMxPtK7HPQXwlLc/AT
arTryrYyIPQAmJ1NreTJ+7Zn+PZs/3pDjmAml4Kzf1BQRDnEcCjO4Wp/Tf3i0ht6W5d/fXo1xWlb
WoBqVWvyFv68eobzYX1NfPNCz/oc9peGHbFxOPBDpPyNKNMxrztygI3kqe7hHF2P6/uS3HPBRQoP
92opA34AbX49wB8dDiuMhY+a++mdm+nsJPdrE3jZzbjW126BPW4QwY5RTvDDRgAJvvx9x6Z473+4
V/6nAvev9ei0j2ldr/GBjAO/WR2F6aCZdZiP8EIPUgMu9foCZlcJI8C+2f/9S/98CGE39t9NAA8H
YFESfGkYbxjO0snkNBivjbP//EjiHEE3sYlt5A1qZqLXsvOQijLHtEZre2GwSQ8L+PJlc3QVo/nn
Hf0/N7V/7+jOwUtZK3wdY3B4yBaYlT5WwRz3UEuN2ZWofumNnR0bb2d47MB59sBUt+xloucjH8n6
z9/X439Xz//fBSI9u/kSjIHZkiTioN7Mb3m4d2uf6+6b60y2lDpLLLs1ZLzxs85UNd9hrPU+mLpI
z27D3qOMW5v47atdhCkBbJfhYAERKz2X79xuZwdJONmNc8LEAYL6I1qF9GfZpu9TDQKM8b97WRo6
KWoidrB9N+2giqnzeSm7DJfKlfrkwn4+R9KNm2LOQHHpQDncsqtuX9JwzBRvjg0J4b2zPaQ+KSS9
1oK4tBvOcXRIHM1cz+hJon/VikPXhoPaNVaOMPP2wQZbX9IGsJMcm9RDbH9WW+5KD76cCHv1aW0J
XG3DNSzdu6BaGNX99xV3KPZ7MO3RchQA98Gwtc5Rel7T7LxwtM5xdhyUC6DkanGY1nmPi+61ZfpK
S+3SR59dpaAVp4vn6JV2YnM7iB0tudbrNfz2/5hYfzi15xgzEQ6TYx6pGDhsid0lru2rr9D8g4BL
AvXfKbMyiD6ISs5BVsasLG9gBhSvWVjPYZwFIgiDHF5dES+k1yTaz3UKfbpWEm5Os3fb95AmcREQ
8YGXxleZR5aq8hUSk2L398BzIXaeg9ZmCUBZIBN+UPN0jMruVW5bnSnCr+3lSytwFl2kikORNuzt
C+yPCMucoSfyPoKQOAettW+tusoL2DTHGvqEyY/eVy9plPz4+8u59NvPIksXGxqmM8r6JeEavN15
LYIuvEasFn+8+MU5ZA1dQBLFM3zUYQthHtEcgkX5BknZQkFibef6Kn1f9D0HrnGpm9hz+Ox2CyPf
J0wfw7ylFfbk31/T/9ocfzgG58J34IkCEwspi0NFYHG5C/hguzwCovNjBLWUh37rHLvtejOYz8Es
m2rXeTI8NAKRq4BrCKRVOEA6Do5JLglyU9l5yOAXuTTYK3WfQCoVKXEBbyUtYDDi1msEp0sr8Pb3
/0q9gppUkpWcH4yRr2+b/237xNUCg+5meVc9Jc4hultVei8HEh9aEIM8/J4EsTkjgbnmbXBhk56j
dBVdUgA30a/WhkHIFxnPTVcTeuXqu/TpZ3lJ2i4VTFxCfvBoLUKWLh1O0Ntt3jfQRSfxvyvgoO2H
q+6t2gyb6sc6zuhpoZccXlN9uBDe4rPEI8ZWMsu6cdxZLM7W6Q0/0MVpBlv0982ERHwWJCAuDb6R
MOJQ1shDshWqRF/rsWzfNUoU5yA+F8N5r9UGC9BX0w2tucljYYYrqNALy3uO2RvhqRRuRnMQ2Kg5
+c10Ryz4+7BX4hyyB+e5bgCumB3GiNVFGaS8SHz4vkJWnMPsEg1PGjNg71DI9dVQqm76KiNqkNWp
5Vb8/ntwu7CDzrXnAIKH//aKeZkl0/LCqjh8jomTPyB0Vw1XLuE/t9qFeFudf8UhKEECzA1f8sM8
x9+QzHVQDA0VtIJ93zJkdjX/ZdNKfrHxGi1XvvPSyp8dbIDhMGbH3XxY07qe8j6CAjhS5pn9+vt7
uxBbxdnJDpZpQK2PSSA8D6ckm63mNGfepz9FrNhHB5DC69+/6dIKnZ1x0GpRK9UzmpKtNA8SGc0/
Akja57IVwzsP4dkZb7mIy2kkmAkGwt5w9PQwWovaKxPNCw9wDr4bklG7PiR4gHXgsLVf1vIB4mbJ
Pwly/St39IUtdq5tB/qJFHAN5VjuJgaRXVT+d60IYxn3o4tvKl915f0644dkHtCka1bQF7bBOTqv
SxqKjeUQvir2KEb1YLq48LgUkQ83Vf73HXBhL5+r38EeMEnlsKLnJKL0kfaW7ceOX4PzXvr0t2X7
1+lMGeuxk5HBehvVdwmroqOtebv7+2//c79MnMPzat1vyzBE9OCG2OYWOqMnwdJoD/tsu5tNWu7T
pGzed1TOpewoE40bIMoO6MjYubyupdoK6JBKCOwClnHNqujShj4/+6uzEK+v6CHBYXzT3Xihbdfl
ckvedx7PLY87VnHfVAs9zFy6m7GRI0xw2DV1tksLfnbay67cIhsN7BCqdty3C0Dk8RpO+78v+IVP
P4fojdDdh1dvxw5vlMkpI3KJPm4wO75G5Ln0+Wf99XaE2GtQ4fNr+sx83D8wn6j39QHOMWxAQeio
rhqkmfMigDxiv/Sb0fH7XsxbCPnXOUPDGwpAMzKdVfrmNmqlBJdeiSs//cI5Y2eneFHbFg0L+tKh
Vr3Pm7L1CdBryuMwMOb4Pg5N+rleiPn+98e5QFgQ5zC2shTS+iihh9ZKlQDXbqHMgCZrsGRv/ap7
q5Ie9gMEFo26GKmFBQZUWWEXVChp2ZIxuBHoHalRK2XpSoTLGwHBciQGM6xkyyaE0hNYo/SU9Kb+
9fcffWHz0POTK+cBrQxYz4MkZHauDHnR9dP7JE/EOeiubqC0BL9WelhjDPqybRxakwnVuHeWE+zs
5+sOY6o+XBF4TDMXU6RZHgzDVrzr5bCzRIM0LFCeY8P4lSxHkCL7J9637zPHEeeou25NYuhGheQA
bZupgDmHOQ0e45O2a66JrV1IAs6hd+uIon9SjKCN1z46ywAyI/JezPpjOQBD2LOF7Mer8/gLt8A5
FI9awJBEPNADBHXozWoDkm8l648JnupK5nQhuzjH4y0NJiczFOMBPk77OGdDO35Ow1JNOR0aCAiy
UOhrl9ql7zoLTxoSOtr2NDoMvLNFEvY8D3vi7ilsEL4nC3VXdtml13YWqERlymYrY3LQ3huMMKAs
YrIk1TXNR9Pp5X3R9hypB8N4s+i37bZixHuE90ZZ1MCWXHmIS3HkrLrobQgClqbhIeiTJK+ZiAus
zTXw7qWlODuInd4qLTDCP8D+aoCgiHvS4bIWcIvAoPSaCPylRzjLArqgizVsfQgK7419Antf5XFJ
1ad3xZJz/JxL6pb1KowOYm6WTyPrmvt26685xV247M5x8suQtJtXOjok6SwzPxp0GY0OSpsFugo/
hvW0LCCoB+UVquSFd3WueScp4a5ZVnzfugKSwGyfY8xsrgzcLyz3uYXxyhlcKBsTHVojux0T7Hbq
+H7ltcviGBDQ963I2blzpkqSbhujwxRU04uDr/Ej1+u1HumFU30OBpxVTNK4xzO4zsn7TQbJbagi
12dgFb0T/XMud+fButjgakOQdlfsuZpNdz8KQr697/2c3a21TZYReUt4gEV7t+/R6yqiur3mh3Dp
/ZwdaYpLO4pFEh42Pfh9l6adzpbZlSeYjYAk8b5HOD/SLoE2WWTDw9pFZSHgn3br2fI+7zxUmv/N
X2M+VxrogAhMQzZ+rgI/fAJd72qr9MIbOocAJqvialElzhhfZ3iTcV2sMIMDCbAJr5RVF+ac5zjA
mDcobIcVSxyM8SeFnDTflqnKRLAut4GkAyzXwvakx6X9ZKm7hjS99GRnN2scdNUoe8RCCR8Pks3T
xL+nLjJ1vsG8btv9ffEvRJFzeGDNdFBB/gtXkqPuJopWuQvAXtmvvpp3w2LslYb/hdh7jhP0solQ
TgThIWph0Xj0PYxuQRwfbLsrbTxMO+gSNASCwG8p6t8f7UL4jc5u2xbKeMs4DOFBwlETrSOoeRlb
z/v3ffrZwfdxvCRh9Sb+v+nqUekgeu2cW6/suUu//ezgW9lX0IGT5BDFdt5NvP4OW05/5cVcWvOz
A8+niWjwf3FmVDwetjBIj/3QevAS4+QBIlLvE4yHScR/j/40gIlA+ooc5p6hfzY59SaFfq3RTfn/
xrF/mLCda+UFyRD20PElh41W1e+QrRw91cS4prMQu+h0+ygntBNu+NYuW7bNzqHEnQLpX8pBd0vh
6nIOH/kapyR389AvO2i4boD3oSIucyiiwDWi0XzSn1PwNsNMuIYtRRjYJtsgrWDqOsxZAi7B2nzV
s7st47K/XVNaPiXUuid4Kel8mOMlV0u9ZXMytbjYxigLknHNQMk5bVJ/jaZwy4a0avO2XqZccPdj
bANYKM5sPQmfKkDy1T36OluRYoxVlG15XJmts6ANpkz0qoSdWkx2QwoXR+W6XAGNu+jhs+JhsG/b
8edC1w1S9y04iUH1JFf/a5jKN2O86JW7+RdcLj9zE34yZBV5S6zPltCseRQykSuz3g2aQIYtYv0+
AAGaE/jfAuY75FXDT4sKPoiazsWwiA9wXDXZ3MwPdoqe24h/6kZojXCCJLQbBc/neIIZswjXvFLu
u6+26RSE25cEFMldnMKs00TDp6RrX+u0fVzw7zvYrc7FRrblMJohzafO0SFrnYVRXdCqjMrVvVZG
k0PFcKM0lb3fSv5Syi24qaFljB4+zYgIn5rUdhlEuj8NsELNlU8qTFWnqUhiHmR6mYO9qtwPZaEO
LVmoMhsKAwRLdbLpJjMZQyBO0+8NL1fIu5NfqmRPIev5Q6DsCRmShDIZBfhD0l8hCSZorHTdwSzp
bTlup86mJzh7/+Cd/xlodjO3PT1szCSZFB0cvktPig2JaQZuk8IjqiWf6/bb3CRRYRfmsqmESh18
i5qbPoZuOhr7/AhDlv5Ub7ouIim3HaXt11jWd3rQSSZMxDPOYcPBSP17rVmbNaSrnmw1PkMcqgEG
kfdZa+IpUxhCZ3Ez/YRCkyvM2C27uAs/jfGy5Vi2DUabrc1cqrbjpm2JAaFOCmq7rohQ2mWmMa+E
25epnB95EAHSa9CjxTlKMMsFYMIm9UsFj0eMp3VbcA9N7BDiwIfKm5cIsmKZmqFWp2o/ZWMcmTvm
5nscql/xGB7jKk7y+Y3iv8C2KQtpSnaBHpaMDOZjx3rUT9H4w3L+DdwttIUsVznEUKE3TLCKtkq+
LkOvd0PYRrsRLYpcslplbG3/mUgKv9jAotMy+UxHvcGhG34xhToPKOKHmUVPS5fAcHPxN65ahjyN
2zvO0j3EYtpbP5Mq5xSdyXIJbl3d+ePs9WOr62cfsGcvcGww+B8OKkDAC6fhZ1RZCsjwMO+VTpDb
Kp7z2KT7QNS2iILG52sH9NI4VkEuOv/DkKXNwMWEKn/cfjBT+EnG6dNInNn18J3MaoSn3IYAjawa
6G9dGbYXpfqp57UBZnUGNmaUHL5pbMk7qJxk3g5VThyYuwlx5EhHWRfKsXpvnHV5BIuBmykSM5w/
XZgHPXvoRV1nnYh/KCdezVSCfQKhbuwUa7MF4jKHiEEUNk02+YJ2Ej+NNtAym0NQR0aahp8joGc/
z2UD19KojKA/Mk+zfErh+shyPmryRfKu0UBLGXHvdDKfpKXNXgNK8jxPiDY2NP2Sxww97DyG4nOd
LYGo9jj+lctpuASvzQI77riic4VlIPOhizZ2HKEsewonFR41rEr2C20YbhyBX1F660/t9uYVX0YI
oBsgFDdoTpoX7tp5ztMSXDMCiCQ6b6NTd+E4o9coKy5ZRldglDKo06YPoR3a376u+a0ZgdnItIrV
QcFgsmD4WplZQetbbok8LobENotQkn8IKIu+9vWib4Hb73+n9VQ9zcnIX6IqaTy8sKPoqUq1exgo
stk84WP/xJIq+MncunyshjXG6ibBI/eyPaywYalwx/HmVjtAuLNhHNx9PLda3Y8w5IIVDxd9kBlC
6V0am/Woqdy6fRVoeky9cUditf+4JKn9ZGB/fBc4kOIzmD42IuurrSxm8uZlMTru+91MkulXDKVz
m9VyG6Gd7yAyuNnyJXjjvyJCPNQr/zEZQFD6Sfd51KVNNprxhyun9bkdN1BCKCx/SRjOH0Z4uZ2g
E3QPpqXLKNkOiSCfy46+JNhAGcT/ZlxeeCY4pQ3FaKfXgEhSQOIGPW+N/ceT4Yuvgx8eG+mWVfrJ
NgOQUxB1/tiGJTaJiOUJHhxlBiscshvDKMx6B7IEwvgzb+NTyckrmJd2n/RQS5ZucCep4zGbVt7k
eoK9bjdhJg8y94awK+cPwE+zggPjmuPK+6Yb+dgG6FqLOR5zAIWjW8dmWH4mwueUq6dGwdCyVxNA
8AOGVdUUPnBBFO5yHNYJPpc3Ku4eDGxJweUoP26G9zCsJjuGFn9h7MhxgS9zTrx0GdHDD12loLs6
0eTWLQuCem9w/6MI6QJ96KmSuRJTkMFI9aHzpsrLtgtyjMyDzKfgp/WKfpKd07kPkV4ou/U3qp6+
YTIMQ6oKA88e2UnmqDmsAon/lGifS86TfIUBWgG88sfRgVvedB66YWH3LZELLKOVqXZjE71CBLbN
6ijqgC0eWLHydUCzNF3yPpj/MWX0E9IBVaZb54p0Do6Cjwmc5tumMA2QgNAlfO2hjZSpjjyHEVUn
ECsAHzXc3Yu+S3DT0sZBLGj4XMWmx6PN8b7e6Lof1di+MOBbM2+2Q18N4X7B/QaMSXm/AJX6a1v9
nOGSD48AJtT7gIxiP80dP5Y1CdDDB6clFUnf5Yke430VGngywkmnKuCxLRtEedeMT6oNcC4muWJE
18NLoL3nig7zMQFvfS/923FBXfjmdO4q/oFu4TSCMwA1yZy3On7GJlsKQnRyQ9PorXSXw8/FT82N
qAd/BBLV7dxazd9CUY95rBL7IVkYPZFSJkcnvbqZUu5fQkrYoyabei7h09tkxPDgeym1et4iVj5A
l1Psg3Sqvwzgyh7hllk+w3XXFAb9jscyrYdf0Dqod309+fskpeYWkosVFIUmjJuHsh/zMmzSLpvJ
iggxJv5FUQYlt2Tobxe3rBrXMmzEVx+mt2FVhgcI+6y7FeLLT87JtbBp5xki42TvsdfJF121+mM1
Ir8ZuwaZeENXUPPciCMs6tcmmpsX4zuy6xeXgB1LuxyrgryvGdAVm7Wit0ng+d60PMKWddt9pcey
sFQMn5ZIJqdO8VpmCa/BYcFNfqcqOcq9p6otqqZKchqXJAdBsymgIVbtIQbFMfImdkd8S2/6lIw7
WZtvYxmUPwa7bT+6tcJ7qijZCZjTfk/Fmj6m6AhiZ9j2k4FfzfPct/M+SUu1a9OhPkjTjsXbOt8P
sPBCZhEPAIiWwVFv9XTsJgsWG5shs0PFegKDuUOy4wFhxZB8V8PeNEfKsxXz2LNXGnpxu+DsFomm
6mFczFTIwKyYQ/TRBwOkfq7fBOlsu8bACQpS2FgET2nMxbEzmEJlfkgRMquyJK9amnQ6QpAHru9G
mHUHU99Owsk0HtssrXX4WRioGWUeBNL7pomDUx82HViHY7hmpFyqD41f+RMmyPYn20z4ukac3nZb
VH7bSBl9JjJMo1fJK4WGr+sIHAC0k8E/cYuXuZ8iVw55EGhD/mnSqHOF3NL6ex2pZbyX0TiOO+XA
EoQyMVT9clnz4AtsXssO9UnVfpa0DcCDqNC0OUULD7qdrOxQZkjWKStoW9nthG3eTSeawHw0J/NQ
8zAbadn8ZgDnIJQHLRiHXR1Ld4T9ZMgynfK5LrQD4x55Khmn3RqlYEC0qq5yy+xEjnAvgE6Hhafz
8Iu08D6/1YtrymNXLlGQyUUu/8TwO31sY8PBFZ+WRtxWzAm/n7cgajKJvK/OZsfG5WnxjNivBr3x
LQeiBHmSGrRpbpJBpVG2BnGvAdUkuLMGmKjBaFK+EfemJG7BRawqlEjwmx/Dwm3lhu3XYgmeA1xD
UKitZ7grgBafDodI1/HPDoLqaw4yZaTuHAEOoihZnfYnZttkOKnAJGM29EFk8nT0k39gZURb0D9V
eqeiCYmh3GbLnlhHwWSFyw9KBp9yg1szNjLsd8GsGwxju8C/pNPQwyeBU8y1E8q83cuARmy/iG17
BmU/oN+BSsVImvAJftiw52XNrkf6rvYj24L2qQkmzFGGrSnLQs2RkLC6n5opX8gi5oOKRqq+h401
ITJMSiOUHl6G9hmiebQ5tfMoMd6ZoBBzSmwUIY1bIWz74tpuS05zUEX9YXJ6wiI0vWy2myHtWHRT
dqNJHtAGiGWUdXolab6ma6AzS7FsGXBEAkaNrlE1ys9+/lmPsRvuHefGPxAxwEI882Fdu+90oE2d
l0GCgBAMc5Sc2mqwSZZyC9tbTP2bCXo4CO87shlUBiFkMNqsDeruOJGyAjAdaQJsHtfeInZBebjc
dSQAahQ3IU5lJRfcw8uKyd+Lr2gYfHmzyaZ7SyIk02HbUJS9bmQfbGkp9JExvsj4GiTlPXWMdEU9
IG4clfbrkmEo3rfY7c2KTSWrVOzc3OgA3Q4+qJsEUOTwewmbl3ve9qHOKFyBkTgl3NR4phF6RL6L
UrcP4QpFUPRHg8T29um0ZGKy6YrTO0JrA5F/Gfc6Mua3lnz5bmYoKRcrJGvLYzMAFv4gVECSEyFQ
98uB5t+WDGkc3e7g/+WjItBjPdzLpecGChJJ198Mpuyjnd0WOsBEbR7ta9y4iH4imiKG4TZfXb7o
KglhpdnF1UlwCnljFuCPXQnxc3JX1aF60m2KuSbKzVLvcSuj7qPUts19E7ggPlkkXA0kDVo4geMI
xssNWHL2Y6k78TmQ1VKjU0M0z5ewxDAih4dHpfeopEf3wy81ZQ8YntbjLxiFRPYXRNfx8xR803Yk
CVL5g/hu+BZx1IcFiFCGZnxzfnmYQvDHHvsNaL9ciyQJPsD+d9ZFUkorkVKFA4blYCY7XAaE4V4A
+hsdpk014BiteqgKh1wGocDKWn6APkY7f6lCiLic5FCN37cmlfKJDWSCiyGfTb9Tw9CZPHGlcief
mDbCQs1tB6KndDRzZKX+wZfj6g5LP7jg1AnXfp4qaaqnZZ0Xmlm7ruMN9g4dM+dlWhfwM+HbLvKr
Wg9kaqPfdKzDX3pJ8P/6CEniAbWdju/mWEcdqu8Vscj31vL7aQFP48Zyo8LTSP3mb9jczss+ZGUw
3GPHRPwZIweL3hW44iy3XKxsJ8gkbdGuIWp5iqP+D5xmtfsVhoD7fqwBavIZ2sctOyRUpNBEjC2U
2peuEyGATqGGfnFb9/MtM0PiiygysdyJdRv1HRfWy5wKFiQ3HelFCFk8lZDDGC0oBlI0b1B5BHr1
+xq2fj+F7lZVsFHNDHeQrbs7zLgNPeltNDjDHvdVYYOu5bsy9nW6M0Ype0BjziLUl7zFrofca53V
o97YLmnmdNuB8jGhSICoQ5BhohDOme3Qhr1FZsDqu6pFSZE387r4IrQBYzuAEIOHZeqkPKQV6CiZ
kr7GpBIwRJ3pIRTNLbLm0RxRFjJ9WKiqXdEh4qMSi7dK3sqB+bYI5EY8umVD+TukQbDuRDORoZCq
7b52vKleQdZVUV47RX7HNRBqWb/YxhRTHdOpqO1Kn8BhmH69/SXyXvhLVjte10FbCKaqLzGUZaPM
C8G/Gha2881GajEWs5sWxN66C6Ix552mv8HqX/luwQxuRhlfoqtGaI3sCH3BarjdIFPQ72Njm+ag
NR/lCRpLAosCu1FLclsqI/cqTmvhswbHqN4tGkI9z28+HfXNXEE9CSFXVPOTTWHelGMoFIl7vymw
iiqntwCghy2kIFCYvlvICYUwj4s5xvPuNeRskYIn/Yz6SUJ5CRsQ9iiQkp7867g0NczaUfGLLJBs
4//MLZiOHyikCLc9g0xN+wKMahRXaJVB+yCfpbHPcaMAQ+Ic2kUfu4Y387GrQIXaLWnXNTfzBAXL
nxGvkuiUQmQYxKeob5svsLru+j3is0DLcR4IpOhxINUuqJqQFc1qVfWICwy20U0QJGrIIKcKXXkk
IBj435WAra65g60FDkbapNOPQVGhjn6L5QZii/LqFiKKG32LhK7uc4Hra85wqY8yS5Ft4uJuVLM+
odwk+IeywXBm36OZ+IiMTlX7GS0mk1mzKVdMAvj4mxrZYnRiwRBPJ4XOKjv1REZH+E/ruw5StMON
6gbEHkuoR/k5gcm5o0MEY6Fp5BRDB8XL4Whm3cbAQyv+sjo/Ik/vVCvQYOEG7Y52KcusaUhrChEx
jlbr2s3zT8NtGBR4m7J8gnMdWoWDYvxFgZKvcIWgy7kDzqKK9hicGkRFcMeaAvpjUp/WZCy/SFyn
9X0LR1uG4lROcQaFZJ8+8FROAH+7aLTZmCZLQSuy3sJPY+0zo1Z1nHQa/URHPPyA5nb8hfROCVye
67Tb2mmBmn03+ae3JFdlrh4AVJICXel4MOlTPblVZeUYo3ksWQtjUl4/p1xQCLyE7kc8JNUXXCvL
bQNPvI9lEIVIceUwHUbvJ+STjfYlCmjIGDZ9VO1JUMc7AR2s+3BVpckQlXB6GWI+HMtMcDtHaxO+
9R/bejd3ZfO9mVb0SFpn4rtaQfEllzbgaB+WW7jry9Bq3LFpuAMB2r72ERksiqKZv3YavYtyAehz
18xNsIuNnk8t1hXDh2QOsXnKFBN73cCDFkKy8X7i24raGiY94Dxp++gomT6Vbe/3HD2K4dSWFYTa
I2vRWWIB+ZJW1g97PfUdJg+1TgiKgg19YZIQ65DxJO4oPEqxp5H104lHJepiFTYfA1XCeSSQzYdy
MMHNFhBswzQZ7qt25TALEQkojXqNF8S8gTwwiQlCtUThN7hC2cO6gHL9FrI/Nc3GC4/h9y33qrkj
+F7EmrF+iaeNPsFrpPwnnNXvYUzqfFnZZrMUuvDHyS0hzXABruj/rimCRBBDQZniksIM7VPrGWbE
dSgsZL6m5c435P84Oo/ltpEtDD8RqpDDFomkGJRlWRuUZHuQM9Bo9NPfj3czNVVTHksk0H3OH72f
yZ04cOrBSYPcnn+apZu/1rHLHxa7WP42ng8SL31zwcnKBhRKv5NXjyXlmyBdkzNTblOT7nOLD5lI
0dyKTG8Z9jhX2LQYWsfVDnfhmCocd6MoTmvpN37STZncTj0991vKOv+nUuV7VdpTgs/OuhmuavzI
wIuVDAjrmQTZ11Jv6Bc9UVggvZD3zQQf3rdXX+X1p7SsJg4WIqhyXxSvZEZ3/w1wMH98tZh/u0Yx
vMpGr7mSnCnWx7lhR2rEdCo2/WXxNUje0vpjclFfEY/BOZf2/suqyynSp2AmF8Fe48ayBlqX2iAy
Ni17t7zy3n5b7yqZ9pXUwII4KlgjESoNZMlr3OHYNFYAsED1Lj+unUoWtSTosq9B3zPIwM1Ppa5K
wKOySbl/l0/MSMwvaPpvucqOnnT0RJfUEjiaqkPRrpjzG0986XWuXQQfW73o27nR9+24rt20JjgG
NJgi2vD+3SWCPyah4smMpTCZZzrNFr93UlfT9DF0Ot/7g1vYDegenfqUM8ZOJs1eLyvlOafR64N0
KUeUI51nR/CQ/OmsqR/q0tUe3NWfT7BvxnFvieKSTFqk7Eg3Nhs/e3eHYD0FuuHyWjos5a4T/KFD
u/NC7l71WWuWohmOag7+sPprdRxWRsfy4kFwhAER1iEUpGJiWLRYMU0c9ILldLGG+cnV7eo0r2qm
AEbyNmq1/dhRLNXAs/nDgQIxGbYka7YIIXr1wgjvxB0/cbJuoijY2jXtqRtHcfaD3Ppci3U9FyxZ
kWy1KtzqhQXarDr5R/lqO3b01lw0U/tpjcr7ECKTb92cP/u2vmLqh/rqS1myA81sr/xMr3rj5Kfd
GcbIn9oxHcZx+ATd9592p+g/IX1mO/aFw71CgWbsTovbJqMjZv2tr1qeJV1MzcEnKDEhfqOIkXB3
pHY6/pQwTNmJ0EbrZWmcIMa62T0U1aqYOYMyrDrPIGHmjmdk8wiVY8t4UKZ1W4Z8jdtmq2+Akt2h
MDojNgL5nTMVXGmuL55ULawYn8F6LCZTJm3HatMZWhB5Y/GT7datmEd2GKO2orqXddRQHHUP5c4P
tpm18bRU9UpruQdS3GUAi2DqO8yGbgYsdNrG1xjbduH82UatuAZNbT4smbuZwM530H8zs9REWhyX
EHL8aGXmRmKdqr+TW6jQtZb6Y5tMziUYppPlLdm/ojLmM2EOw8NY3Bk4HB/2h7dLC55IsMpH3pCT
yZxthrrKe4OvIxt0I6ydL3pn2Z+O4w0ruySW/cizaJ6QpflmVP1r6zA0Rz5oESB3OQqKoyp4F09y
vIRDR9xsmFuEeYXGMK5EYjTEP+9rPv2lqkGdTVHV8Sh7d4Xpm6mhB3g5Tb6V0VytzLQQzcnX1+VV
Q4/wYez5/FNWcG0j42nsE5l02FSrYewrp2u/8jLiUuzOra15p3atCh6SBYKjBpJ5tQOr4SfU6Lls
+F+j8ZjGJGtc6D2/n5PczF/JZQrSTZP2DhHoew9dEQSAEVplJT7xr1+9bZB75iywXiCVRFR42o0X
fQo9oPw/ytb017Gz3KOtcRBO2xY8CHog0oVF/qwszbsC+83Xfp8hmcz6SGFrHhHbpr5B54pEX0X1
pFvNe9sazYOsxhqufN6+prF5xicPyzVMlGWhtTn0nSZOTGR7FeaGctNK2e8950JYWWN2nFYOrDUQ
5u+iaY33vd40AtuH+tO1q+bQNYbBZAyrgQBt/8503fpPd/1/C9HNMBfj6MX3bAVYnQBuPajadO30
+doYzpY6dFRFgdNat5UTntupz/VjVc1NjGAGu1MTuMPBvzfpdHrVnxV5bickIvlXAMj1LEqXnOZx
rb+ktYhDJ5z91d/c4UEZi5ZUXTk8BsOsxXuvY1Sug7ieS5V4fYnMKKg+6RrKQoQeZexrvKxmKQGG
C+Zq06q8RySGMs2KLb82WfDjuVb37PV3kCkwx+2s5Z57rtca4g/c5tkuhy0VlQDjL3WrjXpG7qTI
B75Zt3HIarU5B8HoQNQwXc0J0QbzXzxR5k0LAi1d3bKJq0AiWWYifggcw6WYwFMfBuwc21zlXwoi
2z+Gwu9p49USi/azuDWD9mIapB3wl1j5n873FVZx61tUQ3frt+a51Xf7sTLpppnAmi7QBU4ytVtx
tJ3M+aBjKfhy1Jzd9hpysi3H/oSLUl2prC4eUF4aia53CRIT76liFkw0rRcHo+N2DM0JK7DeQav0
a/a7pT/v0gvZ/+0ngBZpV2AuXT0BJYoiUXZnJNsE/dcVy5qyF2cXNk7vOIMwprwX3P0AUaex2PZ/
clwJT5yUc95aaOyq4z7XcxtRwLi6J6fZOxiTMhXj3qRTO1mpjWjrs5wXgKfK/7DdOjhiO5I3lPRB
rOqpCscV3Q0qBVgbUjH9VKA4ZG7cxRUgsr/VVjUfNT+vz+AURTivzcAaPTS8D6Sp9aiZozkQMA6u
yuOWyrPf4wQ1MpV9E5sZAxCBBEa07WAKBbfLxTWC94ZsbwQ483TRIBJec0FpZwgUuF7MIqguclDf
3lRoBLpk/3m7kfST1bwYlqGI3ILr0EzdCVtltCnqD1B6xRxWFHMqy0weJ1d8j0MwAufNZgRntR2U
GtwbLgsNHKwWzVH1tpZMyv3DS1ORRSyHSzDr65H9a2OUqJsD6LL9qkFHnXDCQx803mftUPOZ4V1n
daBKUZh4jnd9n05Gcyc2dmgTKbcOTMNZw4xV/61tzTl0GU1PAWtstIId/IAdQRfThfDp1X79sd+9
6YVOHEtWz9qZlcM/OczEz5vIjdPEwZTSzYmaRmPRvIolqJ4b7K6fnlzLp6akA3O6K66yfOxO0OHN
tZzGRyMQ+J1G9WtkEEhAOPOonRztuGTBbXb3IEUq82ctvS3W86b40Jg6HmvizdJ6gsuUXiMeJBTB
sSzsz9zg1c/mVZjEwNRtDOk9xL5vcQ8VS/MP4dV0KBw4Ks1fluOubVwTGBrzjAEXwYD6u/aNaxF9
UHkPpR904aaq6p8a4MCMvuiSzSaIzDWXJjWgM5lEqorTnc1A2/b8pFsooBqAmIoltugeN9cCms5d
EaHemsHpLC8qjW64dJkzXaaqyU67FPKgC5/s+K7AY4dD+ILRbgh9mxZ7wzVlJHLNOLCJ6E/Kp0Bo
c1x3CD1AhM+tgo72mk6LZdH9UrtZ//F0SShOIOz8rI+bDzYyP6Nq8UK3ycrYy5x/liRKyTU9dZjz
UsbVwjHX+A1DabfMqdLllNpZ8HvwUSRNVbBFGrsWUNawPq7331SW3S+/7PXUJwDqxW+z4Dord4rc
ZYFwK5XzEOz6b4dVCWx0BmDI2pOO/zmatfJGfiQTpjEssdVuAKMkuDKddZ+tzzi7qultAnOM5QaK
hXhfxVlXtt9kCPaP/pBnofKF/Khqwu8Nyyof6l3rT41f/zNdkTN4u+9V4JiJZ0kLDYo/xtYAkjOb
vZ6YA0q8jtibi8zWo0b69nNHC11MJnPFlcWrtun5joSDw0QIAmbcIrD4dVgzYFfryB1EcQxq0+B2
MeuLpUlgFoN7XNcNYsuc6t9saCJyKj9/MXTOTwKr0NZl0ltThY8snvsJjpSat1ghTTq16BgioFY3
7Jq2f5jviVPzINHzwbmEIM3dqdua9dBVtEfM04DRpiPfpdCLF/LYNHQj3XSWjq1fFinyL9MM+KNi
BG6bCBPv7DxLt9rNPtYWt0yWFSRhOsvyvHKNP+Ra+zUGcLvLovBdlA1vltKbeBgdFwLGb86NZv64
0vllubA9MneM0DBRpiI4SIIgQ7KG/Jm7QhvIZeoM8aDblvuIe967Cqc2rxTCF1G56M9z5YqTjcow
LoOgj/fJ7s6LDlBhr7IKMZWu1N0LcI4cLbpdtyb3ZOOGATQaAgm9O4HtohQyiBi0DFbU3JtFotuo
CjqaQt2t+8oqdAho3fQwR3oS5igkQoE9ItLwvzNItvl1LtfgUnEJPlZu7RwLmW2fek9MEWyH0T/e
W2DDdWqFy+HUAmQOzqrePb1kQ8uFmYCC6NMF4V3whHgMEYZhTgQGZttR8Xo/QODtTyRpFCgn9RQt
w3Tt8uw/URn5G1IcJ/ZWLkNhGtW5oHYJopGcuXyR00tJ7GM0DyRrL4UmU7DN7AJpaYS2A69WGtpP
PgP4ia1nq5d51xNJ1MkWuRTpqggxflZ+2RdotPFUrHkZOcXyXE58YZXevtfbYh+qEpU8R0Fzz9X7
hr+oItfVzn7LNgX9j9XexlUlv8q7dGN1xXIoxqKJ+NQaaF/HRvRZ/dwZ14iqeYur3v3yt/HHhmu9
+W7VMoAOZ9czbutEOpMzyLCph/fdUs+KLLLY3JC4WP6Uetrya/b091EXZHJJxoxdaU/DrjAuNR1E
dtCtNx4pC2bAsiKnd/9101geJl8zItsCCKcXcQk7ZJGHai6urSx/eRurkRLDGHq22//TKTK8MPvS
g4kO42b5Y8vyi6j308fk+tbJZtFRugasZzXGfsGd9suYl/ngj2I8Ok0ZJDAqzlFOgR/VGiIMBJtI
yiNVq/JvXw5kJqti0yIbvvGgLUCkaspX46YvsKUTG89/0OrDdWyZCjrdcusw07YhDv4vF7NQVxWL
mA6SEQbKyXZjZGMm+IeTg6kO3vIV6D588LKyHuydeNFREX6Tb9d8T/l0v+qFe55yUDcEgJn2sPet
xXCzo80Uxmz/C2ge+a/Pe7q/elTBXGCu+DBaDBgcMhpl9Nq8mnrMWd+nWZDZ0PqCmAVL6+S3oNLq
6NMZRm6ct5/sQqDTcdUsn5fBHSHqtzHd7Lo+ZCrXI+bK5gLUaV4ruZXHfZtaRux6RtVMFUmXGlbm
/ofCoTwtNURX5Q7TuwjK9VhpHjKUjqN1qgPruWeUf5AzDs9t7rfYVq14czd9B6Lk74p9h1dVQ9X/
MTl78Rd2kSiQqg10gExC4n9B2XTvlEwOH3rhBIm12lW89tp21nV9WMJ+q1U45MP8VwRqmEJ30Xcj
tfYSyRiFsEolMypVgsfqcmzDvMu8I96O+Q+tG6C2fJ01SzTLGJNEcWU1084aPZAXMMkGwVq1mMi6
VWB+7wFRw8hVq40Qp7p8zFwoRW6dAZkFA+et8Bfz0JLj+5KPs+7FDtHIIEoVOAfbrhn6Rdd8oEYa
O7h5b2EZ34m7u+yq14MIiKcPkGvU3XaESOu/Za43H32gr9cSpQHLnUIaS6okaGoEDYke2x1bb0ta
Zw+gQhxvPNvtwtYCeWfkoT4uBaxOoQdNUlRNvkRjO9r7h74x84aBNHIv2gFtknpvGQoLXrUlsofa
AtR1Kjs1zE2sLCd1/wdlqzfeY5tN1oDBW4tI37aVQqJ8cfu47pYyUcyBQD/NwqbAULweR3vtn7LZ
8RKYRuvWt3BYp0xRdB0NCBPc66oDTDOaEvKX9m6nB+E0B/VD0OU8wNKCFUjcTgCGWVQSVgzMG7w1
L6z2uwIAbF/qrAA1nTq+lGgG9xHx2AxOH2NbFH66UR66pvdJ72k2ejtIxsmanhC6B6dlzr0+7uSk
2gjlixbElaFBEZuibCzGyaX8tilGccKBAbxL9saXG+IWtWMhqNw5OHll6XpkQWNc5QNphmzMON6m
wPqDtHSpn0vgsT1ExmPa593vXTNCYmaLhFa2rI2EV4FvLf1SrbB8U4v8DehX3cq17qcjEvtGhgBq
fE4Z57iMXbe3svelN+fsVXb+3v8uqlZYLSKFralSt4M1/IRjlevBKxmGFprn97E6dKo2/TgTXflR
5c341BPr81Z2hdeEGqj9bdJKfkrOVUYlxy+8Nm6NHljbGuX0AU9klTGo56ROgjaRIWr3pficK8PM
opGOF/EwbsW0x3orPajtYJurP9C8tv3sGZ4+PFqZnjWHDR0YEfSz1sAfuC6STUol70TJZvpcppm8
y7l3pnbaMgf1bstd/9n6ujwU2mjHhjmapM8uL3Vb8JvkenXMgq6NidlZ3jzkofFijM8s3PLsEvGS
TLacGTjm56ruM4Tpfi4xBjhdKtdKDzu0rjHtxqCw/KAR+HF/U9JgoKjbnbY/ikcfpTMYe8jEBuYM
b5zAaMvfzi6euRDrY2kK6222Hflgi9x/nClTwLw3omhS2XjIB4cjd7WWdwXEBiEtv1YdAVheI0zu
iq2IfehXZJlSCwvfrA41wU33GZHMt7rvX+GhGDdtUT9LQxti9Agi9b1CxbLptetmDyg1HMzYm8BO
qUlkJ0wTfapXVUbpq2czu3qTud8W9ovHPFi2LQlGz/gNValzwvbQWGY2jJ9LtYvTgBqEYEhtHC/o
JLUp6lBWmxEDeh9X6+wnms9GgBOGwy5sxiz/QuI5XcqarQ9FkbHdAnsfEd7LdfpX6kDmBspKI1oD
vzQwuzQYCppykoh4DMk1Ecxbas2O+RjAZoBT8kDBz4rX3JmXRPR01uCbsdH+N9WbuY75aXL39jTt
g/O37k2GQrMbHru9GC4ZWqxX19Hds1kIbo3NbGYuNRaW0BD2UKR9aQ8k6pkipe2bhQ0ZHWXVhLgz
/sPDfUnPrFmr/F6dJynUlz0BaYXOvgcyJJgziytovBOX4Zywq3w4ppuN8eSuVNTRufcz1UhyhmEx
Xm0mT/aj1YsN6ZBX66GkdnLd//BA5Q9mSQHdvpQvWaB9EX9SQ8nVRUqW7q3tmT/UrryTTahtysl4
8pC9xcQ5ZokOcsmW1/Pl9Y/eVF0s0elJpSMgrLoNAZteLmc2CWwRhuewsVrffVki6+/N5tCLeQgr
e34K7H6N1VBVsStWAm9W/6o6JuYxyJuHyvfcaFzcPdaW2cPEM9z81bwiHEqGxuqOaqmPU7HFlYfw
r59m60ZOyVPXIaamyOujKVqboN7e+EXd2vcO1x/aYvAjTRQopDznDZ5zSzQCNRO6178RFl3dWR2c
tfNOjjZcFsd99xG2krokJ6ie4srzvoNBd3iJptwM98yYjhYYU7aueexbVeJszduq1T9ToTOdQYjQ
VgZeWpxMp7hkM4IrvGhX+GcvzEdDP/nDTtcYR90SwhF6MbkkNsSVnWRWuTDqaU93HSq6d14xfMnW
OJ7WoSjeSre/WWpZI4pw68iw8or5pH/OJGavPi/gQ/nmQwnWCj0yF21YjXaZ2COyvpEbDlort9J5
vp8+Tq2XVyac79Yuwc24VRLYO4EKbfZAotnTrHrQuK2A3+1MPHSTfR367ds3yiHOg/13gEqwgDiF
m86tUxkoUL7Nc9KumDBwjAO4hV2O0Q4rfIKEtxLlF22yLpixrG3w/gYdxJYn8f4Q22udSbsanika
WN7cvALtErKMyX9Z42Kzd1SqwbXqd8XLbufBxxo4H4PVUCrB0rSmqGcuQjeGd81rrv7e5hEaq4Cu
Zlf/vbvb8FP4+cZU1hlX6OumuuCd4CyEkr54vQMyrDEq7tlepWaGuH/BBrDPza85GOUTvh/IY7QL
kXRz50FawjhagbV/bZz+b5BoeVyN4PZBaT6uuKqgwTY9XGxvhJYuTQSWAw6isfhmwMYIls9F+TJp
uoEjDcn/3HmFjLYOWfMZSAG2cFp/FjSLDzZ2vkXYfppVJgKraX2ukF5wzfnvzK7IRTSE6E3Ju+7B
9Ofuvh7tbZz/dpOpjoOZn/C5XW32lqNhFs2tQlCCHux31dfvejb8rvv83CEROgSoiq+kM68xeLSI
/bXff/PhGQfFQB1r7XL36wyL9jDWa7+G+u6Y197EtFjUvKVeuyPgQ/NQXPCL80ouI9bGxUaU7Vlm
vDeBc6y1zbmMvtdfYLaZ8ot1+eMNen7SZrf/Tzk8H67puzePEynCMmWkSK+LqBaaDR65DpdmW9W/
0puriRhs4DxISheJQ5AVD75dlV+iI3OiW6ltajur/2wrDkTXq2HNnP/wLuTn3ZPmf1D/8qEvsubY
sS0imySz2yIM8bjIoo4camJuM/Qkf6XvnEoN2yLGjLwJZ8o6L57IWHb0srW/hKmYOQpqXw/ZMvvV
tcXF0kR0kev/tcoDbbPbbVxfZD0ZCEeqIPiQ7ey8e5T3luHYD/u111pxDGAay0M9ggdBn+vlk2kH
3Q8PTt6cvd7yXnIvly5KQwcjXUZO2+puWDbu+SnnTI7uhRAy41lHud9HXSslwUSlvsVO0I0YCFzt
p3ep15UYKHb2rdypyW6y2qeyaYuvhZ36KIRQ/2a1jZc6qKs1ZmP3f4lSDfqhKvYdkKFCEyt078nk
oZ3DrVrBxwTWBOZhw35DARY4Ud8pA1ka9B+zWjE64AXTeDNR2b3VGsCLNQ/NBZ/CfAKrQT2Gd+o6
ZqZ2VTXtM1NRjhlmt6mTqZEVbjzoGq15s+aZLwydrqTRJCh/Oyinz42tz6eyc/aDSdI1ypzFt66I
eNtna/W72B83zA1Lb121yTMujKjoEkpCElCvII7Z8Epizw/mt44BNy6MO6qn6/7wNKBXrKNtEG48
r0sTKdOEXFhKCHtn/22b7H+zHJePsvC11Nmru29q858rNl9WHAuyZMMun3aN/K9yx/K5CTDvQilm
w7/KGJgmZtT0TPNkY+T6eDVMu3xwikY+OOPkECtk46rLenm1TKWlPCN14rg+MmWlrHghcOajanba
HLn/HyGiXx1jLo8oeRWynHI2jrVuC9yrwPCosv/odgfIUrCOKafZIl+A6Y0YMUKjcV91zPvhIEb8
fhvoy2iZ+RvCHudU58p8JbBFJPOIAt7YxBKJxoA8Kmz8CYxDuJOHPUErZ7Gs8TlMwAt3pQJw3shv
xlbO/sBx/SYsvY2LnhLSJUfJzmzeM/K4+cmAYuXQAFC1TNM8UQUMkODuS5QhVn2aDEfuIUIT4y/X
kEznhvYIZ50AMTWWdIlxn72ieQLz9VMWMzL34YDQDm6ILgL3Us6AbmNRBH/onbujYpm8BFMhQs/M
YGZpUk7JWWFKd6G+C7XeWrWXiHldhgeifWIafyr28gCCtTSyR/QaW8Q3XxzWQr/k1fQI4VwBh6LA
quaZkd/1rVf7Tug1bfmfYL0JO1kTaC4Kg9dxLg+7aK1Qx7QSLTrSJpTSRpJjQOQfmXsberNFMhl4
t6023oNAeFGPyupp4+P7Qvvxn3W3qHQ5q51R6k/C6YrU85D6gQsBfbKxhMZIavQsRJ5UiDZZGHwN
pMTbH10SMftKoaHFmDnezRqzsamQpmQnnHQee7sBm2sqcWWeaMMp34jg3Y6uRIqWO8jzjDE4TrLm
j1ksorZzL6mX9pU2pzIaBEZPeyQ6NLMHro/B+4+DgGKnVrb/WscXB1u5f5mHp8fRKvk4FUALbovl
LHLczVOtP1HV4h+X3h9PZZnVoT/0I+uuOXPVI/fyLaQ32J0YiGBxOq3JeLyc2bg1aAAPFXreqJY7
DN69n7zcyDGSavis1/bescQI2Xb228IKyAPiVoctKAMIHHS4ihX5gTa5TxIKg4jL7QwEvfKb512M
OKFNPIMGGex/LQO/BYlPe9StQvT4XayaVzKlLM7Z8rbxhYhG7ZGreT+W0zqx4Y4LKsbc4TDYkG91
CIMXdvUD3r1nH73QWXP8BqS+sRl+S9Y/kNdTu4nuRSKvWnPdYUvijAgWENlV2Vbk4oUImY9K8rkc
5An46A6eX2i8vYFu/XL1vY3gOnjTu17C1mMbGAa9A4JT3pcI9vq40UR0UwiWX2Qj1lijEurmSq9L
SZilm5RFDSihmflX6Qq8Vi3a7qzYIwo76pvUZc7gVnWx6UtFZspiHUkwel3VbMS6DO75BL1ztTHM
RSiawY1NfGys9cXDWLZXtFOPTj00aTnn+aHJjMe6Ha8aarbIMnDG+bLnYgScOc068q699JdfJtY4
iIZ2Rg7WVkdpl14ovGx/rLK+wvXZMRZua1ii4ORk00XCqX3dujv4j7J2nhDOdG3tnRflmW9LwdrQ
CEp9l3KAGtrvhum6B9qeOgDlSlsPoFTLYUKV9dS5JJxU9iLCylgfURf/0jZNT+Ym00KkaPPV4nOP
Pbt96K3iF6r3OdIl6uvBYRyZ9uUG6KZeZ98bLjMZj4M5f0k3GNMacy+wGxUucgb9zG264jOT6SPj
0HAUOjF8IS+SIzTSK/lOteWPU3KLu4UcUmQvIunqVhysprhmtm0lq++8Ovkq2DyCo1vbTaLqQE/1
vM/5OsZ32+O/D3QYB233a6pRZW6OuScTWIHjYZgbqRVILFQpR2+vSzS2dXvK5mJ+94T1qSZVo2eA
e+jsBfGlCP4a9CMzyhldZHs8eLuq8bfj78Ud3nBEBPlwHOwAPKwsXy0pp+/K7h5cs9y/MWrV56w2
8wfDrPwYNyE5tv30PRi1yeLmTLCtu/VIr4T4mWRfp4oV83fVWOLc4XlIe4yJr82EY86ZEGXnmo5K
xnJM3Bj2IzkBUNwBzB8kfGixp3FT4Ra0VyMyXeuR3aIldwGUUFB4jTfp6Gb2E7GnzDvyMOjmc64t
KSfjA7Lwj2kuLkbFHYd2rozmAdmxx6eOtG5J8Lf/yWVXc4m295tKhL5RzzH36g1rLqpTvbqZhF2w
yHGwDpmOSVZq10yJeMiXJCgETpNVu9Fc7iSrmAFlFxPzZH5wVYUSr1n/c7mBCeLwZLIza8aS9z6k
Ht6MA7/6i3OKxb4hjhbbIfkgTW30ibHs9VNZLpem9XkCbJ6qXOODwKv6NSrznbPwy4FJTbM1wMNX
aHY8uytKLNZbJKdtmXKPK/jOOk/yPAirebBugVVABBr5O2YLXpJmVWe/dl+tYd8O+b4/GyjtCHTo
UfUoOEdV1w0rO/bzYTS6M7PbeLfXND2QYyY+ypXigNlERGCYCtW2HH/75fwfcSL4ZJFg+tqKwqHJ
8ovKMICiTlIR5ke8PyOttx5duEe7c2W05q0OFcgA0zYYUwzVI29CKBRavV7Cbc3vRa4qkDx1Yw27
j06iijK06ImDczrUZ+vSLPkUFjUcprtrQ9RhhAhBrd/63jLCJTOfKGJHetKAOdaOjQsHiC7K2+J3
DvtegmjXEq36qEUle1fi176fIlDvIqdt/2W9+lCB26SUidwJn+bRLs0RQeiA1K5Gx1o6mEiDbITG
NVVq2Eo+BvXuRgVj08dkqTUaNJHxdu15bI3Qvd5U+ykZKMMZZs0M8eG76TBhoIfkxUIYmOc9n7wz
yoINoqwoUx1dIKfS9jNuW4bRTDYHy14+RN08jcCJoQAUu7vxy6Npjt+9r78XxYolcStURChnw1MN
lb3r99yM+d1fvCnxbIHV5y7UH0z26rZlSGrVh78RAMGGRwtEpsHQO/p0UCitqNSsgJht0TKjTYOy
D007owHGHxhYsbYzLYSyVrwkmtGUj4Wn8yUWltv8wXU5f4FkdROU+/84O6/eVrJz2/4Vo9/Lp3I4
OPYDK7CYSVGB0ktB0pYq51y//g5u+55rb7jdFwZ6Ay1ITMVaa31hzvFpIeDU2djhGWIHxB8pfcbs
6YPTKGqTr4W+FiRnpj5VruVaRPYTDgLEGbOxOnpXWpEEmzGMelCyaWxEaHSmmu9RUBprrWl9aR3V
MdSmnSQ1w/MYcPs+pvqA3ETOgk5flboS9B598ril42AtLDXq5zr1ZhHRF+qP+I+Y37+DVhLvhKp/
AOoGvSYpskFyrQs1MnHLEucPEx/V97/nQv0Otku8Q5f+4elnYZmmSdTwSktLjj5qGvbU7ZhKFJXz
H4C9pTtj6l9xj+6v/Q+vEWbygG8XlVssqqLkE1QnEncdRS57RsAHtqeMG2bwFXr8TrBffTZdPevU
9AI5PyxSn1drcC3T5d9/4t/BSYn3C/0P74bRDixpak/roCyJv6yag00bP3N9eF2U+Q84e7/DDxN/
gXkJhBSpSRt+XRdqTvgYBM8yxZp4lYUq3twqSVnjUo32/N9/qN+7S37Be4VRbaRIUZc1NjeKF0K2
OL3ayNf/7Nl/wXtJojLSnm2WddHXukPKo/qiWMZ/wPf6vVvwF74X0YAYyonOtRpokKE5FfETUew0
jOCP+Oz/+vJov45UzRqrFE2EJetSsnJml+FDkYkJk+gPuNT/+p7Sfh2pKhRSgSEOr2JUXyK591O1
cmbCsVH4o4me//qG0qxftgGaKBl8rnyB36Z81gE9QekoPCuyV8dN+R/dRJr1y16AfLlHB8FQ6CbV
qUHMmuDKdAX8f38T/d4n+GUXmGBzaJWYLARn91a31pbrGVDFGsXE7GiNFIAWqSv3P3uxXxZ5il4y
1jq+kHbQmGAo4nXpISNs5zCMPbPKC0pXQ/g3+t1/fU7/HX6V579tZe1f/4efP6m5NXEYdb/8+NdD
/NmUbfnd/c/9Yf/7Z//8oL8+ljn//fon//QInvjvL+y8d+//9INL97mbL/1XMz98UQHufj47b/H+
l/+/v/zT189neZyrr7/8Bius6O7Pxt5X/Pb3X21+/OU3WWQ1/tc/Pv/ff3l8z3ncQ5m/FzF74t+e
7H8f8fXedjzY+rMhGjLEEMRyomjdR0qNXz9/I/5ZZrCxalqapWiidp8WV5RNF/3lN9XkVxqzOAzD
0lQJL8hvf2rL/uevlD8j66ONagJc54GMYfq/7+yfvpz/92X9qejzcxmj+/vLb5Imm/+85RiyKquq
JhrInQnVeK1ftumonTAaDPcuYS61lPLMxO+U8ISzGvlvne/x6rnYTlKbqDNewVPbmbVOuJ5mtjIP
9dqktaNhLbdbk8B7WqJd3+eCr8k5A9a1hXRtHomj69ZrAjpredpKbh0iFGX4yDPyTGtTTC9t3de2
ZI6YO1KfdrPuRvKzQmnBLgpcPkv4Ocs045Ypa+xGzrZWJqK8Ky3AHgu5H9p2BteSvcLsONAqyuB/
DaWbzdajPFqbJdeAMgRybDP94pTL2QPCB/UgSKWzyANSxSSBoTU1zkB5we30wQVLZOxyMvYYscSc
Ih9vmrbzirRsV00ZbwORplgxyNc5UhRnjAzV7UNOsqX1q6nVPaPpJhfvykOoJJSFQ82udbzEvZEa
Th1ckWm8ZC2iMVpQJlhBE/FLip5Zaag6hQZzWUFcIN9Rxi1Ckcn5OakaWRtSl5KWmpl9hOPUXSqh
9AtEgACvkwcAAJu+HBd31CVyIkl1FVA3Q6Q3xGt9cVi8u5suMNqUEjVKzjGWRE8Itlo1QK1rzZdK
hNeV67Gb5WgvAqR3dhTMe9FM4+24jWTMTzMNQ6guijvMuGWZSgPp4oNCm2yjrg69oFWvfaOKNiAH
yrHz8NrJ34h8y02k9Je0HHZBrFL+0XZyhxm8QV9GChNuxQUTm2TMi9fWH1MKFWmWssW1rC/UwSW6
cFAgpfE6VUpgG3KmOIrW72nStHZm5sjIK/FWT1bnx3Tei5k+MY2Z1utks9yJk7IJ78IAlKGRI5MP
SpOgbER9YHaMYoVemUN/UREepwtiKEbHm031HqomqXvdptTbQjtt03c2zdZP0ewGJN0U5ozUFvsf
wJA0hyJIYdd9vMKMvewVaS9UknUwqU8veRF4nTJBgIyZfdDWiboL0+51DILWXwbzgWrcIUR8uJIz
2pltJ96QSEceGJNwJciGgvJMDOyoc8IJ+SWawRlJ8ehEukY6mWVcJ/qWmarTLxzyLUJHmBytRcFk
LpyhkskiI2ndU45xx7ko7IGezSqaIKQDPPZwqNJWaoPcq+vJmZMOgsVsIsULaLxmQrRNRll25364
yT3MuaCHVIZwUBLCYo1mPCNkzN7pYjvwWsjbkeXaco/Rf5J0z0qXm9m393bdwM7QKC/klewjBibL
SN6MZfdUcWUjIQ/dqWI+cJDF52msSW1uhLmvo2iyoMpTEcw0bGeyNATS1JhplOhZLDmXglHkjoBV
uxTs7FbLGkJ2iGZ9Wql+aGSxH+aX2vJAhCpM7kUIuBSti7HDtOcpqVzVGo9N3oleExYriJjSvjFh
hendOo912DRqv2kHZEPtmD21lbXr8ZgPS7Vs0l7yBORxHgyst6pN+MJXk96VW7rejjUVyS5ONog3
THswtcFZuHBTUVYYJZXHUaA/l+l0N7VavUmaelrG8DyzM6Ormwb6JjVUlJA9bxqQs5CLWaUheTW9
I3o9ug/hYWWgllu1hvYZLiZfNOPlbS28S/dh5hRB5FXxTFuTTrYNEQdjTIe5gubrg5Qug58N+Ci6
THwm46ZiqFr0mWKq11k6H1AivFdqPPmjND/mqTjR+imXVRRhtx4lqr5JkFxmRLOM+Bqd1Gw7R+h7
pxqD2APZkXujSS0zjFIHVGGLYHV2ZYtbSqU/ua/Fz0I3MJsrS4apBfYe2nlHy7TUz/PHZRmUM5MW
b5mSHqYe6ohkRj/0pjJs9LRgVakRw63SuWslyZULI0NzJZD/5pXTIci4tBWuHdpMTtPOnWOOueXS
Q58u5aykXjjOsaPmLdu8lDN8dtjw/kwvCuV4Fc0RVXYlz9055wImVh6vSyOcndkQr1FsvCAaEZHS
hCi0BeMiGprkW/IkMJ2w/dCaUj+mZjBR3O9vyxImcJ30kcYMyO96kW449NS1EZUvgXQfdNw/hlmX
AH9YHLMTQyftVdpVMe+p06gcSGM0o0DqW19HxonZzmoPqUDRicSRMRpS0Z/h00wqB7DYhE9RreSP
dSEwWluo1syNQnadNEz5Ab3kADlWN6iQ913O0aOEqbmf8+WRwkd5kBaAOk1grURLNY5K3bykyhwe
wIaMrEsExUSFvqWOFefXi8j0iW0m4Q01puiom7HiNdkFwzo6oG5ekLmiN2CKK3IkJJQ1DZYzqM1F
oMUYD7oKm0N9HePwDal2tYUtaa1Dt9RzxW2XtH1CVrwX0yk+4klwMvFY60X1riqPiF+pp83MkY00
dvsWQoY91ej6lLGJ/GTx5Lo2PRUr3xOS071o06rEgsgw0D5TN0WWZttJ/7wLCQEyoAyeO4BgQjN1
m7ERDfz8SfTAGLHIFxr8v10/b7ol0Txgt8WDKEdY4mRkXoYOf2ii3lcvw3toTDgC6zg9yPcGqSLV
4xoMU+MkTdTfyka7jCS7u1JUJZe45EhzPXkpIhfOTu9S6y32FKOTQ6QwEkWaXqxMWt7NdNuES31r
mZTNhJ3AryKhdDpFic61GIG8r4vTVDE6g6mJmf/zxzYXuVJIWe22FMtDxxSUg8x24wxlEjnUcPET
B4B2TFzGO2sIrd2Ip+U+VRbhSTDsIxzl+5//p5aKK2rKXS5C3uH2AdeKYoOKhSVMD5HxMSF/uqad
WNmCmIEJUJvHWG5AZQmR6HU6012VBNiQ0XJSWIp1R7LwI2jy0MW28S6H0bYc5RmtnsCtEZSj6mVR
rB7o2IixrPk1JRCirvyVuDK41PK2bWOAL1V7WhgAupnucZcQHge1LH0tb4aVSK/KY3iwD7EI0muP
F8GCoENrPUFP2NdOJRjtSiTM29SLtcZMMe50xXqpm4gj1FgnarDBYi5thVLiVi2vuH6dfJY9mmVP
ObvWKlb0yKllWbRlUP2qhDYM78xKNrSbKVtQ53BSa+rwWus3ydTPMkq5EeOdEsSwDpGYqS1sU2bs
oW+ZGGOKTKkg7HeT5GRpb5NQ7826dsmT9/kwY36QmIHtpFi7l4ZgVjBshJpYi2u7kuH/ok8IwhTT
cleuBBgIqwldBK5cGZ0nvikLTSKIsfolKkQWoyZ9iW0qeghWfCuXOy+HP7TS49STjMexeIdvthrN
8NBLKEmZc4t0Od3OZrYlkNsjp7UrOC15lR6zfvTzGnVn3foae3vHWIHaDNYNatRI91vL8oolWk+p
4LUYWpimjT+cHvQQdQdD6Aa+NVQmE1okaoVnliLq+6yeaITQec/LwiLZtesl+tRreCi0CTQJQxk8
m7kDURwzsh1YTk7TOKo/aiRJsU5fwDpTSLVRVSNJg7+MmlEE9BGPirNscyH0JaF3ZM107xsnrSZ3
NRZcnE5FcWXZXQwYSJ98gU8oYR9MKWKzHzkGjTHAsUQnhtMj9ce2jzJ+6YEbpjThLKQZMh08xHef
2vSZMNQKKLkzELWjimb3DFf3Pn4bn/X8PUvQLRGPYaVeiWNtl1OzqsBO5LG5GiimW/JwyBD3ldJE
y3GxoyJ/m+RLbpFvoB8mPhPpqerdqRt1dd2WWFcwws5V6ovl01zsEXGvDLoCAdzDAVl3IMhIG84g
+VfxPtTu7vxyFQErb8bZV2Vk4o3lJZVxrMEv1zCsAsN61qfkDUTZJcliwRU7HdInfiU4S1Sf89LJ
a9pPMcaWVrO2fImSN1BkVokBxc+alwCIegTCt+nlH52CtFK9FfLspHCONLnHmSmxR9MxQF0GZ9cO
q2rVl9O6ZWHOwD2ZRuxMxDaoHhJGS0R9uUbyZbeTHLmDDGm8MwEUTrtIBeenyCU6CCLukIOSlHHa
SiQNoLoEW+pT7g+aJlrSDn5QRiKdtdFerHlyU6Ax5IHzHrKCK0QvTW9dZXW5GI2E6qOb7bwjkqjN
Q/xYJ9FJMzCj13oeOuyvm0GXnhYNf5oKC2xVt/I1IlG0xtRYJdr8kC3VB9IpiW6Q2ZCIYl8VzDw5
xbInUZRyomUSbU5LdAt6dRFHlG5Fpq4qNbsIXf4gtAIOk6h+1mcCrp7oeDBXOb1WO7LEbkWLrmHv
POkAOlwj7U+ZiMs403dzL78nWnMwpuVGNyfkPLEVRMz3av+tocV163U4R7CCVsoMsVuah4nUIXur
avEmCzlUNKARAh+xS1mVasg9TQdMZTLb/ZVPOZ3JopJHDIrE72qy+LDOZrcuUcIX+TfJHjcbyzCZ
8EBkgfIZNNB2yiL80bT6Wr/fZga9FhorHF8dl8fqmP4dNsFTSH15Z+nVR5e33WaK8u+oFt6XWZrQ
1tcSmRn6V0nJN6DhUMQF8EHoq+xlMNIbML/PU0vh0Komh6aQH0FRvcypFfmyIER2AirAJ0UHgyBH
yKRR18Hsm1mK7PDycJ4g40wZ6AS1oX5a52nh0JvQ3brQvIlpSKxw5kSa0yqddMzCMcCqVE8foFE5
RjfBiIYWn8bpJTfYZoB9eKhkkRQWMglHhou8snCwG0dVkqAYZd3ooLNGI6OepBGuTq7lgpckIxqd
PFOxA0+zw3BMsmKthqtab6eyOEUsyg6CFHBm0B8tAEM6+SEd44a1lSoveAuQioQHM1CcKpJW8kZO
Mj5pSoNiK6Gu6I59vDNHgMzuwu+t6jqRk49WaqNotSv1lIbXskIrsW30whPApATxV1u/T/OPcLpY
6qnpz/OE/fI2FJv6qZwugYl1zWuRcer6tUUxMIVvzfIto8mku70Sc8DDTegQCa4sYReSrVRYRhk9
7jC+GE3Ja6JvxeYkdO/ZfBrwYN71BGX5mNyVHYoPAYePGKUPWv6G6c0tet8Ujp4c3oblJeo38Eys
7CbEj5QnyPlpEFsd6uM7Tf9hZs9OVcoNZOU2Fhw5/4o0jP5koSHrqSgfYZLmwRUym9PgnVXG9j20
bokJAtg342c83YHwGSL8HeWXkdqNocPq4fRhqazuuvRxXS9Y+KH+doivPgJetuB6l/ULvgBhvFQJ
4Fgax67VbTXTH6ObWrxkxsOBVoOgQqrfFdqGftgKghRuUAyI4/M9TIkST9v390K+Hxm+ERWYMlKI
c0fAOFq4+2kTGB8yfIxhcovBCQ5gMeICoMvo0WDM1EMrsIdypvtJsFuSxzh9TvJx1Y/qyhMr5El3
IKXynqOlRLpsW+P3IO6baUTetZn0B/orTn2XYQfvtbLtQVWOPhDAQdu2SBvNsGWQY+w21RrwltbI
K1GzVkJ/NrwMXA5BlLzt57ewf2+wZJdSiZL0YlrHtH6eFdaxibzR3IXxQZ3ezX7fdj+Q83YMlEtA
xeSyZ90dxXbDFlPsBmS86kQmUZneMr53CIhH62NAiCbfdYQ6jdJbnTxNFJXui/k1kh5aU1rNUgIL
DLzafNFUvyAyoi5Cz+xZS18zGGoZcOUzls4VFelVVX8gCiiKdaDszWW3yLeKm3bQj3O1Kcwd7m+a
017Vfoj5XjdcNT1WlBeCS5Ci9OMtL+pmLuxUQ9TPKnIU4Ry22qZKdTRK9iRvBW0nwr0a2bhWlQyp
azcNtyBds3/qnYN6UDmg4LsX9MkdFuOmp29YrpC3lOGXRplHFL6FGZG5fu6VXVV4Wbiz1B+S+uNO
UyGfXRmQwtAQLk42eLHgB+PWGH7k6VGu+k3Ym5d6zJymuab97IKOxi16YqsYhYdq/NbNYBuMJmHy
qQ2vpOZ1GtsNXioSV/MuOFSFjdoGtl6/DQrg/JOgbxUcf8JoHnNmDlbauxhvJxlHGt2nbDLtCq50
shnQdSygocMYFzbeLwNcdl97YSmt1eGJv8nDkzSdtX7bCy4nu4VJrS+f+3jDkR2MlCI5yTQk+Qqf
0aorHAHcseJxDB+tHOn5A68hWkfD2GSwiTGbCoR5EiUEs/iU66uUME3pUhKyT+bZKB9a5Unp1FVP
uM1IEKsGypYO0OleLGvLIguB+xuekT/KwXMrfEfTl9XtUE8IrYuSZJKcDqNv9CIoD4X68DMN7B09
+26t80ycGZ+14dJU+wl0hnGyhGdxJlb/qo2LpJ67fjPPPop2q7dF0+6jC0IwSqRPWX0o2q1A3Xpn
6E/pfEozn9cbc1dSHA1WizLS8ySc17fVcgvTyyIfg/w4JlsqqGOxk8n/KiRcdc4WhiD8VQ855nwx
4SneB9y5s1yvOm0NBHI08Q15XGU2wHhBVlAfTI1we6rx6EaokPZScLAaHrvR5mNf7ITUM9SHRhY8
c3IZYw+e7r2vz7m+q7h8qnQp8zWjR7oDUvTCOljVIa/OaX1EzcQHhOubtb7JwLrM1+enIt8P41mI
XztaHMnnHUaYDxdVOc/V5UWjNhSyDwPwC+xCfq/C1364sNHM+Skzj0Nyy+PdMj/U6ktb7fH8j50n
9fa4bJLoSR/3JYfYQGkq/zLCh9m6ssfk+TaXD1K068C5VO8l6kkAUT+319AiyGOyC2WnHTqySgiv
zJ522vpHDUWcDdlCTUtKKL6Y/QcQY4QSX/qyyVjUMaqK+cocFyLSQMNhQ+4DFdWhtpGq26DcdeGa
GgUOX/oUmxm1UvpRSHR7HN691VxDfB5HNT3n+fM8pN5d91WhGwIca+Ibytxcx9k+f43hSx+e1OKa
Sxu5ZPYY+Y8qrylbGpVD4sdlzCPsbJQ6Cgwa6IZROb6apaeyO6zFEGr/uooflHgvKQ+WDAFYeIuH
p4agWWAQRza99OkWe4xef9bT09I+ZvG6SE9tQtaT3otLCNm0VchswXxU/Gr+keqOWHyqONrzlw47
dsiNA1DHCeoja4QyfBn6QQvO2kMynVM8TNCySilgqhsIf+4f4LLuiOGUc4urrgFQaDZV/CSR4xfW
e989LK0TM+c12hrLA+cXVwbbqplf+VYW9MOy5Kt4D4aDFGCicPP4c5SIeajbWfNHh/G85Hzm3Jzr
J3O6pOPJJBrnI/EVLKU7D9csn1eo0DgUmfOjztsg28zjR86Rw/1b3jj7ElSai84sB7IxyCAvmvKF
cMzCpJzbFTIdyeZQNbrvu2pa6o5d+jgpHYiwG66x9tpbz6qBMoHliDQumNdoMFl0Ye4rph+Im3J+
H0w/k/caUEbT65cPpPmT8JmZJ8M6qPqOFxWatYVyuNpr86dE4t/twLEFhRsBMocnxSaaCDzpNQvW
VNSI2GV0cSg8Kfs13kQ15D4OStqKwxPbaWZ9LOlTou2T++I21gXTL7XDSGCSAY4sBm8qgB2tRpQ2
MsdrWlyJNxTMlswwqtcjN4S4NtFNoiixBwZR1PFT5aKbUheNUNLnRxQZ3Eqk/qSRIWV/8xgaLPUU
yg+akNYhsFZBEQ+HRt2MylXIdaAaPTo03ZWAAGcF3SVoYTU0m+SEutvm7/i+DCZoGMO5vUt3BSy4
m3RccTKL5rveCLSzrkawJzVPk/VC4Awa3XiDql4bvC1UcH3+OQhPY8vtV13yyGMwh4WJZmxzR8sf
RoZMSXuVKg+uSfFQQ1PQhZd5fB/4WkKytQpztpMM5x5J44yCHdZpp4P488bxKcd5236Kmd91m15E
o2/TBKGchlxvrDwRaZYZf2nGIYMSoOlrmoPcxUrwmJV+iV1YYXDHOm6IQzgQcT9NLbNlvHBad9xQ
MokhVJCxBLfrRpqrtLcheWIrTrEb00tsggOuQpasjFVeWlMZARldhhv8IT5SPJsiWn8QCekihzFy
wYKv+mCaR3qLRus33OLiQ4txzBiiLV2Xfn0vOOcrc81zFfXB6mgt6re6AHN2iIR1pp+M7BKOmzb0
09TN4ZEG9RMo5346TOlrYwAcRMMy+NA4KNuvgHImylPiZagn5524NddJs5kzNvprpX3k8YvePJTl
WVx8hGTAWMBmlPDbRUdHxGDsDO0B9/9KpqR9rUgKy23Zo94eMPj5rXak/bBiDgOWnTsb9nVMz0l7
LWWPlyQzY3zMbgAOGzOpaq2yDlSC4wfFeG/znZTvMVjG9CXlO3zcKfpNolBewNM2WiuFjH5cTtP0
kmdXuX/XlM+oeuvoCqYqlI3CR8pnROdG37cQbmVH/laWa6I/I92xZaSnbfJdQzKhgKc+6vV5ih+y
7CnAOdntSzhV2qpGdwc/ag0iyuwe4gUF+1cSO3dQaL3FO65LVxVzQ3KN+4O5afyAYV0rOoQMzlvV
pBfOHB26fQCZTHmthO2S7APxkMVusKyb8byM3wyMoN/ETp0w9UG0qXxNuTsRd5W7Mn53ZZq4zO7N
nsEyTwbKbK+ankndZHE3FNsKDX0RU5kWeNpwBSUxegbgwWCVl7syl6SJ0dG3yC75C4diD+3BjZ5s
Inzp1rEkPYulbUg71nrpEowfTgzRWjuZeGFpjqDku1nVZrRuU75vUZZGIDsvuSqxlD8NdshYeO7K
myIsxK1vNfPhCxfNcVOcakhuwr5byFPSb8UC6nWewH73W2oVQW1Plg9qJrxX59FvZuNoR/EdNPTc
hPtYIZ/ys8nLAJj3+4C68PLWG1wjds/CelLEsykdkLkL1eYef7UK80p2pCrU9ZdTr+Jw41y/D+YI
ZoZ6OaZBf8LTO6+dDoTu2nWmFyINzANlQCeJlKwSRLrNfeJa/9ILz6BUVxPO6jJKcKx+5WQCTfLI
Bc/HRzlkGe6wd8r2gpnjWI1kxtXXhBtDT9nEpLMsP8rRoVQfx3IdGtCmt6G6S+HLPGqc8bl4Y0m2
2TG6q2T1o5gz1Sa163ibdVcz/M5p8MAKQv7+OlM8TsZzqh0Z3bbCCGd3cmZPWb3qE+pH5UMa4aHJ
TpCAaLeHO0q7+NXgNr92UWC/afETABHmOIYM8IBH3e1qc5+Bwor5WHfocIP4LiAiLuDGLTf2fyrY
64+SSUju7OKKTe+3CUe23dNuVn8EugjlJbFHebvgSWA7Cs9ReeDLUkN/mZ0lehQKGq0Dx8xXD16L
+45iwSlySK8HlwmlLs5lFWQ+MXHG5FB/tj9aCqKDR9M/eakMXwm2+j2ibf3MesrbkhuRtif/gvpL
z5+JR8ryoQL9Eu864baiLk7T/XAvXG8T8cHILby7BHzzDxJVe14u+UgIHn2LHAJT2bjZWOwt8ECi
fi5NzMqHyXxduvPSHgvxyVI2govhhZaqmJ5rgyu5MPfRkzwIs/VnSI2Jxoat5pT3h/ehh6OcUYyn
xNlNL0Vw0CY8BK9a5951wvfsKznn/SsgUTcXfrQxvlg5cYx5TyPvfus0sXOfD8OMrEw+3zMgtOoY
XlaxdauAtjGpYJV2HnBEi/EpyauYnc3RlccPLfiImasQKAXeUsTiqrAedHofyYNRvMF+GJwPeKCN
BjzLnm7MrtCEtaHv52kvlU8yhZX2dZ435pMo7EV5GwVrQmgi0UrdQNfBj1iW7w1i4PI9GY9MpbG4
CK206TM/Di8hMUbVVCteQAusLfeVgLg68jt9Kw+XqvtO2m/FuIqUlKFY2CbdVaMh3Sh2S/RSxs/S
+GPmq2g5gUV7jEI3bd5beVPRWZi4FL4kPZvL60IBjCjCkXCJGPkriE+rvoTZS8V9UMoMHJPBBdna
zwCa9iClMKvYMpnmXhdT1Rk3d+lGQGIa4DDh/MjqkJC+MUZzUVj1LJF7J+pHRj3aCrZS9dgtHosH
JIRsnDMMc3F0nY0XwdqUq4+g8fLZN41HLX6Os0Oqb0v1wP6WKc9RezHyt6oh298x2sesyXl808Q1
TT23dxr2T+CW9kiZTr6aAsm3eMGuhANlkT9m6DMae55K9QYyHPsoQWRwAt6y6uDKAMLgHI3zdlV0
qMDFM51duL2KBL3VqeQnQ33T5sznkorTtqq2GhHH4GBUY1HBmwJp6SswVrIXimuz9igt+6baVsJO
w2Df0bwY6nvMpcseFUnWq/RJ7WTCOOi0KKJ6dyy3SP3t/D5DzNNp4hNWstNrj0pzGAPq/RXvVnbY
IBTBq7/FZNv0GyRicr02so9B+AJKSJ3nIWSGpEFPQIHRIQ+Yr6n+zG8ah0p1VMJ1U/mEr5SCEmDp
c7NugD4NNOqMakvmUDPiSV4b2lervIr5tWgOWfJUztg4OB8dffxs0g94y4yGYtLVRmcpNIB2nGlP
gVB8SmqfsJQRue18KYLLmPttdMvmHb6AKHm3KszfESJh72ROhyA7WsEjyF47Xsny7b7uLZqObFUH
Em3sF7qTzkwkdMNg1+c1crQ9A36AXCVYtDB1MMSQkPAoJ/m66ZmEBOOPnonTBFCSfHKVxfDKfhOU
F1N/KsVduIZyLDzUtNrbN5CmDuxsT2JbElZ8Lu5BjAnGro4OECf83BhWofJaZE+im1JCVnfq/HiX
SgmENtJ9E88onDONxNyK44GCEy2iXcE+khYv3NgtLIaKPK+z/CF7iparlb4Z/Uqvd61y+n4WTbxD
dLLvNdHurE7uBKaGRDmvKc1T+kpx4z/Xs+JhJWSoA1XJBYflh4ZBIpcuunXuaoqMw3UM3IRMdsPd
2Vr7aXrGb+qquewE00UNv3pEYCPcBAXwes+LsFDHlHaEcjK4nPHqHGkE1ZhKOQLxstiN+TAt18UD
jVx/jrZoG6mnu4M3Ws64IkJSgYdHYMkMMEctRzhtFVkyVwKdsEn5USoUIDaI5RmTWOseqkSzegKE
R5Ib2J3B3L1Qd7FysK9VfuyaTkuODHDAEwjWUmWNMxTboNe6MBXriyH/SGwEPN0hs3vqAaiIhsfs
vrhpLXTM/xT0fT8TFHmddK7mayi6o/tRi/BsiCoqKvvw9rSZ3F/2FAOSmc+MsRUNUYjh5568X/wQ
xuchP2T3IoAOlHJ8xKwE7YQokF6xo0YmBw6QbtgVPQ5TDczbhN4QLEeRvFg2A6rk0/3jpGQguAdQ
deT6UWpTmwqiIxq7Vjq09wO9I9oNXjTrVKuta4LML/Ptna9yqPobl0ofqOOrW3kpERcycfaGup2e
2GroWR1AADtP6b+6nlbcfFOjHaItxoJj/HIGkbR6pY+7Uf2xCNe+OZnau5bCkPgKI4YSLj9UD5V5
/5BbH7nwbjSQQRpyDZtvbN7Uvd/t1I0+QG3lilrUr8m2XQ1bigubCwerNVD5Ur+l6ZqOTyHlW8vc
/B+WzmvHdSOLol9EgDm8ipSo3AqdXwh1Ys6ZX+9VFwZmgIHH9u2WyKpzdmTGmtUrHwMRPY7i1qzp
w9YQWL7ykHgkiqx2u+pOlFKerguv9on3r3baJmEDaSjX2MQ4kttjn+z4yqyYUK9zq57k8B0SgDA0
0Nau2heK2zWHkN1goJ2m2ORutyJ9adkGOyZGFnYuRpnbJEx3UxKQ2oh0gYg9bb5P4VcYQFRj0KeZ
Fs06n99LRP6CE0tenxFCAiRd55cB8VldklLEbCHNhMSalJdKbseYbg4v9Vr3+2Qf+eVWL/eVPyJ7
wZV71eZn3SHcpSFOT7nJgBdZ/KPmwH+jn7ZH0L1KPSOLBQFZCPTS4g/9ge9Q9bnvNdfGYlR6dENA
UMOZJge6elPil6Sjbbw7PY7U+jV51qtLNL+J02dI6U066P64lnM/tt4zTvEptQnnT3kCiDBunsl7
WPOqVB4ezti3PO4oENtNQBLO3sQLKsncIdaHOT1pFh3XjOWGvUqYUVGr7UaLPZ1scnKi1s0TdcFF
tUtp5Spu5fSsS3+Bdsc1os1HzdybPVLJv7k7KeW3GX9iyQQ4AEZ5y7K/wIQyPP8W+HwvQA4AcGQE
slMyY4QTGNVHXHwVGofd8IsMdEWuJXJgSpWhoq/lWvXj5OqAsEQ5DaR9RBIVCX3FH8gRs76kP4ko
V249Fs09JUWrOD71awm1xEWGn1OQ1p8lYCGjdntwnYLCHjeEBMUMj2v1O2x/5YnURPLXrgTpr1se
lZrb3ViVMFsXw/yiUBPO8ADA4Y7jsYHfbFl4Ubd4wKNAd67j4RrNP8iLmuc3PdtkSkE1OSxL9dfg
IR9C4rvfm+JmTDhSn4JuYyND0JQfFbGTVFN2eMJWRPDDrtWfa/KUo/IqIxOMoH0UST1IVuNzMnod
4J8boSkFCDjq5YUb2UO7uJqesMA5u8ivxpwSY91d4GMGbLFlcYrLbR8cpvKUCYGGKIYMbVa1u92/
hpuIhOh17sWb8cf5ndaGq3Scl0CwNHG2/XuR4eDA4e/LxWUgZU0S9aCaFxcXols4RfuHzRU2AP03
Km6splyXreqRl4hY5kvp3zvrxsTbsIxEaxnnluWAaNwkiZSKjWK/mmz12sAoZfgaX2BXHYk81lwi
w1BJkduyWhRzV7fvQfWcUf18MRlUZCCnsmDCEIBx6jYjMdTBb2ycwniHMJ4nQkF22h/Q/K5y6+Kg
YuZJHe4ctRNXluI82by0xDm5WFvjS1LceqKSqTcipKhoPIU/PrtXsPAtZJz+AQWE9GYKj5xjJRUP
5VrjrIp3lXRMEXRQ5baSu1Oh7UzJjzy6UDAXdhj4qFqBng84SxgbJsoZJvk+ebh5UeaiOfOjXV7s
wFP8lkC+9hCxMmnfevMllGYyqqW+5zYiIl6eSNGE8bQ5dsI3s2CW4QdXQE9Ggf3C+VHhtarE/Jz3
ntVobseuG3LVSOgKE7QlWtPs64I6PVKy2vA5Vz5basxAGtFhbBXrK9N/A9EqTOqir5eflSVv9Onc
E9kUH2vnhG82L28CMJFFhF/Oak22F+UzTf6eFwLA2TTNZmBZyt9666e3vqvhS1a9QT2hcqQAbE89
Gze2x6cIiuPRdeNyTCee7fWEjQrxhskjwGMbf+vRa95fb29DctVxJKS+4sVrRp2FJc9M98S18xYS
IcwoTZxJad87rV1B2rL05FduBRt4r+C266jP1TQyBiAscglHJo3ZMvsEYtv1wJdg9HzbEawnf9Hq
1mA9OuXqvu0jbIU2Qo7A+du7hANLnuXRBOrGT3XVrWfoFAWeu1LuRQy2vjfg2putrpzC/AzfAVgt
+l35Q0lyRasd71UAHp2R3+re45tlB6sR+KNdyy76b6yEazjmNL5aDBcBbZUqBoaYaU+mnqzbqFyF
6CDGY647wLmXELBz8SOLZiReuXOw0SBBjupHzYwYoX200NGTVpus+XjjxOM6ILD/A6QA4vw5yL7l
KT5OIbKI4iZ1F5AvNyYO8S48bAy3XJP2dZoJ1sbSQT29qyg/Zvea+Jy+3bmpaYBB1rLSHQAj+l/B
cY2vmhDmiICgVfBVS4elI2P8tcjZmVQODflAEgowO0X2OrgK13yNQ9jlUq1oFkcYkowMJIRzyQR8
d3QLa++Z9Wu1oIHypWMLj41NTuwP5WlfAM6r5LMeXMQXK4tXg9A2hbTO+EkEKjmL4ZM6sqI4ka2I
J4IfquG/Jjg63fOrUNe57F1HeymDPz3UUN9vR+fUz4IV42DJexyrqIxtn0Aia40CIF183axR42ju
6AOtCZwn+v3/glFf0QTROexn4/3fhQrZWGwd6bviOSunb63S6YPY28WhcnYhD3H/F+mf4Qqqg5wb
4CMAYX7o+pSvnmhvJ6bkoVgvSCHRrFGwG/IFl1ui2/mAcDP3hduwx6vSp5HsLcfl92EDG+4OSWwx
QThDfIsjSreetBWu4uY9z37BsT0JuQY8ObQ+UTX6kzZclYuIcQT9Qp/ooCIJNZ/qMhSzgxuWf2yx
E0SDuFBGMG23XStIGngbsuGUJ86qCr8t2eR+3eUk4XkYFGp0zcREhr+UJMOM+kxcxnyY2Lt5mkoe
XIauQYRbrj7nf1wdypoUrtZLjN0CUiZl3Zq6HjC5zO2+LGjwyA3XDumKSDQzhFmTBee2mWgh3pGd
LhM10VVPcUppH5b6qXyM1RvqlpUWnSVGFItr0PD69cwmRsXXuI24ZswK1BSXDeJ0T7JYf0Ejl4Up
7r1Xr/H8WZc/KvaVfvo05ecGmxKIPqF1zZmpLShuMTzpgChAgG+mBhnAZicXj5DQ/BblcXw0p02X
/w3Kx4ziOA8DF6EZoPVfyyNAxqnb158hKwxwliq/k/O8NpYDClbkiSSkscGMgHZk6bgyTekjmEw2
vBk/c/1GIuqqzXejW83nsXo1NWRqrQ2H84NFSXi/I5j904j6hO+6JuVORh3i6Tlx8ufY1z3Lep62
NlFEd6l4V+P90plIeolKJOK0FPV5t4lzmVWoxAMDDO/GvPf9tZyeBCKsxshVuXOM8JViGMiO7yF/
WBAQU0iif5avsvKZT4oTWSBu84dFiP98Uo3nJfjSqqdsvot/NemLVLzj9gFNtonc4eCToptTJd7M
UqfskFStMvPGlkA0gRR4qnZAHWkq7zr0OhRpGv5N8ccXTK25UzZI81g2cnXPBbDrkIAYIERZv3fa
7USgs7pptGCtcUShMCi7zyYAoIM6KqN7PK4X0jmACATeMUMHT+mmAMGSSBAczRereGUXWNEPlWDE
2FKZnNJdkMFLMRLvSKarsaQgaUa26sv7YjdCxzt78atE1iaH5CiiR4+q8bOFoV7kzs20nx6FmBV9
EpoGMUdxWPC2vEMetumbwveL0QiBdhax4BxoB4GT32AQIBBrFWflU9m1btOeh+lrZp2m0579SOMn
XXMZRqfGI1Syhokq4CyhFmaRzEQY94F/api+ByQnYhHKKgkkF3zZvIir2xjOn8jjdBjydPxKm9ew
vLTyE8u3nv5ExMPLyWu03Nj1lehjau4ZkiUBX/T5DU5Swm2EDYhciX8xApsMrf3WWo+wdXt2OLhs
KdqkXOIELErcrfUgo3L9NprBEz8LACv6NQXYkhQa5vpaoLaS4IT6kLog0iKQ4OrtLVSpP4lXCifz
8ALDRnooZj8UsNL2C7jSYCLgTRz1HvSdEkulAEQFlZXRnK1tWkBtBK++1J6VihP9qtvk8dIeUHQP
2xtcldTGTerzJiqAz5HxAhcv24e5YtDMieR9rmfZ5XkLpn3Ruot26ma63p/s9l2WL7L0VLD8Ffre
yva9h4LZeRpc0varKzbqYNFI+Nh1QDywuauk8Vt+S/gPgTWtF2LSwGNwG+FumlCPq39qfm/kTfBR
SzeUUaQ6w/Te0k4kFD9r1sZEvgzlANwR24e6PpvyTod2KnXinHqXmCNXk5lDlvsw38X5qOe+2O0i
Z+V4WHbiQ5VcLN3LZt8q+zVWULC3g1TvarJR0y2eFQahurqlBPoVqC1475QJ+OfNMp9i424hWU1T
KlLiV83+6GNtRcbO6hLa68yDRgyJtueiabnj91P6Sadk5U3Yu3eZeLHelfhMcOi6xtiPs8ylckbb
OPYxVL6k6KdT77HFenNJkk8yu1ZEMIIo2MiIAjBf1Awh0F79ISIpOSJCgkQ/S1hzIAzPcDal31fw
WZu2eLKMA/EsYNyCw8AuIZ4ytFhgHuus4i3ZlSAl1UHKjs3gW9R/wiCnzQ9bIE984vC4x9+4xKJo
0ztPCv1c8Igmo0l5sw2fiDyStYE/6MrKPayzjr7viu3sRJtRfxshmOznKHlOJiohbqW5zc0jyBE8
04TcDKmLs8OME98I1zTVa8JfJwQI5XrsximOezb25Ni1FKS704YyvR7GzG/XfNt8nvZucnbSVwWU
Pe274ZUpHsXNylBcMQinAwg6Z4czZ2DADPCz6pp2Tp4kOA/nA3ystIGVxlbCV0A968oWT33BAkQQ
1tQlWEDdkD5240CLhWbgmnrgK8OIu+9z1HQSsIZNAEuDPnEzKaDby1+AJmpEqnNreL0ofGPDQR5R
3cf4zI+YbIZtMv22V0Wh7HFDVlp4Ssu/xBF6jnRaq+pmtmYgRF7mer/ArrCNQTGhs7ovJIqCiVpA
+kp+YmLAaujHhcXTgIgVgmtkvVzDxSRHRfoM6q/Z/KAvm1WnX1uBuhJ55wYimteUia+KWmwZUMEk
5VI43olel5WsHGYe39mYtnqtUzfyY8lYm44crlhveHGHrbkbDL9mPllRYrGuprszswEUZzPezbCv
ykfGfAZtrbF5LEyJPQCr9BSpJMBkZO8dRdKm+pKyDC03bfhJOGGMai9WPjM7TAARIxpMLUbaTn5H
0gIx8/0jsovSz0YDdXNOswaCLHIM8GtNw1uo+AQloGCahNuMHMTvdoSVq+UNyyWVm4eWIQKKTuwV
1cL8w0CSpRQOwGfLH0q7z8uL07yLgav64Yjr4o/EYsm22f0KXnkBw08epzC0xjSSmkcwGw15UNsI
y6j0CHn1WO9QE8ntJ1GELh0wX3Hqcw8pK8YXY4eEp8PnNtGlEhFphukguCQSpMWqQPfpJ1968ItA
AhelBY15RgkuLnABWbtfFiyJXCerfwhae2zMLzosefI/tBRyfAfdNQ43HoM+8+fPor+3+VlGmjqW
twTtVYaGv+XghJgiaxW8xw28KDqqbgvUehPEkW3jaEBsrl1KC/Eh64fVob76UmfXyAjREkqc3D7W
fe23KZcjo1lcUfyLUZj2zYDqDZQ0/4659qVWodVAOYX/2eNlVoytY//E8j4qrkH3Sf+xS0g+lp8W
xBNlECtSTQz/90xYPjrqWL+3brKZ+R43oBVkm9PRoa1Dor9IZnOxyy6Edr5MA5oJmDVxnC4gQF0r
hCFs7HP3SZ0UJcPxsheEdxm8VjwQEl1zSwWvyu/Oa4OKbj2B+sAhRP1+rP7qkq/Kk6Odbl0m1D0G
P9P43KMfcV55Ydviwe5Ta7e4egalwgZkSRxgGVbUSzE9qxx9Ufdi64/HDFQdEZr3ih3bDbW/fjOC
ytLWoZ3D1TeJr6s2gogeWxcGqTS89ppFQossK6B/OuToS9h/dkhJzIkPFPG5w6+T9albBd/Q+Mtw
afITTUZZ+1cUP32gM9wit++/bGenMt0yv1G44XYPYufDncZb8RYjuccc+qtAQlVBuLZs0BVeBx4v
6Z0zp55XDf0X2pkMsrr7Tcb9SKg0ltUjswJ3649mQoFeG3H7HYaaKMy7YP/jrVyHsAyghuMVAlN2
atckA0ei3XJsEBka+5STROf/X/NQ8Q4JsQYgE7Xu2958N8JHDjE48gI7pJxRESI8AK6UftZW4ZFG
v8q0tTTsOfN0k7xv8kObJ6FtmMiDncZXR6EdeM0qPkDkcassA6Yk/nzeiE3uUwirbmKWCbDSuN5I
sTBUADJq4DlbEZvMONIcDAeZQ/BpK39LwT7mo+FYLeEJFRqIS+5+d7o/bbvtOO+75ZjitR6z8xCJ
AaSIUUW+t/UulfyUI8n0MIqz9td3ilym/CpYF6kA4LSRbMH7vKEKqKtzjUewHh4Aboa1a+M3ALUx
Yd/UCXzc8TbbFLUD1otDPnE4f5Dda4S1aQDlNC7NnlRcioXqkn3Nd6j+Zl3AX5qhScxVV1xi+ZCh
1jI/YKJXQ3dgaouvTal4UZOyU0HPI+EPM5tV9cqHNiVHmqI3SH8FahP0oqsEybogTMj/3katp0XY
mSATqMJMUDhxC4XUCpcQapzObykS3fFuznB7HmtAO7A8URkmCDvh9DtzKS/IuKTmOQM9YRUL2Mu8
Yd42SGnUK9UAJgVLMtMHU5eY/VCXjzSMH6FDxamP3rXJbYRQ7/Fwq5aDlR5bmeWO4XA+D9UJ/YoH
rCzD7gI3SdkXCRO4tt4oWe7tDY4s0s6QAN7RDgP8q9iEsv7d/FML9uRdZ/syfOPimVwDFS8Nh/I2
QQJu4XGW6ZjVuluzXogBPtmt3ybriUeMqw9zk2H9CZeEdE5Vfn62jRYenCg5Srah7OxLpn5FxAHD
2ZJlqVMpCTWmk/FBmxEoxpu1JrJjPMYshjLkaHoV5ykX14BYYfyLqp3KMcWiN3gST5K8OimQwy3c
TKX9SM7Dbl4dZ8vuV/KP0FhOBKvRPQYk9sDHERuvUf72G4I+As77yQX6QKUfACNiCxgCm+Pdxqr2
jf/Sh11kPZnX3Gv9Ueji+tzXkDcMcXNqy28NWYSysntgS+1TQPZ98mzypxLpJ883jn5yRRDOluDT
I9gnRgXBQBACTy80jUCblATXOBTgy2K5IHDFWXZQbIKvGcXOMJ60qMQbhLTHFuq6HzhGzmDL2IkM
2gLIUJ4qlAJcstaLg5gr8hMG9eyQxL+hc1WVefUgnUK79KRfLoegPQXf7Bf9dygfUiKGfbr/DMC8
hbMOO32Q9sCoIm8bk5aHbrNhyGNiHCnZEFELmPYAuf/BfmAp7Fpdv2eFWxFIIJbVFiWpUz235e/8
2qiXks4hyEueBWVtxh6tswZa//a9QbWpvlouO152A8VoAnRHj/w0l4/CizaEIa0QxmLNnNKrgYA8
+HZItB8hQ+HEcHlwav/a0o5RWeVrSjKEKpLNdgwhKrHWM5+lhwR5OwMzc4H9b6wy5AtitaeGJ0yS
9iry3oGn4sXWmovdneZL6qPq1HetX/rAKFz7WF1OzAyBgjU+ciF4hnrge3slB4EwiU9+N3k4BRp6
i40BXlgSYcGyHT0ikuiVz3/otPPSIVoTGd8BmjnMIjzcdXyJNo6rjs6RXAvOr6vJO10oZ0U6TR6j
xlQ91QhemZkYEozsaQqAJRuUjtkzd1EKNJSTExWBABOes6KkUgDeEjY3Iekipc9VjFP+GTus8vgu
ADCQzhBE4aEn7TamTwkqBg727y3LwMZuD6kXejFB8cuPUz1i52NO9uzKWXwblW0tnQWgxP9ymmEl
Rs7uCKVc0i1V6G4CkNOcmG4wKx/n7tYVH2VxKLcyIgc/+lVjqF/OnIdNDC5lJk7yHfdkgL6AcdTG
Zn7M8bvBmFp/lOS4sgELplroOuPxgVSD40ZDnAaYX78peuCGxz5YCBWtXXqinZ9/uz+IfCr9xWsi
U0woLB4+FOoMVWDf7XrZDHAo2MghKl5mXn7pmspXqTqR88uAZyJQOwfDh2R8qvkEtT6vIpvo1vAn
MT6lvLw740/ZQxFupPXQCI55lP7EZJjHP3L31P4y7EKp9ezgRfIyAERJ4120zy7GDc0wCaOWuQ/i
s6Y+ycMhzj+IN0FNM/l6dFZNCkEgVQJ2t/gCe8A9kFFluTyN2ocgT9qCM4Kxm5hmUjUYjPIdJmXX
Tk9ECP6hku4+wo2BVh9Zhn5KudxqqJ2Q169BNNQ7vAKApNRG/RPYLfajlZ/ZZiwaBWSfRklkUpTR
kJMR4hjShlfauVRFaMLx17zV+tkpdmL4mYqrEIEhNxqG/RxdTdTJnfRw5kNWy6suf4kNIowwp70M
y6vEeK+3s6eD1dTWsR3eKAczk5uTnbPFABrlzRtvwIs4BKCEaVDeiCOAkZGKG4BGf/oqUyxc+3YC
kjjW0Z80Xqb2TUPdpz/V6SUk+W3cVsMmKRlLjtm8hhvKHeQEA73cCOJ6KKS15qqAd0p7jEfkNsEm
7J4WmQn3aNm33rzH0V+cvI5QCT3yLuBLHpHGgAVjxdX5++CWz7mOyXLNK8QvHtY/BNLC2HNgPFoE
in3O6VxfFsnlfZOSq6ldJPlFh9qzEMcLxW3W3k2m8yg6C05OLENO+kJ9CAKTa6hsO5so4Q3FW34P
S35PIVbYqLsK14F5ybR7NzNEpF/x8JP2qMsvsABonVjbJsxvhMTBDv+Z0nZoDwqiZ3Demsj1nVN+
iDVdbm+Bdf95n0zDC9bAFcZnQzdK0P+iZZvRWVyxMU7qMed6T6RHOj3KMyx/rDFuu1+V+S0oJAsM
Z4H2sgrkAQ3lkYCjwrbYE3YQOwdNSC3WJJ2UaHGaQ5G9N9Vbj8myfBn4ajTl5VJFHxaNhyMYO0Uo
cBS9YYnnXCFdKvIt9k6xPfkts0x3BGJqNgkdBVvoGEFAhiFPt712wl+CJzbQ2w26aJTJGAoxt3R/
Ee+1zgDSOS/sTlPECP6Fa8bqgbQVhBbCKF99EmEOJN2vaiy2s3qW4is5l6ees0CAzSOC8H3XXqr0
1BabotxHG6ZTLoDJB9sw0zVpz27F1SIwEn3c4nUQBDm6TYGsaHwhSoqfH2VSN+4DwAIh03D5vNq7
rKbe0jxkc923Hmy0TqwsyvKXLGG2yXC5k7Qc78PpeaaTfMaoI6ifvmagAxtUPTFiQBWiSG7QijGz
6eVWirbgR0bzaTe06+Y/Csut9UVFJzzGt9ZBUq+0ageGl0BFhRInPI6wJTpzezlgzBFKGpC3WEMV
s63Nr9n60gAL1LRyVTLZeWeM6hXYlcsROW3tMvvWL2K5HuBGpuIzHDW4OXqC+BtMk68RVrjRjzC7
7WqYLp3OoE5fBC2OG73eKYlDVTEygBizQvvHhoAUZaXUuWdFEZ/MBJRKtJLpSs0boY6ktxyWL35/
ATs4XCjs2nI88hxwhDasFSvjSXUuRJj0/U8pvwzNeyHtq24bkVwBjIm8D37UJJlh4/Qm2dYLP/LJ
DJ+hD1wFmqfnaGgqXipIHLkBe0ec0eBSlOTXObiYxW/YMO6kR0Pa9zXWFSQ1eAs3ssky4gr4IqQt
+kMauCnbwZ+5LBKPAJbpmic/Yge2OAVt0jYUiOGA3znrfyZgo1TxhvFTYrqEcVa0HYJtaoSo5rR9
TOEg68HTP4XFcokZSwmascGnESPJ2kcLvhM8Q6UWZETNLPgyFen0lHNEJ0VHYwTEDBFhI+J0ywY4
Id9ssY19tqD2btCfqArH8vtAszc7pUcmTsNv3BIB928McJpdEvg9xHFo3hP5KCSFVTrCYhYozZ8C
7RbNT2H+aTgkpO9pvWNY5nByIauRkbo0spGEt8Icoe5pyJgFyeGZ8rj6/W5MFCs0qCbywnQOtthP
4mup0ms330DGShDVyLr22j1e/Q5M/7iokQ2BG23qbbSb9EtWvdTBIXXOKDX56MnDwfibToMAGoSU
ewmoWcveLUqd9O9OfV6Q7ekuYEHcbQmVVr8zNjsPIUuO3cUzCQBpxI4pyglX483S6N3yI3K4q9nw
amK8Gu2I2h+NPPadzoIu47rVYj9jaYoBXlsktVhOIIyKsPNVZcE0iOaVY3xfV698FZHDrc350kxu
XiOLnYFzptcaBRBfNPTDGqKJAYZVEMif3F3OwpvDLTo2TxT2rtTISy3IPm+ExsObxS4FObAN/WH4
HauXmPXDps43f07I2o6NK+JkvL90mXHZi/OJqbqRV3rJrrxmzSZtAhALpA2RIYP7CC+rfU76ewpx
NHTaeqyf7fnNJNhRjklk+c2jQ8GktZ49rfyZuxphHk9rAaLAiC2nwAOrN8JWKNvZdFGzFc+XzSoa
U8RAsf2OZ83r1bNaXqFEIPwZtHb2B8oKcaAFNZ/sfWRtUpenipCPSHAzUYWbmN6J4UmcrwHKP+Ic
3V8JPYWePQLlN004k6jg6tsTnx4oLyq+o9lsDRihKHpCBNW5k1ZBBQ+o7cmctqzVoNy0Bj/ndLPK
nWZfMSY0WB1CnazFG/0iK2bYybojwSVdjKM/2ROZRCTb+9xxdeHhplKEpEeB/zvrf59coW15x9c2
E7Y4Bu3mjA8Q9pmrD5gDvkDggjq3bn1S/WVjzRdpI+PoWufWh5r9wc6byRtxAiFyfVm/2sM2Lo9S
hoKqJ746BC2khxkdcq6s57beRDMzAnLKSn4Jgp9oLjYDHkLElbr0ozt/cfkSEonAzc/nqiUbgt9W
s7ZP0dwoPWfmeE/ZUDETL8qrmBq1+JPu3xVcyA/asrJhBYlp/7g1MNlC0JVNZ8ALmj7n7qdcfNQ5
4ovoapx6ordmJh2mdtY5wOG3FGDI5qFw0HMNJyqqEBfj2Ce6qUC1nGGaXg4lZyCFhgRV6M2a6Bcx
gxV0aTxxwmBqCpbXD7rk0HutHhHKNS5RSi+QK6MrTyrbczjha9vxBinnBMjc3SSs3Y0b1mDx4YeC
ajedSAWkX1Jjo1Gf9WDPWy49eNoihnNn+snAXRwArwgg167a72AB1iY9veCtj8hZErYRQrUa9hAk
ox9SyhmfbafqTAcIEJBFEc8bCm7J5TKCehSGFSjjcSuIgy7+6izhMLXz15bo/xEmo5WwxvCqt4uQ
zUMdIozDDumbQeEP1lUvSDfEn2YF7jdBb6htBGFpXqf0fRJkCWetgG8b/DHUxPItltODZ51XF7DD
PMDUmLB6DVd4FonLVavhLh7FV2iB6XV/XFY8RPG6TebNYquuJmq/MG/OE1gHE6ravpvzmZDhXau+
SevYX4yTADLqzA98bl34PSESouqb7WjwUq5ER0LYwtVl2/dY/BDc9QVRcGCmwSZoPlUJlkVDc0ni
ToNx60IhHuvnX9oR0KD9hUCO6auVXPjSPAL9Ai4LhB/26qUJzoMbcA88dOML2J4iXFxch8BDsqzy
KTiOpyjLOh75cfj+yD/E37cVh0aEtBQii2Gj0375X3ju8ILBe2rW3o5pTQeqHEHF1M9Zu+RSvy0p
zBnN1h/VGmncoaWbYb4AG3rsxa5ic5RGqBM9WuCXbKdVKOd5OAa7WJlM3nr9oj8G81s4q834rcDs
xycjw+ln4qTg9XytHG72EpEQqxkYBymu/KQOQG97HdATleVBnASNRRLSml4z156/1JFPIsUWb30W
jcQNjGJJ/5LSi2NcEv0s5cdK/rPKZ03EGUF3hu9p/TM19PBlPLvRoc0vLXs9yycJJfXeSJ+LHPev
P5dHRmYA6lhmHeVzzNGip7zCQDm87y91darra2982/yLz/SuLSgIMkWAXg27SIdwgQl45bi9xpDF
7cgfIVxTCkdLhiX4UOwCP8zuS3QjyCdBqNwdguGaaQJcJU82ojEMnkmpCXhA1hPulr3VYwjiBmgj
jbVdhT5KvRF+rIYTSM6SUZAs0lDjl60tq+agnH1blrYi78tAkW9yXPArBBJ5CSM1RjyNHSlXExw/
VV5kukFWud+2QMm522ISxMT7Aws2o7VF0FVnqx4KkRuPvgvUbtzjWf9hERHeItgrMmstlFyLU6yR
1TbUOM6xwi7ySiqc0bwHykev7cvmAlGvVzccM5bzkWYWf760mRMWjyFaabLrwH12m5DtMqBBp+5n
14ZgCsY33IQAxyByn2yypFmBMDIxPuEfrrE58zOHmJtjaGBVfTZM6Z/G21iA5M4NitsSki5Vh5Vz
1PoWKom6UZLb6oPYhIIFq9C+ylB7ukSXGicTaRscT6tuq+SYyjRvbkj6lV8XY0teL+1aWPa44tqr
vnzSncsCW+xwc6hHggfFcoTJeCYqBXFnF22sods58U2nz8juYNK3GT8i7VAhrlm47vUofhaZI5/h
zh5AQFHFDxQU0bM82HQhvgjrQcm3LOZhlR7NSfqQqi29vozNz610J35qfLWDMw7NMSYic6ZtA723
k6wcE60/VTVa1lNWQosUSBAQf2AwfmF58Og51OtHL/1VyTNweFFeBrQcIUC5gVRQgYkFMliP3Smw
EJafx+yhivI34j9bMBvsmkJVZTHYNvMvsylfI/suxK75qKjIarWTRKf00HK1DzEQS43bj0rXc5N9
RglKGZDYYdNbx2z4q+q7itqDfCyeLbI+p8q7cHkT0oR6nWBHRi1YWNMrkXxIvoMXEpUP3z7eIOY0
wku29PO6Od8+ERS6Xa3mEsfoY8IvuPoaiz9M7yAJPw3/pnl4sea7+Doa83WMaelbq6nvNL6uYjPb
F/OR4hWE3ehP4RpNmZJ7jtOGsN9k4EIs3xqSkyTuKIyRyAGLeKO9kTchjlOFunnn7JDjQnQ2OPJr
YeADOfcBTGeIJ55c6xqzXLUj07RSvmKNscI5SPKjGb57DfSRfjy9ILG3tbhNK5e2+42KIjKMvm3y
xLgmkabcM3Eddwe1vgXqqS7uVI8h8Z7+PfAhV+3IXlGsCQlEa2eYvwCtYXUDyNC56bO15pxJgUW2
JbIejZX8PdsPNkmXKycPAPy+zfk9UR+G3JGV/6bBHBCQAyw5H+mmJ6kAIAjxqoA9w+pPfKex9Eb2
pDth8yB4CBP1juOZL6Kb9jLwJ46KnGXe2OrxJq/Bb99t6b1y/kz9wKlQSm8Bugqrkldz8cYnI3Ud
JhwQiuFSJmez4pvv2GhSMkn8dJ1sEoIYoGQ0tPMoc+LwpFk7y/gqu4fO7FJFt0UCcCAOh17EHbi4
hCixJ111uSlsGtoMuJmgfUye7eLIf1JgoAQ94sDEYGtvaqLx3hYrzSNRyorAYTzL3irtLmX/BZex
lnM5aCwxlPU2P3GOchxFB/NDZp8yBGc0ycEykPxDQTbIz4BgJKFij7/EvKYOdyFj4oCPdQ60k0YR
t/EXwzhE3RWSJQiJBUNKaF/i8RgF17B9wYoG4L0OWHPMSuLPZbMLPsi8E4oUkEWICa6CtHwEwyky
T1p/aQCC8p+UTNN52zaMlZ3taW3s5sqv7RFZGvwg0HQz1s0krlDmEPKTCEgAubPxhF5SbLxDq2Kj
wtxH/43WIXi+qERn1dKn1mqrxnqfjI9laXaGSRmctqzpVXfj7JkIbwwBHpB5XuNfR8nHRoEmvDBu
baRiOGiP9GatJPLtKyJyIl6GdBElT79V/OcYz2rzLAcvzt+8mT04FoZI2oKx6Qr4zwkOzOoNDjKO
jdVtIBL2C4Cj3ichyKJjwA+c/iPpvHYkN7Ig+kUE6M1ree9NV78QXW3ovefX6+QI2AGk3R2pp4rM
vCbihMBgBHgaWKwJfJjxQ1SVqW1wSYT00hPd3LGoltwPoV632oc2XlTjKfx8IyeWWn9jzRINO/1w
mHxK/tsfHt2AVWsrIdrm5eChVFEHV3ZKRYCTDOu9cw0qnEn7vj9bQzhNum56Z1sX/FVoRKtHHJzT
MoCb8aUnwJ4mOSX2FVw4YhBMfSvw1u4fakbopOAVTZZmwy2tr3L5yWCBOmwhMjYptZDYZ/JHwOU8
3I1tbZ8LrmgN1R4eRJTrXMzSsb6o8tOvfuxo56dzNLq7rlsGrZgcenNzJpVX3znzT5FBWxT6BLHJ
REUAgK/RCM6wt2c2zhK3Y21ecjWtFXXTQSxHowsVC7sG99lU4a7+grHtH+Tu4MJIsdgEsghHILGw
u48KzyYXlbiXmRYg0VrI6S6O4e5yngH49H5Uq2d4jjGPd6M3z4AEvclJRwArbbUnpKDSxez1lt2D
nB/ynHeHwbr0bdUfo3Nnelqza7HpwPrxUDJjcZn8P+Lk3DFI7EpsHeN9KNbSsGrVW4KZLSwnRJXS
B40QXi/UTLPqhc4L4CYwr2zpzIXKY1QuA6ZKxuxq7UwVtZ05LPtTg7Xw3la3mJv16DtX3xbNRIH0
kX9rCnsMm78KwiacgyCUw11SrVEytfk2lA7AsSclZlpllcVo1TktDeIYEAOK710LnKmmL4xg7aav
qnHICfZWFlMsIfitXb4qac4HJ8quDOSA8JojZpCeYmaF22FC4CEagYP4JDz1lVjbjKAuxCaQxQk2
mlXdqzLhb1J6Wc7WNXd8vYN/wvuAVrlEqRai9a7ZS9gSCLtoriG3kPKDFM2b/mGhboHRPonc153V
dXoeZvlUidYF2fEqzdZR/AHC4KnJCNJmLHqVOysx4MFsNjgyELZY/Xe/Chgf0cwjjT0xTp5GkBoL
6VTh2UAdrwAdH/M5CZsMKFJtFo3nmG3OiRmc5nFnOzwgyZdkAE6sCO18JfolgRlrQI/y9O+0Omj5
ddQ/fSRsKpq4hlgw8i4m0ge4t6CbUQgF9ULnBS/29UyeEjkFkA2tJWhNB3yzwYsuI9Edld9cu9T4
+sN5yjTZxYhE7JbCALfKN3ZzYnN1B7U7MYx3Je9T/MT1TuQ00jsMxUNF6yjkT8Sm84dAYWsgXWdU
3bJbR5uAMo7DtEDqHeZrKzsaaMKDJcEUFA0smcECsr3xt2Eyq+NrIjOrnX4RqQeciJN8KCm96d7d
TyfcS7y5jG3R2s3AHfjFRtevQrgiBx/is3U6zEflrQ6+nAR/ICO7EuzMDKIrN/vnkL8Va9MAvonf
pbrqBwJN70P3TKoPKf0N63dqcAuxbxjKtcXtFLrIHY6oqXAfbevimTGfJo/hX7eoqBC7910Bt5j6
mLs9K06QD73yx8bTmta3kVkSzfugpyxw3p5yzIqtoQ9MZz8j/dWibZKbt5xtGThwgafBqzTdfYtU
xN+QZjkN9R0nN5rV38KejwEm0oUFHFFd+aL7P1XZUerutjHPbIAD2TlOVvaEZiU/RvpfI5tTGyvh
t4m8727NSb8kR4Plr+v/dP0ZsecoPlJr0zq3AmMLiQ9MV754zooCSTJB2QF9Ix9DtRHDIQOdBIkd
NFmav0BPMYinHdVA8QxRlg8xOdwbMxcb73Z4ihcR68fAHBMDswKNig6EqD7feoc8EJLyIIIOMcUP
38woHxoUNZ6Nak/FI7FQCnGDbdVsryVExx5l7ZFLVw1vQ0R9jByD7dJCAY5ozJOdYXxk6Sse95a2
x1BYRh8JR1hun1HdwF5dUjHo6tIkgK84tfWq70+5hXLBWUT5nQiEFCUEbXkFc/t/KxYLEg77JN6I
+X/N8aQbC5H4EpE+Mm/qTzsDPGl9ChkkStLGXCCW6gguAekkHfEeDFidqZicXahcyw7w0ItIPFwQ
TDDELpLjaz4atCu0EVVYr9TspzffOdrmiOHbPJsnzanPiEjZ9uZKOPnCTw33MW5fULruUoiTI3/f
t0upXToti0YoGiiLc+9UI4Gi+vm2PqKtp22Fo1+puTeE7m5Nfqunrjp9kpZLTX4Tj+HUpwASNqod
ALtkEpJAcs/YqyAsn5ToXxiVh+rql1q/xqQkDmn2eFb7m3lXuPuM3AKZDQ53Q5BdbQtBKtuKalE9
rGodMmLzFql6sYwjTo34nYEgkZmIM4AqvH+TTcf+X3fAHFI+wrhFp/kY1KWhUqTQMyya8pOw9RAs
d39gUduqGxII2HCsEegiZWDvNCXIGp/yDN9dsdI0CpFt3/xSwiEkZbLLDxuklzhE9tsxsLiHGRcN
dxWxjwtmTTAyDkHyzfXgJzcL8o/0j7kSdTu2rWiqQua9ynKEo3Xz5D1JYlOT5bDV49J8DUwzLBjX
SnlGPEUUfSoLnKoU7ZwFTUxt7S0QjWFr04qT2uz9le1BiAMgQiDX5nP6dz0dxQwsTF8W2QvC0zQC
5zWwvSUvo2MSheUay+e4T+pLmt9cA8DVd10KgNUhR6RuMrWrdNg7bzs/aUirpY1FfpB/YKiZRGsc
Nn4AXexY6ztqpaTiEMKYhIs3X8pfMgFByDccQXwA/kMsBBPAGzSAuP/J3a1NJU4gQ8kUSebaqVn6
9HA92E5T2aWoVPZlAJFIzER4/dEq4qPl81yM5rEHL4TyNDfXWbuzSJ4d7w5VAZSBnCrOUbkKWPZr
BzJJMfeo3YYBf45+r2E2pjM4E+1M3OvLILs0UYY7Mp6N1ROUmJu8xQNdkOgRawy25tAS7fjUVFDi
/JQR/1LQBh3GaYLFSr7vJK52XsEY4qSZH0715qWf+piV2HVzQNaIQzXls2wwBSyb5s/DZE2x5MzG
GsUySgdct2KbmnpXjU/Hd069sh4W+sLxsMtnaIdESt7j91vm/09nGHc/utBqlPa87H5cdmCoJGct
yrlO3nbOBvp0SJJTgqja+emsP/EzmDAt3MKbVtW5yhgzzl1KxFsxQ/OYfYu+swEa1t5CZpWS+gVH
WSYrPl/DIlIHWDkOr5y2HPRzL91HYM6W9hjijeed0Sja8l7ThJOakYi3DUTKxVL3NszteuVeN4/Y
eVYO4tNrJh88d50He4vh4bQEIbdGwTaps5+I63usLoU+17VfK/1LNfAMZPYs6vozLO5O/Fadmzwh
07M5k9gwHRbaNMpeMlsFoXM00TVYfUq1lWFafTbNXgNeE2ytkLZ0gbvOTe8tswGlJMiTx0jj0QC5
MPWsk2ZgxFh3PlDNGaLlGeAXTlmsLKM3b5hJMfP3641OTaDVS+OblSvMGjSG0ICEYdyc8yJY34yA
mOaiyiEvwNxb9q1KLnH3HQynTP3pAnVdV5e61FgpgwMihEe3vuJuN6aHik1tzK03siLIlZt8NdE/
kLksrk42Y95VkK8S82mgN+xXgKR5pA9AzrTyame7lvahdPIFwBsgWYyRRZ+iNt86ho3hKdgvdUcg
3rGOzzIgsGwnMwJlmGXPDKwfocdMj7PSTQV82aD44qVMltzXYXtoh91YobeNIRzzSjE3k8FgHTgC
TGowhBXBxTf+OBRgplj6iggb1/vlNEBQ9zsi0ugZ6lKouNgh9d+WmnlketixeIzUF7QBgzVkVVHZ
ddso2jTjGnPBNPiLK0REz9ZlpfXdV2uFZR0++G6eI8/Tn2RcFvppCN5SslU5LDoQg/21ZYJSyFSz
oBZ0ZLdO+iO5p9xYVCNyJJZfO+F1VTHtFOtW4r62OLMP/2RU0o3p0TQtYG8umniremtbeqgGOTFL
rBrrCNeXgZqj4QWKz0D+tAbFvIDSnsfgmDECpkkQDA98psIJ0MnA+nbkaKW7YAAqukQeOYc4kbbP
Dqt7lW4tZQcqrsz3Vn5uJjAJ0SKAh8lvanVh659jObfQm8/CZMEdik6q7g59eBy4X+SGgBxqRxbV
0O4+GirGrLhV1cdAPV9drPLicIlq6gp2YMKQLkKjIwZVhXQx1Dv5QFZzCPxymvSvVufAGr9Z8wto
d41aBnm+3VY44TbQ28014++ufZGwMMWlkDLqYzCBO5CWUCvOztUd8BesQgTCfXu23D9b34/oo/MO
cR8nluz3Ez8/qtUi1xAnUHet9HDrNCen38HWHFi8w29nmhm1z8jjvKsONo28SsZEGxxNpvV5WiMf
emraWso2iX4QDuyxXKrzZI7tWWgWvIOE1iEUogL6i2iRpEvo6MI3o/VPizFrBIJiiiQmY+oM67jb
jubKMVdmelKKfYhUSzqZdHA5YvOHYXwqwyWR1qmzNeB3VQxIlWoh+QU0KBvABpo/LIH1gZJwmpqf
CqeA5b7EvgxcL+pUK/0IuiOQjolGfm2xiTCVxGh3aL3nnXa2v/59gMMVS+2c/L/Q3cvOtWu/IL1w
xUjuHml1qiDvQ8qcLkXLpEdX4WcOeXFkrJyV+1ScrwCpSwUWmVeCk7FbWAYeva3n/wjiXAkZINuk
eCAd7cOr5CV6bmdT1SijYJ871jSfN8nRry55JdxC5oYEbpRCT939ruxfZDOzGkGghdxbnCp6fWQN
Yoe0teSML6BXgbHVeqbpOJYVgIikMLkojje9xqL8UvPCmLvEfuTPPoaeauEYor+QQezxbfuwdHzy
SBoELC6PZa9Dy8BwkvK31s7uN37/09kF02kcNPSsWMxYqpQwOYWFOtlW9mHskYfPqEojnip3ifYH
VxL/bo0Kge1GoF49ZavTcNvGySTcSuj5EMpAx+XnzXywBgQ7TVtzo5ibhIFDynisYW6Wd+STgSM0
F16yznC72TtxjFbOXFmwnvmoh2fYrG3ao/4GKzKWQNobrJU01gDjwPG4p35JmL+h9Y9LkPVnFg1T
zhfZ2uWkPcxQHrfWyxWNOgQo1k9zBxqyDFd2q13U4JHiD7Kw3bFlDE5Q+4bgkDeLyn6goUF2z+uI
pdUZLkpwgy7tMDdVffeQq18irIUTqKFUgSXQMCwF/pT0Z6k5yNEDverMZ84MZiraIisNzFM19RdY
xg0M5sZ0cFdePWNSJ64ZWz/4tN0r3Z6H0ZGaPQG50SA2llHCiFuiha7p4KHjitAb4Ik4XBFHG7aP
RBjs44ulmRaAdKAas5/I0LmjmvikG88441WykANHxzi+IaSA6auCAHWBElg7XywuItbwUKkokoEJ
/9ML+bzS0aGpF0ys6PKSGDPBwnMfvQaU9zA0KzBQEYqmrlxZez3bW7M7/aE9GecZAEZ2JZhliM9Z
thGz4A1QDY1iPdu0/s1G8i45s84lVekTkWE4ZSAZnEUvj6ZMZTCrHkqDUfmjRvrgrVja5f1OVPk4
USXeNt54Hs6x3UjDFkwtD6MGUw9+mmGtHp9EBcJ1lDvE2ae4XWaCsAWVyLnHyUK4//JLl7ErWnNr
vH/5JEbnxmSIVwdkNlzbf8A+5LpAbVlEWshnMhmk9tzvT/AWsLJ6hj1NsfhngO1lW5+b3IyGVhNl
MKGOntBKLuDm0TzzTLYOsXOrNjqzMnlq8MFpnhExwovwjGfGG+KP31FIsJ7wOUD5xA3nzrJ+P/ib
uKR7FiNZSErtsbIQPyy1HjAS7BCiakDP463HXa00S/7YEGm65DmEezveIkF3wRzYKxuhk3nBOTKt
ajZuOw+NPETwRNsEAIgNQioPLDKYx8vqIayY9LITyUB6pDkkZf4ATIhjVP4dxf0wq5HDiPEkEpUu
Wo7JRwrwzqm2wbARBmSlmAszs2pv8+ocaBsOmdxB3AnChse1vFf4c/VtQpEuE19Z0C5sHIs+DfXA
QGfFap+jSm3PZHHkwyVrwunosYsUYAqWEZLBeYFo/n9ptEJJxLfXQxgFpJ7PpQcu5bZcjjdIkR4q
07S/ljq4Em8f1O/eWbbCMcv+0XunyULJj2ayIRwGiyR+UyTqtzGficGLm8wkanx1H8XPjqUmoAJV
WSrkZtLs0SsaoKiEmH9Qbo3xIbxY4WeG6tsez6Kbs4KDNAunSrv3kFl5hII8vGI9KivbvfePlKGr
dJTca1lsLWcnG8swxOYMHLMeEFxcYqHm9pnBhM8HYAE2/yROB87JZNEcWa9w6S8hHY7BTyFxtGXm
tJf+Yph+2apowDkiDK5y3HvOJZW3ekd2IF0cuN2DPKwdeSYDhRiE1k/ZN/V7z8dQU5dW5QnsYTac
C7J8ev0YxnsZia1+QvwSF/WESYC4fkNtzctbFJ/k0/BVRywMPEKoBF7M52nt5sJXmVVfCbGDKkU/
pyY4tAyBAdPegsLQy5Y1DazQT0rHCqGHdBV/wAaSQCIvB/vpEWUaYL1UEyQsUBGjFQL0pkTbOKyM
aCGpD51RACEoYvBS7CykZDRCFj5Hf02e3KSmCUR51gbcZe1T9yHCu8cwW2pwXHsHCwS2PQW5G4BB
5oltzA1lH80ZpLzsKUXR1OYQZTApwAViksR9nmCnDIYlqzGuUiY4yyZYkRuslWfszT0dvV2+4fAJ
Jbx9HUWt0rImNS5Cx9w736LF7tYF/I7qU2+6eYpd881b4p7bZtsme0W7C9swE1sv2pr9RtXBP8/I
XRnrX734aMy3h9ohQ2yrVBCYGX0YxWLQ54b5MbBMBX3nq0vRtgXGRbiX9GImefvSObDeXlYoj1nr
gCkQdbJinzvlg+G9hTbAg8bHEpgjtHhkxqJLf4vuTkEUX6l0wxruqdD1BsFfrVwC95H8juHxTRJx
t0C3mY6/WUtbI+Ss25DwhnQd8nnJxFExdtOaTZ5MKwcXmMyyegOYCiIkk4jMPo1c2qwBidpsH3TH
zOzM5AhrJAKgiWZHTo9klCxiHtK+usjuHrqf0HTBWKOO5rcFiFcWTGDJ4uBR46sQpZym8ortBR2K
MXSOWcZA0c5K+ZlKr9q54WA2GDyo19R/VUBbzRs6g0bcwAHOcvTRG90m5eEuR+tGjAZM1LT1OS42
KdIZsMU6VfXwzipEqM6M/ZL325G3YoFyRM8jpOEg4ih6LP4nYkb7kCOHHTUULfbj8LS84CDqDTl6
s/CH/YFqtVsz5J+T8TAw02p2ibYsmDCrFJ3flb/Rc6SyaLviFdsfx9gDl5zUxUb4Fdlei4k2Lb55
LkFwKCHQYu2hleu6EdxkI160CT8QGSN/5cyGPquuY+/LFPgRb0+xzn8gthsN+ZHrHDBnx1b2nioC
q8kiwLrVKlDdm+Wp7NBYxnEfewyRwyybqnTkJgzhzhEALlRci2hNq+CiWqShD06ydlBrXrcUyufO
BgLB6MI39sIwHVWf4jGP5vz2opvT/MBGVjOWGCAXmR+XRzDuYripBRcCCuhia+3kAMHNqAI0BA6Q
rMRmIdR+1fqSdDQ6rLARLfnrWb4L0oNhHTEuEhV799jKUc9M24KWS8Lza9GsQL8ug4ekHWoXbWLH
Wv1Tj5epx3IqwAhF4DWIBklHisRETtkNJjsXhl5F+tPCQVJ3jOS04O4blyxameqmkK5VhrZiY6B0
gRxpb+wEoY82Z66MW5Ezowq3efs7UP8m4SFuUYKntKPWVxlxSBfrnpgg0spEh6UpX2WSgpF5xVx9
FiFaLQtTaFt6MGAvcR+lWXypCrtO4rDX6MFYu3Q4I8NtaYKUyks+xFnWebfSsA+VFP41ZfFJcgl3
lZfqM0NSTuMoXEfUikkq/2m6c/KT8ZHIAKhKBUgD83w1RD/mS9uai7jM18Q9HxRrNejZuxs/O9Ik
bb5crSeXy5MOJiz5MTOfVQIezW+XNvMcv/C2GYz7MEn2JZVkIDesVJU7evFpg4sfTEx3sVGSgl1F
Woj/LY3I3cBkWUC/cMdd56tcpthACn3lsExpWh64MuLQHBa01gv0/1M10PZ7v28OrdwcLEdZerl9
6dREZuHScP7Oc7SBmi+hm8EQ2kYXvx+XkqKDG3WWckS5KfVHlV0kkgw7cyATWYu2Nhc9fZZgbXac
NaVc/9h6yKrBOluO2O3QS8TG0kL45qAbG5JsbQX4RYH8ITP3mTqZ+aVQIcUOsOjMHvhiPw8zaDLW
sMxGdC5kz7o20ivQkq5XLvORDTCrqFp9cxhLbbdSEjIHtWHTydI+9tNd3gYEh42rGJlgg/BB8bg3
2SIMSUf2msNLhfRHTRZNri0bes4CwGug0xtn0WlM7HvrYPVoTeOUj93eD/Ol4QH2RY9sxcqsL0Rs
Tk5DN6I1jBE+Snsz2OgJTwQVVoLvjRbMST5i3Ce91x88TEHQNncGDAE5Kua1BVMU7qNYY2Shcq4c
MGxklBFPvIh4jQK/2HU8GhQmAPRUMi2LZZhZGM/AEoG2h1u8aG1AWqwvRoXkeiECKsmiUbgpFTzf
drtT9C9Jfo8AVXJx9vwoFgAbiwiCCp5WxdKTialLRaFzAUZUSixtQTq+3B9RlsTIVgz2+v0p9JmW
s1oKURv6Bm0SysDIZlFusPaD2sjeQmdurIcHJ/7I6asGh86ZoI3+INXoHwiGHE3oNKC1aozOBgNV
kzXxMKITq2E+J9EsbOhwevCurNXzRJ+qZFPY4MIG7myVcsP5ctAuFaSDKUgJOwQK4t+j02Hlzsul
2G/yZu5HysTAcMUJ7Mn0xnSawbhwx+0Qv4qxWvCDzonZnMcG8rqRQrf90WtmSoxJwqNt7dxgm+L6
YJhKpTxDmqRV7NY5Pyz8Cr3oRv2bb6wshQwwNpfE1lMRfrbjhaI7iR45Ht+GDLLAQmTHbAIZWiB1
M89PlhXpDjafSIzXIyYDYOIyKHNlO8RjZyFEGNY6ADcvmVdoO3UGIVIi35koNhyL4uMdBdeGKAQJ
Br6FutrS+djQzosfLqChjTPOB+3ZkmHUCfkl/8DcpFQJ6UOFpCUmbZDFGIkmg4fkHbvHQE3VwNsb
sF9zXbfZzOukuRqgt3X7RYoEb8QrYKWr3Gf9WDFeo6lEmJ0jUQgGqhLQQCp69lQBmIqJMgEC1YpK
jUepRK6FXgCCAJqHls9cT1caUK/cjXZ6qcyTcqDboIFjMDgvzGuZswcLfjPAxyYzDJUnXNC9jDqZ
jaxzMxEB6dBHV3yAHO7gC8vhEtR0xnQiisXYDZlpRnKGg9QhR7tuQbGzIBj71Mvor+o/PfmysRIL
OkWlMg9mWSkqVvb3SvwsW5Cz2haG1w1yfUUnDBCIEjH9lgImxYzIlY5LjIl2XlEaWujA+qGae+D2
6q862VoA0HrmXRW7OZlbO+Nn1QCRaLK16lp5Yoc1yopwihkLV1PGm1KXqGg/W+Xte7BEEz7mc2eT
YkorWc3VHlvISDhAp27j8qM2cYWxRujqd+c+2/7g+PfYOebaI1P3VfChFC+gFXZ5l+I9D79Ge6n0
VCkGDQtjfqQJuUo9WIEZoP+oaQl6/j7rF02lc2UgoejdjdO6rKd+9A4McPfbIFoTE1QxE5HDR8w9
k1s8QPgpzylfShKd+oKNvvqV2sweYuWeh+BdYY5gtZiFkBTcFLNBRigBso0MingvfwuqBctMw9wr
EKUGC9jxwC16T3NEfQHf3XvsTpb5maCGjkd3Lswfjh6gK3kbEFX+fPXWNApkC2ZuPsNYiEk1Lscg
+AoqpvZEQhFtkP51DeJJE7WD8qowGuSAQ5RfJfqzmUrlnyky0JBm7iYnb1wKXAGkQ56l6KiUML1e
AapqYcJTL0EIdh3znlJms0gFzJZM1iOO0OKr1e9mf+OT6PCCsDIGLRdJBHIF09TY9PLZy28JQbrA
j8ItEbCKSY4QbyBbbxKPsvXAeEj2lwmb2eikRMcWotakUT9khfZfWvgsBGO+I+AXFn2chkOtqJYG
erZBmyaBO7XZBNRUoX4BP1omRETK4YhhIJX5LHBU1mwLDPuD/wqhH9Yn8yvhlOkzqhZ7qfHQ/5Ni
x2j9MJlr3NiN7S80z9ym9LuGlc98RnEuJNsortgrQYzsP91WoAHjSc0eWGWoQFOIYJhQRBba/PIG
kgjcbNVnxSoqZyI/hEbEYuOOrOLIqEqKCFM56MSw0WYkK/LeoEaDWJ5YCf1DtyfnZkBC2S2yDT7H
MVnAZhYVu3rnd0rZvBhOZrjzgosEXg9Ne7OVcS/i6tGzdebA7bvH5c8I7lUC+9kwpjCUm3jIk/yz
xJbi8SNnTs8viWRdCCLsw4mQDZg6xXS5YTKuQtRB6CpUuqdYBqUfoFDX71pYzLT2pLvZQlMukn6X
SJfU1Lfi3szkrXgvVuWjmf47eiofJ7hJ2Y4UKkf3VPdfufFKy0NjefCPDII2aA9/NU6Q7BykRL39
qf5BJ5FUvJZp8itbd9V6V/1WdY858BlrmyKEUTSmi79xmS8G9RFFOylcF3y+lTfXAnthamgilL+W
4bf7hHUGFLZ0t3yWgb1jmsDajmVMvZWdHVE8+O4re1tit0yuhbhmgy+dvm/Qbkr+ShJEtn/8mZ1h
l+lX3pBh/Mi4ZtPhu0PIlxSfgH7j6IrCcISLKR90uyKgm7RkdW3194o6ICH9sNL0vc0ihZl/rXAi
vmSunxBne+mc5IYZ1d4tLmbznRarorcx+NK3BJj4CI1PR659NlNFfld9izfmnmbPYQAH1V2N+iIq
BEVGi7vIsG8qpzRKZqa/U5VLa1xrZigx3OJLa5JutrEXqncI24tK8T5sw4Je7kBCOr+3sNcdaIvx
5DMfcdWrZr/KXJka3KlxdMTQxj7RkdkFHktOr/I6+N9J8qUkK3aajX5J0HfTrBvjUa3XOPA0dSuT
FqKEW1ceMNUui+YZyIgdd3F0srON5V58Bm9Q7Tp3W7KqbA95sdAr4AubxrhoDSJL+T6atw79gpIe
oKCXtIy2wvCmOmYYdvjgXeVZp5sq38fKKxgPcn/VOQia4M4jo3AM4H8unF/VMXbKiJiNG1P8cTR6
0Sp9t6x1rejG0AQMe+D9Se2Dsbwy7IOQxekkB4tASeZpO5NlHeZFligehkNml112y5Ub8UIIYI9m
iAUJ3+F4ksBCiqXFzbTXNcMgfRfj9Q0XucO6wtix2x6aj4SNfIfjh85W6F2pG6Olaxz5izI6yc7N
ZBRrG4woU050pAnxySjvlnnwS5hDZ7/YJj4q/nU/IolcAdez/ZOPfJHICEc7hoY9c2Wq8CWXHGtx
C9VvDy2/685m/AbsEPONZg26PLJc+pxai9OzvRKEnae/MXzN4ifi+kv2vhfMGxQLtm/NFPfh6qu2
RIOyKLAsOV9S+R68rzF8mjbeVGnnJCe6g9mSCsSHbVxylmbaT85dY+PB6lHTVBlani6cB2y3Mu/L
6MmHptQjDQdtZxYfBp+cejrQiPWDr3xF/iNrn6Z5zwcWMPMynWMGcodt3e7U+FNnO58ePf9i8M8g
ZZuBgtrs9fYmc6+E3xyOlTFTPTwJ04C1FBi9+pjrewYsFZNiDITITBEkfCUoKG334rBAq9xLqFA/
wd1Qr6r7I/MFZHeeiCK56A1f6F/OrAwRI1+9hkgXzG2z0RGWezy1J7vfeu6XXm1yhflY9jl437W8
NDrG3/m+6w8hcTHtOgyP8Ixp4O1uRUYd5moO+OhXvE3NqWr2nrpTyw96bBmiZxg+JfiblFG69t02
j1BeFqgmWWs42zhjQ7wO1AfPapx/V+UaWV5vkzmaTDIkSARL4CQh1ZjhySPAbKOAtVPOBc7JhLO4
hQ0JzhZS+9SE85xAD2MUOqMszG1vGto2s6pf8YKJ4UFeMyvch8Y2VZYcbY3+yMkAQL9oJH8la/yA
jEk6wClKFNA6/GS5siEM2ZPWssm0C0Uqp4ndbar2hQ+iHplxbVxlx/DQwVUdeh8qM24q4EnVYRXm
19jrsyZMpnTUZKqu7YbAUe1XF4EK1DQd2r4Ifq1sC5U9J6plne30YjBYyDd+eBNtGj9sW77pUj14
7jZjWFEYtShGrZK8DBf11S6NfzUcSS3j3wBjoRHcuuGD9i6j/AlPYXImqC11F0UhTA+Jx1Z7Z0dX
Pf5tFNb78qvXv3Pju8j+CgT96VTpSBXc+N2PGfVTDK6iP2ykH5F5mNCHteVVV59wwSqqEIlhvn/B
sMoY/VOTEW7iJSVLKl679iap124FymypEOhjAa9a9iPZ8Jc6uto2w+4P3znEj5LcBaiKMow7JHZU
8ulf7FwblL75N7cof/jOu2RwcADVCMYsJONTzlQkYJm448c1zQVQA0IoTd44CrsJL41fPHkHYu0o
YczKHgNzvXilGqshJRz1Fng7CyY0NUq5KfmLgizd+V3HGlvtuY6pP0pw44hwyUaHTMa3U+BIYEPD
PmrCBg/6hkpKULDkL0LrFjIg4pwYLJQra4N8SdRpdQ7sQ1prAy4KDsbYy1mjVFwIvDIDUvjA+ljp
+TDXhxA9iPPZJuPTMdVHLpcMmVhWquOX7baCdXi2uQRUFM5Nkh4GfsWH+hExdQssfd9q2EY7G2xQ
uKk0jVc2Q8zx7ZYGFcSwNiIYcU6frBO72Jo9tUGe7VxU9InNltgGpich+kYK0IOqzOLyZFruaZc3
ya4xLOHGmvtyaqDfMU+hpaOcI9+KXwr9XggpoA5UdRVHKy2ptn2n7TopwkM3GW13MQ75QmJI6Vgh
CENUlD6EEP+jd2lRLMyAaAtwtC4No14mLSEUZU58taHM8vYCgWw1Wv5Bcb1zZTfnuofA4Qy03Ls6
uXpApduv2hkPLcVR7QMSiOR5Q2na5P2mCD5lFAPJQF0L36lRl2kQ7xMi2YsUbYqBcJhQN7M9upz1
Cs263F4xCOTWcfD6VcJor/aBiCC1GljqaDCAwvpLzs5CvhvggolIjUsjdVKwRJTUW1QOcMCGZxSm
OHfGXYOGQ+kxTdY7Z7wHsTcbU6KRMhJ5yPOK9GEq5zWq5GFdRe8WVxgjm4hMCax+K77KRRZjVHGF
NS779oAh047m2FeiP4NhCJmgUK1U5HXeMuJflGSE1NLoDkDUMRLPdBVhF+B6qR0WDvllJpFfBq2h
QTGWI3S0VFzLyCoq8mbaAii/NU9jmnRqy5JZrErd6PagJ9xiZIdLAFHdtVdZwv7XxJw7ldldMLm1
yUUqx2UWkFTWeDtNGTZ21VzxJ45Zv0OeuZPjgRdKOaZpfaYBXuqk1OGswTUKKaInpx5+QhZeZLL9
Clt6xkN3lerf3g5W/3F0HkuSIlsQ/SLMCCAQ204tSuvaYCW6IdAigICvn8Ms3jwb0V3ZmQnEve5+
fArkC3hdGc6PTlJcxiY5evRoaYK9unCvrdc9W2321yqou/JXe28/XaOXwDRf7URNrz99Z3311Ai+
O5xLiflP4XA/WeZ2EuK28pfbNMdizF1Sp9TsoYRF/hoTduefHr7TQLPR6sG3dxgfKlqQirb46ruG
mwiyhaGSgQNN+BRBBjOM6FjmxuhRQBNrJSI5rOWgUu+6RTq6AXT2xYZgJ6zyk6ZXwv3bSeXPc2r/
K1wX8Fc+3vbRPyOmpzH0HmpPQqIdt763HCeavys5bSPb3JEwwxVhQxtzPYx4HC9GXnQ5SjQFXNA1
FlCp8m3Md3ryLfCzwQeOB5I85ZcbX4HLoG7J1QLjQcbsI6qbBLwS681R7ROlNjCh3WuZtE9DRPis
9Jz3es7Hi3MHdZ+naVu/J9PSEaP+Mdb8ayaKUTAonlqwc1cemRFb+Yj1YTEMf7p2PW5g0ilqytna
PFTXOF5eAlXS3TCrBwoQMTZZ3p+aVt9Uk4ibuINWLQW7LnqrIJZDJc0BDs2T1x0zTi+bpUGq8WR3
brJ3l5KqCGM94AH6WtQxdNKjt8RnN+xO3Qy5F9oKlk/dZBeHkXYocH3hPylD5PawPC+ppN1ogtbn
HX3oFJF9M9I2Fbuk72CQNMgjuKt4hw5hr071lG2XhqS97h7smeB4lgI+STYkS06BO139BFa+bW3j
1P9QQLmKuNyoieuM7lt76g+dP1CZSUK4H5nCsqtiYJtVfQar8ygocOfLv1sCIsmewIb63HrDcR6I
Pg32WWRvZuTLLTrxuAzmw057ej4YtbP0zhbip8WkW13COMZZCES4Nbu2GE6rFYC1/MCbxt6R7jUA
8ib/8hPEdQ+9I+vuk6Y7j2r5WWhI4Bq/jzz/ZAaelSuCzecJ7TXbahyJK5GNxw0jyuWmt/i85XL1
UvsiE+cyBNA9FHR9DggB6r6XfU7QrgoYSyU2lXTmjO1D+pmuQ5Pdtpk6TyAnjcByCxqB6GDczDeG
ZWMq9dGdh72VQGuS9SGDEFDq6JaphnzWKbHa2/VvR0CpY5PRIjwhcahbOcR3Gk2+M8uuCC2WfObU
Zz0eIX1ekABDtp4tKHwq4/dAlagiFf5Gg9ovEnHvdIB17tL6XKT72L2lPpm/pt4J/sM43Ds1YzR7
Fn1LF2gH9kipn8bgzwN3Pke/vfvWrWNk+VVbhyB+b+yXQD6QrRHps1GCJTBAi/jasf/u2m/FOirJ
R5bsLLb8D93524LlwXyfch9LYU22wtoEkDqiVMBZRcCElEUM2BYkKKJ78rNDdJ64sSfqc3DvV3i9
jNmh2GePlNdYva6bzSR6jJgXXNAapr8f9fqCPDajLc2rfQf+LPhKuNlqduco7AzY6UDPISwTVz1o
0mOcivSMv/2G9iwy+ZyDrinFEwngbK8FQZzve+uTH0L3QvoaVs8ND56GvG1Aza7eRDwkvT7CTH4t
54eg3Q32cWGc5eSradj2utdcHPk4+uJsxXci+eq8f46Lvfw58L5a78l3mV2h99o4d90nR/3yfS8T
iNefJVjLJHiD6UbuaOnxjF33aiXJ3dRACdtUbUH0D4ZtGbt5f49tnBCMjUSc57cGl5dMoY+zKKgI
MFgBbSxDQ+8fF3hk/fEHuITkUTQUDh1AWyeaPdGquxTvmc8G6R9/EFZAkcU69uy8jKAjHR5j4Y1V
PNfsjsORQIgiFzeBbO7XfPR7T9mowwGJh3W77trYCsvl2wWE2bBRo7LHo8bHCj+DHDMaelGZYHGK
u813lhpuy/k2rf1dQRFPhzznWwUd1dEuvjcuglweHdU8EMbDE86bi6+U3nOuIvQco6uDjIt9ptfk
bLf32V+HI/PCfML6QSMaAjHdHDkJXjd+B7VM6wNI2ApIcXIGm2zYsMeZixdJbxKfAg1i79HjFP5N
Sx6KNmoY5B2PVbJMDKLTC29/tleY2wbqs+qjKB4s5yXOSjSKrzL7azvvYmCguI/NiW7daJ9xqwj9
2yz8bCRwoOTHm+/D8o7cCRIiB/mlgUqsvle0m0Okbbgxw32FBjMjX/0/bzPJheVHov5M4rUC9rcw
LY1wEIr2tUpIfb9zjCrD38R+8x14Ii85t2rxNIyoMJpMv18yImE1n1794BrwMaRxf/Gt30JTJ/ya
5g8LYzNFGYv7wtURhpfUelDLcwKbmgVK4XzliA7J8p7UxF/hVKPqc6fZZL7c8EBlZ47ybL1TBoUZ
/SktSTdZUELeDaJsiLGPyzH6Gmp7v+SCDNdzh0+mK/4a2llGwU1X/ZOlRPhD+p4tgpwby6Ooih1p
Uzzjg9c4XqT/mRW8tCUBokmfFUvZ4W8eQLjH2oGcSdwFM/1W6WKLhrev/ehx1sVh/SoNabtbGWRa
7BLOGuvqrQ+bo0zwMBoIX2KkDxYSao77FGOss1ucdMdWibBMSoyH+J9T7aLGOUUWrYP4eY3PI1UM
21nG55RtUzx5F5M3Ox89tbEAmtGD6kesJL1pn/EIniDiepmhCYR/1q8x/LNo7ZspmR4MalwhuVgI
P5c0eJo0PzEz015El9MYIlk/JRn3y8W7VV5zFNg3rBjXPEeMQKT70C73vGo6x6t93XFWntpDlfm7
JSwwvoiPRsE6aQ3F4ZDvwsM8ydukI6tVpyggqwECSSZ5SaBahDlGPda+E+4PjgfbJsl2un2SaU4r
I612KZ4btU8XVD7iyrHEYYfBt2CAtm0L2mC+d/gjZIYr3I0vbXWnwupKBBrkSGvt/SV65ZdO0D0p
FSVz6m8WG1eAAxfEgYjV5rCvqbmCFCI9qHCAEEqATIuDH9hwA8YeWSAY1RNSGxGcptjBLdr0cMHk
unrW7bbmiMPZLNVXQwNMVk23Wi27EpdHlUG+S1D/R7Gd9LybpvhssQHCmyuAS3X8PDMFRwXCUxbD
IZwDoJ5I7K59N7BLW+JyF206+ku82NtZ4bybI/rVmbJ9IJUMODvZTMd5IvaCI0NHaj+CjrSxuqrA
wby0kMK58X2c62jfNai3RIeHlk0QK4s5fMlEdi7b8MhcMtj1NhiofrOC976PtjaLSc7p/I+iCr4m
2dEs/TkN6f/cLNbVZ6DzOVbliI8zO5AI8I/NWTKhOP3vxCbIw3EyrRHlf1b+ZjdsnXKzncjF5gH6
EEHFSBGHG79bmDTNHWTaEA3O9Tf1KlHnA8Zi9F0q2tL8PWgpKP5UiPszSdFguPOGNx+VqI5Pvf+Y
yx/P+hyZ+XOb04x46PKnjOwu4fyLFPnefUiTm6TOUQmXkdfU3zbSelZZd2I/U+9ymqirXt2so2HT
LNuIvI6hJKV+dAHKjPsiuxtBKhTqwzHPnfgOiht3/Curo1FvtrXP3OeQBs/qkNv3XfdThqd17T7X
08lmknOtazZtQZjH4jWGGNw+yCHflTSriPYnRzNTGsNd+DWI6xo6SsCl4wC1w+9qwhH+GKFoSFyG
sbdaTpKNHupdFFC6/pG6cjOxysvR5ib5Y6/ZTAJMe68czsoiN6c4UL5G9ktviQ3/B/AeVoQ8eBGe
JWIJ8qGtyCCWF1/QvYA7jjHQhz7JkcQXJATtnvIimsI7KoxRwdYfU5aEJ4IZeTJiwFg33kel8J+7
Iz3rT250P2cw9jlcamDfJBBRILBi2X75O6CNC7c/aW6hVi6R5tW+QI0cyRpZt73A4zfpc9LRwpLB
NkgSFrhw92FF1pAxOkdvO/J7nkEO818qnod9NKC/9wdRLQcTubvJ2HhTzb5p+ifL/Yy5TQcsXsGU
q2jauFGG+6s/RK27H/1468ZqL7S3HfNwPzYtnuxPd2YsgYsTRbe9eomd9M8S3Rd1gFU/gPJp9h3Z
AzuMuam65B6KHz0QeMt5+Uh5puccCFrdmyjzoZa6uKtz757VsD0XvOHrUYO4Bx17U0RxCi7iFhsp
Si64SVj1dJMwWFf4XMp0PpQxS/vko8LulGGrSLw3B68wLquW9rOlrY+zjsCjyJ3J4TPhtlAL/Y6z
obAd8z1h16al24xGDXp6SwfTVkVgHeWqRoaPuD2ONptpjQvln+EEOtF6tN5PMrjVBu2X/Nsqs3fj
zFP4VaMQVSEyi1x2/RxvTNNT+0eQkhenCVsMdEwWqM4KR4tzcQouZY7X1iZ1+Ac86hhFD7l6bTLc
bwQ5ON5p6zKO4IR+GxSy2iF4U/5zNEdv8bEMA+VJyRan2bpQbfZjF/zxmMAXQ3WdpY5NsOx4ZtEL
dNVwu32aRptkuHZTeAl7IhbOcFAUZ8wl6FCvEYgb6DDFdcxTmqCGkYfAcgdy7gMrSMnWWc7OuRbV
jRP0d4oXzkTcZcx6gezvC8/7msv2pgEKtog7T8CGCbg0/jgtuYj1QS8La78MPGZ6ViWduS2m4dAM
9CoV4jaJ0qd2FK9r8shVmBydTF3CgovCboiFUFHv3K5XgMic4zjbv/R338R1As4sPHb2zIWmYXz5
YNbUrS+g3tXteVr8+8W7iaP0e8nrp5jFVGn1b+zr2DzXkPg1SIl4+AXZmOr+qag9HBQA5/iplph/
1sXgoIfbPIKvlK28gO42ob66eIkGIFsRvuXipYyyXUAsKs/M61D3YE44rUzvBdCW3vJOxYxGjiMK
WxXhwnze10l/56QNJvWiv3ABXUfh4zPxuKdhSZbiQ2DEWGMGVvdhB2hXcoJ0u1xEk59YpOLAwrQe
dffKZ9aUPMHmrrvpGERVRpedX7yPXoc5I3F/+7DdyyR58xL5GovpMUaLi+xnCgAeC96k2QK1FbFP
+6MOjs99JWR4pOD1Z8LToD22ZIV/kTM5sCw/2B2vuu5upVi/Bxw7K/FcR5hhxPwSWdS5GIexqVHF
W7Bkh9DjZOx7/6akPtlFuxeT2ndT/Gjq4JUf+5R7ya2LIyppMQtOeDetAlZdyWHf96e7KCKmN3CU
R/F66FTPXQfXb0LgsGsgL2LlTt2ftKc5rKM3KLCuTRHuw+YBhv82pA8i52LL0Dn7tr8GULGY1FfV
rHlMcI/PqGju0JIlfnQXc79kRMWI81kdLvIVb5pSJo+BiGV8VgA7QaIcecIJR93U4/KOFY7z+XzD
Nx9v4rtN3LlgvYlsuZtpkR8kw9wSPOUYKGwnA+ea35Cj3oealU31VCblgWS5lczvGpNClnp7PK4I
vfTKx93zwhp/SKi+dJzrnEc3UrOJG9gS15d4oTB8gmEKXdEHK+objD8ut8XW/V4Y5gThrHiy/3V2
sROTPGaje5lz96VI7L0c5KlpUD3paAX0j/NgX6rkWWh9iw/iX1J7WzfVJw03Ppj2I1+3kQp1GO2F
Tk8tTpEUb1ZGu1juFPtF6u9Uh/speMTitx3b4rbjbKPq6xxVCEQIHmxlYZafAqJcs0xYh5b39Ug3
QRu/zKaythxI7ib/KiJBZbwC/CMY2the2f7AkZkuaXzRrilvw6x/MPWRGlk4kia2bssKSKiLIeU7
DM3R5fpdSpKGwDcUqnFINW7Ow75asLgs4tpOxOIGGyOvvJDDfpND8M/8Cyg2dUL2Ud4NyqiAfsGG
b+OFd93kP85rfFPLv+t2zcnji4O+0KbtfbsEVzu2b2t7Joo5H7QBxOXTjF2P96t5oGWqmqwFJnR1
H1bQ9SqQVF5o7V2/P4qmv08moAyEs0VU6D3DyJ8eYIBIYiCFAVRGd69BE4h5vIATHoJlO3rhW90R
BY3Rb+q837CTwPm27MLbqsJ2HXJeTQgnkFvJPXxRunmKcKqpErcB3kL3XY7d3tB5wNMKuS/zN3k4
nEc0aBj2Ys7B1kSUnpPiyCMU8SF+HFqmiGyYtm05Xw2SEI3vX62mJ66/hFV5lFF/dc14KlzozOws
R5lduxRr5kCZe3jTGjJ6V5HiT6rQryZJQU5z0hZUXx46lsL147PH186GPvWSXF/NQ5DOgwa5QA/6
Nn4tMCxm88/QlPtmjjag5Fyjj+VS73O8U7PyqLoKYQu4YCaczdj5e9se9w349VrywZdoXXF/sD3M
L7XZlhD4S3NgmDz1tO5qdvw+Nd89Ezk5zGtLMZXNVNYSWKjzjwB0Yk8ACIxp+NmGUNzfraxmksIb
IXAkJ+mWj3ivCp/tX7mN1+Akjr+21+AWPgzdDPGW6vmIvJ6GUjuDGV9P3Q2LTZqjJgZRyVZBrsQF
UnWKPYm7WtYwYbdfusOVhX1LMdS6tLNWisRGA9txYQ2GMq8I2AqGo5L+6iUlQT1m+7fAhatj88DW
Ecyblugg9lVMkpwZqEz5GbtrhdAdpp9z9t0v7+O6IirBGPoEfeD58cf8qqxhW3PI5dFFSq9Gb6z3
oUus07/YyFCqC9nPsHC3Je7sZ0elR0s8OD5NfZ3S0LQ5IKauoGVncOh9LteyQSoa6mEhhxAxgQkP
1ldjNeOp6kn0RQobkByAWPuw9k39HnRhuvVczuvpW7n4326mPwqQMFthq22wEPjVTsvPz5JP18k4
elXiTnV0/ARhjqM0hH8yWbxawEdOjpmj95wHvwVyVoYsa2pAcy1/hDqXHAMDDNmVnUOiKZtb0er7
HhJk0ipMu0MV7LW+WjGPMMcz4SYocXlaFKqOy6qqFHzJUg9eyqLCZl9RP+IWwjkqcCdR23BXE5i+
wxwfZuZVGXoxx04jRXr0efjQhsphEsJvnOTULWKtMv4UsNrOt30Q99eacKETeDR3EmW2Au+7nQJQ
rYYix7h4FgGdFVY+/ADt246Fv8+FswsdwsosmDYhA0KlsA34v/64wkGUunIlrRRkH6BtEx+dFB4X
51+izXTShxFmWPWpg+oub6zn3JOAdhJm/vqaTvqayfZYTA2naB8jQb/M15D8VlqMJ95Ysc9Kzjye
uQ918JRVMYQOJx5B0WVPUZo+BKLc5SVZ/cV3GdW1jVyCOYDMP6BJjICThZ1BhJTFmRU9SvGA8uGH
JCo4JWSaHUFio9XhTZmDw9Kg7G0KNyaHtbUjU1yB61+qKkMyDQAUJIZniI2pV2bhuRuQVdPmyTHy
n+s/0MgBnNGSVP8k94sNdzzz30ZqbB0fuj+vPHvSTgmPyXyZksoElOT6UHmQ0dyUL0nSPrtZQwxF
moNXcHG5/XSxgtE9RNVF6ay8lEN8CAPWyGXAjJUU9nQ0ZXJtG9ArSsXYxrchz82NSeB8ZjZQ/Kqg
EGwpir2YU0AfygX8Ho873ZFTDNlUb9zZGw4dV1G7Nh7J7jsZgnyXpMvqQS+PuVzpNdAfjbMs23kh
o+mvLid6ucSgpr2uLLMLG/M7teWPdqjk8EXPiM4W32FNb2cvHa3fp2IJKeQq3L8xWMrWR6weYjRb
ty/PdotJLGB/2IbtjchbRPUBGq7KAXTlgYYWRpIiRBDYuK8coX8TXZNgyRfsDeKrmrBoT802q9i9
dYn86Ztm2nUgIW3J2zTA15oglYiFzsWSeoq+LBy4Nzne0Qj93c8+SCc/L8HgEFQvmZ8oQrMXZO5Z
xB8SI0C9JD9diaM1d2mqyzBvR2X53oyZf3RVfK1qhDQfeFY7A17sAv8YI7Fsx4qBzvW8JxvCHFrf
QdAt2gSA9VmjLcdG239xbizFc7tgHJoT8ItGLS7n4eU2nNjp9ONEulZwFqJSqFRfsoDROsXPowMz
N0XeFDUmy1EkO5NS6mFx3Xva/86c8ZJ1NBFUi6RKkeCE0/6b4vjfLNgHGM4FqsE81+aMpTgHqkTB
Sg5ue0atbWBjx4/sz5htjzFYejLH2Xrz6qZ2CC4rNzq3LrhzYQUfEdy8ESJN7z3lIcOEK+O/3GtK
HlgsKvpHSdZEjPOvcFsLtAn1glCznABUBA+wIrYXFJGCM0n0MvVcGZX5zHxixtlCL6zwgpu6ec5Z
T/nZKLB883F4Aes/61BzKv4TBv7GrRNA/DbVwlZHyZqwqviaEFNzIcqFK4ttqUskn2J6H6N2J4FZ
xaXFwIZ3ekgcTja1Jns7Nngq+pbTwmOU15fAA3TdU8Od5QqUzYh7Nq4DvEjT3lQeguacAZ5Y3KsJ
oVs4TXonvQ/lggOIY5Cj8errDqmNgJCQgaIWHu9GCwEjCMyjdpur6zn2tl0oM0Xd6gMoNg4ScMjQ
XxTtGzLtXRnWQIFj6+SA1I4G71LzjnPnZOfUF/HTyJcH5idUVsslwSH7drsEWxNzgvct9LNK3TiW
t1Cp8tD+/060XrZzOvecD+yN+o6ytEFj8pDWfYutruDYxf6UzMJQEu8yzDZBKAf8oI8tO4YC8wwR
toGiF0n2cGrJvq8noVzL16jH3BmNJ5E05E6xv3cJWy/R6cdCEPbpHQ4rZbfAZALXg+lKePWHlyao
aCYhVJcrxqgO6helQ/OiT67q3W1lcWdvSdXJOaYRm9WLVWG9mcLPrMekaOwKqV56LR6Qm3GhEMQJ
I9byFsQ5LMjJSArRhta9vo+U0G99XGC93z32+H3gLKEseVH9XsUdKpjLgi697wL7L+LAU9h1FCxG
e6p9Me9HU4kflBSd73N3DwTOwThIjgolp+7pIctLqh1UN5y5LgkrpgTS+pWoYxwoGHAB56zC3TxG
4RYHwEth66vQEmwRlSDcq88e5l+GtfeKyxR1LN+kiq6Ppre7nW1TM6zVrxxpLZidlpkPHC/qW7vp
2Be3ljxyxaGUGb7qsQFDPqL7F1mC7ECgyamtXZ0H/HtP4OHD99bO1BlF3Q+2WjarPRzHHFJuWuev
o8OW1vLJGErmpyCJsfSyGxq5fNjRPHpFVWxHwq8cwOvNNBEsirIhQY0QT2BE60DZG9lFBQXF7BUr
umlxLOKkzljUt05DvaWIAEgs446M4RyX9lYPv7KKOQR647vkLtX2cGwGdB7ZeU8VJv/RrQCVz6O/
m3UNCyF8SEywFowv0AZG1OoCy0ba2++Zy8nIE1OOERpn3oCjlnP3snMq/U5wLvcyqA9+8uA2vceN
DPtSngYXf0D9jZHGhiXvNnxJCWWPt5nNStuRkty2I8FsFWdqGAgbImiNVn9jHPkbL+gPo/xrzb2N
3mrY/hesyTxfHpviVE4Q5HX/01gYVJZoZewzqQz2O+bXBR1QRsXB8sM3DgxQ4xTfRK+kLNdSLyKf
I5Z72JnmJrpV3UNht2sHCGCodCA3NI3muYE94OUo3aTIqR1ysmXzuOi8IPMZEyP0sNFKlb7I0E2O
vsvOUo2Rf8j6AlFrJAMRtd4p5pF6taDGFWX24Vbyfu5s6q7b37TnkWnlDr+H/lZ1I/mmLVBH1EtT
ifnaVfdJHfNp2OxpBgNbLQghSjGyjklNuMpJqMgkJmErBJGlUuwDQWGaOqHWF66AmFtuB9RmhgsL
try/TI730sclIB6PbK+q7Go9K/K9QYHPhr4hv2jIpM/1Z5CtJYwlOoNDhgLiLut0O3l0neYN3WX2
Oc5ZGRyesZMsFOOHInRjUgPi2YnZd7a5uU3HkFqZ2PV245Tf5J1mbRWqOyc3ZLE4dyUK3aHoeuAZ
w0ARDPvpxv6ki0Jtat9puC4Nqaqp+yW8iDt2IWpkx+4uD1J9jgv/odH6qx5zNm249w49toZx8JnK
jH8fBFiIp7omFsUYEhWhOMQDJzibbVvDTd2r6fDVWbLuNizKV3W4PkYB35lIvcoh/Q1cPe/t7rrk
RIQGDsp/fARmJhxAU1pyRbIMKAeGyU7fWEtzZ6yAdKubh1sno5Athi7SMyFmccmOaCLU5PZsGPII
D+589l1NY4+I2LeE9l1uc4B3E3irFQN0V+COJBwYqwppLxmOtOFsc9eC5CKYeweHWuUp2zTYtDfC
uN/GHZBJCRpEC2Omlbm7ph/P4Nq/nDQiaN0hQeUVnDWbBwrRIc9l/NSrFa6je8BLGht4oP8ce/i7
VRr+CfuQSGCzlFvH2lXB/D6m31ZbflRW+6EzlgVxRJKlVv17mCaE2zQff9J7L0I+ZxV0b2iv1AUG
3I8mvRO582/h6MplzBMhs7pNStupNjAMc+1GWGnKQ6HqY9n3kA5JGRD9rC0ycHYk9jNd0kQe//Qp
9I34ppk6uK2wOdd/P9UcE7EZUtpxndZiPO2xKc8x5m1BS8cRNN++sU7Z6rRIV29yGpPWkev5emGr
3KwB96HvP6lc/wnwMNlLeBFjsZ0G2eFX4zDCemU7jFRYhjUn5HkSTyZBIKfFnd3BjydDAVyLV1dG
335pqCWcKaVMFRYgFpJwMai2VeuRlz0iIhO9A4G460P3Eyfld7O0T7497DP2S5tierDccXVH9qAB
67fKgDBI0bX6ZME2UKxzoCEg7Qr6ujXMFKUPA+AG3CX9BG6yzEiS+NM+SmB5zMqiNnxAgA1ALQ3O
lSa3CURlmzH6pSMjtJMiF/eZhrYmsJp4JydrApIoVbmrLN7eICPXnIfeUVg8RabJMbTPJsdwCDFc
2y45qTDcLw3JOExf76asvtOafdPSIZJgmXwL657ImXewTEbZZxghebBzVFV8/P+/0yrZUfP8WJf2
s5s4zygYPwTUL4PkZO24jIVl9f+UdEzTircZLXJc+90dGJV29i8Z/Lu+fcpYFACo4Us2L+N7ay1/
KxdXjE1EMc5fzMTs43X6pXZJdFccy/oFLSh/cFqPdsDis6bZMWzrbbTABKjYEAylxFMSyYOGKFvy
u//x15/sWtChbJ4mM2oI5RgLy6KVtJLn20ZYzLfOdAgtagZclwheFuE5sG3uVvwq9lXffer9lLhZ
lUrf0zKCXPskJ3Kcnl/420hiu6sV6ckGmyEPLsRfxE5uBd0QJts27T994mVVSn64dbFlpv74MzXW
Sx9l6aF+G+LM0L12JQvw5acLI2YPpKVFNkhrVlBJOsFUjPK/tHg4q2vGUcw+7NBfmVmPOQZILE65
x/FvMwxEOwFoXLxxTHYAXsECBR4F8XZNc++VOOHfUacPyrPPOh8Id3OAqSW0AmfoPZLImIZyEyW7
0ufRku60T+tlQBihiaNjGzG4NFNY7qTkwR2sXyktn8nt3jnx1G/Lkc8sCvWLO2IgW4If25IO6hbE
ce5Vcv7UCVlSSVxvk2h+JE+fAhRUeevmDJfzIMpLO+n3MnopE++cV9WmwKc2+xlPO1OwBiQUXqOB
FlU975aWSbwwzb+hC95Fcuxi955XdMkTAorGx9gGoZj9tdrXs+HoMbCimXLx16WNNNboe0tUn1U0
r1tIcGjWGBzdAHNUPkFNXzgMDm5itkHMIdkdOWynSYweZbYtXFMv8N+7yYOm6nr1lieSQd530DF5
dKHrcc/tx3nj8pLYDyfJjir6Z2mzxETrfEmg+VCFMqNzrE4+WbzrkOVIZ+oJfbqLNuWo+Mbr2dq2
zOxLI2LsC9OvY3Gv6xKGIbPMR78B+dgFfNuGhsnf85E4h/QiC84eRoXtn8QuGv706wlM7JvUerUj
zoFV2jDKCPeo5bRSOnB1xNTTIM1kGzbLJJdF/W/pMHOUpWCYl/2zn2MnwjBwrI17E3FTJzHJO9PG
vHO+WxD1K3cL9S0gRCcInU3I4rwA41OyEW1bFR4aGJimITlVyL2B5uCm9n3lYRRvYgtekqGsctBw
UhpYso2N9qLlvDMdbbGcBYWqdkHaxBgLP4v+ZZEc+/PcJTHnAD1wiaySBuVak2ioVQlUv4eiUXU1
hgWu6carz8JQ8qwTvEdWH5wYrbdJydex8NiFTBm8ojRhYzRp1CJWcWQiVuRbEmJgrObpNXSC4Nww
7AcZ+2lW5NmC09UnSt8PVXbTj9aj5j52yE375bbIbSLg95X+UF8Mcn6fuXxeds2JVcxPSVDXp8gE
l3aoV4P1XVXbwVkhYG5kLS5zyr2qSZPuyPnwaHV0QicVS147thgVaIEqEui0cvaC/dJz+3IL8xHZ
eFv9oE3/RHUYssAnhobxdyczLg/lQDuuB9gdE99MJC/7Dt5BtjUVgbMuosKinn6XhqOejtv7wSLU
lCNr1iFdjzV1M1WOH08Nuj97g3wI57F+qjCjIeIPSFi3zDqQ9W1wyHFKykMfuOPPO7uiVGxpPtht
ccxyQ3Y2HNHnhZinXZBn5IFPdWH3B8cNn2jzxBoqZJ4NP2QsbuXMr0qlYFDugk2NSWFDfObISpJE
635MKc0wdjtgK2FZtDQGH5ek1TJnQDdpenSkD6BP2B996lo4C4bzEnd/q9W7kJ2CjEmzKkD9BmoF
dU6cktw/ce1wmpljqATNuIu5Kt38lPv8fejAEofJ0e3w83P/oku0zb03gVNzsLjMbCVn9NrhH/uc
BQ8X2EdutRWm6Ki8arp1w0nsy6Y+6tL9XeqFWsCSO3xk7ZI8eLRLWlw8s6IaU/tn0oCS6sm9mQR2
X1H9jZNm2hgDH9kldOgAepRCIfzMmGFTJuJW1AVdt82hkSHW2LxH9KzUpQADAkaZRE0TBM9S1u0h
98wWTkly7DkhYxiJ/v3H3pntVo6kSfpVEnk9jKY73bkMOgto6azS0b7rhtDKfd/59PMxIiorIrs6
putigBlgUFWJipRCOhvp7vabfZZwpa3n4MmK63wX9MnykDkmc9S6KgOL0eig4m3RWvSDU/CAtcuQ
qybM6Km1jGxn2ZjdqnZMj0sAbC6yMc2+bJUn941gVd4LqDlu+sanCkTY3HPvz+fjKVDA5zUhuIDT
nhgGHPdNxkXfcHOpGxz8XNlUAfXkPUYOzIYecdpyWIFhjcfNz0B3JKgpR27NHsbKJwoBwqQh9l1u
/KR9NjvORlEf3s9hX+8iark02knjINJGfnmWkaMLK2yywYytYJqm4XioaMxJjNt0RL1xm8rasfYw
DxT5OqA6vM7i+SxSgtR8MJ/Ae1mTpqAXNffeYvd+rCBQ2ybejTJILoOov80mF4pVIRm/4ObNHe5L
c77YM9PspRT1WR8xkREZH5tKxuBQ8qswxdMuvSVKH1p3rR1vR2u673L7LROcl/wER6YamdnDYuoo
qxliPpjMQLIZbJ1mmBtiGcD99Gn6kNIziwYWB0uH541L1K6LVjGDum3gPXHLbI8FRy+iNIhTXZ4c
e279pEfWb0tzq2+E/Ri2pjitHPx4ssExH8kX1qrNqAB4agVDIAlLvFRY5lIjfKoCdl5Jv7HcplgV
3mrQ2CdtjrFFzUabclyXlcwbqL8JoW8FwBWNmnlB6AJvX9YWEjEbxRifJtTTKO2m3cwp7Jjv3usc
E2bG/QS2h/7Ehpj2gFiGHCf42OJfnu4q2++2MdfqkdtV+0T7aIEep1/Skpe5Y9+J1G7Xek6YOYZq
HQZwYzqD8lUH43obzPHag88xhj74R1sx3Qu66yTFhUoEYywmqJjO+2ghwTZesak1oY0p8G/HUNO0
lLLQqC78KGWj0SuNkyHwqaGPCchQaxjWPqv1hPiRjFRvSnbW0Oo5ytUdsqN3LTOOpX6b8uqHOH16
e6q21XjwPWdgRTdB4CuXIrbMXXfVMsWrU387zQhnU06mwk2yaueb676YziaPTF+Rq70tu2EP6OSi
N+/bOacFvc8x4hcsIISxkACcYgMqSJdcUTVFnQ3lVCAP3kYAtlVafTJgjNdWYOz0IGEAe2irnIfU
jrMDyWzE4ijSV04DeaEkBEC+Hj/ldBGqyj7BRdnv56n+iHF9wDJNjdU0cLYLxR0KbI3DsuWOwF64
bzVdhubKnyIaL+xwXQ4t/nV6iC3D8fme9HIu2n4T4ex2ADe1Hq8n5jEqLYZ8bYXiIQvLfM3U0XBs
jyK/5nqkYq2BMEMrBs3YDi7UOW0/InY9J8LprwxaOlZ16j0mvv8aNHV8sFq6IgIn9PeRUUJAwSiX
KgrRyNPh4iu4w4cS7dMWwWZOC6ShngN6k77hXQBPKiX4BjVWO9v13pPB3sdcjtyXmouBrprOTMF5
GvjoGXE4q847zRS/Q7r6NHShmugpspgwOkCPDBP821wb6zBLbt1JAqufQFIX4VvdY+vLkx7sGFd7
amoPiPi4t+vTUA3B5TiTzp7ZzWLES1mn6AkKEubNAUmYrMgv1GBmqzFEuPTJA5zUY0t+kBVMomQR
5ZuAJuBeG2AkbJ0eqHdbqp3j9tlK4+BKFfwHKX2gQzkiNdqE7UBptcuaUCkDURJRyZMt2ESoTg4r
22nGjZUVj/VbNHvbwCLD0pDS7ftynU3XsxdFaxdj+UryaroJTIUgoi8uyKPVXGJfYkF+4bp/oTgs
YVc9fkxK0d9kkA+amS97wigPocEm1YAIkTAASuR8ntfOqn2rU21ttN3cqjg/zOQ7547ROnEm5oM0
i6lXQUx07TYJVG5jvJ7mM7fhvFhUM/C7FDPTiN9aAGAsAmHdeJzqVUipg471Iek4YEZqOGsNiLjW
YsmeNDZqjpUtHc/sFTssbUiYjjxeuCGGfM8WZZugHpid9DUmDY7ZARwdC//iPMYpGuLN9FpUmDzG
ftXYlr3jpBF6pLu8pppPuMvvYoeRKvooipjOrxppnVWzxfZzwImxnGFSHJhE5DjKF5WcVyEsVSXG
S7JXT0o7BffAkGy5LiHf1XgGB9juHi9M0fT7zBcT1/Rl2mF5nw0CNK2v4Kb62NRbYKaLTcyMax9Y
4LipErvFQBqe4HEF5+wXCOrCJTUw1ODecXB7AWU9Cst75/O6ZSLJScrXMENjAXoRkmCiuT3gmKOM
JiqaTVxz+xjmBmXCzbhd+Mw/ydltrBr/VFWheLYhG1HYtBg/OUaX40B/IC4xR9TBdirbu6SC0ETc
s19lNf9vaORdzdwkbJp83Tv5uQEwblXH6wqL2gpbdYTZguUo8rLmYIYb+oeDQw9dmjtXjaOxg5JW
I+0Y0bYMuPt4djbs4rC9UL3DbSq3cU7a7q0fZJjYW6SRrgLbMtXjIZHOvLNNhrskkY2j33/7t7/9
+7+9jf8z+Cgui5RBY9787d/58xthwjoKsB3+/Me/3RYZ//36d/78nr98y+rmP25/+yzq385uNre/
/M7tR3H+kn00f/2m5RH9+dN5BN8f4eqlffnpD2tWk3a66j5AWH00Xdp+fSQ8l+U7/7tf/O3j60+5
ncqPP35/W04Yy08LoiL//fuX9u9//G6pr6/Vt5dq+fHfv7Y8/j9+R5Inxv7X7/94ado/fvfkFyGV
rYj8MD0T2rZ+/234WL7iul8c7ZoSb7ZlKtt19O+/seC14R+/S/eLJaVrmdI0hactwV9qiu7rl+wv
tucu/7FdYSuTn/f3p/3TW/iPt/S3vMPkFuVtww92zN9/K7+91cvzMiTzVOWyd+KXl28v11Ee8G3i
fwR+7qux1XKXMLrjZoHrITmOUFx3oRuRdMxGkwBIV9OmBn2E8LLSNiafyMpESyzbTe7d0OSyJkul
P9tolPf+YuM9nhOrW6TAQb+2edanDMydfqkJ4sdySZip9zSKMnweZI3nLcSRWHRJfaZqrKxAKdKA
WKoSHh4eqwPtYnVG8JnUknhHy+g5OBhqQOcJmKaXR8SkIec4pIfQgvOI0oSZYmwyvi6zAHIgnG3R
XSc/whbBakj32yjIGBpA5tdOFDKFCWK9NmrHA+PMeDfnSD6Rfe8yr6dnWGAmQcCtxmbF0KnZoYzb
WwuK0VkoxvSZKRPN6Ep5B4ldZJcxyUwYlcxYbkVkw7FMYI9V9TxsgzAdaA92YoTD1uUsUDmZxdkC
N8gSN8yKjyyizGcuPDjOqsSskEZGQcuP5T03udGgMkJStWPpnAeF5V07Ik3v/J7xsagGzofKihdx
2cVeM+tqWIamUb+1bDjnmdtXDy3LNLuomJKRJrXj67SYq+e8G7vrjCPXrRlgasApT7BsYJl9tcPS
flcq7fC1Crc+dr1CriYzbq7dySRUEPRDfLnsg1kDpaIQ2kgBPRqueQ6EjLFInnjWXqlFEjIJC8Jk
tGv9JuHUUZsYh9S+2AxoCwcLKfy+YBfG3oRrk64lx+46dIXGyKmSckVF4S84H8d3mMzrbFGVDD3g
W/Ir1x8QT2w2rRxpxugQW33K4dFIZ/vYY/FkSqr0Jx1uGcmoajDpL0skg99G2e1Di9rHkqzFwkXx
6Ykmv1RZxIMd1a/6rKcPvtal+dKm0nE5wcTADEpC9qd5mIkzLzfBhDiOHk/wr5XEOP3S5mCGZu5s
VOkYTzMvy23k2ca89QgFQZUuxuZEGAKmUD07KltN0pOkGqtYtJw1M0uuVSVx8Ti8h4eA7N81QYWS
Bu0aLsaxyfXLFG4gAWaMMr1KdeRcR7IhweukAVPCSAt1ohyz27MKdeU+aCu2xqEZ7auJDQqHvfAj
s3h2xxWe5Le6c4YHy/WoAujQ3Ti0TGG7try2f/Stjr4BrxCWCZnICejbzAu8BYiy7csAj1GsQjG5
2EC1MWKN9MnaVgwlWHF8wSSazw4NvsRGxzdCSenedmfYcU1rpJduOnd7mSflQIQ3AMxtln7wJC1d
XMy4sK6U7q2dMWREfMUYKE7XDX53O8Oz18VLMmWyGEt5pGz2fa/9lRL1IHA5E3mFTYujY8io/V6X
pgYAjvhvrcNcUpWbjEs1fdlRaG86JXVPoTD5fLQCIyj+eKYFUBJWQe/ne6uw5GWbxtOZb1e0ZyLf
WgKUpZ9cew48zmNnJLjnAnAcN8LK9CE2MtuDZocHvJpz8skxDrJj1yyLZ4+T2JI+6LIr24jsbTDb
PBj6YiFLtMZeACP1wH0R3G5GCp1Nd4ouJiX7fiW8ECQ0DMvrgp2EDM5at/EfC86Pd6XL9dln9sjt
cEzEllHl8PF/ZJn/f2jx5rJdVl32Ov/F+n3a5S9NGNW/7Zv0JX//cSH//ne/reVC2V+0Z7qebZu2
UqzLf1/LhdJfLI+LWWoPmRVv159ruVJftHAsy3H4uiOlbf+5livri80P4U5mWctCIeW/spZrz/1p
LYcN7FkeUo6lwBWCDzB5eD+u6VXh2hLuXn2HheQaPrdJoLaVubsNAwedKU7fbB2/Gh4LmseOGWsp
dEnG2iQriVKWgyq2JjKIK9Wxir2bJuSkpYxpG1ldfpL77Qku8QLlcjweFKG+FGn8aB6mmxbD2SaI
e3xq3jO/htGud2TMpDVyA9dOMuNl9noTKFl1kA2VKAq/NS2c9wyFCTzWY03ipdp3rPpd3aInk1A6
GsjAZBlG86lp70RNRbrXsGkWLWfzJi/RPGE1I1lzqIfNZHdXBmxtoKSQ9FmAeMzPiU+Qmxnx1eRS
BTqI5GX5H67d0yEHyRpbHMfKiuxOE82M2D0PDeY86/nezMYLPHaaRjbscG76AAqj2WZ45DZmQ2jG
R0gYaoSdYYZrGeP/EXEFCLO4zb33UNC2MBfhKWD+iu3+g/DQ4xPqz+Y3L8ifIfPik3fJnXGZg2fg
QZBe5ZSbvorJunKZvjYobH248UL/hHvaa+TU1hFG+IPnm/cKdfDIaGiHKmZQvfMrcBBQaURDvPRg
mKAGdY25uMOOZyPWMALHUzGjlRNrP+vRLzASqvcaczKDNJc7ewmUqwGhYmUN1K1KLVo49Hs3+ZSu
f9KNLNhmW6+yWNHZkBfvRsYIM9LJq7JQpbSPchgWDAz6M8Jm7CSXeKQro4tMGXAZcSh3TfzqZ8TE
ECv5Za8R3HdG/QLaNJW7tXPt9Di4u8TZ5c2VIFi9lqpUWxNKZc0Ie1050AJI8eALYe1XAZPpqBfY
8/GW5Nqaj500/kxDk9TaOnQhME29XExBl73q74u5eA0khvlunh6kyEGyenz6Ksx0zD4ytWFfuu1B
XnZJxWfNpq2zAoDEv2jS/Bk05nMiw7OMEI82szejzo5F/QhjHJcbX2+YmbsN5XFTfZNPAVGZtsSK
xN8OW/ke9NfIpEYnsUAbbyISxUqP9XWfCj5Q7ZnZzi7na5fpQPjeCeMUB2ash3tGiin+efu2y6N3
w2b8iEPk2ZAls2fCLcj7sQHjsjkfmBOvGw7TbFppc22Hd22n8yY31H20HIC9iWxuWe2LbmzXfW2w
28ndc6exdknqd+xS4QXYdfJu8rFTFZYb5nmU03jzcVBedsgax5h9DrYx3cvxGpGFUHMSf/rKOGFj
hYnO0DeGTWIqCVfcMZnFT4+ZWVziiMefIJ9SWA4bsl24otJwhwPodZyIkFNZ0+z6YFvUvDPiBBVB
HHyGgbvyXozAlWdtsTcYnYvBgJ7ZGTk86ebMY3CNQBSwecYXRTYUnFUteScDC2Crp4JmqxsehETa
WjuTuTcgO/I8kU2d6qRGOTglw/QcJ1m8tfNh2pmVxdzL69aqgdhU4KmP5u6xHPRWRkSqZ8/aBbRD
F6TmSoFHOwzAxjvU2bskMtC01Koc+QD4vPG4pzhAwUDNb2A9f8ZV84idGATidI4LZZ3n/RrH/LDy
/fTQFcDxYpm9WnN2nVDCU2b+gyf7ZcMNNEVZ2AkcChSaBXIsR7Q2HlxezbReETIOUWvsNHp18gDu
o3ES1uVNZg9PRmitiIoeiYmpbdRftXnyLguNjV9ckVN8n82rokiDY+qbk03iVpcJckRZsru1QHFN
TdZtpnrYK2CHOFyaVSEBKHRWt2uKgdKdfKYfg1hchJqVpxPbzhrLYFZDi4wlXB6aFxIDruicEdTo
jmSNVXE0gpUV5Df1xA3VyNZuLPcItBs9iatJJU+Mb9ZWD/WX7TauCeIQUf4JaIt3mSVpyalvlVwm
Oc3YH2sjfrUi86AsNmkO1wl+Xu568QjSPxvYFWcXLr50qLImVSR5sXPAklZzfx1VWFGxUm/lSCkV
ycnHLuOR+gVud4OwYFjijRxqPGH8W68d2MdXuCad2iMiNIFZIXO2AXE1YfLJQDnHh9njpjrq5fPv
1i7OJzgYQYZvLw3pLFStoJFg1TmMLoK05vbDC1n1pKGeuCOwq8vzKy/hxSs17LXM4ZYbxemhZkTO
mCJmlXKhxjd2u8oOIkgAVAbvsReAkzGxgjRWc2FwUeVh9eiP+WXCTY987f2siZ6qq4D7cWmSRPKb
+BlHGb6M1N1XraN5QiX2WbM47yyimB9wKCKMQtgPfSP6hOS29Xw67MLyIJyOAMf8YEGUXJOQii9m
hq0O+wYrqfs91gJOdqQ2a7puuRltyQvi8LmGatCA2OTBLyuQNGfG6sZ8n+KUTp3JW6GPnJkZdFw5
OlveNqxcLm9B7o/3ZHW2oZYz4O3wvY+Gs74fLjlGUF+YUcVus0D2vAPQDNBFVTCt/Ya7L4QH6q4Y
/WNeOAoZX3tA+YcYqotImYD45VNut/esDCHmjfoxcYNXMymeUbNN/FaOb17xSgUrmbTxWmTRri55
wRPbXoW4u4TFX2NSCSoBzZ3tAKpn2qLhZc5TgaJDZ+ZEP1Ti3RcRh7DYLcxVOWlawYELt0YOImTM
sq1r1vSoqPbUilq9rro7vfQsJa5HRjnn4SfczG0pGnx2OC5Uzd0qrdG6U0evhDCsvRmBNOboB0Xa
OqLvuXIOlo27a5I4JrgX0yAiud6CGRrgMSY53s75RKMGrpDr30zBpyvRGhSJMRzgUJhHEBgES6n9
CTPj7F8/N5xFbyzoxWf7V0nvR0Xvb79UCP9vFP+cXx0elnHUR/TjmcHi+78fGATHAu0pBs3Wov1J
VLZv4p8Q6ovpCMd0bWpDvGXr/3fxT38xlVamxxeUkK4SbPO/i3/8HfQCl4PEn2Li3w81/w3xT3Dy
+EH74/daHFgwt1kcPVzLXQ4tP54X5tIwQ6zUoPqcl9hJN4GYXjMntZkEeXTZ2zV+kBg2LC4o6aSn
I2YNk036Nk19xIEwxyZZnk9e/PzD6/f9cf4oSv7Th4XCKW1Ly+VF+PlhZWlInsuPsr3R5KeelZ9a
dnYKUgPLOinzX/+u5R34T68BgVNJ+sJR6LB/0UErbC9mmHXZvjX9h5CqPTnKQ0a/wsbBANuG9pWc
oMCU44k/2IsRCFMkjIhDljRvdgxyA1WHggnjk1Dqg5Yc3EmjkAgElVS7n16f+whzHBcqad1Liwjf
rx+/4HPy18fv8FrxsUAM5taznAl/0HEdzygmnLHpPhHem91jEpLt9Jr2NAmk0are4RjaLwLuqnbC
YBWN5bajXPDXD+KfvGE/PQbv58dgUM+D4XtK90NVkJBK5IEw45VY+O7Cda9+/cu4mH71hL8K2j88
4Y4kW5rUIt2H4fA6ltV53hgvYb7vZuc9jey7X/82bf71UC0s6dqKY7tnoUjyUfn5yZVGOwah9oxd
4Jkw9EneiJY0ddXWbLlMCDs4Nrn5lxkzRUqm17Js9szoaLYqkDX7IC/PM8xH2F/pk4zGSx1H4Wnl
5fGh0QkcUdNjDJ1Aq2SnyfyIIwHpGWosyFPHbo/TmF/W5zVLbjVedUPUoL7HgBea4DoY8UNZro5o
94gpMfWVulL9cG6nJ9VoVfvBsRoQjUvSS76h91bn/UgxaKS8i1zyE4XpX+nAQQyggKmmgiZP2qfR
tXdtcQ6bTu3SoD3QWAKxDrgu3nW2w0T0jxXsnSMnENVpIeB0x/N4kodTiJQty8thpngF0K61KZZ9
VYocPUUNoOVZ7xUEymOvxHMaBv121C6g3Gkix1y+hFBZ6Ahtnk3qEXpU7J0Nek25MiZBVz7PoaK4
ZhbUKEDr9oPh2uDNYCpQTzo9KJ0z7saaqOz6uTBgngzhTLdbRpPakFnnqRDhIYmM8OAlT2mYMl/N
6bjp8Q5LS6SrmFrukkDXiEsEzYIqGDhTNwpfwQolH3v7zNKeEN6X6ZMJz9gNqFWm/cmY0nCbTnjS
mdzRWqZhBWqMnZYC8q6XtJnW82Z0dn3mNesR1/eG1YLG2/LOLUaoAyI8G132MClT5a3lqfraxPWY
W4QXzZY2M7sr750OgMEcYU1tHMaYmUFxyMxM9GhmQN6Rtlvc8wz88SVB9ZP1Ie88eFpEy2t2zlRU
tI7r3wOA+axJ1aIgvod1dc48w0zN8dh5qCp6hCdzeGbWT2zQzfoznfYbrAs0+diQe7KW2InP+a6D
ToqCycGEBJsF4BDlBrOTpRyQjjR0U+YdL5IC8FX+FlzNlRMTD7Wjh7DEZdrmw3PdJfa2mNrHuFg2
LqH3znOakPXpXswrQAOjZGAwJNYtLEHdAijP8bZnscQA649Io9EVJ0q1yoCwJ0155dYcM9Q4v9tx
ka+FHJZq4XpXp5u6PemaCV266HdQEl1QGsDYZYopXzvuweciWNY8WCWHqhhg4dt3ViYPNDXd9bg4
8iYJj5u7jLMDn/7s2VbhIze5c9eh69sgA11aRMIAMXtHTrWw03FYOXH0UgXpQyyG16o0sUeUt0Rp
s1UwrxHY2AVQMJEf+hqrWlJCgmroywArkPmn+aAvSHYCGdAwtVTNA+pgSKdeUZ511XB7MCNTXbK7
HGAI3mAoPo9K0pG+WcFubGmXsbwHTm/U9PXsF73K56rrIa25ybOdq7u5xopVht5DxatwZDUu46CU
jgMEdEtxzh9ykIB2tXXCejXxKbSoYzGJ5ayIewB3Zk6GrdM6pCIm59/Af2ychzGtid9146qofbUX
ZGONhAT2FLrm46TezeaR1IJ+QhvFZtAna503gpiPPz5ZIN3Zri8BVEyaIr92A5tKW0/X51FSHpu5
cCBR9PWeoUi82P6So1nBtPPqvj2Jelq42D0ttNhtZIjsWbfzmU3aEECReBrS/FxFQFjmqAzPXAP1
RPO+YqKV8zYf52Cbi04xekFyX/xZrSerY3MIqjskEktv8hZOKrOMfBUOU7vxkpihm4ElkTD+USp7
c99GWXY9x1ClPTyffgk5KR/M8pKcQbtPguFtzjWt9zLEBr5E9kX/6VmBeeoGdKaRhDwCfXHZ5Eu0
WUTejvbPE0IM9kkQccHRDmQfB8JXyCRmdRTWRoq4N32y1YiOsTwq6pk1+DHDIijPsot7qDnMYAOO
+ewDBh+qkNOLsTYiI9toxqkbnKARmRrCY3ZWXTnZRE197rnrtIo/M7WvXd9YaSvPTi03m6BKkeEo
IuMMMWNnZ2e+RNg049ik0GR+wWt6447Yl6epP1iarOFyA5yDuVt0WUJ6p1aYKWaD9l3ALW/votN6
tWtTpwACja4xW6JhGcRSBstHmIAWPbputARB8VdW4yq2IcmFKtkZpbzPjYCAmQHBwe7JvzAeZ/kp
bOaP516k4OVOxqmVeA2ebOaXUa6vCBtc233QbGyA3MX8mI92CVwCwi3s8uuq8S96rCaMTuQrySt8
W7jGj9O+vTGp20CS23slGdGyvGDZ8rYV00AskvZpPIz7Qjp7kYoLLxjyldVkR0yC/CvXIi+Lq+PS
LLCPSMJdrl9yiE5xgjbAho5SMH75DBnCcowej5iTHyUwZ45rldGyA7nE9fNHXcA+aDP48U2zQTAP
ixJ+Io75o6gp+Rnsc3ogwgqvU1eBhXHmx8aOY6o7031bsmAEAIZRaRDrYVE2Lp5yjooPZfAJlxKD
9ei9ZCU1U8584Q+93ps1vYCz2CgKrH69XbLEsl/+h59gOVMo1yRUpC1pIZl/3W//sD0rqyqlLY1a
0IQ7H0QSFJyKgHUUiw0hB3mlW9LurWOT0ZEU4ir30TUpg4t8ee7Y8oJ0f0ZYqw/PuhiTYk3QaAi5
U2ZZnpzryl0rWwAZCOVlpZwbn0+69CEdSndqDv3knVKJSD2RDFhtm4mPihVUO0fQVFhauCQLo9/4
LrXoTpgzK/BXdW4GTAGDDR+UNUAr/Lu+syi5+JKmU8HFFM0x/iTKDixLTojbzYPTsGUJu+rdKR79
eJJr8JEI/pYZnSZ2f5jwSZ1A2mQPUhm3gaeP3Solps22Fcdr+KDaJW8DudVAVwlaXPDcri6tXEBo
Ajhk6zW0aebG7kcKswRLcsOiW68zmQLWodPBoqCny/AIDeQTZH7hjX2/h6v+4sr0DAVOHapYsQUM
/SORsIapZrik+KpQVJd1CfmCReFPgziBlOO+VQmJa4yJA1mknRXUZ+2yEkdFdBHS9ZSbUbzrMBoe
YQiEWl4+w/zaakrOOwNG6DQSgXBdOrkL1PQYRc5QUbVyM/WJh/c6dMEnCzGdkiSFI4PXITCbcsd+
9RJANmmICoxNOp4FKRuyTjKSceGC+Fm1cSfSDT4506HC+W7aOB262GAQADHwycj65+XXIMGe9nop
ce52tsMuO8Ni7kLLsLw3lgtQ/Dp+bqrkeWixlrccgbKLrAMTmDHzx67GtknwDFZ9fKq7AD3N3AG9
Oq/K4NGazUPfEEgBJYF7PjzJdfI+k74PZXfiCtqiavshj8Bikb4AqTxScQcGmwzQrpHZXWivzMa/
lJrsADZtcIhKX7VOv/UmWF11Nr0OE5tDwC0UJaCvDngzCH0R58mYBx/JKX6eeyixSUpKxr1D0XvF
ohJvRG6+SvxkQcAV4UNUgj6S7aq4NbbaQHYzEfW7qr8g7llyFCig9uRJ8cap1NlTGhwRv4es3MXv
AaZinMU27zYFxtmMvEU9N1k/WgI0lWqppz5ijR+5CllF9ETXzggYWIm3hDcvEKI+H4r61pg7TDg9
dYZjCBq/mK/zmRaA2MnaTZtdKlBWqz6wzGOccFeEp8mpDGO/pZR7b1ZxemcED2wAJFacA+dwtOZs
WGOLAmcZa6K4YYt1VWoQLtElW1Obd5kHSsXWedDYl8D+aH2Q8Kxk498XAw5dpqPg9oCVNDyrqAwI
OWrv0TSc6znM4CuGCpIpXwLUMfC5bW5St7lm597R+SU5SjjDqTtp8pel8ZyawBm1/ADl8Wk1EBmL
gIsJoP5T0p03pMC4IgEfJIoxq1mKM6c9K+wh3HQRTXPBFAGly/AaWiViPf7GI1ValzkaigLa2XAs
GXv7ds5jrIAmh7+cLD3dTRyfo43flxxm8hMDei+v7XWpKCcwx9bf2n3y1jjDVlee/naE/26du/z/
5r5fmPuWifx/bQ5Yv3Uv70X9o8C3/IVvAp/h6C/CZU+utYNW5y12vO8Kn4Hzz7QdVzLhdyxXMuT/
U+ITX/g3LoYAjGxa4g/8U+Ez1BfQja5g/k7BMT4C51/y9zmLVvaP5VgLfokwbbKxHgEA4anF/vfD
cuwHZlu6BswzFTY3dZbbpzwL/e0fNMlwKvnHn//x5dIDQidmheeGMMg96zYY1ybprid/gTrQDnju
h92w9aLYP7XL0ttLLyz2uu7lIU4nf2Ng6L9oLAA1c9A1NwGlzcdW2JcPqVtRz8pI8YWQ4OVAOTWn
0urYCe2KKZ75OqUEYUM9ruoaWkMbu9llv/yDjcZmtnsm1fP4GBaTvTN7WZ9DqYIgWEDy9EOnOP3+
7xqq0UaJUw2mbDC34fc/oS7U5xlCGt1QGAC//tXOd3a+D2TadOoCmuAEyC+dTPusBmD79U9fv4C6
UZx7duGcZQWFnHxr77q7Hz5W36/AH2VP+bPSxHvlIu1qfJQemo3Glvnze6VlDfrBmqy1mUKb40Z1
5yiDhb4Kmfj4bFc7gjW7QU1rJ83bddgH44bv54QUTNMhKNvbzFQW9bqjOrX9cASL1cFrMWfmK0Zz
LosMxUIIEGiCWZKfphIJpsIIV8bdGhcmO9jS1hvf6y5+/cysnwXC5ZkJi48iIoQgliv+uikM7VEI
BhnUPAyaNBK1Ww3xGT45XrF1e5NUm3RCfPH0VOfseDeEBwjALz0rfexs7aI4DcSY3M6i+mjcFl5X
w8GmTSqcjkEMEjFJix3BAkBRdgCm24sfB1bpWy7CrTu4wdlEYpjZ+Zizr4oObpw9BzWBubHWN+TE
MKeUjdg0Af31ttv/bxTaxRT04yWoHW3Zwvb0N0Hb1ouC+8MlqKCMaWcwzFUzwlFT4Xwy1syqcPYd
WJjRuSowd8y+nkH+Rdvh2fv6iIt2C4sIU0zrpCdq8LemY6ubsqEMfJSDcxzWxByLbLwRHfkzYlWm
MMwbwzvPAxjQlYM4MAPe2EMaI+xnzPW+V9NNB/zs28rxzSr1Tz62y83vx+fn4fvlZmZLzMrs2fnn
z8/PaYa5c8lLr0cqnOzFhp+lwoJwWZzHeeeeAulfVxaIj5Soz4qd90M9J9H50LvtIZ3b5wSu/Knj
u9eUXVOe7nlq5XdQGA1IXIhqLNxj3C3+F2RNpaLyIeFdqyXNcA1g0VhH08qxqLQwLfddD+/YkuWJ
U1a7Lhqzy8wpBqIP/nE8pNamC83xcsBuBzZZpyR0gLVxymspAMeqb9uBbja4lVwmoNfGRH2QQkin
B2lW/4uwM9ttHNmi7BcR4Dy8SqRmyfKUafuFSDuzGJznIeLre9G3gb5VDdR9MeDKyrQsMYZzzt5r
z1T8kP9EuVJbU+8iSlpx9NkoLKAbvPA80r5hJlwOzZedt+1R1eObaA3n7BOtEcbIYZTBGHRu2nfU
jH8GrT79+yLz/t4Yd/gcPNczXI4hi3Ak2tZ//xwGRXvEG6hHipjewcYajDQK6iyPhkw/WfafOqud
Dd29+cuViJbSXwvW2oTYs/eBGBAWJGBrzdKjxE36RzBkWrha/sIY02Y5Vj9MxJAk19X5OVsW+7Ec
5dUvTPz/RsfHl+LTcdqye7BVc6gVfWnh1BaBF32zsx0OiAFvHULL67IMkPuLRR4Vncy9L0s3WjvY
9hjXR3cptbAo0WRVmAPvdZ4Ee7Vuht+LWxHhUlTWfB1s+dNHqXEGf0tNxoXPEMPZ8EW3Iofpikkf
wi/jD3/oOiAM03SQpnnS+hHgA75nK4U15Ot81l2un/rRfUts1V0COCM7R4lsE0sKgNgFp+lZy08L
VRDp6iMOS7g3oWVoxfHfP7t/THG+PzvP003T4ZrgBP/f1j+nuNIQ0hukBTwocAIceo6EuV7ocH5W
SsAYiIda6Rj1kHsADFPx2UORA8oRQOm/vxjLWOd+/3VpWJ8khm8mFxtmHj5r+u9PEpGRS68Iu48a
W4Ii1tr02LcwmG3ZEmfYtWRZKI8ADs26FynRGcIz9U/BfRcPZJc/ybGgsi1x3YkGEKnIOvJy4pb/
TX+HZNmdnbaxb4YGGNYri7OtJw2W0aI4tlrBZARu/jJmlPItrBNcAXD86Zhdl2GvLL8+j/4N+V+8
0epY/8xTG24K7YgQLVC97aYtIKfg4fuL5Y54Z9bHBG8wsgXYw1Fl+tl+nt3gGARzu0Vmxj8E3mw/
d3p3nB39kDRjt2OwklwEt23CL0l7X79Llkc3xmGgaRp5C2hR9il68l1nsWIckn5rJx/2sBd7M76D
6+VwM8RzkddpVGvzEUmaoTMySKxDJhFajIYbKgt0Cpnd9nEG0hNJLdBI7qCv563gf3OgMJ/UV6Kh
x+5xLMEtt55j0x5+AHlwEX6zaKReLpAzneFtDX/XKjpGtgXqGNDdR2/pe21oCXsUjGJ8FTyrlr8i
gqr+qOXJauiRDfbSP3TNgE28xcvRWhMhfF7wnrpoocIgISotkxbUXm/m0exiWszp7vt8qqU8ge3J
HyXfHmzSHQFea+Sce85xZP+YshF7WkcY61yaBHmpcTk0mhUclNXtW6eLd2PcWj+r58pLn/yCUDLp
1DmtGAIgE2d8qzGAV8TfXbl5ofFq+KzpPQNcyCvzHiDP24qZdgPekkOu8De6K3xP+g8lzQnuumh9
bHlP6LRFhmjVtWc2NFrKCWXZ5XuXx+ZxXppIySTMlIDuLNyfJXLGs2WUVQQ8kISGIQ6IP5yG86iI
wY6RDB21dvJwKkziXCVsjVoWcB1zVsGOAaeCGAqi7lxfnhZjIT8J1uI267luVX4QJXoGwomwmjDI
IBELQeRinE8vdULQcQyLZefbioFt5W0rfeEq22ePsvD1i5k6ZVivC1HWSMk7oyOSzHRO+fcu30OD
OnWqAq/H6ZMBD7yUTXfQ0MNt086tjksxpE+cvAe3c8ENlpo4qqY19wmCGWxytEl8vf2TdDZDqlbN
p+KV+DEyFwLyIURlACCtxLnetVpNFsn3q5gwLVs2llonIzw3SbnTZG77VCXDPvFhvGmI0RhpSqAM
s0/WTlPb53CSXvPe9gsg/TGNtAlHSRbzZGOp1um0K/tiZA6YcHdx/+/BkI7ITWcmGjr9Vfg6GREp
XjHsq+I0RAlOk+ekIK66lIyYMon1JQ59ey5+NEymBA87mznrI8PbgTMZ3mAAZM0zAo5How+ubZwV
gDgvpZUbdzTdUHt9GIFup9XXuO84OuoHPCHZgx4ELT1ZI9I11+bSAmh8qMs0MkH07lGz6tuZc/Q4
1khYNW34ouWG1sYUH7U7JNferH7lJYGMnofJH2U0VQz0hX2LtO8/e9Ni2Gs+UTmhUjO3HWyBszdP
+TMDm7+U5s2hMDO5zdgpX4SyHxrX88469M19WjH0I6aG/Pjv6mSq1vZ9ToivUnm2//czwadW/ceR
4NN5MW38vLZu4075+5HAfaNQpiotCLkzyRQ5mEzfZ4S9rFVDwvOtUiC+ow2bHJp8exeTFrMdmxAa
9S6OyPwiaXGwKkZ5TnfMuix9hl5YRCDauzbYxzTvdWE4B5XVNobIdbecBv+Y9j1Q99YJQhkYNrPw
Ion41F8dSJBHWLc1QCR8u4or/20hErq3pvSSykCFfl47F2xfqMXM91jUYu+PZophWCILzoof/kSf
K10vaN9fJFHkOcm10/erYdjHSwr0y2xtuFAERNH0zclry0tajbcKdBVrzrFu4KAPSSvoLPZEh2Ql
zuM+AWrQZQXvyHq/WeJpjneNkuJkprB0UzFg8CBit3Dibl+5tjyLiprL97pjPqQGcxTCQhTi+FMB
Q6i1XUEOzS/MKk+B0tLnLlPt/7h8fEtc/n7c08EgnQqhg4kL+J9WwFraQ1EtrRMV69XXHz0ewZU9
8n0RWWXxTlrvxmacXwyLxz/vIBvS/+/3E5kGG9cj6yL1QezoRf6SkDPN+PM0BazIoKGdpXrtMzYX
cWoT8UAh4TzECcexT/MscwWyZUNN51gQA+Iy4Tm1cMdDpMbtRtcTJHJu1j/0+sgoOpZEUzbvBQ/g
2SbfMkpKI4wN/8XEzRWaVpucA/zvo26mb1nnT/9DKWTo6zP+/94n17KpjTF82eZqmkSEu44+/quQ
8wNrnj094IaMI5/oxbG7Mp6MKS6+36mc8nW7lD3hoyMjOoF98AiO5dM2CrTHxntueAJ7uLtcykG+
d21KCmHmnoyMnUPViKvVem0w5A7uQfUIefj4ff2qdSHvlWxJeC9qUH5A3+wpk/egYB7hV+lhSj1C
rZzWIypTMugcQCHPcXNKxFLckqUIu37wQyHlSw1E4GFkGpbiYLnW+U1BnNvHqVK7VpKvVoJlgmD+
GrvjtZJc4nK9FQeDHjqJyEG7H+yYGsFBZbr0LGfG+MjPW5xZdlB89Qug3FpVL9wcnccqm0mxh4L/
fX331Y7KpTkP0v70knG3YJMlZsa9yQwcDmKvHppBz0Ggi+peLRfDVwJ5rpVcGRQp7rm3du4IBSrm
MhpAOPJyEKc5eqyO3AURcRSlsRmaxHiy6u5tAMyTMZTZVGyWQMyLLmK+WYbZ0BZRm2rkeAtDXxXl
IWdBddcDeFb/vl+afy/Gvp8VHgWTwp+5UKB/93r+61kpU7wxmGLNCOvqclKVjou2Cq5zMCcbJAtR
bpXzSw/xYWfQDNZMwIL0kvmzmrjbnCzEoiF07HvLSnT/NpEHS5RQeuFcN27daswfED6zUJR+MN0e
QJautTuIB9apMg3rhJag+B91gf/3Qp/fydFdnSW+KhBtGjrrn//X75TWk6lZWhaH8cLmFbmEjHzm
zH/HtB2PEls+gpyICXfx/n03N3MD4fY8fxrw8tHX0sBaGEdEQ6k+jG6Qd2khCc/E+FzXPsxLOTyl
vSQbIS/PRtlWd4eE6y5hAlG0PCByCdRGS3P71puugOsA+SL1cWJ29h/frf3nuZBPs15c+2Vky9AK
PJW5MKOs6YwbhIQec8L6aRdiJVdasXMipixqxlq7fd/XQQqsaE56jZVeX78LTlkZxkvqALJwB2s4
tfxmRp7Ie2z+ECVB3fA5MfiTkFJ1BLwS8umA52yQBoT9UXmV8+zKkjSdUYRzkAb7ISu8k5f+bNhG
Qn2w3fPcBBBw8im/mHZAVuWaInxgVP6g8Cmbc8n/gZB0Eyu72td58CJm7wSmzXqNSbP/H08sHeZ/
7m8cmpjKXJ1Rg4sp/B+fr2aycBw1wuJj3gbWdJcmVXtshlNlaNnWwP3d0dLezJJDvsoxszDzPInR
/E3Isg53hcGuDHqYOfp8s4x0OGIFo7DynBt+lsQkvGtkQJasWaKk/7nhAtR/a38LeAIERdgsu42u
YHHwqxLWaeuh7hRexGf1R8mZ8FQDUXhclA9Q/yBvpuaFySBxk9KZ10gokK+Q1rN+vjm2NJkhqgU2
W3cHt98Qg5YOMyQ0wmeikiA4/CuEsYnxU9ObfZZ09cmq0le7jOYYhR4EKMMkvWZEzqK71eM0gvut
aREh2vlD+4MMy57UixJ5R+a/+uwp0aRzBBqpeF85PxD1mdgkRiStdqSDAgjXILZ8IwiCimatLkOD
53tY8eLc38b7aBLUPOEfI0ckg0oXNKRP+xlbPtZbwG0ErOq4jHqaixy/+LBYENO2072w1bPfNs9S
SOYAFmefC0RhogdDvrE3ambhRqaFejG021q4e7LX6CIja7F9J97VZgHRSugrx5ZSM622RrnABU+x
5vQZ9g9iLrWM+I8qLXtcq6jVqRqAV61fOsWawk6yqsJIeiKRQ1oEXYzc1WtzxJZXTDCz4s1oaB+5
2/yc4x6ISr38tpbiBCFDHWz32fNUfqHg3FLajegFzWtGFwe6S0koaxIfLVmfkLV4R4sN1J3pj9hw
GtHHZMc0tdDBA70x2So2ahE6qsUMPMzyygkBpaqdSB+iGbpp5fyhbK+iOWz2YXIoENAdZK3IFmq0
5zoeYNHpJHVgwssjHzjTJlUVhrMA0ZNU9DVR1mAfdMZsx4bw2DoT43Bmm/x7SPHzKqKs94F+wEbX
DD5f2yyGLXS1Y2xB8jNRIRlrakSl3yxCqbTZuHdD+TnHVnrqxL5jCs9Euv1pUxOdCuX8KCCAHDH8
b9x88a6ZAAxkyLCTRCAU2mflE3NkTqYLcxODnY8lYBIWoxgT0iBGQsahunGS7XStoSDsY0lGydwa
d7cfUAyCHUc2pARvuH/MoX2RNpKe0mZ+rrWUCeb6pZfdiCMBF9jMsp8EVD8jnrb52ENwKmdIT6S3
9P620ZZ+NzA0YpYO9A2LQsTQxd5Ycm2v1cjcaNI3vgIOSV+ka5F+Dv149AGyhTguztVgm4cyT6tD
r2VXa5h++YOaI5rgmANJHbQdYmToPX2as/ar0PiXgU9sqetIwdS5aiVTDULKcZ+ReMWKPWl25jur
Bhq0L84wsefC6Pi004FmOXEvvRNZFsBS3cP34drEUHuk4OCBBXzO523TH0DgRXSOUXY3v5XumlfA
euM1m7izQaPGRP36QUsYQmJcWT0QqZy9lIU6oJDChV9oL74XnxI9f6k83FiVxc/tuVptNPrTWlx9
+N78UaW0yNjtsUMuqAhxWyWZiQ+zYIOlsxqlbY8uVvXTJcbH2tDp3rpydJ7SLtkFteZDEebp5NIX
BqArSGkiJiwxCc7Q/GJBPNBtabG25/KwcovCWHum9/PFjJLeT1cK4LPiwGSO8fVyR+JHwAEr82g3
f4bxpI8xPfY0AcSV5e2urYO9EGYa5hJhIsrUq+FDnLRGn/h43kOJqJPKjWtw21+5s1PG5Nq7o5I6
jPNTwoXwMpHV2mt9filnXqa95K89oO9NhojoNjR47vpdbXvTb2/Cq+L5WGX8JX50G6QCDtddPuJ7
YeH30zJqeN1JH4o6JbHJal54WNAXxRXBfs5SPiFc1EE4IyXzi2PAEG8MsscgVealsbUrwiqkPQLi
hI/at1szK5TXhaJgU647c3qsevSprdxCblguExpdnjP3Frde+lhXbO8j08ZwasqDXXm3AlnrMfD8
9OK43M1FOTxiQj4hmO0JA+c7WaTLA3K6jflIOMHJd8zsWoFBgXfaiSPtR3mcErb2hsitLuUXUq49
P2qumB8RfHId1LDDNjblhY2ViW0rQimqQq+q50gEv/Kp1R5gc9RRVjo/lpKTZ6RXcbNJTs1on46E
cTzwsvU7+QPbMjCah9Z2eJJRPAUC+9M4NOrRb+wiqq2K1N6w1YgTMqoFRadOSIWTVY/zFpPR2oMW
TWR1bzGi8+0wJwq5X68/QrlUV5wHx+/vVIfMa+qh3NkWrrOKUV8YryCUJnZzAtFMrqb6aDyCT4j3
K5Bl+/0twk4eXdlM2LBwcQ1xA8EFvH8w21d65ssG0oHxCHJcO5gNkg0yfsblWpk8g5PyfhFbrEdL
4ft3GDqcUqLglgjRLLRF1iILOtZdp38mtcIUN8KpVf3NyqbuCrZJP+hukB20sbWfHIMXbwwSzXub
EivA/w9vFFNI/Og1gMetnGWl9WI3Z/b0UFLz7vQ0eTWCxdx5ltvSMFt+CWPpfpdNf85E9+Vkk3c3
KAWBnDig9az0DEvb344Z7aIGWmJkuqP8aaXTfZaG/ttOCLXy4zHqAmHv85Izx+3VbxMg/O4NoAd1
klbflrThsuuplgMBBnGb8gNnDYPZRP9JLXjiKH5+A8qERW7Y5YGf6IeLawaRXxX47Zx+ucom7UKU
PStU+q6XWfMjIRoGpx2XENhV806Ppyv3mXqvJfFJY66y04RChzMQgSr7lCt3RVSFwTQ2RGsNezmv
PgwrV+Es4uZKeihJigHoPMrCORz6o9RWJmhbNCfSzgjogMDVM6MrMBC4Zdm+1A6R26OXmkemv5HZ
57zabPWAFpypqY1GPB2RbjbdVcV29mXkpODlWQ8M1esbDs8GnczSuzz28fK8dI9Lzwul6z6frdog
tIwMBqiMRN0nH6M3fGXe/BvsUX+1TLcjVs9b60kV3P2+fLMgFAyD9ygZGfywx+aPVgnzEtNN22DG
jcPM/oObkEn5ZH/Vg3tNiWrPJ0XMKJy2qmyDSBv1E0ThdLN01Uvbl2vTl7lzPTwvJgAGJ3jNkOdP
bJ8eCIGtXYAELRqvv8vBJOA77PLmA57am8gIzEv50O6NcNW9XsqjM+T+xZgSAuzdVOwxX+V3M+Gs
Q0T7K40riK8iHeltdrTESIq4DwmqKVdFOg1t0vYSFG/rTxr7crgniOsClPvQAAJgCgZ/2dHVTgyV
f8dwj+txSZMtNSk8l1HiJVBkYxfjeEuxtiLNkzdht9ssDayQcyqN4qBH+dpaxsdCP3r1TGLED/JL
glAbG5flaeHoDnRfvbMiF48P7Yuz+poYn34144+wDbnl4h8ph2Ma4RXVBf7Vtvwxm1xa6kFlhI6S
uUZoSx6wFTUZTmaVP5jefGvCriHdph19m6lU/Tg0BENWXApkcVDagFXTQtrXPWuTvOTB+JyyeVAl
P+XjNy5KwnlrKtxs+WGppgdVwjtSHnJIna9sRP6WmShcPFTtp87+IYiXJZSBq0gKRLWT4n2qSTvj
gCOLwvKOZaBl0DcfC/l7ImMmmvwKYzKNbS+5edZQwSCmmdilK10UJ5YOXWtoUQG6uYllM/tL6u2+
UfUp9vyf7VB+9Bn9TypfFi406WI4u0n9Os9teWqDEsfsQPBtwZXBzO+SQxrvV/zleNqWkJoN+5qx
rXGxoZmBSpd7GBK4ImxHPLyZSma+IRhZABKghf1YrlI0gcOtj5EFzsCofXj4Hpet2K64wJQ+hDn0
1mgq0bb+IFe82Si/ulWB+YnO532mDSZgROLJQR9ud5ds4RDWctIU0+7curwvqA5JPAy2wbQcNGVf
G8O79h3tUiChfzBL0eMjO4aq5g95HNEyV0eYiFU4GNpPfwAB2MHJ2yBLDdgnDQpA7VUXOrUOGdm7
1ewvs/nuuuOFTT70epaEC4Nnk/jjPbeKo0MOFuifi3KTC15qh7qSWII+Bb3toHNyl59qgSBor8uw
75klMNFXxBcjbcQKvJdOG4qcVEVYW+FMm3iHEeZOqxyCVxb8kiAfvNJ+L6eWqJasOkqqong2vmbb
M0NN77ZmO+39yntEfXLwS/ioWvqe2fnvrE7fKh/GIxiPceYSVgSr/Z24AM/Jt71tvbe63rGovS85
TgcLb0zoVhh02AweitF4Bm8+s8U7kaN/JXVaXlDZ/uiIheB83xrSfSvdNS1J84dN55jX1EWVmoz0
y6v+Ouhc5AeD0TjvkB3E+wIZpbLHp3rFc5eY0RGjT2BmU/3mmubPqm/TE5tasdNmFKNG7Iewl+QN
QJyF2BvkpFMdoQSAVgyqjwoxOMQp8wkhKBARI3l1A7vd9X3CQnLVyetpfxRFgkQ96VRUp8af3hqH
fW5kF6d8HQ2wzFg6yCV54jb2Vze3zyhzCatO6B5q8hOYGPeHhvUTTCU64db9FeQ7Kg58LPFNN9wq
9BZrZWD2m7IucMF43SqpH6Ns4iy0phlJwsRADIe1KciZaDBU0AS+moP+JYeR9lVev5LHRxZ5nZ8c
EuO9giczTtM9yuCblrIoS/Kqjm71JTigUAkkH/kiUNoaZ0ZqoD2EzhIfkDMhRf9YfN76mjznrvi0
QLTg8BhmQllFfS50L9mNU/OllRVFZfcGeH1fWjEDd08nWEc7ThpnyBJUd3MMKAIm4xTX61Jd9oIV
H9vDe1MkHInhxJ58dPFWaOCs9rZfc1b7VeTnib3h8944Dbx7fTB+BKTYyhU42xqtRuS4tUeWRsme
zsQ2lsBDE29BTfUbHH67gzz04RO22sICHPglIOu5X0vOBptMh7Qb5j0NW6Y/Fn+HefALeaHnXjdI
jp9GwXVr4sBL8FgFDgdaRs6JKvdW2yHyc9lKe06cfSDexaR/1j7N8r7pQjThbzMM13jk8pSsTHQ+
TdDby280R+AGCPDbBFRVROztIIZX2L7Y/WnkYAXKwZ5hdgpnU14DB908pel5zlFEdVJuShOkm26g
NktpPkw68SImYa7cOZp1f8iBGdQ15QBnPIN5pNUGuUlr3C3Zi9Vy6rvOow4Okl2XQTx2yuMy7riM
uZeueGP6VL/mmHA2PUnjM9bvberQjc0BydxywWwuo31PlqKK4iSYqNhagIZmo546q/3JvCjdIk4h
1Zyt45AZzGU0UzHscPhl5v5VJPRwkoSdG3sVuQa8g3Sgk3uOpm8iPCvSEjD0TjdOUe16z9pAE2tO
u51uD/pJW6Pfe4+MI0NS13PDAW6vjUe30I+qGB9xd6sHo275mAj+1cb4KPsgZuKVf+qdfZIdMmmZ
VZx/NjErYBLDIB0OBPGt20C3ywLxkqfWb7NqyE5zLIY2s7VPB1xjcrEJTxt502kIZHBXdmtMKGEM
z0GZECwyxIQ3aRNqdIaECK6aHREYJ6szjm7PO2iL5ShK/ecwe5zN4xJsoZgz4l6bs13A4FTTPZiu
+nAmCdQhaiRJOVsTJpachThjxC98osThthgEvVL9zsw1graHdOUNF8Imc/rz4AGbpkuwR7n1tkXM
BLqiYMMnWWNji+pWdgJt+KiOAB6ANhX0pBo53GUwjvsJk/Au7bo/S4bVaxzpX1SqwLmRr6ozIMyC
em07KK6DGHY267TLxziWFcQMj4KKgcPZz+yngYk/rfycKAKCbxxwRaIjyWfiyeXmB5Sitp+qZh4P
4jM3++yGrQM2oZUaUd353VMlpyNoWXZFQWDz6H2aU209k+sU6aTunRvT/ePE27Gb3B2mFF6j1Zzz
MT+YM8E62E1Swotxw5RL/Mq6s5VLwFBxjUVahZrh7wAHXusqO7n98rBgwShVcm8rthXXHwcKHSA6
Qni3wHdoZcDEM1r3rbdYnW29vFRn5LuKKpTuKqqleocqNLQkvUKI8ih5Spxf7aWosMTCLROu/Eo7
5YZk2JJqKxmG4lt+o9WFEzf9Y3nFTyOrn+N1/DMIgFIu/TeE/5AJ7eCvBYR2NBcoE7xP4jNe7ECx
A2jepvTxVSht+tNl6CXi57izc1qjvXWp7WZkSoFtJ1ecjdIN+7R+7AbHX2UmxF2X2rYeIb2bWIXY
rn76TnfCGLBH4PBzFA1ge6350GrvadQkcW788wnHHWI4lI1x+uxBL4ltKfdCkmKXYF2mNTmQ9eqp
mBtYLS4wsEukqM5XgickiBnV0cda5PKx1N7bvMTXfIXrOHnCZdz8Uw9zdtSX6ba4k01gRk7VUdb7
fkneykafqZfi6xOcuDscEdEXGwCOIG0qEmpccR9pxhf6V9tXFeA2QxB1KXFyUI6XdQ+yZWpwQhr1
ozanGYMydzoUan5OZoTRhgSJxnYYh4IqZOs1ro8inMRfXX34JrF+MmZbpAWoEYdws1Rbhl3A3r/Q
RIWDwi1WsXoq+yXI2xcSdrhg6nWG2hOjKZY4xV1HMk+N/MUiaJFoBZ1EtN7imjhgj9jL14ly5wEt
udwtCvhKUHByu2WDubLO9sydyWHsVbZbSvZJ6UhnT06qTgeufRRuWW9rm+716FvFrbea0NGhpsXY
yoM2+bRrj1um6SL4YNMPMWaiy5godHg0zUw4B9yEMmmHU+ZrP4LiT02mVzQLGNLVSKxJIkWFn1TD
8xOfmgHiO6x8ShNnrIjTYb+Ns+SlWygXtHjYZzF/Rpq9GyVJTZp2gJGxvFoL/9UylRclZkWphBrc
AOgO+YoVbuNQGmv8+px5BpJvmZYrtD+7t8F00AdfXKHcCsqbqNCIH8mRDu+CBnBTW/o/YptQCZT1
y5X4JbFKweLsjrRG7JSjG3vbxkbXlvku9jp3w+iOs8DdreBUS7cZB4ke3Efi3eq20/d88yBITyfe
50tNmYhGV7uws+8yRHsbpY9/HCT2nLIIOsrmrHflZ2f0OVJnVmswBV/EBsNRaNuTrB1Je7W6gryu
L0OQFhemCG2znKvxBwoTYjrEgJY4fhmFcbYaaNfoD9euqkHEIhSVzVwyP7ATB72YXxE1TBsdJVz3
oODD43RGaFqpNovGmUBqKeKdTiwcpIf4MM0DgbwZPU6SaU5dNZKa5nE3bFzT3aez8xS00GnZMSI/
ORHuZ/3WDO+pdctIdCokgawJa7dRO2NNWAlK/bpwTgMeqtI9ksZsW5cuc56Zu1bnGW+a7XlbZ7Qd
uHEoAOmsPMb4HG96Pt0o3byNSWAJQCUCCb3HhSTgg5sIJLM1vB4/HSmJod8OdhKHY+V8lEhBI85+
ymBTvyLq2uFA6ZBZGz9GZyRDiup/T6m/5y5KpyVF3Lco7yqIRtlW3FezBu28oVNqO1qd7NPUbCIP
JELj2zneetu8sD/n3ZxFuplfZECUkv/i5QvwuYUbk6nIfQJ3S0gxg7vSTR5an6u8u/IsYiRg1kxO
UC1JQGyBjTQ+GYTl0jMWY06A0ltEel2xXvndd7P97BkjcxvJCdTEtX101HQsZtc8pAN5eLDTn+JC
Ly/uhFrMy7XHueAknh+VbLyDnKxnaqEvTTMw8vbtyRtXoHDF0+12CaZawnmlBGRhx3DWx/4y6Mlf
izAwZrmqP0hv/OCfqVjEMbcOtvdXDalKFBvztB864bzORUZeDAl++zXLMVnVtjH0sktCa3gv5/xZ
xLKmom8JgIJFkk3DEOFVpSnE9QzleOrcyO5Y9kOSkPA1NvIDvOxzl7y3q2e7cq0fkw2FKu76s3K6
XVXikzaTmdx7g0eL5dWMfYtnryfQJUsJT0z4G7PV7rPBUvvvKXXJJUa3ajPyvBEYgPBsTKuSHBGj
0KIyZT816CYYYAmKvH0vvQZHhfN7HumWiiExfuaGfho7snHGHiTdaGRXJdLmQTByQVWjbdPaUI+Z
btQ7BthkU1epeZ0E2SHfusuamORVnRkr9zQqFdBpDvwHFsDnf0QNVH49LexlLbyFxk40zK8FoIgJ
RPXPisf0WtFx3ZjW9FqlmfPYtUxMU9GM+N/84o2zuOQXPLVpIQm89yqGFOggjra3PMvGwB9ezoRy
tZPaoyAot+Ng6xf4nzQKeEXbutGMA1tWfcr9yT9X1Ad7AF5sZd3YcuguwRNi0FPeJtRdCRtNoJcv
FQ+ODeE36IV4IFihfCnqeVfoPQvVVvdGZ94Yx8HJKjRFF3QiFp4gUgQRvb48lTx6OcA+6uxS7SZ2
fVxH6afW3JcOK/lotvaZkRtaMnGl8+NtIXkgnl6/lMxVH+WCLBf47Lbgvn6L8+7Xkmdt1C75MyDy
+URRwCSkGcXTaEJIgE1NJyIFq7i4Fb/WqjqQjHpijtT/iA7Es1Z9ms2y3Icg9x5bJbyrx0bpMcVg
RFTx4+BrX76/cC2vL4k1A8Kc5bMF3eFcdlXQ4GrfzK5yHibPrKPOGt6RLP/qVqHFsH7RTLt6KO8W
h9vWMvTkKIIJJGKhBefET7Fh1y1sUuiSBI1w0U1oyTajuxCVwKCoHGkkuAiIe0f7jRvyFfxNTL/5
LdXpMk+kPDwseuEcCBzW92484/IiIp020Xilo8mYtENAFbRc+LJZ+VQ+jNfHEksTcThd2BpaGsbz
DHFjbr2nyeVMLF28Jol1xfAZCdhYm9LTqts81wrtsv+rKbr8ZCXkpDTLaF6tGpiGnxrcdSxYMllJ
owobTLoNXKY8Kht/ZkzR1pCsm2rz/j/WBRXTkPj2HlU2ikSYeSTOum1EaF1xqEyHVl22lC+uyB+4
UE0UbQKNMJKeveTO6EwleqCmhpjgB6Sb0ZFJX9yg/jAUaE01gv0EuvR/2DuPJcmRbMl+EVoMHNg6
nLPgdAOJDALODTAAX/8OolpmqvvJI7OfTUpVZWVGhDvciF7Vo/5+mPR31VvdzcjPe8US80Gj2lHv
vPiqK7KtNqybs6zyF08gi5caFh3dxh+PF4G+66VfN7Iq7r6y1DeOm4VXGzt6MI1osX7dJzeJy9Mx
JPsw0bw3kTOopmyEqb4z7lVZXlpLYYLBarf5ddCYPvufD86eWHb0TO/bZRPbtfWX3zJzDPvk982+
c93xc0ncOVbC8M0div0Ym/Lkdng+zD5+oDYRiKqoOKwoJh50TK+0tpswDXjDTvXGQzQq/VFMD1ZT
pdxRVHONkvjGdTp/h+PH5DpwSGLNOeAMOFm2pi5uVHNOsyS3Ty2NH0HJvuWmUVxcYUaPyfRNCb3D
V9P1GyfH0uJYNocnSoQyod2PTcPTleXWy8R0fOWNRBwLylzXVJcSrqrzh1o6nI4NeVuZjFvndLrD
XsckmSpZAmg8pKW1zpsxfsjWjP/qu7THwPEbXxnMJRDm6p8JvIidaQgTTysbJz0om04nB8dLzmrG
5kvNTLSzSsVZakwpjrGwuGWwJsEvA7uEaLigxPVxS3ULfj+ac6hu6rl/m3Ec7n//Yzkl4VmrPrQq
L3566JbRqAMx9hBBGDLGOmPQ4q4yuuaA5u5elF3S5pIDtIrKv757xgFwX39N53Fq2IdIt3QyZYk6
psPk0I0HlcjgUDoOHCkCbOn2xhUMGYQRRWec8diCwuquJuJBcdDWieR0bzXWeJuUAN+NIjNfopJr
OCaQ3cDF4tEB3rNJhe0GlJxeY39St79RIxuTy31Jx/Gvv1aAbp/n9AQ9anof4ubaN+kldlmNs5Yx
Y4i7x9IHoAvCu58iMgk9gswRrqV+GTGfVqHR7ugvHzci6c8lavkdP/CIqLjv3bK+mYVPJZElj0be
lPBnsvqCFA2GQxXRRXfPTlQMTHudrxC95IMJm7niy3k0XRXX0MqmW6ES89Tl7Y23kYPFA2RQgFON
BA8NHftZji1y403ySIJu/qj9GFKnxii6nHABUy3VMYerGHni8PvnPxmnzE77bZLXjHdE4YCmE8nj
6DpZYPSSfNBgxdu4teKA3K96DDs893AfrNvJVdB4mXoGrJL8MS9KTkC5AWWQJhl6uryp2clXvenc
MGU70HKe/zFGRAi9UmyMxJVXNEDjUMyH6b2Fdx1MFoCRkeSkgvn1IkaYSIsjOy/5ZvWMzvB44tEH
SQHObHmn207Fq7Ye61dQr59jL8jr9di6lJt9Nd54mJL23WP7PwE8LW5U67x7k/vIljs8doRX100b
fjEM1PdqsPyr3gj6Mxf+ViXF3ThjWK4Zwv5JhvQwmM9tbMwfKgO5almCSRKUFFcW2nnw1OfAE7hv
O/1Ra9PoJiSpcwSuvO8GDGgVk6bHBnoGtQbR4fffNDG9/u7SRuhPwa+vH6kzunCv89Ym5UmIh/Rm
u0wfaS/cKA8vLxGq9tAwv76EnigOWIorCtHwT63ZrKkgAhn60uCf3YVac1XhMldDi38Y3BBZreKU
6RY1/iNdowtvHl3/4ijZBQSg2Rcap6fNylDdzVS/2KxNR8jG5lOjKNLzppTFootBh4r8nBjsj0PF
bE+mqtw3dX0oJ//8m8H4K9pY+gROjMZriY1EoJfYqJ8d3CG2jjZNEXB3tGzAyywaUwDQL3CN0n9m
s9n23WdUWNO5RXy88abE4nZY22spq3EXNRpJw3mj9zlnFTwIRfC7Dv/+0sFv8Niq9r/naL0xsUqz
UOyaFFtsSvM477MEixQqhJoimW4r7N+XCqarZjs8o7m2b5YcezgnlMQ4fr1thGdgwrN3NQ/PDmsq
IlAbMSFqf18Wj8saAsRvcrCfrKcMWfTike7aWnx4fxfiLKfA6q/FVm/9VT1p+LurJLx4VrqvrMXT
ZivzyiLAWaYoP6Lad7887CtGGQNhJQqUFW34lPrqEkqqafX4F0CkjWtbxfrBTCcoVFFbQPtgV6bl
xl3H0oQfqC84EFU9+OGthY6+TRzdO1vKfNfVaH/QKQa0N2lIr7SJ+VI0NDBKjMEXemmNJ8qFth6W
cc5ZcrzVet5qokW3AqzKPZ3FnB/a6clhIEYJTGGuR2MSz9NEW1ZvP0d1cZEuFJlQI7PQ8LxMjOQ0
4vIK21dNQWO9TK1ljAbKxCGetVu/QdGei+6pckJwJGgavbB2qEXVqpWd5AQGg8/EUWJhzjRLJmfZ
cFvbTKwS+SaMTtvz0mDSavRuHy38Ha2h3wRVGAgOTbCOuFNz+b4IicyAbzyz5d2lWQ74tfPZ2Gy4
fWc76LzXUouv4xS7W/Q/WHMKFgoTqWe7AsEUFUC+rAZYFFczs/jse2kefDWfaR5eUxr07UcDtywd
CShs2rs51nlhIu/ZWoaVBZ2KWZQUuOrfoRrTjenH957ZvWLGu/qhSYFx41FmbWoDs3xCEE2v3cFN
vsjcfXQwY4aFiNB3jcB3cWRO0BWLnuu/1S13+AJfFjqwxgGYfEhJoRf/kPXNkxDZkS6Wk06NWVDJ
6JqrdjzW2RQGxGqxdVk+4/TGoohnUB9FGa+he0tiW5D0e3rpzbOGbabRl9uae0PgJNm7BQ+DWasf
R4Tco23tkg3tWXl4qQlDgVoreEizST64tnaksNQha7f4NcyZizgXCjIUWMxmy9pFtyrG5zEn8m72
5pAqeEbJKa2u5ijXkZDRUVbhjS8izK08yQsG56WtHBxr8Q2u4a+SA+8Z0TFe7rjUOpaNs/N989nS
tgUeMC61cNDKcv4TX+PKofeo+TEm6GRhftMRkVj3cCsYI29ygt+YdLbEL9qV4XNqlmUJSgg7RaFj
Bne+lQbJOcv607zMdcMUeovpUr5cR09uUuDjs6ZXKHnnGMIRLYyIp7G3acN6P+fFUU8GbgEaux1t
tjs3pZzSJu+d+v0LaxUDDlZ4D8FuDXFqrX57M3I2S9WwKok83U3wm2HuvYhInBMVLp/E6D5t2oPR
7ETnnzq74BZgao99br5NDDIQbtJ3jj4mfqD3jIwjfdfrtlmcI8VNttLL4llURrZODF5vz62fTZNs
ANbIZvI/WZX+WF2IQF28+ihi8OUNDE4qV6eqLg8azBEKeVGKepSHNhz2iETDTvQB45RhR32cM3K/
HqdGrb12jyfQQlgORouvjHyyoYPoRxfyOcnDBbs74HHWQ1oLVraLEmjH+Y826cRogYpGvvoz6bez
68drE4cnYx5YNZ7Vnpi6YODxjL1BOgW3B/B6Tc6BXqYPQ2UFDMs+0bz/0MT5NHQYUjL+3qPQ6u3E
k2RyVmXYAojI6G/Jyu1r1912HD5knN3xEb3QGP7M2H5vtDgHymo9FPgvK5LlFd2vDArJZubl5+Cd
R2L4methLqdU1YUn2UzDwyxSiPWe/oNIeXZHB1vVmM6kbKsv2Mu83lzPShPvAOqb4uKA3V8lHE+4
z7vylBObxjHR3FA2Rb8Y3EPHp2xS4+rnV/JUd9Yzi9wtCH38pgxLvbqEzdpi96Ng6TnWYmyH0DvT
0X8c8BEHs5NujCI8qKp51HOs9W15gfId7kMdtmVRQPQO+9vICveNZ64c+1Bw5I8YtRY1wxuVvzdG
9kStUgaiZeVW9rNQ5bum7qAsHCQ+dIJwK/OhF845ryIq13QId8wKrQa6GVr+fVUD7zKc1F15C4du
FPajVAy5AB4FzQTNiBnp3VzAA3CT6hSaBTLk0H70Nu4u8GA0taKzYq92XItu+UE9MGL5w43sCTwA
K1zSnTybxk2vG61jB/dpZX9VjCS8j6ztvy33nSoBdbZmPntmLJlrHxTEt5WsaFkdiuW36Fuw+m+n
IGgroDgwCaYrTRvhuwZlqL3EEbw1k0mmH6JudrH7TDUV4TN/uGUsNPS8s0lF7B830NpeJrw2nYtp
HmOYSBm3eLx3WG5A0AP6RG3FOza/8B6sRq19A46Ier4s6ZqoiIq3eGzSufoGRo07cS6WEVmzs6TD
20lTowERK1BGjNJtINobeggnt9tF2AiOqeSy6hpFMOrssUO+Ndr5K3Gsr9BZ7o3svYPr6Ozj3jmm
Jy6caPTMweFjUaC7pUqoAm7uIrEcBugixeNZN0QxKNKsnf6g8uUg7WX4ssNv7tQPoEj/EBn40Tq1
xklALEww8W7aghtW6m+XceMcGxjK7TWk03eFW6PlPSQH6/vpk6XxjYeyfIKGgBss530xHPHlJjx1
tdVD2euY2s185iyzpZIcsdEzDn0aoX5UNo+wbz93y3VZmAPa05qK7D3i5Aney6r/cXU8IjNzv8HW
vTWBESwmzaEbGrFpauuN4pHX1tMpJGrkDW9Gdn3Q4rgjA8sabdf6HUBm4hb477JpU2GZ81xRotG2
3VWZMNv6HlBX7twyJfE2jt4RE18UPSdveDxLzTjK6CVxqnYbQ6thpYXm1vX9MSz4YyCC5zUqJ/w8
rGMt6k/YWs3FW34x2uSOeMm1ldW0EX1PbqJ1+k9esjmzt1lsr1Sq7zo9Tdep8m7SkLbpqrECMCRZ
UFYgg1vXZuaPLz/ATZUYveIJyVB4zGd/iij00T9SO0ZRgtgy+9ptTW84/F4L83Mf1IqdBN/SCuIA
Hv6C2T8gObUmUsyBW4nPdPYldBXXPwhGwplQt5mo5jXS1iOUmbuRMV1DWnu/dLX6sgGA1mGgNjrj
WauEtcV6/5Rxq9kWBU5bfaFc16/pJLEBEw9gG3VYvFvHZ+SdHQrHwT04pxxFCoCTWkKPgcMsKkJo
CcpW3fqqesTQeoMbsGAhDICH8hGfA6r+0v9PLvtup/9dLemC8/qvyWXBR/Gn+ko+/o4uW/7EP7sJ
hPsPis4RGCDHW7ap/x9yGcnXf5imz1jXBP/h/zLN/llMqlv/cDyH31uCYgv1h9zjP7sJdPEPxm3C
9W2bWxfJSvf/pczM+ldqEtQR3bKglvnwM5DhTOffwrYGzR1zOg7YI6hqWidZyDPfoHOM6blvrerQ
K3Z1cimCMW3eHaJekhCqRwOTcbVvG9ujiQZeTOgRGe2TCr46p4xtDRLIZrNfgdNjkhOO/EVzhzbr
UTeT9CgvVTm/VmMmn3p7RrAEIDFZo49zCK5ECeKK/2GQWP4cDLCVg7e1ZtynA16EJZvvOJUVGz+W
L31Lf2do69u/vYG3f4WN/84Isxf0yv/NIP++LHjKhUl6D6CUby+5079lMPvB74ukibu9FPa1tZxm
n/CH1sKi0tA0+yUiNCRwpcGiNIpi79/XqhITwWJ9SMjcNq8DWfRI1DeuzjyGmDFFPrJ6SRS4BYSq
Y52M5oZiimCchH6VgynXQAHAEuox1rdMv4tlWFwiDyx9WnTJzuB8xrXFcNcF7yO3jrjcFBXjR3PA
odd64zZS2uvga/nZF8N5tLWlj+AQWdTB+saYbWX0TbJ9l2ZzdSjM+MlZQmFydP9aJz7/3l7895fO
+NdI7l8vnQ3UhieaojxQO//20sGZE2nktnvLJ+FucDbeCAAWOTNCi7cxMCOLOixPVocJG8127gtK
PxWqufFh5onYJuWA5CfToI2GJz9U0RVS/thx6OVzRLWKw88Mg4G6JI1ROr94G61aCkoRStdyrPL/
IZC+FA/866NgE9I0HaK41IVQAfqvP08u+pRZJbdpd/nKTFP2DfiKtTAq3ImFTo0YweLCzvdFO+jX
//45XDpI/v2L27bD1sRrhTD+760IkoifdLVFNGPKtBJQxo6FzB8JqCS73wdnml+H1JzXCCSEkpLU
uo2YP63RgBtmBwCteQMOmTFuAeoMzADBgJTw/f8Hpp7+n5cRvk3TdUB4mLpnOf/W3hCmI0CYme+T
F8oIlNLmQ9xrWFccUmtAlDBgeOSOJt7nFh+HXhQPkwVq+79/uVhM//M3Qg2MAOgG4ck1bXcBbPzt
g+vUuVX6XDv3Y8Q9B9+0xGejtVBp+1GkG57CW4I+XAD78Uh8oyMr2n63AxSoVLevmi0fogwVKXUs
4+LMurPPhnBN0ToPXtq+lu5hMeWa7vQeVykddU3trojMb+ksPEA9ftWUeSMz54yJFCOVxym8d4MC
S+8xn2JFz6wVn8fySRDeP9V1Phy62tkWlfS4KpttkI+6y1Cve3GGlE6EmSM5x+6nJgGEkKZSHcM2
U0faT9WxXpqNJq/pNtCLm2JTzy29tiCGoRZzPo3wXAsgdk3N7TPlxHsA6oRpcxkAGPa0rSL6tFLF
kHoyuBU3M5mubuEcU19mrxKiLwGwiOgEq2nY1lOMYWVB1xbdiWwyia9JRc8VZQQZW992AtnIIMS7
DLP8oQHmwcL7NLPOHzJh3U1OdGv2c8HlGV8uR+K3osWyUSbjay4iPOV/VEzHJJlmk8Uhz1YVzypH
N5hjs841Lq00Y5XEthXITE+oMXZMyHXVieRWsyWyDYxKzzZcxMnEdCaSY32YJ67waQbaxqjRSN0u
FKgpPr6+rjBWke09FK3xYyG+ryo/umulfGdjow3SleRueyhWucDyZJt/Um4sxdhsBkUmerLpPg61
u4SfDiz2FPp34EkfXHOSu1xAwEsG01gXgO4EQ4kLzuaVBqPvBkiQM5YGkZZScn3qXvB2hvtUtd+i
6T861x+xifUH32ahNOoaMzg+S0J3ksCLHl0rUXGncKyXpGF6NfnXFF1xBSmCAyRwTm2ua9L+2oMl
QeQbWJ+xzLLW6k+G3j3NtX0e8xpVEDyI/VH4VHz1Or2bUWycjHCAcnAgrwjRaVpSnnCef3Mgfeds
ZmXBAc9PUzwml3QsPzxzdHehcN61YWb1Bt0pp7M+m7d6P11i7nGz78tAQA/AScmtBgMloe8N9tcz
NR2LzpO7VO6991P9iIVeYxfjMD1mCKlOz8AkGooNl8QuiBgzb8tZBtUwhxd+qU7wkbAZau9C1RHD
LvKOYdzFANyIcoWmTamJmXP191v82rF6V0NX3aQxm7SD7NY7JcixRDfogZzep8Qc4IqgY1qxVzEh
tm+bfjq5+tfAPsqIWYOkiI0HSU7fEM7sUe6JRPTUgW8zi7BrlsM8tkxJ6KGzb6JW5RuE0nWpNd7O
i/Ur9ZDyLGQLelv0K1qXbYzv0/No9zIYF/IRI3qsTISFjBlQdt24v7HkFUuPIrYhR/opb0vlDFen
8BlF5tGlIVAZDy5QF80Mer+l960fD1Up6ZlVeP3Tmmt1BEUbibmPDtQPBHZUMf5OwnbfjytIWc/x
lCVbC+97GlffHaLvA01sZ3x9CMRifrXH6oVZcbEjTqICEKXDu4YruNpnXdgz0ECEM6IWDJ2lv426
QI2I0ufMz39oRpmCwaKkp/e6PdRD/Uimqeeb4nrv5SVQr7B9ycSSuALRPxpoV1x/dl41XDSCQMjs
xSbxdC3AmFZf/Xl+G6sWRPWsvmQDl4xpzJ1T0qqSDtgDMqt/GWqlB9qcwXTquDzOBXVvdI27aXtu
W54b+cocAqq81KxtmOCiYT03eAcHilO1SATmYNFMW2XvKcfYElr5nZFf/UkfTmZZbsbSxnZzJ0Sb
b4omZARn4KmleJ5ZRxZDg9XDvXRTatbLbArot/0CkrcQ0unsqtx3cmRFar52k9JY1TBR2AhdHX0W
+zq6425/71bak6sn1y75jnKHEbfW7oaEXH/ErNQYoI4Yor2bJjoKaBCcb1UVFPw3YniHMbGrLSJ3
vn2scihpxkyluJzzLVEbnZf1k6MnWZ2Kq7VMTMoc2pJ8OUWVCCxLNmU9pPq+1bImGCPpsTO6lxwn
/Tas8KnbU31gr2x3ukhPZASx2RkWn1K/v6YuiqWOhZ8L/vJBVvY6TreD4yXrMrMtOI/Ry4gNja2j
eY02YkBbp6cJKWtHA7cItDqGIIfhAxUqkJTsGCIipidXdp8/C9fFtxs+FH740bTXCADvHlvRe8Yt
2y/9HO830dyBuJBOy+iaMPwyv7XW8U1C+J0Y+8SUKAf2JIu3fEo+OolBZhrojO9tJMAs9nqg7v63
SKW1wYe/Mqw+23UobwfsX1BK6BkbvWZ/WzS9eed7PGzD0VZQlybRr+vMeqb/L9n7UX5juqCZmho1
wtPko+1Azgth/AsVvi5oP6yRl5FB6cmVmxmzX5OXNp5mQ99qpXEgZPAoNdoW8wgkh0vyShvcB8uc
FAUoFLpOn7LW3NfZBjGm26Rxk24GTMZFY06+zJTuKdeYEcfDGNsTKSrPRVYEr3s1vDVoiHFrdyUR
ppKkYU+EcmvzCQtae+o2jk0HkQ5rqvbfY7trMTmAAzYcbyd11R5bEu+mcY5yHUE7npGKKaenaM2t
Z/ZM22np5IiKS+WPuGI53a15AMDQ6D71vE6xa8fKOKUNkX0ytcsiulODYVP2mpPr0/vLOKfRWQ30
dNi9w1tLFeXWwLlwGhYiXT+V70k9J+fYGcJzXnfw3ijypHYkxDeKOM9058C6/snY/r2vvHBXCJ7Y
MvKcky85NYEY/ETq3WQQ7sHaHCtD/0Fg8uAAdlAKLPcAY7a6tF7/5DHTDjwXQJE9hyWI0ixaC6yc
QV2le0oaeB6Za8A6pQ1itH7SkQ2Otsp3M80PvQHDIEwUtcsFcUE/L+/c3KswnqDPzLRxM+P8mZCk
SRxQAAVqvnXfSfxeC0079VE94cukgIDhHVk2PdrlemYfSxo1niFrvncxXjor0s5JqpFF9QbyugAz
89HaVnX64PjZhx8li51n9HFVxk/E6TXypeIL0f5B2Ua/met7LaJ9EnDMO4U2G78YBZW9yPojpDFx
D4VS7e0Qwd22ozd/NI8+zd0U8j0WORCRHudf2/KRxNudBVQkUCisFyWFOYc5nhAw3QojUW88R1wB
Ag9nLeVafJSmVzTX1SR5M+ofbzBfkOviQPXuWbRzi5sLvCiKayOam9gz3lPlvzVe9VglXwRFv3Ur
fJMgv9iymOHNImmOdDp9zXPF7cHk3ggOt+xKazuSSHUE9osF3ZIZpdi0Q/ijFe2n6OUbhiS0x2WP
mGIK1FMqRmQ8begoHTehQ8dIP4O6GNUVMre1UQ1IhdbjsNrEN34Rf4fzjaarm6Ls/xRaE661XvM2
OvUZGHFpcrKVxb2/UPG6TJ8b/xQP5ZNMO2KDpRXYVf7JnX/y7DuZk7rpx4zCgpx5tcOD1SHvcFbz
TxUDNdjRhxCR1M1s3NAEnzSnKw/2wGhkLJvutKRtRYP7U1Xt2sCGD1XpXuo0L9tZ/0Bsnkfa+JqH
Zo2T6eg7/ZOYwtcRgzZWSSYfpT7TLT7qW5sjBt5PX9tl0XhrAwYTNW0czAKZ2Wr6qWd8jDu/uyaR
T6y/KAhXVTleY/sWQ+dpGN3z1Ex/QmFuklE85Jb6I1z9OMykpkAGH5si5LLh2EedKzCEsgwnVkx1
RTIBZRlHiJy4nt0gh8lEBvJNFuO27/0zRq2Lnpq3DuNcGsPYRvkM/HAmHbFaNpfMsW4x3Mn1rNHf
VGZn4BKMiHJ1E4F8Yb7uvpECZDSA1XkDsNMNmN1NW6lJuiIrvtRgPPWE4jadwJlqRFLjMD48kDWr
e15g4B/ACWjJKB87HDQbxtLdfW+pi98NRP4cbNCDhKBv4J9pJHldULDx3leMGXBkqJzMY4bBsAJM
j5ZDGMSikCYp8d10etlvfP8zj5S5L78gL0A4ZJ4gRPpdoxFvCAzsCj47Kwsg4qoZwJS3sXewaSpr
8gUYQFdtW+LDNB1nlbDtdanE6M38D/S6caoMmicn4R0lv7cFw0nIvwZnh869NBLFhP4Zr+Ogt0Oc
biqzgxZMTc9zXzcwhQrL/SGGdAqHzONDkKcYKrR7QUJq33I9MKP+gbzFS1bH15T1FW+VdyPd8tWY
Hq22pCcmx5k1cDAiQfKVzBtogV9NiPW0tWMBEI5wbwZIHdp+s9H6/oLzojv6NraFcMjPuekHfZ3U
gENSyOLW0acoHvfdNfIZXDE+0znSYe+o5vlPxRdAN8UXKx6inmaiWVcnlsYNqDr+7syxQUt2clPa
3qUvdXhBFC3KBP9GpmMfzT17wdENh0kpAH9GeuuN84v0dG9F2wD2h+FeZPV8WxwdVDC/9RN8wVF9
ZKzHfkOp6ED8oyFgrs8S6p+0OS4P3rpm+ZoNc2VUEs9YP161BpPeMHGKt5xCrpIF7pA3iaJGj26u
pvhKcd1seQsPjhntogxUqd082RRyZf6DSQ8Vw7WLazhEUSJKWhJ0AmoS6MgpLwLHLdZSlloTfd9P
70PoTdvEBhtp2PqDqRHtCA3sO8OiPSRdM96XpTHeA/jTKnrl56HMoRQxLGw8Roc+/c9bmY/ZxsWq
7EesK61o221SwAnUgTtwAW47YnBaua/zDvt0BXWohUoBWO/UmdpR1UrbeILK5sQTa+h10AHUIirM
NIZRgrD2ZmaV7VQbmzKlvpXY316L3Q+GJdU2pZ6cVzVjPu6EaWDOPdIl2/S5t9jfMMFdQovDcTOM
FBb15mebs25C7qiZ0rSXQshuH/fFRYXUPDOuHIAYZvfFENfbVnks48R9WwLOCAvcfA3jphYDLvLX
CsjcHaXVUMuSVB1n+P1WG14RbsXaMZnmZSihiop5GhEG9x4v9Vl4i8om8x2V0wRhQJH3SYRnguaA
XnH5Z0UhT4fIsZnbYYtQg4dPcRSuJ/3FGVn/RjagHmmQ9BWdROECuvH1HVr5tDITj9RactAK3jI7
MfD/4C5VIWIyTWhQrtqvElzSupDttjVBC+vNbhrHT7eE3c3UDJ2HeMSjA2cXX6Ar2QurfksSBZvg
/GO15GGJYa4GfNMrky1lNU0mfpa63UTQNoC5a++GaO5QpIET1S37AJXuEIqmkjlu9GhEe1VR7JXH
McrsfKSiCUucbjwYxRBuE0p7gXVTjVWZqKxN/RRTjrRrmwXgXhcPrpYa7DLhe4sYruhbgcDq4nVK
3vhEzmCPcEaZyijRyGggF9qwjxP7CRPLQluD+4LO80hR2YmbDKupRCnrOHg3IY1uXS3IHLkanv9U
jasi5yVmsecYi1C8GhtrS7+f5DKXmQC27Gd/IDgc+5pDIKWvKA9jnBFr6mGO0jWW6ksyQAeeB45X
XNfYTogxCWx9YywrRqhgl0A+UZXlWoGlmhu8OoAllr3X6zAQUlYYOHp+zdrvQidxhSeMXii+hUlH
rE9uU4bu+Lpcd6FkfZifluDpyFN1mP3yOCbTElMDcWFpBC9KCDUkTp232JzbIwX074NRE6CvQN65
aDM0B9LyO1jwicpGHvqxjOCJeUQru/6cqpRcKvk40mI42mvcavShn4cmLECHcu4sK4IPSaHxXr81
PonWStCHVx37WoAILlEF8AsGrrj6S342py6Zu+X80ROeWYIjnHzH7sDaIFej5T4WQNVkBP0kLyhj
MvEJcV/y+bjhs+yN8ofOQ9xRg3lXcBNaI5ZhEC38T/BjhChjRzIbEpBMaw9okLNJx/tBbykCwCYj
1fQczyaLxH0xVdNq0Axi7L+pE1Vta7x3urT0lT5Zn4UwCCB11lJD92NXpyoEOz6NF2VSxm7Rm0mo
mVzXMBurgVPexqOho3GmB5k7zJ01+2iKulxXBkoc+6+Y+mYj6pzJcRwd+fReYx3Am6zEH69VXAjy
iFglPx8gQBbNxSA0pXDvFaVWMRfBRnrWNZuMg0WLBZrqxFkVJ1g6gNFRerxpiuKTRgt/62gh4UMI
bFufs8RqXpJHyxEWXEPudPuxcS/aLIEKSkqq0FfLKmT724exxwG7Zhspa0ThYaJwoaJuBKuLX49k
F5o7GdsCWYJnsNaMx8YOH0i83Ixz9i2nhqVA47f1+1BgcdCTZlpnrdFzhkkwi7qPlpUhBxfuflbx
zjO6P3QibCEYvbqxHe5BLBcd92NiSAjDCvMNIrC9msFgm+RRARJ4T1aaVUFEfo62L+M6m7zNpa/5
N8OU/gHey411yeQaI2XMrpreYDVsxWC1yGfFXT7ndyNKEFEAirrqa+YImACSNI0XaxgG+aoly2/Y
k5XVRxD02pxCoXXjR9u0OYdMGFuLQdvHrS54xcgGReVew0DI4YkQA1eylaNxU8qoeg586U58TrQp
8KR449kBK7gOI1YYVLm9B3RqX8f11cjGQOhk60w7Z3Mu0wiIo7k25XTozK5aN4AzjhpIEAwgnFQc
l2Ogm7p3uavwzFrzdZ6wGXQNt8si70kB8rAGcVTeD0orNm4zpVtwHNQW5Cbnk25Yzyr/gLk6B7Yk
LzC41N8ROS8c+8ng1rbhoIGuH2MlK3137URHjcxAkDgeS/pUcxLpXI4w2CBV63BLSMJdrZEFRFYg
48ysKrFTg9S0vC91qOaO+T3p2ZVQxVkb410xcEuR2p05k2AHVfkgy8iBQ2nyejfZJ4g1BTfQhpOq
cxCjEFDG6dWx5TfKQhXY+tRzo+zq+8VpslzlZ4tT10zwZNN7WCg6DrU+3xI+MJkBdrrNYQKXdOkU
eSGPGem17WhYXw4tCqbs+Jo2/sFkIF1tu/Q66uaTGyWfvjtsC2BMYT3uLY/ebDwt6NooF4I7Tl4R
5m5Dj7BvH/ScaBD182+HdJ2fV98JJ7Ndu6SxPSy91r3XwZ+zYhCvlRiNtX3EwHs3VC0kx45jDamo
9bCAjTyYCJhyKzbdmvuhIKixBP1nR5DgwN/kDSkxibk+dNQk7pyW8AzPgB5O91qbxMSfqpTmhH7c
NzyR/0HZme1WjmRZ9lcS9c5szgNQnUDfedQ8+gshl8s5Go2TkUZ+fS8qCt0ZgerK6nyIhNwlOe+9
pNmxc/Zee8Lb2Ga9txkZLm4UyjyGJofEHXYOaT1SZfuEO9DG83nO533Q6OmKVJ9PznyWXgNeCvX8
1oGJECQFHTei2Mk3fkxcmkqIiYE5DsMmrHJEbUwvkPmQVDU7QDzcbVcDAYLssUKtKDdFjmnZb++d
jGONbdf4gKsH2rbMFopm2GrupgHlIzMH7nx4VZCge8SOJEs8tRCQT1Ae4TzTmqDM9Q6NLjPA8YQm
ALEF4ePfg0j8anv7VoYJ9ejov+ctMId+RJEMRKCvShr7CP573J0bk9GW1fgPsZu9YnHBiR6e54hk
SP2t+OrVcfJr+xDq5iFPEKZ19NgzSahWh3crlw0gwxggbtiWcmuTebqmpldt1+LP4dzGk9HvcPAQ
0mRHQB8AwK4C4nYW89M5zQtqq26jPZoidLOYkS0WW8TezyWa3ij/heMl2mD6rDdlNLRk/5YmUzuh
MM7zGoYxI1iC/Rmja7xL4io9oi0efgxRPj16eR/Q/jkMOSCLtq7Eumzts19Ql7Tt9OKY0S03OVLZ
lrXZJ19wrUompKIsV7CSUZvz4ICiXui0gX1le/DrIDrUFmUlLHCIirPA18bq78cARMJgN1hAMpUO
KK1c7mCBe5rwuCPZWHdmGn5RhUyQeYtog7psYjbYWRsjtAEyFxS/lh+se43ErjYyFtYQZetcNlxS
/gThArM2JwVsKeM2AG7JSGtXjOatsl4qgI7rjHH4GqXxZo5zRdTpsMFetNDV763Ar956/au0KpLF
jPS1KtRdrcRvrVuIIkRvr3WMYU021ZqzrkRIMe5L0TansrAe7ai9z6u32IVgIWS0LTuMruFgnky6
34E7GuhGkqfFqofx+otSGLN8sG0CV95lDgMwI+M30vehy6+weavROQk+m83kknwUTOlbMM6nIjKM
A7rNetV7Rb4bgwaqygw0hnofYzFtECNacjRxGrScXyDyhs+tc3RiGEVj+hjqhQdVgAZwm3KPwPAR
qcOmirr7jq5lhqCLEg+OjKRLYAFJ81Ea4+ToV1Yf0JkUng1zQRNOUDylOkAmRwk9Bd64Sy2bzmvI
zWwZdy5pPhAVh30333i67XYhebKXBPnpymwWKgEe/BgfciHyu6TlINFae4cY+xd6SWeylxzAqT64
KfcgsEWtIgMlmZ3bH6Y1XSdZvvlO9zoMHdUrjJfAtxkM1GBwJ4q8BfsM2UZy3YXG325SLb4uFZ0d
s+ONqr2Cba55QWkGdK2snscCUWslnrxUxfsmax7HhAERc7BVpPxhK1T0VHYj/vm8P0M+XoAePChy
VOuqJx/QwctksoNYlsI5SBzRMq/6UYnK4+mlZ1PBu2uHSb4b6XtUCnSQUfFWFjnPbZDm61pVUDMS
b58tl1F79kxJVCJEMtK3sJ4/FxSHp+GDOiGLVm29iEihxc4A1Uxvo0I0bI/tL9NILnbVmbuZImQl
xbCjtjbOAwr99RJx4UfHZDlZZyNlsW1q4NG43B0c7CsjnElsBDJy6OPHGqUzzc76FE23lkW/uard
K9hYSJ6+g/U2Idm1G1ajOzjXVLxlRnkiUNDaEM4W74k5OcvB+WkjPYwzpHxYUWq8ZeMhKyPwwVVi
A66JjuzUzia3o3e/C3+ivN8AP3p1aZCYPUkPQJP3MkcXLy2N2NFYT7XJyRSJ2argOJ/QgpxiiCJD
++oKVrFyuMreZY6JGXENIJUkYD0PB93RdjMU96yabRKcmTLvfRvprC+x+1qxeTuRwJz4o7wWVUGl
Pt1Kj02e+pYkz/JgVSDp5/6hsaNTP/gTNzrstMKTD248+odAFoSPhMVbpmAKt0lfHKL+AW44LlcK
NxggxmMDa8uaoMl6Vk2IeuKuU53w+AhNlNzENEwN+tZyRL+NzbeoGPSqMwoApxXAx7Z13gs7D49C
lT5z2o7zZY4SIq3XQUCUnN9Q3jk0TNLUOc0dBZ2yJ9S0mFYZPzP937pMyM707QaYix9iDFjZa8Jo
XGhdoIEo7wDDw77rIH7Jioxgq9uRRgcICfoHt2Z2omfb72prcBAta5LmU4wgOjG/UpomayVGGHEZ
sF8zbt51fNNO+Xs9hnC8ugeyTtimG4Qn4xithhZscrqYgDwfzXRcwLZwAIm6zbh1srlb5RFfzhYe
WK0+ZgS6SlI7qCTNN1ZkLRkaFfJyTL5Es7DwDyVeYcHCT8wWJsUTWZ9Mx0X2zl3grL1ghKNSThtn
qNr9rMJXKGY0UVy7K+8TOr0c2ZxL4sGLae+rIn3108+yJ+w6zRiDGuIJu91bGvunpN6R/rzxQQtA
WSG7xsYRvB6y5Rg7m8+CwTqQpnC8mOlNpCtzX0wS53/RnaNQU9clHwMTEEhEk70J/OlBpQ4RL969
zngVessM5OpG6Uv+MKhaP6T6OQs7EjyniOE12y/yZTDCkgdt7aM9IHcC5nqgX3obhTYhQBQJRQxn
VrorQbd93YGQhZSHd8LkhpRO+jFXv7qStWLsueuzkMo4igGtoLPvsAmbWQWj3XAtAEvOpWmhkFYY
Sf2Cl9tiX+hdOz7g7IUkb71XdB4g9+ThnjOEdSAHM2MiO7xUqYSlN4IUiN3mZs4Y0Joc4SKdxcey
5TQRDkgFq849Zoa79SaYPNGy+zXmK55imu5+tMty4Ni5DQcwHEintmLrDq3gF6FLDBQEA70sSnfD
aP0iDI9hiCD0PU5BRMYxjaV5Ss7YL+6MUN4XPfZ0WTOg46Cx6+BQpQDXclny4DvJz8JLeFKQ/M+U
vM6g1cFkLkPt2JcMuhyidjLzpzTV3hK5fwgreUIExYEegUZtIsiPh3xHjoc+dgEdh6AKd5XLvtPa
HfGbKDJkRsVhjgp8NQerhJmNQ4NR9b9Mhb+mJpKFRheO+Z7RGUdH3s+5viS5ZBkW3pkjCn44667z
W43oypAbaZon71vhJFNrLaYQDQJcRstrfoh0OoWQKzaZpw+qlzOqEnkBUsnAgJBGnPojIwfuJkIR
jX2Ko7Gq/CuW/uFcFD9AIVIRq2bGURWYe04N2MDNe8PNL6VBgwhMBS6KgskuolHOPu220urLGYJq
16lqS4yJvUsAsXA7KiZeWXdnuNznVA+T8mlfVuW1rFqMTFl90MW4B80QcghIu7ODDk3rnAAQpz9E
oeXxaQ+PIKPIax+FeZHzjevMJpZp0kERnG0DAr4jBkpAnaLfJTPgAe4jj+FqnjQz/aQwznVCJ72P
9oOLuhIpwHsSsoU2otxCi3whFu7gp4CAzRn0ycTpADb/Z5jUPiNhdpQqcIlXEmI9cv/GxUIsmAsC
vvJmPxIWCs7vs+S+37sztOIIzM5h9h5RKQDdwom2EQ29i0iguLd+BE0GGknEYIZCSOOc4384uBXZ
dh06gcO2CZk5d5b3bpKDtw5TZW5dctEQPkTxvYPuY4QnV8WwwMaO67B19Jz5CJhsN9/UsP+Eb9RQ
ALGWkxe64t57jvpp4T/CY5zjlgrZDxhqRRzfwhBwLWeLd4uoWDJSfhGH2R269j6sqpt2FP266krq
+845Nql8akk+Jf68pc5KhQcBmL6ktn5X022Hmw3xL93WwEJlG6cTuuC2B44H+P5SgaxdRVT9XVHj
EjcihB+9vKVXhrlIRQS4/jAcBp2TS/yQOYxPlO9XBgrO6p0i1kVtZ+0j7WHvzJuHSYtNgSc3SjnW
YEd/5IYDLgUVlrx54D8icRRee3/bGfltrCBOUpMla0CzEVNQdFAKg942pk6cg8HaF/hcsmf2+0NP
xMM1N5npSZaFAJuqS6V0MKB4U64Opxr26dbpbJDlXfBjGuHJ4+5kw3E/hxwbM6NVDYnuyKj7A6cN
Bsw5eXdKWGUeE0Z8eQdqsSU8unqpS+QBnAog5cI6Mn39NtLkQBMtPjGuOhicKvLbx48+sEo2KgoM
k7bUViDhTLpjHsYkbhCbyltZNKvOTj4Opue+Q8ksj0WQ39KGZpw99IqGcLtjVJOsPEDXMsOXwt28
wcibbBetCWafudoVmTHizaUCikREQZkzdcAhzHAgRAohFv4uKqO2Lghs6JiAplX5wVETTgwgiLbM
zsYA3iBf0iucCXUD0wK6Pc/pkvmqxwJiU4IyjNhp3GQyfgQauGXSPcMUHRNQroguxvKRSi68RsXW
CXNnN0/ETcjyPQb/txk99hSWEXXioJhskQSZw+/Sldm6Ms17nzxZWpfROyPPTTAkORZd7CpFS7YB
USUyaF672S+JPwuPbluz9w9bxqBYjYbMfaLM3SBA2QPpctAK63w7hdCDQtIKeX8I2TBoHi1FjRti
Y4sjECNp2BZraMlf2TB9RJE8MgZAmh00vyPcXDOhcFkHFDDHJrvJneItiA2kC2jmmXqxnn/Ran0k
S+sDTcgVqBNYA4t9xp7ml4w4sn1tZe8paRuQzNE5CdRsgWFv04BsFdyuSI7c9Dmomw/tANIXc/tz
lNmLiZ18L6JUb6Rj3M72vqnGd9ufz24tXtXUXLSWdAOgmRKo8ou5IXp1SOeBxTTX5LRZ+ikn/46N
NvS9l/DQdYoE0bK9MSsEWLZ4KaclQoeDKLeVdbJsG2szkIa26Ps9VAFywFkKCPJcJUNnHUL0aXBJ
SECd0PRgs/8E63ChhakPoprphHlgxV323G6KfzahtvdzG73VFeRbENTlS0zOSafzncrsAExj/hoN
FAMc9AZyiImyoc+9dsKIgWmOpM/g75TzEXUZwjLZ/LCyn9plvU0LunAzruKSiEGYJchzMhx7kTZu
/JxO09A99xg7VqMU1S4o/T2uDZ7VsABYaYfPfRJwvxbzg8vojrWUgQfYeQgPL317cKpuL3A+rbTN
sdZvX8fMBsQ9Mc/D4bDjMc799BjoflkiOAZVeJ/heLEuMfnIPE6gzpiLbQOyDzrRTjVKHlK73/tw
IFVjt2vCeOjMWas6y4OzApnv1YV99D7sKSBanAYdh5fsYwpo6cKkY7JKokY/I6uJSTDjp2jQY7Lf
FsMimE73tNU8DC86WPGHyIdIymxRfuiM3ryRnwanvlXMDcMoTS8CghuwiuycW22Imb88jIzIanNM
8Xgv6LU6/srmDL8a6s/II25srun2msTtbmJGMKvBhGExGhOedSzXc82m70eM7BKocE4A+9A2qUw7
n9FWhRahShEjEadhpMPZKkOa4mAeCiCCNOJoi0FngBgHQm5yq5OdlJ/2iKE1JzGVHlh8jCs6cMFs
fmhBpgkIWgxjybvp9NYm5Go3/RJiVHqaM8ZMdsYI3S9xOWi4B8OzuI0quthRwHqP8Q7/avbQkms6
UDGgpQWZKpX/MTnqBV3f2RmfyAjPLyEABpRWiN39XOCJ2YWVEig3Wh/yk3XqItIGA3IZWCpoN0kX
p6M5idcFcY2h2xcrcnpOrNHorxyDiOgx5FW2JXjKekQmRmMQDgWkXcMtdggvWZzc5BGQtVwT3oJs
ZYhuYcOdQfySg1121GAjXRo0XvGZYfnvOUYctNg3okbfaixEt6Vb92sD2dmWcT3pnzF0HBIE8nOb
HKSd7hdz931/TYSyboLsN4FB8mYkC8Yb7Cd4zx7p3GpZAhWCgMwGAiiPdRp5cCNscW2d+qnJAvCb
I8Z0KM4crovee1KtvY2KEx/zqzezMZHj+t7bRHKEKcdPlcrr9/d+X2nMQPMMLXtkoMUcLePJQLAE
UbyQR6YiI2pN4hiRzK0tpdFSpCgGegK6OhThjdbjcYiSh5R77xJqtRddYBwXY/i3R8nVira7msxz
lJ7KSvUP5sCdvNixAqQNa+Bl+QmUAwtSCsjZmn4lnCROxsjJyQXj11YIo4zKDYC44tfS8Oy3kZ28
+kvvO1OE60SKZo8o6GqhSaYon4LuQvoSBDkKeHZihOfVVSZP/JS7TxE8UuPk82MrqutbgUnlZkhz
AoL7Ehd0n+WLJIyXndBu1ckeYXh+b5bZA0gzvafXyaCS3iPSPUqZTsTuBW1btTYZEchJhxuJ5HMD
XZQiKVV3Vm89R777HOSi3Bv67GjtX6eY+BU95u22s2Co225X7fQgGjzLeN3q4e07KQ91pbfrxvyT
yI8LUTBL8vT8w+D8dcYZcSTo47GQODtEXnj3mZhh6fTlXd322b4O+hqsE4AEiDE3gUdnRLo14Aco
bpHTEcpdYWRNGriMmHNvYg1X21D4oRGXGpxJtpWJZ+Lb91a5KDT49mtVhpuoJ6QkaufkzURdZDmY
YsH03tS2dZEVL9tvveoowhHOyiTgp4LzJFYz39uI686VTXb1AJmzgpEhLEQakrGhQt2PfqgydunE
KK3sx80UL7Ro/NJ3BDt/aBr/Y0TTrzX5PCh4YLDOR5JaeVK7Hm5Z6NyQr3rwMtM/GV626BVLmBKa
froVgd0coaZg5NXgCZa134nzHXmHHSJi2sEcKJOzx5BwJXvnawbugxZxlEdv8fxNHiO13naPDVyj
jWM4/naKdP2O7R/7ORiDdcPy2Q1KIlhHBMzjy9EP1GkET7Rf3lC1/N3k1c6uyoYf356uaPEnGnly
6mZ2GCJOkgdFfDUSu+xI3g82B7yZm6BR9TE371gvEcV4rL7S6rAQWN7n9y/WYHA4lMPlkRb5BT0W
tlVcRRMJwmyS/Vh+Fj6l5JSzRUJtMKlUxpaZEE9E5sZi4zhkjGO8XKVTKhmprqKG87gyZv8CImcz
ZEwfLbpGRxSXwar2B731auskPZlf3cUeSSAiGrmpYCnxRHhMNACzQTwMOXVzk31gXSwePBtgsOa4
mcTEtHdNq++qILywlaP5dduHSDLt/7YwxoyWaUQmh7ZlPQ57sdPLsx53Pff3raSlT2CGbNaWncuD
0dQXk3147TnNcBakD9CEi3AXJt4BWBQwP+ZlhgJm1WZ6usT+uJv9jAlmWTz4hitIVdHmIhaatlU7
WDcu/VGZ2OqGrNr9dxglrd6tBUHsnvv4lCxdvGlAYqVzj2tq8l9zQTi9WO6uOeoA7w6xvzFqoeAv
Rh99Od6J3MxuEiuhSUZyBt4hZ/d9MzbaRRhNgOUvg5vurIgDmJZoIg9mpTfS0AmyF5n73CC440H9
g6lLSnUXdJ59cVuSyiqkMQZUFIR6o3cqx+ac5YwfEaV1azfiDok7Yzy0cGg4FulbQs3ga4TC3YXN
9ORM3U9ZVJwA4/eCqfQfhrj/8Sc3ZvePf+frT1lPbZak/V++/McT4Ewp/n35mf/zPX/+iX9sHv/X
099+y/Zv18fd03/5nfsvefMhvrq/ftOffjtX8B9XuPnoP/70Be0Eusj3Cuv1w1enyv77SpIvuXzn
f/cv/5umbYyn/2/T9mOb/e3yURV/dm3zI1+4A/7nv4XW38NvT7aNIXr8Wv4oiP7uY2wMCZn1/nBy
/9vf/sOuHf09dHBim1Dy/CBEZ/Z/7dre3yPb9mivObRkIiuI/r/s2vZiX/wnM6qLZdckAcK0Tdex
XZLH/2xvZHn0UPIbehtJ89zhmzvYQ+oS4ILeVdHgoaVQLMeWFCwA/WV2yw0SBXddFYO/LYxoVzSE
3emu+I2tyeMsdNvI9H35WpHPtobmBmydw6oNSPWf3t67P67xn33B7l98wculW44d0FVefLq26/75
0guf6pcmnt4SZ2Cvp8Qi1Und4vUg6W7xNlci4bmF17OaOxc3Aa01VPIvtUdkSaFqmkp2+dTSldvb
EecHn1nEwazZuGrFn8XxV50OYA6BJOwh7+2/X7+tGqanBbgTgqPIIYBO1RaeWIccDhnkj4uDxUZw
W0hQiWXAW/oYz+hwhAfRZRQ1AkdD/xAiebT74r2FbrNhrXCPjucx9RrvrM7n+JAzPPmv3yx7MRX/
5XO2GNJFJg7XCG3lYnP9Jxtr1wGAym2lt51CNzQUwaOTx/lxbPsnEF4aqf14NmAH/FFc1lF2MzLZ
2cTLpYxSIhD5fkvT4Dnxp9+RVqSjLLufN/ENVm/8luE7hmn3gLznk16tv4bv5G3olnirf/FS/uKf
/v7cIy6F/1n/iZW+yJnWGL0zbvMcp/8cnILW6x8GU0T7b7QkikEadACRNjOYG4q2YE+sxXDfAlVd
jNV3TrX1DdLWEP35sJsMlzMJ5Oe5ppVSbCqR5seaRO4DslBENNA8U07YllEkO91F2yEIhjPTyfRf
vC7rP/mIHBS3ABTottK3/Ss5oehCv2+xwPp1nq84Q9DcA17FU5dSi1iYaRn12RermYqLkXCXT1mN
Gco3D61rTswo+Tj6IR/2eTj8C3wBcsPlX//TDUSPN4gslyWLBcuO/vK0QUchro2tGbLo5O88oU6o
gaZjVoV4iP09kKfyRUM/DxmLbvIu/5EWcY5ZTzTHxCmtn5xCi0OTZVc3pasaVGW0b1t0nRz2rpUb
nSgdutsu9whOkOGtrxaYSea9tEsGulerGR5S+iDygedqTE4ivquTZLhRtXPx3LG7J9Rj5dlEP3lA
1ahz5KYPYrlB3AUwN0TvFIyvtRh/Vj6TbNHmlMUwRA+dR8k0WpNxSMYM0FSYZWQiITSsWvElPKR9
ljPMBzUPb53fRIyVGPAEeOEkUkxL/BzISCEJKbJOs/W7VYFzTILp3CfttKYcJdqYdAtM2ADTUsfl
VOi2zo7Kw1m7mlCHvgY6ji+A1jqHLZ/YxoO/6CUaYw5WlZ38TBQbecu/C/htTYfVOFatKzY9Go/1
rKvt3DT1nbLUB+2Gu47I1AMlyleuGDQEWSh2AxIIYPXIeipxrXQmQF4hQliwEkOSNnTm47dEWTbh
zuIxbebpoF0OjwrOQtTbOzYgolIi5+yrOrp1ouGPDwAd8KNtdvV2hFRstOwKGCrGkGvNPaUZ0jEO
MAaWRm4l4vE8khXsoj5+n3w4jIdgxf1L5vcPMpTuvp8MshMBkFc63qfEKR7mPpS7pkXCVtTEJaNa
NQ8RPcgdApp2FTuYh616fKDntZ0gm11yXLcnfMWIqnTSLoer0SN6XvQWmWDL/ZOA6kze8IsAAuKY
SBUWn/Xx+9FizcN+19diQ4LzWs8xTVFvjLaaZCqkT09zJqjUh4Fxf8NvJnt1JO0bzdhifqlZIPpR
iz3R5O9lJj78ypPruZoQqi6v02iu39+9nNCU7+aYHhPgoJl1CGoyZDFnxfdFTRSy6wcXjPQYwZbH
PSA2wBhUwobS1wcClXgZrW9sssmYzwbWToiHKKjgPm7bIPiya+CJUzg5V6Zq++8I9w7Yqlc2EhF6
254Cer8veYpXc7L1cDaiz7iVI/B0zlYAPYl3nsfx4mt8YGQn93szadvHzjN/E58WGBwQJoWBJBaU
ubCYkfrPEFw0AgtsyaTrIJosx5iBT2Z0m7qf9RXEFSiBEmLjwBydQ5txVXWHrb/Fq5nVfbdXSsjd
OJCpVAxo8wvXnXC2m8alCQ0oJoJ5+iT9Cx+svrNF8qMW1ny26JMhb5k+XOEypJPF05Rk71ObuEdD
8Z7NSaHw6vU4gWBdkcAkmAjgLMurhgRxB/lJTobLuvKGV50b4y7k3YbbQNQfyVRuP5GF5NjHzAQW
Y+fT5/f9yq97ilzYlt+fDDpA1p/lBI9Kgj6AOcDQ7KN1LLk3aMqwRvBUWJLRQajrndoOKaAECYiA
JvlyI84M6s22e8pyLjoZw898jJf/l7dBjsKsb+lt4A9j3TcnEI54A1C0sKHHx6EX9ygX5j3h4E/m
4FjnXnPkN1t1kXF6nuv2CcdmvR+HSq3JMhLb7yueF3byIMFrAS84qbHrTwSfvLiEf99mUX1rpYjs
fLz6yHX0s+l76dUP7krupCOV0SdXBhPSI+dEKzIVM125x8AeG2Rg4rGm4NnBXeWUZubDmfEKmU0d
aRW+2uEPrvf8B+UwStWJBhm5SP1uEBzzpGk9j7QhnGa0f8R2vivgFJwtz3aOqD9+4MBN2ZvHEEZ/
TZzUsrHnoO1H0Rin7/cdnGu3zZbglRqhaG7q6fSNCUFDXO8S0t3ISvSv3x9B3SyzDBHf9KqpdzrK
GE5aXb5jxBIwMkMwEd9goITmkUevRSwtGKfWwkJA9igYBuw1NG7XV280dNyjxdjOqBne22NkbA3T
uf9+k8PU+YybLuXTohYskaYjy0qDC7soiguOBfS/E0rQYDj2ZRPc2Z31kIve4SOiV4JQYJ1Q6kP2
lv2NlJKYAoXDPPHc+jrlMLoyoHmbGtAOwoygWhNPbR9ciY3cyJJ2W+MSmlWyi0khOczSDDcW0nI0
nvom0dXPvgwXPQr02zj75VkWau/KQoc356Sdt5LpRFFCVVRz8cC0Dz6nm71hzDgqH/NV3iXGzpvU
fGML+sR5bJH1Wk4YIAYq2wZplhkcLbgwD3S0h0uJc3BVLD0phFEPZR/UJ68ZHgojPdBjcW/xeyPf
h+++LwlpYEwHA21Oml9QY9UlmJ0JKJSGfFz/0SZjnkc3B3nVS2VDg88LwBJF+1T2GM0t7ZgbhaRk
Y418OTPDvTjT8Jp6mf9eZOnVBEPpuU37SwqGdFji94ZNWGSXiq1DKNLTSAcFLVvzEVhu9sLn6Gxr
mT0lITkwXjyNcEyNaq3bObwBY2FCpvthT0b+WWU0KRYl+EiW3U3V1aw+XpPvVcv7FaB+3Tm9+55p
5oy5ENe8wb+oBvGEtN862C15JWESfdiw586AUjEtmH70Ar+11Dz7gkSzF9+DxjBLca1xKZ7tiua6
XRvABup+n1ZVsY/YITYdCxxHFffi9nW071pVrxSRXmeRYSILuYeV8OL7ZEDcJ7q23vExB0caMBaP
eyvPKftv3wvovrO3V8AzbvqmGcA79Tyf/nocmDgZ83vCXPgcoxphdeVFMgDkqGhrMjqF3+5cd7hT
pTplDvrUQly+n1Vtq48+LyBvYKY+DH3OAmdsaErMR50BrCDkxFgbHvOLpK3ubSjqR4lAl5s+vGfj
2smi4a/GOl7jtCbZN+M4GlS3Uz6wUqUs5ezCwG4y4w6rLwN6ZOqsXSTy2nVNQ7Z++W4cRp66tgm5
Nj1nEddIo70ZBj8axzdIBUhvRlLdAQvHr707OjAzGbwYeXf6LrYQ2DzIVlbHRrkLb79BmT5MR/js
EOWDezh55PrybnKmXGryQm69wlFYprufRiQvNUZ3THag9ZwWfQJtTv8cyGC+j2wX7oLRtKhNsL2C
ONuNrO33lbDAgjTlbzk12c2ymifEeCke3keZerehKisYXWQifq9v3mSie53q4Iov+N2vZmtXplxb
1FvVfdi0t9Xyy/Op9vlErebG8PlX6X5DfpDhs5dLe1N4IZDkmDhAVDzDLfkx+7ivUaJTC+5jq731
B0bWEuPduhkDnBq9DeGYtIV1SI9+K1NBdqHFMJR695vtT5Py5ONkP5QDjTQAAv1DmXvtxog2bQ3L
wwmau8Rp0OkT+1cYYt12w10pZ8TPQfyiENDeFj0xhb1/k5h0DPwylQTfMk9lIMUseep+UX40RK6x
tsxW8zpD/HwqJDGNZvTQgqk81UOBBx+h/76OTFZe6720XIfxYEh5YhMyyCMUb83QO0adlWwSn3D6
yS6sY59BgybPENVU8sL0lyXEVW+mi7KrNkMDhINxcQoPCbJnJFi7XLhG0Hr3jLQxpEgJmmfiDLHs
LLE1THA+Yr1LtWuuZZNkW93PVyT55TOcILK5AUKbyVXbzLcxM/gHdzYwqXceeXkVP1zG3ryjhzzk
2NwZCiW1ee3qMF1XBFDl2LcAtZBxX6UMqQfr2JSthbuR10k7YluNhEuN3dr0OM1+PwRJ5tNvDelg
D8spgjEuRKQsg61EotOtH1VHl6SaR2RZhwpa/T6pMXmZTsGws3LE1urtYe+Gxn3V9URyhD8loR+D
lN2j08fXqTDFXW9fS4ZeILW5F9woXpnRmJ9I9U0OxFec/AnpFeE/PzO7zG70mAA6HYMj5o1VXdQ3
ODrdXYtEhp7sU992Yh8um/JQeM9ApsMD2oTyZEvw6k5J+9yvj6klHnCUvZpd96x1k9/EKYCKMvui
XvC2thieoB+b92LO3to5RT5blFeryedVbJDb+f0rPDTJq0hm83nBmWNy9JxDUBL/k/vxJ6OKAE9d
d9s6YXAZo98gCax1K3W5k8oJj2VVvM+uqU6ibyCApvG+1y2SlJGclu+uz/cRUoYBfrbcBICEwaSQ
4EVwtoVXnq298k8y8au3pswdJMzOyjBnBChWVP8c8BfEJrDgOI/9R+yp94lLSjTOL7kjOgGTK7yq
dWZ+tpar3wegp6uW9JBFUjLt4DsaW5YSvWYoHaDGS2k2kWO3G6WuUf8y8Bai/vHdx8lyItbdsLti
btl2aZ3eDqR4+WlPpWLZzsVih7x8N0W6hCOPxWQXckh4sbiJ2XIaVm0GpcRIHyodvjcKVkWHXTLO
JtzADXF3hdON65aR8I7DqE17Ghrt7Ps72UO2zvuIaZv74AFDvVX+Fq4j3Och7LdDgwM7hke9TYs+
uyFwhTOZm5QXd8CJ01gOktkiswjYq2Jut965J4S1PbhtUa3rGMYJqp27yc63bjW7m7DApRNmIlv7
3+d6XGthiUCGuY9/6jhWslG6gcUIIr4v+7nYWjN59q6mqh/HaOfa9ChGj6krkdr1yW7Sd37ZTtJe
2tmamsPrKaG8pribDOrUSFPS+ykKbZcJz2x2h9Doy03g2gSkL9WszPGQjYnEpgeR/D1evr/srWPV
12pLKNddL0C6FCY7tBf2j4xJ7kL07ihyOG/Y8VjvwLY/xI2LicvEGq59Za6klz9/F7pB8W7XiX/6
oyCVZbMdk3vS0ert/ybvPLYkt7Vt+0U8g950w6aJDGZm+epwlEoleu/59W8ypXdPFJQMjhvd25FU
IQkgAWwA3GautwhiY3J79CYCysRKuJ/hzyGDnB2de70DRSX6a5C8x7evVYrTv5i4J132kc9pjMbi
2903S0maYuHlR2f0asQP50lD5+WDnBHgrON4ArA0/pAth/zwCfGZkOR3ypVOhdySvRs0h7Tp8nu8
P+jM6XAIeH/lroELqvjEsEmt+6PoHMA1cjIiCdg98jokD/uV9dgF3S9gMG/3d9LyE+B5sITu+iDS
SId0fg5qlB3L9oM0BuVOSsFBKXi1N3/vo+Z89gN/yz5IdWU+1mXRnpMyko8IPyHHUn2Z2nh4tfS6
f41TYEBFwCdjUUuPamNy99eqJiD2wgdSEjgtFenUjJP0P55NAkt8HczlPIMfPWu5kh4VUmA2KoqE
25xy133Yj/GTP/+lTpOcTGVdRjzaiB77WocP+JYjC0OJq1VEfbo8+MCd1VraxpUmnwKkYE8Wp35s
avJTihvgWQYnEwBlOxK+RGAiLr2zjTrPGUb6tOv5giT3ayY3ybDYR1ut7lAuo9yWElEqMhDPlEzt
HkXq9rGpUe2uVfsYKtAV3yao08kIqD0jeTISK9ybufnc1dMv5Oa8Z64WcNdUn6zLMqUms+3uFMto
Tn1/8KQgPJM8xxePOsHnKNPw8Ga7mZlFe8mqQZ3hix+g1W239/Fgu97AYe7Zv/Al/qWp/I81/vZN
XgTlQQbQbuvwIt5eTe+fPd9I/0o07a4ggfxZTnx8ME5owqt6UfSOcujBqdWNTJb8NpXx7maJ6Ty3
eHvnBPkEKftt6TfdztDZwAZSYMnwoEYT/XqKGkxykz1ozcDT/Re+L3dl9mSThXyW/EF7wQePuPFk
nOOepxvrQt4OaFhtfUl9JpYy/C3Slo1Ge0el/QMeHImtYMzu3wZTJzvi6I+z0mj/mLSWQkkjmail
8pGMFiLqBilvlEnfceX0kHGC+YVCnUlJqlR8S8xzPyCsGQfVa96R0pOM9kx1HkncMBqF4gjMaVAi
UprtcjghavHy98HjtQ9ByL0/mb2bBXCUMu36O/YLIsAzAIEkpL/qAt1QXSpejMLIdkXGuPg1iUx5
Oph84je/IirZDpFHVm9Wa/HDiBR9aCDJgqwL3/E4IHZUKDtbiSg4r3JmiydkMOjtEVAbVZvFIYLD
GinZ+AUfpNHJzXa+4RyMQT2DximQlYu8zRCjLF6XtX4s55yKutD8XYE8NqmaRKpV69vbdzofLc9q
Ff0p9ziMIf15e03WvK3cgonQZidyEOJjq8iD2LSeVbl4WR79COIfqTHhOfasb+RIBTsZdAb56Z0H
IwESGQmpPldIUsUc/ARvoYl/Yo//xKSEcKjwx/+70VECBsvR0W0QZr9HRvnP/46MKpr+H0txAIZB
BzOMN9TrPwFS7T/k3epQKg1z9v7MEb5/AqQG/8rk/5Q1TZU1whX/xVkb/9EVgkOQrgECEdNU/1c4
69+iHkDYdAt9V9Ocw6YX4bJm6lJipQ4q2VVNdmqF7AlqWuNKyOf3mMp/WydKfNk6e6dXDRSCPKNL
RbJ3Ru6jVclcMyMwfBfD/M+K/C1KuvACQryPnMQh9TqwOzE8nC2ZcrBEPL1YwfT+HrL67wvMtOuL
4fEtFXBO4ehu4SkOBI3wKdeiOwp1/uJMv7/+Bgt9GAIBOEjburDkwXCNvPnLM+tPnmTum079PCXj
l+tdzLGr/8a2/uc1DCH4bUeVGZa6So0Mqel5OJ6Qrt9db3rp6efg9cUITZXWo/em6a4kyx8Nj1CY
3BUf/CD7onjew/U+lh5/7vuij56CHVyKEpQGDf84BZD24CG7ZDvlykssrNO3mOBFB8TGTQiDlu7K
xL004Np8mKAM3ak/b3uB+cUu2qc8o6g9SvfdPIazgE4hRYJyFa9Y2dLwCDYsx5IEcxR+cl+X5jaq
7c9ZQi7T9Uefl8h7S0cwYUtSRxtkj+oao/kzUNAmraV7rc0eLDJ08czfF01/vN7V0nsIptwoBHks
L6MgPuirbRiUX4teVQ/XG1+aYsGSEWvxEZgMaFxqoEHi5AbEP+UPRBf9v0/H31KHLreihS50wZBl
s6XasolU1+lVMDPhR1h726CyV2ZiYXh0wYiLMSett7DTZ3+aKwcMTQXAkq3tdEutC3ZsaIkpN5qU
PEsUGiGKgSqzUaZGeePDCyY8Z7d1FjWZz35bzuWYublPCjK3r0/u0sPPM3JhX1LrZQZJz/4z6NrI
2vfUaOBo7MnJ3l3vYGGXE1NwLE7oZJCa0vWU6IgRP+B/JF9iQNPPidMbOxHsuM0pMCAuVbp1m/9I
WsrdY/WAcDwfv2gortjBPJ/v2DO3ht+Gylf9KSceb7thNj04cQUXSxsPPlWKlBsfwPU/Xh+xpSkR
jDlrqqbMC7twKbuQP+HMIKYWe5+uN75kaYIxtxNADSkdClc2KZKH7FV963oqvGI+NddWrLbQiSaY
c6n13NjwJLmNfNChw1apc5YdFP2smaDZPlH7R8H9N0MB+I6LICeVYRh+meB5wGhDAQDck7bnnHRo
86MmHRX9gSobcrg/ti2fJp3Gd9ghzT4BJeNTAeztoTeDHxKa7NHw0bRee3XlfiFIDfzP6a8JG4dT
hmZBNWju9mUw56t/7dQ3bv0RQCWg4sp4IEq68/2aQEGeoS6ZhfqKYS6NobCraP3QTdTWWK6fp9bW
Gh2yj0JqMg3A6StWs7DQNGFn0byyC6iQs10bEgV67T9sz/54fZktNT2/1cW2ovWBVxWlbuK7c4Kj
UTvOsQXFuDIvS2Mz93rRej5qaqkpg+qWkEtMLzkp+fjZV739bQ8v7CaZaaF2LUe5a1J9OOswN84X
ihXL2w5rTdhHbAh+ZVUqltunyj4K22e0xG4cGGHrAHGTlfjGLBcxS3uf+sHwOYgkYx+XU/znbYMj
bCCmZBeeVtW261PnRM5BGA3jn7KS6fbpegcLk6sKm4fMxzcJd17mNuo0wiBHMzwpu+xQtmT23NaF
YNaU6nUF+hqqWyE1GvnVfUdyCxJkL9ebXzjy5szcy+UJzicJfKkkXUltvo4V5Yk28tp98WDa5sob
LNjXWy7nhQUkJGtlI6UnbiuDBc8VUlJ1mbqd6y+wNAXz7xetUyunI+1C651c3TlQqikW+EAVzm0H
nCqYr9eyOBvfsNysqElq0wMZ/7IeKtWH64+/NP6C/WoNQkp+XFhuVBvIXBYh5Rh672wNMwyfUYuu
Vwx5aZhEQ9aVDjJC5Lh6XXyJ4KLIYfxodcnT9ddYmmPBmJWsNuIgqagy0xTpexY2lHinONxua12w
YxJXuG9rnC92DP1azb8XarAyvwvjoggWDLAvJbiX2i4cKp9SsHHiBhB1XxSla/c3Pf2bhtHFCiWE
39rZpCHFRxaUQ+kXZMx7Sq68ZuWytzD4imDDhgxahMiqwYczuGEkJaEwdubdbU8vHLx4RCHX6hGO
7t7NiHaC8AcMf1vbgu1mGsJSnlWbbpEA5w6IQPDgztfbGhcsV0eJVAsbWXHrGdA2aHP4Jq/+kf1b
/ApcGnPBbsEuBzCYO8VNksJ+gqZ/yGo/XNmUlxalYKxapwCtJLfFNdFO2gC07baFhlBDDQtme9vo
CAabBYNqAUkzXRKrAKhOuURGUJ09X2996QUEg4VNp8cVrG2wAt2rmapU9JAtpFTVynazsGuKsl+Q
C6I+iXBXlEVDqMomzSw4yaMNzMiOblucsnDwdp2hO7lfci3MCLQdPNJ4f3p5QcLaTWMkC1ZLHQoc
eHTR3Nqv2kej7tWDZ2bZc9hBRrmtC8F2ZX90HLD1qZtY2mOkkaOdODYCOu1f19tfMAJZsF9gmLbi
kKns+pkVHcjlAp/skeJ8vXV1XovvfMTKggV7DiweybYStxzvCw09Vz66bPhxJLj1m4iyPT6ezHTY
8DdUCPP2vsvk88AfKKFrEEeH47IjhevOisFfhuF9Wq+5meY5eu/JBOtXIgpbfJwFbgwNz6vjfQwA
EI29wvCQ1J321wdgwYpkYRuQzMKwEKtPXPIogOpBPd8QWFg5U5caFzYABURD6gObcS1yYRKN1FzA
TFM6rVjo0tIQdgBqe9MatOw0n0mfoCQocPXNaHd9YN5v3HCEQzu2q0iuINm5g05qEG7p8WjNyKfb
WhcMv07smBit7RHaLbwdZC7vzkoHZ+U8fX/pUPj2+33Vak1lVMJwclPLrreUlwB77JzvDjp7qACg
UUfy4FqN0fzE/16mhiPaf0DtS0kGjlt1JsxMh5QiwP/tMU/UnnQOCI8o5aZ3sJmtlbdbmhlhR+hB
uumDZVHxMpb9yYsn/ZNTG9mv22Zm7vXiJuXYuZRAVIr5WHFIsPeaj3JUrzz5+/ZgOIJJtz7Fi1mN
g0HuIS/msYHgmV2mZ7+H03P98ZXZcN+bD8Ggg64lrQRItltA0kv7+hPp039KXg/vl/zkL+iQV/mE
KEB5D0x9X7Y3Dptg6lPdK2YEt88l48woYFyQMAQeIy2C/fUXm+3uvfcSjF02pr7VwCO5atur50Jz
5MdWxSubgw/aSRYus2hELy8jFh9nY7Wyg71/CUCGVlgNY+kVuq5GbgMVcVcgdkh+9Vc/QFwHd+pt
m4E9m9bFkpMUO+51rY3d0SflxEAzZ9s1kNGuD9yCudjCZiAHeg03XbJcsIfpNxgaBKYMXGf9ysQs
tS9sAJXnqbFHcpKbQs4Bk3qnOdWKBOtS07MdXQxMXKJXJA+kVfko77WB/mtAt/G2URHMPJWC0gfS
Pbl6UpInjnoK9TVrvkplXpTvLFZbMPRgkgZdQeABa/jMzQF4+jMK8iSxPTcxBQpAP5L256pbdmmY
BJOHWaaovUZVBspN4LZrFcZ2SfnKbSMlWDY0hK7gDIT0KU/Zpg9J2U+twl9ZnQtmbQtmHU5TNuAI
jVxOWePZUeJpM0k2FRFRd1CsCsGBxKQmr/SAVxv9yia5cD5aglXbvlpTyG+G7lgQZFYlEtLJrVPv
C5OUeooarg/cgrfcsAS7LiArlD5lzm5ro6ymGm3/MleY/dF2CiQZypfHoicZ1zzOJ0yl5U9KKB2v
972wJN60tS8sR5FbapfqUToPfvmEzi4hMnPlQj4b37/Wtukowtq2NXg6Zlw4py6z9V1vy+qDOpkk
J+XUYF1/enUeoff6EFa0QWpVahESPjUZUEqLXPFpgOv4FMtHYKqb3opRHn8i+zomtIWaj/YHOLyt
BzK9SF29JMd3crYmf1dL+SEcDgpQKZ/q80R7kfo5T3mXZ99miZPrz/vmBXnveQUbIeuiDcj6d05T
/nEsKR47z4/JhQhqFpliPTheg6qh4Ms4Qpel9hdNdio1fVRk9c38fM7rypPMI/Tekwj25EdKCBtd
ck6aHd/zKHNFrz69JP201fUvMZBc9H4UfwIvZ4Fwq1dGQF3oV/xaboOhikdusKc4SojOnBP5qKDL
EfN+yQC1UOHrPMFnDYou3Dv+jFGJQTeZhzp/CsvhHIKbhptCncATzOR9rCAS9XVlTN41Bqp1RTv0
h16RJsU5wfMbyR7CR7BBDGsLP3CXIDhlJCiyH7KMQg6tPxgahbQkgzov17tf6l04f1HOyQD7MTIU
zFNhpEEiCyzYTddbX1p6snD82rEyZSTrOyez/pGPP2D0bWfQYw0z9tAYxYlKnKzzNl32q7GfcNvt
CjQOoowY6gGX5MpBrc0L/Z1lJ36lS0rpaxTHOCdCZkccYuAvjo4zAd9CCy/4kiuo4cTnNEUQpaKA
e2oo+TtUBtRopH2S4+idnO47c6/EX4e5esb7cygPYUlSeGcfYxbvvIhA7JIWMS+R9YW7NDvz7xcb
ZThqNdF43zpJVn7nFNzDIxvE5vXJWWpc2Cprm0ryOPSB0BocAiM58P6aw3dhFxa/24cgJN0YaZ/T
0IBvclLrrLT1k1l3K4fX0qMLO1qhBMowzRzDuP7c6NQa5d3rbYMi7FBpjfCTFYUQEkO0uR0UE2R9
zSf4/rkB6eL32UydSVVsyrhOWnMckFk0A1SwxqfSo4qtAyYiHa6/w1I/wo4yeGhyygqjbzTOdxlM
4s60rXOSJE+yTNWF2cPcUqkuvN7b+3Nhi5/zaD4FRM1S82SGEUR20nfRG0nWXGBLrQsbSJtSfKv5
hg0TICkSMoGnrCVfpGqLm5aS7cxL+MLEPLVO+0rVrBPoXEBqno570KYi4/rgzI/5752HHNbfW++L
zDECZTRP8A1+Dp72VA3FF40DrvC9ldleGiHBjLPcKU1FdYwTiOny0Oo6CfgBEgDXX+B9S0Yd5PcX
iKlEoLrON04IF31I7OwDdVq7UDJuCT6RfysY8uAoeRCjC3QKU3LQpeZO8VB/HKav159+aWwEa5ba
abQMSefp8yFELZYaPjCra1m/C63/6/Pb8c3UrkMevjN/dSQXb3Ty0W96cvGrm8s5WBg88KdQp1KY
DNDorskaaWXRLyxL8aubSoUKbXDWTCj5ZX3vKyNChwgIgWJ1jGw494UMZu76myysIFuwYM2CjNU7
iXEaKIhHhwccSb7S9NIECLaLlhfVUvjDTvCRwF12TQX4Nrlt5dtzp5cbQ112suR4KnrT+Qm0qAvV
+egb5S2RCdMWP8LDUM2baqTauwazMjrth5RuFM+/xftM84Ld2iG0eJIotRNlxgYkzuxJayLzxqER
rJbRDmWYN+qpoGxdrdu9N+kHvVrLD1yaVsFqG1x0tVGM6qmbILRX+n2AqNJNi1H8tq710AFnH2gn
ozBJQNNS2EFTke6nmFSx610sPL34XV2qYZY0uqSe0rK4n5T6YX1TWDAlS7is5+g6ysgKg4zymkeU
AF7JfIIDHqzsOXMz7xxWlmCpCoe4M3SjcqrH8XNsBI+ZTq2qUt71tr+XEn3lOr40QILVykZYFIWi
jCe9GPXtEMoBYt3wn68P/9JLzL1emK2kFaqkI0pwGr38JSuQlxujpwCheGNq7zPUaa53szQVwqlb
l6WW6AjVYb4dDJ+Jau2iRWKgMKm0ut7F+x4armiCDRvAN4K2UKeTMo6kicNmDqz7YmiRumjiLcSz
50ItXisPAjYZP3Cynq93vDRBgnlTpwqhwi6nU6BE4Uc7Mkd1Q7W+nu9ua1+w7yk0EzJOx+E0Rs6H
YZSOpdmsrK2F2TeFKzYkEp/4jtGf8pry+Vy/j73sM7SdkFL9HJWw9tZjTeQsymSbVkpOTw6pRI1d
c/UqzD/LRFVu26rM+RUvFvIcOoyBsjBKqAFtpMZxnWJEclZ5vT4LCyvYFKx9onC6mvi+PKEtgqCl
nCOmDp7rTgvU5O56FwsLyRQsXUIVzbFJtABx1+h8NlfdbkhQ5bqtddHSZQlAyCgDusqt+JMy6MTH
TcmybztBxYoxL4hLA62N/tQ4Un0P00V/NKGNrBj30tAItu1MrR7oRsHQGADWYN/KVrxiXksTK5iv
XtV5koPLpZIUaeKMUpl8VP7QrPa2O7spmC9ySNGQ+slwMn3HHRXpmeJj1O6HtQvjwtCIdWJALUm4
bdPh1MEIOIQd8iSjycfr9VWzMDpiiVgqO4pdxHZ3Mu1sV4XQVVB07iFnXm9+6eEFq+1KzUHyuu1O
ATWQ+FYzUHk+5ePXW59t850T2hBs1qQQHf1muToNRo0koPwE2f0U5aMbBOX3610sjY9gs6puIAE2
DfUJcSUfUWYZflYIu8pTVi6+SyM0/36xr3Wl3gxwl6qTLuU+cUr7BVW1tYSRpcaFY7m09NSO5Lw+
xW37h6QgSWqbq9HrpcYFm5WcTiasSuNl1v2AI4cWZNCthHKXhl0w2oRcPeQjovqE8NSpj0oOrGZi
6yeh6Pq8zifge0tHsNpEH0nL9vwaq7LkrY5MrVnrr4rnPIdyftKt9BAZQbdJJO3leocLoyVWiY1Q
Cvyq442cyUK/UYNMVaEieJudiUViQ5xXrdll1QlFvGdTV34qdrfy4AvuszdM8cUCnUodMLzqVycv
7Xag4+9aQ9/JZX3UMDZNhqdQFbfZsy7YM645Tnk7rU5yFZ0yH0YUuBR4f9/UqP9y2zQI9oz3vYr7
hi5UK3iSos4t4+G2rVQsFmsNJBEcNeTpA5KDmgFGJDCjGJyyLh9ue3rBnpNRR+xASopTpBjJB7UI
EeMmYLIy/EtLVDDoAWh7YvhScWpH5dXPhrtG6r/d9uCCPesUpEAI8YuT5uBVpxQIWBR2sPLgC7uF
LhjzNBUlkSziJ3UVfB8C9CkVefjo5MGKCSycM2JJmOU5TjaNYX5yLP8UI4tMjNYcvDtJXvNALQy9
WKvFXhMTkh2yk06M44SOcf0oK6Ccr4/+wvhowilc9FPc6kVfnAIbgpVVoGxYSt+1brxtdsVarDiI
jRJZgOyUIL8HAWZCpsPq4htHXzBZr0/yzh/U8tSDOwq1bGcYJ2sMH6fyNqvS5km52OFQ71EjwjMZ
XtcgrvajmdbmnYH+7JpTfSHiZmuC3VqxQzWW0tAD3MvERkrNO4xJsG3Grx21cXr8YEif5fpnCUXG
iyo4O/kmh/QGwQNFPWCpCC4hzt4M91XQb1mBmiZvTAi6/Ec6JXXN8IN/kvzowU5fGRd9LRy7tHKE
LUE10imC5J+crEri6SzEuDEBRODjFdOdl+A75/DbiF2MvTdOiTJJTnoqleqQlx7wluGgGuU9ctDb
0FFu83xrwg5h+vJUhk2eEjlstbu2NhBdmZyV9bOwPYhFX8YYOhSkNCkbPzesNjfvox5xP9P7ZssU
wF634YWBesu+uBgotma7yBGEOklt+ktTIqBckP8d7CAxtZiaAHltSt7PSjTtf5WADUWQmladnaTh
jITDg1WoG9B282JLjc+6M+z77EUzcyKks6xAf+MwzsN78YZDUdlONMTZafRTwrtK5JuHGOWi5leJ
cnjxcxrgCF0fzIUZe0PVX3QVOR7xQD+2kAToPlqZ9+LksH6U6klF027lhrmwpSvCtmXJk14Eho9o
dwNlvKqpf49846YqNxOm/u+D1aShXJVmOz4C4sDX0uf6vs7Nu94rbvusFTOHKkOKkpoC+EcIcd9A
plG8P56MrFk5kpZGR9hYIiBPQQZWFN63uQdJB5ITTNP12V1qW7hsKJNvm2Zmq49VVZZ7YG3xwWG5
rrS+YIhvaYQXa6dDe0qZnFF9LFrlibL9P6oQ2fC8Q3lC/lxpwx/XX2Jh5xVzdKLM9DItN9XHcAb/
VUX/CMKtRA1yzW8h6DL8Ux+OmQsLVG4Vgw8rjj0g/pv50CCzBiFNBE+2WmlvjfSp1z6rWnTsdOUY
yqgBjlADOKGSHIXV8fNN7ynWUwaqFY0KOt2nWpL2XuR8NaIKVc/g523Na7/bSapPQ6lEzvgYpw9J
qb1WAwJ2Xb6WNLKwGN4yrC4WQ6jZnebF0vhYV/ZDrKf5PgTNfYRD8YkqPCCZJdpi199kqSthVTtT
3HetEk2PcAniMTk1bXZAW2Azyn8ovv7reicLq04VzslW90piZfH0aBadedQyX36SOj05+Goe32j5
8xf5xZDJ+aB745hOj3UN4XtI+uRYW3q0cllcsv35K/aidbP3JO64zfho+IX+2CeoFI6B2q64JZZa
n+fmonWiTbZdpIbxKOHuBqNRIGEK7nl3ffDfbd0yxHiWNUH8G1HhdMOhyDeIuHbb0i5vyr2gdeF4
VaooDvxJHhDTHL/6fg+FEK526Th7bWg+Xn+Dd5cPfQhbShFIU+jBF5zT1+u9qo3aViEjfzu1VPxd
7+JddwRdzIN3MQVBQWbxpCiKWxhBe190IIenCinYMUqnA8yJCMUVb9gRC5dvOQnpUdhCHMkY9bKW
Jxcs8aNqFl8VtXSd8ca8eTGspeqZ0slF17iVOjafPVJAK6uvVyZkabTETSMxW1u3ysbNW6Xea4Vk
7kjTaJGmiOBb912JmyuDMBnl+afr87O0iIUdpBpyNR0Nq3YDOw/vQp+IiiL1wS3eUssQA1oBESDJ
wvkEmM1vgx0+FvNbWxTNmljRwtOLXjpf1VDqdhrpbBSowduTdKqSaOWkW2hbDJGhpmp4TZVXrk4B
SbJBFzRrd3OCtrZiGgvWJ4bIHEcrfNjC9lktjYNBcok54TcN/d1NMytGyDTEuacA9pE7KKiMxFYn
70rUXVce/t3jjZkVto4oRo/YTxX77EifwuneMJJ9rnyQutceydLrL/DurZ8u5om52DrMXFd6BEPt
8xS1LTL2z07R7IZZtjprV/ywC/YmRslQi3K4u2RMgZyerER9QQ/rXAP13jS5c9+hEL4ZPN29/j5L
C0r9/X30zMPnpWnSWTIQo62B8mZreL+lpoV9I9NQuO4ptjgHnfYwWONrUln7255a2CDC1kMHBELB
ea7UzSnSRJNnZYIXDEAMlUl8yvZtNUnntA73shke4Ln/KpT8cNOTi7EyOTK7IA9kBkUytG0QWNKm
SQEVX299wQCM+feL1UkSWmiitSed63B6mjVCp0lGhDff6r3/DY3glR10wQjEmJnRIuVr1a10Vgq1
34xVg2aBdEQ+BdGXxFz5vl5YPiJYseuc0M9HXTrnUv9JkkPUWvyV03ip6fn3i2FS/cjrRmq2zqWd
U7No3EdptuLGXFo+wkFvtrXCZyNPXY8AltuPSvO5lpOVIVmaXsFYO6V1jM6ei3yc5KBJ8Sa1cMU2
UPfvi/rG48sQzLazjWqcPGxLbfSXrjJ3ttWsXbwWRkcMMRlOOaYdOZfnXDdAevcI4bLl6Ojj3LT+
xThTQuZL0tdMLDTI16mdHpBFRuQZbHzdH/0Ozerr/SwsIDHIBPPcj1GElM54TrYcOrt5/V9vemmI
5t8v1qbpVVWsRo5zJm0MdXojkvc4C76VRhnetgWJMaY41cqyDXtWUT7cmYa0M9u1BJulcRFWfw2U
PZTQfTs3b4Ll0jZz1Fs+XS1DhA+qk6QiuMpTz1v+mP2ZcEvncC/Sh4l6kutjv/T4wtLv495vK6+T
zmOUI5A2L01bXUOtLtWIihEmPfaNpusth5NlePEGZSd5m0Br9m3a3RnG8OJb7RlWeryp+pVPzYX9
Qow5lT7QpzyNSlfL6o95hqB6q33SLaRSqlHfOUG+vz5uC+eBGHlCHrlvLGOqXKWGsRtpwQgnPaqp
wPOzp6ZZ2VoX7kViBKqumtophrRyA8t8dNTkV41Si97ID+lQH+0mfO37ZuWFlrqaX/TCCJH45lKh
m4VLssk57NSdGVbbBB1Nv26QWQzOkV6tnEVLYyfYuxH2ytSFVuHGsf7sZ8mLQ5FW5leo+CX9Sh9L
60A47/LY84ZYHQvXMfx8R3T8k2KOPZLafX7wud60srlWCb1gQmKUKpFVrZ/SgCWH+uFLEyOIBa84
l26kdIie07KDcF2WTuVKVflzGsGiKAiV3Wgvwvla5EiT6XpZuDrSsV+rEXR/rqFhZugPUutMJ9M0
2ROu28zSEhP2Go+MoFHumBMtD9O7JG5lAPxD+0QC9bAbI7M5GA2xynSqbgNjoWn9+6JOi1jyJ5Dk
LuU5yK6GUhXZm0SznLXUi4W5F2NYoT12FD9KnO6G/yU0En/rIHl725Erxq5CKyqRJC0zVzFy4yGy
DOVUUOe44lAUNKD/P+jUEONVFnIT2jR5WLvzZchenFi9G4nQW4gKpuYfcDRK5QPQVV8yoAOV37mz
79Q03Lf6ByP2Nnr3Y77vIZ+xianHVI37JJA+mtR+WLIkb83AfFj9PFwaZWFvKorYwAfg+244V7j6
0NNeJ1y6KwkoC1uF6NBXTd+TPGfq3MZnccieW0nxsW6zz6NmkaUTfbq++hd2PdFj70OLTjU1Qs1Y
DVF6UV6lqf/QOfFjbYbfr3exNE7CXaTPmkjOUgSTEc5EXYmiMRZ79sdtjQs7RVOpvV5Gae3KfvvT
k9VnJUlufG5hY2hbHDBQdmuXvLvwxXbGcc90W7vrD740v8ImkNeUKAWS3eH8qquNJqd6sQn7Kdmr
XmqDrs8b5Ow6/cv13hbmQAQh5oWSjNWMkihsJNxSPRwRSUFr5Xrr8xH5r7g/Bj9vrRentKJIaoO2
1egCd/1Y6fFLW0bb1mz/vN78whoVCYhIIlUGaV5w4LLoaDXp42zwA4JgStA7K9PxFmt97x0Eaybn
BfXbLgzcxHMdB8HsQNoH3s8wvY8ybTfFCvql5maQvoaNtvWyftfAqjZXP7KX3lG4fTSp6nRdD4Ux
0ttnS2r2RWg+q4H91azj277JxCjzQEKeHw2Scy7V8dBXw2vUp0c9jB6aBJizfau7SQw2N+GEvnEB
aDsIWWtjA3Y7dJIb/aJveQ4Xa23QxqhuqqxxJ9NG+q140bt61yk3OvDf6lUums989DozksvdoBqS
rR8WaOKm3tpn2YKhiHFgTTe4ZJpTBjmxfKaI7bMzoeeZ9C83GYqIW0AlEM29iKNZ7s1fRab4sAY4
N+u6qI+5terdXdhMRLah4QyG6Y1S5qaeJt/1vR8gFOr7Kz6tpdYFQ8wUs4c770WumXXc8dEQ7NI0
O14foaXGBTOLkq4Gm1hEbmyZ2jGUbGOTBsYaZWyp9fn3i8WT1igX9KiXurKe24fK6ZKjWnSfrj/6
0toRjtE0z+0gy5uQk650JbTWp65DA2xa2R2Wnl04SAvDsKEGyiG01gTpW/3bJJX9yvnwlibzzuYq
C0cpAP6kgicRus1oblN0/ULzTtX1nWSHOyOIdlMxIKKt7Z38c5OaGxPQc1reD8pX/L7768P3VqP4
3jMIBy7qqZAirQ70UJ1tkvI+Gg6a95z15PDxh+6clTO1RQufm/xp9Psz8YW7DNhuJwHT8JztlP6k
Jm6rhk8z8UaJ201rffCbD1kTHNTS2mjIesYoR8aHtmqOTYTy5te+/1Z5L0P6Lcw+2BTB0DSdjcrX
ic9zepPMehsoE7qriBjzheNA4B1RileDPcTAQ1V5r1pcbnFOPExesgOQEiXlBkBHM8Qbvy5cXmJ0
0I1UHzzpr6FzKSxttHZbqsGu00H0BRUydod2vEf18YkcqSepGo5Qqz4BIZkfuvJXK/rev9DoIgHC
ScNUknUWkB5UR+SC8YnWYH9GIDhfGlnbjPkPiYRJnpjJn5Jmo43FRlV+9s20yb12o/lrTsH3LUV3
hOuIVYexpIV56ObkV2/I5EHGG8rrtkVSZ2VFL73s/PuFpddagfiBJgdw24dH34OYFQ3TJrC1kxdZ
UH7WSFZLryJshq3ZWJAFSt+Nx5Kwk5ZU6O6ROGoV6cqbLPUw/37xJnKNqhjaib7b6ayFuAs/2IMf
YILO5+uG9/7GoouYCBCnCF4avELoaMmdH5bRLnEKfXe99aXHF3bFMg9aaSL/4dw5LKfJiONdZwT+
Lo7rtfjH+1czXcREWKmUj1Jac5/Jh2Mbh+fekE5J3D9Zprq//hZLXQj7o+TXE5VnuXM2PfkuA/Gm
WN1DkKb7oqtfr3exNFDC9tehDNMVdWifR82r9lrwyJ6j3Eme2t22kERihI4kZ6yMpF6aOltg3b+o
8fgB7c+V82nh+UVoRNHWQempvnWO0z5Htbuz53gXe5l1kx9IF7kR5Lo4eo6u7Fnqxmb7/zi7kmW5
VSX4RYpAoHGrHs7YuraP543C9r3WhADNSF//st/qGB9aEdr2AjVQVRRFVmberL8gAn8/uSEYZsZH
0Xs/86HMNj5mcQqTOEJ5AoyWfR2kHjS/v49lX0O1EnYWb2yGpcbtRddlfOXWUhGwshSVB1n1+Awc
yg/o1D+Rmv5uVvkg8LQEXtrsAjHw01jHv2+bmMWK/2KVKPrKmQfNUrz/fypL5yEcnAOeye575W0k
hzH+/t+HOAjk/5wWxTNqBY4fmkLu+OCw4McAtWy1Lg9tLs69s0IVLIy+RHPX7fNMk2ti7EkFH6nn
dO7jXyRe7qJAFtCr7d6XLdtyf5ttG+6/rnVGZHTNOeboqdPgJg4CKBU7G8ZmG95w/TauhDfl7pz6
C4n/CZdK8GMpCoCjeT5AUvr27ttMzuSfWNooQoHbG9KJ1QdZr2e1ZHcZFFYLOT412fxUa/UyFJDA
COeX29+0uJHJRzE2OeFry4aUOUjqGFv/ixeyz5pNAF9bZwOooumQ8hIUixWgARXz36MF8wCN+vO+
/3/1pFde2lYTm6AYOqRzM9yvo/NhzMaNeG/JUEz0nu+0udJCD+kCboArWRaC210V0TOn3jtg+z7e
noHFtv5C8LHI013MhzQX4hw08VcooL0Pyi06hbeL854J1yv7adBZGPfpVM8fpor/SwN+juvlvlD8
nlJcJOJmY8FsM6F/7gXoNkeQEoR9OjDv0yi7B4KennBqNqqJlsgVGj5eIySpRmZ92ghXo6envh5i
S3yYeRac5mL8D0dC9qSD0D8IF3wFu7bHxBC0PJ9iQtYhFSt/BEsIO+bB3B76kn/b9wEjtizEGWbw
QqgUL/4PThyPECGgaG5a+b4ZmCA+Z66WDvdSlaqMim90HecUOuggNfRLseHptihizAHCVwGYcKM+
vdK3J6HPysStl3DjKLZsvIlyXMF1PE+l36ddiEuu2x3zdj10gb8moRTP8VLzwzT2pxbiWLe3xDId
E5qIZuG6asJapm6RQd5e6SqJhnpLqs02HePm4/n9irBbybRd7jOUkZeRH69ckrq9Z+4lYjLplo0n
EItHmhhF0EEOne+WMi0lParxR4jdWcJ9r3CeiVEc46bxhwGj1yLPk8ypJXZF5xuR3RK4THhi7FOv
HSot0mJg/r9ez8d/aTQvl2bK119uKMDLzxz1tW9XvXXtte27kRuN8ViAr4eKaxZBQQGfy0GdcjGx
LW1UywdM0JBia1SX3tyl4AOtwkRKQcdLMDtB9HWf5RoheI16srCWiXToiyc4RSoisgte6QVG+MVz
aD8BpyrSDtfd36OHRvSElGT4su+fGyGE6pxxB1qr6aRq9DqyTovfLhS/N84my8qbWEh3HTNIVswy
9fkkPzsqC1CWaugGKsFiqyYUkjVtHxdu3qR+Ts8l+tsX3V5yaMlEHb0rMj+JomEjmts+ZUSPteVo
WFbViOjxHdKun6v4HaJVkq3voyI6iIruS3lNYOQKuTWH1/gOwpLu+3OJXiixbFH/2rbjGrBepW1a
kNHr5nJMoUrXJgLMi5Du2zovLFHPv3701eAVenJnKjLknU4d/qoCrt8tnZvicvrxtq3aPmDEiSiH
4h0lcIUSKjEJddrj6DqXYPUf9o1veHEwRHmJx0WR9l0ZJ87cT8kQEPdBFCTcwIdc8+M3roEmvBDk
FYz23dqlushYEldjlJABXPYJoELOqYs6tQ+E6ZkAw4Wh+2HOZ5X6nfzt+/033YBme9dCeYYZybFY
orBa+9Sn1Xnp+095q+7LrNrwNYuVmvDCqPGbsVobDD9VH+Opu/P9fVgpzzNMyOdyxcN4jQBdOeFh
0tPX3ImOOpsbEBLU9/uWx7CjohomtNCXbbp05LkM6g8zwlLnRlvtfrYLq2ecCeuYr4XD8hbHTd4n
9VW6Umbz57mXB5G70KCloG7X7X9+mB8EWEuS2/Oy7YtxVgCfN0B10lFp6eX5ktRg38oPfMHtY9/C
mZiOJowd9KwPLUplJBVSvgAl/qKcecO/Lf+fGpvP2NSsxcK71PPj0xjUT1yKf28vjSU0mR2YoeNn
md/LFpWKInruewDK3CwqLoxlWw5tOYFMKOba6zYr26ZNm7DNj8TR7FDHvjzWTJVfJw8XsbyK58dq
JmDOvz0ry1XcRGV21RQRDyiPlDbajb+Qgs31YRqGlgjwwtPZ/SxlRx1+WnwWyi2mbMtamijNkYZy
UZqqNPPjh2rgZ79x7zvdf749KYsVmDQhYJufWOGoNgULvlYPw1QuYkALRVeqaCM+2j5hBAAauMK/
ioGnuQyaF0KL+YGu0y6WutD7v2T463M2EnPWRWubVlXuxqc20k50N0qksxvXF8shZTKRECld1des
TSnaJ7lu7tyeZGiQiRAkm/Lbvm0wnLF1aDNGNW1TUjrOl1FLLwW2dKvcatsBI0IGIQBJkE3oUwbG
0YTk/QkUoHJje20GasTBOYJAyzC6bTpV8pFo+oGK9o6HzkbBxfLfTRDkOjnLSoelTTmoOI8hQcLP
wLuycb+zjX4NL6+shwT+WLRCt2lQ+T1o8PyH0JEblwnLwpgQSEjHNlM2ZS3uvQU9ZiHkcKOrIOKS
UXK3y2xM1WbKuUegLN6mRYtWkDudRyJ+DJto2Kqb2+Zw/f3V+gSAadXoma9TVARSFTRPPOILKLQg
iLFvBqZprq5EOQ3uu5D1Uk4xqFT6fT5l9s3XOpCZHOM2dXB5fgy9zE0cEBu87PrjJhSvm0cNaHaO
qgbTZdIMQ3GoZLhhOhazNJF42VhA0qlGUSMWsoasS1wcSmczZFo21QTiFb4eOgB9uhTPPMs3Lnqc
yi2IVn8N8yo+3l6e+O3U3mRzEbFibq+uAY3nz0BkiwMZou9O23+CRMzT2IJRFOTHnOw8x0xmlz6v
NevRCpjWWXcGTdR3WUw/b0/FthnX31/5QC6LaOoDBLi17o9RLM/AK+5L8UyMXZ5DgVeCqy9t2xK9
FyGjBx8i9Wmj150OZgLt2jCCCphWCkAY57Hn+q7r1o2biSUHM0F2rGiEignWXK+oHrrgAzrNTcjv
oNEYHSml46HKMI+wHbuN9bKcxWa3gufLoqg5/CKH4kaC99D3wzL7SS6rYzvsa1bxTHQf7+pSzw6y
11jzM6gSQNBZlS8zgeQOn9zEdcVD5MxfbxuXxRdNrB9qfV5ZZA2qvF34L9okqgQqzxCXCsjGklms
10T5zTLPFoK2kbRgaj4XofyvqFCrvv3vbYNf9+mVa6CvzmlpPcq0dwHTFxNtz7JX4nh7dNvaGIfP
Sho+zj0q4CzTJ1yG7pWofvZ82ldL/Eu5GHlLXOuJp81U9s/I3INDOHvDRjXO9ueNjC5XmZ7RqSqR
t/jH3uPPypfvIXKwEZQsnkCMpHotICvhRdfhe3keA/69Ksk/PIrcw1jVOxfIOJvbeWgz8G3LlPbl
UcTDc6PbjcqPzXCMpJFJEjpzicAnh74GhtB5F2Vyi7Ts7cGZCWHruzmLG0ZEKl3RnUK1onFmQivJ
bau0jX6Nhq9sHgJxSvk16m46Er+RBNyLdp8wLzN1ihq/mrjWi0rDeHXPJGPAKUZqq9r2tkUyU2i4
dOYgBq8xHhZGJ4l5fi15queSdZ9uL8zb4xPzpb1AiU1Rwcll7KL6oB3dgeiCpF21BRJ7e+WJyZYD
DSQwWvrZelELyPCSWS76aRh19vH2/7cNf53Xq42FakUWeTMhF39UXnXq256NSTi2W7ga2/jX31+N
zyWAxGIFe1PeF3F/VOiRWu5LFejhuG8CRsiRq1ewMc6Wi+d2qj8MpC35XS5F1uy6bpDACDrCC6I5
d8V6mXz+a2TFj1ZvdZpbFsd82AETx4xbfL9emr5ljzFYDE+jw/TGythM0/jj7eCCK1/H66USAq05
Q0APDI8Y94VYx41PWCZgAgPw6j8osGetF9RSy8MMUNMBYrL/3d7Z/yeEf1fKSWjESzHF8QL1dFyR
fG++9FkF7j+5iKOeg/4+IkQf0Ino4mIWtWCKV3i57+rgaRxplyfACy/H0WdFvisCQlbgT0MmTe7l
JQ3XS5THXZUMMyjGK4D7H25P1rKS5sO3Wqe2RMa1Xmo3qtx7SHt73iHw5mpfyYiYWARvvFKPSq0v
lTchUM1z84SC3r53e2Iy/uS0K/qJK3Lhfntuqfe9VUBR316at2lAQ6gY/bn0uasHqWrEELxYuQee
60vphacSWnZXmEtBvD5BsepxDrOXvHYueaUOsbPV9mLbGCNAzo4bqnBi62Uogmk6qjjXJK0CRbc0
Ey1uar62O4WDItUCH3Lc+hm9I/fcK2UCHpSNdNU2vhEg42UdijKW64XX6+8GsN9Se7/7aBelMzbH
cFJOVq58WuDv53ELuXjZnStari90iLcERSwzMF+Qx2wSSmVqvaBdaj17kEU5j5w6p2lY/rttYpZN
Nl+RUaelsm3xhawd+Kl2GpXUudgq29v+f/in/ZIGuset16yXEc1x5yruvMTrxHRoRuA2bk/g7cwY
EhZ/fmKeGkl7DgZ5CEjqo4ZobhFS/zDK8QLu4n0noUmms7CibGTR6Eut+/rQs9K9H4Cp2ZUdE/Pt
mDhdkxHN9QV7cWnh8kft9cPG+tg22HACTnMn7tdovlCnyN8PYLS4Gwq15WK20Y2T1hEkWwoeQDK0
087PlYnsC3r8nY34ZxvduJFIP/Ia6kTLheUhO2CTu0Pcghv1tuXYRjf8F+S6Hti62uniraV7dhoe
HGXpbtmlxfRN2E3urYyKYsCm8raLTt0ShO8ZLfS3PojwcLVrCn+9qENcXE1eOV44CKUSWbsgnGub
jZcQy/qYj+j5UPRS9/l4kRVV76SviwuceT7t++vXdXuVHjNv5gGe9IZLhJrFuYT537uNJhuj21b/
OqdXo8/KXcpiCvpLG7AHdAQ84/3m6Cz1xtJYgo75kt6zmA6r9PpLX2f/zqX66AvvgXk9Crj68+31
sX3C8Cyv0eGU4Y51GSv6GBTe+7lbktZzzsO8DytNzJd0Z1rbARPpL+C+fJIQIS9pdVBD8FC3YC28
PY3rNfmNTNZk7VlEV/kUxJeXceLLuW9rcaJBQR8mN/KeIwhagfiydL9VpNHn21+0mK0p8O2gqlrp
YOUXVqniXAxDdLeqcos6z7It5kM0KoJlXoCx5wJYnQtJ+gpeXczq2PIhOtWds9XgdT0h31g38/WZ
x4PS68BAhy6r6L4iq5/whrZ3C4NK5PVwE/m+3mw87/zpK0sg81KuTXepi+m/OUMmi6FlsKWLY1ux
6++vXJGJ2u1l6LWXRXsvGZqBrsxQKgFbxXcJmqtdm24+Cw/1FE+ugEPWjQIjw+RAnwGhcWN0SzQx
34QlyE0yx5mwGfF4gvr5E8/XKIk1gLT7/r5xSLts4WHU4O+HKAClLIbmTpx7y0b28vbjDGFGKGF9
7eh8mLtLG8pPNWiRwMjwT1jXd2VQnUHpfx6lfMIr0ft9kzFO7ZABZxQvmbqIqP6lukkmMeBF+w5t
k4Un7CGy1E9Be9FV6NwjU82hvjHtA+MS8/WZOW6eBQAvgfyRgJIGOB+NQL9vk00KHq1yD22UbXtR
Q1Y+F8EaVElYe+2P28tuMVLz/XkpdOhHV7AV62mhkiIP0NRMY3TDJCzCy8zGBliMyXyDXuLVg0BU
rC4ygoF2C4QVwmVQUOAexKVeu/hMebQeCXoyTrqOo41Mxza76++vogiQtLKOcBW66Hlojkvt/dau
/w/ztlTdLVHKRF+Reazcng/qsgoF9GNwDhf1L8v4c06zjaTBcjCZCKxQ+rSNhSfxCe9EAULImuLL
vr03PHxBFdmp3VpdyBy9lB79EPXzz7INNx43bP/c8OhOhdFS8Vld5lx901HZJp7jbQH6bDtrpOGK
9U7sB1pdRmemp0LVOgm08M5SrrvS5CCODeMZSjK18cyaSx3lfuIvNUnakLENj7BMwIQG1L7M/n+X
uKxOQM5Nz9/VTe6fdLul7WT7gPEEUVeaj9xx5WXiDHLovTq5kqDztN15epoIAaUWSFOUTF6kX0I2
bWDNQ+5HH3fZpgkNQNLSF1EJKYs4ds66X4/OyD80ZB/xCDGRAJSDoTELV3Gpguh7A5bIpJ3LD7f/
uiUomNw7ddBkk9sv8gIey48+D55Kr3wawREPhah643C2JMgmJgBgGNB39BrpKiko6KMb8kXqyDuG
IZjrXIDpEtaG42e+uFscgDZzMoJFrEePcHTkXYJ8yRDrQO/gDOgX0GTZOqVtkzICBnjnl0zQWFxQ
Jr/Pmf4Qrus338k/LiVYMNryiNvfp9t7ZIlNJkaAVrQoweDAL33ZuyeB1iPMZuEbZ7ZlrUxwQJ5R
XfV84RenrZ+JbCEMkD8wN984EizrZMIB1mqNsm7E8Br1gkOY6fXS9w09rwTEF2VQCIiF+kGadTuL
7SY8oPYiEAlkEmUmz/nYhbRKWOxslLGu94W/ryzMjLJLW8+sAvNjKoMOiO8ijak4L2D45dL9oFWw
wWT79pYwk5kCHD1RHwWAoZBJ/OoGeSdAihUx7/62PdmGN1Lxvug8iNWgdaBiSzLp77X/ucvDDXN6
O6CgSvBnFlOU0xo4PuAfYx9+nib9BIbuT2p279VOlA6uCn9+oi7xquyK6YpTH+6I4h9jb3gMmrmG
bt/00ATjnS+2LsO2HTeO7kzNuVBlydN2BCsQDe872kMQrax+gRP/mY1bZfC3fZyZJBXRQGuai0Ck
agJTfVKVU4VmzzHbguNa5mGyVMQ6JH7YhTyNZASXqyDUG1X/gH3mv7hl6TDvktQNmUlWgVa8eI5j
j6eC93eOlz3MY/EcF+x823Rt07ha3ascuStWsVBybSEl6jTk8p2ohjMK799YrB7jnB5vf8ZixCZJ
RTfk8ZCrBW1tS189TFkxghugKx48Ur/grWIfkg0d6X/OppJk1O2cScAWy/W5nFUHUlQo0d2ehKWN
hJmcFBLtKQ16RWTa1fnFp1N77LERmlcPXdu84NnrTuvgvpXsHA/TRuiybZDh/u7iuAAX5irlIrrP
PfczyJfuQ6I/oFx5UnGxMTdLCIuMEDCCczR36rJI53D50vvVHTCfLwMocG4vnW14w+tHEfgTaCJV
itfg07yyb4HXvO9dZwNmaBneJKQoh6kCoAEBeOHZV6doP4XA/Sm6L1tnJvlEX9Mw9Beu0oiPn+eV
/shZc2DE23VVYiYqhk0RG2QnVQpxvQ+Vsz5NfbvF1WMJgyYghql6RnmrUSlUs+OfVDPn0+xX/T6r
+Yt6Ylqbsg8j4L4FbpMPkXQzffZRSgVhZl31zbvb1mOZhPlevuIe6aHIyK+SLN9zp/kpmmwj/tmG
NuLf4uF+nY2ap3MAfSXmlfVd5IGiZ98fv9rrq+hahkCVTH2Yp7Wk8qEBggAlRm8r2llCg/kWHoTO
NHPcZdJu7Ny7evTqu7bR1V0des4R1V9Q5ASsOd2eyv8hu2+kaqZGjiMFar3oEklLEdbv0H6ZPZd8
ESeWe9FxHNF7ju6X8OCLuTuD76A50qAZnwu5BBtZlmWrTAKSyB9zzyHiSkAhSSLiyQcwY6eOCzP5
R2JV5l0ZwAkrx2kTpTnY7NhZ+CCGpe7zMuySjA6ZqRs2xWD/Inmt0hmMWUmlNKQAr1xmt3fJcs6a
ECNeCdSewlqkyxh8ypbw7PvtSTbimEEDe6N2YfuGEculnELopcNlaEQ/y7lLZiQ7ugEd2OpvPQHZ
TNvAD4WVO48y95s0d9uvhXAvE1nTOCsPOtAfilZtnBsWkzJxRBPJfHcZlibVKG0nNWp4ybi9GZZT
ycTCjUXYKKKESNeBP04FhFKVHz5yCI3c3mzbvzfO7GUJgyFrADPNVj7dKbKQOy8qx52xy9hmFOMF
7RZapR7pGID0zU/I4G7gtywrY2JU1pVTMHgXdQo15DCJAKLMi+EHRGne71oZE6ESeKwbOJTr0xAC
FUnPJD802aYUjcUB/KvRvorqEHoC7LBAX49CmSoBQPxH56gH6N40iaDTrqY2ZmJUevRzU1rkIoUi
++Ad8dRSrgny5ubrviX662iqx8XjbgMOkfIlz4ajAj/NhunYFuhqsK8WqB7XoJ7p0KSQfTwNAqLX
8fouhmQb9Ge3SJxs3zDu3K5yxNKEtEnjJT4XcXz0q+iu6oJL6a4bB47NSo3UOwir6wXPa1IeNO/K
QtL5rscTzPJRQnch+7JvHwwn9qbZHQloINJyHFw/KZrIle/nMOBbXQaWKGGq+HAB4S1PBnV6VUE9
dkPzOC3llrx5hB19Iyn4Cw4A2H+ABokmVQNaXx0HB4DkQl/yQUTJhMwAAERHHmLu7cP3MBMcUJYM
R5msGkj6BP63ufCWx9xZp43AZJmPbwQ9gIrLZmqdJh3QBjXS7Ouk+MO0OMdRVWk1VE+qbPfptjAT
YzqQNfAqD2ccJz47cRUk8RoH511mZUKJIEwaOIPsQd4UTcUdoR4/Ttz3NlIAm00ZEbDtaMBGodDg
ENfz0Y2r6jgt/ZampMXvTBCRh4v34Feo1vUxeVfk/J8gb4Ok5ex4e23efo4EFfuf4UkgigJZRZA3
U7ABZDBPd/rYL/25VXPScXGn6/yZgHD+9uds0zGiIVYHpY8GtY+u8T83Yw5GRq9KIPW2kcTYxjci
IZlU5wRSoM00lPVppG732CjBDt1I5K/bU7C4hYlgAW9W15Ah4GlR8ceOii9gNLgQMn1zGeqRxfyp
KarTvk9d/8Krs2MG4YQWYm5SZ5Ff87V56FFJrbzmOXD1i9cL4Obl3e1PWazYBLEU2pu6KGucC0DF
egK/GV4Ckga82Rt2Zlu169H1airA3oSh6BAcl1WewKFyN7fkXTZ1p4I7T8z3T7gwbTwK2KZimPSi
utgnGTaozrOvcR4/x2LY6uCz2JeJZGmymKJiE/EUeJ9fVVU/5Fn3ocIU9u2CYb7ThHZNX7QYXpSV
k6x5HydgAln24TOYiWQJsCpoU4t5SkJ6ZWGcPZJg4bt2Ixbalsc4wB1SkWoOsDxd2/5qI7CTRtd7
Sl19ur0+tvGNI0mLsVxYjQKwFzbneAmSFdo0iei8H7fHtyRSJn4lXmiLZ3OMH9DpRQnvmSr9uR3o
QynRuXH7GxbzNGEsrbvqsijLOhVjjE47wutjNO/kVmUmigW1RQki5xLpZjGBK3hUY4LGwa1WEMv6
m+CVCJJhXdNF1f+LTwg+ZxIAO8TKnXdQU/5pdKuilnlep1UkIS8t3AxAum4rXbL9++uOvIpB7RRR
xx0Qg9hcHAvInydBhUuLDjYJ8m17a/ivXxTtHGjsbUwiLwmE/Nrn/sYN1/bvjQx8muSseLvUqard
AoR1dXNw5lUj2aDlxiFg+4TpvjF1WVihiOYMrn434Dw4KR5MH0btbrXk2D5heLCC8PbSeDN2mPX6
RFcZnXI69w99Rbb6oC2bYOJJ6Ap1i94VuFDXLfBNnAJ+AzXDBmoLtz34mtm9keibdBM8lkWLDKxK
p9lfj6EXLCftC/89WqNw9aJdfxAcqfi+jxnpJSrk+TqFI64sKrsEZE4gMX5oBQfgkH8Ax9lG5LMt
mnE+K1+MfaSnMm1d9RGViN/d4G7MwDb01RReud2Vcht1965Oi7GcwMoOmEZQ9MXx9vpYDMrEmMyi
lE4wwWYHFf830e5UevEjJ+POcG3iSxbhxXwBqVxKPfnEIAObrD3YsG//eZslGT5NUBCnakb27Zeo
UHfMfUBl7Gmss7sVaKIx7DYWybYFhmOTfJFTq3F7B4/cf8D7jFAWrcp9+ZaJIGndug3b0K/BaISK
3jp/reJN1jjL7pr4kaXw+EKVV4M2pj951HvMWP5tqrceri3rYuJHwjGkQ6viGmwfiBFzM0NUi5Od
q26CRXwfXExxPuA08MG35sSCnOKm2JK7tC2N4bFZ04cFnWidokb/OerES1hnX3sevrttmralMbx2
kUUVVeDoT2lQ9oc6A+ho8HdiefE8+GdMAIuRCJYKx8BM2fCyrB754tKZ77NIYhzDsS9EgRt/A5yA
mi5BE43v81kO+9DmzCSTcFHA0f0IlieXxGB6Gi7tOG+9ktl21fBUQL4pqOSwMO1IvoIB7iEQ/kcy
7OvrYcQ4fmcXheYGgnhpK+omqXoIYQTFj6AuznushppcEh30CQcE4SrFPZwvT2iuKqInxP953IiY
b5sl4Nd/Gk7EHA2MjEZ+6wX5sekW/wB5v61g//bqU5NRQstVxZxfQ5mXBUcB2pz7Kc7+BZrs9+31
sX3AcNqmjXmz+LpOh2g9o/09SJgm73pUEPaNb3jtGMlSlSuB1+rOPXkuY6eaSu84ic1uCNsOGK4b
5J3v+0GBOxKHMEmSx6X/H8rP1b6GSxobzuuImAUAetVpt7gesh28DK5xuyt1oyaATPS+13kdrkdB
nb93V/XSyhFvgvpeteVLE/P3t7fBgo6hJopsmvGAWnY9cp4hOqy8O01d+HPq+BnqtkXiOt1TU+if
IQgBEo0+jNtftRmX4dyTjNagK8cm7TPiHr1CsWMHInkA12Z/w/2udvp36ktNJNk8rYqW11yOFD4S
9/4JwIaTQ/N3LVSDbs/C9gnDw0M0ukFckWH/wS/4AQK08gB9tfxuLgr/w4LSzvn2dyyrZYLJpLeU
nVeh1uJy3DVd3Y2HPhhjvEPTMNcb9mb7iOHvfrBAk95TeBOg3eeCdL9zPLDOfvzl9hwsvmhCyULk
R2Vb4qoDpevx2PZjeRghTbLzzxueXvFoxMmGzdbEWe8zMpLHYVQoz2eSbmyCbbMNZ2cD9auFD0BA
uuV9FAffotr5pxQB2mXdrSPVtkhGkp3TsMixMnWaV16B7W3W8FvkRMXL7T242uVbLmGc2AXJeDv5
XZO2+fg5jgjEnyitnnp0wxxAYDOhut3Od9yf4w0HsdmU4eb+MldjxUDEBW3j/B3ET8v34GyqjzTe
VIe3bIuJIesg1so5RH9Qx4MQWF9c/HA8QufqHRoF983CxJFNa+0UAeBXKVLY+Vj5XvPgu3FxDNQm
IZpl4//CknWQrOPAVKfZEMpDKMbmsFTRFvTDsg0mmiwGFz4QRogfUziUh8Zffky9EJDnGr/eNizb
379++PW9uVl4HGUrNiGaqoMTQFYMnHT73qWpiSAiIACsm2Co0iIPh0M5Q6vSy7LPRVYCWumyjXzk
7QsuNZFEHdDanqhmFITj7NSG6uiy7lnUa52MTXwK2y2dPNtaGT6+LG4005BUKata+F7pqcNCiq2W
6P9Xdt7wcRNKVPEO7SQ+AM4ScLi1IKeZor/A/SCCDwXo0h31s5o0SODjJ83mezJ+XCvvMBRflKzv
Gz0fqna4W7xdaAjM6k+7CDuydhHBpbUfePgYlyH/58qQtS8im2xFy7QUqid4Io/y6FyDRDui+smv
h3swOx93GbaJNBpnGZCKVWASzGTnH9qgJf5h9Tq2T+SGmpCavJsqxRReqTNPHcNAnEu2Bb+0GLQJ
vyxXvRInAOCrqFDDgiYeJ7Ss7vwgcrVIJjoNZ4dO63LiKxvybOeKXeP0q1BQrIFcmhrHZO4GD1Xh
Prtxs/Fiajm+TEGgGRQJgeN2PB0zUkPkrRyOLauihHK3PcVDkB/mrsgPamTx3b7tv/rwq8lQ1ne6
LrH98xKX0Kgl+kmjj2cDtWCJBH9BM0OvCodKoUw+9+594Ofi5E2yfLfvvxtxpmlBAN/iApouffPQ
xDGEs1S31d1i++tGJjFFK/QRFpR6+3ph91EerokeGnna99eNsFEsCt0ZEmlQJecHz9X3I9m6Nlv+
uAkx850wrFiLP96x+t8eUPPG3UxCLamICTBz0aA4tY3E3w5yiAV2jzIo7wJdXaqdiiTUhJcRqOzV
PqCOYDUviwN64qcDRDCGhxignY+7Ft8kQCJD4zNgCOsUAr3557XDG2wCLZdhPe4b/7ozr3wqcDMG
HpusTBvHycVhWrqeJMTPSLFx8bPEPd9I1CPWgDrPr6s0KrJn6RfvnL55VpTfVeN4Xue9kdvwL2gl
42QFlVmKS1hzrrOxSYpp3fdWQE1dQDGSmuC6cU0IJSoXXvkYh/XvUuhdT3TUREwVSo9+HoZlWgBD
SJn8d85zkeC9a+NstvAaUhMmVRaAcPIQPhwt5cHz9ZxkCnlVP6VrnH2/4ptHh38h2jkua/isXHrw
Rvd3Q7eaRS3OaCKpQrauMe/aGsqjfvTDrQXk2dGbzP6p1jH6lgVyrPaFcZOZafaaKMeYVbrSboSK
+hA/B2oId1H1UhNVNVXN7MTF/zi7luVIcSX6RUQgQCC21MN2ubDd7nY/ZqPonu6ReAnEG77+npqV
r8YqImpbC1GSMlOp1MlzaPYkPCarHdjV2r/Wcum3rpyWdTJZNqgXtyu6zrMnHjVip2n3Gz05z6yW
v0QYbRzclqBrYhXALDjOYoizJwrCnnsaApnv+NXv6/HEcrkxYWFiRvPKSuP8ae76z7USp6WgUKD0
N9bfsj6mSJMKm3ruPS+DWFYEQWvnkYTBS5X7uz7YqkTbZmAELK8RgPgxVLqnpTjOI6pucx78jXbh
2+6vJpSU4i1TxQMg4U4VU+jokNd6xhtJN0Yb1z9Lk4ln4knzNZygVu6glh4TEF5QlzyBTWz9HfFw
PDSDI+/QxwBFa65Zswv9ydv1nkZv3FJmG/HGYmImvtQbxqwamgx3xDX85nj8tfXK2/zbRNEpf2F9
GOJuXs5OndSjPxwZbhobuc7HqEbvP+xPWoO0XWNzVIe3gdrTv4XKfpXZBbRMv01reG4b96+lLL/e
5C7/Qc9N47JwBxeOoKXc38+NP+ZfOSp/4UGP3RRufMayH6b60OShiugMCxaN199XsGUljSNu0x3y
TAqoSvhUQqczgzxB/NZ0y5JQ6nXJbQt0mdG7/CRaYhDSVqg2xNrNjxNwmrtYhX9POtyCJllCim/4
OwOHM+AeaNK8hBQytJ/cNk4KFr9yNJncOAsjO0GSNQ+MOtkTGCYgDKTaY8jEc++6G88GlpjlGxeA
YQqADauRxdUZPblx/KeenXsabbFKWIY3kWdQ18HbWVxlT8M6RXcg5Vr33sDJQYxdsRExLLtgws9c
SqYIIpTZE3pvjjMIxPzc/6FCCC3y27hEPRODFq18wS1pFU90CI5+Hdw560bEtf35y7q9M1KfQ55Y
4vHpaQXpwgR9tyQr6d2ELAsU8Dd+w3AE9NJVfZmB3AFKQeu+6/toFw6zSDJH6B0v6LSBJGX4zx9U
rEyyJPAXaScquZMuAfSl5uIiSeCDYZmGcfUaMdrvsxhtCStI0DecwxKcTBU7oK5oBw90QOQcfgZd
5Esd69fr0cM2tOEXRaE8FQazk45jLvdaqwFMo/VGOc2268a9mLVDHHoCJopQ+r3qQP0FJaQXOThf
VcM2HNsyAROS5oPnONd+66TQ9eYJbz2SVB3ZUtqzjX6xgXd2KyMXzK6LctJIB+RYqr47IDfpNnI1
S9QwyY1oO/icjrN88pV3rPQ4Jh0bv6x6i8jUcrM0+Y2K1Q8LLVv5RGV7av35CG7juypwPs8x+Tp4
WzVc2yIZzh1U2hejN8knb3LX+7Fzhz2jbN5YJNvol9/fbUFd6bVyCSYBvvFyN7htsxfbr6620Y2z
LVjbEldtbDBbl+xbAQjrHlrXfAOfZ9tg41TLQY3u5mMO+nOQn+xhSC9N0YACf3E33NfiYabwkYhY
1Is+4mkhmhdHDY9ojToAvpEno7v1GmOzIsOL5YomxFhKJx1I8W0W8sym5r5uUPzr2avTtLe9Z5h4
tHlYvXAea/nkhN5945ffgm55FKqaEyV5twdR19ebQp6JTGONyNUFy/E0TdN6GHy/u1cxcXfXR7es
lolMi/2KQRgBowv9q6e/l+yXR1LSs33P/7n+BYvJ/odFlgyZbAmySWTB5wA4moxuNRnYLkau4crN
GFUg9nIk+rl4dMA1Mj4QF9DSCqW7U+G0PUAprn5py3jc+ZHKD2EEfxxG3d7dMjliojtQU9Yh9KRB
ZaBJ+cBzRu+JbOn++ugf+yOJDVOGUnXB3DJ20rnKwqQUFZCJRTXtgbyo769/wrY7l9/fhaveF76U
i5BPSyM7rEw+Hv0Z1aPro1v83YTfLaEi84I6JxBC7DSqftjL2UtJXj8Kdpt4i2di8BwC89UBk0/M
zfDWN1btjjeQULs+g4+3wHONhCNUopyEE2CDS4nL6WsTDDuwnN+WKZkgvHiYonkiRDzJTFWJ6L1v
vtQbVaGP8z5iAvBc4JliUFmKp5nm9xOdfuA5HcUCoIDyaPraU+cxYv0We/3HG01MMN4whRKMaIN4
Ao6pTAaE2T2qq3rv5GP7OKEGdqO/XcLYO3PNp8qZi6AVT9FChh0FCcUuYO7b9b3+2BeIqfNUFGEp
vEGJJ2gRh4nTdOtu6L2trPhjSwKpyf//deJ4TVvNWKK+V1/cZfjm4TwaA/r9+p+3DW84sqjjSgdl
6UDjRuV3AWmqx1jI+JyNTG9UamyfMJIPBlGwqXJH8aTieLf62dOY9Wd00mwkBzaDNbKPGpml17gM
uX21/qOc+sXPye+S0mO1Ts+StJ/8ddrftFgmeA0cCPFUEM9J+7YFgXYhjmDhepzlFuW8ZSomDRpz
6jjsy1I8+XTe527wwNcRAoV+9jnS6r7Q6k5MciNps1itiV4DJfyS89KLUxkuyZKP94zEG8HPNvTF
2995W+GLJq/xyp2i+/P7qnh07CH0t3EvtQ1u+EOVsXEq5BKnkSJq1+ARfT9WpdiIrBZbNTnPAMQJ
NF5QnRRNjQdWRN84K48gf7/toZOYpGeVV4D2rJmcFE8s0VuG2/OLE3bOFrDcEk+Z4QtLNkVsJQ5P
61isO9dd0TDAhnrvLnrZTfVWW7FtD4zTDTJUrHIa5ONLWLUPfl5nuC86WwRhttGN9GVYI5GVA7ys
asE6vcNtaz7WcbnZM2PZY1M2SFbEbdeyi9MKPZoR2kv1AJGQ1dmwfosTm9iRMfS9NsBzE7Ivdt9k
YzLX2X3jzHsB1aisYwCEexuR9eMsnJjP5mHudX5H8KnOW04XANEo3RSyaLvK4XeD4/y+HvZsMzJO
T+12edstPkP3GB6j2oid9BI/h8pbko4Mx0y6d6u7tfsWEzaRg9O8QC9HrjyVsIAiyz7zTFYJ8eoT
n7dKvZZ1M6GDIbRyodzpsBSUETv4ZJj0gXfnL+oouXwBOGeLWts2GWPlwLWmsnlYeApZw6MS+b7W
63eWsVSN4W1FWWLCCGsFDZHc9eOUN9GZ5N3Rm/gd0NRv1zff4i0mK12voBJWhXmchjj62iQHLKnb
6Ricv8kw+sGGiVl83gQTxvGUt9IjMRi2535XR+0fVk9b9yHb4EYC4qOYT4ZoZCn3ZBjuifRnnjSq
qb/etkRG1CVt0MkaWKS0KPCcxlvB79dK06MLQvuNU89msUbEhWyRl7V9GKdNGT/FIjuUWimo0fCX
S2aQdf5NdUZiQgMXmq3LWA487TQJ3B1XgVgOqmtrsTERizmZ6MA8bkCvwec4XftQQwW9cI8znr6S
WYzh3fXtsGy3iQ6MPD6UAVgoUjHMr63jfl8CupE0WfzZBO9N61gsOVp8Ujxq3vMo+FUDdgauaDDE
3ehvpuKgg+5pLsY2TjOljj7RXQKqwGRCvNhIcWzLc9mZd9nZuoJz1W9q7IBsq13blCJtKNl6mLft
7+Wr70YH/EYVY54jfLsXFjjQmtR5UmYVALt+pLvpxkP2skHvPiMz3dUj5JdTRpoQ0M/oIfYXnELe
yRHiuMbdfThsnUi2KRnhg4ckGsLGR/XRzwv/cdQuC1H6bbg8BUUEEYzrZmv7jBFFZqeExvrAEGiL
5uUSURKnIi+6XF+vj2/bdyOEIGdzoiCCYQnktQnJxjDpRlDcXx/dEqBMfFrg82quUajFIlW7fI6+
e6v4fEmy1nx6klW3EWotkzCV+libkUG2GqnI5dxLKt2FXuJLJ/pyfRq2VMfYa8gXlFk4IdUZ3fI3
b8PdpUSRMFKeCz39onV+pxu1EacsZUhCjR3naCRxy7ZiqTdnzxrkomPfHJxG7tG39kbafr/m1b8o
xYveKF6NN75rCWImiK2bVwBzugJrONa/cu6FCZU4UJb2iDadl+vraNsnI4eHBEjfNYxFKWu7EBQ9
6x365rr99cEtEzBBbPEkJt8FGjUtdPi6Dt5nwObQgBV2UAegwefbPnKxkHcRJhi9eQakgaURcF7H
HpjXxF+y+Ti3mXfXKdfbqLdZVsrEqYHU0vO6YLgYwYCigtZ6/L06gf5xfRq24Y1AOcYu9QLRRGkI
aEOi1Nc5bjbePS0By4R4MdAxedJpIygwQ7R08vXLIryzLprb7NTEeIVohepB4Belk6QnENA/Ogjx
qo5e4+o24U9iygiGkQQ+PfdYOoAZ6C+/HshLBj3N4/W1twQTE+EVAn4JcS9MIIu7T4Ub3zUV/8dr
6tcL8titgYeb5o3ExLbNRnBf89FrOMenwgwnLZfVo8irLR1i20Ybzjz5gfRkHkappkHZ4KGqZGUC
qAH93Gla3kYtRUxAV5mhUrHwIUoLcFl8WjmB3rKDu+b1vbAskAnoYmup49UfLwEJQpRA7CaDaOTh
+uCWw89Eb62FHirO8jCNkfTsqSR3uVf/rlR/BBfloRu3aDotG2HCt/Jatm0YNWHKXCGSMkR/oIvu
5hhXgNsmcvnwu6BHIdlZgGgXH8jdz1GvRgCgxK9lkbsp8u9qinbt6x+ybcfl93cfKoZOr9AFp2kB
gsI0Lvr81dWq3nhkta2TcYpTd/C8vqijtKvyvE8gFFz9yGK3/o1msr6+cQrG6T0wt5tB5UbToHTE
/oLBOYIld4tnwdIATkwoV8F7ObNJR+kooscgy/+RA9t5+fSpJuFrNPvpWvhv4TD+1nPz+/qmfAx6
JCboeBhrTwD2TdNGx/WRD3WQyKwb9msEbZzGJcEjKSY8iIugPKhykhtGZwmTJg659GTrBjyC90BS
8PPQ+su+WNauT2Y2uA8uL343HZkP6O8CFv76TC3mZ0JSag4YP3hoaRqWKu92bg+cYsgDutWIYzFA
EyiHlt7Vo8ylqfLX4VX2nvMrprJIhGJboqG2VbvEoncelAniwriDMMUTRA+hv+4+7qvnJYiOkKtC
xzvvH8oy2l1fL9t8jCwC6AuyjGtP01GBD3OmO9xRnsVwW3MLMVnbSnTna4JO7tTtluFAvcV/6Cg0
Xa//eUu66Jmxplh7dCot2Ow3sYCKZnIkAHms+kTj2yi4iQmWGx0/1EUV0BS9FX1CWdQd10WTXcEA
KLg+C4vJmug40SooeRKY1DRX/dEjHjnG4PDfcAjbBhv5QzZCs9DJY8Rjx/mC7vxULN5dzd0b/7yR
QQzxWopCItx3IaT/GlnqxCnd8DbrNMFxrYae+livNBWd4+6lF/gP8TRV+97nW+qUltU3Gduonusl
C2cKjAvKVk6n510jFnfDQi35g4lgKz08+85uSVMNNOdFvMtVjkp6f0gvVQwgLDeKb/8O+F9QJzG1
+hY1tjWabvAh390RWRb3a6fehJACoSn/4ojyLmsWkN0OYRKE3R0FphRIuiOJxsexla8V6ETVJvu0
xehM5jWxUjyFKeqlcpbOnePU1UPJRproqps36pm2TxiZQOQVWe9xz0uhkPrHC4JnPtbPs+5uu10R
IwfIuz5sCFu91A2y6ccUld23uRrHXze5vAl7Ax4dHLeQq4I4XePsKmB7k3HSWx1/NqMzfBJiUdBy
rJwgDfu1B+A9eu1r+Ye1lUq42/4dLVvIOovvmJA3v11Z5U46SP0M+gGgSD2Fan25aYlMlJvj4SHP
oZKmvVPJI6hjy/u4LcaNC5zFekyUGwBonIA7G8c4NqEcUeotpn8Gpf667c8bp+pAKcwnrGnKXedP
m+c/Co9+vj607Z9ffn+XHXAJBoa2xD/3WP3mLRBWI+BZhZbm1+vj2/b08vu78fuVS9XIzEshFEt2
UsrsUcXKP9w2uuG1JZdTlAeNl0LJaUiKNuiTwiv/XB/8X+f8IAiayC9vVuhzzDhJgdke96zGi1BW
7Dt0JgU9Wm+0B7K68LiO9bdljI7LXEK9r9zKPC3JiAkMG0dvBda6DvC0WX5q+/4A9ZfftQqSGIC6
2w5zEx7WDLiagzcNiLkgnpICjBK7kGZZMjX+Vkng4/1HEPr//aesb8CNMgZp1PXqzm/BTOgjctx0
oLsmLGzVaEvr4ikANoX89rPy7ETr36i3v163gI+dwzVJ2tqsZjHK3yQFceb0w/WwC16Usb9UwLaE
5mzrY7h267GwRcbjpZnr7kNVuLsSPrKxPB/bkGtCwup+ylwulJ+2q3pQ4ZDkLUGdGB1Fjlve9Brh
miKf6OipCVC3JHUBUUEt+lG6ztsab72p2NbH8HBvnHIu9ATMMG4uh35Q050Y+tt6A93/kLTpOIuX
AIvCXDyjVLP6mefNxsLY/rmRKddAB6BXUxNULugfQOVeq3qrO9s2tHEiK2+KGjQyeCjMozubZM6f
ZthqerLYvAldY207gsVt8VJ/UnqfZV23B4+df5dJfdvDomui19DGKnJdCD+NffWS6/CvMe+/XfdY
y8qYYLXGBw/Q2E9eWkOoGY+KGnzMszscr49u8SdmOOuCZrw2ZqWXUiaqt6YS0WFx6HAOQMV8xAPm
P9c/Y5vEZWvenZmrLqMlrwcPUMuWPajOJ0nDNi9BttEvv78bfdZTV1YrQVDrSyjTLBe+2D7fWCHb
4Ia7Bv7i61xrHMgoqx3iYWyOc6g2DmTb4EYSvbhtPQoXg3eihmZPMDyM8/L1tjU3vFU2WQXZwB7e
GmfBgcdul1AR31bFdJnhsLgngwJiuNyWR58mbKH/qLHeIpu/WN9/0xTXBEKNfVyFa+656RJp9tD7
9V+UxcNBLTrbQbB8f32BLHHBhEKJTmRCksZNqQIcKvOPwRAclCw2Lv6W4c1OCxdyx0QQoVLc84qk
4/kpqvRpBbn6TbmOa/IA016GM0C/TQrJye6T03Xdg+YuPYddvlVesNin2Y1wYTEWnGV16sct+vPj
wX/IZnfduJPbRjesvxHjOrE+V2m1jp9FT772UEW4vre2oU3jr921n9yiSmevytKlHvkhn/15Y+Ut
z9eumWbmRT83fO6aFFRM3yAUdh46+Tdf6+dAFT+LIEBfanDINeJFQdGxNW249IcmhYdkI/VkmR85
C2oFaVdk9Wnpu/jXCAjWc4dsbmNqHy4cPnGpub6LpRPQs+5IOR7fkSp+i8MRtluSovE2ErgPr94Y
//L7u/HdVnhIcFmdTjUrdk4mP4uqPWVegWYzci5HvUW682EMwYcuv7/7kFOCet6r8KFxRkEpKtvj
4np73Ay/DrO35YK21br8/u4jLHIB8adxnbYZdxIfDLIJiAw3HgdsMzBOnqIdm86bsiYtFt4mEHVb
oOoW4BFSDc2+G0Z6yzM8Vspwwx7Mg13m6DJdofGlH0sIwDZH3630rTZlOGOLbHdcGlWmZeneRT3U
YUb+dt3PbWtkHENTx7zCryeVavT8JWC0firpCt2fQj73bAs1YtllM4Gsp9HtmtovIdWtpm7nENLB
dKe8/3J9ErbxDZ+rhrLAk29YpnM3jbuhWDqUFfotKVfb6IbHwWxQO1+8Mi3GRt/VeV/fR91mv5pt
dMPNgsyhcdV3KpVguZ+BDcur41hDD3IjXlhCnsnSS7vanVY9qjRmfZyEfRccfNzN7kmZ/blt9S8z
e+fDgaCkxINjlZK6/BX6xEk8KrYk6GzLY/hwH1z0VDgGV0vtPFAo9O4D0ucbFzLb4hieC2OM5x7K
sOmcqebg1rq8QzdWexZcLRvrb3EwU8+9iiOwl3WkSmnTPxAkqXPAf3VzvA/m6sv1DbDNwvDhPp6W
zKm6Mh1D8acalj1Zx/vO0RtZhuXEMZPJLm+g0YW215Q7wx6F5XMd4tmTDvusnf7mffjpplmY2STp
RSjE3FSoTKClQsf3l6MfyMaNrbYYksnHO2inW8UyVSlayxu6G6plKZK4rLewWJZVMjXAZSfKkBZr
ljp4h7wDgGA9kAEkJ9Hsyi/14BQnKENs5U+WyZh4F8h/Z6CqVyLVkJtLfKc68Sy+qc8ojM2mgLEa
eVt6yLsFqCMeh7IG1xMPbkwrzJ6Akak1nKHDnM559yfz8PTckr9YrnfxWD1ctyTL6pgNAXrMPQhL
NgjY8aT29JLNK0XF4bbRjYg0qxIvnqBDxXutx/Zx2ESHAojIjVzC4sumKvmQxRqNdQOOyhl8wuMM
BQX5M277n7f9eSOTEELLXihondTVY7WgI6eS05YmjMUDTPx/plY3qnlTpHUW7Bzp72UeHeUocNTk
zxEUaG+agtkFMCxDjrSR5KnSsktKXc8J6frj9cEt0drE/zteHAxFNOVp3QCLTDt9Lst5TxfnTZD1
lnttGJuNANEKZrVhJVk6lM0DpcEduonu+nDZADBZrP8/TQA9z5oumrK0yqKhSaCgM5b7nAVqq/vd
tkYX03133sdRHCq+DFkqymqvKmiSq9rNdusYqP26RFvtlLZ5GH5Geb6IDGLbKQGJ1q4kWbhvc7e6
u77RttGNk7/nJUNnschSRZeHaijag1tEwY2DG162dNPcdFUoUsrH54YO97xbt0REbH/cOOxJOPc8
KH2R5goaiwpQuF2z6GB/fVks4cdsQCyiMVQjnm9T7pd3s0PuZ6/Zt9GWXIHlz5tNh9FQQvSqKURa
FvSNd+1T5avvt/3zS1R6Z5UcQGVcWNCQUk7svl2Ch8gfT17p/H19+I8xdWFs8vRClQB6aUKLdCTL
X4XqkjUUCe1+Nsubo/2EqmA3QF5rwa/Xv2jbCsPNGn/WDa8d5wxkwH6qugefNjuxqI2szrYVl9/f
rZfnTO48Mgxfz02edFDsTHLH3XqqtI1uOK/Om3UEoTE8QCr3s1qm9p632VZObRvdcF7HGYc682Ln
TF31kgVzygd2uL7qlkPMbHAQCoVkMXvO2aEExOOsi49VkX+hjpwTL4ZEmxj4RsJrm4Xhyd4wiapv
pEirwOXPfVTVJzzoqo181xKlzUaHxYkmstRUpFmU6YSo+XvQRL9zPe7JEN5CORzGJiOvzOBylY8Z
kFDldTJ7LPjcgxBsTeS66tvOM7PJoeiWkZFhcs5iWodpL3ES8D0LbqPjxSQuC/jOEYgDujKsEYxJ
RGWCCaEdZBBfrpuTxYnNPgcyj0RArs05F7k4Xpy4k+IlGoaNTNdirWabg+Q1rZoGm9zV9ZC44BtK
Yqf8Pqz84EY8TyJgCG8LR2a7Q+B3YY9qOc6daGifwW4k76ZsdY50HLYEkC0O8Z+eBz5ALLvvnLOa
SZewvJuTotmCLNl2wjiTZRCPmSO1c14LCSnN/lQW7V3t6tuSOpOtlse9n1djHp/XOMT7Fn+uJtBH
58tt0dpsQXCnZQ5HhYMzcJeTH4X/VHFbbyTUlkhhdiB43txloZbOeVnU3iHFCQyRMgl0/9gztRHr
LKtvdh8MeC6eqJj4uSiqh0KEd1SuxwXQgOtuZrEckz62k5Hfj8LHYbYOaLnDu9S949fjxplgG/3y
+7sIAWbaSqMoEZ91K9r9zKGbpqncGv1jfZcwNsljgxJW6aHzO8XFBrJ8ah+OxaGM7/ngJm2tk5F/
IqxIlmZN4vEv5g+nOBB7Hj177NNS/Az5MQN9w20LaZysfgwpunZS8Znx5Vsv+YvvhxuINZsJGA4Y
9H3GZ6gCnHNZ9ydWxT2wU7K/75XcuhraLNk4UUv0GIWigI8TOrm4HEKHhQfPTqhK8nlVAXh9cj62
G1ZhmY/ZetAEsiPa9/m5nNWDMzkPa96lbC427hC24Y2attA+z9cq5uc1Ko+dLHeMVj9cZ0sL8vLi
9Z8X4jA2uXKbCO+0IPbjZxUC3ZpX2XA/4KhNFujDHaMC1o2CYr6rFHN3eKnbKs38C5z/4Lsmbnek
QccU7fh5DjK04L62y3c+ZnvuT0dndPagt9lJCoXxudnPSKUrtCHQ8q6YjxVaINoldeVffoi+lvVR
cGg/9K8dGvAGuZ+CcX+TC5gUv93ctFQHIT8T7d6BwufzhEx8w70sBmo2K2RQrSyysWXncF2++LGA
AKPTpTqYvuWXcuT1CdgsxwhXkE4L14yv/Awg3+uYsyfVu+diWjeOi4sBfrCDZr8CH1EjKeOOnfui
BYBpfMzn7lmgAWPMAWSQEP0ET/Wv61OxRF6zcYHVUe0SZ4jPPOf8QUIS+Ps0inmj1mbbDSMihdXY
DZWGpMgKmiOtBC5yxTmr/O98njcOJtsnjIg0rfFICidk55oNDxOTjzqr6FGo8DSBqfq2SGT2MFAX
BcNCruyMJr+DaPSyL4Vb7gnjWy0eln0wWxhEnfWOBHfFeXQB+crbOEv6mb5e32Tb1drsqKJrj8YC
t+dnJtzvRLrqLB3+D+gt253bxHwvwNF7n+lApWUQtKdeQL/m+qcttvyf5gnUaOaocfkZ2llvxHuh
02cQkwIioyAxQw66dTc+ZFvAi6++SyEAxQlamSHcLn3c7WYu293io3J8fRofjx6aR9HaN2ydm9U5
tX1WPy+Uk/uq9bZ04m2jGyfRUrOpHCRhJ8J7wBpWPtw7Xn1bNTE0D6JKLgH0ElZ2aoN53NU59ZO8
QaoT9R0CftltLNFlof8btUIzqqu6Rf/hgs+Qqf3arPRbR1bgteUWDbZt/Mvv7zZ4EVEHeqWFnTpA
tJMB6usJeBKQKBZk47L98YmNBvD//0LXLiA5EjM7uSU7srGud4vXfi99Z4U9LV+KPBh3VYjt5/VW
ncU2KaOKw3pSauYu0ckL2gcoj70tEa32AAhs5b420/L+f05Mlm27gvr+1Heuf9eXK3mjvr8ltGP7
+0Z81w1xilm64SlfR5YEBbRYGjWWX8D5V3+7zfOM+A5JInRDSSgh1pQK+nUks5xewqIi1dfrH7DM
wey6ql3ERVXF60kTMDvsylbyv3tdZf6udVWzRWpm+YrZWZAHmhQik+TU1etvWZQBeGenJRmb+u+b
pmHivRxdL0sVtN4JLneAXtMpQ4dYXZcbJ7nFjswT0HEdTzlQUDgFE/+unfoz6eqNE9yyNObRR0B8
4/toxz3Ngol7r2/vVoYOPhHGN3UshGAE+n8nUCyeo0jP9OSg9nRYonjJQI8m1Ncp89hG8LDN4pKf
vAtP6I/NZrDJ0ROeO4rTECr5GDotu194wTcW6uM9oCa2zndEkYdl7p3GbPVPCFQKJhpvZZ22CRjR
D9dtEoy6oCfd+eyTB/XRl6zu6SFXbbtRo/h4AuG/umfv1qgrAAmrV01PU8zifduN+lmvUb1VQPs4
1wjNfj+XrGAqmJD5+Wwao8+aeWx4Cx33VPe8iH+3Ebo+0PPdtF8o5/w2aFRo9gGqvsB7tebraSIz
23vx6p1A9rEFQP23Kf2DY/XflO7dmvnt2Gboy8WkcmdIvIadGLSOeNGeRj9UEPVl/U4tP0W5isQt
+FvmtBr0JflPXMmflknwhPndIajQsI9BBIICuDDeor7/CsK6b1Lwn3wq0fte+fUpkm1/P+shT5Dl
KJyxfCv8WXbe7DKUS5drFTfhqZt5NT2UyzJUDwFkd28SnQ1Ds9UwxMPRtILv60RFU4OVjUK3MGee
2Cit2P6/EUGGYQHZ/UACbG1VZTvvwt2fBHg3+nVb9DaiR+uOC2pSOjjNlcp3NRCajznAswcauHLj
E7YpXPz+nSERqRe59lWAJztOdtUyhffO7OmN8Gcb/fL7u9GXOgTpEzKLk1pncB+29RrvxMS8t+vr
A9Lxf/G3H3iCifRem64pMy9zT24ru7tVFvSIc/RvbAhelgN2hGH9A0a7hzqOIArWARsaFuJrWfvf
V1J9ioviexfRX5LwH2A+zvehBNRdhQ8Zj8sdVdFzPPbuUxCzc+vm/S4GNH7X+BM51I18CdzsxxxP
9Y5N5E8eQat0qeBSoq6bJKvUgeTzn5ZAKK5r9rVS3+t5+RwSJNnaDb5GTS12oFVMpzK8NGwjUrCv
g+SfVNuIxOPNm+riu7aswdvRvRFZf3IFyw6XcSI/umu4uwdv0F6S4VOzND8dGjW7ikY/K3fZFW5z
YlH2GECAqVfBve7aL7IPTkNEdRKjCafN+vu2hoqklPuCNndRKHfKLSEv6T8GgRsnVZj5yeV/SxDI
HP0JcCcwckaJAGoPHJbrecqivZdxqB8Xz2g9P2U6fyh4fkY/7DPXS5A4sbrLCv88lDRBSe00huzA
6Xpgk3iQYXuS7XKqPfdhldNXMQdJ2Q5PoJfBa2jwNo/hz4p3T0MALYygeYGoBN+tYn1xC3GfqUnu
4qz6Oy7l8bK8uSLlIdDsDYqOoN72ivxAaZZ01fwcw3t2IvN+BDlo6rv1CEr5RzYGP5r/cXQlW3bi
SvCLOEcCgWDLcOeaJ7s2HFe7DEISQiAQ8PUv6m160/b1HVAqMyIyArnHceqf4Sf8y0p+51IYifiG
YPSFgXdp9PDn55teOv8okF2cWyVeJ2ZeYP5WBbE9MSgXgHkiF8fL0xyn9cEY+6AJue/G7W8Gl0O4
5M/VMoZ/l0GBQ/a54tn7Yu1VUnGw0lYAIgpJ97+paA6mgRUzsswqXSMXcR9yiC/qvJkXJI9vckXy
0fgSARM87Du9Dzr6hjYIHnAZ/WtbH+YmDX8vvNUPhLsbVL7LDY7GbyTrgopyPuGFtiDvYKR6wEbZ
k+3FI92ELkPAR6dFh0HV+mUpu4GKUupweBzgk5lHhkQiHwfeHHEDiIIP3r0iwfusx358bifT5MO+
PTC/Plo7qItyvTymE8FuIFAw/Mb971TwBFFdiSh+HAiSYMMimO4+YUCVHmBIVfarO6xzWCZUvzTd
uuWdhWAfGqC/me6qbCOPXVI/I/jumwWzLtLQT/lGp4PEDdHv4zGQnTsiGiyCM1R/IjuMlTZJlmI0
5BotyylCzmeWBIhNzYL+E4vnb+3IZE6z+gii9t059xFCNX7knT56Pzc5omHfSDC/T8oefQqoNNy6
5+6HftjHzBV4bm/wKfrc0uXquLxFoitoNlVSwbVbBGSFyy451Vu95oMUR6uxt6fY9CNPkDftYl2Q
JojzkFKIm9KhRYY7fYbD2FeD05vPibv0wyqLpmtgn+ySC97bL5W02uYIMMLb1MtWCNLkXdc/Eufu
QywblUBS/g5EvHS7r3PRRT4fJ/EAlNnkwnmJl92TnG9hfbGIJy27ibg8HeSRNPHZOfu12X0rYH2z
FZvKZL5OW3jWqJR5uPt/Pw/ekq4v7bI8142/mLlBPeuSVwnovdzn+hRY/q+vW/ejEsr7KWbwUgkv
48R/xba+rjp7511SdbV5Cwz4FR6UKB0KK87DVMrawMi0vyU4iY7TNB/75S/++LeIfVYQ2wyHxtvx
I6MpzzFt67znDqViT7N83eYnRdrr4Na0ig3SWPw05GwRtmSd/kwAXJcOxnamSS2kmslhDKKDxw5l
xGtUC5pHXp8QwHbGkoLKm8ms8H/B6jrSFXWxtaRFHe/kaYRHCRj9MA+SrrsAZkXiJgcV5H5EQOmR
YJV+HCBLwe57Gez9U7+bT663F3j/nkg0IlMdsR89VCtpWNgGXW3qkvkau/rUp/rXXLcnzt0zoBeV
YyQvIgZwWoo9PmWh/SaT23MsUa5V81Pyub8ser01ev6BTVcQbou7i+Phlra9fdhFdo1G2FrFSwWV
Ki/CjN7Va5SVNmQzLGnJnzDaP5E4XmjlBaQzmcYJpiAC9HpEIylPWq9hnqUtK5N0eYDTAUFlyJ74
Ku6mzF7YTE5rh3SUWs9Vo+yzUPLJqC476omnRdLuqoDZ/1FxdRoDdVCJrxK6wD+CP0Q1ePFETUuR
pvIPNjcMFgZUmKtojstg2P9iEta529ZLavZz3CU4/z2MebB1MxdjH4TlnLTuDC/+5lnXRhxjjTtB
DL5qbF3RZTungoyPyRSVU7KxZwY1xEhXVTXIY/iYa4mTQ3ua1/jhCI+QXsLfFJrhCJnDYP9oV0WN
24tOWXo2dfyfD5CU3k6SHxYXLznC897Fttc5sdCQDxHXuUm0yNUy/yJ2DvO2RR3b5DAW0YrQGKRS
foeBnEokuG4nxlhzVtGaFDD7rizcXE8RCXTlAk/LaQyjcgtqc9yQ9FVEAX9I3Rhe0SDg6O1FGEZ3
29SU8TwlBWxGr11mLXjI7EtqfsbJuwTADOTCk//IvLLK671+1A5CAQqLnVPoqbrvl8h+LMlib4gx
MlU6DnhaOxLAqIEMbzVJhjJNuMjTDF7JueyHfsxhFbC7Eq5RGfz8oXCIwjooE9PN95vGWLFIhpql
YfxXTnh5WYWDn3SBtL7mYYTr8mFwbj3TLpr6Qkm9vHucpxJrtFShTGgQrD18OiqfdfatTTk60IAl
ZSRCVzjhTDUHnb7EzO4fHvkyhxDDFLZLpuDUsC5IcnjWoqyZQRqd+5WxbyynJ/nO+7gcDN/OHbbo
nupump90FtIeaVpN/8J2Rg79kLnHARtb+IjUur9sot0HTD3kBrtjtZ03MfuwJC0MzsoMMiqP61OI
p9WsRxdxd2L91hcx9X4tOgYfevwkK6xY2/Edfjz9NVadPyGWqP4OosV8i3rYGqxxteZ+t+tsYM/G
eIkdzj0qR2GXOpfGIs6DWu6OPo7sDaa/XTVlMMGbsEBdtSKJD+3Q04NDx3qBF0tXIQ8T1sYdjaF1
p+woO6zLs4UFDz5j0302IO2ctHFUZQHZq5bT53pnaT40bfSbqTR8xCAXF2Sp0abitD1h4cxnOYxr
1KtHf1rQem6vOvHhuxrRfIzGUTRL0V4l9Z7mAa7h22Y78TVn7VSoRfyhy/A0NuYPExS/eytAJu4O
Hdu6ffl+9gelkgg5KPIlZYieBFSrPpD7qw5khzZtSEdZQsQBQ6PEj/TBD2l/ZAGBEzXghmpjW1I0
U928wIzaF2KLWnlVYR81xbZyku8L2UoRZA8d6JIyUht64nVODnRr2TmgCCJY2i18F8olt36fUBZH
+x3t4XkOERwwYmEcxR8edtvwlQxrdk0tQpXRzG/o0tfk3zZjRbFBO4bdLN/mdolc3vkaD10fRaiV
AbmLsCKTg8C3B1dP6j2iKzINTdZfhywKMZzbhyCEHYph23zWug1zW/vMl1FTxzi+kJ8pOBf/a2to
VbcWTqZ2VbAAseKM91WDfF30e1Rv2aNa+rRAYWRFLxp9THgU3cHDbPlQ2JZuKsERApXPPxTBEiLA
heO5L/ZUJAi9R+xePPW4YtIa67AQPRQ2zXCI1DQXkc1QZsPZfU7j0BUZzE5yTVpdNtzoT5nx/9KJ
r4gi2Rb8rQjP/s7YOdnWh23b4leG5+ucplN3YFhEOkY+eRqkeyWtcznZw+adTwsupUZ+4Yn01zSM
FZxhg3veQy3lFj6WrMGaZh5iRxCZpY6dJAIyThFC9goF8eJlgt1UmZk4KizeJBTJEykSsvZXFS8d
Ji7pSmUtLzenxjK241oqynghxUjzSbCuCCP06euaJqdQL18sJO5I6/Fxm4CJSmyiVAOZX9F4LR9b
18W5SvlP+o26n2P09oMYuzKGmUy12KU5p0n4Jtvoir4U/rlYpi167u0f3cdfpMN2nQzsmjdD+hsf
MbhfxnE72ml9xvw75S0hCv7d4ZNhobxnQNCOTrb+281LUNmZfcKub8+bhfjXFCLUMhlSfQBIosqo
Xf0z3ZEyHXLKcv3z8Muo5fk+uAiposlSTH24FjBFAPqDe9/c0mFD/dJEZPc1cesRuozPuoeJm5qY
LJweGEY7Otg87hYG929ligBP/iWGQXA515Z983ocjrtAT712aM3sCA+7PvDihLCa7qDNGpYTYtAP
bO2wjwELt6qbncjrLfwKEuMLbry7KYH96xU2cvhm5Pe84h6xob3JHSeXh/NLJ9BOjINrTl5KdfZ6
8SUb4l8xBO44bZRk8FfGSNiX+D8TsjJqdQob9dZAogtlKF04Qo2XPf5yGOtvw7aYpzlBtC7NZHII
2wi7a6Jn6P3atkIX9030D02EpJ0SVpntefP0vy4YaKWDxJW6W+KLWadfPfPxNezo/YJn4apBkeVG
G3lgoe3wJPEx9/EOCXJKy1qgKKlaiEOCAbpMvFuuIQiQJxWPiPmd6rjCfYOFjxoi39EvwXGcZXKL
XYhtzz3YH3tciaUMu+VfJ6V96PDI3k+BQqDhUFt6kwNFqY7jDw2tIdRVEWbwfo2OdB1+zW5yV6kQ
fKnoOH/qyI+A7Ez2HDi8pkvGr8QbW8yGpzlBHc771K+/06SufyXYGSms6UTlo/bZtKEuMfG/m2FF
FK4BMmDktqnHeVINqOGURQcsWgHtx7RRQ76fu9gt9E/bRwIi7B7NczBWoVtQMGy26uRfkO2jfm1s
WP9kXqwDbbuCWZ2R2w5rWii4lzirhgVJ4K6J5l9Idx7v5t7sCPXhaEv7TvJbCMLigdZbfxcpoxt4
WCTDhQ5T8sAR1pccVOYoShhaWbdbU+wZTYqFW1tFZAn+DdDt3c+YuV6w9kHGU4Y4ufq4w1Vyzj31
LF8jgabVux0TOpzODwLRRQ8ePk8sT3mLAQHXagA2cVxIZeow/R3HtR1vGVHht5eJP1CxrV8qW/Fa
vmuxd0bqZcgjbbD+sY+RQ6it92hpZ3V2+Kh1MYUzOUhqNEBI5BGI1QOp4C4upgA75WCoZdVuuykx
KPco2mzKTb0BdccyddGBkjqubTqcdoSAXYJx1M8gNTKL0thGJLdR4nVei2R8a7Nk+5xxozaoDwRg
AuHdmPOGY78vwM8eUZMUA1bj4pI4iDNzN3TyHgeYwslQuPa4mnr/RhqlPNGm0b9bMiEQgqcIKj8F
yrlS9qmrGPpFVS4Dcv8wjazqXi/ZcGnCjqS5TFjgrk1mMXzELRu/iTD/kWhqDizb/m0x4AERmO05
bYdkOYx8Cv7OfAzRaW1dAzxb7Ot/jCbpgw2zeMxTa8THvqUsn/dZvXcYvWFgPtYy9wgaKpFd355d
3YgCa8hxLgT1BZsjnM2tcXC78uaIA6XzUfLmoibC82TV9R0Sn9coH0PIXLYG/W4DxKaUDeaGhmwY
mngwh8WKL7NgfcxKR/nUlgl+pMu+BNPjQiOkWEDPVSKomhbY7pqP6OEmvInIHL0DkNgNkFh5rzp0
15mdxxPGPnUDfQgcJJBmKVwj6Wc2turckfCn5apxwwdojp/NkmXPaUz7owq9OXAWZhVq+XBkJqE5
SfvtPwRZyCvjVHxKOWYF8u0wvftaLc+b2tIc7Ia4YnRHKwGhQkUzri9qG9a/Fq3ccybr5Q7C0+A+
A1oA88o5AlS0DVfsGJliEMNymlEE81l05qkNJnVBhEZwmLdW9qWHT1b0MGTh1fWNvo+mdvtLwqCv
XJOGR23p+pQRlp5SE/4aprYvhO+WY7KK6SKjBRBDA2BqhNHLBRE5/uZNrS5of6anacQ0kYRBk4/t
AhM85IU8Q5HXn6e9z0rltTuOWRA9YAzwJeGj+dQDOp9hmvdzOM6P8QZUTCA1spgnTf/TURoVdMed
TjvR52Z26X2i+wZh3Cyo+h2VQOg2yx1u4IPdd39Y4hH3hNZA65CjXohEBCWly14ItNeAevYR4AMX
FRzifdWJ+QMb3vIh2sfpGDZTUPZJ9HdaMlwXARxCijZQyCEQbXiD2QJMSIHB/jwaLry1ofiHfTSS
61TuRbAG7XkI1xRwH/qZ+65ODJR3ja/6uP5NNO0e2RLQPEm27gEpqOYKV8P/MKYaeDe0vCJzuwFx
Iu/jYOQnZdqAYWzMC+rF9CRE2z4uLhwuNd+DD1iQs29Y9NPHZg0s6HmUvnCa/C8lFEoyGpsDCBiN
oa5GbNGuTClXi+kzC0xB9h4cqWL+JUb+bRV5N+esWcdPsrftR+O34Ka2eLuGKUDJduvhC5qNqHEA
/nM9s28zIg+RzJh02GTFgaU6PK2YyY6IcguLITP+C7MekGXralgtcWrak3Uj8EnB6hMce4LjRMxS
1uguDwKPPuBK+p4IZBNtc/SkhxapfzEM+x7mcNjyAI5rmFOVKtC3kJyE8Y4qu7KSdPVaBCjXZ4zd
tuhD+mtymuTopj/k3mFyHnX7G12lK/Qw26vtCL+OJjQVnk2fz45N1yZoWfVjZImDwnY0BJ48DllC
D7sMZwSHwTqOxMbi0gcKfwuXfa5wt8dvGzx7ccGv4bnZ8F33niz4Ixiy91C/Rmy1x4barmQimIo6
WMmNmF6KImvJej8hsBd3ZcfKlbnk5ymMgYOiCxlohDlnNllOGgvR5gq8OXF2vmW89lVYd+IxkP3S
590etL+XZcZllMxttUdNBoCpH4DXq4QdQqzuFrC3BHZi+FTSRicaAGLYfg6DbP/D3NFhmF2ypsCI
6KulwwweRvBmBvbri9BSgWZRtH9H7Kw/RgJkyLSt8yESW/sQwUDuih4peQb7kn7DDt9XA34xRA3F
SIqDh8cfNADJsedqvQgeYds9m/v1KyR6eNnc6N+tj5o2jwZNzrzrQXV4wN0IQ1pfh9GzMh57fsis
ls/hvMsDqjg6XYOu/IRP1FY1IKi7oenNNwGtlm9oZD56Ntu3LqXpo8cqDd7KiqXNeoESdmg7dZrr
nfzmwuNjIUWKgkLIFt9WSSb6Cx8G/RDNKB05bXb/FtRK/luwHZgzkbkX2UAIXUN9VjqAe7kjPHxd
JqxVRjRWH2PbTNWUrv+/oqeuPvyocV6z2KmbAHd86htIh/NmDJIq3SW+iF3erzaI+3JwvkFeQcCy
i3e4ChzX/GPp5HZsYGh9JLaOHgcdJWffpbLLNwLxYyYFIIt2pnX/Erhu6UsRxfQVp9kf1zQK+tIm
3bwdGE9xw29YnPx5QXARGo9J7cZnKltUCt/QI7gF8ajj1lzGWetydjpnHZVnkUXu6hPEPrLNxd/d
ZMn9QA1mgm31/zSL6EWYYPG5dqAazoIGAM/mOmG3zIxLgUQ0f2ZqhAIG+mdk+ETQoD4b/t+GVOl7
VcdpkUoUWTvN64uQfVdyHdqSTuyqbfYQ6WkCIzZ1OA0KuPV6XB27Tkh+UoF6EXMLM1Kg2kB/7yNW
v+paHpzhFz4zA9RyfLXZhqxk8nMpMeDBuKJmuTZF3DSfyOiwaDL3gqbxb8nJoeXsVcZb0S/BB6wA
MKRE4uyT4MLQhQHYv2QzCKwJnu4pvewDlgkwDhY6w6CN+tEQ9MNuqUsl5ts41XcJrtvedq60qmGV
AgcAH/gwj2eKcziWjR3elZWF0vCkbDB9dN3y3xhFv0aVXBKrckZIsUn34Tp7Nna841QWfukOeN5K
ptbznAYvwlAcGyqPO6zJ+o5WW4chVSyXrAdxlqTnH3x4lfYrGHpE5sjxd5DVp6mX1WjXC+/147q3
h36x59p3DxMLkiLskVi5Bb8Mg4iTJ5daD89d1j2EXlpghuIqV/IBFOxfLfRDyoJ/zbihsWrRCo0T
sHcIMIoe4fPnmfs7Dr+ua2LCqLJ8/qPBJUAg7OA/tT+kpj6jMT4zlP7Z6+dsxyZR1kAlr99tlF7m
jL/oOcnwLKk/WKQsRRq914GEe6q6X+qkKWHSuh+BWuebivtC7jHHyjTCUFpUWAQQBXfYnW9zqpMj
weWKMKI3XzfnyTf/GOvzflwqEoP9igKwN/G4HkUWH/3Ib0oO7dF4cUvT9E8o3BfHSTyhQR/zbR7v
I9vm6OULbd3ZQnYOeDlB/5r6HIKQDv1N5Mu5sdW4h8lfzEk9KFeMmZCoduBG9rdhb4YTWrq6hI8C
y6chuLmkf2qH9pCN6dfsGv097voPx3+OwWq+eIpU3Tj6HM14+3kIptEd0g3N/T4W02LusS2L2BFh
/vURO6Fq/ResK6b1Zn03GanwT1YOhwgewQnO6JqC/UgPBrKDNltPfecRwdg9b3NW/cSjsHgoZ0pg
eIKHN6FFKGkpd4w1FD0T+KnIegU2lTGc0wYUc+Dqa+Snzzbq7ifeRI8aoRTgZdH7EVROhTEBO2gA
USVFS5/+N430pPAlCInpdW/PM4yjrIhUrrvIVDQl2cGl6XYQsR2gWNXvJmkeYVPvgMqFKeZRxGka
Z36vWPDBV7e+4lobcxwPB+w/ngsy9S/DMAXHOERkAUk3mGk3dDrDzpSAA1fPoZFJhcN9pghWPCRs
ElUW4eZq4uEF6LMoJE+WyzDHIYAbPEf4wvoLTticc2uiohbbVs4LecTXy4uWpH+2ZX3iE6KoTHhr
BEG7ngTg7G2xNlFJGAojlH/nrmWkmuK6ABX0YlL2rYPlLgigKoEooBxSf2WqPvGat2f8YARcHjDD
BluUeRPWBhZeBAS4MfHRxc2j6dJLGLGXqXGPaRxe42b9IDu9MZGWE5pa4HgttrZW2Fk2Oo3/ILDS
ljtugy98opsI17vVb3DZHY7T7u63egIQ1IRBEYzim3FMN3CTpJP9I/D1AZmn+ggR1VTAg5YjLsAc
MxCEIhm+lr5+JnWagPkKEaI6PdAtaU/a23/DloVlh6zdPNQExXR8Jul4xgb/DYfWFQPArgZoRzYg
X29ub+lqnjo5AyiYe3j6LHGc71N9BARrkZw7ww8ED/Gg/TviTq+LpldKTJRHKaBcB54UaRgFcge+
e2wZmI3+UVFYEZ3iMoTZYbFMYOmGFMI5Ksi17U2l5XTDGql89euCTXDUKf+jwuX2JcFjXDfqy6UE
is0wvJN9gl7IP0N+cqBh8MSYuma9/T3DDCXtm3Ov4+QYjinw9loOpQZAVHA2XNq5v9XANh523hYu
SotmV0O5BCHJl46c1zq6Clw5SOsFC1GDgMzjcSiiWE/YN0BTBbS338oE/9qqNZTPvMEyoTvKuf8l
wvorMcABR/nHxfYoPNBgqOCbfO5ZVAq9vbfgLQA+VfFKZ9BEGEr9iDpEUD2u9Ty8yX1HJ29Imfaq
y33qH4c+xGS13mlSn300QbcPrIbtKcoqvjBl4jo3q18qMLwP8GV9cYN6tEa9tH5v8zh0CXaVsU/k
O/1t3LKV6B+vfII1ViI0zVerX3apg9xLvh/RgPJHxZFb00x9tXaoS0jtgT4EyrRcDFDyo7Jdaycq
8G3hmifh8ns0qziBAS4kaysNTzikPAGrc7EqhNhfqNjBYzRPCEr97ckWFFa0h1TDVRypIljFPEHV
WGK/7Nj+vFWV0U90NGglxAtS5JCinADHWwN267LwEMvFXvzWQNEgwPfJGDdnt8dP6YBEu3r4rRmX
//+1LIRHRRN3shhV86g5c+cxGx/4Pt5hHtkLo5IfcT/JowWVE5/l56uerhHfnmyjPjgDJx2EyZsy
oOtWUoN5DWxaWOh6C+D6+hwuMi1qmSZ3vO3diWTRnq9Z2OSt6voibWIgRtF9F2ffS1Af4AsdV9gK
fRfz8hoM5tDXO81FgND6Ti1/g5b/4hkw0tEI4MA6Br4UxXM1sy1D42//Iyu4APwa7ypZU8AjYHX9
mvyteVM00h0iBXKGZRWmrLvGjk8BYkRzpc1rneG2oVz+x5HqmyMhweT7HGDcFbdsRxeF1lgVUvf/
0Wx7tg0KRL99DRl7mmnwKReIF6L0Od0Sg35zQzqlGMEEOHDlM46BWs0J6sGjg5NVmcIevkIG57+s
dT/w3BliyWOyzPftsvEiC+czx5mI1YZFRdLtcPn2fwPlfxjy6JNpOKJz5HIjUtr+C3TQnK002clH
Y5AvaAG7Xj8B4RlzQMEXXu9vyTLcMzz4deZt1aVEQOfiPtYNPBFz0dsscUQQkIyrFnZ2pwyXfEkJ
f9pJALodiV3RdMyG7l12WICXbXsfcoKxOYn/xGjM5Bg+D2v4lUn6plC3oiV9S9blRZHxglKKyy8F
HrfA97B2218nyF1rlueojoGkQTs0emyrWiDmFNaepjNociX2i4Mh6N82RcI/1sXZT2scVtlo35KM
/gzNlL84jTXnGAa/Rbrp5pHMzVbuE8hqRUChbATjsCQN1GF9A3YeyPDLDiFYtSL/76zbtLvEa3xI
pybOgz4aCxokYelbSYvFqbqaLMeCawD5WzCAXLPsQ0MpiKwJ1+bJOOWYDhCIt6ODStGLz+Wy4oW0
TLoBTRyh923EBjD5Ud3msOTiz4zCbQd3QUgBp1K05ynkajtPxidMUBDCxnFWSttHv3dE4lWZ8MPv
FWpg2IMBxwJeF6zgTHvsvbTDPvyFmkx/ANiqK65MUzWJeZV1+nvHuyt2wvwDIApZrpMdLjJEpZ6E
hhTLzn2+mQbagI1AP+JxEQu6PmPVNnzsA3wIU3dvsV7uF5sGj8mIzs3g8QUPMhVQndeHCWDNaWlo
W8VJrUooivhF4sZhh4UtplSQ8hbQswTPpAHcOG0Q6U0uMzlZ/HAArjIUCuBEAT5rPKGDTeBPasfL
vCh6TEa+XcZe++duQ0lA47MVnLf+tRHZfuOd2d/R4j4MDQCDSM8o6RlYeLbL4Ggw5b0mAWsebS8f
M0XejbXNzfakAbnk5MMIyBJbQzMH4+aRB63hB/MT//Dl3fpsNOuOC0dXRy2bf6wnZd6TuoUgmv6L
xNiDgliAmBBYoegWfQCPCUQdi/pC+MhtF7vHDLYA31LBcDbo2OHs08zXDnP5qU84kBurHGQ3ElI0
1wRHytoaNSl4ri3YLmAbN1uzp7Clf8d1W59GuHzBGcuRJ7LPmD+gLqj6KO4PHQFBpWP0RIOamscR
0u2zaPv6M/Vd/0pJDxlZbJqj6id7Mk6xI3FYYULbNFdiwjqIzgJ2THcExLcdnaHdAikEaw57VEwt
eczBsIqpg3yHuuW579kOxmdyU05Y3D1iLRHGrho2G4c6JgSgZGbx43Zk/VXDMQHfDCj/Cb1wJUi8
fOIaYbjG1HusozpXGyZLjFUvNR9t3q1wdANm093AQ93bPiRXW4MY66cJPxJ2m1eQLiK4C3RdX1TN
fLniB89D3tID9as9TP0WnWTWvhnl/jbO0hJmI7Swe7hAOlOPB4C1MNZ10mGWsQJTFJpPOCHKfOEY
l+op/C/lMoIVZfTKiAPqEIfdaUptXELeX5/rqZkALwNVhJ+rKteeDiU0a/JZLsH/ODqz7UaVbIt+
EWPQBc2rUC9Zltu0/cKwM32AoIcAAr6+JvVSt87Nk1lOCSL2XnuutTsSYpc2suYhj9qB0STT6fkh
9/vy3jhMquQMDlGkoUQp5GPpnTGL5pKhYK2L5zpOQLt0Mx+t2JZn1x5cLiJkvA3pGXYa9ZkCn+q6
zqhZG9eB3Cj+Hye7r8KnMBGPUxzPj3J9lpe2vNGhQxhqi3m2O70bU/cWWlmyIfXJO3lpeMllc5LV
UrH9KGv1T2BLfvqmGpavOmnFl5mpJtz6vnbnqBXMvzcM8EW/I+jS4m85IaJ50iER13NNwG7bF/4W
8AU0wJjN1f7Ngjh+fPZEsIhbVZ7clqLEggYLB/s6hbEqDqhmQkS8W1I8Gr4BI4jyumKbQew/uRX3
P6SE+pt7oEh8YBUhp9wRvQJTX3oC3Fxr0CyLH5JkazWZF2yWgn0XUdN5fAZz12VfrRhYZc4+JuWc
mGzYZ4dKR+9C1xy6bdqULcK1LZm3S1f7DiyWZ5S0iaGbbjMwqg9nGYuvoXD6AYAiVT4D2N7Vx6wO
9bvW/XrpV00pj6ifBP8EwgXy47cU7E1qavo1q0j8H+aZIho7th9vApePZRcu7pw82Zam5ssJBFQb
NTQp1ZXhDO7RJ01s2HBKMI/kK6M9FK6XOyekpuRptliW3AR1R3HPVs5m1xcjm2KcHNfgyGDhzefD
1Nfa6opgEwQ8v5uB5rvcGGk1mNvBcayUhLo8uImqg2EcBjN57tLQukwiR/0X81xnUSxF8ZEURfVu
gtV4G6tRNf+ubprmbmN//BHGwK1ppYDwJ0iS2aUtAROL8mqQ9qW2AyPkUgzgHxzSM8/GgG4cGUna
hYgIc1scFtzTGOv8yWu4svK5jZxmgrNj3EGX6XojMymrTR5NV7Ge2J288q3wrf6+INozq8xk90dq
tO5zahhAdD37Ggl6r5bUQYvlQyK7cRK/c54szTbs7PlfVTOEYoms1b70c+fD8LlVUWzGio6M9puL
2lKVJLEgdZB8MwKu0m2CGc+lkMEmGnmoIRzupu3LK8U3SpTrTf0nwT8c88yGFvCSmdd4n9oGtyyG
9pR2OrDjd9YjdGhVUs7G2bBtyCCnSY008rCVllE9uF6JHuIV8Z4lXpASLrmafx0Xuf+h81KHl6U1
kbChmq1+O7g2nwd0OvWtq+agPxbYXpJ9R/Hebiayz0emG/7qFGEbjBMFoUEzIEcprG1YTpAM9eRv
TDHtp9AKBzQn5mS7IQgQ0WNB8xCJ3FfTrvOTXkZCTuNnO5bOl4J/D8+rE6mNXJ7vn5k5bUpNKs3w
2RWl/V4NhfyH8glRl80hs4oMqJmiLlhhVJKE6Y6caqqQSgrpHqu4cMstPSy4jpup8nX2Ws9h9jda
A61Px0ZTSEDmIV69qAOlqGCFgke29CYjIOpv2c7S2fmD538g8Qq1a52Up8edpHfwGedkRxv8ddoi
J0zLnqc0eyuDwMH9EMjxJWQTjwYDReBmeBoYZK7GxWMtKimjOct8XPDcfN+LJckuTVu+ol1QGDlL
6KZG3JpOD/OJppaPrypWMjzWgzz3/N2X8yC7oWAcbIFtwMksr72NQH+YY2Od7ZqtZk192B9FBS91
tPzWZnxrLRxMdjBXnywy8dKtxQi2PaZq4Vv33Gkgx8JprJeSjXIp8Cah6htOayfYDrr3YHLcHqsA
6gJDp9wdEYrDYa7+2kXqAqw7tUNhMjn5D3Jt+p2j+4KFof7b27IEogTgdLrkHPfDJCLU7Q6naOEO
WIHiTg1X8CAWSlbzIF6HvqpZGLW2bvsOnKd7ZAbZwJX61B/kyzSBIBWXIDgGPW5Y0nTgynBrg7Pb
Snt0XgFQgOykzbLbZcqx2X7VmeyGIiBAr8yuYyJr8Sc8k3gQ2JslGzjeKWFi1ue1HC62Vzavsef0
JyuomYhNfLYEnFbzrc2N5nsJhcQbP7vajgqWUWl4gRFxKZgZwSBLxHC1Ru1ay6bOnbbaElFLQGcD
lZ5uRqepkntcmpZ3E1Znw6sUnpE8xZWCYqml7R7QAsFYEtNpwss4W7CNbUP8/F2MZbyRjgL+HAY+
gOoyuR3ZkP5ZzSV85ipghhBLa1nFrjiru6TL9O0vxb984LZQK6oflwWTWce7A7NDPMjib23ML4ak
phozjrSgtZlKjcsXnfGdaz7SY3gdsorUzMDaF/aM0lfC9vTLA43olcnTabHsC6P5g2t6HlqZ/OdX
JktarFOZTEd8QIeY8S+4IeuurfwnMNT65blH3du8Luobeh5eooS80EzefXueGIEq2C+zvwiZPTTZ
+NoSdjo51Sfl7T0IJ3sfTrwSec4y2B7mCMwTwjm/MVR+NXtnZyCGWELd6sG5eVQcjPBaOh7IOs2z
lGDEMZ327KAYRAzF+v04eReTY5PkQu9GyD+QTqpgk8sYlSurXyA8bp2yXqd0OMh0UlsGavS0c6CO
+Jjmjd0vZydNP5X0P82KXXTsqw6M+lYZs7fhu/9EJTrGVkFHESOvxcMbN4rcwgToKBhy8qqHLU0d
CLXu2F1UlHebtS5b0NqzRbLcyYZnz2V/VAGEctCcpjx8Rd9HvQzDvavkMe3qZ6uZdUTm7GU9j/An
Jc/L6NebJMy7KLXptHOJ1toOxs5xlpLCLaOk4NJxhHpij+i5T3xn1w3Nb+lYJ57w30SMf0avBXvO
AEWAkxhGJ1cKgnebz3ZQ1n+2YMhRQqM1+akC/3Rn8319HGFf1I7P8mXy+SFbR6vIYeSyTTqIoARU
vMutl9WW0uXhh0NfuVey/sl4PMAv8j3huWirQ3siN3eXdEzrpqXYT2k/gvhk/1J3PrgLGdkiBtsy
3tJs/ltYzjngG6TlDTlpqcU2qe9dsF3cRlpS0VTlUfrmf3M/lxs5WgdNSxfNrdFtJ2OFwcxXAcqW
OCbzbjXcFvjUpgiczeL2X9Jn8jTUBZFDYM90TWdXT5TEPKAeYkIzOD+TRQ7Q0JRvgC1/YI3rQ2sY
L6rHLLGapaJe0i4wOYfPU+M1zkAS7doYIi+b/gxS3rMiQNe1IJnsbjy2kzhkNYJF4K/kbbJzgDVX
SUezWph5vvDKo4n5JwDas1BiZT7mv9TXwBFw3v1nJyYqEBsKRs/imHXieWHJXxz498oX72TsXzru
G0b8zWNB3BzF6PJSBOVT4IiLO8LwxJ4tgMinM9/ae6oYuluzvLBsnKp44eJSn8nAogrfX81lonle
HwhqxFdl0R8lQ3/wcmLYB570jdEMPXR8/lpXCTu33f6iBl7AYvT1BlF2R5mabkrLOcRKv3jMG06c
FK9auI9FThDGnFab3Bj/Wz8W+HI0Xa73HQ30pZrGPZPqGyrWi2umz/Y0fvikNNQMfuq5/uyG9sEN
ijOWmYjFIdbWGJf/mFmccsd9mho17FgPe56GyTxk1YiXEUWKYFROsPyrUvavMiQ/OF7JtCAdenDu
uRv+kJmxZeQKoZR9Oov1PrjTtUMj3zbN+EB+x4cjwJSF3Kui/5uCba4fa5wlJ10ERgTLlYI4q8/R
KZ99pmsbCPwNg3eQt4DWtS//KwTjCntK3sxVBLXS8SbydO95+uKxKTeIq72fjX9t0s83rpEku7ZE
hB4DxCr8HyepvNOg53XWcptXgYP643WossdM9luTRnvnNM20WZbkYdBVtrPd5ZYgpPY9xsmk+6xw
AVaz/pONy1POkgduglUVABzO7aORyWdlzHIlzHaDTo9p6V8oldcQEbPZJFP4b5DGJTTKB5CxbofE
dMIRwGwXe/dPWMQ0qbPuf5Opao6WTIpTyEKGrTmGzs51uMAofN9geSO3kZc60G/BOjmo5cUO60tq
999+Kv9rU3vntvZu/YFClNpCGEcY3WXj2jUVLptBCOMqedt1Gz4YzMvEDKJoFdUn4Tb7ZkpfypGV
4q2360TyUlvla6wB8YLs5FrTvmqZpuRr2SrDu66XfSbZjJOwRpiA/M1Yj6i5uBo2ttd+ylyC28ir
za/4Da0z58Z7UNsogW63wZR0nmvr1415kUSz73PzKqp6O9YpxJA6Ic1RzSX06W3/nRUjzgBBktjc
HDr+hmJGPLep2YeY94FxK+aL+jg443UOw6emBdsMQ/nVqe4/hmDPDdcAduq3gqD9Q688F+FWbP2a
x5KeiG6NsKLUL3cFwsAG/NCN+gQJzAvjP3i6CAs0mAChQxQqxjzD+6C6M8ajbB8s7LHy7fbcmCmK
biFskJkQh451mfv6HtM7pUb2geniCirE4E0Hd2+erS2C7b6rGFSXCUYIfzzJUO+MfLonub5nrDao
DHWWoXeFS0QrSZL/mpIRAN/4mz2HfxNh75eWOgHbQ92Ih6wpOL6xTjYu5A9SYoWJYA7qJ69z3odZ
/FZu+CIDyvo1i219/6bSObi8Of44ncu2vhBDQ0ab8ZAazUGV4SWeenx+iqCo1CuKHX9OuSlHIFI7
FY9kSxobUbNhG8NPd1S5/HBsKACRMitLenfa9bo+WKRV7B3hYoYa2xea2aNldJxWfoV0CiwfT09F
XB6scTiyWgM4cLh1c3XDRvNZDMFJ1+1LOHMTDw76cjh89F74n2EJvcOp+ly48SkQ1QPLl3EEh0ii
xpw+UZRFlFm7ohlfaNK3rmvU2wyC4aVrmZLUGCxXrH89MZrkwMbXg9/mu/Wf48a7JVYZf6WpVx8T
HjjPCy6Ysg4cQVdtNUxG6jc5UX3ySQVsjunS7rGuzdPgBC+uja3edw5z5m6dYL4XYngUDWcOKhob
cp5ofT5CVf70mUnUMWFxHXZVv8wjrbp9Pc3PksfM4GkJg7Wv4tuk5Pqn8/TYG9iP3LwkLciT+gyc
+DuCUeBAOzSTvZ41rfyybP3WIFduWzwS4MVUSrWfPBo6fm0oVprCC6M6r7K9FZZb5OPis4LMcsT8
65tlGPlZ+lun5NkRVDiggdwSFqFeZteWX3pAB/XHZ9WN9zgNsSmbzXtbNO9aGjFr4jA2j+mDTfVc
hvMF/RWtrLnmXoP1McivsBo7qfCkKGTNVOKrh10wAiqrwJ95e0vjYJblocSFWw4SEZvs0qmhMRtD
NCFNDVAe0gqOm2+qGMq9dpOrKXLeEGKy+uyppi7C+cVui9HFMK39c+O2c2SonrTBaedmwFK0dLfB
9A6NR+5VMv5nUoHRfE7pxjAKqK8cv4X+dMum3Dmt3+8UMQaYbfy/IHkPZRH8FLF/SMPlaHV5NNbt
3mZOtqHv4SzWG7NTW7VS3gs9TZmaX4vo5n1qMZMvnbtDDxIH1ueizPPYG/vSUM+LdLZyYE+TNN1T
FVtP0uNAKmL5b00ATUrjKSwXepQ6fWQEexzVcLYb8enz3Ua9IyLXT/ZG5u3Wf7tJmPLW8paCkIEh
Sga98XZSJYzFvPPKfDeNZbIx2GeZYl6cym6LhgOZSIVYjPphAM0f3PK8lONb63YSATC+z8halfoI
kuIrntWdIp5k8UYT9soKDkJ0ZEQqYSqn36AXx4nDXczT1QQnAn9V1VnqIITdEwfTMJ9bLlOo/sd5
afdeUKKf+Rjjq+q5t5I/JrgVPuFOQELzLPoR4WqH9c1bOmNv1DzceIa3MskPoYW8qfrmgMHjKQ7b
SOgsAnjfOSoAiQ6eELa/lsx48enQRnpdfpKdO8c43REa6jHfQ/TtnI4kAvN9Se0oY4iJfGEeamkA
dlfHaa17Q85dRxVgN+Ez/ovI15CNYnTcncjyh7loYCJaiEKkaTvnH+rlQ8btNg/aw0woBAuakLYF
vqiG1xPTyL+Q57CgAi4Hq4BxRHlmTTLY6m+edn8YIBoRHTtgZ0OHBSI3svqSYatxD3V7GesqmgQN
Ckto3ksDs1fl3gIqcy/rD5jmX7SZ7GO75Xtewt/YMF6lDTQBguRWyHyefmFT58EReosqvTUKezdZ
5qHzg11ryi0RUZEeoFqpwLfJmB0J7rj2thm1SXw1ZH3rmv6QxCizrNijwr61TgmsE57XhxYSBxF+
fHKpJptOHRyWURat3vXKnpn6J4exn95mOR4h/VvIryHSc3HBCLyyBBic2WKvCJhMs2MnmtcQI/e8
eGdubxax0PxgO8KgkJ607eJQDSpGwrzxQj+3lh0lfEdC1ZwC6c4HJG+QHyd/YLc1R0PGrd42yI+i
7r1oKjAaS+NxvdKEDsyNdprteuPowdkWff/SmcshiO1XschXVCC5dywH/ZmcFLSo7DwLcwtgHmKa
q25hMRIo0Nt/VsdrrP1XgpKO5BkduoW5ZsYZyQVm7SC9SDlwaBVWV5WaLHJX4ezCSZNfNj9aY3wh
mvc1VskD4sEUmWn+Sd7SZ88c3Peaey289zonM7tFfot4tMeNPQ0n208uPoNEwV3EPO+aJ8Mj99Kf
pghvsvN2U1rtQ8v/QKK+LqZ9Rkb9Mcv8OIluWWnaw0IhG3fObyBjVMyhf8zScR9Dn/ZD0O/AENqo
K3GRow0PPHjVyqevh2fb80hOI14xZNAK93Jsr9VIEa1/oLZlw6tIKYsk90ZFsXJHKpqq8hqHIyB8
iJ4woOC5W0mVGTVanmxVoD66MLemf8uWZle1AjaS99nm9bRpeFgBB0392nHCbiiohijU91Uw8EM8
4OXynEz1Nkif1o8CO+0EmGA82mOyxxUyAIzgNxDqq47JucNcIEzOeduv//WiPmVtf5lab+87HqXw
sgms8TUOGHs4DYMMC4+1q449mg5JCxBvyQ7P0DuHnS+t11lhbLLVKWjNS8jGeJ063ta04yN6OFnz
LYbCPvUUNSDX4RzvA2OBj/KuMz27qh+Yg+cEKU1XZgxHwioGMK3p03PitzasD/geyHKQBzsbv6EF
4Fq6yMiTQ5nXG1am/NT2Gq/0d60mhBR4T4L0HHDU8WDeRXlHnmdQrDogFXVkbIymyeHFr6+hfOX6
m/hnSntjY2BlFAAm6wcfz8u9cYNgM8FzNqtAaU566+flf43f7XS/AAAW3tY23jPI+Ws2ln/HkpgV
Hfo7o8fnqv6w24WwmVGeE+HklKzekfYpiZzlyeVDCeq02/X5BP9TT7hbkQSlC2Rfh5HVG8Riy/yt
nXGxG+81GBG6jw9giPgDXPgMzbzPG/1d+ildPHjJJhEhooX0H1KHR7Kqz8ppL/j8Nq2bPLn8pXjg
z1UHwjWS7b3edzlPMXzgr+LjEihXLrDK2Lkf3cBrVZnNTiTVZeFo4rN+NIsUcbf4pjh+J2QyhI21
vwkVHbpiZ+BdaRIDK7B54fo9pLzKTQhz2ZQqspwJmRwOiy/LrS2WeLmw9MM97eS+X8QuMNzd+rY5
piI0piOruXoMk+rL7HBPrb9RKmOiyf3HB/MTC/+68MIbYf9IpAdTP3uXEByRiI76sNnht4jsMbgY
cCrJZF/YJ3nOlm8ehLXH+lzvvir1jl1lPptF/eLb7iZjDr8mXpgFCkxrk+k1brN2IZezkzwaWr7r
Zjy1K7CegvyCCpzxbatINjMnPtrYarRno3The/+/QtcTtNBNG/kIa2XJtWmbZ03PGnVTVm4ys/nW
BQs0S4fMI4auG4fvrQ6qn7zy/ysD3MiSARBws0coesowGVoX3mcx43rvNFpcHHjnQ1XPwMMeVJ7G
G8G96ryY9fzQFT00CvsqdkVrVu+GNz1TxPRb/Ej7SaBvOQytmZIu/aEHhsHrOh/txVDbWjW004Qv
sgeSvt4wITUXEBKmkIhUnnuykvB7BbaF1M2xaHR1QCV672T/CcF2gAymADI3wZBE7F6+JOWCWwdX
iVMCnJXMPaIqnNfEEMiyHqwqy9qHXhQiah0ySiZNKEoxPLoUNNM0vqisR9TRlBtL+DpX7Vtuo3n3
9RET4l8nnvYlMefMsEltYonCOKQ/JVH7XUGJWZjXEW9jFJsak0Y2PQgI2MA2nktMT5Gu3FfNwT/T
zLdFTffGkAcjUcXzXR8DE6W5tMRGznSqodF2f/nzybDh4KBgx0IR5voU4hLS9A8bSWGDv+SZLNJv
jcGKwsa5MUA3NtlIGtGc/hsddGcr+xmL6s/sKxIc7P6YWd1TmeL07/1Xy0kF7G5yhFqmLKzQYWy7
uNZzD2TdLY8C4nBZvBfbFU8aj8nGbAIwCkVdiP0LfpcHEHcpb5kqLjJo/uS1IU6VMXy0JXZ2NdHq
YHS4WpwTGJrktaOGCZbhoFmibKjgVRfDcyvLmz3YH5WfsK8Ic1NeemTw5HhoWTP3Kz39ZfM0hiL9
NUZvt/YpXN+oAemWXv2x7heKPuzVtn9HHs6wQSgwJSoyBGOWCPmb3g3oZwf7p8S3UNjNZXIyCHfu
UAf2qEqHK2ThgUjvz94r8EnWQK2DizffpqWRDf+XH3pqjm1TEW40SKKI7PXkX15QStn1Ug5/zHDu
937P7LzT+7G1rYd6wSbsdJjzvCRmtjmDytR9dR1GOZziugg368nUVHDJTv/qecgyeVL5G4FRewvt
GPM/GT/Se0CX5pRaBmUX+cMgQKa5RUGRu8U3HmJu3jmxtt6SNjspFpgzPhbl9S4IjZYX14BWM3Pw
MDdc5KUdANRmb8ImarqfdAgIT0b2zyyKC4bzSyKzL1MHe0btV6tBGVM1odCBC1qZ/HEHqNvQCLA3
5/Yj3ucDNrGQMZf/EYfhySkWaJlM0+DPj1WPxo3hJFTeKzs4CUcz/pq8YIxpj844vglOFM1Rn2gH
g5617Mo62w2d2YKjNyffLs/NhNk9JVQIRfJgB+bdV/ULxPZ746LJ4055iBP1G2T5edbIqvwbb07h
XG0CXirqGPqghNCWkClOrC8uesDsL8i3hPaM5ArItEAyDf3tohw3mhK1XVVGMQf3uDOp6VXd7UDD
/nndSMnKLj9mY+ruL9WrVOpbLGIE1MFJMHYIPPXwS895IEZip6R1XMsQ5cc/PC27VKzrNY3I1hPZ
jOtzFYrwWwbcT2XyUqJn2GFxKrz8FNbxebLx2hGxBml8ZoHQKS+c29zi9MXzTtwJU4rZSQghLiI5
NK/dMpG75V9JKksiLw8GKsmJxb9+eS/TFsZXqlf8y4igU3VIGmkAyyrYIlhH2nv5d23+vMZ/Vkgu
aaFfvYk/n/MJQuDXlyCSHlAmw306ZaJ5eMHPBAZB4oTea9IwkVycB+FOl2p2H3XjP1l28dgHw+uU
hB9xr0ease6atZRO68drryzLSL2dBuWNAM7T+tMTUpFsMptUqzUNCt3QGdptzxTNpuhNobosvtFa
Ly8qbW7WQJwc+Uwx/YgOsj2zpnK3TOGJSu+pzupPMwweEgvG0OjM/xeX5D5EmWofq6A9rv0Ra/Mu
LrNvETevZgNcKpryFjvzkbiv8+TXV7dF6KQa70P7yjtf3WwHwa5rlvRgdrDjvcXbzKb5ZOe6Q8NU
p823VtdVjwFs9LHLRpJ6hFI70Ez7USdDwu4bmV51LP1nmxgl2FxreZcdFTKGMfM0ajzd+8Aykr/E
DmCsq0WQb1s9BX9SnCc8LMlQ3SrNYaNn1hgONRFK42ySzxSu3U59E0DOY2N9eJzwG28Ut8GxiVNb
iUpb/6Y1SE/DpbDKAIbZQSBSmywEo/DWM/22OcHMRP+GwYyM3P/zVHyOQ8N/wLzPRAxgZitjzEqD
Hl7ItV0LPefbjeMXlixRM7QpB1Uxu+ciU9l/bTjBflAyROs4zTNNVqakzEaWie5hQ6k6HTXUB1Ob
9AcAd7w4BKVuKpr/xS0vbUjwUNYnB2MmRmugyV5/JenVB39hBuJFwC6h+C9ix0c4uccapZWMu8bY
1BOFURknD6FJ0EFdfMopwygXNPHGJlxpHJrv0HcvWc8zjC8EKDWd31utxv1szF9KF0fi7y4MJR59
WPbUDX7HoPks6umRmL7fVeoW4fiOX55KsSGmYOzf4DuSI9UdRadiHprq9A+m/HfAQeLs3BJWOSfl
bOr/xlx0Ts/IJRH9XwyRTAaR6yrrBR/+aeq8GzYhyLRuj+n+CiE0/P9KJ4zoNc1ids8Tytplk76G
bnP0JwLqoGeeklBfTTTZvBm+zEF/c1QFe6/P7kAH1xgSKnVWc8C8rdv5gcFgFcEh/dijfBbKB+CY
7Z4AHn8HVvAUG+ZwQEj9nBbnQvgIJkYcQNvembItIUY7tXDR42j8EqV8UGAV0ehkDPqG8A5J/5RI
wcR+yiuCEcezl85QCSQNbKUxfuoYU5sMwn+Vjidm++2KgFO0hX73Uqiw4l0oLJBAGuvG70kQVC0e
Wo7tDdt7xM6tsxI4pEHx8NrhmcLMOhiBenIFlQB7yP0NkQd8ow5JHqMr7vNoMhCg4gU0PTdF8Ucb
CfGBSxKepF9017rGuOPM9mpPVzPil/Vf3PRf/cJ+n0mWD7hcg7M3rw0d7G/Utz2bU0TNCJOR8iZk
nSjlzdTTfvqnrnNJ0mjKlzLvfkawNYjWG6TiA9J+gcsVpM5dmB+moNLbZCkbNtfkw1/bXMyDtyTB
YahM69+QdGW4SWOITtPWSBlBx6ihAImt27C8Z15pHsKq/qhrIu0QfKl6c8J6akJcN6WTlxtuI0J5
4mQ75sI6+Ln9btH9vpszj6GBBSX1rNfBUr8loi5nXpXc6h4DSF0Zb87omP/5yVz+dSAJIE1IuCck
ba6jjsr06JuaAijwnlPNcTkNLhEeqTWfRpKHNvwaTi6jJ/Anj5+cUpLmo/NXm1kYJWM1bQWjrnQe
mdnMDvKwwXc1LOVwzdBoXgcv0PugYlmHWWB8Tpy5pfwV58Ut6J4GRZZowPT2IW+Dp3a0iHWQUNx2
XWBaFllMHmVlxcBU7UOWUygvg0s83lLHN16WnOHz/FLN1OpJp/8h8zA7merwBX84s6kuxPaQT7X3
Swb+uxq7O4bHewP8QKhTAQ8xEh9lakYdocre4jYhJURRa/TKLXchWeQkHKEgEAI8HVRW+XSU4Utm
AqP3/pg81GP9VfTOf04QkM06NKD2pt1vSr9pXxw5fGogDc9NjoO1lJweFPR05Zd8XOzNVGePU43l
fpwwl+OZLffKTQjR8npmGbnXRZPWdkNEGL+jtnposkScUIXvUyJcEOrq1SnsJQpLWnvsRw04f5o/
MIZ3Lv1kOx+hD32U2s0neIq7S7T+5+WEtmXUH/nMdE7PVf45D/ObbQ933yc7yuvy5qMrZX1tHXjt
OkwYsVXMMfP2YoPKn1DS7rYK5CFunMuY1n3MWY5Pox3gcqyKFfKlANoQ9lwQfLu0Z7NSAN5Gex18
KZgyiW9NV3UTprwZAbi1kRSHBpxtg4XzPzW0v9bYH0j3aMgzK+52kdH+WYTH6n8LRwO9yETrSbQY
99JGMJVLBvmSFP1j39l3XXCJiAFVA4tjHbFL98tJaXNdpZ7SVpHdVv2qxPwF3gx2KDiEwQnjX9kt
T0YhH5qC1JD1v5RZRS1IOUd80BN1D0yw72CX4KD2xJphYPe8GV61ckBEqlFvfIWlQlyM+TL8Qi1b
km7ai5NmYhvgs2rlfFQJNBexinhRYkXxd6yT+mDqzi9BK8LnLOyyExpTumqyReSHgfUdBovx1EOw
nf05SP0tsZSLilrNSUU/DXJHyky3NSHBL6WBkWdOwywKICsuVVUwHdCup7CYjqyuyPAX9Z7hXJ2E
MNzDMiXN09TK4qvoTIuJGwAn02CT9ZL8eTOWq9Ay8MMz8ao+TMMrztKu9S8ZW7h1FYq+T/NLQNqz
azTtq1PCii4tMHQXWvl96pux5eQPyY61lYmzLR6YpnmZd+4c33wfx3kEisdJz9eshzOwd3VQc2xe
cifIHsckIQ9FieVZZf9i/jYFzE9hf4vRUH+F7pjnBCxQhwsYzLbHn2ADAQvPtGlPLf4jyItnKMIM
tHgcJ+L7COT5U6xGUPxK5AneUELomaxpFCdUgXyX2C2Pb0lsD/d6nVU3POxvYuz/x9F5bEeOY0H0
i3gOSRA02/RemfLShkeqqqb3BGi+fi5n1WO6Z0opJvgQL+IGce1M5/jPKGbcaeog5y0++OGjQnor
ceSvdR5wvgCccv8ba9O/xWNPoBHPl/+fCVeqWgOtzFcpxwjo32Torl3eK0ghoRnBvEEUMQoMs24b
1D+6QZ+zIm7VHoSme4/DAIeYND+qyRgjdD3HPHehzt/MtGVVE8spZGc64HojfRmCU6Dy4aOeEvMY
j8Qhq1nPNelwMziktAYcoSfog4QIj6RrW5iTrDDYEG70T9CfR6AtrXmJ9ETWrY+9f2ro7MUOPTke
7z3D/s/tGo7nJKtItg1c6nrI05mdjM/sXQkX1IR/J4pE8bUrbl94T+RznCNHTEaATCCl98DjyGzq
W7EDpZM4W9vFM6O8VWFM96rAxhhl/gOdSAaDjR9dvEgaxk2QBTg7KIApl3XCnUPn9U8ZS/eq0vWu
LDCH1MM8nTT80xWfavA8zyHGVs7lA+F273uox/BJBUN1LNC+1mHY8XoXqh5P9jBHJ5NU3a8zRCgF
ohwPs1l4a2/WxKETP3yeUje5knidTzZ5sLMopwTCXD/Fa2rjUamxVX4S24W1bdl/+xqf5qYtG/uQ
B6EioOABUU4NA8PYlIULD637JKeIHii4Ra57z0l3QT1k15in6EpgMOSK5VfOzivwXGpi6SjmQTFd
pXCBE3kM7ifhECZ/zPkEoT+uVQOKVzi/eu6MYzU1wXOea73jwwiBM/WuPPpqwiQTVlZykpJ95Dok
UgYHvBhyfKdZnv5oo5yIJkECXI9DHW8nqU2WUAYSQGDPCl8ClrRdjPftJr2C90OCIPmWcJcEiWnC
2fSdrP/1dcN1vjA9Zpxx8tBJdWkU73UYG/6KUYtyhCm19ZOvdBIeVYEbCWcZ/qYWphGReKyyx75M
8vGmmiSUoCndMSY36gQsmUqsponhLw4kuVj92ylE00R1SIlhzYZFOwynIxf61EcV6421duuU7f8o
iB3nJEjZhuuLnB2Esgzi4dqgRXQbNsE83ma0jecQ2+7aNicTS0WUVDuVeGO9NzkyN3XUITiHHE21
rvWzlNp9L3yjfC59I3sNBLIMRopyX47a+TabXKzqNE33LY1RNwnfeRtpNKlSstsV0cjcwkPpfg7w
9V6LGYCdnkNYMbrxfirsz9GqVF0tQXLMot/3vBiBKVh+uklF026lzw01rNMmfPJkV9AWFsMZ6SgO
XruNN63xPCy9B0FKZoVkfY91jANtnNFtKl/WH7Zwi9eciw9h+5LombbIgRANuIxGYOJShBvTNlO5
tRVpCxJ8LogU3Z8UNnZYYKb6A7HG/1eZTvmAYAvNQ2jnKgLSfHmjlt4yV2xrj0ZDnVTNym2sZi/i
0HwnlDLt+TAX/gcDfltgkFmHIN1X5EqRE1Kv41AK/rVhAL0UPXWljDa79i15z6eK2+u9cl09bdMA
NJgGm74TkXTvdu0On8wg+SOwQKWTYNYvFQ4/9sEeWde4wsaxI7OSJ1sPG+UeZpb1HXH2XKOSdKIr
qxYlFXrRt4OHaCNY458GB1R6Z6Lhx+izDNG1fzc8nV7tzjeIwlvF2ZKJ+2gzDTWJaOReDJg00Jsg
XjAUtMcsMZyXeBTl2ezMfOewX3qv8yzB9Z6oYl8lKDuOYbQXg0hdtgpKUnMD2fh/rmcE/ylVQTYh
PRVcKlmB3ScAvdEeJVT0VXLuwla7W/Bv0AHHWAu2sEe/y/JN7+Tir6dM45ksAwz31FWbxEQqdVE6
vIMf0ae5lbJoeB6JxDkzVxupGDZ2OK7tDRA9DMxNIw7xiHmzMeGkOA0RTRtBYWeT7t3EswWvwKz1
fvCi/E/CS2knWw77BM7V2vUqcGUewQeDICl00bI1gk1ns9kiviI2jY+LLIwzdii2g7CxrGDcsVJg
XQbZkuWLu08RqOpudl6sDr5bT/cpnupDpnFmHPwUoh4ketaIloabMA8hMU53qLo9GLVhWyVR8hQm
rf0PBAdB0jRxnn1zjh6gARoimXW+l4NnoByrsT/oqQVeF3J7xtXRa4PCBHfuf4Xos2LXcCl2cDcq
74QPsaQftEP1rV1Q6GnDFq6Z+lMvE65ugmVcIp3fKRv6I1QuxnHJspGeGXlwnJ79cA1FNUvnfG8M
oE5dlpj3fCL3tubFvuQVx+ClqYLvFE/u4jkxX1I0FVAY5cyOQY9yk3SGe2tSgvz8kgG9qNneiDT0
8Mnqf44K8pM2LPOCH9f8TCcP/iNXUOa+MuVWsEoIc+/c3Gg2tiyCTRIt+/4hct+m0FWvzjC/icLM
rq0x9Gy5vHzbydRHKYI4uolbv3sNUp99j19RAAolcHgqR4PojnVeZhVk0eGzD1jS2gMWBovbSNoC
qqM8YDIWAA7xrNF8LpN3YfrbFtx9UNYgwEMQf86fpmq5cfk494rQZ5JeNtxp/O4YKYKkwOSe8qzx
4ooqc+dSOrzzPcV1ttygPxLtiZxmw3O1wyrJ6i8Q/F+hGTud+rRZ7vOowmfssp80Gr8VFQ+THKyV
nM2VwZRADxeOLSKb2pTrWYDfUq650XF7j6PkItk8YY/mHfNCfgRsmrXm+7a2Pe8QZM3JM7pH34Z8
XDBIJoPbYLvLuua3DqK7YMs0iY4smb/O++pPIkhb1fF36Pg0Leh5E5PP4Kji8hTSXeACQyGjuem4
mxYV8Oh8tF+mjtV4OFpE1KIXNm2HOQtK3owUUDTjsaIsQlkxhvd5a9JWEfFQ5vJMzneno+RsjtN5
znkFQFcnh3hv/euY0Jegf0ug1vMY3y2LvmPZXkz1oYoPrijnPAk2acIOtPBOs8BUmBZI8UD6sOwi
BDdqWqzEw6sxTlw0qsbeTWm31KBjtZlb2R5b6TtPXApy6MeR8tdTJerLONMGkrFt0wyReGJVFPtP
c9kgzESFk+8i27B2nWXOG7QoYG2dZ/2V0qnuqcVUa1bLWEpwdKUjOBh92afnvMspcwDaSgwYngX4
K3LSbdJMd9B16cGXfke8Jw2fa9dsuJUlWJuyGoyFUBNWUb7Zq7qru89CUtPQM+0e7aKfrvlQ9T+u
g1yci2x+zK5RgZqWDuR/E2llMszmFsmivmgalR4j6CpcbT1KTV9i0BZulb1hfQek5c7zW+xUCt/V
2DxF2k33BOvCnWEYzaEHgrHKS4iE7UKAqKWwscOW6b+kyPsduuu09js659IekDtdvbzCBMnTGeeD
Ax5WeSt2at+mpzlkoXRnO6ObcXrosDNPGQ0fW0BvYkcX1VIYIKqjX6ueQGRr7WHCGoh2pJFiB5Ze
DOv97PrAhVyvkKc2KiOTKDmM8lR6wSHO82JXCkRvNQT1sxzckW9HGslvyAaUhNhF7nyjs1sbcGQR
C1kQd7Pj/KsHqQ+ASvw1+jdhj8LFbxOUA+/tvtoMMCihnnguogr9zQ5eVWyYXrzr0ojFZMUmbi/B
r64YqyCVOGW/Mjz1pW10J4PE29ZPKpLf4EwY8Xmy4HQa1prdb7xTRQpIsiDXmZZooLmhBpgTZNqq
sM2OvmhhZORuxGCTJOOMaX0kzNBH87wVptcdCUp7V7qp3M9UFflPyfO/K3q2oAmG7veBtulXfuL5
MwTzTQa6GiBZJ1O91bPxW7V5xsnR/bGgDWxSctoA323cUHl3p9bZ2tYthtigspptbbBTFsr6RSXs
1riEu+0svOLo5y4GlbZ2Nz5m1xsw3PTgjCZdImZiEncuyg8iV+LR1wPaKKfssc8FbGiD7VURxOHZ
5LX4o1KzWecTlgWcyZDR/VTWeIEhA0d4blad7Mxz6DDqGUmOfWqq60elc/u97Xld2CF2O5GYf826
Lp8l3DX6YHKPHg8dryvXMZHaTf3KFqE7miyK6Qzg8qllVu1s0zG4NwBW8qIaA2Qg1U5Ng96YxOwu
ghzjJlKEDOlj7s5k/bHj9UQrLQtUSxM7w5WnOWc7k9FjQQRpOHUiLv5AzCvugxbN2h4jl8FFhvss
VuPznGSAUIYo3oxViZVS4J8q/Lpcjw6TmYjbchtWHqFZszVfqrFOieerRp9JWGI0K4mGw8zTe9XR
ENQrR2x1xM7WVtbEf8F+fZ7c+W5nmfE36PJuPyRNf+kog9mxozRvYZrj3+Z2cAZwgENHsj0IVKBu
3OecVxsD8DaOWxyNOb+M1tLRt1GU5fvYR/oGyNF6rmreCp4QxGlt4hO3ftLOhryt8VyGjb9xRIxr
LwCRR8aE1IdsGW9qYzoKtNyN1czjacqTCpQr9hwd9Z9Z0DcSoi+bl8THcMhvMnS2VpZpInWGrlbZ
JLKb3ffFNQ+7cjklq31bJ4sLheLfIKQtp/AH5jxiTdWz4Nd6HaZY/WtNybOODbx4d03k3173AGKw
XaxJktggNue2hVtl2m9suMUuUuJHMMSdesC+Z2L+JIMM4ARGCfkQBFq+LY2aMJIkiZMkPqNDcaia
kGsKfl/GSlISW0rjdyhKBIpfo37cuZF9zvzpZ3L5sYTPIFs6f1JfvTt8UGGl1g6gGkiC25ndNm1e
+yYs4P7I/fKvAz/hy+geEve7aj3KVOsvhBckXuwmU2O+4ffYFGGw7qrrWOltDXgAG7+XJWBxGlJl
GsVvuhpzAb0g2BC2QYQR5xF9CEzAauLV5/ro9PnIF0M/LX8VE57gBJ90agu1B1SKM1UUJzNK3nST
X/MIw5Vtm18R3UAqdC4Jb5gKMtDcopFKnL2Guc27cZPBuV1For3UHNkq0C+QPHYiKHE6R4c5zl8m
/oEsUyfLYXqtumBYdQTOmyTBHSARCIz2jp9tHmFTDRJTUHiGUbJGYFkzTt8Sw/4ybc58vL5u2hJF
IRvLpMvBSftY8ydrBDIdpUWjuU2tfBeCuNwYZvXCWoWVNTQH5UAjujZCre3k2vT+HjQiql/wEgqF
vTk72glg/A4fDazwrqONryLNtzxCCcFWq0h+DQiVmwC3eBTOfxINqD9w1iO0YxQDzBsqIyY2bywJ
ZWsGndh378N8d2E0sd/8MApeDsUttYat5YTvtmYTM2cHwzEPjRmdjCQ4NCM5ih6YD4L0C808+shf
pac+c37HBX/aUGO1zxJAeMtzFzH7pdKEdRSQCvLOzjTtGAMwrP7pw9/a/qjmcQMeFz/V4o9O/3PD
O5YlmusZbvgtqgxPimfbK56iXAL1bYfmPJvoagt4FdAhsSZYYFAxVoHDDxGlRCf0diaguTyGiem9
jOm4y8RzDrcz4Qn3re7oT+mPX5iwtJlZBw7Ej6n6MSK67K3PDIXS5JdLtczFpV0AXCHm2Qixh7NH
GtG5Z9076QIKLCc37jSR3DXPxliKC/9PHv9tb8yroMHNPGjyuzb9CfhCB0zZXrAFJb11wT24cXr1
yZOjlkBClqGJcqiWWGK9CxQmibTq3nyVv/CK21ZKbxsSOnNU3QLd4LFoeDiW5L2f3UhUMaxnazb/
ffoVGtZmaiYThCdXiQHeWH8fhuQ9HhR1DOIvQcUjVI8Pv05tzhmTp9/bmHiIKizgfGEHXxy8XD0W
/1s8YFCdwdDl1S41xr0VCTwCVM6MYkEmGesh9r+yofmuGuNVWFO/HZT7vjyRCI8kPPlbJ2E9CWC4
MNb3gZueTOXLY4MZqs2nF+W9dPGHCUViFZNbtpr+w1pqN0e4bhHOsSfdLAiWrnijC5dmgISuzWhh
DhJCDDazi81u8GDLTzVnLVGZ0cSaSoLD2418jYnFT+dkIMNKnQoDWhA+oJoaZ6ezqeURwVMHRch3
Uh6pNKVH23nrsug2adw7vAV2ZVpgui1u9fJ8NkZ44R5mbUqHM3YUI6ExQkhtKo+BovO7a7CvSu4r
y4Ngz+5TPo+f9P4dnMXQkwtADEbfLFahfAF64Pwhtrk8DWk67KWGigTqM5/VtZEeXpqRzWiN431T
VTH+y7ZgbVSo6lu1gf1gfJ4Ose2WxAuT7mJGumB642pmBdwqIhdqeBC+9MxJ9Yw8v8BL4WyQgMFs
LoaaN6xjvcf0zVBCqoxpm9sR0Dzg5rQBYt+vXPUGhucCzftkzxEs0XavJmAkWpywbzGi+T2KWz5S
70eKGkEY2ZFbDg+8fiqS/AN6Gpj5pCt3Rco5WMQG83PzCCYy9wUQiI0gLLN22Rvv60he226Z22O8
CXzir5EiL0AvF3NLv06q6k9sjZRGIADy7Okh2PHZEEzWau/1eAPtwn1Qmsy9DkI2vTGY7OMoPRH9
eaHGYEXL30sVUUBFGwBujH+WgX8+abIr7xUCi/aldYFuAwqxWVC4uCu5KVN+gPbs91jwZpeNARdU
JVNj7ZIsp09n/GIj/+t6dCWGIDCou6v6tb+8HStciyt6af4pvv1CItMFxhKXsnBgB1tjbDgo9G6M
BuxE2kU/id8hEBjrsUh5oNuvEM0fBNCpmjBnKiB6LeeByrwzhQf7zIkvkRk+oew8c9FEOvPtaqOy
6BqN7s5vuo855RPTU48VZqi2DSdGZZbplkjzHxgiF/YVm5lfYUu/CfrOKR87tE/7bDFKQx/6FBlj
R2Geh4DmPSrD0MKIEtEDgdO2TK7uoD+C2aRCqRc8QrQEpgWudQNpMVVsDxbUixzhD3CqjRZFBGPX
RevOD15sYMhtSnlmEHTRtuLUgOMR8EavR6qbLITpKXpZfgiQ/IujafgzCfPM1ZxHMYdowGg7Hrkt
ggOo/L2t1SPU46Xgj1+2tCThlt5E/vCS9MYzaJlk44QT3IaBOdaI7FXhAMYzyHUGFf78UqKvcOZF
QJ25JJO4L1HQgpDWiRZDBrVE4OZTYrTrbnZIxOtX5aGilhw+WgPRCtwnmbFnAjrIN7vSQOYibh11
+1rXYFvnyHj1GwxlEqeEjgY6WDL9J3HZ9JtWsKU8j74UF2JtWDRXlFHQohOG2iZM9o5hPegFfIsX
7hWvu31cYw4urGYNxbJnE6WuAhu7a3IhatphN4L6Eobx6agJ63nv7XNeoTF3m1ajY9gCT3UTEeLo
sruJFlNwwqVUvFO5uUdBpW20emN1dHBU+cf31dnjHq6tYBn1OAK4v4u17LwM36Nz5qktKPgr7wVu
jvUwD83Vbwd7qxtS7p1ttSiDYtr6i9fQD6JPbUy3qfRZS83/apsL4TjPxa3BNegwH2akIqk6vNPV
DsukJdzF66N20x+aFbpvhdv7HFXTV0uj6h2F3SM1ad1st7+nReueHAqWvopkCF/t0gHTFERYNyN8
O4DC+YlCBiTHjqEBhLhzld/jdYzv4QS2W7GZ8x2CLwbWIJbLlkowqAb+8xTRwzUT5Nl6vrJWDY1j
0JO5kcdQwNurLNxmx8alAuDOP0ET6yl3UlBODo2TouGLOZ9zaylmwam2CmJSTYXDOrQkbOP7C/GO
8Q3xuLHxBYJIXN4ebPMwxADe0Xa/DucBNLJfANcw7ZtmTbYN+Y1Q1LnGULPlQhivqD9lteGWYudk
wX9YLr115IiSlcB0QZ94i2aTEqO55CeSZEIgR3xWpAfaXry3IBCSqFM4zIu/YTL8ciDFdxnbz24T
vNP/+owOfXBdW+zmADi2jsVLHFqgAaxNE4hHDpmFlcbBaQJwpbh3J0yFfRQaq5wmoz0IeONa2mok
h4Xn2iIUwNOpm+SOuqE27Vjik2DZYIPEp4YFiTiI9jMfuwjw0Ke4tdZS+t/451992T2Kyf1YxN+I
WsYCSjzRbBieaZFdC8TzJplPCX82KYZXnWhzBQmEMhYzWfgT1n1yFvRX0H+UWRAhtmGl6gdeeCm6
qMjSPdghVPgSToImS+NjhC+r5CRCwSwev6EpuORiJ3Pbm74HQ6l8ticJjMKAT9GbigUH4CV+scUL
3PESptXIarri29rGh3B0jnWXcG3wp63ZO+UWzfuRWM0DP7J/DPQA7KUBWwIEhd9R8ieZw+8ykN+N
j1u8aa5DXd6dUV8iF4efo/NDNFsvnm+rH5E4r5D0touPVPp1f0Qp5Fbg33QxPQ8tFbYWnXZiMn7b
sNOPQPjRZjCyW521Dy/3QO4b3JpoX0mNR5qbwyphBxtkOfdPKiz3M9h/xxhumTTrQ2ez5kr+/zdN
1HTKKG2PHN1cCZKDqxOsyQqDlpi7alM0fnoY1QLjztmT1tG4pcoB8Uh1LEhH4k8UBCv17sVJByDR
A7tevltD8IERaztV4VvVYBnkXH93RXHHBnDq4uio0vGKb/08zcGNTcGPqPhyKO3s5mL6wNjyayJv
7NjO3xD1NkS7JbuqFBoOpjw/s7YZiNvZkaeYW22HtzYpGWJQxFnrrp1AQF3jVprQ7SIXacMS1mvb
MW81NKIG86bMZLCUXO+J4ZebyU0pPaPnyJYR/jGTXUw0e6+EGP/zBLO8CNc8cScvx4QPhe5upC5X
YQNa4Mg6CxU+Bjlgslt1u4xNvPNJtdPJHNluz362C2Lu0oG6otFdgyw++vbM9R4DcKQm6GMOFVCR
/osqA2kheXGc7Iyx5DsmurSp2vKzGeE/cQsoigoWit2wzRPganlFgMH4z6wovVoFuTutRxPvfi3B
yruFZx6iqacgYe7loXeWGnvXgnpDgRTmq7xEUNBo93nArqmqjJ1N/mLHOhJjESPsrTJKE8BJCJnO
DRddSpgT7gd2wclgNmBiS5urcsPHXmIbOrr/v6amns8CjvXVp50BwI1AzuHICAb1wAZW3NiyR0Sm
2qLdeW7UHXTmpWShYPCthzAxf1tZER1TseHeebuXn2WZeZgvcMUpmsgx0yyApqqi+zh1ZLces8DZ
EY4EpEqNy8jvhddCPTsw58NQrfFk45oUGfqWhMvtWp7K1zEul20WmPEt7kYL5a+3n5ukNfaxSmCK
u6N3lBqAfDExH8ba905D2OMYqsz8YsL/OXDciG3oBnid9Fzt8XYUW4ys8jKXBowSRzAsDcsmwgDU
T8Wrt5vLGAC707bdhv/5ms5enwSjtJMzVTnDhg4P5IlulIQ+4uqz7hvOPpDbzNLKOMl0omG5p01j
6WfeyzYC9+z5gIZcVbjsLGe9N1zWvQDMcRyymd7FZTzfq55vnjIiHKGBNB694ExCuml5nqx+G8BS
2xYNmzFtoaGzhYi3ttC0cQoOajGAFrHS3CVe5jSgXtr0aWj0XxtsAU9X6h7cyAidTQfh8sVdCAoN
1IOVgXK3VVOuz7Vj+5fCGDBe5H75NM7lcow7iBrx7NdAzkGtrrimpJ+j2/l7zpp+P6XBvFVYNmHn
s+mzUt6lXhvm+8gM/kneR0tit+Rr6cHmwA8+wQ+Jfxx2E6u6FRczFADQ2GXxbapYQozhNlvWXX3A
BVgeCxQzg+MOguS18Ls/PTciPAHBfyKq4a+67cEN3K9+SE/9kJ0SQZ05ouhOoKMFRQuVM+7uuCa2
csClC7+CjkeLSE1oJ59F2zurMuy2PojGzLDvjmr+znZLxplEw2pYwol1uIRkIO7xGJMZAexnmvKc
gc3BvptQ0K6+BF7hJdC1aZPZOZnaY6ZT6m1SasSBTFuNEV8qb+m4qVl18VlgWd3kE6n+JZBRwe3F
fX+CL75ppfMxNul6sOaXxK4gDsR7m0KLRrGtle0rdOd/SuKNihuuoP0ylRTRxZ2CS0ZBqFUb1yFd
ZMTiIqzw2NXVb9wNDd7J4jQl6X1MUUVb9xlW09OgrK9uHp+Vdon3cynNKFbqE3dYyc74WYIp3pS8
2KhBsaiestl58mqJVyb76knm9Ya/d7rmZqPZNWBn6IqKLxPEJd6NxAWTet3EzUO64lZri+y6nX12
GYsjAFAwDC9oga8mXGBvsL2Vncf7WQ6nIYMhYM4Vy0WjPUateLZLe+fN2XX59zLhPmmDvs+GCCVp
ukY+xSm4q39z1e0ib3gKTPPq1i2PQf3VLIyTvhjf/UJfqqALlvojE8h6GezZhqCJ9WQk1XzC53bC
VMKyWX+TFNmVeXHEYnNrXHMvsBvvAlGwfi6esHU/2chbLqYivGLwc6oofTiJe++a+W79P/gy3Gjs
bM9dqgIuusaFcZRscYMO93+WR9JgI2qx8Tu5+zpLej/44rF7onyQnRN+urDpX6Ip874RX9hFxVl+
HfBp+QqsW9i4X1ZlHe1yAg9lMa2sSEj5ry6xHP5wELbnwr11rOdoHIngvKW896yy+v9HqzAMOnYO
bARm1ED7ZJww4xTDxGbMm4EU9HDbBGM3o3XP3hXJ3MpZxUZO8LBR0GhnpVzcSykKhwErjZIIKaFa
txixuxiMKBGtPRgu1RnfAQJQP3xDMnkBlUmVtxtyHC9GltoUO4v5A0r8ZkioBgvy4lNX3tr29T6H
KLLQs3yyt7L+HfDLwXyGmBv160VpzjrfvmjbhOpPQe4iLLSRma2lM437fgRNQQg2QdnUzrQtoVK2
zDWEN6nUQMoFQg719cSK4SsYDThVJJHrbMsLZpcK4NchdppQnCyK2tmrn3qD8pHJESuFyJOz+jo3
kbVtdfxBh/R6AnPAO4FXguLWZy1V4m+qnn1C2+xmLZn9G3maQw7i3gJDlhdIM5V4LSzwtMVUHpY4
RDG6WPfjpfekSeA0DDQDFZrxgSmKi4CxTJtm+WUX6V2yKiaAyfZKYixsM9ZkoVdcq5hs0NyfNHwb
puoZaG4OUUM4hIzC+tISm5nH5I+sivOikcyTfSUs8vj/Ihlc7lZ03pMZUMIdEUsJdJvsMV3v5pB3
Z4Oq2drzxgzxevcJN3+kIVmDOAAYsw4twgmOHb4E+bSV9fzUFhoOZz5CQ1xMyvOtEtEGV+H3jPdF
5GTVCwIDmkEhL95LnZ+WP1ccxuB/3hGvr7xCNn6evYWY9aMRcpfjM8WB8uc/TyWzgencs2Jp+UXp
94O9X/S3TJe3yPa58wKOMNKjWS231WnLG23bOMRZEaz+z6Wxsk1vekzqFOZi8AnNS2b10HeMKKOw
o92kRCEaEVCOy+43jZONPYcYI/1DlHkHyVUpwgpOqeviR3cfvjZPTeY/amntCBThdrUFsQinf9Q2
ffWpde5oDZ37+JiHNjs3ugwBLw9PeFpgReT+2im4JcbB9JGmIzKv9M8eDrDVVDvvJbmf1VQQmxTT
2iK+vTyh5A3Wij//ALLQrEja8GSHw7zNo/eKF5225dbma8tFF0Nw8Z47xEkz3DBWm0OM9/eu5TsH
v4/BADotpgSCLzHjl1mLI1CoewwIduj8L40biPvtKwVRS889RzLN8aP7AcL4yS3qv1DwCBbzuC9f
lcJ2Sa5Tix2Ss6GFSRfV/GQmyznmz7uiNYq/pNoM/l5yYGmCD7ZGmHdHmiXhdmZMD8LZND2yH/0l
SDNF8Lc1O7bsyb+SRklUPHdNHv9YmKB+2e2HK6sGYVtLtFlfPJTTPVutOLdkDpFN8La3GRv8+RK0
tbNLeCjavnpFMts5AZPSXBHucLALAURbD33y4TuksTwtTzimwHDjpOCiUXOLGN5Ch7sq86LD0QOM
pW+PbOJ25lB+YIIA4JXSfDyE6c/oJTxOPT1nLCQ53HHqN3nyAiPhUFDtClzMfwvj5mJRJpJ5hQsl
vv/xlCbMDNV9K6yIn3Is/3XBJOnfGeJNKTLS4QTTd0MwPJoShYXxaHnF8i1ufqDvXexiestM9+5L
ZFv04BzmOZ+5tKq3oA8vw1x8KWmOqyUDPEYxLSHOU4BA1fvWc9e5FMkH7rHuy4XKNFLWjp3M0HdA
Ns9V2/2tEEYN3p4rGqpfqqV40vBvRertq5k3aZ3bD9n0T0Edf45osAcX2/wdhULi8YWuGQgi5B6y
58iJVzQsHIrpZgwzXo3QE6jJOMHK6ify0n3esGiEfosZnPwkinBVWsegAabul8Fbj2l75XpLN1Jn
1g/bT8JbZJCR5NY/XnXNBaov5MbGQDRge+GJKxkrvXDDELFmYX2onAgnCpYOjYQBDCMZnYO3jIFD
W0a4LT12bLQxXdDG7X0+xPEzu5+Zcd+X2ROoKomaDHip9MT0ycWWxo64j4YXe7CRYXUB7aSuU+gd
cHjZuRoDTYKyu5rt/NW4OFbHMRNQBniHUUl15KEAYlR/MuTbbD9sYzcOaLAGGzY/yPaxN32ppsYG
Owyv7DfeDC+OQL9AQ9Vc9+rB47oYGfiA3FtOY+rK6Mtf2/E22hSIEN2TDhI2qWQsBNdqZJxbUjfX
uqMpwVW3AHFlxRh4sJV+4MCt1ooIg9cO5abFUsFI8jfryKwy4eGEeu6L4mSA+ideFLsvvWPwURf2
JJ5nPAVnrFvTQpty3uoIQniL/nJQ/Kz/nEqy1lJpwKodNyV+f4npintmCj26kHvS6uW3TyXCh1sw
sSDNk976qApNkKaLETJzqk4J3rh/myh6LmENgJz8dSGBFS6b3mS8YzBaiFLjlX7Qd+K9z5SOPrcQ
AqKQtkGr8p/czrLoBFBc64G5PqFNWnc10USUVIu7DQ9uM2j/fyydx3LcyBJFvwgR8Gbb3hs2ySa1
QVCkBO89vv6d1LyVZiSyG6YqK8017KwJ2AYfBjZ/383KDotOWniYa1dxs9Fq1P4NUDVgNZhyeQX9
iWbnzsO5IgFXqLIoA3tqVoa7mJFzBOU9ahVGuzdJVRq9/oaWgalNuQuU5DRQ7lPgn1xRECnARGUt
+U3QoSozAMI6DVXSMG0hV4IjNO4sX/NffMhM1BZ4+9jFsdBnZzuV8cbtAeSlnhGvdLwHw9I6tFkT
fpszJvL6VD30OLpHtbRD6Ce3FC+rghkrgHq3+CaGvDPxAFykGfNxqoH6THnabxAN9jUypfIQNROi
SzkCiXW6LyzPg8iQl2BmayV5F+EJ5mAgJnvWhRpH6KRAXkOXGNS0iSg3iV7U4z1D/o+e4tqYpk/T
Kk6Et52H6TeaXHtnjm99Gm3irrvCnFo5od4fkM2uUHdFPyhKrXWMyfwKVRRlQUsi5LhnXkJVr1Ny
kEXstJFxrzVOtyag5xSnALQZrzCDacwAVncPDuMcjefBLJLXMI+ZXdn99wzIZ0c/SjrGxVX1273e
1j9BEz3ciqwEWMwmBeSf8M2eWe97J7sz0N1PGWiCoU+aXy4+euSOqNINjHZ7fQWj4dqYYg0X0ZVz
T4UZf3RKcbaGiOdpb/zU+LCy5jGJ/o9PqEfyYJUM49UMlB1yDkdk6bZO0x+bMdnR7H1tA5B6qDml
aKuJQvbQCGg0ImEuiNPSpiviN6pzuF7ucs6Q52hxv9NIyrNSfAeYpfUdYkHtaS6KdW3ToEvqN1xV
Vlrs/NUMC+j3fFIauFZRwjQtTnKwGBhZwGbEZgS3jCzEGKPhtDdUFoG56oGdF4bo7+QmfFeonCBk
rT+V1g7iPovhEjCnBcS9gYLVFYZj6WBSVd0irlC3wfc6YHXHkaZqXg8LByHiWUeWNkJY1fPQiPe7
4buqyis4KXs1Q0Cum2GL1QMpkbS2yjhY2y457DDwVJRhi7zyU3Ay49RcSrPNlpXdrkcTTFAIQ3xh
jPquxm4jUZKdOtPKrATCMO96HQajJRomQQVvIkdwrmSc20QKMw7DPFUsStHMXrkqamAePAkm+8sJ
ze+McZ4xBEcmaVtN5OBT2FJbGBx4N5QIXCCijAGLRAi7BqxK5gkKprmijo0nmjO66xgjQhiWC6Pr
8SmK3L9Ae8jRpxBmbTWfeoMWbG1UzLVT7TZSM8VzM0CTRVIksZR96NTy4I2PqkWFReP2wm49mCgZ
IRofW6gW6DPJkv8x6cPFsOAYyTXZ3OpcwssPFfST9BuruFsA0kLMKPMgbmYNcgh0zxW/fp0x5dzq
gY8WTtAwp8p4bMH4t4LTWNfWtu5wqIOihxL1DlzxOlS933CIngRucHQ9p2UJIKp0EfgI+jfD0a5O
Pb6VTK6scfwoEo6u3Hu6EM/Qin+kNTXkYJLD6hWUqSau5pdwRMpmGlpgPXPVfauIYH9mmeEd0l4P
NtrkfTl5812A/KMgIqT1XbKfzeKIhw8PI97ApoUH61w17izR59uEdF6sqPRk+2+5m5hpaN7McMnz
c1qF+8JJOIrm4Bap9YhGfXeUVzmB1srnf+bgrF79XGbz1mMzeqoDTah5QTiQGZeySVQZlhk+rnXB
fvbFGklRTSRX2yeK9R8Iip1oA+FLkY27oLOONXZMehatLVN5D4x4Kxti8ADkEPVAI5ztfP5A5Zdd
1Olbb/TAu2iXSdYWqy4FBeeSZ2RN8RyluqgKlzMD508lmncM4kDWuqu6RUf1USEBG2WANs8uxP+h
wNAhN34hqHbUe/OWd/uOrZPtwXMCRMEito6WEPSXlfYYBy412ssiNjXA2ep0KRhhmH/j8tHE0TGh
AxpThyZIsrh+yYoC0cV3+wbyGZZO8gHYFhYjX8415JDg+kvk7wTY7pKRwa9kZO5cwO0vc1BkCW2X
iE1jt0Q4ZrAWgAVSacJccucy65whLTS8dqMp2d5spnVZfSYAxwcABo72PtjPxvzm+7Sy3EwDrWGu
lW1LtxrFB5Aw9F7sEy4EazPGPBgsBL9hIantxKjJ0J12jGjZWyoYiH4ZqRn6dg8u2PYvDUITcFlK
OpEWDoLYo9jBktvhQmHkdVRubf8TFM8EGT7+KNDx4RfnUQMECS/ORlHXeZnyHy49BajF7BoVG1cw
OEtLGxczNztRGLt0RKt80znNH2TjdfiP+V6DACULvMMK0AiCcyhVn7PP83hrIJwcVfhnWrfQo3Uf
fZswx2CQEayLbp8Tx+QTFQWSVm1/Bf7Og/466vsocKiYQkBQFLbag6cwwjgPccLqk7NDkshvB6za
jAjNP/BEUdGE3f4x5OOq7kqcSf/MjEvczFlMSK3Zw6fHjHecCEj/vTAWjZqZW3kpHUcWSxLI7ctM
VlLZX9h0ujyIbC9BiF+oyP0V1MDk1QfxW67Pf/hbvdIvBtOAzkx2M5g1XXhb2Ke7p6H5EdUpGyEb
i/Pepkab0Bp2DYwkpRU7HeTJyGLyyqcGgAwBT/kedgOrN0NCG/zBonf0xZigszAxW2OKwVPAM2zr
FhNMh8cwfoc5iri5vWINKv1LndE6kQWIn466iQsIIu2mgoKB18iK2/V1E9RjRgv5zbDeLHBpdv3l
orSmkX70ykccMCTUd9X8NqBNCYpuH6Ik0haIy+gnB/liMyW9whTv/xfaj5s4/M2qnwjQ6F8onicq
LTQEqJhs5CPQrDPsd8bA8htmZzCjAN2JEQoKlQeueXbiV9P1dzCuEK/YW0p0nPFUJyGQ86gKja0G
/JcvFdgqFB88MrBXCsIHX1a3Lq0nRNcYxfK7bQOWlPxbD2EWaMXKrL9iZkWsaa5P3jptLdi62V4j
UDB7P9WwT3Ae2ynOeMgrTBYbSgrB5XQI4OjTb89GVDiABO/9sKfafPrV0AhP4iePNpmbXaXFK62b
5AqDUd0n2kvI2nDccs1QZC1bte29g5k+4+bC6uQqUDc7cwGy3WTxDi+4PB35C8bty5LtNRIOXDWk
jfdaIBHLb0SoJvXDk2yXatRdh529YGHx4HTy3RwpgAITjvmGWQs86HJazPYrGJx+xojYQZgNVPZs
btjlKeGS2FCZ3/LlvYCPRFOD7x3znwaFHlACCOyqxxRVy1pvrikPhHHxk7cBhmZtQDxjkUdfLWiU
wkHiS7t62YNrD6HkYGC6nm1/70R5c0FHZsuculrwXCjVae619rWIky989RgrBVSY+Hi8g1PbT2Do
JBrD6DtQf3Iez5+TYe94lImhnnKpLzMa0z6a5EbgfzAwqaPuUoLhDZV5ZWXWnnfB05oi7RAAd/SJ
11GXrmgBQ4fvKJzfufmJRzu4H/jSLEaKU8ZYG6DVq8m/13iw9n24CzhJVJqKA7q200gOyJbLy28k
9xb4B689nROE9wZ92ERYs+VZdcm5Mz7lLfRtdnB1bJ5J3KImvIUFPnO5wqyGm1PLowT3tgZAAR66
rVRUdo2tYul7c8yvwWRIYFS69p3RPxC6iIY1ZKkgWXdWsWKRIFux1q09to84cWRfvPl/0mbdfoha
B4QxGofsop6AH77qqvVq8zdcqlOKo172wU1EXA8/49XImYJidewGlSP7OFIfhcB3B2qiAsNNp90k
6BRHY7KOvGcQYT7dYUQ0090ASbClE02zzEfrEqHVAHlFSWVlPxSICbFQK7249S6ioYCp5FiBibs0
2w0nTuKBUrSBAOpMb9tNyeSq5PgY+wfjgFPUpAuleWJJJHEi29uutXZII4zw0qOgUYNQzQ1PrIuO
/KssGPzlF+gbsUNXpv2eksC3Ai+G1JnGxbfCnKemAe1o3Za1AXzHzR4TRBECWRhqW1T7Vr7vkPpW
Kyy5Vobifc+BiX8VDZuc7CBKs51WlXf5gaKrFkRcW022CTBu/5rAZHMhuVI+7pkk77oaoU6tOJtU
BpycI/RlOSe4Uo3iwUWvoxfANT5SQ8dkIbHnv+gyHaM0R4bQVjbE6izS3nS/fVqFekSu/LXQk+dk
TC88Ks3XlmPtf8rW6CaSabbayJQryKtrp9mvaC8t2/LaVWwpprWSx/BkMxXsCL+NDAtTLHJXNSbL
bx/oo1842mcHCorCGBJR1Erf03BEdTZbprN4UP/BygqLPGatygk7hF3EAT3a0P8uvTuv+/jUT4eq
Rzqu1jZVt1dL7S6LpEPdCjQlEnqc2s0CG5cdj0DO6IFKSynvsnPm6oPGE/IB6Cf3YBDixNppOBcV
9BTTRN8r/rzSYV+YHf7TLvFlmqZDN9d/TbDQy7CuvzH12tWp+6K11kVvpmPgKSv00zFbRQXFGZov
xlCXZCx/lz6CyAXOppWu3pDU66kmYCqRlY74qZsxzGx/GvgRFL/6aAJlZZ10HSNSHJgOypR8qF6w
V33rUPT6W2Lr19B3rIWRILFiZvvBno7ofe/ntth7WfTEM3GLh88Oxv8tQqYj95JvOra8K834yPLm
iED4tvb9vUEEoGe2DRH7WMB6Wo5uctXMjJuiFWx5SL/kgrZjcTQm8n7WNP4eVHaOaW6CfsZTI9w6
5sxa9vUNKnmrWusOThWM6CGhcMFxmI6VRvWEeeXgKePCCcufzMmOllK/jhnWQK5Z/R54FHGkro0W
b+2ouVZVRruhP6tj3C8Vvd3SyNyruKbblbYNhC0J2+clycEl5pO7mzPtkaLSLMnlAAaOQc8OCvPW
YP1mHYxaCmQ7Hy5W/aXgEh3pN/a2qp999a0mbrJlJRyHBC1I5a3P1Pxdqz5Udk2h0ifeGG11dgAR
4cIERpOoetYK8GRnUmXJaZr+R03mNYdgz9JyifMMPIg+b8BotipmBeY3PZxFDuAxp8lRtWfX/wnb
Jycf55/smIlBkooMfJvcsSZlDCcOdJBDvF8GE3vx+nPG8IXAmZGaEoHpzDEbuGTGV4lqTFqHMLau
TXKXM4YFL0eHUnS/5vA14Yv5VCKxLLWQ7ikIpc3cfwTJLFWOdAcbjspx+IQ6w9CLoWTcLQPN3g7Y
AWjjBxcqT4dQ6Dgo6KOaJ5k1F660rw0dngqUTvFhQsmOQYOnSPQCv17ODXN8fU+OgUsBmb2qpker
JpXM3kcEZQyT3DGczzaZxUhXgehc6NDcqoYJjLqTaIvR2Epr33MQMpP1Q9CuHC6TTSpPJsKJmUbp
SWHowHujI0VHiXOWhI5P7jlRZeoxg/xXZhC8KqwUYAEkDqZ+kO8fIC72I5HVe+aUSboBSoLP4DJ8
hj96c/eSFnmHdzbrygvmLc8vx2qj/Yu1FCAwKa9698MiufczNF4w+5E0M22Q9CawZvZvOdYoGFg8
/ChQ40WeBdCAeCiVvwr0G++EIxTMNFQPTv6rQ70RxSFKPt//fbbkbfJ7M5DpYgQPT2mk2+88TX7a
S7+7EHASqVfHW0JEdxl33ywMI2Yiqe+zBKNamxnjhSUAkV32lkR/Xd/R3j/yYlrtKcOkigKyiji1
uBMXibxO+UisZONmNy3765GZ85lh+JiZyQMJWNAlw9dV2+msygxlW1aB288Ek1PPueWThEM+33bx
mS1B1Vyp6AvpNBLDV7ZJ3CDrjyowWNod86uVi+rpgBnYkMBTzqFQoJ3RQ1SJbwpdbK5R0kLanbso
bQ+SlWZ5fBmHeO34P4WKCBrOEUCdgqE8d9jJsgZ2uFdeqlYk/PFiBWfAUVHML0nMYrOfuhrAqpvG
lYQJA66KjMtWYWjtuEnNZgbKBuii5iA+8ACbj9S8fnKR+gUJxCVaU+vEujq29ynF4ZihX6CE4gwO
ieB1cJ7MnhBXyJ7YSKbbrDCWrfvv/JN9paLBq7rKInRA/OYT6GquLZ7id4kYoP+XsfPb7NwLRS7j
a7gr5TUmCGSy1AkIY/oVoGJfB9khkUOxzp6I/YDHYxbHSozPlB5eq589W9/E3K1S+XBmSJkGf8mK
91oPWB/SFNoA5yRZjP4uCn8P8q7dd7F0RiSftRM4SykJQzdf51G38BIbzlb20OiyoUtzY7wOmIvg
lKyr6t8z8Hj8PiKJmksWsq+ZBCyk4NcpZuBizJl57zr7LseE1o5nJw13gAgOIXdCg0HyWctxEBph
YE3uKIbd1ng0keQEkXcZYxDzkb6hBbZyuKq42vNG2YcELSmqiSwS3v3eX8r/DuQ0CQWF1x1GZFe5
Cn4aXbOVfFsy2ktqD+4R4vW/dYg03qr1ynVE+hLRe5DAL1G3S5r9PzFhdVOY31reLGeOsRAvAaJM
pv5/JcvSY0GxyL1aXROWedOyoUd/VVHmmvzJPg2R99UBQjRMQXrDunittIw8noL8UEnneiZI8Ffs
jZmEjbMcJQSgsWSvDZ1AO2l3fv8iNYDLTkSC40auxPfwvosIHGH2kOCbs0Zq7ZmwuyK2jyz2RL0S
e3hQslD5advQgUkIJeSz7f5YdFVk86o6BkdYdRSRSB9sSlpcUnJKpk5zVB4h4dD2f1iLU/80+jc5
2WrEwkOSaAKbDx+eC4oa5s4k6v/aIunnNJBkiAK89pBOIea0qHm8F8EAXQQNvbR+m5lltbTYQSBL
K0CjNpYz0EU3g0uW5RvLmBvQE5dOMOOqeXNYJ/CWxnVdg/COorO8pTp1dvJnmierxIK58aFBBJTm
irxfTnwqNNoc9ReyzUuvRHWQhocNRLLbS5MjJdKpuAVIEDSsvVEYG1Dy67D/NdsOgmvwvSgiOBai
7hU1ZJAgzm4ccOdGcDamgSdnXsmhDoKVSiFFouBuu+025U3IA+FGKvOz06FLEKO95BImH/JfUqGg
T06Ke5FH4tsvI4e0HBjcrBzdEykua+Lf4C63lqw8O39Q4xv2eXT4p+4PU6KtVjQXjUxISUJZlpyx
shrkcmty81GPmIPGa94TkVQZaKaxWXsS47jlg9DsQu5WAgfdtgCgv3E22U1sKhqUDuqf/nRvEKrn
PlgPRfg1o6UzmOpK46QkFWCGAgx8Q6GeJBu5fFZgHqYX03rLHG/Be8xp01UxwGE5++pkLR0aeX+y
RuUkkCYbjUB+Upp4sohZ2ZBM1jQb/51IAtflXdmUz12oHKVXyKUYlKR9ka7oRzGRICc1lrpioI3P
fuEsiHRsHp5e+M5H/z8B67xcOlENHkMWL4wEHazXLgIx6QDGJruRfIIq3uRjfBRmmvgphwHTBrA5
t7pA5olIpac5ZKpvF1ezhGOaM9VFDVOSDKytdjw3i+KO2qVl20i3qaRl1u3NnrgdbEVUAZn/m6fb
DP3gsJFas7RwHJUGlRysxNkTxw1N0qTBeyVblzb4Kz5dzlV4KgsG61A7kEbm+cv5ZPja9CqxkRcI
h1hb4TCNd09qfLopmY7tV/idZ+nZ0McZZH+evzZoTiDv4gE87deqoS+9oLsZg351G9j8grO2XE4N
rylchFvIxyGBFNg+LOIugkUK6sotwUe1DlISLuwUK0XRyY/C156Swknz2+AlPWBKN35Mtj29u3qf
Y47oFBfcRJudXVdXkkOaQFF777KA0BuRLlTTBgXqdZxk56mmrSJkCeT1mEpZjyyN9gOInUWfM5mR
BE4W1Gg1hxmJRyKJPSufNlVwo7dvSenwIMQ0Tt+WdIf6OiPzAQQXDRMNDMQtfX1YOSZea7hMFQGN
wXB+SdUczgL6P1bQ3qQxPzA/0EZlS3C7dciQ2X1zlt0mhSP4+78aRYgMGf/7+emgxclVVYZXCEwI
GHX1u+d5n70Lo8mmyx/W31JoKZp/tOPoADCfRoKxHdvkFFTOW44uxlK1LmqjnVDK3490NUcbA4ax
2ls0HcAeXgKn+CzN4ek14SGI+5Wk/lK0pCRartPc6gk9hHZUDghNbOUvp1LDLcjWHmFEM6i2m1vI
7EWiEenw0SY829htvzB8visqPRbCAlA8hFXDogK6MsYLTUW+IknqbDmliMRDh4EKGEaIE1PZ8A02
omkz6FrcerajyxgwH0a04gPrdaiqa+thXjund2TXDvJai2EGW2qKymB/LrXswtjmgic3NkL93ujH
aOsHKiyIimTWMoUNacXmmSNoXLV2rd+TLLv2RYMgRUbRPCW9e08UrfwO0MCGZa/Q5aQnh/RhQiEb
0m1PkXJD4RtVqVRT1kOIiJWSFpAHzfcmih8DuYcKgAqqDPzNaMRkkyYFZIZL1pC4SdNxrHNADzRb
Jgq41tV3ZYo7Z8KblLOycHRwSn758q9M00ZZK0u/QdqJHOtFDr2u92iS9VQ4YDOgUw8Twq1mHmgs
s6lZFwm0lopiUrfVeY2D0d1Q+ic+qeCnUxTjNBIx9JSgtNfZiYvrd0Nr0vEIwHN0Fa7CaYoITQBv
XQGxp6XeGqlqxKSoTuPptwlwn1EZRlxIZdxbM4geE6SYqVROTQaqUKNxezM8f+0pxXbqQvtWMq5c
qlllgUK3PYyFXIaMmDT2A57rxWDPDGHUi+r2L/3Qvck4v8+te9dAqB7RBCapZYaH3QySuY9a74R8
0s1YF+koY/ouy4NkZTDaHy/SM6gI4NuNJwptBFE8rNG5lJjZuQghN9nKA7vmQwuSQ0najUN+H6iy
o2nAgVaI8t1rQdaNFi90GeCYPTgKg1RY7z7oVHPu86D7rwggLPNsqKjMMHIY2MaTH9D0ektNF1l4
sSFuzqpRaOKCEl2TvxHrNQ3dUTFkMxDsKtZyRpPfkIysQ1LDHrYMCZEZy8AHlitooLnBOoKAXOcj
uHN9pVvlG0V9XqEGNarKu9qNq8L7lgtTg/eSrI+TdAhfpRuAkAhmFM2fnjouzy1IZyF2fGCZpiZm
hRj7ggMU72eQJg0ujRAwQY62eN+RAqfurQP2g2AtBVyxUEObVbRh1Az+CYlOlCCTOXvJRUo+5wyR
j3ZZli2mONymjICgAB0q5lF+83RQHDEpkKXRKD0xfkLyJJNZgXwBJuOnkZdRIpwg/0weQo7ddm8F
z9BBqyntQ8g3IdYYzbLKJzoJvAYffzb6cQW3HNJ9a2Iy0vxn8O86MgEVU91lTTXPGZgI8QxkkMyK
bbLVOlFeSARsVUHx7j5B5a3jEhvDGkc0b2HR/iFB6e2nfDK5Qw94FDMtTldsXQqAYJRS8qd050s8
FWW4SwobYpcwhq80JBXSLPnHoHuVA0WWntriA/dK9iDndixnMmy/XoX/lie7zAeH72g7GgYHC/UY
x26PYGPfOdzHKjjzoS2zOFkbiTtt0ChkRo+Tezy9IzS84gvlpuwMWRUyUSmfwi4jw5d+xEM426N/
G6zxK7AAwyIeFbHQGmvaMnVMTPVmqpyTTrUxwWajl7TtOKBTehR8xkgHw2hhL2Q03zxR5h7/4GD8
mZbauauTN8Xr36mExhSvHIzxWMt8pgc3tEMzg046/c5uzV3wusErLlE6fNdZ2lImyCWrcb8FfwJy
kCO3d1osyKnB2qeDqn7AiVqiXAG55Okz0CB5ly0rjec8Hf8tAJojHmACHi1Nc7Mv3iTdyZyPUfXP
EF1OaVHu0QRZyfO3lGadJYjT8yDppKzlSXllvg/gaEpd1kCSzKBsWT169Ap87QeE24VX/LVRA1y0
VnqdSc5tJqYWLUwkKDQE6ZMZQHD4CosIXIrb/yJhk++KEOpbFpgZmHyJgxCBVAZs2YBFWlXODh7l
TiYQAcdcDVvX70A7QvSUFKBASgTW1VIl8mJRaK9EOz73FFgD+anODr1XnIBYX8Yw+VdPAppYNyzR
mmZn4JzACpDajvTFanCvE69PtpmsNxmxRZzPMgmVAFSh19x1DZbzNP6syty6OvzXtPtOnPEhT0RC
lkQ6FXiNRp5MmyzRnC3pvPx6XzaHxm9PNJZkT9plwoY2NzLsLssnYwrPyd/qHuWmOHw4+QxIBA/x
um/kc2ShNNHvelTORMy5nNgp98Rp6C7TkU3XTsFzY9LLmw3oE5T0KwIWKP+q6PGVGbVnZ8CUkGV2
MGmmCcJtz/kPmgmcX+8969enWSbDuURDTACPY7gt+UblHyWvTt0BXRU6arEB9QCtE8YVHlGHoFn7
CACH0MybzLlOHM5RhVxAXh1SFAFtLaWlBe+Y7Eg2AxuPsomgixsTGR/toNBpHiCTRQwcbYhpAfqN
zvLPjHe5XRyQlgDfDw+I8FSo/p6NIQ8YzSLsiVE0LstoFyN4lxGpC8PZDZr1O0+Ry62ITjCtCZ9x
DXZrtn+qClOAPtzSxNq47PCpKBDzqx+xbq/ReQfY41XWGo9wxvfGryq08KJQdqVb/1Ls+qENSHWB
cSon613R578iwxNq/bszhGuN2BWX+r3C+B0FCpw1wilBRNfo9paPn3S1knZqbnebKVWB7pYw11JY
NlqxURP1rpkzhYZ1YtCCC3q5TwnQOqlWY0QflEuOr64VVdvFVYvMmQSaKdjKmQtXZlshg0dA3zm9
+R2qVBqswoLowHju3/EmAK2xUcyNyzNel6G3d9nJXhyN4NwQ9+IMjsTv0rU3g1kdFBt1ZCljJFDK
VFqOZtkKFWlVUwwYsRi7agKrP/DBuf3LEemv0Yt/ZOUUPWoyQ1E5WFgOC3ewHsAMIiU27k3wi47t
ukEDhbbCzkDw7xT5w2fn5ic/AFleoVrT1N05a9ylvKQmj3cEFMlGpCmDuduGdYPRpQQFisIAkpWd
mkd8MrZyvhaYlQJeV760Mqcnm5e0hz0QbxodPYVOcOMlb3YON5hDRypW1hGYGgTCwRkZ7koNQI7y
37VZbRq2GF1NiHLRUs5M9NQ+ZaYuKaYMLGTv9rQjUJ7Y5Px36X3Hpo4gEj6L/V3aeLx0y/Gx52OC
ymKNLOMqN9HGZweF07IyLkp5MRM+HqQBvYU41NvVaFv3SMmRDy3uGlMLW+vH1SCNcrCHtAx94GBy
p5reH7MJ7ptu7FWHTNFECjN2GcgbHIgDVEOeBBBi9qMZ/Ip6nCInw9gQ+KMpB1bxIZc1JbBYKBCS
VgX6UgqkKadOa9EQQ6R4UdPXluhBO1FyaAlnPm/Ctyt8OoiL1nxi7DLRfJZcxeqYCtOQEXMJN/rq
exQWcz9BeUX1Xm0dpEGQu5uy6/5ivIqwbo2Tr2aDN8aeIIOui6ZTSSeWYf66V511yVpMiohyGnLg
r7GIzZcOdEtLTwm6L1DqGbsnVAN5eWnM9B5HyTCYDmbM9SK/YqrdedI5gEr8ULa5oFeLThPGcYDz
nN98JCUG0JajbcOkuTgAeUYQG04znVJcHWcyck7ww2ClUGhspp92ZEJRA8tINMRDYMNRZx+MKP3J
Xa9bo6DfIh0B27IBCOJ15tbuouwRqg7Kt2DBU+bBR31SNBAg4A+V7oG00VLtoZ60HQLnddT+VBw7
nA8vqpn+qZIRXDBOCI0BpdYoH7VhPpUsvfiqxYMCao7ns9Zt4J8mvJ48uptNs+sarJG8+mlEmIPU
tYGB26yubPQfkRrGCMc3AxAYmnc1kEWXI7Wm4NhWedfeTOLd5FvJckYeelGNWDPC5iuCHv9S76pR
u6gc4qZgM/TCO+usa5s4bpn9IfIgDLn6q5WXJ7pWnCA+rUo1HjTC8mwv0tLrV4UBbFiZm32uNR8I
n+/lJDfU/kqScgzscUsPadmY2f0fuBd52zmwj4y8ERmbSbG7bkXcw3+rA6M94fJhGtveyIiwaK+w
GLv+RdG6zxxmozXQbc6ijUvejMHUkdW60Rxml4g7+V6+s7ruEzwhbJP52LvRXzOkXQinid1Dz5mr
KEzxiphi0rBW/wXEGTgCSH5rAHYg66VQXXoh1ScuDBAMc9B78Z+iGB4GaQ08lpW8gRC1Z2MMvqoM
AK5V3ePQBGE1PPvJc0DDwTLVuSTXYhGEGoRB5ml9GczQeDCMhTkMOf00N87X5OjHLklvic7To9ex
II/46TwIWGn5QJb4U0qAOtaooGaUFNn7kfjPOM5BNqeHP6bp5+9kTIg9UffHmC702AiUyfhv6Wup
+WDZrQvFfwRGeDPwJ6pqVM9lstXi1Y0PzT7juwMyhqA3vpMRiHJWEyIRNWZ2V686C8e1ShLmVN95
ZoEoTD0v1WrYzGS7fjqsR7XcgvxHboxBxgw2Bd72U0qWMKYUtaJdANHKZiG5bKtaodTL5ze3clbo
afqLyE2/Y/A0fun/5MiEFUjZamS0Y1+/VlVwU5DspplOvkPsaf8lMzMphRW+WxHQH3W8OWVElr9p
moHWcbuGh37PaPnrmN3XOLT7zYomHzxyOiz1WrdhTqd/0CbH/EddJR4iMklO16DpFz6QRlTIeKMI
4SjgrQUAAb8Gsb14qWsfeV+dTEY5TquCR/am8zDm0Km0fRs5iEKEBSKPhXHRq+EPi483j2iaM0Hu
o68RrMMkvDkMKbuqYsoCuIBqBv13f2ErPcMeah90ztcqr9jsjb9AsNnBJoyXifFfYRvbwsbzMuLN
BIMQrlykXDwENKbI/9QSBWqE/ulUww655SUqC7cKHofdo4jh+WSWHeDVhrS2djv6rqFFATB9zJg5
9U7nbSuZetEkQK//DyVuhDBx9aRZvPIxGuKx+/20akbaSaT/NkemDmzDdnaieM1IDI01G5BJc/QR
rKhtd1FRbfnWdmCWkoEjlu/lfnGOXmmqvRi7X+JgtjTV+hnYWCN6oI/kZx3/ErGNDLW9kgNAGj6O
/G3FMYZO6qqrQ5RpKrSa3QwWPxDh1N2Npr8OnDdtHGkOdj8ZJbpfqS9pbL/0Ae1KXEfDylhXtY5a
XfDloQaDZYO/KDvaJrTRafnGPRI16OwvJ6wLHQctmMBcmJA7Ig6zCJZlYlg4l1AeFzY6whPGKkmy
Die0zgs666xJirOaLoA/JJgV05qmCqqpYOv6lHTttlOsD2woAWoceJLKaP6FxwzmuD/FQbdtlPow
OPT/ZQbEoQOIgj+kGOGPnnY9OZBruChCuEu0V5AMDNCNmtezgISteIUUHNJGycpDPE7yFOJjRaMA
uVGyKk4yHiRHDTI4WESRVIVl3tGVQ1KB4kRnDiTbtMfMXpKDoonQIUs755yUPY1yFy0kKz9BtOBB
aq9li8oipYSpk+f6PxrCwUpsfZQk4CqgpNwcWoL5tNGn8Uh7e2PbMa6cDVoO5N7jcPPK5ubWDK5r
311pnL8twvlIn2hXTWRIurGhE52uDSZ2Ja2QNGtPLbKfrUJJW0/VvvKa3eCiRTdotP4ApTKZ55rd
nwh4l6ZGdx6VTBSycvqce2XXoCPKsTstPVxh47i+udDWFzw4LA8+ZyYL1SdPJ4jRqjbgfgH6JMNj
UrsxOet4dCSxrwWF7jiiVJGrVbqsHIwOquxNn6KThCh4ui8RMc6P7UUyByc5DNzRPJlpeIhN4wB+
bJvWRrLtsVjoFBe2IhutHb3dRPsMyc6d0aVgsDhSY8HJqe7IGUlBUjv3FlAAcl43DRSZpYwvMZP1
pNO+rWZee81wcTicW5fUMKr2Pl2FoI6Zq1NIud1p4sHYQY3qBWTjOGpPvg0uAvyshihNTPYzdsVa
GYeMDQ9GtNqjsw+BBYGYbu+MA4JlZK55d7Qsf9WnmOJ1AZYy2qEy9XdO0w+PE9d17VPTOf/j6DyW
I8eBIPpFiCDoQF7bO6mllteFMXL0HrRfv497Wjc7o24SQKEq8+WxVk+RCWYoo02BUunkJZyiVUS5
GRjvlokry88uPOS9a5IcgDdsU0/NncG9VkuHudlAVhayf5pMfJ3snQnaEBZ1XPifI00dXtNByovB
l65zQGFUBBDv1rQF/uVVvVrK7aWIMDp5tDBtgaHihBFfY4dMBfMO0R6ozqJxhfbgRM7CflqQueFr
O077fsZcUbFQjT5/a2Hu4p/YZLxXPYoxLfEEMNXsdLvLiT5TdftRlTCWTMQ5CMl5arncwulfGnPf
ObDYtu//zdmnhV922QWcoP9IZ+sx9Kz3UCfPLBzJlaFwCHydquwF72iycas32+WmZ9rmM567tS3j
3UDFwXOgFQCQhdYmnTcVpud+AisFpQwLgwrGNx4arzvsja3Bp1juBT7XB7y5Z34BjTuHrTmgI1oE
7tZoLPgE9l0RTo+SvslDyQebJg8dlnpPy+lcdlX3HdVIDkhd29t0K5cWi7CcmLIYSDxH4WZ2o/Li
c7Vf5wPOD/cVfgtlFapcQ75XhmjwsICdYUqwXHiEUz4Jqmtm92H11eup2LmWA+pEFcRhiukJBw8n
2/glO1mSs5h+1khAI8QBHZfDpv9ZlhXI/l3Kfoe0f7J9dyFmfdRpfajZPzp76S+Y+XgjVI+o50ov
zFveMHvufsUgN56l9natzg1bSM4CX+VIHAj1YM8zdan/L2xJxsPtP7rXtBa/xOR8War4lwzZ98i1
z2zsdYp+ZrbokPgZBEUeoergPoQChAhNPy5TY6Do2WU2NVo0HXMquVtltdOt6c2tGqS9m8LkKiBR
QV4ecRybW7+3LktAeqq+yD78ZwLC3GTcvjfEghsHUvb0ofcwiZio/T/7WMafpt0lx3lOBIxIl1GD
IvKb920Q8zW1OXH1/2JdJAweLilvQEsYzgQlhpDIkJINECu6YWF9JSQvO+zdy7tvpOERZCV9YUJa
TXUXurjvgodAgLcEo1L6zUc1Qlav3aLfjsEjxD6k2gw7YGS+AcX+Ntr6XKjqXNfD4+hR0Ehu6Vus
2t82xO9mZDYmrYGPAg5ACESnnu0MO/KZvmLk1JCJL1HvR1eqrj2+qm+ncZJ91xVgBuhcB6or1jCs
zxiLjoDm6DHwKrSIVHehKLZsOyM9suZIBg1JUtrjnQWfsNKIHU00TeGYccbJyzBlRwLJHs2B48kZ
GkX9Yi/QVJbwUvEo24MiJ4r7pO9Ipciyz1oB9TbmW6chKRSKDkNXJBVheOP9WHmnajZ7BlWGtc6c
4jn14SG62Elvdc6JbLTu84gRJTP1U+E4X3Ff9bsgCJglxHCr9W35znF+LJmXTUcMlHgnbY/iJwAG
T4IM8TNGgSDcpG7Gvh6GjdyItlUbNys4q6HmQvpAd80G1lj6c3QrJAnsue6A7NhjypBh+tVFvcvx
oiERAXphVF+NW4O3ZqWOdYa+v4J9TrPss7DHhxQ8bTQw/mt7Fnqgl4MjFvuZdtW9AwMfFThWX9af
OY6I5KeBrpr/Enj+uA4iD8RNI/xjCDp9W/dDDCSH9tHkdw+m453mLL2TdkcDEq5mzKgYU5W/HTyA
0sAsqulSdWyfYNBfRMRiNcjbHTUmCe2Ql+F571U2P8ZZvBm79EOVyc0cUBEX9W/o6U2Vl5fChnk3
je6BZ5DQ0gd/Chn+DDtzk45L/WXC2MTjxZQvWknVR6/+lPAjhsw6eHplzS2x3LnQ41EcoVgJgFhx
Cw9fDdXtOQeQficXp3Z3CUY8h0Z6N04nL/Xpbswnt8n3hpV+ZgPYfcPJDphbtzAidmXivEFrZ6I+
Z89pUZCsVjzC1t/PsfcvMPRhLqfvUMhT7qTbapR4oBDr2d5LPGHfoVyqK6NcD17Y7oKpeJoVrTSn
Dn+zWMFuFBLhRNm+BiYGxdI9M+sxD7bTYeYvXQ58TW09xyaV8NA2dwzmnjJnxH7ldA8TmQQIg3k5
JdF+tTewyVfprmzmH39cNGSMYuBm2smGu+85ES1zYZiZZmuxe00QA1vaxakzXjuze4uCCsdS9pzV
ZXGiYckFlpbNYGDlQ3Pdb6xgxLpT7wKHuDYajlgL6RivQ20fu+UXMWzeVDbXg7Gig5XKFM5VWX50
Y1KA5TUOS1zWyUCR+6n4SnzV4noj/4PUMBYfwF677Z8EoQgKvtZKwa11jekFb/3VlM4D2dxc3/hC
dqHVMVAOh181gV+0Gr4cTIR7K+AC1FruZzbbd3PCO9qkjEhBPZ1DEvPue1RIqJ3ZodU4X+KJXS2W
4twM1tOk0m9VSETfIeKysQFG22NaA8mMHbJP+0MSuHLnY9T4DluN/t6WLfHqM/1Xb1R/TNieTZJu
j1yvKy6ebMx94IPxKWlmEUSzIffQWOlCDZuoB2/tjO+TLuS+KW2G1KxYPPiIuD2r0rya3rGFrBbH
1QNyx2TnFNMSp24TsIx9VM4TdiwS24hSKxVWS8G0EKbane6J2WyI0Um1+s2S4E915tGz2x8jY4TJ
qaeCmP5FGvaPPVBHQabMysDpGYd9tCUD8qYLY++gvd/oHLVliuYTzzynIs6ejjbhUPrJidyN+FIZ
FMsh4YSbSPl/KQAvp6YCnfDSw1bBS0og7oOs6nvXcJ7sNuaLKzExZq5Lc7y0o0M7sWAqiwRgLoXs
oIFvHHRUMrIIyMHWI9y3irVMNitK/jAIzsrLX1UI5qxxAOgO3q2qzR/Tc/2H2Y+t+zbrlpmHvq8r
68EZ53JH7+qhhMG8Cn267+w+gUVbslOhS+yXh7IbLhlO/4oMIfUzRsPzIkDAqlKs+9CmWp8gd8+j
+t8p6VYSivhsvAbFjJeE4py7N5Mcat2wrYoF+rtu9eSvZgEpOTPMh6pcqpU4H1a2sh9GK/pIxm4f
+O20bgt9qwiVOTtZz8HtVcNK+xNEyNbD01HfhG//CtU8Wq51LR2uXSVgn5Wlx3ZFnXCxBvcwJwjx
xircj1WJWNya4PV7PpwV5ew1h0UFZPJ/VRQQUqHFvtbTBcLcxdWAkgqNq9ge1kScHGeEkLYHra1h
a8Zyum7bGGBNCVmIMD0G9M3wNXn9LgpCxp/xqcCQbTsw22Rib4g6vPqRsev77GOZMgpq3syxW9pf
48Yr3QdlcHWSqnW+VSSe09zgeADAZTBosX2f9wfybxGQJe78Gsn4mwo6bzFhUZF6guNyo6VSbYVK
knvEYHBRa26bNrbCNiUyJN+jtzlaDptToAnZLteTH2ensXRYKRjjj15PsW+VbGm8GtE7MSQlNyRm
277VywOFY8DdPv2IbVp+SiVHRuMrZfVPfl6dgxlHe2qR7Jnr9yFwaVyahMxnOvyXkU3a5RaJbOWN
I4Ifq8/PA1OEVdGmV/iI3PYyefYFWbm+/13E4K9jOkBiKW1a0HR5Lmi4+/OHYYGOxAuxaCWZqTYL
jgJRimu+5V5JanK/QRDGyVedZV6cdVk8NKaD4dETGii2L09ZVdxJRtc2Gbhbj7AbytD20lgMfFzm
yFaTPMwmUdm8oliI6798GO9IVnyWICqzRDDFDSn+vEwkzzI2aVDkrNLyTOPE0zQZLMIoWhQe6Jso
S/U5SBdTaPnIJBKQ2sideLg0lfOnwl5xstRPsVXMJP2w6Xbw1qfGOVO4cLwh8y2J+FwpD2NkSsxV
pdJtJrkjSINchbpJgVnZ3C2AhhgoNeFJaw0Yz8jCT3oPZw6qv9LSXJLzUyTqx+V3z0i0cAf3PrTb
UxxRfll0mezRQPiRH1OA1cE84QdhFF2I5tGupqd6+TzL/6qtVOiFHk3Ig4kqVnBk1KbzPMYQPZi4
PLLzvGIqQ9cz4DgdD1npbJzQP5kp+5NGeFQlzI7a9m9JgdyapOs04XeFyCflDFqNqn7AqYeWa8j2
cUjW2LKLkBC7KvPoZWjza6HMf2XakGbebEfs+CT1ZLi8+m8IBegq/PnYp9NlsZYsn751vZPKxZtD
GOb/jzXhXC1D1a2xznJgSMp0p9gIc6Kb1N5p4Vys0rubBwBehTtsrMqpfph3mi9urAFuZKOzB55W
nWhdoVJMNL6AOul3SW95ly7pIXRNOTPMoB2NjDYz8XObONDmPnVBWYNLAMcnFVcsCfmtpaNOsKtH
FHGS/hX498lpq+1LV5ABLu0GZtIoPo2ZPlYqfXvjywbKRNIzFjRnhNeRTWiABQC3i/RL2PsBjEe6
kI0x/OaDl57G2MY5UWixNYu0X8tZNhtQSP1XmBYe/KRsECcPIZO3yjBW7PN+ILnTtEvaD6i8DFKN
H/1EJbdYxVBKQAH3JzUU6qVqaZAOQYM9O6qCCe1+V4UHUJXlznKZMmR2FJ+4lGGMHnr5ICaG0uAV
uX837vRi5o55aGP2UYQA+tlkJFM2VKpGrmnZEeceVVcn+AWQhJGqORE30dmsVaD5llwJoJZjezeY
x3GMtiJJCKZZNH44NJxVKcRzaX/osXwv8o/lP0AvPS7/JYsiwETCfSl9kHUIiphSLjiFrMgXFyR4
6n8VE/4YQHDKP5bDa22/OxWpb33w5S2z/wIRp70Z0bEUJz9pfkMCxiVPDyv5sotE1slvzouHZvmn
CjWGhebORQ3mB0gm3V1evGhoHa3wd8ihBF67orrDMzNQCc/RMYXSUgRyh2tqGl5GMEqu/iMolrvJ
ewfuRqEbH2gY2PImTQTE7tPYiX0W/bmSJGLr00E1YMoWh9nRq+ut2wZ0Q9A2NSaelZqeBf3+QT0v
PyAfTmbNV1Q0Z0QnmgyQBJFvlIEf84JVab+jaZf88DnNMI9wcdQpsYbW0lIBl6RL8KeQaLYmT/Jp
yEjcbbGwG9mHgbaOp5NyluRR9Jx3dKI99ALB48RHhIXGK88ax2NogSnKP33IsZiHwJWl6GAXCRam
8g9LkiRYnEy+RL445dk3fk+zARg7gZT1YIxZ9Z5f0A9yn07+ooFbfij+0tnQmbsTmxJuzaOZustv
YFSLr8xhHNKcVFs+mFSWTYrQENzwtq35F/3XSIzO8vUVJBzU+S/KcXOif8kIjNwpzkYIGRVd70WM
MLx5i9IqWnrIPFAeEf+MAY3SkMJ5/sITeeBysV78MIvXirr8PipuiVvcuK0dYYRy0lSnvtbHSfcH
DAdfYxwdxsLe8VRbcTH953IEJlCcyrbAF8TY1X3WESiv+3nAmK52/IR82OXEIdRrJy2mPUCsTPoV
4HSQXmu1huW7rviSMcBNVr5eFopj/niD/cQ3UnDo0ihaR0Z3HawfrxDoZOrtYEBaLk7G8JAz+ODX
cVoTp1BxQ+wwIdJwt1MTdahf7nvlG0zHjxYttJI/pow1N/ZHXwCHonon0S15sgV89zJm4HJtOalM
2pK8Riy6uEGGHwCQ4v5rfBSYnYT8zb0HJ83XAZ2bXkrgKkV96LXOcRvhfS3celh7IY1Pv4rx6n2a
fMZlcRudvZFEH5OuugLCtG7y3+XTSaLkaoTkGUjPk27znfY/u7zamDjybUIZyjzdV2RudeQD8LLw
fLxG3IfGy/J7Ln+BmGC37p6MZbDDqG8ZE0QdD1Euq6st4CnI35qSavk5ls0FpN8H+4NefuK6Ml/m
CN5prR6NkYn7/ISRVdr0fVEIeNV0bPk/06bcL38Mz3nZXPhFdLXjqdnTOCXTtVlea54GYZCwx4xD
YsGQ0ZyByyduSwC41VtfBXtlRRd+i7kI8AwSpdK8dlVA02e3vLCenBEGnrAZ0Xv/XdZDLKMR8FVw
W+LxDjPM/jbFCAA3sxTbOLW5o1Xh+yI8i1Jjb8DUM8YSpw7vltVX+3GufmUyv8Zx9zVFSIEt8mWg
KDufgpROcKaHtpu3osiu8aT8Pc5hm5xK08dPgpcmcsF5kx5p1P65qGr3xFBsuyBoHOIzjHJ+pfRg
VXf8tmhSCOtFnx/Q3Ozqlzg30AGRnuFZzBAK870N8HSlNP0CAzWpNaAR1+eYkx5tBfwB62ca0RlW
3jFKWPaT+ZVY3UMK9DpPExwQTB9ldyUwY2WZHW1uOF+ThItZ/fUOehcxNMDVMBaPyuWGmQfnRuoN
Qe+7AQ2Jq7p/yFyic+cmHDypi1WBr5/gU64Q+9FKmJU55QsVMtP2eqbvQZ6XrnMuvN3FabmPxHOy
lZGCiFZrZz/3HgPmbGNhbs1rQ55ECaVCjF82mHiOpteI6MZAF8iaYCv5ZDwRZxCt5YilGWrliUTv
k0Ho5Eyv1LCgJE3QygRw5IrFVM2XTotnzmNYL5SZQ3+spvAwNOG2q/BE1uNFCgb1oj1UPfnKvhr3
9lyp80Ad08a28VgwOpkSwfmEEi+oH1sR/XSa0mc5SEsazojQTlnEdpR2zEgYXSTufJ7LeD+P2Unp
+cmagUo5wcMSul6A961FDEmERp6HxlzM4HfZ3W2+mIHe0kG2EpoWgD88q8WHww89wzXxHX8dT915
ntPtZMBB9HTzZNkO7ZNu+oen5NuMPMY/eg0R+Dg6zbVx0nsVypeqb7YGk2JGCSYWJk4Kr3j2/P7Z
zvtzgoTdEIwqMDWt2sB4DOVw7HmUIAnXRUz4rwHmyWiTX0sWZxXWBFiieiyDYtjV4kNDFEXn5LzV
NbuAkRkd/p6Ov50rajKa2jbZu4DI6QuDp013A9dflwBpfyKNsmPO0AccgaD7nhPgv6PvPHLB+htU
srj0/IbrV3Kuozc3CJC1Ntkt6JqjTrv7VsaHpjE3RmcdeezYcXArjcFZ9M1FK4R1WD8PQUrHYMAY
wVPbhdUiJ09elYzOswg9bMNxcfG7KgMRR0JWs7zLIs/rg286X9r27sKQGI24RSaZMCG0JipDrbH5
CIe7S85jNJ3hsdQo8pzywON6gVsP8nZsNq2q9lgGVj1Vax2ivKqH5lyk7OFhQXcYJ7mBekVuKTy2
tpVw3dAOaBH9LIeRWJ/hr7KMZwEly57lHh2LXkek7jSQUdeZnLBDT/l5HocrXmjodCKL3v2pBOKg
98G0iDdqKHcYQAbkbRYRvc6rstpHi1jYUwVjVvVufUiJK8L+DxHFhEXPWM+DrWfl7zSsdzquvu0h
AGvKog8YDICsbMgdyR0EPzkqX7KDndhEiBvdeQy90sSssB/jsKuR7BH2Q1cA60YSkFFiTd7Nidtm
j9SMd9clfR55WIq3co6u0qNynBzoTf229sebW1UPGW+K7N66tnxPx+kQOsAiqdNg03jHZBieFVJZ
PBPXPnG4otDZmt1NV41wywEfwxYa+ffack6+OZyaNL703SLX98i2R5rqDt7BcfpNJ2nNWrE4BdIm
nVOUp9w395NrfU9OB6IySb64G6Pm7PrrFDo/vksEUz8AuPNMi9fEDB7c3H7rNIN74IJbRhiHtnRu
qTnu48h7sqPhPAaMxwzjOWqCHcnad2AH6RzQS6xQ/fUmQ/3lHQrz+neQREbX2cbQsI7NABUqLLoG
dWo44XApj7qpL5Y7Pfquupvt7lFH/qtPizgr/VPPrj3EyYtAXGJQ7RD2S90kUcVG2O9mwIZu3b2i
PDvVdLfdLlwTyMHszTrPbJFrO7W8Hc9HrCQZHfhWCJByOjTuY/qX5xUdCxF9MWb4VJXZHSquqb0F
VILfyiMgk40T+bTYJKG8EPHLoCSl99NV37ht9L2KmOsQzPXiL6p/8IvlcwzAfmUYIGus1AYgVHFB
DKrh2Ij2XDYoDqe4ZlLhqBb3+ZIApYNvZwooA5mt49DBg1wvySWzyvq7aUyqTdDkf7Iefsa4umAd
JWFl7GHrut5EEfZ/hsLWNq3hx3ZsZ8PDDjGlzs5ToQQqV7th/mzplrTNhjZfPc07mp0uYMe+3vY1
2uN6UAxxEjJaDaH0tiNgfQuXYL6GmWCi2FURFX7Xv2VZJc5hxRnStv5RV8G5beu9V7Uknjm7ImBz
RQr5XmgwM5oumcVCJ1viQDDMCS/YucpcBAdDsk9s9gTTruu9D7MPNI4gvCN30HPG7nPGhEGr4iNs
sFMWtnycqxS3ogmx2Lbh0tCglRa4ObOANTx5XPOj1L81aYmqqCzhjrblNTYLG/HdjLMq+5ynjpXl
BeZetmW9DVP3RlAa4A6jWYky+WdCQwDh1EE5mpqW1kjDLBsgumVqyMJL+33U5zy3r2Zr/OQwA0Iv
vwsTaMcMCYZ1pckIahhXGA3FRz6d66A5Y3hE/oZurdkP5LhvG91hfg3cCysbLR2hR6V+95V/K5FU
6DS/oh+4m4uU6XhbRwirPPEzt+O7YhFi1926WUkMaYfJpSbyVOULj7x9tyvPYTjePnAPX/gPd3QK
HkVDoDdbIh6PBy0wxs/zB83v+9aAWFSSZrSeBxMrZNTuTH5iPYF4JaHhJDrMpRYkMRUqMnvxPqAB
+c4VZ4WHnIqX/V8V2f+inoluVnWPDRl4cT/8tlLcl7rueH3tkEY8aEWPYSUjgiLDBUk0kgvgL9XN
vV/T4bEgpHTGBv/3dsG1u3O+DvGdBlp9khR+qk0GXlHg8SpCYgfNuic6/jxBeVuuP7ZXvSZZC5+E
QKG+p7ecpTsaRe1+HCqB8gFKoyuso2hrQiEoPigmKD5wq1W2t80ZAMVpztiLZqZMXyzKTNLH7il4
5zeSnz+GNvhQbp4furlkuDoy0c5oh7nK42DxX4Ox+E4QVvpFT4cjeR5Fyx1aHTINLbwUxA3R3ags
h8RhMmqY+Khbs9Crusy+BEOX7S32avgc4hOkdLezYvoOk0mLF6Dxc51aO+XSFnbylHDeZt8NRK5a
/jE1po03dc+NGhkfFLdIEuOQt2S3z03ykgm2ywGqBth/FrUiI7QtkcW7AFNsRIu9R9qlZbr2ntHR
TRh65yR9uA+o+dBtTRstjFtbN0s/oD+E1nwXR+UDSQbP5Es8xFl7VUF6Mwmy7UqMJjNNUDF1/PkG
ZCGPZ0eOJFzB4WQ5uBWXyAHA7VuA3dTB+YzLskOri0aQTlmfjBfwnZ8+30FrZx/l3F5NI/s2oECD
NIavJyNOZmikgnHZwICRKYfA7+Wo5mgQN/ylsPSyEAcU87K5N/khjYhc2UVDoqJbyHJvWSoWO07l
tIeUGjUwJNaNGA+gnZaHJYI09uVN2eMpDv2dYMJ6NLin4x990WxOLuE6fUrO2egQoih9pM/2oXPm
PxvxMa8ufWnbRfa3ICas7FzE0Y/j4GconXRCHmbR0MN3pU12zb6nm+14eGiIs0AQiniIn8eYwrvc
TY9GRMsfVJLkNZcHOtP060emQ+R5rNo2wCI04EtRAfjQjAhOzA+vo8D0Uw77qWRJsMCmuMGCZj5l
ghJo7gA+yVmt8zyhyWf15EOVA/NPBAC1ueZs2OQS+K4X6oMSnb21XaTcaMII3GndxRyp3rgsMNQZ
3NOAm7EYMkY+GX5KSt6D6McPz9CMXpWBwHy405HeMv7fSZsE8b5lDIvYKTVeuxyZTbzkz83Oh051
gVYOyZQgH3hKHkLY3+FSR/qJGDe2Fz9HuXfFnvGY2yWfyLOhfI7cjKeCzjrYQr32qbzsuY7XU2hw
Nora2KgaAHwJbvsQ5QvI10I2wmnoOsTGitoNDoYcsy+uS/jHSOFk17UF4I4Qx6Qhj21r7XLWK0hD
YqdBsnVYtaN4ugirueaF8VRPNErm4DhG6hCp7IBS4AmNJzcOi2Rgkll3LbcqJPTt1gF07JXeTteo
MtuBRN6ov0vD+Tnig1pddK6aRYeCGS2yaXFMaEtn+cLbuI6bfNNZLRmJ4/CWzywSUiCS1jr4VreV
VBTdHF4Bh9dPPWoGrEIwkBcuVxjiRmmBESR1ea4Wd5YVZNupYULmpNZDJuQxdgJkRuo4JsHK8qdd
ZRiCSaGNGRSPCmU/o6wkjvfThLk/Ka0RR09yv7ycZeqS+kMrakKxmWSIFJe/mRCLGzxExGFna2D0
kofezmpab9P286HupntUuJrUL7tHNtKcmUn8eCr+yHKkN8UoDglVHA5bi048Lb0wTltCbj3IH42I
t2GInjRMWgb20E23csgSLvnVk8GOaJOWkKT1SH9/wS9X2rK3fqiYVxR0Tox8nvg+x6cknp78OGQE
Pbw0hfdszf15hDvJIWWdTergWti/Lmn0wJmo9RJZr1rNfayN2Jd8518mEa50pnGf2XKraONDXl/5
aLfaHP+r5jir+hsTc9iv/sXzPXRAchf3cj8G5KK5ZQ2D0xUDkvMwO6tBMMRqmJzks8ulMW9f28IA
IOshCR+D8jMhDm8Yk8eeC82SzXO1bHKDyQ8B9l9H6pdG3l+0NHo8/tS0CH9Eh2mxta4+azHx5hfD
K837IqHDz2CjWKQXJDpnKABTRo1VpP7iiZ5quVhXnfKVoQPwR6XpAAFgg1e9m418p7LmoXQdJlCQ
JLgeobtx+xt87DfI/kTXGK92y/qtQRznI5XeHN6sajzZZWJu0iB1PiqXuixs5jvTRsdYmtF51Nmr
JrFtHfZsAbWHK17WhX8MVFWd59SnvcYUZNUq4sbkuIRZiBVtBUDlpsK2WuZ/lMI3i+oOrwAfzi8Y
1OJNW9LI8OQXoZOfK6J5WJ4joAqJrYpY1p488aR1wLsZbAwzY7GuY9LQmcSgRpDHBRULCGR2Bi4H
10z07okr2KdrDRLwhaTLPNZsmrpCZQsTyZ2tl5p7ihuOe1fb+xDFMG4p9s3ZL7ntW8ekojOhnfSc
8hyzOnxnLEn3sJrp3A4t7CBOA4stc9smzbs9Eq3LPpRBI83jvdtMDVm4Gou1VEBuZ8w0mX8Y3ORQ
JepVwwkPMrrzJlj+Tb+gps1wfDHNmQwWGTbDLWO35KbfbwMkwk7fE84ooXuX8S+P4oYNyDobtnFE
WIPkAUD0rSozKpMmPIYyCMC+kbha1alxGFLvt/OlYnQ20wsnMhi1rXsMC3ltvPakKxSmQUXIqt83
Z79HwZuk2Uz+DEJVczhKGmBBHdPdDYa/3Bv8fco6n/0Uyp97C0xGJcgTmK606GeUWOy+XJAB+p/J
KDo6hiJUBD0OCiSoU4RaBp1+8rhUkkjaoXQ1Thzvuy5E7SaiaZ1GMKJ7O/5WKPJWLc7icSFWNKlP
z1OA4gGTk5FRtcrc9sHNjD0dF5x5jvHXkM9pJg6OP/cFjdeRGbnH28UFP40tBkBzdhI+yUDBHF8l
qA1+LVo0YmIdtlZaFMWx63FsmTkrR3tvQZQ/TEG2Q/9zNsNoF6flZVZoNPPZhjPcIMHsrP7ZiZCx
B410N0yuMyBWbBeK7+QvF1PFMcWNOV7s0k2uj51DQHtvkf9cyvswi4miNzh9kM9mVBF7l5nosTEq
DNTNeGfYIQys5dqYRM4zobr70vSvdZjdd+QBwByhAdC7oMUKBmN7wULZ1HnvkUnVkhnokg3dxs4x
i+uHsbP/csTnUX1vEcmILIamhs3dn+PQR87cd8GGII/1ktQVV9VTVfqcmotz04tJLZb+h9O965y5
rDMwB8UaHr4IapKmAS4wqj1hQed4ttZ5MtJSDl9QTW4Gr3kbk/ycj16yHxrCG7vfvOfgWLZx83ei
knNDBhuVyXIpyktHv1QxsJjzZBXHcChqv/nnBMahMdKt7+cH8tmBgciOHKfcglpARHih6PAKpFkC
2RvoKmpkQnzAjsg7zEH1Kiv512WxJC64019dorZv8+R+pkvlp+LTcyCcLrhv3o6tmS+DtuAahuED
lfpTIeg30DbGjyuzF8lAk9Slx2Z5jyzM0GQSpmm5JtH0q8Zq/kqr9EVGLHjlwmQx5TdWq3OHHWx2
ltY9BUvoARJB4ic04mPULS6SBCJJXFhdzUT730KNDUsfcGAHZthm1ODN7QaEymNtt/tK5Rc3nP8y
rGVMNQWDCI96mpgzL3Ve2cFVnW4HJsL+FN0v32VU+ZcxCreTfqlDMrfQVgIZe8xmclq66KGYJ3Ar
EvreUp9kuQQSMDA1QEuKebJ/8Kdq3LVR+ZcGOauQ2N2OqSjBUF3ybS8CTXbJoAECk3wgTT2Xob1V
FPrLpV5GYmNJxlRErpAsvjcW7T8OzTCjoY1mr9bnbhJvqES2qsF0XCMrski4FDNdm749EXG6w2j4
ClfkII0AZQLeRlyapQb0ieYVmrp9v7yQU4FRnJosF8Z+GPzftGqZA9NRiKxb7qN6iEHx89VEkb9v
tYmeGEdRil1wmNR5TMYdK+yn6EOOf242OeHBrjIIz0NwtwL1gG6JF6XPJZawxaFNt7IVLXOEyX6K
RHQTXg2ep/Z7buySIWupgB4FBi0Tn2lDNNVoVIFHoTLbdFjQWNz7ySo+C4O9y63EFXXLawd3YZNP
TXyB2B1j0K/3s/JR6HjzvAlzeZuq4n4A7zqQbeIAvzTxHK5pjEIrMOH5IMCSWQxQVwk2RBR4a5vc
9A2Rrc6ht0l7byQKQpSTn3IK7rQR0fouC+MxAqyCtIrMkAL4P5X7FXQtWRJGEWxs1bwUYLEMmML6
pacJrfhpsWThXhru2tRfB+UQfyBhQLKKUiFCHbFyTJe7Pxu2s2wNGlRdZT+NBbLnUUEFLt5cwhqI
W+Z+A1wDORBD8w0deMZhFsOUMrymxvMYkEsxDlsy3x4S+k4sE+wa6TUKkXKVNA/N7KtqyXvP8NYb
WXJIkvJfNslbiAICyTxz8KUJ3qilbTE8hTmDOzbHF7vpoHuqS+VO9NoQMvzH0Zlsx4lEQfSLOAcS
koRtzaUqSaVZ9oYjyXYyQzLD1/elV73odluqghziRdxgLUrn8MAHdszE34ajfOeWn6QT0JlpGuZ/
fzKhuC7TD2TATWm/hlYHGOnfkrS72YveDEUuXLQfnCTicNIgUOp3FpEjWQbi+/LeDSDIokIx/og3
1dzQQq/2BSPZjCeycbnKR1eXIP969QpqIIP4RbxgXMMM7+MkL1UJtVEP4yFqX6BFQenV8UMZmxuO
SOb+Fa5kgiDT4L6GTcj03jutnwjOubuct0xC/ZTLcmjZ+hg/cKnk6xwTfDcTWJ0YG9dW4MfeprW/
UsJRDVAzDrmy3klpPvb4oLifk2uW1yi1VnYCK5Ol+FGRFBCkFB+32+KQKH+3SfvHCYh41hZIRDDP
dyGUj0sQVMwvtX80EX3tgkZczOhFYB3Qxu9NbN9FLXUJA6XKVfNGpBYBITgBRoJKLJ/U5F9lCdqx
WJLi6C7N78z2zdtiaPv2bTJnnKBz4CxozSIB52JasWPRO5WC+X3TqGHLbv4DxPh3w8SaRKz7mElB
bQoNem2qL5jQH70yfzed325EOqO2d73Z19K6T4ktGuBQqLmI15OKtlbnov9FLJO6TY/sp7sqrw+d
79tHEbHIkpJz+6Y+yKjm0MoX5lduDba8+RVo5wtM6n7SIUVH4VMajQGR9HnT5sNRluMRh/gWzg0D
OxJ1YnhzybQkQPTatL65PcYQi2tydA3oplWxc1eW07mFd8ijwKRq5DKbLfdM1beGltuW/0eO07QV
wycq8bGuacYRSr/G+XQvuQUELb04a9o9upZRdOrXjcrC+WesS6zGsyHAyCOZwn3zwuxLLB+2weI2
CG5W1QEn0UZTbhEbxEb9W3vZn3JK/xF42FD2TMFsla0LYf0R5OvbR0cnyaj0scEM6yctLBn7LisY
MAzel5+ssMjYkEnLiRlCRi32VR0Rwm4JKbDl7pc8f2ztmXE9JeQtan6fQaGAjuOcKW6c6PoZFAY7
IDZ2+tUKUJIWZ/65jC9kDy6t1D9aWofe4CLPCGB1I5XUZcexer529fRYR/ZZkoM1EAi2OXN4Ft8r
dyy6Bjq5zzj/TkV+c1iA4j57H3k7NoFKH/QgvijHijYdy2HRwCtLZzz0tAtlfDTNdw9oa81XcNHh
0pt7drFWo7yy3vMlhyaGFQKusGfbxtp2GgDRSP66ZpC39dFHkn0iVEMPOJ4MCs22Ze28uZTrLLNG
pwU/wCzcSexx76qE2pKm3feueHMK97QsPWsWFSJ2SftGaeavWiy0+Q1PEq/eqgMj/c3bgQdh46/D
SsTQ57RL/9V8aTviw84mCPJX3ZLHA+yBBsDPomRLbRrzn03PZNk07r+x4AGqSsyiiLqvqcTSPqz0
vsFwdcWp6FMJEqsL/nJy7QjhnHcC0+NKINvBwCbfWkxD58H5ygjBrnxSnZt/XUBJKwMs2bkArClO
UT0J3uAwLeFdwtR5YrIc+QnTlLB+c8hHQoH0lP3ZWf6+1+Kf68X/JPWGZ6iUVzWRXK8Miuy6wAOY
J14+7kzQ36fUoFjNdCLMS/PP2B7LvLmjxF7sQdT19trnJb8LRUqjxPesYg9NnvfJ6TkijwbUC8bl
9cuYnSfmfcw9QN+n4J7ChYMLo9+UhoBgkX+SHFLhep3gpnYEcHWm7463Vfwoa/wV1sGxWWvviwYo
HQc7k/4a0m6fMZ7pdLQXkfcw5fO7I8Md1u27VTUNSRXZfceVIuID7mx6prj7l17IfplxAmh5Raxj
mIawXkoWYe3hYzcyvDeFflqE/waq7Rh3KHuTV34QS+FLk0vOLbT8mMn/If9emYpfIo6OAbxjMswg
VGgJtwvsqGPPwSbpPtXo5QfRlzjX2KXGMcdlk9rWTsTyazYzMKhohMmcPQZz+Rgx7x07Wj5t3pWg
sNvXKsg5uAj/lPbjkbmlZCiKT8ul/8bM9quhdjfnCz0oj/gd3tY9DYIhED7+ux6+CcxYtLSoeUv4
yzuIy4XqxmPcVsvRQ9IgIdLyZY4jRyEYfrO5pp7AXCKXn/XYiNz1ELBxhVMN2Ll9wspxoybxR1rh
NkiKH2GZRy6Lbpv/UNTx4clgX8XFmzF9dDDT2J6tuL+lJr7NMxMWM9K/WEJAt8K7oKUluZ2AinNL
/xwkqaYUZNTYrG7O6ZFExUkRc9vI3vqmHIjLlkQTWQxuwIFJP2SOrvR2omtfIP3QtiKmk8n1r9EH
l5nU1LRYf0VoTm5fn52mkOAflwgOYXKIVvpEWw9r/TmdrrCvYOZQ1NmV9VdisnzTzTO7Zv/tRMFT
yzxkE5X00GbwS3E80R5lMD+rXL/SEdBtJyKTVocA7QwdZtTIevYZ2qzHR8RU7xfR4n3kGBazADZx
iUO9HPUvuRKgsmAijR6D/7Qujt0+aHd6WV/72Et/mUjeosDbj37CLkKaToaAUjITIit9WxnQw4RE
bxOVv2x//hoT7ghu8uSQrcKhxDDZoV76pBwAizN6hQjd37DZf9Y22PX1amJ6w0YuD052XC9S6wWm
4kp8aCP5y6JjpnJJZsYBryj3qeMY8lo2ER0aGAYeolGB0GPvgIw9v+mWZYcy2QDLDLTYpr64GLNJ
dCU3QjaXkH3XLTrkQh4wDGwBqHqqOB3s/vjqNt6ACZN/ZjaCmxwyLiX1OeiCf9GMmtPzcEha6nrp
3EdJ+TrZzS+r8I9eX/BYS3bMYDra0UR1XPeeu/mZYXWz9d3SvU7Y/6AIkyOfIRxwtUffbwrQgnWP
OzLIrF3mt89O2b9xP3puIPHZBSCTZDXg85r4TDKy/0XjZD+UBcgbz5rg/jFga3iEqZ8OMEoZatkb
686SwYXKuv5km+aW+zp/9BH+YxerJCWVW6EJTkACJBArmk0GW2utG44HcB5t7F7JHytgRD1hY/pa
t+syWRBMU3RTJ9nwgAz9WuUUX4Yl74IThEesr0cgrpfacb7sST3YdoVa16GjNC4Z4Mm8+HyqmrT1
atzxKLzqPrj0s0j3Dvy1FE8p+t5NUNqDiwVEbVx9Raq8+F3M/b2qnjskwmDRMOg7tk68U7H42yvx
dz16Nl70ICzcgFED2c3Rd3Y1/HFaUP4VYv3oaYrMzEkUlTpbWcPTk/9RHfXUcU7kshC8Ms0OJtSP
a9xfYWIrGB3jDbTMH+EVX04Erp+3EYMN6rzlMhDkVjmOPhaMcNMpNpp1Ucdj9Q8yIYlgiKPQMsTb
erSaCv9erhYi0F4kZeS+Mv5ORVzlKxIWvZveF2F40HN9RswfN5Th0NSYgexNZ4epuhB36ITAkdd6
MYq8sedtfBfr5WQ4yXcdE0KRda+DxLzoDW921D7Sy3taH+A+FEijHCXlyCJFCakrpNmlIa9JO8zg
I+xgF7Tt59g3P9rN/4w9QQTbh1Jl99dw9QFZU5Jcc7e7AmAkWUZvDAIpBjjuvfHAeb0S8o9jcz5O
TfINiIofrQk+Cp+htj0b3CoBOHA+uAEdhQG/BmiIMlKxlG5dOmY33rwwVQlfHL94UX2ArVn7T72N
HXdoJ9hJmDxDLPBbj4W4HGlDruabAn4YyxwzX3znzvmF9Rj2txs9e/DvttLrKlaw8KVHESsoINlF
Vnr02wXHSfoQVuNtiblKR0J/9N5IpQozJRAmzTuO2lciTI9FPV3SAS+N781I13iRG48FLprPVmM0
HlwsYnnMecWLrfcWatAm8bvf+PLB4I8eBtLxKNaGlS641pwyIqgI67nRYrhbpeRg8+4XzwouHAoC
mQUsGTyY0u6JpLk39POPLCQGOMuGuugoe5wGRb07dsPceskwwnqlDRDCocy0386F+zRggdKxM+3L
VkH1sPlj1UC6iVZ0Rnw17ryRCcEaj3T3GTf6XaLEGzaQCPoaJ9poCPsLxZP9KRDzxQnl9wwvc/SR
eHtCVw0v59TjXEy7N5kx0By7DBCqnp4Qxz+qgSoNJ8clNuUtA37hHcuo+jSAnWIfaSOA8w/NZwvO
fDuPMWMK5nQoGvfuqL7CpXrE0gW4SLmv62/V4jDdZNLgf45os3AZqqX3XRCiHuarr+NO8TlsRuyf
G2+cT3PsnLG41JvEgNNY6kds7wENauEuWbJb68QPqzVOqPihbVGiOSgQs7lo26G4Ss75qQEygYOA
U3u5+oL5kS6maV5tAEMsndQnUOdQ8v05tvjhvTrnk3VbRxQtnAyDkSCcGV1aEEOblINxlwY3se4D
w++wnJ7tfnn05zmE5AcFIS3fbULG0CwenTq8n+aYCgoWh1JkKzWW9DbnB8ZQ4Qt7/IloOA3t+W+F
9ctOxgPC640IKuaf5GpPATwYCroYnEz0Gqyy3HqxRQy59G1xKxEbS9boda2OGsJ7YvweB33n4Tkj
XrWfV2fjnP+4QbofwmUXZ+XNUuT3Cij8SIm/wzjHcKDVW5YigZv1KyHB92IWIj8qQ6CIINCExjrp
pT67sj0ojhSFss9jVwDNKwhPslQKdq5aSFa/+lbW8lV2wWdfm3/rGtkjCa4qKyPea4eJyW06mikY
uSkXREvMjTjU4iEI46fJyNNYY8rXE94ooZ5tGX1HY/XStPrbFi7Td54ntwpPhTd6WxUWGfAI0A5D
M9CPNQSMD+AHpaYAmyQeeHwRnEjHuwMdWx1BC9IYNx+Zn5ksWMX1lDDWpmUy3fWHqijOtc3hKe2B
AZg2ul+vnV4SVXtt7KvdMwJfO6iEE+BSIi9LrpldJqPEKYEzAEHgyVbmKc+5KGrnwrvGgpLoXeLC
6GxdcSDGSIwFnSAu/b/eBCV0/TdBmh0iK/i7JFyjpR7PoQkeY77hamKvwC7z4nfBXRHF7zXh+rJ3
cX1BC5nseySNu9nLziJnKkeCwGbChZZxWv+dx8RqmLGN+PoYjkSP2+Vc4h9Wbv8WeOH7xILBGft1
qDgI5xwJI8N9NbTeh1WTGKpvvXxZJZEfpRnCmMe6Tx9TphtL5v/Qi82fuxdVGNF6Qyxc28+zPx8S
JDJgHfw2mO9De6LsjLwlThBC0zFbO1C7krmbHofrwkEpixk5YIZpeTwW5EinJPGGhGWHPqfq5tIm
1ZNp1IP0F8C97nnth11fR4SQY9a7D3lvA8tcN0XJr5U94A0CY1o4V6i514waL7Dk6b7mhcI7TvCu
T92HYcxfKpKHG8Cj1H125qUU0f16Ewqm4WB8CgpsuWOk87sEFzaxMrBFvZeR2tg1E80xM7eApt04
iT5gh9DmET13angK+B+AJH+ZmjXpBstzY9YHKY41SVJaAqIweYhBsqy3kbKZfpZy+u4496r1MW/6
NwRpWhQAxNRdxcE6vdacnBAhfrzUIXGliqPv559JzVwmdi/tONINJm9Dh1XO9LcGSgzO3b1FecJA
trHK+32Qmoul+B3jsDoYimrwWvl7pkEEIu3gLpqbECNu85y57IU21wbfgRQgqZ+GLT9gol8aSsER
pr7azn1HRENmZ7Gfx+7FIbYKiiN5rpCqWFN5KEqAF3X9jG8PVKwFOhu5xlaX9QBdNvbd3E3XpqUl
QRhgJcRjNzN0/bydXpN8/GpTbOO+dMo7mQT/Hyv+ziQVlUu3SMbbIsV47UlAck7gs6ice7vmJj72
Zr6rc4ebLT9XyNarPaBxjrjO1nixu/49NOMxSKCZsgPQlcJ3LTN5Lvmh1wfZ7fRzvqTslcufwc0P
odDYeUz/sf6wCa+f7O0CFZdRAQldUgPuKaijL2OIVkXYC4Oy4K4BLXFD7uvwf+5SdzlxaE9/uol+
mLT56R13n3vth3DosbaatrpPdBZzOSnHcxH633NrkAVGCotlfxmxqBlruOe8edc2HGDkUr1jqDi2
K06t7B5Z40hFjKTV0XihLA/1fSiTB2kZLDct8FmL0NIeNMXEQa0bOe8kP9i+2L66h1CqzyWxwOQ0
1XZR+m+fKaZrHZAnNZ86wXVqvf0mpbUt3eBOeOIkYqaipjoIM720ScgiPXGnnFfXhGOF19YEe7cn
f7bUggsv1dvM3ZpbWRAaLPHbSF29LFN81/bVZ2X6z7Jprc0U90D+HFcwjO7Kh26JMxDbHuPFXj8l
TvXCAA4NYfz0pX3LAlyAkOnv46l4TDr12gNg4ZIucF7wLg3SvLSlXpvO2n956B3TgHxchHsz9JQ6
loBxU3ozdzbZ2EPU2U82hbRiwXGM4QYZ36pureR8A3AOO3lVQLfvTjTrJLvF87gRFzLYCR9RtM7T
ifQoCDknSsghT3QawG4bF/fYt+WJsymFgxxmmvpxwCtFhUt7P2d06U32jiATID/3t5jza+yCaPFq
fAZTh3KkUDeWYHzF6yif3NoVjH5qzr/dcpfgSCb6pi/CZ0BqLPEY4QrN4W/2IeNijSN+cZJ8Cxb4
W2Hd7Pvok3govhEmMpVX3g+2vEq2nolBbRBmfJfLo2wZG9YVxZMDZzE8c/D24+eGBaFd1CtlpmfV
YN6fWWmZH1LC6N0Ntjgyff4d4RujPuNoj2yj2cgxlWI97Fdut6Nn8tpn3X5YcDOHrCE90CxoBOCE
gKyV+FVskOs2+ADPI0o72l1xcGvWpXJpHruFm0wwJf+MsV7rILsa1y5RtzACMHuI7IlGyRzgoIA5
RTJsLD2YRhzRJ94ZbHeNs0lVDL/FEkcbzWIsmEFoShPoO4xxKWYdTdIxEQEWTdbiYiG9N3+VHt45
K13NHPxIG8eByATny2rFbeRtpmbhLXBifZ9Yjdoo0T9o+E5EmGR/UNCCZCqgHtMDziAg97xnya6k
ZUTOIX9XvvpThlyPOdIOWVrD9uDbqScF2H68VWn/KGWJSaCZL64wh76fKVfG6yfjfdpputoqmB3u
0JLadJl3WkscX0l4P+TzCsbqGV0mBs9b+P8pZHRZsGpPvFRN9qLGEa1forB5hkRIXyy0VkJH/X8B
dQv7Orr2hxlx6HkT69bQyvKCVndvZfpHdFyKE414J2yA7QkaWx46h1ZQ1dOMxEkzgFtbPyaopWcz
rR6B+MZiMO58t+WKFX/YSfnoe/FdU7jfeBkwUvQEhD1b67vRNN2RKOnODhWaOfTUh5SCcvqjO6BK
kBJJHxedf9QltZko7tW+BBV2m2w3ePAIDyCA4cI6Vnm7AjHi4jCUXC8I4by4LHutFG9eZ38xOCFI
kjn13nVZNJijviS5CEhxOgzpJ3ipGJlOXQVvfgHDEKK9VSTcm3AfC6prof3vTVy/JY3/mFfNjSyk
5P3DJzqn3Z1X+M8tv8Fg16yh88nnVckoh+gV3iOaiIIZxoYWe3cSuzHMEQ3t8zo57DxxxHFwH5K8
1uP0CL3uCZjw6mitiCcQEykoLddEj1MHCCklRBXOXDwVriaEhJ2QfAQ8JIxxVJ6X7z1b7q5CWPAt
dbBDubMS88Jp5QdR8BthkTe/XGNyOYL3PIUfNiHarQ9AGmg/OMimDw6FlXxru1yLIyqG0/oL0/8l
BsRC2NK/H1NvX5PJLTq0jbhzLy529iJKr16WE/Kb3gNTnSU3YiKs1IPYzBIa2nVcXojBVj+LUxeM
LcLv0FQfkSvu/XH5LPgLCs/J9vSsUj0XgPPltBZP4b2Hbjgxdmoz7wZF7FhHHphrC3fSfMWpxmwe
82fVwdhWwjTEzzmPQhupePXqPODY7wnJxGe6MCTbJnn/yu9zKZb8ecjbd3pc71QzU3zDWhw6xQ8U
b3Zi/85t9KUemhs0EUC2QXFOmbg8KQ+3TDOHkiM63DvB7223dYjyz7iQYFbBe5AdsZifGr+8zP3C
FbatEamRPBEIvQN79qeLsTIrrPdlAT46TWtjVJlMl3DJPkUXdXt3iF/iIDm3/vQU+d5T786XqCeB
ZYUooZWhAnGyqLoIbQwnwfhQyuxc9wNloiO111NF1s0WQsPXDnELrS7BGcwSQWuLAkfcSOuXXu5y
z8TnNPWvrtcf6qR8agPy6GKw/0TLdApr+dsNmUbXHfd4DA8vyZR+CCpzG8EArR67VzmGyKCF9zXa
9tmiGt2d1F+n6h+sTv2MdnHMZHOdq47qF6b5DAhuBlzU1gPzdh/Ugc1xrHmUjPt5cGkEKrKYCLG2
z1OrDqJsxKEaZqbkxZRfR/zQg/FfdNpfF8MtdK6K+5WfqWV9Xqri5GcJlFk33a3oUisVL75FmYUz
+JSLs37rSCL+YpLG/fcqiu6HPFG9jR3/pwoxMlRARQD3HPxIPtY0a4UK9Sl2fdg90Y+Xj38rwa2j
Dce3giNXWNjqCGMm3ech9+AkTf7UamSJH579mlqWDAdjD4kIx3Vw6gbvWsaclktvxRDqr7GKSR4z
XKqGJ6S9P7UbWdvM1F/lhN3SoUdI+zp7a8aaGxoTQmox+aSkRlOrxX4sVAY7BVFdDqvuGVQfieef
pWT4FHj6hKU8WieUzyMfohHDyXP7uyaMrB1VS1hHXECTdfNJNuxtIJUC6q+GaGcvJwFpYU1N7oxN
pnAbArgoO7bNsEs/yty7z9vEBZFQQxWyyovk4yYIefEbn0zaHHyHS3d0a4hOeuaiGgPabJzmSXJY
xZOTYSVvWcx0+FElgX5JRP2nj+S9GrvfXe09igLFqQDQdKj6+f8PRmqcJd2cfC6d+enINVlqOI/h
8Juyw7PTzg9sBDuWk2PGJ9gVOYAGfO4PFdQkD+Dzp1uqWzHm5BGLHjCY+IkSuuaC8VIljJgK8+gV
UFJr+bBI749jwdiNku7irzWxRfUH+z8pp7o69QVHaBq9Lo6jmJ5Vzbt26cSm6OkgCI5MpfrxxQJA
ycjfoY1oDRPpMFYUdwAjvbnrfxLitJyzvy3hHfKwwAvNGI/7vBnfl3B1/jfTHX7SrTMNb6nqzgum
9Lio8JNM2yal4gRLByeggqV0UMu4F3P6AtLQ3TQorWimSKUx7nIVqrUEPNjODQgmm5d7QC6vq6dp
7J/X/wDY1iteLmoIcFwyjtyVLK5RYPZ96p/ioX9ZQn2nwnjPTCbaxR3k0jR2OEMldPhhu2JoY6wP
N5tBvUKYxjLgxevAk1wFvrmjxrnllS00JokBnIAlmtmgX9krwCR6WuHXSnBaYyt0nYPnl5W3N4Fl
ZxTizXW0t+QMoz91qE2TuZMcNUko64PGhFT+woJUFBh1syIDRwM32/L2LJ5J9ep0qoseiQpybx2i
WJWUx+WprpGC7DB97JW96gb40JP4AtJxvfZSYav/ZFhnXD7PKJUWDLnRr1/aKvGKq8LCgktSJ4ux
ecHoeyOZ39R0jzFSV8S5vawNYzY2TzHhGLJu2pHdQcZi4TcZHppFZDub1ricbLiu6vtoFGG1a1ou
sjvLKvCfGEVOdxcNU9rfmcS3ky8j6lytWA7J4CDTcxc+Rzkf4p9e+1CUSXesseUoKi0q47Nar+ah
sES02eX5mHYPeg7wr3oJ9zVG716qrlEwmTdYu57348VOJr+kHdfzRUQyIrtfD6WiBUjD+KNmzV2t
jKbNpq2DVRM77ziJDLRJNpKiGZlfvlLtJdk7nAEDkx5Dpe4A4CuLYjzfDk6p0IODgt8Uep6B0/b8
dmliT5gH4IdPp9KpeKK5jgftUxQZN/oVlA20L9SgHkNtzZC6oUsX6xt+HiaRPCFUxeTID03NylRm
JdnU0hoM+ynonWwDo4JW9qy04FLtlY8w+LeKy3Da+b7rOYdB15ywQyKP3ktHYLlE3G5Dwn5NDub0
ODtJQJ9xpUtESiwO2c+grQJPQyh6DIhAJZQJH7LM4iPy89i2UJFhi8Ega2WA9Jl33ZuyWzk+NLU1
hVcmpAmP9mAyZ9nKgN9yReN2VvSr1S1PxtccMDw1W2Norv9JOIBsRt7EuNHKpPsu6VrYNAHfxVCT
smgtlpAsz9eu3SKzyD7PEsTCrc5Jkf3UUOgZJ+vZWb1QobQXh/Ccr0t2hAk/TJetMMHC/iuiCBvH
Vmfrw3ZUAaAyuEiMKUkjTO2kQVdYkr8yAb/e0CmwnS0kRsZuxehbP8IdHHltMIHU4wu8SzXX62TZ
JSTrCYrd35a+lIJQxKzs4XPoWd8/utbzCUa1mUXJaqv5gIi6TfZoiV3ueNTwbE3L2Y4Ai6gWm181
JRdv8dRUtXj1Z6drn5dgCJsJS6E/tQ9kYS39ZldAbk68wxMwZA2RJsIxycRxkrvC5aMGx1U4HOA5
QsVqURt3bBZcmmS0ShbooAKKMtIFY+rwd0IQeSFkHY/RIwnxsnnvisrBc9A5zWyelQ5F8OV1fdNx
kqQMDpvPYjvpSneL7ar9nTbIDt/T0rdULQh2zvEgRdmLmdEy9rMfTaQteHfiukg/OdA74w3ruomi
Ow7qZEp1rFqGY2Mncos/MmFgbTe9jHQILa7zmG9OSdaU4UEloT28zNIVXJ1ZrWav2UdBVEz4NNDL
YyofcGdkCL8JTePnfoRc2nNlMUTnUZD54z3wRLvN4Ko1OqqY809lOLz10eR1T1mJduZy2qIHkSa/
bhJeSLKm8mhaTKyB7NomjZcCvb0bkMUyWh/tTNC55gqgIjucG/GaxGSt0RCGJf6/YZdjWAZzZrK4
IA7YMuF9x+rojk+jmOXKVcZMF6CYO5aLNgxdq7Q+g8npo2NEi/36jY+lO2V3qcXvQvtJXQ2QqlhC
ViYNiK3WkrdOhbrGD4e7FlKdaNv2I7bBuZHcBYupfgrt2yNBBS1d+rO0nbbJgTsdKz/tuOUI1MU2
c4R8ERbgPDCFDE4zUkOTuoljndvcISayD3oDoxySHqrRCb0ibtt1mt0ZxMY0UNit5Uwgtos9r/3p
sjEqb509KBxlwvYmLLSFJDUdbll0uvK1TuVcPlN3lc3mXLW1QXyeV8rU7NktMowOy/KxRMEBLDiZ
XvmXjhAtId8gcAJCT1HoMVzdOK2/+A1lC4HXwfWsbKiR+PdShBDL6+GfHhovi9d7qZOsvdTcEWty
Dm4j/KggSg3SkjIZBvGzs/ccxHbFepCCigdyOHRHRnjM3n13iCLmwRZK8apEp5N6Im9lQ1WZ8ljT
Jmi6bB6OLddTtsfFrrxObuCFu5xxDdvKOnlMFWnyjdMIS4K8rOM2KHaddmwbp5eZ4bucaqpx5XzI
5kjJ+mFUOudyPRRS6no79fZcm53B2TDORysZw/7vRKRBodcTL0vnF3uacOJc3MEHRn2z4qrJzSVy
la6aQ5sjAN1njU0859jSTCX/wRazpXPBQzYmgKYDS3rFvXFkICmGmQAWHTpRJIGzXxy/LJHnY4gz
azOu0Lk2N2OiGQ74ISReVg741nx4/jgkxx5NjsPB0vEzcwSsuUv1gQtTCMJpan9bAI3VA8H0KXie
rBqnK/gcjhBMTqyxj9yjI72YG7XAXjskTwNtObxzyxofHRzio8WgIxd3XapaK+uPgrVdIwKGacDh
HcIV1toNI+84JUCAcXmudoNom/hf7I06RgBpkxo5q9CErpDRSlMItSXAqq0eBWZIWiZwTeUyFGra
CTDfnulnpm9tn5c4PSth12O+841VlRK/Y84jnlm0r0C2H0baV3FRFLBtQw4E3rGoKPVJqBA1dv0A
dCpJ9nDLWy4JdM0CDU9Dx52+pi5u+u8MjujaluJz/oIHkCwdiHw1x2n7WahKL39JQ0Vr71IbT1Zw
xBjAWB1oFCHJmlE0+ch/tgja8qzGmajyzvWhflSsYGVtfUxVSYMMaklewaAPa2JXoQW22jnkLTns
u0EvsiF8YcF1XozW8scJKcnZg3EIAHZ59IVMfqChOPB812VyS2xZ2B+kFWZCkEzsF/Eci9Kd1bmN
UogZBNWcvqFaeCJ4PR0t8or1sem7inp5DnwdS7EcKlU9YquMo98sJCB8KFLM2/DbZT5IaEjNyd+m
s4aOgCevuFwuPtOPJvhDDCFiJAaRla4ZnMZ5BOMqV2Edvyd13wNTKn0/GOlS9LU94sewvLSNievO
LcE10+dN8mSiOFm+O994wXIkdOR4ipCXQ5p8B2M5Zkwhotr1HvGpJ/mw5wRXYUkFaS6onY3jsUch
aAE1Ug9eR0QZetlijG4QubqTrZl+WedoKirsHPFguuhfgmFAic3AYgj8DYXMjdHEg2g81Kbv3OSs
m1qq4cR5wLXsrQe5vLsvE6You87AQMrPhGNbdRPQeIdfxjaKPtss0eO7ZcOko0lYjENc7N1WKRzz
oRmCt6gEYvo7TTzNjkR6TlP/WxcKtBCyeFWxcYPt6YOfcHR0htEwRFLl7AUNlZkx6SBWMtpRjYe8
XET/R4H8KlXFoyRmWX2kjdM5HvrFqvtuk9lRlK4pjhcxeKwl6y2OHqRCdLjlHwyfsRTOAQsEjjGL
mrBwZEzI3aa37ellghfK6l9HZZS+UPQ0qZqh9dy3mHAdaVS1r5Qshj8ct3TyWThpuXz3RIUw9FUq
5DlDadNuewXhHUcutZ2ppWzYbQG+qPOcRxR0pgGdmgyOEbpoHhaUg82/LHKFwgcmybAc+X9JpS7A
lcL9wY4sy+I/ks5jR3LkiqJfRIA2SG7TMX1mebMhyg1t0Puv14nWQpAgzHRXZZIRz9x7bn836OZc
BHR6bJtflKym/C9sgFzBJOdFn5BUR3qIfa3HyMhiksVsh2Br5DvJrICC0x7+0gFN0MBQm0/qY7Hq
dmchGgV9Tsyj8eGws2joyWrfZ4sy4Vi3XzXDpeNbG6GTIaCOQabA/OmxGHqcXn5WYVXN4TJAgu3L
SoZXvus6z9ckfIcsq8Q0y+IvZdoIfIJSghnRYOoW0t8lmcyKocrsG/SWE7JM3oqZzxLNJI5gLyHn
tzEXeZzl4nVHzwLKdbfhnOBDiiQioGuszWBlRmvRsaSndOlzR3dXVk59MFDWw3+0TYozfK+aOZjH
XtSV8qhPNoNxcDCygLQTd4VUXiIxY5Mw847HZsMnMYov7peIUGF9lnZ/yRdhYzcKi0x9y6kdzskA
wCmFjoZqgW6kBS+Xg8FLwqj6E60WYq/tDZW6Z8uijNiQ4ZHDj5R4s7IgJolf1qsqaYvcoCCjjBGn
CbROnZ7MjCcS8brFJhT/dYF66jvyYP+QhWTHov7m4x0HvAzMULNjHEULSBsbXyVcBDbnXdjzlJp0
Bjt+G14DXnlCcMWWH03PrnmdVZa3Lwccpi8etnMMnHXnGdbnnAmdmqx1UwOC55SaMXOXYuRwNyps
s+u0DedbBFMnbkGnNQi6CWdEqUTyfUwknOf5DD72sgF9Xq88lBAqz9wEmfwy0mgu9O2Q7PwS5tQc
aQ6pDoSaMX5pEQzP56IkmwtGRBsiikT9XRTdA6AQj5wIgzk/Tzhz0sg/2SJN42BubW/+qzxX0R54
01J/nyVV6qE+jqY0K48i1IV+EW0D5GnNbHFMgYyx2ZXhSrZy0H6xXOscgGWc2oTn0K2UoFdCIiJw
bKcpGuXVUMajhcza4q/H5AB98Qr6nBJQxPSo9zQawuIhZlA1feGMV61NOAqdqEQ3KZeZ0p7EUe+b
QImhe2D/UdXErcpZ5puoSdAmrvgisnRiV5UX/u9gyh6rFEsVU8ItHhjz3CuuEstV05U++qvGOrHf
pwH0xIw1fRjnD3SnofeSOUvnokiodCEFH3tUixuJv5P7MRdJOwNxocpv7A9OzBDOAD2ZJXqGTzJq
fQCOPksRxxpA065cAhunn0xktKcXAnmWCjnv7PrjH2cPIWlQBNPoJx/DhILKc8LMrZ4Ie4jt3yG0
65wEDW2gIfciT9dvfut6gwYZ0ovIay90u2p0pvpI8OEfZc6gNCmgX5R9G+w/Y54FVZBLEdWDKOh0
a2kpNrSWyxOlGEnYK9fJ9ZSBniMmGa87Y5bc2bGr1wjVcj0a66eUnjXj49yxHyMHxPOJQg8RF0cW
A++XxuyTEXi6AyT/XbNZ8I+YwfOujoJSM/LyZodpWj00TT7XQazHLTSWcoBHRYVml6CwZ3b/F1k1
LVaSCfkzbr4Mb2L9U3PZplfs2JVOFVjWxny3TZGyPGCq1zakbZK2gUImR7VC2KtZ2dEDmxPh/KdF
XZ+45Dh59FXou4pxrLelYYup2kQdDhAGW60myQpnXc26e6NX3BQ4IMccMbfscz0+dVFsxhh4Y9ya
ZP6NzyKjo12jocyKALIi+SvL4vb+ekpK6kwmTlVytnzXsg5OEeNPJVBI69cp6RgUB4xRIPxPjGrw
AeTJb95ApawIZ7CIUy7yi2FK6zizFr5ghIeHLTLqcSsT+ZlqUNzrBO++ETax+lqdkmln14iLa3dg
qReXeNmVNTXFvZcwWKuIFgGvDK682stxkOByA3jR2fm0S4yJLMHamW+2XVhqIMhwsLWhtugibA+t
utc3MYOOW13FJFS45sTX0B27EB8BHdOyycqSCNzK7ixSlDlUDlFu5v/FThLvLB9WbBN23VWMIW8b
bUD90zKzDwYa+6+8ZakNS9ZlRWRiQc+3eu351/yfhauQ4mEQxnSUtRTf7UjfW0ZsFWhP4g1QG/Tl
faKfG4ChF88omy8TYwGTn3wYQl4GEzcfu2BmxiNTCz8uAaE2SfsxMt16XpjmbcEG5Qea0hqie592
G6SF+YONeA2mJv6dQKb5S9nM4c5xpu5ggbmGtSRRsbJov8UtjSeRQPEeORBbXx17GznZ+tnmcGGg
lVs7Cutpm6RLd6nSFsPt7LHXiuv2FaiVdbdr1DvhYKRrBFQ4kwatIoHWbmBWwXpRM+E/bZEymJdh
QiQqiUlwp0h75F+zmReoEITsEmeIDnT7PZGoVtwRXhAqu0Prg8HEHe4RJmEO6bnuSnzdPosmDg4i
XReVyBkhdQKxz+oY+6f1z3HZU4WWjrkBobq1S5fessR29oGa+BQvMXYqd/qMHe9xaGg1Yps+FlSw
m5wSS+5DcIgsVnHalc8l4AMltx705oJp+KPMCfLKveKg9qF9nRMk7MAjhPQ2UYKHxHcmYbYPGRv2
KegRPBhAK/h6WZNkRXVziYDuDUEv6XU09PM5iVhQagM88YYkRCAB4fyQODjCQLF6Mb9D1Qb2sKiS
j9FRuAD9M8SvUS/4+VgOAxrsbYEFTtvIfr7YWFSWhJxi7mAkvQEtyqM+w3pofC1wZhuwz7hJw/q/
psAcGJK6QeQH7rpsebYTP1DJ7WZKUJhNIp7DxKaLR0TCdCJxdu5ic9tl1Z5T/clgvwIPhBilju32
uHU1c0sem4q6Hi+GXt6zZtpkvCSz/pcsX7FEYAb2g3zpTWwUW7POXgr2X6iYZ7KOTbiW1t7xiyDk
m2VAtyvN3yhEj2noG7Nk656DjqzQMi4fnMcbmTRXt0cZUQP1LklMUQYv3fD2NKW0vW4/42DHR1e9
jaoEJogd0wsCgKm52zq+JaR4G7fL9zNIeuBPChJnWk9QpIg/XNI3jfBgGrA1l29AskHQGKzsayUO
qr5L83OMnW3aeIeMjCbdJAZqWnReSn/6HVxXrrvWufAwXhIxEohqng2d6KFlCTgHz9bkn0zNuCqN
ZpRzk0CHObkd/hmT5PPOwydVLOKNzNuPpiVZGaxEOOPct97KOdnbUxd0cKNlnwaoXak0nGcLDH85
mq9GVLxw/oISrglemd8xeh9CX98OlovykUeZkRgqM+TNGgwoWAMj3CsjGtcLs6/eNt/LPnuWvves
/kElz/WkC83HwgifbeLJ3jNRZvLzRfzGppJfZHPuNeDHEspIxG4RHT/o42QrLH1V+QgW3P5xyb5S
zTzCpQwqOf0yUNxD8Hvoy5fF07edHE9xkRxCVs6Ea4eesxHhfJrYRk3CeveVWtMo3NUQEWjlCyr8
QWN033zos3/B2npKjOqnqUZEfo4KtziLil9G8A9PsUmyXcxmatkXCymd5EznuiTnB8bdyHdmjL8C
5X9F7FAuKR5RrVoZVuqOfAuHxE8M0jjbk710JKLH6auccw68Yd3UU4Di657gObWAMvA0VmTxGM37
oD51DiAQcaDzS+YFBivhLDx2CVGIWfpaIDtw2unGkO9R152rL71tW2tbZyaSGwEjM5d1l1aBWvpb
gDp00d+QkX0RDkNynxtUvGsT8r6YqVpecKJJ95zwUikEA6xy9Kz+xWNKbFvfCgxkW/4G7fPGb1K2
l801wnybWCVkfiSOxa8+Ljs/cx4MaPAi8ZC9dpuBTy0tv4l1P0U9/go2DUz2zqLJ1w0sodqdj1Ga
BDGJFkqqCZXxwhxy1QstsByQdyUcc7RrVeIF6sCYOL7r7D+rbXEU2xwqaNN5VhhMsJGos+fGrC8O
GTqa7uwZZG3U0VyTqM18c+762ww31UrETh8MgNHFhjf1WNblv+crgRHCNutd/e49cjgFNAFASbY0
ZyOngxmKdVMmzwaocn3inMRcaCjnK2+p+szTqT5Ti8Nz9Q9u4jzSdx8sjgX6BSSS86UwhCIybtDZ
0ysZW2QtG/w+B+a8+ybSPsfI36QVZiXOPvDmz6GTYj3R1z15vIZZHQ26JZ+FE0ir/hvV4MlLjLcF
uyg/pCI18WXP9OXlgfNym5MfhDXvyOe9c7WMQF5Q6p4TsMdDXu+Cc5vYO7BilfRGfFXggh/FZKEz
MPaRG4G2xdPAn9dxyJHZd3J0E9AhYaPsDtV3MoOMUF9vzQLWVAjjlN2E/cNW9yC87wULS43VpWLk
z5/wLJLhwe7jp1r3zkUE456VPOXDavBGVsthsGicNhNbVyAsOI8O+uhv1P/2hvSoc5C0otrhPm+Z
Wkyxtc5s2n/UFN4EhwjvGsIRtAnF2tJe4RNc3doL1Jmmzqys8iBdoWTlCqcY4G/331x33DZ0G5m3
KALMhwy7TY5cMOf9NHuwkxwf6rbSym9VP2Qd9K2xaI6RYe1rvJbqs7YsUI4p5MLRLB8Nt8GAkuqB
wWxz1ds4oWsutahGLGMmFWrN0XmWOYuaXlyGdt65C8ToOu3x1Br2ZkhCbr+5ivd117+k/DJePm8d
ybelaY8eGeqLJQPbNy8SPLYD3N50rwyJNgW1RQIN2/HQuaLd7cFraKkMDEKBVd0hZbJmfAnI0wzG
uTgVrbNWL9yszdgbY2Z0aRzRkMzCZcLuX+3KCpSCoMjaizeGuKvwfXMrT8N8GIfyiA7zVTO/Q+rm
tjG4ULEmlQxysAuKYT4qGEE54vetcxadnNYWD00zSTLZkVLxd1MhcwgjDB1z/8shAGE18MWSD3Nh
5cNq5iIoWP142FXCPqnbpUt6td7H78SYv0OXjh6w0MTDPNvokZKDPdvvZRM95PhJF7qJZJDHxaVG
wShw0pG6pw1ic/VXR2H0zrJzb6DMZByVfuS6H6hbZcIsYKbtuSvVSV5vnfhTy9OLyUuuaNxMTTfK
b6R+N/Xck5UXeOkTG56d4OEsnP5ZfcLsWi6Wvdyo94O20D7TjgxbCSO/9crHOPIflWlYPbqskFYt
OQiGTy6fW+3UaVpywsOmvrpAM9RvFi9esq5zFlC1ccgJ3LCz6RN5EK9Lx6XGLGYEmCVBmxocSYX+
ionsRurvLmsxNqJh16E8agXEZ2t+6roZx1BxqSsIiWFm7DLsKnqPxQCLHWuOfpsD97FacsSJSFO+
u8lBKEoV6YDPGd1h2yLBcnP/UHrDA1Cf3RgRxeHB66ycTY0KUVW0oS32ekxPjnnJWOqN8g85MQ5G
vTovKSHJZX6c+fg1wUSYcmFkEocggjRijE5kEnhJ7MN7687eyKBYfS9xN9Ad8qmrP85AWTMPmHud
2D/KanhqPaI5KKM0B1BlWH5XFLpN6z4kSfKkTgd1aTqWf2/41CpEH0xh7u1gbbpxOPpUHANrD2aA
CDi8I9HLFFDZC3DtA5HJ0NSXjdNbu8kMQfrBgCLEYJrMk1RcEyT0rP93M754h4YOiSpHX7NN+L6r
MD/yLdxTBdU3f9UVDApirxyIxGH+q7XnujjXAxwFTlw2Wat8grmoym1MbyHX+iK7D5vrqemTSy+R
J/FIQRmELalIEVngyh7UfXpIZXbSkN/XVGyO9U0eO0RPcW0QMaV5eamKj74LMVW49L0k7BCLvpPx
8lF74W7m3PRlu9UZ5ahyR52bVaqw28AIuNbJm4OQgc598K5DRpnsW+t6mQM/1p6aLL2IJSGQiCSt
xk2B5BHwjQUq51wKJ+s0c4VN+AKVkcKN0iOJTkfLG4/JqAY5EftLxr+oDq65qu+IJlTlj+13J/Ul
K8Nikk0BhLR1xCxXHZS5rB+aZHwPF3+LUv/IlUP2pPk1QDDoveFahtZB3ctdnr8hDlDUB7YkT6ou
gfrxX8MMtR8pNOcWumPxolP329pr7vGZxBDXHRsW8PCqDrIKhMvQsXvgTwRTpb5g0flndbKwKj0y
mvnT0bKhPdipuxS7EHEnJFnT4SDRPMt4+BqEOQYuGJQ+zz80RYzhKWW3elAthifL3ZR1yIxdxILA
jq1iYnuLLIaGk7j7XZNhVAHoRLQjgSgw2coI7F3FMgQcEH26FxbHqsT/qluXjpKAdSJs7uTXHgwq
qJZJ5BJwFkQUkXCbdm5vHZteqeOReoPPe1CHf1+Srsp/q9ayj5ZTiZYSAvC/1yUh7Blk6km91myH
D+w00QyZGBMb+ynkem+6mTAdf6sq9hk4ksEpo953plJ3AxfwqvW51SyJ+Sdsd1Hd7QYckMwuN33r
nQfv0tBNKZ9k1DDSJl9N1Ejqs+zbg7Jpu2VgQPs0XBIkpmsunKdpEYea91fqhIcscucN1jYWzk41
fPY8rU26NNllp4Ytkkdvx8rwMA0YkTDt2QWi57xg/hzt/KS+acAJ1I3WAS/u+YVdeVVlYMpzmqLY
E1SMeU/XSljrhmt5XXHkG1nyH8vMnbp41dPippAM+VY7dI3qGU3aV0d2W+nQYsYunHJro/48kz5C
0CXVNe5M3lGU6OdsCi+ItXm/i73vDgzJ7L3APsgC7uySieTnzzXUJ/UosOh4U8dFxtvv6g+lGraF
3Q7yuqp+hmbYaYaBy5noFcRehMx03qUimaWs2x+iSSlqnCABYhP3y4k3JmiZh9YIu92Q0QnHBzXB
roinq4IfFJRcuZbvdcdBU25t1T9H+O4mQs+vC9SD8qZeCf4SvTOPpqwpxYEj8HLhnb5lsQadPF0L
ls4F1lgVFAtihcSwUuPBEdxlywv1t5GPd0jItHjFxqpS9ojxRhD8xuyMWGEFklE8qlgJOezJfVHn
mkz8Pc8yD4IXGp9tMd5l51ycFMVLeVFlrrpGWYxixwVfqT5pqsMFJhymJwYwpzKb+S1ci2cynL+x
sxy9GA+T5LPk4VC/Lvf4wRm9K6M6gJkmAYfqm87/RgYvucGJ3TyWxbjVFuOs+w9GkQRUhDx+hA6B
cfxXpLSTIKf2x6Lk15qrOjv7TjwuRrpVVb/GkVjxBFbN+NrQRRAUtid1M4hN/5mwF35qk3eTq5AP
WZ3LJo0HARaqqRHt/KGaTE3OT+qPUi+dqoxCSpaC2Zoqp6gAswTIWe2aLCTaK03KrklHlqshi408
OkpGPo0nb6xLMU25Gz37Qvh+5GJKaHo11z4h8Lio9sg3idkVcmMp2CtC4mUx/my6eBTGP7bWrvlU
/LzYq+PVWJoLeTscjX5z4II+Jty1UO9ZwjaBRzaQbPV3G0u0zynog2uJ2TGvHMZpDsCpqvDZHy3m
j/CXxxQdjtuw+CgvsandY/iIiVM/Si5blkMH9T2wDv3MQodknfg4memHC0MjRyLIAjkIqRKVM5yn
Tlw4hbZzJN/VzIHmOTb8k56GZ3UgqCNYdx1mj9XdCVMyUTjyalV1hMuOSUIOX1ANGFhGBDhd9qCd
Dmk0v1uEtLEyurEOfVQNWJXTs/K9UCTsTLNmMJXdbL9A3uTRK0yrUc5vnYkenJHGJJdbLIdvknqD
bkSkF7vyZPsldZhzLCztVHPf+nW9iZfkTVVTCFZA73TyX3eMLlZ17gK7wqpMhqAv5QNxwI/8/4LP
i2m0PwznkZ+p5+9Du/No+fXOYyLCMwFacJ/lUA2xBwDKA6awhD+psoLzgrYNRSkFdyOzjP2xIx9c
9iO1Y+jn2PH3SG1YdMUXPYkufVd8M4/ai/r/Y4qQQ1KZt9RMsF28P0FHUekdVXR+o1D/M6fwaHgs
xBNKfL9t71VVG3DN3WPWLHdpDsZGnbel1/8YUXJBmXK04BSEvvskyv7YhuiVwKcGKTMIZosbS2o3
NVpUBWA+yD1bG1AaE2O1MIT/bNbRlRDuHy9kdY8El0O1fa1jdjldy1pSn6ybmtQYrbNR5RQmWBJR
LK5CuV+MEt0dRmDLtzAT1ODI01PILHPFCH07c3jMpUm8WPbJAujoef0jq6WVp1sPta9xq7f/CrYe
unDjRq/qLDT15s0v8WUzeRppAmP4M6oAiS3n1ofVr2rDR+5LVjV3s+uvUO5IWuM9l3m5Jahlgz70
2GYs/T2tsFgldW+qPLZy84Zg8czhcZnG9LfQ4htEjDN/XcCk6IPl5UYwQgAq9OvSfdnm+Fk4MaG3
uv3fnLYPHu9xYZndHvMnWYVExuJvOXe6fCtGfJqOu6+z+ebUM7cJqdu+w3MY5v8+NMR5J6NyDj45
pXpyclz3oU3FScuGF8SYFzayXyOo3H8994hhjBAyrgtVDPy7qOF4Eid/17vqBEBp3pHw9AJJ8FWg
F1z35vLIlHGTaRbWt+xkNERiMpk36aE7pIVq/GFZMQmc+X6goVXo1oySu++AumtqCMVNFafjj9GR
F6fmeZz/YA4yn1le5aAcn/WTH+GscZHDrCzHwXkbPiYVftaO+ietEblqwGulszOMaNtWSFY8/h0k
uPe2nZ8JMOOpoVB1pzJ90Hz8NxAvLk2vcCWO/ZNo9r7tQ3yTvrbCMngui+IcTun7OEAs6tgp2B5/
bBmT7WSdKPEPWHz+HSYCm7x6CUWdvKiOKh/Nx4inRdbkUbCnvnf9+AzMVyDub69qpoR9ihkBranq
jZCyslfRH8HB8bbIhfk6V4AjIPR53MtVX/zRQHxrDRFJZfE5zOkeMh7U3JrlpQ9QDyv6aRTWueEw
683WXVXYPoFoVkHUDX+aaF8SvzuHwro6jIJGz9/N9HRubj3gpAvQf27Vk1O6QJrt1r1Y+uxux9L4
LUX2kCbNpvOlSdLpcrMYI45xxGau3qneBhL7R+IMxH/TuNp29lVM/cZl1DkOPj2hfYytCvGjBGJi
wLWmGrFRGxoqdNwwcTxCBYFRRTz5nLxNwjTI0S7e6hSpEAKEb7Rbp7bl6/WylHygQb57uXbCU/M6
RiR9CQ0yk9OOgQpSgEBkPYZohIwmeZnQ8q2ikSkJKSK4cPouXdcxXkhZtiG9ok80sJH+LX7+lhfj
h3SEmmkAlW3ZLgM/TuiO7D/PJrRPmwjOScrfwkHXjqLhRZCJggIGTxL6jlWCZACHG7aIoj23M8s2
9G2gF+vyYxYtUmn5WooGIdHIErPQTaSiNTlsS5wTi+mxnVdnvCv8F+E06b5OFszSqINYeQhddc6O
/+dWOENiD2NNO39Z9FSIkx22G/rWHZadOduPrtG+q3mYKoptRLRU9MPZBvGqFcMGudtxJqHM9bNg
4jJj5cywiHZYjZinuuBo47FwiZQ27ANEazjPHX+qi9gmNwGiFdEbrN4gcvR5kzjyvenzVzGQjks6
ATZ4hCuigYzC+Uk4RcB/3tPYD5oGcGXGlaixU4iAfXlYWrDAsEvP0B6yDPZaoN4MiOjD+NlJ4JTP
pWEFs+s9+wOTZx+PqyHhqrjmgwWXHE3mnowcJpeSj72lbylibG05JECXkLl86fBE9Uc0IuHGLGoE
b1lHyxAHRJmTE0TCDRt++Yx4JjC4Khgm8PfGG4/lW19QRpXpeXaru0neTkeAQDY40JBwNy8M2Olh
SovVXshdbOZndd0n43gjisRdoUA/DPwLvmUVW61ET864WGId26l7NQphGKWdP+5UmaUmYngpDugX
zpGmBVPJRHHyJWjX+DB6A29FttfzaW9RWqu/kaePaCsnu7eU06U2Y+Xzjz0zjjAqfnJLXCJ72tvO
8Gr31tckIen7EoEwJUjvR5cIJ7Pys8araMGrLXV6bOFywqulExgvksD3kuSycETqpjhMA/aWdeuw
bVVGdZ6eN5Jj7nM6xJtSVIH6Fw1pfqTgsg6F7h19yBNM4tNbRMUdepStnoBCwHAqFbQ2jLLJQqzX
Q6VshpxG0G3qtdcazRmS8Wvf+H1QACrD7R2fiKPIV2QavSdGKLkA2cy2ePiYJQAMr3dp2xeIwdLq
bMxNtEdEWT/SGKSBTGKqtD6+9FZ1bPXkP84loSbI7aOXiG07GMM+zqV7NOz2tQP2DD1EO7o5QWym
m1yLKPkzBvG06BrYB7zdiqRI3M1HEVY5xML6PGgm+PfWJW2RN/nC9HEXu/VVa+MHhQhpvPwDzv8+
qcfHHGQGoYC32g6/SpOOmFAqFM+h/pp51vOcE/zXTy5tmEEKiHoPU7MEFrPsicdElONCDcK8v550
CKfUM8/EqROCQHurd8vD6Ph3Cgkmwrb9u9TK6d8Xj03S/7XxGPQLMOLE8axN7i/jXe2Sm4h5tsMU
oecrwbTfDOKL7/Mj74HNZoC9aHjJaNe+aIx3nmhJRaT039lzeK+X+Jwm9QOH0sGo2nvPpkvNb132
QbGeFwGRAVfNXFgJmjnB4umNOxWQ7ARltmOCaJgPc9f94FQAVGL96XV8blMwilZiseW18g0qPRQ3
HkdNvJh7Is+5PljdkKzxxNgNmCI5SBlW48kDY8mAYq8RPz238xH7xlq1ZOpJGYZ5F0YN5QuJtUaO
Y32mUZhj/anSwAw4dHtqLYK+p1gRWPQgWY3jrniZIwzaXPbpyC5RZnm9bxW4vi/Q55ljtJNDfMnM
bCub/qMo8h9+sqdGUIaQQXI1HR3Ub7dpu/q/NCUJicmBMWUHeNe3bLBInKqoMzIDqd5cuFZQa2iS
tfKgz9MjPn70+vyqDrm9YX10+O9JpRU1ZoBNhlZ02E8LYzZeYnsE1xbPGnjR7OwWMeVJ91ONrHPb
JDaUdgYRAYQ3lnlF593DQr80Vvcie9YSyPXfNYdaeGJNbnBn46YIhgIno93tCx9Z1dzjZ0AYZt0M
YcSA5KODR9EymiDTWs8nErU/pKrGUD9a3EbMz1Q+Aoy2fUji0bqOMjXg8x8JdtzFJVAOl+5CpoR3
ZRKwy5hy7uHA2Bax/cDZyirSVXFcGATgGbUJKQetThNbuF/IIvHV+N8Zo6A5FuFqKtTTMAJqFcNE
nIadVwfB72yudU/WhxDR1ivyCILmx/ho2hl+bf09mdNfLbMZamTG35DmSM80h1yTejZXScWEWZPc
ZuoNz8z4bpnW3qwYUxjexCROzwivAPsaMyg3rMcqFV/dVH+zgH1PBqbg6C5vSeSKFfZd5zwYBRNG
NVkiYJDMm/q1bHCOGF7PYWCjJ+iAi4m6+1xMK14hDTpqRBoWZvxAEu8jQ4oQY0viAGHRaprw9E9d
oITNSdYhOVO0qpJBN+c7p3UGdqrji4Byss6ctF6HAh6w4WLdRg30W9jee0slHfbywoLzA9kcVntR
XymBHxoYh0wTtE4xiRCHqRp2aebPyBCLmlM/DHSa8UCx6Yhx3Ax9f+3M/maWA0Q4XKe40p75lA9m
Ur9MuctEZyCkzNeZFjNgzHXjzW4REXesM3wXBigaQ5dyqHhL3eaJTj0QOGAHZt1hErIX0PLXxkwe
Yy099In/OLPVmmNt22r0f41mc7bDMGWrByWmwgWW2s7BJkM54oQoav0p79CahYP7kPfOBcTtvfCb
o6bFB5apl4WYJSX9uEJqfsW5BPAnLC8hWE2yw8Ta/JeSlmzNnkkU4rv3tHX26K6vReHCCiu/Fs7/
Xugfo+Mx+dPPXKR/juifE7YKqwSDwWCKmX2FuIZ5Ekwpa2a3hsDBuizNAYaV7UvT2P/9e9a8vN52
ZumCBdfvk2Ud/YHVAirYYS2GllDDNMT4V3ymfXqUuXYuXQMZwoKvo88lE4i43MJZL1a0tjdJTAjK
5+nZIDV9pY/Rbz0R7Wp1+RrLGb+yrr2KrEg3+Wx9JUQ5XzwGhbAf9hHW/ako0YtgSA8atx92A/bu
MkIxK0yTeMWiOLWl919RMLiT2aAz9dVxbMHHLFGw+On4PFbWFPSG9Srz/LcyQTp3jlvwYHtsv5p4
iw9M8Km7aI0nD6T/0L+zCjhnrnmY5/RO0RPfkfX2uIP7DyOcfrup2hmtTvZzceBYPWoj2CXkKgDV
qokLqmjJaxpdFJsEkk6vPYSMVSwN+7typ/xWxBHm6XHhzfY0yIceKoA7MQHeMXbAHC4K9C6ynBGk
N2bEF+UNIV1L7exIZ2i+xmq2/kthx5yapM6fc8gS5xo/V7axQdShTA45pluj5yt1MrYexNGky3NB
1ty26yPCSCAN/TSJSpOsEmf+8LKyQgqD/sYhgAPSfUT+jecgA3PD8Ilzf1RJENqNA3H8IFqHBTZv
87tt2eVxrpfoWXPBB5i1BmI/hosJBSdlFVqDp0ap65evXdl0K6MftPe5FU5AgmAUOPwkq9gXB76M
a+tLmKUCrQk6fXyGMB/YZVPh2cv8E/sj+3wDBusbk9TA8ZNPvQ7/Jm8C2URLhpF6G+O5NIz+FHFK
Y298LVkupGN7gzhac5qnM7dnAwcjYf047ju8uNAOdqLOboWt6/tItF9Y2X9SRuQYUu8kAb8y+/v0
tOmBMmE/GNqX5pvPvcROV7WeczKXTj5KDHlXfrrkaWiHR0K8wDPmRBfkAMN8gW+9MoYXXhC5b6gY
sA9QmjIwIhovNMmx8BMQl0xiferzlW7DeoUy+eBbeMnLyrIC/geLvMz/6ogp3uRj/4byDEGUWK6e
3XykPCndkL3NTMvwv72aA15fUwa1VwS5Iz49jzNRKDQV43hARmg8cxYNbKyHBRU3FwIZvcIkKoBt
s+fMZzel07SEvp2q9DqZ8LKqEf9QOni3ziEamdSgLKadrR0pjoWp02GLAqKMKM5R0tSkqbpqfmfV
MFsZzUagqBMSlJH3/Bq9z43u3se8JrjAvuhhhM0OXQpEFGMlWv2R5wRTfeZs3YWmD5IUE9CUvsu1
3CBhIxGmy7FpxVNSFedBrzceKK/Y4zjSm+EJ1GLAqXTInepZiuJznrpHPzY/OnxQcEuMo9e2F2aV
D8R7H0I+q9EDaDLIfLo7ZD9RRRf2amJmvvdGY+Ow8WJm4gSAR9hVNvhKdKldOr98L1BtdBgIQtKB
lxr5VOXw4+CV7zSPKDX+cXj6axeQp5VbZ7cMX8Hc7qsk4UzJ51ueiRc3im89H9IKIMcCjYYAMgzd
yJO1Z713nkUM+JQ258UZdG8ntJpAa/6Fyn8u6x5oTFWzJZ93XmexGGLEkeWXqdVvGLkDo/TOLDSZ
/nv6f6nQ9hPKMESSPMIo7xj+UhMzhqx65+TnoY9ZIt5iFbx5WvlXaPZyTv/H2Zltx60j6fpVau3r
YjUJYiB6ddVFKmdqlmxZvuGSZJvzCM5Pf35q766WUWLyrLyRpZQFEEMAICLi+1nWrOMa1yFOfQBo
YMdEC5gbsrLhCymRg+dV34RBv9Ghe5M1nO1WBnB2NXHfa1zRO+Y6AnUUidWT4lr+aGbBngzjHiSg
OwuB4BeQQ7oda1BN4HLKVoiAxunQKQvwHhnSDNPwbqCIXAx8hbvX4cooGbieRvUj4Qhn7NJ9wpFE
iJs3RDiZ3jOtuh3ubL9hKb0JjBaBax46ziAPBkDZA9TtcqgkAijvDhQu+MnLTK3IxMtgdMC8gXek
9uAWQuRh1oHHYeMqFXjGBP4OhJJx3EJlBB5GCGRH/pewh6c3bKpLoMCvGmdEsnWNdFiVww0TVt9B
cRovst55JoQ/FJC2XCF54HbC+xSDiVzcdNM5yCIQBS55Bw75D7nDTcGXMAUHDAHdkA4w4M9y0LFh
DNJp7nxHJjQ0MQr1DGCIG8ftYxaGiCwNXKckr06vvmWmeMQUfmpTuLGoJxA5a2BlGMTNnx1KMATZ
mE3sksdq6MQeyXpiLSxwX3taffdUhlCAqDMRsFfAoYJUSSyMxtNQ2QY0A4DbcTzAOP/423/963/e
+v/2f+a3eTIAhfy3rElv8zCr1T//YH/8DXJs06eHH//8wyBIv6OCc5Pg87eXe+Rw4j9Zf6/9zhxT
KNofWXUV8OJKwvla1tbL6dLpp6Uz6fxeOm6kOV6yS3JUSL2GNByOW0jcW51XuPi98FHijrAbCgIX
UvRc8Pq+ybl7XtH896JDRYFaSSBDKZFmsw9yO9vbSFHfnC59esD/7HPcL/1eumGlIGLHFVjXCYAj
Ld7TzVhtes4RkevBn4gEp9MVzXX/9PmHwfUNz/SiKiZHXzU3aUevoio/s4fs34sGVrEhfRGQI01w
dFSecTASyCqdfu6pmz/rIG1ScmCbIkIc65in3mtBmk2AewPcuuwFMkEW6pjrG+v3BsQGTE3aojmC
WpsA0QspUyznp5//c6Ni0vy9bNsGTIUgbWaCvP+ExIi9HocEHHOsbLvTNcjPe8iZPv8wsq0Jr0XW
5NYxCZwr2xoPBe0ubeHhMj3H3VSwn1Y9pCMeTlc3M2MdzY7hXcC7ccimay/g4AcQWvEaXxkl4tRT
yBYFD6ermRkTR7PoykIaqBmJ4mibOTPXYMNmCGZMRrE+r3zNrKlg8L7kVXHkVvwryYC2g+zgwrNb
0+T8ZNI6mlX3cePgHgPyzizqXSetEdWlgMLvLrMyuShJhOiudoe945gYiOD14I9IY2wk57VMt/TS
xo21iIcjImFugNsGK7pQCy2bG3zN1GVc55za4YA4WiA2qmxd1ch6SuJNCX06dnteAzSTN1u8o9u2
PxwF7B3CFVW4rR1IPp8ufcYgHc3YBZhgJVFGfxT+EO5qZocXrT3ah0HWzcLcmqtCt/m6FLiPa7pj
g0URScpAagzkC1Jx44UhnqlAaCaPER7LypQtDvc1rh+hKqrAnBb19ekumrE9oZm4Y3uxqi3VQhwN
May97KFZN0JE5XTpcw+vWXbYWuCK0BIPXxv+lahZvg2HoNxVCgfU86rQjDt2orpktmqOUQGiZ91a
ew4XRlrEx9Plz3XQ1LQPS24k+7TqKqs5cjYgta9NDBDRwK48Xbo1Y2VCs+AKYC6IrYz1MUjh2PS2
U2BPlCLyt1vn2bhBxiFivxCyFG8LEV0Y9XiB+YDsNDBoQ4S6krWJKMXTzzLXUs3gHWQTQr+Fp6Cs
mfe2CWg2zc87EArNzA1fOXHrV+URnp5+g9cpCHbZw5KZz+yKQjNzoI6Z13IkS9eehwjlEO473wda
DEl1oAUhJi/vvhs2NNVJ7MiFgZvrLM3uoY01EhY3xRHSpmKVMxBcnQ4k2rOGgmtG71gCsa4Ce7qf
jc6K1girS7NUXpwufW7Scc3oM0XbyAI542hBrjYfXhyc/huct/AqdXCCO6LqGy+4yodxXYYAV4gD
yBDrFJHRyi/2yqYHCr/f6WeZWSG4tkI0QDumTYu9ORrLq9hJDq1n3RcTIfZ0+XRmcnBtfXCIadpD
xPLjlMBpAuKZNUN9ATxf5dzIgRUQAaEciAFcMfsxFIqRLA965ZggIf4ASg3401kb42YAOmY/CUAv
SDkpf3GEMeFST/oJy7xt7Hg2vF1hI6PHesSucxi6sVdfgNo3cXcHqFQKzLmE2xBuR1JI1DJkrQTT
m41Rv0M6My13CEBniMXs7VcglkJ+mxcFnMJ9kRc78PxCuEQ6IHZb5GmYRED6DTwxqGTWQT/dSyY+
UsVi6EMgkvgJkW9hiLDfDhKGPpQQkDHmX4xmk9Xf+4xECHAdx456yHENgNiCpPBQti9pCcAEJMwy
xCEt9PznByOuLZw1QoFyRmN6rHOKkIOIlKzc4HrWLjbnVTCZ5oeVGTjtWsl4sI+2xKs5GIID3qCM
AaoD55WvrYfo3wLXTIF9hGpfk24bJLBv8VrV1wunk5klhGuLIodVp8CAWkdlk3G4TTMzMnEhOIBb
eTjdgjnj0hbGJI/BcEGQ1TELQXtCYozdw/lYtaAdFZFPvp6uZa4d2lKIm7LBtoGNO0JFrCvXtZF3
CCusaBcsvFfNVMC01RBZsNQGpWI8+iBg1QeVceTCkoIAXHK6BdNa8MkZnmnrYZk0TQ4UGOLeLeg0
mxCuAEMXSgoKiRBrz3aqm9P1TOV9Vo+22AkQymrFTTiZWyt9rKoUMi0tKQQuJvMAmUOlAz2wDKqg
fkj6hcV+rvO09a+IAhu4pHw4dp6d7GmEQCfATr6cbtDMBGPT5x9M0DNBX2h5RY7RkEXAyzIHbgJI
YyGZorV68EhOVzNzSGJT2z5WA7iCj+lEjhaDiEPfKAgqTy+nyMKUPtw/kt7KlJbPp2ubmw2a3Qdx
BVG4zOmPiAgyDlERQiG9CxFFl+di45zZJM34jRQxhkpB6a8xDcA04A8Lropq7JFvySyIh0rmMpBy
tqebNLMJMm0hQLidV9Cy6o8U6Vlj7tjI8kPUMFwpoDkpH5jYAbxg0yLWARTFeqGNc1NPWxh8+IbH
wYKwCqIL4g7BNSL8FUSpujzdqJni33f8D7OC2gqYrxLLQtB44XGM4xChK3EQP50ufprDnxgr1RYF
lfXUtNK8OyKVdmxWft4hUBApLOOtQn6PWDifzNWiLwlJWwUNQRQu/Cr9Nvdr8ZzVNgLrY2ben27I
XD9pKwAS45AUjhCe40S9fYoJg406uKkYF1aYmclFp6Z9GAdC7EqmgKTDsbvtaQ+mVdSaxzI1xDco
cJv3IUT8jm1TTdqb+fp0m+auXejU2A+VJqVNq8EZ+mMh06s4rKASCcjXDro3iM6DZxTMfX7oR+WW
LaJ0jc4Z1jkgjdvY4z9PP8Jct2rLRMs48OHK7o4AZ/Rv6GKvQ8gxAjgWmvj5ZuGY2vxzHCEBiVPE
dWpkcuZwNhjQHwAr64Uoso/y5Cry64W6Pl/yHFObhUAKCq8ZvN5NkMX7hHBRE0mPpH8K+gLeCSy3
CNI5p9ccU5uMxBi7NEgq4hpG9xpDNl4h2Oa8orV56HdVHo2JQdwcL+yr3Ors7Qh33MIs/3y4HXP6
/MOEk1Aps7ljE7e0kSSdmyUWAwII1ulnnxsAbTI5HVjYg1f3LhQ4LrzBeSNj/6Mxqp1JZXPWUuPo
Pp8sHPnY+IK4U15Bk5ZXqoO4MWBcp5vw+UrmmNoekzY2Xmc8SVwfmSxmy67CIb3yERd2uvi5HtI2
EzmUwolLzt2kkRB79rYYgQ1FRNIKattnjbGQ2kGzBYEbzDDoLVqBfVvx8QGMrYVrpM97R+gusQKS
7BV2dVwRg712A4CcAThHhCMsYNoDEK6nO2muFs2OuQXB+kpQWBcrnxEwdR+w+suUUHZe8dPYfLAB
RLM4vRN63B2VuCmQY48MaiTKZP7+dPmfj7H4Dw8Z90ILPFvbhYcG+qGI8h69b4TxvYds3tNVfG7G
QmpmHAgwc2g+EjfOQb6GhO2vIKELU3SubM2IqdMmHFHIvQvNGazYgRLrasTB5/STW9NM/88DiZDa
kRFRseDEeg4e3Ypfaug4rgAoeQwbY1+C3tXzYg+3/6G1EZEpydvpSucmlGbUQMEiHmPIe5cRjsjd
3DAh8egoyLfhovi8KjTDBrgEge3AIkDkNHvolPkdAYzPIhELp/mZQdFdZn6CCC7g94jb9K1r1d1+
APro9JPPTFfdPVaOjA9yaImr0EPQTrLz66BOxRoh/pPyJebt6XpmBkH3j8m6V71hYRCKoWdAMXB1
5Cmxto6wjYUq5pqiWXYJr7qKeda7HmJ5kPoUGWsoBjkALhX5OlOA/ZxuytxoTE38sIJYuO1TVloO
bh1YdIUcpQ5JK+CQni59rqM04wafEPHuAdSMUt5FbsBJBf993iAYByqs51Wh2XhNgenqEBngAi5+
DabOsQDIQnr8/rziNRuXlQm1H250ePkz5VEGAxBVDHmGlkIq93lVaCaNlA3EJfde50Zjyo7IFwvW
yg7lUVBk15+u4vM3AuFoJm1JWlAgyW2Xg1MF6TFATDdAv4Pu8BZL40KoHfwZp6uamVC6e0x1IqSh
Sgc3zgBVpK0I94Ytq7PCHYTuHUtDk5cKJG43BC3oCkG5CI6CYM/Cs0/G9cmCLrTd2i4Zji8UI2E2
bb5Wopp4JU3lyhySIrkJWcDTfTRjFmKq/4PRibYLgGFnHdYPv94mHChkJFohmXJoqoX1Y24YNLs2
6yqBWjOg93GDeDEggoIpOp33C1ex1lwTNMuWJRmRsy0sl2TXKXKYEO8AxvHTBNZJqvrCT8kmNb9O
1LMpZb5EfK2DODHQNlexWHpJmmujZvqJ0YLjm1HLHbKhh44UAuMpD5cOD7NN1EwfGuVBZYco3rMh
1f4GUu3Kpvepj2xoyJg5wVUl8NoxvBNO0FYxsC1S4AvWfT1vlmjrQoU4D1nVHWiUyJ+5N8cKUIQ4
hPKVsD1rYYGe60JtYRBDYwrwnDsAJovhIWtq/2cKrtJCC2ZK171mQ23nQ4x7Z5ex9t6IjBchw/OO
77rHrORBB1cRdhakw0Ndiu7GrHWxJiztXM7nS4HuBotkR0sKaRTXkfktMwEMqhu+GU1ygwPfS2MD
YKegXHfWSOsuMSaSSdCibF2awlCQnIp0P0Maa15U5XlLju78QWRp0Xjg7LiQcQOPgQevXZXtlGN/
Od2Euf7S1gM7EZ6NhPTOBdZ211DcaQoX/yAQdQVaLRL2+zPnlGb0kO4pegNsB1cCgb/r4wqZuD3L
F7ppbsZqNh9BaMbJTL9xGfdit+Dec2N2/XmvOlw36L7rywTHH2Q+qvzgOFH4RLHxL3luramcT7Yv
rhlzr5ICgNCkg7SlkV5bvWgvoY0ODSoLqTSFJPxLAXz+JCUcXYBrjTjh0apT1+BcLljlTPfpjiHI
agweg/PWNRoHeW2QeAO4bCk0Y2bL0Z1CakBkRZbx1m1DBUUSkCeQVpYfrDI57/WBadt/kbMEicVd
64ZwvUP89sY0QuQqsGPf9AsOp7kO0nb+FhaYxl3ZuEikTTZpDsoQdLeXNv25Hpo+/3CuSJs8Sc22
6VxEPrdbKAyBAqusBPRigJ5O2/lcA6bPP1QBpQLIWdhlh3WRqI2RNgCqOMgUOl36zCrCNOPOvTaq
67ppXZCirgsBvL2Zu6kdfq0N+zoK5UFCmXGhrqnLP7EWppn6JN4FeBdiBJMECVkCvXXVtFRc1T13
1n1fOwtDPjcomtU30AnoWt9XLgRPrkHx+FXEwz615NPpLpsbEM3oMwuZX2UMq4DgTLAtqry56BDE
dN75QHfp1CkSABDEg7x6OuTXBALc+xhJYecdUnWPjpSBib1vxDk4Q5YAVN+79Qhl0s1ZPUM1cwa8
BYpQFdZyyNVBUSKE/MdVbZWgEp4ufyrnkwlENVueTh/cq6MWSqH5a5r24Kpxawfh4z33rB++Hb+d
rmdmhHV3jkNjwgFtBU6bSeTqVqxbM4/9Oq9wzZ5NEBhSq8MQyIiSDdKq+QWUc/nuvNI1ewZ0mRhI
SOxcpJ5mB2mkwHuUnbk9XfqMZVHNgrvGtoRq4w4H9C0RSHINRygulo56Oa98zXIB64pxKxzCtPz+
koKC16X+tRiXUj7mxlWzXBgWsKQRuj4nabZRpIVgAPWM87re1q7OaRamQBjZtSucKbmhBTDNH9jC
2jnz6Pa0fn/YBVLWxEaXycal8Ee5OSIxEUmdd+ctC7ZmuNBZCkIfcphuZDvmVsEJsEOi2ZLZzuwx
tma2mZ+ZfQkqqltCCmYTem0KfHV4QwMvRH5SAGaJgmw9cPNLFc7dE9vatjy2Nt7GhdmDSyRG8AES
KIllIYhEQWUZOx4SEEyBebhshNFWQIlZzbrq7KXkkxkrsTULF4AdFZxatUuiel/Z0GKt8ptBBHen
jWTqtk9WQVsz8WZIaZKb4wSpqSBELMDMTx1AKoC8YsWZE0IzdCThhiYjAQ5muP65hre1f+6btvhy
ugVzHaSZeU0JKZCOjbevpEVKIgdiDJ8ByYRY7IWtYq4KzdRJB8nFCLgvN4UP1EAIMXhFtzaEXE63
YMYciWbrEP0piFnjOj3kIzIeIRq0pVZ3XlifIJqxm46Z1omAFyWXWfurUSR9q5CMvznv2TVjdxD5
n5MaL/ISFO03hEaMB5Ii/fB06TOzk2jGDokux3CqAlcDVniBgPTXSKgHkCO+V9BKWhjcud6fBv3D
Yhh4UhpwLuCAl5XVKiI9Mi2H82Y+0Yw3jyjuCmtsQWXpgFOLgD5gA2phvZ7unqmTPzFeohlvPEE2
CujXQm+UgiFmDWzFEog/qoSArU6HibqzcHM7YwJEs+EMYVsM+EXlQp/AA1MaeX3qpYJW59vppsyN
gmbFQIVDrabBRXNq5E8Zl1dlyNiZI6yZr61G3Gc6Q+424aCgRcEOSNtfuEmd2Y6s32yX/N1OBwKp
bZ67LahfKxsIIQJU3OrvQZ1HHaje4Bt7Vn1hcTmNzVLowUxvWZpNexk3WUwD5WYxJI3M3AATAoDV
hbPHzLR6D3P/YBHSlGkSs6GBe8+GQGZCnV02xNC6SStzLxwjve9N0S8MzszEsjQTtwfAwyyIn7qD
srybJDSqPakphKug+LxQxVxvaRbemxRYBglyQl1VSIlH2lLzCm9K+XrW1LU0I6dMOR2C+ZXb1p2D
OBnorxBvyBbOajNLoKXZOOfQDorzsXKJlANfGXlUubHXQJTDCeDf4JQv7EJzo05+XweN3Mia0fE7
1wpjsMaQCdntIBBoX4yyy9eGzMencnKSn9dpmr1HSBbHoIBaAOgJWUNdE1LWefv9dOFzTdEMvmpb
UvYjQFoAsQ4S3B9h33Do+yC29jukt7ena5mZueZvpm/9HRLX8IhOuK4JzeyJ+DuyiHLm/Dpd+tx1
oB6vxiubF1BAsY6IioPa7iS6CaB0B40leI/BbL0sGRD2+8BvD7iOPF3pjKXocWsZ5LsgdktwOzsi
QndlixCM3Fj0Z0WYCj1YbQhD7gsQqF2aFcgwKCuH9BOaoFkY9xlbMTVDBxihMPsUt/55CggI4T8a
gM4ZKfdJli+cl+d6SDP2IK0AnPORMkhSCBNvIWHQNxee34PLcN4QaPYu4iRtOgyDi/jsmyipv3Kv
fDld9Fz3aBYeE1yLZYNqXcPqr+I+B9BhrL7ZPqIUYv/hdB1zRqHbdTlC3prWcLx0yGodisuUQUad
JufdUJuaZXesysJMwtXCmHGHY+dd0i/5pj9fNLgerJZmgZfkfoX7IOL9KIL6KkywvrL+4PepG4F/
drqDPp9AXA9cay2IZzNwjtxM5g+qvwsDb2EBnyt5atiHbTtJOjgAHYTApzK98b0ed+DyrHWBy2lG
fSjag/p3kg3AW8hUJDhqsP3I04VFYeb9Ggeh3wuPpRoD6qHwaGJvyiR47Bq8wwETLSfInwq3BtQt
VNVv48RfOM7O9ZVmxtyqBjNo/dhtzB76z9Bx3EYk7denx/hzQwPN/fcWjb6IbCiOTKWb0IyXa2XK
n1Dtu3WI55+1TnA9es1GngOUuqWJaP3hQVLji2jihTPttIH952sFl5oNhznvoLKL0LQwKrxraIcC
FZOVL1kWluuhTAH1SjLAz0kkdsj0GRZqnRsSzbThfszyESCqYwLxnGyS5yLel9PjMVO0HrOmYsUj
C1R16Cjxx9pO3MYmSwmRny94XA9ai4x+AI/PMY921L9OQiV5ml0NlZctjPPMYOjBaoZXcD/z0S0Q
MboDdGHiqV+baQsmwiTAKKCV1O/8IF+CO8ycO7ij2TqWkCbLCBpUg3cOha1brwC9zYDkwYiLZZqx
py4RtxQprsHY7wgV560xOvih8rw8Kj1mHqHC/TJpTTWD3J03/pq1Sy+RqYMEkCONaAWclHUF+d63
02XPjb9m63lFWxzQqHmMkUEwMvuehMYTh8bH6eJndiVH37PtwvFDxzaPLY22VV9hYff3Kgh3OYiJ
DkDpp6uZa4Vu8h1pM1ahFQXUSFjgu07U4CaVLbRizgA1265a2xBhieLlGKyRR34A5Hhh+/j8BZzr
AWsI7SBtYqGDIFPCvG0TDMjA/hLlf8qbVNHCMM+0QI9cs73IKHHcxxSq4q+G5fwqu27hWDbT93rY
GhlAMIbyN1Zy+BGm0ONJx7CL+eb00M49uWbP/tAEjBZV6tatQS8Mwi0kKqtofV7pU6M+nAxG0LC6
Jo4ICBHQbxM+oLuJ5Z9HA+E6zSEISGebuIw+ysZ75gQKG1ATzEW/cJqcWVuFZruNU3a9jXQ0pFRf
QYiorR8QAnEReE94kwvCNxqLhQVoxop1XgP0jiWw+Jg9vOSHAgIPIKYcG2jvmab14DjJeVasgxuk
Af0hyZvcJQww+VAa8aYuO2jygJW1MN5z5qZZcoJkFBPC42hJspvCUC2/dNF1OYRUuLfti2bpgmDG
KvTgM8cZwygHzN2F+LezqjLn2WnVHrDG87YbPQItCgn3DD/F67XXFRetI1/sCI6d01Yx9/DTPPhg
FVmEsCCo3EcugZCW9w0hW716Pl30zNlSDzYDECuVXo+iuwKSbsgyZUjJKo1uV4QLk3VmwdBjzZjD
kZJQNuNRxVWztlQeHeLRsRe2grmumWr90DW9QcBTsCQUVZvoSkF6fSzAuzfhQTjdP3NPr9l0TcdY
hF6UQVUpBbl6SHyAJXxQaL+eV762ISfIReliUyUuhIiMfWyzBtRrXy1MnLnR1fbh3o+VZCoGuj4q
viO65YsdsVtkUV33ot+f1wDdgg0vTdI+G49JyfhqIEAJk3AJUDTT+3oE2VjmLV4L0vEooLtTAkbq
mMZSTOfMIqoHkJVOalaI5c9cx/K+JMx00xqc+IE411XAHs0kPW8V1ePITOU4eZ43BKCgUrxmNFag
OkagyQIGa1+cNQhM25S9NsSqBsEdt8pYBkqq34NHJMf1eaVrm3KfGFBI9AVsIM0vc5L/SlP17byi
NfNFPhG4VkzmLrOqeot7AXFBVLcQazU3ezTbdQrHps5oZwipoD9oFu9JaJ5ZtGa2UKM2IaLbQD1l
LLrLGtJcu5iVzeZ0r8yYrc4DAIgLEjh4K3azXkFdDDqyrjIa+L1XieRGCjDiJB13uq65TtLs1w4a
o5bopuOkhpbkfbjyaLDkKptZnfWAsQF8OkY7BghrM66y2oLMi7mK8e/pZ58rfjpVfFj8o5EOtbRy
eOIoVs9VWvc0gtBVCW8idJCxSouFaTpXkbYBi7GQTVao3EXIerJ3KhmsAw8Y8IhAuPd0W6Zn/uSW
RI8f81QYR6VCV/H0h4QoINIJWnObI1TTV2AWN3yhnpllT48fC+u2raWPeuw0O6ASSGfw7htPjKvA
/3G6KTNTSk/+l6HtjYOBFC/eQZyPBXeOwZZW7bmR0Gw6j5mFoGIjduEW3ZPAugg5+TbKM7d7PYgs
FgZJENIfuDXA44AMQxuyDLx8e7pjZuyaattxSnqRFUmRII8/BLC5b4GjpJDG4Gz8pbxw6b5wro90
k3ZMJr1AhlOMz7Pokr2o+a6A1OzpVswMrx5L5kGFLwX9M3TjovsFMcHH0aLnnbb0SDKoPRejAdSW
i3G4FYYZQxGoX7rinOl9PZAsjcKcelCud62h/5m31cEhzQ57xDWA0gtvgHNdM1X9YUEKaGQJI+2M
I5SXcfHRgE1jFf1SOsLMuOqRY36dGoM/1iidpV+KrNoIu9nQZCnTd65/pkZ9ePgwCSh0ePDuHRDf
v2mhNBNCqqQu6uDSHorteZNHs19AyhMeOG3g+q39tclKBNhV9dJ2M9f92q7ceD0DULvwXYit9Gsj
A7TJL8eFhXOuezTjtTOf+hxBpkcIA9yTjqQXEHoB0RUiqAHY+Au1zI2xZruZ3XGkwHPfHXvoYRkg
Ra9y4jkrJNg9vI/Af/0GF1fvsPG3vBiq0A9q7cd/7X7m1y/pT/U/01/9+3/9/jf/eswhvZbq/+W3
v0C5f9W7fqlffvsB6kNhPdw1P6vh/qdqkvp/8efT//z//eXffr6X8jgUP//5x1sOFt5Umh/m2R9/
/WripVvTpfO/8epT+X/9cmrjP/84ZD/y7KcKX/7jb36+qBp/Tq1/mMQSjmTMFI5FMCbdz+k3kv2D
mJSYji2oSWw6rUsZBDgCENv/AT1nW0pHUmFRiE7ij1TeTL8yLPMf0mQU1GeLSCII9vT/bfztn1v+
n+PxOQv+vf4PRwMBCQJChOQWE46whKX7HbK2toqmricOUentzKFOoAsSOVd5b8R/fZcG/spTxuhG
JM5uqd0buHcf799/SqvR3ifVmK0N6jnrqJQC38XDbcDwBQJbHCG25rVkRuYhF+iljAhb+2QY7uMm
gNoTtFy/WZK9Rij1hxmTC6mcLFhB+mTd+6r80cjml23V7Mny4leVmXdxNrR3duxDswbSO25rhqML
iUaJIF67vyN+bF6YUcG/MT/4mog63gw896oNwQ7jJhx3TJB5RzonQtIf6ri9j8du+B7TLl37kMp2
x46bD2ZQ37NhxKG1dlpvWxTJE0woX4c1BDBxlVHdOaGo7t4/K3LyS9oBRESH4DqgZvAw2Hnw4Ftg
xha2D6mOLA6CjRFBRyRDONTV+3cGrYD2+f2zP3/rQ5O0LKB82rNm2MatHL5n0RsC5+U3NkL98/1j
RfzLMYskB+29hzIJTa4QGmPu/Om7wbD/+u79syFBzJcEp/IyYbcyauMHZTcA0XlWu/Lb0nfff1R4
b92GNc03lswg2O63X7MQaVWdlfvf378zOm48f/gu7r+K+jkkEHfxpy+2l6ibGpc8F6bIxOb9swRS
dh+M66/5+1G7wHpPXP6/o6wDXw+Imw6zKP5BMoJ+3KmkGCDfA70aA9haDHVepmtox0JDuzTFhZlF
8UUlWXDJEG94DdkTzJM+GVeD7Ol10sXxNbGuICDa3fpJ8sQSw36yrajfK55HmxD3MNdiwuAKNXob
FpnyIRt9a5UMynsdIesOYiD9lZv3suiYi1eCNV4Fu6sRSWO3719Ms6u2iOP/6ttIg4PCRPeWFrdg
7PIfnY1AEmcApbNPcu9AWCUhmI5zf1TcFDaRN++f+LIP9yBrNau2ELd43bjukm745puTpEmR+TfC
Kex9jleei7ClNqK4uggy4RiAaPpiRDm9pMR2o0Em3/IOshrKa//6rnAmEdt6vLViE5wkv8blXBwm
NwmEgMEqvfGi0L+x457eQPDzUNMa6vbjF+Tn1HcQay3vHD//OvDeOnIA71d5BTzjSgmZrmpuISOz
6sUVNxMsHZUaNrFnxeNXlcIbCJE47zILo8uMqeoudgYwxSkNLyGZd+nlbfBQNYTeiJTBhee5EAe+
Kk2HfJF1LK/Hdvj6/hMIUgdPdGodZ6r5OubKDRoRvPYG0O5RIcdraEXFWzqySxa38SUnSXxpBBaC
Kd9/ZnX5KAcH4qgGtSC0mA/pFh7E8maQj0NZgl40hMCcx1X5jHvw14ZawR1Hct6tXxsQFRyNYA0g
q79JWivYshJaqAXBC4OCxPquTah/n7OouKgDKCoFSQnlRq/ZxH2LYTesX0bveY/C7B69BnlsHsLl
9xwOlCcvzrZjV6sXqoxuLSUbXWH1xT2j/U9qeNULxSawAnbWurFH/w1yyVdmLdvLHsCiy8Qq+4NH
/L05dt1lCtEwqKsWFF/f/08DGV8wsp/L0DtmQ5h/EciSPoYxJrFHWwCGoZRdLZwvrHdP8v9Z57Sb
CNMmBCci6YDhot/Lwg9S1QIBelsJRANS0KotEpj85xFSlZvK7vmqKXzb9eviC+4nBxcZTQpKfhB1
5ikUqqvGQIhzSZRbT98VI6kusM6Ji/dfOBkd5AUDzNJEjiPUk1T6mgID9w1aQ5AA/ub3Rbkz29Tb
hSw2rjJpN2usX9ZzV/F9mVQQLvN87y4cIFWopArvPWiib3Iq76E7SA6j19iQ/Ur/+u79s376LJo+
83srhVIObIKXZXidOyVbV5guT0MKBW4We98NUV4ekGsbvxUZi9dN5XdXfZMOVx5SANcNglHe7rVf
m22dbiDZDjdmUbB9BsrOIZKhf411FIpvYP8+QkF7hIxaWb2Wub1DnPatQZPhuRFs14+SvgDsAMFx
bsv71IzbrUp6tm/yZmPZhrqHnE2zztJA4RIMP75/KaCipyIogL+Pf8wt55KNNfkSQtKwH6Ha4rfe
oUijFgK/oVxT8VqLjsZXMTb1Ta5o8ehF321ZBK4RBgQZBm8EryU/ATH4iVyj9KnvOfZYJ0hviziC
BlkFq+6IMiGHacJSp+0WKcHBCrK1xV1Wk2TDlP0jaai4gTbyr3Za7SoFgSxMr1UYds6hy9v2MBAL
87hDbglU1fEdCbH2sdpZQe6TPXBpfDP9OHw1U2ggB2Mob3tO2z2fDH7s5ZUvR3UTTl/spFA3uD01
jtPn7z+9f54Xh2zEgi7aAicVP8bOaKn+0Z+OMdhj6hsIA668JIr2ou3Y5v05zQBrQwib2OAuYtx7
SXlXe6X9RGiRHmxkea/ff3R8BzKDZbarGmgptmXRBROyvN03oEdDngtPFUnVbWqjIRdRDVfVwIL+
kBwB14guyFClbxnAp8UQm4+V9AZQp51g00HIFTqWY3X5/iUByeGS9R1feCF/z+z4zaQRL0JtEydD
ilRJqSuciEbJ0i8AAzQ5NjBKiqe48NRr3DR/fjN9YnZNfdFBhPr637+vQvXUVxxCxcL3I6AN4kml
LP1/hF3ZcqTIsvwizEiSLV8pal+lklpqvWC9spMbkMDXX4fqe/p032szLxggjaaLIiMjPDzch/Nk
eDlGIoEXTkE13K8q86M1sv4G44BXp7BhpQqjPmWI3z+jqH5RVY8MzVcppgb1vylvLBOaf3w6Qhzb
CSkLXciMIXH4sz5tp5AT0lsDBu+ItUNTqTzUNXb9UZsjuLM/oSO1NXB9/I6S7CuZGvvVpNCEFsaM
B63XS7JHCNsNvZNdl/yv0vInxLbrJIK40pNy/eyeQO//KWQDhiu67E4tN3a6wr/Q3EYCUWTlZtkY
kUs5N+6Ow83JFZAKxvSttY9JWJMTEzVf87Hx4cMGG9UogI35CcSmI6pTZLdt5/BLamfNLfguXN+6
Ps4rRv+lwl6YNb+fV+gz16U0dL3laTm4/vN5VbVqteMkDG40VbgWjR0FxcB/YJVDgiXRwQuplNrA
Dbk8umPgn7lNSAzG8fCuxu4CvVP+w2/1uR5s7z0TPey/8ya7BEGNbNRweaC0xItE8ZSQLt2KPl3B
gjI7+z0dojFVyTq1KUyoIbkJG8kO6bXIexi7pgYRvPCK1aBhxJaWcIhEiCY3kF7hFF3D2VHJvdMF
0JpH2QD75f89QDvPjXs7HFZuIKsrV7WzLUSpo96Q6ppqJKJRqmAl7Wr8Z/O9sQnrfUj7ERaYo7qO
FvmxrPKRtJAIIZ2DFLpy35iEIxiI8CweRcVQSrj0LYQsqUJB+Prnf9nI2t2CVeSsAYA1W0hllTHz
YVwHs/OYw3z7IjLYpsEDTkVozBfPDjgB0OefV9RUlc/LvQy+cnHjUWQnvnF3/5x2/99lAoadG0I4
38dygRrxXwgCzGc1Bkcp1OpbNJmgrdadUz1WMR2m/Fu6pnOMEg1cQ92hnM5au905sbVcjagAiwJO
6RY9L9sMZk6+u2M27nzhV0lk3AALpQl7WOfAo81KqXhezpqxk88YALXj5ayx2y+PQi5QnRflTuOt
alismpgWP7KZFWljKT7RajygnnXjyjP1XmH29R3GwUeMNCXPlRtYN+7Q1ykT+bseYa6ZI/Ctwb/O
3/PZla+Cscj6nx9cOENPv9cLEqLAJiwgFAaozPedv4kzUKvIC0LKfOst+22TgSgwa9O9EmEfCybH
m/C87pVxcZeDqq8KRrZzZYnto84gd2R369YzBoZt5XBezhQzLd6ioYBmxPtou+ql1/hUYfpupZbc
1oXlrdKJ+6sgLaeN3Vbv9jTxfT15HP7idXWijjn3SRLrR2Ad6XqfBYOzpV5LX1Gl+NgD9X1IpPhs
FxnaIDpDXeH5cKPuhq2ruXyGz3wARqo7fdMYe2+KCjb0GNyPQ8FhYj3/3X7yrxAEK18MnCyiqUmc
oxk99sSdDJavOn/xSy9/kYH81mUKruPt5OmNN85j1l7bbS2RWutlWQm39NHVNM6p53kYQfJZ7gOm
G3Bh8yL2FVFPeUWcdeIrvmpI0B4CidxgqWrhIaueix4ZQRnUL1lK9L+Fwz8RtfnrhRRl6GNeHdCJ
4/w9+YLRB9sU6Ihvc6LlqYZI1CnwMYuwnDV1oQ7oVcW/b8HyVkWqSOtVmabqzDOhV8vzmtz0ZxVS
/+on37M5kHsdTXfGycdouWRF1+/B4/sCJYDgnEAW8jx7mI4Qk5gPy90pbNTWgZ5FZAAiXrFnMb+8
unNhvhSHnv9k5cLbw9GjPYygBC/mHi1oUZxAsyUhMbWdUzUN9AtPgpWpJvYdLrM5CArV+JIFOd2E
WEoHyRrrwirLgie45X/kqQt34oJ9n7Lxe+DIIIKVxxRXIfGPA17UrW6q57q2/GM5H5QLsfXIx+zO
SmQcpXZZjbvQ9lBRmlHBQZoBX1FseNyz21smbP2lAccQvxBm7znciyBhK/g9m6RYk4bBR5sj9tYy
V8esCdzDNPJ/o2UuG9ufCxlgG1I5F/7pIfCF+U34LyC7qNHfCojKt8TBYJOjGgpn0AZ1lG1IVBN/
xGzvnFliRjm2YU0OY1tcWpMEMoZsbs1bKm5Cv7AZOpJ1N+wFrO6LlTt46Jd1yAH7Ad7yckC6YEHY
KJTJZkTZ/yr8PB7nrLgt4TasLB/qOom5Mk5NPGBY8FOVCwA16TB+t510NWo4q0d+mh6c/ZJvgZZk
zsuhMP57M7ndpi66LpZdIGMT+uOFdWa8BH0iHLiW22erbvDaQlbrbPtVxIYBahDMac2mmUbYB9tB
MUYdZd2qajCJUE/f8sawn6Q0t9Gh9RfuQOBxHqb/BDuTHPCXME/IJ+oNLXR/pipl8PZr83/ZoYL/
uxJp4AQeY9T1WeD+HWgBgoGLjcp/ywVxYimVvvKC8H3RBV+KKcUSmA/L/QKqMsOnMGTP1rwrd0Oa
7oewd+NuTt45lnkkmcKEKuJYjtl96VPrjaWo0FJ7KDcEzmLL/UmEl5yV5SHAlP0FBszkEpSOfakl
Z7CMT9Vm+cFyb/mp18AQvhqfVT/Z+8AWLzpNw9h1G3wRXiUuARwgkO7zg2ec5JlL53tDwuwrNKib
qBoMeeoK8mKasVnXCVCYavyFOi3Qk5lgzisC56Uce7Zt2BRultQZAn3G7crYqCHc2nMdOJvjrcLG
gp7yfAlb9HFvj5gIzZpu38FI5ivm3uDNbhXNBWLk4qLgF7bSXfpvw5sLheS/FhWkdin1bEiLAO/x
Apv91QKHO5TbBLXTHegGUjz3wiL9HdwW7+jlNV91Ux8FnfLWxezdVhjRZ6vlGumbQYT3Lz0wQL5K
u2DtFCa8lrrcQHssPDJ4dpMIlKc4SZqvGc/4SzMMHyPhyY8Rk8EDZrC+BQ5MmXsVjrd2LNd66uiu
tUV/RyUA22EoZX5Dj9was/rDLrCKfa+xjwPQj/tAy2cLzLxXv9exNSEfhcUf11hMHO1dG2JRIi+Q
5I3tuOpLi+y9IYyMomyHLd67Z0EVbqB4bMfLJVq31lW+/XPesTy5P5+sHwIcRekRIGnz/tZM8CYq
kMr3ziH0DbASWJA6K3gxVG9p0r8znlo/NAOEUjjdR1hijG9bimmViiBAQQJv3N9nrvCeoFvxJhIb
j19WtIxDu682lvcz7FV18DJHXzuEJNiq19a6kOBj+D0KfNjN/jrLcC/N7DLObO6X525g9SrzeL4O
J25/eAP6gXP9V2VcrlLMb17bvoIet6tW7WzeZfnEhmMTn7aJ3SkA4xTomUtPyyFzM/cEFAwYEWVp
XBUjwG8jcvxX1WxBPZyk5C04uaN9dvziTEyon5GDx7zOq5u0pjQibdIfhzQTMN4ORDSFJl+pMSif
gL+EO8eBe7L2IGzBEeVj8Jbq23IQffXTg/7z3liaY+nUYlfCB/I6tEGywof/pCyenjIwjWMh2m5j
p32/4W0JINFrrSP8TT/ZAzfrmmn6CWbnO+M18tlYzER+AFcqD+s18pAmXmHpm5w6pbK4rTKGTtR/
2lX/D6K+sA9+vymo4GDzTpmNKVwbVi3kb/2CTji+TTHAdxia4W0EJmtig+UaN1W9qSoP5ZhO/btf
ONZTJfoI6L53twrbuxtpf8mDJzAAg41dDvbKIol7qXsQSzfoJRVHbMXpuSR5dl7OYInqrSd0PrbG
V3kMocnms7SLi2Oy5IfvFTvdZezDACadoDh1trxUP7EsZIeSDR/LVdZ9sKXe9bJmFzCVbZcIR/gm
gG5b/M8PZpEF//1g5tyOhpQu/TkazCnenzu+4gMyU06Kbd1gbKmbi1KmUrqpbIyAPTZvmDd9pA11
o6WNpJj41vUvYk5jzJzGyFrQVQn29gaeneiVuO4ZybQ5JG4Os2mvSGOdOB4wX+5EhVb5U6gJDL9H
ERkbRcxgJv5WMkQWuxnFHtFZvKE19GEUXgrPELTIBAQQ89wunpnMhqhs0na/XC6HEU5vPa/7W1BX
7Yqjm7IWyZSel8MIhOu85SFk1toyv1Rt5d0nIrF1goSE1d1VeBd1vQ0C6WzTIaheUfl/SoahiSwn
qK8yn8QG5gKobLD3vjmVaqLO5friOzW/9OnAL5LaN9XAbne5Wu4XNEGW3lbdttHMv/lhCgYmYiJa
Ve7d8OYjb3gNpdeRkY2msKEoyfQMC4AvqHeaC2EpfRWUfmETkI8s9d7tr2OTuV+YQsEPkH44ZDIY
0J35N2Ub56/JPywTmIajUYq+qwvdOXSf/nwbhskxaHg4+cG4aYWRSA65o2S0+blrnRWdgyBrgsGL
gvDa1QOmn4WVfxfeOu264HufhSQapPShvKmG/fIoPCKtnTcUO64o+oO9flKNq55sqGWdUt++yUqf
aZa+pBihuzgQdTwRpvwYHnDhynmUS1LWq5ROyS1v81U6Nx9FKOTqUWpa/mRWY5WUp1qo8qSoXZ6y
QeZ7iK3t3DLzDxLSSvrzAwgGq64HNMlEnHI1nIcmG85O6LEISG4HiNZrdAwr9NA+c67FzNnfK/Rn
9MZPPO8IIQn/2HGwgcCaEp+9BF6luan0EQXSp9SDA+SKTh1g/UTdAAAT11rpEKBz0DrDuZYlhRKO
do8DpEii5VkCNkakn6A/r+dMbjmEH49Hj785QSa1QLmY5+8Dr6tt2Vrg3Ze5/4qUGj0jEsSsGjZt
5vVR7Y9dCys/wKNIG1kE0NVq99RCSAVWtao6P127MzC55MgsKBEAu7aRUWC7uxLbQpzMYNtyCOcz
MtB00y/gkwsN5xLLsY4XRKkLmVjLeoDrTnhvQ1OYyMzLTCYyjLXMHH9bDeiSPyBQ16mszfI/8cvj
8pcDQwIeO/lW4vbNsdQPRZC+FaNnI1XzQkhd+s1+qRGqwT67kF8u1zajH6Ks87VJPCBFj6ICevEr
CzTM1dTJflOPIgwjwM5qFSzpQC5Vtq6SKTkuh3GUydEX7Nellw8yqiGcsi1pKyI9EKSFczxbgtpy
r5Jtt2/b4KNF8N6TgbjXBNXRAW3zFzpf2W3qXZezyfH0uvT6DGDR/GuJRbEKxiqLnQw77e9HP8m+
3ebo4agQMGOEBXfrADtsRyRX48ZrsKhbiMc/tmDqF2btC5ixwP6lvtk6RTkctGJLSskvBXWA0ZX8
pQBqWtLmRM1on2DMbZ8mvyKn1AKGUiiJAjVzVDSggr9ZDiXYvVBfEag2/uqP6BZryu0ibTtjLKzp
3wY7/qxaEFWQ+oaOH6B0tIGs/s3jRvpq50VAzTHro4E3yRGzYeFbqDaeEOM7JDb1rhxBzQ1UaaIF
CeXuAV1+fQoYfCFThMeIu5THA3zk7pM98phrXt3Tof11xktYlYZNc0YG2EVm6hgKGMUvDSmLyOgC
LpVzRdpKJzsA68+jheCgTFiv8wmWAJJrRCYDM/ZRl3dHutbOZkn61BOrjUC3yL8ORfBZBiO51xQu
hqnW6eZfdbMWBajfm/H8oDwP2zGE2TwgLuTvkXQJ3kw70Uwe64wMMd4N6EXWxKnhuxE0UTDDQBDu
TCM0E/GqFCtIKTcHORHy6qMTa9S3kMr2Z1qxLXNI/ICOAWje2lT7z4aE1SMH7fsUu1gaDyfkiM5r
x/vxNTxII+hrmqWfPLf1jllJgjXksPipG8r0xNIx20ChSV/sDnUfW2tH8SfIiInIwtwWxlFNiIDJ
raHcD6LnF3dq5Kl0xnXKIQPKEp4d5vfkLcdYIFwY/M+O5uM2bYtPNFVDBBvd4Nrq7snnpb2pM+M+
a11epCjIbgxtGS9NBck3Q9Z3QDm1jkB0hJ5E1SZrGEdDsgtdjjOio4l77cpIuKhEHH9KjxBbGB9w
HbGSc+FzYKbL2kNFv5dt2FwCadQONmhfvXlXD+bDcr/y+59k6cLmwfqvPA8lV7krmwplBzUlj2jY
pnHHGvaRz3CPhubF3FmByWoiwuPvbEnl/pN2gSfysfVPGBfu15kU9m05K+Yznoh3mVrZHl2i/QKL
1UQ3NxZ4FSTbamCQA1kJk5P1gHicrV3H++kqhPLaeAG2mLmR0lZz+8QmxfrR18RozxgviXstpd6y
vPRWQLSCaMps/CDBjoSxXPde2sbaDPDLipdUSbmWt+7obD/Hfdg3pwUAcH/E50RqIqwuadFQLtMH
CmRQwOwsC7Q7NytzErkDEfBqTfhzkOILsYoMZQrFv3O0/f5cOMnGScf6W12UXlRV2UcIGu8mkG43
+0T/DNiotkWRkxqTGVUYgZLgb8yAzSaoRWVvw+4FZOnxBNESIDXzbHYE71rAq4Nq/agCuLwIV605
y4AlNRUQU6ff/f6C89RTsG1z+tWsuH3xpXAvEKmUyOIBQ8y3CNC7FQtbP17+GhBWs5KSeTFREgCZ
cMDSGBN33yPqYmLU+XWmARlutEvjJcSIocKCKGyod88ByAigzHB03MNhBfg07CrQ9Mk+JyM/mSzo
bspgPDScivfHc1guoea6ncZ0b+B1+ZF7bRZ71GATG2ug6b15CXqFSJiOO6ilafA5Gvtz7+GFzkt7
XdEwveMNFs8K9K4kvC8Vfy/AdXNkAdkLvZJQezoMLNG33jYsmnLB9o/cKrHG72AW/MqTaFZYJ0/3
q+Y7DOn0k9sPbA2znjzGcA4WDMnxT8zKT+HgfCq13pRW0L529wqv63lI/RBoGoRImvnSq/v3sDLD
JQxA8wViYu9BJOafeihAtDDBvKr5sLyuBc+cLWRGOqifZ1BVY54PU1FD9HrpKJeoKzd5oY9gYyEt
TYDqD7KBZpVP8tMCQi4HJ/H3EHXuIpgokivSvnID06ok9qaanjrmAmIHIWkJgILL7vAIZgkRHJs4
lNcfleBcIRrHirD3Ok8ebzEuhN11F+B13xRjHx7rRMBMMw/ctaCe9WwCG0qYelAv8D32VpbRZgPd
CRT8mrM48+m0XUg//XzZSo+sK8ywYVaUXzAZtkYC6IJw52WbBH3ibY7uOI1GgI0ZNDNOFuqRiye8
S2ZpESunR+4zoXe+qqlGSdthaoQjQJ5LuMbEOWwrTiDwOTdSYS40wKDf1z7pTxa6ipYFJByeDB/L
icWTj8bu6ROpwcVCOLNPkOiIJ1kMBxP4IOuWVWEd07zoIwJP5te8GatTA6vPCNbbCgBeX75Os/Ad
WIkR4VFRSJyE+Mly8p8fmQoqbPqF1F33Io1L1pk2eo8mevrGiVwX+CgxI0V1SKRjbcOGhmue0fG9
6SXSBvZKeQeiz1wN1EPrH0e1Ue6ttcLzOO/72ZjxC/ZFERt3KOLlXdGK12tZhKcEe3qRSTtOAz2e
aEnMBXwnAlKCvPZpkW1N1wNYM+QitIE4WRE24aWdU0NRGO9W8Q1adm5k1369LedIUcGbh0YtTDoi
4ATDFk/zWS60yG5MnQ31qHfvKoA8KtFkv5SCQ20wpyt1svUm5q08AnfFekYSloPLjo9X0KucLSb5
klUx8ycWsD2bz7oSZtOhGl4xTgVUpmDX5eCKJtyFIyQ1ft+DUGN1thsUflurbz5hKU6rHsD12p4f
1PK0agHRl+j3TwQ+0AWpPxzveH22MMuxbbqG/TqDespUpP7B9SxzRrsyPfNk481QpJZBeU/h9rFy
U1YclkK2bZl8XHYea+Jq8siGDHV3lf0nNnnDLZl5tMsZzfCa+EYWa8H1KxTP3OcJe/Ezetcl4RnQ
MU+ZTTsMfZyZNMd1og6J1feX5XdL6O7AJ8EBFTKV8YKZ+PB8FyBa3rU/QWzpP/czVvzXfYnGb4zV
uaKFGoABVQ2EFSUg8LkQx1hUs2EjbH3QsqOviU2GdWueknD+nlvCP4ofy//KqWmDtNwbtpAdme9W
glgrTPrTU5UzGzQ5JQ8udC3/Gb9ZVHZ/p4wzfgNM2WVIrJkHrvTfHRsnJZbj2U21pdOlAuHrY+pZ
NgcmcykWciIsMXDNJn6zOBj97uAK1FRVdpQtNFRrPsi7ZoMNYTNN11Qi71SBj9cB6/9mo4opXZae
Hc4wlaGhsLtNGvRK52esL3CKaW6N1ciNsMWw0sTPT22ILdqFp01cTg59a4M2jxW644ehEPRtbItj
zv5lADtw/mg/gy3L2NywAsebIXf27L9Qi5ZbFlIdlDO6uedWzrdiRkOXQ64nlIhBccNu2D678O3d
uOWUrRJbvYNVm23BlrSOngmTIyZzksfZco+yZto8aD0KYxdR7iYc3FqdgQjOf4rOhoz7XIUt95cz
RJqTCgUG2dGYDuIJuaceJDv0FXUvpowqry5fuOJuBO0mgDgAI16gBg+CCTjr667ugarl6XjwCgax
x/mnbStv1uAdlmwBTkHDYQhbkCjQJZ8j4hbKy9kEo7FcWSgYgSQtOQI0UPJIoLehO012BUvdSDlz
q4Hy4bUZ202gQ+SAS8ur76bLgPQv2cgEni89MpGd9DjkDWdgcmk8B2lvtv/81jre//OdhTQEkkKg
zGfPpeGfSJPuedcPTZ7sH0hLybHXJqjFntq+bg8whc3g3xwU0dBUdJvWdXmjfvB9oUDaOq829pQ6
2+WyruwL+u/lhXFjr9no1LeFGGSCQqzTqVMx+iBfa1fAx3cGLQUJzLbWiCdgDoex0yV9DGZXdvLB
73/geiR/Gvwe9rshyE0TtVYDGby727H6rvRap9kU+bXs971dtc9tn6knXz8vF4Q6FAxKCGVoaoDs
0aw9tG4IKl3CnbgMPRAgBzeP89TpTnZbFzGzlR/1ENnfPSAk8AAxDN4KvoOzQhlb8E5dNQHP9qQq
+crQzLsLu5Z3U8ZVX6lfVV7BocsL4aP6pQS3Ab2kxF1rw+oXBwjkMavSGdbKnA0n9ayO7iFa59r9
EtruuzMVzs6Ew/hOeLAVEKZ77sHPJ3SCgjAxYqe6Jp2J30Vsg/D9npnpE3Y3/zmxsnciQ3VaDkmA
en05Q4tSr3/Vg6ZA2xxZOxy5A7NGVouFgZ4cVFJbtOPmHWgqZR6xNJ9ZlKJZCzf5mTQEcQUZJYi0
db0fZ+zDz4VaI6sjK2DZ/NwHRu4hWnCeLEiGIFOdBRKkla4dmQuo6c2kGZXL/uQ4751TVKATtmAq
yQ7cSZDOoaGayJpBrLxLDp0on5ar3wefwtxtIlTyK9o3x6IjLKooATzYuu6LZ00ItiY8E/h6Pk9o
Qz07xDosPHvtgD3ktVcD/43IAaYOmztw4MXMfW9kUV9DClaCW1wfGBb6CHB0HukzK5MKzJ6J3N2i
3ToLuar2ADJMDnwXw37O/WZ2fxm4MtYCYdrKA7yG0AfbWAT8zSglrgbjciYNA45GQwVvR5R7QX9v
K1tvtVHTHgbZoM/ATojm2b2xwMBokDM3jXsq0KS8QSG+fvGGb51nJdEDPoCfNgZmtGgvTiM/2tpx
Xht3elzJuQG4/KxyXwk9NRZ76S1MAaCPcnTaJnxP0chGXgNBGh3U5JITZAoz5gPZ63AXJCnqVdVd
Fp4B5EHtTTH0dL1cJionj8shp+/o5XvPVmidnYAHr/ha9K6SdrUlbZO9Gx/FrLgs8weJ1/0IKuSg
BZK4DUaVrKgZXbZivaGXprPy2A0r+hH6wdxvtdfQjki30BRHrHM3VmOhkB9Hs+tqa7gth5YqtcWO
ka0mBR5TNwi2IhNoS3GROSAOzBnycljIinUIE3gfqXcxM/qSt5QSesyCADNA3tic/RYaDEtwkvxQ
IZG5VnNpX/VhEoMbola0rOS6Fnl3rFFxX4NmfB274pY2o/pKwJ6HnWjyQzf6RZIqfEuq/jZyZGEi
UPWh7X0eYVqAxGiwgIoxxzrbH/XtgX0DAFzaXsRrP/Mlr9UOxKPTYQsujDyjnBm2xXzG5ns8BDfG
TUCVthPXzK0Ref79y1ZflFtG/uv3f/8CTLe++miStvuhi60avUZLMHQ76zJ40iz8BLNy+Rmo+rCe
mizYYQPqVy0P2IEyb7vQgN3CgoFtGFq3lHr9AfNIYEll0jo5BtKxgxnFCjDjeElMlZyrFP3npZ1f
5c3OgTUfmry12vFWv4NAiU54kK861Vbf0PIPozqps3WJFvZ2CT75IL6PXNe7MY0glNH+cOyvXTKV
35MMpM+KZvo+lhod4SF5cqUuPtf6DT4r4wdVLdmolFe7bswOXi+6TQsuL9xR7Wxb2zK7LM+/LVBr
9BCI2wnX+RZAfmv/e4OSBYkTG5S8AsDD1Skh76Kk1rvCBqeT5fhcMLbA3kQhwkwXwFdVTyA0jZCZ
hXteJDE8dQLdPYKJsIcGA7DhuW6GKcM6Lf3TMCiK6FoVWEaud+M2Fxc0hzcLELGAE14grXPZIm/b
KrYKhPu2/AHXhc5+NNba2deO/1Y55frxhYYjPOKQVUZNZUGZtu2Q6sH3PEcC0gMBzH1xyFDHxznk
vd+TKgSRwbjOqSTE+1RlRVR1tLg38yiCTZM4Jxh0W86aerKfRlGurApiH6qchMSsQDoe7V6Mx8d1
XTfFOvCEevz1nwP3zHui+PirEZQxdM2TBjz8JR3ve3YqW5eg3zG3m3RlDiC3fU8hzbnyQUi8491R
P5jX06gYK3V5bFcm9QtkBTDDqmFSH2dVOb6XRs6bh/s0prWvN1Nt7VQzDRHSAvveguG9GWBtB9f3
EWNvpNJr5vCPUFb5E6QCAPG4/NnL7eG5mmC2mfnmFerOSKBNDmVZp8WgqmT0LcB3eSogExo5vnTf
2pHGyg/UccgbPOPGcdleGPVV2W52guhtc0owabmuJ5e9wAe4xihtJXYO/LzWU2WrOKBVeRhmOhUs
xKNJgCxnubV4MVX9ljtV+9Uy/A2gBmZy6I4S62eJt/U+SkVAOgAxsWXN66TQMJVyZGBilfUes4po
TcLEJSatm79jFg0zh415SSdrvLI8+7ncHhtibSZI5KAXjN8iU7DvZr6/mcBMdCcnygYPHPgu3Aov
798zyGWuRw5qTKZF9pRNxU8PcyLh0p5CMXvtRK7QYKlRnDthdwtzNeykKJNdmDXp8fGNVDSIax26
azjv2L+aCCFp0MIWdreqbT+LB7tIjq3finsxIecW3fDm28mhdZyrMxd5StbIcMA/spfI/mg5MR+F
LJxq4mD0yWvdBcOZVDWNREan2PVbf/3I+sfGiYQH2kMKfGtK2c8aGebNZznfWRk6WTmM7q9hBR5n
kU9o2QV9cEA/E7GIuMVZjQ7/NOApDzNEtEDpdFAYxtNtfwsJNbucm2RnocF69YcBzpzKTVY5rG6Q
A9UYm+L2uySq3fm27DYKtdAuJVm5onY3giVWJ/HyCZfLgsHkz54/cOit1Nza1iTzN9VcqCkXfMW0
dq1z507TFcNmB8PpN3scQ8AeTn5u/NSsFgZAXbo3X072UdBSoSnYd6hsF/jfThAHkqAbXqFEsElr
Jj6DzDFuLZVMG5oA3A7ACj0JYLTPo11YEUzXyW7hZy339K6vgBcvN3jJ/V2Qgx5iTXAhsBrY+S7D
uIhHzS20fIYR6dZf5Q2o0rJO7BNavupQtCGgmGX4s5TiOYeo0nJl9d3m8Y/0gRUt+bxv2+gaetKK
y5kXoHJTHNpx2ICb5q5G0nZXO22rQ8B9tvFCJzyNHB8vrNoAlES/+oIoHOXgM66mfLCuQo11xGTC
Xhx0VdZEmubUaLzaU4h8oK7rbZrmGBWYzzLooD7OCkL7lWpQnAmefa6ENV6Wnkxb1Z/TngJp+x/C
zmtZTl7d2ldElQQinUIHOvcMnsEnKkcQQSQRr/4fUnstf2vtv/Y+oaDbnp7uBoXxPmO8s5Ok8wAF
qEr5ywzHZlwHawjFF6+ls9tuH0UIaHZT/C9SrE7B5tTdEw6ouDX58pELWIbmfm42Xg5nl1alHFCt
Vgd1Y2UNCEKfVF/6MLv1Y7B+89y5jxl6622zcW4x1esFpkDXgU0/CHtbp9x6A9oezxNbXzvMWs+D
JAf8htabR5bxzNH4IhqV6Hd2TzG7ggNGDdop7wuwf5SB2YT1STB9QlR+YPX/9SdQRGy34E4zMlZf
RelH7SLodwVPUpwJ6l/MQaEoH5s3PNeNJi+svrKyJNvOq+lxGEBkOnWgorIezn8K2XXQoVHR2mPN
XvCL8OaTcYupxU0vKuuyqLHw6Ak3Qwlb32XmfsN/o96mU59MuZcnoi36w0Tm5rYIWAMQZcM/yr67
DW3+bZ7Z/EItMeDnNPS1GYZlS9dVXnoMgkgZ7Ga4bN5K6/qQfRU8sy0NMGHzS1tlYCat4pWib8Hq
I3ZShKiI2pV/ysKpxe+Jvk0tcOQLWMK4NXIvnPMlfr5eizrWOu+IO2fb0CnWxEgvpTW9Vb6/3Ed8
1RGczfZWDJXagjpw7rLv1Vbos1S/Zs7Ma2m3Trd0LjZLBaDAqJ4GVg7XsTiY18zCJmsnfHM2l0km
akzc7TLeQxitj7nVOzvXUuTLANNiQVX+c2jK+4SaZwQkzD4ZQV7BQZ0X2A2JjpabHgVBhM0Gz8CT
1jesq+VOLT6CfKF739xZDTFGJ/+HfFUD9eMq4OvBYKGqWqGGEB9lLO1NTvP3rAz5F59iuiDF+rUg
dbpD8ZgnnAtUSzPi7+DISIcI3fjQ0/OG1KPuDMPvdOb64OcS7+WKsjjLebDzC3HMZcOfse8Nnroq
vLb+6GDiXDHiEFrGfjv3W8Ru0s+wIM8F5LnndKq8C5swoDdjSj8tie3YCJ7zYoczIi8KOm6szrHe
LubYUVrfnRK8K0ja934a2HEplyFuSt/bTyGrkqDM9jk2nb8pR1mpq93fK05K/Yp+qwhSL1ZoEnDO
Bba8mYcFQssnCugPPrZag7WVnJ8q68WZ0KoKZeLgeQjRVNzr8w9YUstDR1Z3k0tLfKzDWsUCxtZz
yKb2qEADRB3g9WgdZP0aUip3WYUG8RaHbG6Dy9wS646ChDgHFnWeunT6ss7pCzZddKe6tr70WHNe
zNnfQzcE8lCOYMRE9afOJNAY6c21/ZsPb8evnnEQV1n3DTp5D9Pzzfd5sUXYojhj8V5fUFv0NwRQ
6L2pmyNl2EMQa0ZAgCFnG54lDfgf+Igy6ysI9RikdP5zDNEZAh3uJDjgjCU+Fnr7tfLHKwJD6giF
sQ8LhE3Saorc9TzvZGcrnNSIWP8rJTrK8uMVlNGe4w68WiTbrZq1WDRrYQ7BnGPU5O20WfrhuVpt
fgNNib7XwQzRpSzguoZfADdrK6/ThBUbVjbW1lqYB+t58MaE2372emdE9M4Iz7X7IqoxARGwF0XR
v1HuskOuBkhQmtpup/Qfr6NW8msqvVfiVUDZH/CN3USkzJsLilq/5Ow2+6ribD/Y/sdfRC4QJHLr
sH2HvLWxS1q8y6pqDhRrjy0MbOjoCRll94+ysnLGX3DKT5FC1/LUQsv1MXTullz+HGbwgVU23IAV
ssfL6eQCNHJsFXsDiBpX+wN7XrBtWfF6u85hWccq34BFXJ6hEGUvucudx5uWksMmTcMphlIK0Sol
aFHdzugabcr0jZ/TC/cSlQfVHVNQcUFhZTfqK7+0YPHN1jfD3hiTgDX32aXw/wFCmZc9Uv2gRZ3u
LWbDSV8tVXGWKOzsW7re58wpdrVVVYgY8FmEfLl2OyiGspgYUWNfhgj7RfvUoUhzavTBnJmDg5r+
icLawl9SnY2wSEQ6+6wMn7EQc/ZFm1V/DOpYMdlbdHXSYHXPv3YevBeaFxVhey3qYNzzEus0bqRN
HzgXdm/rzlABWK7fvDKwktmiNUA7Wh3QvWm6Gfi0rRf+lBFYwHSFyBxQVa93DOlH8VoMf17rvEad
HmtehI/9zLL2bdFiPW7WNUFj42xrLhHoOcR2tuzQ3M86G8ij7Ic1eXAA2KXiX03paxFW4fdZOo+T
8V8n+i3g0JFVut7X//+fy0TDP6mCswS8LJQg7+fauU9z3wzvrB1QrZdFf7ZKEp77gafb2qvkBx3K
66S5QzaL4jYqa964eV4fK8LGj7IEH4KnjoZFkFTVjmPVuMnYUL/n1dhsVO+pgxqa5n0qqs/GCl1o
ZgQ+085v9hN7s6vCeReTcM9sBKNgLnMs66J0IFhaA7Ubi3Q8eWCC9AX2N/oQlnt0hC5mTZfnz/Ww
Qf0eyA58VZExwJrDYDfpkSsPc7reny7rEJwkchzAfvlYbsHm8jKikh01tePB65qMQRUFrA/uBouT
aKuzgw3mjoXXshmx4ztxq4ehfoUTvh/Azlhi3HteN2EHLvlbm85oVaSL9jMsvUfQwLgPi9H5DEc7
QsECARMjPP86bv4cDm19AJEOxY7Ak2Y8j8qhu0yM03mB3XPDgGsKvY3r/OC3U6hgF2gumRJental
HzdqHPxocGskgS9ZGofFCucJCatnqIXAuNwb1IkQkQT/cZaplD9ey80ZJM9NQ9c+wcN2MvcfG3vr
IOwVSxN9d4KeTtQiv3rAOb/hn8CiGmpP77Gb8Aofc5uXyKF0Ypm5aZIXE77lbqi1uyq8rCjcvTuo
i4F3Tl/l8FIbLEEXNNcZfao5UUgOCcAGU75Jm+mSL4DTov+qEKmMHbmHnCBTki1YuicKfL0p1Tq1
WjaVDPPtWnT1oQ5R2lz6FF/I3+vc7euYWWzY0/VFjaK9m+8oo6TZP7a2/WzHAR+PqedOv/RJL9zZ
nEypz8+tndeRjVCmU1dJzFn6zBzWNYQc0KRn83qBSgVqCf3FzGUI/fUAGjjBxpTEqkWUsBXCoz2i
RWsE+9Lwi/dFhBGpB5sj0liQxn8al9TaMxcTg9N0/DbJ3olRok/3E8yBOxS4fq+EOF/72f8Niu7P
iZAO7sTuDqNmtclq1HWM+OvJX5Or+NuYr+tZpeDYzMthz9H3Uvo/56AEUrQM7KoqDt3bnAbzLQ3J
ruEtlqGa9zWoL0JoMGJnFhvR+bNJtzJDbALWdhx4I7a55b8v+VKOT8vAH1VvdwnWk1zJtha0czbV
4MhIDWt3sJALZOq81Er7F3OVEftLIUN1eHC5sGBLWN3DBpkddL6TxmkPDdT9LRMcO1XG0bEJB3Om
2Ii7JqfLdCiNyhaE42/lD09rEIiznVe4HWzgp+km00Yc4bUgRQuR3n05nzLkWFUnAfg+nkbgbsp3
5G40epAlQhp1LqeHZrGWeLHD4IIS6XoF4gFtVOOKdqVOY9VgXZLWR00QnFDylZsaim5sW5n1+AXN
G2H95LboYaA0zW4g9qmBl8UDCbHNvBCsVe54p77LFiSV5aRGhtR4RTHW37OC0dPfw4oCeRsBpJog
t69BXGj0FtstjjZp/zpQm+UJD8trR+ciloUctyZdyQQrpTrcx1bDF9lg5/n4yJBrhdqrBIcGDR4J
qCDhL6UuSYfO2MTCJulwKDvnRcrC3VZd7+FWL7pX6QzgntT6DZuuHAUW6ly5DXrR8myJTCFEaqix
ZdfeLb571pA/o1NMcK5XD16mAKUo1O6mDdEzJGvyE1qkBadFXxmsQjmpf6wy7wnIE/qwZKGsb62d
rpCxAYijWu9uaa7Qxdqg483HH6C7ROi/USPzcCy2XUuQj6ELD+a1HvbpbU2A85liRAeNQVkdO6i5
GE+DrcZTrw/mzLw2A2c79SKA9pxWSeur29BxdjQ1C6AGy30Nswlwj90npnCBTxCrRbRjheEMHyZW
NWiOq+ceGjTqgglnb9boiFdpUL7ny2MF/3fdbtbyoR8WiLPpTxqociBjXh6TjO3mewK/ZJbJH6Th
P9F6yseIRt8fw5halffdoQUc2074Y5hAVDmDcF6hPixbVaxlor3g4cqxgxk8pHMRuV0yeL6555UJ
Dddwn6J196vbOR/mSUHJ9xvrFw7NviTnodWrKQuN68SCBIm4I3nSQRi7ZWJi+5wyuQ05fwlR7/nC
h2bYg3ajiSihAiP+HKlv9lB8he1utyCpyPx8VaVB1LvtfG8I1LqQ5zAvNI741H+CLOtPCT/vMz6m
cFPTZTjamei/OAuQ+KxwAGz39oZh/UZ3kvZomJ5OL02d0qRiRH54mFXDrFq/1iSQOzz8hwHm2t2C
XfazA+8aoibc6fYg8DKUqSOwDIn5rbKiohBQ1XIG9YMUMC2OTwtsnnXYHIRbbvK8S1SXIQ4pRcxA
i+oE2hxAJs9RSwZDVMyt9X1tp19jX2Zvi0Dr2b5DWBuaDTpQ0ZU4mL15PgPNVAtZYhiig+2DwUSr
lm7DCGn3LTj/OPVAB9gDuq+1VdvskBsn49KenXcC5myLYh02rnBovlvlZobcZgJETG5IgGc3DlL3
DaDovJ2xuHvF1Pqtt0L1VA7kwwCavVt+tzJQ4dQJwhjW2vbUVOG3Wi+GcqHQjyad32Fxi0ZtV4KD
dD6sje9Ea1h6iYMl7mOF3utlujuCqrc5P5RTmu0ZuJj9uPAyAuztfGlbxWLqTk/mnzXMbzrpB4OS
Yt+yqXsVA/yXzL4NfpjGmVXCPbn48we85HvsVstrWa4iblwgbr1GqRGhVlzMpW7PdBpg1o4xQ6Rb
l5MWWTw2eXhHMrvO9yp17M1U5TyufEtevfL8ZxGeFd3FpXV4a1kY3NDhut07krsRYxP10XEwxT/G
Oe4iDla2bZ0WvDFEA4mexUgGhPeyxlLP6SBMahtbmOfp8fGTZ0bGTZ2GX3MR2N/0SQ9jjzkhk5sj
y7g+ekW9szXZtw5V9ayvTKRF3hXAzrPszjF1g/Tq0fxGDx9mOWte69BJepeP1dZ80ZOq4dhBDkKw
WHz/2CNAEvev9fjqrYt/pXo8NZsQTvsuKWbQc7PD6a2c1Dr8YvB67dm4BCD80c17W3lWGHlUPqVr
WsP+Ff6JA/gbDEBrVmzzIKCx0m6aLqVO8rBguMMO3C4GeWqFCOjqwZzqRBHzGsLyVOQVA8Kv2CLu
0F2eK2f04tY4QX00tN5VrIhJ6c5o8MSG2xQC91SBGB9nnT4rOMOEqUb2NnfztULF+guGtiFZmiXf
5xIRcY/PH0W8b/5aaAty8+65DTIOEI6NkiYscNW8WHsoLe0WvqziyBcrjYkL8hD1jWj2HQeBOTm7
m7N8tZ4ztAw8mStnZXXiz5XdfifwuOw81CiwJ302Rf6cNae+HeWWWIC5DE5urTp5oVbWBS0UN55H
1zLGmjOMSyxA9r7n9s+qlEVUA7WCPxurhlZOP+TI4FeBVWfXYaUHjyxawz3g6xKTB/7+cEpzMKkc
taRdqGDIyAyx+v74Dhxk9u3/qg4Yqf3Nsqg6DslrviL4Jc8kJC9qjVh1IHEZYACqRVqMzIva3mZl
DjlWnyFITN6BQSX5lK+RARJQ1lj2TsPK+OHyRUYevZgxp0TNQoWCnuH8PhiRwGgDyhdgFFx6QPTk
ukf0KpZT+p5hMGYcaW79MPx+YEU9HFo/sbxHzCVCGGNuFfk2beDicyiKQ4E3+gk0S/dlcdHi/PEf
hZSC4opc9zapAhC2q49WtIiQiPw2XLD3qtWrs6i9GUY6m2wed4Y0frOOOV3koFjy2Gzyyml2QbYK
qNEYW2XWykhSqMuGLZ0sVHEMC5bq2BQE9k/Jn8ec4scQDBuXIOx85IVABSw8bxsGAviOJ5GlOImk
68UaI7bV9Tc9IL6DK9r3sICf2eNIcjCV4J7lePwFg07xb+9Y79MUKSWIvFJYNXdlHyDdT4ddwcV6
XdAA4iA0fDso0R1mq96Glf3RQuxDUpq1PKc9v9akHy8YecGgG64Fj1YksXu8GMDFUw6H2QITbZrL
Zd+UNbA2Dd/aLmpFoJko9OIAe8V8dm7mbLLK5WATuBnQkPL3CD/4F7IU9gW7o98olorz4/Pq21eI
TmOSo+bytCB+Qlft3J/boFe/H58bqT8RbeT9ZMhpUpiVIWNAkgnhJtt6LKwSwztiN1Ils4+8FXOJ
9Lndo4ROBgxgOsfCfLUuFrkxHez+PNdKn2kuZ1qXIA7tAYuUPrRi0q+/i5aAx/Rkd56w94/roVm+
YtR5D2e41IsuH9BaTogII7d/xGeqnuuinW91WcI2ouzro2LoSbaFv52cszSjqLe39FyP1nzKm+85
d58ld8Z3WWD3a6X18AmRQ2ueUK8G1Bahi7uAFFkmYL7iyBI9ghnZN+DWXXCKGey22uMyc4S29S2i
WZ26P5uztFn6c6ZfW/VraQp08PFuESKPylgHKdrlPv5PYUF39ZijVLogY5DVrEkGZCxeJ5Qs4TNq
fcxTLI15b3mfpTO/MjmT33b4qhAcABMBg0JooXg62OW7U6UYf8wzkKXzmZqbCK7cEUZaD/sGjmDy
gCx8nwnEoDMdkerWFTtDs4wHdIGwI7hOMaSYvcNR5ll/FovTnZt/n6F3CoEZcNrL5tmkHKyZh5Q8
+txr/qmflbkw7wToJoWAqrpNLCmrPXNw+TdvL6uREvkoKqObQ/HklZbcZ0s7b1lLhrd2RGMol2bO
Ph+y8U2QdowzP9SgMN5VIWzITbr2l1XK4S1n6jqXWXDnqnOBEoZ27KLiH+cWlgtWGcxPihe/SSrc
t4f/EcGgO6ps7PXGcd2SqQrfmnZ4leXinQnmcsQzwI+gtGGn3E0EXZIi7KGmFoGIXq7CxKQITDZk
Wl+1N3PVw7ie1Gmwt+fq+1+QxOIoXIgu+15qkalpChAoxG6gWIr3Hj6+97QI2cajrrh2vOlAxE4T
eCr+zYYjGBnJHHQdcYLvjZjibp74r6wI9zOcfMb2iAwwbW6o2rPjIJPBSdnPmrv1FsaxMR602QwO
NY35ts62yVd6QDDhT/M3TYTBYvffHvyKWGoweU0d0J1VjmKTelj+mWgLcwh0BtvSog+GN/P8OKLd
2d0Grg4ZCgW5oFpv3pSxq9V6X7BeQAaXpm0auXG6kV/NeCkqdMt0+UBip0IW1FDhszW+KuOmKgFY
lysUsaFg1a2eZ2sTTtgkpK1TITS1WI4+yoYRgHlQnP0GER7F3ePjGge2p3ZFVyCysaXAf1jlw8Dn
YbiweTM9bvjHjU23BVnpdcEgH+XYERWXoKiaSEmFXC0f7KpAjuUXNqwt+M6s/wlCIgpkmp4nq/U3
ftOum7FAdwsz3/SFdW/R9eIpVMiFhjcRBLGP5QTy6tTGkMbt4t+qqitezeulfh1B++NBpto8GIoV
K/8xO7hUsVcHWUb9NIvviNRloKn9k6LwY+hVs+A1aqg10mX0VSWtl9lsqh+boBoPzplSZ0AOrXwL
MNWc/h7KUf3z0ryx1A56y1fgJCXs8xslChNyUmcgiZdmBRX5IOK8yUZH5DyH1gdsMFlkKGIBOhIz
Yw0h1MYtrYvAj2F+duNxAixqBlczzE4vvruOmAozHjlIPEDTEf4neVOjkwkAMxlldhYkZc4RxspH
5wuVIgPiY48XM3j8vTTvglP98y5aEZaRPWao71IFlUOk7wNvqmvXsBx9zMb0HZ21isPYVP3GvDuW
stla0+lBU1v1QBPVDga2Tdnedxb8KmGKR1e5Z7d2+xu8Tb9XB8DMkFtsBwE7j43e8VfmcDFZRE5v
T0nQeu4OIlAYAzshT3CUY1MOec1cIS0wsbVIZq4g5yUhChc0H87GyYR1TXZouwpOoGJxTnY4lhsz
yTEX+mpqzS/mdZTayk1TEx8d8xYbGpZsn7D7vzlMNO+in5fjlC0kdvVl3qPIn/v9hikPrJO0iR9N
9RzeFvzCq8PVFU8Qahsp8p9GytN9GYaRr2VukL49+CWMJMhL6e4BoySaS2bBn2R1ntpOiKDCqIDV
VOEU1q5thypqAeZMG3fABNLIlyzrx8Psp26Uwl3+Ui2DPNQQU/GY81fRLPyM8S17oblLYubIZ8bC
7IimDd3RnKWIAfSa5QZaBoVmDRJaJfwAHCPglSKY5YaeEQg4xn/slXnoTK2XfbMKPuF2zu+NXQWg
qNJNivvz1GSViofc784OrbyoyIP6XbRzsBM1Fm2mymHVyHVKqxFVTFvSRKJ1yj7IHPzvgBsgb3eE
T0g7qIAej6iitShxM8wsRqocAqEO2N1yfCENfPPaIWEuzQGZa5H/VkAbd91L8e+nxJ36cocIzBrh
rd63urEI1uwNO4ZoPrO11OxEj5mJF0F5lYHbngrZulGNnj1zhcWxG4oLEerouexHpacSp0fnpk7A
4cby+aPXATrY6H9zLWh0j1v9zxKmg2DI9b7G0LVIuYQVtYDdvBjcH/+7d4GR/7abhASvMeo7lMCy
zEyW7D9C0khXF57jOd3Rwo57D3oNqD3P2YmH9XoRU0shrK1rhIxhcU5bArRrDf/YvoIKek+3yDqu
kEzR06dWyxBsFOW1aIbv5mpEo7OrFUzfZc5fwcvVnz05rKPAk4+Tou2WH/Xgv8PU3txTMAAngTUC
SsYsQ0wGFTsPNrystIMXF+DIcW3nbxZSVzZCpeTYagsdTE5SWvYOOE2wg19vPoi0W7b+mD8vyNY6
E2fam+e7pz42Pj2ajJOANrelWoExg7boA9s9GIRKqS5MZIg4Dt44/nF2XWyXV67Lz/UTzSf5mo+W
iG0vJQdm5/IVDqkiHm1HPSGDIN12YzNi7QMGtgBcf3FDH6mPHvJVKhWQV1qvG5d9445HniHqgzXP
4deYFvqsGRaU4UCRmMgGjJQ/ECXZvIC+JeDq/O4FALe96xA0eWqCME+8ldHz6HLvKKn9QqtW3vvF
cS4rY3Gg4RtuaFYma2sHDqxGSRyDZOfncOJlMJEhV20rp5mfc9vrztDotezWW0ebOXYsqFs9WCHk
e2MRhXhQKBSZiIEd6OVvVl8wG+GhCMPlo3IRe7TCx3EpXYSnYdlt7wZrtRATHe4Qyz8f0EcJmNLo
ex22gZDqh3GAfO85/DR5vMBWCZ8Ccpqri7Qnsn+cEY2hGZNfiGadSYhot33FQhlNqlguXRV8DWXf
XchaopeCB6ry8rgOlTxVNpLJ9UvmgHYp+o/MF6vp2NnVNbFOzPu5HedjXi2/dXnk5CPT6smbi8R8
LbIe3F3twTCaThOSnzLEh9UEWNIcuN8fukElQmzI+gEGhXmE+T1FEOnArF+8yd+yoGUITy/grEUS
ycGDFH5BevabD2D0p9WAwxnAokZ2HTUDfLpRj2Tp0vbGX9zGFBIsLVCRHph5mI/vnWW1sUSkX1K0
wdelyMXJzXsB9R5ntpCQzLmfmHiMv2kZQe2nQOt14kvbhOPeLr1PV3hrkhVL42yywWV7rGhQjpEu
kIqRtWk813O1RbUEtriUujO2dgoZ+TB2JXAnTRuzkjGXbPTGzYgGC1fhsk/WhlAsh2CJJmcJD4RU
05YBydwiJItcBDpxGv3FHGzJkWVEBNJc0LXImO8XdWy6ufzur5hlnfyEnRuiO+Cqg4Nbp8UZm5fd
k69+6TmblRP3RLQRt5HVp+sQBa0ciunSKbah45AMrtOBFBI/TAGu9yHgeWgyQKy2vvdpES+zFWKM
cauzQiwxQGCQNKPffuEeRwBFvgbHwc/bBNQMxYMKfR9lk8tMqmY/T/YKeCcPY6tL+6Pxs1T9cKh5
mr9MHSZwG8lWAxpJ1QdAljm4ze7V+FupdxszoJ8mMsEcKiv77ATss1Mx3jGdgWFVCui4PkuHFIlM
lvKvmaeemedMN6pTK3kwPk81GWGaAZxdwZuFwLQiPGbl7Jwh6AVb/MvZa+PbK75PoFIP8caCTfPc
Q1uVzVJ+Fx1GPIiV7m2sUYOna/FMPew9+YLgA7OAUxMef3M5Tbm9eez00mVtIrOZwP4T+Ha5QpuG
boN2dPDFTBCwEmQSledgmA4SUY9AvoARNdJaz1d0lkD2DgyY8WONaqflujFatVdjKqRqaR99I3wU
biM07wMwhmbVHrIKdFbUr1JHa5K+h2XaZOAgEkB/lKUNLEJ3UsFNO5R1eC14C20bmH4DL9gezZ8Q
Jru67inop68siHskWv1siiGNq3kAR1pWLMkx9jxmW0dN5Seqx1m86Ho/vhYYkXRqhjmAQcMuH+0f
QPtMUzTUJbmpXBU3FIxgHTA1kAWopTPKe6ZHzgZVnmOatp8pGdQhs4LvQLmgIOmDWUMOIYWk6dj9
LueIiHdTGe7zCoU8iwm4n+BPjmQKrvR/n+jp/4xjQWQ6/ufYeULEc1zyXzHgoA1L1ybheHzUYicv
H2OCvM1dNosqgWsSxK1RUGAZgE9bw2MQIY+gBtJjz1i3gZfI3bBOvXnUUScE+58e30qFxaQlQ3lS
0n83eOUDqqzxEl/Dd+6my0GWEnw3zHKHYUTVTDuSHoU9Xd0TU72F/Q0UMRuPdBLihtlo3kIpF+cW
5NXFyz2wLuRqT1B3TXcV6NDI/4b4cxr7wIN9qUP92/Pw1GakfPtz9usRjeJYRYtlYfPVzdAewAsD
suHdcOjz1n0TJQRs7YzIG+T3DzUSUym5rML5bdDyRl9BAYd4gy1CUaYiJggxA1FHT27f9E9IIAFw
qBkUJNCGQNYBnJR+SJ9Hbj3nvZ/GykvRnF4rjr1s5no/81puWIp7GGUtmAGLCFXg+TLpA2u5OHaj
95wXRXFwvRnGrsVxd0HatdugJNgzTNZ8deg0n0Uun4RSKLXIdj2smc9iltnhIWj78ViA89jOjgM6
XapTEczfBrK2G5rie2z7JsnSEMKFTuwIvYXuXezVPwcMjTsTaQGXXHMO4CISbb7gcZzam1+4u7AF
S7+iLfElHeavdomtjV+R5mQaKyBQqOrb/8taS/6zDSZChGBksUOGLbfto0Dm/ZcburMnZ/DRmObY
NE0OrXQ5oUKGODLRIFetaYDVeoN/b2X5miLDsLKa9mSe2w7+xs1jUe2UpX8ZG4R9Lgo8hgcwBHdP
+VqvMRES3rKcTHdzVlB01Vl5SWPKUvHSVRhp7K5UO57B4ZClIrzADwAVkcj+xV9Qjw2KgMd9hqyo
3aCTy2qUd8+Fs+xAfbVJzWDaBd0WbNBRG9m/y7q+c9hk0EvBQamT23BzeR7CVIrhapofGc3YnAVW
+Swp6nuMj3cV8s3CGHlG1yr7i75SQU+ezT2pryD074Mc7UUCPJSm3AV2B46v0Y5B/kFgYHJjdOxW
ZyEgNiSq1tW/FhakhRyOlvPDSxBg9fVwki2os+K5Z8ksrhTAwGfRzTFMDWRrShT4mNhOL5jsyqrP
HWt+ml9sZFN40Vc2zYLooZl6os/2KDQE+zCU4pB6WXiH3AzYPgt4hG3hcO6oPSOgFGmS5qeYywJk
Hmgtsb7VcO3sJjQB0132TnD2zsBAOxuBi1mBBU0EYrtKekKvphaC0UTtevSAgRQCbHJ1bETqmnwk
V6FU5djDtO0R5HSoZkbfZlbsjPTjNnnU6RnjoWzP6CgbtcucvZepPBBBsu8ih5rZrlN5zUXrgJ6n
/m51puA+VwgPMX2N8ol/9P3ivjSQtGLU4kfrZcVmfRzgrrNUWuxTPdC0ir44vAp23EOebNgQklj5
7CVWV2f3NLQ8lCyc4LOpYzL7B9U3/Fde9rDhwxHA58GJM4a9Em77D7Swq458Sk9mnkRgqCZCpjdZ
sY8SFNup7gQKzhwpGm5V5ljxj+nBPKv1imav7Rxh0+3czeZIVajd+Dl7NrxQWiJX3HbEZnWaIYHv
dzqjYQmADw3qNnX4sbjh8rySYjpjGmQx0fHKxLY+JLbS94F+M7qL6Ks2WTxQNEaLKfwS9d4KTXYQ
IEcH9OH4kwVKbPKz8bL8/wgDpeR/BvnjrkH8N1z5AXOQqPufrnwfBeVlGrJ2j09sQQINXO+zI70z
q7yvZsOXdxxPiaQALk3IU6sIifhkL4khE4dlwXIlWKedDTG/NbcRCdiUuN6K3B+9meg7Hd3vgmCa
UdrarCJDTaOWKzw1OFv1a6YNkVRLdUK0tH+doJm1erXgBHV3a8tw2Zpb0Gl/uH32YTL80Zfvwldw
X4Xg6SP7DSMJ22itKP5bdsRiEL5w1c6Yx3XLcp3jiJm/2ffNgMYS6YAondV1rlBuAZ6h0PeE/fv/
I+y8lhxHtiX7RTCDCohXaplkavECKwmtNb5+FgJ1us7tsZn7wgaY7EomCYTY2335w8KDEdiyyG6I
AnQG7tWxYnM1IRVdoV8ed4VdOg/Z/DBm1yzWv0VlubOZNy5wb9Tz0q0YwlYcJeUxbUlwY+z2dyo8
WFoADKALTRQC31L2NCjirYXHWGlEZAXmyAQiVC0bSrMm0G9vPTngtlduaq8QN+I8DaDoPKB03TCU
PEf1OL747DU3Jdj1By+q7NOUzh40E9i+PuXh5u+6A7NPuv1fFk/2PM38BZM4loDFAXCXVEjQJFxV
/8pELTKrS900Dg6+Vero9nT/NlTuq4QG/XMmMpVdPdiSkx4O296MqMHZiXksXXN8GfN7F1KoquCw
XeUry5RPv6kRpXduSjVc6fSfdj5a10yg9jEBr6w1pvOYpbFS23MyHqV0ehIHWgWsVyghrBZXu5Eh
7QfSW20C31Ke5FFMPWE5AqGGejdRD4Q57G1teLTiEHUekhepe1GzAoaBYj8AUi4OBJpROymyLxB5
2OLnRU9pFV+1ljUPcnSezwTCyF3W4p5U7HHaVqrvvmH/fjEx+PwcevecmMLDEJ2wAZPRNxLEybrs
kb5Qcej7Lt1Q5SNhy/DoX0laWTP2DMGlBpBkhhBliAqRb/YkGZggXLfy/XYOjqkwenVwjpwJYjPW
S3NSgWXWixCXfllSK6+11tvl5JlTiuOhhgP7ptr1DgvQuaKXSsE8NbmcqZM4veMvDzEax1Xm1OYC
9UqwwZ5KXJHmfJdHhe+vmjj+EZdJuq9HtVkbbQ2RlI6ofnNVGtSktL7HYxm84gZBGpBN5aG3i2Cr
t9gCVpkhvL2spZomIcN20gBNNbvoQCFsBkGG1artTPUBtEP1Ikx1D6Y1eq47k7+fmtODpIfJDk07
eGezYMeRtWwWiPE6ZXXhHpcjD9T9ODhnUFA4FBm+aI335aeOGNmLsukVdHJ2KVSBMr/j+SpWtiIM
0l2TOIRczYpJuXYycrf5c2mhAuEtkO/ZPweJemRQAj6exdo6yMPunrZKf7Dy3Ds0SX9n9ZAfxyb2
dlC00gelZz3sQyfpzTkw5v9/R+rCmfNr/vuWtDRVBUJPz0onQkD9d1D6VNuKiULN2+ttGB4R80Ur
mO/Bzu189ywfnMGZqtXfcxRHm9Buvg1x8l3SHpS5covA5TtWZvu2LHQcMz4I3/qe6aP/xC4WTJwB
tMSsTbBwcgpwSkJH8y7eNG0rKKg53XOrssGYC+ClgQOu4iPLlRBaLa2jmxDoM7VZxmqE3r33IQek
obKW6jRfLen9p/twTFkU2sLEFxGDMXN9FWe19WbSZ1r6EcR4tht9PpXztW/VLWQE7xYrJN0Z+MC2
Jn7H15yaGEloMymAoD3eo6rV+mPFYkUz9OqbgJ25NiM3eRRWGxwEkQlWNtobuWGTQ6ips2HuhQH3
fEYulD02iV4xaSN59qYg0OBpmgeFf87ku5nPLDXWltXDPz+TjZSMZBdCfRj5BkEwIhr0Wz5CoJRz
Y45c4QkGQr8OHNODfFX710n36RvJesoy0TSS/ispxWahWyBemlPnke/VBuabZZBu0uq22OhZEq2k
qo5GxyYRVfeN//ODMifGlihBSaQ0glpxl8CSHX7nwnMerdG/DMEYr2Uek3xI1VwHltJl+wmlEVop
drfs4Ija0wKbST8Sx9zC6S4hqzaMsP/UNtyWpjBIpdMYWSRYzragVM+5r+SmuqX65acNRroZM2L7
mg8/tt2GtuivslBuG9GDw5oAE3TdH2k/lS/4LLcSwyLGOj8HBtZBCuYfy2JdSR/rMu0vimM+LDkL
xOd9ghTX7mjUsm1LOu8Rvn/4ZicBsXXJ+Mcx7Ifw9mWV2JkU5TgQR+nOw6BffF+mE6YgIIFu0+2H
zh5fNTt7KRowkEMEEBhmuFvgS7e6c0UbBl0LaAPuhBnQ7OzzlVqzqF7lq4FG0/zfzMl+11biblLY
Hn9MA+7oevtuqFERVRpSGOt9+cWiz6aTGsQdbZ6C+UpC7LMiAi5CsGCF+6SutB7Mr90T05H9RqNQ
zNZORHLLP6DnLZFjYzLc40J5k9Eg7DKGgx524RbNf7UParQm5KYAa+VO3GDtRO7ktdGjEpWbKOf7
UeGt7BemkDmdGLn8h8iJA2zYpfemlH5JKcOML0OIW2B+g0Q043k2h4kWKfpEupDeUbVolaqIn+bK
vCzPywemt5fMx2etB3l17FB1nFUMFDvEzeELtTM+9VFrH/9AH7tP6FrpI4v88iRiM9z1RR1sJy+3
dkGhkCMohvSd3om1yi3hnr1ahwtekF+D+WQnZuWGkAhRFGDBuhtR2/YzcufvFlPuMwud3Co0SS3Y
ydyPm1s96wDkgyO6c0dE1ErtqvKMghGideNoD1mKoAkFf57MXdhfEnCT5PC7NXJBwFsq2btieBYq
UUJSJEdKPqjJ9HNsy/LM1Ako3EP6aplwA3m+vrQzL6z0C32D952cuPnULoR9yHIbcgjiQgJFzWwv
lyzl1/IR4VB8dUo1vcRJH16sXChAq3PjpbSzfEVR3/nj5spbv3qt3g1q/a/phDan7f1tQeTEu+kz
rbEn00bKf3L8r1iOydtBq8VEs25AaDbfHcUACmWhHLGNMSCzFlW0xb5YMHS1c/cYkAtiOkyxfYCJ
nMAaC/PfXs4zA/ClFR309ky8srNu0sHYOlkVgLpxjAsVAMAh/rVtivPyh40jYrBZj0osLbEbWrac
BXFDwnbEnrgt91R4zNMCKDfMKIQWArtHPkgueZNq6mnZgqPDXsulWfQMu2X8aRom4lOjcbdBDubq
02SRCmEwqC55JHZtqHpzggDcWAlSjGOKarWitzuyGLdyDSijx0rf+pXEXPaCS/IY0lN7gE5rcp+3
/VvXeL9Lpw+vi2S+Q9krP2dIaOiXJ/vFH/2Ypu9I+F/UypSig19m6kdCk0faQa2q+bUgcOOcS7zy
GdyTOVqbmfS5Evot8QPzZuE+ONttXGyTmLXhYh7zjSN/l02zRX1X87ICAX0L7Aa6uuONX56SvWlV
+WqGfb3OTBMmSla/d24ZPzJwQxdlwly7Aefbrk2pz0yqdVAtVMudrdmvVMQAYXnIPOtKPFRW966W
9WdvZOKSz9XqOBx/xDHhbYFu7mWxxC5sdNKYeo89b7Fu2fo1amDNjc4v3PjNk3zAnWms21zwjzFA
r5JU+4NHmxFgKDKXoUqtKmdd5G27lWBxbFzI3KpYXGuKFUd5oSrz1dpi+LkM6WMDYvka5CyN6nna
Ka0wvfrc5quxqnw4xQabV01Tlh2oG6MfIm/9vScFdgd4rYBU+Z8kEAmMRgj73WyzGtZIFDBnNgOi
9v+k1DrFqhjiYJ9Ulro0MkVmFzeIk/CdWUrIcqkeOhPmqfmy6+b8vtbBczKjXYiC6o6AvswNWbms
dEKlOExKDNnPYKXj9ln2ggchfGhC7Tmeo+Hyjps8dczx5DIdSA0yvdbiktqhvTJtv3hXPcfaxaNA
x23YFxZgdH/mnXruk/Uoj2jwpVRgGGC9OtM2ScG+hiqXeCYlNr8YSvcriytgl236Bo6s3yQpJKIY
RyqVkNLdyc+bMjp24ECvdnJOLQpahlpb0ijtgkcV4/j275FKVfKwTFWTgRoDMsxLNH/Ef2Gp1GU/
1Ciprq06HqQFxdEmdC1W+61IaLjk49DvwygNTza38APWz2njoZR4qDP8VgEztBZ4/V2yZM12dHcW
+pRNhpiA0KW5ce6O/V1WN7Ey0KIduaN6TbsHzUADLyOdTd5+XmrsUVZPG1sxun0iVPNBZ+1D90dH
w1Fb5Z5NVrDrAx1xKXsEUElpfqJewlqrbo1HP/jpUrN+sdpPuYmUJ2H1JSb1J9wRnc4zYqTebS2I
vM7eSkr9uqz2Ju03VaYCgU3JAjXQ61vJPmYZecuJaqtGp2crl1duo5QEw2s/Sq0efpTTTRZ4aWJR
2RpGsV7Kv5pWF2e3p8yKcJd6PTcpXvlxR7l5gPbMadsN9mEZqXpzpdjoaPrUJvVozhaz+mODVOUN
TFuLw2oDZdEgAS4pL4pVWU/CLN/lJza2BnNU4BSXzojsp7TJl+fdzLF5z8OHrrXjQqcp6er2upW9
5nkgbmWVfR9Fxsxh5/W99bsvtY6sN0fV/K1HYfNaqW18CvvjMNiET3i2/VTlIZKdNBl+zMlYCgPC
ixVa4P5F2N+onuRrkY7OFwaIFV6bbe+k+Qs1OPVu5PFbNVMf6K6xwLLMV49V3K4Co7L05UKXfl4z
n2bkm/C+lfAgtecV2xOl0Z+KkcaFPiRXTKr1jUzDeUVLoo08Dd2oXXvNiD4oIRwpnBkWaqjtTar8
+yHxjbcWveTQUW1VB3bj0m7Bvgkacj5UG1HOuPSKLCZyuGgUzW4xKC9URkpiwYbabs+K3zDONDru
MXlujsrVT1sExqTiMMIQDTVX7uXl7+thDmK6FyeEvMGzbiTD2ZhfIn9a+El7ZxTdKmn1Sm2svjdg
gl6L4b0eMvwMjZY8jHmcrpIggOwhxK+WfvjeSq1pJ4UntuN/AlZz7/RSrEd0hs+y78wc9O9XmaMK
qn8Kq8tgWg44M2Hfpn+OaJX/ee7vkR8EzM4ZlCT5utyLC4Jl+FIMuLx2MdSnDpAbTGj2PQUtqHeh
de9tSC9JnbUYTtm0J8Wqk43f1NnHIqvOlOIRPt/FVNP8XXW4GIeOveMw/uDZFgk72QGVGN99yNiH
hU8AklNds0X1d1KzHiascerMqgG/IGGXo3rnw5hRi9eodJ2zExfV8zCmL/KOKD1ouZ6HeNMtaOiC
og/pO7BJ9kWbYYQq5lseNxFejznHjFz1CJ7l49Blf47kc8H83DQ/J48ix9/5mNFWMgdQoJWlwEoZ
XJ42enkC5mdsrMGvNtK6LN3MCGbDHdSBeo2VnYQbMziRioQQDlPDxhmhY9Lgxxsw6w/ahNFpGaNH
/LOeHXTPaWp1z0Y5fFUgCC9B0HbPqtla+3KwrLX84WhgscS+ipS7Z3XlB2n005o+DMIIvhfmCGoj
Rx7e1F177tpO21a5a66BKmt7AFU1olu1vqcJMXQegEcu5JHIkCzGpOwNya2zYzxXjl6/qC55wgnZ
xA4JuI+G3euEMUTGpgMH+F1JPsAxhJ9WduvnWjf53ePOn3T+xJg0BMSO7tlK1DfV7La9Eoynv5Vk
Pei0zdBq1WEixCcv1WnerlfrKIyNR0Xov6u5HTxC/NsxnAMGN0vjMhG8EYSm9a3MUYzMG3JCEhNc
6KoJY9NjmxLV0ZbYmX5BXckhvxXFDVodpSQaNcu+tSgA8S2fOBoHmup2+OUw2Z3+Uot69HObCdKs
FEgFOF63uT3NuNiZUhjN5xHOeFJTmKNkv4YUVn6/cN7HtOeWQZl3MJ2wPMn4Fd/3Qd5FeQX+lc6t
Lxz7FYPfKilbf2MA9KbPNAbvfWeuJMZEsDE6TNjMkEmp/noxERjC6o6VUt+lHDpqZujWBF1HMQda
Wt8iaf/1gxKhlO8fgvlUPpeYVYo3TM9AwUUF+Nq6mYcXa7dodqaMHGB+TbwhopeG1Fxeaigv9YXd
vQGzvHFXPUmxA6Y6snMiOPxiTkEeYhySAkGqGBT7w6WzugPsDk9mdIJXekKPXsO3s8iqGhjOeaSw
iJqXNozaO0/P65M3OQq605jpSeECLq8sygqmTIJpnLjcSsHzZCou7oUoueqjg2IcsSkmH2FsYl+w
FpsUzDpqGt+4M8Mnpq5Xuy/KT6oe2hb5I6lRpJosLXy6M3stcKuXwmqUDQ1YgqN7GL9zfamf7Pw2
nzVCR35QwxwXI1ycqWr8b15YP0ZOr/9uQ9T+rWXRUYnNjaKP3k9XmyltOr6QXPXA6Fj5HZX/MhaA
HXGotRvVFgMIhhDN7L53GUFNJU5r5lMAb2BosaDbZUDaS2S/KmmxpUYU4mrV9B0io2KdVp3yWI2G
v58SNEsKupeLQjQS2IAg3zpdY+/Z+Fy6IsT6YlrkWse1fgoJUjpxnSUY6JmycwClAD0dFipG1753
3ffao24QE7IAcLVNLvTcqLLMEd2lKa5azgKkMkZzp4QKwoXAQqBRUiZLht641OkAbbmerZBHXzT6
r/95EAT2xevjEJXdvJvU0mZWyykr0gnCE+h8mBOmOBOY1zx5DXJjMsFJsi4RjhmsBr3Qoveo8/eR
jlZ/oDU7sLRIfqQuK+lAYVBDPk6EJJzFIZgjxnu13U/zUTA/J4/kczhqpo2KDG+DAARUaDWPVKN9
kuY0dLel4vEnFs29rZPqKU7ye1BrJKvk+LXkdKMZ6oPqRnA7DGe6p+Ldioib8XVfPDtl763ElPdf
MONujpvgKCjLFS6SliEqiZ8pOXgbJ3GVo5tU6a6LvHRbzQt9wm6cByqnlBDEbmgZ2Ed0MueqAmQn
wRw6LQqGhMrHDArX2ADcJEsOfOPulpa/89JbkAs9PSyOmaFZ68SpJwqZ/X/tjOpcyXeWWXRro0p2
ZdHWP8zGXI1ztKlozc+mtdy3oLB/tUIbSXkl4ceay4caadS3UqNalyTLq8Mu+z6g2iBsoIm33Dft
1SQc05SpYojDsFfZ0zHM0U/K26hxxulY4YlcG0X3IthoPZMeEa0UUadPbH6tU+qMaG8y3f/SxbvB
jefr8Sf95PhgjxC25ZaZp1HUJ58l7MxDzg5kHYIgO1o/paYgSXQCyu3pJPmQFZC+G+jPkEqhkny6
SvHQI7261sWEzUJVf3eh1j/GoaqvJp/6NINNexismKLsfDTJIz+s9kvtYm6c0F1vVNyQtfk7G5rw
nAufFJ7OUo6ycAoBr8CEMmYnOyZjUiSIcAc/d3cIRqdl60luHbSouA1BPrJq1cbSOS4TTqA5xoHN
Ao4/qms6U1/LegPpYcQWm2HteU4KkB9l7tbciHHxSxqI66byDkOFIUPKLbzoq3Yq7WJ6lTjkpfMk
JT2BTtuI6NhinYd9cESu1p7lUY4F5tCIabvogIF8cfe/AOB0RpAZNtXTrIoDsfpT3kmi5uTX/rAu
9ZFcHoLTdnXvhbtUJeImsqB99k1AYEsISwyZE1I/zJ2Jon03K4i7rWf0F7ce8puLWu/PD2Z2nGmW
56ButQ16FUI/1arYFiF2aLmtjTJ6ekkwnXS6U1dWbB/+UB9QHea/wcv862BIqkPkEs9ntkBfm1nc
ZValvk3pK4OEV2lupkwr166y9lbmrzU9m64No+6tmh80zyjOVSTOvulka2fyp73cc2CkpfXeiWmz
2F/n+B8fsSmOeszCc9j9IscdiW+nbE6KifymjMisz/KUvbJ20nqgI/K5qK1MsgqR0BAQ25xLtNCr
hW6kjqq99qMveXkUImFycDoTfS3LdTbAKykmKSaVpqQd8qWnooO95lCXmuivywdvjrCpC9BHbPp3
vhoNG6NGM2GPzZ9lSsdFc1puVUBDBqJK2Ob2/8hbFd5QrbBft0cSuydgfBBlZe2jCs3+HMJ8RVU8
Fz9Y7sHuti/KdlA891nNNP8l5jrGOtJQ9xuD4CXMrXw/zdUT+VMa2OEtiZWLbTjdzQ9qDHYaQv6a
DOrcmsL7EJPGo+Z5/jFmyJj9XHkADzmu0yz5QITrPhObMx3HQIl3KfvIL6GhoGyKYp8L09n77OpP
JXXY1d+KUEm/e2PNlnT420QtOXH/btg4uJkp3xalTakBWwqL/CwHQycbT3oSJ8i7AqiFZCQd2Rbc
5JVSaKnYGojOlnsYqVt9s/3oUnZCv/SW0+9ZKk8HL4i1w6L4KRTjQQfuvaTlhfqwC7u0XQAAXV6r
q0gXNih/tBJD01BLqYZsw9BTfDUwI1J9zvmWA+ti8wAv1a1cfNBMuGn/PvVXPMn2w7KgKhBV/kl7
Qqe2VV0XTSgaw8gODtIZ42R6toVyqhxZpgRv8/Md2Zt6rtjvRehkW9E1DGjQbOTPJGuBRWG4FwwW
fLDwvuagjAzgBnzgnq1gaN4tozd/e6218gI9+jkmTU1XWbFfKjJqN8u7plYNOIE2JMtK8ayNOpXE
BLWaWxDMFCXKS+iwrMh1qvFKwgLIHCwsA2HxSv5AeynoOay9XECJ9N0nxR9elUiY37O+/vdBmZ9z
oCnhZNm/MgCmJspBxA4syyLWPz+VIftOQIXxAVwlp702Ns+mPpVbwzXbc+YpBzB9MGVnkmyYKMk+
46++KpH558ifnwvnn/77dWnvHpgsXyNWXjvPjrx7EXr1Jin74NXKaJNgDFQ/c7X4DNTS+Jna2jav
BjzIXn0WUL39FUCbS5Qq3U5YLKQGFyUu0QnJox3CIWZ1IQ4Bfal7j8V4bUGx/JZFJnvOqP3FKvyr
BHnM5jUa9qyVQUlV2Ychi496D8cDQ9VGnqIea8H6l2uqk8NTbdAS9soh+gHoZC0lXopSfMwnhpMU
12bOuig92qK1KKyDHpGEUee48KyYrVIQzEIPTf+GGRYGYO0DcY4fkYOKzzInjxvpQvXUxFaxS9jV
FP5LqbWvEh80WbBTwzwLbiMT+oM9U8armZBbe+Ota/NwbUvWPfv+m2QYZZjRBR/hD3IQ4oc+zS5L
jG2ZJxQBAPyc0dxHm260WToPJnR4J/MevNopHxebOjifZ3UuEdMVcLEJamd5RpG1eWIZeE1KHCF5
1scoLuvXrnMwR6rOTJqjPIjiZ6WaOn0JP/gNLRIDXRzGa4nVz0REkEStzIKnckv/pjmTU/ySmCGN
VbdUF4sc0q5XFVTti91G5bHLRm9DSeeh7LuCzTvTexVm+hnxfLySp0ZXr+1amGtpev5rgYxqIkfV
LHe3Y1zusgaV3+KLlj+IqUvSK00+hqnrH5S6tw61RRgL2zvjXW2GEStT6Z+17lh4vftCPg9cnNZR
SAdmq4OIMOG+eaJSgRt1Ht271kClaBrhTp4mTlufbRGQr2qRCcr64B4RZnC2Rpeabmsa7wbIja2V
sZ8SyVm6v8kPKoFZO0F0FGN7xKlqnbVGNbZZ2s1JaEgd5UNiV9ZyxNePoz5L1a3ieWj2ps7QzmVX
/+eQlE6MNMg5hs7LTmmK69NmRtsGoae8jEHNu4N2TcQeuIe2+9nbtvlmt/7TaAfTZ2rFZPOBkXrS
SnXYJZ0WXSYn7ZCLlN1WavFSI9XOdqHTMJ+LF63p6KuxbLujvGCoZJMsnwCmnq+cIIMuUnj03yBg
0U1lRg9TJkg9Nzid23yhnfTnIQNi4FNSZB3TPFth5B2B0jrbOGyNLyN/6kM+u8ZQPqE8LhxPWVa2
yE7A1YUsf6kyi9S/VR1sWXD4mp/lTwUa86cam4v8zdV8VrjKRn6biuqluypVISMo3aPcpxuEku/L
vqfPZbHiAEysXrNQo1ONGhd9AtvazIqKDwVVNWTj0DhoiSu2LpVgA3DQ7wialc36D0lO+hTCCv7U
B7pZGBm1o95NytZBcj7Xsc25fhW71q3xh6OUb8gHVcn7dVr4IVAs4/Cnhzkhc+koFh6r2p9H0MG9
xp2qb8c09p6ERcyZaBvxEYTl16j3/q+G7BE6CePXQI1gq1XtjYEMrv/s+BOGlW8KbHBrTN4jOctC
YTfW6K/eSKc3KPLHjC/lMkZUBSQ18J9TNlDegZiEcV25BIgGXYbZSB+U19zrr84QrJQhiABd4Jab
z3q3iV6cJDsuc1uW2J8dlcpjHlYukugBN+DEGgiHr7bCu+CSdcmu1iFc8gx85ZckTog4sq5dSuu9
RwqQMwNsQ6k4tAl+S3I2Gokxhjv5WvnAl3Hsq6h4EBVFxQypA5VIZ7jXEFdMio0XeRaLbLzXNRZe
WGrlOo7Lh2oexcnVGx+Csr8vvvs+i3a5YxkH5tMfC6VCatCqlgJX47fA2ElCmt+1/N2jPTXzRixi
g1Phx5CYCDIStDsA43RNNnZ9lL/G1xGNQQXKib8pwmdf+ruE5351ZnCTV4FU97gNeutyuCQ2oiEv
qW8SVxcOF0VnX0QgGaJwlDrtrJ3uGjU949sjJLFiZaj7RvZJg48iJopkRBKHzq7Lq4FfC0MY/Gzf
rvqNzAORMTBhoLFz6uNqU7OFXQiGlBYoWOrDn1O6kfqx6PMVvNpuG7Emo3INL8KP+WMS5uQ7eCF9
3dZo4Vyn3tuuHW11Ryl2ypw9H6pqeM0t7YNysH1cPpt+ItJSCuVo4QUnNtDjKsNVcleiftj+PRox
nN591KfbOanD9QrvT/5bHDygTlLPUZKPVEvJmGPF46DaRPlshVW5siCu3tmZdw+U5PD0lCWRrHao
5rsS1NM+m/nOcdpom1Jt0y+/6biRqaUpJpVbxenspyn1SlaoKqr1qX7uQgWBPqvONXiohtJ4eUlS
n1Wdb1O8d5SPpDd+iJzFMN4iad6XVqOkd9EYEwedheQp9JnrY6/WmiO2f/+smMwofoywU57KH8iX
jF3THFlBBed+Pvr707msufwDy+va6U3Dg06dAJmoZyC5H6IgOOYU9dYi5KuI+m7mNzhjexBeTg+Q
msOBeqS7klARc7R2ajj5ZKPk/fOfwuZAy9m172KY2of/mkJ5Sime9CpufkEgZB1T9x/YDEsaPi6S
sBkrqXikPKVJ/iwH5MyZxKNqTPguSthV3PX4h/yj5qJx77q8PxhxF20kzyPp1GeXchW004baR+/X
v4e56mK2d5F000/NNSE/N82f2msz5u8xELpbPtfTAEDU76KJvgnBF0KKizn6MK40tCgxKZjbPnXa
vbT0o1XuVyH12qu09FMJYFuRTts6sqe91ar1oZpLdh3Aj1eSP96ayUp/BJPzo++t8doZIFvmdijN
3GrX0g9bV/qcgCqfVLNsq9VavxjTXerR3PZpCMS1OxOfnf7y0+HMHZ7+qj2cPnxpi9cOjeumsgPz
GCKofi+r8o185exuUv55K9NH+b6HYngjcDdFKOI/yS/OSX311k/eI11cfYMxUj9Fhcg28N7dazNS
mQxCkW6FC5QWuPGxm+vECbcaC7X0TCpy8ayQ74iDjR47JhsdSA9N1OyKyTjb4MnsjvI3qxElaoc+
mOKGw5tBqIYeR09UWX+pvZqzzqZm7CVskFmbRVffyVpyVbWjNhXaI7f7y1D0AVkUOTuoefYvyiA8
YXmoUUyzpAoT67HvFDp9cmTX9A5+ZdLrR2vWm/UY6vdRx1/17LWu/h7oJFk4iL8ICOC9pi1qxioI
t64ZqwcfNcNzLobfctU5LzHTxh5e0dB0+5EOzUp4BGfJmTcAvXmeagTGtFuwkIZDRiCjWj0GZnKU
c5g8s5i/WqKdrrbXKavJHvEAChaKsRN/V1UthoRP5xlt2cpVjDvBvhQosVahyHPrjXBZNjqNGj4Y
Pf1mDPXpD8vZFZVefw+pEy0vGFJSMcKSxvP//QI4ajS0B/P4rxcp2o7M0eb//a/85wXyfdRgi66N
E8zJ6tGlp1JMhkClfA6m3iMpCYA3qer0bLaoPefnI0tLtoSKGseoiM13kGbL621c9fu6TPI9TeEG
H7KubUdbcx+HKdnLKzIMQQYtg3tOw6VH9sbWcd4nDgQ7lnP+1qTCjXUQS1xiuwqYgyxArmHIsttz
kguFWfm1KwLKlaL4/nI6qXTMhNNuMMKktzhBAFaxTP4+6NVDkNnGKy5Zit5Gdxk131sWd4QBjFCU
iKGRl1mKeWNfNc23ERv2CipAiEbF8QEEDN2n6rjvYRsMv0wjh79HqXSV0tSJSxZT4Th8Ga1inGtb
L9ajYJIstZy0Xyf02A2jC81E6r53qrgWJcw2DUIC6Hv31W20eofMkDIJN+ONZMZpHQv0NkMShqdy
mKp1SSTBk3BFD9ncji8BQsVz4NX1ng9D3Ns4vuCGRcMkewsVn709fWlBB8a2ufzXns+2uJ/trCbW
0V+JwmzeDNLiTsRs5xt2wTV4bjZZsqVklAZgdpeAUPSG8VbGlzk2SBFhHgAVFNuOOOtra/APxW7L
dj/EuYHUnngGEDFv8oitvv/niB03q/98HVbs3pUJGW+AxHeSG92pL9aNbtY/9Q4Jrlvm2dtEMOU0
Fl+qxLahuO6u6nmIYLXJaLORZmRZK5ekLZ27fCC2bSPXDw6gTyINJnzEWYNNgOqcnF9spVfYEznf
VeBe7LDmn1psFhSBDr+ZrqUbG8u1MlFGVRrFfA8nbwvi0NuwQapPoZMmN3PogAZHbfEtbYaNVevW
T48F38o2I/XFN2IMdOiIUvI6tktUpjnwlySEWK9dtrO7tIypXs+qrcYiUlyeAtdy1kpL1HY6FM8S
BaS6ZMWrLDg2o+Oz/67G8OQJu1oGQpzU4WlqjT+nwi6RV3WQD0NV+aZgMn1UBW+YwEn6VwQWrFqD
oj9aMgtBbH6VU8eUK94pirJ2LUfuvKZHGotw+QWBq/9waN9d5a7LK6dPKBcWfa5HTEfa1RzHDK3U
7BpTgR6gYm2BYk/iWLDJOoaTWu3UgWrt8qY8xCbxQGVU3l0gF7pz+D9PE7zJK1AVYAuD8CvzETyQ
XxL8OcrdK7NQ96gTO7Yhvqe7CTfSDr0owCVmOoXauS5moiCISiW4x3qhUCuYPtxJr5f1di4iCzpm
hFgYr4DR2f+LkcgV/zItOKbNbki1LdUQLC7cf1nSKkBFSluU6XEROxEkU4MzwPDsi6reZf8cOcRk
LM81CfI3YPyv8FpXrh95rypgYnhApN67gUj/JLnl6bCisOCdJ5vEPHOijqxDjq+WJzvf0Y5zzxKd
5nBXuvKusvI4ZyiEiMZEAr5VzdLcOCZ5ZWrhZyz/+jtQCBdWwPyQxNMx8rXvFMbcm3w+RqN6xcz5
5fCbn+1ci3dmp5YXPffyc2UZzi5ikfyk6QmMv/DNFETZOKPNnmU+QnudrXt8Y1d0qgmQHtSfYMPk
Q1hr/sqv7ArcDM/pngqFzEy3uVeywZwQygYqD/IIG/YbuuTg2qnte6z24kECExvO5s7eqv8/lJ3H
cuRItm3/5Y0fzODQGLxJaEnNJJkTWEpo6dBffxc86lZWZdursp6gEUFWNhmMcPdzzt5re3YOnMZ+
/oN6BjCWYWf7qGqmFobu2pFvpc8IGJWYhZ6GS5DF1p3j6fzGbvrSdcb77fzqmgYC6IbR4g2E0NDv
OPyzq8X63e3sYXNZ0q8tnemLo3vL2+fbl6e4COX/+z/i/3a8LfPYgTlm95Zzd2OqN97ezM3owVJm
I0tM6f7mVozNGErWmLwrlZxmd/oGHdO4oTbArahKxbpKvJWtskZyWpbn29AraL2e6FJ4xbQU6m/C
TqqDvRAPQkOD+A/sSc1BGmKxkfTRsOqZLHJqwsVjd6LcDtWLTJP5SQkfRhcQIZ3A6aAkEAUaQ8bY
+Y4EZ0kh5JRv1UiqTxHG5SleHoohe3IlzllnrJ3nf34BhbVQDP7qCvLoK+mubnvCM1ww8b/7xRPB
cSMri+Mo2zkhmVfazjdRivFKuvSIjLsinzhF1Uk8X+YdtSh9mdhCAviwOtq+wX2241mD7Z3na9Hi
byiaXtybvYlpMQI3xFHHQ2qBFQO/4qd8EPWh6+yvN/R+tLBC1XN+7H11K+3nLdCqrmqt2RZTDm0j
IZqJVreivquLgsCPjDllKdwnNIfv1uiKO7PvSS2KWnLs6Lxdtch+MYllPKhfI2s1fJaRZ267wgt2
guHxvkWluDeWw0OX6o9KAQ019Y4Y2PydqX+0DbXU32gyJY5yCcwl+G7eCkjZIHpF9eRj6VOCb+T/
IN3b62AGnxjfZoc5l9bJ6FB4WJDqlWhoqrriQKoAO3znHPzW5aUMAu0r21/DCHK6FI4+rOq4wHbr
QbWDzKXiRLgQX57sbu9A9LzOfuoc3ocZSUSX4s9LNNRbXtp4i7EpC1ZzrX1BQOGslYomdFz28zGk
T2IyhFHDWyOgapLwLVYwkxjO1aXuPxT915Aj26My3jVBioej9U59qeV3aS19bBQOEwt8n2c+f0el
i9QyKU+6dFFZuz05ghpx2mCPwg1dvvhReoOG8y1JLvacvN4+EbcPGmvWp77sm70hKNwUtktdVCsE
R+g5lPLZcOx5/ysxdVy+f55CfyVwZl9xmf/li9HYgSaMkov6Z+zO99b//FEx/2OtcUn9hAYiyNu0
WOJ+44Fg601p++nt0SdwYu2AaV0P5eQL1BFFcVKOT4Lv9mqkOoI1eKyyZeVx5tf5YLZztA+9MHkJ
oyS/BbvQ7FsPMpsfOz6wdGgwvnYwAA8p07gHtxLhJghr+W7VDVBEC75G8krY0H1cBkf1ucEfUd6p
O2eYt5NvDLBYjOjgC4YLQfpYF/W/vATu7+wz8Nm6b+Lp9VlIsHf8ttyGZhJZdhKMx4r62qdv+anE
IHtq8Gev66q0PwGicXdhw+nIXb6a2VO8sXWa0uqrOtkeK7tpqEUMQiqhq2V0243PStLimNHBaDL/
o0dIt+k7gEbYQPy1CjpiyyoevLpALgKUiH4iD7Ma859amUPE70ypircU38gHW+t6eSD7XoKbLN7M
yuY1nuMNdrL6ZIIKu6+j2YXnnEl6FXITwenfDkUakRGUi4upuOONgc+kS7ApYfgRInq0SsqAupvy
t9xPXOvAjk442zJ/mJux3/VhDZV3eZj6sXOpc/2bRLP+AiaFY2Jjo00k1fM418ErjAmTKG8uOmSy
253tef+yOZqLx/pvS7tn264BQojDE7/V76Q61wHtVZRpeDIHraQjAes/0KzPeh5H687MGTRFVbj4
V/yLySuIkwzTrV7swaMEj6zW844mHI3qumyf1CXr5I88YJKgdSCQRDe4zLRM4FN1+/l2ItUS7Vzk
mfc9BsRKVJXeeSktYNpLjDFoLTZtRpcDgkOcg/cocvha/+Wn1PcNjgSL6dzmI+r9fmCsPEfOFB3+
edRlsVXRnpz4zZOZg4NSgxP1nNsKemtHmXXpXxxcLZ2OQ6pbZC8uADjwhi9k2kNOcvFdnjlCigtp
I/pltF+9yjNuz1St+94Fsjs5iwaJdfISzlBmoCSRbjsy/vIQ5wGM0lvWLcRH9fJ6TpWEgauFNLly
qzhQwgvb+RfP738cnnktfE7NtMcdh8+s99vejpXD7gDzBWfOpI9T0TsbnbiPY7mYeIQ7b+JatK9B
rlnXku4DOzrPjwagGDJD22NekjXp344+6H9g4M8HicZrp/IrRgZJjWZV726Dp8kNg2mlOxgJPDKK
7hNit3eCoN17GURL5jTPhTl0wtTLWTld+VqYxn6SRf7sBbn/tLjtZVdVb8LLnPOsExwAcQbxPNEh
fNDysj1ryzQ/mg00z612Kog2gvCNoW70fqpNzlq6802CYhNFVbIvyIKGH+AkdyxBa4Te0YN6Sl2s
tqy2rg3W9tdz6luyWByTZC4v6nm9IlAYy8VVkaxE6o6f05SwMYWzUmArxNoUkwNPLZTZgMlrWubF
my4BIbZwdfXGdtbKi64u1vKmSoycTt6oH5FMZUcefU5Ny9UxWv/oJd5ZCFAGgqxU91YVR4qtXTfa
VUOJ+88fFMNzf1seQBMIXdimWNzgQni/7Wd9DPyxYTx7CYPCWiuJfpIHP2279BCkMVYpEMlsC795
c/+eT02zmarYxFERl/LZM0iPUndDlpCfzbEwdfrmGaTBH8//+o5fd8iiKsBIdBE4PpU45S5lSoYv
B6otMQvDY/PnHRyVP54L7epLZSbzSaXPzdDXTjSlKc71FnS7NVdk2ffi6rlORTY9d3b9olzQTvaI
2Sf4MLL23P6NDzNP1gQ2QV8Zi6RqjMhvoveyCMkWrZVZAlkTxBmiumOmoUT6fRBs7KFL3/J2qo6B
Q7bCTd7MAUpsaIOXe8pN0JL4Kfdl4BnX0kjpTugajtPgSTME0OW2JZskNWEvLdHIQwVUSQ7J+NFN
6Xawy/KO/BXwaghI91bnx1ul25tRPu8zVKVrRmq4h2d7irZNkz53ivs3gQKR6fSmDdV4X9ve/GjE
9bsS6TKG6LZhP2iIEUuxuZ2xObFbxOKJXaYX8VMvDQKzQn0XJCGieuIi1jW+NeTG7pNBpNVjOfXg
LWhSO96cbv/wk7LBoN9fJppG1G2x6Wi7Mi7Np9IgIm8InAdegGYbhuUfd6UU/Mlo5TRYPZ+dhCZ0
qGuQCweDSEFWRKMhIfXXhkPQ3JeU9eWcodwkS0Av9/zE9Sow6cwjj5rubAdlSNPxK8sSf20bk/bQ
0o4sNwuyXmM3n1RolkD2cPCllhwsn8TaWcvqrRIIzfz2Gw9zw459ozhxjNTWKutvGZxzNGf398lj
hSwzNsdodJITNIdoZePxfTT4hNBZqby1INsDs5PkT9XGOpW6+MCzre9cI2G8thwDZijsjyDGEWF0
8MTFAtWvqw/y96qrrmX83esw2XAW/5JJ8aqa9A6NtLXZEk7CAb76iPEh7FQvUOvT6fm3O3bdlSlG
/cLr/6CScTr+ACdpFF9U5Z9YDqBjERdbxSZMvanZzB4MtEDYiDmBxE6H2TU+mWbwlLal/epWWbPn
X7UPdcSLOYaPopg/iggNizIVFAyGV5OmEQBA0/KUcCztp0Fe495mZ22/qSWxMtxPtIj6pxs6EKKS
dnDclYIqwbfPz2lVI1wrynMYF1dozfJ1oV0a4ZR/8xuCEzBjqB+/dFrAI7x+dBNDTBUTFk3F4VaX
ZNmZ1Z0z7ODzapfbbzXbDpl+ywXB1rxHS/fDyf1m09BPWE+AE8aVrrXl9XYbVsGpcNgCInyGm0gF
BGTM33yd82jaMpRauotmaVyNNCKLEIOCyixzcMPX6GxU85F+hH1ATZusqtxiQlV5T/+8cMOZ+NvC
7XqeS1eMPqUwDI/NUiyFyl+aHgm8Ayj5aQmpNMKIQPjYrqEC3mjYAJ/UpWnnn1o3w0INUW61mv5d
6ZIZKSGqApVwTWzXfJyxuIdhdArPLuyBu6rTSYCztAzPPORQQyIQkzTr5zqq7tKsO9ZE16LYZZ+l
o55B7GjrAwENSDxHOCIbMg/73TgQQW+52Cu6ZdDYAbIAPz2TM9GYxVq5+gMoCA/qzijHYo3LxEIp
EWMHZuoEZYAT/HKXTJ35EdXzzhqb/qLaLaOYiDpt4nflC4n81rrW0jsaxdBcFXI1byvanR5BcSq2
YmZBZ0FL39UXKWGpjwfSfZanBCfXXTE52U5VxYomGArnwXOzeI28u7iDy4wdy4z1rQoSMAl4uIyB
hRCNDIL16Mr+pTE56AVu/aIeqYtOJIVWj89hBtSiyEWw1whD2hQwvJ+LAX2NR1SHQ6KT/ihnu18i
JP1rnDNCE7aXvmENeg85NZ9mUwMJFI/3fud676QB5xuE5OX95Hny2BtEz2lD8TX2GgzKbaXv1Z1C
Ag/lIWZwCpyX4ZwX6S/6bHooAwIN9KtkgQ6x04SoGc0Z30WM5QoRJGD1oNDFLgmtxbi+cNaZwrqF
f/XB/H+VWrBJ6jK9/PN72fF/bz/5hmtyTqfxBO7Ro67++3vZwRrp5142nGLXjE9U+Luonu7CeHgM
pwQyLdDSxRrWm2iSnRZZIcIf/wjtwsZY1QUPJZ6vcOzIO0ji+UPdlbE+3e6iP59TXx3hmv7l+2ip
fpuBH51dv5wuo2HX62aZjoEtZbRlF+V10HTvDFKMtl9ebmmQa0tFO14XPuZKPezhFx4cQZdcPUSH
5mPMib+3TYL+KicupGXISsCj0RwU2aBXD3sGqmL+nql2cqUxttXrpLg1m1XHOZVwUjKCbgAFL9ay
pamsesmqvVxLdpA0jZud+oJPB3tV+AYVl4G9D11jeDATJJCeNYTHpCnZRZaH+Bc+RIPwgNOQRFjm
NZcAY/lF3fG+l5dGt1228XjQnqNyPBmLzxF8piIdDUSFbH2nY6yxsDmFhu1/rvJ5wxQ+xQnNEGFv
hMLDio/5r47wSBkNqJxwcf/1oWwfORGsEt0hPDMwh2fHp06fZZjc/j3FT2WYXq5viknhIU8varJJ
CMhOzxEpM3cBhKiN62fdvi8iYytzGWy7OqtvOB5rwYtGfvbHc6Rkuita+Mz/kJ1cac389dJG5h7z
TomRnecTopdWxejpxwhM0r4DPLNlrazeMkO314g4qtOAZPCNzf1Jz7s9kGekW+RHOFHQnDVMF598
tKjqsJXFTnkoHE3bdlrlrfJ6YAFZArxyQtfPyeC9aFpstVv82itEFtm97sVwzQnz3SjKd/cn71vh
v4H3zGf6aaFNUsBtocUeiQegzD61DDzxoNlMKKx0QmTjD1vPEdWmnCFUGEYpoOLz1bmrXPCk8VGz
tUWF0qfGhbfwgzOsCWEdv0RuNdIE9VrAMdJ8coPmZyoz4xK3WMxGSTPAGeR7CSxlU3uze8dh1jga
2kBTeJLvMgP7r3AJZiNzJsBZtnNlOu79yJR7WYLosVu/uNN8PX1jLlEvjUKLyIaV9LV8PZWxec3M
dN5YZlJ/4AMDVtTpO2Q3FiR5q7k4USwv6k5ddDGGKw5ixBVJ/P3t0NBJ5Oi0kLtGh2Q6jbHJLpKc
NbFPgYyNXEbAYfvWpCOp3sPc7DNCWd8tycGP4eKXDtTrhuAb/TwxS5OjmW5u+Y3ZwDzotntNQ55f
DNITVm6fz7wWRAOPde8jfC0+pUApmQP9mQRfBsUmkJp4jgdJzc2icFDWeKOcn6E9e5cp5M2wuyn6
qajDk5fIAuFJd1Kphd1SHuRFjlgj8T3cRlbzGIwp0VeNHLdO1ERHIIzd6tcXxjoHoAcV4Z4SbjXU
UXrv6RDk5YyQO56SfON2lXfCTT68CdzkJNjA2WzsJZ3eTx6tNDvpUAZeJ7tx6FeklCg0dVdCkIe1
rWyCsqgeBMvg2sk0dpWmkOso0OX5dlRGJtz2QX0hcrpcF+NA08/LzM+66WDeDpzvSP8uaSJ3nWEd
QEM2Z7euyPdVNLusbwhJQuJ16yBJ4cxnb2latO5gpddSm7GUj51zZp5kHEKXNNoBBcLB17ZqduW7
0340UpsZFYVIMI1LT+6CBh8rDsLAaI2souZl2Ji1GFH4OKFAWED7sHMtmHtNvzVEpn9IlipqKwLE
a9ntQH4QPQiT3912EwJ3Va+0UV7dRzVvsIplinC59gWhXrXkUrYI90kekPrVlw4VrB1h9hs4BHIw
LYFlIg3w+mmlaqW0KLyzaZfTKveM4D6UjQfgsrwqLlDoCwpF3fgkmZjc5lk04fL7id5jXkm0SmX1
3Oie8Uru0NqMvfKZSCOGxHZHkLIaXEVyIhe6iz6rms602vfB4SNWas9aY2qfajDvujE0z2Hlzc9U
ndtOT8M3Hy7Yte58hh165z87Q7Z2wJFfg6oc4eMZfL5c90p6D7TvspDRuakjVnwid94yQeKY6oul
JWcXigIPxCetPT924dssSlukO+1lnMYLhqg7JIjd96TObze4bnYLkzdLjexBmY1i6dzpSZPRscH6
eit2uwA2L3LP6KvppJi+hfHWQzHf4xjKyd4KE8SO1rjOZidAMkKrcyKQ7JJJytIcoQM+UGOxzUEl
s8zps2pjqYZWXfBtrJvtKvMJEo2N7DoslGemLO3Z0SyGX0rbuVxKDuNn4c0XDsoaeZuTWMWVrNeq
LxDlAqamof8ooRBVLp8xV3vIwEuSRRSEz3MO/5U320eJO5jSOoiftLqdd5X0wouvT8l5mN4Mg/At
Fb5UN7m2yloLgKjK/uPDjgWxX/e92dxbQitXXt42H+pOoEm/3annBpK/2WY/s6f1j/0s2qvhuDUQ
XH5v3bV+utjqiEALmyPUCg8nNQpyLzeqj77l3Z+bTXlCvzze/VGx5S6Tuyx6ZiySoe3w3PtuKB4I
+S6PakxEwz+/mgN5RSZxylcLF9X9zOduS76IeBgY/G2H0Sa50NNgmy5Vc28ExoNN47OZgpNlh99V
ammoi2Gb4O7Zytm1npEl0MS7hTIkRFfGXTavbqmcbS/JqST3ba2QciKZvkGoN9aDHswbjQY9Alq6
NzcUCuz/C0WUALi0wPhDo9XPVQP1/8+0ptAtdoZnnGCCut+JswtjlMa0SZHSwZyBiwf9fIqQAk2N
9aEK13lOahR3cj/NZnuoQntaq58ZD277JEPeoa57hFU/b7Bx5dgqo/p+tKtpc1NljXP+OQrcT8YC
O1OlhbpIMBMsTOTFOA86hSbJgdN0yQK32GqSk7xWyIcaUN/IkP+qZu4dwet3IiQehGiGHZH3/sUf
hm0fTxYf+fBiGuBFERS/2HVfH25dH6x3NmSJ+WswAWWzIR7eLg42sot6zjNHnMlLqjX48m9BwFxC
rbOOb9G2aDkx78rOfBhyf/v//TeaGMLcZE93NdSnm3Qq7K1L45ZPmlVMr4VMQB7nxpflhqw4sR55
Zx+V5FqWG9cI/YfasUlZCSswUGTYaYyfWVjOWmnIx5uaHWhjvnUcluKpGYKPitfn5u5pOyggRfSz
nbyvhlYPJ6NpKsRPSDH0MNJ23iTDtXqY5Z7Pr8kXBsydq3Q5cJt5U925wYhdPfevN0PAiGefxQcM
hWV+UQfDfgzzY+hhFlR2JSaDYtNB3jpYiQ2izQ7sO8yk7zIY6gcBMP2FlNGbv8UI2JGo5zaooupz
WBno66J5h5NnQoTXTWd19+tS1IWxgcz8859LL9KKfm8jeJaOKcQ0fYdjve7/hujF+BOW7dwkBxcF
56Z1G3mB/rwC+OlS4ZguR3wu6k49N/JGht1Is459Vgvsj56oXKxBPJK9+dGUdXLOCNtBiek8z0me
bbymH+GjF/ZzTRT22R9nEmmsGtmF6utHHnvsDIqCor/kSLdAKVhcELOM/raU4f/eeZgPoqaP6UZV
W6Cr3UdPdsXWbeaYZBf5ONuehcnZnq9DAcqKY+o9a4G8V3cyC+cVY4dHMka7Le5Iew/opXzrZo5H
RhcQj7Pga+pMXzls8KgYXfvs0vqau9ZbT4EX3hVWFV0Nl7C1OWv7g2UKAg69/FXve/vrcjMQx3iY
gwrlXDXcy7nrmVyE1UNSzd/yNtMuqb6UeKgFDw5oqJ0yOPr6ezkN8UeSmaTGiG4nM9JgAvR3zx4S
SNDrCxwYZ2CPnv5lVGoSP8nPUnOL/dAAY3PGyjw3g/uq2n32REfeFk57W5dxu6w4WhtvwYykeUaC
i+WxPkUx2iUSNr1/mTXZvwOfPUoYz2SKYBiGbeB8+L2QJ+nVzKLihH0xWvVW/mkwSuunZZyQTKEB
crwSRJeRfqmq1OYRCSRIU/Kt7GFxBTYBZWWQrP243qCe9zaqe5QjrMIxXCH0TPz83gmQUi61pzem
n4ssjw7NQllhE8yON92DwZj1ONFPakWHU4hy8hB2fUkb1h4/L88HOmBvVKgEeTcBAvCeE6NLt75L
o59KPfvnIy1I3bWDcfPUDLN3nnvkeMrypi593e5oYfX/FjryH4Im33CYK9MHcXFyIjf4rR9ihnpv
0Pmh8z6pgGJzwgmYbsVyOG/6BJS6TUiIikTQjelT0tryUKf5JnDy+iOs4o8wlR/jVIZflxsFBGoy
o7lJP4o2LzZaXkYbgIpi34xLNMNi8C8HGCyaXz9pQS7PY5t694YYk3UV4Zbqa92lXwVBi4Nh+GQz
KTngUJkPbYcTKy4sbZ2JYhsuB4zYIG6IAmBYlfx/7W0Ck96qbtBXves5wNBJqQPPCGododo8RLtJ
h5c/+7b/qdR+JHyq32d22jKtRjylwCbJZO1vJ2xpgwcLsfkFyoM1ZTsxYAsK9Tp+T2nZVVpVXSDM
IMeYou6uG5PP1Cbj0UR/hE5wScvDfQwFhD1ajWH98YstLJtMotl+GbVzGMZsMSUVJdN0LD3aE7M8
eD1Cfze8uj3ofbD2p9dEwL/k2yZjlZAtsh2b7gmzr3hSxUOn68CQJNFEt2pmxnG55Uw6P+hayE6n
Te8RVIMV73eGJHX4ya28R9zJ+bdxeAFj9yMJZv0htp3sjlKdNtQiBZ34NK0o5td+1cX3SJe1/HZu
kEWC6MWRF2WJurmjGj2atzYG9ZVm2smDNtkfWu2bABu9ErN3S74Gy/B+xAC+dup2krjqgvSSL1Ii
vf7qy8A+KjA+xOttwXB4F5ZTeoeJ/693w0wixeTWYqF0Mq5aLpDg9X9ZVZzfJQxAUchQ8x3Tdflf
5/dEgg7QUD03rnYuBUlzVfteDDTU1uOsR/z9F2i/elxIMpu1jvS0OPSGi9O1n9o86ujd8Zm/1VW0
XM4Qac3bw2b5qnoovD1bp/hMnxeSAA3MBx2oymXsAAOp7gBSol2aWM1bMBTaXksoOsKBAO2bmkvz
Cmc11mxkvkiC21zLs8P+wXoAGgU5x7FDAjELotQhnr3nJerUJHLNOxC9Nr05G7sWQL4eO9qj1qOh
A0+lfcmMegs7OviR8h9GVQCfe0IwWpCFvJQDXlMhMPFAoqhq3Gz7aDdHebP3S/kvfwHDWBbuv6pI
EBEI3vE6NaVPsoTxm4ggqURRto0WXiaLHy9LBmI1XWwC6aQjeU05lnPGgwiO4l3zKoXADLdUfs2j
Wdjtqbb0H+pRuiQ6hujW1naln9UfhSnMkQKyeGwczzklQFJWAx8djEuQS/z0Uhk1nnOr/FJpKBQ6
dpFuMi8ajqIvzLbMldW73UvPHHBLq0C7xB7wNVERA1wb8UfrL2HBzJFmn7BvTHB0ybTOPYWmYGiZ
S20zCRJ7VNKfmkIryceCn9/GSwil4XqrpK355mCMNZQrgzhEZl3ceZV+VHh9bQi9HRA8fe0uNpkZ
HURu1tEjQRIHLMEEB9jSYNFcsr9vg+oIjWSB2KsyO+sVeuEXcOzO92Q29kMRUEJ5BrGjdlJb24oD
+TmA+5+ht3vCC9tvhUvXMeqGbOFpaxtlldXslo5Uaj3Cndrd6n2EFWjCLUjkHMzyyNpneYU3oMNb
aFZPrg4pjZBA0pEqIlGPwoyhsRZg3qC5ut5B8UVuQA+Nw2DqRjR9rRTUV0ofWLIdIvhrV+6ifqV2
NvchjFRs0DVGtgXxouLXGq87jrACoAqMKRo9gQF16ox9YojgyUE3uGpBx61uRjPNIJHeHH1v7xVe
eKyxFj5MLnFy+qIynVFDPHjjecBQ/30coqUI5BtS7+m2ENMEWNI8SmvTxf5Txl/qrHY0hbvwoyJd
zdKnSBN6uJldW1yDvN+5Fm8w2zGPBD6mX3wp03XUuvKpcYpDPM7VFhuCdcgiu32u8PGtOmuhDy1p
IQu2v7Gh+o261jx2ReTvgVHMRxHO2p1ZNPWm6+MHB+rEesDiVvnxdBdMRv6gFGvFBFiIIYR+1c0u
hXkSd/e/7jyvefIx08gC+2Dv6vIpHYLu2HeNtcPFthqchmZUgWY1T8230AwB5qUTOEzRv3po1Wwz
e7Eb66TMAJqMmr1A04bVH85sji5XD7KTXDpHEGIqMO0FNjarN14Lm448REts7pG9+9Un7zXd2TZO
Y4B++Fvv3Gq6+kwYw1Ew/b0mHrjRtkC3cytr/ssyxTdMF76ysAUWQd11vWUa+pdp5zA5s0DDI07l
GEX3aeV0O7gbPsd/t12n2pJyXZraa+tr2R3UCxI3of58RtnGrKfp9IcpHfaRFpe7Cv38Q2eWzTrX
2uhb0HzLdVoqeiu8w5TH00M/+yXKIv+zaNrpwVwutGPF4dZ1h8ZHPn17SRaFT9gvvRu/Ekc7765p
11un26Gs8ch/dZrvi+0HtFp1wpBRPsJ3YCZZh9ohasSwT2oKXoccvqCC8VVOJmKZvHka6X7cYRLv
bmi1dIJBVhXhcOx9K0EVUYMMW3QhWZ69WW1V7NDp/SxEA5oAZj/7OmmswqvluvIg7eSThmN2aR1P
01Rd56y7J774WM2OjrHALk50/eIbyHh5fpp2Nnqubw3DXlab9jttyju4Gz7Adl5K2UB0r1MWl2Rm
ILkaqs4H80XOcuwMm3TZAdiVFjGx9uHSsNylJsoJT4MPEWbxfG6bLlgjyvWucTXPf5iP7Sitjn7b
0ZjB9sfhK2pzgsC+tUrQUhv991LG478pBK3lHfO3HY2ANCUTRBan4+xahFF/eUd1dYP4cczNk1YK
azuASt5Y06sraaLAmqRzK5yfmZ1MBPny6llZdmeYfnaOJrP4PAl5TGLCtpTzqZpl8giTFqfrk+0+
uQB47FXbaQdcjQIblz8TeSuuqIx+urJmCB6YdNFDBzy8bfpyiwsxePetrSPFISui8h01erIbyqI+
pU36qZBeuVXruGcCVu1qb976Ey9UGBnjuXdIKdEWKs040t9LnPY61/lDmHbBN+YBD4kf+OqGIK2u
ioIPkbZiTb9vWFddApVx4n1CehCkIT/tSFe0PGs9DYM8J+AyNgvcex9AjtpGBtjNZpQEwHuMS9Uo
AxvqhkLfe+HFlKtUJ7Ssjn0kYaLrX/qovmt15t+TAx9RelkNYKy/V/rI1DJ2hKDpMBeYECqUpZHM
ANsF75QlZGc0x+Jima69VkgEZAgmp4K5O6utZQoKkIhm1546JYIqjQj4qZcjM28N97m0GrwIp0ZY
zX4UyGRobWKwUqT6OXApB1O/3SHVCu7UXZgCPShdw1zlpk+DmUbw0SHl5KEly8mx8+Qtsd0LMiS4
gguGcBKvZQrLaUQKvaI76R8tu2r3ZksdBaiVXtDFcjipixhGQOBoOsGCnQClNjcPUKfTjdSkfKNV
+r2dMcSGopSHIdwzlfCSFTd+o1XPAwL0NQ+8qnbfIBd3y1f+/Jass4nQrSjdcvUHhDoNGHquTH4e
/rS3JFMgne1SVdRj+6WRICPdyH6rxix5jtuBuQ6RFndD0KcPc1YTpTNZyIJKAJiIDfXDmDHWUAjB
HEPmwZ1Jq7oxjYMUpVw4OEe7iOU6tzpnp6QYhvRW0ASTzW2kZYdASjIvuFOMXNH49sVDtSWWKkEh
8HJiIefF6i+D8McUNw/KSwAPqDqKWMf918T4ijXd5e0qd3WtJ7vCls2jukAAwAOmzdmxXj6fJVG9
KyaV/kr1o/uAI/WASe4WH5SDQ7wvCWpSPRI9poBMtAL6smG+zRn8TaHZT7aehU+a3tx1wszW1Abh
MfZnZC6COrQNgpc6ogQZ65JTl+65n0faEn4PHifpntQ6UPSRxiFwZhO28u+CxZ+g+ZoZ7M3swPYG
iwN5yI4AmWgLutl+Dowhh/VenusCPdxkue5auUn9oOwOiYmhwi6j+jIEU32AxlxfIkE6EkKdnRKO
h04SrNzaaXa3KZrpd/5hEOxRkw4xpWsw+g3oT7R8B9Vv2jYRjonacFhqZTlebkcvPdT6J7IJxQHV
27TiE//dhsr21i+Ucsb2E9BqXqfoBxnc4pCMkc2rAch4aF1jV8NWRh4MH8MZxs+ZXc+nCL4B/PTA
fzEj52dsuOSdgVnfJiOe7Rp6wgHOS3uO9JJ4g9A318mEy79YBkTE69LP9yVN8qL8oVoxGoju6/KI
Filw7Kk393GM6WXp00dd+mLJXvuEgOR+0ELQPRHAUfXjiiptUQ8J56qXwJwwuazJ8QCNInKDQTCp
D/6fl2wc32iuW+h23WTVWklx1ftqAN4BCJZQ5347Y4s/qH+3n+TXWhrWfSXhYo1ee1S1bxUwJNYa
XmPglt88n3CnDmXtv+xatqqz/r5rWXggadTqrm0smbR/37VaLONybirctzHosi4aaFTM81qZrMwm
0tdZar4HnghuzaLSTN1VhzzoPCLKv9w4VURgR6dqybQcS+BJfSauKTKMLw2jB1UrCTNC7mDd3/ZB
y6kxp0qiC5gsh9dfl7YrPpmC04zCpvh+Nu7spTGnlCE4SIArmVO+FZ6GA65Puiv8vQjoUXtW5Kup
6fhLCKBNRT+i5Zt9aqxInj0gA59mHLD6GIMzaER5SJAr7ViW+xXlPmwIGTNg7BaVp8nhe0ODc0U7
sl7n3QggS8+45Axaw7xBt8n0794L+lMpNKB+ZW88/boLs/8h7Mx241aSLfpFBDgPryRrVEkqzZJf
CFu2OZPJefj6u5gyjhungb5Ad0FV0rGkEpkZGbH32t7BbR2iYoQX3eTRGt0wp6MnLJ8Tevj1uxGf
O1MJXdftoZmK+kiU5+DLp5CFqqtEvywpWnWrUc5rpns7NU6dQ0ft7cPcTb/FE/mhnbjLVq4u6UCI
3bSHQ5iApQRU99SUO/nv5S6sNMwNJ/kdI8JQz6NLYpN0Gk7xmZwu7Wx7RRrSTF2PLA3efoQhdeo9
1brIPY5ieT2scZXsqqF1byLW7j95pFohECVs9hbA2oMvv7reGqFSlpTmZP3ESqftqtiK7taOC0La
ASyD1RXC63HWmINlNCcOUpuKyEljJMzThGltU2RGII+fba5NASHPFmrBRjzUXX6V8l9M4Sqjklsp
3ZZVy7jBYOZGz4KEunNXrhYCn62cgVuURZlDP3xDyJCB1Ff5t85M1ENsiOIgQ014eV1cxBqjwMON
XPNoiql6KErK47JVxk+v8MfS9m1lGO+/xoYpNTF55Y+QLcVJyvFLAo4CVx2Unb4M+Fit5c2e1Oqk
bGRK+dBZSE2khDxOxz8Dz8ZZ9H2va1xR2aNaKeNFxrWvFNE3JK98NsnQPRptru/MiEyFImOYUYxN
dED3gB0yH2GXxK0v6/bI9MRZ4j+dcvEYPSnTYUjUmVljQ8qzqLtD05OHAUaKRMf5rHoWEobc9rN5
tH8yUSX9yrDNJ3Ww49CMleqNHDAYBRbzabVfQRQqVX6noAzt1FOP5uagDE0SIJU2LpbQzVedVO/a
mX6IKmJ2y/Tl/LWDowBcYcNMiDeXRD/JfVdRreH0VV4k0y9ZEzFMD5xiKb5ZXvKQ9GBjshmzFWJb
g/G38er0jXN2c9t8tkrl8gW5nxaNmNTk8PUvmZMrAPOyNPsSDCuLPFn4tbpKp0nXqyMdQGAxJYoQ
d2L/iqqxw3y0dVU0HVKXLrfbrleRLkxlu++2rY55ohUSLSW+iKHx6LD3ejFfQVekEQrhzFa77KQw
lFmVvXe2pyzAR/rh3i1CiuQmotMbMppavlV6smHqml2tk95KhS0otlzxUdO/BhwU/SJHa9kqb17X
vTJAI9SAETDtnRIthu/NqDHntg4EDdedrIAAfeEj7d3olJ4ltpqA7TRk60qYsWtNWMSIdmEWMyaX
BoSR2MFwRAkv30TyBV/SDpCUjFa0NuGb2CJj9KonwRj1rw+f/5v8RjLBmEHf3lZS8QAV4VmiwqVL
EXnFswKCoMQrtZdfLUu0SjDnkyDPmOGvuS3sctCiJfdRZyALM3XmrjGVGWVr9TgkZ8CC6gfCVveQ
VcLb425lVGqhGV0aZC68BUxkt0ITGabGhsQf/SSXnQXE3Z6SQ5wLwpMOmjW1gQ19uQiIXZlRKXmL
//WT2KYFXXOOoCiKsjwjpiEi3rI1SkWMHppwsqBzhocoadKLvFqXXvNuscTuJzV7HohSRsnSJk86
kaOHUs0CueLJH4L5T7YzKU4aFSlUia0tBKmr7vOlGG8Kpxp8s0ePNraiPKZJxGVV0BrXsRnt+s6b
Lp0+mJeKXZaWLaZN1AwGD/oz4AfvB9lwzzUcvif4i/F5jePoVLvqObZxM+nGEAecIfJToY0J05E1
DWR/V5vXeTdPrBmdNn//UkG0BReO0V7+PgxRNpC729yVqwtLe8ledKq8H3OMo2WbHToElPqdYuo0
ItoYzSKbpiv3T6LrO4SCE3dQ7BUHQd8lxKXIaUnYeIhnlZChulQJrrXy3zL8A5IXpznhLtd8+uWZ
QvmhJy6LZ9sa9z08M7pn91kbb3dPEfv4km++VJwVhzTfNeyL3OBqCQTm782iI6UdrqN6YUawbpVN
JHIZKZB85V0WKJ4RczO1vXVTcwQl8bt9pstuHR2L+xxE82tnur9Nhin3ohiPueboZ1mfOJfJG1HY
sWqfvUk9LxyDfM8t9nVB929Jc/vQFgp8sNFvhfpCb5PUCXXpg0qb3lAXJAfXnsFNTnML1MI6Th5I
1tbsnbCZRvjTKDHspK5pYKtDQFoR/i6Is8GQ0rRb0OKfy020RP+BCTJE5FCqUtUVlsuadNW5N93R
Z0nNdv+7T/Zfk5JtYqgjrEdoYEMktv/VJrMjrH6Ey8xI9s1lBxq7vhNeyaErH6rD0LfWPqZ5GTAq
e+K9aa563Viv9nSs8i5+taDgP8zCvqlGpKz1VG5DLGD7Ynuq6+VyjMsVg4HIT3XnwYqY1IDBBl36
eDPeK/aHsziISQvgTVs612FVl9Zvoyg6ySPgV7uYE19g/lgay77HmnqVbop/nsmS/59nc0PeVRz3
1zKjNWKTvrWTWeCGjoI+18rfDBDhVZbVvK97Li89BbWcVEl5wjXR3BIKBf+3weNgcTEHrA72q6k0
yOJye/5hleMZ1dDy/4jZ5TDqPyt0/gSma+mmrTO/pfL9V1+J+ZA9IA4ltKj2fpGUk9zKBxlcJz9a
dGOPrfqYVjb+YWbPcaQtRzdXx8exKEZfhkiwAIUNxoFvC5LBMOlp61Rjql6KJolIyoosolFw3ozE
DfVkjiyE5Mx2fDOtDbYbNNx5pTMml36srdlr5tHrApjlTrZ+Hct5XdGx3eW1VzA2xHNK4RKYyUIm
hNvEwUTXhpyAsG5IJyUdmIhSfWxCBmDqPi7ctQzm9LXHV/qgIFJ97NsmOxLj0hJzM/X/j92cC/df
nTqLwFqHpq+j6QZDuH/3fpGsAn6LG2vfEm7h6uubl0QAwrfmpdSbE/OpHLLFQzRAgNtJWkgNL/pI
3Nm4r7XEeCWvZnGZW0mfmOmpIDa2Rk2pxoeoL7rX0bLN09/Xk17ZLwNGr41iBomBuE7dyM/ECGCu
J8Xp1FkEHtjiadgCF428SBiAW9Ml0Z3xOZ/o5jZl2RzsgmRwm4A+4Mwgd7CO4lSgPX7LL5EH8QiC
0MPzGCZmVhxay+zDeqNNZ1jOrnrVon0mzU7pW3FKjJR+WmNvQhf9Xn5XxRzygJgH/fT11MavCNwS
w/MwPzr4IKnoOCK35ilprPpm8gTygO3KkDr/v2L/kjAhJly9d+W47wYULrSgBb2Bpjl3xLngajUd
WILTdtZYLa5FuoFHWaWhkwIMIxYShAtiYJw+t8KKMXLwFV+NHDe9GOjMtp4NKowNS0rS4xf5m7RS
kerRbZFGn3L+MBbeNRrm7lR2zqcsyOTn/3mWFaZLvREZh86O9fvFjid/2NJCopbMzklb0vtu0vV7
q/VGn3tUhLELtGTqqvxAUq7zoiQpnmWhfdgWWctmq1JExI76MSfEoA/x+2aZguE3wa+Me7JkNqy3
F9GxTzq9uVsWZAbYfrPAEd3VSK3mw4Lvg20S6ZT82lQz6VORftxm9gk72XKOSM0MpcpnLgsaR6J8
Aazz2K0FTQ6jzD+66VWO9msv1vfRPOVHZVXly7jB0xMYimlnu4LTmemInRz1aWON07UwCL1G0/DM
Sf+AanN8+9/7iOHq/565oy4yiG/HrW2wGP0XU6eDv9wPgxKfOluxdtrceM9V5Ln7oSXikR/Ae06d
zju1oFAC+VmEMAuhYtF3+UmUmfZDs2lWtv9SPnTImdaF3GyLELxQvrQiY14aGwLC9g86Hl1dm1iR
s/wkCSTMFAhwOsjP/v3u8rO9IOXdHBnMDi4X5DoNHszcfHosCKWbtepJPrR2zvFBKR3oXLyWzToV
SiyOcOvqr6/QYRMEGBT//FeCPsQlb6P3v//GxKoMVJIeCsOd+smJp+zc5lS08ktmaEwtLO47Z7Cf
Ur3Jb2WpZCple2pUui9fIYKDMJ/QtNshKTfmbiwV7WhlnnMzJZWOTYeP5u01aOVbEoKhHbfJmt1r
mDc1xg5XfFj2ISHpJBgaI3lKBoCtY+QKRq1qyZqtgoSNVFKdsI6RkKi0+onhRvfQAAUc6b2ciEKc
bz1+Nh+iM9OF7WlE8TKyeL6b03fLiabvGBCoWklXgM3eLmekMq/EmHU3KnlJD3IO0unduVTvpcyH
jIvIVzvXumHhOzY2WZDEvGlvnTK9yGAC1SCsfqwXgsJhRhUcSv06SoxAsYyNE1aAOSZqo961CkMj
V3j1QXY5yh6ACptidFk80jA2rutaeOeBo+c3dSQEzWGRgZE6enusRcq+KCv0Se7ZddLMPeClTkOA
A7jTne61sicqUc6QSlxF//kRwpb/eu0/vq6r/KGr+2faDhyySr50woaLHHkmEdtObzq7y0PZGymg
921UtwnrouXddYgQ8lscTBZROfPxizmlZROXcl3RQEEcT4pfNjwgfBpvge39UY7rgpK5sO332nHL
UGbikS9/UtSJP2q1NKcI2FFLF0ChQgbPJTSYt7XRNG8G8R6cUd83bVGW1M+tcAExM2UPUxSHj9JH
XbvRO+9vdCNfMtdgURLt1LkDKvTtLDzFi3Ja0bN99W+YPSunCn0mvdn2Z51rvY46jKID12iEkzu1
7v9+hN7MCftGHc/SPGINSo6CeTHOBAp/5esqy6pearpcNKoMwdGd7qt8zUm6fVeq3zuA6VSLjvcB
hW20VLwZmeedAHLjRd0espgxL4HELOoAhtt0WW7kR38f1NaZT4rbf33F39ftgBtEuXAo0sMeb3bw
tyQDwKSG45rFoWstzl3vifDvIZpMUDWMMYMz80IZiiWVvsqaJuK+r+tPSejyhiw5JdukollQxROT
63JRq+JgNW4H+ndpPpiaFlwmcwSJ0e3fcr36el1gid8xTwq1EUmfGr1pntM9yyfFTMpqXNwNSEep
7sjsUublUKeUL39vQ2Mk7UW+lvfOeCTfqtlLNgZqiRhcRcPmtt3hc9N+jF6J3SvT+tKvhZJzBLSL
V8dLH1ZNFB+CRD2L8ShzX27Hdes4DSVJNEPSu0S0zLh9tmfbg1hqK1C8+POrL6xEDJ+HeDH9r2s+
t5hlOfGiPSqV/XsFB/4jX+BNLlGmPMiEgTKBHY5qlD7vdi1nynpEkz7cfHnB4EmQJ7yQa5Z2Vy2K
3shkHO6gqCGnAP2VFzmBaFnfHoyMxs24vb1CV8+wwavnuVPFba48TWUmyEqzyzZQ2ucEXyayPHUL
rJr4Tcw45LZRwdlzyddJ+uc2kHdAMdtvdG7CWsbYSNtAznzQoeoiL3pzEpjKHmKIc4sjS+wrl8xY
wIx/fpUFdgaV2llCUeg2RuGK2y0Ey1Idp8KefDsX1r5sHGhxphi2XDiHgtM45MhHf28fJKn99YGS
/PlAfiqZlFBnatZOn+botRfZh5Hy13zInVMxCoQZbdnuzNHOAl0lAMen48Dqqo/kmVdOHzIlmU7W
ZtjKyuR+aBP3IbL1iKo9BUw67/rGdu+kOAsxvjiDsYw3TRUCRPpFrRGTfvfPyM5rovb8dUHh8bjG
AqB4BSzjWCAZCmQ2GLOY+KlU0BAp8OuMeZI8K8SSse2e5tE7T2oZNK111Zwy/7M+jkxAfaJTaGJz
f/saKkpUcVn6xGbZwULpP1AIcovJz1qqruyM0jabH5JMJJc0uy02h4Lp+H+5EdGwHWUyjHyzM38X
hu7d65SH90LP9Ru7hLoon/3zujdZGG+UqA2MVt/Ld0zNXeSpm6hOPvV0E8NhVFh3fVzZO5RFxWEA
WL1Ba/KYmHjwXcjT5FMYG8e6AiEgP1u6axYwjSKYxsoP8neb9aq4zmuyi2YgS0STEVKlDxy8COr6
5XS7ZpP+TRuNr9FsWDmV8V5krXFKuzSQV6RtMv0c+4o5MAz7R/vOGPToQX5c9bUJkQmtnGolSCU9
/JGwsRSNRIP1rA7DT7MqkpMUu9keewpD4egG8U9NEySnmcn/WmeflvPAjzeT+Wm4PnrxBCYKjs02
6lH1pulXlMOwPW0yL9klI1kT2ejey6+QL0kdklMYf/4DOx3WSzdpwCDoUha7TkgYdNPekRy7HhcS
rmSd0S8zYq7J7ndyDWxKNTm3YI79WNHX57JWKbpycdt6NUxG3dDVoywdGt1ob+PoOsaYHXswBtBT
MT6dCN0Wm7HFCgHUN98LBoGmK3AWOwQXoGlgHW5Gm8rUeuk5adyR4Vz5ojBiSLex95SjUCmThimV
21oXpRr9ThPKNyvPo7CZl+H8hSr8amZXkfnW1e0JunnzIDus2zNjBpFQGI11ai3Y3LaL4MLqYZwJ
o0ApyRlS84l2aTEKkcJQZfZuzArt5AIbeTI78x3aQ/pjtFrwVbbiXGOtmlBepbCtAI7Nreq9NWAC
5JnPqcurhtse/0r7m4zGZq+tbXsa6lI8z27MwT1Nf4iFI+Ig2uE6ozUKOf+LA1TRgDciucPDWH2J
1fqKDD+xWvxMVvcVEI93w4+dTP3R1AmnOEre6+h4bwkZGIcUXkYwbcnkeQZduuqIF4m8xEElUrPV
p2bu27U6/lTjgk5tDK27RDRVu2v3PRoWx0/WRn8SU2HucgVNoyVWxZdLniY5xSoY7HCaQYe7iq4H
yRaj6sADlug4+fpMOPS5SlKHjdnu92YOGcLzSvuBc/fgNywzQzc/Sx2efJC6iTTxbkel0W4SMyKc
LF9RkRYMvx01Mx4WtyFU2SafYG4XQPDTsOuwhUbgexLvbM3NyxcP1iy79ZwrjDDqPMlB6ZDzYfVa
9uh2W+Lqxg+CHCmL8iTP6nsVybDcsnWm4RAC6Q1+FeUm7BFD2uiWhEtvMrMoKNMeG7skbrqpdyuN
qFJIs/TYQevF6c/KTDzVSs6lpfTWk9L2nM2NPDuwi1pPySKA9gr9GLX9vfSqKlm1QzesfOs0TQmY
FUVstel1xTm3m7c4BG62/hQLEg7kR3CGKpbtLRzNEz++Bgceoqgmmv1WIb40Tb38vnWUFZcbSvWv
31hwqrjN4j5+Qk8RWqlQ7mqVPx+2hIpEj1nc/+sjxoSQZ+FlbGTkGztifIrPlN5GGXuDXwidWOzN
2oOQLLsVZnbv0QSWFxy4MHs/TEjVc330Xmqw0huAiGJ1+i1JRLSJf8f5wivAzCeG4rvGWjQCJwl8
lr/PYMR3rl6YgZYMw8kcuv4RhSoNXS/qrl/Wki4CBmo6JPeOhTp/oqQSQst+pgvjnghB7RXvScFq
gAICw5b7ouvaa9dS2dMnc8dHJ2OWNKra+mBvaP6NjMrWChNSm0hoj83kuCHN3BNWA99oMEcg0blL
s/7PwzoZyx2hoXdrnlVn+Xr8zycXvVPPlfa97c2DHAOZwugvyCNaX4ubOzleMvqZM7huTI9DnkJM
stv4nG/HxAH+/sGscXnKQqCnSRVn/EwSoirZqfJBJVkkGLIBHWIONJEpygvuYJT/+vCdQ1JOl4gw
4WXTe0N2qgYsM4mjf45eVQH7r91bVPzrCRgILtltkbCaGWw183d/Xjttb9qV+cJpIpCtDk6FKsRI
45EJyafkecqHpFWbO6fAGLstUpPmIPNwSGX1EX2B4HWqLcWxnu51Eqlv4L9y3+KkCYY4KgKxJjm6
X9c6jpGRXNoCw4CnK91JTYu7dAPGyl+zFDYrVoUY0lYVxNr6sN5naqve5IjzdzTCXxGv2JzyWPq0
9klqrKwB/2JeOOOdV9bLXhVEYQ76E8iDjgQwoV2HVaseFlCw8mplYuMeugxfyGy2MUbpNLsgAcUF
y1vfLpoHlo+AMrt6nzXiqhnBTMEYR+pDRkgDrfZ41zI6PxjcJS+RStjq13sQxeN5oEYL5eIgH0Sl
UbR30aG2XZwRpoqLt8hfywg9lqrhlPESheSuhM7IOHuRL9RI3w/CuOil6QRTnu/StVb9plI8KLoD
uxYFrV9N9r2Z//CGHnFdbOm71Hv0xrV+ZDh7tCkF+qp+SjXvQiPsYXaEHqBytIO5Wx9nh/EeyJSw
LZubrla5NGKytjRy1JTRXnbGxJ40zCtajwupyUooUpD2k9DOM6KAoo/wuQ+GB9LHDC0DfkaGnQov
mbfXIn7inMCxgJkqJXE0PIFgmYmNxjm99Per7jmhk7X5Xk04V+X6cUm1DSFDXE6P/I0Ob45sx51D
le9ymXO+r1vmew+LPFT7UEsaD9cJGvJIRRk+DVaQ98qbVnsPeVHlTGZzB7YQbUc1rn7WFniaYaGP
n3hHDl5Y99sMW2Nq0INZULZX6Mm7ZHmywCsevLK/IKLV9xwxzpNpzCcLCEMjKrISKvRo6GkekpxR
fF8bZQAeJw5mj5M2N/NzuabER9RwTqF9+fm3Qf+GvrkSWb7XqznAnH3BjZiGGF9QjZKm42vkw5FT
gpRNQ8gGXdEp1bft/VK56300NamfqAvnLrotFoXZrgRpF3b0MU4OgMOQuNUHqy1uTXUY99BwnhdH
FTuvbreN55N4yiQ0mNTa1addsYOvEF8jNopxdojNdNsz4SHf3Na+6zoTl3rFn7q8WIZS4htUVnDl
03faZj4ASiB8pdPuF4tpcLHoMzsVGJZ0ca50Az6nvkIa6VybzloRD8c3uDr0Xc5UFq3SOPnwe6+I
KXEreMqtGJcT3iuGrY2mBusyvo0clAFSO2dVlL8swa0+GUao2eaPoRJPaVJZSBm1fblGz/AnRGi6
2w9lENGOvBB/aqXsTSZpldCChYVe0YzYH2vMi00ESV8QOIfA69Tcdg17WQazmMM/uBsKzWr2vMAh
zN2HpKX5rqlFgeK2T0U+p3cDS1qXcm7qieUg0QZppoJlKWF43S2chgwMMpr5Uo2tweyVPBOQNTkB
hdhMHE4XvlknH5ZimhfXCKDHOL66VCV/1Ih7V0s/RU2QUk78TSTScldoDO6T7snVO0JIh9LcsRy/
4Xb8IK4TmFxLfwC98s5MczfMaozcLv8mCsjhm1F4QZzQIhjTjTXUjveaRSHQg8epjKW6dbvsPUJm
SZT6EthpsyDK37qIn+ibk2BNF36PNkVKrr3PqXkZ1vYXlcyIyDV+MO2RX8Sh96WTo9iJpkDGRgxj
VMMaIl5zOPeVdaO6CwjPFhnwQvNRJ6kkWYtkVziErev2pZ8oquZF+aU1qwioga4WgJK71B7uXI8O
X2LVD9gajZAOKbnX0/qz79WffcOfeiTSxyeT+hQ3Oug8pgnz1F8X5BNhGSUq5vf63Kv5KwszwcjD
QkIlrY7S3bnDRAVTR9+8skMkTlK4D2Vh5Vou4rDPq343qSlHERtuNKUWluC3jO4FqVUGBa11yER7
7zjFg6LpH4q9RhwH01eMqU6I98nzAY87+6xkrjouBuahIsPelh3swaXk6hQiLhWSTu3qBR9jDuqC
kRKMF1fzrAOywddKcDaBNxvESvyzRLnFQXafIsSYSvN2+//Q4kyO9Op9set7c1CywObegDfRQTXG
c6GL5oBM7iD6Lr8Y8XsfObuVgK5gbWovqKH+lR6NJmfgdEXq+U1dmWyGyCJ8K+XncJing1q89/ru
HWBIF7ZKftcgVwxQpJja+uKigE6aX8awjgctVQg5SABCDvX8y42NNFy7a5JY33ln21zUr+saXRgk
B445lTtVydlY+qeoz5/4W0LiTSKG9vE6s92U33tN530akVLRWy+Sh4lvMMzaA7HvsM7T4oQze9l1
ffJRCSjss2p8mNZCIGEUvfexIw6CMLxAMWj3dXkRGtao3jYE6NmmytqDNhSc2mD7WFNIt+a441cu
XQTFceNQSY0JRa5rIl1FHIHuhJSFPTYglbzkho4CsJu8JXTd9qan3Lxtp2zce5H2aghEeiWVUmhE
Gt7VRdmrdprvUZeNhEXhA82r5KYAdTcpVhGSDcskpLkKM9KRLXROUCjwe0p4RSJrf6PgflgLGvkj
UgkbsfqY1KFl27d2NzzUuXXMNGDkTm2/E4Uy0oL9rinEaIlpqJlAp0xqzASrpfKsZ/q7KhIgAHhl
O80iUqP1mEZGzrO2NkywQZxTEEznYaQaXziEj82CQo73zTeG6SOJxG6x1Jh6jIw2RivpuY7EE8a/
yEVWl9I79EWenyMm7OiKi19EbTxWqjntmEiYfqGOGoM9gzGrvcaBaTR4pEbQVfYVV17MAsRfCyKA
0mtq6PZ1cYus4MT5Nb7pOqGHWIN18L3KJ2D5x3LVr5NKmh0zstdBwQ51R0v1s66MK0i/5Vbw9yu9
7jsp9Vw7pth1YAhwfb5CdTroC/lEeBMZ060ucAiaiEAVP2JdvWmbocD2yVl51l22hebikuq8ag5M
Y85yk6WyCc5AeGAHqgiUgMMtAAAs1tcNndllF7fmfhdR3vlWEyehY7kfVZY5YYm1nlXRfbbz6MFR
6VxrNcMgg4Mg6Iwy6OJrPjAHyzOyqVDPoveEhjZyWKNEjgP2kyPlkwPipH3YoD1hO8xRQP2COyV9
GtKoYoxfdf60KogJSNyE3T9f4+ajqaYahE6O/HQGoy2wHDlkhAZmrCH0igX36TAtuzgr8CuW7KwF
sh/PBBWU6ettKcqPcgAdAQamLjv3gWzLVvuIo7JlqE6R2BCzji9hl4+3kw54SHU5yWcY7wylHY8Z
ERokBOTUH9O7MWW5b+Wpc5vP3bWZBzf09OGV5tUYrnNGY6OKsXN1ak15T2kfk+TiL61rhPTcz7mD
Nrha49Q37Mnb0Q7Mg15Jiz358jsFOOnORV0YqA6JKozNCxAwDCybqt5PUQ+6VZQw6TzwVoSw/Ohp
yTHlAJRsK/W3mDdYU8SzmcKiV3tMG/ZW4kRReVBNi6OkkRi7PKl9+M4gvUbjPWXcbZZc+gbJUM9z
MHWLvXMI2GDlii+E7VALCON3Wnqgh1uLHY6O5MxEIZzM9VzQqaQWpy9v9fzla97CxhBYRciWUrGF
1+zBXD7ddJqSXe5kV+bK3WmcxF60WU3R3PX3s1mgFOENFybJpSYiaUdQq+lVymhqWQIinF9R4lxi
h9CLaeFuH3X72+jGZ4Wu+yXz0l8ca+JLsgrB5J13zhvMJ4RWz16ykT1/zHUOg9RWstDEWA2eCLpN
B8mKed5tX1fszH0RIswlimI1UtS8eu23seJxjw9vI9U4/D2M/hj/A8f9VbEfFlWa+a1OFt1sMqFv
+pLyKEGkTSCnP+UAMmPzBJ3i1rSZN+Ucvfw5dzFezU3YD2y0mtB7ll2yEdSSkrhwnlsTp4RbrgjC
DvLG7DIjDTJhkqjYJNeUYOA3uwiqzHkZCGmiC4cMrR5vt7tl5NfrCQhWOzUQSvwSl/V7tuT7mj9r
pvf8e5F2cBIXDwtJXJ6CHVbrkyskjTfT0ikXkGsE6mgtIQS0O44PjWXcKGNac15a8NQANslF+dPN
mFDpRfeTBoZ7Mxg/LYXwYQe4WEhn7YaCagoms7qDIEz8iYHsi8rD2guTDOpKu+NQDHhF7bTDxMhr
MnDsusQmBh6DH4hoLPGxj1DipjPtjhc95S6ek5+2V95CgGEql+JNH0j7w5x0q5AIj7pr8teJPwIT
+B+DA5sT+TJg1OWn2VSnjltho2nhreYWtvVb5npPVfHIVsAwgLLQM8i2GRmmqykcubosngxAm/E4
pD5GIGKMvem1oHdR1/vBPg6CHKVNma/QVIclbzq3q/esd6seYhEkfQoNLnKd64AadO4oHPqdlTov
tgppZyBot3NWj5gRqCO6ZYWsX1yN242sutNPsH5HfNBYZ/pxX9qpfnEGJpQiZkBUrlVQPCzWwcHl
/q0zkrOTrYCgqXl2BLu0uLLumrpRr2PLnNyqTjqzWAyzqIzR29qnnBP6o13Hu2XESL1ysFordhtc
KxpIJCgzHAM/+8gIRReB/+LMt7Sk/8U933tlnJE31RuW0Sev8Wz0uIwNl6kFwNcu3OX5CC/R7W+G
RHlbmG7CLqLtZ6jtRO1MalpZ1sbWTHLORleXeztNPuyJFpSNndojJ3WLbBe7XttEk2CnBKyJKI6Q
Q7ofXdW/Kx30OSHAbVvpS0ToeDAa/F6QRb/ZEI0REjQBzbg5nEWJ8bw2L8iv6aor6y1Yd8xOGGJ8
MNwZ7iMmn33E+j9F7l7paUbm3V0pYq5R9ZgvWbTrjQllS2Lgl3bJRCY+xtsBGEz2ecQxvKyGo1pE
mPHVJtp5lFwEdTDYUeEJj7k1BFrk6X4+GxxLWbw8C4Bt0TfvXVI1wIwm5sKMs45jNV/rNFr8fBnn
d6f5yULKJluyYHWczBx3VrizgUdMdjL58Uh6aZMwyx3zgjRw7PN87rkf+itME/PIhYCdkgJtdHd9
oV7zRCmph36268hc3euhUcQAudWSmyIj7yvrh8elytqzYrN9ovQmuqgJUi2db9Xk1Z0hjayGYDBM
vqJZ9sPZ2hISMegh8Vtxz+ZL99qL/FCpnA/zMgAppu5MdNikolNMlQVnS8d7IhRxPsWuBeCxdD/n
HAc/Ydr9gwvLxYxIm4yRMphmTZHbxxtFd4cBKF3GgL757K8tjomOq67grOHnCUKIbR8vl+jDSbeL
VrVU6LbDTVlVNLbtyPdYL1a2QcKsMfGDNmIC2aNTr22TAjR/8ADoG1a+t0oczwQZRfwbVBa2MvpG
ZzShV4AuHOPBO9GD6c+kgP7WSusshuH7PMSMTTn2BpUMFV41ssTIfwH1zXuiVsnJpNvtu0nmbLIE
v/Xa38TVf2qRQ6mqmVfkWUAtM3GZGpuB7dg4O8+DqstM2sSQqezibl3OYsO/DV73W0NojJD6lET9
G8Ggj62SdDusIteYn9NOZv2aNo3ua7VVBWnZfuYFp49ZU9G22dbeaPpsz2b7o2OYNqL059LHg0PH
h3bx76qbnJAyPg7stfmEt7FzEvshHtiJtmMwpv14Zw/aW5nSj4MX4oVDYV3sRX1ZMWtmxv8Rdqa7
jSNZt30iAsEhOPzVLEuyPKftP4TTlcl5noJ8+m+R6tvVlRfoBgqGKGdm2ZIYceKcvdd2H+3ASSgN
fUrgTHup0+5VRYWzFsb4blQNt4Rs7h0ihE5Ifm36tNNjPkanHiD9c4mGu6TJeiJBcOV6MqMWFM1d
50dofcJA4Sj2apbptEDCoN0DwyTEw4Y6g0ERiP8A68E858h7dgqoIfQiAu+rYNz7hn9SqnxMtdBC
IyFeekVkj8snfSU1lTJ+ZVwYJMB+I/lLG/K7tHuLvNgDtp/46xaggauZ/roK7HwTmxyh0a3wegzo
LpvK3DmQF1ZGvGnFcDf/61LJajfJO5Z78KwJDJ2kJxcbYOU61wBfNWy2st0Fqje3FXk0rvitYgrT
bEAm241uwiCdijUJa28HompVdepX0Tf5WisC0ptCpPhm6ABFnEIWI7rdm8akiERvZG3GBuU0tskJ
0+rEkcYbn5JYliQG9NZqiomQQ3r5SiLvN9J2qliCWfUW8R67BdaMs5/RgYy74I5jkLPFmYY+XAVf
KQq8tdHVfJz7aU+S3cr3hit3Ss3uiQUjkvpLG3HeATtj682rAat9rUGZwRJhvYYj8VxZLJ7yePoZ
9hM4sAxCWtyyVBsKd/fcjwGKthK9xvtPFqLmyBDpOUFoo0YbzOPU6Qj7y2o9TJcY4Rx4peuxjdl5
PBuJpa1eBtq4HEO+vb6UK+U1/UbWrkHMxI4ouW+CaVsO4I/0d5hiB/pez2x1qO20AZGu84PblcN4
kQ8kf4LulUEGJlteNtATYDrhMZyfvFViwyKmYiB3ivm0XpwYZU+UI9wYoJ7Ook/VicyHbYqr+GyJ
ADqC7xSrkfY7rDSiauJ7uhZgqKdpwodvH7NWvnvZ9BAngdiWnnmtJK0xVcebCbwNvTcPCJAKn9AA
nArTvaIkB9lqeF+20z03TvWQQiPVfIZ0ZlyItYWZmEXY24c662VfiG/CiDsENU4JyYZXGU7Tp4Jb
SSeArvAEirgbgIWlHLErDboVEVSr1Ak1fJn9M2mmzA8rwuFSammUT2TRmk28d9v4fbDHjOOIHFfg
HL7ipgM+0O2tGoYCQK812uG5a2L0KEOZCdgZ+oR0OKL9a9Zrmwg6Eo/LzVCVVzPnNODS1D3TfyfT
qka/Vtvlmjy7x8mc9DWt3mjlJZzjE++vMCYZXbG1mhG0lAlVrlv2KxG9Qk/favmsSWtmAHUevWZj
Sb6YL1dVTdElQRNufah+G7K0EkDetc27E3nRi66TFkC+zM4TCkdNQIXhUtWHeffalyaDiiAY0BhK
RNJJMuOx1z1Yd/jZHLlnedLE3glPbtpzDh6ivH2dHHOvlxVZNb3h0IIEWabqnxJLE/AlG5SMwunl
sIXrTmhtizj97BvtSyjvtUmJBDCGKlmlERajJgJS4/k4aDUZndwMhe0cCJmk467QUjxMci8nO7wP
dM51eknIfe+uAI90GL5r2lwDcXgdZhLyXdemwZm1Z06/1qlMV24eb4yqzbfm6FFb69YjMX/sGKQV
77Ih+kxr/6Ny2sfY4+AQFcbWid9G7JIrvC184KdwV7pdcO3zCkW/s9a4cbf0VHLoDBtlFMxghZ5c
kLuuRRO9ejUfapd46y0UdKKkZLGPLIJVgq4Cd6D9yiagM+VgHCOTtc+QydH18dFBcAu57RtrV2Yq
3IAToeAq7F94z8tDHQ1kY6JjAUM3a2rzQ0jmFbPf5nfmOquAqp8ooc2gk8AU++OOZuQvqYBCN359
9dVYnfQEVsCguQmNMFhZKUHxHoZd5TrjiR2skV66HRKSjFWY7JHNUUsYP5I6lSvCM+wNw701DMHy
YFZoXusAY6ZN9dDxq7aCXwzzXZ1i/fHyo0zcNzhpHBp1qEpOzow/kUiJPP89n8wPmAGoKjp37lO/
Jqkr1wKx/bokF+RQt4BpJ3WfzxBxu5f6Pq1+YWg95kN1kF2rPfnYdPe51eDL9Wm3YTokNGFrpq26
owr4CEYl1/gSUrJUSiRDvIf5RK+r1DB+SS4a+4sf92QXikg7xkOhp53YJtA8jF7Lr0qgePDZTh2n
L8/9LUr7UKPpzDvjr1a5ByD+dyliWWtUw92EABMGT7lxYyveGcScjNSmbm42vEhoKob0uzYA+CBC
9lZQg2n1pOPGgYG8TqISDISRb+q2+9VtoDr1+94h480t9Llgss9FXpw7d/gSSLqIAU9PXe5/wFcK
1hOJs5sptx4sHWloaBXTynfUFus7XOim+RnaBHGjbOSkV1rEein/MiU9K6LVoknWIia6D35rou0s
A3Is4jlCiXFGD1BwNQn/It3gB9txqKrffZ46mzyihVDm0xr2l07JU9Dl8KenKqGL0TVwJpRNlW5I
NFO2l6yqgL2srnvrobb9b5cxKJKQnvYJJ1m9wYrV2GF1LJnKoR5kOjKYolpb1E0UmuG3O2T9JogD
jVUOQHtjjV9JCMaj5dcaCGY3EXA4SflKRx70qksuw9DtEXpKlJ4IjqH5Q35Gs0Ytfo5i7xW7J8wJ
Xvau1uQB2RGT2IHKb/DzXXnKSaXad4gSsdf6LxnDKOJO+Mxy9t3juzl2DZ/irvML9KrtT+ESz0GL
6KNr+KjoRXCI+j5YFw2L5eQnDw56rTOtBU5HPdW3szVtkGqD5phbv9IvrGr5LoasMsLNZEQYkoZN
kRKkYs+Hdr4nPQ++Wf+IDrVfD2Nmbuwxfi+pLCP0EHc9qJepKFpCVZJTEqvTiCBG7GvM8zRwLVTf
RUJw0458sOfaIkVHYxu08fOuyqA925WyjtOAq0yix6bdT3MV59+qGqqd5xhvsgxeY7EmYm3YW7H5
y8rY8crx0LeKeO8hZAJAlEZp6qROI0mzDDh4iO6fcoA1M0vjiidqZBuLDiXdc3xdBpaoGZXR5Ckf
DjD0viReKJ2AyRRmdTIzI8bglK9tnXfHbDl39PRhFRyzg+/2DFUUIkdj6ImFRPYFKD9fGwWeV7d6
gw73q/xRhb2PUwtcTpkYzsqovBypep5fAqe+m2rhbNu5JBT5WW/o4GJ/BDtlIJqCsxygSESFyrG3
HAml8CSqBEj2u9a5AyzyntGFXxlooIXlfjvtvawj2IBu9WUp4xtZyA7I5LRSZbl3VWYfUsNngqvk
1oblsEFTuTds/0VvxoPfCmuH2SijZXDpAAHusClaK733j7UwPjWPoz+hAxiMJxpVg74WlXxNsno6
cc77Vikt94iEK2sEftNY2SZO+NE5N/LKpHgJQXnAJf+OO1Y4y6C8TzJYZxUt1Vzmn1UbcKxAe7yL
yu44dfdF8eQnSINFsKMFzqHnqjphbAmvcVdeK39owfi7qxhaxV4LWdvuz5ZHOSNLYvSqGAlmVr7W
nk+eUCU+sQ9TvRPMNB8j4WkPX5o0nu0RoxU5gIp3ElmL1zzX3EhUDgaVkpnCyO5+SXeXTm74ijdl
3RKCefCc8YdVobJsez6RpqJdodP/7EPP2wQ4Gzd9bJHMWa3C2nhnxvBV1FVN40TbInSwYO7CfBm7
cj6wXOo0f7UbdNneYG3RUCNPjT6LPPpOqnpPSdOuEbNOiFno/ytVjBvDfshtaW7C7HHIObsMmgnA
csxOZjFZiPHQh0WTDfgfKmcWM6Sp3T2S9myf2WLfYydD6svQnFYVs3uWIYuBXWuS2pfTfIS/kWwp
N1dRyE1hFdx1sc2v52UI0k3j1Lc0j42Uxbhlbh3RwqexWZezwn9HFsl09UyA6HEbniKAphnW8V1U
hH81TIlXXjwv8REv8kQrdfY2bwXiHDPSw5Ni2BEYTHZi3bjAl+jWGVGZbTGDQxnVaYn9lQ0lZ4rJ
etdqPk5E/ZoblIcOuzkFT5JvAsP41npCY9iqXwHHUP+2/MHKwFbIcZdQajLYSYJkcEeegBq8DyKg
8l0GO/3Bhay2KeY9JyrbnWNqX4ZTfHmG+Tu3vsyE/qYxkN7C4eLZRiajkefC/t8xFBf1qWaQs2oZ
/+w7u372PVEdK01sTfCAhzo4dWT3HtEI0ebUakkH3y34a/5fUaKYEzTBpRb3SlMdSXnOLJ3teX94
IaQNR2vM2pdWaNYu0jpuLX9LIM6Xzx25HRPraYpL/MtzOWbowTps3Bdg7EXl/mRabV8868tvLdLI
h+7Jjs1sV6LKh9DDgB5ov7BXhdlfU3/j2Q773+yoJ0OC46JZrDlgwl9zjXFvkRLtGMKHVNnItUUx
mExtuotlcUfj+bFqMcuno3gTnfYLLpi1qZJBsivT5PZxL65REjgbTdPONUr3mkwU2l0W4i1Vfxqm
2Z8Lx6qeq/sQM8ipduxsJXVCL2BSWnvZBvIBepgJwiXMP1w/eswRHf4uYsJrQlveM1xG/9+wIO3m
oxyb3fDTqdyNFRbkrinzuGRmD7DybsHZnsvNZFYxQ5EluUNHUUiBUSSbZHTfCXCr0FpyUpMMNroY
ZXa9KPyJetnlVWvj60/TJ71pN8iFSEuGUgr3zKy2maPl93FtnLom7Q4LwaML0ON5GiXj7XKGyZQZ
mmhILjAAHE0cipL026aE8fv3I9dPP2zRoIWY7Vl5PwX39I7uBR3lWXqKYiLw8vqkN8Z4SQMOHyEw
97XjjDuVw3Pr2/l2mamuo8rxGEZVcMt8cHGK2tKNkB/PVpSSKW2FY4VqyDAumoaSMRpKVBLKMA/W
GItLhuqw45lL7kZzrmJiMRpEAZrP1tLEvtIUM9EXOYwwkrbN91U5XOvSU5w70UY6hpvvetOqjymr
3MYxPLLx4GVdObeTOmYhBFtQGMs3COZOCaDKygeVjejgfQBjiZzuE+zInG5Tsb39f8D22xfgI9p2
0CEFjBPy3lsIApM34xRS3C2GzxFe2kvlQNieLcu0ufgF578ZM7DRYjciPseHje5qJAvNgo5gpnOl
zeu/Xt9I6495C/CJfuOvWT76iontdrWI0BdNut+nb1E11dSc0Nzy2FxxDpGfZai93f6Zgbyur8yc
toauTz/LWJorky3qmaTXGLeL2wAFbvITQsLtmDqnlFMTo8cMyVlJqWXjsNubXXNJLSHfTXQjCxQx
cXQ8aeHgnGsjM6+oojnzEsa3reIAYbYe/FV7pfOYKytmQQdHucBe5ue7xHwA7/EDo6YHJw23uOyH
dqdh6dky1TYIgKEGHszkI+90/apZ6bwFY5Dlzo3Z56fxIOd4hyWkYSp7xTR5vs78kpOmGfDB7GV/
bmnbAXYd6wfHbznTe9Gd39O7jNyy2C6UXiTw2T7Shscq7s6BMj4FVp/PyVL62g8Hue6quFgvVPTA
y7Jt2dc5aebYQyZLZJxXjR+lPXw0iyRfqIwZtRdOpwCeHr1RpKCmwb/kNNZdLvT4rPXIxfNEatub
wr/2vOlhopKAzs28xmSqZ5hO+loj0EWOHYmLGWfJHVtgRFqnezfOjpWMI4yODdrlpa92rUsS4eQk
+ZYxqn1grji+t3G8Dwl1a7QQE6VXFwxdGX1vYnvWikyUFloh/V2rmeYdzVNxQawbbqexlG+uQU2V
gQ8wI8u7RdcTXND78UO8APnEqM29frZCXwbjkUS9zZIiQbPmJITXnoxk8PZJXsx3sNIeCsmdrjWo
PxnKBRvBoIomdM6oW4hDPSIPU8Fc6QRDuO4rtFgUweU2dvBQmL2TbwZPuWu0w8G9DAkqQPHSbKCx
uSsmL/6mLMvhkBThF4sFjG4DqCMHDrQJM0VcauV6cMLsfvo3UzwbzV9QILIVpFlj40ZwnLs2etMM
E+cVXqa7sk7tne5N/Ush0N5K3+5evMXV1Q4wZys0hUy7DPMHnq9w1xKQto/mS9T08UpXTrJPhmk+
qAfcpmZ8NSIRP0xuQbhIhZwutGFA6qBXiMZBV3Rb48x/X6Oa4TcWAnQkMbTL8qXbRkFCKqarsqmr
8+2lH2pPnQySXqH2ZN+xVnJKYYQP6D9lJwe26i6+i6R180MwNL+XFcVJEDk7HncZHmixSnNR7G5U
dRdhy6Ud+u5uaIgoBJ2JWhBGsNRjXvGpa1/8/q3HmXG9vRRjxD/Zd8x7COAkVDTlUex469oN2kPL
OnIFvt9cS4tOkTmg2bk9h9Ftw0/p7QtFpF8GuPGKZsvcOkVFH11RwLQAEb7RP6xZ4+FNineHE38b
Q9gvZBv/5Vl/LeYhEkW+B9OoiCYb8+0QpxB1UDeuF+G2qeSHEdXk+aIvfe1C90MaZI21ns1JaomQ
sv0onsPiwEzMdyiQ80fVlOlTRhH94FTFV+u9NYGpPyyRp6ixN0gTteNt0QeOPj7SVx8yE23iZigM
G/9ii8qg1rP7MQxtYKVT9j2md2MkZhFJOx4XW1ObgwEv7emBtZydLdRc7djanApx2kxHL3AQ75RR
/8zn7obkc2cbYFEQIbt84lKBFmv0OXfvNDf46aX69GXW5bPh980L+gaJTVTK7fJ8dB+XZfsVY0zY
aqkxHouRYQ2m/PoIyI161yI03h3GhhmgLlL6RHDlZ+DbQrJZviCJAylmDgM9Bn3ProXWBq7IbS3k
dNc9CfcDqrF8TgOyovtgTClhX2DemV8uHQnyxXx1BiJOR5hC6LD4XRczU41oF/2bWsWhHu5ikUyf
GiIJB+ni9mavcFvdRN4e1/caneXQAkEwpP03wbnesRrJA0XQZT8CpE5oI8n0ZwEsr3H67nGIOnMV
WwA4S3aRM3RL+w3j3yruO/Xjti3IiG3MJ8ybXkvZ7OsMs4UK5TUyEpKfzD5/aPr+2woBaN+egqpD
qTJ1xtVD6rKFzKOT8jQ3Y4l+meYvPiRhCoPcuWt6Zs+Kfn+p6vZJmFrz1HnxuY3ZvpcrxRnwHNMr
yknvJhfcS6ro5xii4e8Qed8DX9IvSxoYPS58plO8L01ooQR7/CsNLNK05G3+m8sfWP5m7iEFC9th
NSgVPfWOdlmMp1pjiWOcMcxcIhJqNDob0pPuNVx3m5YzLajZmQVndEgvo6ic5/aA4nQD6qBDzXaY
QuPSzZ4qM+Gc40SzvnGs+wt+d7muR89+I4f2UOvpuWDteMJzWZN1P52XBdGpU+c41Fq2cWkHbKuO
JLOwRj7IDM2/Z33XniE0HGRZgo1r6uFgC7CqC+8R1jWhinUdXFzyaIn7y1+qlvl82mX1uSaU9iUd
m26b88HdmZ4g+pNX4BQxAgDy+8mAUT7T4ZTP5Ui1P8F+7+crwqcR0tATtSavQWlNhMoYXBYWI5Sg
hJ8VAlo4xyzqQnzkVZpuoGYM91ru3S3OosryX42+Fm+qk+Z2YpH2pf8VViXiv0I21wWzX8zcJM0k
u7RqyqucAxGMvCh/eJbztZD/q7fckv1vaeYvBrPuHxnn+o0wPUKcOXufpMjMrY6QmISx2eV3K97G
0H4AmRbd1/RKZzn69OLH7gjxz+9/ZhIYUxPiORtTaBpGWH/DGSd0UDJnh3eK1c3aTW053QCivbK7
VQi898KMBchXCvnAnIE6JiKB3eIZ/jvvPPfofaF0CO48Ohj4RKxhvUClSM6GxWZJBuhe7FgHuwS/
NW8jFk3vJqlvF8szeUJD8fZ7GA6Hg4VOaAV9vA0Ixdksl8sXITX9Dq/gABczUCe8sineu3NBqt55
cmPCPPrOi3bTUn2YYqAijdm3mHW+GwQHM4wr00tdlumZxt+HH9uf6t+2b2dMkgNQTYEOgEPn39/A
lZg0zLnLTn1XGIlRjcyr86CshNNLEG5V415vq66ZVijNiym+Dxrb2ti2bH5UbfgjaS3/V413Sio0
99AQJL3lquRtLLyjVWfpW+eBmJ6Bj8vzjuce0wkfDVMe+UzuDVO9gPbbUmUutaVN1tLETHeKiq+R
1XJtGX70QOyzftQlZUhB/MB67GYF3iS7YG+W0F1Kf3rxHCbZgyjEkTD7/tFr7d+daVPF29gKUDDl
w4nUgpD/qSbv3MlndjdfuqWFV2HsBky59LToHPYCw/UCPPVgtvwP3KtuiD/QR6yU3JnEKXmGMDky
/JGnNGCKJVbKxWeY9lm9Uh1gO62F6uaif9JDqh0t0a1dOI4aDIqaImv294S6fq5lA6gFfSymeiQj
VJDldtn3Ky/61+Wy8YMzp5e3BGWLwKXTaDnjarHDMZkGQ6L5aEpURNmfG6tlx7Z7TmLUO6IsvvIU
iVKKnZwKRXPPJfPaTVQE41OmkGUUaZAg1B7EC6PDFxGJ8CcpOHMLuVBXTBWjRkL4ko8MfZKYeQ+H
A77sD40Z5Kmb40/RojDoK/1orSwkWZ42d40WwoYhoUnE5DHCXAN3Dll8B2igY2QBDQYn3qKGqB/Z
gKu7LGl/B4FRXX2BiFoy4K1hA60TvSDld77sx2g8Qwr9vF2h/nw2w/GtmwQTXNJM99aU9S9WRrAJ
zF2LowGXcQyZtibXcb181xC1v8bSTeT7gPWVCC4burnpYGFT6Z4xln9oREKMhEmzM3fQFyzFb4c1
G+eXT5N0roVL+ix9nY03jF05RECupSp2uI+NOxtzozQ7PodsExcGxTN3fyJDeu4v6HrxNOiBep1v
m+UmYj1gdma6DPU14/jfCUHOn3wgXPaGpZuGbvDv6dL545PZlS2qXHbpXZbb7qaucZbPSC2mKHR8
B35Zmu3Wj0phyZufz2P5r+dzZsTbspD93rbxc7tGYB6XdNDMphKJzfBHY0TznTh/t7OiGsNncych
0L4rd9gvPkYgXIDOU87mRd34J7uLxaoGOPGNnWyzAGOUD3HE6qrPqguaNaAac596Kt9EMr7AUOof
lh4DVraL+Y8r5aMDUUvxmI9pTPYRxhL4qcXT8iiwsLhFCuotOvjiKZgfRS0Veeo5anM7704hKjVj
hH07L1tRB1PSSjhi0cUEG5xWD+0kvavK8bM5Tf+yfMlqtfGFJx77+SlrqnGYN1F+4vBW/Y8sH96g
PxYVqfPeudK1kRXgLBJ/ZPn0SBe7sbXj/Q1nQ6JJf16g+0mJoCdMh/fcQqUBohUhYkpKQe6x4ZWV
RgiAx4GkBWRpBQx0ix7hgCzvuqb0f6GRQQvPpnONLfmtKPzXo/S9rxJ89kIDGiL1FOVF8T7PtDY0
cB8p/NU1iMefy5ta5vJHWFv+C2h7OAmuLA6d5WYvYd//LLBIzJiS7IBi0bvqc4fdC3CH9XMmuhY1
pHxnA0NXjhnufpyH2hmT60uR+veJCygL5X16mhKzx/BG3yIOgytM/e0IQ/VCkHb/ksnEWJExbdA7
4DJslLVNORBvl0slwvZuovBYBXnP6H2547QQxDSF0Fmzol9Lf62fO23VVJAaM7Ab2qbYVt5MKGhD
Pb4vMxfLgIk8vdVowcPgSA5L4HmN0ItJbEvq+hxl58rsSNogXrrY+8pFqr7+/SCn2NXiUeyEJSzK
uDlhuI5ShZQ8eU6wf6wcpgM/p2x4wItbveqciA6pnbk7FbXTewWhTc+Y6SbtmJxtnPXbqeNoakW+
92r4LS1e7lXU9wgdpPfUhBLlj6TcKgn+2lrYv177ATczvIX2F3B8FJImOJiWsreQtXrE8JceurqI
jk1Gq+5/LDnun59bWwrHFkLaSHQN0p/5/n8kdrR13ZiaEMVexUocyjnDjRYcZ0tBtvdySVy5PNiO
BrmtMjpIgJwJGX1317oo0ruOuOtdMiR/mXUVbhejM3BlJH36IfMEoS9NwqBGU81jM9IA90YaG1Oa
5Bdbm2UpHbHDk9dvqyat3p3JDhgahJfQNSVKZAy7od8Yj4FyYJnOj4qoebTrAlW4EM1XrH7hjbA/
b8RiY8rtF2fMgI/See2sGjNZ154JsB1gpVnNRpmDOuL0sX6EqboXNv0FDd/nyhz9L7jRHAUGq97F
9Dv2IWx0jvVhfusoMCLBXpqLfSmaNYpL+9Ym1DQBnX2+zF1ZnUYspZvBMa6R8Iiea7PHv4mybqcR
fV0i2lye6yKh/Y930v0zTUwCgTEMx9AdwcsDs/Sf72RNi1/42E/3NwBs4ZLOuTiQEzFpdwXnF/Tg
bnMJStXvg2RoL4Ub/b9HBaVC8fr39/9+tPzJQMkn002Nt17RfdXoa+gdbtiyS/0LgMEeqQMJBgtA
OfX1dx2R8wYJUX1uguikB0n0s7RYrTW/V/d63JM5VjhqbaCmRqEvnnphBTvTCMIzCerFWcWdy0dJ
o7uWmdlmzEN1SXNzuOhQk/d2RsjQEZPyuGpHh2FvGqPdw33d9h2Ii1b/UjkNvJw+3SXVLfcokLQe
3NyvH0g+o5zgLrrQMntfyrokift1N1XpAX09K8vSvQ3nGmX5dpFlx9QwgqsW69jXjcI+aCXzwEmW
+iMzh/w0KAqCZj6pWpySa3dYLTm8LF9H0t3y9/9+vy4JOv9JQpWOhRDUwKQlgJZgKfrnu5xlFIYa
Uu09LhTkhHWGqXhu+QRR99RYTM5zIg2Zlivn0ooWd0QbV0ddGdOT7eEJtoFFenmsHaUxcQZnlmnd
OwMhD6BlUQYESJFwVj3hHjSeC6Ih5mV7Waxrlb46ZRETSDgv7MFd3Pf0rRnTX0PT+c3Bz3nKITLn
diPv8qCHujDrCeCb3eUufII/Hi3Y9DybsZJujfNqnizMFmICgnIo0kl2v2z0MvYjbhuCLpZmj42H
44D5gGEdfCs7v/qyb+7++yts2v/fVu5QfbEa0tmBkiz+jOWrK1GWzE+cPYyV4F4JiESIlNy3hfzb
p6XcVH3irmuyyu8jc18wLV91xDOhkzA6nUGhImtl7r60aRYTQm9E6pV6XTs0jua+TAWgpXm1qS0m
UDlJnaGHgWXBZ1loNPbjgGincDvEihi1Z0oWfVx5MKwAhBSSp52ZCxRrDmX1JiirgyHK7rQ0U4Jm
tk0hsQY2UpqEaEU6rxuvrGLZ2BlBqW87MRbbflTFJp1zGcjE9E/Lo7+/NC497N5CkTnYA/PQgK6z
sZyACcxKzv/xMOtQVXDnrxXchEcoI8k2kGLrty67szNajB4M+6+mS+7dhBJFlU6w5ZxBlrZXoLAr
ohgGPKb3puszPCmsElbu/wKiJ59ihioEfBXjNilKUPlLqvHYxMWhV/5EmxhP9YIYXy61mMtYb3xA
GUF1qOZGWpeOnEa6ztvGc3PNl2VyvkG2QMCmez9Np6tvp083UFlD3V96+VOAjQ14EaPsMfOYZdtG
zU+Qeh9+xMJHAwTPstVd9CqjnY1l6RIh4HiI8hGJKKK7z1Qh8IAfsv/jm0sd//ffGpgx2sgSHlNV
v1Gj+ff4y+MTauwaNVdsHIqkd07/+QhH0DQBokMiPZPn0qnUuWfhji9nOBZyhLO1UdC/0QJpHXTC
FvFJ9fZMViKlyoArdLTaJnie6vjtX0MFUT0vtQnBmF90pynCiUM7T4gPQEh6nOyWNxJRJjt4OKoL
5V4DIM9Vl8Jumn2AhfH2qBDpMcSmQ/u12csgVpgN4cmb8yM1P9eYw3mkV7xbPo5w3gxWqEqdGoW1
UerVHBmFXTs0y6eiGnkE8+SWDdeIwDtpnJ/JJpkPr7Erh0MUEEEdyJexn8RT5pNhBBItPwVgye45
2tcbPyudPVQub38OE2/4rNzK2Jo14Co7bq7Ll9ixP8uubefxIkPAHMpkMb0tCRzMRlFdu/KaYRV+
FCbj4Xl4WvzjKrar7rFOHJCjCpDOELxajtucIt8V62VfanoxrLVP1Ln5Ict7+joxBwSk+VyPswF+
yLJnZdJQ78hMRGe3CwfiTFI3LqAIANRn2zJp1Q7TMcHhsL29aRgaBEh03viFOl8T57LL65msOT9X
sOLM4k9Yj+302ksrfg4R1J7D8HdnSPN+WU4QRI6QcWdaoAj7jUf+2HZphPsxUWMYyN/MxLeOy/Ot
gSWrE9qwu8W1exjh68C4X66CzmV07WF8ybk1GGS68SXniOIsDWuJcf0Cv32Z/8Sj7+1syGcroyxc
HY63pe7iTq07/JrAI5zk2Zim7TR3S24HAT5B6m5sEW6NWhrcLfSaDGsDysv+cBuHGBlCSbyBzwLf
w2bK3Hi3vHAw2l5ux01GntjLgxrJqWiqi8aw0x+L/Fq05Lq5VSN2S5t9+aJ0DSoJMXmNbY9nav9q
tXwalhZCS2oHh57uuoTxLCeKitbOtq8Ni0CvrgTSOACNmqMiMAwz2dO6a6Xy5twPXsBpu6qpfQ2i
40RnYQUGALagdhb6Du19MCUl2iXWS2LS5ac5pwxwJGQzGPyPzv+gg8T9HPKCH5e9UqZElZhAUo6u
y4ojIpOz2tQTGIjG6DWo0GvHWO/Pmfv8N25IoHLeRBbxHU1c6leayMuPtPwMy5dET//nwXgOT/pH
weJaFv9ZjmUJThqu/c+CxQ8sEP9RrRGWGvnQ+sqvrhk66Ko+LFIK5e0QlMbnpJ6noLB2OqS4Q2KP
9s5g2rYv+0AHJk0MbJJ5b3C2rLtJDs3GHjr9Ix7J/hujlNffr08kwnQXF5EZXT//XiVKeRvDH7jl
M86Oo/LvtVG0B802/ROwDe00yA6o7Wil+9zs6Hda0JUKp0ofRlf7D9RP1CNgU4WAeK3VD9EgnPt0
dG1EZYpmA3vs/hajYZZTtbWTAJFDqRhfDmX1kQS/cjfVf8xqIdILHOBkaXNbA3VZiH3VS/eGybID
8RhIRVBf5LOBVZX+cAuniGPwE30wG8HA3t8ljXaBUENCh4lZa0g0eS9mvEOPIvSZuQYlm4wAnyuZ
vOl+/mik1NNhQQ5SJ4ts0+RNcZVagBpRdvGhUG70OGbZJ7ZYIhSNFD+FPnXvy8iv0Kfm4EYcZ5dL
yYwEvHjHW5iGP3COMk6P2tc0ta1LfWGKjoiAs0C+becG4tJFHKqiu7u1QW+/zFSihrqpATq7PZLn
8Em7JNtX87GzESy2qrrXB7eB96014F2TCZ18shoD6HzLCIsTmn3ED4m3LRzsw38v/f6PsvNactuK
sugXoQoXGa/MudnNzi8oBRs5Z3z9LFxqLFuekmsezALAlqUmgRvO2XttYcxVmr/frK7lUsCxVBOt
jWuazi8Z8VGmG+hxzOTos819oScw82Fj/1Ue5Uap3K/JI98FeOMEX0RnaS9k/9RHu3JmbSin9I3q
Iw5kYxGMzuke2EG/NyLAijJARN1xKyPpQq2vH8jXig+pHt5kC0yu5Iy5GeZCB+apwWOgdxPpTM6E
xX2m/rauisjPzYe1/VfcGoUj4RDOzl74EKDU2ExUQ1+q0fnm28gwACRjRORZCkcLy4IdXDwoSU+i
qJ/ldfLqMpQWYUt+k+u8GGDF49DdjvUw3Lq4Kh/7OniSnb2R4Kt9G4pHjfl8IVtooVEh6CFP9Ix4
ngfagNnweG+m6iGFt2LnTz0y/fmXHfoe8FyklOwtsktli/yk9Er7miElnLfmyGqtU5h3xgKE2ua+
mbkjIHuHXpMVC/dQltFFphDLPGLU4/WWWStepRpWyAoJATIEb9iIGJAJKgSkGUQqd1lH0MiEINyF
fLPw5uT2XA1BhsDf2lR2h2/cxyiLL36VlUFFFYkIRJny2jnjmzkZ2fJeJU9U+9O22/wKa68+1RmZ
QhIkGUazWZvnUAmbq670oEwmXFG5XgdfVTxX+dxMLcy83HaV9dmHbnHBmeyXTPXUWttzKx/CAZL4
EuYCtV+9a66TXuJ08Gx3p2WF82BYhlhqem3G59/f+/r/cevbZH+qQqWGib/1lwKmY1ShQtsuOTap
M3xD1YT1xKJ7LTgygp7v2+pBT/v6qyOc+CULEp2SPWrvqgIud/+2+1yYp8IAEEKDljuOo6Jufhzd
r83vZvLaP3/OZ4dF8gZKojSrKdTOMixkBPEprruH3/+qxr8aQDYEAKLXcdQwOEKB/ueUFKgdSaK6
04E6su19il7QkWqztMabg3wZ9hIUXQkiT+ckVYqdz2ak9ic1HxSykZy9otFYn+KWkF4agg+Ah6dD
y6xWhlSh5aXQh1vYTDyMUUc11EBJKWtMolNgpOdwoTIFGspMG61JhzyRtNafyj4G4lJV6lvn2VeH
oNSepLN3ZLHspuPsz9FpdpmVhc+//0DMX/sOrk3pz5jt1a4JufXXYU+YVuox8NH2rF2E825F+80n
3x1fyn4gf+kNL81nPbCOniWgjYNGpEmexhlgH5mVONiF+6ddiepRByQBj7jaSK0pTcEfWlN5lAKV
nuUq4Xq0bKtcm9Q5d/pIa6zqa4rQkzlcFSMer47WqdtmcrFpz9fGtpyOVaaae5Tl2gv3JYo9ebjz
sypH7Z4Hp66x6wc5pvrtOON89aMcXMmBpsYAuOnQEzdrzRtSdapvmAOit9Qe+jV7iT9//3E6/8fH
iUlTs4ROZRXr9i+VOFYjaNAJcTzcp1WjUb2VPop0ncWE0kpBhIiglBCWdMWGlkCurnRrSxBXQuJL
j7RucmZzYVLMXUflIYjzTYDO5RbNLxk+cGzEb4rlFqeCCJW8opSwECJSVtgA3ZWET3oZIBOh4qZQ
2vZQ2xiijVnuwM9706C+xRnpj602HKQOrergN4QfBfoO9LCUT8OgfhrCzHs06+h7hyh4w3Rgbvts
8E4NUKD7Ebhga2todYEekhYvQAw0/jM2vzIVvl/DFjvAvRO71axae8J9dclrO7Wz/NdoqK3QAz2W
nQe+cZiFu9CAlnHk5G92hr5YlGq1TefT0oBfjU/XRzrTZAsboBH6yXCFax2hG7FYt/lMdl75SvxL
7buUZHVYALLBjIgTsoccXH//RVNu+3W9YFv0l4UjdB1pJOLlf44kA86LXtHa4MgP5XsGwumpa4K1
asfupkeyusGMIduGldu/qIQxv9EVWNPuGN/qvoEaxwpdr1muziIRLN3prKBC4+kw3489kfb+PGeW
mkrrZcRwcy/tGqR0KJNFtE2pkeNoigfG5/S5H9X8aHfRU6F6twSOBoJZXmLqp2cPlDfYsppEwKbR
8i2kHWWjdVgKpd5KxmL6sXm8hwbSFp8BLoCr7k0kmhKKSzW3CgzkOfOD3tJiXDSIDT20AhsnKL74
SJChSXfe0ZsM72j42n5MamOHb0nsKyehKKlmPctNIndvYZRddQ95VzaYX3FbeIhiG+SYpkJtI9St
4SyyZCOf/tbQr61lDKch9L4DJMEcYSj8ju04PjasTTWPzJ5cYAyTOGDNmeqDLBZPeagcJ7iQnqmT
jKF2hILGilDWWXJI/FZ5CnIaEph7LjnGimc7cIOjqUEiCwvde6PouPTmig4VThpUGupmPEMk4NlZ
BkMrL1hycxvLFy9D3+aa1hHXLmsHvdjSV9iiZVjXmVo8goG4kJmnvE6pi1Qi0NDfaaH/JhQ12kJo
cKiYtcETIJov+TRsAkMfPxsFfkxDu2CkvPHaBBlAOcKh73exAj5tLe+MrHLM9USz8cOHQrdjFH+b
5o73FGFl+f3Nbvwr291V4X1ScSa4QNgsFP55r2tp6NA6hE9VDW7yHNJoCdsC4U8kynOSGtrn0PCb
ibaMb3nUBZtyYMAlFS/Y9INjr9HrzLlHHSLPIQWEiLTxail7vXC6B2/eGUt0dB2TlgyZKIDElB/y
Ajp/E5i22FC9Pv5oIVMtpd/9rFAw/CYPiBQBbJA8+UgQQXaK6IqmyKRBXGm7Zm6j6lb7jvKarjfQ
gMdgNPT/2uaav/bRXCZJJnHLNoSJLNad54S/9dGCROQTxXTn0NVM9ax1fGrGUfottbobya1QITIQ
o1VBMUwhmmCnGnl3wyrEwK7ud1Ln6rA7OrrhKxGFzQPgmpsRQF9I1SevENpz4g3oqjDGHDQjiB4K
oDWek/dfyMnKcJl8j1rKn8NU6ru21SV7/jmBL3RPzgGxrLKgb7/miJlPajY1m86AhycnzHzwyrXt
RukRlapsJpQx8DLLrft5s6avZNpDlY/12ss0fyNPzVJkywpa0M/xY6qUVW4Bm2fZ6zgLvrViA0h/
BJrBjpB6Nf7WYgBaKweDIYlxo9aJ+8z+H4olVYT7UTBfm/RhXPr+uOgGn3CYwfY396KaO/4ZkuhC
RWXW7oiesBV6+vUyhm169gOVMbJ1WVXfi4rg9ieoKfe/kcrTQoqB6TaXKAMDB0algwy5ir4YbG4J
6gFFOh/1YWl9tLgSdxMcwNNoJeL+oittsCITKNs7idFvm9G07/ntenxTOvwEzIb6MYvTEGZl1jwa
jR+uE69uFuCeOlgADpuToPFou9VuROfxf8XYJhWwZV0AJtPm/aPjA2UI4hddadIXZAxg7lrL4XBe
fwUu7OHg0uVgLgcPKoWdQL/McK/epmB8YQE7Lb2EPmThFxet8ZyPKMv6ZWba4PvEVBHf7okDjpfz
BDlSNB0Yj4mN9Um+5M6oYmPWPuW9UY1hex6Bq/rVXPNA8/cA/gQuzJxI+/sBxvzXAMOoogMRch0C
qrlDfqkUpZ7tewQtKQfXCWg+oJ2s6bl+mw90T7sfmFGVvhlt8cUxEGEGorvQnZv2GLSMpSGC5GRm
dPhmQ1KZFdU+CrAb6KZ6cgySua1Z5jMWRbvD0f3HfVdJrufaVLvqsfJ1/8ymmoJRiPHNbKub/CqU
YqYphtWtskmendv1i6YYX3stGr5W/3sAw/oVbhD4B7x+i/sydJ65KWBsEruvT/KSfJEL1ZLrRkF1
0HEj/z8awabzr/0NOWAEJrouSxJ2ONYvVQwofEiMYzs5RtWw+RH1U6NeQ9Aj01LuSnQf+trCbc0i
J8Z5CjcDbvuTUbrasQleZDV5DCD4VKAA0FFkymNg12C0Q8ToJB896lPvPWZTK3awyUFJz9fkCwW/
cEFkwKEijoiegaUfAYCb6zLNB8a26mSRjyKapniQuwl7jJ6n+axQ4Dblhu1iZpz1lqYWOQdPS+fi
enxyGj08sTGWkQVSG0iN/yMQNvF8cWGqj+mo4v/JbPMRFWe7w/RebrOEgSEfo2Pqp+VlwvCLF8WN
P4lw4j0gy5o2HmRegHyxmBkWURgZ0IdYj8U+whbVDH5IeH03WtkkaolsXwb6+D5MxRr9QvwyISUs
G2BWyVSq4HhZkzlq8aU2RfbUNFhGcqV5kSrdrIljMOsYAiwFXg4F/kXFUaNHHMWav6rk0fyuntpf
nTyo3ufL9x+Yf9QwamMVRXpJ4IC2ESJtv1Q2GUNZkuWPdEuVrd30eyMb22vZVZgdGS86L8VICWD2
GpTpJerS9vt8MAVRslVUHHBTl/M9d6ByZDmHfsSDg6DZ80LnbOuznk8Z27WV/akdlIpPB4J0t6SO
fI7CGsdl0TW7qgB3Cx+MNRNajSHWj+YEiYsyTgXxGfISrnyvXbHtOYJ2/WPyzHqV5vGf0Mf3dq98
yzRUJYkPf9u0P6cW+gkSSodFvwv6Ul8nRfplCuOIR3WlaAX5BZX2Cvt8H5VCx5yLK95H16h884Wg
atSTLplawfc2AglRxh5FudE98OgqTGgh4KxwE5Y6q4GB/2PhkmSrhduK3MeFHRkwzuHgLj3VX3de
u7WN1FoDnWsBqROMhPyKOSmNVzb1imZTYGriK09e+sa9hVl52MUAJsOOpWwdgaEjlRBHS7Z2oMUQ
4KCLctuAsy98HzMr3Qxl4u+L+xf6L+oqbquMdNiK+4B05ggozbZMYBIxAgG0Hk+J69cIhmv/CZqY
Z1Nsogo9Hsa0ePKy1N9g/jnVJCIuBj/X9qa5F07lnuxKBxI820ShpxwCpxsObZwNB+xuz9asB8Rt
2q2MHjEYePzAb6HgRNkArRlafMokDXx5X9T1e2kyNWrxdCpKLA6x2EWl8X0ywh49+qchrpgpwaFQ
2ID9dErtesF2td+OKGuR63GnR22zczx3iTcUU7Q93RI3Ar4RKLusE8YehasGfQKrLLjvlj65eRiz
kpUJmEORKd8rIa5A8BcjhuYH1WtZdFpHO4LppwI6YhvdsdqAz0amGJ+fP87qn6OrhIApq2htMfhv
2bmAga2gmCaAA50Bvq4zOCuh8NzSDTqPlnMze40VdUrl708VxaRHJTTstI9pjC3CSrCi4ghwDaKp
wPnXO2Qa6bPezDmebXBy1Oqt/0utInUrs2JXr5SdKFp7IyU0dTxeIFV9C3ExXGMHH0HhTPQCJrW7
RVl/YGdGWFIbN2sUefnFiRCr5yNLRrtriAB0m8fAy4vHpm9e3ay/JGLwDz8rLRNKuWNNyFysJsUl
mMf43pkJzQgu8/SSdWm2aqZ0yzsLZlxEUZ+pDr8xQdtL6rlN5pKoV17Cc9YYy47Nu8dXNvBxpTga
Itqw839jd0POvAjg2pPU85Tb7gVg7xLDS9RimhoRNJLRljFWOERehZ8Fbguht/uoOdV2sQ2KPwwd
HGBEBPqDau1qZ+cT0ttBwkzVzTDsO/zxif8+tdit/bPi3sBjJOF73zpAAnAMw43S3DPEGyeu1+xO
W9BaWnhAw5dWB4GemRjVpVCVhTW9EuyF0Ex9o876NWPgeXDiJyePx2PbkuKAsaJnWa48uU7mH73W
PAlPvdJl9rHHwtoWmbOxW/2kJwd1oLM85QMK0oH1VG+kf/gt6VauZwQPtE3Iuf7U+6a8Ag3GF7YH
49YvAhNBgRJktNCNuHurCGqeYGs8dZ63DJzU3Pqa2x3i7sMxgcC0jveM+DZdg3F9G0GJ+XVekprV
IRGEQJG00INLxz7y9Kn7MFDLbeUKHokpZ5JQSQCBTbrzNDM6YlxFUckwMhZ1sh8s5dhkJRRawN1O
SWqrH1T52RqNB8Bd3mOZgYKPv1EXGCncuGiobGNs1uwRhkVCysymTa60NvckaRj7RE+/xO5b42Fc
dozmG/pVEEpz1qxsk8P12DYO8zBxtH0bukdZIAIiDWKKWrZlxcFJ9ex3E/7OiwWncGE6QF70ILIO
ltlluyl2Wb4ZOZKOXsue0rzA8TPV6qJLhbu0Wt/dOLrBpt/s6Wib1bgxc1u/6ATmbmqDoCl5Tb7L
Nj9f3cvlvR49I6A9KUQ5H10rI+/E6olpZ3/IYrsOjQXiwv6tVkkFsEuxZVNUfNz/KKjqdidECYfV
N5kZUKRcRhBKLtXSHY75dCk33UaBRTvny92hBFhZRWHDHcK0pqkqpl/6Z2da39AuK9oATa2MGzd1
QBnU1K74ynQcMn79MGJQXpKuN21gENQPCumIO8+DzJz1Hq4Ia/AxEyWgtIZwBwSxOcvPPJ+tMvI0
jyGUQ9mBDGRa/dnoC+9Y5YDlNBz89y7c75ftQoZv/6NpJtCiqapl4mI0KXn+UgTTWAXjW6jpHGDK
XciwF8dpLMCQXb/MfTs43lV1cu0OYnVXM9y/Vo36UYwJmQUujLt+VBCNELGHx7u7dWpzyyZb2Zmm
VTKBUsCCpQQrCo7Nh1mbq5ai+utQiPN9u6rn30XwJBcvmKioxdRVfnRRbh1LgZUlTIH0esro3YDW
xNui0FzwFy6J93F7iIaRPRnZoiSxG8pzM/AQITb7EkDUQeY3Os96pE4bG40RKvgW04qP4qmoUaDL
/QS38ggpx/3W01uC89hNt0HFmZ4Dx7316Uo3y/JNsZG29akdnwPqWW9Tvg/KkkZy2NXXkVBxMtbT
b0lJ5yfuHD6fLnuMB1vdmGVrAQVjMdp7unPRJ2Ivhq1dGpRL/YiErWoieynLtprvlmepa6mSEmkJ
5DBZaCuYVTau7U0rNQ/KpYUz8Nz6DSblzqkfvRLk6BiyEc6EE3xtq3NBloibqCykgAlB8f8MSx5X
2c2FoBY/2O2LjaDn0sliGylrzRkzfvYwwMRMmsS8OVAonlKz20s77VjWIJfSwXhKkvwHn+D3t9+/
ZK9sctgBERKoz44e3BP/LLyobDJKXekA/0DBXQQx2/3GpzYqdzpR5gcMfO5Fr0b/1ITECMj1eRz4
L2HopTdGDxaOf11PuU7AbrgvaBBAzrYNGMF4dHS3Sw/Sbqm60bAzUsFkVyc3o4i/1BwsO7hSm1zW
PWK0QqdMVCQnunB3kyl9AjNVLcxxjD56I5ox0l75rA8Nrl7Oai3+cT2xC1C7TEiLJsyQ2grW1I0J
ZHw+xS+QbtHEXBBp6VclG/VrmZcwAwNolfJaPL9RKkz7AsxEoTYKS1VcXItCxV1UeMByxnhO3Ygw
XoKCQ/9ZTYiCSBBWXLSrJKt/pYR/JjFq+u6I4ZeDqZ3uVwQHto76dHRCZYUSo2IkaujjGk21U3xK
ML//ioX1rw2toVlYtjQxq0j475fSo94HLNUpbh4UZ+z32CaNY+JDupuXWsjRgH3j3dnIWuykWPHK
0f0fp7DnlANdk2yhtCzuG1ifc9OAE2RM9UvKJkKpz/cxgMARs4vebRwuW5QmnqCujcbfaMonPc6v
DnE+j5pepWArgr0SD/GzKPMDrUBjx/2BEMPCB+ihS3hBa1Qtqszrv7k96wPCV29Sfx1QnaakBMg2
NxC2Tvj+HkyTrPQ+q8VNn48GBXZ7ZWHlLXvrVXo/G5XU+KTIwEensyJ0vPu2BH28vZvpm3rWxUlx
HKFVb6OnNIsqr+vHeJz8azd9TxhFH/qQjHPCdEg91SxGUvKo/bNLEE9hljP1jGIFOK1DMvndkfic
+qGfG2ryiCSDg6Z3DH85WX8fAP3PGgjaVeYDo2mhhY10fvgmfuq0Y4/sabMnB81Kk/XPVr2c4fxw
/oUD+5ESPyP6P5fLiZzlwJSKBVmalI6VAPdnjMBkLvoTHOpvPO6/1b3sb5KmjmUpnfadkmwH3e9v
thvjtK1HKkHCSd7ZTWiUYY/TkGan0Vd5IoCYntOsUZ8qI3+mh2Z8+ANd2CLsdfYg+LvtcBiWbJe9
o3yBqQcs3YTd+PMaiHcMK5kGZ7QiiwOYL7qv0R2JW6snKlEt4OJKa8K7e2noTTpcQrtrmmu4iOwl
MReLPj6HKVg4BU4M4jTmjCShbl7EL2Js/shz3fqeVfZaasN+/0xJX8c/Jm2DXC4qbWiyXOQuv/bA
x7DCf8a8fii79CQ1K6beE71ERYHeGo9Ii1R8A/r/x6kfw1okGL7XG/uYu86uF0oXrP86LSk8+5am
LrKUKKvIbuxzML/II1pXNjMXQwoxHPLyhA0ZhCRwlymJn4iIZIVtRI8yZ1W+QGrTN2aAB0+eKkWk
/Ifiwfq13ugg8kHmLWwcMIZ1X9f8rWQvOrYi0JOzg+X1OZtaM3weDPj9elNfNamfvWtt80HYR5lw
DT89OCdmm+49G3Jz4pfre35km7Qm8BmUq6OEieCTGnE6QWGrySwXwB1OcrFAYYQfCeK5B0JAqNYw
m1eNEPuuot4tHaLytJlPAyrTS1UxkWnOSLiAWuyTPPJFGj7JqrcQwbUofOTMs2CUMTu+qnP4rZMQ
OCkNd1XbsVUNi/qEQZosXSvn74mxIBXDiMNuqr8TROXemHraXVqmRCr0oEB9G49xY2jBJcjbYSEx
Lxa2AX698b8sSOa/lCfIDnTddoWDK5d15C/lShsRoMjVanaC68c4oCkHmUJ7kUeOYtSXqbUjeCnC
fG5KE5dCopBXLQLrOWmCEaZiOK74IKznMmqy49gzHql5a1FBCLSHpEnP8o/a0UDauUxdv5Oy8sGP
tipA+B4oy3vZjnDkCowm8wve8v7MAjzZ9i7L+wJuCTx6nKTAa4+T2XrL3rfVD/xtzK4Tye1RX4lr
pfSEmwSF+EhCv4KlG2ibO/fBc8rurQdrL59pwI71Qi/D+qbn2bj6/z7ZmolPjU4l7QZ0PNovH2cf
YNLm9ssPRaBfo4CiimMK7c2vWuLVSrAw+WSHSzuNkkWQmvVOogPki6xRYkWDKeBTdKjs9vKzOCpz
VBGpNqCY0OBVvQFZVljKJmq7ERet8ZQrw3Sp6nB9X58GdgqGqdBRo5fONF1pyPfbYFKUVRVG+svP
U6n1qac6/4+OpUDTw+Lv76OcwzOOmwM/riaEicTln4vD2DZKSwcyso+GLjyQ3oWqYaIYBB0Igznd
t1mcBaqaF20Arn2/MzxIYeu+zcbDpKcRFodwfM808KwEH2pUDeGKO2bdb/AAVh/5AKd29i4ACQfu
5drdyWu1+OqWDWSjxLfeHfFAYNxw7KdFXZUZjnPP4VWDGH+UL/zDczyM3ndpn1OZWgqIFQ/SNcfE
Fe9E6cA8umuAC2mFCKwR98fgnqLZ/0+Yyp4xfKJnU0/LrnLGa85aapN4BcbYOFreB+sWMOlGns/x
lBuvrgkx6LOc5LkSSH/bREWAFkVRyL1jU600aBIi0Lq104cneUrMnb+dFNIpigIpeFEZ5YFiKThY
byCmKvAJI1VpZE1q8WGlIOCnxjNPmYdk8G4mcLyc7AbRhl/Iq2KZG8ML88cWqmJ0uDsXusGcSGfE
sok8J9/ELbUePJUDEdZcI2YAjbNHvvVkifGa6A77YYOarNFV0V5ueapAbc62oj7CjKKAV5riH+9C
mzqbmQV5QamcKwC38aArlrOuI1EcnRBi1FlzyV5KjSDbTzT1tswH7lOZkP9RlI32ev9Fomn4DIYm
3U2pgN0VixTPhmGsp6oGShr3RzuYquPPRZRcScnreVLfV1jykkcT6G4DThziAcj4q9cY3OHYC3N2
uKGfWVGLCbfOZP9ZFYn3HAoyVEVDUBHZQ+6l04fzXfrAQnULgxYClx3Zm5RDnk1uXU0Zb4YxOvtQ
bnWlOCL1sx83u0q9QcU6/uS4+Jhk1rVpPIxRMnxrk9lpOTJOLiBGHZoEK6fiiPbR6N32nPc6fs4g
nT7lG+hkg4NeGsMVGbJ9cst+3EJ577nbtVnxOXPlEFLSzkF1L0PtI1qaG0NJEQkOmLqHGIBZaJjb
KiJi734zpNQbFtQJJ7LEa38dDp7tLAyzNx8UG6qS/4ztyuyegmBB3RPnDJTzRV6PUMFSiE1+S19i
R5kgvMnA5gaXJvWewNnJmzkNwfMHYXHsYmLHyCmgK0+g9a2ziZw0vdHa+k6D979OPPhcY7ahN+W9
6QCN2glUVKAaW79jy5wMynfKs/JJ7IhCIFsL84VK42mtFjj389R4l+HBVUtz09OKT3mGfFqjhB6b
KEQpEE9lk2zjwIRcrpSPfqFw65bpdFTb2N3DEm+XJuos7N3mRtiA2MIxyC9AFcDIuH8Uotnd/7F6
RfCg1/F3D4PVfLRY5+JBqU6+tKEhb1FX7exPkP+EULWKRStUmMRxRR85CuqNOUsk5Bvol9iizj+c
1A1Mv1mEbBbjSLZgNl4Ie2GTHQ7Vym3d4dJMXWqtVLuBoGFVMBIpdAp7Is2UJJmFF3bGnb3YVK8l
T96r1VsWUso/ihwzpmyyzy8EH9Nun1901EwnahC9m1aXiN9/FfX043Sknch4SdU58uQsZy6xLIBp
FCGf5jPZIZdnwOJWndFpL8LNVflez1iwDMPA23ZKW53kiybb37HbOJjhWGmjOLCy4k2EicmuFt1b
km1rLTKPo2t8yjWcNAoQyUcqc7vK06h5nujiLAddq59zjcXTNB8N8zX5rl8Uf8bsLh66UStvFY01
2Vf22rK8adTUTR+bEPuBqxy9WhWgN6bEfGsVnb4o5WjvjzbMayehUa9abbUVWfieWiPl8l5NMEYN
cbmVGppCq80jLdKzFNNkom7PCLFWcuiUL0qP9aopPWVNDSnco2B9ksOQfFHHhPDg0f7b8PREMSC7
tP6QX+bu0xZRB1Yjt/qiRXSn/vYJysNxVhHYfFeT4g7gXLi1yr188mtIM8f77NrMOzSpt65cHszQ
ix4bU9Vvqon2cJZh254gX4xe5inRfeWEaC1d+BNUgzHBqSTmzQmKhz80CIJnt5jOURIlZ1HQyK/7
HAqumBk6pf6WkNg45z2Up77RyjfbJh+A0VGfaqIPPAJS6pD4GtiB47vVwMdNO6M8udCumOHwPKYo
I9deEiR7TYmDc63VX3F1MnuHVv5czS1GCFM6tMVqOI12oK0dOMqP98hoRfGutRsql77x243ZNcrF
aSbcXJn6INPqQxoMRz8AtjEIsyc+CfrtNB8NAR5/eSSv+UP74108if56pgSvfv6wPBrC1FmGGMzA
eGPFdNTgvRkSYxdGebKRYFHw1Mshpf9016+DElYeqmIthwA5GOjp4D90pKN4BEJppXqWI8w0DzNB
auPxqwIUNZHY5e2cJvbXEd18uoB5B+O0HJo10GKnHLFpz39QUFnZ3OfKhDX9ThYcaqwsZ8Sa5Cci
ylvidA53ZRr+wQdbP4X24D/myvcsKKdkqReZta1HAO0TBSq/R5m4ymNl2yj+So59P/+NPnNoj3EN
jUyn0PkHEsPyfIbNutNHNQz3RVLpE2honaVrtC0y5YFS9oPnemAxLMW6V9+LvMu3EeYoOIs+RsH5
BTc6WRT2WJ9NariTnrzTmdWPXk1Aa+2p7TaeJodUIuopsQiDc1OAprQYA+UlOEyLu1stn8iY8Gk1
rVXkuA9Sigg/PzSi8CIdCtKrEFbtzk9r6NQxocX9WNyYcI40E8Z3lmFs0OcZVo31W2PpSr7G7vGq
8pgfiqiBkGLPme13YUsX9aQLqEF2F9bhZj34ZGOe7iODZx4dy+wfk6SndozUm09aXzDz0EovlC/y
Aw6dnjQapUbKBefuYn7VjFw7FsMsVS74hggoU49qN36R3x5+7eapgse6Gnlimdfb5qxGpDnNkste
S7QHY0JyXGf0Vu7/QohEyVn+TU5anYPSiQ5Bj9ungGCyMyLbPqVU/OQyyKmDraUHxSqcwu6dSRoR
1eDuGQp0NmfUXjIvYYayqo+uEgA/vAyTkOVujKYfXxM/eiiBhu6S3hd37qaHD0kt6ZTkDT2kTDXf
IynWy+sv5PmEh1LTxQaI0kJOLlHeiFvFWT3bQMMgEBjFADeBhdrHbiruheIxqp+8oCatYcby+YgB
GY9CFaGm8aS3Wg0XwlNMyjuh2a+sRrnx5IPCifznIiVSIie5gPtJqffyritK6xypbk1HLvxEN7rM
mRM+WZ9CF8nEdFQInwPmSj5bMb847ai+3U/9RH1zLIq7usc65l4F8Ie4X+lFOi4x82gfmUgf0szQ
/6zRopTjoH8Lioj+6zTmj0Iltjmjq947Tehsp8ZuGV2QGsQdNPYqg2zeKFNy8kQ17YqCDOUGXxD4
S5bo0heJ/ZxCqHGWBXgrT9Aw283pJ4GRJVV+0WkXr+4e1KZP/bUD5GrBhllscsV38xX1h2rd3TeP
SvGVRZ55cg0GA+kDzSsb4YASkS4F5XIqAnFErE5Vkw0fFDjdO8epFy993TDPXaZe5YbT1jr/kAKa
KFtW5qEO5rucPX8S/sTK8XIHrUVs2hZ+6iJW1T3k03cU3miSoBUDm6S2ONNiqd4oG6TBZIsK9S1V
AB3mik2y1XyHmLWOgzucPtsiRhGjVe5OiheVWt/QEJ3oKJE76DchUUJDmmzBedh06gxyW+ajPmxJ
V5IgCghckLDkRgxS0LnS8eb2IsFLqo/nEnPONFOqgIoZ1xaj3BqphnE06LE9QPV6vL8Lc7g9OEGt
tnf3mDt7xqKWNbNRgkE3wnY8dugSj4He0bkd7as8+3n95ylKL9itE8qYRkwWJW75KsuivqOTz4tF
ajTRW9ascoA88iPyTTQ2JJqN5Y+K6tiV6SbsGNbrUR8vDqlcuFsv8qW2aEmgQqGIHQmt2d7Po4Z2
OohQok3LW0mQ01GabJt5cerH+c3yR+uojKl1jfOdmhbGfsSizi3rjp9B6G2Kwqtf5XUDTduSWh+W
cFM5jIkyPtupdq5U86lCz77/eR9LkVkTD6ziFGuB+Sp+GMOu25PY7O9yZ0ofnQpVuLD75kvVe8s7
GnDK/CvkuLBe298Jtyyv3uxocWcfC2U7FRTO3mo7CAbz8r1INGbY+Uidp0wrQm4h38VO6O3pqQbW
ey7AmWu0bXCC9eQD5s6NrM97ZbL28qNKKjz7AO+EzojtriK49YLYKr/mhNxcq16945BGKZxDB8cy
H9nxDymqfGD/9hZY/mIlL6rVxHRZuC2kOjs/KzUMNnSrlMBGTNQswryDBKQksbk3mLkuEp/i13To
yb30z518HqcSqXU4DtMasdmC0LgO0qttNFuz3VsuKailO9r/Q9h5NbfNpN32F6EKsRu4ZU7KtGT5
BmU5IOeMX/8tND2v5nhOzVyYBYCUTJFAo/t59l77LtOcJ4Rl5VPEonas8+pLNDgvt6ZxPFrw9cd6
oM3hRmsloVTGHrX1+cTnMczkz11Rlscw8uSd4XWnWbj5SSL5oQCz/H+OXcg705XDapqqZ2gN7ebf
viU30BEqwL1evrPU7ydYRlpwseL2wbIcAGtD9aDGDD+gGkS3iBk/ivhijVxy34+yeuAGGK117FaH
epqMw7zMR1HT6LANEuN5GuAKF7FjnNQxkzDMe7qKF/WkE2XeOZmcH6YtaxwxcXOcpsK4DnnNJYMX
Zat2XVnHp1bPg7XaNXUZP4BswSlkGMxNyUjLBtaao+P87qmq4rRH5KEeatTwDn9YuBxxBye4i6Lx
3kIjFK8NTeBSyyp9t7kxGG/jeel/qU2i0AkcZeTwBVHrLll5N2peSsIGCbskCN7GUeT8TwX5gn8+
IbLlb9dFlpG0YM8BfGMdj+9iUgDY/q1sxLWmjzcPKz/zq9cGs2rUmfrXBuvh7Sd7iIxbZXp3KxCZ
jjt3e/XzapdJercnWas7A7UMaOH35xC78F2ExvPZqs38IsbpVYGscDcMuynGO3zTYau/zghf62nG
Y43dfKPuB5VjOndRXj9ogq5EFtUPt3NZndbqQSOH2q21r4Zh9Qf1M4aJRW2eut86Hco9Pt4FZplX
U7cRiR0fS98J98QZVa8VI0IBv2n1596XSnEOFwthQPTecdS190ymcNfUMSTJOCuH2dyyvqehRl33
mF5AuTdP9WJOBSCSP6UXta2OlhnCAQSByytyq936VhqRkeiyBObzFkbrnopmkBARTO01GtMrlTjx
0yOqKq71+QsRgJu5ZJLW69I/WPOiU6msm6I10YtgN1d5ACZ3GV3I6hZktjH1Up4KtVWFMJ7qNtg3
o99ANIGRYk519iPyog167frU9zVf4DJTIPvOXcSL9kp9C6Enayhr2XTWZdPtPdnWO3Wnr7j5l05G
/lNDM4TCJrfl3ozikwiyt7pnLaENb+UcZJcg9BBqL/Uuv+63BK6Xp36ON38NsWqwDZsOvXyTbkg0
rbelDRJnXFaBXYO3JZpJTRsBuRXuvS9aXPmYWVA3LZF7g8dEv7dIBmSJgvpNi1j7cxdePt0AJAP4
5YWqgYFVO7nu+FSTmHq5/QJKbMxpA+9Kzdi+g0j5y7YT/xDwIe0Jq3CeiKlQp9JI/ZUuemUj2MM9
V9lkenPAbpA25sNBK2rxKwxQxfxDMumcmRuyIvZqudMe1DmqZkKJ7ZPYkxDVQstH298KyCy489Pg
J/+rTU/r7D+r7YuzFvuLMD1hmX9V2wPPKd1osK0jLW7vI3nuCW9vpq69HyOuw94jicoiK2AlcBhk
dkTKbdAXW/p+8i5gSry4tPGUr0uzjSlIoX2M6pqBNBfTofA4bZG0Z0c9KO/Mvugf1SFqgeXOcKr3
hu7rSRtS97HvyacT8eR9oKH+qX4r2b0BzOpipzkQCQhxztaq5SlEb+xy3d6Opt5R9WirTTLQuje4
Zra5bN2NU8E1sxNZbtOMKXQtD6o52hpLbnqpkzCZO/Nj4pff+wo0txFZ8RoA5k/NFeEx1uFpManO
HovcPuhdF//mpsIGWZ5UpV00zk57yjVt3Gs5qzVVXgoL+13LBdCuZUpgFeNKunQmEhLXXhzPYoC2
QsKTdPx3eZhNV6AYV3fhE2o+Mq/WzgWXWYaJKgNEbssAQWdJvzEtifkdh7l4K+LCX4HjWiHNalBl
svK28758nNpsrdWTdgHhcrVC3fxid8lzp3nTg7cMvFVCRwHCzoLs4pZChdJ+aVtAlMU0/XKn5Jt6
w4NWyp1WVcO6LOS3iYTac0v4uFoZ0wQkeTRO6kUPzqKimL5pQLC2Q6bTbDLdraOETbJMmVUlu1t3
INW/a9Eo967IGUPBj27nDJKFkiRlNBrWuTqTRkL3nl1IXXFhFHelVn9VbLNqajwWTOSUuQp1BhoK
pS2cWPVsKn3r3vZzXIRaejFjorZ6zYClvNRA54LytB8STdvYw7vouEuwwiT4tB08uS1g1hFjsEDp
9mFs/lK01YKp8pPuYPUX4Xvv1DZVZQoeNYE9BIL5PyL6zFaeaPf03vltqZMvIHzA1UXulcvbJPdZ
r48VgOI3GQ/EZhdQmdoWOB+kI3dduHyxWt22ZCy4GLWXtlOadfEqTnR5IviFqLkYCGFJANC3NJ52
GQXsi6HD9CyDxC02mq5h4XfbBwXTKAdXp5Y6xruhD0zYN42+VvaUxBDGxS96QptQgtgoR/yROZqX
VPNJJCDuFJwNqvXeKMCViIbgKE3o+TUJ2wZKjWU+uvNEFmdPUFtMlFngJgS9xCCkqRfMj4GJCpy2
BKV8a77WYLW2KFOi+xkt1xFvPldZNfk7JjOEYDrcwoFsEXALZz3WoxekbiWJ9Xb1nrseyB0NVoIM
muT+1g0qa3eFcROppim/ePn0DGLMvk9gVELRlEepTfI+GGSzS2ROosDSVVIPE5Wgpj7/j27s39Il
lz4NTTwDeaSp/6d0KQv8TuQoPo44U9690g2Ocx9FL2TJJdSY5pUjqNuoAmNBZWpDKJhxYJ15MvRA
3BOE429LH7rpnsxzc8efPxNkBW4vLn5r5vihZln9lLjIkMaPUhtX4UgEj+aOH5oZ2ghRuSlZroAi
LXIN3jZ0iv/+Bxref8goPMNzGOwt21yg2v8BjjDnOJkMJJW3Ib00xYsbxNjyA2N495olBCadfBY3
xp/vinoDDTtoS9EeFcWoG+VTia3gDmX1JUb7v2/awETRMJgsjy0idOoKf1GTzk9aZbxEURu96flS
L9XJALNKDXxxQ/TePKXRmXQ5ZqLEYzwEcMWR3vN05KCQ0wL47oq7x8K4Gxd9VqrFTxjmaGCkDeWt
sRG72e/fowgvfKBMuA7WpSiJvnRdvZ6SVGeOwlT1Uk/n2hHDVU/fCqyBD8QdEhBIwsi76S0aa0om
J6cytW2XWOXWTkuKiGn9HDhDxJRJuhdQqxLNEFvhP1tkbST4Wq1nVaBT1fwmDrghlXG1rhAPKXXI
IOvmMDHCOG7386bkSvVR23r2nG8sjYJN0tdQML3fWNPpH3p1TVBN6jZrNVaFRT3eabF/sbJB7snD
IfKnF+YXJsTzRfe+I/38pS8HcplauE1nIFGa2CIW929bmg+/eMwdsbXM8o3EkOzUL3uhxnG7G5K1
oZAqyMHUf0jhHcnljKc9GMadKrJB7WIAibZVBz8xk3/Cwm4jopOVmLNDDYu1znQuIS2N9EgK+EvC
jpsQPMKbe9RaLd1UIs3vfM5I4xwEASd+53lfYvrr6xBWBAl60v0wOu4FLDOIA/JMLJmYMLe320Vs
Z9adpTGn5PSNfkzxD0K6IHlV829aq5Am2o7kZNNrHigFYdQ0p/Tp9hYTnK/0AJZqU5VU/U7NNLSB
JkDuv2pDnCEiMkkLyJHXTJTvD1pcTA+Uj7afJTAnbCivJe6Z/OKbPy83v5djk5zHxR0/RPYhtVJ7
hWyC2DRoTykhxPcsuiBZdHtVj/l8UIWawkRgECKsPgH34dYy9sVSEIG6898vd9yYf0/yUNl6SDRt
adgWSIa/4CkduAb4UWl4cibZe2tHJH+qUHqad1s308ZtMOX9Y+POguS8Zq2m3J5FhF4W9uWehna5
m4mBp75Dtfz2SdahSNapkxAmlxVUzIXd5We133Mx3xgFQRAZO2mV1ZqaA6VdByuDAdnjpUpjdz1n
hJVmXfnW/2PLd8RHmUIccJoOuU08GOfGrUZmWYl9HMlnmajEUa1CslME2i+nutPa3EILl9oUiMLo
VKdQztXc3pItPKQYMBJYRko4YQKVG5vUQhORofUDZWjzRUzmtxys6knBmxTGqYSMdHCg+3l4aCYu
cABlgtV47jKhQ2aKWb0dv8d5v8Mb6f/y0h4NkpbLQ+D3tGyXMBHbWUxZxpCCkxq4D9sAEFokv/sG
edNGvWQ2NNwvZdERBovdL55gqbDUW4s+NnZ9Y1pfMgjSwrOOpPn2b0Wr/yo4c7/6y7VULtFwy49N
bW1eRBKXK9mN9t5IZLRVgiilhSqz14lF7CPL7frJ1UW7m51gY5Ofub5Jz+qkuWsrLIHK5p+fdCqh
93kW5XAkAIIMhv2urhRuk84avtuREaNhKOqbp6puv5R2N57/OWzGGTXWRCcRkMTKALdAiIZ1p3vT
uHWG/IiWdbxTXLscIiwdgGUKYDuF/29laMtZnPZatckTO+Q/sqz98PHn1kP/byonqCG0EhPHXcHj
Gw7wS8VjjJNlRNJ5H9sIHhlCe4CNU3zvVw33rLGf6Sz25nLZI6mjK4mSVXQMqU4CCnNYkOpybZDQ
e3LbdAZSNrnG5nZFErPD/Wgxh8a4crIU0V1It/jONLhgrEjf2JXT097xwpe5QQPiF1+Awl/VOgV6
ZfmQ5vGVuV8PPpvVVV+4FisNrWChKoe1QXBCv9FHu+92MbiVVZvID6vOxy/55BY7jwztUxYb3V61
v6quiTdzVDkHT8oV8Or1mHTFc5Z02hKba30gIlt75qSfYo2odG0CXTB1WnmMaZkS/LiocRy9uqO9
630Y3m6em+qkqoPL77ONoPkogv6IbMje3m7OWSKIIRYzUiGa1hjA91loy41HCAsxeo734XpZcezo
YL60RfjQhURSQ8U5qhm6mqsHlKXchlGN+lF91KL+qhra6s3g8/VWRDlVuypP7juiAE5KeYPvXTtD
r39Ja0GBLSUxyObOtpLY+Jnuet0BOJlxLDR3K5e9z5dpTMRwIBf9SSMs9LH3AvTEOF+HPvxVQNsE
+gxaEBnIamzgj6i7jQdc4a5aSrpC1o9DmbSXXMxY64bpUS2zklmTB8yKAcKpMf2Y2pNdYy7lfImJ
4Opcgq6AA3d2kx3RkciNkcc/Stoc15oaLIqYaatahKob36F/16iunCUUw4EAecaQMKAIqdoTUAPR
hDD8Ug4J0DKupsaP7nuGAjQy0yE2RLUrqjE7DrF/qJGkZISJuda+nCBoQNlNLo3Gu5YGAb0qYgR/
0f62BOrLtDio95HSk6VpPma7XPjV/bLSUmoRkWUr2S4EM90iBNtoUvl6+9k49r/PAuyLwqq5tSxO
VQcmsfTaO0wUieEE+9Bk8XLMlzdHSFyEC89piS1qPrSiOwYk/L5OJuXV22H1gsGiKiKJsr7tjdVL
2Xi4zLN7NT1WD3qOjLP2gTw0VrF369Y5cA64K9kEe+x97ZZ0ssUuLLZpV6yAJvTPevCuljkqgILx
ycB9RM5w37IcUuVIFB/Q3WSR72+cJ9WBGdLCOMWQgLbjbJbPaeHv6sLr0csFUE+XvBus6Po+kdlR
La6KsBHrMZXdtrEeZmPpJcTON+Tf/dXUiPWzhbeoDZEl9y1QctsOV00fO7shGWA3qBKBlnMqNAvr
GVwiDWFMbVM6XSwzJTElnB34jUHzEL6OcaV9iSMSJ1MU8ZGLK23wSaejAF4/VljGUUmOIHnCut0o
91sQ/tSX0lbLeh5TZz5dJo1gEBE4zQ4407i3jXzcTbrJDDG3xsO0dKscJKLHwrHDtRJZKeFVii8v
dHmTYX1xWrs4E6n8EoDoq/qgPasWMEyPcqPHvU3yZ2HdGcMuH/sHiUbs6C8zIOAD41lW82un58Yq
XRo7MiKjStjBhLflX6Ax0fT+5fYZ3AghAr0MuQsLV8gv7XNgJ9WFgFRKIJIAeEFJpjPM5KQm1w5i
cQancGNPDFCqr6webKtcst44ptQSsovu07KGO7B8rhBDubwWBA9pNNNxQFi7HsauOrqJY7+ISauP
NUs71sLk17OQfbfj8GDUdf172bAM5i5ApKwzQYL63iqwkPQtElV9LuWmU+YKplPhvoi/pKg2KSpz
BzEyUCa+NhOxkOivnm/t3SgQP0tZfp+o7pzHkJruAwkrdHJ1kQFwCeGGLVt5FXwtQMowrs9nG7X/
FmJj8U0LiQk3ryBMp2BFbOoqHcUe7UB/cAvRnoyexsfNLkn35yKdEAumHzL3t9zmQRQeUo7eN86a
YTibkp580UrnC+3O7q7HKr2Sc5PR4F7oU73t5uem5o3/L7Wv+5fYFwG5QeyBtHQPj5B0/xY+QxrK
o6rTTEotfYZkREdnJDqiSld8cu29TdBITuRtsc24xWB4J5S6XXKOrJy+bJKxWuoDqFOIU2lFVx4l
4LZKLlLOCT7OP3FO3dhN96QiDkfh4vswZVM8wXihVTM5+llCDieah7OirTBvtmhNN91Q8iHjgLgr
SR5UA2SHeUzW89ZJMTfnRfeYLAkhte/UGzcbmrMDVn87IRlAOYQteg6c4ChrqFuuUoc4GRkhYUHj
U5o/iiD53MBzWO8a2OG7MPbiE+En5lr2hvMal+24g1xV7yqknq8iSyR0ndw9TmYkXuEUhyttokim
V2SKWq3hnAh8bfFfGNmXyXd/0vjFx96AkdVl2u4DMOlExnEjs5cJiBOxtkqtdn8bLWIPx1rtt3t1
UVWWBaKiKA5tVv0yxhhjVuZRwAulRlFzSM62WYvL50OR2hEUolbbfB5TW60xwVMhV94y4UEVLm1I
NTU1wWHthwnHVO7q9kbMevtWWe6rSkbzwQ9Z0BxPVHyMg2MPLOWoCsdzWK0aEeovadaAvZNUWTXH
/Gp11HiHMfrAGg6CqoFVX7hFRq+yF9DZs+GuCZO1Tq+SvEPwuI0Ro09axsimscVJ7d66AY1tbrJ8
FoCcul9qdp/i6kEJ9rML02lVte07NXiWeEv5Tz34y1ZuFxSWJ4NMKgO5UT2NydHQ3fi5qIvkmcbq
uizr+FEdwnu+yJuXSDIIUd/xpY6vveh+U5JIf6diTcHa/o0D+9ssu/AA6AaxmXLMLbNnakwIhZrp
SMjlIUc9FhJczl9P1I9Ji6c8OkETbmuWVhv1B0UaQZwm49NG/bkuk63tf19akq7w/y4tuYAtaUIZ
Y5h1aCRYf1k5AYa1LVI7ee4yxLc3N+Wk9dEGA+jMLDQGftlFQLFi0SePoSODg6eW9NjtroOiznrW
+CvW7ehgBgbDu6j0K6SPKwtGxktoag2IZeKgxp3ij6lSS1QZ1N2S6BsFIcoIi2JKPSlD37lffiic
u3rTVCFmr96lr0xVIrtWhY55ye2Gc2t12TUeIHpPYTNv60z/UfSBPAZ0hEB6eIhbcokCWqDG31qj
B52C0vhjLUB8pvBJiAh/VEfEOMtHY6reTJ/Yx89DcaS/IW0Y1wHBD6ssnkR5f7s2WLGxHj41LImI
NikgU/3rPqi2gAigw5LEMkCe34SLxy8Y0+KhPgeRXBRQ0vy4SQIrJ3zPFthaSEzW7YH+cLGbR5b3
ncDnlC0nvlKJzsNC8LX04SUWJuVMvV0B4CoD0LukSbZO2K2rWjyZUZd8DVP/11TX2vdpjJDB1fso
H+ff1A8wLbMxcYRIpfY+m6CAegsFzqFrkTVGCdcCQBzRCxUuqZkJB8LXh89IxhQrI6nW4Hr/SWkk
JuspsoT11BdE3cC26O5r0wjvc2EO644x6oOUhbl6zpEEXJSprLIj94HaIb36kMqVDTH94ErmOqbx
/da16+YkOohM91ZKbyK9CtmwIkkGhuls6/hsTwyv49wPWKtSqoCzab2JltTE/35xmKyh/746XM/W
uTBwSfHPUre/f7OrWTClg8GJxR3ZS8Cj4niju1F5ojlAp3N5ULufD+qYi1h1PWVDvSa+VkugG5XF
yciXvlRnoUH6PGh3QXGaeUxXavPvp9TBqnAeOmeYdur3qEPqYZZWfprjEdr+5zNYIf71P95+Wd6J
mFzbbGWanLVVZ5e3hzYKq1PQWkAo1MF+2VcH1e6M0+AgAQHkKTqOaJrzU/rPFnB4oDRVi5ftn2Pq
JXir+d8/X/3XD/+1q16njn3+mkBgdmqIFx40UZ20avrzMDoNsAXTpoSJCW8RWeAN72uZrNQmeVBc
NKlW5afb5r+9oNVie6/78b4DP8dntbzIAf0zbzHr8gkab5hdj5kwL56ckOOG7i9Oh5Rik+1sJO3A
TB7tOn1worpaUTx5SGMBjwyeyuTa47p0JlIv5AYno+OWm4LQ3MzkNtLEVDOtILroSf8LKNEhyj0C
LmP3gnF6awv/jLgm202FVjJXrhpYPbQjtaaFR0CHUSZg0GWzsVqyZ0eZX+rB3vYV8bL6XOyrfN4G
0qxWyVQ4lCyj9yk1N0mBA5YlMn3HV3csCRXEQbkuM6STafvGTBadByPq1qzMjUXw06hVcuMWcCOL
Or40xnRO5QdkomgHAmxLnuhH3ubf6jopV3HKjKcHID57JxhhT43XMwcLACFAhdFJkqvG4FsZhNHW
dnsaan2y8vveWOl+es1y48kXZxsa/maqfboAR+9NOHVF0lh11xT90ffIHyLdJ3KYQRS/MJedIsks
kOsias3r0MQrvwuvtQtRlylTvukH7seFcSlTYCmsCc+xsdYi7ZfNCt3yQmfTZ+GXPH0yCcuBSgmX
5NJlLwldtRNTlBcw7P5qCBjKZueXqKbnInVPRhc82uCupB4SfmwgjgnkvhJxCQCM2FzdXHl+fd/w
sWqsGmIIW3Eo7l3ZDMeBwn1OcR9UDM4tu3+2w7laFfP8LVo7RvneRdUlJ0PEq5lU+IBNYsnd0K+/
tcBJNnoGBKwrLtgZsWHO/mEiOGYlWqwXtgHru8La03vOfVJ7j1yXOmemRCydDzs9LnG7Dv240ltj
75nxvfmdJOd72P6P3Qh9MhiZf6Tph0047sZZHEqOviuEPGVudxFdCLIIptFKH6ofdHhZUCTPfhy9
YPne2pb3hBRy3IzVFfbqT7s0Hmw8CIl3SJKzXhMW7rfi1ZXW9zyvjh0l/3UKpGk1m8arXOIrw77Z
ZVb5ag/FRz/Td7OtkU6o85KJazT0dKMqspP7Ymf1iOW5rlHZN9Y6tMAZ1U02ruMkOkZ9d61k9Csb
rg6ntfTHd0rA5pZF00vtjM9xzn2jQl4ba/QomI8O+js+f9oHremSxZZM4AGmVxcf/UpvZjgFUUEW
iAnwShoby7Pfi9yCpEPRZALwmFrihPI331RldB+W/t7M2nfMrv2qg0Ue8xZxBK8wp/3KtfqnPXrU
ELIJA+BEXvIhD4ONLAPa10OGFgZvTHEiEu6gjdq0p5uGcc92y9NUjuhdP/e9PnqaiqWKuIxN6kGN
jWp8UlufT6jxUu0yLzSWMGU8McuQqMbFwHAZEtU4qA6qBzUWGvQ8scIur/y3zRgCpk/x8RAJb0IY
xLvIT+qBgCzBqZyiAKFfQb/ByPjJ5ZajttRr/t795yW3Z5ddtZXdfkM7jSuIw9lGvf3PPyTPBv6D
zz/xdl/4PMg0yP/zfBVo/BXqc1Gv//yYWrtHgDcGaKUiUNBQ3/jfXXAjt3uF2vo8pnYlb4FIrH9e
o56+/fTny7vc+bCNtNuWDYvDMySkAqq50P9sqpswoExSC6MoXw+mbR6cui1ud8sQ5bxf0ij3fYZ/
nH6axpAWLvOBsJ+yljGRX6f2gzZ5Q+BEF8lz6pXdWEc6QbaNNLzsV3rWhgSr2NNGFQEJ9iKGLk8p
OsEnxJxnHDu3mlns0t3rAtmuPCR0p2QKGP7qtjyQKx3tmAmM4C+aGcHe1K+VlsSvBuPZm55ZGCCf
X9Ql6FssRpM0Oaljovqmu0V970TeCiInNJJFnaCmtZHZk47jF902W+aDk0y3PS6LIysnSJIusa17
LYx94HnpvOmDAIDEkKYnyy7yY72IwKO2kiuELNVRLJDQrCdgwUDnjz1UnmY3gMuqKmFn2s/jl9Rp
8y/BuA4BtlUjp/KXIjBYLKDPZE2Q/kFg1wsMWz2oYx4qJHKc+bgqq2HAmQNjpXwfziJ8CkRjX4Lh
DfGfxbo/P1RlkB2zTPQvqaP7J6+zED2UkVeusbOfq3CW9yNajzt7in/bGh3HOM76J24PgA515Md8
Ssl37o6yDvoPTcbNxp3H6aJHXvdQzpCk6goQIpaBa9Y1+n1pey9qT9cyXFk0k9Te7cEHQtRr3pMu
B++KlON7YTbiEtsPOs6Qa+q5KO8aoomgWjnXNsgIcvK1kt4Tu4ZRWochqZ212tXc3LiEXb6UMs0d
QXEZJFGrfSI1bGf3bQZYEhydZ8f2s/ptwq3fDR9Fpvqv5lD8rMNQ33hT+KTZJl9uudBBVTJdoUUd
aWIpjsuo/xaMjfN92ZhT6Xwfx+ZbIUrxfWZjhEP2nk/IZpDxr9I4Eos/xL+PCMi4lRZtm+aNeqJZ
nrCxhraFdmqFBBuY+4LCEWlbHZreW/5aWPTnydLbxyJ+HNAbvEZlmD2as/GqJFf9lFvHSdfiDe2K
VTdT2RylZT1KF2V0l9DlR9JoP6pjvVnKE9q4V7XXgevTjKC4FlV/bxiR9sR0Qz4DDzpp6PieowoJ
l5jt+64PzVM/VhfVMVGHJAmMhyFkBjFSBKCBNr5B/ag2PeWmB1om+gE2V3GU3OFpSXaXKk3i/dDp
YPBMewbdPfvbVOTeS7acqrSnJBQZ5+p5c0v2XGiI1Sz51tAJhffCqRC3h1Ea8k4EeDnXFrddr3fC
+6GzTo7s+7vQ77AeGpm9CbuWxMSuNN7shv5s43vafmjR7xV5RmUHGcP32YqYjxZ28NTB8LhUs4EZ
YnkCR++ZXq/3Rdp5fqhBNIKgNTZh7DhUzbvgPMWWvtIQclzx6HC+ZyzPhsa55q00rtNOPdNkXn7s
pwJjrTs+GExJ79tEdNfSM9v1gJnjqBLJvbjzd2M4upsJm/0hM/OAjh5UNQIE/zz4nhcdXYsb9HKc
Kny4LnLx5PShuCOLDLdj2k/fUErhiBz18EnMtbgTFkCBUXLp3QrVowtVa+l/dbOXYLv1PRbe47jz
EiIfR8bmO/XQDel7LSsPqVL155A63tBUplLYZ9u6djGGIj2RW+Z79WpaTJm96L/pMy5hiMoadiGt
Ne6i4U2hoOy2OjbNYnz2whDDrdDvejqdz43jXanhivdUTN6mdqbgpIfh9NbBymP4lO+t3rR7zseY
yV37XHge0N6xLV9MV0NlV+R0AGtpn24Ng6CJ0gPVSlRoRPdRCZWgutt83DdGXt19bll69+/HnHQA
8t82Bja9xugwMYFpzNoej3dXUgkv/LtWJOhUoha3Ifkam4RcgVWB13plm6m2CfSoQ+7WJbu/tgri
NpAblDEFb0QqXaiPmGh4mJyyvXOtGQOYNj72QSIOQyQsZpQZn5zZ5dfIT/pt3fr2HZLUCUNHoB9m
19Lus7RwNnS+UDrZ85EKSn8l3pRAjyQhbmHZpdmd0BpwyczrjP5K/R5kjqqMez6+DvW50j9+79xU
PKGOr+6rnlQpdTzMBM4j3Z/uMisyF7MZc1e+B6IIl/a3thZz6NCjwSdSRASNhQ3IO1uzO9zsWXm2
PFI45tE94+JxAVKR15R0preayRB8F4GJz6uLeoxz6Ys5RdmONMLoK53xajWU5HKJfgpeW9Y4JQCu
r1bUVOcBs+pa78rqWdPm7+OcPhtKUO6bd0M+V1/n3iRKrWVpk+Det+OG5L/ey3/YohlujAfVvlW7
kVP8Vh1d9TD77ni4EdXjRo8I8sSuEIqTRhP3CYMA/OmpHS5OJJ7UUx6cr6fQQ3yPXBjoszDpnEbj
pQDw8DIkKCKz6kX1ooZfsY2CUfop8IxkwOrt1RtzCKqrnbSClWVxB8OueLYyYVcfrtuVRwAV90Jg
l/Og15u9O/7QWGkRzeA1rAOLjxbZz6rXoaZEw6/UJEAorIoObcmYcCe35XmaOXEDa16ng6yck5Ml
D4MWl8cqew31QiR33RAiVBB0C1epoXegf1gbIZzEe2IWyYNRoB6q++swyfId6Jq11Y10OsihpHnq
0d+Ky+ptHIcDInHWuKH5E0FC8ugWVfkI5EKVl238YXwRpib2vu7o3a/ET/wrCgZC6bKufpo5eg46
66ODHksoXWq/6VWkrWsmSafOx09dz+FJAolOyik8DbrfPNykbRgFHhD3OdmYbqXjJNvQlP11cmdz
08gM1KxFsx6Ds3tw5xas0fLsUDf2lhAM5k4QzNcIFovvbT1T81802wGi+jwY9SvuH4vgWtGckDqj
6ctbKG6auxN2hNIn7doN51t+tJddL86++9BCHpKk0+9D4b3HZniyUUvfBSJomAjRQVkOSbpvcBid
4IDCADMr/COaBFQILp+0/7ChvAN25XtWMvoPjyLM7McZiPCjvWyZQ/5utDFq2H+OV5bXbahRe+tK
iwbtxc+dpzDxxU8tiI6Bbc7vssKjTX2ZRJJAtMe491EVprr/MRW/KXHKr0zLt0pJYo1cV7aNDlHt
0i09muBITmpPPWTcJVZjPE3baaiXRALq99QzzD1IEpfFKuf1NFD5yQQJsNyvi7eMe+6k1+nVpO+z
Kyui/pAOT1vWBdaFcKKJqxlheUCv4BrLiKBOSuWOWRoXtMn5tUx7crIL2BkNSIZrDWrqoFnoeMXY
7mpDw41hRWReFEJ/Bjc4nIpC78kszdNXrdaOtfJFzjNqZGLYb4qjzLQuEnoTTXgnh5IOUmYdJCn4
cGMmViQjfCUYkbmHy9a8HPvcCoZm/vb5OkoclB/jw18vKARApnHMT95go/6SFSlBevb/x5MV2jeK
zfo5IsBnXemWx+q8ZxbIt8zHiDH8AD7l/zg7z962uWzff5XB855zyc1+cOYAV42W5V6SOG+IJE/C
3js//f2Rykwcnsi6MGAIIiWTIjfXLmv9y5eStNL1XACAwulti7aXd/MmNLWEFD91Xz3stNv5hf7m
i6yp8qtdCom7W6vYAEfTbs2e8dZzc8txE/QHWgUXLEUFjz9zqSc53FDy9r4t2evKU8tLs0wLDKJK
cWOUabY13Nx8LIIJSu92xgvyak+F7ck/bOwIbfnWpbJw34Z2eZdJCpo2FKn+szXb8FIGMXce9PON
EBQDZg6ba5r9Jg7hHNKc/mNkK8H99Om8KppXSjh4/PzGvG/+RlqxPpegpeLJHe3nNQMQ9CvBGvhu
XjMIFaGRPgeMPn8YBcQ8YJjxYv40LoGgF9QktixJKyftKtkm+TnWnz1j6K68EkLHUCvShyovDSfX
NEzSps0khnZroDwLVbK2rvXcRwkavVzkxtOXos39Lc3QXGWYJiKSgm1o1Nr2Z60ESG8EFkshBmuK
xKjudHX2YCcJaWaJyhMTHOWx6QQLcmAzf9tVcIECT7bTXaYCWYAEML9LfSDSpG2EljpyiCZuR62L
ngsZoxv2Zdsm17geSF8QSVLp2oyK29Jrxv2gtKJ1bBAmm8C3JIQD+LSOfxSAf7iEf8ur6C4lK0T9
qcHEQUG+bxJZSUe73BGbLELqItjT/e/GNh8OVF9+vqjgLCn6h2p/qAv9NpATbJFt38Lbo7syj7qx
02YKOGlUh00Lum5dMXteo2UMP1KrhXl9fCvFNxQgV00Z1FdlXfgoZgUMjvMLk53suhrjboOti7wO
IGYPvibdzkaepLaUrT5G/na28lRr2VgbJZMY6LLafZsqziz97CWqdj9gGRQqX6jn43YUmT+xIK1i
7OrKbHat8B+kyam71VrxLGvhQ1Lh1D2SNryBPvWhk6X7+fNi6l96vm1P3w59CfnMRn8ypOtKk+QP
mjSONyxMIV5Cp0NjtdW3LHI+NpmWXcxEX6BcerdRBAjaeJ5tijq9jeNqe2RK9IgbZD2qjmZTUniZ
gtRFAMuW8IBqYvfvRGvM69KI81VA+XjTsxwj4VyoH45YhEDy8JnBKDVA+WzAII6FYriNUTguXFu+
x+QtfmzCaK9PFpgB9jyXKHa/eKN4lhTyFRBlNNIHO0oFyQ6xpPph/gXAIQAS5vWdkSrqwczq78JG
2UVFfGI3F22TfPi56ZefIzlP7+VUG+69CtYwVzC/QNUp1uVcRbYSeyPQqFZ2XtarTm2hEa/7orql
vlrdorUg7/0q+5TpXn3bEVIMUmNY4C0R98qTlZvdvaQX6E4zCVwXMOvmXcAnlKcKswG0rQAIiwLD
ojwD2ll2FelBvDsQMjNlewtI/QFPlAQDxCK50lFevm6gv2xAVxRfijSFtYiok0URdNVUeoZKRiB2
acaKXB9kUl4iSu/yyfndKIc7CrPXvwib8zvACe02tQryskV9S08T/f3bGxIC8XFPl0D8kb32AkyE
RHFJRb5/6j5ZXUlrpYCOF8ZtcJWlxQ9jCtj5pUGjGGxUvZPneJ331ao13OQlJhlKJt0qphZukYDq
74wO7TKPtMcBH4z74642SvfKXOk81jvj9Li+bdduLLSDb43RJ0BVs/VI7QPgYsGvgXUH3dki5u/0
gd+yAAjSQx/m6seEmlLT6Rn2rgWWQyhPXCC8DlmrD4x1KsVQgoBJBjthI/gJ6lW90hEf3VimFnzV
EMzPrM57AfbugVKZ0DRQwC5y3W3WM2hWjkprP28WQ5rdVIKVwcTFx4O7BEpZGihwDeX9r32Wol43
anSvWdlhdow6yqk3ZWEjyysoPYUHSq4k8SY2/JHnOXPi5bAHqqmIb8GMC4yaftjPxVsbK98bU+p3
s4LovGtMZQZQvw/XIfgzxCAMGVG7oH7o8+GrJendcSvC722XgJLYzNBlDdjIpcjHfJUaERXcqGwv
Z3aZy8L64Pf5wxCl6d3PJGdfML1XQvT04ftdzw5188tsXElu4A4E13iogvbiKHKi9IqOfh2SFkUl
NXvm4BDyPO9lMui5xZkAyEbk2HQLF4A+YMVMcek3xXcgzulh3mrxdAfLFeykhxYRoS/oyopNPPjo
9JZh+NDmKI7NH2RVVK/UvNXuQg1angasbzuTMGZh3l9Cu/aoskBlVQ4bMy8OjV5edAi4v6T4yPiN
6X8dJBnVfFtqr4K2jG+qBmGNsqWQYFAt0fCEOL77ta/La6zdBmNTxqb/YKoG6vVj7l25ch0dRAfi
EkqPdEddHz4z8KXLXMYrTDOldTYt4oWJ9FbYRIgYIgl17yNehNoPltxDaN4Z2Shdi4z88gx9SzLx
mMlDivMAUKA5A2fM8zQ5sSmk6ClKakDUNNlVPkHdMZkbJ9k1S4uA7KkEUSbRol1iB5AmW5ORUg/a
78DnGYkhtOtqtRmxiDgEBXqI88uvzcJs2ktGDlgVK1TWdkjqFV+UKPw2v7Fa79Wbwo6fIrJFCtzH
WxdaZt/QgaYVwAks7p+OGR+1sf0rmwwA9LtI3htCT/bH2NeD1LshQdfhOJJ1W4SK8pt6MsLIyIpT
RrrUiqTEXr5kbcsaDXxM9yEWIETERNvMO8/elpJojoNAOm36nubvjPjahJz6oqgljpMZ0IzauxiS
0f1sGdII3d7bIC1q3nmSkV5EQk/3wsva20aygk1QxQELcvx5PUlFO3BKoc7vJE/rX1iSorA9vUuh
Aa6mHNI6CpTgorHh4gw6LlwzDcBociCzY1ccZknZ8B4V7u7BbgcDWrisoq2TI/3VCgUxcTm6Ll2W
j7KdPDRKgcACKGxYq2qO09IEpPWrQKfAMT42cnlLspJ0oqJ31LOzgOlXaEn3nljP34ya6YEU6HAG
ubo/SqscwzPBzclHj+NIg1IlRTv0WO7YY2gd5GnOJNd2e4VWKq4j83ZSS4CFJZZWvZf+/Dj3zCfo
ce1enahe3qR0mO3IoOW3iLHj0SNB7Y8kdzPzRbxCZyEzjmQqG5/cGME1G9qORWfv4o5F06yHaiUq
FqIdZjyl1q6TgNEIozNUfcyJxxq7mAYIjQWzzey3q8e/kenVbtHJ9fdSh/0VylzDXV0RqiMSG1td
avrtPArOpBuwYN61ouukRyZMZqNrKzBO4RcVdtfa62vvVsbe7hJw1WdmUWJdyX580w2Wu/vTuywW
rz/NvqDGIK1cUYNz64suuPSpybJMUa4yvN+yTT8iIJ7E5s28KKSG+SyjBHUbByXRCkV2GyjULscG
ySgUiII9ifAKRnys3GVe89UqxYNnBtGzlWPCMr9L9XKiG4+4jbX1NWL+1X1nBty+ZBjX87J/TgDM
+4RECSr4dlR6UJDiDCYDFTVp6XzCCpUV26gcCMLjXhNefEceoFlXBbOSepSibWG6pJGkdav6UHMm
XZ4+7u2fCbyLebibgUIlC8ELq84BTU7jYK7BjDH7IkWrB9t0TK6CH5yxd2byiCWU/ELOVWXfZb19
C505WWslKplWQIeJsxo7ZXAPg9tdJoh+XM9nL9EW2UQI5DEHIseFDkd0ldcGtSB+1fzig9Sk92v2
BYS5q7qwjAugbxhsh3HxyTiaw2rhI/DVCPEYPDbIdVQXuofDXYw++14GuepIQWk8FnKbrdoObxYE
PMuLpkVHXUfG/opZb/uh1buV3JA6c5NnOwPyGEn8t2WCNO99zXikDLFByulpxiiPwHFZCKZfdUUb
1gnyesA2RwGfl3EyzdTi4/wuYIbxsUMLFpSLKtYMNditjOiW2PzvTRt5G+R7wHQrVYXE04zI4mmy
ENdP6k2MpcpXjYc6dG3lpcP0YucWWbtTBrHVSGoqq6L2jW1Xqg9qSqWjL4A6SqiWfhqmkJTyEjsR
9ZuFDPCzMsJ6t5Cs3DdGkN41psjXDTDwb6jHeGjh7FRVGbfUizpYWnH9aX7XCRywAczfzFMdPYIS
WZMpWg9jlFzV8KBWJocEvxVHZP3Qm860zj9AYHmQG1PaBVrcfChk4zZXbWmvj7i/ajri6YPlU63R
0Akzpk2/CPdxCeBCsuR6TfatfGmau7nWUPaJvpNGybuYdyv6H3d3zZ1F0uge4sRTG5fBAyahNfmp
GN04AYLAIKmEsPNVj8jFvd2GIakztCQKvZE+lIombRGp8515M0+ZdbVN0R50L52cL/y7BvELYHOJ
8XcMAiMCHPZFi3VrTS46Qgm2QPmg6tRdaFry06/vikTZMFhnUFEFxWZytUdOZKq71Y68kthg9JlS
b6ToYyd+4Yxxbq3sgDEOXFp75K/PzAp/CDHL0A/jVP8w/ACd3WNlZBwClOPam5/S82gZAPZFbaYq
WjTDoAZv+0SjjqJqeBd19sCqsTPt/HBkkzWAC+3Oag/ewJhZgMO5nAfiUoWZO8bgLSa9XNmUjM9Q
RRHFtuxnDKJyBwFh8yIWXk49jfJnr/fuJhl7AXZZae5IbazmSexxJssYsm/CgmS7rYcPuq6b5NA9
eefPEr7AuJJtGJIDigbVe/H9/IqERP+Yd6CCWhPFZBOG5kucinyDzCg9uZ8Zn8w7O9Tjy7RhCSQn
onvQbRZV8A3bNQxo3MYG+X6cCrqaqCFFjqN5VU0VXFyiBViZRl2bWfhjvrfzyywVoGMDZg8yMMt5
TYFJy+dCFRLTB3E5RGgQvRq1orDahQbiCzq6DRfUvtonkstYMcoJ0J5pM5iqw4GwfsxbXq+ty17r
b6pExRNPMUw0NqeoL9SiuBRJ9TnESngzJGCiwLWbd8WEqXXXoG21O31C084vtaE/56YRHH7tSurx
EOmJgxx/9HdJvz5bLYzIMVax0W7r3mO5hNDfxk50TGyVKRJgUVMlUqe69rTUkYxEHJqqeYHnQZIx
Hju0plgkVpaL6EEstddCr3Fi9pAknj/99b35Kzh6dMevzB94hg3FVMUUyFLJy1ht0x/pQjhtRPcp
QIh5JpPlY7o7ul5SQOudUP/YZ3VNNT0rYMCH5Y+gTO6GnJJ3mKPenJml/LGOAXONSm88Dn2sb/w0
r+6sNJwtSLPrOIBubPmQto51qL6Wo202pVg2uTlcV7rRXvZmAiDAKJoryoAKCB0Rb+a5ZiIN+Y60
OP2GnjyW7rCeZy+x3qePIhrWUqUzuZx8tuoUfZHSNxEzmpIg5JnV9XEe3I3uvVZEQNunD4SpG5d2
AQx+PpKJN8Zx01Wk+rEpo7X9n13zP8zf+PX/np/SvdpQBOxU1w9U+BOH5+U5zBKIW/M+YTSNU03a
/SDR/Qfm3M9FVBYvBSX8bQcP9kKK7ZwlGsgtVKF0vW6+wEHCQwr5cXhLAP9rrUMErjTVxzjH8pCO
0PiWt+Wh0jz/Uz9Awe/xIztgCOC0htU5hsjlu3HASnxWRLLkZlfFtvTJ96iDBNBGdrDmpHrP8ASN
t7bSoyQo6hG4TLbqS9b1FXa43eX8y4oqjDcoXriXmVDqj4HE5Hv6xTYYECqUYXsRSybGo/HqmFEI
LwFotY+eKpf3ba3du7WmfgSwB7egM6bFTzoRzUALHNMcqKOiKQiZbG5ib9pEv9nJyMls9QkeU2eU
rSPfvpy35hccdxo0W6Vsd1zCAMSGOhsr+UdTHzb4yKlMfUYG6IJMQKrq32cdXzXyVerQ1ne584eD
rg5f51TmH5Oa8ye6b94opYlGUDAVmwlxdXrBPZmJX61hizZt/acvYHGzMRolv5l3yTWikPjVg/zr
QssJPEXeY5Li3hQ82rh+Vd0njOn3Sf9DUzvpg1r07aWWReN63iykJN81aN/s5k0mbPka6IZ+AZa7
WkmIiSKqE13NaB7fQMpFV8KJA9KQOYzyp9YL+yt3FNWDIkrl2iydrLZBAGECeznLoUtxIS6izq7X
7uC7V57ZfZjpZpEWDKsq8owLxMHph4JpW5soabLlDbg2DmjRxuWRjTaTj2bDncTtXu3XhHSt6oEP
wAuIRtZW2gXmcx/mrRmhQVUh/jeAA4uHHKzGDOyYvxEUlrZp8HPYFDaO2XkUVOsgUV0WSlC+roxK
vvzlSoVyQrqLVO1HbMKGypQmewZi2qxtBqHju3lfjbQd+NAccGRBXqgHCTByfZeGRkLdqzAwaXVL
eUK0DeFNKbe+CSjBJq6APxpTvTXROnkBJTiupcjstpZI1XWoSf0NKC+QfYnAfyBHngAhwfKgyJ3+
AYGolbazRQO2VIuSGHCkgRrR5JuiWnKKJo2+seF3b+KCaSJ9xXDTBHKOQO+AbGWQjZfzvvkFh8by
xoVOImnlDhEneR0rBuNSxCTvxq1DLF5UJPY89GUsz+8v1UH7NmAP91hHdXxJ1VPdepiSfumqfUiT
rgJIOA5Dp07/oZJsS0ZqsfN2gzrqzpMwq81ZONwkUeXSMwDNazNvdObNXx8E8LVWNMQ3eCjD2kAv
826egM4veQMSWTAji3N8mabpfjaxRcq+yQ+5ouKQCfGlU73mqquU/bxl1wyDcdgUR/aDV7h7LbAp
p87PoaRLexAG9QbZBHSnZ0WMX0vM+Z3VpOS9BN7c86YP0LyWEveyBFzhjkqFWy2J5WN2ucPVKZBa
9AJAoK2RGkLaCGG6FJWeD6T04osoRKVf17HHOlJ9ar+9KAEiMvYoZPtUuy4ukrr/qSN6FBNNonjn
4+0Ho3fikFQtbll+0D50FFo2f3qXFW4McKhXfrKi7cCWnbpIn0lUTHnuwAc7c+fZFlge3oQqliAr
Rb6reo/Cr2eY+0HDqCruu4++aIBaTFtmCqokgJQ/b/Wm+G7jmbILgkK7siJTxjSZCudgmp/h7+UP
aulpVyVlC/D85FuOa/QiMd2dMovV27lkXpaKOJq24xO/t+u4f4zAiu9UKIAXphJZHyu7Oir3JdN+
ZdrfIewd6/hjTne9VY1qkzeDvpnz+RiK6KuflY8C9bH5/mGO+rXsJePnfZ7vbt266jaVyxrxiv6H
Zwlx24V6uLcEc/t5QFZpruNmEaJfBHFFOCiqZQiFufFRunHejHt0KnV7QMAhdNtPWteSyCqZuKSA
1GIws1eeIZl3VQucqaD28qVt1L91hq4HvVLVSynl5sz/oCvTKj54xnDkKi5LVM/tothH5Ayfc7+/
LXEy/mLak4ZPboc3OWVX/K1HidGfEndgttjidtF1lxjq39MbCV3c+c0w7em04DqVc+3vgTeSp+ML
bkcvfqPgb+CF3kGfsQcIxIMUNe9HCKdP4YAI9lRzL1zXvMKTGGjI9C2RJGRCc2od8z8Ffl8zv22T
Vcur09CseyPW/H1tafl1odQFicE2vzfQgdh05Pee25SlIxAY93OWifsh6eUfNasTHC02KJlJkEcw
3y41ezyEXj/cNfKgrNKkbb9GZXlrh8J6Rt3adbSi0J0Y1Lsuj9Wzrsu3QqjZvWjl5DlCW7sloYNf
UODdGBZyffNmG97MjKb/863/L+97dpfFg5el1f/8N9vfMpxPSfDUi83/ecoS/v57+p//fOf3//if
zeP/ffrHj6z8x/Xj7unNbzrfs5svyfdq+aXfjs4v+PkLN1/qL79tbFNKAcN9870cHr5XTVzPv4Rr
mb75//vhP77PR3ka8u//+utb1qT1dDQvyNK/fn60//tffyEMOt+s472ajv/zw+kC/vXXPv07+PK/
vv/9S1X/6y/b/CcsMEXRNcpF8Fknt6zu+/SJYf1TyKxJ0daWVZW38KPTrKz9f/2l6v/UZYWkq6lD
ldD06aMqa6aPjH9SBWGnZQpTUwwbea9/X/dvbfirTf+RNggWBmld8d+/cdQkMRk0Mj/XFqJAsaEU
hm0Z8YVC2kjsoIqD1pNWiqac8YL8XWLy1wmmE78iv8HJzqDamvFFbjvhCNoKxf/YPnNw7cSvX+hW
uloRmEXIwRmu0FTp1rWRnnHlOvW7p1O++t1tHihKmSkgs3wZl1ZW6gc5Zqpo65HmvHpGfrbF63t/
6tcvWLNeg6RLppn9hWgQkPPJMa0010veeQGT+turC2iswQ8aJeouapHW9yym9JdQi6WD1bj9xdsX
cOoeTbz+V6eQlDgIPTwpLwpNwVdmFOXgDJGhk1YLx/bT2yc5dZcmnb5XJxmqijlRHXMSP6tjVM9D
n5qEJufnruLECdSF7VoObNGUDRXEdZ3a4AzaNHgKkLXy3veQqhN5+tUFoF/WGlXcm1sYtpTQx3EY
mGIY/bFb/q1Xfv0UTZF67Kunjuk/ATb7Rb46fGhK0dD1qbktK3wNL5H7RgvDlMvqc1sib71Ksdct
17VSm/4ZauuJZlcXIW0nI2MNALltUrZKeMvyA2dTX53Oq8a6We7f1fDqIrgrQ+bR8jC/9gdKo5hL
jJN7xIiZwtvHP3Xjpufh1Y2DEiznKDoZW5aZ2rVhS6b1UEupgliKNcGbQTkhg58MRf7w9glPPWiL
eM8tWDjmdEIc183+MvMbqvJahfrM9u0TnOjM1UXIW8HYYYuo6mg6UJZ/dgNfRXVKtiNX35RqYQ3G
CjViZpxvn075XSrz16O3iP+cTEWEEoG+bTyvRaFHWI6a9OW6HexYIqVt9CyotK4Xq2YwpSsRoZ8d
gwaxRHL19k84dcWLzgFbh6SN9U7fdsxi4bFnP6BE7al6MO/qvTO+oyfabSlPghml0U06Gii4V+Yn
r8TYlXxTfKYTPXEJYtE9xBYslkotEftRg+C7nFUZyVvNXMmqbmTAutJh9/a9OtVcYjHWZxKLJ1SR
dcB6ro8wrPGBRCdyIgYQxtFmQd94jbeJ8TFAS6x7jup28/aZT93A6dJfRVoZdyHW7YW+hYozIrTA
Ctrb5Ggie+88waKrED2UxQFG9daQPVCBUYQjHbW6JHDfeYLpyl5dgQgHacqxSg7Sx6ZxB+N2lB5N
St3emT71RGckFn0DHCyoob1OAJmu5nSBX7OabUEMIBtRlCSoev/CD0f1zOlOtciip7BxPIwbMbgO
VY4RwkCp5O0WP6qsdd5u8hNjxFJbluqAa3Wsi5y6bkRNRSpL5cn/Ju7JItfdubH71GkW8U9tsHDV
PrFIskTjU1QO/m2RI4qFEpp/+64rURbTgw74u9LJuu0IqYeYrhR+dKCMxGAR6RYZybfPcqJBlEUv
4FteHlkmgOIy1pB2IY90a5Npit83B1lqf2ZugNhXNIKQNQsB0TvsUXUcs/zMwHOiGZRFgDetiViT
bCCzEtMMPa6MW0ZWVCECDO3feYemc78KwSZQU8TRyP5qVRsF23iweglfpyEYz9yjUxexiPHIBgOJ
GhhNUJRAOAq/CeVtYOVNfRlJMXaMb7f0qdMsIt0Ug1opEipdLjlu0N1jcUOGU70eWj1+35RQWUR3
YredjqcGwYdOWLPRPaPL78uqlKKDWoy2fFlLvm3ekwdQjfdN1pTFVADNC9WWZR0fFYymYsen2FRv
0j6W1DPD5IkOch7UXjX/QMZGTqbkv560CNWjyS91GFMKmBnI4QfKTaRTP72ylFrpX95uqSnC/zCz
lheRH/c4ewB5ch3W3r5yk3naWH2rxOjnW2ksMwhMoYg9up7Yr6/kUOTi06DZqn7/9ulPdAnyoktA
1ZwZKegjB6nlZuNrsQC9h33W20c/NRuQF7MBva1hjwn4iKrMxeBc6Lb1Fv3vGDkOvB+8jxC5uwSd
TSvVb2DzCNDypmWFnywAZvqZmDsx+Zmlc161agyLRxn60HQ0NegcDwvwbWnF6YNkZaPTJ25zZq5/
6l4uOg8ciZB2kEzbgZWIC06jWEixNUE5VO97POVF51EFxaCLvrSw4epcsdfMWogPRa5qw0UaNPhg
itHIvW95Qqn6TId4oiORFx0J/s8oDyDB5hgWWCEovTbum2ANiu+g8rr8TAudOsuiLxm1MSoagymv
Dw5wa9S4lqU5zqS+kr9zMiIv+g4DIH0KYmJ0qgZ9KXTt2k0MuPzMtPdU0y+mCIYi+1JPt+eEAvcQ
UaMZ5g6Z2L4dRn8+um4v+gjWBqDuqTE5AqzZChu8j6mnlWda+NTBFz2AYuSp1seUiwJTGu9BcQlU
TD0JLbn3/fhFF+CHTZ2rmCg5EjSmvSSjwM8sV3vnrVlMCqhEQsdFZcOpIWystaS1VoMcuWeeyxP9
l25PD+yrrsNKKUoDBB4RvEbgqGsuVKm/ThLvE0Ijj70lOVJk7MwcaC3SS2/frz+PQbq9CPJQlkq5
w6jdEXn4IiMVtPJAta9iDeYOJTlMtXG7e/tUfw47lkK/X12KZPeIPHjndJL+nUUbypBaHeWpU3dA
Ed4+x6nHaxHaamtSloB07agE+INdZ+FWoWp+Zt48PaT/e/TU7UVU1ymdX4dmsKNQtdgSgJ+lKMIP
AFskVXM/VRn+x7YbnnnYTjXNIsoVqimuhZEY6BBdgkSu4gQxUpXPm2TjZiVmm3185sJO3DZrEfIM
mm4UKWoNUT50FRg4olqbfh/5m7eb5UTTW4uo113wIdJIVgXPDlTi4C+v2iSLDzZlszOj1alLWAQ+
6Uh01xFN3pWN11WPruJF3lXepPH3ty9huhV/aHtrEfp4BkFPawX66OTjTTmjWmaWSCMV66zPNq0c
7JCVwZDSNd+XZNWt6Wa+6g10JOM0y3LbLSwl0pDI7IDws5szkfLnaYpuTffx1dHVPNSEG1rtFvfh
F28SXW0r+zavsPLL9fB9vbG1CPkoH0tJqgCxzZegoa+GRpdx7hJONfky2HULRJKvwOztbBkdP45e
vf8GLYI9ktscSR+OXoyVt6JGf+fluMRbYKIMQ5wzLDt1DYsgh1tvZbIAaI9Rx/dMTa2tCz/wfbff
XIR1hJ8rOGcOblUWVr2aP2y9zvAv346IE/2TuQjqviavEw+IT/SivNDs8rGvtWQFzH/X5trHypSj
M4/qqRMtQjvxcwEYW2625OMd+Lg3YVSApgy/+qoKMjI5kxM9NfyaixCvRiShMh/SxmTuobo9eAgb
9F2xNiLpAuLv1m+1+yTQN4WrvfPSFjGOV2Wpwuurt0g5M58IHSvU3FXVB1+0SHk07X73dludeMzM
RbQXld2HTNph1xk2EnphEMOlFeaZqzjRvZuLMMcZFF0Bya63mYZ5OYydepWOlXlLXxifedhOXcAi
1vtGE4hX2I0zUsIE4TaCpsHq1Ier+/YdOvWQLcJdFD3kw9xrHR3v2gcbT6Vdnli0hTYqK7m09etk
sBLn7ZOduppF1CuBK8qsTxrHAy13aYeVgipLOGzfPvqJ5piq8q+79qZ0YRUNeuPUtvq5kvpDXyXB
KrWkM7fq1PGXgV8NYTIMUu0EyBTR676orncf5cn92z//xMhkLMId9ZTEVDA8dCjwJRhbMqq2mQ/f
0Lu0o1B93zNrLII9jSqptC2wt4hrXqNxnq0S0d7W6FK9fRWnbtK0/9X4CiSiyyvm7FtR4l1TuY/B
oHyEVXfGA+lUZ2VMj9ar4+Nt6UlMEQZHc0e0+nsKooio1KtRyeKtl4X4mbklqGY09/A1GlFHb8rk
zL071UKLeG89vfEjjuzETBdvhiFON6gSglQeLHOXW3Gzf/senjrPIugb/EvkGCE9hwr5LaL4uD0K
rjUXxsoo7B/vO8ki8F2YNWaLlr3TtfD9MJK/TZIcHRCR38V+8L6R2FgEvJ1OIjFSUjv4Zn03EIC+
pMMx796+ghOPmr6Idyi4dVmXAb0Jys9K5d2qY3vIm/7hfYdfhPuIil/oAgV30DYFvJhlW7fLPseF
9c6fv4h3vOb7LlA5viV1d1Hq7roQWWihnRk5TjxE+rT/VaBkqJch5+zVDH0I1snQWBqrZ+WJ1ksl
wxR9+yZNP/YPy4PZjvbVWRAWzM0R2hazxfZQJ9rkJvvsoqTqFcVNI4ozc5RTTb2IeslnCYL4fuNE
DRM6d9wKBBpdDFHfvooT45K+CGwNhxG1J5UP5QI8aycOmn6mFU798EUo59BujSxnMasq9T6vMtxC
amakzZnu8NQPXwRxENe93zT8cJE9ysi/9/b3992RReDGdljmI46sWyWzvgichSLbfN+KdTa3e/XI
wE+L+qEzameoQuUJQJBwwgbS99s//MQDOfsbvDq6NQk8yLFdg3a9jXwIE3V8sETumLJ8L+AWve8s
i9j1IGdJuSZLW/rj+1FBbFo2vhQV8GJPLla5FL/vwdQWQcxTXxSxzJxAH7t8TU2rWGstVmNvX8Vc
M/xD9GrTU/v6ZlWtWWs67mL9znL6vQ9zEkPjlfe5RFf7FqWObSZt4vvy2c025zJvJyJCW4Sy7/mF
VvhD7fiFd42d0mdMLoBqSe7Xty/q1PEXsdxRLRuG1IVL5+cXAVWJjQv8G5mf4UzbnzrBIqTLppEp
InICK9bvIEB/BZyAXJ39vmFBW4Q0yNFBLiy72paJeteL6CtA4OvK1M8c/kSPoS0CW+kCRE97pXbs
TtVujEyvgPz1xpnoOzHoLAF4MLVbVE2QF1VHAONJ03xFXGxtp9IzrtzV+xpgicJDY1vrIpsOxBQy
bq5yBKJnQq2PmC4XWXVutvfndtaWwREHqdLIooqdoHHxN0c608kTPJjqQLfO3K5Tp1jEQj5KKEli
DImzdPwtK+KDkBieB3d81+ijaYtYaAYgR83AD0dR3YJH3OX558DUy9sxtrP2Xc2BYvDvnQiIHdcF
qBE7Y2l+1eNon/n+Yx4O7xrisMP6/fBaKwtfJydMZQOjwlWJPOuT2dTnBug/jxfaMh4CUaVYfk9N
oIYuiwVMMQa//hQimLKNIwlR+zTRdm93TX+ODgDfv19KJsIGTQguRYF8hqNMsILITI5NAbAF/qQ4
063/OcS1ZXzYxogRVmWFjtLVyrAJGgarlWWIojqzPjnx2C5xqlbbuXka+lwHjJWNAs/stspFuR6p
JL6v1ZfA1MEIukTqCqRjFa/PUNNW5BscS/RzS6wJdf+Hiau2hKQamip6hD94rFiWJCSACxlWrgbq
n5WlggsookMI2Up1L0dOWLoWiZDQ8rOPik66Ko+9fOJTSQ+mh3McAr8I8dVbE53A+FMOIbTbdWgC
FSjthP03NdG0Q5uH9eWAQBQpNvRG7NH2ITLJSaCNT75CbuG+dP1xuPVlRrCbMPelcaMmkl9dq5la
2mt1kq799vaDeOIJmRfXr8b9we97L/F0fxujjbNKm1Rej7H+8PbBTz0di05NH41CTEUv7FOV8Ka1
I/uqwwjyotPk8OP7TrHo13z0KNqxRbSpDiEVuvKGh/s+koZ3Pt+LHs2U6yGRjC5y1LHChk9o+2Ks
P8GHPrOaOdHnzM/kq9sP3iXxxqqPHCwCYkE2YSjrrT3gzLgZk0IakXhAOmdf2RLk1bfv2KmuZzns
FzaMEQT1HQSYcI9FynjnFQmscQP3ChImZwacE6dZ4muxUWkQNlIjB+V8rFkRv8DAdbjM03RndFX5
/zg7t+U4dW4LPxFVAkkcbqGPbh9jx3Zyo4qTmIOEEAgQ4un36HW1/t7LcVVuXQk0IE1Jc445vr9b
cS51tiEpwbUaJrmH12f9iB0suwOhZPmxNGHwySHlg0F8KbAl6DIvAUiSW7tQGW+8Wsb03TKzjofa
IY35SZj76H2d//6vkTBEsoRVuyqReh+l3E18AfyywfGhbtc0KtK5nT95oA8SZyw6P+m/blVWCUQ4
g5J70r6L9BWbJtjp0HfT0M0yAKgWpjAtjG7H4bM7nle1/3+4YNFFHAgWEwrgDuV+hR9YBZQflDog
SSDU9GO+gHoZqX63pH87KC5iQkKFTIEZyDaQzSTjEW4aHIDCrPfbuJwV+WSAfzQuLkIDx7XjGhqO
zQLXtOulq1nRT52+V3HwWZr5g+B8qbeFgrCvaz80+yTh4y6uw7KoA/JZx8dHV78IBHNNlpJOIUjC
nqa7ofZ1AWOt9z9HmQ8ufimwhcdUQFTbwlNFqGPG7NZH4ycv/px1+4/RdKmqRWwkFj2YYlMOAwyc
MWjtDMQTIB7LVxdW1+azKfnRM1wc7Vd0QqGGjr1gupbTFVqPA3iE4jz85zf0wfi5lNcKnqCrAWbX
cCdFO0wKF5CcAhEIN7Pq95/v8NFEDy8mOnpEQDGFpGUP1OjvqO5fkVu8RTn0YVjoTgTx3TJXMzwe
x9+t+WxUfRDHwvPL/HdwiZMymNH7tlc+Uru5E8tV2COWWQpr27Ll6SdR7IOYcm7h/Pd9Ag8nR9YO
NbTo9DRQdiOAGnbUwRKDotJjrtHYt2JD83dabnYpv10aAkw77TKMOh0Ah3w+dUINna6bP3+sjwbb
xeGm6tAwr+BMCR1bfF3OfOd5/+3Pl/7gVV1KXucU/jpd2WEumuRZAMYVzK+p/Q7u64bq6MvsgRoA
5OPPN/vgOS4FrivEYXYeTQ0fpZKAS+KndzHo7O/03LA//N/PnrWesAT80E3KOviUjWHV72BR9j7N
Ai3kf36Ef77pf0SYSwEri9cQ6sWy2oc+oPOplSDT/EjiBTaKTsNhqvJcAZWJrjV0dawLyR4c4ML9
NkF2evxRrW5g+xH70uGTXeJH7/RiHgPGF0IiAQYvmgfG8ihn3dZw6lImKP78xB/d4Pz3f01aDYxS
DAQiENfZGvArtJl7kMRTyCo/CUUf7HMvZa2gbEwreFfTFp71ZivFfA+21q0Uw29O3G7qP8tjfhB9
yMWijJ0Sp4bCQ3cyTYWtBbmRTalzOwWHliV/1Z+G/u//fVsmmZkVI24yT04C1xDeRmt99GdcZGh/
/vmLfPQgF4szqwDnrCc4NDfRutN6vbfl/JrE/DcSFG9/vsV/f3T6/1SuMk0JoQIsi6iCT1EQQNax
MLL7u6ufV+9/Daky9ZKwgEIRgSx13skBFqoJHZ//fPXzyP//M5RmF2GAIX1Fw7gftyOxOgefiRcG
/j1FlQJX/edbfPR6zl/mXw9QDy7sNOiYW4HS31cDO8wyj8ma7P98+f/exdBLpesKxm0PMC16agYM
UFhobz3hN1GdHrRhB12mL1VSf3Kvjx7lYnqjBgKoV8rtFr4cLWzLtS7S4FPR7n/PbXqpaqUuoqsC
Ewi2bbCnBniN0bHKM9u/T2G2gUfGrz+/sY/uczG3J9dDRZl4uxWh+gJb0fs2qU7K9HfM+kdkButP
wv9H97mY3lxOcUB7fBkXhnArgat52H5RDvjaRIuNr8lfRXV00vzvAAtW08Lehp4hafWwycD7KBDk
PxMefjBDLgWt6zSBdTkPdpuY6K1W7AH13vfOlJ9svz4YUpd61qqt2q4zbNryrEryIGJREa6i2/75
U/939KPp+dP8a+6pUPaR7HAq6cQ0VbCgnzyaE6YWGCQPs7thxwYDbMOfb/bf2yN6qWsVMxUsbPAo
yg1bQChOaNa8QR7uFav+Lu3EezqnR7M0X//uducP9q9nM5VIxjHG7UaAGH0/XmeUnLT/zc/WfA00
LIC6pCT75OE+epMXU182CDQwdD27/y8D6Cmg7wZDDy+4Mbq3rfhEPf3RYLvYjGcogI4t58N2ltO8
a6sUPl1Boq5LD1jun1/bB7MyvZj9vqUxQG34QiGOxDA6Mz9X1ly3ZXXn4vkt7MG6/rsbXUz/tWrZ
2iHhs80yABfgdXbVStLkJS/vYOP5rvv5k3PsR5/mYv7rxCdjkoJCX0uYjhkG38pmNTof4hkg5IV8
Mpc+mKmXElgBY/YBDvm4DaghhSpliFpDM33ytv451/3HSnypgZ1Cv4ppKJFAaPU+keRL6elOlp0D
WQrgYhee3+HywtlyNJG9zWrW79AlMORhz3cjB4r4rz5bchEyBMWtJshXt1U/vsc0raHxNI9lH94Y
6GbjPv1k+n70Oi+2BSgLIPnus2zHAoAx5+Bnp/TTnx/hgy1BchEZZBiF4uw5uuvjCZ7TvdN55rg4
CNtOpxk5iGcY+Ed72Ypq9+c7fvQw57//KxaFqqPdCmnnbhWwIi1sGI7dKQ6VTj8JDB/d4CIwGHAM
cXYx2S6t0m0H8oYif7nBTC4CAvSd/egjXHqOov1aj5sMTPS/ey0XIQC+ALWokh6v5ayDS0uQGNp+
+jutME0u5j00KdW4+o5tlrbZcA1c6mDuSZx8NiM/GEaX4lcOvVc1wEkbLX3p70g5/muI0wnQOJF9
6ez8Sl3zbTIDqFWr3y/VPB16PcovEjIf8FDAQ1t81+UAG8+FAhOIZnGUN5n8TPn7QdiLzz/7X2NO
m7Bv1NQlKAPo5lX1CgUy4MS2VRD24MOR4fHPH/Gj+1wEhDqQBmRBEe9aEwCVziavf0cTKuNA1ayu
ugFOvfusUeWfesN/RMFLLW3sQU6E/5rajrvygPh3yHbRM9lGcQGu3h42kDl4S9twLzcAyJyiU3pA
ANyyn6YAzWzj7Cff/oN1OL6IIFzReYG1ktqK8pUgn95VpxnVlz+/0DD+54T7X495ES9oH1Te4ZNt
hyU2wPTFVYDN0Ubaicc+dyNYYDVoi2EbAYUTZQnLe7je1XhWnS0VKYa1x/jqlIEz587AsA+EF9sL
Gx7AswBQmlInzR7ph2aUuQeMYnD5UNc0PMH6ZhI3bdoMsOVbApb0Ep7dzqivzCcpgLyhHpZ8jmDh
ATkRQdsAbVrSmwIeH6TudyGoqaLc+H528E1iWYcjkKi7IF+SFH68koIAqivzlcNRLQe0avg2dCt7
R3ext3my9kFyQkNdK/IGh/AVxsUgdlxBLVhdGQdCq9fZOBXa1wuOo6DHBeCmccHq7y4NTXCldcOA
rEi6ob6ScR3vnWZqP5FquIusR3nv7ILv17SSaNNuKRpKusS3OyRwp7JoFlfueLCyHF6zR1Vl66ue
NdgbC48ycFCBuFo2QtC2iBuS5ukE/9OYbUEDrI/Qoc37VFsgfTy+k+G/zOCvq1E3RZgsNzCD3PGu
X7didvsWyWFpxt08ZFUxJseuzBD7bhbgmQa2vsXTLxs2v9D+/EaDNzOCGrEs7Xay7Ik24XUfwYEf
MCM+TvIEeBwuARlDk44EZkUQUra5iLvDAsfXYglmexuOIytA6e1uq6gUe52Cno10bQaBLfIRgPzh
K94A1NVgJ4l03zD6DD8ZSAgPhMbtCFJj7rBS5VOHymLXsZ/UR0erl8emmeJ8cPyqHdS18KxIGnoL
JtOOAGEVifkb4AVfm2r+TWOu0PtlNgmE1fmUuSmfguoFkKWnabT3fMXH6Xuap6jvbLWq3rqV/wh1
8MIy9mbX7EYlddF5YIzIsqmC6KujMZqYWl8QuPZvk756TUe7z4ZoI6PxVtUygYn2/BN4UnCyebZl
db8R02MLS/IBTSMGAqYzvAEbqAOQ4c9g+T3Smm6YGZLcd3AiXdGRkS03PHqB+foOTcrbpeHXOkrK
HTz+v85O3WREfSnX5jvc9sGeTrfczGgf7zdBCzP99kjjbAeP4FtVtQatYvbWuvW6ssOmrMixI80B
oNttPaUHFy57oBBO8O/O+waEc0DGAhmUm39oLlV5hO9VAaLPNwzMfFXiriz9iyB2A9sjmJt/y3x2
L+dlF8DQekKlz2ON1kC0Vx1mCWSeWXZrcGnjHGLDHeu6w7hioEizFVV9P9lgN4GyU/o6r43ewhBi
C25AEdqs2QyTugOF7DCp30n8M6LyuYyava7THEf3bSz5VSQsEHfsJaornErPPBFAqmqAkKMjMXBC
KHEUQrfvHsiWZlNqfh3RMzeSzzmsB+siHZy6to5X+RSlbz5sAEbv7unUt7mZ6Rt6vpAoS98iY27X
c5M4fKnLUF978LsGdN7mLdHuPNee4Jtyr916KEX02CL+odQC1+R4HLAFBwFye6b7YHFacuc4BUoH
5vbxRMQhqWD8lsVxYYxt0WWrVgyKaTPj/LtZ4rnOyxFCySlg7NsqhX6Ew08GXta4ABE+TZF+mhoU
X3JITJL7MUrZY7MsWZonTk+POqz9Bq57+PxyUMVYN7fEi1/cD0OheQ/0IP7t1D3OrQ/uWTihAaju
4T+5b4KQ9ng221tYlMtkXwPm+sJa9MkXEc86dONWCgwnsMeX9DlzsKYD6CxFQ1zdsATTXxgx5ikd
J0CrZv3cZiWaNeAVPGpgXnSAeV+ZdmvRurOBa866pYPqk8cBKf97gT4PuoVfbWmueBerHylquq9g
mqRwfR/oLWMjqFRLx2AlrkBWnXvggHZ2mQZQMcIMOxy+hnLfBnz8QeHFvk9gHwvClohKrGElIHq6
mvaAoAHhNq/6Wrg6LXzbgkYU4YqbaFFEgyfUw7UZTt44y4AaMmfXphWh/B0H3E5fwqZlj/AdhowC
oGsFH2QTmB8WrPIfQkT62SA0HLE8BC+iQfkyh5ms1nuDRfK3V2YOQSQz2U05z6+yzYLTCGBLtx1t
D75lPQeg2SqbVmoDoRK9YmHHwdee9LBr1JjtRvg+PQPU0HxbRdUFuzjUVDwsA5AJCEP4KdZ2xzEJ
68dh5eRnWVZewxykWuj13Gb9e9laeO3DPWT6FtRm+V23zbARrpSbFciy4xDE7FbWS/SLRjMz+KwU
wL+Q+NsaH/W7hADnlYgRsAu4wP0UBBuB+1UrUNFlRO5bFvdfWCv1o2/7/sCmbMCUhMG9LkawcmqY
lg3kILolPa4V0PYza9MXMCyRdMmSAQsus+tXCwVBc5VGsHTuG4Bj4f/wfQgZ+DlyoXUM3PlQfzsb
5ETwWEv5z/EM3LJTZqPjaNG3fDehgwak1Lmp896zDtONZbrHvGLqLl46uw3CoHyoHHevbYpKMrMk
eerGsL1CUp/vaq3d3oxVvUNnWXTIeOJvET/nH/EcDBYt167ZyHFMD6zEb4IVOjudHWNhs54GD9xH
3d7HTdfnCd4iwkkQ+ALL3vx1WELdbLrGg8FehklGr9dqbnmRrEy+OxK297yxHj1/c3XSziWvCS3b
IqiqsIAakRaOhxp36bGg4RBXpfB6G5K6Ur9heW+ApkGbXUL7Pe+BH2awSLZIY07LnBKaY3uVvg5Z
xl5ULUh108NUssyO3RTzN43OqnoDsyog4lJShvNRLnXEt4u2BFjAZUWr/GHhBtKRlWvwpdZ5Mfcc
glibsxXGVEA4t03Mdmj0g66skqQs88RUTryrSWkX5EStqi+hnE6medr61iCfeMQVkRLdZkEX/2yV
w9YVb44wsF3BlYWfu8x2YNzoYujE3GPvJkdHKEyb8d8LyHajCHsiTb/UTRN9V7R8BNQlKMayB+0r
S3rxCKeWGT7LVMS3UOZP2XfLoeqBQ31alv2xFJCsrnHF8drgwqIh/yvLcEOwC1UnqukAfAvC3xc9
lKK+do3kRbaswBm1HkjDAlaQJPgR44H8DWnLLNpnKU+iBnjbQFiAIyRZ5p9OBoPeQ9nt+71Z0nU+
KgJ1VJdTl7ZdXMwRcHinWk0yeegY3BU78DnHCQa7c+RvEFlSv4vqJlRbV7dBdtVPjgcb2IBR8kXB
8mPekGWcshOaflQKfIYnr2h7bWawnCnQhBnwhT/K5Xycc0mUZnvW9rrLawKT+pzoSL8Qif3EZqkE
/D9bAHT4xjJuvrcE+1xoFXWd3WaCYBHRwvD1phngHnNfWrRHbXnrgmqXYsgteN9LuWxlm/pkUzk6
yIMW6FDZ+E7XwCnqqTmYNmz6F3wXz25nHBNArKgr4NYFpvVckN6BylASi11VCEUfRKUwB5MoTs6x
2FH0rNmCjm1HTwDkpOqgme6mTQM/J3YL/63kTVmNEGN8U3VbbeIAxt5GiwYYt3nmV0Mt5fijjywx
JC8dDTNYP/BY/QTflI8CXgCt14+xDDt/A1SZTYs+Au8PVlFVmAEcCSPhJ7nCG7o4K+f12xTqfjiS
bK3wejqwbEom5BNJawMKLvDL7p44vcKmSEwLXNM3NrCA25b90NBf0oSqOjVxT/3exO0cHAhIJ/5r
wyiLvkGvy7JfoZPiNuzm4AqanfVnBkf2vHG83JSECYiQYKTqruDrNK8HKOLpq0KmLQPvomTxg06A
vLkta9NPh1qwLr6PCFmz56b0Fpwv+Lkl4ADCp36J84ZkAMFmbWznqxAeXB1itYlxzkKZimW3uqsb
3xeB8STdVD2GFPa0cFTerUkMGVTT+TV6rBYyWJgqp2zdaqyW4CoT3HU+1dJmYoM1UVQF1+d2tAYY
j/CKyF6Zg2ka45+rKmuAdNbAZza59INJ9kMyJeQYkbPvxzyBjFLnKqUJ+NJRBB+/n2Jup6cEEu24
qMQIL5IyGQQtItrHywkK0YTfLKNag62vW/ZUom2UYqzBmH2vtKQJzoMlgf0wXvP07HvKsSbRtlWQ
FFG5orTrxnhwTx6urgOQqP2YLDoPV+OQJnGxqGHx3Ah1nkZuminHSr/AtvdsvCnll4ZMNoQLoxmn
YTsF/QjWDM8iMf4gwRg1Sz460HJOAMqUlcoXmDhmByI80mSLV7K85Yia6ktWTi6+cQy9aQ9WYXQf
TWpxbOqAvgg2vYuEv6YwgbuPs6m0T4C3C+SsPWqidC8IFtufVc3a+LTOXUpucW4exE6zIOqv+nJi
KsUJSo2uyd1CU4zxuqzVXUh5YI8LZG7DTYcurRrgCVihYRObeSDjhyw8hjSz4x23faB/RPWSqutY
UYujua7Akvtl3DB01xMK8gpiZl+uzyIIm/FByZZXt7YEYOiI1m+AMNGKD7dK4LuJiiG9D6j4vcKH
YNlO1TBPbzNsNJFFaNKQNVdVM/rzYGlpVObQV89ka02IQsMMxlv0qIMsvaJRS/sj6o9zdENMDRPM
YggDiZUW6m63Ab6hXHN0cLvfOC22iIuwJhtN3o7SUgTWOlI/ZdR27oEZoEj3ZVqr8JEj003eMXGq
6MgDhqPZOCA+vJUpNKJNnshO1m8zhK8Bljfay8UVtk/YcAyDmaxv6K2pxqMw1Rjd6RVYjz3cCJf7
pBv10SJhPV8jKRBX3+ncxeKFDJyOL2Tx0ITCzTWY8NLBA1mREAAcF8yrvIrDdSA5WMxBe5cm47r8
CuC4RSF3CMGshpIo0zVXReLKKT7VQkce5IEEvBGAkKGnRxrO6Swv8a3kTqu6TH/j8C7CJxxsxAK6
m9bzPQmDNHgiNkrFVd+qZrjJai7XTTJXRD+obE2xtYfsCr3puY2hkE9vmhWz9QxlndQK8DBZF16k
NoOEfglFQI6jsKRVqHORFF64KfcgKm0YTIuw96PI67BDyR2Qpwskm2wTV1UALB9JjXhTsXGAidKF
tD2Oj30VgbjdmsVA0BaPsYQcqDHhiYc1m+/CMxUjX0FjyJ4Wg+CxS0NZjU8B4EsYdgkJoBmr46rZ
S5y+VmR9ZGLXk1FdFyx56/hwRmND/4d/wJkdblCvw285i/RkedPDF9E8YdsAglzOmsRmVwLZqRHF
b32OBOWAZA7QzhHIS9uBCHAK0U89yZdGovTeXutJDEDgAJLYrc8GE40+D83gqYGiESsD4G6KduQl
SY1XdFOOCY+weYxnhYYBQkyGE/08tPNeLpgN3zgyLPMuSqQKC6y1drkKunJsgH0HQAZw+8ABRRyC
PXGVKpfWXdHGLcpzDiKncUPTEIjSwPqVn1DJSzgAoJmZwPVWIpy/9LNowApzNgF6lQX92euptSb2
L9JhH+QKKDwbFPyoh/3sHus3lh09op5w10exoDcVLTN3H8Jtt4EOhNtKQUdBEVBtPmsjy13WVIjx
aIkpx++iVXZsdrzVQD8B8BXWOH+mXat5l6uq8RquuTaWaR4D+dUTGG3HgQ1B6EFiF8d1OYXJi1hb
ml5hjW/JLbwf7LhrOz4BL1bCnz1+TChJorcJCFbX5swPRP/K5iptdNE0OMYCFNUu552zHh3lPwbo
PpjLgfOg5/wU75gEynosJ3VMVlLVv+APeJazV2MKGE6uLHYDBkS8Rq8Aw6083MH6sG4eHMCDICSo
eMhIQe3sx2ecfNfpFk0nNNyE2cIzIE+xWL7X6G5q76Im62KgMaVly6s2AdBIO8xdtZ6wcHUjNoUp
H95jobPU5mLEPD1UOnHhTdcAQPm8dEGWPEsusyMDFwPmSa1LvlU4hM8/5KBBYgYBkqPfZBnW8w41
EcgvimmWcBAapgW5Bozgl9ixYHxOHabqa2og7VSbAGnSER3kmZrdAzSXsnteZ4Usz4jmAZCCBFXR
rUcKFNBq39Xc79JmqcsvZYss5GlckhinYEBweiQ54xanFha1ZfQ1dqU3LM+kF4znC+DnLsPGxEix
HyJqUrTBNHYKi3U2+ASbJsVe8GQAc+kLP5vz4tDGA5dwyh9qrHnKI9v7S9kAnNGlaWV8BJ+8Tjcm
BUJw3pxpLm2Z19gcdY9IhWX9k12aoL+L12g1O5BGRVwgGjTip25lVW3X3oslzXUyaPUMYzcxoV4R
4UyD7haRFEPkUe3EmQap2IcV/URINTvYtFebIJ4Jv+rNArdPZC4i1HfHaXT2IaK4QHUCA4fWME/D
5xJXNs2GJilgnJFYIEq7pXqrcUfSFV4zJu4YRy92MTZlEOxGi76UA1Poe9lRhoYhhCSQz56TtY4w
KUXoBn2cF3Tj7UiEDCqsJKuwvq3t0JMnZPq66mZIQhHdoZ8qBBuWdAhv8BlZG/Qf5HKqWEm3GKg8
Oi4iIvErJw1s/8qY+OmWSLYEr104zn1dgEaYlu8uNMrDPWIGMmefuJlXr4ub+/VaVp0cN+FiIOnA
R6on0MrAuHXsamjP3SBI4pgM/ibJgiW0E2G96dEVz74vUddOhesGyK4RfvukyyuE6+ppXvt0ehYt
X9Lf3Vg5ictiX0DeAmrg5F1kXeKwWILvmcrbxZw11VmzDMENmlssMr1m6Ez7mq4dre4ESvvZ10R3
C/hhXQDXN79ZgIxAs8WapGAVdqqCKYo35eoeGkqi7AEtH2t3QPEoSb6lVVa29TaIeylObg3irgID
tHTtvA3otMbXIxh0abpDWPHrUBCu2gGMMTSU5Z7y9NGnHO3DuXbxlHwNmtm6XSkwuB5cOmn5LWJT
nBVw/FfyroffYvoVSckSQ4i7NcWuU+AstTzEzRgMjwYQJv3OtUV3/hKWihSQyLcWOCw3C/1rhZot
vtZr0kTvg1onu0kJjBqemVym7tpHrg2/znMsydVqxmU8mA6iTIxosJINWHa0iu6oIlP5HK1C260W
BL51ExIZ0T2bG9YlObImNDmhhxUISkcTN+yqDiYsPRzPU62PKHbE2BVw0J8AeGdKyPrY2DH2P+c5
g1l+3iV2CZ8CW3bToWIugU4B53iw6+HMVooDKmxJg1UMAIfwawvDY41ENmcSxAW6zMgqYVZ9zVI0
HZgiAHunBDnQulYgSe2z8UrUNKE5XTl68yqB3PIDJ53BPr5PW0GnHMmDBGUizWSjo62FYNTyWzUR
l7kbn5WVXYAqa6xkO54AEPkStB4dfoAMj7SbdthHzVh6QVsO5feqOuM6CjuXVN40iEPlnW9D6zwy
1zRGOYRWZdwif2MlWBW7bFhLBfIWNgdoMUN2tjPIolemCc4Z+m5K71SWNS45riY0SBCstEkGuynn
DKU1wNFMOjVbl7ApfUIUaFssqAOb5LMJUBoBo3sc+odmaET6OxzjbH4E/5jyr1UIwvuT8ZMMv4BX
DBv0fVcB4PeWwsdxWVADbrGUwW4Ps4xuCI/H9OTMvJSYzzKNr0O21v0DTmTe3ygEKrdVyqoeh0VC
BGjz2kz25OvUNzdAHVXJg+DGLS9+MlWDvJJlSJJNbTogII3o1Gk5SeanVUExWpxVHPy6qthKfqXh
WcR2qCAgTpAiFB6ovUoFqByl0WQOPa0520WwrHFvmXWs2YH2ItipF3KuVWGo5W4+IvddZvUBjIxp
RWE70LU3xWBsuRSD8uhLwLhAceoKCVw23fjISl3eaUjP5LXlw5Q+9wMs7nO2tB5k22kc3bZTSuut
lp5cI5lKvjQIEyrPBhSRNjWMwL+DHopT6uJwZsQROI5+i2AtHynSdb8C7Vvk3LP6S1DCQBXnhihy
xaJ0SPMIFTyN8hmfjwyrks9BAGRy7zDEe9RRIGi+wv6NqpOPUmmvEH8BXgbILxo3sQcSfrNEJsAx
ToGMhrIstnT3Q4Rwc5vhsJrdIxOkQFWOYUaisruV45zcXseExt5sakP8Soow8nHwNXLl8mYUhhiO
1COKdrfMe3dm2sqo3qDW4kQeJLWJiug8RFUxpzK+5hnpg3PlJUB8NomtY6RR6Pi6QHB07+d4Atge
1M8HtB9m16j6TjAXs9LcIXUT/0LSj9uHgOHiewMHtbLgC5aDhxK5rm7HUeFw4J6Wui+WActhHs02
isYctRWklnPQEwODfAEHrR6838Ul3zNeyfUr0iI4zFgPvSivSRycYNwEEmUCQ6iTklSk1wYKFdi1
GV1XMo+Qs2seRoUcQVEFtRsLNPki+1bpMPD5mMwDcIgLDxxyYU0Cc03cMqHPMUtRnyxx+r9utFT6
mvMGA2QecccC+4XeXduWr8mhw3nlvMpOmAaDrTvzS6Ydx/lnQff8oetriaaJvg/8DXJYRu0TQB/j
+2DBxqLgfeLOiUIcNA0wgU2TFVDdtWixFBRk+lby+JGZhHxD1rBtsI8zsciVw6Z4MwXQAeazlATL
67xmTYHecP/I0q7vijWhqyyEjco4R7kgDI40ZPoHEu9Lta1YgJ06NtlhsOMyxhYMeyf9Q9t2wSa0
JDh+Q38NZG2bt0OVqVPDDSQeedO5rL019cTgVMh5LI8DEqR2D7RRj6KM7tcVwrDgLElT1dxvOJqV
yMG3deRR50bKKw/MmSoOKVlf74D4FAobdE/WVyYmjjOihFkVoKgWvIPA9+232I9WbgXH1FGk1ew6
TEqCymoSBCh9VnZaC4J94pn2J5dkA0DUhO1zP7KbEnG9Klqsy78YyKHDBqXIErXrmIO07YbZa/xG
K6DGarF/L6IoGZorn/EpeXfw/b83HRJ6X5Emn8oHOAyuY+E9T57nrCRwj+4rYIeQ/WpiEHKT5EX1
2LmjblyzE6OeIE8mu3W66XtLZDFREnfIuEcSVHCl19bhR+P4eUwgYABHHFtx+4SlJwJabACd8M4M
qGUUCoDOCEoS/AeCVLylT46icbkgpVyCPe8C8paqzn7DakDDHcMbbwsCxy+5pWNpTtMy2WnTjcGi
CuQdsjvU5Nogd+Ha/P4/0s6rO27kXNd/xWuuD7yRCijste2LRje7mcQmRSrdYHEkDXLO+PXngcY+
JkE2sYdn2ZMoCQVU/OoLz9sWdp5u4qAgoDsRHf2BnG2fbm2rjtErb0ROIF5NMSb2qA844g4xW5Wo
nGKX6p2RUl9EIocoCeNrlQq4JumBK1y1ujWq29RkF9wRLkDYx2iQDd0i0tB8awIvRjoTCWPidJai
/wgGb54tuEysaN823CNdaumZahWc+ZiiaTUHLp51fb5LJQfiJuBad0mtaZefa74y/l41nrBcBQVg
JK0oslIO4WjkZOTolhZc5FrAEddrIKW3ikEIaWPJIWmYOXY23Ch9OEo3VWJibxB4umunYnNKt1UQ
VdO3wI7JkKJE/6flDwT4NpOYzEOflSViPJXWNezaOP3kZsiYL6TeiqLa1n3ExPQ806/uu9hRrQsv
nnL8PhNDZhI2HDVc5n77ZcyHdtg76jgiaq1hwPfajRiKpGiIiscMix1LlghIGFPis5WVp14ORV0W
n4aSfHIJdkWaDe7fXm0eK0Q2gVuLIbEAo4Sk5mKK4DquUzQlK60ljbtX27x0dtlgWsHXWrQjaZq5
lmthSSiEPXraVj7BNCQrA7tTNOyZPMPHs5JedCJX0FrkCuZDojteaNtnGlNzZxE2NNwuD4nURXaz
CRSr/kzEUjuXWkmudsDEKjKSwHv4HPnGJsZ8aGLSTkP5v0h5mnPyXkt4WiQZllkI32kkJdPpK70+
S9ACDY45O2u5RwWgilxF133zXDeSOtx3DTLqLh7RwHHxIeVrlN9TmWyLdER/mFB1UCr7LGcTS7bI
2A3XtkcE39By80B80JLnb4/BqfyxRWpiVdYjkseGdTb5AbF3mCFRutVSvJwHNJerfqWA6sRIL3F9
+OhKJ+11cWZJRAeaXst2ZViE7/sIsUgwLCrR1eA3xFlnpzg8tU+y9FkqxbhSt3Gik8QisbApwSUU
vkeFphOw11TjuYeOLXSdtfr1U90zz4MnGZINWbiEsixxJs1yRzIuEXLy21ey+E49fJEi6A1d2Agu
XGc+fsaNrDpvw/7XrSQgnnr6/PMnr67HhSFGhb7RpxRjonFADE75SkbniRKAJZvPqrS0pw6DaRPY
jv6jzsL5eLRGeDMa6nPFpmjJ3j9QmyeKFdGdU9+zWP9SDMRX7ZRMdW0gBakdzcvWbo27t5fbr2Ll
V7YXsVjZdjQaVjf65lkbeaW9q9XSyV3fnkT8w0ozTiWvlD6C605R6zdKEE7RV62eVG8LftvwLwMz
Kvx70yyrcGsGea/4K8P4+hQXS6xP0adcAtl1975ZPCp997kXORkeye3b333q8YsJ3hlk+ULJUXaZ
GXJyzwxKJSHQjcuk2b6vicU0r4LORv5iAKGrB1fVZH+Lwv7ay95XBSCMxTyPUpsy5MCo94QLr6tI
CXehKdfK9U51z+IgbP0KZeC2gy4sxq2pVufSkhQnTe/afcVSULISXEB9I633ui64v1XGN2fAYH9f
vy9m9BhoEaR10h7NsbsMSFXK+/ym7NLj249//SgUxuKA0tH5MXQUO4jZeHeBtC6SCG8mr++W2Ii7
dzWyRNfkYnbnmDRSOqHhek5xID/kq5WnXN3js7fbOLH0xZJc01IMEwc4afeWlu/TGk1XwdV7Y6bi
h9GTTkuEb0sJ+jnqJLFLbSAXdLX4iDu+3KekX7xvoS/hNr3CDaQ0W4YLB1/diDsyq+9rx/j09lee
mMn6YqETQamDwsrrvacYe18nDF8U52q6xqt//UAQ+mKRdx5Ohygxq33fhDtbH7AXvfrWJ/K40WV4
jfNmZTd5/RgQS4BNOJleXQ0xybxB4cbm+CGVa9S5U120WOy9UulJV5DpEqQdN4TKtqLr0irICY10
iPjvG4fFMSbibMjiXNBRY3NU2GSTwPysFPH9248/1T2LRT+oeU0EyKvYUbr6AKKhcZEfNVY6/1QP
Lda8P5f2VoZe7RNT+9xH0Z2umTtTKVbm6ImXf0GqGcoCz0NQ74Uemv2OulOncX00lOKV958n+8tD
Xix5NWbg+xIXWbWfBuU2TPX7pCyOQ5bvB8r73x6AE120VIJMQhJ39YYmaq+7xmS4ztvh0IRryjKn
Hr9YxokcvbTsxmpfGfZ3tZNAbqXe3Gp+H66cSadamH/+1G60iZJ1IRO07am3KBPt0sf7tUHK+fC+
HppH/0kDKYmAzQA6aF9x696At7rxAvUmqJwf73v+Yhk3uNwJfDMCbKiX3ahfkqa4l977oG2cBM9f
3+n9pI1Kv9pncfgJEeG7sio+Wp1/U5RrQhynpuliEaNyValAZqu9iviNiCGFauXVINOrvpK793XS
YiWjM9B4Vq+Ue26sny3fuhrRvkri8su7Hr/k3Hj4X2K/iDhS6auNU/rUUgjpu635vvoqsYTbNEZU
KlHulPvYGR6GYboF23bbKs7D2x9wYitawm1UfIVjJnClSZmQRh5EJSttyNOPbz/+BNdGLLk2OIyj
qSN9bx+XxcNkp8dKltTY1L8bpdLv1Nx6CG3qczJS4DZRbLdUMjXaJinXSt9Pfd9ilXeRsEiSIR15
oiiGYg7SPnvysN7+ulMPn3/+ZIW3SoYjfcjLvS+mAAAFac958VM6XbxSr/16A+aS10DFUxDZhshJ
qIM2woVlWyWWtbI0Tjx8iWuoRoWoV8LDZd4Q1MjEeZy9U9tsCd8xx1x1/CEr92NRN8WeMgdKOHA/
AsR7X9cvdqcxbltZpV6xFwKX+xb3ekEtlUMMeGVsT87cxeZEQaFq9hT97/O+PEwG6Uq6cjWNEwED
5VIludguIWbirIodaNN5qH4trTWdlBNWprrYtWx7GKTaqcXeiKuHiKpYr7GLjWpRFTzE4+fEX0Nm
z8vgpaFgLoE8TYI7uzYyCPXTlP3spmG80CY9fozHIVurVD3VxsI5RgCEzKth7sggyjfktW6LWL8b
Eu1dBd/mEsyT6Dm0Xrst9sRXisNYq/VZn+TByil+YpU4C0OkMzpjLJK+2EeemD6ruecfTFLk1mS2
Tj1+7rQnW4jB6QGjlJF2Mq+sz+yWYPhGeLm1djt+/YylTvB5A+S6xnlWdJS42lm0r9EmqCr5kGfZ
o/DN99nL5pLHQzWjXlpNxTQym4+hX9+SZ/aZLLH9exa76SwWu++NvZEkfrm3M+dblvca4RZzba2d
GoHFOi9TinmVNi32Dffvb4ql6edtvEo+/SUs8coKW1JrynBAvlRSjEMkMVQe8LRpFPVFOdnid5ba
GtWlEnhQ3lrPluOxtj27OC8d3SpczWyFPG/JYaKCz3S8ftyj7m70274fo+pxkBbF/Bn6D5yjMeW1
52nv+dWFP2jgO5UpCsTRIKM9v3YM3eq+AXKIw48UCojmYInaltuwJLPqrB9IedxZwqizr4NNztex
MS0l+l31rbj9kWQ2UagiJnntA9n2ukZxdGSPl43RZP2OpO5h3BaVRhTOGVJ9BCXoldUZtWBje0CW
YPIPvdOB6UjtwlLPQdlFlPvYhuPdtcMQaJdq6ZF6vjFbQ2YrR8Prm6cpF5tnlVLQ1hUd59pAtATt
0OgSo2PalUOln49UcVy1QNrenpkn9rYl6YRgTYO0t8PokupBMWj5qcpK6qq99u59DSw2T8JSZBzJ
It9XTUnlhTOK/FxHn/QrN9T4nTv0EmSiZaE2KYQU9xa0zIE0w7D4ST7q8MNW+KTt219yYp0thf6a
tOw9JWgYFjP5oy/MCzKQ16DzJza5JcakaAmZl6Odc1fJrfusSNsvMQVOP1Jz7L+OEEf+ePsbTkyt
paJfJ8oJMQMEXZKSNHQyZSg63xCb1a9KEtYoVqBwfNwMTT88vt3gqU5b3PH6Iks0mLlsrDL/1uZt
D7U7XGMkn3j4EnmVDuT6xa2Rg+WmIDjvs62QY/4u/4+5RFyR0kUtCSU2+8SKvnVDduNo/oVnh++6
eJlLndYO7SGCt7y7aD1OteTCzp39JJ2VyXpiXcu5y54cy6JDIVJLWRG64wwbT3FAPwzRD2nrK0bL
qQYWA1upvkGhl1bgooyiTc6RafTKN2Bc929PnFPPXxyZUUfqfIZi7j5SAXtRRp+cMSvDQ0792vss
I7k4OAMrVNtMt+q9jT7QObmrpI4nlbmy8Z2YnPbiAwq796LJ53ZijE3lOq1GaTopUO+zKOzFu/fk
N9QixCEGbjG5CGQWX1KHo356u/NPvfviBKqjzI+9PGdyZq19EWSG+o078Fow+MTTl7AdSOrllNZY
dLGXJOctGAv0pZo1Sc4TW+mSlUNaQeuE87qVqbwwk+IDttA3Ixw/tU26Jm5z6gvm7fXJ6kKAhCQT
7s57ZcyMn1TsTz+ntE2bla3n1OPnT3vyeKEb6INEUF2ERc7IOUlDmqt6AA9WuPmnINdL5s2o6p5n
JTLbk8/UxMcwg3TigpvXC7g6uXIPUOWDIm04jlbDMrmQ1liNF4EixJqIw4nlvVS+qyMqT00gkXus
nQ92N116lr4P2jXf6IkeFPPPn/SgPxChsao82zuRYh4M+BiHpACS8PbyOPXyi72vB0cju9hISVEj
hYUM4Oo+j8zuEJDcuMYEP/EFS6VOKtAxriPM7n4sA+kqaYQPNg2yIjl7+yNONbD4CEs1Ji49mBye
UUXpVTzUEicT5Jq1cPKpBhYb4KS2lVl3erY3DC3k+Omp1MFFZnbO5u0vODEM1mIPtOoprTKdBqiK
/FI38SGY2s8oun9/+/Gn3n+xCSZNOjZOO8GbqLLahfv/x0QWyMq7n3j4Mp3HLyeNNF6oGp1qniV6
fKHr9crJfGIDXObypIpC5bRssv3Uo4QbNv0+C/RbkB3XCkVD7+qbF/k8QVL5FEmwvoQ0dqbW9ZTu
VtnK/ndiYJfimz0V1FnG2O5J7J+ufFUbttRmRvemDPSV2X+qicXkNJ0hN6xMJVuSmmqkAeXB0/SP
5Ti9s4MWc7MqMt/3HBAwjhn0V7Jx1C3nkH58u/tPvf1iajp9PHZkgGEcGYGnnzvCFNN50ETmuO0T
Jbf/eFczS63JFIGIkkKTdK8n7V2SkxLdwKrUvN3bjz+xBpZik4ZvtbE/KQyzocLAGPVs5oFBW/FW
5pE29/YrvgtzcU7nXdlItfKxYxKKdxTnoFGeW5rpToWpVObDWS7M69Hw/lDBjOjhmmP6xPAsdScz
Ku2UGG3RXT0Z2sGg9PGsG5XiYxaI7M/5+1/fh//2f+bHPz+i/uf/8N/f82KsQj9oFv/5z/s85f//
M/+Z//d7nv+Jf+5/5h8e05/18jc9+zM891/tbh+bx2f/scuasBlv25/VePezbpPm1/N5w/l3/m9/
8W8/fz3lfix+/uO371RQNvPTfBbzb//6pfMf//hN01mL//X0+f/6xfkD/vHbxWPx+PL3/3ysG/6o
MP7uSBM2wW9/63/++omu/90h+dK2LYQZDX7xt79ledUE//jNFH/HkBK6o1KmZPz5h+q8nX9JN/+u
mkJCjrEg1fOn9d/+/T7PRuQ/I/S3rE2PEJ2amj/9fPbZnNSmZtsaBbrCBLazZN8nVCtI6knMe9Tt
t0jGHAztu5+2W0OEByu0N0JcifKyML/y9zC6b5oH/qVrvuXpZSG7zRB80uF2yGzYIHL0pO/+9a5P
3+25H+DXq4EvE1xtpKPp9tJx4pM8ngS+atxXRXqQg7zMuuSuyLSDlW0ss1g57H6lSf1nHf67OUfX
bGkJTVtuKKWhpuD/KuPeMathV0wivMxyP9zFSedciKaMrimBis4pXgbnC6rAdierq67jJp6KTafp
RD/7TL3Iy075LDtbufERl/ydzwrdwmmBvExBey5r2ZwDaG0uYWyYe73MSJjPScSG/4FCg9IrRFuG
YKakif6uhLl0Hw+edV4nOZhJrV1T8/qVELT4apPoOAab1ISl2QtLi5p1X6mL0bifGp3s8Iqyra2i
SYXqqjyc3EbXJn9TOH12pQcBsIDYNI5+Lm1ujr2+U4dA31Ho1lwaTYRkuj9BFDMV9Y+M0iFSUntz
ckvYwfvBmeJdHweUccIw2OBrIQOcevItsC5K/vykgYZQeL2+cn22nm2uvwZVQEchw4dvFNbSFohR
+ezCzpH3Y/MtSkfPLbMzczqkjZpu//JsFUAGoKcKW9Nf8P9llqJn6NNSOXx1zKlwKUs/wBDbpcZN
aALjfbu52TX5fNwEgsdsKmDjaHBpXzJWpRg6XbkfqKbesCbHIGJhXNf1lRium9pY6chFe5L9yVRt
6Ti2ZemO/qIjpSfbwO/zI9w67sSgkyJ7XvKQb3xv5er3/My157akPW9xpqpLy1zOyVY4UBL6Ojvm
Zn1BacJ5r4Egebv/nh9/f7YhJWAWoub8bxmfFYnZUf/HxjlW3s7X1R3B4BvZFiuu68Ue9utTHNXQ
VOIqlMssUw/TNA7BE8XZcfAfhwRtKArbA/XRM6adX/wlU+XPT3I0S5rUSgrNXOYljaC8oLLSbUPX
gIaf4lvwMvu3u+3V73nSxszcf3J3lQ1ltxZEtCPUNGoBUbbMbwzr2u6pVPTX6POLxftn5/2nsaVc
GrnsCXGWKjtieFzA9zhGyQjHUNM3imf/pSSAf3UeppyjIy1syuWcS2o7N3PHSY+Zk38JtfKDLpqV
JhaW3r/b+DWpHdPQl3q3rTc5WtUo6ZES+XOoT4Sb/S33wguZ2vuxLi4CcChbJ7XdYYrOdFm9Z4KY
qqOqHPqs5HlwnwzeMOp6yoojTYQwHGSG26ka/5r62b++kfgg9H6N69VyX0IovfE6zoJjSIa7LCGU
Guq5nzuf3p6Hry1f50kziyuS3kVpZPdhdqzH1O3GmyGC3rqWnfDaPvS0kfklnvRXqQ59Mnp8i+EV
26k8G+01RapXWyD7S5WCQ0qVi9PX7IUIOsVHZLAe3QrCZbsmNUgl5/OTYl5F8y6nGVJnWgN/eP4V
fkn02EkCdlNNba6txjc+RRmFvsiRR1vK9lFqdyt5RRDygwgjygZNrdwlcvrC6f1TnybjaEe2OMuE
L0Gddu2mG4XcwNW4yvI/0vFgOl/hF/WghW/y/hP5DfHGyrLLjGqU2k+onbMOVKxeDoGs3dEs5gpW
jXK7vkxcGdbbIsR3ZCLyBD8clmssSpZ3N4ZUEzqCoVUgiwEg0dr0QW/hnQ1BDJqqByVrOZdYp0WH
xoalx+YWh796jtvC3wfYwtdtp4e7LkNTDK2te/gZ6lWTqsneOQiQ1Uz8xFT3XCF/6DfpuAUhcadP
6rTvxJfMI9pEylGyVY2xduHntWcoBuubstzG+xHw6nRru9wO3URsRLbt6nY+CuHJVGdy7KINFIoS
gY7W2kWO1bsypcrd9OG3XsIE9NgpNVg543XQ+lhQMDnrR1O5jgy36Bwt2bbQYQDLtNZnZVCMDYkv
HPBwdlAsBAxdpLZwx6l29jofuNeD3AZ6rAO4q4z8c6j3zg4+duySA5tA6QWcARghdXO2lG2OEC0E
X1le+o1DyXykehvSBEdQRuLbWGfYDrHCBXRSy+1UeLrbTmp471SVdqEYZrefoSmQ8x3tQ6mO/Tno
sW6rI0S+w7wb3bCKrB1fkN5TP9psSzWzrtUkSu4oVTZ26giyWZaoLwq7n84QYO+3w4C/rQyGcaeE
OR1NqtSN1vrJWe/DV+RiX19NlAic1ZDlAfCmKMLO0pa26WsIniTKpjCwUcH/jnNZtHCNKQgv+jQy
j7Key4q4VlCS5uUAOWT+IbF8dFcpZN36MG8bN6/NZDtMqfc421DbIXLqTSNH5OBio9jp4+C7ZBM0
rhnU/q7MwK+kiky38Oy8bUGNqtsUdnSmOUZw7oM+cDuKSjeqnlfgZdXyjB2q5P4Ul9PnsgEWMZiK
t+tHa/zqGHIG6wCx1DNJ+KUKYcm0Dcgd4B0uBRGIxg7gOPJSwssyIJzqSmO41LnnmxSKOpXMSbi1
Gs/eqrkNwnxQm20r0uBsnLGX5K3asE+MK1kozU6t8uBjC8MXmrduumGi+PveE+1FHWq/e05qPkCO
sK7ssSg34VTWLpwwlqc2kxVQXt2EIPDAAwo8IYmk1Vit79DJLbe5nvUQhm1xDhSCQmCjHjcFJedb
MgNCt+2G0c0TZdjpg5n9ICmA+uAsiHaaEoZwYZoECFuWuIYmu10B6m5bybx4UPNYc5FIS3cadAQo
Hqq5nwo5buO2jq9bULQHMJTBh8jRtM1EIe5uCpkMnW+Gm4LL1DaHBr4LpKaCdO4mpoXVbPoRenmG
Ss+hsdUUhD2FxVxmhn0aBhSea/AEZCljUvUqufF6r97CGzXPYSr4d9Zk1ocMxGVQc0uzRsfYQCRK
DqBy8k1elR9A0gH9n/AOWXC5d5M62juzMcwteSbc7Wyr2ZUlKj0qHKWdIXN1l+fquI1iJ5lr1u0D
ldLFTpVV7upppLsCWgV81cC4+T8YDJ3XxwaHqQ0g6w8AH2+fotz0l4eDqWKakhJi2bNZsAwzxmWn
gRUNkmNhKpGbdpB7KO6WLkBFda8M5jdYQAwNw79LhUmRuU6xWjqNv+ewt1yPiXypd9oR+hASREL1
L2VDyW6RgzIoAa+Ad2kbmFf512SS7ZaMHB1apI4/zdZLtzPz2E1G5cHW4+/+oIcu8IgYtD/peKE/
JRsTN9hO7fQHABrZ2S+KFwCOaRvC3rqoxyrdjAFls3GTPkQK7Ag7ksUOAKp/BYhRbhwiEm5jATGJ
C8va+nyoC5oNgnzvja6ojGqHeZ5tsjSwQEySbTg5SrYZFbZ1FX4HugFG6QJP/NKjbeE6QfejUdpL
BQ2XTUBUfzuphdwktOx2VgrDGoiEgs9w03f8W2DJiygJiy263yoWXaxQz+/cRVZ/DIfsS19GdwUy
jW4nQts1u+lCON3P0YsBkRUYGlTy/LC6/FsyphAd+oZkIe1rkGsHP8OjwMbpuKFZfeFWFsKOqBiy
RkAQStTPY+DXri3FtaVZl9LyqKuu+2IDQlx3QRbfSBCIEH9hgyqzvn1pVSWnnvqx4BqOaAFiNBWe
28005ONecfRhG3u+gmcgu0/rydqEvZ27kWZ2OwcE4cWQ0Fs+qKBNYTEEzIsPVWU/Rn1w23rRQ5o4
4hrTZ9yMZAu7mFP3hjGnyIFNS3pbOw+z6lpPw+gsnqLy3KiGjDJ0b9pJlC/OyyH7FobqA8DD6Z5T
yXH7MfxoivFKqZsP0TCFd+AGMTAH+BqFck/19mWfpxAgAqwP5F1Bs43WAyfHVy1N61tv8NO9psbc
yis/udMCJz6kvTx2URTtBon8QCjCC2gK34favvB66juqMtqF/Rjw3XyEHeXquRcY2dZxGnumWWkr
Nywxm65PbvbSEKQiWxLXH6l+0HUWNiGvbsEv6LIjCRibBs3dug4gwzr3uC66JriqY1JhtPNGaa4N
+5NABCHF8k3IkDKs5kz3P7Ua/Or0s+bnlHpDLcjOVKrNMJUsGR11TqP2wM8S/YBJK6N6J4Wy6YBa
iyvFuEnqbhPDOJZDcdZ66aNpfyKNXPVzmFvs6px6IayDLMgOPCnWD1ZsXFQJptNnTEE7+f72BrXQ
X+E6IbjJ4p9yNNOyIO4tOsOSRgoHlnJDjWMviJIdr+3jK8o6de+XH6opdOcMhqo9dOoZH8bP6vYQ
oRb16x9o1MtHvfmEEb9lUu1t+Fmqpu86CWWnALmO0rRROlu9XyuJ+FVC9nwYeXPTEg6nOfegZRhb
KxF/L/shPYaYzBJjVzXbzTwQDfiWoBsufMNzY06HxNc3ov2iDPpNk9cby8fa47f2BcOngBwqUD1W
wPBPgM7bQ1YP5/D1Nla99sbGizvV3NdP3ni+jj+57gwQJEAkq+kxsO+42rtWbcPEybbMO6xU6r5v
vPE25VWC5rMhbpPgy9RSo41lAZ5qMzEMNu/eqB8aR+dom2dYwFDF7S11Om6bYoQyUW0UdUTv8o80
/l1MDwiB7KLgY0mo7u25s6jE/DV3dBxjEIMd0zL15cWnB701TXJMjzUkEgrJXXAvW6MbD1H+JeW+
JRuo07eIWbs5VdojOa+6uH37HV7pUh3XPqA+FMp0S13cIMPQmyrUh/MjWaiXMQrXZ47W51hXceq+
3dKLW56YowWqiidf1wz+ej54HcTIDsJkdaQM1T9X2zI4ELld06B65XtIcubsIOzANy195MARfS13
ouooZCeSTelrUBdjrod7EdnxSo3+K41BCdOYlXjkiQEs3BU1EP/KbrziWOEIwtYay52qwGKvKNzY
/eXeE5hiDs5UR5Kxu3BrxaSg1TLWqKVsRX1oVSeHAVEnK37Nl1dxrC2hcs3XbQt90GX3aVYuZYnG
0XG0s4OJb7j3wcjK+zT4Mn9iwtpKOyh1j+zMgeBGxVaLT+gvfywBJdsWKqEV3OJLmy81FPJ3jaCc
rTZom7goNxkssb/aoyYzXliqgyOSCNZi4y5bVWSZnZRHPO0/0R+7G4v449tNzIPyfIelCXz6pGjM
rg1znj9P9qvIDCegP05xbFCNnw9Jfy4bbw8Wmzy6uwAjfxfcpN9udJGWNO8qpqmREumoDn+pyxpl
n7ROvwr14sh5R7WTyz84dGR45PCNnbsJXZZGRtu3W/31LYtvZb7QLAE/yzSXrc5KDmaPFX407AaL
9HMXtJtAgvXHg1jh7R0LiS5af+QoLoo77IJa1+7qVmIPzBeew3xQVrXumuJqYi+f2fy/zh1xhfOM
2cZezczT6p+eejXigVHDr0l4oYlbHaJ0bRcuLNqNT2GGUnywUNvB3TH3tLxPoodKM3aIOqzYQS+9
pbMdZDKyRFRUnXjn8+HVjc6mvk3FNwbhe0f8iNKNsUY/bD4q4JmhoaPGICDLwnYtr/avtSbJ3BGa
y8qQv7YPPdkclowCX+Wmnnl9g5Muoh84h1PRHhXDTtZG+cWEBpxG1buUBJBQAljs4SmEi76xp+oY
hOBHrcCK2QEa8fntufTCqz43YlmcEaoGaGIZ+TBj26/8KKuORuF/rIuIqN1w4zUDIOVuZRN4ZbEI
aRnYFNg/uOuWdcyQkMWExCWaMUmESS9Dn7tbMeC1IvMdW6RDgEkDB0np2kOB7oELpMpf2e5eGT78
n4aG4oMpcEcsjhEl5uLuVXI6Ihcl2CvK5nIamg4bmHjM212rvbTdYf9JWwPZDGtDW573AJPNXDq5
epw6fGyjQYLwd7tQ3MFrbsr6I7TMTTLcNZlCMQCYcaVbmaovTxghiJqp0iYGpApChM8XTVZnvR8U
qnqM9PhKLX7i5gNgi9RSTRmffphBE+DBCXh1dwGcikYfH+R8t9FWgx3z8ny+Y/EmOmF0DHeDk2ax
O9sw/CAT1+ox5lRT8vzMax8CWK5ZZ7mJijKCRTWcoYMO/m4550mJJzGO3ZXxmD/35UvM5relafOI
PO+OCN7q0FmMRz34iARclJwSU4NHJqmv6oa8MIkbsO3JsfpmOWti169NPJOAEvE/Zh36Fc8bD7zE
KqeQsahy5DBjJ4S4mkbxBzOq1rSAX5l480kLe15TbYMjfbFZ9olEJagsmd9Tdo5AzleY9Y9E42+7
LL3yy9IlKn+A9bnvSu0TNs65YN399clnabOh66ga64wr7PMP1uC6dVGrgLeEf5oMZ7ZkmPE4q4gb
JNRyhEOFmu/kKrP7NlIRjgO77GyadFgb95eTj/EmYk1OA9a/vSy+EDi7kqC1rGMRJtsp765CCJmG
SqQt/tY0pDXkF4q4H8A5KnF43TqPqzCxeXCfzzyLyxQYGIO9x3xBXIIlX9qF1utHNCa3CRJLXXSt
OBNXpS992K5QFl5pjP2NOabPbH+2oOcdn+uVP+Vp1aM9oZZXIaJLl6ld6x+cSjb7PlUn6trD/Pzt
xfXyHOEMMQifS7Z4y1lObyet21ztk+HYzHTuvI6uVJUwEEHOB73rV9IPXmvM4l4jdYrkkCxYfKGd
Kwl5N1p3RKCPGE+zz2a65IAimZr/fzY137SemJVDWcM9L9XuSLToqyrHfdd5t1pl7uFBJitL5uUW
wT3AUk2uqSoR2eWyBcxcJo5aTEf4pr9HINBdO3aOUbFGsZjfeTEbDZJTbJ3gM0O2PIdDvaIQJoym
I4AxtFEm61IldvT2fHjlWxDLZvZJh0jmi7OvsGHFgcCfjgSePlLkeK7p1Tc7yFcuUS+tfjJCMIEJ
a9rgv5dXtbBU6rAJx/ZYmThZYdRbl0lWguKMoamjNHNmdfptOVK23qXlGvLlV0ctOpL0CpPpzu2X
SPpii0tjs0XXJ2yPogMalHlnTgLiU8t3re9jHM96fgp66KaJjml4ZfvRVVQQCgALJbruQzyibRoi
/Rd50ee3e/9Ffo4ASTznF5Ixx0GwjO0XAMVtrlrtMWhUJK5VDWlo3bUNe1ua5o1dEoWjOnRl+r42
Fo42JykyECQlLnrD7rywRKSE3gjrG9tGb6hEpETnVNeK8dwpnEfZZwe8eyv7+yu7gUlW15ypQVoX
n/x8iUYEWfQsS5gDlL9ZpYO/o/qB+sCZ49R3b/frK1sr5jLph5rDuJPD87ypObAeU+XQHp1wbFxG
vsVH7HTftcSczoy0Ad4SG2tm80uzxZotVYPtfO5be7HblajroFaoNEeEk9F8rs8V6wGYy3XUPjbq
GSkkF4Vqu8xRMN3qXx9TyX7EfZq/zb6k5x+sGUUsZD+MWMq1jtKlEl+bU59f+2EYHOtcs7ZqYTYX
lJuiqBmMa7SPV/obN685m+tkYuIAf94823/cpqWYjk4iG+m2wIcR9+yCq6zOxQeDJMVtAjB/ZUK9
sndJvHOSbFskls2lYyYezVgXwLSP+lD8HIro91DtdlU2rt0PXhlYDkvudgwrnv0lEcKk1iSNhoZ9
GDU+1DTb4AsKGPKaqBGpiSVxmzExm3tH9QEFyo64YFWLj6FFCOgvT2uyXOe3wFzT9eXhbRvFLMrs
T8cRfZfNYJbDLkrVZtMq3W0k8+u27NZYa6/sUNLCS2PrqIvgEV0s2jYJdYSMtek4mYSsoqA5TBqb
hLT+L2fn1eM2kq7hX0SAxcxbUbGTJLvt9viGcBrmnPnrz8PeA2yLEkR4L2YGu57dUrHSF97wx26V
h6qcjJSXZEvFjZuCdMwGj8l0uRln24m2odtwvsZTA8c+czCASDAYJWYgdCl/GYAmIaC49gHxa8rr
FIc3yIUVe3jB8sptccMMW6Pf2ElaHkoM+NaG65cLwduNt5kfpmvvCep1pWzUaynq0LI+FWo+7JsA
n50cvYCFY33jXPFe8nDR6eVwz98HpKbH2kJg5WQEykMda8956b95mXjD4fiTP+jh/zAel5csmwQE
dECmE/chinI97KN6MXKOfSvBfg8z35+ajPVVI5sufsBVuWn1PlygFYkbB5lHkOeIoiBgvvn10WXE
B0phyaem614StfqkV92fDIvNEEYqhmbKz66j5VLFJ1uW/unwka1Msbfz4ajI9s8uo1F//6Dd2IA4
DFD94LGaUvPZBkywLgDu03CzhKjLj1X/VISjhR2sEPsqzZdkWm7On4qLsIEGk4HMEt6iTlKBCY18
QtrWX6uNX2wNgMJrT+2WCCS3dpTN4yQrlHd4IWfnWRcg1CWtEidywoc0Afkehl/wqdkYVb4pDO/r
/Q95c2l59GVefBK7qxS3Ha1CSJicnOrQrR4LdtS28jT7lyu84o2iOmiAWvX1dVeP0s7EcmndBaH3
IoE63/TKaDyEshk+QYGQXxuv1l7v/7xb62xzujjAVGfhNF3udyEXWVyMMescNz/RN/yUW+FP1+h3
bVP/uT/UzQ9vTzcawbZGqfByKETcpRaHLvnUl/3WLfqznVcYcSS+txpH+1Mb4fNzf8TryfFVANHT
iNGYmjpb6iJCcX5C8JwKcwicghaJl3pO5A6HUsfG7v5g11sYH2WbeNKyuKmuM+fWzSUxluXZQLdO
AnIUyP9ik7rwAE4/+TKQvxxleq0+3E+oSsGHRfLpPMS+EwQHsE2rWB1AVZ1693OYfm3FQuJy/f5d
jjj7iGHYdH6iMGKetqukHEF7dSugUqtuPFVq7PjFp/sf8l20eDZHQlfKT+BLyQ3mLWgdcxPDxb/w
TENBmSwqPMMRAJJWqOVE2LlWAEvK1tri+T0JbaHdB2GvcIw07nek8d1zT6b9AjEk/aL2dhWsJLzx
vmRRGtCOq+BDU1GVTkUWveFHEG7cBCxOiJLTa2Ok0U8ckzHqwk9z3xVBuyqqbPgzAPt0RFCPPz00
zFakrPletaTsTYq7LljYSDd2rU57i+cHODwp4+wuHJMMdxw8mM5B63ubsoHIgo/fCbmpH2T4C/vp
+hWnxgdriGonUbs2f1+LwcBuQ0T5WSt1bVNCjd/g7SUvBZDXZx9iBF0vOGNUd+V5PBOZMWCn0EzP
gVWDd6wMY5vJdbHHO8Sledj15oswe/GQjXCxta4TByXEQlyyWnCgYQZ0cKyGLQYi5VqryxZ0lPYT
aOqS5uScTEWXjHefeGPqZqhCzOvQRdvlXYqvzdkfsnpjKIjR1IOL0xCmpHbcGDuzTQxYp325Dykn
7rBilY9KXdQ7yze0R6PS802TefZhbIroZAyeeejNWvlRuEDkUNBXnCoPzCO+h9YhHjBn763Kf9GF
gQ+wiqZv2jQmhuh1sx1KKXr1NWt0ukoxdiSkyk7vEnOhWX212UgfKH2a1Bo1wul5gQohqbSmRKuf
2M3Pfqp99TX5UJjpRrTiy/1zfd1VYSxTsPg888pU5Ly8u3JlwItqzEG5xgWWubQCUJYvQjXbYKip
fm2CVj5JWBL9yOyo/1kOfrlvKMa/LfyMq2QG4gw5JsroVABAzcyevMjGXRudCfNkCek1rbC8ilxn
9F0gNl3xrahazLWCcN/jTaAV9TdFdRfINbc+xFR41Kd3QjF4Dy8/RIgJNcYvoXnC94pwB7sbHwO1
SjlX1NhXQA697z3A51WJxdKXnD/d15hK7e9/B+PGmTQUhoc/yfsPnfPyV6Q5Dmyd5RVnnL2ix74y
/vFBFa/9oakfSxQq9iKHOTekUrwOcf/F+NT2hn3c0XvpAj/8hOWsuZWqDpUU0ZcHcEOUyNMeI+4Y
jEWYN9mnjnjoh5F1zbdCyOEzNJz2UyI64HCYQK8mv1XM1OvasT0hO26Is1VU40TUerG6ZQ34m5R7
07nx992QtZwqYNQGXX/MKwGn113xW63yBq/aOvpqx0H6x/fhGraF7B7ltg12kSGbXwIp6h0ZcPcm
S3QTzyfTeraGPsO/XlPxzBT5SkkL7cXTS/2Q+UL5ZnUR4hY47FJ0jOv8XKBV7Wh4uj/4pUeRGnz9
5xQ/aTpCIEwVKuNrzIab7f0VulogfhyYDiikRKuUJmcBE3hNwOfoop0qPf2lpdrvagjyR7qC0A+7
QmwE5nYLQ16HFwxjkeVS+9dAy8z2BJ51SWQi93LOdHxLpPaNO+p3ZsjPrtR+ysd6SzXlMSrsf+7P
9DrGoO0HjZd2K3aTPBOXW7EobTfq0JI5y0PslH24Lapkq/TfcMh8y8Z+29uL0oc3UmzGNJikQshG
SXQ2Jo68ci+5SXKWild5oIfrargbtUn5S2kMH8viNx2o7aqVzyPFKl2XnSp7Dox9rUY/2qb4nvTd
Usv36jKm60YpVJlKSOTV87Zf0nhFZGNKyMuvVatQ/QQaTWrCnW4Pv+5/8KutNWXu8lQaJDNRlCux
cSrPftI07RmjznUu21+QOMBclhNhAfpbEoS4DjKmYGbKuCBtG1fwq9x2DcAZo3UqoXTjrdv9O3Dl
3p/RzTHU98IqOeRVq0BElZJYg/j/MSQ12nrm8P3+GNftSl4w0DOGqQtMwY05NK/W5ULGAE4/9RQ6
Gg8/uMBb1Yg85/g14223SsPHwn/LENBvtbdRSf82NJxea+isgBK4FOjTXZ6T0cKCdXCBA0Runa0j
XL33qtrV4EProFvlUVd/vj/jq686DahMzZGJg2XPGzCFbI1yqUXGqchLZW3no7kWZikt3DpXqdMU
GBBzkRxOBdT5eziRtZuBs3oy8uwrj8IhyORXaXQXiIxXm55hwHS984CnfvPsPoWfG6cJZnVk/m3I
I8H7IKQGU2W39tZWN0IeQt9yIfS9NTfgKnxAGkwaZ+5yyQyp6UMv4RLPGnKmsda+UjXDdheprvtL
dXN2xBL0NQGv0L29HKjQMJ5D0Ug/+TnmjGYQ4ddjZr9wKcYEEcv5NRfpwnm4OTdwTsCdoIXCwr8c
MtepkSVaqp+UXH0Z9BdwbY+qWIiWbg3Cp5suado+5EWXgyiWOza23U4QgeSPL6VHScpe9Nh6vf/5
ru7eiU7NHgOxRbvkqiyEhUDSDnGv0SGztYOPd8Te8IL2n7yyywejCNS/LZ9O4wFlMoEZThDbWQyI
DzP2h5mqnaYG+F5TIHY1mWYsJO83Ph6iU6iBC7qodKBno2SFj9SMxqzMiq5jKet/cKXf49Z8uP/1
tEkd5yJnn6YzMe2JaSfo8mz36W0vtSCGtVOgN8ZLIEH+iishQwMcxACBJhC4Y4dlswulnK57IY/A
miFmqsdGC2A99XbbYHgYJaqT4brK/zrAL5vmRvqipl2PmIcMWdGqhk1Xmd0mIu9CU4WYtcJ68zs8
G/lJ4of1RM9299mSpWCXK7hpdnqJFZ9XK1/bDtJEqEa5sSqHz5hdBf/KYdCeAcUl3wvsbSACtt7J
xcvux/2Pc+NkgjumxzzVlaljz45JG6cNZtWhcbLa7ilKK3U12riek2NIZfuotcn5/njTiZivBbc1
AFbqI6T0s/F6K47MyE2MU5bqj5U7klyULQw41enS/qEX9jGzCgp99sI1fuOxMMByIE8lw/+46jm6
fQDtg5zlNEp9svfcvHo0EFBcyFtuZk+gkiiSA5ZhktOe/1AC60m0A0POrJMy4LSrZ9W/oRieAG29
iV75lNj5r9Iddq5X4A4ORvj+t72KVNnn9BmndjW52xWxQ6/CZAxyyTzVWXyg0bKS3adB/gPlZG1b
3UoKo839Ad+DvvlqIiHK4wg6D0T57P7zcWjNtUA3T0HB/bDSkFU6Ki30Zm20eh+jYE3awCUCrZbJ
sv9o9ia8krSJ156ejAdPLputEfcY7VaFDDs2iz8HWW/SwBqllRjqxDGNfjyosTREQOK9emEzXm8K
RFomcJVJuq1cXd96kiQjBMHkXArvdyGHnybGz/1PdH3JXQwxN0RoJdNoR6gJZ5UkVUyaG7hLHHy1
XAiGbo8zaR7By+CpmK1EEA9dLAYyBkROX+gHOf1wNBvv7f5srh8i0C5TMESwMqH/ZqN4sabVGOnl
51bLnyE3yf5PqHqb2F36bNfXBFIOjMEFgVUwek2X58hVWH1fz9LzEFXTNp7oWAWyBB2IEDMfHdHj
jwy79v70rg8Qo04xA2B06Nnz0yt8Q0rhLKZnRflHafKjYh6KtD72WQk3qMHKOdIXTpChXN2HCjUO
Ksq86wI61uyL4gPZZQpqBWfbAvu6smX3FLcie8k0aHFrLHYL/VkJIun3ZAzzzc6k4vvot/XrKBkh
DrcI5lF+C3HCinsowCjKHO1+7HD6rdONJo/VKk+sdpehxUj834xw0UzXxfcFEajVWCgUKhSj2EuS
u+uFRViWFHW6HYaAy0nORPtSVPJYbv2glfAhxw9jnbeedAiT/FuM6zStXV+D4hkXYi8VGQ4MfZjG
xbrTk3xcdbTpQgd6sA/BWyMhgdt5bv1QPbt5bwJ1GP1unYhG35PxiVWaetKjoXVg7SUtPIHyVI5B
4lPHkY1gGw5Zt1ZdHMS52YyzJLz2XyjijDV4f93IIESd+mHgCUgraNNc7r7MLBrgajZiLwHg+Eqj
nW+CHigp8IzZ8M8AP9vVrKe+SBZ6rTdOMYEe7wflDZW8fxYSKVLmgi8s43OAxvw6Eq67blTWJu1E
tbDzbjxVRHYfxpp25oenSs1NjGWrImZF0pd+tB8zPXugzZuuKln8lIT7VdjxIbGDp3BcApxdExGo
6KOxBNVDf2/tzcIAxajp3aQlN68vxq1FYGavxjzxvJVqdwXBYJs5jZmQuHZtv+lBJD6rfVdv/dId
l9rJV11QsCl4v0+cSAoO1/oqupEUwo8U7SX10ucaQrNNhQMRr4ch+qx7NJY8b5PI1TquvYfKbMmu
e3YFtthrTcR7ynsLaZk2f5f4QaheqRqiV0CxUJW5XJrOCFKJL1A+J0n3lEY5rYf230qvNmkW7mPI
/RTcXrWuRiHAaz04JIpwQMGoSEhEZz9CfEJ13Ww9aN7ODN1vmq/6P8Lc+tpI0ed0kH4TYD4L290l
hbyJw0RdeWWnokuWizUYc0zX8B9au21xtks52FKL/RHpJjpLOsTh3lFQJFhRotpkueuUAckBgJcR
mrT/JQSt7FS5+BHG5t9pL08VhemjGBTDQB+ze2Zno6a71RtJ3T9rzU83+TQG/sLtf+OrkxtQBpq0
nqi9zwYAvKNmCZnW8xi05cYrVHNTtDhm339jbhxxqmgU+KEekTTOc+4ykOPRi8v0XFFUf5SGoH1E
wLp5Tj0M2u8PNZ8QHF+6kDwqKnnPtTYRCh9uV/VudsYRM9/lxIx7VDqGr/dHuTEh6FuE1JMo3HVv
WXID28qMLoSa3n+x5fJoScpJTv4+gIf5BnFxAivY/H32ULpq1LVFyHUV1gRpVaRCLU2XyA03vhhl
TrCwEyaaDGV28MYho7ch4VfWqv6/6KW0q2AQC5nIjdBmKqWCs6RsgETE7HEpxqqyfImDmuTZb1u2
vhEHbUbL32Vqj9SG9U1t8390bxgWtvcVj0Uj256INLR3INQY81slHTO79SzfJUJXD1oSIy4hrYYm
cGq0XrIx2kFAC41ibVg/6FavRLIP62NED//+frnin0+/g90/8Xm4b6/ACG1NGssLbx9j1UDW5wUy
swmKPw21aUyUdDfw/5TI2ph999RUPo3YnFhlC5MeCj7/Nr+zcX9Rf4bsEERb+/2/H9v0C3+QZ80+
EJ8WfvK8gvD+k4l3p+o3iO95OBqgnOE1kmwfh+wXZHF+5tCOjoYsDUNWYfeC2pgTx8LhZ6IiuOUf
0Ed20z+arzD424IekeSo2kKHVJ3upI8J2PsPY1GJFQha+X2XL0WL69bQYM1zrKBDpJG8U0NvTWDO
gBNhvyePTgfh4G7mtLVMiGV/B+qDD8jXsSGgI6JG2PnApww7dxsUr1AVU7tyfPj1WIWs+I8Re4B6
dZmuMuN3LkmbNvMW7qnpVF1NYuI1ccOTt85PhJb3dV2nwj0Kw3sMEHRzSjUSBw4jXfYkUFfCXShw
zc/g+2f7MOJ0D3yIfYB5qUVhdO7RwL1oNXjjVvHLNTo+KzetjnFs7qKx/xF56eH+Rro5rgFTmY4Z
V8z8CMae1OV+1brHvvYfDWl8igodxlTtr9u0eAX/vpeq4Zhi2Ltw6OaJ2zRhRG9pZNEe4PDPLjbR
ovqa5al0tPSmQCOsQd/LM/J1mVvxTtP9JZc75daJgQ/NKQc4D3hwtjHjwTJJTjrpmAgXFSAV3C8z
/+Pq+dccMe6VF4/1Lxry7kPtps0eYG7mGOSreZ0a6DJ46rZCw/WzVsfdz8psQA57TbsNfGG8xEkN
bRWVp4WX+cbi8CKbFidpouDMoT29mgk/kxvpSPhxTl3puRDWKiizFmnV7LtojC+kNevQaBaKyLfG
pfwG7A+CI1tj+vMPmzHHJilPjEA6BqVpnzQr0Te6q4U7xazUp5wcZV0UY+r4cdDFRFmlv3D8bj0M
vN8G6QBYbfQqphf+ww9ItVgAb/ClIwjq70oz/mx7XE0H9zAdhpZ7LPfC33GmrFuuNn80Nw3IJAw9
ABz7Cxfa/AFmn06hhDHxk1mFedW+N6yqkjs65FoX/pNY0pPkqwvv762tCWaUZg4PPU7D8yw/BIjf
QRtyj5FvdJssUMS6HqxuDZAc11UrytcmylHbvBNsSSkSW+qjAegBYf+yAATuG9vTV1Qo9VVgopBS
Km3sdI0S7pXebVYZgnMbUNnaQr524wS/P5r89HdFhdkiVXWbZqNquZxgadWVYqXB9uMx9LX4L1tR
72ugI7CqvB/eORayCTJvsKuRNdDVXel6W6pv/1ZKvLctiZbvkh/zVS74n/G4JUA1ERbNSyB9XLpJ
jyj7Uc7LdZ+Ya8Nzf1Cxe0vrbDu6KpZG4WZM2896Zj0UwZKc8Tx+nYYXgIwmuO2UZcxuKjkq04l3
SVgUVqtI6773EqWUKg4X9t2NVw4KxjRHlTTmSm4gTBpFeFHjnVq9Pii19RbrwXMp1a9SY/ypuyX6
6s3hKG0CaAI/B0Hi8lCrVl3KIdkhhXb7M/BIEj2K/Il1aCX7j6rkC5WL98L97BGfYLqqSeb03ku4
HK8pRkWUykCTwnis4Sbr2yytveQQdPRFcDmV974QiD25MQqZWGHtKz0SU23Fe/Tb1HgQdteQ77ba
VihG/MPDmdgJfck9Flqe7vPUSL9G9Ricqm5UDqjeTbKQnYYiWBdvgG51a0x5qC5JgdjIsaU7utdD
ik57C25LmgMKxbhwqAxpR2QZ7mpqXw/IZCs7tDqSx6wxAYt2HjFpiOAiWtPNL0pAaAL1+AtuZES6
VrKIreMYJNkh5bL+7lEyeMr1xnRkSu4P5ODxNg65JKW+itYNdKOVp9XDrqwMd2UQ1WzGzlWRd2us
CU6t7HCUK15R0BveMjMcHhvJ7B4SQTVVrehKqWkhrbRIzxzdjvID1mfISmZcPEGfS+s0VppNrrWD
o8RJuuXThbDm1Or3/XDlvTM2W1SLZEGdEBIagNfZpWPirSQsvIKOTYvSGkhCv7DrVdvIG3IYh2bn
JkjGz12tHzS5O04aHYTvn/s8+HP/h8wLs5zRi98xXY4fXqjCLwAw12xmSn/uU13GUO59bgb6cM2k
QZc51G4Fol3mkhnMjWuXkaf8mdeCv2ZfoIlFVNp+Zx1z3S12WWvLm64NaqfwJVZeotlyf6Y3jq1B
51UB0ADq9RqMqkAkjXOlOuVJu1IpPNcoB6bKPtWadUvcdH+0G88t6zqVuqfemDKvqRSSr3WRqUrH
KjPFc4Bg4yFu+vhwf5QbNyx3nkzDAHIp4gWzG5YyIGaaee8eW/DUmzIKxJMaaNnaN+QlUZebQ4GC
gZELXJYPeblRSlR4/dSrYNUZ3kOJDhZAPmPXtOYCuuBGzAYe97/jKJfj2I3ns/W4LzLuCNInRK/I
qVBso9s15dH4he7uf8SbR8BkS0y5M/jz2X2eoWltRaVkH32tOI1NmqwAvu/Bu3xLSu2THRVPLb4n
98e8+TVNyjoAQsHgzqU35DgxOsUs21OsF8WmJnd5CEXSPchhvNQ5ne97zBJ4paCja5BfYd3PguCu
xjsqHGT91EXjL0phj7WGOo6fC9UZ+upP2ZULUfdV2DGNSNEXZDlFJTqY0y/6cKf0cggoH9/ik4D3
8j0KCu1hlHF2t8yo2jaNvy4piwSizR/hzngnI/LNne3Cn7j/ja+i7+l3QPcnP+N2Yf6zLdsLbaja
Vhinrq+leNUl9c/YthAORddqE8qV363s0vfXVpaJQ1Q07ZMoyvBMdlAdSBjSfeoHlBaiUF/KC+Y5
3PsvY/X5WSzNNaJLitqqpdN9srPsaErjsRxpYhr0L+U03fvYNMay+pTkbuM0hfbl/neZX7z/GZyI
jD46GJ55VpRIY6njl24g3JMVn/ok884ZSv/nvoILoCf9X3N0WYZJqJ5QD3A9+OfL7SAlIpbtXmEZ
XJrNqL79lkv5KQnINe0i3bi6te9Nw3c0Hr37M52fsmmmkwDcxHAAfT7PO0NU+M2okM1TqVTxuRO5
9lJ2gXeoO7P5a9YRCD3qWJOiBXEoba7LWRYYoRArGMopaQqXvBZ/1iq3B5JLqV71MZyS+3O7dcqo
15NXTvwjmByz3U2z0YoaKVRPVpR8N1wwJtJ4jtzwX9f0/qi5so6K5KlrLOQ4zWgrCXMh6p6/cHxc
ngFqS1TBmfW84hK6gbDkyFNPqhKrjz6q2c+itJSFy+TGEk4tCaoGJPDXTgdJHNCd8ST1RKLxg7j2
RxYFP9TFMOgWxpNxbFBgYHrJX2dfs7Slyk9TVT1xa1SOolc7fGUPdpA9jKP+CvXyFy3fn2XRc2PH
j5bSfcbac8l3/OZkKZFZ05XAFTp7ibTOzvpQMNm67P94ZdbD9ZK3lpIvRJ/zN/Z96QDnQuMF2Uo9
4HKv1qaRy5Fdaqcm73a569WOPlncJEm9HSBNOX4eY6eEXSZt+vu79tYMqUxDQKA8fc3krqoEkdcJ
/6Z4dnpWGzVGYksT3zRPVjb/w1ATMG1aU3ob00/58AoNMZVO32OSURQ+uCNlB9ffQ1RYqG3dmhHW
Vih8QFybhBAuh6H60+dtaqunUam2tVo+VIP9OqbK6/3Z3DptH4eZgpgPs+mNLLG00lBPTZVCTAor
d2fI9VLB7EasQDDy38nMYgU/CVwP+pJ28nrq9eBBIqQl87ze+GFmOGZZVutWF0v9x5ufEJ49AQra
PFfSiDlqllkysO0tV82/i7oP33K/hyQiWUuu4O942I9517T1kbmiGvEf057ZEeubEK2hWBYnFYbX
2dPS6t9AkJhqRdWA667GDe7h7YYsOHptKMI6tki1beEN1kun28EaX6ze8ZRc+mYiQfuFenD3EJhR
7SR+b4SrKK6VxyG1pbfR7Nut0uGnVGZ6+jBkSu/UBCP9qh6G/k0OUgR9eU+wG0H0NRzyet0GbvEt
0ur+GHYegv29KM45XaetOcTDLp+yXz/O7G3ejFW3ajOpOVudaHBnGJH2r0YR7MpuiHaB3qbHopWH
Qyf59mMOQPdLH6vBWlLCr8MY2U+D73aOCCWxcLxv7R/cyKAUUnKaZDEud6kRJ36bh7lysrtyXxjx
QYa6knYYXSTeM5i23f1DcSOSMVEH5D6Ztqw8f4I6F0Bc4Y/iNIRiY2XelzDxEFjX8sKJahEsxZM3
h5vae6Qn1LOuZhe0da4ocMgHTZbOGvZF24B86QXd92Srh0r8yQoteS1iI32VYRMm0IQeSxH89DSj
21fIC28ClH2/JmOmPNmGssRxu3VH0PY0J/Y+H2SOVOP10Kh+dcrJzVrZ0cdRPnSJtyRudevxmJA7
dBiBFl9dePRAC7TvevVUGvgJUGpb+TFiLxlc2YC4H7Fr6Z8i8mmCmuP6/nrfuiim7jExM9GrOc+a
UPe0pcBr1ZMtdT/GsP3d4PiuR8rCQt/axRQtyUENJEdoXFzuYnAcpqtVHVhL23PkUu1Xg0GjlDLG
jwDk1UoZvQXA9q2dBUfWQHsSAzF4HpcjRo0VN/CslBPg+h+NXoAV9qu3itIPta26WQgdb44GWWDS
JiA5mnMGOoAaMKkz5RR0oKsT75CP0U8ZaoLfu1/ur9gthDgJ7qRsbU7C6Mb0Wz68W8JQeDSEr5/s
Uje/6Ync782iH550I9M2vchtx1Ir3bEKTXP0pCtsTDD6eOP2qBitPDvzd9KgRu90vUPWqvWOSJpo
llzeKQo8z7FBsTde1AcHCQbPNoOntYmaNnIyXR1/2VrQPSpFUe10UWrH0vOVdSgPtuHwvqAVrtbu
Wq1l8ynCnC9fGTBtN1psik0nBmUV4Qz0JWWLOLHpyY6Xhe3/sO7QQyaMFGwRamGXXwfcbFz1naWf
ZFF5K7xZ/jEqey/l8rcYfPzfLzsdOBKxifQ7KR1fDpaEdSVIy4n64lb3nDI2AvZzkR56d3rTAn0p
/bqVgF8s/ixoUTrqH2busfhVdqw980HtzU8V+gVGFrzBRPRWSU7N1pQ3ECPCdRohKo/phBj8jUTf
cmH+75Zys7cf5S/QX4h/8UrNK46xiduHa3WQPYA9Phemp5/tsE62uVJVTieb3pOGg9BDo+feUz4O
KS+wpK+qrswe+yjfllHqjBo3a4LtxW4kgv+OTYq3TqIuXVKnnNekCFNQLJ8SdFonBJaztUobGa9T
qiMnQ0YNAIcZ3VFGezyMgbDXhiiNnVKp9ko1vL8WF5+NPD0yHw4sWCC3bipJQwe0dfLyU6J/vX8l
3LjE4fQASQB2Cx5s/mhXehtTckj0U2DUuKpEdApsPUZoIYqX2IE3LjpScUoA5P70gOcLbtp5lnZ+
o52SUT+qYbXnDGRIzGX7MMyWRKpu7XaWRIZVPUnO44h7+eUkxIyaiQ+DSWMBvLcZgp9KNkgrK8kg
wGSlBsM5DZ7HRuinShGkWUMx7uokiDGUAtDSDwaRn+suSVld4VFpxgK5BfmK0N7EqZptJtNAbNW1
cpQJIDeuYt18CoP6ufAfYnPdjhoohf6z0klOVDV/KzQxDQ1nAko/GLNr9faqSKJMVhFFsPz6QSjN
Fxxll2BP8w3FGEBdgfQK+Daw2mfPNbD8WDE9Glh+3ey5Q9fEXgc1CReat/PoahoGaP50XVPDorB0
ubyjisFKkqvZqQWCth61HMKF5C6xFedbllHAKbyHHiAZr6o6QWNIRmf4OQe/15wh7fQvloapmIuB
7R6cub7wQN/4eJhOAJMHoztdN9OffzjurZ3mQamLDG6rrD2POAH8hqXvvvqt/bePHVObBCA491SG
OZWzdYLOkA92TLMi9Y03uiaHGosdKUiebald4hvMQ7hpLCSAqDgCA2Trz86igtymiX2cd4pE+CCM
GCddaN7JYGzqKH/VqnShSfse+398W6YBoQeDbSc5QEFsdsZiV2nMriItaArL/x7ZQ3dKehsvdDc1
pc+WBApsHYMSPvaaPLxUnmrjskf5821sev0LfS8tXUXoNS6Uz259B7qMOvQVyltCn93mPcwB363C
ABpl5Iw0AXi1XlKaAFFdbXWapUtv7LyyDcIToXb4bipXDgHt7JSEWexVcqX5J1J5J7S0HZL77fCQ
Wsr33jL2ahAcG6N4RHNqe/9ZuXE8KYai68FeJnSfJ2dm5udhNNYACSdtNCnoym3qa/rh/ig3jsvF
KLPj0kc01Ou8lo4u1nI7swE0pbq1tQtjsZQTTF/qakd9mNB0U3w8mdiS+nIieyctCfZWW+z0Jvjq
JsDAm9T6EdiStgJKtw2U5NP9Od56Ly4mOQvbMpGUSWEptPoQIK+68FjnBD1Ft7Yk4KPZF3TBz2FY
bYs8ebs/9K1FNBRyeTqM5JjzIrowXGQMc9k64qUmo3qIJQy8lHBhEa9K59NhZZsgQD1JLRFgXX7a
oNJS2bMAHZhRSFeiDB2mu02kaqu41ssEGJQtKJO9/hyJYt2n2sJTcutUgoKjxEsRgVt+Nr4r02zq
3bQ/DapxACDxFMfSZ0SUjn7XB+siX2pG3xrv4y0wGw+vMtlyCYqPdZsrG1crXzUJd0nJdvcjHnd+
qS3kNdcDXtwC+nRLfNi7doC3szrtXdCyk+2Ilgc7I38ItXCCG//tnqHDh3I/fbQJTDDHuPq6mkpd
nHgnOUcYYSys+sk1jNT5+1GQvQYuQdQqruS5yJCgvEcWSL6grKh4ZAHKstQC7o9yY2fSsuKFRG9i
wjLZs6NXpV7SQ9SyjrEsrZVQ2gZpsO3cZhvVxWvjFo8p4EC+xydd6baGPr7eH//6evs4PCfwct08
kuvKDUofPnf2QiXmSbHTwDHoFy5M9PpyI82g90naS6WQ+sDlQF3XVXGvB9YRMz2AfZBV2SFgotkv
INGtYE+n//7Upuvy8jolroL38y5veV07cpvQHUWW96cMrlGmVk8SHDMFNGJnLJni3bhAiRORPaEv
ZlPWmbfcG88oY61QupMUuin+NXZubKxI7jejF9V/+k5Td5HUiH1bmtZnJBbKXU0rduETX5OvzOlX
YE6P/ArnYx4DFTFdHhFW1clNPmsxIjfylt3ldNY3BWsYmNRtJDtNNDx52rFXcaqyj42M/I9YODrz
XJaQgKiZ8JKMdtKdmvbCh8vAqyGi1UFYofdvKS9KomkvlLutlVrjHaoMVraORxVD1DhbEscgA7he
dfoKKvgb+GeEZ9NF9WHsJkpizCo7He6myM/eOIIYw5TO0api1WkazsVCz179JjJXUtLGXwPMnLGF
LCjF4QA5gAxrPQj0bYxvrCfXW8Q863XkjcKR5YaQzZXt33Ktx1CzIKvFxZCtPWRGHn2vrx+pxvjQ
GJJPWYMnrNJW8SEzpdQp/YQVjzFj5F60V2XE/1HQ5NU3Y0gbRHu98iT6wfrRZHp8tmw/OecJEoi1
iiwcrFmunyAyd6It8mczK+NtNqDSovnF/3F2prtx41q7viIBmoe/kmou2+U5yR8hTtKa51lX/z30
PsCJywUXurGx405sF0WKXFxcfIfOL+LU9i1ilSfNWCpVWT6sx6XqdZfAVvlm1OnbmdsBz2hj7QbW
SkrdA3ZbEkr5vjLb4ThkdfCjG6POBysYe2S7P9quXvx2SH+nWd0ySyQutIs8lg/g2sxjqLTJY7xY
4z1DWRyLpGZuFbmOgUsy7/p0HHdEVCC8S/2i9EG8ysMuOTJIwXaQuDdp0Sq6nyyjeuaEFexLoLOe
3M+1Gy4qipNSGO2cXi/fpMSCqyKMNKuxj/0GcOuGfGFEMMnQ7hs1pCsx1qXogWurUKlyNzTsaTPH
dXyYCoX3jRpy+qhECLxVWLp4ydhL2ynvEdR00ActgFFtwPDPjyFVqx5rTQn6LR/2DK1GvpIAXIiz
iBtTfuWOl1Px+ZLQVJhWA4otd21H1alS43nXOaa+qg3lmrbXha1Y50aAGGuR62BQ93EFKOZIgmo2
ySnsS09WnsD83KSlscFxMoyvYY0u9YsTP+Q40hvqbGdLfVSmELVi7MUyw+AFaBEiFIheFOo1FsSF
8xZnC9GKQ4UeWOzZwh6tyNLSuTHvmrlZCU+xSfnZwR7K7fGgLYubBosXG5Oboq6b/SrH+TBC+f16
S7n8EIRXIVT9zhP6OLZFNFuBcIM9YSuwrgOJEZ22zdT63LFtlOy1qX0INqF8mIYnJ2n3jnENu/Y+
U862Nbg9yGxSW+ctn1cllE5t2EZ5hLlV8AZW4fRGVUr/WX6uoETiTx3Fa3tSdXdM6sAPLL0A8dS0
LyOkBB/jwGWF+fFw0mCQ7JucV4bxlX6TVkG6CmrOHoi/h35XVLanR4bpkjPDY6V+dUttrby1Wy7a
zK4tNlJMAb5QrPrK2fpzrgBoDS4/NzFATQjjH0dZa5a86nQSvCAccKRwpkpfVTku5+RREZ6zSbxr
6wDluNBauArt+iuL9RM2hA2Mq324YKweLjfPAVNzMqmWFGgR7jhIyeI8FyWLr7fRCltQEpai/4Zv
a67EfoacTHZVZefCCqZKyt4l1hUZ6Fn/895YsA5Gf6CSnQTH1UbzYiXLvBDfEGGHFmwC/Spq8NOm
zRle4a6cSzYU6T6pdg4wBOckj+QTvgLflrnBo976najdNpfVR2009050rYB6Ya/WHTZpdCJADhKx
Pr5ndQyHHqHQ6DTJNobteql59pBQzpN6HKSl5kpa8vmsSQThopoCpQLe5/ytds4SpBGKQackyYOd
XGXFMW7ya/aVlyIiKRgQLZCI0FLPXl6QtZ2jpWp8ohT8sAzRLk/nx1jRd1+HomvNqB/HTjLTuc+x
gjiZo9ObeChG1aOjDMmprYvqx9dtXRg47rwoJTMxyOnONy8JVERUG3V0gqnZubKD5YZkXHMX/Lzo
2UAYMCgP/7uv+dghpzHtDIRFfLLyMrlPK4ULq0KOqbs6I/d9w+Rb6oynez2Nq7YNqyuh/cJ40rxh
A4+URWg928j6sbbrAsOFU9KXlZdG8ybOEGXJw2vc4QuL+++GrLMTl5RFlQbhIT4NiXqbZdlNtEjH
0AEtYUeLqwgpkn//9v7qmXU2IeOuRgcvlqJT09WHqBzuWWfXEJ/vQpJnuxJCk3BxSDsEZUUM719p
t4mAl8OBJzqxIZ6wu8YfxhNfys6ff8qZfNTMGy3fWlO8GvtVLAov0o8strZ8UbqXavqB9efX/b40
oQTcTeEeAuzA+e2nHjNptMAOTy3H21KbC193EsOd5myXOfl6MrrNkNhoOhbZ5uuWL8Q1gHYW+wcs
e2bU2YirkF6DZeqt+yCyYLI4hDPNkOxfUmQbtyl3G1digXlpgf7d4Fkw4LBljjrb/smorfKYz3Ds
8glVtHK0hy3X4vpqmAFqoAId3nBunHY1wjcrPa+tHbDkZW1JGklAmVtuq9qZN/WcaFxDUq21qja5
6qXZ2PtlHpqb2naK29TM+k2WjfGNJNl95catjNG2UlXrAQDssVVq2VXrXHeTMMXiPpaqldnL0605
TA3Oksr8qBax7HIDXPoOEjSHBtljGNYyUG18dCiysF9o31qjrH8FHXwuF6GHxjPkPvTUqc03TbME
vm0Xrt0vrqmSvKDNK23RC+02Up+qN73Za8+NOt92Chz3MeD2tsmaw2hUx2WcV0ZTIuce6V2+soax
5Zly6+HrOXBhRbCDq0ISEiyrgKB9XBEV7sVcg+EUNATRbuybdTqt8+QROUoUF/5pEUg11e9pnrpK
82Zoa1Jr8LtP1mzhur4lxXKBSXpXff8upDY8FqoFCMehPWWdVyIlmBZBXNQyIPy5e2iDatplaS75
jvk0Dj5iKQX6hM1t33f/JPEc7dNFre8c5+od5acpS7oBVUB4gQNHZZF+HJ4yKhi8mXQj76qfulVx
HFem1yvvQCy0T1EJGiRlX14DAK6PjSRpyb2z0xOVLN0Px3rVt8Ef4CcHVaEqQwBADhIUbFp7ViT/
bvTiCgX30qZCJOAB0CCC6nzWfj4spWy1kUm1Rf0ZYfW5kiPm8IAK0vrrrl7aVTBT4DZaKP5STvzY
09IaNQeqB9cUev2PZVVE2Wm7yJs40OCeXoms7xfb5+OKggjVSugMzKaz8nJVKHW8TJlxlyN14ETT
AdOCre58T3FgFvfaUGrrvtsjNjYhmitjLTdHL4AYXFnuVnNyY0o3VlxthLtEhVdZcFQXBV/Il6/H
5NMUEyYEbEfUV0kvP9F8wiBRKqHjf5fZfbNKEkX1rUa2r4z8pTMhzaDbInIXOCdngxE23HTXk4PD
djY+IsvlofazWqL6u5KljjsY1m2kFNu4Rma+1F1bTTZD3d3Zs3qlBH+5u///OcT3/9qCOS8UhNEk
OXWmZLughhOSpfLx6zG9OKPhV+AXy9U4GKmPjeDTnco68j4nIEt7tZePddpCodSuvLpLe7eNvrNA
43EcMc6yMceYM/Q/g/hU98FanrJT1vn5OOyB5YO2tP6x9JyrHP2afNWFZjnXc/rj0tq0Ph08xzJs
ZGwZp5Nm1uXBVNppP6t9/oarRew7kWwjEJWZwcGyknA1RkNyJV6cv0IBAgK3wX0lZptICZ/Fi9hM
+kCdBsStEYRjEyxv0K+7Mk1M3tDfa/e9DVGrFjditnpesZE0KQ900UYB1wNPVAflignA3bxI843T
TdfK8OeR6X/tieI/uw6IkLM+tYZStbgw2hSDjX8mVj2ondwLqv6ftpZ/dXgPb7+eopc6CJyC8rcQ
s6YW+HGKqqMm4yYs26dcW24lqkSZCtpAyKKabfb8dVuXXhiIA3DP8H+Ab5x1bpnVpRmd0Dk1Vfvq
TPnDYII6+LqN80kpBvDvNs6SuzmYJyXJE+eUt9HGbMajVliHmo55Awog0aQ3ntQFtw5CqF83fGEg
2U4IaGxeJLLnM2Uo84IbryU4BX3QbDFPndx3e5KgodzcAAdff93eeQWCjgqYtZCRgL7xSTRsrKs0
WZw4YPXpL21fPKoLatbj/FqrxuAV0uSVjnUFLnEez97bZK1BAOJaCmD5x8kydmoPhaMKToupbwzJ
PMBjvG8t85q/3acbovOGxGD/FZ2zwhnBJ9JQD3JdKQvw09kvDpy9KxRss6WQV3mHVo5mbfreubLm
L40sJyGMF8Dog2Q666VSmPDnmWVMU0t70ozU/I7RZAMeJEsp6g/T1mmhRUYmZZ+v3+mnfFP0W0DT
xbHQQJfzbDVishR0ECqC01Rm8XM2yPXBzMzfygAfAZm9DFPaJDuWAC9JPJe2O2lLCIstycZ9M0/2
lbV06XUjl4z4HedBIsTZ0/RdtZhW0NigYuISv6j6JVKUu760f1/ptjjFn0VZwrgB9ZwDIGn22YiX
3JQoM9e6p8TcCjMtvuA4XjYPkVl6eSq7oZTCRU+vbCAXYsWHZs9mWW6NY2lHvX3S5Ox30OQPZrjs
kz4/5bNcu+iu3kC6s11djq+so0uxQkWFGj4dEQP/p4/T22lhdzVpYp+Y2pvYqZEpKk9oe7deUlur
rwf3UwlczCkoggI2wmkVFtHHxhS7Y80sBb2s04babF2dlkjtXtKyjX7Nna7cmmU/7UozMVbtbGSN
29aNdiwmfbzpranz5c6K9lSQ51Wjlo03SQSaqrOl/WhW1TYrG4QqO8SBhtFIbmJMZn2pUHPOkEGI
dFcXeLAuzGNVzYPf5vHsZoVxTdru80yFVypOLdyZCy2Xs51Fy1tUNLXOOcn9gi1UHSiuJBcQEcv6
mlP6pegATA8mgsh9PlW7E7MLsw425qk0cfXJgvBXqU+3Q999r4xwHRjWplSLKyXFz93jFSJhQJVU
YGfP80hZBgasQdY9DXFr7Yc8/jaEzrKCOVxd2VUuzUwhRUo6JXMOP9fdYDFgs4jL5ynQ5z33469t
BoHKkeRdll3T37nYFvV6FgECd59OYUkhdaoW29YpGtTO7Qr5IVjMbVRXOtLsGNR9vQ4ujSHCCdRC
0J2AanG25pahTEqpZBlYqZF6eh2pqyGsYe0py3RlA7mQ59AMERxmJdvHeek8U2tnsXDTOim1tGuw
Phka7dfXvbk4drwmUjexF59HkBJDrr5YHGZEWzykRfiSqlHtSuGcuYPeXCuKfnZKJ4ZwJEfITUhp
wMv/GEPG3FBLJ8sI0BH1uo0y10i0pgbAu1pV3jKOjW+V5Ix/Kk1uD1E+tIc4Uq2bKRCxG+3MTYV8
7m1sdJM/DRr6MuAO9lPSzVci+iUOgyMugWT+Zwnn+o8PamM8GDtV45y6STO91ujmu1LPZW+cq/mX
AUGGW3Vjvo1UxN6WJHf+UUcDgH2T5qtGruHFzYV+H0tS/IJRApI9rZzv5BDNZ6/Wsu4/bANMEeE0
RL7xSQV+HE3QAkhenYoZFeQMgPpRGU3nD4Kp0Y9+bp1rlYhLE1OcvDHYgAf3SUU9C22lLSSSY7vH
ai+IkxyM5IK5VGXot4HWtj6OFKMv63n+LMuzvAPusPgUbk3cwbPomFZNslbbdPDzuoy2Rl+auwEz
gxWi4dAw1Mn0pTnRVhOEj1RTUCcb59zNBvsqhEi8x/OMgSIfgphc3FM6PktNZDnWk0Eb6ckwHPq4
TqiPVvtZG25bI7pFQfsxypXKI+ysItn5WcvXbuMuhZO/H0AM9V8Zat/lmMQNsnMaZrbseKoHxikN
0Cnqq9W/X+ugPHhpuHKxBM8W32youWQHjgNHDNd6bnlin/dgvRbSMq2G2nCuZKGfYwvHFzgJJL/i
gscW3/+rayP8Rc7uJYLOin3MtOVFiLKOUeX3svT2ddc+AZBEcvJ3387aEuZDM56jaM8XOhrcpQLo
RFIi+2EYo3/0To/csnSmmwbE2N4olfFOi6gbwarU/UAeZ3fE93Rval0+unkUB4eyTfNvXz/jhSM5
sHUZqJpQiGHlfBwOJwlbYw7D4ARcAK2bQEq3ihWYJeyipjssSd0qCM63+pWhudgsJ8r3MyU6lmdv
vdRHJYVg6pzUIQzWfZknt0oZZD7VueyYas3PYKyv4SsvxQchw0gdEAM0SlYfu2rAxIm11qHaUQfT
GlGa1MPo5xoU/VLPBCWZejZhCMTox1YWSw0IzCqtTLXXd79MpUZcbD1K9xkF/q9f3sWT5N+Nna1T
CSNXSLG6fepLABL5YWCnsiy4BkieveTjUwdIQMnnK5iMS9EBmCnFKeQj0Fs+e3mROcCxbyX7lM7L
W5WEd+Mkv6RKek1V5dJQgkLQmB6QRkg5Pg4le0rVNiKg93p1jPvgtrcRNAYQVgBG6XO3tbore8gn
CK5YsX83ebZiR02ipAhv/pSFkYbZZH6wE8NDrdIzkm63SM694lQ/nbJ4GmbnXsvra4ncpQScWpyg
g4Jrhhv6sc+5lRhFM0bSaQ6q16UM4Ml0t2W1JoWe3SFyfqIvufp6Fn2OiMBLBG1fY9NEKfJsXWSU
sqsuWaSTs6xrDBHCuPSsItkto735Dy2hhcqeSvLyKdOPZtZlP0uSOAl3CC0Y0k3r3Mldc6VHYmKc
758U4qB7UtVkhp71aOSsoY5WGN7HnWl5VZyNK/xiSjeSFmP9dZcuNwXEg/o0Pk/nKZkZU2MZm1Q6
mUkR36MQZO+tJs92Y6HL/6UpSnDc1uFw/onBuiTdMGKfEZxMK4oe+kxLNpqWxvdKPKpXXtSl2gGM
Nxl6OGelT4XaJsrawZZy6ZQiSjO5ZepIqw4ZRq8rEWpM9WxY00njFUbOsh3kdLnS/qVRZQng24fe
nKjBf1wFYejMLVljeE89al43VTyLg7mxNQP5Ghj90uz/q6lzDMagz1Y29UF4PyXDvUyKpeXGb0nh
Zhazrq/nysWm0PMXGkNcmHyKZ2HXmhWeSPeZXKyq1rpRRmkjp+ZeiswrTV3a66C8o0CIMIGIJR8H
kItdVWoqKUQjJBjcwgh/VOY1h+9L3eHyAIi5qNWSwH1sw7akIVo0I7xXEeDeTUvLvbahNg+Z3f5q
C/maat7F2EzxmwIIBWG4UWerGomtug5Ki0mhR8oGmPbv1qZsg6QQZ4y2aNayBmqsGoJfaS/3W66n
Bs+WDO4hv36Nl0I075Ddj25TyDzrd9pnvdoaSXQ/KP0RBPurY45vddX9qJpl1TTmC4jU/1AiAeIJ
b1JArj7RT6fRifVcj8L7XEtMX8Yv/gGDigF9MePaJP289EV+jJg6SidCiups6eFOrY4N0mL3HTg/
7qzBcxff02Xe11bkx7r8Pe4VTI+0a0a4/zuf/R21OdfaZGckZ5jJwVk4G9dRN/NYpTR913B9vrOU
nCxm0kvXkAv5iI1z9xwl6ezbqTPcmmad+DiP25t66C3u3wJ26LlYvKTpeqzbFctDTNI84Cuk3AAu
qLzOSVCcbapuowXT4DVhMvxDTq1uldgo1gvR9HlQUrKK0gqSZzXMctfU0mHl1IIsZTTOJgHXOzQA
OPLcQ7+2cbUkjj0l1tdqNqe+lcnhtstgPnJfCmAtAh83y+ro6Y2BkXayDK7eDLY7d+2MhcFiH4NZ
SjeqPca7Ih3yYxXGhVfr/bIr20B3FwAjqdtBYqNVHK5hiWb3vJvwGLcSVSQQ7GjhjnKzNvNRW9U5
2LiIULzikC2/hB38rsQyIq/PymE/zKCtpDEoDrM094e8S/NTFZnNPuj13G3aMDlgPxOfqrjMfIAf
i1uOreSq09je6HDGVroZoVS9xE+1A0xCliVtneUWhwUu9VZRvxRrHQyPu2hp6mkgOX0Wan0MuwoD
h1CmWJHhPZcAvffLAB5G2s3VSiPkrpVQLdaxPWY+Jl2a36aYtih2KG17RYu8SVaGzcKrXOvB3G7q
3rG8EaTRLu3MxZdrGA9x35VuURqO2ycV8Dmu/9dzbtbrdLQtNy9TyY3zJPCQ/7B2WrAsm9wxuD3T
2sV0NTkZvLnKQNVqFfbkiIlcARCfR2KdgxW1Ro63TEfWrtjq/jpvKmVNcVONS0ijefgkB+X4Cru6
uHZiP1+2YvHAcyFVpgr4WQabeqdKI4l1Nzb1VoeAbA2p4Y5dR21nme9x4Xtls/8eCxTz1+HwfK9+
bxm9DgVtERS9z5Mt5DNwIWXK301tv4+C6HXSxsdyzFrvP7Qj0jnSEsQMzo+MaRVHHFVT+y5yXBWr
bGRMr+UCn24T3vvCfQIvColMDAw/vqxm6ShbkebdgezuO7wKzDCpDgYmJW5CFW1t9mMM/jpAdbrR
iSks7duuLOT7TE/lrZNb/YsZ9M4bRm/zt1p3BhGZlt7t52Z6DWsVuVEMevdsGtZtgWTYquug27q1
GWEZU0jW7aAN8q6sqmqHcZHu404avnw9jOe79nkXxe7213w0gzLkaewROIUkr0ILkMrQN4E/SdXo
J4P5b09Uoj0MyQDRi6vVTwzNxuj0LoQedhd08UrTm5eGbLFvwzWt3uWVujbMYmPH3aMhh7t0+Lea
g+/N8zpVdEBJU5zz7WwMQ2wVAutfzBoxKc73La5KgHZhrEHB5yzXGsKomfSkNu9iVT7BFkhddRif
bDt/lSC/Dso1gO2lBUf1V+jacqmo6GeTVMdOzZ70ujuVQ6RwgThI24DrMQ7G2AJ+PVmEiv6l3iHI
IPBMlP3PlwTlzTAl9oJdHEc0MalNxlyW9sovqQez706WHN/2dZVhcWbiKw8V7rdTBdWeS3vpRi4R
FaGQrx0zDmCI8ObdUzqb6qGOscRVF0m91ev41xAmr2WgDDcOa9xt9Nm50eQCpprkqO7QmZ2rpFO9
gXtCg10++V3VVa7S9kAjo66ZvgWtJR16XYENVBoqLLxQNtwy1P8gLcWv5A6cOL2NV7VUKt9kTrtw
X7i6fE4g0x3RStO2pT43m0GWxm0WOfMqmlR5P/CDrmahGwGmr0bmPmEPre14Xc1Sdmtpcfcsp3N2
nMdp2OCtiZtilha73pxaJF+i3C/qOFghAVF5lRmF66io58Kl1B6Sg2D3w4ak3oZVoj1M7bs/Hm7U
69i0Yw4Hxs+5a+qdRT5xTBI532RGk9yFVRp7ZZkF/oIj0SpF028V13niRmEPaS5mL5brGF2vIem8
MJFlisbdeCcti09GvWpAxx1n/Cd8DfkZt5pxi9WcuIF/lqLU1xsrjgvJQz47uc/22Ph5MVASD9X4
Pgw1fW+1tXKH06+xb0YDHfWZavCwBBX07mJwuynOfKOxTTeiinETy2N+TIJaccNCa/wgTOP1Erbz
AyXTZAeAZuaB62nb5iq8oiC0V+E4Oz4Kc5Zb1OOyDcwl9wy7bL1iKsonMxnmTW8UxkqbwzTDwgiK
HZSAIP/ZJujXEELzavSazjfmY9VjtJwOyk6pMv0xSbppLWX9N0WNANqCMPAK6jeuE9Wa1y6tvYYG
MkweORocjQphd7eM52+9ZAbovFAY3SDkAXtKNrK3ujRmRKy7AKH+wtJIOpb5rs+qeR2ozXiaBn1c
R8qMw8CCpOvTwqXjD9xv9Gej0KplBRJ9Gh7lNsHwJFV0XiSLa6UZk2x4cx9oD1mlsS0YY3UwE7wa
KiWWvcAJAcmHer0ukojRTnJzWw3Myxbn2MTl/lR5bfKFgpHcqlCDJAszxSJJvuVOqm/7OqTSrAOz
3iXjEm+mRJW8oHXaTTBUcFb1di6fipy6mKvUbe7nsDrc1sF8FsuEbF82rFw0flrfksPs0CT1pjBT
Jk/kB2N85DTkJsPkVvLkojiCmwKghs7w8qby7bhd65Xk4pxV2JtorrhKv8eFDPgDJpj7ArYx/DVX
fGNSduy5ZgQKPcCJ7A3Zd/4+zb/1yWKe4Jmlz+u6INdEimIIkpU0/xR+ZlBzRYyotxbvc5gxwZA5
9cHVTWtXo1DId4oB6PfvPPoWSr+45jWCYg3BvMA92Yq5537O0zdAVSuwo5686O4gleteec7NZ2Oq
tsrwXa8tT6nkVYWFmomoMz/fDeU+a5MbJ8cTzP41ha0X6ogedmueCeM0Fay7Ez+r+j2sRKGygBcR
qn5vQY8p5GyS/r50zs8xTVyHmJ1zXYcpkQ/H1zNz6u38e6/81IYWW6RtpzvroM7QtGs9YRkWHMZa
Kd2mCv2MG5NACkDQpasikUiU5U0dhtRK7gHSOrElGGpxMpMvZZumnQ5kiO5s856n3A3K2Yfx5paN
slrqjP+vDTtZpQGGRIEmHQsuHFRzP6qtp/DrZojlddqvbW1ArKbKbwPQq0yCrcGx3Gt02LVKJ5/C
JL6pwqJ0ZWPuV6ijqG5ApHQdI+zcoB+ZfeFdjnSJpKJhYtUZ2P+iOQ5pdVtryk1r2pssgFZt4VYq
PE3qqa1cy5FuVTziXTurtrHa37ArbUs6rEjN81jmq2hUXrMpO8Zqa7nJ6DykSrlK7XxXOVyUjkTr
2jbWg2I8oiFVuOiG3kqDdoQi4TlB7Mlaf9QlLPqq9NDp7cGZrV8SpEIFGww4StRfi5UYQs2Snqwx
91Ut/KVV+kaG5BzibsZpFO5fF941XXi0l+JWromESnwqeATW7Y8gNR9TU8GaPlnNCuIpurqe67XD
0xraW1pUh2BInydcmA27WfWAIi1nV/dbJpQclUfhJGhE42qQ7vkX3mnZQfdmAuOAji2f5PbmK4XU
vH7g1+QqXCVaj9FStGb2qctrr/xGXUHLI9eoS0Ko6fHRuCvgZT0b0wrwC2DoeUsJHuZGjMU1i0BO
dhgWGtN4iz+oi0L9Kkq7dVliNYNlr2Lsmtj0uqa5R30DAYPBXWxlXZi/MeZrmVxaFG6K2eJdApVJ
Oj+aZi8cnhXlhqXYYGiSd6NXjNreWGJ3afN1zi0cTyUmK/aDYo4m6RvSuq6Y+vDhXWuwN9DksXWT
jW8i8MBDvGM0qN29t60n1bMibXSthrMSe1Y+rx15gEFmoWg9rjAv7KXQF76M9pz/kIzRQ+nfI8wU
+EPyOWldsCncaup3Z5h9lnFSdFsFcr6z3Mvjn1RuvKhtVvRPH3Qf4Lq93BPXGCQGo7P7LXa+mavX
iwdZElo/sTpTCuQCoRXh2uayG4of8XsLiN9YrNolfo8ZOe7ObXKQOcKbU+MaDWfgRvtu1BCH8SkR
Pza0swtLxwuRiZQipoxx1LrflQ2Jvt7KUBfMIhncUA1eCKw2AaUTXuWUMFPwQbznInG+W9UoZlNL
EQeJm22bsbVE6rqJRwe68LqUdL/Iu11LusFfsYb6jUbFvuVN6dUf3hmb5lq1STKAtfiJxl0En7Jk
FVqN83pOSk7athJgKVitRZyUpdk50nTF52pze0/clQzVbeXuXpbbVTKgYD0YB06T/syFBtDAjZh6
YjZI85voNFfguGgaD8tiHa2g3LBcsNzOXLoYTPJ26cItSB6PtwOVisD41nftivnewzbL29lrxzcU
zPdGrnl4eaHJ/41znVdEYUtp433FFGrhG8ESinkHbV24ZBaNxGms347gDvnIYLSZqIYbSLvcCGOx
bIQjpfhiWo8BN3s8TYKpIyPbSeFzU5obbVhcVEx0I3AbHiGghCMF66CKxJyKuVqZlNx3KErgWlnJ
JJ4msnivVZu4WYAD2fy77HaTrsFEeeN8y3zaNPR6CY5CPALUmRBHQd7MzfH1jIIDfxO9JXjj48lf
Esqdlv3UsCKjxLjnI5r4xZnvdflgpj/S8QARAwjLQUpIegTKrUp8YTpUOeBB8EUQew8WyWKOsfcI
1kbIAdEWVptg0H0EchgcsRG9leNTxpqpzel+zvo7sdsszHMxKjwHY8QzMaT890yP+YX3ISmKb9Hi
i9hnyEexm7ICuetYa8Yum4o1A8nynyyJNX+3hN/GeAOm+qYP7q36N56nrr68cvKvlES8Lqn4Nig/
eUhHzyBD676t7uNyet8Xab0gymbKixzF28ZRfX5ukYLtvMhuhZa5iJ9lCtct/SPykwk7LZaOPbVu
Hb6G2aut3YkH40LaTeinmI95iPYEIwv6bjXgJsXTol3uh/VtqrwQiHbqJK9NLK01Y9xBmROWNRaL
moXgSMl6AGfKJMiLFxES+cdMt91m+FNFjSd8AoeUj9WCLWOXFS/8KSqNTvonLmWmoLKT0EwV3xdx
opxlN+3vieuhMXszKUY3md+WBQiveqMm5j05QGSRym+lJIS2bzzwLGEq33CYu6W/abwgpGs89WG5
nUE/4EJFLra1DCRrxOfPwBvzApkQcjR+ExpuaaRuqKdeTeLB2C/URNiPNHsbyI8KSd8UP4n8T8ua
70YZ7ct5F0nrQls7eYiNCudDJQTbHPHjR8zohrm9k8bZY5KJrmh6L0ZJxADmRsBgmbVz7BCFKXsN
LRQ6bD6LdZfesrj4DxEi2tp+EPNV4a1GyD3o2nRgSoh1XNa+k8uEulRMw4F3JrbDWFW9IFtW6qzd
O5ntOyW27Hx/SdMTWygkwP8FAtPxo/R3kP6BnESYp/9EVKj/nfkGPWIVSNYK9by12OgIM4wxk1jk
unzUJP/Ra+3OLg5LYDyVCxbn81bkCXT0PbM11vRTMe7Fs/R5+sQcUkglSAMGVfN1ZxYppFXWXtf1
69JIdlPzJozRxbJAXaXQN8ryIsZUrFY+CmFHN23SW7EcCWIRGaZIATP0hqy1SMTBvr0HRJFZFrJ5
jOF3JkBIQxsMfyeACfz5vuS1twrQBZ8ZEJ6QcwgkWFL8FtWidZ21z1L4+J5TkV0nhUiyp/5lyhQx
kwnaoObXCzxNsfrFSprqtcYL4W9yyWGRr2aQ3Yix5G2Iv1VaJqaWIS3/iLTv/40TXzqOL3OtuqKH
4nhhsyEzfCG5Ad+1pfe0tsEOzZVa463Sy02i96tWit2uhqYqWY/iN3lxmo5o/pw8mRYaUxjhDl0u
IiUJIvs4RWgelIUh3gLqoYOrDN1ptFPKc9NBGSBxWM9B9EdhLdO6yHXQpTtKS3/LNwbM2XjlP8wp
WHNS30yoxrApM3n5U7xFnMwIwW35I7PqTTYlexG0HZL1gWyU0Oy2diHmumq1GxGTmXt8EVOY1SnW
NKMaqvKqA9wlXgm1epGqLpn+h+e2HXtv9uWLFh+zsL9NzPQh48DG2rLZSQjWjP7cvDF/WSv8POMW
Dt2KoAD1NKirNWtnJxsixxtI8Osu3rbxq5iBBEzE27CNjt8so2Ee5Ye5ehizZc9nlJLziy9WrL6p
U36MOmPDWDRG8fR/nJ3XcuNI1q2fCBHw5hYASZEylFRSuRtEWXggYRLu6c+Xmj9iqlgKKebMTfe0
SMJk5rZrr4X1+cRfcr0GeCo/8K9T4u/GdIqMJrv6P4+SV+u3bSlftthaP4uxe+zQSlb2h0fkTnkD
yn9gIcfUiNnouA21A41puw6GWJ379p4PUcnv+q98DF/gUgoqg5+GUOaXyMu5Vj7N9j7ycnk8PLRW
Wzt+v8i1m8J4bBLjKtB/rNUWbvZAxOPzkHtTvw5AfrOjOeocz6T97uqfcbAYFI692kmEgNelgaPh
BYzyoByD6z/ZxbLjAwX2hz8kEC2powyTWbPnP68ZLMfGM/8HW6nCJv7bhFXnSZLV/owGYNhmNjHB
MQ3mW3dwdpRRGS/7xW+V8qRcZkKa47xoY8NP4ZUqQp0weqOZxjwra8tPEjb8J7NWrjxZv3M2+QG1
rZAgxkQRteaTRE71Y4LZ88qvPB4DCBumYaiycJ7Vx9v5C1KoKobiG37/1d+g3tB/KYdHgf8lb+RS
ysjwLCpe99xNpaNchm9zSUwr0pBqTaD6DrPpuR4+qACIpxvtmGnyw7TS3CL6IsbhGRUtaUUpYU0+
2IavVlddS701Yj3MgH7nEqJT9ppJyVUQF7hjpKyH2qesEcX6b3IREQl3bqAp2WGmOSzONd9XdkOq
14QVVZKu/NesRPZPpqRXbpQTiY8WfGhNtlfbRflvJlAz8mNPiRErB6wgW/8RbO+gGHLa/kAMwo5Q
BhRYX9iQOBezsZvmIlQxr9p9vFT1DNw9p3g1n3g9Kj9r6dqqe+MlqdAPrh3l8Do/VeuntidWiait
4dW4xUvChJCmsk8j9RzloDg0c6dRgbrB0vI+TRTDZHurZzXq5w/Gf7aEWnxJDMHV06CPVeQxOjnK
nE/j+Aw1SKhN44H74kULPd93pOVqI+NguK+SN+i22zE3OpIWO4LAUd0Au0GtOF/hNvRWP/F9CYMc
B0nm+c2YFeQORiRXCr7bDnf/n4UrCC/40aFM73nzrAzsj+rpeacqnOXb1FYPHAvLosFrfV/sg7Sz
SD0uoKBy69VOZ4n5hEqSK8cKs+D74rTX1fToTdMxX8wf5XRXFOLFg0uHaK4zjBvWp9nG5yHZHmXx
6OMnoXOM545U7mFNKmJyefIn8NA0LCk9pU7xldiGA6CCHsjJD+qt8NwFnGsql3RyswkXKWJ0IW7J
c/bqqfWOdH7ZO7Ozc3P3jsfjuaztEzkAsoXuJ2I2AnbHf5pRL+WFqSCRCy4OxbnswwahAhbnP46X
mfADb4OX1CZ1VKbBbe5qhNr0jjFQfMnQ6h37OStMFT94QoTKgKmIlDehuQQxpD98nR/WJLl0JUJ+
mTNpTz+Wxb1T+42oCXuYOAlIE++ATwMWrkJ4ZZA0dWgXOAeYE+a8JIxhqVzXKb8yYKteE3X5EKWP
q8Lyf9tkU4mBoCzJhwoSeMXVdKesu8un1G9kbBsOgbs0P6fJ3ZetdQTj/FjkFlWlB7Yav8hA6xa5
ovioNiyG15yC2MPHQzBBZL68VOc4/upuuEYtt3iE2re3P+jJ9yUrduqkMnSwT/vuNiW3V5UNXtH/
bTGKhdFoUsHEsKvShu89qxy1h2xRwg7afp+sIeT9COppVPgeNYpnvACVODU5WkC2jr192XiMy5OP
Yux8XjEngJWcsvKoKpLqy57MQnU20CFRl1+05LsK0lrkjrEuagnxJux5JXhYjB/UP+bSVJQP7rPV
nzuiqmE5CjdVcdRkPrh0EGHwYpgpVHYvaTdVXVhnyH/pNfJDakewzOpxF6t+JAuhEPSBzcYyLOby
rDyhgNskL9Mdd1IhotFSgtBRfJRlQknJP42gJUKJUYCzugjVk5Bntf23zPQjOVkIAk8v2Y7EiHFF
qDYOeNnBrn4CII5aZQe9NIIIMbJJcwyPaI8a5JrXynq7lKicpNpV5fSUp3kfyjH/7mjOD1beVWNV
ZG3sOq9xMMt1qOwuUbdYKLz0E9Lz7lUSmNRefw6tdp0k7tNakqy7z1pi3LAKEKnsO6CQzWJgb/ub
djGjiahs6Nenxn1mDis06/ajwS7iBEztLZmd3g47OrDoA2m/NDs5Ln5DfWc8eU32TUXlTa0Ufjda
oPrtVraxkX1XSwvZ2D1p7lUTlA/zS6R3P2K28IbKXiXNZ4EJadPf6gVonBiVS2KbeThsUlC8VN3y
KT9iBdSbLLR0P1vYcA0xAI4fu1nZYDISdS4aHSev+0dXl7E61/9JKfLAV8nR6hD2MG0Q1ksRGU4C
3V2i4iNfs6MB34du6C7bsoch+T7mn2h8hapeV8z9HCbobejLy8ogtXuj4sN16UJIU5D/dqKgWO5r
U5PhDBEkHB8YHMpyGvwwSDOn2Y+0gFOlyh9WQ4Rp9xkl5jgptyOwdQZcjHDChGhUBHx+Oqipn27p
LVUvZcwlAYln3zXAoQyzuZ0IcsZ13o+YiY3AvFLtK8fZKQ+OARjhb/EqEO+MqqhEj6XcxBz6nJ+B
il03IudCgowcGSQGlO30yjtTD0jJ85v1WFYcdXXWmtE81NRcQ5yh13/NjOAwU0/FNmdgRninKcWw
FoPoLRkwkGoHHpa0e+wjVYUAG/tSVFCmDA/W4veJlKIB+RdhjrvJnKDcNL+/3J+z7SSkeKnnqRB7
IxLw1vKkTk5AlWcKchUw+vpwq3LBqoy7ZrhTplHZCmVMh6RQrYspMI3IGjVy7eHbPM7hDA+Mcljq
aYNCv3UGn9dAKlxrWrw46W6E15LTzrlUBqFrORH5D7VdleGe53s119mlvymcYpQLyzy1ExTh5XLQ
OuOk/qkehb1jcFIwgOpEUzV2zPKqonPHOzWpUY7Gs20JdR3krH4pg0ai74/3rBYBxwrGY7MZe8o+
ZKrQ8lKm0P0R6VIwPiMsgVU2R6OTXQ8DKSaAlMgXI45mjPEKY9MdRTHcepMVOYB9MLvqV2yCGTp6
12wd3kviDbEtn+Z2ePDYV6xcQx/Ph0Vyy3AHZW88u211nXQORDXePtNsI1xneW9otrKFbqpgoixv
jcxW+WupCnXW0N4ghP7Bgaqh0dsCmO1Ijs3DmNhnj6g747Aix0pTQ1yrENZVlYbCaU8l4RDmWY5l
HlZdf4TGKTSFEzMqRrGTcfvVmENl0ZpUqpKRLqmUsIGs3+pTleucyvw0ccJUBdzIky+J496MlNNn
t3XUW8aY0NqitjteJXWwX0r/t4VzsvAvZEIWHf7Va+4by8SHbvsZpEY5TlkooG4Mh05BrhZfVR2U
U/TSbzVAAM9sruqpfSnTKp/gG97nEi/aoj2i2kUVAdtEIKwoUpEIjYb8I50qdaDtMlNpWCuSqIFx
VRTn0lsPypuWXh9m83ijwqNGGrcGVNR6Bxq//KWMjl/b1wt5jVr1xHTjuRTEJ5SQ0u6UTd5v7m5v
Wt/NqogYnN1hFxvL3zOLeYIKNzawKWaFheAEmCK7cbAvymOtBEe8H8xqo390q+3QZeMdxvCWPkKF
1TQW8wxHxv2CKrU3f21ROmjl7Sq1Q8DtDZTb7PxGmdZFz8JusBQLjToDFDIAVpB3OFECRSx+SvXk
eEIU/E6sfWLXH0RmPbaZf7agljIL/2abYDETInJaLVJBjrThtKqCyPByzEBOk7uK4JCMAhazpM9l
FdNZD/r7fhofUlmi8Mw5rZt49P3fU/OV0+AHQYgsxnXeEWvqtJo8fGRa4bjpjajIhDEBAnjyY6x2
6tIHmFj88rvQ1ydBYb6hcyC0+YCzK9bha5t9VifaxeL4sP2oEpg9jk+JD0ww6STI1HpXUriU7YM1
4vfTPtYSGeszw/ftcFCxT6NBpaWvz0bePQNrz8KM/lVBNNi0kCFbNR3x6gulgNCnzkJL877L1u9N
54IT+Ki+r9bB5sU2lAitpk7DdYVg10wPKuSqiu6u8OwrU5cHdyOSKC15N3hEWGU19HAx06qkApxk
4mq2aPz5BDXKMyG+aDliXwx5bGpBnGb5g+zKBT7jeZfk5pVvb/RIq+dxNdxwFRL6hu6TwHFnHcGW
b2SfimBKFdjwuzQ8+Jv1I8CseIH5eCbMcuGTWIh0bTP/PRfuIcOQSRLTvPzpd+VOF/U1ao13HUtf
DbQDekGlKY1nIINZHgAyLM8JXWDJ1jXobDSGhKV0QGbYmuKOkxb71CEtct+mQmIFrlVKzJmNU6AV
IJztlPN6me04Jlt1VNfNymyXuuAYe/NYiX5vjNpdtmwQjTqUjkEThlbwRc2s+ev2AU6mlpBfvxqm
8Vm4/c9yDYinG1whTYECWbU6k0etXNl6wc5Z2m+d1XvxkPWM0HTeEyQLgEPKZ6+g7brWp5oRJdZs
twU9F8f+VPX2CFn9UQU5zC/jgiTNXitdwkp0P9PCMUN4Nik5zka4zC4Hz5lOLlOWyngBg48dPDvy
JNxkFvm29rMs7G/KCVaOoUXpFtwU/vrJ7OW9A8ONgeReQHtRxTqjY9LarGLW42Xr+vC5DR5fmm1Y
2zKiozr37xqzeK6T4V4f/B2r60TFEPDjtO4WP0iv62X8CqwpWmrvbhNdiV2qmtAxCKBFzXang6ra
0d3Whb7TPhZe+1zL6QwDRlR635q56BnwBaeicTjxEjNYv3Apt59LNRwFwa2H2TPwlpupx+ng4LL1
vblhxf3gZROps+HS22oJhYRbr4SO6c/Fkk+Wm5zAtx7SjukwMXcxdvjg+AooNH4f6k8TZHbeQqqD
FUbjECxTGvllgZnxm6PRZ2AzjOL7mM0HtacBTX9yzHxnk0gNdXLIff1L5uYfsiW/q2lx6JXzxczK
zwJ5hFqZAGLSUgnjtK7+pDaeNtp79UGsUmWUSdxMSFUlNyoyLJqPaJRHyk94lLhrNDGUiZOEw6VN
JmKIeS+zjwUjIZh06tQTnJmOei8kUpK4yaVbF/jjtd5vd+rfIY04bI1QiJSNrjnHXnaS+VxyczxD
sFqh7280o9dnjH4z+0/K0rvk6jztr0JbPgJFYntPUcCKqJBIWzJSaOJyxnQPk7YdZgjBw3RcD846
HHOYCzfqEm6qoezagl4DJN1+re1pOOVa5cR22VjRZqXBva0NtwNJ65K131QaB4vh73QKPpeoBaYc
QZXoVT4IhDW9nkE4mRvM64R+Gqwtq64dZhIIJJXIbEjCMdQrDjFJnNNQNx96fXkqqv62yNpDSbzU
YMtBroBKap/dyrkuuPeFmQlpO/siKHxYJtKf3O1R/ShLoRM4e8PyxdXqW920d8qyOuO8W0X6Ydoy
A59mnlcINzR8QCAr2gMWStXrrrSXm4a2uW4218lYnuzUo4ut1W3Y0eEl0BwfAZlxeos09iRwYYLG
E6f1EbyCGY2NBVd+534LGvjxa/sGv3kiLtq1dHQ7yz76mzgMjjwpU80E5z4t6CKomceEmTmKuDtg
k1TUJcD3zQqmaNDbEDDs9WImPYB0LGlpyOZqErI6dPbIxjKlAa+80cQayHg6nsQFcknrkGPONmxk
e1yXRIs8e+luOSLiZFSa90PWmnVtQPGG7VrABrqd9RUNKFhiS8ctP0vRuPGgmbC6A1g/mKilxp49
T7TKpHuQ3rxEllEiVVui86dnkx2yyDSg4XG77qzRj9msPW/DHCNt8gJ6qyqkzhvGH0lJpGt1tzWo
wsgU9nOQNjo9uuRXwWz2Ng/yi9731W3lLPLar7P5IQEac2U3dX9aADLewDvEtMVIJcp1mSPQimKJ
DanTs+2tJoK5NAF3gfhlx8Dwzbx5PrDufOYPlbkrWtvdTXmd7vQ57WkPkopHALHbuzIf6ipeVk6j
HPs5srycOB/elmPn658ELJpbjNimOJiO2IAyT01ewT9J6aC1lu2myjjQRZnKs5UW3gmm3eKUAfM9
9uXQx80CjWZh2P61PSZEzutaO1fBOLnfXHZVmLnQh3d5Zn/ql66n5+bkybPfrNOjDgLzwXfh63fa
RnvM28xjRSw3NmtnuTGSpTj6FToIFXyTz+wCsYPzqghzo9auVqIz6vquhkqCKEBgky/P5pg8ZE7X
3fjLxHxHk0EDnmj68ij91kn2gwaKCJiSLx5dfZFU4azs2QHd25IU5Rn9irS+68lO26Nrb9QlrBHS
vNER8YRIVjgYibnXe9/Dl67NCd6r7i6vSIyNPAcP4gvIDZshiH1DSxkxdBxqguAiEGrSd7MnZeSB
QQj1xbGicm7Noz0VxaOBzlGckNd+LthQETgoGmoaMnlra5g3Q+4FOy1b52hbc0cAHZ8/CsdDQtio
0gZ8WLBQK1mWygzTAb4vaZbmSrkumO/LDqHSyqyYY6jNIh6BQ8dSVlvc61n2QD0NNRAPcI/JjMle
dPVyk0rff16njGkSUeftMdhEDT+amRi/ZsYmH6qmFfcGpbHrKrObnVYYn/Oh6h4skTg7sc0fS2sE
j+hl2s5gfgTphc0HY0ENSk7ADftx6tg6gvaOV7b7uhlrWBNSe/1SGMVESkpgYDkZHdWgpb7Tuf2+
8PI+Rv1uC3H8zpO1mtld1WDTKg7IfVeYxql2siU2bbf6YHB6o7luHEIxW8SN4y2A6RBssGRKc6ag
opzLHIjs2vbMoujrzRZ0Ykcne7wNXFncjjDVfQajvOxhBPjejJCluIIgXkhRxqjIKe7xRT9MPnnB
oHfLtb7hAza9nQ5DBiqTNryZI8HdzvVtvgZj1PlM5lhiSm+XAWIQp+RQYX+ARTIsF29bap2GjPaa
AMQNNMCvPvtJSrm6R4A83Rz6zplNgubpazynoxv2nnAOPSRLe3y79rhYWnDO9aQOJ6PLVKwf8Dmt
g9HSdqOpnsjAuuqbsC15RMMC6XZv2uJi1T3y4QE5kMovDmO7dXBa6Hrsy/WXNLU5blPLvIVIXj5K
9E3i3gKdOS2D8SPBnf+ie5HuRdCLk14OfugnfhkbU/6sZ8Fz2XGK3bpBnhCdGy+r5K1YFfsvtEvk
SB3nzvbXCOLbCezr1pGVUTvpmrSkWdzQznEa8zZTylfJwChT6UoHpUzewWYSoY0pO3zGeoRjX/s3
hiOrXbcJ/9qqkpEO72jjdCaFSLcLiixzMMeblgdXKaRfV67NXp5WSqrO2NpRUsCnC/G7oJVrwZLe
YCmcClJqP6GqnQ6Skz661B8mTdttOWkREHx9126BgjAlTWx0Xfvb1SnG1NXQhK0GuFtvah+EbAZW
sK5dopmWYla5FpzquozXdvCvqQvDhNo4OenY1l2P5kIzywf97JI+7uoOY1D6C8a4MNIYHvf0mA4a
7X8/yPdVBQg+nY0xTi2RPTIJt+0Wq2oUNR2qvY4pjtW6gP+u4YICIi4dJlaa9SlZAcMEDac1XYr9
XPgf29QdP5ueWzxjjICV6RDqlE5mRnPHoYHPmeQ4mIarajBJdJaC6KSha4FbXkLNB96WUUYLIZce
UVjWUZuAaLdFzY84PHFJ9Cdw8ifp9Gu8CW+8yrxxuvKYBD3XY4PhENt2JVzSffBY34rCnB4492Cr
qz54SqpKJ0JP9Q9WDh0DfhflllVMcbHhg3J/Wz/lmNovGzEYMFA7jYUCNM/BBMqly3p4xjX9ISts
mvu4LWhuLEGA0be/pq5H7qKaPmybH+wLg3pFMjrgVso+CPWxzWHfAzXWlvm0q6TPQHq/aNFa1VUa
FovVf2q9AoS8bZa7njZ+pLmWSXAVyGPTpnkaZuUMQEdkTAnYtCTrfKQmvgJGT5zOYMZvGp4KuO6u
y85yH0Q9iF3dp140iSp4TI2GXKZi7RriyNOUuRVwIXmytOq3Bg0HWAETGS6vEHHbefaxTScZLwkR
t5ytfs8IqjzMIKJumGgDM7I08nEsXH1n1nicsTLbGz2dlw+ZY1K3dlfalZqJtHZOmJGaQfbsF115
6vQJ7PXsjF8y2RaxPoxAcbJGp7su3KMmYc9pasOGRjaw9mMphxPyKjRUt0y7yrNpBVnEtFeEXvV6
BkBOIV+ubdR6U3WlS+hKqy7P6ZFa1UMTMLuRQiIWBTNwxkXoW4jslXMbiGq6dbap/PD26Mo/3Bi2
Gjz6Y3DlYtDJSuF585rAPW+5u9Do669VWCyC6tat/KfW977ZWX1KLQMzOk7xO1d/dWwGjgMm3xj9
sy8laoyqSKTP7M55CLyMME0rDmVOP9HW/Z9mb+enYPbqjy3cAce0bURcUazY5zpTIaIczVutc63n
t2/JfG1OiQEeODyJuS1okv6e/GL0Rcq2rL0zVEYBrqDI9oxQSDLacQZHPlRUNxMTevTFox4Jf9Kj
5q/VXYoSyM4K1n4/cJQpPFLwFrmVxCqGpOS10BpufPewSq84aHWt7cxcUMcZcxFadVB97Ac/OFJa
+QZ7FfhR6C3FOyOIr820wasNMYJSw4F7+e8n8yiz+NqE4gAHC0SKGVQ8jgESfPDXw1wM+qe3X+Vr
w5YwPuhwEzi2CWXI39drjc5ay1WX92W/+l+RBW6PWp1b9O+78lwvPU15ZDrDZWrmL/XWZO+MlL66
kP+9/MvO/2OEr5uqdZoKGZyZrEvDCnkjRpoACdFMtfMnq3yPSfKfEVZOEjh5hpzI2RVT09+Payw+
D1e22b0cZXkzWxmJS9p77yyioVbpco5O8bAx/G3Y0JerI/XHYzFOluZWKpNzpoMKpnZU4aZF+dgE
EsDs3UwVNOkwsC+Y0rcX9PUn/O+l1d//uHRjw4CfVpa8r2kywivjfzU64z3+odd2KdK40INTMWNI
92KXIsFlzkPCRQjWn7SWCeeyfCwt7QfTau9wr70yIsgkHpU314VnwrpkddoGsw0MPNo5IwbsPPFV
X+Vhy7f3hjsvqU2xsVwHWT/FhQARhLqPP97b0rpb4iOsca4ABEC8TgPLpq4WDJGeZqByzSfcfBEu
W3fXA/R6e9FeeZ+QVMJcbRO3oFd08T59Jyl65vzSe+Sn2pWoea0eim55auke/O9XMuDgVOLGmJhL
SUfGx8iGyy29r1YjAnp33QMIyQtmIig0vn2p16w0zFEwyTjwIECIeWFbmnFdxDyYKczHIhtDr90I
HDdq6KYIXAbyTWbXmAnbaRUDVj1DXrtAEIroiaftLLK0qDSNAWSrP3wW+iyjsZwlHZvaupK111yT
Nw3nKi+6XdBu1BZ7eg3NopUMaDKnPFDlBMswM9amO+/xHr+2Kf94skBtpj82C5EtD24O2v8wivva
lrDY+BBIwNn+D83/Vs6N1+ljxuAN/ZXKvun15Gxr09kyu3cW6hUjzDH+76UuTEadJq5U7FtnpWtb
eUucJM3OCRR8DsjC25vCeO3VWbqHqDnEGK53SQjY2nnm9c7Ac7k/8xpJAaQUaANvELbr+QysRuHI
aNwZoMpqcEQrQD8nARL3rk6XbbJKF1aa5/7vrVw8t03xqvOHzT/7iVM9uGteqRlNLaqnAmQPk+TM
12zpwe+pAaZJM4AdAAgLEySwz0CH65pSXwjDi7brJze5tYHzgmZJlRhdazBZaxJcw50UicScgYbT
KpmcNIg8p+hOpRBkfYwzXqelTK+cJnP2mt2bD729+N8T1K52mhnAU5u4axwUCNUsebDsgw4tPgTC
kxiJTm/Xb227bwd7jrqyZYKkYpjv7fV6xZ0ghIGzxI0ZSCFemMW1Lgbu3vLOvei7EMnRo9u9x1b+
SgwSKHEqk13uMWF/cY2hcMa1hZ/13DWHWZDfi+6wiQZAyJVOZX+d6ust9eO3H+y1oPqvq14E1cVA
ZYliknM2GWY+jhMdFAYvG2DwAIg6HWkY4elFnDEpf2yUdiBjGjQc376L146e7+qObUPxRZ3iwkQK
uZqJgCv8fmqb616bnmlu75za/DyiGEdlXP/+9vVei0wQYTCJmpVgzj9U4bUm22TwjeJes1NQ57Xt
ZAxfCP8wGv1yO/QwCfbMA3tj6UdZPwMVblyUmifIT965k9ccbmAy2GwQ7UIteRGKZaVei2pwnHMC
pB6UsRCPxUw1QMYdzSFajPQSdZgAqncu/JoBYkw/gBkDXRnqTX/b7i1oFhMXmN6nTZDSgRyTHeQy
4zNKKgwLv/2QL/yBf5sYeBR8xg1fuFwJ1/++GK3RuWzk8jLel9c/c0YagGtokMqken9UDwhrxg77
Rz365NJAtrXx2NNuZjREJj8AYkkvj8f2Acgq74gPwkN7oDFLF0bfvX2z/3ocda+eIk7wnH+Jl+2k
SGtdLsW9367neW6Opkei5HbXvR08vn2pf60K8oiw5kO1FZiwIl/Ex7bRDs5QUp9mnmoMndlvQ3dq
3gnpXuRU/n75pqLrcMnoFW/v5Q5Du93oe7R1z1Zb+rsOzEGUZ2N18j3JBFKajNE0Y13dJpN0AP3N
vIKFPKUyAbi26hQUuvbdu6aebRSVOj8y2y/D/OQC3qL8ZV+Pwp72nqTp7q4W4qNlCSM+7Ep0/dom
v538AQIIv6BLYSJV2uAKDv0q7WgddHGYzdy+0vQCnI8wEIGRfeTPQ3HjTUgTO37yI/ObH20CpCpn
MvaGHDygXNiVe1lPka191PyU8UwJEkfXHBymDiott6Zih08LImGBOa69DWStboMj94L+S5Z2iKVR
j3QBYIo2LgWTt//rskK6CL87J5oI2b/kuqOjTgEyc7ez7Sw2bToKMk2w/Hj7Isou/7WqHroLeAMr
MBGj41/+PlJVB+3lQOvmnDeGOOVN237qVxAbMLOUt2Mw9Yc5613E2JEpevvK/7oMdWkDYiDFMUlF
5OI0t4lejr7Vi3OdV6Q+MxRPPmS7tN7VHNRp1rc4ox+0tO07SdA/58VD35NAGvwBCg/2pfhL2wey
aIdGnHtroEcn0jbOdfpb7zzfP2mrInhSvp70Bo7+y+LDXGXslr6ozmYqjvWawCzrhQyfYSa7Cp0n
7QxT25OYYR9xxiuP5uE7N/CPCfIcQ5G1OdDNunAwXdhmK5PmOGpdcx5EAdlMG7gM1S/YcIChyP1l
aN5/pg0VMAy/OSfYwD3/MJVBxcF1aiCeOoQdtDzBoIv+aMjVOSaLkb3js/8NYcl7MegmBHZka/8Y
dc8rS1dDif4+ZaC7bJzvqQTA11S7KSvOArQmpflY4syXlylfNVuhj6dSJgctGJ628T0ton9OBBR3
+kuEBhXwv0HEmgLQyatkOxvOsC/FRnkuvarhKHK3/rYq5Lkw+3dY/P5ZqJdLQrQKayLcpJcMVp3d
1RoEHvp5pY/aJOILqlKhseb7qch/vr0p3ruU+vsfuZYd1HNW9I1+brdyuMm3FFgjUn+RthVEZ1tu
v8Oq/e9ZYw/yP/iBKHjCNvT39YbUySdwV/nZpiLeg6NEQubtJ/onAqGwBwUHDKvYr3/NiC91PZHG
mJ/bxKdkXY1n1zSDEDLD7J0D9U94qa5E2YTDTL4FJ/nfz9KVRZHVhleetX7xd4NgtnUAdnGV2Slo
faejFzP3/6tvV2VLiDQxVB5cWZfclnNZ+2AjZXWfzuZ646RWueeT3Tvv0DC59b/dAJehBowuhakj
i3VhKvzFgKVuHKr70i1o5BmwKCyISFnVp3JamDqgBREUtPrcyNCs+3YYwLRo+/99IR2yIh2LRX3q
8h5sD4qhtrer+3xeYzW+PQx75GHfvsg/p5v3+edF1N//2P8tnZhZtlwEJ2MzGJrmvwwD3pZliEz/
StO893ibX9uef17wwstNmsc0aGNWao54kAwI7hnDe/uZXtuXf1zCvaifILkx9UxT4ESdmxxGHGiO
Qy4FxUY0Bdk7q6Tu93Kn4M/Yj75S5bxsFuS1J5JiY0MC/r2BC1yGaZ0J+qw5wRSj5Zl5a1vFHTMT
7/jTVwRsWTqHUAWHgTrTpdvu55wBhIzH7JhsjTcgiTT0zOpsDUIHRe1N1wMyLgDGgRQHQeWexTR5
odE4v23lXL2ZsRfRW8sHqKeWw1RZzs7xXKRwxy54bLIFxJECQ4MPrz7leSJv+jZ39sY62ddbs5oQ
Ukqa3BAvVB+DWWZ7bejdeF03Ny5S2CGSyRBfvKzGgtdrdp7REIqC0ZvJCv2femVP91njMZsOcfEx
06dgp+dygqlrDOJlywCp2au4skzRMSAZNLeUUF1AzzKB4mPOkHSfA6YvwC0eWqwhfd1RxMh5PgMG
kQczce2YcpY4+F7rxl5hd3BDtenVLPo03mZLO7T02T79f+w7aO2UPCvUoZcMcL1Vz3Pp1OU9OgRl
2Db1dd3Y13h75PvEE+7zHSv1j+/i7JL7wahNsRVLfGF/Hb0u8qX2Uf/u7NYFaKo5d70r1yM7dTuW
QF6jtx/wFefFBV2V71gW1fKLs5vZuhS2mZLDAUDRK/PJ67dfb1/itfCHaiHmjhQORvvLYjVaMck8
zSRvLNAXT3bO/RBkTP1aVXe9EH9HTupC8OOuxU3rl8avbWnrLKKq6910Bmw+uSxtxolUcllI852k
7xXLYlFPgPPS4uSZl9671bShCyyspZG52cNcNOu1WGWxzyroYoAadXD3DO/Fra+8ddUGsdFKMF64
If820f2w9sB0APWMVaXFg+gQgW2T9h3NnFfsMu0kC79G1kNaq/7+hyPIiXo8O83Le2iiqQRsnwd3
+LoCO3x7fV/Zs5RGqDjDDWeh0XPRi2hRmVwMv6rv0c64H2ZxTGygmw65XC6y9xhXX7HNVBcDy0Rt
0iVquHgmX5OF6ysLyTzeB3+rHvISDprUHZ7KfP4IEPTBt8UHrXpPBPKVVI7aFzVH9TqZFrw0zU7r
cixR0L6HBwToSi8+0zijBFMEKxRRdJLXcmGSMg0IO/VDZiCu9/Zrfmk1Xrgl7BBLCQUsROCXcVJR
px4za3V9b63+bTB0qDl7O/CfV1XvP6Ge9tW15GlFqoy68h5Y4A5Q5HFi0pJu0a1HM0zWc2zky/Ht
+3pt+SHeha4o0LFa/4+z89qNY0uy6BclkN68ljcsmqJEUnpJkNJVeu/z62dFdWPmqkiQwADdVxJN
HRcnTti930UksXwNV8/Sez9uKMUNJwCm/aS8A2mwX8e4Yl95U++dTguqCpORLBt34jpLRPmYUjoU
1d33evbkuPa+ybS1lxHJ8OM7v07OhVbQugKOhU5m/ksb7qO7C30DBjYhbi7VlYqmcyUvqDdN7mdf
AQwoo3El0+fwC7X0jj/HBJKYNI5D9ABhf4e07sbpnORVnNzrbVUdfWBrl3bv01JtK8XeaXV6OKVS
RpvD9lVIxPcUC41HmkmnfZENNNZNZfvqehVdIwBi/tDUbvhKIMXouhZIon94kHDougDC/61f8kCf
TM0P03uTDBPMijvhDcsMCYjRUxLMVBwNHt1r1f9T6nCHUDhoUZdg3d9jdzYIIKpchqJ05rVqT/7K
nnVKxzUwHcqAIs/Ppfx9HJyxgGjHgxcyXXKvfw9oZlkJJp+f3euJthkjYrBUobZhvhtncwv6Ja34
/fyjGyOIFKxiUYxfeoEfvVSeSsuGAPriCF4tuWlDUyMCnd0HzXBjptVZ6c1xkRTBL6rX3sq0/ILq
5mJsXJ0viEmErghi2a517a3E9JPAuuaF9xSi10eqEqBGdLP6NM2m/liURrVlStOqNe3qFrpS5dCp
mb2mRFJ9S0wS0zBRuV9c/g/2gDIMgltgFbrGOwdqBFTFt/UwuiewndJx61rPcBs9GsqTNdKl+PmZ
y4Zerx/sX/QtBoBqXnP90KjVuXmkhFDxgcWUJ6exF7yA4tvnw3ygUFgOT4pN6pZ1XZ2rN1AW1Cpp
fG9YVAuqfkgVZRqvPx/ko43DrLwUseAA26LF/2UL5FoxJGOGxaHr06YUSCogT3O/o+r/aw/0wxX9
a7ArD9SM+7gKaWSj5DoAIVWnUYthPl/QB8+OyXuMe6YKWdZ1rB4I0LbwjSm6r4E06YA4m+PkbnS7
fVqHXwRTP7r7uAA6dUBUQWB+XKv81vWdsK2iex/7ED46Cgo7nBQ0XRICdcKTm0fOjrZnylyrpdE7
X6z1A6Pnr/Flv/91eCpYAokyNiC2jvMpyd01eUVa5s1V2XIvITJMo45mNDX9Ipf78bhk2jCP9fec
RZOTAH+ld9H95EZHMBzWvAbLPO0PDaXDo00PpldZR3vovxDWDyIYJoTl5AUE1x9yob/X23RUGKRp
Ft1Lctepgm3TuYcm8qUMc2O3zp09O1+8tx8u9f+GNK4CDJTL131X0EWbh+mKSFy6iOxiW/bOU+Ho
h0yFERvHL3KUl8/F+IulGlfGs047d6L5LBWQk8ciah7mqKF9DIAc4OC8IN1Fjrv6fMiPlioEmo5K
YgIL40qa7VJxZkzs8H50wb/rsn3XxLciRU7ubmzsRgH3Idn9+vmwH11YsO7hroHbSEp8/j5UI52g
bnDL8F4rydGHFXZiPFTqdsjtTF8o1Th9Fcz8SH/Td0JljQWDsHvtvGtRn6VZh/6ubPsWjvqfpHgP
GQ/mF+/ER76BaVueiCwsFO+ipm031KhUXqVh7F7hZL4JR5f+0Vp7NIr8QEjxqairO9pk7wWU5fNt
/XiR/zf2lW7w6q6wAyqy7/0+2FtG9mfI9bcBA+z/MQwpFp3YBkb+tZMHda9njwN7CdrTyZyLsxpV
BIWaL1zWj64D6VfiPlSXGsZ1wiwNa2oHzSi6py36UBvzfeSZtHCX+fM0gTMAXG0xN1/YOR8KJg1K
sGirhFyutc2AVR1QSx/dg3KxGdv80AX6NnFoTSi+qk38KAiN8P/vWNfXvalV8NsNTkutWxKCGpV0
7ob60hU025tKwKS66ewmzSslXgefqta6rr7QOB++Zv+egwTK//WaDPB/R63BHkPCcdIL7QgzwWp2
HGqCwCBfePQC1CBMls20dhvtueyoov9cmL7chiuhHY0Q/vk6ie6z2b3AbIUvoF+kwJTrtGAZhUC+
pTXU4n6yLIHI/GL4DxwXDFrhaxHXCnaOv3dAg2HZZhcQZnEZaJwAdd6BmafKBmthRE25YtB8NZld
BTI7pZVDBJbK55P46N7i35EIQCEylyvFn3uZ5jcjpyBNlKkXkTIt6lUyELD/fKCPxNuB1cp1Gcpi
zX8vVs8COi01ko+pkh+aVtvCFMByE0jfjC+G+lC0/j2W/vdYaZ5MoZfkGCq1u6ot55R7/lEMtLxo
buug+TN0/UYd012Xj0deuC+0h4jNvwx2qTuTfgMSjJInw3f+e3gtqUM3VYj/dE7/aBv1IffU3ee7
ea3rZQxXks14nmgp4zoK4xd2CcuEUzyacdCupjG8VX3xRoZq+Cb9/I3jHWrdEjzUL0b+YHWEhmGb
s+js4Dm7klpavah5trTysc9AwGkWpv/b9kEBMOjIfAizvZau9QUNznZ2208Zpazh8vMZXInsZemw
ZSJIEoAiR/j39maa29q4wOVjFac/raI9WB2t/7QMfSFG+tX9/O9AvKXUWBPjuQ4YZ9MwZKMTVo9w
dTULarepp/ZT49hZOPeB4ULHQG/Xyu9HEIwUW9s2pVPug9ErD1PWtMfRicylEsFc7Y9g+pJXTRZq
Z5VgEVKjQOeosXLdNPjCWv7gfKhsJ1qjiUfiXi7Hv/RqOlqTg7XVPvp2YC8NpdgSIdG/2Jur28zW
kLyEG5Xzx5nTr8MQESTtbmMFzWMZ6BsYKt/0wg8BuYsfqjL5YkFXj/FlLBxSXFKD1504wN/nrVad
HjRj3HIMRgPyb1Wv4oTKq85OxrXuOUAsEjM/mTqo1p9L2nXo4TI06TcxATTqJd+1Xfh1V/dR3j6q
kQ7uQLNAqIf4lI/WSgtAfqX3sSMfA75H8eZqT32ofCHr19HW/8yAhABeH/97VzVU54ljayMYc0Wn
n2nCxzCv9qOer2n33toRpBdetY5yZQ3Q/Ct9aEcFYIoWwK4Y2pG0ocKEHjdLq4+f78xH50/tI1si
pSSQV/99JnXeAdThMq1ImuEjHdx9u6jXrasc0+Ir1tX3Ei0JCt4ONCrdRddPRwHPcVyVdf2Y551z
H/Wq9c1L0+r58yV9IGYajIdsM7kDSniuxMypQ7OnV7x+1OtiAj/Unua7lPbmLQXW8S70p2Lfk1na
BGnylUb7aGg8BAJ7XCiiele76dDzJbHc5jEeGgJK5Yh7mTbJKfBc/0fU5wFoxUAX65WP9fn5qt8r
U4M4PoGYS9KEqqC/DxLcL7frK5VGbgs4nUoLYsBG22QnMf4vZPm9zDAU2pTyFKqQ3sVpM/jGu24Y
0kedxswmPPgxLcvQQlZddP58UVdRJi6NjKDyPNESY7Gjfy9qggIrCJopfcwpKhpLfZfaP+dGXQ0F
yWlX338+2vvTk9EcakKJnUl+9u/R5jSzIpXCjUcSI+Bl2edibO+pXASOhqbcAKABSKK+2Mv3KyQG
DJMxMoOt8a4cei6csIHWxz9PqfdgjuAD1hBOpEA6eq177IjSf77Ga5OKLf17QLmj/3pV2kSJDUUP
lTMwfR1Y5T144DM4E6afnBRaHCiPX3Vx9IwKnwEyicCkzQH4+HwW7yUIOmJKb/He4ZIzvat7YpZj
qyj0QZ0hx1g6RviKwdO1NqhrIG5/PtT7e8FQdMJxrOSMyYH8vV5zHtMevhf/THHxWwhIK1y0MJD4
XwzzgR3HODjsVLZ7Nv7s1ZLQ2ANloa5/Vox63Zi0jcMA5s03wRhtcE8wqoTOBLhjSqo/X6GI5d9W
qowM9BEuiNRnXomtnWolsBCIkG2ArRPtwY9bOm64D7thUXmv1ATehEr0hZP74bZ6JJVwAfT3sezJ
TDAsW8TI6/1uGXfdztOTByfqv9Jr71ZHUpujw2QgZA5L35UKAEPDtkMqRs6V8xx5Q7CwqhwoasiK
AYJaxCoc4WqTLsqm/4rB8t0SGZkIOnaKrVFAcd1DOZSNmo9pap+NqjmHnWc+agE9+Z3fll88wu+F
h5Z2QqLEq+iIICh8JTxOOfTWPHTGWcuDpeCic4ymcx+o0xF1UGrWPxM9sBS6fKEN3mk8k6wjI2IZ
aUiuc7W51tCoteLkxrlKy++GW6x08pB6l75Uufl9yrPncpjfPpfW6+oNzyQUS7KF2jmuCdVCV+Ia
OApdAH1QPACLbANW2IMurrj1tjW1I6VeBuhUZhnRa9cBo/Um/TfUaA3129d++7U5IjOBndkGekLq
qq9fl94IXb+ApfdBByMvzOatX1uPX6xWTu7fl/MyBjY8Ph61Ku8qmm23Am8ndfOHoP/uTw9A7wot
U52e0Xgk57Yh/4JdIQDy/ouR9Q9HZnGGK/021zKVpIVF4Rn7TEidwehos7qXRCPGnp9m8ClVWH8s
AsN6PCwAtP9i+A/2Fs3OsyZPuEWY72+1S910ZuttUD/0frLtIvOBopSnz1dI6sy89uzYXrEMbGr+
8WTsa+95sOcUvEajeEjDYKWyqr53lwWISZ4T3OReuE/grsogNXec9ggg04rc0coqh9/1bN5ZxfQW
1dlNroHm5P0u+KODXdGOayghMdWy5o+ll9uSRAGAVE80Du4bPb/TiavAkJADa1HfaITaG8C7Fp43
AnpW/uMl1TlpvUUTppukHvZ+DthkWtxEWbc2pnx9mVBVHYTr2ne75znqlhNUSguimGcu/LegsZdS
y83u7aZYzxZ0QrXLjF/JQYwM6vJ3UZXk9sZHJ8yfklmHPADsYDIryUntU2dr13UBvmj1OAXZdjSn
x0b1Nn3ovtC1992ch1UJ+GkcNqusMff51K5dHXAl6jmS0t9JYaBSFWeK8N9SAjtWGKZLBeThoh9+
9nr9nGrhXudSSn44BNBUiiWGVCEtr95GWBRzXpWrMC3unCT7IZHX2AWuPDOdRWSWAD7lw1Kj9wnr
/eip42PpZ99AxDzWOliP/DitMs4Z2KZDTxrcBL/QHupnQzh9zYhGlz61lgq8xSoU9Vbp3aYKGITA
l60tu4VYO5t/SI1lOxSPjqHId6wbvjNKS+/tVA+PAY+hlfe7wDaoPx6+D1p5EzkNkMcm6NxRuwvm
/mcM1ttiJm6xbWJtqcN44BrT7Tj367ZonpIYWL2IEw4sYjVjthlI3s9diTh4zwkMJ6tm7h8a6n5D
L3zQfetFDbUDiZl1TQqmcYuTAgrZoAZbqxif57Y4Riko9n5priwH/hKq8/OmO7rJ9LspFfjQ4V3p
u30ddyfekKOZNfdjHmwyWAfqvF7HgFMmJWBZaBdA9tZyaIqd3gS+c+zD7ohgm62+digg4Fimx8xO
/WU3OEe3gisDwrOigOS1DIGucGG2cNofcK2dHECLHKdc82DVCzeHOiMLjc3gRnfD1P2azPI3QYOf
NmB+la+/jFX2R4MeKByc3zOd8pPACI1evo9bsOrqNtr3unkqgSi2wChrYv+bZ40APthrzRi/d3Ur
ECLLdB4EwQpRqG7SItjWlH4VUKU5jftSsZ1FC6JmP9S0KPrrMQIwGAQ7elGSgzt74KMq+l1fgL84
sMO1fU85a7CyTMqZquEHKSknXTDvDcXatE+5KH3ThXgquykq+1tmzrd9FD9I6tUvjW1sp/1qcGJQ
UauqtRaKEmiPRQwQrwbQmVF4P1HnAQWVbQ/cZepN8aMDaPUpoYdTn8J7ZVL7nRp50K8M2aHoRjj5
gK7Ti5MssqaqIShhDeB7BCGEf8IASTmc3wZl3I+zTW3wBGxOoINuVN1WEAk5KRN2fODgqcClBgc0
3VU8Qm+ZtsTn0kWIYWn4w75qBI7TWaPqwwCQZNs4GtZDQ0ktclC69Uov/5nAFWuBka+hBoLo7gTI
VZOApQ4dCjW5eube8lfRpQbXXO9noAVBwxir9aibtBI3R5lsQD7DAXLMsp/oCIaCtN+3SKtIRGsH
R8v70Wgmic/4FyssfPMiP5BsER/aMhUKeVEzQBtMOgBWlJVDKqWUvyZlumndaJVYydpp429qThxb
YG1JtNwXWnSq7GSd2Q5QD8Eqgx8vbcxN6L+AvvhSUztDmH+q4l1STA+Aoy66YNxQ1Q3SxTIu6M0C
m0yvf+eWdpqn33MaHVzA6Qaj2qWD8DJcqgpkV3XrQUn3OQEpuBvh06VKA0wEY4YRldL+OK7ve8Bo
C+VPaCVL2U7WmEAzFDXV2ta6pcF9AaJCeA7sxoFzKV/Y0N+NOP0cstzSXum3ag4BI9EAxwi+t3l7
ymz/CJrssu3Ctaa9xRRudEDD1WRyRsaogciHHxviT+1FGlTZRfmDbtrjlKLzdIjcg4n/o4Fs6FkU
pz8XebyNeIQsCOWEBI/pqg3V0u0zXaGUfg2QIv/S+Io/EhKDpTPXgyUtuI8xDDG2lMS88bON2q5J
/IJFxKfGwC05PnTtzlJvn+gYXAbO2VRU6GMf5FR7T5N1KwrMfJO9ZmewPJc0C6zUQHmwFP9WdHjV
o71oUuKXeImByFc2gYV5NDkxtIzatiSvIHvUKLYIsBYmS6P5J7OhP1ONRQpErM1D1qTnlg+z6Ebz
018pl0/h2beNcikyA+LOOcgfafpeyHJUOAMmB+aWPK9PvO0rp6qfAs1fBfObEpVoh8T8NTT5CKnE
uGqa4T4Oq70ZJwCeP3IN4HfZ6AkNdvNbHEInMhnHcnSOBbgjMJXMmQPEfroMwDjX2/IXl3JFOIFS
Up7zttYWxqDfkAx/JiW2ktvpdPVCTdxDzd1M0mzvNvwi0Jyzw1Nn3aRK/5AqyoH+IGlPXRWjBcRv
AfknWKXxsLncTVEcyhMTumh4lizPUocF1E3tStSKKg+CvqvRCp32XU+yheykidXHYooG5Nqu/1YB
t2WUYA123WKKHwIuK+cuN7kxTOimHMD1wqNIa4yM8w4cS+gPKgyFlIoNINO+KVV7zDptq0E+pdHV
asg6hLLM2scwwiR9elGWwLqvBg8dyqycOZaZqQ5l/ODSeOGvYYJ/KoclS9/J7dYADISMAawBEGth
v7EgUyZ/WdX6lu0RndcG3VZKUzUOFszIX8xk0093HuUjaffqcgVkLgoIWRrzkS0xEuNX26gH0Z6Z
9zvTBD823af2b8d29/Lx9ljtvEJf9/w0/YdLTQsw0+ODzmz8wLqRG+ek5S+N3SDasBKJtP1hrUX1
K2MTS7a5VPJT+WTfGMM/TRxubYqM2S/7qKXuA5Nvwb4vvQJsvlcKHrdB92CKBM+QKdoxaJ5JSXbB
XAYlUH29cwdgGObavLBBT6/bk4qAAFC6ram+Zfk4pdlCBp15/7gqAywMEdAqXLy5nfZ6XG9AyobM
Jg/3U2bsjSj5j4krS60bB9bH7xWArnpYgQn4oFFBodXB3TgHbzqrYT6pdhYBNewTxdjruH2OMDlk
9NJJ7zPTW4uOM/ryEKtQEbSUm7A5XPRlpSuX8k3ZDluLT7UJKv7oLhTAPGHbvsi2XNqmEPJPXbib
v7E9ShXsZ7iQJr1vCWBEd2EBGoflfYs9mx5QIL1VhTBZpC2iuPhHnZ9RLGx5BkNAtMzIVJnuq1yP
iBdA9g2B0nAq6e+G8dICOWNeORbmTVASX+cYlQ7svLOE2BN9R4PGd1mPBa8DkLF/5CdLd/oDzvWx
KwwoE0Bu76qbCmjSSmDrk3Q7Ttkx5l23oBcKOu9UeXd4fXdhR64pC6Fi8O8tp4MwN+3udYBc87nX
VmnjnyavA+uksG6D1vtT9iB/VH3wUhbDs7zjSjs8d7ONZBTmo9yjyIcm1iBCZnDsJZuKsbpRAZZd
xvFwOyETAK3eZoF2VB1nq+HUKraz7ppiZ9RdvOKBy3icp3XsBreQs951irccIqLFPRxCjUQB/O41
8sCnr5rEIEod3nrecNd68dOQ9nRbGOs+qw4yukt59Aw1wlBGt1Yzrwv8FIMmjMVgRECOAx2MYQ9K
uW8K+l/w27eVW0edzlUYXo5TnTErtJrneNjJlsnbY3fdWzhaP4JigkqVX+y84FvuTXetOp4sB5dp
ViN0ULfrrGrgNeof1DqEQkJpvlVF+oAInvPa2bfq/L0Zqp4OkPGeyuudKDoXrWDZxsY3EsKb6TEo
x1Pd+8+D428Db/4NecW20AYHTkscozmbF4M6/QjBweWZ2DUedYd9OcGGlt+pQbs3u3CbN8LuBgSq
72zaPH10h/INILoDQI6brAxvfb/aao3xEMe8Vkb40qCvQIojs0tklU2EZdbZJ7r3ayj8uwBnc4pC
ED7tPdBd28b0YZglBeRpybFKuP0q7FwiUphB6aKq6JEeeiAJx3/SIHsoDG0LulTB1OulFqaPVEyK
nYo50PZPWkmbp6PrtzQdHUVdZor5o4jNRzuozmSmbi+7M0VHeCHgF6W53+qP+mwoNM0Yt8D4Qv9a
vCQFFF2ELFoHis0G1OQus288Q3KpwKUY9qaY51u1tg5Q6yw8tQIyPVzmrvenCqoj4a0VvK0rM2zP
sckrX2vTHd52AJZo8ENEKZ3UNR1lv8egONhZfBzzBwooF4A3r8yo3Mxo24bSjQpaM5oVlm7hruUO
mMlPWq+XYuL2HEhpT4/B/IBqBc5DD7VVH5+y7ldFIxu3uxtR9tESnIuVPdnwNVhrUTgG9qwxbbvZ
5PfTDXgo0lAftM9pCsVor90UONFpvqwVeDJaE9N0M5BIBuUfNQ8KI9MRRYktBY3H0s6PfKjoYXl6
25OoEnlLKETeWla6Tib3NTa0jcPJqr198jPlSD7l1uucbTzAgIgFpYbOOnKDBXigqwYGXzG95Gcm
PMAI7puWlxkrQh5HwmgeAuWrWLm0TcGsDUQsUt3N2l4tw62nwAUJJAM6huJuay27ZDlPopSVNr6V
PxMoK0GFkwnKhwPHJ9viR/d0zOz88Jc24uMLHAVA9aqQNlERVrnfMNynOX4RXStWpbzS6VkNnkQe
lCJ+ZPm4B2LQVMF4gmxPVsQpADGyFpNo1pV1lepbuXJ8ecKHdkoFBQ18w41s6IhzpJUr0cd1oINg
UZ8ss192Qbiqx72F06C1T+T33tw+Wui8Oux2APeYRWuqzbXNou9MCtiJo7yn2QgoQ4JQQCuJ+TDr
Pxj0YnKx2QGEGt1rEr5oiB+GrWL0a7X+XVKEkdHn6nl47y7Z4Yr6IfRt+2x6P+TlrfiXbABrlU32
zeGCHkNJ1kGBOcn8IzJa+j+bRihgiHOkNW/Uzkh+qnW+GKbXi2nfyu7kTrLsVa6adhybcsvkvDla
sKVgjsPLqC4tVL/4hBnlADr6Q4wPFSsPZ0ssPBCMhWx8MeITsgJmNGv+hh1q/fmmGnNE+CzXROD9
yd5BDgjTPM0HEgRUUw92GKjeHdzxcg8IDiOwp80/dXmWmxkH6haxryf7kIIJUpmj0Lp1cC/Trg7n
Qb8KzFbYgaZ42pluvvZ8dUMBVtT224hHWFe2MUj+CtWwuZwD2yZms1w1s3sRFZm65qaNlZWsrFar
k9QcaiK3EHPzkxyk3FMKaYRT4DL5nn0BeAOULmggWQzDsURkp56TJUHDFZgkB4wBE4NKdBIAL0p5
y5r4b4MvaCAFiu7uXTu+o5VwmSbQcHXfESL2zsZAlTvva3Cy+cMMUbW/wr5C6Mti3OrVuBS9I75d
AoYLiCgVJK0T7FFid0AgzoUS4RCfqwFq2Qhgd+azDMS0r9+qPtzKpdFZoXiQDf9m9y6uYuzsZI9E
2cu/vbFaydLj+TEwoeQxjF0fMSJeAQa2fIjcSVG2iIwMV+akmJtSTMCq8mE+w6Vxg2XUPouVgq25
FlHjNNtQ3Q2WdURHykdYg7o0CC4kYGK38Bjp4aaew1OKXSy+MH4eAeXvtgVRBufORsitEvmuWR8u
/AYm0L3fjQdjoFQ/f8L/OWGNk4wmtCWPVh/RdGxtmGZUKjsZ6iJLkIz25mrKwpOBnxqC/iTKRmkf
6paWyTLeXOx4+2yRLQDcfVGizDPlrXMJtt4acE02vEhilM6iNdn9ApIWFxwnmfVghwf5XoNbVEfD
qygbpu4n3jLxtG0MkTlhYTl+A7dq8tKH3nPpZBgB0bFuucMkYDCt8dW4kgwOmv4G+ZE7wR8xZyR6
BRado479IRpSfkpOWf6UK1qVw9Lx9vpAuAtQMVYv71gKtZwYNSq02YZXyJxsu9wgfBijCDur60hB
14G/RA+JVivwz3Ioowb7GaEWNwf45CXasi+0Wz7VUMdNwfPFVyiBX/qITE8z2RCiLUTn2U/IXakk
W7/7jpaWjWMFjIbXvZArZhLwsx0hHX4NhjN3II6/h04ql8bmDUN3mlhUeMNcAyJlyzFAb/KqiB5U
oNFTX1Slue1MUOcIIzBruYO22uxJP0h4RKfERj4/NKxdCe45Abol1eNLCxAh5s8wqJ+6QLkzJ1R/
80+C68EuysGXQy7aUcRdnixRIF1pgAb8WnLaVYmtTVyeN5F5GyQ6+DW2VPHqu4iITohHJI8KUqhX
AZwqPGR8UtRSEes5L6JncKP5BZ1oQaI5dICkx8tYSbRSnRfmYmTT1mbDQ8xTUiqG00MZ66x1HrNs
PPOrDMwQMhIXz4QeNqiS7YThKPMVuUVPE9OAhTHdSKCmivBc8Fb4UoO+M/CKUV+lqq/F6U+VN6qh
JFSjUslfot/lsR9z64HEzhoAmJ2XOkff7XdR86ezW7wO/7FXwtuYx7weVMxu8P3AUhzL7yGUdBqO
U621ezkTmEuXFW1uA7Z/3ja7aHiUKyMajoDMpNdSOisqZzCHbWR6SwOLxcUUSs/g/a19UtiKqsA8
G3Du4zrCO5xsSBt4H4zuxkDByEUWu7GEND0L2xs3I4bZdbcFDfeLIlNudXs6qCAKm+RfYhZTmOV9
G3ZQaYXZolSty82SjeNYOi/+IfdNvk/l1Gqi/M6yWU4Ledl8J3E5xUY2Dcjn1TUnwfFUarRmLUyp
MdmqmdgIBxM0P2siUVbzDzdMNt9uiUE2qLvprszTG92+KEI2fQ7Azm/CGzH5Mj/YGoL6nU8rRwm3
CWGPMCn2ethSV97z9WwZ+Trw2+3lJeT42alKmxeT2LX6bnBfdALaXnQP7d7SKIFdGBD9jOWkvwpe
MMNQD/l4ZtfFRibivORRFJtPNIU8bUroHkU0If7ZCS1CCcekLMrBShLNpljzouLVi9HVl8uvtccB
Pab7L/J8pGayl9tHgO6QYLVC27MC21OicyJVcvjZ9EhT1IJ2uL2CiKTYGCNcgYYbLizsL732DgHo
nDIwhiHXU4S0HYy1S/F5ZG/sJl9RWrVq2F9MxrJ0NlA38BD+ceXSJNNBdj4ykwd0C7E8Wz/k7J2X
4OPzjtb26380OUZcepYlyKsqZru8WQ0WX4rnyomKhZN3cBpE+RYVU4EoozFHlIfS3nPxRednMQYZ
HJL1BE2s+2IRVUpMd5n4N9QQrxgq6xhRoSeHsmJZQ4FTIVeTPsw9n0S96Im4wmh2D6raib3G8x4g
P6LWa7rPIge+QU4KQPgl8uZIZAZBsefym9EUN4aqrQEX3KvtU4PdSkMFxo5NcpFHAVvIiz2xVEvC
B96Q73y2QDXwbFjsZeuVN1/Jv4O1dj9a4UbUusLGMgWPzl3sMYVYNqJiJM2yGYetfA7WKF/R3Vc5
J5+Yk5f+Eg8JpU/P0Z2YfVMZbWiNWYlJoZHT4M3dijkG3uraxXcQFc9aJHJPUNrQ7DPaiNKltSyy
hRBAGXZ50q4LAp8StAQNkCEDAA2ysDlJxFm2nllyfnH4kmMkiXGa4/lgWbNeTJ1VbI6iaHm3c+SO
20mt50ksPhVpElHE6UJ6MPz5L17+lmdwtpU1QBXr2n7jF6gEyIY/aqvtWpdbjIgj12KPiIuV+v7j
xQwPJrxBd4EPmGTZ1qQpQnwkMXJKivOw6NW4vXhEFxXDIw4b6rrDeWdyInAgB0vsbyfWgtwzIK4S
jNVp0+ivYjqw3xKAFqPAbcOzw5VMNG9jEno27SfLPs2k7URixGbHrgsrNK4FnD9LrEBom7pRCr0I
e8rlms0H7K1MuHC0Nw6RTRBbkOso1pXYtFiwOvtauPd8G++jKSIx/tgdUz9VGHcS4faBrMT3rTt8
6DdZ/hySVqGcGkyBTc+qZFJicakwH0hcVEkwmk0S2d2r8BbVMQYn28SAcv1rTOTGoKyITZbnVGKu
sfbEpUOlRdhxfVJsefrE8WIhF28f86SNoNRAzubUWZutssSnklWopXOQKyYx4qmztgn2D88l2qOt
zF3sMw0f7wp3Xsbj9om4NMGfunOPWmzeiBMhbxf+DDClW+QJPs9VczGXAslrYIuKp4z8iiNpl9FD
ELYLIhyLLnoyYSjM4a6VSXrTLLaAWKF8Jpe7h09FVAYihwESD0TJOH5eCF0xl+pgnkal3HXsuDx6
nTmIe6D50BWVNprpZ29QOIsISfzX7miP/2bTyo2K8yDS45A5saazb2xVWRXRdxHXizGgumv2XZke
Yp4TQCfWRhF+awzrfiDz7TbqUqal4cFUYl1jIQYobctXtrnyR7xBWaXRptsmcW7FnBDzNaXaYTaH
TT86a8r7liLK4g5a1NVYD+QKmJUy1/DHgsVTlQeHZIRY5MhRKYYOgqQ5seRVkjA5FeWPzChgqYd1
2fe2ZaUC6IbJXEJzypvDT0khgOxV0QuDK14W7C+1Ut+GqSYxELZYHtk8sNadoe0xINPyOYX4ZfKW
BYp7Jvwj6ohLZ+FumUZ6hPHkkEAxiVe/vngF2BVqVq3k4nDp5MvOXO3ltGGsWROJKHESFBMBIJUo
94Mg9NyBiAy2PpFm90bN8rvUJGuLmTBSTDDa1o3sV6n8Eq2i5IRHUuKxagNH3PeJHKdEwdA04svz
BxDMgnfJ84xE8IRz+7Ta2onzSXfNJQEaDKR5HH0prftA2W7sOX/qWXCuBFuQ+dgosVyZbmj+EemW
mePNqfikhg39YPOPasfLvCFeyFOmgQMlHsF/Rdcg3IhoAacnsRPmIN8XM4g32G/vmRd/gdoYUARX
fESEM58eKev/b/gp0p7a+K4ZCTXu5P3i+zxxTIi/dBCxTg38y5AbU2a3rgpooUgtYrIgQRaxuhKj
Qu6RPxgbMewuUSTtTA3kiqmIsUscRad3T3GKnVjhapesEwuDOL4TCeWj+LkptiCwkntDS9TFLZNn
nIsh/5SPlQeJm81XHLH18aLEYedXxFJn4jxMEtfio4rmkRHhjoduckCwCexLdqhbtFq87dKz0hY4
E/2Z322pf3FM3ko8GaorsGv/u/gyyY8W9HMOV1IJWBwRUIyUjEzXUAsOcEoMph14P2yFwoxvnDoT
QNXxrvFfCZrwmVwnTlaeTFQ4/AOwAILCySGI0LA/GiafmLZJh65m43G75BDR9Ep/NnN7o7IHYvTI
lvOYXWIyrKfj3nMhMVzk4/le5pAN9/Zinqm2+Mdi7aCJa4xDHgUxv0OvXs7FHVPH77ZJxXSvFpoP
6wJbmA0SJ0My0szBtfF7YOLDjkCyA2pSKhS9U31L2CPPiZdx+Swhme61M707A/qoPn8hi95dJAbp
F63JvyVFcfGhcK8wvbDsD2I4mFwzBNLsf2TUBUgcYw5umQSbUubNNiieW96x5JzZ5OSKX9KLMaCl
ZIMcFo9cEgySP/oZhkhOHjNaDE8juAkCc+lq/UpEgzUhFiKVujPu0LKXcfVvSRDtIIPf8QGR4e06
zFnR+WOnU5Rr76iSh0toXmZ1txYDLuB77HX7PzSdx3LczA6Fn4hVzGE7gZM0ysG/NyxLtpkzm+np
74eR78ZjSUOy2QHh4AAwozvgEYlrijbzBazItCPvIYoPSSaiPliKK2MXmwKcRS/2VQFoQC9JZHgb
0HsvIJFJOsh/io7CCacErQgnUc1cwYgi6VKaVmdWStMOsh9l/7LKlf+IYRGvP30Eu5gnAmgm6km8
ZHO6imElkkHgDuRJG+i0p7Y3DhVSbkdD9Djld/lBX+cDkza5HrJPu7kPWBLsS1Eocubqsd1W01/y
vnbjRO4S3T1FOaArYnAXl5iYQBr0duf6J6RrB0CXRhexojmJfDAnHAFOFzvP4IYyQfwk68Ie5q/8
/t+Gk90ugVN+ZFd6HDjb6MX84/v2zbkXp1QspMKjGyYbh3VkrLbb7GgI+30jGQ43lkAez3UoUcP7
iSGHcS2Dky1gR/QkjYC/SRKg7puE2F3vfYJFpvLnFmchgzDAziXd5iiHRiea3wBRsIs5KzxHJdQH
I9ppuXffR5xRBJh+evDUJxAG9aNuV4eAuGUG+XgljPrPhrc6a+Pm2CvDO9kge9nFArnJpmWYokTy
eyiDnKfFWLcTTJKGncK8yoFkssQSkKljUgToQpiLXSZaBpMZJIRjKU7VilbifpiWSDhp2Gyg/0ya
gfFLMa6AG2WXoyZkFW/CBtxtNF/ZidxTZCpvmcBvG5dzNqen3CPWrGkbo/mDi8BdnAafnm3U0vDj
nwwjhHM/uh8WoTn8YiAStuKffMR6oGUxE8QQGajYXFBfD12NuOT8rGW0J71nL9KZBRPXMAI6yOLl
LP77kF2wcw4gUZyHluiZnEDefnTBhdAmnLXUpB0q4Rf0dwOVBTOMCXRFio+SXYvulHN50yti98td
O6IJWmARMnT7/5h1cS4KLLrEeG9xWFcEhgACHDrBNl3mnjdy1bCTRU58muviYIpvLiIoGFhTdBt0
LDSs+yZSTVZF1CCGQD17uxFikU99gTJSIY+LiVMVK4ATHtxal3crSRMJ9rEeyjp50aveXKWrCuoN
9bgR9xBdgxC3kR68KoYn/yKHdONTp8MdTxfoWOx5nFUTboZIN5LVtng/PI+piAPWMvH3ZjBQLkk7
wVfitwgIuRe7T2gyWvki6pq7sQfEYRTjggFl5bSdhhVTWh1LM91O1ZPsAL+844MFiDCzGY/Ix0jh
ZDDJAHES7cbcxl7m+DL90BZk2vkiV7EigdmEgg7Irep+L8pfLgmIYHH0BE0SqBM7pJipCs4yfMsu
MexuuLgm23AuHuWQ3IzQKj2KCQSZayPmJobdRjYZe66DyAaK4CHTvncvr8huvIkjJoHzFFkP69If
hLAiTigv77qcPSZVVNYwn0ilhNaabBiabDuMwKY9FcmB/MSb4yOyUv4u0HM3uBcGy3KKBKK1S2Nk
W0Mftg7tQcVIRT4hR3iLi8jzyKC1aF4/2G10ktAzdgJvJrIAg1LASA/1IjGdqMaI0e+Rv4qAABOO
8K/ACmSYaBlAN0G52Cb1Pyuc1/QWEAdOfPsdLOIc4SoxLERDBW+Qp+iVDTvhJr74kHtNSBbhD83u
cMctZGvyMVV3bG6WezLexAtRv3hBTFGBGmWz/lPx3y8u3qPYJzamDi3Jj4I8817IHS6SGWYPrVZ2
kO99bwfHQqUUZnjz/2njIJqGXSIDxpwHiJMZFg0BW4JT1cDfSPUv8ekEXBAfTdzBGUyXdxIIDN0z
J6UsOE4awWFazgrRjAWUOzh3cuaVuwhICVWlSld6yyNBeBsGxDQLNya7JjTA4oa8lZgBVWLveHGx
Qjk34hUAMrCUjPLf3EksRbCjxtUvVfZDPJZghcLMiRcxK9ajmBxczRC4jH95nGA2vCILvhVZhRHI
ByEw5VY70SAJTxLrV5iP70uR3A4OY0IHOVp7QyY5sghv7iXyffFeM3r/8gt2P3KCC2VdULaNQ3nh
4CnOYFi67z4R5FqC4ctmcK46rJAAKSVnvqKXd2YUclYFGQMFWTgINKq+HQgmhufFZrXFV/ZTIhJx
c1CBIZJZzEb2Al8BJs4NMQX/+QiiuT2OFW8iiynnThaKHSHS63v0cibl+YxY8AOrx1wVv5BdPdIY
QMPOscfmCE/mhtR9Xy56zCTJp/6NQJPpdK+8K/+R00N+5RkJFLnR1u1+EX/unJNsG1kwTgAHAdz9
aHdoRYwOIfmAXXG5HHwaW2560Zfjs0NXeO7O2LkZJlgG50wO1bSalJ/NQvI5Lsq0kLwHq28fhHGl
p+vjLZzhDQ/VQLkrOHqxNX6IChtUKiyibwEpwxTNIgcKR464o5CMlrw+ovlF3AgYxSTYgMoSBWND
CoK0oJCxj29SlVZSGTh/BL7HNYOizS0+O2EIbpYNTggnBqn4R7zn3JPKmB9iuHKmxVtXs/WOiR0U
2ZmnMDEIKP7V8aXBY+OB9unDh4skQQzIsZFNAhxKA3PsOazq/F4tD0w345cDzeERm18GjCUMbIzE
EsOWg8KXWGf+gjiWiFZrnsSW42GjqT/YyAD+KwGAgPfjv7E+n8R8p5wiZux4L34Sby+Qmti6jEfE
vIg9xBo2olhr7Ab+Z1Eb18J8ZAqCLLlTkbRnPgpXgqfrTnHwfPtamzHt9LSTSD0BGHjiLbbmXL51
FoVoRIXS9haeKugeik6A/S6rQ+It60gveRST4JBJiRWHUgigla6HNaofi7g/rGuwIdnlJLaFHH/B
j8WcMrGRMGv2cp5YCjBaWWVBZJ0nOCd4XUw4UjpTJ9kFdWdRp/5qU71f2i7JEPgjgTUcIlpLbpJk
JNj9INiAgy28dkBGRIfYXxX1ivvsiPjLjeEGrvzfgbTUdHb+MTHkBAYPTKaof/Hv5cgzW2I5/ju+
o/KeW+IM7Dc5s3zXR1hFmCR4463lkxZf3hQ2tGNZWFUVl8DPrl5RHikPtFkBLAZv2HSIGry72+ZL
SQVWb3RUvcQV6ePqa6X1LY/lGbLLxIMBYOCsieMrbts/s9aH9KFSYnkYw0U9PqxNfqcq509nLz9a
E8bKXJx71zqIh8AMypYMvOUnPSIOeWeEAhc5MA5c+JISTLGB+xPvtzgHIqjYHvTgRi7098Inkqv9
RfsTZfpFzjyuq7+mEG3eemIDtZ7cjI6eXpeAD9FR4NGbBR2KoyOvyQuxmCJNxKx219CiV728G8tj
EheQEO1A94qUOEQyPXBWPOK6jfNHJI4DMig6zQB+ti1MADOlQM4rvqcsDwESATZy7ZOfiGX0SHfN
HcSyY0lpLHFfmyTTdJ+ZPm5sHWY0xDYGL0YBx9CDcoFnz1pygQhnmVBkHBpuQW8JxC4Q3O1mRJA5
1qK5Y7JnGMqeeeK4yCU3MNM4iaXDl7kxqgwPRoR6a6nfcgjkQlRXgqku5o4oHb5aZ78reHEcZIaL
AH0JMGaFc8VwCERw/c1B4vNbrst+RC3zZVrxwDUT5/OXtq4nZtzC17HMfQ4rxAOxuD0cQQbulWFN
iL6Bt00hp0t1m2ARLt+eLu8hQ2qnV4mAY2ezJ0U68dqdtVXYzHH6xe8EzjTb6SxMDsEwkRCimmEg
YSAjH9gnDIz2STvhRYiDIIF+ccXZwQKast4G1vxNzuj2TvXBNnCHPZGX2bXfhwUymvVlwdKQDanl
Zoi6mqIX1DexL8T4jc0mc4EyEE9IZE3f7iaibgLvyRYRdKH1imMPkiWnxCWMakBhbwL8vS+1dALq
YVLPxhskN53jxt214OZRxQaOrr0KrCainvmxnexOiEIM/CbPWWp+yx3IHyAr54b7IfhFp8x0G5rI
gmAGJQw5a9N2gKXL3QWpk10hvgRQPnfP9VtcoKJQbk1vc+2LF5DQB/fmi+lQnfAyeYoYMvJo4tPi
FUpMkjk3B++OMzKbH/QWIR72Qyw2AdoFQVmGR1lOvd2Kp0nSpDEdNAfbaSThjEy35iw2OnfRvZPe
LYzVam8WOc9uoCpZwyiUpoQtLriryEe6Oe5lnWXyZEd+248sTVue/wWwZP+Lx8GVAk9RZUL80dsk
kislkVyJoUbdtJPzvgauyJjvU8eghxtOJmBaF3XkzGhbVAu3yudPIVmw82N/fLEJqgn2JlPJXvao
9ZZdUdNcLae5c1UYBfdiFQxwfSRsiYkpWrPSgLo5fZzkyT4EQ3XgHLC/xwFiDJiGTnF9kbYIXa7g
duK2KjP6KRyt3rqmBO0B9Hhu51WCM7arccRP1pZkJ7o3Gp8JLPFn7G25JPeGQ4YCkJmQV+bUEyxn
yvlKDQA21/RPIxEb9AyghT0jCklgP7mAeRFnVN5IVGOr34uQZTKFW9j98vJKVD6DuKU3IJ25e1Bo
29Gy71huibxl888yPfjJ71kLDoKYK/q7F/ELj+c+Jdl+YuOJmsSk5GYewCofZIxuqDKw893Puqge
HSxFLdjZeXWHQkO8mOxfuQV78t+Q5Dbft5CYbeY5NHstjj7uK7KrZtZNgd6qm8FkOifb5MWZD/rE
QUIpt1Os3TNl3BOoFvHSgwUEJMEgaBEj8gw55zdBo9/XkFnE5JVthTNIQgdhmmwrpgKJEMaD3xhP
yzy8WKQJbEydky9Om+muP7xyuOu64D6yo88qj4kdwlf0VfFI5P9x9QzeiorsULnq6zi4P/Oek2s1
2YuZRh/kJxOansPZnq6iOGsrONnL+gOyUygiL4sNIiTkYdZk6znBdFiz9FRTSHalVH4RTS92vjy0
7TJtGjAuYQe0s/6Ev25iSDovAy6tX9LUlSmz7f40rV6O8e3uau5fBurQ9P5n4eUfbV78aOC7aSM9
w435v8iIXk2tKzZlgTq09P7BqtajPur3Y74Em9khlKmgucIKIMGAFhMwP9Z2P9VIx9xP9rCNTtis
AlRJzIwl6IfyicNkdL9nfbyzl6Egy8q59G16wCmYF8TasKiwmEt6tLfWvoGhNo7vUSqSK/tkM3N1
lJkPog5v/XDn58E1YKL6CBKcNgAkTi0pZIeZSgQr3czEydHySsd5SI6FOG/ObWf5OnmoeuydJt1+
HGn/fVPWuMCCJgr+Qw1oskIljwHhoSPc1xKO1+CcavNvq1GBCveQqqmHogRHTjX/mTDY5ExPfrP8
F9C0wtChrc3mzqu6HzQn+uzM8YW4qazbQEAbB2ci78wt018A+/7k/JfXJjAmKROgNyMViUmL9IUJ
wrx1Tu0dRC8hZSS02xbYBryshkLlyK5tEMZZ8hon5FBytselO8t7SlQwnYz/5IT0k4bt+Fcc+BKM
Kc5/9eS0lb0wsdHvSF6W64yl4FCRcTQJm/YXwXAh5L9aaYDZRXYoXmFMGnBtvZXreOH8CU0MghR7
YX1qSW8Wi11sCcGmRHK1s3OsJb2Ts6ZPo8AcSb6GEt8cu/S5JC5KK4gdbV4KqaiwGt6daWZ/3ao/
eUbzS4jJK71RQQnzfUY2bYvlRWnqY+G5X7EwC+mRJ/zaSBXaK5IpZ5HHJHnTUhdem3YVKSdhoCHz
zlDgxTUXQekW1sYqtSYsYQ0KT0M1MLIYXNksV4ZaLeMpr0i1AInjRyG1CWYmIL2wLnjxDOfG9sFp
m32iZQmJiLQZ08dtymYIwJNEW2L3yJrlxE0kZU2IMuKOopoZqcTc5QBKeojs5omIyDQvtLAq7odm
wopxGJb9krfzow62KhCemHXiw67ERUWXaKSEIJjQkLm5HAc4Ae0U7AWXQdjKQfBgtBCV06fmRnhg
z0lEVoQd4fgBODRYxzMvSHd58TmTxLkMBawOdLKLRTz17YceTTtBmLy1/G0aM9Tkovr03WgU+g28
jnOMVv4XSqntYC/hQLQQxrDBYZL1Inzied17MZESrogQhPRb3GTjcwO5B1UbdjG0j/WDUMQICS0x
hmd3nXYSr40Gdxe5RkWTXYz3pXJTzgObgZIJ2AVwkluIRAJbpWskMKadbqOx2QmzSjbhIrmx5Ogz
RYxoGJsvgbBk4uRTFpUaFA+ihyc7ZZuCyA31LziZx75LLjh67Nhjl99CKnh2wlPwB93deFU6yDFT
ffzmev5ZkevIZER+u7f7+pWJ1PP80R/UX838VCkLN7djCOVLMHgVccpV8Mysr0EaQs6sCnyI6Lgi
Tnd8Jt5wIn4sc8AzHJgaAmb15VlQbHmGb0QfRl3d+V30h3ZrO69sSlpT5CcxWGRTUi6DdIPoOLHF
EvcoZAPuJPxdPuQneYq+nviQn2Sm81I9r9Ys1hJ7U6ZDlDAWCFfI6vOhd4a+qwzncHtMae6X6TV2
2EkMFE+zCDqSThp1tjN7q4yGWl6hDu3AgT3DLSUflBaFpz6ihym5qlDbLn1mh7VzplSA4NbNUD3S
qugUWfBqOLKRv1zkCk0nV31yR1IzfyP97cE9yFaN1mvs9bd8S7kKLOgguQhZCXsuXeQVxR/KGx0G
Vf0u5COZmpEWkGcr7mWRksg9WiAhiFgzos/4zXSSl3PAr+Xv+kCuagmQw1TYulDXk2s+kQ6KdwGx
hlxlN0Z2ykwzRSrFKknUFzvh34y7hiYAkMyphYJr7rEjxPQQdoasqZt/Ll0J8AXteqAOg5PEu2Yd
XpDsoQh6lgBO6U5y5YWokjX9c982ycZzpscJqo44j/B0GLhg8RORmrJerzeXnjPBqI3Re3L65krq
2VWil7KDirnZ23kfalN6QMGYOFOu2jeO+6H5gPzNeIojE1y6yy/RSJ16Aiwpc9n3pwGZTs0s0eMS
RJJTSE0qcX8k+CT6zP/BcETx6ETbxXRE35aBg24fPxyXRlWRu7dmntYH+9hRD+KsRA3wPXCzP2uw
2qqdcpNQFoHhs4MGxzm55AJzd8ifsidxJ1lm8SQZFqJUWC8C9PHTqHLZ01yGdGZWhI6I4UtYcKvY
5zdmNnbQ2JY3WpYdqV0PTkXT4xex0idc0JuQ0O+r/i+mO3LVb72fYoJ9LyPejKVpgidC51oRcuBw
0N4YvQRozTLdDzyH9Wa4ep09MBh+iPKW2kHP37EEg36NOPKngPX31tDO4RyPJNarifBBvM97N9ro
2VUCLGyx3O1pzkdQhXPGhMhvZQ0x9JmNnoZfYidPbeuJS8xQ5NVz9+ZrpNm6DwiGp3UTMmm6G32h
thhR2i3PkjFp9MEpbcp5O/c9rL6KfEGIxUCijiH2+sQs1VN9UGztDk2xdgSoM/+Er/BPpjhO/N+s
f/BezAZt/zZ4DqyCpEMAo7fN18ilUWMxscZT30aQwOcDznTVZPtOgR8inriYNZSTKWFs1gw37Nty
AQyOcOCA/TK3/GVzZCSSKvMror2STGHQunxQhzIrRUxBlG3idJfmPyDis/EmmhpuyrU/twa534LM
NaSnEKXo85cZg0kOwdrgKZlwALPCe4KrnHvJu8q9/hxU6oLacEE4eCtJ2RR3UoizQgenc1yG58us
B6TNNk0MuzygScBkPTdx84gC1o3xh1UYJCs0uIZj9Wo0JtQieovNMQSqNP3dUJwCjteER6ile1Io
GazTibNE0RavbtCJU9zg62gF1iBar7YdMgsW71kn2RO8hNIYjWWH4r3bCASt1bRjMWjJNqKuh5zT
MQfwK23ZzHCwnmh0dWLd312kmxwJnQonA4ssUK0xBXcSMbBLQJdurE+x3Z+VFxCHq60z/V+QM8ZX
XPJua0RxFeuxH+hDlw4OQF1MZ6Q8841zNTlXH3h9SZb6tbJa+G/p9CmHuXNmqGNxNl5lyFJqx8HF
JKmOjGo2ZrVY1DuK8SrLaMGWMltaW9vrlSI5pCH5Ad1PlPXW1hWWgDUBtUB2H3T1ZKTp3l4MdZ3i
5E9GjdlfwJHO0Y6gAtfWsCOMBDcics8dkSKnN366aAlxnE0z1Q7erIatMQPdrO18pT7pg4BaU0F/
kSxFg8ZuMG2DLtrreD1Ji20yr9HLOmZ/lfLClMa3COK9QfrBPGu/VVB7Gw9RLVd4qMk1pjDLahIT
K3UKF1XOu2P2z9Tfp+4ASUxbI5gveuE9TKUPwVkvXi3NP+GKQfQBosqS/DwAuu4iPSaTagr+ZmZz
d8PJOVX+nId5ZcJKH2G9t8eJ9FU6m1fbWPMDPKfkrK/VQUsjKjpU2ZaQ+FPcqGbbJONLkCB6KscM
ceYPxTDC9TbjHLh8udJ6HRqHkb9VCO3FKUMbxl022pxFDOUruaWnocusLZ0ZSaQn5gpsj0wmQ16A
ib4FdfEAqZB+Jee2zccAfBziO1FgqlNguELcbqnSgz2gk8QEsn1D08SwX1DWgNBizLkjBfKmgKZw
AwHp3JZkATqMEeozP5Bfwp+SK7pm3KXjEnqjeS/RPUKGKorDFQqKSAmdtHuhjwvvzMMwF1DfXs0H
ZKEAY8qNQ5emRb6/kxoiym4/uoxyQNBiNOx1HkmXKwrfusjzkWQ3ZE9O1i+ZQSJNafN9EXfHtOZH
ggpdVN+twthob2C6sI9XN1RkcYCEGV2w6VcjTGoaIWD4VY5zkMCmPnt3WUn3RyA54f33U3CzWgUf
l3i6k1AR1yA5kCWAfI11XN0p/FRsILwYJuIG9bmaTL0A9/KBYWI3/3XwNfN5AR6Cao8zCeS5tZv4
COg0w86XoBXvEEWYEhRNhO/O3Pr9A+8crckhG01jUzbOU59dav4kbNmgerdp+gVFroFK2GMIMARk
buVAd+l7IonOjrvbwXzfsWiCS/XpZ4pbI8go1mEGjzZt4p9pjIlOrp//q0GPMWeIfPGrBZQSL2gl
wdL6NsYoiBSCs4YxSC/YLU+7odkwcVS2r1vrmkm5kwwW0Df3SJjCBBkjofkkT1gnEa5OwVIbeEvC
45U9hPuAz/tXKDyiU2XXkpqafoENJUV1wcQMwCBc3lVgFM8dfycQOgxb572unjf+wXy6iNMoyp4O
41sXBeBG80GUEgpDQOsKm23NS6llPN/IKeKkclrwbzW6OuVafU6WriFv2Atz9RXZbBOyVxiLiEq+
CGmJH5jhxqAkRKLh15OMgZwn6tvW08sI/7f/K9aluMDi4sopE3yPERTZdMMA8Nsknrus63V1ITws
y75J7Ad+lQfVMSkU1ZbcFlQXy0Ut2iWIY8nG/XDwCHPH3AWd9VMruib0lbospfne2ergoDNLl3ID
evya6fEnYvldcIihV7tFWtVPZhcDhlhx6JDFv7OQb6PefqTm8tPhzPQwF2n1w+nX/6LPIM27t73T
C3g7GebLgKBe0+ktGgbaM6TXuiSHW8at9cVbmk9PhkeirlFV97Hq1PPQexcYYO+cHeoR9eV/XjFS
KdUKPZX+FjtvTKkUG5VkGkXmYSrSUIsA9M34MXb6v8lcU7xtpHZlisDovVTfTE57cqwxnGjz/igE
sL4kTdo12U0NZSDMmnqAPqiISb44lut19qMfxWKUm7Sdj2KQaCZlWhqDBhOWAYfbq4YBror+gDz3
33I5kHhbS92zB3w3P4wAJs+xZb5nGrXNqnTSN4kdeftBQgj++oy7ST0faLzSL9PrKfpVxw6sVsa7
aATNq6m98yqv3FU522DwafKE/07pTGqR+HCSVvNe5O6SjbvGd86DIs2pa1+oXPFxgwSdKLRWl6SM
EmL6srx6VLzeeJrW7tRqIvClzluGCLPuprY+JE4WUrjE3iTOMlMUxp7P0VTq5wnBC6AKvZUIuG1m
p5GUta3leGHdxIy0hu2tR5xun9SkKibzwq/3PthEbRHZHlRMUaXg4Pba2czNOz+or3Vf/DBxj1vP
JfHZSTej4ZyAubZrPj12uQ+IXM4wXvtrouyTfFb1ADyJp+tHd349X6yhCrbmVJGoBAo8zpBdzehM
G1JqwlinnGPcVdS2cPF0sVhHqqw0WLluQawRrbGCeqjCvdBu5ugtLTFyNb4twwJc4x8dACfytq++
H3+4o07hnK4t91bWHmgf9ZsY631nRKe+Gu4Wbz3SW4CgV7Bfh+6cDIp5ik8WxpsG7IyB8kATymOf
mCN8EQ02WofQ9ZJNbi2X0qVOkWO8xL558Sj+lvhtu+8TitbYo9rOPl3BRSrLQiYBvHI9XnfInQUU
QfusiVzZHbROZc+npF/DGYxe41gZBCssv7pG1JsbpGcw6dHEy0hTAYauVXW2DEKopNn3NsXQx+it
Ke7gcfYluIGHu2h1zyDK19ZWxAHGU1rUxKIo/7KJBnV2TOcZd9uIh3hrm5Sfaa81AWdDZ6+OU3uJ
JbS7JOpnn9BWZiWhF7PKpqwo1bQaCkRGJyN7GMUhaaNjF8/bNR5+wDisKUdKnZ4FvuZYdBtApnOQ
aEdtKu4dN/uLYieqSkqsBGaMQj+UpLnp9XIXGWuxqYbqTzfF1BFlprwyE2ggelM2DQtNm6xWK+m3
URv422pUf/JyfJSt2cz5U9C48U9hQUugaibGus3T9sVoUoQOrMvB/KJ+1jmLsgNl/EjldDFUcb9k
ExVzahxLl/ytPtZtFLzxR5X6W4vyt1TxuhLgHGr/tUdwphEVNQYyVEnZypsGXMYs84umz6+xlgHO
UyMKk8+wYONANxXTLKO6V4FGi5aUMvXWji5lxMwNzDRD7SutgcqGxVNoVr9rYuOHAP+qJA8iStxx
a1rF70m3ilCeXY5GvK0sV94sT/YmrxalkOsnaAW1V5jbXsXjR9ORNWsNJeUlyv44es6d4dbwEz27
C916vlKVJoxbUKwA4wtImfpsq6UOSd70e+U6FxGv+eo+SqzptrjEZ6j0tS2mDuYJTpUTFec575Z9
l0ZJGIA5RHZ3VlSu21u4+pvZpJLPMhxX23Mu80jZEW+JvsSX8OfC2Ee9qcLaHN9iu3jTYEpspo7+
KsvEgtSTjd4BMkgWaztPdErFM7VXSr7M01eq/Me6hnPb5RW47VrpW1Epte5fZdk73SHpPvpI8/XT
o03DZhyXY+rncICUO23T0SAbrDUHCCbR+jvqLApQgoYqs3yTUz951SO+E5UfRv+BhhvBPrDU32yp
WwqHmJNHUF+L9yllE/+ILeea/nwqLUj/k55dnLQN/WE8jaNAlwMLmO8km2TuOWoTyOYN+DA9An3p
W6PXWCvggHuzGICk+i6Y9W2gUez66HujQUXJzm4lEEmh401qtPGDt1JDpUAh6Z17IooOxsHshp3W
hzS/gIjqGzOo5mDu8qx8Gzq/3OFgyVYIU42brL5KPx3T0v4Dh9S7fWlTLNMffZJ3EF+t4UOtAIfr
2ogSMSu5HPZIpgTPZNsdKoSTzitPkDS9JfE39oLipbAUbJQ2fZ2TAMCdim9Jat0X3fhkjNp+7ZpH
cn7etGjdzbG18dvxvVUWtFVrnziVttEoxEUT5+xPnAGRSziclmf+j7r/C3ecGuDhAAOJePZClBYh
sDFIV077nBZMFBDCes0nmnnxSbvVVKJJ7M5Kck96L6O0ANQzk0Of9dZfo0FLY5LVJeUjVPICJUZe
pkjfigxQQFU0L5nBQibxkmwVKocwVEWbkJ7urWV71eJmlybWmejWgxtRN4uyTKQmJjXsIyN6sIKP
aarvHW2AkA4xxrGOq1+fsw6uvOZuI452HQE7YNnXbFDisk9OoHHuKV3IMCzM4abTadLpbBMqm1Sq
TR4Gzbbeqt6Ck53OYVtYJOJS0jPoap08/LDv6L49h+tEXEbmOifw2FX1tqRMMrXofUXqvxHvqd/6
2tG3/YWGoRT8Ae3oaaDnaM1C3YfJ3huZlexd7Rp1Bf4LVlJnn3qqfhbWS27lSFGChi2uf0GJsHl6
4Rvtyq7kk55Fj7Pxw13VF+OocwiPJk5Lqh5cppIsnvLBMACi9JwyJ9bWp4F806gdjax2a4vTHltf
nvVYJ8Z2aZrHsg8OFXxo1rMyc/xNRONoFneOhueDb2L2j0WzHMoAH7T6MfIkZ/2gV3cIf4HKN4pV
9q4rVUXdbsQAoleFbRyryQSq0WQHHOgVQocFKllpFBzMKNO4ltume17L7OiJ/7Fc2wBL2qPGWDg1
X/LyfMzOfZDpD8OI2aStZKlRcwVoasDnLJ33QJ+OmVNcfK0i96Ac+o2jg5Uv9p+lxYasKRmFTFym
+mKN817V3rYz3mYkVe90d0uwINySMHbHvUY+a6wZ1Lmh0K65XlJrDZtk2FbzsnGawaUWM2VgqS5o
HfP0NI/dOaeVgwywD1J7r2v1nnDmY9C7B4TzbWoYYQfdSeqEtgaSuoDDq701KHWHhnTl9JK5x6G+
Op29HzAFjVw7prFkSy0bBYCeTJhH4DZoQRhZ7i5oDHYAzcN9e8Ed9N70USO8kf1WcPZGvXpqjDZU
lOjbFNbzEs0aCJj3m74n0Hyw53RKumHie13z4CTaPuJ9dXKw0LabNoq3S0s1OnNvI9FNwtGyT4Z1
ObAozUjz6ITQQkBxAMUBHNRHCvm2MTNKyx5jXeG/u1tQQGx+2hqXOcVeoSPreUyt2c74MkdxbH6W
PkZLUALhJDa9I7s3jO6feD1k5a30iblPg+i1yjzqGla/4jEGcpVikd2WPakFY7hGBWeeoEpGmWUQ
b62mXgS19WYPWfviA2JW0o+M3CECG0xrmyeHYQDHca2HopkrNlLfHKOMCP5gPBGR+DkvU7GnEf2P
Qcw0r3IuiUZi3RqRCR0/zXlCkrcHNo7OMuuTndhPZZb/V9NXPKegn2NNZzqN7vvKflyn6tCoamtT
UT93gvMU5a9m5e6XLt3m9BLRmdHOw8Co9Zdk0A9x058KQ2iR48FR6prr8XPeY3fmEDE23ZjGYe5b
bHIpStHiicJQnFExPShbT7UlTTeICS07M8tyOHPwNbzutOr+pfQNSp2R5EZYj21Lgjh+/HZOqlPR
LndWZJd4vyupwtOHn/hhy3ZycthJUlXHCDzt2IH/+rixnZ4A47T9JSZLZaA976Ex3I9modDNgDcQ
jPp1IGy3j6f2i6YGdWjQeLW18vspNvGz80OfxrBKVU2gFDjSLKHfZeMabDxwcMUqkfK1s9zuxwxg
RtXtXwv9kzpX31Gh8yNuy6c+NqatM5IFazO+oT1mrvNFYedfNm9FaJ7m6e05UOleZ19ovfGLCtk/
aSixn5I41Dk7m8XXrqVT72cWISDabufawc7L+z7zqMgIDhWUHPs8JiKUblejpmeH+eT7AwVHK3KL
Wfp0zt9KzfjTOe45lbLorWs8Ah1zqKJDF2X3Wo94c4rlR9ya2TZyKeJaWsWmLsgcLZO/nfcrMXRS
dLzFPLUwYu1qujP9+G6NUIrzkJAy0Xdpt6NIZ/sIgaQG2wKM8uAxRhW2mBnMCLRijN+UZpC77/ja
wZypsGDYUFzxtiCMZDtz9l/tHsbJoPeXDiKCZwtYwgraZgmhdXTJ4qSZzoeR5xO+MPWB//PV6jwD
O2fnwdFbqAvB09BW91bS+YfCMu9Na/21xgt1lJMdmyTNbcL7R/TQGgwAqyRI9w+lpv2g6jm8yfd1
1EjV/iIOF/JteYkk/zQJaPjGs4GUkd+ss0tNo+EzZ+HmAvMj/+SYGprU42Nb01ZVuZCZYVA1X5n3
PHjg9WiKzHrma3JxjEOjwYtD6BSS3ubtVx3ILiTMAdWVkATVaZb8l2xo1Gkw56KkNWoNWb1xGKiX
QVr2aaRgIPdD70yqCAc7P5ZoEy4r51aokpQUverEtaKGTMAaJcoQXEWkjeI91vPYmuC4p1J/jzto
xBhv2RwiftDXinqZgQ+e5b1pisAmTX1S9ygitwHiJh+EWcTGSyEgEragnA6xYOeegX6PZkTbuviQ
TDE57VvjBjCdmQr+PGGrTDCVo4xAn3/6H0nnsRQ5soXhJ1KEvNmWU3koKOxGAXQjpbw3+fTzZc/m
MtwGUZIyTx7zG33m4/FXipnFD/o8OjcM9lymhbj7jE30KOaSE4rRkbS2Cw+OS+Sdt5ZNSrMrTl+8
yP5TUhMEmn6Y3Tzs/fpjGPTjErU3m7PBEMZz65QPrWkdaBy/uoXO9aPl02BEOLtsF0YmZ/VX3Fi/
yVpeqqy7BXbx4g3AAzimDArqVdqZD+3Ic+xIQLQm/WFgK9Z+o9EA1IfykEieUTxKSBZ5/4qdlY5j
crJPSgBhhga8AtXMXqu0lWfM9zISDhyyud40VgrTUSNZ8st5swheTjRBEeLZqx3NDZyjqPtsZMHd
RiKULZIE2siYGANLqAbZr2YU/qmurZqZUvRbIKwGa4ydkVX63bEQT8YQ8gEaASGrbZ5mKci05nWa
aMcgEh/GrM76WNy9KX/sLPeL6fSOUpT3pwMRUhJCGh6dgXNLK2r1oOqQj7eYBnVDclUhDoO6L9GV
5xHsqEuNZsnhb54iJBGlDJhBLdPsl/3MVEsCMqx3QxKdrNrcqHNf/b4QNipp6GpPMtq6HgDCiZGF
AFyQ9NELyii3dqm3gWMfTb3d01XYVjhCq0TAdYuwaEHTBAHA1nnZiMbYt4H2q6JvRNuht92rxxQH
2cywkfORZ7hBX/JTToUFPxroS8MUYqGfbsfnSHO3Zaq0dL07ntQbJDsPcUGzzG08BC+HD78eblWd
nEYmshQrdC0L86lpo0e1ZNAqPWJVh9RZf6CNsVHbUER+WHsOKSELeRabONbWNnlbXoByMtPX/59l
We5N0YF3W0hhQVrH+jmWbZiP1R8VrjxAVlJP1hiUAikpv2jb3f1hwgfRztJdOkHFsLqbkTv+KtGG
90iKLzcZPrwKMFbvMrCfzv0QrVgfqDE0FBbmLs0nRNpi8LWxsev4sJRROVO15pbW7q0ekBqx5mVf
SsEw2CqIxjWFCdmTFMhIWD1KwS6YSyeyQjetPzK7RpqqitCBmI9eY7z4lb61dAJyAFBtMU9aTVKi
a7epwJiDx/7Up90NX+qt26GSGlW/YJ42UV1cPCGOS9DT7x7OERugIjFRL7oFsWhJbV13XMAa6K7y
osA6dYyPgHiJCFmkcRuV1TPZFigHSo3FPjnEHzMDVWxp5zHrnuSkbcUYHbIapupo/on16EmHMQKT
tbgygL8AXQLitLwvWRdqrXvUYutR0HFIklr1/FRLAMK0U5wNDum6ZoOaEWpLwObMJUZCyb/kHAat
rd2iXvurmc1tsPJ7Ylif6ioDJxhB4WohY7Cg+roCw68UB5S+U5cg2zfu6Qbv0yWgQvBfQNwDJ2De
vVKrYykZl0rvPckR1HCbW70QbNQxp9X9MV+GA6hVQOrw+Mq52jpk45XBlET093FoX4MUwqtFI03X
LuoF1Yvv0ATrwzapvpbKq1cyHW9zNF2C0viMkp6KSx7HyFlNBhYYAY4ffrLW6ESRoe21GU7qLKFj
+m8RiWpX+qzgZj/gkJFmJaekmJJtli9POgVv7g3HohyenLb11kba3DKdTjjBdonQQjWZUPYtWgHg
0V1vHxfaXyeeSGi8H8Ggdm2YOqutksd/D8umflCL2nNsurTmi4lhhzE5L31BX6bCLqRplIoQU1BY
D/7niMlEQIpULXM4tLpyvJChetaFrr1YeT5tgrL5cMFm1gLc+CxIb0F1cSA72oX8IGUyMQD5wzUm
JrIslF+tTaXgQ85ibenG+0RVRqnhgMinituoE8vhE7Ry3nDK5frrvDwExpNcqmNMJkfSFm+5MBdE
n1dVP3oOakUcVLLCn80Y5yRQBFaYThFXlYLtHlz5BasFECXRVsaU0g8NhTclq2QBkhEErPxqfHL9
Yiei9BjIGGlA7EIH9M/0X7WLhuCBj8o4AASLD4rmziHfUe9i+ZGTJdia+NYBpMwzG65F7oADCP+X
sX/moFV7qMeLYuqtKzda5NGKY360iBCkQ66YNxShK00aa7Uf1K/r+J8/Ceqf7JsUit/hvtyAnho6
jSU1cE892GTujnOe6/cEHm6SH6ur8oEvfEMfaM3JrCnUFcpVJA2yKy8zcuDD8Mpnb8hjOsoPleh6
VEP0Kawnyvt9lf2O9kPnfMzykev4hfsg52LDBxh6A0uT4sCc7A+P26HHp56i+lXk7eiqOoTzFrwF
yU9gG5seW4TFOLgUujb1h/ooYnQ3aY1ANxVeZp0yUvGFnJZL8AGTpt9aSEb4y3cCQKE3XtIBBUcf
PNpobEdzONCdW5PcFch6tz2YlnkXGV+58TDkdA/kH8p4tSjqnzLDqMNqnhvBQaj/zgU4JT4/BH3x
xr2zqtSt19kv7vLqX2BcbkRtrjoeiupODHHGvPGZH+BhjkxR+eKSQvJGRoqogWhfa9YHZcYah611
0qNLWMCEuKMVQBhDXkL7LCwAugMbgol8G0Yzf5YXXtCqGIdXXhqLeiSYTfZfe3zLylemVeuBF+nS
CMoab1v2N3JffpCXMHOkucrA5Y7M3MbvkZNy90v0TKRXKSSR9d/rL9dd+0FGyoQIg4AORAukivin
o3lM2qlHZ8C9B5E2n1pgqkSUi+cNHqwVAED7GdzCWq3Bf7esXyREWA0AGkmnATCkGRQstw+9DAEk
44UhwjH2KiSKL+ninpJmetJmgPV8jtp27jRGGAFOH9r4k5Hmq0c4oRbUPv2/OHkHzsAGdY1jp/0W
fkgu3GNkjgYgb8hOErRwAqyQxJ6fnO0f/jezoDqrPctZpaqHDqhm7UabFtnrVG0y8a8lFvjza5sz
yqbSFpy2ARV5XTr7rorOgcKjsFK7ee3DIxnUYZu8s1wym15lJ99YlXw+lSjZkOKcCZQttUBjDicV
iwL0XFCDB/1ob0xpboZGCYpi7svXf2+SnVS7f3hvuGNUAWKknnWKhgDIBySTTKdZ1q3l1B6aXlfx
TmX9KqDSmVG/zl0MnC5BcFiqC++qG71rPlOCd8GmKOobLzrRyxNfbD1HFvLCC/y3ZrFJ0oLmp8mC
mx8xeNKjr5EyV5uXs69NWzfK9uoGTcvcaENxm/iYautSavEhGCuCeiKRtGRBm4SKwA66UxnrL4gf
292XjJAUfWQRz6iEBcgS2yDXA5P2B3WLihgsIb8MVecIuCb7Q/1XuwDpHV75t5mci4XEqqiIbC3M
SxUg+X9UdsdV1YdRMU9F0n8NTSCQ8w4i8OZf4Ep+wUUxZf5Xb2q09XoqWj612otcXdVKkBwd2Dnq
x9VyD6AqdsWbRLycXenW1YHLqi3Fdzw6L2Ne4kIMMgDuxJemzy5DmUFvaEnsPekNjAntwdJpPk7M
W5n1eC582qamYZmdJOLtWhRAljJJiePyI5+S5SGrijtGuxDxvGtAcg2S+LeOs0eB7FOIjPxZ3WBd
lKyeoiU8ONNFc9OW8RHKU1kT9OGszc0hcXm4nW1CYUJ8gQzzcbKC2xgjQkgTYVW26GubQAr8ZN6Z
hsbPxbk4yxZ2Te5ycVMXP+4yKV/XCgrmqBqICOoHFqZpRfrR9v0Do5QNQjCKeQdfH5XXdNZvJCL7
bCxDVLlDzV52ab9sYxM+SR/LywIluwCf1VTNJioBHjcRk/rp1FpkiHNMWzM5Ym7GGfbISmE6daxn
7TXKTarQ80C8W0ChVckMXgmITHSu8y5sOu2rt2jtYzEcOrnYDCwL3jq+3PvW5VwxoqMGqXBiMVo6
Tmgy2KnSt6UNYCc+Tb/zDEHUYtqPZElzlb1Pa6Q91xkcHhp8GX0JTj6HFvak/9WBvVZs3vh5Hpjv
Edx7gjwIi0091EzqHUR2f0oDhL/NOND+Napgo0XxxejG0PBejUT9pUR++cxz7dE/8F1updsSuFCf
umHPlnUojqi2Q7rKW5v1WAbpWYN809bW1XCB7TdUyvSBlhgXARYm4LdtwV/s8dphdXa0NjgHSzqr
IPs3eaBTn5FMRmc+fj5ek8UN1T6x5dtA6klNROhB8uXfY3BEdvGgEJEukM2wNSQZfo5vKPoVEMmG
I617ZvBnbxHk0xMrzLz1FagjWgAJeUHrBQAEYeY3qowDFBAdnFSsq+BtJqniZvndrnpUH7dDstry
zPMg8530VQcZ5YEARkj1aFEglNlvwhFKbD6yGhw4HyKvKRu8cNGGbxpuaBOYYGACKk4BTAzsQ1Ds
xwBAWeHToM3VwUONv9cYJJTa0eHVVMUcztBECs6QnJScYxINBggHDOFJGybCZrB8dwJl7+RH51FX
OXPK4C3GRCsDWkBU8Rg6zP+OHpafelP8FZt3G/TIki8Xbk89TJ6tP51FxeGex8MUDn3QASGObVRG
IkRdB2N5xHWsXieWnYUlPdq9MBPchessTOerXeqbrC6fAFBt2+Uyk2nmXb3xsk9SDWPx12MG2pYm
6LKnTdRYFujP8Ttolt/EDbYsQO5ZZUsYax+HIbmQyd7YouAHaJppjPC0aTrgZEYWngC1rBYP0C7r
xYu7P9yPWrOGfcfzYuXaDXpbxmStknpCszi/qOupo6ZrLaaFwZ5UV534Nb1yN5232mwdLelsbPTC
dLsO1aZi3XFVz+PwiGM0PMynoPOeAV8eFW6zLZCZ8rdemZ1NJa3p9VvykA46Pnt5gmfWsOTKbmY8
mmXMULxz5djvnP0SXJ6uFA6zj5iiwB6yY8cWMKPxCMGERM9f55xHYFq8u4odPeVSYembpXrhNXGB
QQJv8GWI2ddaOMwyGMombXvOybZBsB7lAi9vBv/P7ZoW3V1ei3qzQt8UBGgLxpa6ZjuhmmchL4yD
j1p3AhNxC1Cu7amo1QLXKeC9iN4/F4F972Lpb4upfmdB8TZ5dDpbjFrA46BMLXHntA9o7mnBSbJU
Va7ZV/HJ80BIUHxyBMEuA2BXWRpQ/ehrJl1gbLMf6pexRmKN52K8c5aP5PEqb3D4nLQDzYUZDBmH
hXAPiMvDaPVXc8ENR7dU8EHP3UEru+TvWojjTb9JqxIgDx8D/XeI2rBf6n0ijoyVz7IX55wd1EPg
M3gkFLcIxduvVd+gAzqq3FAdKh4hCpDorsXjDcDphwlfM22eckoOwz52hsoIWlclSQlFQD2ObyKf
DmbxY1vv/NMMc1nFURVNVET30v6g3iLvRb0LzAP5T4RXSKpJE7htlhhh2s+iI6OvRbBVC+8wQg/M
9WKrg62u2+mBn+ZR++OAMCh+LJV3r3qaJg7eMgZeSR2eWdaygUH4T8uCf/p3YedfS0MFA53DgSQE
Ob/5TOQ8qgLKzH1EFt2DXb2pT5bMJzZljzDbPyVO7TounGZdgNEn7QJf8a6rS1oNVyFcgCLjZ+5S
DzXNBAHNid7NwvseyNJzrIsy/ZgQetx2+mZEKcz+NNRpvS4CdGfojwB9A7ZW9iqrShgXVF10tvs+
ZNVNPgUoQ1XbhgnKU0vYhgGTyxmaZGBYR2yLtzKR12BaaOeCgtb1kG7+Dabnhl9PGjdU99KDPrD9
ewadxGaArhMYvP4N7zMbtFQLLL2pDksDzsjyaQJlhf+2jM29G/xb2qQbiz/uR3LnSy8kboKDijBq
boqLKyxoZD+WCR+5QxNIf9ZIx2mqh1MDwa4Gy8hA0GbAp7KYGIekOB3O+HCtVFiBG7Duac3qkK2j
OeNIcR/jMaO1/GyADRXdjy9BbjInoxIaSM2YWRwcL9upB0Gal5rJNRuvtevPa8pVIFXGIxWyzkjV
je14C9Fv48Vt6Lefanuzi+bWWKu4ZLL4OGHjDAEB59on2BRk3m9Vj58tBXRWpqCh5Hwq2ZoBlQ8D
SRZlvrRPNj2kuH9ugM+P818gH6DjR4w1GM21n6oM4ecsEmtCGpGVxISqS0jcBesuVFFP981jqhCO
SfRMUmGToaqCBeQNdYc7f2TD0S1dQLURiMkML0ZcL0GaPNsRgAlKF3VQSRq4Lb+U0S7Iy1dBlTMR
seoW7ISm67wY92bDiFER3J683651d23T/mFHwiRU5V4SBVs9CS6DAIPf6meOlHzuwonJI/9qmPEm
KXG9SJ5xF12rVsQUjfuySiXZcrlVr3fB2EBV/0UyXihsPPZhuRzGDsXgaS5CSwHseGkqPQiqVyoh
NPPN/SRFaDCAEd7/eWANwxTIEXjKcvB+NAaqqhoYHfOF43QvSRE5GNUuJTU3lvTuan8n40+Q22/C
evIYMROh1Hxp4T2oTFtt6ljv4XERxTF5gy5FymFCG8vzgn41JhrNk66FDuNS4kFraUe3Jx9/sjzn
QcsDWBotSJ0KNHZ2KKtfWWtrz4xDurjM9ll/VPHcrWZ3Jy/DjRWLEEoNXkANpocvAXMfhAAnQn2E
cKdR/KgjxkmmrWW9kyuStGlIJo8l2rHctKp+tbH/4C5UUpUU74xJt5UXbzr3WwV/+JIDesJurVqF
6HVx05wevC13NvYkOHCqGLO3Tx2RWbPRCyuGLZun0CgJWYh4W610zja1IWL/3QiydaGl8Fudu0su
F0GEcCjz2WfcTQgSb8tbZZeYOphCEPZQdh86fX5Y5BkWw3NAf0aFIbaT0TlXdejSkQm0eBd3Jt1/
GQ4I2LnxW6TZmBiLMKapM9NJzRjyqw3ICiBRU0tY9XWwadH0ZafOaDxmLx1cogkzQPwTyBVJcwn0
2uyGahU3hRdv7fqv0LSPESmcPDf/jIb1Ysny2JvyubGKl4YinkfBlSXYt6KvARPRIQb0ziRwQA1E
i5+l0syI6MyKTBHcYCeZOGMyHy7Gpz525cqccKOg11dY8kPIT2C124HrD8Z4HcTdUlt9lF9gSuvV
RLC16F75Bbo1MdFNtDqKk0wWreWQQhRRyXbkmCuETe9TOr3ps/M3AndJAHvmU3rFV18Nz3EskB+o
2jeV8EpHPKiEZMmGu1r9U26EAD+fASN0Wy2YtywKlcKONfJAA64DCOWr5EqvzLsKw0P8wCmP2OU6
b+A4cHzSNXA0+zpNdJg4DztO9RIHgICHqtIq0zEfvaq60ZIcMB9lNkaXuZ0GRot1T5Cu/44Cn0T5
WInyEOHn6XP0eMO7HKpPUEIo9WO/40Gz6kaksCvg4H5gHf2gpL8E/idmRifLdeXbMEagg0zmTDwp
3JO+iCt5QRHKXgeeNx+aYjjqlVLJcr4DGyptMh48ugmkI8C9KK8rBB42Ejx3z/ZsyuqcxGCPmpht
LeRND6Y3MgVcy/A6thZv2PplQR1QEOMwmV2phEpF5z5J542HZvex4vhiRl/nGLUycNsaBpusFYzf
IG+Q3wDMp9G4MPHhYTiCOtoojKupy3dNF/zhBfz5RDN6aqfPNkONZXIYtKZ9s1blqZ2Be+o7FoMI
oFxRQiNSHu2Yh6AyjQ9D0I5hJOjdRJOODnehaPZwXP2sIYdzl61e5VSbbQwKri9+pwUTcnIWc4aS
Mc07Qw7GJqmLe0T2b6Tz9+TWL6qQqvEWGgPg+1Y0QCqlQ0+qOIWMM1CWQpjBAQbXpPbJrOVL5Zlg
wMFs50iFxBiKY81YbcCTJRdNyHmlsnw1f2hHZ6/Sx6m3gbqON88BRzHbHH5292mU8zfmiD+VWT3G
bbQRFQ8xyxDTGGOw7dYxi0baoA7SjvlAZWhDN1c1YUeHn6kS2g1WBRZrWcRxalIl0pwjakEw7dsA
kzuHbTQ32kejTc9t29IKCEryUKe7YiaNkK0mo9BuffY3IBU01SE7+f/IPFComd8iSpRtK+DQk1VW
q0WACEvy9tEL5l3v1U9Dhk1IO8vhZGli03Qzkg3ls7T1FKReEjxGjdLkkBB/S6Oz10uBZILWNy8d
41qadOZWWMlFj9MTS+xitehuyeS8iPG31ZfPQCwntVzB4+yGKQL0lXCATMKHgjQHD8Yc/SYRFMLY
9LxVblsbdx6B6GBpzywMfQ2cwnWw1H2Kw8qQorANcG7niEquUGBlCOSagCiW8qMdXSZ4i79FjwFc
ktQ/G5cMf9Lkl6XnAClsIEX55Pgb12eE3ZTJg+dHX3WOT7quPTkcJCY5TRVgjlB7wWUpOG493OeD
Bb9iD1wiXMFw4mAYIy7X+zakV2bRpW6dMNHZ+GxFXZ/Og4A9FNMLNmwZbA2NeXrsV/W+cgBaJGQ+
TOLfVfjxZPtc0SSJtZH3aiJ6CVBzlTvAuiqDR+o+xEhVA3VHk21ip7lTj6MgUKvYfVTdBb9tD2aX
nY1UO7uchmpPZZUHaIkaNvbTF0dfHpwCZRYrnsUpq9zuBEzbe0TIGrU0KluZmvEtcB0o7CDI42mB
Ft104AlShd3MVSIGppCGHYNSQLIj6gLOsBj0IgGltfG4rke6SSMTskFiyyn96InK4Ay5ZSPlgOm6
8RQr9GLv7+jLvOseHnS1uMeLeLPs/Lci0q7yuqv/SK0M0Gb3HufINra1xy2rp1IKQh0JlHUEO3qG
yQ0EKN8ENlMvEgswR3dbnah5+h5M7Bk8qtFC6+/a2GUApjsGv8RgrXeRMen+MIw7Gqn8zrTpdUYt
YL/EOlJZGZIBVQUaBUxYHjdHTxlmuAy7euq/Lh0UciXf6BNJulL713khnM/Srk85y1jDFLCq+7dg
dl9zl4LbFYzZkzzfMs26dSUYTj9DYL73XlML/XH1QIusYVdrxzKKMFXIjbM+DG/4d7lXfSnBzBvQ
/bX6fdbGTyd13iK/eYomvG+C6isgrbFJotqxZOPp6M9NrXFtuvE3sU0frs9Y/ou6aTa+c+As5GyE
XteJ8K1o53rn0K1ce8Hyo2VdHqrmjw/o2MBw0vJrCAHtrnNxgimsbp8E9dn1JfbrTWhRolTl9AAB
JURI6GEJ9PNAZ2E2SBLV7Cd3DphAfcy0CoI0PsIuOINS2bQMH/UcTEZtmRw5PW3lQj+5JsJO/nCp
AvPo9XjL9fWH42EV5JvTUUWL0ncwEwPy3dCk93yw/kPzoiGPsBq4RCD77y6V3rrA5AJNg2LFVAW7
uYmEZhrQiIXbp7rqgFcKwI4yFtvO9+8uhs/bEhkHcH0zemwVHCabOCjwuG6MkYocdaKuCNRMAhQk
uus6UGGnp9cjcAeSokVxcclwl1ajlWBE9VeHCOa3HEexSN/yDO8BSZqkU0WuZMOp2XZQWVpraw7a
2gCTx5Do2fXheUFNpedxm5HayuNoH8flY5lZ3jWi0/ztzulpso3bOPktFO9yPIBQTdYmKCOMr99T
UuGsSe/LuKR7eIXmCc/q7ph7EJa62XtQucKiQ0PKR/D0i7WAGx/re5cylfBLAHS1VZ0WSz9pfXwc
gOefhnS+cG7ueoZJ8SyZQ0QnmM7MG/Nt3hVbW5ZEonG35EYP54AOJbVobkdnMJ8k2fna1NmQQJ1p
MaOhG0/m2ZhbRgOm8THBFkbbHwACiWd8tpzluYSvuHITNB2bIBFh3zmq2G6j6aEZbXApJsyCcoKQ
2iRqBDVn/m1QjTA5z1ezIH2dk7F766yuDZPB/3Wq/KMsLFoFPtoJyB8mL77RgZwxdKAwAxtz48Cx
AdwMufh3qWPMwodxDhfLrS7uaHcvwJ9p43PwLv3ccoUg3gEzSTHE1OVfDQxLmHhxcRVLJB5aw2/J
Mu3Z6LdevshrJKA0wFsjPPuQpUpTonhWa8vGaKZlP0Y+gvA9xgyBmd5nT6TrpbfByicx0myRFW+H
KRn2de57p4I3evRoiIFkyupbUMGXsmtg43Yh/ggrNX+IttXOTeHnz22H7ntjaY9WXJo7rS/9TYyV
OXjVPD/G5VU0drsSwMU3ycic2oDM45gDTb4YZnYJ0WldzTHY/ACRQxtQQ54wV60yC4+1xlmNjfk8
BFNF7FpeMHN8mWDiAXwwPouMXej5zWHq0gPjDXflVuX7UPVvpLt7D+EPhu/dDnDUe+mkaC+AAcJh
3HZPWsDqKSDaHgGxPKV2QGabbuoAG5+WVDpq61MyujeP7vec1FuAffdeAN0woHwic7Vv8wZwBT1+
l26Ynj3Xg7f5VxYm0L9V4FG9S21MseNhI+dLdytKiRJnral2UX+fHeuTVXxyINIguuWb5r012+F7
muZDNWP80SbWphnSqmQWO4c++CW905B2rIG2d152DywG9IbqDWTptXLHCdFgfFEq74o6H7qIXlr2
e6+wd92cn4xCG4O11sJ5GZElHTh00E/vjq43JNAaA8pvqMtGU22CyDt7/LGFADF4+gBcFcFskgAR
d8ARYcXsQAFrj04gCcSuDaIOOG7oBUNWbqcCkJuRUjB5qQF6Nsmi3VTHCdPWCRWgoov/svAgOIy+
PBZm5V2MAs60HtEVnBM7he1cF733UyQew4I6zXU0sOo6g3LjCecy+XMC2grTL1dPE6Bb7cJezRTE
w5oc7ZR1o+Dhz0HEauz1/SxQY5UjcXrwd3bagYWH/+ZTWRs+wjNtuh09ATI+/7aJUn5CCpgiFZY5
EMXbGaoh6uEdYxcSBsD8XEN9M9aQlufJ2ZQBU+UBkat0TDha2s3CaOyH1sHEVF4rJhofc9hXyspc
O2dz/pmCLbfQxEgqcfN06+YgRhBN7Uk0WvdgaY3YJ9CiK6ltZwd74AB2pZVSZZlFcS0XQ18p34c4
i49joJ+muv/wIDb3dJ1Jamg7F1WEqH7jbmwLrLbuVTc/80gReup2rxCvGSy4gEO38YNLE6V/pd0+
R7oNvI1cQnfc1ZQ38L+bNNnLPvkeY+M+EYbQXXMwAXO7Q0F31UZ+T/MQ34fCZo0O8MOiCwe9f0S9
4GHqg1dRR09xhZHMJMMRWaNlbN+WXnpk+U1Aq7m4wj96T2cYJPXYr0W+APOFaBSlf/rJWnMTmxzd
FK0pX3XEZQDCAqUNrAJRQSA+k4i+pil+NDQAmxXcm3Rqf5reeRic+erbBQI9xcWx7DcaLgScwhiP
qZm/WD6ql8P8VaFtVqdKCzh7dunU6XQiEy2M+gLpF/4oT4McPMwjY6u+FiM2V+Wiv7gmECkfR7LF
Ci5ASvF9tCaSSjOLmAdS2fb6CO8aPUZpr/QGclkflys7qZ6L2A7Rh9kmQx0Gk/HTWWkZurhzn6DY
7jVJbKoE/FvX32tZBF87O9hTaiHJuYBcyQPaJAWTZQabmJsyU+K9zgJ2DC6cGTLVaL6tKopHlKdS
hhWzL9eSktB0hk3CapNCrse23rdmtwFSDs4MccxOJ7MfV1GHBAZHlNGlX3mKQU7QRysfTm3sUtQO
zq2lXBZTvAXEHpr4UAjbPNhe9mQ0yzbRfw20Ccoc1M8yQ8qiFOFtI8eMX8/S0UiHYu/pj610ebJ8
GGM6M8h8Ksr8vcgpoxZ4QegT9jFcInSwlrTZFgIjsIAZRZtfNHP+zh3wyrk1wnjJJZnJLLd5BRBx
0vTt3Ei40s6OLvrdxCu6AkTHaJ82THv1Gw4XgM/KF3JNxNtFqc0AzR4+R824TrN4auPlQDPolI/d
3i0WUoNohKEdMcNVFy0C2oNqN6bVKdUzA9qZeF9KRlFzHK1Mhk5+nMJMyGlWNMazo6doajdUpJp+
YfR7r0X9XvsJ4A//GLO+nQ7J5cQJqR526g3YpfHY6g4Qfvti6+aTxcmWyewjSeRezv5Diwqw5s/7
IXC3eZ4esH7EIRNxAJMeXWX8SHwcQXguDL8yi8NbtBDOkU/IBU2pZX70O3yUvLFbg3Xd5SNLZOzl
bhqTqx0lfyYrIhVksLPRrfkjb9ONJybEUPRTErsbEU97ZiRou1TTK23706zLYislosYtgoZrwg/N
wKLZjjQdby52IIfE0c6WAcF7cK6RzB9lNZwxOkNTqSOxEmMe2qaJMopNW6PBLb12mOWVmx7wuV5P
e5sQvIgKnRFD4C/Sgc/tBkjQsDgfnA49HyMgLril9aIlHB263efbQYd03g/5l73MN8Ny3mLf2eh6
/NJ43s/i6GGAnN6R3sdTXFtPWpn5u1gcFkep8hwsKkXkAzUg4CXJUPRW+kxtEOlVrgI6RY3x6qTW
xgQsDCwytAUermLZOq21ySz5t1sSuXbsBxzljXXV1GsztQ9zNRyyJDgUAzJmpvMVB09OlyDloue3
trcZh4FOLj/QUfhT9dqJTyFHrM0bF+0fli/fF0DHZwN9GcZIch42mjEhMoydZ63vzRmsMsVcltK/
STLcRP59QrXJ/BjCsT/d6+rRJzVvmnbtFPZWQ7vackpsjf/EKeU0ihf/lNuWgpPNfOy1Am7rWCAS
MGzJmkhUfRRb/A64SVz/Sg8jck3tz2ZnatqpmfuDnZnPGUp8i/+69Biup299SmvcLP/U0jhVYHMQ
Tmly/HbMUNdA/I1LueG+RDUxXXBByLYnHzX0GN1XmqJGCk91GNst9zI4Ke4PaaecUMMYp18E2HbF
YoOIR1EVa8DAmNZm/3dgFdd1uW0KinuHeXS2WKjA6QkENei26mEKCzBT2iDV077xRU+pjaI+zLMU
3ntxNSZ6flPUs+TjZh2ndHSFWGDiK+4qWw9dulZdjSmubF1gexVMEPTCnQR7eAsbkz+l9t1GDOKm
CNV+3TqgOVQRTkV3EG4c+mndb6ykaS52D7tPyL9C9qcYgU/1lntpPVe995QUjX1K0uWSMlbzqihd
FywjX1QvTktfry+bxyz36djMKYOkLKV17dQ2porjs6isbxscYtm5GLoXeCPW0+zdbIyWGRoDYjCb
/2g6r6bGlW4N/yJVKYdbnBPG5JkbFQygLLVy+PXfs9jn3GxqM9iWpe7VK7zBRthtWaPAtB7QHTTr
dsdkdj3a0VergQS1QL6QJw6KPnGNyV24QGj31nbqnyMj5Zg0ZiydhyJYJ6gCOAzz7SGgidTpQPTz
o18aj5qKmWgyIqy79qYmZ92M8UueNK9Ran/V2kAWapjYk4CV1qfwoXX06xAGOc/bPg+DdHT7j8UH
aEAnAoIc1AWPI5gCYSocBh/DRL3rX1I693HoHboQvFTraPsugqesVTQv7Kfc8+DJW6QFdjBMd9MI
SdGxK3YTil6JRXvC1SD6BTZkPevFr9V9XZRrjuuCe11t3IIXFYANKQzJyVwNylQNH87xSIBSLYFi
31mbJga+O+AhtoCcVD3lRM7AK9Hss5mVNxMX3rrRgafjka3ZqJ/4+WZukfgrymzrICHa4WcN9980
3mgrx89R1lSvYVD/9Fr3XBk54EmXy0gJGa3rXOKo9beoFl6adjCYLo0cyV15HFEPBsHyDlfn5EfL
H8Bu6AMn4xcFx6Fa5lveRuNK79M3O12+K4/7HMT+Q9NXokpvpM9ZkehgbY26/aPZfviKLMizM+Gz
q/InS8sffDMBGNbsMgRpzim1l6mcTaUzAI79HZCeq9sv1CBLi1A8w7wAoRAGPd7S3xqv7QH5trSf
JpftoNoFIKG/64FVMQaHwuQs3U8ChKVGPgU1otyOIY23eE5UwaZN65+w6a2dQw6Rhwh/ao22tmpn
lZGV8LB3ue5B7hh9OCmLfSqy9Kg70a2jSF9s95/fFWsrBNCpI7c7huvIAzvnTxMzhSbfgviABs1o
Pa25z3NqbSCsvhhUbig6z5izmGvbaE5DUNwyq9g6INAl63PgbKZ+tgsy/SK4GiuYVr+HpwUmaYjf
DA1RHwt27LKgVDWm13Kp30wTSNtsdeRnIRLymFnNOcuD6RvzZGCxb2XfHp04fLBR6GmDClHprPup
/X7vT+1D5YCL9ulZrDhfa1Zlvo9984+YfVD8ceCN5Dx1egCwUXtPtHuJyitRS4rrG6bntUk9OWVr
gXowlja/AL0Q+RznzF8X2qdvvC7odhHpTLfaxKZoeaFPkkVEWcZgg7PhnL7yCnl/f6SiyTCZ+ipm
qH3FoSgAoCGFEbsW1RfC//NhnP21zuGgu+eJ3wAtnIkv8eJtEkNDjAXxtPtav5e71zkeN+lTORiG
Y3Bq/b5rnd0kGIICGNuL/BNfInIe+G/RH2Tb+IYoL//IRWQnuxakSlsxphjEh49r4q1G41ZAbisB
fHyZrn8Kq0+jQDsTgWrrjV9nJhqPDmqmztkdo/UEc23kCWJ+0jvQatU14e5mvsLnE48i5tS8LRfA
uIm6F82x+lC5L1b4hakW1d0TWC9+xY3VOKgyG+O2+eAyqOHAyeIfpPR5FDLEpL8gjg/TxunfufAw
yjad9u6G94lbHbsJQ+5yW00o8GTbzgTh2NHIRT4cK2R6GKng32Tf8Uf/fdqcg2Tlbit+KY+lsy+I
vNXL5fdTLsOIueioXmWQy/UDlQG2vKvIOqQRwCVxPDDhlVsmj44r5W3lTOAHQlZ3Of9ctsOLk9Fs
rP6D7PHFphzpeq/+xjzuQQ7sYJg/Oz/E8nfCaveFF8sL+SH2h7J+ZElmyaoIr1WwMOD60ugIdcA/
BtTJJ3D9PAWaR6e6DKBy60dZjmQcNYm17GvXiZhWbuMEci2InlkeBO9uw9ticfBVx5bkyzzyxiLr
nNLJkxwpqanvSIDSiNYikta8JOZ/a+8/T0l5n/Jd7oC8SBtAw0zfA4e2s5BfIiEe43GU8j4sOhXU
R9kYfNZCdcbnSxSSH05yA4Ws0OorqDxY8YZ9GxloskbqyGcNQ2TPtjZ/nVbEAHIauTfaTMsAtAm/
7pmrxIsAN7+GfAas1a+M8EHuIZccpWyu0Jcbwm9EbVa+Iw+a/wMgIWtBrNk1+8Hz/xY94s4d8jJW
KKJdAdlgti37g3AXcs45EjJuGc8aZjKnVPH7fiOnQTM3KzLee4vgw0sKtkaG+UdIbsWT4z7Z/Xue
vg6aBaCfxqmBuUjg0GJL1l5Az1zGT4R4WQoZl582KW0Q56ic8ZkXF71z4geM41sV6/BNMQvh0nsJ
J3AwZUNwLS1Gh134URXmY6u9//eAY2zoVEzKzcsjvpLgp2R58PLeftfN+dTMA6Oi18nIsEknnivV
QXfiYbCgmhmGWIOBiWqAKQH1iOJnr/SR8m5G5BfZhrMECmZSFhpqxmXsgfPz9S1Oazf4qJOHIbxl
PtOb2fyn26Q7hl49dESHaHycACOp3HpLoa7qFQB2V5sPs+rxFOHxDqCyStQv0QwsEO5cWcY5CVCR
NAcGusP4pwsNkEoEC/NLnnI9fMHA+PQRJizMmCR39K6G2ft3WQf0O3crsC8w9+m8m+gxlxTTzVQx
0o+/66p6osNF/7OYr7ViolrWL2PLOHyKzWpXV/mbmqy/HQlgG/dXz01PA05YDA+Q3VHNwZnNVaEK
fA6jw+w3B/mGszFDyAmM97qmB+2aw8kk5XA1QJxF2TxkLvIWCSJCMgzP/PaCpsLaH8ddVXgvsu16
K7yYdoZor0IXNpr2U6ofktH+14fO345+p8zr1+lQn0UZvCNmJLE+rlo1vkZF9KhP6d+6yQ8+jDcS
ywRfszyXmOqs9NKiuzGBOs+s8RQHxn2im0eS7afAdJ+zRbvK4zZoRPR+g9+IFh7pRh+kginD4SpJ
rgqHNW3etUS0KNWPXe2jYdSeGEY89Vr6aCtEIfg7xI4eUTq7RGG9b0d18OL0ORL+U2GiNGg68U0U
XRZ9fHGV/tyOzLXycrwg4XCUpNgPiXZl8arc5Eqt3TGKbvdFEL2V4PuBx7jtKunjRxqXJvgxCjTf
aj47O/6yY3plVPQ0cdlAHUYdlX/JgvmljlDgL4bnkL6UkaNHx0j0Y5wM8lkupquGs9bam5FxSxnV
eP5YV8fW3gxz+UyTHEgFhACHgw6Ns0A06K4wc1D7aXhq5uOssoeYINn5ySVnEobEEZT8Wv8wnOUn
cOr70fXBHY7tbeb4y1p7b7JH5jl7Ryxu5SDDFjTR2fHUxvea4+ItKx9JvKqkJJ2tS9narxJdwwnA
k6IL0wwQIrKEFjDTo2Ofjk+xsg8NQkZwnIBUJ/anZYxHN5rPQGG+jT5/1UMDyD42zX2NL519jmrK
oSmmiRkv+tWk96OX5bl31dHFhAN+t71XETtfD5F4JM1LugNArPcy1m9hqaMU1iBxMR0pM8jxrF2u
srdwUf961V/DVoM6PRJFzRocEKrAA9hh7lJno+zo0PrzRwEuPI7YSKD0f6pz/C9TtZF7otdYqy/5
xRmtt9HE9q3W9tUUHoOBTIyzfIiWt0ULdlYQ3nK7vmppd2pnfMSQtSo6UsK8QfvE2PnhcJo4n5tZ
w5OPm7hYAWyQIKKaiUPGDPFu4aNs1b8HSQ3zN1mwT4/oGPYbeQ74WdF8WBEX15M3YWbdItzKT722
ACKI+9uyd90W/ZYsojPFjpJbZDjaB3OdHgtCgL1Ol/xVy3iYVP/W6QFSpl75wRDsPOvzQVJOVRhH
FxRVwtbENGOHjN3GJjvGS4Na1Vs2Y+kcuoC2dwvGIRrUGzL8z4YdbxOn+gxmbSu5QRPn28qllzhw
W2zjbSZaRAHTCQmkelJBN8suQlgc+/nkIsyJqp+2Zrx89LP2ubCnJ99xHhvbfFVTcITPhd4ZlpWq
xghOqy6tbWN/xa1J3IHavc/2kwZfUvfs4xR5K1VZ+E0tFrhZlnVQdwdkapFW0soXBw2UKY0Prp49
eGPyAkRqT4j+YYYK6wfNOW+hpC+TbTyUJ/oBuyButTsrnvlXynjXmXZ6Fl+BCSMvIGc+1J21Zlqo
WRXuIbJ4TMQ9pFnQOQFH+hNlKARkDY7yNNGtsd/KgvKM5Cj23EXr3+eujdIDkxruYMjnwedh5zkI
jITwUIOQyJECKbXVeeyba9DbP0Crd/aQX2x/OllRtw0CHr+KN4qGrzy9qqGfNgXRza0YUjiOCOLg
gMON7uKAajSadpnIp+ea/mkzg0RqTzu5k4UjvTLv9SDZ1XZCOI9BapuAI5tmPFK9vUvaIilpxlG7
cvr2T7ssVyQpQe+r5uarYJs35bVFj93y+p3f6/tmmvCezpNJFs196tkwGNmMTtlt3AwYTYgC4Ejw
Qe72UNNJTp3imNbtU+UvW2he3p3v5K9IJOxhUHz6egjXrDFQQet1SOxcSerFtMnL4r3UvM8pph+v
LIOwUv9FwOpgGv7RGNNNaoLFJ90mH9u4lodeVILwnAAFZ2qDeUo/KiBjXMfV09H7Muj7cnCGjS4z
t20X4OhB3phUzPfiDJ0POT2MamLorQDmTGgJGcYhQIUMMjkA2BQldV4LDB0kqN59dmnyV2NbtFO4
C4dia/jdF+C6g6Von5M4w/8G/h+/2P4AUwULtjh8H0O0Gj2o5TmwDM/rv0uyn9oe0C0cu09Y3NSX
OAzJQeDZJqPTdCd/2VT5a8hRUCqWPqCHh7DHENgCO1Y3dDgov6A32eEHbRbwTPpzhhK8rBgJLgvn
qnjgxTbaHfQcaWDtgNs8tE23WYbuUZlEjybLjn2EQEgKjruIrsMYn8EF3c8jBVSm7gJODd8H1Wuj
iJXRGDMSvHGi8G/ZTBiPp4cuy/YSozW7P5Vav41oCMRk9qonrS669NV30psyiwdPaz9q3xJVUeSK
rHVljB9e1P0Yg4VmvPM5xFjjwdKM/W6dFmS+QVugL7N4+zTLd/hZYfM+fJdZeBp8QpBIMhEKgEJh
AhZuNE//zINlm/QwNhOsQytIiWnZbhYiYFtrR43udVx4f4YgfgdUiLdtiU32/NjwECPbfpg9wyVH
TZ7QUzuoUL0zi3zhqW6mcd5MrTouBHzYfst6xiiLpuEtnuHcTgMZqwrevMVPGF2SESSkouOEAGmi
XcgAtowpAli8w8ZnDWkGKgSld2jRw1QUOO6cHjyi2bSw2pLF+KdcgPtk6xBRm8/FQxjRbXZ1FB+w
rNyOaXf0BDxWO9WjLYFCoxXGpkBm80lWJMtl2yj6grp37TR1cLP5XAmnLUMjCznkhjcKOPf70T6E
VYcTi06fAzOXuzIYaTEXezkkfp9Qqv4sE4gsN1l2UVpTlQ/01pRBWl3wlFMyGpUnBz9xP7Qe2bu8
+8Y+gEbXgiyW8ar6XrsL+wLkGx28dtnQkv9XakaFtN2AMTUCjFYbUhU63mMZSz0K4zedkcow4vYV
LeKT7hcgBg2sVErjyain05L6OJUtWCMhKO9P46tr05X2DazAGy+ipd2CUGIWFXv1v1xzHky8K7g5
b36KBJQaMxRF0KzIfXs7m/q2l55S4VZsV2YRcmc1i4ItK7V3YDZHNyyfHLH10WAshmN2wgR2HxBF
NJ0M350LHAz1kjYC6P7JeYNN8qiP+Y9pDl+apWG53X3aqUhoFLJEMQjg5fVgnGzL/ptN2aZFYaxx
EDhOxViIHamoDzB4qiPU1r1vujWvlUpPuqftkqpb9S0p9dgWj7JLltF/XNr8Jwmm13Bsn6lSAfbN
t7I2j/qMQiL9NZcGlhU6V7lI2VUGLFOL9m9bqi0Na5pTJMxUBMDv1waBwo+4Pj39p9fBx4DNJ8kD
Ntz2OrKdzUhBOZORSMbM8cHibWBjjRB62eoBDrIzzgqsRNsv1V1elPdViLPiYjzOTY2pi0sbG8Z8
Vu5nPaPnFl5LulOyA2YzP7pajwqvy+kSP9aevfGAADslqGXNAv/WQJJOT22bvQ36xCSpff6N3LhB
SlCY8p4jv7gGdvZnrGdw8WgOhjTZdUG6e10Di5P6MYcCbkT3FP+UhPnOZFNacfKYMsjtkQb3yG4q
ag2/Lp8UQEKUJneOMR00V10mY7hmrE8kGLxdUY9rKc2yvPwqIndFlKCt3p7k+2cjgjdUOya1eW05
ly6w2MbR3ms7vEmWGJdI3FYL/zwtw5/Ctv4MNgoeEKzDZLgMXv2lUnjVud6+6w3KRVbQl3vb1F5t
stiwra+MRL6AJb5QZe7aiMEZyuj3DEyWdRzEGxbRM1p8X8gnPcuTiVEULr30pe7poRAnCM5wHOed
7anXhiNB7+u3FjMx2NWQb0lz6J7dZm38Qu75QlK9DTLjVLM8qsS6DK2O64j7Vll8HY1kusphmiOp
7o/Hsm1P4RRfXFZwZqZ7vbd3czzej2jqRhlsuQYsKLcHiTPGw8CgY1P7Qmm+ImXvrlCnd0FT7+xq
3Drjcoqt8gCO+Fb0xnszceLVJJte56AdVEynnDEdgGsAQaxVVBk2XQQ1L9TOhlfuMiPbBMF8pog8
lGVzlA9Gm2UzcDdEI1rhB5rSVepk3Rr22QaED4OPlC7SD7L+KkTZpFSWqlK+kZyYU+jfJ0bi3EW5
wpDNee5ac5sv/paj+dIT4yfLuFgTenculOpci4WY6/zLcFJLEdiRNZAi3Asu3btaUd5gbxl+LLP3
s4zxoWTgm0TuzyAMDhXgqYRHCmnPs1RDS2Y9qBiNp8FEVioJLzQue/pGcp7P9rwWi9OhQ4M8H5Of
YUyqjURUpU2bwGy+IFU+Sw9czuGYTYvyyl2tPc2A/QppsHFODi4L1VVSc3EKmJD+VTft2lAU3SL4
2AmDeGYAHXz7+SBmIwNZuAn0vrU4j3Am6RZ8GEzavJ8O/aS4HG9Vor2l3nSVcLK0Mcrj3t7uQnjf
7blbYOixLqSml23jj8J1bLYGp0PngL8qvi0kv+lyL1wkPnN7J6u+FFmabwLlrQHj09KWdutMwJIH
6lrVMcsz3DH6PxmCp6ozLrPd3YC/4zUIB5VuMTdwpxX631xfrtAWKZUaKKaw2mf6pGX8W3epGp6M
qVEOZxummKumDUjW0y2TGsjxBlKMHrK3z79VjgffjivRVQqSC+dmXGKKJbszo9cegIuEVYFE0SKG
P/aQCHFDYs5AG0w71wM64kJdMA/ycYoGndm9ylUuHkUUy0VOgSxO7osp3bnjiIruDVMvP+swt6nX
NipbVbasJs6ummfdj/qLNGtlW08VWEomaCQ9RxS4iCn0aZCCwiYRwWi6o/lE3z9e6Yl+oVM4jerO
ythHxGyLBkvVfxf+lwt/BZVq0MDpnZqMVRR+a+qWTc+g7dYoLwLeXRi/9hDnoPk64T13RU4EuWEO
7dPBMjG4+SffxEYOgWiwAuR1kXaASWJM71A8Hn7DYB4jfUWvCEzfmAHR5KbNjclXwcaKhRHF2rZo
pmeLnEj+rqn/9F19cimIZ4WWfzQfmUjeyQliRiGu1bRcwM7zCPjL1sSQhoOcVGjVwvXoMETLczRN
soM0P8cCILZdrrHAXLVL85uYOVGA5xhiOVhe5fYf2TW6P68rOutNWJ56pLtllWAOHkbtqUybgx0g
X0JqQndS9paW81qGRcsTgqSv2fIxDNa1SK2V13cHpH/A6yI+GMBcHpJTN0Yr9OzoU3/LSlHFH6Xa
tSygJp03FZ0xmfOD2bqTW8fuE7HqzDD4rqjZcW0ijdy1817uqsGSRBfajeCrYfbCRIJFJfdMtjUR
6w4Vkm85eiXJkRlIgOyLPSP0VKELwWSJBLdrsRwJv+TTVKn+8Z0kZ6MnakbDvuYmy4dH6lPCBuJY
G5P9HZTjQdkmwTlEhwAJfuVdeGExNxsDX9yK3GpKL6H5VTYGTnHxmpnFGBn7oddQpx3JEafuXjLV
PCgOHYWqGQLypg0SdM8dKzfJu99ENuyeZSv0HJZ9PgFnwCW6DA/9QgbIcuQbsO6JBTHKHc3OpNMN
uNsymLj3Dcy8BtM9qlenK5+j7qlvKohXIw5WT/LUKm4HMMetzFlogiL8ClgfQJ8sC+JRzw4v0mGb
ay3/72sy+lnJY5KmoawRztSFYsjDiznpaH8ibcvmlmhoMWejHpQVYA0fsd1d/Ma4tsCiHaxdwmLD
goltlIUBDNSSnnsMB1tgeUXxGIPg7v404UQ+Ym0yHSnUTlsD972XkON33oonI+spM6yD7B4JIYys
FE9SQcHBCnclgan3BgATH/IMGwrgEbArdOMLEQUixHNbfMvzHknIvJKTKvxg5Mh/fZ+pPBoQ/jvr
KKLXKHsU/ox8nQgDqJp7M1cfYlZTu4wY0kvQAJdcEIFIICGR48ji1QkhctDodA2Y3YTkpzwF2aAM
SOakY4bNHJsNykzBowKxkxbC8heUs7vUmQBAUlcSfvJIuzOC51SLAMO6gASYcDIjkXuQJUffRqRU
DB+oYqVQkk3PgVRj/JRbH2izneQDqRHWFssCNxpZ8hV1sgStZbQkEsohIrvCjdCd03XvSNymG/WM
ExdsIPo7fG2HBoNss05dR84epS/7cQ4ORAhYCpzALbuNLxlH0U6ihAVeQs/H+7qyz8yKfsN3xXyM
wk9WY57OpD3thZWbVKwAPQE3ADAupMNMqMoW/0FKBdafPO607SBlQZTm8JVjX26BYbwTOqISMD5f
okCbdIzBNKLjan0k3Py6wDlB4hdbiV1XUeHIIRX3M7ufZqOHfOHAOFciPy37rVjCtbUPS3fLfp0g
xUnskOEfT657lmgjeyweoHSzTvmtxINFyl58+roniTYm7xXDUOA9anJZlg8Au2PA0VVMn4Oor+MU
7sBVIDYMrFlZKDkHcA6GJSohj2kVY8MMi8V3mEnXjOTaHm52wV/zDDvLPvhM4gRH8n+rRuIf+8Cl
ly7Pz3AQcgzvJZiE4JibOL46A2xKkEc+rQZpKbh+cwel96wTjgEiHN3W+pOFACiWj6aXbWHk7Ssx
q5i9M9cfWgBhF3hn5TUs/Ht/rL5+TxRDwYF711x3FThoZDqQ3yCy+7F5+Q0JzhmM597+L7haXSyS
C9M6w4cOSeEVXR5aS2w3f7rPsqskc5y9RvQaANlCZ+okWz2ex7cuTE9G90rw58IQPNm4KGvncb/D
o/L3g2V3yzHOP8sdkv04VNmeVbVYaueBtEXQ4DcOkHciFWug4Y7UtwbckL+RxciPDFqbpAaBHoOK
BxdFO9pL0weGtwQy3joOoBJimTC3+bXBbt7lXmIReJRtltJUUzfZojKoN+MzwYaXsIFgjSDci3ci
EQnGHdbHFt2g7wH/ABf4s+Sb843XSliRkMwuYanmSXmzS8ANrOSSwAlbf6MVyB9Gah8EtJD4fIdn
GA7uQao1uQBnqVZsB7oaEMJ5dHSchqHa8Su5KXxD03gP+a6KmCgmzBLQPPsnALZCit4u7oOcARPB
g7gsK8wJ3m2YcrzX76ruXsWsd267k0T1aGruew7viuPaIaQQ8agfg40E4YZNoAXf2vCo5+2zjScL
FMx7nyUinxDq2orTUeKQnKfySfIVNfa8Tt8tT7xdrc3bMHibHSR5GgMQ1XMKosihNGWZi69N4mPx
RQR25vHXKC3BAmoG8h/N0f08I4LoIOo5MXYUQTB2I0FzGcivcN72gu2sD1JCFBqz01mL7lPZwmx8
AsTsNEcxF5JPR4qPNeeb8T/05ZhUZcjS816p/o/3yWxulEQYSULkFXZnnFs7vgKdxGYlKFGRwQiW
3hSlt7BLN6BONxNL2oeg00wjiEcCFYvOgH2hunZtzfZLSxLQcdrywGQdOgzz+7a4lzCqlahXVl9y
2HsOZVC87CpqeVn3SeRdixAdX9Y/KC7yzn4CM1i25MURQ3L9YGXZ2UsR4mQ/SChNeufIqSG71s4j
4BRkMn7QCSzjTmJk4GA2jWUZbyqhDoSUnG6wBn+TmbGxr3LA6EW17QjnMfmwRJTUiElfhBp2kaUi
cVCRTsjZKuGCmCQfKDGH5/ObvNoZI2XgrJLFEhUZWu5lGhXTNcx7ejVluq0R2LDcZi0bSWFiMtHj
lNUg0TgdwJw3686GG505B1lpGsM4PzFPSw+pNip+EyN0kVcRuzfgwMj05xo6iE/eAfKGfFOyV4mt
BYCjin+Rx8KelwAmH4uOBlxzNAi4cgm5rAhprEzg4LlBerM85061DXR7W9co+rLopLdK6B8U+ybQ
j16qsEALwPnUZCkIW5X2SvVMzqrmWiQa+OUKdQCSm3T624YAiEKEN9kmWbi8UeFx9i0BqPriW05s
OX8WVWwV2bjh4XXCqSm5BSHjdy2G3xP9BUE2lfRTMWZ1snfPe5SrBYhyrjz/ISU7Y9J3lDTFpzkX
Y13hWd669m6yWG0SzHrBirHQIEZ0t1pDg4fVERvFC+8n8E1JvTWMWCSxiQhxsqDAiW3lNrGxW6oT
iQqSMloc7rIGWdOSlnoMQLq5uskSqAlhnlXsJM+RU48J5RojKgkNFIu3/57Z8LQo+BekaRzftQ9y
GMqx171ILGYHy5fUo9ffixknZrSwRokuUfzZ9dbh91PM/iKpSx85B1KcvMr+FOSD7sDYnZX6/7FJ
ck4ntndG5+0lGE1U7B0LrsfDSx53qOEQP4VruLk4YVgiiY+6nfOC9joV29CddI07KLeqRnIzdn5v
W+XN20lXAJFDMkAORzkHgnJZyyc0ZKN8aCMk1eL7NxDSeOYskIRuqe2XMKoQicRhD1UXnAym8EVy
lCBIjtkS7COTmN04ZCHRa2NpBwnoZpfigz2fKEWBMzxCOTlI5iwLO5ropnDeonXLLtLNTZiOt6zt
RBDzxvBFsIkPXvZuWu1G4mqh+yfJLvP6LfS0H9/XEfvVhn3LR82ipOpHJ0m/pBU0NR27BfUsoMfQ
FRkLiubVU9IQRxodp548QbzGr7TnRXOYKhb9tQ+iV1StrtBAitUCVGSFICGUjQiSZ+NECqhEdw7b
7h9KY8SQmfO9D0fnrscoCC5ExpvDxdfLc53kC7J7M0LcYaa9BQbPaVQzoqxB5973zQKEvlTk1R64
5dxFYTsqUXNbLKOgsPY/aT/pVKo+MWyG2FVGRUYiqd5Go7kVcXTOHYumfog8rhj/FLgqICMWFxh/
ph8Klz2UI5fmPmmK9hw7UKJSX50Sf4LBUCLENe8cuHiMF8uEz9Q1nh5OhUFg7lW1OIdcNkw5oYjZ
egHlg9cut1lwYEvrNCs9NdHIH4nSJlr61Fdi2CuuMupvUWg5APpqa/s/nOZ7RuKFdSqIP6MJNXyI
jl34D7JYtyLN0MHX1X8qrTxNBJwKpJWGnsFKpcuj0lDSHiuA6/VPg7k0AC1SeEUnEIGEDkVZlwJo
dqtPy4aY42kzYE47dt2d0+Y7QNWYLdUa75Vm82Pe8GzBpT8EIcDf3gG/l9e3OgKWIxlr72HPiW7f
KwbeQCNN97UxQLvXI+dE5Zo/zggFRTV46dVF4O5cYxq3waJ9pAqVZm1sOwRl0VC1oYQASj4vPlsu
nj/HjrbSlEzYZbgp2Lak2rk+MAgmUxEaDeiB+AzC6xy42aIv017TkdkZNUJ62z0Xqnnpg/JlwU1j
jejieQx5yE6jU4h3wWMk1KSMjjq6cM47dJ5nI3M/iqr6U45hsXaa0kN1lV5pNe+qLn5DkggP2mwy
6Jal1s6Hfgad6yXpi0NmpX9ny/9IRPg1D+iOuEk6HBNk4qglkfrGj/A56lHWigztoTdRQc2SotvO
HGIwUukemiD2bYRj1oZSf+ole0X55i8ji3sc/uio6OpD84tXfYpM+D7TLavzhypjeFG0H8GMHKGh
09R0guRlzNHoiPWEKto041usFYyhS55kNtjdXQfiPQKsigrmdMkK/ZYPnBqJoTgaR+TXUZOxpyBn
nU2ogjUoaLX647CQJqgqfwpVcMYIC1kZvXjUO5zs4kapo2kat8ZOI3JEsDxDXzXHzsHbsKjbaz4Y
T1UCyTczMwoiRLaX3lotvp2R6vmX0DAfCq2IT4sFZi3tEIBFnXbpkDJ3adQ3cYenIZj7N3QmjNdw
okM7ZvT2aBx9lr57MqMWT68JFQJN2T/Ib1BtmUMPj6Zjlhk6xjEpmYdltQMSxUdoK/XXmK0xt1ws
i2CKPkHM8/NiPbwrF1BQA9ryNMUfG41OtqdNz5Plj2R5y63ql7e50Ggdw/+7c0pqgLbDErOO1HYI
5q8i8E7JXEJJCUB4x0AwfH85B71jQKDSaQsOKLgF8WeUdTdzdG91v4AGFY+zyqoBzyWA7hcDY+gp
TkHulXlE46DQj6VymZX1fVBcRxtnNq+CxFPYnNP49tBGG5FgVnWAPRHM5acprnQiue8d+7m4akB3
UIudKUuAaz1gTN6sJvQaQIoYzhrSCf7ZKnF28QIhoCzCfJsDBQPQzbrNAh2emuN9qQZ3Bc3EySSY
Z9CfICvXfR0mW115k2hcuCerRz6I24r4GuJmZHLfWc3MtkHnr4uce0PT3/FDzJC60sDDj19mGb3A
Vz/GVow+L4P3Otap0XU821srOCAvE6BdXh7rqsWMxLMubTSVtNIp6hFbQD6nN/82LjogKWTvO/gv
eNLkQBu0mLbski/00vF60xHOWzd1i6h9YGSA8Jf0OCvHljbCAoHG6JmFo7UEWyO4s4y53xep9uBN
aL4BT8yNisU86bh36pyjnCZadYfKCuT02DkJnLSwcX+cqpDDHra865GpF/pIb9JaPI7SobAsmMdB
99542BiZyYADekd7LUiRPIl7e74VTNmhplrdpwYNed32GaVhVWnGNvKG8bVZgp6MS0eBLhmfzdpK
dp5NwKOkQKZ7RCJgN7duWRIwejJKrLL08wzPgkkvdJrBn4R7V8UHTZsyhkmeNa/mxMquRVthP2GH
bogYC1xskPMWRyvWc9PzgusPkq4DmmoGsjv2UveQMgAkAOb3ueFaCoChbXBPTqzk6JTptHcdJwCk
mgCUQYUPb4BV4EeMpu25LejY1Wl6DpDsRpMA7sda2cbfrDERZW4DZ9egxUtTr19o+mn60e6TifGc
GT93etUdEl23dkZcLajepM46L/FfTWiNHhYlqXqqBWezN8dw5bQleyEoyKToaDVnb0yVAgkxxqc4
zDBHr4tqzyCS4Vpulmi7ulX4HHtGyrmWmxAb8GM4NplVAwep9c/CU+6jctrofbDd5TOwdHe95MhZ
laZDVZgNyd6cB7BFqnT1z8TNog+FJM3ehfqIw4BWmp8IbSMxlM7/Y+k8tttWsij6RVgLVchTMZOi
SEqiJGuCZckyckYhfX3v8utJu5+tQACFCveesw+gaDfHHjQRVgOFyTJJKkLba3WyB6tok8EULqit
tg3uavZKUZBdC2cGizEO2pzn5PVIZuBsIQEtiyoKST316bBHhfxbSaBjRVo0V9sZeWpTSFpOw5A+
43RqnofexuxhB+l0G9CDolBK3LdJGd3HTLX4UsmEir8yrN/9wNLaWBjT/QnNiIhAjo8uKi12QsM2
kF1x82e1fFd9BAIr7EKXXakTHYjuY2epZsUSYNMS5IYh04P9Ee8tAVfInco/zSRoccwWtKMcRbA9
W/DX2yF9Fh2efgMCziqJ0Y0P4/JE4kz3l8SrDNi2Y0Rq1Y8GHrPexW/txP4oN1MiPZJHs5kdnyMY
7ORdgbwdK3NfFkJt6BWjdXEHzv0u+mf45c2MBrtRzFtZYxCTFoYYzftBZZd5kj+SwMoVoYDJ81C7
2EOm0vohPHSi76YoSU9Fvpa+9DZyTD5tGDaaEwbKJdMsFPQS7KpNIhL8vPeoJw2K/UGNspEGbjiQ
EU3+TR7vlEfkJDetfvCyVK4nuzIgiQbz09j9Glv3XfR/eSh4BZ/ViHSmGzVH0sEhx7J8arqfOQeO
OMbPnmqji+TcRZ4tB0oCw6nBThPh5VpThCeQvEKyuRDzn9PUuQHTWk9t0T9Ig0Y2e7xaZO/CVUBP
p4Dq2ge/F3v4eyeooAX2tWRh3wjbPPT0TGBkp2CvGIJ/CuelwV+/n2N3zUl9Gpjk+ZwMlwefJT+V
88HIja2NdEyATuGnUiWA3nqP2hJW33y06U23Tn0we+LVBu+xnn8sZBQd1YoAUOLAy06J8sNrl7dI
zRvfJucBiG1Rvg3sG+leDBqXQkRNw91zHCJ7OzJMAAREsA8o7z4MCf6zioCdJdPa8gdSH/5xukCt
VhwO0zcJgtsPkQfZ4Ii9lWFThq1oGnmYAH8luCqBpE4JwTQcuhU83syygFhSO3abzQzrkT18tC1S
jXavvHuaXUQ0v/GQPFhDiCj9rSmHjbTN4+SRZsxQI7Vrpz+ZsJKXmMgEO7prCAyfwTfIFbMz71bB
A3QMIlEqUANW/1eWtKdq77c2+HAofSvFvCEE/XFxEw7b4YofgQKB/sOwGSL3w3XbZyKK4Ilaj0jj
VppVKfIe8XoCy2r8w6ebKBfyRyvJWXKYuUhBgZj1sMTxpnPTjb6D+r//ya/xIkA/bflPi2KRGX/p
nxlCkijxUTkgoFu62Mbw3qllq0IKnOBUFFIyDrsst9amiKyPEoZlyp0b+vtkYZK0oEAE89bAgGIn
cC3Yoo98pBgSkCgwDi0m1oHgZmTNmozhtR3R6yiwy5lveR6dghiisWMTd4xScz4CeaUjC8yRg4r1
arNA5uNMLA370brZz2PyKivnUDj+a2EOrx5a0TIPPuaIcigIb7Kc/RYwcNcAoI5eUgnUww5q6pI2
r287Nscohr/VTN+yWu5sAvJt0qbBCuLMzhPhNoA+kadHeDTECABeUwNCOwwU6mLA9BgG/xHXyRl8
CdVfKqVQ72z1VhIHX/W80cAMWfvf8OruwWp+2bF66peZgIahIRkEZoQKw3XB49FfnWSXkTmRWfpE
MO/GJlwnQxs+xdGmG5s/pp9Ct5rQQi9Y/iVqlp47d2cXs4rZCQ+u/927r0QNXz2V31JHvUrid7jV
Utkb4WSvTVX84cC76sRyY6sNK1rAOYMvrB+JrHZBohsgzVeV1Kg5ZkSPcAcx3hXpsbTrZ4I/d46L
4cf00TWVu8mnXeQeptb61o8o5WWSlCVDVOmj6e2VhTZ04QzU36gosP53H4gdV+w5zjYJLjL7aGvw
j1lNMoekicQOcawIECUNl/uiybGaBMlIHb3+ysioiX5hdC5UygZdMk2sO9dXQY0T8MGj5qtwoB2w
D+O08uDUoEyMnrYf4Eo+cztYe4eRE3A79H/rhNeacKMRXAHBubhVIMfwmgYKfmaT8Th6lAConPsv
06p/4Y3rrfkJ3P6Hkc1wenD8hYdIdB8sEbxpGTEJE53mfgsu98T90jOAWwH/xnLw732qyscsfqaA
vu2FtYn6bMeHd5Ez8wdjkwrhkdNo92QP4qwvhL+e+3bDH17rEQq4MFKhMtZoi3syxI0XJ2kpq3cR
jIwRFVdr3YEiw5ZtL2CLQK7AyAI0ufEUwJbAzt+t8Je+aMviGOCpRAfmEBMxjQRG8ksMNoU3/hx7
Q//OLnRgqVL59VKK3fyFjeTjvQzNj9JqMO9Lmk+iAF96QsBdX1wsAD9F1H6npIJ4+V97mXaMzDbt
cvxm9wwoK98ye8Vbbr5qgynCj+cgXY5jZuxTr/7Nv+JbOvCv2lyVA3K1ekRDcrjxrp0pJAMlZ2dq
Fo98ibba2iT5lS20NueaW866Y2nUr0nSTUcXa5jJ0IfAzfeUDsl3WbDKnPkzjvmZlF0XkcyPw9Rt
uhmIBSFFSLL5Y+CkvaoGurRpOT0CVfWzaeWBZ9Jpwfpn9ekvh2MqA2jZ9EV/kKy92LTpxYZnt/6K
8fLa3pmx0poFWsbu6oGjXYfVeMUV9JQMihykZjtGwd2xa4jA5Dv2rZwQiLU6PMEM9dTNufQop/Ee
z9mxpQ1B7fsdfUwQ8oWZQfS2tgPrt3pG59Cmv4biR0eyAZFd+fxtO0Ni6u5jxrxZjHez/Ui439wQ
HWk2CRP0C0wjIJSaLcvYdZvXpMHciCaB/XrqmJvWItKBL+apt4wQs+A4qH58fCM9awQvYjbjtgvN
PVBtuyUAdmApzv8yIeqHMpi1ftaplCs//8vCoj9mTukPg/OGYCXWAbHJIub69KjnllAhvadUtrBs
yKDGBftj5V8BRLeQxcFJu5X+PN1MuRNCK59JRel2QD5S9r+U62nXquy8dcxF2k1BKMZjJQAJUYg1
ipvb/QBkY4EE7GITCmj7T940fgbw5Jhf6J1euYETH2j0s0MGETe0urV+4kr0RMJiH+CKuWEAcB4C
7yMeuIUk6iDLaEaagh1iYqZPRqnTgnNxftzoPjYuURuopWhsiL/8r4laSceTRJkBMPOovzKQC8wx
cLZsF6ZCbMBu4yeVy7sHdJtmin5c/54wj0u/s9yqSdz0Mi/zLz6AF/zYKalBzfeY6QT0bMNXsPnl
h+hXTT9ecpQ44v8L/nB4Kp3Ju3pjfRlYwAv37kfm3hfPUtJmLrc+V9wCAXKs/ry4xCNwv9juYWCA
yP2hrzisr9jvjzlFFw8uWgaYV+qhlnQGCCo0CPOyR2b+IE1MbbagLU3cF7Zogjq3erJX6bDS41B/
NO7TEJNgkEVbPkJCHhV3iQsoIJrkoEn1FetbOzCqXcCiS0zHGzRn4rBJCMVeJD//xhS3gzWejjNV
YYYuH9NaFrpMiPYVGYBRv2aHJwhF59XiznALlhDVZ7Djj9K9946xZtTziwO908fypL/FDShwD6h4
gqbbCEZRzE4WaQQfkYfy34PKqfSzek3wXnGCbVRK2zjWYlgAiF74VFjviNpj8kYrfKZW7x956R0y
ikMzOiwNQlIf2SWrvvlaMMOq/LUSDu8kfAqp09fxidsy3sXCf7SzYYPi7Y3JSV+yZTBz9reC3XmX
Ja8O4lvcpSeE+bCdk6sJg3+0LNSndG3ZO+jpKZQFMXNUZxv3nCxgNphRuIEsa4I+Y2BX/yaDejQx
x/HUmfT0NDD2C4XpDgyTLrsSR7Jk16ghOnKu8Lezoio8+ulyTpluzTQ0tjNbAeyHiiYmDiZiEUla
ideN1Z46oz1bA9Q1wtQ08KJjePcJLaw0vGo8O3eVoWZmDibbF05OF/0kOA85vApI1OAec67wez3C
eaFjD1Fo5j2GVPb1jOz31m2oR5aqbd0U+CZDFAkm37QdERwvc3qNXT0mvuhZncBhrKja7Xj1A2b2
gRsbiLBaBQXoGssGVzx+Mp0M7rIPQtfSM2UXRu/tPHO/HIJw6/lSqyRYm6WxGoR3LGPcesDl3sKB
sMl6jKu3vm6SJzVP1e8F8hgx4V5HTw1iBMX08H2keIRlehct8SmwkufQHv7oCWHAHMKZ7U4pHvnY
vMVz9SuIPMqNraRwX/QkU409Ob/x0c1iphGbVko8PBJnz8oxAZzr7Poss+7HDqx245sVSZY0r6i7
Sco7jr/xqx5NggdOrhh46IYxA5lp0E/abCP6KDsJ5OK5m4Lr7Dw6Ch7ZFQg3H6Q/HOhbv4HP/E25
h0MSEjaqkymlCR2sWrx7KJqNOQEuDC1jZZNd/oc9HM1xj8OST8EzBxFklI+UYt/1hg9VxbtlWIeS
5rH+/inFKl9h6wPSThFr31KAP0wWO3kRqS8pgqNwrbMZy2sV9CTWw/UC0CrYG2VtfCERLlzlaUAi
sonj3rTEw9QVPqgP60DgOgHATLBIOH0aYM5Fhn9UgAHN9Z7nWVflaGihewP4uy51aQAbm+VDSRLQ
pgqXjFmAIMR++OWrqJJ1XsU3foLJr04CxUNK1/o+CSJ1B8BX/XgaffNNkdHAc0EslW99doHYGQB7
wB6XE26+aD20M07WRBsxOH0nlLaemwI8V24Yd7g6300h0B105YlaDvbSIqGnP+2pYe1yRQpEXjev
yo3f3SaFQhCcaNt/5mUDOEgd4npQoP2Le5Dzf6gz/Co9CkhiaM+hBzar665keN0ba7mmmFHqQVxK
BZkB1LzHER6IDTZugj98daHYc3UpZwWVHS8MqKxYN9K6eFO+bpVNbI1jgeFcXM5pRLQfZlT8D3qC
J0aIRCab4CMAHV5GAa9HR1Sh6k0qZ12jL8oHcpQmlzYvox5UgvozeX3NjF/8GlRwM/sYYQyARa20
BUusRucZ4mWMqTHNbHB3UR3+xWQVPoLLv1sATMbepc8SkMUX3jD+HTOzP499vXGwz/nWDLhAHQII
ab7nhCdTOq+6i1OHTO9VtK/DFNF4bT9X3K1UDRW2m+4StAwo1O+UPGPiDCuLUqv3u/TCD98tfs9m
caXUt9W406TGhobojMnODN8nNT/3nZbBZOoprNgKVU1ALrQre+TrBNdIfPmNcG+DSS0mWnqkKXbH
mb+7GBO+2kwYEetjzE4OCFVfHkRZ31xOiqJrYNyUvKJlflLxOJ1CI3nOG++vmw27ItCwgXCi0gqN
30zC++KoQ5J7u5SQKVpiwVHm5j2yJnLAvc85KN7Bzz96fQHuA4m/Ee/HDofsYJuce+OCz2b45Oeg
JWoNAc0ZN5cqjjS6Nm7rPwVENLE85eODWOyzjzt7odWvKlBjdBI4tbyFiNRoIG2dNtnrfxeDf4oq
4mUMTyCgR9OUD2UKjHo+CFOdulh+YeL/8S2nvXFGPBQShWnQqne7sM+u4BZXJg6hCWlHA+PYhDjM
Q1ae2GFruiSuc0x4hZMaPtwMjaHIrEvSdxwYyLF5mqh4PDmtV7ML8Qf8xcieLFPcbdj/D5M1GgjX
2GaanfvdZcSOeL78DvziqiKPrJpBULNv1VuMGgvOZLfzHPvJs8BWO11i3lCojCc0Ah7VJXEDKPO7
m+trSFaf4TNEHYJVco8eUxWcKXKdLW9+86to7qmYU/qKLf9vYdvZtKFIaXxOVuQRBR5m/nsMz8iQ
yyp03VMDfyqhbpKyaSKQhWoRr1g2MLaox7mJx+yJDmeKdyNjmXCAi2frPBleZKd6m/tgYw/LelSN
RPxJvI9mApb2Gqf7LuBuFiZw4zImJkegwavVIfUX5KpstnsJtbFxJJ+uD14ov96FbREsooIPy9Us
Rh6yBjJETXVdpDxTQt9W+Jpsm4i3XMLy89l2nGBhEYDQaTXyNJCF3Tcd5qEuupc0gKBzqKepCXsi
ZIMsB+kV/8mskqPFjPyAfpPpJ9tp7iVA9RAgJKz3BCFnS3BgFAdIYWc2tUSRCAsNESe60qQ+aTc+
qn7OWBb3g9bQ8IBL0PGRPXcYWFjXvnrLpMYy6QwHsxQoqJGLrQLDIqK3pjtCvAG8CliJSBOisT+U
s4fzMKznnV8NobtqlshcDX6RZbu8pav/GnXNjJy2/tUaCiS2g/JPGfPEpiAdFsLFC6OmUeR5uDc6
13dvYZ6bZwxWy3QmUh4OsrGgcm0GDgUOipAYM6rJVtFInKbZBHVqCs76MC8KjNX1trbVVGzDLO0R
1LbdflSltfOg17yjIK9/C92yWSf2wq6pn8WGAsYmYBVEaiCAOwDdv7vCx4LTWTaKajIOeNtwJ6Jh
UPX8TfHOe4xlOG475K8HmGnLQ9TH7lnG3U+XO1/KpqHWzThjBgN6DKQ43YpikzlWCDxdMb1ZReue
6wAhEP2DYT3C14MZ6lcM2jgj4nCD46ldm6AtD6EfjWgGlkR+BSoQHXhPN9iinvEvnm8hYDUFqUn+
EGLk85JhXbTk7/BGE8s2tOzR0EXDZGN2jP0Mk2KGtSwM/BDomhs/phzcNvZYFWsX4OfaRB16m4cU
QEAW0Tghg/ltnhVvWJXKa0mrlAU//gGtT4bpODcwYKMC9U1cblqQ1fAQ2I9RgoVeOyK6nujSG1Ho
rJcmIKk4XosCT1jvyJiaDbFFnk8mzJwk/doxLFSmY2RfGg/OdxJSQBB+RMUvTfxf8+SiGbCM9BHF
DLrwQIUsaoNO20WbHSYE1XI2YVPvJwZjr4nkGohr8zDU8Q/R1HRdbB+r5Qgcpx1L8UcORf1SaXHN
RI32ZEQGjhN0Sxb2RfKDc7dnrvQI8HMTXo0+cINV7cTWj73kAeIe1kCI6HTlzaA9RI2P/A64xaos
Yd6zZimSRXJhv/HxF9YXZvxqSYtrHRJfRCqH/0oGmr8eG0uCrhpxmBl98lTZXkoZp4wbNC4SNrMn
g88ma4YXRjQ21yXt9srPPQZT5RHm5i0dpU2r+GMFUKBa0o8fqHwi8qTL5MXbBaGDbjYNDeJ6uwfS
GA/th0Svdc3tViow6/3yYs1i2pTD02Le6N9RxvHsDERCT/7QPPqfBrAzCUYSgI1FUnvO9e0ss8BO
XFTymtYufZAKVA51APfdDyPeHWfqQnoMbUPbYEhYkQTCgIcs+oOch7NfgwSE8DisS0hrm7XHXX2Y
7Tx9cZZ5+pQQ1L+DPOZ9jQnUc0LV4+MzCPeU2YSxaBLJoRuq/JAmybRvHLvciGREE26E3e+soUDZ
WkiOspFjfdImySXq6Ai2LHHwY5z+cZnjDI1olc72i3CjHgLqBFN61EUXs0mTF9MQ/aliYEOBWJZz
neQum2VoS43ffUsYPt5U1GSqDXE1YmlztW+IOip7QvncOvTUJ8cLhqcgieNhl6duXa6iuoP1PLUm
zRCu+a9RiSRch55P+tEEcnILTzR4NkTr/1RdWtzNud+HcqF8vsRU6GW/CYscNnxspNXabAYT9EWT
KuA3JoUHjvXnbkKyxZ5JAwfJK8FNq9rgrvB+SFSNnaQcPSpFsAWL9LcxjPOn6lUIulpI0HYZoYV0
WDZVMdSICbFwOpFwdkxb04VULutJdB7tEJKZOFUoSjn2Ap3BbT/bOBz3s7UIPGs1LcnEiU65ECZ1
JDGR+YPBa5V30/AYxyXagznQy8Iw2+GmbJApA7T39jTAoXfXPs+2yOjezyk2dTfyTM6CKTKK0ePs
Hrto4VvQN84STKeYjtNlGhW+n7bs1z2wg53j0ZyzVVPjEMAAq9TkXErID9uhnPAeOYLcVof4qypT
7TeZHrSbqxwlckHyT0LGFUUXTbsfgnI39pKaDSez9Ti6Nrtj9w9a2R6jemtj82hsDCzFvy2gf8uN
jF5PRslBmPZIpyRyG/yndX369zuIh0ehXUMBdo2gPFVpkXBMyC0q3x3MCzR2WyPmdxBUkdwse07/
pDwXuNnlUH80TjHszTYZjl6g50+yeJ/MMfnd215Fn9DFS7/E1cVgJqF2JhPOm148H+gRJE91v3jn
RHTzc9pK6j8LR9vNQvUCqkDdiTekczQYixKOjnLGO4jp9ASLdT6Ca4yBS08GzVME7K41LBcZODF1
l4L9VWDRPBVkldK5s8XZW8D4GL3l7rJ09q9BZaRnWXViJ2nzryXv14poJMy8CyrJKGGz45oRmlKf
mPFAIQyNbNmR9ItSjw1SSP+0yI1Dllv4vBt8p4OBtGhaoM39IwcRn11Rr9KyXRN1D+MbiozNipw1
dU+OS05/9h8/SG+VPIvz/2Dn7lYkdrF1ixpwdBJ7BdxXmvQBgA8aGvTThOugJskgCcYiSshlIy0v
MCN/3xJmSH9vXk6dIqKm6hBgUSxQ636kWIBwDwJRBz8+5Yi3jx0HLrHNyrrYNnEW5CggEHIgZkxW
DKFdtPvOFKTthO5vQtGp9tUQEfwUqq0vIcexAwL9nA8FqWqoGpogG7aNRVW85eGfxsabzl0WCSqC
/vzMxrfYev4QbQlQR9+u/yHUkqnFNasP1I7O3hlanES8SKvRWeQHr6y7NmWQHIxmMp+qMem2MWnO
61HaPgmWSM6sqqJT4ZEihxRjQMozp3n7FWdd9prJIfoVdqS0ORF2Zz+NLaYMEZziNmneXAd5o5FK
CG+U7ADHSGOf4fxdBbR+MQjPJNcbuqTF8JxezMEbTr3X+tiMmKz2QszwvKgA0v5XWbJRnm1Al/ar
8gWBFSqhsmLHWufDLlHuL40DRnqyi2iSJiQSW7X/5Hr9x8w29mGBAVPZLV56G/zSVN2C0tu7Wstn
Gb+H1qVmlrDQVJOdPAWpijdxav8yw+yzasDMCFV++AKIHoK1V2OBvpT1FPvTHIqK+Ug9/zl3sve+
8T7hmB87uzz3IrmQgv5Wck5u+XN0Wb+drF8LOb7wVPmmihQYkoRUUpw8C5FgOGTXUrp7LvXI+Z2m
bEzbKul2y2ASSRDUu8mOrkXKyu3bDdZ1de+ClBPbDG4ojsN7NhNZ0UKIT6Ppza7iLzf3X8XSf2mM
tFjiXT9YiDE9XGXqgITm4o7lc0kbGEATNMfsvpjRoy6UhBE8dNRmqBlu4RJ85N14hsr9uDQhg3l6
cFXzpM3ilV1qkbvaIkYiC3eI3rOoPeqkgBb2BWZdIhCgsLlt+1KmzVMUVo9+5z/OYYgRtsPdT45L
UMGuQnf8ID02Fw5JwX18mCWidn4Mmqx1L2h0kLUZDvE+iXDVocNYpSZVYWN+aZz6J3OqVzYTGJSC
6dEorZtsa/r64VnfpSkqroL5Aq+ygjzRn1xSJ+auOdOG3Ieq/dP5JJ4NWX1MQgmzGvcNHM2C9GJF
wXtKHbSftTrzWl4QLv2emIji2mRNiZ+ZtCLavfFXOlQnVfu8UzYLSLDsNfw+T+Vz3hkH0dsHRy4o
8kgNsNMXKD+7aSQ4VbkjIh/1YoIh6G1s6BpsSfor6EgY2jOYhw41oqGCS1F7R4JQbuFMMQZuEz53
XuyYwpaQmK9JIwcVNN3MNPp2pLZJNh99HR2CtN+LHkR35WPPK4H9tby/Sc3p1HHja09iotOHl85x
V0aToobxt20TH6dKmNB+YVgkzj2uLLDawztsHTKth3Og5YHKvVSWfEE1DQORGjkzTkbhPr/5ZLLo
lBKnZPeJOlQ3gS1MGABHzZVHKBW956sVp299OX6mOiCsim5TEX+OfX+xXO8XVqFj22IwrMS9z9TW
kM4RlCWbxfo1JeC2JnCcVY/QSLXRF8OkslPEHyAA/EIjv4nadOdH+LFN49yjyh+j8bZU1saq2p2P
GnGy1D7sxVPbOpwdBqqLBSi/1SzdX1OTPzP03jM2SvD7eDXJ1JDubuG4FLXOeUzynT/Ph3gILmZI
6zgar6E7X8cKyBRfb8uCdBrUF/DdDZQi9sRVElYHgZhFvLN/fJm+zgG5xmNsXXNk0aykyARKPkRK
ep09Q2rSKWpmY++b0qAxj9Jc3wSml3zdVPGLQGMKmtLa6IRcYQLbi4s/Jv4mDxeRW302Q8x+X/1q
K/EXmcZfu+m5y/OFvCHEahU1pQLAMiRL68WvOVaWOsQwNWlJGXslCY8jSbZsGbZN807j7tInNWuP
vZHl+IW3ZstS0j1wO8eXlHf80BTl18INrTJzl7Tev081iIJgeFLMXIY8fi7EX5mH7596sFcZn8rA
ckea6EC4Dt36bezO+97jICxKknaEvLeewJoBortcvhK0hg+4bzezb+IG9noWCfFEZxX9X/bDCByR
S2sQhkVCiZe/mDqOsmt2rjsSb8jD4HPZ5QQW390VsiXCAxtIpciXsGzPh5sAK7g38bmg4KoPQwt9
y0UoQ9CFTzeGwbFeuvktTBNxE+3o42ek/qCx13l98S1vN9fTcA/z6j2R4k2WJq4q7AgtckVR8yoB
g3Dn5JZpAYPfoFL3c/+xL2nQhR2F2bFQHz66vc6TpbW3qqL6Y7uzd1t8FAgcCCWBxKK5xZ3ZvUqD
gtPGDkN3QnSRjD8FIVxbfmWBfgbtRmwFWK9dzjplG42vFd0XuMcp5M+2ke5j0XvVZqwseBONuWyI
j6wJE5rF3vNnefBIYqIMQkcxaNF5Jrbf7JvEanaVXcud20ZQezrHO1BLifZkRUf7GQXCLgo9F92g
Q7/XzNID4VjFNnVdvdqPGVrDiiYQOuy3yO/GXZ+w3Z9UU0CEmchC76S78WgBv8Rt0K2CIMt0V6rY
yqQPd3NmI7lJm1Yne3/7Lm0CO3PwQwFr2emK4IsdGMMmVX3KXJz8YR+KnS4e0lfhkGXw0OAOAAJm
oblu2aF9mi3FLMNp1NrzLHbfLh3jxCMSjrPtQKSH7RfWmoZBhGa9jOR75+aQoVgndtLTN27maTUD
rrlMDAbcCGNexVrt1uWkF0b16B0xopOAGEkOMlNhtKe+gCuwytoQcH0YxLmzTwzf3s85nuZe+t1x
ynAzjOEit8qXmrZs9MfZzvJXeEktKvwWhZM3tuLNglJF4DhGO3p1HuXWOrunXJ6J/SgOpwdTvRNX
LFlPO7vR6dbKyvBN7uvaXpXzPqXvyfvSzOckVJQBAyjllKnrb5QYCzlWdEtxDJSLj+nB2Ad9+E/0
BsaqS3+pEfFGSp+pOYRudkR2iPCf8DwX5Gr73MbvqbE8YaNiiHzO/rRziF9lo7mq5zNC/wddKiw8
Ssm06aMXt5zWBqafVpGkjVIkBtxmyBUfmP/yLPS006avrlOP556Yezg6hfMmSNmeqIr3xbudEGt5
IrcwDTnQ2WQKElucjuDTiGYuvrv5ZbG/R67dJeWN4IYVXIeNiU9zxDBpkJ3Kr0ndfUGsQ8NH4DMS
aaSgl/bED3KXlPsVxLdGEPZz5riO25x1nxhuUn2N5o+bIJL59xfO8t5yexpur1xStETv3OXcfKNo
TSjTMWg+rCamsPStr3tekH9R++d2zQKS3L+U9IZvL4sXXR+2kyudbf3zuLBWit3U2w/6Isokf2qo
fPsy2LZRBlLC2XIT+bEIIPQV0ll1+6voggM+6ANh68hz3grzLzctqGsg8c+o7h4qDJNV98h3Aqhb
JaO75Rp94ga5YD0WTMj8qB5c48xFFAbqwyFaC6UviVvOs2k5+DTVoAdFkhz4Ote6cFe4l/xjoLWJ
uAggv8/IMbhsLKMRhVaTwKP5RT9phhe3zgEHZgiKs2o3NRRBxAdjTgtbGJlaqxBnX5wx1nxZwUaf
P0wyiHQ3xK7bFUOIAQFKj2cDYX/FY+umnznG0ID2Xf8Ibm2SfaVsQVTOXpldDQUb5hRysVLkiBdj
4TMqXh2+zt3rD8O2TSy/FoJETZ90FoBH4o6SwiYskoxmkwBTggbliF7JDPY8Yv3ImKB3+gkWWMZc
xKwBc8QCB5VvSCNeuRD++wK2m3NPzF6DM3NbB5hr+CEkQ/13R914/tCP2Z7hDHsgFcy/3OcynlEG
OmxHnkKf6dlYJkYm9EQcRwmvOEOEz81VMlnp4vP6v8Erve+QyYt/4mkywhhC+u7ybPQv5WIZXXwl
7xZDIxMujwErqTuBUgEIwnfh4hjU2yKRQWzZZSIkRGSm3oypeORt+/+Pw8rw0MqAKvIN88VRj3te
FdH+TcPsZoHD7apLnxXUU9jLUVua042eV5Syj/p2tKBYnZo1ptnV/nDWs5LP5odgRP4mnbI7dOrd
YHO8m7/45NFAqYdv61p/7w7vNAA5nj07obX7b9TpW6vfDy6ayy/lJ19khv5GX3gkBIJDbENECJKV
KoZmo8f/Yp4yw9NM5K1dyj9Ru5/LtrkZ1EL3NvPiPBCoahjhehYhWmwOh6TnqS+1LLhlnP4vHc1D
2QW73KgOeuYwa5xPOkERwY6gIQg1pD3q/pD+QjPtf3NS3mKK3fCPGy8J0G8sEGTVY57gjW6aq8pj
3mW6rKqih14+1r16DyN21kxoQW+Q8YOUxCfAMY26XVMbn17S3+Y6eAu87tSG/cbug/tiN6cyNJ4M
onPTZfw7MQaWssC7VgXPfscAN61+33K7F6XWHXknSJWpV3XDU9dPxDWr3wpxD+1+cnnb+ndYyg/H
oCM7VG/Ye767ICCi1erXepiLZaTgOROQk+0JUNy0HWd9rlg4PRa04jFy5XWw6icDIwRRZmeLw9pY
L9fWDq5ZIzfdYEPyNi9TV99CzqcP5D+eiOzcoFDGC0Yz+d8IIBnAtsajvn+SgOGKmKCmVffKplkJ
RmAHhcPThVdMMWG1ThLXfYiGpaDVTxePlBta4KA2DJLoGnLvqFX89hPrEsXeV+J3n5jXNjXzB365
cxShP7ZBqzx0BX4/anTPsR1Tka2PFp03kafoYYpHmedEgnRbE8cHbyd9hyW0bDTTPKkRaLHTuTsS
VndOGu/M2NIoF6Rynffq9RHpTQwWUdWP9LcuQ+ofu9bZkHtMJw1nlFV1J9VUlEEC+sw8/WIMtlgl
MT+D2K39nVVgbwWclZEwQCH7LeisQ+HT/umDiOxl2DGhfA0DhFRNxmEElRaLR3yts/9xdF7LsSrZ
Fv0iIvDmVeW9UcntF0IWn5gEEvj6MzhvN253a6tKkLnMnGNabByr5hE2QCDtHOKo5+Yl4a4OX+T4
HEjtN8WstCRim/O6noeWMcnQ1JBJOhyqodmMKXplYfufYU5qq1LFt4ZvaP6vjSRtUIOtEq1myFys
Jf1fC3okUuYZss629RH8jbl+S6k1GC1oy2bUjkDqiXuy3gQEk1qzH6lEN61YqLGG1PG5oU3aGT1K
H2d89whX/v+Tu/0yrfQrQu1NO7+fdXSMSBvFgtsv538+NACTg7+q8/TFS5CEjvJhxCmkX56OxGXZ
m6aXEHFwV2s/hFmRv4C2tbPerT5cl53cgT3D8EZMqd642IRwfdRccAB5JURHyykeo6+9hUWxiv35
1wj2I7YtoEXxxgnrzSApCEJet/kDZaZ2sdv0bHjRBuHb2WPL6QQwPj1xndJyi1HqZPneeXKGnQPh
0e/8I/3TtfLLGUjzT8baXofn65EIGtN6V5Gz0lnnTHG17SqxzV3r0861F1QGP7XuLFnMzb3sni3d
1s26k+2+TvDuIiwCwmXbBm3D6d31kCfrasgL7GjdwrRAd5fTrvKaP8rdVUWx2LSIUyXg7GoOlOBZ
D1vqNF+c5s3M4v8/eKzAPCT1tmQRDh7M+VKB2Js96UgVo2enTT6UidwYZiETR32pUWfnPnd4L/FH
M8b/cjWOCxSERgrfL8C+CKXZ1ns2Z8rcOLp+BhXDsC7UD0PhskGC8B331cEMaCe9OdkMeeD8u/vU
haHSFp3w6UOIYANqeAT3yZykRxhlXEoUA0+6nJa2Pd6cADVZVCuEIV4KV6GuHoXG5K2wyUYm7JGh
4ah1V2HH26oJzmZWcbgwOqvRtUM66bEzYiiIA2aNzhBcGGFtBwaTATkhhPhU76ULQBQX3iazW+QK
EFFjhrl9Ea08zbqWGuIdnhwnQXwn5YbZKfi+4eyM6Ucl8kdiMK6U2cXJS0IgrJz0Vd/633feLDq9
3ObJxBae76kj4mhEb1zl6GdPuWjR+Nf/hpR9yOSgI3SCD2xhTCExk/XFPepuTWAwkYJJno5A/Qt7
59tyl+OcFH29aKq7TKFq8s9b3XuhmctcVjvff5ACjJPrSXJ6luN1bDCBorlz9fpcxSma2GozPyWN
7rDmSA8g5EYqCRn8m/8YIXSxWpfH+XHRiKZpeX00MK0+TqC0dN+mgr+EhT3ejVe6j4/M646EamPr
I1GA161v2T2oAFHyn0y1S16qZzkS8uW+eGG1nr/GknCLbqJrsFu80BmWTschXDNa5XjPyyln004Q
EXrz3tUvKTd1ZUR72z0VZXeuCHaoGQlZLbOSmfMTsBDIG9IQ+BX1tHlDnbfqSh2KAdgcA8V7GOdL
4TL96dsT0/CjV6lDWJ1xjx5Clp9Wo45z2hv17Ig4hrG5Tz/laHKlx+zX2hMv3NkHrZl7yUobQB5w
WCUTzC6SoZ50kyUWl0UUtGefI66q4WlE6K4rJlfIF5r8XsQ+wJjiXyUQ985UzXB6niGYCWesKcuj
YRR7luEfZj9d/UndI3Q0QzXTeoyvgiIpHJ09W60D99oiSzv0Mh28jICEnAy93GnOxh71/ETE7jGS
5jk28c2yQkkqjUuKW2heYBACZpOYVtXPaTu8g+V861v9nSEQKga0IdrrGJGMPqKtgTjncKBq4LwU
uioraK99W5zD+XVgB7Qq8+wmhruTsQqU9ZNVkYKUOnAf/CdiRphiY3Ip4hVedhQjv2lHT4tlaur8
2zhgpannx7kv/BfZM3jCaBmjekUByzgowGJVs19NyTpzwnAVIW+1xzJBDg9NA9ni/MU31CcMqCH+
mMxaeNqyMGXj/tnGAKmtGNirfQ56sXJJyu4VGBlNfyZBdyOrORx7ovLGUxqqfRPbryV80bG3oQPf
PdMEOVeuu/xuwQEMIKaYTOoLWLikLz6g7V4TnGWBqa3LQKxRfjAJJ6k08SBgzF0Jbnn+PCHeCTie
z71lMnVLaKM/eep2om3ip/m1iUEcDOl4zioYWVyaoXgdzDcYZLQdu6klR2ycNqRJPbpWW+sD+sHC
ID0RRSGfe640NOqujtuzIQhg+H8t630iQHoKB2sjWeLanAJFwKKuOHGnLtvmyyd9A1IcIC189fyK
8fRVFThmeI0EpUFuBtv5k+hO+KTG1yhzNjWyH2SB1Cnw/9xya1qMWkJryz3yP7mPrPS7M0z7tC/Q
eRv7HhA1Nbk6zWKs+XtW1DJGm616HrsAQdET22tCpgo0OXiYEm+d8/GxuDHr5CeWJkNK9hU1wgoc
pAPVKc+j4DPz9IJO3v3/5fbxpgJ1UiKxd2g3MCnqy2j6KurgH5gJH1UYi3gcqqX9SDxjnRble4US
oEPqY3LaoQ8htoxkjQp+64Rc1v8cs5o6MZboxto3nmjJPcxMej/fxyb5GWZsLOfDJufMzWZr7khR
b0KT8RmvGiUeLFfPKDIhHKPMMjgs4yG6WSg7KCHUC5vD2eH7NP91LJJSTXWKUvvJBSpeotFKav/q
hhg5SM3O3WGOtiPQIMMUi8wf8XPB1h/XC1QUHQV5PunfnnDX2BZ8oE6s/4TmElOhZvNjPkdjiA2d
Dam3FltpLaSSJUDoxWTJwGh2G2vaKzTwHzmIv9QWCfkfrtwAP1+NU86rxbA9DXh1A8h2/k6Bz8qt
/LdrQVv6eQG7W10t2/0lT4+WUvfRUNQrTYBepU9L/P6Lv9I9iiEF9QXNbWTjbBtyJmSGIZlCWeUO
WeEJP/LKx+oHZ0VDDgeUKTYRYKlBMlTEyRFEP5FAMpHwLYF12OVa8WW7sCp8J9x6kq03/fq4ASmE
YD28BIQbLc2g/KonPOo2YRVQL3TGye09D9QlhBS/queVU+3cSRrferk6ZCkp446WhESGoyLKIxoc
6W1xNb85UXrM8AeBImRQ6YzVhun7B+y/V6U3NseWXnOZjD9Zr26a8pD7yAfp7CByQFGz+PK2uB2X
pdRf6hARY9PnB6VlhF8kJ9fWH/NxymbhQ3TRyqjtNVpLvoz+YGXRG6aufUVSsBcVp1YBhGnZNBsJ
+dFl82E18oNN/SZJs600OneRs1qs3JagCgpkao3wMHPSPNogu6GkLcWtqsOFWZsQK9mAl5Imqm+t
M45IKEOTAbkoOEwJhz9+LOTLEP3CbZXVOybd7DQM6opk7RoZYeb+tvejsyncj352+ZRIYZ9quNBL
3TF6LBmwRXKTQIBZpRdYq97PYNjRYJph5yPlaiY4Dw6A1UicXawXfdjD8/KVu2jojOIaOFXH38N2
ICJST2qF+ZEkOpJyN2BdLt3nCcp1ZrQcGwZJ84HTHevYh6kTAEm0FvnoPUzc1Yby/wQBrm3Qkc3o
fFfdtNNG8+ygQkqN6N0x83uWBwIMifWdx5BzGr0+WWG8cujpbOUvgbm/xrWkRBmEDZ0t/4FlII9G
Nn35IW121gRoAdOaXF1PHKiBF2ZQvDq+RtAqpLs8I/YR6TBNNoOvRP/TdVyR6EP4ENGvTg6SCrp6
AVbiXrG/kgnMdDABgcsjSOrMG0mvH5NjDdtYkFGXKOfL0od1HDHXZE7eL+sKAH1NYcxeQC6NJvOf
lLTvPoKR5TR47PWiA88oCDbzxjYHyHJSHfS25hRhNn4UOlCgvmq/E7P2NzEN7uQxhm/ZxHlwvxiZ
14O2Bg2zCoa6P0yutpxHCOz7F2pmvpitcw6E3KtiOnXN+GxzsjtBffErdA89DRISxUXcoMENIFoo
vXxWkT9fi9LBxJURoe4k/7qg+wd/dmsDNNG4XGEFwafts3NnmwcHNhcTRvLzEvnPybA4duQ/EALV
EZnqy/bHbAlho8XKuesDw9u0QbqNMHgmSQG4CVx0G1n+0jLAEUzwlHztpcWjgBIiLjftLCYfiH14
kqIBnuDLo6B67jAjB6V71pmrorLdZ2FySDnvSp/I0yBUbyEJq3nXHpqm+CsdTLgpY3ZKZOOiSpaX
VNNVWr0UDW+Vwu1esVMby3IbMmlekfeYkqc5AGHh5RqTkVinpLmK3MEsjjnYjT+zKr8l/FEZeNOC
GTiQHNWy19KHN9sD5RvxknLBUnIRee7aEdQfYtimJj4qdhDH0mSlZ8U/GgVsmmcnc8CtTzOq59xv
yIn2rDLJFa46SlVbAi42JHkKbmuhORme3SG/hZgV7UwiezDhONsTWnQCFedvtxf5T2tHv7HlviaU
TFQMNbeUVnDqV1rs0cGwlBPtxejbB/ZkoHIdhrjxYWb5JSndU+TilKTwrYVDjJP9mBmoQ+q9zp/A
YZRtgBGzapzpEPdmDCxaLkbk9obEjoML+YtGf4nHgHovPCRO8zmXMJGb7yvgmQXqAatw0cFl27m4
5J/G6bzB27EqunAVV+Zibo7n9yKcpzvoAuPS3RL3sbIBKhtJtxgwB/L75AfyzA597J9sRNaz7hfz
ngbavO8LQCTIL+RAiLFOdmrGBspvY2ORmZyhI6+5K+DGchDEHf0SPcOEowG31F2LTdju7Itl/D6X
yJZmY5t2uepGlOg50gVMT9CP59/DVADgWgetHhmaFbmBAcu3ucaX6dnSXsuIuD38g9sCpNXsqPBF
caqhJx1U6d71Ohc0xzXwyuFC9eIrxewIFbtp/aTUFliMHsChjtSNTlSuQmWtobsvTNDTTmFvBeMc
kyZ2ymr1E9CFK2hZo+J+8etk28UU/1W70pufuKuhf3XslYNtmAQ7w1Zr4BS5j3xOWRiNXdqNSur0
n/aiNqr96IMkb9/mCpfiHTbXXFXF8POym6GiDze01hb/fwH/0grbxUSDpnR6VtYkrgZvSqQRJxm+
j7kfjHJ/Zaf9Tpj6Sqj6IzAxmtGptMF4KTvYHvz0xhGU7Wikpx51jrUwgurHTqDazX1U41OXzXOI
hGI1x2XA4x79DH5ya4N/c41pUp7VGAyYu4OjeMNoxH+DT0JvNdChsom9e/hnogZdb1kfybL/4z8j
KsDkYevrCmiyBQRF5+TIXYhNITgWXmCQU9ReZpusqtJZFvxD80/kkNmPnOg9I4FUZ9Nn0LUUnDp9
VZylHvBc9RdEOMUikahLZnJGaIYsswfh4fawXwOSzp60maHqT8BCS8o7X8P5WxGvhVyvsuy1mIxt
q8njGKllFmGSpzujV0m201CxNZ6Nxn68G9rkxJzzgYcI3qH8vyufWzZM4OeRdimquMurlP/1ZJ0d
vT8SK7KEBXFm3P/PTfEF0Cs2xtsE98LzQK0a2Xp+rovhbvJoN6WP/kbfyXFgvuPcjCy8dlBGmGvp
RrV0Y2OTmkP2BA/pLLFPeH1/dnrQCDEq2Jg5kULZPT9R7OSfdECXQCwojHUOcoqTjrgpAwxBEbAH
YI9QUMB04stJrWPlO6/OkGwwmu1y07sxF6UoTtx72mYn0HsvwIFWTl28toAJi1juJACx+Rzpw3wL
B++nKOVNz8Qz7xKXekgMmNLWqV5/w/f6ck3eCz4WfJcFF+2S/2yB2GIlEJgDuEXo+KsSayWls0/R
OtD3ei0mmpYPRKCKpLjoyO8hFHrPK8Fwv0UgFNkMpPGGz6dKj0B33Tn/55R298nnzWp4slLdumAd
ZRjHCzhPZCaz2rScDJGrHcvYvjBXoRKQW7tQH23bf6ikO3Kpvs8TGo1vUNpylVPc2m6wtzx1QH/w
F+c8+YaWHYQDEwQk7XqSqUvQZ7ZoJmzzfPbOx59aeM5vMlToHJviOzbZgTsxiefh1AEmtc1kxX4Y
d1x9C32Nhh6MaJ0kP13HBC3QOaIIfEHjRLYAp2JJxZLzl5w4fPWczEgofISxrqTg0QGa9eVRF2Eu
xv9JoH1nLxuj/MWixjsJfLeXydG3iiPypJRykBUc3Q59WTiA/fDkb2pTztizvhLkHDamqOuXneMy
fAJRK94ivcKby+qDsXHPX8mTZNh4frAQcjbV9C7qIWqK2OvXBh2vz0XnpMkmLIJdw6cyOBVc0Rw8
A9CP7QNmDgFk8fQoCTVRWM0pT9Lv2MWY7/XmDyaSTcTRaHbMH1X0hW5gqzLrRFG+4E/AkoUoCY5u
ra7epewQO2LjoPLOh54Bd7h27XbNQH43f20BKuMnERpr3bB/exFQEDg20Ut4I+3+ynLtMo+55msv
o/kUnLyJDFdhjjrAZTGV4OjR+e3n70FXmOlah5wbGyFr5c6MlXwd1OM9iMtDXjmYupmVRu3GyYKr
MXtI/QR6rNUdY0sCGh5dykZxUnoHT0/bxFaPqsZeFEYZLhGi0nym06ISbJNUTzgDlF8AjaHuvGl2
8zlP6bPEo9c1FmYxnPw4z7lF0u+mTrDkQSDioCzD5sstigfx8N7T1IKeN9VqNPz3jIGgFSJ589Dp
smKAr8Xv3mv9oq3T7/mW1Trng+d+icziaRL4InlP5/WB1dubrvMQpPSAhlpkcEGtL6z5ghmmg95r
7ynRYF6cHakfgXqC+zVil+Ez1EBVA+4i4HAz53CIChEl1aPO2C6nrRmMcG8PKAK4Xo25D2C6jtfG
wz8A3+0LgjbTZYaWsjW33ugyIuiB1bWmwnBOwZ0IBxA2q4Laz1ZWV/95CGS4Je+4elbzr2eHI3Ip
DW0XYOhFXYpdNyY/Wolui2tS1tlnbzENMwa+FbPR3zXpniN/OuRNxewPGWnmn2vefqYQLHwt095U
WCDmCYfDdCMnwOBJKuNDp+NPGQQh5DmQ8cbKV9yGGNEKzotlPIDTrWKAYhI4tUl27rr0cWMZaU1g
0LCWqXrGNPYxDxOtytTmO6C19b2u6ddIeOuyqSkz0O3IeVqnsqXKg01gqbuBtz5tx0+/Tb+Dsv+c
920QNW7uqPa+1z+DVduleLnLIN/g/BoAfFRbtNezNB0QRoDRwl+VE1S0mOs06A5Wmh2kytc4fRKY
h/hu/V2jN2+Ix7YE3GHUNEn+sRrtJkR7TRvnPh8+AdcKb8Sht4JV3vqQynVijnL6xMwe/uhIH15h
Qo1jkciJOb+TLoeLF+kXW1XY/gVojdx0k6U2jfu6/ZwswHrDXRGKy5dLfe2aL8rndEo/0wiwQ6zY
R2p1gOkSuQYnoOHOtYYCV6xDQ4VUPFY3w5ujTFSM3MIa0CzijcEHdqg18zZ/A2bb7pQcnuenoJ7F
dxXWFsp95yUL7p4X7VKOk7T8k737IOFyBRqOJXgQribKBTdMd7IprnaQv9W68JatH9zHqd+3bXUZ
SYCkpVJMU8fTkDS7oTcNupBgaYXUruQgjU9kQJ8bWb4bxrcvp1Os8o+JmYYAK5WxETd9kOfGezVh
g3CjvSjpjELvA1cxKGlBCeZaNuoPg1TWDjbmvIGmVgmxC7v5sMVAwm5YnID/v/RZvx07dHusA8J6
vKnKP4ZVf0MlMBFcICe16/rAWYIXe2o6yievQGtklOd0zE5xBAS2+TK5LOrmHkYucrpeP5VEbIR+
sspr4+B24fPYOJvBDWmY5KoPnY3S1ZVOYseXiUmku1rm8FY32aav6mVk5tsK873jqA/fmVa4Uq+m
PvxZo36zMVFXE/WLbUV/RMEJ5BAkMdrBeVBs25qQnM1gGaXegd9GEZqN2mHkYUca4SfMzhHNyNbe
9Nh/Ik7CQAyfulEL9OzlR81asdXVm9S132zgcOvz+Ngi36kwLzyNzLOQ05+FyWnDVOxFT4tj2sqL
AxYBYwicOJAVvmXsdb40USEY65Nz7tWncCrXTe7fx9h6ILZDRjH+jGV+iyIIiWG9a9KAqs7+xWMP
Z8GmdbKFsSLWkfLWsU5BW+7Rld4iZ3xJLbxn1ItBB9XKql5HG7YczT5aJFumA/ECSbyaBVcN2iOi
mxj+8kewEORkmrYXZn90ioBpgIzuY5fNWR2yuMjMNfd5R06CRKHWUFg6ZfOQaKmLkNRxz/s/+uNU
h4QPogLp7OzVTzUIZdO49LS4WJT+cPBGcuCmAv3u/AM4WQ+lW8ykgfrISHfkf1VvqxFhsO8gnNsn
utrWTUJyQx6uUq2D+olsQA4XP2whxbTI48Bw1iZcRmzLCqv9kCzLxpo96sGLYw6fWdQ9prE7e03y
2nXyWlj+FVh08FTZ41Go5jzMbo4Y7nicb1Rcw0hkXiwyaI0q/ofX1mS+EnK6JG9+Mtyr1v+tqm4Z
y3l8nOGqNiObqSh/1WWZIb8fSBuoWsFKL+WGyVP/nxjGdZyjkAViLYvkYOcTU0j8bNV0SUOiu+bI
d9/7Z8ORsuxqTbW2KScQ46auzVEJYktMx2ZgZbvQi+nMw0XcCOItxEEDj1tKuyTmgbFroy+Mttog
DoY27Y2cCYLWyXUfpdYqH4OScNpuQ/Ox9gZnxcOjnkrdOkplRkdOt3fPEFjbB3o1TV0ioMZa1Bww
Py+NWt83aMtSbW7Iw4xypIjOxsQbNX9xWOIX89uFW2AGir1K3zoWMX5OfriyUVf38rlxg4cv5NWS
9j5KvBd6sehqF+kEmLBaO6H7bOAoxKV+6Lvoe2za70k5LkIL/1kYWOxM68seyK1wtR92o4cUwCxf
T3Ka4vBQKAc8KRCW+UhtUTic6xBabGLgDXdIZcNoXn+007S3xqxbTq0k7MyXZ8gwa1M3duAbqs0k
3K3BxdRNqMZ74Ek5wJ2KY76zjj66malMknXdjG/5kL4oOyNzc5z2dqgtQtDhj4Kp32JqmfYD/DRg
MdubyJIBiw9gR1CFfwYqZO466ipEgLE1/RuF95vmkJRjW/9pQF44lXcJNPvScrIFGdTFMP1A2X0v
CzQpFYIzUARYEXpye9mFoW0JX+UkT4GZ7NPcImpTVdeiJkS51trXNOn2Ddqk+UXtHOeQZM5fW8Gg
j5wYlGXaYSZw9nJE6I/hHXcwBPKCh8zu566dOK4goeCaRVdRN4sZbThTfqNtXWQ9onEOoxtsTIkw
pdG7hVFaWwHEx1CcOgAMtmk7UW5jzV7gedt3jJ9ElL96gjxD22A9hOisddtj23tzdlf3qNLyNbdK
aL3jc2r1tzTIjxBcWlSWWYAJz9B3I7BnrLu4qTW0fnn+nnvuupPyEaYIWNzuOWrHYjsLPgYzP0oe
y6fOdX9VNH2HbXEtfWPrGO1DcRC4IZxLqa8wjr76nTq4gfaQhUc+mjpKxyFsxvr00wytBKbjBoBA
5G2k2xKj4L7ouDxn8tiRsGgyitjMtCjgo+p10L1XzfCAJRc/USy2PT5Oux9WHC4LyaszQnhkEuz+
DTw2dRvvjYwsQqAvy6LqRzS2LhRGGwY5si5nUdYJeiQ0T0XMatcEpYQqJpoV6IK+RHFcD7H+17nR
UmgOSdAmPI9SA72SaFAT6urL6joHKqtxZb8L5yS3F7YybCoJ+yE82o2gIroNO19hJwZUXetFuMEq
y5i8YJFBA2RC4xG3pLRZAHFCxeTGuSOo+9iQ11H37UVgWht8hbtxnM25oU4jCSyHDNCjiL03dg/k
q6Q4jqz2tW7dbR0xmA3jEjWqf5WNMtGVOutRNrCDVcWKwn3ux4CZuuwBRHYQucUR/+i0shjFNN2A
HMdYD4aOdnJ4G/v8MZlB8NSjBpcm8SPzw2DU2k4z0xtF428b5PuhSv95BgBmPcDKZlzyIjn2gsmY
P15kyOZqqm+F5q38Rh0H0/kA77xrqvpmuXQvnQPYIPtUodYx9beeUTPwMLj9l1m6f5EfnBGXkjmf
pQffyJcWbukNs+VbFYhzR+AoV4i4NrOMPjcZ2uCp4D2B4ZAnp2TAJEr1RF0+rj2FhrmSEXrlqgdH
5vvrGOswA4XvAk+Eb1l3qXpvCV18zcNxb+ph42VoHoipizLjH1SNA3BfCRJV7LyguGW+ejPQ/bl9
urMy5HAYswDUjHsjqNeVU0NWr+N7Ug18rATFnMmipjIp46u9MvEfzUqOsn1oGeLYkR6ld9lipgE9
tiflGSTCMQ7ym1OU+7TLd0ki9vPnmb/6Ej0Pss4fXGJnI4uew6Z9IZKdgRu5iPx2qOG2sfJ/0NYY
yAHKE/6AP49SK9HEhQDgr/kHMLXZG1WxHzr5gweQOAOGXUC1qKatXNyywNyMhbjMclVW7C/oYB81
mRYshcma5WPXbU1bT2geu/mi8iG6iPn7NxnmSMgJo97ydfPvzN9nXXnk1wxszTo3D6ANcRUN49ZG
illn+bEnYgLoxDVLiz3Gs0NiuI+JNsks3J0fVFcnz96jgdGbYfnGEiUBKIOhsyHeNrNkaq9NLMcY
wfMOhFO4IbBjW2CFQf87MIRLPBwFMPkEM7RC/pvgAzFc/eJ9WHXYnsnBpewZsk2cTsfKsQ7z/821
+Tu6HbGr1SrL5QJz2A+KtUuAKLQPmnOWWn9RToiLpXvJSy16ueFYu0OvG5dtZLxVEAc/DL9yCH1z
+mWU9e9TkMyOjgvZJrhhvVCSQI2oEWibH2r7AtlCxp83U/KkKKewxds/OTE+8/AjSaqtlxHBjOfW
0orNUFEth80mi/kFRv2U9fTLEpaWnh3MBEK32Z9sUVxNK8c6X274weugnbCExxu/r6+abmz1GbaG
v3HZejhZAfcDQR1QpyfZoRes4Z3IfKeo+SPwAToEpNfavYB3IKVgwGKANpVpxfhlSYp4TqNPUzAn
I5fFQgqQXTTD/0Dx+GdXXLoRG5xCGxYmTyoy1+Og/E0Rx/8mTdsajBXDNNr7WX4a0vIQYcNkZ7Se
/9UU2brhOKtOInL3xS6NxrM/eKdUDV8tXAPYsOlq/gGFl10rQ7HtyL9NHn+rTiCJFoQMC/PGVnY2
hrK91Qt8QeJl6HjXQtGgZkCa9NSTHvOEFf3JaYL10CW3UfqHnPsgsbuZ7Mswze/+MuXID2F0V60z
dy2TVKzQoOJMBJEwOlh65P63kQk8muNey2sevRjkm+2m90xNwXr+4xXYUTpy0Pos48qPzWeLwUIR
w66uhz0QlGSjXPFbpUBVgMN2Rn5rx0nfukP6NfCaMThe8P6vp8xed0mXnDRXOgSUVZ+UsISStQAN
Go/lk1kCEEz/DREoHi9td2hHdjrmZW6bMr2PqDj4CxZLXPzL1HMAUXEVIMq7B4nzOUX0+4Zn/JTN
tI3Q6LFjYTg4VXaBBxYIl2Cx4OMABC4BagKRohIQxVpmAE8CkZ4eBVszh4jQRdo+Ys2OoF4dS6t8
0AEam7xMyV+eP//8cyp86QuWhlcGgfwbkXwEsXccWIgT5Rw0K1VD3ZEVmebNdHYxIxN6/gvNK9xo
MTshZsTp2oamusgL0mVMvfzOBwuOc9OcmoQsvsxZtBNj3AzQCnM95GtN4oXIffqa+AhYZKGGWXia
t8VFgL+LWh7VL9QOzJOINKtilPtSEDeWUztxoTbxGoEdrKqMOXTS9Oyz9T5tyDaMgPA3BeVM3abk
Z4/mV+iR9wARqHvuQptE9tKlt6dAlG9JVs/495QdZYP6e+nr5kAYEVcrsjpZFTd0vfnKCKx3rLw0
kt5kfUhHZ2Zi6qDo9LG5SqZYG9/KFH7wNFgR6cR1FqYDRIw6eSatpDmISXCLOUGwtiPYY17bIUXv
I9LI6FQ2vY6dsdP16EC7r45i0kLkUyWzHwf7Z6mYOsNVSbe9EtYhBiFIcVSa6zC2WVsJ6jMm0plt
3wvlFQWhtqp+tKbXLkID9nRmRP/KVjNXTcnkJaizs48Z4e4WMYNs4bgZTn5kVsoZrt6gdRtdNeDi
DS9f080BjRgjhBcKIOPEbolYp1GSkq47KzfrgUHw5SJ/8NMlDwQR3yw9L01k8tJR0CH9RSZHUgWw
AOFnJ7d2w4WYQ6UZ/VnLJILLPE1Zt02IRlrmcQDWXcdqEMQWm1XGBTcpBDmJhkETkKr07uaxB3tw
KPdg2xKoBIXaTnaLodUI7eemZWudFUl9J2nPgrSCSkKfcMy2IQt9a1L9tc2Ev2CsUC1GHcgD1w7L
btOs1unQhlfP6pp1aozFc2v0wd3Rij/QL7+hyddQiIDvN5IVadQIDSLYROuuNAv8iC3wCDMJ2Q4S
YAUVFwtBWyhWCX3bb80isQ9m1UXbKcjcg+zN9KgKPcDl5KaLqBPGsiBUct0OKjkmPqbCchTxa4ud
d9sID7uA26G0rvCb2SNF7tCn3Tcz3/GY2o65o4SlirQUWDnDZjtkD+kKbAIMWz9RWw9141M+js2p
kP27EzL3QAModqyl6NMrgdNQkCOic7csLb1GIIxJdkdYTrqpVdQC+5X4byvySVqr1mF1RDmOOakf
nC40nwNnyl7p2rBusOUDUKH3bEQEsn5DYl8pS0TUARZiuJANWOEudhDWT2AGWjbNg6ZphzKS1IFi
SC8tHtOnqCRzXAdW/ZqGtfWSl3qdopIMUgh9HKecG2IPHYuWpMMce6sVaTwLC4Hju9RjuaALepLO
hOYeMTV9RU3Y2SCk3PbDuMdJeInLEo0/iU+ZDZCxrdc2gsi8SNErmNykmQ0pmXnMm2kM17yo8Wan
jI6NaTMSCqtVrGZ63TlH0MugY3rfbuFttAixF8msGQVPbzeEIwoKaWKQbeKJVZJuuSZubR28T23+
UfdQHaaSOULrob5BaQE0sBHfQVv9Je6E1JEA5MwfsECg32J8xY6Da1fzSaSq9Q8rD/koDuG+EwMA
WfX/cXZmvY0rybb+K41+buKQTCaHi3vOg61ZtiV5Lr8QZVdtzvPMX3+/dPUFqrQNG32wgfK2JCuZ
U2RkxForrilptLaIGXNbu4276ZsDCdXGmnpBfesaxdKU6a6voP1LBrJz/FULBsoNIYNSatItu7/a
KDzFdXKlD8kDAl3Pre88I/AHc8Xx18j1QluyTkZDSeLByqiQOC2R6Loyy+mEdtSDJYlmpcmq9qrd
qNv309hu7Cx4CkH8O2a1KIzusRqR/R6IBDq5fhuS7GKYQ21ZGCrpgyxnL81T3jjc3EeOxJxI4gXk
U+rkVXDworj6Fk34OjrIRq/TlpmsAFigcPITbT3A/CnMXsM1KKqUwBwLuhCgBjrOZgPqSJK48Cvt
tq3sO68sHt3U21c5fEld71+mCi7NELz0BqlJi3z7CKubYp2UEs3lfg580oopEMMa3aCLcZD44G11
aRY1otwKb+89RVV/6wbaQxMbD1PRUxExvhZtfbRbBNW6klAn+liQD6kxOhnQJKCHUl/CI5EDHqQe
UPujBAxlOvWlO38Xyby165mTzbxLQ3OFkAn4HY6bLCTKlWTXVNei5CcwQ+mJBzr6hsP2MKtkXKjB
jXPLo82IkUcy7nMSR0tUmVK0df3drEFDqFUAB14y1ZhSygXzQFxZI3NJsJuAof2QEum1HWpk6A0X
YfHK7cfcFK1x73eywe7E93mCwvcIGXlhjeNiyvN4QbwFaY1SHEoyt1ExEecjuERWDp5ub97mUGBQ
7vJryp+gmjsSpdFQPKLU2F/1lK1cn+u1kZmA52g8LSL9oqmQBFZXcDNxiSUQ32pwK6pxvFIqCkrR
Y93ZYJIzIKtlCIsyfCgS7I6qxsh5dVk5lD83c1guxUMYFUdkPZML0zG+2RZnEcoWMOfrQCyU2nlZ
ku5LRlZbXpXH1s0e+hBh5dSGhpMUaFf6joQuYX839JwCDBWEAR1amJJbcYAbABldRgbYZyIcBDdu
RkfjcgkJ1De3g+NdsgCfVWA8nKwbOVh4Q2O4N4FbtBE43HSce8heaPpoIizXidQAuQdYsFynMBni
+qNLV4QFMzYzv8/N9y6ehr0+WM1Two1SyGGt1M5U6BWv6mbQR3Co2XybBkl0OcHTW4aYwsiGaNyi
eBqZNsxTDTWz1kwX3PUMwmKRvczGpkMd1+TylgzfbLeBUZaA7xvs9mVuUJJNLJjFvSoNlhArq5vu
rsKSg7jkymfxbf6t2wX4Cn4NQQ8bZQKgAp7+YmieBYaMxBwMuhsznEgquTJbZuBM5nhEQxHsAUhs
RP3YoMHW6V14ZWq5W4P/jdgEnn17BHm4ywhcbIME7WM1wpYxXQoyF7le79FeOlR5S5HjZNW003I0
xJWTdt9Ao2E8Bhgvfm0jg/QjRMqliSgWJYbXJOzINmZ7puap0QLk03GLTODmrYtsYpOpPEH3zY+m
vygcF3Kauges5VFO+oZix39VCQI3LRxcas78yIEX552GRHM3zuStwInFXF8qzXsKtOB1CstFqJt3
ST1RF0U7kLe4c4Z2F5tTR/Q/GhalhYAIMceFlYlLjxBsUaX3VjjcEq8E+1c8+oqsUaQ3UxPspWu/
Iuu3MAGbAf+rnu1U38fov7jZRAQJrafZvUNj4LohZ+Ak3hqR4NuuoSA4MYmFOht6+GtmWhPWcLJ6
U7U4in5tfOskfG/89y1+GeAc2GZLRwGPwlm/Cco6ozIyn67jTRmWzULNEa75IwjrW01MC8OYHzWS
/WOHDtko5CFSOGppNFeBn98Hc3XrOeFz14t7OXb73MmuMsJs7pxg2qHVYC9yip1CD93gGx9D6e7N
VruckxnKA8dhBReJXb30W5/OqsO79Y5q/2H0AGRwSE7hMymd2zqQSr3YO4FKerIENZcJ7KJRpq/a
HrRU2x8hb/2suk1ia68Vx04gcxKrbI0cTZzvSPvzHnWXXFSVW9BOPOOvH62HKFPxCEfytpin26kk
azr7dXeZ2zGQAC5/ewnSQO03vqHIKEHNbTkHeSzctwrRvFSncC0JqAmIUc1W6gxSiZzeqMGEd+rF
KC73vXYaU0qr0zMq8I71K0UwHJjtFOOM5E2LvGHyU1UsoQkXtVZ+IJGhfhNDe6VW2ghMuwXtxlND
Il0l0KP6+jXIuoWSsbHyYG/l3kU2ga6+NbzvkZYsvelEz3OfE8/9/u8vZxwkUR0uJoQXQS6//nsw
yM6DHcBlTG75DioSaPkjzDylnY1C9ErtzbB9MlXuMCFEcKrxbvjWhPg/P0ZUD+P8B29ZCIg1ZbxM
jeGO/s3IDECzqInV8TEXu84PAsoskBU+fjmB8e42fIppEWAn2M0xE8Zr6ptzAs1ZjrjhK4+NL0oo
l+f2U++axyzK6RuhehQeb2bvKBJqEpmb1i1ALW7U4I4Ikfv6Fb/pjffT8YFwlRrCEEfHQu2FjjAP
mjhwUpFePA3Tj6oo/v+64AUbESCeNRfBwq9fArflgo2khgvZ7ZmGbPywfz8lX8mkNN6BEqeJ8eiU
lId1cdGRmPg1odAGMvsHn1a//5p6Bj50prX6wTqnuRFKEismm6qLKb9lPOcB+dL4Xs0L7deQCI3H
TsbPalz44Ig1FqQt6Ck5j6XsH5glh7ggIyXonDryFYEpV6MyFtBQOUr66aD+nAkOKrXmfo2U2gvM
wK9fWKdaecP/d3a1V7NuQAip3btWmmte1QjQi+673fUKNr1J2oOcH1Sz0o53tDT4pwEpET7J19NV
HkMtN7UJ1WvtA23TFgPLv/S+s5/4yATUgZnXQHnyqYFYUueMd3yC7FdCHrIuiKwnK3sc7+hQGHhr
Ix5U1yN06AvU73k1n+2t6hxfoE7/iJguf02iWHUMDa+1ahazoRqpG5Or7ipJzVXfnkoUXz3KI0AF
UvtWDRtv9iJa2BSEZVJZ+E5sIdnMxOfQHwGApW8VVpkVlFXDE7NPG6y1Fpi7pV3zNGX3o0ENxEW2
5FpEV6anZCupRjxQ74eZZkYjvoaSaZcNlkPKKye5yUfyxDzAXBwQO14ks4/IvVy/P0jQHwOoIkX0
0sTRzsCCRsNdUCEcjnsI9dN/m4aVcB4dStAxuCwCBpfYNm0jqQ9Hino9zqNJvDJp1KKI5nrZK6lD
5yHCzqgZZDjpBX/Jeqb/BEF36vwCF8diUScof+a5yUawIByJs4DZUc0r+8If0gH+ZbQGtokYOPLb
VS6Tber96MdrrXvgO9U08C1G9mtuOlJqCHEw+vVLYX9vJ2/Tg9N1HkNSK2rZqPkMuS/Hxm0AOBsC
EwW8IxQZeV11Sav7rUqQ/vsJNP9S5AlobGoCUgZKTpeFj9ZIfgc6fAzQSTQebRAp6ht5H5DTwpui
vfq4skioKY24zhx3rFE0a9XqBfeS5GDhb3nqdhDbTmfnz0R7Ic91gzg44IFENVO+C8GtVW6RYC/w
HF2Yc8kN96ohLt4NdvdICOOCw5q7LBIfLEEBrth276mZfUGJ8YhnhXQOqB4UhBKXIZHBDmBKupSS
9QUrp95HJul/I1tQPG/RxBu4h6jOxsTLX1v9Ji4sikATjWf7M0Hqh5lvEj9b22N9wZrhUdXe6LL3
2fLIDDVj877pf20adeow81g3PhVMA9Xp3JUye8pwZFRUd3FH2KtJRGIVeRSmU+1l1JuqEjVp4jxp
R3EvNBbDSrnc4zoZrtRIMjlq2bviwA5RjpDPxZ3/ZYHyHbLZsXLD1Lu09L0ekw+e7iau4TwEe0Et
KYwGhQHUrmGb8DunWopj1lMRsxSgyMSBznr8y+0N7qbqujaThK5uIguVTFa11RxHBdCqbngeXhgm
8ZQiI6lzF0JJe+2qWotNcinz71L+TEoIFwgCYPv4rDq/R5AcHM+UOF1MtqW6bVonx3lohtcahU4a
1Csg+/obT8dCcWZ4hvmKs6khdcVrOdPpcHHFxPUpmROAo2y9HrChakf+skURSoegoJv2JjJuXad7
4z1KOV/4AuB51FCYeaUPM84T+s3ASAJjw5V000KoEbxk6S0SvneqmzzHTAyLEYYBw19lHERa8VpU
gF8SwBIExihYDTL+ejS2oB6JqNfwTXBis3qZmsHO09ZZa2y87v7Xd0RGhdK6fkT378pTiqf4W2qN
e6wYdUKY7aPajEYRJkvVRUujJFl3p7667OLvXmXfVzSJQQuHZW2Rmxty84a1ph5HQy8Ic0BnOT0M
H5wjFZ2alHs95UWrnngMkR2BpuFQtY+RIm3HCA1qJkUi7C0jFeetGjemZ3QxJOFPaRakiiwKurgP
CCAs8oG60Ji4wU9uYvQR5765KXuHeDA1fMN62r9PJzuG2phYHzrAAusGXBFYQGRbpmHJFFrilYWJ
QwPWayXMFA2bpy5FxdU7TPE1uMGlciNlA0Mxyzed11JmaOVSkShtqDSAp5V0J3Tj93yPsgl890jm
rmtwhFh8/EobbC7DaRC7JT/GtKYVBIrmJ+9NLBGo1zyahZfDQzX6pvR2vvatcZ/wLLA+XmHCunmg
Csq7XW4JQGDilAOnFnDiv1B864Kjic6qiihZ8qosmvGDp/QqcmTbIGWLwpHDX7dn1JQ5JthuwL3V
Gm1tdVDDRLoIyldPYhvM7+qe2KQhOfE7LDZvQzOAZAK60X5VcYh/Dyu1QjZ9rbR9UfjBxfEOyuRJ
iCpEi17mQh0L/EWdtusUPwS9NzRvCPS9E05mqIPxjn6ZZjTsHMIXEZWbBvRzHHGKRhKAEpsxEEKh
elDPfmMOaEE1jcqWd5A29QfZBSyLng3DOKntU08RLLvupA6pXICOBzgmGR7Gv0Sjj4WnjjVl8hhq
Na09D1DqqPOuA42aD5SBQfbK69EIq2NEdMZrtVymHMooOJOLAtDa2MxHRnfIAEx2G7iqyu3TUei0
GNtQz5aRWa8SG838sm5fen3FQ8687TkPEMCX0FnAdwqU0kl5A1RR5oIqC/ez1W0LozjMHbhXdQEZ
gh3lwdRl6pc3B2CScgnNZRigDeY8Sm4ENEyP8DCZTgGnKmifxhFgBQgJhkrgSbg2eYs0WqtlDQaZ
MilXagxq0B04mYyB4boXU0uog360uE5qmMUEkbrFJeMexYLi+5U4gDoRIwgk9bsBRJLVQO3e7apr
VrHyP6LTwBlVIe6GT8ENoyLVM7oG1QUSgsntHYq2ymSxmhg2HsIaqTzQA3ktk2bfUpyd1aI6rRwA
RH1R2yMABaqWvxlRplAv48D6Y3PBmuSzjpbvKVgNY3nPUmPJqyuOACbMEqlDc+lAMQLBFyG1wJms
o0XGn/N3TAcriN3VkOt0kXh4j6xh69RMGOa3ILKWbGoVIFC0GTRkSF0hJy62jDKuSujcqr2hfDJ5
CtCOMMYG4jVV1d6tsmpBO9Xt+KBDDHW4FdFdXlSbMML3UU+Hm/Q+ZyxUxpn3RfCoBEkxk1QBoFKG
szQgYjTjtiQhpZdKkIMjLHlpKFU1d4+m+U206kam/Ec16iwU5Udzg5G/7i58rXIV8G7fZ6kFJThv
crA0PAnWmQ21o1mqjm/k2K6MCAoOLl81vk+OyUUFIBWuQWpvfaOA2lrt0ch+bad2MYlmPw6IjalD
NDKRfhGh+9bMJfRvV7HxiOJV8USFTPShiAzEVbVr+wShp7QlfV976IjEw6b1ir1eWY9DHN+XrfjL
nYenoIWVqmalpEaFCqJz47tKEC56PzlDFyFpNqNHvBd8MbXpne6voBFXZJkbJo+TzDV0UqyQ0NE1
xQMz99aUL1s/xL0a7olGQ/pzoIEnotxzZ0wvTCxQW0/rEporOP5KFT2hGm0IYSlR9WEXmp7cG725
SUvrjqjyIe/J/Pv9N9I427rT2sv3GxTE0yKsH4ay4No4riiMdURwmbA5WrroZT8h4orbUm9FWu8z
jacAAbRV20OtDt3RN13s721rJK5MmFgdmcVwP+HQd9adcgy5bwPCco6dIFukJRn0BEEp8zZ7UKGY
rAfGxf2mBlJMMnZj6xo5DKoHGDEXDsCat70+K0rvEk32Qy7L/tIbqmd0Zk8l9f48dWOuuXJnAcNj
OEc1AYC7iW425sIuwl3DKhm85koj5QaVHlYORV3tyb9wRHzFsX2hp/FLa6EOmw/bJkd4HWwIptCk
lEWcYYNY0n0zOGSoo0vl0KA3dzs6Nlos9tFQSRo4ZZkffKtVaVnkjBWdJeIi0ANAR1ZymtIfVDWi
Wk35jAYprE+nfBw0+60uYG6QUjnNjXvvjfZarTX1+EYOf//9SJ6Ctwj/c9JBtnP+/IWIBOw7e+Fz
Muc1UjhgdDwg+7ILnsBfPyj/tajABULii6u6QbPX3neUbQD/e2VpsBqlGyOcg/LMmD9Es3FfeNOx
VakLz4M/oYBmPbSgoO+OFN8i59BYYOp9BDxKF4JtQ/ounHqO/RGSYLrU0bGhdhAlrXpxNROTvqhS
qkrofXhNWbvxSE6jW1e2vFNX0lmVVBYJSeNsrlRN2RXSDEioJFyrs4MUwbFTJDrspsSOtqm7LlG1
4DYV3FOkhDuKYJPa1byWY1helgQzhlA+OV705hDXXeLOXLpuvc4JkhlJ++prQUZw0rzoYBNFVB4X
wsCWzsFinNhxBF1BhWFjGnwHLfYfoLS8ZA0qSMlkrN7vbeg65v24csx+pU6voR32GY61ZyHdq5f9
saBi3safdWQa83DjOvNmFtmL5YfMvjkAUhtaqF4kYdZ51rmLSpDjdBoCCmnto10svvXAjwFGbcYZ
gYK4tXZTTZmXYPweGB7sYk9DIjuqqBsryhOi/D9k334r2MN9n+wB2m7wpYgAYZGq7oBCCxgWylHb
QXpjxt8R2dm1nCONLY/qVHT1hhhCcK8S5YZG1LXsdzkafhej7l15Pu4lvMwmQJEB1HOkKneiz3UR
OAGHcLZsCEWV2D6/bfbKFjjY6RqhEhU9qEA+xqb24HbJXwZEKhsxDkrLHUJU2IaMnI5bbkPHWVKp
YRW6+l8R4crM8NA5Snd+gGaF7rwkYrpNtebFjyfC+voroBSichT4KUdKhPr7FsQQ8IC/1ApJkuZe
6O0hza2TyCFQluMVefyD3iDtbxJ5AViZaNnehhzomtEmTAIuI+5ad8xHk1MlVSKvElVdKNEIKhw5
i2a9Wg9kzQQlvUOgr5cke2+sOv85ShgDBsyqClkpKtcttfe7aLcbG3db4j+r5arDVaFg5n7wnI3D
+hyL/P28BAZ7GOb41DXk3GyE8HE+8hoOd8XKcsB9zfgXbR4jhtxu1BfGZfDW9JTkCoPrWAFpvVKB
z9Be0dQYohVfDpN/OQ062TfjSe/waFJoMYLl37DD3Ky/yqJ5xVVwq9a2GZtXUSpvY9e5z3mdlNa1
ikBVWDK7DDEb4VseVc+jW65DGa1IUK2Vs8iVSrucLKJ8BF88Y0ayueac125HyBSOJN1bohLtZSix
j0AJmrVaxE5KiUVbHIOhuAJqsk8B318QGQd3JJwTIEaQ3Fw/IxeSaVDpBzUtTewtNKmvZCDWPaiA
Ae28WS+eTES4LIHsbkv4vfZXVAGAbATKNK2Wwh/fs5VhNq/DutmqOVOLe+RkT+3hoR+CS4e9WFgg
wft872DxYpC8ygt3mR1qCC47Nn/TaYr4dZHVw3akYlaYm7v3gbGStXIwjMp9Q9dkocXhi7ItJtjp
LDGW0LwWhj1vk1BeedSDjFkVbiJ2ROe/hZhuYCg2gRy5atv0GCUhoo/dtenIfW7DAZPh9QBxbNIy
NJERA2YV4I279nBPeSfizvnKBN7VwQ/1UexhC2wdQfJdlguHI1C9pzzfbhY3gguZ7jbYY0UEq3fU
UGOPJv5P1VF9CPaoPFwPTntnB9FV0VDfkjsuZ6izKKPpXkUyPYqO9kGxtkPramoowqu6IkvCOTIm
2JHv7HJ+zX3vJgrCbToFRypYXvSeuS1DTr+5fRSJR01cf6N2fD1x59CRHgYcQsKUHLC960PclTFB
AESFl1EYCC5wIPYUStoJSBuJbiFxxC9xkK08MXJwmgv1DHpUkSelEJSRoCzVr2vEIECEfKsRjI/z
am0ACR478Z3iCA9ZQ83BOfiZ9tohmIC8NVb4RMWBDQoSdy2qnKbtZlyZ+kPaB88JYJe+Tu7Rn99h
Lzaxa0GzodAYtQbGOb+Hh31tOHJbkBhS1rP009dMRM8yk1dlOe1iyCkDB6SKVdlKxiviVlrNNRlC
dCpKVkihspDdnmQ7GFRvASD32M0U/qrNdSrykupVztIqkRNRa1QdT2bQHY0RVAbG3IvJ8GKyIqCa
YVZe20oWu6RIUsObDou8ENHbQEELhDcXyOKjPl3t0dSC6EGmnhpbTgVVHL1FBGWAKtU/VS4kxHUf
o3E9Zwp+MV4N3aAu9CEweDdFTbMZdikHcuNrB2VG0R4gBlrLx7b2j2oWOqJtde+tA8qivE+kYCda
MNYA89w6kixI4Zi7fvB2GeIOdYtWHCp/EVY6p+S9svyl44OnIRCVivCqSfW3mMkqQmdtGuSOUXvI
XPFQhOFzTOAwsJwepyncQfbbCDm82blzqxs95bfHferWe4GptTh/IvoVZGLfIARkWsB0sO2jNG8h
pMtlmPrbhAIDpMr8GxULDVsT3n6+CzFfgdUc1Okgc6rKWwbvf0dg88F2wvW/mmnInI4T8y4qPazz
vIVqjbrGdPmvME7NBMLMfFdNJXnVHyH5/3/+47/+5/++jf8n+FkcCzZJkf8j76A9RHnb/Pc/Df2f
/8AtVC9vf/z3PxHjt4Rn6J5tO0JybuiS99++30Z5oD79L4BecPDmpDyFLtjj3j91SXkfyWFhhRn7
EcmGiFBYg6hS7R8+b1t99R9NS92VHlhC3XTAu7veWdO9VjbplEPFa/p6pVMk68p0o+h6CpJ49XlT
4u9tGVAlXanrnmG7whN/tqXXyN2YA2Vkrb4cL6cIcZECCHlIzAnkcoJO0F4XsDCFPf1VivkNqk5O
CDXPD6ZOijELE+uqlUZ0EzXUpw+LoNwGk4kACzWtHjTHGTZ6TAQ26Wdt5XeW4PTqXrhdw6SHE33Z
UELpXkPf5OCSFr+PZwM3p4Tnmxto+TTqPlJWxgBmEn8moijjF/13zoZaGqYtDUs3PcOwDNsy/uw+
wTiXVNHYnGKAP2lIvqcLF1ZE7TC9PBGGdL5YVufD/as9x7KZYlfXjbPh9vwSKg8lQQA7JXuX2hSj
hEQTFTdfTKv9Ub9sKbFLJsBg+2z1yrh0Ij2J/Buri8rskupNhHnm0POu6hCxo5zlBQ8c1Vzww1b7
bEahfZuPKG3jsfQLZiAi3x32x5AyQasqCr1lo+n+Bjlpb+uZqX0yNSX8A0UQmQQX5dqhDLPDLKV5
59R9fu0HBGPKLP0LoaT5SJFMcyMMMGEiiMCz1bZfPgaOZT21craBH5YDiZyuktecgOPd52NxPhSW
NKRjuEyybkjLMM+GokpRng31oDrmYiAR09xqcXZjZOIRabgvhv1vTdnAWQ3TYkO5tqmfb1yzMytJ
PM0+cK4gm12684sdzPF9k2YIFHT4RZ93zfpgltmyBDVZwK5jn63eKc0NQKSZcwNtVLygnqKjPD3F
j/9pK8I0Lde2sYnYI3G2Zu1RZnGZeOXJ7sPnwOGQDMXy8yaURfvd4kmDJqRp6JLxY+TOOoK+Zmd4
FJY6BSK2XqFiUE41oph1GWuwVHJnfgsqyssZsqP8t9kOl583/8E4gh5mAHUQ25Z1viuHuG9AS7Mr
G8dNDtMckCA0enfzeSvvX/NnL4GZmbjepsWKNCxljH47Uuw4Sut0cOpTXct1LizkHKRx2w71nZKe
BIywFSX5ZV1hiOallJA0KupHz7Pzxbox3A/G27AZaFt3JKvnbLwNkML2gIjHzVT33IXbyfUpnWB7
DTJIaQbYL52NASWiMd+gzz5MkLbNAHtVRVcxV3rKsxHUImdWogkFkKCWaQVoWM9fZg9yuFf51IX4
YvDMDx7ZdPgPi21hqM9WoXTqrrKHtjwN2CYp1hqxv2RXx/Uy4yI1epSG9Cg7QX3PCHkNZ1x93v5H
K9QyhadbBgcmC+Vs7rzMqrOcOt8tMh+X5Swj6pONa302oXr1L7AQyAESPMgjffF5y8ZHPbeEMiw6
R7Vz3rQW2C6lhYfy1Oh1c91YCVyAygj2E5GijeYiZJGZwAlNYXZwG6D71ZozLbs6F4tKB0PzxeN8
sHYYAIOjhSfCBVfv/7aKRy7PJrT58qSHYbL3E4tU1UQGvGChbBNTZ3UEpnNdJZl1l9nSX3RmY2wi
J0An19LnXZmjux/woLvGnkz0j2scd0RIdi4nzPTFsjm3yNh+gZKE9CzbFsIUZw/ry0oSGc66G5Gm
5QP39XzdzETu2QAVXDhK3X7R4N/XyR8NWsqt/G10BiqD9gEYhlPgusZq0EqkKrIcOE7uQ7uCzx+Q
For1754dbz+fmLN5cYWte54nQf5K27E4FP5suRfjaKJ4pGGeoQk6FSChYXyAZ4XUQ/bTFMNj03ju
F939e6MG1gND4lkwk6R31mjS21xs8apPvl4/u6GLME3fEMGa74ceI5pPaGM5m887qrbab2aUjv7Z
5tmcFqVl6kDrghNqyaBhQDBTSGYOLxG5sb44l84Ohl9NKQ8RXpDh2d6ZnUzyJIiiwgtOHWqCd1NU
5wewh90XO/zDVixkmoThWJ53bo2HgdR3RcjnZMx9hk6xpi85Bocv+nK2Mn/1xTPwOl1AX7Z7ZsEi
O+5sOLk+YTYb4oU7bdEfWJkzmDczeCOtBNrVX9djfPrPp8twlI9C21xnztrVWgoD6mXoH8PGI8bS
1WLjl4hfznr+lTevvup8ZRieYVmWjjMk5NkZgbZPm6dV4R8nFSqFUvncVjBgO8etv9hsH7XEaSBx
iHR1ezrrFFHTGqGu3j9qHikKm8jAom6SJ5jF7Rc77KPFYTFptkT6i1KAZy21oeZbZlFq6BpGLslK
MCmQyL4aubN70PvicKTlYTdcKf52xhjwN8hVF+6RgBzEK3MNzWXrJEguhOh4mzFR//98VTBHLr65
EDo+15/WivLgciykRjLKQN9KtWj4CGyGef7j84bOTgDVM04r28NxddDTFWpb/GaQbdOQ1I+ro1Mo
ZU2x7+zmvUxS7awa4+Hzpj5YFBwz3CJtnWHkcPyzqWgUbmHD9TsJfbzujXaXau0tWlf/+dqjGS6Q
+Mk0dn7LsHV9mPoASmwRKlL3aKHjMoW3tpN94SZ+YNyl0HWiwlwhcVnPtlMUZn1rlVV+0tzuWEXz
t5ysXZSiAhxEUl/G+nQ/E1L/whp+YKdo1cLk0qbJ7ebPUXQj/IrIbvMTHwAHHaLeRPwaSvxwSRRE
lSmDKmtTH7DzvujvB5uAlrkFEAygWIx+tlQ6jqq+abP85GukmNOhq8E0OR2Ce6lA1LPQF1YfdV9s
hHP3Ti1QXAZ1eurwZ+3zczut6jSWpDhOWiqoeY1YQdAC5YKfFtmgZXyQdpm8MezoGp8Brm7xPaXI
6+cr11BL88xy8hDASw3dtl3dOptqRCCQKhqd7MSN3rnCWQIJZOXptihTnbwOFYaIxSCkhXu6HMkT
XYwxurY1eNMvnuTD2eemKW1WtsGA/Dn7vS+S3gtEcorCy54wkkrXUrn0IiZXQdHFL0dfdey84xZD
j4l1TFs/jw641eiIKG3T09Aa66KJ911HPNzT7ygODEJE1SNVnNmkhPvu3Hi2gPDq7wQc+c9n4KO1
BxPJNHFSDMc932u1bbWRb5VI0hbTsyvQWS4bmOK1mx6qJLgRebr+vMEP7KL8vUHrz4HW9TrI0ItO
TmmhEvaNCWckvg0IFDeZ2H3e1keGxHJNV50uDPS5C5B3pUiapkhOUFe3wzy8mETQYV4erFHcmVl9
ShpEzT9v86OFhJvDeHJFsZnhP/uHKmMi3dyPT02RHbKEi+FcW29lr/1Iqv6q6fRrJVPpkI/6vN0P
x9X1HHWwETU5NyKysoY+9OLkFA7jtR4EAKz6/VQa+3AG0vS/aMsTBv6pbuM8npnKKojj3u4YV82h
nEfdhQfSsz6AFrSHfbH9vDG1IP62UzzlhmAgiKSd7cwxnIqpLTpqrViJuO+Tob4iCaA/ft7KR9NG
MFo3BUXbPe98P9rmAI+toEtVg5ShlU/PZV1c+QDdgFksA2QwMpi43MWbL8byPOD/bod/b1lN7G+O
AqhWgyhpTv+KyVrYtbnvIcSDdJS7juLVDfKpCHe8GRR3gtpUrP4X/WZQ6TJ+q/s3h9IZfF1vzeRU
DHA1CAyZQPdmQDvRZE9brzIzQELd9ISRkM9uXDZfhC4/ml0p2aGSuxwxuLPZtRE0AhqhYXeTijBC
b5TbyQNG9XkvP9ocUkWkSa1g4s+9vqoRaAm43I7DJt9nJWAI+NUOadLWrb7Yhx84Y1I6HhE0xsr8
23U4An0SplGNcEOqo4tMPouaIAEc6fILr+HDPrlsdUfnAOECd7ZupqyLyNNmp6EpulvXLCIqL4rh
ydBNDanSLyMMH5wUKlLpIO1sSqKIZxcCpLjyVk7IG0NOrXfIFJEQNMg2ei6sANGiFuYYvv/F8XQe
u/y1O8hKmYhKefhHZw5CgDxVkkR5drKAOPQSoVlASTmMSzeNKFcEHqhGQ51b6/X7mTmnu9lpryOk
YD5fQR+tU9uRJiV1uJDb7pmPXdpOmmcUlz/pVM1ujfA6m4Mv+vrRhKrgFuk3kn/WuQmamq6rhEFB
gtIE8EEiyAP8A009rh8K0/4i1/dVY+r936xO7811TdXk9BSX0UNewJaPAa/J1qPYY/P8+dh9dAxz
XeXWpUtXx8D+2ZYzmhQzqZP0lJgVRXUaV8k9ueku08H+O1ZUXsaW7bzGxpBsP2/5g83IZY+zA9tG
8us8wpEPme+GkVWciOBeFRRUpvbyVR6Pj583cx7XVqvU4WbENRYcBw7H2ergruoF4Mvz0wDS8sIc
AE97o5tfy6KACdSI4AauN/IMdpVdJY1uAsSJjBUATDhh2TigRTIhwJbq5qUW4G7aPjVvpBVOaMLU
8xdO0Qcr2eG2qPawxx343CmqY0223TDnJ4msyoWblIfIjV4+H5APbIXDtV4nf+Ppnji/kerOIFIv
DItT51TArCgBLIzbzpbZRaLHRwRgVp+3Z3zcIMJvLjF6xz5PJ5dZX8vESouTyRmP/HEMp823QfAm
8bQObSi3FIej9DMVGxtNwmooRiqfpKD+ETKkCEU3OVQmnQBcWRMobKjqKGWF8RfH0EdP6el4hYYg
SvS3BHsrRhAhY1ec4pQyImRR88u+AiKYO3mJ1kUFuRIX6Itz4qM98Fuj3plDOtUF2ndxxVzkJfwu
MYNZM5NNAIb+80n4sHeGVDk1lhcBjj+3eSFizZ98UZzmtMZOz6T0E6F4GWlvISHTNi+6FQFs/bzV
D7vHzsbjNTmVzh2Ytq6muEo8Zn4K9YckdrrbwRrKveaG2fXnTX20c7hpYVBcj4TIua9Sm1mjOyVN
ecPwE6r8sqm/MpUfjCFXYRK5hsudzJXq/d/Mcp2nWjJUbnbyzWb5/0g7s93GlWXbfhEB9s2relm2
JdvlpuqFqG4x2bfJ7uvvYN2HW6YECbUvNnD2WedgOcVkMjMyYsaY5M33kflfGLm/acdT3NP1x7kU
eZLLoRCnkTcyuDt8HswUuVZbvZ89eV77HMcTej/9lgHmoqeNwu6BfMUKDOVdZKQ3vtfpdJnF9K7D
sA5xC+XAecI0EdjHtpVSPmF6Qw+j14iPsgA4VUrgbpXt1DdOu0vTCs7GUm0HLBab9ecnRfQUxMDn
qie3fbWr6sGnF4tud5zf3aH8fX1aLyxI1zUQdricBeggZhGL4tSGEgA5eOocDXQFaRx4MgruT9eH
uXCoegRj6CxMspmqOhtGJ9ke56IsnlyT1l9KkzjfT82wQXiHyw/tVNeHu/DGiMGYOlIjBinA6an/
WpiRVUZq5Usq5ZOVoQMYICQp7C+nNqLrI116MAoFZIUMVCvq/HKpDI1TBFEvWBvVqz7iEYuI8x3v
uWc/RoQJOlOk8laZ9+KgXGct1dBJysyDW9MlD10munhKRW4dRy+DaJE/krRqV3qQFI8q5c8NBbzs
xrReWCxkGrl7udp0cZ8fxmVcCs2gW+BJNaoCHge+zfQo9ltd0J58fV4v7F4eFSqcTThDMCyevcGh
x9lTxc37yY9ydRNWZXSCvefd2FQurRNa1am7OBR+uQZ9Xicu2p4Bizm4Tk30ECJuZbbBhg3uHe7I
7//DE1kkeKiHwBebR12arZajauTiqYLsBEOtN59aM+i/XB/l0jZJGZdjjb1qiiVnFy1v1CCX9ayN
yOrxsy18BexpTlIl8zwoNjhjWUaxioVT4A4HP88LK3l//TdcmlULTo47lem4x84+9qrtRdZow5Th
D5/TAkqNGB8D4Jl2pO+uD3VpmTCdjo4A0FbPLjq9BrlTSzyy/LLEayDsoMMUiX7j1L74QARqU1GQ
eZ1vyELp3VL6bfhUSBd6uW8t1YBmexOIBF02Nx7p4mDTzQpRJf+ZZ/aLRko0g2oIyR82pm942aHP
PdQLDSYsEeDn6zN4a7hpr/lrq+yTrqMTyAifShm8VnZzJ9x0Txf5e+DaH9eHuviyJpkd9TkVTf3s
ayutys8j3QxJxNlHlSO7TOkIuD7GpS2KP01oRbXsvC4SKDlMz7yNnvREp03eoRXDPOHXdWuci9+Z
Td3HZpfiEjUPCqhPw4AGfPpEp9G934stOMGNUclTqDh7H//NslKObkxrnBis/64/5KVChId6AdEe
N28kuLMvDJFm21q2GjzhVRdgip0GewW1+7bEQ/RBQFBcE5vQasr/d+E1Pb65CsD8xIUpdf2XTLvJ
LDQic+xonjUlj9x5kGmpIfYPExivD2ogaNhdjMlbVAOXdwy6ysIiOI5J96VQzH++s1HXm0Qc6I8J
lOZ7TGs2rSILEshGmN/5NgISW/NfdNmteyX4Uinerczn9B18ftLPA06L+6/vJAEI0LVSxE9y7Pwv
bTJ6yyZpAZ4YeqmsClXoCzqM9Gf8TMYbp9T5dzMNbZNRYpdz+V8+D+0qgOi1mpxrj89KUHTrgDbA
6+/x/LPRVfR2hNakAafr9uchBFhPPcqoc1CwKte1H2Iwr8NeZKV1q+tDnW84DIVIhHPG8ExnnuUo
ywpPOkxlnsxO8Y5TwmyZZvQpFgPWfAkG4k/Xx7tQOmRACkYoCilanoUSiRMHdauRkq/JBwJrNf9T
VShrwNTuBmoASlHsNRM3D8xBNnpf7IIeuzn8zK//jEszbKJPIKohKD07Q2xcX3sFQf4TaNM710oe
6yT6orpy8z8MY6pTjMGtXZ3fkpqxphbaOzHS4wQkZj0VqopvJBbeboyjX/geiDNUNj9imbOCbCqF
1N28Sp6cyneP0OthLFQxL7Nn8/vJ25+IIRPO0rDCfUdd+M2pqE2Q1Md1F+OfZasK+8PGJ2nto3Oj
FbWrfdwQHciWOKOqe9Uom1Xejs0qyR3k0CVtNmvTKRNa5Z3mt2g749ADXVv2XHMPTmfa9cQYy3/W
dRfSmJx46bYNVCrFsky5OnVWCIbAp41STeSL7Zf1EuE8+JOup+1ngHq5xLmgvIszu13IQW3BJAPy
bUu8J4KmAxXsddW2tAJ7bzWKj5tp7Wyp0DR3TWi7N64VF1YLEjV0CySlyH3Nk5C4INCFjzjsqQjg
OWQxv3NsdHcDtab89++RRUk1Bc0mO/hcuOwWgN4R/VMeC+13qPA7u/SYrXbLhfpGCDw/LdAB6WzY
VM4n3TfNFJ93GT0dYlOVXXeqW4hjow4DuexB+Q10ALfbobI9THeV+1FT3X/8+qaRKTYank1FZVJQ
fx65CsxWyhZcN9a5izjFvnDYTdZH1z+K+dbGKEQERPcUcLmczeNE9lXsVtuwOxmB8duG5Fy7SQNq
tbIWYW79a+T2ZzSmglSIN10Gnc/PNLDNUBEOulPokC7r2rukUNIlqcU70RQ3jtv5evwzFrILPBeQ
MNKj/XmsNHfSbojt9lQLtTvorcyWlbQNCFt9fmM9Tn/q74OWoRyyVQj9UGlyrZ7FNkWbaIERjMFp
FO5HQauWh47Ld/V9n/frRtzqRjg7HqbxSD94iDJYlWeFjLEZLYwPNP8IfXp8sSpnZbRfS9uMjnlR
dtvKjpJVnWgAAioPw6DJxqRQ0O/WtX1TYHLp2V2+RMReZFwRYn2e5iQ3I5GgAIQmItb6mGuYU/l3
MLSXICt3leY8eJhC0g4rlwk2Z9o4LhpPHEtvcqgAuEWL2P+wptEiUGL2iAoobM/evN0L36y60D+i
B55YTLA4MSuobnw58xCHl0AOhQGwHrV49Fk21o5hQUeW7hzT0XnVXLlXI/NG8uLCx8ntjew+YQAq
t/ncRgC14Idw80iskdZh47+U3im3jzbWkD9f3wfO4vM/j/PXWNPj/hUspkoRmDQmNid43D80Nd7H
TpguQN/cC3AYi3BE+a24+DxUv7TKRo8OauD6T7g4odMupOOzSg5sttU6EYA1M9Prkxkkux76XEL1
5voQ2oUZ5Ywizcb70uh8mW2qXhDRHAHo75QXRYAhIBAzPcSVvVqVotrphvZAcmEzBC6NzfZdWWdb
kNk0S9L1QzxGhxHC5FrG/75/eJNSidoddTh9ntG0FUN6buLbwEXDfFvR7Ln0FYs2V0eUa9eDYeNn
Y3wjZXvhjRMEGVM/E/pygpjZAjaC2vLpolaOdYMjhsRmeSHpjlkWNFt8hBJepuNm7aZJk+beHc1w
VVT8nKKFFHT9rZzv1PwQE40EexkK1bl4QDOB1fZN7x9DqT56lXKH/GzXG+GNutzFYVzml1w8q2ve
VOVotVokKcMAA0uD6BU8zlCV79ef5eySbSIQtf8aRf/8HRGuYWegY6oHfflR6OlXJVTePY005xCv
R2ns6SA7WJ37btORfn3s8w+IoblgemTFp8z17APqbH+w67r2j6UFibC0XL7h7pZs+fwLmgZxCNVx
/qVdZra5GixO6ebQ9hOuuAtVwzl34hOgFHhrkYPdWBqXRuPGRZ2GpkGbAtTn2eSOMyiK3jFaKe71
sr53aa8gKCfqdm9cui4tD4+iEFJ91zi/njvSxZkOJg0EMcg/QyLXUld/qIWzv/6Wzh6Js4l6Aqh2
PjzueLO31Dq5QGnY6idoE5MniiR0L1toKYR4lFRfro9GboUp+hycILfkMNS5X6H1VWcvbEDeqSFE
IFiYfKyNGJIZN4d0MUL6WGh5TBqib++6QT0EwfArFEUC4hEjg1RpfqdR/b2Imp6WqOwjKvwvNhVt
r7babdt173FgPVRxvQq5Bi0SDRYILXCJ9DZgTf+QU2zdWwrUlbTrv2osf8KDZVUX1OQxhQLH0h+0
WMUUpI6esY/F7kiAbzVeRNTi0CKsPe7bm7oXNO2rP1utBtfPP/R+d2yb8M0I7PfAh8lElnXpdJKm
u8H67dgAOvLy2GrWR6XADfP097HNdzJTdolbP1NX3eJrs1Y6p1hIFwALQRGmwcW9CgB60bupu6xh
3bd6t7fq5JUsLkw6D/P2+LnVRvIZyj1R3U7RgsdobJ8njI0XhD+qFOoIDBe8O7O3sdU3w4Q476N+
V8WZuUoKOA6+BxxLf52Gx3VlU5jGS91glGvhLSlwlwN7d9+aKMxdQJkAKYpVUib4OaJ8WJqefegc
a5tY8TrynG9gqE8TT2MI7ZVZRo/DWH3LRmefVtpuHKqjUQlMD8tdGyQHphO4XlRpdB326w6XEGxT
7IWqWP+5VnrX5NV3qVi0BtZH1xBcYK0XfE3DlSHkA9yyOxez2GoALVFG5VLxq2BP7mXf6KOx0LGV
duLyeXo2PWj2XgSG3ss3zYSKz5s1TtsCUj0chcqE8JdhfkYHeD/Amox2qgIiv5Xx3laCd0w6n9JG
/mjDRlvQaI4lTlkM0aIwB2VtqbB3R20CH1R8KwamF+uuytwtFme4AVec334CLxyiv5yIBeEdkTow
hFr5KMKkhhdmgdvxFf9r2sG8casEqV8+6CfTb9XfyTAq2CynhgHLtQxXEQWIVdWPY02zvBLus6HG
A6UdzHZRu7HkXluH6r3uuGLVZB2liulvlujn8QpwRgrz1bcx9NzHcPAFxhIWyJ/YauqFQLcAcyjV
74OwhTA9lEn9gPLIfYZenq6xEO9p9jPUL4YVGRuFLpfMA/NkjodadG927OwnsE47qFtkANtAjG+W
XWAjkRwbjTZkXQB4FVu9gCxTaYc+dDYRZ1xYdUc/LLZ51N8Vk6er7wUfeq8saQVdTYtB1PapKvV7
x6h/l0H/IBr3GBrNa586x5CDDB7sw+S9Eg/lHULqn9O7baS2CgjTWr1+y7L2u8jjE+W9belhvlQ7
46/Je31wccdM8XpaRuW0hwRmvijLsMBpGq4+XTZbja7caLBpQAVU2Zg6mr70JE0FuF9PqGtW3Hdt
G5yVJ74HPShj1fsd83DYwAX7wmpPYQeJsne9+7HQ7lxNWUea9i1Tx7fBl3xUYOIsnD/DUD+g7ISC
AmE/M0+dUFeNo34RhrZtgNlYg3EczPi1ybVHT8Ysa2AXau1kEA+Hr1o5JosqKB6kLt7sxH3sAjXj
F6T3pqM/uJb7n+sBNLfine5gZ9o3+p3pRB++GO/xb/o5NANi01qsyUifUC8nfIqTk6c9dZGcdDSS
vo3DohO6S/qw79O0wKieHxiUAFPk5INo7LpE3WH68q2LrM2Y52sjJXOvOFCSm0G1v3hSfNCLuenK
9gcIGJUEmr10PBqkSvubBcjDESkOrWX3KpBBxYO7nxbE5IbUFdVPMmA4nNVfhKY9qbHE3kXbRxD5
q9j+r3a6x8T33gI9eJTMRQrwMsjS5yLtARZjerrELDrFyhBDq8R96IHu+ALiAoSNveO3hzTU//w7
suj2wrC/0ICw42R8Bj8RLslGHX3D2cP3bJZVa+5wQsA4VIAyNNFArll4a8NMKAsrh8Qcj6YitkFB
70IqnyQZGNX2YTUnARtV8O4SYk3TVnUOcMth3AO+ShYGHwhiwo9WAYtgR3zmbSZBBMLnlrWJR1tj
QQDjpreET4Mvuko6woBZYhmxcyOUuRBfIAab2r24ulMjm537TZOHrhlV7jGzm4MRZ98cRa7V7Fav
y8Vh0IRRirPokJoHgZogG5HVrnPk9l8aMO0W8S3WxVkEM7EC/t8Qc8ETHl7CxMjdObomdq5KcS9s
dW9mLkSQ8saFzZgCvFn0MmkVqNyrKILOctB5XPlRm0sWCkv+V5mk9iZTIix8CtNetn0md/RhhTvs
/3CLU7N2n4Rxv7diK/4a56W61ZoMrLesOJDxR8ORWAbjL93w85fEr+NfKYmowxDZ2U61ydmIABNx
PFxwogFNfihoEV31ZRvuMAyNT4FfW8tKi4Ha2oPcFmBUb1xR5hWbqU2H+J1ojYwcrUrTy/3rEq6N
sZt69FKfVAD5wlwk1hv+puhqAHU6AOTXN4LD+eROw5E+pRZF7o/S4+fhGr+VUYTrIbfhYFWJdyf9
fn2AKbb89PZmA0yx6V/PY8VJlmsZA7Rdki0KJ/svAHUDmIlvEPrua9XH0fb6kGfh7jQkiu0pb6JT
qpmFu1KGmKUqDBlAZFi5Njg9vGGrG5q/swebPgH652i3pYJ4pnd3wQCGoG/GY5aaE8Y/w7QT4fJi
9BpUawaJC9Ntyn9/NJ5skmmT3EJAMLtamoMucbcZ7dOASA5WT/WsZuL39ek7+7bhqTAGz0X8gph4
vkvZ+aBmcW6d0A5/sZSHInG+NNbBLG6s9D8/drY0/h7ozz36r6URtJYrnDKzThlk3FiCbOREi3+n
RbXBz2Tjm+PCV/D3BTuMSfqiLLzX2Hpr2WEQlfUKQBFmO3+tB05qjKXqOFveFPCdrSXesoXClvuu
YU1v/PPyNRRMfqkr2jjLgWXjnPPiG90Zl9YR/XkUMkjw0Tgxm25QwmPfIPaZdutmwa2MNCVhh3Fj
G9UuPQkZd26dKB+5t8/Gsb2wh/bkByfH6MbH1umtQ17gpLrE9nBTqBDhMt8HwBqa8bOufDOtjpKR
N2k4IIvdeaNBDOFm2ev1xXaeyJ5WG+3xUw4bmd38ZxVJnI++w2oj0aZQ0pLUV7yY2nQnwDlke151
pr1lmLaaUifR+u+JN5cC59QZjcCVdPpss0i1RAtJCgWnwrVPIWoEA4PdZW6Cp5fjug/1t+sPPO3f
nxY9VRaV1mhOMpbU2Wvw21LDzMlQjtrYGDvu5cFWFG67a+PkFvrmz1lxZSxnJkvOzZSDUo2CE3TL
5jgEYXNnYYW3USuz+IYSqsK+0y6WnvDktsMvdevoCm2pg9L/cKmnrWw3l5sq1mqA1rBA/78mwpnl
dZzQKTExYuInKwzCOYDberr7H8aAnkSFi0SvfhYJRSqtgq2jHB0Hk9DKTr7VeHnf7n3Spo9nPtOT
HhsJGz1QnDyftwm0JhiMKKk4FWjzoPsmS8OJ3tPK/4UVJqbjulUAiwe0G7etuYyjscAI0cTgLUcA
D8p6shXurJVR282iAiqyDFvdOaD6Lzd5pd6Y+Qs7Dup4iiJoCNHOztNPQyBctSyEOIWl+CjQ8mtR
cx8VJlYf8ACy7sbOc2Hj+Xu4ebemUVCBxiNNnJLQggvcWsFyDKV242S8lMs2KbxNDb9QhNgwP7+C
qk+xX254qmjQqKnrTDP5qDAId45N243KnamaeAR+MlDG0HHI0Lsbsc6lJ0UdQs12at4/a2+Penc0
ypyq03TDDKHh385gX3pMgg6AXTwjB8Y8hZ2WQVfrVuAc8RLGab506WwB1vs0ylCu/BxTKQms5yGS
rbNJkvjVGGySDX1/K3C8sIgmPgaADKIf9BSz6e6cXm1G31aOFC42ua7d2S3JoLhSVzZ0Qxx2mxuX
p0sHGIUblC5UdPki5vphlGleOlaDduxTKhRWdm+SkSKVEX9TDfFOceUXtno7Z3Q2Fq0pahHvSRfd
q9JfTffl6xvLhTftcVhP7UjU52mc+7zYtFhmrcgScUI4LhfaaHdwrp0bS/r8qAAUCYxpKsxzNs53
r7ALErMYEeT5nfkS5cG2FdoT1YUbAciFYZAaUWGkfMvP9WbPEoBaJRFmh6ch1lSIV6Lfg8w37/zR
dn/fmLYpPv28T5LAJwf9Z/UC/JqN1cnY9+OstI59Y6SrJDXqpYLLJEACOdJdCGY5RKNDKk3H00iN
C+97q9b9AdAojF4bn5q2prwM4AF8sPS0b0RsLpY/aufvNJVCR0yUQ0Wi+R2ZmLWOEG/WZQ8AfCzL
AmPbYXysPTilfeYmW5pZipUbh+kuDLnqY+Wo3ctEJdHrTrpqmrioGNfjxg5BbgWBPf4X50m0TMIw
ejT0IvyiFV4ItDUq99dnaZqET5PE/cWiesNBQmcdX/vnxYU6GiqsYwynEhfCMfVf8lYu8zB/0shv
Np57As760vnyRmRytqanYWnfpQxI4w0B0edhC1kVyLC0kaQyvbTtY06H8vUHu3S3/XuE6Rf8FfCj
RFBk1enjSZYaJmLKg4FRjAKv2gBKWo35j/AW2u1sbU/PpKP+YB61qf3584jABvWIctl4wgt94cfh
QmuNjbx1FbxwY1KRIrGqkdE4xNefR2kq2jYspx9PQ0VqL04n/PXKUaGaVtrq+hReekmEy5SnJiyA
e3a3pTUPp3CGclJ30fjyhxhQy14f49JrctjbbChIQC/nwUw7WC1aNr8/AejdkYDdjIHcxlCfBWah
43Cs8xsih/OtndfkUpR1Kciz4831f76epjoG9v3JNcr/kqzBWcPL01WVePpBxgmGUqbeHKMuAHeK
8wkm47hmtyopUYws821ThO5hFPF4oyXgwmRbJLnIJHBHYTam1fXXevWI/pW66Xry0bH2kPsyPuG8
kd+Y7vOTlJ5WSrVTPZV08fy7yySDe0qqHYWPhk0mXfYwDBKH6sl/LdzKsstv6KLOnwtpKecKRxdN
TYB4Pj9XqhBelGWHF1NhYI5IQ8Wm7/Mb+t/zXWzSr1LOp99nItXOtpPIycOoUwsMUQIRLRQsvu0H
j2+9DotvI6JvIOz/HO67Kj1ZVIqn4jtzOrtSjE6omQKj6VNIs/vCGrye7K+BC173cf0LOXtlyDTY
KxHmslGfwzmaKk2yAMuLkx8BMVbcVd5op0iaW9FEXztMu28skfO55PswuDcimuOyOtdpCLNvjboK
h5NMtW+qR1nRMlaaSUoiFSN6xKBJFhq5yW2lRj+uP+qlzYAxkVlzO2c3mH0DqWJ2A2uWT1OtMeOL
201l+mtOw5OqUkJTQXoPIrsRJ1zatpHrTUQZ2Atnwj1Tgo7PvG44aW33LkT0IEeMU6JCvaUTO9dq
sPP8PdL0+H994vboVlES9sPJckfQ8LhTP/V+me8abmz4/ejqdsTxexUBPZWYodGk4P9rlDf9AjY+
bqi2xSV1tmjrVh2oIA7DqYcPb6Xmw2BDWzDq4sat78KLpIWRKyM3JNsg5/L5ST2nLFocyMdT5A3Z
ojWs1wKrl1H1vw71hOxzyvtAS/sbR/6FNwkMAzEFaTSSO3NhTzqmWmcqpLPDSh/u0dCVT4HjiTs6
EM0bCdkLHwlfybRZsl7Jjs5WKqXGVmv9Yjh5Q2+TfHVO0jJfEHL/BGqztNz8SbGjJ9HW6+tfyPlu
CuHrr3Gn6OCvJVSpAmFDJYfTmLW/KniozbRY/3kMgyufjriU2w9f4ucx2qwA5ts4zilCsa5QA6ZB
hszN9UEurJBPyeXZIAF2T6xV1T4VrfkaOc8xHrquUI6ZS+N+v4nErXrYhbgJgSbxLPcoTqF57i9q
Cmx86N846dw8NmkEbaRzS8jQxWNX2U/Xn+5SppFmCnqPVDriVGMeZBSeMsRGZjlHhOmH1Ppi4q1i
02rgGPJomuAQW4Q+Xa492GWwjALrSwBl9/pvuPA10HlFjxd9vlPz7exMxC4sr4SLzqWrKAKL0f9Q
O3lfyVvU0QvjcEi4E1OSWT3rp1CbeKA2YjhHWBliVUssI2qg1zTGuN2/b18owWC20CSC6H8uXDTK
0IhdxPhHc5TuL53W+uemCg0oIMzoP8+ex52Iqz9NwURKs/Wp6TJIRNh3Jxma+OXW1dYP1G+u7G4F
2efrkg9Nm2jhzN5E8Pv8tTUUWVI8a/1T1WEYNyAYp3kyh8WIyfH1RzrfOxgJXRtCeJoLz2qbAwAs
p+g970RD766KwrWWv14f4XxXZASAlRNOwQWIOS2Vv3Ynt/VzYE+Odyq4XPv4No/YKBoByRGsPw3A
+Rs/U25sJBfn708czwwS0U7h019jpmFDxaQBRzuAfmuzb632faLsKOJWGfo8DvsDDDc4zpBgk8r8
PJCUflFlaRI+aVbt7MpBw7MXTc/OHGg4CXz6b0SGUdD1GT0j0dANTfIUahZ78bShzGKGojNlVoo2
eIqpTOGimMQ/HC6ytvu9wfDXI4ingvbHiBTzonHYQNVc07ACAPLNdHBgiDBzv3XR/XMCfE4aTD/K
hGdB3pGodPaegZaPakXz9BPmkYb3Fd07VpSNd8TCcfKSTCeDbl8rF6p/zz/Q8Lj28x8qdkgSazJe
UJq98X//v9aP/DocymX+kA+7siiWAivfceiXGTR2j78xdfJpeMtOf0/6QNX8RTtZmcPy5A/8qcOl
t5iG1L7/6BQ/PyPgSEo1dBdN+9r8vEA2iEIzrJxjTQfJKvdT3GbLbNiOWGNti9j0V1UUlKtxVIyH
LsXxQphRsaVFr34TtmKvagpM+xQ12aJQW3Pby+qtyGi+VnPlsRQhc+VujMB5d7CHFK55n9tVCzQf
AYVTu787p1rpTSFxT2r+qyzLvLPGOqNVLMZIE0j8jmJ6va+G4iXT2mitCBsj+Y7/UZM8Qu8YbiTX
32UKPXaVj225iMfBW3Dz20Wc/M9DUHzn+AOKGeH1V1GCXYZRnaybYnztq+D79ONkZz0Hmo/HR+M+
AOt/QXKEqahWt0shx52Rh3dmoH/NI/uhaQdYb1jrINdDX1rVubPAG9kjjA0saqpQQOuoie+p8+xz
pfmRVPUO6yR1UYlJFGonDXIA4kLHDV4a33wuscZaRLq38nFltFv53tvie1066C7aTZFWzyGE1WUn
26cxk8cuQ3LXeIOH32x8DAd5F0wq116PXq3Y/uZTeKhra2PVPk2o5p5K+goFOJaCLY5wxbEIvW2i
8g23mgfZ3XKWWmOhxqXre5Gr5g+ZekdyxEtD8V/MkbSODMsvfRh9SJXEktnk7wUqSYzT+xBJiH2A
thEtEC2tdbMbV0bfuFSMo+9hFDu/BKagZtEcfa5uMOy+CXXc0yi/ddpsE4cw9vuhRxWU0VTnky2k
oy1XHx2zjp/pHZDrKNZwFKz2mar5SyxH4+WQgGZ37YPQGn1pp/3CtIt9L4cPJyCw508vozB/I9H9
nf6RX50xPHS+sR1L89BW4qXI8oNd4XzmJdtMxO0y9zpnaZdCWch+qCbbnpemjXeZSJcpvaeVRpCm
OPe5hrS0NfdlEdyHjbmMvGqZdGKTF+mxKuIvxI8bXN/2rf4OznspM2Ot5NU+aKOVdCCTK84q1cV7
Eo2P3RivPa04qEV4iNX0EPgCKZm3LJRkXyJitAPuJ2jmovwHO85Ka960KlpPgylht6jALqmtsTZw
+oS8sQjxLLactZoEB2FOOU13HUt7H0TZ2uqURycGyxQaazMzCLyKn5GVfw3iZl3lYidEaoIJRuyX
Vk60qvT/xtBae1Crm9hcjb22BgJw78dYIDr2s1ZlOGejN1mMdnXQUh9nXftbbiqvkWEtDZfObt3O
0BNgLYv47NnS0XGKPC8x/a2fyy78CIM0pSNb05Y+XSJrl9R+yE/1xNiTTah+CY8mCVN+HZTkw45x
tDT9tz7JXyqWjezxa66NRWAeBbrT0nBXCIiXpRp0eI/7Cy/CexwHsnJsl24n8S50Vo0oBHrT4Vci
PjoklWOpPbu1fKMCyIBV/yOMqnox+HT/oard2yJQSJWWv+vEWea2tY+c+qVrxrsmcJcUU1e9IZao
gtcejmdmifOwUuJpYa9Eoh4lwt2BHUxN7VVUGj6lmvpOJfJsShqLmqxd+FWIsjBbxmmzm/w2TO2Q
R9G95pePUYBhtx9WW6+tiZfLfaXipUKyYUmjbcC2MC6NODlikbhxUej3vXjHaRNqv/4+aOmS9YqR
rnxTYzDgloIiNsfzbeUl1t7qh6WVQ/Fpo4fe/9kFKEW7AxYmS/rY1g1+jZXZHNrYXE8P6DW/YEWv
fBNBp4fqI2pQfHhMcsU6h4LG/pcFtOvW7ofd9cy39hJSfMQAHb8VZ7DuI+nu7CRc5Jr1rOPjHGOs
Lbr7uGf/cX9Wkbxz8J4vakTqfY/9q24vkgEFu6M1qMTTe1j325HFbsmPse74kJEUKm/Tn7Ew34Px
hB2TvYtd1gKz5HThl0TDNINElDq+Y5M8PSYoiWlXMCiA2Ph0A2YHJLmUol03arQrguzVkgau2clK
xQ3RkG9THivRkg2A6rs2G/BGxso7Un9w1922Y4ggu3MXBW56C5oNToSZCMZVjCZRBIOzuLP5ZTb2
m3a1y9B+SpBtJmNnzGdTJneRln7tK4l0tsKNr/1hcCjpifnip9avzO5XuYKIsrHTBx+HGJFHT66D
qXbkbcs2hcgCEYmvNSodvL2CZUGLYaqqD5OJYRgUC89q8Rgrnwrsi0ZkJ6k1ou4o3rLgpYgCgtHE
PygNdut+2m2C7jnVC9b7z9Isdz4HI5azD1rdu7SkIoBTpwqjj3f8wopyAy3Z+Gx54aJPmo8hLPCh
1YJ7v3aWA+oN/IWtpbSdNz3VDrJrFRwzkqVp5Y8UkD7ixqDeUGxTp96rqfueGy5BRLYh37x1aPQa
y2otmwbLvPY4fRICf0RzcndMWMB9lx7bPHwmxbo10dcbofFk0LgOaBmHn0H21LXw9wzTatOLR1X7
PvCdTMuyqqnQlhj6cmbrPLwVPgX5e5THd7aPz2LY7umW3hotVetxOICfWbSe9tFG3ibooykQGU6V
Rt8BeifdhCGhuq9JN9ma1Ws/DX+kirqNK2chtH5VDnQYJQn5wGI9IP0vevToYmGgnQr9apvbCopI
9a6NDRyZ06WFr+S0aEPW87SZdOz4bYk8mVbdhVk3zSIYsZNMy5N0s8fUlCsaqWjlFHS9O9lWKspz
RBCYySdcgteZByAlR1/ESp9+fW/G914mD0bBgR65Wxv6Bf8Osg+773/WWnH0GuXB1ZONrjQHinQr
IcRBIQvX8c6m34wF89rMh6OXtl/BCKIT9+DUFxvF1XYDSwgx/Zaq+F7x5DHq1R9V6zfrljWYYraa
lSZhTBUv4aFhihuKfcnk6833TPUPLjHZJkFnTafEu2/n/cEB+boy3fZuLMoH0i0bxSqwq+Yj0vgl
6QAkRNQPNSapii6g3PraCmffla+Gy7H2nAUaX21b9FQZ62y8G1wcPzWk7XmvfyuoG++b1t0CAxcL
3GuOjcF5hA9WYxT1TiT9HTCg/j5pjeLeyGNvEXGB6hh/rdMx0mBKavMcuXya/gv1/JOjJEvMIB99
PLRVTjxV+S00LK6iJnnNS+8DZcd7L+IvmVV+ZaMa62AdCuSXPTJWsxVfS6vYeD2HLMeVMjYvcUkO
25Yf+II9Q/N9M7g9jab/MBo65CxvYch8k3n1sfTbk6NmTIHFXjouEv49yC5r30lWwmnvp1irU3N0
fDYxUDHhcmMbp0FNftE4JFI9/j8kncdypEoQRb+ICLzZAk07dcu0/IaQmcGbwsPXv1PzVhqNpAaK
qjQ3b958SRFgWJwSDZSOm8g9DrjFwBk/V9bffjTpeYm/SsL3QpezN+glqBb6h1i9YLD1/DlLk5Np
cOuzu7JZddANLx2Le8LSw2KPqeY7NDUZftNtz2rMlMUh/fFm494pVSbmQjYs9Jb2E5xxnH25sfu7
qOqbUiEhYmKc+07JGILbU/Nasv3cUyj2UGKIq9F8pIrFRMTsCnhwLpnprJfZHRWVQGN7j7RHos94
rRuTboYUwwaafNVqRs06NWNLcbIif3FSpwzSQotMFyGBLN0vzA12GvUedQiuiGaSP62TGnVOD/ww
7PVMG1x/tPOWMQkEgpguiOpQOrwifsYZ+qqHogSsoi+0H18FWg8IUt6p3nwzY2M3MG++X/qdmztK
NJSWHaF7cVdNG7lyHXq0+bMzqlJhamqOq/6rqCJIsSPNkIVrbdI/VR8zc2J/raExvnt4sVRo/qiV
D6aFiCJ2SiNPEbQiVINx12lvdjswxNoMxwJ24fho9Wgc1iXzrNKL1ynHajVOziZepbMXmo1xEsdC
/UF29DM1kjPZ3xukyOc0niJFYVCwUhGdbByJmBYjJS4IpnQtyHXht5v3i2rDyVWZYhonfg9hekKo
T7fHLzcBWXMUVDCqqIuLvcNx6SGDwAiLsiU9bSqzc3PmVo1+VVi0QC3ESWNYDclRvkW50fTKmHwa
LnZN3keJGH6mHNEHTw+l28lTaC55GlqTuG7MeKuVZo8WbrTQ6K5uy7628yCx+lBNjcAt6n3jbfRH
MUkMNFWvM85vqd8cQmmGkYa2yvTqAjsVu33o9s1+wWfIFZWfLq9mafWLSPSTYwkrEMynLsdHuZaG
9gb4HLTer6GR8FBfawfvKD1Or9ahEcdhwdQXhXeGCJgvPKmQH64MGVc8Qk+7Pa+UF/02HYpAm9ZL
qtJZYrNaTFyPMrGwnPl4m5kcMHifRZG8rHiNrrce067s9lifZ5aeZ6/No+3NIcMnDkbRXBM1fqrw
eFZtJyFzHxi8LtLvRdjAgusBrv+LndH4lZT24ueFxRuomCXtxlf8od4TKLOeTOtgqvl6LbYsYexY
fBIbefHoTudcNfGK49Oqm5TAt1DoXWjm+s4j8CFy3BWNCfVuPuiM0k1hdVZ1H1WTHdB4dJJfnZ6c
GcM1FAY9OwzVzhErMbbIMPO3LJW9AS7BU/FvV8OJibLVvd8y80k60sRMrxs6ErP1WCbWUbqVkqOj
8SCT0+1Xo/2usyka+5UVIxhz69CcvX08O09dZ8FqXUKXHbfijN38uVPYy3SOqesQOhCWZm15SJvq
bdbwLrbHu1uvbaxFjUKzY1k+6ajLVkV/L2cKpqjWuEl9P6Y2XMJirzXWX85jYhcvebo+pQMhD/DE
pK1cqSFtfY0ZoU4KELkc+bh+o374CNeVqr52QPg1lO5lKp9UpkcBv95RkAz72D7yK6GlGG+Ma2SM
aI+tyfkTB+Bn+DJH58tT+0BQq96IamrYFQnN4V27RnisYz7Ody1TlTNXf+yGC7tUc7NrsehMDBan
LdWjZDK/i0oPtLg/TO6AQATdg/b2EStp6iuxOga0OIXltp4SnQmGKoamHO2IWVcnbVyOTIYH2U6O
RlY8qQJAQHuL4+kORct9LvqHequSgBFLajRVQ3oaKkE8TzLaK+lVwCJLkDeR6ygXafDo42stHfIT
B2f1OJhZ+jA74xEo+28Z504gx5Gl3nDTUmUMaOaPgzY2hrCA678VuRssy/okDRqdOW+LFTM8ipgG
m4EGBcPfNeoJQR63Ed7pgBpm2FYaYrqFHSFUcpIpwcKSs0xeXSE8mO8mZQaG6o8rk3KbtjtwWsKu
jfud/JCS7RXS5oYaVBF1lnidzPUz9xQaviGF9N7Bg4sCUkhirsUvLoAlzptIXpTpye2yz3RZPjth
W5z9guHZyWOJVc76NtLrBltl/nqZupPvmYO/tsW3Spvo7OQvCSXCiteMOQ0wzgHSRsdGNxAQTZmn
sJ63eTlotLohHOWzHRkmH615HTWqEcTlCORc7a0eDq62hYjRHc3ZJf3vLzmnXhTfrVaTdHqBvoxR
u4mHxs1PUyyenLX59lCl6YyL02whKtKXtUp2bZuepnH99hjZjmfEWfcJRzM5yHdYyZmw9quWK7sJ
AzZbX9JNaegsBbpRHDxn2m1ujRFc6AZlsKR8JZxn2oDG42Y2gbsVx+Uf5rfuCkL7bAZuJDr0ja6/
G1J3Z9pI2Y3psS1cmqbXF4vIPe1MhidNdPqhLE8YPCtgLI21L8zu6M6cLIcuhZR+Vpk9KYwqX73p
pC7aSboqFoCG16dsg7DGCZ/5kYa4s5pwAqfpA+OI9uA+zspojJvrbBe7wkhoeUvfY1qPHXN5kQ+q
ZuO9fKiimq9z4YY1jXf8qUvCnFAzGQFtqRuFmbE8MmAkUIsBBmMh+2yF+2Eu7Rq6I+x3rJuyKUGf
kbCMXjgPZJRlzoOIBy3Wu8Ab3ceN/s++hX/ZBM7gRL2thZOdHitj2UEiD+hX9U21YBpXHHR6817o
ql9m70lS7Y013RWJfcqcfboyYFSJT8Ow3MndM5jDA3Xy0ncz96+1ZnMQ9/Epm0jHzOR564tXyia3
TFGvjVm+rUb16Y3Jl5lYq48U1t+tHY91mdk0AVd/taH6KBhxG8kjoyGVZlQD7esKdrQctLu0tW/T
ON07Y33WRP80KOVF5yErczvYDGcDNjUvk5l/jvQeDMb4JL2ndFDsk3e79q6WO38btfpaeUoa5lle
BiC7D5yRq7nNX2vtHJmz9tqXxn7clo98rQ7rbFw7PmlO3LMQixeseWr57NW7xNCfwLEO6dYesmW8
KPP62WxVKA2UoPG2HpzXLV9/tZQuo5K5nAj1thcDnZZmXR6ICSq/dsgwpw1QsL3fquZoWuI+MQrW
wshBKiydIckModeWE721kTyik61ca7LfQmRPdtvqfoG+iW85PaeaT2UoFpNaVAIRQxDiuoiU4Eny
YzWJfd5Nh04x2Ife6BfwJQOvKe9WWrIV9o/gJ5rTkT603eMyZf1DRfjQbRUxjkYU2XdN0MyboO0V
IwOSdbJL53Ww1l0zD5+60j5kU/3eZ2vI2fvNN+NDlxMp5uI8evlDuWiXzVYf/w+RlK+2JdSeUqK8
qj9uI+oNTI3FRykt+gLj3qrWo9KRPcyiDlNRv6AYdm9503XWhpuXjB+1FR/odXkSVXxhYtTPyI51
pzwi5dun6Ir68K5fB1NhWPt6bJhiFqZWVvp5oxPmT8mlEv3VNdNPYPuwsdVDlc0XW13pwa9GXweK
6t1M89tE/x29afGVQv8a1+GNjfwOZcH2GYtWEmrNf8qJMzNaGzz1uP+2OicG3XGeZPBYUcqBRHfb
ZgC0zURHeSuvmUaHZ9GbBzeO99JG51r3d3Gn5xqDK4hhhUK0U6tqZCfe25Dp0RJTAzGGJ7Etu60c
oNisF7utDgYq7wwGNwDo9Q+PKSBK61mE7+qF0s+p38xTwgQS8EVUeVsXKq6a0/RtMAoU/0gHvGpX
+Aoto4BQ77siRqlIhE6f3KzcfGcg4J2Gp0ACJlBZYDpSM5r43XQ3azm2ovyrFSWMfJxIOttGOMT2
Xi1oOF+M+9QjY0N7z58a7VDSCNQ40yNduhX+JX4uPerM46AfGQV7MkV3YjDMDUJzHxiJ+qwm8fNa
ihdmvVHEGUzIE4V9duCEZI7LLJf8Vy+SBxsnNdomo3n4dQHuBOfu0q3eTRcL0hxKesvzbB8LvQjR
MI2SJD26jIIFDNiinCSUucTVrUnHc0tLcmmSuM3GbmnKCGOz73seVOl38qT1jbkjbT7QCOGhp9Rf
xqJ4ki+ml6DA0t1KWjD8lUQycR189ajv17VHY46w2OpfkHc5m1WVRt5WAjcNDBPSUJ7Tc+ewLd5+
qwjNmOl36oRi+6Ozar4lyjeakR06yrrWVxb9yCkDc6yLTxn/KNrw3Bh0xTeEzk5J/qHPCOH3iUne
ukUMHWdtezPZKSOlP0es6w7d6TrwzFL1nal6E3gtvaJXtrSgDW+qTza+z8loY80JHHoTZkgdZrY+
WXX5Mo/N/aJ5e9ced8k0HRwVlze4DzQivpuF80Ev/rXxuqgtmjMI+GVZSWeM2n5pNTPM7PHFa9uH
xhzIBKgXdYxNJk1x6nAetUjGGRAOb6oKdLtZ4DHZchzZDyhF8ALyzMU0uBelF7cJka5hrC/kHYQs
PS3gTp9dRF5dxtU49r2BHB0LrSsjMJ1GgJ9h8HWkBvwWrwVkiXKA4Z3iyiCu2DlWbfgKBnJqYFM5
4gMR6X0jGDLYT61vjsmxsJHZVcgdtn4VIcxzEO4mDuJiPkwqk8/T1vP8erO+YyrD/tb2LhVGsNSM
CF6+JOG1OxfbBCB/lydMq2KqxBqXB+EYOdNrHM5eMX1M5jQHiV7DfNc+7WI8bVIRGRDUVcFQsuFR
70GuUMmY6JysNu9u0ZEvNeTytSKCwxUxI+p9SerPvM0PHKC72mvup77/HIdqD+HxVufDK6YQJoRa
JUDNbpArvC261x47mScs5X066adOXQ9a1f7KHUlt7lB5yQcJNvCB/QWP4jKhdAtX66yVyUcyqa9K
xxQG5EvadXxpZwpInOi7wVbRc8iZmrtd1YS8IDe3k+lWV1sZOhx5SSbYd8899iyrlAsDsR+cnlCp
GZPdRh4w5w1z4Jj6otm6j8JKFrR6cxxW4y8CsQfmUp/RzsAR1X9cvdsZCVla3gPLAQVbFCSWNHIL
8VcRcR90Ndh/XVSHSUEirCz2cnh9U01nEXOPin5QdfHUqN5XU+fpwTWtlz4uZ2pK5m6p9Rsu/ozU
Pi0N7faNiO0h/vfG8vGbABT0eaTyCAMQdVEiHmHVkeFQnl5iyhTJSymcP8wzuQ6ad0zM+TjXM96h
qn8L9FH9bWG4ic6vD8v4GGfrvWM1f2TgODjkaeWsnVtnBrZ0KThPhlQOdcsfr9jC3J2Ok6M91iOg
ucIpEHl/6rOx9lfbuW/7AUAqjlI8SeaND9o2XwpKgdY6PyhKtbMV5a4aygv98NeNiJpafST3pQbQ
UdXGQRvxcEkVAygpHIEqKUO45k8yORqZuFku7S978KHNtYtYyr/tpJ5zIdQdsU0b9Bumzu4k/Fy/
5Wt6lkuht8WpEhWuxRIRuRriNQTzmxusbUpJqg51fcxDBTKDnW3fRYcASWJ3t8Gh9Nfmp2Wpo6VS
mEpYPhR8n6juuda6AIHRSHWmi4qADh3jezevznopixn1yzalB40hpTJX7mggSUTzOvbDTzWlz7TR
HBbRvfR5cs5b+iUYPhCgKPc1Jy29JYZ6VhXvb5tpd3O7dD52YAnXJL63FPgpit7c2okIqmv/ViIn
9Jy/B5W3OTjgZ7j5VcczKqDpOkpwfm0ZEuqzb2lm/e08+ycdqq+2aoEcWiUSZoKQUO9ZoTswdG0z
nxm0bsANTCLXoZY/5kw7GmKerP8tvPZ9yPtLleWPW0EhHT7h3lnmm5qp+zHXXmLX/t56RrE61GmD
RtffnSqTw7+KoFCLJ3lOUcUWwZRbdKG0zyYoOnpIC1V48bvEspw1Zj/yRkThnhN9kxh/HoyZQpMP
wReZ52+W6HAWtJs9k0k3c5iv+hRY8wAMu1oPpv2aypHx/PZvFau+UbW3gYJX2/S3uBDvCSnpIObH
0QRQn8BIGqU7NaI5rel0gqn8yBn5bGM50RSbb2YLtAinjYhYQq3VmrAviipwjeZ3nrrvbTGvcBPP
7rAESb6WQdK0fjfjavLxx1NJ+8vYBQiNkczHt4fpkJwSTLKMmlNLnRGdSqtQ5BYbZGRubj3G34VS
Isyy/kF16KdPctVXawKedcsObtedqlw/Wlb2VPfN44SrUfAmjaU9Z0P1nLtxBB4F2Nf/0WaFmmqe
vG2xYe30Ln+d4QHMbfqIYvhzr27bV1FPF81lMOTc/8r7ZsZF5Uvua0crp5UVJzNvTkNu3adlu5MQ
OIEM6L01ETk6ZghJeF+307ozExnoT9WDbYtPw+sQVdEPhlvtaxUdDdXqAvhTk58k3TF354dCq37k
3aqNfVbMJTDX4m5S9JM0ud3UXtRh/ou2Ono8bVm+DjWf68VvhOPcvYi4H3hQxi8zwykgVhTy0coZ
DOKJxKMun6uUOrP+qhEuz3lqHKuenvQsR2nZ9adCDQBK6f0q1ScEk06ZNp0blMfyod5X01Qjg6Nc
7X761JE/Rdfws9DLJ8fdwAc0gHR38A0crkIopGKWfWkmkYgMk3p1Q32hBkbT4d26IQIG9NCo2a5W
UB0CAe2p/bi/wvIeNqyNoxQ35rHssmILMvL8vm4C3AgArIHFphw9NV9JuwFEOvmtLNWHoqTUs3mE
+DFjd7AkncFxM73fMrGr0E0I0jJhfriTx99g2ohFdpseU+zs9l3N60+VqFQh8JBZKOv47oJRGyAq
QY0qcpC46U89sXh9Yu+VWb8bN44g+4qG+Qelcu+LtD3TKkGDdZ77TGfMQ8cy7oUidg7cmGGAuKDN
pE5F/0VicMiY4G5k6kc5NzKSJaKB9QOIUjjufsZk0pKE4/3VR0S1tF1Jr3A3Hipuj3bjUOYjY/kk
11nuSQm/qlS0AInALAEQqn1mA3XDllrEswTNpAkHgnepO5ROciiQlSNIYieML473ocUIkmmMFuv7
fQnzQXe/qMYxpuOROO2eCzXz5HsUQLfZCJtxQOsrv6qp9yEmsAMishUdya25H7LujEwrDTXjnnKY
ge1IESCGqHKR6IoE3kr9oMxKYKASp+EAKL1kcXYoKwgiRSyEbw2RZiuhranHssSaQVrwWu+ua59Q
czvJp0rM8TVZesDDNEji+RS310oo52U1LnKrtQxhQm5vCqaeWqJ9YavH1Y0pd/6sA1IrItKNOnQ1
CaeEC1Uprujia+OBLNluJW2A5QjNRQ8r7WnsnCMDHihBvHd4Dauk2cW+yMChSN17k7pcZeqHTtuu
+jbdaRn4QvHk1cUzpUnGAE8NY2TN3VbfIftEB4u8mMdMvXG2WWSN+uwYQADZBofCLMX21qFwAT+E
e5nVLiwpoJLnGPplqJm6PkT1WOMzlUc7T4+bsRFhkifk8aFLhpZyXpUFA5ygSgfhfzAy87M2RKgS
XNcGze7jQWJVuG3HgUL2JaoT4joDKdSIg8Bae/OuRQ2qBt3IALuQvecn5rLez6l4qrMXyRhQRi+o
nMhJtdAcosQmH+e7udr3bJR+fsaEPcmFcjJzRUNb3bWZta/c+rCyJVg53aoO/IXKhpP3xZ3W1h9J
XOFScmM5JOdr5dzmcrhCxQty0IKxn/euWu7nTs+PtVGEziR2MqiUW3+YUZhvjZ3YHL9Uf2qdM1Jc
OEeOs4QmYMRAMaav57AT34nuoCf7bxWa/i8yYlPq+vJ0eIo8Vq8rtQGJwQ/g/IYNm3M8cMvsWMJ1
lsoehoe6XX5pN9zxI0rvL3xJzXtd0QoICBWpy8bWww0YDAjSD7LkXLRvclfmbFxOAVcfwQljDLpe
38vjz//QCvP/XyqflA4KtpN6HVWOgQ4X6VbbZSDwsbboIkx8hMBZIBMMuQDQSOUrreE2lXJdrDwS
M7xBMKFkO9WK8ix9e1NDCK7jcwFzpM6r0AN65rLSJw7l0wRJhXtpvJ8kN/0qtneYDZZRQsjsLAqW
nH94rZlsC9pusloj+Q1O/6etLL8HUeEMS/suv7X79VxVR0XUR8P4yyZcUUZU3Gejz6MZ6tnkJnvS
YlCzt3T7lmFt2duP4N7cj8sDJss7V2dV5UrKVC/zoJayOVlNM/uplS+EmgLGBIUpP/AIJaTwvkcF
SpaHNmxMDAtUb53dpo0RO5yXVygi9CrtarcxneNPdXsU6/yYZD/CU3eu3f6d+nM2vMEO3dEgfKGT
OuTxOSMC2qT8339LvDx1HEpqX4j7RziWhxneL5IesqIrnA7EhBqpkrzSQLyrsIqmw+KwyPUbv8A/
GmlP64gdeZAId74BskPgFXBD2ZE87ap8UvLlGz5fGk5jNRmVUB54cjqId7Rv7NiD3KjDZq2prVnO
C5o/oTdnZ05Uvyb/8PWOr/9vWk62vD9tsfcubh0LZufFmSlr3+XGbLyXWpbczXtzfFe8zRfziFoi
W0oaZfJrc/qQUaNlL5eRd+zWN26NNz25f3ANsuysavtO16K1Z2ZGmlJg/6IGEnYK+uObeUgXBDBZ
FzglyGiukJpfS+QoMRorVQI+Qt5w5TRvXpscpBmeQHCtvpO2x3yVuH5RJ75iU8NhPeBUe8csW/d8
UxGSsJqG9VgDAuvZCAFzDRznVYEXoqX/H+EeGyTLZxbWdB2dqHAiUTP1xpDHmeWa7NXnFcvtUUQo
A4J2RiiW+rb3wZnQssdifJF7UP6RNFScSul7VTT4qgEYbc75iu7U+C5JXtIQzT1MUMymyH/lH0hz
ILe48pkSPrF20qbL58QKdJ70qdQ/fWZwHGrvx8gvnJVkesHNYTD+f3/cq00UrhlZ6HFU1232dZ4o
7tV/AEhLoL5qoTWaQRPzQlnvsn1r3HEvf8vlDFF75lXAX+WTktl8nmJO78i21CnfQ5Di9kQT74wJ
EDC9ptsWyKI2a53zWQhyF+AdCmRPdsT/pis2xF5mcEruwQ/cfLXIkQp6d0HRE/FslcnJXiBmlE9c
UPEggfMSdOiMvG0W2hqHUC6nLjUBCdQfhg1GjEp6hUlhgbB6nArOwJwjslid0ZDcMWWN19fuhGae
1kQ9ptnew5ObyquuILzBfsIhl1SxCrYAp5btkWOnBhXEgc3c28aF47Qk4lPm+8yVkWdjWO/l/vv/
pFmPBTyjfPzSCMVNZZ+n35jPcVGiohI70aLqX1MxhiKeQsCjj7ah/q+88jw5+VuxqCeU6WFmX7Oi
38m6qFzdnNGr8jfGUzEXIasR4/MrJiEMunHpF5L39kNafblj6XrFij7NcXXt6WXwCEr7wT1WyZeX
RAlWrictkyeJO183D+YOOzVxQzFtiOKNO0t5lQMyCA6Watlb3ZdlUNNq//y/Gv8/5dAOV4/QDxsg
L1fMZ2QXOPvQHO6UlPEFlreXNkeGeTLpKuxCRkd8BHkiaVInQ17kd9eDE1+BLVN0eK3hl9X+d0Dj
a55vLxgH+Rk67Rcq5r6wnyBO9OLDspixfdfWZvDvEhXpImFTxnbe8ilMm0lGQDXmJ0m8UJ7Zwv7N
dfsOfR8ZH3A+PQnWra/t8kSsJ/OKDYmBdDDPidyojXvSBdi14t6GzdvxKl3YGvKoyc3F/ixwjbL0
Lw8wm1NV8zNNhnvFflHaa8vK2ltEuHYZoXLEgwtZn3nVlDm9ybkwWFje9aija8PqNZx9edF6edIH
fRebHoEgZsOctg9Ges1uejYSfY+hLjEFJlM+2H6MFqIqrP4LV7TNhsUdv2v6ez42Owuum/xMw6hv
Ri9QfVYfDN5fW51UVT9X0FG0xjuXABy1ktwpwv6miAURc1kwlBPCBEqtvCK7dyuUZ2fufLqB7rvZ
fmGjVguuOXtVKdbqXhqtoIjsSeknaWvhNW2+dA8D+Lkpk38yR3aYjDSEepVBkbQshCHStvEQNgrR
Sy9oKqeNfVRoXqBFOR39stHeKE09zfpl2WhOIW7rRRwZ9T3vPQYw6ivth63RwxVSy0qezeGQ49HN
LabmTLJdjVfMy797UYk4zsmUfIA2AKEXb3QFRRI1Q8xwNwpY/2q06m/GhLgRSDFzMP6dIM6wWN+y
2oDJaB56pzpJ09eLBfMtLQ9ngzM9uyz5lyA+ThNzX80rVNLGh7fqDJsTtKyFPL6x5f2dnOxep75K
bgJLs9WXoGzaSOTAIS1qKITBqT4/yhjYAapODOugDnJ3DpZ5FQUkWJHvpTNx2UyEldoo7uRnDeun
Nb5LE6Am1j6fkJW+SYdi4Uw7RJm5WX0goyeM5q9k5CFdRzl+eVQh2/qA4fzW54vKOGJoba81+Alp
zc4T8XGUdAYtfVxV44s1Yv9xR/gsIQmDRIdDR4kqh+wnXXhi9vu4fYYwJKNuroor5Q3n3lOvRg6U
GYOY8h/8PR6kyWQA0uPWnBb3vR3Te/x81rxZ9CTJD+cTSwD/TOhnPkt1mn1sJRdugWbr2tdo/SH8
WYirrUQ9m1j0dknv5mqiRGQ64Mby8qC8F5S9fZnYr417V+gwNmkWJcrHwmjLepQmmo/nu38mhM3x
zyDyWr0tEHSzZGheS9MxjL/2otLu+T26HYmwpmLEej9OsObrHdo2OC0F3EKXEa6RDT9yRXIZlq/E
JzGVz4VyEdehXAdKmlDTG0K5x+gVuFFElwumID3NFxx2SVbFEPQvNq18d1LH9Cu22aUDcej/yyDN
7dI3hzSp30UnQtZdMmGwqVjqqmki+SBsf5j4BNeJeS+zr8IZ9oiwx4AMubS0OZ5f0YkQqVK0ZVQM
j3H6g7uUeQp7WyUbxcyRDBAWNcU3Gz1hPYiq0ecM2lo+K6+9Xj4p6z3MVXvgeXM4zr67Nq8EQ3Xx
zRuLW4C5rnrPeIKeuLE6KKb+MphV0EJPdHFXcWsdGho0eNicX5L3xR6DQPjbt+tL5TYXq653Gmzj
ZWSDe1f5qBpTcLL+s7O9HfTBeul2i4dxwsBsQPSjWtyt5OWshsBxgiUcWtIVLBFgyY+0yCzuv2Cu
ZMOBZf+7UZMZIXrk4eF5m/Kava0cFpXInvxVBktVruJ23VDG1xlIoTRr1DsYtUstNRIwZTNanmTg
8W/91Wst1Wrrmzk+jjboj24fW336A1k8AdUVu2KbR9iDooGEPD64ev6tVvD4y+q0AbBYK4TVgb6Y
lCyvFdqHVhYnD90zOjQCJHGgV6mr6SPrDJdTcgUgE4gMmE0FwpX9Vtd8cHDhupkceruj0qCON6br
XaeF3mmjVsgFrYfcpFdia2Git5CaUqhVK4L6DacYYcWRFSREgYBoVep3XYuXrqYArzYudRkLRIhA
hk60HrvQQsrJzHQHsfgAo/BxddtwWJs7Y+DcpU6OSFO9LuGWVe1xFd1xK9I/yEQoO4hj5rlXKXIP
Hqa+UL3vdK4etmyBMTjQyuOk7mPWUo8roX5D71Q0GrlATtNY/VRitqQA72YC5Lzc6E/5U7uN5LF5
zo7hV9ODDkAYwPxhSkzW/7FzqLkND3ZrS+B1CxgHWf/VzxeKgoiSxH7ixuuZAXZxgDYswBGkBXTv
dcKbanJoKrEO4xY/bpn725nzvaAHAmZM9WH123JC6gnoieEkdZbtnM34W4vYjao6+UiTZqXkT/uX
tRANq/aaQzZTHvWYzhEg7hOEOw0QGLWctT55WUxP1Rh/WmsFWdgclyBH5TKwO9Xamev22cQaqXXZ
BaNI4PerdMgoa02fp4MQaz3n692sr7fMWV5VsZDQ5OkptZgABLROd13TfTQxKP1iWCfdBeRrE/Ew
rWI8V3HS0glDZe+QKYPzUKT1yc2SfL9A3ocVt9FFodkZFjCnUUpdXDIC+v0B7DN/1Wk0VZX4rXJp
d0ra5K9dYryMGY03WQoTJtW8IrOoqXrzfuyKa5YpDKTZiqs7q68Dz2213oNuMjagFY17j5L4Yw0y
clXM+hkI+Tiu3XGGuxlZ43wyK+NqUhIJXcs8amK5qvSsXYFT9d3AowSzvUbmgC0BVnBCcMIHMdgy
mp+TGx2C22lbtfWus4D0tIYpAPTwo6/P0aSrk9aBPuv8dWkMEtEBPvqa2Dsvdea7UZ/qs06HZEjR
IwFkEeKs9sw6rvqZoUOOpkVVMnlBNoovJWt/5EigsNWdl8ycgFAKDLfhNb/ahu/3UaROQi2e4j8r
vSChmjnF4Gvo/XwVZtm8c6ttNBkTYencVf1+6urkvFYUkGiFNNOohqTPEGyXyq5jG1evydVjxvs4
xrZjRBxUU6Lc+YFhu9lNGbAiUm1+bbVQxLDzRvuOYYU2gu+bcRy8/iAGNOMc76CC6jZVeV1rAito
QCdVh7tImSYyxnEIwJe+2xwqG6RBG7l+NcfZWEves+kAgSmdFI+6BafWNTsLWNaNFmMdQ8goNFE5
E+fYwmzktXdXGNShc8oOQ6ESukHP2DEZJH/WodNGQqv+4+k8lhvHlm79RIiAN1N6J1GULdUEIZWq
gA3v3dP/X7LPvZNWlwwJbpNm5cqVrwwch4JcFAdGyNJtFv0u65ZZNWn6kqf457DH3qfmbO1bbl3j
5J9D1Yo2fwo9sy3WdkjiX9F2m/vzUz94ID2Qr+MaOu/iECI7/dNsJE+uZjurBEwzLUOAZlL/MB4u
Wez+UzRX2hQFbKJyZoO/LK62RRP6AalEuKcQRKBkOgCBZf8IhJJQnK8Li3bDhhZCOF9w+QCPNtTm
n2vlvidR9+SoYeO0mCtzvAClEmqAVbb20c+TbVo5u6T0uaap/uDOBvzqeXrIpwl2QYhfpXB6lCdp
KIh4Q/hoQ63nsKyZk/Ze2jpk1mS6SdNtZFIzG50Di/UL2Q44QFhPfSq1tRfUXz1tACa6pEaZX021
aLT06LCRo+ipc9unNM32S2Cn26gE1LOUTydbWKHnJYz7Ijg2S3wYSvMM5HqlC2LrL9lT4tr/nCGQ
jjGdqnaRPZkI+m3KNHEhmiVoEqPgqunoo5qlCVGfoUqeseupY1WkiIApES22zifU+EdzLGluzuMP
lfgvTR3T7AsOcyD+fUh9r94wDngfTtmOiThbg/Wzi+Z59vNbaahTm3gvDIDW+IWA+r1Zfmt6ngFM
IJiL7hFC/RaJLiUdwwh3OKud41UwKgFpoRMMUK3M0b3lyvhEvsXbeJmHT4+dYNdZsD1oxJq2TZDm
K9/K/6HvfTP1mlmdg07Hnwsor7nrSKs+VWF8Drr7nflwKRmh8LelwFCNLfMcls+60q5danxYDaim
X3QHCCVQY3tSqtJ7zMYOCAqGZgA0lnUR/b9mTy9kvkNYEe6D8T2kHS4phEeQu5fE7bZoenyYybR1
rexj0QqKeFr0Eg7z2auHSBJ6igLuRD5SU6C2OutxDqcLZdV3HMd37TF3QZ9TGp2c4Q8U7V04xpwm
7W3MEmhmRBFDbNW02NYxISt0W7W4r8Y0XgyLdmw37J6N2PjSl/rBstOHEJn/1VCVSB6CMQyt/+wV
/segTe1qijjVTtYOh2kJsg2y/VvDUftMeZ/JZC0U5WgBclOdoamT/dsq24OjujVsRmNl5+lrWlFD
75pCP7STcAeTIN72pAm9Kr7c0MhJF6cNg1GfBocwws7sHgL7dMjm8GWaFeBB2bqrXJPhTOZI9x41
+haeqBbIKJHo2fTDJ8+c33HWr3XqnYuO5NZ2lqujl+StTfJGBStas87Sb8QC5Fx5wpxiygFZAhNx
K3tvWMu2NcCgaefM9OTZj9FqlgAxjZAyo6MdoKJ1X8wiODFg5gtee7quprZdeRVpyBDrJz/ObjoG
pomzHVzYhylZLrXv/5kYZkFWzgxmQzvCiWkvzRgfu2pKt4YWvfXd+D6XRr5NUMyB/jVyMHV7VQ/J
iRrsLpy1AyQDRaHU2niib+hNFdQQJh8X6VZGH2X0F61oHr1Mjner8wLOwjKO64UobBVjxvWZtMTs
d8TtxwbiuDZUn/1YbceORKWnt7sZFgpcRrtbXO+nHolADZ3+IqNTz3ldXZRuAVwW2kNp0ZJe60++
QVWlS+DYeHOyrB2z3jiJ944S2mro6mPNqDDUBxSNjERyA++kFcZzSqnI7g1GtsbVOgcZoccxhGWH
lWusZ5M32tLjyl574XZG7mwVD94brdn7oJhkqBBdCfRf0QycP8NOuVRu847dONAysoXV+WQDH3uM
H4mN5JRPZrHu04bUjSHfSDMgFUFpQq82JX1Fcdo+Fk7wXXjTd1BXkOm5pJDLHpfUf2viBKAELCBz
91XlQfortjPf10pzvXT1M8MHbbgUqG/QylEYkKs064CQ9nM20DDuJMSsFTOobOOsOcgiQsGmb/85
noF3xJ4X9N+0EpDKHfU42XNG6OfO+oefzj8MhXmOq5HRe8aTY1b7mgQ1apx3o4iPqT88l9l4CZfp
tfX5dxpc7GDgeI9juQmX5kFNDQO/7HZjFx71RTWdZU4bB/NPzryqIhkfG888adnwUsMtQhFnU48m
4Rch8C6ZEZeMwoKKTL6Ldf9UFOobvGLde5zdQY8obWNZiNz7VNRINCEMQZCB4secgj1s1A2MsiPF
zz+yISbURd9U5op2ZzqLpwzC+Pjbt9qrYw07bvwlMLMQEgeikZpOJaHbOkYNRSM6U40lhqcmoywP
QpF/teiYJJSmYGGcrThl8I+/j5PwcQDd1o3qj9dPDwUB+FQw6Eil2mdneKeA3Id2+WS7DOGpHeOz
MXpARMFRfjj0HoOQvHhfAVrQbbZbnGjnQaRvogSaEI0NZcXWWSc5dEbiPdXxvJuX+CH3zd8GrRSM
onqVxWIaCjAzN7COXfhSxXS0RgYS2dOWQdRnG+DB7MIjXPSYHqvgF2LJtwUcJXHGDa1nKz9Nn1wP
pHgxTiZhhlc7J0CBN6B8LJIBWzM+6FWFvXNeJ8d8TiDL0qFDcx2V30EQfSDBLGverCzfDZiwzmXI
NdBhgTUdIDqAxTZpv2O2FKVBOmelyR2wwSEEQbtxa3bvXmXvlYn3RQZ+tRi0GpJIdlMHBxCeHXTu
QwbUTD5yEM+CAOEmDOEQ6SPoDLaD98jS9LdXm0eTSN3D9ZtMxWiU+0Jzw0CuPf0oLzgxPrXdTcNy
QNZpMzUxAW56yvT2OYNlFQylNOaDJRj5I1oTdNiBnjbjkfD5PPvuVvc5d3VL+3Jh7MlwN/K+hiE5
dHyeyM7ohhwYkEYzhqvWVm/ta7eOVlZJD1agDmYfv3R1FNJxRl3VCo9VIv30Wd8w22osVkUyQNIJ
dgjaAT/pFBAQVBhCbdMK6TXOyTd9JuXZNLRMDMUw2JGZnfHoLWFu82vRl0c61d/EgtRcsN6imMsq
13N08dqFvuF0w4S0vQNwt2TqZQahtEigXNf67Sysmj4WjwMN3iGjwxuSRMOv1pNqtm0F4QZI1mMC
k012nhWQAzgmclvGgWjL7PdBE3J3dYok1HBR5lwxtARPG42XtvLplCoIrz0gEpM3bOHKpoSqqzp0
bpU7H+eue0f3wrFp7RU711nLo4sJlYfwGqmFZkc0cS5LGb+rDqGcJHvzCX99CIHIXK0nTwHhNJ91
jcvxmYaWdA4jRBRaEoDVgFMWfZW0DE9IKLBruZYxBDix1MqvGgpW44wbYP8d5EBoLh1+psbw4ayk
j7bqG3GEb5SDtrIsAYMgsni5klecYrtwT+gKworBU3CV3y3y8KHK3ioB6Ge4rGQnca9/VHCKFCC7
7lH87bX8Sgb7kS2sD2Z5LPkgjvMX2deV3jfnzAl1bFiyZ/AQAdNwayItgnzIMkCGTuoGMAbGuEbb
dGy/0eg8oOBS7mJmIfUIRiz0H7A7+pben7WYhAWT5dGCngzNQ11qB3raEbBgm2iwQA0KcQokHRz6
f1y2yDEuESewNa1z7bgk8DywZQcRxCcUBObx0rGSektUtbxFQXwb6I8cs/LiUH9iakNLNhgiveIn
jF1r1hEctu6H2027guk3W/rg4hWFDw61tUdW60SJerAk1YF8ABreTQTbrrNrY+PoW/3vyVfnhH5b
kZDwl5sLA6Wz/4bufPLG7NvqKGPOs3ua7O6jy5YTvD6EqCr3TcxkOXU0nhhwU6aLmaKMz1QTB6/v
1845IQTSVb0RNzJVn2Vv/GK0y8odFc1L0DSb3ttaHNY4ftEn8+SQHflYE0gnTx1ZTC9AYLezo+bU
MeqshzBtN+pldPOnFNa3m0O0gfiAgeVzl8zBI6d+mip6N8v+weXFRvcjwDpWPSUsAljZOhmlhkTX
wIhwp51PTRKuWo1AYqhOAiO2ZFrylaznxTPVQWXmU6dc6g2PVvdTluZGVcEOEfJtDDV7SdJroXhw
qzwa5qeEEXSzS9xKB3f1NjGvEFWnNQE1ZYUvRWOJ5T4M87WDR8qetSyLNw5b2ZoyGSkA95u+b36J
AaUlfxO1v8V8yo9TNFBbZLNGHJQ48rS/KT36Zc3Nv6j7oDRA5LxOQdYM6TklwAPRppxkMnfTHe1z
b1SERNNLl6mvBTXlpfVfrDh5UTm6ZKx0iqJ7A9xa06VMRwhEnmHLh0gIrWTc6AQ5NCqB07EbMjFu
4sLDPt1PSQJXhhmPVEMWbblhWyhpp9BHOvcjZpadoR7Ft016fqQbalc79VvVWJ+WT2MFwjl6PW/R
o9jkLQyyKNrMI/ojvrG1kSmnPDtlZ7u3DuFUHWwqzBEUsLDPb0PTPi1c4GQedqh1nWeceUN2Fany
JfD4d+5tKIvtpsQ+ucvbaHyB7q35EtgdbPV8m1XotTm3lm0xI9gI5bEww/fAH+h1CqZ1ENKyaOaB
dOOfXSZGhtlyoH57mvWBFAeE2SM2nOb4ZPjhxS/zYiUpqdEEJzvoBwqSHypEzQxZUkYWA8ynmMPo
I62hxpfNfulyClZoqSBRJ9e+UNaDRduh7H7loVw0X7MlwgcScdMirEE+TItwR6R1TAk5LRyCiyeS
zbaNGaDjp6VAago7yDlnwB8ZP7HIomOEJCKwr2mRG/YnmZNHQ6H2D8XTsm8do77HqtzksPki4gUZ
t+jEN9YFH4KjDfeTzAzjcjF+aaDAAJfnIO6w5RlnaaqnIMDZUz7aQUP7amD+FIeWs2jz5iGz/sKe
Twz9YUC4yuJCjUj8B9NeHjUOxy29gXJOUJghiaSpy7H9bdbR20ubfReQTKF6V2A+2SaLP7HUrV6a
a5toezGzAS+eEfMtcfzArF2wX/pmAPT4eKs8+JF9E6dbePOzYfhw5pydfOQg52MjxMbGS5QUAE7F
RGPIVUDRj1Y8PT+R7eNL6qcHxIkNIWvwoXXUDnr779BLn172OrCH7oJQZa8hskZNwaQp2FZb5Yzr
PKHt2DzIxoxZw0d5aLlZxEPIvXi47OOQhBuBH8WN9xjzOmA4kPu3auY1zuVUz93Kr21wzrc58O5l
GhqgMHbVotYzsoA+GVjSMb+KYBtiJiF6RYUjG/9k0O6if91Asph/dFi3itBfrjhUlsn4knysHRRK
lPM2x2Q0FvNl+WxuZV/hdsU2tYg4gt1bbUzKFSGiD3JNYoDAqc8YMhs/MhANzg5EPeEUcTw4gBK/
xaNNBvBtT5AleEEtqHc9K1Qu1lpOiu1cYmp5EuK00PsKUO3QSVEoUet79FVD7CmBIGj7WT6QdSxB
NoEqaXO3Nzg2Prq/SJezNB58hiUZO3uugRcB6xnz01CgQch991P7YDuM8A1+euBG07n1/p+2LO+x
lI3zHPw/eDgGAWG0w60NGHrXTSrnm5EmmxwJMpNobCRynZtvMKidlTDp0rB3o0V9p0rPWkZnfxsx
Nk0ARR/5ju5BltsCWuft2p7EaAj2w3ziHFu2v7cyau5Ot9e4KPls7CXAlxDWCIZjizFN0KcsCWS4
X6uOelsQk8NxQuE74HKWaviboRAhB7SooVbXBznhPbqPLbuLJtV6SgRk/MkG7brIvdRcoD5EEkGE
RqJKvdMg6nd7/jLGx7OYQar2TTgnFG2Rj6nmF01LviTgbHy6dcvipGwwB41yTGSdUoIg6uCbBvkn
HSatjvvgWEY0aiBKscZUF6j9RcWAEIN5FsvEYCl2uyDxJtHcVguzbjn0Ej0viwMpr3vvRn1bkkrL
rhbegZpnl80MvHqrJgSicp1en3HdKRD7hjZubV830c2nPzNSyZExBCIFhp3K8+GX7XZ7x/+SXCUX
78l4AsK5TdVQNqZqIzlD5ebNusMB+gUDzRb3oSTp82imjVGkGRn+RsPA3XpYVPtHk4YsrzrQ4vmS
kZHIU3fEBL5HKF4vh5pQwmGCqIqCA5nlFqm/D826mm5zaTXK8LW1jYvqLH8mO+Yig6HH3/Dir0yr
pYOYBJl1ce1FxPgjlIbEyGaETA1UQfkLgXiKKNgZBbOEMKXOxR/btRmPW4eIWvwFae8j1dYeo1rQ
7jDTHny32P50xdvJrQxh+gWExUnt/m0o2YojcNL50oc7OViYgcL9oc9yzaBiCmekj858Uz76BUQO
VpBfZc97u1xXhO4FGoOGfVOoiEk6WUo3KI1+T3HApBSNuqacSMR2Vu2Y/kGraJ9iRosqP7bltI9N
ZCYwn7RtKa5KTr+qmEg9ohrLGZP3aaYjzil1vW2fn7DxLQuxVMw5phuidN8swllVpQQ00Gi6HwEl
uL8TsbyYagQNSyM5upB6xIpw8iI2laq2Eb3jwlYO+zC43zEADI92fz9ilIq4SywnI7HuGqu98UXY
FCFuQylhxXEyHdq+EB0qSNEusihZfH931oGmx62EmEUIg7q3nwLEt8RdyNtz4cv+jwTYOa3RlAXu
x4c5Fhv5wBMFOJepwAEgl90/SsgQle+0qRLYPlYk8OL7tIj2BVl9LLrsKmG9JKZdWu4xLvgkvsGB
MsGkiCghCg74lP/n/sQSazRRZ8gA8MFR+l4rumRcc9yJRixW0Bz/Npzg1HgOs+AqIR2vJznsQFxZ
wlTCU/FQJbTkGQ6tuALxs/LYclvwq/hwOVIl4yRwNQUtGWmq7yuulGl8DJhFbLc4VjmeXAxroeEI
q4NKDZSkca1DcZGL6SNfKFZz5vtTDv2P2xG2qJpUqKhAfAP9DQiy8vRbXAz2RpL8Fs6A3Ky4pGZl
POdF8LZQuRefxpkWZytBkUTCIDFbO/6Ud5Kzwe4uRBMeoSaPh4DJGsvjkRdJjEwMw7GTGIUTxccz
XIax+098VoEDTNITeZOIPR7JqDyuC2vm2/PO1e0Hmto/Bo/W9KFnWL12nJCaMLxfZI/eiiNEXqKg
/y/GdkqXx2LQXsORdmnoNZD5VhpAJbqNMLq+ozqDWrJsSwr3rUk0ntKgynnCuYziPQN93bBcrQmr
Nep+wByDdVDrb57TnwPWjVnAW4XzdlASpGOMfnkaGZaCfQ8Q7CwYaxff8whyaqrw49Zj/QPCbjQG
LKjT+nYaoPpa35bHm5DvGJQ+Z6J23x12EJWwl8NVaLtGkO6LQd/KZck48omZfcgwQQnWJuFkpTcU
U596vYR6mmtniQqt6H0Z1EPURrj86eA03imxaPxmY+UGSjjjhTgEKAEIOcO5MCSfhtrmHk1cuV1c
iagp0xLedC9l5Z7lgnBFi7q/Zw+S3BgMUXTqeosxsvp0L8PSPUIkjoWl4oM8qUNEO1ILDUN7PQCB
AxjROkm11PmBnigJkJgElf8UJix909tP7HoplNB83mETEJOUW92qZO9Z5cZfnBcOkdxZjhRtKHtU
Jh4k0bC7ve7cmgYiDVUvPaYXR0ULrWJIrjl6fR7KislSVGvg5DTca5RBqVgQCxeFeY3hh45ecyhr
64J2EGyFFu5BMXMFm4M42txRyPYl+1lDjRl0WLVAW601rXVPqjh0kOFffMd9bnEEUehdwXSEmlat
+6G7lGn2VLfqKjGdK5PKdQsBJPexQsl2DKrPyWyem1kDWlVXsp7PmPvgt8bZrbU3F4qbJMCyCp7V
fYVhuW8TIr96Th81yFVW9SfovI+uokfeHesvsGYPmR8Gu6du42zjyog2BSoyTYNLt90WkmN/ZVjx
GcLjyhhHMEnrUozthcN7KlBENWz9loCOM0Pg4qXqhDNcQpREe2BqOQNSigxAvOXAmkjySJ5mA75l
ifpI+5rkT7sgk4VinHagy/mkl9E9fZfAdyZRlUifO6PIcqNYB0JSShrgNp43P8bKfyps51c/B69l
Qyc71S1E4t6Zn7mRvF1mnfdl8KfN8Gn2jMRpmJgrd3BQXfVpCw8LXcZKhsfCL26hvvyxiB3NQm10
0kRxiTREHI3BOUk8kICptWBxGgfGISSlie2KTgyvNJELAl8tNYwLOt8wcdR1tuQ6Jw1NGXngLp7/
GZn5yif4zGYdSmiTvXRGcELFwL4Hm7IECCpwZG9GoPbMKQAwqR3im3nnzVwNLk1BEVMCmJ6CtZ8j
ITO1lITwLnSLIaXE++Jc4I7Bd2MXJIqA+4wM1WbE5ENqvgZmscet5NDBevCKyfJhhCPxSLOBMG7j
X6aEBink+0GKBa/afPP+56daI3gpqSdwpeHrSXaIfI50BvjqiQigJE/mPcUfSQzFcwjsJ14Z8YM9
tDcekLKeZEdGjCI6XEVJXivjRDjAq8DqAbQguYVrKC/CQ3gaRTydImR/G+miAcAkmKtA7tLnFoiC
tyiSHw11RObXAwi3G15UDL8EV7xi6dJIwk1PSUEw0ITA94YTeThsmuZFm74UZ0S/LmXJAlxdXCaf
IaiLC4CWgBT3cBrjSMfEg7kgUQ6XMWQ9hZ83ULaO6SGkpuJ0MEe1dz6iFBtgNv6GCrUmIx+x2SEC
HVUUIpzWrrs6/BOWPsolkEL2I9RPfq9Ub2V3bDCGyXiR3RIIFhcfLL8khsG/hG3zwbrz+vKBZKvJ
SKrkB4a3rDKEwExOBm6ynMa1EBxYcBWeuyXFvU+v4jZkK+SX+WvZPI6IHlHfRHxBdKhIUCsDnsNP
FjwikwlRaN6Qw29k4fkFRdY8UnzupV2EkNQwXlkh7LZgEl154+Q0vLvENbw+vlr+C6t+ABuUlD/v
v3gVvskAUtvrTwJLcRLYJUlWJAMdccnibW2eDb9Jbz7MbsiLLCuUHTQVJciO8WdIo6wccCaDMFwC
EBMWDz+q1du9FJLzSTkOjYDq6S61AG0hExtpc4Kk6BJp8N0BHV2YxjMlDEAp24p+m+6DIt0igT4a
YX+mseiTuCkjbhpnhwiABSFJsvUzUYOQNcRhCthQyj0hi7MRxEZRZGNDCukK51EWs/cXelFCWd8W
2Q3DMbejk79qHiO+uCw8h0ummzT1XgwOa0YbD9REhCvKNyklq5D81AaeqzjuajuZ/hVm5U2si8SN
CaddYRYYE/OSoEHCckoALV6SjgPOvhMdi7A8NhOi7Ih8GQKZ8MntolhpGoXI4nYPMtF8HM+uuxzb
NFxLGpFl00Ok26BRVfDBstKmdsr6N/oNN1LV7t3gVzYEx9w36K0SOJujRJ3PYGA22AQmCkf3xMOl
fiYdiZwT8iD+m7vDA50TTexJWxB/ynPy0ALQ0C3EbwqfxCzsk42jQV4ENrxLd2NL76AP7LlzSfGn
0X8Ja5APCvAqyz7ahPzWwaNzuKUQ5E7+VfIfVkGCgiouLncUDppOsVQ3AvKtxyhfdl9ZlJmYmsfS
uABhzlhflI0SG4Uk8JtR7ZUH58Bx11nsr+UJOA8mR07WWKOZJoH0Y/RSnn+Dkms20bNLV6jeIxHs
X137sUqfeaHCtgHLst0Y/ukp2qG2uXUxcJFrPpYUf+NBu0wwbZGsoyjMWGkVyrUYXKpHXvdZjkDE
GLNcVSdkfn7J+7rU04XhqT3oabSBNU0fNP2blA7ZUIHMghZQiWoDd4JbKsmDa5svk4e4TdtUKHzM
DEtIF6TX/zDp7gjStqpsIrXlw0RHInPtDXuuGZgTLldNxtAYWFfvuUOJlfbqF8xuMyMR0QRMEUVb
F2LFoAd7VX3z5L1xNJk7z83w+uVuywna2XvLRHJFU1g1JIuJ5NlhY/noKGghCCSpIpI1a4FYiGSw
FYr2oJhgSDpsJO9vSbcFL+Xc0L59EIhdbHkLuUNeke2UXhcutxbW6NF2APDE/ec2eU7JatBIELcA
d2I/GEf5g1YqK2D2/KEYi2EE5LBvZDsgUrbcJDnVoyl5XUYfWKd59xDED+1HFYq5fFDeW9TOJ0mW
JsJVN9D+DWF0lsA9sIZDjaH1zD80PiUqOOm59Y1y0Ia4A1Beo6dMbXr6O3h5IQ02wIj2RMMzmntS
JpbAZQZ5VHF4FJ4Io1tPVeKeLLoxBzBCROOR+nJ3tgctKK1XkvBIwUYKMWKYBOKsJ5rB0FOakgDk
/Wb1ILTmF505G4BIucZBYN3TuQi1fjneo0gom48JGtiL8brYtwF1bzEQbuL8y6EaT11DhRFlaRqH
I3DGwHmxE4VoDTM7UkUM/xZxNWAeI/4EOZGygfEKwRnq+BVi7EauEvYfeTIyG0lHwU3EUlkaKbCc
JyxnH0rridfbG/Hzo/HGYHFs8nhPU6UCxe/3GAUBQ3xFr+tDkrcbFdKCy5Lxw//MDaZOPs0M2ivI
BwdWQFq8lGT/AsfJnf8v3OGJOHEdJ53/w8bwu3J4i/EiWd/Q1ESi8D6ISzgU4l8kyZQ1JvKIAaXT
8pvkEcdYMQCUc15zW4k1aPq6Iz4CMmAIeCwejuxkNI5IrOwFsuD9GEODXW2jf1LBLL3oaJDI81vt
dKwHhMSTZ51WgUYPxWzG5bvcI3Ujpe5pzqHyQtFRnpyLnnBKgLhIIlZyN/HL/ExYN7xzCCGggQ4a
5QzvoBkYNaj0WwBtkAqcTjwgxegFYjElh3eAja0J8Ltqzr7+C9QROyFV+IbejMlHph/HPuabigE4
lUHmijJF+FJGqPWx3BKyRwt+RVZVcnHJj5PBp2s8OfOXci2yqJLVsFHK5Ydy3wRG5/f/9wUXZdA3
NxvMIQ4ZMMChYu1ZVLBEVkywDLksQ3ai59FyAGfLLZmnmAdehJylNaztMv/8dxZ042MEesMdSbVT
bpp0pTi3uzXhGInF1LlKvCp3Xq6zyxm3w26NkeWJu8WUe7Rl+a1RvlGP31VQot3yblUk3fyYb8o5
F+aXC/A30GsKOMOz8APiotF3D3XZPsql4zt8P1BPbGVbPgXkbCZpOULb6zK9b6uXphvwch6e9s+g
/DZIvSU0ljIyWS8hJQFaDCLJmrCKCAqQ1oBBaAhBvNSUCdqF8w1EQVR9LzZSpZlvufVvoSwCBIBE
uPExhbJFPEM+JeILBfiVSB+ZT5MjmCpjD8NwJ9wqYUzwygQuUL3AQCPYoRwT/pzAbEKIWABI5cRb
OWISXtZ9uhnNVx5UAKOGoq3cosWQ1egnD/gMXxO9c9EkLuSqSrDIq/OFMJZQuBm/Q+STMO+G8eAT
7i4gK46i7UndLKg7EXskT6bGcCdBIzXfUfIfNjJyzBUTfp4TILUIfEqMKbiEfFAaRqN3bFSmfQ+k
abGh9jyQuE658pBxOOaV7z34jMMQzHXyGdjBn0uAHFXf8q2cyqCkeQmVOQN4vYvbU+/ea1S8lHBy
WJUEerIE7Polhmcj2wzpgQ9GC8aGsXerkcWQ5wEFnzEl8DchnADSyPmL3tnUFqFC6H+Ytxx0XY4a
N5NDwwmemJ0AgWotVjg3/uYDxVOCOEzf0t5c+ggEHYPDveOB6aZZV3207gH/eWHWlVPFY0rVtzcz
utZ/UgLphTEc7k+WOhtjus6YAe4UOBdvJsZcbqRYchC3oaF7OmnEe3AVRwqNsnb0XqcJTR7UTDJO
WfBBuTyiCNVTEfWIZaQKyhVFjhjOEP936TCITtocVYT8Aa1Q9zC6vmNitjNAZpvXKQGxQOsS2uWU
2yNoNjCy5KMmU/qP/xP4ED+RZygm9u8At2L3O4cKfp4yugpvTHKO2TUNG6Y22QEDvEzB6fp73saZ
t5HfMJF9IXhzwKEAGeToymkSCIYtWHqAnsbdMvPkkNGP5YAO55R3Y1pbsflCIkk7c7NM1EGp/Dbu
l/i/+pGtx4yE+VfgWYJeYmzQKgaOcg/3+qSg5kBCcvQl8OhxngLEixnXOySF8CIsi0kwxB/f3RVU
kfu54H7UgNmFp56jAXkM8hfODF8kLaU2up3YEww/E9g+JUgAP5KPR34mRXSIBrm7oLBGiLQgQwoq
wT2TOIRof+VCOgtLfS+fknWb43etGtFXRFyESpi4PSeLqX9kxyl+l0vFQRJeZcaNKMCauEIxOLnc
Aqp5wnZLO6qEgHwlAziSiiy+3UikowNssEpS8KzJNsSl40iZfsJYsDtepCf5I7lxpbgSi0d7SPN0
r2bRcibYsyRi5difBVriUkkdntuhQfukgRadsVVE8xhSbulCUWehGRf8mC/YAFkoloEql0RWkilz
CwHml+KeOzT4DHkjydF1dxZQWP7JXnL2cbXyeTDbcj8JHcWV/P/49r+at9ydcSKqzQV5IaBtCF0l
rfayPx7Ivtx9e4Gsrqi1YZ4KSpgJIlJe+Rf0nPeRu0mF2w9P2GspP0s6Jn816eC8sAwEA+P3sIJU
twkIfFIeYgFgzZn4j6gsY3xC37+In5F34BxJVV/uL6IugIw1Bl30hLsNYqeHuH6UREm85/+io3vo
SWRXU6ImSuDU3PkonAmulysVAkw3Vv9e2E7rZ55YYiVMqximDMNStNG9yM9iY78mMmcB4FVm73kF
KTewWZmq9xgRFxRYTqHQq1zTPXj9r4ZpDBTv5OSzN9Zsiq+U1ATvLlERIYu8teY5BxwG0zKgOAvx
aakqqGI5gCTclAgdg8ENjpqtHd0p2Skk+MKwgAjTIqjXODtPPQiFg3fA69IdQJ9d/8U1FXIdXxg0
vWNOU6jTgdTvl7F4gghyNdPyyfQM8jftwYM6mnoBZRcje44aJC8570tWrQoD3hSk6kpf3uJy+BMj
M5kMJjUvp/20ZxL5YImYUKE9ZXZzbaYELn64D9G+vodILSS4BBCr6qvnvMc3hBgIyOwPULJfpCgv
yx/n1ln5IU2pape20R+gcTRQIeq3Tb0DQco33aiubuydiqa+zkNzYPjBQ125D03b7IQilbUhmfUU
vVPCfI/i9lkK5F0xnceezljef/Ssd6lFdBmqVGH76mXBl2QgjOQ6MwDr7AfzJRJFAJRTmgYrEDrC
Ue4tWjb77lh2+WPSmBcO+wsiwIykGiLutoUdC7SvBPGvVdLrtyGMpda395ruMHXw2RTyiCmuzNFj
YucY+MHvI2pgZnqSvLAbgi+8P9l7vhXQxabWX4CdSa3AzxaqfZmxhbzEMBzUqJjBwtzhs3Agwrp+
SwkbYltBmiYJVlq9D4yIrJFLErg+XTl1eUP9/2CZwRm/KCxay9WITUCW/AYSVeRUzjrglJr2ci5g
/QT9B0ORXpBo32oj/Wyss7jhWNFmONgX+mme7mTZmgrGYpv/xPbFlg9zB00EOGxt5xz1tDw6CKc3
WcCoweo4jsl58vqLC/FjVSORCwRyypb2rTecVd3+CINyIHm8l1UgP7SwAHrRkRLUzEjsJ4ui3eB+
SIxL77owm/ckr/Q5/0Y29nu2mXMSWQxTLG4UuN9R37xWEZqlGf6rbc2rGl14nNlJo5KYxxOTGHzj
FMMBlsimw2DGcFtccIdkWaQURyMM+gX4cYF7pbZqiNii5/7QmJjs46WkE7U83lm/IzGP7SAyxegb
zI/LKhg0ci5+QwYCYJcs3Ver6SRBevtadHm8AaF8l4KonaIDTxxZ0ZLZ1tPdRjvwHgNn+XaImySz
TJdpd3fbRHFe4m1BMiTHkFomwclzRwIqBPvB/lsDYWdL1TGSaJIRcB9BaG/pPj1OSwYpYHgfFErY
YLH6pK0Fa8QZGoG/zafnFD7DbL567VODEeWUiG0UDopyyz1+RGwwRk6Coj7rLlID9elrEEhFiPex
jdOsiBUpcZKECS4raD2PpihpWRQa8KwmSTpze1byNQNolroXVrwjasbWCptK8ENSMisZniU2w4gx
YVUco6RtjvseqmrfwiQSW2mU0VOp0l+ED36eSmLdtePapgCT8DBR8dXJIbTGFyIqHDivxfMLL4bq
M/GfVIZ5PP4a1+Kl9UXgFQy7BAczdQXu4tyrf7yORJ1x0x7FVMOZitv4FRPeROUBy4ojgTCC0II4
aUGOS6Ap3ey+JfQLGNRDCyTiO3QRebaUjMjxsUdU4x4bRFM8MLE5uMlnpWqBTwFQkQQCF0uOQfLA
d3lWdnwuvhr9IvOfwBFYLVHTcAeqmtq8a6i7+SKwz5qKvxMyDCqD/VFyFT694sJNRAXiD0OJr1lQ
oqP7JlXPmSLMzN/hgzYFLZAmWgtheNL7/6PpPJbbaJpmfUUTMa7HbEmAAAiAoKfIzQQp6h3ve+zV
n6fwf2elkEQCY7qrq7KyMsMHQZJUiO4AhqV0K/iGdnplzt9A8kYgdnYer0+ilLCOru479aeVTweX
Rn2ZQ7MenkZR4LTOGXTVin4zbyHn7BdQjLOST7VJjDjpSNGQZ5SMhLSwOIzh/JcpwxuT/9Vp/cx6
BEJdZPUOFSaHxUkFiLnQ/FL0Tx1msypANelXGzveqI+kq9TVcoEg9hMKTTLdw+VIfUl7HeWCjugo
TKwC0SbGih7nsrwfzB+rDW5ipJEFom+BGhiffNe0vFkZgiJJGhglCawSxpijB0kQXVH6Kmi6AN/7
b3n1R4AkaUxLb8UCaiCWwC6Jg1eKpoK3yV2zEkvvVxYUxD7WX9M8wz4yPfjt5HmUIrJi5OmAI16z
lx6VIzS1rQhE5VtSWlCZDhIe2ZHbJMdu/pKeCsXAXuipcpry29K/4qr4SDlVAtb3wgQr2UYX5Ace
P98q4JNAqLIVV5ghCgyaV0tSJl0yLhPsYPDJlwjwstdt7ofVR63SpG//t6UCMh05umE5dynqbsDS
A3D+RGpLZUzfC04vvGhw7sF5TP0B6db/+Ag8lbLKxBbnB9LC1subrTRwRCWJ/9SMwa1o1ZpQ26C8
VBcboCxEqZJCRGoJcKaeLK5hfljKe3BtiWoUblxVYV/DiVSwaFLJacHSESJBEUVbyeopIsy63sb+
G6h+wKlHOc47ighnjIqBfUoXhffEXux1cwaTkT6+YOEosx9tm3mhFGYWvW7+SVu/FN5S6kKYlWuh
RJelD9zqLCgWAvnz06ho3GZqxXGZiptk0kcWDKhWYpCmgM1Yg9JXcGkK8LZ4Z/L+hZojly+BnkXN
FTEeyAa/d8zXFtSCDQDVQ7Io2dCsdXmRV+IV6kPtdZdK05APrMAv/Q5yZvMsu5SY1brTM2k/F8zT
gP1KXSd4B4ongq8JycZ3g3vMoRPUZYQfLYsIA2khTnrLeqVGp081wmXVfEpG5DphIPQc6h2kQzJm
e7b2E8HODHL6FdAbFrTLsvJ/dyfdjElB9Pc+uOwJYnCj/q29dccb5DYzNjJ/cJm8mZ411RUTaCnb
Vm9MD3UNYzpLW8mCljGU461kaiopv8yi2fSOdRCcRzPXjYNOcKUvRdBHGNaIXxWakh3OFCj2Qgqb
n8sQaZTSh3fDpNHk54eBnu3adS/y0fJkp3B40C2w4JDoY2uZn50fXGKb2Q2NJNSAtpK0OkLg16mg
5zT45m+n4In24CjSI+sR2ZqXXzNv8QLtqvSuXNXfxc2XzVTX5xSenu6m5zgwqRRcNCX9lnavHaP7
3vV4waQVn5fH2Kn29JBtJGI7PK2qS9gsf6qS5rjry4lCuu1WAaJO40FAnLoeUR7q2TvO09DH6Iyh
qIZ5KsTxs+0P7wL5NlEIzBG30S6GLW3ZAKzR5HyuuQv8CDcUPdHlE+mUp8Fff12jfq1XD21Q09hL
BB6xUBDEBz7PnRMxSVhZWQw8mSANhzR96NUnu0EEvo0uo1f8Wq59yhEGKZZ1Mzn9X9Q/UE9ZcwhY
BCb2vrsbU7y9B6RT8Kj+bNycxDNTzGDY5U3ZWVtYY1JBCl5i+qja6ydnXHaICmE1KpVuA18i8Z/t
9kepQ0k0Qk2zrv8StUc61PwhmPaVQSQYoDlcgupIgJPTENziLqaZ05FXCO+IkSqJhMQsaXYIkU+C
ogSQCHYu4dmUXqMAv/3UHCqjoHlMd3l5QhgEwwCfY/gnglNAOb6wcOQDiFpyGVJDC5xIp5vlLdta
ciRBahuGh1cj/P8cZMGmcJZGa1PajwI846lJEUMUgo8pz0NiMRfCRU5UeHVq318zpPxLsjqhA7Oz
eV7c+DX2+nfy1rgM4qOQbBZU8wQ+byrvCsHlNSpRTnesGUKQHcSunJP2UyJXcwglpMXQXTOYyeNz
xlgIR98EGuHaKEOte3htkkvgGUHm8zkb7EAwFNhyXfkOn+SFa2nhvxPWuJiF35Meh5TWBpSxFIuP
UNowpBfySFZjuCerYBKTThZqeb9yng9/aPZH6KbJa/Saezl3+zm/F5xOPizsGXeZNxwwSKgByHGn
0qngCRHeFliabgpPB883+IX8o9O7kA//cJcCUwjbPbEThibhLY3pERL32YngzjiCqkTtjAdzY725
NsOnRCYmFYHMukd8HR4o4EkqZCyAC505t4tB7yQM87U4DG11QBYJvOs1TCu3NCVtdFhGHy9SDgSb
UbbFr/Ykp6yeCR6WfKsCq1qshsmb/g7Vt/uOTDvq83dN4J4ROMMcc2t3v4WC66pj/V888LWyFDgp
JC2W3McDlUCJCG2iMbNFrgFLGfdWPokAmyUxjt2MAiPfQw/sKPPnXAJvB+QqbbJmy+PPQnRsSlh1
VEsxXG4XIzrSgEjmojK4RwroIaB+MWJ0xSM/RUXYK/CoCPclVTo8HnQScuOgYWgzREWMpl8jXZ0q
0HuhcFCpbHrAVUqbFG/KxnZ+NeWHjGXKjcik6BjrvR94B+EVZC39B8N4kRrBpUaVrufcNBtJX0jp
pO0iICBVPtezE2KGRCZEjm7ly8w0+lRD9VuvBTzzihHm4Utpn1mTZOuYDJ3XuAKB65FYtNQMUREc
hJ/Qet+cZJxCciXSUPJJvXEevAWs4REZGmUghlZw0oTM20/Th7sgUdIX+0QqU8IdRmm7VPMIudHQ
AcwJjBxRYHAESMXlwuxx5z6s8/uEioxkdy5l/Awljj1vYjSIg/INGPBWWkjImt9IJVF4y1a65FKi
CAJHHKEvVkMkYpMxKoXw1MnoWtlrJIrcmLR9030O/5YHJBmF1DxosRk7AfnoZLLEpQ2lCvWXZo58
D4ta+vhYft1GFDUhqZkH9WOAMQPCrUhJ+YO/SYwhHtZA+Nk4HLyE6QTaNZQsgguK7IcQobqcs5GU
J/Grl7xsoJe32d7npJrC9RiOUO/g7pWV92j6/R/+lE8NlYblBEzkBxuVf9mRy+jAD/XxTeb/9qyP
MCRSZEl2HyFgj8MxZVnGRA2Y2qN09RG6nKkFNVXGgntuV9I/To+8LIkVECQpVx8tdJ5yuJAEmWsK
JsxVdveSPXGRtzkj3EYSwKBnxAdqLHQMwukVRF8uPNy6/nDn+Y90GnOwYpbtUFxbOyMDtT7q4yDB
5ywytr1ixhAgjruaQHAmbEgVMGmwEidoJMhEk+xsiQvI3DAemQkOm6EJQwESVy/2/Ct9TOAc36Ur
O0MsJu+zMfNh1xdKSixQPYVsX44nCeNm5DzHxa/PE/13b0RvjvLsf5sPIr6o16YWauhqup+YVbPQ
ZdK/0mAv9IX/s0nfqh43yDaFQuX3cgzyQllCTfeoArQJ5TkIJy2lSTqOI2KPkPrRXW3uPSAQI2lT
Hj+I2P84ezIZooIAKUpvX7GYM2pRonOZNNIwa9iRAqPyLcy0o0L1JnpzFar6xPuUYfwWQyHhHQm4
Gq8/nPQgQHKk+kO803g3QkKwKZvykDsHSoAhIM+id0Tw9Q4n92+hNEuPKmfnoCWbpv8yjXpWfCW5
SGsqq4udFAtVmVyEOEWuSeeBPgLAcgfkSWxtMdrDnPzLX++mpHgn4a/EtgC2OtMizxbdDBkmkiBV
uPHZKA4p/QqhJOITsm2hlwyK+mzeCIrDQuBuO1y0EtR8pMwU8ExOQ7kHji+SC55pVTNowkYlutED
UtjwxdGRfx9kRtp7lzV0jXplBbyH2Pe7xYOWEzhiSifz3zqN1hCi6TBgpD88sh18mrg4R/N+zTt+
R4q1hkIQDMjhU4zG2fGaVZ6fvI5jeIYsxeQAmqNykspBRxqfDYe5st7xObs1ARYTgSOYx/Sf5TwY
6RXLyWOZ8B7FXrG+QCii0f0txxPYi1McRDhHeMsK0no5/IVLM3EC9haS3QNJvFL3TJ6fIEY9zj32
GzkDHJifZq53jOyffPkSiUMhesshYSOa1vuVuZ0sh2j31MXqrfdqCg1AftaY3cH5lQgm8MqigV+0
iGIz4qDgGC3NImAouoY+gVB+hc3Mm2VVQmp+kERjrpwLvTE9Iz3ovVWgK9WSUBKAEBD0eSR6Xray
SYQdJ9IRrUqA2kRzhQ1PahdV/T2v/w59jueMNI9vkAAgdE7ejzxXAynNANsKn7ljv26PvG7hGcqF
TkwYlqu+BEy0upxSRLKD3Rvv3Tj+pGlwlE/xKDxaaMWyjLzF2ZekH7Is5Cb1ZB8MjUMVeqVyglX9
jPwaCqfEbHmEVeU99Xp9WCliREklNu0TrJsH+Rw99xv5dwkMEv8F6JKDD1AsmcZLNKtnjmzwBOMq
3hiQSva0raA8yaSHZL/0Kearqbw8h7XSDw0wZItiQDqdUNMGyyEZsVEJ5aQRfeeBaUA59WNs20XI
Ed3lmtOKFZ92ZCAW1cQIkczKou8hNY8rZl+kK0Vp3AMjMxtlXbmCc0gDDa6jz9KPrfKtXRmEbWRi
Mid5lvgu7zVGFcVlRxmIuaV5cpQSM8um/7y+3oy0/EWwemXVeh+yJKgxKI5kklWAMNKue5+nbhvx
JaU5otAESgZc2hnXiDGTlxyjQ4F5aNSrwlMkAT4dFVo2fexfe4IybcXKvJUjWUgAtjFebMYjBneW
bFeSRwojGj8BgxA9HD4HkfYB96sekQb3prH+lnYLqASwyZD2YaVipJs33HqwFsA7NE7H5CA/5LZa
SmFDHYUqSj9tgIQQGMtDy93KUH4w0kZUuzYscCCFdU7/wGW7jcx2tFZwEL4SGIz0aCHJgwhBwKoL
LE9YdrNpntBJ/ByN9WIRO4S2MI5ZfAid+B/JgYB+Agm1hrvPmwQjQx33e1q7f2W8S2iPvFcDqjZz
wnB//De3pm5Ki9y4VaXLDADcEvqPG+m7gRZJq0yFn7FBlCBCCMVK4Ee4ox9OlXwmZfU4LOLGyHwM
u7AqnQ0q0uANHJHcNA4IN+XoPglkQLbjTtHPwvmL09J0HNiOw0CDOvibNMQrJqk53WVfS6qglvYc
jOuVzSCLUzqHJbUWkQutyDs5uWStQyjImZ4u7OiFqZiDIIuGZaO8iD8XalJ2XYJmMbo4GAhh19dG
SQ5kIROfI3FSTj7JjWfsZxxUYm0KlQTJgtmNHtKuZxIK9Hg6SZgK0u6uLpaD9jXktPrc43kd1OZv
OVlM/tKjEM6ufGaD8kOeQaWGOUL+IH1ll/aJ/IjA9h717vXq1clM8PeCDEMt7RLEKRCuM0rgINzt
wfQn4QCh6fbu+UB/fHRRo8YGMU6qXshxKJqQcZE6snjliV9DEUV2Y4YfM0dgwwke2OMppoqUdq9U
sp5J7OUkQMhSAK+WYRuOKOZ2kuHQBdbR5xSRZeoo9SihDw+Vh0LVMoBsIHdno+8sXyWCnpxeAQrh
XgrDtqDnJj3oBpYBR6cEaUHrfCA+wBW8dxkcopjII+zqYPhnmp4Xn0DxyYLzM3M7FhUD9Tb9I8bC
+uFeXIbcKNwAqMsBPeThWTBoufuEvT5XLSS/tyFCObJO9lOxvNpFD6BSnKzJOV+HHRiG7yLzCRUu
gJvG2pZN8qBs67EPuxevDp50bT1kw0LAMTIHvYD43Q5sRtwIVza6G/naHwq/JPEndM5ZswNdypDc
M6ad0aVvFbZTd7h7oG0fqScnKs9Nbf9kBXMu1NZA0F1MQuQW4TFXVfmVkeSWtrMdohLK6DLvzKT9
s3iI1d+kQQVFPAne2dPGDVf3d/Lmn3gh00N2AdKniXzrUDXOYcmbYYvM1qa0cdaMuTEjyV9d7X76
uf2qmNvFqHFgVbv+3kvCDP3tNdzMqInsnMgNwKAN7HBNNNCt8mqQVOWkA5gPIgPfteTEvtHZtFp5
iVWHWFJLwzfnsaOr1y+3jmGYjHaweJqaFBhHVADjkuQezuyZRm0G2807ucFIIRJPJFYzmm1ICF9a
m7N7mG0wYMCDNK+fNeq8aM+Z+8wajkZjJz+Vi8G4pwc6OACkFBj9y1pBCmq6CPfUvvnowgK5oCKL
DuCAPHRnmM6Grj4L0lmrSquNtY4PjVOeu0n/GerikM3LXyr53yXK8H2EP7Bbwf1C5o+D0gPLKtqn
GfWtG2V4Lasxh6GBtlg2KeshyO3520TKDCsH9WSRJHpm+UpbTjQIyE1ZUve1v5Rbxy8hc5jddqrm
H4+ELXdG69ZLCtR4m+h7Xsl+tUkp4E410l0qwkMXNTZiwOfg4JosM6QGaRfTlElB+qHeaqXZpJNx
QHxY/M/pebT+8EYDJCFXs/6ZEQyvGBEJRvbesD6+6NLMTsorn3BcLi7KZRipT3g9vZPYKOEq6mJ/
OJuSrCoU4lRiOqIW9r5O+tSGsLf7eFN2CjVQ1PqJdz1HWfO3N2dGIWCep4VDSVZ2e0PDwmaLBYEH
JSYvPxzeKl214l/bNl9rtZ5sK/qB784kZI+G1jA9IVz7ieDvdtQ1rIL1OStjgEYEAfuy3BmL86Fw
wq1c7wuboFenYb03kxOdVNs8aNCR1stPNaMzanQ7mHqq2JaBgyq5n96W1vAZFxSIluD2ojHr1u3P
2M50BsL5xapyWMH4ek3B/IG8s4t7gvuuavxTkY7BiChh+sw8IjONgE+/QiwY4OYXxVOS194hckb3
LR/Dw1pHp5wGx8DBXk+YOjhFah9CQZRif3S2da9LWN0ankO3MfuwPrQdmjODPR06rCsRZ0KqMey/
AjhjRkYmVNYxFbLgtd5QHmaLObrYxWt0kqJu1c6mNZm3NrwU9xEje5fTKU2l559/Tyo856b33IX+
o2IxwYB9tXDU6SBsGxFkJ2vM95mef3JLmJp0H3GHvc2w2K4iHyeM7tHjpcczjB3fAeIkpUzgpiNn
Bc3GNV9iygY07KILucHzDG/AiJhYlB9belArl/HNLKQ0UPifW5UR3MyIXW3nAG+/aYakYZWcCkUe
Q8iyyKOcaIQFQWYJ1YJdAwxEAxfa8+q1cJ/x0GAwYMSyETHdU4WL/XHVNXi4/CrMAXprrmvfVvDb
e3wPBXXxNbwW/JLKIfmwsLXrWnq5IEM7PL5uFVdX1gF8Ecf7dMci/PQnF927NUHqZVFvaR3vMsdB
Z2BNls3ixPkXBoRHTn7wrsxcMZBbgOW9ivXs5ZhJNhHTeDQGamQdF+I30mjWY6fgPSbtY7QQNXP7
PsjWB1VSRXQO7rWpF2QPel3OZqPQ9c7gRQXWbN/Wob1A5isvXr9eltRsb2239ykpkzcLlqSTDAs0
GwPYGPZsmCZw8kd2Y5lwSZVFndJU1QRLC4mofloNKABu/JBN+nnybWYOilPrFdthBXJAkvWIWfvZ
GGJqIOSbN2YEHRX9HArxTdtgcRtN3nBPy4PxgxJDMt/y6o1fZ1xHA6DeLri5KwPVRc9HrjiGnWWG
0EF5vRpAxjYibEsSmtlWcTBLsq3O/8/ilAcKxrSILofbJ0wQ1A8gI2ObM9mRwJgumB31cV03DpYZ
7uWdwhh0B3oHIFDkyqQLAyhlQ7ckIHoAhsTY0Kz0iQuvfwrD/JjRCBMkjjLsRvAec4RIDnDGOcs0
5rBrpvVcZVBYZhNdLdyWphl394SsogU6lPWUNvZdHOmPvHS/ZrJLgVm1NMCyxt1QmO0Nk6w4aR6b
YkBqpmNGcAFxZ2lFsB9Wvs+KriokNktP4BcL/VbLQY2quphWvK+78WLNuRgxXMUnTTthNjC7Folg
Zfs8TtGR+duK4bTxLi2PGDFAA6keHpWUd0OpPoUwpqmXZxJjamp5sn5ES6Wz90NlIOBb3DnsVulP
SmyzGV4B0XDtFM4nKyZW7tsMCNhTwJYW5r28vwJZpsLI8YuYyA4DGi4Dwv7JJacBM+Lr2OjwNs69
VyXe53U5YF7QPgovICfRl84qBcx7bc2Qwev3VgEiAadICT/HTI4C1PqkaPKgc76oxXyn9cvDEOkr
XdtmPoT0DeN2XHuHc+osLySaAnPOLcrIil+NnfbeQhK0BLKVJ+0BToIp5iQndpQcZC32QqXipPFp
R3AXRtltVjoxwxpuZbmlYPXBynzmnG7jdN57VbMrkvmxIOqoeEB2tTkghC4qJQG9JFX4m8pqP/Kl
hdKqYcOvOt72LsTxgFOcETazPV3nAnS9TSlW54YTukp2NqjcjYTPK4xD7hyXyYH+yKCRADCa01Bk
COtSWyb+HR7FvyqrObwgkfWInPWUxRNksJ4RRhKmqxYE11QwpmXxPR0pQUJBS44tiG49rkeZJhNV
aFkPej6Eo3OULkH1bU1o4Ar3owF4Fq5q6Xo05Vk6UwoKQhCeapZxDgxtb+05v0WOGrfe8EVmt1x0
wwp09VKlH8o6O+RAOl2QjNLBFszB9v0NPCYg4nNCwjuU2VOPkXCR07gklDez+RSVUC7y9dtyZDps
2kqXVe5bDc42tZAcR8o5Q0jVLgrUuOOT/H7akNa61QPvoCS970d9TtgCtDl3yvuTMUQSQbw0uuGu
oL8xUAV7dO/qNv6DNP5d4c/HKh1+pWPPEwqXUOHJQ8AxE9gssK0gU+/TAd83ONk5qi7eWv+js0f3
kmqj8IArKHUHFwXFEPIGTYmJJEdGCmteo4/vqcDaYt8pwLWsMbTA4g26MBAF7OwECpE7/aGTxJoh
ZuPLBbFR3Aq0rcIPHnULJmo15kIjhnSt8+vfrNA/gn7Dun0JC5yyiW9AKAenzv+Qlz04dnJHsneo
bYORJWj9hpEjWsljTCC6BKbU/FwLtoKSHzyRmv+hz6Hd5FJTYI+5i+qqf+19rj5e5lhHoM7h1cfF
DP/1c4LbUN6heZs89lP9JSpIUbL++T+GA4OUa3rXsniS2vrqTChKbfUof7K+KkB5yuUbu1Un6c6g
a/EUUxaksy1UcbkNmGD0Oqge79Ol2kmMqeqQ9eZKB7BuRQWGzSTwuLBiUJF9pk2+H9EoEXqEcHK0
YxLA+CFJLqI2k4WNnODBSNKLEGUm7txyCWguuM7oWBulABf8ZRdhKOSVmBwbH3Xb7WNCVgPikfgz
bQH88GJAaN6kxSI2PeeNDh6sjv52Ufm+XBHk1I4NdjQN1xmWxP3NrfQtCcZ7SOj3Kn2yuvQ3nBbj
xg8Q4fT9T2jxHjFKsAIJWrmv3lMQpIqzV1iw0i/wBfwHTYI61TbmrcPpcKWOjH+v4cSFa+DOO41i
NL2nnzaomN5NH21jeA/R9EGe+6blwGFNDVqD9D1J64oglE4Z7kTe0cvSN+pjCYE8fna/RIma+VuZ
FZExvGIMNmsICzdqiXQ/OVhkK/wufRGKN/2mEPqFVa5HDy6Wab7JVlFUVfbQ3YeGuTEd86Lb4iFK
y8PiR1e+Y9STjeKmS8/cwHYKH6M6WOQOfYMwaH8mhfvf0hsXp8eirPgrKhNy9WMiWprlDhxfWtCo
MJzxp8IgLt84g034vhvHHqdchpowcV0duh+VcSN+fUn7ioTgdzCN+UYabV5XniWkpHH8Muf6oQO8
ltAYEdy61fnRESrcZnpS8/xJW+HKIuPqGExC1B1gvHqR8GCq+c4p4nNKghAsDPZZzZX0w+AqsLhQ
Bjl6hdHH86bSu9WWTxe8Nj48jW1EQ46AYApQpOB1LY+8SvESz/QuMI2n2gPPBYFoQg9iaV+iw4Ap
a4QOs3ADF+ffBOlTBk4SM7ozTAw8Ud3zknbjl+UCnb24dVPklqij1vraj+WFcRlrmW7hcb/nkhfM
+L+PxjZL5oMo2YWB2gjhTkI+UgkMduXsVQYsadyYPY4oKMVmg3VhlHjhTTByNVnxCS8dedrssNQY
v73kU4KBaWQ7q0f81w99EuugfVHpsIOGw6CTf3a08zy6cXFTj0gDq+F57MdfWeND7dwsSXSn6CaG
HmrAXXFp6wT1ZOvTA9KldIFOPV9m1dyvOcP4KqMai9KPQdfPjRHspaEqkFI9g4Q5FVyVVjEs1x3M
NCQ28yRn8BF7PjqdtXPmeLNO93LEdAQrAddIHYFKoTci6hCsn+waG/qrrHl5xP5Q3EZZRnD/8JHn
4gFfBQAj8zHxPwNf4/HNgDnmJR7KSU4TP7GU8Y4+9wyPymkk4XHusLiskvvBVzRf/epfXo5IHrNm
adrKV8/RdWMn1biXw3vJkwuRQ4AOx6h2MSZiI0MYvbgQwtrU0yukpj9ZWD7a07mPEawxfqCQ7PPW
5TB8r3L3v9Ukg+cpmpqRlIIJV7lblRTIMzioCKLETNZ9khx2NoJvrF1fetf707MXIQLQ7ef1i3eR
rDvpf3peRmteau6caROTSVfuNlbOcXJwHNHTTJ4uynMlUxBr85ZY9s4PklOX9ts0q59j3W1jLI8h
Np/yIrhKZThlQiFUWwe6wk4QbAeT+R1nZ2Ot0Mcp1Nz8aIZPjmcdJxO+T2bfumX24y6iMRphBFT8
MWclNnrgnmISj0GSMYF2mjXPAb1baHtC7sUN1GQTeUH+QqxIYbSLSLLZWNCqKQnc4mjNw20eM/wz
UTop89clAMWgRr2HtUAaYZA6W8ET6uqfvPy1hK7gTY/0mGfFaJSXt09Lj1Qc0c+wyC7M4IEVEEf1
nbw2Oe1KbBEnBt2Z1st+8ahAArbmetZdb+JADSyU9hlmOAb+0N2rNMV5U94Un5IlM59Lx8cs1YaK
6CCaNvnHIENfIfca/eRnUK70bKNvVQwsrmw9O/HwWiwQ4Juy/NEGcyENeh1u9jx2+WdbTcfVByvM
zSjzEacs/nPH8cNarOdMOyfoTB8oY71VA627xPDQMB9ZnSpCLlby0xjIlfYNU3E05btXwjz4Pmu3
99CYyyiLKy94GUYkS1Y8BdH6ju68fOh3OGSe7LRdj9qLvqFPP/e5faaEld+OGGPtikdzYt0XiMCH
Xfw4Nu0fS4c4a8XZP/nWRYsgTRhhcr++eUPwPOuA4aTiI1z89i5vwu9+RT8gCD+aZLhUSQipZbZh
FDg5npJd/eMAa2UkQDOaSPKBpa7fVddSAmfqw+urf2XScXqbPSq4Tfs0LtNfr8zocVk1IIbBiH0O
J2Fq0z+l36CCtgqqBd9PMpW5U89TPr47JkNWNW4CzHYvn72v90zE4VhQeSEkE491GsYuPKfiJXb9
Q2cOu8ggG47yrwLdYIkhK17CVdrtzG46Tw05wDwyzpz/GysbeYPwGbX2Q9LO9G6K+djo4GWq0+/M
wG5o6qNd2gdPfjfux5givejjfadplUqqz1wOd10gLmYEX75lPFqOx4GcvlRzmoHH2xymVf1YI+Yf
ETinUH37+N1s5HfTxvsY+uwHV58n5M6fzGLiMOM/jADGkTB96nSHgQmESqwKxgUKyLogZ9Q1WJvA
Cktr72jAE74qPCzaP5hd84GuIOJpzXRK+v/S7MtpMyTrPzmq/E5m6u1HC6pyMah97tIZghhNeiyP
3CQeiXBJLQiNTCL0gKyYQNJ5k5/qBsgsMakEPxL7893EAeu07kFsKH0ELCQ7HzKp/s1NUn1fx+Ng
cTQ2ULy50EJcnXNiZxvpfMpxxma3euqYbsSPE94AvTWq7d7Ut73ShxmpAbl5w3duK6H/MwQtWVbK
J0C7lWzZ5jbsEBqJHK2cTQmiJAkxgYTKzTCVSJg+4zepXq4nUblyKGMWzpE4MX8ZMBxqOv9o3jg4
Z0lOS3O0BrHsYTOka3wvTZbV8DcOR5kZ03aF5ZtxRS5/T8NHRU12Le2OCxVC3yMYxrzASKotPFIF
IhN2NFPYhhKfZGjXhkEmFXHShFsmWGnN5KcJiS+bNKtgCnOitCRrhDlKj209YuH2XIzxi9RWoUo2
cuBlLTlyN5/ylvGmgfRUU04vPpMdxNy6Cj7HkBeZTeMj+uzPCvzGa3F7sXw4jO34UufIAMnjkmcT
ohMCCV62AtlYNPiPqdsivg71rQW0Kp3pTfpdlKRLUDzEtMBwQP93pfMFy0mNyV9JxkhupdLoSWon
s7oTRRNYrt8cYxdXW18l400IqCBsXlHE50YHyoyiZmZtVYIjClIHTOgIg32OmA0Bt8lS93kgpUk5
U4Rmu6TGRtmo/oMwwsnxin+Yc9xqqteM2Eh3da8YjxGDL7S+JHu4XiB5YeSP/6HecZYrsglmQTiT
KiNKyq/lw7oLKCDl/5YugifHXDZ/d+dfOX/9LHuGYrWVqlxenkFQWPUnb7tlbEl2jh7HXa/8reud
+xGwjLsf0X2MGY6IGQAjt3Dz4QSBagzpeSH0kv5EcLbk14TG4hjt7eQyZZGdI1vRbcLfw/uue6YI
6bcXEA8pXk49yJofDdgS7pRvvnXr/NzxRYwo7PgCw2FGr0eL2dfYjGEqQ/K+MjDEX/vW2tcOmWBE
P2jxH9ERyPXjGM3MC4zMWUDccVBY8T0ouAqwgZ5vaD7jRn9Lx0t4K/Is1jy/GBZA5xo/ezN9i/QH
J5ZNYUOdGeD2pJZNFx26aTfdNAA5aNUMRCjnltrCspZ/sz8z7pWa/sNayDphkeiw2E5mbh6m2kcs
z8wvUi6sXLzn9Hcdt6v78BzFGVaTzmmuRJ2CZMt4ZYiQ4VMyk+Iq0eVi1ET7XC/max8VzKvoI2cZ
Vg3a3iUCm1AKJ1R+5CO6dbeTT4TSTkXJ1zF815XR3artE+k2eUnt3Gc9KjTyVEyvecj4valI70Y2
Fx5gUJj+Dtwk/gIwsbfC13HH7HbRzdErmqc1Dr8qfRllhiJR7wruz02Y4vWeEWWEO5F1GOiwL/vU
/w8LpFMZLmhU2C+jpb8aW72X9SoGxZ2j711nPsWewUyyOhORzTR4MrR7kijsGtCXw/EtCdsL/K99
iuWWcFHdbLw3FpymG3XUfrfrXFzSxsq0mA/KX6nHtkmS7IN6PSYcsqUVXlriOkZO9rWk/oJR07Br
cOeD9WMzuzcHyKSzYgiFkmzJ+G9DzjsCYxKf6eGXQENt/ZF6I9hgc7Lj9iMA61nn9KMKOYWbVb8E
mQOGTokzkZJLtR80yzuj17RcaKMb74Pl0aLCDaGf//XejJDUE5acyCsw5raW78M87xynZj79DPAD
0D+paZ8beX3noZg2Teg6qmjTarx8etwebG+b5THGKfbWsfV+rVzIJ9xKWSj6+y6uPHVy1/Tpv06N
/wSzcVSPcpL1SgU/Q4rgVY8BqoJK7+xOENgKSAYwn8MXA0WTPWv4h0jZ1asRMIZeYl4JqgqDxTZf
G5hlSFghPISBS2oeGtM9eIP67IqAxBHAoBp/VD6OOLwgDdgGJwn/ahxfjB71nM4tnyDybzLBjzRm
NLF16VX85BIdOje7b9f4NrfVMbCmQ2zrYwlpbqZfMNfDRxzNe4liPo4IFloza4m/hVu+YoR2Ro+f
pQ5tpYmDr8jQ3zWpDnT08r4G4LrBkuulMgCh59E9aKLWOFgvFVOBSWI+SDgSAYpAuL7WeGpFxqcZ
H9vMuV/adN7ZWZxs2rjodkMU9XcZ0wAIZR6LrM3gohXbIrvOKzwQxCiTQ/3uxowVaETymTqgTchQ
UPYfhBWYo4MFlmydzMLDEYxZRR+S6xI+x575kSyYQKU9piBDviL3QKeUTEOTGkuEKfNwT915dutQ
3yTkDlVR85Nmtk9AXFoAP3mtWWcq5oDjuxKM2188aKsthKAxNaH29Oe6ih8nDZCKpcWx89H67Elw
rKa+Z058k7TG0bagSvOLUHqTv5h1nIqCZs1c7LWznMt+POrEfqRJ/GNPyS7O6RPGM8IHPFkJPhHH
a4mWrB3aW/xGmXme0z02m5vMqUAGKqjnI7Ksmbb3Xm7tZqAY24nOzCbLuGhw6uxkJ4HIguDersYx
rhHG6pe9jgM0Aa1TgfHiULfn0R7RTU4xyuz7g/3/ODuz5raRdE3/lY6+HsQggQSQODFnLiRSFCWR
Wizbsm8Q3gr7vuPXz5M6J2KKpIKcmojudpfsciKBXL7lXQhlYMGgmxUY6GerlIQ9e80RAb3KkeW0
Mey2BfydYfHQAImy7HoZ8pb2BD2msABbFmbkSvCe/FtI41+gIFBgH4a/8P3AQaowXtw6fqhR4eiK
BtBuXcGJHVVG42b4hIwlOW6MNa0pq/vahuUe9vmvpJzf0Ccm0FvS4bYsUd+DJYx8dh40q85muXjC
piLj17ht+N8bP/8cxwH/za5IX2YayD5S2MlMVoGQ1wT1y0DC7aoJpxcsXt11qIYtPekIESr7cWwy
mHr967JU4booQDglk4M3Zdv8xUmornunJW+sLdy34EjSNteKsUWOKnLWI41Lprqx4vE3ru+4AUfo
OfUzQpXLQAU0iveVMdzqwlW43OucHYlqShgl+Qdte+o0K592Mr+vK3mYxX0fZPvce9GPmK81GeNe
/zoEzg+jhcsbvUVVlusrKiru57Z/G5zlQauM93UEgwWSFK8zJwvpWNaE1nfhUIEmbp+qHuA+xW4G
0pyXbGz3dTeus5CTvZuMGxdTqhAvRehiNpcsKB0qCYNLTdzLb3CYvCZ20BVrQiUoidpRnIjb4MZc
8GFG7CBdNvrYp5wCWIdwmSq/SzigeRYaQD3W4Z2ublBhs8H+6ebUkLvX2sOYwg7VE6o8rCFCE2r1
eOzo3h+Gg7oQo68EoO2rAjT2hISn8XPSFS+6y7jdoYu/1Yk57b28aG9jJOgw80GRpbuuFdYK1J2Z
S99DzHvR0F7+YTHybZmnt++3FBVwh7fS0OOtNFmC0oEC5ISnDXKN5J3Jjpuc/+VOum6J62Z+2IP0
0n8xZEfeA08Iv9CNAV+brwONyIGrRhd1CUTJyxveaM3qnmW44Qa1na0XfauwlhRJTenzB39DNmIy
gzcYNRo4Twj2aT87z3kuAV3oP4TEGHmogR/QNJCXI4jHT0yYGd9NqE78nF6ZIMPS2xyoktYfkkb3
Hjrx0WiGVBwUuj6gjzoDeeQr/h2Ytxu96MCActJySmzaAbDflGr5qNx96Qmsw7b4UfOZY4Jos0nW
Ov3S3YAaFr3VaoEsZv6ONivCB21hwl+o07jOHN9kAyCNHe/RgW86YN8pL/SxTOttJOlH3gCA0l8G
mjW8DWESkCzVaopJG39AWYMugxY0Wl0aCwY/scXmEI6GTrf0AmQKPXEwdSidovGC8uwvI4hWaE9i
VY5MflCAef5MdSdrvusjP+yQT4/ueGL8FhzzvgNzTVyuU1fdCcoJXMyIGwIa6fDLiaubbnjlLet0
TK85SgAAtTWpmHVbA0fSjFJdJiRsYwsI4zsSolcetqAgD3T8pv9+htH92vhZ5yXouOpukvVNtxcS
sraIyrdRfjfphhLvw6rQkTeBOE/FvKOlB1aWERW88U51OTBHK6BkZC5tQ1HFnj2CIbkzC+tedyV8
LmC7F7/mNljzPsYUxI/MV61WCUKemmWknyKNdymCOQKzP73TWRoqvn3P2REuwf6hitvrTKIIBqFs
/GmZn2E65L2N5q9c41oFr4m3R9ahXW1qRA1Bp66pcerJgVkiVDctCRiFnjatN53gU3rXIqvMgW+d
sORaLEF5JRpoycvQp4TeLsRsJYB6oKEhin0Z5nHFogWWIKdf5fWXoUL3yIOR8pSx5KiC5SSHoKz0
v67nkbv9OqyXlzGy7ypSlL5XHCtsa72ZnPKzXi8jily60VuSiukYVadgZLOM/B5XsvdGAX0f+ia9
yJFtrCuHGSRINxy3+ftK5xDau/54zWxc8z1bo6LADmPDDPKTE+ZX+sedCJHhVS8xguv8SWIM7Eow
/omhld7Y5WeWDrAjKKt71BjWelvySXMwzg2Nkbx4g2p/N+JqAbRKawW/EDx6LSwMpKbiais6wqH8
KwuZHIeGD38ny4WF3ibTHeUFFu1QqXtqUOgQEz7lIZoGqkf9Af5FUDQTAPUSUYRy2xkB/kYWxljk
dvIR2M4V4Dtu6K+h9c6I16mNXq2icZCZLFuOjxsdRjFEIOIVctcxtfn0d8lhppff5MZ/LL3QSH/s
2FqBtALAhxIDH0wDWE1tNUn9je+SG2ql953d+0R/iNHCKRWFv+vycK2fWHB86zWb9cVtTW3FpNFk
ExBBRjW8CAJDtGWfeDTuLJO+BgAtnSPoahH93p3ei13yDnst8HcH6EIdksPaAo1V+/6GE10Pzq7l
Hc49Ul4qvnMjba3wKih5usDxusZBZgpprWzajpSape7JMEnYhHr98toNsBohJoFS4A7PwtL3o/+c
GBTCNOqilq/JgMJ5bAJtj59np32MfPFFxM7doMDHeJJwSuGIajbmY+l6sCiLu2wMIZ9F7U9n7LJr
z5Dxak6x+Ji7J5z/lh/IhX+NXG8TKo+D3CEHxqikyeERl2jM+VAZ6+VrMlcUeqkSkZ22NK2bMKOC
P7ru6xyFSFVXixwex7RBAtuJhmZDhBM8DBJvrWgI1Dax/EWD9HF8+/e//uf//l+/pv8I/+g65AzK
919FnyMFUnTtf/7b+fe/AIbqn25//+e/PSWVC+TRBLyMfoXl+h6//+vHS1yE/GHxP8zF90Ls2cGx
l8VLGQbbYcBzMcuH2388jmtK13NAeEkLlaXDcaokb1I3LZZHO5khn04j5ZZMklInj+cHUqcTUgSZ
puubnnBc52hC1M9C1Xu+fByy0ECNxBSPRgX+Qfb05xPiw+uuV3SbqOY7F96lezq0b7uWdJWwXM8S
9uEczcwIoyIIrcfUSViRGMwTnae2Jo4SRmcPbqqWL+dne/r5PNMWnusqxZt1xNFsQ5qGUd8PKIqF
FEwNu0ZzKJ3c56Vi454fSn+hw5XiWY5lCkuZyvKkKQ5nBwDPoGJmjI90maz7VhWhfS0HHG/lXGTr
AfllFNzj6lG2hC9jaBHXn38AaZ4+ARV2W9qWlLZJ9nv4BKp0q3YWkYWJTwrk3A+bDRKICAAMc4G4
0uCMDSEfMgSLjOYtfdXuPvFyXDmWTqD8bEqUO5eohhqBoOXyqwGHdNeMmQT9JAwIb52j1qMVf5Z1
mT+HimMPRowDhbpFrr9z+5d5jGpSUkLVbsnFfYpiOqYOTttoapOi7R3A+LguHYvGxNCIxwnz5lcn
yLu70M+Xm0UYLIuWwIFaspmgJC3Bdp9/SeJ4RTim45pC2cJUtmcCJjp8SQknUiPoADzzGbXyzNLt
ZWa9W2MmqO61A7XxETv5vT5tY6ANN9l3gUbv+cf48Cmk4/nKBa9k+0dbYYgnP/Rt290HI+5okPkf
o+bCEPbxdmOmniM9W/jCB4lq6mf429FVUXIZ6XqUzwWRuZ3VeEd7AEVo82U/lgqDKO9xYnG4zbKH
TLoeY7L08affGA9VtVm4itvqOVgSGOcItBPRgsiDJaa+AfWiP7qGxshjE3zaGTrmPkBNUCKBjlQt
Wu/JNrPlfVy7F2alN+zfdxlHsS2w2LOU9F2TU/lwUuBXM5dST/ZcAQEuA/kuLfFaRNaA39H8giv7
9vyXej+V/j6iVJ4Eoc1x6XE2i+N9DcLRjNvZGx5zMws3lhjy+6bN+5tmlLS8usaOnp3aRLGkC6nx
fJ/cunqz4jDYVEObgxrLpHt3/pGOF49+IulKhWeuJ233+K6QJlIMWYKvXujF7e081GBcOA9u81o0
D+eHOl5DeiiXdYREuilcGKCHr1vA3encse0fIdRxt2PHdIVwlfeat9p1VPZifX4854NTlA/sKs8X
niVNeTRganVto0IPm795hnNZFVH2s/Ks6lNU19AlAmLbWrXYmOTbXPP28wayj23b4V9I7UZrz4Nm
6DRZs8/pDu6ciBrb0kXuNgopzQRL1P+u0yJZj6VYVsw57cnnmmkDKExuFou2b+Bk9i3UL9tc1V4c
PYYOaonhAFsxUKVDmDT1IFb7/FPg2ukeGQFrFYZjDzpIlj+8Wow7P88CaCwNPlVFUJc3ST3CG2q6
UX0Dswe0aJrAOs0D1AZLdd8Rn/5phrJ5mFHA6x66eba0vUv6bXSyXTRj1hoSnG64PR2MmhGT/t0K
Of8sRtWtLrz8o73Fx+Z+lg6/uA6/Hu0tP13ciuvDewSVsxqzVmBxu4CRM4vr8wN98JF9ujgsLdt3
uJiPBipFY6nEdNC1inBb9+xMpVdpDlTcSi2EApylvg+yRDzbakCvlHe2Pz++OA2CUAdVvumbJqIM
dGsOlzUGf06d9NxASQnYTCVVu+0ttnjVDw1UTS/DKc12vZeFSthtNUj8a3AbQOcOWsdkFc0atBg6
8cNcJeB6OhTwlqSgQeKp+8iPxM/zj3v6tD5XukUoSv1UKvPoaaOhblIDMvmjKn0BeiOuKPYYuRzB
cCr7jUQgTa8iUy3oadBDOD/48YGLZ5dts/l9zyGpEc7RTZU6jt9mHDdA8Cy6DlVKyynM6j9putSr
slnyO6c2ygsnnNC38N8PXfjdBIjKU0JJ00eL//AD4ZjXD0Gw2Hs3S6tbfxr8J9n45qvgCbdIEsKa
y/kCUmYBlHc06dwomDcwecVf56cvjoMqfeEQ9nvCInTl/R/FC0HUubIawmbf97By+mjCAKcZPi12
gqZsC83I6+3PhF72TagMBDeScHP+CY5Pe/0ASjrS8S3bs0gQDl+F43tmriyJanBJzym0AXyO849h
ceSFLy2sk5d+OJI8HEkos6RuGk17I0qgl3bdhH004GEBcZLSSm7dzguSXtayyegWPdeujKjehzOu
VXV+4eKx9GDHK4BLSwj4HaZHonL4MFWf4o7hD6gJ5rP/VDhp+zQ7hXMPqhbfQTljXYrd6Og8YWL+
yyl6kABt1t2lVUc/LHZD57V2w/JT503OXTh52QMNdtTRzJD2rSGneWdQQkTsA4DjHLYLVDQzWkP/
dC8cqsc3qF7JNkvZFQSewrSP5pE4iU0fcsE7sRi/jjWWOIvt3dgeQReYtfU/XSsMZhPgkrMCPzaP
D9Y5WxJvTM29zBHGcmX6ucEDMwjhlp8f6PhUeJ+V7ZtsTpIe5R0tSvp+zYxLqvkurRP337Ig/DXE
eCnF6jX2wpvzo71fCMeLwbWlY+sMmQGPNqEJya9EPc7c26GjQfdVBGzM/NV302cOg5dYtTd9Bg+z
dF4lpsdglgCNDmOQQC9We5FXWB/L68L0qLV4eNv5Kr9a3OmhkMaVpd3IHA+lPSGAEkXhoxLzdy9L
7sRS/jZtSfXenWnoB964XtL5Z7U4QIdF8dYgDYKqx6BliLjq4wsb/3TlcD2atuKi5CWbx/G76l1c
V+MCT7VY3CYFWlsmYN0oXbkOlZvzb/iDvc/1openIHlk1KOVM9I6MyAiRY+dhKE7lljFDU3jb3oV
KHRX7ER/aXSWTSdRDy7/DN0ha1C48/29PZb9hV0jvOMYgezF4ktLxSORwRwXC9y6jOnicu9UYVis
g8F5aWbH/AJYXlwZiRx+BWlPs0hnsmAsu5VogvKHk7niDc2pGfaIlLdLEAf7yUQnH4JFeTO2sNZd
10UUOW2q9bzU1mMeusMKZHc4XdfziBEgXFLNZ5Bfg8A0oJP3Mf3mOfmczdHwLeyLjBrv5JML4duE
6MuUThrlbwywtOvpU4Dc9HXlKLxQwSE+hXzB3ZAC+PfHytkVgz2uIkGPHieS8L6F+X0jmhJZ4Qmg
2dWiDPcmGmMXYlG/qLVVBkC8uzRGT75cRoLWcUEIlsCSWqUpf9tJDC9HGsVD2VJcJOIBH2Yv5V3l
iILUvu62ZCs2It/msrJkvECWoeI4+mPyBAUc95a0xgsqm5obYiSUvpKg0haTCSo87filQ8f4GkFy
/1M/yUW3OlAqDgOaubWJNgM4tj8GLNGog7hvTo/Cwr84MC3sj7UeZbI8LT5S+10p6dm0FmCBZea1
2D5YNx+Lwzrs0/uaAsRzOYz1pywf1Vd6BcubXSltSxTjqhbbyBsIPkHm9t5fFE2Sly7rjbXT5TGt
Ta9dNYjZ3aVA1yK4E1PxNA4N8m4tpTPXqZqNyKi6g8zE2zrrkpu5zYCQNR2CLk5LA6MErIUbJeh1
8rrbCkQi8LxuegwRPb8upe3hUjpQR52RSfMbu7yV8Ilhb8hlfkZCwnyJhJjeVN3F93NWhjtVeWrb
5aDu4ULTlKKEsg5Adl4VtFvvHCWj+0ol46qHLbuZ69TA0bHsrqG0dKhu1lqLHW2PsuF8w4EQ2dV5
sO5c2SRf3SiFvI3E3WMx5sMqgbt7j42zufa9Bq8uODqrEfrTtd+4+Uom5KcVhdJNLenSt6UxbtNe
IXfc81TQlkFYl9JAcTdr1l2w4Lbn5zMd+A7xXEMDEd1FAEB1ns6fMh+daASxHGvC1HnG0V2IqPY8
D6qq94OHyQpA/P7zlCAv3gO9Pj/Se2Hv8MYglvGpxpEeU+e0jy6oVKStoE877UcA2eyRa198ikK0
UytjRRRzZTcQuf19BolPCjh9WIWU+SNUIunVD8GCzUIzXDjT9OyOH4mEQ+KmTjjgHj+StNx6KRpV
75ehX+hCUV4aBgj3SI2fn/x7EeRwJM5O37S4NywpxHEhcGmruc9G+pKjmJe3LGwMRN4o55LkLjs/
yixglFUGsLMLN2rK1G/u+f5+bER3jws5DY5mNecN5BUhTTw6Nh3FIxN9JFhF1TptRjCw+W1u28ix
dHZ1M9aT/ctVFcCAOq8RIalw4g276qGqU28tFgKrOUU0waWPcT34S77zR+MTSF77oUpVt0kjSKpD
WIQ0dsPpLp38gJwaUEzfyOAGPQj7OqlymGoBTKe5DPAbGpz5c9sk3o0/IyM4V6O7bRuU79sG+Z2q
60aUHxB9D8LJXS0e8FrSyxrJc6O4TVBX+DZ0kt6DF5pXBkfvShgzpeguFcAWNQ4DxDtee/40v818
4nWryuqLGZdkXYZlbK2KDqKk6oYZm1Ftsx7F6tiuqs+tXILr89/yoy3jU37yKNpTUz4OAlyjmXF9
mdu9KGvvJQpdea3qcr6vjDTZm2D8LlSxP1ik7yVDSi+MeFJbGoPcgvExTvs6yOV2ydCEgZu7qYJO
bM/PTJxG+LRWbGHRVSHBIss8jPBzJ6mM2bfbferN+P0OGBIuUUnf1i+5jIua/rCbwA2I8GBBvgHK
QgaiM0Nj4zrwJ9jJVuzfNpEqLgTRp6+cIrqjfJ/Iy1SEm4fP5ZRmOPsWRL8kcJ8QxwDN7fuvtaa6
Gc7zhZdwmujqGMfXjRjTdZ3j3D6jCzwOswFFp/ZvEqiYbW0NV4kb/FR59TD1KEJGY/K5qKibA/W7
tvuounBcnH5y5mgTZFKH5lscB9dRklhG24uItqy4NbL5U+81EF+Ff2EpfxTREcFbVOOYqXWc0y8q
M6Kyr6LHJszBC3t2uiNoDjAeGIPbAGkuGE9mnV4Zoule2xkvj/Pv+nS9MbpDUiRtyuLUFw+/KweC
Rxgytc/pJJs7uwaAD608+/FPR2Fu5GC8SsJgNu7hKNQkq67y2nYfVuDJlkg1W4LXSxnRcUmIooAr
PQrTjvC5UOVRSSjMJ7rshrHsqcRXtGs8LawU3yfLtHNzKIsqo7C2WMR452enn/7wZjkY19HVkr/1
FExv5A1O+bxfkANzARllt5zUmI61N8K91MH4oAp0ONrRCVH5CfAzt5j3mRuLZ0fGHpfLDhd2CxNC
p1weYj8WX6q6dB6d3G9uZ8tzQTQPNKvOT/uj1+2Q/CP+YCr6l0dHQgBkU2ROtuxHK8w2lVLyi9eJ
4rEINezDdIKdWWtMnGc6l0qVp7uGjIQ6uKT6pMiIjt5B75quyON0odRs3jXVK8qMbovoTnMrZqQ+
qnetBj6BBhmbIQks0B5+SuyvXfVQGYA7UK0aeATnX8npqeG6FG8lr8VmmR8/l0vlsfOWZd4XZB0w
B+cYrON4qd1zumddz6TuZTumTV/guB3gek3SCauY9mESPoBP/LbYxu0/nghlNc8nTDT1UEcbtqHi
rZLc6vfJ4CPJ6MWOLni1ANm8X+dH+mgyFoUZT194kiVzuHlYlsg49m23B0yonfi04QveTN/Oj3J6
fXHucKlyPtDoPAn+8gplUAPe2n5YqhyVlF8Zte7r0aifALCdH+qjCWEKhOQ0NQqPQPtwQo0ze1aL
BuU+NvoatqJcc1um/3zvUdPyEdOh/A3F8eitJUlVGyZyA/ukUFtf0irIQ/C4PS0cINXxurPRZFBT
caEA+eHcHOIAIgCabcfLoqvQOlJN3e67DEQSEKH5GupEe+ENfvSxJN1ZXdzCH+g4UrejwjUK0Y37
gMrkXddF2GnbM06Kjfm7h7GzPv/BThof3Bu6gEZRyRJ0EI/rdvYyeLL2GoS8e2v83eM69att5vJG
WKmDsRGpvNEG8ofTRv11UaIPskpNx9waTt3fGFNRfMM3IX/DAQmzcrEEW5UpepwGERM+TDBoL10B
H5x+tHqBqwjdhlTSOlxhUxwL1XrtuLe89CsCvlpOPEPqB9KD9u1pkmU91Re+yQeHPfAAx3WpOxGZ
Hd/gi+ONRmRZ9b5SI5hxq34pO+Oes3nba2pg6Gp85KWF8MFyU/RZlCQzZr4nx6lrxML0KPbN5Kv2
hAQ8VHbrn28lBtGIA5OGNnCVw7dpFsZCmc8e943ZbjK0wLTnxBatIZ/mdfWSTrCcWH7iwrAfXBV8
OYtzj3VH0/po2Ak5JpX4fbfPkKNDW7S9dyboKNRyL3y5D14i/RGHe0nY+kA/Oo8sn+8zTk2/z+wE
Hwi8seAVxqvze+iD2Xg0xInv6LqY9vGhVyUS3mUddvsubJ4xIHtsjReZDy//H6MoLj2SeHK/4/aH
XVrw67ts2NeAibnPs+JLGl64KT6cCSeBLT3iYnk8E6sfIzTlwnYPYHtGHGee1zIZKbZOnnshjPno
nHNNk6m4EnDbccOVrqGsqpnTtO0ELO/R+Z6F6OxZIJNVrKwLsclH64CKncPBqqg1qaMrY7CsxSmg
w+59P+6wQUDy+48YyvLCMB9Miv4UlxIgCctRxzcT/YgOIlo97g3CFJiMd6jHhkg2amem86vhgwkx
kq84HCjrnDTMAzeKINzbA5aVX6DmIV35z5fC+ymr+1TsU3n0xvo4bg0JjGEf2c1XXZryzAqlUe9C
rPXhG2PzUP0DVA3Q4PAA4oM1cQROdk/nlFr1iM5eMLR/Fg0jF8jhnn9rH43298vjaFJ1ONI4mtS4
75wyuIsQcDBoHcYdcTSOkBdqm/rRjzIjIgWgBIL5KaKiw6mNAGWqKGnaPdXF5LNqm+zVi418HyBy
dyWGDEPSHrOn8zMUH02R10jjRtCkP6moerYHb2Uc2r0KC3svvSpdB35fPi9dMtInH7N15P+pRU0m
2iHOEkHi26XV0vzM0Pi6MdpJW9eZ9hpJfeMqivvk7fwDfvR8ns0V7vjg6WjnH76VCSVLSMaUr4ba
AWojvI2qsQVq8OeNLvXLTr+A5xCLamifDQzAsw7HSgovUB1mkHttKWZOwyYIQdJ6wYbk6uughgsB
4unpyXBsGqGYnnLeQ62/pcJ2bhlFHQCeG8IBATwvrO7ol4p1ZIWXUpQPQAgHYx0vrmlu2042xoTl
XvwZMwK6QI79PCEhJ4bwJnGR1jQrlPM9cR/PxoWr6D27PVzankuZTqDxSoTqHteo5jic4m7OIXAO
AtrzWH4Sboy6IU3gVVDTNKXSjqlbA2x+KQQstg7BLZVC7HcfLLfYN2icXDVWgkNvtIHxAs8+qn8P
kNLWBu8qjJ0WYzeKtGbbPmZdhZ99jpWw9JC7NUrvEZmWb72YoPX1+UvROhsbdmtbYLw95Opb7nj3
HrKh8QIWzjJgkAcPM3BEDSZ2s5xqVv3FRG/7htbuc9a5K2dOEPw2jLehlvdWUb56c2deAxzIMOlA
MDIk6oW9/2a7xr2WUXM767NJ9ELD8TbrbKh73rSJh3xnjCU6d+Fn1wxv58ylQFHbSGi3ry6LT0Zy
0xXmvVIIUzludkfWRmOabub1u1hcmD1nAIFzhb4XRjxElH/gp+60npWY5P35bfhB3M+hTv7Mfwil
wTwd7g2n7+IC0eDs2WuHpznsbqtg3i41nLnQ3UKEXsfjQN8Jol8zh3+lFRDP3nkNpumhaqJnyNX0
y/uqhksfY10TXUiMTyNu/XQ0oDmvHLbvUYCY1kVucvPN+5BvEFY//6uqMZdqE8KUaFAfOv86Tk+l
w/H07/9t68IliFrwHvO+V9oNyhu+U1XB8eT8KKeXNmGbZQI+J9mySGEOR2ltOjvUrqe9PxfXRp9f
OfbN+RE+OIIApZr0euiRe4T2hyOgrdQsXW8Ne0nNGO02XYOZgSSdH+WD08d3MAK2Cd74PuK4+oUJ
VFMBahdPjv1bOQaaMcho7nvsJeElUZH+OXbGerAvpQ16TR4eO4fDHn0lkQ7oZKCr8WSU6ehhnooj
HZoqzk1hTuluCQZ80KveflO0cJ7Q8r2IoD59vT5XOZgv6lxQMo7PvdTJIJRbTr9DtBeQNqfRxSGs
06VImkJRWlHgstyTyC53Jruwa9WjtvSFk+uKfAU+ms7QBijWc7R7Z/ohSEl0zflYbokxo7Fb+dVw
76NHJdV0l3TJFhlbbN42VbIfZnDt2BNaAZYCrX1rlrUW8b2w9BCWO/08XAXKl0BFbSC7R5t2Yl4l
9RFn57c+opeTAPCc/8nprYe+eLEa/1n0DezI0trYcYtWdfnbbcaBmk2DxUO7NjX5OgYpkVBovHaH
4Q1DvxC9wQb1NG+4M725oR1ZoXEzGPhHJPjbTJChqIXusgr6kZxezDnv6Ni3/lUm2++5hcyfN4Dr
51TfDBEqDD3IWuhQNb4MYQx/26nuqwkNkAwK+1WU1Ssxpn8VGfh+q56/+8MibnCFwZ4kSEfY3m6+
kTayx1bD9686D7eeyUQVxYUBperrwM153uF5HEGCR5EdXDl1izpJ2KGkkwiqxT1K76iECLSHPOen
HWRiiyl3uGp9Gd14Cmaije2kN6S/jcz86Q8S9bLlbg6mVRA7a8drPof+EG27dhhQAEXH2ht7Pmtq
3+CKidZ0+x2VJ0ovWframtoDyUwWfYsl1ywKBJwXHz/kcouP315V1jaw+mvlkITD7n5urNG4ipNl
Yy7tsmkMHw3a7N50cSlX8nnsil9ejWJlLXcFunzZjHPOaKsdOFNNuIOP56vHLKueVO3tcQV4gz4F
ZTpPP3nB9FQj5DLN3i0Vpvsykqshrl+DYtg7KnspnQXbzeLBdLJNz5ChCpF9dcVGmegq4DUBm+d1
sO2tPcYwFOdfPqw1kGVb6WElnPqfE2MZ1q7wY7SoUGwbaB+jsHeLL/FeudNm1IS8wX2tMre7QssA
4bokoRxePXQGsGoPjgILrF8Fieo39dDhcdij3l3GyKk4o4H1H6AESPrpKpclWnu4CsRBszl/qkp9
OB8db8TDNjQGAniNvD48vLNOIiJCnXYng2lbiT9hkoISMq5xJrLL78hXXZUwaMtw3gjEmRzEPXqi
dba/rxJ9CvR+824gWeCP1wyYFWM/PpFmcAqkgBrroHhKtFxEVfLOjGvVdtfjuHFxCeEXVOxuYyOG
Rl78UqiiDKF9NTo/zGW5LmZMJ0o434gZLvb1+Vl/cKZzT0FLAdZLn/m4DsAGN+PQ8xElc24U2NGr
znzwSkzXErRcsLBxF/8bKoAXRv3oBnsvPFnUkQllj8useHSERT2l4y7rrepGhA5Kon2ItUodBPdo
h6M1iSUhWRBqaJPVREB60E44P/XTIIdswdOsI8Afvnl8XkZJWsykcWLXZD6SxXMT7SLHjr+UXTM8
DEvjPODxV9714VJ8OT/yB3cMfRoqFHAYaWIdNwsbt8nKOO6mHRe3LlFEK3qrF6+y0/SLGv3/HeW4
NegRzU6QBsZd75XP/J/nom8/yaB/yGy1gYF8IbP86HKmIgJLwSL9PSkqVo3PqZQZ4HhJSYb/p8v5
NIDj/pcCcAIVKyp9RzvUzApphUsUf0q6DJkexJUxgOO8vPB1PrhIFb0azYUgeVW2foy/RaPBgg2F
F6bTzkLr5WUObDKAuYtvwN0bT9i8IrCho/TZCih++xayHQh4hPtRKftOJBWXHNnZJvANHJ4yywm2
Y4VE5tXQoPzRuvaMbM9Q2ZDz+p+NUh3K2UaVoEAk0ntc3IxXo6imld0N0y+FXPSbXXTFTzjkCDIX
DAQi1jNesTlZHqH/9PtaRD7GiA2S6hUQsrjjghWgMMhvoM4FSz/8NGQFqEuO2d1MUXHlTVxXIexp
JJcKmPTW2BIfDP7wONlR/dnplvaO55SPMEHBYiLze4M+LnztrqNu4CN8PwgOS7TyJQBcrYsnx7p+
Pf8VPtqdf/8IR9EM8jtLjEETPOx2/p53yYOMO+O6tr3sGkGwPy2SfBhQqe/nR/1ghR18er2n/vbp
U5U4U+mqYVeNdGMwOHVmc7pw+H24LzWOGGIojdTjNKTEUsPrUHPaGfTn0Pa8l16GGcgORAgkqeLH
+Rl9cMBjrkK3RiEbIE74W54xtJPXR8N/x8wBdEAc+RYdOWNBhd/G+eE+OAUoiPrUfIiedXX08AVW
ldnEwq6XJ7MeytU4T+KmCrBJGPEk2p4f6oNvRf3Go6VKow503dFQtYMYmTSqYde0Qn1KjLi+bVOE
ZM+P8sFZ7dNRk4QylBLp1BxOSIutl2Enhl1r2gPqCugW1EWY/85EYd35ICL+nB/vhN4I5IhWBi0A
zRUF73Q0LdV1dty4UbebFNA/taAYIiXlpfEJOstq7r0VTPsaOGSLxR9tsHC5cnzz3jCc1fknOfmU
5P0ANnUfmdbNyf1oBY3wHLN3nnIVmfd4hKhXKxbYwtTucqEbcRoP6LH8d/atCxn+uA1aiCYzZZq7
uwE40hDieBQvGSBD5Kys0vNX/lS/FnMwXA0WuV9s19OFgszJYmKtEv1AwYeBrJP3w8/cTwneK6q0
dlPjz0+LUYQ3VWYkv86/0lNUvx5GN1DBaIBaOc7cwVnPSdnFzg7HPQQswvCvEWGVwaGhXYqb0UL6
0hUTUho5AGE/B55tYChTjdOlJv7JfBFPoIbgs8YEoL9j6APaZWU/QSN69Of4yxB3z426ROo7TqV9
psmp49L2YeM4J31brAwtF16//QnBQvMWP6f4py9QlEDtD2rDlS2G+m1Cl3cb1rh4zPX4hL8hYqCO
nJBAsF3A06j03dt92j40zpjirhnk0SqnXLZtajt+yABd7gY3bh6TsCZLibvo1iY++eV4fWyDMi4F
BletsTn/FSE7sBoOUgWIED50X71B4S0cHz1NN5PXUYvYQ8T/lLXGNk58i4JcPF4b8zivlWnuffxn
EtO9olV/VRgSME4SvMU9vdYWxN1Cc8Uq+pvZFY+iHzAMppqj/rKT9rYS1g8IzTSwKuuhLNr4ykWN
TRSUMruvmm7yfyg7r924sSiLfhGBy0y+VpGVlUvxhZBsizlckpfp62ex56XbPWhjgAbUtiUxFHnD
OXvvRY7gvqvd94Vpe8raG6uE/OgMt+kSPc7zS5cQbFDPd8aonpOk/WG5c+gMPG0ejovc2GmIqZXZ
PM52+VR59aUTETZC+yCiS0f2dabAos0VEUjiYsfPLWAYRyL2mrNdFucPehufh4g4/Swcov6gV6Ti
cu25022rWBIZYT9kCHjLifPRJ1LVfvpTusdiMW89k11/nuznlFhLQVgdMWnolQ+uVxJD2Cfb3lfs
FeFpst3zKmCI2k9neRgiyNx9AqbRCkoxHjwVbbPuxRgBkJb6xbf0V0RwbyJL1wU7wZc6rT/7YZjU
OUq1Ax060hKItGrPtmaHS3Qp7JknBPPgKo+IcNM7DnQ29e4SmtclHalIL/pIUphGSrQcytAhjr7y
4r2Tzjtu6mYCFC+5ydTDUFrk0NWaR3/pT6rUd0OdhpllH6RGtOL8inP2pTGKQ1Qb24SFWc8tE4MG
GZCUTKsJW8wckGUCjPujCcZVn/azu3xY1kC6bqa/9v2vRquObFTQfMOlNX82WFY2XIQ2Ufdu59cq
+hgltMi51DZV0l1b7FSL4wa4Grbrh5LyGAo+TU3Pw7gjUQBblu/De/Yj55xa5ZHkVZeoqw+VOF6Q
5cRjocaPjHYXmclBtOS+S0N/pBj3UKrmFJfRTQyhZrGnsCrvuPFbFYHArD986ZJsKp6Nuujg7brf
+bx4m6J6l00HvtjeWA1tEvIybqeuvNcX6iKxY/1MJmcnquzJYzO9cRobI4ROGqm7w7+9MaDfOl27
R8+ysbvprveG68Ju25ygJEeEpBX2c1I4t8LX731vedR6RMnDEHruTKyTerZb626U0Vvutm+WVQVC
ENnIoj13XJxCrGB7SjV9s7W1Zav7/clL5ZMeuViKUcgTAbEedmyDwW5uBavgDDmOUzfnmkW01pJ5
nHXfVvPXT2Q43uLMAJpV7+xCOxL4ESiPOyFWRFpruB+qJbvbr8Cp9lQ6XKZwTSPDG7BLTnc/gv4X
uEv+znBKpiXwp/GyjN6+0HPcLhNxsnKG2kR+vR7dtYZ1585Mjba4OBPNHfIutXARILXR/JfLwsb5
bvJi6OTybvGqa6S7l0xLbht9PlTkz7kiAc4x81TE+rbtQDwxHM0Fv6MTWzqnD/kIptDqro23oFpN
wi7N7mp+kCCZDTaBo2qJKJTDRlF0c7DqoUbH8Ixzc6oC+gWkgB2x3lxUHgd+BVWLxyrHl6e1ySl1
u1AWwMWt4iVNBNlq062hEnuLc/9tfesFikJ3jQomonNWH7aBFMK5GbN0b9ems7eoJxLwNz21UXao
MGiVnvNCtvGtKeWzYj9Mdk25swaPOKe2gVbSgmwoV8fCHNagbZuUiEx/HduIj1LKhuAjm/rokxdH
NEpGFGyu+iB2HGwQiOjocH7Vlb6bNAKlHJMg/mE7KbktDQCXmFQWtDqG5l4IJXU3TmESxDZlBHy1
23X4c/qUwOdiDfTKGuixkX4f9WvS8UKyiWF/LoNG7LpH/aunmmd1rHAsv/npwF0KcFY2JzHLt8QV
UAAYp8ouO9h1RtyiPLPQ2GhFu8MkfGSlgoeL5I++aY9d3zVE6FUs9BGsl+1wXJhBqRSmMFJ9+UnO
Ne93rv2Kc/8zbeUbMKavdKnvWyWeacPf9cZ8oPtH1rOtzZtMswjHGS1gR8kyX+MyYXtvz+gEep3l
6GjnZ19AmPOpzJ8md8SL0lVlfR5s29kbTcIbNzllt0nnyNn0xIUce9syryIz7UDUJD8g3wF8OS99
s5NuogKNClxneU8k55Jzq3nLW6a3GJtxJiA19DrYF0ArvPK7rmVxTo0+vVqpjt+URtZGEFazHYs1
c5k8gz4iQJcAARxl2TPzmgr70W72WR1555zq7IVDDAHeg/Zit453hU0eEcE+iSne672QL1YhibBE
1h0sdZ6cRgq5z07ejT9xvFo6Mu88P7HniDaesYbJLZUgmYLgsmSuSZ0u4KN9ol+eDhrxyjtzUPM5
iXq1J9qV0EdwSIQOgmJdBqKDB9I1CFubAay3CUN3R2pXm2rfYnINKlQ6zCctFvSSGs0hVoV0gfOc
mth3OgGhcIjncBlwE21SJZtzMjFojk0tX/ESNI8A5qGL7bNhqLYeCQE/qN+k4eTqe5+HcUztHZaW
c6ZbZOyw50jl/MTylYQZLJ+bwh+x6TW3k+Hfj/BXeMVOjTTOgw7xDXVjQJzivrdxjfjdL80dK1BU
GLvR6Xw3nnpB1ObCxjK8UOjJqXWsrwUh5wYz2CtSkO8K890655IBQr4gUYU6Gi7IrZtCB3IjAepg
5Y0q65NC4j71/SctjndTBGxIMwxAlyX5s7LBJaeTzNb2YdIXj0VTe6Hmpl8oUQuqFOrdmlCqp6WD
zY7kMPKnvI1U/mOakvm05O0HooJQiPqudnUA1uYYByj2SAWlUbiplXfXo41YlkUjayV7yX3nVDBX
zsOIXM/iCEI/4tI/E8UUtIYgrDKJ7ysSU7naw4h2RzO6+3iJnnV3cc4d6NbAXNKDHtca3szo2ipP
HdO+KEK9FFqgN2R05msBvgrnqtlpiurQ2Ant4mvNtp/0i0yNB6LGNzmDC3NCOMVwORsWoOs8P5UY
qxdshLINcSUQQIyfTdYuVWtrj3j7gH4XviUZlmO9W8wZ8jO1ZnJNgqzgWvLqvorMTV/LfabqZ5M8
iZm5Po55XWdFApz/6pMyGNPeSinN650bFkjJ4B1r+6Vs31rhXPIh2gvLCOu5ZKVj710/2q1/T7lg
XbpgojwCuAfL8t5IzIC5FeqR/2lJglotAsGjy0LftFRdkLp1ShDv8JE6y279eGu07bHsDoNHxMfw
KzbEebbByaTXdTHWMRtpinjIftoP4CqhmN/ARsENkW7qJeVXjSu1DORTZq5knL2oWeuMXvtKIvEm
N34Bez4QJXTCMwmgkxJpodrvaPSxrWa/3Ep/Ls3hnvNb1/WjARugISi2f9X4jtInexi5/zrN1bq1
KZsx8M2HgY7Nuhqp1C9BMy3HbFs5+tZvmFMTn5Ra6jBCSEp0uIRd/2EYoh15kCwJAgxXoWFbLwa2
gl6vv0nnu6ezR4bfsE215UxSlen1R2P8UJYGf1RgxEf2ZjM+0nraU3vamfxoMZHaY+LlAe9I2nG6
S+J8pRlHZ2nRLI6d76qyQ5cUBiKFNg3qxqyUa4T9SzZZu1XOopz05Nf+zfoh5F1/bYsRFUX3Jef2
vYurQ1cZN2N9LQg421Sdv2/74VzY3tlHVQRJYF3mN1r2lQvaUaZL5KiMgafA/LGZoS0yRKNt55uA
f1TYuWboj/ZhatSTPdgB9zryy6Otj/vJXp4Mu73T/OpEQvtxvekTLRa2kRtM0GHXPTQJSwssD+vS
0RZ1QOwQu0WkJ8PiPa0y12VmBlPxr6mGTJ0tcLtJdNqNKr8jJIpQLcETZ22nEdgeD+PY96uX0N/Y
DemWeWOEIwmSZA8GqWaTQeDcxgu8g1Hf2hGIVZZElFH2c/6pR87e1Xg0SUZtoiABQKxF7qNo5UHT
YsQ0DDLOAJ+HcHItCjVTBbQeWff1RM3G716dQR4hKRL1kECusG79YlZRSFxgntB/zXiKHNM4sGof
lhFuCHMDu8we7auY2xOxBLvVR1vI/rTuQkmH3k9S4uGc7vw6D9ehteGVsBiHazYflZHDOU1v+6o4
FINxBd35kCgg1OMy3c2O9vMP2+d/bp4pC/xVrWMl9peE/PcAji4f7djGXPg0y51OQqvltfdoxiMi
pN0FbI8rtzCnwv8+6G/l5PWgJhZ8sgTQ9VN+WYtdfyvsRkluFT1edMLnYXqYK8Qxn3bxWO7xqj86
fmkzbJt/KIb+Xstbj2qzM1p1/S4epN9VnL2WqNJ1o78u1XYU6cPqeY4OFq0FVD5y10N48YS11Z1j
MxAjSxDnf1/2bzW8f53AWt3822Vn9SKGLkm7p3aV+/lF80So5dMIoe0Pl7pWJf9WEfnXgX6rn5mw
kybRcqVldqrzbL8g6RIQrMsCtTQk8cwKoYH94aC/lw3/96hU0JFqrIkuv+ttgNwS/9Brq/WAjYqy
ycNePcEAnDtXXGZ5IrUItTFjO9W2/76z/+cF0zOl+vxXGf+3C3YF6yjb44ITn1BZRXDNeN83+aWE
4Or0txN/tKfiDx/n/3lQDJOE32EW8f5qYf/t4/RVGmewjP86aIYMIVLFRzVoW2N4qBIztKL0Q6+6
P8imfquAc5ORbutr4ZKGGG/Rb1datWmFOV0uV8xwydds6tXRFuN4RIYEqgLMz58iXn+7ytXhaxom
hyPjiaL779W1MR0Ns6tMuKVuxYLW678cMFKP/bSwxUrqFheBKIqdJVkhKFJi/3CT1+v526O8DhT4
tTyTfgnxK1jp/vnOGIAmdKeA3+XOyac7Z9dY9L964gdQAxS4j+buDy2G366XKYZkBETeNqp//IzO
bzcYb67p13LMr+lc73Mm3KGf7wdxUp16sMS0L43vwftDt/bfx7T4UOlu859Pr+a3i9RidKFaQcI/
ETxb0f7w6pzSBhUYW7Bi2DWSIuGo/T+zPtd4xH8c1fjnrc0bh7xnNm9PErVPz3igmruyPjTVy4rU
caNbSe0m+R6I+LEae2d3j3pqXOU4/eEj/vfA8duJmP88kdJtxySPWu8pJ07eiFmln8y22hrWoz10
p746aX4WJOr9v8eMf4/GaJMR7hGeazNo/d75W9JYQo9xZtYxhByAX+wjYpzz+Fdu6eP1v4/177fW
sFzPQArGSoA+9voA/G2oAPCdCNH54smITXHAZG4Rp545Ozh+cDkapFj/fTws279VxRkoeJJpKuDC
0YVu/t7cEDYhDqPtmE9tK4+Lq9/6/XTOC7xi1B9Krc0DyT6RaaF5dVTxasIRiHJ58jtyezQ72+UD
bD/+ogHV6sV0fnNF8JHL3jD6adcoZnz/mJOQIWIqT80yHrXG3fe6ftEa5+yX9Umf0kCr7U3ljqci
wZNcOX04Tcl7bPp36z8g5CXuf41xscOISDW2/re+nX5Ts/+rfJU4CbQeHc2wVr3NXnohfuHYR3EY
L6vNbS15Z9uKtSNx9Y5qrimQPZBtE2CpKt0R3HpjNV4ga/Naomza9HP2YMLYKfV3Uf6YcxaN43AR
WXNMUyE2uJqCxP1JYe7bW5pLrZm7lLtFxnpgrzEDE/Fdk//oKGfvN/kBCDA5SdxED7KSZQad224N
86MrlpvE7MNsEaei/FwFuhFYyWZ619HIOWAvhCw2yBNPaZ1sKZYdhf5tx5AzZ/+g98uxIvllFNZT
zRCAve9gxu2LURph13yWqBGUbh36Yd7Onrtr8u5amNWZYA50wWV5h940xHKzdZfnONeeDS++0Rub
ile561hOoaFc0BRVBP9u8+yUGjVYBzVQXid+rX9a8m5LKyXoYzvea2ztePHapL1pjTpYOkNeRMXn
xdnrijptq4ECHQLO3hdjTCCRF51tcgMW+FTCSSZCjwhnUtcYcIgNaq6kFO/5CKjMwgKTws3GBjT4
bJH8mZrE+hfVbJ2nBJ1+dNu5zQ5tPJ0In/mUFXOUDndZOgSRaEn4ILGq0MBTuf6JeIizL9ubZerP
Ptv+zjPIB3c+XOGfTJ0MNPQdI3IP3Q2TFuoJ0T+iZgu+8o2NLiSS+rYhnGjbZwKRCJLKnEihrn/u
p/Y5XaYCajK1y6xyJFtTA1Yvu2nJKzHaIqgIbIlq2MQ8Cz3r9o1uwGbw0ZAb8+N6l9wSQEflv04q
osH2o6iHXdXEP6y0mDd5N7z1ehNWngVtvjS2XkRiMHUOuMjfRHglAU59MEGyce9dJbuHMrZYPynX
a2/c0nwdl07u6vXWUu0ORzhI9VKdjDF/9szRuh+KVl6g2ProuWoYsrb86u3KOE6iyk9K4fixO3t4
TXprAh1r6lvy4MTLQNJ0BBdRzPmTKWR7rhcvetQ0ywtGDAKv1tCgu8xUBhB7NkPlRC1KO3wLgF9X
CITQ3vIijXZxQeJwnZpmmIztfE/aLLkcFp7uxwJvYzAkKFA1J6aqhVXQvREzne89Uo9q2GY8PCsY
1x2uTudBUc6QxgeWyNy3anDpmbTV1DAjVeWzMy5UMVPBPWjMxT8KGz5iarXmxXNrPvS6iAT6H9t1
n+AKes+tY9CbSZsuP885ec5OYx0kpScSwKMnM+42SzOE3doLboXcqRJSaWkjrekjC/SM0ttT62dP
hh+TSxXfSiJ3w8bNfrhGUx8yR/xEOvpqaSXw1PwEKSOU5IxrimpVbPR0cGygjmt5fmrdR0ih7zXh
cIvJXiftjVdvcggqq3MeQGFRkYJb69bGYeF9oxWYQ4lxInGwo1uC02l1iM2I+7ZTV6eGrDzMO7uk
hUHo5foDOiRJRMbZ5Hy6K5QrulSo2vhSEBKxYUEh+m6VSuJ42BaE/0uo3mR+xONjpfmvKh3emiUj
Ad+mm/QrV+aefxRWBWe0p6TWB1WMyp2bzp6pojAqV/5H/NISoaT5Y0D7BwKa2knQ3u1J19w7LWvD
VVnXWCcx6QH/m8zqh6qnX0ZtQnOOHHsrHe1eFoREJAiYaNklbNXj2NiyLYXW9Iy5ubZBMnLbbKfn
6b4CseXlIFa0vVfV9GPIGoMOtUuLRw/65m69RCQGey6qRIxhus0PRIVbFnKEwN5r8kcu3Xuui7uh
xGkk0KxynkX06JfVfj32ord7I578AH1gul5pBCzHrjpyz25whjy2VXqyx4glsF1CUJohzUQlzEwG
Tc6KFUw6N88xWcwu3c+qM7Jdh2YDmdypbIzh1MQuw/xJX+kuXRdUvQy8RbDOcjdqKAIdiJVZLAeb
Z44f8cxsAJJ4AiBHHUCc1ubO+ptYqbWnBRo0otx3tyyO/DHRq/SR74lcAYGynHfE29Fx9qky2dTY
C5e/VGiIKTe0DJ+Fe+CHqry4VKaD8Je8Kf3dsNonClq5JhUa8ROhcXu+GP24G7E46fPj+r0AEtZz
QYP+wj/GsjnyJ9WVH4ZJlaMHgT2ducHQo66Zl4DVchGY59sq+6gl6UV8M06T9UyTVNzxJSbALuBc
xJS9y/ErZ/nNFxPgbkGkcD+z5FeiWXON1rLri5bZIQl1oda1Jy323jxKQ22Di5H6jjS10LUBa/LL
u/rCF21ovxCyH60lE/cNqRZyo6dNdE+Ko0f/j02U1+xLgupSe0EgPxnnJhpe4lL/tJXlbQy7vKi6
ht1IVTbKh6vOIkpXHeyyBTxOBq1EjfFngQkDwu9iBoZC20U01ElkpLdl0yqQX0AupVEPmtrMtokA
Cw5gysmX94GZmBQlRlDdplzoLU+IOKIbR9rzWj5buv1UyjuZxsg0hk5t1zx1fTNlRcnbTGhGuLDx
2hCuTbU7hk5twQ7zi5n7IG0WbFqR7wejdWDD9Tn0OAcqiaXNAzGJ+J7ktvCIwePT6utA2jWOcC+i
4ZXOFm7+EnwMRpPbzBft45Rq1tVZkAH5qOk2KX+3zVT3kHo512gVt5bdfZVp+lnRl90apEJspz7/
LI35HSGauxmbmXGrjECRxMZzUQkVjNN4hzCn+kj9/NWbtWmPwQ2A6+RJ1iskTja5Ue+Tys1vnQEW
OgEnMPE0RwFwTfV95Zt0LwZGdd2uIiiNM9LdsuD5K2Y7CvNketIT2wZF1ubZNs7H5Srb6d1LrSv2
daDJStfOPmum+AkPdr+1EvmBxuSnZlVfow6plSrKBxCW3kONaZYzcW0eHCIoACDt0K8Tk9naVWAa
KYjQQnvN3dwLKmfRggL4Ed3foX2rO/8dJrD3BiVxxQnFrCgdWrv7ee5vPFAAgmL4sbbp9G2LpTPv
V6L2WU9FdrLa5AUJCwVHrXku09IINOaUy9j5Pg3mtVkj0OpY2eK+t2Psnge4LNq+ITHuLvOa8cyO
vthUusB+EQvzOJuaetFFc6FjM77hsfA/pa0IqXQy2zl69JcO5B8QE28YWIlobXRGxDBh2gooL2rM
mF5jxoY7wxWPUFXkYJCIQH4j6B7sdNJiJrdcygQby1ZJTOeJzc3k2lSXY50SASZtPAP9kO6qocyp
kiodaXIfpxRsCsNN7hmZYwZYI5ogdftTe4yZpfeViDEAdtN0E8eFg/XDIMc/W7SrS+QQ3eN8SF78
LHNojqZ0AXsE4rHbNq+N1w43g1zsoJVC/lIl8U9UwMwCrHikqpzJFEUtNhdWfDlQo+omNTP1WpO8
52wNv01/JNlcHLRBZudkST7HMfnWpfezNuhj076Sr9FSev0m7XgCDKrSP9OiY8FoOjJi6iH1CLNp
u8uTpfkQYzTti7JzvzifMqwGoqeMfFX7GoXYyslkQi17tDZVLrAQLi7tkhKaWuX24iFNuooGfNYD
Tu/cchMlLvNQBipIT5mbcKb/GOKUNiA7S8ugc9z0oR3FNMmk29O682FND4xSkd8jX+zlo0v7+eyt
7St93nmrkNGQ1moXBXfle63YdLCoprndlQbiHvqBqDX2tQBYXItqI4WGjwlom0smZl+jdmZxRJ7y
bM8sBwy6Vm0SmvVwQCi6NaH5RpO6BaVxxgB+Hup2W7bLLskl63f4lkOJq743k1++pDGhFmYAi1jd
nFlfe0jsgdWF0x+mwqbvDShVlJXCHxvn7EPL82i2D0Wk+3yT/uHU2VcERHKjnDFoZvaE8YgKaLgd
JQjLujhldr13vYq0OEUVx701Uguxhib2lVbfLl7yJSf6DL3MniYfJ1bb+1+dcHZAfz4UNi1+P+Yz
x4LMJIeGwUZrSFYfTOuSePobEXJ0rFm40mBGKxBmtn7UluVK6PJr5kcg9fA2AbdqZiir5vJSuUVI
yuYZ71FQFNrDOBKfWnjHak3xGjLiW+3nXNEAb+tGgEBxrcCPGEOrdtgaxUjPwKVfMXRfTWt6G72f
g17O75lFg229TlbzcOrzH+mgLqqJj4pS5daE/7F3zW648HHQsLS9cduP/q1jJhFJj/1xPTk/qT/J
cUfkKusmOriqAdrpwf30Ja3zHIxDyZy5cVsxn50GXKeH/QytO4zfkYdgZrJcoHtBUGkJoK3iGjsb
/q+OVlYuChKF89PsmFvNKAf6Wq45u1sjoTtbFf7WHG3rSZvTV9sZHhckIZvY7Gu8WHThv7joMSwj
b18v5XXQddJ1psvqzvEzaBcVsZc4a7ai057jkt3iIIeq2kQD8ijXt5eNmdvbIfs19/6rJqAxbkTf
DHaoDeWMzWbZo6BAzG4ZwDxLukDtcCtHXp8MMGLhTfqPbK6Sja8IiM27n2un3mT2c/P5QChfgPn8
FBXxraaGvQNWEkLLs1jGfY0gCaLOA/lQ19RHbQEPbui6MImYazv3OxqgcKAnsqI5bPxm3iztX+Iw
KEnLvWVLFnTxIc/iO8QYlzypWSiqm6ag69c0t5WAj2q2Pxe7p73UQHWe5ksejcdkKY9WDZ2IHGE/
UWzKBa1YGluh7D26u8OhG/y73K2DKPF2kZF+IOGdgplXbQuZGgKbTgq0kAxu09zsG8/8hNqaQPhc
xN2yAM0uZJscjYxwvWqh6yczucsX4B36SJU9Fkh+ooqU3mVEmqL36auKy2/V46wiTdfFh14Zoa7i
fOfLhlGoivvQTDztmJX5Ls8gMM7TeEClcWeV1nzTRX7G0CB2poT2XIzpjAaTvXsC8rXkjPJVnWmn
ON3m3Np1rXqjV3qtSo+Qpn4Cl9okTdBU1q5pSfv1xseohLbojH1xGrUusKbmNS0s/TGtlfEM4Akq
4RLp5EnT8TUamshk5l+Qk1J1aKvm4Iii2aEKR+rUscVksWsVEIF4CsAJYfRNdtQyd+7oXXuDaQcE
ZlZmO/rVGOhbhChKsgmTvUTHkN+OJRKdzIQ6hSJKDxtAflOrHxLHeKD4G5MalV/iVRgR6/IoIBSh
JCa7mt6wVFlAp+zWTJw9sxdWSTlDdq3cekdS0rxmeve7aell2NrDfacPp6xat8vIVtZW4jZCMjXM
EqapePfxJCX9Ont61iV1pydVF8c2jbpNmXQXt0ytDQPI1qOrUXXVvkidk9U4t2ky/yRc4c3VkFWZ
43nJm9umS97qVlH7McadXN+ZsTURZin7yeqhYXXFixY1Z683vE2kvB8GDQ0KB9w9Igtu/cEMhz66
q6vytc/i5zFpvlVWRs9RJfVtNTIAzlBx11EQBKvUwpx3oPGQJTv0rAlnCN1+2o0NM5IZHUw3/5hp
Uue6FVaZRymuH08yb1msZObeJ9qODFXvxnLsE4vOC9ByeJzaQznidRtYV+Y52gJ1m7bRF0DNC8aO
t7mllbv6CIfY3vucP8C4s79Ccvt4U/fdmSXAjUzW+nlHr02PWNmkD9pS74jAva733EsnqJfOLkJ5
Z7uU2wf7pR58RLQairTqaKoqLHmZ50Rj9kR7lGZPSyn3aLO/lqpcqVuEWZPQn7ngtcWMIcH+NXL0
9QdizKrI3J5kar4sTnRY3IHq5LQrlbFVcxtU/GLFmRvYF8uZO89S7sxueYrHD2Mkxb/qL7l4mRyH
6NjXvNHRYqxoyTQQZh6ONNVRQKPaS0A/1zcx9osppqRIUC2OW+NGH/pzojdqYyVowGbTPSnfuiqz
gjylHSlT35KUe0hdsfGs9kxk0DUlNbKLWXysj6BcV0DMr4iFbyfHOoJDPK55PgZIeGxQu/WzLev5
4DFqeTOqBXvJkJ2W1aveqtBgDI2QkpbFsk+T+i6uzXsphoPSBOHVPapK8bDiOWeTct/6SayfCud3
8GfvnMXpl0qnp4qMjdmGtTPwvEdN8jZZX12f8FYuWR2OC3Ee85genBktEZBjS2mnpQZhTZbNxjTk
do71h0UbcWyWYTZK3nOIgRRG9OTVVS55Fvkn4WmIB9i7VAvL6mkRgGQdN9QSlIBKFrt2yu9TPjNV
GU+ZIX+Qz4J6TWs/RcvqUtfy0KkaUA9NsVWTd4+YCvViDer9f5+tua5qlKFjqHkuVxCFkbscUawB
RujGq10hwgJ9d4jJlx0s1nr0h1FfEFS390ozAwPLplSfi3AZFYK/PFDUMGuW+2ij6Efh/J3VwRz4
HmWc3EG/Ual40MghYW8A16kTDewZ90faVxq2Rm/jwfOdcJCQFr137OzSl+PBGPJw7vNdl1dhlokt
i/drjS4ZftVey70vpcPHHX1wozHP0lyhyERQBJyC16k0KxgBwy7jtapSuZdG/lDzTOg+xejpu49R
7/tyv7QG5Tj9h6kNSIH0yoE3HWUPuL1e+hgasyf3DqP2iKlDc61LxL1yvYIxBapLx2FsaYQgUZ57
3b61F/29pT3WafV5JoIwXc9lEVgayHgwKQJG3vTeaA82j2cKTHPr9S78UPfnqNJzUTKDDmm87OmV
lscct0xAZdU+SZ1WsetoXdgaKMORKL/zhL4h61q2vIKtJYOFhyjVtYcmLbZ5DwB0ijquwxFXv+GC
Rq+5Wjz45ewEHdPjSKVlVc1ElX0bob2XU4X/nkKl4e6bdjy0rJ/LNUFhHpxAw0JJHve3TXy4dOZg
7D/kur6GZ8E0EWag4LO0vWVHBqG5vOhZfk497wRb/FYHJKO08k4v/EsyADwqq6/U16mns7MsxGdO
I2YjNO2yEJDSwa23JVGsvIFjkzKHWPtO8Sy5NHBIUuu3LnXmnZP/THx09AKIsJXmJxtDJFKsvOLB
aIg6d4tgKqtjjh57LUMZ0n0voVNtS7v4WhJ1cOzhELclCxCNgLbybqFct5HFSiWnuZT/gnrxFKn8
w+Qcfac+RinDS+wdyyI/IRgAyTeeI523xp6nLmDa3NZTvIss3rj1jDO4y3bmBxbxpwRNn+lL7rTW
DUpUaZWpbj3EpD37dAfBZYuSb7QTMmQIJQDouUk8ChJ+OgL1tvDeu1PTUhxtCPQZoEVgdUKfOcVh
avjriHswexZCxL9R6N+PrTLWPsu0nYVNv0i86Mw3tWXR9KLBoZAzdsLeUfl5WR9E/MSMPBGNsvEm
j7JjM0Y3qi1DPUu/EfRdC2JtoFUEisr6xmnroGucR1vKve/ou7qRh1KUlyYedmmHNZ7ipgVlXBnL
EaRD4MO7zEyG4640b9KcXtMyr0Lg5SmvXmraMUlPMVIgWRV282Kx6EKhpaHbLk81AvJBlo+xL7ZT
Yr83EUrCXJbhUKSsNxwktXR9uxxidOFxs7Wf5v9wdh7LcSNbGn4iRMAkEsC2vCOLVUWrDUISRXjv
8fTzoWcWzSoFGT2L6xR9lYUEMvPkf34jw4Xd6hu7M+6M8TRU9SWM5M6pnRWCo48mGl/Nwd2zfeuI
U9RVWo97isxDD0wwfWZppPzMOu339CCEnaBG6n4nlGFjVR50TmfVfwnsnqYy+4BFqy6stn2Ybnql
2HHHWYRafqL2APsg+tEvgAlCzV+B1G4SBX5cFEEya2CItW9kZa45I0kNBbH32czI+1qNbf2MWAPl
AuoXj+1b5tkPrWIui6jZRmX6kZf9R1mACylvVkCnPy6M+77NV750OGa9B4RpcwiqK9/goPGiR2IF
MyQ61dGulEvfpRsOm406pNDYLI/QE3VKxK1/9JzSw5RWjdIewZPj/mmhiZODyDVtutJaEIBsfkvf
GU9aC0xVTG1/t97XbFXTHuLS1W3yDoROCZcFaV3oYaDcYSqSOMlzlXcc9oiGXMKoZ0zepSnCTUJb
q6uKDKS6A2gNHujJTq7w4tlVSo5kfdeYNSvNfOw4VDU1+F3aWjjDfaNjCt2XcfJVmGIr2Wm0f+h0
ZWvv6unyUofpfNrtyfr56ZXathuLEQMRwKRaRJsWAGERhdml8IyAUlB7cVjBnB4pTTTiQtpCx38n
32Wxh9JkVJ8JK5uPFlHlbQRUaifx3CEZq+HZk0GcimzSBHGzwX5DHFQ/OlWuhWtYyAbfzazOB2ON
bLg9nOeiDh/y2I9mfdmX895wESqNfrjMwizaBFXsHd2ETppeiW3fpsYsLoGnlRZ4N+QNmzFSDCto
uGvWtbJi4iluoMQt+7bDy8Xhjg9taQeN68lXs2A+TBVFRJWkY6G9qCMnWAR1USzMqnqddj3Ph71e
td6yJXYHeMTkVsP3ggcw4CCmUQoYBqUG+prERSIA7R742KypDaU9rL2UNHDR8JxkDWfUTvHBKqN9
kmGj4rRvoVt5yzJDetQUxmaihmApvibaARWq/8dsA3IXW1tb6mVMBYcQnKPqR5XimNfGxb7S2esH
oze2WcBxb+bGSbGyJ7V21CVWu1sij4/EC9HL0oO9JdkktSIAtnFXmW3zr1o+60aa7wqzW/QdJU48
0SIdrvdEr+bpvu19G0TJKDm6oQMoihIv6iR964jyKfPi5CQoSboGrEG1O0n1PQV7jOfIzGh7JR9J
Zl4iu9xzbaYNGFW/A51OLFf4rfCjI4KHOz9X2O7xFx3ce8Vz74Fi97KD0yBGYl8LrpUjMhsjyR6m
AyHNk26pFSmTrosx4c6UaM3jkHvFY2EZMKdhSg/5TufIqRJzJwdaBV28cBSx1dv+pUd3uwqo+GBa
dT7SK1m5ZHalbwbprZzN3bzQqDJRc1AMxKNzp4RqSmex63lDwaNT9iZCsODBzYotnmm7KG0g7Qzx
2o7o4rW6f09O/TbHSKBnKYaC8Kq4PeuO3AjRrAHo0AvRnk3FGw6JSxgmm5ArdU3sOyU00ek+NkOI
qu5avfkdEVyCjOZVC5NXtKd3bg40h/KT2HerF8vWD/SZ5YWPAiX8uscomZugzPBhgvg4BwC3ievz
ql+GWpvnpkXFgT0bR35fv8UyRfIwduTJKz8LGfCdN4Sf+NkTCtZm50fjLk0Kehxlk63g9z8rust2
OYHwdJdPqvzna4GJwLZULmmb3CNHxOwhTZaxi9KliaE0xa7LytOikNT11lqMsU+8VWGloASQlRta
U5nM7Jc8IPZYHePgOHm3xrPcDnkkAzIY4Li7nS6id/SW4/u81dKdLxoY1TrYPHCqQXPhINKcw4P8
BiI0q4feReRoaPSNiEsbq2U7Vkk3c+H8kTsMKX5dxnW/GGkKvTqeiaGGHiUnblxyhVJQrPvGpsMl
+9H+UwdjK2fSyki/CHzqZs1ghU5MukVgynClCC1/Y+azfaTJYQeyST+sRNMUznqu23sdztDScKL4
XIAgIm/yisto0ZXwHUfd1HZVvjUk+y6UKZPVLUv3SRpKuQ49hVuFmxCAqDrZKvM7lbjDuD85amr8
ANgBqnRaVjyWMovAb6pZ2ri/Wg+6SqlAfwqHetv2Cuk1SZkhTLWBT5y+04iCaIPHkI8hpaUFNs1O
ZeE7NeoxDeJCcDHUg/FIjdTtKysg3ak1Huw8EQtVt8Zzplf5IdXCd8NkFlI/wMqPyPtlJQDRBwpf
cM72uewUAOhYLkBgPsJMidjkxxAMZ7C2o4S66FVq+OjmnsICcqZrbBLEbHeNQQhVFnQrTxMxmgZ9
eM/CWm6MPM7FDO/ywCZRretPNlj7LlQNr79gJ1HX9wC0hrtK0R5hMa9RVofgUQ0H7ELC6+Y8zj7o
RyR3maeNF5vWLfJDEnThzVbnavStjzgua6SrVvWrGxtfoCEc85WwRucYJJzI8BqqrkFcpsKG1OfY
MtfxEsVUsh96+PSt7Qd7qZbdInP7/t3EQF5bxaOv+IvI8YxtIXunXQlneGkMI6RnbRN6Pup6Apzj
cYkyygi3ET5Sj2IMG7K2tV4HI5UzV9Gbu97oQOkmAQ1ZCgV9CctLn/pYdbem6Ip8RpdFOdX12M8c
ykMAj1q2WzPFdmnGdz08uhYkMBoV9VNSeGIp6POcTY/eZehobjdP00Au7ai6xGyuch6WY78LYFGd
EiVriFbKTbj4RHvMw6I1L2lS679GO0/R7nh4KPNkFwOLUx9YkDiIeF905rBvm/bNzOAu2dTRzVzB
bY2KdMiK6BKA4eYsWhg81qQTBJRUZtCt6mEZ9Yr+Kxu16lcUQpbFX5jORmGp6VOE1aZm+WJFu8ik
HonkoqkdRA9+UMOMLfGNeR378vcoSKgRSU4TzK0lqj9gelXpaKYm4ywPcbJKMkqSVqOiSBQAjK4j
QyrS4+yoiMl2pfXIctRpfMx6os72BVKYcRaridzUrmtmc6bSeshUOsBtwzaa13WwANz0seQEo15p
rtmewigSyiIgN9YHnjJwj3/gQ1M21SBwpRNlfnb9UQz7DlDCWRDyhANpZLjZh9Kl7QN3NQAMigyN
epCkv7mdinxeBa3x6kF+iSiV+R1YRNETSelJYzmmiFkeReHWBKJYhkbW/1YLUh1Qxj+bLZzPZd0H
ZUXzSOF6YXs2tIvewQzPbNpiCZmrXSV1hTROL8dtUyjJKivQePpqgVRbODXvpVa3Io+SXylSJLnW
1cBYWlrZAz5W0TKz3HxL85vSTKjqwilc61Rh3f82VJ3xC7M3Z6DgDz05i7SaPjcHRCXWg0xsdz4g
PJ51WeqiUhpayKHZo2JX1bNn6M1LUo/xXjZJcRIFF9hEyORZofMLIcF3/YuqY3JaCNkuBw0IsXN1
SBghx+WZ2zRcf5HiyubZ0Rurk+t8gqkIoVuTkw4Xjq52lBltxp8p+lY2QQ1GbCTOlRc3y94ukTpX
Tj7XcuNXhdr9VKV9oQKGNBVFhkIxK22R/O5dPad3YnPw93kYrzPA3XkRDodAIneP81rSMUJ1Hocj
zEE3DIEEunfoBm+R43xg8UEDNELVJ700uyPKWBxQiPxW7XpAPhr22AmGJ1D+P4kIvPWIj+e87Lne
KWzF6KRHd8Pm7h7hO0x0j8BYKLka7VVldPYokqDM+D0OgRAb6HeCcFo6+vvALpNFUPqQsNzK+SHo
D54JF8ahDm7rgqPAXXUhtkeprZUzS8E6lq48sDobFUxGKuxMjC1sIZuObj1Aqetoe3YK/UovqMMl
9q4mXALiyWeZQlJGON1ADcQukDo1SfwjJEfhIUruR1HNwponDfPio4ndp56vyM79lVbrlz6A6iaV
paLD0YLpZYbRnQSCKYVGc7TaY+v0bFZY2gqRnGjo5nQqyg1fqLUPSTufaSpBjEG0ADF6AQlbFNgX
UgsFv/omPGpYUipmvx3a8QKvaupn2PeW2hdUNSqdWRkeogRsCrvFA3YiZwvtlVk3z3T+H0PdyEBd
uYCncq/W4avkAk0LRl3YafrQ5eFy+gOUu/eZqv/2O+Pgp/bSbM291UHkSyaZHaCeH4/7OozvjdJ4
7myWUFG/NnW/YVXSIxfbtqXlKdKMErd4tErZgKTp9c5Ix2pmUb9Ays//+QlNAxlgDLpdreSrkkY3
Ke8HT8vPYRVASh0k3g1+S9MRVih5Mv/Qz4vKOPaJckjkE3XFrzrjBHYs80NpKkreIAmXEUu902BO
CPPipRhtDEWoU0kE6RL2EO05umUTF8ers7MczN8wPmc9IlJjcHDTCDYmxUQC1Qm09oGP5kfoAkLq
ejdxbuahAihXDzh8qc8j9kW1Mp4QTD/FRXcKipSmtLbUgvZnI8r3JlBevKon6tmJl/aYzLuy2FHg
pDO9Ud/ZZDZBn5yTXNkU4QjH0IK/j6B/YrX7Js7i6Mw6WnFB3++nYQierHALcBc53aIeK7Xl9IOi
EVS48V6pcv4Q/YaBcic2TW/9mP4peyR70AjiBbk5ULsM/4QnAm1Z8IoobZcYoszbVDlhm7F0KqDX
xLmPzJQMNYCpwl2JuH0k5xn+tVbNk5wmSFPsOD4UDjf/qS7qQ++U93LIuGlW7kveersU2SIRrBuM
imca8H7m2XPwyJckre/wT1qnCeer7fwglY3Cw/pVgTvOREkpYuPb6OXZTreHXZ72zxOah6MySUzc
r4qhSjdpqa7YEOZVhel1xg2PjoMwXUxIO+OER9Ge0LMX/HDvAp+CMRKQnA3fWmjxuB2j+liWZMhy
rOlrq+wfxgn7wHH4iJX+Uu+Lt9JJpnQUkflchfP8OTS7nEZD9FoF6iaS2b3ZeCxv7egZ6a6YfhOO
n9hy7GtIvoUjV05Ek3+iclc4xk8wfSZXLZ7XWpJkTLn7oqraBQbAq6M1yrz3DCA21GWz3JXxCtzA
uasFfI02bs5d5MbLNrVfPBSamMTVz9aAvYMjFGwOhHLEdKeYjcr4yzeCX5ZOfG6HiLCu220clAuC
oDD7sI9d1bJFx2G7hcr7w286vBp8/RDqEq6nxGm8YaWbpfXh5RTUdeK+6sbgQczOsAK1FoVLNLOu
5voMV9b3GDrURvO7Dc3eTRa4zx68ulnfDrQ32cjvROsnaxIq4k0k6hRZpTxmtbzPTOcA8c/pgnJe
lHozMRJtX9mnRcDOk69VehnSfYkTYzECuXtsUJppr/gnlya8QgeqaJqWCwyaoQ3hUTAtDqvqFzqe
K+R1sVva6I/hOAqUrB2brhcav7JmOsh12gDBlvN8CUl83YdYZkQXBJYsl3E1qNBmfWM3fd4Kzdwg
MQ99WnA5nnRhNWGb1aIq6Vxb5jLU3nDUW4SZtrQRe0fC2I9szwhdJ4eLAXwzTDq0zSM3RXwcYGfa
8FMlKcb4DV6AY53Y58A6Z3BQoL5POSQgiwNvTLHN+TQTeuHdVZU2S1Xj0aHpAT812pI9u9cU55C2
CHShU3bmsY+8lxIpr+nECwrK9Rg4a1xlzr0BtghZhAsbQH3/YobuSjFqBLjHTDeOVmf+angYUWe0
VXRMq9yXzoasrgYU9qW+rcHdPUB6RFczkz5t3VXbFGfkSctrxYCw7DU8WlIVnFDPHgWGZ6c44j5P
ZGIMCBdqm6/N+rm3X8sA8b/WbOrEXk06X3cwF/EUIxq7HZesYjUAbxnwkKe/kKeK4O7bTUmHDoLU
4KcPqm7stAC728z2d76dbLmtLR3sthpLuaC/XYBz7bG9nczpt72fXkw9PCTqkbNkDgM3gEVaiTd+
W53dTT9etJjeR+VSIy1jmrshGLdtftQR4Wd+ti9aDfdkeOATIatU3pTep3Udrgrh/DAq/alO8p9D
Zd7D3ORiy5vjw2BaGWn6wia6NEeJMRYahUKurGyI6Zs44PNAa0FEruqi9PDPI33uSXUM/B9jl9O9
qZn7YanqqqKbGYMezqcpiZMmpq9ZlQs70dHc95dCGd+axDgZQ7LuuMrDZAAGLptjCJ0lUyVSXAy3
5lWr3A0dZAP5pDRykYUD/rX2oVTypRhZs2OjbnxOqFgP1xZMAQwT3K02yrPKuecO1gCjowM5hlfM
MumUZKPQIrYrc1k4kFsNdQYHw8PnI1w4UfVGYve2QMzTBNGybp07t6LyYMZxhMuWxpCuJkygNZP5
0HPap2X2U3UIpaTrvU1YPH1vr1QQJI7kE3fdc2NKjbZ4AKaWG3t9gq74JW3QbvrWOYWqjcJrJF+W
P8PPYeD/afrgcf5Cow9VpM8J1xPNGHddl+5SGjIar1aR0cotkpUmTq6DeN7Mi0PsOBCSLdBaFNV9
q+KX5drBljQNfimr2EO+0vn+KmyUFZe7NR9QXEDh1HtrP+mhqtI/5NyKKQb33EzuW6qXptLRANir
2jA2cRnfdfw9UYG7DmNPv2v6s97TfmSo9wGzaTAbMDabo5GGW5f5NXwirocRNDJc8Mem6yxpy4Mn
q4tp2nUm0wk82i5o/Pv87KnWg0yLcami35hN7yAS0TFmv4MAcRfq4bbhgwp4AEWNz55NYypiJw/5
m5jWBJL3mGurusPVxBhfpZLcWRR0Ha9q9N9zksCmeZhm2lHinSbOoNKYto/dEVYZ4igauLB72e4G
0PrgLI1irQDCSn6ppovd0PhLOHPYJUV/GozBUkgIUWQ+W0wwtzca0JTwPrYnTkBwwsQBTHBMpvfN
32vRrVILDB9QGNFILOcCphXl2iFBlZAk8OB0cAAAD8rdKHk3+uxnHPSQu8cNpTzGTDC4/A+8bia7
CjdOd1HdIfDnjLeze3TjSuf/jDp/i0wFYsRrYdnL6R+eRPc1/5RHYjv8fipQ7xizJUmSlDlVAuzK
O14vF/qly8rSuJTVfr1Uo+DB0TB6diHxIexCDAQHQ7D3BjMTLrcX5+Dk4G/3RQypX2dvT6wkmuVl
AvmcVyI6H5caf89VcWdFdYJ1Gdu2CHaKS8WPsB6z7vwxD/B7yDNlX476Cw5IS4uNXa2HDaREoEL1
EKdBy/ShpOZhWObxAZKGmLGsMWcooOaMTYf0A6uXZvSfIiN+aAN4ugpYTWdqDwqP0A3RBz476zD0
dnHtDdyWomEbYh6RAVwsQ9CS+ZAYh6w3LzSCNh46RH0I0/vGzJ4KXIdmZd+94cru5uyD9qmAgJZg
gC7z8lS0LqRKuogeU2zxdPgaYXnRim3YqDTtc7E24sCeEaF1MkbUZWWwNNCGhWW7pmLEgoiGWpsm
r65ViJmvdOeoTU9m592bzD7IWIRBWFq9OFYza0jj9h29W7rIduaqGdBQo5bbtFn1PDrja4IUpKnw
tEsM/Y4AlrcC35eci2Gujy+Bl+JUa9O8kVU2vJlhdcktmIqkkIM61uW+tXK8e4nx7vUnLs9Lwx32
1C70Wsp33/bwFQmQs9EoOSZmt9epUmBHvTtetJGieBWBuKfOfyAcRM4KH0lH5D15Y7QIFePopPU2
DOs1BedSYA+GE/5GphENph7xtO0WJNbYc8+Dr1rSBYaBzTWKdNwVSF15LNFr0Ht/b4f42U3ju1oP
jhidrjTpPcZKs+0CqDeJi48budt3k7vXZG8jck6Ijl3bbki5b7RiZTklcKFgCWCzrh1UFhMtne0E
Iir8dcnQPIRDM2zrukvR0sX5opbdejLd6yJ26xAfNiyVTDrb4DyzSKmKWRh7MXxPKDgYXb2aKUe5
AIasUT920JBaCfM69R7x3bvoaQdZN8LysNHqdM19qJiPiYbrlbAPQQ7ykxbqJUb7Z3e4r1syA26J
m4lX4s4zJ9r6pvWCunLv1Qn+S8Mp77lsmtPduqH7D9ir2VBt4Np0dXm0xv5QB/ncUmoIrg5sAr2W
7HNuWeBgX9/FOFrPskF35vTVlkGZ3uWquqlMizuZdsf9ZxWrSg03qnkwBI6DdKwPTaI/5Er7kOOs
oo4OaKaxSUJzoVskolotgQdathK+ulX6yXcNQCu2l3TT1wqmu5QRrW5hPjQB0WFyqqFTazIlyYZj
h7B3dsZ4FljxJsXZiN20wSqLHx3ly1zzP6xRnRXyyamyl6jSqL7aXVJHzyIqnzKMomgnrfoouvOD
fp9j+5UpWLVzGqW8cpiw8LlyZ8EF55km7mFo0E+UlIGa0Lcdbyh16MdN+KfF1TzD7C9xqnUjczjM
CfsUnwFM+5nqpJculO9YSy8UtQvmAPVbH864zKN1GpobRyrZytexOBPIVXQPTnGlH4IQWvjXouYb
lTz1vg5SZ1gq2JelX8nENa+TRes7wyX0kRGu6uK358NQHfHT4Kl8FxZgmf8/xpSqhXPq/5ofXAm3
C7osPjqX7tJDXBsSPnoPCXz41gRyn/jsDYh/xuYb9fa1Me3kpKEa9uQqgc8xLKkrf5S+ayfu9dhM
/h2Odi7MV54XSBvqlvjoS3/F/yTANF80Lljy89fTfKtVnwanKydweyAv8mqabezQYi8xmktveheB
0iSMjl1qPjbhsPx6JIHq/V/eDv88plAJHBCmiX3OtYM8oSS2bzp1c6EEqR+4IYz7qq6+sTm4fRwk
90I4Bv7lmrSu51I6I7laems+FuCIXt0/Y9iEQp9a2/1m4m4f5/NI0y/5l8g/k0StFLIzH/02KzZh
kdwroZb8t3Cmyf8Dzxypc1zYhCuKK6sIH2DRTLwcsUHVFdtBU37aJu6nUjYgia2hIwf9+iX95WNk
vRlClUAmgpyRqyUAXjGqdIyHRyQynE5nNTX3iRqsCtMOIVGo84DJjIZ5LivgYTd6QQ/8zSq8tWqY
Yj51nXVIdh1kpM8z6xl20hHnBDClrnA7Ib0sOhYjR9DXj3r7qdgOdofkjTC5JtP8eRi7R04liyJ/
JAID5TmtCgShrjF080o03zzSrQUSgdB4xjhSkjunX9uquIPGtsLd6RHpnY2u1m2KDaopbgs/jDDm
VvZduPHt7jkNSLyIDnHcMa0rX5OCth9uGH75SGfbtnMoTz8gSM46SEa2dy+Qs2bZ5uv5vF0QDOmw
vtk9heWIq22MeJjGRaVePur+O7FxL5BQv0vfuh3C4UzAVgbswMLb+mqIok8kjXHMH3IrfncnR0Z9
OP/XpyDGCVMj6Ae2hWXV1bIWxphWpciLR62HM8kFy1vXsN2+HuT2C/88yPS5/GvvqIdWqIVMisec
qO5RhmLVihgZim5dvh7obxNGmxesVDVUzE+uPgM85CmIIwbqQj9GDhfE8Am6968HufnW8MzHXAWn
HFxPkO5fLSTZZDn8jSB+MrsLNkwUpbToAMRLfKh8+wUMiP/0osevR72ZQweBD9nGKlk+kii/62+h
ruBc2Wn55BTVWhnJMQ3HF3Crr0e52SQcLJ8cDFfYfg1DXMc1S22MtbbpNFh1ykUROwDmVSblbDS/
s+G/eVVXI119Ezlq715vB+2xkDntjK3ew2scBcUuHINmk9bKLoDNomUQMYuZ650T9KVdFXx8/cDT
MJ9OacfkUXXEaYZG0WVNAS3/+jRTYblGI3KsUO0X4lcubTnH/n2lw9yFbQfw+vVwf5nfT8NduRKF
hvTGNsfsMkPJ5aOsXRIfZiz1MQZmVu3wmz3/9lPl6WDNkYQ8bYva1Ufj9tKD1OTnTzmBa8FQ3XvQ
89vaWGIRkI9Prcthg0Pf1894e6Yyp9w0DD4hKbnMXS2QtMJG1KrL9ElMViLWS+B+eEXPhMZP2EvM
FDJmlLzH+eajtV48miFfj2/dLhWTpHEpyFzisYVlfH6nGfbmg1Za6VMRV+gJkYojKgWoq4G+jaU2
yU40xZ+7cXDOVZc7xnutBNlcWC0+EsIGZIeannt5x10Gv13cQVe6g+Ddr2gp4Guryf5dQYuB23oy
qzo5boOkw56gFsgBPXChFD66zGNada31HqnvSvdcwkKfVF69Ohw6vVvr2DZAOQC38bGWbeWrRi/Q
grIy1zwPHDlDeZvuEcdN9x0q81r3Pip9uLA2f6OHiITcTBqGyahlopBO/YcwBo0CgFDiaufaxlvr
IrmLkfp4JO659MqAqVGn1672FhUNjPnKiNdQxH6gCAGPyn8XuXsa0PinkfvNar/yOWNL5oSx0QGq
DlkUxvUXgaFZiqmeKy+NO6wRqGKSAaQwS/jgIyG++f7+srNgHqcRD4VbnkFx/Pn1l7obKp4ObORH
Xn1wyIddDGQjfVOq/m0UydlPtAYW8TdVW5DB1jFrO3zK2zC9cwcFvXCUfrM7Xc8b3ERNCAo2/Z9c
C/vqPBtdEz5IVhdPgWW8lCCNRokFeAU2IHZmmb19vXD0281QkjZB1abbqo5L3NXMdVpROipODk/T
55Sa9ibEni38lffAAhP7wrEWeQRbI2OPRCpEK8EHH1SPLf4WJswYDCmANB3Xuvcg/lFwgtw+Q/ya
wfMEUuQs4cgE0/z6Z98ud361AXBMlD23yetiszB6B+1jlT0NViS25WBOHZ4wWscD/kBfD3W7fVsM
xPam04vEu+96Z9NHFI2ldC5q7qF6qn+onQXNFeA0ps/738eyWS4Uf7qtcSB//oyhjChp4AwOa4bQ
5MQ/VuF4MFCF9Gbxzal0+96xA6R0xp1PahNM9nkoXWglwlLhXDp8A5D/YNY0rdDJVgcjMQVDsP/8
aA7bAddWFhD3hKvvDLN7Dwi/di9B097XZELDxFmOZrOQIvr19VD6dKJ+PuAZaKqYCKGZHOquni2L
Rt/E3tK8EIWaOGIGkXrOG5sMqZAGWni9tfTb+V/EALfaqQrfuvpp+u/6Fpn5fGo/kH6JaKYlWWI1
4N729Q/8y2nJxqiB/NjThdeRV6eVgwWRNRS6cYmc9pAY9lyNtkicEVZAGDCXuYU5eLeX3oujqxdo
69/ZqWrTDFzPkKVZQgjuMnzVVzOk6VGpRLlpXPg+dgksYN59XioLRL97D2MRR6kwY6jf4T4hDvnO
WPV29f4fGsM1Cv/amyXltUaapoZ9kag7SXAAgVZK1ECwnsZvCoProf45hbjs4I9LRcTh8Pkzj6tB
4tXIKTSO0W/eb6xWh7bz1l+/0L+NQtUzZTtZ0kBe+3mUqrSsJE99XLkUl1abcnQze15qRvDNh/PX
cZizfyKE6YtcjdMLzNySMbIusopRs5TsylDzsHmfpA9fP9L1MTRNHEgd26vglm1evyN8dXCHsXik
YkiICcpgU7mPVRV+JNI6DD4Uwq/Hu95m/xmP4CJcSsHN5HUBp5RxU2jD9Gj1ij7277h7Nnp8GPvk
99cD3ZhzMhLID6eGhXsW8MHVJ0EwRxuVbS0vJQoJ7JKt9A6J8gpxiHQxuS9IVxVHLTh9PeztfGpg
vHyAFA/4Q19Dg6hUPIckAvpSmEh4/XAnzAMtlyVOGgrpKl8PdrPBQHs2TK74vDkJvHbtvwqDOslo
6+qXAEfHoM63vb4t0lXrP/LvRntiJUTKL7P96QzfPOd1jfS/IwNqUYqpOn6kn5dC6k7wUNbrl7QG
PM801GVqoN5983w3o2ikgCJPN8CSp5j7q3eI1WAsCVIoz4UgMzJQn7Le2Niut2Bt/mkM/WethT+c
XH+IXWRToW3cj3h4ZL27HjL38vWP0a8CPTk7eU6dIgQcyqB8u3pk0Vd4KQykNPkI47KGZme+GMhV
w9mJil4lhQOGxm+k5SkmT1KfpUU5I2uGXKIOZaGJOfqUD4WTUr1yxHfJc9Pg/97p+XF85hq58ZyG
IKxXO73lZVlt61p2TtP6lV7DjEb3Uydf6LhCewg2Rueee4iHX8/JzUYFvgqKhakzNaV1s5pzrLrd
0NCSM5pv9F/EWRhNfNLi7puvzbg+6gmCBHIEMZMq9077eu7NXPqCO0xy1hWnfcGMtiQTfTB+G6hL
18OoIswfdTl3W3hAYx6Ulx7260KEuIqNTYtMnqAo6EMGYmMK4Sd2cpcsnZRECscpz21spYt+CPt1
IPPwrnfSaGsqub/PXDimNSAh9npCogTB9xSLfWPeVHa0x6SRFEElTUAvCHT+Bv+/2Ul0ppVmLkik
sExx7efclw2yec1TTwq2DoHyp8vxV/Qabq4hnic97iX/8V1O46GRYa+k3cDEfV7RKsngJHt36olL
SGjNcMbyvoPD//JIFvWabVEOWYIz4PMQfV4hRzcG/RQV/mvXyT+Frh9sWqWGbx714Lsj4C/D2VSI
UIq5ZQl6Qp+HG8y8pLguNTyKsAhBjb+rww1eEDuj+UlOz9fTd3Ow6boEhOTygPM4e8TV7qAZmRrk
+HSeNJhbiyp4odRSY9+h1vrmpnK71Ln5/nNaU9NAIr96rM6LQy2yJBLaCv4slnMzDA0rWCWwVkEE
vntpfxlOqlN3gcaC6ejiag+2ShX3SGK2zqPoF3WZ/MycI2hH3bn3NVR7SF+cNV/P5V+2Fdo1rHJp
mGwuztV3kjPDvua78blVV7JpUMWiLYiT7rtH06bf/nnXFLZjqyZO+FzD5fUH2aAlAmWCVOQP0bxU
sQJIHyv/JdX/CMihndsugn5lgwtZGAUqEcY1aM+/ftbrC5qhmfQiJ396YBJMcK6+m0xhEow0iC+G
2qKhKbv2jp6Rg0qANlFrKdq6HmF4dpn/XZV5Wz1QoGDFb3K60qYC1vu8Phw5NL0e2GgW5ZYSfTYE
sBDlEhp5MUy3xDb5YzvbUSvWpuF989jiZua5jqrcE4VGqoVzXSe1uVO5paV4F1jXD5ZHhnRpP3w9
s7df0TQEafQSu0BaLdczW/dKNiLTuoTOWozVc1RsA8v6Jur5tszUGAV9GjWKOXWdr77VkSQQkYnQ
PccDCj1Ixr64S0UKgw0Xc2KJeg5gm1uX49AeqR9DNTt//Zi3HxAtfq65bHEcjOxzn99iiXS85hLs
X4bkD4YGvEtMHhblsA0iYlfsb7Ax5/YkxpGIiF1aFRwW8OM/D1ejLyw72C/nKA+0A/u5gBkIox7P
QeyhVC87mpWnrgstFh+eXyrBNsDWfCLzyexNoXe/8pC53I+NFfzuxiliTfSQU1ZRbHUrJYXAjk/I
4KydXgagB9b/cHZey3FjZ7u+Fdecwz9y2PXbB52Z2U2JonSCoiQKOWdc/X4WPdvDRnc1tsZ2cYaW
yNVYWOELb9BLIL+g9B1EF6F4j/EqhQu7NPAYW8cjmiOKhi9cp0O413FORRPOQGU8KbIvGhol0Q0l
tsha13WIhGevleY2z8uWWq1pPBgxYME2U5OtYoZoSngQAQFw6dFrVkj6z8IpBVChGF54DjJWL3M2
sfrZGrJ1SV0BzNC4HMMY/7LM15D5TL1kieSh+VS4JeQWvyL88/36SYUYvjKSARUAuanWg8oFCIyq
+mlFoX8tIef6JY6absNl0S91TymfeJ9wIBXEtSSvgdiAEx5QGztYI3+BbEGhmrdS2lkhJJ1GXbUo
33/Ohzp7Shz0r5Gek6TNYDn1lZkiIpd3gkSlhJrzqXQ9Yz8CD7oaJfiFpRG2GwIQKDp+Es1sjJNr
4/0+JDOhV0caNL02vK6qhnowqn3GxMvoX5F/Fc3OcFAAcYE4IW06zNSelJNDRYxJhGiQOVNdm9bV
ysJypCSwq72tVcYz2o7DjTTGNjRsl/pOpJYrfm58KFoNCBKszbUWIArl6AWgo8ZUH4wRE9skz7u5
POZscPDhg4kP/qEVZdvCS7AjOJCQMj0I5d+mM597rVvLUrIecgi/mc97l7MlWettMUKtM/h8thmj
Kg8UWy3bW/TKZzbz6eH1PmEWJVZLJbuZ9gQzafQMq8zrfYewE9lLeYWvGXe63NwKXlar9em9bSIw
Hjefpf7l8sF1Gp6Jt/XX4GLSPkyKE3eN2vtxvTdlrnjfvdElIGnqzkXy2uvdmXD6/Nr4a7TJuTVG
co2MfVLvhRCEimAoSkqXn+f0ILYMzi/SFB2ZY6624+fRY3+QKwzVD5w7SyPbW+2LW35XIh1QaflZ
Sr9cHu5k+rh2qFNT1iJFNpjH4+ESpQyarPS7AwrF3xUNkZTOeXAlWK0xsH1Lm0nBTuePSFoUGuCl
a9pJOSXAb1pYH457DDu/er5959n16vITne4SWnAAqkzFYCB92ge3WlhHbkEGQqHjtpLQMDCAQIKh
SZD+Nr9fHuz0fJKFewrFPI1ODzN5PH3CQx3MfUl6VRb480q4Aqr1a+Yrzxkwcd0rb4cQmaVETxaX
Bz4JS1SSfVGS1WnbEn1O3ltnWp0y4r65tyNsBOrMuG3oYS/wzv75uwOxv2wqNKaojoNmOH7C0ZN9
E6Z7LRI6xdiT0CXlTOzxXok8CqA5QIifaTBQnBEv73gMOMyyM+hpvdfr6AsiI7IT3afteGi74qeT
JrekBraZbOpeIDiHUHy5aqBLVlHirISufV9+d6V4h8G7sdC4wyHuvyIy81D32VPYpgiPvtaBe6tB
tglczgYDehjCbmmsP8qVfT942kOK+V6AQsfSiut8Zkm+g2QmD2iJ7gkVfJla19S2yowKOzXMvtrL
12GbPLu+Qj0laKn2+GinFcFXukbou5d+jXqasUH64HsyOsmydd1H5FsxufCtb3QqfumjhLCNWqKf
o5kQQuWtlgCdbkLEKJAyKQrjHjTsvTWgiXp5HZwWrgCg6RgFGUDRQAJNT3kaxnVRIYq69yrvxaqL
NyPdtf4v47MB/1RC2dMZFDTNakxrcc8Tfb7BVTGXiVcxCLmA9p9iuebSaMBxxm7s/1SqXJupJJ0e
L6roFv0HcGVTxTpeSAhkDlU0aNV+KD2U4AI7WZamfnN5Jk4HAQrFFKiQDajlTWPXODe9sEDWeh8X
jXEloQh/KI1yXF8e5eRgVhnFEXhfasAg1yYnS6rFmlJQidrXw1CsOl5wl7k3Dv6+Y5/czl47p+fJ
8XCTa3SsQMKZzVjuzdr8Vhf2ddVjBzh3uZ2bOnB9tqjf0PlQxOX34bJGijrr2AblfiT2ByguIUUp
z4Qj557kwxjv/b4PY5S6WoWgohlDyTAYqEbjpS4H+WufQPS6/I5OT3+NnP+/jzOFZKsK5hM5Mtb7
OEpfIdm8pYlcPWKThqhh0iwzMNtLXfO3GGtfHvj8MwLJQ9OVlHQaosIDYIJbpdw38hCg3BAXS08p
yFgCcCyXhzr/jH8NpR6/MqtJpArvAZ7RqaSbsKuvsEbYuiH8N7MfXn3bulWwhjCRvp7x+ju3A0Qh
kbollWhtGgl5AaAlu7HKvZar9gqXuBaAAap3fRq3t2pjJgtuJm9m252EX2y7D4MaE7hXpioIeeZ2
uRf6en2gb7K2QfFVrpDjBMmzUgKB9W2d178xy5QYYPfgkXYK5AxVtfWyqNq3g7cbZFMkORESUQSy
viIRlH33HWN7ecwz86sqCsm34BSIqsPxmy1Gh9IG+pLw70cKjQh4/PAgVnWo65fCNFcvZub2zFJS
Rf+a1J/u6kmNQUp0SVZLOd835he0a9FYB0dXvXG7Ex9d8U0QOzNn9ZmNwrXFoPgn0r2bBoNFrkFw
DtVsj3p8jbINpK5wCHaeWcwZRZ6bTYClnGwUbmVtWoqqGxqVvU3Ano7FV4qE8WK0w3s7hzik6tKP
0ex3l1/faZyraQaBk2GoRLnqtLwZGV0XKSgGILRRryJLEBa1VUuGvrCU1Ju5WM+8Oo14U1YI3CH2
TO88J7IsArQg20t6KK9Gub9TwuKtUhFX6Vg7dbuzQ/S8LH8m5z3zkFx/hihuyhTgpnWxvoJU3cRa
t4cD9OBD6+mjbCe3JpKIzsxhfnYoKl+UwQjQTmqJTptw3CgdahdKCLEvbe/Hvrvy2vob+lMvl9/d
mek0ge6wHrkDNfLmydaDhFuAUOz2Ua8uvXEfdE+Ep2aNag3uG4p11TZzKI5zQ3JX0WGjyUsUN9nt
WaKHGUu321OSTZyf1MTxkkAvfDPGCD2lLyAhZ26OMzuCgvRfI4pg4MNFDDvcjfyIEXWlPjghOMPY
1K7RE7oFHHU3GrH6dwZUQKeRrIiOtjgMPgwoJVmVxmgT7p1MvlFRSl/UEfVuyZK2hl4XcMyDmeLw
mduC1pCgMbBmKBhNRiTc5NhBs3jvoLzVxMUvxSkwIkttzMur4Laym61n/C4iHz9akiUyMhm8hYjH
jx8zCckIfXQj9nWL9qPef/cC1H4vL9Az56Y4MMVpBmqIQ+Z4DIR/VdRklHafAfkJQu+q9LOfUZn8
ujzMmSXiaFAkyF9J2KlHHg/Dg7SNn6raPotQT4lQY4g0X19UToV2ll8NSIVkM0jTM0+GKq74j2aq
Kr2L4yGLzgzDQne1vW23T31WQNIeyPpkJTxcfrYzawMMm7hYbYTBT/D46OwnSJBYVGlR3cT5aqdX
d4n3OvYoK6jwnOfoO+fGA6WHEAZtKJt/O36wztLczh0dZAESfneRPTr+jx4XiGtHKorHpvasZZcS
EV9+ytNjRWdA4lCwFWBxpu2RiotJR8xP33eG1G0dNX7Okihbx/iteEp1H0rSrk+RdUuxlL888ul5
TduSphslWsADoBKmz5tLpGidsm97HZdOGK6p6T2KM1TO0t+Ot2nfiS6ixn9xUZ+s04bWhKtXo7bv
031EXMTRtianmNl0555I4G/AUZEcncRHnuSrldPkGOZlzXVdJ+hq27e4m6IDq//2ZUfHTFjk0kcH
VDftM9tmUKEk1ut7pUDBtUk+5dADcZNZyXEzc0aebjixLigcCftqg2vv+D0ZXRX6dhfSrtfRH5aS
/rYobGnZDPnPywvidAMwEDgmkNDECsRgxwNV4Lg1DSvRPRLQOxSlX7W8eU5Mb1lbyXU++nfo6W8v
D3kCjYRbyZgERAo3KqnKZBFCdUwHJ4jVfZ40yq5XlQQtMgygYru1rtwW3CYYdslZDXaLWpash7cy
UnaLKAjUmTf6Ts87rjGxZgxCFLq/FAanBQM8HjSli8Zhj6cRCt7PYqmiBipBS2wtdytkv8v4YHoI
1DhQFKhdcwwVmDrp9qthPhcYH6gR4nZIatQm0jFSsQB1NloSKr8bHylTjhRAR/yQlN932G/m1CLa
8M6N7vn/xK/3x+/81Ujd8XMl+Uu0KZyH1MJ+1ka6Y1CWOA4vBtNbK/Wz+GEzx4hvLuo4043QwdyD
MHgnKtEWPl4GCMvayJp66j6DaGESZHTRT40OllwvhxGD4wLRBpQuw5lI9czqow8hgAAwJ4nrJss8
7w0ki4tB3mt9uUg4/mzEUY2wQ2DQX+ZWhJ7L5vLiO7OxQMdx4As2uHMCm6qzDl9ZhxF7T7oSr0wK
4MbD7f/tYcifOCvAEIlUY7LE09DyS0gBf95jdmd8tfz0m6K20szxd2YGFYEepdfH05zwJXVTKnX4
LCqyc/5a1z3UHbrymzYgrsmpBPmrlL/hxfdy+fFOQxB2sIBMcGcyk+/gjg9BY4vVYpnQ1duHvld/
qdEm2pSFi6nXkHoh2rN6tug93ZqZ1LOjOiK0skRWMY3GtdAY7KwJ1H0c0/Qu+utB97Zq59RIhvYr
OSxn+lZn1goNA3Hmg7ETlu/Hm6KWTLM1Q/SWQDJJK9NvsLRJ7HIVIhw482hnhtJlcPRg1i1S7+mE
akNU5mOdmnvDKXGhce8ilO4XA2oxl1+cSB8m551g6UOJZsmwMicbzm6qpMS0wNyHRf0L2YfXv7PB
dGC4NHZgBjgnGWFZl6FSjJbBzdV/Bsi3U3PlR9GY68sPcm7CCERBsglyOwHN8bsJjMxsUKMy95GR
KLhbePEVNoTmupHd+uq3hyIehWpFWMoumy4DV/f0CoCAtUdqDEG5Yq0HSKmPDUCBywOdWd9HA4lQ
58OuSm2nGSXJsvZ+jq0vAl6ak13RmltkDlYzCLRdHu5Mz55uKUUeEiNiGn2aE0lRgQ5XRCbtwNKH
arTkFvLSp8hDrth/qbFQD1AnqYd+KcI2cfGlGxATlz/FmRaJCNtUVKF02uAn3cCIAoYS+cOwZ2iL
47/ETIU7NwQlIYbMccFVMWkZqm3ENdSFd6oebQu7FAkBHyhU05W4m1j2az7/5Q935nSlj6eKKhg3
Bh/y+I24CA7nYcdtga/GzjDvGFIDUqzar1YLVaucOwbObM+j8cQK+bACSlQc6IW18j6KR/eu9r1+
o0F4mFnQc6NMDgFIkmFqVLK8N2N9S7535UjK18sTd34I9qVIZUg0Jkdnh/ZwofdMnNnADx31x67o
Z1AuYu4nRxlz9dcQk3djU6uQKvEUQIfQH7NwuMappIrk70CV5raKuK9PBnOoIbzXuk6OG8usg8Tv
CmWPNuajBQXP95Oe2oj5iFnTxtPTKy9WHjCOuFINd+slmTpz3p0LmuF4wjoWmaqATB4vDbNRIENS
Xdhb/O44DPdh8zoWzpIlSWQoV+gt8Yna4UHR1N+/nADzWRBWqcsASJ2syrppnKKrK2ImP1mqqGrS
vXt2e3Sgf3vR4DFDEiLKQ1RnJ4smNN08Gqte3sd+ek9j+FNlKTNL/3TR8BCOKHWRAMMnmDwKF2Pc
mVpgHPSs+GJ29c4fv+V+t7EdeeZcO4V4qkDHLZCB/+HBTDEAuZdYHWpm7cFvlduicm7lSluPuvPm
+dZVHY04laWbrtQxXesWbd97i8IOZuo2p9vw+DOI8+3DeZL2DYq4tdNi6NE4C2D82D/gfn35tZ1J
HsQoACrgf5GxTuvcbdRG3DNue6js+KUFcZk52g+03XZagb2HY5a3XtxdFQFd72F8ujz4mRfK2FSF
FW4x+GGTU6CqAqftW6U9eG35LcSWaO2M+VUCzCvNvOD3Vw8aDkjKWBah9knYG0p+KqNtwCslR1lh
rm1u0V1y1giJIk4tA2i7/HBiTx+fOkKcwoKJw1eYW5MsIoETjEdE0iHbrV238YDye+xthiG4plqz
sVS8kJrikIXNzLU3N65YVh+WTRlRmyr0tDtUmCpFvXNLO+ymktynWtMeglS/IjW80f05jt+51cr8
Up4iEKDAP9n/rNRwVHIQGWZYuFtlBJXa4IaxuTypZ05SZpXmiEpNWAYHPXk6cxzlprf79pBVSfUk
YZdzW6hoZzaRBTrGKfT1GOfJpyZpCT3QeVi2EaYT9VB328ufRDzPyevls3CiQ/qAbX08zRmc8CGQ
teZAq1g43g3OVQLYfOPmuTVzfYhzbTKUSHipuFPiQQpqMrVqH2p5UirlobTN73JGbQU/UqPQv3Y9
ksdhPM61Fc48G1VwgmWoUeDy1Mkkk+2OdIDK5hC71EeaEnObMlMLYfTtzJw/c0NNng27ZluOw7w5
RCgjAsH1ULxMAnPRlrPNknNDgSXltEHcBLDr5I2NjtIWTpA0hxx9a39Bn824MSxXR4EvpPf128uD
phMlflqxlrj0j5cHNRmjUvy+OWB3n5gLeEr5bVWY6SsGBtrMUjwNdJEpoh5NVZpsijP8eKw0ivJG
R0/8UKb4h8P0QqI1R6LQAKuxrh0ZM5xGivZD3hq//sZTiuojYb4l4MPHI0u5hct0R7MrrJp7JTR3
uek8Voo1k8ufuSdMgidR5OO1sfOPhxlZ/q5e9/UhwNka3XdCRT9NHh1URYcx/3H5mc4OxiyKbhNg
p2n1R9GDHg0L3pwdlyEODq26KnF7yxwP6W9dmiminVuUFNAYSKCD6AsdP1rgKl0Mhq86GE2Fb5mJ
owDgymdufPtv7LT3PY2iFWC2KXDTjAaTvp5aHTS3beA5QHuSnapf97o9hxI6M4Ui3GQgkd6fIHqN
wg2HrHXrQ4I2zFcJoZMDTnMg/UdYn5kfLi+/sdMbTxQ/Kb4ImqlCXeF4Dj3DQp6l7rFbGTHcitZG
8DUddoX/pXEeEIbxKuu3X9rxgOL5P1yxeVRoxugP/gGNOg1/ZslbRXKYrKwYE4/Lz3a6PgRDhW6T
OIltkI+ToSo0d6ibSXu7iBEUDygopAjoL3U4lTNDnbK6qHUCeZWpJnO3wlY5HqspQfoMiRUe/P4m
QuHYwFhyYQ67TI7v7PIQy89WHIE0z0UxeWfXaAC7c/eBGOP4rgP7JzAz1AiFatlkq2OMrACU9rJD
5ruvVR/ssFP73sIsXXQNDj2eXM4snjOhPrecQ4mAnrajnqBKiIkJtAMtJE4rUbStlDsTXzcnibdF
K0mLx9TCo8LKXVKOsBfMGsSssaide/CTgo5oqtPKgf9NHZ+K5WRRgZAytcZJAVkOEg5sDraURRRg
gt7CH5SGOrmqGsyyF2hn4vcsS/LOMLx0GTa0lrCDb3Ch7LUlG9xaXV6CZ4o8Dmw7iqkGgGpRGDxe
F0VlVoYbVQHBqnCGHHtppYaIbkhq4q365tlVsAwsIwyWM9Te6uxK63sYgF6mLlMaFw+B1HsvVS8F
t5KZo9xPSeEGlLW1oG2lr10vqdeXP/HpphFyd+wYUm0qzScLucepL6YGdzDyGr5y6iI53ziPidvM
oa3e8ZvH61V0whSGISkle5rsGdwY+95X6/RQN10LJcbKV4rjon8ehCSIvSKhli572IaGY/8rGySk
rKPYTVtgmiGQ7zDvP4HsSLemLpkPsdeGN6nilPs00ce7ukjTuTT9zNTQE6QiTvWV5s30vqmMvkuS
nhKdhHfAo+p61g7Vuf7ai6zs6vJbOA1LHJYyLD+LeIvQdZIA1XiLDpjixkK7t8oeVamCsnbHyYzo
Uev6M+/89OBgNFGHdCjCI90yGU3Om7Dz5CQ+WErxUwTISlI8e5JHa2548xu7nzstz8ykEBpRIRWD
nzzhIxRVI9Ug1ptDxjozcNraBY69rJwHzP/WobpDp5dnrS0cbvEncW+rLtnC27w8xydPTepB/gGR
kn+hxDlZfp0b5aalRtEhq7N1b1h7xY3ShayFm7JUaScV40xv+zQBYyAKmUS2HASc1ZMDOgPah/tx
Eh2A7BTG0lF9RKX7EIn5zJFwe7eCdVbn+J607Th+wn00Qda9rO4FWTGaewciij7afbxvSk40KmhZ
nFK6Ldyf0cflxqqcPv8Mck2jd+trxcFDXV9aaPRl8oVcpdW2LrEGxP5hMJ9zzC1nQJcnS13AMvgE
lOFFdjo9IccWM0xPKsNDkcX1Y9Pgo0z6L7+QBNhby+ysJ81Ok22sm2U3NwfqyRwosH4EJ5jwkUrf
ZAkUpoX5TWgqT5ESYAOlbL0OjKIzXuXI6vdWd+fK+trT67ssNL40lXnnZe1MfH4SgFFNgRiAAhgE
VwV4wPEFQYtFihzKCk+YLmFOtnQS57rSja0YsUNKJdrkijyz30+jFXEnEWZSt1ItHn6yELGgjLvM
KLqnoQv0FRXOYpnpeCqadtKuY/DpS09DvTzL43SbSYP3WIZB8QUNxnjnWG638izsY/7Gy7AoZIm2
KhWKkxbdqLLKrKTMn2rogGidcDBI6k+VHDNRnrAexAUBayyYIYDX14E2zIx/ciaJEt5fw2uTrNOu
+7RFrj9/stX2pjC0B50tCsN4Bqd+bhiTjic3H/2Bk4JEpMvuQIUtf8K5bimb/oOlBjt3zGd21Uka
wdNQsofcIjgnJ3JOfot8Tu9q+RPePze2E3yqVMxn83ITt+VMun52KMqQ6J5pxDnTDVyrQ5ZoaZXj
LB5/wTHvZrSVjV3WHh5e6qfLZ7ZIR44PLcFAZG1QLQM+No1O9C6sjQQzrqfEbOs7DHhwv8rb9HB5
lHP74z1lAGtLZZcr/3hTEpk4YAdMhvGHK6/W10osXcW6v0akZ6da5QauzUrMZtFgYq9Vu87V12WZ
fr/8Oc4/LWyePz+GevwxRt/tlL6w86dQHtB7cZp7uyhm1uPpLShm9K8xJkdB25iSEflO/pR71cGT
0nWBgQk8isc2Gl9dVZk5es4OxyIRUAbaHdPFwgXQ5VKks1gKqV1J0kj4a6TqDh4dNifBIBwKY397
eR7Pv8+/Rp3K8gaVWSR2puZPZhTcQPG7kRr5AW5RsE7xelmTQj7IYfolt2rcOO1N57rbJBy7ZWI0
z5c/ynT700ETxQqQbcSR4sA5fqVy6OVQuIZ8L9XZQxfpj1lvvyLeNQePmV4rk3GmOoUDmbEVDg54
/5QSFjRzzRT/iKxy7Thvsv+9UmcuspNuiBgS1D3VH3plhBWTlUQ4laYNdnh7p6mv1Po5NV6AdqXp
m9k+8a0+3EfhHAxfmR4+lJoIILGfgYhDCjFdT61j9LHjyd5D0LbNY0ESsKOwq2LMpuPMXVv5Va3p
2nrA03Q7VH668psxWnDPZcugxy+X2kO0lt1QX+axjO7KoM0xjE/fOMeV+IgkplC1p2dJmlgNDIhu
vLeIpDB6rrbabCw33VWg15Hi4n/UO9BvmmqW2lI6ZpA/4n2W+g0ivTjCdXG7cMLmMcnyXTBWu8SJ
VsJxrOjNdW7bNyhnrLXRfJZN2EJ43FvYDIZx/9vL/eiDva+Zj9WexPEUv4yG+yYaMeUs4nJFU8vY
uEYxB6mbHpaTOXgPvj8M5RpjbXDpJPtWyVZZqe+9Xt1f3rxnhxA1VIX6Pl/Ea/gwRAuEOJSgDu/7
EJyo+pAX1czxeLptxd0GR1yD0HG6h9TIiEMj9/GxT76M9X0itws2KiQMv8Jqu8UNTX26/EwnScn7
vGHigayKKKROm0/4QjdJT4S9z6gCxsJfVgmKq3AIH+RGFTZeLu6FrnZneTFMKGfjoGvxux+BtUmq
awMyoBhJYnQ8r0NnYwvr6cpjiPFno+RLPd7Wti/+YQ3STob4iXUWine4/pXRXFr/3pD+GFQIXtTH
4UWG8uG1VkGMDNOYG3eW1lGZoeSwsQwpWJVpmv+I8rAPkVKJ7Z01WgtMrjXIOMtUQYKcmpa0qqiX
POItYj2W2MKvu0GvrnI9yF8uT9LJ2uNDEvRQpGWjs8snc5Q5aWbJyLDcqS3GhZgIf67wJFtdHgQN
H571eC6I4eBXQEl7b/hOIh+5D+rYl0IEoTTraxerMOBCEw3Xsnr1XHUT+f2Kj7LstGxdNdaVZNe7
TOm5OYsry40esZe/dTPdX8pejhgkCla+RF7JB191QQ410c53epnflaP8SzfHp7ZROBUNc627/Q73
5RFVO22dNcpLjybfIlLbDSy5n1UdvaamdShbCqyheWXV+kpt4k3lZDcZbvFjrzWb2u6WAZ7MkiX/
VGJvmxQxFlbFKjd4q4HefBkD7VsH7VzgDVr014GNBFr+xWmcazMA0B4iKZTo1cFR8FNtyHgW0Lp/
xH22awJ7LxZkMvpPTZ8eMj3G071F0drI7ke8EtOmeqqd/G6sUfQd3SReWl71Te3ArumVfuAJ+fu5
sTGT+noYzHwhKfKLXIZfNDwIlmlnHvyOHY7MwMZT3E8DTl8czObSq4In/KYfcsP/MpZpvWgl7bmK
MIunOCivoCvWG1mydIyyw59j1j/i9fVoetqyrNA10VFyyeIrzOJ/VEX00kbWFymN/fU41tsAjeQh
ppgohzvch69zzOcWWi1dddRaV2HTmAsrxNu816K1rUdfadZTuiY9DCC6USWx0l2WIfiP2/iNWco3
IzU+Okq6stJbTEsxh89o4S2cVsV8UcNkzAHQJn6Zlhrpsi3wgIwC5F+NQF5kONrV1VImwl7RoO4W
ro2pax3q674pcTV3cBkLPDyKHQWtmhf1AZ2iYl0ngbekxORsA03B/VitXezn6uYhNcLiQI3J9heF
kXWL0kj9NbxO60orM5xe4WFtpUwud6OaOivJLLBm0ztTfYN60z/ghoZgplcK63Zm8Lrr02u3KJxF
pOUjrtm+vB3buLiLMur5UfgrDlr080t34dghBa1YN34zMaU0wss04ItRpiJ0nMRVkupI4H/77m70
/OjBMaL8GyiN8c5z+v7q8v4/jiMIiRASZBxRGQAeSeHx+CR0Ms8f6nSo7zolDdelZ5vboWz8z/1o
Oy9dGI0bWFfe2/ug//Oj/z/eW/b4n9Ol+vf/8v2PLB/KAKexybf/3r5l96/JW/W/4qf++7eOf+bf
n7KE/03/ytFP8Hv/HHf1Wr8efbNO66Ae9s1bORzeqiau3387n1D8zf/fP/zH2/tv+TTkb//640fW
pIgBHN68IEv/+POPrn7+6493Ms7/fPz9f/6heMZ//fH8lr6NzVv8evIzb69V/a8/JMP5J6whXiJp
EgBcxDH/+Ef39v5HlvZPDcIP5fJ3FBeFxD/+kWZl7f/rD8X4p1DlQXr4vRVDQfePf1RZI/5I/qfw
4oFpLENVVeipU+n6fx/v6AX99cL+kTbJYxbgLsnzHEfdBpxQymZg4nSubNIqTfz5hxtTDtAO04cC
fTKYqYBkbjK1TO6TOrtPgD08NM0YPyRhfkjl7zX1njs3ztigkZuit2J0jzQ590iB48wLvFau9eAl
wOTexD3rk0ppaoF1n7ZjGf10nDh70FqjP1jNXVfMaTEeL3dWOsxqEgiaV9CiNcea5Ndu4bkFrpXj
SgubEd0Fd1hH0F4XGctHiKj4OO1CiLm8x94RIH9dsWC1KPyAqgYiLsP1O0GI2EpdAbWQEY3tdFwM
XDPfDSPITdcEJoJ6KFnagN2iyenoBk6z7mztpcybBjH54doJc1SPQ/+tKEFdcf7Yn30VMWBs440V
2J59pg/2WqWHNPIxlmHVpYc+m0NNgGs/ihPeH4KWOwg0cIs0b97zsg8roPCqtNTxUl6Z5qqCLUUw
Ed6/fymKrtyZhoAJB7p6rWeSIqBwzb0apbeZ6SR3ElaOd6M9hrde/sNUkwx/B2H9gETFmwcpESm9
NrlWsiDBz104jKfAnY3Odm/ev4QFbisp0Mzr1mr7ewdTE6Hxk333+zc8m8OfUkq3U221ceN0IOPT
vIxu37/U+Ld2MupKgR87i7QLpGcppBvpDWpxh9/4z9FWx804pMO2Haz8a2qrazx17SL4LBc6aLRY
WyjjoRmz9kcbpTEOwLELZ6nxb1g7D17ZaK9Kn7/GQKrpMqvSp6DVfxW+Mj7IvZqvg8aQF51QMS0i
rrTKB9RmmiXWKqn1YtdOsFLyDsn1NnKvg4hu/Bhg8+sBZL9301SBHNQ0S9sesp3XGv5CVtEoQapU
u7GzKuROHoebKHb6J9SHD3TBburGiG6NHNKeMC5Pytt0SKMvQLt3dJxW/ujftK00YEmr1dXN+5c4
64Whp3B5SfLq5v2LkQ/VjRRG/EUfT9x8YRTafVRUWKT28WqArXSjNa67tJoyunn/glbRn//2/i04
l4NhB8MWokxym/ZmfJsjWrYbPfsuTQJo86N51SamwuKFHKcIH2QNMaYrHdTDU6HnN9yxb3VzG8hV
9ClueCWJWrEYxkVYhfkS19LuuSCew8ZVrq90N64eqsHNbn3V2SW0DJ8i/O7vwsD7YiC7J7VWdwvd
NLynC+rdtztUtq2vbhcu9awvv0R+Fl97LUSe4nNcZNIh1qRhERpG+oYma2dHb8NMrfZdaGhyIkBD
p9kEt4cuiDxJQIaMk0+SSwznc6lZhlKz7dxU+4oSOW7qsXtdZ/HXCP/rayO2NpoaV5uoH5KN5Yfr
uM7c3VhH7k71vXaBDrW/7FWrxj3GdWAKKNrSzdDoUDo3WalEkKjeVd11MdBMTZpu3Et+Yy19vHwP
BF1ojEMmyvxIuUqGoN/+7skn+k0QLvDRofxFU/742iihqEfY3BYrNQU8qo+Def3+pWgG0sqyW2pR
7T0mkYMKLZf5Ac2B+tCjkmt/lXtb33OOZ3dWUFsLv6/o16d98DmuC4nQzNWorEBR8lVtV1rxuB3i
fFgGpT4nGjXJFjn5FICpnH3oOWGDhQjC8UNUkucXvi6qKW2JqOWIUohjjMmuH1PkyLv4TfNDZdWU
8UtZ+KDXtH7tUzm4RSlFuvYqN9t4LfQGKcyThYSt561S9XPaKcfJ4n8+I+17wkaCOAKByUSbZW9F
rmJGK88MpGVn5f66tTk1L7/P41zxP6NQxIVVZdG9o5kxmYmw7hEKZJQuNF4Kq6GF5sfLgENJ56FV
N9mOTkYQ9N9I6c9Q5GPooU/ubCIi9olooxKqYkA5LWyaWdPhLTzkq5Zo/Tr1fO8hbJZGbcn3bo9z
M2uqAVCx7Ehj152hfVf1QVtCY+meIbNy2cfPTtU2pJL61taS7lkJpfLagZsLTrN1b6oy9bd9CYSs
8bOtDEjpoPd68FDnDkbuTrTrilbeppbu3XFDvYReoS0Gbay2tl/JOyoUuOpUQ3M9RvEv9tF1p6fV
vSH7TwlW8CRXfGfCkq2aLsFR2tXv22xY1UBW9u2Yfbo8WZPaDjG8EGET7CIw1A4Ir0k8zwr2pLEs
klWtJeoq9QP9rhuDZY1n4gI74nI1ohqz7P2w2ySW1F6VhsL56cypiZz7HKJQS9Wbjj+Xn6iRfogW
UmtUAi7NZNXR+L5usmWZC7qfbofPEvun7WVjDx7lSz3qDzoCvQ9Z53dztQ2xHD+csqbwcCTkYkoE
4PKk9dDWYZ/qWU5P3aJ2o/ZKfg1PIViqTjre+xhXosCRyCstL9GUAADTcdutgfYQbKhJupNGP9+0
WfTJaNtyC5Ox3c28rXcBi5NPCO4DzQAR95uT1+VYKDeTIierNCyvY3E5DRiqwYbmY+Os98luNf8h
KoN0w9UwrovU7u7ev2hp0t8hyYa3T2TnW1EWuPu/hH3XcuO6tu0XsYo5vCoH23KSbekFJYoWCeYM
gF9/x6T3WrXPeTj3odvdEk0SwIxjJvEFKMreioInW7Qq7tdjjmhZESjtoAEh3onC0g5ZbLwOST9t
iqxThwoQOGIeolp2A7s6zClfIXHtDxfL992G/6C77XYYdIxJF3m+aWVvb8umSda9aOpNPQTId0t7
fTnqtY853Ia/AOiXnGIEoDat33Yb36uad83m3bLg3nBQDG1Di85AN27gKJiL1KOsoE2XEBvT1izL
ZdZIMLoQ3q4Ys2AZC0x2T7oEjdkXjhurF8sw8FdiWBtuNcu6siZ0UqmaA8L9zVp1gbmrbPOX1ROq
1UfMWu9c6xUTAst6yTK/RR2bMA6yzQ6i1ap3VJ9eue+nvyUzl1U6vYimF7sB8Ce3SjTeIWpFbQum
4zHYLCK3UcOuX3juecf5L3jxmyJPASblsOtFmSlkU8bDcrLVZzzwYctNjJDIMvPV1zErA1XuaEim
vbZx163RmBbCqR3jDUroi6WSzbiZhcJUmNYWpVUuRn5sda/FNtFfRYapEHHdv1gVH56Dlhs7XYkP
zMUbnsuydQ5uPLwrXg0L+APDHQWcKzcrtugE94z3zV64FxtnP1bL1vMjqdXdq5cb5gE4hoEcK/7a
NEhBSMo0ODl6do1ZYENUDN+ywMD7/5vq5wz8/0X0gUPYJnKgDSTJkS77L9nQd/1gl0Gfr2Lw1C1X
zueogk3sgh7LwUJ581SKVQCMeO8HmK6EcXAC8Rs3Ozlpq+8wbOqRGufEtvZeC1A0hljboGJhGWPE
3CodRyQydRkM4KYMY9l3e0+WESa58v+PVze3C/qfy0CUEH39Ac5CKaGlxP9cRtNZ2cCRHL8SziZr
JfsMRmSQp7WZoIi0DHbIKGmPU2HYUay0Evh6Zq5Qglod4VisfNFtgtJxjjiw/3t7kcvzv1w1KEpY
K2h8Qu1ekOY0j+n7rw0uBj3RG8scl3ZXhQ7LQ4ZW1C5qLtKp+FXcueUCuZvN8IHBfJ+p+KBLhFGF
QVM9mW63rrkZ6UMack9fdF3wFntVqCXF359APSpkrhTFAxSzLNopckbzZjVF6E71bztOD00TwPTz
l7w2I3+qV5hX/0y/7nbiodn9dXTfC9f5KVgV0h9bQ5/swN1PvEGTULZgRRYCYY16H7kgbbW2Oszj
a9xwaKabJ81IKWthBsn7pKZHj9G5dWzdfBOQ4BQZgxnRLdEH+5En7LMM9lZfILlM29MLZnhZWqen
mzc0s4y0IjlOyTqug+XkjWe6JMjNiH5WXL9lff2qZfmqsdIwzZ/GLPsx8BXXCljN+L4rPrpq+h7g
gCLBPuTopmEgmySOC47ZhXFkOXkIR+/oTvHG9/FtJ7OwYuwOm+Q9RXvylOdo3arUzW70KFDJRxuT
jygfLQY8LbjnXVAouAgK7WQHPCKHl+VpCMGxr/m40RJ5o9UUZhCiwnCtJuuJXh2NtKFuLnUGZ6Lg
TuSb2mGqtbVf1GFgxxEd0+TH0QbB78ekd7+Txr/RNz5rra+h/eV9tlIvXNdeXG2KfCuNEDZfxnr9
ShtOB+PX0+cIqBXKI4IGQsKOeHjlVZjemS5hbR0mKv9whnhp4ytjMiM6N3SNO6FwZ0GHUyvsk/Zh
gyKISmYCY/YSqOuJdpaIT4cM4OWtj/HbILDUy0PXmp64Kle81KOkSiIkK0aIQaCcEPtntUnUeM5B
IurqZWXYGsMD7VfCwcxCz1zqXnmhHZ1PrxjTqLXMqEEHdKTavdEuEHXq024K2m9N+U95kq+cjJ+F
OpWBEQVVcEZXfBug+yCqkDjEyDG22YijEZM9AAajXIR2167FtSrFo8FpjSWIwOg2I7qd1CAGV0w3
YknZ1Esn9zGQkb+PY/nbghU1/9k11Dc9y1PBglnuO+0M0aPQ3Ccb7jb9fwSh6e0djQsvbNJ+6byJ
JsWUvCs0BC+RM4pgz5K5VUiX03tyI7inyn/HcNG0bsOklLfEcUPaoyb2Vs1kv3A3C/MgiegnN+UD
9lyYiLfGtp6T6QdB3HghMXSX/pT+8Cgs5MmV7jIRMkIo8cFiO7RHvkG3hL01Ybat7YZEsZZs0CNT
W/8jO/LOvNG/i2I1ON3Bz/sVsSG9JH1MjDRvKiZrlRyL8NQKeESymqna/Q/XYRjBuajALs0l0ct9
HkxbV4IzwAlIP9kYbrJvrCosc3mjzRxIriHVuiy9t1wXUeeNOz1BcikeWKVpNLbTHu3AN5rr/9JO
ag12zV7CHrskPUgrA6n0UxFapJ9j55n+bevd85gLdPwHCQXOyY97xMcgT/C7JUSQN8VRHAAMxXha
+gz58SuncdCnWjzoAOnZdBSycPaW3e7sN5gO6LBn3szaDvM2jtCoH1aau6B/JwyHBQ4wBhGZ2Lai
f0KPedRDpqELcixFfw1onKhmNC8dEJJZkhPZYOUImaHFv/qgJ0p08Gn5+EafOylohnbGzyHq2m0j
p4VxH3OaAcB3QeZsa0y0oLqhkMidx+ZBs/r1LJcycF8thgdKXhdT4b9BP0as0O62SPBstQfCG1tn
U+a/Sox3jCsJVeC8GABdHQgUEcsIfSYilOZfJKS2JyL0wY2QfBX1ZrotMLo7dYN7P6YXxz0OE4gV
bXmkP0U6RE/QZSsj7V9a5V0CVoZTZxwxoHPfmvrGSqYbZlGEnaZHpYnvimatj8ExT9rlWFevRL3z
AkjdaRa6f2OUBm1MKeLoWeK9SELGQjwsSCynwJjPXnshnv6PgESUHHxQls/OJDcBznimF+w03SRw
cATwmdFTkCHRxFqTHuJYiUZH0aZR5lTh4LB3OpIRTTWUuKNt5vxwYgLaaj+37ykoWn40443eio5o
GtiFFBdT6FyRB2//cIuhJV+Nt7LVQlhQcx3fxv30bRhI3MeDSUfRqydt++X1B5IFxEUkTozRWPDa
eeNt/YvM11sxqZ3T8C1xCuKgb9mkLWhF9N3otpAx8ian/sPsQmK0IZBnc7gRf9OrtdkI0FXHqIk/
G8GfpoieVjbx82CbKxK1jbtBie1P1vwpSmFlt95c0buQ0LUHcc2qfle66S4g3ZCrdczFISdOAofR
MgbLvxhsyw3xoENyS2hTprfXgDZyegiB/ydpe6xUvMlLZ2kK47Uvmwu0Bsxo/j743neen5DKHwYg
kab3Ligu+eL6wTLA5C1152eNfit1sc9LHbkz5pnFP5lnzyqThIBVn5Qyrvqg3+IWj1OGfhMFIqnT
zRnysBzzEL4EULsyzHsjotey/Hcu82+dQxjjI8aTgz8k2wbES3rVplWY5rCw6/wtphPz5PAyKnvt
q+THrF/ITukd/4lqSNIMajKu0UFLPIbSv8Cl2muD3NLpMJBdrTQ0E5geJvSPAkdr9bQvapT7G8WB
ZA0RPczxyO75puzRfQuNi/LKhAqGBca8i3QMnNOw72vEtiE3SVeSzrJK7TTaMOhglpDJOHNQrz9G
yVAQkfwZNaOyXh20SuxKgIzoaPSL6QMRpvssbdYeSdmQ5qM7OuwqSvMsy/5KN0/HCi5uitRzmHuk
yIXB7k02bJXe7ckoQkPwX+WArzV/ixTbbY1VZMUUkZGgeew178XCVyiSAMJNlEdMRoxjwLnKAMX5
1omYy+z5Cnn4T5ip5xReGEOizHcABdKeEbV7i6zc5lV75qRoiBfoihHWB7Lpj+OAOmK8B10pMOAw
0eITUXzeDofUmzbEqAX4hXaY1tkhvQx9F05dApXG8ovuL0mzkfDv3OHXu/u5fpuZNC2cMy++ySgj
xqXjbJW6JvmGTow2Seh/zy3LblXZ3prHqDLGfWkv6Ce9kzbJRePar/RslPRGvmR3tINHedO1Hf+z
ty0zP/KqXLTe9OjK5B3oDCYpTdFMDWYGH2aabZsW91UDA7sum95fcWt8pqWbNo/o3JjRIk8GI0dx
PFmnR0M33DCNUsfB1NX8sjnaBijTRtqMnDdslpuV0z0DtoJTOT0azYrKuL+mKDZHWchpZt+aWv4X
xqddJ4seXgQpWhIBJDXQGQ9I43PPb8gNWZjGM2nbIanDtKr5AvlFF63mB3Sw2g0xCAMq1+bTp+fC
Ro2hDIp6ITPv1KPPcs7ZxSoXo968+j5a3YF7J5GHBVgUmaoYt5Q80b/J15Da9MWL45DqUWqDmUlQ
qOZY5doPMTdZv0gjPGTIdqEnkeiSHcxvUle2eUPq/y6rxr2YYD2hcugiJ1iterkJzPipsMtfnnZ3
AevPLbqdMXYYPM7uaLoA4ku0N93PF32cho3b3kuehsh1XPQyfmuYuGkxTC5HHCnmJBP+nrboYsth
D6t0Wrh294kgENgwbZZD5Z/yAM36p2qTGTLCjdwq/S69MVlwsUR6WdTDJxlhw7ljjAnXYlHDTqYH
ODhezxkWg+zeIRGjju45deNeQ4flfy4KbHVOJbp34sb0pvNFrvdV2vWXK0B3JA8SrDvART7PPulD
GxZinyNOjASeQEVN61wGDoMg6U6jQEUK/s9NyGm4OgVLAAk4CIiKm5HZIa0+Rv+80rff6B2avPjl
sGcdtdNZ8U2/UmWwnvTmbg0OIvsx2o06l75G9uNQrytwU97zY9yka+a2CzGVZ9b4C7MK3lus17Zl
1PbyISp0Scl+6MVpe4oOWU02uiFPhnmkPWOmjGjPeFGCnvWnOJueqJQ2b+SDvi8HtUd4fEM3qCR+
2dDGWy2aX+Z/oXHuN92UrvPH4dGU7ykwsVZLn6oYlDK57D5C1tZNmDPkIPEpijkcPbgSGn/DHZ9q
HTFJBAM9NDAejPEd3SmeWz1epZCLlpJ7VWkrxFEeARwfGCCLqmk++t64dWfBknsFy6iyechbbct8
fetCGRkFLKsmuyJRdNZJyNOKSG9L2X5V9kUr/AUQtLdcwIAAlSew2WReRNw6NBb7mXov1MhKEvqZ
s3o2Ozy+8GV7Jf4ln5yMKuEVp6lKl0PuRGmRviGSsaDvVOB9Tf5dQ4NIhiyegXQracvKYNdsrYb4
2i2CLI9IPgx9vusNc58sq8GZVSzpUbRaMNtIwUR0VRqlmQ9EYkEsS9w9ZkZk6t1XHj/1MAx5lm67
qdnOXGmbR9dlZ/qcNOxo/pCBQMaBq+vX1lpLeLcGBJbWw6HBzHfE355pA81MRZZVHGWWbpjw7xZz
f6YjalyQsslhXMIapp90aXrSMmsV1MWLGnmYwcn65xu3lF+G/p573TX3wNHycxiN965SMBfle9eB
4Vl3rbrpVsOGblL/A+0PEbKARnDKsOvh++IZtsq3cTsi6rkwjPLaxTwytCyMB9ASPV/u9K660Rvl
46uK1bePK3JcQWtoOHSv17znRROm/RglyaLEVy4uwSS9UJyB3r6JXxfgGQoFQkzTCzFP86c5pBWs
BewTfUpvorIjolNfU6KtfDY+0YOL5u8Fg2baJl2xmgpxQ4vcqKh6pHWZyyZVUZtqd9QaR6khdrLO
tjLR7h3QVTPxV7HQH/SetCHdaBy6YVjTMnRVhr4/gDufaP1Tz9GqGZxAJiDpDdRXwulOVv60zNE6
jcAJsucJgcj9fmnZ6SuRnQFvQkKMQ6KzMr/NFiBJflvT1pmQeybGK4l4JvOH8UTEpwYeudKJmgww
I09fiCjIxkQg6u7szMG7kF6rR3EbChh444C6RrRUrg+IDmJMUR4mBRR6N763Ol+kUtzociJTzPTb
B8ADCUshZYRyk6vdI7sRXsioEiQmAt1wzgmbvkbcYgKN6rV3yTS1tGGVAuyB54ATw2q8Ut96ABuJ
e2nFBNfYWnHgmrYlnUmfzxgWlFQAgyh7cUZtRRYTKndmcIGccIIJizZ9cmFpQic+qXxRYwz27A//
a7iifHRhZ8GHOek3enRduhe3QGksjJgaFkQ13bqxfkLsbOVlSaTDU2Pw2LgLipGEfF/RtOoy9ce0
d9CEHSc7KpD7CGWIfFqiYQzcjbwSWizrXnVNRsJJAOQq6HM0ePLjlwpQRFXJJeIqJ7RRv0kb/E10
nwLGQOuLsTNukkYZlwVSUVSU42NJnAZlbBX12lTdE1EpSxEg08sTUSdxM3FDK3+hOD9JNBAR9qmz
Upk7U5yrjHNW3+hKJ2tmPkIDc9gpqNAuQzQFuBUYt7hATPw1C+TCZcGGeajrI7CvBvpH0r9y0zdh
WihXlw+/LkM1DQ/6vFZqEbvJB2kBTb0bfX2hX+GMfXrQEsjPCen/yQAXHD/1LF4Fvf3iEkKDdhnf
WfXk99a8Usx8XTlCPhH/INkm4o0VtiZb52V/bAx1QzgiQiqXz+ofYsEarFhJiLbx2UO7f3itP3W1
R+HK0tP7FxIrfCpDqxqjss43ykmOCU++zTTUej0SegIwFVMsIDSMRrsHvodhtw+GZNhWum9EnajL
neWVxpuNG/A9iYg6MSJiCuLjwvY29cR2UGq04Z76O6cUaBSdK9PMe7Gt4kMtsgs9TiQqQoVnRHtu
2SeQ5TfRCF2raztRBT905FkqLzxDbk93TXHytBdmtraN7otu7OC5ZRx/DL9ogmGM2l32Rzu7o732
6+gEF1oJ8th+TQALMX+USfBJ+mHkar6RkQw70WWboFavRlMiYR0GstVdZ5pptCeFACytDNO9I5L9
Rl+81l2/5Ojy0btbDxKBzMxZjBg9dj1bonzznvRNOD9GNV+qAeoMQBB3obvCmH1tu2SZ2QkkAzYF
/TQsK/jwAeVNgi10zKXpAHuS3UF2DGu87yHd0n+RKhIhLBAhY2jPx2Zb5wX6XbsrksAFjh31SHfa
ndjyt7IwtyQK6c1AdcDAuldtaC92IB7k5hoTakS7bj+LXOXBqbfLb8+bNTDBGk0N4zxrrw7YFN4l
+S+wsO6Yu/c8pGgGR17j7NzB5EK2G7LEI/SeQt5gElUwkhDoxBO7D/REhS6WjzgfI19vt75RLUuM
+BRYToPXzmFDE5qeZ+qg43vCd2aoklDMSSIfRP9WrXFDblfDHOgjrBQ0P0F0etWmRyL7xnaTLcJU
9SFbOVZ3z6CKW5wiYVedOx1HNKXvod0qJ1tVmf+EjiURfO1LUSLIpgNZxouBTgYcESDGZ9RSL0fP
n59EIFQNiSD5tbPqC7Nu/6KoHqw+XvGVbU9P816kY/CbKe04GM6yg0U8puaNnD+35hsM7NvRBqa6
MccTUotDFkOHwBK2fIysAQTU1uhJjHnKTrMnB025f45amrQHNALaBA2bPfkURnVn0UwP6+jWwXwu
sxOOUHMdmG/k9bMmDeknYmr7zvLWg99cCRnArekJ01DuJ3QNk7X/SwC8hF2u62uZdSEdKOHA7qht
vUpuCvJkkAVzR/50lIolGlGvkX20TuGGMIiMEgiit6Jgh9UZMPbxjr25TSu2JaRhRhlQA/lRashK
B3n7zP2Fffyrl947KxHIBVCQkEQtGytCfteHVRQLBI9h9crZLUWz69cBZc2ufu65/VM47C4gG+Bb
3f3xa1D+lwVr3xfx/BuxxRFrbt5F2fxmIB8MeTowjGlFLXUkMaTb7jA0D6ePrMNoDIL3IP6AsUfh
KlhFIAEBuSAdZH143zE4KZfjCzMAVUJyVGZwgb2W2N3ZAy3p/t/VoK+1K8UxkTCToAxlAwvOQrt1
rbJXRY6iZ8aCS14W6zYTT3JgL2AbNAqH9Q5rkMhrTKdbWXNkjymkphuwGuHdENuKtbC7H6vA1zD0
3aEBXvZjjelXoTqkC7ivrMp/Zcx+Mc4n1LBfcOu2SCs+VGo4V6A9OGkUqrLcClmU+XY+2iH4INpE
Q3ZUwhgIJwMeIlfLMz9bA5aXby/RyfWZglRtY94ITCDAsTDR29d1D+QglLZ1lJO97pQN4uvvBBNO
il2mdk9YC1khU8e2rqltJdydAWTfruiGhKoQ2kKhC02rdpVUuxqwN8VXCA6VSflsjWACny0cbzoR
MqIARiB3gy8QH0UykPFMosKtk31t8X0GDTNBW7DB3iLfdN9B25DUoGtIBCEkv9J8jHWu18rK4GLq
oDFxNjG4MB5RJAs6Ty33WI/WSrPQjHeIDwSA+MaEMW9B6MBFbQ32SkgMvbOVeKFELASNlNfEcbH5
h60VDrgzNvcO0+60oXQPnmycAJg0nGQC2p3B2wSWsx/a4TwLC4q3mO2xzuwfoud/hZ6s2QuP46XX
o9TB03bIdPgTOS6URwAVhBGScIL2hNajn5tudlcDCpIkIv107fE7rncUBGqCLMz6I8ongHPAgbCH
hwEmE1r2678Eytv0hbsjfkIvv+gP8bPl0UWpQO2EeQXME+9NS0H9uS6tbw6/lDAlEmM+KjY8T9tM
VrIgvI5sUnIlyeOUvbPPen9DjlyGOaWzK6p4eWiYgqQGAj7xnQvEhUxQd/A3WieP9G+yj2eMyTWR
wdD+hfjMrrqUEph8IfN36WfoK4LNxZv1BGS4GPQVY9TEBD+ZlkF6Jiv2gWwvFEucwxsQKi0lBoET
CphpDqSQ3gDPcK1dnyKFycxPs/rBGKP5IpMNJ1Dnat4Su8nmaNos9Wk2W2HDRRjXRHWeq25IB4qQ
ah1hDFCYaNWTiNONL9zTVMglKbgKCo6+R9eGm9qRhjG1+Jad6DRnQQRRMgc8ZHwcxbCOYUbRd8hz
iDofYGbgngZW7xtPbOfPcbB0zkQvRDelv8YM6E/N/k7T8Qqp+vsvJRFzBIjEqOFiFu4xiNmKwjv0
W35p3GgFY7UxEgu2fBaquKLt5Gv0TD3Mq2UvfVBfmd38coGQED2dmf2LnyBrCI6R1kNuuvr7mGuf
9J0Sxi2RaOHfhM2E7XVod4wS4wM5bM8ue6WHstJYVXX/TFviQEPXvTX/oseQtNKVK9860zsGMeBi
rAU5kvMqUQa+QQHFTPR+vfZS56rZ6pbD6KcIEZkEY7yXgXc0rHg58wHeiHiC3oqEfekBXejEm9UY
R5/b6xEPgy93dG28KhryX0peH7RUbf+xViTzEOcqXzxY9RyVMQsya2hvMQx9gZTJ95zQJLFQY/Z3
GDjsYNWY9Z2O3Wn+6FE3+FIOGPIM2pzV3NjVP4HxTfg4SQ+Sj0hZeGfAcEkKEoI/UzuBwUoM36n+
QhElOWwB9V5JtJK0JfyZfrLB2kgkReQpP+iAfgnbnfH3oJQoc9V3xvRD6vEf6Bm9uT33rkb0Zjcy
ZHdVIeVElAUgltiJsljt25Gj2QTuDFWPVLWXGdsmbxPx7VeKj1JctB0AIEERIB8Lm+e0G1v6h6AU
Z1jrxODkRppo9zp28C4o+EofzGkfxZmx7GvGiTsAVikK+FKv3JCdbKXNJYf6Q5P63ZQGm96Bybey
of1myxrFbxpdXbqQgtDMMPF0Wz17rEUMGhFwkIFHZ1lCTecGAjSWWhdW+4zsSoTxgMUQrlCn47ZP
8z0NzzORRzJYsFJc9I7RHx34oMqLj8C5kv1cwqUhCIDcnc1kBEcFGzIzwawDLIQaxnQFb7qZ1LkL
snPp/Uk52qjeypYoHUefRsQJNAguApLpC6/bc+b8BG33O9rJ02iWa3LtYQZsWoS8MHfvQk5CYGQL
gCGfuhhf2sxZld6z+K06+cWlfGcNVmEhzoo8Fj8xfnQQgFNouxLas0SMOdbtSBsAoxfdqqmmZ4rg
501zaQ03NNv3ySu+SRuRmdb2/lOfY/QFOgjGzhdZ+BSRsXLEeFm1rBngFygvRhgyBg72ALpJH+Cj
RMIElCBMIedsjUTyfT6ky7zzZ0txFiWUroEeWw8k53fcfRvh5pG5mENQ28xemHl2IGqmqABtENkS
frFK4uJOgUGFok9mX2ZCSvZ2ZX5xYRzrAoyr2ZekgfOCZ2G3Ymf6JqoRZvxdiL+AIt2gH/xn6bRr
CubEibg6crzYxZZ0GGUNUPYAaXD6o1Azit5NH50n1k5SHUiD6zlwFcSMOqt/96svMsXpUuJKOt+4
CF4N7sxAkaXzL6mMRYv2fXbh3Ey1oH0ka528pWmIgQKcKVjjJ6BP0vvI0YQaa98U0IE5d4jEg4Pi
3KnIXqsmxVA7+MiwYWKIEp7qzygNMxYkuCddn7+YfPZlMPRnAKIE/tYzAM11vxlSDPTBZCz6jKy/
WeRIjG8tUKoJe4juSbfRPPxOyd4MPLNKjY+h+SYvzKxxG9jzerJx8/JnliRWDjFPuU2TkWJgiXwh
FfvPcz2Gyh4HhS3xmj6a10KLMkzt1XQx/wiG/PwhkY3ixUsV1NSv4EG7QO6Ry5xFwLUT7TlRIG3y
lF4xJfZMgWnKiaDQWJzV5459DN4qwfh6VviXv+geMC4KGtWYc7Uw8m7p3d3GOXp+PtPUHLFHAg2F
Wqu43Yq22c1WA5E/GcHOqVELbphfFOGiBCUyQvO6/xl/yHmCB3CFWzYfepsDcs5QU9u+mg54kHay
pq1BMR5yoscX2j/yZuf9stPsnmz70tmkPNjN6oPcLGXrt6LY0+KJl0ZESyqrO6jCWKs6DQXy8Md+
eCElQMqgq75MvX+3S2TFkEfm2m9Mr+Z8MmIdk6QvGdxIQzsUjbF1YHS3MJ/JXKWNpEQUNxeonF6U
iI4SXtiIGMDxm1ZCKMPKvhCgP4t45atPj78bm3/Uyz+qhn5ShF9m/kJr97JTTwo2f9PbIT1nKLNb
+tQg5EX/o2PsuuwMAI7s+tjggKyA3WNr0YMbk1KTlWW9mIgyEYVStFiq5DiofhebWAxZcbypvy13
R2liOYVcSOUSybU8P7LcXZOvIwIbyCsBdFn/ZbXrf7h1TnMhmoCdblvVok/yD3I2iRXIUNPy9AbP
lyxBsmspGkoBYguCZwyQdANKo7By7e8hf26ThwGvWLnXdauMJSicgrmajTfkiFGU918FWOhpxFm3
Nt3iaY56EBxNkY4AJWJ8lhEUqMH49M8xP5HyMuHdkeCyHHkwJ+SmNxRngdSiqMykGU/TlK77elyK
IXkVnbHVBJsTnRwrx3RGCBeneWvybkF5HJ30j00yrhqJeHdDGQB5t7K96ki7TyRGhyLjcmETLYHH
aOmlzK4A6ohpSSL/JQP06CNSO8+zt0XySrLulGvG0uj+jJk8t2DQ29tWM1ZEXyRXKfWqLF25QFfM
bzMxjzNohE112+4Zc7FXdu1eqy+CQf7bi0pzf1/G3oZA/qmvVmrMjwSZUzwiQa8ZNJo9TCjfruB7
EIxIyCYBn4T2Gb3+XWHmVpgmi6lqzp39QYghUmgvyhXYeW9OCBNkUhUaRnb6S73onmf6hMkVxNYi
0MpXVIqeBcadkWYi267Ug0PcV7NjR1vWp6C+AryTWmK238hmow0L9CMaOQIg0SP6M0uBrDcXemK+
tbAistz+TEttFhGOBiQTCBHqNZJ6hYQcHx7qvNv0q2Ua3/0r2YH0cnOS0GSdVLsZUDtfuT82Tz57
REe7/jxn+lGqnDPt8pxvZxcTb8lxyAQax3Z1LjLoF9L4TVFfRLGnRxQkrEgf9TD8fsj5ppNL4EOh
bO8jSK6T8efHcvJlUb7FE4zS0bvDDEyBj5AHDVcLrclzcTJ9udftckcJDpSOQUbjnK2BTtGYg/Fm
VsiYtfunkQVflFdF15Fyt/JrIYfvGUfARzmoOcvrI4VvOqtbNu74UnQMCQADkg+C5mTF+iqYIKJM
5y/8YXv2gufBh+ynB+UHT4F5Y2n6wYd+YcB6HQJ9j+kVG3ohSgBLh/JmoZUQpBs95F9Wbar6mEok
xtjVqc31Jb2cGyCCAcedjgHtLOCxzh4ucQpxjD8UCwJCSCEkunOxghOzrW8054Zcb3YkaijUQkqC
tpmP2kFONbpTIeENCX9+7aNOIdnQ4epWfCgshoTfIjQtGwm9wZ1+ZsraszZbV9kUkUwCSIdGFN81
kAdhjQviHVJOdAvKIzSD6qVJxPKfbDPho9JYM5Hh+ZcNPSK+bLs+yoS636CXtyKwIzGdxqb8pvWS
hHP9pWL6D2kFyh6zen+ZlgMqUpCWhYSWzjHPJhI0yGp1DPGZyfNs6v9znrPGYLgwU0hUENm6LvU1
HThlbJACoQ0fswR7XCzni2eFg0jT2nT4kQQp0ULZrzVbhHRClEtMd+d4QbtB7xFEkXnWPFGiGBnJ
FF5DAIoH9g+FKkmI2i3GKvMHAP2+aT8pLkfQemoaNxSlfqXNgeKZFGG1gbXZiodD5azRBGufSw70
vV8W1XiF4HxQBAPF9BtRI5UVCB7FB8m4s0S/ZH72TEFsi9UXul+P5jJe6x5j6X1X7IsCHzGDIwqv
xJjkWnB1RJPeS9yMD8zW/UkbhBQCuIDwb+i9YxMiDDEVo28Bm+ibXCR7JHvMgWEX/jIS8MJ63FCA
C0XKSLnwzSXKBl4pyYDiRPSz8vydSlyMvbLmRIe0gI8dt8gJ9YaT5VqfhotESrT/XMiqaHcYlpy/
WjZqzyuEGH5Uqf8/os5rOU6lXcNXRBU5nAKTo6Iln1C2l0ymaTJ99fsZrX/XOjA1jGRbI6D7C+/7
fE+9zOe/mdtFg2UiXhwkxMxm8l+sbC22jjU35wXT1ylovGWL5CJ7sX0JPydIpt8ADTbff71X62VE
MfC5jJoCfVkm9yG33J3dACJh0m96xTKbbjBc1u8l1dkQ7oX8q/bDuE5/c93+Ksx0em8m3Y8Tf2yu
5lS6h7JR2m6FWn1XdWXhIbKXT5b1q3z8wD5tGEcKh3IU+cNkVPLFm4h5pV86J6PIsrNjaMy8Jst4
0WcTbWTv1n9cbvXvv04H/C6bof7sjdKLxkXr73VR1zABXUCByzxf3UqzYrG8Qh5hh58pviBacMKs
LuJqbJ4dAz+rkQkV5dIHwNVvKeSOMQyzl6F1nU1ZzU3YzGZCmGRp750KtrKs9p4c1rOJxHHUpiI0
hkHfdciIkbb87caljL3enWOrwriEfSxSZjnHIDqpLjQHVwaEtN2rQS1j0eq3HKZ7KNQ4hn0bySb4
zaREtnUV/MnqPI9p8XbMeBG9acUNZMTQMfq3xKjeJm0+QZEJiyH7rPX1PWm1L9uB2JOnw3Fa1vvS
Cyvs6jFG4LsdGXgQamAV+IEa3I66swmE0zInccLp0OQ7N2udsIOiHxf+r7R0xkPeroSTxfxskAcl
ijhZBmMTVpZETvVowvb1ffGbWymNj2Ey601mi9gz8X2B093VmKBDTQHM6kR5643irckGOtXcGmXj
72eTrbVqstCQqAG8frxLHmg8DWP45QqmPiQJU2VknT4N0LkO7vw0mq0VBUKGMG2sMJ0D/2Cs1EqX
0Wd0gu2NDyM5vgyZDfHkq3ez+6WU7YVG0j2A6whR9NkI8cQd4TbcSKnJe2b9YVp+GTL/vMhu3/n2
VRmUjREIgrlm9h3U9H2dKRUrf9vU9T3Nmn2STif6ovPBzC804Jh9M8sq1IcafxzlpQIvFH2/pYl6
suu5Gx9kouVGQ/c9ydcUM90ek/K7RWliFwjICIlnvBtuhcCwttjD/kqj4S73y7cRxXCVup/WRBzK
oMsdv3pwRKkBZ+gxj1XuZc0/iJm12LVc1XpUvzMLNT2C2MOipb8HWvp8z0Q1ICmIVWrID4t4xD7g
Nczmbi0ftb0zbaowg2rKjWtmOz/BmD6vc4OmlFAIJq2r8hOl2j9pOvdHw7wWqebuJ8/dkrQ7G3ZS
bnIJ7wCzuLmxg+UupQo2S0LfQY2XroJfPYBWjg38ANSY9j2TLhkiK27mpH1B/MFK15kb5TzLhukz
Te6mcZdrf+1s+O1LWBQt1vrvAyy2fV/uKsXa1AVeH+sRdJ4iKrvHv8cjVkudR6jFda6LFEXAAtep
SH/O1nA0zfmoDyUTBAelxXbjIPks1m1pMLhMamm0ZpkRZfafeCxZHeZFudHcZyJanGFDJ3HgIwCj
Tz2dWjBucZDmr63u1WzH5kpJzZT7cZovIlgfYon1mFvje+oYd8PWfpSJ+aw7eRSk6qP3FepxJmqv
OEa0XPRhKUQT5WbXI9+TTMVy0ipGLWjFWdlMtJuAPo8M+4wnoRpOISyJyWERGIqNN1U0XgADLcpJ
41z3nFtbmIA0ZCWilGDT06f32RFZ6Kje3ksXJ2cny10rqYNXzW2o/b1vjWs0qlxtPFomNnTrTWfn
YitwteAETWMJ7eXGbT2pZgMyKth26Iy2S9nCKs6uhWn9rMqJunApto32GDqAo8Yz2+SgFV7UyJGf
RtOidbQhw5aJHhZjvtP9Oqob9Yrr0T33WvaBYEfFueGcAj+Zw8V1VehJKWns+ahB+zmEXY4q1O4j
269+Dq0x7Re/LkJwN7cp+9WYA0+AaMBumcEWmAGdfX3r6/NGd1DgFBgJbsplWqMxhekjWmQK2n1B
fAPsAnesMM9+a5wqRrFUlKmdXMStR7GprIpQlTN1uzAddKgXWbEdFMtkOxmHrHYZ8sevM7Qz9EpN
cZhkEmePWQLWdF1S/yfOxiVaLYsr6w6h7a3FzlkfO3ZCd6WwSE8aMOsm/r6MNqHXR4XDQpPbrNEo
eEOhJ+/K9kXsr+7V8xYmH+v+DRxdVE6Tu/Wc9jd1+I95fJ3UxMILG3ZfG/onvscZewOUA8N/8eAe
UbsAOVk7RsT8Xkay1MC96trZk2nWXqZHgyqYl1sD9gmmSMOVjVBLSMwogxuVcy8j3WbKbcYTM6cP
YaO5eFujcbUoAEq4hRBy8Zogj/u23FaYgRnM19pxN921Ip/jJXn8j5m/t0T3Kl1ggT2OaJxQDROo
7WATJFxrbam4h+s8UrlGkO3M9s4xuFeINdi6RXFU82Oht7guWvHsemkWaQaruiX43MEqYp2NkM2i
Pg59/zeDbRnZcnZ3g0vyO2iBF7e9fe4pRkTocQ5UPauQT9Bwsypgio1zgz0zx72XoW/L/ti1FqpO
/933zFcMumHnFlOUumxNwUNB6RqFH1e1frGI3RgmsSkXAaJ/UejJLH3bD/mLrpIy7sjn+ZDzY6Mh
KkNmFRnjFPltsinc+RXMbxnKmQefqguJUK7+VHOxKUbr/hBKoobbGEZxmdbxJ8QncE0G6ooSzp2e
V1VYOQTpQZX/rb3g0DjtEBbMak3KGmFyMpdRvT4iHYbd5zKvtkTyWjQgnO179kkbU4Oa0n88LXla
qrWMYJ3AuId7YJbYSnPWOIrQVd39oOa77Iueflp771Q17VVtBbioGePn3YG7yshaiVF8dnlhDjfi
Z2BBno+FcniWdDOrY49AwOrOchyHSLRBs7WC38Mk6TgYbRs3Ztx32pdYgpoQSHxOlpegXELrOpYO
/QVGsQdeHVEnOLbjR5kDGfFaciUQCrDt5MZx+vYcyL2nteZGaxqekcW5+7VdHwQW+WKsr/3k/5V9
9zchCaBhVVxmBGuhaDgESf6LBImmcT9D2CO2xiL3oN/1HTXUYZPunQbfHCpeou6sXLaLqb/7Lbg8
lQ0fSrB69y0gOs84r5pO89kvABd2twTzSlSOUHZH/asi+1xXWYRjzoEa97FdDOa5OTZPAU5Gq20I
a/xyDI2+DdNiMDZcnzasuv5HwoQRXCVP/UQs5dTOFBu9/8/6PBf6S03HAf7PtO3cVjDCEcz3lrlL
3c4ZgnSTgFgUYpqxKSxcAc/ctwOPUGauzs1zlyrC6YyGYfYUZh7WPWedf7Srdazq4ByMPPONJYg3
SQrCqW39sLXlvZ6RzJRjXUepgaO3840rCMxD79f1JR2DYOObx2EiCB/7W23bsWPQJstShXJ46qJx
7k/11N5bIw8uMPa3KFqj1CwOxQTo0AdGZDQkJqkiS2z83ehaQ1T9g5MaYM6Qkl472jZRwt4VpriN
NW2apbTGKE29PT8XlXdDu0y8vclFt1yggW4r40ECmOx8V/gdBVbD4mmeVBE3QXnAdskyO+bHwvLa
vcD1VbUUWwuKhtLQu41j0qQyzWOdsdml8lqr/GvNKvbaAciCN/As8yj8nILCiudR089uN8677BEb
L5nTxxlAkU9vAWUwaNlXmYjXoZLVj6LvOoTu3XKuH4fv097zS4IE8ZrVDo3doraOAIRJ3ZVOkWed
drrWAt0qLH1nB9J9CjpXjxpwB7tsMd2n7/eYBvkFeoDWrVvaSCqzBqW367Unv1e8lPbK9lVESefS
Celz097MtXdrDBdu7oJAM9Fb92bpSVx0xaHR5uWlfRzEA1pMwnJa1/IsMCzRb07/d4DNVJ5cpM2G
pf2osF8mnflh2NwETqplIFQ4zZj6E3HviLAvRE9DbLTeGn5jY7smHzgN8q3GbJmIycIymkuM3qgs
p9PiQfz/fuVJzW/DZEzbTTDNKl7XxD+UY4OEPpgP5Dfm2VgHExUlr0qGVm99wrfYQEyhROpsLWcd
DxQ0j31iqfdgdbO9NunDDgGn9SNdrG3tSyP20eqS4DjL3Rwf00ZatbX1OokVO/P7WKLC1pN5+cqR
mGneGq5eI25JR9PRqneyWNznJZAo543R2DtTfctHv9jwuyoOreYMl6K1y+08pknYds5n0NFs7yBG
HxQUsl7KIdZSZVwVHF52A1nvKdNFnZmXBGTcabkYrLNX1Oxc/urg1831TbZ44kdfLwwcjr202/ty
nNhO4chG01KffH8BWTfpL4u2XGfhJ09d3txnAG0vbQE3RfP1V3tsf3WN3T3pRtE/xtyGN1f0jhFC
SftbLDwpkMWSOgy8qthxEdaYhHmMmYnpH80JWJndLdVl7Vk9bfEMhsLelo4y9rDfgrfBl+cUdu8e
EaW+6/Paiu00sPdMuBQ/8L24q9BvZktWFizB/TFlZqicl0784/eZf+j1Rscmnqh/D0lnXzon/cxt
mD0FIDVVdMxBe5zVdSUOfqboGRo0t5gT5Gx4IvQLmV4dQig23nMfo6hU2b1Kq+49YRBeOa8/ivrn
nFI5KEzZnm0rRXLljBcKE096lc6XnlYx+ZbRvOYqNR5iwuG3SY5FOeHRGtLmbV/1n65VBaeFX/ZN
FOty853qqPdGh9vdWY9OJ3PsF4OxqzOzfyogXRBa6fme7sgUq7FXF7tX/oaHkzFcs6kucprtU5+T
lvNDPWc5HoUsLX9Jn5qzl3XWFblusU86qR1W2dBozmc3tAulXTtum5Oz6ubGy12fyV7tUfgbIdz6
Kyncsyis4Z/JdG/o2PQ/zLB56ZbMxxPiv3cuHib23J/eLLpfLDpf1ITVT1f4eRgoy/9c5q/KGygJ
UFHbkOTJPALmDo0lL34lVMbMxGvf2s6ijdEan8UD2xplWGEv6VqMT6Yiv1/s3voJmbCMsqHLrlnp
zPdFlmQ1Q2L+LOA7hjNsSwJG6AqavWTnYRqAXNTzsF0XxjgwqWU6trrSn/Q2G8LOpSBfBAVQKOXc
taYo3xkX6e7QTCa0kjVqtQdnNLJ9kxadH1b97J/JWHbrtOZ3pztZRmeeGmRrs1MuLwXR5bPfEE1U
8/oBq2PY0iLvdqpZZz6l3+8Xm/iSdMC7WtS/jpVX9TtsbfpzUljYids+fVns4KUoSvYg6RjHNVDi
zQmER/A8Bfvv035eEjJLnC0WNKVNb3ppDBtGb9EUtsPJeRxMTetPZpn5PBb6Lqht/eKK3LhUKcaf
jkJyr4bu4njWuITZJOe9WttXpHFhqZzpU1BEjLNFMx/oT5MhmT6FAW+0It+c0wOzif1b2mcTSfrT
aubue9It6d2XxRtFmfc1y+VVenbyVFb1ZmmS7C0NgCwm857hjRfXLvI/D+GtARByzLuHe63zqGCM
fWzxb+zS1sVFkwvH3jQZ7nsFn3ZXJtjuWIL6p6nKQEQnZIBz4Dk/HDU7zLMZ9aNHie1Hw7S1qqRt
wfJDUFnG2Ic/q2VRf0t4aVKkf3OAllSRhvIddwxAb//nsCCEYWDUmd9XeTX6rrzKSj85UmoQ+HSm
NjX1ueqtJnYgI52oTNpYZAztZDUttsHcehWG9pYUDckdU+xCU5Gv6Lo+XZql2C5jM99L6U/3eUmP
Wr+qc9U6RI+5024Hhq4fl9R4Fnnm3mzW9BsdaefG0A65GdPhwmDZrRAIErrGerPU3UD0/uz0aiI+
8tyNubTjBm+7wn8GV1EPauMk68rbcFX8TauN3rODLyH3VfYkQCHlyjRhXRlqk+SLeq1Sh8guba+p
H6iLwd5xrhSTUl19rp5Lmh3dmtUna6bztso8PyQiiTUgyGGyog3VbVAbrWpO/x3azm9OZtElMTAH
buhOiksgF7yZzVzueqELwqqBB8RAAOyRx9uhxk3nqY4USlRv5aLpsSazW/+I+xyMpBA5us2Dnq3K
prk7wBIZdQh+3EmDrcdEinAgJ76KUg+J093bmvb607QWRwRd4sgUHuccLJvp8R97uWhpXPJKrxJx
MREQHfqKsfb2kJ5wImlHA7ngv6++3xPp6sRlqRFMP76gHgcdrgGiyPbT9CwmgusSceDYFJdc053x
aPauES0za9zYLmRbj68ocN4zg9iPwvN649DAn0LGpfINfcninGiugZq9oybaqeIaUFjy8w6MlbwG
fdp9QBGv9iXw6I1uwa7lwqz7YLKoAKbtEpvrTDm6zddbQl3SDTUHnpltDqfS1l7GZcHh5FbDzmzR
bGuGoKohhjPl5/5cuguvwAtHU5rp8eR6/un74Fk2ykWzrCLTkf4TQFpCZploW6fSvCf98d6gTy8u
hYiKbfUg7cC/dW6V01eupoMlPOduaCKUlA5vgR556CnPQRfcLEY2bpeVsCwt9fKpzmR+drPm3tmi
fBpkHldk6bepqHdN4R/dTjXnwsnmzZLVKzcJZkiMs8tWDhopQBMQI08TmbtVVJtGF92lNhPJZstS
ROtWI9+rzTaqAvmrWq30UzYU5b00dU+5Y3nvtD3DitSXWxK3qhKud0yg7R5Nu/+qhYZOKUsk7QEr
SC7LGi2NI6+OZpIv5EMejr2eYQnjGjZme5j10vnHaakLFIEY7jaIKs2AmtK72XQoSoj0WoNnHrpp
fso99TTiIsbUnLZkuRAwbErOp9Q308ucZ8CJKK5uprkLjqvjq12lw85iVtoajhb9KEefAxhGvgUj
wEhAgzmbkantJ9OY1r1aqDDk1rDvKabvjLTp0FdX5Zl5NTslrOzKxKh2z7hKasiGd1AdRIDRXp99
i56B20MnQ3v2rjnezU1KRMX2BGe2nJ8t3TiPQeUS01DWnECV7tzB+juaywGyc7UzeK5DhCYVA/68
j5k7oNnjcV2OHrFfaK2ZtZcJ+RpB0Mn6xrcO9zTJIJ+WvjqVmWXEilEAmQ3YKx/z9aOu2GrqZfIP
3BMhIkDnzdW9feKba9wrR247PRlNcthEi9MHMcwc6uQUlGlzk65sbmzj67Yq0Q0V/XPg99q5QypO
haMZ3oKi7MHatcvpvwNRHKJmX2OEZ0NVPy/s8VyLbjp/v7JnjBWZC0Yr4CcEZJyr7qrhW5k7l6sC
f9ejsn8TlotGKZ/2Wd31ACLphEwWOL45cbrrzNAE5qOWP4hzXpLMRo2ssfMJydQFI1EVSwxNscgl
HogNkWnX7wOP/Mm37QRaMm9NFLyOS24+j/lS31luzgmjnU56b9VxkhvDLneXX4GXz3u4Lm3Y0KXb
eamozlmS7zQt6HZUDnTQ06X/Dtf0x1QAH9Tbat60gVM8Oyl9h2AsOmpyHr5IF0uIrOkVjvoKZXTM
1hc1Dmdnab9MazZubha789pubIox986rYrOqnHPt1clVI2XIipSdEBOmnI2M+zvXw+/HdDBsaoBg
A7aiHkBZFIW215bia9T1ljqJf0/h0gNm+NNpbXByqnaiHpedEgquN11o3Er5+tWl43ufeePbEvBJ
U67fe0O3LpzcivKRUV6rQCuvMzky8ew0XaR30I30C6IiUGH46qHNA8O2M/vdhbysRZ2WjbsGXsZp
SCwj9DPMGaULXqgm+iBd59ALJAnZunEHaYZzmbkfFBoFTmI72Tkouse2mfcZQ88j38qrSJioMFoz
+csMsqNt0QUgUP7xeJEy8WQ7VvVKZinKFbc5eMd6BU5pLD3bR02YmaXXfM3o4TOj499XxkOTICwm
lLAYgNMuUmdivKShIvm48VgpqUkE3fX77PvQ5723QwW8UlKq0vt/X2iJbEJjyoe9ZFTxpkxarA+O
Yb5k3RK7ixXcv88sMQyxzsDK3fdpsHjtuV31f+C3Jk96bj1s8nCtQAyWSd5+VG5q8iQsyTZ/nLYZ
piVtlnejd8UFZ8R1rov3IjDmP908fjqjlbz2wll2WiGtPYWU7IVtHTmObNPdmlK2oK3Q2qsiRyrH
e6Zm8+fkkd+4gbnxLdc8T+0krpkhuMW0sj4HqrG3YB+L1SNNbB3vWqOsjdK8T6/FomuHpWTptsGA
xaJCYg6uBCtpTbDVuewr60Q8OxmYYlxaltRCndC0GPecNtl2HGz9rFFzp9LZszM6q3gv3QFFWLak
oKOMfbJfNW3doc7/qkqhKJBnfvSd30P7Ll9T5EciGI9GvhKtsrfVezXj9JlVcndoZVB8AhA5K+OU
zWuwgRGWsewRei2LXZ3sR/z1/er7PTW1xyRFY1dYpbvNJM0ltwBvbaSCNV2dcpo4jEnmkgcTMZC2
duktY2/glvGXHV23ourWeV8pK7gmpbBeHNREqs66O20w82WG7x3PaeOBSteWeypzM42KAV5nVQt1
Xt0FBq7HMNP64c3NJo+Y8fEF27KD7WSYn4nuTccAJ9NRexy+T79fVWJGUE/iF3XKsa4LK8yZKx0R
IB+8WrlHECSI6R/I+O9X6UrJrR1t2sC8ladUuGmn6ltnbdoztWPrUJPliflk+NdSpf0NkUd/+361
ZpO+n0abjpaMkrVwT41dGBfGZCG9deC/Us+rShrAyfQsWjihBaWuEFL19LwU9dVNfPcmHaZS9jTQ
BOZY2ibepiqEuslgHU6z1KGIL9mF9umkZH3iqte7KcMfYSIee/MNSqlqLJ7THImZ5gNaZCpkfs9q
qwh9Tcdgma9LHJSyiaduNsOhogc4QQ9lByBksc0l8sd+ugxlbl59GyOWjnXCrOVL8TgQO0IaQ89A
PlYC3NaD2JA44BdrxbswmrcCqthZItWDgMDC6A5d7Pjm+LNj3gDKvw5AWb7Q/i+m7IKVSdtBdzDj
yZb+G9d22BmiqjbQSX3UAZ2H+F5Tm++vlgaA2IaqbuyucpcaZvdRUMhhqoOWX73BWN+SCeiwJroP
UPQMWPGQ7uEwLKFh373O6J4C4mNCH4o+FbGgO+Zbe9TxTtvCu/hiaqhSva26v8Rzp9oz2vzyVhqP
InLT2Z8iZZoviL+yrNhtm0E+l4WVnVq7+9tV5R/KjN0zBfMlEsvS3lrDsiKhj1iT2fFvRY3OhipG
ASwoCHbtvKKvHqdwdgsMVWsabEa8NO9skODH075AlSW996p78Y3qYK1d/ccscO61Y0nxaC3/YFLH
/LV0zktQW+lhXBsR1VzJaLKSbsMgBG0IJZVYnU7cUkJ+VeVCHpAsx75M/xeAVI9QpJdihfDElAzt
OQUBgsF7Ha6JPq0/EZDQ8V7P5WRTJX8wgSuW/9gxPS+Cu7xe1Wyt19Z07lVOVxz12yW3nGw3Kb5B
r0Z3J7DmhG7brh8GWR6C17yLXdtzosmc9fciNbZdXQXPzgK9r7QYkVCgzni1SK3MQS672pxoXKe1
nHDqpgG1DeHG8Fex+Hcy2XtG8TttbKjGyi8/VYKlHPL8rZ2zhmjV7161JvtRe8ZK2D/JfTr765Zk
17r++8qeCAwT88rPxx3fO9qPrsqXWLXpfGCuhPYjaDF0uH7yvKaoUVAjNcdBIZ70bCidrsyepWzd
u298lLOZPX+/0/g/Uc4a567FspfU7Z2RAAJ/vifukx/QzM41a/v9hWywYSQlQ3VwVZE+JcdsSkuQ
+jp3SM9UK2l0pyrRYBAN9vJUKKcLHWS8B49m5RNeAB6sSSVUyoIxGpA7/VnNE5OwAoS6WX4Y9JGk
300Z1eApfCA+jE69s2/w7Lunqct/UtRoQk+j7C0XEpK+W+yDnjbyrdYOTj6up9bN932DB43iczK6
16EP5KlDIbYpuUjvy/yG6uop9xv1NdPtYwofRIUe6a3KevMiStO8JLZtMm/XzbeFC8MjYS6LFji7
yWrp9HUiiJVbrO92nryKWfduvWku78IFa1sY4hW4A6p4zT7IMf8rnKz8adTN47aiBz7VdLtNKnE1
LpZ97eoZa9on7e6L20vnCQEQgVNqfqVVOezHpFq3mQ6hTUeFQ4OGIAs9ohf2htTtsKZMbq0f7Ttz
LAvo4WxVrX+eq/IjSJz0yUSG2TNL7GUQsMxlpnkH01Ovi2tYV7AzQ6gXWNwZP2DGKPxtYM4uNfCO
7cnJrG6bWJx+v/d9GCEVbTXl9bhup6g1VRDEjTONu8Xrqm2wENgi3WlO3zXiyvDRARSF3D76ODR1
1BP9kPI4qv1UOB/jSsduROKAYico9sviUoQRB721kzeZ+9ZTAQqja83XRJnzc2mnfzvfxCXpM5JC
uJvHH2kb3gWaUPbCQ5JvfXvU4u/TbjGLeKznlPljvnFrUGUVggbGmEAx/T74L4vVMc6iyBiOUTr2
Cy2YYSMdnSE7ykFDsypsRoqGv079py3pmQBIDJ2K0kVlExIJKumhlTPxa8Id5rOGbxUSkuucQv6x
CuSRCybTWbsEDG0BcqagkPi1dVoLjTnOUWL3zS3oCNhKEoqt4lGAa0JXtQTCZCZLskHRz+/H08RL
zkC5TR8Qak5AY1/gDPkUrYPyZXJscQ3G4Udv/tYZi8YYjCE46/SrDuRQInRrxkqqIHP2GhzdiAfL
vgC1OgEA7UlV/j9Y8IilLgjaqobUW6u+JtGnVPey4TCVFvo+krWf62o/28OjH2g5yHI7JuuMtk89
mILoTZT9ZkQCdndhjwMp9hjQstJ91zL9rOsDGoBGPpuPg1+AB8LozDDxhdKWrwb73IxFsseoqkXa
QvI5Z5mH8Sqx9r2/H4sFDWGQz09EWj4JiOE9r6t5D2QQHFtKOCAGRJ1Q4R8XUDntEH1/5fu9ee7C
3AGMXq9Zcv0+5DbNcBYMAEzUikbn+t9hLgoWiYUQVXZx5Rri4Mwr9j5lxnlSD2/4nI0Lqzq58+P9
QtKvqovW+PfbZNlHri2zd9sU1aU1C/9/3zakQ2w4Zn6sNGfZp7ovY3QHVFAsbz6MqGmex4lJDaPE
0P84W5LBfC7hysWyNYNN//0dj4PIIMWlgHgVTqiN1PXluPp//w1//z3WBV48xLmMiRefZVvZfGb3
E0W0fmkcYVycgjqujmQBC2q2Y33y32t3IlvX+WBVIyBFAlFEBuDsLCgb4WDfZOL6H02TJwer7VUs
HqeTVxLtk/tetUyaL5qqT56NM9HQ22nn6/hDazvZp+hwd63mO/eM6xVlLV3Yem1vCF3Wv8rPY136
1Z/Ft96U09y0YR5PUJYsBqqhKezbZiSbnKy32qcMoq8Op7UJa1I6//uqYRiE64v4SvTGPKeBaM6t
tfk+WeRinrW5sZmPnqAFdCoz21qz/uhw2SAAc0YI5CI5VCrrNgT37CNMtDowz+q/uk1C1bTMA9I5
sxWbbmQla8bRuCkVvLfsS8e0dYybB23y9v1K9Ue96ZPr9zsyoUkIUPtsQqS6tI4vtytrZegMk3tZ
DK86EOvfmbpTXniqy4v8Pth+cMoM/Fy83SXghsQ8mpe52aANZ66R2/obzLD+KenNxyxQiGUYAnFn
Mo76VnnGuHfxv2161z4RIGXRPMlx17K6v2hVLrkvzOeuWeDWWSUqRF/bpMmtnYIOXUODkNgT1w5n
7Sb5P5LObDlOZduiX0QEkEDCK1B9qdRLll4IW9umh6RN4OvvqHNfTuyI47DkKshczZhz0rCHopqQ
RY1mbIoS1RlyfEC2hJAS/uezd39hW021PQgjKmbV7U0URtfVXo6tieB3eSVcSkTViA8DFfP6uKSb
vsxDfZVkclzanNbJoi0VZhNXCQ2WY91bqpr0YYO5R2aV+fNWLNO5Z12mimF61JRIa2lz7hJfYriW
EQeT4e6qmvmqUfXBQUta+MDPrP003Bur0aNmVPZ1na36EcrEupqji4NzZ+D0AYTjv3r3JAL3QRCu
/cQz++rSWJzYKaPHqP4V+OQZurrZJPU85Gl/WweWJ2mGtcEa/DFJXNjfE0P2kOr50zZVkbGyYjbd
/lPSdp1Ixgub+X9ZjrP+CPyx2mUmv1Fh9HvdY9XnEKQTbUnbw95107mdpfvC4vOUO+AOWrK9ausX
KaV+D+rXqbHu1WAOY2w99cqvUCEnGeXw9GJipIpzloObVKq/hEVto3tz5W6xqv1U4xdv1kG7xwU5
wUlAus+w7TTONLxllSLKXGqWOG7e7/zVymObjNYcRdW+svUTW/XP2t6eyo2eXy0MPcBzw2bNR9hn
U0R4uBRR7jh5pBW5FktDEbvyp9KCDthxhi7ERHCMu6LGvdDB6Vi9dVvVX+vFirvA0OcAg6Owonff
qyK4Q2Z49A3AEAE0jhwcVDiFcesmOUZKmrShqX5zHePQ1+MzmacXXztXjC/0fsX4yxznAWw1/dVI
HpC1oVktFZzX1lDizPfWoXhslpeZ4RLgjbIglrwNMCR9dyr9zmI+P2GQ/E1flXptta8HvuA+ZYZN
ck2OVqrRUZmDEBIShon1hsPI76Kr9ZcDkhrMucX6hG+tX2H6MsEMyiSjKu6NGmczSCNnastIeU4o
BfL/xIGuswz1MtSC88jrd5Vb/mbiw45jfFW4JUSaajJes1TFQe0pDNqsB6TYfjRgeRTKRCPU7l/x
Y7Lj1gQzgobnJFhQPDiVOGx2Come3Ud7/pazrCsAbvDzbjiZoop3HYjHj/x8bOISFzjRdJ8EO7kM
OaF2sbvfsyB/GMn2oFoBRSNnYt+twQieXrxZLm8R4qOTVRJX2ncbU5zevSj9m3kfP8vJl0eXILcC
OIITvz7Y0BYRKYU29Jn9W8Pi7mTqM2/snPuH9GazoyAIhLmwFkto+Wy1t4Qt1jhZ38Tl6IgF3ElA
1kaGknLPcnA3NuMxN34n2XwFWC7OrnOeMsZD3X7hbwploNWxmDKCXcRfuSUVEFmbsXMO+4mCfZRC
xGSGyGju6wJQTdG4z5RdEEq32Rjf16XxdgOrhnBVYxsVTo4cM0FjnWC1xwL8Q9nVcLID91VW6h1W
9JmcIJrAbIonH9OjgBTf+4/w6HrbFWS4ImiD73soQPq+BtvTl4I1Dk07f6if7UOehLIGUWRYSOca
5dL6HDQvbYMUZwUZjKWge7QS+51Yp+Fg+NKncvui3LEO6ibzzjkMHtVWke3hJIBfDDXuyMIcYyLO
jk2t+8jauASbCq6fbD/WJpzNKQGxdVnfXbgDPm7shTUDwpiTYg7/pdZk74Oqr0itUAdX53+6pDux
9TqvyjhO/YD2MeluakDqIE0ia5ElAjkPV6jjvVhS+7Cs3WOBYDI0HTe7VsV4Fm0AJJiPLNQAiKEl
7jVA+lzYjnOA+bG8QR0cK/fCoR6LkxQ89nNBUq7oWVihxQarHlWyXjrortAyJWyrqfeJsyAnH8VD
mQtwV998d/pfY91hXVa6rEHm7gZwxkZxYRFZbGlsyvRRsDEnoVOcGx6MWcwrMomSm0zOkkUYCGuP
NKsBNdn3fWTef92mDQKOIMh6neQEMaiHVAT7ZcutaOrKX+U8oL1z4ODybj6lPIUTNDPRFhXu/1v9
0q/Gt3K8B7NcvQd/gP5rWT6F2tVv6B3GQzb/oQMZjkO9tWFWNflzxa4TT3CGoNw4Hdm//kC2eGDN
F/J4Tg3FIiAEv7iwHRMugpOUvowVC4s+57++YXsczGiAV2Qjm+3x8dpld5yVuhnQqhGcexoD//62
nHVnbeWLLdv3lPTEc+d7137oH9jzPThstk7WYn15vSCagVp6bFgOrHVzHTjtiyTFbYc96jyC41aj
h/tDurj7GWI5DgqdxuS7kLT3uw9e0i7xY/oBQpZqz9ivgfGWuArmMDiS81XyLqbDqcrxHa81nq2U
0oncmG2I6XPWsJ2SVbASVXNxPJjXSudRxxVlbCXb9rE9SFy2qnV4pI49jHYLtnGXs68dvwI4FrnZ
2KZ4fs8EYaOtAcU0xwFxwDj87Zy7GXt/boLlAlrFDgtfB0X3J7fgLVvla1d6A/Yl5WlGzmfU22s2
+S7Zp/1pSotYcfJuXpj325Nc0DttL8a22eiTgofN8/4VdgKzZCOKGQ23j3o4YXlgOgGDUawsv7PK
wYfJnCmTuvTYlkEbWw0jMhDai/uXxGg6bNkxFrPcozC9F/L8/mop2zMw1xMCqXo3JSQU8odz41IE
Onvliy+3CdOUcfpaHAFYhulKGjShK4p3q1/YRnMSAvSrXSJYKhXu27pg9BfIOcaSh2EA70jhcz0v
TpbHI6mZvr6iWDpAV28wgdSGwRi8pfX8n2YNE/rjf8Yg1rNBzElql/mx9bBqKjaCkXDPr6qvPBjO
dsEMzZ4+bEjMcFmL92GAkJ6U81Hiqx2l/3w72634zlDXXDPmh3NDcLQ9HkXQ+/FkoxupS2YeHZ0B
fpZ/jL7fj1o9TtV2z+Q6boMZl4v/C1B7CReqaxbp0YBPKgOnxiHp3Lm0WWBjM8I82URwclQB51xD
YvOtdY9Bn+SP/TntjK+ZjjayWkkq+kbuiJq+SyOTrMCUcXOzqj9plXx2Syqjce6rXWX3tIwiZV2y
GJQ5fQbjNR1zIcSl+f+433GLi2JUsZMZDaqYQITJYlw3s22jeRuqPaG+5GkWgTyMZjKCbKdXs74z
wusSqcV8JFvC6bi23tfJ+icSJg6yfHHd4Dt3cXwbqvpWEZDJMUV2gSnPbMvbUz2a/SUoMEYojPHg
5Do4rNh+3XjaiXQTDIph52fNWJhELTata0KGyAYf2vqZ8zFz0QWlfg6CChEXGSBNe14ai8TZ1n7u
+/TX7C+EH/Qqj0Gx0fiahbfLJ4wdU0sf1dL/mZy7g7Gd8hhmVeiVy5+th8v3R5KEC/o3C23fWvav
tKNin+aSdDVkKEZnrbuMrfTIUHKnpuDJvAeoGWSJez7z1HJww2lFqMwn8BB4LAMbmyd6axlLl8sD
vG8XYo48HxZHB3u+OpQiRqhtrJUQv6nQSZtDb4Jq1wVqksbA+4H/ywGRvfb8PQAurGyLX7PnvUgS
DTtB6qZKGDnkHtDKuF0M2fFbKP0EBPk5O2fT53EW2/bLFz54vJufGxzwer990X55dhsHRw7B5M51
pr27kF+VlOyqYVa5n33nxIP6EmAETh4D+aNZdSACyTubBPDNzmbtfTofTtTuYpi06aPZhYuLQGg8
A+B4MclSBeOc8sb5MHGUOUY01znIN04BvukeVdUfctaCrNxCs95qgBTvx5UF+5TMOpnN/IG9/j5Y
kl8dhWMT4IfWco741ruX8CiKRUYQx8jeM3O3tu2vtfIf4KR3tetjM5Ha2Tl1aLZSP1qkedSyeCT5
82106wVNofsp1HxcO+uWifEzp3XhTjWPazHuq+pQG9WHZTkjXORmhTYyRgXkqhuxRZZKHVpCvw0L
X9EhQF8xmOz3pDj9nf36vGYMbY1l3a24YNb9PxWkJy+fy53oi8clGL/M2qzgiv+wFEfGQMG3g5dB
c2+i6Mc0ovDvDHdTPU42ptRFqDKjPxaJsUPExzgrJeOqCpJ3U2TBCTPzNGqtZSdWh4xQe6S2HILI
9IW+0/r3Nqj4CszkN6E4j8sQ+Idmyd5SD512i7hv3KrYsX+qvmMBuOIqwsfR7AD1Qi6jBX1uVZnz
TiepPhbnZlnNSyOaia90BhmiWAlQ4w6+8WuVyNXABQ9j4uQ7a5FztCCFxI2l+Wxs531IE7zPGQpl
Puodx3rbJK7JsicapC/xW6lfjSSlfK2bU5qkV8vcmG8t7A4dteedbZhVbzh3keHLyZzt0GJ04/RJ
A/Tpa3uJU+WcPGk9L5Z4GkvXv6uIDoGBKqNt3gBvfDRU7cWcW1Yd6yGtOiakK82fbPyXdQsOkLbH
PCNpqOezS/3xya+MqyGzxxyHXS9NPukmUIqPd04f60ZPcWCVKKdzu2MTVKnrJLJ2B2bVRy1qTb3e
dQb+AOGY3qyOyD2herWjD46CxYJf8Bg/jWpfMUk6jsldJyQ4h4hCDn27yN7yFAeRbXqUFerVIRnH
k8Ugczfglx5DOgVn26xxY2rqR5n9tVxD7HLLHI62uywn8rm9GAOMc8ds8DUJ/A/46LO9dvoB8yPn
DkhpYDnrUsw486QqYVQh1shfzFPNoc9sAsXPf1I7fkhH8dN048luxZUYa7VVWVj35giKcmQ0Ct9c
Mmy1NAJdos+jfGjKC886g+n3kZ9yXrb0wbSwM/GpZuv1l2DEh1MNF4WNrxY/bP7mhbvL04LHxqhe
uV5+2Wp9oX/ZCQzIsHV5Snm4xkY8BwhdKDlqGiT2a5ZlA28I86dK3Ad8BG+m+1D5x5zMLHJfamzw
M66i4Z81rBiolJ9cvZxDY3nNIQCGydhns4PzO/YG1tjF/I1fKv2Nwv5N5eqNhMg3w7bxMvILcKeJ
uCGKa+5022IbatL4LsEpyPGfB9lSyYLIym/GsHmvsyw42L7PMSJIyTbMsKSZheWwOLasNz8QrEVG
DDRRh1EM9iHSA9AHt1johL6r/C6baTGjlZ0m3zKhXF4NZCuiICEktVd+cDnu7UEoqgZ9MMx5QInk
D7C7dLU8XBT0mfrrMw+MjNY/2LBTnPckY1Sy4xgbWLc2COAs23NuZvuRVsXXaPo/CroQ+Hbd2RuI
PazMU1NqH0XDmHKQmk/1ugu6eBndKU4Sv0ASg+2ZG2wnXPA3xiGIvdf1R813tmjcfk0VSqjcPacs
DS74JKi5mIFGbB1Oy7c9w6Gpyc53Xc82lcDxeBRFFgc2VqZUrAjOwzWwvSv7pTrqmIKFtZeKeDTL
qBAzZ9pIbupiwoPV/YJerHqx+l4e8QYP4WGzXSfKTzjtN/7mJrxL7KBNNmbk9bhH2/zaTcFn1qFg
cydzpidAXliaTrov9d9csvYBGqF/ogAdtbMrWqR9/+M2kIq3ssR3AMXVjB1nzBR6vfcaZZV9qq13
o6Jw0qgU71Redhhk8tnN6iwKXAb9AwAuoUXrEc4UasnGXElSIelV7JHWW/FSJR9+ReuGnKiW6TMw
4y/SM5n/SeY2kmMqsx0vLJNvNGjXFXV8OMt8RQ1vPpD4/S7dYqczebwnkMJFO+c06OfYZgPfyyaP
ShPUa7tPrjYI2r5nXGIIj159fm1y1ps4K3Xhca+FQtOmu73I0cBnGylVK0vqynNPBqKcfdElKHPy
sd9lvT/TSalvU9vzrtb1i5OIXdbay3Ow2TeHAjRMbmnJyhDxF6+S8ZXIQe7zwf6wmb7tJMh6YlC9
0lUTYyxkjyLKiweud2fe1njMjEtgLmxaWTAP+TIe0salSoRkBUfTUdXidKLafOcl9tkZLcxfYNhR
PiHfFu32ag/zG8UOZw2p7Mx1GAEtXmQ4FX1y3w8kB6PTLjyifsbiX7cBmASrOqpEfVv2KOOqBNuz
/e7TbItLyUcSmVN6UqO8sNp6bCb0Wz7Dqwr/sv+dDtPiMWeVLWR48FIP1cfy1Y7/ZFV5wNHNB64q
PR8ywV6eVyvAJH7LhM8lBRRhPWktkYebRaCZagZ3Xe+gZ2QST5gW4IkRdN+Vqw5QEFeHXKTRKoOz
kXG367qhjSL0hAttb1AF7ocG8V6ef05svuJ7g+C1iG1AYG6tcc8uST7TVuxwJMLZ11eYPGzi0zSq
Ndw6cAbnZUKnHk7wOxEL7we/z5gtuXu/1hrT7N4E+R5C/EBOybIy57IEv1VeM77UDzmc1UPp0Nr2
Fqol/55ob7vPndMXO7M9Wkr8SYPiURHFfRvs7ZJuCJzGfoN4CRASjZwupbGwDM7yZx4z8mcwa+K0
WEvMODRTiOesrsnwgyB74GxsYGexF5vp9uvt5sDpvW7+8uMzDfxtJUQue/kN50ScY6bM3usgpQvT
wRGw8GEu5yY2V7N+7jS66yDFToJb/ZwMQsf9MDT7Lti2kz1l+UUvPFjm5Lw1EOmx4BG8Zjl93oYm
BiF9hC6DNajRvkFyUUHUxkfWkXJo2OsUZ1gnXIVr7Hr6n08scQ6l4Sa7sdzZs2/vfd/9KVrHfcy+
O4Ggcsipg+TsxEJyJxdNwQuYQR77gbffmuTv5AbGTRAUQc1tDS+mQUAQrnRXu8mtdwcJf0yT+G2p
Qux7t6Cg69OPvrKjJvEG4tx1fSsZ3MQsX6prqXBKq9ApxYaJPgsH6tC8t/Q6tfvrlvtPW1PpSLS1
PHlmQbnIlCCB1YmF5dkfWb+eAZDyP4ayuqgq4WxG2d/cqtttyPcFSEjYWo0bWsDjTavf0ly9I8So
T2zWzq251SdD1DiCrbtFzO+VryzKZpiBpv3CpgE3eJnT8urmXwvfXWXOS7KWzwv2XYmIEwNbhYJP
aaRPoqbF/Avv3H0weP/cnhnFUtY7EEqqY+NjQat7g/24bGlwHHW1HPl6o7RwXxM7bSPHvJuaON92
D+HN24BBSTNHQFbp0SCh6OBKdUh097h29feSjxaRSwzlZT4hvst/y1zlx1TiY7EwUd0t+faEBLWm
Sy7u5/qAD4jBdz7lTRK5NsNgPeI5lGcXS2MxkCO49IbSBu30TXK0eeP4VoGlmowIToxrzYT417TK
kb+neLRPrzrgH+6P6mEsYKiWl7z1HlJt7Xnt6ZS0fC0yPAPHOxNUJcRCmUWyF8ZEGAhzwq1qAyqn
02qq4jBtuGWJpjmY2fI0l1NsUVFptXpsLBCB9wh71fIWYM11BzhINiy8D3AwXkmmukBuzUEaiGiT
dc1j4S28/sq8WD8eq41I9sSyQS/Ri5JsszMTsTcXtCupw2fNJuMJdUEsNSSgZfEnVfLP6DN1IrD1
acATZwrokovWANTFI9TEadMultjYxLengx+QdYO9nfeikuZf2blnXbk6cnrFa76iAXba9c13xbwX
NZqnBlca6H6WIsm5l3ny3gzLYQ5WRBcjuRTO9uhSg1wKzfiM6xwOb7Gjas5P9moNEd5fVmjJjhtr
1FeClu+rh/4MX31r8sbeD+30lVt4ac6+Y+4Qt7DndHozVHcQUS14g6Coj8mUOwJm99J59Hi1/6er
vE97CE1/WuFLQm/CfEQRM7HH9OyqLWu9UlHUuCxdOk1pb4xxYXjPGNP/N/jzN3dojjF1mjHP4OQR
FlVYkTGUblsDoJuSaJDjfEID/NDizocShXU2l2ZkpijNcOHGKsVoGe81WPoUAcsYKqvQb/kEgwWA
yGO2BiscZR0iZYBLjNlNt2YIXk2PZflZA6A+TIl13hIiByHY0l1TmDDQ3a72W+PbdtfL4v0QEG1h
9YwWe8MydlfPLLuDnsZPq20X6IQd43AM7vyp1xi/zQT7E2kZdoQZehBl/qPdacKe1KLD2rD/ZTr7
YXwxHV2z/hGyAweo8DqCyb0PPDoerfGpG3AEGQlzjGQApMg4lGsMIXmP/DFuckH5rpGUL2xuYwmw
vTSkFQUt7xn6oqNIRHnEbjaL09n9YfkywgzKvRNYRxlMTHHsZN77O6o7xOcrHzSX6BY7Rf1pGMsc
O2277leYIpyRSoOjyfWCKK9rTkSJjH5yXyxHp0e00fOhVmdnSI/YLmE9IesDY8TPwK5QfEiJKgHD
qGpVN09bHI+uu3e97JvlD2542QNIF5PuT/g9/t0NvVYxj5+qSb9b1/iN7EVgRQtT5Jp4qeBmhWFY
/2R0+NaMRq93OA9NGEvlbZceOrsuo2kswRmtPu6k8cx5fC1QFcONfddbgu1+NuHlOh3GfuLNMBJ1
Fnc3gkI81fUcREo7xU0epqV4kexNeOPt7aD5BDwsUAeLocC46ath8Pi2eLHaq+k8OGPxVjfMwcuu
/xCMU09dU71qrzkB+rE8/2T0bp2BxzA8mHo7XpAycSDkqOedFRrMxknHctDfh8u2fuVJkT42qEoL
S9S0Rzk7KoTwozceSMNhw4kJToipEkOM+6x8CZ4TpKNR2rlDtBud1twpX+GDOp/qGh+LvC2/1/Lu
BLX5JyMJslhXhFfXDCgs1ays6YadR57TNNgm+k1Ff7rwe971GchLcXx3jyM0yYgxqbROhtMhOTIQ
tfdzDynAQMYZqMWJd2/wNcAzqC4ea68sd4bvexhwv22DcRYowUKBU2CEBGHYkQpzcBjVHSWnD5VQ
sBesO3tQhafeAa6bdfW2Mpc9+TOcUj+WImx6to61IumJYN9O6+VZM20bhs4+jVlB/5ZLjp4RI9va
OAemfFMWyA930XYGe/rcsPzKa6+KEvAcpBhYPXojZ15Of05fKzitUF76Q8C/rf5rqepzCChDS2i1
mArqc3Pcl8Jo7X1tNRyMRZAfrW54noslwIBuXbEjok4dk78c2eIEZ09B0PNXF/R0hMlqSEAZmwk+
AJZyGIsP05UipXqEmgUlt7sYwwJk2wxPV5eHsHe6Q2BZaBzyc7AykS7L5iVd8avCY+8TnDXhrUw+
pqS/Ch50ig2y3xHQcb0BejjWFCOWtsNidgG9p7MoBwOrGG1HIELFod/av8GUv0rBrDepAoYuc3pt
2ywupdE/NOxLPKP5tlbEe12RRKjW7CsmHBQP0GStmskDL1IaGVyx9jNWiqGl3bPYTC+a0W/G1TwG
OE4UrwxJ3SPVXEkXunfyKou3JVecgzO1le2GgqOViTOjFE+PZwZJ38HYdqe8R6harr5Pg3VGKYrT
vo8S33WqyFumJ08xJhz8/EHNFEp1zkyrXQit8YOnotTiVHb0MAoZtDNJPE28u9UFxjx20X2Zwr85
yzrtbXgFq1qPs0lCicyec/1RbNOvViLKTUaefzUAGgwW0p17nO380E7gg61F6c8je3HZQbVZ85Is
uRlvw3Rihh0kdJvjSB69padHG0cnAutX4eAitc4eVjcenvNDIaLNXHFA7pHwOrS0A41nHABHUreE
lcHfgQMhYi2fYKfUusp0fi0SPzkxGbepiocedzD9nBlkSi2zH0HuhblKntNKHfoAYeHSEtQjFhPv
A873vsdPXOK/sK5VGWPPxNgx628kO+8qIe4mCZSZpf9dS5c8TdLNVp7O3OuJPM8zKCbJXrPpLnPF
RCMDbW0r9wHvwfvYAjA86x44LuG4MErvvCME8LNfNMnj4hGkq6bxraXFNu3lCuPnHoc0JaSa6IMt
n2PoMA71DXpn8KjCJZsJxxH/VCqZ1BrOT/cYBAaiiGTfmZgpjYJ3z2AVR7DRdCCcFkcuVbNuyLG4
zuZLO4wiXKzlDxMfTTYOh4gcsutS2tupTDl8EExU9xXi+2Qk32Bdh8xC5+x7RrJf0OmTB/IeeNlF
F85HIBbv6CnvnNlGHw93x6amMWnnWZXZZA/shyCp9p4nUY2AqdLD7bpkPG+T7UEIcF9iMIU1WOBi
xVcuL1HV0KrQBLGq326B7xoPSGgIAG9YH/r3Kh9dNoFDuXnIS3HOWEif+m54IjrsyeDTjAsPv5Ve
FLER3EtD/hnLqCKOtrd+0UR85z8m02Xa7wEJzVT+zAZh94HT8R056tiI1AidYPhm8azBe2ldKhs2
i0mX9ge88ZDJGJKx5rKJ4nHWRC04jbsbutnc63HHlhvgcBsnancZ4qxLQeY2b8XCxT6pPIg9Huii
ZqBfE+YWsK1pqJF341y8em1CJ11TXcuPDbebCTnIqUuXv5seR758rtn3UqJCk/jJp21AxDRtSbgh
cKKog9ahA22OGzMQefTc5p8geo71Y40HkKeBz+qd4QY/FAbPc2dgBZRx/sGi/GXsxcAqbexnt9yY
i/meuLbcAVzgSVjWoPA1QRs9ESeOB2ptUwiEnuxf+pxwKHZu28VLqv9Il7sgUwD3xhn1k9T5HyRC
82m0PXEQag39xv2o/cqLcDw4SeyCZW7cikadVptxZUl6/Qp+p+vR+8Oy6Z+TiieyfFrsCOoPy2vr
2Gz96alSejhYUNuha3Or44NV81qxyxlZgfOYPkoQXEZ7HpEfng4Lg74qxcAt9vmFN+k9lJqGRJou
3D9cVt5b6lCQJr4CuGNt+pkb1tnLxq9shXhl0l7t/NYzKLISBpgcm3a6N7UYeLlLhGsQpffaerZt
SMTmacUrB0IhfyldAjAJwY0GjX0Iq9LGKphmJnQGatRvAonUsJ4qUfwDyoukNi62zbvsZz9rT7As
h6vlLH+yQzJPzMJ87y/AVX40W+M/l/SSnRiRoSLgGdLp0yuzbyLdaVDQa4SkHRFZVKOB0JetaV6C
evgP7JkpGFoMkMymZtxps0Y3NyT8DrEALP94pMNGWngRdt7J4EspUPpviQ/A2Hy7jfltLh9zo4oo
a+iq7dm8O4Btx7TrLplHTzzdJ2dkcpSQR7VeWF6a8ykjR2c2fVQ4LFsxhOB8xHUxLRBXLzMVM21u
uBFG3v4ToryWGP4hjS0LNtQ7j1BaGcy4fDCu8O7px5aJJoMCjwwvkCBB4Gk34OqdsLDIccKo845+
FdfLrOaHlcjBtxqz1kZ1r57ZUhduCUYKRrJDtP5I4TDvreKG/845GMjW6TxqCq9eKQYGviwEEji0
QX4MdXlKNTpYQ5i7frVeKrhMPqu12vcDA6mCZXzeMFynFSVCLCtQRGBUlLtoKOfmPu8gAgfg8lI3
LEp8VCzUv044NZL2eekO+Zp7+MbhiJqV6RuecOxAe2eMA5/kz2kwWEyXmPhhCKVzl0zSDoTDtSgC
JmzoXE9VACNgHozt4UQ250vZ8lwnuiB1zeZ2VUigEg86C43JXYH6Ak+LxoUBv9M4H/B8Pv4iT/D1
kMlZSwRCGZzc+/HqeSZ3ZuZibdqOz5CbAVRVzdnvsMjDN01nUEKihzvOC8bOzPhvybYdOKjwiewq
NzIx0SCxeNsT/QdrASeN5ewP1a0T+8bW42PznU/23wJ/j9gY7K+CuhZJOEzslmJ0lLShstb5muo9
zRvq2I0POrXne6KL7+2KTD9NefCVt+dNVGcxrIC0d2NHppNMXKEnGs5r3oZrrmucfFrm9Dmji2qe
sLbtPPfgGHHHY+pbA61lNZ4tcGMg/OogKw75CcVlmKO4C32EaS4VO3sBCfeQTR+18FiK3T+6qUhR
UovmEUu69NFYxH9TNV4UHOlBFqI61vJ7MdmfOtoVJ1e1N4kz5YmfdM/5/lrnSb0CcAflmB26XOC0
hycqobTjAz6sFIRlme8GYX4Wky+hcIefrGefwDkDM+cOH8VC81DXbsC1y4uVNI+bETBvVvVzSrhh
Xq2RpuA8EyGOXMtZJetRCFMt0TvY3R8DMgbSAdVxjvNDnv+pW4HlbJAM8WogJORLbvCexBeKMBrg
ynGnG9IZzVr+KrmqASs1ZNx6MB2jfClQB62Q0QfLw/VnLtto4IzeM+r/ykflM9GQtxIvwd7V3MQ4
ughagFG6y6kzCwsTYSiJZOK/LDCETWaKL5y84QRHV8992XA/Ok0Zr5VdZ/vNlgzLM/dWcyMd1oE7
z6G9qMoKtVz1KFTbXYoqfR5WDBrtjFRDVVP9TM1/cu0OA4VVNtlsX5PFuYCiPyaNktHSswNmVICI
yB2C0JDsX1U/6aecRYRJfWlplT2TGjuT7YktaT8Yuw65BN8mh0w33Uwrx5N/QQd2WYba3wcmRpOY
y0C9eFl7ajJ1xqRd7lqnUpGjLOOUCuvvYhr6LbMxVyO1SeANcWZEo/aG5kxbIyvXT5VYSI1qUrIK
oDCS3giNGlOwXkN0GPdfOtPozEqzPkAcFbHnewXSDvzhPAYQm8R5n5NyZrfKAuo+l9XZeWbDvVuM
JSRgZI4xoAtuWWGeXAtuNnObJ8Y3fyHwnWhtOa3Z0k/7UoD0WYnxlKSIsJJ1u/SNKM/3/vv/qDuz
3ciRNEu/SiKuizWk0WhGDroKGN9du1xShKQbQlty33c+/XyMzO6OiAxETl8OkIUspbtEOkm35f/P
+Q4V9f7eYgVwYdo2bAsDaVUyJeVWCRa8RvJakdDRkfgTePcmTZhNTLKp6y7RA0737kTIlZcUvrl/
CSE5rFgrP8LqshTitvGFFhXA/uKRvg8xO9k80XLCIOj+EdAhqZ0bQCoirZ9sUhKWXIKZu8dlv1Hm
9KUlmYWR/AS8ZJV1JO8uoSxLaEjskX5YWXw2Y6NQJCw/LzllX8PJljcs/zPVeOMF1L6W07JrCGBF
exUIkkWRnWTNKS3Gs4BMpQXtX9mLGC97dcpLkSSftSlelryYJfBi7kPu50DDTLyXcu2J8WWB3C8/
hsVwbfn+V5Y+m/DXJdgFKchK+O3112zNkUTQoouv3QgUJKkweiBHJRifgVMvyU25Nf0+ptYXFFgy
aC4zAketvnriOft6MuN4J9MAf5Wx7zxgyzxiy0tLJEFixq9LIIItQzYyzg5hy0Z63tvsaC4EMPms
+XAzE4bOYjD+I1BMARtOk/xyOfMuMF+GUh6aITosOSg5STCyHJ4ZciBxDgowFkei9rtPxHRYsgPg
h90Z493yxuVEUuIFlrcBlVuZuj2Fwr5OEU8avf+0XMglO6SJyo++j68kWlZBFsKSf9ALlDlU5YHA
QalWdAPsW4M4pf8MSOv99tLySDwhg0ZFXGb+1pLD0E5iX8jma6ExEF//c0fEwvLScrOG3t/whaFN
1L41zW45yyU9pwdVBe8PUlO3WR6uJVnDTYtXN7oNB1wLhNTU0IFWOaqwtI8PSwTiEma55GjUlnem
u3I7W2QAL4GOOHpXKVYc3NhLDtISQ+qntPyCYbWkQSxRDsvzsoRD4QhC4GPfLe8TxJssj2PROnd2
wOS9RHq0hJKEWXFeojBZ3uBDHGaRm8zp54gYlLCyQbNNLwJhDZb40xKE18Ftu1v+D4Skr3+QIiDV
zMflxyV7cHn+lyzTcOu3xs6I4YoQuNIQfr7ElxbqOFCanMhh8V3rRUbyPJ2sbVES+bXkMHBRWJ+v
jGi4AwW1McH2+wQ94Jp9KyvKTjhLVaPfQoM9pnSdJ5dEiNorv9DargSU7DC8Bof2gnX+VdnDe02C
iM9zNUty/ygYWvy7cq1XQbxZmnTvgJxe7ZILOmd0Iq30Suf+W9ZDYpoQ05MCQgjzrUIjLlrx2i/x
bulskuYgLypyfpcPZvrIFEh1xnP0Ndx3Ovg9zm7XeXWJi2Df+7rEyPbKoKLtHZWTsmUpbpawzOU9
S8TT1zGshSDZjwbNWU7m02//69//8b/exv8dfBQYjuDe5s2//4Of34pyIicwbH/48d+bu/9z/9vv
Rf3b5d3u/uuv/tdbv//Ff98XGf/8+JblYP/1G/zxPw++eWlfvvthm7dRO912H/V0+iDdpv361znN
5Z3/ry/+9vH1r9xP5ce/Pr0VXY5Z6PQRREX+6c+Xju//+gQg9et1+OMyLH//zxevXjJ+7xwsBVXK
9uWvv/Tx0rT/+uSa/xQuCnnXtAVLHUfZn34bPpZXlPdPoZhXHcIqbMdBUP3pN0In2vBfn6TNSwrr
gCW1sJT29Kff6MgsL9nePy3tUYJHWGC7Uiv16T8//Hf36L/v2W/kdt0UtNeb5dMo59Nv5R83c/l4
huAQ0qWmz3mVby8nAEjL+/7RFd3YxJR/D7kGIWlOCTDwaWSxb6kxYRHIwuye5MhqF1s4ivqWlY7X
pv6xLUcbZ47bvsyeHO7lBJBnm9kD6L9Ke5sY5e8FMRWamm81yjN/sKk7FAjZDgUKot8t1ycSQjtZ
TaWmtLrVAHN7782pevcZfyi/Z1V8meVxz2poUhbh82k34QkYAmo54TDPFDEpbyBO61ifAPWO7l16
n9LxqmyN+jt68EIz3c9NHOwKAq2eJ6t0qbWJ9h06T3HsacTfSsOzjFUNsHSbBNJ9IFPY3qYIhxEh
WQWdPF0l09Zy8vjQZXr6HEAsYX0ctNcdWz8sEdgUHouW3rJPjke4EV49lcD1PVhdxoz1UIVO+axo
ceBfY2glH6Vo+gxpWcmEn2VEO26UJcPHwjWc1xrtPHND1eH0FfkAUMbEDLZqm7z1rqRp4GR2M4uY
Uo/iGLA2lBKJFZBJPmeWeI7ISHovZtO9UVEFBayzTO8N8WG5y9hfHss8q6gkUdt8yWSA+DAluMm4
GwL8N9zbibFbRda8YEN660XFcCpBf+ThsbZy/BONbLu7ScrphOMXEpcNLHgKx6zay5jnetvzUBAb
h0mImJQ6Z0WfyLpa5bDXu0PphBO3OW+PiIjjM0T61Rud6OFGI3bP9+4c+9etKprLsqtNc4O6TL8O
XljPO6OPiEWUZDFHm5BqJ6EcCzZgbTRJ/1lD7Ytp68jmReYGhGgBa/OQ5hpMUOraqK3D1GR0NGos
GGzA5Bvec8NDbh5Jdt5stvEB0L9ID3nCCn4F/ATifUYB7T4aY9B9mUOLZVlDz0QUMpWPRQJCuK/H
8zK3vEOOe3fHjhRuj1FF9LcsUbF9GQuK7qtk7Gi9UhIm2E1WS8YVneF73fj+Pamf8uA20Id24OvB
KfXKn5bHFTmNTvExrjILWdzKbqdgoelGCbTTtEaApXKYnmyIKrqAXQxRaEcN1ySKGmG1uQRc0ax1
td/PRAjHnKpidbQq3NxssKBU4bkBU8w6lW7kldgQB25QJVrn1I8L2tCuynoXe53zDCrHvgGOEV+L
IOyQZ3nKFcexLqdobajWcpDvlkTDlgFxLMAmUBCZvnmWWEZ/CqRUGBMTTPuo/TvjYDKE7HH0R+cW
EczPJVFxT65MUOhUPfaytakcH4qu2Zz4ClLNLEPMo8pIg1fVati+OnCU2ne1jWrWt1qSitHNOU81
j1e1jXtkqcKaAjagA4pJ9JYEI8eTBYaw8fMt8TvBG5LJ8QZzW/4Yu5gNzRA/WYEZpVgPETN/oqmK
7XLm37MgG2FqRWnzRbP4vbQN8v1A1A6NXg8itp/CCCfzgC6y2M111t+TVkO4RYJimh1uQ5uLUcqb
d7Vn5g8tqVbGnm5pTscJ36S/E25sleusGnA/0vijqjoBzLlwo6yrMR0IbKEFT3S1SQPLM6CYBMZM
gShKTp0czTuJqvNz7/XGDpPs8GQmYf2usp5k07xfohe4reYhLYQ61nVvns+uDVQIxS/AQDz+y6E4
dmddZn3vvYyFqR/w35tihzaGhSKDSp3vHAtUsJWY5UtUd/EjiNgsv5oykGYAKKOtSBPvasBXdC8j
D3WTRQts2IoabQkCKBl2h8FHMls4HRpwZcd8eypLUpTOnHLAca9LwvkA/6RZ3r3EWiNhxXRqnGlG
2w3J1wHJZKZ28dcNzg0UHWxYwiMkodGYzfB7eZ+DnDNmCAIc2rEaWxtJCbjBqoVNCmS7qL7BXTpr
z9PIMaim/z7Vi8TId/xlOBgS66Jh97O1pny6GRoPe14de/DB68a9ivC73BrmYHa7nG34Xk0lcnvP
sNTLrJK+Wzf5TBGlTFwpwaXMzIK1HkMSISKmtbbg4dwJRHVLm88cad0LN8w3bW6hnqXzk9ya8QBR
1GYM3pSiHV7o+pELR3rAtLNTjF0WD+mT4ZTVjefSUaLDlJj7EQzQV2AG6vuu9zRuAwQbxzh24nA9
l8qmwlqQlBwGro+yNwkM1qpB05/srreDe0klnuAJzaO8GgZTUbMdQ8l8yzSMoW6gceQ0oedT0Jnt
W5KASgTp+cjc5wQjcLyc7ggVjEghg6BKM4EXwxDK+GKLaENSWudupD2ism/czMAAM7WxscMsMl1F
tdlEa6fW3ZXfmUG3syvBYzpWQURLWBST3LNRA9unHAZsST54tooxktYrCgD1pRnrITpzLJOaY4DL
uFhPDNUbBFX1otmsuupW1I3s1rqPPPzVjoMHXY019eUY0pLatLNLGb0VRrm0OUIEhKKEdT8HZfUy
VyXTt+fq9tw1Fage/MQY6PxeGP7G9Sc64mjSq5UnCK3X9jDuLd9aMAmEddZs9aLgSzm5Xva5JNb9
tUQXyKJek9PnFwWWnJanCF2uGNEOYUbemsxl5ymzyY7CS1AD/mzoxJZs8OckowiiHdfeV1SZEGQb
JDsMW9zy524RgkGLsQ7NZnNb1ZXclikG8i7EY9+0RlmQMJ711+2Ap8GstX6AExFcDH6Wndcl7I+t
KeRyBgkG9TgEZxljRKfJ6a5EDTReozO8FFU7XMqiJwOUP2lsRmRNG7ewwdor6zBYNl+byA82Lh3z
62FuTmHtdDs9WtZTDqoMUkSVEMrg2Q8WjUG0K2W5w5/ELNupgsUDsZd1NnN5MCjG54PFCEQmJ2lP
XpYiPa0jK3CxQjdGvqqaEdss4hVk4YSTFI++q/snLKrltI+6AYE1uKHp3Jox85dUnkfU5ixI08dO
OsbZXJI6vxWeFX5UQ588sBAGHNKl8dGKHBDtbtVctWldz2BWZ8QWndLYuMYBmsbOrDPxYXpm8TL0
EaVm28hR3LA0J35tcrLo2CeBh/nF9S/KFhBd1Wkfolw+vJRCddNhMrv5o6B1cuHLLqRLOwBzqmy8
7Ss9qWq6RcEBEVrToLtt0nGO13mX2oeBEpDYjoUTz4yDscRsxNePGVuZYbFJGiAIB9dv6Fklc8jf
UpOSE3dostsn7EV2dNuYiokYCKBxU5QhYB1CjEaiK0sLyKmZdelTVXYNnhO7r/RDz97nDl9IzJKq
6IJqjeOxStemWXf+XgR6PsvZDeCWyMxqY0xM7JtqzuHLRtXUvdONs1iN9kNylaiewNR0bAkK8Zrs
LRllffJEbdGM89s43kQE1KIFHFR9Mdgx1ypW+S70bVriQ9JrtEfmguxAZlrdafIMsN7NFMy3Nl3U
695p1IN0yloTQ6BGZL2egdBo8ohXWXdIi+iPDDJqdl6vp/PJoYrfZqOzx/nDhnvu3AIpTUtjK+aW
eqtIFcadUxXqpU0NhuWCjvhNFqaquKzK3LsrBtItydKY3yxtVs+VIegKDEVJ/0in9tGOMmolAXY+
BIpy5BljZnXPMzWqV6ZDq6RHO5VPcVZHe57aOkeS5rgIlxzPRNBOzZuBZ9YnsIjF8NXJdW+BoqGx
VifVo6m5v4ckrmgLuohp6yM7Eq3OonC2YZvR1GBoHJFsrnoKsgivTDrY9owMmHxqC/wBPlAkdFEa
xNW2MurixAYI+kMVV2w2UokTKcga4yVUYXAIw8p5idwi6NnTIBXSzOEM7lQz9cF1SB2lNNxe01dO
30z67vRLsghhJA39uNgbNf26bZ7FpM06s6+zVeaCcRWwxT8C1BIXmS/Lc2EE6YUWeQtpuiZPww+n
2dlMEjId0ob2vmF8PhZWUr6Tf0Lsg3IHDPrSjVhouV4SbfwQ9UxBh4uZozbW9IypfMOWPtNoet7H
EayH0UAf9RVExQl03YNR2GCtMhBowNiXZxsStuesnSbR1ziierSVfWn+HkqJTt83hHMDRCg7gOqn
Nz6kSPwTqC470bfyll7DfFkXRm6tHdmwYAxw1k52ZqMMj5stzQYDv2EviKutGBJWE0QUPMZpne/T
lJVzmTogIm2/wbYxxogvKjfeU0uLLqyO08Z1KCkRZWkI5byU5sGX7GktqPV7x6n6R0G5BXZee9I8
Y2dCIJUVaM9GVopWO9yBQfKxObb6aU4WVCLpRrPJtqDCkTDm+I0tVz/4bW89Cd8x9uhamoOaDVoQ
bCLQ8CRS7mxFyLAzpd2R3J38KOREGagfrM8qjMNrgBAI8mUT38UVSlo46EQUEKoYUpICyCa62tJX
PmFg2yhEcdPjisSKbmCM2cRBYd94zsSy0JwbddnaOvrgcjYvSoyVDyQkHZ6GdJgfyXguPw+WB7OP
3Df4JpCefabHii+QwSq9EJO+ygGeM01Z3VPpiOwdaW0XbAAEsgXsPRfTNrkk2Ec8Oq1XuO5RPvL1
OoRSVTeQO9qLSjvWoUc40m57xaQZ+Oz8/Araat5FBDLoZnxEioIRyO3IGNCdWpM0YQb7NipGTAe+
ep8b3DBjLbtbI3TjYhvJLH5jAZq9ogOwvyS9+9LTe762+sBmAC9hQi37LoD9OTyevc9+DC1qyEBP
8A9vg670Rv5MvMdgZLLDj62ztGnQXTQe+/N4ri/RBBBzSx4XO19TmfvZS5LdFFd5THcKTpZkojyy
e4WD51jhQ+pk/SOFFjbeTp8cOslkhD4aueTGiK0UL5bbxWeDIxFVRqSHR5WL26cq8tDbhnloID93
yxe2eCiNxlGW10nkUhEPyaErHUUjjNzVjceuP14VjW3vMT/jbu2ywKS27wA3yZGd9uEg9qXfMYET
Ej8RzGT5Q7bu8TxuA9dmOZaUYUnfhPL0iiiS/rmMlI532EvS3/2+tE6+i2+xCJLxC1113C8yzsEH
xR1SX0eMa5lU2R3NTLFJ0GseA2bSJxHN2dVMqX3rTk1jIJwm6qlL8vpg697eYbAOz5ftOejOOc3P
HBuQx9R04RqxbPoeMNLskKsW+75z035DpnC9q6okvdF24N/VuQieBkwNm842pmONyT1Zj00y7vEz
ORub0tS6YbsGp7pnzkFunEfPrecq90KBzl826zkFtAhFCp2TPJbkvuHiniVfI+LLw0caaTO+eC+X
J0dN45b2t3EvbW3SbbQh3ZDcAqsgiLCK6yLRVx4GrVfGp/laGZFGaAO45kII6jQt1o29X6JeroCW
HIomQRslnBp3dTCz0gm8cI2GXrIvSdPnpK9n2AIVHM0RSbUglOVWzXqgTATod+iFc+FCB7yd0jY4
0DsLEFwl4qpCfxRvsAWpN7IK7a3X9NWlgrSKNVSlAD/VkOdXpWuwXNfgqZ1+amjSRsaZmZAnhCba
uqiAop6CzAxRTFsd2HlP3fopeIskUNabnQVAg/LB6S+K2uuzferlpGcjGjNvfL/oP1QZhZdR30uk
zKZzm2qsbWud4wdFZhC1VzO7aTbfcUlH18vm+VT5LIPEPIkrQ5TRmxgNO4EmlPgvyeiN7aXdOhR4
qqqw8CrNLdVPQM0K1zzG8dRfz+zi7g0086sSdQSyU89+xDVSXGWtVdEQBsF6TUGPdAenalfUftA3
pJ0B5FgWz54oe8gsGfhSTTHKXLeZqW9zV7MuYjm4ThSGJNEGCJxzMv+8sqSMSbIq5vMYWw0SzKfS
cpbIqCQ+TpLigFJDeE9tedokZifytShZ0VIMGiHdQ+KJjCnZkmapoT+14WPYGs2LAV5un1Yh7euQ
/MoXlmLO0wTtIkNwxVbegZLxRbRIlnTfGxRnBjygZ0lJxMxmQIPispcyxvF6Ls3grAmiONnBHAxf
nFEQiZ5S3bjwY7bGa+LN9UZOaj7a9P5vOprm+0plaEgg1ZxsbdVPAcT2z6JNqgdazcm7mfRQMKmE
xWdlifWBhtt8RuVYHS3pif2cQtuDjBs+w6+Vl0JV/mNSKwJDxrKSh9L2e06g8NnkwFjcIa1egEts
MtaQcdUFGxD/zrAyZi5fFNwYKouzid+P+OLIn8bdTETXRdXSY1+FeUCgyUwYJSXg8CNItHtl0R+z
aej2LI1iXF37Dm30RTEAD15lAfTvQBfmJcuK/qJhjnouUeW+iU6mePcCF8ObVoCrDO2HB4dMhCX6
SqjPy3LzBnOOi9KQ4LhkMvuzrLeoy3hu/Wgjor6MCgPT3SSqY0vICX/B6W4cNDZXhjtah8JyvL1t
WcOWWSg4zo59xro9+VxVajgUxSJVLBKSLMy08S98cH5rTVYXAgy32TqBG9YbKvntqa0XTbPp4Cuz
ydmKM2R9QTrp8yb2p8dUpfVbPrJOCs0yRXM0exsvt/tjmrhIwAmI8S51x+yf9eYIeQPJsYGbAvJO
74nX2e1RVxKmuxcoyS9JnU57rK5zc1XWUXwaGTBOOFdot8+OW19V02AcZ7tvXsl172jSFu2L8qLo
QtbGsLfKwb8kVgPQDNaqgyERlJoAsFd0/1kyLcZGpzD79xlW3rHA0vqE6Lc600EU3cdi7G/djFhp
TBnjBiwDtenSDaZzIoKHz9AGULTmg57Cte2FRoqWjrrDKsgtiIkZBYaVpieydiLNYOdqXHp1nz2O
2nA/Sll7913ed6cRRfQdqmy0d7PD/Nb1XbWVavGqwcJMN8SQ9IxLUHfaeC6QJtbyDnjtiAwNbHOP
4avqz2xomXupe9bX2vCK45RV0bWIWtugZEMMEEC1CTWND6efAcw4WQkVSu6fhkphAvJuM8O9ZhfZ
7Ec3MnCP5NwmT0uNCMVod9LxSX4sxqk/T1kLwToi92cXzK1zbwVDt84TYTyOQQEpMXOjaKe0KnEi
Y5SN+6w69wJb/y5tT17UAc7tXcceId7ourAP6JmbRyoS+W1DDXLtahnekCTovVbBRHB7oMBBjBVA
w0NcmqpYzyPxa808d9lKdGP93DvKPBaZY1PCaMLPmGJs6P8kNfud1x7kuIRvtKaBkolKBVG0Harb
0o8EmYWCVWvuOO8Qtt0bJEcB7D/TNk8cbnxjQVbsJ9dM9oVXpp8NNckj9mp59g9yvNiYOSO+dsqr
a+kpRNZuPVN9DPvxPCZre6e4k18KVm8v2vaqHe17HGR2E+xn37EgmJomQhoYDLsUbdtFgjwJ3FA/
h8mFE1YTwRa4mx8xfglx4ZAAe4XpyL1M56q4+YdTG1OUD2CH8tErnycSUs+ZPMfbjGoSu13VXVte
IM96KzWe5TTU5zkX5Ry11cxubnSL57yCdrUia2fa0kVZzFB5vm3i2D6h+AIforC9ogHqw/yLbUjW
kV5aEY4rs6xAeeQzfNkenLNVNY3h9AiOk6/x5HUH4ZO33qNefaBjxQca+zZ8j1r/M5z2IV5Vc11t
WaFFv/uNY4IGR0N2zs7C+ZJKr9j7Isb6wQR0LMVIejZpZdnqH2x28T3YLkDoqQBGkkbdLf1F+Dct
tZ81bZ7kVYyiOTU9+Dx6GZ7kGEV9k0D3O6WwnQnMUlUKIYep31v/z3vUP+88f9t4/vf+o1i6u83/
B+1pIX/VnV59YDD5+Ladvbz/j8Y0+Lp/StrPrvKUWFangs7wH51pw6U1LRxNd1pSZnc1r/zZmbZc
folf8wTSR88zBW3jPzvTlvNP16Vj7bmUZj3LtP5Hnenv29K0wz3PczmMsF2PpZ12f2hPiyiwlG02
e6JElx7PVmG+Dap59831+LMh/m0DnB77N93vPw9DwK1HF5BZ2fqhC06eruexWmz2nWGcdymtTxnu
QDCdVfqAJZyVJEUxefz1QcVPj+rgLOOQjKLeD0dN+GhgBueG+u9iYuxjhD7do9eM5w4eQMOLztSi
gg3C6owye1DaeywFV0Ef3nAHiBCrJnKouweBdlxk4iXq043lRc9dZ1zjcz715ZtFiI/XBveUSPCD
sWTWzVnbGJ9//UF4eP5y9TxlSlNpqTRqhu9vktm5pSKXpdmn1MBy5RNMaTz9+hD2z44BpMkl1Z6H
wdLL69/oFKyBxAdW7s1+cOMPobuNg2mE6j65uTAFs9YHoUudThGCuipIQvM7+5YyE+42+Cayw/7S
wPzu1D29hFM13VVCQqXYFTG+6sJmZz2wNztHW4PLzrkV8clOd8uVpscQYQOMN6xA9yoxM0z+zuZv
Ptxyo/9bfPHH4+dZkLQddvWL4OP7DxdKp5gTVTV7leqrFn0diB+rA6+i4nskCbdugfjN1Vc2t/Fr
1EU8XKLs3fesY3pZHjMXk4P2tkSIH0Ta7dyEHqyVXZB5czmXhH65Z1hgrnomHNKzq6dolHs3Gc+H
ybmKxuE69OInc8ivfv2x+Kb/5GPZy/eWAUabyvr+Y2F0tnUKp28vKLVN8AtpNbG4oqwA6trqrmh1
bYUDkGqJb6DWeikgtLb2WeyHV7Y0rXVrJwmd13776xNbBo1vL7djmpYplm+dsqHuyx+f14nos8SO
G2AU28x0z7sJ4lB531TuOoX8n5jWH6KoP8RAN3/86W+HF/vHYezrEWFD2vC8wXW4Pzy99MyzKc7D
Zu/AfMjE/TybT9pJ7nDFnoaQPfJkPgXWbddidAbGNMe3Ngmr9mwfCTB8UFF059ct2/tpQ4/05PbF
NX2PGyddcDwsO/wYu4Rz9IqLhK6aA+EYrsfOCzy8z9PnpIWvKFGQ9U73CIvn7ddXc1FC/eVyOp7j
2SYsO5M6xfe3eSCoo0a1VO87Crw18MWixh54dIiO26BhoqDT+DvKRUMPcQjaONZE7xjVOPwrsJhZ
nYPVnGFyyfRyhDXb29m1l6hH38aylKOBt3K3XM8BABSzp9fj+dsG+u3KhPlGury9Shsr/JsbZrk/
PrvLHaNcijqBYQ2VxvL6N+ONQ3JEmiZGve9JWoOR6iJ2FkstWH5BwKqPiP0vIljam2yhTQ/SO6bw
AhYzH1blurgYMoSjoLdN+yaUcN0QBS1yO7gIcwXAgMJan8hn/HHRBXQ8goHiGiIWgo9DTqcoNElG
zy1KYHSENB6c+r0NQnyMDAC5i55S5d3JHd0n1dPdzWvf3dZ1fjUTxw6zhi8QNABEAhuLbfUKr+3V
SKezQCu6iouIgrT73E/srPzi4LOfR+Be7ULSc0rHg4kUnYp81lBgMbZkzQslH2dLot28ZvuyotWF
9tVVn1nxbnBnbqTKLgawMW30O3ypOtTpuvPpM/aZguWoGgwlOFLNadzPcf+SZGG7ttvTgFZ3Q67a
uKpsMD7BCDo7r7Nn09gnWXKJMXzjFLSijG68cYcmBJ6j35weIBWGjZUoKFEaLlWpeWvxbWDnPVL7
4BV2Ew0SmAj9dfzYRhdmP1CgjnAceku9x/o8xsZzwTa2IQ0cyQK2yWUQhWTzMIRbYMG0GFaKCgIM
VqKOIRnZ6UPndM421tk1Au0QamFUcqRYw99JSriaJCpC61k3LWmQlnEnK1DX0hx5GJLhshpjLB1U
iNci6s6zjjKVxBQSTjFtxiZcimCflQEfp8CaoUZMMe21GKD6SQyBtCdBUc1mu4/jEjy/560HXRyp
g1QQmpS768uHHCpLXAs8rx7q+e7SEDkB6l5+mPqRbR0L7SAYmw2hmDxoaP6dwzTpXVYUL2za35LM
uyzM9uj53RZm7W4U1nVIkZ0d3daOvgDGOM0FZjsrwrW5PF5TvQBeRXWyDOvy1wOJt8wHP47LjmQR
JrVlKdZ+33/nimypxmZNzcDgh1v4PR/JoJY9ckQ9hq8ImUxBeSrhu5kV0Gs9RSf8STTOfOBkmnDh
iiZXkQvww4BJ6ql4tDSMoDmc6ZN5wFfzy4waFRv0lU1IJvxo824euxsfEsqqky4oHgJA2i6+CFhz
kgJLf8pOn8YYnGRGdtZssp8Keu6LGfnneSsehs72Vo0MX0SI24ItDx7Ynob9CPBysAuMgvFTzkZc
GdWbMKxoAclc6iD56GiHo+R1160hnmpEQrSS5jugRIcoiX6nonA9DeOBqOganJFSB+o5UeJfW+OB
cz0YmB/owV7Wg//kZF6IXHqnOuy0I7poCk4ByoU0fZupuiQRX7woOHVLKX0quwdEjVTHqFGLPX7C
s5kobowuXM6s7h5+fUOtZeT/yw3Vjo1whfFUfJ05vhlEp8AcHbz99b6S5ZdsmIi/MtaVe241Of6l
xDBXzjAfjM49a7jWwrsckJxSiUgJOwS7FgNqwTp2qLr042/O7GcTMuEukKdM19ZMyd8/athcsE+2
Zb1H1+RswtI8FLjY1t2QQF2GmWlg2miDmdYURJ9UF6CkaJga3mPl07fuaLyiUL/+9Un95GpJYZq2
50pWJX85J39uHIyXfkkCt75xOtxzJIrcBWx+5CxvIr98//XxrJ9M3EqgPNaWMF3LW3Z+385xllcZ
WevNNSjA4q2QYIEaW5+ZjXGLv/kstZMHv7QuZWKRrZHvf33wn3xYjq1NU1uuWBYO3x/bKJo4HSPa
ZJ0BDEz1Dwb3AEvvhRwWsagc87+b0n9yyxWe7WVSdyzBsu/7IzoUuL0KasceJ9ZHQwfWbMKbOkb6
O7dARJ1ujTftisk1XZUkaM6wL+CjMPl9tBa/kCV/s2766RWw5bKP1kKLH5dNipBtjZmAFUZDksmV
kbEypH0hG+8qDqfdry+3Jfh0P3wVFVpx12STL3nwf/j0XpeqFmxgvS8d8ynxCEoYigubb93sGu+z
Q/qFlX4ZhuyLm4Wv7RgdysB3178+CXu5qX85Ce2wRVSOq5Xz4wNnVfVMOF+1T2o8tMEI+rLv+vck
PMiitNa2wnuepOJYKXkX6/TQNfFnHecvudEnSAHpvBADO6/MkZ3sZB7RXaFC7a27xE2/AJ6i8+XF
Z5KOfxCgf6mnSzo6/WpO2xs7mvR+DNId6FYGFYQgiHwYgl1u+68/pPXT58wTlFIcof+6q1edUeIT
C/lWlfJOhwz6wJzvKhssYH8xIK4gBBLzqSxBMprdDfPovZp45P1g24bzVWFhFP71KS3z5l8uO5o7
KRzT0q5ano1vhmGN7sapB69i9xGf8H7sHa+5IcyXvOfiaWgBHRucpIravznu8kz9eFxbu+CPXYZY
9eN3fFJGgF7OqfbpDOi1Kr5UyDp+/dHET9YM6LAk609HOjb/fP/ZhhEJr1likcw0SpUeyyvXEvXu
ZU2xYNW50x4UwLmhSNcGiEG0op4b1q/MkJM90lzmDrQIIdji5x9ljKJeZOfLaZZN8/DrU/3Z1fj2
TH/4Bv5f0s5suW1ky6JfhAjMCbwSAEeRmmXLLwhLtjDPM76+F1wRXTbNFqPvfXGVLFkgwUQO5+y9
dtHS/ArRPVGepoocKN6EVObzS1w42Joa8zgzCs4Q5bwQQ9W9S/15qDYyfE6rUAJXb5FQV6Fo3QZE
URcxuaWZtvv8svqlheS364qz1ZQucz5yjIMpmyffA93UiEIpvljY2hxjvmn7CR6JLONNNpXbKO7e
a9M4NZFirATyaVIStbVJ9BLoz+i21xbGi95ziqzS2jOsZJ2VWosTUrqvqdCtYr/C354iodPTHcas
b42I36OALoCuE2Vv+re0Keg2smkkKbmY7hPFgmk0NkdoulvgydMarufr53fg0jOvK3SAiRlZapVn
lY6pARVEU4iJTWLGSkcS06sTAt37zy9z6UH+/TJnD3LSdaFpdn21oYr0gDmmgkH8OM4vXZ96KIA8
BILRigyra8fhS+Pq9+uePWQFiU8RG2UmkL6/y6mRoblGY7EWJQqvfFwD6bpyQy/Oor92Q7QFbPhH
Z0NqwN8Y6qTLbgpUPqrR7Is2fBomzsbWRjnkQcc5Ob9t6v6IyvLrOGibJCm3vQU/ShjBw+f3/a9K
LbtXHl2bCYblE83x8sH8NoPmJlreuURr0evGNi8hL7cyp+ukOqVtfm9K5kNbY1eP/YM2aD9DQrpX
tHCchsDs0jpWceDhJ3SLcPHgmwPobPhqevVo1PPj1DB061A/zZX+Bac2WhZOugwdPOaHWr/7/J38
VZP79U7Q07MSaCo787O6RjxOnPgX305Wkr9UpV8M9NGlijoTAlE2V9tOCt/JVfMMvBmJMX2bbGwi
gUYRBPHUjWZiVQARdeVV/Srfni0VFAhtXTNNXhqchj9vcBExxSdlTiRNyc3ClXMbQnHj/Iv1QmrE
bZ1NNxbEfLJc5ztJKxn1zcJB4OBmWfh0Abp4NR1+o4enjCvByau+d6F9EVhRrZNe5rjYN/6KbAfC
gQrKuASEvwSNiSAafRViRQSHfvFN6prHPK4xwdf8baDLu0gllI2MFSzYowzdHNx5on8XZfTdUvT3
GMwAYL3toFICgGtVK98MAytQXvDDpQBJmfNIxrqBKpH4iq7YiQSSUC+V9OGkdVGjq8e944RkuwCr
peASA85DQ+ZC4c/S+ZgGEyQyyVoalB6RbqnbSEWyNvzMFUp+wGCFXsOnEWe3/VqCXOB3cP+6/CmM
ZwOz+rAIILiTFWGk26yS7+axPMomlaw+3Y39sFX7CvwucnRytduI5BtkvZgcoOAZKFt89UaTrE0t
uKVFBdFb0sBLls1HgFvQKOgo19UPRGFJHp/ULoGKg6BEQQIe9nxW3TaVwod8CDlBMC1huv9KwCfA
ZqiybmTy67qJVLO5h41bim7H+g4ohTeMGhrJ22B1K3nwaf/6yqquMLRGfA9fA9XthyEtPvxZu2Ua
dKtafRNIxNyp6tc+SrxnUIurvHlRZhvVhqhegyjn4zSzl95PTpIsDu3QEHumo4QbRnVFVtuBPq+O
Vcs6ZZT+G196C3rzbRxAnuEJhnLBoADjQ8xj85HU+QekqZOaGbDik5OG8IE6oBOrX9MKaS9bMdnL
kv61MhArIEB2G4H8O/yh6HHlWGF8UiTI01ceogsbDOylPD505bDIyWerA5zYCpfLQjOGL1cWqkfw
Kdu9DJHk/KA08R05ekete6Eu/GgZ8d13YLa0UXiErryQ5UJnD7Mlc9BShKrIbP/OdjpoDDQ7k6dy
UyjEkmVCHDgGHor6viS7zO/CvdK/AnF3pq7Yl5jepPHrlVewTBfnr4CiA1Rh9rzLefrP6URYYpTi
sCo36kC4rxV/A9VxKlv9CdIA0kd/jdLxQYvKH0ObXzlp6RfOdUgAVFLINLb/mNP+vDaZNOmUUF7c
FHMF/zHh+ExBpkYgIt/J3fgaaOVHUWqrWm0+okh1lMo+ILyJV833SQbNNFWO/qoSubcx+8TGjmoQ
/qnDUyX/9gG83Ecsw3cbjfqhWKCmlDLWfqM8p2p1o0wYShGifVhS+YhBSQN/qD34cl/D6zRrN49N
VzWDm7qiDKlIxo6BtIlkH6UUSOcen0UV69jepmxNdCkUGSqIVz6ZS3dHU1l8WETpOf06p/62kuJg
TSbbDspNU2ZoteIftUySimZQUG2Kb2ZVf82M6lE1aNSR+ToHJnFKJUqtDJ0c6aNahNY9fEu5aVdO
EpdemCGzeRPUB6j9L9//7YXB59NE24klVyMjwJRTUdmdYmB/ZAINgTZduREXdoxkYywLsM3doPX8
5+W0piwhrI3o6gNrh0LcqytzLWztWg9u2ZqdPwksqZz9LV0x1fOzH8rFqovrvtjIWuYEXXRAfP+c
xPEjCP99RiDjPPdHOOs5HhP9mNU7UasHsqmvrfCXnkhz2T/JhqFhPTzfQSVxCmxPLjblIpv0I2td
j/VdpO/R7d9NYX43FRM6KxSXeL6vFJYvFbostuaWsRzJofWdfbaJVVsU0VEGxQ3GxJA0exUtZ2Vk
Xq8ot4UO09ROP3Ipe9T94crFL+zZLbQLGq1xFBZ/dce6iS7LaOGBTQ0TyF8H9we6LNV7YI3FQdLF
o1aZYK/lb1eetEt3HMUE1lxTEZyOz0aYAb2iIJ+m3AhMIIouv0Sp7y06N5jGG2i/6E0rxTMmgDc1
VOTPr35pQ0fnzLBsyyISD1Hun+ObhL6sMeAHbezBeKEIhs8EXinlz7semT0tQeMNWcez2TzawddA
7bZN2a8NfC6TQddrxPhN7+d+KhE2teK9MUnNqFLQ4r2Wvgw+rIGxmu9sfKIO8vola6zRbGrKirGr
ShUuPSJaobMhwxJOLol4A9UC+stka2OAOSX424lK5Us2gmMcfpT1/DL69rZsA4Is+u9KUz+KhCiD
pH0tZQO0mzV9PKLSZnK61ZLOwOFFOFaJydol7ZudRDExgat9jm4zsfZ99xwIfYeXvRw37Wyy2UN+
59AdNuiE8YLQgLla133pW/+HIRN6M5nk+mGG+vxT0C4MvqXah26G6osq9GWl/m1SM1LdLMmcYlIT
gUJprX1pKp3MmAaXZW9hFC1J9JHijCB1f1MM8IpxsOywxxDKJjWviJ2RExrWQS7b2rFIQjTaki6k
DKxgzjez1BZHla5n0LKeyGSgYKixb0G+bU2R3HJe+j6Wy1YWt+vaoh0S6W/BhDtLwl6Ka2FKyVjt
YWP2SiucTtTiypx+6bSD7l61LI2KJ5yMs1HYBkYUJjVGSVxcbx3yQZTs/aqqn+nSJC7imtNYEbmj
T99Ki0iR0TQfStkHdU4fVDuptTkBosikKy/rQsdcQeiBmsU2TdPmNPbnx5KmIyz92WA+AsbqBI12
6kYGus/2fGoohEKoequGIHcUA/aCymgEB4HKkmYKmj3/Y060o5EVL/1A93d6CvnxeWweYxLCQGll
btFxK+WE4JxmeJ1lPd33ffuqmByOxxe8fLC80s52Px9sF47sy25P00wqvJrNjPLnu0JgE1Si03Oq
u+0G7oMEbmJJXJ5hgiAAJpkm/mIuOVA991xJOUWHPaMJJciXNtVesNfMDsW6Kzf7wuSvKDq7UJu7
jcjmfOUpOrPCnAFnoqOylKr+RonYUCgGE0uoMPjlXQDpzJocNuvXCid/l901GV2+0OnqoF1nJP55
T9BykfTVR8XG2qcwVFfNBE9E3g8yioCQc0dr7prKuEEI+9wuhQFruNJU+qt0c/YCztbdijJbSEZb
sakBLEfQTsoQr/bI5A8hFTzJLgGM+flA+Gtr8+clz7t+2OPSEHAKG2C7P8ZIjZKcBbdormy0lb8m
t+U6iq7ijuaT1cyzY0YgZ2YHMr0gqa3aWTBRlDHmtsqApCV4/XAoLH8kVc14itvpJYvi7y0GEt0S
bgxyWxo88iSeDTSmufTQ69nr53dBuXjnVdz4CKDUBf7z50evzhjLLAVlt5xKe0sybxYjL3KOTRNm
TkqglRxJXk/g/Qx6RAHBKQwXGjaN4OAQJsVab26yHJNr83blhV38fNiDqUIoHFF+iZV+WxRKmN0o
E4JiU5USjl/tnkCg9RyZbjhWOx15flnvyd12lIbcjrba2U38WjT3o5k819QAr7yav06ty6f426s5
u03gH4iro1+zCSLa7PbiOhiPlIxJptwXk+lqpvZMpeAO2eIeHtU6jIptFZWb6vD5C7k4mnRFIAmj
NYWW6c+PK8jR2w+JnSP4eQsnddU1BNrBCgtOqUKYHcEOAnHA59dc3tsfm/Plvf92Te3Pa7agdcQA
2HBT2b1DnA5Wss4dDHXVkD3w313q7GHxZZ8o1IDUk1+eKQx6gY9hpX9QrzbAFu3vhXdlKDarmwKV
5GzO0/SuJLGP53ImU2Y1WoR/1OO+bpG3Vt+1SLnVi/mIT0zPltz0GymDBlQRfCuFq843qXplr0T0
/hiFsdbmVzbXjoiDJ6mfDg3kmyv3RV32/n99BmgBaSABExHW2Vqc1Wz0ULASsjgb21EtN+MsdlLS
rMtGPiyTyFAZTm/Kh1DaiF7sytD3JkgvSqZCRMY5xGObhv5dnPdfgs7ReKYmA9XVzFOfDtArDSle
A+zH206hreuurLoXZ5nfXv7ZsBXY6Ts1YwiZBr1Dys1wh2F49X2+zeXEC4hR/XwgXXxOmHF1YGXM
X+dt9JhMOyWNCaUsJtIX0COXln6q/WZfatoN8l03o+9WJPG12X75HP76nGgb0zCUqeycjypyKHL0
T7zRaOK8ZpqZF86uEnQ3s092C9jSdNluG18pcDvEZe0+f9cXntRliFgosg0LjcbZCXKcjWQkpYTj
OoactPU9n080wOxPSfDKin3xUoqC8JUiicUZ6s9JIVALxZxjzP5VYyJ3MzgvatuwSbxEEtdO5ReW
AtTHNK0WVYQqn3dodYovcusz+KcOZOiC1azb1KFxQBZKudMq1taK0GuAqnk+gT+A6RZWGDPTycOG
/pj29ZV6xbUXdDZNdXqpD/LILFwBD41Sk+UaSKU1PHz+cS4FkL/HEw0di304RwOFH/jzNvecLEFb
cDQCfFusLBVtZF7cjhKNjtbo2KmhIkH3qWw0gIyzwh+9ULGzmG5ZGVtsOE+S9uj3dbQepv6LUhLV
WjfU+ktFA5bU6IteHx+2YqYrpdoNpnrbVoQCzb4rJz5ShXkheaX0s7KJNm2n7XoRPoO9cvvROOp2
VWwT8GIA5hpnUVC102OeCE8mlH1daOpeMepbpDvPYTiywbBciOynslM3gqCwSPPvAS9SbGT2KUn8
qhYDfJceLT+xSOHW99RgqNnXTLY1LCeoEquwDE+ZLn/PVPWFUMFwoyqQy6RA25mj/FbGh5Gy/mYq
ajRCnbWTy+ZUdOoLUF1t103W44R60Cvl/GYYCNIeBHbxYDymcT4dsY0eyQEoD2GQrrouDffc8R/1
EKNQDh8zCO8radKiLe5+GbfU+NPcKGr8TZOMENz/fWqQtjNVP4XZ4uAEqOxMUb3BtvduGRiiFAPq
n44Gt84HOPoahole93I/+y4SwgkkqgliLOJ1XUPlD3XS39L6rRoV1cUQVjkQGsi3aXcGeT+3mVR8
ifyR0a5S/Wzon5ujAtS0dsfCN4jQ/lIN+htWiEcN8N620uLXcRzAv1LjbThikL7YfOD/B9lHriAQ
RHta9alOCCffdFDD2gAovDbWK2/s7J9tZ3xU3QO+Qq9LljrF2PYrsxtJOht1ry9M1LFFZLitP267
edz2uvnWKi8+Xm+aUOmG2FmWTMs+QROryPzpJyKNiBlJUXIxBt7yAbqa+uHj4z2C5H6zM/M5ZhOa
T/q+k4qfZeKfSG/4nvqAtbeAy+/qVoIzan4TUfQaDk8hPRGg5FwuiGw6aAK/aiL2wld2nUgYK1wW
WES1wk/+FJvGU1TwBWSylZS3j5Hkn4wo092yBONT0pToonpypw4J5pQYe+YedKhoLbSSHkDJZ2SD
C1lppPrlsGcQbkz0XRIarYQ50TPT2RjNA22YQA8fpkp/TPybdskftgJlcFtb2Y2DTNp40ep7OPAh
KnQ8ou1dUifvHBNADiiMlypD/yKTXhSl0Su2vhsoVQhO68a1kxSxJjGihJUGHR5tBWYvWpHwvVxE
xz18eKnSb82M1nPgYOarXb6GhkLrjVQRDTdomDh97Wk2ehp65sgOJLIopLgGGja8tHl3NxHDA2Tz
KY9k08Pd6Uwjw3+wm3ZlZKRbVZF/U7TW46CND7mmgFw0X+1T18OtqRlQBn7+uMBDMQjjdijz91xw
jMZs/GbL8MKs5D0nPN4k4oH+sxy4c948F6RYtMZ7l2aeRqkfMDLNz244/pJfaT6dyIC4Afa7i+Q7
eQ9rUrEr4ghXSjt8RQOJKrLKFMes7/vga4kqdxVU4xZP8Z7i43PUPAC0RnUOmyfEYM/awBAYs+RR
svuN2SLx4tR5YmNH8xRGilMn4W2hWCDDxbYkk+eoRflBYSl11UkmiMfv7rr6VJtZ4NCWBmovIELK
KGCziWGJksTKNGs9p2T89cBeeJfTsZKobBCjSFGPrrtsiXWj6ETR13dqrLdO/6Rtza7SnKxrDgGG
aJHcdFn6PSVTxR0tOF/JvJlrsPiIvJW1SGHRk+iCsQEkm6WsCnUXWgkecB5iMM13cqyCRSmk02Aw
hKqfY68cefoI9K5YADCT9f9MHmqQfC+YQH0ClOS5/MJ/v0hMnytJrckFGLU3+iRbJWIu1urX3s1N
5Y0G5K0Jk8XUS3sHKfNFa8fkONieqOSnwlqydDmlCdt8r23rIeN0z5ZPY4bBjrzCvAImp3ET0+YM
o3sCsYirQmZzS1Rxq6bp78qosdfJFG3HUp29VqgrknCX2QpQa5i8EtJCacCo+3XfzG7ZmexmLfum
TyK6t8ssAyekWpHHOjLs2QkbdBrDaNMK67nB0O1aCvHHai9cKoIwEYOVVIGpCwp+riqLwyygZZXD
eCJ00FG1CcillrwHQWC4cVN79POHzZApBb9cJ6ASogky6qz21GLJbWs4NBStonAytWUCvXTwbjY6
H1ZoCKUQDo9TlkhekkKdnZLAuu3AUq8GOCEbsIRE1CahuvjTqrVJ1dtJ42j0Ko2orFbER4VVZQ9C
z4F88zEr9bBpMprnGfzuraXSvAZo86OWUpYfwZNFwZEqdg/VSP8GPf5LkaBY1YyJcIOBHpvaEJVZ
3wXcvzDI37Ogey5NfiJlLlIzHj6t/Akm1xoXz4Q83haDiRd9PAIWNVfgjp5Ln2QHQo+JWJ8ie93o
y+PmdiMxMHFz1yjTMS7iGzVBDank97YxZaQTMl3VqljJxXQUZBp4phR6Fua3lWousXPjFll1hJSq
waPRfC8gNnqE6MKzSB6kRH8pqY5uY41Q+r4Eh8aK1CtMyErnQejtHJBau5TFqffV+6hjkAeslewa
ow8hoTUItZIZZgkCSqD6kpT6HTU/rKFZU9aKFh9NEl9XtgVuFe/PaiileDvYyjdCFaxD1DaM6Xek
yiH2BFvymiZFvWc3JAX0sLDF2DtDShZ0OfvabojmA1L9iUBLi8VRpsRpyWtae8hJ6/o+Dts10LHa
Ac6UO1YiQOIRFSaS52lqKWvU1s8QppumhWx7hhW+vGWF9QJpcgn6AcV7Zw4N2Z3VtGonLpyoJk8U
deNak1+zHOCTjn7UFWZySzAjM2da3stNnLiTJs8O8Udf6rZ+afVsGwX5Te9nL1LELNIUGZSN5ikg
EU9NxoqcLt9NB2MLu5inae6jde1LkWMLOLFd8THwsDiyMdU3PW2jTSbj34/IeM1hWm1Qc9z4Eqgt
I5OJozooeTjta0snsoHcUVJDf5pp6Fh8ELgfCuKAUCfUU/9EPqSNiotEdY2FWs/MtZySE8VWeNHK
EZ6clyhjNWmEvFV82Nn4mM5k1WRTFjkj67kOOYsDl+aEnFKcpBvXzVwqmwijHhCl8mZWlmXEJKzQ
n+ufGcc0Z9Bayx0/RNm2J1w/aHD8JNmSokNFpUr3GDzmkM+6i3bSxCImlJmEa4AQ5py+1uV72iSS
40cFXBt1hCHbo5Gholz06R1sS35zZX5Vh7Rll5Fw6g6agwHqz7Mhnq1CtWeXYd6bUaa5YObB1Pcl
RYbwwzDyft3Jh5a1zS2D6c6ICTVJRQplCAsw/efI0c2x2/tG/AEOe3B8+cOAjnJK8+zYysIhFY1Y
kXjYzV1Ef4d+cZyWympozQ5Jku328a/Wj+7S6Mab2kOcmLoTHZbOhPw6o0NdkU9MZrr9LHjm0I/0
+yIey1OUIXuZG+K1ULLcdYXfbi02vO2c2Exe+SFCBAStMwcuDUuiER+knzyW2P49M/5B6AdZ3QRy
OwEAfMRHe7tO9kPW71VjsFcgZZ/p8Mf4VNC0Ib4GhH5Xb2X9ruw/JHHvx4cscefZNQiPYCIH11nc
VeVT7n8hvXHSfmg8lj5hD1rxMtm32fAYmG9z0qxENq3iEs4O7AyVEFm6K8THEr5BJgh8EG34RjAs
9itTG918xtkKaZqgm6MFg2wCDB2JcBdAjkkhmzbNETeZq9GjyhvrwCp/GgcsQJxkChtSCXQFacxv
R/U5mcvbVG33pi/tiB7cpGa3w757GxCSLFokA7Tyx/sxGehQhetYj6kMq0dFC49KqmybuLiRFGmj
MdjoiNMwUXeKdNf1ocdxmEidekN5xY1ksU/VaZcrqzmW96ViH5pi2hdk8fTJB8sphGVprUMrhBzo
We3ArnD0dCJCyrxwJWP26gJDmB8cMi3esqFDyGE+Rj126bx1M/Y5edRufWvk8KKvu36Z9taqYmyT
Kbzxg+aptR9FV30QMoH7UbsNjOCxJddcKWxOfr4D8epgzeler0JYxiStydly7PEmf3AmumxJZhzt
aXqgBnvTAntYolicWVKfNa0/EFH6w27b19zuH9naHLEVln1zJL9zByIRJVHi2FH3AFbtQDN3DaX4
FBmFUwa7loeMFIl7aI1bwPLbwLQeEq06xqrxNW+znbDKfaD7r4CSv6Y8rEoWPEuW9kVeIOzPWXNM
NOre2C+Kadz7obRNWTN9VX7BiALcZHhCiyGYeHTPjnfpLD5sX97VAEMq0mH8Qtq2TcesaUDFLJiN
iISyqL5RHIYS8l6S8k2GuAeC9zTZsztFwXHqwsMchdCtDJYyH13S7Vhw3B5kx5SktQZtK56tzRLn
BMnQ6zO8EnDdKubC0USxnYpDlVGxB21oCYGeAqwmnipV9J5spyDYmDMXmqb+01D3xcK6MM0dPV0a
YPGWRPCNQuo59lhPhwNr69LzEkZmlR7ieDQ4i6mIydrSvAFSh69WB7BpRFSl+WNo6Xd9KU5z5lVo
NEh42A1DibpLQHicSUDV3XGannSbqv248WF7Zx18OYHkCHeaLwiwM9+CiqTscQRoIDZZp3qNlOxC
TH8tEqKk0FFk4MIVkptTYaO/5xoSL3IIYCeC21dBxbBopEVABrWAZdPsWhaEmmqsHkpsHF07ytdK
LU6KEu9N3Paqlu/iQj3UyQ5n8N4OlXUDJJm2x8YXYKE08TRzsq4Nezc00taauCK7sTYIWO0Q8sOt
HfBXajlw9mi6NUu2kksKMuGuq1SRvUZFY84sRliAU5UmJQHg8km3NevYKZV8azTaGiaVC7LcCxQi
3Pp9Z2+7DqIinhefHphFZvP8s4Pl1nGoQM3s1IOxRj3pgeuBoZOh0lVdBHXuACfIqtWtGVdreYkD
v7HC5RgLP2/QXVopmwx5h2OE876uOdjo5Z7KOE5JycVqt+r795DNQcJ1udHgxtAA0INvJc615Wsz
CJdOvDe3gWdEs0d34o7fsla1bjP6qktWtSsN5Brrrw0Pu8+HHskqW+xgK4QGH5I6jj97Ba8oi1wp
PIZk3nNiX0FvmyzFzcRWEDhVl8O6ZPvsa8Sht5KTKSmB1w9pl1KSaaSdFQlvUrMXv/c3nZ86fUtL
uZ/2WQr+nbvWEZkkhSD+yFtULcmBSQWyFqMlG9S50mC9kyoXmHTLA2oFkYtdOoyfjCJYLxHd877H
zSaZsld1no9FoM03cUJIz8ydjxI3B8UjCfjumepJPpWjSf2OnsfLrc6rs4p7JjZomIAz1XfyOoZ2
FsgnJhpqPq0L+QstheF1ubrjFwNOSFycbWx3YEIUDQc1tmghEpgg26BX1yJeiYXMyEdKKysuNiy3
s/ODhYbe5loli55UmasJ6F9dtGwNG47cyjYqi7UlpeuOQTFXLnaWVT2rjo4AjwRV/x0o7zIeWO6o
62FK9acHJf8Ougt+h9sHuOB9CRf4oddsXqrtyr9oAA9YUFOOqv0QucmPrAvX0WRs65wNUUHVRYN5
HGXrcCzdBG6ODPxP4a0hMFzl4YDmV3crXNIpwVWMgo1MaiZuJ0+g6wU36AZatFYr2bEAIJVkfxVk
uPlj/ZA2JFz0xIY1ieyGQJdHNIhJFd0kwXwfVepGBSXS6f3GSKInJZu3mqrsWiKVu3J8Bat9O6Ad
jFrS7gAEMQzWEsrlRmdrGyF4lDeVIq9luaSdhzu/Y8Gj9+O30QZ66GqYLBrDuatM7JF4f9DZbtI5
3ZqasqpwtovK6+bMUVA6pyQLVFxFsclwYgJll3mj9JKjK8yWNuF4hJhRC3JTtLR+cjNXBLlP03oU
GlCQdT8Ne9n/OVrdA6OTnYW1JuzN1cfSY6voZgOPZhe5vTC8gHmdJO3Ik3rz3pBe8aDslSzelqrY
NTATCcY8ZDS0go75Hnh6ymTZ9VhQpMjN12ZMJWMGFxVWKICTfV8Xj8PIqStJyOdmSZgn6yMVFIzj
8UQR+VAVMqAWTorSCGYxQrX8rQwJwO0GN0R5H/j+LoZJByp/7UeINAfdS9X7cMaUrW5BhZA+nx4r
OTyUs3rgjHMXN8rOsrJt335k6C/KPruVEuOeje4uohzd95FXJjwVXb4lKK8lE8Rnj5GI6pAmE+hR
+WS+x9VwkrltAWvhANUfo97aF+Eth2zZHtksTevwFioFyd9eHBwRu7011fA0t6PT4t3Jm2EDBM/T
Giho1rypUx0xaU9gS+kpZLBY2oM0gZ3nRN91zabXSBNoi3XblusYr5xWDKd44tweD91DU5f1mhTf
cv/vH3Uil3u4Xo+9UlRrvEbNPrJDuk7L//37JQzskUL+//XtX984+ye/fs1EGNY/v3BS5QFRzf9+
/evb//67K9/+9YMCJ3YBEnFHgaw/2EEyHH79379/nP0dZDMMab++XbcUHZS4nt1/f0afB6p0/379
f/6esx8h6nRn4Z3Znv39b5c7+1X/XOnXX/76N1FaybsJlda/f/Xr//75OergbRG06AhSVjszvKl0
44V88G5jpBKE0q6+bzQMt8D2x1Xptz8nqX9SByr0V7o5F3o5tECRuOK8wm+onimPUogLZkQ/Z9Mn
Tbxa8hJkoOrs3JNTJJipkBesLLwRllp8BRyrVoDTeNCuvIoLHcqFokXyoCUs2mpnnWRFSGZGMArT
RO/f1BEwGWvibPBas38Yq3afAPiZQN4E+rDN7fjK5S91zhZYiVCpLrE4Lt//TdWhy2EFZga5yWCY
O4tUxCAB/iMZ//9+M41QGTIG2n5NO5euhXEk503BXNg3HXxX0qNVJpJkFXEAnsaGBJFr8Jy/dWWL
LhKuDFKaRcMslo707++sMIe4FVxyIETCJhjH9y2mbnLbggp8IJExs7nu1eyOuI3V0A8PUWHdiGT0
6v5t1qYr9/mSpOv3l3OODiiy2ufAxo1GvngoAYKWFXakJD+1frnrVEGRa5FbU63r6ZlYKGDLZvv5
ULvQ9P/jJZyNtEYawcsOtIiHobrV/NswJpqOHc6CMVYx4ozt/vMLXnrT0OfFAohDS8dz9udnIEOX
UMuFmAzw0kOBvzIBmNLb/BIbw1rk80vU0amea/R8ocDc0Fisb6a4ZuK/ID5YKPiYisFO8nKWieC3
oZBzBMhz2CUbWY1IzGwpdlSV/V2u05u4A8dJYrpmzV9T8hOuzDF/G4012cKxgDBIxdsi22ejcCqb
PhprOuLpmHqdAfleItEsCJXEsUwlYK10kwKbmZYa2wbKbqIN8kpJLNqHS3Gon8rHeYZ13lDJyvT4
rst1XFY5KtosiVd+G17RaSyd8jO9xG+vV5HP5sRSynmABbdKNNZukZz7ln5Fu3VBqbDoQBgVtg1Z
4HxQBDOERhgjxcaY2kNuUgY4QZ50DRpOnw+/CxodbJfYAhXUzLr4JTb/7WPPTLsGSs4MYCU1LSh4
S4l+X9A2rZrgwPHmitjj4uWAAZpoh6FxnEuCZg43daKjmQSu5YzpkXA0MOjPHCAD1Iyfv7UL99BW
8U5DISGAAIvCnyO6jlIg1SGPcjGza519yhsExBN5aOj3n1/pwoCwVdSS6BHBXTGl/nmlMc1nueTB
2IwRYISMrpfaWk//3TXORBWBOkKvspHJxDjjUpohWMyuzL/Lyzwb17wNZDj/hB+qZ1MAhi92p72U
b1pbfrGK6Edf6ttQnuQrD/zFDwaFyOJSMgE5nN2unr7gKJtcJxfzS5/Fb6wqpwW+B0jkP3pL/17q
7K4JPegrgzTuTZlaEpFAvTtY1lOVBf//KYFb9+91lnH/22MkDZM2ioq3JOvGvSy0eykLr0kaL44y
A16aBsPGNtSz29ZNZm3a/iKUIiKn89Ut3sz/5JPB1Wcj3xFMPmeqydKaLBQqvI1qmKmlTq6fG2tl
eudAe2WdvbDcINrGLwR10uAtnc2hcm/nKRMEWrc5/Qin3p0xcOvhAUpnJszHqsluZvuaaePiwBPI
mTX2s8pfsmaFOF6T8ZDDICofq5le92LO0lLC7vor3qRLl8KSpZkqg4LD4/Jh/jYgplQFwpOYDLzZ
PtkShZJAQeEIvS8uzCvKrgt7FnvZwgFdFIB/xPlzO7SpYRdyvhnSl6xTDisrIOYkuEuCK6K2SxOE
zvZK6Mbihf1rf6bUhRkY/SJQzG7yUXovqA1kIrrir7p0GdxNwG9xufJZnY0NWkWZFdCX2mgCumIx
OhUhgKZWX7MvXBqDzEEKrkQ2X5hq//yMliw2Kc+5TtMsFhzKq1zL9B+LdDjhDAGnlR4COVr7lJDN
htTOxPxJ2aLXtc3/UHceTXYjWXv+KxPaYwSTcBHSF6GLa8uiDKtIbhC08N7j1+sBe9QsgnULamql
zXQ0m4O86U6ePPkatU2PVglhXTEve/wxUf5Y2Yo/+AvLaGzjMfkDDoro7yKkTDUua17CYm2prONK
afjFTkJZ0yz0vUTpEsQmcog68CqD9x4kx+oPMRgJKdIBJ4CiSpy4wY2qTDeTah/ivNiSX1+0eGYM
mn+RUeuQzPhYgZmYK76WKPZvH1i/s0OgIr7swCKxrYNat+pZ3srvoKqQ2PJwqx6E+nXQIApp6qwm
sBNqtXLsz+Py27jp8D/xA2YVLW9rkppij1ay87TA2lgTJUdkayRe3If8uwk6++1evrZWyZ/+bm1x
wKRYayUFFlwH0apsbei0mPcw/m+38nqfNGrbJMkQoBcrNQviprYGhnLQsetFPWqQg4MvrtB1QMbb
XFl6r8UuBDn+bm0RTzogUVGR05qufx956za18aBLT4G60qvXxw4GjzpTRxFW+XX/eR2POmlBVc2S
xp2U3ck21mxIYrw9dq/35mcri32UdJNcm4aaAbv8AANyI0ZMDgd9p4j/x+4s1nsB3b8b0dCnApcD
pfqSqB/0Ul1Zb6+uBAhuGtUlGW7n4q7EoW11xPg5oamxQP2uGei4SDyQKjhjlPZKwH917H62tlQf
gjwStnVPa76od4OPORJY5dHC3au1Vqbp9Y6RD8DqodS0XAxGKReabOAN2mof2gCNjefgad5LqbVG
XXx12c2Zx39aWiwIlCQtueOZ+zCa6jbsLyysqsCrrvTn1aFDbJN8mkMZAZZfF3edaaGX4ShzaPK7
+XxBC2WnlU/YSv5RQwKKhcL//MaC9sVoZgaGMIfE77dFjjmBz+s0hoUiXbmC/D5FaDsr1Ahm2ic4
jXlgX+Q0dcSFDnWH7OBJ5n4WzK4R/m6gSnrbysz+cYJIY+htyYS7HwLIvzbWqUWgtCqBdW4MwNBT
lxSHQAlupDg4pNqVWl9miPu+HSt+Xxo0SqnPkGVdRcpiEZHiyU4gRMG/zeNpJ5vPKNvepHW/sodf
KfnQDDZAwJnJgVWxSA5tBQismTJlGO/oDd53IMwQoA4/ylcAXjz7NJBixDyymUm9Um56tYeUCRCK
kGXWpvrrsJaoaOl+yTZrpFn+Ge48bL20H3Z/MJAGjUDOtGCyLGJhL3LJ90GgHHwPeBnvfhNPYRJK
xG838+pI6kiR2BqFIxSyFyMZx6pne13CYY+jH/CEjSRBcZ/u8+o60w5yF2wn6mbmd/k5L/95FxVK
p4QqarawcxdNRzg6xkE0piTDSIvn0hUzjQhwthKCf1TYf81noFCACxAIgcMpXF775ElIdRhb6aHE
5AukmHCSruDleshvJRkgBuSnazFNGPngm40sERUxHDwDQD2g49VIBfAMjxwjqC+hBkc/tm41u3lO
asalFmsUpt+jHj+WzNMGY4xK47KG7WddEja2SA9tpN6LO6xGt7xauKoXrtx55tFdjgr8EhU4g5g5
S4vwyvN2oiWmliLfDIfB0ulwKOkrJ/rvFwRFV0DYUBxHaoF08tfN0lgRXJZmSg+qPbJLn8dSB7zy
MZWB7Y7lTgXLkons89trev7oome/NLroGeUWMJUgjbiDI5iP9oGm98BkQa5wDbHLcFvl9Ye3m3wl
sMMpZK+yntHvXyqmAGyU1c7AHK4sKge7kIOnT4cAd/UkBHsw1Wvxb05Xl11UBeeIgT4LVZNFOjva
ddBXcpoesEPb1Iq5B2SDtaWPpGG5g7TqmJgnjOOxHU1Emdfufa/19mXrixDYGkU8UXdEUVzrHczL
4GoOs+nmxodTEqfGX3Hiv/9iUVD/1/94aXCz+Nf/+r+wxNk+/K/Hf33Pq39dP+wfl744L7/9/5N5
DjS7Fytx+6n59K9vAAybcXb/+Z//7SavmuBfyFN9+/TSQufH/+svDx1Fk/+NjAOamwhAzguUgPOX
hY6iin+TWc0CMFyRZ93bvy10hPbv+RlNtW00gPAYmEPmfyx0NPPfRA1D44MIBPEffsyb/y13/1qf
f03cz39/aT3xawjCWlGYlJF4PPs1Ksw+1kXvDz6v7gi/NQPF/97r6pUA92sk/fn1RXZqGlhh1V4p
3eW81OPje2UN3SFtiG/ImO9fjPZ/evSyB4zDi334s4257ZeJnII8u4oz5D0v/+9MYzQdVR7SGRO/
EsvODdHc8IsGtKaA3Kh23l2dI+9neKFyhOG5ZjZy7uvzn7/8elcneujx8y01hA9ijdehh8nsn42N
9uvHbX0SRQNZ8F5ICmXWXso/pW2LUR337+PbTfwaiH4O/yIA9bQgTXgx3nd10B4QEoQ1pIrjGOr2
Pg26OzyhVzpzrqVFoLUKO+Yub3koteJorxbHWEm2gaV8ttXB9aX4n1Hhf/ZoUbGrvS6axjC078wO
deiCRMiPRIXkyJigySf/2bL9ISX6Yt6bfBimjEfUO98spmt6pj8MetjcGnqtPr09NfMO+HlC/d2R
5YmfoMEyNJQf76K2veFNB9eaBIZp8JDgJ715u40zy/cHbf5FN7jsZFmmG+ad7BsfJQC8Tl7pz29/
+4et1msdWGxt9LiK1qzb7q5GgUotw10P5NLyTmrzZE3vEiGcuIxgoUg7sw4dw7wXybiy2H5kpK+1
vdj1OL6SUBp1BzqqhE7YoCF838NO8cGTaZ8HzEgGCbKfeuqs98C/wcmTYeAs6clXKZiz//yj7PT5
76QKT7f4RQ99dJTy75q39pyinBv/RfiQrcpLh6Dr7jSMzzTtcxl+FKi2eNpwWQG17UcElOKNVFnb
0NcukBx2hOhOvRZu356jRWb/c5EtQkxip5FUqWN6JwPtb+AOoLq1wZj4oIBqtiaH3vfWe6+48/y9
kg/YRxS7qKrATnMjxDnG432bv4qBNdYYK5P347HgtclbBCUKmXGIvnp4F3T910DPrvtBfm+VrBct
KjBukB34oRR+RnvfIwVeaC0gv37oXGgcTxAT4DqKdifXUMOi6UthGLfqKF23dvh+QArPjKWPSmvs
R2W46DFIroLx0lIkLE9xGx2C+iR77cNgR99iDOgn0GebUMfTGQHadIONgRN63rGyootgmm6MZngg
LQDJDqC2NS+lwHcC4PjIzk83ddcefHzvG7QwCeCXYYahcps/237LHbE82h0E5zC5Cw27BYBu7VGp
2WZq2VMThGeDOjCYOwCHyXChd4QWfMtha3pHTcnuE9B9A4aKm6yBo4Go4NvrYVEw/7keFlFa6TG/
1fHwdaPJuBvwvHQg/OEGHvCo0EDw27aJml4TXuG0jl2HeZq3VvI9txeWgRv1BVPHP8wdq2Jftek2
K9PD2906k2T80Bh6EeaiXg2FnaqFK/r0fWvozxLUBbUoVu4uZyL1D42gF58XeRpbRqGVblkiEJzo
xWk0ESXNIRivAj7OdWE+Vl+00Uk1msGmXrqoc9V4G5iSdlfVibiNSgPx1z8bp0XE1jJt5Jl6rN2x
SW4qqbgcZem2NII/nIZFUDarWrHr0ixdqUT5Bl2me08B5AsO/PRnv38RTiV9sKRI82u3Q2LLkfQY
LDbg50PcyOruz5pYBMwBzZRZ96ZyG2l0J2l2mKiaK2C6ycocnNkGy6pYaxuQ1vypcjH+bkGoytG+
h029MgXnvr7Y34M1RLWF4rorpvDBgAxjGP63t0dmXomvRO0fIeXFCsWgaAzloK1cO/K+e2pXAY6f
XA/RnC7Qv/aWvHIrOdOFpdKbCTy/6XpCVOIpwmHfeRskyJ7f7sS5jy8uVJEmZbmwm9KNB/tLA15k
M+bTSphQ5kF+ZYTkeeRejFCiVmMk8rBxG3nfdLDCzH3UdCcPQlbQwCvzPvtxvi0nIwYpFn/+sx79
tqdHnostGlVtD7UjFQP1ucD7Zx9f7GiYB1S/KovjolSGUxsFptOjX7GyFewz4zVP0ovxSruUC0lY
N67dAsfX8dfukvihjKPLTDaeZUnd5Kk13qCfpq+o85yb/sXurg1jnOSYwSIrvYHl+tAL8c9eY/4+
WpfSY3aOI1gvmsqtbfG1RX4BMuHXqkV8TKwhWs6lc8uaJzoMlh8WUkEmVEXvYwtDskwe02MOq34X
s/6cJCvVG8u0K29Tjl6O+L9yL88c46aDYeePvreTe6V8nt8eMHuOlB0UVzIvxJH3ygRBwegUY2X1
nDk3l+BFUGPmMCBN5PY5vCWpvPS06TYssuuWzfH2Av21kvl/Bh3Q9q9LyENpsrKblNVP2nf0dagp
sKCPrWY+yaLboSk4fMJ4cw1J+/r6ATT0a3NT06d2JpWNOyAor1RyTMKGoePbfTn38UX4ANiDs1Mr
1W5iRum2jmtEYKwpXPn6vGV/D068uP/60xVNKqekHRtXt4Jwm+t5xJiZYDviIdz/WQcW0aKN9Jry
eYxgggrP3vZGA/69mqxM9bkOzMP2Ilqgl1NgvmPVrtkg7Kdo2fvU02BNmWsq168vV22JSLMGFNPD
sOLgwUfiwqqE/RlndfloWUF8XYu6uH97mM51RP21I7mZ4KlqVJVbTtpjMkAKrxp3MrO7P/v8IgXI
JcohVdo0LhrI0KCCQ2ajOyPX3deV758bp0Ui33uD1nqQ2d0oH9qTUo7GJtIyHBIQzToKkWkfIMoV
W7OELdiYfrZr1LiA64gcL6Tt0pGaqXUAhlZc4+zksukUJBUsO3dKrI2v0tDy9r2d5tyQRiiKnpc6
Qqs5C6RyBHmkq7uskO0DivqPJbIM0A/7ciulloosNtzVDAEZ7pAYiEIygNJo6tXeT9P5udPjPA4E
1sWoQV8VNRyEorOTbRN78bWGHewOfHKwtzEWvdHK+A6CV3RQNdiPXtyPF1CG23eVJkWnSFgZrHG4
ngXSGlu1gC1AFXKVEXNmgJfPfXUvJSOKQiWyAdpVlqKCZCF83EPunO81b8/i69kcrPFfF6ERIPjX
oRDiVmYdnezUEpeZro3fCm5Sm8KvYsdHFWll657r0GLF2yLxmyoZCxdMwc1UDO8px9zg7HlpMldv
9+fMploC7DBzrRs14WQUhWdfNC1cVNv3zcsKbZk/bGJx1nTY+9S+bBRuatn1oaFgsOFQ87d9i4r4
n/Vicb6oEHljw5ILN1TqG2TOOGSs5HGw9Hdvf//cRCyOmKZRaqvuBRPBWe8ENvIUJgKFThV6wcEY
zOn4djvnZmNu/0WsHqY4LfCMROKmKG9tT9zUQ3Q94in/Z5+fm335+TAmLyz70tUr3fsYDFLsRmZY
7vwkzP5wyS6CXKupsSmPjeGqIU+wvA1/MqeOOGMiwyRNol95ej8zIUtWVCu15liNquGStiGhgWmz
B/pJjO8i+0+bWKypyTTKsCtoIjUlZFGre5wkrqXEu87UNR+/M9P9mzPD2LfIftBElDgoR0HTRvXj
7ameT/dX0pYlTMYkxx11ERsu0ly4J0XffM123/70uV+9WEXqMGBUUsuG65mR5fRA0ce28OGu4oT0
dgtnguyS8VLZMKpHODGulFQI9uWS2yvyYwpjVrLj46gEK4ibeSpfG6RFMNeojZZ6khqu6UMP962d
Z03fvEC5sDOd2jcqiaPt/dnGWCLAKziQalsXzHVcNNeTbY6Ob1fhMecBf9vWGEG9PXbnZmeRxsBT
4mTCUoYsFaeGKRs+e3KlXOErtYbiPdfCYotjvxwDClN0ty9CR5fQq4GqLan2t7c7cGblLmEjfshP
LapRd2tUNTd+jPnNoCvlyjSc+fFLId0pikTvj63uTq11lSA+n5fNg5XLh7d//JlCsWYsToo4sOVS
Cw3KVFEOslvf+yLZT7AEp9xBz+dQNtcSlezCX7v9LCh6f1/l5kf2l0HdgCgYRPAO3CG6yox3Pihy
2YqdZNir2SNlJiSYrrMKhSvvZki/qdrnBBkaUEWacSKF2cz/Vl6EU7yfvJXgfOa6rS1RiCIY8jHG
3cG1UEAyMBq1+++T/SiwGGuq/IjHBG8jor01y+gUdzdZVjk5Olu9wFN+4gmq3Efl/HYCRHwloihn
DoylXH4fRflk4L/gWlhN9MGjhFrVbJsZpKfMyJHb8p1SfMjKalN6H6g+HBAvh9TQOEV6IRB6e3t5
zCnPKwHHWAScTDRhwW01d43ubmrR7Mehz8x5XjOwIIz8rdq+14t0/3ZjmnqmtfnPXxz3KI0ZvRxa
qYvMqberap7KdChqeG1V4n0xacNGLfXxNITF58DrHnvbQiA0wKimqfxqm5eozih6/l1N6vvUl9C7
SCpkFGXFcwCK+7synR6HFJUKvUCpMo64cg8x7nRlF3zFdQK3WUmNHdmuckBKosSPwONv6BUqwcFU
rIzouWixCHcDOAYsc6rMleTgu4oIBSJ73ZpM+rlFs4h0U5qDeVaU1FXHADFWXSOFLfPtoNmVo/r9
SlZ2phV9kR8PwGhlbuiJq+nljd2234zyaPRPBuSntxfCmTHSf8tkYN2WUpe6fjqceiFdRV6xVpb/
wTx8ZUnri4AX4tpcBhO/vlVFcwqGSXkwygknLQnQX5GEPpekuiicTrLQNEEw2U2LRLuKdJguAuvl
Q1C0xSbipL9DN7q+HOsKA6Mw4KYaphP6Z03pdHUryDSQidwGaMOuJNvnhmWejxfbw0fbr2lBQ7qe
gqIesm7cIVZOmXOfnk+fF58OpylDaNmPXb9XjiJrHvG2f//2ZJ7JWfS5yRefRnuhTxH8i92ksFCW
Q2XXCsAfNvdmKa666Dod4g9/1tIiWMn9ALC2pd41tdXXIM/w9Zz1ZSzjGhG+WZ7vfSDVK+fmuQFb
hCotSbJAaH3o5nViImxfKtuwlNYK5tqZU3+JZtQySS8mZQjJ5fedjn7RgD6ufpe1J6PZp7qM/tJw
4YffIA+jK12cYmXaBgna0wEarcaTJYK9zqMQVs8brw+cXHmQ5NCZgsfYSxE5eDabPbk8PEUVUfRy
F3kR4gSU5pv9X00o/hpD4txALUJST3U/UkSSuMMkf45zzallaW0vn/m2WASiiCECBZzHrpGql309
7M2hWQlB5/KiJdo8tGPUYOMsJoK6qXwrlNqRPbeMwg1OZpFhHDzjtmhXIuq5jixikub3URBPaUJe
LxBsjsJDMYiVp5AzS0ksokaShnEw6kbqIjSCrlVcnso1iNa5n72IGnmaZEpvDFzKbQRFbUb/WFCa
W5mCc1+f//xF4KBYl2Ej3saulpfXmRK6vux/eTtSnPv0IlJkeOOieitSNw5wVNPUzsaMO1tD85+J
eEsbt0DPLWPoVCKelb6jElNhxeA/tdpwjXToVWzEX4qo3v1ZTxbpBL6x2FnjGekiAPsYdra0wUKt
WElCzw3TYu/iTW9p/TRk7lD12D0Gn5BFyP9sdn944b2cXSGD7lPK2FUiu95hHoymqg0B/e1hObPo
l3jaiaqUj6lN6opSPKdR9lnoyS5QszWdEQ4QVuEracTSYsTzkehqjSx0ZVU6lGZ/RTDQjadePekl
hgsJapnpqR5O/KftMDW7oHk2GEQVYsfoI3Ep5K2dSncjvt2KcaW12qECbtTXX7X4kY8kUzlrk1yp
fMhoOoJ6e5y1akU6nrr+eZS4eWg6JgWFE5tbg1RWwxGvaSpk7lzivNHHe00/5e2pk/dzaK9NLnHU
ufmTqQWK1ssnzpZSC7hOfOwMnH5NcVWmAuefa/6OGgukYattVyA5qGDoLMQtl/QrDg7Laz+Hyr1p
BFvOC4mJs3LDQTh8x9mRt3g8BOLATyjN5gFeEDjUU5WOl3r1KUpPoAPNFM3hEcv1Mt9XKgbwzV4Z
4q3kgdGLrvk7WBTv+Am6gmU4f5dxlBEGD+1nudLQBCy2RV07JUpu3k3kfTP0cmcivG48dWiOeYlA
5VDmSd7bZFV5wQs9+gbzC/18FsKs3aRdgqJ9e0mB49lDoL+Nr2PlXklGRAL5N13bKLP/hmo88xt8
m3toUDttZW1U5X3F84SR6R9ypT/mAiXJMuNqEewmH8Ho5lrFNYwaRsZNcBbt9mVlN0zwh6r2OA+h
MsjIlZ9aed96+WbS8cyW96H2ce6k3I88hqMFr9wPY+eUaT7frazYuKZ8AY9B3tLht/fGmV2tLQ6E
oOf52jZxlK4jzKQVT//oUxl++9vzN17bFYsTIU4D3x4yLiCdsJ8on48Me6Jt8zGja5khrzRzJsJq
i6PBwoi9AjwdUT43EARGtIdseELOu6zlQ9cWe9lTViLJudFaHBVljBxa1tbkGG0gTlYOTE4M5hp9
71ycWqSRRTvYhj/frwEJPgQ+dee2PMZNuqIccQa6q2mL46HkWV7XgZm6GfshGALk1PsLNlyAAid7
Ys6Z6viul/e+oWFUI7tK8/T2SphTl9dWwuLswJYe3BN5pVu2mGIgYFg8FiLtCU9e+agBS7+x2nEN
73aun0sYd2UnklINRuhaeihf9raOYgrK8btxamddIIxB/agEqeG19rQxKsU+TVU07dIEp1tzVIpd
mNvWyoo50/Ml3ts0uBxUCR54cpQX10JVkxvJn+SHMRbmVgjE1tsoWcPYntlwS+C3FUvCmMYoczUL
QdK6eqqt8lDJuiPnwcpmO9efRbxIGm1KK8A6ruLHuOgSnjZyJHSn7mvZVXvuuKqi5iuluDl1f2XZ
LJmJ5qCMaGvH3M7l5jNWzze9PeyUtLutkGnbxE240WMk5b1+//YyPbO9l5oqlqmrqZ6MiRv3+Ycs
Kz6lsvqPpEf+rnP+MN57keEgiF5L2DkkbqE0l3bLxdfoPlpGs7LMzsTApbISgsYx1kRq5DaKuPbx
7eEAPTWJf6uXFAMn9aOdjWtc5nO3oR+13Bd9ybH7aORcSXidOebTRVqeAgC+/KMYsRT+IhvUb8vV
u9e5FbeIHYoHfT6xRehGUmA+YKNrfDGiTP4uZag87bIoKwQJDGq5aaAKJ6gVHJ59whmIguLAb1Gv
rL6iXNrl077Dinfr4WrQOHUjwpUL248075V1ukQiV/XY9UphB26LTUisc+D7/jHDr2vI7sh9xmLa
zVlY9UkI3EdIzXT95CN5Gc2F/BjDgGA+/OvJLbhRRtzukyg+8Cfc1BvM8mIz3fn5c1CJ3Zxf5H5I
DpVu0vi+rVGG4YW96b7K7fuuXTkpzhxES+izkZpyoUf0h5e9hvIW8oT12i3iL+3H10ZrnugXy6ey
86r3jTpyA+x7rtWmxBcox8O3atHp1nAyEEZvHVUDRxvk/ffI+FS7WEnlndIn/sHM9PtKhhu8CWxL
OyiW3DtWM2D9FEoAMuTcPiFgluSbcpDTp1gN7F0jdf5jjucK1lZYimW1km6nIFI3ZjQOe/THrAuh
dPkNyrPoyOtxiaSClW5sRfmSj3p8qaHssykLvTnaef056MnZLNTSLiKc4Q5VVWmXI2mBMwhpumiU
SbvpEPrdq1P9vsZZch+Az7wAbie9E/WQHKcYD6hED/RNM8FeMpOCqv0UVOQUeXuQZDva9qHNO0dT
7Cxd0jZRV8l7EMP+XlaLzsGFAK8/LZAuDXNst3E3W3KpGR6DSM9+Hjs5uc9xB7mG6R0V8CA6/05G
LOrekL1n38dVIUsN7SlKJe5ASlM7/WRMe/xBcC4NEomcYEDm3mtYpFN/12cSGsizRLQnNITj83CX
a9qdHvjcGlocd/QAsx8ZJfRjbfvZBTBFs3RiHwv4LNcuoBT4h7gsP1Hf/hoXfXhSwwRsZKQqj2U+
JLdy32hXNs/6F3Ga+CdMOTD5yLS+u83kpDn0zdAeeT97GAyr3gaj590EUjXuRSsZF6hmZ5eRNFPV
cUF74g6GZqVtFcYnXGSUw1SY3T5M7fAgmlbsRsvPeKNGlSgeW+U2anjg70MBiMmA3u01zTbz/WmH
KvazZJWfIeWHGzOGm1WH+QbbDifxs2vZbAOnlKotDFR8pbqj2pkPEFuQUIo+9gMmOmNMUPL9oXGG
pHwwteiiLaPjFJhYA+Exz8SFz37X7eyCkz8pL+UAfaTYznell22NpPtam3jxmZUz2NybQu+opObO
Cr0NsTVCK81uvPsOSJTf2Tce0o3KgCJ8HExfQX+JAy427uTtfQ1ZTbJ5Ux82QkNJI9lj0sdjXuqQ
2Xk0XfUwTbIRN+WbzMyPNWKcVV1vtGzCHG3aBPzNAhdozBGQkH8ePMPJhg943m0b5KpSfNLMKgZH
9aGdzIPEVRoHr3ybqgKzQN7G8npLHnXfq+WNYBUbpYHfXg8+M/UusVO5V6mCGzgebcMuHE9+V6Cb
OPJ+tuFueuUFBu7j+uSIQT3Sa0tBrj3VggvhY06SfxJR8kFlq5eFsZsY5wlEl549yrWyDaSGrE5y
DN3+hHC2UyUhtn75TvfQ6xyvkZ/e1OF4nP8qCxI9k8mphnbLmNSkMH58S2TaJHa55bQ+FCSkY2QA
6MVkR4lPZfQhVYpTWvEiqmOBgTFkV7nosG3rBE8GDTFZ/t9TeZFx9bBb6jwU2IZA2mK22SjMBqJU
4YCSf7ap+w69r+mO/6IHD0392a5UZ4CUST+a9Lmygks5/TZIQwOhLXB0bV+o32I/wtvFOGW1feiM
+iqzUAprRn3++XoFRntCq3sTxLfMPnpIu3K8VgKAd/y/VWRu6gmHAj/1jq1kb0wW1GB4tw2C8Rts
EGHJnWT4h7kBUnSeMUO9tiQcoDQh7VjXTEJ8gUvLRkwJShupI0/NhhQO5pj5sWurqyob5SNl8G2h
iEsvip0IIXNCsnUdCFYLL1u852InkFT7EHvq3khuTUtr9wGLLfe042j127ANrwekp5RKOaK5gOoz
QdQX+yistkmefG/i+ILfWSjxdeUVu6Fi9w/7zMfhzUi8gzcvQzqd15e22m+1srljjuLcu+BWi08Y
T4WqPf+RKdU3/MOL9KPcFcW9F6KykFdXilzM6y2hcB+KBN5c3c4TZglkb8yo/9r43ncqsttegRuq
fS2HBg6EiUZ4ddkjKVCy2PyW/RNiaJN6u6J7mmbHIwsDgKQpjkzdnKX4NjcPefzQINWvYEKrqKET
xrdBeJrXTD/0NcUARJkRcPlmiPqgTjEnfupo/ugMqjSvgL4S+H7f9ZNrZgVBvL8oBqL3eFKNcK8x
Yr4ZvUNneCMnMVYyD2jvb5Ck2QToyM07m7VVT7Pefrzpsi9+2eLKlWx8qki8eG2aHBXkOthm2B9Y
abuZ9xrWAUOqXw5y/y7jKGk0QMqB/Gle8OX0rtOHB8+mLEWETeSvfF5Mz7H6DsoXknDwCzv5huEv
WS/zdpt/ytxIXJIc4VqSpBzl0jHmMo1vNNA0RHjTZ80y3zfsE6a4mYzPwvS2bdqdIliBRvzVkDF2
5Q4QTR/ncc86CItFdN8mj4Ex3QERRoFfPeWW+W6eIqsxP0ja9ElVwitfx3KkH6dwWwf2nUYoiGx5
F1pmwWUCx8MA/6HWiB4kvCNiHqXQNBl3IsjeZ7207eXo1lSz20qJ9iBvnnjqofRvDbN3AI+To1Zu
FdFcoAB2ajJhAYCrpftyYIlmcXY0Y0wCKn3Chc2Qr5Wuc6TRk+k0+aGlYCsYB91TNk22A+BcbMoY
MbE2JdAqSpk86j4VoYD1p072UUp9YxuGrbpHxfjQK93llBhbq7Mu8Th4wJXuucvr+0mTQOpW+2KS
uWayfWM/cPt+YK+H3HHEOwpSHxLkcevAx/AarsfYDbxXVu1VYVhfxnS8qXxvn2bKB3iSjxjHRUAd
UqcTBW7VMnqqgxY4oDTMmzIjShuGFMLQLO71on7i3Mweqbge27DZD719FSWaecp6Tp9xMKJ9rMn9
ZeLZ04G8yf+CEI44DLD6tdktqnTKHtPL0jbBlhmtCha2wlejHNV9Z/iRE2qkL43KI2LLKMHMrIoe
EJqXbysbtxug6M1OafD4wIvLdOBN6BdFb2b+Jk+KYQ8XSFz0Zn4C8s2ybfHe1kpl06jvdZwmbTU4
VVUfbNPB6PGrN6cHhbob5kNBdpHZk/ahlkPtWgGDk26wwggvgGdgrGSgY/bgV6l/kHsLKwWEz9Mn
pcu0Kwx5qkMedgJMSDKaONQkGkgtETybSRC+72FMXOg5r8lx2gyeU2TUeIHOpjdBYMfesVMyYx7v
Ib5sYPayr/G7P+Fdot8mXtFoO0lImIe2uFn5WPluUoir7xpAbuq+qXPjgXU9HG0lxds1L0NF3kw5
xOQpUKn4lViwPGCzZCBz309fa30aKLQmBV7JjT7I4568GVofDhWK2BiWxFVF5Xy/04zCbzd5ODRf
IuRi5w/p7RPOHqkrx1X/vagk5NvZrQNWkhji3Flc3HbC9+1+F5aYTbSi7KUNV7PhaOkZdeWol1M2
cFidxjwfQV3EVb4vLdaiMGsA33nWXHu6ifsILiaAf1DmZ3QkJNqR0+rGuEkQ7JexAIpCrkwN7l92
1rd3Mo9QW21IW0DqU/4OREn2zq9AKsZm/s0aMkq0aU8I1j41DVaUUp7pX4Ygi091Uief/EBrrqIa
4xhT4hgYDQDrIrfE1vMKBaOYzlAzDvi0/aqXiE/Vqq/ee02Om5026Qbl4Pke0UIHSlXJ2I3FqG5T
gV1Y0vby0Q9M8PNdIm0HQ063CCnYdEnGpTqgMxbuFdVWRHVj3Ch1rjrY3DUfm75pn/t26q9S4H97
SSu127AK8WyHsCU9aKoqviJ76V+LuJwu00qtkw3+Aj5Os2gIOxmVIUdKOC4kO2k2Smgon7g3qR/b
RPecWh+Uq9SX261XWRgbY3N+Y5gVphaWAABbyPLVMGiEb/zJ+s+dkXl7WYuMU1Ah2drGuXoxVpp1
KVX+QNzRxoc0aMt76Dlwq1VKpxu6oDlQtIvt2EjajeeN410nLNtJ6j4M8Rhu5feKKTVYPEjdyUqa
+skYPAxpgjy8xYzuoxJGX2TcvzKFSyGdra+SXOBkNXYkOsr/5ujMluNUtiD6RUQUM7w20KPUbY2W
9EJI9jFQzMVYfP1dfV+O48iS3EBRtXdm7sxp4TuZzNnssYxqp7pnuTZstyGBEu5dr+0NHCF2NUKr
DuGNUdJnSYSQQ3XiLpgWBNursBYqpoYZltzYSHgzf2XKC2NCoHc9b5EOy8fQaffTRn1dec0Tsb7U
kNYh7WmlBku9yMl5zL00YdLkNQytnUtgD9GXHiO+lB1reBwo7oVdJrIPnwm7eySzF3FStjxRwHw1
TkumMt+2y4V/wM7+kPvqKXBI8HNn6j0CVLN+I4lmOEhDHGSu96kmv2kJ8zvsA80TjDKyMdWH5hf/
ZZ3z5QujhSRZ9C/LyIBO5t/YihFCKJ7noNg7/l0bVIdM0s/peF9Ez3W1kbZb2nHVucFejAFXbe/D
IHwP+4pqfUiWmmTrmUjzuWFfH0ePW2iimHLkI5GSN2PLHwO/uYxd+Tos7b60Qo72uTVjITD3C5zR
v+rGzg6y8YhPzURwYuOHu3JSGxN+UWJ/605UC2NqmOemEd2rDV1S7+ttulUECZ902C1/ZrxzrpNN
tGZt5dd7ILbX5s+MIpVRbnG+5MtlBlzdNa7x6K0bvpJjcUFh+hnYxZ8Gv1pCu0xy25r6bz+5N70W
xJ27e68A3rfSlejgsSRns31a6o7BZn86dncV4uhhklUmK2fhqKd3zS9U8/RnCWc/cVtf7WQNtJC1
NXlOU/2vnPtsVzXEuXcppX8j7X9z77GIlkdX6ONdiDXNTeLUxX+W4GcKpS7kdJwmm0SMrPcP9+ce
VJgD+35KqUQ83utANm4kNz9upT2jKvY/FsX1eRwpu5m8LccLDpgt7EG9n2XVkPrWOmNCofRvQAti
tRvpbYzih57/HZbB/n7Vwuqe6kZ/bl57HmvWb94I9cxglzw7fuf984UljyKv5WvHdo5XcHPKJmM5
EeN6V2yOr1kvHlw3PBujOhrl8j1W8yGYp7OH0YHOt5n4MLo8avpiP6ZkZ04OqaRm9rciPTRqG/tI
LiAbgoFp3GB8Bxa6hFGj40OvgBXCXH5NqgouXum7MTF5pFR4wU4tVRDR2ERNdy9gV3kxeF7QoisW
dU6b7fzNfFDCkLtsrD/nejyVQX8J8u0qCastZvdnrZmUwiDWVu5Adm915Zr24SRlYtIWu96WzGP2
B5uTaYe6xNghvfmq8vYiUF8m3pY7+61r7kHuhICb9h3OcRCTl6HrJGMZuOSmra8dXEPATuDTKxPq
fR6xIunn6lKG23cGPjLkCnFSm92Cka7K7dp552f+U9BPD37YPFRKX20zvQXtQK3I6nOs9VZb5jkz
m/t0xfcaFsd6W+Eu5vBTMsfO+Q1bOrm0nvV0KdFOkEhWPRHxkqyeGc8qeJgH58nK3DO5Ge1uNIJT
ZYQf/rbdukU8ONn6T5re6+JbQAHldHbunhQMijzU3fLWZv2DPbvYH1YdJhpAQ/hpnwprfXJGUi3L
/l/QAn2KbPwFXvOF9pDRBv82VNOnSwTo/U4UOnytfZc8LPdUUmXuVm3OPLbsdc3ELZtJ3yVmdi5U
hyYzUAf0ly7L1k78VRP4basXT/m3kSKeFErzMZiHH3cpCTYPnS0if3441kBVR/hmEaHmpVDoe5xB
8vM4UhivKRbXGFnXDF00g9PgwUSpQt5yGXmr+2PzHteeZbCWAFsHng65g2n2MLThdComt3mwWodk
yLFXz0aIz6/R6gHhlCa8KvS67pc1yealCFyiSB35V5fz+7QW1aPbNCUHgGVdmrsCjatkrRurbT2I
KWS8bTJN3hHdXCt7tT+NsdUfi1mgpwx1dQaoC9/7xSQmz9KE33nd9OUTRaKjjTwhsdOTl/8simB1
u2b9dE61+DsgrnK/1qkLDObM537guPT6tSXo3ZynXzzV/rtBJQCVInwNcy/Nfj/qpry5ijqmHKg9
ZW0JiLMM0xSz2bCNGO6BgmOR9KN3H6wLtmw3WcF2HTG7eUo9p1sIqXayD8qG+SXQQwOSOemdxXZF
xGfwTXnhP09Wpj7EtOHPswRm1e8WZaWSNDO3x9jHte9Jp2NdnelT6H4rf0kqvJk4NtW0RI7XykNh
NkjZ+mnIL3bniXOvdHfuRhmc/i+0XNwqv+KVbCbNYgVxNszlta/DaW+SxrkTha/iWm7iuk2dHwlz
FhGHV/UcbnXwp1jErzzdtI7aQK6RNoqwSLC9nElODi21D5UgmL4azJxMk3wOAX67xPLQG1uG0A85
SWdH00xhGRuCdNS6iMQw/X7fZh5aUVfO/pF8p+JNMdRyQA2pd/1QGEe1yTUJSom+j/+NW1/DdfVM
pdD0mA+luRox6aMVIYgVno0pY26/8yEzP73eXR6mpbbepb30I/7sa/lk+G0atbLur1qtP3a/AmJx
BYQ8CzuLB2YfPjFbGGJjXoin7tLhYXRH97jiSXdVKquviK7dsywr9T7NtvOm2rF7WAeCe1RWpTvX
mdokY3B2F+ScLGLsq9gpGxtwGBX2FjglYD0zbACXbNA9oZSVz2yea03We7B0264i5eShWYYmCbKy
IeMVQYqnFXHzQ1tdBNMmt0U1aOidYUwcXuG4UVTndd/Ox9JVhPWR5A5M6dOaeLN9ysPeJvnTleo/
JEpYP+kxHXfjIGg6AmZj3o3KRWk4NLpAFJMu282pU4EIZlCltbNy1aw7VZghEd522/2R2dIib1dB
hGxaxbqt+8NQZsNZVsDClXDWxG/tORmEtnrCR+fy254YqxONAS2gUHURbK82YoG1W780uP58CM83
9xxF5k11BnyU39+5X3TNZDNP23zot/DvkuZFUps5qwQKICalo01SNWvWXdY+AbyTOz1i0G6aXRd7
JXcUh+IpAu6410Y4+86TT3fdrW0UevQAsCbqU1sEk+cyX/nXSKrU3Mf9UHQBcpvNIrbcd3mm2fDo
z/4chwjcr2EFmGGIwEtso1DnHu/YnWolwaaN7X25ywq1KEWJ2zSVog2J86sb2jzBb0DvMTOecE/R
OoM3GlJFaBIxusrktA8YiNiP+HXu51Qr9uSm2flG5/8eLWOOpq4FnZ0zrjjPp69aZ+vBdPRGi+tO
GChRQM3KW3cC+nwnALpy3SiCwZlZrSvvP6OWw9nWBqVomj4uQ/cvo4UtCPxuavXsh+bj0FuvBXRg
Um/lUycJLk67x6mo/2F3OkZ1b37a9yTUqlyauO9JnXM6R+6WSjYEQVuEeC69s2sHRqu4XRx6jnil
kXrRRI4PeV4wslL+VEHPvE8+vG6pxbER5CaZne2fkvq5DRWTNGnietZRyCnfmZV7YP38MTI3KUPr
UJrFrQ71reldkNM0TBaOYJLCjmvnwImgO3Lm7XeAjEnJ7ggzfkoFiKe61+V+8aoqRiPCsnhnauVe
71QvHTWOqOjsi9nkQ48kUm8jScEQ+DRwAz0UaR5d9mZMzjWruvfKDf4tvX1yg/J3teByUKaGiDIP
4lhtfc8Jtf6WDQV1PzcAU175ON33YAAEAg4trbDHagqaRv9lnvoxFjagq9e9b6Z5xafvR5fLV5ut
H5PeTmqxj+MGLNlr/3lu5JVZsn/ZajxbswsyXuw7gkDe/PvBQeWsIxkU//VmQ3Z50e03qlrQSBgT
gmyDjbJgCKw3S9bo0YyPERoVKvBYp/3elOl7aBevErtOXK+tI6sKgtXu+qjDUJAM3yp7FNL6WA3/
tz3I346PtXlP1bvrOOfB9c+2sh/SGeSlIKL0AZlfHZMsRWya/0P2uWYZ9G68KsXMLm6eie4RkTXG
3UNNUmLoYbzImY60JlNpdr3PITeuQggZkao8nVY5429eV+RqGu7zwoA9LAAcTzDwvMdHfs9rtuW3
mv0jWoeG0G7pk1ni/GtC8PnOitdWXNcOsCDsvFsZBC2wcfA2dsVbH2gSe8twirdi/borEPNiuc2z
faDrQH3iZknIV3Z3GlplFEzW9GJkKZ2tDp6KQJIAt6AwHFvRsZU1jw6gxg7XbxHzPp3HZibHC7LF
MK6V5AFBRRKyQORx23xtFjCqtyhw907EAFAdADcEsrOQcx/04dnF6TIJdfZceOPH1osKQDS9A+7F
cghzzsxRTSTwteJ+AuevQ9OdQn967AvKy66++Kz2rEdv1/j/vC4/Z9b2Blt3FQj9QzRgu9JMKwxO
wienMp8HZiQjq5oIsXf8nVcVT/ytimQlz50ZfOfMskU4EFCAqfpZzc7NK4GxG0tcq6DtqMTHvyBl
zJVv3ucmMv9kjxY6el2NezdPi6gjMi+6C/DrkiqiaC1O7Jn+9LJKk8BVmb0banuvnZUY3RV3xLwl
VbO+M15VgAjRK8fy6mAKvF99I9/XHTcd5N1P8hTyoveDZCnKf6K2PqibhogJ0irZel38WVrZHNs8
H69YrXqxPc7DvhNDiWZ/MnaZG/7J7EUdrcJ+Y0NSNFPLcMtMtBmtNCC71vuQgFds8ZTl29vo0i3k
pb0li9MPr5Y5/WWCOHxIfd/aqbkYEkR09nnyjSauPBdhMWrHa2A0t5anltPb2u4uU2BXHqjIIbez
OaESDTlkFInqgS4jc7R8IO7WbfZb2RMgDZPGMjHrV+HqdZer/j+ZZ5zLcxpli63OVO7rjSPc/zvq
wX3xawPBj0qFxtGZFoqUzu7i9T1fK43qODBUnQQV9yizAIME9OCJLiuNCKLqftm18dkvEEl1lpev
BZ4HBCr7IF5dqGNAj+VCFA7hIKuV7YdV+Y/tUjkRUe5/72FicT1kJPQWeQNzIdmGrKX6NES3Xs3J
/NcsdQs328J0L3kQEXTToc3o58SabQGYU170DFg5u6wvGA1WN1u3Pbq73M6pUVxaMjk7BKyHDmhO
iGZ2kcTYulgdRtNouuTwyiYRLcQ5EFee5LnFVo93XLHD4po0ci9dk771iQ0NMDc0qZmexahJ14bG
g9p2xM5f7TVWWyA4GVkB5Ty6Oa9+t1wbbDCJHUXL5YzrRzsgYOnMLHzqQ4MW3gJbVnCN6DW2k80K
PAZq9qLZh+KkjjMhAfPwV+qUL2tVOUkqp2FXdXZ7sjIziCFp+lvBf5AKuGekNwQtOQ1Vj8YfzpL5
Z38fsSvMXpxh8Dy6lGlOMoNTF78jJ6J9Yxu1Gwwau2p57svs3tKA7jieK5MGl7a4c0jtXgPzX6+M
GmmtZUdyRB6z+dSJ4ybgu0NxLYpmjDjMnjN3tnfCbrlxKD+i1TOu0lZ6BxSHULl2F/JnO7GvuUZO
8emdLvNbLigjnKkI96i1fwWZLg56KM520b73+fKdZcCPnci7qC46OuVwaCFEcoDIediigVY4Mk1/
PWTr8he7aIi4Brx9xLMpaGY7yXGAhw3F0m7uoFtVLdabv9JtjzPP2LQXc6dtbog2QieSTbrSL09D
Yqt2iYaMVPTFdbO499dvuxDkMtl62GHvlx5GgkYTpxJvZRi4ZyQeTZzV0xb3AxeQlsaT11vADviZ
tHtXBnmkRf+naIL5gJPGQrWtOb3CAik3pV0MXPJJpfwBQkTdtFbg5Zn1xzRAt/Ps7iYlSsh7EMmd
ZbMnjoXTHEfl/571mEfWMD2gkpGRcssuGlouh64HCH0LUa+Y/BqSNiwtd2NQPBrt8GK491O6W45O
mwNbbVAxHSA/vcE84fYg3suq1QTMC6Ide0IkpSXOQhvViZ6lfVK17SG88p5D15CJPcoqYUbq1rXe
n3G0KZikFtFogXvkHoKM1ME2dmvXOm7bmYswMxs4QsIG6bDaWy4gTlpX5s0SWE348g4hWoQiFBt5
U2vdZ59FSMCzERKH3nf6P+lSs+SV/p2HXQ3428JIIROOgSfauLHd7uKQucXqMC1ODRI3W2flOCEO
F7+7aX13HfVl1MJ8atM0S5wxrZ/q2eG0T63p0fQJnifCqYp9zxsP/ZKjhFyCjbTysN0v6za/AFSr
W4Fp38EYGuvNB7qF+FA69hy8JowsDD8W6QV4WCKdn8A6HxVeIMlo1vapq0h8XNpuuzDrfFfuWzUo
ltRx1pIMYC3UgFk7vSx9UZ/HpZH7qRRpZK05i5kMiQSkrYS8y8JdVm8q9jvO4mEYnAf6w/Umcquk
DO3J6hq5W69r5/VPzSLGsxHOBMOXVoZ4w+9PWTqGH9aID6lbDk5cZfk9xG8u37axFvsyC8r93Ob2
UypML1GMFN7CzrJPoQG2ZqRE0+cYg1/rmc8hx7H8l6vU21l66r9maIR9ng3diwJzxYOom+QOL2Fk
HAQCn3p7sth364Uo3p7Ya4MFcRD1HUg0jOBHhLmHOqQxX9sBj6J0GZ146Vf9AA8hv/1UIlrrrTxe
m2b+RX78BU3ENc3x/F/99am3qQxdQup3Q5CCEuhG/8lGN7zpGgK7TfVwUiCqlEJT9QMnHmRnb7CW
4LdWZsm25oOndogMp1PTSvdTZaF3ARu1Z1LYNMoBoTw7Fq1nP2Uj1m6m7FXshejgirXNTh5NVGK2
Bd3SHPT942Cm+DRRTcPQpwQgdf4SXr3V+rtlvGOuiV1xCNcXl6ONS0Ir8Q5TJfibWWAoLDihbYXY
pDIKsNt1MU8zro2xXoJ5t4pmiVJbqTiwUNL4Jr6vQ4cyczHWJfFLJ9hrBUex5mnKDlc27sM2N9vB
Gz029XAMMoRnan0cLBR5UuTur2HdhkOTleO7VOEdpkrt6di0y/bq5bJ56Gjy/pqbaF9DOqYPxj2D
J8JI8oQq8r1aeMKlVZIX0ijzYFXu9sCiCn9rqYAstNMfVl+tMdu2dwrWHp2Mo4tEi7Ldp0M/Pc0F
PhqU0SDzTT51LxLG7bnuwyAWmYEucnJsxDCueTA9x/7WTmPtkRbmSWauMvIMg963wQxtgHj6dgU7
2YwLeyyzOv8J+mY40rW5cWXn3VsbSpUsQHB4Vcv5Ra7FkizayD+FP9u3bKq9D10M07UN2wUZi2pp
rcnZ82rTSNa6cn/50+w/2U0rXrsh93+c2lbf6eb7Dzbig6els51PHZrlTRceUjPSgVDyZOFr2o7D
p+Nm2wFRY3sMA4tiw83HPeqx+bXvmiVxa1hD3LR0EK/WVjyIalDHsXLMWE3t8NEy47NXk4sLdyqH
A/Gv1fsixHCyU7BWRnqtaw2nm+B1N/3nNNVwCj2wl9Tr6496g3wVU7/GYl7sZ1WOAGW5m0WdvTho
dNolzpycbbLs8gtqiZLxpgnwQ9nZh/TdlP1qsc0dTKF7dYcSVoJpggveh+M58L0sKqpweV0IUz7o
wMt4pxdDvEO/bw+M2ze3u9gMJxiL0y4zzBYL3oBQ9CBF/yQd3903+JtA846mTsqONENvYESQOEwF
X98aj/PsduSncJ2fVhMwaZQ24DmW7Oc/jQymKF/UfMLwGyrHxlLohJ1df4WLYAyM+tn+jeNZ/iDc
dqF9tDGPhMQ3/EizD8V2rpdferG3U+qYmtD0dln2OLwMj7Mtt5voMnqEsjEeN51+8HrPIAHbxovf
pdNxmwvkgR1zFlFTeB0ej938byBbDatI3U9v67jKk+224X+Bre04k3l+mUhwZnBMw/Bj5Ds/ajfP
D0RteMhgSpkAvvCK50ZYs8mO5q98dMI3N6XWiVzdcpPEFjDeJGU2fDc1crqFKufR6ZviIe+a7pKm
rU/xNUzT3yWnzu+tsnOiDaqm3VleizAwt+ff0ijFrylke203MzgzxNH9OMFi/2R0iElnZ+6LI/3g
72YvY+KO0jz7bYYZ2/09MTNsGgHICILKu7m/+vhmAt2Y6WEIiuq5YlP6avQcHGo3sH+v0zI85rnT
HfUwWRfRFR4GyThJ18E2f2WzRWjF0LndvrM9vQ+dYXvDaLKJA5FtT37IFhzAKV7MzRVjFNbmSpBN
aKWJRNLSQMyVVUzw+hBvE3hSVwzr2RCliwNnnu0rh1AYx9LjDYxRxK7akGO0W7gvwX5ufWPUBxfD
tBhrsxZNnpMftMWB2q42AtMu+G/0EPS0VMWP/diFP3kVHjSb5q7SwroVdrvsDLt0I2ua2itEqoh9
RYFb1caEpgU6soPCojsRyHbWtdxnKdT8YHXlIcCXHYUm66Achp+U/KOvoYcMx58Kkf3s+dgh1Ogs
3HLby8YEMKbRSTJJzdQatU7Cee5hvxfvqWiL5ckb7GmifWTyEUxi3E7NNvsvskROSk6EHWHiscbZ
tllvY7j+7iVqTjoYpCAN/wjKVgqzem4PDk8ICKpFgVr5z/nWvhd1YT0bwh4vBiZ3hzXL87holzqe
VnWSAOa7ugIFo3f5a7f1a47GGQsH6RpR2IBTA8rhZNOSefTleeAn+ElPyx8joIH309SM9WxWB1GE
3nE2/OVEZ8lY/9RsE4I1lJNhsVHIk+s0/+CsinZA59Vt1bV1NttpPDcpe9IusAfvXG3NkeiWNlIZ
8faFZfs7M8Tgg5abWrMPB3M3VXYdF8HKpCIuxU8y9ab/uDnblwxcBDOGN0edi/VMWDUiBj1pI0Dj
+VQ6/Q/mg9Bhqzt/L1voMgyZ/p60+zdttj8hD43OJGh2rld6z9Mcnpnze9UtI/5e/S+k0InyMt3r
zXrExkXu8hnu0VpqksVtG18d7RtXojOD57I2B+TxZfWTTS3csHCdQ+hv9Ugnk4JRiw1vR+zto6VX
IkLqToQYXpRUOcVjNuIF4t5phvanIqmwQ6Vu9oW9m8RURV0ojqNvnTjZDCpgxNsUlYdUy8jq2fpz
+33IN45Yc/2PTfykJJqqoNn+rlsf42FyKJvwwewnhoDu47xIBW1iqwv+9KU6N+gd8Kw8z4K4XWu6
GYOn4qZ081j1iDAz2AdmHM6+XO1IjZgOB3bt40CUowMcBLtpiObvFI4MCbuV/8gk3H0r46+WMZLz
sCTOxg95Ez16SNO/QJ3PTponoRR8iCY413V+s0f/hsfCQaTO2+bpR9/MWeDh2RnMY5EP8dQV17Lh
a5u9yyzkB23fRiC2VbROxcHiE6+VdSuxnm/a4tg16kQbgIzTQM3e72tpg5pniXUnMzfGiLfWYq50
Ulc0EPuF121Ll5u5pnEQosC3pN4pJEW8vcsEjB5m10DTlbW2c8nhIYELljfkVkx2LY++x4zDzE03
hnsOvNhl+i6Say198LX87IX1rtiOKmROmCPsGNveL3Y6I1KYtSSAwaHGAfjcpT0cra/7T6NlHw7X
/OLZOY8cU/e3LiU/d0rThzzNbpurrB2Buk923UNw1N7vYewMGu9ufR6l57Iis/PgE6fd99ueY/bZ
1RlQXtfv0G4aR1EyxFuMiTI1SoCtP9m6oFTMt6cmK5LN8N6kO0D39V/S1t+Vld+sYmgT0S+MbCDB
tSiTd0qMl67dHia7ypKW4ESL/WpnUSmag4jtyYl9ujdw+OzFk/l71fBJlEcT77/VNSpEtbZTJI35
YqwAqGNtrVFg+Wds5H9nbWNQQfYCdXopxjym3BPvjcofC7TaDKgrbtNEKJqlH8wAsbVnWdFmGWeN
9ZQbFD9aWs/BPH/Bf3xxiO47U72tWLPT5DcNOykcTW2wwc1q7W62nT2PW7ef++KzNH4cLGG5j80W
xDDMSUdJjtT10QQ/30wjtrL890DfqTYLQKf/bDb9yw4NGN+SF+1f73xunY4XqRD16kPJMHq5uMBu
rvu9OOUfUn5+0nJDI+h8qt7eFxLHu7w7rDzaUW7Pemu/ap6Te09qHPS/3sbWFev+sq1ePH4GPPx5
ytiFN3jvYsof5lLSA7hJMLr0FOLZxaHt7hs6jCmkkjL32zBf3SwHWp+XnW/2sEe6+W6BN5B07WlU
HixfYOLgRd3m7zDo+nLr6vlO1fmTG3WIqHK1xE47/WptBD+2m3ju9p8/ZAVDB7TPtKirtr+M5iOw
pshippza8Xn05QtD/cUqD75AtWOYEVOt+7qYz06j9xIVD8K3521LXwzkeqXMn6a5uPSgzbW3Msxr
3ZrVYoLjdWUoafLhu/pCx6lPYtJYncZ1iynqYtdkasN2JZJvrHzNdH2oUSyifFrr4r2C6pZleLRy
BtWlepI+Qak8KsLsDvB8l4DMHZVPlNpbLHpQJWXveme+jKV7qqv0VAOhFu500m7GsUbparRfUKeX
jSn3+3Ko5Jy4AS4D+MUUgokFvWZQnQGtTB3V9oYi9UXhJHmflUf7EHcsp5YPfX88lj085U0Wu7n5
G9+AjIn8kG/L3PYauMB0HTQTz2uz9c88+JBmW3K/b9nQH6y0vmKxne16r4+9hkOTJTAsxn/3z1hW
3iEzsoPOZCIa/81nSymdQmIeA3abL7+EV5/tevjLANDFmsdDGFTH+w8O1QxYpd/v2y048Z79Jgqz
LsYM/gGaaqctWmrVHkoMb0JPHptBo7Wdokl0yFOrMwD+ny11jutSkxDkuLu2Fb8wrI8qduNyXQ+u
pESRFvI7rAQ0h7QWedyv/YVQopqVdb/b7UTNNs2nroDVQyg/zOkjJ6fi06vYhCOrMvVedu5Tt6a3
DVc127EhcjvQ1O6JAfARePA1951n7Y5vTNEIdgW5n0frfZH9cS3kBsZyv0uteJiLiRQCR2A+5R80
4rcdNbGLmK/6g9Ap26UFUzra6GN3M0KYzgEhu7CIZbNjsLJDkzPD0oTHJdQOe307RJ5U8ebnT3YW
HGWRvlOT3dIM9poL+EFEcM1kta/6oqBlytXRHUOTMNbUOHQlVYGHwHqSd2ml3GFtWyRDWwSJUbvP
jZovtRgfe9d+72xykJalS5S2/tPV9EY8Lnesf6jm4s2uq8vc62/o3XfVtW9mVtm7dJveyT44soE/
tCNjAwYu8JuTnulL/uVm+o9cnldhLE8rvV/vjFdjGw+V9PZVZT0CS4Lyqbm/MH/2aJmBBV+3HYS/
DbgjMW+4oLu4f2xAalSgs3P1DCLuu5xCI70vqkIxsrJmdGR6YbxoMhVK6fYVYc1L526/+jBDwb0y
o1es00EWxhXWzDhSWV1XNjhm5VzYx3IbL/PantYKfCUkUSPExavnfcuVeu6XkFMORw1O5QhNOxrY
njfR8GCdreyg6pw8S7ijoGKYI7XMGpUivyUY9sFSncspvQEtv6L7PG4cbwJoi2EZOLmsNzXiDFhc
MZFox+IMphCxaDmfPbE+9+YEkwz0SmfB6Y1ctm9Kmyu0L44hrvMGUCmV8R4yD1pN1Tks1RvEDr4j
LUI6kw0cTOilF+rgDtZ3z4wRW5K97IoqtxjvKr4Hw4B64YyyBuBFmsaHtOI9nzLxKJT1bDsN5/Di
7Iuh+i+lJLLZc/LAnaJN+zpu0k2g9l/2Bn4dU7ZsgMeezQ+oBhmX4vjYhs+0Ho91bX3BwZhJLpi1
ub+HLYlfXVofyw51zf84O7PmyI00y/6VMj03quHYHGjr6ofYFzIiuJP5AmNmMh37vv/6OWDVTIuU
RpxpmcwkJsnICMDh/i33nq+R5lzaVg8h3gtArRfTKn+l9JL8WhGVEdmXor8mCMOtIrpD35Ygn5ob
P40fNS3BfdH+iPhN286PYA1WYN2uuyIA09KP5FmVxnzR7lfFSPPAiby9iOrHuelW2lqDhjyZOXBv
eeCiJ6y0Y9pPB2MUs1j6DdHwNg6KWTy8NRprl9nZDaWuHW7Ted2JrF5KDsSWgeI0x+9sdn2LE3W+
3ilzcXQXXRPa/UK7c+Jnr+O4U5u89pYe64CrT7CJdKrrlwnTpwCQXM0wkjmcdHSOkNG/8VLrGo/C
wcjbezEEa1t6KxstGaoYzCMMgK+KpZb1qx6/1TBHvAdT8599dKYo6ax0J7vmTrdPep8BPUlfUASs
x2qeOeBc5+SmVFmf+dVOy2aizezdr1OwvvgQs/4QIFHxnfAwC2HQIvkNZenEvytIrfE/rjx/D9El
hq+S5NXjGIu92UbfICrsfHRNGcqKrEmvMuo1pbzxhY0983sTXQc2w70yHLQ1bcChpDtdq2M8ekvI
Mg62pGFyzz2hFCHrBniNF5pbKZtrvjsvs3xe/Fx8ttxdRyUzLTnw0WhBUr5SZv29IibHG5fddxyR
QZdf87NKN/DPzZrQK4rks89jZQiKgdo+7/J5Qetyga4zXanQXWpD1dAFbUBLspaLGkWP2npZ0S0S
P0PDlxULiyfA5ijnpSOZvigDtx/njxW0u6AdrxUMD8TVT16gX5TV8z0KOL08Iuxbyaa8n/9rMeg3
ZWNHH7IaaERUUfwLnP4xrhHQ89GQ0GrHgdpoI5Nt5+rH0rJ2zmitaolIPdfuEoP7yQPUOU/trAnF
fzWnF879/LfZxFhZlx/ozaMB6VdGZZ7Czj34Ba5829dfiizdmK23KjJ75/rDdhpSGMLaLuARkoTM
DlJb3Y/uEjaWwSXLBtFDX6BWzWykO1XyJrde0u6EKASdlbGYjCdD+dda7G97B5lKt/SzJ6ehaEaW
rfn70ryWzS96J8uMYi5vf8LVRx18iRJ8lQW/gICuMKA/OHSPF1NUU4f21lVDAulnS5PMy2Ps/BQ2
73wUp/nVFOf5UO8Lf0VkHAikI5RUmR7HkzqOzwYkODFl+9ptjn4sYAuwawRFg2wr9taFitm35lKc
OdL0pvHlxK64onpCuVi+8FkH534ejYKZnOFiSOBKeg3zE+Vwhwce2oZtzK8IbBvb3Pqoz1Z4r3IG
SKHcpf+EHLSOlj7TF5Nky1eGNMt1ove/ulnPzOWIdOvOYllZHqYy4gbFk0sdD4nELdOTgUe1ZP40
ZAjWlqMmzbXfKRQm+jpBXu0jnE546HAaLSENhiOqbeT8HurTbRWXPf2jXF9UI5uZBNS6wCkFusBD
eRAiTSPK2oZRDoMW3Byp4WOdOqiF8AnMW5kHRpiREltpODh27K2tosfBMM9pZpz5IAOBkBMUl5lS
EyTxJmy1w7wB8XDZdLHrNtzo9C6YWoOTGsMMGU1rkP47bXujdPseQm3CRBvX+JlQBEbNf1C0/GO2
1nmVCjVQaNFZfOT5oBDH2fbS97fK6SjGUSfIc6qO1Vtqzcpswu2SHui84fknrqko5LR0qiadiVfS
rLKVH5uoyRCde3rzmiTptDP6iE0hlbhdStxruq++FVXj03N3L16KEpZ58QkEKNBk16MqeYkhfNbZ
sZk9MiBeROMWdaaJxzE72sq+TXXc2Y68jU3UB57W/pJxemvMKu9Qfxona59kD5X7bBs/4y5lscTr
zlzVZhftLcI06tB6d99R+l1r9B/uwwmwoFRG+8MdqUSm2oTKbyzoH48obxPHqe/9Mou2VY9H2wia
RzGilxss5rsyKfAHLS0LYWTTbRm8m7xOZTE95ChCsdwXI/GGou7rDNY3Z5J4S0TcvIpSld80q0ZY
ZcQ6UjLV6hRWvK68OFZPGaGoWrouDZEKKrByrY9je2S0Rr8Y58iEBdjSamMyRTQmajfxzrdDXIQo
bks3Oita3LsmHXyycdHS7M7JwmxQtz691bXrTQaAhsl6UZRHo22tcvPHZHZTsqqygfpuJJna2BrN
lRW19v2s8uAMGtG4CEUUOsk6WFpJhevRdF+7kK2zYp4iIxRQ0SFBVVmEEbH9xkzdH66v4CxUxKWL
tlUgoZ2i/6UbDFxcFJFjbgONSYKWHWaLVHqYQVix5jbN7WifuIpGs9lCyVoYSpnlMvNieVdKSxyT
JOcEt1W8Q/iHgjIokalOo6uzr4U5o1NGscWfh/0XpQGs/47Z5m47nDknKTzKsLqpi8m+K4cupJOV
EbBDYd27XmXvzJiJlvNv1CsG4agj3wlWCCiSjdX3FAMGPw+uR83Oty27lBqSZ/ImJqrnwwUKzGGg
WJFRM1/acYXn0+DRKCjwTUe9yh8tyz/OzrfBL44ZEfBEhcaoiIQl+lNPnDNXBExoxVrTyeKGEgdl
Bdd9lAMW1S7Zz8+nyOxns8Slq3UbrH9bJretbN3dzhTsCpMeiI76SD6+6zv7ynfUUXPcZ7fS156K
tjYYUC1WFyd3FgKnSlAad5UjH3Hf7ExLnMwm2ZmOtncI2aZOe53X3Vwi8BAzLwyDYjzCtSprzknA
lN5AfcOMg1vI42DzIuaAlgHRKWnjoh5ky6FUUa7X7Wuja5uz0RsnJtIcsEck20aVmzqpjixxHJp2
+dKF2kYgZZ1aRVUv8PYYNxAWSZWv6sC6S9wAep5BcdQGNcD4DCfRzo2IyEnFObVAoJdoHUJ+t7OT
5qAz0GDPWUkuYrU/oxEcSpfdM9boFmwvFBrrJo6o5bvDceiahzQZIJkTzqCMPnUeHijgJktLr7dB
Ut+gV0GYijk3raPt5HYbKDneshztaoGRcP0egZnmtRKcVfgs9kC5L+8lBU72tMFXkVR0ZcKjl6UP
nl68dHnCDeN5D1NGy0Tj2Z3PiaFsN1no3vpxe5oDoaq1xqU9NKuoF/l6kPrr/KnjUjyYIyi9xH7R
hmSjW9mjrOftL2iuUh9nfSM16E9CP3hl/tO3y0tfqkMfyQtFYYQpiURCxvoYrXNZICwTlBXI+olM
AJjbbyNXKJHVU0A3m3TzQp36ums6dPjGrh5LNB2WhrsifOZqZWBhDBy8zdbvjVUzRQ8RJzokgl3K
4phBgiZknxRVAflVh7HT/ObG413kJvu2CR/8MPuFKi9nu0/2CUDAkWwQNds+lmTbMrmIBu0/fhSM
oR62ETIjwyt+lOUgVnbN+w+iiZpOlC1piO6hOS5ntrsMYoS0DLFwBJoboByHXk8oy5BJemF9JZFr
tC4nMifC98Jt6cAPsxMKD/hC9Oya9fjcjfIK/fGua4ERqn5tutpZb5onwbOqyDCJx2kHaT/mEowT
w67R0Ko12b4ame/U+C7Crva5b9Rt6oMnQH5zU2hwdMzRJeFpzR2lIUT3Zf6aIT+ATBMfI0TMh8zI
L02BM3WIBQ3cmAm9aXAx6ZEJ2TyjuiNsLvMbLv4GoUuwrmI3vsz45pp2DXdcKxbFFGCzLlDVYgfC
PhkiNwxIzKfgrbHdSxNQfJ4gu1VZdqh78YRifJtX6aV0Xgkx5kUaLwcEZcMY0keRh15oP3HJPcz3
E5forcbehsSt3VU2yp40ljdWlZ5cLn07kwXnO80kFfu2lvl1WA1PsiIN15zAuLG19iE1wYBmzmre
h1TIzGfqPAJTflq5L0Ew4a73op3QEcCXVXVj9OqlqeITQpr7pMyfXXau+euCy4SG7coERTkD/Ys2
p++QDVf+4K0wlxz9ycIBbD3nZgijZK6A045fuoX2pnJvK2OHxBiKQVoctbJhIWTiDN3lBftBuvZy
fFFVUB1C5nP7U8DjlDbWQmUaDCStdrFjtCf0rvT+qrXmjTeBOW6Lor4q1LD0pnoe9+4XS38QP3TL
8WYZEMgOH225g5lvTlxG132Fk/MtxaTXhO2+adxDIuzbXPBQo7Ze2BGbv1Ujg9O86UKVf+OJLOb9
B7vG4wJbk7WtmhA9tIURmoiYrjbCVXsT6wFIO31XYCeZX9UpslsKthtNUXZJdRS9EnJDjlkBrCyd
aWFgILUAqvb1LQg5xLx2ey6D4M3uq4uEVyqLeDWIfpkF/tU8sKgh08gqZ6uP0b6Lp5/Kcl68ObVv
zUOZ9xw8Q/RdEIGnGY+fERCycWRNXrdH9UcvFHGwYWbLyA93biwpISd0PAPvKMdmryjXc+NusiCi
VCFdAonc/WW6WfstrrLufqp99CJ2i5My3Euj7TZOqSik5QcxlsmyNtAV5mI4h1O/GFCrbN1xit9c
UV8Zpdqwy72ZKblOWxrnAr36AgF/iYKh3fagFqrcvJ06F/05Zr1DBszhLqtzeYNckxawHG8agXEo
zebBCpn/OjWRWqZSEef0PvllKzCWEBnZMr+1wu77/B7A0mxDTV4FApUNHesfAU44Iu+edVSNahUy
8XqqjZPh1gLvNyb5OhhWowr2jjPd1+wXtNVLvDxoyRCuYBLyvoW2dpuk/R7i0SLNJd1O86T4M10b
bquABmJlE3YH2YOMQux45DtjCsSlmQeF0I2B5KEC1O+htUazKqmmGj+xpaxVGF53VXuow+8Feso6
xzRbgME1Le0076gT25GJzCJm35Z9u2mEt3N6lM0y024Sw99CEKAaZUQPlpa8YK5+yLqUbRXjr6h2
ZERnnBEHPaXI5FTP0ECu+7B5cVIaTTNSf+smrKveGoBXZ99KH9lj5CBrb1/0xG/WYVBe2hLIYUuB
o1HRwVWmSRacyG1Ux/rGqCmQR47F1MD4WErE6X3Haeq3RCT+OJ+joXfnm+qhRWlMRxknQzZdV4XJ
ADa3YEZABYps0jZaNj4HY/CoBS78jW419N4Rkf593E4PveFSmJk4hk2rKHd+5rc0wYylA7lukTOe
l0dsFpBfuRm0O53qXVWhqUWKl91pXVVuOhrvq84G59Pa2rDtcoBZU9MxL70qQHv5Xu5slFYy28cv
poOPw3b2jkDWQnaKX1e3/Y3UU5BFWkd5amQQvSO5NrTBExzCHG8TOfUSLyJGt276LivKHh06g1tA
GNOLajzkQ5YNZHjoJQe2bx8qZG9vuW32r16bhSvLqfrHikzlBkzBuHPyuD50VU8FTUZymguDh5ZR
nLugnuwdfj7qgT5d0I1jp/5KBGV8MGxKBXbcInnt/L7YhTokMsaxNN0KVw5csJFmRdZGuOPI1MqX
uCEKJEO2iCdriFKHAg8QOWOHW1+E4drrlb5120A/eggPiAfSDsFOpfYFdbBn2sw/O6erj3IqmmUe
av4xigHJ5IKixyRUeNdkbX81tPiwi7RBe5fSjKdijK6jR0xFHNJfhWw2Bz2jDk87/4XR4t6J9KlZ
T1JqZ7qS5kG5KoFHLcTeKav7yh4YHOPFzQuigmI55YgFdeKNMwZEBihU+s1oFjSdW/SEJa2RRd4D
5+Kdk/T6Tr5mmSG81x136QuqZoECelP2RXTqExMUcm4mT7rmRkTSjfk9F1Ln1rt1ANGhCtdDHf3S
eW4XdMSGezIj8MgBlTzXA+iv22gIcuwGS6oQNYKZgEpq6kYYdV3obXN7x+hztWzdlua0Th9uKACJ
B0iy0IJT+fULExyNcJ1XJHk8+mXU7xQcj+Uw+eHBBu6xLcM+3mdzPT2cvOGXUUxUK3W2SYKNwF2N
s4uq8JgKgicOp11e4ZDS6g4BQx3BVQqDqd4hWO4Oua3GJ2JqudRs/1kIq1p3ZWzufddt8GMOQLtE
ZHlryym/2RTsVojyojUEozRYWJ6Dtn1MpcTMDO0wqvQAdTIcDiNARhj1Ic51G1Y9itp2UUZGukti
41bvbOvGEyC9tIlsQIYny/IYDiLUKyise5IM7OHKfqxHCjEI+tCoFG60sfjyLtGi+zhOXjqhW7uo
mqdXN+Vt3Fuvdpe27IzYzbAPwpRTxaM5GBFcCz27jY2M6RpTqD+PDCleuIXMWO4DarHctpgyaJXu
8t8qMlKttor2YhTiJpjEyrXN/VzDoSq4U2lxnYT4TqbgMmGRsHyc23TNyJuDUgE1j5f/Vph1EagY
47IQ5vVcGCoH+62l+Fp56TeXUuvUxPTOiUrHuf7KCsAP16+HFPdbq1XluYkQ5+FNfYxn8pgpH00s
zYvGquoVnoxkpQzq53ZRPAQF/IS5VuTVpzFNIRBm2yws7m0vB9+JSClJlgDf1+h+H+KmnelgeMCQ
lqhoFSO+Bo/QfJMBzUGQDDf/Izat+ATetWrptqXomArhhQ86KzwPypf/2Ut/4nS3DmHjGMKmBevy
bRhKNEAJvuv/2Yt/onML2SdIyuPkYodpPtNEw7SpvoAR/984pZ9w3LWGqDUOee08THFp+i6+JruU
64in75+80n//MfyHessv/+SS1v/1n3z9Iy9oTKig+fTlf90jFcvT/5x/5//8zMff+K/tW356BZ/2
+Yc+/A6v+6+/d/XavH74ghiFkPimfavG27e6TZr31+cdzj/5//rNv729vwpc2bd//PYjb4l7eDUF
b+u3f31r//Mfv4kZlP7vv3/9f31z/gD/+O0OqVrwt2Nevb3+4bfeXutmfgH9756hS0cI3WUqtsXr
9W/v3zGsvzsIwVxLp+3kgiz67W8Q9JrgH7+Z7t8dYVima+jC0y3IL7/9rZ7/Kr5l/t3QdVP3pE39
RXrMzvvf7+7D/fnv+/W3rE25t1lTzy/8ARoNPZC35vHuLMnYa8P+PIfcjoWjJk1Tl4Fi5MKuaDSU
vpzWQ14XC6z3O5XX1wZ1lnUtLaZ6DQW2YmrFycxF6ppw2UcDiandnOKeYdmGC/MsbM6I3AmR8Ony
qULmIzBquU/4fjOoX1rRtNdBGKzMaiAlLpxd7vEgoSlrtrAeusJcuUUXH/Tu4nsSdS2u/h25T3od
mKff3ax/XY7ff/x3Ru9/03XfPz7GP8siZNIdSYrzibJbBBB5m0pddANVNF1q5FuKfprT+s4GSiIU
kLWYNAvARygONSCcPBvq1Yhq98Vs3YMZGcfBgMbRS4Bj1PBnfcnwBQX4fdf6+C6FJ+lKePzLcnmf
wfc7FnBDYb2xZAJxO0fQIVNglYQd2M2pUByyMnywc1oJiRq1lS/wfXspYJ9u/DXpgYbmb3ollql2
2PeNBXW96IvJmtbHjWW+iCwcwxNcw/l/5hX+e1RxEA51qYw6vwzCG0+J3SFiH/rvQsezR+airlyN
eRJx5V9BbxvOzOY4ejghDriV0M1h8pJtqa5tcCKn0chDdBmbLsrrq6ko1H1BxavsszcLfPQySIdf
TpLiRNAlrvNoSLcefbQq8sqjhmtcb75bTe1e675uHzPU8LfEaLShwlTgM9cJJGxMJlVLcu6Mstzq
Fp4a4WErIo61jz2m1rU3qWKnTPfXF0vtI579/Sp5OkIJqTsWZBvv01IDP1CP1IeTC7IOcZJ+8Crr
LicDroG4mCM8YCNDiQ/Qbodc3kSpK/NHz8mbjRkn2Wbw1LpvYXI5EoZTz+SsZdTC2nIdHHtDFH2B
SDfmt/NxzRmei2/Vsdi3pPV54ju6G/zgXp1d8hSnIk/Oqtecq6YNug3Qj3Cb+hrXOynW6Vibx9Ba
tJ5/n8b+L5GIfNe6D32huU9DkxzpbzC3ksDZcfqQjgTX2Om8J8ukWPvX19j6SD/nGpu6tHTGYUrp
GKb+vlJ/96BMkfQKu8nDizSzJw0iI67+yL2pTeutoj5wn2raOpk09xivM3GrQ7C8b4rq3qyS7NSZ
3outpWSY86+4/NHaVnmxK32B/ccrjaWVVY/BlE6vfcPIsFHeJ0URbvvRutLGuV1mB6DkuLdmC5Nq
yrG7Eun7Uy2vCCiHJfAp0LSRj8Gt9xdVEaX3dZhRLamv9NIZbyicb9vBRWtQUaikQrJnXMeE7Tqu
vrhO79vah5tLIceBrYbn2cXg4X56YpEx2ehuGpeSr468RgxiRpmsaw/FfD8quRGi4xZnfb4H09Wd
VOE8YTS3j0bJdfjrm/ZpAMV803gfhmsK23NR+Xw+glIj1WgkgVpQRWdhasbLUlQTM19qfY+7J8Q+
cSjm94m4U+x7TT2GjkYVTXTtRmryx///25mvCgeiwQnLufxxN2ukQAmm2f0ZXDgPIcw3cFsVG1lC
Fxdn19KBI4sftzaWnc8iyRS3S0uppMK4DbcNCsYvrpAx346Pt8tkj7Us1xZyjgg+seD9cnCVVrgD
HZPxtqApeAJvd0Bzm3TBVgPMt3VrJMgujDCz6uSVB4fmJZqXMeBvlMkl5+zkQeG08YH2kGRqDLeA
GBt6XUkhrSU4vGHRaJO+E0H61cD2P1ltRCrQpDm49PlezzHI757KlBVVcIbpZzlvAJZLhRBYJpzX
ZGfXfooZpAyXSDiT6yIeAHG7a0Nv6rUfdvd/fW/fR2F8upDYnk2XU8p1hfF53Qu7VS6QN+scV050
ZVt4rZVjWD2hTESuH0vUcjoCU0NBhQR4ZgVduiGPRqrn2Ms8tfpz3NL7i/qTGqdup0U5F29wY1jG
+TosAogwdL00LSDBxj+/M8PIuiSB+VVE8MeNjqVpOqYwHUefO5YfL2mp117Ql4Z1lhgCt17owTto
4p8TMOx16A3phhRwN455dWea96jkqpPy0720YQ1PI22nbObmUY2wyeR8sTfcoF99ca3nVOvTtZ4v
symFxRslxv34FnWHUZujCK0z72JV+YpRDI3X7LrSPmXxPDTL/y4F4kci4pDZV9AA8rl7Oiagf6aX
qrLGm2Gg3Y1zjbm2fbru7MwDAJQXV4EiuExLl5kFPGxWSMMGfbdP19xARtTXX3yUP3n8PnySTxOB
WrdMO6AF1jnFXaiC8CC86IvowPzTq8VWSCQqOHU/r0w2s6iiu22cDa8nUwsUrpZeENRF1DJAdVQb
jBMpJZ7ye5+p59iN8L/wp55GD86AN7NUQZQukKpwxGp9vUMrfwrpHS7BqHsbkRbbSGEjSs1m0XnM
DRO9ne8LWbzODy49A/1UWlF6tKKq2hA07QblPTemCZAz165K6dOeSbHLpJr5xUMp/uzy8izqHEkc
25S7Pi6UOjJpCTiRebYMs3mIdO9OzPjdrkLh08FjX+g6I8kqCSaiVtV3VQBSbhxIpPmswDUkbL0J
7tUXsx/NP0S1ponDzTNIxBzCts+xhGY3A25FUCeZdK8oy5kPwF0UahjDPhbuzVg4xhFUPyxKjCSX
MsYkQq5F+yQzYTXDXixaSzuo1tJvTX5t3vrMePqeOG108Ws0f3HhYv8VWbJ2O+Dh82PQh5wqDF+2
j1SJmcM8B6WR7OnrVGa6c91xHlWK4i2XynuMXIKTJr389XM757efn1tyVUuYnnD+JDaYbM/ubaPG
y58McOhx0m1yvb9qSp0P0KH5alOxhcuPRt0K3I1UgT6TZT2M00gqtNxD8AS9MKCLTKWyPnuUsJd6
aIwU4oN1awjjKCzo3UboZ7sW/lhtAMh6P0+jEqSQ6qlPZcWP9ysWVcYxBadycsrohp5KsbECfPl/
/ZH/7Fgg93Ut0l/H8/jsH1cglkzguzEfOS0eI4TUS8/T290owRD5UKAXoQaOpfNzemf58C1s3R+T
prdXJLQwBAPzOozkD5o7e+nlwVEl/UNSWe66m/Ap6XMg1eHjrepcoNgpX0OhNm1RuMe//hBifpMf
91sSecoLhmSCLWHLpzJPCOOga33NPb+vmsyE8u1X/rDKBJz8KPM89FVkRRAZpkVnEs/7FZ3M2Cq+
ClfM+W/6/E7wKoA+E0IY5ns487vz3ggtN8iaSTsXZgHdsVFnDEjmAuM0vQJ0jze2aa8CyslrlgA4
roCovK2sfC94Gun1ygMT2H6qQl8PkCefkMkcsPqCPCqewPZEm0w+eVVXMY7XHxcSvNDaq6d4xcBr
jLxRjm5IiGzdJ7G2Vzmtuc6A2VZFDar+zP2igvA+kuoPH1Y4hqebrApDfjqJu7ruooLR6ecOm/1a
y6zqMUuC1WgiCoPdVh5tb0QcOFDTY/oU8gcx2Eu00/bRlQxm6gfIYyInqlSNACr4LQkp9sbO8EBb
rVl2tUGNOrLdBSKnna3b9d0Xy+aP25wrdN0WpjQJjYDNfFz7VR7kOO5r51ylApdBjBcQ3g6DV7zV
+zPpds20KJsYGbzlvTH6YiWK0Nq/n7xJ3d7l8/Oa5Prmr9/XH/NP06XKZQlyApeAzfyULoP/yJye
BjU6x54GeuhPpz6aDrQaihcRkIq8X2+f0tERsAA6GLdew6XBaaRoI3oplASGQrU9RJ48iI6ZVyxF
bDl3fRa8OfbP98RHb9z8q+lWc1jzcT2YjmVbpDG2nB+A+aD/3eJPCm+ytFIY/3wM2TRpT5RaCuiq
V4y8QQz3nlaJStLg9qNqX+m3qCLzvX2rWfF4gWgPFrZiGKMMcRJndQpTnDEFqCPEbde2tHrbGjFd
HEZXRCavDs0sRpLO07CMZof7Bw9ERzkgCSJMXRTX/vq+vE/p+vz53quWJjsNH/PTaQ3t3jTKDNQL
9tYtXe3+6CQw37UU0k3nAnZy5CpkKsw/DwwbXbreJN/GiaNr6LoayhXMaL97GptZmtvawXVCwnOj
4TH7akf8QwnDNB2CZMpS1pw/fa64dA7ylwjcBeQTHjdBV+5ixGBEBqtOjq0fe1A98BsmqQef0NTh
u6rwlAQ7XFDOV+9lviyfL5t0LcG26Die9blGhgGmRbyNbFc62qYSA1g7HeSawHHmp961HCy1Ceac
UlnxtIuNKloFoQMqr54wrky1t6tiRo0MU+Zvo1wuwNpCfmz15Ks3+mfHv2vadPkcSdPLmfeL361f
ekGDwpgpzsp5DopZQWxAExyZn95MMEPe3yNhrDjqbf80ZfFjFbXeTTvvU3na3gTl1/njH7coCt20
q6y5WO4J+9MjJduqlTTSprNJ/3DBgIx4W4Jt2FY6rS/qzDg1AscjCOSpR81ALUNPxem9mCcgmi7C
konBagqNrdFDAv/rB8Kd//aPd5Z3ZxkUysjGLEQ8Hy+Y7PH0yMzSzzgH23XalxojFWZVX4dwCgeQ
uSK2xf7utc7SL/MfDUXtJXJQtU7dVB6S2j8OyvA3TdsUm9zMvHUqcQ6Ymb3ueqxQNgyzTQTeYglx
0tRE8TKMujihXQtzCDC6OZxLUwMNVEErM+ueRq3dOZt8hEmY127x8v5/kOzIDsBr7E2YN2sVM3Nc
xT8CKqCbIM3yIyWenUyFs7Hi6lo4GaOt3msugXHR+lxbafyziBjwji2MToEVt9dw98xNY2O+9e9p
S/qt6Hb6hF5foxChMGiu3rc6Drv4EgbRjdf1YiOLtHhxiUKumPlxz1Rgc9nBZlxX80AoYcXUY1WC
Kp8RYzuthNOlhRM4fcB7Yy5eUQLIVWmYW/Bdzub9FsPWTdFiGdZa4LSPQol+wK7UF7fZsN+X2acb
zU3muRA8w6bzuQqfZHSlVdv/a2eHPBGcSn1nSWqAdvmttmGBtrIo9jJzCGMbiCHg1qjfxcWzO6Rr
J0qK26F04L8peVKm/Wz5xNbtnMLqOhEiJEW4/pgIVwAfaiZ4YjQYsyJbDD0N4nJE4jceQsZU3EEH
R2hdBGds5W+GKcs1aWDLXLJSLmMXZlvfinxfF/jZIVIeDYpAuXFdkFJc8JSf32Ot1E/T/WgM3VEh
gFVxecKF3N1oIU7WnjEDHMzomz14zbhdxdbXUjxlXk2tJCY0CIDYXcfoP/cAoaPF+2maSMhmkB80
8Bm5nJF4Dcshjq6GqlgzpsQHXlOM5E7ld9wceLxqJlxUMvmJBpVWuMKmNmWJse1jgGMR0v0l/WZm
MJEDGfrY/7ACpfh5mwHQYYljxPtue9mFQVTga4xhNWAlgU7pnDJKcZWth9dsSfhUU4WM1DR4kJQd
w/tyFfDH7ILhtl7nrokCal7nSdrxgDENqrLHX0WvTTvXCn9A8OyvB9t901xtM/pZ9pA0+qFxeOU6
GnMqQtTGAU2D1rcduOYMZgLBi5t36K8dqfGoGsnPxi/ti1WqJ6l37sKUUlzeS4iGB9+21b3uYlgA
QPpAv8fC07gDhhm/fexB+aNKbd9cj8wwsyYK8OOPdIrgVPXWz1Z6IEbo6TBMr8r3qDOZLGT5zLwL
tWId1VDdJr1iMJc+7Yuh3gfWVF2lGNAROBB7xpFgXgp1TY5NEEzpxJ/Bzm47RBXtVBUXO11l5dA8
gLilPDNvrbAvxOldeT+mPwDKwBdDFmVlHXeMmv77s64n4bStmQBu2IBSessF7ehwYxJBzj6vdC3H
wpXh9l5reCgx+kSnMjGwsmTDq4Mk+5ipYiAiZv9shnDLyLKbscJE3CUVcwIwUKOvAh6oPAO0bbfB
qCR3spVcV6XcrRVfQXhwRVHftBT/9SSjtCn063QOMbCHessmARXi9mjegkhnXJ+wj2Cj8kJjwiWr
MEj9gzED2oqGOmqrQyFBBvpY2tO0DCw/35vMaMAmVDGWsK/WE/Xgk8RAuXCGlnGVWJ6Ej+KdWpy1
MiD9bZFa9Yg73LU5+Yh9kg7pZyOGJ+RmUI3oqyB/aOLgO2pE+3Zo6mCv5Qksvhpf9P8i7EyW4za2
LfpFiECTiWZafV8kixIlTRAUJaFvEj3w9W8BfBP7OuyJ4l7bIbJQicw85+y9divkWWJ9of1Hr1nn
hlDMsugwETV3c5gWEFIsB7k0O5CnMypwCN+sOEfQ2TTyHKX6kVWKGFHF004TLVgRqb/lcEfwZLrd
dlmFpRghJunhh4mOCvFrAknFgzlGY1Z/Qdn4YoXDzaJPu59sg4iX+VpJ6UZWjQu3JIyb8Vb26YXB
noFS/s6P6l5NQ/waarSSPdpF5Tnl1jviJKlRsLLG548V1ihtmwCv16AGpnI3CdITcIKLhnceMXhR
HJyS5gDyCw7JYH9zABISwllaO14p3NUaDERujIIft7Ina9y0k3fOE528oAld4LzUYkP4+6LWz9QO
DSmyQqCy1PGPGMo5BtmPov3mgbOYNV2Hpdlg6kSIJk14LOaFL6kfZ+01S9sxAIO6affHRS3eGHZ0
UUV8qmNlbaa5pl7ul0s9kmUVIKXSGLhaml9DtiZXa7+GvPeaID/N85rjIM1ik7Lv0bFr/V0skr3e
sOv2iJGXzW7ptKDP3Zc6CEGtzm4VaOG+cr4kSpXXobdRqg5gWcMg6pgfPifAZDBts1YIaJiHE8ur
OE3lLbMiJNaO5TwrXYjnus3fln/Xu3KmTHTZJR5DHcxZ9BvS1HSN2+A8lPrPQZZEQhXRo/N4BnmS
VI88C9N111vibpEKuvlsMrSaBWGSfsmEn8pH1XtdNlMdG2LXpNlp+a/8BJ1R7oJL8cmrhMzJ12aW
b2QiyWeQjL8Uotl7Ehe/mYjtGBVMsCginaq9il6mUG6XryDVg5+ZjZqz9LLy5hF3hCaa2cEyUqB3
Vm1dcEGAia6Vq48sHeNgspJ2WWL/LpVEOlkA85FkEOiI0D8vh2FoXIMiQTTfNrvcFdl2+X29cCr3
DQqu9VwSL8u1L+qnMgMbUzTqm8TsdI1qhxb/ZDIgG8cvOg4dJFTt1ZT8Ei4ixkcrffvUWUyaqCve
cMd8zeKxPE8dlGRdaHgkBpNWmanJI8OTAI7EU+FgRA41wzi7ihp8UASU8F2a40mwI02TPh7iZvgo
ipY2YJxNuzDKfjKC4O2fCxwB6AholfB3y1KckndDudUlDwVo3ebFCabxVAl/FXVJdHKCulqPk4uK
Y9Lyfd2CA+VNRZQFApDQU6jSTqI9EI0FoOXqemNm2L1F7T5DlD1zrQBtVwkOzwGlhuyIooNv90a0
EOsl5FE+4fS64jX+U2fSmMNx4Kn2Hf7oMRvQPxf5fdC+ijmGbd6aebmLdS7r6tnhr2DbcPCPBM9J
GtrnsRDi6vvcqbI+Tk9mVPFcOyxwQqqdXZCsMWga4axJqm1LBKfbtkaANv/VcSHDXdVrya7sxmTb
jMNbjvL3JamyowGSKGFsccxy9ZLiJTtEimWJCC/j9GA4Vf30q8q7ity54MbPARMjWsyIC+rc+UDU
6/ho/mFNYd4LSKMrohKBLPr4BpNPnaCx6imHDkUpieKcEMTJHNDM3CJy4qLdBcXD8jKIorS8OdGO
MAeCW+WVBBbV08bGM74qEVg+RXHVfzSjs68AEFwyq3+eigxHgh2Pp7TgdWoNf6Pp7kG0V8MbonOY
IZ4OEvIbaNc/VQXW9xRq+OfmZLbPeVkll6Gw90vFhvCojdcT4MZnopXel2NeV+Vt9AZxc5sP9gKT
3gvS9+W9pvo5BiQkb5bJ2fLq2Uysn7DHBVCZu8GDTZrS8v3chjj05v/X8o9LpIpXYACgSEHbbg0d
zLqWowGs+uH3Umgsrx4UDay2dVltoRtEB1O3cDT2P+yQasdd/pCxtTKI88zndOpIjw7LbhlGnXM0
Edx6iiLLUmTBlckx0bv06gb1CqKkuwbMNZ56rtyc1SiUhELFjvLhMLmJQai18Sv1yN7SeoIfUDGe
otYeWUpQLwurwjLrNRLnRLTpyvdR43R1w4J8Xxjyfo7ApfXy3XJwqU4Ee3hv0JgtaJAI1Dcq5VZI
BYjIadV1DG4XAYjeNKfIQBk76AORNtCrz6OwiEieB7nz65zGs3IKJsDA73UknBt9N61otxSH5VkZ
oucI6Up1BomtDo3I5pbhiFw1KPc2pncEwEF2znCObDoywThzjOSS0zsKjH64RsF3ac1wrhGQMduT
WOmy/c598kPMGGz4JbyxJCuPfoZtVLv7dfiauHWHptsYnpISOxZSRYTCpXYN0lOZVe3BTILfkxzK
Yy0yEh5mAXdi81KUbghaGjw4oVTjiJiizU/LgppCdqF06mbbG2EI43ho+t6A/VieEUqoDcOSA4GS
3Qvib76pnigSVTQvnnvAJSyqMnmLYqMD+FaiZxU9s0BRvmSdTZ6F8KMd/BXuKlPyU2lvk5F1MIpz
9n5yNFSkEe+UuwACNOKmvQBAfi+edcuOtmXd8RThln6uYsZwGpYqZzfNMgnuIuYWfTlV/XzS6kHb
sGVTzFuu8UuCUTgErSJH2RzmbHOIIVb+3DUP1enkomb9bxjG0T5UmCcLpJ4nNOa/4JEdQ4Q4R71v
CRqfSzeG9fCv8LMjPgFdFYyYBcwHN6oEIbVnH7iZt/tlXIYXsNrWBlTEGuZLxxxzWxLfvufKgfNH
R0yqFT3onUYOdKKTfdr0xWwld7YRgK2XyWmL9SSAVWVtOcyKqnCfVHjOSsv07rHrfVnGswZpgBs3
zvrT0nuAaYCSvBJPetqvY1hkqwxKEBY2XNnsGI8JMB+GRy7gEvtUUduX/rpUHFP0ErVxD8EjiPnt
zH0QJLh24vG3Noa/0zHzjsmQUUsYsNcCF/2F5hf7joxBgmxIqp1nZG7sVatuRjDRxFCbIutOQXKu
a1qoPOXvQWw+4kC8gTfsbq0YfjvCgR7gayeSkatdnXs34ZHJFVu6fvYhqKkhc/f059DGWQKzvCQq
Q1njU+lGczRnGN2iImlWvv9bR5i9s3TiGnJZfDXkt8qDVyDtAx4Jwrgt88Xxg26Hz6H8okVfwm6f
u1n0FlpkG/Z+nj4aptwwCNXLcmusmWCvegGeb74OBAlETlBmELbnTymZnd+SBBSZKpLPij204idJ
YO5ND58jryPGjd7mthTJnNg4jTvEySSPp+FPz3XjfZ4grKt6D1FFYABJC1W5U2UfbgHS9sdl7ZCU
Z68Bmcg1WDmxCwWU3s5XwV7p1gc5Nd0ukBluwSB5ntLCOkYFb0KTm9+4txL6POtLgFH8kmO4tdNh
epkYOTvCKJ4i1keFhZGafBZ7yeQ9Gnoct1qSHJfmA7ahBtxnwitfsBIweIEXEHl+gW2X3nho61B3
b1pJRhOT4NDV9Cc29ADFqLbjvmVR0NViixCMW0MIQ9RwBX2usFHwFXlmTVRCaMnKn6asvHsh/V+J
kPQG58q3z/QHpOaano0IbpTm1goGLY3L8tQMg7NLc6M+ZNCeAUlEj1IL3qWU462lrlolBHXxAGhc
L19g28sfBhfX5+ClH11/p2lNc4zoGdyWrzCo5ZqcsPHidE+IbnwinWGvGG3yvXNljQEihlolBBPD
NjK3zKhoxJUO3w8+GMrMAjR/cRFtzlCeZKp7lNyU5v5KYzd5mG3+XeqevxZjUwNtElfCLowbMM53
RLUE7RnFj1DiRLUD2Ptj8uoSvLgyFLk6UUMtoK90HiDmWvv8eX7CtiSFNiR4eTQeMXC8VZN6BJjU
Jo0S42sh6p9FMgXPJq0M9Jv+rcsAmQrZsxelWP8DcnneSaY81RmO0CHpSuAkCTo/3f7Zi547ksnJ
4TfdF1ryfF9dPz27A7SyBr6XJ8PoSuavc1RpSvM7UOORj/0IzAYUQ+83D2AQ+XrXh8C/VDob1zp5
tqf6F6AspzbtX9JJ323OCyGS9Ieuf6sh5JQ4G38Riv1e+Z77XNja1nV8RaqQFu1IyEq2Uxl2NL7S
b7Q+vWOBSJUdJSXdoUwO7PXtriX/bxuZO+DzCesmzXZNjI8h0zJrmxgihcGS9WdrFJ+vU11jwB+A
50gE3QQvkRqCpC87wa7E0T48l4kMf+FJtFahvyMXLTk2aL7uMaJe7Jg9Pg+pqGqob151Pf81xfIw
sSNeGi/b5xlPFHMnBBc1zHiqqKLT0fweo4DP5Y863anmXc3tqMatOT86dfEjVImqbxBYhZ5zSip6
TN2Q3ibT+uOPQ3lIG0Q5bupB1kuDuwNVexu1bXpxIm9mm9pkPbbj8EuHMEmsIVCKrvIOEA/2Phd5
8LceEx1wrk3+Z0rLpzGWXyJifiCCJtirGn89oZRUxBdpNlnDytR+8mA4JWhpgO3htjz+dMix1rgl
aEFxGGHUbu3IB5wMsIkA4nhDhxi+nXhpkBnhS8GOkvbf2iK19mg2erTMzfecpJGV72T6leNpWpvj
ThYR8J3MgB2XNHQq42nLIUyehl8rwvsonrMhvo5G9SLqAIiZgipA6PqpkuZXrC/rSPj2xs/6OwAN
k804+qLM7EuVCfoPLaQay39SDc2o1qJaSWn2EapDsgO3CHvMVy0oiZ1VuafaFSDiixLxEjQo+skE
UzClm6xy3YYprcPEq2kGirdRpkSnGMyMK+QlEiUk0cMus+qUukloISE8pktu1o964tXum7LjwRIB
EVp/vIJZob3RZ1qx8L1d10GqKnn59vk4veaDh21X+10BYViD4AGkGGTEdhj+uuMA22gTs7AKZ8Ix
0xHfsNK8Tj4GusVAl0xcqFrE2oX2mNFtjYLROHVQlFLT27sZKGPkRzrYK0rXscZAF+sGVYYLjmLU
bx5er8Gyf4u+67YjrGAS0EkpSZlq4U/b2SFnVmnin4y4lMWucZpFLSlFF3KeisIGlH8Zhm9ouQ96
xdyE6PNnr53JNmaRb3SnP/qa9GjaDn9UOAHJ7XBoalj9ynF0zpMSj6Qk3q50cBGnDhNJXcuufkFH
Cm1ttu/kAJ0ruwfusQpDxMKEjTcJhLrCRVkdTIzlPbEFTe9Zvrtxi/4V4sgfuoS0rOpvtuvxfSQA
MyjzjjXz6bUC67pOs/hcKB8dKCAXspB94DVusZu68VVGyfvkDN4q8/iOW627B1zsqVZ3OUtn7WmE
jypvSNbw4Declw/yIP4kTvUeBsaDLOF12IB8DPXoW4xfHIT2k8l/SZJ3YG4jy3jtEJavajuX0BXC
ndfLb3Yjqy0kF2DiZeUe3BCPM/wwfnHBE3wJnNDhyMmflB+RIiLx5yY6EA5T8zfjN24S3a40nHRP
0s3a9pNHMJHoN4bjN4iPnNw5tzJrcrSt2RirEJBKkgDExPscSfGlGPScNk8cMSmqf6dxfWyGLsYa
2Pyxuy4/DE531Ty8iX1cnAabtPHMBsub8aEccvow1ya7ZjSe3Sy5Q6ErjwNJfTUUAFLeqYZMPBrY
044+MA/WsBq38I/3vuAXNGgQnwrN/jDCuDuxFN5Fq65gOdKS/B6HQdEezvgeoo6+BjV20htzR+YW
IT9tveH9Nze4N9r9GnOFvom94UhOS7oNTEQPjT17mm1ZQRAMnDPgv2NZ3prEhMHM6Xhg4r2ix7az
NVyaJT5dwIbCXWUy/D7wagHZsc8ayHJiCNv8EHsPch4ofWpc/wheNijwuSvUR82M7sCYiQD2+3Xj
9NGlC+XdDpCApfl4trP2PHoE98Q/VWh+eClcWs3X93VtfwRG+DtnWmNrdOXnyAKVFu7KlClwOzuQ
MOej9DlV7mk0uu+JZSa3npQp9J/g4YuiZ6RckuYoWu/cyuIU06EA90OqrN34T2bU9E8aM5eCzh58
SvPQ1O1ww796jbUk3APfYcMqWcU8ix57M2FrvjLAAwuLkIIgNTi8rV/h0MEe80hCGcr4Qp1Vn2pT
e8i+0V+BJud0QkzzOnXkNVjKPWgiQs45phAQ8/7noBXZzdC/K5+IGk0l13rcGUx+Tg5+v52flWrj
0c86pDzlc0nlnzj+Yyr09Di2sOFrKcNDLyrMRgt3nOGC0xUF+jUAYnEmnadwDiIsB51Gd/Ud3DdU
bV7ndDYu6Wj/Xfd5+YPcyGDTYsTfeU5Oetr8L4xc/LYnXZ6Wf1T5ebOJuolIGLOUl+UPh5r90pQg
SFzXd3a9p9QpFd6PmOCgC+1YvLI0RTb2wGQvF6KnYdRoVHEEd5H6ybRvHGNa3kQqlpXJYI4Y3d4p
cKvMrYJo8mlwUycz2eh+hqLtXpm2eX1CdHqhnReZemKMuDw10tSb8YHI+ThbdlZdYLsr4tSR1Wd/
AvBx5zBgT/PGJzk15he3GN6rCmloiWPYGijIRpz/V818GAYAKDxL6Xrp/C++h1pvvAOcUqXRmMUn
n1JHRW8Vl2ooD6ay3EMeyXKtEtSBbt38NCK1Naqi3LtVmSOqdoar4DSnx2zQPgV9wcSTsILuqzvi
rhDTtujH6rmNi8+fQKvx4ZUorV2pIf4FTrySNcu4TsYd3KV1Wbi4LxputmZf382q/tnKqjt1Gelb
jYkdQ1q3Nu+PpDuSniqL10WCicP+QNAdU+b5UwzQdR1Xq7Z6B+gl8dk9Qt99XZRRyDStK5F66PDp
UZw9E6taBThF6zS6+uPJ180nAVn3DLB9Wi0zsrwNiyviuP+XgzJKaUJZPkbMICv+puiz3xdETIPH
ZPiRM7HaeLR+TnnahAz1CrUKiF7lJHW7i+3x1ya0ddc1FeomGSeynTXTWLlaTXzAVBz5H+leGZa2
o+BiLM+ArJ2cs2wZVtH0a2F5N0W6Rj+NfUVY6tSDgoXLNR11ZnbW3LS1YVWpvHrzyAW+x0by1Dot
XDeFnNN2G9bNMvprgK8HrWFfpOvdeg/hbpRXFbVpwT3dbpMNYh/CPTod6RtrApG8boG7F8/cqtPd
Mq0p3eRbjQp3ZaEOfGiFxhlenwUhIyuzEToB99zg7dKV+3ZkTt6HWN+ycddjpL/TNDrZTQCoocNu
H803mdz77HmC8us2AFTBnRPPcqsge6/MyPZ3fVuuLQPkMPYl5jF2/8jcjhtX3cFTH+dG5TyyAFHg
mvXZj8vu7FhXcjR3luEoIgwA5FEGhzuUHMU1dNSryytiW234MIZ8p/WOuJAzdueJerzBXrY2QggR
g5X8FmFT7ZoA0/3y8AIHhNjUZnI/hCJ4/nx6YeLe86x+0idKsTKKrS9ySA793D9GNHcLdxqzBw4a
qaAWOOV3Zu/hWSMQoJctoYoJ3YxG9KQ/iloc/AYBgLCmnZNnA5pLm/o5/ezolgpdlu5/UWn/tdda
j1ke9fC8dvKquFvl8Hvs9AFmCvaQ2P+x7DbTlLvwohSyJACSCtgSjQUHj2xr4PvyOzq1dbbzhvrC
bD4DWkvwaRM0z7IMUKU34d0dUhIAFP0N1KmjhwA0m364xfglJqxgBeB6OJUjeqylVYCa1H9uDH/L
3Xfe8IKJINCCVtZtFBS0vHo0waOij9dtSuAwGhzE0jqA09n62JH/FdTaJtUvI+0cwKeMwkZCic9G
nL4Ns9mQbUCeax7RqkoJgnH1jHnkrI2PgLfPRMDNMhskKQrtrAQO4iNWUcTf9FC6SFT216RxcaCh
03uEDSYRcpWviNKDtRU6fLHSRkEA+IkYKHyRdeO4vMyTtV868rQS4O0OKLzmoZRS8A5lWO8W7V7P
3YDItdzYLMuEZo+78Wm87OE0m8zfBuK99eEj1iAfZ9Y32wAKoUg5PGlOeTJp84JvIFFknoQCUWf4
4KsG4l5kEA7Hh6fIhqRHFENqTO+E1OPVR3bj2crem85Y7T/l11mNKH1+xcHn9wcn8H9oxOYtC6Q1
wBMnkN4uFI7Qu2dhppOi/ggmb99yZXmMEoH02L5YVJuHJO5zMKKVs8U9+JPc6fRcmhNf2wBjjQZ1
170a1GaLGNCJwEW3enUvcsIilhkI69RG3GVR/8PyQvw2S4SK+aprPzld9WtpaIkpI0/cB1obiGJa
mSWwHN3V27WctRgKD9IRSKJFtfXk0Mda++TG7swmYC4wf8YxtuY26iucZAmj1YuARxOHuZ9UtXNm
7T1wp2wnsyzY8SgZarM8ZvdojYB/GKDDAHrxOxO1Ko21jUC/ezToRdMtJDGKDHEmqX54lnDWGRoD
ZCkzukVS37Clulz4IAjXkMzsJ99Fj+UFvfmqZeWF0KLj8qsHEe3hogvHPWbEYttlETqBCr+hKSNj
46gvnF/GQwZMzEPA9ZJGKVcoGGSd1m/LWeQSTNhwO9M4xKbnrzQAU/PiR47wYRPKcG9orC5DHdK8
fhAg3WxyGzwsrx0gPQPilRpzrnmRe1t+rOfGb5MyuSDTNkanlYOBLrULiTlijQOqIw1j8nc0tYkn
Zix+zGk0YpZbtXn5IJ8uZVJrGfQ7VPPFr5N7Tdfo7NVufHC04gnQy/CUCvFEWm8CQOStLac/hlXT
38js/qPLh4+GLK0LIyJCb/gUEwnLYKTUx2AnZK8whniCAiQvsmREaxArY/g7Nq6EVK3oPVToPrQS
oBLtBeYcSWauPydcZcz+FVzReq2ssrLxOMT+WjnteFK9a9+jGlLWslg6U+jPNa8H1mr1SiAIyjvj
luZn2mQQ43M92lVbn/rIpD0BdT7l2PQ9n9x3lbX7SrY2wYAQUzA9uQdbg0DWmh1fP6fivkUs/MF3
RGXmTv4hDfSblqgfNjRipt71HiPxgVyRiCADAs4oxG6m74C9CdtuD8hv5/h2ui/S3t2hmJx2uD1m
ajuTT2UaH05m1hv+3uCYMvcjdLiGnUICCO6SP3HgZU96Rf9VmjZjrIh4mNL8SUg9AKkaYUmufP1i
Jy03jUXKUpAYgVCNkAbi9hCZkMR1mLxevxnzH1bT2KvwBd5zd3OTEOA/B0YQeN22nY0ug6/K7+M0
p+lUk/s6Udkabhu/McSwtu2AOMTgld0iR1KPsBqICvco+2re3jj8Rrhsu6mhRn3uz4Oq0vUIaHXj
aDygJqsR96hxD4igPBRK7q2yJZeQK+4Rr88WZTNTFms8DA0/K0O3s+gi4voj69vioFqmJCkji6OT
nhSasQPkXRKs3drYOhY6maBoBJjtEkY1B8smI81q5YZC7k3A05BAqVNLx4P7xl0UJeDZNbvHolq3
iMVc66VL63OCzKqJ6qZ19dflKDL9LoXclNrw0MdDPg3uNSm3jjcwL9G/RqJkzOHXx77ERhDMd1qj
kdciNmBOdV1MZjLoqLYw33Ob66016NgmqnEGl55FkYrPPQ5hGENOK/q1GDHsvIVkG2r1zfbdd9nn
9y6QLkPc6G0MreEJFep5tMQ5LvwnPiiBEDN+rK2NG81FAZoaevCy81LsbmPK8NJhVtzw+WdKGFcl
aR9zDZ1DkjUmryBfes0avHmqlOdK1WDsAhoiATbztjBotsrZCZEnR8Z9yKY05wuLNdkzkAyIdivn
mxxXSOyiTIkzOJA6pCkuo9ajARp+NFtrU9jxLSP1lqREGiRdYhBdKM2PSfm4biBwZ07JHEORKcPG
GVoiXJeOiHdehmc7zmvtOEQchQrR5snmuruma0pducgrIHKcFYIFNYQPEUryO6c9WDiPGnY6uYb3
Zumdfl4OsC4H3FsV1dEe3c8ftVymvSK+IBpS+3LOmahmlfL8zTKzR1mjNQdjahmSmMfct8U51RGD
IBG6OT+WAq4oN1qaiT1jO0Ji5y2PfgIknXFaB9rknzq7omxmlxed+bUr4ANg1qIY8yPg0M4I+AiW
Moy2Yi5OnlXR+Wc70H4Ynt8hicq7L5I44pVqhX9QPTj2uNTtdZvxskTSzmhVUg1kRTwQROR+aoN9
19YJhoQGS5pbS/iHY5G0KxysqMVaFVq6s7O02gA4aHgjqUhTWbdr2yi8O9/eZsSPcl6G5rGrRUcb
M8GsktLgw3dv9Vx9LZdk5Uz6wZJXC7MQYq3GRMhBBETriRjnMB05Ll2e40TbVKoaPmd5LCxlwfLo
Xipl5se47dGzdMwbCS4s+q8NiRWH2g3HLWR1VBpNc+lbKrlUYXQpQz/b9SoNriwhnEsrVGNAcwf/
yISsv0wDUqXOZXNig66BGlObSG9TO+E61Tyy0j0T2zi3SmGQDVr6CKV7HTrbFIn4maQYWIdBs+fr
3VdEssuIXN4wjn+Bnh1WNdHSdyQqQcJIqLDDj6B0001B2QygNUSRYhFqo2qavGUFZNi8AKmeH4P/
3TcMOiPDiMuwy9/tcPg1mV3GydqfSCjjFfPp0cv65js6iWO6qvcjiby2MyWX2k42gedkh2xiZUMq
PwhetU+KQYDMmvqMfrVCOqjACG2ZyaL0QEiql/sMj+ONxiaqCPGUZ4X7stw1PQBlrc0MV8hZYhOW
X4M0dM7DMMJkdcmRGowXH17C2up6ifItNLhlYAknnDA/RCbzFdQpl0UB4Q8aSbvzzcxATHbwer/a
BEqO/Faxza0YhadVGAzkLHo5CdRLu20fnDlIlOFV0JhIxSGNjzFprNbg/8itNtpEJuWKWUJLsyBE
TmSJBgXvzQQ0zTbTmCT2Evpn5dHtMAhJKsL90MozLIIfRMH6m3/3DvyD8RAHjeO60jUsCX/nbx5p
1XCzGYvGuC+KwyQO/LtuwJ8TJzLZuep0FG6uTkNCwe/NQV4fFtWBUSUOmEQaz72fES/KRCyvJey7
ZCWcoHyzR/Ot7ULtpdEjAwtnTiOGiVnMJT2x/sMw8k+fATKB7lhS2LjI/m4YIUuQTg9RLXfdnBzE
7U6+s6OivAZqDhtpVvSbAc2FqGX9kvyHOo6B3FZEK6pmEAfLD8zd2FjD95oQlOPBJeGaYtb/0zrx
3QeH865pdrmCkhi+EV6gk4ge/4e0f7GS/VXY7+pQThzDculYeeJv3wKtHTNtXLD6FfSCrYqijVNg
50d497BoZoMFRV4qLW8fmDCZ4yyutz3RbMc0Qksz2l+XSfjIf3rMTQY3UiSA6XCeHOdEAW63lUTy
AK/UZgKqrz9F9Ms9uzYyDIyRSTvc8C+cAEBr5nNJOlBUuYT/pyf/fx1RfFIwErqH29Xz/s62KEh1
DMOMjjJ492otI9QlMN9/EcUKT6ObLK6K2FUJc98CPj/pmuh3gQGntJZFtjJtBU146Kk7WQUIBR1F
mCCnwqLuo+0lNl6CiiVlcNPSFP73d8X6X38rv7sE24DC3+YT/M0QaJlGaecaPm+85Be9iOi6VFFK
Uit4ljada9e2zy6JxXbRRE2xDWIIz6KmcpldVUHRbmK9IoJJ0+UlrlMiBjnofQYRSLVSLnOp9TJl
4ntZqj9oTSTDC2xWOd7wHfAB8sHmAkoJDDQFVoS6907LqfzvH/If3HWuLk0sYlK3pIR/8Fcz0Uwe
6QMtIs6QDHVkBqr9bqRJsMVS0jAFAxYvyBoITmFtuk/BDAKAjlgwzyD7u0Rv1ibVqWqk3PR69AWU
eLIhZdZf5a07/MfeZfzT92HL2d/Ly0PYxd/eGk3vDFrD2GGiFNdl0vLIcAd1DJtdf4UntjxpYk7L
VGOL9ZfpoCdz6IG9XvwHHsX4X3+YCzVASpjdeJ8RWv31ofWmMietIwOyNlAThUP0p/Fq62rtytoi
NzY1XIw5E0HLEV09eu3nhB1KZVCI8XHYtasRmFQV/2GU/AdjsKvjVmO1mrrnCftvzweLCpL3nF2l
c+iAZbPuEuWmMUTTAS0ytP35VTNyZ4OIWXAU9wrUiODtkgzBxrD6VUCyX2N4SjaFRgZfqJw9hLnh
alZIyArd/YOVHv08G/N/bOn/9NWyHTpYP2YvufV37y0mUk0QSC3vy6I3nRIdvWP8GSYw91aDYJxc
OfFUahDfF+bN0lwANvtfTvJ/OFtcAyyQI20DZgDh4H/9Zi2YenjIbftuC2WeHdW/pXnhkbmiV0j4
8YZDOaKRHGYf+aCHZ99FWl+TKrAUcxoTyee8D43/18OPRPZoXtrvkTyJQ9J+y8xCYKnw+22tjEfu
cfXU4lY/zc6Uf3+v/8nNbPBJdI563bOwNv/1g2gkyHlz8/qeTvG4tzTc6rF1jDnWGFrC9eCOCymf
AeAwJdyTZmlhwXnoMXtcozVytm5m+njdS8h5gdbtY1+a0ATK61LrSVJmYLI6V1E7wX+9Xc7fDY6C
K7sDdo6XnfORDe+vv7tDb6GU7djel7NpacqWozzwyqwH2XdbV43eTmuKb21DnwpubeVegpK79SLQ
zzO6PbUTPbfVShnPTXFxvMj+Gobp51k3Ydg/hV5wX04RHUy7aJrDsvBCn9rQUFnPw6oF0TJwywNH
DqcGw/MG3U92Ld57n4CwWUPeyZCCwKmY77oagb95OCD+ZfAsafieGj+7Qg/Zt1zTH2VIQ6iIgc8Q
pkJrqMmde8rSEXlzYIJG5ENvB5t8Cj56cxweo+l8XZxeo/6j75oL8wdvncmWujotvpuW+LAk+kKo
JcVGT6atWQTtbhGbxU7DXmNBYdW7ruKCLXPuFsXGczhMQst9rQLGJKTDzhz4kf4IMc113q+98mRo
RO71hf5lEWVnpCvseOu+xLQWks4zyLIQhPPNUsEF62AL7WhyCbwuS38cYOhqbXVxOAiTcqTECZ1n
CpOUEBBY8UQ/cEFUV31mCtfVaG2LNPqtOa+BZZ1qmld4O+mULxVqUWcc8WKbN1Ca7Nwhv14l4c5B
hUefoQbo4yElsIZ+ZYblug96617XAdZwm8b8jG92Z0/Z8rcoEzgzkmZ1Xz7U6IM+DvJeQwVR4B+j
4dM1pnoQ/IFw3T8b9MLXzBFLhBbDO3qqchs0dPDMCkItHLg1o37g73MrR7jB3K1NXf1W1CrbSkp2
5oI00IYxvQhIdgc9Ch+DExpEJFuY68wn02jF3qmal7atDsthHkr71QQq+NpFv+kSEe6b2YQGjazA
Pj/YImgvmijw6Q/5/f+oO7MduZEs2/5Kod+Z4GAcDLjdQPsc86zphQgpQqRxpnE0fv1dHlIhlaGU
oqtw70O/VCFTqXAPd5rZsXP2XruC8Iapqjiv0NedVe4be/Df7RhsE74AyeBSCryGaDTCK63EC6Or
1JYWJE1rvB86MqqPnIwqLd9PUXqVThCghHH3jBtCeP9Mh+qLesJA8nJzfvmdqno8VGvcX9hKg3y+
nM5CzCzTnMe3v9/jfqZUgmmApAmkDEwZUq5XRuh+rgUt88G/ehFHjj5aSJHTH+qM2qEhYZC9BF9e
vli/Ka9ezgw7ERelTx8s8gaPDD6TXQqVnzDTfAus6/1MzIJm6FAkCFfICGX/X3exYWjqYMmEun5Z
M3XMABK1AKEKBS8vDferOUSKE4R1u9Fqumur9PBSOsahecfEcLoY2HXumsB576LtOdXBDXJSYtLE
YJ13jT+zxFeJHYPr6IFc8lLfxnsd4MMu982NFVpY5P39y2aVy/4L0JJqteQ53Pg4306EkSpniE7C
o4juja/mb+p+iDAC+3IEGOYn+kDhT8IiwT2jSU35Y0fJfYWzkg6BKzYpGpd9ag+kWhMWHC1ufPIy
7ChyIa+T7A2sEmwRPuhXt61IBgEAtpD389Nxgup1EkvnptcvG35CN/ykKUHo1GS25xX4N5rL2qNn
lS/hVVc5rOuSDXtr1MXcRBiRsL6MgQMW0z76IDP8M/3HmNMbrexNM7QKqcdMsIP9rmiCaRsgJNy9
/A9pVs3e6ct0S/XMeKxXt5WgeRuO43LuWGO0NgqE9stgrj7GtQ01MuG88e69oxi7q4tVuwQGFiEW
nUGxnzPdX6V22OOio8NgM4SZOaCtHCYsFjnXX96VZNy87MhVkD8WCrK+0s5F0dU0H5Ny47WDtZZV
5+FOKY573Vno1I/DiNF2oOO/euma2AJLVdZ+kIHBc6tQzS4AJFZ5WgY38Pvf0T5BLklUTT+XT5Uo
riyUt2BxOnqq1TmWSO8mIRv6Rbmf9ThrM0G2LSZPZiaDQ0tsSc5J2LhNRvjuPt8cYwskyCWm5JMG
/yim4EadIqr76tsaNGpM+1mmT6qa/PN//TmF3Hr0SUOCtIX9qt7DuZHju+M5fem4OgD4SxFwN0vd
p8ieUTPlhqaMY8zJy/z4ZQ+Jhk6fjIgD3ngvf7NhSK5gLiRRN2AHfnUVSyRTWkbo6npO0pKQLRNs
X7z6zWQTKxiOh5e38IJueXbxI+5BE7VrTSqFLJf7mfbtRnf9Ls6PkekOYYZvvL+fiSLoDF2U7cGR
//cT74k0Mq+atA96jG4rHZ91UnbuR11iUxyaVr9zlnibzsjnS0CsB29BDZ5SHTZCgeNiLLluIu9z
2mPZSOvGIfkxJWEre4vj8w2e9df1Lo9YLRcIIJA3L3q18ZoxliPBB8V1GljnyEjqc5KCqQIdc93Z
Afo2Tq3Wr3mzgqzXFLkG1o127QqiKrU04QXGPvyujtnaRd+v5QAz9aU8fHmgX/ooFpSulT+C+rBR
cPqmAzNRDO77cJnEhYcl78aHYZpLe1O7TbBNAuOtAkOUmqzUu1KW0VnY6SdZec8ON4G97el82xB/
dechPdk28ZJcFIF7P3t0d6aGq7SwOkTaY07h3vFwGJqXJFoqkkcUXu8TDwX12kFefcKCL9TQnARD
/+5Fad8IHKoWETRWNCIWaLMHp2b4mOOoRu6smwtNjFzoyemEm5VDdkIx0vPrsWA1TXxGw/0ZykO6
19lc75hxM0VJA32RttMlzno+hLmvb2sXIakrM0CzDX7jFuuDH83exdRBArPgI18PTHn2hWUaktME
Imf8bnPRH6rmWtvBfBqha99kbXU+1ch/iwyD4iJbMogns1yKMj/TfU/OUDoSicBLUGSFDqlNdK6a
MRcXjX89qsraqbDrThzffCo6VJXzkfJQNh0ByGVO+1hhqnTm1DuNtLwxNtmeGW1mU7Q3L8ONefI+
2u7A4LNI7s3yfrFjyD25POvjEbMpN9GZWfsJSCwypFDq1IhxNi2jxYmkmy1RGgZbuSC9El0OU5b4
NFJJ8OQq9G/LW4Bu9+deCOg1B7ZzBC302Ab9a3GRTLVgVl3U10lq0fn2cnFmu4Y2iDifmWuckkbo
k9MimLUn7lWdkNvQ1BKjhgiSnaoDxsA6d/cVMb1pad3JJV4zASMxiOb3BkLgKpyYJr6xgfzcNoHw
Z9M3cYEuwkt41VAL+qJdCLNor+ng9jTWm/MWdNGZcQzqRQfUuY/UjnQchf4AtbJobJwqnFJoUAFI
6gfX770Ho9KH378v71gn/mXDYKQCuSmihpQulcKrDSNFA1qUzIFvoIsiS4u6lRuTyhN01imzazRc
cri28nr1sp7GXDPhdDFGHtt8L3SisCDLVjTvC/aRnX0kq9CFcRi3JcTcHf8rtFvlAXhhiiDgiAyK
iUQdjrmzRYn5LxE7hBSK+awLMEPp22AUMBECZEdx0e566DyIUMyLVN25DBafejEGROcAdHqjbeC8
rpXod4rQgRbuBQCQfupM+3KqTOZo+yoepvTQhWBPlxwZVeenBLP5mBm9tLvUDoxC1sp0iIpOfDtn
vkcrXH/74F9lOLz6x/9JpMPm7r/v//G11v+4uNvdv851+EsUxP+q8AeKgl+HP5w9Lo85pIrHV4kR
/KVv2Q9R+Acjbhcqo8c+FHH3+Gf2gwj+4OGGREzKEo+wOOYyfM9+8P0/hHABcAGgDqD7Hu9Z37Mf
hP3H8d/7MIio4ynmxb+S/XAspv5cZwhBBV0dxk683R8JXzpwx2mKU+DZDqLYtWiP2M14bKr7Hz6M
7w/Oj+EKv/r5rwqnFpETPcJx2Yl4ImQujei9bGLXHfI3drBfvcBxY/sBUVZOaPB0owgfX5zp7Cgo
PWNQVL5RAP61vvrz4zm+6g8/HawzN5CCn66ZECAfUzPOjm7BAhXgNLCfJy5oe3uo7DcW+1+34z9f
79XZMfa51yuDg4vsd+eGV+83eQeEhC1svvn9N/LXTt6fL/Fqp0dDYWXGh9FYgqHcylgcklFIwnhA
hwVvNW1/9a28ahMapxdZFsfLrjLFEwK+kmt1OCAp+/3vcHw6/+6pfdVBbbwSGGRjL9zlou5z2WLa
b+m6nYEIyPau1MkpxozxjSfsF9/J6zmZzCLjeV2/QI/A414ek687UX+YZOO8cR/+1Su8OuS6LqD7
5fIKYSebcq2xHjsYFEWt95Bqq/qNT+0XX0r0aq1P3NqCpLArYvHMALQpYPBNJmZX/ps//9Vaj/M4
6/NqrHYNuUI38KvNFSZVjC+//9J/9Skd//0Pa9HCV5KlfVTuSGepgWn06YEDH1kKJu3dv/cSr5Z7
PNESzN2l3M3+0ZPMN7ArLMBcpsur29+/xC92lOjVCvcBT1nOks1H7+8Vk8SqJ84y964i4OlbJpeX
wXj9772S+9fPixvIHHDdmndLOPRn6Xxk/Ad2e09oQoa+d7FvU9VjzGosX21//5K/esJeLfsstip8
dem8wxVsE3RIPO9pNnf2p9//+F89Aa+WPd97WZRVNu2iQNZ7WgNiw52d3HeFwuX3L/GL3yB81bec
lZBaesm0m5Ya8QuIEHHljrn1xgP2i28/fLXSZQQ6L0kKPLwIAD2E+BNr8ZPXHMEzXeKar4WbomSU
E7o+phZ5TZTb73+xX2z7r9HEviTJyarCYYeItCNwIYzx7iQYxPFlFcAj12Gx9O0bjetffFEvU6Qf
lirQcL7+ZMh3XUjEXyhzg2uY8hoWH/iPNxpFv/qqXu0H/dQlXWeachfB+/9k+W6EqtAfE/HGJ/aL
QyZ8tRkwPwhgbiL8kYXy9ce5TVE5ItlMGBZX8fic2SCljMeV+o1j4FcPx6utAQuS9Cbuw2QoWiPt
i1Lo8HbMYkJOG4RrCWiEthhPl0JGdCMybU3vfv9s/OrrerVTOKMDznXRmG+ieYwOTU/NuasreklE
JOskeWNt/eplXu0OOT6AkHQ0hmBSlXeRbY1PmjCFr8M8Idz+/a/yq4fi1RYxD+HUuCKhKCPtPVnB
FlxIC82stw4hCuy/rz1eI14TPnZU2x7CbHh79nrCxuUcGFRYw84frAykp1OytBjXifDCIj9mgHMl
yJAcNQTzPbPfrN9ICIBYt1uqmBucj0O9jbVAdrSeJ9fpL3oZpeTpxvYEMUj6GEYAyafLicuccblI
Gy6JHyuFXhjDJxjZ94QxM4da4TtBGV6hlGsfq6bODYq2MjbySXHtr3vkkUU7rFM8y3W7rkK3fEKE
3tCs6mha3MzJpINDL2sV3gW5FXTXwKKUxAFZ+86NKzq1nPrDkmCCUY3LVG1kD1mpqfbGz3m3kCeu
l2kWm8gyRO+WM3OQ516oOAYsA8rDvRkgW0MAyMdxIiizb5wOT13qu/7njOT66A6HUUJCN+kp7tNc
DEl3EVZ4klA1o0E9ssEWfEZIRkZAt2PV9XdV1NIHxmCh3Mds7EjQTafCVOmqEMoJ9WpqI6MJqA1y
Za2aTl9onaL/S3Q2esVuyUi8sLdF2sCMpVcvKge6HTCIz6hkEvuBjp4dPWYy9aMvTHec+QnhpB19
LnrHH4q1xj86HXB9Z0TgVZFlJXKbzRouyrrG2ux8CPsGKdKaj7actvS61LNTxM2WNouuzKqNY/eD
BX2qOa3FYvO5BJS1BqwcxDTnDoiL14/cOOJFP0at6nxIHY6Pfoy5m31Tlc7YXHiTh2tcSaXJwK67
AqhDJ49tmc0MKpZ+VzcmtFD7iPmk3IxdCIwhDWsD192TdoIR3A3zi7kAmbAruqzjh81CYVBYNUGv
2npFNPEYfkbWNdRP0h00rdRRR9lDZcvGe4or9vXTYMqLeliZiUfxorRkPZ9ZY5jWkO0c2uY7PeM3
91ZLqCcskANiv4t5dCr3YbRoMd2BwW4Iy45UPkE2QkLa+WodJrqMr8DNhfqicpoesC4YNYiwKSdz
A0d9uestUPZHYkWaIUiOdRCbXaZe/D5+rLMY9XkZabEu604G8GREMgUc5z6TBnwcEHKfpUoaRjxV
by056Kuyw7KKHbDFYAiAtksJG4mKuV04MfFlnEtaemOyMylzgBEydzENn+AEIgeI7XbsT0M1UoU0
4JBsVLStnj7Y0C2O09auleSPtZm6zju6yaeON+VzsZtVmJYn2pEyA2fXI9W765rKmEsvGYvoLhL1
2D0HnpbxV+GWcuxB4UWU2Dzdk3IZvw8ELM6rOAeG9jkKUju7laZJq2CF3CjHKqFBBtUr2U1OtE0I
wFOHEiclFn+7CVHxovVPF3Vy1GwHn1Uui/ghJKsavz097w4NnGgmAV6F6dCHych23vTawUI/JK21
7FkiIeLUue/78ZIEUdWc5XpyGtJ70IFt6rQI7RPoNbLfgkCM8PLNnrHSU8w2ynmfV0OeXfYNqbb3
gdVTcWcBhoeBBMBKpmySogI8Yfcgimr0hcs5gb4gpsjghr/GHQwUU73qKI+qQ19L5zR1DXHLwOnE
GhzB6H8I53GqtpHBL7YpW+hRV2YcOgSWYLt7rAIAV6+nIIVerJvCzTFQ4Qu5UoRIBIdW2oXGXwm+
YYc7Yp4eotFkUbl27cIZwbR7LJYt5L4Y9KMjsvYE03DLb2iEW6HfIdSlgL2GOSfAjEDEUnbbj6NK
cpx9oyAXetG1aNS6sZP6Rgqvd06Azoh3wThHn0M9RMXBduA3HSFa+Lj3YVct6nnyyEZz1r0qRVGu
Q5KBWhqiHZqNeBkWe+8nzHsPaYB/Be5+4SGLSEXuRJf2RH7og5+7pUFKbrWwznIVOXzDkZ79Td0v
fXzeF53Hiu3M0mzs2HSAx8vITeBaSIOnoltbTlqXEvJNx/NyZlBSeA2FarYs0VqiTp3u8b7FYXSZ
1XbqMl+CKNqRt7yYDF0T2I8hRODiMW9qEHJ1TxZ+I6QX+JrMBmNP2vMEqMn6VOFvHddj7fdRwWp0
luXgmm6W4Ax0hMZMOEVGpyKckra6L+Y0dk8DY6ePaYHWftpmUkF1Bwlb6m4VSGdKT6ZRusneU5W7
nJRep60PhrnjRAgDFfh2SBo/fCQrIprPwsS2+otBRj0UXMatxNsndcqzPjU+J3QTxvG7KAMKtbNn
kbqbwVJCnzvLXESwAvWSrgNpcOXwvqUb7z2HRNCtjKo4+li1ESchAkOBa6gI6PIc8qltnApNpNVi
YAQ44GZX9aRd7JPgUNQuhNkrNiL2e3QcpT1+oEHeMm7pvDnAPRjGAvRxlTLD4tY9j+vatzririYA
MM1tYdp2eT9GHuRxmBRx/qGo2S/Po16O+bWBehbuMna+8TLD1abPU73Ai5jNHICB4IXdgawYU8+n
Hjld3THszscgZ2XYHE4wPmbBmTsGrb3FbGFhqY314u7GxQ7sd1r2rrHX8VDOywkH1BKfFwTABNCy
m7xes11jMVSjPUafEscV9TUZe266LgvLS/bjNIRo2Ac/0Ws3R8r2nA/sDpsxt01xExXLJK98T6N+
rJMFTOjkozv8qoK81redg0OepA2gTheqVml8KLnLJSCsc7drH4ZU1+7zUBFzhO1jGTQoBHCoyMmF
Uc19NMC6PJ+Yv4OGdRt2IY8o8a4aTqMoiJYvPsezw1FQzrh1aibT405NVTF+WPpBgUyxl4nJ00qh
C4LajG731CCRI5ebEEd7N+LMue28AZN6oo0LbmlpEp9k5yGPBur9pJObwtEoqXXgxdNTMLQRr9OG
WpOp0brxwpncp0tybzGHqffw/SKoUOwjtnliv00DOKPpuFwlYR97l7IpSifFe6aDbm0GhT14EX1O
KyZhExGXc+AUuFrn3hd7D3BsdhPmox435FSW4RazThB+to6Q3Ju85PF9nkZFz3briywEhWYPkTwA
o0oYIqLFfRhGLwugfTq60WfQgjHb+qLR9wsO/nqTDF51zF5x29Js7IFwL4itDfwQo7xlvoWkWk7v
FvKRkjMPJAjcGKLeq3qbFp4ZT+GuueGHZoqh8c01K2YdLiXVIFjXstj7CgcbvMS0LxBDOJzIuZM0
+n04m8neJU1lxWceRl21zY7RNcxAreiIqbUDfRc3PNcXoalJFhzDMkOeDC61qLd9RYI6g3S3yFem
wEyersYoUOE5oKJSnHEFg/BY0BnYVLF021v0un5z8IqhnO7tJOv0bW2aFzCOLOpPI7tP874nNSp9
6BBG9w+NNbrThwYLqXvmdn1n+GnHr/ikG5U1oSVr8+l93sfR16Ab5/oy8+10OUDh8WJakHM8Xyy6
6s2nFqvZvPPHBa6CAtBj4ShowT5E9ZgXJ9pCou+sDBX3sss7u+wxG/PS+2Xoa+ihi/Y5dO2m9E5A
Y4fNVYDOtznLbMsjAS5tWilwMtbkaxXaqP5T4y+o6zfGmY7PQz2kwz2ouk4fhsZx67W30JpJ19h9
Bxf0N6V+t4K/2Q9H6oA9HBFoRYn9qNW5fRcmjoUq0J7KcD6tG3Syn0IiDZbzlifWe0KB3/oMseQ8
Rc55ekRrgOby2gLOCcaKXG3ShJbs3QT+orhZSEQoP5U5rsoTu1UOazEqayy9qdaVdWgieZwyW4vy
TkvfGmKEAAZQ2NanwJk/T2MeqdNAZhVqSO8lMIODcNnmS+OPB64IpflCfQApzasKbiRe6uv8qnHq
UOwKqPTlVhOspwFfzrZ7M1EaxF8tFQ7ibKBJhQWUa5v+Mk2LKA8q6lOZs7sKiJs10pHgKeraDHS/
CqNCU67nMSHGDY15m1yaiWy52h7C6sH1YLztBp8YOnBfiDM+DPaoC9YRa3eHimFRX3VdWQ4ZCymR
1BaYRmSvh2pSE5t22vKtbeuaUOXLo2RP4fz3ijSHTVXAI+JKpYS5cIUmDBTtAnl/TJ1Y0HG1NN2n
HEBXcwDx4DMFLkpWzbiyvFGZZzaUhp1bAFyLaGW1xMqvR7wwzrvJz6yA3nJchduq9MmLcYiATG7i
bDT1tJnnTJrzoGKr23dtdaTyEIcznzOhlmJVhoAuLlHFZ945lnhLMvTG6UXlXRXBTdZ4SQxhQcph
g80rFKsjl2feNKnBZmL1xl24NobgNeLZx2KmQkh5XPasEOV/1tlAY3w6+piam6Ux+3jQ7jFawQyF
fVcS9xycWm7dj5/mAlLf5SIGI+/Aoi/9o3TZ7U5ApHnO+UC48LzJY9DFGytiKr4BYriQWGuqikyJ
uPeNc2KrIsu+pj1X6Qu3JkmESRGn7E1T2PHwMZKAKWEh6+qJyDgwIrPySliAQkAb3rDreP28Xspq
lMsqzoqpXVuxk0/lKk0G8s4EnvPh1BcaY+c676Ju+rIoWGbjys3SALsrByy2WaECXHGpWTSFsC1r
q77Jseg3J16TM9aKE2MIRgOPOqBcSYnk9pibt6SXOPUYpR+cTDkgkEN7IgMmaEr6Elf16JV47yhU
8bUGrkKcKyp4h5AqvAl0rtZj/15NSuc4HGRIAgV3Zdf07gF4cdM4yKJxsXyxRwv+NNLdaY7UhW3R
HxQ8E15cfZBp64Xn/gTPO0fKM1qM/SeK+GjjOyqIzmfLK3sU5HULk3YkzUuEq3lSli6QjIQjQrHE
xhS0o6iFYhpxv437j/UirQpWSwa7WCs3VVcmCBP3oC2nmQ42hs/g0RnTeDxBbmvBrPLZa9N9rBnM
0GIeEQxeW30r1INslBnOkICQ7Aga0yeyYcVOZHND8Mes+1QGbcTJ2foh+DVucdaaZwYXYa2zBpR7
itcDaY+yO7r+XcMWJzsd6TN0cEf+e8FN76I2VRN9dPBdwCBsg2aq12oR+DMrt7AKi7t8Tu47+vdW
bTw6uu2TcRyMsBZvgIauUDCFwf7V5uNiDzyEle8CwFKD0yMorzJku/sY1zYPMsHf437A6ho9SplA
2SHVufC61RKQ6IEHFt8QpPkUXcK872szijvi9oiBWqcFctWbgVoxXvUuma5XYzBEzRYTr6MfmIBH
Mw7jInUWMFdlT7aKT5s+OTht49qkfh3TwL1cxeMFKgYnu0YXZPcHymjh7JvOOEABpR33wPWZkN9o
r3LtK0/jgNl54MC9izipQJdWbRbXZ6h1u3Yzc0DLs04YNyIPnrDm/ML4DX8Qw0acz+ap9QUSrD4K
m3lvheFIkWulToo7unZyO3aweWU29loZL65LUgDbGor4LOIsS8jUyN9lKqqX6xflX0TzqVn3g7M8
cKeYcfwD0G4vExqJzedIDoQ9rbm5OvZTglV1gaEQS+fez4oYKsWQBP4t8UESqm4M1ZUDYIbftx6C
ivblxkevWVMz+lWot0FtBzFNmoGimv7TjKw77Bq5c6NKY+GNsWMV/qlfiCr4qFIO24+tCM04bYfU
dTQBBbkc7zNKl5ZOGGt/KTZD00kgs3noio4MzXLwJPJVcC23wneq4JFmGCtvQ+u5tO6lDOiQrYhO
UXRQqsW2o+7UJ/22+Zh4lGuAh7DZueqmGlqSJ85480b3hw6tlx/eF8UcDtUD2/KULGDw+sLdNYTv
jOu4gPCzzbTtt3ulsrKe1qEhNiGMDnkckcWC/MkiAPTURpRgxXdp1iVe+zgsPrshRFKzYOxY4HDk
NwX5d+DOQFj4j1afesU+xkQScy8Kl3aXLFhl8FvAAtFY4bqSuY5FypS5dA3pMO2KcCyKqt5Xfn/J
RVSar7hJem9j4iROnrDZO+2Dhcqg2It2WNSpqenJd+vAL0AFrjERYYRfQVjBxW1Caxmeg7Asu48x
qFt10CPmgRu3MAsAK7ZE53PdUt0fRI5EDxuHHKL+tMnJ8TtVxHyxvwdjiHqSC0XrBFc1q806WRwM
Le/doZE1TvVk8ZzDjBAPubJIE33wpzbAAMHoClky1tIs2rUxWSPu3STrRFQbkWBbALaS9PlgX/qE
xHjuiVfMuZ4/FXXsWZvG59OOUUrW1bwd2F7LfDMNwwQpAf/2NJxZXZynEij1UODK9TJu9dBIuz5W
855M6cw+sRoRhfYmt2anSveBEkvpnPYh0sENmnYSdIirS6P2xBdiaK5jUnr9lg0C9QGNxrCV5QUb
5zzfVpGEn1gLY5OCN/tIWI3FkXel2JSn287GgVafLl0ytO9fZgb/r9VN/5s0Sz4zll9rli4evzzW
/7j771s0ShU+WHPy9J//gWHjn5Iljow/fPwRoYepE3Hgn5Kllz9xo8CxiVJEvHT0rn6XLLnuHy4J
fSgvEG9HnicZb32XLPFHjDciF/dBRGVGNfevSJZeQmz/VH+gcsYWa+NfQK3oerzJV/OyZiSuPAiS
8WwJ5q1XprsoTO5z6pysQBBXW2udtJskrdeRKdlunmT7EX3vOk7HqzS5d+HnDOZkyO+q5SwtzuFG
Mpd/HCWwmPKSfghZCxed5+3TodvXOa1+DkeZ3PoOYTxjCjclx3EfrUmmWaX0LDlQcLViQDyaBexj
pD340bm4cHFCytJ9phS6KJb4xDjWVjTw0LwDWyuN0icA2Ie5cNbt0m2Aj3OirqwwAsH5tQbO4xwY
nAJIEOt0Ij1hUKt+8oltgMCU7gHMVEH9nnCF55xsizJlzAQ33xbx+yg5a4rPHoEPVXSdEThS2uVn
NMwfcxx6BSWN1tmqBlLiZFhuTH/iM8foQqj+driLvYtOzm8MUn9ycPKFBVi2cdaHiCx/IhxYvehH
Z8jGMwVzEJg63RMnST63iQFiYoj1dQ1k8hgUYdPsdUyewzkRV0v7OLnjfECxi6anKyoiPK4HIHjx
IfDS92lMtmEwfbXIEv1hMfyNZs0Jj9PCV09YQHsGu3/Ahecni/xSjAyg8Due2dODBcNvudagCwv8
H73aHGE1vdzy9nLxKUHhpEiM64dqjZdvHShgwx0oOJeuA6O5fiKI8r2k34++rnBLIn6ytdVYd11c
XwCw3g79Yy0e2u7MDm+U+eJb5arAUVLyOPJJlTWkQoBA/X0WZOyH7zP5EE/nYj6PxafWw49fPTW0
RYb4soDyXtz5sgROc358JpLnMldH0+yKyN8tV6JhfgD0siGuYkW650pqMsKKD5X8EoCX0pfKufb0
uWoeQhzF1vgh0ZAc20uo+VvpHZrE3BbVcWe+7tthk0Q+OfTDhvJ+3TsONxWE9LxFEjY34fS1FrQR
H7Km3qB8XsE4WdnQ0Bogh1xQN8G9yjaiAViVrYuhu5eiwh5VY0uAFIGUNkV6Q6TnaozFBn/rzqNf
66S0LZ5AcE3yIQeijNMYWC4m6Ulfhy2XLq/aa0TLPpamop3PuaRvCuv9pC5t60vip5sEBKAAP8dI
bQOvYmulyzaAuBX6474cr6mWP/TTuG9tDt96uaWDgbz+EOLD8oxDJMsGNf0ZXP87OjfeKmkBwzoZ
WDJyRHKiNmgozkm5t6B65wCvREuREgMKJ73Jb3bHYTrT45UNTUZX3OV8oGcdzPGQSbv17fn9l86z
y0fU9V/r34pwLxROu67+2v/2v/qtqPf4nr7UjdEqSXsUw9/f4+axf/zLP2AM5Zi5GZ61uX3uhqL/
r//D30ye6+N/+T/9w++H1b1pnv/zP77UQ9Uff1qi6r9Ib5G0/rDcjz//+9+7fCz5e3eP1T8uHrWq
6h8Pv5e/9E2v67h/4HF2OKs8TJfsWyhppueu54R0/8CN5KMWt/EDSU8icPh++AnvD+z90onYMlyB
IefPw48/wpeDTN31sdJzpP5Let3XRmzeaCTl0Qp/dGRjWX0l5uszHxzFBCJV1hWcKZOeUeOfhMHn
xZenU8iUoYyw+2QEqcp8xJT2TE4XxCegqDOzwh1pRDtUJvtk4q4Pi0FkJM4eJzRXoyoBymXnpX4O
6fAPsnnfSvmlDWd9yBfKzOrgYdhYhX6WbWzutXNVfymTxylov6QS2rnO7wzE+xWlAyfKos/7PAD4
HnCzigBYzhyArd+n5GTW+AfIxHVLdxsez0+AcXgqWUF2+JWpM7EisjwQMQ5KPeJtm11OTs461iFp
JuX4SVnOQd4HSXkxJ/DEob6tis7et1LtTHcpqVpdHew4HBlmecgW/OYmiN1NyIT2/0vl+Nsl9OMK
+q//VTXmb9fZBUQfBGSPP64yvDZ/lpjyDzQ/oYPLw7U951gzfFtl6OVZXQ5EJNYT/38sPv+piqeO
RO+OUYW7E4ss5C/9UxXvoIrnfhR5MoQRcVwX/9xivp/43/wMbDl/UwF8M8P+WQF8U0mHqGOOMrof
FGy6GqgHFJwAg8SC/V9KonLEjjDCYZyvgJiqKLnVtZ94RwoVOFdaiL3HoMpSyjJrPBlDAyjcQfAE
GC6ayOnI+joZn+mZG0GYQBkYFoWPa72is7fURQgvoIjHIdxEnqDQcRNaqThQF6d1x41qaZ2LFwSk
8+jFChXJRthlTPGRa7u9zcbZZWlH+DCDk1jIOBrXFfla+qkfy4HJJLfYyRLUJw7Kk5XLJMry6fix
umkfmqw2MwdTnxsCXAs6jPizZ5swhQQzaO5tvEAPDTIKzTCHsHITF1elzioxHDwlNfbpAPwv5uXe
p/CrVrQ8Y8IAfLQ63g6Iod+2a5Wl0zCu58pYgkhkz0T0pjv22PYiGkMvechDPopPi+U2DUQM1yvy
d4IkOWqrcIyd62SJ/eoqYspLRknr0oJiO4t9pElOg1TzHspzkV4r4xPQk5WVaSvMPMwx1mXUpdaX
PCqtJxzZJiVeNkOz4NhWxEkV5rMBBDGHxOt4bgEOwaUZRGcKTz3RIYCQ3NuliZb0JoI9SRZqEk0i
+7/Unddu3NiWhl9lXoADZnLfkqxcKqWyLemGsKQWc858+vmo7pmxyoKFc4C5GODAON0ti2mn9a8/
XOHHiAIRuS6utF6GH3jN0cYm4/mmmKcofY4iuuGrsq6TaCU4ko/4y+KzBNUqz5XzPBt6C58g5cRy
y5fQghUahnTadrRO+hspaONyGyd9WVOWZAaNk5gIJ0lel1qOFajbdMA6sev3YC4tRsAh0dmugcVO
EHqzHPo5HlUdKVq4F0PI6bG609NkfNYn8jF0R2kSgtCcpoa0pq4qpQRKLOXRUJ7kuGjCtVlOPIOL
+/OkbQ2ideg/Y7yM2i9NxFx58lDk0RVa3LJRT5OS6kS2UThkRNAVA/NmZWbVYN3HEimVpAggWZaP
XdQu56+xa0jmmSqNBOktDe8K/FK0UzDYBzr+ifkDmpRdhVtuuo/OsdV3w70S9VEUevQdpB4oQ1PR
dbs2lhNY+9qgIEImYtkmZsPtU0KiC2esU0l5zhRlyr83XTnpxlYzgtx6C5Edthy+ciRrB4tNM9k1
mamQbAlJASd1DJjxWoGoUz/JYLgzvdOm0znVN0ozBt8JWzLa46yZErYAg+w30VnPZHYaBToHSYsC
owmTRF+aduWO34Xd2lwCnd7pdmj4OxyCBn+XSEMW6jsCtelA466uRT8Fbk31926gI4ED5cisVR2p
plm4TFfsYZ67ITElUEE1trC/KOMio66d6BBsMs0kDsHJJTO27gmAENU64bySnAKIIeUx0tGmPIZ4
YcYksqOX+yuVE4DlTjZKNt8wIUngCSAmajDOpcUuH2ghDs26LvtxOPFTDUmbI0OSes0GLyycAWLK
6EgSK4zuJEka4ThFIwIxbUi/7YyTsqaugHxK61aSkdU9y+R52YcJYw5xNVrGXK2IHKaNWsQ4xndO
XIsZ2hUWwWmPbDNocQfEIkR6Hpu+aH72vhFPh8rKwnCLbJLEA8xuCG2RFFgiizlZUg3DTm1yIvCa
Jf3pm0rvsH6NYQEGp7wow+FJo3s9XCnahJzVSWlZaodGalsAPL2zLa+lq1SfwigIyIqThm5a3GCy
ibqmnpo6rHkxktSdOCeFCUlXmN+c7DKxht6J1K6ha2dKijyilFT0/Cf8pKE+EtiaYaUfy3nfRW5M
B824YsWK5S2ubinlLVwx6gVfsbWhdImp1KNjG2CB6I4j7hL3ejYkrMe+1E8ddpXFbJIIMTTYPzka
jY3wFFojPJ0GUZAtyPDW2+lGH+qwPPm9Kc+3Q4NBeOkExmAO38EyK7JlS6ihnpYTrIb+txbDmkjJ
wT6SbD0LUheFj38lHj10WkVch/0tzqRdT5qiDmS8HrIM2hEZxXUi3mSNRQqn+QyKppMm1kjzr9IZ
HLAPJRRM8LBmYn8q3U6176pNRs1fmhTFYKR5PCpPTTjj4jrXlhyda0xWghvCbtrgBCF+gMjlY8xx
1GTssw9aE/f2XsjdKO+bRC6rHyyLxuQkWT1Uq4gADGggZa7ob8EQtGCG5E8b420jOtqZVWsrb0Gd
J/5bxcbRXuH/MDWHOifq+34K6m6gE1NO5HOTh1UqEUaDuM5u8lTp5NXcYwRyY+Jn3n5rGqGHD7E5
VlCmiEXBunS21ccok99EOabPKW0ZkoQlnFbym7hV1Yoscn2SyLgMsADxysqIajeRSiveh4XV9rTs
9Uh4pTbL5NKSO2WWz1nU5M21n7Z9gs00TZDogK6NwOw5EmF0aFIjzG4WxlR4lBtTJvm81pvY+lFM
2pQeBik2OlIwp46aWqVVdeh8NZEe4ljvyKMfyioUD/6QxMlW5gAQryJaLYu0TAxV+6OPU6tZ0UjE
1YDmIqTLcmXHmJFt+3qJIMzDXivuNIYXITn0N7GllOXGuqM+GYk5iM2QFD3LnFXlGHRwrTfGXFgq
yhZZm678uana3uHkRzMJ34FykByKlQQkILXtVE+9eqj7+ckqDVN/bDK7NZ7SIZqVg67PGLITGmhl
EZ51hZ+ci9Jvh4OgfyWfQzVRq10SY2hAp9qI0vQxDuQOPmPhW3DCIBX1LwYEYnFVVrBEltS0IV3h
wNoVu6SOlPxaKxQVVEIElak8Nnhi149pH/jQThz2yRLxGnptY0n0aMO8QQbQAHGvtXjs5pumKMIm
9WgoK+mRWCPZxHhWC8o+WiUWPehDhOATZ+FW99vbsZ3xuRRJ1wepQz4rag+HjcGnnyfGWhYteLot
sK41Gln16f3DTsyf575pcn9dVKrKSQTeMz2gZw5j9DdOfSL0HlYN1AMMW2ZWENLRCgXDwLUf5Vj9
rbMmEQFGKYqZ5/2uUTMofyuMXSXRQvmzdMgabRNpi4Ny3GoRJiAR750VqqPVpxxkCMTGW8wRomgJ
54hn5fb/pGT6f1QIWeqf8IZV+h/3AJo/X4v611Jo+Ut/4w0SBY8J8VARJqA2kPqCHfxdCklC/k8q
I00zTMEfQlsKnn9qIUVHIYwJpoBNKOv8SaXyTy0Eeq8s522x+BHoGA/+K6WQor67TP1vLWQYi40T
3QGdX7q0bxEcf6iJMCYcJ202jXXc++dWT5+LUA2d5octmacis0ntNGrNwenn1OKRDGh3ynqkZn5k
Ef66GHfFEFfZNlYYf5AwPGpMiVRsmsHC1GUg4kOqcOmOSxjOYbDG5TLHkYtYaHDvzk1hhGPuH3cu
iTL7wSRvDGqYtCJmCqu10DHZX5LUeMWOCu6DsE6jRL5SqYmzZPuPufk6s2By5uWk4/fWeXkE5v9L
rkCXBqvN8LboiwTr7oofKPlDSXAVDJdOeK69ld2p7teEYj6//ze1Cr7htrOL/JJp51sRR6EEgs4g
3NYC+u/QbaRIQZAKL5nbZF4HOb8phvxAzJTXp+KM0oYwIo3g9rbmHodur+IKtNwWslzwRMXYQa09
pziquSYWKGM47bTcPqvoE2JYsY4ll6S1BOUr1d0TWy69ua7BI4EYxyqB6YyIDftNrKjQpjyHwNLB
jHNpIxTCMuqJrJbsyTRpAdRW+Ayrh6fW4mu16s/Yka9r+ukQSucXH1pOCbm0E96iJNDrM/FPP8yB
NbleAnbyLH6CBfv2/m8AXl6k4rFavFAKTX6oGCtZ0N8Fs7qfKr/YdJkOMa0hI69LT1MP47QNT0Zn
aXgtwtVvoVLr2ImsAOMmyPoohUL5gZ5NutXFXWHkJwwuWZw7ZW3UiAaaxFqR2AhToPZfJ18C7s6T
lSz7RB2+MIDpcWT62Z67ByWrdmqa4U4SD99qaju3jh8r+M9u1lCvYrHybEHZHjpYURR+taNm7Nwp
Du9EmRCcRbbHGkJgfSL+aXKkATuzCSaDLW0g8+/o/I+7xE93eZ/MBxIeArDeCJIDHnf03OvsNHGA
4jyn39TzQY2gsFuSUpO1RFgsEN5gzPhJFM1eTPiGyU35nC7jPjFNzRkgz6+LgrwCK7kz49g6kJDs
ZQIj19kARa46FUeohuhJnY3bSQKxUwx8ROLyTY4VdtkiqFeGpT/iEUQGmVAeUw4qGOwVKn0yqtay
7/WbotHu2dt3dSno52Pev0pn5Qa2wU2L+6jL98AUqBbHurZNN0QuRL4dfuhkqRpNZawypqhrDj/w
KfiBlVbqjXICU+s1Jg/smuwdkW9VOXwF1Mw91C67tokfx8UaVuv8XUS2qCUl2cJDvBsn8ZJZsDnL
hCGMcw48Z754Vu58JpCKR3cVpipISVzsQC7IuRuuLP9RzodbS7XDe1MZpqum1ANuhwKI705I32hI
myYIdEb/6ES+iPbQTbND3ms4Jxb6HipMiNdOBBBJVVPntA+zfjznrERjKT8oBB5vbTvJKbizVzh1
/VpqCvvQwbZGQRB8G1qKBVLgvAzH7W0PcV+h+e9qRj5vOPA1ZE5kDDLkNWLAljuMi8e2nzIPidMZ
Lvewz6DMuInp1ssHMWC83udy2cHxNg5loI3rqr+HjgMzvx9+QBJ8wlu/7OLrSEsD8iJZdNsiV/EN
LR7z5ErE4xM5oo9iCgIPOFaGdeEhQ1gPFN3Ar6A6oQlfZfDPKsZBnJc8QXY1PEVn+qZVjYHApH+O
gqL3jEXPZseBshbdYltZ4q0ohw70DNupKqKK9Ejn3FOOW82uKXO1pVHpS1AONYO/J7adpsJlk2Z7
ZRNzAxm6us0tAmNbxXJ09GdyTz2eK9UZtj+/LaSV2vTaXvfzb3FfDq5it7d2dBPIRuv1gH1eoWX9
rgv+6mmwQXVY61O66slua4CD3EzV38g4aRwlk9b60EVrZM67kkwv/g1Xt0mAR+ro6Fb+3QxV/0jC
bOMlVfTY5MZT02LIiXdf5S7CLfI/lclB+nlbcvb2zDAXbin6bgt7D3O6KVuwJsl34KWzSNAjdnCi
JPb5ryIbN/LPhNuROIM7qkD5UtoTaQJiIR0KXHR0ldZTyhilZ5iN3y1ZD/bDlG6UYvk5FZRMM5Wb
0IhajE1BAaAh3dRC4pSo7YdqsYI27Terb1pPT+0cMo5J09HG0I5ESizerid9uq+q/MUctgP1CDZP
5RaWorkneM0nOInwhaEFzpmRWNSiaE6zjYWOIpJrA5Mtl+NJt26yAeNWwK24JJegnDByJ4QjyTgO
i2KfDq+letcOEm3jMJFJ+Yp3VMjTPWqrh3iUbM/K+hAXtMUMOgJBmwbfjftqMSczi7skkNdyGdpe
hxsIqM1posFqAuE4YSqtx1LT3CiIU9dsJQ4DRrPrjSz9LkasyA3XYkNz7Lq616OCIly2AvIo1OYw
dckTLZN8Cy3qrQ6I+jHZ1I0MGlozzxk3I1YqSN22suHDJ/aK/ON87dvVYx3T2a+JO5fvjRLf31bJ
94M+bpslv7PrbDJi2ShNMzqeazPC/A8FRRZfITElcTcLH1vLrlazWmwMisA9KfE7mNa3KoaBk2S+
lnKbuO+HBHxrpZFYj7EcolUBm9MRM9yy6Nyv9LggLbmyAS3oYrRQo51IYi8awZLJQgEA3StKdS03
ZC6B/IY3U25fJ0oNmafl5AK1buWP2n2q40XUCOPYMpE9eGa7yeiOhq80Hjb7T0k4zG5frfs4EltR
1utZFasJ6Obok+CYqqpbWhhX6jR5XkZ0Y5vUgSIO6lHewSYv2Y5NZYPL4q4gmbIoFHo96y6D+hlF
GSI8rBCHPjgEZv+D3IrZqxXxMNfa6JR3dVOxCY/Q79TpCl6w7gRDg5dvLgTSJA5xPVsxRDuaxsEK
tdShwkbNVfa2DBEjtgysY7Si3ZU+QalSgFuTBdvO65H8uFajS14RZL1jZ49qS5cpbSXZC0scPGXi
N7dTVxEbQ8r6iPlo2hbWWy5vzSYEvh2aChkYJZfPsdHDYSv26n6iaS6Z8tGIrW3nf7OlYTxkMusr
Qhx4ucNOga3utNpa7exXiFAkACFScYzTWE7nIMeNDOvRAxKXNzlaCCIA1UYe+3vkJsZ1NmLnGM87
JtpdV/pvcdH/kLLicR4TqIbG3ThA1Ir73HKjVH2dDWULVw0NT82Rw6j/QkV0GLu6WXfpWKwUHSdk
g4SmgGNs3yn4YBFBT4k53am9nnmSghcWm9MQZc/wPFnZtWjYVHq/StD6F1b0Y0gDgOtGsKiXNg2N
1B2BvZxmnejkjgaS9qSn6Ustn2vRb311eFVsjuu2X2Btin7OkZV7azJuwjA7x+TR9KoZunbENwjT
BtWykm0H/VuQj62rZVnKMlzHblyTdhhL0GSimgFRa6upF+uyna+SQP1LJATWHIrR8kpTNUEGGfko
V1bY9yN1g9IchyVd/KzACB+swyHW8gRx7HsGMWTmp6nn7R/dddlFjxgeEO2BlpJ8vGedxKLBt7Yi
PcFhuLaEEu3CJwPsD/e96y6zTj0hoTtAXjS26S7FRTAlZdaBaKZvkfURGum/QSS+q6GpYpJYYWPs
C4c87WyfpShJOrM/jQrWxwFb9V5pYQzESn9Uwr7j7F0d1bRL9kkFyzgN8Tg1SLUz09seYt6ZbIty
I4PzO8iMHsQNvE9/H9hEBhr5OPErpE1fN9/LJjSvRowoaaYWMkFQj1gg+J6m9wQWCjXZS319MMPu
trfUtYR/LJIZK4LpwAmrjKxdmthnX6cKCOOJJgJ1h2g4VTHHFqLH1eCT1rs0IUR2AACNlokWu/qg
/SiyjbXUCuoQxa6tTS+Lnn3wWWJge0LvDUbO7IH8rAQhny1jMqRmyFGDlMIEmzy2xmDlA9K4mSX1
biZp58ongBRllecHBOpCNxQrJs23QlPzjV60Jx0cnzUevx2AXjKouE0GfOPprcU+OFgoYQhz7Uud
bAxzT8xE6OEp9Vz4au0oJgSvphNstBFYdR9udb0WHK46wWtideXBY0VFoBJydJJb+5wshoZKBStV
rsSBU+pf9gl6GLzDhXhS/RzD7+8/m4383Pub6KsWt/Z8Te708+zXj0MxHMoweg4CyjqzZAu3/Lu0
oTx8/zt9KvEd+NnMNCATTxl7G0SgMsCEWZZGNxJ4DleD8VLmsGus+ZZg9r2RYMAdIfm0+9CdpXQ6
KK2ErtRS5ZWpJM9GpHduPvUd2Za4XGKlOx26dnDDpSTwqwAza359L+Po7ct64qW2dLMIPlZpGdYb
qbvCa4IMriZJ+Xjzt/fw4iHTj5ngI8hqzWeRfupS1l/PEmqxxeGv7GXyO3HCStLpCmIGUCcmRVJL
MGXHyVYOpBfqhcppp/T5vd4EYd/NS1El1Lf/ee9LENYQYgHWKuF2amV5Z+mMmb6r21UNeRTHEMyV
6wnsdBr2zVQdyzxPqEPxXOjG02TsIyRRhDkVd0SSD5NdX0FDDvNWHI20RhZP6R7nyM0C3zdd+ODF
vrbUXd0xTyaFxOW0qk3P6CM2U5pcp2JIqDGECSxtEqsT+J6ljMDDcfCAttTfW2TZzj4ZWvDfXTOe
9+PMglnK9k5EvJxguvUNKmR/lVN9abq5I9u+c2p1RMQWP0fNyOwN70iyWRVCnIkfuSrU5nWIX5WW
IMtygU56Vb02BuupyBgyFG8kYiE4g0A0wX8hOQnJeUk7hlx3bsEf5MytaAkhHFzHEg6NRUTELa86
C5jqy3sm6JJAzqqv3YZv4YWEzx0Jk+InkR4h4uCIdtZ8ZgUmlWeUhy6wy2nOQR7gRtEMCrgnBdWb
q8T2SY27wG2/591PX6mhx4fdjeFnskN5QEAskIXRLTv3skLECv+kqoJmqLHmnXXOAlrEkXmSQAyg
Wb9PB5q3RLQ26bPVmDsEsGA4VbyjpaA53VhyUxOPwRFIy8Anl+da3rXNz0JwfJF6HaJ+JTZkpSLO
zzBkTO3wBaRy1+HP7ViK+kOOCXEfdP00QZ3G88DYZTne7fEPqHfQxdLnZVzKKk9KZNgNuHge5Otl
QZTiGXPYeF0V0Qw3nyJDpQo0ArAjowdZWn4VsV1XUsYck+XkWeaA8/ft+LNJGbKsSsA7ZS+tsuWQ
xAoLYIENwIRVLPi+jl+VRlAHVVisgw6Vy4KAPkDKOXXUeezCAIjcLkuf4ZKz5zQEWVbU3HnBhhPa
8xYjeFbz6SFDg/b+biSNpU7VH6qYPrFM0KP3/jn05Z5zWpSd9rOyua3lQ1SNeYYH4JrEyFSFIuCu
pZrTYwXbWtbDO2QWZ/y69/c7LYgZrrkAVzqActudRmO8i1O6Plm21xNiAGKyoJOf2lzfphHRQKqp
ztvUHgOvEOQ/oaAhnFmX4C3anFbkpDcdWWr61SxNR2tkEJtjPa8bIZ2zibG2LJDvC/cYVBzJ+hfT
AgyqRxkK4Hr5/O9bwGi2cAwDY/3+o5rFV8EF7obj6FZXG2s3aRhJSLQ79jDrcreQY5/+N92vRM+D
Lcv5QqoFl1ymCfrxtVHUhquHQGa6RWgz/qa899zoG68exVn2+59l2XxLSvahXwDgT9glGljvL/TS
BVAltETHid6U5QXCXf77LyQTs7aaEv2HsZbwG8ViYDt02cFKCPL2sVcB98vbl4gBp4/WKYyZXe+g
YVr65+XOkE+BOwYPyyKwfFs03a9oCYppP+boV2Njh9XYCjHZiWpktcCZopR7d2Dm4xVwijX1jhiR
Pz/SR7vWf57IsCHMCdU04H9/fCJdgjXTGrKxXjDhbMg4v4OMGWT8WsqmGLsHUge4BdXa/fm673kC
H7HphTskW4LFRYZifMEFVyHmTBRBvMq6Whcki6a2cVpg4DaWVlKL8JFleVlFylmclGXLx6Hbyebo
2bAtCn7xqHF8oAFuRs33sGudTs0I5+Zw0zGbQ4Qcdl14HTcOw/F5OTNMFZtMYZ7+/CDaQiy6fBBL
0VEGwaAHa794EC3WZTmcImNNnANILXe+rH9DMt42RJ7b8XPZ19eM+R1SV4FzHEtYxbkDB2uAPY4e
OqsDJsInYgifYeyt4+K0LPEJK3Cngf0ui9ykvMwGe2ZRaA48isbR/vsgBEGKJYnf12j2/ZTPQLLS
avmWIVPz/Un/JXbqucj4379PO/1/y5kzaeD8SZeBKWb/V/Nro0hZ/srfnSJLgxknKxr0gH96QX+3
iSyVBpKK44KQkfNp+i8+shbCC5MlA00GfuGqsRjP/dMlkuT/tHAOIpYKpyX0XaYpq/9So+iCNM96
RriEBWNeRSAirEvqHP39KpUyOJYIE5EM3uZN53XFPVJqEJZuhWgUDgqRwd36l3f0yXK6dLp+mTrW
+4U1WVFseLkWHskX3l85VIQq7wlb6PQHMYY0ArKjERoOjVBHfj9woHOiT9tytgHDXtwsHMJLnGkk
GKwNNonYf3FHn70KunKwdGWDV3xp94dAEcS6qWSPr+PMagsljwinUNvn4Mz2IAE4G24zhvvs5s9X
Vj+9MukmigIZkhPP8q5+2VrQFgOCz0vwBKSGRN1T327HdknWLH5yRPjmS2+2YlwpZK5Ar6OS1vem
mSLmb0liDx4sGBRTChRYeu3oQZL2/nx/H/eJvz+VTrAR/WXbhFx9cXuSJnoIOtCG0GI6470mj15G
9KFcSWTY5keMVVbzl26x7wPgf9fWv68KbVsnUY9BLhvLXf3yUhbWjjX7XJUIIQjE4QI0rYqJaPGH
ol4qgH7dGBvhj1/YIH514cv4N1NIFAoEAntlP29mCGyOmbbXqfVgUhOTCQBFgzpQt8+jCFd/ftO/
TQrSRHnJNGiQSUGoveCJk3Ca9nIozR6ps66K0KYtWtefW7cpvjK1/OpSF5s/xzKEt3jKeDWQE2EB
KEwngCtpHSvDF+cM1r6PU52nYs6QGQNGsEz8j1+yx/uXUyHhcyNmBuRKbdss81It/cJa8jL8DjeE
D9e5jGqze6SxkRHI3qzTFwPAj410G83dYY7AeVQoTSklOGY13czxURf3f/54v02T5fIqUgHdMghb
US7eKErJciTEjGmibGxhuET6OsVEnpY5ejloOYsoqKm+/fNVleXc+WGeXFz24u2GZEUJBR8nT92n
6Mwka/awjKB/U5Oq0WKgppIuAR3aBVRyu68my/JQv11dgxFksj5Ad7hYxrF9kAZD49v61kOAtb2p
att2IqyKbj/GIavS3OMz+9POnuK/ArPdTs28sbVmZzF9dSvdAnwRefXVUv7pp9AtnXaypRqKuLwr
hmMZtYyEpnnua4DWNFxZkr5tCC53knlfjTsFWwesMSJ3npOt0PV9h6sfvcMNzhs3vW1cxRspUg6Z
9u2L7/XpvbGDa2zgJuk0F99LhHT6sAKRveVLaY9Z8SMfaFlhb6F2hhuVuWOUG9/SXZBOYiYwEfGh
tgLhCl4ZNpLOZAWr+bXG4ufPd3YZXPY+f1QI/EtoGcePyy25k5B/2xrb0IT3EBkdK9maNv38PShJ
XrC7Q6EC2RB9x6DGNWe6AsVRc+istYMpHiCvsZ3U/MhlvqmHqQVrmdNj9q/uRYx2dDkKEgSYTdbl
eLMrH+umOZM9aMMrq4EOb/frViyU7AD4ZaDxrl5p+lcDamHLXA5zlDtC0WVk0ZwOPi5hJsTWAGMd
zAJrsWtGtoPMv4c/veoa1JCENankl2BDuO847CvVTA4htyH87/FXY/uz4WMSMEARiiWNvggtft0W
zcHwDfjWs4cZyXbsm82ibYDAf4Ay9hJFPxPfIRn3+5+Hxu97Iq8d1hI7k87WRIrux6tmspbA/cWU
Cdayu+D0lLWCVTVjZ/QDbFXocxLERZXffuGv++n6ZskWhwACt4Vy6ezbp1hwx9iJevocPvTdeGim
8xyHK3tidbHErodLZDY7EwnBcgf65H8xLz6/A4KaUJeinyYq5uPDV2Zi+6RyzZ6d9wfLbt0imzYS
gTS6Oe8oTNXxUCvQCLh6cj0J6eGLl//Z4MPdgVxEBfhBXqRyv37yNApTYEeuP0/Ztt0Raleni5Oi
A3V9ZWXjSdjjNcxytF0dsCdMcpC8Kq+/+hK/HVMZBJgJUXzALNMxOfx4H3pY9Uqcx4TI+lj0deEe
EcPWmqWjrYR3UuEfmzQ9ijA7jnXw1TtYKunLCbiY9TDnNdR61sUELDG1MQgCZNUsbLeCPgxqQCvF
g85+SMrJE369M6xuhXPKalQOqlnu6Gx/MRI+m3sWKXwYKrHOaZdDkVSJWs4LPkSM1SWsqlVpq/so
SFHcTBuFO8HUWs9H78/f/6OlNQdhXjulIIIrpjs+NcbH1y7nxjgIiZMa+Ryr5UyqytKqhma11CKD
FK3/fDll+X2Xr9pmqlMW8r0V42K4h7GCJaSkcQgNWtpRkJezrdUe0M6sDeCoHum+bOCJvh2w/WR/
O6oB+FZS3GjlV7eCmcHvtwKmA/SGUEy7rE5zLSS/XCizN+omLpq02bObplSv7Ca4w6T3Wh7GU5cA
D+XHyY93X7yIz8YccjUC0EgNR/e2HKF/qUCUdJbGlOxJLxttL0TBoJn6zs5e5iK7rdTxJdCTo19P
pBzOR9mWfk5x/yx1X3z9z5Zepr5Npc8o0E17uctf7iK2425EgTR6UgV9O/MM0a3hZHpJmzvYH3qg
bK48jZscg90vXsDygBcj4cOlLyZ8nbRTM2UcX1vSwZcjbVwQwWh2G9O/oTN5pc7GHl7gVaRE+3p8
LtvujCHLpsTwp47Fva58iRp8MgN5FeSWWywESP0v9iF84/JAHpJ/CqQx3jci2da1Tpry7CHRuEci
dGWKYG8lrdtHzW62ki2Ug7U/JRDPu40+x7e5wr311PbDl4fxT5ZIfFMAU/BNoOAxL+4vluJ+JmZq
9ppqWC+ylK5NPQYS7P3wzQxW5EVEKrTv7stN4tMr21xS04Cb2Cs/DpMAID3I65zBSvcKD20HU8I1
zn2HZDL3lmhWvtW6b2PdvPx5kHx2atTZEfgsuiUvtOOPF8abC/cYqCwexAgnwWsKQcp6KId1YMTu
GJtbyYhvDfZvA/U9+gk36K+biaA3Pd5G8lLEv2GveJLUFhK9dKfheYj8krLgz/f52S5ugMMxmTXA
Nf7fx/tEZEPF26Huz2pHqyGq5Nj7yZXyJOTkkcRSOl4w9WZlOg9N7upW56rjV+P3k+FryPCblvRH
ddlKP97D3JRzktI9hZvL+5CzLf6It+QTbFGDbDE+8fAZ3+d4HP47z86c4bFlXf1t51ZSdEWlyaER
PtpGDc21/BOi0j4VaC9MqLzatAGmxOJ+ySvGsC//8hT3yVoKpLYcHyHLs7VcPLnWNNh5hyWTtA7W
EIq3Q5bciko6pkO6nYaDqofsJfA5TW2bU2dMY3SHkdAXS7r66W2gxIeVjwzf1i+WdJXcqVDYBhtK
ZbtYVTmmYqxipe6cfmFf2/P0DRm90wvmTxz8bDR6E0jdlbLHQi5+6oJgozQdkpwKD8M9SaGvUo7/
o6pKhTtNmEpXXxw5PtuNF7hXASoGLH23PPh1+cdaJMoTTWa4aMF9JYZjYxgrAzcPpxzMVzOZrqT5
G+Zc+AGH9JUVEoGD2U307BBrp1Qy3S+G0id7gqEopiYLcCqKkIs9ITZwIlQEQ0nJ6Q3Br7bN7Dol
C9nplQrrFKn6GXTdQcm1KxwaU7pg+VM4TZ6ZUr2m+lWbB+BAzb8zwhldtGB4RZyVLj7sEFeUjEHA
0SzyNUfFpB9332Q72/YaI/O1XTHrW25yDsrbPEWLGiTbQM7evng7n5ydgBuWEETBLoAlxccJnhTy
MFUTwzyssi1WL0dbK2+sHN8Dv1+n9zHOovCeekxXy59xYt/HzXwUibZDyvQwGl+tecvVLvZvOmys
NrpFK0+/3I3SDiNgVBszJgr1jRn3SIrs17C1kKtjxs9yUxXyy5/fwGeXxH2KcoX3zaHlYjcgotQa
CGWa6OcDluMwtqC22YD+Q9mgaHa5o68+/SeHRAOeBu8dsyrWmOW//3JAggVfal0wsgEp1kMYyitl
NLZBG26akjo9qK/9SroNFNTgeM86jR18NUWXIX/5mjX2QINeKliTdYHaVmgXlLbmBpocdWWSBD/G
Cuf5pVpOpKNlJFvdjG4LnWgqXQIT7DYddmyyqdyOj39++5/tL7SFbNlcANffJidddbWfRuya89Qt
S+FVcn/ILWx37ZOYtqNsY3jVr/98zc9gV3rJJs1xCrPlq398/2oE+TO12Fgjzl9ibq6VVt9JLhz6
ynrDwBa3PfJxiADAImnzxbU/W41MjF2WcozA0d9Kc4GDDZr3yYMJ6AVvg2HfF21/aFAe9paxDSVj
a9EpoWPCSSxc9W11Hbb6toCZNWr2oZRuvrihzwajSfg0Ig362vZvxzBh1vkgFKD0Pt7LfXg3q821
jqX9mNa4NjfXaBzdcsp2uZpslWj+oiP9+wCgTKSTtDQNTcuyL6Yfghl5LAPeR0F2DMyKfE73CLHv
/SF8/IlrphOV2y+eePmVH0c/l4REwLqL59ZvTwx30C6mWCUYAAm4Sh8TEuZO5OahnjQKtb1RBthf
orC1tAOo8BEd2MO/cQs6s49NEm85yAwfR6ANBNT5aToBTGgoz7OtNv4YMkQIbFNpAeDMex9hxcBt
c3XjezykXxVpv58rlpqExGUM6TnjaBe74hxodWqX4BCgcZvlsGuhOvob1022S4WmlwTX7vPytVJh
MiAVCtEM/fk1/I4TYM0CQEPbyGIhusTocmKHZ5lEl/8i7cx23Da6dn1FBDgPpxQldavndrtt9wkR
xwnneebV/091NvBZFCEi2UCQAQlSqmLVqlVrvYPXZ9kNTlB0dZKXCL5qU077hjB8fbjLowdJkbYc
ZWxIkMqnGfBvYbdLBqUh1R55kFIZA09UAZ2rBtNFq+P/byh9kTz2cgGZvWQoNeYDzlwm5XObRzvZ
GLaC2dqHdHSqHihM03RcFnoLTc+MRmUoxe/YtvWLPVmHvoaUklfcHpRE5J3clAji0QuN1QLwlPER
1yDmAv/j+gKvnWUH+A00UfY2lZ/zXU01ISMvtGgeRcU9zo+3NRRDrJkewtey/7CCAIzWZo1v5TST
PMlUeXnMUfNcBJCmaFArSMvRaxCcRo3mJkHuRGuke4FDnztE7THD6KVvKHjjTJODaPW/Xp+2mNYi
nqhkcQYiXiKOQoQ9u84xb+qUNjNGr9ubY3GMyRnD5Pugfmu5vrCI2qpqrnxxlVubfI3aKggI43w8
DH/QHaui0cPLysut8GQV/hc9ptL2V0hLQ9K1w2Tlh8Sx32oTfTstf1WrLW/UlW9NAOU9woRppS1b
L1bTm9pQSINnVdJe1oLXtB/u9DT2lBLSbtW7BpAhemsP19d6JWQQMBVcqBBhUvnL+dzzqmtHDcMu
4LXmTqNPWJUGjqbdPm9y14SweH24tVlSF+GOYMVNa1kq6AtHmNWMgzfZqRfx4LTCcN+Zhpco7KTs
rqBnq1TJ1g11eSerIgMGlEPTiFLiInwAlKVEEUOnA9i978Y3c4x3c5wcSdZyC1xo6AbyK1Y2rgra
8fqMV4KkALrJQkyOBGVZr3KsTG+bAnKGGZFtqymkBtBq0PP0MNlof68trkEYFtgB3mfLvmKuIn0x
ZThyUKLfFVrqSZwcWYbehPFEXPj7cDBvunDcyDg+6ybL8yqcstlHDrNcdgVqFB6UwrEGz9H/gqzN
IiaHqqr2YVh8RDQDCusPDcn91AqOYeZ8GRTwLIr9dn2d14IGiAkRs2hMXCQhc9VEgY47vBek4TEs
DLc3tAcsHPAaw7nPkfatuVVUWV1vfL5scWLFmT0/O2qsV2OeMW9sqKDq9ihlN7uke4n1wDNAj1sa
nORuYz+tJNsquFzwYlToESdcXvKweLSBRvzgKU4GyduPoO00cH3wV5COiajNJ+UuCBykNMkAIrW5
/fcLbZJhkvOxxVSBWvv9sdX1gMATlYWe/P5GhmTZ3KLec8jbwDMRbdc2zu5agKKuiA470gjqRVyc
NaNpa7sjQFVYwYTdLonVB0v+GsK+EQ2X65NbqbWzugZra3L10fRfJJKmEQLFN2SOKzpjdmXdVH8p
OA1Qw+2m8TAlJDnOy2CqGzf9xe51xHlFHplXugzoc7moUUHbCnVfOHgIC0cmov8Db8X2Dh1WIEDY
gfw/DUQglutaeZcz/RwSP2eVtYUHvJipgdp5p1WT7AGLKCHQwwvBCxDpfehZmVfa5j32NLVXjVik
TeMWVEa5+K4MTzTk3S66W9w959sI6xc5NAfKA5JcgTCG3v8IFhmXCC7jXWlmf09jAwnOfrbtY5JJ
33w5+aVXys7SUqS7Jgh76fhN7bcQ0Z/Ps7NgJn4XqYcDthLE27J80UhmMhBHwPCozi/orV+k7jh1
7Q3MKQQCpdrejWo7eUpU4rVmo5cW7+C1PeWWabvfwvTopO9pn97bQ/iiOvKfluzD/cAjNLa0m4gW
ni9z082Ohltcop+0eD6GvnXK8Sjivtzq36wtsoPCv2ge8TB3FhGqC2J9SFtAC0087DpIBHOGvnEz
HEY59Yxy2IpN6+MhF00CKcpfiz2F3gQEHLmWvbjVH/BUxCrrjyL8IrrlokmaK82t1o+PefqWRvEe
3Zz9AHSgbtJdiiSgadrvqalsZDiX9VO+KLkzUq6GEF35xKL/9kwJoqmxOjx6vER+q9xQxoshzu75
9XcQk1N1OLZBd9AL7WT6Gj6w+7Hq9goYy91GaLlIM8Xv0Gjg8zgH0rgM3Ki3Tm3r0zwvI+VeQYCu
bLIH329+Ekz3fjV5eHjcOQbs9s7+2jeCHCV7VbYRvpeq3iKUkgNxXVMmAM2xPPda2/UDjqhscC29
wx9jVxXxvTEdsDeEPaMEX7EufkUl8tQGJT6o0ktpcm9TiPenft+iMyfxAEEt0zMt57Xn1T/K5itm
oA9/xLP/tTZoo/T2Rmaz0LKhkkKMAvvAHcvyXaJPjBEPBETJgLjZ0l3AHkJ2wfga6tG3ukHVoULs
IbA0Gn40aXcmnfEodoRVXHML1ZXmJbCA0b7HuPsDZvpNXXQ/006wmyULF1xfuDBIzw7+TDQmNjLe
y64TUAF0iRHooSYnE+/OA12glSWO1zQEdQxnssr+YSl7PGweDNhiWpv8QAriVhjGOGO2Q+jrrdY3
sTsilp7HNDQJOI88LyhP8MA4/wlTlTiGhVgB9Tnpq9pyYWfI1XX1Lc7HP5vUxnLvftDuxzy6o/WR
tOFWgVYMsPwBAq5OOFWoQi8zRLNXsQDS6BBGk/7FBm0357Dch0ec09Dl3DcFueqIprH56/qZu7xW
yQc5/CRoitjsy3gUWo0u90w8VPWHpqUTGUr3ifmzNQIekpmHGtvGTl25VhkSUBYlWA3fj2Wbq0Xi
sM/1mAZfqP7ZquO9XckvCGRghlr8QGO2mIenwdBvJlMJ//1WY2zGZbsR9I3lneoHpT+BDZw9NfB/
tdxdutzsiiqpdqkJagvgctept3GYvGgDt2jb/uIx/Mf1JV9fAIEesSyLT73cbFWcdIOdObBBRyTs
fSR//PR+ap1X48EPOwTjkSO4M8rk9fq44lMutxiXHOAYxQKjtYRITXDnDQ0+odfVRFHaiq1q7TPr
D6AAh+sjrc4QLAoARN46jLdI1qbRr1JZ9JEHHzCp1YD/sJzyZ64/FeggYUUV9ZJnF+EP1Lt/XB/7
8oIlJXHIvEna2F7LSnvgJy3qdBykwEi9SaOH3pJWKH/LYNKUyry5PtrFA0ckQA63Oagjbs7lsZUM
1UE5lBCvg24SdISKknXWdHdIe9yLVh6p3UO3VY5ZO7TEK2r6bOHLlxySueOszBxarKLovSL6Jal/
IH1CnH0vfcVrykM8NN9Rh70xR8kLkBlpB+BoY0+C9aIqzROkknnXyc7G+VpbfDw+qO2y8gq2t+dh
NJGwF9WTAfwADYZhaJ+GQb1Jq0fcM3nRb5Wl1hYfVAWXnUnxgCz5fDRUHKdoxI/Xs4rhFuQPafpD
6ZcHjLJuACu5iRzeojG9lS2t3BU0dXkRqALCTkn/fNiR3SzLEjvM1OPTHLW4o4YeRrOxGxmC/GF/
G2P/Ro9aSkVz9YxYCvX8aOMwrx0xECykSyQp4qQtJp/Ro6v8VqalUIdfDDwx6uADHUrEl+MD8mNy
Hu6T2Ozd1lT/vL7nhRXOMpBQBTSIXlTytYv654SvcdbEiHahW7NDH+WgjeNxhAXVWNiFaTepOf5M
Uv+bwLojM/FRVO1fo9x6ZuvwjeZ7xL3Q1jHuzfFZ0HM2ft1FJUuAACjuAF9QsDJY4kcKcEdz7rAH
AYDd1KWLIeZfPTecO4HYGK3ylEWIGJmwt418At3iRN71X7ByCEBvoAPF7gCUu0zx5VptkATqaHVm
8iNawb+GhP76fOCexYVT2tgIK1Gdm5tCB7BPGcT8YjdWvT/qGhHWC3Tzq2G0aGKMj1KsfKixslXG
Wtv52OfBOCK8whxYjBUCcB5QjmbPKc8lyq0CaBmo0anEK6ZAO4WY5GmptQvrr8Au7WQrS1rbePDh
HOI65D/AY+cnLy6jImsC3pZNpd+ElLnHWj/OiJv5E2ToZnxsi4NGn+Fff0/sMnjyAhNQaXosZq2P
BrdUOo1eRdHXn6N9281HJTZOJQ72EVj268OtTFIFQU+lkOIVeNbFwR7xh7El1Mu9MWueDOwljC+a
FBycAINv9YePyARiDf8hJ/uk1tFE4Y+LPSsFiCo0VTd6SEQ8dIp/Lyi2Uj+gqHHCzd1XXk3c2eMc
+YD/MFvYAlS6uS4ce/H+xh6wR0qCXpKGMBS6hmN5mtHeGAP9pkQ3I4Q08d9SUKrdsHHgcZDuL/MT
HAq1WdLYSMjXSsl862Oh2Xf9XtHr2+QWo6ZulnZwGTY+7cq9rVJHAmTG+eHOWiTbg1K3WpkX3BwD
0slooWgU08vZ/oJ7t+skiSvpxsb6rt0Tqg7gwhZcGgoci9aNYiLUWI/95CVqfPJlrL7okEW5ttOA
HtYtxL0YCeDoFzK8L9c/7epsfxt5MdtRkzOpRKMaTWEECuZvNh26osLvyjiOkzDM3AKZrAReqr3s
IjiidHiX4WlEWNk3B1rcRo+EZd+djKI5GDOUcZOLSdtI41cCLwREGxABoAogk4tzGk21EsmWQLQY
xg6/hkMFpnOUnv2mO15fyM/tuMjcKQOi7wmDng+57AmhPoU3Dmwir5WjI2T6eQfFbkZiLT6ONYa9
cj2dfKSfoc+N94Y17kxJPVUGso1h3d8oXfn3iIe5gRrUPplK20OkfyMpWl16mgogahDopTx8Hpl7
Q0lyY2IxYlU7kX8fQZ8fMTTFSgspVPQpN1Zk5bmsCiQRbTlQxBjJLsaLZ/SxBZwoiJEGNbL7Wc4/
4iH/UOr70aQxGx6a+X0eecNdH3ltU9Nt5u7h5aYClD0fWLWzyirCiAzXMj7L0CNhI5oBM5hCwX1A
+2NrW69dCAZvDKCYODchQXo+ZD/b+uA7ME+1fnDVCUhMebRy+rDTxziWFEzmmwyy5r+fJyIeNFF0
dBvY4eeDBhUe2wagFU/D40Ox0xsk4Z9STcav19/ZaBZZfODrQ66GKgFUogqECdQFgaquMLvAeoZt
jhXImEBHpM4idRRjxm9K0LhjDNXOqtnI9sbQa0sMOAvcL3V23lWLrzrnXRzoMwbY8ZwczRacqiHa
Y7ob6qg4xd/nCjk5Y6OjsRZA6KHAl0NWgGLjYonHsuktZAvBopTRSRR+ya7wPsA96t+3WNk+vFSg
nn6SFpcpDBKNMbZUDDUUYJtBVOXG7AbUWtTG34j6q0vJQBQYoEiCODzfOGk9DDGyhIC7KCvK8EbL
brgTL9FJRjIPEy2wTt8nbSsNXikiMsXfxlXPxw3KDHcfiUeJFt+nxQ/JbLHBtVEYRTyUY5MBLc3v
Jui+2ZPgH17fumtRAXQA5Q7gVZfsszbWZCT8KVBXfXbvxMO+QbkL4cL7sHtVZxoLdFqvj7h+WAB/
CKbZCiyh7xN/7jtu136C1Ynfw1FKAjQp6qd0CG5DSxNSXvvGzz+08j+lixSvwQuIZwdR6Xyx56RR
JauvqRoOcKjjQxGaxxJt4OQ2s9Ndh453/ADRdONpd0mjENuYbg0VF3hOF4ViTUr7LsxBkOH269o9
j99ptua9r+WeVj1IvkRnvVMfjEz906BbEYTd7ZhmnuhcTF2OjujkH/FMeBjG0LMHtKB4K9UohKJL
oyn+Qe+2mLhr+wJeEoVVtgWcl8U6hVU1qSnEI8+y5mMZyDhJIA87D8eozp8Ny1PVLSLm6oh0DQWu
2hJt8PMvE4Bmd5xOHT25C7B/RcENNn1LJmD0H/gXg5Paoi2sXf1UzB0+DM12LozzERttbPzQbIid
MC/1Wn5UmsyzJustjJQbZDU3NsHqBBFkQV8KA40LBJ+ta/Mw6AO18Mg4dW1369Q5nlLVk3E00EoP
zGojz1udHyeMsWiNwd85n1/dzo4Vpcyvdh5qH2GyrNsJcYZ8fkqxHr9+rNeiJwkl+iZC9eYCok/x
OoYKxIYJERmvlfa2Jo7F5h9NowLFeZIz6yDsev/9oGJzikY3DaTl7eD7bRoHXc0XNKClq8FriIqp
nMiIfsv7IneQcVMxP9oCRa/NFUsVgQX9x/nufGENn7ZjEzJsNkX7qEpeJCAv4TAdBUs+T9IPiCVm
5m+E6tWLAiibKNpyTi4eYfMUBwY6w6MXdagDN/s4+JnOXxQVxiAsdciLdD361EKRtN4hiXl9qdd2
r0NCpSN6Jd73i+OZV3kS5zIXcfnnMCOJpQeEAocaNdjJZNjl4xYrf22RceckStNYvYT9llmqq1i2
MFtAt7VErhGj/K48VLJ2yqSvY2K5o/Gf0nNKUaimiX1lLrNH4BvwoANgmcrU3sYqFBdQxlkBBTRM
8XPrbuM0/VDsvzJEA68v8CXUSmTKvw0tjvNvvewka5AU7VnhGT5QMrkNR3Wajoij71Mr4Wubex2d
HPIgLcC7LNjHUO82foPIcZbvNfoeoL3oMhkXglG20asyThtMX54ZRjshLnnLc9v6SATDgsy2/trO
wbO0yb5eTQsowAv6kZCqWiaVE24T0MRAhhbWY1J0qJuM73Unf6vq6hZAxglZuZ1TYEpN+Py2MW0R
6S+mDaaebqK2hgwqFRIDxEP56v6XfMqfBbtIpH64Rn1Vym/0c5+wdfC1X+Mc7Tiev6aogY9Qb+yB
lUNGpBbYq88a2jI7mZoQAe52BApt0IVoaMxk+X0e+DeVk+4ievS4odxcn/tKLs+QpESitwZ1Uvyk
33ad7KgY/0kzCTb5xpj4906HaeRjnDcbA619YIqfUEhEx0m+EFpIcaRysppKnWxBFfVTHv/o/zeS
OyN5EkjlUR0rz0TcIO3ijXVdO1uMDU5E9J0o2i2u+shBTFQvFWap+9itGCegZ+7YnoZS/msc7Tdn
+lVEwS3ipa+gpV7avkSN/uf1lV5+XDgsGttLB6nCHlOFp9DvKx2nTa1MEcC+cKxPynSHjwMqPli5
Ob4LCN4tfeNf3snLEUWI/e3bFkNjIBVvZ56KZ7hUvElW+i7Vfw64juLa8RDUX+rK2jpLIqv4/Swt
Bl1mjh0ulMRLptmYXiRB1AMgNCUg6RFLkqwS3nZ0aOPwwXaCjele4M4+hzaAIQDJpUi6bE/3SWJg
URJiHZGOR7PI9kPT3lfZvDci25UU85Rk+SFFTbkpi6cKbIRl8eoq352u+IU2F2Lw7RetMDYePBcA
F/Gz4PeLzB9MJVfa+Wew8Y71JT8uPMxP7oOoD90EqTHffA4gt+1K0NjHGZK9W0TCRhT9Xee28u9r
DEQdNfDmOvgWBWbnmX6BzapafG3mzhTqV7eO0fyaY+q9sJCibqN58Hkmlh+SooYIC+hdUddY/Owq
0QsJR2HUN1pvtL8ildbax8CQXQwldubwsxzbRwAvvnWXBNMxboN9Gjobh+YCEvvP4v3vVyxqDWGC
FIpsSjmu9f2e7+V+b5B47ryGGzIvadFHMzaW6aMcxIfr5/VCxPBzaMG0g/yOj568WABhp5hWRVh4
mOMirZ0Gxt+dPAWuFRRPQZfeDppzGGR7LwfNPc4uwBidQ4hJQPNV0dDdzl83fs/ayQKdi1aEDojx
AgIyKnkTNZGVo47UeCWDpQmGE2oWHqsguqud8i2tneehs0MMbsKN14vIPpa7AYSueJ3xJrzg4k34
JCJnjy1LIE/H2pYlF8/ZE75HBydpHjUgERsxey1c8tnpR/KEEaC28+2nyoOl1TYP5H7UnpqQ5rjZ
fcFk+AGv4Btpml6bIN/IsNfn+L8hFwc1gehlTSrGSPPA2YvDQ6dk2IWBNXGUAxC6jSW9SOjFBoPT
hfIU4Df4A4tbCeFkSmmOknttYOBJq7tza+7kXrkLwdPjxVPTGkTdTZP/rjP+fkpjiGW4blzfV58E
q8Wn5RlD1Yt2Esd82clqtWnIuHtzzzCzh1TrjpYUP2D5GnmDGd1gCu8UXeaWUvreQQ+Ky/DHpHXf
yKaerAkt/VBS/qzkUXejtEcAQKehWaWNm9vzu5VWtPRb28WM8XtsfB9V42CV3aGfhu+5NtbumNnD
vtKne0oZGBvQzErTWEMIHx55Ndb32GYe0wz/pjK9MUrjWVfmrYfNRW2Gr8A7jkuZqfNIXsLCffAZ
w4D/jBeF4cdDNFvvdpwdzcYx3UK2sZDzK2o204+4b++UYLhJOnXfq8FtE6azy7o2u/i15F29K6zp
b1+pdjfZgLj1OByvfycRbs4+E/VsckPiEQAsciixe3+7zfsyDKqommNPU9+xlz4KaWSpaPbXR7lI
0ygX0IGiV0PbRgdftzh3DcY5Rhrh+z1ZzSlpW7fAjmXEiERL+1ccXm9i6AjhnDw0ivJlY+xlMirG
/mQfiAOPTOsiRarDVq6AgSQeDfudjt1wjJMGTtHfo1x5MozswdY7zyrnuwmdKMlEfEVLHqoRMbqw
ugktlFxxJdhY9strQPwoYL0GOB04RssnodpnAUZ5IaYNcXqKmkee4S4CokjJ23sskG/UubvN/ep+
0h3XkQY3dYY9IonPqTwDHptwFR6tjS7S8m0M1pPtyqVkANVwLuAEac2/kGsr9lCp8Uoq4tWofqum
7kuLkVMZys9ZNr/3/t8bn0fEo+UO5FUoimV8mwudPKzuS1VKlBh02nRswB8GZvJKn+wpzevK1eTm
e/5TUiAHZcnfwVT9NLXgj0lLb+bI37ibLy4HvglvCZW8hBYPT5fzsxClXavbJb/EGuDB191tq6lP
eaK4Mobk1ZycGt/fSOPE//Ji8qAvyStpgZMUnQ+p+n7Y4wUUez6a+vgZ+kV9yPr2kNjxjelsHfa1
CVIE5bLlMS4gxuejxao95+jUxpDnPjAqcceqxXLv3Wmf+j+G9q+ND7t89n+eOx3VaaCPsPyX8HWr
ydLQlKTYy2TKSmZ9j4viEbHItzA0n+dwOFqCINEqeGfNdzhvJO71H3AZ2ihnoR9DE5wHIrf++Wzz
UjF42ZYxyBHkamcsnP1nY5A3QttldIHTDNPIJIWixKwtRsHP0ChVvD49uXzvytfSllyMjqym3dic
KyGUNYQ+TdoIYe2C8SPXEgTAQIo8rCLcGlGITHqvBx/zOP7R9du99dz64caolzuGQRU6vBS0maSl
na9hofSxUchW5OUAVe2m2Q8JthhSdjNF1R1uiHiBbyQOlyeCEWnMCRwjj+tl63zKtQjudsQhrGY0
8E1c9soX1Z8PmRk9ZJv0ndVlFS0bnlFcDxc9icaOmsJIfXzBoP5ZKhR8U77LBvm5Gix8q2S3dSq8
qQQ3XjXer+/Qy1yNkAvsmXvA4vhfFNNnXGO7pDZjT9g8ZVK11335SaYIGVTgAm31STWbAyV+3KZR
mq1wlscE6T+EfQpzxHuAo4IjeP6J5Qg5tlzmN4RThVFJcprs7oudmo9WZO+jpPqZOONLUm+kqauX
jfDH0Aj9qAGIY/Vb3lF0KgrANoGvyf82/Hof5eO7oo4vcWZ7TjK+hnrwGFobZ3VtN0O+5JCSiFwW
i0JTqwzbZ6pdbR+U1PFGpGptHqKZxBLr3Vcr3nppigNyHuAByQkmhcwBgo+ymGfoJKTdlQYrW5VP
Sec8pBUJt7A5cmf9Vmv7t0lujoNz0wbJ373MFYDj6Uteb13ul09eUiDud6IxUov8osWzoLbKLGxj
lWhcRa4ujy/1bP4yi+RB0oaXsJd35qg/su2+jkr8x+hsQaHXx0djRlAkoTcbizip2g3X0sDlOsM2
NYx5ZxS4rtmH3q18/4gOxrGgEGzGjgvGduMmuKw6MHluPFItmyTwIqggihDXlGO5+Eg/hddGmdw7
VXOIzBSJfO1JiexDpoZe21l7TsiD7DduVVsHKdxCw14UDcmyQCORYoFcIuFZVrIMySitEPUTb5Kn
Gyd+zUvsyyzrUc15AaNynXTyTpy8MK/ug8J5n/GpK3ktXo886uXlDPCXsjinABmii9plE8oY7IV2
SPu13mvp9JxpGCKb+j51cipJ002TzV8S3/yhVfbgNnhK1uZdae80DGf14lad5D9hm33oao6lq6Ht
8At77uZ5I0os3FJEr5ifye9EoQj0MPfQeZiYqigDtuiHnlk5T1VkvETZ8NyomKYE42PYqG4ygPMS
7nBGrsguJpuBq1uYIRVO/afdyK5eF3e8CipXaH/2Uvk4ROVrnOUPqGMcmjHYTyNf+8lp/VdJKf7S
cZhypym7U8ym29lm52ah/mZy++2lLnnM1YpCVZF7doTP6/VPshKcKF8jqwAmElHG5VQV6qql2cZw
zNB9KQZIoEGFw1K3q+uDP0Zuq2yBIVeuWi48gOtwJ0R/dRH5A0eS89zmRd4Vf01F8mISmao6fuWZ
+DzMWxY+K08evqUjuriIHJFjL0Jhqg+YqCt55FmB9tKnzR8Wbal27m4KDU89tuku7vRjC5s3MIRt
Q45TulpRuVRS2BLJLmFn1tYW123lIqJq/tkegr8AeOR8h0WFX8S2NUfkxBL75yPJypOU1fuu6ryi
r/e+XR7q+Hj9W68eP9iuGoLAQrJkSbxSpRC4nqlHQjPlJGETKtnDTm+y731mYuc9TB9Acl11NE+1
nR1af9y1IXbzIUT9tkOprLvREr130woHTQL3fVmiYVzMLp5x13/pwsPqnxNIpZkSDj9WBnN5vj5D
3tI/QsQEYM2jbA3PduDvndivAZkr8p2WflDB/GpXbfPQVsjojbXzdbIgK9eGjFCHgyF3IPn4CZao
zr6BvEINtpPwtPQj/ht5HqgEYIgVaUPrSbWBkqVMvQd3uMTXspMzxzF+hPMvK5sOU65itP3t+vzW
Tp0gGPL8AkFPPfZ8elWU1MoMB9TrmBsu52gTJfM3Pcvek664k4aGy3IwD9cHXUs6weP+b9TFQ0yN
nUprCvikyAnt1OK5lIuToHqDXxycBuxz9WqVG7H08p0tpMj/N6Z6PtNYmmOMbIaIiyd9iBKJB/SW
0LzYC8tkh3jCC5OEkoxnkWNg+dBUeIVGnpLFu0BVPoo2w0s2f/XbeuMCWw4F2gptdxREqJ8Ibf9F
OuGYsTKD7kZ0SAm/YyThpA9Fnzzqkvb39W+13CCfAwluIjmLDiZE/JDfEtU2sxVpNOndFzpG9RJE
BLnHY1SZEq9pY6DFGCprJs+D68NehCXovwLWw58pkANpOx82rRXV9ie1RyZfPgpUr2/C904xkraS
HTWK44RhiQy06Pqwly+Sz3EtqpaWLmwdFucBP8bO1mPOoNpG+0DoREfhjhKhq1cIAJjYSlRv0rFp
SqgeLS5LxsYteJmq8QNsLnrQKJSwL/NUeUAPtNd6D+NtOiSPRYBBCQXhBJcUI34zb/MqcXES388J
SAYstu30BcvOjXVYfnXBvhYvItIPNtgFxLyOZFWyI8TiK3PYS6jjpEAjarm5bRrsoSvjUIE43lh6
sbRnp0eMiSCcbX4Wjpft5EGLG6eo7d6Lk+gktFomY6ckwR38qV0q39jxV76Layn/Fnj0OVdxMYtj
JKNhdr7V5qmGnKey4iMC7toc7ucWpKSmUKP2H4WJlU1aCkZw4w5cnuDPYVEcZJNTOwGbcD4s7sI0
QVAq8VTCvrDx6vLmqW1+4m67RecRM1iuLOV4FE0Z6RJarMZRoVXphNuBmnmO4rtxVx6RG38TUquF
+qsYePInuJXo9ZM2NPdJtVnvXfu4n4LXophCJFksstQmdU1LZPDyX0Ey3IiBa5WHviK/qd0XteTG
K/QHLXzf2FQX7082FVhEiqu6BpbNWIQvtqke5TVqOEESuHGSuUNaQVBL7+X2xxw7R67FnYxxmQFv
1Kz7PRSBHbi4jVO9Fs1+/xWLaJ2oOBzHKn7wQkz6U8WrmnnvDbdFQe0DKrIwqxKSERuzX111YLlA
oKhsXwTvBK3jko4QPvREzwQBFuGXU4869Pb2UGTJHdwuN5TGo5zmG5tuZcoaxEAQ7bBvRIHpfHvL
pdQMiYFYiSGPbt3iCBftXDnXbhzzzYhDl/fqv60l09WEooB+AdIFlBwWmexsNQlIqHDw0gkxgVl/
GDqwhNJ+tpy9FW2FK/HJFmcKeDfwA4UhYVQtNnQH6EnyS9g2wgxsFPbMOlr1+X0lv5fOlmjr6mKi
gkKjiqo174fzxewilT5VQGjs1O5WQPcqcAEjPrqQb7G9w+bPr77b6b91ISNEiTIRhV3xbKEceT6s
UtDaMyqJWwBlmkQxbptC4cN1G6fjMh0U42AVyzrC4yQ8nI8TS0przbLZe3oSHD7lyHCOqKzolMRU
zg0UEYx2V0sSU97K71dXlnoEL0DRMF7GJX+K56JMnH+Cv999CGOUtMju0WrMmGxio58VbRnJrdyu
MHe45SlBgFtf8g0lJ5B6RC8Gr0HOCT3eUxu9WSYNr+xOaMY4/ymrIF3kIzIoosvaIuHOKIoVfp0M
Xqv1e6MoXCGDUEXFczzet/qxDJWjMLOLuOmtpCPBwnyN+lS1VYZbnflvv2NxakY7jBIw8P+oheX5
d218DxU8vtv3MfeGeOuFf1ltEjvrk05Do/ES/x7nNQA1k1NqxOOdwL/3PKSFhFGykxTjuZBCHpbZ
EayLJ+xY/Dr9mpjq1v5euX/pHcC3FPLelwINfTkEBhppvUd544jzMo9qA8drc68WkjcbuevjQst7
UBh20pLyu/+QTfMDKP3S4JRtYJDnB4yUFr2gnnTOQh0toJ3aK4BOm52sfIuwSkzJ4XPKXNdvn7Wj
JSSkYL0LIPkyethloFf53PWeprQ7AYQMeTHYxwk/biVDNOchGeaNnOqCGikiFrVtpAiAHdDDXezz
Wa0aOe65daDlPdPPfnPqmypWXSka8Nt+G+svvHd2KR5QqXWL+xRQg/GIFvo+tGw3qB/sevYQ59to
MVwWf8XPQpmVbBq1GWQaztffzjLkRyKj93Jc60P7tlKfuvhO73u3LJFs5UUjfwglT+EFcv0jrB24
30Ze6gDLRaykZkRyK9iCQty5Cv7ycSFXP4IpExWHjfFWYzmpFnhUUW6+uIXDXImwOxh5v0T6jTbc
Cb+dbuD5NOydNnz1p294HLhdtiUbunYfg7EWPXxoLhdkID0NoqHO+t4LO5SLsJIR5OaIlKr221cl
2eqVrw5HK1LjdiSMX9wbXTyqw9j2AOmNnSZ1uwK7IUd9MfLULbstHsjqaEjdGsiokM8uX6VJUGdq
h4Wdl8XhEc/s3WyoJ3xXEM0h+VCc1+ubZu3kir2KVI340zJcWFNVqFPGpsl7WJcIzgoOz9T+ABzq
SuiFBQauWuUW72T1lCB6JcIUQZK4cX5K4q6pJYAyPRoHh0B78xH8D385ocEzV9pzK+EsdZT149g4
G8WU1U1LMw62skyVnQrt+cid79Q4L3E+B3B4gYDj+PggUW2YY/9e+xib2tNbfUcr4HB9pVeOJ2m5
KEILlQVYTOcDk9/oWt7ggBWotB0MrNwxRGzkCmKv4raNfhLKV9eHXNlLfFPIHzwJaLkuW9qUKiNb
rZCXNUBVdSjmqXW8D9v7RDI9X9+6+1a2EuI/3LxAPNCGWQbkPNDHps2BluYS5LMQ/SWRXsTmTsEf
RjtCEtt1SroxxdVBRa9N0OQvu/ZWl2STg8qB92BZ7V6NKJbg6BHwlK9HHLmk6vDr+pqubSC6158c
HohoVBLOv2Nt9fNIZtPDpb/tzZ9C6ibkKtHAuRraWyy/UV49onLwX4YF3wFoiQ76RbD1A73XxoAT
I/dEINifgszrD+n9GH+T0jtIWiBqhjvL/NecFi5afM4gTgkwDQ1l/XzCTmy3UmsTkRR19oRfbO17
6tAfKR/cTvG9Laq4P9q+OrbJlsjWWpzg3SHsnrnl5YvYi2MqOB6ZzyscG0Qy2ycGz5JvjpTtab26
Kp6+cv4Wo56BK9/GiV07PhRSKIdaKsqKSwyR1GqjWusJobhO9oqWn7hh7zAR7VWo4cmWOcXqxqL6
aiMnJhRCl3RKOwmceAxL3ico6ZaB49kBSkUoASrzU5z8QtBMiabjPGzq+oodu3jfCqaqJW4cQ+js
nn9gY+qHAG1bVKgLaQ+oFg9g4SAfnaD0unBVhY+tMMASQcrCveg/7GyAgUDlER1g/ou7gJrFaEp1
zc7WjJ248aIBpQMSeCP8BrcaqykDp7Rgj0joRhlh7c1Ai/x/Q4uY/VvFW81NFhwpFjA/mBLV7c6x
fwxAT4wGO9G2Oo3yrYm6hF0cOjIcrbvT0arcmL44PherT3OcO4m4cgEKnJyuqnQ9Y5dhw2IijQ1p
4NhHBx3zWD2K4LN7YXYSzGozNk9mZX/tCv/WLrZwvGuRFFAs72MM5dEhWuwCBdnDvtSLDphm//J/
nJ3XctzY0qyfCBHw5hZAGxpRJCVREm8QMiN47/H0/7f4xzlbjcYhzuyYG00oQgu9bFVWVmZpDUeb
vHGaz7azeMK2NK4xW5eqvZ+/gVshJwUSQKEU1G6dIE+almaF09Gekam3shfLPXq3f8q28HWn89Dg
JzLobpb09860byRqbHXAf0MIdgN9XC49Lf0p+gx97ye9ce40BMMQTq3NT2FonmNK0Oz5H7nZeVOb
nXN5DxHeOuwXw692ntaVSp1QePfn1LiVK0SBkE9zkJ6Qm6Mzfpx7HrEeZgbc1J0fvrHfGFlUkgQ+
rK1ZGWnlWNXYApjFNNxWBSKnPJQLGmn1QZgBxSn+hJJ0RKzhEFefx0+59CQt404YJjbTatMjWkbW
RnRC0edNl/ivg5fFQ7w0SdD7U/LDtv9EmenlFNL2bxcxj1cDqaB3Qv1TFOsul9mORzl1pKn3JZZZ
mCIHQXzbYkyiWpErDpXBMduZ4a2tpcB4ptgOEnCl6CoVjUxEkgy+U0UHYzIoW/PTVP08zPbn8dvk
WU3kFro7JsmZ+O3TzvAbJwqrAY08nJzFMddlPDvF0zLLOMipNB7wOQ5n57ksW5R9a0xZ8EW1G/4g
abM3mruDb9wiNHYTLcii1/kqn2gwFMrSgcHrIfoWtcOxl5LvU1w8WbXzLDiOXVochoUGOql4DJzu
Ls+de6WBBrgowNUGXu7dXQQJ0dP6Z8yq9q6b6zcdDA5xNUS4REZ3tR/qUB+HJmh9k2Wwdc/Cpy9t
o1OAT3gfRTDVjE9DV7wGAZpypv0pnQv+7leVLQ9dKL2I65cSy85puN6khM3EzqJEhITmOueTkTjO
J01t/ab83nMJjNF4xIkjzF9VK71N8j268AZ2IuJ0DaKRENO4kgYbZ/aoo0ytkP2Ole/Wp6E1XKHo
YRRPg+oJayaCD39x0ZhyqQHj/CIKwoObxOc+pIWY93Fn115fS5eftH5+KGfHwTjSmNXqiOGarq72
5L7IbteGa1vY5LX1Dan/cwgn2PyWRCjh08ybmfl550uuzw+cXAGG8wZQsrsS0kgXBXYSzUM0zLgJ
tq1t1XtJwVe0eA3EWFmU1U0bxAcu0ePO2NehmBgb9glZMaHQGrztisWUuk5t/Kz4aMiP/XAvKAb2
sYkVYgNMhaL7Iv5HcqKdV+H62OK8CpZD4Ik88xWAF6J6pGdL1/jQB10LxnVTgo41/P6BRk96yUNS
ufFp59de73tGpVzHc0TZAY7D5eWM9oGptDqtWXZsuguluS5H4QVi4KgdU+1sBAtcqfhtF/wfsa0R
IXPNaT174DqvEeAKo4PW7T1PG9wA4AGhFg37nF6QtfSHLkvoNAZh40sEn3UOmByNbkeH2TSEtyLx
MbnWxbhWmZ7fqjTW953JuT4QJDCoCFDT5Jq6qsvPnWTMauwgboucQdyhL3abIM9fvopPyZF7H5QU
qwXDDUDyRZwkJA2kYtcfSLt6QQ3kXUSriOAvX7FZnbTpxrbWGj+RKau2n5vsB0avFFhp0RRmuCG0
ccP9lKQH3fnO7nl/Gq7va0bnRiTThrfEsbzcIqrcZ0GV2o0fmQgqAGziojc1D5ZGny9UifcH22Bk
MBp8RB4wpAxos78cLZPTsJrjuGXrN286ZKVOJQqyrk2Drlh+R7mVPjQhsEbjpXp2VqzsHv/gvcvw
OjwyEOUUJAVAOWqcq++wjVkvyxndzdcoXR4l5GxLlMsbC0EfnOraqfsoWAQOuoAihLHwLh0C6TBk
FLN6/8/OpAhg6jKE4mMEfkQ9A3BnHSnbhZGnQRrWvgaijQSP2z4oyKPk2Ysd/mPRQlzWtZuRLVY3
YY95dO+qbrJrdn8dVF1+xequGAeJ93cm/2j7+zlLUaZ5HeZnduanBivJ4qmxkTiRDF/S4X0P7c42
3LgfheQjBA6N6hKQ9+XGmItAWQbFqlAybjwB+ejR/FZGy2NYbXiZEvAdA/XL+1O/OSptRdiHQlq9
alPL5zApys6o/Cg+ZRMOEyy+ML+ZCqiyCHtKWDU25k41fyMpBm4B2GJAUcda4z12NUjwE7j7bOtb
fQ5/ximdnbfOMLtxU2G483uuzunynEp0CyrWzkRvHUHYYEARvEcI/q7TE94fI5S0itfXhgFGXjJ9
NvRXEQiIfHBuqd5VuY9G0EghfjaxORQOviRt70/95iyw1xG74Ba+fgFGWlliLcmaNyKNKOJ1g1fw
CqO35gnXTEESEw+kKOThn+xXeMMlzR5Qfs2eVRCSF3LfFK4FZi2OxV+JUuJkhelMceOXiu5Kzm3F
K4mAT/FYJXQPp5gInK3xV5lKLk1+uDC+pGnr5fND92pK3kh7QR1/Rs0B4sveSm083oTSPJC0vAkW
1+pmnvQ8o5O8reluNtx2eVVPi61Q5nwlbG1w/tlZj42HQASIQgiTOIWn6HIiKKFLY6WUtT8O9cfU
WShPyEjqZI31U531X8tiuKH6v2+0iBFyXqJWLUg3poOUWvd5ORNUBaAmo7L3aRsBo8gnSKlhN0OE
WX1aYXeVnE9q7TfachqhsYszKoBvKQYwLaHpd6dhHNzR3NNQvvLvoYlUFEFRmKBvgCai1SIofW0t
k7rUIPudu3xOSoQrK14CUFq4ryQ5yGlCnm6R1XRANMRmTVp8paLwpqied5ZoYx4ETCviBMgO5L+X
SzQ5M0zL2qz8OZwOY/ZpaSc3U9RbW58f+hBsD/ZRXBf3phHuJFDXPejcU6T39NUKcfKr1ramnFuj
7LifVSvz0eHFCe02K9w2wvgdqoE6J55cS35NuU6QdwC6PauEVzM9a2Z6gJ3uWXi09j+l0PTzbLhr
6tEFPdq7VDbedW4UoQdISCn8gC9niPC2VRGIrHwHkTdqXK7Wjm4UwgiwH7teOsz6cGyl0pfjh8Fs
buYZoegYIDQjAaFiNOvaHgK6EWVefJF4gv66X8x4wg93tnliULJ1wH6k0rOz28J5Ncl+hHyguPDE
XHGsZ/O1JfhUyv9mHyN+B18QPhdp93ofN3JCU07M694135bqSer8dHgV3k8tN8k0dLRsJZ5YNUHF
raXsLMgziFqgSrOXgm2tEagUTgLsY6hKqyMlj0GeJnJU+52e8uo6XxqC3iQrHsr+Y6E6N/IUfxVf
Mg+G18evgkcD7/vNwltojYa7+Lg4Nqv4i6Y63mIuWqLTtYH6bMRjtJQpZxxjTARLchv1tkwNqIOc
METC7hYbSfPPYDqxW4VetpOlbdzzQORkZ1y9pCFrpntP+K2MGadaOGcOOnpLKOTWSJxh8XjQU82P
dvUBtx5fHhZsmYCF6RhdNwi1NCBLi6ZVfqxzcVk/rLD1BGV3DE2vakzPrjK0xe/HqDzaSn3DbNI6
tCPSuwGSoL0MBABT2KFpdL0nh3xp8N5zSqRiTAoQ6EUkKNnMC18E/a41Pzcoy1EU8FKTsEzvD4JA
LLTNg6SgVPO7yvsbJej2XpuNE8tnCaU1tIWuPSZbapsIroac2KK76awvoI23GEv7ksJrSN+QQCm6
Kvan/sugq29yf9Rz3P1Ld2uVBO+GTSkYBFeNrQ2GDJOUNpUfzrGndZ0nWfmpPc1Nei717lD1zxVU
m2IeD6mj3sbU2p29RGnjbPAJlCfZLLQYadrl9aUu5USwn1W+rtJjU+RnEaktAeTeGg8WtBXNWCIv
lY5x0z8UMN0qGhnef/Y27gtgTiH1AUZCPUH8/V83qFMCd1ZFXPlyKZgoPZ0CPDpS66nzHsdt4yhe
DLUKNLRysAILbRHf6b82YfhBEG6E7aczhocCead2+fpvfxve5VQ+OQZQCsHELn9bqvbWjGRp6QsY
TMifqop0xD33vHvarmdRjCTufyRzBdHmcqR40OV8sIzyzZ4dcqao/6Fy7EnJ3gHaHAlcXNS4EBNb
kyJUqUrTsutLv+ASiVT1dl7g/YPO6+MeeLFR5eFXCQSJ+hbeNGsJsEyv9Kwt5tIf8ZQjHqML82Qb
2W0FHS3g0RAFXWr5NIZJ7vsrtzv0aluaU4zVQj+Wfts2b8q1Swn43sCPk38YiA21WuaWioN63u5j
Lrbh5YPFr6ajBdQImRG66S7Xsq6MRBnqqvQ5gu2xm4GrLLpSJ+jMd1biHBT7YexOaTM8GMi1CV6T
HefnHOmKpIwOO8/XBpRHPVPQtnnDoKivHcxlCX7TKBfsLLztJvxUu/xeik89brwio9Qryc8M7AQE
vaouXKyCdlZCgDXr6QBMFkw12gk4TpfTkZZZZwd9wCGaPjmA1+jMvL0gSfpZjzOosBSHkOWsuK3G
fs+1YGu3q0hf8ZSKbbgm5RiRXlY5Xqx+k3KCdUJi8lTQRFfmgO38ULGu6x8Ka53ASZDlKeevfmga
OaMKGxMfV9Jldr3U3op+pla9m0FlRCAZ4HTaKNxWtqeQEU3JDpng6ueqSESibSHuEC4Te3WNzDwB
NFVBxUmH8BDxTAvggBK+QgLw/q8Vq3bxY8VICF/Txow6tLaG6MzM6kstMQu/NeST0uWPeoighrpH
UbiCgBhGuATACgEJuKrWyhPFuilnmGmiVhkVN7FpexmOLYPs3AtSTI1njpbscR6vE0sxLjgQZnoa
qi/rDuaxDauobtHKyyX91jyUVUuFuPdiUzpEhN4SsLsqY3qXJR72I7dj1N8RwR8itb/DJe30/lxf
vXviY+jLxfUO/iW+FJcbS4poI0Nep/CL8NGhS6zgsg4L3HPdPH/6/wixttb27/FWz96Qk6igKsqP
b58xmnNtjieviV8H80lO+dUcVWRvXCc/vOW1ojAWxQcnPWh7rfLXQRa/HfgbdgT9A+yC1Ztfa2WJ
ryH3uJHoroYATlEwutYlT8qMXkLfZWdrRiIqozWkGpTHeYjuMpnO8hJ9ifeXYetwoQ7KtgBqwFVo
dbiapCmAo3g5EzLWtogPDE70b3hDqe+crp2h1rA/3JdZ75uhZGvjTt8mXk8BSmDdyW48cN2sL2ZY
KBEgdwGQsk5w6gJTk6RtSrADfJFy6dCzsbqi+CHPCIHrxSeUYZ65WHwp114yq7O94Fs6z99y2P1L
JHmWGe2EtVcPqPgilCpACgQ7yV69GJESOMZS8GTJkuEJalLfJ9/n3vq9lPrZCvfQk+09JjRWifOE
vv5qvD5qi6QfEFjFwM6d+/hQdRiRVuERLe9DzcMxlqDc7D3H+VT04WEw8dXYo49eP9T8atrSQW9g
+hFurp6PmAYcMzAJGyTpVXRaBc2xnRZX3OI2BhsmLiJBXrihcW9MyIrviuddwVfYF1F8pTUJa00K
TiLx+iuQb9O4NKwxLeEg9zcVCvxTawXuUiaQ8IIHPfjYUwRrAs0Po+Xl/ZN1DfPCq0S0Bo8WBqcc
Ks7DX2OrlFGkcggQ/W1+hdw2b5E9bIk5HI+qNBwT0Ssk98eMJiXRIQUYA/X+IFoZi6GHDUY1iIMI
+nUe6tc8RHpx/Of9b7zmYr59I8IRQstIvHuX35gCUE8FKp6+gDiFG57s0GkIn0Qi4Zkl3TMzPpS7
UDdQsOj3roSt/YHomAoWD/1VnI/L8bOlrO22Y46m+AviGq4AOdUk9ZKlP6Z0N6iYTmHyewqD6CTb
T1KTH9+fgY1ngboIdj2YPKL1pq/i2i5K57QyLD5Aqz1qkk+6HLiaumuTLJ6XVWhxMc5qotU5DuVO
jAPGUCEboYmmmpHywojyBZ6HrZMIipqTcckLuEHZe283l1pAH5RAUeq7EsrSYDxEUaVTZ6G8Vx/K
7NBrxw5/q84mnANMjvLfo4kGR27++4ufShct0jSSMs1rFmLdGfpg1IxcR0jGjtE5Sw2/Iw4pmnQH
+9yIKqivI7EknOOoKqzOHFI5s8mVxL0eyx8FZB+CnJChcdx57oEz4mJnxLfHer2yNmiSoL6hmaqu
VnYJltmKalMIipce/p1CB9SzBu1WeIolUF9VoFVRZ0anlVc2ADiJbwWlHNazKPHHOn6++s6zvhFi
Mg//+ajV7b/oUUkCxHYLQJHaqffa+fMbhpHz8PDkCpdop94Z9Do/5Tb5e9TV7GtplRuLmIpSLlwD
jXWB6S1flfxbGswuPbBuslSu3e2pcm/c8gJghuJCizxi0OLw/XXTpohc9uGE5EAtvxaKcTZJQUW7
gD4aZ4vCRKC/DHZEz8sep2TzjqffBasxwH8YHat5Nhu9N0OJkRdq6CF3ZpF/zPAdD4ilHYWuYi7x
buw8a8alQiaZaBSvS25MWqre0ib6gIdIPxtQH9p4wHgQVJzCxft3nCousast+tdXrtZF1bsk1TUJ
lxvrB1W9Uj6rkwpKgI9QDA+CIlJgqH6HLFbp5qlMzfPFC6cIe40AJXNJkFcn6U+Z34k9K/qUkSJ7
/xO3AjYuJx21CjBiasTiYP+1hNVM22NvxMjUN4MnJnOBLWun6gdzkQ4inY5hqvRZ5guiUIQZmWAw
zRMnS+PkUSAqYmkn7/x/TJuwdANjoF68mrZcz6OotFPksr5kfXzSTcoWUC9HIkqYVOIDxdGWteGo
KJ4c1H5G/98i81yb0Qlg0RU9emFteo3xUBvp984GrBzl4KB2OydPfMnlAgt1f3Y/GpACFljdQXKl
1VZqaugxNffAy76ul+gu/tadvdac6/uVgRB9ot1JEZJmq2WqpWKaDAe5KStD7LfpfdkheUzwg2so
GizeGFg7m3djZwgHaMpHwieCB3qVoRiJafdUShAWQ4k7hrYXq6Y/RPUprOfYDVDUSir9wY77T2lT
PDnAIV0xnuU68qTPc6Ecml1bp40rXwB/CCMCiqAys24iUYs2mqI055MsinmzfEir6DQv1Ys96E/Z
JJ1NOT1nETYlCO0oqtsqzY8gCj+FqvwrVN1gBqKz92LtjaUBThDi6RQxaTNcXYI1kjvlqCGQpGGb
EAWx28u5p0zPXd35Rn7Qpb0BN1cGxFUksSwP3PPLM9sP1tQnA5JvXC50/C1ubsuRwP2Sw2QmsImS
AIgjOg3wnDrLQB0UeNQ0ht8wyAE+Qu2ohB+scdgju1zHdMjVGzgfC1EC0sDVpdyTSkiqIUXIZlS3
cqt/TRT511B/7cLiUCbd57iuj+gH3ra8EvP4D3zc72jJwSIYfmGR+a8vNtqMZBFvIVAuvudykmAC
tTjdkU7KCzszah5yqT2xoTs39/QFRTS9sgXzLvVM5euXOilvFjWR3Tah2hDZxYnEcY8YunGx8U1C
xpG1A0Nc2wj0VFhGfDOxzSuHm0zGW1G4VtXq1yZFyKVLQ8523kAa7VQ3mu/1YfmmO3MEtlwcpKS/
GZvgY6vftJr9YpJONzJkakkjr6b7AcwzVWE77yGuG9sbPgYpvUouCzFgNY/DIE/yEKL4aFfafe/M
5ETLl1kJbkcVQnqs/apn61bJtT+OHj2hUnrWnrCsu+uagmL8/Ltrm8wr5xF7mcDYgbI2gDW6P1Gg
ADak/ACccrnGcd91eYo4gj8Eyn0Zqx+ea1l9SMPpC00qXzWH1ifUoGKn8dUJi/Mk/p7rN6Nc/4Nl
6B40foVMg+8JSSKMJCmdwW67/JYM+7dYarFLWjLnS9xGzygnvhi6kH76aDXavZxkmEdjYiUHz4Jq
tbPdxT+/eone9hWcOiiuVwG4amSOXFQJDuBy7iNKhCQSFWYVd3mKh2n8B1nkUxzxairJca5D8p70
Hunin70R7XXtX0eFzAQoomWQd5CArC5EwFU6SLoQu0ZUE/AvvR/s7qY1o+dkKR5lHQjAiR7sCOSt
mKWXnXkQ//jVPDjUiATHlQBChGR/xTMhVCqZCgWuVchDWSPAA4zTVsUVPe2PRGJRrfNmfo6NU6Fp
O4uwcVSE4qHQ7RXv1HoLyHWcmFJuIURIpT0Ks/ulHF2nGA5pMgsFbL+Fc7jze7e2HQQhoZIEpquv
cURQbkQAcUz2J0ADoYuSIggbT8hjhbNbO/SxWkeBZrArz7m084M3YATwAwhKIhS3rGuBHT035d6Q
R7pzNF6goGrocrAGd+gxsezn2st6E4tJPNkVuf4h50IsoqD+P+/cBNdpl8AxFGBULgKilhWcMbTJ
JBm5Ofp2UD5CdXkao86Xg+IQ2s2tCvoGzRPCv9HsvDLXXClOPYULygmC4kKKe7ndQHC0RkaE843o
tNiEmGl5qPIPKK4fQqzpYbT8aaP4k9oTlZrOc7fg4mdQvIm6f4pK9aQw84pWjTkKw0kqk5c6G34a
2vQgRLXe3ypbu9MRSnEAPkIuaHWRK1LdL7bkjL7SkBNxO4xxcjsgKJGZbNLYM5J05068hl6ZnL9G
XMUppI5aA+0CGS0dgi/IW8+oofkL7XRfhOP/+vfxdgp1R8AWgJbVaGZnSlOcI7SYlJlfqvptqTvP
Q+7S431STOde5y5+f8St7f/GLKeiTbJypa3fJfkyKh1+dWH7U0MMaUgVnvaY9s7hNn9VQsKuTP1o
VeXdoJfP1M3+vP8B4ietLjvI5JSGUW3BekIWC/DXZWdL9HOrBU5ySxnfEpvdhQbkHas6Z1Z5fH+o
jd1Dkghzio4vOMXrSn9eF+2SzTjiWmXiCcWFsp8PPbqxaVM/4rjdxHus4Y0cnwZaHGaI3UAJiXUv
f52sTiisTsyuQ8dSRknIqm+K1C68IUTTETdiJTTOZfkzTNOOEEN6mZBm87Shd9nh7gTau1Q418em
BrTau0GuG4emDDs3tP/595ODYA+BiIBUrwp8UTH3Fcouo29h6c5GOSuD9qEGegjb9NYCa8ezaS+Y
3DhcxJH0NGgoCqhXBeJwcHJJMrl5Kn05kTLf151+W00pCrjZMdL3HFC3Yi3gdNAeEi+GXHeWR3I3
dXIxEGBoL0ViHQs8D0a1O+JEwOQPD/GNMX4xMR4qZC9bGl/Bbg+3h9ClA33n1t2AVK23xmqQcyH6
ubbm6Spbxuc1m7AkTfBfLR8y7aUNs6fJvsGKHXaqeqh16+RI3c+UXrP3F3vr0CENKPxJBNi5Br2G
oTHC0iLCKJXkVshyLJL6oW9u9HavUeJNy3J9vt98WOFlEX1bqxS8moa4bIUFp5UWj0493TUorTd2
80WAHZI9HFUneU6U+KxN0Y1aDh+qLvxo8MLq6bHMys9WGzy0NKB1ye9KznY4fVsb8K+Ps1dvLtTO
qCiCESndMT5Edn8M4hhWrQRjHufqItkJK8XztJ4L4VHGlNPUd9XXWZUlOFWN1kwuJW980cDSPZrO
d8CnrdUF7oBzgYgsLUPiHvzrSk2arKrbCclAULfZ0qnFdNRLoWBQnv33++jvkVaLi3xDlCcd0aLo
FRVdYI7ZH1QDEz1jZ+q27u6/RloXgNOQnGCsGGko6UdHUWxUEOXVBsgcIGv05M8ot77/4zbKoGiA
C6BKpN/03a0ubz2vqEymaLcJ/opA8Eo18QylPyaqc6rpIbD/TPObvmQxQ6Lhba73ZF42dwz4iJDi
Bd5c6yKNMTGbkyDHJG7gEEr6pPQHiSLA+z916xxAaP2/w6x2TN+XRZdriMQJ3LmP/unTF/hQYKjH
eLeYtBHnCm0RWktRJ4VQvTpzTR5GQ2ehlyNqHIKMb1E0ymrpKGkfum6mnovK+n+hhwpThKAR7RqF
ftqr3imnR2NgGlCtifPhTjcpCwqC/9zfaXHxKsWd74SFJw36rTrYn9+f3S3MD+o49x9ECf5bRwG0
wAdNEJv8ZCEqQS8BRUrR4jpkTeX2X9BJek6qP02aPbXO+DW39J42HXeMp38kab4DkXqJ9PRbpNo7
uc/GUhBmgi4JKpxwJ7m8KNC5tupiIuHOKLAVzvxkS/cZsgt1YnxOx69WErhtPey8PddbWpCnCakV
OmTIr1cBXxr0oDAJIlSqMxx160Xlrp+Lf183pJhEtxp5IR1rV+Z+RiJPgaTjbte2z/347HTIDspf
U32ngnd9cBgGJiz7SeSva5h/ljTYvqrS+zAS3FZq3Kr8RSm2mj7U1d5P2iiRCRiQO8cUaSqktsvl
Km2lGu2lRiV7Th7kDLfHsL+fnABRw9+9BXBWOm4Xv6gQN97fwNcPCgOD3CMOAFSLYtnlwIVm1VMw
IAjUVwE+C9CsFsfVs2O2Cy9uzCeZACqhdLnBtF/X9Ae5UMNBRYykVG6SKYAQ+K0tnyiMNXm+sw+v
XxR895BEhR4oyn5rLm5TYsFjLA45durQ7fNby2fKbZJr9+c4x30v2VNa2RrQJKczkJkQkk6r0wbA
rrZLyoBT+mqHHyfzO47ENCqaHSyml/dXbGuvYGpFzcN4a7+SBebyVwygOYs+ZbndoVH87bUJnpz+
d97dpumxTj3UT4r++/sDXl8lbEhQC250mkKQ4bwcL5IyEiHIUL5e/46n5x6pKhmvgOAcFPSFR3/a
YCfI2dgpotFAHAQc6MhMLgdMjKHLcjyM/SJpqcwjbD4JrlJw0pYbulHf/3UboQDaC8TJoLSE7YBF
l6PVs+RUVYP0l2Jjk+ykp8KMkVJvzmZOUpfgUgPibhiHxbDvcqyjpw+D/vjffAMN10R1gs26vmu6
XLZzNURGJoqfx+5+mIJTlMsnKw5Ohpq7i5Me5co6ynN6hyle7Kp7BImNa4CWS+qEAqVCiWC1gXUJ
HLJJkt5visKts59d9RLVzws1zfd/6dbSis3EO0F2RK3scrILvdGUOlhQnmpsL2zzm0b7opjpMS/K
Y9l+en+wjQQF6iKLCrMF/PGKZhZMRTwZuYZCTWN5Kq2CofI0BXiUtU9m/ZgvGgrb30sbUCL8Tudx
sWCDXowH1f6lsgLjeXS+62q8c+NupId8FbcukkGix3wdJaWjUfRpNiCIZPxWyvGZtotjHv62U+su
wFim6tu7hS5gyX6ZQeLen5KNi+pi7NX8j+HcVsrMJZwVohzZnayhpT79Remq40SnR5jtsT+2R0Rz
FHiGAvG6vyuwlqruA0rCxkx8RLWI/N2NS3Rjh3ujHdyulHcmeHtEWLTIetCouw6stUa3B4fGUF/H
jZMFXvov0bycBgSSc2Q1gumf9+d0435kTv8z3uoCmZOkac0GebEl46YYNM90ZCh6CzrMyaH8HYHs
T8WP98fcegSAkxW6S+kHJkRZ3ZEdQe9CKyzXvWqcC+1nXmk3cpB6RvNL0rTjaB4MeYE8op53BhY7
5DLRRcRVhNpCoFLwaC9PsJ5B/ZdQifRVQkgZCtFUybRe/clGqu4VQlPZQMGXKyqz/ADliveH31pb
7Q1PFFnTFWdMbbM2ASZm9CpxzeylUL5EzldorF32kGh7e3cDVeLHAijSVIKGEiyKyx9bNINtFWrR
+0P10UELZCS5b5XXSDtk5U0+nYKCH2tGnjp8a0DxT1r6MGs37//kzVuMtUZXHkFOAsTVjI+plsh0
duDmPD02quJhbO8uEf1uL6ka+KWlY9L6bJqIXWOdFcjig+jAUZAdq1zzbPcNvpsQeOadbb/1ZCA9
RkmDb6PyupqbLKPDPKgIQ2Lls8gs0qSnVq3AV92THN+8MWl9RzyYUJzIf5VXKpEUFgMlTH8kBP8j
aPpIbScpnZmg6RTsSrwu5edp3EnuNiBelp+YAL4uOCb6xZfL78RqG08hr2I0eH15MhYuDzqIzuqI
n+pt/73/ZcBfK0+S/ArEWMZH4hTns0MFX76NTH8vp3vzTb46e8TpQqSHYGxdQ2ji1DALPSbzSW6L
QXGV8JEWO4yEPo/BS6veQ3J0Mw0HlPPQfVnG11A69vW3oPxgLadefqr6p5ehzN1pOpr5Sa46V4sf
dOzKdzbs5iEFcIZvgpQsgdXltEk0DUnojPa+mt9hAI28dF8uuA9E91khn2PrUaU1qnV+ms5yHOhy
zuy7Fmm2YPQKREmro73LthAjXk0cGKVCCysZ8Tr36MivdMSFCG9EbXnU7s2pvp+4rrHPbN0iyW9k
+SFUvjTwZBIjdxMpv82yzDUXZ+cB3gw32cIib0XyBP3ky8lpI9XMSFmYnBDFybD15XCkDvecRrlb
lK0b6otvSKln81T2SuNqt1W4c3KvgjBQSvSMeYuF4C1Z5+UnREZBYSifO9/WdXgPjFtwY+ipJ1Mh
2Mmir3+vGAwxJ7AILgvcTi4Hm8OuDWv0xvwi8iVANOWr0/5TB7fO7CrZAZvGFuf30U11SmHyzmS/
PfUX674aXLscXI2nKMSEhF+q3Pbx02crdUWDd+OP0afF+rBEHpCt1zDb0hEFglj+MNqHKnO17Em2
veU84ywr99+7ZPSsEB9lEqwA3drSK36qaeTFdkKHo3KmueOoRo/V8rHuPqfOUy/j7aij3Vyr7lB+
lrXcxanDy4kJiijztKXylPlJyQ+hdcjs73ovuzWhtoEG4qi54WfmJrJr14yONHyHw2+MrFwjtVB+
Qo3H7RNqh+cu/9jCDnr/6F6FMswXd6xoOKcT6QqGwFUgl+Ki67C0+CI6oYRKcDH7cAkolaMNwT2X
m4f3x7wuU9JsTChBoZ4Yio6D1Q7JJKlPEjwJfYFQCra/EF2CoeFW8DfBy8r0NUHMZA6/R8ZO4rXx
e6lN8YupjaOh6ayGLvLUmZ3SfhNHVLRQdPrrzh9J013Lo2bRp3t0JfFSrTbkxYCrDSkXDYl77LR+
SSQR00Fudtih0SJc8P+hhKMFx0JH24YeqJ1pvroDxTSjESrwHqKItSekk4UF7yi/tTJi1wrv8tJ0
Eab1BCFbaMvJ6p+MyTfMzFfG4n+Fp6bxUO/FM5tz/td3rFKQRp4qp9T4jmCB1tujrYfUWzUOh1lG
XEia/BSjp2rnynvjrq0nHhKISEAcHs/1nTe3mlwXsdn5Q/29az81WFOnn4PMm/VPkn2y+38Gwley
r6SLfePUBm5QH5TpmNYnaNqiQczaA6muX3MWBFBFEHPBjHgpV5eTUy0OahuARtNRac6WdXbmO7NB
5uJbdcY3s03cNHRphQQxzztfsx8a2S9j1/5aavfGyRoRp/Lq38boOcGzlt28v1/e0tCrGfvP571l
IH/BTGWDh8EQA/skkV8vByM/4rPWPCaZ13xsZnQ5jlN9SGzO5X1+L8OhaXVO7N1Snpfi5r7A6xTf
VMxx5EOkwADwzhAAnPFJsXbujzda7dWHclehGwitiv7Jy3nMkyQLFoV5VGb9YDNrEWJRdMy84KX4
Ownpuben/MbBuHWxFJ/65GEa1ZvM6UtabZpvyN252Ju4ffCnSdLTUn1FV+tQD0T6hvQxNf8YMo0K
1jmjjGp+qOKaGr4fy/bZHsuzkaFKj2IemQCWB6pzLILiDIHoxjKeiAE8SX3thoVayDe0FNvqS1rr
j7EsH6G7pQ0GsX127iTlh5M3QtteFS6FL0nq17N5F/VfkuKzad4kEWGc8UHPT2i3u6l0H0n1oYf3
HsiPofyn1x5jNjL8jtT80Wbih9S3JYlJaS1fojI9Zlpzo2UQeRBe5kF6f5uYW9eK8hYkQ70A0Vhd
oYYThNNUqjwZ4iuP7Y/wrn4yxmOFNhSv413Snxe4vrTSqWfFhNZGZeYwTp4eIvHi0ZFRq7dK6zn9
4w3uJ3KSupGCvlXxmw1+MIxjTNDd3HD6tCflQ/eaH+eOu+ng8Dz/Me+De0l6oIcnmbxGRwfFB+xR
jVOV3FXdR3zYUUbLnpWH+ug8RhUs4/6FXvVhz/jYvIp4xVGG8E1kK/iN67Oi19IYarXe+XNfHopv
ffFoo5X4M/wofW85Jb2FpeqPAGRpYlM95fad0two+kHPzjVckP7B6m4M8yUqv2XOsY47etu8tvX1
qXIritf1SSoOc6h6TQGM0UHhuHGijyqt2oviE88s+pGOaQwSXiLjaLWai2Bu+AluifHRSn6P413R
P4SOl3/Jq++qM3qpUh/r8MEIsKtKuQIpBcFY+agFpwnVPzUM/bL/DYHxPg73yg1bEwU7AyIqUsTA
ByuccZbVMrBVXJFRmvRB5DiS4UGYELhF+wqH+H8oO6/dypEsXb9Ko+45Q28Opgc43N7KpzJ1Q6RR
0rugDT79+aiqni5tCdIZoLCRKhm64IplfvPJpvfe4RiDkWszj6JouqhE0tzQEsUpaF1H44rNvezs
7WxxkDq/jYS5WPoZ+N16Z38H7QStjfEXQ8mL7N7r00gZ1KxdVpD5ZPU0y7XMSrcfv3SfHeUi4o34
d9RMHumCREQf0ztO45PUxGfJypsKn1VNZgRPlUbL28ZDjkZfWGUzVLF7qGD/e3B/JsLoSGtaS8dD
Pt174VU/E9DZxjUJaWkczoA8VqagkGs/m5i/lynSzyVDROQCVsulorcHRTaxCsSzqcIJLoPu7hVU
UAv3R5Z8jXp9SVEZBtqy9rRF0N58fNPfttzQfmCbYTAxs06Ida/3mYCk2Y4Sg57DgH87uduMUpyJ
+XrwOwAkkUXIqgEnKMXdx0d+J2Oi/wOUHONNBHouF1U3eHmfJDRq3Zg0GJFBHX2Z1CgWNuTU8pe3
tLrPJrnvXixDJt4cnjKNxosllsouJ49KGqhD2LlGDzMrbPYLmXPVWetwbnfxCmC/1n6yuN97ynQO
aNoTUFXrjd927JaTikMAl5s+VtavTPFl8zDfZye5V9srN4LVpYChxFlNST9rHr9TG7+AdAGGoBDw
xgHHlpY90qBHhNgL/LS/yuYuEwqBVv9kOfVnl/pOOQDtlg4TDpkv4s+vl1SF8rObJhAAEqD3jsi3
er22tAlb6KuZYNc0qCg6sFPRX/14Sb33fGeTH1JPXAuYll5k4VnqeEPnOWKJ0tTC7p9mVXhnxoBH
XwgmL0o52tMslPPJced04CJZe3Xci3QBL2K9gzFJBY7U/CB+teZRGzae9YT1qh9MeOZy3+N8MfP4
QqwiPj78O4FzlrZi/kQ8Y95+0UhsB00MJR1RZtD2rpXmthq+BWP82UXO28rlRaKFRDFtzjyjSyJY
kcYFUaQlUphfZHdr0RFNqWCjpFj2ZrfG+2dtI5+st1eztngRhut2dH1bvf34at/pvQDE4B1idkvV
Sef09fLKFIgpmkTPz6atkCDPY6IuaYnHkmzdbW7mpltv+cJD69ylDrOU5fCZdOzb2MUp4BIxcz7I
jC5H8VZQlk7mmtVyZlIZiCbOJIA6hwwZk/ehedFV8X7KPqH+vn2LXx/1Is3AMVik8SxPmlX5FgMD
5ArQVTe34JSPdVV80kV452WaWd6AUWiDszm89K//VippbprnUQrTM8BWHlNiXwht0Tcw/DIXH4WF
aHCRwh05Ir363z9iDYcyIM82ysHIVr9+xFY3NkQrxoWTt7dR1UoAXqGb0On5sahQS57Nr8GVmSzB
BETmrCNuT5+5Jr9Ns0h5/30Sl69VWsVVlFiRWKpqiBUlSrixtVWh8+j4rgcT+K/PvAzfTmbgUSBN
g30Coin0Mec3/W+3vO7rtjA0WS9rrVylIaBBW10mRrtzamU1i19VszCvgs2FZfqlriy7obhus2wb
YSBpfMZTfqeWn5mfqLyy0ucx50VYI+8ZUhGN9bK3IuYRpd/2yfJHBrq3QOssbAAZUh6HyGhb/Xp2
fpr30Vkv2MbKDuefZZ5fDcCKOnSD3RHtB9sAaHlVdti8VT5I1iV9oo+XzouY++soxamClUZqH1VH
+n2vb2E+uK7UZIv66Zis4OihsAFhncbDLEDvuZAzzdAXSNLobrcKp87P1OvZLyLeFd13czp3bBlu
ez/2WCh2+yRECQRqw9y9EVG0t1NcAfV6p7jis/A6h603J84wbkZLUEdcqpbXOErqvYNKapE+BWTz
Nhp3A0LQSLTOwhV2s5lQ7hw4r6z7LCd+u2OD9wfdRrU3S2Vd7puo4Xe2YtSsO+LYnATO8i3pZC2q
aqPnKDsY2BIW3dpuPglp7wXzV0e+WGJ4EXaMc0W9jCUWOmgKzIIos83OfHTH3Ls5V08WylcxZjw6
FH7n18dL5u0gbp6ezIBZgP3vqBV1tiGUVvTV0higjs3lACDPwhvWZZduVZqJJr30NpWbFPUK6/6T
o7+99xwd/zBgMjPU+pLk0adlUTqJTlRX7HUzba1rZZr9NJNFkp66YIut3qap+vXHh30b3F4fdd7s
/xZpsgZipi21ihkCT7k7Nc+8IprV7LIyXXbOJ7D1d7Lf14e7CGzAgkejMrjISY984DK+jBBHwRMe
PdweSV7W2az/GaY85uBhxi19fLnvP+OXtAUeuw0y6vX11kkxYaKtIvVK7dok93q4VtN8mWXuAj53
ZGUv9rS9FhxVusafHHy+ma9fba7+bwe/qLHaWCawEycWGNMWDTQF+gq5cfICZtu5QpeEaD4/ZnwD
9lljbqMczXEsOYv6s/D4zqbOqQAHcyCJQtS8bM86IY7HfStnuex0ATq8mx7KqUcar9gO8Wy1fh/l
DaHwM4jU26obOIeOzjucKWa8l+axzFoANU4ogk1hvRHT8xR5fg0oE57QJy3ed1Y2pd1cTqNpOOer
r5905JSIoyYtWmDYDemxWMjaxKacqVe1obG5T6cfnzzet5GbDRKZIebCJCvIkL0+ol05YY1FQQmp
YFxb5CEQNDdjfx7xw7Wl8K2RPhiD9Ghd9u7Dxwd/52pnbC09J9Lht5L1uQi0HNBCscTsZ1tl3SkK
fBSWInyrhzL+PYrnj4/3zlJmpMSDZFwPE+pytpSbehYauVssVbJfVSJtFIpPtvCXJ3TxugAXhOaC
jC7owTfQELaExC3Qs1PMcS0N1KAT6xQV1glS31pmj6igbJH0ht7qPszirHbu3sVjQ2+y/OGZ/a86
DSdGT7a5DFJ7GXq4g7nn0E2/pRZCBN20lpF3Hwz9jw5jmEVTJ1vL6oXvIsm4BIezjhMlRHhDv+mj
nx/fvbcqEgYTwbn3RKKHEOQledDAqBoKGRJtCqCiqc23URDeiTre20N/ENmVHHrf1VANHvPjzICZ
gyI0lU1jt4eK+sLRm0/u9lu/kvmUgLfzXqLtSkvx9epN0OIGmIdqnQxZrrSus5FMWxa+MbALo44G
6Qs9B6ZYSQHEv/RnwcRc6ptQ/dTW7Z298NW5XJR2gRnpkQbrCA0P8tyRhK2MvjWoGthRdrSD9hAS
FWOc4d3wUzjOeyt7ZqzwBvMJsO/1fSBtRWogi8tlizyYzMO1WQzrASOeStnOE+PZScn8VoYWWa7x
EqKLsVpPavjZA5lTnsvlz0APKKVGr8m2LvbKcoTDO0lZgIyCxGgdGHHSOk9RtrJeVNQqu/cnW6Wf
gIUIokXjuP1klb53BsQyEzXDGUtxCR4Op0ybxqZEKE+9cqjlNTSfZvF8iRYt8h6LAJsFawxXmRNu
9K2F38PHJ/DOZkFkgek308tBTs6P6m/JiZabsWWkFm9jxPDYgFOP92VCrdAm1SeHenf5U2ii2jgr
g74RBYyUpOicIS+wCLKR8epXunesKgZr5NlMMuaKpjExdlNjJmGZP1rXYG/9Qf/+v71kWjjAV0x0
nl9olq8veRBK1aKqVCwDXd05brTxEGM3mpBd7JP19bZ3gSAunZNZswJa6WUPdKrUxGkT+DOBqfqZ
dM9Qyk6e8ysLDg3qlKqRXA99/r8HzHBUtn9Lw8YH7cGLPZLtmnFbq6FV58ItNsfNFNUHhki5su/y
eO8VYlF4/SYp8lXQxidDsXZxN3xy6e+EX1YTEPxZCgY612V9XaahU/QTVEll1JZd8StprB3lEN7n
yrqwBJNE3nZ562rZzpjSFXJPiqZuOndCCGzalnH++PFTfycdg7/MGwZXjwES+IHXj71A81spVNRD
vKbbk2Qs0cSBk2i+dKQbgWMSYmmOhUKYVDcfH/vtS8ahZ4vGWTiEnegi1sZSlE416cAkWN6DRpbi
XTt1hFRbfP3xkd5bcbxc8DtR38GJbQ43f3udm8oIcbpkNBZHzQ49hMfCkb+xTF52Ta/4rePGq2Eq
P5vhvn9v/3ZY4/VhmdRFajprQIKHqelSVPtcT8+DK1LgB2LZe80xUMPD4Jost3H98TW/pdARuBin
kIHOGP035Xxi6YluCfTaqnZXt9Uul+UPgPtrJSh+Rr3cWizy5JTq0TcNRzYaewdRiuNka770s+qp
K/Pbj8/obWeEtI21BhYKDhFE24uoWjSiSxVZJctJiqOMxhsZKAcxFClohsxdTdV07eq1u66F+t0M
vSsD9KuBl3qWrrty3HpGdWsg0oSunm6sECC6iZw6XtSl16/UUt+Ipvwi9j2YsmSJap5hRquPL+B1
qjt38w1kF6BXGLOop3kJdikLKWXdKvEyhvNwFyt3KOSB9dEW7KELN3E+2RleVP7/vQ+/Pd5FE7Iv
Aqsa3SBeDnnDKH56oJN0HELkVkaya12pKWangzrFmMsHNL2Ksr+1KwA2AeCaGNW+UA1vezW6MWqj
gvK7ScKHoZPLEdztrFqSoB3Z4UZkRxHJhVyiWulM/Sow+oNboaOT0D+bdFI+9y4cH6UjHjF7/5ac
21ZddsqwicPs22C2Z0y+tWXZgAK01f6+H8wAWwYB7KsQ3ztalh1+MwDc9nlcH/qGs+27z9hb5ptn
gyQAKkwIrlKIEMkuwvsEHBIMixcvvcJbV3W0duJhSWMSIPeicK64Uatx6kGAiEMVacfIMM/3LfG9
G6qrQcVcoXC6B0uVKJLnN2OIuYQawOqkJRQZQADsuyqUVwmiybHwzTXK9YtOa3xDyxdy/C1rcDzK
IVKKU9SKgxYUJwMxRSm9AxpkS61Wl03lbOpy1yPRwbRzO0htLfXtiIX0x2v0dVBlzcxK9/MclXjO
jvYSFf4W6swxMTtPYc2EE0VnCBVH3uTqL7f79fFxLjRw/jwQuRmDTDJW3uaL6G0gvteneszL3NCM
3puas4jQ+3KKZl2p8a0nj1J3r2a/ReF6d7aSPnmAMJ5G96z0yyzPEKIx9nXgGn5pAOLEU64IP5Oi
ucit/nWSDFwhKwFTu9z067Q17WlMk2VE/0pN2kcbt8s8mxAKgTdtBjRl7cw3u7OECEe7o0jxn6nO
gVJ/0uC8wLz/dSazLjUAYTKsS2a8KPWc5mKRLBuId103nPJC3E2KeKyT4TSU0xGjmP0YenvFra77
ob61NP3K0MuFNO6I1r4+6GukjXa5W50SUz/qY7TXNGYiHz/Wiz3rr/OcjYTxq6HMvvSrsa1McVKz
TGg4n2Jzr7k/hNjXzq6znjuSsyACtH//8TFfFAJfxTnWLODx/znmxT5pVCH28vMx1SKBxl2di9La
eD+zslyrSn+iT4OyYKUXh4yQHmc1OVF1jqbbSTuNkgIgQ+sr0NZpCX4iPglQvI3520p1+F7jNW3r
j0/XeV0jvtwiYJ5U0HDToRW+fP9vrxg5MQbaWAYv63q8Vsx63WhbxaruBrN6zlXrUHnm2SzCnUMX
Ff+5FyVyhlwbY3B3eWecuvYpm76UgwBz5ZwNqT0imdVJfaH13b43W5gF+gH0DYZcLSCkDox0iuLt
k1pa33Sju8Zid2GH+cIYPZrU2OGEcqsL+4wVij/13EE8tNxvYljgg+c7mrKyOjRi0mpvyWw5f013
b6XlXxRXQX0fw8khQbRtbYgKWkO31KB9kDBtjCa9UYW4rbv6Zp6yTYPzTZ/663CIvoUyuysTwGPG
8OT1n/TPLlryf91gdlvUB2eJ2sv2i2umgZA266EeJmwhjp6ymM0ph25l1McYSEg5XSc5QL17tQRM
XPwZQv/z5/h/wufy+s+V1/z3f/H1z7KSAoPr9uLL/17e/d/7f/wuxT9Od+v7/5p/9X9+9PUv/vfm
uTx/z5+bD3/ovsz57/JHXv1ZzuCvM1x+b7+/+mJVtHErb7pnIW+fmy5rX06Ba5l/8v/3m/94fvkr
97J6/ucfP8uuaOe/FsZl8cdf39r9+ucfc4T8z7//+b++N1/iP//wSyQfYgrLP//Wv37h+XvT/vMP
xXL+Y5beJ7cDdQGvaC5uhueXb9nef8wZPgqYpH1kgLMre1GKNuLX+NZcCs1IP7YrRA74XlN2L9/T
9f+gGjUJlzNxmdLJ/uNfJ/fqOf77uf6j6PLrEjB9888/ZgQGKfe/Qw0BjfKP9juKACg2Al27KHc4
h2hUO1dduUa38jI9vArkzD9ypOsH7RjTBjfD6KqOY0lENpcvP/Ly8fL/X/6VefX1UOT1/uUrZ/4j
f/7YWCqLUkMX59+/AFeyOnso4HldemiNuH7oKsO5jbMB0ptWPbx8eH7UMhioMrW8xpf1u8iEvE7G
JLt1vPpGuIFPVK53AqD9AnAcbV4hfhihhpyALYBBpPrSKtIRwWalWRYTKqJflSLmZVdc59k0koRZ
ElV2Z2gr2QoA2fVw7JJU3RilwnBXPg0KrQ09TsNd04XKrkum7FiF6hV4i/ZYesOqx7bRH+OkXiM+
tmsDveO+SQ5vBcuhOAye3mCcbiXXWahCsfGMW8r/nUxNbZV4NUwutwC1EdVonwJWTd1ZiDusknUx
ivRuUkdASaOMV4WiF2sx2LWfirMH5u8UKnpwKstCOznBPmkcnHtcer59CeqgGu/imKFRgTvdhthX
lTgIhtbkAkv02h3dQWC9mXrS4z7ykyFWnzL1PIwUfDXuqnqUVItBtKDUI0P4dovxI/6R+poewrXS
V+mGrrfviHE9pQaYfptX9KrVYZ6gcb7hcQwKsg5WbzgrKadx0WXOmZZJdsgd+Wh3urWzPHLxpEH5
P8U0Nw6iZiGQ611Euvmg9gbOMwUnlw5PqYyrhVS6VVlP0VIozsYMLXySC/GAfQdytckQLcJJPcLz
9tat9bPq3G2PxnuRtxXLVj4OuXajRCqcK3NatK5xgJdRLCdyhVHDikVO3mogP0KaC+R7l25kP9NK
+5PulptI9009xflYhMKvLSI9AoVuCqcm1Y/GhEdBPZU7zHqwLIge2wwnQOmtgr5/Fm0qFtkQnrwu
OoTF9FOrmcaPTvsbfKhvRNHaKL0nSwYRvJw1unVnRWtXcWzUfvI1N4qfphUBsy3Sr7V+8qr8OcUQ
3heDdWwFMi9xQ/E3cD00wJj7ahnCij0YSbfyNmMMHgEtqGDhFF9ZfpkPqD72NQdN8wTKlVOk01qB
e4+9j1z3sKVXXu5kC1vwrLvE+q5LXCdk7ak3dVszegzUfZv+cMcGcLMhSuiWlrGtNMR1M9vdDZZ2
7VVKvNO03sE/RjMB29SAkDp3n2ZNuHarbiOVQ96AusJi5dZNWeutbnwrptbbGOE9ImuwIBIUdAS8
A0NJU2p+PqIQZaQiLh/d2gQqltln2dH+LRF5XtlpghpF9R01qnHvgXDom0FsGpGfizaJV7YqnC9O
rH/LhWM/Kzs19wgzg7eMjTw+Gmh1+AUtqBXUfITc83zfM5byTaPbQ0PeNK6zyMAB+GOQBZtmZC3r
xq+BV4WVri1oNvfbIUmPWWB8Z+ByCIbmbug6ajzH+yVshDWdqql806nBh8pyFVjawUtmZp0cufRe
HLo8enD1+ARp0fN1yAJ4EoxbOw6OeUKDyXXylGeMOVA7nMtwOAdG9tiY8c/JiL4TvlfUtNPKrXgv
61m1KgA+ERRu4YtsukF574au1aKopbmk3rB9RAVdauJBRdoi++IECNEdonYgjFNdOIEd7ITifk1U
TyAAoyCIZeOuVzcYTmVusW8734nTbpnrQUN6PpuSsWP5Uzruu8BtNnCAeCZCW+XTdI5ss8MbGbnH
l38FFWNkdcxXedPfRU4bLCdNAaw0BHdq9OhqKJZn5nQbNSBptSTeFPNvhtjv7gOPj1TaRzZPHbgD
XzSTtQ1Z1liBIT4yf1Qy3U2ZQblt6PW+go6QzQPzQd0kNgOKPrOizZj4vXE3gj481a1xO2UOBalX
L4RXJ8thmhZWNyQrID9flcorFkVgPoRw92oj0eA2M3IQqXZg1BLuRg9dDquMfzRe2Kx1M4qJxY+j
NfZrYwpCQDbuOjfGZD25POYiCY1F/001W7AJToDgqrY2c/h2IpJcp/cVWhLijAYe0WHjixSAXDbl
D1qqXHVuGR0Aafqtl5D6hqXwe9nfgiyDwYUeGvuDtupd71mwwd4Xp8JRgu1k6fFmHIMnJ1IhqoOz
HId0vlkN6GRpntMUWcoKgyurptoMyvrayRhcVFXrbDLuJj4s4purApSv6uzsTXTBhPnLC1BEVuNN
ENfGoaasl8M84ejFtBBWfRcH9hWOMunK9CqShvjaQGrYd7oi3gwB3dHRaUjGJ6daCO2ro0+PKPgl
azCCh7RRV0WdfR3D+imQWe536nAd1cWGzpy91hTvELI/1WrxVQ81bzXG+9oD5NSb+hlW3aaXxkqr
ateHYMMezh/yMAHU7STZKoOu+aJtkd8tw6uq6SqoOebXvoS3jcDzQxGHT2T5UZP3MGHDq6m4haNr
LaXHjpwoKrusRHtuPyrRxMCBAY8mkNAM1PHkpOkXReAOL+p2KzPtTEa61bL2xg43g9YhLJ/2oFG8
lSxzbZlBgJZd8dQjnoM5OnuMHjsH5sH1Q1BN6EWuUYdHIc3z5ELXUf/ITukwrlod40jwZ92y1eVq
KsN7bQC1qHVc/tBkCSTW6myr4VXX38VOvCiG5iHV3d+59ZSlx4EmItfbbOxpRgLShetyC2Kjmqcr
WY/n2rHkDbH9F1Ki3+2UMYOei+cOlQrBG70ae/wjW727dwV0JIWZ+tLFoUXmmh+L8al384dK2I9O
66zRcVp0QXIV6HLXVVCa0EUZfb0CeRia2UrVgWcNOAwuUAr8LcPD1KMgMCQGM3Asn1EIQJGJneQs
NO9sacuQyYtvNu5vdUp+0JyI/X4qj0aUfDXRPF3gIhNvUmvyLcN6SJ3soBVPZmanwNsiZ6trOWIu
NRMCMlSB2ytJTQ9eKUi+9YVJoWTqKOxXcw9GYc0U8hxlxSmxWpdMAwuiRj2OvYcYs8lS87R1YrLh
E0OWZsqmP7TOg9nWFdwqMoJKDbZaHB0Nhb3MiNeT4h7dXltVYEvxVgcuEnNrOxuYWBtY4LNgZI32
dEhH5Rw5Q3UIJptOQRb4B7MLvqOZ26ADPLGsy/SqhJg+ds2VZyo3CAQiyt9EKcAUjIdz4S0SRGvA
xyDgTN6qfC/DRq5skxp3Jvr2uuKukyq4H6T5Q3Prb1AQzyZ7k2epJzsbb/ARdhd1kOwHhiwJyqWi
6rZBFj1QjdDd0/g/UX2lGgoRnL2jbSyPJ6yfRlHWy/n087HusTjtsDotNoWanFrPeKKzeKRCURCX
tTYC05Zxap4dl7wwld8YLC1QyrvpnGXlKA7I3/gRWXBYzZm11IfqZtKl2Ceiiv11r41nEZKp1YW9
tWSvbEolOwDZPxpZd+ht5XuTHkbtGj2hjdTLL1Yzs+6MbIXWy62jgEXVM6Y0wlrZecIunj32REKL
WRZttGUx9Nh6q8tqUE/hFCZbYwqvhJ4Aw6CbaWibEC/qBfDEciGMYMd+vBFdvct6sTcDWFHujSkl
LGrGCVAiSZIVitJc33STxu6tt/uyT+4cIwEG163z8hCr9bh1zBTUdW+vEUVEM27A5HssMoko9iT9
IdP65WjjxOJ03q7r7Yeq079W/A5OmPJb146GbzkdHg0srti9IUk7dNWhMEgt3XTQ1kah3iedt28C
pLJphgVAixaVRc2UK34jxV1niQYMZYKnXpnMttk/e1s7plltwH7vg3U9IlKkkTdYeqDg+H6Dnm21
DLJHeKmub8nknihyW+CCverkRCqg1MU+N4xya8N9i8kaFlYGbD4jsUffx678PnJWhiPTbWDSboiS
EJux4RyrZZT58VjfZ/EUr0VV5OeSidTB5DdX7AsWoAYn+8KMX671utrF5vhFyjBDQT1IfZwroIJY
0FHsPv6pDPVAj+ZojIW2m+CP7ZXKLveZY980ejLPjtqdQkG1tx9MFTRH1FaStzypkCHvftuygEai
qRlZwOABS1GQ/vSYIKJREXypY91dtYFxaxvY0JV5fjtqLiWNoRy1Bt4craJsNTZtue/njzQ2leWI
vyG0U1Ssoiywl3YYheQUol5U9gPWINUeUT3IneW4HIPkfihTlCkaxERIbFZZln/JJkVuhDZuYzlQ
sjiVvswwi1ioTPAX9sDbPwXl/uVDLYpq36fyuzENwVJO3wybW22FzaqMk44hAh91l29SyM04fYHk
6rsfdFJHCHhpSfjqN2OXdTcxd9hru6Ud5PfUVOB44gd62Yu8Uq8mKyt2DZKv/mQSfxAs7n0nyPc5
WGFnoOXWp+qTwzZybHLtOKQq+WBU/+IVFWvVq85Gmz9Is17Fllx7qXLHCvJWThUZZ0uBIgrGltQ2
c57HRpF04ScHkQI5gF0vv4TjkKF6AmxiiN3KVxOyMzWA+sSKOvdODD8TYUTSmmtFDZMTM+27TmUo
3bZihyO1vUBANlyofcs9s2KHxGMt2qa6tjoCY63m9cKDt3r9lOM4yXbQHoO8SlYoNbGRTSJd4X0K
/VoMRzNQNqLs4TSyvJFWyWNfZkp+baD6fa2ERgoFWUmQa7NJW5qTScW6S4NmJeNMWdR6HayyDgGH
EcXuzZQ/IeqTYWbieVsvdsSNKBEmxvN2F4QQ1rQkG7Zp5WDV1cYmfQN7EaZtegrUq4R6cWlWP2aP
oS6H0JyFtXE9ykm/dt0JbdxMhfJXeNcKGPxal+oJcJZvEJWWec+LlTatABwv0F9J3O9lgyJK6Gk3
XqLqN6hQ9uuJynBRWiDoY4u2dqy26wIgAKWStasr5PAaR66VzAIHytxolTpyi6MB5OLGSjd4tPY3
XAZzvmlykKeJUbuy235bNfeBKaJDb43frVy9agP7ju3b3NjV8BXtBcb5WvwwZMNwY1CzSnUK6QNN
4x4/9d8NAXGR26Wyae1n0YQnXXTZZoyqr3qtVVs8Lm0/IQ/zEwTEtimoVZLNnhUtuhtT/FK1YNxp
Srsy8vBcuHG9Ke1RLALF27qIcp8S7QzXalzlAYCpKXBv9W7UboaaIKC5SIOQZFp+Xdfhcto5ich3
sZ4vFNlRPyX2aYiGnBtuuyRi7MZTdK7DONqzVxj7IRzDfUBvZsy9RRtk3pw2pgs01tWF5xJEG+bM
5aMm6a4lifbTEem0BwYp98Ae6FJVY+fLuv8adUmzBim37DJY7K4Tfq2rtF2HTvJlkMo90+NmPZgy
3Oa13Jah5+1fPpJ+EHste8qqdPxh9yqqSI6yyczS2uvCqc9Wp/Pq1rF8TJ2CTV9sWkrrr6HTrHI1
d5eqSyMmKJCQzlKT8e3EnthC5naLH6WqNH5TTeVNWtm8rlbESqzJo9JMXjmedHZ9Grir+LYOb2y9
c2+daPhiwWtblGyFTAPKQ+W43bXEapq9Lte/4JJDUjFuc7VMVq6JvlHeTj+K+W+2dpj4eQ0ooNVR
RVTVUzY55XGcZQE6pdJ+0BwqUiX8mQXgglN9cBZNI7TFZA/o/nTTuFXK6EfnpdqxnxyTMrPR15ZV
WstpGjcZG/5t2o7OxolKPLzb3ltoTRJgvEzSVZ8zVQHl0dvXOnXidSts+zpVii1a+4MwjBOY3/A2
h7d6BpO7bnM6hQs2FnMteU9o+tIuUtLo1lXb8FYg0Ob3dXgCM1Ztut7t7lNBlpYr7vWg5Vc2HQM/
1/RvkY75dpt/x7Nk3OhV+WOSsOLaKTcWYd/RGnGzBpO+uK/WmWo4VPuJDmm/DkbfzPv+NGEVfKoC
GzyaHNxl2BbJqtWCcqHnzM+USfQ4XNRRATMJXYXOiOGu10GzRszNwh4wQd4LFyz4O5kKoz3TVkHg
GQylnejkyjaBRQ/KXkCnr1q3OLfedFvySLaBUJpT0Wp/fXSp3e+0xj0CzPphwITYeHXVnl4+EAFB
wGAs7wudeUkfQ4mpvPaUzB8RcD/EtcqiO+W9e3eyzWLaAm/rTkYxdifeVfDv85cvH3mYXYOhOIo+
Ctc1c+k/f+DPf4HOyd0hPA/SpsbU9HZRBeU2HdP8WOrxdJXW5nQVjzmNsTrsVtnQTldG3lnnsTqJ
NFGvDBctwsng/F6+lEGrXuXzLxmYaKYTVHgIOddROk42rQGhnB1729qZpMNS6kSaEP0Jo3f7fTkE
t/FQK9iPpaO+1lKUbJQSzo2Zh8bSSVL9qug67Yr2yDJGJmaX8N4c3EDpDkWBR1BaQC+yhrQ7OKiV
Vv7LPxut7Q6xLAcaULa+wD+9PcSVokPWSY36oO1e/o+SGegFxWaJB1bVHrxCtoeXf/37w3OoLZXG
gmWrKM0hk6z0sag2lSmrg1pERYVPTqMsZZX2fqiaaeVPIexBPSfbMcw6o7XFoJhyMiZ/Go3ygLRk
eWinsDq8fPnykUbzGFnzxm0tU4Z0baqukKjeDY2qX7nJTTKO8hbEhq8Zk/owdUZ9n3hU1/Y5SMr4
Oq5T774Djh7ZoOAdkfw/ps5rN24lW8NPRIA53DY7B7VyuilYssViLoZievr5WmcOMBdbsC3DuyWx
q9b647NT/SliVNTFixtU81YRNb1RWcPtXyDlYNR7kb58cuvKuPO1LF7Gkhfusakfrd68oWHpMZwD
g0RI3PGTt3jbSKBaIH24vQReb5OErl18HSAofSE/bFNdOvfau+BkQF9yPbWyRRmXtYfCCVCJaHc+
LQ3fLNUk0W2So3ZMiQeCiIt3t5H5XqfUnRj+8mn0rvlILrf5KPur59zbid61wmzuUtqEX3VpXlKZ
Oue+c4/F3EWvlCUtcoL/jhL7Dq+kXOVREKc6zO6M+d3gaTxEBgRo6YfbaKiKJ4w6zhPVO5uOW/vN
MuY70k3nresfIYDTXSSH6Nyb+SM9EXrjIVXt5RKwf6gVNWslJsHkoBFbsjvk0baz/eNc068pvXmP
9Ou4UOSwyVpKZcOSmJhqwTzq8GYbyZKiPYRWyTYBEu+zVZ0yGvVVOcclkNf69j70Subt0VpORsAj
FJnCYC6eSJ8qnpvQ+LPkwyVIPQb6PFxLehz3kyWwLjbJChUTB9Lizceml3FIkEbmmTVJHIj4eUx+
Gum+aD1EK2PmkCQnuQMMAu0GFEqsbLiE/NqLsodqBFeouh/e/tY2NtxqHeUk0A0RjNYyWNUhTdI/
o9fu8yAgZEZbcYSUPfDY3AKvGmJ3tHIyL0g+WP7aPpFNplPte1vYe94fD7lnt2s3lBdzEPUutA1g
vCLqqBisphWpuk9Lm7qcq+2bI6a7nKVYUjof6Ezvlm64n7OAVpDZ+MyjjAEr0URo9NlGodTxI94t
IiUju1Z1jCdoiHtVIHx0BMIQgq13BW0u62Fo3E2X23oT5M53rovXdLgpBeUto6TvdtUsETAqfz3X
RnVOmuWNIrBTG9rzk6KZNjcJ4xANgd9uXxV7mCXeEgSktoI0WBcKSLltTCaDca/L/nn0ZrZyx0j2
7WiawMaYwRppHsxuaT9m/nbbaiduSeTnHnDHE7M/nQoL4GJZ5VfNGMfqI45DUdWfS3cKeNJgJb9t
p0IPYDj3hWdO51w5epsa9jZsJm9Tyfxu6FhPdZgW164RlyAcmD2qrjkVJubxuRftSk6COzJy5s0v
kxiOIadbI/yjogDrhDmP2pvacOI8KbLDfKMXkwb/AXUh486rlHpx2iHdDqUdrDsG3HoM6xcye6ad
rlyXQ2+oX2y3rA92wjj3+1nXlo+qceSuKpBBFY1dvUQIFy4wpT+/v3Pcyr2KJbij+UESiJ/Oe0sE
wKGJNHbUdm4Hnc4vSrbyqeLq/f1dJdpmH/mVw1FCbq1XTy+iLJIXBrTf32hhMRNyxG+U9y+ZBGV2
Sxn3NQqjIHPfpecYK/+zxRh6bOoa52kY3nnrshEeskoLLNtKXyXIxLrEXhYHrfdS9zgKoqWByvIz
7I0cNLAURuzPNj7mqnn0ZUDLKcNk3MrhpRL2sVqsQ+77ESlSeO9kyRyzQDaukgCMo2QsmfwU0TL3
Vk0WuqoeeEzkqSDVGt4vgW+M5vTBC3W2KVUj1r+/hWFV274BcPLJmNvpQkGf3f7e72cnz10OWcq6
/vvbCBs5ARTRXS/M5dyJ8ZzKsU7iJSqye9Hcs9Pn20n4ydrySWFpEhI0ulQNuHHHjwH93XH0Z33f
CiKAbCvf2BYQCYRIF//+uVWTx1dnkXMMfRDnzn4aiI2UOLG5U1O1cdwzRgj/mvZFu6UAaO9KaDud
FQBVonrOUDKDwNZ5rGX7rpd+53mFsx4mQvxcixbLSHzapdoq116OOuLoNJVnAOpPcVojw8vviAc/
4WE/Gn1wTpH6IJOpDMKtnlB2mLEpy82kFkGIm/2sixEKx/NOxh8l9OPEm7ULZfWSO0lDiB77fNbQ
R2TesNc2qq0z638cLYqp+RNIIrr+fqBPgnStxNqOTFpxSEMfUQXAofDT2bWmkMBlwxYqmznhI+Lz
i+ZhzlywI4Iz4qE3L8JR/c41vYqYKT8AX4nVKOW56WAYBDUDh7rEkZT201Mypu1Ln1+tzn7o+mpv
zOCRjNAMu23+6pmtzf+jOoei6SiospEFI4rUHO4oSceGZW85mx0+d0HB78XiAFgVUHJdOfqnbs7O
hRVORBuIfVsRuT8n2bEJN8gWsnXqulclQsX3Tv6EU/7M8KLtYILyLtSmZnq5l/Z4WZxbUTeJaOKV
N/2fJOcPxh7msw1LIF67jZGn39cZLsl8OgAXviBJKGOfhtmgyP9amqHMeBozMhh88y4UNs/ttNU8
WKxLoCOj2vWt3jELUlE6wmiXm4GEvnhwomSX1ed2LIOtl3XPrNd3aQOyE1iv/tin296fXn1r/tNZ
mbfjH81XZTfSbRtVX60h6ZRDrmkHc/BdduEDl+TIMBYm6ySB3J94e/YFVLdR9vxnGodBOTTxhneA
zAU8XvN9s3q8Z8TkbTx0vHud2TLWGmp07ELsve5jaA+3dlpYfv61uPNNLP7JuyM7AgiGFrwpL/nJ
A5+qWQcrYaQOKZ9gCXmWb7Q2jPWwmN/l0n23pddttNkDlGcmkAQVTrmZNXFZmevBw8Qt7eQcLcOX
WbrtavaXGRGKO8MaFlsXv5HVOo9hubzfQhzXS+YfHVNvEUJ8FDV1W41PFDR2vKvb34xBU/F3tuGa
xogXMOVd3Lf2e1Q4Mh5GItjS9EZqRvY3w3W+Sso/VjVCAo7ZdUhdWOaACAWkJXJ24yDsPkhyK5X4
8JUl4jnz96Oc6RfjTIvGboXSkmGw8wBjbWbfrhTA2SBarXeQwt0qR/H9GTgJtU+mjkHq2HQPRNTE
VSoeZon/zZYoDJarZ/QlkWGoVKPx72LxZhQ2CS2Jm5OdamZx2AdvIFH7XB6GFlyPRtrpkpXuxsnz
q+GEz6S6bumKiw5EZ/+oxN1WWfaN5v6YirJfkYtxLrwaTaqZcxEp9NIsLtbb0lsOB1f/3SflQyqa
p8rx/NXSpwcc9tVRlXmyzQrSfxHKkUdqe/VqdsOHaCZINc1Y1h1V1OvOJk7FNZz3fELs3JrfJhjv
Gl3UUzvDD0mIpp7E07Z8q8vmLTfFO1Gjg+Afq7Hx5J0koSCcPiwiHkB/zeswuCE3Feqh+k0OxgMe
yrH9dmgUJ88drEoUS3KatOSxMM62FNegJtVR1O27yLjhYaPMGf3M7QUsKnxlAy19Ik0TRbzQ0HRP
ZlHfOUgVJnBXyCnWaRBgv8JV5KWPmikauM3byah8jGq/ioGGMBmtSGAlfW5q4GnD/MUf7JZHKV1F
g/PTOv1dI4sH3oZkr7SMprll32ZKGggmOKE8PSTKuMsAII64anonePDVkjMR9zuRl4AGjB2FU14C
9u4qvUmc5EfU5RQON+m1mvp8I5Loz9Q/2aTokhokw7XDZT2gKV+5immUjsdMVsUmtKAhnO6lKTnV
i4SWyyTw0YfcooC199fU4/0I5Ie+wX4N0bexQVb72Y0EZ33Bs02+Mx0RfJuTi1vx0HYdbYoTQ9sS
tPtSJn/g8e04tZB+MJKO2b+bhkZDXW1bwkVXJhB6RPeeqoKNcthsm/e0FHu/Cz/q9lVCnG+iJUpi
nY8k5A0e0ucI0nYaz3Nr9S8ZGEU/nuZCESwuogpliP2voOQEuI0NlxDf3kAdSvjHNjG1BeEZu3P1
VGYBKZaeYpPDLe8b7reb9E4MQ8cx9oD6wIjDuklPvkxPPdz/aqYncxOiiZAWaKhVaMROU5us9eBs
gmZi1HB9EngrrOncd7AYaUy9eLsJnMYjcO2WCsZ8uKLVb2WWiTjVhUaKJfNPzwMBQr/lKzRa8Kl/
0D+nBAJOz3berftwJC/EbWnGqvyhWVs4NjMcs/GArXAk+mMzGVwaRWjnJ8mZsJtqy9uJNrtk7Euc
BiEnTh4ke1xkaJMa62jUpBhKIzxA9pDGUM9/etMbmI/2TP3FcfFLJiy5HAwrac8uCcOczWz0iT0F
R0SlwTHje9OYFnxc8SOMXJ9p61W3/d4X1clsInGsNDmTViZ3RY1KPSv6Y+LRbu54YP919GiZiziS
RQKjhOIxj62Jlkf86tdqLIxjzi1w/P3V74duDsVR26kJt0Zjp23iESCTD/ZR3T4wVhrH0QM5J88Z
EwGdtaffT5igujG8ehhL45w5nEwFyl4cbnDr+HdPbvjPCezuZEyInxdBEvLiP1RFRFSE6RHZqSnK
NA0jOwqUWQ650Iiu/vuBPqRx00YcQVOgIe05ljZV2xf7NEypqU0tpzsuhu6OYdi2KKmjtX1TyLi3
D8Dy//2V0TmEf4YkTDrUjJQkd6g2Aty9MUbj7cPvrzIvr4/CLSkNNe2vrCn8I3yHB5mVf2HX2Fsm
BogkdDc6teWJHA55+v3V2C3lXkAXTdKQJzup0xOeNGOHafkgjC45Ju790o5qDXL2AGhob8GI3+WY
hM3KTRY+ViOOuqbJ3wZ7qeK+AG3Mfj89DqF98pzCOS1uWO1t7Z8zPDz/86H2F+OUuien57BbOJS2
keqn0/99sIz//9Xtz9L27PNDOrIHg6r9/o2Qk+2kJjvf5XX49PtHee2FR4mp5vYpNDD/+y/8/hkR
HzbBfrhozBRpmcCzcNUtE9BgZOLIYa02UlQ9y14P7xW1+r4uSSzxih6pRuMipzM758shu0NYef6g
oX5B1rjVDSf5sbruvSik8U4AG4qgpfMfVVgjC1P+fBkbvTJVm+3DYKooSU8sJJejt+HCMB4HhulY
EQr3AeXz6i4+L9JW7lnDIRrq3Z8cfz2qALXXjTL9/fDLoELJyyOkfx4y9w+t6velyGcyuqGRUCEs
JFbx1VyoJe6o0Jx32u764+9ns9ZnHyn8wzx19Jr8/g1R5OYqMToJu0XAbBg2n4ZPPIQ/sR/J6jIE
lSSftg/4QrpVrRfzGNrte2gjGwiim6ESDv0i7bpbAUUx5vshmoSyXutcfUm3DlnlvZsYOLX5YrP7
SYiakikyVztn2uKRfsG0jXYPBQS5eMU+zxEmKJ9hxSBxemuPTXRIRvXaNKcRwQ4hYK84eU+Z66FQ
Qny+gtY2YO3WieHsSGw/LLW1gNZP9CB2eLk7C3dHcA8e5DA6JKJ2yMrvWQVUcido+VS+85PogUFS
W0acNcmfEHjUE8aDk+EEKGizWcEfHfIiutgsplmTTbtyrpb14k3vNm0VXhWKEyjiToNGos1O9vSw
xyPaFq6vdtz4BIRaqFv2IONk6oIDiyJYRVEDT+ItG9Nevnu/N9ZuZ5NSqPsLM9VM0iwgeyuXcuX5
RKUOipO5tDtgZfU5WY69wbhtryb3ZxHDAZHNS6ZvfWGR4HENssc+X65maZ18DEIZasKaAq64EREC
//zRELy1xAuIzVeOLFL11WdVaxAh6eTrzKpvJ7X949aYqOjiQx5FGFhVwth0DzIZD33TEvOu0TS3
07W0RMFPb4z9yo7NCadRImNYjb9VWcb0udtwkgX2uMm8hoHehFXP9jswuLtq6Ddmmf11JVmcXdsM
T0HzLOzyOs0OhicxrmuiSthuEr59XLw6/Lh9AbwCQmRMvld5Yl/LjOd4nPdDgQpyEfo4RkDNIYnI
vnPl8eArd/PnMjKvnTk+thW37xAUcFGOcSiQsa1au3mrp8WJb1NjYeVpPHkOYLVe9UyuijxpKuxI
G+x7JnNo+pOc3E1QLNe5TD9QrTlBcl5kOoPOLP/qRterrKQJj/BspvbaXgAU+30KdtbYnnOsOfPM
zlpWEX5GMYT3LpQeZ7KG1G6urqrv/C6gbl7OsVNBGdddeOHF7ezRv5v0ndtawV4l9hf5VM/caXQB
4MiDb6r0gdG72hAjeJFN9k+R+9Iyo6xTNd5lpD37JqUQjbpB1+6hsdqHIgXhK2RzVwa4UmQZ7hsF
O+l38eA1B9enWbyxkufE/e4W1cQWmWyUv/9TrflVkye1itz5ETizWs2EBnOebeXgO0e264IVQ+ur
azXXrurPBUFPrAshxiFWupG2jIDQaT9kloV0Cla1VbLH6vLOkcg/GD8blh8/mRHsyFtFjfWyyP6g
6rCPAwtxKKCc26MnLRsUl12/6sbBis0xewRRvGetu/Wij6txagnp+0g9pj8jLO4XbW1kNAS3diUW
S39jqPRuWIpxQ7vDRQBLsT2PxyRJjb9y+c6t8qMAqEXQFHzUi/M3hFacUmQqo10fTPAy+lVI08kJ
Pr8lb3vbwUWeqQcogCRLf5R5wcoB3bG0/grdaAaKlKP8t5f3WdYbZy5ecktenRw9tGMhpLdV/oxe
r9gYsxvsU0AwUkGeldff1JVVyq3LW4QKyW1YBRHKr2Sfz5Z1TTuqFZ2hOXJHF89aQ8Qyg0O91H8o
OXY36d6d0mSd6+S5ryZAoI6CRDQv2aoT0IDEH/5Rk/c1OvUzk2hL9XP31Xv2h+Wl17q5cIQVe2dk
uUqy05AMV7f1z/lkgVdCuhQVwUL1bH2mZbsO+uFVjNkHXOlqGKiGVXO5zbjOkZiD+XTj46iya58o
Qkn/cuB02zYDJsd48dZ2yGQz48R351YZiZinikiOazKYJ5d3iq5fJcvJ6vYzbDigljR1D5Bxn+0c
2uR5lce2g5Z4G23APaJ5wpjZ+O8s/BhnTL3zveqOpb7lCEShUoKgzdMToM1amzgkpPpCVG7stOu/
UVl1NkV/mMKKhTrk6i7dU2frh2RyM4R44rws+Yew/uWVc6ucJNEMV80u7RyGiJtWLTiAUrKfVv7M
uhkya0L+N4DQ2tiX7nQMFRkUhI/d2+SwsFollyCr0CblCAkwgzySovuDnaKNp3GaCKxN1R2+Auit
CS9soB8Rov7rJtva6oKsPn9+HG4/VDmMfwhCtcFSLeKO6aZh4eb0zLiASVxmwzbci6qeIjElBAu+
m442910RPARGd9/UZb1qSgbt2iYOxq0/DbMs+BIywAWn9FAFpS8tuB13cl3HJHJbZ68m5tZWHMXW
Tbq2TrLJuw4lGCiM6ixsRO+RdfJSuSBZXZJYaLe/IVf+pvADQXKoIAMhChFVK32LqODcSga5b3yB
Okesq2J4q+cC4nNqsEUzgFsMZ2ydFW5+wmPcNSwnr8dxiFEDMWJrVuO26OZDUgFJCC9458jh74h4
CtNvKRxUJ7AmzVg9a56EVRr2DMzzDzo2Jvo6tJlgh4zXOaG5jiyU9Eko/0SSgduosiu5qOjrxVMu
egbfLL1HdhJQdUo8o19x65jddCH6NvOQ/9By2Jn9z80Lu8z1fq5VhNufEdKKOsbW8zzpvY8ZkUm+
esvgG+wq+2x8hB6GesUQuS9bFEdFPbz5ZfUCIw/bDtzBKI3KxD8mIV94y75rgp6MmfLiPJgomMzs
XU93bX1WBs2v1S2mSrQtPYHmHe3BuywM5DNB8k5iNjgJ8rukvBc2t0IhVX1x7Xe/meVxKpdrYA5/
PUIEeX0Qx3ZAjHCFCt5og8PUNi3ZzRTwLKTW+akFXm10jyPE3J5xaeLd5vQ7484RebXKwmRc+/lX
1IHZsMqlsOE7gn1ux7N5NSkiiBPfCPauhXHYK674NHboz4wV5CwRHWi5fZ20W5uTNS84PwyPDZVm
2/AAeg+jvAzIndVnFdKBFLhpTMhzfhCMqqsaWSjPnHYEDCIZRq15HhteVwtoM3sjqu4MCMrwN/2s
xEnn/7Tv65Ny5QvJKf1eG4WJ0s748YMrcQRIVZYW71iO7RrhHhpAhsTRkezwKZRe12z73Hsr0Y03
ssZZlqlVGbSbMFFgHj2VZtaQZwjeuV56cziltGrEmFm/DBiRTTsgMzWRYwqfLV9OE8dpnblxOfnt
jhh2SMCTV8CSGo4dOxma/7lgnArGg4FWElZPKPPR8M2tleTXjMjadT04V2pK2nUykOpTZd/L7Xth
e4Ybz3LYR29dI0rm+j42gASrBcrRHt+o1oEasPW5i+i18jEWxNpo7+dab2TC9z3z1F+H1TQGPn70
pH3sIojSGeZmhamESm4opqGTbxyTxqWR4dNgg1R7xU8lAjvuj4YReatJ5x9sWW95OAGehF8oyq9m
RnancUsT9tryuVncn1kt2Toypmtnk5xglt25TeeSBbpRqL2DtbXIEbER+e2eOljIiA9crnOcRyq4
FHoCpY7iUbQW+H1EJU/a/bVbAOyxH4gcGJenFmuXv+QhmxzjfJo8I+sbuKaHs9aX3ukRSxMJy1Do
npemUdsgCHAPEtTg3cCocOEJKPttKfRPIA2eVMmxELjMlBat7PZUX2vSM9a9z7OBwGIVIGLsg6Zc
4WO2mGyWLd80rJCzfOLiDgE+sOjUz0MyI7YNqrvECZ50BfbWV+qPCtUj9ArSczU+gDsj64+8d4+C
iXxRBex/0tObZuLfpknkNIJzpoVoYqOlEbbvhaSaBmtAAeYSN62/7ygqYh3iJ6LGEdyyV0CL5bSx
xrpHXVauoJwrTht7JrwQ+wPC/nXWYvah7fNP1ua0C82ZibKiEKx01pPFoIah5nMWC2HyPUgQ432P
Cw1kbMa3RtYnxN0nIwxLgc0NUOeI1nWpzioKzlHS3LXUusWGKD4rhdyym6xzHRyWW3KjS3SkWU3R
qrLDl0H45ikNmO6KLN8H5cW7waT4etJNnjrBgYa91uc2MRpNjo700jNcxZscmRhbv7EPytNbaY4n
1L3FHfrDOJ2HGxw4oiWIpgW/Hc1WuQ6Dnc0aCMD2tzbo0rXbZT94KJB1gwwSe2Kc5pBStxyxdak7
vN+GKY9+wM8UcSbAjvdSYRhRI6G+yb8+1A3FgmGyrVse/ia6Krd+KFyz3uA8fTZb+jIkdrlVyZuK
BdW0487sdraFpMzW/cE1s3EdzOl1kN7JSeZqO2pzV2IauFS81/Ah8b8UmbntLPaSxVuOaeIkXwH8
gI6mJvZqEl9CH5e669yH/ZSjMxm+lhoQpKBaIq4NjclKUyaHtg00HYWRJ7o4s7kHIxECTCzmFyxv
sy1SmKXZHBH1m7vckH8zjlDsrMuTHaURK/dNH43kletztjHCRQX/c1qx6hQJQnk/TJF9lLUzrWeZ
XtNgyigDURdRGT995y+7m8LImFC5UB61DxGZ853kOcnG5ryE+quZFt6KSzNxmRmrLDfgPQzpYHe0
1lNgQDeS3rVy/CaHXU3Xbcel3Xvy2ZtoBs+c2/SzLMAo3ReLXrn1a1q6/BAMD0naCsUqZsxEoa0m
XbHP/c8eBussJYpdJn8kdQFmwcUlxKop3J/KdO+DdvlSboqDZq7TeEEX5wI7xUlSSkLgzWdsgdmG
6jj9NKfj63BL0HG4JjkpKEmZwDGBn2BKF+KCSBnYdCNqF29haa860AcSTaqRL9HPbRKKc7GqBU2+
k9f/DcsyWQ8mrymy9COuAvzRQfIqBNHLxeR+FJV0Y3oYxnVlhttWTBw3883g15of/tgW22zpH8hj
3BsTeIqRDxt/BrSXlv3p+PlHCCiGXmAreue7MOp8xXK+mz27Qt+9kqOdb2vaYHNqNEjxWrn4lpA6
zYLdPlz94/P+1o3YN8w8sHd5v2QrHD2YXgQgskrafYpnBqMUwYJeFp104Ttkejt3ztS/5CQkfqMH
Ogxz80PlO7PDDE7a+PB+CZm86KVdXGHdlyo6fk5jxAKBJeYUhhmGqkrpbR8ZjD+InnDApcR+lfBo
jt/bazeb5ZUJESNsZq7y6bkNMudUqBSvplfQMSrana/pkylbLvRoqt2T6P3ndESQVRj9QyMTVtml
BoE3KtzMG17vAc9G+5CFMl7GMbjric1b5e5SbtMqgKuRbFWDalFR9XW+mfDdg6cYJ9NGjN8bEW2c
zZcN4J47uY+0NVyn5cjdawUnvzXqbVsjpaz68KfxCNaI+uVjCT5Y4XAeJ2g381zTkQTNaTRtSkNS
3q4rFxUIBod3wFg8hBG0P6PWVoOSbEKfEXQMwmkTBq4RRwWvtfOSAgniJSWDb1223d4R1oODmozi
Jcqdk/QrJcb41KZgjA6EWk8hj9nwcDt4ilAJzOlKLc2xIAJgBfsZZ5HsjogzA+Y5/sURcREJqikm
IFa/GtfVWnABrXlWVouZduzJpowJQV/nPCqvac5kNi/Q9Gw9LLl2sQdtIrcnmTCj2iNFZ1haE9SU
BOtNRwKHkM468hakgbBKfdPvTpNrMtE8uKAjKW1cSs4A6p61drWzMzyYCzC3Hpd3u/ceaSCBhauK
O+E2uwyoLi6GJFtjSO0OMspOXsTB39Q45RxNi5HvmXvXcBk8fZhy6RvTscvmEx5/eQ6TZr/o0KZO
XnprvqugrkYbrUfXRgAW1TM8R/E1ezI/uWidUSwyEYTJhVpJmr2GiZwinYXHVu1mS58zF94yyRss
SwaoofD8gzs3tGu1HqYqxelY9ctzsohiYw+s0HlQv5cjrn0yO681CvUWD/HeDXs0uHlwz95ckST+
HLZe8OA1+dHwoOvTCYnhVL33BmD5mLNRwzsWiNKVuckmogqyzt+Zk3FciCnfEg8Qm72N8cZPz1WE
pEtrOE4zdbbuotlOeQziYMHQMk80OPND/m6y+dUfaOHTCT9DUuR9t4FhSeaHwiTNP1eD3viGkAef
dhQvpFlqCUKDONvhA1/8trQOFFWNu2Z4bAs14BCAZCRri9G4TyvI29LDV+x88RI/nIaJx8WHZA4P
KBs+wyH5qLzFJJp3z5brGCC1Tat/RM3ix/GH0Ch1qQzJN0Vi+E+izftn02M8ivza3/lGeAordUlr
213r1vxsFwGGXA0yHglN2E2e+GiVyc/DSj6tW97E5JE0QLyeBSrEFakJ5+KNyVAcigOtvGgjhld/
0gxzIWK/2tlZXsdo3YV4BAYXEFaWh74H5GYPZhlv8CIqnsRhuIns2uxQIllbtWm9RdgOvNaApVaJ
hSc1QryQrCz6GFdJhc+D1jiF62p0tk4p3iS3PT8Ko974Tf9oNXAO5c1TjhSfG+o5ipBk4muaNiDQ
xTb1ti6ILWhe8Do57b6Z8pnHsjI3xuDtGT2n2HRBI3ryEZoEXdGCbSVWvfemnQqPdx6U66DK9paH
sH5IunQTCpLhzMR5NcopOw/rKBLWPhJmdZ6qBj118T66izp3QYcyuOFt6nJqm27K3RO9D76dxCrH
UjtSqMZM1y8xajSUcE156Ip6p82pvkzqOCsm5KEjRCdqy2UzNrUNr11ugYwJgijSL0R8OX6VZTmM
jf/stcNbWBbvbdkZ3Bigj1MUuusAMz3NoTHvWHXMbgBf6nneGjOKpt5jrC5BpU8T+u19CGl7surw
MxldVm8IaIJil4Cwa0NYAZEmyFZB6pmAFBpIU3SvmQ4PVbTnUWnvQLnJ+Oj2dWmfcNclyNuaJ5+B
ZQ/f0oKIEkcEzYMENsPMrdB2rlTZy8McZn/IXWIwEDdVrcc0GwFXLF2sk3k/VuN7Uto/ZU1ib1EI
a9N5YbOaCT3HtRWQMhyZ+cHV2QAJod90YRn7QQEQy9w8R4PaFdKvNkMe0KAiGRrL7FbJdsv6C+w5
e5qM+Z7s6fOMoeI5IA3VlDZznYv20LMjahwHnGs33w7u+MFcfkhtAovAMAfyox4sO5QHO84WokYC
nNIy+jYkYgvb4tj1qvk+mhlxtdd+Zsj5z+hi3CG4TqPpn9LpEM4j8WomAFeZPyPdyR/h5M2dHcj7
XKbESpRUhQzmXCBe5oRmGLg40yw3rPdiqxjRhWnz7soQ5OA6Etquyb7U2UV645fvENxBvJx5GEwP
4RgKY2kzcLl1g9OeAO71bDzmzElg5TxVk9stO9q2/xJ68beNkJ02M/f1JAimcIReEQ5zjrrQ3S2N
QVxTJ5hVXXWZyty6RdllCAqI3SqJcEPjdw7vy2kpz43BwlSOg7kLwv8wdV67jSvRtv0iAqwqxldl
ybJsydkvhO22mWMxf/0Z3PcC57xswN3u3W2KLK4w55j2V1xDXw5lgO6jtncYg4gRrUII0VEsjxyl
gXucWkeDTmAWMrZOh2o/2NNbeu68mAyajK0F5IKmka9OxoQqYMG6auvuKzRxUcSVvYva77DGgz6C
53Ss5tko2mwto/grLIyj2/UBE434eR7lc279mo5zsvrxJ+tUuKsoqKhRGag3BvqTlPAq4ONN5qH1
8buCl0RAnppzinILe3D5nQTuiy7lsZHTc1l717H/g/rQMM9AQJqXDwFdMKaFi+gEp7odZJuJ1p5b
rsTe56+tEuPOmI3vXVJe2gzpgLkAoZNKWmyxGnebO/raYlUcNNN2RMOfDIoJMho3xAT1GN79bUor
cag6yu6eXNJRWE9hzMV1OvcuGgJCCQK8DUNu8VF8mCMA4G5mTetDOWCIxlaBCDhs3VTgFbOfIYe9
p7mmItWs4j3xF7Z5sMJcH6xc2d3y4CZyXk0IpTWSbk2Z4oOSrI1wFc/pEWULO7OJ4VAeJukFeCC+
T+5MCxKtxF+56iwO5gKoykp9BxqpU5wyOwvi9DtSk9qUGQcTH209FtegljgSTdtYcZQZvBaJn+3d
9jyXDbLmiOAVnoGfWRjPoSqK0/KPTuPkGkzGgGQVKktFmqO04wLDlHMaXDWjrLAfDEtwfETteej7
F76tJ539XFtttePCl1ufO9v2dmJ29S4p7J+MmF1vBlwpMPOtFoN31lb5RtlLmMacjSsdsxHSXnhB
+/unm/BMuUnfks//UurbVRJiQ/ITxUi7rW8J/7idMcpTmg6801omlLapmYulQIkyONQsLV/zzDNP
Zlh9LlpMPsF1mZisF8zpyyozRBbFxOQi0PGqsN0PRTrtuvKGq4zzeI1XN9plDfGoCZyWhqoSgdGQ
HZljhOvUoH9ARolmsAn/lWMf4s4ggKVvbz7Khy7jfPHyLt9wsvVr0r9I0shCnhRWuFeduG8pLeHK
yBO8VesRDc+hrEW0oyzwwujH1fJu9MrvSXbgRCuLR5PLlOsOEMD8K5HwoS1qtkZGt+zROXFRntgK
AUUgbAl3ks3Sf+RnxU8cRe7vwJR35MoOyThRD4+/cYt4UND72RSwu2lwUPq0ZOG00F5JYGDITrqm
pPv1gnzax3PorUvNv7dM5kc0WSdhj4QAQn6rKskWOY7QEitU7A7zDxJxWocbxpJs/CLGNVAQZhdE
sp1/5c17Y+efYx9dS8UUvHfJgver5LvLYId7IyuVKUir/WCEGj9Fu2MN+h6EsP7DIrb2bfaU9gTM
ujCyDoXwD6AiVkAc3DW8lgLBrfrwKg9hBu//UHm/adCVn7HjfiU2rCu/CPK7PpgvjQfcJa3jA+jh
9ywK7ptM85wXoGwyBn1KGs8I+F57/eqFXCO8Ph4mowYRv4/G1X9JRmEfRlwVeyft7ue6+6fD9HOe
JPCVSLCiND8dtppArfR6NjhLqOetdcE+PFfxG/gHdghsYALAw3wvNJjKvkOsTsSra76X/bs94naB
YHTX1KJe63BfDIJgChy2IScF4tmCVaPw/VVYul9dKZ/qefyKCL9KGh5H22D4pvpwlw+pdUrSN2A0
p3aq3ysDH0zboyK0BtRI0S0BCpS3LE5dN30sK9KL4d48pnpQaBUDa9XnMS1+2x5knY7o9autxdsQ
GYaN0L2jwvSLv6AOyuNcu6+aEo2zaz+pyD25jHOTOP1p+2WNQEW3Nd38ox9NHL5nWUXpw1zpC5v9
j7lqL2Ohgk0a2tDyEW+5kWpxzOO+rh0UnUwusXlZO3KOVyqltlLVR5Ely63H+NljbMFo+Q2d9hP/
rKOnm0eCA++zPkeghr4Z9o/e9KVzz5P0bcKnQOFKpnxKL2m14kR85UfQ81QqJ7HgFESwlqMK/yHJ
2Hk5/urmfWZvFfJprJRHRIeupnfSwqHTpqiP7PvR09PaibPvAd/N2sqfK6QPQiXBgYhxXjLKOzsc
ytpzokPhJph40ZuxLPtzSMpgY83qc+F7dGFxHWZkDdCryqMz7qSX9XdRzpQere7eZGKL/MJ61RGo
B236r3FnBA/Z+FK5OfcyvZTM02XxZ7Qb7e0ti1uWM3/XYW9lsqUvnhHwv2qKXVR3xtqintj0tXrt
gg5xZ6soXGrUfOMcn3kIuchTwlGDIj7sRiSTjDfs6J4Qm/qSwtFAGgpPVuCQLS3BTDXW3qpCvrfO
rDrY9wCgn0hjaBBSzE9zFHzhUUl3jZ/dxxW/Y2SUkWZ7wtxVMqgb/0xRsacGF7ZNI3WMh3zntwOd
fRUkLAcoA0YTu4flINsBXubL5JglwVlNobsXUfTWC6grExa85VzQvFlHVB/ZO+ICl+l0TT0cVRxd
HnN2p9bWmkRVDEZMmFeTCwqmle6ZzFzGGUwzHR9lhnK2urD7jZcMgvMbKSvN0XLNGL76b35HKNEU
WPR2HYBLNOoVyNdTreUTd9+LzIB0DqhUiHYx73ga4B+5X1bbESsGHXGrH9quoWAOMyZ36mOCW7aW
3rFM/eHmaP9SGCrmwfYwPbfxn8wJfJ7z+VQ2vMADSZyC7J9Kzq0gHheBKMXJ1DvOLnOXyYKLVs/2
YOn0JXJfkRKgRCaB2Xq8YpLv3uis3ehPG8NwhlUpJ70NgXXOzGA2g78PqfygzdDJdGV28oYm3sLF
8QyALFUAGB1RdcncOkQjxozU89ejMl6s0kVv5pDPBCPLAURBFgVqae5GXidCXgobtUzqVS2zYedY
sB0I0Yop3AJby7VYgUz1gy2MT3difTXXdKP48cy1AEbJR4Z4KqlxcKPxUXeRuWDefF7VKHVXPQPZ
VU0bCoHGOo5oCLQ3FSjMopyWKkKUJkc8slNNF+jwAyrZIz7uCtBfMgq3qoCwVKKi3RkoZ0VB3dAn
ZAfGMDYeYgBEHmwlY6FNwgYZNlmIrrwBj3CR2vfQE1voFEoUHkPXeptqmcY2iJhKS/5MFTC+3Dvb
E3qtOqDQ+a9yyR5ER3vUwYeCWII4yWYDqrt23hZoUQ8xIk0cCwb7xFRfZB09d1VkHBMMuB0tbU+p
OQqxQwwRHcekAryiYKqoEUVlU73zWuDcNshmSy6pUKwFLP+1KrtXv+vJ/YQvhIH7nJWwmoIkfhmr
ggk1SaDECFq1fgBD2q8iZO1RJV8JsD4zv8g5gu4LRakf9uahi9g1GV3K3exHdJ0Yz1gI7WRvbNNF
uBwbNketNnejRD/g0IrkgXonadfZVIW6jQmpuVLKs1F1H53d/wQhCjtYJec0iF7KLLWBdQyvZcJI
JbV5MlE6fEVJd5014m2rq9Y9t3/a5ekmNdiNcqu+lhQqWwwZr0aUnkM8nus0K9+TxVgp5Imz6ioN
NlKTFPfa0cXOyfMnHXob3ApJn+/zptgbcBNX4difPTbZjEGin8KYHkQw6cOMdabv3VtJ47oVrXdX
OPlDWg7fGht61waMGqS79VPtrOOK8S83SILIoD17MycHcuAH4wuGB4+MQuRjWuI+zb8Wq1869FdR
mU+qbBkfqYrlZTLvndaJD0wRLpFtRpuSeOeACbTj5PdyHI6s8fme2B7PPhEFJAGelDxYdvk31FCT
eJig8TjymiFRWVoVAQYGMGU69XuPqdyqmdtLUDTwgOI3y6yPydBeTPBvtfFbuiOAFYtUI9kfBjBe
EoUjVV9J/yzGF2cy7lWDMROKjqr4iVCzROzpAs10bqrrdeyFv/i3rF1o1dfSkI/LQsvJqcczdMlU
dDBpBlQNM6yTbW6Yd0UPO9Oy+uuclPOqEtfKd9qVjZG5a/xnnwYGhKLzPHkUvFEPuROR3RXo8ceU
GyxEKyYo/RTEHznK4bUJABPFtSNfq9qgmBySYzL7LODnbtqGRbHFffYY6xQvmCr1p04LdhfRuHAP
59NE6pPPQBYNRcluOQWYbADU9mKvPnaT8K+9qbGJyZSEoZYYHStFj7x8qw0wXkjcQLnswrPJbGWF
QzvaVlpA4TQc/WQ146XvGOYg7Dv0gNLuTEz5T34cnopxst4Dr3sxR/tpkvHNkaY+hC1BZNkYVhAj
CA/qbe+5RgZ1jnO/QzTRnoaq6tBYQU2ajLS4iNYxb24SP/Gdw4fbwWwL2kquc203mJGr4sMT3wmO
yDeJ5/Tk4FTfDGIpwQqa8Vg07R1KqX2WR86NEedjN6jio5oMNFfgS/Ys9soPmpSNYwX6Uvvxe03y
0hXFNUJv332RTK94o0gKJdfOUMshsbfa/COepL+8d6o7t/TTN5MRx7T8raKLrYNcsqujujqrxvZv
RMF47A7xDIuJ4aSCM8QY8itkYS51JykHbN5VuTe/RCOw7QiWdOOiCcOBGb3w9okP5lRUm//35dza
J89EQvXfl1lT+vep8j9alhun0U3zdeI24nG23FOWeg2GU2O6Kc4GyyuxpgDw3IPtIPFdv8WJgoEV
4dTxeYyqMHVf/MxOnqqYnURTF/dTPP9pElh7A0O/seimU4ZsA2m4yKYD6Lopxvhlv6dgStA7Nost
AIJ3jWtFqz2DqQ9739Zkmxoh0oySagJsnFiZRnSyDOIf+mypfIPsI6eQAICy1n1T3ApxkFHjPYTN
BwbJYBmfP81A4MMsysDmoRAfGCCWJskH2O9qq8SZ4+CErKctomYUDjn638EXPyNCa+kzQvOnEzOk
F9mij+2c7NcR46cxppcg6pk2o/QE80CnIHq24MOuhXa6qmXkb9A2fJn1hGrPVVQL6ipz5y2qy36f
4k2CJIVtyQ2Xn8P8bp357CXGY9gbP4YxxrtCMmZR3ZsZzX+la70OKXog0ddvgVn+pXF16CbzRUwp
Gc2OeleIRNcjIs/WsAiRBZ4SCmTgfsdQp+qbYAUc5FhJ/19n1NMaI99QW/HCA6hXjZV+GYIZIZVx
FDvGSo1pvZV1fUSw9q678afwgx2F9ErY2lmRn9dsBWJlJgB6nZkjMSZKnDrbYtXae6BxEtgayJA7
MndiA/Nka+zntvgHNx/WphXsAh/tf4kEQ/LvDaR3btr4p2LnZhgNfTWOqbAsjkwF4beZ7N6Vc81Y
yoKIRx2txpiZOcCcmJEF+lQBYiq35h2Q7Cvxu+N6Dn5m36G9wA2TRdeeUjadiX5KhgFiL5yqsH5Q
0afwmGyT44oImQJ75Q7OoaSwkQ61sZHmn1ZIRjB7kAKadb9xc/ykpQIz2DGZRwZtHInajAvjvlpG
4ovKQkDlGbS7xv1wmIdZkU5em/QCoYcFH5erBUe5Hb/YaHXbXhCPcJColeF/MdokH4wLz7WdhmOu
m3MBuDDBuQN+o3vUmVgrCqAueGQxcvOZ1w6V2phNwL6gDBRe8ug6p4DkZuPX1D3vDmLau/In9Byw
eoj52/Qop5ZybJGLTw5DpOY6+FSUWLke6gjrHt3Kky+NT7zMhxF078AoZUB143v8DEKZO1+H13JK
nutcP1jMMCAMPceRIFkhgb8sjIwW3XpePllLocFVdvbcm0hKzQJclYmQPUHbABt8rW1OOgZET6Mn
j8zP3nrfudi+h7Cl+MgQQq3z2LzFUX10cuKtbP9i2QX4neTZAjIsa/cp1+GDp50vxOlPgXutat5G
DHPNHcioGSWl/vC86QKmCtOoITdzxysVkjHvQnEHeXHNmbBOvLnYglSaCTU3t6CA3qAFeMQwxPKC
ERaFrZwruGGSny5E6yIc85gU2L5V9dph+LOMIV+bM0g0PkECRwlv1674Mt2YQapjH6WXbGl3tgNu
wlUK3l8/ZWn5m/fdhMZIsajJHsxI8dzJ6d7PnFVo+y8qqYBQaByH1DUe5drasx1/501dBeKR+7nT
V2r9v1xLgG1inshFYEcv7eSih/SOux94qflr99GyuxiPsfvQufgHQoYEBvb6KCfDAegiR0uyJseQ
JkJGl1DLrSUhIiFwWo8AGbGllFI9RjBgaO7jU2InLK7g85D6gaRFHfOoV7w5y72Q7U8KIQhlFTOo
hIevLhiEduOhjHz3lnvxezPyand4hIiloQwINSnITNMRIRf7tnQO7uRj+yuLT/x1mp14dx4UJFqn
ZwVWSX2l+G1W7YtUCOVad96PKZ/ZMN/ZAuMvhwJrvQDGbpCwPJqDEddYXSCaDhCnebQsgMWxMmPF
U5s5NciiCGE1mD7YNY8xTOQLyDVHyOBMMMUU72zFToPSDAds2r1UWVUcEiAmZlbcxEy6b1kQeRub
2Svm+LsEU8G3BIs6pEtCkcsTNhvFb9g0/c6z0aCHms2dii84IeuL67bxrXe9B132D8QEYFpPxA9d
dXHqEWFvfUAHNAOALnH6PIYs/8fY2RNWeKO3Jx4D/VYPqWHj+sYd4kxIVl58XggkJ8Is5Wma3Hcz
Zs1olIzWTJNlcZeF+YOOspM5jNm6mOJ14dvpTaXhGQsNa2+bHRWOrH1kxWfbr9ONkdoBGEWrPsQF
PTgMherqonyInRwkcIHwLGf2xoQH5aRwU8qPeEa/4YUBday9N5WxRhm4QFTUDjuve1/kpG0EVDdl
j38K3sw9jKzTOBr5xVTM1mcHy50Yf82gKpC3WlvoGfgZLUSxbKVba0YU641frt3TnIRuz4IEWXdd
zSBEgG/Q0sC+ijL7EZzfjgHx96gmvU/Rft53AslHCt4baiF7EWhaKzxMLCTV7PFjBPXeCC61aaOr
mDZziZ/S5V0wUCpvAwu+JH0qPKahpaDuJbsO8WQ3lb8vM/chtQGN8P7fWuXAMR9ycjD2WbsSQZqb
+8RX1W55qfvsHxvAeAe5+mhUSXKfZ8VbrnjxtSGeHTqhtYOZdhO0+beLSU33nNB5vZFcbvza1WML
Vn1topHYyASbQmZT3AUjUqXJYcPtTdlvHfsYdEYIarjt7l2e77tW/+QCo7WIfY7YgLYa2O/a+bYQ
TiCQ039GjSem87KXRKbdLcmqc5lH2aObN8CF/bja1wWaP2WYD2NjmGecWeQ+Dd5VNkN3HQ0kYJOs
y8M47U0dDusW6pOf63/GADs6dJs/r9f5Y+uO30BU40ej/uwbePcGW/xFfANTsVtLM8k2lrUEB+Cx
2s780qDVX5yRAOrUbo0qksOXQMUEDcYrZ1i5Q1vzN2Y06475PcLsWPRiHFe87wp3lfQz3s4o+g07
32Aw2zyMSfNUzK576ooFZOWXj3PJiZ/NM8hOA4WeCpn7D2JrwxtaG0YPWILddI8NVNUVlP85uKHJ
J2lr5IkImreo+icFy+BGVjffhfBT48PEV3GbU8gUhVuKDU/Ec872JA/6ZNswKzRjnOCSbadu35A1
oY2LUEX4TeAsr9OXOpnfwToj/hLdUmguPiebMi8djkrZcp1V4Yvq7fCq9QbdGnYd5lgby3CgmbJo
baWPaDYQklZMqkM5DSUGN0QN3jg0x6LNh3eksNvKH+IXXvHZZWrtV6hWG1dDay368Jw3ZXqrXa96
DFCAVbZTMbJlf+gS9neTdpUdibfmpoCSd/vve0OcxSwL6PDa7PLfL5vL75FJeEt0Pp//+4ONUw0g
2KYNbvyJF6bt7oxGA+GYlHiscopDl6mCQREqWpO6xMoeO3T0dzSNFzAjHyT0wCSKBmtVeN5P4Bga
2AnqD+Ceah3UJtk+Zf7lZsTKepfYLBzG6AK2mNTj2zyweWswHwqGp6kvw305GmKd2mm2s5mDdI48
mU6JmKwP94LD5NQYPR0CxLEpg7td9Cx7At/8BFgHlKlvX4cyM2HjJeNuLN2HIrsN+L1dw7+ksbMt
S9PngAw3VmV+5+OPLB/rrqtIagt9epH6wfM6Z8MRBUPZ2Ia6RUWRLPumiSG6izwSVK//k3tXlCXb
LPHS91iDPRjYUI9YVIkzyA4F76+gjU5hVYov/rgJXo4pjK+6u9R0JIKrwjiFUOM8NWw0dCCGkgYV
DAPnAoxSN9Qm+n0iuXqLpVwbgpKMXVBic+vcQMsXj92YmK+q/FejF9rncsDrXnZvfZRW5zFpD+iW
UZ1U5sZqCE2pw9rfVqV5biSjCPYYTNTz9L3PE33X5iS0KeVWfMIc9xU6W09QK/lTDZtEskFw3Aq0
f7meTTgcvCS+p3Dgve79kz6lqZ/i1S8b8eVkCSsy3pRp8NZGRQrMrwlfhPJ+ZKHfKhj520a7XM/8
S6UYGZRacEiksNqaFplU0lWfDO/OxB7er+QKsBSYrlndazO/Nv5T1qf50ZLYJTM7b15UZTH758+u
w+A0RFh+ahnDn8oRE5f4z1bWSHwjWvWXAXkNpC7onqA9d13Iieapsjv38bsX23+GnBVGPtRQbNu3
MEXOLnQ5OIY9hsp4j+yDx0En9nUeuDLLqs8ojRGMXrXyhMJTXRaPfRFHvKLc58qf3N9cLCaOPHvM
UZZRhRiPkudsh5HlXZXRc0+Fhnpy4IRilbZtFbsm4YgTGq67WDjfI3qzFZkw9Ct98gyL5D2pWJKk
+NZXbI8IHTZ5WYlK3w0FxhRDMrsm4yXiQcDH8E92bGm4kZjgfCFPGy+iN79idCBn4cv71qFUn0Fz
cWgC7bFn3M/uEDJ5jd9J7agJyUEQE7PM9edoIYGxzbdANa2bnA1aMz9UlGcbY3aNrUq8HYgGrivg
0bWQBRDuLt7VfT1Qm4gAd4vfbGi9eqph9yRSdD6FqD9NPf3hA0RIHuW7VNOtd+AfanlnktRyFnjG
mCn8WYw2Mb6wLvUa65YCGaJVKfi0mQqvbN/97n9mpP1Hq1eA/fpq2xLSg2kvrPYBytdV5OlbVWv9
5kKIGQfnOZj1k1P3Pg4ec1/Cgt/M1mUK+/7Y2EX06JgItEM8ieDpS39nN/IBkVRJWcnnDz6CnR2c
jwLXsUMTu0BnO5fUzdlQBfXAU8BaCqdk+8+wnGBH9DpOVNCzGOfu3IwK22zST9RFzV5W2Rl8IqWs
RbaxJRxsof4/q/XxOmd1d2A4nm0nRaVARJW3s1Rrc5sD/YmR2u8qOyeWxWc7nzTe1UqaZutoQtQt
bksS4+XObTAmdH3ugGLKoEijvfW0eZDufS0wa5dko6Abexq0YW1nM72AHnzNY4a/7OO9O2cc4j35
aq8pdksGXpIWM8FRk40VMKEcRypmGUR/HOaJ+AbiSZxLVTn7GOEuS0qs1CmdAnuuXxnUNqQAhz1H
iTgORRJEQEt95RirRodpUKvMZ3AMNx1ZzyEWS/Qz3iGr3Dc7HZEiZ0yNxxEoYwMejW9GEBQ4+t78
fMVzm+1kEO/IYLgTjC4O0rJwq4DKqKP2JYiK49zku9rpv/wOXCSREmDHu/AxDNNz5HEsU0MIb74N
fbLPmcPVoTzUtXPXiOYecx3MYix3CW1So2kx83dPbFDp+ijM9KmFTLNO4uYvMlFx9kvvEUZX2882
vR4hEBbILJwauAlsxKMVqIcpYrM4NBt7cVLrJMpQGehx2zdIRtiRg43eRgL9dO0WpHUEz66tf2wh
6s1kFu9WpuuvcgqOs2cSCVYDrQXv2GrUdEUyPDvQBnS15GU8NnluI5YJz8TYf00KG5qPkyTQRKdn
755nXlhCHgNBZEPn2x+ip8Bs7P6OxLObF7i3DrR0I7hzfLP5bLro2XXSr8Dyd7yLt0M3fOVJos7U
eDco2dvgS/n2azgt9pBh/ACUBKJlCn+ULpe694koWGo8BRELIp7fVS95VfwGRovLBR+u4nZIRsSl
AsIISaHoazP1hcaQIVhebivTNqARc+eVSBLayD82lWVtmeLTEdd653nc21VvqyUiAopep0+pkzwC
Lq/ZfQWvGFHjM+vZ7cBQ7M6cbO/gpi3eGrKCAja1azOMjyT7XNViZ9fcRJvaNh5yhmKFP/4IPUKH
ezO1jei9rpk2ZPYWaK/Fx39R6I7XTQX7ssgLsJ1j/yWTbrvQ08Cgl791M7/UlJRJWN4LFLmrELCF
xus7VsO9mMCTR4QyejRBzCjmNn+igIsPY5nhKqKhTczI3xasq9cscocXK4sQnXLmVLiIwqajJsSE
nzp5upbKQ+KcowruGuTDAuEDVUKoWAwiNGhWDRq+eGYI0lXjIcugHP43IJvQCnK2s7/WFmrLIHzs
mmRmqTqiWCOaye3Y6/ksClkl8voLFUp0lIXyOJOwsI08XtZMUf6IND3lXlP/y5ZIKDZXdW7rtzKu
imPaa1xePQvvJkenHNIZWHb4lft2+2EHETt06RvPiCCojaOq2sdoN1f9Yi6gzAk2jdWfg0VMQHVE
3A+3DoUkw8UgjUAQuHh16rZ6svG9byeUog8wHx7/u3Mq3rTwPf78cnzNMuwu8Fawd1BB9CYLcPSM
yaNJkXIJe1Q3MDeFdK4kBTD/Mir3rGQJdRPqcxykz6kd6V1W56wlKXSYTLWMbSa29YEbA5vzaISS
mce2acNLlfmgnYQ+DGVFtp1aZzwoa1a7IXnEAnqvti+RNMWJRFomNh0cp6K8AhGU+8noYiA1JShl
1N4bx22Loz8zlq1d82OCtPtrekDI21qQWQM2k52hIkDZ2ls405ewNKafbXbTWX8NrVdRuOJtmN54
su96u4cK2RjiMIT2X5F4gDPmjbYKdG6ux6kV/ENbDjTR3yHg2Zj+Q+33N5kU1kbKPicw5yksmeIG
M2rbHBZmPynwOsb4mrBIZkmEb6UAI2QnFJNi7YGCKmucutHCk2zj2loyOC5aT4QR6RQdpEAa34zG
arB2cYWXQUsLC6DPWVahfGZgwao+ZBRl1sAlDDWGO7IFv+C5rHXpvUQt1v5uoq8RGFvbtMC943mK
3URzrR2mTixFn6wufi9NUqDofu1D1893+MyR0wXzdUjrV8B0t8lDCZ2M920ANsIeoPb7cTFBIANe
pJT/nu/sDqZDOyVfTYmoy9AvrJbZgceI1bnLDgXKijl6n0Sd3SPFxRUhgRsY7mtbPc5drU52PnHW
gdzsMI3u3ATXMu7nTIftyS8S85T2PDlB0+LgIjJ4l7BiheokjjptualClF5EXnuH0B9DpElcTNXH
LP8ikCMp74jOhrfhFoTjBManzGtnQ/Eh17aLhZ+DfArxZrjhjb58OJVO9YjJs8/zjil0hK1oMp9z
pOFxwGmA3/xSVv2PPTovHUq5lVu2+XpOiRVkmTr6mG1682fCGmiW4rVofkD0vGZVzdRDWdvKCb7C
aSQgL+Zv7LrmoUG1NGbpW5TtB9pVFeZ3oYuyiSQ5pC2LyC6xL2ik8NBb3WvKlh/BDhZvxcCcpWhz
1OAl61o5a1Pn9yCJP3O7vAu7EtHP3BLJF9tYXAecNgKZVhO1l2js2QHX5yqwbzVJhJZpov3XMdy8
kEUpNEJYtyjP2E4wEmu76NGb5T5qiA2J4hAj2BnTyalPPDDbMhqOfjOLU8Ijhji8CU+qLsqtxybp
nGmLJrQa6ycBAw7tbUrIg+3v3TDA4q+Qu+DvxcaBUiPIkw0eZkx4o0nzmt9FzXSKW8I32PmIvRwm
/ho+D5H497FIqJhS+pxixjTo5SZj4mbYsHcgFadikxXRD8clWNGsmTal8ayGEW5ema2cmUpVgWLd
uLOxndyS4PQ0rTEb5es8BAIdJEnGmAxphXSpMbqZ6xFxgVvvMWjTMy5Q59I34sAbMNp3On4bkDSN
Y3UXzw02WhZYTtN/lBFyh155rOh9fpy8eax7XpbD7J2RA/CwpjNpo0P2NHtEI0X9x3+MdqTBwzrm
p0H+d6bkxHHb+6tuJH7Tm8uDk2ffOFYbuI0hJ49L2B82mnufMbdXdw1pOOQo6zg01kpi62ijkB8V
yhLPuHEMAt2s3ab78cIEjaDpI6JjPc4gN2i3o6qAkTBZJI+yPtk8K0+6hADHkCm597gqiDsR9XCJ
K7f8Q9DLrE0Eb7GTvY05djaUg/iEZzqHWWCSbThzwhl6Rl8gywhDOksSmAYu9GZoUtgWHZAF13np
46454JRNjw383J0VdvabX/WIK1Lze3KXgZ8XjA+151XnVCvGK3I2v803JyJCVavB3rQoGY9lHMFt
98dXUZ2RoIxvEMEgYbVRyzPEl1iZyAO1rXT335f2yLABUHd+loFjHQdY9dyZqLz65stpB+P+f/8T
mc7//5J9NOeDcsb9//7a/36fM+Zoc03GcjYcwHn13+9glzLudctH3k4f//2KTU7CsRliIvdY1zsp
0jEnZChlZLWHIKBYbirQ/JKAwv/zn4TAwf/z5fK7/31fmMqFxwJYDq0E3G4JmrVW+7lvF46jhbwX
ms26btLp2RrpCIDnD0jpBUpXPTKHtQr3jnM6OIoUm3xqIdsZF1768N6QgbSgqtXKkfFzE2a3GWsR
GBzBzH9YOoIq/B/mzqu5cSZNs39o0JHwwC0dKFGUt3WDkEoqJLy3v34Oanpm9XGLZGztzUR0dHRU
VwGEyUSa9znntdbbhk0Q/dc0FQCconK8nCZSdBRIjZdjOosA7X6udXPSvVHHpDB6lh0LdoNYugGl
QjCAMZ5kqpQWpI4qCXsAzYGtX1NS+lWY8mcCfY/ZcbZWKsUb50K7MaNWw3F6+CksMy/9rp32Uobr
Np+LncMHPhr2RsPH0ORAsFtUGaJu90NesCa6sKunsIjaVaIE7I6V7rtfbCvW1dmeCzVsA82XCIcH
WsuDTIvHvlQf0t59EBNkooKUlt+HryROqPFAJCc1hs866Itw/EgLluZM7OE5QN4CqlaR34UWs8yR
Q/itzXasfy1iBggpBJga0EFFdSxjaueiUdWBYQS0skZ5sYxhD7OYaUA/vDeRulEi/Tly3CtI2PW2
dcxHVW8XqgzJtJmY6OA/ry2JmzWhOMSwKMLoqYCZveJNYX11MRB6FAhULG58Ebq7+Zc4dfLBCiVV
CS2zzyoKmjUZcyplqhGosEzuhZzzQWq5TRlfAfS7JP7Al6H7oUvejzHSwDUUFhwJwlEF24LqrQqh
R2fVtvP99zokLJ6gMVgDYYEq/Nol0wO7VOUidTQANlbBfdDcVdwWbyWZ65FB4ap0OXKnzy4cSbxD
qcwboQx3hCh03kwCD0o4FFe//4vxrp6sMmltdUdJL/LJKq7K+b8cEHWXv93Y/7Z0/8M//fOYRxzr
N/85FH//Qyf+/68a/1/oEVct+5RIfP+evI/1P03iv//Jf6nEVdX9l2ajzWMYRpmnYxj/bRJ33X9Z
hrBsYduWbtmqg8D73yJx+19sM5qqEBqjT1dVVf1/POLiX45patSrW4KKUP6xqf2/eMTxmH+TiCua
St0o6nBtlov/fL+nbB/ZuPofKbyz1NVNcs+lfjdRymmo6bPrmhffbsW/X5vvmnLu1B8Pjwf9++Hr
wmmmLJeNN2APy8mZV7q4VN1HwSKci5zs9Fm4hX88i/jnWXLaJ6wu9k+m0PQs296Q+789fehZov5/
JOv/c39U95+HjhG6GT3lql6tPfqwsOr4K2lvKQ3bIQgQjANPn+bIY1APHO5siFPgS3zUs7hHflqu
JftTxLTWpw+P+f6PVzE/nm9P2ZUlJBudw/sUdjtRQrHOnh3NhZ6/nz7Bsd8/n/j7CSysEWgW2NaY
ypWCwENj4J2IdnX68Md+/3zab4cfpeHbTlPwlnbsvxBAoVSMYDd1bSz4kMNQtqfPox15k9T5z7+d
aDZPwdiqaq9fSsa6MJhW2Wf2Fq/DNdamFWXhy/bK/0khCf29IA+4oeBy0S8o+jvzqI7dSVr8918A
pZwl0qquPTQpL5FSv9lU6Nnu4J2+wmN38qC9S+anOBDK2jONhg9MFNyUBJXZLlJf27g902iOneSg
1cueIFee4zARLks+RcAq2VxZ/uz48V9exkGLr3E1Ep5ra6+TgqCL9GorIJ4rqHgKzj2I+Vh/aPri
oOkrqYOpEp22VzTUgSyqMQi25hRRn6QPtr/rSlX7RXDYQIlAsUYNqnkFkShcWWo/XdZjh4cmUwPz
tXUG5y1QW7a2J4ZnbpGKSzZv0EZQu2e/j/3oPrhNTk39YEVPop7JQMAnyKCXq0F1u4tJb6A9m7q5
qdhr9pjKMAoh7wc1Ukm0i5b9RW8i7rB2TFgZcdtAL1HAJU4iM+9CWXU3ge6yb9gPw2eYmJDBeqdm
bY6Ip/2omAq2Xr+O9vWgsLdUSqt+RlI23ZapkT3/1VsnDtpvWQM1mYYB1A50i9ih/qt/inJ7Uda7
0yc40m7FQbsleUMRioY9uVXzaqnWMfGJMb0+ffD5gf/pRThoklPBqneaZbWn69anG8ovmU37vAq/
YsV+7+r6yVdrz3CLp9OnO9J6xMG3QHTxWLkdfVBDvFsOX0PzpRt3CfHEvzv+wccgJzQoZU0PU/kf
iplSInUtKcdLrXB5+gTHHsZ8Yd86UfSiAPV8GmeBP9EKsz2+h3ON8sijOOi+YBc57tDxIZhafWmx
oe+q7PCI1ekffuzOH/ZbU+ZkraTFQ4lc26Qv+aotbIKdNbaP06c4dm8OOq6hZnW87SK6xtLHbxyw
6UQNQHKmGajzL/2/X1XbPeizNJA5bVIGvKrTRFVCBvKZUae/am3EXD0mchLaYry0KkD6alfpnhHW
9r3hltaZL+jcov/0Aw5eXgBh1RD5ee3J1NxLKLzlFOFCd/9qnGG7B+8uy5CxmbGx4qVgB+opf6mk
/1NIsf+bp2O7B29uVBNRslG5eYGVr7uWNWYm+KcPPf/CP92Y+YZ9axSOjWy1YcHdMyIJTnDpYEQn
lKtR0jMBmDp9kj+/XbY7//m3k6T1UKlsdtbe0BFFt66QDpw+8J9bhu0edIF+imczmQ9sZdquid/S
gbJyCi6YIJ8+wbHbc9CwsRUY6UhW21Mm9Sozm4u8C+6HSfnRJhnrqvaZBnLsBh20cEuok0nZPaOr
tOzAiVaPMu/zM3f/2Lt/0LbVQOFrbceUHdbWXkzZw1BRlpGz43f6Hh15CM5B40YirEXGyD2i9ob9
yHYHQpnsfDresH74cPocR65hnot+f4OSPEpgn/Ih9fOPEt3KNLwxczhzg45dwGHr1YuizwUfUtV1
1hH00VBmtyPjJBJhV6d//5EH7By04AKdt1+3NDMGNJbolpk6nrn7x+7M/Off2hYliJScp3wcUJ4t
DXXHsyYCEJ25Ncd+90HLNTCo647FramA8C6cJvOs2vo8fU9+T+b/0Pc4B603iNkQAQ3OiKKPqcOl
KIakST7g3JNQMYBBSLauk+TDT+p4G1ep2DYRFayKK9ytMU3dg6Oq4n2E97RrInZjqZnDJROwwh6S
hvACX+0wTwTaVU0q7zJ0o/pMp3nshTnoFcZQQkUw6e7rTF0zqlhHInvvRqLfhEP+rmtzDrqEtuor
zWfrHOHii0J+ki3WnoRLiuzo9O0/dhEH3UKsDSS/nDmaTWFCXF1blNHG2GecaDxzm468mvZBx5AN
vWMgVGF6j3/9FRu6eokJyb0fyiz4dfoijryf9kG/MLTsOPspp2jIF0o+XawU626frk4f/sg9sg96
hsx1EjLxgOl6e9cR5CnbGmJqQ01KvDl9hmMXMJ/5W/Ot4TGqCWWMHhvID2lhriLRnTn0sR9/0DNU
EdZVCTAfpBlbduk1tbHLie36EH7F6R9/7AHPF/Xtxxut2gdaEPAKzXuQ0oeawja5DM/c/SMfX/ug
f3Ay0gzUGzZeWX2o4LzG5k0fZsLLa28//t0VHLRkdsrSuiuQDdbgLKyZmR9RiW2UD6cPP7+Gf+jh
7INGPEEi0ilaazxqpke4FrGK5zp2nwUxlG3RRDOfy1evAjfvznxojj30g1YdaV3YObnPSDuQH1YQ
sL3lmxS2B2JVlvjYTl/XkSdjHbRstZX66NpgKbNKpcwG+JX1bhXuKgIlUw9nLuVI07AO2rbvBg4Y
FpdxhVZh60NMwqZnduYKjtyneQ39+6uLRyFJy4b7FObPnfGMEXY7tD8mNmFP36Fjx5///FvTGHJd
N0xYRJ5CTAl0HgTKqr7xZyma2m9Pn+PYUzho4CXzJrTA81NoXjU+z8h/F624radfGfS80+c49hDm
P/92HYQNySILzsEiPHqbsP2QtvBOH/tI92EdtG99Am/bz78/ym+k5S4D9rpc8Xr64MduzkHLlllv
wU2gb6ptcVHUETKaZyfsVyEcuEB/+ruTHLTvJOpUq3dZwCaI5Ok4z/FIflRD1cHxyN7JWP7lGN46
aNa4eChLT7TaA3u1cmSIuDFZaeSrT1/HkadsHrRnCrKGqRZst0S5eWW4/UWu+Wde0iMP2TxoxSyH
SoJKrEQ18BOIh1ODWK2L1Fid/uXHlhbMg4asdLDydCGYG8dN9Np1CYXdSQXWRim1ByNIVmY14beS
Q+TO0PD6Mo14PNQ3lmdayHyP/tDHmwctXSk6twgzHs2c9n0Hxh8H64mUKUTIepX0Z85y7AkdtHV4
2YVCAh0rrp07l1rbuRS99tqZu3jsIc1n/dbKzd5qE4VCJW/os10aWb/iTHko7fb+9EM69uMPGrpL
BtFqQPt6ZqBd90zaVyWEoTO//UhDZ7/xH78daLI5uhaLI8QVNyMsHSIDuWTyBsLPGeozLeRIf24e
tHS1bwnaF07pNRDpELmSxE5S29hSNtJ8lmTiz1zNvIX6x9fpoKVPlH6N0QTGV6JeyqlC1JRx647Q
hwJlg1wF/jVouGqiLgeeFlXvU1u9uuWZDk0/8qiMg54gNnoqkkFQeaKJy2mba3Gkgx4Gt+PmbgBY
xsixhLVpAGjTQEQOlZ8K0dIscO5BuH5NCJa+xUJxfvkjLAjYtNotFB9xk5a4G0YhQEVR2DGTCxku
xpR2tkZHKlinKJgiu19jVGFXCCMNt/BUDc8GBOpFR43epusD6znQcFU6vTsBCdGkJ6i2L8884blD
+kM7Ng46qqwyw0nKofTYGOYX5NXTmI2Xfj5sszG+nfphTyDy7yZ3xkGnRbYByEEUkHQKmznSr/xS
NfMusVU4+MGP043uSLswDvolX2umsWxk5cEn7omk0hsZJmXThHG3CboCOBeQik+fSz12soPuyeW9
MRxqqjwl+IigCIK+v7R1XFHCoIqJeTFVPBhXYJr0q4H8E+nrZQ/i1gB0rCSU1JjF0jXqM43oSHc2
1zR8784ofwEGD7rdC5xqLhbHnAULqF70WnL2u3Psig/6tDaypYSkm3lp2ijrcEjU7YiycYHBUL+t
SZdsSGJU67pSUGdESP4I3CCRKCAEVmKIN3qfERtJEsQxVEC8aBr/y+0t2zv9RI79vINekUF/mXbh
mLBnQOqXOVNB3s4e0V4Bwu22RmZSH9i2pnrmlh/rt4yDDpKKo0JP0Y4CmIygOsSd/emT83y2LH/m
t8tom4sZT9SH1EjzN6uLhNiaZ+UmxaV0LXBPIz0682uOXf1BJ4pnOkgsNU+8TjUFWLo63w3CpcZR
SfzPCevsk0AVrJ55+4+cTT/oM6WoYFN1jsrmQn4z9uo2i4BtF/LKStXHjC7urx6pftBB+diRLczO
Git9NhBxV0n3kdIUN8hNqBykWgeYBxiE9d+dbb7Yb0OClFhUPUZC86BBDPsWLtV1N/TFVQqQ9MrO
7C5bKL09nNnLnFvmHzpf/aCzMt0xp07DAa/OUG4rwAw5YeGc6W1/l0n86egHvVOVNH6hiEj3uty1
t5ISgG0bQN6ERwf331BEsG1ZbHggGxV6g65lWAzanMFQr8A1y/y1BuGARGLmn1tXPfKx+f35/XZ3
m6kBVlu3ugeZBmHVldCUX36NSRNhsxqBSS3P7CwcO9FBN6XX8E16/PTsvEXXVv6gk3QwDbmyCHou
WEldmWQo/+6NOehyTHXMdLcJdK+Ps01om9S7mnDYoQS7YEHzM6sCxxrbQT9Tpz5pfWlR4kl8c4ny
AjXBhClmaKI3XbYfvUr6+/QFHXspD3sRbTKByRqaR/JPUhUtKK9HjvNXB9cOOo0mZClbNlLz9DIK
75NgQnFIPcLf3SXtoK+QjkqRaspWhh26w2aiNAnUL+kDC2sqhe+l/aSDd3w5fSlHPrfaQVfhtO1Y
Tb2ReFGttEsCWjoVFEO86uYU1+lTqPM9/0MT1g46iL4eUyJtdeIJIB4bP9ZGxk0g+PALpgHOWBOS
495sjf5BOAAQ15Jx9E+zMqZza53q/Br/6RccdCIh1LcYrge/AOKjtUT8Q+pGKQP/Z8Qixg2GZYXr
VoX6qfApZMGSont4YaOebYUwyH13cJNO3435ov/0U+YX9lvvMRl4zEyr6j3FgG2Ul2vdFuz9IFrT
3k+f4UjFGSnCf54CEaOquFnRe9ju3wKYEi2JJEt/ZNnswuoSD3zajU7Mwy7qTZaTlOlIDAH31Ozg
F/0NoQZlnQtEL6UOj4aiYstmgE+UmPSm0ie4b+IzvfuRVnpYKuqbruq7dpV6FISLCxPu7lpEqLxO
34hjRz/obpLOFEDhZOuBNH7XbSA2ddifWz461nAOOpgiD3KFcufWG4xKwWYWgKA3FGBGRKi807//
SP9/WChaKpphVY1ovVTPUO9giLhQptFcik4ong1Z7LoVRAbErOg5fcZjTfWwaDQywnAAWtWwINZ5
fVc/qUmxCUlxL+u0XgnN15Zt2AEtivFKKO3n6dMeuZe/Zybf2oSi1HrRWND/itAkbVfaRUV1uxDX
wMbL+787x0EnlMGIsaysYy3XxvVKnMldjUREFy2s7jN370jTVg96Gd/oqdizh8yTzXAZKtqGScYT
hsgLo8luTl/FsVMc9B4w89mPk8yOWiYeHjyiESSvGb3hR1buzWBUz/TZx85z2HRgGw6x4v/em6v2
DWsI+9AkME3pkuvuzXSAp3j6io4tAv5+Fb89/FoN/KCGtOBVHcoJWBggcluAE1k47IoUe5Ezpoiw
snzLhBj17oucSnN15uSmOHalB52lrfSoICiR9qi7LL8CSImo0AMWf/OQxEcRWfFFQEbmUXMKe02d
R7kyowziXq7Y13oWs9ntlD6yFnfk1dUQUqvqwxBkm8FPNn7/M57g5oKpswQkx6ROPzLfWg05qPK+
WLeNsqtl9NnWI/zd1NOjapNnBinIhsR+eDEqqBScLLiM0KIuETeTUr2FArfWSRkljfyydD4iRQFW
hjl4gywHDgELtQOS0wF003RZqKFny2zvBw7U4NdooHjW8rtFpLqLCMFH4Cvw8c03mTP7NRM2hOon
yy3Ao9mfaSuusphyE4KcC4GMq6ecT8GgPPjKxhjFV2Q9KWgOc125tEdQHEm3TeZCzHktMknXZnOf
TGOzEOBYFxFx0qbMd9o0PTp9v0kn7Ybi/Y1vXCb+Rwq9xzX7N6MuAGPedCGyJYjsaoKj95fhf4aA
FXgSwyJlLtrOdmSkP2BKiQyDw2BSqsXGtgqqq8BuvzK0HaVSAL1wL00Mtyq8SVCfGhBu93EmOvlO
uUrjuzh8hc+zVNObpIke49zw6mlGez/q/kQmnjKbokXO8BZStVcQOC1rQJ6omEwXOqiZGwuUGQum
xJBWnKXZX8Mvfq3Sh6r9JFQuTJxzYgItnMnhZnKdawr8wWEmwyU+KxbU+4s+KhhjXJFRRb4eDK8p
vtzFGDZP0n0FpuZZ8bTSph+JFt/q8ivtf6QRmXscuyEpWCNUsJF4Y2O4fHd6iCnsW5iItwayYsAX
+ylNljbmJbhaFcn90v9iUWnZ+OaVprLgamr2KiVYjqVTd/ZJ8mr2GG4CkmYESJEE6JvcfzTa+0zA
3KM7ZrDE+QBcSmOruO02tYdbS2vupnC4qVxClI6/ZOxEYolUM8yjaGOKHNxEeaG4Hzn/50Bo3ujl
rev8amzS7T05V8zLjoUznAdI4dnSKFSq41lKgfGqRA3sbCQ5TJmDcAP2wytaliwtcKkTGi+KjRnB
1fwDErqd81Xp0A0dsp7o2h9VamhqSMlBBT7UNoOFoXxOBYp2C5wIbs++gExlLt1SbLF6EgTXWOMp
TEAdYmTUY+OolAjmagCOxq1s3Y1JliyQj42tAgQys6vMYCMqz79YOYJV+KOFvCeKuzy+bYBNwRa7
Kexpha2OlGeBPwTxIOVbEJcWrbzIwRP5jb3oA5Bh9VszGFdZPm1ivd0mTbiGMgU1Z6Ca7KXSYY1N
05vaX838vo4KsPHWKq8byG0DaNaq4T1J3n0l2/E+ranIvrS16DKqACh3ziabzDWch3XFow60Gvx9
cGla5odaMMQuGXxW17b5kbjRWjGpDe8+JFjfXNE3YazSFaU0svTRlv0dpgRI9Sz8x3LVQyxUOmNt
2ubPKSOqCWJhIVjImFXPhL4bHds1ci2aRmt+WOHnoL1JrVkYVr6yCv5xCZzC54lOMdFsc/DvTMUO
YBiXGx/5jV3mm85967puKZzopQv21UQp+cD1/kYCLIzOBeDoWlupmVuhJatYYNvLwZ+EuwEaqpm+
JXjAVbX6aqd0a43hZe+wmOmnc7LYx7+BYbHFmuU1Ddnt4UZM3WNV7rNKgeW7h3f0o8NLI2A95KZ2
mUHFK/IMvTKgqxS8o0HvNEZLn6Fw1ssVoDBYFyPyqWqjs0oXNvWNMor1VFy7DiNq423Awp6D3veN
ryIY4SwVUBQ/h+S2LgaobtlzEL8agbq04AK7KFMg8a78BN0H78MYFjuraS+l0DedjbkSaP5gAt6R
Xw5JTouMd5Q9F4m2H2xEL0F/NZY8ktJuLgsJA7hF1oeHO2+1hV5BAjCAXdBvZHqCwal6V7N4A0kY
oADwxd4a9gq+VHsG7BAU9llY0WN7WiaaBgWRFjpY26CIltL1f8BqTWti8CHiumDaFOWA4Y2Jgd18
GYlxQZn/kiiFR9HfEhz/PJFdwwxF3/Ai+uACRhEB4/y2E+yHYoFykh0BA6Rz5AvUq7Tl4ZRJtCx1
zUvKd619T2F2yRE5YVwvc4c3lwFBIUJ6u32Qcuo4/BlLcxGJR60gbrwgCkYoSThu9RK6bdguLAED
TnV0qLs9DlFBIrPxdzaFWc4iyXP/ujBS7brIHLEqpgBkrehMk4VWmX4J4MwP4N8ggGlZcR+LPNgk
FVdAkWQ0LYEh1zsWS9urQakBgZqF39+nMoj2rRyRZSgx6SvVDavLmMltvuoRYl/Cz0rJ2NpB0kEu
CYPdVJlVzbe3c6mjJjc8YDFeuVkcbtl9tSGfMhv+FYWRe5E0GrBilzUuMFtR2DvL0lKtCxdNTtDY
0I7lVEPaGkj4mImdP0p0r22obKNSXBGevqgCJdlVOpP+JQHZ8nbM02bBrpXwOgYw64BaeHwQjlhQ
YEHgdngaXTl/9vJuXQTVRYm3sWPtd2chYcFcQc+UhwRxcEyxKPVLgNs1Kn9pqzkC0Ho300UWyawL
VfL8KQrEVQcigdwyty+3rthGwR2Zha+Bn1hgbuK+2cP13TSoR66rob/RxrJYk1iHDDQhs5uLYMiV
XMGW3MRaG+1gwVVLoFzOQp20huwWJdyRLt6oKFzncKpWImnu4lmKbeQWciY/fTJHx1rF8Jp3sWPt
E3cGLKp0cInbPfVITMLKFReZCo63BO2ZOnhz2bqldYXx/VR0L/CHLsKkeWgdA66pdaHntrKhrPU1
dLCSTLm9xcEbL5uILb5ywHyBoJidlR6FfFS1S34dByyi+16rVxB/trlq3NpgO8vY3Ya6sipa8dJB
yUT0Xl2qFGwsVWfcudP4kqnshYTSeW3szr2QUjzYTnlB9iol06Ou0cZsShUNINrYUDY7pzZ32QSb
G9nMrqxFAqsOWngzANcu2clrjHQhI/+yBmK5VUAHsATw5E9uALnO/CTY469Y6nTppwooBDhXKD/r
gOUzIK2ijT3lxs8c5fbSCZtwKzPQRiyzBTJeR7qPFDdonAjzCOFlFpv9ibFPF+kQccy2DWd4i9Sy
+7ZOEBEqjsEUrFYpD1NyvdgIq8dpqst6fHT1IHtJJrcqdqrfjZbXjkPq86+N6MvWAb4hO8+zTeIq
6p1wAJQaTsHgTC+qqmS8zMLWolVL/cP29ZgC9hzlrhVMSUmz7Sx9BSXW2URxKq6cImES7UaRvbd6
vZlRDAwoa0e7bxqqWzrNdJcqB1jSXmIdMqbTF9uelbN3VZvXfrtobPAQVL210pxS2VhxPD1RymAl
S6Xv3QqH4uQiVKjpWxxRz+BWOJiXqkGmEYpvs4tBJLDfFapIC7cBmN8dibekWJexUrHiy13rfhpx
H0nPUQwqFEbdiTcJUGnIfM10ZZYz3nQwmwrMEfArbkjAKr/ZDeCVSqbs/F0LUEDcp+s4HeQ+apNw
68i2ve+VmvsIorxAGJjZKSMal7rhhaZa4Dp6MyGY7holJCsXlJfuKjWf93i2TRmpW+SXra7FzUU3
EHMAdCVLn65aFvkGne+UeXZUZ2TfffFlJyJ/KOh+TCzCELs3BfQ19sh1Bf3bFJhRusqYn4fbsfMH
ucoi075hlk7wM2QEw0Aj1csrUmTOAg5+DCprDGCTIZIaVRjZTBkXtiyV5yArtOtaFuUd8D71HYIs
dUOjQv1wDVjs3jR1tMcpdnN0qobBLU+k0dxavgqNkvfZm00gOzOw8bobriEuO9uYGBTjjNlJNmW3
ullFT07hOzegafD2pONwX/AgBrAPxnBHoSZaJyv185s8t9wbqCCq11hCwMVq663TAHr2TZzZRm2X
e0KZxOyHoXsIKxVJrTGJuz5gwrEUfMk3SEErbwzG6pIty3CXAhCg1LpMFPhilfXVR2p0n2W6fR0G
Mv0AfAxGnrXN2fmBAkCbh5N6Z1QShIB0PMswyU1mWlNvbDZFPMhaGNrGcLz2TaPaTSCkNpZTFZtK
2ECsR1Rt4CYbuXMZ+9tmiSbEtQF39gi6rCRD7xddOBGUk0WWqVjqEVdf5rLMHtq4868CaNabKLWS
HaCU/jGQtY+fnmGqKWKmy0ovsl+Mb5JVm9YfY9LCPeubW1x76G1q6rxMxPa70dIvqyyko2juAqYg
C0sOcP50f1xBYGRbpwh/qWOxj81J/ojM/n2yfeaUgr0RWfn3oElLpp/lG3VeyBXkFGx6q3kSMXRk
lMkYNXiDN03n+jyipsOIbYi14O/RQ1cvkfJ7OS97Vgi0b2u/NdlushifIMGC5q97bdX2MGWmECoM
ZvWUCB+gpGHnz3C00hHBHs8PGLly0omthl+lT68UWfJFq2ZydB/lezN0O0pIw34DlwevTaiGV06D
p6Xyi2nduTAc6h50TqqMeMKCVlmpFSPxphgfetesPl3cAU+K4xLrHA0HgZsxrkKldpZxBhejyez2
YSgcUHIZ88R8wj81BbaD6AK1li0i/x64WLUzaokyrueu6AlCIlTKLzn6ZAqzZ5o9RKU3P9AUuJPa
tNGLOgQSSioeU/02prIJXCMaXoeRdmswC4Xu6UAnNqeF7ROctLHdPXY4jfZNNGoeiRZEfp0vF25q
dpdhl8Z4aYhFNWCzrwYtCS+1ou7vsaVQqhI4zKKr1GQ6F5gFt2L6Ggt4VaR4XpoERIWPrPkhZ1/z
IsXQ5QEeAk6k1wqdPWlVUDLpHp8ibshezOqCLrnoneoxLcD3RxHivTScVk2chuuiCQe29MP2hwE1
+TUZhE0oqbyJ5v6jzXs4Y5bVrSxpd8s0KV4nJbHxcBJNL2UZ7P2psrwkzlzKabjJTMP0a70vor2o
ID41mW6uA6ZIN6Jy5VUTD/qVHrSYKvvKWZj87cVkGtZsaQzyRaWmSLwHoDy91b8kmpFCvu8GkHcu
X3VK2vF/9NPKLJn2Z0H6K0nFY6u3d2UQWps6cx5FF+qsLfV3ZI0tKmAk5i01A02VKeXDwJ4DkpOM
tRO1yx4M4kXrWrU7XEfJHR5N3jVNTz2zsxWvrnMkukq6RDMHBTdyP9ME0PVYpJdVgxq5l8JfK/AF
+3BSV4bh02LZ/13EEsVf2U43k2pgI/DZVky1/FmN/XJd15PKpooA+9YFX6HVAiXMZXUzNqq476I8
W4YRNe+R6lyE1MCsU+J4a1HZAcV/MlqL3HxurKTdA57Kt1mjkjIdSmNrqwWid9E/V6zELzQo3qvO
wvwCWGmnyuh6CF2Hj5fVbrsWgUfvQ1kGB49pMp8uDKtQdqHbJ6tCI/zp51+BMzOR0i69Mpuo8ug/
yi0xPm1j5KrjZVnk7Cpl/l7P0tp8Cg18q80Nw68LWgtoY7oQHdEHijPnMwS1csuPv83tZp+pdRpv
uzJnrBVZibO26yy9GaNWi9dFPAAuBcQEyAbfJBOu4k43p/6TOQRM7iqvbW2pBm33DnMsH4FvhfWF
zfLCuhwLf1oPlkNVemqndyK3xyVmNeWrLjV7GeqJAXAt9VfTELAM2WJWZPrZz5WuM1Qsd3GaopHM
iPQsNEky3ceBejtQW7gLaA4PJTaKJ2aGwHPNrqUOKGt09dMq7GDDSABLWBLGtzL/ik0dok3HbDFu
QnwKo2DJLlVRQ47a66BBNVelYMrsMmbapVniSEbvSBQHPgmPCmO3J6POqk2k9vhPAsVdYFXu70Zt
gKUaycBfsx9Q/2riMVvVmS+H1TjkqNCxwaa7vqqZVLmZxvEFJNA3I+igKdQFYkC6BD4iUoew3Enl
B1Ka9ILUvcryj6/eyyJNn5oabmhT2/lGHRDkVbVCn4o0fieREK10t6UT6kO83BB1leqZQZdrrJ0K
Q9eCRbcRqHc35pgo0RyxfmuxagO/lDTUwMg/i1EiML1jGreYMqPaG2PXU1TTtSadhplvIcLD8R6Q
L0Nuse7UgEeHJnV0YXrXzVZtoMtKlXs+T8JaT5vGAGDToK3RtvMWWvQgEKZU+2kycsEqhAhhSgoQ
Y6+6yI1PazLxTcuUyBaDGla9lDhAv1G64kphO+EpNYi2dWHuv0dabWWbtk/T3BNpyFJeKQc+Vkbh
pM9qGJYFWt6CoTPNGMQ48bXWWtoZcaQ1iTBCp1PhDuUd7IGwwv2bo5OQU49bHSskvivJCiJ1pJRi
FJ0SeTGKDWvdO5Od7i30TYOnCe7uUsls/7rDKXipll34aUVMLxZOkEe7tDOCn2HXNSsL2OAbkEeg
toVJVH+hKH63F33Yob32Vaa/uTKrBvQYORrBjVWnEUNgUWC01HXcuxAZa1vJadZ1qNs3pHSDZwSm
0UXDEuzPRibqUzAZ5ufQ6fZKEbm89pExbAJZ9rfczfIhiTQ+b4mrM5uIYep1wzguGnAxc2Bn8r1A
wcsknYSscmJZ180A7sVSjOS5YnNi3XRWdqUpqv6SNpn/almm/tXZqcyAKOpJAajVmdBYA3q6spSc
JVlAoiDK1dL2amHHt9mEkcokYL8OY/+KLYnpo3eF2AGbbrEGgnsyzb5ad2FIX166g4varE5+ZmGb
vCHEcfgFQT+10MZZwWCRWAmq2yYyxKzoAiHPkC6O/pO589iRXFm386sIZ84jMiLogHs1SG/K2+6a
EG2qyaBn0PPp9eW+R8A+pTaQoIGmG9U7s7KYYdZa//r2MDs5cA5T/FX7BQVSVql3dOGIqylsxq09
UCPcFcMPjTrBhkGpDe1+l5G3wkVNYyF+CGZWlcFdjlZTJpvOLejSnSaDxJe+VtHMMxO9jkzvVCT7
D0PFv0g8qHalD+WWq/fW6sUA6ii36abS8MPjgZQwznVg+7zAEFD229+VfXa2agqxhmpsoVaa3Thr
XW6Gkb2l4hKyAYEUbrsoGM7pYgcc/Zrnso/2QW8dnBxM3TL4937TPGB8UoCoc+Cdamm28xQiinLc
SnTz1o1pdn+ZJq7EdMWVgSZvEMXRWH9Xw/xZKOexmnlTouH8XKmNG2RX0aiubGvYm5xeDX/2TnbK
/TfT78CXDgGlnTO7akTCcli4QY0xcFS/pNCVwvs7BO+D8NP8CoRNvUqijKMrgC/kbr52c9TgTJQD
eF3rrRlAtlgvRZJs/qtLngJt5i/1PozqNz+NtmA5r3SPvDg5Xnju7ILeyHCPQbDvmbT0hnnPkhTs
xRQ8oxLuZK65dRZsw/LWyltrPZUczjFYIEh1y36eE0KQaXHd9t05tgRGBRLq8InWz6XZ/d6Wk79I
jPyV4/ibJ5jDDaXR3h32KiDtuEpNzfpJf6BZX4iPh0Fa1ZnShs0SAmgE3MPXmTGBsqGwpbGGT5Xq
vndaIikVNf4Msj9HZkRD9gXDx01wtdmR8mwP2GIQKVwoQQXDGdvI8op9F4n0qgnr5gV0d/Q4Jot7
K+uUW5XICGL+wXmUFyf1JzkQ+0PwBqpJ6CrVq2MQFtEIwkDCuZNjFnC+LJb4uzWiOCGZR12xmcf4
gu6pp21RIGQRCLbNhro8Dfo16ev3SuvgZSn4Mqz6ZoJtnCJvctXj8nyNUi0+j1YQ3GSRzh/9DrwJ
pWL5PtGy9NaynoovwbLolvbOPrktpz77mnV5cd8PKFws8v4fGrV+YfL/ZcD+7W86uWXXjAGnLYgK
1h1Xa+dzE7bRJxJNVKH+/sH5hZlrf3TgLSraPW4JRzhq0zdfzuVXDWfm0Z9drrEVSd//O3/8YzkM
ARv+PqAWjzICHNR5FLa7M/SExJfTbS3z+A9pocvT8LOn5IM7TUVtNUwW4a9S2Pm+QeZ5gG1UPSg5
w+0dvBhMkDCPv//0fvVigjfxt78QzUFj0Lhzf6zYOphWvhQ+zD3NEuGmYAgeMhB3md+/1K8ehg/5
grgQdgU/uj0mpoImlcRDf+/3i/0SKJ0///41LpmIn312HxI6BObdxp3q4ZgDlX0aXOGuITSbw+//
7470f/UCH2KAwdSJBrxCcgjjJgMtKVX/GjNdufVHEz2DHYc5YxskhbLT/UNzaSanS1+bbxXI1UfT
tNYhBGZSXJrNpLMqolbus6acIBvWCdXyoHPNVT4mcOb6bPYvZfxWfp3LkFbmYOwuTN3UmmgTNUt7
pqSls1bsl/2PKK1mGIWlrPHqSIfcuW1pv9egN49DlCb1GjEe1SZpFeZ/vQzTWzUBrxdVmb1Q3efR
7dtOIUf9dhmPquyn7Qwij9l96T4A4rPh21ocMqwmWKd1lvzQQVdtodSO4BH82Lrth96hYruNmm7T
t7J5g0VcZFzd7AugOIWG7bo2XIW6m+HwLD09UQATn+vaRNeWn8qnNnCXq7nX5rbObHBwTaBwpvQi
LQWkxwzn2vcabvwmueZN9HdxjdfDjKwtjk12+dGKiNqnxquhXlRTMf2YXbIjK8iTtb/KvXk4pDl1
Rdyeo+jaoVr1fZkHxkftpOuvPZyE28mp5Gvrq/hAm39C12YfGpxUK9LfIIE555JN4lNo4vrVn6lK
l52U+9CrITRSIe5euWq2VhNgojcxCCQvJdU+KuLgRmWNNOzTsr2KQBneR2SJf9Clh6eVBycVV/F7
Rt4ZB70e/Ltk7rpnmr/nF3tWL9yj4yMUNVBaMTSFb7WgHkHLcH4Q3Siv/KLi1NvE/nh0gjbZTrFU
bxUZp2qVmDp6GmcPhIsojXoM8yK4CxudNxyXOsMHTOz3ZNoR6y4OZc5P2XAA4ilrr/N5BkHWZPI2
ciUiVzYn0zZxnRTygOdY6aYcUF7ADtX5DuyLOkVi9qGcMe0NC9VGp4BATz4pSV+7UAIN7wRx8ZXi
Xn2REMP2hZr57ksyt1F6KjRoHiy+ntiIb3UgbVEl/RKIhs2+nXoMUI5dGCQHGubdKykNI3t9b0fP
3ogau4scHV0LWvXvC5lyGfHcmXpoa+7afiPUhAMUlRcQvNKCg3OVF+bUOY43rYACd9esPwH9KoJa
aHdG09rwPAUvQRssvOm25unW+VwfYt1CYYjTKTrrFgCyn4FkXJoRoAH3VLM2GXc7IJRheBVTWv44
4MVdJgvic4Pzfk4aF2BmCtB7M6quU2urMAFAlSQaixXlCvmN73EqSKO+/uIOC15lwQOx06U2l7+I
nL8L1IoXxuZq+qQuQC13Mpukq8R35FWbCrZJZgAYmkI+E9hpvxScm+KNY8X1PR1UKdwOGZ157HS6
8YAeHrNO+dfDTMmAWeoc0wPpQGQzdKwRwiy8XZzGuFiWveGaeXBxQSBVZm1wW/RT/tQ5enlRGoPM
5wzxaYIs9InNt30RS9klKHYMYK3KiWM2tkJKJ39uEBTRTYS7GQh9HKxFO2Lbo8WH+ORl8rWw+2Y3
O26z6+gJh/ieOTaUFSOWVzEm/XsfLqLeuEPW5GDbzfjDSoPkiJwBwN3X1acKqRlKxsw5t1jU8LXy
m/nV5SvyClMChEZS99dWosJXeiWn9wBPcWeG3vbWXKqdGz8IqPse58Xej30dv/ex6KjRw7F8o8s5
IEXeZWrrT1H4XPp5ezDaLu7CvsvPVl4Fr8ugi9uxAltMo3jabHxCK4/BELpiFVaieysVqYCLKHDs
6tLGsNQkToIp9S9PegxEIqyinM/bDfW5sjMnP9I7QBmZEPEQrHx7ns5hEYJ6wntuVzM9ZYRJZirx
qyyon92inZkmiVlGMwODb9K+2QBn1S9RsGAV11FUHkZrXs72KBNa6+HCueu6uTgweWIwK22rby3o
3nk77RIVEJYam8KWK/TQFlSmo4Z0NTRF9QrCaIgPeS9nKgrzxns24SQOS+JX74EbdluXzwrVthuR
e/25au+8rMheBTz0b2HkX+AhJWsBDN3xc1uF4bdkcWYNbC6anhMKF69bmBPfFyIYD0L3JRRTjCg8
wt402yFIzU1UF/pKjB6qDAbf6G+cYCzGjXHDgbgAtdmrSNa8fT6nvtwwI81fFcwoARS0H+9aeMOy
01USnZg+Lb/6PY6lY5e2OQddPDMwQN+5s4nwmPbAEoljFI4hNBT1ZhuUVvdYeKYqefstgrIXToBC
l0reZQrzmj1C3ZYYaUiBLaN6GadzTbxmrim0cYt7ZlLsL3T/qUMLEmKzLFlAXMgsMDsaBu7iwrkr
dYVdZdnFMSvmElMm0Veek9rHpUIR9UqAcwFXEah2YLXScshuzICgmnQ1Jd/sy8Uaxdr6lDdkwJ1x
DvQW3QCatGAOc81IGdTiIh2zK3wQID11IHDr+qrYcI4tt9preRiVCNajpcwm8lzvlIeCXQVQ53Po
Td28a4l+JavAZ+Kl70Vc3UaJ4hH3TBRHq8YevOcajSbakNljRfQMlrzjsFNCRs2WN6EvqpmbTOS5
FuTVBheX0MAURultrS2PNm3yBHVco+TVwPY+lUFd3lSRRQqQ0wrhO9Jbag2iGWU/Bdj9QM+9fcsf
S3+R4C8r7KmuvZGDrYNVIMrw2KTY5oUbsoZXedDeBNXAXGUf0ZK8ziPjPegujLf24iz3LfLnUcma
2m4iRjAMBltFz3Ewl08jk0TcHmGekxNNy2dTOyXUdMvwdavbB4hi+i61gvE0ezl5ESdu59uem8KL
mYtwbcWtdZ4Ke94OdeR/aUOWf0DHjJ41fAN3dh6RU4F2CmgogDnrUpRkIsUvMDvxbmro2WMHaNbW
UlPujipBZM4H8S3dcdfPjaZ9NQ9fQX6qR1MFLcBl6OS+sMWnsnaznd2Keu9NbbYNMpI/Qe++jbPA
qQGH0mzoWVA4PbTePXhqBts7K6gmfewcYs/O5KqFNImPnKu+AlUwuyteP7xdXMe6M55o4j3atAsI
Qk0XaInHXwZNvRO3PDtFsUkr2S9XlZ8Nz9S1d/3TPOCcbVVkLz76fpF+hmko36JGeE8WWVuxApod
KzBpmpJ24drcaF2SIOOGNlLHRyTpp6MWJdHUIZwKWg/GznwBY27Vj/7k633Sm+JbQdIC/beKNETI
qGeEtiCKeZmCdljGh3mwHvvY7kgUxWikz1a9TMFhUHYowUTRk4HY2W9bt+u3gROpxypJzAY4cY9N
GI72dRaE5W4IiBfBc6jpIF2WlpPRNCM4hMWcvA4cl3eRGCwibBb6Epnp9Yxnum2DZtp2jG0cbCC6
cqU96f7o/ZjYIe/qoAvyBJj37hH+1LQemHX8At/aXydlWTxUsx6fDSvw3m9bcS0liE1ALir7lEtd
3l4AUy+RqZdXyquT4xQ72cn1jT7mFWhEmZbOJRLsVBBKnPykpmb40jQyv49T/6UhX/nKElkccWCA
7VZsSpULPbmfquWmbMZ5x7YdPTVdbJ/sTlfnsfWyg70QEfU14BJOSUF4iPpBHJUR8TOpqfDZYaNj
vZglH6jJd8nUg56eXfyN2BXxEUw7dJC+Qfj06H7SeIPFDCpIk03Nimp5cCHCc43pkkWSiJr8d4DV
kiBzXL2PfTpHq2nu3WorewhAynPHc2/n2TZrBIkTvzBEeKvIYbVIAtPdlcSzuGwAatlWXVjfz6YL
gotj2ZyMXSYHy7ZxQiM2xA23Ia1PiyXAH6ukv2kawCDkp4mLcqMo5coE6FPLkE9PQxiktyQ7onPR
jzQYZLETPFTTyJcAxtGG6sHleUnc7JOVTPZTXjshulbdlWuX4vaHTjNXH9m9vKos05x6y4FPV3jd
eqxbdQosXB5W64i4LFvDMRxNd4+vSZ13vqTf49awxyWjBdEIDX6wJLMNEfM90zRjFJJnKa4d5UJ1
IBO2zYeI/ZLVobuqiy4kOTeH9Y075flOR2qhwa039GV1zE8mXVDfGjxqewUIzztTJg/+NKxqSBuW
kzx4nVRnORI9yYkRnIFdiVtU+HwTsoZWJhiOAQVoj9rVJeESYDbTir6Y8S5eBnuflj3anOKmcyz8
pH6Hx+oQOZ/T7xZs3ld27DqmiyikFo6EzAEkTXUcRRycgjSeXjpQkIcxFMk5Lcb0Yep7Bjzhn6SM
CBMhg2qMOwWJsLV8cjxOvcF8Lj+PGnKflZcuZ2ViS6ul9aYaF6GsId6ng+WQQRHhm5ws7zr2l3rT
DVMLM2Wqe6zxprJXXmvPezNE+mkystn1rpEvxrPyPdf/edsSrz4gczeA7QjGUGNR0yvCA0rQpSsM
OPS48W/ZXIcrMj3h1ya2ILWTnrRORIEmg6yfJt8TH/z5xs1UfPLzKbtKKQ8/BlOvv4W+tr6GcTpv
8d0rOOML9jnnq5JuYjTs67HOBLk1Ex58WYsdxWfRYyCS6rnhYMfOQrKW8GvNtJdFOE62S7ph/9IH
xdPyxkrvfJ+sWn5PU+7YywBFBEk79mlCr6Kdog/iifRReRtVyQzi0hANWdM14qzLzvK3qArZkVc1
18L49omHISDjG5hVHDDpEAhyFDxT3XGi9Qa/mEhvEAcNowjYVfQKQJR5bhwru2sQxTc685prkjzU
FpEJ2DFu7px6bpZnPwawO7cqfPPF1NWb3Ct0uPKahNh4n6K0rNrWKfNNxUYP/rR2iORqOd6YUSTg
fEVdXcHqQDeD7sh3yDgD2Jwp2Sacth+SbOl2tVfEd1FbLuecc+O16YPxqrG53o0q1J/0ks/rKgPU
tkgY9y5lrnuTJM46t9xoGyaqXJN+mglX1MteoNnuJV4XFtQ482iWVPEfzYUZvu6cOCN0bouWNJcf
5ji51pju7cwD4dXEZP29kTsoDR2nOE3rTero6aEICa8mEznMOMIXlOUYHLxMQzLxxwvSfMj0vgQc
eu7hJWE5ej7/cDLJmdZBbrxeFO3nKnLv4LnNAsWJZCCXvPymzDL7Pu4i59RYEp0RTu4lxSJuXTc1
311CGlBlhkDchrPX0ZkijfeS9UX3WTmO+DqaFPqbDksgjSOzKMoZoUIlA0GOHb3HC7waltRvxdwy
gCvdJj1n8+TuGwNIMFPsmpNsxefcu9S4xYxn+XdBbvGHc2sxvw9zO9w4vYY4N6H6cEp0Q28FCiB4
gG5SkXWYwvJASdey0WkxPHD7IKvmZvG0zRQ0Fu6UIxMgi38yqrK2UTGHJ+UX4+d6seJ7TjvdbklD
a9ONubpeOpN8QicG52Oc0Gx15GbssUnwPLkRhSZtqd9N1ol5raSrblRY5P26H4w6M6VdvSo5QBXq
CCbETiGI3TLUBDjGFVjWS33njF45b7Ux4qZ0RjZNX1hXQwKN3PPs/thx6oJMZ8LulgHp5ZYZNWdD
H/30rHEwwvUcFOEVZnq/YvFV28yvAoJgQN2Y26yy28pa4n6raa8IVx2kEEzaiYAf1juAvNVkdwPQ
W6I169FfSlK9snplDbRvRxS0Y9uXwZ3LCeJz6phubRh7uA/CwdmqNPIfO6OtceM0kOw4GnjPYZVi
BMWFl52rJhtBhupe4YW5JSqjkSSqant7gQDfs8O4D236V2Qtj+dXhdvZb0Bm9mtC1GnKAEXsAIrC
chtlIQ+ZNZXn3IBR1r2WxErJsgKLNed8Kp21yyJ5MXpZRJbceSDqlj/gnOvvcVmoc9Po5VvG5AmD
JdPiPuLVRYx3DPM2KscLgW1evnGavHiZ4bjFJ1Vbhdy60bYVbXyvChC4W1rAeIZPQ0LMg3SJWI8E
gLZlQ7TfNi18LciJy03GPNaLxToILhZe417LadhZxvQwxIrpjmK3ZWvSqRpXQVNz7srQg71kCLaW
jY3PW4HWnPljtwmzIr8xlhezyAfZw0TFebqKPZW+dMGEp5d0WIqkeLqNFXkzZ7JAP+miGG9yKt3Q
pgYi7qXi/kzMBSmojJdtMmVFcEgrxDkmpfLsKYyt/ptgWO8qItaebOyRJ/YaSzHi1FmMPgAjCFfb
MVP9bRNx6l4X7Bt8f3296xycxnFqExYXzy7Ofhr2wdmSwlebulIOuR3FYjaYIL+TPSmTznW85ySL
Ca17Q98Dmmovllo37mRUWofC7sZDO1rkbHv0vKsU2dNajxU4sTGzsfHzSjhXjvHdGzTe6JEjkfOQ
iy7f0sPIGSjseSZjHcfUy2ctse3a09kbQmPC82pSIgGjl4Z7W7BPbwgm5Q7SDwCr2jXzHvFvsM50
yIf+tsw9/+t0cfQJs8ZH0Rt5zzTeHN52lgWPesAZfJKDZ4W7xNE2qVkpZHeFSbyg8TlSePHjwLDd
F62Xac8Nmku3mBRzkf1kBx3iXpu/OhaUqRXJoCp+puXMqzdDZrmouVk0XDPrgUKorEuXMF9Ngg+w
QTTVO11IcdSED3Cuh/xyS3ddBv0EQS9oTcmawSnP3dqxHQ1Xnh3NxSE2bJ5cYULhRzEoXxJuFtNF
Nlky10IbGiPN1zFrAMZJ9vPrxiUg+eBIXT1HDbrGxjdJSOZgJlK5TqoUjTHsk+Y7yPXeBgBlZsMH
hKxwaiZc55WcrbnfEgeT/LgZE0yhxJutdZYUgB5kuIx6JdIiekb30+O6AT497j17KscTHgnhtngc
C+utKurkYATzRmzFw3eGd5T/uUwJ1dAuVFvMDhXaTffSMwn1R85QL8dhGJ1HzUnM3lFrmAGWFVW+
oGkY9mOTALqDCyhul7j1khWSK7Bb/qF4mNzM+yJcTgYEEWZ9qzyHP/wyA70MypJhOp3uTMtD25IS
eCFilm0kIufGH+GniSjiboOZvgugD8g1oTg080m1LjpAmjITqXJRHQplRVufsxhDS17OBZGJG6JI
S5btWrPED6RqUmb/eNBORHrj/UQg59HUc77rHXeJyatP3U3jJ613QEyB/YhubbaFGprPrT937wit
7U60kQLUgbQ4xDg+684CQ9paIiM7LtJ55cWE8WvLXTamj3PGLjwks5tcT9OPRl3yH3082nxJSw1O
m1OQthes4FbEyZ7VDXgP9aP7IV3UWzKmTFkSongD/pbNjFyAZE+jun8D6pzdSr6eD0mQtgh/QfO+
ZGS5ql4v8OBIdScytT6zCNbJGkrJuGV8JjslJhi5jmHLvKmUzoNl7Op3scT4Bo4m5ENEiyYNjkpe
Kq5UY83vEoXHXUsz1c9kxZPd0EyMbDFU8WAUAq4fl8EJ9Qa8eu4AORXSsK7wR8pOg+U1X4YwS86Z
15EFHAuvEisFxP5TmPuwuqWgwTCt2p5cmJmR8XqSA+81d8BFuNQQM4hjVgkVlOhMTn1GVghP5Pj6
YlcWxn7syp7FKgrqYeNGuo0RKxJCTEtUbwka+mjD3gLvdmyuZprCvrmRH/MmC7z5cbC6YNVo0Z7K
bpIMNZoaKSbCPCut/pxwA/0hOHZtkXgvW+GMJN7FAShfFeTVN2sw4ouXVsmptqryC9yv7Bs1Le2h
GabhYEdAiDd9fpmU/L3DKX5l0n4oIuE0xh0zi+TRIs51oFHN525sWcWDP/fjuWPiWbMDCeuVDJE6
xLaSD27dZJjvgXNPRLc6Sb8zV9D1giOfh5uuC1lMnDtlqvcodtVnMYvsPlpSH5az18/IlJAMLIIk
2UqNzJUcR5+Q3+9/nb9qE/53P9j7CLJo5rBIFd7SsQk5sgQ5T/bQW5/nwA53zqwY2mhy8oych89y
Ug7Z7CjZVhVrqaL+7Og6Kr8fPG7egwRPH7INrxLtJLCwvfQwp5QB/eGN/jwa4oUfPvcRa5fbXeoe
M9Jt/koFS/dNqLKw18Yqg+ciSudNGMAc5mZ+uZ26bYCyUYUnnCJcrz+8i4uL/bOP60NApUx9qVPK
/Y5BZeXDvmUuD6Ci0NMJtqMsmGgfrXvLduVLVlySdq6J7WeS6PYze1rwdSQQecA3pH0n6FSYrk0t
enL/djtvlbK718GKyX5TYDE//f4d//xxZQb03+ML6VKaenATHteyExyPSRI+Kr6CxNjAd//+Nf4q
wvjZp3J58b9lJNB3kmCGBI5/03qnDDjfZf69PInCpFdFVmafQrLWC/nXOnxlFjK6zQfERCsul21D
cPKJvmiS43Hq4tlPBJW2S+SiiKlCN4fUw3f9w1P0q0/jElr42xtN64peM48wh0clxYm+3utOG6Iq
M+OEv/8sfh62gd3876+Q2HlFcdrA92nk4JaC8b3Gcu7eanVp3RLZn0oafvWbfIilYBSzVk95f2Sc
oCPxWy6vkVx0zhM3p39Y6371u3zIoxDGxDZM+bSGMD74ZGI3gSOZ7hxahIPhTyC2nxe6ACT+909s
FDA5q74lYONYYmYonMHGrjbZfTITwswreZkgxN0rEgYf//DE/uJr/JHwQeO9bOKy74+pM1lPPjdh
zlgUTYDyKpgZTx3x5joD2oWTjc5NYPXoO79/Pn7x237kfoRFwfxjnPRHOjaQgaRKcdf8jruJmTPW
TUJ86olJKuTuLCWcvf39y/4VEvzJVzT4sHCF5DwlWhuJSvqL5lBm576YcZUwqjipG0jZB89oc46G
lOvrSIzGZZRwn5cl56Gh6f5U+/tXg8nP3siHBSnPyAy0REWPgR7k2WtTn2u47zjpytN+jvhaFpsM
22ddCqKt6EQF+XDsQ/tPKbVflOd5wYfViuMaOkqphyMjNuI1iBApN0igBNUdC153QoH3OTRKfQ9i
ehcRporphbubk2/TsML/TEcOFg6dUEyxttSC/eHJuPwlfvbBfFiblLTtcKAI9pizdb5G7ZhtFsZZ
1roa7I2KtGF+MTR/+Gr/6gvwYZmygVbXOneWY5pZ6lyHQq4dwtgnV8cXSB4JiC5Ksl3ZgFZICEj8
YXWUv/olPyxbad8SxR48/vcjvlDdtt01mc/iUehErmO/cYd1RaBlW9SDf5C6p7ChXoI3l+GGK9Im
5T5KnWjDplqebC5ZDzmzUlubyPzneCwdqB9Tfio6qlkWBAB/i2Wcv0w6mV5mjusvlyAkp0ffrW5L
q1rupsWvtsxYRnvSJNn13MUlWWkTRTS3eyM2IiPZHgPhJzn27nWaR+HuD1/HXy0DH5bWymL4Uw3D
cmzgUH+LYmTQwhYCbqu1uPZKUfHz5pIv29ZOQehC9+JdyUwzh4t/IDqfXBYmZ7APCRpx6aF4YSpp
01mHtW1/7p2u+8P58BdbQPBhcY4KweAP++/Rrpz7dAqeaZfY1VJtOnz6Pzz4v9jKPlJV2iFqJ+wB
5k6m3D8sXevcEBQojv7lVvj7z/tXL/Hh8BgvfuLVQescyPB0u8C3mx0jGIww9d3wh0/qVy9xeeL/
drRgsaZ7qDKUp2T9tA9bPWzpygt3Ji7+BeX7fw2H3r9XN1+K9/YjQfr/R+TzhXPz3//HfwC3jt+r
zZfuy397J//ZzZdf4D//cfNef8n/8a//dPwOMPny8//Few6Cf+LXS9+XTiilyxT2/+I9B/Y/bUDP
tic8IWzfvqTM/8V7lvY/lZQyCD1+IPTE5QDQohsm//kP4f1TqkDageuhYAkl/o9wz374s+eBFxAf
vuGpVcwx4xHm4OeuuW+56t5iuRXHkdg+EzfoNKh33cBk+egPzsvU04SxEYYpTWDtklyBjSQQmSI6
6ASkOVYQjRN111wVhaarwZ2zr6PsuU1k5NZXWCLDe55g4dodHUcV7e6bsVkoKrZ9/1vJUNOhidL2
JqkGkmdFJ16VKqpr5UiyBD1V4DDM48cl50AeL479niFBboCgGbMydsZSXOnsPmT46WQY4rhJx+ri
x9cN0Y/CuPldCG/7W+kij6UFgKvFndLPIs2MuyX34JFPLFBJ2eTtVak9SjICLm0nt5TqVNKGcPKw
ps8lFU2vY+Lkz42oaJvqxpCpDYWo6oNpt5G0mtwfHsQyqZyETWJ95n5RTas2d3gzBlnxsLg9A3zo
oM5Nzz97CBZGj1eFcOPnvvBzGqIqwz1RJXJ5G6quOxcFvu0qzwv9KfIzIgi28pj6aJiM00wevcpJ
UMOASDhfparov2OI2VdkfpZqzZiHYB4vnnGQhXXHfLdDpGYJXpGBm7eZtNWl+yFVSDyOnbv42hMi
XM2mxqiu8qfd4Mzis/JnysP6qu02QV/Zb3FI8G0lKsxCWjjqh4FJs7sht/EA527KKCAfWMO2XpH7
PtndjspOv3FCzKvYQTlyTeF8aTidU5oVh5za1HAZoRdj/koRfv+QdaW5j1wux6vFcVts4Ux2W0Pk
bqNRI7IVY4Q0JJvBXNXKwuq0JtSzS96Ca6pfZZdJyGg++WEV73NHjdU2l7Jydgkj/fU61gmNLZYZ
8o72TtqBsjAMPxU+OULdNf57Q3I/I/s1V83aIWwWbyLlXZI0wSX9OiyT/aNi4fRpOA+9feRIeZte
YqpTUCL5zrlL1y8T0dHe7wmleRlj/eu5Hv2vDdr7J82/uk5pqPqajVEVr0LtFtc+sigqPMUiRAIK
pc9SGUbm/YjJtzUS5HzuYm2xzdoOdRu9m6s1BS81WQ3pH01tTL3OZ+qrCtg35wmTmW60Ms0Xer8l
J8Ikm8ddLpvhNYsTq9o1l6jVStsxOYPF8+LvWjoNVRzC3jrdnFQ7LoQN6VsjlE2Hn61eCbn5M74m
J5N1FqdKEZaW9PaEps/qHSPawZaze/854C9xKC01LOQvJnq1VErFeNLQAjLSruHc025KPlhPza0Z
XfcpTyu9CUmC63NnivBmipSqsQDNSIBnokVn5wexE3HCH7sfvhHkjhGMfRouQpLW+Yijsbf6kPmA
elwqkmmEUjicWSU/aUOy+s5JZCh3atLOrur86SkcEqi9LXLhkY2btJYuvfA110HTnjITpP1aD254
7y2pIZzF0pyua8JWpIMGEq1rnVch/ngVzsiSA0p64FXFrXSZ3cEqYiSdJJYeO8wq4q4NkEybmLaU
X3T5P8k7jx65sXTb/pWLN2eB7tBM3iAYDJ9GaaRMTYhUSqL3nr/+rsjq18hih8HT6AIX3Wh0qaqC
ESSP+76914775yxuq9ccWRVgNQE2xjCtEdCMajyIvIge07QVPYJbiIWFX2JkDuJuNXUSze86HYyd
ImQs52agHqczQe9QLvUYUpqUh4CrJCt2p2oKAzrVpuIvLHR9W7wHfCVR9ZwISpFXT4qa5b9QrVQv
jWZZX3zN1/ZR5lvvepKmX3H5Ze8cc3Lcceg8JsfXpNRA5owTu0SUlC8hgajDKiy7SVl0aTccDGFK
2ZpubUvLxDt6yVEB0lhvLQUsXIRsEb2GP03vStp1ErAjU/9GPJ2CU44wkgXLonnHyiHTJdHilwrL
wQbGlQ+iK+jgGQiEDm+lIQqC1RG/BNvRlIY3n6r9sbdWKJiqVQXduZKEDfgAU1SZYwkE21585EZE
udXVQKY6NND5VHf7NupqJKI+8XKrlG48pEBsC8FywldGCy/xqNzlZYG6ZIiih9BKSHtvjvUdb7Cl
g6BLhWY2wxaJYb00mRnMwktcX+ddQvkLsbGIDU1aay3eaDyzKUCRUWuztlpYkd4NIMB0JtKcI9NL
K+r8u0Dp6namQuxrWlXQwqT4W5m0mBF5k92mCcwfcjbVb/5ga6/AHfK1EWi0RQGJwgIQeWO9Jbbd
PSpKBcMlwL6NZs+ssSNW9mjr8OAmo1qoYS1eMz3HUtW0zBV9WkvFAuWh9yMaKQPf0mRCyjDJ1fAT
aQQjqEnJd1x06vRLKUh1wGqfDqsUcNgqRmnxezQk+YYWQf5UaoPmynI4Em6RykAmwSSibvaso9RD
GW8qL8vfRK1P3aI2wupxaphlljZn6+XELVkK29TgDkkdgt+hMIx3GvgmyklDV+4RiR0NIbTMmlUy
tfkDgS/mN99u8XjLlOM58dGV8o3xeYrK4keZTQgYjobodWRT3KMeEveoXGQbYCa6pGIRd1bJP1EF
mUpf3rPc0lQGF5bltEt5DcyFFA9EGBVGue58PbiThtF4DATdRKMcZah8uZIuPNtI3yJyoLdmPw37
qgEokGs+ELRmUh4HNYKAyE+HVtiGBx0XzE3aBNKd2tNKoz3bRgAopeLnqFfhEuqEssyMSu0XTRX5
N8II1V2f+PGtaYbygxkRIOv0WGq23pRp6LfzwgtprdB+WIyTVrp5OcEfkar0xacEvlVCrVjXVqFu
G9ooGwGaeReahgERMWEgV7InD65k5sMNpu5CdTy1QhXus64NuCqz9j3QR9S3Ztc6MgCOOx0917OO
hdtiG6VUv3t1AsnYZZbipGE9rbVagBkRli99lxXJ/NZGmIuHUud4m6lV5EyxrW3T0u72LDDGRsiS
Pi1rf0A+izhuuBFBFmbouXTlgBKwWQXUmLHI+jADWiv8PgaN9IsYboA+mjxI6wCKEocjXKOINEJt
ORqU+UUcTbeiCGCP6RhOFmhLVdB9yvAlV9rE1bMqv81xstxVPv3pvCacA4ghSgZ1HFxTL6ZV0irx
Db7A/KgiqA/cE/kAWcraokMLljoKvhRrhtkvteCI1k/0cUWHq1i1OVJcGir2wUrQDUGb7DEQUgRy
iqLG6qQI3jdK6Bmt2VTtRPnQoWp6JabXvDU6r93qbOEc3gb7IbemjDpb24p7EoInvApxgKyksQOI
AzjR73ol1/eUc6pX2/aqcRfXaGs3IXwbeG95nn2JUOtk32C7BV9RO5X1Kgfk+NtHGLZWkCBu5Hwc
u2WgFLG37hollgH22QFkMb3qvqqCtopne0CIURFga5twUGBSVwdx35sFrgOtiFlUVKMMg02SNgVT
H9t8vAcIHDJXn4p00+tqeujoLTlxjjhvIVmSvEHcXu/HpLGeUFLED2HAublMlNZhk+xvS7gZN3ZO
R3+hNKUGqLWwuq+FV3bbAerAyg/F0Z7ZhMEXok3KEo9Fo4NeNSTz+C2Se68PtHtcEkyMJHh6/kGn
14z8IxwQKFk9ZCxKDiDX4A6xhBFggHS8rUqYjVaDjSCozXbZYlZ5iOQSix80hHLDykSVPwQXocFf
a34gOU3Dn0L3TNXl4dbIw22/GRa8JjaIXHXsUISFvfjaFrX4xqqOtEZCXw9Tp2WB9GoQW7JUH1o0
9m81vqFdV42a02ZKqbP9qupfeZXi14WUtEL1leKJM/RnCKrxA3EfGAFR5MIe8+1Ef4G52G8D5EQ3
pXlEp/iWdNfzhu5hHGlQ+jp/BW/URxEZleYrSogmhA6jQKfVw8nbYDvN5HsIebX8UFYwYu0o5zU0
m27tQYXZEehVqfRRsY92kYcFkOB4aPpx7j/GIE08otwy42lCt/EcHMFDUDVI3y3Z2OLaIcxs0Uk8
+K6qhSOFg5SzD47rZwwHkGXqoUhebKHpD2OTS98qb4rdMEtpfPt145a6qBnlCFWWqWaM36o0Sw9o
9+CbQYdAsWSW6TJNNNnpGBqHsZ68YNXquvYqB5b9bYozb61o9XFJrmLjwc9Vqsg2AodiAaIiXNPw
HEsiK8rYwGLgRU8e9kbgaNGTAgZly1Yi3AqheNs6bWj4S+bQLk289NB3I3r1xGHdZR4aLRul1XKk
9PulVvv6aYRsQiG4SVnoRlLiNQCCL0Mx5dtU4/1wIqWzbpF3YkOB6APluQBf3jkxnYSbUC96JGew
ptAn+8UmLyluAs/TiU8+zmwLNhf6DdO8x44ZL+hT3eoqW/oxNDHBaBDdIrQrB40D2D4bh+gmLtoJ
MaNgxyeb1aMPd/M3ZtNxa1Zl/8OTFPZvyOjvJA5GbyLvMmgdQiRLrVKwzIVKYT51eWL3SzJGmVYS
log3SnlUHzV98tw8rVlDZVx8sqNBp4AlhTT922hVaDYDTpY3Y9V1byJW1C9Rogz0BhRLXxlZ1L9A
bDFhzLFSwKmMq7vAy730rugoGTqd1EmweZNhXGOQEAtVsoNbk1iHpRUN2c5W/XQVh1O9wTQ/Lfvc
nO4xFtQHfcBUKVfMXJo4HqA/ajf/m8tXxzbO+fLV/Vv19v4r+a9tnbxlP+t/FLKO/+bfhSyUoX/Z
sgG9TFYMBcXUvwtZiqL8xZ5eWKYpm0JhJP+7kKWYf3GONqlkWZoidNWm7PivQpYi/jJsISPe0m3U
7EK2/s//K7Dd/91vqGd//V9Zm97nYdbUVNiO7YcTbQlz1q+RWNFz5Fm0BqroFiwkqln93WBn1kfo
fUKpuxepuVU5s4JHAcwXBdhW/fscViZyY23z6cb962t9/hrGsWx26mscy2yfyqtAHNW8N8d6FxUy
+n/ge9DZWcztNNtDbGTHwAmOcpkraWNzsATumFKv8YlO7c8yUr8menjrtVHjKJ3yppusr4oETtas
OeCGqZmuEEk/9a0+OFEwfk2aMXeGKYrBvkUPqunnD4pOyJ+XyrukDV+JNPiqDeF2SqNbqJ3bIEl1
5G5Vv8mS2t+klSTcycobl92zTyDg9EtY3pbqxzKa/PtyrKFu5y7N4qcybW/NNDYxngfDIrMGCbqk
/FpKlNMM8q+04jB4ceOqKMWzRH4cCRxY5B3/M/Zw1C/f3XNtmQ8z/6e7ix2FoIly6HZ2hFSuw8MO
Tx5nTqg+eBbWapuDUWFrSwNxXIuXJ/SKw1hgUcrMbX7UbesDHNS6Xndm/6YiOHBK0W4LBQdsSxA7
f933kMnAC6I5z3qqoHQdl7EeGIuiPtgcZl3sYD6A9q7ljyFSTCVe60Q3nkyFvk5ndl/K0txe/rln
NDyGOet+4daTER7a3W70+ntACHuEB8MCD/ItJQ150ekdjUg0SrTUjRYgDQz+EGQRBatmIZpyg6Zy
FRb+Y3TMfbHV9xY64XpCNbaAXvyi5WrHyxeLnR/8PRhav5yuPCrK0KcHwvHPPz2qOLexuUoy3hyY
L3ao7LSovyOZcI1Z7SGEh43A7Cv6+dfOkL8acePYabCMycYrzDpxaL8evaFlsgR1Ey1SWznYWu3Y
Zv4A0WZBOeIK2EQ50zkyZ/XvICsw95jgetuWXi50Ofz3K68NHhCdcQoe/PdK8PJY+VOiRY9TVXeO
F/jycSPlVHlxyHOlX0jGtZStU+V4SzXMWSOrKZR+aAy87V1aLFqEsoIjGYevK2/Umacyzw+HuGUA
cqbOoI/FoUzKQ91wyCiNqcGUrcLKNbPGCWSDVruurJmHWdeD0EPGmj76ac0pSA7uPL/BqICl2E9i
bBKEdppJ+Ipz61FR600emb8uf1sWlFNz6TyHfCTHBCRXXu2E8mvAG6L7v+y0Qm8AGxcaAlW1K7fl
XLPfmDXFBLNhmIZtuVPyfqsCXTDKlFvkrzsVYm0r9r2MzZ0zqy2uSXzODRBjtmB5mY8FIqFpSy/9
UR+tfQQ+iP0oJ7K6Jwg4JDaoGgfpOfYpSY4RAiMB3dV4wO7M9rRqSHANkSLjamsWiS+/RGWLabvq
ftg5Qt4UpZMjTCu90hI/NxkZs5XNEMgwvNEqdk3fvRYfPpTQLphAWsr5wn/rwmqTN/kTjqBndqCD
Y+mkIKgBgF/wnw7rjcs+rlk2YAEojgNQECiPjX0/hO/IKh/6saCmdqwNFYrk1ql8JabqIw3txJJs
zAQLk1WXfaBr5c4sypUv8ttYPxIIgSRrxlMV+HdTPK0meVeq7dozcHsTZBN2za6llNAK6a6yyg1Z
Tc4Qla8SpS0kzqjBepeq60aXh7eWNJGpCg+jiB7RrshXXsqPeMlT33s2+wP8TEjZtUuq0pqb4Ygl
BEa1DlNDrOgUh92t3QPgI4HEczBmoofsCWUwsFY2HpXMpO1JR1d8g9xZCyQJDC7LrFv8jaDUCZlc
CA8XeOalGn6yBJJhAthb9Z4xM33VPOV5zLXvttLmiz5O1m0dvsk1sh/frh6yQH6jrJQvMYXvrZTz
c591zwUZMZeH/ZlEU8M4Tl6flg6vjBsaLUqxAxvpGFm4J8p0lxr2r07QfM/a27h64XnuxaSt9KrB
w2OssiS7lgR9bg/38eefrp9ZTYXcSBQ7kt9lhxic1GE2htSo1MF9wabDxk63LDR8hlUuP8Sa/o4A
uXHC1qTLZWvV2tAB/Fujv0xGwZhuf+I6RXoulBabLWxfPVVa7PEVz4ng45TcguYLDnt/FarN3oQU
pxXVPk26vS5leC2zAGhnYBFBbZU21iwV5HkfrzFAwDtV3yas4GzjAJyXKeYQRZrqJQVyciNqyGos
WQmuWPkhp8iInKD6LjyipUvh3aNU1xdaLt12WfMcJ+Y34u5fkzA7WFa+0ZP8kPrapgh8d+iNalUG
+uvlJ6weV7NTr/ZslTPlureMTm138hF4VvvlU93p5ZIsOxY9TaZkQ+zISqtIcpLaBoJFn6kudG5/
yVIdryw2Kk4T6282zN1lWOiwuzwfzGLT7CrWz0U1sHG+/F31MxsEcZQmfXobaL/6ZUcHeydr/aFJ
H4bulpL9va4l+zxt7+Ixdm2jOqhpifxJClwV61nLCRUiBMIo9jVwjTQYtpjF82D6XY3i3ZyaB1BO
+zxD/42VMrdkB17RpoI1neg+v9TbRSr+4TRex/n30TC2JVU2ZzSrh9gw97Tf7700cyX1S2IcWnav
fKAoQDWZK3yWThgk7uVff+5JiePa/OnXe9OY0GnoWIMlW19rqGAfkXn7boMPe6tYlel4FqCGXAaj
kRsWQAYmcGmy10dzxFsIZnejRxNUU4Cxbk3HZKmVVuoqakdKgA6Euh5hv1z5smcOX2K2jEujRS2F
NWYXpbFQMdaM/hZowXhTx7n51U+gQefHMSdrrUmLnVOWT/oRphL/AYdgWi8CEYT3Vhi1j31qSc5E
4OON3dEroJHYoFbQ0hU1VSDb9ZUtzsecdmIkiNkuYMQKH0rCzndUc5vlpEMkILXL2GCSUiBtwhHX
goLON7tnIu/yftmlmbUwWhEvUr88EFj/QCPiTkzTGzBAf1EIttJFAqtyAMsD/8KDfASex8GK27hJ
YiYrSEDyAtcJZxoTXFIZIyqulfC1tf37BoynA5pKp4UbxxtNLdVFKaHdSgL+Rok7kqYxqNSiaeAj
j9GD8NgHHjeSRITmyyCmRjMmr1YV3Ie9si5oKt54esDr6yNPzVyDkA2JtrmMAc3Q6y39t9ituuM+
X86Gdd0Z35q4YYttkk0GK6YBhJ/0MNksbXXlJTkz94jZPkah/tdyoi12uNu4VQXHi7ruKbL2KVFF
1BZ9x8fu5PgEO7kNZAmyI+oCoC/Ui5x2h0ss07d4rL6GuviKuhLaK3XQzo+NLSj2YDmSLHxFq3Um
3d0Qs60L5HKCGaIi2cWx9Q2W8/dm4L7DX/uqV+ItV4N70zaIMDe/pWpwh9GoWSd5xZRoQO6ZMiQj
pRre12gtxih8uHwDz52YjlWez1OCxtwaDGZGiaNUwjtlJKua/ZLaPHokrgaS0X8VKqhNtRiFGyjA
AcIo6zdJKR2dvIG5Zk4Rx5qsIADIm8J11Xr+leF09obNtg5qN5roZuWCI+3UM85LeyG0GjN3gveO
7dOwRbQEncy4Q0NJZ95uQAMYQnbNlNPekAz6XYC8ZSUhTKK2IOdOwUt4ZSlRzs1Ps7OmQlqOVbRK
t8v0GNhdtVALExOlD5C5fam63DUY5W2mr7QGQJsSfLnyxI7z36lJZrbcplDRFDWhH+GF5FnQ/pHT
Y00stPaBZ6Ftkde1DYJPmMsYxooXec917cHSRceuZcJaDPawnzSWNJJprnylM2c7fbaq8vBFXyrK
sDO77lmLEmCmTTcu8ni493C+L8hAxyMQZ79oy+4zZgo6b486tQAn0olG0xopcmHrkGJDXp5URW+G
JV2JRD8TwWvo/7nmyUUrDe2uDVBCUdPxv3tslgmrUDCTdXmN0a9UFiRDrMKw28eUyhoKbTFH44oY
KKdTNNpeVlesxq4Nd+wn+y+Nb4RLlDgPotPcyYheTZPzHYpVPMrNlXzRc4u1Plv/PFgGpt1Y7Q7y
9rOAtefWEYqDBlJQUaWvStx8733WB33Ud7revAkKkawl2OqQRd2mBniQEJun3pIgSC42LdqBYZAN
FJfwp18bo8dHfOJt/NhofdpSAMCbAqkX7U5VoObZcnSjlOB1Qjn7qZUtUvrcvwOw9FwkE0TRnJAq
FjsT2SFyY75dqYmnyWK5Kj1ESWzG2n4pFWqz/ngz/7+q/zfhO+yj/Hczl6ai/3zPi7EimqX5v095
yn/n/8j/QPWqKjPhXCj/B2ESFkWY/ao/l/4//q1/lf4RnRqIWBGZWbJh6EcMcP+rbijDK8ZfdARo
Bth0dAQi1n+X/lX5L5u13D4KNpBXIoD9d+lf/8tQeCNtWyaT6G9566zUf6n0f2oqoYA4Lwr3DTKg
VqTTYTD6rd4P75bJviFqCTxVIn0rxsRaeZP849O9uf/7Pf1c4T81lx6vNlv9rD7y/dCzx4MX0vhs
mu4A7x5CCFAKWDzfisC4Qg8+2dE4Xmm2lskjxH2PoXFAnTGyFdEs/RHiv3pDGN30bNtBB1aNBscY
RspLLjT1t6Lo46Hto/QYjJfJD5YMT2NhKbjJryxhx03SfOwev9NsBfMz0MUhEXCHnv0/dhziodQq
iTeGiaP4z27wbLGKWwSKfgtppxhpWSbDA7o0DSvt+NrL3lYxKQRevtCpgx2/ZV4LpayZx4SwdQdI
cdF7Qn9yI3WKisKtCG51kJ7u5eucnJaPF5qtJ6YPJNQMi57ou2B46UpbLCdKC06dZuyQ8rpbiUGn
FW6lOWmMo/xGMzjCv2PozVJLxu62R1zy5Nk2idd5IMBrtHmCYiNvBtc2j8WegfG31gF4PV3+yicL
osevPFtJkANB9Qh4uVW1sV893U9cUfhE1fB1CMOLZURAliXZ3xvK++T/VD0S3mFQfl++/sni6PH6
x2f2aY3wlApnpZR3BxoBjmUF90hD3nN53DRpD7mxJGk6vNEHcpMHoops4sNMWFeJxe6JjXyBMoyk
l170Dt1MSo/6l8lPXRWB9qRd89ieGQrzemij2E2Y+twiRBTlsBtleCCbyz//3EfPtv0IWD1An8e7
r+xsn9jFfWPeX/7o40ecGMDGbPry4jpG9MtLn6ePQfLii7fLn3tuMM0mK05HIEKBUyFUhfVr3hlW
4soSivHp2u753BXmU48XIAMDkoTc4WGaftZh6Az1O1jYK8P03J2ZzTsm2YQW0y3z+fiYQ20tc235
R/dmXkESZGgWpVaYe2Qt94jwHz36X5SW4RZaxFD82UVmkwxoHN9ohwD7gqQrzgQeKUtiNFTW6zGB
5cpFzix+8wILZTDZtFuPi0yEvHUvLaE9ooJQWv1C0e9c/iVn1vN5SWQiPUoyE5Js48xa+aWN39pH
vvlGQtVaKmFnaI+XL3Tmic8rAYaGthGsi7U3CwOaVFyi0S0Q6v7Zpx+v+mkKa0gMNIyCT+9NL1gT
/VkvoZe+X/7wMzPE/AyOh58s9so096KtQByWX7WidPU4u7L3OPfxs9Hc9QliyNAz9ygQ7hJ13ELI
+YIM/crp79zHz4aybWu9mo18fJbrwUbtaogRAylto+wbVw5x5y4xG82NDoeVgFSxT1Cy+eRoYv+g
h99eebhnJqP58bWuaam3PR8vNCzReOlhwFsoW0kAuJlq+fflp3zuKrMxLXljk8Gt5SqeXRCI3r6b
XfFw5LvDfvKvdMDPjOn5obGeOrvUYi6S5+k+k4hkzntQTr1CXYxMZOUI0738c86Mt/nBTzlaIEC6
spohEML3Y9WLWMRXJtlzH358ET4NN84YpASUvrE3mGt3Q6QWpFBCP7v81U+WbtiQ6MfLfvp4iQMp
aDY+nnsvWvIemM1hBRkvafk0KOvua78Nrxzjzz312RKdQdDuU9/mgWD/Bj6BbS4UJnRxVY7WlWX9
2TSrz8Y4cle1z6bM2GMkV5aqmb6gskaW5z1AUX4caw28sFVd2XacGY76bMTXtenpUSuMPSXs2xrz
YCfBXyKoZ3X5+Zy7Z7PhbsOBpm0Umnu/QY9kLrCgwWR/qc3+ygXOvF7arF4l2z1hrENv7m1vWkN6
fkhk4CiXv/yZm/PRAP70bkUVYhk/LM09kQ3LHJLBBvGqq2imvf6zC8x280Q8kNRS++aeI8+XPtSe
8QvgJqzTK1PIuZtzfCqffgBeB9JBc8/YK2qKLqw65iT70ZX+/bm7MxvYYx71fkt1YR+CcYMjj1xu
ibvsylb7zGZDm43rgDDqPp0kYx8FRLm03U1gVEQfestOdLcFOUz6+OvPHsJsWEvEvk5k4xn7SRZQ
nsuXoRVvU83ad/nzzwwBbTaegzr1C3K8jH1iEroX3vWt7KbD0UJYXpkxzj2J2SCe2l7LAOkZe9D7
tlNrFDAJOFKXA9vmP7zEbBzT5sgNueNhm0r1pqqe9qrkZfhkyG1x5Qpnljt1NpB1W66nKeIKSfRA
v3BxZMIRG0KhW1+qBI/+0cM4amQ/jwjS0gvF6G1jTy4LOWbF12loQClXCkF30rUd5rmfMhvWfWB3
OZh7Yy9Zo75MwLmu8VfvME6SGO22knetIn7mwauz8Q3HDaY8mNdDSF43USKettZ86xiaE9fbyzdM
Ob6mJw6mH7KjT3OIrzWN1OoiOXgBx3sTZ9kKokVK1ink99d88vrXkTTom8RLOyLS7YjKli3DEwcF
GFp3tj1oV77KueLDR1/g01epPRlofFbnhyrTJncyferPGMnjySkLlRQUQXJ6TcVhQA7bwy3M1z1i
Hawsun1DwIp+X3q9jXbfKlce2lHCVQLbxxDSlvdoCNI9bT0Z36NXkeJpYgkH1Swdiq6sr8Frzkxq
6myqyexuqIiJrA5NoGXoTIyg1LCyt9KLgFAQY0TIAOVjDCBXQ69A7K0vP8STUqsj6GA2m5ojJFPf
TjErL9kLu5DJ3dTttvVtd5csp817spBXClEVb9WC0s2vbE3mnRM5nksX9co0qJx+WYEt/HPopVjm
clXKxj04wBXL6DJ0H+7xEy7oNi/wNKyvQWLOXmk24yoIzgdYKOO+dOMHw0nd2hkWsUNQhgOmxpWX
lWO5l+/s6aGu2LOpN4OUaYmeG6sOEtQp836M4hVylxfDKty+wQly+TrnapUfY+LTux+zYtgleshD
VZWrSGh3tHsXWqluKJwdVegL27Jv4Gwt4yDaSdpNg5l/VNWVXZEx1L/j/VrHLNI0oI9C3Wxhoai4
8t1OP1h1TqoIIzu0uiZMDn5HC7XRS7EdNF0/RKlUXNkNnJSesc3/uC2ffj4FmliOScM6yHZUNLe9
F0k+lm9T3hoZNsNlZguCofVea26lKGg3PexmglO5QV/jzp9uzERRd71Ejtvl53F6Z6XMoWNtPUoQ
jvORY2zxKPzuaRjr58sfffp2KnO2WBzItdkxbe6rcd9DfyislwEmwOUPP70ZIQnhn4OwkPNpakxr
2KfGS5F/LwniKIW2C6PqyoA4c2Os2do3jrFGb5NvX5pt/liXXb2tcNxdWb5P3xtQAv/8+iS2ll2T
F/FBZK2CnKqBZ++piYvfs7vyA052mXnVPiCFn141HJRSp2l2dggqP/6e+S3xdrbd5r8gLyTf+VvI
3FvFo0EQdqvOI9wVLHq2NiE+fPUEFWddm+pfRp4Axx3J0RnA2bZI/fxWE9+atiCDIyhisYfUoX3J
wZK8YDMmo6joFAzxNkyby4/64wz3nys3DIJ/3qxJRqvHnDHsoXIsMZg60uKF6KtFvrh7ch+24eIH
OPm7YbE+vL6NS8U5VEzDb/fHqXJwvAUSSDdcSUvLvTYxn3n55sWZEVkKeCl92AeaSmsEcxiGvAqe
wHjl7T79eihzgUBEJnQ6qu2w7wo/QLPMknr08faecWUhPYk7ZSGdF2UgFxtCmZRh7z2PjuxiFdxF
d5gUDxKpsU7nQt85qMtsLbYJVMWHy0/y7FVn+7yxHoMiUOVhTzNnp7rJMluRHPlQ7CsXLegWt/Eq
ujG3pQvr48owOHcrj3/+aRSIcbQMLR+ZKNS16j+FnrfolCtlxo+V4cSbOS/aIKxLJlD5wz53898k
IwKhgdIwPpM09GB/z27rLWsc67T4Muw6VzicAq88wHM/a7YJEdSV7Zy0hH0d3BTaG1KnqX+6/JRO
v93qh/Tp0x3zBUanBDP2IanuNPKFpe53kN/b/bXK6emZVf2QfX36/NaSaznU0/hgEYXtGIlq3FTS
WFwpbp379NnzJlzHJjM0jw9dRXwiKUVuobXGlXF5nJ7/83mrH530T19dYB8qGiXLD5QLyB6Bv5Gw
KTMr5JN3wnrxOozj9rXT1+lHrH5sIT5dTCfO0bRp2R7A/hP7RdgAMhvY4Vd+y+kdn/pxTvr08dQb
TQwXkF+qahPIhyY8DAR4oJotp5+XX6Rzm52PWuenS2R45JuG+3VIkVS99SBJ1p1RkCXiTdJGSGr5
kpi2d0D2BOqfFFeKgpa2b5SRf67ychJLqvT75e9y7qWerSGYlwOjFHp2kLGttXpyn+bRm8jse6uH
U335GmemA1WerepWUZaCdLH80DvDMlmVa/ZzK/IgV8oyd6zlcTHqt92azPcb6q5Lf3n5uicD0Vnp
Mbj+Y46jme3p6sB5kqnaFasfyqJdk6Dl5s6vbvHtcLjVnLfnx551UF5UC3Xx+PNne6XaceYlnQeV
V2XeaKR+5KQtaocw6zh3tfEX1Nery7/tzHCe54ITsORp8jBEBx+6ypsaKtmqyVv9ymRx5q2QZ5OF
URACxysfHwrj2VN3VRMQ0hMvWuPaYfHc7Tn+rE8jIKForPgtF2gl+P8JwreFnylUL1WC2i/foXO/
YbYSBFNp5lrFJXpBRFfoO2Truk0F2ub+zy6g/vM3dAACjRog+qH2b1qwZladLTxVcZpMvfICn/sJ
s8OnDJIob1R+AsARju/KQmGbqVIv9bJroONz79Fs/FfCkGsDRM/RefJlMhXCvtIr3/70oqDMyfE1
B8VIMcIIMEm5LXRzja9mO2KOUwaUCih880J1ew1j7eXncUY7o8wJ8H4aDAEBfdGBnfpBr9XlZKMl
jq2l0kbrmKN6EySOpPtriA5XfuPp91g5uus/v8eN13YZ6FlqHtl4myJnjtJmk+XSld3MSXD6sa5z
fDM+jROlisog9/l868a882+HJem4mAIAAS3eo9txqa58SnaO5gab4cqK8LFo/+diDk3gn9cc29hL
MEGO+KAW9kvyGu8mb2ndm279rv3Gptf4yPuW/o8/e2rW7Cf2mSHVyRCO+7Zrm1eq3JwYypB0ZY0p
6Jaa0rCCehBvK4/grzKIYT0WVXDlDHXm+c1Rz3FF5rtnx+Me3PedXhbPXVc9dhpQnMu/7vTwQqH5
z3sZW6mqWa3JEQ2LaaP+0BBI/tknz6Y3T1NMc7KMYd+QUlOH31P97fIHn97/KNZ8WqtlQYwbX1kp
JGKjRErxtT5UcfEzGysXK8+1ktfp2U2xZrMbNIDM9Ltu2Otjiv6j2PV1TmheCKLlygx97u7PJjcC
v5BRQODey96h6t5VuEqX79FJTy7jco4khvGSyeCDqOGs0L2NgaN+Edty49+mG21fPmPCeE/ESr+r
V7bb/Ihv9EXGeTu7CX5pr5e/wpm7d+Tdfp4ZysKMgDxxFCYoZpAIVUd6l+z7/NpseuY1MGczWz41
GscRRoZFgYOo6dSCHJB2y0oWrtpfc92f6T4oc3oIb3CrtiFvG3xLt/S9TSNNGzKatsRlAB0i3o4M
HxWVXyq2IsPn6329fP/OlIEUczbNdfhsraHuh31LCs5RUksYl1d34QHcgLed6JlDoRr08FslJFis
XWsSDFu3K5mAmaUuyh4WI6lUGiwhSNRezP8D4sqxrV+nspcd1EBDQZWmxdIe1YSXnPQP+GbENFWi
CK8dhs684nOjUkNg1sgjGfZR9eo1a7W/MnTOTIxznZOiQgCMRz7X9iHTdiuAhSydV2bdM8VuRczm
mED3q0HNKRRV1K2Ug7/PVrljOpXbLxs3PPjrwjXYkUNEcOG4/AuPjTcANvT930vYZwX52YLZbMaR
s3ZEpMdle2datW68gCu5mFYa/xnd0ekdnJ5OtG2W+cJemIvaFUuyB6in1QtlkdDPwJW0wZ/+bn+P
bo13AlQFZFa+pHdtXjnegBNr71xST0i56OrjN+xWo5Nti6219jftOlnGOzo669ipl/3yvzk7kx1J
dW4LP5ElesyULrqMJjMj2wnK6sBgDNiAgae/K2pUf9yKCulMjo5SKgjcbm+vvb4pMZNhQ9ciaVf6
Tsrm1p3KtbweBPERZe/W5c3kOD64O/ZYv9CHadudkKvZsiP23TvJfvvS3n/7yqvu134nUNuDvUs/
zoletcdsOz4sMeCNEcdAGHdB4j5ZG2sDQ9vwq42ACN32++bYbtXRWoMAfLpHSfl9k/q3n3I1JIC4
tshSYZyP3/NX5IHDKYYhVjwc2DpbfaJ8NkQ5ZDhG8Bj+ZW8v3b3VD6C/79Wdxvh9N/i3X3C1SaEM
eSoVwS/wu3hC/jZ/8lM7vhxT+3W7rjAUP8knKOfFwYzmMIjVjpy79b0GuDHPr7X49tL3g6cvKVvT
jnMUVmTtGNW4d/33KvtbBPGXr7uW4EuYiw6NuLRv7ETvoHmFLM4iuip+lKd8jRr9+WDvph17yVJ6
VA/jl5PWcZNCHJWUGOZjAjxxfC8//VsF8Ldfc7WpoWpaVBlw6LiihPP5ykqqdYHrw0tTZw/Zgx91
MSgaeyMtMbnKhMQZMq72pk+HqH67+ytutflVxOvgaliA9Xn5FWJDH6f37LE+eFu6akIQ3aIC+q+j
fwD7ODLi6qNXoZeSrTpj/73TKzc2jWsF/dBV5eQCPb9TsoK/QQ3jvud/9/eN1JZ57fkxZIBly8ae
dt6KrcezsS+fvU2+oe90DaZGFxarOy+6cbq81tNXQ1lQoL4xcDe9FepkefBTLxKxiKfQXPl7lGZv
6x807VKxqu8tkrdeerVwWaOjuWdeFq5t+yBO3UGvgJR/wth99lcgia7dyAjLBKZPm/neh14C+r+N
2asVihdebZAcH9rBbQArQ5l6GwNNipg8xPVkdE+WeGtQXK1D9gh7TCHxntp/63AQ0/c2tVtj4lqG
D6QZyOQtnuyssl/BGOp9swcGMQl+qTMMfJ/vqZtvvugqJibBEiCCw4uWo/8sTuQb7N2jNoFn7NZ6
wMZxRxh3o6WuxfhT6SnTk5g+FesiBc/ZqblHB7t1+L7W4E+44oJ+Gp+A23ty7M8tysnfvJP/kqPd
HtQRNYTfzDsx3o28rHmtw6+rgVCwUacdWavksvG5a2ALQhL9hO0luqhPKLKiVQzJIoaZcSf6u9F8
1/rXABSyxnJxRTNRGE87jy7/dmdNuAzVv0yV33HfH9mSADV6Ss14ctuOyDodrA4eDCYM+W17Yy5Y
H+CgW4p6HfA2/vcrb33L1aRRhTdksHeddrCITvvpiOF3JxS8sUlc617Z3FIJg3osNR4F/++lJl/N
fKfKwLnRUNfCV7+2Mm0ZWKXfrejTDMv4/LmvQsQ/+29sm35rwpSFT0WMYcDDKQpWIIukRvgLeECc
Yn/tXh95dOcYdpmaf+my34aDf3RZN2mdX5L0u1werErBL+fQ1Kjktr4m0FmpvLdy3zgu21d77kRh
zV1M6CjjsX5aEIP84h/Oi/XRNWEGg96wyEMG+DQqrzdk8++xcasHL3//49PcQcAkp0Aj52xPzC/p
pbL48e9H3woar9WzHK7awi/x7CFSCTmasbtr02kTpOVxWnsxXDP25naGDkrs53V99NYS18f/fveN
IW9f9qk/PovZE6XBgLtd1pQoQvK6RDvk69/PvrX8XWtpmbZgLL9gOODe8F2enVdjz58BnUv7V/bD
f51RAvlx51W3RsTVvqphkjjTAq8qHqbUW7nvcF1Z51v6wDZG2m2GDVzSjsGddeLWOeP3FdUfreY7
YDB4Od4G+xg4gB2nFOTtRG7s+BJ+wmk+1XFxaH9VG6Q+voKteLLQe5dQ4l7EdGM4XutvCfCIvKnR
b6aTh5n9VpNjY7/8uzFvjIlr1W29AArtNVBNQJr1Xtf5IauK5N+PvpUC/y15/KPlDC8nvZeh5WS8
vLOv/GBt2Vqk5o4c/ITsm01+Kp7kQWyz/7Y/XYtuoU0LzODywgxU67EQib6Pt7vVUFdrgl2ANFa1
eHaXdAmsyiDZUSu9V8gxyPjzXOD0y1P3W7Oq9jQWOwXVDmQ6ofwJtuBOJPhvEpz4/t413K2fc/n7
H22rbaMo+wL9JlxIW4pvrOZ3KhNuzeTfK9cfjzaWYLGADcSXwkb8vT3pffVibeZjtfG38Drbsufx
vxUEm9fSyZwsoAb1WNu7+UtPW4N+L8o7+8atBrpaJKYcXhglwEw71IGBkoRAqPpxZ1zfOEtcKx6h
RtfUl1jCs09U9AcsNM/uW/0IxPxHDo/baEq6dAbkaGc95N+H9T2R9Y3XXivsOjIMU8XRLyN7Ah/E
ISdmlXGvXaB/QJAXP717KcQbpVso/P7f0bVQDbtY8xIc4ajLW1BI3ufsOxxDwipzos76xgsVZcF3
tTz9u01vLHHXCp3ZoGCSd/g2F65SBdzZJvtxtpw7EdklSfCXUOVan1MUC4zRc4wFHqjQrkWkFOgm
1amEsfS03DN6uJUR/52g+2Pi8LIdZefjI6ajfZy37SYIgVtCCso4Qrf+/d8tdetbria+ldUcnCW8
RGYAe+Vt5HDc7+WfPrHDugjuLQI34szfB7U/vsXWuEwas2naWYAhZALO0SPqV4DRdc0mLAlZOwCG
BcVX75v/LbVxrd4RlJjwQMcRgDVFGTlV/6wIP/270W4Nr6vFAFSjrJvopdGEfPHg0gYhT+rye7f9
N9aa39fafzRWWxMPB/3+8tPpxyS92MzKOx1x45dfC3DAl9ElHdEPM7XL2K/LZTMbjZMOXXuv9OHG
r7/W2gS4NQRgRwy7toNpqHIqlTA7v5dDuPX0yzj+o216Yk+eNw3DrlmCDRhgD4FLkn/36q1HX50M
+sZgAtedPYp5qP+jbETxxHlX3Tlq3Zho10qasfYXBYpUv+vMrofjF24eEBuFjbbWLTNP4LzdiWdv
vejyeX+0kO1VRSNQ7LSrx9yOtW1BMUICFrVT0SZdUX4CqDWn/26yW8Pp6gjQm3CS80cpdyb7QiFQ
ZMIbAvT2fz/81odY//shpd0LbspO7gYOD2xawViviDvlrgLsUd7y7d9vuXHuvBg0/dlcZV8HdJRc
7uzZ+dXAzT/xzekEVf6mb5CVUJMV9gyOif9+260xdp0mIL5RGDrrkNUR8cWRdl7u3aL//dEAal1/
CGk4Ct7krjHLh2ag60IOm3//6r+fkIxrPY3TVyi4AulxJ435s6cw6Q4CETI1/yoDP/5v77ia2O1Y
ZPCdn/sdY6h+B9iuRG1H7Y07XjfGuvBZfedj/j5mjWslTR+Aq2mAj7oDMW3njUbatvrQyXt1Qrfa
6vLaP6efnpkD89sertrkc8k/ZtjrMqvbUOvOgL3Vz5e///ECI59Y1w54gVORMXStNo8MOjz9uxdu
PfxqQgNKRef24uis5+zgKHUGMuROB996tPW/v7sp7BJbzdDvYI79UfnWE+/k8p8iMhzL/vfZLvfL
qTPRp8AYwXfd3bTBW1csYel9F6r+T4udcV0JVMpczf6CtqkML67dHpScvjjaStzp2Bsj57ocqPG4
GwQdnm+wiwnfaHhjhDJfPwYRL9v23t0r/VsvugrHceBAFwzoCQXjyQgWwMH7MA3VrlAtT0xl3PMR
uzHTriuEPAc0Tt1hy0MJ1VlUngljy+ktp/ReiHxjSF0rxqrRsx0CIO4OBsFwrgzMD1zh1uF/mgrX
ijCeOzVQShhTY3d0x1c5/zefIONaCmZWVsALu+5xOIFds1/DfYyAFxa7XON2Ucn8zpH1VvNfzeW+
BdN1mEbYmbujFXvAFgIg6ILfZhr3hBS3XnE1p8e5kC21rG6X++9KAMzb7mb9+u/2//vGjILf/53T
tmhRog+79Z2E0xFZQJug77UDOKuqk8z+JdUdmeOt91xtyVD2qKX1vG4nODh3Y6BTUF/8yGD+VlTr
XtDz0jVv//6mGzPvWi0WAGbR5tMgEQR+wLANeD54A/7KhXNnzNrOb5nG/z+cGtdyMNgDgGe6tMtO
m16RcDi0vgIu4myEa1WrcSznpCorDiSyzj96Bl+ndvbrD6wJQQIxMeTpnhx1SpzWPYuFjRsb3gxI
VC7D9BnkqtxUDdBh0ERxRHtMmvC99qYHoAph14xy953v1/OezzJY+5Nbp6NRZWcbxM0VmEdsBStZ
yFbzRkXDUgNHCDh0WlLZPmTAUm6pqYvEsQp4yZmcHgS8+sCaNZoiMvTQvprwB0MWLFfVHjNFxmKq
IcWp5vnUzr2SKLIOelyaAwO+LRyptyMwyjCBVSBH1p21HED4GA9wSB5/0iA3X+eBNpuRM/NpMDWQ
Ap3OuRcu0CYD/1xlaxAS/VNd9MO6rYD0mT1pAtibtSsLmGo4esMoeGlU8OROZs2izPPEFBGDkjyB
2ViT0HlmYWnXVeRkhbkD9bCLTQXv6AaW+Zue+jTWgTW/ZFDAvBRo6lWV9WCJywv4enJKK24du3k0
HWjJag0iqmieUVb3k1vQLQtDvpqlxQ7c5fCilzwyPGWH0wzPN05Ue9BgSsWZEhHLCnCXig0g6NEC
quxGDKx9caxmTop2KCPbse2IeyqLOQeEw+/IN1IRkgQLoPLggZ5tgoKtQNpPS+An3uBBhtFeKKGV
/ukq+UvyZnk2grZCIS5dtrlhGOFgIFinpbWHeS0cbjkYUe34bC244p2cFyOoFvh7eA/SUjrELTpg
hSVkNMxOS5uvfKoeIQJGTf4MhhIPIGqtav7ZTtKJMgnSaW5MQ7TAzG1VBShrB8AoNFtDrX2TFbE5
VfShHwE+i+D3aL3NQDlvx1mMkeJWJGdjTLHNisgyJwYEduWfzWYmKxD3jlNpuJ+237ZgzKKkD/Bi
vuvagIZlZpBLOw2RA4JrBJSlt+Jc6qjwcUSJdVtc+K1TP6h4ItyzQV/uYL3nijGlc1NsNdw5VgIK
3U1XyDFxgGhPQLme1ka+WHFWSC9SGcCxhq4gHJ3aemuIBhcCvm0kE4iXj2U3eq9mb8KduQcHe6WU
1KDY29Y6y0AGAnm8EWHfdOqJThaN67oOIEPnEKxIi+8rysYTFQFsL+GgT6oWuvsLPxEmNCB32TEy
AmdYsifErLZNYb5ME28iXVW/mpobZ7szYXZvUNix2N6vuRFborJPKmCqIAvPD72R8n3Opm1l52le
QJcHPPXRWsQZGvkhAtN4NTSzWDswnA97PwPnrF4brfhwpNirEfzYAmTxojuIed4Vtbf1OroHsPwJ
osmvyWPPvRGcwGHlsdQzSBgATbQXXgG432sweIsDnEr3cwbbTqP9MmowwoV6hiL6YbHydz2MK7YA
eFCQIiyE2KIoFbZXCsVcmbmeJpAHGN+1qt6gYhcMd/iR26BXSrd6y0F7Dk3LA2i8RK1AQZ54TvbT
bG1otjyZdn/0e+8VbrzpULoxr81Ho5hTXMX90iN5xN3YmjD76PjkubGBijONbD8q/0SWLM3M/DSY
rIq1D3CTNIt9Te1txcW6yZs0m/J1U2crucxILmK9CWEI1a+hht+h1OdHKarP3KxeWE8P1cJPGN/J
ovFPGmuzjOzMWviHl1isQs8lgEAbGNx1lsKx4zBw64frqx0gdijK1UU6GwBxToYsIt9XKAMuvB4X
n2Cm9FUQG/B+bY3pgTjTvhFyazNAwdD0EdrgbNF8rxaTRbPwTxNx43qp34gzg/xbyTdvJi+1S97N
tt1PFKtiZaeF735mrTggh96FTk9/1tb8XE7mubW4HToOxq3f06Rt5CkPAJh25xSA9ofG1QbSkQjs
aAmCwkx41BE3BW40ZsG8pkTtQHGKoS57AgdnVboQ8BLirQ1CN5aAUYPBTtbSvrnBwkNh6O9eQEQ0
et2BsH5XGPNbU1MWtu104lqdzDJ4rKavgmLP6Dp60sJMC6tdjyV/WIR7qOr8wQumKC/wFXNtVHBZ
8oCJ7fYupy9Fbu/pBX6yYJlCskeHc+W8BTATvYA5fvi2DSdC6wAogBM31H02uuHXNHlneO3GrIbK
uKHZR+C0DyXVWeg5+tg49Ilb1s4X4hlo6Ckskf4odbdjJrgndv1SEPMUdDRdAoxhmiEIg0VTXR09
YD/CwhDvsF3+Cdfak6fF3l7EpsMODOKNSDqnTQ38Mrjfonq9l8fMGtdTbqBkm+0B2XrLrd6KYPiw
anEHhh2UfR8QCZtCHOps5FA1CywTzZBtzdn1D67t91vPLbrUKexxp+ylS708M6JB8mc1dq89q3Q4
TcvBLKwRq1e7sxhe5vC3Mag6FHoEfYx7/0cX02dWlUjEtxbx/SNlJkZ/VVprnVMrVcIN1pPvwysd
JVCZN+bxzMtXcxmHB3Ar5vVc6XpV9jCJqb25xC4A0N1o+0s4Oh586rN53y7s2Z2dGYZDxk+vxsgz
ckDoh5rB7963jobdP7dgM5qkG2G8Ic6SQ4GgNAgsFgZ0gEsStwS/vX9DreY2cwA1XFrXCP1Wggvu
uyvZSxGZEg1NeLkqyuWRjICzMKN/XQzAVDU/yjo/E9t+m+fyPMx6B2hCgorftBcMe1v94YoGxRy6
fp/r7rTAnMa1G7ZiY7tvFr+Nm77IY7hxoJLJLPdu3iXl4MNh0RtWEKpvqqXiYQWvXq3EOnDpT79z
Y6zrVgpfvSos22o3ukaxY3iz2S6bzmcHVplJ1Xt6ZZWGEQXVdCwEViA6FhvA53eTuaAxXfvJEX4i
CfmJYK+Osrl7aSv2HuTLObctchwM18fwmiGfqN2T49fr3O4egg4rbicR+tGyfEAlxpKIgOkt4i5s
7OVLpeeTXPxtzcF7nNiLYlRERm6CB0ke88lMmYa9Y9t2n80iX/x5XC0mX48d+Wh1GyNmQRwILWVC
Qd/dmn63tju1Klq9m3K+5rm3t3O/hGmQ3GpL72A2ca6G8XE0aoQcBkg9qBlmu2pkfjgUdpoplKsb
/AUlV9tSAN1bFG32yTXRPyRK+z5amafDgFKVGZ4XsRWQQ1UGK+F6aVbnu6zTbxOqAELdVVm0+Jic
UgRLBGrQ2s8Hdi6UUW+gQbl4TegsNVthJzOgnwAcl+5hMkDxcoVuQtjbWXFpKR+nBEARbYcCOG4+
EzCsNp1AxbM3+9Ypz5U8mW25gCPvLLu6xJgfJ2+MmTImMGNyI8p0B0u4xfpuIk+0njiUZNzujMQd
VBHBUuw1AxQIdTfqw3KdLQOaDPWdkscl1yyeGAEBpsFc52UmYlP2iGAIhheYQthCW34ATXINBdES
Fo0XwNIOFtk2k21YtZcEffMB2xqZ0EJ+ZTn9aYzWhCab64QKssC8HXQ/mmks/oazawFbjTp/epQF
ljqnGN5cu3odbAyZEZMpuJiIDnZx6g1gtOraKzCxR/+hBVE6HlvvgwT1WcwgcuJ0EIQF9062yexd
lpv2O4477YBAsVqZo4euG+aty8VL0ZS4U3MsfFmXfwAenlTtuCm5irquSUx/2S5DkbQmXXt0eQjq
IDEq9HUJMjRivWRpeewpOFENKq005pqHWumamwghVWznNrjKKPjx6l8a5JEEdblbd2xX3jy/unpZ
BZZ+c728jyiZX8rRewgGG3ha70ACcz/A7ApL/yoozL1P2YtfZ26MeG9HbQm8louvmXmzskQHkN+A
RY7WEKV3BUcFi2e89VmhQvcSwFQ9X5seoLs2hwm9kjA8L5ajXmB7V6F/oi5Het3U4xvcZr8FNv+y
NG7qMz0ng25N+H4BxggHuDLWuvTSCZ63semN3iarRufnpAoCm0cn37Qd6ddzZkIGq6Z+M5Pcj6Wi
ahdYNvZet6vEyYCd6s/JAGAxmtFHKa0NL3Wokb8wDyrkWJMBJ0MYAK8J7QE08mu5A34VdlXgUOIE
FiyrAedywGVda1vP+OgWa+ClMh4ETeh4Voib3efSb5qDZQfDSrkWX/s1mdfEyLHIjnCX6+a8Xi9d
P69MuMN10cAaL4alkjwvuGfY1C6l4KzPgG321RT1OtMxJwPMUS50JdpYxou7OMUzLnDUhYfWvGfd
4u88zYH8Lri2Pn0Tgtmit+YU7DE/NYg5XnCpvbUp+0yegdHoH+zSMva+b4K0KGSL+dWjoMQdxj2z
Jji49J3ew5OhCBHp2WeQ3QXQTapNu1kuHzhdeUfsOgV8OrrR2JsjW7Z0WKBAtQYwCBVgQDhOq3Vv
D+QB8ayIXamHcIGhc+SZjiVDMgRuAu90fzNWfvA8oL2A5Z22g0C/5qSSz7Mz1Fbkj01Voda47x+6
IKuOjDcmdJMoZu9pL3BGor2ZmhhEJ4QV8GEZkD2OTKsoNq7T9aepX+xNYTIdwAbCYmdSYN4znJZ2
OJvhgNcqfz8bBZSS+TgYKhFujpPVmNkJ81i9LUc3i2HLX63qFsz1ymr1lmuPx/nkZpG8CDFM5fOV
RywvpS2h6wVnpNTRs3plGZNJFXTjOXAEOOuwiKKakWdV47qewJvtNPr+/ICIeoHNuOeFCoaBsUsn
52n2WfHi5jbUKn7Vo1zYz0J7bkZA09v84FueTjoflF5/pC3K1Gv6NEpreM5RoI34CUYRtj+KnUaa
/hsfbBLNvG1XZi2qJm5MCrYoZp13ApDDQn461whK/BzcTb8A9BL24SwahOWFjo9mmHBnfllXC6FC
0WsS1dy1QaefzGfNe/cdoVvtYA4MCAuKtnkHaKneF1gn1DKDlqqzY3BRmPn5t84hryzPAcqzqs+i
FkhyNfDxN3R74GX9Ymt/ZY0wLWdThF5ZoxbXiqZe4X4B2OwjURp+/5N5yWA4OnaBkwNH3l+jnOPL
xLAKSe/vfXChVx7cmjZNK/cwSElI57txLyXd5YS7CFVs/eVJhmYCrz6qG685COJboJ0tS2ypEjui
0fYA5Qzg+hrnhgVfSy1lBJZjngwgFCMvIgEm0j7UIhArYZ8s34ORQ/6e6+1A5y9ZYWbOQTIrDRSa
j5TLJJdTICa9xmXGd0A0ceMqJy8d5wVST84PhTF9Avl49HE0RNVfjXky9CwqxxyLqWBLNFPyUY9A
9KIAeYyYPx4sI+9jlslHmudrozbhb2da8M+us2PuFHHP6KbHKqu4f0Z4t8sU6mkQPUSI2V6QBUdX
TvaCSt3sU9kMVaM1pAM8mUf9Bn/AszFUH7NacFJqXSTeGOAUayWMd2BFY9V5u24x4gX0r1A42dED
Njj0bQQ3S788wJXhHbSKr8qf193CdlNXPXq+fuQzTustuQTjIPY4Eu5w3kRPYA8tITWG8TzUmT5K
nEvyiAtcQOSLFolNO3BKcUonOd0HjaIp90pxMH3rB04h5FufKTAxS9gecOksUWDPItXBDFktN7st
cfW4aUbPP7a8GdYQYWBq41tDIgA5dlk2PnqceTGW/e+jOa1g/7ApHIQn47xepiJSQICVpP6phfHo
GVBlXojIYlgQa3sl7HBcsCpZcG5V8WaM/IBcxHZe5HqyuymE/qBOXMP8qQ2+ciaWzm11Yi1dEqO0
5oiz/GA6KHZB+LYXDobiaHYbo/fr2HZqJBvHEiaFsg9CWrlZmEHYjaNCY67MHPhlHEfg81CyBPX+
S7SUODibHYcuWlZGxDoKLGmBwnyPIYSxFmIuKcjszcuc1c4eSD0/gTLpVfkzCsyov5c+/cwZ5ruN
ZDeMSQXcgbULNGLF3NAEwTFUrYI9UqA/ZVOxsPGyFLmnpDbKjVG2Z+W1X/DI/QKb9ZsxIXPYSLiG
57A7JXX33cGl6r7XVhM5roMaq1pFtKVp0ziPRJDnwAS5Szv10QZxbwkEBpgHHpR2O3TDsLYkVogC
XOak7SCFnZ33gftrrnONAqRxtn+UdAar2fE85AWZD5hh59Cwziqs7W5nw5lzclCzNI4gSBEc5bbj
BBgnZp94dY3A2cm8znbMmJGo5FP/Jpg9ov7IBdLV7SHnhCnIAdufWPuZaSQUJO4BaZSRDFi1aDlG
C+wCzFAPBijGWYVApoToK+nLFtNigL1KLS3n1YSqfElqHMGRqqJFswv6xT0PDstoCAx7dnDbanGi
IHfm72XNh4+6qf1fA3HLLyMYhIz8oCqgXFTtOasysfbGFswwsOyOCsjFVZCNztllfbNHtovvR7sk
se972doeO4xXOCwZeXg5ssIPuzOW8zLj5ja2RgvABkbYHBUw3cnTCY6HMYJ252WyXCQxmTv/wvUA
eNu2P71XQ8ef7VHUWYRQ0jouuSrMMGekemjI0L0g3kDOobUyjI/CqL8MuzEd5K7q6vvCIMqYkXnf
2JPskA2xuyNAQXJtKE1+Chz3I+nWgRU2vpFvLE3kypR0+iwarFDgbIJ6jJuHZ14StSHShiq+s4Qz
xmOG27GwdoGhWlc+H8qYucSdD4pkZZIZPWKMiZfymXjwEkIQ9oq0S8fiSnX1anZZeRYWVUbYUJzv
LEVHVPpJ7sXYDZ0U32jEninJg1MoS0eEBZXEFbfi+Ek9z14hiZOpKaR3KEjb9WG/FJaAxa8zPU6y
mmFsbmU/VeV3X7Vsof2Cjx+JXbPArAJIYYXINEdKU2YkmkRb7upGIm2lahxH4MY0Y1dxOpanNh84
yEqwUg1rw162A3O7XdWY7lqbWRbBNdbc00HCGQdb1LfmUlFgFQ0K/acSgk1XQG/fF8uagMiCru3p
SvJ+iEU7mLu+knNcYatLuskeT3AN8SKHNebO8FFHBCI3XaF8Jdg7QNB8aVPieAPieg1TnJnIlNSs
eexoYCWO9kcvAgykeoTuAzvsXIlu1ylhnbquzuICy13IO2GBpp55/aYafPkDFyDtZh4keUagt6wK
gYBT12J5QYxP30ebkacZViMrPyjzKR76msYdcFCrDNDpbQ9ex6rj7nTG4A3elTKKp6VsW5Qj4xek
lTXl8O/BXR6HM0gJkVZhEhBupP8+LvYUo0Je48JJWbgqZCgsT4h0wXPGrfAPq9MMDVi0TwCNBjj8
TX5UKIbojqllU+F+/wAxEKx0Bx3Qd78FHw/GcvPWzLvujSkhv7etwdbNMi4rP6v1ymiJFwtkFFLd
eMuG4xz7zQDh2Ym4bOgGllAo0tP5+FCAkLlmuEDGlZ+BoBEH5xWKNaaHyc8ggqSUWS+mMeivHiyI
rwwBDP5PunmE6q/xecDLVmM1+6noJdK5nLv0zSlksVLURHbAEMG6aIPlDRDfaks6YKSqyehgQCVV
D7OjCmqjbKMQkj01Nu63YlWXTISOpQDwJCPMD0JrytxXpLb0Z+3PL3Sx56+mqey3djJ+drgpi/uC
UD+yLR08GyVKMoAaxxFBl0TTVLsO2UlU8yWVWyseZ1rlPzQp2YeRTfLYgUh4nru+gVWl7r9ZINqm
tCnLxFUVT1VvdbBJLmncj+YlZAz8T0AscWmoSDuzRAnTdo/UA6v92UIGs/go4KBQJEUvkNid6vE5
6FiLtNIlJ8IrJOymgC+43pIk8pDsTErUbiZTS4YibgJhbuCahBpOjoZAlirLYJbAL6EhbqZCXEqR
l4CaUzQYo79VHazPIluLDkORBzhHlfYxa7FiRIDRgeBs6GnBhsH9wQ7zkU3fsAzOe4pzZToGwzdq
ejKupS0TOKXiIrboyBy7la9o1OQ2s2P8JUS7VqdhVPV7aWvnYPCewAVD25eJZh1JxhGj9Go6FXWt
y3CERYp3oSniEpKQ/ElVObS6vYS3US3+j7PzWI4c2ZbtD12YIQJ6CiA1k5osMYFVkUXIgNZf/1be
Ub+8zaJZz/p022FmAiH2dvft/jxzGe+tSL7P8XJaXfW9aRpA7BHAz6ubKmgLscv76n7Grigajb3l
jDexsYJkpynF4vRjnLVdrqixIrXnZO7C1TWe17kaARjyW43cnHNeJ+suB0YJQDQetMZTYT463yHa
Nl2qnXR+hb8ScBwm01AGXlH9NOfuj2lSQY9RkqNp99ZwGaKPwbMLECFn65a1s5Exgt3V7DMgVZ1i
u/AUnb5tcebmzNnqBKQbRbHnr3ekGic3etucZCEx2rLWdpOhI4+IReJcGOcwEVJseotGtR7d7WLY
B4x8QBTjUuKbav6McgtlWSkIAuqckwDNpcnTAOZm/b2wRzqDBIRLrd7PmA6QxiPiKE2xCKbX4wKp
tChYYvGtVgWCkNHEuSNJKIqb19E1j6ReGkEMKxSyN3/DxuHVSuyqrtz9KLPSb1xuhrguU39dh85P
E6btlT4x7Va1bzMXqt+Mkea3HDKAYNhvXWLqfSuPxv2iDS+eUyU73YxzoDnzoOL80S37sxnLM6ZC
v9s+L30hKBXp+YMlGk6mOeqYl65duy1iXex5u/H9iqn8vRFn1kF0w7K32wZGY6FwaozyoYsTj3hB
cgVkouU7JwGhNYV5n2ZO2IlCD7DTaEOp5I2pQLlIjYv9MuUvmLb3ps/CCWY6zHDV5Xbw1tY3V/2Y
XFhgbtdNt3hVAB1tw112Xag0mFlLle/06bT2I8L2pJwWaA9g8QVIzO+9MUTX7fqFY7/jg38XkXx6
sufMe46jjol5vSn93OxfnWaGIEFbkBXp2+Jp9jYTkOAVCdv4fw0KSr1qDsWiZUGtwa6WqnLv+rUY
DrY3HvFvY1a4ips//F9z36vNzPfozX1+0LDpZp5hYw6oXPM25chcSQNKhbPthKUFdbJYgdFPGSb2
2rGYO3u/rPrT4ObOJrMy74yfIrisld/Fg/1SLlm/1yt87Mty/hYRu31hd4cQKsQKU2nVFADgsakk
qVg2OnbcLehd6tXEqc/1s8xTHZSgiHxi0sQmYQiVofqq3HSyKcPCKHDqsJi/k6O3zelp/TkiF48L
LDRT5QV5ZWsHEqXHDTwmnEftzj4sMgnjFYS1zqqUg8QyoYq6g2q14tQbFW4QAl0CibzO3kbbWyeE
UcF07GqjKl+a2kn2tooldGlshXU7ySDT2Wm9N3vBlNS7yIywYqzKH028EIxgrAuJzDV85TLNm6Ed
gIlqi/YhLd5QpcWwld2Dm6TYjGlG+YQbcnu0u/Y3r4j5JccVIDf6DxQ1FxDLMYLKqN7sSJhhk2kz
Id/Fo8yHl6WvTD+FNQuWxKlCu57h8hNybotoAEufTXARKw8GcMqNaRk8D2TZm5na5IW+KD+ZWlS9
0ajeWGv5fZ3MSwdqDKABnntfZ7DTfb6pDVfbR5bZbzKvBvzp4Pvh1tdwVHADMp+9zeyuP9xaVzcr
UYeHWMb9bxICuHgcNws4CrOjHpm0/DrRyCxqxjzc+Ru1OL4kso8pmS3C7LPuTlQRHqdldddkawLM
xL6K1gTuXtTWTpr9OdIFycN6JdhOFLyqFg5bV/9FNVSdFy0f7lOaCxLgUb4APL0qjQ1u2ujaInd6
r9Ec3lZltuwKHRisGjycW9E2WrHzMc6xeTfGlEnIvA36zZQufYGtalpDh/HhVdddTbPQj31o9VUb
zDoQiEWfyblzOSHsmGat0sfdguiFpIXyt4pSG6cv5yfjE/1N76nxtgAYTVWuwkwbPhxZs1JsFlZJ
UlsjuwPS4HPCRuPqaEi450CBupLla1lBMitTJOHaxy/JaJ4HuVTB2sVA06b5Z7LL02ry9aa5fDb6
YesW5F+V3hDoETc+YMqLSvIyWNZcI6fKeuNR/LYLdrTr0nunqXqry3UXxXkgzPxPVtrAgo32Wq+Y
MDJyBKc3y3dPLJu0r6eNMc7JLjfrW2ss+Ex92GqD9aDH0amYlAqKok6RfpGmQliDdsnignQRbHJT
LB+L0X8wNXzTrNRQJnnSKAVqI5/9pk/FHwj4nk4dx/rEl1Urn904ikufiGWx4S/Iu8rq7O1S9rT4
KqKdXynJMSmIdww1imorkox7FSUpw5Kx2864u2SUaKGTr+KGCrM6pcMQb2046+ekImeXjGhn37Vm
snN0Pd50npkdRJ50vxwpxxt9ndxjahX905Kr4dhUVGHUT5ER+3kzOcc2HfDw6hq3+Dkbg/lHG9q+
RyCIXkATE7f50nRZYNngYMQmFlg2U9DRdffvpZerKRgdM/7J3mi3y1So6CkD0QfnytJi38/W+rMv
I+iG0eqGgydkU4Qqa4edV6PRhErtt6ho3rLEck6TtFRYD7rEtV/pN7bq5LubNeUDqFe3ce0MAVBr
qN8wvNN+WKp50+Zus7H7RewFKM9BZtHi51SFIViZt+3NKuINk4uDyipyvsdaM+Mh1uTBOlbxzqz6
fuss/bqbstp4n9txPaZtltytWjfsgCmiIxIs4weJAvZb6i7Jx9AacC39VG/mSZP7YXarfaqV5tOc
cLbrjgLHK9G3+F4jRzRgw0x5J7oYGaeT1KFrrxrkXNTsy3bC/XpBE5D7tUob9BAO/xhZabotLkAb
v0nbOl6qzoMbt4ufzRWpb1XtxoSaekkYOWm3FV3HoDrCyDGMO88IvLaZdvRf6yOccZH5l8MShK2x
5M7Q2nZ40OGhIn8eTcNvukptTH1BKKfawVh8XdQuiyAtKXmKJT4apbB+apGzpIFuaQuui64IVO8l
T14K+5Z35oeXqP6DVbpg4k1zWMRgI1Fj6gwtSlDdYqqCMomg7jL7UoqgrTdcNXy3VYSfk9FN2x7I
7dnL43LLzDoKviTNzt7o5k8zVfbZ9XLzOz24uc/aLg2U5ZS7YnK1m0WN2Q45ghfoSRUaXJhGbXZJ
WGNeHi5ovu5AojSob8s29+NUyVe7sWEkuxay6Yy8wLvg57Pi2AHYUBdQp1l8dlgK3tlFh9FzgBy6
lYjdbB53MT5/gQCyCCeZs3X6PHEOMYkyB1N19ZvWmt1myQYOikJvXiWJgA+9TOShMr3hlYiy+T53
ANQdbP63Q9QCbOYAa8Ey1ObOShQzvf2YbEjJa4DfKuRD02CPB+LVoyBqjOx9WPLuNBq6uMmF6J6V
OyXhzBrdZEsl99VctmE3jMzLrf2+G6s6nOxMBVaOUFIrynmD0Gh5okpEllg7bb9vsxRceYmdwAYc
uK1zLhi/cYzkI1Iq2a9InWY/dhAtWobOr0qVvLfxZQOFiOOtJzLtxl0iC1xR67Nn27KH45ik7c6l
4D8gMJ6CNEZwlBrNdGuvlb0zlkju0qG3nqSKsM1a8nZjW31JmV+3PxHSC64FT91aSyI3dCfFdgAW
9l1jzLh5BjR2SIb8RmhRyKTJCsHXFHsvXXGFRFXxK+WkPMuFnputjmUcsMbW5DPvkXl1HMPuxFgV
19xQybYORe/ZIenPuFmNa4EeJZl/9jJuAm+eLL8G0w0T16wDzP8An2JrbMM8NkeLeKGJ8nk1dY41
+oxfbpOpm8QD1KmXRMUEQOo4cIPJBCJmHhQuqB02s5e427ogF7lUuCKgpEoPK7vupmzi7NHoTZNC
plpPaTa6cMt9cezydAm9ZDbvaG86VACt2pqpm//wUFhgFxrZwVivAOwTo5NjbZk0IfBF6zAmv8GL
OGmTpU0e6Jzz21mpzAtt8q6DJCebOius6TBnQxvw4Hms01TuQNbQ9eT5sHM4r06eWZnHIZnrHQmH
1U+l4B5Fu0w3RCKkue/0SXqXOrTpumf1B5l788vSxUYd2otS5zTSh9+LzKygJ/QhkAVEN2RfFKeQ
kwUMZgtefJGy6u5pWag1ZCGCZvRCY3RC12zZw5H3oPEfprQMsqjmDBfA3JS4cZVfkFHjnVl09CK9
tmui7CHzxh1LJOTEpgtoRvSiRdj19rHV9E0ONwfYs63ieqNc++ig/1vjPDTy8RiTHQNptnELC71h
fSzGdOsN4FpLftMkerPTM21D/Rtv3ZZSZs6MW+KlGyxntSEsUio7R+UPHqLhDaXQQTMNJHZOeicj
ydabaHRiQ/lCM27zurhPJj0Q2viUJ/VDtEJ41P19w5A9Wb31rccABsKk1DxYKi7CQQ3ulmydWxIt
2pPDIbaZ2n44FDDHQaQlr6CeuzxNz3lDnHaEKs4wkrM0sYGu9OjbOPVb3XDbcJ6AtKARN7yOM2re
+BCZxXhaIQY9JHCwuMbepu5F9RnUZvXiWshyJkMTRyZb4q2ej4LjxMvpH3P3pcD//j4W43gUjTax
tWTy6haGwAF4XJr3GuCKWe7MsG6Ssp5nsBJEwNAeOQbBZWNtECwKn2KNsPA+HoIe7TKsQe2+eZUe
B5Gx1uHseAppeZ/jjLkWzs5wnGJLrKp5VGZvHKR0nECpSNtlfJcwtuAk9SLnLlToWBIBHVk0C3lu
ru3O+zGy5wBcw9xmzVzftBkaV4Pm5WZp1MQdmxsAsln+LPvlZ20lgFQX7RxqdYzNjaF+ci053zYr
KoS2ar1DSrl+xKljORKnjYYS2HsjBIX2qCzzB/z0cIhdB1k7Qcm/4dQ7piwuEEqX9W3Qtgk+Q+jb
QA/NZduBld2ZbsePoQf0Y46bFzOr3U1DPy3gRZdht6aFTT1krvCudpEESyrHnax1Skx7luueWOwK
USU9kQ+30I4P5G2Kd49N95ClooVPttVNOkikJ/aY/yrS2XlUlRxOnqeKU1w4fRXKKlaGn2a9Q4nn
aoXjq7YzQ7uN2X9OuWpnKzcc1C4x88ElKWFREZ9deAY/Hdb16Kmhf3Cc2gxrres30apepYDPhhe9
99z8kfE92A7XG9czkbyIt0scnLctKmfO+GHlEBiro5bCHzElv8yPIFv5bknX4iVqlhKZEpGbE2r/
cIo4U4sSFq7zZveOO01PAlua1blMKf47mecntyFGwhyXgWwgBaRIUyXDpOq129Lo2j8uVzPCnyHa
mXVRHwyzy2x/QFcTsGXS27Zwyy0KY5Lq3T762SfdKV/JjgG8x39hKrPpBXFm9i7lmodV2jMXsEL6
5sYQH5PS+WiT7pHvRhyLWf5MvQpDV73wbhYWyF1jdDaPgfALm8S5vnpLB2d5BV+6x8t6OipvoAvo
hmq/tlpzdBlYOui2S1uUuDEVnjls4nwqNnM+zdslSuJ9to7LppjKHsTZKw6ry3AYkmADTdeacFuj
2pUyTp45RxrEAEtzEFVMbH3Pl6VLbjbpVNavQ9npm0ks8zGK7eqgLfMr4VPWVtEW7CpTFgHyymcQ
ehT2LhWsp+vqVuUXrcdqRQ8ov8e7Jp/LjwUXXviI3g6mZp3C1rHcHYmpXoiHTr4rqT4Du1Poc5LY
2pLCOO2MdDGDVZ+WC1FvP2lD2iHst1DFWjD8HW3GQCBJQCUj/S5f8tsqF0bQd12D4exgAWaaBvDC
SvAAbK55N8etQ/tdppuJAZJLD+u9NaS3AnHnf6haqR1aabWH2V5G7N9rlAjALU+wgGhE67YMESSp
vWaSeqLhbnf0LJXcO8XqBtncOsEITvbaJsxUOq2p73XhZuf6DSzY3sqazYB5pObbiTSwkh6dR2uI
Z7+v65PVQteW3VJwCEDoa0YCj6F3c9g7Fl+1cXJcmZFs5UKdhbn0T302oQaoJ/FIYhSGohkiK12x
w61FvKAI3FayedTW7keaLA/YPD3Uyt6tHsG6/P1jjlxarPXLJUn2Ag/ddo6tn5zVqPazreubUuBm
5V4YWLoMsbE772h04t4amK5NZfQxNd5W8Zj8IWZBOfoFyeyNHYvvsdCSZ852uCJYvjFPK05bavuh
M6wz4YLrpjdRANoqHc+MT5kbw1z3GC6gbaytPRWfCqF6k71h90/xOEdIGTnEI5W5Qe7Mz05t/IlV
+TRq+SleLqMrECUrBN/lpIO9X/sHW1h2OBRzshdo40P4x/IyNgTLmZImNbDZ0VrJB5IiSEOwN1bR
EB1bY1+y2sUPvQeoTTXADgdaz19SKII4g6ySkn0zPGmQlEwi9smWDPdi0ywZTEDpOiH4leELI/7V
DP0AhFEn/pSV0QZRLvQ327YZGHuecIveGIbGAVLDHExjD4ZrjWCiyMa+D2Xfb+YUgxiQ6R96iXs+
kmAVjO2FZ2uTclfmcLJ5Z0Xb0fJiEEUHeVTJTIuw4/qyk9Hkc3mdp0Sb9k6HKqFh+GpPJ1DtndK4
74WDAhlhAQ/TPUfo1xGYxtrNkETpVsUuynV4ST9N82+y7xsACONV69K9CZ58jFz5LUuRujRiee9k
/8vSG3yFFIiMgapnQ51iH5y65NaWanzIHPUcVfb3uEtNv6pGlKPSOZgyvl21hSuglMltP7flJp8b
Cy6f12Al+ugzh25ulkvJFXdz6dsZOsmWYudYJ73mI0T4iAqTlYdIMUTauVIoZJHfd4hqpzy9jXCP
8lWPaEsn2C+AKdeDBHUYYogUd/O5fSjN+CmdoltNs34mQ/qw5uZljCi6kUwNUhaAaTcC/edlfMhi
zOHG7S3njjL+tja1oLLz72ve/OBMasCSWnNbRXN3k9puQdk+PQ4Fok+ZR/NeGhQrtNrzHSvyRzZk
m2Sxn7tkRThiPxutdeutnBtsUESgeKS3S3noY/uAWONJls4NChK+TgfaOuQQuHLusjCfsx8o0vaI
Go1QTlYZVgn5Bl0DDUClsCVIHaw0nQ6rsUo0BDMKt7ylrwFClVpNqc1b3EAY02O7l2Sl+a2Zowxx
xJz8ZJ92u8wePpB/b6fJxSkNJZOnJ3eaaU1bVC6ZL+nefGWYLyyEF9dmmRX6/CTgpSIngTbu7Eet
Wp8RGkcbmIvQHjBpKYQ7hLzrcPKs11Yvz1GP+rnGo82PRJFsGQZjzTvlnwuHFzR5TPzoHHMvRnfm
kGf+NPVZ4MnkaYr1YyzsXSKG0Jbai+zR69s4/aJAYHJ+CZxV/aq1ZDOt5ob2mIMtZzAHN4aXZEHW
X7hc2BHqHPT6/K/GvVOMp6GmmakrivreZmwvYhhh6fWtPuivPJYpyIT13ZsJ/PC6PeNYUKbmAdkj
54C+fK9EhMSUUd9gXGOXWj06t4OHNHGtdhUE3hE+mbKjQ/3rIAI5oY99gYgEhp0fujb9udr5EoxM
5rDxiw99QG4w6gYQZFO8wtTewTpHgW4AOsZNx+hNkRzZ5u+tGHezmC8XOspkLjnmfuw4LC3UjQUK
1E0mbZjvht65Zsjf7qQIXPTNflZR2xaL0QYoCVy0cjPg9qC0c5bV3J04RReme4cSH38lz/7Wjqja
HArIs65VOFNOFtRLMnQbx+y0Q+JKkATl6UhEhn5bKgLNGuV6vxHGiH0a9QitGqT5zqKO48Qz7jyn
3hCo8k1rMrDfaKiO3gJHmYPgHlQN7CIWY91ihwprVzd/bKEm01cExN9pa8p+j4EuOqNADk3Z1rPl
B0u761pQNJHN/ZmhisdJZXCyHnQfaq/XTMnqZwuXdZBGUR7bSPxMW8YWexIhQ1dnMUvVzBtUJ+J9
qDRESDVUw3Zu9GYLcP4tM/JtR8HX1+t5rWk2GjRH0lkejLn+Y3hmaGosMH1tGx9c73nRxNZF1bRb
pk4cwVb0m3JdrOMqqEjLEbxI2hAjgIRGUEbLsBHIfGXd7dBePZE1dGjU8lDgpux3EXWdMTO8lmrD
rRLGkTwxsUFJ+Ke9TGl6cfw8tOZvqYH45T3jRCSELFuZc5roWv8jEVkUSnjwIGkbiSAnzQKbfJ4w
sbpfC8SOj/Es7W/kGTuhlzDp8zPIex4sDmcFDBBl3AwdXSN324IuhEOyToHKizxsbZglpimIcJFx
ffRK4wCltDBUEc+Bu0p718M9bTWmGtJI3HVW+lusLsyms1Ku6a12SV/mrKoT8ZHU0wXdZt419ibC
jrO43cQzQ7KYJIGeDYDHMXRkYOoCsWdZaA/4swZy6HZ5OdwvxWzf4/TR4TeFHYEFPBSOqPB3HtMF
z5U5GEddz+xNJem4LandxMx2LVQ0mj3JcJmZVyO4bPGdJiJvwb6txtQECVjPmE8/6MC7RzKyv7tE
DmlOckgW76KaOnjokeeo2NhxdqorMw51uCoOMQ0lgms/c1Y+Fp75mOiVdeSdlH5tGH8GaX1f6iYL
QdHvZmG8KjCRLazLRxmvFLGKfY3iPq2qJxqr+9wVN64Hsl9xJPrVMmzjFmdTG0zcl1k/8nLaHwzE
8Q5qFFNuLgJd0EOu+nqf5RUgRJ3e0FKce3xXws6UB3Q6H840nUml+wN5ihJ/5Dpr0vaJONHaVxV1
spjSPSq/3u+UddKH8R0E/TINFJtgLHjKa7DzTj3jI8xPzardYptn22LF5jY4gnZebfeH08E8CxeH
i6LT4OURosaafpPp80OpKHd1Wd0sw3zU8rGEeAZvF453TBPKo1KDdyG1F/C614Ncd95FOvwoL29Q
RpBQzCPLxXxICxRmk+z3gk0StKv2JCv9DvuvZ0Qnz7OHwacuFiSn/fGiivRF1ZzWVd4s6xK0cXq8
xC+WcymYeXL2AxgPk+1nYV+k/cVRJMZx4fBtYwc5wDCd9GYEMSsVgjRgI7MmuVw26VPWr+9MRT53
ZsX4VjnfDpH91tneyzy21PledRvbxFM5Ee7lRQxw4lyGZm5bR+bhcrm3lOPgS2BAlMvyEvw1WMd8
1dBQ9hhtcahnqfXYIIfYjrM57bXMEX5p2N2rnTv1XR1nzHYhpkLtFqNwW5yEjshSm7lA5Wx2SNN7
RICv0BndjW1n4s6O9PJDa6vhqYJzzJhRvnz0XIvipsBO8l5y+79pam0exUSxZc1Ke+/GYdzG9QSV
p1hgZlXaG22M4EX7EkC4y5MzuSdToGsl89M2Y+yHsbGGQ4d4e+ukhqXg2R1tu45ZerTJUSs3QNFl
wrCv393O1WW+mHoFsDl9XGHWLqLseDs2tYGziDHfdroDNZuZDGqtetszE0+aCB+xfIglpZYxBXHs
GZmH/2MYSqQZb+hEJQueNIPppQ+x1RyqZfzCVOIzA4Yrl6F+xPw0HeL2JNEamFDeWTb7hf1NfeUu
9O+mVfp1jE3OW4t6q2pPSSycBw1M7n426B9mQc1CyZJGoVWZX1mWffJp5pXZkO6ggaYaFKeJZK6q
vwMd2+gYu8UWmlY9/8IH9bOHdvUpQ6eMJpp6nDjGp+ayuMHlOqpxJjb/bovxiY3IddgJkrkRtqpr
Ti7FsGW2cO5yt6j1iz//yVO6TjSxkaWgos6bE+is33/X3e+rccfhH07vf//+nz2gKxsUZdtFZ6ni
ckLd9vYGOfwzWMZeRMYXv+CzD7jyQmFOyhFDlzanSU+DJqMZVvdVVPk6M7X/7SdcuaB4BvYWHYOr
mN9Zs+/Y5ZEa51lbpIW4pn/4+4d8ErWkX4eMxIA7xlIw1VUSBbxNcfA1gy4oQl3Da97024VYG+2M
4GMb+cenOIxu1Tf6/S9cokycY/7FGuU6giTzYIps3WtOgNxoTKT1S0zxf7KE1O2rgyW2VgYDaoHw
bbA/6jZ/E0l/bNfS++K7f7KG7cvK+IfrV+syvVf2hXeqC91fjJqBgRM0YTAqBkCi/d/fzyfL7DoO
xC2SduUiM05185CMTzX9le68Dcze/v3vf/YjLi/mHz9izWcXvz1DP7n6nUOfnghiu5Pb1frRefV/
cz26jgPxEKrqkbtCTsTZvdAdcFrCH1r7i0f02Rq62urSZLir1RFx04BwW3IlDu4Xx+wnp6B9tcmH
PEV8V+biVNX2T+rAs5HXeIFLM/2Pa+hqj2Pk4/X5gM68x7gMTVe5jRilVkm7U6iKLoM1v//+nj95
SNc5HwyFYkBJS3mK2kW/zZnjPMD6fGUr9olhk3X59/9YRUmkK5aLpZ+GHLN+K9OaMO2tk9WIX0aW
1szAakxTFuYXh9Yni9a62tmtFDnqIhN1fpXqEICxFxZu8tP0JrFvu3mi7WNC5+8P7pMNaF3t8jmh
dig8VpdX1k8jJgSAo+kDmPATjgx//v4Zn72cq9u8r9NRmkkv2IQSaVqxk3H37e9/+pMVbF0+8h9v
pjIaV2sd9l5mwG9MibseHK3Rzh7aiS/W8Gff3vj/PyLumKBgzFaAm66bKSHSg0j5v3/7z1701dau
2pxJ8XURJxQc56ijnZWiOOT2vGun5BGCzfnigz5bwFcbHav1rAMs1E9pbu5bG+pnxoMjLVOgncxE
JdjMzM+k2e7vv+uTNBzdutr3nZa5XUdG5Gm22eaZHEz6qVHav+y6R0BrIXkZI12/sKnLO3MKiFgp
VlGhjtl2pSPZ0BKtr3//Mp+scPPKpbQdhTnayHJOyoof9AXsiRGn+IIuvrme9cUd8MkDNq9OiHpp
y4FelJNUq484TtdQf/2rO+tb12Dke6oYhO+d+gsDuU+WpHl1QIxMcqxQUoJJT/kCEMsY/3/9IVfn
AV660L7CY0PNzcMcA3pWQow+zR5CaZt5RWm/tZ744t18sn3Nq+1butNspKUlTsjETrE7PCmFfDJZ
vvCe/uzVX21dmQoEsganQ1mdNTMNC0Frqf4sw8ffl9ZnX/9q/+rZgugN6uyUNTqyc0Kyp9/l6H6x
aT/761ebdkQfy5qSPBxsceTSPKEK2w1p/EXQ+meL6GqPjkatDy53DSk/xuhH7rzcz3LQvygtPtkQ
1xlCoBSA2ashThj4LYxNrF1N75BvEzWjsMqDsvjigy7b+F9K7Os8IQ0DpX51azKcXcz08NrbrqA4
UVnuhYVSI3H19yiOfiyjs//7S//kuV3HBllmx8B00y0oZJlj9dSurq1ff//T/2uZ+G8/5mr39UUb
m65ZrtAiE3OBkGAMufZ5h14r6mixOUrbD4zU8992bHRo+RyBeZzXRjfWtIx7ubYQNhNubzNTSEe3
njEebJ3z5LRz0Bk4g1R2YgapEv15wursF2NR+a8hIexac6z5Z2zjC4l9Wbn4hTXUJ33JvCloOlFJ
WMoVFG7Ws6MdRQ2xs0xClHpkP0xM7L2Ci6ubRnp6iCdu/s3UVb4f8Z3xGSVFz1xcppczjZjbFCnu
Tgn1rZelhTtflwBk13KHINA6tkPBnImONE7Vk7eb+OGg+kwgLCuMadn1DNfIzmTECRUv2trysVmN
iwpdFWQ3rqNzLgfP206aLg9WDlrGcCYjAU41nbKqqx6wbnQ3bYV4OsCiH7FcnVjFEtS1YkKxaRag
yKlLH5qEDHLfLqUFeAYw9/b3tysvx8K/vd3LRv9HsZLaCOrihktinDCAQ3M7zsGSo1TN0Z1urMjs
tjbGLB+dWrTbbB3WoGxbnFHE1Cf3BsO69wuDUbCwGWqyfsI3VDM19PaFGu9wwkGZEnu8IL83J+EF
befSc8YLaPsXB9K/HqeEZl+d1gzYdFqrHOOQNVbtT6J76yvURMk0s7+t7Ivq91+PPT7l6tDOgQRI
iPQM1E66z0TfJmVUwnXDv7+Efy25+OtXR7atalmWeFqgWJFbfWYULvphu8MOxRk03MvfP+Rfjwg+
5OrkjtxuiIbENA75XL8mulv7izU8/v1vf/Z4ro7tDLo/mgaXl4AUoNFtXznnYh6+eDyf/PXrtIZ0
YhoBagi60NN9Jexbt/+eIRf5+3f/3wfwf3aAcK+TGkDOTSJZ9QS/SSbgkr4zboeFCPFBxXWoWwK+
Fq/OwNCcJYQYrr8VFd53swXp/Pdv8Mmb0a8qJ0sqZqSZOj+YSf4H1dl3Zm3KL7bHZ8/u+vDGZbqR
tqkd1NA+FSp5tRo0ve0yf3F+fLL9rvMcpDNZeuwU/4+z82hyFFmj6C8iApvAVl4q76trQ3R190Bi
E29+/TuaVQ+vJEXUYhZT0QGINGR+ee+5eHcLYAQp73FRBeE7SSC7MsnU8vwb8o4d6as2mnUwKhl4
hgxEFw1CzesR0dLSRZDNuSjnpVHpRX9abWRdaw8esvJAf8vcGnNfqrQ7bTDC5zCPOVFyh9Lem1GN
VcQOavwOlrFsNDvif40ERFFnbZiakmXmJtZjnQ/ynZ4dPELJdK/KfDg2UKRuExeoju7XxioVYbXH
wa+vtDzMNuBWsqWMEWQBy0jemsbTDwnK7V1dlvp9WJXh85B07bpJpbvrLJTc6Olw7qMEPdSD0g+1
9MQ+k4n+5qgSqS126/LDibMI61kX+o9pbY23AP9irNaMsHEq43u30s1nLdVAtOgEjcUJMsCVEXlo
9SzPtpdI/rRVlfeo+KeyhIakockOuqrbQCcTpNtkrbwf3ZYsWgv7wJG6BFgLKVj/0RjQjvgHNsKQ
AQsLNuJ0uh7donmQpKfc9lXH2gly5vv5Vv56h8ZR2WxXBMgzOGKW3X1UGByh9JUngAx2wx3b/2Av
+sq8Ui184UCOJAJ3A3LjugQIuchqL3iV1WTbiw5T1IWskq/HjjvPexCIHMKOXIx91fXk74m0ukci
i9A2LvwL67avZ37Xnw39AQiARqd097494Q9Kl1n7QyBYi51ntDwX5s+vx6g7j3rQG1tUHWKGIz9g
qZIbHyBWV+UbO3YuzDKn7nB8g38tImCCNvjwrGDfp/0ytzlnXY5GuSz6b6Xp0DOOU+dfN4iTuC3b
iRvkLauolu9vbH9nP8alZ592o+VYB29hsLdbbYt8Z9Ha90Xar1vduBC1ceLtzBMNBJIKB7yyuzeI
+QriCvR8x77DBkb0en7kfP0Fcb3jhuev10NeQganzXf3VtO8gyFYNRnaifPXPl7j/6dedx5fkHuR
lecOrAjTrR+EiXZYC8SuKJu3qZzwbZoSmM10YQo4dbPjK/zrh6QTRswy8XxmVYSZizzW7GsjBgOZ
+YW2sitYNbBI8TEUfR5daJ4Tw/z/Eg78NM6dqPL2oS72aWWsim64KS1jc/79nWqbWdetmyJu/dT1
92OXrM1m2CdWfP+9S8+6Ll8U3IZm7u0dlR7ybHjXrPjCru/UU5v/bYiR8yk1FA0T07E4ZuRefesY
VnbhwU+98tla1KgA2wR+TjML6b8PoqgfhWe3yBFYC/85/3JO3WO2ZMAs55RN5wH3a/Qr2hi5cEgx
s7bDf87f4MQrmkcMhGjJ8twDc9bH/j0m4DvkFRfG87G7fzHm3NlnIWJCRbWfevspmR4cMa4MV9zJ
oAWLDYbh/OOf+PTMj+jjsfaAFkQea3Zvr8un0bXxcoH5CV9Rpl5YuJ36pLvH1vlrQItW16VZhdxl
+hc64+ELSWFUIlZpwuUoRHLt5sh6ykpHxNxKxDdRY21KiYFKC+pkZXvC+n3+F59qsOPf/3qWEN9T
H7CM3yO3u+uaEC2Vf6HUeuplzkaiwPjRNK3h7wEMuZtSRPUORXG8xSnbLq3AGqgxoWA9/ztO9Y7Z
2AxMcCC6x/ccVPgyZH+SyrtU3co2uXCDU79mNjwbWTHpm9LdV5Wp3qd0bPaBKvB/+VX4q5iMhpOy
9FuRoobrzsYpgCzyWfQ6PORdce2L4BOfRHOhj5+YA+YH7THsZtnLStunJAcVNyHVUAA0F/r2qYvP
Prpg66suaEd5QIkOplzbpeV9bqrd+UY+dfVj2/zVWcHjjI2I/fAQ9OjHO6Qhh0FX2dY1bOvCyufr
KGGmkGMH++seAiWggYLMOmALy++AASd7s3DsTen6DuARqe3rAElWhwp3NQ2pBfR+dH+AbYLtYTTE
bhkYVHeDSVxZCBJ23wvXu6K8gCsi9iNxc/5NfF2i4jFnc0jh2XE3TYN16NNRxygRIG3NjXZskcyG
5c7rEMMVgYyvgzHI98igMWS6oYNpIqpfEh3RMmqq8gDMur0fuhzycg4RbBBwiWqBKpMlzKdqgmST
WXFEcg/cjPNPfmLCcWYDNXcS0RU4x/Yt+ve9DCzQdW56KcTyxCh1ZqNUelMIeU4E+8wexMHpiUnB
x0N2BjrOHV5qhSq8uxSTe2LOEbO5U0wq9Me6gMwiuv5R2KV1QNYHbN1HSrZK9by/0O+/LJ3T2LOZ
dGpaonZwEu8xP+2NEElMpDef9PqD7Vs/+qbY4crdmoQ4nm+jU+Ns1kZDqTkVK/9gHzSfnDnDeL7T
p1/fu/ashYq09ZCa6zjrtQmXApy/pzIGjqe3Q7A5f4sTXUzMZk+LwYEelE4AXI3gAOMKPfTj+Uuf
eDNz+YItE84pHDfYu1b8EYvgV2/Ft4Pff/Pys+mzjgaBgtRmS2eTHILc3sb04CvrwjfsRIed6xVM
Iy9ll3k8PdzWMG83NnEAa63wn7QMl9L5V3Sis86FCkehcRV4KdQIs3qUGb6ZzrQ4z63udTP+SSnm
PgT2axskXJ6/4ak2Of79rxnbD9umItCHl5bKPeZO+DVR+MMt/fX56596a7Nh3pdQcavCCfZDtZuC
o3Phw0J71l3ax596/tnorn3RBYbg+mni7Y2YWKgpyg+1n/48//yn5sTZcAAIF8dGwHCIkvYpCkN8
b3ySVz3gO12ioA/K7sLAO3Gn+SlxkgzAlgYk2AJmx9bGYvVyZF4iTDOsZyATWEREnl8qUp8Y5vbs
vRVl7AgZBtGhyOzPMGXpTPTo/fl3dqJNbPO/fUq1NvL5mPK6rUL2SN7Sq59brDznr37qyWdzoGob
My7xpx4SyOP48m1tFdpNcaG/nnr2WXtPfp+VqZmyBqv1Qzv0D7qs/4hu+t7HaH5gnLpFPDaWLYEq
33nZNhRvRvZew6nRcri+8EDAo59/Tcbxib/Y8s2PjCuOcFl1oaSLgP+Y+gozF0Z5sH8UIqIwu/Ht
9jnKWrCMP87f8cSrmx8Zw5+2hggZ+CGq4RgCuD+ixwzjUijliZnEOv79r5kq6K2xLMLjqco0LH1p
LTV4LXD7tTC90LNO/YDj3/+6g1R9LL1swtgSD7yudmt0jzEhet97PbOZ0Pc1S409z5+VvwHqL42W
RUh84dGP37ivGns2nEMdDzbhB3Tbvg0oOBbXFoYDjlg/NQKmWGaHxD65l17UqbvNBrgHX0+CEWWA
m+I6l3q2sJvyg8CCXxBK7gcjum2xap1/bf+eu37102bjHft+VtpTIA8tuM0CjLWqxG/XA8CfgG3n
QONRmgBfwf5eZ6Z4t5oAUJ712w6qeFH609v5xzgx61izeaFrqqDXewZuLeQVxzKbUJeXdk3HRvri
F5rHxcBf/U6BgDTBQ8tDUB2PRD7i1MTg2i5jnK2BlXxkzbOpgX0AftNgi+Os6kqkyYWewzA/NtsX
959rx1wDV23tTCzANcf/4dfD+Kj3vXxMzV5MQKuS7JeLibrC22PHpKqklDZNv+iqZWzrCtxbDohv
Z1dN+YJagfBh/HXTislgekhDWKULIood4O5msg/bRF17A5jQRWZLh4OW0K2fZFULjSNeN/uVmQk+
79Q9RkaGAvhV0QVEPZnTZ9ao7A4/+ZGCZ6CxtfHI1cuGQEXIVUHUr/xeGxBum9ZrY6l4neVm+NJb
YbeK7K7cmE6sb8oa1kmeR82WKmq3dJkXtyIFqY6dr9pMlen9dqkdrD0ojKvR0XqCqtxAXmN7nK58
d4S0BXenXlYjk6lqexNMu9M9TyrL8NyFxAUc2eZe4DkH6Vn5rypS2XVYTfrHv2Zp0mjdxzaoxZ/A
FuFV2XbxP1mnup3rteZPT+JhnMB2LSsYz+tcZb2xdEvyIq0oENg//Tq4M5McS7IFm8FapBAGbiqv
xJsr3CRalqgl/ticat56kfZPUWrlkc8IXNImgNWMhXVXE2C3nNTRVF9OnKx7whVvgRdbv1qMt1Bx
zHS4x6XY/Sls1zu0qT/uK6skPScaYIU2IZpmHJZEV9lOBJAn7FdkT2MnhSKIlbZHzPUQuF6yNDXM
zpJ67wOFAPVhOwWiaIM02wEhTUoqUZys3DLPdjEluU/fi/DUxqHNYYlMjgpwtMGQfxpHX+tCmcvG
4rMM909lD6YgdFI1GFpEn+T1UsEM4Y+jklg1QZ4txmBqX7Sqb1+KnF5RUXje00vREUkDJS3WWGNa
11U5PjR5nN3bHMH+lonQ93rhQxcygwI2OuQSY2U3MoKHT59+l2PcL0kz6xM+O4a4o2Ax7BujqA8e
oU23Tl80gu9dTodxI0mbZxLugoUVHfcgkz5ANFKKftZgxfBKxz4pLaI+Kg7HOr4rwl6ywiuTlSdJ
t1p4uCMBs7bQipbeMZTDN9Nj3FHV3wR+5ETEypETuWaPCUgeBDCRQoORWUvPAEuxaOsE8irVNQ78
0uET4/C0hhpT/amYwPARVry2hV844c6NC3w7jkXkLHG2QAhyvQuwpZImGbaoiSLkLs8cV7rXYcJR
JZQUAUcryyuSH7JI/WyUC54rS5r2H6ciQGhheK6+oUbB1loznbUPou/J1KdwjwIYnkvYd6TcGD/i
Os/vmi7rdgn5JSBQNPu+Yi16V42avrOqgYQWRBN7RTTQJmJYrfKGL7KdWM6uK8wC9kxt3sks0veJ
Bn/MzJpomxLjuepELm6Hztl2vQZEOsjIFpR6V/32krxfDYYTPIHMGpnAzWBtetO05Tm9H3xdjh7V
TN5kJgC7KcdebMPO9huIxlZ18PmgHoziWKCyW7/ZBqQGXAXCzSNY6sO/1K3evyHYQK07Ha+yCtNF
GsTJxpNuTxpT1q9IaLIRlx5LrYAPlUZkRt+uPYnVT8r2Dwk2zi401T+lL6x1ONZZvwtgr6w1z7T2
5dHl2LuUf9AX595D1HomtmfN/qcMhmSrkVuyLyuzbJdjDVu0b0P1xwej+uqNFjjkKM6uiOsD4O6U
8brxiW/x0zE5pEWprglvNG5yBUURZoiOpdlHScUBr3mXkzix0UAI7BwhvEfLHnX8u5a+s+Ns4t+o
JnuHGKtWWtBqG9VDE9PDyHY3ASytldDxKEcd2AzPYrEek5BHQmatrVvlhOYC4FwWb7DxqZjgUKH9
wI+rv/jDkNzA942oc3fBm0FXhYDamoc+LMpbNY6w3Uq9BnBRkhzVsqppQh0mGTjTW6XlJSo+117T
wvJdebF+GIXFEQe1uuuJDCRgi/Eglo0Hz3hsTbGalEqvw6aWWDV15h49MKyHjhi1nUiicquJyN1I
4Kh7raFk2hoxwZ+hVfzknm6JGd5PbvIodT58oNEPjh26dBuM0+sKRe6zTWQbvm5yIJdtXJLCnJf4
S2MiUSLwxvCB9GRDSpm7LOzafw07O3ssmTYeNKgWW42Lb1wxaDcj7PgrSawEHvoIlnbqus1bF01x
vBwkOA5wcvUvEuu0g+HE3luXoRuB2hy+YXGNF4OjA8YLh/gGUmJwZSQu/gGCWHaDPnUvPoDW27Ah
4yXXivJPYCmsY3Yhf9iqAKrf9SZf0dDYjolj7NM+gh1oN81OkJlx20bx+DNHUr+pRFJCPo+zLVp4
on7LGBwoHHtqFI4inxV4dfsRlZraerDzi9UUBu4fSn3VTlog3Ii1oQqU5GAulBIkMw+Nf4t8MSbI
qghfdY+sgx0hD97jMKjhCo2289Ha3fTaZ+RbGnIol1kk/FdT2s60knrU9yugRfEhNNP43W0mYx04
Ub8xrUFf+3lGFF0nzbUO4mTfAhPaBsQwRAttsPWNL5Jp1Xsk8XQkRlQZVcPK88sDLHHtV1Dxuevd
kfzRoZYJ1Kg227ihBNkHgXaFOwbuZ6SY9hV5PD25YE+TVliwD4fmkMDOwy6cR292anmHTM+aPdjv
eDXWdrkhHrNiy496iOCrchOTnrdWrGbupoF36ZHphkiyKG6IaxzaTVQ75O4QmrnymKcBckTWVQvJ
ACRNN2lg/juWCCUML8I5ibZc+FGAxImP1bqXKHppYVUQv2PUVwXplDmWNzHeQYNnhrTgaQ4YBx6H
0COHrPUNXkwFEgwu5rhTbaJDe0v6X/DgpytlRBh+KUgRPCDUTSND49HUWUI6phncN1Psmwy+vjZ/
ZYRNbL1YgVypFajwqBR3IJxaXppX79BCwgEd7ZTpJex2BQ55sDZgPn9jQK/vMj1lbJq97a+1Gg4M
uIb2vXSa46zgJPDVyY6BCqin4XWEmWTDgiN+dLsoA/Y1VAWnD8QP4CuXEPx0iANTwJcnGyyH/D0n
osAyStIrOk81PeKgXr2Dt0d1FjB5ReCRC+u+HllkOk7FBDtRMIb1VhbT76Atw1sgdv3SbRT8ud6O
+bLWHjklaSrlrU8yhVp7gZFtWWJVGXwRcaSeamOP3dAGKtpiOk1hbTQRcK+0TrwdIZJhQYp2ZGar
LOk45gtk74QbpVhVLaaiJZ8UvjRJdImbbK2hk7dhKfyfEh7M74zgQtjGmrbKTKt9gLCp77yRpKRi
YncEaWE8EpMNeWPB0odJHXdHkpFB82HPIZZNJPqtpMMgPWbWf4fW5j0ZeuUfcjOtnsMYHSxvIQb2
TJbbqmnt8p6Hdq9avffzFetk91U3talYq7yT75MMqDoIAMJrP1EkF7oVNY90Un/sFmHkIjGU8adp
O3E7Bl1x/P2oiAwrZoVe4dYhzbiuSdRKI2rosQsyxhnZPJedZsHFyvUt7J38ygVosIqYDhGoJNGB
tTBJ8H5ogG4Dr3Un4E4TYGT0rItIWBsyLjdZf1TWJNepTJ59KyQyODSMO82qQ0aCpxzWzK39Ekbw
Pq50OI2sANPWXpErl90NngWzsGInEdkGaAk1uvGaw037pangb+btIRo9fVc2mv+uofYESow34wFA
uvuegs6FQ+Fa26pL8yXhg/LRJSHkSgdS+oMFjlYs6paEjI4UZNS6E+QlOYzTb1ZGZE/r7AY+bICY
PwYtBrpn8RUG4WdZ1zqgw8esBkEaEUz5yCaV8IHMiUm3EcHIE0WsnW0piEP3EliEQRnfWh28TVUN
O8uBdW3Vxa1maN4tutR6q7V2gHOorqzHI9JwFQmzeSxrrYAm3U1vdAZ7HTJONkTYN7upLccDuywi
x6oyJwerqjcKp9e6ZsN23Q51cKzDu6991473qZfo4Prsbp9CNFlVhP+gdEwIQTV786C5JIgVyNxX
me6Hy4rtxNIvTNIok3RE+a5baoEYzd5RBepfqj4NCY6eskewsv7KHGw4S9Sz10y80abMx2IxJcH0
KlVmXtHZg6sEm9Z7VSUhZDrhr1hdlAcI39WDlXbYDTsRHGK/sFeaBjUsLctpH9UTxfBIq59QZpiA
UWEp7JqJXXGtCFfzQdN9AqQm7kn3zcal0FlUz53M+ysLYPgdqyGiW60I0NPCHutmqffsRImyL5fd
WGkeMBqX1e0QJYRUJwqqKvjf7I7wN+NaUwhtl/GUGXdef1wvMn5enSGyN1rZo0nPrfATAgy7gRaC
96vyZHjQtdjpud/gogk1xugaKWVxJ4c431mRhvSyMqhvroNOeoAp/t3eGl0ZbbOaXiB9jmVXOm6o
JScdOf/Waj/jUBWvxH5BELS9lsVcbkD2Zv2VR9q6Ylv2mzD74dHOcjSkNdzukoVNYb3S/6bXwXUg
QVl+NZDrxERcsuFugyWBpg3IA6LjvTyCJug7LbNvr7bawD80W1IlCDebioNQ7rgvc4JFFnHma9f1
qMbVSFYouWKopjMF29iE42QRyKGTz5BDxoXPGxc/AdEbRCxDY5ciIBGbI+B1zGeGXGfRTvepPRn3
qQ7pu81id9OSaL6Ez93dDbHEQ1KRSrfmezr9DIo2vnGb2N7p0uOYzTC8nzWz5++RNc1tCqOOyDYA
mxufZCKBCnpiZeFlJFCvoBJ1IMHC2GDRp6NdJCVKQ4qQDAXWDRntKVrwRTYxonhHRgo5CK0/TB8i
xaO06Az0tI5fT8mSHEYsArrowCiZRDvC/nGX/eSl+y4sHSKFVXLorUjfdkVMgk1iE2MUNd6C7RqJ
wyCj0qXtxmrjdcAZoVWOv6yB9NLFUCj3CnsdcO4hCQFhe+WmQnGytZgENpFbj+/BwAKIeTKtIRCV
5nXa0LGkUSvCk6ZW7ECQgiJO4romnouQk0gACyXlgfcagU3J8XBDXK1h3C6tOrB+RvTSJavaYtn0
nNPFtks6iVZ6BHbqSXSdBmm3MxJw9yQytI/Ue4eD1SfBczlB3V32tsjXOtQ8bzjmaGV1vLGwBq1c
37S2FJ8NYGBaVhMrXXV8npLEfuKkwKA3gyTO0R3cmzlh37pM5WvsZOQiJ0m8K8KwfaUWDlue9Kv3
YqT+RKqDu+76fjwofUjhrjvY6tgeyutQmR6aqahEW9s4yx4S7j++a8pwQSSg3CRtYOGPq9llDGGQ
UCHooPooNVo3do3LeVCdhayGWRHO4lj+YPncPZjDBFgzbaJsWckuvVEpQTqZNP01kqZq7/NxPMgm
D/eVRL6EUNom/8O0SZrxi8+29Y5iRoJqnsvAse5l0dsvbozTht0uc2hdhMsog4We2+30h8TxTlui
+qiuM08LdyyvTGjNWrJjdA8rNdQd5lmrfcMbJJ7yyMpYI8WWu0LQqq+8xiUxoRkioHquWDqAep8c
mF9olCbvTYxOeSuSMDwYbSVBTbrFhxb2xtuEpmCHxYXbd6VH+dbWgIB75rRp8+PaN9KjtdU6Xcme
eQxf3YpsBaXF2UuUmNlz1dvqcyKbbo8+O9lNMpLrMradq3ZyjUcnnTjr7b1qn5djtiO60Vl2WPGv
Lcexb6tcRMCK2+iOOLPpyswGJi2/TG+9fmDdUKRh+sGQDm7xy8KqFDpApFJUbMd9oKKZNbmMn7Te
BCHqgMSHFul6U7vpFKvG1Cn+CIVuRaNseBuSPbq1E9deEchb/vDZS28ACtX/JA7f3RIiLTnWsWTT
7rWHOB7TOysmrK5sZftJDEH7kJJYeQWvdtxFpDmni2m0qZ04vt5A7yz0Rxgb3h2sCnmojNGtF6zJ
I9KNNPdVTsfYKHcUj2WbO8usz2wMgXoD0i8bJmCGUdwGTwXbqn9klGePBFim92y5o2VPaMerS3LJ
jgqluewzoyOmLak2QdfU26yMA2NBoKRzsGWVIHSKVEBwWNHtiXpm/yO7qbwhZyPeuqWQO9NJeHGD
5z/lQ6ZWEDPB5JcZu740D8gRDCG4iNjRX6bOrgxmRopcSzezPNLEk/xOL5Rxlemw3HTd6pfs8mDo
0Swby1D+Tg1VRLC4w3bVGGnjSVT5XsihuxkDV7DmGcIOVpSmQ5mGTpepEohrxGqnKr1s3/X4xTCA
6j+KEQ6vI3HrpWmY/S7JZ1QEHSb2i1cKb51bHXuAusnv83EK7ylC6QnxMCo8mHWjgT0UweJYcMVd
PbRtjlGxn3D0xMaqj2L3DWafujGGWNvKvmlgLRMjszBCaMKmid/3uhKeMEnoIRRqxEez1VEUbFXX
8/EtNQ+L3kCqGyNxWpidV39Y5MK+9QPL4qE0w48gi9pn2fshlThN3bStcZzew2DdecK4UXHXPvF1
i9jpu+m+pxRz7bI5Jte3KPOGouKQszDLzR0YJbUnv5Odu0nV27f8YON4Bru/Iak+SX1l8dMSShYQ
jXil9Yn/GLgqehIIHAmVJ2joKR9xmt9alSq3jW/GB/BeHdlowig4enHJZNMY10VTZteekaPDowoB
H3eInjXObu+UZvt7x9XkZiBXY51J0lymnMSzNM1ziKOQjcvai0jHUcZWgYN4rCjivsJ31QljN9s3
IiVpcg06LqCwDjQxiK1H9rzejlpNfV3nrK/cNrJeYmcaH6hSt4vcpIAzkQZ0w15Obk0kXhvidVu8
k4H5SRgACehtRdF19NR+qKtgxY4rfozB9sHFY1lqlRqpcsmgvca9OdxL0ko2A+0dbYniEOnGt4m6
8FpVHCUnbPRuHJ0eG1eGFGsWuO4nKRRtunSaVvyAOuTq9+Qa50QHmHnwSjgM7LjCTt6pwIxkI+Ts
Q7YpH0CxsfjOvDsEuikGcufbSyPxuncjSMQzELFKXzYIHj+pODo/ab7wxdNz6B3kYbt3pt+2O/qF
/RIbts1hgIqsV90euitVgl4Amaa/BhPJJokSCwH77tXqFEksddxFVyhCpxtSgrQNgj4Td7OZ/YNx
VVzliZ3KlSmJEqgni8AmxrG18xP4rYXnDE/FUIUHupL21rV69gJtmkgxsI/WgyeSfifGIflNZB0Z
uGryJtastcnupvCJBQ1VJe991bc/7MJMdonsjX8c2IdLh1TsCzKLE8fI/8cwoDoyRX0lDyoFC5GQ
fKEThSqIhNEunKidEnIc//7XcV4vGy0TpZKHHMRySdxg0ZBno5Ij0SSNl0Bu3s+fSZ76KbMT8TCV
qYpBlTH+1HWU5nsquz+tiHrYQGXs/D1O/ZjZmXiuDU0JEVXbG/1VkvyRFRRyi0o/5Fmd6vj5mxjH
s9wvTiDN40HzX69MZEGgg3OWB/+YK5VQRaUMlKuVpE4xlAVMTLkmWAKgqP5pTdUFHeiJ32bOGsqT
guMHKJMHs3Kfkzy+SwN4wGRh3yjHepJR8837zNppMOTIxUp56J2OyDAM2f2RCR4SE8j2N75k/Tqh
HTNnTeVLw6qdVosOblW3S0xC4lob5HgYa4OwXdNw5Q/Ka+KlMl3yNDWwSJf4UycOx//Fkv3VfH1A
+JvLBuqgDz+b6q2nQn++Y5y68EzW4GYEx8mYU3e2+LeFRa6z3V0gKpy69EzDwO5XqDimUZIsYI0L
VtHBFvy9KcCcaRaivEr83D1e3H+SEPKLYm+1FOk+q8LanX81J8Qq5kyQQB5g5zQpFTGffXVWPE7V
79T9pv3OmCkS9NbySMutUTvYzW9r+ow4ViD98UDo2oWWPTH2/lWQ/9VlKsPVy6bqw0NDPWbRpRYG
6JECrtYT6qnVK9CZ0YXGOPGmjNkwd5AH6mwP0SUNNnTNiv+cZUtI37cawpiNbs2z6phAOT4o5v3x
QMbhBHfQi835qx+v8sXMaMwGNXlnbWeOw1F3Uu1F9GfIWRIMLUfLzoXXc2LamPMONF9TxEnzQSSD
KHvihIjQIWp8BMVxLCDvyXYdzEWVp+Wbb7nZHyuFenHh1l//ODwt/532mzSjQGcjZwaCsDSrn35C
Foh5a8bP51/e1y0v5mZYeCke2bw5gvbi1kmfU+PB7X9879KzVhcE1wx1OXp70cmdX795rMwEecnn
r37qxcxavUVXo6uSHVCuZ59mk3voYJoKw5ZIPoKpcC/c5us5UMxNsDa4ZWZA1MZ1WMGJ4LY3k55W
F3RNp4a49d/WVWPoWH1fsnSI/XhFHKd60ABVopjwqisb7M9TOAr9wnR46maz6RwDBieQlDwPdQwg
Bp0xESqO8RJQ1yn9aHu+Wb7uT+6/y5e/Jq1eFFmP8CM6qOwjlPmuBMgC/uv8xY+d/quRPpvQXR25
xHAsi1GVgiNWZ88cAN0MU3xldNEj6ZGK85f1+Xt93b+49H+bJgQX1jsW7uex+qxQIwUm64N7YkW/
NyfOCRgx+34fgRynp9LZJxMZWqH/4Et/f/7xT7TDnG+RuFNM6TnRII+75AiRebxqJjA8kI/dC2/o
RH/SZ+ObaB8s1jW679SKlq3VLob+l5P/CRO0jubL+Z9xosXnqAtKhaiUIAwjpgOh4Yfui245P9s+
+pwK895wbYOcAXX/vZsd54C/+i6ZjI6TK7pXU8W3kVX9StLmDtXQDYkrWzPo3xJyD87f6lTvmg38
ziCJIzkqtD3vKSreBxJoc/FkQYU/f/1TbTMb61gj8tgLQ39PFFKzy7x4JWJxK+L0iZA/9vrCuNBA
ztdDUp8t42x9Oo5KhklGfBiZn4tJA9bAYfT533HqPc1GPPVTn0Bzx9sr7FamNm6Biz92g//g1Prm
O7cQcwAGZajjMazp7T23I6OaL2tctyh2rHBP8PeF4XjqMzJr73ES0lJmjWWItCSUYVdenH/z0rOm
HqvGzye0Ewfyu6MlPOv4Vyh68Xr+7XzdvsKftW8fZvHkGCOWnuHJ149ps7+l8Xn+2l83rvBnjTsV
o6PXnEnsm6IBPlC+R+ZkL3NJcI4ddOaFLnTiF8xJEG7nUf4tmEKM8ank1HZK95H2eP4XnGjW/2NA
pCXn+jazLNizrR47m9Dwf5y/9KnHPo7svyYjK6PoaFEC3RsQJoivqjln6L7po6Wm+t+r53ZeuJw3
Ijqr31PSHLOkvk4H9+l7z378TX89u5tAFygqD+NiKD4g+hOsM5YxaTEo2b53h9lUPSDeFOQE8l0o
xpS4IM1bhQQEvAXkdV8YV6caYDZkW0U0j5yExumSf+toWkowe3YF+Ox7my7hmf99SzIx2a4DVNq3
6dvkPZjBTTn8Of96fC7x/wsl4c1G7fGES8hcaXsvqxhV7qedcR7X6xTZnLxBjaiNi74fyKNRlHPO
3/PU+5qNZrcJXQIVOQ21MnR3nCbEBck8/iVy7YnLu8ef+nef8qNMeCHQK1WlZD0PAwkfpAsvtDZ8
/9YPmLMlHGrSBZEGTEduRFyzEV81kWuRY+d+nL/BifluTpgYGM4EE9LggSJnlmSUHtB5/ZJXl8Bj
J8gPKNP/+5IGG51rLQu+xgkSOoKnfe2hIikGlWPvqfu6COw9ggv3rYC4WqBfSMSV4NiyBf8CvssU
T3bpdBe2Aid+rjMbQBxhlrbmufbe61y1iYKAeDgkvhwiWxNJX/UF09C/+/wvOvscd9FpTm4bKQcm
qgNHn3i5gdQyPQaxKyz16BOMbeIS+UsslvSH/3F2Hj2S6lAU/kVIxkRvKSrScTrObKyJZDBgTPj1
79SsevyKQupVS72Awtn33vMduDk2DlzRydkFB4dj1IylKB+At2lpjreAh6/h2hc+X3eWAGtUSFBb
wWdyYJSEWtK7uTJM4IbZo5FAoXF9TC1NC62RM456rMbEwYKnY5DnKKJHrUSarikJlz5CW6OUnczw
qMP2XyuZB7KC8cMMpwl+PoDPyc/r37D0Em21YkDmg7yIUdvS3573hcJRKYvv6bg2QM4r0KUBoq1M
TZdanPY9tiN19sW2UZuRJd0t1JzHZID5U+fbt9OIesaCnW0Q58beXP+whc7RURhFWcl59vBh2WA8
kkR9K1rnUcZ05Yiw0G66qQRSr4YqEQBG8XsvNxzRkC92PZinKm76d6+bm09OZG0Q1CZlLfLG3jF3
xi/JJN9NP90lssrRYGJlHC9o2KDG+XfpcivHgNEljmmEwyXKGFC1R9Mk3lBPoKa8TCcSxigf/dmX
w7yrQFVEfrjLjyDuN4+zGpxtms4gdRi2WElJLHXeudU/bDhcjY1SLjg9HDWRycyBV6XBPHxOq+nq
gI28NJHXpNgMSpVuBnjzJPJHk9aBka3MqqXfrx2RPJsnNZIqmLqTeyQo8A9ihbpO31kZFUvP11Ye
CHCqZkbS8Qh0e7xBDdU58w3mNa3dz0H0XFcbeCZqymsxAskUI/gNiowToQb+UYl+A4PUlRDc0mdo
i4/yqJN25ohudlyxH1G9BEqJa+0V8ddORkvzVFt/xMihkkF10qnjqJSVB1yP7+BqB6G//bmzqo6N
kITUtXMOxaiugm02sMYA3j6qws5Xpud5Fl5YQnXji7gXaW7Ic60//ROrPrCLH62TbUoG71GPbj+1
XOr4CDK0jUEEYtGG/cV0b4l4ls6nUlmuDo1APS3yQO55M7bolxK+mg7cJz73q88D68M6UUBnUULj
iTBYSduXBM7Yb7FTQIyaeSn7/rl3aHN5UFblx+DyHUE2kU95XBo7lJ/Ai4lx+rnDqU626cH8tGU8
ecchkY9wP4N55LeJmTdFt/INC7NAt4IwfUjtyh7rhYA3IcrWUJbZhXWeRG7ir+z0C3NZV+nWXQpQ
q5k4R4tNj3ys543M+hFL6vhwvR8WpsH/KiO6XtmzD6F1bZcb5v1EOVXgw8iXwpt78PqVyXY56Onq
rg5+jnL5Ct47J4o8WYx4GgCJmxSEzPmhJknIUQF1/XOW2kvb4oSUFvdbpP1Q8ngw63lXEidMpk8Z
U5mubhEHs2RVQ4ubnhzx1XIK6LYhS/PMlR+/EHvRYSBYdrx08pFxVf44P/UIbkuU8M9kZUldGK46
/cOisIpvvLGN+NmsKO3rIPX6B8XGn470PpXPcHUKyDwCvUs43jGItNi1RZGEPvB8G8FatUnTGnWo
roJ8tDLSlUZb+iptt5st1J16mQGPQNp8LWGTg9JDdgu/bQV1AKSO18fVAj3MtbUdz2n8ukEKuY3g
7w6vzwb2tFt4DVgyMOUZqY9qIv6ndkf/d5egdkWMSXmqBljdOFU1FkGVD8MOjHnraLMePri1TZ5x
7Btgkjvn1TfP6/P7mHFUCk2uYUMskqOAfVTen+s/f2Fk6bAB24SLQJ0VkIW2xrfUpD+l4694bZyj
FRf2Ub2Kp2UgULQm6SJ4AKLShVi2IwNCCD2klZftJpFAsmSwEiJGazg7xHdj//ipr9K5KhLHZfDk
eBuVjbqFu8EpS9aAWAujSueokMQoVIxdFe5e7ZYhus2h8K3IFjWYK5vswsKrg1P63gNSiI7yLNIF
MwdKMSO2TqxkZ7nSuSyakJU3LXS+zlBpiI9Er+hkhLDMC/GAIJjlJ4EzrnVeiD+cFaBExj0GesUo
Hfq32EPptfBgp1ynP3LLg7uifD7X+Zoy3ieE2Cuzcal3tMMDQt8t4r146ZC+lRR+sb4DFX0ftMna
6XDpDdpVYMqslMPxWkaQBW0r07jJ7f4pc4xv1GhWTg9LA0C7CtSopCb1SLEcw0E69iTbwm3lqWrZ
UzLyJBirbFrZff9WIF2Yo5a2RvK4y4U/w6vRhyZlb5M6O9VdMWZbWpXZbQ+lMGrPS5YJyO/8ot04
s62ixpcQ0XqoY9xA/Gbk4Zzl3quwZeuHU+bObYBVqhiCGeW9j1K2ArJ5RuIyFD0ELLBXnFb2lMvj
19HB432Bsui2YJCzF3D3rYbtmNUrh+jL5xKHaaPXr4BmBxO/jITzq6uKwEJZUt7/cP0bQ5mHnMa7
6yvV+XmXOkDbPXKTIFOWZj2mIMyR7Sl+l4kTdYyujdfLL7Dt8zj+MA2nARDROG9U1MmbHmWamBxB
s5rZvzwb7P8de6YsLVvoESMQh+pgqMabJGWvyZCa8O5Ranu9kZbeos3qaupbTptZRaqjIEgAfZYZ
DCSA7k5N/sqkW2onbV67uHG7Jex0YDwVbwFc2MUeXGastRI60z5Pqf/3tK0fgErU7Ju5nfYRB6Mk
MkTMbyzeJk9yjJ13uPPMUWXz8gjQffma2sR+hQ9O98MvPMRLytEWKoCmvpABc4B5QSg0DofY5TcN
MC/bJhkBxCibfO8Buxz1LCfh0CXxnsAmUKH+jPs3YBaBaDrGHfgwqfRhTN00P1Ejo8TGIGo4jtxP
t8RroVwmxniTycm4QWU/LCuQcH3AAVc+Tn3pPcy9Q75VOJyosElRcAG5MDJSDqpRviY1ax/gfAgr
u6YeXqHX8Ixgamv/DZo3fyPmkeznGVffANCY9hAPcQbhmc/Krd3R8a5JhDgkYz1+h/lk/9RlCYsq
0iQPU9Ym4VDCiwm9lEWgSlX3IGgg6O/AzA8qcH5b05Zv4kZBSkUqEHygTfeCqspyCFecdJNM7fcq
Ft0jxJjm1qt98R3qo2bLMxAhutlEPTGVfF/VOXuA8tuIRr+RB8QZ7GMP07AN2hsGugQuHqOc7bek
SeLviKnCuiFuvbA9CzugWOG7TqVgMAy83U0tgUbZSurQ9N1hF6eAe7ng0KBMPxdYN4E6oJmN/hwo
y7YDnactB0o4RAwQ4kQuiifossoN0sbJJna9Ei82siNqsroNr1tAc0uavkDJX28Vs+gDSz268/jo
hxVEfNvCEGJrEfWeQS+2t2qrDkcwWnZV4nYPZCyzUzYm2f1glmyLTFMZcg5qg5/13wZ/kPcSSK/A
bGrrl9/WxbvMefNLkKHZimLq4emB6vzN9altnTe1C9NCL1P2LTmIbFIS04JnduB0XYkMKuq0Ogqw
LtgYfqgq6YWDW9VYgqu028dJE2/zuMng2irMA4vrLqIMtAcDMYItigSc0wAaznPTQ/46nSvgc0JB
ZAA643hWQvweWwTwFJTA4BFYDAltx7slhIt9V1jpfS+gbkriCcGxqoFczmG/r3/r3wjMhW/VfZh8
v+G24WIthmE5dKWwO93Cz5hAN2jVKO5JLIwRlZuoMOKy2klU9u1SaqU/UmrGqG6BMAjQL1CJZ6d4
igVnKNzwzENZ8RbqaBU/jrMzvAC2JbcD5Dm3dV+aGGTxCBBOYyHV1xkHaA/FXUJAk6cASb5CypaM
YTKa1R+nk/y+o252kPWgbsuZAbNMfURH+tYTIW9dd2fWqRU4iQxp+ZYRNrAwlqo+ejltdtZsdTeo
TR2OitdJGhQVzK7BEJrL1yyzknsAQyp451QtMFMF25YxQH2mqruHOCX9PQINjb8yphbi67ZeqNMS
iNVk7fRRzONxUxr9cPDh4H5TWV13xBSA0KzJoIZMoWBC+bu4J1YPqBUjDUAwBXyx/dp5bhjiHisd
f3mM/90SPuzBY3LGDEAQF/UAZ0F2bWOo+U5f4mpid5+Kadn6NbQ3gEfjbMA+P2MnzihkeQo22fP4
Pe7VSpxgIecK6Oi/hwk1uZObEiIjMZDcCWyj87dDXIkTmwdvj/IxCO56lezgalndeabKHqjy5j3j
NXKzmePfukXdv36qUfWLGMhETUZNiaNHL/jey/IRgKGicZxgZn31uZyjrV/GKsWSmHXdENlQ7qrk
xgTEwcl/Xf+Ey+dXW79/DcKRjYLDXwRqQjAZj+W4u/7ghcOMfveq4S/KBxAbwLSuiiirbArgxQzn
zsCzrXLl9rhwKrO0UxlP84Yh95xGICA8wTrqj13D3qwVUZebT9e/Y6mBrH/HWysJNG+dHCICwSH5
zRL6uRn5dzf6MCO5YAXEwD47ATgVSt8IIFoJW3PNO3up/bVrlehACsFeX+Maar22swGYX/+elnL7
uWbRLg3JCBI0qf0uyp1ObdweNEB4vB+uP/zy7dPWI0LFxMZytvHbs+JbP5WbvCiDOiGbTBiBDWO6
629ZGDx6cAiCYdnTupARTlybrn0dZ7YfzXsnWTtYLHSBruZqDQsIDMuUUeNWoW872F77AIemld9/
ObgFsOm/I7NogQ0cuhzkirzvUIutvrAMxGwgKq2c1BB2dl4A/5yHoqrXUmtLX6TNN5xZCA73vIsc
Hxp0FIN7qXg1qFoJnSzMNarNtWZCUNsl+CJvKsAoa1u4dSIr/XS9v5dGlRbTSKymUsVcITDDhjDO
/kj1ZxCPFjVwx4pX+uTv4LlwvtJ1VtZ0tqhViP5023nXHtUxjeqTFbnDLfwOyxc/bEI3UNvuqO6m
p/FFvdg/EEgXv+N71CltX18/96na7OwLh6nYtGQEVXHQ1o+V0SP3M6P05tkv5cq3LvSWLsmqQUUw
qSwl8F1feweQiZmvPHlhZOtSrOHMJKQGZqaX3dDsN6lpaIinWA0BB9DHJO9TvyYUXFgEdClWYTWM
dxlays7pK0wQQzi5Hk2b7KE9WgkRLb1Cm6cVkw7Ea9hiHb8CIpV1T53ons8UODWKTx6LdFUW3BwN
NluKnYY2SH4hUoQigfx39zWlQXGXf7XqDerB0h/Xh9fCMqALtHL4eVcV/BUjs/UeyAS2XOM2J6j/
1o48C6hw++/p78PmiKs4Iw6uUZHdgIsp0vlr38tji+tjggJds5+3PB9CozRPpVGtJAuWxrO2Y7rE
gF2lObBTQR9875WD8vW55tJmY+0D0lr3OCZCcXRqXYAIePmQdeNK3y+sa7p0pswqOTUcJ+KpAgyi
me3klnWtcd84Vblz4xLW1CjmDK9/y0Ij6ToaxCnm3IvRMYg3tFtJyvIBcAPrcxuALqNJW8urhgKf
AorNAX4A7w5Sdiu9sPTLtWnoxz4KZzLcfBUIVRwU3HT4fb1NFia4rpoZwHoynfNBAo4SfpoErYMJ
Mb4VZE0ctdTD50/6MBsypVqJ6mjs9G11Z5ZdvRnOrK65BR3GNeNT6dYr3ftXI3ph/yLWv6/KASBF
KXMtI2bxfoPwGYwugYM5eICsANeLiq/6dZjkL68HDxr5OkRBQwQC71ObP8LC8slm0xMKz79cb9nL
IXCb0H9/jdG0jWeMiYpcbJxBP2xBDp63KTjr2+svWGpZbWoCKQ1q/JSpyC8BETzHBhHhMVKYXRnP
M327/pLLy6WlS16AIXJG0Dj6aATBF4HNA3BVYbmmXLg8rmHC8W8b9cRzrNQX7FS2D8jUhXHvrzTO
0u8+N9qHYQc+n1Mw5PsiJr42Awrbdp2/Eiq43O6WnjYZqNOZjok9sQOkrDB+lD5ycx0ikekPR65Z
1yy1zPm7Pvx+hLSsthFMRUNC0hs+usZhdIY1EgD9W0rz/7li/U+smllNbPVwBmtK+wBwLBjGNz0t
d449BU2VbsoKxJ+bqvlqwS65+CkAkE3Tces3RmDNzaHmBztFhLh8hu8cZxO4Lc95VuzL8Q2kyO3o
i1A1byCfnBi89ix737XODWrYOVR4LmDlwHm3xfekOQkXoDe+F0SEWHnMRO6QNnrgzbipShF0sgk4
mKqTFc3mnbIPKWaSQrYYpGx1hvGMfiDat5qQDWK3AX9Fia4PBmXzJyN3gph49KMkQVeWu9nezdVp
pPNhyLeec+CJ9+Cr5yH+49Tzo2fOIHDh2BEfAMoP5g4V0uyGS7FTwx/h78xx2GWgnRL7V23/AX3r
yIdsS4oiZBOi9wh4Ni8AU79WCVi1Htg/XxkJ8/Q2BQAbOEUxILoutpW/H4rTODVBZb+SGUiWZ+CE
NkP8tXlNDOQBA1iapyKoUX9utG3ousZmRCWMgh+aO/YHg8MVHmZvrtrDCt1G1AN6b1ANYYb7BJuV
zcRRSgYOkxWKiQQN35nlU9z6iILfkPK2QvLHfHbO5WZGHHhnrFK7k80toNNR6wGnOH6nmblDZDgw
xKOAFSSwUgGQfui1XeIeoKWIwUOk+5aMmwYYZfdYo0ADb1N9mNYh6NxhIbeuB72tuPUGbN0KfigP
kzqLhmA8bjfb1iJBX5Sbxt4mCfJQc9CbPzrn9hwdNWK4WcMdewDGsi8rwMDJLkaqzcxehHgWqHMp
nSEUSRGac7VpUlRFeoh1f7XLXVoZyIGoTUtORXPTtC0w8Zg03wAMDpLqS0O3YJABELKDVV4wFC9D
EnkOeHZOgIRGUJK7pkf2DZDaXevh68dv/vDgECcobDCEBy+gFuyCsiHoxjmo51sJqQfIcr/sYl/A
mOUdgtaK/RHGbzP9TbLN4EQwMgqzxPrkYqZtbDHgqRPIWzJKGDbqyjvNoBjxrFzJ3f29MFxaDLSt
KsvjbqISezTi+WCzjnN/B8Ed8OvwRzhRZJxuIAUFw8ybyw2ZUIowUNfaZQRe30ieAJ8A0PFb7s8k
GrFw7SVowvdjXE4rIZXLZxRLFxYa45T6nOLInjPyXo/ii5yBYGkrhpT40L9f3+j+XtQvNYK2naIi
E2L0EQ2c3Fj3/l4enZ3Y4eoLmPVdeouw3A43+ofhJouqLY2SE9+y53rlmnX5rGDpwsPWlyU1ekNG
KsyrbSFC7xaVA7IK6zVLm7/FmRc+T9cfJoY3pnXLEUEAof15mIBfFLw0j4IL4wAqNxj0lumqqEc5
8CntK/plNjv23mXmGE42KKXQpmSbLOfyXrVZGxadY4VxzMs9MUR5yGdibCYgQ3dmA7N7UU71c5La
xn5uh/Qok9jbCZg47FXL5KZGoiUoXAA7e5b6O2lPMP/sgVWrBsCxKOBj+xxU39vUTuVjhxR8JDjq
+3lj19sKHhx3ltc4p8xUfliUarjznM7YTbRxAx+mE9sBLh8HSnyCdKU1bjFM89Bk2Equj5SFo4Xu
uF3kWNcSnBcjDwkcP5b7wWq3vPmc37Wl6y0zbGZyrAt2SnzvFzHaR1uRl4k5P67/+gVXUUv3026S
PnZaVmaRBcIREnxIjuehi7o17PBuXD11xEHgZQAG3YH/wux8Ly0Grgx221miKqjPDvDojX+kJIft
DKum5w4c5UNf0G5j+nJcaeTLECsL1W3/HoBwoa0KbndmpOoelhmKV8+llQgW+BNpvjAThgybqYf3
Q8gzwwA3Mhci4Kzwt0nvevvrjXUxmIMfoS28DsrvZGa6U1T7w7abvosujgpgcXPrFSSlLYY2lJ6f
Os/jZdoqDImEIHnhDBFUyDTeeoAePndd1r6W8Kq5GUe4xTBZraUfLp5i8TYtYiCayTEF4LhRB6fn
ACBW9taAMfFtsCrAm+aU/XFMZNqvt+PF0yxepq+tDIC62I2nCPIjimoC/osmxFgZKhfnowX40L8j
BWM0txPOKNKVzR+Tnm0Mpv7eqOANcv3XL71Au6UkdgHR1NhZUe8RMAXb7/k4vZekfrr++IvbG36/
dlVhCslmwPmsCHDCPyYSqz18QjubfE0yHl5/xeWULt6hBRDKwhnHGen5yKZFeWM0qbVt474Ja1Jl
qN1Q46HNTHkQMbxP6o4MDwkrUZiBHP83QNCadx+c1BNjzNpd/0FLTXr+/4frjaptkbVWZkVGxSMo
H0Hprn+6HpSY15+/1Kba6tHOMTQng7Kiacx+dxz0pdx+b9Tw05P2ihpoYUzrAf+iQwGfZeBm4nvx
s6xqHNEd6+X6z1/sL20tSFMplZXg9zNR34h+ErDmqDm8JZr8mNb2bwPYXW5Xv8Hy3Cnf+QHW8BDE
VM6BVWQ4MrNmZXBePJlYRI9qwY+q9WvwIyPpiD3AKm8CJiRBMSNtmfc/rVl8c438x/WvXhgUOiUG
8I6ybvIWhysLagblIQGP1LG1rUApXum0v9vH/45BmAjasseES5LYakjkBPD2oJsOnjNBsSsfnbfm
m2sHPN+ybuNgL/shI/doh+VNc6Q7a+sfIGKc6y9VH+ZJkD5VL/jTvqTDjgRrGLelIaUtkygXzSFf
w+yHBQqi4JZ9K0dUkXyqdfWUB7QDc+7krRll/kvu26Ckv8YgFV1/+MJ807MecAd0cajjBCSqogG5
HBUjRMnAcr3nsWtXTskLu7Ge74Dbw2BOQFBEXXEw+2rfgF1vg1qv+jtD4frdP+XicP17FoaijqE7
J9tSMKlM2D0lPBh89dCO05c4bvuVHXHpBef/f1gAEXedqpRLilOY6sJsMpsXxtrpqBqHrgSkF3b4
v2vLh1c0RepPFcC9ESnNb8JpbqRXhlQOIGjXzY/GgZ/S9cZa6hfr329JBPzFZSwsuNdUfGPCiMcJ
xrJG3TVwM3vbs1SYKgBnAL3vAy7dSa68eKkR6b8vzmxhM7/EKpnxKcjT33nvBO7w5/pXLQ1pfaXw
nURV+YivIhS4+tc++WX62YbzdmVTXpjtf/NHH/rHTqaRAtJMI1xappeJgvoNMwv6qWsKVm7tWAQH
vNn3cjze6s07p+GnNGYQfFavn2oePZkC0p1ZzEVGI9SmPsH/BAG56lw55WQtMp0Qul1/zUIX6/kJ
uAvYeeFLKypsr3gyU5bd1nCaj86GEmun04WJQs4d9KEjmOXbEIeVZTT7qbGLY6FgepYnCGFJeYDx
Jt/VHm7onxu0epZiar0CjjmkigzcuHwbXiQGkKnjuL3eYAujSk87FENKXJjFVFGWd29mjOCXvSpE
v1zAhjGlzYkJ/lIwA4dT0ASa3oaZyXgL/Hgd1jOMPvrYdwIU6MlQWUYMq6tMqIfC9R34PPjZvSs7
3JjMIl9LTf4tx7qwlxNtu5RpaQmnbsqIOVZ978F7cl9nVB7zzHVDhxoM+ziqSrhhNc+slnA76QoY
KUPLyPdl7nshLFOL0FekAGsj66YD+Nt+gOpg69eAIo5w9hgKm+2EPFW+SV7npJQ/XNMA3HagpH1R
FYu/2IVnvqcIi0QFy+y3jgkCnRyHBdLApl0+dQa8wJOCPPMMrG6UxPre2hn34tSgTOdxkrmiE4cD
bJSbjQL+O03CIvP7nSD2yoZ7OZWNV5zXxg8zQyLx0/V9KaKibtQveKbZOxgVzrAuG37PRkP6wDAo
jAJbRsj9AG28QiVF3zgrY3nhC11tYhbpgCi7IThkXDP2lSY0TbiXiu/XZ8rFaU+Zq21bUGP4k2Ax
O80W6luGMbubcaSTVhbSJt0mpXi+/p6LMxLv0XapOWnJDHMdfAWFyUFaKiCikiy8/vClJtJmpOuh
fLTtFEdu3r+BFdFvlZdwMkvqldXq4i6IEaDtIhD9nj0QSRmN58zHk9WzzZz8mY21g+PlOA9eoF+u
s67gaeyVkck8C7aCsXmL4i/2BZarTuTh6F9uUfqMMHsPAP4mI11Hkedw5CYe+zZe+cqFVtTlSjV3
x6J1zTxyTbjzQVwQigyXgdbPXq5301IzaiN5zGBNUzGSR81g7mu7gxGB925BLgOD0LWk3sWrGlpS
G89Nytu5LKF1BPo92/JZIC05539cTp6NTsGAEkg1Mvhr4rfFxUEb1x0c6KqJCQoTUf4smd0G9pBu
q76D1IZPd6ARvyL/cuwZL7dG062cO5a6ShvwXTUTGL7gOGNj9RlsJLcgqLfS9DPnDTSitqewuJtb
gRI0eL69tN5TS7bp8Ov6GFj45XqQHzoaP54yrGYFgdedLZHmiwNclVbG8MIyowf4+xmoh04WaBiT
xg9K0DkcGa6n13/8wuDSg95jzXGsR/4AP378baLSP+tTOHA6e/iwPtttujHYWuh36UPOc+jDptNM
PfxnBolapnHcWR48XOzh+fpXLD363DUfHo26Ze7aCTwYYVIG36fY31IkL7bXH77Uv+eXfni4p8qq
G0bUYCnvIPhjPj7Nztv1Ry/9bm1q2yZ0THBAZ6dqNkK7O3nzJ8e7Thask6rnowUPVfBU4MfqAJZs
sBg2JIm5Ftde+vHajIWJtFcxP2NwJDTDviuO/ph+ud4uS6NSm600LuyyHZErodyHb1dfQavTke/T
cEYYx3sYJL2UsuMrM2yhg3WuYHW2DSN16Z+6vxpWagYer1hYTigxuP49C02lcwXx+72UeuiNeXJL
CNUc+kgkTQ/Xn3459UOZThWkdjzLjMKKfr7HEpQ8DK/Td9w3m9v0ZXyEBPvdfx+e5aO85Xf2Sg8t
bHw6ZjBp3NpOUt8/ASudhR0kxz0KQGYD3FavgFIryc2VlXup7bS5XaIiB8ZJ1D95FJULBnxhlCV/
X2+5pZ4/v/PD1FZ5x8wxHfwT529Ij6HkQoRxvrZyLz1dm90kS3C9lOj1evomp1erhLGi/XT9ly+1
Cv33l+MyY+ZDM/on2AXDlseGnTOB8ueT41Wb2rHsR/h1tXBg5mzr2uqRZZ+qDMVY1aY2TuZNLuG8
eKKi/nlmAMFCr4SY0zVLBdvubn+9fRbaXufuTSCTTUaVYP0DY0OaSQifjkMBz6frj1+6Y5wXrg8D
R8IeT+Q1Hl+fDYsSezNDxSKc8Vikj276fP0lC3PMPb/8w0soSUczTzL/ROD+8AXo0/nUeNy6kV0D
y+JsWMsiLb1H25hNy2XCEzh6CeM093PopM8WZMwGCAuf+5BzJ334ED6CAQp5Lz/FBT0VWBmarAgz
9diYK6vRUm9rgyp3DRh5pyM/cdgyo3JgW9RPMJdaGUsL7aOj1eCHCOx4PuGMhAMAuSmNfAMvZCrd
lcG09HxtMOVGmucyw/M98iqmPyx3N1K+Jnzt4LWwm+pQtWlks92ynp9m9p3JJ9qBNOzSLYPrrlnE
j1Vnr3zI0ou0gRTXFMxnNfBTQuVmdOIgdu5ov3ULEij5M+1W1r6lG4qjjSf4cMgOWCCOsj9jpyDv
t3h1Y5ARC+38HlPIEa3ildUpvHeLNf3HwhBztK3CybwanFW8sxXW+9ShBsV1H3yJirvrc2Tp+dpm
IXp/zoTb8ROMRm/SCdmrOIk7oG2slVG8sGM49N9J6I/Qs3cNIgrAZu8tc3zgU7myUC2shjo4rlYI
o2U+pp8D12B28uAaNFQvNvtWQGB2vXku5iKgWtdmuIwdN2MGXlEDa70htQctFhw+74mDErbQy2pE
LBmyFPjEToL5MH8yUKID5axyBCTpXLYDZ/cvk0FvbWO64V71lpnJSjhuoet1pJwUppWYFk44aXbM
4ChfIAZXba6329KztT2kblA+WbvEP0FJnm1sZUYO5f0Wwb+Vvl8YVjpIpRpByqgM/PimLG57l/6A
4nhF/LKwLv6PoiLGCeUSHKeQUj4Is7xNsvEbjGq/0Mr8/rnmOX/Vh50pnmaFyhUcAOOMwjiW3Vs8
PRIv337u8dqkhh3wUKgJj7ebMnDaG6O4I8PP689eWgV1cgrndlZUg/JPbl0cRFfCeF0aaSCVcSqn
Zo8Zs8EhLorhCh3gNPQZJi5lumgfJPkE9pw4v6EqYT+z7KmuxaGbhpXHL2whul7flbaRmOWM8SpB
Si38eT7mfRLBqvEbDG+fK0M90K59u96ECwNM1+2bg1+PMRAsJ9rzOehAyoUUrnRgRqt+c1Qrf+4t
2vbuxmanZhfXAH/qaUCocVfPptgAwAED62HoVmb6wiKsS/IFSvATETcYDkIdbVr9Lt5qxwAmv9mn
CU1W1uGlJtO2+Lqn0uQeRvQER1QfhfCo/fS9IkiTtZV+YUHRRfqKxMpv4Nx+8sEQPJIknZ4SBNaP
1ztjYT3Uyw95Tuw6HnBvkvlLaiaHGfKCnK2VrC3sUnpdIXiRNlToaB1cCeCuK/PpKGMOGE9uWMZh
IDiqxMVoBz1zf7WVtfbapY/StvaCqNFuY8M/Kf5jMgXgHXNQ5CvIr6VIvl5ROM2GHJLcxkf55T2q
J+7NNq+DKp2+ykEhMWQ3Icgg20bWW2lnR9BcDtf7amEt0KsLZ2xdNJ8njGh72g3ejZfBPQ4u4vK2
QEaaJivbzNIH6oWGhes0cz4xxDKc4Vl15neSWId+9H8apMV7UiMNhRJHuAr8OQ9/CCLWIjcLY12X
+0+8cbgQNRSySIDFuR8k0Hdcb7yFoahXH7puluS8R2hxyAaJXDQS0UNhAgOFRPWmbEx7DzHrcIKZ
iXuSpOk+VZ5AmV6RKOFg3c5djihv3cVwlpPOrWNVMDMWZbIyLhaGu85GAmHQBIsHgeS8mt/cqnyy
5/reZP3T9ZZb6pTz/z+cCUalLJQjzAynWZ8Hmdgalbfm5bj0bO1AAKxSIuoYHQ5SWBi7bh1wh649
fKldtGWAtUPVA4QL1Z1fbsQ0bzMsNU3zuc1Sr7Bz2Dg5EyfsZKuXDDEyFEpvCveu7tfCsAtbi+7V
auWyLePRZifXaIGFJpPYgLM4b53Siu/GQRTWytRY2Cn1ijlkCvq5zSg6wTI2bI4yu9/48fd6/u2V
KzVaC7NPr5vLia/apkLOANHRL4lTRcWANK6Y372hOaR1Cqd5BeogXK8erw/ahcbTa+hqFk9lfBaK
uyCycYjAZjO59SGOqryVT1p6g7bz93Xaojr/PC3U2yQK+HOhQk/8oPn79S+4XBtL2f9wAawogZox
2YlTkUQWVflbzarkuU5aCYZRgjNTXwi6+Y+zK9mNGweiX0SAi9ar1JslL3Ec28lchGSS0b5vFL9+
XufkMK0W0AfDQB9IcalikfXqvdIhgGulkBioo6y46xhf/HiwzW8VXoH2IPmJbruX6UC7TIJOIHeQ
M4S7BHdT9di49DiMxW2hiM4nQM1CzaK03QAyUB7Dnbk2oJZk2xu7fMUb6KxqeHpt+s6wwOUjOo8P
xS5Wb2A93Ig2L0OGsFraE7GcVc4c6ZzvGn1I+v4wqSzxUf3gQ299l6VtIDPwKvHpKNwYBaAWmBI+
9aT5ceNu0R4E+siqwblnkUBM1b5sIHA5IB3dkANI0ykxX+3oPU5lMDXgC35FVawHpaidY27gjVeM
QQfhNUQIVD6kcWizX8L6abc2ZAOfqunL9dGteCgdhMcdIWO7oCSQBrBkRecxgvwdq04pcjwt3VjD
tV7Ov3846BAxdo0BgRWQNPxnOzHqtUov6lEdWbxhQTcO67VONLcRV64pbWGToOL1S0ySn6SaPkf2
W5qOp3nE6+D1GVvZ7TqeEIJg3dSmBN3EoPOs6wH1fRC9qj7bRmLZGxO21okWGeQO4SALxVjq5icB
dxjF/WSTkXYlNNDxgxaK4EZXpRhByr41keAedMK2uP/WGtdCgwauLO6JGwWsyptH1c9qT+iwVU61
tsaaL0A6Fil30wZEweRNwOvmJaol80dQvO9jOn8Br+jutmXWrN51B2qgWRKwvjtVTErPZf2/SLx8
ud7+5XlydFjUaKOwu6uwwoY58QcG8hWgCdgWTOHyPDk6JmpoSzNJFCdBO/4YrMGLGdmXaenFCzxk
s2UKl30Tzvg/zRqwtJQBzAfP7D4u7v2Ewilkpapiw/OuNa8Z9OgIVPlQNE/VU0+/Gm17nLJfJpQv
ry/B5Vufo2O2XEJVFFNsVWP80YHgFv8M0C/Eoj+M5ts8vV3vZm2lz79/cH4gvxk7E4p0QeqOX5dW
ho3kGzfmtRnSgnwhQCA/T8QNkFL2TNTvi+IXrVovZ6/Xv/2yH3JczZqpHNlsiyQKcnvygHKENtXo
NY7r3da8Zs5ZSVCscG6+RopxYpmX5HAXm3xk7PcD7l8AX1QgalYcoag4K3iNhBQEy3zwY45P87Qc
XPg/QAPLyWexyx9ns5OQal3Uez6BCJeMRXTo5kW81sooj0oM7Q93Nux9LuZuX3Y2h4ahMdwb8DrH
Mz3NPfT3ktzDgWA9uwJVVi2vejxiiOZOWNZ4nG1Z7twBCkyTnbepl3Wpe0I+d/rSgMTxWFNCn5EH
5Xs2UOuXwVX0SJusPIC/0/0SKxb5bl2LY5uzeqfUMoUVBwdR14PUSkCQ14tp0viGA+FWCHxkDzYE
YkHfO8gilCjLRGg0kiOuBdERXL+2h1r9LIjQKnj/J3mXFdYXlKiSwKls0MnmDRgjOHd34Ns0vgsU
/YH0F3USR2ml0Vc+nyORhJqvLCqKJ8hlQT5vbpZHJmiHkhoruVeWCbp2l7TiWEureJkV6x7nrJk9
B9y/O4ly8Pfe4MZXkrvdoxWDMtSLa1KdnGTJfZTeTk9t5bYeX1rzkbhj/dkuBih8Nu2gvjiGoSpQ
4VLmG4pXx6gV6rOxpB3kaxh/LFnEA9Dn/SBtEzFvtljzyAUpT5l06je8qNQPVtWAT9HOm3k/Tn3i
2yNIfljZqruCk2jXRyTbEe6OD3ZNIDiVQHP30MeFfY/yRnAxyo7sJJGmB1BBsjONNN87RTkboHyI
y5PIGMr8RZbt0iXu/IhHxY6AY/SHYMXo5TRN/AjvP3fDWMaoPXabEOz8LVQsauabY9o+opiR3se1
85ZG5Mxm4hjJfQEItU+TuvXq3sZzqD1a+1lB1XMA5+fWI86KJ7E1T8INmzpz7+AFjH+prcehkh7e
4Sp+G0LFsTVH0k4CjDeOCYRB3uNl+uvEqRfNWxjgta/X/EjURpLWFB9sqvekzn2zs0DKBh6jtNzI
Fqw4wr/AJFmprJwh+SRy0NWAJJN1zaED2flNjlBHdrrNPOQ1A24B8rylmD27feQQ47mt8fP59+EA
6uu8yMwJjafle5/aXle+Jcb7bW1rIUANTUjugP8XGf8nakBJhrrHatkqH1hZV+f8+4cvJzMIeg1m
nqeFHSK7Tw4R7Q9W37+7UX5bjYCj0xlkIGOflRRRwAfIQMbsJHoQ8phqY+esjUE7/hdeopBEWTYQ
I6Sp/AZ1EM+4wLbfG5DCI8HcJVsZ2JWgT0ci5Us655UFG3Nst9qbaipOVoYcXZUztpOpau4KB7v2
+sJfHpatoxQGu7UiEwnrYChAwO9wO/bq1gW/E3T19qmwt1gGVgzP0RxTkioURjtIdKQ2DoHUgsKT
i/IQCAtsDGStA80zOSPoQeaxQ+43GXLftkENocQ3BrLmDfP7/ax0IQjRBbIdDravIkXyj3Uu8W0U
vDyacS52AjVQoGyyv7ej0d2bnTlAO8CK/D6PIq9sDb6LSJQeaxwjp9xocfZbku6uL99KUOpogRGY
dxSrwTwVyDg6Ikv4WNbGt+tNr0yoDnI1YzY6c4G0Girsdg50vpgQb0TWNxGbcUeHuBrQzZWtg+ls
GmPvLulPu6/Yxlpd3tWOjm+tlx6y1hKZbka7dxjLHej5Q95mr6Uxb7z1rcy8jmeNSZ6mVoezylXJ
Pubds9XdRIaHmTmvyAd32WRt4spz/req2sNsQRrLIT+vL+qKb7HPo/nQ9FKkpFgEfEs9o8aG5ylk
RZQP2QEfofurbCO+u97RygroOsPpVLG2PU8PfAgIxaJgaZbvcbIgJOFbNJ5rfWiHVsJmYxQMJj/k
hlfW32fne2zeO9mNu8g69/thsopmWDh30D6uTl4zcS9+MOfvI9jZrs/RymLocr6ta/XMho54MIMT
P06/ljZ0HhL8xU9ueVOVKXf00rlc5G42Fz0maeGnYsEDSBm3R1XMn64PYgVV4ujVczPE+gYrMe3A
MWK/SEw/Jv2+o9zj0ZtY2r1dFM9x/RViKxvTtuKY9DK6GHU5lGQ4iQFg/9SCW020zg76QRvvj2u7
6q8g1IiMeXDsABVGft4cF2CNmfM17jccx1r7msu2ml6CHQnzVeadV0hAvB3HKxno47au4ys96PBT
EHcVptVjBKyfIW/5AqYafxIP821pDkT7f9qFzarI6W0sQGHZ/8TO/Fan9pNCzeHGAq/YhQ4/TYex
KlSNGZpB0jciA5Emb/2Z0NEEmkDc5qBMzbhzVJCDKAqdjGeU/QJN4nj2I3UPoorrhrG2CpoX75YE
Lxakxvu7UxgodZDIPrUHZnHoX/Rb5/+KLejhWw2m16KFhEFAxih0+PB94uVXs+9uC3pNPWqrkr51
J2TYHFV5kHrwUFPuW/QxzjagFGuTxP/cSi3Y0woOyoLAJAWKaJDScj+L6AVWvXEjW3kc1JGmplnI
vKwYEFus/oHq/ofeLdtD2fSVlxtilzrW4mfVtPGQt7Ycmm0bxSjdlsLZMtAzJ2BKSxLwQ23Ra6xM
lo4sBWlGqmaAioNo+m6WIM1sy10/VD7Y8W6bLR1YmvYWdGOBogrsCtfWzBqRu0+Bp0u/dbQ4p9Tf
e1QA32QfumKx5bi56NIGoauVehFxvSk2PSGXXUX+u97DSsrR0aGmxmgrli2IjjNoNB3xxjrcDRlS
sqSAWKrLKucBby/9ji4IhhDTix1NOwiERdPsqxRPJ7GIQGJx/WPOEdbftwehgxXqko0ic8clTJ3k
caYgVEVdQ7PR+OV9J3SAQstto6qtYQnj6lc9/ZMXE+BWG7O41rbm7ROAT7pmwYeb1PVSwFIbF7Cj
YmvLrTWvBXHmmI8Lc6YFOrBgbQS1ki3jnYy2zsKVadf5e1JKSqvl8xJS9lQpqHH9e305L9siXr3+
dFyTDbK5YXKX0I45iJJZg+o5U740GZgph9asNwxyrZvzsD6GoMqqB7E4S8ihFAdFab8YwJtufDf5
+/VxrE2/+LODJTYyIzmPo7H+HZfJi4yfTrRFzHHZ+QodUVC2UVlQYePrs8Aa/h2Q9IfIJcicv3Qg
QCDpxlqsjUGL2PDYbxpVGS2hRSvPGipI0kEcTf66PkNrO0jz6e1cxZFquQxJ3d5FlJxygbf0622v
fLmOCjCjqki5tGVY2PFpnOMvSw0uTTyRbJxHK9tHhwXMy5lfr0wWUNMZhQcBZ+FVHWTJB+gQWWca
6+vDuBywCZ0bLjehOVcXOXxbYYY8mj+3KvsOdiff6XCW187r9W7WRnP+/YMxzMmSqbjv0U2zQEpJ
HJzsHxGDRTa7DXktdFBAv1CyOGDfCmfT+uzGw3Ma9Z8tlQbj2G6gola2k84xVFVzG0WY+1AIWzyU
SK1AxNKsNiBCa1OkmXOXKEfKzDagFU6/yaH8tFRGEM9mDbE1Z+soW1tu/uc6QGc353bWGyEB5oAO
PyGhVI3fq+Rrbm0h7tbGoZk0mUzsWMMywqogd4hDXtPCCOaS7OigNt631hZCs2vuSAKpHG6EXStB
5DOU9XuUMefn9b162bLBH/HnHE0yhlypYEboJPOJW8keXvY4IDN3W/PaoTwmZmkCwWfAs47fadmd
RaLNT1HibtHSXV5jYL/+/H4UOaQzFEWNMKIAo7PiuXeWh9p1D/My3y2qOFwfx+VFACfOn90MymQu
wTNaSAylHhKrK+/TON7SIl5r/bw4HxwGBDybvHIrzBKHdtm5AMGMQbVx26efO/3QOFilzGQGHipk
lnEoZHlkytpw22ubR7NiYCVAvQ66vDAp7fiYR+DC76ZiOUyZ2roXrXWh2XBaNcRyDfCuWqZ6XLoi
pFHxAzVlG15urXnNfi1jNPqsiKHWMOFZoCNA2kVjCd5+tlVXsra2mvmyOYvtCOVj4TIskTdRFIbX
SbzhGy67HwAO/lxbRZK8MQg+3yJK7PHR071jZgpXlKQ9lrSP9tf30Mo06VQtVddD185iPERJwbJr
u2JBZRRyynRM1O56F2tD0QzZyisI4TSEhQk0JFQm/CHlAVyTZ2c/rvewshJ6ds928i6fkpiDx64d
Dr2woCCxLOnGC8GKI9LTekPX104UOywc4+ZuOqP0FJQ3bTv+B4zc4HAj1W1G52j2DGAIb8cWPONO
PX7PK2gEO5x7S8WP16dpbSE0o56iDmhrAdpVjOFk5PUzm2wO0UnhNxGpD7d1opl1OU+pqoE+RhHf
Ox//kXZyNM/EqN1WUfDacmiGreJlEm4naZiXENmWbNpNnH0aMvt1adR/sbMFT1+zDM28VT+BQtRK
2tAU2aPl9se8z75Yjvx0fZ5WmteTW3ZrdCR1nSZkJbQMaui9Q9SEkV/XW1+ZJD21NSqpEkVFE9r1
UyOUT+IDXqut74baegr6fbP/+zmB6xmuioJas0fl1F3W9V0GIBOLT1IYeGQfXZk13qRaG8olDsTd
5y7NH2rFp7scopGfF8Ny1G5YbFhSUhIQ2xK1d6yx+mmwGGoati29arCol/TzbZUaXE+W5YNt9YDd
u3dUKXo0rDr9IjloiL0J0nivyyKGr7fN/Hm9PxzKlAvZOTzjQQa5ZEuJg1rcY18Nd3UBxRxLbLyL
rm0fzVeoRbng4i5UoKLCc6LGh6JRN2/xwa61rnkKsQCGlrbUxmMVhXo5O5jRcCzJTZKxnOsYHuii
8zSmCwusmJY7MEpN/44V8rBZVwOUkRnVbQ7P1lwFpJPpTKA3EBSZhfdDMwYYHWUaBXCZE1vsjTBs
xa3qiJ5ucV2yUJcFfb6gKke1k29m7qee1S8T77fsbcWidUyGTHoRAYXEgmGOqYe16KGAYr6g/OS+
LPNmn7ZbaNmVxdcTp2MVd0kOItIA4niRt/SQccOTJfcqIIE3TrqVKdNpYiDmbiYSihqB7GyFxyuo
7b5Zdu74ZTk5nhVHRrO/yRz1DKpLe9OBKBhD9RrEr6wyNf2CW41nWKzYA1CbPbbWskUa8/sp9YJP
1POpIwTMXVLNLBBuCRnwd5eBXs+UnlnX3jnL0+bWvpzTA8W2WKYcDNF3peF6pfsEFGDgjDSErIjf
FHeJ/FyUN3FTc64nYCuixlkWigVIrgNcM/fQ08mgGraJF1pbTs1dzLYJ8QYw/wQzdNlMlf9sx+Jp
ku6TXDbZRX8/2V2aWy2wAGouNZc250E0LE+tmNlrBLmKneSQuSqW1PoSCxPyWL3Z/IjTRCaeQDK7
tzBqyjali+DEL32D5lCQoCscN7FZYFrIBvZMQt/RecZMbiUe12xPCzro4nbtQk0YhoAuXW5Eb4ON
5xNTbj2UXVam5FxPzXYyS6E0LWlgu1N1MgtImoIwpD3EU2fsLRTvPNamXLyESOsu6Y3ijuMJ9VhP
rPWoJM3OKEgWFFMFETcxpG890ANfrpvq+WpzYXL1pC4ocC2jRWISDHrc9KK4fEzd6iHORgjmDaey
J88tYjKg07f0QFcmW8/ylmniRHUuaJAW6oHWkI2ny1NE7NP18ax4bD2/S1jDp8riNJATDTPIBblZ
UEcoCYgLzyqer3eycvXReYXiusjchTAaTGMU+07T/YAS88bFZ8Ws9dSuUS75NKiRBU1dfacChfO2
MwVNQn/WuPVe//61NdBcR9/bPYeBog8F9B+lWfbZGYDhb1un2RjG2jpojiPuwdzOC0sGYzUf6uFn
s+S7zGp2DlT67GnaiDXW4mE9zzuBlzSXAOgjEV51u7gputPsVPxT1yfxCRM37mgVjW+uwturZwxp
BVlJLg/Mjoq7CKv4XA7GsBdFE+3m86HYEVoebBun7zxwfldFRr8Roq6tq+ZkEHTFptsLFdBm2GWt
cSjJL4dBOC1LNk7dlVX9K088OTG3WIVdqQrg06WcPTqJr4i9Nzo4vzJe8BV6mriNiwKaQfAVzeh+
A6DrWNfI56gWpd4lbv8FaI1xTGzBsFZ2kJ4ojqemJxWpYckGqp6QWmMZ1Oga1Bj84/B0d90SVlZF
TxWbMiqIfR4SNIDZri2yCgrI0XBQ5jj4CaNsw+JWPIZOUdQsTl9PS0bPALy3trNRmgByoo1BrDV+
/v3D7acewH6zyIYGC1SVvHbKPhfGVnS1tgqaqyghzCmIiQ+vSvM1K+onNRv3UFr+B2yAD6pRv66v
w1o3mrswuyQCWRAWOx2K97SYgtGxQnd2DlD7u1sm9Xq9mzUT0UIJhbCFJAtTQTakxy4GacfIPIcQ
/3rza7tJs3FIoJT1EM80wLV8Z/bJnZulpxR82MoUt71g/EVFFI/MpCCcDXiMMIwh8pvSQ1ZvcfWu
TJA4m/6HrdSznEOgHicbn23fmQxUBMS7EW8Z1ydoZafq3EMiSvg0Jb0KzDKaAj7VM9iG+XCbHYjz
snz4ePAVWhBF7VTAcWIaWX4y5by//uFr83L+/UPTVVpUoFGtlgDooXdo6KQeTasHYbO36+2vwCm5
zjeUm1aZgzFrDmKJMnyRTUe3Ev8pG4gVzqrHgeYo/wSvgAeYzoEkZMMvrdidTkTU5kvuJFYrg2gW
BoSCihJimlN/Ij0gwUpCWhiC0FuwsrVJ1Iy8jpdedIkpg6L5Bnp63yFQ7YERXp/CtaFott104Kps
MiGDqqsPs0n2NsBr4M2oy2zfk9tOcZ1qKINmBGcNOoH4aH+ANPdwapkl9nHWjD5UtZIN3oCVwehU
Qyw3SFeLRQZp8iAU5PGgGsChapxM3qiS4/UZW7FGnVVIQdE4TU0u8ZzF7lNRBHXBb3NTOqsQpUBA
DjWTQTdUr003+xBVeYjw8Hr9y1d2kk4exGnczNVkzCiEVDRwMr4cI4iP7It2zDa6WFsBzeIpNBKt
qlIyyMv3sr3vxl+2Ip6b/nSdrVzWWhfauT26RdtWEbpg5LsFBsykeWHG1/M6t4XaWOOVI0lXKRx5
H0OjQcqglfFrbydh2zQvsq0fpVFt3IbWFkMzazEaRtq3Nda6MN/SvCuQPUm/AeGwVcy/NgbNstuJ
pM5cpXPQ1meyhlcR4VyaC58basN3rPWgHdwp6NaziBEcSSXOPeiIcp+XUzC58tWJgZ2/adfqcD2e
dE6Du8UczMYXdS5epU8IEDaO1pUh6ExCFLJqaTHXS9CV9aGrSj+Z3uae3xnlxjKv7Na/mIOQnHYt
WFkQQVOsi4TwOci/vaEE875VivSACqwt+N7KltLhe8uSKIhPVxIcEbg2xvcNmfyqqPfX12HlHqOD
+GK7ZTlxYHfGSKfdAqiAN6cg0pUMOnnUCJZ2+Vqb09313tbGoln5gkxNqRKMZZT8cy9GaKlCLKq0
/rve/NpgtACd5nVuJnUnwTWCynKXf59jCN9C1PnZauZdnzs5NP/YVqHx2mA0W69S6D8vmSFRG8N2
Ddi9OgcksYtx4ybWLJ31pqLGHMmgR3mMqNrnjps+wsTArNVtEIXfAdiHSG6yzW5p6Ag7scgBwkJ4
TKx2jXVjJlaH9kUZlHz5QmElyJMueAwdawiA1YWnrC3K+pVjW0f3Wci4loYBQ5wZfZ4G41hCFWnD
Ra0YuQ7pS6a2bNK4gNZv1yABEdgo72+aeC/Hf9Nui69xbQBnF/ZhCfASYhekhKuy68X0owHS8OAL
3RjBih/UsXxZRxMnI+UcFKM5P022ij/TPF9wVyLOa+SmW5VuF+0O5RvnGfwwCDF2VmO3SxVGRft5
nvInIydvKQPHVJeDe6k6tZApv27iF40OXWnzleP0c5tKVmGTp/9JSr42snrh1lbe8eKMoflztx9G
kkprmLqlr0Kjsf+rkpR7Kh8/EaccPSB5f10fw8WNhU40L1g5KklAwQOCu8Hc0ab5CbQTap+K6Sdn
ZPQ7x/pyvaO1ydL8YcNUZMsRkwXMRf3TzYvkXSy0R8VjMjsbLv1yTTBGo7nBxQEVCTBlVThMSXlo
UycP2mQekFOyHbhEAQJQknHhqyVzBg91nEyCMXixKMRiOP86yMi4E6IGyTYgCV+5YXTtxva/aFvM
dLV5xgXLUEual+HcPirQ4UHT/saWtYm1yOxQu2dFSFQrTh2kr/02NbfApWvfrc0oSTvSyigqwpnW
x7nsF3+ibIvAbK1x7VjJZQEBoiopwyzuT2blfjN7gAJv229a21Vrgfx1siDniTW27aCpHktjK/98
+cORtvjTNLl0QNAksJlp0T61vXqJBzCHXP/w357qr+dcBmW7PxtvlFuSwYjrkD43d0914z8Juruz
av+JnRKIYoflnTV5/egFS+L57NeL9f6Sv7xkx5tgcPiAs2v94HjMIncngOrxAcWwExmUStWh3cLv
/7bFS8PTHPRCLFJOKVrn/wxf5cEKDvJuPLIwmj3IeH4xXqyn+BO9j0J+eikektf0x/V5XXFAeuxq
LA6loFKvw45+MopP6dD4vdpSd/3tLy+NSnPWcJguaNXRuvXc3aen3rP8Q+/dZbvoGxLs7U48q8AO
yLHavyTBycy8/H2LZv8y/zHWS/MtcZ6nQ2+h73EUJN/FBAV8Q1dV4G5Lll3t0NabSSXukTFM/CbL
kqexqaqf5WAWGwCclUNXp8LMs1EmkyA4RRJ+mCvo5pbE6yAtLWt2hxBRIeFzfRVXLE+vYUEe0eVj
DbMeurnfoVo+3pHCcA7XW185cnVSTDepisSWvELt5peluUeAcprASgMi4Y1Aem2iNMdh1DZfBhPC
rRlj/gK0hVdVKTBiM5g31UEJJ7S2KsFXutIj3kaMiltj1oTVuPhK/TKc+5aVuyJ6yWeou0TJxpAu
q5cxaFH86S5c6dqFGKsmlLPYsaz7VEvITcbSl7bhp5F6bEsJ8qfOX1DAOPdJ61uQQZWO6YNVHSxY
sW+DmweoOJ9CafT6Ql4GSOCjNC9TJ2PaZLRrQtf5PqbPTfrJcuZ7niFlRdlBGOoxbfCwxsbDZP2g
It0whJVwip431gfXGadmZrDRbMLWfYnTFKqysIMe9Pr0firs/fXBXcQGYGyar4lg7AaNFSYcOdI2
Mn0nF4/zXB5cc9lX0/C8jChAsDYuZmv7SPMuQN3O9Zm8N2RRfZoBRHTjTzMTkJ9p9lAa91AVfrw+
rrWetEjGKBM1T6wvQ4c0nlNTqLt/NwziC/feHIIUs3q9n7VF0mIa1UuVZiqrQu6WPuDYe0Hr5040
XygfgMeM/r3ezcqBQ7UIJDL7QpmJqkITcl8Esnp71nW2N/HuxjBEF9p2kAAqReZUoZvno9+nU7FD
LciGXV/+fFMvmUkqUPDlSpUo71I+x5vFIn4V8dZbz2U/bupUmjQyeO4g7x82U3InUrZP+vr9lnk3
9VqZubIaFyDAKowHsWc9Pdln9E4qNuB6l63P1MkPnToj2chFgebdp9kcvhUi/q9LeuoVhrGL4/yu
b8lDXUTP14ezMlN68YNrRnm2gBcwnJfhHunYL049/bze9OXjztTrHRCKJYOhsgiUtdUReB+fM/qU
ZPYph8D69S5WdpGuT9sXtljYUhVh6qr4lJAU2XyS0B+gDgYx5fU+LtuzqVc8GJwtVt2oc9EM1GMH
ar7EcRZGPH8hafJY9dNWAe3K0uvFD3nKpAXN+DIc09k6QONkF4GAERLSxX2sgMiawNueR0m9T/Lu
JrwiM/U6iLrFZssSUYaWIY7j0O6zib869nC6Pndr66P5XNmYJaDnrAw5UuOdik5dlDw0pN04h9ea
11wtyZLM7avzjNnLzmqAPM2bO2otG2imteY1F5v2ksSAWJRh3mUvA7Xvp2x+6cxsw/TWmteiNU6o
PU7xXIYTNf6zED0BKWv/nO3x8/XJX7E/vezBSThnRV3Uoay+TS55FEPvjfk/83KT5gMz9cqHpF5E
ljQNbnJ5W//n2LXzOMTp8GTUYOQtR7KFH1ixQL38IbUdUeCkww0kn9kzlyrfTyYR/1ZlbwYqi4nP
qnaL1fF3ZuPvu5aply8MwKk1Qy7rMJWQw0t4V/oOp44ngD19tMGj6kWuRXZdIZ3dMmR+n2TkMOZt
DMnEejmRiBY7ULWUPuhL3fu8LIxHIzH63W2Let5MH0JANkhcUGQLElL3IQOkbTb8xbyvwTt6W/vn
c+JD+2PTlLyKEW6zNje/E1AfnMwUaQuXp9mOq3JLaWnl3NG5S6u5r9OYyCYcAdkzKn6oUPJ4fQhr
20XzCnPnOH1udH1oUPEY5eTY19ZbO4ynvKH+ENdb+N61fjT30FWYqFLOfZg3n3Jb+KVB9pTdx02z
j0y2v20wmpNInIGiYnzoEY0D5DjMz0bNH3jc3cVz8m0su63BrDgLveZhiOMZINoakwZ5kH1Wp18l
L7k3KxAcJ+R4fTBrnWh3OQg3Nu2Uyz6cUvcRr+U+qJUz8Ju7geJbqZgVr6rXO5ipgKxehD4ACLl3
HfroWNlJmt1GfLay6HqRQ+JyiIHHqg8jG+UN7B3pY48TvPYmP5SzRQq6Nk+akcetSNM6ydvQBTTx
0ZLJEPJSkfs+ks+8cIuN03ltLJqtVyadWZ6WbVizNMy4cbfY82c5lk9uke5IZ9wYZOikcUDyA0Aa
oUKOquYzAE5PgwKZtXOT2DgzdYq40XILJBPsJmzaL0X2rcweE6P2KOiZr+/aFVdlaXYui6GZ8gnt
L23kocTMp5vawZfvpKalWTfQ5ANEGps2RI0RiNQjEGb7qpj2JZjJG+XF2Xx30xj0UgRjJhaPDIIx
1MtBQDKEV1ubdWV69FoC5UKPqWuLNmwr+axEe28ty20Rkl41YEa4I84p8ENRlkq8dFSzJ0sJiu3c
vCm1zcy/KgdEPxpluuC8i0HtOVYt0lMk/8zpsiUL8hsldiGg0OsGSCokHSp0gVKgcQcOtNx3E4Fy
c9Tx+N1I2P1QV/PJthcRQCpGnPLZbKHgncd3FPRi+9bthuPcgmUfojLkRzKiQCx2zfTBmEdwBI3l
8EIrPr5PJMtOgkEiqLMjejfkEcqurKU4tJmkezOxm4OKQUjXydT6bNp0Cwm0sgEMPcjvq0VYRoOC
Kq6G+8FNsweRELK7vnNX/LmuY2rHGYoKeluF0nH22WD5XVacSnHbI4epC5bSGEU1s7RU2GbdEfC+
u5zHG+517cs141YlrvBL46gwGoTX8MemAHVBehOMjJk6JFgso5lLh0ISIXtl9uAx+a9Q/yAaxsv4
1tV3ZQQ6LthyE+kYLlNhOgu8bC5gbBt9Ccza9aVdOX90XDCvLdmP0lRhuZT7Mif+4Cqv7Aogvkyv
2gLhrxymemlNFNtOU2VdG0rYXErTe+6S+zZPDnif2HjyW+tCs4BkzmPcQPDuPvD5X5Ebb3PTAUQx
fVXJVlC71oUW1LIu6RKD1nNYnbM74Aeb08dYJjsn37jsit9nwSU/pZ1zcONtPtWsC7tsLF86qGA8
zlHWIr8ULctnVU4zQp1uEMe+ZWPudahuPPzP2XUsSapr2y8iApCQ0BRIX667ql1NiLZ4LwnB17+V
d1SPUyQRNekTJ6NbIOS29l6mdl3xAyVc91l6ztze5azXZ6mE/dhQkn0eRRfTyCkm8jNhdtNGis6J
hlCiXdBQJKU+jh044Y1X2HXoO373MM7dHMq6h7raQCcZCZ1AWVG4rRzCdrBTFqpKq2PZdgyowMrT
n4lXJZ9awesw5wpkHhusPj/wKwjuRjJ1wA4F0yPb42KDIac1rHUzar8ieeq/wtyl+qprb/hWoud/
YtE2X3tcXL/2sE2JemmQ29GVGPZza9vRaI9mlyZWdSae1d35BiGBPeXeA59bepc1Y+UHrqtyE1VG
c3+HUkwNBS5XSCjTC0LDYfR8vI3Ts3+dR4rz4DVlWE96uHOY6WBWVFcIhzPRSDy1J1/8OLU/Zyqd
XkruOpHb+9lR+OI74boLy6zQf2uY+t43kopDD0TvU1XMz7xk30YyaWC1oKtneoEiUIq43k6IFbmJ
OtkCwYWC3UgU4wSCCqrn439LK+j6lAW9IGSPBF0J68Na76u8eShtD8A4yKAhivgEA49+x6AsYKfQ
FDCV3e+xRZN7HMl15IjmxLu6hbhJD6CY8TnwiI4foaZ/vUTHr4yVbtTlTrYDA4cEPpK0YD1XzW5O
Qd+1phYfeCbfYKnZBIkloRGEqNfSfhlJSh5m6k+HOs8gtF5BpjwhYgpNmU/BgMx3iH+jAzsZVWQ5
ybhXXVftQKv+g5PXC4zy/tdB6+8sURJzLBSPRpGdM0P5996kXpAPngwangJyqD0Yu0490CMj1M4e
3JSTE8v8p7LTchc3VnxgvuXv0sz5Awpj9ZrzNDkjZi4PbWUgLNv1xn/MLGd+dgcMjWmYBaC1Vz3M
NW2OdUb1wbaTv3lF7UMi8wfgQh6rFuyCRlifIGjPg4wmqFdNYOe7iddHEtLzh6Qb0oDxih+GATJN
fo1544N0ClsLUGZgUOMxMAaVXe6oqAxevfpMBnaP4RjCxp+ae0gpM9SKaPKtcaxnVhBznCpreOKF
De+XNKFnq1FQDzZ2/LvoqmQ/CbsKYGs2/dS2+T5YaXuaSt/9ks1wE58ojpm6MmLnkK7B47miYa5g
wyighfrJ8gj8/nqpQsm0iAZdllEHB59jSi0LqBjqQOwXWZGJyvk0GANzlpR9q+F6EcERmQSznr+S
BiKhExQSPk8VLqVEdPOZsKmKSFIVh15ckTTdjJSvV34b9GgdXBRYgzRryuccW1BYaYY//FSGAlsH
wMPZ36aLP1uiGY5u62cwjMy9gIOlFYo6AdXMa7/CdPcHKzp2hIKLCgzQBGHvDnBb81p+P01xfSKF
gWYPPKF2fQ83QcZ4B9/HuepCUXgcegTecGfgoPuVdHO3Z40qo9pY1acmITTyepAr6hi2jrya+n3t
OOD6T8mTZEPeBVWLLaRoKPyLE4s056LT2b3f9PkOAvH0F3yWMS9xgw6pA2kl/I1+hwRlfa9INv6s
23ZGFqUozykHwAL1Ane+d6Yq/zRQuNiHFQMxM5BQ+seadwkcP5S4kny6o8XHf6nJ3dAGDShA3FmF
2MY5kNajs/c1fLZ73Vu/IZZXPpZtXeymPs7PY58j+0VxtS7CfMq8Zzr2JWjOsa8fsnKSoL/Pbfs4
ljJ/No7bAp4qiuaQST+OSDunX6Wx+C5tShlCuRA3aFbLAwoGTkSYsf4O2nKaUM1jCi5/69ov1exm
gQXRj6P2uPVzYKmRoZpc8lL1XsugLmJoGtaDL48EigPtLvWhShU4sCm6awZm72nviToUAFHij0Q/
EcmSHNR1xpOwcXOQ6HQ8Tlj0wCD3Ic8T8pimlXi1uXF+3Y54Vu57S64SHI4m4jcEAVX80FKx1/KK
HnoRYorA9TnWaqNQvBItLF3SW2suVWpN80XCRcRVJvT9x4G0uw573O2erIWG18vAmzyhdiy7IyCZ
XgRkHmTZIBWawJDX3bhzr3TAW8TODrd7v5Z9j+gWhoEBr6epDbK4pRSCmQM7V23T72/3ZCUKXRJo
8y4jAyTB7YtX6zlCcRtqwX5hB2rKr6arZbHrK75V41n5bEsyrV0aGOWa3oZkU3WCERx8Se2z2IS8
rfXl+vubUWkGKIQXvLEvI3ZkJ3nF4j2k/nMKvSNJP5hho9cxe/MQ14/9GlQc+0K8DtdmcRaV2ttp
vjEea5/o+vub5qFIAuOaDH1ok5+wFwsECtolwA63R/t9yp3j0cXEnVATsWsHMgFWmn0xpMzuhq78
K71upxN9bBE0WBAFEZM6ZtmWGthKl5Z8O3eCAxl2pxnQgx7w0GxI9lVdwpPKhgL17X69ewl3/SXV
GBUJiMsNEPapXO9SOeKl5ubbx5pefLGhoaZ2tYJzhdbP3dC+xCVQS7fbfh9dhvdeXJ00IRCEZ7AK
gq/EDtCrw4Qwwsh6d9WfcGILZ4ufVVEGWaE9zOOBUEx6tYE9uU7Y/1x48OzFnSqzJx/YIgPbEsmD
AabV0rNDz3vJxdfbvVt7wOJG1YyOL4jEA0j3Sdt/6hHHDS7o1ZZ3zLvLHR1Y7pJxBhuOTPNzOtIh
pO647wcHFnag5eQWXOljEZuN+fXuFIbD8LVo/WZVyswgSi1afp7l3J9pBt783GHbh8Ee3Ti01h5x
PTTfPKIabCi4t4SfdTflQdlmZWRLuJ/Z7UbufmU4lvmGGpF/Tzy4QFC32znWD7jP7fP4ThUbHXi3
gI9vdH3umw6kMCF1dA8TZj+dX7qxaKNmbB9Umu2TRD8kOhvDqZ6eC7f4fXt+Of8j9L0zhZcHfT3b
bLDzFP4iU8pAT62HCPp5E3RmJHkwuEEESqtkN+PSmYYWi5uLPwlyyJXyjjap5wPox+R7blt15OlK
nTWo4EEF7aZdZ9cp/A21c7QqBTpW38EvMfNg2SsN0MgDz+bHbPQ1boU1fECJYRfat1loJtqfaqN4
kPKsvhug3hOSXsQvMwLDx2rquqONAuuLUjz+PLlDG6W57+2k4OkJp7o4ZBDk3Nm8y0Km3TFMB2uI
oN/3K+agjIuuzk9zLq/3M+HvjHDGnUzq4lJiHexxZ1NfRAOJu8Id6nNCebFPC2OFKOVOX4e6Tndl
2Zl90zrJgVcqPgFQGJ9YzIuTlVRoFe6+xUOOKs83VYrkl5z9XCAT74m/snCKExVjctAVXl8SDkZo
FTfpPkPAvnd5ZcIxncuvdj7j3qyUvVeC1Xeqd9Id6Qv7JevzJOJp5X1KB3f4nLAa7qS6Fcdy7Otv
KGP8sxxHhi78VUOrx0UoT5gI0mqujxAX5siOjfaF0pqEnp1Up8lv2bcMZKOfXWynXyF74kU6R0Qr
JsBsUPgPclMW+9JT7lEN+d/Oh01emY7VsabCnFA8h2Q38eunws2mY1bLKeoH4uxs407PcpIYb2cq
nSAr8mFHK6z625N2ZZkvAeijqHo1zx49szk5q8k+Mg0SLEQHbje/ssiX8HJYvXj49i49Z85Lhvur
8U3IhpfB36qUrmy6S0YkPCTduM8sihMLFqapm/eR33igRVi6QRJC052bD/nz7d6sfKylQAC1beVb
xmZnp/PvuSy/5rF1gJzZxlisfKxlYCJjmudtiu2j1QCpGpQhwtyemwNkP8Tn2Kub6HY3VqITsjxp
vRYC2dMIiHoNdfKJzSer25Jleh+Mi213ccoWUPYg9WQ4JlTxpaHWiz9AyzVxhmNJ5zgQMTumLZJc
U6fAaeh/Esd6kUP3/XbX1j7h4gzOpUC2NKnhopLRoCe/Jk9ELv1FYddy+wEr324pCpB6scqTFOFX
lkyPgg9HX8nd7abXPt1SC0C5XucMM04sQ5x4nwlsXCXMCxPve4FVHzChX4ZS3ef++OiN/akszBNM
scuPLdUlmW6iua2URsxq5a+eYQFo8HH7WCTJRnC5MjRLBt0AMlbT5K5/7u0OKYqvYvjXDlNQzltO
LGvH75JEdw1Y3KpDgGdbrYm0MibM8smEaQy8tI+U/YHarDzkrpV80nVaX9hMs7uk84tg1Lk6upZT
fjcJTMCnYVShtme1myDjE9gMR0c/ZmJXaksfNJxNcLKm+S6tU7UR16/sLUtyHtLZ2IvhR3Y2EAoA
TO8ii/Yv1+mf25NrrflFZC+V29MGbm3njoPm2STDQ0mQO0QNdmP6rGzESzqe7mfs8x58H5NiDGGE
w4okqsWz7oagVeXhdi/W5tBic2nqitVznmOOXuMkv+uQbW1V5HT86LTtv9sPWVviiz0kyZSHhBvl
53iqqnunyuZTgRLq/nbrK11YUpOKxPfbJoG2oV1MoEmYYi/sfKetFAJ/Y/uhOq3rL+n1MHeqJFC4
9Bw7NAJ5O4DRVpTYn2/3YWUyLUlIZSaNBHqVngfao2g+5eC3+MPVnggZtNuPWJlOS5bR5Mcd964d
6MinsmdhWzMk+1/76WdjVy+3n7E2FO7/vyEYrDhIUSH2wTKO6OTepTWM7MezirOPFJ0xDIv5KrzG
N2WFJ5Qw2krjH1mqgpZ+bMdYsugTe6ZElGgc/pX98M8h+ybZ2ktXRnhJKCJ+PNaVrNjZzfhRkfqX
M5cPRfMhKIkLp9n//+Ud3vYQN2LeuZsZyLoWva/rqtoh67ulTbzWgeu8enP7Y6qfrI7gFtZKhvI1
1GX3ZU5k2AHWHX1o+iz5P4rl3EmU5QEmAhQqtju7uEPVZIBW6O0HrKyBJfdHW7SKu7Jk56KNX6se
6pmNPQallzkB1K/+FtnWnrRyVV4a4zQVzBxAk2FnrLhHYvIH21QvVQdpCdunO9Xi7qE73D+LaSPS
XRudxWnkSGJBqV3QMzxXP6WGfFFWvyPVllL+WvOLhd2mTu5mgtGzatr9wMq7nokjm9TGFr7W/GJV
j8LXqZ0TDDxLT7XLT4Onv8psOtwe9rXmF+cPyoJ1Zg1ofgYf2DhfBExKE7alUfN+63xJ9QGzQOW2
c116Y5qH2Zg85Dy7q233Qwg0ly/ZPvBi7mdcpr1zxiCCYiUjSgW12UgaXTeI/2ZY+JLvo+Mi7Qol
6RkGDvoZsmn2PUh40yPpUc7rSNLD97G2r5R79vMjo8GXNjluN1mzhr7SuZbfCav3kOePlCs+FBRz
cR2lN9sUcpIVjY1F4AGvYfooo6H9NPko5XZbkvPvr22+FCOQssQH8zkBvsG4M0qrnn8c7bSOCgSE
B5RiyQ5cMgqRME5+txXC29vf7f3DlYvFEs+ApZTVEOO5uCxdtR98dnJnXMf7LU3q9+M0LharXLpJ
C0owzr98np4kLs5wgofB/e3Xf78ygWm8WOQtU6q0B0KRLYa3skJ6CW4rqEEbvu9twC9iTc6to4Gu
qNUdFG1Ot5+7NsEXi7/T40zHrPCg3M8/tShwOxzuA7GVXAilv2vcV4xrb4CMVraCJdvM5KIGZC3z
zqNMX2SmP9tZ+ofqLeeJ/7kNvLNYl5Qzu7cLSNCj/UL7CqjvtIo0XPH2DY2rZz0ixzEQ3R7EWJbH
AkpsYXlVLU9G0r3a4PB9dnsu0XXU5JiJkS1zeP2IqgM/AnaaP0qDfBJRpXnwiqENpcJNz8rj+bGx
WHvqC8bDmaft0TdV8hlpLvsY86lBBbzy7yjk96GwgjSENbD4XlQO3YnOFHfa6B74IjXu/cwXXxgz
VagGAVW7th4PWdIjlqgmbzcgQwcEUQkAZNZg60Q6mQJTw9MdB98B8lwOfe78GeJPGWpXFvN5RDvb
izwCEXwqR3WBPk6M3IuAXwit5EkkVAGrAWJ0DI3LL1Ba67/Fo8OPTW2nkRas3QPSZSJXUAAVTOFH
s0rUnhq5JQq+smCXtR8LZZ5yyAuAktPpq2Wsem8s9m/WOCVImmwpCq8s2mWVJ1U0bQGEAWlaTWkI
Y6E9YEdbjPu1xhdrlk0zwD0zoO0KnMDZSU4+7ui31+XaWlnEk/DS6mEG1uM+UswA0IBdcs8KLvey
kVs6yCtv/x9qIwH6kqcjsotF8lCL8ltab5porL3+9fc350w3AQkFpSR2ng2UfgD6MQd/aAEpFMNH
X//arTePqGrASkDCZ2fZDC9ISyGYTJ9uf/yVqekvzhIsOMuqcQM86xiLJk2mf9QZX/JSuwGzuo27
2trnXxwnQqm8H1O8f5/zp8YpXoiOf91+/7Wvv5iXjmdlkDhHIM9qBljZP1v8Tust3cS1916cGK0a
4HbuId6aoc9d1uc+2arOr7z2krKoQK4mDB4XZzXzoIOOWq9/sc3bzVrrizvg1JWuohmuTyRpgIr0
RniBuFI/5h5k1W5/95V5s6QqCgNmNmnx3aEJFkzJt7nPYLrzKZMb83KtC9fnvpnyaawgOhT3/MzN
s+T3Ov6WWD8+9urXR75p2qp9XcJxFcXkuQ/i8RfKmZEA0Fh5W+t1LcLhiwXLGM0K38PbQ9B2AI9m
OkAKGkiVqUJtMiRWACOO251ZmaJLeiG5YqW5wJMI/23sT7n19Xa7a+O7WLIAlVppV18LJo2TSwDT
2vpejJ0IatD+vhWoZ26E6WsdWC5gqFd5iY4ZygrjCGMbqOFDEf/z7V6szaLFAh6Zmjqr9NiZmHKX
JOR36ZevnpVXGy//fhqB/4dM2Cub5gitzpwC6gSbXdBeIAL+A08wx7xX5sTb0d59qDNLD6W50ADV
wOkBosm5ekjKOA8MqSqgIIDivf2IlcFYcgrdNMnyLpnFOW3l9FL03Drabdxt7BkrVQS+5BQ2ndf3
ymtgqAAo+7G2gHD1Zj7AlIB606PPbHZXQNvuM3A3bJdlFQIzq5P3LagTAeTZnKPP2yJM+EAOULuL
f2OTm8LaaXUfFFVjDkDu5ogzPWhVNLVjhb01WRWKVEO/FWOtDPiSqDVVZZF6shcIpeP60nn+Aayq
iEElKmiN/UgmGN7cHoq1PWRJ2PI9PvjVxPzzJF1957EcEjh+anbAn7tR2qnsmV4zfL62oAXeIFa1
m3rrwF652S6ZXH2DM0MOULRocw1GD4lsH8jmHy2vQspPKUS7862TcOWLLu2tHD2OTcccdh6ZOLUl
PwgWOWO24wSOVexjAcjSrQrouMwRvcDEg1nhZ7jCtPvcjj+kMAkbwEUMRRVsqbIRUOcpAxYYSC7o
ff7o0rQMNLAFt6fDyk625H6mvhLAZRTxeULKaoJRmxl/2ZuW9iu7/ZL5CTREQ0pdxud5kFA5M/KF
454MkfBLDgLHRhdW7t9LDqg/DyXw2HV8ju3GBD6tgA/Pn8dKHoBA3fcu+ZLDYGJ/+3ut9GjJAx0E
9jHoVsZnAMhDUnTRMBkc9iZIipfbT1jZK5d00KIACZARPGHsoM3F2p1U3eEjTXvLgqViSZkDe+Fd
aEGw4pBvD3WXbERW738ZbymZngjeC6cZvcuYzP7XCYUUoP81CFYTmAs9FMg2NrD3Z6y3rFpmNM/y
1GXskk3TMa0nvpcWoAvFvMU3fX8+ee4icqhLSF72SIhC640PhzFvvkloRQhkFKw2bYNmGv6ysf11
e0jWerOIJNqpTFIO7dpL5lX1acBy2fdkhAF6WW0ZHL0/oWAR/v/jUiw9zYA+pBfwYx/LQt2NutkA
gK68/RIr5AuK7ADqlReR+FD0KCpxp8o42eH2ZDaogWtvf93f30TVg9/bahw9eqG6vDdmBnhW/779
7Vdm7LKuC0/72rJKC67zXJ0UB6uLzer5euNwIRixsTu9f+R5y7JuC4cC5fSCXsoYEppFxXc81ieo
r4RFU9612oJ1HgF9yq3oxha1NijXL/nmi8kGd5xcMYx3q8MkzaLp+t+si25/tbXmF6dS08SOhyMP
X80gRQxpvzOz+B8Epp9vt7824O7/f/3OoiCyxKkHl2+FOw0r8ZC42yhGrDW+WNtOmXHiYdpCQTIm
3/3WdD/mLN6SNVybUIvFzB3W5LzFhEKKloT+RHq4VfvPrg9cMZEvt7/PykOWdd4aPu7+iBr4JVPV
rkm6wHRq780o5TfWxpxde8Tinh+DRAZDJsygJtF/raaJbMPOpQQvaJo2oL7/QwX8N9PsLRUg5ViO
EGLEugZQ8pFb1s+uHL+DGn0VPkrufRWDyMWc79wRJ2m5+1hUz8JkEXC3yQd7ee39m3XCC3D/7Cqm
l7oAwY8/oMId2eKYbm2OK5G2tywG2+4g5Qyi5KUFaxUUn6C3Dy1PgChuQ9qAT5fDSNaFldNWHW9l
aS6Lwv2gu1hCF+Ri0TRQyd+kfE3mrfLKWuOLdQ+PBCJ8gsktY4mKXRc0hQ76TTDSyqlrL5a9zT0z
VAyjUQLbBbhtQFse0vzVcS5TASA73wLNrWwBS93HWpUNCGRYP8J37qgc7pCf2QiB1vqwWP81n7y8
HhPvolEjr5UXdoQdVC4e7Mx5TKvp0Zq29NrfX6J0WROuZ44TvW88mHVOz07Z50FDsqMnMycEKXvj
gHz/U9FlXRik1cyoovYuKAldIGp18h26sYu9fz2jy6rw5LQ2t+GdfPETmD1AAZZVkN4EybnyggFw
vtt75ftzli4rwSbzurRNsN17QxE61alD65m3sYWtNX79/c3+0Vc98OEw1bmgGIsyFomU/7Ow3I2k
xtoHuo7Jm9bzwXE923b4xXBvisB5xi3QfmpcA95qY2pED9ZGELeyFdNl3bfsKztOU8YvKPcBONdJ
CKUUFdtBaSg/wuaUnRLJoP6VVy6EM1sn4iQHAdhv9XmyFPmSODHbGLCVPZMub9RSq6Fsh5ZcUqZ9
rPyM3yXeOH2vwFonkeU57XjgdUk/dRbYfwFKDOJL7gju7j42YxbbUKv0bLhj+CWGsw10z46Y+kE9
eFv9W1tSiwAkh9BLTFPJIU8KD1D+y3d+tqiJTPHzLB/I8Nv2n+rsm909mlYFxPrGxq3a7tp0XWxO
APLG8WS3/MLT8rGaSRzwKj/7CfkQNdOly9p07dQQZ7Fidomz8gms8Qc96w66Xt3p9tCsbHnL2vSQ
jDTLWqw30p9LNyidh6741Y+/bre+8nmWSqhlDgy8sji7wGg5aPWfmKSBrD9/rPFFqBELMXjMGdlF
TXVgcHbaaL2Tz7dbX5lTS91TWY1FVhq0XugsLL02cKc/H2t5sQkpJsdkKDQ8Rf1fFf8yehswhpXN
bVkdHISjBlPjjZnKQscBo2HWgRd3IJs/23n/sbXsL9Yycucimzu8vaUgYK73MBIOk/zl9qdZm42L
hex7VT6S65BOZXpQ5L6YgMp67uRWYXxtPi6WK7DfKOP1vncZBhVWyg4hgAJplm8fevtlnRCIEUeB
gOVdGmuACl8SFPBMl7YVOOnG+eWsbeVLdVMXwkecW4iGOgnx2gRyxk+xtJMzkBX+CcTL6c9YGftH
nJsCMEnoAl79xLz4CRl2LBJtEQiHzOCzahRJgYNykbCCSDF42JM5tJC3iKiTgxDaV+58zDOAtAN7
pPU+S1P/kLIRB6Yl0nueV3lUElpDo6VKfpYA/e0cUQ+HrJivLILGh5aXcOu9Fqj0WtDWfTZI9e9R
OjD7eaL8kOkZNtdg9ewkKPX7WLXqpE02nYapkBCL6lXU+7G5NHDUfnCGvj65uA2HVe7P574z5Zn1
1Dn2U+wGIICqqKzk9Gj3ufW3zOVXr9HjD9PK5GC1MYEWaYPLzsiqM51YIYK869o7a+pNlHpa70G0
Jzvw0DQIfkY9cOQGNTwjCv4gnXZ4pj10vRxF8fpVVe+k1yA6qUGdtF/FbJ8SK4sje/S8wwAJ7iv/
FEwO4rH4zneSfwqpzQc6jyhXwvFgiIyayU4yCMNSSOFEKVI9z3Whmk8pNOWcULdSFSFxR/ZzSPxk
Z+U6e+mKEkUj0rNsCmKvN0CIpq0dabt1oJ9BTTRKhqSjpHZARVE9+Sl4yVFM5wFGEVwUU/Ch+b0s
OPm+cRN/Fu4FkEkDLHHyV+bp93bw/th63shMva9L59Jl2al3gTwSUNW4GOxZRdC0kkIZZnb+GuLP
xw6f78FMtX70ai8J4677DdUQHiV0sD9Z2UyjoZbu38G0XWgNjfcM2THQm6FN9NLaFouAKTP3vT1i
9OrC/gtfDQ71GlyMwFe1T6ofSWhNfA6b2PNIKF0o5gbD5Glo1CXFxjbxPx7Tf2/pdFmOh06uKVOK
y1IbkWf3zMLqPHzhv8SlPQ0772kK6a7Ylc/ZJ/+H/SzunbO6y4/lp/K1fmXubosasbqVLM7PZAJ1
Uwyte4m9QjwkcFjYMaMIVltpnyBwZZmADF4X2bSXIWSMDAttT6fFRtS2stfz6x79JhYfjd1pHcfO
xQIbzt1NtIta8yM1eqP9lb1+WdYfmhYBtrQxWzvxONvi2RrBCE5pdHsxrDVP/v/rMxZrJrLUhRaI
gSKU++i15H6U5vVjzS+O2RbMkpmN0r04KX2082nPyhSXBWcjZbcSK/wPqvjm49dYUNC+950LJ/Z5
KNhn5qS/gUf7Po7JI37fuLuvTvXFgatwxtayw3Nk0kONBTbIkex1+lmVwwxpgIbRsJd+F2VW1zzl
qapAzYaGHDR9zL1X0DmyChDWHVeB05om0GLI/OoV/2I8WVlehnY7d4HVDVcvVt93QkKVfC1oM+4t
eF3sPDHpNKCT44WKDeXOlt24ER6+n4Gm3mJ85tFpWAuV9wtEic/J0J2bKzWRCCs0HnECywUjsrNe
LbXleLSyXLxFaMQEdzq4UswXWycsLLAoIWQ1jc+wJBE7iObCPuRDM28Jk3BHv6nojHUDWU66K0Hq
2ImqKp5GUveH24+4RrrvbIBLcETjId/t5Y57ERKWdYzP3SFvbLH/WOuLjaUd5wpHFYUx7Jw/tXH7
q2aQQr7d9vurnnuLVT+3SKi610olhd7PU5YBvRVkVhqHWqTev9vPeH9t8uXUsjPfFU6dxOdePNat
H9BcHgwOXEjyRfagd7ef8v584sv5lKuGwswxi88qhRFTXQSIgkJAkJEp3lj8a/1YrH0B8imDv2xz
cXy9c3j51bAKDqqdlcGtNz7xAk40t/uyMipLsSRryGuatxyeAkQ7YT9AASyRpYDw27R1Wq10ZimR
JL1BsN69KvLWFvZ5peEX31d++X1OMvJU0r7cVbZKt8ql768QTq+v8WZ/zkZHOsTL2suQVu7OzyQE
DdXgbuz+a61f58Sb1rkhLINRbntpGrhSWWBy+KO/MXtX5tVS8sdnlkCCCdZJM1yxcln9Ae9BB6Nn
DnndbaET1h5y7dibDgwpbilwNADAudDPsMs2gXJrHZSxdYaGWhHdnlbvZ575UshGmn7s4B6q4Kwp
T64kJ9KOF5bCJNN0n7sx/mbi7mMzeClk4/tQ97O6XF8axLxW/KOv/kmoCt3ux8rcXQrmziWHLAlH
47Zi0VUgM5/Gg88tiBj94/nv2w9ZmVNLGRvPh0QDN4W+mHyMRoTNqUg2xmGt6cV0hRqLzko/1Zfe
Nw8VMpZ9smX7uDKR/qNUI4tcxizTF63KXd/c68mO+v6PIN8+9lWuXXozUd2qjUc94NXr2GNBPo91
CLm/T7cbX8kx86VQhkk7PiUSE9QmhQxHb5afmiqtPhdSu/c5E9ijvHxC4a8k/FBV3N9nLCvA0xy6
e0AtZwtebUX94/bbrAEGl3IalTJKjW1rLn1v9Sc9aLPvcg9hfeGnySEXIv0Cy3kN0V7XnT8X0LNR
IYglhkbFKMgQ5KiVRM5QQceyLtvQG2s4r/Yj9ZuIt446MZkKoPVJ/1r5NhTDp24Yf+TcnxUoLDTe
culaOUyW+gwt9wFGyoi6QCLXPs1NL56GKSW73vHnjVnxfvDIlwINUzl1HuiY6uJQcD44g3qQ4zpk
x/PWjbKWHmIIYkJZdHIQLZuvt8dnrV+LqVg0jtR27qsLn0f7SB3bv4Dp4+6npuMbJ/7aQl3EqHLU
7gRvJXmx2vq10eldgah7YxNba3sRTVSejuc51vICIdBXaID/4jC4vf1lVvbHpZZJg3IWRyZJXrKq
Dzp4TmcN7uVsOlXjnYm3XIXXnrKo/9fgPXFOBEwzuG4Br6pONXEAZLfiS9zGl9La2hZW9rSlgImg
io9Qa1aXzrWmqKCl+D/Ormy5Tl0LfhFVIIEEr7BHYzuxE9txXqg4OWEQiEECAV9/e+cp4ZpNlavO
U5IjtoYlraFXNziwtH5UKC/caiiqvV1ftpUdWWLTWorH0fjwIkzjfIfZ/nLyreB6bWjy77VZybSv
cvCnxp4tv4Lz+zT1W2mBtW1YnNHUQXdsheg3Hh0n3zEWQFpBGQfMJ2oHHswXUHNvXIhrBrc8sSXa
ONCI1cVVbv/XgHAWddjp3tb2x17c/4OgdUgRTE6mYu4JGbnBHCCTQz4khUT4EoUGpVBZOVkPVRw1
/ByIugOF7un6wVlriFySVck+GKzKhlyNNbb3nkdKE82qBnlw0/n0XGliPQAp0/9mHRdVWFKh7oD2
sr93ScNvS2pVRy5ksfd7MUWpo8XRQdH+1UM28q7B9XBouozeyGBKDk5TtyJShUEGgrjVKzReql2q
yAj2t3b8hP7fPmp7rUFOmZvjnE7NDnTTswiFIRByJT7yqHXV7JkeUKj3gBDWdTnGbisKwJOz5rMP
itFnIToaSzOln/IMbqKfM2fnUJndaH+Yn6iLVt8hIfZOJ14b+jroTv7UiTPLUnknCj85gb2ij2xI
755rCrAOQbPos2hzcB1xk+7LomrlMeiUtTf2NKI5RfVTGTHIQL64fWf7qFtXfXEeNTTywkD1rR/q
rA5CJ7efnXFTlWLN31hi+1KhXcufIcLaD7mHGXrVOUC31VGiF+G2gxrKbaY0/S06ZYDOAAE1KyoT
p1WrQx/c4idAhqeNM7RyQywRgD64lImL4lZMBLmRPYjx7XksdtcP6OpEL1/9y23LaSuU26ouRo8F
e+LzCG0aI/M0i8C8B8RkpVwk4a1pX9bTcESyIdgJMWukipNsrwp72KGP4dvGj7ncTP+fLeF/fuRf
P0ZBNDJnvtOiZcXh3+dmxM7qFNUJkI7TEp3YtXyaM67gziN9nRoPONdA7NEhbH0sXvxD1PXXL0AA
V88y6QEwr9QLKfmLQM1o413/Y/TvTW9xIZdo4iUJ2kuARQVUrIDLp6tnMQ9Rbde/Wi0OYKaNy3I4
11L9HC+9xIT4Xy8SqjX6ToUSRzHTZx/tnNfXe+1kLa7tlHS0HvuCxMrtviD6fmxt87FDu0QZWgmI
XRTF0GU2AGY9a35AI4r3cP2Hr7xsSzKZ2qKu0s1EYlNAVnH2f1WlFqEOnOBgM1pEtUc/BNLhS5hh
58pWTkKRWFuQzWJ871c62HclbY7Xp7LydC4pZdA9oVpIeyC5Lj8RhpoMCNIad+M0r63T5aN/nebi
IiSdMaTWSzt5GNz5oZTWmwzYeWqbixrG1sle+87yEulUqoJ+dmLSPEtz72kStuljbr8A8L5xUa2c
VZv+O5WsqFMjBxuPG3XeutlvQVn5Qa94iR10dW/Vids6MRjjEKFl33IvP6cS4g8kP1rVltT22lYv
zN8SEtoVlXbiBBnsqUe/DDoLS/TlfOwkLax5tlFJLmkBML0cIuHSyKnvvW4L0/v+FrMlYLBJx4S3
EEWAWCooodP6rFIeW5YJuVXjIXY3AhT/3ReALSGDJtBCapO5cZoNOw7vxPFyDP9iRu+kvB9O8vv6
Yr1/nFBS+Pc4gbYVSh5D6sYVDc5prb9bQ/B4fej3Q162BA2yQcsmzSrgggs3ZMMQov8+LDIHnXin
OvgsLs2qSBpd/9j7Z4ot2WQIxRHNcnwsK57a5s11WcjyDa9+bY0uf/7X7dFKp7IAc6cxNHZ+dTY7
97k6Xv/Za0MvrFkz+PAEV3XcpkF97/cM3L1B7248PmuLsoipHG/wSI+qdlyZ4ibg/n9wZ3/ZPNgo
3K8Nv7BjH6wcZVFwmIIhJ+ArQEPcFvd0KjbWfW38hSHDBRGowcMGql6feKGd3RgMd5aAU3x99Vc+
sETaNcwaoQWNDyi7PnqNvEloG9nDFlnW+1E5WwLtJgeprtQ1bow8b4UeWgdaDm37QPNLL+24YcBr
c1gYcCWSJAWdH/DexS1Sg8Du0JNldxvP/sr5XBJzQI2AMJuO6MQoZxCCjueiDs7XF39t6MuE/rKq
aWgca7ZwTftIAp65dIevzJmSj/WtsqWgOBvFXEmw3seDh9Y2KNHUB3cexLGdnOr7NNriSHxELx+b
y8KMrVr7du0lNE5Z00fzAHr6xOqHL9dHXztHCzMegKWFejaOadZ+zezbwlRH2y0BONpqRVr7wMKQ
6y6TSZsKN+5Vvvd9VOwaGQodHPRsb9zPK8+mv7BlgU6eOQcUI25IGhb1N0u9gYE26sY+nOzgY7fp
Eo03VMzKmxEfQTHqNjNQ/kEH18Zl90dV5P+DFraE4U3F3EChPndjEbA+IizPziALJ3dea82nNBuT
iIL2ftcqCD3XkJkCDrN4ToQD1axuEA+JB8R5MaCGn7NAhvgzE7ZFjWfKdNPzULTyDIUt+4zqaQ+6
i0rvfcprYGS0f2g844YeqwATu+gUS3SCRhmzniGkZZ9BKH5vEIOfEX2/Vtz+jk4G+8Dd5HZ2chRO
hLBPoAb+b06bOaqC9tmAWjF0aAMdNTeRh4I0ZjcOjGzs9J8c6nsLtbiRGtI5MkFkEtsRiKGezZ2n
w+pJh58B49uLqDuRVw2J+S/2odpZZ+u1f6lfqjf7cSxCvuNncGF9yBFkSwF1Gykgo5KLgMtF7IJR
+7+0Tn/RHFmnDxnmEs+EmpQ0tSegclOWHJ4snx+8TBS72e8KkDtVW+3+K3f8EtfUE+rbuSiBDJJ5
BWJ07R3mEsRftQYFw8emsrjBJtMChIku85ipx5ycGPJJc/s4yqfrw6/NYHGFzYLPbsltE9c2jKfs
cw19NGGmMuRgatjYjvc/Qpf4bQrRoWAegCBNXdoeASx29qNo5xN4sba8/7VPLM62jwDPQuPjGBeK
7IEVhEogdARnd+MC+0Mj/P+2Q5fv7cwn02mpMAVZOOD09zTIquXwJrWt7z2/Tm+RAQ12blp4twG8
I7CIgr+GiH66TdHqt0uLNtuztNnyIN8PQ+gSYK6VgQQiigsxTt/8yoY6f3Ambe8sv/O/zZaSP4i0
hhtwqLZbkNP3wwa6RJuXLogfnGbq49qF1KVl75uqBHnciQrcVTTYT14WTs7jR84l9Rcvn6p4anM1
gJPuQm5Z2Rf4hQcYyZQUW5pL7z+usNR//ZzCl2AD1a2K8xrpE9l50MCCeAhyjEzWvzkK6BuHZ+Vs
Ll8/0UG5qCpbHXfjeKwn8AfaL4J/LMACpv3fabRuoBjIX4Y4pwwUI8LUnwMPahNlwNsf1zfjfY+Q
Lq/TGS1CWdcUc+woq44gr/YbNAgv18deW5zLN//yNg0Kx5nKMbbJoKXKhvFN++k3RC/76+Ov7PKS
52lKHNm7IxSKWbBvMjekpIJeTfNqiuJDCtFAOC/uUMqlozLEXDGkRTXCFWs6tBB+3HDH1xZoYQmd
aL2MutkcD8J69bLhbcrMSzXlH8rAUb6wAiTSO6K4gAY1sKCfhasBfCbSO2gPQtQjGYOTkqL7+qHN
WOIZi5LJlE6Yi7DzXZ1maG/74gFC6QRbXBArq7WEM7oTAA7UwnRQnTkM03gAKfJDKjd+/+U1eecV
WKLuG1pXpLsA7FHyeJzqPVHhWLpPwmI/QXGxxaiwYm5L2D0UVBM9TPiKoSqFvKnzhkaTjfTV2gwu
6/aXuQHPP9ajSAFdJRctozvQlhy6/A5dBEDt/vexXV6YtITIUZdBXDJmdqPPzIBKqrfQ0AY5KdBf
+2yrA2dtnRauUcrRutmh5w8psgJ0rKBpHdXGRq+8dUvWoJzaLCjmYIoT3r/0AMhCvbadQ2mq2zTw
btAZVYWg1/jsIlOx4SSt9ABAgfTfrSG+rmXd+VNcetZD1+exQNvqtxotpJGU0oTgW4WucEu6fV8J
Au0nZByvb9jabBd3gGWlqJiB/TG2xFMjZdSJ15R8IfZnYd87/acp5x97CZfkQoSgj1tRWGdKPBKp
YD43JI9712w8VCuX/ZJaKEW8P/SynGOI05bhlANsTssRIUbQxm1ePVxfrhUbWnKZQeiZggYdNlQU
XmTKmJZfZvZphrjTnG2Y0Mo1tuQwq6EO7kPXe45r6O1CJi2aA3BxV1sAnrXhL3/+1y2QjZbLUwUL
zYP7pDyn7uNcfr6+OCuOqbcw/mRKEgT4GHoMPvkjhcTYM7WDcCjMzaDe0OmzEUOubfXC+IO8yYSq
1Rxz9+eknhqvQovQGcTO16extkKLN72YSzqIAMMzvIDDqM806XfAhW30h64Nv7R1nXl9oilWif/M
kYGH1U+gXrr+29dukqU2rrJGQAkHZ4pVKR6syTm3/QP3v2la3pIijVL/YMgnvww++L0l5jvPml4n
M2YTpNAsbfPJPiIWGXcax+zce91FTjkfj0OWJqdEk+ahGuTH6uF0CQYfBmhhuxWZAKjVpxp9+kXS
bbhGK+/LEvitNesa7kksI+0ObUJ/jGX+6/oWrez/UiHXTbrM0taIJz6wROhDX2lf1Q3fgYDL+3L9
EysGsgR/Oz0UOgrb4KVv7udSnufEhYJ6zAe2sTxrc1hYukHHhc9HuCkV4A1hlXmHIXfOdiG39FJW
rpIl+3eVUS+bpxZa2LW5seupPmktyn3bpPcoRA/RPFt3NuhnNh6ntc8tTN5rW8CSAKmJq+BFzOMn
1k272R0jTtKoTdHvqpzd9a1ZeUDchfUbxQ0gp3imKptEdZVHdEzCpHciaOeG0K/fuCLXNmjxrKei
obmrLqEVB1ZKfK17tN86T9fnsDL4EiXfgnm8FNSdYl185yMQw0KFlybYj41+2aO/HqhGBXmfGNwo
GkmF3BkixX73ZbtxYa34O0t8PMAXftlbeMAbwL8aBxgypIYrad8CvHTfqn5npm5viS181NpSXSz0
r8nYFQGlvmJTbJLPfXkfuN9y+e36Ov2BKb8TkSxB8w6iZserL2OPuji4hQDtAi+RzG178SyaIf09
5d5/QXcRMRiBxGuBP99baPbc1YJD9R0tvaepYQEqbFZ+76WNf2YeKNXymbBfVdqocHAuKVTAJT97
U+7uKz8REfG7FLymZfD1+jQuV8Z7s1ic1KbCPDKvBT6t6D/V+XDnz3zDWVsZegkonjrZBKgJTHEN
CQGbZ0+zt8UrvDb04pBSf8jxXzYBCtDcC9d7cgprY0FWjswSN5yW4EUdpx6/Wj9OBh64DD1v495e
eRiWiqGNmzKGHiPEGfUrSD53nTeey+kOBMYb5rVykS5bIRBJ9IMsOnjhFsCXxeh/K6wpCF2W3xDB
Y6LSk7D7jdmsrNSy06Hr0sHx+xyXXMlCBQb7LNMRc7eya38M6b2jubir5x7KrUkF6KSXZOgKtwsd
sqZOTr40jQg5NBHCtnUuFXAL72zmGh3a0AP5wifHfglsX4OzXDL2aCzXPaDu3B3RA9s7+xpNZfqI
hmX5I8snZp35CHq7PJHFXeLzFARFRQH1YsVfg073t8pJyqPxefC7cUn3n9adte+9gZ+FRYefOi2q
fUtpcJslpR3mEMr+mBex7MAo03ZQLddT3Df3in+Wl4SE/z3zn68b/pqrumy/UFlRgp4Mz4iEsMqu
wQV28CaFbhUFYvk8z0RYjn65D0yV3wjlZAdoH+YbPv7KM7xkiy1KUfUWGZA/GJ8KIkDJ8as0wDjn
X2x/CxW2cjyXwPyprOBx9wZ3RDOFHOKQypFRS96uL9+KpS2pYpNaQSzTww00sPYg8waK0JL9GE0O
Re1APEA95QiO5Y1a+p/kxzumsOSNVU2PPg9Rwc0H9dtraROwOSiLPYjK5BFvUnwdYhKfPLeAHnfR
JLt05giL7TTiI2RiLN8b9gHLHYiLj17EessKhxFC60DDiJ3T5ykks3TzY6gS/AWV+AuosUeJT/Lv
NXAE55mJ7lB4zMRBXctIEcvaVR3RqN4K8E/MNghS5hwkDrKEPnaNEu7UCn+fqk49mCDt9zxvGpB5
ZjykgsoIrXhIQvRzdsS/CJ6olcmwtDU7daB5ynDharl3M1dBYdvuWwDi+ywkhI4zUmX1Z5d2D2U1
/UzAe/RdJvb4q+GOY8LJLegeHHzw5sABF9kgUd9KEb1/YNmSKSDogGMfwCsZW9RJwUziPXdWc6gR
6kX1RL4Vbb+/fq7ef9nYMimsk8QF/ubyHqdFE/ogeH0a+FS9XB99ZRrLLDCRJE1nPZnYQZvAPkjx
wHltXn8FUc7PqXaAQ2gsYIyvf+x9A8TL9q/zpdHQ7jvMMrHb9I+WGncKTQm4TTbci7W5XP78L98u
Af1BVwWow1XyN+9eB+RR89xG6qkHcY63sR1rc1g4kE0Fhd85803cWKp8NuWcH/quH6vQBqZ1w7r/
1Kz/37rZkk8eKPZm8vTFuJJ8+uVoFXQRmS99f6AjIXv0Bvqvs6sCEXkNG3XYg4nAjYibZoiPx15A
96oDrb6H1MYhSfh8M7HC7NvAJHdpjZaDkBO0T0vO2yiYaf5U9FDBOpZYwXvXQcNPaqc2+j/kdHLA
jLcvCuLelbnxfyRukry6bZc8gsVf7aUk7DyUAG6llglOdABXYGPTfqe5CtKw0zM6ucbK41E71EkZ
+Y42z6WbWae+y+oHoNTg8xdwgC20j4BCqW4egwH99q1uvjZVkO4bxacbzevkeaBDd67bIEeq0li7
pgiy27ax7R0ceuvkNUL84gXpD6juBTcaQMvfs98USRTYtTr6ddMAHNdMd6zhxadkruu4ESOyCLzE
nUKrZL4pywzlWbfiiPvMkMuNR/v9Z4EtBa3Q58kk+otFPM4kAP5VlqE7Bre8S73QouNbjqw5MCZq
w8RWPrekNHQdRQwEkJCsvKgswI3MxzKSYo4y345qTK1GfPgxa6b/mhuTbuNxik+huSoy9HAhFRBm
I3W5custk/6WNaXQg79Ud+YzhWpwnWx5kWsGvHAiVd/UrmEYmULsrf4BDs3AfChSYGwROqHoHyR+
YyPNk5sIkoC7hnwn5tf15X4/VEAT07/LDY+y5x7TSFTk2Xe019z7GcSumKxus7r62OW2zNmDF6b2
ZQJwyDxlu9wuz5cSiDXww/UprCz9MlnP/UDYU2qNsWzQdgFfhKRvUCDYyFOsXP/LPP0MR4jPDUZH
suLY1/lRj+2O6PqHYnLfegPbOPcrfjJbCouASM0WPcUq+UH+RdG03ZU8P8EleSDEO0IJYV915bHu
nF8ZsciGYa8YxDKX301O54DCekRPOwQnWafGsKyG79c3Zu1sLU15rrE8PQafJQjhpq9ozzzmk4nM
+PNjHyD/Ht4Aj0VLO7cEBWDlHUrlzPtSleWDpSsInCOy2YhA187Awrh7RzAb217Gc4vW4R5pvNLu
T8gaHjzm96Fty01y1cuQ77zR/5fYZzQrK+Xlscf95Oj3hOyqwLdDy5dQQsudHHx6pcmfAhRgb0eq
hiP4cILd0HXm8fqirhyJZaqf1UjG8b4TqLn6N2Xm3Fcl+1hVii1T+SO1SoUeZhFnBLMBiWjQ/axK
b8OE/gRF7yzeMp2fl3JgWZIXMbXb5M4vdJ+EQ1PZYT1n85H2bNpBfip5mjVizx3tbTtCK1X+qbO8
4dzJYd5ryapvMk+qGwQX7a4AW/ix9iqQHvR2U53pEBSPI8jOjghqs0gHjHy7vurkj4Dsez/+cr39
5Wc2iKwQ7SVF7PTMOTdyUrvaB50itjt9GAvv0Z8mO8yAC0SfUI2LLmv2qiSXDiFUjYPAMbc2mBvB
MOM1xUnO6iWbUhoBK/EMLSyUtxrOwlLYt66cnLCcM3DtdfAbEjp5O9BY/24RXYSe2z3UKa3PBSjQ
4iSb/B0APCTMWg8CMYr+QDh/SYoMb65Ju8grAu8b1XazE60uIwNy4JAXXrnrC1m3odQd/n9i28hZ
uoTt8Y94hISkREDn/zezJrBxqLMyqn1Iks4ZImc1d7hfp2CMxiyY9nB0FFC3UxGWdZfflDm0rAqr
+414rQTE2M8OnZLJwaOqgvoVpJ+JHbAI52CoIrA94n23h9E8VmCvfRwty6qiwU9AXmPExMtosgDZ
96paeKEHLMCTEqpSkF41E43aDiA7cN6jg2DXDpb3qQOyVoc18YDU7uD5fnXzFLmhmXr8VUyy8EPk
Ofg39Ek6UVaI4Jslp/ZlBCQGHGogmgyDPjc7mqPMqwOFtI4Ag2SKm6oG4uiQqESDWlL1X30ANcOg
ads4yxKc0EqPCHsZr9XJ9nPQL/bgEX4VvcIuFjY4T+Glj1HLkvybyj37znE1i7syS8KimEoNCUIA
oec2Mz+BJuyOlgrGk+sx7wjPNDtXxOWnopy7/RDYCvTU1niGHNF8VlnHPzFWJ/dz3tjAc7cFU7ee
ctROu3QCHS0drEOV2E0o+DQ9dHnZhD2A/YcgU/Vh8BSNiKIvFKq6kVf5AXh923QXpC3g2uMM6b8+
6W6TMmh3vSdIhJKmMnukhvu9cqhlH7186Ngp95nJoq5yp2k31Gmh9oHj8OKAxz4QB4dY4LXqZVLe
JhOdz8hFwGwn0MW9cCOzY+ZX9SPkBPzY1j3gYY1g2JvMAAibM/qmGJenIGPlgwfnHX8PGddzlRky
hFARM3uVKfCmjjK9SYqOfmH9qB+QbvHvQcTaRD0p6akboPIbSoJ6Z1iiMZA+O1PlPgRUk3LHHS8D
IyJoWHlRRAnYDk6e6nygFfzg0Ut489Np+37YsYknuIq8n0zO6CXRTXmGWnbvhinph09J0nXHRCFJ
lnES7AWBrk5T5uLZ4QN8cBtaUTd8oMXB6MD/OjbCee66vHnlwzS74YX8eJ/Jmuo9qpwNytwuNOIs
HxU9kpTzs1/J+s5trSaqEKy4O8sGStKdCKLAManvzNg/+LMDqW6HVgfieT4AEabHeSC5k+5NVVHk
KGR5mucsv8kc1kSAr437Qojvqa8QQ/n3o7HR0d1Oem/lVnPju5Y+5vpCfEuQCqjHTJ2Jxb3Ia7kf
QYHEQ+8+a7CozddM8Bw7YHHQKIm7xLjJEWqvRQgjfgoyn95k6PKP4KuCIgrQPOdCO8qHvN+BxOgF
i2IA3aq9Gwe2uxv59C1LawrSNVMjhPFfyqAHTy+k6d/6urWfA0LuElYPkcXrfKfHZgxBHW/QPec1
ByNFdePZCEDzqnUgu5yzCL0D7YOZh+63Lyb8LRfpLZ8LhpuyFxsvw8UTf+ddWObkDFBJDl6pIq5z
Q4vw0mbxLZ87FTWTpZsw8QU0QBVq2JYn2zfiTXrD61lzBBY5iZT6cHe5W8QsxXbW7DMdso2cyko8
uSyPUiO9GmqBIqaiv6dF9QscKihgdjXIhVjvozdFv9i12eqLWHFE3UUERRrbuJ2vBYQ5pnCuQEKd
52FVlLu23GKO/1P6eGebltVSnjFvtsWE1Spr+9Gn1L9LTQZvzSmzWw+07GfVygD9tm4Gxe2GDfAh
wdSQuQmQ7Kjw7TKCOrdnWfapKMrmDHa76n5CV2sMP0kC+cKhIlL1T34HLYWC0GY3WK0MszxFKlWm
zsnz7BmQYF/svN5lu2nW4r51Uceo8yT4LvoUD2mugLPe8LZWwq4lPQXydxWrZ6+I++SlU8dZPTpb
bCgr+7Wkmyh1IyGEgaHBrz7jlc+bUJP2qy8g2cvHrWTAn1LbO1v2pxPgL4/LoOt9nmjaofFC4+UB
RyPZO8hooFWWk+Sm5mP3zOkY/C7rZPruAla5FwhbH7OxIMj9qf5QyHneg/EW5HHcCNTGrbxtf7ej
vLBjC/pfQlwaatPWGmSPQn+qkty14XbhQY0h/+7dZ1PQI8cu+DBErT8kWz1fKyvoXmz6r6lh+Ya6
hCJnTLMxYvKx4Wj3TsLRlMfr/urK7i+RG36ZtJCq50hAQfFmB8hperYd5HrlOImNtq+VTyyJ9No+
k+7cWiL2B+JFk1TWDkpkv8UM3sHrk1i54ZYoAU8Uua0owhFV6PEsrSY9jRbd4m1YG31xfybMNtiB
oUUPLSg1Ovslzaff13/4yvb+HybAdlpQa4OPpexKsQcuo7NAijs0LXQRLfIx9Xm2LCOTJpNeYHFM
oMiKWEuRPMhSKXhqwxYudW2PFymCnCPWsRGtxU05QWyR+/bR5PylrUr1wT1e5AgolRahZsRSlUD5
WFw9tJsMbGu/fpEX8EuRWgV4IGLPGlAPozufZ5G1lff7U6V85376Q9r+lxGj+zdtStW1MTXDAMIP
7nzOu37+TDIne2aN634Xwnf3Jsiqz+Vk8Qgh4XBv+4U8dWhuz8O2415YNJkVgVBpjHsICcE31u4t
uny6HXMS95SY1rv3gd08dxkkmt1iRLUNNeot8N6a97LIL3aBhBepxipOJiT/PEBHv4CpK/sJih16
tEt7fAwK1n2u58a/m2sjP0YdzJZ102wk06S7OY/nwESoQY4RWtQe5wSZqOsmuJav+0PC/dfuGIBZ
TDoYGc/I9u/yPP/NTR3bHf+JVsdvpbS/pKlEeW167VEe3nh0/zTUvXMm/g82Qh1JLFrKOACv7H2u
TPOkB6/b67rWCE5nU94kwdSeEpekX3PH+AfQtPZRh5cIvX81PYueoETARrOHZlz5yRNWeZdCARis
/oY0O9uGqFU4+sa8It4lB9EU2joq1dZpyPXo3Fv+ZH11s26+bQKnQ7oYgXtQdGlsg28c4g4si9xR
jweUc8Q9mZPpS2VqqNMFMxfHDID+vdubFz0J8mXoIWasPLtHW41pv8GQrCDMjO9DvRuiSIgMED7d
khTUYYlnxL7XYMceRyu4UXMwvo1sQhtzQD3ntpnTIBK0sFExcl99V7FTUGXdi9fb7AY0D+MN70u+
rzPlIkRN7X2l7OkcTCY/G1qjMoMXHvp5Su8ypJJPs5PKY+uY5pyr2TpZtC50NPK+QWOwZLcuo/o0
JS7fZ8rpbt0yBZdG7qihgmyEwXpU1JuPLpo8DqkryJ0/eVztrh+7lZt/idboGW+TkTRFPMnmXGr3
a+5ZSNwy9rm2863HfcU9X0I2cty+heK6iIP2hL5UlMEQ4yfHlNRRMgYxRMM2kusrT+QSnwFiJtIJ
hg8NUESdkiDKi24Lo7R28yyeloFncwX5phzyct5tHcxiZyW7WZuI5g+kQnUygBTCAKHODdN0VlK3
ZBFlzCCIc0wni9itTPJWE7t6ZSh1P5XoHq8PTe2TJrxovH+BX/Aj831/r7OZh2lhs6frh2Nl35Yc
hRaxs2w0WRXDCzU7lNj9B2+sm5+qR3uLQj/QJzpUBDmYqqYb53HlCVwSFzocnEiVXRZg1dRvVuMk
N4p4FnKrXru/PqmVM7KkL6zGibXpbIo4Ew3/qZMUOqGBnvQHJ7A4JiXJB38U6B7pGzyYvA2JVJFM
v1z/8WvLs/A+kBSCKEOG0bP0kSWGRMB3oWK6teFrwy8cEFkR4OxzF4TK/Ffnf1Xye7blfawwxcEN
+zeEcJgBz6NPMfa3fo661+AFZAJWFbJbCmGcsLm3v47fvzQPkLCbN1Zrpc6yZGyDyEeQ9JQMKBQW
+9bK9rJSYZ29CWdCzua/61uycp6WxG08lbOpUPePK/C1zdXvdqvxbmUzljxtQPs1tj+CfRo1Am+a
Ixac+KCi6796xbSXHG0Tsgusg5xwXCro5YoeGEBzUcvlvLlB3UOFhEKbuR2Hj5nFUvi1Ao1mJxnp
cXDBEFYE+r5AYSUSefux6G4p9EqH1FEixV53FKUg8jSIM+xj4y5e24qFURfU8X24MwNyE1/kdNsm
n0zxob4etiRqm30kp8cMQ7eBHyoktD1IwLlbvEVrP3xh0Dj/RQuprD6uEqNNmCTCAL9mJXezW00b
VrbiQtgLwyYFS/OBzCBSAD1ykR19Z0IG2kWOApWhjeP6/je8JVWb0zLLMZdvBPYYKt+Evnr1rTK0
q62H5/27wluytFkz8lsWvdBIa2hO9XI+jskcQo0iDUHe8jCn9UYa9P0twSP+7z1oCdNMPil6aCw3
EbWLMK2QXa7ertv12uiXBfwriiht0WhtDChx4TkfRO8FX21LaWhDWt3Pj33i8um/PqER5klfgHU3
C9znFLFemOngktneEsJe2+zLTfvXB6Da5jckmTV6pl+d9pMLciSpnmezdfetrdHCmruc6gQNQtiB
/3F2bctx4lr0i1SFxP0V6Ivdju3Yie3khUomCQiBBAIB4uvP6nnKYUx3lV8mNV1lBLpsSXuvSzhn
onfSqv3tXuX2bz19tUXrTp7XNJYc6sHQxokcmXR+Ay/yKnr82ACsFvVZWtj6MClFBp/OGao+RdKw
+hdUWH9fbmBrAFYr2uVlL5hXyZMWd5AhRY3ytY1o4nVXIsa/0rP/vXXCXf7/R1jNVFcj4xKYgPmh
EOU9L8yetO1DCWUQxciXwqCgP0fNTe4uFirr3TdthisRd2Olr7XcaDdUuZJCYgF+L/qvJAekN9RJ
AfohpL+uBKyNWRCtVjk0qkloYXJ+mnoXrsFxFrmCw4DcXkP2bjWwWuiK6nqsfTSgqU6gLDxQzLNr
4uRbDz///tcKJLlx+qmImxP8D1NRh+kC61/aXPPHef/w4a8F3Spki7y6DZuTbWmQ+JYc3aJ8tVDl
prHaoX7qQEpr3l2ezFvfslrtxA7BCL+Z5kSgDxinBArkqUsWBzCApaWfLzeyOaNXqx40IeQdYb51
ilT9qRFwI6wGkP67G2Oq0xLEFppSuB8CcrHnbXTsu1hnEXH3l5vf+sZVRAD1W8Qo8MgTBAShcf69
hCuU5n8+9vBVNBiJ0EKHrjx57pcof8rbhzm8AiF+/+zsr3VuUC0pG9158iQmFybAPHH61w+99Frj
hiwwLHV6PLkH/JAg36DiOTPXSHQb/R2uVncV1rCzjx28N/vsyJ91e8/sy8defLWueWfiYvGoBGzv
Pva/5sUPaMR+7NHnr/lrVZ+PgE4v8Ojae3HHR2WfK/318qPPb/dOQF/LmkWhpnkOgalTOD1HVZkI
HqaVDRNUtj4WUNeqPMMiqFnUok6LJ3s4rwI30DBIaeRhdc1Tc2tUV2t4kB61fqcVhB+Cs3D1j1h1
d73n/3O5jzai3pqLAYD1QjtvUCh/MLUvLO33Cq47t443zr9mA0BBZ0N+A8Rh+Otyi1ujslq58IQD
zLOo1WnUb2DyawtTtQHJ0Pz3h56/pmUsVog411ydpOQv85wfYQ2Rqbx6AkTiyrBvbNZrMkZMK9PW
5yY6DQUCJkDxKWYvVSoskp4jxdIE9fHy12wEo/9I9XQR75qGorfasnmATSBUDPucLh87ma81emSj
S2bDTp38fkpkMCStK7MIpejLb78xeddkDKjf+lOFDMspEq+T5ydt9NYD5Xb54VujsDqRxwPEjQvZ
wwyQyjt3jp6aJfpOQCjs4+h7Q9triMutj1jt1dyhUTdzDEGHPPcub0CAHDi0TDzmXsvPbY3yapGf
EYiU1viUwBYcYMXpFaYju8vdtLHC13o8EXzyUDYR6gRsWw7/8EWnrfKBDeFh1x8HYLhSUxH3cxPn
zRVV362RWS3xYgAA1biVOhHG3kAsU/upYDwBvzXaSxyw1DUhno36lL9G9oN7Y/pRtOqk2Z9c1cdy
0LddM2awW0pGwAE0kHZwPBlSeU3obWOo1jj/Udgub4jSOHjU51umx5F6KRvxfHm0th6/2sQXVuc8
DlBPnwJh9y0nfOfkwzWc/8ZUXuP887ApeCvq7hTmMgL8Mg+TJnb5rnLLK/eYrfc/t/zXdm5jphcR
R+2pGLs8kVIB2sKugbU25tUayF8EIL+HCh5OM2yiKlxj6wqW5WzaQ9K8uAmBHb6nTqvHKwFm61tW
C1+4No/yIm9PwG8+G6+D9Hh/5Yy59SWrBU/xAW0dwNKym5wffe3+tDAChZfDiMJNf2c8nDo/Np9W
h3BRSerG4HactOeeypbcArt4ZWvaul6sYfxgMM+VdOL2xIFgefRrsIQTOMSrQ1Ca4oDDg9wPo65v
fZwvDk4jTTb3KBeqMSL/KHgKXYk279fA/DWWvwdSPbTIx5zgNc2Jk0Sq/OS7DyUkkuliM9mqnRY/
L3fnxgJaY/v92pfCC9GWlNjrR3Br04FMd+AUXXMI3TgereH9uoX5lG0HfI3DcPhqyyAN/bzIaiol
TAvF/vKHbHXaufm/1ungV8PQ1KU+AZJdPdswDHaQ8PH3yo+TYqnmfVB2w+1czeEBBEB6ZdpvrKj/
iPlASCkQuKXAu9v+1l73J5bXPmhrZM5N/vVB3aR1GEyVhoBC+1iK/LEY9Ysouiv9tfXmq1gQ1xNQ
t1GtT6ArfzOO/d6Ya6SorTdfxQLsyAEg/KrDPTm8Qwb80Kl2SGZ//nV5qLeevwoBS889+I1JlOdC
gNdziOE38XwP5viVQd16/mq3j7u4asb4/PwAmGAwug38bsBWuxLBNh6/xpzCySCEPGLXAqHbZAOb
jp4Fd6KYPzawawBeP/qOdSI8PuT1XVs4rzOO3FdefWORraF3UVEwsHNmvHpsy2PHy/ugd8HJbR5A
0zk2i/MlH/UtHwA7+dBQu6tVjfReQULomJ3k7EsgS8gzJ+6t6uoPdtZ5jP5aZBbJwzaPA3XyJveL
Fzafl5pdieIbO+Iah5fPIwIp1i5EjP505dsUPEbDF5nQ6Zq87dY8Wq3gloBoFMGI62QWgETDvLmJ
Bhe7hcZsvdz7W5/A/r93IiRXHauwH8ZDjfyOZ/UvCECFWUtd/gK42fgpgBrt28caW61qR08B0Uz7
p5jOOGeRpI1x5GXgiYQo8XtXsjMbYW+NzgMI2DeI12il+LGEtyK4Jm2/MRprPaPOK5ulcox/6nJ/
H9KfBMlBEPfTy52z9fTzXeivedqQqi0Y7f1/rYEkxZUZwhdlTK8M9NbjzxPgr8fHNYgmmEn+aQHm
DSe4pLUwpwax7PLbb8yj/8CfOFlmnGP9U1l/V8hvm7E4lPIfqAvvlfvzchv0PO3fSY6t4U+TcqZy
agsfziuQI0HxbLCJIhEUV0jX3pnSgflf2MVPyHsXjwNpyb4YOMmcoB2+RvNIUiTt1NOVl6H/4gf+
8zrUXVfKtemmwnQ2B2OMsDfwnegOrCdyU834+AJyghmE69Wu0qzdO0OI0l4U+wMM/Lpm70y9RcUh
tvck9sYu5UPDPgttQYAboU04+nH1CNU7Z0+oGDLItfLdGBThN1+E5h6ifyDRNcT5VKoIvEcmFsh3
u9BQF2y6ZRD12esBAslg/zwIFx5BHqR2Er+1y6GCNeOxt3GdVh1wcrD0AKhPTHUIV7bRo7+bWNh/
zBLyvY57ngzLUKaWD91D20CYR0ZR6Ka1WIyTCbmMX0DnY4+EavElx4ZEk9BTAOTnc/AwNJEBdBEQ
CMAH4FHM587+GBpPpC2Q/D8l4w4UXdS4z905/O2wRRxiG9ROymbZHuNwKI5xoOme1ay5gRM2Swdb
NqnX9gtLjFDLPUgccmerST/DS9RkjvU6+KeG6gY33f5gIA98H1RL+BMENZ12y2D2nRv0u2ghJpPB
maOxjK7zhVjOf5GgrHYimMSnuGqXb15Y65uISI3cmOTOHUgeOcWbDvDMKDVTB2V09wjf8TzTTBqT
hbhzgTPAY3QwrZ5s7TpZ33s8SPgABYoQx/3vfdcEn0K/1t87t9UQ3hbTMYYFLM7KE5xf4Oz+D4vr
5sCgWg//hLn+YuPYZhQQymxYgu7TrAb/UZTlkqL/GzBLJ/drWetlp50BKh5+gxfzp6XAbAJ6nmai
ZeBAmzDfzSQv0qaKlrSPZqjK0Ljdg1iGbom489W1IIdOHc/vc1kUqaYk2PkhBREQF6A3GKjzlGkS
vpSYVBmk0fj9HLlaZWJoxsPkIX1htGcAVnYhNNq6HtgM4VmGtIAzoqQ2i0qMej6GmH1jz2DSE3hA
/DWIpz/A9I2hV2GitxYEa9Bg+ujgx4W+ARsPLH5evcjYYS+z9BtoeZkvM+PNo5dXEo8PYaeKklei
YT/xSchmOXt9Poy6QoscnFeiYZ8J0m3R3bVUF59j3czAGcbf4aX+GAvzE70w3E4N9PQwd9xjw1yy
n7qGvPhsmB9UaKMEMGnsu1jLXzEDyztUhpE/gRp8o9KQT47MWNOLlPehgcZa4z+38xTf89GFfVYh
ipMXjOVuAAEzAcw3TgBERf2SaZYpx5Q7wxqZVmjipZpCFwkC4INBLCTQNIoMdB5iZl7zLo5vLFRc
Mg8wn30EsYPXARqN96Pr5mnVQLmpn6DXFEwGSaPCxLexCeRhiVV55wTMy2L4wR5mARA/X84SSZ0M
H6AeWdUJmdvmhZYFeQ6JV3upE0NXEoTdKHiYRshWur2Z34gz6DQMtXs/azreWgi3QGXW6U99DEbz
LJEn8wyYU0bBKyLq5+BMQhD7seL9rh5N0SY0XxoIhVT8AOeC4WC7yO6MRQ66KJvmjyvzEoJZuX9b
wIoAYSsAL3mO5J6JudzByrV/WErBUDIvC7CCZXsIWmp3kS90Gks6HTxX1jtY+PC94yOgiTxydiG2
g1SSwL+xoT/sl9mBC8hckIPb9UsWThM5zODdHpfB0T8Z9MeyhTX2W98P6tsUVebJATw4C/tK3sVg
KT/iQCduOdDSu7Kmr+PSDY9h3M+HnHggBgGcA09jt+CnlqNiA0WdPM3ZEKWLplGS19EfLWz0g3I1
JGELHbXS0zIJ3To+sLk6gmB38hwfFhWuXh7mxg0OoU/JrjQdNB88FYEO3IMdPKO0DkCkTcBHfy2J
dJOyGGXWkBELusklEvhk/lV4sKTFa4AXH7LwzkDEmiZuG9mvi2frHyQsncy6DrR5ug6U0jbs9zJo
+Y0Gu/sGW1F/9GB7Be5ll3cdUDtB9BTnIvoNQ+YpjWzJfjgKip2ynhYYkBBvX7iLhFOZOyZca3oQ
Xb2kOY+cL0IrsDG9vq+OHmlVVoJPgLDi+eAX+/lxgn8gImrtvQ3DWO1NO+COCrfpXTsO41dR5vkL
xLXUTV6iGypwtva+oeB9t0Yh5sghBY85yJZxrI6wdKoyNmEv7RiFEjhOIod5ok1W1lIkFUQPs8nj
C7ZDkKOFkHe5g99Ban+oqkYei7FX2PxKFxZVkPyOKmuTUhb/ALhnssab2p3tNUOQjfkJF2r8pcER
ilLqPGLd4ATi+zW0ztvmuTA2wDptXnVUvjES8SM0YJuDHJA9oBhKMLMJ5AphEfhL22Y6DE4B9VZU
qeABUCRRrea0pb2T5NCUuys1XrKsGJxdHNDgcw6htQaWvIksOX1iyvtn7OfHou2OZsmhD7BAgs7x
A/zNOI8JlFzYTQQH7QNxfHBg1CjT4Jygt4rJHeyoVAL5LBAInHEAHx8pT2tq/QTpyGDvFfDStiyY
skLMQJhSkOJtWJislcFhjpnzKdCICtztD4Ft3ZMJxTMSMcs9pNzIrmrAAmZCFImPXSJVZHibGgOJ
8Hl4BG2+SYSCQHzsRl+KHJbicYTy4Ni8VAryjJ33U86oJiCGYed1iwlHhOW3DIMugeX2a2VRdBvL
pU1gRB4k5dIPEGsM4/2MrfrGFcNPMZS//BHyXNO/goWcsV2Rw4rbnT6HcfjMqjg8wnTpBhjETxFl
2IUEkGq6wRvhPPOi4CJ+zOuOwowTPRTHTKamrm3WMYIlI4oaDHHGv9aMvHbkXwo/KKA6tyoVQQ/V
JSjRwyMq5sm49N+nwb7lunXTAZskvNNjlHID/lCQ4A0c5W/zGL2CMfBGA9occ3+0O95YhEC7cJXQ
zvkNhYUyC9zgS64QxWKE3vsWYlI/RMDIjiroz0FR+pGDI5GVXvcUBPmbKME/9QqB7YgYNIcotc8h
N5Xqyf8Z+7B0FGH0yxrDE+jow0ih7x9i5vFEVuOU9GH8C0gCnHG6vklyxH4c6KCqaeU8JcMZ7DvP
YKfnoguBG+TQZpD+I2/4b9CUZEJC0R/nbqaZXtp7GMOZzCXVmPo6wm3PMohTlRzesFUjHkog0g9U
cJPGtPxT2/xPVBVBImOKTW2cxsRo+Ig7bvi1nOQxaoNzljZ/9cb6OfBwcpwd1t342H1SRlHKxJT7
0Zo6z4IQWiFeTJ9K2tfZRPMwRdJ2SGAg+rtbIqhuFBYnXUWClMPqMgGJ1ECJZPKyWUO/t1TjS+s5
046avkorzvSRlKI7Il7gLFyxPz6Pl9scg9fMhbMXM+zjvGhWx1DmL40TNWCb6nkHV4ev1kHbxgxA
4JCBQ9yiGaBw6EzZGORVRtloUoqjYGCYk8gOCMmwCj8V9WwOo4hGcMdMiNfpOIjE0C1z80fVREOi
l/nZc8OfREd+gqSu2hkHh+TIGpUim4i4XdNHCnGC21bjNlTzGJqpvArgoAqVTatmkpB4+UmWxuzo
RFE79dsOx2v+pwZDJumC4gdQYz6aZ3nCxqWC9BCo2S10QXdIP6gMCBwYcuT+N9d3mpQAhpNZxJvd
3OMGwR0LATraqd8lh5obYb5zhxg8HRk2jn1LqzCLK/bc+2OXcbPwDGWW6Tfo5DgmQEFuzHKFBxRg
uXyZuL5DEhdSfo12MuXDIQNQwNeIL/dVXYAJ13HxqTMueW7CUj1PRJBnKNj0Ka+9PKlp9Bx6rLwP
66HJFmr5vuzJzVL47A6mtZ8rofi+nYCQN7Vc9m4e1HvYC+PbDTnyxXUT8Gx+dqXSGcyjniEBE+w8
Wn1e4LmeQrPlU9HguNNNPbspzlDyfBxfuppSwDTG73y0JiFQAcHf5vHJCU2V+lZ/h77O/aSGR6HE
w1ItLq5dA8K/X3yWEsLXJp6bGwGCSlSGAfaBQGddUWE/xE0phb/r14jJZyZKbDgG689IrXazkX4S
QCYF/+l/4phT39BwDpN6qn+2bX8/NwQnytwpdw7Rcs8HEAtdMhQQBFXPvQJJeJzjrI09mZb+ZLPB
oqRuNbnjZZTvSOV8d3lO9q2eH2wvTEpyCg9H2ffHuKPFvsdRDyLVEG6d5Fyl2nPa1B+aT3ocl71c
6Mm4bnnjC+mkhQ8RUK9vfsVLC30enOdTJSqGqEjlfizyIMN1RiaTVmAwtGJM5WSbbJTQyQg9bPug
0IDXJpsdsIzzLnaX9iYECPuAPZpn5QwDvXjJGZAM7htZMJOL0ccHMHDVQinnJOhwfGmirjon53Af
9vIfcy4fl0G1u7w4Hzdd+1B54IEA42tTj9QEyDnCH9noQy0ndKNjMVTYmCb/e99weKMFUGccDB0P
7YgXasYyvC1dd9n7fdOldWOig4U9b0JRcs0ICb8VZedClad5G9QcJ0aBzVnjrmpKzz/MAMtATlXN
CW1xAesbBbUNjxYH2FuB39ZFnwyHpOoS1EUSi5glQYmgKSRE+HhbQ3puQj0cphLQSoRKkKd6KIzo
/kEqw7/VvKkOfi69tBSqeUTOYkxzV9XPavQM4h8qnqMiOmPd7MJWzi6o2gT8YNvQuxkrMR1qNkH4
pcrnnYlsvAusvgX66bkBlC2NffktX+xjPURLMsCTFQrFLL4JnfFtWtQzTEji3TRq57FpB40NHTpw
WhOdlHU972RfQclRtuOTW0LzqO0JNslIziko7HMiPOQ9PLD8Dla1HYSf++lbzhZnryaOfQuneSy2
pkocH7RIsFSHg0uhhGRzu4e+qT1B+/eXNNO0G87DK/NBfKogJfTiyWW4aXH/SmjF291UzTqLa4Ps
vx1OMYSyM78eXiZIDiRUFd1nMrUViGHQP2mN82zBd8ryFodvV8ConesIwtHEzkcQsXUC53D4ibTY
GCVfGvB4xc9qrr4F0PJL+oGGX0c9PWoAcNN2dukOq+2lMRTeEAzJCBRsPegGgTrCBy+/maz/CknL
JVtKCJs6IW/2mkTsjk4ONHRlV2alKmSRTjwv1LGOfAL1jKoeeNLyfAR/po9gNwK0Me6aHn3m8+A+
TpBvvKvbmT3AnWL4FJQKmyxusND7ylmISecMyitvZ3d2xszMZP7Kx5C/OYFtjpUc5b6Bfeq9o/XZ
PWw3VAeULl9DB2osgZDmDmrRbirnoD5ELq4tVpApredBPMQFa+/k3Od7AjmfE2VDDfXRRu2rWUB5
LvLVIS4ndXAd5u8c6OlkYxXq+ziuBtzbaqhSoU4LC1EviPaUFG5mggmRDoeIfaTPG9sUgfMBPfjw
0HaKfQY8z82CqpfIAbTFCE0tVp1II92Hfsj7vXbC6DZHgLipHeg44Zp83ovJAPLAII4hgXxWHCy4
xvQWwF3bildSixxrn0uUGHmwz0MPWArM+az1VXmE0k578K1Z9uNSjwcvLpFYq4q6T6LIG6F6WLsw
bRQmE9xpoaSqsYXCHVm+zKHkyMPw5S6idXS/4Gi0K9pRpF3Vl7fAv8dPSHG6t6RWHa63hXrF/jOl
/sRmRAMYff2YWU0flBdB5DTupsNsGb8dUeeNkhY+F8nQN3AhdzmswHxoSkEPauw+LbKWnz0Zq0yy
KHhC7ZbecX8WCfTN/DMhxAc/GNx8/D+gt6PB9Rgoefq7Gq36XBEkrILonGyZI2/vY1nuuBOjsBwD
97EHZTT6lvPcHhDIYWUrkKzy2gjKKv0ib63L4dI7Vl7rp8045Jmn4uqKnMC7+W0kY1elEjXijgsj
hXMtZql2C2wtE7juigcdIHtwOeX7bmEBTbD/T6G74PMrbVArkaXzAKG8Q8OuSWqci13vpZJXlRHT
lcNsCjx61g+u/8AZqOB6TjXoDpfffat7VgXPnoOY1jtue1r4E2QWpgL6a+bxI89ma07RaCDrRULT
nYIzNarrIFdAa4hXeyjWHy438X7/sDWpiMbRGPUj7U5ghSCt3iJBGCmLo2c3nQ/I1/D0/wrZ/Hcc
WHwe+r+rJL4xsAyp8xtLqYdTfYn7tFc37pNDy/oekBF26+ZYAR0WJ/LM3XS+J497VXczpL0cR++c
yIyv3DHL13yZWXb5898fPRavJnfh8YbFOWtPBFpBFTZf/CP5r489fDWtxdmOLKiq7kSKJ6QUkgnF
xXG+sizfXzMsXk3sCBweFynqFo72HlzUoIyo293H3ns1pQupalQfwHucyCtk7SGRAbK//edDD18T
a5DnpF0YVyNS2xASBeDke1GKt7aIrvTLuwhHytbcGVwMmnKZVX87Ug92vtH0lhv7NMRnzxGcikg3
pnwBUufy12y1tir+6YZiG5lhAtK72ImRkikT5O487CFaZIODQ4xTnnXFwRe/0uLGuK9Nm+HgCOr2
QnHnkhrKVhFyfA+upfxKUf9fQZ13Fura13pWSLiZ2S1ulW4g6RzxP7i2tjjnwWZggp9jBhWIg185
0FVhkcxG4/6winQ7fb4NgDn4QJwwBczsCZaooHiYgoI+EzzxXt+1vN5B+fEWM/WmnLWHezaYsF7j
P4moevOX8RY3NOg6cu+uq/jvJpih3YKCxOj6u3hxFnwsbjeXB+7dsiqmybl7/4pHM5KJZREx98Yb
GHII7ps3LBD4rvxHIlWZaFpeQya/r5KAptz/b6oA00p7dihPuHUfgaxP4Kae2CZAapvu3Cq8r5r4
UNubuvgDiMjx8vdttroKPpCCEaWebXmS0NZkS3ADxBIgcHmClNxt4ZSwSYKeezllffgQef6VHet9
Dj0+dhWW4CmB9LQQJUwAZUxS2pQ0P1YMxjGZKkn3yiGTkEFCEV65App+1W6oA+9bEdPpV4HUgEU+
xePjkTtkuoWdDPnm2mIcdt0YTPdQ2vyYjrIXrMbEQkq+cgfunIbgR+Q9IgtzcKzM8msShu/uK8xb
y66DRA197qpwToFvvwCytIOY15e+Dq7M3nd3bTx+1ctx45GYWWiYl/D8SlrHR6lMuEigw2AnLQL+
dHkSvRtr0MxqI4BwBqRKJh/WxhIpJC4S3amP7DHMW2O1HbxzLfpgOdkgvlNKPCo63DqTer785hv9
vwZmF1JC/A8SKCcGIWPRfx8hFWSat8sP3+gWfxX0Ca5CQdi7SJzBQAF+RWndfQg9560h2R3zSBhx
4ZxQdNyFI1gkhEPE82NG0p5/7q2/gh5t2BgTVTon2LwwBDhK7nzcyS73yvv4Nm+Nx26acmjnksCA
DmcoSJrh+v7UNu7etV8ARUuUnjNY2Fxua2t43f//kFnUS4F7nnMqhhIxtJjiT2aOkSiCY3J2uYmt
QV7NfRRzsDE5Lj1F7XTwhXrO/fD75UdvvP0ao0zcItc0gOHDUDsPthmRI+M3wrpXVu27Wxvz1rBk
VxZMkrOhN/OX6RRUOrrtrUAGpwqQx4OscBIY5VybsVutrRbDDKUo1mg+YzHAASUZgxm2IzUNM2Si
3DcfCWNgLGCUWnOU+ihQFCj34Mx0BNe1gL3X5Kgkf0EVDskapM00Kvxp/aeyHktpLuyuRV0dPnER
L3dM6igdxybc10jnH1gcOE+6d4eTKbTZzfluBG7wfioWeSiHGiWrHCoujUUp19EEFgxiWI6TIcak
smvbt4J79JvhovpcRL5/Fwji3ehqEtCvzou70l+ETmqpgwOLFCzRwS3hu7LTzl3QY6olSx+Yz41D
5M1IC9gktwGMrVFxjfe4qZOHReXtxzz5vLWxKgkaF4LOBVwF4DZ1qLQvb6A6rH9dno0be8kahq17
SuMp7uCbDG3yEusUp7TQs8VtEFT24PfVNbzoVkPnlfZX9JlxtUMC/mxNZjV4TRQp5Bb5pKTLq7ce
rm+XP2drPq5Cg60c7XKvtSdBhwMEr0zSSKQ0IYL/M4igEKhyiHJcbmprHa+OWKWBgU43W/RcB+ST
byKGJGwefKvogGz+5TbevzhjNa+2emS++eCH+J6WdNAZQDl2qaOkzt2sZX4WOvIFdvfAHuafkcB/
dl2rE7fzh2Qp3C+BQflVj+r18rtshERvFRJJDuABo3gVWFyg5Ny1waEMhvrP5advTI81tBt6F9xA
Hn85eb59pVP4OZLQpjKCPHJFryibbOxRa3y3nHzo9gns3MGgHUihqTqRhb5r/OKToM43THbUpp3q
s1Gx+dhWtYZ9I4EKpZDOUOjSBmrXt9GjCeCfmM+1uXLj3Zjxa5w3XNmQmCwaeuqG4tXYkd4AeQXt
eRW2GSeF+SwIoCuXB2mrA1cniCqnyqHuhLYWB5U1U4y7xXK2L7o4OBWA30DtX+gvEXSbUUrUNr8S
pDaW2hoQXgLgTIFXoacBAJwZlNTJRz7eLT44SKug0TEYwcXc0pNAKTyYEoJTI/e+Xu6zrXdfhQmo
rg9Ijmu8O5J4qAsmFobidfXBnlnFh5LlcakLPH1cZEqlyhzvZfSvdczGkl9DvmtcgwE2wuydqtBN
jK/NXYs7+pXluNEza9x3bwssbx+zafGfGmTI/e5lEdcg/hvxZK1W6pZkOhecMVWb7gfOhfQTCrHt
3p/n6B/YBl8L0FvfsDr/VI3vq/bcjG4BUNQAaXaj/wJs/7Ult/Ud59//2jZ7x2MEhSt6yqMziLdr
UZ9qg+Osc3/nDvOVi/vWZ5x//6uVhrtRASFlKK4PKpUqOHXBkOb22q689fjz/Pr78R0lJCp8eiqB
igaZDPXIHlAl92Prl63WbztII4BnpafQ9YdMwR3aiWDVYas6vhL4tkZhtYiLoIucsUX/iGpKC/EP
B/pP4f59NU20EcXXpgcs1D2EuDGPfPcpKN4KwVOn6lNgpZP2Gjlrq43VBs4GkiOrjp1CtI8gOiWi
OtAY1rrj72u73ftpJ+atBTl9hoI0hK0pYKx9e2gcuWQ6gBI4mxWQCHktE2fW7KaqAaeagrxIBsee
3Q/Ka7efjZm2lue0eQi/VoqpIMawxiUB5iqd400HzcZhfzmgv5v0xTeulnyAKjgk1EPn1OKU4nTx
0av4rcz10xTCLA2wVDB/rpxmt5paLf6KcmYZTLBO4aKD/QB77n2vhzIbJ4syN2vgnVOMDqpyznKF
s70xR/49h/61UkUIoGkYYY5gRwxgxln+mhxPpZz6x4rAlmec8q+Xu3FrpFYxIfICYMGwu5xgmcqh
QjR5M5AYMXvrXVNdaWOr/1aBgY4j0QOk8k64runPURzMBzi+wbbBROHwPR7a5bGde4aSZtRGvy9/
11abq1Dh9zUUxT1c762h+ScOh5o7JCu6Nz4XFcBkbtfsgnIsJZSF+4BfiYDvN+qu89l97U860rCE
D0lYP4IRDzCL8HMXxobLkFXg9bzoHLoHvJ7c6EpM/Jce9J9aAXPD1UJolgFOTa0znLxDfuDH/3F2
Js2R8swW/kVESEJMW6iR8mx3t90bwj0xSAIxg379PdV344+3qYrw1o6AAjSkMvOcZ3qu4u5+vKWH
YgPxRTREJmK7+cbdyQOcGO7Jodz3B3frbi+/6H8PINtbTA7u+0GPd9ydjBjAfLDy8lihUWSDcNu5
Mhv+fQv+d5n7MBuoM5AZJe/xhFPxsEXeJN20lSnQJzQ9f+Yh+NJ01kVjFrWbYDzVwFd18nayyzBA
r8rlq6/Eb0t/2T73xoG73niCfd3vPLdOBaBbV4bc2rXPQ/HDuzF6otNw/uX5JOqNE7jyS2J54Ktd
/ukrC9HSXBa9z11itSBz8yr1di5a8HZJnhbPoHyYWOlRHPw8nQ+Xb7ayvS/NZovWUDBwPRADmHgH
6uxUdmjYgxfOtrTLr5fv8XcL+u90gfTgf1+YN2p0UACmdWLIJe3hwAgBisvnF+m02TZL0fkN5+R2
J2q/vPGlQ3dacmtHPTSsArgCXRK6hHYumr9BIqsBmrJtpbbI9g0AYpXp5+JmO1jMqta0jpObiUM2
zCEUMlFK6Aaatojm10pi/37bdrB4EbKCgRTEHPw05fy+mf27whO/FUU7Ujm7b1fe9r/Hj73sOMg6
dCo2qcdP1Or5kTYQsmR+k34vc/grl0PSP1rIwsZzgx6/STT+Fi6CJUNrekZipBv1qTovn5y0aDio
O1gXugJ6uXGaPqVx5kuRo5+KpKp85N2SARmH3HT5oWpE/sSHNkAnErwWvMSdroy9lXVs2cTjT8yq
vAAnrQy9VdnkHdEsvaupd2X6/Ptd82UDT9loaFvgmQkM5cN8DhIqERUTusv8b6IVV/IcK7kHsjjp
VrDAaEqUunEQysGvIaFTAKxH6mwrqgwVVUBJ0WeLRHIRfM5yly+Ng2EhC/M/OtCTtP9YgEoMBrjF
Dlkp991OrkFn1mbD+Xk/rKOelfM50IhYu04OJw9eyGIjkJKGEqGc4wCT5ZrO+t8rtr1s9slNAbP+
Hu3DKN1v0rJ/LaC0u7Jcrz3FIhbo5hq+VZLyk+f5/R6Qpxe7GPob5XX9hgWTe8VEe+0RFgFdBvQk
Cg2Zc+oE4l5ZMx1pC7acVxaNf88T+y+q9MO3SAG7Axu95pDeuP4RSgz1SklZ3Ps0b2OnMPMX2rhv
c9DkgBzOwF9QFO/vyixrbqUIvMcCjYKHGdyssElsduVsvhLbLVt9Sl/LApkXjial+YF3HYXyedgI
D4YFSe79rGm+B61zc/kVrL2BxRmxJXWFTgHFYSUwDt9M6UOey9sEzY9O+u1Tt1i2AFmw0fVIRQE8
p/0DRGVoWYUgBifTx8vXRxkZU+e/O6393yYgNTvUb4YTQ3IMcrocXtmGlPMGTG7rN8R31jOBR7G7
UcAxlhGxzoRrQ5ujhH/Y94Cb7ISSnAFqfq8c+d2ogN22nmXvA4ehiJ/4bX/Ky/O5wZKIGkIL6Ui6
zW0NwrorW6HDtLarO7eyppsqIekeoBn/LSA92zhUiBfh5unODdp0l2ME71B1Srd+MPigj9Y0gWND
XqPYrgl+i5OgoV+m00uC9/aD2uzNyK77ak/QZ0aNn3AVDsNo/gC1l99MTU7uEhEMEM+kXTSj7wj+
UVzv2hTdH2hEEYd0QlOwsFP61lS2hqAZePWkt4oDOkz1AavPT4oO553XCba3mYHwiLBfwkBjJynk
fIOpxLEvre+9x6fHAcQ4iDwa+mwg3EqGmm9TS5R/qhKy6Lqxqi1C2+neBpAPGrvZnKFI0CG4PV5i
m6YTwJmz9W5LCT9zD9W+vIEwRAUBFORuQrbMy+aNAoZ4C7mPH4HgOz73kn0HFQChE/PaWw5y6YGg
Qraxyr6E2DJH4nuGLMiDZCaajTtHVKtfmSNTyAORk04HD3Xv1AigQc80BALwQoimdARSDitjWXtV
dQZiQGoXDDCxjpSZg/tsriQLnbYnkW6LYKcKKFko1JKbTo0c+B/5ztEqsbGdlqMrepQoX4K11oZS
8+YAtdH8rUghorXRynR0bfRscM3qndWNthVWZaZ2hjjBE+fKoiFU3e29gLYp5A18/Ac50d3YoCHA
aKnugFZ67bxxPiILXn61koqicV+0TzU81dGkjSAztKicfggcp1tYE/h2iA7BfsuYLbaoOpjvhTX+
saVbPSA8GpEsA6wqzEffhmeBM2xzH/mYxEBsNcyJ2XEOYWHtI0KFSHjyHtK6L+6IHvQz+kV5Cxy4
DvAmMueH5u3UQMIGH2MNuvSbylH8rwoPfaSQfx6qonmVkxfEna6SBz5ScJyNnY33s6XnTXomnAZT
h1EyyPYGPpH5zko7N/JJgiRYL/wvQ47S8ZDAohAb/wzU0mgKVKF8Jd/G1B+PAt3badj0rI28elIH
XeU+2qvad3Rov+mxhyJcgXlUdjKIE3hDbXPB6V6iBcqH/KblaE1rsxoyWB4oqKkC+tJh/IA3OU3e
U56TCsnXkckRvgHDU1E7zQ4eRA1IvmjH1t6zhoh2HzQJKkhzpSQgIZW3A1hWfwVG4kXhlAylX5Fq
sS2D1osxZIuIu6mMUlCHIV0avxnmGhea/ja9N0o7mwHNFPiYBiR2zKXEdm54AHUC3A9UtuEihfTz
8nr5762bLSNR0H/Lnts9yLJ5Qu7gilBvaOXwAx+saTfwJtlfvs+/o0S2DEIB7mBs7BwbbX78AQKb
u7EVQFp7LgSwRG5TSa/BINfuxP43pEpS1wKjB3caoMCFfZYQ4wYnU/E0Q9MVAb0Esjfrhys9EGt3
WwSm6VwblZHBjoEneQQELGaERUoU76BifiWpf+Uzrd1msTM3aMpEzxo8o3rPBqYb/OShAH5SyD9E
sT3QR82VUO7fN6LLtvMMCimgSG10ZFf1RqmK7Ow+eQlGfuyS6tHN5Hjl2LBiGohm8//9Tkx2QvIZ
d7JMmcTpQLPDYPfycfZsfu8XQ/MMHZVzqz2Gs6fwMu9lAmXqK7ou5EM/kfLKUezfQSX1F8NldHvq
uGRgMWWOuHdTiKvarMg/efXF8AjAoZ30zGlcODWO/umLI71rEf3Kp/IXYwJ4WJIy49IYzKgpdOzg
LQuqaB6S/aDRHDglV4bEvwMqukSCFBnyLQzBUiyzeQtY/D0FAQ+K8Wv6gLXrn5emD3G3kY1VEiXt
WM3BAS7dVWR1yS0EgS+Xl56165///uH6eqBolGSYO5DMfE3T3onyHp0TI7T3l2+wMoSW2YYu6SqI
v0s0NwsLxgLOeOxMcuVUsnbt5ZknB9TSlCkmvkxAgaBin7jF0+XfvTKAlgeeWcoaaETJ4iG5D2A9
kZf3XjGFgxJQ8L5evse/zy/0P+eXWgRiaqHwQEA+aT6/81IOr8kIWE5dtSU0LRmMFWYp1JVD4l/m
5X/jf9Sw/vdzdzDJzJy+ZfE0wJYu94pX1RfeNge8I7Ko0hvm1TBuGajOD+jOneNymOWuLwCNmyY4
QtnOPO07+G36YW9L+8QNclahnSKmzGBSchRT4J9IUVfvPfCLN4xetY1b+dZL3gCbJpgZjYzGkloQ
sfpFeZsWnbqy4P57p6dL5gDaeYe8rgYawyAqnOjPVk1xRREGz8WVebAynpZnu5nULryszis6Lf29
CuDVFdi0hqjPmY4uRH4vVuIGD5cH1trNFtuHC/+KQDgei2EepJ9knbPQMA7J7pCOt3WTwr4h7frn
yzdbWUL884/4sIQ0nGSoi2GplSMMDRqujlqLu2yyriQsV77NUtgxO8JKaydn8OtR+c6Mw0s2tH6Y
es2fylg/Lz/EylRcqjughCPF5DcsrsltrR4ylx6FB8EpDHE03wz6GuZy7WHOw/vjy2p8ryUFlkPX
2HDDc1uOBlC/Dv06+D6frbkuP87aN1msjEMC9zCwe1hMXCKOs9blbYJ6HwyMqvZKBWgtRlkWuUqf
NF079DQu1fDUVeULPKy2s0utQz95xZOdw2QOrsPdTg5DvwtypH1s4/mbaoDTwuXHXHmby0KX53uN
KtuRxk7TvgQGPhhs3mXag33a51wMqbfYIIWoUjCACho3RbcrHVCdSed/aVvr1+VHWPlS3mJAKFJh
WAeaxkDexlpOr37h7Rg6cj93+cVAyNHHSzpFSDxK+j332rtsGE+0wj5/+frnn/mPDcVbRIiTCVjd
ZTauX2d3ppufUmBVL1967c0swkMDSrDuWUrjXMAGJMhVt3V0I+C1BbHV5VusjZ/FdlgitwCjGUVj
UgGKbYl0PBoB09nKcduHzLKyz63HS9rGoOrG0QO+Qtfyp8Iffs259wM55p1pg0eWd1cC6pU3tiRu
wHQ7R7o8IDE6vJHkyqDXUmxESzajnzsS0yVpA6f9pGp8fG9kcuAKe8fGOpr4ozW/Xv4ia49w/lIf
1kdL2TAMqzwSI+nwOCXI9Qwy3ZFeXdlM1q5//vvH64sOB3ho72I+Jr88IDHgRgOhUEd2l3//Sp8P
dRfzWScD/N6z2Y0RsGzAy+ZeBZcjHcEeY5d7PET3z4Zl3oMEf6FrxZWGwZVpuJRtETiV2QNMDWNk
wW+UcLaQ4X9ujV0qtgqYnIqJOX5sS+swueOR9yXQ9p6CpZRzraa99lkWc13PTQv3TsuLe1joJP54
D+M38L3T/eWvsnb5xTwXUFA3btAEsR0EL9AjfOEF/ANSPl756ivryFK0ZQrGaEZYEDMrqSP4aqQ3
JvXpdhiaeS80u0bjXnmOpXrLyXzPh9wbeTq7gn0IGtUUCZFm/txhdqnfajm6c9Ce5sUw6SvgzSey
HUMHf4Q+j2s4hJU4aynk8h3JaVK7XlwVzjusje9KuGcoDSe5zlY3zOt+KH2tJLb2ts5//zDXjeMn
OXxl/ViiuWDXSPnDNWczDp7yT76wxWQnva8sDaOA2LPMPXfR/wJbmAft6u+Xx+1KHO8sdm+Ze81U
uNyOneHZcn+jxQH2z9+FoWGVj598hsUOfua7U1jL2DEFHeBLW8FakMAXFz5Bjn0lCFlZnZzF7A4K
FMt8o3mMlpvnys73sNq5kgJY+8aLmd00tjNprXicNnDdBh7omwNP2mmat5e/wMr1l5I0iqqn61Fj
x6MJrLesI8NJOC7qZ5kYfl++xcqUWMrShrIG55ANHjTlSThmR9F8T8ghBWICqwmq9+WVRWplMC2Z
GTS1Gc+C0Y3hri5Oqv1ewlFfy1PbXYlyVlbBpRyLkx4GqAI3QDtwxOWvs68Vse7b+dflF7X2Lc5/
/zCf4ednj3Vv3JiV84sy5W824IieohR0+fprL2gxm0d03FdWmnoxZEpR2by4iAxslAxzDk/P4RrU
Zu1zL+Y0DMJ6RafAjSXjuzYIYIT0TfAnG8Z7QQ5DQKAhLj/O2utaTOykk44qOuHF7vB96Lt038HS
62CY01/JJq1M66UCyxFGKVkjqk1095M2yb0evCvxzAqyCo4U//utPbs7V18YImZkYpQ3HRWqeKj2
txsCnDMOMFGmKdqkUEXjYrraf7UyBJZaq1kTKPzamcQ10gvuNqm0gRoqgIV4Ysb7NpnlHydrS9ik
OdO+6MlwmGfl3Mixn15mS6HGGpQmduFYE3pw3dqU1uAcBNzZ30dIZremtOixIIQ9tjkKeXWnrYMv
p7aD6bdAjbAf7MfUc2BXx4S/F0bSHa2tAEhu19rCFcHdwH0JXjpNwrZokSoO2su3nVP+nLNg2jnS
Tx/mvJzgfgEn8wQngKDYozFLvaZsIvuCdUNUdxI+o6aekhMfxvQb8dvgIOuAQrQkzQ7pv2TjeeTs
Al65+wB79VPZ2d43RtCSm9tNHdbjaMM9vqj3lPjF1supf9TSH+B7YVqNzQNWwnYHty+LaPs2IQnf
Xh7Qax/nPKM+zH90kGTVaKdIakAXHGZ8vLWL+dFC/xrk96fc51fOCCvr2FKZVne07x3h0xiBNPCm
Ak6RDzB63FnWNa+StVPCUpqWyLkPyPlRsrZ4EEVysPoaXxkgEhlxVYWj1odZsh2pUTV3rgVfK42W
9K+3yYc3CEf6JEGtkcbjWBzH0duWtbN3nHcEAOgOuCltdS/9fGNBui8MUJ2et53Y12w68gal3RHf
3v5ukWsni5X1Y6ldswXqzoMPWDhwa3c4bce5l145tKxderHI6nFys7G1C3CO7BkNjMbewj3DuTIQ
11Jf9mJpbUbpw1K5TuKA/TS03Lp295LM4pCpV5V4RysN9oFMbpWdP3BoengxXQkIz61v/0i32ItI
CgLaAJbhOMhwOP1vKtT8sxDS8SBGEw70N5X8Ipz0QAiMc8FhDK68zbWJt1iMnVJakLqJICYU3SKu
F7YCNrjun3wMYD7eX4lPVhS99D+qt9LqgdBQSQwnwt81WBqFdW/rV8MI/N/saJ6KI9p7t2lLNnTm
ByLK207wvRbdHmCAzeVFZuUNL9Vx/VnUNzRdgO3ZDYGEDIcZ0AT7e+V9mbBFC5PBCHW8soOu3ez8
wj/MR0ZMIjUzfuwEFd+NOh/j3LR9VLOMRCi93AMEcM4aTGE1lfJ4+QlX4oIlOIXNfQ33SuQKjJsj
rkEMqH/XaPa5fPWVsbIkpqALakAv2ezHwfBcqW8qdTdohQlntH6p6RrtaoXLQtl53n94cU06QMEN
a8KYO/axUu6+7K1Iue5b6XQ3pPYjtwi2RSbgwF68j6PZO6rbjddYYWvPuFhdSlEn+YwAPc4ctXHS
Hx1HX1XZbSZYkHNLXVll1r7TYpHJuGxg6ehirvsWbtX0xZOn4SyFhq7xSsS+tg8txXVVkySV3aH5
qCnJAaemoyHek6PcSKbNNgjaaK54mDTkFk6nCLXta3K4lS2WLVYUIG8HqV14m2Wi+TJxtXfYdPTz
dtPxK/N45e0t9XYaJktI7hI/7pLhHlZ+r4gV0hCNRI+Xx/na9RfBSA1rSiGV78Vz75U74QA6QN2y
+ILGv+rKeWRlE1tqbEYYTHaGTiU0NqBzC7qz9HC4/OtXRvBSXAP4a6lcMcIfQX5PUvtYitu5hjhp
fpyaT64zS4lNomlJZGepU9ZU8ezC+npuYf8Ai4Qrh4S/o+Ufu+FSbzhP7jD4VMBa1dUvQ24D3Ntk
zi2tU/t3YBHxzZCguQfePEDHZ1BvQfAlWxcovmiUbIoJaBy7mlf9A/GER0N3yswBfavuI+cGhffO
Kr9ZNvkcIZnS81z4sGZxAz8KDbhvPDn8RjLYwAfz9NVMzp/L33RtRJ7//uH6YABkQwoUQMwmGxQW
6rdH1WUyykcwiC7fYm1ELpZdv8onMGhqL1Z2f8xd+5Aw9n750ivH4r8r/Ydf3wSAG1SdduOE64iD
KDRX7RZbYGhy4FryNvRc9rmnIIup6wsXfnlBVp7Gtn4fs/IdhZ7Pdfv/P7nrw2P0owi4V/Pi5Hti
B85L2GRTqEBH0Onz5RflrW1+f6PSD/eAq3bn1C1PYpfCKnjrwsXnAdqY5NC5ZfmA3sGqPhkvEztA
k+o/crR6cmytYPpltB7AgeHBVIcT6/Vve5yn16xsu/YwmYqj2Rgtwq8z7L2/o/WXnKbSF3BQK1w/
LGqAJS3dD2EKYf8QwmObP5DC8nbge7CDV9caYXDDblID7X1ZVO5DB3HASVoZ+6JtMe1aNFc/eOi/
3o3oNtzUnFivHgAR7wL4W/A1CGbEedY/wFKxQOp86r5mUnUazB8OeFCbi/YOXQ35hs+e2ue0mbdB
llk77sAUF8fp4k06zIVDvUp2iR4mNGZbABPlzMA6eRbzvS/FBOebWf4eEzgR1QOdH0jbFbHs82Zr
19DEGyuxTuXM+SPEUTYNq2JQSFWn7c509XgHuSiDTF81ZkfHRO3cGV7TlurZdky5unEBRXibEMOC
46uyP2xu2Q28SL8WHeyJ2mw+MtHeDrOAGz6Kf5sCbawbdANkuxoQTOC5AJAxlX+Xeu2NC8vvMCHm
lU2O+xcJUOkeVaS6yg8jlOLhAMsjtOWJajfPQE9Jl8AJPq1upAJlr0nVgWbmODv1QTr9UTmoh/fG
/AIQ6Tab6i9tI/Od7TpNCHCP2qgkkWi3nixkLdizsmEKZ4FUFjaCZ3uVBQ8qgOM/94JXl6ufhDrw
N281R9cCQz18zh8tCRcMWqo5KtLyK0rl5/N5fSLCQzNvCaYYeorz0PFm3Ab9mmEFU/lI6Rk99Xpv
WPO7S503N60fEPDOIb76EXVMOBKn+ZExzjYuJAIRG6z3LkDSUoy1AblhBAzRuHZkqARqB2mgTZ7V
944yfJNamtw70LKFfGb2FsYHO4hP7uexbG4gmPxpEvFU9+UDDK+STS8n/Ltg7/agb6wKzM6WV08F
cd4bymqAUWQN9k+JrYNgw5hL2/tDGnlvu+DG2GyECzuIGHEJ+h/ecR7E0NahhSqzYBNRApEFtM6m
6vtnAOHgIjWXR2jSrcMoBy/sVPBnmmGaxdPqyYN4oHIZiDy6u3Gd9D1w5NMEKQLqMl8yP/0qeucX
zn8SOeH2hpber4mkReiQJogyQN/gGMD7s7Rh7/Ywxy/9BBQILm+SKks3lM9q2+TOEFYu/Qk4V9Rx
awgdRQqkneq7rJyPDhdP1lgc4CL3bVBwzqd9czawuVXSwBZBv4F4dttyC6eRdIhL2ESig17c2Jko
Ql8Qtg1432wGD3bpsnSajZ3xuzrNfkCy9QSU94tO+bF10CpvwA4piX3rDgnQHoKiyDsFx372QtAL
71lZP6EB4taVRawT2GI4/QxEhn9re9NLXdtAvAXbpGtuwU36wgqeRkQDPah4GnO3fEzbCQgVZLIS
vpNG/AI6gEROW+2YrmFC25IX1ZE/bUFfmwnMmcoVNgpcDYbvIG4br2oOxEPiF4i8JEyR4AzrBkiZ
nrF7AvMgINHMTZMEPVQqM5KRvb3hnvuMQHBTqrJB4ibZYE2jW9mlZlsQ9UtlqGuhfRxDtQznEaRK
w/m3VCXQ3AS7APBlIGj1PgH5zzD24M/Na9Wjduz7OOG32t54PM2wXPvbmVe/qhoy3Gzai8ZhUZuD
eO1MO8BcyAE+CCEKCSeXzFunQAISrjpjSKTaog+WP3CHnOlt+rFMM3dTTsSJvGI+wE7+Z23LHwYO
bdGo+ywSvHlPbPqlsGEnnwPNF810ei9QtcO8TEECwJFx53mmDCFBQLovne9B1DlqrBQ8KxwYVRt6
kEkyh0kFlb8ODvZgzBFtFvMtyBgylKx7SPR8b9nBHI7E/XrWqcGMLBgf6tmB3Gl+sEhwS4IAb33e
AqTw3Nnsu6gt+7mV+fQOW318nzwlEO6AkMHH+gSY1s9JTE+Jy/YFDFq01afHvkleewwQeDQDZYgF
EjvJ9Mci8tZN2ZeR0iZyWAJJHhKio2dtG9c56cR94mpSOzrAoJe61Zd8VjQUsHUKu1qqnT/SN9pY
4GPQU4XMbpRDj+wiJXPD4AO/pRCfhF3qbbWx+X7sm/uaGiitVHpM22CTp1V7UjUGotA1Ft8eux+y
NyBEvvUNvRm4/8vQ9GEyHKwh8kPUGmOslj/8vvkKPs8bAcF9y5N+n/HiSyBYXJaQYgEIpMKW9PeO
mEBuKZyjrdEM6zTzocPuHJZ1M+y9M5rMnmt8gNm+g6TjhIoW6g21eU/4+FyToNjUs31smvYhgJ8Z
JHTtK9o70DWImgUYNO6rUOaIkCILvYHcILSmsUvA5XQaMcLcT/622wInbw3dcIaOl7Dvg9+0sQG6
cq1bFxYgwgd3wEp+FYAahgNBh2tf+M+Dkz0irfLYOPhtaTLHjQbqUdsQJBQ5ekwbqYPITF23MTK5
TzFawiJN7cibsx/OwOvQtNjhZx/sB7x8HlbKPEInU4ZDX6JHgRcAbnJoxSCpQaEQdsp6Z7HhWGFc
Ae4ITuRcu2FLITzzNNLgAxFFlLPSDxX4T12DzbXxBYAzRH1hQXOXjtWtBPERkqynTMstHZA/H8YM
FAxzKDLHOwjVpaBAuu9e7rx43bhXqrDClhcigsEjvPDyNAG0g26pSp5gJoLeqQTQApLTMO2qu86V
9aZtDAAlDRkjG+qyLQGE7iyN6kFCOrfVBdrsMHjQjzyn3yYLPL+u3eohIFHiVY8zggtd81/uMD3J
zGLwJrG6CN1UEO3UzYspshMoFoAsZZUdyoHfVCk2ksxAAdb5al87FKkvY3/VGf1Rcfek2+oZMA4B
EJy9geHjgQkXdYsAdVY7i5oARYF8cuwoReZ/VGCyJKk5EYJuUJnw31nbIWjs7du06nECBx8joqJX
20FX0+1sufIur2ca5knnbyGxt7cMvM8yqX+yOchBm4LZnRco/Zs7dHQ2IOA2Bca4zp+Totl5o7un
iF/DcszvHM/bZar/Bke5V5i1iE1uzO3Qjd90z55rF49PrOSJcgW7TD5+gU3GW2HnY5QQuancMdmM
fosPVSjU/VgDkmkdvJupvS0VguDEvgGUKWZNh2AD1oNRgqrMDiS1cggT7ZQu4p+yfiwTKk6Ak2Bw
+KrdpwBD3jOPwjsta7FcdiLFN6phGwDRk2v9LG0/U3ARUA3AriXeezYLH+Jti1f3xAzdGX7UFN+A
r4YlUDVCG1powknU9jkxkYsoQEUNQvxvYN/CkR71V8QHyZhV+7kw6lE6g7pl3M6fRFfCyw/iy+es
Rr4F9mJQ1NOcBpC4uTqJlAWjJdTSSPAgjV9/G4DIuiGQiXWhjYBlryy7fyh4MP5yBbAR8NpifR1l
iMQOtDkLRGs46oUERtruyaOTHkMNHtm9bbDQpFJLeQQUa3Se7dbSZVRh8wTsOwuAyfVtNNkaa6Bh
12BMbLKOZmJTcrcAgTVJhp+0Nf1dAj4t9k/0gD8Y/NJvTt0FPy+fqFaSUUuPC792g6SbnOJkyiLS
IgOnLNkYGwnLayX+lTzv0uBihqtNMZuqOkEN5dzBEBjog3p+1Rnooj6dHZgDBnKnW5XucW7JruRH
Vo7US/la1psCGpgSpTHCNk2noCwF7wnwTlmPECBi+4Rh5uVXuFYRWUrYkHxwPcTzQO1g2nkKuMAB
sMdoBujrLJT14Sc5Zfy+VUWyZSqB8zppEZAiFNrLDr6cV37H2qdc5Exzv1WSVGN1gtPUCaCiYzv7
v5gzvVOY6V9+1JU0y9JtYQAZtHSJXSHQ8qIRHTkQ40YD/G8+d/lFZpTlkIs2iMpO2OGHo6ty/4ba
Ogutegyiz9wCcdT/Joo601QOzuYVnPmquId+NhjcW2tsr+QW/50kIkvtWut3NfrC2+pUYNV1scaL
Kb+Sr/532hKQn//95UpyUDw5Li0LhAiIBdMXPzH2HW6YH0tNsQcKFOYvv6a151jk6zrmEq4GTNoG
ezkOv8Nb24tPVdTI0uglKDmQ0wUrT1SU53OrBQJVT7TZZsCRPdARZ1Z0AOBoeflR/j1myVKEpRm8
SRu4uJy6qo0c+Zp4Foh4nyL9MBIsyiHCbjVRnlOepsnaKBvaoK6ckAhPrrQ1r331xaQeJgnTIRxS
T2VQw/M2R0gEvzDsiE81rC5cYFavvKa1L76orgaiGQdshsieDTVDzJUapCwovdKq9u/lmCy1V6AF
N61Rdg2r1gkH82YrXRlViIZAuEJkNW3YxD83w5diIyeXCIUIEjBB9j7Y7x0Kl35+pSqxMpaWFhJt
M+cTctl4DKcNwaFD20sowNq7PFJXPsFSTNSNrBxboDBOBlGBW3xPgk/Va8hSReQ1BmylHq8km7tn
D0bmELHtxlRcGaMrtQiyFBCNtaCWxOns1McoSd/ApbKGy8CNd1BRui0P7F4ck3vkwJq7ajfdqvtr
TVgro2rpb0eZQX53IjX6X/wHVAbfchcVC/iBvc5oHEKpQcLFIf9UREH+Q2zpJ12qFjfrWmQNA2AL
7aJ6zEAm7SUsAko+5uAgm09Vx8lSfQy+YMcL38cny51o8F6T4sfY4RjUc8A5G5iD4LBGr+nz1ob1
Yu77zYQ07ojxgc7aP6473KOcEo3eleGxNqwXuzoMu5PGZpg0QwtHuKFHd8aVneRvqfa/RTCyFEZC
qdLjDOJidWSyzZB3VPMPz3XKr4UcnFM1QQoIAu/MTWT8X2lH6p8ZSJFlrtsbbut+VxQ+0Rs9+M/a
Z/V3JwdTHr4tCgkcpwcltZ8KawPFB9wrpG53l6f5ytte6i1FN3FeOwgXZ66fwFZ8G5VG1m68MtlX
XvdSmlYYnXTof4HSu3BuecnjOfmcXossJWcOmiY8bN24dFPuYbg0RG7JfiIAudLhs/bTz2/sQ3HH
Lzo6BrAwOU1ZwI+5n9V33gQftM+99/NdP1xdFp1tQXmIX9+rQ+onL2UBhTOabD53+UUkMOZC2pCD
1qf5/zi7jiVJcXb7RIoAhN1i0meW7XIbotqUkEAghLBPf0/2av68nVURtZmImZ4mMXLf+Y5BgQer
qFoeh7ZYHmZw6r53urwUnOVDJMfOhGofMT6cNG+WtRhgBfS9B7hYBSLaCs8LUT8sbb8rkYcYWP4W
WHj6vctfLAMe4j0NRxgMrO0gKgVAiMzwBFDlF5e/MnYuZWYOAdTNBl3srcrv4IcL5WpEWv+Lxf/f
Rax1qS7jTg8XHrjK7WENk1Qm34W0vB3NtAYmfYfMXzgu6nWb+++fv6trD3Nx1veJHTYQ43HYFDJ0
38K9dshXZcSV5ce/ONpzUlQRZHfFXk+seuCIBJZAw51ibQEh2Ug0KFYdbPVXi4BjdmhN+UpNAVtH
sEtJtO2RR7gZ6Q2Tyt5YumtvnLYdfqDjHt6K3kwI7M7D/jaCx4odRzkrhrgt3IGv7OaM4s9lEPsh
FPWzj4RWQQeR4hxS3rLeWbJAu+7Gs5BuERM6OIg/C8sD50O5ikJQud1ppDFHZOQKahO1d6iyjtLX
cLyJ2nLMQsizlt5Nw4CkHXPkSRCbwUQ+4Jtwmcq05wv4pLYYN7PDplUvjciqCQ6ZiJyadhHg7lsx
FO4Kvk3tyuHDq6gWvnFp3mDzrZr1SAuAsjVFIMyESAM51jJlLm12EajQqYVPBi+AAed/RIveFKzS
mQs/Tih+KQDRKVerPuLTFyfFa9/wYqGsYBu16BZzCTbM72PA0hGNvdgy2AM/H4DXfuA8MP+zVgJi
lA5KgGIv6mJ4b1GAPHBIubK2W4rvbYOXsj1jFQ6Suh38hN/elZxvSkNvcpV/Mc6vPYHzv09gzcbp
OuEWCF2vn1s0HRvibNrC+WIpPs+Wf5w8LsPW/NpiQdl4BbxbYE7Wv1X1CfHdaF9+JZa/tgRcLJcK
h+oub2u+b3K+J2PwiED7b5EgofP931eDKeQ7RSFx6eYDafarOVoTZI1/PnKu3PelTK+jPilyp+Jg
JUQ3OrBuLTN8cekrtfClRK+uqr4Ausr30BCE3gMi12IB9kSNLiL78keurPSXIr0FCncO9zO+LxcS
rCHx1/eUtPWdQqzJvlJnCzKncTCt5x4LQVSm33pt7sWEy4diQd02NXuDzWRuvY30oofvXfriYBLM
Qwn5U2H21DgbqfXR8oAmf37tK9PAvZhlXtGGHNwZs+/6kGeuNPmDxwpY083k1Qa/5Isvf21QnSf5
f5YjS2mkw+cYsb0pbsdC1iAIo/f9rWfwLl49jJiKENyQApstchUq8HwyRLsv8QIWxM43/vjz8985
3+w/loxLQaM9eZ0eS8zmUptDV9NnPlZ1ErFq+GJFvVIOexcfo9ZuFwbc56iGQD9p5xUi9vJ4GtSx
XloZzy6OKRFdvvgmVz79pbARjjg9sawBrtjqBifp9QzxVtvrLESE2+cv7NrzXCyBHojGvT+LfCcX
sQanJI9x4IB7T3tY0PoFqD658TiVr5//2pWJf6l21CV14bk9mj0sYsSK2cGUGnugr4xy9CVNxKGL
Mmh1cksaCFJzcv/5714Z25cSSLtG+ecCs9hXXb5sLDo6u1Kh4fv51e2/1PZ/DLtL6WMZ+kuFHky1
Z0Vr0WTKwTiBXZED8skARhu17fCx8MP61pnavItBpkNmbyM9chL+2L5Ew+L5CTJEYe9VlO1BNjwA
qcgnjkxQyo4wClVk3g34d/hsKAm0bYyG1JHodaNpOca9Nk7moUESD9wPV3DE9NbT2QGAgxOayiBS
iRQt4ioQObeHnrjb1W1knaSdh0nhkvp2Crrgg9bFvEeLjL7MYSFWLq3cW5yCCiSjsHEl2IBm7hwV
d5bjtlnHtDvGMszDjXYn8iOAu1Emoe5GGpY17QwrG9DdpgGtak5muUal7OKvl/yxow0QFmwC5e9I
10UqbV1sQzFJP9adN96WHiXvOdHBwQGFDnRAyVLHcczT0tUyG0Nf/Oa1S2LYhg4/+skbTmIqGELE
XRBUEGmfyKAtH8IO7WHEp5q9XTGzK9HIhl2kr0UajFWzsUM32ixwjzkQd8lVxiaWr2FkNNy3DUEL
CUmjNz1e2dFaQFSy/MK5d0dP72kPp6XYnnj1MkOHH7dIeFxpBxaUoqvIvpAW2vyVcfbWBFkJTIqi
rcr1mDlj54E6GNBTbXo3W0jT0XhBV/a56GGKGqPbWG3yuZgUCMyWB9FEOE9ZLpvxSGAg+qiiEEwl
GLZWe9q1z7mAgAs8rugnjJNnUKArF6S3YRlSBrzuK9uBv3KHf43r87r0nz3BKeF/CwtCsyebYTUn
+drKikRmdDMhROaINLd0SQ7jQZ3MqdrUdxCa3rBV9cWecWUtv8xHrKtZTUNPzL4WKmlcAodbklhf
eaP9c0mw/19uB/hdk1/ZZgRb5t7tH6NBfee2ceGLo4DNWAk9EyTcU4tOKBFxoBoY1Trx54vNP98K
Ln+xAWEizC6n0uyd8MEnp9H7Gc3fAW9w6QtwYiwWAnJpjRfuNKDq3KEmTchXcWn/3Mpw8YuNxnfr
ec5p3u+nHiw2eBi6/BeIIIk/DV8sw//cymx6CVTOtS9HPbQDmuDWXg7zmvN2I5VjEGQeeIhi8Xft
OH0Bi14ZPpcAY6MHgtREZvZt+DKzOib5x+ff99+dbjzGBS4ReCys3RzrqNdL8GmCZddI1MgYRSCI
id8Tj1YNqGtEyhVm/XoIIuSzd6T73vC9xB8tuqgxarphH5Gy3PSaVTH62/02b/Wfbz7heWj/Z1Vp
x0q3bhHCI6BadhU14KWR0bwRbGVHLaIX03aJShcFxqkTxeN8bAw4YZ//+JXpc3kScFgO/TOBiAHw
hohdaACaMviJkKIvatZr17/4ehAYTjBdWxhSJ/Vrg5iUckIfFP7Bj9+6/0s7r8UCatIHLU5Q/sTv
WDMEewZa5x6uvuEXj/DPEhAD8GIBawo905xghaHgHx4DuyqTCEHCiQlKnZRz7WZi6arvoHD4sYvl
rDH9XDsglu0i9TqJB+M9f+89XaxlHNYp2NIxPwP9WORL3PVzopv6i6Xm3/YBuO2L1cwo5uShQ7o9
KODttsaIXc84BCYCPg5re+mRHjMvRerAeOC09EuUdhxM3s8f7crSc4nC2q0e1dDh0RTMeQxkc/ZX
a7R97dLnpfU/M1NUOgrQ2kWpSfs2M3ZovUywkzjho/spIZ7IzCxo2lIvyNCQm9Mmz0la9wuiradx
+THZggNzbr6ynbqypHsXr5n6iI+3LLiXBsV9Kw2gRWCM5QIQ8CYMNZpMzher3pUHvyxMCERAVR1y
sy/n/H2x+Y3rfdVlvDKdLh3N/CLqCothQW240glpybtX1OeQ7YMNovTU2E+fD4srG+wl5tz20G50
kQCAMnj9oXaKjNRulSkH7HK6fMtqx4aC439HSOdYFizqcShzq50eU7/84gM45wn//46auPD5y/xn
6LlmhrOxwYX7BCybbXnP9sOjndZptSpWQ+ynoJRtoUN/dA+A6tc1dojP39uVT3+JkQYjQ02DcK59
gGRMp3tpzcPnF76yFfgXS5vHpibUY0N3rUBpA6nAT5hyVDHvvsr2vPbFL9a4YJ7huwcPu73vW7E7
5AnI0KlTB6vW+kozf+0ZLibgXEeREm3R75HREQtlp2WFVjl0KZ+/oivv/hIlFXMhFbUNPjqzt7ZZ
HsPhe/GtsKK4WMuUjdRWyJJwmm3vwuDW8n+2+bak28/v/Mq7v8RJXeHmgWKT2UfzyQWDeFyWFNGU
Sd9/MZ2vLBuXGGmBMQOjFikAfh8mijy/ekqYJBto/tZilqvPH+Par1xM57YRfDICe72ll59BFD72
iLNIwNt9H2Z9x23yxTZ/ZRxd4n8Em6MX+hiqbnRq+9QHZcX/Yv5eu/TFcSVQcGoqlsbsBW6YP1SK
x6S5//z1XBufF1O40k7dhAK3bUb+JMGsDgf2Bc3p2hHiEttbjENh4whzblEu0Nks/hCBAJ+bHIpU
DrlN3SzvLqXlS9E7BFqnTgex04Ja/vmj/fu1OZcMwbLTgMMRvrdv1In4yFvzHawhfz6/ePTXvvYf
y/mlVxeQk8CW/ciQVz4hRquPEKm1Vr5PvQTNyKLfNoMcniU6jRHkSRooUVDm9QudR3MLbedwZDWm
LmmpuG8Kx1s30kDe6C3W0wJ85IN3GKsqUtVTw1okV/vgANexZxfRE/HKOVyb3irv6hAOAwigLk9N
ANw8Lhjkk/AA7LNcNSAGd3D4QMACcd9h6naAdjUbGmhopjcp3YSpZecuYmt3Y0YpzJNCJ6mrHyYg
MTJc0nr4M7F23bCdjuyEwplBQ//faXoMFX7OSUgh47oHaQnxECz6hczltOxfYLiXkolDLQMQKLTT
BriWasW8ZqX7wFTzq6whWZM/B8iKZnGTi20+vDpIRVcwlNRmWgHvSqdcrJc2hRRv6wNccBrexFwE
OILqbTQxHMYcviArja6ECW+c8dWiZD84dgLV7hYR9VlQwImPzutg5D98hyK3nuwCUe9zMsaNGwBp
I2m0jD9bosvjUL4GIk888RpG1c6bA2jsq+XX0tC7YBkT4JObSnm7gFe3UevcUwgB5yW4d84JynU+
PvjMfoTKAX1NAIQKUoMmJX0Ylxwq0xb2IL4l1m79DulrXNXA1vIyCcgJto1th/A//FejvCQUS3am
+rrvDFoky5ExVZvJ2Tsl4laLHRAXZPGe9IxMqem2lyJGWpgVtTCx9GNezhAAIq3nBKP7IlxPbQRl
abBdKhhc9m5SnV9GuQpwYB/LBzCaUggH4pkshzZoN3pwMgEI0rWHpEF4n7JYMoTwBxv5mvvQfGlI
VPp6XQYcEi+oi+gHp1YR50+telfioCaWIDhYlfsa2sPyFFT2cf7ZV7H9PMHfxkIM9Ima2N05yG9V
9GneO+DXwRoeLxAykiKxf9uj+LB1v8+Xx8ZaI50z4RiBHgEeu0P4lFWuC56RNrPoMzB7B9KRJw21
ishUvmlvinptq8MUAT9O1KNfb+Q9F+Bmp9Du4/J4PNuJg63bniaAowW0bQ+m2PkteC8YccnyQGCV
Wt/NrkmR85MHSdOecIBtx7tGx9CPFa6V9S1knhY0GEiQ6p6C5yAiG8wBXpepCMKVuxZsegp6WKIW
p8DXqf3S45+Fd1OAcLsJoycHRM+d56ai92LtJZX7PH8QNr1Y3fRmPIyMCko82U5bytkQB7a7KiUk
sXccNek8mTivaewZTLZVwM5KmSdrfCiWY35j+xBw1chsLkUmqnGNsKj6tfMTG5EC9i+QCqtSbZai
gFq5SdomAFL72i27so1lsJVQzcI2TwHCLlK0b7FSuD1eU2yFp9pCEsq2ZQ9WfVjcVQQP3sp5zCF9
0zd8fAjkpm9u0OjEmAdYAy3EyUCn2yW+ta7ky1QdGtHGmt8tSyaBDmLEwY4I4wnkXYgrEZs187VF
VsvGhfwWDA+kgiGKZc7MPaRaVXOIxrTa1fZKWCvR9msy/RyGtY2H/C1USh88N+nKjfUOywltZ/X7
1KRMJNBwuu/6I8dqp1PC4wDzJTxFwW/cGyT0s4kluTU9bN1fGDn1Fhgfd1MfS5MMT0UIv4SD7g9m
Sgq2ghQPDhDEf/aL1TmhdHDvfUiP3OMCgoa/HHW/aZbtWGikjkGSmw1qZ8HNpgjiABPf92JY/loS
akMOGmRcP0IPYyPtE2QrLLPrBtYGAT9NVSLA7QjNASqeZPABnCOizElLkgXyjKpnsIzhREHW9KzE
W+vf5aNOcTTbBSWW4K6JPb+8UZazDS0K+6whtlSX1Dmmt0TQ9h+iHxv13gVQS+X3FYTji/PHksei
/21NdjwVYNnaNInQcemGAopSaPmDZzVW63LAzBd7u/gzNlY8ohgdnNeJbmrv7In9THOTjSVFM82D
mBDQgzRpON56KJTD4odpUP8trxWHCheNQ7dLKvtHED4Z141h14nkuPsRhlO5+6TrJ95ujbVmaBCJ
Frzu5qSR8dkOOY7kCncm4fJx4+JsIFwPRQaLqwmvH1o6aAjjiPys2JZUv9HEsSME23eQrgabGmZJ
jSkSpiGu5I89ksYMCeFKruIcN+6SQ+5h7FnJssB4qBgzrU3q9/fBcJBWmZU9KDcjT3NoQaGFLTyT
NNMNzFhSaNfxm+/wBtyWebHK6zWM+lKoWlu7SfyzmFzcoweUNtWGR2GqIpZ10J6gIM5qng3+HPcD
RGIT/IBAxNU2vadCJKG5nYoxHTl0aQV6Af5cwS9xXSOdmHtst/j4zMusYxDS11304OYzcjaBuQcP
yE9LdGuh7eesEUt7Z3w/aSekR47lIRjGY1NasSOtNPK6BJYda1e2NIZuYkPxGYd5ePCLbgRzi91X
+ZyS7iOYm6xHX612X3jZYy7PqK2haqTIKOtCCOPdDEcavBIEVVgvi9VuZwzhCjnujfUWQtnuhR88
fCkqtra8EdvfPR3uvOinOGv7Z5QP3pj15IcZwxhmK0BgBP5iiUU3yLrgzsLWxKxDbskDbeo9lR4M
sxG7hoyyD8uWGYMfQd89VfUWLaRUhwPcX8hd7uZVMqmbqj5EaH8xrG81Xq6E2g7ZENgvsHJN9aGx
c3DP0jx8Ogse3GF2k9LO3HBeux4YVxHsGpbJ2boC5yaIkoZXJhC5J7S+F2Z+sIRC+sNZSW4Cx00w
nA5VkGcwG1vnpZO2vXsXOPjK2j3KeoS5NJTinv1MMAUKm6KB+YGouVuoqRO7Vglo891459hlptEt
CJYWE6h/G+EOZ4Zih2jJ23xqbkvlvtQhWgna8FseSKQymAz2IPt5ML/LTr30Rqc+TOTDvNpra8qW
ComKVrnxmyCMvRwLvi7sF/A8j6Jm6yBo07rLP3qEayc81DuEyp3zAqONV8y/+qrH26pvaWuf7Bzb
puACC0m1h+PIFu1qmooqREIec1Vc5gptsHB5jVwXvdva/2Ae/CuWfnBWYYG3C0OJeqX84Bf+YrGe
LOKthKq7dbjM/anKBRSuEaawapcWitlmjoXVrgdJJfqYzGxKXoAH/0H7zENmaDIz29oMIQ49pZ1D
gWcPtxUNfsOQHHMJt4JsIZ7WyLXGmRZWRdA2/dbOX1NpSbKyxbZQaoQv9tofV+gAfYD6dyxh1hDX
XbPhLih5peyOFFzALX7uzzQyJ7FKWG0w7kFKyv7yoE2YWrC+Rwu4oymymJ4su+6w9Id3To4bdREY
gyIZIxdK43rdglKOzQw6YeWotKHDfaTsAFGc+bCmfkCPGEVPDQLIM9X+jcqhfwqGhEVdFN0PrZEe
VTZVnxJkY8XMr/IXOVDIkIMCyawljC8gnP9FbXaapg62UCVIjR7CxWNvstBaGIoO2gLcaygkzsSi
L7EudftJwjvVxcY/B1MRwyrg0Ep241Uced/wfpbyrO0Y3NWMN5aGPVwlUDX8zkPYMGBhgi1Bih7u
nnlUbKiELKK17TrpW9jyI8MAKt5mK2x5N2POD06+6r0KaYvTZuphe+/2UQAV9FmKLJygT5YGy17p
eGxlFrGj8NqJHddys2g87/454LGWQ6UNvx3IxFFe5ZGPM1jplHejika4uHj6trTqe6rzFSNw3OYQ
/W7Qq+43ERmKg2crjKBi9qqNhhNp2i+s27qLDJ49Y8uNJl140JNW69Zh4dZoyfZiUihkjC/RandV
oO+ikHZ9BkOSYo8IPBcBX1GxrrymeC1oxB5LGNL+aEOCLRcxmfA6EP3kr0zlImxcs7KCQgkcJkpq
/+jmEgLrppVYfeqC/JymSP0iZG6OzHfNyTMWZF+j6LF9VUNawEb5fTZdneUe8N/AFojAbDt+RKKr
tWmrbnottFfdYIdabsNIzmuNrIcT8t+aUxuFwUMF8PweZg65fB+aTgmUGhMSLhvlO99rPlyaCzNr
YVbgWIANIhrEUY/Y0RwRn6mr+Bd4yhXc5tJHmHaGz0AUYW1KRr0KTdSnfaTVDoG1deqKXmyQ1Pkl
v+WM9v2jmKcXUFq3CNIGNppO+ZjiwA9rDgPh5ao7mG7VFAdmfwuToJfGuKDZm6nxAQdCfWNgkOBD
vPalQOvaKzsjef8BmJmtl9wQPASLwhvFqm2Jom6Y5A0OBLdVF3wP9b20wG2qIR+VDyag5mrDO29V
o+hY6q+sYem1b3GGqv7zGNBCUc10zfYhy134zSg1/0E6VvGY4xDSxDWaxfui64aVLfLiBMa+x2Oo
V7FVyI7slrAO1mWLI0XAWjgtTfls0s6PovfAt5pN0BgUkAg2QC1GF/5s6mF4B+FIvVY1Zk3cEsmP
HsVoa0hDEuwyw49OGBzUwY1p4eJr85fPEaQr+Ool+QMrpOPYoNDv2YCTNqmaRztnj6orVyO4iV/A
z//GwOglIVSQbopmmMKCUhMmNXk0TQSqzxcA35XelXuBS46LMw7GBUJM9axSAZ5QVnjO76Vw6IEN
zPtNEcEHPr6kX+g/rz3NBVjptOFSYI0GJO0vaTevqYaItfoCjr72PS56DQ5UPbYMMXvUDKBkped0
LDIpVp9/7Su3Ti/elTdU1VAhnndPFmh72nuG4DrTfkfmZ9NLM2XHa7DKj22zm6RiuwrWXVvDPWsd
1Z2dFgIAkMtqmliQYu98ujTfkbPgZy/eGLaWJWTz1O3ZOM+wyEHBVuqDY6kHW0Q7BawvjgAnMeZ9
AYQHf3Md/7VOX3RrKLLxsCdImLlWHFKJyTLRQ1O2I6wmG6e97eHkvkfYcYOh4Vo2jvMzgaWT0yP4
3HbYXnLjvIZWS/sjvAF8KCEtVXYbpIcBiGNsqGeYJwn52/L8FuJZ3wZ5ijveqbEtBPVYXj3vOj5y
WO/0ut6UzZmyjHo/CUqOoh+utqlcDH2wCYexzDjOMLIPR7IGjIujlFz6bdj21onmrruFPBB2JG7d
rWZfw/TNpiDnae9OgtubQEg5PcM3M1rNI61PGn3Dx5KhrMpbhlxn5Slw6QLJRpSnXpPqKZyeAygH
4IVnA48t6I3vFvfD4CIGvZ/v8Z2Qb80pQYlVFBkek6wmFcFcpkEZ1ubNnKL7lW/wFnCWmUCMjgrZ
rVoGWsE8VHDCLuiyDkvHWlkkdFcL8STseYCayVpGqdeE4YYEalXP1a7oq+qeh/0fjzYq8dh8MoTC
RWvuhmTybXh31fXz6IonMk5dqrlukxGnsbVTFW+R7yC/I+pfOGib2L3yKbHPa2Gt/CqmGp5nVes/
2JVzKCZYLXpFMx20Exy9FhhZWIZ9HIAUsVK5vR1mgLAD1TJD4siPsLbeiMBt1HMvUQaV6xFJHgmi
uBYwccMgk4gHiAv4pa2crn0UE/vdq/Ij0s3B8fxHC15I67CwDkh//CHHeS1dTmLhzSqm7kQTB+iN
yGFxAAqRlZoph7GYyCG5UvVOVFCSxT0iSR8tjvJ49HK4xGM2Qh0F+3EJ64huiuHc+OgIPwtLnUYF
2RIe/fYcfidrVKB8go8Y44ykfReq8+aVRBYgicFT2LBciLBzBckVUpsLxCKCvzDiuDzemhlORCCH
wzYPkJ4z9EC54GGZaKt/jUQjNmHQrLEJ7oglwlVdAlUvg2pe9cbfVCx6G4PySMsmjLuueolMjc6W
/8YX/gozmnLVLjiyNxR+KAFOqmmv8iqFYuMkJ/sZR/EnS4qdQa3f4BCdiShf+243gqQSFkhZqBe4
YUG01wntp4EDRzfD2xWacTkgCIWiyrFV7I/CgdKXviMS9aOS3isDZxVNB/0cqmrr9TSMYSVyNKY5
5C0/al7cILrBj2U1bRXC6IaB3nc8gkEv/QNP3p8OLCJh63XmLPrmPmytQ+WKGwcxK1OlX73IOuAd
7poI7qlB4XqpEnTZ9nn/EJXgBaPpgBKlzhF31ryjvD7RxWeIuG9+iTG0N4Hb4euFEbBnqktEruXP
jY8B2cCaEWC+QRxAAExCRe4rr/92xECarvAIqmQyQbmxcbiV5bD2zQhzflrSf9Dw2iyi4tj1/smJ
6CEXef1LDiMMGxQOduB4/4KtsQI2KlFUWdZRMAJJeYFOjjMh3UrZFnDiJXyUNTkzScQrPIRQhXCA
zUuORjo3HcBhHqTRQN8Ke3yMerjoddMqFyEcb4IqCUMvAv5Ixi0AHp5FPYy9cBpqUtqrKWXSy3iI
/kgHu68gfIaxYfMsyRkh0x78udzoh7eAu4caTbz3vIHmEU7062FAJqjfYHQjGrLMkLYHzZuwcTBx
WOZGMIXzRlDybOFgRHQlEjTYU4/EOYDc/p9BO7djBb44SipAaxUcFD3m36CgdVEry2eFOr6fZAGY
s2CJGoMfXuH+kvaZJJ5HTkIZHK7gX+UkcxC56ThUv3M6br1CD9mS91bi+t7GXtSjIY1OcKCObm2i
5mxk1o2Yx3dLlnUaaZgdmhK4nlkWktp5sDOuvMES+BAIYSPj9wzLjq6Msdxja2JVVp4dbMkIxjQ4
8MdJgQVdd/Bho0sErHswL4ToJ8T+3pfAkmFoT+I6AplGSJTJk8TBNBDto98jbMIK6C81zU8sMIgU
ZhV6pjxMiWfehIQJlwvJqucpO9Y6hOufXumu13tedAfq9sdpZvdw1jqEEQjY+ejPqd+4r24/Pdcz
LI9HBS6Hh9ZPZOxXMPGqWLT4H5E09jjn0Vvdjm95YLZubsEckaAfGXHnleewa53m8W1htsryUXTZ
BPuaLTqG6dz5O7tuE7YMGfW7nUaBu8rnMxy74KGQEnnT0OaG+U2b+MV8NumJbpC2ia6RV27VokOg
96VMZ4oGwwzpIOiAAbwZaig1p+lPGCmVOTiIgGw/LakXst2szFvgtVAMTPwDGw4cr/pxP0TwWhXR
YCVTBMwjDoXyjrPq87QzLgOQ6Czrdur3cxkmHscpDZttEjYAxEnpr4LQg3W7069geor0GgHMboYB
QBtsGtnzBIM8yWvQWan16M8BbmZCwL07HWqt3VjS5mVeIHj03b5MkCuLsAvtNRtrRlKJ54D1bXBw
WEOOJBJC3DPhDXt4o2s0pgj5aSpryDqYRSRyAv7ttr6K1YKOW14YtaKeBTtKaqWyAUAe1egOQEUD
ZFanOBCxtTSSYlx3aAnJiL+5oM4D0BynlBrvoTLSiSdfwsu4Kc8DA/X2aRpNfwsgzN0Tg7cPM/by
RsCeAttUtxGiO4EcVWBY8OlxGuYjUXBAlB5aXUvvfMBk5t5l/d4tuDpaY3PTLohi6Ruz9WDGiQ3W
hEmX+z9r6k/oddvqiD+Ha9lC0XNjATzzkB2UkZyXqbZt7M1Oh9zb0XXuVBeKG9BzSnREYMOp/KZ5
7rX8u4GxtB12YwO3MbdCXhCXh4JAPGLmAgo790drPmBCmiGXByo/WM9BRbsZfHHXN15sBR30F0BB
d0Bw1m2HXB6HNm8lQHrogfFJjZMuZXdX0fyxA8pUMrBEc/O7DyEiLqdTrdqstaa1o40dS8RCoNND
E9WbEy95apYCgavikenDiCNqZY3oOdTQweTuXoV0XaNn0Cr75wKLr2qx13BSvqVduStrJ1NTuJvh
sJ1rgu7leKiMXgvXxBbNkwWUbNeowzjrt5JClGWWOQmDGakXUPF6FtZcbFdo2vpkHQVLiEMcOzpE
rVjIkoro53qE+KVhGxxQ0lbkt825b8WnrGn8V5jZ3cnwV4clLLD5bTWTJJiUFUPDcRxYf0D8FYkb
tLC93r9r4MgYzJTGtIeTouv/6GF1mXmWn/piGbZVxVPUAcdSRelM6JstcFeEQxjSTIA7RZ14IP3M
jrXnXEGuHaHd14F8id1LGOsN1OxEYmvqnAy6YZP2pH1wuL/6P87OZElSHQuiX4SZBGLaQsyR81y1
wbKGFGIQM5L4+vaoVT46iTDLXXc9syARQkj3uh/notyxJmkAjsUOyIUgXtXmYOWoE4boIKedXqmu
ixGzCcwKOhKOc585aYLWRIUvEusiiH/bKGenHQSas2x8ddtXG0RONqarCsW9dV+gc17axsDKlxTN
oXJptSWNuwF3EJi5JvRXIDfv9VC7W68hwXboOroNO+tqkHn6kfCggKvcKQ7VCO1GmJXXCInnG5cO
02ZMxp1ng7cLRtKuLRL0lyf4ECM+KqA0qUWB5oWYQNbFc+uPmzGz8V5U8j0P1R7wE8BYs+B6StK1
YigGgyFcR/1IDwPW+5oTJwp08UM5FD3+EkDmAkdkI9pVRTEicJpD9CoxYDA40Y2BBQvpbG3otHvX
5+JeEeNgY1EWcdq7Pj7qWIQbB6Alu6uqFUl7FtV1hW1VzfgP2B27p8ZBTweoZbA+27p/l5bMb5HO
FfzCvKz2dYBbmsA13IOWMd06kH5cZQgEuBJZmm1RpgIVPJnQkcrT3hFxp2t+H6bY0cIq1W3cLMXj
bVEjc3bU9d11yvMW5zQV4qvvSLdO9oPu6ve81iGDsFFmNx01cjM0duFG+ISJq7xARMFd3sO7tVZQ
gIW788f5hWLBPInAdBAlaikThIroLa2mn6bUXizz4XdStJciPha0Wf9Sfj4VwqapA2feypND0mVX
KO29BsS6UHxaKBX+k0d/+mlGS2FV6AXCDBeb6xY6hmw16Z1/yWS9ND6zcsfU9qeTA2+Po5JrZbBO
aPA/0ay5xNBaGptZKSiYOAeJAbChycHGsEpWaZBeqDIslGrorKwBYL+P6KuwPrZYJRUmHApaaPdf
qJ4u/eGzCkaeWdhSKFR/XFrQCHETCkZKcwGStPBY54EhHhqP0sfu4GDJ9GpMIfedACmdCAjCVJO/
Xf2tnGzqzAMg0tbBHjcdm2Njh/iup90Rx+Irwi9RKBeeATnd4Kf5CYMZeCU9UhgaLTYiEXthAYqq
qgva1qVxOk3bTz9fDj3JsAnFzyePPXpdLPlbZQ/MQhPxkiF3Sf04J5b6OGmEYwLMjl+GN0k6HYh/
Y+Uwtmb6Tqo/PDQfHP1rmb18Z0my52THETowuMCT+kiFv5E8hEakXCEmNjLN6/krfD117XA2amNY
6NBveINEv+xRgEjt2tOF9Wjhec+Dy0bYcYzro5SYIrcMwgj0TVX2dP7PXvrtU/n608N2wFioxTB1
x7xA6ANcpCn92SsSn//1rwfFsWczVaJ5nNlTgs5peke9t4vzZ+l3Z4NtEFKnGMPvdu0LFCxKf5z/
e5dG4/Tvn0aDA7aNbgZ+V9tXynqpk3U9fAe8RZGF+9+frio0BNkYor7tQmzppdcsrDfn/+rTs/qi
7mvPvieiaXykcrLgMKbiGX6Gva7su66BxnAI7F2FeiqQ1BfK2ksjNP+0oDJs0iJtj7rl8VBgiDoU
ePPvdWTmeWGmGivTpTYyLiCtiDg2er52rgtn+v29kZp9X5QnBOcVktUcnN7KhsXGY6ui15Ftf4yU
7sD+uvBMTjPxi2cyzwfjY4lGJnZkx1NtULunzD0ehWW+IpBBnr+ZpUvMXl1OSjvQrGiORSXvxgab
3FKvUbN/mzS9P3+JhadNZ+9vMgFjRTvZHEFfxhYFYZ5QhTGo3b7x8zaZJ/yawHB0HCFNDez73oG2
+g0ZDOd/+ssVAj89e9Ida5oASg8YdAdEjgDLkKy8AoXE87/+bwD+7/HaZN6At70a4Tt+MBxRN0qh
ZahOQtcu3Tun7AXijvWGdpqs+7DnT70/JFtgs+SdL7SN+hfzdwlVOi4UAA8TZRBHDqnaCIvLX+f/
vi8/4fjzZlPDc9KsBbyrP8JztmrSejMC2051hTPO31Rd2E8tDPG8Xd8HWVNxC+16TJEbtCr2KblE
OPpyRcPff5ryn9bhridCwwAwHs3Ah1hlGVt1oUCULLsTDoRMzFPvtW99nB+tr3cjuNxs2R952lcO
IO1H6xQRFQFYBtiZhRP/BslUUEX6f85faGnETv/+6bYGmXXcQhwzFs/rMn2xzYVlbel3Zx8AVTYm
Tz30mkeRxB2O8A69sBf8co3ByMyWew3VaGW1sjkIiPsg7kJyeYgq8xO6HfbzBFHIheb1wnXmy6Uj
JzYq07cHzyvcW+1b5q2mVvkb7L9+h0w4uj3/BL5c0HA/s+MLD0tCsswkh6wbpxVFoiY+AfwviPJs
df4Ki0vDbOVJSo1QFOYXx5IXbIemkfNLViNDxI7vbHyNoju14Z+FAGNC6OyIZN1dXXShAiyi9Z8K
UofvXKBfi8I3yBdAIGch6m4Qscl4NAG5REJeGIn5ppLxgisBUy22kjCulPCvTSjpeekFQMIC6mee
c6vAHXQra+iONfvLu3LbZi56DBD4ovEgeR57Dvbe9Pn8mC8sd/Ntpskd6IaqpD0W2NWH+W2an+6m
iDv6i/nJhQe7NGCzNck/1XtIRUPEB5drABci2f4t6wvzf+kOThf9tDKkGlsEFZ4ou3TVA7omvDtL
vJLyyWX0O9sFG5Ce/17CdUvXqBxZrFlzmndixetmBWs7WowXvrlfsytwidk6NFhebrXjAPFGEgHV
s23zGHyfZ+8HWpiR4648c2F2LT2L2bJEi8LxJqi5jpRdGeuhJDeB+nN+Li399GyF8DVgQpmLWNxw
FK8JKrDrynZ/OKZo1t+7wGx9MEOGqBvXmg5OOpKV5oG7QTwb2gdhV11Y5RZm07989k+zCQyt0ZGd
VxyyMag23GT5byPdgsShjZ6ilwUa7gEEB33rhuabRNEr8KAnUhxKz4K2v0XHEp0luLZDKMvPX+I0
R7/Ybv1fRXEARbosuTxoCpXuCCXBAXSqSziHpeGavXyGUHQj7RofH0PklqkJgUjgGTwLCCmv0P9g
B2KZS1ClpVuZvYaNMBWiSai/r2BtS9rbLH09P0YLuZ2IXJi94FlHs2Cs3T26eDdZJlfYA65z0UNN
AKOJqfYgy8Ro3KId5tzxFvV9O6crUyYXNsULS/6/VeHTrIODNRMCsUgHAHjcqwSYgDKGO06/EjJM
K3sIug/U9oq4QWzSEKFLGFw4pSze+eydzQMmZRs0+aHB7TuRDSeLG3ew9m8Dr2mBmvV9aPoLgJax
l3M1TmAVCHQi5srL/+apytcWWKAwUwz1pYiEpQ3N7C3XeYs8vkT5+9yYnYd2FEmdexTl156Sm/MP
fGGlmtcz0ZKAaH5S5WFAihGy5JpsiwSsMQr88hK1fmlnPC9lsqBH3uKY+Xun1X9afKUiok4+SgEH
Izybetrk+fg0TiFC18CDO39jC+/jvL459pAMDZSXB8QN00fHDZO169V63TYZsvVQXYVyQI3P5y+2
8KDm6Ux1mrq8reEYaywEQmVqctEbTfTpiu9JEFx4VktXmS0xAPxVnvRldkCyw62DCgoMZ9A2DBUo
R9pBd/78zSyN3GxxGU2WQfTi1IfQTHRtJ2NwVwIpCOsFacA7ohAP7KDmarbnL/ePzf3FukxmS45F
BG/slrUH23PkDgqIYNfAuIoIFd0OoN6yU9KMNpAL1NMpaWsUwZqnibrqYVz+SRoEz+e8KqDnyDL7
T+AG5L4JHBlrxHTslGbOPcOyfwxyq/rt1kbDYe3XRACX5yTQ6XR6IJuKCxwIQe2LMiAG0BIr6hZZ
nuxkzaLQIVIb+Sctzbqd6oj4y5gojieg6luVCojBGs/ub3IcZiFxgAPBh15hZ4jXbUXSsgkZISZ8
orkyv/1QOzQmgzfBREy9vVe5+RaKHKtANF+nnkvOppX0en89BnX1qGqq7zjBXjFUtQXkQQl6ko+O
n1PDXyqhRP/B00ytXKj5IvAEXbh82q5+9mob+p2OwpHmU3Jk1GMXhLBL68Vs04Tc4iHrGT5zBm2Q
bVYaGEpGAROGKPiFfdnSNJ8txK6DBXW0YIovEm/jJHmUEr2vrFs1XOLfLV1htq6KltSm9XCF0Eex
a3oadbql5pnTX+en9JeDRMN5eBUIkXBSDfh9itZZDvUqS/YCevnzv/7lX49fn9VlMGuLNmkhQybu
EboHG0IKg9NXpV6+9/undeHTJxjRd2rAFfihsxrIiHIzta8eE+4WE0pe0VHCzHn+Sv+aof/36uNW
Trf46VIDbbiyAlseOr+Hxzrwcv9+AvJmRRUdVoQIGKlwLluHSJsF3QCSxa4pkLupEVfsjmAMG+1O
8Rhmw4Vy1JdrH/6g2RJbZx6XXdjwg1f98SaIvqAChvbAyZD2mN+dv+ul2TFbXwEd9JG4WGJ8ZYok
GgmC3I/0UtHu9CNfjehsMXUUQg6gzuOHnPBVmIGNCPHC+b97ad7NXv2yNEWI9Gl+cJt9g25M+5qN
yHF0L/Q2loZl9tqPFKJDbSReSvq3SO7D6oWyCwfjpUGZve8tqHNjpvDTOv/pEoAc1Le42jSch1hB
m5mXvqP4oUr0M7d7G/gI5LDC91LHELBf3EKdHt8Xj3UeaDXQjkANYVn7VjnDQadtgz6NXdwCR4do
5Y72m6IMinXihVZEqzZdZVlloZCc1jsD2zGs8uX3hBkwu83eWdcxI6yO/ACtUCTlxkNAu2JXkCGe
n2YL82AeggWle1N6aEkcmGJ3NXTfCFPdD6J5Pv/zC7N4noHls0QGyKrJD1nm0A1cdhxSb7+/LSqn
3/eIAdycv87CSjKn+9mN07gOs7KD4i7UhqD71XuWDo2OBFbVXT56zpo2tfN6/nJLozZbVFhm5RSW
LX7AGfQdWwcJ7Wnyo1X2pcrP0gVmCwvaHsp1vJYfVHIDpAWqJWH2vQVxjqNVHsLce3/y96TZNOMv
Memo5o/nx2XhMQSzVYWMdcFhzcwOQe9cIS/lZyqgOBu79EGLCdggHpgLy+PSAM0WGaceW0aaqT5M
CuBsBSXqMEx1pHNYXs/fy8IV5nDaPE0nSSq7OHDjgf7T22BFn3K2kRTux9+7xGxvYWA6LIvezQ5l
aLxbXSnnY3Rpd/SJH1zY3i08kTmbloBKRrvSrw6d9m+gLfqgsMKvgFaBPaQD/cwQ4ALO383Cuz7n
0HpjR1LV4vzsOg8NvRVBswr5/YTcu/O/v3Qrpwf1afvi+1w5WtH2kFV58Qt0qh7BKGoAVSfrV2nY
eC9BBYndNx//7BUPJw4un64aHP+YvUEQp7sFNiOP7Sy91Kr9+qhOQ3/2ltt86OwR4v8DZ+F+ABqe
0EACb+FfUaCrNIPFv3Gzm1JoEkmods+P49LEnu0sUCsLaOmR9IA0arEdPP8ERkGAyIZRDTH29y4y
WwmSwB1GSBiwQlqAI3HV3RuIgxrqVhcusDAb5kzVxrcKYY8jP3DgOug4ril577sphp9hHSJe/Fu3
MU+48il8hxJS7YM6AcX6jqPg4CMWYOXAz/92/hpL02DOGy1ZogJQMcAGGkQOelRLiy0t/eROIuJh
FVCnAL0DNosDZOXiFyqew21LRPB+/vJf1gBpOKeQBnWiE6Kc/IAExdeEsz3ixK8DZFFzN3+BKmpv
ldNvuIvSC6/xwjIx55EGFYGvR/pwNiTWlnsIvh8G/YsQfTMgDXV1/qaWLjJ7e/1U4GBR4PsZ1g6o
C88lc7ctg59OJxdu418h+4tN4pxCajpjhAimYC8gAwavwTPuxio4chv8ETrwvIdyrZT6bdCGTBHF
Uf4PGuFAHRrYIyueVtcSMwmUMZoB5MErJN1bl5bKhVfcPQ3Lp6XSpaZC3N5gH3pbR63y4NjSkeVf
2p0svHvubCUGLMIHdXdgODzAe+UVzc+pHJ8q7R1VkoHeQeD1OP8cv74Rd97MLk1IwLTvyLEhP/Fh
zMhPPV44fH7d9aXuvLE8aMB2Uxu/LYrIT9cF0BjPfI1KzgoEDP4H/g5gAe/0TbHmt9O3Nl8w0Pz3
weS6VIoXuGbrdhHS5jKAepL8gn99YbDm/eFgTBFVkuPHnTFEIWGv4UvI/G+pyNx5d9ghvWGlqVHe
Kv0M+PpmbRz+Q/nDhVbE0h9/mmufpmxaTB6dJP54Wvyk04PsfnfDhUH/ejFw7dnbYE1jzXxUV466
IjBe/CLj42RA4YLJ9vws/fp9cO3Z++DKqhEhqFRArnBYQWBDzbMTXhBq7jxDfEL/zQc8W9VyG43O
ZpQE8N3GvvJY0m4VHK7YZtn0wltx+qn/X9XceT+Y5sKaSIKxyqvp1XGrFxCLN+dHaekxzPYdDqCQ
pQ0g6LFpUUWS0wp7G5hd3r28XZ+/wtJzmG06sEVPA4QR4UGD6pWZV0886jKAde0pyy7VA5fm6ewN
dtTkD5kOJygEH1TzXlR/df77W3/+XFFzihdscLCZjlMGL85oLLknCPh69ToBdIsvpzWx6kud/4Wn
MW84hz3EJEWDOWsIWSlwp0L02MbkUQhz4Ru8MFLzJrPTg5GUBhxvtM5hKCFqlDDV5DI2QcNfzw/Z
0jVmrzbaMwPysCzk2rRYldKSvbjwugLm1lzYAC4N0+nCn5alPGOgrHR43AjxigPRKvAz7dvG92Fw
Sy+h1JcuMnszTGEcZKDhvQ7c7tDncu/zvIMfr9krx/1zfqS+3ua5cxdIYBdTlvCKHMMqII9d0kkr
pnXpjbFAisceEgDzCPAtdtANcgHyCJS/S8sjJeT0Bn6xrMz9ORJqS1+7mG1DRZ11Jpr+HtasMLmd
xtT/AbibhtvT6ctpI2mtN6k1gIDnQyAHY1TFCGgJvU+iTEobX2X4lIrYq4CvE43cAQAGgUTQPk6N
9iJl5xbih6rh4BZ9DnEUOGC9D8ybclp7JcKpXQ850vLCxI197EUj4ed/UYD31nUYAnVWFDXYFTID
ZqF7csT00DfWj4G0QCM29R2sxEjAck90vHaK+oxMMbSqKtKBT1cNcd/sBPRR9NKLVSOTlbTNwevC
ERQzWJl7NknAFMCqbNInnCJfQGTDKZw5I47idJ+nOYkd1/vDWxz3SC6umc0owlsnID7xHkUVYAfY
K1dHJcy9FxZiLSwY32QewPGHb45Hi4eMAS449tM+qQGObNDAQyYcPLujeaCNnqIKHhfks+hxkzoq
2IOdZq6DE8GRKgO57aSdFRLP+Z6oFAS/iW2ntr2rBh/4iALNFcZ/D1n4oaaBwyFZ/mxp3m4FMHzI
eZjaHS0rJIKpatwURV9EHcvL2K4HA5LRVMbWVBwoAzk+GD24zTnbNdJBTh6/g6kNXmQzgV/SZZBC
mhwMThdkY5JXv9NavQ05gpd7Uam1KPC/pApAcvCclS/N35KGIBSCj0vAoE5cy4CpmeoNHHkW8ihL
AZcdAYXDwBhbgdy2anoWRg4Sx1aIlkvjUFePeZJtBqa9dSixR24sPAhpjwZfcg1ncV67wB4EqDMz
nW/oaKPAOxRvnVv/QS//tXR6DOZ06MElgyP/laK/FfWo2sNT/KCNDSoJGT94i0SBgABBh67HIxn7
X+ForoZCwHscBD+B6r2XLmjDWshjlhQ8roaT9bHLEKnTiM1gWVtWO2KVC/XgcPcDRu2DKUGTztMH
NSIwQrHpWprqMVTj2zh00A2X3KxDnXlxLcoXT2FgYBxZGT7sqe39akV2z0ayc0H+Q8HapuumBuhh
yq03rzBZFI6c7EWHgm0iabZyamMjJi3dkyl8LngHrIeoQBJ1utsBdx6ViFCMXEiUIjTnb20rvCId
OnFZ7a8JnMB14ZXoZbcgxqb0eRDtsbEslB1GjLcfWI9lZ8iBIFA6YtKhkWVP4DT0SPgiPUT4fWZt
cKDL9nkhxm3h1NWTX3fWKVzNhauV1DteAcjLHRnG6FJXa9m4+Qq2gSQO5Il3nCU+7Oo8A9QQyJIs
7H+Bu/Nbtdjj21Uh11XvHpkIf5iqRwOq9yPkuplVwFygNNxqzdzxYDf5a+qbe4nkRd7RNhJleQvB
doUUvy6Mg9TsYZHeZdX0wC3nigXqByDpMFEHyVXXeS34m9ktsHbXYCvi2x7YK5YPw8ZAH7rpdRtE
Q9/4kTUOeoPxPMpc3zkKEvAkAH64SruXRCh1zPVg74pB7SyCoS47+K9SpTaaNMiTqMgt8CL7iQ4+
LPWAdVgFHMRBym0ITFIwB1Edi93CdyIwzW8RdN1CqopFwdNmO9qdAB0suA4o+tjeSJ2INmTcydJ7
wVTstgh3OpBKIhcnpGSTJEA7dpASxCazOGi6zD7ogF3ZaVGA3wokkzW52Vtu2l0Nbt+TZHi0BJmE
LaPWekTRcx2wdJsjAC8qWnYcgwDEQLdTT15O96FP7nqvewysuo+JGPY+64OID/w1gcwAwoTg2dDg
IbQn4D94BXwin24LwEfh3HWvS8f7SUsbXB35R1vplfTzvcU7AIN7rD4CsRJ1mRdrrHWYcioY9m6W
vBGfNPGQwMGMbCMfa4Zjx32dBrvQGyj6oGLaMDW6wMUDTJjCZg6f1C9Iw9vI6vPHfMIs9Z3Jj7oh
+2gSh0WYbY9ZMVSbFgBQ1PTsF6dsnwGRTyIT+D/g9XwbsIE/4Vhv/U4R1AD0RwmsRpyF4q9ObX+D
dr+IKs+Mt0AsTxC6gOdcU9ZEdRve2kF6FMh+W3d6ysHiFdaKBdJdTVaJk8eQbRIPiIzWhAe3c9lu
SAKQAH29T0R6ldHqBZyOW8LJEOWe+Yus778WG38B+v7oEjBYaQ/aTZD90iA1b2kKx5BKgrU9AYzM
U+fOUsX7mJc/a4+/gziPoyxQABJnQgFNyDj1Nwnhr305PNEUftN60EeHDGBgTE4f04pamI9A4VgT
aj8hyVbj6L/ozBXorIuDKywapZZGjQ09gxWT1VsaYK1wAX48sa9uQny+1m0nxbZI8VkFfeXgUK2h
Ta7HWAokVRbMQ7ok9548zu6rikybCoU1dLhPeZNTYq6BQoXPfsoeLKt+bmwvO3l9BuwRgKbFW38o
fSD5zASSM4S9Crr5XKPYMU73ivqPmnsQxyILNG5yhGHaOQilMI0ouNbbKhobqwIgV7uxp4JDrS00
hXktY0Ra3Tq6eQAWZ9xgviBdWkzgtwTFHysHzFIH+H8Nl+BuFR7dI1x+vCYhENpkwPcKpc4sarAo
AOwcoBGBIm4EJhfqFG6FnQdySkH7kMD/QlOjQnmkGcEHs0z3YK9ft6q89xPAtzokfa/TsC93MBGO
kZbeb3yUXx1awudiBSul8fVNRQgukH5F7upzOuTOagQ3a+WP9v1ktWVkT/kdVfVv7OfltqKVBAyh
N/HgD/7RTR0HB+xUAgSuoGMq2n43YgcRt4FD7vIWmQRlUNUHWwHn3fbtNdYvoLg7cWNz9YD97jOr
UxQiXdBkEkeyQ4BXc8VBvVq5tmZrmpbgQtTeC1ReyFAtCqhtSNryuxZZe3sNjPSdAGQJ+Y0t0lqL
wdwXYdKheybcKCep3E+SDchrsHay091VmlU2dir1uOn6qfgrfRYCDG1lbNPaYoirqa9+2ynpY5WO
7bXVdeY1RT7EEWJ4elsry78DFTB89aj1gji86c5LRtB1R89utmSozB5pIfh6evXL4AOP4g9mI3Ue
bjJt2zdVXsE+BN9BDP7HdBWGdrtOLAltVDfYSCF11eNAga1uJFglU4iFAHyY+9K4QBPZ3YuuwCHB
NgcJGxkCMIwl6A6IAwCA4XBaw3xDQVaBXBJ5Ro+67tk1lS7dqTH4mwWNC97L9N4K5QISXWAv1nQ8
dno6bPysf/YI4lMh/kg2XuIhvRo0iNMf5cWImvD26RQAdTwQZE1j97xJgh68zIYGoGC0/aFKm3Bj
wS2/siQoeUkF2wDlU7IyvutuM2Xw1Rs9vL21Bz67BX9yl9J2J62K/qwbFV55oFbEwC6BEuvw4kp6
ij67neY7lpogBhDZvfE12O7cJ+mqsYPivSzCvN/m7VC/0sYNI8YA1GnqMfyQPTY1LQOiXDn0o3CQ
VNGA83wMkwH3XHLItRA9A8kGtJcUnepNYJdTLBTVceIXMF01dswl4weI1H6xXKGIm4J+T9nQ/clE
bt06QJgMzvhWlc6uaIuDrozjghtbt9XGtG23Bmkj24Jaiy+1BZSQKNCqIDTLd5lI8lVY6Z+QYMo4
cCofPBt4S4RXFzttCitG6rKzqnjWXIcZIrsCm5X4D1jbwmxSUW6nPg7rBmA0hhSJsWxpbDcGizNx
AbeovGwzdd2bG4r7ugSnSmGSgdEPzHKI/fim6jE1UqbefagKkD+r71oceaKy7+9YgxcB69Q+1y2N
ANp57Aee4rtaluuiqIaVyJrHnOBMwyurW4OZIa4ct+miLmwfPOGDAKwNvkK2+5tlAI9YPRKjZcBT
IEiwI1G1EiBcW2+kbH+bEH+xN7InCtE7gFAlDn5TA0DOkBPEKQT6hH7BoW2Emz0NHOy6gYRBBKzZ
dAabbsg0oPpOcO00734EEMrHaMl/lOPgbnArGYh+xb6tOgCJ4ImP8gaJEGnR0fssN3lsOuxhS9vP
j/4Y9CSGf02uTKYrpGIAUY0/qYsCW2f3YaKQ7Qs3OmYt6KZmygRARkFzC/i2WAVYTa9B4CGxGzb4
WkPXsO6nxt2xAHYZarP2Dqt2EhUdkjIHrFehxyAb5M1LB6TeCKpTlq+bipBNDpjWBjpvUAeGHJhw
y9mIUX9IB5QkAlTJuvU8vN9D+4qNS7uFOb7cVKYOb3yJBTdw0d0QffmnlkD1g+vkgLINQFsy9o8a
Is86YqT34jRkPy2f6Vv0mXHGnXAggFZXvQ5j8dgwoI8zkLxWPgXKXJZoVnhhCaxgofaWScpYuvox
I8CTFwg3ikg2FXigTK2Y6kfQT6SMKolkVTp29l3K8XVC8vodkNv4muG0amsosAYnx45f9C9NmNyr
KXl0MqNjJbMn33ffvRKHPh/iJBwDSPUgJ7gtpTJgop0ig0Q9/gqLqoqB7wmxYFVlFBQhEPxW4+3H
0EnvMscihzr3mjjPkdWhBuujGZqfbjqZbe/jjI7i4HUHOvamle2HJsO1IAXoTaDwI++ArzIwvf5A
MTauAow4BO95eVND0BBXZYbn2vZVbHAIiC1C+g1g3yPQQIzFVluX6xGsaBiMsI3wE3Cyx6HubqXf
JBE39s+hhXMn1bJae7XDYkn4aRJlL6QLwO8DbtyBBzV13wcOeLmwwW3sWshl8x7nVwuRANvOcxSA
7oMFws5JsZHTFwh4g9f2xC5gk0d2HmBUa2ROg32JLenW4tiNFsBmXpdaA0UPLzuW4pxuaod0zxIR
P34ctlBPSdoCYVaXgDYSP7muUFP56YB2iHbnGAaxaKvkStep/sXUMD67BWjlqDnjm+6ihxUpXem3
trXsjY1hfITzWCKWZOw2kqTijXcZmDWk9R4aSwSw/rdmS5LJfciSNr0qXJD9pyqvP1p0PifkEiFX
A2Le8oAOmohlFrAV7Xo8FiRV7IIuPNHNh2ANYmoLvhiKGCOHnWvIBSIUVerFhal8ZIYMOoxp54JK
mHYyhPwkxy5u7ANegxqfTDQ2QHDdny+rLZSc//V0P9UHQzfo6mAs0ESy4QxiXQrEPM4qlgvyfout
OtaRS6XIhVrn3DwwKKR5aqENghzdYm2DN1gZtN9cM27P38tCS9OdWwcSG3TNoaHmaAmOcoVvlfJV
2MH0XkLRT1adDJpflQo1AKoDNGMxczLs1Sd/qtsoRcLoLap89t/cpmyNSC/6Ggwdtq0CDYULarWl
Qqnz32osTXoJmybk3K6NL1SD47uTs0cNNBny6i6xWhYuMvcyCCxCvemT6UhYuyFQwSJmEjSyjwRY
ygsDvfQoT5f+NGsyWlrAnAm0Ad+ct+ZmesoPKlvncBe86ffu9hD+AGuRfEvqiRyR/16saOraCgZ0
RWwcoEJ3Z+NzcZGZvdAvIqd//3QnYYiwZLtDAb5MdfOzD0b7Bng8hOZcGKlTW+WLwvHcrhBUA/aB
3B+ONfJkBHIPrxDRzOIQ+2gfRdOpL248MXxkJ/oshSJkff66C681mVXkxZRSp9E2ArwU+1UaZ1vW
WOwCWuETX0g3NjLZf+9K856VldqeBN7vWCX8Xo8NQqZMF9VF+SxLgaKugYL2/JWWJt2sc2XAvwQs
m6OI5A/qCWHAsM57rkC2jhTFcOF2TtK1/39ebC7GL7QS2DxU6ojAr30K1lsEbOMDKbsrSfJnCSZd
0VrmQt/16ztic20+Z1yxbpiGo+wBm/Sp82xKHIzT0rrgv1i6m9P0+DS7xVSiG0HNcAxljyNpBw0Q
H9LfJWiMsgY2G+Dr61yKp/MPaEEIBEP+fy9XIH9KyLQbjoUYTty4Q+KQBuC3YFWodl+icGiY3uRO
+YDIgm8+sNnq0FWun6HMjpmeA4yd8nTTIFopYeoHTlvvePsAsx2Brjx/i/+sy1/Nj9l6keMMiZNU
C5N5GfYAXVvmmjJ8P4HzDqtXLXwCIee9JqLOV2b0ZI1qbdDe8uZ0uIXR3qcxjpYoJudQsW65BK1T
D0LZqxq0wXeQpeXtSHrgvMf/cfZlzZXqWLp/peO8Uw0CJNHRpx/23uyB7dlO5/CisHMQg5jEzK+/
H1l1bzsps7nhiIpTkZm2AA1L0lrfYFJcfCB5bCC9XdIocFLgIDc8dfP95W9Zmn2zzWjoGCQIkS0+
o0xeXgNNnzwBfiHObUGTFVDE0vybhyFccSJCIArSW9Ujyk37krcPlRwPo2PfGBZDgkSqlaF5P5KD
BfXn5OPIAxbwPYAiBbkrQZ2udLNyrni/9Oh4s8CD3DxVHrbUc50AmFIjH2SaBa560FZACNdpewDD
BkZRLg70HxqaOVGgA+JDpDGeSOmjkJ8qsY9Q0rzc9kI/zckBQ2Yo7XohdGTKkT86VgNV4QoWPysA
jPd3HmcO+If4RGrj4IWYxr5DThxiovEOiXuIDMOwz/gYCM+Zw/7BxclqF8pZ5zbT96SFnK6J2kAn
swflyZUvef8c5cyx/02EFV6GEUSIdcMOaWd0T4DJFL6VNOExyptyZR0uDcgspBSEDWEE+74zsgKH
rmC7Nuo/fWysZ0s8CyMNnKesA52W9Vahco7Cy7im2rcQQOZIfBIlElabXXsupL63YGZXZOFTqah/
+eWXmp8taHuEfHAbFc0ZBQVzB+EfVCKVfWOKiK7sv0sjPFvYGqxbVqMOf3bj4bFT1m1FyD4s1a+M
G18vf8TCI+YofLg5w6ebGIiAGTehc616VOsKtwlkrMPHFHq1Kxe5hVnEphD8ZqvPvWY0TdG3Z490
T5E3wF2vffrYN8xPEbZRdlrG7TmEHuzGaOw74oDUW9F2Z8k1m6GF0Z6j770UJofpCIOP0XgisMIY
w1NC7JWYtzQK00PfdI4cQYSIUZ07e/Jbr5GdHO7KLoS5LlmZSQtRj83WcIzMijVWSXfuZA155nQX
hhqZiW8CxfbC+Xx5HJaGeLaaLWBKhqEMu3OM4oGEuRyxP32sZfJn/5CkUj2cIDowRGAF0JSbyny4
3PLC3slmi1h6jqjHLoJvS/Uqol+ksZ807GV7NdzqYkpTwdmrGv3LD1uaQ7P1HOaiBAgGNwSv1wLC
4dngp6Yy9x3ojSsQxoUxmMP2J5XecPK3OVtj7Jt2f84lvbv89ktNz1ZwnPSqsCHUf84GHJrF59p4
vtzwQrfM8fnQfi8dAIcQGhpPfPLAQTwPgB8c24i4+8uPWHr3aeG9WWBeJIRoIqinNagsWZ/EBy99
MHv4s+GkAHQJte8WGRNY+Gp+IADD9M6aJ/3C9KTT97x5b1BUuwT4AgxniOg8tLAeBbMUCyu6RfYr
yAukbSuPImFZarUSK5b6araM7ZBwDbsYKM3V33vrnvcrw7zU7mwRO0x62jaaFiCLl6L9UeEa/rHB
na1huGv0hk3xwk7ZPeo28k0YTn+s6dmKLTWUgnob71wY16BFbUNYf36oZXca8TcjO0YotNhsQG/A
xjurf1EjWokyC/3sztYpby1XIskIkfvyZ0++VmwlOfi+pozluLN9No+dDCgkBACdgITLSuQea9v7
bJvqkRbm4Lc5+2pF9rP02FGO5DpKIeoRwb3bRCXucq/9xuq+c7+dMy8iG54VrcaAWGnDJovX5hCl
ZeKPE16nTSWsnkMbPthRAlkdR0HpppiEvVwnLU5wiDDgGg5wyQjNwakEAvIkMvMG6sEGjEMYdW6q
ehhOl991ii3vveosNNjKxfXZaafu+kbS5wi16IjBs3Zl51oa5unv30wgIOkiVFKy7myWN6n8ZfM1
9slCOHZn698QjQIhmrXnkf6wkMMSodq5IDVe7pWl1mdRgIiaF0PptueyvnKRZxD9mdovl9te6vFZ
IKigaE2HhLZnpHmQSaqcL2MnXtoWFiEoSV1+xlK3zyJC1Vt21+JoeXYlKoNBGP/4ULvOLB4AC2Ww
BjAUVFrKHdx0TPF6ueGFo58zCwcQnDY6T1ntOfWqoEL8ai0FUNtLpdwd9MZXYvDCRuXMYsPIoNWm
cIw9ow72DEcMKKWLm8QyUZ4oATAak0+2E/8AG/OD9GE6m0eyLeCIAuwR0AP22RbdY+jJwCHp0+Ve
e38qeXQ2lbqqaUAatAF94q/tmOwIFFAnpE2aeyu5z/fHBXbEf67fwrIoiHoRCeDNt6nkU4/jvwGQ
ZxwD9knWKjoLT5lvM7EpLbdqLe+U6C77rEvP2A3gNj5WUOQxNukAHDR2H5at5CTeX92ozv35UTjH
RrWDnGeQwSTIGfiEl9kAErm2aU6d8+8x1ZtvQZWdNSCmV+xUGAmc5JzWDkIp+isLbMS7BKWS+zCN
sQdUXhUd4fyqdpREw1VblR1KxkPn3JqsqzZ9aFhHS+dAhaeZd2Zul+wyDXdAN6P9YybT7qYOc/mz
KxSHa53XpTeZBG5vKwpaXNsF6faEGzGSouDJbzvu5cDaFgCKuyJufAkgJMaRuACnZG0B88dC3uZO
ZJ90RkL40Ko2OXnKgStJ5Rniy+UZu9T1U8B6sx8AbZSlBSlJ0NX1pjGeHfnSQ7n3cuPvRz1vvidI
sFgHh1tQaRIvaUe3DTdWWl567dk6JhOSLlGNHSDHB1AS8M1gLxWAV3zsxWfrmMusdozWI4EH6AFw
ue6tBXXtlem4ECTc2RIukTr2BsKtAFDo+qRdoEwzk1o+EmQi4IP7sR3Zm+8NgFj1DPq5JAD09gCH
N0Ar6QEMid3lPlr4jH/bIQS143KwSVCKz7x7YAApVuZjlNxfbn5h7sy3hrgSNWBJ8DYtK/1IQayz
itV48H44cKYvejPnWQObx7GsScAsC25PDGJotvHj8msvTMy533LTDK1nUU2CMFIH2agdN24BUl85
HC51yvT3b97c6xmBFJsiwdDB9c+AI3X4+LH3nh3fRGYA3uJVVtARmBgZFX0BwO+OGYwdLj9gYUtx
Ziu2SgsFmJ9jBt1YH0hfQ7Iz36TAQjkANrbFy+WnLHX/bOFmNU28MMRTeJw1ft4MCshaI4Dl6sr+
u/SA2eJlo0e7xgytAKlnQI0JfNjstL4XubMiDbJwX/Lmivhw3mV8YGII+iG+kdFtJci4qSY0uYDA
rXZ83E/AFRmvCawXSAPhIe8F/sIrwWnact/ZKueC90CHgzeBmhaUh4Z9EabwFy62nQUYGvUT81HY
KzN5oarq2dM8eTOVW+4kusJuF+Q5jEyFrL6ZjSuvDNbBhXfQqHl4rlHtRhVr10d2B4Qamn5Iadfy
5tRgRgwUCUsEF1V3GxcofgCFwTlb2z4WJslcIRo0gbIv4ooEqOJCHuq+sX9OlKLLU3wh7s65wLIm
rGUaM9AFSJ3UidrQMP0xGAzCx7F/+RlLHzBbrBN2K9IWIQEPodWkyHbE6UCCu3a5+aVPmK1Ss7GV
dEyA91n6rXIk5MV/Dl4FBa01Pwx7IVDOfQ/MvICgRSnGQI9Zsu2Tge2jurTBCmJi3IGERs0NqZv+
YShL8LGStNl5TWs8jUaV7q2RiiMzbP40OrEJ3zzAnLcoqcBB1xk1ytuCPoOlaF3ndegAUObSXxQs
gCPsT61rAwSv61QbSGLYgCzd1rGir1SYUKuPquEFhotgDyQx9z51nLUHGNR63+Vok3hleiwN3SxA
JR5vYB1ukQDAYqhaRJuUvtrNmtbbQniYk6GrlhWujLkRVHXUfeMAuh5cmI+/giXa3De9FT+4cMUs
ENDrcOWEuhQp5pzoEvQA3jRFCw4uqq2NgGVgLfsfuDCcDW7vSVu5x340Atvl32s7e748Rxf6cc6T
7s0WSFtFdZDVcXMYtJ3v5GTdBdbAmvnJwiSdi3H3Nk1NlCWaQI0uBfaVZbeWlYYrO9XChjv39XMh
f9qaUrdBG9v3A2Wfij4vjo1WWNHJ8M0BIXJ/uauWJsXsVAImStMAEKqDyAByOYfWDxDHzl2Z5SD5
R68ehdFq4rUrO8fCwMw9RkoQtqoy7sxglOM3lcT9BjI4B0OMaytoITr9jilvdiYntUCEyHGwrarv
mtwQdhhAPZXy6+XeWnr/2UmrU8JQloO7hYoGv4oesxD0p2Ito7IwFnNpFpGNmbSEwDnOa6CBQ28a
aTzZSX2lJj/bjl6HA6A3l79kYYbNpVogPdI7qRQksHjtjw58b51vLYDquvk+DPXu8kMWFslcm6Wr
C6cyGsQznZiHzgy/R8peG+mFtufSLAp1ftlE2IdqE+xgAeXyuB5WhnlhFs2VWfraQJ5+2kIhGAt2
8VfQqTgI22tJy6VXnx2f4hE+pMlIcT2i6W3N6gduJP7lHl968+nv38z/EaSzIfUA1DaB7N0noZUe
vZS0t1bbuX4aAcKzMn8WVsLvE/CbB2W6zavRQUEqdDRkZlvzh7YtWGqotcPsQifNhfQts4xSs0Fg
ovA4vrELGj7AYIE/XO6npdefnWLgPg51mdosg1q1cse6mG+13dsbN/Q+lhebw9hdiTOJZ+D9rR5c
D2XsjfKXaaxJqS+Eijly3RpSkCJNhnog3KC3KRCiAJ7K67EantU4cWHHK/ANVkpiC7Hi30DsPFWC
uGYVRACHgklu3KoU4C/DKq9S5t5ERfohRSTIlv45e+G+rqzKMjHmmTF4m0450S7VnYRigJ2spZGX
vma2ROCRLjvYomnIC4R+XIFE12YHL3J8BUUHDcTm5Rm2MH/nGPFUK5dWIDUFNijNW9MDyaOS5O5y
4wvTd44R1xWLGYhNOsB1shw/jSn0F4pid7nxpTefbXLwXTaycfTKQDfhVxYnJ3hIfAzq581R4E1L
qAtmZoncX3kLCvETZMxXlvTSkpgt6UGFzLYU+qSs+JlH1Y3ovHSbt94+MsNTmfSPtbN2PlsIs+bs
oJ72zIL7QqYDUzeQrnHaE7hO5wxKLPsYFtQrA+G9e5/nc+S3VUYtWL5RDe3XEenpLA7v6nxkoNGS
4Soc4GCQ0UL/giyQfhKg2h4vj//7C4TPMeCphk52IgRCOy3CAwy6QPyH/vQRghAjwJN9skntvl3Z
at8fNT73pO2aMsHVymyCOuUnHafFNgftdVMI9SBc87V3vQfoLqzUs3/fs/89Q8LncHA4m4a5LUJ5
FsJtwe0cywom6cDa/eLlmHagFtfZr3rgkm1kbCVfcQNld53Mi6dGOsmRhhY/1C4zmx2MW8oSFuOO
/hnVUXPk3Fb3XeR118SJq69kSEHl5KXzHWqgIxzcKHhml4fn/bnH5xLvUVxYYcuaFi5xseMnQ80O
EAEdN80Yd9sQJ9RPl5/zfozh3hQe3uzwA4F5GLSxm0Awzy+FLH2R4lGjWsu0kGllvjcas0CTlI0w
Ek+LU80c06e0dB/sviCgBWCeDRG0D/RYn53eAEcEzk2/hID0okuPzTDeOe1DCd2MI7Uo/WTbwnxi
DkppnTLTT/Xg6Zsohc9MVsTjh/ZzcF//7A7PIiAWJrILOK+OKRxTKTjghWf6l3t7aR3MoleXFRY3
JC7KlOQhBAsYJJfGG9UYn4F0+RRjQwduoVk7/f++f7/X9bMABtKAUoabtwGXVXKthjTpNpDFoPsh
7JpfrV3mu5pk9UOWFPYXMdLhsxtD0al32gQOq4wfG8uF4pHpOT4ETRMIS0GHWjIjgR13av+43CcL
M3COOUc2pKnSPm0DQElBU3ba6mwkdbKjVrkmpLXQ7XPouav5mKiua4MePh2SfIksY4v/q+VXRk2/
97yVUL6waOcY9Mpws8GsALJNwIN6Atul2I0FMW6GspZHCrbFyqnjt/jYOwM7h6GHVGsbglJl4Cjn
e1iIbVcCbdhme7sh30dMIUiGFP1Egw03ZUpqPwageeUjl8Zr+vs3ESOHxw2o/BAtGEl8x8L6uhq8
fWFVH5wOzp/Nm4ltDcrCiZrZ3rPbkZMSUm5al668/tIYzcLRoOpK1y6uNE0bbQUkBpRytjaUSr3n
j83nWQgxSQVHp7zFydPTz5LZLzKN71Mh1q5MCxs3n8WQNiwi020MHYRIXQ8ZkFgguttgo7XjkyXW
8ssLpxI+Cx08AVMK55IyGEqkr8ds0+GEAr/VH0iM3rlevY+79lcpnY912hyuDvk4rrJEaNzF70v6
2bO+purp8nhME+edtTIHqMN9uMyJ7erAG5tj3HBzUyN9vLISFxbDXCZ+SJ20tWIcR82kfAH64DqH
O0Cu+VopYan9aRa/WWzG0DJHw4Z2YnbfE6ZgbxVnD25Ef13unIXJxGaLuSoKzxgtnNRNKw3g8nQn
0uiT0+pTUvcHS+TeSj8tROA5Tr2RPC0tCLsG9QDbrk0Cq927YSiMXxGxxxDOUIl51+dGLiCKAoWB
yx+3NPKzpR7XuPCLApOqMaNj7o13I1RHLze91G+zRR5DwzcGSx6LnOWQ28v4neFZd4D+XNUtxLoq
LVc6bmkCzFZ7USD/7BQW7oBjBakab1BQMpHVjuloDVe69IjZUq8hosA6ourAgAEYLKGrrPM9CYL6
kGvy5XJ/TfP1nUU4h6+HvVbaa3QaEDe9NXpeXWnKYZ7ZpS+y7o27y09Z+JK56rw5EMgxQK/iFJWQ
HqGBl//K1q4wCyM+B7PTTkAkysaIO5AShiIitItYunfGDtofUG/sK76Sh1nqqunv3yx5WCc0YWPD
h1BlHNozt8J0NwZ0SOj48LFemnrvzQMs0sJZhiTsBIWl0Lj3mn7Xl2L/scantfim8VY4LGSJUEHY
uRBuzAGzgoSRD0e73eUHLCzquXy84VZgYcOw4pQBGexLQbtD1VXxyt1xaZRn67ok0MIaMgcWidJ0
joOto0Mmhvy1UEP9Jc3rGlavhbky0gtK6nwORmxRtRizomanVPUo34qWRq+ll5NjRzW9h6xkdd+A
1xjEbgENq5QBdQk1K3KWqQOV8tzNIL8jWIK9WKtDm2h69ZvQDdH+biVXt9Tbs9gA8TorreLaPbGS
RFDQgm5eAfzJym1rofU5iBGliVEpODnC1hMICipN81hM2oEfmilzzKJubbgoQYYy4OC3+ALecFsn
zsaVmbL07tMMejPRh8oB9Ia2acBzkfkdZdqPmZFtL7/7QhCYw+Ed04QyIXyNT7BjPEZ289qX9bNn
p4+Obv3Lj1io2vK5G4ERE1kRM8mCKItfDdu86Qr3ljQA/7tluoNp7tfcEzsy0AOEeVbGZOm7pt58
02tRFVMGMeg8iEqr3TITOmfSSNpd23tkE0K/aOXblp4z2/pbs6ktKHwVgZ1X/e1Y8VZDdwkM843b
kh5SqCJ9VKHV3HSlCynUqM2vI2SMfhhhw9m2Ml1zPMQyUve1kXcvyIgTuoOzI10b34Wdal6YK11L
OqE5WQrWkz9g05gBi4lzKqtxjaawEMrcWSjLgHZNujCEQ1mNmi8rORKJzuAh1vfhTjChd1raH/Mw
4u7smEINK+0t2JsGg452wvtieumxCWM4QqydhJfW2ywSmR5ka9rMhhSyZHcZGV/asF1Zyr9P6++c
TuY4TLvijsRVOQ00hyjjFlQGBjXoInN/0Kik2yjVfF+aQh4yqVwCoVFI13u4p8ptaEX8OjKgMgz/
CCi05XZ+tA3HOerC1p9dHVcauttanbnB1EmqofUZL9W3RFF1VVfwlLoBEtn67HQh1OkUVCiTOuN7
D2yEUwmJr51tG9ae4ef8KMurr0VVwYQBbuPjpDNWo4xPtXsahYFNIqrsW4fW1Stjk3CT0qY+Mdjk
7nrILOdw3pzkILXR71SvzW9Fm9pQg/Da/I41jbdv86s8AaIIVVwuEhiN/tbihsZYDM/pTT305JDQ
CLIRLM8ENDRd9VybCmqPGZgwrQ37sDIbxLnJ0uy2SEYYJFUC2nidFxvbmHbOg/YMdohJajwNdj9s
x0jLky3HZudICtawgaIldGabs5lp8v1yGFi4dcwr00SjEtqxKgtUUooHUH2F38aVdU4aKIMNTEEh
vDR67zTyvH25/MiFaTovWA9u4TljKNKg0Ny8jtvYOKJIuHYrX1jTc0QvPJRTKHMpGRBM2J00IUDX
o8eEPuY83BeqWbOhWpC04nNw7wjVZ1HIUAaFLelP7nXmlfY4omCsW9gRC81P1B2iXYkD0wY1Pg9y
+LblG1EGKXocQHBYSCIVw2NyaB68sGpPLeD1K+eGheg+hwcXozKGfIDxk+nkN1Ik15k3fNaxc2BZ
tbI7LozjHCUMsboI1RC42LkuTCTGeBTfxrxMV2bJQvh3ZttgxRVQGW4fIzaT9h6Yra/maNinJLed
/eV5uJC/cWYbIIodIqNjGQauGX0WaRH7FVxAsdMZZ2nzByjr7kKHFVDttVZ6bOmJs/2GWKwqZNPG
QZIPECykGqKNOJmzRyVt8aloQNdQyDI814nI7sOKp2un6GkHeC96z/aeguPsAt2SKIAGrhdAm7GD
XCJD7rWF4dK1gKuAX4RDbG0sCMG1uHOWWm/YGNPT5a5emo2znQlK8Tk4Hw1syEyJdFwe1u1eUvpj
4L11Fbtk7W6ygDvmc9yxFcHQpOB1DsFUAvVUqawrN4be60ZGo1FsaoL9gJotDZyq6m4MU2c7EwLg
ewAqsntuWMMj9o1uZdN8/6vZXJymzqWZNUjYnJoMaqkwksyfVUPptSaF+cBGk91d7t33lwqbZwZ7
Cmpx3FN+klbWBUIqSKjCVLmGUHhJ1zBZv/Em78yhOagagH2HJ1WCXbQEHk8mznhgELXfpmMrbmNR
R7dtDvZTkzv82LVtf64MTx+AHoLsEzw4dpe/dSHozBHXUQRccljEcGoMdXSXEJ74TQaQ8uXW3+9J
PkfcOoomgtkDO+mGvBSD+iS0BvRvTbZmqfnp798c7W2nSmC6G2UBNxOg5uRptONTZa2VyZf6ZhYy
67HNUgFjjIDKrtiFoumviJus3XMXNlZ7Fi4pcyi1e4i3Q3Wt8BVR6gm6nH0whEi71CZDxGp7hI3L
I7H0LbNQiWzLCKyNkQfdkIw3PQ/FJrfD4tPl1hcC8RzXZpljVInEzQKIdkq/HVKoOePch6qpm15D
pb68aeH57MtJenzT1fEaa2phApDZjRjaL8BKUIo7QEY05MU6Ep6cPOY33CjrFcjs0jOmaPRmkpWu
1AQ8XdwfI+EbhfZbNzvaKdld7rqFgZmzDmQp+yZFgfTUeN5tMUTnvCxX4tiCizyEp/989apriQMS
MzvlKd/DH2DTWuW5U6kvxvI4hAFUye90xLfAAVdR8tCJcR81j41aE89c+rbZFLdDSSHVQzRMU237
tm4NteWjKlaO2u9vB5zMpnRLQ+INBhAerIIHDeorVnSLsL3TVrMyNktFz98AgzdjH3KaG07RIX4N
7ACS7SaBaj6BiHlc3Gn1vZb3edvs4ib/XpbJSsz8jcp9Z2Mgs809c0EzDS2k6MY23XnitQOaWY7y
FFIKd1ZfuNAftn65hQWxe2NLvBcL+AzT3SFkwAMIgpfGOdLX3HuEuH0aF9uyeRYOovppMrhx3NsY
jihl9lSoz0xYOLZAe3hcybkvddicChDDWhOlQoueSM8SsiFlSL/brQku5iDjfpcb1N2aBQi0emxq
3DSj8hGiYFBUZiSUawi5hYkxB7HJ3EtI3IziRB0gHZR9WynzOePgVYR6Jam0MLPnWqfUoRqutp53
svPsLpXugYg15MBCvJkj2RQT8PqlnJ2Yx31tiQ3pm6MFhe7L8Wap+dnRldqu5IAM8FMKwc+a/YSr
6zYf1mpHixNguhe/WTElPBk4/ILsU6eJo/whrsJ469K6vJV210NwvMnkrZdixSJlzyH8zvJ8b1M3
eyQAEfuXv3FhAsxpGhJUvH6MQEtLe/deexQ5gAGmYAAZZWupzIUdb07TILzK27Lq6akH1eVodA47
eALgnToMrS2g/MkJ31t+EXDMOdVQdluJeUv4mjmBI7LhM+XyxDlRUkCOPNQqN/Y85nGydZqeDL6i
GeJfGtbq5PYyusMt3bL2HoTqIWpC4F5iEk8UuyKDHIdVJTFCSoLjvJGpnVFpd98MlXy+PAzv50LY
HNmUWNEYJQ7jJ6GvcFEDqA3C6shOeTA8cVJjByn2lUn9/lmKzQUxVW61rg1o4WmyADHiBh8V4yAN
YZYi32RwAfj9Qf/5vf8v+TO/+2cQrv7nv/Hn73mB/KGEhdyff/yfpzzF//57+p3/9zOzHzn8zG9e
0p/V/If++B20+6/n7l7qlz/+4Gc1lFzum596ePhZNar+3T7ecPrJ/99//I+fv1t5Goqff//1PW+y
empNRnn217/+6fTj77/INJH+8237//rH6QP+/usxyuRLkeuf//Y7P1+q+u+/LNP5B/wdGOeQRSHc
M7ESu5///Bf7Hy68hU0KBQeo0k/YkSzXdYhf+gfGHj8MRQxuOZxPcbrKm3/+E9B1NqQtp/9SQpCs
/r/v9sfo/O9o/UfWpHd5lNXV3385v7Wt/ncrxWsBuTM93OOMUteZY/7TJHLLSBvZAQqFN8J2t5P9
j1eFw6FoDT9niYLAvlfuKbT/N71yTNgEFo88H8/I0+76CAYutnssDXfbV9k2twHT9NRVJV2sKbg5
1crZcwGTHanpEVfzX5kBX8C+dLfw8NsZvbA3sKzbxwy7cYssbM6c42gpv4hA85d5to1LaFtw5R48
093CrW9buXhUlLobz9hUetxbXQJd/sSHpekp1Y8JnBmSIv3GewgnMUEmoH4JJyYXpAx+qvQr4/Rm
MHi0LUyySSU0kOX3mEJpIXHTLYxot0OEwkSayL3r0X2NVCkn9zZsDLLMPcaK7QlrdtOrTi9TlnQP
+Kc/uvV1CxOUioPk7KY+R0e6cueOyF9HfD+k2Ra8mUObOfeuW8CbLn/MPBhPCImMK2QY6g7eR2jL
aGDoWKlvqI0cS/OFs9TPYDWWeNa9FO01HV7rMvUNQ/lZ3+yy6AYarlD/+DRECKoPtVHveApPi/oB
7lfuQLc9YSeTApIdgvPnPNiuCFR4LK3xTELxBHhXdihh1A7HNkedhhAqIn2/9TyebUqkzafR5c0d
fEcOuXCOqeC7OJW7UTd8lw+Rs8lI/SXSA9RnMvgQoaozdMXXqnnNzdcEPWVY6spEPSm0H1CC2NKU
bvGW05ubOKJNHmAGDmWO4RzdOL9r6wwolIfpr6ahmX5xaJ0DSr8Hq1L+9DKGbcFNkJ7qUv6gsQtX
k+rL9POtIa9Lx/iSGOnWLevrEDx5Iy7hYo4xhXC/z6cd3eDVJgFrYxDKx0tSgppy1wLugqKC+aCa
hyx/MDH3poEYeuFPEwLWtXuXGdvsyYvcg22SA+0ZsvDheVonxGl2ncX2rKF7B9Ohq8oDc+Al6Z6m
GdNMHmA95nC6rRsQp026L+HV08fEBwl043onqn9Mj9eZezDgCWe1yqcVam8Q0Z/mu9RwKALyudOY
YZPvLBwTmLNlBZK+7YOEV1aauACJp3e1RW+yuL0um+ybM6ZXlQBmt2dPVhSeAXjcOezsxc3vOZGU
cp93mBOsfy6R1Jjmx5CqawDXLMz4pk79po58rcXB5vIsFUY+xK8wgGSH3AhMQx1SeAxlIGHSOr1C
PsuGs2l/jcC1j5x2U4veVxzfmrGbOnEPrsao4Cs9IWBbinoKRm0a0agWfkmgdmsA0IbgUcLkZiCw
v8SKKZpmN40DpPmBzDVRkvRbBI0Whz9l0H1upVdeaPiw9NgP8OC0LaxtuWmwOBoyzR/srDx7bOHj
jozYTsMjhdIUrkcGZM8x36PC3eaO4WPtA4+2ySjdTnMHf8zh8Zk0D/bQ7MY8PENmdh/KmyFpTylL
r+Bbdoqdch9Zpo0LW2PC7IjlWAy0g1nL4G2Bqtk0SQkboph9E03RHPrUvYqrIyLzj0q04R4B+QqG
NFcyzYdDmudq10D2S3kpDTL8jqclhWUnSI5hA7NOokDHoWGGWar3sLAb4dyroOHbhHuL5Ddxx/ut
DhnZekOe7dopk9yKrWFlJVR0CvjriXoDd6sjKTsoLNmnwoJV1u+fFeBXbywZPUVZchc6SXgwPRjE
km64roj3kKUWnDths7UD7BN14Yhc55bGFZKTrQtUBrAOEqEep1X4rdENkHF3GWLTxqHk2FZwOLPg
VwavPuZDyaLZQQ1VbsoIAgnTR/5+z9qFFIqZ4jvhdaZKGFOlqOgCN/uLomy1UQa5VlYXHQ03vIb5
6Vebp3DTC6thUwHMErsutpumCTgtir030h2v6+xAjMjbRTr8CofxQwwU+77sxK+uxYEntIlxiGCb
1qrKBs27e4WFvb1vZNZvsRHt4grlUW9ABDaa8bs11tTPRvl5aLGnySrdQfqH+BHPSh/+tjveA2db
OrsidI55nW2VjvZ5or7DxAoa98l2zMQXuM36edpfmRHbsVShS86ijE/wBV053M0ypf/axQkqvTBy
9lwcC/68WxiR6znS6fKDMNh+KBFyEUEYGPgM0WTMyL2CCB9rX6XTTtVmH/i4tVdw/7zw/fMdbNfx
bAJDKNOdQ2FtuDAzhczzAVa2h9QrggKg1W1T8D30HAGVwX6M/UuJl6T4Me2jfcVQynFyqFeQ68SO
XxzXeo4hLmUUub0xwv65U/dFJ62N60Km165gb+TlP8kBYgRq41q4vI5kNwVoLFsWl3cs3TCatJt0
ZDcwUDxMD4lJvDXTp9ZEEQSnBbWZtpYpKEow4FtsBCMkT6ZQPnWUMxq+VTkHs8gek5Y/uXDNKMqt
+RmuX6cQ0bbHvHccesrY/2Hvy3Ycx7mkX2VeQB8oklp4OVos73am07ndCJ21UBK1b5T09BPK7vlQ
VY3pwvx3PzANdG1O2xLF5Zw4cSIgaS53oIG+g7Lg2x0mOApxHBtdTe3NAoSiNOWhHiVUeuOwnbif
pvYWhSZ//buj5IG4f6Sm6WXYA7Ppsc2pZ8N5ytSllwIUHvMPyL+jM/hDMhx/YPxWCPJs2OBq81Gv
QReOA6eg3voZ0EuN4jg/aogT1hrmua76btTc/wwVTGPfsr2c7LNAGaLBrM0X+NoMR4gzbqcWoqaQ
KzuXAodQYYSdyr9rEi6CbdGuvM3QYFBNESIJyDqS+dQX8Lq0rMYb+BKI2XnSPaaWm31PoQAVppT7
MhYRX5bnNZBCLwuGhiJqxGmcFqG04nC9lRbRwZCHMfbvdaQsxH8O348ueJR2+dEVBWrx5VtlLSHn
H9VinQ3X2sjit+WFv09YMHewYhi8XolDf5XYgTNebMytVUXrY4W5l7+e2YVjhHChhO9uEa5Hutk9
ujg4j0tdXe1GHmD98Bs218+Z2Z/rBi0zxLZNbBxYQD+vXegKdBBYmqtIxzOkrUC9qUArx8GShxiW
xEg/fshP/soBfoz5f8E8//xCh+AstyAmZjm/CmqRLh0HiSp7ZFfOeUi7QwKnasflW22od8LZA19g
bqraQOL4Wg/hUqFAj2MV0frDP1/LJ6ns1/TDIejUcjgVKOusOMUPoIjoJC/d1MYzGOEuuoY9iIhn
VV815ILmQW4a6LwrF9GKvTdSsISM/aKOQM2eoUJ4hB4ODlYXdsAPHSzbKncnqq8znG0svYGq3J+r
I/nSWiyytRHmtYpiva9z54xq1W4y+TkGdd9lL+AnbVtAFhApgqC2y07Szn0sfwMGtjaCO9hZehSO
PWNShIBkog7rddF+awuvHFHnK+UBcxWOg7da7NcgXsYlzLqsz6j/n4eMrzDUz0P287T9BTqGx+sE
+jaGTC2tvxSdD9OCSMLZ0HAf2+lDQxCtyr6se1ppY1fBAqTYVVzD3nYPCiqdDAbZSnC4/1j+kA5B
u7xX6lh0Jn7+kk4ne4mBG39MWgf9vK9tOMsNgQuRiqbuoqZPYDronOO2CCtspevaQJ87InD1PljD
b+CRzyLqz/fKBFrnAVtYDsLHv7W8QxAAqhxVFa2hNHpPDllSb7UEeiHQhlK/YCvR+cfC5Gbd/OJo
kK8kGQM+IXKPsQO2H9hcHVGEkx1/htBTxrfrWQiZByQFiKwp30yuP2ZF1L02fEKTYRtOyXLWnfZr
yaF3hnzScM6Uwfvd5dHcj8E/P9DPQuLfb3JN6C1TMPYrj0QLSRQfcHhjwq1Z3jTzyAZ4XvVrgokj
RZebHA1EGdJhMHqg0FUcqPXhKiSGyYfnivKamX2g40fS5vCjQwA7YXvFQvqcrvXjOj3XrDVXaJAs
dvUc7+FZviEWGie73eRau/XVZELoUPPon+/us0rzt7uzGbqtERqYzq+II6vBQtHWhBWe5R9wdLdm
vnMtgkZDKMzLxN5VPN4jh/AcJLc4c7COBusbDBYvvEAuluEYnY0QAsIBHTpvZPmxwWJcD8rVLR2M
70Pd/E529nML/PtF2xbiGdsh5FfXD5Y3zG5lh4vGWbum1ZMBmXog9Lrg23WLnssxUHC2XcwgNuBl
7agjM8uQCOfMHBxc+VnzdGdwB9ne65Bisxnskwu78o/0jj5f7AsIfpDdQu0ZWOMjLBrDdadb8RNo
kZ9gLPi8Lq95Mb1RYOctQ7vHBmYj6V9gDugAtsCPwmzRV6mz6TFJpYl/q6zNXHWv687zm8f4910H
K9FhnDgcR6b7a70HdnVw4yzyKlpHYU3B1lRo3VgsE+592Cl75adeiiRKYztoW+plOayc1xAMt0iq
N53d1x3HTUoP7rn+gDz5N5e4bnx/e2iO7aJi5iIU/ltjYV0D4DNxifVkf6aAOAF9jPh6rK95f41R
XPPOecqP6Hv5MzZGns+swzS9N3iEnxCMhS0fURL8vdbEFHFBaMv8N/D756z/+VqxiRPHsR3TYiCw
rsP9w7m3YOTgho5VwZLD0rNHeBOHsMZCJwmSWwRYWs5bSvSqZY0m1ZCBTAJ/z9MKIqn+zKGkypq/
RKr+wlB/Qgf/jcv+P2C3we0/n/7je9X+x+m2efoVwP0J8/3/COUVYp3VCL3+Z6T3UKFwUf0I8/77
TX9CvdT8lyM4lgm1TQ6OwqoQ8ifUS8m/CDexByLAw7fwVdn1L6iXs39R28VMwJ7HuAkx8X9DvfzP
z8NrxEU3NoWy0v8C6oXZM4DrHxcINYHxAjAG3IyPhHXvL8FWP9YuLzgvIMHofmO2I47QhjoPM6nv
A30Ys6X5io587Qlx4inUOpgr5gfprkJCeaI87iCEyFEu70m2IcboBKTpTi0kjv1sYvUmLdMuQpL1
UXA7f3b4EZZsBdCNfNc4Z007uPFWJytX9ntR0NOIQpRHu6YCPSsZvI3NJ1i7crTIjoX2TPJiFchp
MpyOO2eZXzFAw6YfKYx8G/w41SyEhVUCD3SsFu7S7Pz5i2o1bI9NFXWJMW8mZrSZ3y/FHeLkvTEe
Z3ElArhobxgSaBd9IAsxA9FkSUATE3VykgwRd3VoZ9slX+AhasZwx0qSi+kKGRpDdenzXgRZ9UZH
da/sYfDEBBvwRRC8CT4mDRCPOXX6sMrHJIIDSVT0WXZQrnWAUqi4UHPcLX3LNzVxlp2bWij6jCI0
raneoTQjcbWxc8o1/GEVvGs1gF10leC8k2jQb8Z8yxb+baq7EPG9GbkoIHuxO9jhwtRrV6FfHMPn
AYyiuvWd3mwxpumzNir4yuo487O82RUULfSpDVARmi/eDFtKY8g31Vg/dzikFDJlaTvjNoWkob8m
hwt1j7PROLts0kjmMH2sst/Opkjhb21NUBFgKLY7OHPcPIUPQVHBIrusBxikEVS327zwMmMYYLMN
WIRp6aUFayOwgeHG3rTwUsfhD+4ovIThYLwmsKy7UQcW27VCmd80+3e4wPt2z0JI6AK5cfKHuYof
2MBfYdIIe7zeQctXw728eIwH0NK6EU1aDr9zXZKw4o3pQZE9wJk6BWZi6aBwnTcmax2x2iJBrJrF
J7M/O/qhT1FLKHwq460AMocpGkAXDhYveZDD2Fsx0PYhameNxrFbEfNU7FKwvxvVvJdyuql0ZX6X
u66qrkZ+qob60jbtRVj1IQF4bqTag/AGwHR3Wzn5vqnGsws3k2Uo92hnCyuLX5LaDMB3IgQMhQdk
+fsxLbaNC49wuQTcmAO0HkYQV9yM+TEhRgDmkld2T/H40c5wQecQi9UyHOzXhDQHEOQ8VrnbGVKO
CEu2RGZHliDk703PNquTbpPHMSlPLorQZMmQEJrRLNSLhZPSqrogz+hXt9SbOM2OkAXZpxkWMoRO
46r3KCjirhaRjHmgFrRBoUadjfF+hM+2SupdnroerKjuhBV7qxJnqSjsr0ZEnWVQd9N2QfxQsSzK
pzTiY3bscU82HbyK4Psa8EWT9wkWE9VkbUo8BluQCLV5WB/OW3QfHATI+2m6hZvzdv2nQtYb9G1c
RyBFZiMQU9VbitFqB+bb7fMMLVgELht86baGsEHKknNj6qObTg/rvxcUktVG+jBzsatjlI3p24DC
OMuNEGZFYau4t/5edDUi8WqfdWlEbXx6kv5hCpg79XGUTgX4/zOQ9oA6KGaNIqCoOrhwVG7KBfgP
3J5RMlFwJBZjOOUb4wKr7cac/BiFAEPHkUznHUMVYH3S1YSUJqm2m3U4YPccDLmzFawOlbKuNlLY
eivS8qQIHsacnPv4jw49w5kzhuuXVfKUE9vnUxUOXbbL1LtVp3iyINsv1ut6lbaLzoWhixKO+tzc
bPnCQk5SlFZ3RiO+gacM7600ElNxYhb0jpgnGtB5J2fHPkbeB9mi9k5ZvCjh3NB6G6SzDJtlQc+F
BmbPffQ1PqcacLGxbJkzBWO+GYrsCO9ZFBcKsK6mcCp46NDZ44V9NKYx7I024lkbOEvjpekSoPAc
mBaW9yQ+h4nWld8tJziThEuRYusTaOFYUN5JfMXtY7PscrzUs/TBTvu3dSqvY84mK9D11eGPE+St
ACSGebnJSnSQdL5KbibwKrRLRFnGLsqsL3Bm3rade66r4pSM8XbhF77mJ0byIPezQDEFIfbS8SMY
SFew0h8sh14MloBeVG1l4qxZTFVi/1sYHN0je5Zn6cYRafIdRz1VlnNQdHkwAvaDaaHf29j+jNBB
3SLO3S3L9IY1MuynORqoccL/KFOE435BLQCXemqwWWAtA8HZQIYeVaQlilMjrOXyMk8sWDfi9e8A
dXwLp7XRshATYQd2clBhPcqFb8oqP+FA3cz0KJbJd5AuQnDq82VTcd+uNZY+OVFgPnmfXluYPsgJ
AwMTl1FtaWkfu9w+TpkVwGVrZzEHFQmfjsSz83lvEBGpZvriugrIGcqTml4SUz6zrDgJVaP9NGlh
/QkkCatBG5uVZbFOqmRGaUhU+4QO97wS+1jZRwEDAvBxAstOYXoD/QzZ+aYDE3iGfVq5ew6+nBdb
H6YB9tlki5NB7CODQlOBwc7rl6YlvkbqKGRxjavu2HXTE6nmk10MnksOI7qIcNWu+jCaxK/7+s1w
putydgf6oiu+Vy68rGOosfA3w0weqkRd+6J+A14VaY24I08fuyVNPfQebrDX7VEKsEVoqOW0oLmL
TOMzqdzHhMyBrhoUmTFlzDaYZYpSDXAa9GnwE/7kCDxOAjAC2DNHqXdIvho9Nlm0Y0+uJ4o6nMjX
HKXlpoIyBrZbrjZwAer4HLgdYqAhAWURdFJrM9E6rEY8kpxsydgG2ZxGY1zupFHDl5te2kXvtO1p
lWEcM2zUruEXsLmC1NKBuUugkgUnjw57GCCC8YJFXWcsBr27CwpUwZTJQgXXAOqDuADWn7sVvXly
GmxEebyfYcOAsjAoxmyTblGVBj6uN+vOLJFIlRxmCbilyp39nN4xKN46AqvHPEo9yAWn7Vgo1H4e
WD0Fbdag+6rwbDf3JslXCoBH2zJMMrmBV7OP7svPf09sKKH3clfEwocDL2MR+nG9dRaY3bcBprtd
4UaVgUIuZo57jMXXeuD++hQcy1yXpm+hGwl2Nt/Wi8nd+pBJJ3Df5uFC+E0n5baZUAwz0iiLURye
jQKyrOq1/Ujy4oqCxcPcLNRrRPdk5fjMGvzdqr/1RX+n6OTmZXJ0xi+WbXgUm0FiiijNF4/oDlgz
aDjf1vldoPZWjPVlGZKX2LoaRR1plCXHbH6AT82jEt1j5lofSQtASJ3jet6zURxqaLfCRXxvCnkc
7cgC8wFNoVGtpk1jxj5EHbw2Jfsub/YF1HelaC42sxGJA8KyvhUZOs+AoDCc8USgR0HeY8gwQu0J
lIr+XEnU1czsWM7PC0BQk6ogTWVo0nnXISgZFh0OcrzB/eoAuvqxN2cYJXAf5a/skrleYb2YKYSi
wCzqNTo4wT9FEDiQQ41YxLTg25FZx6Tqj9AZ2jZHyvz8jFNWlfm+o+zC5h69YFs5t0ejWU5Vbh1b
BduQMr9mZX/EagT8OO1XpA66VNRfN4ilRNmwmHZGz4886yOhyrAdlq2LBbSwgIp6a0AkPQHAOXgo
CHmLq/ekmXbjXG3R//dq2M7WKbF9An/XpnyMgVJVptcwN2LKPSra+bCYejJtBkZJEs0GyqP5pdfj
pWSgCbbT88zLD/BGnmyKuMwovCkzv07la9NXV+5gJiZ1cTKsFjpH/IISJbxRbPlcI7lPh9qPs+5L
hxZNZiHC0NlDs6gd8jpfjPOGVMkxLssDL/WOLOLJSDEIiPAN7KXMkFG/rNB8HzoFTkYGjto4nQyB
KNVCKO14faP9fio3CTMe0eAe8MLamLF8dtB/hJq7vFLwOYa6+8Lb8sPOQkabR8rtN0smd7e6m7O4
2eWG2wZ0nB3piXa4dyD1lai6YwvN8TL8ODIEteN5PQiLrrvHwUQxfno5DEN8b3u8Y7Lfms5+Ywl5
UVy9zlI+1bq7xa48W/Yeta8Hpy9fWVVcR+sdDIIjFCMek4V8lfopseneFhpLIX62mHymRfnBIYHV
m2aYCvDz1DDc1hcmPdyRfdSlQvi5l930GOfzvRQX1MiPNM2vJCteWTLfmqI+9fX8oJEwdAW6At0z
Ruue6eIKKaUzGgYfS3e6zc50Kel3MB7uc+Qs7UPzwphCvU99DNDoqzOgcm1xGgmWjJJP68m1Xud6
F4IsvmVY+/WydDWjSeLbiMzC6McnKDE/IOJ9RLMEDAyLaH0bGB739W1qjqGjpjzo+J/mDM9Sk6jN
+RukAa8SkwiKBG+Jtbww3T8iYkZ5ub25WXwo9eK1hvSrRu/iZji3XX93pv6eJuUVhTpErCmmufFg
6/42qvxaMfODzP1NxFeaTIfSTM5JGTnV8DSlywt1m/NU55Bncd86dRysbDtT/QLNpBtFGNFC49a1
v/TIANVYvc+IOJPeQYn2FeBkaBRmVE7uzbHGferkH4J3VwEUVxoPTWu9IXW+lZ1xL2RI2XBdJwXP
43vmum/rY4Rh9NMyTQ8t6NlUX2eeXlEbwMVND+slgIdzH2l+qts/FI+3phhu42CfsZrv1B0e7Xh6
SCeYhZEaqf1wE7nCqQqXlXx8dIvi6rQStA5MrJpeZK4fmza79t0XFGxPui93kGm4gUf+VhjtO3pG
B5/O8jm281c9IsBP0+PIpheD6/uEnlU82UcH1fa4OSVxh2qzgUDQveWsO9PBfDEcUBaMk0FhxUBp
sF74UBg3KOyfzFQ+rzeVJxD7NN+TWqJu+1jM2bUt5HPWF3uNRgPJvNo0V3v52+fnt+I85WCC03uH
B7k+5MWJ/dbVVxMze1q6s3a+GBk7rV8Vo2RaS/O6pPKlnow7L4ezKV6SEete92eH4GAh8rHtQBvs
5WOhrVM7SK8t/5w2jRvfers788l4cFv9aOAOpm6TnfOzLDt/vR6o4O5KqLogrXpbf1Qmy9WwjDsx
es/up33fJY91kVwhv4U1po+z2tgzdnp7WsLObfdA1QNqlie7vIvuitTBdfvTLC7rjZnw/5LXNTRl
84V8UXV7xyGh842s871OAGbEF9W/VhRGA74V6wBIz219AFMi73nj107/iGqrpworyiXSOxPXOKLQ
aRoPTg7q/9CBkIDrgtg3nCHPUzK/KKxII7OPSY5QuwTDTZIrs4cT3F1jRV4KLFBNMBuwg7b8PEF8
T/XxgyyXu0Zk0MDWHjzLI+bmrl8QXGHyrTOKNPLcWv1zppPHdUUNPL6Kk1lWbzFTiAb39expO74J
ggWT51c66pf16ucZRukElC9mXtbXEzi0y8J8mdBfa5XXvMZzqmVIOgucF/1SusuLoMRzZH5Wibgz
k1znvr+5fNmiWQqw8nTjrH0aFOaYMb+4rA/FZKHegFEwlfE+k3nyuiZwuA456k3rKoXc6ctMxkc0
LflFQQ4GB6fwe5uLh6VOXiH1YsbXnmvQX9CrUKkPkXbvuifRejqw6cM041OJj6CAXky1K6He4HXI
V2XuelNsHBaXXNGHdF+vKXGcN66QigKZcZ3mbtP4tt7jOrNhv46gd96va9UqpdcrGDWg/KgSfe9m
HJnwe68q41aC1FlScXQ7sA6aQ4epDVO2Rzapawd2XNMXJ96yoAcoZabrHDBf1tFNHA35tOK1roY7
BOLeudYAjdTn3wHawEeGQuSrbV7Stj2Z+bJN1OsCYAeHXoUjPD6RCYyjr13WhBZi87REgu3Is6uq
a1rlOC/n+kuL8Cc36cHpheM1VX0BcLqtJ2fLACombRjDpHgNUKceFPmRB+uOWjqF/7kCwMriHJCn
GjfVnBwJfa5AqMsRD66TZpFJBNZNqBrmK0s8cQhCtnQ+WPFLCxSiH85Ob7wXA44FSaL198GdgjKH
vQC4HuXIPMg2hIkzb3MOomm517HtKT57KNdD0aYKe1rtUktvjSUP1q0T7uuhkV1rOwtEdnDH70NR
nOpy8dQyo0xmgbjRHlJ+mVmqPNKXe6PHuWUjxSlSsW9MXPYQIy7s/GrqzzYF8VTa61MBJiLPnUpC
yP1sUDKMlrzcptDGHMsKxEWEvS4Qo3E3EHopgZ6tH4flF/So0HKdns2hahF6RnVqRFNCrppASKV+
ZSUQCBvkwTaA9ljEATvZ9VvCnyaCtD7x13Fumgcuk0MBcSGzlSHTgLMw6yzAjeto9QSPJV+gH1hu
C6c9xqbY4JRSib/oYhdrvatU7LuywEbXH+GSFbqOeFrfiX1KNtMW31+Ds+aC+pY1nWfXIEjOyM6Q
Ts3MCCBUEWnaBLWUG5XzsGJ6C+tnBJ7ndUy0LSKiK1CnG88Gf6aDG6YCTzKHsJlSqOPCPISCEJFj
MzX2k2V8j8vmCu0POOioKVRmERlcuD7pxhdjRAt0VaTvuWNPp8Q5Zmrcg4AEUGognTcUzQfNKull
fDjkA/dS4vZeBSQ+nSbQKutTKnqy8nIB5KtDATU0r81k7rXCKby5MZHfqToEo+vJisU3c0nAlOs6
OwDi5+eW9WDVWbPNMnGDU9+tizexUJ0fdxYLEPFEllRDGFdVkJFSB42lpN8w6ynu9KVTw/chjdOg
DHt3ynxVQLyzhvs8mSsXSjA58Zdaf60o+JhoqvtIQTWjVfo+C/smO6goQwoBIvN5BYjI7H1oFIPJ
wcwzqUFQhYSfX+do+SgNd6sW5NJGGSt8auInnH3Nu+y7RIogpx3P8+5gXRNodfvOAiCvw+3yGSa3
cUFenGV4bUb1giavLrT6N9duipMWMYIL65Ypg/i1WRibNoPOMURbt4XrAldlIFu1AA1L0V9gQYGB
HRw/r3XsMXToYDsO+eQamwYetP7c24cKctsQ6QGQQA03QDMPyhuMuIfMygKWgXM12aanY/yQqtSr
tZS3tNMzBOSb2YsZEI1k+sJLUGPgOwOH60ZFc9xyb5Ra+nWWFxudtfAdNxqftUDgC2ge4sXF9At3
3DVDBzdLe/qutdy2gtYBXAqBE9aLn3E8vQVV7Nbu/9B8uCtXRzzukF8iDfXMu60r0LHjz4MXhj7M
XjwYTz4JtBD6BhUjUFoR2Enl+ikeNfqubtQGtx0tn2ezm7/2Duh3vKmjzkoRmjFghAXPv2JW2l4+
x5sG5xe1Ze/b+fK9Nee7MXWu17yVpkJnDQfhk8GFZxjRWlcUvfAmwH+dJidrVKfUsqTnxs1fMpT/
V09de29+1zVDUcf8n2upT8kfaf5H+fXHaipd3/LfTTPWv0DLYw6DxAAVEB/870qqcP7FOAiutosw
BuSM9ZW/KqkosoLLZ352szjIlVeNpb+aZvBpoPgRAS4HBeENFIH/TSX1U67jx+K9jQovExyek4Qx
h+LTfirek3qocTob/RZrSPhlqiW4HDPxIa0NBRQ+nnvRPE5mmV2sPkcTrsmoNxYtemQXWGEtyjhJ
Ve+xWZL3qXdDbFkQzLfGZKcNaA5h/0i3ZBjvfZqax6Hn5OjOLXiaS4ZtDlnHNA46apDlv6ubVs74
RPuCjJ7bwsdvoZO7haRXMJXJdMqAme8VlE1gN99dlnw+8qnNbgqauxv0n8ltav5OgeJTU+fnwWGM
ODDCRjEbUMGvIqyWqpOxzJN+W+ksPQ72MJ0QA6BmbJyaZATwtZjjHunrfE3RddTTBeQuCQqM6iXA
Rq6HjWj7Imob1Fx4JuZb4sTZxtKQzvjzPrMMh76rXXmCsmcedSNsprwStnuznDKcuoaGtyzNgvnz
T10V/47pjGn5YxndBWOSggZjmY5FCXN/1Ytx0NjsjMPKi13wi2OP9RFxKMTyYsQtEHgxXV6/Lbl1
APaIuqW1jOhvSeqwjZslMEBWO1lu0UYGFH39Utv0kAr5/YfV9BeT40eO59+eAmQcGXUJ+oww8yl6
yH6eokrAMrVsErBHhAJL0Ckar5uG7oJKwHjEcQdBq76/2CgunhrcjB9TM3mci/6PlpViA2RtWJtt
ELCuPyrm5IrjTNxHBUeN1h033ZznYabQWSNy9BtA32C+9hNpdhUaNsBTNr3JWNzQncWwyeyc/4Y2
+qkV9eMkw+1xB/RVbAOuTfE4fr69WpmuNVOCrpmsQgGfZB2L+sKsgrZN8xvK2L2XOVJmnmm0j2U5
sTMpF+tkFYT4wDus0OmyZQeCDSxBp/Er9GiKQzujoN3Roj5DuqX2EK+rRyPvNlNlq4NpUQa+t1kh
PoaOzTxm9gEU9UqBDQGz6pSq8ipTUA7/+Tn+0szqfBI2BEOR0LQEMcHa/flGZcMtCtnOMXKB4qPM
gxYXltyyNktvQ2UugZw1qK4xCKdohY6b+dXt4vTrsDiXgTbFy0KgyA+GhvRNI2aHLB4NOK3CQfSf
L5OuzJGfnodNLWqt9BULbY72r0vCFCWzed0MEZOmDmvolfmtRE0vN1Sz+dwDIEkASbEk55hrRta/
JxBh1y2WfIaw9Con90Mmabr/c4mXcymipg7BJkTfRjPnZ8OSkN9EU2FT6OVmUjH5NJXp5nMfgF08
/Q1B6xe7inXgGVACh4qVkymI8wtXhjYijYGcjlBO68ujlZI5glQf+hkWu/iyHKCZlmM7l92F1Gnu
Lc3YR7wsppO7JLd22MyHXrAW9HdSPPS5TLaLkDYkapZViqwNm6m1oP+TNrt/fhDsV5reetkgflBC
UAkh4tcmDG0lLR0SMkQlmifPkMgFMRC8F5gAiqBo0C5juEN7T2y9pyRfHipqP7dTmeIHyo/YMJsg
g1f2MRmW1KsgCf1eofuMADznlqFPFYTxDg0ytMTG00gcu95YBYh1QtvPdG6LL/kIxjNiQxMOZHez
WaowbszfzLVfRNDWJ4MD3MZaQJ2JM1CZfl4Sc1osNXTMUNr9PPYav0kzdhfFCa1L5iPe1YWzKtFP
OXfl7rMVqRe1l83SfcAp3aDT3dWnMjfvKHr88+h/tpj/vAww/SmzLMLB1rLIL9tSWTkL14y0EQ57
vtNFjl533XdrWZP5fanYAe4xO0gSolY8lwPqtfXr1DrAEqY89nMX/hvEm8VUv/3zhX0q5vxyYYik
0H/s4D/wOBEa/Ug3lLYwzaFHbQQ6MFVEzKx76KYSLBnPsNR0gklBdZyR0EL6hprztkKbssdg+Vk5
zkNlaED9ChV5sCOWPxyICI05FcFcxmibsFCpIY3bHmuK4mBSVGU4jIV9IIqe54RN10xQEGKyHmIg
BpnQrJo7XzkgAnhTQmcWeaidk80/366LyfDrhiTApLPAV+U4qu2/RSGJRmsZg5Bg1PaoXWigKvM+
rdCcV5NMwF8990ZruiU17NA17GK82JmfC5WgnNAUOxvSZaAlXG3RjltONFpsEgik1lR0YU/KsAIp
A7lTVnhknJ+pCbIN73HWSBws8LnaQCwADKyClBHSbhDaUjr6KWAur6jSWwGYbNfW8htHj6SnZ9dB
duZgM4FcdoBWFWczOsQOut4F3YdmIBEVj2hqznxK1h5SURVeOjYvSXqdWZNDTtK4SKwWD9l1yICb
+ZqXX62qfs+cYVtRcRnGBbWGBtVIs0KxuIUCW1w3YA0BGT06EwhcOZ1h5zebiZcVTbYx+qT1Uhhy
BystHMiktRGpvCYjvtoquq+iNy4wTkRTkaZ+zr/arEoCAXB8nlGPLIxt6mh+sZYrjBd8M1bAWzs1
g1oCWTS0MKFMm5jXydgDnyuNy3+xdV7NkTJBFv1FREDhXxtop5Z3I70QGgcUvgr/6/e05ovYfdgX
haRxmm6gMm/ee3JWQyR6jOHjWqSnQtQ3pE+r2F3SiFknRrU27BI0wV119rN2izdvamkk6TlzXCBK
4UnLryM2W4mbZrV3uvWodTIMLDLfMG5nPbsYGpJSU2HiyukujSFfCz0RsCITMIasaghc/rtWuJN2
MR0aObdRrr5SZTH4JLrUFH63txvePUm/uE04rFG63fDnYMn92P5hTw9xIUHKfMGBJazxXXq5GbWT
gx2mC38B+NxZ3DA7eJ4hoQUuuVK3R+k3rwHbdaO0HbNYKIMYqmv+XWz9ZnZKHNljF3Wl9rhL5j7K
vDLfBa40T6AWd/navMnR3FWdczOZ84uZIyn24wNslH7njwSrHTl+5XN49kqb3MOlqSKtnZjMp40h
sO0SAa5yFxTprQ/XfEhnsQeHxEWPgG5k46fQ5rjz7OmGJQfMrN09w52QTJ7X7LhfdaQsBtC4aHSI
IGQZL9oZ58TqinqXGvZHSoAoAoC6s/J+iLL8cV2RgFzbdHa2w8zo6m+aWLWb62w5tuUkEkshqHm9
IpCwvGsK/4WRpLOS+nMVRg5o3KNiMjhcFOn6eCia197KPtvJf1PrdqIVS0iQ1PsO/ilmrBMy60/k
JDeql/E9q0ySdENw9FYPCalH2XIr1iuFRrnrZ2OOzfKa8aiHgPg/l7qt2PsTjkmjqZyHZrmpCwnD
ME3v8G8N52W5gd4BfsAzX6pszMnbIjsYo+PvsBYAWQ/RSobpuA78+CGbyaKU2/K4DIlZdHeyBUWk
Bc+H0dt+BFU5vHj1m3Q9O7ZSlBe/IgAY/sBk+O46bhkFdHBohnRGmqFbyIR/G7PbELTOYKR9gj0W
C4lVHfuudd+cYiHUhD+waLMBi5nlf9W3JqvYfo5sjscKtvlY+LR9wQt4hgdlRMacifthIKpgKVMf
m9QwmcqJNdKN6b7ood5T6ZrRmA2KfBQ1S6m8F+v6IOK5YTw7YLF3BLH832ZOKtmTENOXx1QVMvbm
JT+X7JD84ZpPjcMsoC2EdRM47RaFs+39mIqlj3JZtkiqk/M2ujNWVPLnFkyYQ5Z547Gr8MRkRWd9
bDTCgAfzl35FtrSHto+WzDc/zL7nhleiv5PI8jcaZZh1NfZ94LPmPQ3V49oFE7Rf/a6bARaB2n50
fWmRnHfMJz/vnWiZNRHt9MYvMnGXi1nfGy6euq3KX2kTwFRfX73VWr9CYo73Dr6Dh7BZ2MJeFm/b
9aCGp6lhqgzzh2/IxCUC+2v2fQNTVHEp19LkgbCWZ3cmTjcOmXiENpr0vHc7PBBr4i3KOJWp9bNz
63NT5O7LDBbuu8XwRtfeI72VO03aw0tVd56MUV3W2cEbUSV4xeh7hfO08vh9hkSMyI4FrCvb2G1J
bJelX7/0tpaPqlQJCI9yP26Wl8xOYLwYDsEDU7y2QXAavXY5rQY6ta3N8H2YiyfO+eGPYfnHudMp
gj4hXV/UaBt0tkRPPft2g5B3CKylPYqxUmeRcumz34rL2km9h40tL0fgvqwq3/DmznlZv5SB9Raw
R+2nW2AZCRivPwQOmQuYVIRaDCKYqvbb2zAV51XzZMApQ5aEQck7bfOl8nmaFrXfPQ4Ne5LDFRtU
2DjmYeB024/hGo04A75WBjZJQPl5Dil3XhrDePr+fqC3KZL1KOI+z3Dnmam+d6pO389gcQ9tkTu7
PNx480u3uvhGeBhze3gQAoQE3RMIgFQND/P1ez31wNks7PcAK3OEGTRMZJ8Fd9X1w/dnpNFL2/k/
31CbAZYA93wE9QeRnAH0fmhTed/juf33YQuxunKTWNH3L2C6MfBlVUvSB9t64XpfL8JRPe7YEEpD
MWQ3398buP3//er/funWfRxWc4cNZJ9pbT34oNUf1GpbD93AKmBK5wFHqGOmu2lW1AJjXEKVjr+r
6FpatA5dkyct1cFd6fbPft+wVUroS5sXPuigquiQdpCL+yxrI6Nd2numstddCKJ4DFtwr31d54cS
A42nLPXYGZxJ3zXtEsp/ug12x/xWD8btgtH3wyjN25Kl5TtRciGaaSmT2U+xPgSd7RHttOK+H5Op
9LdPf1RE97bafxEOGYFpHY/G0sF4MYPm1bmWEFODieNVtVo/Oq673bFZM6ZCJMi8GHEbmPL231eY
QpjnUAkM9cjDwvBsrnOIypiIOPYn31MYp93snBNVwjTS33DXVNXeD6oQeIS6zpPa/ub7w/cvW9ff
E6hen7Nu4cjjcJtqCxMtr0eWl8WvNlX2GKElPMjRfZ+JFt3MUvrUNOpPnc/Bfd821N2e+5wiuZMH
rnJ8q7x0IszsVxEo/I9r9lyuDgPm7d+TqHXW5SElKrRvfCe7pUrG0lUTBRSTJxjGk9w1yDuho7Mt
zrY7pm29/WtbprijQ3pqZECMvaHEDft4KNUuFyXXWUkcDU7uE/A5k4zdQA8TKkEntwhg5bV+tBb/
dfbI2/rNqG6qxp7xD7xu3+2DJpQRefaYPzMV5qlhNLB0DKbV34+btC3+UP+ilY2Wd2hl/9x2oboE
m3tgXEpLSST7nLocEZKt1Ulez+ia5Ur+bt3oVjBSTicTd4ujhg3vgvnHsfq/02iX9+tUXIk3TnqH
J72DRRTm9yMAl2TqbJNldm31bDnikz1B7dEBC3X0Jvt5gMj/w+jsOXaU9QTHCKNDNzFkr/3437/d
W7Y6z23bRpnpNVTL8/jelPftMmVnu3ImivJAQoeU5q6r6By+v5yy+vXfH7ebxkrK62umGQ8lSxba
ONK9ifpSwiPLOxYd6OI3atfEUJevSCJuCSYW59Qa5hw3Q02dPlThdf5p7AdV2nHdjANj+frJtEYW
HAHz1FawTbsisOoT29O8dSl+NN5v10y3A3gRsAOuLB7yYMJRMSQsB8+xWdm7rSyKW+VMViLaEXMb
P8MOx429y7o0uEO8+U9B6+vwCyCD99tJATV7uKf12BF7VJwWd49L4S1PLLM/edfzQdpe+d8rZ9Zz
cZk924+EN3j31opNe2tPvDHiffPEEk0umVt3aJy7YQgcTD7IKtcDdQprkPZcqC/TEhSnxoU+1PVz
9+ZUy4OuIXY4UyMvWXnioe4AaStPTmMR2y7NY1kwi3P8+XUyJMkkbsodMSkdzVmVHosSLpJumn0w
5eFlpsr3QdLdfn9wHfnwT07wrWlf8lNSqHPzubl5X2DMOThjVZ/W3v2Socsf9oLyMKGyRdZoqZvc
RCK8LYvJPI+ojifdh5h42Qk3/lCzXXwA46mObi7nyO/V76pf3fttkWkCbzA7sdHm+YpPv60cvAZU
NZfv978U5l8x3+IHEW8qdNc72xzgRa2EUq7yMlWcvWOvBkbZsv/wrWI9WnnnJBiIciRa4MyuQ3JC
sG0AXpNI9xkP+TgsfPVI3QEGQ8/u6fvL78vz+3vWZjgnm5Q+Hop0OaW2gQl/KzV1xzK9wwfjNVnC
H129X+ZmYBfdxPR87uzXlnv635eqHa5RfNayzsz1dDpXL//fZ0gXr27d+DffZ7A9BtYxzHt9g9N/
EgVWe7IpbtaZUVYu2c7tw/y5u7evxVc5u0TtVeXjux7qm62m2ctg1dzW/foqbcN+WMK0P6BieDtT
ABVrr0GgxWi6iObOeZ1b3UW6Lv777PtXb/89m6u+DA+WPREIlWRW/unHeNaXRDRbu8/bpiRmL7ty
3znssQmvE4h16pkyjmWRkK5awUvhlUnmQ1FTZFTK5r3McuvSmPX7DB7raA/Cv6077d9OQ7kRf8GK
n9vTsDNX2WIfGX85nBVIdrTCt6z46UazvbN65kvCgVEryr69+/6eGFVwLkWD87I/LnLtP2qGT9xO
Q8ZkqK33TFPM+Ft43SxakMbGE1xeo0pW3TcPYBJpGSa6kI62OdKODRvdmPSTG7SftMQzS641Mwwc
KwCcsrsqJSTvrXekq/77UKTEo751cuoJ59Z01z/fOnmzKXlY8A2HVNzPC88q8g6lPJgFKPptXj+b
zmzif1c4PeNjM8xDjFITxJQCwZlOXNZe+95WhXFX9sYfk4TizijZ3rC6hTpOrFlK1pzpyWKy8CuT
jsWIOK+4ODQTlcWF7zjDYJ/hyR0NRlx3vtBjNLfekIBB9gULR3u8bGZexNictpewsh/78jHU7FKs
Vw9jH0dXOTksQG1WtcuugIGF9lCunXkGRZeTP0mtaxzdPnYmHKJK5xQns99eKidvcMdc5xGsDuBp
zULv+yp1IZPnBNJ6BNe7jWFJ4Hj4tBmHH+Vo+D+c6c9UN8VLE+T3m9WLQ12qcg9LCuPmoDkmmfhL
WFpX0dIAl4RHiLp/xviJ4wbwEEhP3lCBU8C1rr18trR3U2XeBDJs7rE7NGcT2X33XStkfuvvZxsf
mEvaBE9xFlszTpKmF+tnhb9K19W5HFr3VaqlwIAGs36whkuVT/q2+2MabfYT+QC39TRcAHuiF7rp
JB9GwLtzOuRs5mLEFejwru2LJgmujxtyl1VsVhi2O65H/IHNROnWckNO1x+1XKbnfyM8kWPz9rIo
DTCFbU6reAwxfKpFKw60qGsyI+3udIc93pnEK2/nHyNz3edmrg6UodbZUSZtvY0/oBwlwMtAc9x9
v1rmvM0XBb+sdMX6/F11mltQ5/EmIXWVsEUsVt5Hg1/KJ2bIU6REte0lyyTj7wsCB/bn9ws4b63D
Wi/oSbMlsZrWrU7+Hb9bUWk4fctT54OXqOuelNK3Ci1kxQa8yUtvSkKIpeW3GOoXfZL4G26Ze7w1
7VAyB11+mrahn6xqdS6jsT7lQTZhwpjUYbh2sq4Fobzegr/T9asNGXJX5lrE8FLyc5jyzo+pOk1K
G3eLWf1O8Zoc2Xu7nJfvt+l75Pfv0knbpeGQv7o+rn8VCG+a0TFIj5ljr5+QDNlKFA5t5IjFxN1p
7PFrm2fSrOO9GxZny/PLd7JIcS3L5jlt7Scyd+pgQjHbkwO039dB3uQryYvWCF/qdDuLuZLRMs7z
jWPPBsTl5t4j2/s4eQRZQhLvO63bEot7N6N3SPVe/i1ZWsGByKStLeXPPk/lOc+0k2Tgusl/oLx+
9xZIUCs4rzGZg4qnaGPU9qET761HszhbXv8UaiWPrPd4IfVU7AnZuefVZ+KcKf5buvHO87ptp+/P
moA8Lhg6MGzXzwxgXkChtpQAFfpXX67qaalx2KS8tYfJHDE3XRtI+3r+0MvVDEnmtaheC/v6jzOX
S9aOxBpbIpDSsk2f54HNOuE4k6/IGnN+C7PUOg2APlA3v4rU3J7ctFCnanGKqOERtGubyoQQSA/l
1UMR2RXWv7xfXr9nrLZbPHwfQd8f5vIakMXYvmnwJW1pX7LNWw54f0Q0NyMtOFr5XT9AgyLzuxff
vb/vPoStZBtSSrvCPhJ/r3w/uBQ6sE/Vht+cbPU9SCaFotN88iraeBexPYECIjWUS+/DcIjoGDLM
LxustWSuZmjjPORtroi9TzDbx4bwr+cbp7w6jkv1J2BvHcHhs4FoIMlghSGMwwwWVEYj8cam+6Zk
FN3UnR0brS//+yyzIF0AFEs6XyznWhpb0nEYfYZ0ni1zuZ+yFB9uUQTHIrD/AnAz9x25xIvZ0Uah
Rd3VlRweEeHJqmcwdonx7QBVXMn1JOukQ1m11u+dkw8U0sEUBeNV3ffDPC4c69xWBKtLRcIz3Puy
VjF6px+FpAlhfgl5ceaXbFY3mz2+8ZD78iUOYY4hpBszP7p98RSkXOWpj8raTECyPFxo7jF3FALn
TAaHpDkt3wKy0SsyQKV9E1s2jWiesRR7Qi4ZCFSxIurLaNSSEJY7lVdBw55RC+2s+rU5BIidMg5E
dbV4jduuKqqcRZVbIqoAPImRTzcK30mbH81msgC8ejRWDNYJ9U9I1fnBDzVsPr7agRK7X4xVRD6S
KKc3Dj9rljzD2UBEVlVJOIQWgluxJn2X/un4aZPeJHfLIssdaNJjaakgUlVe3DQEvcIwz5kKLM+z
TRq6MuTZIoaUTuREugBv/JBAqmcGMndu3DObCoKRojbk7ywyplPIFPlIzKM2EG/XkOTqoKsjl+2X
e91XJ4zMiofflqnFaXSL/aC1f1NZO5UyUaAIVFER9ImVjocxtdCkShY0ksCGDVoT1wci1Dp6RuJH
WZE46utMTZQb446rOz8tv6vVtPYT05GlEE3iq3dA8cytuOJJXPQHshEoLG8Fyvpm9pE7jsi45fY0
Zj41lwhe6ROKeNqgBwaVd1jauiGhY0LDm/Srj0vCDBfjbi585g9pEDlVbcMc7M9F6Uer0zOAK37S
9H6mmiTrZH/VBieSiVHdCUIyRJXHThT+HG3XlKTX04qp2vtUCF5OvTDIaU4qrKu3nsHCzlThD4VI
cxjW9Kc7sB4NJx2m3408vrJw1zrZpXPdX8uqmfQV1xhV4MYc/NaxEh1WQKT+Jld3dmcOh24VeyFw
dwcTNnZyU1Ee+tnezLo3TUY6y4Y77QjntJ3MKnirCxeIX12xCF06xsGwqJsyarjQrY503b9Xonbr
Qt6c8ezF7ep33IE3q1g/EOJaK39owmty3ymqQ7aWb2k9/iRitsaGr7+kk7/aV+G88N10HxgC4OII
MrSuq31hWniOiw+5pOvBXjcmdbz0tU71oTam20nmP5lpPa/5n+u9MnIgBqkB+AySAo/MNC5YlwEZ
tzh0yLWbNeAD9RkN6f6UT+vXXHR/BgjhkREOzOUCAE3jAHhGZAap/Ca8bYPZ3m9BwQRvkQmZcAJm
9XqQM5CpqXBeJrxOu0WMiau6DxMe2UDejudb/y6VIsJSqienDk/BlMnntWFpoBt+9OlQkpA3H2sH
XoI1/fXaPcFDAhQWs/3FdctrBSpBl1Yf5kpJFEh7n5ZJJ9Pglp09z56idtyodYoK+3RK42K16bNr
jIwpMg6qdS6vTNOrFpPXr71yKiYa1ifo+kM2N8QEquLGk3l6tMV2Cp3mK8jAK9g2k74W+MC1n/Cx
caYnEXSEeCAy0L9j261Siq+V9nxBydnz8jDw9N0scRwn5oAaDtZQ/+L2znaMROjQh3GHkAy0wkd1
95fqZLnOx2kQ2Rfpi54+GIub0cNTaE2ozzBON8NMrP4qrTCgivz0Cw7DDLe9Q+lw61+T0H6sW/PH
MEPrUCtR2QoDLLLzW240rA5syqOz+BeBihPrQn6I0ivPedN8afOU29USjRK38tpgOVUlYwOyGzxq
GJSJLhoKQJIhuRcliL45etLHyUQPH+29nTEBQy1yaFBZez2Ur+Z5qmzrILKaZU1lTx6Gvd6bMkJ8
8SpjkNTMFPYSEAT80czmwcTuM3BE1+kcuiTe3PmZ5ZhlXGG32ZY6BgH3tLicop3DVkCzhGzLmQxC
UwoH4RYnZ++tO1hDYM5+TYVMuTodvat7Fg8oguIaHSnuzDJS5hXEW88g6eXi7OrcJUCMSTOx7ZHL
YF69exneW8r5a4IBh9Dr8sqMBbeO0fLK9C+1tk8tMENAafyvaTfvruhs09HH0m9/u4H8bMyi+SCo
016bZoy75XpuspU4s5wMMoP0GzJ3X/H6QHgJm7jm7UhCiDSTQDvGBJ2knvHKQQJ6wSK+YAx0MEof
u7YzHmfFAAZYjcmgjSBgSX6tWIQRs0YmaQ0mw35PxqWXn3M+9FC3CwRws7MOQ+58VlYTidSk5OGu
WDyP0w4h1sO3026rsXPnSR6ykJkko8tZkV0XDaPOiZ+Dyu6uM0jNbDMVhQBWHmZ4ki1Z//IQInUP
r7nfnDXyEauXsXhTUM3yQGxRpv0PJYXeKTs9hHSRG5I4I2zYiybL4dgl9gd+eBIsGeuzG6/cs5s9
6o0AKXbsHjLcnpET3hUVywDzSsBClnglu9A99H46HLlg2JLCJoFC6RvT7YNkYIk8+4aO3WqGN4RU
b72OBSDrMhw2jkBkY/2Aznbipx+jfEvFXk9tIo2chXvd8me0dDJNwcUu5+ZE05jHpZFaUepAFOFd
liPubV1Yhymbtoj/uX3W66fMGCFvWXAb8qObU4lrvJoiwyYKbi1IdvUKFXh2uyv8Y9vn7kIMtwzj
Kl/PXT981jwgU5d+0/YrJiPhgpZei3ORVV0c9NNCmf3IpjBM5z7O+BEm8tCpy8xQMVkwXe143Qma
AH3dRvi+Rjn/liJmMwyKTqF2svHGy+zKiCH2JxPR4aAUrnSb9Ztadv3ODqv1VJvMmTJ4R1svHxYB
68N0OnY5KY9Y9YSsYf5sK3tCqkedI7TSJmLCiWfX3W7S4ZveeCEKJX82Gn3iSswpjSb2jFbs115X
9NtztIX9IxmtB7mt2Q2bMhgaG5KETlbz/vprMs7W7xkO4j6czEsoK4pnXfwxU+uBUIFxsFvm1bmk
8HOGlBbnCoTtzfclpBxwVi5Vw0n0Zjq4Fyn5FKPbYMFosfV4cAoDQyEXsM5LdkmOiodut3LAmkVE
+to6zpyAh7rmVFGe9UGi/cSpnh77Ytu7JaV/RysMTq17wS19abfQigKqwR2YGbbnaI7TdpcH9goJ
k3hqyaQuNsTvrCu/AmFXFLWUFIFEIVpplCbZOrt0K9O9P9V7Tde/y2vzrSPKExVhcclGkNvh5Kt4
mTQQd3YlH7xuGaMwfN06a3lqXlDo3tZlu7X2QzZQ96fu45CD/vTopp1VcIJCJ8eu8RVAzeZJqW/k
irDnj+YhUKj+oJpry7TgjYpXFbKWQzgsDxGCRy9e1AraEVdRiz/ZhfFZ/xBG/QKzhSxgaZzc/Bf+
oXdqegxTSde4F+fqfXMKp3ok8rfDd+qn72Jq1IH15VBiZvgEzoAtrC4+Vm9iF7LnhefWWB4zl9bD
AwUPKD2PUaHagCPHhGKbDLRdgIymlkxTGzfl8rWywqQI7Qo7JFlX6fTMEUe+JMMSDZiDoyEfm3ik
05DzDBenZw1DgJeEcf9TVaU3RlZ/VN29OQwfBjoc/Ev2sIYaJibLdRFYaEbta1nT8rw9aKsd9pVf
nLOBxEam4OPW/kCBoQA5DAsC86yxLXktqjzXgcx0QYCS1I/QP4NNTAmItermtm9XfJ9Wlye1j32Q
oe11SGafhUOiE+LjwfNTmpYOCq725cm29QuCihcFUgcn9iR9EO4B+sI0KF4ssouh+cO06yEZpuW+
W+tyt1yzM2Fa0V4Q9QnDKUjygmOksK9p9/xFcMhejxsUUxewg1ke+5kLEln0h9eWJNDS2TtKt31S
OZlIPXlrxLqr8+Q+LcKdImgN9ZEzdJ+JJm7N9V425d4gE3i7eNNlsVLz3m2p62hOIrYSouBsYH3S
0c+vwhcT4A68Vk7IAlD7IKJmAI/B3u1bu0ann9S7taZcaLiYuvwmxEe969cZGPvKGgILKnZDEr9j
YrQNLABmk1ii9PA+OF7s6uBnIcKPOsNO4svwlGKEj/IqVIxz56Orii4KC0C+Fpsxif/9HLcQIhDw
ImNZ6TaN6pzVP1DX7FtbT1yDGSMoqJ6UAtbB5ml66w79rRveGyrtzoNw/rr9S0nVelSW43ECevj7
UnSg0Vv3vXD1ae63IurrcxGYsZ8F+JiEMNDv570hF39nN9rcW0Z2GZvxNyCccld8lS3ITR5Bc+x2
1psIir2z1CuXF/m5FPIHNguozMbCcdhoTlzoiFVYDXFzctdyjlPJHKvn1qPCIMuFwR3jVbjh8sq/
lizFjSxmlnx1409DMNXcMPcV5Mx2hRNs0WC6fw0LX6g7QQQZl8Yn/+f+xcp8DM0/nU0CMRPs+rW8
BUi/rI6cb8uFMPhP5ik7L23FJXd+aa/lBrj+fUTIR94zSPpOCoeKwPKWNwDJteQhGdZXJ5H9UAdA
5GYMJcxepo80U/nNPLgdEKCcCZHJJYCBA3UP2InuvY+l4jfqGsNC/7EWa5hAyBgqsU9tW0Ss5Iva
1Pg7MUGJwh7+b26ywXIi02ouzLMUZWe0Ddt9WTq/i26x9uaI2Nzn+bEcbDKMYf1nkdQvQbfyZE2h
R6z1K34GNlVp76fh+p/FbL25aQ0sxOzc632eNKY04qBZEKTngwXcJZr59zmKsmN+lZ5zeHM4usI6
NkeK3qKiGhUQYP2sqA/2vGIpmQW3a/O0Sui7YWPAfWIVQNHrix56fnex/LJcKs2ZHchxiLuZuu8D
I2kfSdSMaODFNyuD2n9hPM8TsKVc7+Zhb9qmsS+EjRDTkWS1fowTS0oEKxkPvd2UmOk5kDfjs9UT
obd+4cl3/aBSF2e9KYcE/xhvWbXs3IKkDwxpLr2uO05zDWSvslysh8wQOmRt15v+YBgHg2TBHOEe
5WIis6c6dXSHeT7aeFquFRXrYb0LNRkPK6QNUm024w8v9hgT9jDNWCqxvKPGo+sIeCsc5q2mJJ2b
dS+0N+8R9co5o461arVvZuLPk8X2VYvVLdhKmD8gsAv7eVw7pnLEZIM3HISG75loynfDdaLPZvWC
Amc4b6Hir5CO2qfWrbLtuLk+vBtp46NICdAXvbnGeZhyGrC00q3qIdZXu6QyOH5b27UwUX+240xE
UaksbuW21z733ZynF7Puvhqr9Xc58x7IVRhsbQxeJjjG42nOrfs2cMIDkJikocWMOu42E9qF6W7l
0aj8J1N0G57jDUKfdS3ZOEAds+eWzn/bVq+SIe9fx+ZpQyfeo8JBYaq7s3Srt2Js7+y0zGO8lq8u
q/+meg2f8DXQ8MzytDp4Ocu2TVE44Naq1hwobagpAtJej569HuZEVTZdsZ1P+6Zu/8p+sRFm2Cqb
ic+O1R9VygvUK8Pm+rQpn2pqMEJapDYxeeM5JdPUvMjh2DMVf2Kz6FtoMlFNc9yAox+7JRu6EX1l
ZNljyxp5399dO8DYsapbazNfmYVOB6EGXFuZc1iqScRyYNA8gddljkgBCNua7fMUFR7WLm9LFkZc
UT1mh7ld1rg3Ru/ghcEXA+lyFUdpNXhRjBAMB58Y2ypJZpQX/J3MdmQXe9tIZayOS0MVK6BOr67x
rDrdJbUjHgzVvasMhNG0wAFqW/lJhPMV1x1rULbq2KXpLy3vJrzluyUnfU6P0ewwlxUTl11VkSMW
dQ5Q3QLEEvwN5zAKlwBIUAXCZmituOHscGxxWQllXibOqAA8UIS0Eu660P80hgEofPZs5PNwETm6
61iIx2xCDHas9dYIVmdvKKxT6TTCvao11Gu/OtKq+sncJFXGYruO52Li5uKnHZgfIyuwd66Zg8hu
FviJ5XgQ5OgmlSfSH1NcjRwwXf+o9Pa0iQEqgtZHYXv0JOvAeCx3nwBUEoJiifdutqGVLu3ERKK1
J6rGxU7coOLsRC0O+5SUf+nfmFg8IZUdWjX+WFHMRiifSQ9FrXdFgvl5gZCZdseV3Ai0ZOuQm327
c32tn//4m6meGay8hp1KWRgDpMs3rKPwB6aIxd2Iseumt9xXzSK/vab8hmwJNm0gIU205KxpHN06
LIBe9jdSueVpZG50DeZ0SeoIL7HmMT3QCsWYFVhmNPuoTixAOtgcxDpjWNxu0me4GSRlIQTrTVDO
bW3/3UY3IPKOIaaj0JcA33Zll4HDa5a94fCVH0L2Kg2xrxxPJ6brl4fFf5yhu6ILG+W54MDl6WDs
SzIpezeH/sL/LGTTYYj3J83s6qjH4LFtROy4NHJdOPb7Qc7vZtXREA3Nb4ulZZGXwt8K3PxIdUjf
RbRo9I1jw89yhctRs2LyOTkB84upfEoLYvNyUJz3w+BdZjZsLQEHvBz8mvmihRWpVKctNTCWI9Vt
PlakDhNbWyHSr1VwxzRib67c93aA2dWHDHGp6novS/AGUwkuvtUkP2jtv3RGcY85Ymim9tQE49Hp
U2j5awMKzoVA4WPQLmS3HvoQLXw0YFeu1Dv5PIYPbQf1nSwFj3L3fyg6j+3WdSyIfhHXYg5TicqS
c3qecDldghlgAMPXv81BD7r7JtsUiFOnatfRnZHI/DKskRlm54I/9Nkw7V2eFM4j14YLC+Rhr1vv
vamCBVtY+FrauGoNf2GSQOKdhoH+7MH60FX1Wvq8HFt6llo/TLc5hMkVITJsGw95yM30n1BDSqHA
eE+ow7uUhApiJRWcOQ83Zsj+bm+2RM4WkQ8nySO/cXvva8kTQvG8E1UAbnOQ1gM2KuTSYl6O1eD/
mY79FEX8hIqRjRCBkczoLoD7Ii7R92Uw/vjY8LFyOhelB7yw/GjaIHMAQLjDpi8NqLpguOaleEhc
76kPKOspTbiWfFUY0JQYuUQyJHf12u0DFrcTLSMrW6EE5IjfieW1bOkW0mmEXgzhrjWrniCqzfwP
ziuVkY+Vcn4YQHhepgW0TGTvraDzUQVq+yIa/3EZxi3ehBH8aJHtI0qelA3a3KHLeefgc8W78c4N
Sj9EAbYByeFKvSMhjUguL31CLwMny9uo4YO4QL5xq5lxk47eTibWcaXBtZHRP6T5T1Eykvn6mEtx
EoXOXzGh36SHjq/yZkcq1T4M7dycuoHaGwaNcNu0PKjKBDy09AD66AfY5Lo+I1XbD9xOQjaU+slF
zCXeuYzvmW9flyjkdlsn8qKrWzM56TV3q4M0k+CUJQILP90sWLfinOs7b0bnjUdJkHNO30aaFGTm
wA8RsqDD1NTgXiEc/KUlO74U8swxkFxSi2gUrB0Gc6MeC7nc8UE171XIh9PTS3aBINOZ6pkgNNNS
yznSFXchW110oHS+1Eb0PLedfYc15hSgmma9+Y8rxG2WrMzCzHJjm8l2484pZBlSSmea8giCjOEp
stmhRYG1HcLCOk7CQ8qxhP8ShslrCif4bumnjwKFec9Dz4a+N2PDbI5zMz4mvbVyg4LN0BrGdiBK
3KQnMxu7C2nDR+BgI5Ws5nKqBcbYLg/+a7hiOhrkEE3RAKycfdVY8FtzPttut2A8EXxyhIyxbKot
kah/XAuiuAPR0uKYZzyK3kK7Tvmzhtgx1Edi14iCvQNgGF/EvKjT0AVFPGGBRfmdtj7E+tKg08ur
uWr3BUQIA0t8mxLDcpunWQofK4MMuLhBFLGa7ELMZ+vG/pCHiNjcEueKOsLGJqDqRwtSMchFZD9M
whjltqLR36GvDe4JyKGOVO88zp+d/o+NgPu1DA9O61Y4Zzz7Iu2voLDmPSEmdk+Bd0VMbGOuCj+B
7yhoIeJX43PAi8KAUKfmc2jJI0YYBqjAhwnDG1LTQRQN3gctUpu+rdRpKppfWbjPNQrexfDCfR+U
j27XdA/dcHOxc8XsrB+rFsHwZ5zb+VpSZR1uZDW1K42qhOYLYmLKxEM7+ZQh6LQ505wz6mhTZbjW
fNfjj8qeID2texyW1FOu+/VmxB6BIjh/6r78rnEeDFggnFw2v7VkZoLABthEBNLa+aL8noFl5Bm4
SuReSkNEtq1aJvoOmNM+bfU9GUseOy7PC/vtdO7eMRM8+FUnNp6HzUQxPp5dGtO39RJiBdeEAbPR
OJEffW/mu0E2yUPlWgME1uArsUsM1tlnk/iPhHY4gCayQ0zc89aReb4N6uWFVWp6zqIKHmFGaYRn
4xn9znyvOJT1wGPMlmEfebRoYo54UcXXGo5aXfSOPKxbp7Qvf0i6n8p+vRFVw85pCQf5WecxIvDI
jdK5liq4drp3TsAYNmC1JdJHJ/aE1u5yvyHxFtb21p3DLQ8zWKK+h2EXxaGkt5ibwd4JqW/jzr6f
rekvxe5BfVtmXjZ8g9CLcp8ikK445kk/YEiHLt0QxyY7fgloeNj5UqKruP9JGpK3kWzgHQ7VgatB
unVcw4pnOzgMmW72rlR4MYpGP0+q2Bhlui87tGH8lt9Nxlok6uV8JEXWsaIRT65TLScrIyCepbwL
Z15wW+1k92AlYjdj/a2NZ7Mw85fO+DKwHm+KmrzNGFDcNwXAJJeSWagZk605DLRxNfwF1WzyfiyH
OyhILDZY525r0xQnzx54DU3qzKlIEiHOcj2Bhaie2+wZABbKYsX6YunZMkbRpU4rg6qXwN5apvGE
lCX2Dtwxp+B2T1rq5nalce//IpqKfQ1OcFOMRxYm7HpqekZY3wl2E6qL+CQ4UfNh5E/OYvMQ3bXh
Lc8GpLKTE0qgf9ipXJunEEOh50wE52ia2nA5+INqsE1WG0VQMbiVGS/TyjqLzv+gqYQtc6V3wexq
JnVuycTB0iK8eQabOjMP09jL10x0PaKIBV8GZJ5zmpiXoQ2eo2JuYlf2X0lpnXGeLbvQaHsgpy92
mHt4hRy+iCiA4qySl3bOwK5Vd+1ChqUbK3682GTqvjbO1YALngf8Hy0p3cVS5WsVCu8AE+PTxqAR
G9ZCzr1a9glc3yhSX/DyOMpB02xSM9RIOey6xVh/cLcDTyzpQsqlcV0X37aD/wQV714GLCgCfzl7
HdI3NNLp7OZvLMYYgRY9XtHY7wbDf0OhKfcs0Lm3W6/B+CdxlPpldQ5FS+UkU/1hMEE/p0dvhplU
WubKbe83JMMwN5RQdCowW6Io+YIwii3MRAwYfAnOXsx2iJdHDCdCu0wk0dLuvKB/Y62Y7QvJrA89
yk+hD5QdGlDfHzhFnmlACv302LvTKzNVPJfJSHDQ5cTyrH99EVzZot057fzq2aV5sBqWJkQEeeLp
ZqzdBPISn8JthC/bJXThiqXZtD3zv+c65rFDONYqRe1wJX00k/kMteLL1/Nd2QR0KtjOxmdhJwEK
D5n34uTeORjSLws70TkoOQ0N2dPPW96DgD70OTcXU6MRYxB68VfmEJgs/AmNopyLdwI4Z7mLdq51
GdxGHpQ9XB3Xec9KC4Q0R/N8pd77YRn0fGpb+oJWSN8CV4h72ANVk+mutMs7MdAwBzaZFprg6lEl
i2LHgt6A84TBztpYtvjs8Dcr0CpY6pnx2QTdskU/DBOEZxgf+HQpsVk8hzNpmrodN0C+9gVjbzah
F0fNE2ALlqf1I079xz63PvO33ORXg29/DLLgtfCheE9SHeE3VGdzAeECKXmKAzM/S6ootYSVTa6L
iCxpXDsNv5belhuGugIxD0CvHT7bwfI4R/k/DRti1yERZ8LcReTqfQytwggf7DxY4jxkXZv4gnB1
gVxumGVct29rblmBwtmgOfAJUO5L4ZbOJutcmArF/D5Y07Un1zM44I/SwMZqwQtcZ+htDc3NIRRa
YAExZyAfzyk/NbQGsomBNWswWLpVd6TA/h8GERcE42JsMavqrTLfFIlk4bQXoybiiRmOy1OevtGd
h6LcDZgS9U83P9LmefBYZw/sgQvTRz6p/V0uCoQbYBZrCcXQCJp4qni9tpKBfRW2hnP65tjTfWRb
93Vv28AFU+CciqhstJp5NK4mZKfXH3/iyzAXEJWQhEkkKY+l2Ly1xW8WkhwSRIPR53gWJJOo2UUw
4cL0sFg44BoK1cTwOEIYnacBlM98tlEdewxfCbj1TvYfeYk8mw3wtar2n5k+BOHIPNBDLLPl3iq8
uHTxLkWF/9h1+rWYrHePFvHN2JaMb9mF2oetkSUfYZD+1Z7y9nz0zmQ8L0OAIbGNXpskK48C1YXm
oHVRn0Tobbhm7XvTHn/qjOwwMmaljPdm4nVoJsjfGB3J52e43i0oQPDgO5dvjRPmYqcieoSy4KJ5
KePXtdZZuwjwubTv8/IjMlqd3fXCEMqeTSmOD17DVJL75COojvxamGKZxJKraoPfFj5D7JrTZQTL
vm9F/lOHJqw38zOPyhPbYrGrR9wNcrol+6xx/zUpznPW76xTkyfevRJXr4SHTmcs7cYHt/FuFXnT
3rPPHMibwve7LfM5C2KCX0bKiiSymZODXT7nu5ptm7sOz0tByrZH2nfb9NCN/xVZjUdzSQ8hhvtt
Ovf7lv1wvP4IHGW/prZ+HfLuy63SH3xIe52392kjgJORfvIjNAPp/Ev6FB0wdU7hlDyvT2mu/Ac9
/wPQgE2sj24Ld+GZmk81MQcq3b9P1J4o2vRoqLV563FIlhOfFa9AmFfljoTvo5+iswEFKjZ+pN6C
XDyQHcBGQ+y4xurz6rYD7beoz4GfT8iypN5rrljYZOZtRGqFJVL2okLMlWwr6JqBn9nZNmqCj3qw
lDYUx4qAMNowYHddxwYOGkRwzHiWeM0sile5uj9pqhjoW6BfwhZ/iCmQvf3frubX2shphHS3CfZM
9ijgEubrEOR/GGs/axspZ6Kdsx6K34U329YU0X2TBWLnw6jmzUV7Ad6bVNOPwx9+H44+OMykhNbK
OOZYfAVpFmflzlgDnBrRRNXQwt3uj8Kd8zJkNeaMxyxgBqDm5zNJ/Ff30Y3MtcjuOyBnelgygD0u
pRx5OXWxn9ENWgnC/EoLwvU+ZFpGnA13P2QQK/m3sETeS8OnDM+trtSURvJdY9iMuxxrQgJTgB0u
ZsKODtdu5qzUxq2dab9cFqpTa/sODgHdqpn3PvQs1CNjfSXi2xiIX/HQNZeCLcSxfPA9gueJHFly
UVQajptRWh7LAi5fDty5OHM4jCsa5OKk4TY76EMAarx0Zgtq3UaK4qSpga1lytdUT4BCIP9VEGLi
EX/0ZBa/SjEQ26oxOH69fWBTNSC9iyUgegKt4/9Q7O+6FgtKarAGNu8T+tVlXs1cpHUZg6e8wOUF
KODzE64+IOggjXXfVti6G5+bODR//DTDcGk8xquRj89hCrHrsB08ZmYeVz3v52ouvQ0Xb5d2av9P
JuazZZRfDYc1+zHreSQmtXF8SoahNn4p6X6AyJQtmLNsGKs496ZPSCdAf3q8IXOC5wZA1G2uVu2v
SLjmLlV7gV0PT4I9UmZ+BMF47KJ5X6aYYpg8j1Yq80c31195TbzYScRfsuTPTe64bF2dU1uZPXq4
xsaFFXtjVkCjE4p3vJ/AKn/C3rlpAJtmxT3JKjD+WvZywBcanMcn5u3bKAvvyAMp4spIKAZNK4p5
mALomJiZt5C7JDu5QA/nyjblkaxYtsP7/mqN0B06xz85eli16POMKFM76joMyr2L8PcWpL13gW3t
JTuzJa0vFgkqjunkrKIrmmbUQOQu7Oq+dfjHA00PGYS7Lx5A8hTlHljbj+e1M1oZw2tvF6dGorXT
tDAWyLCRr39Vw9uI7gyLDR3BP30OZuuGOM7+dc5YgrYN8aFo2fQuaeB0KV9KO99jL3qtNHNHoTV5
aYNXAyjErSD0zFInSCmfyYD+nrJ1u94K09usmRvY1ynrG6M04ZcyvYYdjlYDeyRwOTq0rOnmcvzj
Rpu+MpFeLRSSwgm3RofJRzES0rsNzxHWK0Taqbkoca7cMT3IgZTL7Mj1J12bsW/6l7mD8UjPQMBW
j1CvN/gb6UwmfQZEMkOMuagG8lyMt2pu3k3fMM9YbO+A7oB/8+Sz3+XNaTRxqaJFETaa30TA4hQD
Ko0FmdvGiUkBQtpS5pdPBb4xfNV4VC9R6kXHzGtOosmSmMBuEjdD9l9m4mJ2UkOwxfUe5561TNLI
c6nUwyJXUZ0/d9N79MaGXPkDiYEvK4yLV5Q4rdTboL782rsfSPbth4425izszgAs14bb7OouPSgp
x4YBG1T3KEwGdxTanBRyRyzxhR+B8rO3KVkPLN1OjJSjLZBN2Jn+4BA4hGErDwzGuA0rkkx04uzd
ruWDTEaT/IXYRPaSc/Iar0TiONFSMW4t0pG7IPoueygSmCgvjiKT6SUpEnZtHaq0hPSc3DE9gp8O
qolDttmU9hpQaZID3LELu+ketPr0H5hYUlln0Q8qnnkuCd6pre9YYltl/Vdp6T+zpiOAQ4/xcp5f
8rbY4dD4ChG1+AnxmnfVo5W456U1b23P/TNqigMp9557usM/imiOuSBqrV7aSbLQ0D6kCcsZbw7Z
CY7ibr1ngCGWqSS1WtCUafj/FQgIiFImVvf8QqM9daFmdC+BGOGgUI+GN4mDUzwHk2b6QUrd4Y94
sCUlY72vPtulfxqBF7K/m3AeLvNOzyZfr3PzQwZ8Z8glBhL0Aau/OVPYcDTCC2rNo66y5nWgXHyX
6WW58SZ9H8NB77U/ZkRpyos3EtaY+WAvQhyaIoTOQo9dyusFi5PrHpaxGbahwR8uiuK+bDDYJSXH
DybBSZJWCT13Ps+Wk25T+UoNSYHVK7pmAS7JKdy3Rm1d51D8Z7Q4Wl2TL4dIXIM4w62bj1ZYVW8c
q89B1zobitMOk7cp8kUeBCMJ2zeui/y2AqrfEuUIm9luSnCEBpNz53Tprg8ybAuBs3Y+VfgGuQAl
VYgPP+ERQWRtVUAtb/QfXDPm16h3uLvwN5Tz8GaG7NWgXNI7kbLr6R6KAG5bINhpIt7tuzZZkxh8
emAOwoRPk60n4OwsswrOYUqmrAmv0wrH1B67y1H4T2Hdg3gsFbfiBMzwSHuGiGjKarnLT5ETbrQ1
niL/h3wRcXboTHGQRW+I4mtedMSR1pIeUa44TjpEcCi7R5silU0YLd/WalFWqo14njqK6jJwZmz9
IbK44tqA01dvHOUlt67M4nR7RO1t7qfA4naHjmTxgkrQFjiRffOQzXzw8uzVAgylxks449q2+5YI
KlfJ2vXPyfDdGRFgfCuUrIP/cfVhce/UsKOkfwol35hZEhQa7OKtFfa1DA0k3zUhZ7bnWbwArUvv
8E/zuSHHOwlCCZjb8Typ2gJKwX/tO5rWU80HNFWatsWG9ieD/rGG5AuTY74x28I+gXDapzVZUrAO
VNFRqSXDIENJKcnJcGfa+AVCrs5o9NPsJDD2Bi9dJYJNG9ZsJoub7S/sAYx0RyluDtGgA97BEdYl
w79OhtMuyf3X0MBTUWKb5S+fefY8aDjAlGjH6pbnBHZh5FrcJMu7DMNbzC2gwsjBAEwN1U+Ixamf
jC9t4qoMx1bFRB253FpfsKNAYjc2JQKEomW9hinYj4uSZscpkSf2Ch1Q9I3O1x1S+QYYuGKu5oMh
Z3SgCTkDIxzvo+WaKpqEpNcE6CYXXXfYbJsFJ32qvo0KSk44Tj/wSH/RpDFFOe427BNI0wAyzzP8
j2gxQaJPT5nZfFiW4khf9soNfgsDwyrWrQZK4YgajgPAbiralPrzUIGXrhJlb3DFLDr7LaeEehqd
fIdOxP9Aatsder1BgL5xNlX3LIDjXrqAm4r6Dl8D8wTryDQkWbfwTeta7jcGZuJ9QnOFXGyfnGid
bMcJDpZppc/+LOyjs+Zx2rCDJ10j6SRBglUHTOhGgVyyCjPdEt9n8ZswkcNx64jPoq0uu0VhoM92
zuj7x6Drb0lSeDvo4Kx9Vf/kG4orxcwZPLoPgIe2uRJ/YZi/y2jvTSPcik0QgIEqfluzec5FXyIV
lH/52FHWlJh3vpeT1/fOPJ6HqLEfhqb76pE45voT0Hc8TcWub/o7rfXL2oxNnuDK3eGhTsePAm/o
QLcQrsb7UNun2V5vrCq4pZSyjyp7XsM4FHEC+ChJyDXax+ApKQ0aPnyHwE5lVP9Nk4WaEYQ/tqFi
nHS0d6bnFPeNocq9gB5dmQt+FlJzVmtchd1PW7rGny39rUY+Ypk4sI39KDrjscAhaKNCu80rxdsn
TJHcI4NTPTfOmVV0PGZpE2etF2zKqj73FiYgBmmjWpiwoPIJG5poWRVxihDLcDwBI6kMQoHRvRua
Z8+Mfq1pxVYv78a6+phbdzl5fXCHHH5IBkQCS3EHCErECCxPh5620hgBHNlFVeWR6B7XAiDvR+0s
f5baTwNbCVZyzG6sv+ypPlVBqg4zPRtM0IQUKQmDXmuZ23VYGLuli2urbI9hsAucqF6FKiueCvc7
crrHYO7AsLIf5IOl5FMK/8qFd9Kg3PGIc1NyGvyFmLpQtADsq36/TGI4ciOb4552rnZYXUSnoGjK
E60qKXmFTsem2wfbaiGPs9jnMAh3/gpcDmkmiXN9NRLv5gz2BPf02SmG6Nq40bOiynSIwuLZolbQ
1lx/C4sfvbZq4KSt/d/UYDxOKbFJp7RDrE8VdpOp4M06P5YmqlUQwTcMYaS4VXGoIiuK6fPdeDlO
Z9ksd0Epz0FNyYqrbn2osb0Q50F2pFuqoYrJ7TjPFRJL6/OjcuzosaA519N+urNSY517/2jPuqZm
O14Gc4IAFaGq/URIVTEg0nSn273n+lcqp7u9lBhszYmdkDWLj9qzSRgsNrmmWe1lsvwNoIdZfvV1
zH8wdnTlS8UmnVddNextL+NuIKx94GSKJ86e40Sii0TEFVc5e4pGIp7uxKpHH3tP/SEpfLXI+bcg
yHYsDn+wEv0rFDTNqokOXvdXN8Nb58/Fbu7aJ1g9BIOlPCSQimp1gzb1wNnEqOMxiw/jcVBUQfRc
mmWqt4TDXuoOhw8d77kYL+UCWmdmS0O6gT0IW1KonwmGfesqNJkA6gL+usXHZVLlM44/n7UaZhsf
7BT3W/OFzkABBi5d9q2NPhQauM1ZliLQdj9cJ80Ylj6NKC1AiaL8D2ETWCL/gxip5JXcYFJvRfcN
3TVJ7GKjPxPBOUlKW97Ccso3ZUCq0GxMsa9g7dg+/7ze+hgEl1QiwZsojOhaN8+2JvqYcsj7hGJO
GEYo6bGAPqb0wCjuAtFYizsjU1djUXSKSoxjYT7GNuYDcjDhVkr33U9ADfGXO+Yr6T99oG4LoYYN
H1wAVuffmSbN6IZZtrE8DNT0jnh10V3LwW72Y+me+9rfY0feQTAy2SVtHKM192nFzqO09amyOOfr
ZViuY9qdB5aDt0KyyuVmujUz+K2UdDBzzmSDScA09IYO3A+Ybd67SY9x0VFDlRETBwGYsX5c8pOa
7UMu0Kkb5nqaCOgh7GJHp1wnjfTTw5QzVuz5iHDEBf9E3WEUJy7CmnApy4MreULq5IN4EhogH5bD
2NsHepxJYFUFjYA2L70sIfOprWOFyL2HLkaUEEe8AcdBjd2TbOdT6BvQWNbOmBkWDvmeiC7Xzpz8
Gz0P7xHzGhTkGvN37740bOWXAiumb5DZytqR/ALenNXmGHTQb/IFyUfM8p0Be+/32auOyGqjp1C0
PnGuKvtks7sl/8RvzzOOuaHyBLt0TGS4A4aoJSBWJpyyfAr0MhFs8wJ9yOxnMdXy6ObWaxnaKEE+
OKip9m+ZIRtYcL5DUWoZFz5uyl47fKz5AGQDeEOrwwHd5icaXbm+mKzN0SoxjvIdwpZFjo5maHfR
7dYt8pWapb8Sbz6Gff+eK+LriMPc1pLk2gwR2TOX6FxuH5K24qYRoNZEBa6BCfwPHqbqJa8d1Cir
56JsH6Ou7A6a0DtU5g+nHPWt834q2i55CW9yDLgBXW0TK01cs8FzrRx15JuxKzMqMBs+C5g1p31r
pXDA+PkziT2ZFp6iaqkPczJ95eUcMH38Z6U8tN4yfmK8uM1CglZdOipa7Vc3ZUtANOh3sBP0AkJh
TYti0EdAx+oQcpCWbEPzclfPYRxiptizr3jt3PkzSBE2pN0/daXFhtgW3iZMaQIDwntITDFvhUbV
qEc33dBm/J7z79kMLgAL8BFPGiUTgyrfBBHcJb6Cd8uG9bL0wVXZ1xrXxU4so8tubF3oUrA7aq56
nXgYxua+ioybZ6vV6o+KSNenX6bBji91RXtaV39q25103L+e6RzPKDB7EYScNuDT40gg2SRqvPeT
IdomPZWIg0dfCQgbb7GoNbXykEkAZ6KEihwHOCw7uRyL7KuZuoQzkWMs5BebuCqwJaXPULRY4ros
QM0g+MuLNDhyWdtQ5Nxy3Y0wukXhmbFpY6XqOOI4OvDjBZY+sXzD3rQahagFyZf8SCA2QJBun2j9
RomomHWzAnMKRfZ0Ek13PtF5PEyEmKpk2qu0fOa8XA55N5GsGJA5TGGvBqSzP2LSbSumgqSoczpL
AHsrk6ajAjMSGxyHv17CnvUSlgdiGe5VnUrW98OyM+28WNPW4M97XG+EOqo2cjcRjAVcmWVDDtPm
qw13AIo+VJG8TnkY4FemIL536uNoUS3mt04Va6s7F41xP9C7yH2kVEdY3RsL2SiWoOw38pit0Fvb
x3RmWfBe6EIBqsbY02vBmr8m+Nb6IEWyNDYhcUq/RfwJ5JktzaFIff+AyZfdnRfdutQ5Zob/3EfK
Ro7n3etp3LQJXdKUABVPkW8/IXkT6MnBBzhZw8GDLxKzaZMnD1SLEvB1VfeYSI5c2dh6I9JSXadw
fjbW8NcwaZt79YBobVCJPcCNNXDOEMg6GT5Wtbay9qHfJbGV8qsZ/uRKBqk3LbP3banCuDOXwxC5
bIGc6FHmBgSZmoCTk7P0V0hyyf1sZs0Lg3RYMZKrYoKnhifInRMKeteNFAYxCrnnKh6M+tM3Rw/0
5wzEqD3TgkWDlCnLvZoyyNzLcGdq7z+WWk8EvPNtEylBtovviV1+5mHTn1oCMFmR/uqZ8DMvzH1p
cXRVIjzpuSi3eYdNuwGxR0vmtUuXf0WNOuuh/G+UcWKHzy6zTr5NBSxqyEG4mP6TQ9PBVmpNNR8+
YgG7cZ/xOg/wuDadzbxW+XhVCkxZ6iVpGc0CKXgPmKw0fA8qQP6S2P2Jjeu9BbAZY2nDCpiwF7uQ
/L4eA9jOYoZ0MSeMZaxues+izZmQHw7R9Io3SSjA9CXNR7NLXB/i0mHIM4Li/qdFoHcn3XxZJesj
V81o0/ltDZ3LeEvT2aSXZrROaKCxXFPlJjaDzRiAhDbHP6ChYhfidRkz527ys5uTk4AEOLpxGU24
luYhkQY7wifq7GTqMfVOebRtvflWdSCGOSl/4am/uf4Swt8l42e1y7WWQJKF5+I0CNwPA8vILhDF
vzDAIgTcTe2UOqMOdFBJLZgQTnpKfUlRd8MD5CBTpj7CqitRzcz5NmbJgwM5ri3Id7Pwp+7Cq66N
5wF+Dp1zVAAZNNe9haaxgeM3oEes4azoSi2/+tKNTeJNJMR3sqieU5t8STli/w2yP7vv9jNQelTt
c1fnODdaij2KuvivcllA9M4dp+S4w078svTjj51Zez/Exuw6wAoWL6HQWzvHruK5EWH/0Zrg0yS1
GCuRoOCwxiijIIGEBJRZLJI9lJ4BkwzHhjHTqOuTuZ5GML8WOkPYdoAvh3tLI4e2NcQ+r+i/HQUD
yZXPPfmPzVJZ2IsZ44AyYJoyHiIcuNu2hYmcl/XZBVJRcaJzZW+wKfO+ddJ/nPe43duhfgB4Gg9O
9UJ4ZlvZxnQOdAN7T6z4qsKi6A+j5/pP0goEqQ57JBIBTjHyIPiS1axTHOQyD55kSPShHh7dEUkj
KpBSrLG0SdgXDNs5OyALOp9mCdsa1FFZ7xIr+FAoKIbk8MBRRYIPR9VW7PxIckazf1dW+AaUD/72
fvAJqkdlnrwjUoFVBd83Q6koMXMVmlgKDrZN3qJIIBu8upSBOKkGwzsQQjU8KJ4o4VbUwgfhN/mw
JnfKMH7w4955YvkZFUMonlU7LnAFb0rMDRjfLnUU/MObxeuITstd6L51BF9iUXvflLBhnfbMPXV6
JCo4yGxt3qoieS4m9e0Fkqga5WtZ9dp6dyCS8Y1LPj6Ep+91AXu0pxZwP8iz25BHZSG1FTM8iaxS
dETinjB1cq9rA09NmV+sHLxfGT5ki8T1EorHnC8WHXQ+1KsZijkTKqWT8RJy/NXQcVQizGPdpC/p
3MxYRN+R0JtkPA/NgnoQ8npsnGWbScJ6kAReq3nsD2NEU0CrUccopBWxlxSfE7mgrZujW2nCjkGw
IlNFRtYZRMTWxTNx5/aEfShB89hT35NRKhDSuByQHh1q9Tv1suNCzmrDv00N7+MxyT77qWe9qU8G
o+bQuf9R6tejGrL8i6odh3WQzXLrrlEv4cD+0dK6LyzjGy73RkTE/MC7f44kJ5cVetEvELc975gO
44UXmqtHFXf2DPdQSJKXMy7CvqF9hKEPS2W2XBbGy37ptgHq0WTos+20f+QKXjy8C8Nc/MjAXn8z
p5MIkwLURXQrBntGEHa2WiWfnUNAl0Hk35BSF2SEzoPyyGk0FqajoFsZKQqqqgQLsVTPQeX3Jw/G
2Cb9SDx+RRjVuLPD5iXJiOBVbblnuXlPk5p0wGb4EiJOYOdv4COYBe87MG6xm7ixwKeBDgjrhdZe
1jnHgP+HUr/KwwCAujC4f0iDmq0LgY3fuVAPAxdrVhXWfVVIglxjcS4hT1ZOdRlNErVdqzATqbu6
4qIHBmkvdQ/UH9+NyiITcWS+do34NtDWKiKyOIEvhf0i3QpAHUYjTavlwGZyk6bJf9Wc2Bvs3NdU
ivuEf2iCocNoJ8zelNfkvP8FsdIYH+UWpJyOK3pJcFLnj/5KgPAwxxZAXkqXQ2UoCw7piZrMtHkH
dc6iKe2/a94C/SJjLcxbN7Z/CwN87o+kZy0V8UPx/6I5/41yElHE5eEnRcjIXvLd0I07R+Ye6+VZ
g3WNKv2x5FMGhZj3nLW3/bAiUUBQ+X/GzqtHciS9on9l0M/iimRE0AiaBZTeVpZ3L0RZeu/563VY
s9LurABJwGIx1V1dnZ1JBiO+e++5zWhT10ZnIqiBCkLKcF3pxTkvMt76qmLem97iDQAOU7JVDbxt
zHW4HqL+mjjPdRmwQlaVoVHAoEjQ05tAhNTWMTMzz0LN4bpk4K22ymtYNhvJAQAJ0KImcQ6hdeEz
u6ELHZmcE2Rx77XOQ1QM+rrQR29NnoKyJufQhfpeTo/G2O4T1wk4qLAn0U0msNNiNJirBAkMIQuH
Ioj9a7YwNyocmOjaHErGfl8D2BvKCqi+fTQN8xISAAjHGb1PTWs6NudCy96ZHt+YzTF1kwevrA5e
4qLDM+qB5IaX+KlviRhoYteUw6YpkS4aczNVND/wMjBonqvU+rZsttVo8Osw7N+moju7LXaXRq4T
Md1n8C/kiHlMNyA8KLXOzJg5UPDhasOTB2ReNzT+MsVBDc+3md0OrG1jfEPwY8/0sk/zVZHPGk3n
3NdBeNbahiOGhysGVUsbN1E9HdpEPfCOP0TMfAeN1sECvtpSpNGjhakDSgvrh128DJokauKl0Kom
CS+3GZ4aph4QQjm/RhOmSvKQpVMPK43IYu/urbpe4dxdpT74t4zbVB9wb0/EVBTQVST2+cXpFaHV
1j2Xnr30J0b+0mfE6ZB5ixzn2RrsV8/12bWG/VeWZO/G3NlJT+1FL18G2AeUhyzTmkrIOhVLRVE2
xNpnu7MImEKRk7TkGJk8gn5ZoTY8uV21qswQ4WPXW9Nm9PoHL6UFNhp2HUEbq1E5/q/imZQj7lfx
DF7qnOv+BwnOed1VW2RIdrSoA9iSaHecW3WH12LiftTrs47yw3XGd/QBmortv83HKSQ7BQOMaOSE
E2BksTK0V7cEAtubUB5aujRrpnA826x1mFRrHTcVa+K+dsBcYAAKAu02jWC74ys/ROnEBiU2njSt
f/l5wzuEavxYWFxj6BsyQicw5+WiwsFjMoYiK4io/1BRpJURiLP1Xdh+T9BY/Ci/k2UCc28R9aQ2
hwDWrrQZu/UsAS0ZalbildZPpypomM2QJRZBtI86VL/5k+6pKI2H4KHjgLUoGgJI7VXQfJhQk4jf
9Ksmyh8N2e10hwyCxCKiI5Ku2t4EYFYWBzPNbts8WoPB2vldvxSD4Nld3kmO8ZzIHXOT6vq7h6kK
F66wNtXQbBQq5rkUwwnHEh7hUvUMoNObPIfFTZoUE4PU1kBIkNLJ8BS4tMpyvPbalLhr4p+Dpt+M
LhCYwtUetAjB1JYSqQqfa3QTd+O4n6riIgFPsotrN5bEOfEz4eib9EWX3joIxJXysJIx16Pf3Htv
XW6APn+uUZvStrWhALkR3HoDuEEy3iNpRU796Cu6ybERPjqzEFQJOJgU72EYvLZDa0sgcVh0YlzT
Zk7W4IcuJ7GEDvvSt26igFZuTiVCuV9+zQ2Tl1W4dBz5oVUwDpgRPNAeWy5rtNYYWKNoz4HpUKlR
4f4WIrqy6k1VkZUZbO+uACfDDJkDVOBRhzxhAj9yKqZnxVxW5bBDfjqXKZS7MLjpkypZadnwlN3X
lrWfUVB1C9GiqPUjSzZM5TyF/UeZBLJM/KYl2U1mWeXOjm7tPLvpdYoVpq2K5Jlq1PfeAWc3SAL+
8lWnfG5NNQAXp8AvyAWbDdl9YgztyqiAtcRUAugBXbuN8VCqFBm2gDxBV85BaSifQQbGF98w/h3j
viiN/mhZiPqQFMeVSNm0cXtjTMhDcRCpaJmydi9dW+wdnL4QYamXQelx9yZ8gsmcQJuARV4YHRur
VJffZsPbA7HTOGEIXWTueKxG3DFQkqxFpMQOXtHJFP0b9iv2m0H1VYz37hAxzWeYhbmi+bZiH0x2
3iFB3zVMdZaBHtRHbCJ6aX4qbdjj0UYTHOoSC1vxVWKQnN2wVz1BKZyu0Ot5HRjkKQGW6dzvx0ze
+Rk1B2fs+eUunIx7sx78TUcq06wuLMs46wN2i9V7gJq+qnmcrRum30uSea/1ROSKNKcrfXfXOWxO
ybB63dAtk9Y7WQJGQuuwXHAuhx4RbKnP5WpJvIjlEF9W4n0HkksCy+FiHJhp+j36mBczoraqQ1xV
CggT8JjR1O7GprrqVKlteZjfRGO4Dmx10cqqWxua9jp1yRGa77Nio026srQ5rttnOLJz6RYUPZqf
nf7cC0UaKa2PXt+eXAfHZF3RZ8u2BaIOcvrU6xu6CthTJOb7GPg8ODA+Yd1IaEJGpMmydtjbmTjn
JX0/KKs7PoFYn5uIjejQIKvjmsFzZ4BfdJrQXE3hzra6LStmsijtiiAjcKZQ977tIm0WJmLa1tA4
O1WjsVO6Dbil1ghsS0ZYsrStK306ui2W92AMV0JAjOCq4u/A08QOie7l2TfG/vcli4yvQpjJMaU7
emiCaCmY5i9yi+g1Wtlh1LVpy66P8hW9IHKNrUfaFebnSDL9A4mELRvBwZhOA88MCpdaErfLSgvT
MzZIDEUoXsAQGGnwnKGwZVk7jXVmm34oHVoUXKvhClf9W6Cb901DLkpUyWyKn9mUF0EW/WCbbPh1
1SPJOP1EZq+51vthYCxj1ysI+N/1OGxyn7OhyOUeoevS2eYdF74BTNggIZ2md3BB3imj3kKGYLCU
2lRS8yBd1JET7oiGog80V9B42IzqMO5IcV0c7aLrHnzQ0Ti1k/8u6uSqLvoI2xhFnQjbyzFG2gBd
+iFxTEht19YUHJFxYbQcXTctl9dUBfUyVO4x1Dn0F/1c52XJb6EPD1aIPs/xBMt0tdcI6C6sJNe3
hRMcuzHZE4tY1qZWXw1et6mYArMRTWuGVHjQEsw6GbvTvC6Z1maeZCpAMFkO+ROU0W5bUzmFnoW0
6GsYDKrCWYmsupAWuK+duaa6R06NZFCv8+CaOCXagI7PXxMdn3oBtJdLGj/Ygg4vHEhSPbe6urKn
S0fCjh6PMlq1wa1pz+Aopt/sXbq1RCCkk8aAWwDfWrXlxUvSiQfaQMF5muMU1LTldIw1RgVe3C+j
BvhBk6gRjVf7wFROcZ31GoCwWcvZImhJHOopskGommTvQP2jfQJJdIQFudSS4raF7AUHhCa2qM74
fp7hRMzY6HSW/RQJsB/ZUMtN5wUXZid3qrTFctzqpfMQYpJbdmAqKR8tsTUTW2BvgMOnL+2V7ibw
bwDee6XA4oAHonLpGh8IJBRDT5zLSoINEEBaNGZIq6axNAIrdlMjWusGGeAkv0rqHvetbb8yUTfJ
gsbse2STMXxGIlK5A5YIok6vTqJug12Eb20RYKMNRiJxdGDFRNXLW8sEUEe/pRERtCoy+1QUBukd
l5mBi5LRx+mN6ZBqy1X3luOanbNIx7GfHpzGvGmnEkaGt2lqp97SGfg9dv6lHzsW7PYZGf3G6BvQ
bapZeqPIto5JoS90Ywj43LuuHx06/E89YVovqG7z3n3CSQuTsQvkslii2dFBTrXFAnYFppy8+yRL
wGAM9d5y6cjDJCW5DrQlm7qYH+e6G3RausCIG48W3E4yC9KB62kj6ru3ssSSH7DSYhRXiKyT9m06
5Zuw2VCHXoX5UuwMs37oeEatOtlcusBjiMbwv697Ar2VQTLN/yIxjtMofGsEvBaejfB+/Oaebf4n
itZWldFhqPvrkrYuKGXxBwod74b8spP0kjZ2iRI0veEt9Dcap3TAZlEYrlyIojfKQ7mr/F3iDJ/K
8Okl14MnI+TdDbRHvSjhcyt3OXXwxyqIZwtRat3GcjMOiiR+F7ODs1ThR603N5kmKGMm+t5YjHpw
XNl4RW2CJblLHN4yXzvNO1Y1V5eP5okFTzy3RPX8BL6miHHNlOiGi5BxEc7a4Q5fEETdrctJG/mv
nvhoeODVyOzF6PLUwZiP3nL45sz3qM0R6lJ7meLhliWHSjQPqWYU5DUHZjgmf3mCLcbyPXYmTvll
Wdobj07IpuZHNal+0xiSu8IMtthNnzMGCKmBJSvTWlgZrHGlgk+q2gfZTPBDkDk9/8Xw6vtOcmSz
WRkIRmPtDpOvukxA1vNGVTFgME78DxUkGM8JXx9y6OYL18ZphzXhpQqtFj5DuG7SeegzAIHyrXRf
yOuy4OaqBmebAUplQNQwG41YDsgEIsfc62F5VG5jr1qXbUOZ+htLpP7Sdrw3WXDJ0Bn1bSHc87Gk
B/bFwoXbavac6Ai8cJzh2c4lcQ05oWJWL/HPgplqM04SWjwsUzHtfQcHa5f27iYB9TXOp6CSOZyt
ilfL7qm8sz1WCM/bdhOxYwyP7Hl5uEB/Zq4xTVjsg+Aqi+x0xYwFtqJBi+Eg42cKmfhkRuTgoh0u
jY4Orxyej1RmPxgectPIc2RB/vXbkFS7qJCQOPmAZbCt7PHO8odt0GIuGCcHZeom4BC6oecNA4WM
3kwdwWgqwpdpZuox+eMihUGQhvFJ2S2TdW6VDCdj6nR7hKq7qqdIT3b5dWSXuD/zK1dgokX8IjGt
f3qsYb0B6mayYsy7DmVdNLKf4rrgug13LdCeQ/pBhORFtMRgI3uWCNAEQTBO3oYl0AqvKAfZVyZD
XIbxDFPz7nnmuiP0L1gS7m1w1GweGND5bCFiD5mjK6zZNeFu8NVdOPhty9S6ThKABh5XWT95oNIl
Yb0Ob9/Pgdehxhyxl5GTxpTQbN/TIdiXRQOls3B3ldUPa/iJM0iRQQ4KCh91ly2pyvpoExNqFhMC
0GHmS9wJiePjNYyNaePUpKjK5iUPqw93fgIFYhKAY6djmbwmaFR0dPFstJkMr3FCXQjaDqJd4dwF
8lHSLmPKT18YeDOc5Mrzj1TOUFI1TSjyZr2NYOcb/BRkEbU3mHJuAKp/iXBfJfgzzJhRuG4quCRN
fzCa25GLk5kbLzZa2NzTHNftlEnTxMkkqK+xqx+tCQZ3axokHthbhkQomHCb7zkHL26atmF+k/qn
OqMsOakVCY80BZanYR+20+GmELBFEikBuDRst3ySvyWbIti/QFtnQRb7ZMBasgTYEhES40PDfysi
PjvN7rF5hafBDaxNP3zogsC7Fs3jT8HG0LU0dHXFWjTK5KEQ/Us1DTiknXHpBD02qoEa9gSvCR5A
to4EA2HfhbRkDArLUt2csjj016OZPREZX1lYa5btE573pwwCCPy/IVi1fnUcLcQayF/gD8sWHDei
M9c6WntpkxWAlklKJsG8ANpjO9lwbbr55MSxUPcgYTsuM/c2gv4b23KXV+Ma/2qyHAczXbFa8VdX
GHNzYkSNLHYVQxu2plxUMMv6KlynfXGroOAYsX8dBPlbVMbs26riA0LWJF21Vnr0SIR6OhE2WyUm
JxAqlOGoUNcwRlhaWtWIpa4xbZc5FZ+F/1zRt3kZ8JeblnZbV90nOfFpg9bXrBp5RVl3uupH/42Z
yKNyP6cO1mrvYY7zddlReUL2YPC0a1tHnDPYSAnRPOh6ddurgPPenCUzve5lXjRkCiVwDOy7JIou
lp9+aIH+OQFeXIgYQQs5qbHR1L3WbJnFPRkdg7IETLAX9g8mQfzVUI67Mik/E1Bm60zkt3aVvLZO
qBiaxjAL6dpaxSp7rgdhASyr3xVDXRx0Ps9HdlqK6YGTPRl2UK8ciwxTh9V7HB8oEBvYQsX7YHgz
WIfDrLsh9/eMNfDgzTP5yszfvJRbopLWY6cGHk+aQ0EmJ5JI2Qe/fjJnR/iYDzY4SuZMs8yG9Nks
gZNEpxhLtz5lT5kLvZEtyXtqlocoQ9Q1PUQrh89I1x1zya1I9yyXKU29qR5dxbS2MPlk2NKRW1I5
KHtO2f0UZljFQbpIEd4KlzFcbSRvQzBeDXUaLeic4+w62XNwK157DSlVEWNjKi3WxNyvNzKyPikq
yrYBkbgxbXajA+V1rEmKMOcn+3EfCuiLXf4hU7hguUEio8QHZrf6igoISBdZd6dgjaBDOrde3zzX
TO7B4NgYA5eqCG0OHVyJGP7DZdno6Rqbujc07oKR6XdBiWecdQV1JNzZbKybRYeiDadc8G6FHxm7
QqzyOT+9qna1DTwVMVGPsjezpnmio98j1D7rBKoOE5K1YSHF5UVHhDCHImQTt6z7/kNB0fv5og8U
PtEKKNyQKeam9AL4sriWuFeAMeMDDYtTLjjyxyNPM2/qnihjXFudQca1LHH58tJiQOtb9uOI9cm2
yPD2a8J5x9K1impGTMLmOMLAaYAXQEQJpZBjBxqUmN7prFzi04LK4VaPFZhks66/pgZ1f36hsiCJ
5sfFq2KLsJok66yWeWs3F+eqRr3Hpa85OiNtUsyGDecxZraX4NuHEIc7fX7BunR2OTh+4g8Gfzou
rmMk+sQ8BF7zOM5/s2+U6dpUmr2yuxUUgkVnTnc5kR7odeiiXBSHFLTWSER8XYbGbcAZgkDyXgn4
ZiRmXfI/YisULT5+8WVxclxYPa8hsklgqeKYjGQL7X5lDDyV2YXjKnGTpV7Ixx57PCPC/uJU6CbV
VTP4r2Q8IcRJ8dHRjzJl4Ju8VOFqGdonQDBrmGI8cBniaV4ttiY1k141UxWRpnWfc6VWFnhHJfFV
z/SOTLZIpvZgIjPNR85APObZ1TPSxe5aL/U54uA52YUCGma99DkkMe2S3Vy8E5IE3WDtX9gTR1v2
RRoPH3UqxdLUZYGAj5Pb83OEyogpLUKi2Gi++e2Kcce8CYJAG8gNmiW5bPg5LkKiAnrLOMGA5Ese
oZbhI3Oh8FR22z4z7ifR4W9qhjuVW6vWS8TWrdyUpy/ctgGwnp+RFLUKyCkqPujZkCwVG1rJir4K
GWZu3eliaYrecI7sIMkBjRIfWAw0+oBI4VN2QzbDUmZPTCPGK1BBw6KaXqu8LzZEJytmtvMEef6k
0uTJ7TH3e82sUJLVIWs3yCUhqW/Yu5yMI7GuBrSdPH8RTr73dEqEeZ6s/IZX51M4wcwM34APWQXu
KuN40EY4ITl9YuXcusaBhjt4HBQQwYaPxHLSq5UO0W7RhCRcTZYBqDQvQnrdsmPurFree8NunnIn
0YF4s3WpTAYB5vROCe1ljKZypbcCQjRyp1aOLNLDN16l9yArGXsPAXUQDKiaklfqUj5G0RFVSEtJ
UG4Y/H1Zyts4op+WWSZlXCS5cGkoUt8B3VVVNr2Bo1Ebo6ccRfZfhd4XOx8XUa5PcGdkuWfIlHGt
ExLNMBXhKarea3SshTG52YY1vdPw1Qm/OeMZgkiE0obmHI70jyZ9c+Q/zkypcKFBvubZc1UU6yom
/R/IVgKz4KENiBSbT+qzYTuWDgMxmZMw8MpUQ16bzUaJwafN9D7EsLtwZ0GCeqJ7kX03baZQq2kn
CqjywwsIGXxYE7OcNnblorqCp4KSZC3bYSJTwZ20pOaqX4eCo4rLU4wnlL0tvYeeyahoQYSED6J1
aoRYeWdi9hJdsG4zDD1MZZ+SMrvjXIIblneBbqlhtGfWxeYntxZRdTIWMA6INeCTbY1TGOCPVgNr
eaHYD1tM3dlrbYbJ58p07evUMNa08jJuI3a/1ExGuLrxMKX6JrLSYpcKAc2qU4umoHMdnXZc+M2R
ql28fuFTG3KymLyvzKzZPzRLQd7vxPDlyZpR/ga5nMXU5B9MSN/zbnaQmuCuqQhMyQJsMHC3CR7w
cM67dQOCPcdxEk71YkxQuNAnnJ770+c4gNWeFm4wBeR+0AeNOWo1xRqjqii8JBFMZZOE8tLm9MBx
rc9gsNfGbdmbn6nkDnTSkQ6cKSyvhZXYO30iEGYVJMiNWjVHxxXlNRG5Wy0iOWvl6FVZ5KHQUuDQ
lhDP05FFZ2TFsUZEZaLdD4zS+1UXd8629V3AdF74Rv3VY9U57b0/IVc0jnkxvby7b9o45vbCwYuD
cc9JsHtC2Tu2jdYw6bLCuwiLrpmMHe9lD/dtclASKoCRpWluSScPr1TYFuukZkRCCe+LN1en9XYr
9wpoABctNFhijsfYiuqLGmuGjd0csJgAKRx0K3o1pjb6rCL9yqU76ikbp093QFFaK8VpzMbf8OBb
3Tz0am5dZwCXmIQwUYuuqNZCa9Qq8wC5UtslDsQSitsJOcG2UXoNJ3j34o7NFtiGW/5hb3OHrWvq
3h5dCkkqosQW6TQ65bh/T8E4vuTdRPNB2Tj7MYtc66CJozOXJf78nyH95/qnlI04LlZXq/HPoQmt
rB/ZkAeTj2biSgWkztaYZOrthMz2bPROTRIG6IGXMtbBkc7AxqCX0yvQNqMwXwcqTbdO1391TBN2
2iT8s6GBFakkMeKkBEc8/1JsatoWxOVdSRnxsRrS+JgpBtRYRBPuxBvPqXaeMZHjaOVWGtRGqTw/
eCUVVaMFd0uTsBpNnQpDu9TkDQugujFt0136YWhuqGGNAcSn1VpaY3eVZG53FQHfBOTmsbfv5yLB
QMw7jp+Phh1GseVSsjct7v29NKi8LWvLF8weYQN7Se4dC7gthPA46/9UKGc+BLyMP7ehrbG48kZQ
zhN5k2VsN/O3JDizLXR0oqHhin6k8D2zkMolnNQ/3vTJlOPxxyMjbDu+cikCUWMw7opG2/00gVYZ
rdux2ZGztiOOmW5w7pUF+n3+Lykn4Glxk5GqG8FPG1CR6NF4jIOgWZVC949Gb80PpATwrm1SB2CH
5KppRt0ZyYxYmAuLxdzjyUcjTgEfwFbB5GFmr2ye0PEzD6ZoP1jadKPDhdyFUsMpxHDTNxwOqBWG
3BEaIvpOlN2PyvXv09tyfqDVJnVZRKXap0kRWrOppbfaJ8MfSsEZcmPMnak+X5LJ4Er0zSA+1jXm
yLlg04dntkqrSO51QKpwNDCKN2y8DqJJMapotV9ey3h8bGTmHZo/rt10zqbMPyom0bcrXHnnW/Fw
liENdNZ85WJbiU6jirSrZKgesUaP11Fah2fbiVEnxBi+9ygsi7DAt4MJMN91YV0dMyh2JA34uWMH
MjYlVtKzTQUULcBqMPpj4xEFmz/ufegoIO0NfEhMhiOWNR3Z1O/Of7xEqE7e+qc20jD9YhFhFtj4
OUYgkP6faWKOTyPsCL0YyN+6+GFq8iLnnwuxUhXmIGmkO+7mDpfnEO3RoRgmWRNYF9kSjcyzTy1q
WOX1QN7//b8yP8a0Mr9r3BA0lfkz+MTMm11fl592IKx1Sj3T0uBf6RIhOPGszWgjrcrlRAByF1S+
c1DGByLGcB5FkR5T8FgiV/UlMM27n88IyM2cumbyQGtFfpp0Xd3HFga2oDBeOjtvVonOMTLEAiib
I1dETjjT9vbRQ9RVck2DBJ+XjCg8x0S4MPVM3Q8NNX8S0iymdY9RVANuKkjNpUUq+kLZAkMRyKuO
KA8VtNNL2rL7cNzyhpDKLRt16zq37Oah5AgapMVqMir0ZoVCB0e1OilHT06UQ4EvGjdYkwF/DmN5
Z9FmWmrFe+i643OpWzpSS0/bhd2uw9pn0J8M8VGJkgGMrKMb2y2vzM5114bu5TfMP8kGUEu78uv5
3XAncpG6D86b0+4Sc1R/JkeqkXmgp5iMcnBb9c5N1dHVVdT9LWRAa8+RHXNW3BdP6fDtBdNawioZ
yF7c+Z6r7izpcGBR0SvwK30ZaRyB/aa8cgzi91LCfJLNCdKrdslYM+fSKTT9yAR6I43s5BUehlqI
GlewQvVrn+A0G/9JLMBmdd6G6qErxh2cSIzSLgC0f/SZCPZDRVipsMgqdj7dTRZ5bs6jcPB02x9f
SZSwtQ2qbe7Agusqe22OVfrRJ1BtQV4ZZ2FkNMoM5RNRPwCQEYxBX2HPjxjJ3oH4oAJAS6NPtIPt
OASHqimshxJ37bKBtnXdx+3N7E5dx11fQHkirm/nOY2aKfyan9uiN+Pw5I2Tfuo1fUCuoSYQWD8X
TSfd23ClkT0Cye7EV8yqqJesVHhSQUJvowNxsBppJEyE5PTR28dcsocmf58eGoYtBzFipgnudcZk
IJGtajmVfbm3lV1tswLircpkzkKJuwyk9BatUO2m2HHWyqeYiQDZuTU43ESBwTJPeDByIkjRHUTF
1BwogmUg0AP6C7LuMuBsBKGKVSaMMobz0qWXlUUd86J2JQj2KBEv4WafYwq5dwk1IBiLciAa+qlj
vdg2Ta/D85wuQs97bkN8myFi6RoPMzdTDwmgHyYQKq69LCuKeGsaideDSX7LIm0WadW1HYOUd7Dg
giCG1NC0uwBfO1jF2wq8BLyVftUD0Tjh4XJ3Mc9ROuYoLcGrTvtlSN6DJ2oITbQ/OVBKAYYn8SpF
wpJJRRmOmTITgbjKCCegybawdyYNpPlQsalNHY5CnffQOuna8bz56eS9a1U6zSgthmVtvZ5KdVsJ
19+alqsWbmFu7ay2d02iv2SmfGQfkbJ1LZzl5GAQdE1IvYJbg2QKANku3qVcjFnkG+dwoNFlxK2P
mOZg6NSPrG055zLsRZkWvqU8oVSNL8ox2NZ3dbq1uCjXUdsY2zzJ8ceEL+hg4YJFnYwSgUvI03dt
qr2G8/o31uK6YxFnsFpextg6ByOCvh7o00p0+qNgWrXEnT57v+wY0uIJ5/HwyMtBFcStk9N8McLu
pF1JXtvZCG3BOnCqQYGR/NAB4sccjmFShGGQVI/ckDlY+YGM9wlLbkbyxk6171yDW2ioEghInzTr
HAzA0OAEFWFCb0nnH4YufCnYqGOOhmhAmOFhKHK48xOFgfH0PRipTV0lfy1Ppw08C2+Fafesm0TJ
ZsQH9WHBPtR7MoXTJrd7ju3ITktdDkh4pT1PZJbSi6qjS+/zYBJsdPTythTizIY3566pPivG9Xai
mKrhRCosjSg136ZU4NBsndr7yXCwt5bPMvcujdF/ej0h0rq2Xl0ObrGjjnyizdaT8c4YBPZve3wE
hEVlaNxftKwr92FDeWU3q5VNajCvxRFcMQhuFG0bUUf6AGx5wGm/fjCa3FnDbc6pf2XbZRnFyXGc
YNspnTpV5BG4MXhhBQJFLWKmnEW64kBPtcT8Q5tyeByExiE5MSRvQZVTO0cJOZ2blRS7KStIzOTR
ViTNZwMia+n7t6k1NKchlMUKGeck84wGiB7BSLOOXQytu5suaYrFvzLGQ4HsunXj+nE0zcPPC4kn
ODPUMyxu2LjoZy8z0pVUlDzSBsoysQgTwv2MZOkBr7sbO+Zd1pwKEiWegLTsbgjjJyvi2Qdqih4N
YBAL0YE7J0VKieKo30VifKm5iFfNnFuxI4yMDgMxLIbxS9myN5prVFQscfsHN2Ou9y9WhOEl+4gU
U8AuhrhlTwSVLX0fa90jDWKP1sjzMjw7ALABgRdwuUZ62liJ56fvM0oAc+HZsz2FgL717NiU0Udt
QxkbjY3siWtIzX1s6SjbFSxqmOeRQkoMG0Eb3ERT+y4rhlq0+SUrUsIvmbIJiaXGtTXqD5aGDZWD
FBOfPHnF7GitqQdUVbvP2B0sypyBUG4yu/JAuDlKYYB2GKrDcwTaFjG8jWZ1eKd51UdNksQf1RuN
8xBT6p/3z1EGzuyw3LiC5FnNvzUuSgZSNvgvdJefmyyvyhs0FDgeU0qzBK/HDfR9luFrVul4YBbr
3frMjhor/CokZwi38+8LWDlUl3MGkbmO2Y+i11+//etf//1fP4Z/87/y65xsTJ7Vf/13vv7Ii7EC
sNf805d/vc9T/vfzZ/77e/78J/66uvuP+9++8+q3893m/n/9zu1XfvWWftX//E3zK/rvn84r+Nsr
XL01b3/6Yp01VCvdtF/VePtVt0nz80r4t8zf+f/9zd++fn4K9oOv33995G3WzD/ND/Ps199+a//5
+y/D/Hmv/nir5h//t9+bX//vv/6jrZvqLQnf/vmPfL3VDX9YOX9xkVwFNgJpwXf/9Vv/9fMbhvkX
V3LEFtI1wLq48tdvGazz4PdfmqH/BRqRgZNMGpapXNv+9Vudtz+/p+RfbIcBNcrQf/3E//qn/+lj
/PvH+lvWptd5mDX1779c99dvxR+f9vxPcxxDx39lORjUlekSPudVFB9vt5As+W7jX4KkVX1d29o5
liQwe6sdzlj/yKVjG5u/wJ34VTZkXk3XFw8U263KoZ83zI140PjKbhy+wjT2gHn4H35P19SqzbuW
cGeUnUTJsL2aISo/x1N3nou0BVbMn1/7+ZLaS5ucBzb8NuGoRFa6OAYl+amEqT8jbLs6/ZwXPUFo
yCodsB7z71pZvc8VTIhL6Y3JTQDQun+lTLzZa13rPnneBcJX+sa6NAvluXfA0d7csPiTV8UW/Z6E
xAeT2r1nV2lsbZybtU0lXWXGT4UVHX6+x25Rbfop6kGW9sMp69Edfn7jf/50ZdNVGVOfpZ6nXuAO
z/M7VevqxptzoamynsM2HJ85V+q4oOdGjaQfn+fvKnHvHtIxuGkGkaM3OPF4/Pv/SaLenAQYmS0j
AWGzsjUggXZ6X4s2vcdBsYpbOd4E8y+VIE7w0jf23qL+9PgPF/ffLqB/vGCk/ucLxtZtk8vZlnj7
HYHX8J8uGDSrIhyUHI5TEWDw9JhE5TAxMo8jXivcNyq/6WVhE3NDnF/iWPTkPpJuBtCp3P98+skc
2+t7rdkN2lDf/Hz6P79WMXrcmTqP+FnR7vs0OOoE9q+jmkGKmM8JbQPyvOA4NKUpFdtOBPGvsP2t
k5qMmcYIFFIy3dPCpp2K2MVFmMTlSxPAYMqFY52gKVHyXA7G+H+8K6bJHfmn+8gx0K9RLIRyHFLC
wvrzfRTpaWyPphvduimnptZiBt1WxXBb65Atep/MkuUJ/5oiMwrFVKy/TYgDPJ7SryyzP4I2Nx4a
5lrriqc0hYZRfYZH5oIEafsHXz1TY+lsKeuhbrDqWlyCNFRc5GjAvoiNtT1/ZRrGfzJ2XstxI1m7
fSJEwJtbsrwvevIGQZmG9wn79GchSy2qe/6ZOBdCIA1QRQGVZu/PxGdZL89iFKcNANNYMdOY5AU6
P1NSrFMCESdI4nOu2nPuhOL4J1l3O8RBeOrMSz+LWXtWdZqMftqUjtY+GAPp0EQT8Q8bEyn0X/WP
bAJOXBojoPLKgtaIuf1doaCNaJPGXifzyxg0CCUn8OiBRYDtIu+Huq/t4llYs4m8HfzJ/HVmYlm7
4Emze2FCPKYt2TRFwawDfR3061XjWPXjtBYDHPpmKEGY6r4GH5yzdoyKhYVf5vJfDXUyy6wrGLHI
htqLNmqVnrQyGHYIBnfQ2LPpE7JxU+nxN0Y5dFMSPdlj6ANhC/4tGt37rwP7m3QflN7STnwyWpa6
Q7dZO7DbMi7ocOqXvGavl/iFugr1qt2ZLfiDflbvn9Rx1fh18FY6fb5TCqzQZREePvIAgzqSUiyg
9bSoRFVjC3UA0mKxUpMJIJRVlaecXCJwJa0koEmx7wttmaOufi+yGA6DyMZp26BVyH4CqzBMpxSA
Snb4rhr5FunI6ofiWD/roFKf1LKN1/Dv1a0YMv3i5ayTxi7zXiYHZVTHA/nE/iA4TuqgHJIWUh/a
7jE4GIC9t6Jsgc3go1xVDAs8FHrAHjZGG14U7uLJ892FMtXaMgFeeX9rVovIPbnpqByN/FLwf4wz
05gdmSGz8xC12RnXnsnt7VPGEhla5FyPysQOVeR2n6HhAysxvg+s2oDuWaVYufT5AVsIe5v0FlJN
beMf9Jk5b3nJcClyY0TDFZIUerIKMJA4fW/85FsGoFJ3g3xlwvpitYd/yk5tUXeyIEaT89/V9myQ
FpbU/9Hldio7fl3yq2s9Tqs05GcNdzqsD05VmqeJ5PU6LWEvJo5vnPpCt466B/67iMRO75HoqHvb
udYTmq8xgj2fmd2zi4jLv5xI2cN5jz5cwWKuKCf//n+P4fPS4p+DFREBG642EFXdcjV3HuP/mPTR
B6nTAtGCpyBHgdfuWw11HRf5JITVjjDu+kfND85lF2jvo6MZ4JNTbIzmboDMurzNn7IOkeNVmprj
1muOU+qqB6j/2iHzShL9TcLmYuCNObVowiOc6f9MIkBZEBdf0slSFl406UcEUqo7VxHBOW8IjRc1
KlyR2RavbsrTb3t/ROsmP6ql8SOIbOxxSCs9hgM4g8CbLtFc5RgFud8QU1PZmIhe2ykAvNgB07dV
1GY1ryn2ZZfBUzLqo4l10hVxufyaTcC+xgAbBmVgjUHKRUdESx2bbtdUmG4MRWE+4QkB9y5Ewhwl
H3fRax1YoL4FAaLo3rSAugcA3+tKCIHpyC83wekijM9ja4yPat8EuIhhNu/WuvHud0IjiZp2KGgp
yp2Im/cEuu6HUExUCEJbf0l5r0BQOt2jPkCtSkG5bCYk+shWwipgV/IoI5h6M9OHfBw24DyUj//7
1XBY2/7j1dA0zVItlayQSc6ef/98NQYHMF4bxPYpFiiwTKHKAFiO4yl025zv5M7jfVYcZJ05N8gz
UnObJtEugWV03/zCuy/VVLwbGNKv+g71NGPAv6+vR5Tc5x7Ixv5oy75+1DsxbMsOlSzSyalcNhlE
uR6mLF/qmRZdMlLVjyV2xGsi8xHsJopgRUJ+wSrrucE/+wgvhtOYL1t/WuvC7l8mohYngnQ/rFL0
L8jaBHu2kaAr5sYYddENdG9vERfIADfawaoEOTS/bnDhMUyo150ocO2xE8zPdQQaMDkpylkcFgpk
31rO2wg4CGSwMl4ty3BXrWaBqIdEtS9JRo4A45OaFeBd0CbuAQjoBtoTLhzoVC3+97PSDeOfD8vR
dIMYHJ47qLLqmjlvVP78HftIDefuVE2HSHWewOv3K9c3xidsl1LkR4LiZzVgcB6n6Xe+XnJvmWp5
dcgDwjdFmUl1wuAKGrVAMTawvkVEAfEkKn6OWEsz+PruU6z3s8JcFKxm+t0EbgI07phfNCs4e6OB
K/hcFZgzNR2s6KJrhLYLAuQqk3nhBQYWPNcgmnMgEusKxOQ1MnrtWsv4cWRORz2pilNEzPp0O8PQ
l8z4m1J5xqvp5ISkrR41HaczXhVt/EC+PLy4aRuDm0mwl0DnThv6n3hosIlW7PJ5Ate11MM2PUbY
f+4aN47XeeDmD30OdrmOYuMzR8SLubb5y2WYnRqy11nsrwroEAiV2t1zUSBOBO3619kUtd3z4CYI
Fs1sSKs5FBEb7rRpxQb5G+1eFnHZNC/CdLB/QiNNVpVe9eagEX1UGqpGuxDLPG7jlWxkaUs4XhUU
NaKq2C9laxEmuFlV4DEIBHftugu7GCRg6begDahkjbvUvLLa30rMIOoi03IIiilDNzo+K6E/O32U
vitDn2xyL8D8Pe3GjyZ+CVQ1uVWXczUIbfdcFQC8B3KNUTOhGtGy/RCqgPBE9uEdztanOzTialRI
SADsRNALRM67VzAlQdZttnGffVRx8zAWudPco0C4FEOXXa05p1cQxAeZoIxbDUwjIJKwhuLlhMeu
Tp8wigkfNbeFytERyWzQACziIntx4cluVAWH9RZFqVeMINe9L8hbN4AFYGViliSSCfzRMADpqTLv
CU5O768sVO6YuRCUGTSv/rTd6eyrpvPkhamJVWhnLMnj15+1OFijW3zAnER9e4DOqHeu9RLH3ppo
TPDgtGA9HQcrAX0Aft5pCjiOjLcdQADPLjW94CgPhT+RMBzz8Fa0ERnaOrZC+IUesj4JMH9hfkKB
3TGDozw4kbbr9bZHnvHvqpgE2q1R1vkpGiZ+U2QLmbrJ7SDco8gAd35O58gDPrnoaCfopOYLN1Eh
uiLD+2ilDiZKuEbwRtnk7OHdD74ePwZhi44l654F9u3hKjaahdxtGmVYgVxTDLBlrNAx69zI/NWk
Tuom0/R6+dUt89vv/3vUcv89aFm2rnum69kQOQ2G6X9tIKPawlepDsJDPcbWIdJSptSU7PS+7EFN
BL7yUjYDrvcpFFdZnAbnJzbi5kmWqgGgaB+nzyLP3Svpn30xX5PmeXTQcOcmqIn8fjcBIauDfFrK
VnlHBrLxdkf2tj91d1l10GlTJAFAiYteOUaqjQhY0rboe4JatnMf8XVZKZsn5DGWowMyuTDdVQX2
9Dns0VquEsVd4betPwe9x3ZiLgalyntVgRqoc9s5V1iYQieaKkh/pDUCyCxYijoqsQHwqUhD6fey
CKE2fJzKlYPwIQZWdFA8MhNgcX2WArn2iIi9IHtNGParC+7NCy/IlYs2kWd3phrycA3Rwy+MN6bU
HApxGmHzkmavVd2u1bSbiEo2KIvX0XBowRdfwlkD4H8/Z37J6rzp/TO45Gm2atoI/86bY577vxYT
ljIidGY441NnYROve124dmpT7Ay3bU5WipqqjZQ9Tk7JWW2t4WdcF7uWNSjy35OCDI5H0tLrIaW5
SIt9mxpoVe5QP7GvqLYmNIaVE0z6uwdHRzGy8VJNwjY3oHnB/iYvml+nP92BTIZCCP8ZYmgERC+I
TvmAZ5kx+/84dZxf4gRZpSoo+hfiCQMOTyANIshFj6HlRg+Jx/xEwe8tVOjjyN8mUY26n5YIUHJl
8Mo4z6pmikckb1zlBXOUu0r3vCcjiOMHG6GjymqVl8Lp8gOSWtY8sXYPDTCdzh7gas4HmHnTQRbl
Wd+PgIwrYytLACV+hMxhO1I9w8PMBm2sJnqK2yB6QraJLahCZkjWCQOty1bo3VIWK1Uoh2AoP3Gl
De5dA2knx9PdBfE7fW+rtrgAYYUEBTn2pE8jbKZucA5K0ZsHcmAmZDdZIc+cuenWTobAHjGZS+LY
fIfMQ5wjL7+ZFRzYDin/Q6c34lzgIXPfzw1z9hyUtXgpKwTW2kaz1mgL9i9QIPcGLO9vjsiAbbl6
dbYBixww3IwJAdCA5Di40lF9d0laIMYQaFsgKv0jViDfZAeYSaSDE3IkNkCUnY4fIClBtf3kLb/d
OkBuo4uFua/VQb80JCKJI3FrPVYfQ39wn7xOmBtvzP2VC3cJZQgc6ecOWDKP9yo+SifBnHXC03vA
P3ZuYC8wlE3whhe8stKFrm9q3fOf1Dx/vH1milmhWsTqxWsNbEnTAXfPJPLe4hi4axqAcQR2T9hq
EkemPHH0IMIcZVGe5awWFxUSAQtZlIcQHbE/+k1DHq5JVWCmZ7oQbb7u1ZWustObDIcAVkbsYf++
7o/bgDQJ3CjZO4ZjQbcwz7kRWXvPbpH1ijJiwJADt5DQsL/8o0We9oUbk3sMGmsvy4QZPqPRZfM7
30JW3epby9x/dfujDjEs5G7mZpYHWAQQkl/IjrJOdpTFYiI6yNoDy1nyXPKQzGd2FNc8KuvnV30X
VJBkZblqDMhwX024PCPRNV/HSI4AUq+QZZ6L8l7yDPKmuSHC85g4Ovwqrz2IJLTfAHb3a01YYoXg
sv022d2LM9bd1Sh840Je6BPvHOst8hwFLL2HDdjcy2/ireMiOEHkHLsAzGqdKevuY/KNRyBx01Ge
5aGtorlQaKsmwv6zNB12DvoPIUz1QE6sjU8RoPu9Wz9YOBG0MIM+w5ickT3n9BocQ7qq2VXRDEX0
oJrvBhecdwnglscdREiqackxizGaIYzsLTtFNZ6Binwnd4pzsZu16wmcYs00f3DgfD8iY1dshUJW
3WZjWNznZXLAnqFHx93KHtMIIqGFYDzSvnS+XUHeN21V+yJL/gShruFpLmRRdwRukUPtQRQ2u1NS
j6CmPQUW7GSTeuXu4OJdHbEjMwEJemuXXVVVdCcs7y8IxrjbXkT9qR49j6uhhh3xw/51MXIjNpR7
P759grxM9gbowfQ9rfj/IcGqNuMa5Qt02HItvxh9Zu/BgB2/qupZRBLsOLgJRGbEcjIzZGh9UNC4
mXUfgVMcIzMnTd97OFfURv7Dgw6EvjCsccVGk5K0e3NS26wk/8woQpzu1XMjHlA+867ngxji6nxW
2gDssqyYEJw+T84PRcmiEylo5gNZNep4obqTjW7y3NdFsxHEvOA9Be+NB7B6UoPAOwhtrBam5tjf
FNh/Q4S/km5rZG6H4sCQXJ+znOB7aTb2t6o1kJDrvTdROVh8TRDmI5DsD1kQVyD45h65dc1w/LxY
qrEH2Gesk9LGspuI787orZcpAgqnaMrVALrFe+EWMARNWMkeb/UjcoBi77GCgpNrIewMl/175KMV
rOJ4QF6zcsVhRGt5XfSIBFtapz/WSIZcsfe6lWSjG7t/OToe3PLgJh1ngHH2ffT2Ve397iDrdBtd
p8XXBVbyYCNhvVf6OvlV/3WtIVx2ObKcI35Q5ONWeBFewmxCQBr2YotNxvjSNxqcRX2wD7KoVjw7
nCoushRbD0MmmmcMgZUHAw9zWWsPvX7KvPG7LJGzglrdsk2RRXQA3HVn69KFY3yJ8A3EiCA4OqXe
b9UAvNwdsBFnV/0+gIWzd10zODutgEp/J1tkWR3BnXUYHyy+6m595DUWry26oPPlsj0bteTeGwD4
VKz9MO7Ak61DaAO6MUGXTrU+/TqE9Vxb+KJpBUAQE7Vb2TC7EBZV12KNB3kCeFS20eJUfRGVu5Ud
khAodzcp41ED1HYWOsILssH0cTl0o/aJbeiwZdyKVn7oWR8BQOT5Iz1+7Mu06399lSZt//gqfdwC
vkvH4oA0dUVmLbY/Q74Kqcf/+CqZ7f3xVapRG48lWd0ztjs/6yK+jJCvDo6mDi+djkpgN1hntO+H
F4OdU1Kr4dM4dM1TgsOerAZ3GV+SNH+Ul6S6VWN9xPwtGxsUc7aV8NOFbLWHvAOY1ZWrpCRwMgz9
k9mjNuonpfPc5+wWdU/aVUy4DrD12GRlmlxi2wgXcLaqtyifZZZM8y8zfRyGrvypDUTA5dXdwPLY
SY3Z7IKr2Z5km7rsf10dY9j5lvfec5ZixWdZD3aslD/VEfsILXft52G+2vp9tfzsnOTl7bOnEnnO
2zA3xq1/AmLibzB3n9aEqcMnvcqQnplh521RbrMud9/GGniJonXZQe1N94hidUFkLKw/GZbuZVdT
a8BFMrRfAeb7G/T81dvdUoHej+wy6dUfd4tyPN8s1BmPuYpsFYFgLC6EeQ0UDv7U/9UHkcrrH5nX
ieTiFdOOdTHk1Un26nXFuxjjXjbJTrwZ7qHympPfEW+99+tKgOECdC7737qM5rDKPTtgHTUG9PFs
8kOGm62+bjOIFM4M08L29kXmr1Qzy6sQEQ63W6vVzxpAzUXeuJhS59QpzBXzl5QfA2gzIhAbfvv6
8oaGBV8R8zM0LfuIt/N0BzNBYEzfOmcrwEdY5jInlngN8N73UlWq5X/roSRPELZQy6oxj1AS3O5t
0ZHAqzUk6BHsAFyELirZLf8kGzySZLvQi/EE/7tq6l2SQ2bUbiMnZpVQ9NnsQ24/DbjKLya1qjcg
Q+2nKNbVFcZu5TIhbfQ0DD72fnEXIXDiWE9NzuPoVATu576TldSPRf1DNrFQq+5dEIS78in2huBV
rewIiKD13AKGfE2bSt3hdN7fyyLOIETlhTqtZHFgnwYm2vB2tV4Z19GdxeAcdVF6WD+iAdycke4Q
Z3nWMnQu/LEa0FUDTWzNh381yM6WQtg+GXrI4tBH9qHnGnt8fU2oHhmcdFmJ1dnrkBjgWL/qZB/Z
++sSmEo+whi/b6ErSbKuPZW/bb61VuU7EsL3pdIjZUvYIId9DLF/hM506cscMkmWLxrsni4GGkkX
Wa8TGr5zjUxd/+rhW9kGzOevy2QfvzdHlkK3Sz3D/yt3s+gBjqunM4YMlfGmkxV5JdKVo2vS62cz
aPoNjsHNFhLIcAoH1V5gGY1tohnaCJ2Iah/zq9xryNIg/P+77DHOLYsBdpysk4emENWvPpPsbuev
atoah6xsnKNrBhhAkWQnEFVaYl2UoiXNjG2i0J2jM0HkGByHBVKdmhe02B7jGaBsK0ayw+MX2KXQ
ileUY6oliRZ/LVtFUkNojkPnqBKnWUC0xTVzRqrrSTosa0NFZ2Hq7H5hWUp/lIchrYelSbRnlsth
qTJozSYMtReJW6nSwN8LxFUVzSLAFNSNfui1t4DczVOPGCqxifphcCvtSfGmGYopjINstKHGLjrh
ZRvZyielaysYLAxduFTRrWYfxc7s2cW1IZHwu4pFK9rZkfds+KR6R6d8b2PVXNuGK1aySMTrGHsZ
W1cC9UdSbaxPG9HuplL4y8SyjpGGv1rtWsouTaMJTfV+/Jjrp1QZnyq/V3Zx1Z2LdoSFCK1AHiy0
I/obE6KLqmSL6S1yzZYoXi0Hapo8a0J4M19ngYKUp+Ejl6eywj+M80ETXndw07BfWgIjsACPm3yh
Tf2vFtknK00ck9PKRC1Ns7a3OufesKbkILvmMcqieCb/fVMFo1CI8RoM2bnuq+HfHeOhqtdOFjxm
Bt6PWmOe9PmgkLW5HeqsM+7RUMqXX3UC15floNUFq8C85SfFZJCGzcboBnGRB1kPAAQ1xUSEeDz+
3WASLNnUHcP+V10BgfziWgF+3HZ8kvVEn9AjKafpYuLsaeuCvR5eIMvWKpIDU5h/1BwFd8wsaD8t
Ed47uR7/UBmd7tzYcUD2B8G2N3Sco+dEk3C6p7GrtwRFDFhwUfMYacEaSl75qvptihCeBcVtLg5N
aq5iliir0TaGK1oOTvcwCn6bYDjDoycSuH8sOoq9i+VNFLTlOuudVTZjOsw0X/her4HszQdv4UaA
qKvR0peyNReDf5JnY9KhPQVV+lZvW7uxS9oj9h7pJtaNep2ZlvpqYApj3KhHunavw4w8olRvn7TZ
fEKG43q/OzDVZy//x5WygxGhuxSWZHo9ohSrdsSODHwO6nVfq1UzMrpdR4RkXgh/VcuFb4lkK4r8
wl10ZtOCizW3AuBXOT9181CJwTwU80EWC9i/i3FQdCj5JZpeSdA2ez2K9h4L4IXZ9OlzCJdpy4+k
uS914scAumJQQswH9VycBJrSbVQ+yUZHG+8cwgIX9D+XPojW5yH3w2c93NSpqJ4Cj5o+iXe+GMeL
bEps86dWqvlxGA169wlMdSKzO9mYaka/cMH8rmUrOKSB0Oc0i9Slr/PqHg5y22fVGZD9tybNilez
7tMtZiowr+fGoSBso5SluZHFfg46ZgVOpdGdZfO6BOS0HwaMzR/szvpQK43lxlwime9fm3ulj2Bs
Zo5W7kkmfg52FT6EToOSPQlCdyybdarU49rVvPYdA4bADr2PEqDtajJUd6MXYfw64d4s61v8VG07
sBo8TKFgWroWbmyjDR/xsrBOxLx3wkFTE9iDh63eqLqI62gkq2O7v7gFwHQUQbpvnR+fPdvwn+E4
e+vK7ux1xxN5Aed34m8ni6wjQhJranMJotTahy6S/Fo5vEH/AMNl1vGLIFMxNYn6biZKso4yka5l
0ZrKJaHA5lnYCN1XNbeeVMO+dtCcgNC53jed1LZvtOpPEMzfQsvOXth2t8vJ1wwSEqQUMCRHNNvp
lafcRwspxCnuZ9meLKNofuT6iKqtNToLv531svG/OGkxWYlxhvJFZtcu2yEbNmVs+E8KVrTJgBzZ
fW3rx4wfOZlpNwC8z85hbJPpoCR1/OiA61NngKUfK9GjGTr31uANiJql6bs1T6pyZo3t0t0Ybf0k
S2qmoyMjJ2RZBl4FbBkW1LppEYwaG0s5kv2C9Me+f624/vhR9cu0Nt13CywaEVJ0yxvDD0iiFuoS
77r+oS3LF7QN6kOBnNODJwi8MApeqrkkq5C2QsKDmN9SFm8XRSYPMDUPEWJyvanbO3kgJPTr7Kso
f+F92Fa45fxuDq1hDSU1fygyxRgPcUl0v7Xw6OiTTq9xGS01FK5iw9tHpvD2jJYtNicqeihUfdWX
sfaiGF4JVjRrnEWoQ5UWClYOnqqfSiW1d4XRvlWpmy6Kwi3OINyarRnU8cZ09OhqCyjRuhYVn00H
tAio6E8suOE2mdZlKpXgcQxzY+FaZr1qlDSN7yarnrbYJ+eHvkdVEAbL+GYJFNK5xNgJdxjfsg49
WNiMslcHyhOXDmV8C1VU+LI0xDmVBIehF6zMghDTrN8Ht1V7WMy4iCRapR16qxeHuNXCxVBhilaY
CAcWZI4eg0H8xxkws+L/p5+8yzTfj3T4f9zl685f/cLwLq+Zp31Ivhd25zl89Abmn9E+MNwFe1mV
OEG0G0n93xlD8Tg1bnkpO8N6GYMttnAKObLeuHaBsefPtl5qtFEPekWsWhZ1J502AU9sIa/JO6PG
5tdU15xZL7dRx+hHwG0SZyRPxxl8NEnwkVuGKyL331zIGgbqJT5crT0htdpABy39Ufea3T0EYbKc
yip4HYSGktFoBK8sSN073FF+nck62fpf+wV9c8hyF2qO6JmF70i6iYWFqNwiNgLWdPMCrkuR/EnL
8RV2NHJXAStasLPjBxGyxTRB3fyql/11MZyRecp2HeCVP5ZAqi+adaAZKA/8XhthFmxsQ7896VY/
4FuHbdUrylbTynaqsGTshVuOKeCzRGb3mHNkXe0/StT2XMrTGQQ3DzhYaFcRNq8LuAxyKzU2Easb
fB2+dldysxXnpnfUnYL/JzB7eWzCgil7CN+FPqcS8jdeVl7s8a0h7LT3wALf+xUL1FjkyGth6/FH
15Jd6PxziScz3JIDIWvXk7RzNLSVKuimV/IQYhcgewKmwRJvIKk3Nh4p3796gHlod/A76BGr8WsP
9S4tdl2nxO7aKN0ICVrNWhj6FBjQfEKxntEW9x4gSETS7GsNMfOohUTn5SMZ7ebHqGvWtXYTYs2I
ZsBs4hHO/cE521c7cP57f8iLLRmseYAV+Q8Xy8i10kwl5PeM7YzLcvp3HJo1UHZREUsk9eECjurN
aAcaSsGwV+MtZZnymaGig7KRX2HUMRkPAreT5w4F2DssJr29LLL7H+4G79raavLsagOOBp2abeQD
VRosF2VRPu0ysn/YtroJQOa95031rDkm28hpjM8N8I07M7KggCN1umjV0sMy0+xeGcru0Dy1CdbO
j0YTE5M9NAYk73gu57Dy9jqEd7h/erMdq1Q536C+LJqAPYw6gkvgCvSuHVcmmVOnGs8icvKt2xvf
gZIglZx1wXROenzQKwvNolsXvahXXYhcaoax6nlwGEA081zH3fxqEDDfkihk1RM2ZLnVOhsQwfWP
Nq5LLDfshTWY3Zl4PZBz9qf7pAKQlVigSYSGb3NJLuSeXKu+q02bpYo3qVsvNfS7GosPXJ7sFtkB
D1WEwTvbyfSZIEexdXMdWlgc6HCTDHNni2ZWGPHOXweNtfSyaRHA+aqLBe4QDAvo8AbFsamr4ijP
2shxNrHdXG716Bdv0TH04NQX5rVFk2AbYoV4J4vy4OpKumpQ3SPawZ6oRfh50TKChffl5P5lauBV
vooT/6+7sh/rKzl5rGvc/mcfqqCY54M8q8OapF/oJXt59n/VfTXIy6IBAeLWqVFfma8le40MlOZk
27rqfBXCFK5UPjvMexj3g7IZg4RXJO5KxbkvM15a7F+2CsGGnTBR/a+TunpPSQAyo1vOOUWU4Qr3
+EPWQ+XOl0Tnc3BFuLpDH7C6B4/17l7JcbQdPHxRXPx8L9OAC5b8bbZ5H9zrRCwxpECbVI3IWvqT
v5eHRptwZAz9NCQvY59yP6Bol96v5rHEkt2NiuY4BGQnnKz4bgsTTLk5JE8Iz9rLmPXqobdDZ6fX
fb5WsOa8FqGGxKUAMsYQdwQ0Z/7VxkjPYPn83VGApHeJ/+vywLesA9EWZ8dGKl9XYR9tEXY6uIGh
7OA1KrsgTX+dfdXFreXmON79ow+7M2Wpq9oVBa+7OsttfnyedTvIouppH5EdTdiVstxEnsftj5Gb
QrTv8bWfS/KQJ2ygpkBE95i+reqkh4o4qO7JG7RPMZc8LBD2w4DLkGx0/KrYTB4iELLViDJzaWBj
s5atac0+zhSGw8QWDy9BAZa3QjjhKFt12zoCvo2ufmLW93g1iVXkWvER19D4mCN3fYQvoSzRK8SN
ca6TrbLhX0XYPu19otXaAlo1w6qWwp+OS4VB1cS0ylbVFEsuw9/LQ4jCwj7qHB72V3koIO625Woq
CK0ETjCbFNTda6M7r2i6ZBcri4bnKoUQNFdXSRAfC1cZ7yp2ra9eErgrH+mwlWz1gwq3O4aVgyzO
OdWpycanZqzCax7UDzqhdIKY7l5OpnLm9BoVr12H7O4cr4THP0JKpo6F7bQuK0iMAnXVxkliMKxe
fcW2sr7KujRRCCjNxTw6Q9mKtpruZQcjhpluEZK5xB6Dvdc45bPiuYj2Vp7zgfviNS17+LhGesWS
aETty0EuV0+H7w3uY3dJqWqvQTurPhIOeVCBtoCzbJXjwLy06TvCdGqOCTcYeQV8oiYu4fwxblJU
//qYpgj4mGT442PqSe+/IzeDxV2GHu4AwhwnQdffj26qwMPlB1rqhIL7lmjAvxpkUR4GxBeIcugn
YG/KosXqeSnKtMEGpgYaPkIx2dzKWRqfIzIrh8yoHNz2XOv6YcQKE/ZUxIchd5kdSiivSlx3H73m
PCpWQpo/zCLc2F0frxfq20S8BvBvH2CIAogaSiJOjdV9uHXxiS51t78tURKjg7ObrO3Uth7brEPe
Qet+OPD3Dv1cQokLYSY0sNaysREOIoFBipbd3Jq2ZnDyQvPZyqZz4eGlQo4UEpsCYalDgYjVsZ6S
erbGJzVE6TGt+zMKXNPT5EfjRq15z8GXpORBOEA6HRejh9XiV102ivRSfSRerkADWgykzg8yUEj2
P59dn+9aPTQPRieQXtK9uzTznE3Vl8ZzxoJn8VUcCy9cVAWUdtk6GxveWmscRdVmTsx57jXW2JAD
lvWu4e+zIMEuT9bJ1qE9GW7ivihq+0IIcLooaG8/sRZcppNuwK/Liv1IvvFeFidYyXYXDIgP2G/Q
ptONib3jEaOg4TaAKZb+F/xW5EUNp4VL3LyX85SSYGe9dIFbbeVMYienXAT5WxR4YoelarsgWuts
CzvAqjdF5TfxiYnJFYqFI9redT10vfo8fxIGVDrvFCMKfDuvFfgaWm+zesGR1TY1/zCxBV00qVN9
K631kMXTC02OuZlKHXONZxee0rdSoB422Zp5SlOixcao6kvCDvqrAwFbRgpHZ/z00Vx6RoQ3WFdm
o26bqLWORYLzgx+Pu2Ea3AuWIqCzoiT7buhibcdWz3sD5dKbfS0U53oD0to2HnAomixEk2mnwYIi
NejaKYyR88bslT1pMeFmX7Esk0VWU+sYLxNlKhehaYwfWt1CpwG165Z2vm8I8y+Kthw/xqL/o35o
gj/qla7LdlMXsujW6mFnjZqLKKYXDTt0tFMETBPSB0qriVWK6SuCqUwbXeZCGuwNhPZiMZ4qoxQ7
AC5InbmzbBdqLWnT1NtpiMalphbFB3ouSPY63XOZ6Naug1OB/aNefAxJ95CoRFFFXjYHE+LVPVYG
+QfKpz/jQa0RXAbl52ZIM8v7TCFCJYX5GWPSsR6bgM1h6TMwyHLalyyoWpdl5Nj2f7dbNqEiWY5l
e/+73Y2DbRd0yb5zKsGfjHZ9QRyLsRe1hpM84DoxLJhHyWLIltY1UpJzTXYy/MZBsqEiDDX3/n98
ndeS28i2bb8IEfBIvNJ7snxJL4gqGXjv8fVnIKnT1Vt3nxsdgUAaUGqKADLXmmvMrwHZ7Bve3l0J
orFPWNUUgkhrgML7Y1SdN4WIxJMLH/AY576FW56ZfqiJteap3LyRJiCGFjQJsVIIfKi701ut20SD
sOvyB88RVOZP1rquWhe7BDT7+YgjxIDxbFML/Tkssm/tZKc/Otv53vda++xBnqei1LpBnRQnwu83
3KAoIciSBq8dUUCV78KYOo02fkwNPp/ypmkn+xCnDlhhNpgE22q1meIxvJImrPA04S3291nMpsNK
FLxd59IazS7nQhLvsSUkCzEPo7MIStjF9/PR3+axpZ80xbfM3f2JDJPyqVDf2kDDfIFyseyahW12
DYmND6VWnBsSx38GMB6/lUY5HO59FfZDVzEYEE0aF8csOdFznXaPF9l4bhplINemPCDR9u8tLynD
Uy2cd3Bz7HjT5DWZ67rGVInQ96mgdCKcVlYu2JaLo1NEx2CCeeZamdRi3VOT7/IzG6rj/RSeCEX/
REGXfpsKm6xsY1wDgO2lydoyGYO97qvGbtYdkbX08yO3kOBOn0/D2sLJUfbeT3n6AMQ14NjLTnmR
mQapWMpT4mrxKkmyeAtnZ7ZS8sXNBIu96yhL2Pvm2FzVyI9XUasG35rEv7LNV351VsVWykg/gOo2
yzZkXUMkJtzhMYkBnz9Ss5eOD2o2vllzbZKYWh6UZk+dGA/kpV6PPyOd+5O9u/XkVK21gSJkrOTc
xojsa8fcIWhTaKNe/ROU+3gYIbDs5K+3DYf0RnF8CCKtI6Y//2blQJSP4bInPLuoFSO8Bgn8E/m4
CscQm8ux165+1kT/dSCZwuiqxFxhsg+BLqWYy9J0xdUmtkKwEZtILXcRjHDwPWHsSkIjrGqZYfJ/
5SwGaiCWDRv9DaT0NYab7GmrQTtHrfPn0GPNeS7qWiyUQpjrslDJBctOOcdJdGNv2Ri+z1FO0I7j
eNRyZ0Srx0Geyb77oYunozxrdR0GjZ3hVt8X76aD50WaUHlpCpx2qbR5IwEMuLCO1OOAkTRVNtbO
8TvxOMFeeRrR8cjuqhzJgwMsW8qLynIoNzzz7A01X+VbhBEcP8O4O8lR3yzWDSTDJ7N2eNmBFARk
9uBnlfPWCZICjcXNKZuGnzZLYkHI1UZoHQKU5lkPrWXpG9GLntojpfn9T8swnTdjcodtwq53La9U
xlZfdNUQnmVTK5dZpdZvWlCZ50wgyZIXOcpQbQYMZuC98qdPOki7IkCJYY+m8pLZmKrP/WZgYYui
GNxRczPn+YkD7Vhxc7v2W1qEr7auGDd8A6ynKKvuH0ZevjtkYwscGOUKdFfya5IxKJGGmLIG57DM
tCX5SCqRZ/igHFCsyIXvx1dkORiqs29obprbhLfBguUksxB5NtsGF312VHwtf61bj9t9Lqjsk2xr
scnYghGoz6WWYC07NOND7rF7Ju4dfvJM/kHhSYgmNUgPoMl0/LDa+EPn54ZH2INNImgjGkhflYuQ
PEvq5rsHELWtEu9Td0HtiDzTL3oR6CdT6+D69u30afzGad5+iY383bX0YaEqhf0tTZ3PsfP8H+ZU
nv3ebn576IXsQUBuqYoGtfLcri27/h3wt7VgVPxwBvOTdZD9jYjLQAU0BcTKhO2Gq8T5pS06vKrm
g2wm5aOfmeX53pjgIcszeVCCpxas61nOltfJbp5tySoFWodijuyn2sT8uXF0nRfVj7Irr6JozeJX
W8s+d54Go3M/RKK8yFYPNeiIl9xPOWF00v6R2ghliV9ygJXTPH/+NAE8PZJwys4xNhQq4E7hlVq0
8k27O6ru7t6iljE8RcYg1P2cCN3Dpb3H90XvDJvIIz4gw/150j0SXfQeKEawbr1mfpPdchbBAmoY
56Bn+r+zBKkD1emdg92W1tmcD9xADgRZSBxhC6t4kSCuvI9kalWQP1p/zZVjX01SSMU6BEC0lJ8k
B74uN1Kqf9qBVOigKDYR+cK++TVU4aApjK1syoHYw3qFCgAqIgzV5o3JwYoLHs12+F225NzEJe1Z
xTN51L5RulHgZomVJitS5SD75NS2RpnsVWqxkZ/tkTHBRixJDkUFWiPx8gn0NdsteKbFQURtcC3K
on5KVThSTWmaK9m0Ij971JQn2ajkBFZAy4iyIIwn3OrJ1XmAiCp8lYNymm42v2NsLo6y5VmNvevb
OFtOqg4m25yRRgaJrLEXgtyoQWVuz97kQkYsX3W93qwyJMyX+0gxn5KnZ/NDScemd8K5kFcjTymv
Sb3mdwH+aifnyetkvzzUgkdSljcHs2y1Q2Gax1CPs9uIPkPxiuYCLDi7yS6qDCwcFRx3KZu+zxs9
4fvc6KmRnRLdzzHE5CDPipQVZDpMh6/+r2nyzE5K5JT/XNr3KKrSES3X18DXaOuqh6FBx4y/REpZ
KFIFt6yBRjjsEUylqN/jTH1shRv9rrweGlTSf1KjpyymuQDQq1NA9S74giivsENPhlsIavZQztW/
BvHqd+rrNmgHnM8hdsLZOwvcrhW6x8oTJIfhVn8E6jU3KuezBym9ypqGbZ+BWBBOEfTlecC2fmqx
G37EdRutG7saj7XXhreoBx4vJ2ijvS0p/n8nDl9tgl6HOqLzBG7stt0QjS/PY6JjZitgRQ8sEHlw
zZ15V5QYP3LGLgGcYgQdUlOLZPs14Bf1IyafRBxiH9Zi7eiXKoAx0Dj6x9ho4SrLehVAV9bdssnu
MbMtjQ+rzH9gEiQeDZKfB2RO6RrPQuMjVm/NkLXfKwUdaYdjKWQnPXgZkuImP5D3R7p0Or6XIkOY
Dn1PXNq2di/dNEGwHA0KDAL3YraQSP6MKpgaFlBw5Nz7QGjX1hokR7V0NDuFRd8rA8r3ENVvBhW5
93wKnvN02PYu/Aqzxyq4c8NbrmG15zjiXCtmJcjsgwvB6IZQwTxqY8d5I1PAt24Zr6GrVTy46JKD
ChT0Q5Zm72Y3AcSqQqwkbILd2/tH6VWmnxWkG4NtpBsgenP4FKN4WOFvA6Kok26T7VfssnxTqX5k
q2BlGzmqaJgu+TrV7rKZddPOUbRfQeHFB8TuUPCBUOinMjd41+W8vUtKrcAdNvpJDkzz2VdTc+tz
aPkAVPLKfwuVLCBo67b30kJMhPDhhESqCit91ChUk7WEStaXJ6cHnSprCTND07aT5jVrK0Q8Mvop
HpqF7wgMLxRlHSUdZn/8yz4KtUXHPYZYzGjai2mlzvPQqTXlRg31Sa7fvbaUZMkJvYZ0yG4d8zaE
RrlrDPzrCV5d0KY7Fw3KpJon8Vm2FIoxLoHvOpcRAxHYAsKjkK+zScunSX2kemUvLxV4uBsLOVHY
+e9p6Lqd/ADZJc9YF7El6FVC4XLy1x9pmixvIPZTRj1/cpU3/kqH+LBqKxvpX++lBLo0cWiqWhwm
BbuIpTyVB8jMhYcBIeOBAnoQu/R4gVhhFQRl8p6ZSXtwEt4wiHyT90aUuFlOo3uQo0MLgD6PrBc7
qirCZXzBZsbLlL0wgJYeyjiY8uvAMu0RDG52zNPwV15RKxPYLgYTrtHddxhV4P8ahqg6pTnBOrn9
aG2osHL7ETqmdeVJsJMtOQPg1o8k0dtTPs9PPPxl1YF9thyk8nrp6DrLUdGJkw/y6+SpHOSZPMiB
RMvUpWrhIfc1T462ZTl194srLE92adM+3a81Tf1o4dfT5jh2aAA9YYFoPNHCdEB0AAihEg4G8lOv
g48Ww6PV9R+GUmFxnGb5i8jzDzA57rl3p/ylUytSuCKyjnIwBa645K9q7+UoSVJcgzrwLkqsD0tM
YJ2V4buA5KzOLA7E1VAP+nFQHmTbizj7at5nyrbSGRkllarKbotqtn3eV8cySCimcYJvZplGv92h
/dbbaGGENwzLFvTXo2IH9UbXKvVEHAOgSzNBfa9FfG0UF/M1L4xeRp+cZl510ecYGHvwN1C/LOJv
iaeMv0jLftpsUd+rqNDZ99T6g10L0ouuCcJeL3sMo4HEdqrbXXFSoogdm+RtbeLy46kCbHBk8vOb
V1+VRqpfN6aI7G/PsnwQC3blaDJSWOiRGoLnmKeZMHnu0+xKq19wGDWUEWl7bbbQzu306id9dpVn
o6pS9aHFGBt0CX2pJUwqinJjpXY8j+TE+8h8XU6EagOJxFvEVSr27A+KlY4Ai+Sk5bx2qiM2GVmr
zVTWzqsucEBvALjttbnplVTpahCVLyMh7teWW6pOhXiCbmtek+ZXozUtbHm9PRo2bFuEnhAn5z55
wAwJWo8c7ruQU/Yl0VEMzwneLYsWp8U3naJw+Fq2Tgk+zVLwj1m4xRUAvPXiUGWnu4n5ZpukP/66
aEATgukZQbx/LrKmxrrWFu7zfmrGz9irimXcKtH9TLGq+JlSBMyK5lERQnn/a14eqh9lE51kFDoz
yezWBVDOrtaNl7BxjC2/FntVzXXYapBiV6NYmxCZI/5dhEhb3MxOQWv80udWhdL/MSan3Am+tqVV
YYAJkOomp5ZQrhcuhdlHeM3as4l53bJykKsntYPUr3s3iHb80GPrw7KH8pmaZ1ZJOMhvs1Gxvya4
g/5hgkC+kjV0F1YZHGU8TB5iQ+u2qL+GpQyZyT7kPcVSpJ7Y3mNrWlHs3CFuLuySF9NoeQeTwrRX
dcRrkqKl96g2udUUzLDZwITvYlALjDgfKiMZD/JQk3G/n/3VZ3sFvMyvYXhD7iaI0vDAdp9q5yYJ
uDGr7IRjm1h7auw91zowVLw2vV8OLgpFdvFSXslTPj22M86nqpq1buPkV0LMXLKFUh8aFVGZVlbW
njBJerlrV0PcgM/BMBLbK01oS/nQYOOJHdxZKNrjOKIGLzBxmCNj43tMqHrpJll/bBW7f3+GlOAe
ED93q8nJv+tQnp87/DLmRHOwA4wxPTu29y2IpvRHXFffm3T694RyGFueNLG9dor4AYIHZW1JUV9T
zy1O2WToa9C96q5t6vKWCwqanbLLvyslFAgFoF1KQMYnf/JNsSuHGk5KAFg2NHoISLlw4seq1aoz
RQTBk6D2r7jkSG2XcVwr1z5P8z2hPWVLBaX9oFCqvaTUr/qRjvwj9KL5ZWRFuMitInqpBUgQ4YXq
UaWw4Dzxml83bZW+VYH1oraxu+sTLFOpUh2P8pB0zZ8zK3TAQs8D/qD0R30hz/MSIRULNmbhoRCs
u6FnUdfU2gGdxrSyQct9pxALq4vBfWTD753sLmlQwfgxiTP87VPPDG9t3fRX9tAtizguQHqNXVrX
d+e6EMXjMOXv8oLBFSVbdWBprd6UL9Ro7lfPBY+CI34n+TnxHG6s0kyLs2xboYnsdcL6pVENbe8O
OMTzLn4uZ46yzpPm1x6IqvernFg4Zb5tP4+57a5Fh0Y6SHpCtVoODIZ7wgvdbYoq8TvwpXytzEY3
mWNGr67pbPkG/vR7roIBjuOFrwg4tyO7xkWJSxg/TS/fdhXMKSLPxptpxQaUHB4X8PTMN9Jn8Lum
Vywv8deyBrECzGIuo7oKPydv2oztJN7MNsy3EWLkXV9UyovZ1mc5AVE6nB232Fphbl9NVWtWSm9b
j/IsBq3y/5wJV9vY1PPdlfwyYZfbIz5MfaGvZPN+UGplW1OSR47sISVX+GhaWGFXEF6An0QIfArF
fPJKaHv84xtsUIt201CYtYgkYUM0JsYX6IYpW6WuMwx9ax9J0YCvZp9dnzbn3vG1c9YU+FSPsBbD
Qz2lwQ8efSl74v82Po71n0B86vIuJ/Yc7geCM9sYGeVrGZl47WXJQ+WZ/TLVuvINwhB4K+MtRe97
Nn3qgQEYGG9j1nYbqyvEpphH3ZpSEh434UVBZz1fJGf9nxfJUWoq/8+LkoGtVIKT3YM+63LCFqq3
F/nG1rNwDls0uRXtfC3F17oraLuTxRZW5XmpWofcCSdwzGlhnT2txjGZYrcVyDKPqOrTpHWReUoI
doyoY+a612nqgZeqCvpG4SQUkc0HrRTUFf5zkH1D3Zk7f5rwXdD0aYtgfloDjc/fqsKE4NsPw0E2
Rx4o1NcWD64bi+dxipdj4+YP1A0dZTycGyjdtI5BVnQOmReTCrjR4z7L/WA8WlWljxS/p/1Sy6Bx
qlVmvIxIWikxMcwt2zLjpf/P5teoRgHrCzBAa8XbA5vJutNW0cwrrjMTRQIiiAei8SSuU/DMaYbD
4TKf7D/tcp4jJ8YA2PfyOnnJpEX1w1ffX5+liomch024oAEViahcHhSTxEjdUE4j1VuO7ZQPU1GR
m01QVpcuxMk+Wg2vDYUGLwVG820dvJWT6V/zyvmhzi0/McZ9KGBLyMG6HShQGRt1OxkWoxEOSNy1
jlGUFz/WDja1sAcWIKQE5q7yn7NQZHC00u4k+01YqwuMx4pDMmLiOuW5u4lrJ3rJG8hTXegG69pn
cSuCCOdHm+ivpuOC1RrqQS4zLfWxoHjurdSs8qQYmIlbapOvp8wKUCvjX50bsQJXwnO3bATaXSm6
+MkyPeDXUW7+aBWKcYK6eVdHc1p3RlcefSvNrw5YXaQSeNMhm2/JsjYsaKFW6TqhnTRTkO77Vf4t
pLIjKursc7QbUvxAr86NpRdXDAcCfFHc9LOvxpMwx5zsSJ5vJ9JkF35X/rXWPePcZT/TuTEZs4W7
HGy06QOjOaS+tdrA5/LxEzdEd0mneBdpbfpoumH6SPkOepRhBCZf23/6Nidn6k/8taL3tndI/FaY
uHnzskcbyPiYql+eZFNoqxBl05vrzc5xtlPcuiHQkcaa9qNKne224h8UAXIhLpNSZKuw6+tveFLA
25m6X/jJso2evHeclupVBdHkQvJ29pV0wy0km/SpcrE1JHq1D3lpvJt2zGoxQEvClnV6rbi5UoKc
7+5EFUQR40EAxLGe2enNxuscMGS8s09SiKnn2AzYmuiOWErkBzQw5RuWCKs8Fe0zOuDhYWrdS5PX
1ZtQiCirNapQOQtZlbRyt7ZyFI+IAsrggD/AT3W85UVKRGbGo8KgGs79fLjTUuc+THvQ8tchkd0c
mxg50HZlRBZqnmjPw1+fIJB57k3kkp2jdzOIHJuFbj6YoT4Rz/nZOGLcx02OXaDskoevaYO8THa2
rXYJ2c2dqVHt9x6oXBLojfYCZxAlpcpOMClt7aUNdWeveUsVEQfvZlbZTYD3aqB4w64zIwyW5mbp
hRlFlmmzroMgfrUmotKaSrBdjiqVzm8DmQh+RoxOeaYswwbtoBw1IJcuvbg0D3LUNmGXTXrXnOTo
6DmQX9YhzCwqCYDskEFdyRa2T4KiGQ5fTdNE7UhujkoUu3oismU9afMh0YJb6rvFRXa5Wjas04Hc
vmM0lEPGmbOpx9xZ2FafHNX5MSqbEYiRvRcj3Aa5s5DiFcgR2sqcqCSiGNx8r4qVFOpi49PsqW+I
1lLT4prqp9Lm/kOlatGtxbuVPRV63q+r9W78utrwmmYvbIGhR52mu5YdHdDJQtn0hWdtmtEZ3vEL
f/UiK31IgrZ/cDBkub8qfH8LpQE1q8trWauVowWOZynfsC4J1rVnAjuRb+kinj5zdGFXDGBy4jyH
KAz0jR3nxrOuEVbLncT5WQf2Kkvt5MOKsdcK4zVvYr8nb1AR0TBsQeBNwD/VZiSVqMyHoqCokoX9
RLUXpZFR57YfQP5Md/oISVeR34hwY0775tmPwqe2yLu1JYpuzSX+WR5UEta9H41bPcfdcaGZYQdO
esgOvovBNnyMb+rkiKVOGfzVUSZ3NyEK2OGH2tzUsUPEoobxhceYwb8KIjbU58aM9WKpP+Djoc2S
eRwE63815ajZ4mTbZsOEy0c3Xvy299dkj8d9PkuUZvvEzlXeHa3y9rrdmbhQ0w2SK0AmR4UEPiwf
PCmcRTiN1NNnaIzjKBgWzawernM1P9/bwqdsyCfXt5Ej8iBYch3aSNkYHXw7yqPxtonb5CPwtGLr
Zq56chWt33X8u66L3P9uDUVTLP1O+eFRrn+a/Kp6KqrQ2qkZpo0ej6kn2ZcTwUjjYbi1sVE9jVNj
rCOehms5GPgdcoAIb+55UF5ksTIo46hrvEXPYmdnlwR8F2TAglVNFHrZ6E135CZpjy0KnvvZX333
S+qi3CiFT04i7H/zgldeDTa8+y6BMNU3mvLaGuawVtEabOWoOadTrL6OSVwzWUlr7OAEZW961R08
w4HuNnpoI1QN/0Lk5uP63vbN3l7aXVpBN/B91hvVlEHDwKOcVarITrIdAEdcahWbbqN6lN0U0Trq
eapEzTM9WJeuFT3Kw2hP300Qf0dnSuJHx+mUWySe5ZDssWrL3LOTqheyT+RetfqzQFMr++C6hU9g
gi1Cr/TDJkVWfNSmyTlqut3CRy28RycZqTEvdPMDp5/t4Cfp3i4Q3Yt+0o7y0AeGAVR3bmum0I4J
6vrJtMLD1xTZL5tWvvaneoGlCa7xo108hXpaPrWw6iriR1fZZY5pvykpv1lZ84wiqL3NCOoYoVht
3ER4qRTdvoZaDgjMgT640BTd23VNYNxizOZ2LqHjNWWlgmrBKbv4oyc2OVnKS233/z7zMSHaEB26
ueYQ4F+f/znAM6WGMiqXf/Ur8zTZFym4ZZm6n63KyCCAOx+Unor0ylT8LVUcn7Jfdn0d/uorUk8F
kwgWyyuL5iwSV9/h9vwoWyDJIHTN/cp8JpsgMMxT6uxdJyWXLrtcs/tdW22woqYivNrzIYBQOdsR
AUzq2vAqD4OOulOvPGwZlfhFdmkKlEynzvNNQLoe65x60wYqd94/B1+kH6NjZoevLiDl7lpBdQSC
tFa3FJvnrH1859LMBytQXnAK7fYopPGd1VPdvoQl9oZQy63FvzrlJR53UJHrM7cVlVAa+/DzGxPO
Bby4Fwikv+H4YRwa3wAATz+t0OqxQOyNvY3h1jIlHbmoKvw+1SwkZlXgsAzbC3UGD1B2HNuo68Kf
STF9ji40cttLsJwG1fwMxJyVJVWC0VRkLw6G0dsqc4J1MDddh/x7YZVQLefmmEOISNT41WA5+hh2
c9FJJ66yvokAjXIVk3mVFS+WZVGfWRn5PuaV9YBYOl73QeSuqC6gsmju87At3+p2XGEI+b99ppcM
ezx9KU+Yp8gB6uKqU0tR+FeXp3XDNcAFV37QV39iKAtQoPH1q5+1wK3vW+Uou+QHInRlKVfh71oq
WULlcopxoXCJFsJp32iTGqvbxLOQcvhBuLHKvtphMZ9TIAO/KR+GZu+PxOqatjARcZrRRddFvoFw
0NySsgLBRY7zkYWns+xsu39J0Y6j8w2qd63wEooHgLikrfXsgVX+aWjjTqNQz18kRKMEzA1qFTID
W8s2Ri2OCjNqjOK10HjmUzhcbGUT2rC/CgMHi+M2Ll9zneRUkmmodufJVWX/NmyFIte5peko6fzI
vbVk5l9Z1+G8qZDajyr16FaetvYGNca/OdSe7boGBB0oOU8rTX0OU2+4iMl7lIOyaxYND8Mz3s4+
ZXQGGsA/a4lYhYCPAtLbJbriL9UR57BlLoYbO6vwPMXgb1vFe8Kbyf4psvzUm4b2zpeFd4kC7jzs
Ogzafe+aTqp1/DoYc5GFNh9q00hxc/ZDxIgZadevOU5WgMcp1AuiXXFC1IClptnpL1FqO/dmNeur
Ld/Bx7MFY26PzcqNodYXjd7eUkUFFRiqwecg/Nc2T4vn0pqqfVXb5YY6Bfclr0f01DFySv5b/Lcz
Crj/P6M5jloppVFo0NtM/YV06rkd9fZ7QJEMCSnNeulYe64Kr5weQCcHm9ixnDO7JXw4cnM6pKFV
HXPdtrdZkxoXnLOHNZ7q42M9VPqyH2rxitVJuRjMQPtA2HgdDUy4fbN5a7sWq/E04NcvyzFkZYas
yZAHnkGa5utH2Z1r7kdvGdETpQgvrkLkk6/HZbVqDWi6w/HBCGJtDkwaP3IWlKhcva1djwYF7XAP
2tnBYjK9H4bAQoudqWksJO1AcVt7XcGfvM9r7MkiZ87z5iTUP9fqg0XNm5UfiNiTopNJOfwSzYMO
zbpoIvdfOb6/mvUkgt3U9Ua2Quo1vcXEtFaposRswavqGT3sReoSq4n4Nb4Q8ZHvsno2BufeL+dT
KxpseU9/4irREZ5oxFk0Lg52RV8/pzWy4pz18acbAok1yFgvap3tb2tOP2qbeFdo2+OLVmDe0Bl2
d5IPQ68GnWRZzoPchIp/WjPIgHQFRmRQUS7OYIW7CZf2e7N3B/MiBzCoNS+Z675oYmz2CDrAxM7h
0qDKyzP/GyBq5iAp600qYvrG3/L6M94wNYTKG+TFxWh6/DkiPT9F07jvZjmbloTtEtFYdulbI79k
ldUsqXgJPxEI7l1dEa9ppppbBE/mtgHw9RqG+FL855WVGRSX2FP/dWU7TckSI1KVpzNpMrVky2SX
lBo0HSVCRknyFxIGlQfp8BJTc3KVg26hrYxJaZ5E1xUvAKuRHXWvaj+WD0YWn8z5AzLNtLAdwBdZ
DrpVrR88fwZIzqMqpgEkUSvAHvOlVCNaaypVlY0cbckpL6hMWiBbCpG26cH98NXkW19iCAyJYZ7x
1f8113Re7YTdT48es+jql6nQcbE+aTMPZ4lkd9GpufrU61q80UqPkoE6mk5Eg8dT4TfTieQf4c5O
IcEx9wF8L1cByeFlSsLs5HT6HCwuzyE5UdLjdE1agOjT9UUDU4K2HNEMqzqQE2vYrZM6GbP4z2Ga
mwGh0x2/ijjajQX+d4vQX/b8XYNFVPtHKvT1zyjFFHdU8/GtR8wG4kl4j5Fq14Q5FX/jA8fYqGjA
zhTURQPwBE57Qc1moPG7mbc8uA4XZ3km58mzQje0tSZaCzd1LpB9rRGhveirYRv1g79ro2la217q
vztVSWB/csn1urr9Vp3vvWi3TlGgIlCZJ2m8oteVjRpaD6N1R8Kx2oUWi6DUex1Z+jyVdsPzzjzJ
xtCW3bxMnpaQOpDVzk0LFcwp95yfcoZOrOHJx6FgjGs4eVPzLTdKdQGtAbGoWxuPlmkYSyxn2teo
Exjd+Xb3ve7qV6tXxU8LhVmt1DjW5GcdYjOaVGgEvq61P8dpeq/LLvw+8BZC6uAFr8Us8S5qBEo1
NoZoBhHYT0PfbJWojvh/HJIt8IfuaIRxfpaHIILyZuj1vSW7VKXJz+OkY6t8n6fpOb+7Qt20/LVI
eznJeuKlgRyATHou4BbJMxIO7QFNsLeXZ74/YnN8xoVrvBE103ZlVmJNHpH5X2cK4KSiu9Yxm54F
taERPrQawJ9gcm/xaJLtKII/3ubyTPbxaG1e/jozwwkbrJ7vEprCitIusNAZKOteN+zTOBrmNSoo
F1Zncg2JoIdWdYMXOI/UMqXGCq3u0kgxAPAmJYTdYvZX1L0GnDZyu1gPLjWttX+qJlKIskl3VtGH
R0kWkIyBL9pAmbbFzmqKB9m1tqiTvfD94VINVvV752YrMxDqezf7mBl18BkJvaIYZCopCa3Kmxg8
6kVaJ/gEVfMiKq151mxrU1ZD+WQVzi/Pi8VPqJsEyWYVhDp0W7/oxSdApbmuUbNfIpZLqwZ8+dXW
56dmTn0SYR3CNYHrwdxxsfct/WpVy3SlSJ2lG6vT3U1j0EcHE1sHuwaDCqxlPFjLQWjVRbRlQEIS
3ATGbj+B6z9RPh++TamD/QhWiae8si0qGVwDaUGoLYioDJvKsZEuBaUS7UTF1+vFuART25yesBdg
penAVWK7W+6ElthQqzNskTR000FkWc9TpwYHuAvU/4Q02VKQR83UF3np0OnlU279kENjHbt7tSxm
+0X7qe7tEHmd/eT3ZvTD7c2nqGf78R9D/zlnHoqpRb5UmHFihj0ZSz2p+3dF1980AzTnov/EuqFG
cxLqz6qK5WncNnj2jilIwFqleoG9AUW3Qb8qzCJiVY2UkfhycKnbGn1S1CWLDrPbFQBM/CS1im1Z
hqpPjGO0q03H4s4J/YuGQGddIRl5iRXqpDTdC34p0/vYes7lbkwWKH6x1SiPHFbcAGAY8Cm+ZYoJ
2jSuHExi9AhWVBb+tBN91WisxhY9m8x4EtoPG+gTQccAk1gNRIifKPUtK0A6VVH5OVj5p20TlZwM
zfk+YCWVY5TO6h/Y1BwAWWD99lw4Y4PJD76rcVw6jxBQ3DVmTsU5Gnqq4PMGz+IyzDbdGGOTHL0N
aZpCqZtzPw5qmowUVNuTvyEogklb6OCR0RqvRTGVu7RTKCfFuO2bEdvEw5B9wvXGVAfV97GtW6Te
5vArE9n0UTakBst8rpXPph9gk/pDXmvncpZ6ZI1V3eaWXFr/09IFytE/mThrpg3P/D3kBdk2Q2AI
+3O2ZKkGe7j68aNWEcdYp/ZvK/QMdqxPvi8syPNC8T+jLgMHZwP39mzLX5pVHXyrRxRgpari/8tu
8M0zICEgmv8GGDnds9bCSn1u+o0dLEhr+rNu2nhgJfuqz5djOBluqM7xdyoxn01LWHirjxP+fBlp
J57y8f8Qdh5LcuNaGn4iRtCbbXpflVmlMtowpJZEb0H/9PMRqe7U7bkTs0EQhsiqNCBwzm8IsbaB
sdF5lLKrRltSFhF54VXHcWHTK20cLzMXc9PK83MyD6l1H1NlwSXNXKAuchpy6+HUIQIw5uVeK2HW
eU6Cah4Cxfk+y0rWC4zQurqGJ6rV2TV3RQs/ZSrenUrFxkjU9tlwgvJdQaIHWwzId7ltPuudA46/
Ld8bN5/h24azbPpq2GYlkrtj0npPQ23ye2hdexOCFnpS5zbZ0Ztfk1jTL4/mycNko815E5ugXYaB
Dqri/w0NysDhv8aJOY6oZqq3T/EFKy193jJr2xL2gXVu287d9PFEyM8K0ucBVid4b63+UJWeLERg
/QrMF2gq+U8jRZNgSiPrS5/G0TrCEAGL9+iD39z47GrQTzU+AqAMfGfcZvwWqWWGkCFJYtSZUf+q
MPpo5YnUMUfssaGLRBYwWdYVcSOZ1RxcQWZIVmVhZcJeim7KQAkE/RJQk0CiIGT/+U0dqx+8ieIo
5mIyh99FDaHuj6rseLQVBAFLcGzcgmgnar65ofvPrj5MFz23on3sOEq695I6WKMKNcvTZ+UGpBIp
/pjjFcqSaMUPVoaWsbsfUSl///9HDKZSbOy8+nMODvBvtsgRXmsy71UL9iWOO19Q1H1UrKBR1sIb
vxdcAaBTarTosCsSVS2eQqN+R5CDSEqTa+uAzA3AlBAxuwpr+1NQtavSiFMFOS/rW48y727QRv9Y
tC54vFIfsegx3deJQ9FySIT7Wgg47rLt0fu4kuNk7zDfUUAMmDCLkBmdoC/DbYpkKcgj0j2+WebP
qJptxOSYRBJU68Wb0aOFdyysCN6GAMG1mzULm3pwzn6WO+eod35fyTZOhstiQIf0X+2FK4ZFXzlE
oodXY0JnU2tccVKFmy6lnA67lGg1IzXuGePav49K3FGcJMBRJpIV4f05Kqq/+EXze64GiDKEU1CN
mYji/5zrMcpGhw0A6DPQ6/gzhviyGJo8+SxGLLBl23+7YptVLwpRpQsz7r1T6tTOKffEi+Vn2s2Z
i3LCyhPFaB/zcUe9t4GoaPFbucoWrEqQD2PzAvWG8exym1VSKFgXuirqI3PcURaOMeRwHhv7FRjl
rLDkJCcvGZMTKkgLUxD1Lob4pbUsDmL2iCt0IuBTgZ8F1WeBltDnRnn1r7ZODrQ6VOULoBj7UEui
a5hN/ZG85ouNjnuAnSM/JZi1JkCbBF2393ysqo1e5P6+n4R71Sr8ZHMoan8VOXzRuPPf9EkAY+hy
TE+L2rwNCQYbcoSTDVe78P0vqK3XW+H6kEVr54umoTjjoLR3VuM6PrdD3mBcpLsIxKvxWXaYMQiU
RdCV2bImKrglhT2dTbUNoTqU16DXpzNiRaSvdeSUEWFDadnGyG8NglR/b5O4X8ICjiEQl/p7aMHJ
6Cb/BV364Art7kU29zC/dirk1JW8SWmEwXZS1w7CRJgyj9JVX6tAUqHhLzpZZnGinzp8d1BcGH/w
Bh/4dfofmEiASHdhzwaeGE+aXiXrcWjrD05FJyO3hh+V6705W1TRyk+rz/1lM0XiaOr9+NZCHgw9
Q3yaES46NgTHjazmCodCT2gv7FbHc2YS3JTtbdbUS4L906lNJ/c1yctd23NKwWVrUzdo4REbyPRF
aGfDJcqH4TLyAFwaUzOt7z2yUXbHSCCn0ageZdOjsBwLZ3ahPj8mKclH36cD/NatoAXh0D7PrjvQ
KrgMXvKQ7PljnLxXdzE+qUu4if/cbx874dbIPRW80axm1hL/2/SDBzL4frPrDzpa0R+ml61alLO/
aAHcx2oKs0VadCBGHNPB2RYBrLBXFagHef0Fe/S9lufZV78op3WjpgWHPiv48MH6i9BKv6p+7SEh
osBkmIfpYq0U0fAJykPsigZ6oby7apH4tVTzzbLiEBV5NM7vs3Yx/ql9+tppgXP0Q/7O+6xD/z20
2fqEGBieKwFqSI5XcQIEP9B0T4bQ/CddJ3YlXzdsMPsxbLM+C3zobmXnf8iJ4O1nq6yqggPSr+U2
cRLlKotoTvXVSohou6tcMRKuzl1ln2Rf3LOmqNBVOJOSZweAhG9LhEb4fKX1Wb1vUvMl8oW42F1c
k4TN9AJsJGZfSdJeRN+2l7DSlN1kt++ySRbD3CmvoGuIddk6CNIMhqkRWtjM34uz7OzZZy5c2yg3
pmk1Fye1FXMVxNY573ok3f6ZRE4njMY4xyYBd0xXYsBf2NovIvJi3wOrgVuRJ/k5CNCDz0xhLmWH
bv4ga0FatzGD9Qgi8Sj03sAflY2hHJCrqAFEcfAZhmzarXmp0KPUW05V2X2IdNNhC/iZA37ZM6e3
auYqHqXhrBWVPrcpYIAh4fQ6t3MuaSHPqs6urcv0E8I/Rp1J/t6oWXm0jVlFIE2zT83ooa0UZMyN
ruheTGg9ctpGqfRNhPMrP29mU/R813eh8Rp2RnwGYBgtZbvFgrC0ShNp+Ez3vuijsRrHATaDo17Q
afFusZmkeBnkLLpW792MuDMv7Kz3siYLr+mxJm+6aitvQAhMe85isdT1Qc+XhmY7KzRZk40cnLmW
frOuNeZkt/sUJj6+EyGKtazKjrRHtHiwwqtsCjDhw+9uZr0N8S4eLbbHqIgQpe3ssz0X96vATJZa
wJv2rw45mJTzdFK1n4/x/5oDOGy8cjwWENnxr5eRbfpIhsfyT487H0PbPi44UAMHl6/+6HgM7sn8
sUhX69LuiwVsxkOemsUxZd8CfQjhpmU5KCUmtnO9xcx7QxRVQWjJCZ8ix4bdi49RjxJBilKJRwBU
i17H3PR/ZaI+ZE0Rf2ejC86maNsvGbGGVYGix1Phm9o2jDXl0AcDGerJTADtRwQiOoSTyNo1b/5o
4V5hhflfTRZuwYXMhqsc1WIRFj/Tevoeg2j7aCGcYg1cxjdLwHkHFeydulocraqetb0xJL2n5ucr
IuHF6dGmaFbYLAK13E6B1e5lhyzkOKQPrVWaD3AZ3bhqFp3nVCcTNadTgozZAi6ksuLTScxz7Ba/
ezogsasi6jvsUQfQoPIeEvLpskMrfdvonTXLtlhXUIXajsMo6NLGnW6Y7g6gfuzhR9gAgVHG4bvo
sBJNp2R6siK1OASOom+KdAi+ZDgCyaF55m0Rx9I/C5JHyHpCjVRR6z7Z0IjX3dShIjkqT3Ko0+g3
EnvBe1EbH1o0saZifzQrKx/lVVZ2DX6Lcz2fTZDkVTwFgsye+yKaLlkHuGwuHp2Pe/9bm7zfClyx
NKGFr+DibUEy4UVp48C5hRM78aXysls9Fy2ZZICPurbLXWPaeV0ernV1nFaK2tvrsdetq+ZV1rVy
AUhOveXsZLUJpxlH6L6D7Z8uZZpPF2MsD2zvvUNXKQ1qwnNb4ooCfbXsTdbk2OSfGzKYZUvHVTd9
iFEGnNrwxdAs62r377Ki5ll56eJwP/Wg6e/6aVJ1yBfkExslAGSE3gZH7jctCYhucoC9mFh5LdF+
Gr7yY8kXZlmPz/bcoc8dfk+ED5WO6CAxr9D7XmJ15H2fQbMS8kqqh2g4TQ+gLG625DtLPq0ZOyvb
/48meWPj6eYp7sWlxdKWYAA2gWELowS1Kcz/JsUH3mwVL+jsd+fOH26yFhpN8dInAUTstNMPnpuW
L1Ne1qD+ym4hh8g2TXhPTWK4Z9k0oX6xbVFVWMpO2aalsyi51l04M6KGXypYGc0xl2EudLbsgEPu
LfC5BkIxFFOJwk3sDNFOn70QcLHU1IqsdWVC+4uUuGfZiIz1H/Vqrsu3Qql5oKUdKkSQYsJnLW+/
5+oQfaRWX7BHrDjQztUeB9tFqYruojW9/cW27YVs11IHKF5P4F5WxxIecJq2uMkAP3PHeusjjgWL
3StCRKVH9NNlfZZA3gVWbiw8x/VwqSn857Yq0hN/LFsgk1vUcfCejW3mBfbzYxAasthau+42mi8m
U30WVqwRuOLZOTkk+2VVdhShE+6TVskXE5JJkIj/HlyvA1GN9xtla2wSNNeIx+3kSDmFP+SoiAG8
Xsqq7PB6bYQ2ZRySkLCpWdjGcpz8YWM3evbaAmYH4yCanxz2vS5ofjg9NoB9zRKVallHwMyy96Eh
8GOPEAbTtFT51JtpX8/UFTVUAPak9gUMxTUyxxA7xSJEoKeG2i6KQ6y4v5senUVUpcu4Nce1HCs7
kvlWecWfo24ixycVMrc9OuTgqufMHCfZyv3Lw44rXgT2zfn7QsUIVba4NYHJNNBBrI2hf+FBjkVa
WTzJ2qNIE+Ffgkw96qbpH/K5JpvkCGeMqhXe1j/Yw4GJwhVBWhskqYG5Dqrmd+uChzPCH/U8LKu1
3sTG3e7gcbMJ8Hlz13ItwEUs4BCOAynXOls36OEv73U/7MSZbzogo/nKrYJp7wEPKXqd0bINLqrA
Q46icDtSRHrgv/XYAmSTUX5UjYu+gY9vpUEw+mvZ2/BWe4xXgm7ak9tr1rbqiq9Z3+7QXje/2LrR
HDyFvVEbOylEEuU6llq76cgXLhqsK0zEUdpuoZtpRC53rmsZoSKiGmERcrYxOyfclS0wliEQw0V0
yF2uslrHyEXwKeuNPlxkTyisH/yOOGoWnJdBd5rn0ITEYzQJefIpGA52yScnWny2e1szN5mPHuKA
JNfawortpcsyddkn1fSGW3G/EHicfO0H7V0P2vZH1g1bR3GanwFLFymGtdHqxtXEcvu1FPFfjRN/
19XeJCk/m1Si+rbKcbY+ySLqioiMnvNnVdguNE/c7Zcev52zZSKD22cpCeVAUQ+Vk1dLglftm9aN
yjYAnuO04mCznECU6bCa6IdZ+ux/X6MC5mChAPkPWAGFvOVRzclc3jvSf67+W1toOc3eN+w1VvJW
/8txrZ+BH/RvGNLZmJO04sJSM+2tscx2JY5Iz2UbeBxvIu9Db5RrSqrgaz9i/dCmh3mFvfiu0G4B
sZEDQqX1QlY7y9Ru6KdZuEL72V622SVLWGLka07y2k021a4yrHNdxxvBIUK6zKtwW6tN9jQhYX7r
i1LdAxqYFrIq70D6AcwYifW9nMWLEoX109vKTjkM3ixArQKl57q65p3+SnLPujwKkQrrkljOT2Q8
gadUJqwtMStla5Yx7OLA/CHHAi8GqBNp05cqDrr9vdp6/rj1Tb/kQR1vanWEHhJ5xSpKRheRRNW5
CCzalrBCtO+QHlGeSZ2PwBnzTYnE7t7JbPXmxXa8kCP6VnwMWty8ZgUk8oCI/ExkOI62bTxbYWY+
l90IcsPAQ0a2yQLYQ7oZKhPblHmIbKtgZsAyhiR7TiP1K0bc2whZwG9Kjyii7fXKczfpQD/8qNo3
VS7QrC+TlW9N4WdWu5eoMf2fIVhnHu/xN9uf2qWnttD141E7qJa2iU3Le25QunnFDAnu1dwuq0OE
2kg7ArEOcBh5jVRchf3G4tc/D4YVNz23OqvA3HlvYmMqZwuMqHstc1VHGKj8czYHn6Q1qB1sfa0X
hEj/nHCsK1VOOCX2eBx7Emt97UR1v4zqtt03vrgMszB2iKwCkulolYDnyp5lWy2CHG+EkTUNFf5j
MRfySqv04OjlRXiUVyLJYzg8/9TlmH/d0rRpxDdAyy5WVrN99gfjGCj8chpSHSslIv2DuPlCIJH1
g0UDlx6vF9cyj/8yhuQvlxw52npl/prVbb+tWjR9ESbDwCzH1UIKO+Ywy/CtHr9xlkixsIpavN9s
Z2HO5H0xgtDM3dLB+pKqLADPfI94uzEAKMZbUaXTudeTy2NAWgM00TPNJRj4900EFDeiK6onVmST
lQ0Zs6zUzDXORfUhUqfsNkysR3Fit99Nr/sskih6VRs33Hd1Z26sgn2S3UZbALrOS1z3KVLug7cn
mDvn2crfVwgxD2zge/7uokGSUJBiIDxiHDrr1Fe6APHn09S0ijjKej1fdVN6SJDN2LUZMW3AV9lf
fb9TYNZ9DzLgaEaCXGqZoAmvIxvKPhXVwf89IHDd5MLu/jGgB+/xtVNvj0nkGPkqkq74H5NEgTDX
BRx8xImCv9R+UN7J3gD6Khr1mifNtPF4cJ4s/tBDrevKNlKM9imDBbOq7BF5Z+KZuqcMC1NLpjeU
xeJ9UFT5ikPw+Ob1dgmG2eo2shcdnoi4BdKVAHKgCIUOQhGObSG9RRUkwlOiVs6z7ERUR2hF/wXD
P+uGoyeaCIzRcBa8KHrzU06v+6N5GPuiWspqXAzqdiiUYi3nc4suAfvSPhdBiV1AkZFEirPqxNFF
3aMN0O3jcOxOePZF21TVDSTRRx6mtS1eShsNDSXHj6LViaVPhYLgeRA9aU1g/2qqduGQmF6padwc
hNV39VEZCvDCrhFhpFADaPEaomRsx2StqwzOUSmxlsR2y51sIxPnRsjGnDtr//i6liQEyLPxhszf
YAfbjZNlp28TUclsWcXtvAxHGyFyfyVHyJ8CD250wjX1WTZlw5DsYVwCiFIK7Fxs3yMWwY7AKCP1
GkV1cGDnjiVBqntXgMzAwIXy5htpBFsvMckBDq2/HbCAu+l17D07qOEqqLuBxCqRtQZtBDUl8M0b
QmPZoaqsYemPvr+oqqK5ab0rbo03uehy+NZOVtMS+UY/IGLDf8F2EXGdnTmzy2WBoIJ4Uvzkzw7Z
prZqu4CNDYjUKUnwOLhRtQiA3GTB7mQ7jaN+kbUE8sUZtvNpgnp2stRKYHw8gLSGkLcdp8A7d63u
gl/NMazUx87cGp37UkW1+h5OdrEdkGbcmpgFfsIwnoxQ/wqe0d405At2cRVGn136vY16/WsSlg3Z
QC3amraz44GMKvWct+Nk5a3a1sFQJsODQFanFHnjeu71UxYm2SsHd1gt9VbwjQUzerdFg0SIjWED
0cldXyjgwkTyqsKQ+6UDgRoqEtAN2S5canwMzvAaX2mojD2VyBxtMy17NQceJb6bxGTcwQZ6uK09
YSqorCKvRkLYEh7H6yT8WjvFq+4N3a8w+hF6nYLeOeoVzeCU+JMnaGZVsfJWxjFnC+hV7KLdvZGM
I3Qo3fgISecs+jHzzx7Ok69CcTfJPCwzgp5YnzuQC6Zq+DB/yswwnoaOfYCRD0+ynaRcvtVZm+93
uZ776kWRfoW3GULxIp2W6h1caFUVy7HPnjsYiJdqxNExsrt61Y1xtx3wyMOBjj1Ghcw7rzIlr4oa
YqxpIxAtb8UU4xM6JcZS81gn76J1ZkKFkzPppa0c+LS7xb13cjt8Pe59ckCNkBc2QoFylHNXdeSu
c6fV17K3QsnnFFXg9yzXmQTyrher4Cvae/2P3MdVqY/H6hOM8Q6BZQeUdmSdInRupIDkpzKIZJmk
QXiOlWx4BSO+N1gLFsS6px2R7SVUs0isCwO2mwsZEDDvjP/imzZuShVMYFk33blOygOQN/25KgEg
qjMVrBQuGIxaT29+YZEUsi3EVOaOxG+XBppzH2nPwpelUbKrUKZ7F3xHSKKWe0Xv/F0F1a0m4wSy
h516X4GBTcCzf1idv6w7d/rm41+KGmMGQbo0/Cs27JC33IYXRkpoPht7hDGmk0+Qb6WEpfbZ2UtE
HZLPqGGZ10bgZ31saJ9uNLzE2ajdEhcrCscYnUUfOOqnj6YCgW09O2tpOr7YpnkhS0mITVjbDCe/
QzEX8qqM1UJbysu6Dt2Ug8zYHX63phCsbA6K21aNlX3cemIR9RgYLduqr5ZCm523cBi/yaL1iQD0
wS1vR3QS80ndjUMcLN20IA9p994m1ckx6UP1ZvCs2UuWyL1p5oZoUw5cop60hTlXJV9kgsdlLIw2
X+luOZ4GWZXdkc5pymmcjK0Jo+U0csJhDPtzokZ89XmxCrr9ygmqYGViwn1mL/O7sIIy3WXu9PZo
kldyWE1UHmNDHVudPIjHDUoV1O+t+TyFETvjwUNdzq7w3dve+/1+QIW057zXE64eDnK+4exHJFPv
9/4xuZFPDlltRGOCDoO8YJyudZdNVzGpfMGQ19zKquxQg4LnDEZFe9lGBJBxyE2DwUmPjyYVwlpU
Oc2548gYLTn+LlCL8Z/kHHoFj64JXx7DfRarM+D7nQnODJ0Jz1aPHH7e5HD5Goqt/iJwghAX54U1
X+Xs3VF1dRlq6XCQVa9Sr72V+M9gi7ovhRovMEjJ35OggrHCzuBexc6i3hGoVlayd+YJrTw9a/ey
6rT+V1djKzG1XvKOAvP8Ovgat08cmb4V83xWlIq9CFFvu7+qIEWg5Ijby2qksdY7ZZZdZDUOgdAR
4v/Sjmx6cMC+yZcZM6M96D6EcwJP+XutswJZggVQ9ppgdhd9O5/F5t4himAZZspLkjnVzeq0w+Tg
IorV15pTiflkdmq1jk1gn2Ku1mNswUjnCm28YlHEagMN4D86yvarDQDg8mgm7Z4fuiZBjK7WENd1
vfOguAJ5QrNDcsjubsJXp+vQlNPV9FJ/b+bqMesS4xQD3zy3eu4TrXF9Pm5P7KZW/5RNM6UDl5a5
l2/qbrQm82Ba5NxnLfdC6ZqjGQ/GJRw9e1kH0/Ddq96gosc/yg4lw86tlWcsxNR9HSFUOqRG+CWv
rG9hFF75FoSbtk4QelBi/bVDVOfsm+Jrysnutdea7MUffsouWVg9OftAJM+yFunVtECHIzzK6ohI
KX4sQ7CV1c7uqp3v2Mp9asMMzFngLFjoyfyhaxkGJlbxBKpXP+MV4N1QZh/22H7pLPXQrZeaV/zw
RQm4pXUIa2v+bGjmAy2MOjVfdmkPtLgn1oofd0eKBSVfVc2UE8k75eTMxRCAreo8l4zL3AGcVTnJ
q0cVaYeF4ugZv6rKfCeVQzYkRLNSRSj0PRucJ6fz9GuQDcHLwONUjrLzIj/YQORWsqppWNGrrOf7
hGAdudX0pcl68+D1oAAhqrHtngt5JQvZIYdAN3SWflRqa0NR+g0g5XHD5o2fSgv0LAjr6VjZffZO
evugCCe/mbUZv9apBmrTR6AxD6Ozbyj9Qt5U5Amh9CrUoGVi52oXdbsOndnmqMpml8827tGP4lLW
5Rhk1Op147CpkFU36cPz/WqeAaYdVlsETMkD2oVyH/PHZI97HBUacOHhTnl/GTlIvpYcI6tmWEVr
J6qw25DzPv4KOUYJ1I6Vtv200Zj/4bMfvbkd/lRWa4OAdozwr0LR02sIEv7kFiR7rbIcYVxhVBxU
JgJzIWTlFAk/hHs6ttwGGXhQ0sGR5xVVziWnIC2QraYWdoyI/MZYGro5oN7vUCUEejXGD9knR0WA
WzbGqNurRCvY1BtNt42CLIVFjTWmLvRrnOc/cnBmv+z0jOCm8sMLMb8aLLV9TSpUG9neZ6cOvOjR
CJVs0zht+Eokmm1VB/Teq7/Km4ug/haW0DPqPka5FP7GZUyn7JAOygzRLi1wQ0TDQFGq35AH3Yx4
U/zS2uRiw0z89NAUXwpnDAEjxhitYFa40zJNexrSJIIjHSgfUCmf5U2ABtYah9inGumQRVc26Um1
27+crqhfZGFZ7VfAELMFqwp/u0IcZHBqrD3mEYDfqhdCdEsiHMFVNo3k99Zql2N9MXeaSaE+O4Kn
8zw+iJJyraiGucRAjTM9MgbiKItJ4UwfjOolYwXZIgNYZhvd4fAve/8YjTODOGbQgON92ugkX+J5
Iz9XWdyfUANUTi5pzF2QzojH0UXPFyzsFb+l1b02N/GyP0LbG062WwSvOeC+dTh0w1qO6DU/O/ON
+5CdsoncxwZek/osa3ppWcD9evJbHd+oIXnCFiB+loXqx8lzWbEauW1qbB4dcT+DQ1D2qt0iBJRj
2fqqs0uE/EN3EXCeJppRlseeHYHwcyylkGo5Pgq9J+C00p2pAAyui4OhI6fOL1JHNAqUYNoE3pPt
4QlelIjiW272s+/xboob42DNblTJ7FiVx7VxFMhvjJXPjvTvZtkn22rHx1+g0gEHw7O+5jimeGjv
11i9XFFOS08AqF5llyxip663veUOYJx6/yrbxhj5PR911428i++qtr9bl0BYnBGIIWGtJMmvQHLW
tdHkr4anZq8RPght6BYX2ZRaTo36itqxqWa8UWUTpsasE/cbDDO7Fg2ORaWDOVzodreyJrUqx9qK
C3IHLfEwnYDSARTfeSaqZEbpQwZFj3+L+qWJ5hiZBDa7nCbM3F10Yxd8HeroyzR5ya8w5/eY1Gj/
5xpkGr9pf9Sm9pdWNPUzfguEBf1ZRpXjGqJmycrOylTdymou0t9V9qX5YdCsT6npZ5btqx6pwxeA
IiwZ/Ch2w6ioL37a/7qL/jEAFNrvAYYAJKop4a8qMcYbkSL4gWRWdaedbrIpm6pmBZUX805yZzdv
LrTWQ0VNTM+CVNIFdw0M6AmrRdBGePARQDw2eZbia6G+mlMfrQJXr944h4qF2vrBd1E1JyAynKDz
/f2fRwL+WHhR/b0nHEzWYVDfUigbuHYV47XUdYJTdpade6R89moIr9A24gN5mR5nHd84D1WabiPL
SxcFWWL8t+ZGWYTzVVSB6QnDMNtoyI74hwIW7FQpO13XjqXL0xNFzhLkyFxgyfX76r9VH23Zf44b
Xf/n1BgYWetofOeNGq08CJzHKPRm4675Mpetij4CFMtSbQ2THYuvuWfMyrrb3C+9Hvz46EerAnUz
zKApdNWBjWdqYJ7D5N6UzlePqua30Joe9bHtXpyhVrfyftku73jMmZT176lqInlrWMP40c7O0+U/
ha1jSY1oFMV8hXM2qTGkIOSIx1jZqVouBtU+mJ9tbWY/5BCUeLPtHQVYWaAahOlHO7ajcKRE16Ii
9U99GCFbrOvc+N0vgdN89AvHRe0U6m726k6YW4at9RVRMX6IGt7E2ij6m+ysEs547dQOB6Mx0Qec
JYnI8IyX1Mz8DTaJqBlUfWoDAHXHy9Sbc1ywxPVqHmMERoVwi9Cbi31GdknbRL5TLlCL8MCfzyj+
nJ+Iv5SXjZT5QCHo6NylQOY6f1A2a8svFacAMnv/mP/1ucoP2+tadZXiGLtQCURXZ/kNKZ1YbBTo
X6s8w7hXUYbx9K+rvEgxVY7daCev/tWrxKm3Inb+HeiGQQIw3ltt2zw/CshpCSq6U/pHRwgOctuP
trrwIMP/MVhNpyUguYKojvV7kpgRsC22Y1pH2yJkm1LmzlXz0ujWiUF/HtP+azU3O+ClNuEQVlu5
PfpnlJ1m+nOHhCFA6BfsyTw8AoCgeyJ9sSvXPvcisF96cNDrxKvxSIh5zLAU1guYsPg/O05/01s1
I55kG4sg7PubN7eVaUS0LY+jvWzDWzXGzOOnrLh6PtyU0M+2jak6y3rUFHhxtb1ssnRfKj1gStAi
JwVx2gaMQug3C9lQqSa8UaRpuc/4wNW7Oz3aH1V5NdrORcmtnNRaVcKjVxAwrb1piTxDerxXCQ2F
Rml9EUE9XIyZUSzbJ8ykNoWK3mI631ViRwILMoA3iNS1p0w3Ez2v58nEFNpE5rycIRqyQKsyx9M2
Lfey6s4ADj9U01U89u7aDjrtOS0WvqPVTzMKitDtr1hg0F24NgiuezumjjFHt7Os8fbTMZb1UtE1
BB/nmx63p0OxSkaHYNjc/uh0h2rdup2BFuDfr1TNZIcp6DbIWAiI0n/PI9sNddZfKXGc+GeecL5q
3XrvRcI8PuaR7aUXHCujbI/3v7vuxq9RruOoZBMsy2PXeus9yFpkvINNOlebBBU8S4TtfoRI+2YZ
U7YgZ1AdPLU6+n0TvWTZ+Kmz0LLZ9cOlmnvTJcQX8slSfHehzh19a5Jc76Zb4QOUxzdpWMl2lyhS
ZYywBiEE7AjM65vJbfuvebCV/V0VBRu9y+s9ADD9S62icROZxbey5ZBmam5/SosIC0Q2NcS0eSFT
BfajERh77kcxnElRoWw3d9SFc40gjLy6+EodPN2q13Km3BvReoyIXwTxq6EYzlmbC5I8UGUz/k6+
plazbU2Rn9VoL0dUgwa+a3YJLoVQl8jsFOvU1qeLLLIiVO9XxEAXnofyt2yqgVGyUldGt3ULMCOy
sZgH33vylOcE9jdi+5hLXk0DrHC7GBb3cY/51aKq16qXw0aZp4kG5YbPCjGiGdJ4L5pArLrChKvC
kfze5rVaqkJ6YIxstOMmPHkw0f65SzYrFeBI2ebfIZH6DIy0HMi42TRNq0kTUbN4jJI36YNXp6u6
NNS9VQ6bR6/V4xygdN5GBaP0XGhBQ3gpdr/ormjAiurl97hID6jqoQ3TT0+gOe1f0Zi+2qnqfCbg
aaDosBEs+RGAadAuuD22B4tPuAW34cwGLNql9JCN8lFZXd8bLdPzz7F/wHxLvyi8+fpCjut6hSei
a9joloUuNI7B3yioVR5j28TiNy97jU1oyq410dl8uTGNmHzEm4gEyrJqStC9iBds2ecQfU+t/ABV
E4EKWc0i/ZZaf01zRbaohfMrSXRxMnM/fsUKTl+rPX+jrKICiaQW9FRk6+mVd9msTqiHvMiW6n8Y
O5PluJkszb5KWa4b1o4ZaOvqRcwjIxhBihQ3MFGUMM8znr4PnOqfmVlZab2BhQ8AKQoBuN/73fOR
NV9M5I8Pn2NJEGw9T6greW38KuOH2v4zV3bpDdS7NFavQtFIobgu1tS9MDFH5Po9AsRdM05iKa9G
reeSaGt/FCnPoTrJqnXuj+4COUOI4yp9BsGc/u/aStM1MxuO9/Ffc+REefjqg847Udsr8JgtLa7w
eZ2vSeVgOYuSHNX6q09++rsfOI6o1wIAW+RN//G3kDPlgQ3GD88gwYVbBsVV/Vs32P2RfE5/lJ9w
/vjz6b/tU8LO2pM2WH6dkOrxcPw6VX766jPLZN22MCdUW3ePPYGqz4NbRTrVTZGHtZbpVquvkZZa
nYqySWb+3UfZltdAHCLWWjiUC/2vS/7Lifj2UdItT6wqj3q5JN59/Rh5ra8ryAGkKNi3F516Hqp6
G4h6/D4Mqo0F3Wid3DHApXyiMFiD6/OGee9mGlliNi0i68Sa6ntThuhCyV2gSy4znt7op1tyoB9N
VCxTz6oxFPgG6iJ7LGau2diN+zLMI76KtOCTxoiMuv0EhyBeuhTYb+3Mgl0/A8/klLjJmhmTQRXm
fIYc+G8uIifIw9eFhBlgZPb/eZEhavfyBwjBI5jtLn7qL7jf9uFCIaCmxsPwizfho02S7IfDF3VR
+3n1GitkRVA8A9/2qU2DrxTftKhs16PhVBfMp4JtqZX2qRmhBmStOR4Sx3IPWZiOO70tKHHITGPT
uYF5IbSTra0xHW/tWMM3TNvpuTJLPMMD33mtI4UQKOFCKAhxvPNyG6htjsfOwm+jdA1xDKlFmufN
yS/moYFqrGiyze1IcR9a8H5VikZBCh+DSsrTJF+lg+UrCAJ770DA9xsehgcHBd80Z7p/KAU8GNxW
cQKvr22W34dgdL61Biar/IGSpRwchiLZGn4ESnGeO/MkV22swJ6Zm31Epm6ozPShm8+tzWqljpV3
N3RCRoOqrOUlFT/Xzp1jZZ8/jxLbcE/shcjAfI18RD8VBE6//fyBFv8CJGL2AnkO6bGQd5Nul1BZ
qmJrUAXuvYdhH28j4b10Jha6+7ZJYNs57i83UsK7HmDaYzZko0MM0QzHJtjsk30Op/CO1fAiNfYZ
mqX3RCud5YwZPSesUh/A3sJ9nAdEYpEvJfsnUn/YqC0g3rExBbGm7N2iwPk9SxAqY2Eibh5+4bsU
xXA9NCNp0Y5FDaHZd9ZR0lot9cxklbUaSMbCCh/CWXjDo9N7T9r3nsXmjxT18aq0Wcrg1/c7r7QO
sfdgUZZWn03w8o/l3BXkmX60E/Ppq8sbhXrwC1jGGTaV8yQ55mZEaQJeSAt5LdOoslU0JO22bnqf
9FjV1Ls/+YsoaU9TS9wxjdydp81Egzoy15R9m++KMKgEpJzyKSgjFTP3LD+nEI+WDXr9TV344/Hr
MHXFn+aYkDxffo3M3LbAx96DLaU5AHlLKVUaq9Ejshr9sD3Ffq3CFEkFT+C7YWblOnFK40FAb9rF
dqsfuJemo9HDJwliQpsO/9GrFP8ZKkkUC6BaSyGa696NVJ34mwe4+ISntmm062cZMS3PivSrVCPM
YyhTtavXDA8mCnbS7rs6T9LXKVCdY0IYcymbGbKAVU2icC+bA1xmvYzTp74up4utit917+MWnHba
ZtAECHJn5Bpt9gGk/9RMmrfQ8Hq488RFu+rnT5XXunfZFVXDvFzOL7KVlakGSBJ4s5NXOL0m9YVk
934SgYoyuq8vsuuv/tQp1eNXl5wRoE6Ajcb3yhP9Y6Bk31KzNN5dvI6ozM3GGyExEwkoxdt6n4tX
UlibxrH1dyEgR4fo+C9aAehWF86wguyrv1PNUPrae3wHRZUf0WCWR4JrNTLI1CY/mRcUZWZxRR1N
Ux1j3aoK9oi0Pyc19mTsWw+sWw3BBo5rd5cHiEcbH5HoVbbIVgxQWDFVlk3QRtolLf3d1/w+hnPT
OUZ9kH2aN+F3PM6PhPmSlG30dyyZCDgUqN/nriQK0nVQDeEGOgCmUYiTWSThOIoCD6o2dcTy4DtV
tSbF2M24H/Wzr/CwTKOq+SJn9Hzx96aLzEM2zSoRu0gjYoHaIT5Z8yEFEoZtl7aXra9+2fzsQ6S1
UPKoOAr+v9XoJQyn+uKP3fuIIQGFtUVMvo67TDfC4sUpGuIWtu/uZDMusbAoqVM/qoEObcuCwNqY
7TPBSe8XGZNFogMTXoy4BvkppkVKjylCMSTfp9DFrY34x51EULDONeSfWY02pxZpe7QN1TxU7vzN
6hvxUGS8v4LO3xXmuB1wNjmVSa+vVc8rnwpIgLwz/P4npZVLiyXx7zynTiW1Xer/wn7pqVnzaHpT
tU1sVT2okGtyjTdqmk/mDctXbROw510NouPLndbZoUcF+xClinlLsoSSKj9FJTBpDyX5vW9VGX4P
kzZ+dfvBXeYRX9jejYZtG3X6oR7y8TQmY7JxU4OMboUXM5st982NlWOk+qA3vALEfetkt16QjSVV
cw6GCOGlgxFiPLa/STu+8vcUrzxWRhQkvvdYhlO/KZSqOhFAHVm8j842LwVJ5FLYGxeTvIs8xHwv
lorIp/VXnzoU45mnE8z8CIhJhrhvman2uGlUi7afgGr4l23fnOf3qvpn3Dac/jLmrUPg28kgZRj9
vpway9jlaqDsrKaMT2hkY94rkIjlJ9kHJvR70dbRVvaPWtXuQLW/tEQZl4mKMaK0v5FN0+2xp5sh
KLJZF3l5INymP6u6m0H0VcWqj7Fm942C3UtigeEIOu1UekS/25mn5rioj9Uk+A4RQN1UGszEyaPG
6ZNAYShBciEE8RZQzPYaUtKx9DBLuVnQs1CIau5ZVBiSmG2NCx2BwlMvMGalytN4dHAAJu3VNi9d
hY8qWA3np644axunLm5uoSzakuIR12reSMwjqSpRBxVp6VEchhHL18X1+eI1BvOnIKpm8+jAeDRa
3QQA30XXVg0ewHSG61KdgIOGlJOTudoblaPd28RSLxFMtYWh29XrWFU1T0nCa3JaqinPdhmmj+E0
hDfNMXincDbWMc421dm9fc5KNR6+amQ/oKpRn7Qu3FjzxVwWFntoS2Ilp1l64C87HqwnFmXtS9Uc
5I8slaQ5KtrEXTlfuzIrjw0p9n/UD/Ig1vh6IpYwzvLgKMnvJLPVbWfof7pkv2zGXTseXQ9h5F/z
Jzb5uwSvvSWLUfDfbWt/FFq+0jy1/cE3zVoKo84vSLcLQDaJtdGKZNx4gxNsIpJa0HmKBFBoAUDY
0VUeWDacpi6tzXptTetEGeLr52iYIdRX27zZWaMtc4TimqaVucG1twbgmapXOdBRrnF2WpU0hjZR
X2FF7UOutKvUwF0nVcZTrPn+Y1KrKBriglBvXVF7MPd1lfHbiiaLQBFGFH5HDGfCqmWh+Xb1nQjk
9wTTiY+CwkyS+TheoftcFKk5/gYUd/N803qbSKcsbDXQnjX4HKtedcLHNtsmbiDWhhH4V8ij6joY
1eEau0q1rvspejQUhxsn7NVHinAuxPBvfhCYK5fSFBJjc8rdmVPuPC7hhrtzVj1CcPo5bsUTVl6p
1kXHynDzC2Go5tSr+i2cy9AJsiqPda4UW8S5RIRHDVtv4U8QMi1wugWYn8+JxdA86XWXoKHjNE3r
i8dk2H1dg0VhcEx75ac8RV52MhEbezk6DFnxLufCDaew3tfSnZxCjf/ax1WAKGyi33zFbA8BQrtF
a5vabfCoCjWAhC1Uvm972cxUv7hUicNz3ZmWY9V127Ye7ENBaehhwkll5m781R6wEnMCNEpNrOXP
g7GIKEB7kg0XpzWFyOHNd8LiOQuChxb7EwoHmYj85efosdwkYkdtNPkuioRCSgKLq9HbApVQLE4m
0v9334edNWXl9CImcMJVkRV3DZO5dcJu4VIbdbVVDA2QqA0PoI7rYM+TKsbpAJ95UyFabo6iX/k4
yTyxMYUvB573e9V6P5qqSj4SNcK4gppzNsDQyEm/47zGYtBq859WzoIrigFqdQCB+7z1r/KQ61F4
cerH3gX6SpLC9K9K7LnrsR1A97ENztYDWQPbgKahsABxFjUSGPDE/guK/CRbZ4FXLK1gHDby5Mmt
0cyH2rpujJwlLQeXbzHBdLeldNkN+Mq0VI8RZ0vWhtVHf0bkdHnIrb1OgOuMjY5/KqBHJJbItYXS
9uNDJgBRaL4yb7uaZtkH6fggB+Qnecgn5b2clGEn5xZQgC3cSofyBoHQv/g2BnILUaT+RVeg+/o5
mDw7JF+saouQv8VDPB+UzqQ8b/5UeQ2I32EkppJlBwPsvPi7eR7sJ3aRKpCWebImh+XHeGAz5pUN
QJV/vGpEKmk35MnvIex+YC/ZXYGdtbdRyy+uUnZIcAvkzTWAWoxdu9esLoIFbzVxscOguZeedSiQ
6bxWRljtMNIb1p9nhVEByK+HxOpV1ZObVlvZb/exsgsFunaIq91i1BpKywpS/e18wGFtZiUTR/jz
sfHMdsGi1dkNtTsgQbeDcYcQiZqv+BLFLaSNIEBvPE2AiyrIG5PK7ptAS3QK7PSnM9oZTkF02XX0
GyQzed0Tt0v+5CmUroLnHFdsBvIns3HEuRuh9syDhREUT4EPydQ1qpucYBHnXcQWfPpIbcy9FYQ1
sUYDhfjnIV4afaIdvvp9UY6HNiDT2omEAI2Nk+fQXLj/klvbIB4p/PSupn56kxMA+oEaE3X7OV8O
8HquF7Y/GPvSsf1rUzl7rLmRtlhpiRtj+oETFt8apehwK/exiaY7shxnB30lXMumXqXGIhB+cXYJ
MHwzlR9TYhavfZjAxDVwTRPypFSxKR+srYMc1dmfsLUpv7HnEud05F/+eVZD0RmlW2L3eRaQ/MkK
w3ubmtW16esfPer0TTAlKHfTAeRnnv05GIh0FmPnZpt/GpBTZJ8QGTbgREwo0YyaYRGBMqmcMDga
6uhcKbfaaYqdnkVWuFfZ1enQmxIM7XdArkb++8OasgDTV1Y+KQyFl/7E8z0r4JsaXXa2ndY6CV2t
r2FfsRmgwGw/EDS9ikGprt04FLvI0LqF2oXpqQy8e+c5ytXX2p7ASVW9l5p5z2PFfQJ2IXZ9iWdN
pgr1RbWCnZxgFiqmn6A2HnAP6FAElPEyyfL4RH1ava6jxnzpQCZrSTh84K7y5AaJ+k3D/Gbde0F1
xPGqeih9SpfGQnPfEPet5FRuI4DnTW1ix+Q1VBaIeq8ng3nl1omXml4XH/5FziSE5i8rhCSPfmfE
e83QxXZs4uwWd160LSI8pU7IKVjiJ964jLvSPDTlZB4y7kSq6BMwfAben9kC9RId1TwmZ8mDHP9q
ytG2IuKfoXKQrb5FLLv8vJq88KRTroCcxAO1sMr7yb4kEfWsUVPqFNlo8SkOdArlVADYWc29qPUi
fu3b4cdc9/qLvVKaIH1fdINysGsg17guIjGB2PBUFUq05lkpHiZXFzt9BEyiu2p+xgOMV4UVKLeK
kMYygzD6HVu7W9hbIzTPTT+qIKkL5ZWXVxDtu95mAy4/BrZI1mmqbAAJRtiJ6M1jpYXtY6573T7R
G3Lsc588ND7VDo0o+8VkVH/6DBOT3waBKTcep+FiopwL1ia6EisnVsn6gcoJ6JKjNkud24Z3LZaH
cFfwSs7136S4VxquAu+D74D3dFLzXqVhuCHi0ZzIbKIR88YTz13sSOYD1qJ3lcjF7qvL5YJnCw0R
yS0rK0iDD78/mzlEH1LHEzlXNn1ZYygvE7U/i1gpgh9dV39zEyVDaVftERSp/qKtqgVaAf4OXn10
Q9sOUPYUG4JG9a84KKk996N3byrJcyEde831yuB1mkTf4qrBxsVUq3uLeHBlJJN1VTsD8Ww4dA8m
jGEMLa1HAjPZHpc+B9f13LzxPi6Xhs2V2FK+Fi5SwSz+2QGLIM5lEPLuzOo9TEmAg8tlA+YEA1Yr
tnfJwaETsbXjI9YzpCpA42/9WtTXIq3KlZPbxGnBgvCdrr33eIJ11hkwTkoBuMQOhl/wh35EXdS9
KiEVERalnjeich9GhCCM72Pzoun9OfNgnys+APBExxBMw2RlW+tjsyuTOr3LuXJKpSQH4Q/FKwAb
ba1iY31EQp0vrCZgUQ+W1VmyeM+PsGgr/cpTxl+kZtOfk8jylqkg+muGvX10sNNZRGUYl8s0jC8i
1H5FvnsXeqGsq8IdXvGs8anmnSyWZ6FyywBZa341vpLNd7ZymjE3i4ANvZwGCgW9LZ4G0+CZuIgM
j1k5axxIUa4KYQxHqn/Mex1Oj1oheipOcOl1WooHJ/Fa5rr1EbL3wb68D+6IDsW2SAdcYWqi2lqc
Qfrvsiv02n5no9XhJ5rp9WsgcqwnRNraQXYBN9C2cd20q7K+O+mUfEQqXxh2BwYbApFjHDQkh8Aw
yHnnXr1y4Rq/NqP1EGMX9KsJ3L2HMdCbFfoeTGtlJMrn8jRsU3zVI019TMskwisvN99NfAnS+SRl
zN6jooSZMIzqorLjt5zc1HzLwsEOC38nmw5rl6gNm6f5jQpVgZAbFe72a0SGYFUT/zvIaXzrjSzx
X2uVB7bDDmUJz+6aFNTX+f7AMjNSEbG7tvmqNuhNw2kKj3BEh9fozY1a89VgS31gWxkCXmWSZkKe
6uw24T+Qel5t9mijZBUhvnPxG8gA8tAr5rTtbbVeJmHi31ydgnIFzBmVrFSXyKYcyDrtJek8qmrn
U3FMg7Jy8+r/dxlV1/Em1uK3iN1StMzNbtp0U4P8a76gvIKfR/ky4+u+lX3yOprtnfWKImnZIrgd
X8OIB9T8M+TF1Q4qaWlX2B03ntgCx6oWeCuaB/hg5uzSYx7wQKjWMQD8pYLUd2sa5K4Slnrf1exm
D8J8UyYs3Gy8dHeE9Z0XVuxL2a+2qrpOK1IktlJUuAvpW+GG1hs+z8qqVYzuQG2MTV67OWsit3YE
Hz2qCt3xMsCO3Zpjqy5EN1LbNvfx7RkvmOME65YVIYl1ml8DQQO0KozaeiMHEoB7W0J+ARRd85hV
mnHtak1//qslQ0NFDFem1911ha/uBDfXCr0D2wH1ojvBSnE0PCM9w552vYF7XRu48a2eD8nYQHG1
AooA5uZUDvHND5szj0lQE3MrxVDgoUNLLVuVXDWiKNv2oVIsv07CObtGsICfppzXDfi/dT7PuCkP
nFNVux6Qc8PeTVWzGaxazLaZGUBEFUyoV2G/aigH36B4XQ2G6iWILG09zXBZOdo4rD+zpgOlPo+W
WoLObBqfrRADjaiqn2V3NTgIFHycSuVJGLiZ+NVbGssyTnKE+HA0O7lQ5B+91O+ykyUztAe9jikf
r/Izq0ayQGTLn90xDmE9+u+4GuMcoIYuok3tWY5ZKrsA/vtgwmhZujanKXhT4mLF06D+2WdU8FV9
UV9roFOHxMWwzMmU8dXv/Z2ckYGIoII8YmNApnY55RhFIpG9ywM5VHKApBcOTaXPfY5/7JCTY6+i
JJ9Txsz9bk8l1a3zWTab7b3Qbe9zhjzL17UjIWSUK/NJIeLQLTg04rDzCbJv6qhGrIffusANUI+U
ox41yjHOumxTt7p1nwQeD+ZYWz8jE+0Er4/fOEE8sx+EtWOMJVxOLbug1I73aj+yo8Sa4dqzZ1s2
xRh999KCGD4nCV2saicl+VCL2QnPdW9ZD0VADfrimDcl0EhIUOumbkyWswABy7ZQPgTLXTJav+E4
/SAX5L9Y+gx1ycIWUU1joBrysVXOHOeqRLB8usiN35DBArTiR7p831qjgNBLDhG/Md2/CdjL2zrr
psNgje2ZR3eBi1lrPOcaUTSerLzm99D/u5Vq1yzGI9Hd1ViQ86HuZ5pbDmDg1WggfiF0398zX28e
qtQ5y8HWy7p7zlNjtrksj2MQWn8ysl011ptsAFGJiRDvqiBIlokWWs+ZxX+AsMP42cmAm3iNqj8K
9GFg5tQ2DVb9EHmrcVD08xin5UKawNa16lCRRiSL73jxkpM3QDjXb9m9b5TELzcYC4vvowvTvnPE
UzgRCh9yKAthn6nfi7IcMD6e7AdL66N1zV98lYFE0cEvPw8ICC+eO/4sZ+vdeLLc7eiU41o2yZER
CcCE86TNRTfzSV04wGAA2BgaIrgntejXQ5X362wiq7ikukZPt3jV258yXk0JlOOXdleqdpWSLKbK
wmgR+Sn1iX6tfvN9/CPkp2Tum2xPfGuaV9Fpl6lYeAhcTiz8JqL0TqqeplxsIpOCNlU40S1E9nVJ
CdO3eUakiYejvROEYRZawXo2Q7V/zCySaopvDN99RSfCq+EyayDe/DQ8ELMBgj1gjcwKDic0ZOCf
9ghyYCJUj3fZYCzJDicLz4UgAIzAOiqK6FYksKcfigZapgFTZ0/8p9SiNbd8NXckjxBaYyl8j4EK
IkdFYiGbqQjye1XpPOVT84Lcu3xk+2luC9K2y45MJIZPink0GtIsVZQl90rN9K0ykb4xQl2l1CDU
VpWX1Vc5qkZmT84rUAF/zJPnQzEcAieubnEyJXdKtpp1OWpiLcdCGDuPcfnyNRsjinaVKaWx+ZyP
nPxiFWgkdXQd9XjJCI/dyPCdlcoqAVrOLT+GxkIMETOakU1mXQY7ngzY/LVB9YhWcdlphU8gYWK5
ECv+LUo95MmhxjJp7pMHjH+OZTaBfJy7wgGLiCYrVtM4qScjdbWrXkD8BzMovk38nKVbWcndzUDa
kglAARpAs8BePTrbM0WomNJflPk/sKgzDm1sIDbCgP2usAq+R5r1zQ5C6MR66G547Ddru5+TT0nk
nTK4zM+B1q4I89qvTmlaO6BX1dqZm+6ghQuIFjhL8La6eWn7KKdhrGhuBIjkrWwCqkcdfefWf6YO
LX0b+Jdih2xSUNRS+m56JaGzPH3rBeptoanBASta45s9IMGe5wcRBDOlMeodxZNwixODt+bU1Es3
AbNvOGG7KNOufWuM9nVwwP+jyNoPLdQxlOTvjeEiOfM6lvOU4T7ErT/bx4hlWwuF19p3uCd4FlSt
QZ4uZBOakcex61Z8VEN5D9PJ+dH5IS9sLc6/28h3FmWNDkiniHUpgGNtmlCk21Ytf6nDALl3MLZ1
URqkkfSRgD+ii4aQxcmnUGutqq32YlTVJRFKufrbf/zP//O/fw7/y/+VA08b/Tz7j6xNr3mYNfV/
/s21/vYfxWf3/uM//+Y4ruHoum3iYONYjm5qBuM/f9xg6TJb/R+JS8YcOm3y7GqlOA4VdLQyrUai
f/krSxmKzSnih2vSGuusxqOj0qg73gxZj2VZ3e4NAkreUk9ackxa9ZDDSSYvTd13qoDBT30hrvhH
iROpp2AlB+pQ2aIf8l9slsgUvIY4qqgjVnw6fmiFKb7V564Jum9t3+uProiOZZuq33REFOeYMjoA
msyhZH/cx3GtLBN5ioEJGru9kneh+pFUBWbdQ/+houl/thzDPrN8+DDxU34GbOyc5zG8jcytA/Fo
K4wmBQFtat//6VPQJ/G1wthkxYIvOZekDNZ+mSXffFd8NDNGuzBfIgz79uaMEIgLJ3mA1XeXRQEa
qY6nDNG/Rib5UXaNlNEgH06WBTrLzdduKhxTcUD0xRa4Lilrx+x0jBMAX9jPEz7CV8jhzoEkdjf4
r7mUCi+UuohBZw/OPu5Bey2zOkWLpXCz/PvbwxL/9fawWQ9o3CZivj/m2+fvbo+m1Q0HKEb+3Ic4
CwLfNZ9KtTARHBvJGt9D8yksoA141Ph9jgrDmR58dkilmkYsOop1mJXOLzy7L8ZgdDv+/UTVZ/VG
nxv4gWPmHM2toe8JBLeDd8AjpztkLSaJONB2+qgvTJWE2pchrfwUG65/hmPGQUA5tFOkPj663aPO
gxecqNhTtI429bMvNtSjjXHSKhN1ee4nz4oXGfFa7JQ+P+emWGAFyr+D7fugfpsrGsnsp9bBV63k
4d//VW3b/Oc/qyVU11LVeS9oO6hH/vHPmiWhy0DAohvpToZP1M3E2mmgbPpRtoL5ReeBAVzJpmfX
zo28+AFDPHPhYgOFDXmbWasRdsHKYKe8tOZiEnlgufbnk2YNN8ci4N3Bs7hhAyl3N2TAk+cxW8u0
9zQ3GJGNWNNkI7Yy7Uo55yOrJ3FABjBulMHznnpF/S3TpBqhT8Xplx2IfEMrkxu6bPtUFc20BPI0
vsH++PFP/XpRuq9VY5j3ZnKVvWt12Tru3PHN1gLMTYcA82RV2eeqym+WoLivg2iXt3HwTc4XwLRX
6ANAOuPBHVlUMbUJSGTkhyBdMs3csyYHrT1gpZNH4bSoC2Gd5MFN9LL7u7bsJH23nRyV0Dt7fj/n
z55b5r3ji/ygJNyqZN/v8hDH4olnDFT4uUtLLW9dmPg3dnpg3rPR6R5KkoWh6jjAayvM4IVK9roI
uPGNLjR2rTOMr6rLyrLX6ycQDNOD6DpgoXO/nEY2b8DzNtoO5FiPcdf8OZgqRng6dbFLOWBoeYGD
wDzHatl+Ox5Jjx64/2GMYntDNZN+t8ysWYRD1P5KyoVATfGrGqhHmxycACn/h+9h98kBwxF1X/cm
WAm3+ekG6fTmTQUF3ZEgBQhxJ3JR47AdwbLGz/KN7Bui8XeRqv6aKPxVDTvvTPywuxdFgGC9qLsV
JIL2Hmt9dQvY/89jiAxUDEkqZTdAlbwqc1w8ZYVQ5076X1u94C4uQzCjeqH3iyQqmx/KZD44AWjG
hWFSpDTXKbpuvC/xZXoHigolIa/Sl3GyzoFmWCevTN2LPGRF+GgFrXegvEO12UJSc1GNDaQZCqV7
tkL7SlQkq2wpStewFzPgmFOyAQAg7O9qqSbbIKOsRp29x0AkqLc4BX9vP9e2GxwzFQf5RRU02bK0
+dVss3dh8Sq9TbDI2CLYUvb4suEjNJcWmb3nrFMWsmtZd8Teyd7g5HWhvLXfUFxNGE0xzQfd0Nmr
1HV6jJugWgaGXgCYay30l/lzEDXjQ0wyFuj+/DGwzdPgEltTdPXH4OG6uJD/aylp+qXeKuamrhT3
VnVtfHSdmsxIWXnwkunrbdJdTqbDiJmbI7aPJ4V045A8Wrnx6Fet+x6W/qsV4hFuZ8mvuRLkzS9x
s7c6nCyehj28uSs+P/rZ1loeL0kQIriY2xnl5EvUHwMS2No4fw10T5B5QYzUinbQh9jiWqMGLXdu
y08ay6A1ynoACNWQ3CgE5WaPU3efu2YM1zdJbiLZke3qHmXDJD5zGKf+txxvFdCFapzHe9vxSaWx
C98qLBzebsIzsrfYnMpNYn0brUSl6puD/MRKRsX5tB+h0kHPwaOIkSlxBFqvuF9j/OCtkS3Yy7xW
6xv1Ut3amzCEG1Se2nxRohNxco3NLqEsXVcrlG/wi1IVXZlTQLSp4ka/VTbmdK3jKnfP+xixnzjo
AMpwxjOuA0N/Dt2HEZJHlN1ZN0xXcv46IM7EVY4gW8rvTqHkKwxDtAfscxCMlWW8rbI0pYQtGBfQ
4Ea8gH8VXk1+4q+DIli+LKgSX5GNmY5yAHtx5YxDgbuueZitcqwO91ZVN4haELhr+q9xxLqt7wDa
h1mUHrvAiG96hG9ekE3mDwcO2kJz3OaRWnmikuAzVmMHIsIetMNEpuvAbq0k3qSA8owGAJ7If/T6
INvyEDrhhDrhn8Y/z2KNes6Eyg7XsV9DytFOeRr3N8XNWvzhoXwgz7gpPodK0ec9i83jfp4hBxKz
2+HehjPSPG0wLOdAJoegxDzDsW1OdVqxVK1m2MopcoDyEi2N1EfZqCrI5ibehKo/fVTsoXYK0CSx
8PIueIAUFzwQ9GCTmoLnDsIE8dRfA/JTnrbqLjDHF9nKEABtmwSSA3TW9kCtL+70uo0MMSVCv7Vd
o1wWaqg/9lmrP0YoONdZFGMqP/fJgy7sapkEab9VxpjzkHqBiNW96iBPaefzSE/sm7Q1zl9dt15R
1M8rGPCvz0ab7OVcedGvX+brjID04LafxL/5heRksvp/fqGv68lfiuqv+vD5S/6LX+iX3Yh//oUo
t1LRsyHQXg2KGS5r1t+UipG9PURi5D+q1w1c7uoiXSD7G5d1jErGIkhwmpokIp9Zmcs+a7wDYpx0
4/VC7LCiG18VxKVkRvDknQJtY1IounPNcPpeBzvT7+fuhnB1SZ4VMYF1gxjsLYaZE6MCnsJg1fE2
OiUaz26ZvnXTEHyETnzJRFS+WAlBYU8JgiNv85Q8MFBDu8VILgpU6CXEG2/SiD51+lvclMNJtlrd
Ny9Nb4AsI9BYR34R/UbVeHOiNI2wEWS3gjWgu/5sq7iuALsHnh7V1rbsSVql2N6t9Uxrn2yFYFFb
1Jihzs1hGmYuSryUg4TU2qcQp4yRIt+L7DLKvFlCKKb2dp7fOlOwpVbOXMnRtO3Lkz0g1pejDl+z
u+Y9yet8XizxgIa0+YOcnnUqaleAMzs52Of/l7kz220cSbf1qzTqnrU5Bwmc3sChRsuS5Tlt3xBO
p5PzHByf/nx0VVdlqtP2QWNfbCCRsCyZkjgEI/5/rW/l2sY16QShjmTUHhEgzFUKNQ1tYDVB9VAx
ha5b60s1RMMeg35IaByvijtXXQZW35+9PZQo4aaoZnJk5dkxy1xCYue/zjElri2DqMa3l5FwQmXa
yK8oiS+y3iq2RY701RxIdq6btroOmZUuxk7PH1syq9we2xYRhOTr0nnr7Yr6COtrgcKbPLfevK7C
FG6tjPy9Emox5X2Rb1kckuemxsaydhp8lAMqoibKd4lS5bu3n/7+7+/fGbC+NV8lzkUv2oPTdeky
CZzwpVvpLEReUPRFS1Uz1bMKXdNqYBFHXDxK8aM2LFRZuReOnjKx0nsFwp4RHZJGS/98xRQoO6hC
zfnb68N+Ko9EDCE1I4teVyRQ8flXhDsSZRYLmyUhtDF1qu7e/qu+0jyP7vJsYHLSdfbOnqZFT5rn
9dvTStjtsGlX23RUqm0zAcaa/JxEQVT7R6MOtaOi1+qRwv11aZg7BKYdRsB/Pff2U0+1tPSjI8vH
DvDkFK7f/m4kE4OKtH3+98vVoHK42RTfmhw50ULiAd7ZNLZ2ZZEB+CHadk10X7BQerc+V7ogOctB
Gp7+9PYshvj47N9eVyCAD7utqJhNU7XsHtO0WOkzLdXK4PeofeFuMfdVa+Rpl12ecG8Qk3Z8+8/V
0+ro19RLS+2Y0vYeUFQc0wrqoJIHycYZ6Dnn5doSS0TaF4Vq5N9SfmCYqp9KnJieojbyOhxrEwp9
2J1Llmj7qLGKtRVZ5Q0hXkDz+8zau0b5nXTG4qIrLVZ4tknIls8NhruEfp+3lMSh7TtXPTaiM0CE
4tymrHD+9lMhO91TWZcuh27883dTFve19/drTh+HyovSStoQY/e9K9EMg/R8oU80eJEhwlt6teHa
NLpqr7ey3Xy8yrV+XuS6mq6plqVSNjAd01It+6S01GKxTFMV1UtWyfCbFodHgUp8WcMYPCg6giBS
sxUlkRdWuEpZw08t+iwdLNpVwDRCNkujsJqjYNQ8yy2XWppayKtRV7xxzgguDbdaFq7ot0PXbCJC
Fa8z9ugf+7YrLvzJvKK3FX4rycMhgy5jHOz9VwWSXK9WS9rI+YVWbKx60GhLRN1VFRBp5DTXimrp
QKpLAlzisNljc9OX6WSQH4+fGaFUgB2k041DXMXfWic+NIlvHsPYMFa51QpgcrTKUzXZfrw3Nds9
qRkI2Lm6Ta0Dcopr2+KkFBMbiVN3Ms1uVFNTN5Vujnvga+O+jjqiCf766e13hjmsKevAB5uffPvV
36/QGw007dsztUD2azYB3Ym/tqdRoHHUSV47btwtRB0Zu1ZNgi/aEN11ciKOdH6kLwaRu/dVEteX
pZ/fKrWh3Ac1NQrfRgbz9rCc0JNWlWjXbw/teXtJVhu7t4fz9trWZyk4/yn3wL+2p5T90Q4Rf0aX
djX0F5oSh7cNy0J0yXOt+e2h08bnKA9YyqhGcPv2n52s0q7HKTWEYqaNah7Tp+ji7b/CSeOLhso6
c4lpXJ888fZQN8qWYrtGFS+koks1Y/gS2IAqALeR3TQ/LB2QngXQhfO3h9bcMarJaYpx617pRnXx
9ussbcKdcHziU5UMQ0FXlWcdSli0pPor6ZV4tyh8aIS1LwTK8UvKTu627m2JxK8Ul8J2JbBcq3tG
Bo6Mvu8vBmAPizhPppvUFbdYKOTBCczxZkwxDlXINknc4cmI8+OKU4hI5qgBZxlQnh5GlyoHKruj
2qn3dHDvqy7QHp2K5BZ8IAbXVtJTobhw5ag+okdptrkfhvQtsmlXqMS0ED4gDix3xIHcQ+egOuBZ
HTLJ337PscA7xRx5EamQmVQQQ9RbxJUeK/ZVOoXgZtXp6x+P5t83upJtbJXwIbvSeVmjhocxGA7W
NOJPE7Khsq5GZDrOZc35YZrV0XmRaS7ESDDMDe1cT3GH8RLhqL6fs/aWk8lK1bepJo+FD1saSjyU
j877+Ao0/v0CdDUkwY5lmbql6fZJ0U5ta6ZTvj3cKNhtFjprTyEQVzqqDK7/+K/FdxqlV/78G/Z7
ukf5fwvmlM50P/aEMVUBpo75WSjC5ZJ2RbENzMa4lAC6pma8khDSroZ+qi/ozcGWKDdG7SO80Kb9
5NfwU3OnpWU38rh0cBIXRrgz5pJNh2Lg+PYTZJd7f+oEqQBUcVjDQ9RITfuTnWGdFoaF5dqOZbD2
F6xStdO+QRsZrdlibLohdfxVqMpwY2MCv5loZ9eq61w686PC6MUSs3O/fntSlVPAVNK4pHEIw3V+
Rd3ULyatnP3bI8OnJWVHtYkvK3e3keAc0HVfuX77LzKaa0lG+MHSq+CmnBp5xsRyRsoryVnfRyoY
HaU9z+ocdM44FKBxrBh1udn0i7eH6vy7gkC0OSpmQCDfXMGDNI5v9sf5EUAM4/hmjfSz6o/n/nrk
6MkfvZf/+qn50rw1Y16KcqyjIJQnD/+bo8+//zP/zV+v+fkv/nvzWlw8Z6/Nhy9a3vzf23/gf/3H
4WZ9e/rKn7bOJ/jzEy6f5fNPD1a5jOR41b7W4/Vr06byX42k+ZX/v0/+4/VtK7dj+frP316KNpfz
1hAF5L/9+dTceNJ1rp6/GlXz9v98cv6q//zt9jmGUN7I53//o9fnRv7zN2H9rnH2UUJ3NNtUbZ3J
R/86P2OL30kKJIdO1w2NYEBD++0feVHL8J+/mdrv+Fd1UwgBW4u7qPjtH01BktY/fzPs322ha7A5
HM5sYdPo+NeX/7OL9seR+3VXje380FQDVWPiTTMMdR5BfuiWKHT8sjQY7Q0n+bOsNAyIVA21YacU
/ktSm48/7JM/3/bH5p1uvPM+JyNRXGF8tKzB3ViqVlwGpqqcC+nQTdAszAwKtdCHVEpgvGU3QepS
kwSVXKZW4R6UBSYVX4U3OfqWdhfaabDRmC7cGpTt1j3ToWeEde1FWZvtIYxbfVMl0XjkUFCNBOLm
Lj7+DmxLf+dbzHvxh71Vhzh2HY7wRtOCVxMSGlxE2SjGaqTJeIbdEi+RRuTASDb6ZKBGy8ovTdPZ
Sxs672XFMIqEOq2wixlBbq5cM4rjF5bUuIZKJ4beiQAb1Uok5jAAAcJMeKMyBTl8BpdV1MKOHX3v
6mp4MXUhQ4aiCMCzQ4EId2WjsF5n8D2k55RGSLOqgxKRQba7jHVJNRnk22tJTfnaNCXeQCuy2f1M
+1dQRW193TiWiYeld9OjYnErP7NEA2hgzJzxqc2g/EFOGMS4wpOqxNvQbqoD2bdNtorCyb2sFc08
H5w5fwha7nAj6z66Hw3msLWjQdbGAW3dZ05HbUAHu0DNVBCqM2KQvIllGwyLMKbq4fnKWJP22KXi
KaTWcmXajfuYa+acWac34larY/Pgpl22n7CRiI0jKroi2ZBASJiI6XNDkKsr4gH1mNyZYLisXfRz
ntGhlFikGPFUT4HifCDWXVk2+VSjA9GDi6Jxs8OkK0Xi+ZSs6Xf3+rlFSuGzRkAUYbAWQeYppQe2
r4hNNLjBV0OqeeMhzlWmY5xhS9sZhWHNN/9mK43O39d4+ZeJqgZnjqan5znlUPI84+Ae3SUM0kAS
0l2QE0gpxIpeeouvDmxyGi+LstCDRZ4EDaq3qidWVlXip8oenK8KZ+CVI1R7bSt2cbRzpzgiUx3N
hW+rNASn2uzPm1irD/hCS7hVljFSuYPlG/f8pJS2PKSBaj5FUa7FnkRx8KKXEWHE7FjEyEpj7ezC
hRETZcZjJ2WCV60mOsCP/ZVE7X8srFlYSVBZt6QrNjxoFp3TDE0leQ618UJGLIlUPsbIdeHGVI5r
gnEw1o1fHbvEUxZylp9ht8WhSxbOEYqE+0A4Ynbu1HiMSagK144a1OvCtuVeBmW2b9zQPoDuhFWI
nn1qvHSKaS3Gmn0uoOcu61HP9kqXWZfGQFyTpypOdQmwTHupg7G8zgJQC3uticdy2VsR5t+4xRS4
b0PHRBw/u7dRSAQOWO628DdugxhrQfS48lJoAVZOq7T2qhnoC6cXeGLSwUe3p9lfU7pE1ATidMWE
kOUHvwS5C05poOMVl09GBugrCuvsUVVH6oVEspcvdUQowTrN0vqG0k4wh4VU2xkVHHr66AdHJijg
V6OenVcRF6UoIbrmzGWbmgrZSHOSPvPUgEW8NxCht0SwjFy+bcdLRQjUHOaYLIspKO6K0dS2eu7U
DxK/3SrT/GTDqJ4dLbedNhCOaYS4gw0fxSDghHQxjQsoLfts6VZldU6MEPIwBToShJx6VcWIDga3
iA+ok6onPavtK6qDIMNGuB97rWcZU09N8W1Uq+ECg1x7HwDh/+b7Zr+mSdreD04yPAVaFD91IwkB
XBkKpw9oBNbi2o3IgEF5StWhX7EHDVV2BWRocBqNOqWswqVV1tFaVLQZVm2WVg9FJI0NZhu5UiMf
B29R5htfdu5DZxhQlXPYKt1yKIJ425X+gBylAAY7dC1DwaTD0sIBiNfAwF09mj4uPbw8U+fhc2i3
Yq7T1Sz7WYC3BZgdhrvZU5eC6JPRXeRHEt1rlkW3hVnlYlUWGlwVTZQAB/sAbkhPoq27MEabFM3M
HdrUk1kVHxTREtntT6n9DZYp7LFMp3+TCSurvSGbomuSR9TvPamPW4VGESJ/u1pEo5njFVKcWYSZ
Zfu4Eu4y88lgNLGspisUmP2tOznyOWwz5oGKQ5ahjMi1ztXitvcF0LzBTW9LhmzgkFHuLkPfeRmV
2HxFUqRuhDpZq7wezN3Y1c4GBmnzODlqshFmW2zGKh9eKB2p14AnOE8mPeAGTlv3gcV+dBnEEWLD
oInO3dpgwAVTrFSeNQC1yExNbqfcipe2iljabZTgvhADPhxSsc78LK6fyCNqOZmHON9SJ7A4FBUg
yO0sLMtw3o0U0xuVvh49G7giRn3TmH3z0KFy3mZjNcao+ly/p9zqmvsQw/L3pMuqc1zP1pkQdkn2
cxmtERvpJJBB+3nUKaQvTJ6+dSGBrLOOYdZr7dQ562UdIsKMLbl2hEkaZ1G2wB6aIb4KWS9twlJ1
jipZ2+eEhMkdVHXoQjXpgXQnYw0z9pSPKymGCWOfTrEnAo947IRWcAvtYswEkYUvGQ76TktQERBD
glIWxZZi3MC8L9YoEzmlWAFdFBhk0mWRhfqiUexqGerm9Mq8sTxLbc41Uanw/UvT0r6AXaHXHZfZ
l77uMhT8xE6oAWnTtMonPpEJP7TI4+GRHPkWe4wbKumm6HG+LjQjtOm5G2l/n+rGcM5KuPG93CFO
RA+THphqEe6CQjD/suxhb8RVtStcUgpyHRTt0Njd/RSqNPoHfzzzTSwQQ6+WVGNz51Uvex+Ni9lv
7N4K9+FkNcBoGiKH3KD5imNb2fZlOexjRSGuROuM9po0kvgaP5a/FMjpWZN3SbcwCBk5CKiPG79V
Uy+kWPYyWSkMj2Dm5+edygdDjryKG8vhDVXM9RZq540hLbqAagnffADoUKLpeJGxPz4Ylm9+HdF1
rmLZRRdNnate2dvNtU3hu2ZhS/y5I/JiBRkFmD27ZC+x2ZEjWpjROhpH0qyUVlwbhVx1bSn3tQae
m6mZuwncQdvCQs8vYrNtLy2opguf+v6ZXUzutWknyYFGbP1AN2JcN6LuMKEI9cwdTLGLUruYvfH2
vW05WOgDxw+3PnSeYWEFerdizZpKckc17YVACPepczBhEEWNskkf2n0eVMa27AM8ulldy70C9XBT
pl1iEylXhyR6aql7YUu/fWpNqIYwBQwyzmp3QH5TDQekW/CQfMtdJwAezIXdTtnMi3F628MEj0sQ
4eVVl5VojVAHEoGTlt1WLyZxbnaaknp9WZnbZkxQ8rLG8B+I1Tb39B7M5zENQGnHqbHRe0G0jYym
nW5iNnLDPNqmzlg1zMV0+UWz8PSiesqSe1No9SPIy+K6trPGkyVTPErk5gWIsmnntKzN/ZAQB+hg
uksjRafHW2IGf0ZGnSRrGmHBTiIpcQ+h4evWSg0sVLKZpZEXIbOh/E5inv3VhE/4ZWL0Wg1M77IF
/XjrMeim/DkBHShYM+TYt6TSPJdQFB+E0QrweGMCIN5tmdS3wx5BmbkGZmnki4baNkqUPrwdzBZy
cUJ3WssDudZwe5HYHCcrTn5cpwS0Y7yKakbtgBin3B+xiiLizhwBinMEZalJQ+XiVV1BC1wvu31i
mMVTqhjKPs6QUSkm6dRxSYO6smP/2HLIBYNbUl7QUjIfulhq26rrWi9X4unWHlJ/Iaa6WAuF1AzE
FnJbVjQwa70qU89xtUke4mLyn7PAILp8Io7yBfGnfsE9s1mgoJ2uFS48AUTPlhbuqIZI+6LHkqkA
3iUtUVOLs9RxDH1dF9gkwNlMGvP0Dou2b6j93WBlAXdwu0ovyrYKOFtwrl8IPy1fUuJPiUiDLH/d
maoFhI7kEK+knPyYKWpyRxIjEiNH+M+lgijZs5t62mUETT6oEXD/ilutCqI+ygkz7wKHmawj2zPd
6s11bvXDGuQDl3Fsq6mkfxVmz6IOh2rZRUmTrJUEUJbwg+JMajE0pzSFB9ul7nmNPbPzsO72u6aK
7fWAIPxGKDNYO+mjYCsU66uTjN0ViyIiY1xCtTqD2C8UtQhHVmXa6g+qNiEgV8TgK2csHoJ9MEb6
1kGD6PUFcKduan3V02qhYRjQHUqfqPJJj+5d2hozsb5ayq7ndlpoNNzospLB4eMKH0Fo+mEO00Vx
bqVtZMlST8beWJCp4JpeUQ7O6CXxIPwtBzFK0EJ0qgUcB/POQqmQMy4Lh4xSr5W+iRCjgilZBW50
nVWtita5Me70KJW3aLPincKMFzRZWWLETiQF1Q7FmmfYaV4CbzAropJQo4dasepULSWdVeQrvTbS
89Ik01tqbXfuywQbf9w7+0gpik2UZdjnrLA6Z3pI+ylsZHuYLEPsTAwiG7qm40NI+sC2s4NiERGh
eZETx7SPStP40leFfSWUrDMW0h3RSIE+yxYqy66lEVKRtLOYuVxrgZUkdsI4z1s/0tbGNA43eW4L
CBGUCwInR5wxhC2EoDxYZYYQj0I1q7OqRZ+EICXWryYit877LuwXsWUaz1WOLXQ5SQ33Zar7h6q0
mqXNRDpfDGGDPkYvCLPGIaWz72ShrN3Ez5+kYY3ZRUJ2bXoAITCUJFKKeudHbbwRQ1AvjQhVnqe6
MGi5tTWDAXhBC9orstlSpPUh3ovNwCzQBqodUz1l9eJ+DZoQ5yVr0uC2DeLCwpDfxEc1IbtkNNX2
WFElIoyeSZ9XKWb5vQ2T9E6l7SqQs4BF1Lg33XWFHm0VUISF5ySRvIIrl7KiD7VDF9ZWueiqUH/w
y68sau+M3M1e67pTC09Ns2HpuIGAMcp89wqlm/m9CShP0RbWs5GFm2Be0wRI4WrtmDnQWy2rNr5x
TrTaIomM8UxoZfHIAKtcTi0qZiCgfnEJUbS7agPcMCbBiyS0Ubj/bkxJc9HYxpzCpCK+q0RwpOXa
LDVSiC6YY9vPVVHHh3asEwoJLJPvqnCw1oMKamCT9anxJQvsol9XZEM34BiMxPTIGMJ/kCLp0OKE
qHRyhxl104apddz4mu0NqvQfK6MGsh8648zNDkIgMMFkmqwZmW/XnmaNzVOd+WWPiK5NYAM0QUDq
Zy2dh5pV0KUWp1BoK5OGhtf4AyWrhH37yKXQjEwL66bg2MQ6td5Jr+ItbnlrZeP0PQLCOi+SKING
S6EX2UVXMjEJyp3hG86amx8TbWvK4JpQoH5KlH5aZwDSSNqUAXOiEtuL51DFecyIkL4LuzFaFG2n
SY8wEYLvqsLsyoWIxHTHoGXcUDFqzhWExudTpfir3B3ihGtOWGstTZSjk9XalkBS546ZVX8lMpb/
XmEGZNhhpIivY3TbZBAi0qyRLxQqi06T5BBAXSJ71Biqtxkxi4ckVcy1Y6TWFxYeKcWNjDgZCMlG
86VRqL5SoREaA1odRMTNBi53GL9OmFkP8YUS5RZZi1PoX4MP47Yy9GVLGl5apv0mJs8MZoJubY0w
NbdxGbSMSkMOjy2FHaA4xH1ajnnkDggCiF04rAsG1vTMDlR3o5ZV+FXL3fnUoPba0Cfj9CGbsLLl
wpLjeJnQjT+Q/tutWlNXt0OQtde2LqgYFQQNeC6U0RKugs6HbdNZvZKZOnopCCqewrV2xkKnuLYR
jS2ZTnC+ZQzhAIWcPYPGdBZ2eX5vdWG6xJYrVlMTNgc6AI22RNgHNWVKZXoYqRqyjk26NREi1M+C
0pdHbPzB9RR3zRlacrGzgoY5VDgJ1FpNGiQXJUE727YM3NfekK30ZK4VpGnrjEAMm+qTpHyxggdQ
sWVJd1kdxnVoKcbebjr5zVFZpXOv9+l5+qVwn1LNHnGIUIigB4c6kTsmch7b6J5opM+XfpE7cDl1
9zkFTyrWVUuk23wvKPOlj3csWyhTQdQyvSc3I8ttcqplhLFZ29VVRrAma+Fh5wRqIteqIghjE8ii
WmZZFZk7U67xDeIag+CCubrle/UgxIqlmbtBNxXZi8FJYdEFEfhyza2MZ7SU+g0o47laWqDMWLgG
FTcNaJ/AYViHGGgQbKZOXDoLFmCgndxmVqIE9cQKvOlIk+RiJ1ZFpQ3tOSJSEb1VSr8kNrC7nSKg
gpXa6Be0iM1lxxpqWzk+UVaKkFwnaGrHycT7JHjrY11Z8ml0MnmMwwE/AAHc0YM0WgvscTo8c+8f
N1VHzSCMWFgVCQOIDTfiziQFEzaReFRws+Dxbq1lZOvtWTtG6UphQrBrrYmVnYrH18ywG4tCkFUA
dSykOZdmxfexpwyx4ZoBCqFXpANwasA+9/gsE0LSZh4nHVtBtQRANjFN9wJtXhx6adNrhwl5BHQA
guq+2BGCry3rnum2SjUkWU6b3TUWkhi3JCtpaFL/ug+sDPqAmy6DSEo0WXTtQL278Vp12+i2KSIM
K3bXX1p+qK6LWml3Kh2yYWHmg0ElXK3Qh7AiURCSg2ny+kyvlybuzsQrFTtedQP6Ei/p8lH3nDCo
Ka1xasw3Uc3mfuQLdjcpYXgE/SxL103qustaCYeJxVAPT4qIMm407DrlzDRGn6AAu9iNY4dJuUZL
jaog/q4M6gD1WGCpjFvyEiNVNow2OWnbfm0xpaxifSfjutyOTGTPCQfUFvBIo2/waE2K+Xq1KVx1
+GYSonfGHCz9Jqs6uU3Red5MYoxvgDBkd2FKwoGOA5xoq8lca0zTdo0ojW/gHLQHGWANpSAQGDNm
p4VjrHTITUYrHvepCZu9zzOL2WIRdYshVRl7xwp0rJMKIOmKmb+EllouuyBXrvmexrnbhzY+DcqZ
jRk223ZyqIt2o24eGqEaK9LigsrDaqJ5seMgVbdDrX6JGGwziOVVtuxDHTerYUoGnpHZEVDUPvEJ
26nTKz6e+6rAad2lAkKR7XfpvnSr4uDmfcx5D19jYQbMuVKSGDaQRDrM7EM/6/KnO93uxW3RmwN1
PoiEBfmeDfObmq75RRTE4msh3PIQCFFyo+G2HqoUhemkkpiHzoA4UEsNlhB9XKY0YX4OfbK56KMK
YqjEeTCR/rUTUem8aFGQJJ4bBfqlPch6oZdxBsaGcuyi8H0QXJqSvahDB6wNDejSRAxxxQS0Y/BK
00UW1hUTMqZ6bekam4gYzWRRys5YN5xR1LDRyp3bA/zkSYg5ogco2TyfYa2jRZWBM6LMzloMByAW
qvo+hSH9DWiUuxOp1l+4fWRvrMBXb1VXT44DkMG11bpY85gY1w/ovtsHR1pIAQtTZGdQfsZFZzCw
IrwYlrmVAlOIa1S5ST7sZe3Mqq3Yum5cAz2SSPKzVgc+4ctwus+kXmzlYDLZ0yRo4yIamK1IB80q
hsv+oAwWHb9Oc2BEpL0/YJLPc6KbZK0z3lX2nZor/QuL9M6kD0V+D9hA4D7csTNcsEUtnAsJMwbo
O1UYQD1K1zwNbcBsvojraDkNqspZQ0uLUI8gQnI5dpmzYgrae1GZdatkkP4zM9rZp8Wa4cGgmUbf
CjjKMs/96rExUmTYdZVuuEUXvNIw9k0eitvKccu70nLC80m6ySUuRwvlCtrv6xLj7lYZShXLfGdb
X6raNsmgDcbQOteR6VMCKenhrCm+qtc58wPTs3WHKJ63HuGfbeif+qt/NcH/Bxvl/xvb3wbNzo/a
31F/0vqe/+CP1rem67+rqrBUjHmmrtGv/lfrW9Os313ddlnb6kDsVZO/+bP1rdu/I11xaXm7wrAN
3aEr/mfrW1d/hyXs2qrhYHgyLNf8n2h9n6jTMtWQmh1l6aG/8vVNtOHeMzxnNz/shV80vOe+9t9m
1b/76rPS8IdO8RD5rh/hFT8M6RrsDgu9oN1Q9Y1eMDN//BazKPFXb3EiVjRnkIRPxf6gyCtF+SK7
w8fb1X4WzPz92ece/g+fvXZtw4wNPvsEOsRYpMjGQ08ZVqJeUyjuQ6w4f+hKfpKV/CgLePet5kb7
D2+VkgRjlgnfIWVSM61GGqqMr18NDXmkR1VDMT7ZWRpnzS/31vz7H95pqCIL/x9fCnfFcNtd4j6d
Z+VH+YQU6an5+vG+e++YzLv0h3fRuUNSaOT7YJvxjPxCqT4xYmrzHvn3ow324uctZ1osUPvlnK3f
wYtqxiIiQdAzrnVzBQi03oWv7fbj7/CzeOxfh193T6Qa+ArmLhTvlBf48M7aC/tRv63Vs+nZ+kQN
ov1aDaLPqpYfdxNpm1zWIAoOwfPwkr8k36kmXJFzg8pa2zgv8qB98k7vfZeTa1wpekL2Rt4oQUBw
X98q1+qR4pWyKY4f76xfH3DdPbnO0SgUeTh/kxBQioyhQnwygLy7j04ub99tCjsFV492zMPOwIwJ
Fi5FLoj/38db2iWxtfS/BJ98j3mH/Or0OrnmC5VFPgqK5DAB2IeE0hX1IudS6afrj3fUvEN+9Qbz
ef3DlaGZCsnrUZQeVHpHm6ArIFv7xGXbqdIs/rO3OLnEs7AxfGGGvAVFmRoRtwAB6v+HGz+5spnh
ClXFP0Xf/Jj4+ybpmADV3sef/J1xEDPaz3sHBYFtNjYfPX9R0gUBySmi1C/6i7jyHyb7k68wX12/
OATOyYWN4Ftx65kLML10t9rX8rsPn/2Tb/DOdeCcXNHSkNTPDQqeUNKIR+uGL6z6P7khvbftk4tY
RX2fGJJtp+5LMl3g9/l4r79zzjsn164Rt3QhWZgRfBkY3ugqmqc6ruuFQwZ7d8jWH7/Nr6cCYMV/
PrYuFb2c6KcU3dJCu2XQppMuarqzVCY/ObLvvYXx81uATVYyhbULUwG8yuf5Wr10EXw/y0+OgPbe
ITi5ejsqS6E6X70t4tULGmOXynUD8P+JrKlHZ7vwV2b2yZn0zpA9T/t+HCikUucBnCmu4u/mSrlA
V/S9PLjLcfPx0XjvIji5jsG3/Ln5ls1P2/jeXodXH2/6nZ0kTi5iPzOTysK5dqg08wVAyQG+6yfn
0Dunqji5dMcgGvu5+n2ouSlbym1jpmvHnZgzyU92+3sf/uQC1mUmtTHQkkPVUFN0TK/RVh/vlvfu
ZKc2EFoS+piSenAIAWh7Ok3BrV25LO9QTK+ssdLWeYYMxZaSPjzt7hXRgC0x8nq2K1JZ7LQcU8En
n+XXc1uEtT+fXXbbFmkNCf7gQJ69UO/QMNXVQrka7hgB/rNTzJwP4g+3uqqnmBumOOvzwVzpCT1a
Wq8jzo5mlQTyxqjT+JOv887JbJ6MYC5KwrLWR7GHSLVpq4QEvfI1HdLN5E7byco/ObHfGV7m5duP
XwgRZiGNcj43UmSjXvgQ3Fm1l7Ce/+zsm7f0i1uTOBkj4SBC0bPd5OBMyqZJ67Mqfg4ROXx81N/7
/CfDY5uC+Stztj6U5LEOz61x6SvfG+d5Guwlp+cno/A7awxdnIySTTgSdoS674ArR7heatIlRLvh
tS/+A8WuAVad88mRf29AOBklhR+Wba5o2aHAyHuWpdGqTaJ8iVx0MQG/+Q933Mlgmcd9Y+g972Ie
AlA3ZDDGXnKpViuzWH58aN4Zdt4sZD9cK+DNuq7LeYdW3ocy8fph//GG3zsYp96X3O5BthMyeBiv
kBsjX7ZfyUwiLSzG358ubGVRF58c+HfOXvtkUEG/0vhGXjGx0uWiFc+KfS6dT77HezvoZDCZ4goU
suBmIvs5Bvs7SIqPd9A7Z5B9clELbQxhdJMRLsAjwIHU695DB+h2t//Z9ucv9MORBc42dSg/OLI1
DchpV+vbCH1no382Zrz3BU6u6lBjlYqAJjmA4mEUh6ddNspKQWyCN/z+4y/x3rLbPrmkDY0B1sH5
cdAxjaSMeeF4rSl5ey3oDi9kkWWLKXDHbYM6dtVya1m1vpygzzrKVgu6/vzjz/HOWWCeTC2qTCEy
sM7ig42zH09jSMoyS52zj7f+zvlrnswuyMVwQAcj74WGEeAZkKSpVxodmpgBM/hkLHlnXmefjFi5
AhdoCqvkEOtLO1uq1vL/cfYdy43r0LZfxCrmMGUWRUm2ZMthwrLd3cw58+vfou+7t9w4gljV5ZkH
hJA2NjZWmEJ9rZJMJridEMf+p758y4P9WHagMpfRuCYbHX8NoRUQ7wZxYxIowyQRk7Bk4CPD5SU5
hMCmMdrjKPwq+8v9n005ySViCqJMhYOrCE++Ds6OgOhwoiN2Y+6EjPbGJgBpVEqj/lu4kohw1aVN
XgGaVR5gHBp8FmrEIgZ04UkaIZt/vzu0Cy3ISX/tfjBZIdebYcECd9w0QFcZEKCFBUQn6z3jwUwR
gO/7TVHW1Ten++eEC8kQh2CRH4bMKAan+QXsWrIATwtKvDH8vt8IbeqJYFbVbART+Az7D9AgXoAq
1WRK/UbthdYDIpABh5OqNSBMB1k1CuDwIYgArZDWgk0TiP3RRhdorRCRbFSkjuEGtJJfJWC+oa80
mwH4XoWBAoNSbMwGbaCIXZ4VXQ3vG4Bz1OCY9Q+d4AG9eX8OqGuKyEYCHm/nSdglBwky8AKYkPFV
mfbwHrLS9jVUF7MWoCtSbhy8lJ6IxJRHeRAuQxZDrwNmHLFQ6cPY6+r8535naF8n5ryaBYHPFGHx
+bE9DniJbUT+qozqxjRQMt5vAtuPTaEqAHM1NT/5IefBnraEHBkD+NK+jCx5Mf+tC8RUN/DMBMuD
m/yoferaS6x8LeHGWqX9fGKmZbGfwoTBp0Erhz7ywFtgxhdnVYQQwsYIUU7Ub+r0jxGaBkVd+BIj
NKTvWbUDB/kfP0xEcjafgP4p8OEJ7JEuvXTz0/3xpuQ76/PaXwmVNHB5sA6KnJmsYM+cKQO2P238
bNrXiYANWA/E9KZwBnj7kKYOP6G+4MTtvx2dwroNfox2kc9TqAGI5AcC1PpPYe81ydf9YaHsJIHY
p0IxCxBjBFFhVkDcSyFF2OYuXpc30mTa54mNmhdBCSrMgM/3PoMcM2Xe4H3xbz+d/3tUBg4eVHA7
A5w8fYdqFmyqIKdw/bdvE7uzHQKxnAT8brVp9Rqi9LOKO1yzsfcp6YpAbFDwcQDhkSbsnhE8EZHV
3jsld7hKO0kLxBXS8uV+L2gxnydyLqEpo4VfwPaA5B4ENIH8AwpZPoWstJeV0gff6wi3FFScg8Hk
xSYy7rdL6d9K/f65XlWlbwDmimafBddKhmVOLEIhKYXyzTOT8huN0ApjPLGj4wb8mhJsRD8SQNsA
qAjkv1kGsbJBegEtdQVa9Srjy1WUHoM5CiHO0M+GGgciYCwN4O3AoG4sc0Iy4v9e/Xhi/ytKrpbQ
n5x9EAaY3ZI2MJyW42n6rGt11WkL5/cGlQXYdKJUB42S5K1gl9DCAzoEVRs+MUWOr23I5nB6pfKz
CZ3nyY0y8AinYVHNDuCLt7EGH5CPEumURxDhC9KqNSqxZE25A1tmkcYQNusRu0f8hBgMOEcHiBer
b+DwyCs3FWSnWJDhTbdoig8NeCiezFLenec5520lEPOzUifln/sr4PYRxEnE3pQHfhqiHPaeAMLH
yWc7fACIC2KNFciVrhTn+61QCuucRGzTrtBmbckYztcu4BopYKQdwW6ByLkuv7JmuYPA+enfHna5
b4GMH0E4DSZI9fFoC+qyRhI70L0FtHyfT2B4tHtOXbXpuI3jhBI2V7GDnxtIYGdwcTMAHJVSchb2
A9AssNI2Qj7tVk5KeTBQm2flcVn8GoJkInTqxPkZBCCw5IE7Y9/Yubb7wOEwilkOhOG0EVNpNaVv
dYMfIzhPfAfw46q2OZ9iPrYk8XXKCkODQUefPlbybmB+qSk8zOaNJJRbt9+NwihPLMOK1SoNqEIW
mkl4eCmeoDQFjrqvPQKj63Me4xRWfmKegq0ce113t9oj1iPg3Xw+BWgvPM7X5KG8Cmblgjm+fKSn
yrm/6Gl9Ig6PAEeFBnmv2Z/xGGlIcAIF712qoIwMkGGd84/3m+EpfeGIswNiqnPU9zXrKxdA/ys9
eRr/iNfpsTalI6hsNaSxbO5h9orDCOysDqntw9Zd5Xb0AOTp7+W/VF01pSyanvz+nNnhTnbbh61k
inYocsS5IQVyB8HKhPVnrvLGsX1Ml8HIpBpw9RjIv8TSYPwWMNPvfB4v9weT1qF1Ln+sfCjr1JIG
1ySfhQXRPu4+QeyBWUXND6YcScse8EwghdpJ+7f4wRHxIyyGtIFEyuJ3fGIzAX8Cr9vP4TlwvzuU
8PQdjn90R2UhBZq0KU47ACugtaEBlAyO8cbBLtJWnvD3aEH3XIN5BD4P5LeZ7k+Q+vdnA3yTY3qA
sIbd6oCW73qzNKCwbOFyBkfAyTjWpuZoj7V9yfViN1sXyPsdPQgM6P2esf+t40Q8KRhFRmYDXPHM
smbRD58qTNmg4vpvef534PwxrmCFs0HRZLOvQvQE9Mw/8PY9AuC5kaXQpo2IHBDzEEHQwLiOEBKH
iHDGHEWIa90fGsoSJ6Vw2kkdowRmq34ZaU6C5KKpL7kc6TGYASx/Kra0cCidIJX02w6+Z/AJxU0L
XjCC9t6GIzSbd/c7QQt6LBEbNBUcvn5BL1Qn3kuQXzxke85N9xARLB44t7OWD/ULcelZfukO44X3
W/d+y5SozhIRYppLOCxJCSJE+7VwHVjsAk7e1zKaNkIQLeyxREyYsXJXZfXFb6EO3vOsqYiu2qi6
KP8J66eh3qXBczJt3LYp5TKWuFaCjwqZWQ0BaFgYuP6o9jB8jMle1nYxgOFV90uKJOvfRo6IFnFT
gsVRQysNPuahVahTh5t9Iu+qBA4+HKQXNi5t38HzxuHOEpt/bLHslniAKFtzHst9VkM6uf9gsNRH
K9X8PNiBZNdoBV4uPR4WrYUdieFGTOTXPXqrcSKzGEIpiwDbXnzZCZz+Cj17H8KERuUGF+25cGGh
Z1fAkUSHwGJ2yUartIyNJSIGAlJZBEOJc2TKoHQqBq0DwWW8zUIVFeaSmgy18F7WwQQKHS3OgpcK
ooCOAimU8/3JpShfceTTjdhralL0yLrjY7cTPcmEHIeveiBH4Q+GK3rsiLriIdHfhU/gPew1U9ma
8NtjzpEPO7DjhKk5PDB8wU5d1vqtOIOlOcxO2mjgu37z30mFiNjfBx2USEYezk5Qp8/08BhfBbs+
V2brFc7sVmazA03xI3vg9nBdvzIH+QE84OfJGK6aB0rAERbg5miHB8Wpd+Vl63nj9s7lSPiFnA8w
+V7wmzj4fSjKCaSoCbIDXf/At59y8ypn88bGvR3JORJ+wWJpKTCd4vwQ71gc3voVEGYVaeM8+r56
3xpcIgQFCtSl2UTm/Pqq9Hp87I/BtT4kp7TWVbN/alw4f3vxDhpWf1qXdysP5iJOb3bPkcNunOe0
sSRC0zSNDVCo+AklEDym1LSVPnX861IAuqapoVOM4E5BXkOvpuR6f8Osvftvr1nynTBjUnaCVB2W
1Ki+pBGMvrNh40bwnfn/99scCaKONVxwi5V21xuhy2KvwTJhV9gggxsyLtvRB2cAOWo0xqhv7BDK
VZUj0dRtz+Rd26NJ1QldiK/oILQZmsObghfaW1kd5ZrIkYBq0M56vIbjCJk9MIzs0pCsNbw0OO85
6w/zK7Yjr9iKqZSo8m3Q9SPJq0MW0MlERfJsgyLJfPT2YMF080VG4L6/BihHPUfCquWh6jQ2UFYh
4LcxeRrk90QCcLLbQxBRZ/PHrLoMo7ix0YT1/Lu1LIiNViiFxkBEFcLENmiFVmJI+mCCYG9CXcPs
zMEEU9hg9MAEn9oId5ku72TTSXexsRiVh1NL74xs42byXcO49WOILcdrkDzPBxlFQb+1On88t4ca
rsJ6sYfkkasd5Nf6IXGhe2H0Ou/gMc8EVR332PsjTx2LdYx+TK42DoDEFpjc3KrfWUt9+2p3o7kD
2/dq556yB51XRxCwVLfQH1hsFt784ozOUcz+M/1MDOXX/R+yniC3hoFIF5IB2oaThDnJ+4+l3JWJ
bAzSCbpeeDnegiTcTlk5jUgOUshppWEkzJBy3Q/T77I4cTG8SH7f7wHl6ySmey5URoQw7+x3sOgK
5ae5S3BDfmBgZnm/AUpyA8Omv+eq5AKVW3VT/DyBt2kPOT1JNjMIFMDboLSkAap6LCA3YNVeoZX2
JTPSP93DQOj6u2FJBlV0WjcM6PgQbstxiYayxBsTgRx4v2+Uo1UlbhO1NoCUqHEYvNjPo0fIzhlw
5dv4OOVUI4HfBau1mZIxeI1ih8CuBZyuQ6+CW9jAKhbCDcN0jJVMNqCL1OjDAIec+526vSJYEpuS
BxLurxLyhbqfoJ1X9jtYVkEvE0oVOQpS9xu5vXFYspAvBQFEd+AT4MseHn6M5XE6lBtXvO9Xl/9u
Sggs/D3vINRq8PlrOZ/3wvfSkb3FhvLkbGiX0IVh7VvqzIf+MOiyCf+y4sw8Lo2e6ADY72W7dHsj
qTfhDN8V0Fu/hQjaQaIMIletv2XWo4fwMhvZKfVkU3nNP4YX/lVpkCVFRnjgjEwzOOBVTSgQwf7k
/jB/l/JutU/E6YYTUzUCf9bPjxqkvXQ4JQ4+WrwGZm1k+9oPbMkSbWj9QNtuq/RHm1z+7wmIORiB
9QM6nSajwdVePByWCqVM9VwlGykfLWMh+QowfoRiWYmXj+DAXIrdZ2I+zF+DwRmFFW5lRbf7AbIX
0Y8FL1fL2sZoiE5naliokYkkTAc202jtSkfC8nx/omgnmkqMGbxSWiVlcR+QUFWD8JBz5ezQhR+e
yRvwdzEiO7cW/TecYR5xsbdUvXJqqzOfJ6tyOKPdRfrl/i+hLBnoQP/d66qOkxJqB7iZnBZ/tGRH
NKpTbXDmpPO71gyNcac8Qrz0kGzxNm7XtCBu/neLOPIqWIKjxcbMz/OfBcX8yorMB1nnjNrszdxM
kEaEZrPV4NqV/+4KjuRAxDW0RAfQ+3wNRnpP00Vxhxfmt6zp3CFlUM68P5KUYgJH8iGUhoGO0oBm
kh2kDSYfxQxnsuFpZrYwpdYzG8JKmoFb9W5+4CB4YOSfGy1TRlRZV/SP/EgFkU3OJ7QMSy0r9zSb
t0onsyu7MFVnMSH1rEfneQfFArP2OyM6dLiMSQ+z8w4M38aSppxfJKGChyIIgjB+wyL8jvvTJENA
WwPi7aQkzjC7JdMb93tLOYVJ4H8Jr2WI7KGhKn6WoYlZjvuBXbYiKG2tEBE8TGUlncQAa0X7YNvf
6gCrRgkpJ6zkpEOufXKQ9xogWigJzFaTlKuLQsSdjoEeOL8WY4RT8FyZ/Qfnzm8l1FWPW5QMwvzk
fx/SOZIEADfDulwahDY4htuCm3q1DhUzfdAhiucw+pOKQwJCix6OZ4QezYlCnTEKs7JlL8LyUXFO
BTq0rtzUhQ2qvoZFiMOZnAErNb3QPwRk/vDyM3DqnkbsqMzB0eZDTzREaFMtbZc5vdvvIwvP1dYW
vY9y2nIKEbqgAtfAkRYD1yB2Dn5v9c6CUJI6LB4wAlM7NMf4QXyF0dohcmRHNWL7/hKkXW0VIoSB
M4Qiw1rOgYLsx3heduOfyVdc+cJ+lU8gi9jLtb9kv++3RtndJB0Bem5w9xDRGCroulaf+66EOLAd
lJ+5EBlNP28tRFpD6/9/hJGYqQWoW6KhenJzYQd8f8A9Ks0lgVMJpLpQg2yAimahoZRlxxluHbjU
Czuu27GSWydb00q7Z5PMBZ5lS7Zcw3WbQYzTlA3tXF2F3OSs5BBvHPa3s15OJlL5KosjNVk3hJJD
Z7CK32PAmdsyNQUINt+fNko6QXIZOG2aQnHtxpjD9f4qMxcYIyOR30fzVkWCEnNJayghDwppkNBE
b0h2dqodzkbR3OqfQ+sF12BnciAIanNeu99aiwJt4MhgNbeJKq/V2w76mjp07m3IbZnwZbeaXW7l
58xsjdBuLdmAEJoNCKmV4BTC2d588GZpBzp7kg7THk+Lk16a7MZ0fr8y3zjiSUrECOmU/zl9OhuF
SJx5rYOw9QTzKZ1FmEIV1GTsX5H1b1NLBJ5E49VFazAIcA9fy3R6Z21lEdTVT4aWPl5krlq/rR1L
5QiXeCjrGPmwS2dZb2Gvq8ATcetGS1lAJHtggG31Uqwpi+xJ/rLH86iVuMtB2UKKUM5qkkGQC986
Pvi+6gjmYkKs1I5RahQ8QIlOqVl4kbVZ9qf1hUiCRCFeuuR/kiDWKmyAHK4QQvM4HSY/u9gFccQS
HSifp1Z75XCITX9KH3q1du5PVue4oGPteFNxYHur44xyo11oKxsblfbTiGjDj2wv86By++ojZz5N
ungK0MbW2wKtJk+yDcKgndVmPSAAZ8L99+m84HSe9DNcq1Ar5OwTNH5PoaHqkB02W+samoGxxfmj
gsWIhIkVKpQm1hhU4sEOCqNeaeykRwtmb9Zla/y+IZw3trdERB1ZDYNGXq9mnTmiEJo4vMM+Tiak
tju9cUczNhRLRj0QZse6iIpoavx+ew7N1IbCxh4uybV7f+NToh8JYYdXVgY/ZxUjLV+yFu5SFh/8
gozeRlyhbJdv6MaPA3hZ4AsyCfj8kog6z6vGyDyP3BY3jfZ1IrJIU9d2kDHjfEY6q807PFhq6Obc
HxhKFYYjoeuw/QTZH/ryvvQVn+GuvBNsHhO1S+CfYhVPAq/LT9JBPYl6+Ix6IJLJCtehI0oy2H2H
0oaUo5dsVAJp6ZlAJDJCnCwwRsY4jn+gRwI3dl14TR4SiHs6U6NXfwSvOjfH6FE+3+897RJNwuCV
IcygsblO3BfzujxJANnjzeZXYlcfA5A0pyo3o0Wfd8Jl3Imf9cv9ZmnPuN+H9I/1AjButsQqBv00
XMpztz7Ctc/ZaTTz3fJH88JL4QwQXd+XVgqqKR5A61P1vFV4o1V6hXWd/Wi9Y5IUuvHrlEOVH80c
YHBqpwfxwr6Cvs5d73eSsmpJKL00lHjX6UTOV5RPrk6NVPkCbW9j2dI+TsSVErLu06zg44ClWOlT
vDEx3z/uRrz6Lvv8GJpsbkVGgd2J38OYdV0LUGyNY5D7I9B29tp52PcOt+ehYcQc4gfGFB+br3Yf
vVePOIRAZpdtSbLZ187LD81psgJIDW70WKTcNldfr5+zlhVyCCUU/DQsGD9KoDvtRgFgnPEVVoQP
+Xst6nj0N8YT+xK8KF4H+ld1jXfSeRxd6GBBWA+uJCjvyUZ8mP4I16zVK0/9rCRzfJE7LLbocQu4
RQv7JKJfGtqxgyMo5xc77TWzB5QteZjrOqkE3pC7VC6DGygqKy7D6FJ1LpDCV3r4FkIhubfmvWC1
tVl3ePafwU5RDJjonYSH+8uSlnGSJAD4DEVi3eIVerZiVzYWHW5WRmZLToBK82/BaE8rlHPr4KFA
qDgS/A937VadKjQH5Wwrxv12sSMbxi62bD5UumAMVqJrpuwNJsLtYasmSqtp8URSVY8aJNlLNCs7
UBzdxRbKxvr68gg5UyP6+Phg3cVarDVhqjZyecqeJN8KGr6spTHDAu3ytwKSQ3Ed2dlmukI5wcnX
AmVM6ioYUSGvK4OzZUPd4QCHscpZOxZ77ZE3h8Pg5GbTbfSGW0PJjVBAwsIrOWK5fkR1nPsSRb2q
TOYThmvNpfP43oHgZ2Aso7VJTaFkmiQYfBrh1dLOaK2xB3O2UjdBRO7c4ZOxxN1Xcl4rx5nD75mn
bvO+TpswnogokBVZKgVDOvLzE7THr1Uv/K4VAImG+lJHxVEaW4dTo6M41laYLee8Taywgc9DOp8T
RdxgrNJmlghskNztyz7uUJNZBAvCvHqNcwmSjboMfu/Gpqd1lUihxHyMINXTc77ozFZ7nPbcPrmE
qJFxnmx3ThIa837rYY625UmoeCyWcBRYGxvs0pvc5pR7tZeYgB4fh/2w76zSHE+qm1iRB6GjcY+H
rI1uUtbsf5DiHYSOgxIzCgLIqfyovfE5fFSs7EN9Xa7De7pxTFJGk4SML1EI4yS1wLWIH62CQ75e
IoEvt7Cza4y6sfO+s8Mfh/A08AxfMxXyXeC7ACtkkouqXTXeG5ItVR0KehHKoX+v/YGZ5JyL0Ebz
IIAoBWgrrp7hu3Iu3Mnjv4QPtdMDcRM6SBsx4rIl91kGK6sS0St8lKCxLXWxKXBbO3n9yq0BI7Ih
eeEHRo7WjcwcYbuMV+YtNAstQf5+1/sxFxxM5mC1iXEaDeYEbXBrMcHEsjO8Ms125cTmm2KExmRt
1ffWTP9WV4hgUI1JG9cMBkrTBZ85xjtVZx6C8/39Qfs4EQUgIz6PwYzOCHi80/SnTq/9LQowrf5D
Ir5FlemljMXHOxRM5iM81/TEnSwep/v9X09tgbgdwRwrnOf159cW7gt66CQ2vwOWx1E3xodWmCfx
3gB4tHW+zrboAGnvZ7vIyEzVXAwNeYoM5BKuYniQ19l99Zy5qcm+bCUs1M6tp8OPhTYj9U45jl07
Fzym7hooY9SbpsO4EbQok88SOx6iUADnTBzmB0maE49ZrgP9X+ulIrR2IBcQi5Zy6ZWVRc3dmLB1
0f53MbNkJVmEyyosuQckYY/pWXjBm41eHVgT2Yr+634Tt+MKfhsxal2hDGyLFtZtifeLjV9OuaCy
MhFReKXW1GrAdzn7OtjowKF7qp3kHB+kTyBddqUfueUut3F+NU5oJEdusypGgQzA2/jvPrVZzZdZ
hHwghY2twS78MenCZ0ESHKiP22OA5RcIJpwmTLhEQnu8gS04t1X4pNyySKQ+XE3GsQ4AeJEESyuf
YN0FSo+kV/sp8aJ9tFHouD1tsNv8u4tTIcDLgkErwlhZVa15ZaXuKih23F8V1H1MDGGd8jCx5bGZ
sh0Kp+Njt8s94WVyezP1GwvOXe5sNobkZR8FLgBwbnzaqvjRrlcsEcDrBhJH9bqPy+vip++CCSuH
zFYOixNcYBSGF0VcQY+dE79tSWLS6hkkLD9lKxX+PxjNAaZc4xyaM/SeGZi7ctwjX/tleo60lzJP
DGF5vj/At2MJS0J/U0aDX9GEDK+fcz2KWH0UGCtNzlxdmHCr1bU80++3dHulwDn+75USjOIw5mtL
jIaJZGBYK79zeNO7//XbiQOs4P7+Op93SdoH+LrCfA7DNVGEjQ9TlgFLwnqzesxStRyxDOBJYw2v
yon30nMHfHS6Wx6Ba7p0xxZ+ex+lfb8rFDg2S6J8J/hJJ2GPFiebvfbX/hh6whF1S1OySh8mZKbw
JQOEU5xZc0tLllJDZyEd/9ehVcJfoU7HZB2/A/cpHUaw6xI93EWPQa7Dls/WfDCuN7BUtEVHBA24
aOMliUVjs1VDxlKXLAlold9btVDaWiBiBoxtWpVJMpTUtMCOG9aOYN59f25oi5iICVBRTvuyDfFp
odQzrde19EWYHu9//PbNmSVxt4EcTqyaMqw/9IaGmh0yFA9efPCsetgaecrvJ8G3WlCPKsSfwdQO
YH40X2d4Vcb5VvZ++7rDksBbjoftsQTnlpVX8yw+NId68ypKyapgnPb3AlW0NGbg+Y5v+8o58IeX
0i9t9jP8s8VNppTsWRJby4XsHFU1hn85TafgY9iN0OJ+kJ/Hcwg2sc45U6pDQhIiWvLn/Qmnjdc6
Sz8yRVi6imzNoU94pxj/ZJfBCzJjy6+A9nFiR4thw06wZFlTtv4YXVGnY97u/2zK9iVRikqYLD38
25F/7tas85lzMrf/3JSqo2xfEpgYSPBzynKN9fniEghfWbkloUxb/MTmTVQui5gKv7u1ps9sH21e
LdcP3MiOSTihDP07KCLGnM9eoyfB7ZCdTFYLtfJDqm9S9m4Xl1gSQji3Sw0vQiSyg4kSPgD/UAkJ
frEPSqsv3gIhEJjM6+3L6I2evNUoZaZJPGHZyr3SQnXPh1tvBYftxEyH+rC040Wo2nMTdIYM592t
k5bWQ2KLy62myfB5WlP10IUol6fYUI/Yx6hndwbzxu67x87ZlDym7A8SLZg1GpdIBU6JaCda9bOy
V16nXerBhRAO09mqNRft61M2uirKEFvcBEqIJ5GDUcUvIkRzkASpDFyFOxu23tYwPgXMojedBIMt
Re/+TWqUJdWD80KsRdiIYfaqYx/bsN2tWEFvh8m8Hwe+6+E31j0JG8TTlTqCe47kEWAbqKt7vJOi
yBs8Vfvex9uqMVuR3XnRUXZHt3cZMzY1UwQKbssxgxIqSFBhkcMeGVJEiHFwsxoG3pi3EqLvx6hb
fSOCRZkPjQbPPsRmrwISWgLLJ/a6p+IBRugO50mPwCaeWiBvYIVtsGA7yXZsRoDjAL1yVfetBfHO
3dabAa2fRLlHYYRWq2Da6GcZzKawGlNpI6Gh8KpYEtrXwb5QgAU9IMM+2MA2lCrKs2JrAC82+9Ge
9OoJyQ6qJvLD9Cd8mz7iU5sYzbV9uL+GKLuQlCOu6j5QWnjs+cFo4lFi1oyuP4eJDvL1/QYoQ0dC
+Xq27qQux9Cl3XMHy692+rr/YdovJ8s8jMw0GoOBU5svINj1unlSRXdcdlrm3m+Btr9IbFRehd3C
NxICoik+Lzv+mU313AkehJdV5AZPROAsz8CWwesTE+Ula/3CeS+Qn2wVsClHJomeGgMUm5L1qVaI
c72U/S57YYqt85hyupCCqzCMXkq5wMcVRrVmpfyAlJU5ZrxTqKopx81+0bh/A+CzpPDqEHIqw064
zFdgGUD97SF3+QfQk+V997xJN10vGDdiBomC6gtVirq1WCEX2qMEL86qb1xFm36zTXrMItivpGFe
62HanLgZTpdMbOeT9m87SVo3wI9kEkpvycSOaBwS680FFtcBnGM/e2VjH9FWAnFniyFSxjMqFJCY
5F2AMT2DB5l+g7dAS+6ldUB//PZFTnipEPHxMdlJgZk/D57gcRZS8QlF8/u7iZJdSERAZwpFCeEf
xfr5HFqdlP6qFZiiK/1u0sQtDBJtkIg4nRQcm7NiikQwBYUmf4O7us6OWxW9dahvLC9SMiFo2lpa
ErwoAIJmtef+kB9+dzq42abqDodoa6vQmlm364/J6KcsYeC8vj76Dbaiw3R0x7n5LrEDG3UO7SEz
7k8I5UXm2+TuZ0O82nRwKY9QWYEemYGTR7wWe/iig0K8Vtk0I3YWK7JSmAW8KRt3F8pxQKogKLUy
xi2P0kMnhODsH1XlfL83lKknRQ96aHYFEHpk4W5RWK32i0GBIJI2NgjtVxN7e+Th+woHGNRypxeG
eS2iy/0fTYEGsOK6Bn7M9TyzuK/DY9kfvemkeukBPp4iTGwyLCv2RXuYN0aHkveSqMWsXTSpWlmJ
rNFcZO/34BXe4CTO/W7Qxp7Y2k0kMzE74owPB9nJc8lS1d6Pxq03BOooEdu6qAem02T8eoDKncoH
/2QvHAcDCPKVV4Iz9343vhEgNzY4iWCE7i4kDFb8QLGDGauTeowVWtDYfxNNAGwcNtGbPb9TnPCS
Ocmz8sDsIk2fcSnSdvd/ASVGkqhF2Jdq8QL/X59ns32XzEY7oerZaxcllzeaoD2KkEDFUWT59XVu
BWSLHqIkOinqPqzngM2XthqhbBgSltgsUqoqE0aScVs9+G4oNwYP0GtoE8xmetqCSNCOLhKCCNgJ
cAprd3oQFlujNlZOEwQqja1zi5JnfgP8fmzRYRGlaO4WbJ04tjj1OMHDlYcJwahZPZCd9yeesj8F
Ig4szAKbMh6NdK213hf1BQ/W8UPzmL/cb4CyRUk4olSWA5POaKDMvAwFx6H+HdXP979N258koDDS
8q6eOXy8rvZdfio54NOYr0R8DgAxksMjX3oV/5TDtR0svTZ9vd8s5W2KJbGBWhm2LCIbZgbevyeu
h505yBhIX9xmB3TcHi9TFozrG7e4AnzrddfGSZ+2EMaUASXBf6UwRfMYIt3LqkO3/NLKWZeTp/s9
o32byADqhhdj+F4jA+D/SPKfXgHifdrammtOdyPIkXi+OYjDvBrx8eUymMy+PPJW/OhwjiTpAERb
/9YD4kQoYjUflPXltVJckQHgjHmAN9DGZqHcW76Rij92ZAbDwDGK1ygJqkN9xJY3VJTrN9IiylYk
MVeMJvNdruLrg91/iEA5riB11t9SGaVlXSSyql+ipYRMMn79aKqSHbscmLF6xuqw4JtQxeDdJjFl
yPw56QOzzsns3p8TWoGdBFuVaRLhhoSWs90A0mfrDH7yFO9zSzUlR7W5TFe/Zl/ZyPdpD3ck+Kpd
wv+fNKlwIef18VrY6kU2waSFk4i5eJ2hPIEVDKrI1oWd9opGYrEmhWGDeRU/6F7zaw1QHsSiv2RT
MINdZ7H71N4SoKIg89jvX/BjDfJFx8Ylj7GcviDTkTWwWIdfvcFboSOeMpsxkitY1uiZdkifUjCe
cCxZW4ce5XT9jsM/Gi+WjJ2KFXIGX0i9Gxe9rrZqirRPr1Hjx6eTVmybRF4/Xf6SQx6uXVtVelql
6/vR/cenU9gOTomI61Ph8x+oNWHtv3Rfgp2zeuUPD/UhfsbAWbBCeyh9vnHhH5x50hvvzxvPnpST
/DuF+PEDmFqs4l5FUBpkWc/np14RDSa7xCCeKIq5scnWCHcjvJLgrTDCbZaHhTdgbvA9s4f98tja
glE5rbdF9qdkiaRS5wxMTVTKaEI7RZBWa31hY8tSAisJ2mIkuR6SrhT9aCmMoQyPVVYZCUCGfBEe
JEnw1eW8MUxrYnNrmIjqHV8sLZtMC8RtRLzu1ZpTTIvNCPC+hNksNDRLadLh/OjOyu8CR+vcLK4Y
ThuJPm0A13P3x0KA9QAfcgpkkEtBsKHnY6hgXExRp2cdt4HL4Wh5Non/GUdJQfWwxYU0awI3C2TI
WOJFwCnDoTA1aawAdo0i2eMH3Pn6Mv5S1FBx6zJo3awLC7PplcZYJpTjMmFOj3K0+JEqyVYt1Kze
c0OtF1w0mGGvFtYQc2D5MUNkt1Uq61WbFkaoRJqJWjVIE1KkedkU1UaXxlC7yRjFEWWpd5KxVNwm
FZDXLnNlxyknPELGP3hJh4DfRdiu70kULAYQGMHzNNe1PhaIqMvjwmiJvTQaNDHjKTTyOsnMsMsg
Ac6z6o5lA9FlSriMdmMhOVBrmPV8rBI8qveSwc586FTJ2BhB1OW7MZhCWy2H5pCXeBPn+XZ+zqYx
3cuiUl20fBD0eGrK16haOgc/c4JuTd/+7lFGsIJEzJ0G6QBA3hHAMkATCy6jFi1MCybeYhmlgoZW
OVpihZOWlUvGCJYmt8akiWy+AYsdgwJR41TLbbboQjeuhhyeABpk6sJ43E9ZNuyZQlJ1Rfp/nH1r
c6W4luVf6bjfuQ0IEEz07Q88ztPn+O208wvhtJ1CEggQEq9fP+tU98zUdWeWJ25FRVRkOc05gLS1
99prrwV989lIN1tLGxVtzOI06fDd6qWF97xDphMc0KpNL624diu/3gVG+/socNrCzN28E52dHwK0
uLOkFzzzVuT4BroPB9NMoJ8JQb9YeL/JHT8TwoytZxle+vQ+7TKmP5YJQvDiK4GA3+2cz8fDorC0
Li1ca94Ei9JA7WSyHZ23L8LCpaL/VVj4lDeOHfHWfr5c/w4W2Xju2xllvjphyftf4Gu/e0CfwAQZ
CCiRXUgSNjnX4sXot0T8K/ETWOYlpfxTXLFBS62FW+1VcMJAUO5OAA38XP5rxGBc/1NdADcuiLZ6
OEHZK0RlnGLM5jBl2aP3VXv0lwcAPuBycv7pBqigmi0+PkD013OQufMDdCLTylGZLs+RuP3rt/zL
DBuf8in2e6UdSz0jS+t8OBYMWdhf66DLZPdSEy8l9KjM+EWp8Gt4AJ/1KdSz2O0GhUB8NXObes7L
suzX4cbX5y7kmesMm5nFOfX/FZwQn3bJqv70/Mqp4XqoZ6goTbJIyivifSkR88udh0t/Qgi4S3g/
S4gkO8fy4P9UD2gLHmi2bOqz3nm37YOS6b14/Os39MssEB/2aZuvjRPFhuE+og7gNhaZwSzAX1/6
l9sPl/60wyftJHEih/WqjiCoZYNcsdumfv7ri/8aicDVP21uh9NemhAykS5wQi937rydglLN+NTv
K/TAnS9aAb+5ic80Lqbq2iMaHxObu2a6XlqW1ZhD/+ImfrM/PtO4logkbT1cbuI2OoiXeAu08eTt
vVwexmN93ZxQTDiQBWveg+NXufFv3vhnetfoDeFSo9l4FRjPzaeGklwLTFH99S397nl92vExSVxV
L1hPnMUPS4NzPXZz3gRfvI7fffnLx/5p28VUmpWSCa4uhIznEE4em7mcyt2/9uU/ralyAipLZdKe
5ErGdBr8Y0jMu+PaL6C5XxdGfvJZ2U7ClqEbkh6ePq0O3smsedFheeVmvNgu6mTc8GAwW9iJxSlq
KP9AK+IdSijx7KsRJLnejXQaoAeeeUPjpfEqIVNHJrnhzYCh0Hb1U4yNmoKHUV1UOlZ3wTS7sGqN
MVn7xaL9TXj6zElLIENTtU5NrhoyTRmrLlwQw/QJ2Yiza8fgq2HKX9ZweFafIlPQwA/ILXsCqLFz
vkfxMmX1LNiGKW3uh9pptl2TfHV6/G7ZfopVNl5Gb+WGXEV93+waKDClrgxoCr/K/l8pRfzkM6vM
er4QrnLUKbKR3UXQcNsKPjmZz5eg6GL3KyOt38SUz0wybUi0RpSGV4GAsTgNaL9HhdI8uwZmm2PV
xirtBy+8myUDacjU4v2vN8/vPvdTRqGUmhZqKbhjrIvuqZbD9cIDAYPPKpK345CwR94nw1WcLAt6
ncZ82Ua9vKT/kUriyX6KOX1QuUtNfO/ouhMm8F3i69MCly+W8rCtbrwJvmLwDk8AUYca6iVpRYL+
I15BxM96DwfgF3jirweo8UU+RSfXWaGQAjvAo8HHp6Zr77sIZgbtQN4TPe7thXOKd9IO6tBqqNnZ
BgJmkr3zpt40KARtmzTIv5BMqvVp6t03UrnNTiTDVxSkX9bi+IKXsPqn8DlVCBOs6skRLTunzO2a
uGMxaEZNCmHVaBf5gaDFEFZujP8RweuylsRgKMLV5ioigfuIvvh0O8GeYF+1eJ1pQAOyt440r41M
yhiWtww06og65iXgyyJhbFDD27UdI1EoGw9fKej+Jgp9JsTNOq59uXbLlV2byKazFEvhh3N3X1bc
ubZEfwVm/dEt+9Xq+hSHxk6CFwurOZCVq6vrvDmUFxOB9Ef+NOykSd0tFNXd9JuTgS/2TnV6mNJ7
CxU9vuUZ2/5k2RtShhNaSV9R1H6X+nyWwpNMrQ1NJqgup272Y/02Q5Xvoht/O6UQQ8j/ejv/wdb4
xX1/pnNVseMPDmXkql07B0N8TXQM+CBhSpPIu3Z14JQ1YwnJnmToCCFwIglukry1/dXahjlLwu+O
K0heVwv86kwMIQFx0TmOJM1F2z965NK+N6jUPR0e4OIHTQO3xQRVNID3Lfz7Uo23IR0NTO845Ixk
dZSjfE4aARt3khO2bGfLiq60P5ua8lQnS4/INso85BNPWaMxe26anRMtYUpGJrK1S04EMj5Ov4pT
t0Y/q7KnWa/8r5g7XvgHEfkXT+2zWOAQByw2xoeiN3w/shXDPfskFKOb0rVPfqhQRyplQAzySI4C
zb+KxTojwhd3awVzTGVnOLuvS3PTySROe/Q+AkAxIhwPo/HndbtwVYLASm3UFLaC5hYQigqYu0rm
MePCJiYlRGLk0vMH3GWpkrErbDRNb07Tw8B2Kc2mGRjUiikOuqWqYEfhqPnG9sKfc+kDV0mpM/s+
8BkcIHdlvTi7BJd6gXPfxWizSp5Hubrbdg39LYVnK0uRD+iPsGY9XIR8943pBKzsDgsA2QFkpXNF
EBU3zjp1bqFrb76rJAwk4XOCYU0BTfV5kQnd8mqw38AhDPxCwEJ9Z/BdnKwjyn7g6HRk0a2Mw2cT
PbJvsDMYr0wAO+8+DPRNOXjH2Wmx1riXpHEyyF07++GuWVWdhtAlA2dwChS0mOOhy3vYwJ9dj9Jb
pmH46Ch8cexv/7ZyHd2kq9e2V9pX9bbzAncLkWzIy+kac/dAKuH5qXrEwyaB2QgoSBumVXPXtcze
LaicbBpOpT0HTg02GASYAN1NoarOOgkAWhE121TAx+Klr+v5aIXHCmfpJ/h7zjafBI2PCax7Xwgp
MSC90gjC5mWIqfIOvJwJayiA01mGxfTilmClT23SA/aD4nmw6Buug+tkmGFtH9dBushAZywgV2MA
N/dVGUg51hEoyVSozIn8OCVTcqrbcsoIH8OrSE4+ZPWFjN8umhIQE3NcfbSjC9GoyGmCF5o4DFqg
MP28SzR9D8LuO/cbzC0pnaSlo5ZsLmWSNqp/dYZIjxjXgT0Wn9ADSrr2JkiG5ThHlcqhL1Klo9+A
idQnam8BQuxmuKX0KR35vAmoiDMhhnepnOTAozCBOxqkpgmryNbDGVP0GN5JZzs0Wxdv8qW0Mrhx
HRf6WZ5sUlaCE1iR82QoKDzT/dDbOnPC5NRN9fsQ0rMv5uWmGjq4ockmOIzWfVFq9bPg0v8IuZh3
iwnfF8KQ/NH+2nNH+FjA9y11QuHd6b7yslGMlzDofCdR2O37xaW5jpJbj2PbDQ2VmV3Ej1p2N4z3
br4Y4u7bCZRzFdXDJqi9bhNcWOgkGs5dDydx6EZi8nvw3vpe2KJscV7WyXJq3eTZ7dsZ774N9qP1
buFz8q4EOfAaoa6r1p9hPEFcjjS7OaRr6nal2jld9ASSAdnPpodKTW3cdGWYkDC6gvY5pbKo8cjQ
pSJPw4qJhnGoeD4ye8PK9uw5vEOYRDwRXfnaT/2SErfRm0S4XVaJskcNv74oPXd54nQ75o23xNB4
A6AZTOI+MOOWJNO5K/W9U41PAQnmLJ7kTRnVUOGzQrxC2w3Tq4m8oZH3tNDyXjr8PhJLl00lqYoa
bzNbRrJsJQ+qUxc2TeGEY7yv2/mAvISkHehk+8X3oGDr60OymmBTl2GwX1B07iLZOsVK2JQ1MfQ3
NZvtGwUh9XpxJGSYPA+TrQ3Ozm/KG92s9NlrXfb9kS6kOlkZv9Ycc+S2IgfYrstzK2l4UnxwMsmo
3ITErTadH97RiPH7sawQyTtZ5pLHx6qyP6qyfqrX8jmBn1XumeqGBkN5npOqPwbTCCdQPJ9jLy7r
w+3HbW9DF+aCml2vM6PfurI66mXaqQoxPeDO8gj7K8DMnoO6RzsPUd29+OWCJnXJv0+x+4037frk
eav8YRs+7zzdXRln6GAIssTYYoHBYqt1RwoRcQzjx/VdmzA3bdeRHubSxfzpOuE45vB/TYlvq3RZ
443RMMdqkI5yMpmbeIrlXjgK/u3W/8Yc3R7XxQtfuWLUSTXsK1IuQOl0aXOUllAc7pAO8WFeVy15
v0KGs41e2ViPWU+hgC+WexuanR5cqKPKrOzBRZZlRmZv2Sh0TNKwTBAGqFjvPVHafLDJUrhuzDZN
P99fiKuZGoNDsI5HEYwbfyIim6a2K2qKdRoMj1BQMVtFB511icJSVLSYBSQh6HRiAdu1tZuH/coO
kR6it7ieZtCGfcRsLeDHVfZZw1vbpa0yOJ2Ms42mRuMu558qbDUc3tau0Et4TWl960axwBG75KKK
8mns82FA108NmeJLRgZzzdcYLZ5ohTYjOjiHQINjG61ZIMV1XbVXzMxXHDuEeihNaDA9cwsccXb6
nZzgXcBZgKHQqcckie6etbOUMAvlaAbNEKbvdNrW/hl09eFpHOlFU4iZ3VCW5JuMnZPfLdBGJFFh
oeG7LphYEuAYwkF8U7W0kM2cTjN2JU5gWYkTbvmoawJPIDKlvGZnrIyXdnYh21d2O8SFB+lAN0zA
JUJG3rHt1dFhw2HsETFj9XRJ5uqIbcokmItqctW2cUvMR3EPqSEtCz3TFq0XuekBLbZ63GpisLHi
ILoR87QWyI+OeC5kWwu94U5X+HVycMZ6B7fNAozVIrb8Bj2cQ4uFwwdVLFF4CBk0nld21mo6LxzC
sszN3ZmTglV2JzQm8KENmmruTTlx/VNHphmqxVWUtsaZ05EObloOQkLUoezP3VxCDwrGdBlwpH0d
gw2beNc+cI3UYet27DkEdyL4ule7ZoCWdqfhqDDsyy5OoV28HXr9R/dpE4/JeUmkyQUtN02MEDTV
HK3Mar5mExsKYpubIFpvepiVrGlLZJcuc/iEQeAw6+3wY1l7dZbjhBEoG3UsFa7DsgQs8zGNg/jK
taLPkEVU6E1hTIrXtU6t9ZZjKA3YHL6D9ky83Kuh1Wk1mQRN3DDIL7jpczIHkMYlMc78VoitO5d7
h1fFGC/9dp6CJnc9/6gcuYNLwZJTKWs8HgJ6ODrPl/Ktz6vEQYzElhfrQLa0j24949/RpMy7RkEG
J1wPPW2rjb0MuZajfab98oJinMO6UttMTfzUQHa5HesCTUT+iDMFYnMCH8T0sKZBN0moX463nMn7
1VESXtpTSVPiBbs1wiwoWBDDxpXYqtQkkKvrFqRy8Fg7ucKS7Zh4wze/jpJNpeBowBEPfAbtfb/0
M8eTSFtEMzzCrH1+7Nd1W5fzhjlu/eIEjt2GAJayqne9DJZtkA0aA9A3RkRD0ur+RnqgMjE/fBsG
GKuRaEvHcT9M6lsZ0BN32E4vK25ixER/mIhqV1E0I7HciqYbNn1ZOgeu1B5FjLeVsTefS+PdV1N1
JioCsb8V/b4LyhIFtwiy2NHYKRTNEZRKvjZFPfjeQTiWvoc+ZuWsT4adLdf9qGLkZGznNc3NOosx
bboG7CEc09ECT8HSVIjeSxFU0VNbkus4mpssAbtUxt3TEkXZ3AVvpAnf2IR+f1ctKrMe8kA9KaAA
cSnSiFa3olofAlVvFl8U8IMa9qEZMIDFkhEZNdKfmKvvK9agVMzZVuEAXRfiTsXsD3Oho4nlIfGa
op0akquFi0J4FM3Tb+DRvY3renLH6axHmyvZbOqkBzNE2je3Eod6Kc9O2R3Xuj15uNlk8IpBzHel
Bx8h1A33oZPwrFpwJqwVDlKduSb8ubSkP7EoyMuqXPKFEQM/Zeh8zHwP1Upn75ZJvQcEGuwJpkCU
gD33YBs3Z0ihT8TWLDeefg9nTFpaPxci3LSC+YXjQgmxHjdr6+e2x9qmWnX3bTyEN07S5WUUnqsO
6SEDZI8pEzjuYoxCTZlIsECHuo730gx92mIKBVLamFM1BZ0lsqmep340IcNrg3zRGLUcokOswweM
Xq+pJ0SVTaM5i2A4eTUWZB/iba+syvDovhGDZN5wUO0SymAMC/oEpBQyT4rtavDheDN3wI8RFNwR
6d30Q3eK7jh65SkdSnKgAP9AgcBAXQOxtDNy6Oug7TLNhyNp5K12pqtEEZO1q9quXvLGffNzdIYt
5X4aWnpAFfozVs0Hwgr8hEX/vLa12VaLc+PN9NG6oLKzqd0kZszhPJk3lmSKsQwTFXk4wA8xcbLV
eAUZ4TzMqneWlCcwYjOpJEkjO6fNQKE5P6znrup+yKYGMC4W2BiDxRCO+jaWRqaMBDYvfcjIdFCn
lF3w0VYNTMHAztIR8Y4oiXcBiZs0seauHeod1GDuR1qfvarJKDQtw0HntSPeJJ1QVfUnP9HfA9tf
C9RVy9rUYM1SfAkMlcQJApzADGkSlRzqnmq8UcOIjYH5kI239CTVpH4YV/sjhuf2dVxFP8jsz+DB
gRkR+YA52uQu0K0Pn4UgyOequpHueqZxePIi7zQZCPwzFW0CokxReiiaktA7dCCIEEd3aVcHN75k
aFwK5JQ4+1r/exdOJ2eWp4Z0t9Oo0FRzM7X80FgSjSG31fjREPCvwcQk5Lvhb5g6uFXea1h+OOW4
ph2qocR19n6P6UP1Ycf4WjnlU6ubd1F3gPUlTO4Ev2aRV4MquEAJo2oRKVw4tQ7+3dj3S+53ZYnV
EaKAjSXaqrGzgJpGd4jbGa+HOtOtyANCIfM1VV3W+skRQ57w6gtW/7AqNPmHNSA3c7yu1xZIyF1w
ObL75rtEIai8vuiVV6yuu60cABq1ewvKDCp1eDqZGE73kZcilz3T+h3w5BPv3FO8zPlM+Lu/Dre8
AejSDbmZ0RvUy3unQFZuTdHw6CaUFO2RWW4lyrAygQf14pnDRNwDdBpAJW+inRrdfC7rnJp+g3WR
zYYVQLKBzqJ6c+V10JPdPPTbQFEo3y7JNpIV6hNka9xF5CK1DLfzYiZwoLHE/emwjiKVYk3XeDDZ
qPW2VU90Au+H3U0rUycRY++6wMywTK65254qKQvmlhsCqaYUlrzZEqMabSE36s1tWvZqqzrkNs4j
ktOd8UKZd+QOwrmg23uykHZ598oZ6VNUjCH/vujydWKofGeoi5B1G9bvFP9RDsnCmrzg3EJpyprv
pLTvjQ1f9GqfooQ8gW2fEcd/UCBe50LbQ1QCi2r7W4jWTKzLgrK6ZmK5aU2ZOpF1M88gi6oqYO0K
IaV/inD0tuSnDsSjX8X3blOlwqhcdE8juxPN+DPQz4N9HDoflOFvU3ITCo5q73kZ32Vo0lnDjNd/
0BoerTFmgMGu6JZbC8lJ/ihYlfZtnHWo45cqwW4EndXYj2olb4zHp0m9QivpsKBYjsd3zPOevU7n
4VKdqF+/tijR4FBHr+SizjPmvDB2Hv9YMRi5YdN0DPC+pgX6gcFZMr/JKcrzHtjOoI88ojsv8GE0
Gfxg5Oca7erRPLTykSv/WdMWHQcgXX6PC/q5iaF7NiR5iN933TuS3F4K/dBea09miNv7yEARr8Xs
FaKV/+FEB0rCArbioHBZOOe1QNO961ZviLdV7njmNlL7eV1yNhpSjBIsW+gojhUr2vXcLneDf5og
HqAxB46XwCowi80BVutZD5Xu4adTPrT+bdmpHNIqOYOurmiPwxTs2xHfsQaPbHigPMhIYwrpf0Ry
3bHJSXF9hsVXpaVGJhbeXO5yTE4OKvPFvYedaT7W8U7rn3TU0G5FyhjDEjYcg2yax+sYBZ71zTEG
ZbbqXgPR6xSSxHs/jvYsWvKJmi2RMJUAwtJ0b/0gs9APf+oo2kLDfMcTfxuSbwHc6qrSIN2c8zWY
CtSgYYcZHVFn9QKVzEneJvF40E2IU9FbQAoDqiz2HM3Ipmk3PsUCjiB8gzAGdhzK1Bo+kSEQMkG2
QzwdBz3c22VIdTVD0Xd2dqVv9j6lryNwPISUzTzR8xhiOddr6qAI62Z4XgJamYIXr4ZM8QRuC33m
/K0NysIl4UMLWZ9Ov6PEwOadsrKODoMuv0UYKjYrxq4B1M/OVel4z55B5aif5ua1pfzkw5qkWqLc
kMeywzIq8fDdCtk0b+97CtOdJkGCifBZmyvW+08LX753ckNgutr1GwghFiY4OH37LErfbghqcGZK
4MohFl5Iyqyx3rZh4KiWt6OBVro7xy6O3erJAZEfRXRzy6NrMnd3o7WYtw/CbGFogTfNuRU1zZQT
omPpRYUaDZZEFY1XK57oAU0BNLzmMdWLzq27QFLHHkz14VvMMIeselJYPCUkuNNkNpC5J+M+wo4S
ds2reMjWtUwtYD1wBiKATGODV0Ft2tdgJpU1vBm889RcjJl4EUw1UPI+JQPUenhbuAC0Y6fPfXhO
+Wubz3i/FSYO4+gm8kEURI672otW9CZsYugTxQSvX22iuASAOt06ToeRhSsghkK1xVJCPd42wC5s
2oZIw4m7lZLuFHuFt/wWyVvRhje06bK6dDPX+5iJOEUJ3/aq28Ex8jFSWzgqniY+F8CS80Behe6Y
lXY7MP/klFgl2mTB+Cai5CapD5I/zeErylYAA+oUOhopbaVqzIA0GZ+GvOphuQrnybCJuo1ooEtF
EQQRCAcOyiVz+61f8lPrHyr53pUngfGCVXG2G8wNjT2Q1fcdHfLYrzOvuRmq6xKbfgBtE+rHnU0h
vJDG7QraGs6vaXhLuHib1fKIw+CFhkhcFWzTlqT/Nrb8KsGzJTzMjL9mrYtKaUY2JFBZsEABXHQf
UR41OQg5MFkjzZEC6MPr5Db3vQ4wPXtJApLxVj/JYCMuMIuo3h3FATqAyCD6J8deWwUVfV2G0FwT
Z3CrTjMYRFllUNixPU9q6Pi9eyHqUa9/6lyvMLUTpYw5hXGWAwtmfGG3OSZWofmitmiqIAZi4AHv
sXIJ2xJzF3VoYD7EzqvX0z1sZAoeLGdBW7RS7CnkFeqaRBx7LX5qo48uj1470yQAddty1/jx08h/
juX43PouALb6uRxQLXmgsDnMeYDQ5qP2IepgvftyUgc30XfzNAV3vptg0ONm7A9jgIPDxlsq9wuK
474+lMDXy4tDA7DEfud3c0ajB3+9X7GRXb+IMTTtlGrLDHSemHLTZYo2WL6PTkyR3Fsx6rvLcNLW
wAMbpbvnbmQy+M+dWGSIdD5q21yuaxjuRx91Z5bALhVycJzHP5vORuYK2fR43Q90uln4CG4JrcL6
Wyz76pUHDnASrgxJ/YEkm1I63SZejf+SzO5NzxznGyUVeVTu4po0prxsASoDCmeD8osvepC/bux/
VsxAVWe6BF3dq1k/9OPJ1bc8/oKZ+Bsi0Wc1DNesEtIFA7liITsosz6AbvL0r33rT3QEOzBRwxwU
0wyAW2CWgBJhFWuSNa2r/qs5++9v8/9iHxh+qBfWquE//wN/fmu7RXNWmU9//M+HtsG//3H5nf/7
d/75N/5z+9GeX5uP4fNf+qffwXX/+3PzV/P6T38olOEGqdWHXu4+BlubP66Pb3j5m/+/P/y3jz+u
8rB0H//421trlblcjaEN+rf//tH+/R9/+8PK99//fP3//uHlBv7xt5sPbf/HX/94Hcw//gaext/B
a/FpFHke8WPvMuw7ffzxo9j7O/HiIHQTHNoEdQd+pFoMvePX3L8D3wILDf9A0jkhnnsZ/Bxa+8dP
vfjvJEiAWYeEJhGJ0Qb/P1/un17P/3td/6aA5LXYGMM//hb8M5kJDIk4SEhI/YvJbgDY5hPDLK78
0hktQX0DZC+voJeSI5X+5phI4Azpvw2oeVLt8Hrr9WhLk4hnvex0oTuHwGQVR7UI5o20V6rDbFU9
vDksXgul7Z3roLRfzY2lb75ufswuQ8Sw98q3P8eKb7gVRdnxLWv955VQSC6Ntck8iwhPQgOttZLm
jZmyViVPqH2jVFAIdvhPkHDQxWjLwkhn4yXP4dDpTKGl/ZU//R/TiP+1wC/vPSJRTFyCN5EAmET3
9fNgrEo8ZEQYMiiSuUa/Yt44DT3yEKK+ZNiLmAWZqLrgGKINus5LqruoaLn5YIpGGSvXBc1nqFd5
02mUVubBFF55tX3TgUsxdXJgQ0c2xo9t3nZeeRAC7hXADxJHOV8QJj6NgVxuBOskDuME/yZhEH16
x6Gf8Lai6HUz5dW510U3qkMVoflyG0co5sYG8AB69OwwPLgLbbZSwHjSjb0vWIyJ/wd798/PlAJl
CyLsBD/Cevsffq+cDO1a82YsMPdwaO4iN5y+sYkUqFgfEGnorgoCKCu2BmYFpetvV4FBB1kStCKi
5ByF8bqxwtk0JSNX86RidJFJZXMObhUmDpJvtDaYJ/QebFCTu3EzwRQo1+gNIAktBmcOT1TpH8lc
NbuhJ0FeqUQ/4Vg2faKv1OJeC5AiNlbHXbbIWGYJiqWg7+y+xFsOG4JXzZsOQHTlbuAJf7vCdooT
+cr8tphJ8zSu7kEFunzGIJHhr9SHlEIZOjiSWfcw2xXJEwqC2rbeY1JDOwgys8ArBrFvB+0BMavz
virtDuMcyRXMklBQjNTkZr/2DNNCWKUZp4He21j7Gxm1Eri+/8i8tUKK2wOdd8LyPJYrOiACk0UL
wGW6ShToRrzOfVCfhvAeHNvpQV1XpVMfm9q+zh3lV8Cch6xlKsj69UWHRu0Ixn1Yg3rMJhwjZNX8
3GN+ZwsIht8OyKRsNEabWEMtcRZDGi80KVTTIQvzxjGfXPkQcknyuLzU9cnQHrE4nxMfHQM3Uscm
sK+6CVrkbRPdLCR8j0x/x8gUA0fAm1iiZrhyTF0WI4iC4K3Npy6JYIgcuhWYETLD0KHezMha2qAf
C1s3cQ7C3VL0S3yMF7bvgYC+6onGGQH/4YoGckTjJlgy1+dH0q9waIc+8lZ2/bxRnTwau7WuYA9u
DUuo1hXbCXDcPIwdqhCwV1eVoBgNoxLsCtQekwPY1N4jwGFUjUZgQOhRZqYTcE8GmUGw7siwbqZw
yWwTQ0myC66hdoKsEbSdlLq9zgaQMG5WBvDeDc6dHdYc5wEaGWNyDc3fe2RVD3FTnvt+GL7xeLiD
/I64MOG7/03UeS01DmRh+IlUJbXyrSTLCTA53XTBDCi1ctbT7+fZrdobimHAYLvDOX86+7GuKE9T
RDSWMG5XU/eP859hld9pZeaBWLsegptrvp+cR7j/PK6bcohNf/hdahii1ZM3SjPPWKt00fVBUVax
qOh19dL4Zfd8pjlPGIFul8pYCzJQ2Ej1LhO8xTLv3TWPF5AXmAIIDb1ah/i6YTqZJrHhdF5UyYsJ
W3ufjIMKmaMpaXF7dXFWEWljOQVbV5FubGTvgzsnBx9yaysWb2dusjml9cAkSYGBZcoxaGSML2Ba
0F3ztx58PTLR9PFuan+nlNZx84td61uXBZSj8Qfkg+AvGNDSnd6boEdVKYOqN9/JfXzubXQms0Dc
tDb+t6/l56U34e/SlHVtzDvboSfO9fnal+XPZpW/m3mPK0ulDxAHCAYtnhDZPpHSM+/Hl/7zVpek
VyxbdQ+IfJ4Q1XR2tz4XVE8sLDPsSNF/EDrrbTXyfY9axJoWcTGG9QYFYrlrmxVxiUMJ7bu/+fxe
tOt4U+aEuaPK4HSrxjhZM8RNvfti0tGFg8s2aHnUIOtLQSfokZNYnQdp92GeaYJ5llv3kvTXrbr2
5bEUz4NePlibeau3UgReQ9yVQA2C1uR9cSDtpbXSbJhVJCD/RJFrAQD8V98zZ4OCfTdu45swvT+K
ub0vdIDFaSjkW2t6F1cxV6wzvmSxoJby+zSU3Y8Stn89fb51HYXl1rMLivFJTvBFkHppiJsNNgLg
3QVvDSmHmj0t8faQs75ZiuW7l8+Ee2cSsAa9TNaQcDF74AdNCfZprSuo1ngwlqG5qfT5DbMQE9wc
Te5z6+/IgMNXR9b1fbV4j07aALsXfbfPdZzscjXdE12JHuYWGhKRoHogfxFk4NoamnOUDudprrST
0h1xaIrhvOXudfXnepA2tfFFZO6x00CVlVQHuThY+xqu9bx/KkFJ37W82VXew1pO/h/LTVFSaKsZ
ppsGMJn3e7x6EplY6FEcRN5aX+j/GASMgBwm9FItf+xG//ZA0xu0NQ8qc3ae5t8lCHY3+8Fv7Usq
vDmeNZ/gcdW9ktTBU+pXiMsBll2xERJgzl6bJD3RnJ5IBdkbDoM7J0ecnNp5VXbBJG7mUobKx/so
GvMJJSoEzZyHLdTY22YaTN3U4Sn9O0+VSTzV5ZfW6g2HlaI/1tDYCZJAw9rz/vTpfH1eqRmKXnys
VnE3edV8NldLwUwO+rHQ1rCBYG/LfJ/6hcCfSPHJY64rW2CNeqdhaEyqF49FX2L4SJpHw9IYK3D9
MKq71ByAWB2Jfbkj8fzfl+dh1SkJG3X894PIn7rIrfkDNQ7CzvWa+3/fyyTR5Mbrl9e116PWcl+H
pVd3aEmyl85hDmyhz+8U2sRzVJMT1QM3trtI81AZtghY4G28rUzOS1bv1MlsiXw/7QGjgOmK9MGe
sxe4KhHOBBYe28V9lY5xaRMQujWdhn2Tb++Lnr3ITjrxgrx8t2rVFg3DmxScB8WSf5B2iKRjyndi
7j6FWzzXbm1EZoFztSrnRychJ6QYawiJ7lGM9XoYLBCU7s1rEVT4ZkV9kTzl/cDMZWMIm6o7bfOG
FMvRddab4KYEShm9Wp0X2nIN2HeXe+39UBX6rtxc96Tq4QkXySUdfS0Y7fyHwGY/MrCoBevP6OIv
9XMwscrRv7lLg8X1fie3q2NzemU15Tv6wiIgRIsJCkqHRunNX52SgBTTZmdbRF6ZOlZcyZeU4R4S
h9TAGSHHKek+JzzG9AHLtz/15X3qol1ZoPtk2f8dx3Zv9IgToCutLK8Pfgdia3bz+CBm7wExegch
STKzpemXrsqywPQzAtA3nqQoe9YdDFEhivFx8tRL0hnQSV3/a/c2IN131yQ4jzNQoabWnhDtII12
/6BR4QJUmnXbFsV35qQMeV7Vz+aA4EFjMd9CTyRwLenDvV0wljZvitDVu3szc0rENGWLP+YOS+8j
VNK3jxEmyhfYXVuov2OyVXdibt4wBuW3i1UAZDlZ7Kj6b66r5s6kow6mhB9x0UuFymuPSUI0q0Ak
u4Ns3TfKvThd4+/VAjU/GGAuM+G3YhnOY9ds1wW6AeXlnLC5d5rMCBewgUTuUqZlt1c6I/Lg1/Gd
FT3lAKKl/KrwHYzMi/LMd29nc+33naO++3yMM2XfT84VB6vktafbOjId0KVsiUvBZOMW90b9K62R
4jgZmsfeAByqu9O82bteGNWjGHQ4PBVz4GqR4TTVXZ3Mp67rzVsPlj7Umuptw3rAcCwXitCKG8uX
T+RzRJQ4e9uqZCwbtAS2qN2gTmorlHrihKaY5yB3gDW9oosy220e8mpMgqa02kOibBk6fltEmZVh
F81hvpx6p+bVObp2esPrrB47PN/og1XoLeVpdNryUiyIKDBTeXHv1XbsJPJdJSOB/o6AAVyYKTEk
KDPX9GabtSzytBK7ei7DVhaPa+ZAKBPx45ftvdvmB2lkHTJov9rh/qpOfm78MXwriYd6ulB2Xjx3
yK7azO5OIMxNey3OEHAdUdlMsa5VP6m7DndLkZaRCcBfyMn7NrLhzJ/+2lRzsiOPyQ4NVT0WkC6G
NVcQxvNLvXhu5JiugUtkzeLKN8mpGI9eVYv7rZKvwA05yFdiog7Szo1hm1Fdalrk16UX1HLx8btW
xl6nZqdMHfRDCyAaela7cT3oFQKqsy8gFKbB3fam6Yfji5bYHTpO0T+4FPaLaVZBmo03Prcbp3D1
6SExgoh0DoUGwukiPkHKuq9diwqnQUraLy5acC97b1Kf8HaHWIVKQRJvYZL5qDUGXtW0n//klAQU
6DR75pFYOiOyHWcIJdCzNaanZBuKXSXMe60fPhUa+8VgjbhrbI3wTnNOlp+gcBdMx1AW3jMexxVp
xHUScYa1YAcXvYfemtI8zBfzp5+0zz4vz2JTd/2UQnqVFGui9todHqVfaT6wKOfAg9A+aWww1GI6
9WwZbUOfHXMeK6iz5HW5whLUMbe9bn9JqS5Fw4UyjWQOFPWP0T8p+bzYBTeouOZ35bvNsY96SwbW
4BpfPh03B3WLOXhbA1uby2v1sB9NJl4iNLcbcUSsFWR6yaG3NcQL58PrQDzuxWN7VfXRs8UbENPO
tq/vGWrEq0wzJF8iJBDvbJgZZRgsyKiJaLuKNVxvvVPl9JGJEe6Xgz5u27wMNPchne0nv3e+qj65
gEQ/mUVx6wj1bNvVRdr+nQvNlactc1jEo631EBvGhyqShiQy567zirfVE8d+MZ8GW47BiDZ3zDMK
nRzLc5XQnFobIv7qGUwrjzS/3KPgftYMBCyrwbPLHHFL025mKWrCfLzUlnqWffIA20FGBty8n9Hp
13WwKucuQQa41NmXtFvyU7os0Pv2knR8w+IMDyVPIzKpSs3rBhuK46Dac+o5+95Wf0QG/IEvUdd+
9AIht5bnDwuZ3CE5FH24NIT1bHpgQDaV271ltMGgDC668V4DhT/meBDKbLiB/TrmDkj/0EAet5SS
ZGIctn3OeWzmsPmDO36Nln3EwRQ3Ve3ttYLnoOE6CBZ7POjN4oaL4UfSvWlblDx5pd3O9OtJeipb
RCc1KbGBmWTVDjE2ihZQWvtKanRG/SmR4hH/TqE4OwdjMAkB9bAtCG/CKLB9FEV9yTNCoud5V/Sz
G24tYQ8qf7BZdFdVji7/FAMiaOm7VK3WFttEnQSOIjk2L2xMO0u28wwM6k3WcQCaDn0MgvC1R25d
V0e0Pui1NUbgtk3cI+UoR3kzLxvmgqy5u76zumdJzNVOrIqWth7RajXv5xH704zR3mkQFpSTF022
FdZYSVNTVJGFOCIk6i4qHISJwu6ZjkTr2BXJvhuXP/PWvksqN/QPODpALsirslp8aceqrb4gzTA1
pDLbMQNPzBPssiCDc5qP2oyJ1Ru7LZqbSoR4KvcpeCivB2bWyV/Donbe07SZwtIVL/3QHvD7/OoT
/FKxDmRSu6+6a/ySgvxWiylM6MnilMAJL08fUtKfR6V/926yRktSkG3igBG0NfM7N49BPfYD4x0s
Br/qn1XjfrVN5VP+FojSnTm2kduFK3C0sLEyLduyT5B3u8byCRP8IwewnNoSL8ukn6Sn3w/I4uvN
+qPKegjKbVhDRIjrDtFe3Fn1k9P+nWkuEGduWHfq7DCbDnlTxXqLRPjJKjsZJPaHlMjOc/9QVGb1
2M5jKLMpyob6Ix+gHG1tXNHSq1OC1j6pjSTuIKoDMDnY+WO+2h+ri9Sygjs0Uf5MfdXR2jtEokiV
B3pSHjtHCy2hFajLpBHURP6FGwtKnyjgPOM361qyNDDfSGXnT21SuC/SRRecOvZTzjp7Mfo3Z9yG
qFu1YW97df9i8bu5NdfHsvC6F0JkT4x8Nu63tLnWc016Uqb/UXa1f5tj7njhzXMCHsE+/funsVZN
NNpehl+R/+3dtUQPUx+zxfVhrb3tpXVtKzZ7BHbYELgwzPmrNpNQ4MIchBh3uCm80Ops/5GO7QbZ
FPtszJCAGm75QZQEXCUzYGRjNOd8FT5vGUNjr3Sv5jLUZl1FA7DhVqF0fPdlzLJzlwowBT97dy3J
/PYchHtU9UehG3LfrloZT7NZfRCjc1+WqfO41O4+N7rhPFfrHCzX3+o2Sw7rWWswtdr25hvfydZU
H1XPLa0NjQi9EbHnjA3jw8uzJzE4+uOmFdWd1cL6WJYxPltlf8pLfwy7aRpu8Np4z/NmHsolaW7S
IevQqer9YRPZo7HYT5o3Unas1jvZfSdYcu9pdvTknGXrYR652u1uucs0p3/CwjuE9rymO6OxQWDE
mNzg2OJswXJiVnVx7Rerw9DR4Y0U7B+z3r9Mq+E/cLhTBAvvOyu4jf59K2rolUnP3p0vsu2Uauny
MhTVsTXr/jNnxF4oG/0+xQaANIg5s7hGdzPDdY9tqwUlKXqvhrk552qCGp5JHfzwGisJiZag03Pz
7KA62vbWTa5qRIQmZXImnBuw1VDGeduyCV2ijci4+TO3LPjVRHe0+fUrkxdH9ob7he0Jb6Ajnp1R
pdcVcrvlGXb3pTi5TZ/f9BrOBTLAQZUBaWD8w2JDYLGa47JT03bKpuTJm0byIYv215DrrvbdiSQe
wRxnt3wiJHXZVxWhbV3yW23QnEbex3biNpcMG/hSPVh5baNioX4gw8rFWliZNzmlBBAhU7Klt5rY
xJomXrzU2gHFPIP+drcY78cnI/H31JH1WfX93VrN3xps065/r2tXoDDbHPBa5+A14wnO/1IkSfdo
1d5BswRjr/3pc8pLEbr5xPztcQwH260QHao1xN0BKNxbRz/VfhKmGGWkYhYlhuKqMne1lQ1hweyp
wNfQxkP4BKvlmrt1HJkBafrVwW29NyKRsr2VM2pE6foLCtYjQuZny7TTqNucAv9ThhzTNQgfQI8Z
mYaLBKBwH/vOeYXXuyMLidEa7MJdKZrLmBjLFfiUe7Vmn9TBH3m/zc9TOV1EqX+m3ewdx4yEpbpD
l+FzgCJZJUa/JK8Tdyhv+ZO6Vk1JY+3txMhikKM5bpU+H2uD0P3FkBfciV5QLVAJScJgODErDTlZ
g4zJna6eUf/gKdQOgYt0/bSBxNmdWx7trthONsuTmw/0vKHUzGZumEIxNJhzAImK8FVy7BsAUYBy
mhX73fWzNRrIMAnypLg1K5nva5Yu6uduqE96TiyW5Y/Pmvs7Wucqc/zDv19TE1BxUuDTyVjZh4VS
HMeRZtSnwbZTBRdhpfvZGC6YV3jpJUZFZU6nrUGgjKh3CUsjU+A6SAiNVp70rV+xsHTwRQgRAcba
I5WQOMG/mScMaeZpqDhmzfGqdIfSMq9/W28V9am+/s7//lODP1COstBpOd5hZEFoWMP2zrxe3AEb
5VximyNtIpzSqoYWYbscPKr1ZU3jTq8bNM40lIP1UFb533L+QiDqHuZWFLux65EFGftez4aDriOK
yPHt0WJ4qmrvpOx47hUiozUZvye12dE02K+ynJ+mDdnuZgxQSSZuN90GR/D1st6vY/9RPU0K0ZsL
1xuu8xwJ12YuSK7tPcDtUz40blgSO4qxcz3C7QzB2K9vSY6/oUxQmTP57pL1fxEpvdjAkkkDYMPR
ZnVLt6MOfvGL6qdEosK0v/Vr8M0BbXr7MHqZRfhdfwLhoXlYUBPPtQ2QXTFtqctc5NSppXZy7Dhi
F8rW+aqT3pC15h/rNjAhXeZvgywrvBjG7yTK2wl4mEhc9WMVw6H1TLqvpCbESaMvltN0sCdmTDRT
S+5+P/iRKb1nVfVdUK3ebTGKabdcY8XKnunyaZIf/NRNgppZpLFq1zVgZTCGMe3ZemuJuih/3nSL
wSKrFmirtwCFDkZQks2KFWhB4zslZ24jHwH/vrWz8qFxi696zZ8FWiA0uSSd8PrhpsgvZhcnPgjo
gAC1XwaNmoH5BpPtwB8ljR2qojRRpk5X+AtPqj5ZO2PUSAJvyzYY19YJ7upskw8LPCP6cabADlkW
dtfq2OodyuYC4alndC5opxVmcmaF+3UTwDoevdzDxtLU0VYaZSyG1XwkziSECaBXH6248yyBjsv5
qaZHsjPKPYKiLsbdCK/fxk7bvWBFFjFz7nzXPIk1LktrOsuVXNIh2U4zJVajqfZ5y9IHnfimoE+v
g+UAuwfX4k4d06jF2BxsGHQDV+ECUVeaXqQahO1Tobcfdu48+kXiBIupHiyoevvTkrdTqiVRV4N/
rKsTykJVb6x9vyzfjVaXCKFrFc5Jvd6Z3p3dhFXNUMZsRjykcgtZe8dIskRn8ks675JtxNxSNPap
BVYqVKvtSMbDnFR0oeen1W7om/KQjtqn7DjMhwpsyG4qmYVLq567CgOS5omnj7xqZCQKCBULzlnl
W1xV9cEtqpsum4wd51cfObXRRmaLgQj3/Yuk8w37Cq5FDnzoxES5Wc6/G6EdTtZw6BVyL6oOT3S1
cJb9+9owJfWJkKfl2IlLs/kUpP++1F2//u+zrFcgX7O8Lzygm39f1+qpOv3/n1xqMKpgMIE0yurU
lK5ELHj99N83YoFsQdCtOcJO5//vf/77aUVqn+NlzDGo1TV7NpfliQGS5enfZxzXX1afX+w6wa8u
tttUwyaFzRETWDWUt4OaAaUZ/ocI0o0dy2Y/Ujw0ZWvE2oxXwV+Ls2GRFulINFZVp307M75q01oh
hQb1MDkl2fSO/ThqdawaeV963hp3CcUJwORPU464PIeCrXSNbxw8O7ArFIWoA8JZd1EYZ/eejZhS
M0euJKcNWGEmtAmwUmWwVSYTsbDTquw4tsY7kZXzjZD6DyMKuMUHB7G0b/wISXhT2Tk5LX9/bKgp
WYD35uz2N7PDJrVQ0C/ttMSTwTPaWu1Y5i7mBlMHl8YC5hXLSz+hVJ7xjLQl1XgBfgL/mgWjNH+c
apQIK10/EqXyIzx62YsodGRp7RcBIwdaPRltAEw4TOczN/o9XtKWe2mL3E13d7Xqzn5qQkUTEEEX
7VF6CJsRvFchqT1OOFCpaajaYPWoHRmci0oy7Ychknb6F4F+F5PyUVM2nddh+YN+6FoCVt9+xbJF
EfOYdS6i4HKyoq55KwrjNDSEN02THHeJV/p7NDbPfl8hdsGTGRWSTqpbmByEkbvI0MRdQyNHb9kh
xQMoui7bRiz/W7v8rHPsqxhT2f++8m/V/n+Fb34yx44OZHFd0qLvWf//vuXfB82cUJkCpFGqbT4i
CGN9KD39YGCnRpGqDuAcFSRyK3cYmiMokCzKym6IeiTSwSppk4Q242wyzWM6btvNpKo7cny+ek3X
ToTt4FORSA41S9/iRuYHw+XwIgaTXQGwc4e6DwALgAIz2OYFmDT+GqU93S6eBTk0tb99+7es/A3v
G4nUI2bVCWdNuDqxaXKoFqZGX5vhJfEa89XebHJcKuHFqsKq3lf6DgPEnyVF3SkQCSDXkId5ZS3O
2Xo7QjSFXdk/DmQlAgFgvBZlM8VaN7+WYvPx6vByr7OFQNHQwUybHqRAw4ik2u1ecw037PWtjPps
eLSn+zH/BuxTMSpfC2rrYM2GBZExjbdWNx4Vh3EkzYbQms/Ur9owb3w30kd1M5bFTFbW3ETu3cqM
GCyiajkt1sEtqXrYUU+zt2gnCSEWTyPZIb5KX3FH4L+cUeZY3XRVxkDXEtP3olWqwjAnYb1nj92R
5PUR/VU44BqJEsMoD3RP/wQfEF/dziYiNG7T+QZDrnwtk2O5F07nBLW/uAz1ocCGB8z6wJrQssKz
lqHOK5LSJIMJ0qLhzVHcHgHX9Ctns3fqa9hed+FOnHCn6EseV8C9scn49XCqpgukbIWfAJnEti1a
qKf1dy5aF/YmE5A2I3WYgB3DfbszuC7L1HWOVyU+NBz2GV5W5KemTdzkdg0AmK6GHGkDaTdmCE08
7VqZsD6tEutJIQ7/FJ/LWt1wqv4dZgmzm+TvGbOf4s35pO/reBsib7Z9uAv5CrTRxmkPFtTbdR7W
LITYbNKXPFJXkGC2d2oo8thMu+rQWAXelHmMjfId89OzZSfzXtbzjTY2zsmvySiZpcWbWVd1nOuc
4LWZHSamte+KoUaS640hwvi/Uo3Gj5t+mKMxB53udce8SjFtDKfMIOeolsVr47nVeaX3lEbLgGkp
i2iy/DpKlzLddx3c9WZtH3AZ6r5CTFs2XnnSU7OJ7GY4N0M6HxU4RjnJHxv9vDUZj1Yjnpd0hb0C
qRkcwyeYYoMY5P31bHBH9tuz64LFqjKNeqqDUqpHgRFqj/pNReXKBYG7iJPPpZeEXVVZYu7L0cEx
XxklKnoijDNqtkCr5YO6rlUdP5RoticuRRqlfEl2E0F28CmXWRNMlLS9o1ESsi1WkgA033/1UESY
M3uycwmt7rZzU1fRXHVphAO/jFjZceIORSQS0sIGJXYuohk8B/im1pqx7eVTbmEO6zPJiiGLIm9r
Xjdh/lAYnDX6qmBu0zsNDjfIsg1JwZD6MPk3G5eaaPM6mqQy4t4v3j1HzAd7RbGXiIW4qaW2Dxq/
a9GH5XEjqH7qF1QclnWb6hiQjc1hQ/aiD6mXf2v9Pc81UiUFNaQwUfJbVGaGz35Qae6E2jD2u1Sj
ZN2YGNgjpfA6tkjXYkomt2oKRTEZ/IWEy5iOvhLxMWGo9rcEE+WCYF25LAEtY8+NBTawheCdrXeg
CuYxsJrunCtoLASlSPIZHt4iTRpE+20hW2z1L11txBs0L37iXK1fTPSsQVLSsgXWTvFzben6tNrJ
sekAJxlh1h04CM0Yrx13A9onEpzbkMiUOlKcJZ7dR9nVcb2uUxdCPntH3/SY+5hmZ5055oclT8gI
9St0k1ina6cpg0UO796MoxT6voqGrQkg84mr9ey/hbGDP7v1XPkn79xqp3Skop7/09etjvAcaZbs
znZvskLtrmeIV3subIBmJhoEa+f7u2kqcMmZcHQNzdCwIBfLdBpZBbiZ4qhhFiBiJJ1+3srmw1YU
jwhfgWQMB2QFuGLrPiwUOWL0vxN8YTJT+h6ayEDypuYgvfYSMmvOBF2EqzY9LQ4qKN7BFiJFvCdu
ftWupmAGEivLoEfsExW2lu2yo4QWZo6D3ZiboZ1dkPTZ+cIpJ86CfaLZHggFp6PJvQ6kht9R9cfJ
T7Hy43Pb8tIDNif4pEAU43TmGPuKF7TbFs5xrvgBMs+gXQ7S2ueGBCHSqBlxVbnhAN/dI8SD9Min
4+BZv+Jajyz2rrS45yfjzitnYB3o5Kt5MBxYh6dV6mRBpUaQzNOnYWX3k9Ai18leBnYbEyj7Pirq
3NpZDiqzXEc9YUDNhkZr5WGy4pdFaiFD2zKeGgFexgKMTUVuNy7hsMNTepi6ivk/CLPKZTobdo1f
fbVm/LbntMt+zYa4OcjePkAPxVSDVi6BhyEzmpGxQvzlOy6UZ7P1cXmTfQovQDXQclE5S/qIdTko
NqyGuJ45cGv9kE1ZFbceBt7GNl5TYbwtHXs+xUF7szhMa1hn8LOkfB91hvgiSLuMRiJjHsgMlZIv
mNCRqJRRk23JDdA7YV1jhmwCEeXowFTPWEs3t6ElBA4KUXHwWVce7DF7WxosnhsBGIBZ522u9mOW
40pPsGLjgiTlYK0inay7K6mI3vnq64CAJ7Qinx+GqTwYCdqQTd+Oo/9P9kNg8TWpzOYC0dQuN8uX
pWkj11DftgUqhMcKXCt5G8XIYeAywn20LM4mR/2lmMkfp2IQocgXbJ4euXjC0157Y8JB5frGrmQ2
WmSub4WrnQlKDKXkomuy5y4v5qD2yqOR5s8zkbldxSHxMlme2tko1lg7XosXsL2V/C6HK7QnaD6+
brhiwdHjUioxluClxBdIASbDJsFfT+jKndEqkBTDonGoqyfTHd5r57mf5HdZjOOhM7UoaVGSggkN
wFWntI8EER9rauwgRzZLvS6dziwuIY8EhyF0mAX9JhHtbPNdSupNzA2AXNfuD8Ic5mPVZ+jdSKOH
WVpjcg1pxT3zr45tW83tcsEeJ2K/nD0ASizPTj1g+ewx0nlXA61wws4Z7gj5KqIWMHyFOQrzVtyX
06yHmYeWCHvBbUG2lGWgnig82pFmTyJKHiMyZatNnhEUHIYovdRNtpAEwolIF625T3SwpBr4Dw0h
HXftAhOpQ0vp5Y+sFnlCOXi9CVFG9IWHpkHD/t0ZiQYGiyM89QesbpL3LqMRrZ4dUec7129SPmgX
DdgZPDyxee1Jak63B6kGWHHtYRpdVI4zEJzVBU6xRJXX7I1uQeSYWUUIFozatkQZbaSRu1zVr+ap
mC18l/NoRGpLY89HnmzUYldwhgcY6K1AJeK4afXTsjBOQ4f8H6qHKR+fktF95REJQ2iBHhYQmNYh
MhrMvTwuC63rmG/PXak9Zd6VZIhrqap9NwyQoFcwZgbJRvy4G7pehH0zeGE7dOHaqgdt9sJEs94t
V56W3P/1k+JzIAWpcP65Jj9dv7jYDRcVIPDzMCZ/i4J0GxPRjJ7M7y3Do8gR0gFA1A0pKDeNiYp/
5ST1BhhIJDExiUJ3FId1jOYBwN9lwOtyK/L2sKwEQuCa0B06G8rTQzOVBhrDX727vknKng5tpVju
aFjitG0oFhloYskjdFeD8AlVuYl0x29/caFzdcztt5Eu3w7TKAp9HU+unn4syPPY6eRjaOgNOnDS
QENSsuPhDo6rnisHFzHiuDMc47Q3GLBDuQih0++agTon8c0+qPLr+d1Fmpyf0r7bbSgULfk1LAgh
adTEzunT5ykbtbNfJx42WlRo1pjfErX4BRAdwjn9Oqs0jr0HzvMMqxdzuf/xGNnrdeMzndzCLUmw
hbmcBN1mXKXDJ1pXnmCWgb42XRlz5u+knv6F07qbC0FwygQSSliXKb/GOifnCUdv6PSEdxZrjSob
F7XTvdHvtzhwubU3ytDQcoji8NCttzAW+aFzu4Mp/JhfVQcYHrVwksOptY0mtJ0GGI7gIhJeWC36
sWpal22NqEOuaJsK8XRdKFpG7JqnMPel4GoCDG8xInedCG2yELvB72MCfXVKVKEkd+mjSzJFizK2
UM96A7fREb+EU0FX4CNolsFUexBYAlKx9TZYYjwBSVlCcbT/2JH8M4UCDvth/g9J57HcOJJF0S9C
BJBwiS29N6JIUdwgSg7ee3z9HPTspqc7qiQSyHzv2pBJd90HDGG1zc+D4OzXHQ963X9mKsyZnrNq
SRVPALknzrGbBg9mSq7jv4RAj3ktoX1Q6B3QuG9o4QGb1CmrqcxtbRAIFYEpFGX+Njj1Zqj87fQv
g1auSuUe9BmAqJvcVN/+0wfliq2OwL6eCRTnJrZLYyKRsX4W1bAuey5GQ2Qzg8vRabNt4cB4umo0
+T8Bx9pf1QmQLvnFZSgy9mzjggf+q2lim689RBweDytPEF9RG9qxTmE37cJ7i4yn6QGZuv2NJI3v
tGgIJvVBoLvBu6eoo5w+eqY5zRaYH9dJT2WfKCMiMNrfMR+fSd37y6Ly5JopD6Uj0KVXwDvjrFpK
sR+gYNeiTV6yr3a2rxuzys23CS4oBE4Fk86IwiG3H1IndoIz/Dfo3VM4KF/TkTUm5Q414ToJUUsr
/njTMcQUk6t7QpOGRvkNqfaYWeq1htKax4rY4KJmeEidychz6mxLgmVHd6vrGOKzH1mp4dzoAJIS
XNv90H7nabwUTX/mhTuJ9o0tgC+31AxgdePbk/ml1GS5rLzk1Gjl3NCYvBJ/RDrhE707DcJSMKOU
HIzDN93M+rIwm1vt4EgJSAZxQi5kWyEvJ3eg7h3giZjVuss+tHGMNqKR7y0tKGXksNBOo6VCdIjb
n3wW99BnaYVRwHGpGAVHOZEKQbfS3GqN/qV2jTNJY+TZxz1aAQ+hXOq+fJG9wHHQS+aT9CLvVsLC
ADGUzcPVOCga6k5Mzd/Zxk+qiHqWVdz2eRsbZ+CXhR1Sf6EOz8iPeEYs9zY9J0YDc852s6BlzUTm
oToM78jANf3cQTf6GelMdRNQTpsyMunE+sioS5b84hE7SqqsbR3TqGIspxeEbuFiXhnadSDPeNYD
+86agOfJ/Rlb+l7iBpNAx18HEzwz5LRhn9gNiEEz1npBeUxEuKUqx5tbymQJD7to0IgFctVE0cEn
hnTvWHTSuK6xiOo+hkaUSM44k0FoCXGx001g6zcSUPdKggBZ8d9TlIbUam4RJYBw83NL31kT8nmE
0kxngZbdtQQcJ7PjtechmxvQivLugwsm2Y9PAkASd/OcO53Uh5vdF0dnsM+cKksgyplpkWhmaxh3
lbjeagEvWQs7bQYjqStTAU/J+h8jZDZZn/U2ekugpLOx2vkmIRBuX251oqHwRh/sMdmjPTwFAwB0
NSUt0PGzdCLmqZCCm+nw1ETy8d+HWKqlPs8ywohzYxm63T7vmHrTrF7ZEaFug7uRXnGKivGR2vrV
DbtblyIuino88mRC4LVmDcXmjDTmlTrZiw+foFULwrTjh8pMVMKe+y3iaCeNcjHKeGfhkFrZpnb0
OOksx+nXvr2pyAUYU5IHMnXi0y6JXR8Q9uGoR4SULcn+P+Eu+1bsYxLrJySdBJEn+YbQsl0+csgE
k2e491QA83w/fSPCSBCV1VyrE+kSdNkyRz02xfesvCxeWFX3cIb0h9duayv+EpPXw0mG39DlidUK
a57GJDWO1qdeeDxybfzwwhBldOGeRlAFvacOxNInUYl6zqRzDgecNVGkHxqd9Na4f+gmXzVZstvI
hpAbKxcXu+tcapniGEu1nWEaG6dxHk32N4TwpqyD4CLcKSwuvCc9kja4cEI6DmK6rP4L/wWsnTmC
vKio/krjcBnY/CaE8Z3NwqH8Srvj2vMXjLRvpuZEcwsdPnKMaENKdzHvdA7pcbT/6Q1joRAvLWq0
GeKupy2rdAat9QqQqjiFdWAV/NBS7RkWv4aiWEtHQQkcQlUvyuJEtNOGgGaMLGQvaFnknMmpnTn1
iLF+IAw07LFtGEFBkIJtp8y19iXQkIfY9lYGFAq1Ahlq/ZGNw6/aF+tJc807CtrLaxEZ6Awz17w2
OGiSSsGG3ombxUQXdMMeG9o29ggzdPR30okXqtiZ5AaoQmW6hasZ8z80JHfLaM25MIhliPseCrdW
fltDuRZp/YOyNuLctxZGnv0zBUKOgRtN81+l7hrLYi6r5DVodFVl0bEe8nOKfWhLGiuPVi6PqrXK
FeauiuTZ0NRwSWTuwnJrZZGOzqNM+Vj7AHTBDgjHiqt58Ow9jas59rcR/lJHExe/9n4Sm7hRZLiO
7rjofMPzQGzhQCprh8FmUbkpa7alMqf4X0ZobvMe/+GoRijIZLpvOjAnd1AWZPbtFKd4wRDvKldj
ilefdQgBaQzRA7QD4WzEsSBaPGK1I6tlZ52EaE9pCLDmdgz0AspZ3TE4VDNC7vPNgP/ftot7WbTl
tuXkgIXYNl36MjTE3F0EN2Da4qHIqbWL/LNZE2kYOBrr3kJWkZ7EUzqgVtTU5lAyIsQWyABQ0Af1
Y1ivlHBF7PQ5sJW7dIAfs6IGxfuzQ15lykOAdsxjmxsXwtcBIzx+qjSWEBXxO5qkS2r5jIAuKtdg
FerNp+8dDFyxp3hszylXboy1N3e8rzay3mtde4xRsuunrOaaeBKr5H9J5FUMqcRy4MlyArGvB2nO
7R5mLQDgwTmYrSx0m1kB3htrAdFztjqPcU5F0V4t7KXenPwA0S7pQW0BxlEOwJ0ypWmNbNC5IwjY
Y1N882w+HzDNl1rX+NzM5sm2s/GtwJ8HDYvIWGCZQw7Oht2TvlNDTkTaK4HJWZpOfdPMejm00XJs
2YVbW2ANtB6oM7aiLoulP3avbMiyfUScWl49qQxEqUVzZCve9DC92jhCkdAZUOHDXU+TzyYzbnqj
0icZPJgHMkjD5pHwsMx8/5bHwbm24l0WqAcXMXbPB6kS8Zwa1dNsQyKJe/jZ4ie2xHOaYMqAoDjZ
t6RWme3H5OVwp8/YQLmEgpDgmtR8WJ3/ynVnEbX5PjdHWrD7ZEuS1CFvu49gSPiypcafnJubyPT+
EVoGscShgsXH1tKvLA+e0leGVQESFOTAVOx/a8Wwz6B9rOEk+wWddvNkRmcd66dJgmynfaGuxr13
TBBrJv5wxriIun/KmGtrdY0ohhfWXzgofOZ6Ht/0rDtrrYsqBITTNjtQUS9Ehm4T5tftuzJ5EUVU
C+VYwg/aIaRr/CobD9mq9maSqLkuE0jjMd5wBVjLoKl/VJJzaeG4SKu+JHH5ki15KRmrt2UTSZt2
CHrFsHEjfPkOYx4yDK+4p7GHnUVTjny9zG9quFDBCdcQxdimgRviKWGv1vDSI8KBgii+wB53uqk+
gF9J/0ftgkeywfKBF2v+crqhIB9m+MxsxVoRjXPGCQrA4xgfYBkpJiPgZhW5eW4nxiwCH0gBSor4
FjG3BC6S3jgCg+GvUkIQGbNnIsWUdWFm5brUnm6nDgvLNsGW2nxWFekqNRGnYTqbaeZRH7O7OSKA
s8rgrtRsFkVJAupULJPweJgKFY0idlBjYz3KgMqkEl2gBX4q4B2UVpgUfOfWC+zfSPlYUuLmpF77
Ic/xHJaYatH3FRGNH9J9sypF7FWAyRm1hQs+pZMP+JgXNQIqBcsYsxipDs6u5abOo0dj2i8Dy8qs
IK2BfMnk0PomGYJZAdLBfwugR8hozJwQWMO2HLX3Pkivse/u/ADjrFcQ+J2lODyzYoXzIttON05o
EKZjpQ9dH8XGIKZtFkjlRPxjPjMeTo0D2+309wRJJM7c8lWwwYZDXWwdEq3jTnzYan22dPNkSNY0
v8IxGLa6OUPp4QLrRwdDRPDq2SIc843W1K8ob5BnWryUfp1w/8oMxqHu/0k4Vi9yCE+ri4OlJX9c
vWu3044lNPpRz/sLKCwxsJxF2Axf5Yh+Wq+UrdMPhD+Cq6nWwM6WLERA1OHQP+GO8c2Nw6PT1po6
pf8XFRL0or2McmQ8YFcEFUCuNRMkJkpMU+puyItNqiufvNEcyyjj81IcAqDUMG2duTtgRydt21KC
VVWaNxKf70nkL4KIqlBDTnUFFY7OMOSptIJglVjOHYXNUU3Lty5C3ErwF0t0K5WPtoaoNKf7CHk7
CKWIVqHlQTUb+r4jvgwbwJk5lbvrw2n0fhMoyZYWmSUvwiI2onPl6w/OdhaxhrKUtt3bTbCtFB+8
tjroSgCRG3lw6/ajEAosxzAc+hE9DU/voDRLp4FrQX9GVrrenWs7RhsZFOQe9gsZY5RPyZK2vZFD
BotemXc/Q9r++NhkTNjomawsZZdZI9Q8ymbZCnuWctQRg97sOvz3GZLlMgdyTx2kVv+1XASD+OQt
/R3DosZZGO/sxMRiOAa/tFtaK08vFdA/E+Iu/S4rvsURu23eKFRP1rCHitAxvXbF3Sq6R1P49dxx
cGH0DTRLhcWAAb28aw5KMqoHuJ9csocT8S8uvItOSMDCCpWjjJJmk6j+wlQxvZK6TuhaZRUHRZZn
VF3nKHMsvjcUZJ6H5dlTYXdAHB+une/Je7wLMtvQOrbIIoJ1iQzEG7Slr0V32xiPZcDUkLRKsEw0
tCcJtkNuaSJwqVxG4QQndKbZk8hrfmo/7O551OwVZbgIhMGYfb/qfMqnt8UyjsmqDssDuNqssMc7
gfXE4ZYQOTYSPKuQ3Uz48uRa7ZNkzY2pmqchD38cU3gEJGGHdEx303ZKvCnGZJvXV1tmGzQGa9XO
EZkaMA69+5GlJXYyZT0FYutJTD9LVX/Ek+GxhpdB6zCekeD7M4IgtpEE9Fd88p3K+lUZKvgWbi9S
rbtZoSrM1jqCBLfQGHOsWyO8ReX4Ry9gD1LHbpXY9sm3o7NGWKzl4geWgvc2znc5ZoBBUzAEkSKv
RThdJhexwmxZDiwoKHrAePTjmNp0uWTIzDp231YSsotumhXoYNW8WUWLvctrFzxyDpUZRrWyWAyl
F2/1BkN3j7Eao4/p2pcmcj5DRrlZiEufEqLrEI+bbAoe69WGigZ11hpVTiSvdVGj7FOMtHfBxwLV
WFm1sbMRJyPmSdAM7StOpbLI7AknZF1dSdV/M2ISvsmgpGkWcDrG8bFBnbTKx2YX//CivSUqT0iJ
dnYu3PAO/qJuRfgj0TYBfZp8x8kQ82t482Zsva2fe3u8HIy1UfxEbOLMbEl1REAo9kZTNcJHM28G
kUWLeJOi2G7/epK6FwKlG8q5T99X7ENqbsO2bzddEKcLjNOGriICLpalzz0W0o86x10Bhm2DHZhj
TOin2e8Ju0NwpZvovNpxT8QpVk76B9bpWcUyUXYJ2ErHnRtnWrB0UXPMtUE8DZKXF5L9thfT7UbO
8hhqDli5znljcbgy22sh2v48u+ckgHnDzs7yZpnh5iHBeiAPNkoxdHNv53bpoqUCPFIkhnNSmQvD
CzCGpZxg334ttAtKwndEXv4imqy6hPERGSs2TtcdS54Y0js/FV29hBatVjGRHoEHhxeXTj+zrQrO
NP6yDKRNcUHhNVZxM9s7KWcii7+zRlX8GQvsNh1ZeyrbIg4uUBXXPopOw6DIhihayhi6Cslp5y9a
2ZG8ijBx5cLerPp53wT4rkTw43vRmtWSl8SzSNPX5UpXQahEj5xeldGrl8ge8CKStJwUhzhMt3Fe
vvuIUlrn3Uk0e9kZacXnOLdwl841xOwqTTJzmJ/lyJCPtqZ4wXcdYg1MT5rcy+UIOVDg75y3VMlQ
GsE2XOtfvWf5u955T8cyWLmaSzwDpRIsBvsBZRuYGSubWjrs1ExfE2bdkppDwFK5bER0V/2AJM2C
f8J4T25DGvqXocwvRaOqN9XpGgIySnWeN3H4MvQR6Q70/RGX8zLX9ew8yUwpa1GVz3rEVK6HcXos
7UC+ycJ/Z0jgtE0M/1yO6GkMQ+QoJltxj9RzpNO66Qc4LIKoPSQiW5eDA3PDc++H/lfaiQZbg1Yv
RpL/dt3DNJ3ms+yUfBslXjn3GzBUPSO7NW2ONgVI71g9jD2xnd7C6az4pbCW2h7K8DLtq+0Qd+XJ
b7iBkrKXn+xF3rxsDHFsoePWSC5wKVnmU1X87tU5FLHgfEkPox0Ue0sQimrK9D022uyFmqRdyFpT
dqOZ5XdydLf1SPxkI7JHjT0B2wU/4hD7ZDXwKSZIiSQSnZdty3ANh4KFf/okI/VlCLJuNOJWtoma
DIQeyl1h5e5nEot9X1vdO2pjZZ+oYDx23+UPzyyWZlAXMzRd42mwpuDxvqAOSu9PBcn9S/QRiCuV
z1K1wkVduNchB+NzEvbnod/KgWRz9h07SAuCtlUAegW6q0HaJoR2NdRgQcunFcPHmzRazOwG9YgR
PJvKCjf96HUgL8RxO3Tq9NYxnVTdte2/VUNf7AD4ABQLAyy6mtPTTaY2Qrc5iV5Pp2QjdFBFlOGr
9ZIB+rl/MUttSyQFIa9HiL0SMy2L3uivDV+/Dw41IBAQV1pqZiZD1c5NxxPQvDJQE9VyzBPKsyrw
iDLbwAcamxLvEL8nfAD5ofiXJMWrGmpS1b/GDTeg9DRghS67OCIkHibH36Mg+3Ssf21o3RjOLE4y
/g9c8TGmCnPymrVbosCo9XDQ0aCpQASTlku9/yaXlnIqsyWCcxwvY8UIOsC4oBTAJe9ugCqflUng
oZTuRWsS1HSqdpZGV61apKeDphMXExeXtEBoFiskGvAOzCaStA5IelI/QpezOudK80H+BQ4Rw1GZ
IqA4ASNjDctcZF0dy0pWjv4W4pDnnaRgRK77UFkGCt+KKNHXmToPXhD9mUBCFbKgeVF0PwH++MwM
xAyRZbLwdIBbKzeXtsLlnufREjOKxTVMaEsvOgAGh9hNi/aesvIQhjdRuJABxUvWAD5ZDgwooFiz
dhwoDPWgqeF3WKb6ZhlJjINmDkgZMIFqabgR6ZeV9u0OaWZPinMLr9Cy5xj5sVD6E7wfbLn+21gu
9tb0oSlsjRRaDSur0Td6WhE3ybSR9OpS5CoCPQKC51lvoJe+Ihij7KGhkatg2URWiTkOqUucos8h
Qg1BMPZxu16pgiyHzuUNMQvyQ4MfMFei6FsEU2ZWbqMQy4cVo4zsq/ABWPJ0i+GC1wKimze47t51
E7BO728KIeyjmm4SaTx6VIwLjzI3S3vYSvY7jlQm6XWz4nfLXIFbQ5hHUfb4TaM9QsMQVi4zZraz
UrP6q8RztMk1+4pOXN9qB8LK39uIQx010AP5HbVi15S8h0vUFlsuLPQSIPyF99e44lsGfJKirTDZ
dpcYm67HHD31FbAwk9IVAaQJ1EM+aRJAHpPxQvXe+KkKZJ29Ob7rNSIworgt1iZ3m1TVJnVYH60A
iV1FjHTEBppRijbjOt/w9v9SME3LHQLT3jilTvEew/3CVRE2nukGwvmwfkO8yDdQly7qzOqmVA75
OagA6v9SkSIsB/TxzGhjOrk+kfhjQyUJU2NShfeolTh1yEjblvlW9GZ2AlszIjeZc9hclYwJTvrV
Z6xoG6OsflIjvJnIvSfRLqBDHn6RvHNox42r/3S26s3ShuTRKRvJ9agyBTHjao8/Wyza8yrj/COK
xM/JTJuUlpZCmo4etTYm+L8uBo4j03XlNzi0XBTcxsD4FAWsRW3pfDeYP7w+1haBtH90et6yyqUJ
EfLaaFDahVfJ/TDTeadlbFeTzpIVLFagw0JvHQr3Nd5bIpwrvdjniCBmfoyqiPKXoPdRDaZbv/Vc
wv06WgPqjnqxGtVsUZhzJDVUAIn8YVjGI2kE5n3vF7jrYan9DSQVB9yoHbQWZw4aY472gtBuHSM6
OGcMmD6rShUy8m8QBFIFLtYWaK2cRDtosvSnBl8xzXDR1EW/rIJUWzX1jXgH5kYdCCUU/dnCGmfq
NEZotAk6E1ubSUgIJCSmgvQWKdE8Kj+DRJZrGbrvruPs+s59DlK/dkJ7pztzF1R9z6vKAxhWHzQf
4vYNix84WSCJKiVZetkRCT6Djwg2tNBtFGpgkAR+U4k3d9thOZIRXPW4MGU93VVOMcdp9ovMjxPB
GG9UJRSrSKh7ncQY9EAKJjbicLIEg12ZPP2ehiTNHL8NWmbQvxNSaNn/7FcTcoY2mXlEZ/8t/RPV
ELyBetHNeB6KZ+sVwSIfOJzUYpPQfbHSHGCGtmeUbjMUfRCv9lidKEM/plW9hMXCeFSgvRsbHLlQ
WEDP7kLtjn0xOWol2VR9hAFBn9STUcd/XXZIN8oxfVXtEf/+n2L0n56yImxjx7/a+Q5Zx2ZJkpap
innY9dcgQDs9eC/HYncMl4T08XeQIUU8RnQzNMoItMF/cocdGXY2YUg1RtmiIC3ZeIROIj7BRmqI
u0vmKEecFH1sSJJWriMSDF1kl8DOBIIP5ZY8tgPc4gEH95JojwW+RDKmqX9hDI2fiCG0BT+wzcW5
laiqFH4u1dXfMmDKOUKlDWDtL+C8NPWBdy4KNpF+UwhmBO4O8bIm9dGIFNgjXPz0ECFhyJxFmn1E
TTpPlLRbGb591WuIPzI0gB/KeNPD4607s76l/xmVIjwIlblITGafIQqoZOohH03HuZOW8lHlZUkK
fsPNiTTca1nOWwNYiAFx2YXZPfL7t3BM3mFX5nqXrNmyyagun+nAcFULLlPplujH9V8S1fDCZWRD
aKSkjYpPaIDSIUjAjV5uA8rC6jZZSxVOuPK7hepauDhICCD3Rt0i094yjKBkuUQjK4oMs3PB+xiR
ogRjeGosGiz7f4OtErNc4VYg0e9UDtXebO3xjGHs4Y7pP9UuvyLBAe9qubLl6lcW3aosnbObDIea
OxE7V3/i091YdXMLNH+P9hjrHTuzbohHFePWiL+dcmXiKSPqFmmuxqcS2gqAdn7O/JTmqyR1F92I
vb0vbdbZig+mqoDtqy29EC8bsbLbVRuP9tfeqrbB0MeIXvz7GFhXRprJQ0qm0NOhQ4+kzb5aagQu
9a6mLxot2IUtYaoU6pTALwYxzvMxZ8FF6VEjylgnxJsFZse+UO0KTXoL2g7DZQG12chHbeZf7GKX
3Md0N1lelmrQLXLQ2DCL2xdRSgDKDUOKNa7sOA3XpjZsaF9ali3K7UTilsVCms4YZx4lHTStU+Iv
R2cSQulx00ZzzUh/tEzeUgd8ccCcMTBDzVFV1YwMFKKMew9dZ14bD6R+d3vCY9JKfGvIZEUc/FSM
ALWsL7oMzwiy15mVMCQj8IRaPuAfumVYEBvpb03du1o6EitVcNUH2XAkie80UlmXRqFYu4O9tjRG
UIp0kG+ipLblXhnDg9qKp0z4r1rjgrTPJpC/I9saUzE60wW2tbdBdF+FUd8yAIquAs9wYt58ncA4
r3ffSS1jXuHpqBA6Dcxy1CAvFWVkVh9NiCxR7QLX+ibB5xzF6NTlgICDzIfcaLnr8+U4FuhMsqtj
Y4+i7BRknTGl1YFnaf9k9zZp0zHFgUgxrCKa5IU376pTXpJ63IrBuXupkuHZzvdRWX4xHs+ivH6W
YcJUiS2tR0/vt6tUjNxNOuHnsGaXthskkB3+Nz8J8Pe7ymbs8DILwlkNPlJXOyKVEnNztA5eqFy7
IEXQQde079kn3aN9b0iygJNo1SH50OnvASJQnmN8tYf4UQRojIqsB2u0UpxJjIKdcTHVnVD/HGx9
cKi8YLj3bCZitbOZyeO3QqlWVYUWyoqo4+qQ1tAFDyXAPpm2fowdbRFk59Ym6QhNAakAXp3To0AS
0MAk5lbySLpbNk9QfGQasWxt9uNo8cvRtF9t1iC54fKgKA8VdId1bCaBsKkisadyo4wmpP5AXdmX
B5qIpoFYWhwQKHU6Wqi3NX3bLmoFkgbIIlxbrfFHS1JFtGz5pKPgo9fqQxY3t8rg0S0zPZn3f9YI
blnGixo2C1epsiAYcaCzpuLADX6i3D/ZyLRGp3jzS/QGWZhurJjpH6Z534b2IQd0hqYBT1FQBvBH
+q2dIOAoX4numUvLJSnUjz2gXzRxrcQqYDrVDrHjT9DCvlOsSqmErpwkHmxhK5+GqI+C9J4ME6qr
DS8Eh+8JcxpeAGOV4Wifd85ZH9Rg1fnKNQjjF37Se2LznJM1Qx6BeAjf7vgz9V89xDw5FgWzg/zG
Y0TbWsOUQeknFvXSQxaqxIewNoNV5kCyZ09fD94o2TnlsgDu6711T7GCluGiJkZ2n1X8wHU0fiio
rNfNwFhNk5rFfONNSTrFXVLftoSwYTPrxXUUmr3uZPOU1t1X6g9VEGvWoqpY1L63EXwZtNFwIPX/
hG/es4QthN+5FMo/1/LPdraTHmehgiJw3mj5vQ+HYxtbKDpDfSl89VLStkhWzydewAx7RMemYyyF
gD00eu/LKKlxcEkGgqe74Y+hGFZ9WmN9aGyCsQp8CxE6LZcYXDxjVBOa/ADQZqsyb78xq0yvbZBw
myYGEV+RXn23kuZfyAze9LnDKeQVA4We5jNUyrVRcFXEIzXk1APL7tt0uQUjcHqQCmXXksmycEz9
aqBIMIcCMig7a97E4RNCAnfdqEvsjYDSNgUappGdu5bXrkM7bxFLOrOkZSy9WDCEJwh41FtpmeWy
I6R1ZhRau3Csv4a5gCFz09gQDFiY5lJSLUy/J07C1tqVIt/HPThACxAWjjVtFNG3r/UFbrPqHfcs
2YJsxMuVmWmHsORK8oN06/XdMIto87abpwM6AlwHuo+aPuhgSd0Bta2E62APhtppqkVpoEvK9PjP
HJwXEmDs3tDKbCIMtn7RLdt2HmocynZ9dRp0YG2SOcvGbVdDn35mtChgXuHMAr/oNOWCBmNXiEn3
gh187o7WYxqpqhJHInJzZWkNBsafaOCNEm+ZNnSTe4qDRp+lSkhWm8fHI3RqrQxzF/vtN16k23/p
E5WIyLyc2JFO8jXaGYdSgDQZxw9CsaPi48C1kvrm9MAKCXgjRDCqpQ5M2qyQ1rvEWFRk565EQXlZ
/m7EHH9Fivu/GqrV9HtYarmduHC6wLfUqYEbSeO79JP70LJOml61R999NPxsZ5rmr8uTUWAVm1lW
tydACHWVUh8g1SduLpvkMfBfSXx2O/MDY9M6zu1xrun5OSxHJMgFpS3utvXMbxmOW0Mx1n0SPJ0i
QOSvQDB7JKjCL1Fni6nUq7A9EQAia32HRdynwZv3qaV/DgmYodARozMVzqWtDMuhMo7OBLa73ivC
+nno8IDYlXUscxfCguk3CITLNQ9fpCJubbWvxh7+GZSmLeqhmKJk2mVZ/j9BGJzWVj5c2xAzVXs0
+eScJPd+kRvwxcyFot2GY9Mdhi5ZjRpuhkaF7s1K48oScB/sNpkLmHvES8G9qcGyB1JkoV+C5eDx
HDR44Ck9E3+Os+aWBeOoSGKW5tQrdOoT7PO+IAUB6vxCIM1FL9O1k5ESqiji4iY5bb3108tRZKos
5Jp6jBAbxcgvKDo58+MA3Pd7Nbc+aiXcTnAAeZIp0ROIXi1kx4FaPoc0wR4n/ZVXVxUzG+u6hcip
LZCJtcNIfU2x5kCZAyy2xKPzq7S6ewUI40swv0nj3HcJ6W2SvEuValTFipeUgj5tlNN9WWtzEoMy
Pw4JNlG/e4PtKSW0e6LCX6qLM4lkXkI0nJaUS+VE+mvhsTsrk11A05Q3N0y/wwXVMCUtPVU0cS0B
j72DPaDs5IsQL+bBaLhhWTlgaxn6ABEmN9IsKNLPOI2RAKT9o/NJ9lENHtCMKceKgp8OFmYR23Sv
m8kX/aoY+VT0Fr2YZ1EIdE90fyhnPmj8TAtQgLQkdI9Su3poFgkbYJeo+q1rqGTU2wEdd33xkG5F
Lg3lkkHtzGMLVjDLwHDNEpUZfMhA0fbS9+qLyOubpch/ETS70zH96iO5Z5N63wyzGg5EQSs75J+D
q3zaSBqHkhd0qFx/ngAhzwaTD6xqtM8kre7SSK9WV9+Ilp10MlAH+OufnVxmPWeXnlmXBP3NYgy0
b0cADFt69DQDMAwPsg1nKVxXgRPWfgQKqi6fsFJDZ/AJ2JKNGP+EHMONXtghCA7dvrSENnfCp77I
tp34svAsC3tBjb2xkoVJ8LH36avTWW2aKaEYDwsEH761WCYVt4ouSd/XmwtFLBGgAZHBtLQMiwTX
QgJ4Y+RM7unNqqtuWXW0U5F1Noq02HCUosFQFDI1yPB0Jy3FaOCfu9px8RmjoMwVnfpjq6GOuUoW
dU3ZdgW/VVAPUOY/ABcEdo5k1IwgWAVa0FkZ46aoHHcvKmA9GG8MixM/xYiiYidmjwbT1AVSMHst
regOzvNFp/txNNJz5lUPuudeQ4RWTM25FBRLJcnR3+NqixZEZmwopoHUTmhkhx6FmyfB8OhCA6Bh
CtdKgB4BQ1y07Qq8DxbWoj7sSiZfZVdmkzyR7al2yh/PcK4io/bJ174bN/2BsqBRqdhFifvrWajF
/AGJSX0xdP/AVPObRNALtpsnWMppIUzq9pIPztXobjH/ZhE23i5yjEOOHVU10E7XEFiBN/wwy60s
E2GWhQkafXY6rO0eu6orle2Q/aN+L/pqjWPjIYJ2PAhIQzb8Wkjk/P+RdB7LcStZEP0iRBQ8sG3v
DZt+g6B5grcFFMzXzwFnoxClGT6qG111TeZJJ+SBxrTMwK5ZEnV6q1tGYwOg2sFiBVAdPOm+EZFa
XKCRbh2/fyL0p2bmKLHWzFTM2Nq0uSwRkXL/uWrmgyWPSAffH3LLOprJNBgbR6BQfiRuzMSxPdM1
J4vAMZfIK0PqG2g3ASBjLD6s/DqVQIWQJ9tVvH3q1UXNXhUpHKm+ek8iijLVIw6AbBmMLc5m/yRn
3VRvWD9+EHEXcbISAPOVFNy0afNGUoa/rhL/K/KiF8XkoumibyNj1eA5m5FM3mWjXXNRUOiZ1RuB
vcsG28QCxjrPXbaXKQ+SQhxmqX++Zn3phE/YaZ4uJyh2mJ51eq+qha/uMKJMI2wmnkV/7Zjj65jO
9TFF0ESIgwCIYTMaJbmJaCvLhL5oFf9JNInUJ6xh2vGmhYjy7FpcO831FhbNUJGj5GXnxsvmy1uU
MkrABN1IyH++O0foMvA1JNd6nDabcjbkJ6TB1/WtVfgV8MFrub+iVHsBffOB5OM1Z/e4zy3C2Of9
tjdVWzR9nEVT9xtpKOs0+anRYi3jsNw6pvnFZ+lkh+NdgUKcN8kPK6CQp1t6kFrw09vlNqjUsOWJ
vDe5te7c+jFi6wUB6csF7u+l7VU/OAd2varHvRmFYtmBw3WIqINlugJhaPXVbNXg7fQhO84GSwfF
Y9xGq8yIuL4821nJzn9GY7N2JRsUQaUUlNyWXplsu9YESi0bA3F/zh4mvJUv3fxOdLO4x1Wf7dj9
uL76T8O+nkBL16ACNeXWbJD9JhKaCbWvxweFT1NUg80EOYBlMsqghjF3dvg46TnrpXqPo59kWUwR
RBXYGH7sY54iEzS07KHBMKRwzS8a5NTE0PznOmTbDCS7q1lt+MC2Pd1Dom4dQf7RZprqkpELu/Fy
TngP3oLBz6Eic4MOeMV9VFbg9GTBEjXE7xkW4Quzr31NmuxoJy+2ZZ5lBy3F8oeDFNrDM8sQL78q
AGNeSyN4iWKG4JR88a5MzZ/R1c8FqKYhCk6DKs9V22xaJ4W0xYcsIeqsStCsWrTh2Rk3xTa1xTWm
Lnkem/rBolDpoL+MZtn6MWLkxGLKz8S34BCCEkw6u752SrCQqYdD+8bBkBO73V+rqKMfwmeUw08F
M83IJ2VzKxjq2YA0MjngWsY+ZvTCIU7IxcEzaM8tC0FEIQS6oBdkMkvAHRoJnmXbfASpeqQW7NYs
tMu1TFlKSv8IUw4nbq4Rc1NgSm8pG9mR4q2FXzyQNwASVWmPCSnYMo4zDxaAsbHS5kdn785zx1DA
gIAOMCIgax4viDG8xoJ3sMrm4GusKTbuAi3rKkT6WHtLVFXzA5tM5vLvGcMq+pU5I5S3C3jzL0+T
VzpU0gIt+a3q+HmcNLGpajM5lkz4cXuLRx4OHzi0UMX7Y74eILcc3PRuuIR2+uFoEBtAleM0Tbbx
QovM2Gh4tRgeX+yYc5Y2nZndyA0TpuTbtgiGiiCSsyObe7ArUB6izCSc2NvynJrs9vZ4/luWCGRs
d5Beemq7igWeSP0Xv9cZyXYqX0vL55Rd69jPlSqKlTTmXmnIP/UxZsbsX5oofhLMw/Ddajq3Zrmh
1sYgR7JtDrFjyYCWoHOofD6iikAZ2xGUUsNMGIc7mYUz/rv5aDEGD2BiDW6jWukHk4kLOX/FLanZ
GuqWv8+78b0wOZTrvNh6TAVCfhilqp+qAlUKWARle8v3YjbjbuZLPWKkNnKIhkXwYQ+M3oq5XNfs
yduVOn0nq6BRBR8Z5TjEwO/C5gUJE5sgwza96JobbVWC5yXKt2aZHiybasJJy5ep7RSrRPFjoFkt
KhMTVREgReFxUSraU8DS4RrqnEhkNuZspyrKjBkEavT5QKWEAqkeBRdRBdsh4HV1vgJFzRlV1DVj
AoArbfrvma9hTUJbyr5+dInzT+XTU0dh2LXFNnPIC4zmpNh2a7HN1YN0WkeS2tycV8wtNN5DmgQv
jiRUPO2CZ6csqPss8YShPlt2fkHGC4J5q9hLAdHO8GCbSC8ZLwIRL0GBgPASK2MBWMcHEsPeejMW
KFNJrdUBRsHkmMu57ilF24oFgahwM9tXwaHqBo8MkPaMP+biJHyg1WidcxkyhXCIqxCj8w7YeVmP
tDiTfCVrMT9Z4sct7HUVkKGKn+TRhenVBqI1q53M1dCpXUsTWQnRrLxS/1AMiZjIfJKbQrpn33aH
IQMNNZXPccmozEp/gX26eUAyJ2sOUfl3nTlKQCh7WEQmwCjrZ0AC3s2yH4VFANvdx8A8Yq4DJgZw
YLjEzWI7uDGAswI9G9YDJFAz3aoBqTxj/jW05atWD0AQUMqYuFkHBzywnbOHMJatCQdiwvuzHp3w
BETh1Kbev4QXKHRZSzgMX7jZ++XcXYKYOVEf3iwrA/6j25s06z1cgi/IawjLzSefOCNWOgIA28Iu
/TdpgEqeWxY3n9a1cP9rh5LDvtPm+KX/mgY6Q6m7ZxeYdpT2u94iB55VbeVo6E6Q09tpyC3HQqKJ
61MxUYfr5LpylSybIngvfeNbePNpVVE8RPJ1qqLPodGOyQD0yUoRDkcE+LJM3thajlGSFXpEhG2W
xCs13DmgoAZ4WBIBJTD2o8MPvJm+38PwF5TnZUj1RNAjyqJZqYeB3TDdH2Yl9GJGSowDC4RW3iqf
QkL1dX6wQzZB7XGo+FAOg39GKI7mw08+O+W86XFxGARi9yH5Z6fGStZ8flrBJSObaqvVPCet8M+A
Rbn9jLOwScnovOLa2T5InhnEc89IAlrZpenuAzJ+u7IKdlqivY+2ySGoYWfX2TYVzaurW+7BjQV8
RxhQLG1ZprsVgRUsVWFpqWtW462sindkRiSJdhYtgjSfIkxRid89Jrs/dW31SFlaFpWDbo/w99h6
VKgegzG/N52HtZ9E8IW7NN3+Arb9ytULIc9v3oNZ9OWPKDI4SimwqXzD9DUR4aedgYcRbH+xtK5H
Sx9ZGPbTJtK/B7s/T3FV/IiBJDT3qJz2brkadyxxWTOsIzl5mNHWWTWQKZRPn8ZgoJDTvRx824gr
HZ0HGX/GcBnzbDXYYLv4uF9qrsKjYSLVSgcW1VZDljYPt3tryczF+sFF2sjc3xhOAUzpNyfn9Rbl
vbwhTmGoOwY56dLrKMrim99b480eUKdnideunY4ttYHh3Igpa+rIS241W24ohFjpfd1xT32S7XW3
m27QoqebTll6AID2jqj/00aN1kaHv/8SS0BSYcBy8PmaI3JrYgpesmgmMiTNA4OEtRibbN1m2XMY
J+xS/fEw+Ym/5vVeYAkm0FD1+1BY597WeTRBuasSAo0CiTTBLWQVqiOsz/+Lk8R+tRv7Prnj0dMS
4k1L/+alRo6NbmhONHvyXKSkl+fNj8j68LPlI2v+SxI2ZB76l2OmQor38F6M4/DAok2IqgoLsF/4
j1NJb0j9MIIUqpKfNjqDrDaeHEKiMId77iJNEZfnaeCtUyjgRu/o+56Mqm1s29VzigWGcZGnfhEW
rtkhB/C0DnXvmQSW75kO9Ksgpw9jzK2hWhLVOZLs5I3JyD+D1lhX82NPKEGzHj2/X9rzD5rgIFiy
3kNf2nkHUbrFFlX3uTMMeB9D3t1orTOoB4jt9Hi4Id+i80CSZFnxQDZCNDP1gdfkmoFjMx7y3fwB
XSVj+YuJAsFabDt7w3GhgYess4DpcFtm9befsl6qMaLmXepcTuQ/IwbS+1+h2fYaxTAuMN8Cqhc2
dyvLxS+ylpsho/HNp5vkdYnwX6UtGXBlFx8tQfhIA0akJT3qpjUlV3h91Ou4+fWd7ssEQfsyZHOu
nus/56KLN0iR1DWpws0kIni3xKgSV+H4d5sxJE5gq/YTInvK8uIXCclmhAk9pZWR7Cg3pt2EtfRc
2vVFr3DQlfzve+VN30FDyDhEImSC06pRQbPh8SQM2es97PNCrKfQ/nIHhnuars606vNICPaKtnNF
p999iezJ5kArJMt6CQ4mcCYkYRU1dIORelEniX43FSmdBZ/X7d+XQAWZqfs6OR3m7MlxIIgiyIQi
W+T1HlHBDCcMBWs6qFzEFp3/vopKm+WvD/o6Cd4YQ5drw0nGFcNFaeV3T5/YuxGSV5tEtw803ozA
vH7E3u75490Oa/po04YO5RPpkjfVlfNgye5suuUIRq4FtOge27kRt8nFb2HH4FV79TpV8l204Nry
jpDFTIaBPa1yvwcrSzwTZnjNRMcKXgipS9MY6g4stL/jU5AX/oEbbJXMiwZ9ZKOZ4MxtJCEewMTP
/hAejCtaL8ZtWC8mdJp3sDISxby2//tK54KGOBif7NEF8CztywQMuSNocEVTHazxj8X3wrfsi0tg
RIXE+2T3w3KaOXVure6tnbXIHmFtAFYj7TtcGYUSu9AveQMDn/aqMk52PCZ3UGdKmxghFAzRfbZ8
cZ4/DdAuCAvopiVS5WeiyeRF+CFpazihkEsQ81Znt2aImKjorEvKnDltJY9mz9FlSal+x2wzvx9m
NYpL2jMgQyHz0pEKRQOVpCeYqYSSaurU8Sb3GGsNywg+VImbfazPRqWa8xjhuAIAtHQ5PStrHjBP
2ngmERQozEC5z8wsm5DaWLojVpJovYON+c/5nbyUk2Uq8aMYww375DqAiBIz+1tZILuJsHZ+iJCO
U5Bjw9ZHhXMkhJixfYzdVAB5yk1+THDu8GxcpMV+6QPcZNZRF4gn9dh+0iugSYHjbvUQRVk8xt4J
syu6OoO70WXd4kMeRg/UDACavV0Sxk9p030GQfEZdPmlgZy0yHn4V7nLslmbUoB32LNQgE0JAO5h
NiUY9rYwcEUTTKefNRcdE2RF0CzCG1eJ7Pa9Aq/v1uB0ubovg0oYpLroPnIRB8sQW1rRoXcdu2Cb
BjZQJ3yGOPkxxft04Rr4c/Rpzc5i4O1FRw011qJ3uhtSR3CvHLHCeuD9YZFrY6nQxhAtj5Yht+nw
bfTaV9jE3za6uAUnLWBS/h9Ypvt1Eo5fqZmdmVGhByxDc2fkMS6rdlh1/MyS4I4lbIxl7YEv6BuS
62V5siBjrUaD71yTjB0lHGxVQWPMWBg4C2FQjcO+3u845NN+L3KWKQkjwhJKIrEp01LWOX8f2vL8
90tN1J8bRbOEvFkDT8WnTW88FmijbNkCpm2mG155lm4eqxnIr2esFAfd6Gc0takTMA8PxZvsE+EZ
KKspShl2kgNS9d/IUeOlFfbjSo1fNcm6Z5JQ8eS57X4ozdfQgAwFMJrlL/ocDE1Wq+IZQ/5d2pmO
g/KfCyxcIslxPC08GwQyaHW+L2cnE6cIeTnIohZDzp0qo7UUOftCCQF/nAByURrdQ+CNm6HFLhG3
jg25j52EQ0whMkAKRA3WxrpAYo6LJPUQ+/iPOEeCXIW6v7OY7dElKH687Rh1n6DOSaiZSrr+vjJf
gvQl8mkLTdOedl3MUGnOsapd/i90YHt2qDT8LbUdSP5lngh3n1DyxoO3Z6nDW6R7tBK9cY7xlc1X
1tIh6fVkOg9Fi75rohR8f/dbkhG7ZGn1FiT+Z8XraldM1yrQdS7jhcUoLGKU6VhJZt0QAMW/qKWg
Shwc7PMvVc971PQa7HOWOsuu66EGz49B5W7Q/c5WYTKGWH9da+54Pj34FzyofC25oKKY6IsjZ4sZ
C5N9oq1E2VDkYjPeigyBDBEbOo0ky7qstFA4hL+acFaOKiEYe4KVELLqJUhyMPgZRUsmiQlzPbg4
fVN84W4EJzl5EPNG9JClQRHCZM0FxZjdgOqzLLB4f6MqJzBlVgyBYOgYGGKM1/pVKky5rUTw7rrc
PGlESGOhXgJaiNCf0OYA01m2lf0fhJBi7UKkcApV3Gd0I+jEjV+ygy2nWxjx8QtfTBmXB1eWW6tt
vmPBdCXvIOsOeJVGn15Ph/7sxF++rG4eyEa0V9LYRGbUXzQj2eY4PPJR9eQf4cS0G3HSEa1wLeTX
UufAGcfeWLRmgFAFkkLtTJjesYl4pQo3ncnupdc4C0qK3pUvxbB0ZkdHOODSSAbdgbFkQmLiHEK6
RmG9bRT6sMCmpIejv/QrrmFP9WjUjOlXy6YDvVu5KvlnM5dDajzk6OsGlkR6esDLWnGgRGg8cBSA
617bGHXydDoZ/UBYWc6ktmMhXD4zBLnBmCAzz4G7Il2GrHbCk6wHLBMRQ8w5C3ujcXhoKwevD3Gf
y3Qk69toq3dMjHNdiXLB5F849S+Taq1NHotXQTwMJHAkoC6JdoCvo11mumvHISpw8p9lmYAw0rub
Dg7Ni1x/n04+Oude/OTCBlOVs45vczTGCocfmAGs58iUtvi96OpIPu4RHAtfu4nE4B60o6uvfxH/
l21A7b6alE+JgQih8HBLwnaSrj2tGZdTH7HLxZNcEyMVYFzvvSvBl/EKp+Y2i+wFR+ZmhvtzqP7o
XTdPmEqq9kRezCa++41Vn7X5F9kZZwJ4EcFm5QVazLTS2D0tMdx3B4NZT+zrNpl4BBF04Rs8JePA
lsxYhmWIyksnupDbzlvnzk2BflgOpg2VLSMPwXfJj7JE8zlqNWrd4ExCzTprzDv8MHwLMUPC56Sf
UsKG2yu3OnObSXtvKuujVSCHmO7W+zQDl9J7K1jQSA+KfA9XgG1akVhzBu0O+qxuqu+2xOFW+kj5
EnQhKgln5oSxt8lSss1mRfz1nBQtMUsh3CG8CLqII34xTsMznyI1KyhfbI2leeAnL7xkkj4D9txn
KdPPXLNXIjLIEKkovogcxkMPRsLEHNfR1YZtv2LO+o/Qm+/eaB8yIamX/p79AhcQuS17C0hDF3B3
OhnwBUuH/ZNpNxBAvFaIJ6IQE4I2DuUKiimnlHNKdKWzYw3ZApopbYvxa4j+FzvHqPeoyHQm7ZHL
qswm3KKqtiaPHbbxoWaXGqU7U2Pbng5opO3WwTvi1Nt+yplQUr2lU/kf62fg0DrWjIYw9qUfaNNi
1JqPEn5PFffT20TyRWzrpOhN8zbF61k8rqCSWWu/xfdGFYU7FLY+wYoszgM6OHZnvro52oBp0MAF
0cdqCeEeW3qYHMpAeyOxWRvQ81EO6j3hrpiBsVl0/9lhtOpBC51IacRkAnqJRhiZdcvPzVZQ4rFj
7UbUX/Nf235V5t75bUWdLHyJ2cO3iaIWXQ30lTosiqMXCvHvVvUPJxcGtTHHPVX0YoqTnbLlnuDr
5kvj3UU5dxQ41OaF4R3oLgb3jIYfUvG+bc1ngdYLE2hCUVlBIBrBldl1TQWHh5PHZXzPy/CpY+05
3UXDVCIaVmaWoA+66zBHisB4ZdOdgNDEDRG/UL98BnpxLFmc/cUO2Pt51RNZwY5b+GaI4dBZnKGT
mwS7ZsqA++Y8N+WzmQd7jFvrBKM7vmz3Oc5cYxFryO4T0vhSLqWUA2MxGRBPyOhaz9UOoKtXr8Tv
qpMh62iKnABU8TlzPN5xViAkK2ArPk7xBI0i3oedeK1K1a8nB0fIrE6QGhMzL85/zYx3Vk34re0p
R+89/RMiEZuxbR/aQF2Jug2JCcPyskMbcArz4idlILyqwDhVbXrocz5zZNCtzMb9r7bznefmr6IM
z12U3lv0NbgxN01N9LEpb2jwIOVQ3pwmYuWIHcqQVh56SS069dGL5Sb4/7Qfhh8oirOHrlGa9K0Q
CwMjCOi1XZ4neHPDWB6dDliTrkuUhfhXnfAeDtN3yS7WHbmFMrf41wrPWrAaMt1Ie/JptaEnaEfU
8a9ShwPPUnvti/JqtU63zIGlTruMmwoVJ3REh63O6KltOgGvdtW2qAcSObth2w7E7xB4vaxwkw3g
/+naF6XCMauWOGHfQ/RL5Hp/154Dem7AjGQufLd6HU1e77Rkyx8FyevPSGd8lZTZHj4KmESZQXoF
U3IddQBvkWAjLj5GDKOtnccnnXWTWW9TlnpBEj4RIMmgoB5PTTB/igdA7FlC2Yu1ZobOD1YM1NoM
12kCBJ4bg8scDalWDm9OgmW9L7BYhLiiEPWzEuOIFphfwNgBBVozS0r2Mf9VJG3+ycv0d2VyB7TQ
6xwW8YR6Vgsxz6CZZrECm0ic1Lz/JgoOiCKnKFJo/23+aQWLiUpA4WObNQCxj6kD4MPEKy27khkP
UMyV/6DCb/1r4+rfDgTvpdFE+tJCTc9t6OH/2QYWFqs8gRCau3p5gtDza4/RtcZzpnXuW9jkPdPy
EKdbGSCoaunAh3alDc0BxM0MQWQ8oBJ173PDXIdPlYZMLO9p7g2vIWXexCM6QCZlh+cslIyOnqEe
RY4pFz0WPMi6zBmZtydnjCAz5uZuSqZ/yLtYYCvg653uX7WRRgYGexydR2ZSsqy+uwL0TUG8h6/6
r7jGSB3alDJeXEUsLwwmCwVnQVjEF2NkOev7oNBEesi6GlvCrK5Gaxv6/IZ9Nj9o3ixtqdP6oVOZ
BBkzzWRRYJN+lLPUr4W3sqX/HAQ2iujoqXWZzQ0zd03VlBABjwFcy/ACqfO90ZIn0wDplBqf4OFy
NuFOweeX6q8JXkWEWN9o2nsSoNcMQsXgqOITHc4bm+mEwNjcW/kP7T46c66GKJ+2TlnCIkusV8gJ
LK+TEgxHW7oMSZKLVl1hoEG1tSd3VRX05wllhFf3YmlnV9fr2hXx9p/MgO5zRchBD1AUWETkAvgb
al3utNZCXGgIJlODQqwz7PpkYGEn1qWA6Ume0Tqoi1/ZStKqgd4hlrB4djoi/Zzgm1brJahNbRFP
2i1n0zfOpgidMe1Q5cCFuGFDgdGIVgaGJSkpfJO4iFeE+CEwysQr85Lw3NacN6NhuVvMrfna5ig/
I3/dF6z+71k+hgcin1j8Rw0VqOjGQ4gs6dCj8By00GDQnUZPcdGLGyTIvy8iJz9NLL0fDLpSs/uE
z9htAXTyfHDchEwNj2HTvBLZ45wDeSiNsVrDH8IhY5bRIwLNx8a08teoDN4KLB4Xo3Y1AovZb4ZF
491tg1Um3c9KmVZ/VrprHzOz4unX++SU80PjcrKo2MAFkFqFES7QPsnmDA46stCn2geA46Glz3GA
bHi4jJfKe2dxgd2TnvstgwML9hiK+d+XSlYItgzNY51f7ZuU4bUCDLQ0RkakYwobv61RXFKNLJVp
9BdmXlscm8mTYw4ddjE92YhuG0Yl81h+08cahiTRNXc/xj+uMR7svMA6BkA8cjJh1w60shNxByPM
aSZRMo27YxeiSS30pj5qxYhLbgyp7pvsQkmgIw0oUTxrzAlU1CHnZb6t9dW4mpqgOjcTXJ8e8OHS
MWyoqBpMfNl0cummK8vWaJgqC4myZHeQp7liAxOZzPm7n4CgBCzihf1w0uDgY2BhLN2oioFhEiAP
HqPP0hftaUzSqxMo7aylJS5VKe8hKnHWzkP10cJUQIk1wC1F0eRQEC+jut8CSR12okXj7cVug1Cy
+i5lGV1JG0zOtdcCj5508ZJEwUrT2EWF48QaXLeSPWg/EqR9WZ9HSz5o0RHrkwT4pQT5zmkRl6xo
xpnWQxncTVLupSnE3pcW51tjhlsl+wCBWuCuPBZQKyUCniHu8asEdrQQLY7wBJTQhk4HWnzS7iM6
OeaRQOsgGuKdMNxfj2D4/xr33UNVudU7j5VS2kqdaNxJVzsvKgxWr3KtETN1TCrhkVbj0zgDPOBh
bLybhkd3XTjYZguPADTPAHzV8eB8gXnfDJSy/6WhcSOGh+GAQMEw0QWdyYRCtYcu5hUmsscZPTI6
atQ6ZGh+paeQR1QN9AZVPH7iiLtpjN+ea/IRlu2UYvEjRXY5QXR6n/QR2WXRyr2lJvLLqjmKHT3T
CdScfqQw+vuiMWp9LaXnIsfHl7Loqu7chl57+/u0OLRZf18ZOarwMAqaZUFTudcq6Od9q2uvuWgF
Ku7ykxi7f03RH5XU7Gdhj/bzgClcm4pnJnXaIcREshh8C8+VFZFE0Mu9aIxH2FvJj9tbj6hnwRGG
rjrPf+zpw1n3bQGwWhv3qkO6bQGCoLKN3U2fjLTxY9e/ZrGcDh2hLhenMnZNbgf3v18M7SPuUJP2
eWc9z7ndCBud6o4qm0RMnKQjCrKPvlXekpofcYNh58dsMljezIWaSbrY/POzo7oJVKnM1lHfpzWD
eVN9gCkL/0szyYM/WflGhPABsUOQP1GlAMymAcwkC7QWkieksnh8d3LE02psrCsbQWvPYA+XevRr
tuyf5r8nLsLfdmFEUk7irF1VcqQnto0oPH5PpVc//v5I18p/RoOkuiHVZd2wwnsOBldukOvB2Sj0
8HmqU+tcuaeoNh+pqzvvLQLpjVUrc9tE5PayczmIIXUeWmUPl8CI+V7zn7NbJXxBqhUORlL64jJ9
8ezBIJRhxghKFwhMDb+qqXHf//1tY4DGkSw3YAw0SLgCx3sXHf101hbeqaH7ezHKafX354SIvDEU
AszGBb5trMKAfJbd9TbSv6McHUeX5OruIGlaNPYwrUaGiDBwk+ozS4hfrXr9O3EKZzlMkXM2ppoS
AjgKUqM2wDLv5PuAtEJEs7zzrM6qtbJ6qPW1BXPAi8xtVg/RQ5fiM4MStW50tMdmbNcfOFcx2Q0K
m2FRX8eaF78Xfv34B+UxWSrW1R95iEiogQxz0kugJLEMd39/jtmKUn/KGKb142cv9YfeNt0jEOSn
ajnT4wQpa+NCUkIkbZyg+ulcgQXervEv7oIKOcXUHGiF9RKjJRJVr97xYda77ABvSF59JdXRdt0D
H93RZs7aILcopnQTj2ZzclPSZQpcMAGfzYVC/bf1OY8vHSiQJfZhfVfzN8QBZaBPHMs9+jk0+y7q
hg24XGerMcIfzRn5wEvzorMeiVWj3iyVmCfCrpZeizQwY/HxWoeauWVbItd+o+tnLpaUu7SSWytM
hnM4aNc+8JtnRHvPoeYRM0YXUetzL0wE8iLXmvw8tTqWb/jFG2pEOHhc/Fjk+ZLUbmJsZHrr7NJ6
qSJKKXLVmq8S25Ln1tYHTfLJMSP0haZ6c2csgp958NGidnibhLuxvcb+KsiVW3ZZ9MKNXO0a29Av
toWK7e/pcoJghRM//ohYtqAySM96r9yj2daM2So9+pZOdUa9r71YeQVbXRFlKRmK9iXAu9RiSBC0
k/g2Ens1VpP8x6wdPSlJD2GjzAMumXYbDiPGo2bq33K92ySg+I3BC651TYh0ovlPDI+Nczl/5bmk
9wVRbqO7qJAcZY6zj2j2/27dAPHgqInpOAFOXOGerV/wCLg0sGH1YabFTx5O40836TN5hz6Tdh3Z
j3piml5+pRKVfSW99M2ZePuMsJOPfiDNqr0PYdGfpvmXv9+J1lenylHxTHjM1rKQ0WuLRb0qmVn3
AnoJGG605CDM3yWOAMt2eYnB75E7ozWn1ooM2n5rGbXB59+zzxHLvrUL/IvOhvjaVuARW68Jnq2w
Pno5yqUGsPJp7Boaw0B4V9ERQ2TW1k1X4yG2ixEQpzLwYA0Uq7jkNxoLXTaIsY2pITA+20zeMj+m
LwDrDD5avbHWZ53Z6HdcNvFWj2sIR/QXieJdL5gLgWdErWTVhBboyjHQ5TUe45JIo7ePUog7vkkg
QwnDza2wC7vu8981Z7VVwa6bTBnIvd5aMS1hvuV5qAf0gw2q+j4gQUSRY9vb0sKuMkQ5hkNFOFht
xns6o3HjTjidwQbTHUzD+N4OwttMaaitxVjuZG4YL5aFvx04sTimGPKsTOXNIrfd6hAJb7j5FsQK
4CnaluQ46hoOl7FvribfCFp1Xa3bIjYYQZIGxXrrFZZEvYW1+hRHgHEp/cd3GKkQynTXOjDEGd+n
/lz7UD+HzNKB6BFid9KroN10cdknZMGHhOOUcC0Ge2xYBeQk0WeGeSSVqZvLpcvffsTm43JSisYu
SVoOtmxs9HVI4s0ukPMUDk3tE4lN3zI3WfnI3MM+/QKzFwojv+mZBfz9RgNw8RGZ8gW97JPyneHS
5ko9W4qBiCFiQdJbd88nxdrCLb8jzMyL2PfHd+UTApOnD8OThBH//QR+4O3jmM2NqZvvPQIkHDPZ
qjJVcWMNGh9Dof83dtYe8aX18LzuKRyadKP1cbWPEy07/v1OU5ghY9bSyAjC82hDO4P8HO2iohXn
OPf/aVMY7bqa/WPGQ9iSfB0uou7Kh0McOqcSW90z3qSJHdSeyu6aQYYGM9Jws8QhGD+NfE4+RxBq
uiTZTRO3iM9MQ8M1hsBuga1pJoVhPGJxVh86STgMnOlq+3dCquJbz4YAhK38YWPPYzimjjw2jvFW
4B8qTedXYXwYihZkFtAA5Kvl+e+XXPPgLfgg6XSERveq0raTr4pL0Pcu2QVGcvMwP+otcnuihDYd
WVwNwqQg2P3/aQT80O88USFrb5xhbbfsmzsSqmvyux+6X8yzoiHe2JCtsS9O7s0Zn8rkOWPh+UBg
qB5qYjlmhancxUP3Ek1u9yT87E6M9/hslVOwzwru4bTyk8tAg7JQrdgEXlE8w/Nwrp5Msa6b4auo
GiyFtgLlzIMMg4MMDxHG+7YL5MqaWXHcTQ5+GrM5/D1IAAMVM4WW99mBX+G1+rYIxnCllZTEWqkJ
iLbKJe+lN/sdsr4DkZr2o0l1ZN5DimfafJlsfC+0mug8WyPb/H3pAqAuHdCLpNn/vXe9bzGQCf/H
2JktOY7k6PpVyvJ6NKN9GZtqs+MkxVWkuEgieSOTQvu+b09/PjCyp6uqy6omMiIyJJFOdzgc+AGH
A8uSddiWqOJDAr7D9uo/6zdyGT8vhFLcL3X06KruFX8R5X/WX8vnevS5bDZBo9Qgwc1rS8p/SvDd
q7eO1SIwAg+GulXIvNZs4UMTa+xyv8yPJY5hk1GPnBhEBPkXdufIeEqmKnaIH6/b06xUT6QMYk/P
P5ZwGr04G8qZy2sj3h21U7nyto7jz1kfvygzdbhuQ/zIS40J6h7WpwmncqnIymHI5vK0iqotKiTc
3oflV+Pe9CsPznl81q1gS3BqnyQM2Z1Tvymhsx+jzM5zjTBVpOqjvXRJrEofxw2T3f9WvKuzlzi+
PCeNz6XSP9UrAyAP5887RP8XnF3f1Zpd0HbTkG3KUfN9IstVjdwc7c0Oj1ujuXZWVc7MH7evu7Xa
VipJmdP9XUr8slmKb5VkRGQNaH06ne6TilBkW6veHYIzOWvUqLsFDqJG9dHH/8wR8BIbTCXSmzbO
a0IjdqfO7LWnZJcInuIX9XrdJ4fmzFPnRdbZ9450ptf7ORrjzdGOnM3okxEtxjhhb/7VWfav9cPR
Xd22d4PjPSRL3/hjav/469qmo9UfHLfiJM7Y/bT75XZ76752ZyIQa9ieVYLWsVE72/jeumfLA/Ka
3OukzTp3tOqD3ZYl+b1JENa9LFcn5yw7CMd9g5iyZflotq9tKIPed+/jT/LgVGR39XzW7NL9iKe5
XGk4y2bvxkn36MDgCj1z2r9H1AKpmiWJAi69TuV8uVoZlUPzMltxEJPNgMsp6qxm4xd5u27H+2lw
aErCycuSsvU76vxVJBB8RUHu+L4GrWF41xxW7ta9vZobbY0SfZ5aR0553c6E2rNSjXuF3e8XicLc
N95Xt8qZXbd4SRJpYt/e1+Sz+tS8Yzl+cp6tt7lzluJ8KpNOpXh9nh3OT4IdyUmj3dccLVD7c7Ns
r8uHEbUrjtbyQJRA4Wq5lwlCa9yJua4BoAZNao5rr1K9br031ZVTFi/Ga/3Mnq1q2y69P2VvdSOe
+DomecW5ilt79bZa9X0ZJ8dp0722CEGu7R/2WoKCL0gkb9sk8+2rtS8TiVtp6iuqDr+qGm4Pkq0/
Kh1OGjdmHAZ5sM/WTtsEmeCoJqblOryul+SlXxO0tUfyRO3O2WsQczkijt8+HK+kJWMp6x9O+VxB
lvU1JThEoR7r+0r3drwdxVm27VYeh7f+ej3v5rGG8G6N18PD6gDkuZa983Xb9I5VgNpz2SpnLwLA
SJ6R3NaPbfzZM4pXidihJY5Xtgsb7kXQ9rrC8YjmYdnuPqp1toqvr3BcvYEHCERPlvB9d421lLUb
+eZWvUxwZD2NOxvQ3VJpFZRKr7dXOpI371Afv77/4ujE23ty7vpwJj9WccW79t5YWEs/r10zwPbp
2XBXRBySEQ+TpvhFpMA1KO/axDqPSSFKdi/nhkdzVCNPi0Em9IbWOZIvrUa1geyysq7v29EYLxtl
9/mkU5Xxrt2VA5QDqZp3vm2NzuvaMpenWnlY2nPY4FmmDnrxsk0tqsNm7N8/x6tf6Sxrg/P1lRev
OMNGNGil/PKo1X7aPd758Xavdu9s7lik5dhl7Tab8U1q/KBHXA4qUitjtyclJs/KzquGvjtxiAQ/
cVxtjNvkHl6TEeZy3REgsSVQdft4mI3tY+stz/UOsA5n0OFwH7YIAVFIAXxZ8vJTafobTLt+8arN
wcg1WpmDQLW8vKSu5XVVJl3XuGZ0zsta9KyevQspVdLy87CyOeTbIh3UeHDiUO6g3uitS+P2tH0i
G9O9sfkQinIe929rgOm63Rk9t6uAPcJzQDWApV1rsJe5abXtQn8fQDj+qrrkoMJ+a36DxHOr1sLl
QnbTw7i1d6hrs3cO5Z3dOtSO+vl1acSHMSlUxtvVoHU63vSLUPCzKtsvDvh0yrVTr1wrXaPaenVk
+/JQ1g8NXNLX1+cZntov63Zt1gl/4wRcMSt3AmKs97llVxEZZCl9X8LS6TZZlcdr/0Iq+SYR01OO
uJEDtPpp+RwgZsNwSU1f4lrfWsGvu2o9oGpPiwMejbp9P9ei6uFFVy7XQ9p5NTkmwhfFVM7LYYvq
xCV5v8HxEWJLPy3zRg763fsV3D+tZb/4RZ37WvfZru+127YWQ76yVxALuoCEPrulA95fxWPy6kty
9Izk6tSf5hRCZf1I8V/X8zsbZOcjHsD969gkc8+jZK1v1Y3B3hqQvL70n+1xhaOSr5azvFRwIN43
97DSeWYtPKRsv67aboWSYC7J9rMWgRAcgMGj+7m1gw9JqPTnhpi89/tYSSprqnpfN0Ct0gZFeb1u
qFGwmxcgtFqmCNnyeAmW2OwchSIid0VmlPG2QoYizqP4u8fz2CNulN1TycAQVvaN7vtgN267VVb6
lJt2q3Wskba2tsw2T8yqXemT1yt1jIlr6zhcd7LX5lQb3Rt3bIrDlmSL6+f8TfmfITnpqseKZBjp
lAPCKEuDKtV+PtTU6ZU5/rIhlWcbR27pYXFc4wgeO+73VrNJ9meKsOAR5Sxfo3Qgt2RpvXFYp9Mx
+ZD6z/OWkpyNTtO8LNkduZIC110iSkfn48re7z6laLu8VnwKSSDZqrdP49rF2F/2luXVob8fEYLn
1NpXsny0K/hCXFzIS+tEEYCo+dlhj0Dm+u08bzZPa4ecJNUB2DEGJF+CauNWG5TPHbfx2ehjUk7b
Ow7L+MUvjle2umScIjNw605CuebDX67uj3jP3ml3fN2d2CQY49K5X79KD/t0blxmhwrn+dfXFc5r
ztrb++0rvWyJhF3tK2o/rq4G7zWHblqHVy3gtNyHTZrt4PwggTGHMle9Te29ZNIwWI6vd/gqr9+k
zaUc17+6dCSNN6dGTt6/3m+cDx3z8iRFU/VRoSjX+vbgPPQ/76o/z6N1i23fBmWli6G3jmiT86v+
vUR3hytxX8f3bPdYN7sldJz1ql9v2avhFxbq9YyE76xbRv3zpoCkGECd44sIyK3X4vyKT4zvGTb4
OnYuSxIBnwjI3pC54rZektbwfa70LzeSWTSf1/P0ShKSzbVNbaRK402KW9w0FFWp+Htx063wQ1Gj
x3mdWzdi/mEJgo6rvUdhyh7YM2Krshnum9vm1/22zptXzj6XCXww8eSRrGlc61/b1527I121fqAU
dFpu4/hslNZkmCKm8sGG/atUyTpkju+slxQ2FOaoUoad41gvb9to9E/lbdUjO+44vK6eW+v9apOP
qdH+kAE1L9isvtsf3UdDIjer+/6ucj30i/ebB0LCCKujzk7jTALv1vWRPDFy7EYZW4k4rJdF/uGO
uSZHS7uxa36VVsSUXKrXZrgkpbfNOeZz9/qeFTr/tuTE3LIBFl+/bSpCkOqQUyXP7Ylcz/tl/sHK
93e1NigAQG2+ccvhWeJXWX4Rt9yvkwBfdq/t8XmVPe/bKtn/1tuIuNUXp5Ma5Fet1ZZWwcfkR754
10t5ut5hUCJ8Sh5RVx97szuSfJbSvsAfDsEQXbYnpCE41HCJbD6YK9tHB8fo7fBUep3kXv6ntCHt
mpQy6UgS7M7u3pneyL62ObEVRCmGfHun8lXlXHmbK45v++9n7e1zkgsAR/T7s8255UbjNd3Vj1Gj
isIpsyipX8op9Fed7bsT2eCLraEO2K5SHTeHtcZzSfRXRmr8ZvTZvZ1ys90OObZO9scbcaFkldQL
k4bcJW9t1+hQSLezdsg+ufQol3021rdbp1/8dSCCxis3mulzT77c+v72JOeyHBd9LFve+7C9JLtb
3ansS49stSOF2vJFObbSuM728WHbSci/Rl2vcutlFC+fL9L97o/iZmU/Sl3P5TX1KFFH21Kl3Os8
Ktv+pgNBH5fdYTI+omR2Sw6ufvbVtbl6rMiN9K5u8/K55OGC93/88l//+J//+nr993J+7B937+Xx
cP3H//D660hg93q5uv3h5T+S457v4p7/veb3d/xDj/9f8sviePmlF3eTv7zSnB/9yX5+/eNF0qP/
bZ0e/OyhPrlNfvfCONzWt3d4n1/e0Zw8freiJ4xFrvy/fvgLe7K0krxP819/fB3vBzIWRPPl+nj4
8fMje/brj0alXBDrm1bS/s8PZQC//ogn68PtFzUh7nu+m+/f/3brfHK9/fqj1Kz+Z6vdIZdXpUot
qXqjVvnxy3P+z4861Waj0anX2xwUIB32j18OlENY/fqj0vrPTquOTdiEC6s1Pv3xy/V4//lRG+5o
dhrlcks+qf74JxF+N6H/muBfDvd9/0h3rzRcr//4hRR6MvHFKBttMgV0qD/TYC+0Wa3VOnz+NWHH
fimX/8ezhrF/uLETmh5V0MvzJIlU3zMDO0qIiVNkn9dJMqrspQqOahrZefBR0Uf11so2MjNJgrXa
m6bXj/pAEpVELxX1TYf/OAHLyzmfZfOx3jJO1s15dnHyGNTeNZ9q2+WMoc2GV7AyTlpZWeweqoY+
i51h6I08Jx4OrTjeq70KreFGC+O70lMOcapc3pvt1fClH9WiN7Pi0LLioRtav5nQn7T6HW06Mva/
oE0djvgtbWr724HiIahfl0h25aYPnQRyPJxACEhTdtLUnfXSmZ728sDNCWdVdj/K06C7VNNutFOe
rzl+RpIXjahG9TW3b3ov6kf2WgVpLwz11DZfKoiSef+gMv+gRi0tspOzSpT5dVZ56u7VVEVlLR3W
lPtRS2PebyqO/BsPZfb7bf2m+v3+PLKnQWQSFKWZ3qCsHL7iULrohkZTjc7611JbLFw3XZyUn7XV
hNOjaqkNHHel4ni2Ve4Q0oYz30fyovvCtkE9EDVcdpUVcnBHzdzQ/RvStmDgfydttdputzttGLnc
/D1p658yyvVAQqke0l/leT7T6UUYa4uZu9GGe9Xjx2Va0fHksjbTfHjXylov/+hoMhWlepqSPUud
7KfRUAvhD2uxh0O2irHDHXmPY5AQwdI7CpaVCaBelDYMFzvN7QUHmkmWShExp2Dikkrmq25J66u+
nURRZM7h4I5m7pm5KFprvtNU0ddL9SlbpzhZwGktAuY1ymNpL+2qL5OHwamZLmHodlnfRS+DA0fq
ogYDJwwXS92aMZnuUzHHnsfbYzX5O2ZtNBp/StJOq1nuVCXmXlb6b1Zyq/SpEjwCSasm5bTVsouq
0FzhVAIEuw+Fa56/0pZ3VmXtpbfUMLDts6rD0h/9oefTxOwH3YvdYdFDM9fNtyo9Q0R2LVVQ10xi
sWSuzsreatE0CJK9gyyIlupiQcq8oRAhPaREOHiqOAwDGJl21mpKxalwqWBsZm/o+gPtrWZHJr2q
pa6e5wie6KN9NM+mrXnE+h66LKFeTaX5Ul27X4SH6wS/8u+sBaTzMKYBpTVkMGud1C/MclkrG9Ol
MgjX1vocvtLayvcQUxU6LION5kwUr6rwEPXedIKpVUObEbioKEjSpR6YesEony7J7PSrQZJ5Lo3W
zpS9UJWSZE119LciKEfbKCbzCIkqDIg2ix6/9OFJm4U58jEdpmvaTGUK8qfRNFlfOvlQtJ12NRYr
entWwZNuPKQLasbyyi4qXoTDJ+3j5uOfS4Iq7qgpHuS+VXhXkGqtZhwF14ZXR9b2cDBbdsvabJhW
tSCfhc5FpVXzpp8VW/A6B6rUWn9bT0WebsVhMH1AAU51NjhS4uQQinMGsH1JsXWptkxsQFZpWu3o
bUOei+mtujd9D3Nweln157tuzdo6AUETDDi7MvyPHmDvQqVa9+M9vI9eNtZ+K3h195NVn/LNp+To
s3aSBk1VtZU256yiSUlPXSaTWByLQzgaW9m0R/idV7ZJna1T/ggGlQEjcDV7KjNRNmfhixHN7Sk1
GBGC1OhklivaxEymZ7n8bpS4NykZbX106Z200aab7PTEPLjlPml1VdbUO5p3U19rzVh1d+rdLXcf
2qgZ3NQIUcJ8zM0xwxxFshIQDXRE35pEDhh1NS8R2c/jR3T0YX11tKPWnUaeydafNtb7c0rrqKiu
vL1mi2Y0yUCmO/5DrVhxMpfweTfyPIRzSZtc1MT52msTg6xC4U6fX7WaRfymuzW/ttqcEsdcHghP
pWNtbCzcEF7C56Y9rJXeJ+zUlu4PDtqMhErWWHPQLNz6de9ybo9h4ftSozmBxrQQkQbRDDn7zXL5
MLibunfN6VMbzlosQ/VSK9THmdugbJ+NEnXnbyuMjYOqqz4+AVojS4turvSIigRwuu1lJP+g6aMW
9UUuBElTZUFwRkr2o6tG+SD60w2QqheXgwj6UnGCX0dXdRhvctSod68/NHmHtMXa3jxCkhGuWoZN
Tly/jSAnabHGsRXt0i0hvmD/NDCjfv8r7yV4lY2m7j3U6IZkZpSY7doetr3pT+0ugg6lEUXX7hzp
RNlGZZ71BLkEKSLT7PuO73i+kVFPV2c+Htrae3cpGoykwCY13l1n7D/VhABX/eva3Xut3m7RDpo6
p1IYMOKth0gyE5j+pk/7df1msH+g/AGJwYKHxlFqZex4lgwn4IAXBBbOILUD/w4qyKOP3+Is8tKe
sGOqSZ/d8KRpI0o4aOajuC+a5m2Wxtg6GRlXjVHDRgsds4R3qzbpyOj6g9Vi9tsKEbpCXcZLnQA0
1LiTmaOPOWqqL4/gfJUdmPCH5i22ahYvZsTU8G920mrGU++YNYDYWI0+mj9yKOujBidlU2y7UFn+
SXmivOZtMMJS6690b29f0GUxrWw05NXJ3DiTjrlBGMY+T1y5k53BQTrtroazGNkfbpTAjIW2YK0K
JR5qPjJjmVd0oL6iY23Frq5Jcih100gQoS1F+yOxuKSF2Bny/VYu6uKtEQQJY5BiTxNw0tLX+uyt
9RIEqskKIHBCz096ejWQjsICFPy1MJ7UxhbOoKKOT/pgD1VGpBjj8TjyDV9/DJL3GtR2QrKn7hDZ
W0OMPJWQU/SMzDm6ZrbUWYkib9PeTmPloDAAREPSICLjA3dIHix99kSyczzBEem4tRDVbyO9G48u
NXZ1cqTYJ+/ptOKnc7SOSPYWwQfqaoUrZbVUyiSC8nZaOo1AQsNhSIv8e/MANwbWAPzuKq6qrU4g
ku62IXIvXXaZd+gspMLzrc+GhuE7LJynchlPqeue0lv3oHnEX6mW4fnOUkfDh/Fo4Oy43oVxQjqw
MttaC5oJQijUqdBX6ISEgcG0AaI4Mzxn5u40JulgOuZopdwZJQqCutt0tXv/bpfMdf+tl7twHUma
VQXJDMYfI6LhDQOJ1Pcp1KQmgofAd06WeUgD4BIrkfezh5HVtAWjCUENDscyEDyCT982RehgclKt
aNzsxBs12evxSvnx4mAuuyQCUgMDvc4qnGyU6w4tuA49tzhpRKCpzPvaYcnAuCGP9cfKoOyw+hLx
Rm9oxuubvk9eN63aJVkLT7zr9GSsfCJkNL9CE1ebhuFsA1i9M+LBwKeslzAwJgc0JBWWkp4XayvU
1pBop3Xs0E1dZzBboKQ1P4ZtwoOWTaA6TM0ibLNqBidtMTaqvU4M4wK9dqZlbTTQwQSweNd+iBX/
bZj+mR3TwpD8d7BN8EOHra9Ko13BBv0tMjwcj5y2qjWx8dy0l4LScjsKcv50gfZhOHOt2RDuS3kr
b6keYheYVyA5PtaHIL4pUt2eR5GN3I0SGxPPG6mJCFYzmkcs8r4yPcSrFxXoWd7H8BOj0cak7CZz
EcEj3/Mic+SJ1Ugz3KAxnbBiHC/KgB8gfLxAlIlg45flTMS0W4CNFmE41kILLB3+NW2ovvQ3tBFD
5Teoebsq7WrXNrQZpnkvhDZJj36EQzfN16qbxuGM/oVYT2maB/xCQYNysfyEBVyUtT1NhFQ9oWTo
xi6Xumno+AOMF5rME6hg59yfwwC9PeLGRXUGi9DtQVghVwQxcgy/IMl5QCoz0ctTZiHndoHHLEPQ
OFg4ifqoF5cZc2kM8xeLnR7LI5gbM0rTIEkSNCYzw0x8mzK2POKlzAJdm54ZmYk8sR8lU5tpQRn2
+fHmPJfvwDa9OS3wge/7xigJ8iSY5j13lufSuDwriTA/g3lGW4y/6D/P4x4sf8+DCWjWMzLfmBi+
7wxoRxvI8matxCEGHoMM44Fj+BNf8zPf4a+BAyuETDEiLHSHbgY3+XE4wJ0QebL6Y96Gxhb3wEp9
2Mjjmoy74zh1F+GEx2zUAqEZx7G1UTzUGSyYu8UQbYJ0gGBiuyMfh5l0iwt8zzQzw4BV4WcEhp95
BjcP89CJXcDzX/Mamw9/avXWa40yHp8aZtofFuLx2Wlezq9qVXfFHsRQzZlInAu9gKmGuxi/MAo8
MwOKheFQ+OF7WnrwAkNwmW9hDGEhJoT/8in/uynWRxLAXm4cQzfaTEOYB9ZLaFq4rtCqNCcfYS5p
wlhiEPJhjoVDf7Cd6ZQbDsMZ/A+zciX/yT20K4TDpwAxeYtMEPLfEI4fcqMQNufyPGfp5EHoaLgg
3LyDSAG5Qd8oynMmL5S2Anp+VDNrEjPDFgstkFsDruZamJgvG34bikjKER/pAqowFm51hzl4U00T
Fov0DjbiI1mTrFU+Yh2ybmUhu7pcyDWycnOIFMhzIwxZRpyySiFygC2Z97iqx0U99CEQcaBBdlrm
FroLx3d5Lt3tHhWCkAWd5NixQkRGQYv0BELRfi9h9YY91jBmbhJwfSFpGTzPOdO7ZMryYfzMvExh
yOrNWVjSgSCQScZWpnWapTPcMO1NsSCDKY+hScY/zYMeLUXFwLiPW4RL8PY4Fr+dGLY2xPNTsIQs
VtricbRNq/YUX5X0mA9Y7klO6yxak8dBErolnrwkcPVQ6G7zIih+hEUY5vc37MSUI52E85AFXIQH
IRBxMvfMTHnmiLUUYAhN8XDBNMwuamapkPtIBDE0UwZjIzVEwMAYX5EtfUL2Bb15NIj8t7I8B6HU
RzIWIovLRqxzzzBAph5PMXiKwW8vGn2NvLYyUPuIAmOUTTwch17m85gokVlDPM9Z2hlogLvpnwgV
z5xORTayOIIpPwyfASNmaBGIH6GbqNmhGJNoKQSeECxzBvTYT4puR33fDBB3IyQgTdKoY4yQiZ6/
VeCbrO95asSVmbC377Ei0YtyYeZPDESWJ6wmvwDqTozWHIkMhXY7/HrIJEbZF+KMTFTqQZm5bTJA
BB2C0BHXKIKZBhxHhgqH8YueRgx1zhgihog452asAJFyIufoo1zHegwiiDfieT8db5CCm3kaOlr6
5BiTLLLhGfrhowr6XmaEM9SwMwEb+dgHdBuLJfLoGtPiMC2+vAWNMhOhf1Jw4cLvG3SY9kS/O450
lMfgLVERMlu0Qbiw/GxEp0w8n57c5s1RcPQbWZxlPHjEVEMzqMEz8F4KaTJ/gIJ5YVUh//3YwfXs
MQ/GhElgabCkmTWhCFcuYjrEdMA9MknI/DiUxRvj6Zw42YS3Byx5x5lMBs4CtQ8D+dnECS3cKTif
Qwuyj7wBE8jDBwukAxb8RFQVBg9LbgFM8SccX9Rwp9IoWgyJOMDP6vmQgK+BEXmJPYeUEALkt7BQ
PJ4JXwXwNwLH8Qa8BcV4XjyE7DRkCSrienQRMEHWtsOcwX4WCEmeIF8LVBXyUwbF3MQ0hdCNQ91N
rRTYwqrviqxjwTHghZ4O3Tx2DARpGPsOUlKUbexnNAcORE5ysyUKyUGDuAhrhLgI16HzrZFRPyJt
6Y70LEyDMOZJCF9RrbyJ55Y3kx6PG6LVwNy+L9f/nQ6tt/4MsLUrbFc0ahz1a/5hw6JD2uUn2dHR
oTgngVEoBgFDot2hXiFHU5xCImcCTh/Im9+qLkWzoWELyQ39CqAlWkBWuKhcZCGjQfyxRuQnTwRc
dXM3DzxDtOj3+9/ATAQ2YlOEsDyzeHIuj+Xnp9BF1pc1eQft+n2pIDnEIRBb/G/pW8sLVSDquccr
XdQwWi5FB1sLZpopy91eaNFZKMy0O28VW2ATmR+u4m3wgnQ1DRcyXWDMhRY73OuKLkVCI95z5pMO
oqpSpi9E2gJKE+YvZv4KNSJEAl/IL2Zuwc1d9KkQRa5F87CuArRwQSyRl3RX+jnEkkQl8zdQRWCD
tYCzZLS0BSPwP9wBWIXVWC9oKWuBchaqMUiIzaZNoXrBWzNBFrTpCiNBFpoWvECHCxUH8i+WA4oq
D0Rgsc1SYGc0k6g1u6fDloL9RCEOYEU0MLMC+wsgBvPSmT3UQ+5YAgkKNMJnNCLfvWFoofTlJeMr
mL3QXQw8iYIpH9nyfsDeTcK+Fr4gYIr5hSmLhoZMwDesJ7EAgHaQjLHzwIKwiZkJAEKTJAnSiTlj
M4Y+I6OSoTQvwtebCxYHNAt4RpCbSNi+aY8MAJXQwOhLE+gHGYvnA9DBsAZW2E/0jtcHReeb2QhB
isrESwuxLQQYYs8xEDeirIE/0gvpPOyAfkfrQbZYtun6nuNjFsrk5L0hQCbqy5WyPpCrsppse+Qk
30N3HMwNHiJ6q1CVuD4zpDFMEsv/iDT0Q6Z5hvQWbRULPy/igUbXuQcbEiBl29wkijC2MtMO8NFZ
DDVEo2A8QLCA55vIRhgH4SoYgv70UsiN8EQVMyNAGMBEMRtz0fkFuuJz3kHXmChHP3NCH52CaKcb
vp+ZiOKCWeF0tGgm2GaOnhAVYpkjB3Efo+kQc7gX7ASwUYxggA4ABYiRIHrI/FhzlB8WTjYHDGGF
CYDIUAiLgc9sgSN4RxAueo75G6HDDAwdbpdNIAS+ADP5xl2GhSPKQj417MTuo1i8eTQaCWzGAmIw
I24C6siEL9wZfl03RHXRJW4TdCQtvJUPOxiCdph0oZqDtYROmjhsPGV93HC2zOh0WiAjmVuwqhj3
K00IBrbEkMdVCc4VTC/vMYzpUYPAMtlnJe5U8QSI1Y+ud5gjARKMglkQ1AQqmhhMDvvDYJH+iH3h
vmncRF0LeYxFPAtxlI7gN1W4f6AHvGoM4D84Nx6gnFDFCBQHPxLqn1mQbwYBNUAKtGHg5MkyWU+R
OJBgDUAjQ85YIYwPgzxgjQpTgH+yGKEJ+8FkE3/iWIMMUk2ABhM/jgWjLTCMZhZNFohqgnqnJTpt
AhtolPnDqQlXxrjCYjauQpf6dnh+YhgF8DAQE3TAbCJ7eIhMaFrDXs+AJ5k2cTbir18s4gPOrBnM
IRJqgT9jxmJY4HdJ/0ZDkt3nTxVknfQ6jXKngo78vUeDHdcnxzXKKEhkUi+f2uBIX3xurGJUJT4C
5JzIAWZJVAjCS+wCVgHvijAUQIjuACIniGBkMToA6YR9I+4NGSDiEFLTIA4k9CixADAKCFLWBVLJ
xPGA+hRpLvYkMhFUwYs07RZPwKhD/qF3RZZ5Ag0JNwDZ49yXNlhIwDrpNf4fVEPoI2e4NDINgSvo
BaQKb/DJbAisNZF08ni41/ZAWOBF/ApMKGsT76UsKh+ZIjCKh0wM1ieA3BQBCTpj2YgUkKbFIsf4
QpsCCmHFUFgRYCbPxO4JGS1YRxTaEF2Sg6Q0ucN1iUFwnNC1htbfzCaVRP5mNmu/n83V+rm6X6/M
ZopNA6UgaTwUXc1+PqYYGoy1CTUAK2JGCSrATQY8APDJZLOMRYUz51MUdRDMATtyD6wh4hWPHqSW
tVnYJ/hEo8KnJAqce3WGSpOpC2ZBA0CDHMH9U3lxd1KoFNgHXoAh5vgIxc2016I54iChLynwKbFR
mXmKA5plA/J3fNzcOZAFUIOvofjqpVMbFZXY+bR7lk15WyQ9Y8MkLvBHIY1kBwenlMmnGKAM+xsM
MARRYYZMOkiCKQOXM/0iuIm3MPtwdGJ7Bv/hnsK8ES4vOEo4vRDnWBaIThpCxAK2kaj8KQyKkxid
JapHvhFnffxlBbsWXiREMhoO1OHFyGW8wgJb8As7bIS4+C5RhHQNJWX42iJj8YOY8GPNQHKC/plD
9txEcmHYshIg3vc/8dHhxsOARagCYbiUllgngAmUEqElfmz6gCotdBd0WfRHvEDs65og894QQL9A
eKXpwKEnWBbCM2zRAN1wrgj8AVjhMcAmsvCFK5Bb7y4GIhoBGDiDqaEjS8NnI5Iv6TkskHfThR93
iM/AlCm+MAxlZfADAiRaB++k0IDLxSIIAl1AAT0pTJe/CXuo/UnUQ7NcqZA1vNIpE90k8VW/9d++
N/X1vU4IlcTo4KuRxeqyVuBuOwEbw6ro0CgBzSJ6cijIoklxM8EKVa0HBk3xyvA+KwLG5hP4FScU
GCPC3vQjkwUEqhAPHU0Ekfi4kZCeJy/x7cgiMHk/ikbEL8z74hznAcJcqD+TPiBQWJ64GOEUPKfi
J/BChBSrDtIvHBjSB7uhcLCCMfPgvD7eDXiXZwkXitEL12eGQBPkIYgIw5CRwm2AavFXfa9715GH
AAsQRqh/oK5MHLpUDErPd2PkoBtqswJVuwvoJGsc1JqGPnZG7BTzFUIGkduua7kLIgs8liijSLEx
UXjCwYsff7lBQWT8vwk5JrHRaVNVvFmRfYrfT2LjcTm1x3fKn4rIQaVgRbLmBUbzqwTsnvKn2Hjy
D1yOc1DEHKJJ/MmyhMQwEiuH728zYiiCUHbEsBwWhRldyHAEkrjU+HsWC3PSCsPnPn5S8GQvYId3
mGI8YKoh9bhGFwuP8Ys8FWXoitxyrMI/KpZl701AkVwh4tbF8w/s8i2XJVIo1oS20h5QnP1QxpCm
4vjr5fRJhDQjEI8lnobvSVsMQ0Kb+Bx3YmFyTkW0imYWDhbeMWAfwUHCQIXFKnPDjKGIeuxJ2uY8
6SVTuUmUJGocWcrtiG1ZlgX6YEHOGAlqW9R+MIXWcgXizQCgg7V87uOhsB5OKJFvSLEp3C+2F2YE
doO0LxazuHK/TURMxgJdAixoE08nw8Tzwd0sFzBthAdUuiRvFLoadVEIc2FyZB9MXnzRvhhatI7T
RnQVhBCLTyQ8OB3EBn09A/DEaIAEEd6T/pLJEkQhlwEcCvkt2t8kwI57WZ08E9Att8rDMsF3QIPC
L4T7CCeSbIKApekfyw5XniE+H66cFP68L4WXCa+4+D+Q1+AKQYdIXYYwwm4RXxyqqnBMZsy/gYsL
VgBrcBErxxjhsWMFz+iBQNUNShBK4+zhN1dYgkcBHeKOopdsHrFkEfEOuvyvV1u99ecys10j7rPW
onpB6w8y89PYrbYHzmnqBE6ZJNVjt5vNZBVWNbdjU2c0LqXRJWhZq+5G3/uyk15J3sYme4y2/iO+
9u7GNSTXJ+l3jDOhDEt26VHdK/OQfvSKeqEmCOpRHBYi+Kjsl/D/UgKw+zY3mpV3u+te3uiHnexu
vboUImIG7wNKOhB+tVUlwkaoLacqbJ1fTTJAdqmnoPbGnOI8Btnw6PHGcXHr9CiPpn+6FFLyD9Sr
IJqKiLZRpbvxOPfSOzpvg1K+B21nNI2yuxts6PNOL0kwKzvmF3ttUPjbuJub7tptden1mHhxNaZi
UNusNtTlOSIN73FRISev9sneiqOXh8GDSGACC7RK339oN+NgjKOG/hwd3Zf+NCV8IaNUln62yqre
qzo11SYcjbwWhDl8jG1wIMp1ZWI58NNkmzw+u2SsYUffIpAkeuV7IiHiY3cXEhNhlgln4aQSwVir
+dHaeU2ykTknpzndaf+fvPNabhzJ1vUTsQOOMLfwAL0RZW4QKpUEDxAA4fj050PP7H2mZ7aJuTsR
Zyaiu6NUkohE5splfnP3jHfNK23QGE6eAMJI9nwSdN5eVpiYOPEZpw9+MRgabHwCEG30oCpQFBFv
CgM7Z0Iy0UwBIIX8u/QxD/U1XvojqNyVuamsj9hfP8xfCkiB+mAQrIoH06JTEaYu0zO/+0A3aL9m
1WQbBxPrAERpvEEovM07aBFO7M97+L38NNypn2buaId6dtqvEbK8Yhan3n8A8ajZHrZg3u1LHAAe
8HPXCHTrRzl1rwKos4/aH0PDz8JsB3BjV0KP54eXvjEg02nqN3EwhZ3sP26q+3RwdT/PN+Blu2iy
hVuCGl/iKFZ2XG9zkBrSp1sifG9eZe8s20i3QJUGcQwYGVNQDLMenobB4SIxfmhbHN93bBzkt3o8
OlhtFtRtNsXHCNDMnWzxsLoi+q+zpKfn3X1+y9a8mRyEZV1WiWOUfJfIsyNpZBWfIBhOkmDGB7g/
4DYgMzLbF87xhqQTD+3WBYnIyqNoctDPvIzmZ7KVUA5EnG9/w8dHWnvTBCogLAzZAKyk7/eXlBlA
fVTepj2s6bXZHLDNuqzsh1de8DT3or3ywRaxi5fhBeVflGdOaJisAmETXyT0c4PVdWDLZo7yKmyF
bWUtvsPmTreKEDkadJAdKVR5P4Z/X47ZfYudWNi+ia7ODuKgEORbdyxAL0kO7N4dbNXxJB9m4Jca
3jHuijOJhpDd7yP7Q+dQP8DJbQZb5uAecucttgEy/gmU4sgCZJY3y757glVZ2wfke/npH/h7heXm
oAZ52HAI1qZ4SbBccfuf5qaGnZWDwfTicNg01vJ74b45oF29EWwZkmGEEGBojmqBwLk+7GdADofj
zxVlOx88FlDPKcDejbP/hcvhyS8IKyPoNaQuwtzpLXBmwDbXYNl+yRvZ1Vl/w/M4NmBy+EVW59XW
01UtnjUg3F0n6zD4aVDZWTA7m9+NBdPTaS9rsyAGHAAbEr/oQ6TWAU1mL/LEa/Nxd5t99h47/NEM
9K3dlm79Cu6wfPkFtgnvQTJ2zS6A8aI7uu0RJwXE2nlPAhWCnhai+8AAhxAPswxodPqBvT14wwMs
UB4v56N2Nq5jJjUGblfne4CwqFOGuBi9li+7brMpDu2mYmVLa76JX8BfX+XU7Es7lkJpNrVD3FjJ
Fbtt/TR1jlIfk9mNToR71HhrkJ0gWZ/BQ7SHxm5KR/2YuR2AlvFFKUSyLALZh+kdr27wfHaMT6Ti
9aVO54OwBWiEj+wCSBzMtZ/rdkIUhzwEesueDs+v5lPYTTZbJb+tr50jotH/PIorV4vtOzQ4zEdD
DMMeD09uHe26znDAtCsFCwTsCyy2I6ZFJdA1G5NMKKyKub7B5jIl1NT4FA8vuhB1zMvDnU3Jbm/Z
wiIAly06S38GV6NbqJuXwb5VwewjfctDtFRF5FuX0boHhPaRQy7abyTX0a8fcMOvt+Ve6Z3piIKl
E1mznbqzww9rA5TANm8LUpbg8oI8Jm0jftyL5Mkw79FyNJGXfJN3O5RZJ1DShXkeHajWqG+Yd5dd
sF1uQ3JQzBZiYLN0Wt1rzAGotvO+3qMb58mvax9+FgBnbh2QlYq9fBji5Io9etCsgzJZeYilsN0V
zhRwYvVv4eVxxFrFzlwjt6atBGVHNL8F97ziyX5nx9QXdiP97bcqSH3R1+3dw5Y+hZevhhAgOI8D
YoKApSpLtqqD5nYAHrGQMu+HEmDv2wd6h7disNQT+D3ZLSx1J3JVCdYh9XpX9qJTtID5Urf3uSC9
s+Kwr0Tz9KaGS5YQWW/Xtevn5q/NBwzqG34LVgYmXQgf22hXu9LrZuZXb3BSyB3RHsEHsw/t82S5
CIaEsZ+fn8DSJ4cLySr3HeerNqPwec3c9QZDDCvydPDTsPKtJghF5+5tBMIRtG0LOSlz3knW758N
7wuAMMo9JthwMH0OIsE2+4jwFXm3X0RCE74yr4jhOP++1uAKsitmrFa9v5GDAMwu7CgEFqf7lXl9
/M5czeH0AsMvrdqDKL+Acs2veDfSwf5I9+j3h5hMAYbcFrYEuDb2rznnvbOeAcHjXBzLsPEE102O
K1goyNmGTK8r94h2PJBqIv4WBW4fjO8nfGiynIE1Zb67fautX0Sz7ciF2Jg/vEB2C4BsZ/Qnb1NS
9T6Ctzv750M7BN8IZm3PufWBlkP4izaEh8cNl356QLPeEt8OuJI7chhI4OgO7FjDPetfiV3vH3Zx
DIDUjvbsHiTEMW/orAYLHPLp1uHDvOb7zG3IyU5PdvZxTxLkf69AFmtedexvgnMmHbBEf77xImsL
GKGr4AoGatiIWamr1wDb1Ihiu2P6UhxEKw8kwN7g7+Pt+4iChPmZHpGDPi127kdPdKTNE4Bhbinm
58NDvBkjlWC0K2+4Ga07fEL/vnbBw0zYyLjczm72iUAyjl1lahY//Vf1KYORvd9KjvoeGPgr/lrW
1wrQMkrC+IMbx8x5fBZmaIwOuYOb2v0F7ePKfH5WzrgJJcNco2YAkeJ9Flzcb5V3mYwhdbv8q0Wa
/GoA6DxHt+wY7dhI28iDvEhOuzLBi+Ydb1cB2Kr/6F59Lv3kvX1Xb9IN9sJL6g+EQDwcXvNTZa9E
AjsXse7Idn1KQ+NhbjriSunXsDFW5nd2IDR9R+/VDRV3boR8J/2Onfh7soRDzKUJMxo/jRZUciqB
yH2E2V45VGdB9WSgjATTg+Q/d+omPSjnjM1SEEgrp8e/yyyvgs9f+sxu+bHykIq5kRNbw00kjFZe
eXUeP6s1INDYKT/4yB8jNjYY0Xv9FMpqOK02KekTIMvWu3OhH9j/vuZWfbhGuX62JC6bQLi7RCxB
9sjeFBxLbWNJjUb/M3KmQ32LPurX1n5sReIkNuC7NXxhs4rs6LrCSNuqtxonO7KVw2e0z9+iX9U+
L5FydPERWn/I+2kzY5i0WTvltv8aGsuC3at72OBFX4M1bc4Rr3m6rW/dteQi6Mjk97lneKM/XrnZ
zgblhdNc8cj41JEkT83VrX0dNiPI7nfpWL41malhGpph1YiDgVnvsGvVfqnfsyNSx8iWHDTOSnHk
L5DDsB40jvFEJJO+0amtsdCwuAXStfvgL291r/Srzk7PBhdXW5urL+x4CPRvSIJ4uXMXANpfyZQP
qz0yPT4Y+0vq5F7iwisr7HiTOsY+gUQACnrlPJyXLQm+sOvOa91sjx8R0jMYfj5tNAJZwX4nOO1W
crLlWvM3JdcumpvmN9kVUVS1sgv6pCfY85aAP8sDyC9LhT3l9vIpkHgkLmBaH/LpRTvGX/InxnvJ
XiLFhxMxbIR32dOIrhivxJmt2yJ3SWJXVCwa92PtPhEnj0zdLT5X7Mrf2V5szdWLuk2WX8wVsm2s
A3ZG5JB4C+yjS73lurdgEAtHjYB4yTfzjUV08DeC9cBJcJpvFKbM2gNn78Uc4n31Sxp8nBhrUpBL
eR4u/Q25hh1iBw6e1vvSyRiHDViSmkOAFhI5psJliq4iu//OkPJpaeEr0vUy6aT61lHYFm525DBy
XdzPd3O9hQljcrO/w3R519xfGD0slL3NNfWnq+g21jcicpaZEu8V0PzwXvYQswen/aw608Or2dpL
W8geB4mSIMg4dZAaEvur3SPRDGlh/rrfpEDzhADx8Z/Rn+1vHC6BMLVOsa/t4xmVGVx8Umfmfifb
kp1odEd8ggRbu/XBsHtYj/MYmfXDWVHdwrz5Wr20n+2+DEQSv8kudFsLk73SW5V8KnnK5366rX6K
M/ofnAYV57ZQ/5KzYHVSDjNy662ZtzanPkfQP2Hj+muQ+G/4LXnCsUdQo3c1pNGzy50g+CuavHZw
O+zBrOHuZ2iYu5KHJC+uzE4RtNvG6VQz2o1hzwUhUq8XB8O65if2upUQktgxur3lziJlb7xzv5Vh
6mCd6w+3yZRi54y3FD2E0jvX3ACP2fwmM2lhYOO3Zn4u0wc8HETCbmHybLGHxONRsp8/T0tl286u
8rveiT60qC2SMaQ/qNXd9xGpi+AKtg7WjSme4I+4k0om8p6n+w/y4jKZBYmIWXLNpF51M8BGPax3
1o67B9NL7jUMt7/uqtmetQYKN1IhloA3RBwav413BbLGrj2r8KIaC6FSjVKsDWbRlsVQ+OpjW8Dt
7jgCdkdFc4dskI9pRTAX5uPAR30xLDNYOFlfn2FnP8+jm/iYpFLkoifFchU/GPxVmztRAJnZu1OS
Lk8epk1C5uncPJO3rnyszkxURSr8c/CYY7tXZoy5DdpLSJqjGv0Rtya6QUt4pjiyUb0IiuMbFlA2
PifEL3Kiu4VWPangYG9mKBv9rvo9bLGggujVe2eD05M75/sluTTW8Y165Qy76ABLk2tafMX4FCuZ
sKDh0P55mhqEusgIuz1Vt8mXFxIth51X3XHWSFkpgWCSEFZwf2ONSwhIKZHv4awhnvW8hh6GUxiR
FbHXXQX2l/DWu1g9WPEVNa/nvvqZkILHxs9PPzQye6gXvzQlaKAmvCIdw2an74D65ssadwaMnNws
csfd/U529gzw3KlN0tD0k7P7bgSxS6RyqeSt066w32hUEBSf1BblHk8bk7QwdtIzruFWHGhue813
0JgWJhYMxM16RxuOLhunGEUEqlRiEegtskKCnVOHXB1m/TGBtVxyy+VqP+MK8aW5EJSMHVwrVhZ+
EG2tzqMtsmHgvnzLQfqdWuTiFECDCfYEDqib2z8RWWhcM6ynArHeC/OzJulyQvZOHxhWzapzNBK7
oebYZuQG0SHnUWUz/VYhoiW8sGHjcukEovnFq6Mu+aUZbumnp6VsITt0F2YgBg3eCF2AbJJL5QNP
dwKmRLZEOmafrzOJaP5SW1StuRPIBDgR1t2SzKtWHFL6HkgP3Y6kPCeD5Pt+KdaP9fvXLQkLDz8K
C1EUEkRcUc3+vKyK6JNYt0EDFwuaD8m7fY19+lkCHJr7slCdh+2MdXqbIJDFkHUyr2Mpyfs4Usum
wizeifyM5zsV/DxKcFP0DXJNSFlOGjoInFNld9DYSMz95DR7b6mD4uim/SXvQxJqZ+Uk1kdymGVz
TZneerqPdxkf9avcxR7lb9KYF3LKgQq0gvxCrI+D3v5Mt/Ex5RVgq+kzja4IO2uPymB94k+3T+6d
MPUoz+AtIV9shcZScjG3xW/VvlvfI28qWejmS1Udb2f7C9MbyMi0QXaxNYXY/4ZPy5MBSSi7xLDW
38kG7ih0P8nPfDxt3fVN/OlcVN6D50nkVz4IOoqpncYj5LgbOvWE+UOxpMPoJ9ZfkWD3vamX20T5
EGEPnWFJszS4r51qei1qyK1i58yofbb3gW141vwYc2PeT3IQYXBuSXp4hbmpOOIrKZL8ulkaZMGc
kaqoHPeJuFlaxstst5b6FX6LLGa1xz71trbi9xH9AOMd+xJ6oi1/cxX2VIEztaBh30OurnNxu5Oc
lkHqfRWQ5b9im4haFGZPYr4sG8/GmpGYLK8iIrswLOPcsQve3A+Ic0uwWZpP5JUfS12yFHo0TM0z
8+UvzGxJarmWzOsQJIc3MMa7Ay/hsaFYWSovrGcUS3NWVEmQFH1uk40eNCHn+NTv+wVVQ9FqUknR
2rqWu53y/sYZMK/qkX7HryMT9dwRFhYaXcMPDNid4tBbaP1xoO+/Kiq4QKXRxSK5A1RuQJCTSWLH
43s0rp52w+LTR3PK00hrit/EJcdW5nYIX58hjDSa+r17WPI0b+2uiBjbxBYgC9+t95Xzkdl8U0Zg
yNwdGdUSI3gV6vbu4lSOFNvphRzsC2c582xdtl+xM1gia4F3AOEgIR/kC6lzd7+u+HdYKtuckEKf
qf4stgLfbx4opLEB9hk2rNwDRT7htHQMTtwSAmWXc8ByJw6VDLR9vhcXxqVgZcTgbKTzc+FRdR5n
502Hfm6Y14UZPsEO5SfR/XM+aoq1xoO5bMrwdmsv9RSCaG5VmzSsGFXAIGYRaAtYO7I260DLBbAd
b5GWHpsTvzzzENnb7LTHW4dfcKaEvweDr+0qa0U3L4dFjTvLy0E5EbtNIaDg4IPSDmGhydst1NBs
KsuNChs7gQm+p3lnpZuOe+4MaqznSOf095EYdN4I3lyBB93u7IJasgXvEF15gZ68J2NlzqBzI+xb
73UgFXmGuSddRa8HKDM4C2F3sBoawtJ1IgTqtHO3ig0Ue17SRaJW0L33tFQq82c23+WPKUSVg6dT
eGoSERboQoX0oHttPyzsqq/sFCimdfDS2zHyEv22216eYXyki0PDkf1Cesh/wAZ1FFv2Osn8kcx+
yxet5MRpPJGibSsv+cbCgkPD40U0YEYGSmxIztuGwhb5BUok81OjEyyBl09ovCDf13qrI623U+Ow
pgdjW9GQ22m0X/zW3ieclcg80UJ++rS3kzDzcGdiL4WILZDtKWEflq/MMN6r3bKKEMtxIlgq9ed3
F8xk2yvUC1gJ+tiODK17T0ZFS12E7i8h97RBDPwlC2OrvEzfz+/8HdnCyeoNP5ftjPYKlh1c7/wy
9Q3HsycNDmj1vKuHqe3umyeAvp6fh7kQfcLEjpkq4QLpdPb5o12uZY9qp33dx8QZkaR/XhJXy7Be
kRNgQsMbLq3vcEtMZ4m2k4+VKvxd3tNsU7hYX5etToUU29w1/J8LboarDMHypDoSmECmSS7ZjqXN
XAtpsD6jYGxHrmF/FjtH/JjtYFgutqDjrsjYwmeudG+yVvbES+x4SdwVsMTpfLD5U+RJCZEv7wbH
ZGaj17BfNb4QuTAhIT3TRAb7VpJZR6hssLbET9NHrNG9B5sLLooC/U/jisKzGT7Qd4GRySk5GX5B
g76wdnieEGyw67KUICJrZN6kw0nm09jMHpVzwfXIyIDOHfaaXNNfghX7lyKA5mr9fF4Ynrky54Gp
jOCJbqBY05dhN9CKH1ZBtsZNQCPDrfYJ3bMkuNz3tBllqJmU7FB7Ier5onujNZlzkGf6/wbBtKlt
6qbqhQqaJqq3rG/s3reGzWQA50vFr93qNDC8ciZn+uSg+OzULxGWKlMfWohrayNYG9I/e/ZQhmdb
ILlm1UFmdpwCZdl5r1iA7pNQ9/EIQKhlcB7WKqDkg9UsmRwzHISZH7LEIdRVlhYXAo98wdwW1svS
A628FRueRsmPaDHrYZaUX8RDYe2R2T2+fV4yzwiyneSRGh6XOVNY2is8jZmyUgEaF9HVgvI1vaz8
zh9c3ZvekUGzNs/KUjku5BU/TAmvP4h3VaRFyRzOqavSTQy+H+QVpOkizaD9xBVCevJBj4EnNzjA
8wZ7GZBcWM7tUpeixYw+lkqAt2BFVAMbQ+QuYexlF/6wQ7H994pxX0YPp3HC8sJsz8rdgso/tRqO
PP0kh4njhm6y9dLuEPG37x6qv84MpZtEgmGJl5xgbze8U7AdzqninZ38lhQP+lRnniov26Gb90Is
B6TEXcmdceh5D7+pMM1oMzifOvFD3VcBmaEvOzNHE6FsOh0pcZMW4RtH01T3AzGt3RGEGJoSPq3T
5Ar+bwGhAfSKyDlwUHmdvdZ7g/7LGxm+8VXhw9IUMRs4v8iH7OqAkcULT2jfZv+N+YK1mTcN3UMw
oYJ1WdGHnp3x9HRP2jYmmWFGxweO/egobgxi5iEJFJLbVwHcmWSNmzHU4W6v0QUgOSXf1ImeS9+Q
ZG63YlinIYpSoN6yybbdDGFcsPxlzDG5fMSZUX3Jy33YIrnSsTNvzSZDD2RRTlhUl9bv5eDWPDSC
mHbMGWfbzMzGuoFWGjOL8SIJAGsitkFBGx5/Hbu+AmilTZnaG1pWQeYf95XHBG+Dz+N+JhojLbTP
lvBxN3ekKLUvMepkV5Ycemjm/mRdFnWhzBuZ3YAxSC+NE+2fCAdqZq6b1e5lRsEaMaJ1gF92EeqT
q6DGjyn9gSYtEi2bxh4Q0FjKI8V8d0Rjy7DVXh4qw0HQe3Ds2w8OqT3woood3kGxxcnmnxxrJrx+
8TLj3KFLZCh0Cr4pyavbdStPJyIlQWgcrZZJxVybdwqv5obTerMTz21BFVbfaCFpB0XabB/qLv/s
a1qL5rpmDHNLmYdimYhGu0nindmPJbKqlM+5k6lnlbzSySm2ROK0YlWw0m06UsxFqzOtYmjyvKyV
O74lZ/omjHgDAf2HVch4iQ9DK3Xf7sXv/gIJbfYfuV2gVPJnSZEeslBBOdFTXpEstML+tXByW/8z
nrSnx6k8/GbE5/I6krAKwf9ojONzghwb4+XhgSLDVYBXDLyZww2HH+gBkyMFra7SfUUjnY5lWF8f
FqJQwK1SNGOiHRoE5O4I0SQOYl4+YWEbdq9JiP1emB4KT9mkbmwJv/ZkK7vb7elmvBziGi0ctKpJ
5US32jLrDDSmlEWApsevCaBEg3AOSk9OFbQuO9tnwU3ED28qYAGkUe5Os+lEi4Cin8c6SIjQ8mck
UytMjnF8co01AdMmB3yBwKUav40wghkOdocYv7VfK/tFRPMDW+5NiwUKkAoC2Yvo9IfyoI24C5r9
pnOy2qVDU8TW8xtTGsbko515YC4O44Z/XvRzSWR5EvWyl8fLkshwAUH42cYuMe1F2eGHgEK5WYQJ
agUq8/vRf8ldfMAMWoXOnUH0iEjTalu89EiZh0mobHDBOdFWIroLnNKKuXyy5bib4s+zpUfaM/x6
UHtm5EPFbpmOcXm0t5b4RpPZ01/T38q2PDSL9MfTMQt/CTqyu0TmRagi59ClR9ERgaauD3rYn40F
yUD3jtR5cvhTgbCieuv39jvhfX23p5HxIynZ+7x5fgxMcq9Pemx2s33eau7s9mQcKZftDqGJ5cpb
YQZC7Fe8F4Ln9lTav0E3kKlWmxW3v7rR6ATN7IHqZcHgPLmUBP5+EDEt7NHz5rnvZ8aokl3tkctY
/cb1zR6+yAdWZDxLFWKGd7vbJMvtD7ZAJSn4zVg3fNiXyFr5+ilyVjZD+f57029eCOgk+Fy4DkP1
nmJjdcAslbkGFYfb2o3wv/C79X9ld4NixBVL0gDdA0ZdBLr+QUogFrt2VlD2tRnVIAM1uLS8uD0q
coq7DaKFl0Hh6Mmbio5ksSGpoj5piAIG1xQAF9/YK8i89HSq77SGU2t9poG/5BGlS9GUuoymNRTz
SISZrnLcCKMLZtFgXxbWa2GiKWHY1I+oqf32gcmRa//P2DFR/VdywV+f8Z+QmrOqo2hc8IxAK6hS
ypj4hirQXvwVHVudK3gBGQkOg8vXHmd7ekE0dajLmrPysvBDnn5KuSUisUT4pnXPCI8/xSnrzykI
LTdvSWI90LIg9DxwuCDcUT160MXTWLNvWiZQenXzOOPUu+1dLIO8VUirXT+OdkcEenjdpbRJ53nN
S8AsQQJwXN1qN/rRHo9ya/sK2ItUZQSYgAgaAfsncXoyI+mc7JCUwdHCMwC1vaAXwzdzeoKShERx
JRfde5M5Jw1nlWgw07ohvi44rdJeWy9czjYtHizoaix5DuUv/fzn8v9bepy79KvFD+/n8c8amuiB
/KeE5n+j2vn/oMymKIiCqhkAgv9T0uS/0Nqs4n/U1/y/3/M3kU3N+EMR1mtFUFRVFnQENf9DY1PT
/9DWbGI0BlE/5d985e8Sm7L4h6KrAv9TRUFei2t28t8lNvmSoKOwaSDcKcoqyPJ/S2Jz/VeJkZUk
Kpqiisgc/jUeYGGrlOojjTy8byR/iB+487SR6OUxu8TImrW3GpPCw+wc/a12ejh9nLYeD9Fb97go
ttlQcGs9V7eHvmYLq8lHJVcfd0mrr7hoZa/1IJE1AKm2UHwvXXH9fDiTQPbUInePKHPP4VwVBvd5
MtO8LLTWLWLpji/YSCIQdaRt60n+kYWawfYUpe69yelza606/prxJA77KiOD1nUMzPNn4rX9QB4q
SUbYaOMVD2JEmAulsR96YZwxdwLMKdTUy/CSmDOMrWx3WllvJ61Wb00qkSfnc+tP2mT4+HoY7t0o
ienVcwqMlUHlKD9BZmTG41JjKW0mUjMjK46ByTNN5m9NNnrXaLXYmvWKgkgowKn1k2ytZaP0xxb/
ldXQ4NyrUXMYkYDMWDbXPzXOxoNCiUGmhxy+WLv5vNIcDJAHP0oeiLqrIlC7e/OkO6ClPQ698blQ
1rjLyISMZ29Qjjdi6ffxWPgrqZ0s4/GMfxePe4kfXayddZTBsYkdn7tKNgR7MtbVtkq70c21euXq
+tCFs5H6uDS96VMO8qdL6E8ofWfdH8Kdj6rQ7leUOixWLbYS5WpO3H7S3sRxuiYNE5ppxhOqzilt
VAMV7/JJphknlqooqj/IxY7XCeByVhAqEvId/u9uG9e7XomertKXBN+UcW/X0r1Frb41e1lUMTUs
5kuZju22f1T5SW0fa7zXuoqHK4yPTn4wP8dAIIyne2QqT2yph0i43wZtvF+GoRzsJO61TZPrKpmI
/ED26dkUVoErg51NaXvr+673tOcIfGylgkcqpeL1//tYKMlEjv8+DF77Ni+/2TqPz78oFf/5bX+L
hKr6h6orEkd+zT9VXSMF+Zva8Fr6Q1FE/hDPIFGX/4yRf4+EChLFBuFTU3QY9QRCKGb/EQnXf4iK
KBiCbMiCqiqC+m9Fwr/q6ZIVKaJOsFfW/ChRV+R/Sh6aUR8xlYsMZ25V5jFzg1ynlJaWliWrQ5RV
rhghOV6JK39ePNmL6R5vxXYYreIZ9fY4r9xOvqMP1pY6XkPq0yylpLGKPvndSNLqf6EWSX8N23/7
tAg064qqrXXBkP+JR3nXn1WPvziqg/h6eHgzkqh1EhYUIvDKRhI9qYzfhzVjw15iuDulWbUVMRxR
o3VutV1J5aKrk7UWxtxv5/SlmQvJWTUlEPUe8Ms8YoNq3NWXTAGXwgT4CYqvmZmS1eCLjByQ11DG
u3/YMf+FFpjyLw+l6rIoSoIgi5JoYPn51zsp14VZ73Ficca+B1mL4Sl90rH4WETKvWyW2y1+DLOV
oCZm3aVUCQdhiug3xenrJErA5eWBOe29k8ZgumPQOUYdviT5ZyZTGeAxK3ElYNR8r3Iav3nPAB1l
eVPQZ+OopqtXNW37MOPaGqdp2qyxelsZj7trJAlopHoA+SKOiuQL68mdp3rY3LuK3L1KS1t8cm0I
pRoaGZjyVFxf2+c82EPUMPa6a/eNDkRNm/s999O7hjC8/T+v3FqT/prfw6fVFsmJtbIWsaMiM/gn
Kiae2oPYGlLnPif6JHKXMIMt45WH847ZCbnmD0kd77HjFR08nrAEaY27NWul/iZV8nsx1vN3tmYw
MBStl6zW/VZXN1271rZiWdAhU1kxEX9xJQZEK+hgMEWBtq60usTdE81mjExzwzbkKvWefefTrFN6
5dYpjwIn1SzzGiNmpLyKNg8pJ2mdZ/LqnkGnqHehPA4veT85cmnMNo8H1kaYKPiH+3uKt18B9EEf
W4wzNR1jxbF04uhOy3D5s3V/d6rHYwyzLlQBLkz94jCs1Xd3qEC59UkshMY6NlX9EYO57WmLN+Nt
bqjC1/PkNFHCsEWmnO6L52YoJFQsG1Wz++JHW2WgXGucvNHyB0wxxJ2/6pd99AA1kq2/1SRvMRWK
M3OdaGAXwXiNTOKadBM1Z+FOqS6m9AJzuf6+y/xg7qTETY0n7sPSsFPVdXfuk/Gjke8od+us4dzJ
WpiVD3q1ae0+9KW01BuES4XKwrl7UyX9j5J0p/UqsmusA81KVzzMCA9GxRnWn2oQV9r5+Whp6xKC
HfymSPbFprOkXLk7yvrZ+PWTlKivJIB/ymTiQjtux0S0ZLHpw6jtQva6+xwkOvB1dFwLEpiLQcce
qREYQtaaYCtp7UVRf1nPOAOs4gJYaH41snhemBjdHQehGBdMLNtFv01J8USWp22Q0s0r2XmkzXvM
DHtIMFyX1VWPjWen2EpW49I5i7GVt9p00tLVOrivDXpq2Ls3WnqSsBsw7+JMW/GxGvZ58iRIP+n5
Tb3EphJS7NnWl7W+opdVrG7zNMtWLIIQWWvP126uRp+ofExnZZON0eSLitpgKjec2zreaPecWpbc
druqAuwEwSGOOQi09TB6iTaq2MqvV2GXZKG89qSpbbepPoFOeUrnrtOQ6dT1yn2UafCcxNSODQCB
8mOw+g4A39NYqWGRJDkmwDOPWA5ieJ9WumP0/UeEhn5oxB1tDS3J/OLRBLH2YI4nxO/l8z75zSPN
9s+6jDZtkdmD1qK+Ok0AMOe82eNIcieVnDPicpuBpYqeVq/HBV1AGex6AtQ810ypesquMtSelmY9
V4IO+oGf7/VpYslPRXPadaTadyMKaj2uN1k55WGO3+sqVfptg5lx0Aqt/8joZTVtUdMGudNxXaW5
sq8nrXEwMrlqcvR6b2V9P66JD89BK938qaNkWUaALlMZfJ/O9hBXTRpIcf2Fr9q07/B1DfoRvzYc
7PzoIb8ao/zcSNWt0fraLh4ydKhGVa1aWmgE430NQgxovTys4PDIKSCHe3qUhnJt1WXnKmqZAD4t
M7NIwHVJ6q4Uu2Nbyx/9Q31ZpRNEiiShA9jwETPyW7scstS6y/pb0eMUnzcRJvHbtPs/RF3Jcts4
u30iVhEECZBbidRo2fKcZMPKCBCcAZIYnv4e9138G1d3knbckgh83xkHdVy3ThyFb3lpiL/yum7K
WlKIHSMfYQCOD6ij9iUd12LfF0WVL4BcG9Ihcn/ygOOKYPGoQ8k7sEKh/0/pI8d+shMRXA05crU5
+e6TbtmxsTlNgmBrT9376OBFmZceb3PIDkWYf2P9g38qSvG3QISQcu6/R0Pzk3uaA3dGc0jejyCQ
8fPEqVruK6nTS6whI8DpDmCs89DB4qcgEzBCdFz9S+JiOcoJYFw9kNOA1sN9wfHd0bHcPKaDmndj
6JuSsiF+HPgAdRUgqpX300+3gcSS+ANJY8gHmkJ3Y7FiQtLE3ya3/EO3OE4qOThcFZmFYnZEY8Js
oWValu6CN6PeRbYHjInib9XU72yr7Zmm6DrsPSghJyAHkAGATdSD4Nn88CC/vhhJH+KmpScSLBqB
4zS+sGTCPid+M0LqGzVizzYKUDhYfa3Dup4Uj1jZ8OS9dTo8j50jd9rJXzwwUS59Cwn+LPkBJTr0
oFDY9A3N2hXNAYZSmt0dWm2eUIQBQqbAwpfrMD5vGvC/z9rw5HBoP2JJhoJQtP4hHjKAfajZK6J7
asBaZIkDsSHy21qk35ZVuFNm8S3H4el/X/zA0Zo2s4NM8U7XhCCQdU3/+SJK30jIsirVUh2kDulb
4Lo9B73hIG4tOy8On4HFi+3RquyZZXp6+yrs2eGyrK+zcDtqcUlkdiJHDyVBLwCARXFfdaSob+3X
wphF+FyanLuja/GYoOyxe8zz2V9Sps8C4+FNG3D0E/ktaIFj1IuPLBmG20zAMKoFUGfMQK6Ln/ic
DVd1jiM8SW3h5B71Cb/NGPWlnc2PdT42htFb7rPfaM1ih3bt5ougyXz575/++7I1gzzgGHzPshyS
mF6zuEokwSEeq1MLvn1OJeSoKi9O05LhhM9lg9kODAWqm+hnLpZnG/kGJdbJezGOFx0K6K6mCdLC
rvko0vp7ZntIEjCgZPnCLv996WXHLqPcsn0TPK9WtFyXRWygqVrk+LnN5m8eLeIJpfPmnRQXPnfA
zOXqy2nr6TWCLmPCULTVGEkxhFZuzWAusAMgQkmGKswo3ZPJAfVcu3iY1W1JoVs2q08Pc2ZhTnGT
RC0xYPs1e5/7+Madba+2RjTA3KOYPooWEAeqeyhYFTafX93Xl75ww35CAXNJOtHfjPFnDBEgCsMK
OcvXc2nwy0sYzB1VkJ+YWv0DVvAHZcafcQoLoLZA8tuFXQODHqIn0C0Hm9mDE8132QhIB4BeHDTa
sPcp5qXd4jyEPSveVamVhy5pvrsFrU+EtFmVbV0ZbcVDUoM/GinNT6j7krto45iMsn2fUrgHkhpg
abwiF7sNR9XgMCN5Aytnx2w1qj7Zo0hwqniEVsWk8QWUpNB0OEL2UQAtSWNXYex7S8l61qvoT0Cu
+ms/U4iEuu+ZmUDpG/urNQJlb2O9VvkQADDJ+k9o/T9huToZuoG63Pwfh1rOio4SvegtA6MfC/QW
j9B96gjyGkw1+y2VqO3l47X2jXnkxPmjb6hGR2WXX7mVOFkNSGfSQG1XKIvGRtyoDFz74iMYMzns
J76f76yO4IxFS9/j4HpytGIYHlw39WfUj0Gs1qB4l7DiOIQxRr2iQlvVMsIu4dZKJ8MdLyHYVfRD
YseKX7Hp2AvK2fc0t9k5m9il7+r2yai/WqGZcEkNgHrsPS5DJ2mbNzeV4BPo6Iy6a/s+yg57HXFg
7nM3PRaq3m85/+likT6HRn9PzaHrXP7+Q6AZ8DRH4wdPsvQxQSnczi/pdHVo1O1lHqGba4YQmM8Q
LOJ5KmUDGScGKah6i7rM8xpXUz6aP0v+HGi3k0Rlt4k7bGD1h14hNdfB3OUsTiRuf6EPuz1YnuFZ
nfWe86+ju4FKTGe3gsfyhMbE9To4hgPAWegCKWTaZPTLwYp0V5gmv+VT+q8V1pRDsT4tBkCazHCb
DQ3ZZQN7RnlR92zSx37Ce+M22x0TZt9xMm48pbDOoqhs7qMdtwnWiy1vjsspJYfYZO5s6aJPsRgh
ANyOKYrsboksQJrp5ebtGl96A6ePGmPQf3XyxHK9VLPaYH0rkj9xWCCkw/MECfLmqnwLeSXrFezS
hGmkltDfoqoQBo42PHSTx4ta6EeLRvhdm+AiC74UQUCglucpzgd7G9H8NivW7uVUycygo3GqbAHk
bBpyUOoS642S6dtU6O44CHnPRd7umGFQXK4awmbQvWqx64HoFWeU0/TJiuUYVPZpshVsMkrlwP9g
Kl3xeLIGzHaElYHDkIkZC8fckO4LhY2s6M8y0uAL1v6H8NO3Au9ENv/yY37LxrkuEzTY7ydzF8R2
+wQvb5m0fQ5ZP1YevdTDwaY0vfmvL2FrSyxNkKWhZBEnKLpAXYI6etTVov+iHz9FVIuTbSOP59vO
9/++1JBWa9xET19DUu/Ig6LQMWETfxboqbyZsF77fVyz5W3ogEH4zP/FovpiglueZBDkfZzVu417
MLz5Blp/XLJrG6dPCzq0765fx4+AFlQKIlym+dtqGygaNMWKl44H0Ufkl8Oyk/otfF+szKtuij9H
hkc8z8f8kWKRLG0xFD9mvVZ8IvyPWvp/fFHynUQee7GnOEy7ryV2m8k9bkm2Y6tUv9Mmq0Clp9vs
jgvuiX2b4vDWWl15vm246QrUXqMtdWe2kB6V6GW1CIqNy83xA56c68x7f9ny7WedsPDMiymr5NLO
u9CHj3zeoK4aJotjeKufACr/rEvdsGhfL3pFD+AdhYwTROsOVvaBN1eiZLKLWEBpQ5aI42IK/0Zj
4KL1gMR/TDPlFob69AX7liZsQ7XQhB6cT9lbGzJ1UqL7u+TkmwBk9NnHylWNxYmf+dUcksSKUzSs
x0xl+afdtuJgLe4Z3/ijHOvlNSVtszNs2CqjEnfBzQ3229T+yfGmdCsHP74k7sTpWBzWAqtAWktV
jszX36itn/CugIebY4iPHcfrBbj+ZOz4zYe7HMflrXBN8ThTLJD9Kg4qc+98EhhykuaUT9uRuU6j
VzKFvtLaVxSrumsv1/0sW/MBDbltUG4o87Y7jIPlp5X5sQrZD6YI+0Sv9LjLAScfhsGhwIfa4tbX
xd/Y6NuiCdwNKY/uE1k/vHrEexN9jjngjtQX8sT7Bo7FkMdnJrBoL2Z69XML9z1CtEq8dg9RizOS
6giA/4BC4xRtuqDr0vhTsllX7Vdb42Yg80NHEuCMA7rSE7A1WbxbWAY5z8Yem5km9zQSgAbi6Gcr
JX3xdnpiKygV1bXrAWXIP6MYUwCBGMWY5oOnEO5EmCZYqJMfWQ1TZNJOv/s8Ado+TQHYwgr1Ccor
966floMC7PeWbhy4RgdFSiHatLQTvDw9JdCSqHnYtySy+1Dr5EO14T2YhT+tSn3UlreP0sS/cKFA
xZN2EJlHRLwHVMOhIHXyZ9kKSJ6iDK7WZoVgddlyNI6y8B67i3e8B4LH7COpPXyHIj6v6jiYvHhn
aY5MENzR/brh32yUvWyFqFI/wTUuIR6Zl/XG+x6lSCGoz7Wm7aluclUBkmo/mw5H8cz9fP7vdxHs
+keGPHr87zc9f2AyUh8DHnz05C4PaQQDVSTcxzZny836eMC6FexHjef5MnH0lZKvf3UzgyG2i021
fGLF8591TSAuSJIcs+gWMLjGp5lE3SvYLflCCHwbX3+K1uhznXF5lHZtwmfb5b40xkJ48vUfGTq+
dRHPcKT09i3v4///U8U659d2y9R+Y+kJnev0w+bu1zCHk9ym6SO15sMygvWZF3urtqQafDhNg4XW
ZVloNcSwpGWTv3RNAi/CNL87vtTHIp1WjFGYaqcVD3MKkKRJnjBlAvSTEd+3m4LOKo5dGbM6qfhA
th2tMSrwBLgZILL67HN5kiNQWsWf4qysXZPcQ1zDe+RbXNzJUuyiDuxMLVh62PLdklFopeoZvFSX
3fWgoNzH1rWzdXJYsmzZ50ULJX4Ywz5f08toUBZvuAEJyNxWrmwk+wxVEocJn+kE5M8OU8sxHj2O
moaT6xJg8Ndt+zjl863n7EOlIyxNWw216KSjamUPy6Ig8OZoKVsijlyVuKF3rxNYQzOo22TalAsd
+Imh3feQ6Pa2JhgFsP9M986bH6FoYU4S47scMB62eEt3dkSFOma27jwGGm5GQHRQjw+xMt9lKuZD
YuIfK8dHOx8iWi5aQy/v6mm34MnznsKMEmXbgQJm3vQaHYRZz50KBK4TYiOz5zqpr0z+jRb2J57n
ba9XMIUipT+Drp/blfVlHiDRqAW0F6tG5byIr1S2CL+RaTVuKEqfQj+Xal32csCYXqymftboJS0P
Ra6bA0Cf58SdjSX9cVogDvPNTebMlmKNUBe0tuIaJQoLUaP3MZphS5NoDA/kZz9xKMrX7rpgoCmT
woAKVRuEELJA4ALFbVtLiKOnDPNegAF+lbRatfgADvKcST2efFf/5cZB6wdELsfzgLsTETJ9H0H0
OvbRYY0bmL+79rFNCRCJoFnpCc4lnz2OrfixTPK76RCLgHc9woQJsJQ9DWBo9piYw24YcvMQ2h4l
3cgoWSx5mYEHDVmtHtZZoHGJNctbk0T3fPlO5oZeWwfB8TZ+xbMoeg0BO9vQj2Xbd/1hqdm3xOEc
GWoFBIhtBZy6Oq2mDLT5kM+nKcp+Aui0h0iQcpyS6Tj2Eh4nDeuSXtqpEqz5K7oJ4g4MnhLwT+X9
EaQF7J0B99Q4kAttMTI4CpwYJ85yo0imQPesvnYmqcvJaLHXvo93UWKWc9diEBi1HqARK/XMdmFg
MCLnSsEZhe0eLNilC74vExTyNlmUHMSSvG5NkUOYS2+6BcOaZa3FshjX1QikaefgNdMiD+CIJJwk
aC7etQT8bTORtzHnaM0CerJI63YqgrVYsSkAEqfXdHF/gVY9Rig9PpAiP06AZBumX0Ya6/3kDbtu
U371mOp2Me9+FZy/C0KmoyjCD7hWvhCtrIe3jZB3lRB5coNFFlExRCWmRlwktukwDKK/NsINthuh
cEMh7i5egNGOdVSc7ABlATaPPfgtWtclwFNcaCqRu7ZB99E4IeCIYn01FOBh2kEjgx90bvSta/D9
8kQ2lwhrn0LyTZRcVLqUeYSn3gOK3U+1+FZsPqscHUB4cIfBhbgTDfkhJKk7MWgeMJp3Z0mjx6lO
YFTT7pKjAHaX0lLjVL3u2tjZh7zDSI3rYys7sp2WVPenyTOwAZxS3GRwvQ2GLw/rANNfYfHaAY9I
+IYoFm03VIe3z5a0ywUc7VNWFO2xSRdxrVXwFyCUM+2GKwoYBzQ467IzAztAYPAezW18zFj0gR7o
8BCSHI+TVzG2nfyDDl1UxV6eIvqUAXE4jwSLgwTo8qYB7WamfirqtX8sbP+y9Hl259OyT/HT/phw
PFSWu/G86VcXB/8+ifUe9QyWKiL0oc+SQ7K2SMb5+qVMQV3ocRXhMi8Er1/+m4HQ0L5f6tq+rnih
8OnYnlWrwFaAXbiMGDNsMyGTamEI2zDFNS5Qs55CMbPPJvKT8K3bD2Tpj3irLoRA7CTocpA1+DCR
gh2MGf1FANXutSQIgWBjjbgj+HZ1wMKcMMhN2zw501bf3TA+sA2kjZvWCfEkDEAwtTC+LxAedxiP
dxDp/O0xudittZUuMBHa97y2cAWpkKC+Ghsgq4EDzV7BdZTyHxGt+WO04f88HmCgntwHhif9xHpo
M1CsO4CVzKIbhDef25o+pLZAOBHpFL7ftJuFELt1gEhFp/1fF5FHQcfvS9vEh2YArjzy7DLXHXYn
TX/mQ1lzOz/VFKEvbplKauffUs9Hm6p0N09Am3Mcw/vZNrfNjLQsBn0LLNxpGkP2svRF1StakmGY
3/laVGu9/s4y+DI5hzYkNqAh1gUSDJ/RWxYzSOMGexzmDrNr19UVnwGeRO6lyRCNoJZwFG14BYeE
y3Cc2NX3uFMds68NkfkVMDWKLadwytb03Gi4+DQu3muabhgCcnvLMzA52NVClaaggcBJETnzh6Rw
0Hd3cMWkI6+2/tuWkPjJDmhNH0g5uxpBD2vaVyAfjmYa1pIQqHJ7FyPAhEz5UfXdXIY6mg6E4rIX
A5LA5jXAe9Fu22tA0/y+SaG3lcvDxFfIUxUw2JA/Jn037qMkI0AucZMEA/pX2RnrsgN2NsavRc4u
uu4VVDnpXtQrPAcuPJkeTYpb3GIOcazqNZirccwuwKAA0Bk4aj328bJPhvxsGgC0k0MQAGGPoljk
zhHYrEXdwWBn43vXJyi6WxIcs1gSs2bEaJRJuAK1QNhBSP/2M8zNLH+LNoC+CRl/L1vxOCUWEwSD
c9GDrizswvcbTEgtXfyxT6M3TeWHEHY6GAecK0rlvkEh/V51DPlYBB6+dIzKUaz2yNJHplFJnjPo
AIoMSBF7m7XpHjABkcP0JXSK7IxeV8Bw1ySHBovKY9f0/nsxm4Nt8rLzdH0ViX6sRzPvLR/+pjyo
CyNYeTAxEGD+5hxFAGvxBOujIvlbZrWvigtqrNnrHOHHYRP4uQzlmsHBTtyaH81SMPxg29GBK9vH
CRTMW4he8PN/xHnzEbXquwRctMvZ9oyFENaYNYY1C3pt3oGuLLL2FEn5srFB72eHxAbI+voLcxlU
FXN0svT3mk4wEwZ/Qrk6sDwVIScqHc/aLyfvp/kEYmm4Dmy8q5kDGPXTM9iKY2rUnkNOVi05KJUU
BRGHLGw/25Hyg90GqKyaBHor7POn1KM5sAmQnEPeP9M0P6IqO5S1QhDI2B701g2HAfZwYLVITElq
jdHdNKcoUq+Kd/2OdVN7WvME//Gq3v3mireZF6CDx+mo7Qo3GSd0v4IbPBZ1K/ZFiyNAYZSDxKp5
6Og7GQm6BrfxJ7Qi4hkz7DcbCvEiqYAnD49KbofiFjmAWVkOTd9NRkBzUm6KKunJJYpmSA+ySOJg
N7eMMojFCg/daZ7fly36OuOGuYwKREMk7bJfRWBIswOo267PPuvXck3YWsVrD0wKzMhOBqkRTQBc
WUW6u9YNezcR228dXoKkW5HKARXRztBaQXQA3FQ2UNGBABRR+DECefmgWDRwQJ7HdWLIXGyHk3Yr
LSM3YqKeuKjadFHAl6Fy2zi278y6Hy517rbKcavGv3MD8+cXQcymvH0EFg2bT0SRfWYIXIrBIPYs
SH9WI5/uJMX4P7jVVBxb5Fny5KmZlf7HZ1iDIcI5Ycwcr/iczjNmRs3BYa62Tkvi+C4fEQwJcvK4
iuEt580LhFbPGMV2Dcb2EnI1U9brCmz/N3M17OZ0QnxE0f+KIPvRjpsD6AaEhiTphwHxicCXVJYO
jMqYxw9KGnMauvBYONvs3AhgEZPKzxlk79nb/NvYEllBLhmXVC+7IVufpJumcy/Gu8aNfdqKuxCd
e7Dbkpw8TrI0BU2DxvaHzpq1zDcsQwult6Lm7Ax4GVkEABxOWWJfxdiALdbFUFpWx7duOG0tVzdA
9FkVM53sOi38uS0Q8bgt8pCnWb+Dcmy9F/V8hNYlPCmBGxCocb82MCOhDK+ikKqWfqj/NQQAfLL0
wDKRqzgnGAg1PLyRXv80q0UWDlNyr+vkjDu13wPdDJXoWAXd43ZsNrlhxkdyj+LDC9wdTs631ISr
yZH/Y/Ex6dPryjhUQOkdh8Yt75rlWLTRWBnSTqAzpugqZHFwKwJwuj6+RGkN+D0qu1nA992OxT7q
eHIl0wjjZg6zQ2f9jyQ75otLrmPoOIBZ2HIjWc1+lCeaTPeJwj6kes4royFQ6oO82ZWleGYje+gZ
zEDNyMZbMBBI6Wa7TB5HeD45zCF9zW+rwaXet/AheVwIjnTI2oE9jv0GTvuLCprh174+URDRFlKT
R9Xg/qdr3OP1OwgbsoeZf43kPYNBxSrIhwiSyqYEOo4BbcuSv4xNAYctkwguMs2rzdnHygQMylCo
AWpJ14Oe9Jd4Foc9ddmuUfO3gtR4Dy3MoI1CtWmLab9VCD9rwVuvnh9i4uFg/0KlzTBhROSmPS5N
0I8xHZH5wsZ/iZPbUTK8WDNVW7lgsGrGgMwtU8cvjCSntLW/cRnis6Xqn3lNEJQWAymRHcSwEzh9
tjdkBjv/9Texrb0VEbz9Trij6aLovA4FPk4m/2WzL5zRJKgrNlhKbXE3EUiFYj26yDwMQw8ETCsI
6lHMK8IntL4/hHV/061DHz2FedbNoNOSsSgpFpOrivxbCBP6rW13c9ojaWH5+ptwmu0bxR5WikjC
r5t2XweYD9QG1ypkxevaPC2zOQeRbSdcY6zkTQNM13UHpurlvK7Jc7aWqW9hTF5WRLhsexDEulos
mPCCtXfJcnOUBF70rJHHKV/g3SzYn15PaPWu5bcodNG1hrZZ6AYDNPmCfxR8gRGbcWlwvMKdeW0L
0UBShVdrjtBG29IH08irB65adlMNlw3u2kM3wALHXfO39j75AqxVpYfi5AzQWc4lhiQIkdIGXncc
5jtPO7ApUYw1b2ThPKkeZAfMrXPLSDmMnB+20Kh9Ms0w/CbTW1PPiPicsUuKznTnjVDgGEl6hHzk
1JoYpAsehuO2DOubTJ8EroVmUe5igfFdsG4cZgCAV86gvVMxDLMbwUOtCl7xZP4h8dLsWpm9MAP8
Ke3UI+cNO25xbY9x3dwxyT0NmiGQMQEL3wtxz+btOvJuu/FM6CdjZAXpDTvaGQoKbBXbh1n3OHPX
en5MJfJcJsgMAdx/T8C87FbgJ1f/3y+ph7aw4n0cGjy6CXslA42OI+gPkSKNYJwokqL8WWDB2bHF
m8qSP/mwIB7JrOhDx/CK211XzquzXRCzZIGr1JTwUgcQNu1GPkU2ta8YiJ9Zjd3JkfFsEgWVhTTy
fuQ+wrWMwC+mNoqFND+abagvkYdiIh/tIZt/bx5BEa3Jbw649z7tmxYzrXnzSTHj++dwBtN6fGRQ
OIHugcWTRbAdD+qptWAmSQLtTto0FKoK9UdMG0zUSkFOh1zScUYgBCRa0KPux+WWdiHfLx2SNUOA
ugm7ONCNjk4VEG6yFn+Y9OayJOxjCiJ9sJk8FkCyueBQHeCoUkBh98zkyL+LCmT0RPis9EN/dMy8
I1YaMXAhfomKPj72oK4ELsZ2quGvyQfs9A2UEVCpZbcFK9dJ6RhpaKGBFCTkvwG/Auprn1o5dB8p
RtHdkFzbpm/f1DK/JnVTCTvSkw+3uBHk3ITtW1Tr9JqBmyEOEKRu1Hmhy5sHmXg0QE4GZwF1xwo6
emcOlG4nAbfIU5Yn/AKy/hcn9aGbckhizILjxQ6fyzBdi7GGUwI/bRNabBGhuSSig8O+HxUOqOZI
M+xEwXdVX/fb3m/Ug/fr3tum4LfOGbObMfLyAZgRGSBf5X2bVkEYJFpYxEH11iMI20EVP9J6LouM
QHnw9WUqkIu3xERVUaEQyzzhbYnbVl6Ljotr3BUPrm3ccRy8uFo7LScn1uMyswGbUQ2n2Jw8zKYH
t1iD7UrX6Qd+1Pzr0U+2NT/Vc1fmrU2vEcf9Ksbkc8HNdVAwziA0M/rHJ7odGAGkAZ3ZvwnKmasN
YrquX1/ysT/4L4XI1Iz8vE3H/z3hIYHKBnBJBOhiqBvEAUwzuSYTbhWytmebQtdbh/6Pn2OwkLq5
efJHxSPYcVfcNwhArv/74p16zvNVHPEqs3OxIC0IIyrexS9T7RIw/2XNFSQDEtKYTErPaqR4dilU
Co36N1EfV1vtAWpQioS/1FSR5QEisa+LM50vsYCqc1MdQqY54k8DcfBgblMpFULKRo1zhYN8XIok
q9ai3qpaQMANcdGZGHGZ8dmqtllGoEe5fcAhdh9WN58SDjXFrF1a5gQTlKAD8Epff1+y8Y8lAD4k
adShjmF80QThD604NOvyGqsVgEMKyLlXCxbmHG5EKHL21EBEPPH2mscD9J8YGkdm/plN/J5XGlWB
Jy8ES045xNNllj7bxxO0MOv8Az8/EkRnCexHhffM6y9xqAASqeBLTtl8npIeErrGTCV8JM2NL/D7
WJCCwCNgch833IhqGJ9cAKR8GOg2/ZrHuFQk+sl7nv1VOYTsoonL2nT8PELQfM4TwUq1Za9ar+6l
RXaYoa+EYCrzJon3gzTI4JlY/3sFUTVEex879zfpxset+V6M2xOwVsDLlNpTCi7joItaHWjff4IW
0LdZk5co6uD2rkf2mTbyNnceouAtjh68Jl8v3IqkE5DlJeFmPupumA59py5hDi9RLPQjpcNTACV9
R3rMzKdL7AHSTzMS8bTsLfDQtoOmaUGqRdxlJeB/hMqIzELXSZqbxTKE/58aiqWRHvWAFaIDQ5LU
sjTwld3I8sWcDQIp3xBMXZsCU86KZKbWQF8+kuJntrB7YSQ7QzLwkOQtwt7y8SgIhfG6d/AZUuyj
gUAIzAgsQYPMu0q4GXC0EG2pco1kqFo9a5v2hyj0yPsy4ATWenR7ZTWyRFAZXMYk6U6d8T0ECBFi
hDYsVACGf7rEJteome9TQevXVOLDCXUnoG36OC+RPOdEQTy/VSQF0BcAt5/6sMIR65vHvFHqJfOF
f5EZNA2Q0j/NbfFtLuAdVrBA4bgksANb1x4cSEPEMD+pprOPcdb+yOXI3qWNkJ40xL8p3MzU9fSj
7sakxAu/T5alPbbDWjzUjEI+QVyP2Tr4Cqg9pLIZRYpIlhRH/MCIAUjxu3CsxLg4QFpOCo7pNQEN
sTL8ES2yqNx8mp2WQoBpISlCA42KIcPO5YNOrQK02fVHH1AGwDQiO0cITXj7LWev0LE67PbvOvZP
Jif2tAHM1dY015zz6JKWwDFESSct95kRD3MdEjAeAN6JEGUUAyagwkCW5CAgg6drV9u+vqS2g22/
8HDy4uy8AMVHDBwDBDRGAIexx4Pomiky4pKwk2KOymxpQTqS+YhHhD1o+X9Enddu40qURb+IAFnF
YnhVzpJlSQ4vhEObOWd+/SzdGWBe1N1Gw0FmhbPP3uvE9sHsXisTUT7bxBGG7LprKcD8ysGEUZeL
pHWGuWXF4O4H7tViqneJbRSH6PkyjvY6qBSNiEkaM1uirvKEHFwx3CcWzzaXfbwYnHxceF1CwDko
rbWj+L5TzTzUcd7uAt6VY2s8uizOtqlZvXkiAo4d27BbU224lBXbcYtnfJdxDcVs03McI+1SYcEq
aG2GBETcwvOxalaqgW2qZVMzw5Ufii44BQ28xCIJr1Oh9yeBDSMkLI0mQRBsSoylZgQgSl1t2gWx
uMYDrI1ODuf/Xuzn33p7O1hutqzZn1mTXFTxB7qrOscP7A9k+ezGfqRV2J/VaFbHsWueTuy5KKvg
s4hxQwddmdLQ4l48sFfOhNb6n5PhbnGZwsxKHG8VdpY8lKJadg4MdLOY5LfbwrbyOpjpytrR239u
MXmyGnIbsJznn+2mrx5DtO1CYIq0eD4kjnWseX23nAyqlraS1h6/0oVMCEk/s+dmGjr5rqZFtgzd
e+LowS0unGOeQ1EtCuvD7pMMyTREQ+8DfzHQ0t6bgTcPDYz5RoKCJAQVWK0VFqqgP5Mdvta2Hd8y
vs9ZJxJ58tJqvBSJ++zi70eFoE9RBENmMuIL1xx3VqXW0z/pTgCC7buXVcGpR/7FZNG9oueEC1Hl
FlZEc50nTXXXAxwBQV8D1sCrfSLKs8buXRwxkqwaun7t9JZUUXsiD5re0Ugr+ot1eIimIrv7JvyL
FDv6rDLVViT1gDzr3YVWIw2QJKL5z2YbVOkqcet84ReWua/Htp+xdXZLJStzZZY+9JhGTLeGj0SW
uxtoFS9siq2FqWO09MSEPF0FD8PpH61h6q+Vnf5M/ZOl2WbJOTDc95SazaYZfK0rLPbo3OqEXu5b
VvPBxlou5NQ0uGiiYm22wYO8D1JsQUA2rlp5NTSCt8aotKXbOy9x5hPG9MS4qjstOvnVrgm4zZc+
XbRpoK3kcBStOYogHg5ef7QSjx4K3bDA4Gyt4nYe58ixjY9Poh33LV3yhdTJR9R6Q7RK+f2HjcBb
T3a2N7paHEiUVksPg9HSqEuGNGD6PJiNVyzC0BebecyZc821SF19/I6rDMggnl9tFqSTfgzx2M2N
yay27G2YYTon2JLcwKfg++vcNkjxdP4IFEXwbkg1UVjSLjFzLII6tuIqVDA9ayc9hurQ0vyOYj/8
okMxsbJ646wHXbhLZQq5YVqqIsdzImK6ThOobB+zVDINN5WHYAvwi7p9AI16soob5+m+5U3bFIHh
QM2MSuRilmER8pNSnDSX/14MswRyPWEi0IYaTmvUWkuvKuXelwW/mkFDT464geuNGb7nbWzMe+wg
ZH22TtHf2yipj3VUrjvDa3e+wU28NtwnDqvwz6FXf6Zho+0mrBBHtxQ7bu/JNX2+4MBakBqPPwsu
oRNnJaut+0Ya83a9DZOeUgU39wgqqDEeeZtxfzbGbdjRzB/92FiGMap9LkpWx1CIc15M2aLrN/UQ
FqccgXmeu4W5ndyQCMjocHMZgntvYhPowuGRxEO6rQcHaCb+zBctLogQVURLksHdu6YvHmV89t1a
30wdvhcjBIxj9cnZI7b30qdjTwVjADAfcAw2pQ7izosIX1mAS/v6lU+GVSp8DXT9LRxlvnBw0l00
gpmz3FdsX1kG6pcPh7p2Cjyve2nbqXsp8vecwmRjSbJlOCLGXWP5f9xDmdih6cY6Sck9VYENldGl
MxIOnnNIk1DbR3TaDkEaHolCU/lqjv/SGYP/4jsSF9PU9OfeDYn2Tc4TKzrZIIjli8rBCfq4l3W2
ecwWUKcQf+plrNm3Ig8Uq2LmUbfsWtkWq14A1BY04C7/vcQmZUxLvTqzxn43Jiq/ZW0Uv2g5IzWK
hg5yWcKRLst8OfY+YJCEJeV5zDNRaFquPgQzj6v3Se9089F6/TIq+mhn25BPjUZPsc92a1/F4wWD
GTojIch9RssoDCp9SQfX2lgm41TqZy/Q9rKXQjDSgU9DEkvqYl86vbMwFD9MhR1w1fgD54ZX5PsC
mYyOqqEWmWmLY0YavXJO1vPmHbObNFQRXypM9sWYTtwvDZSPiRYj1s55SrLrkcIRFLlzt573Im6p
GdlIMSxZuWKb+LaFmdP90GPfPHeysbC40o3VYq3b0KfQZ6TFoBhb/rC3y+khk1Y7RmMFg7rdhhgd
TlMvx9MonK96NOROIJRv4xETWT+xcNOciGqopf2ZbnR3zibTQVfQjLUe9ukx8PRPSXqR7F8MDjCT
/TGqVnZZqL2MR+dCKmCdT12+DPOKpwlrBs5/XWxjKtl9Z9Cpq8Nw2lh12K5b2zixrWafpW4fhT61
57ov7W1EKHPWjqValZaZLlLHd8++RVowaIp9VVBKd1Y7oFwOv17egIgXGoivkmwqEuBbuIgFsouP
RXThZKO2z5NxNUweNa7MKK1ywqxTmwdrM/HfCK/yE2rGUWaKfmA6TZc6iKe5Z0r9Mxy9Dfpa95Um
SuHAKpdgEzoWusVq8NoC3leZazQDRwINEqN3NNZ8sFVvVh5tXOggQ93fus4dT8Jo6svYOvd2zNDE
y3RYZkWmdlZsgsuh2tiaVcqTWg3WEdcdX8nqMRTUChYJuZBNmOg6gS4KAzXq9XXI+WaRgn8wIbxK
roGzYQpySo3cWeYoYaZsubn1TX0QcVVuw5Ct1BvblZkL+l5ZeimKU9TGf72v2bshsY6maBdlGMl7
n3Thsmq/ah95WWTliYyrc+q8KCe55tVr8+ntNUhb2Zw/NBS7YtmYlr9EyTNmuuCe5LhEZhPKi08n
C1DeqZnPUmt1xkWYYFic/s1FJ/72CdTOSksrXqVTx9ughdRF6OEhaQ+DYJqGsyOgVA0Kw2gyYYkR
jXV+Wk+y3olfmz7+g1ERHIqmHaCcPv/aOFpwGMKcdhb3EuwFySqzm2YXEmSBSMdLLdsXpbB9tGZV
L3ynO+bOpJ+CUY7baXzaFbo5xeN0FbECoMjDO+s0KJ9j5bxUEoXXbGMmBij+p5WN7sHPm7uLQr0Y
e6JLsXsoc6SJIP+I9MY62R18LytN3J1XaASFS/01rQwxr63Yffnvxe9IzMG9TcP8XXUiX/Wp6W3Z
NbQXI2BYQ59H2nfDfDIDGlam0YzuC7GlHHFeUsAXBHHNowVu4sNIO8ineWtu0sC7dVlQHILAu5bO
dIuF6YF0A/wxaMOAM0eqpV23zUs34Kp2OGeVV106Muw+KYQtSRu8GBh6avp0ps7P2DMqw/Ki+I6O
bSwtFYE383j7ikk3jw0F5axpvEuckTJBKmsXsauGNS65VWxV9VmvKvPFbO5DEFUMbNS8TytwWcV+
GN3bkINNREa6sB0TbKLU4wNGRJBBSrwnbnsZTS26Jl0VX30t+cxiZa6R5M4yzcGrvdGTrEnUWNna
wcZ6Y23qC95FuPsCwlRnduLesjlu2EjUzaIceW6jK19W9BhKkd3z+qULda6iAfNmlN4uLIkIORp6
8M6FbouVuH0NsM6v7CSpT7JVX5Xtacc064azNdApMtzO2mXNUwKzc3YWvfI+NfdM+OPVyoqN0knn
KlF3pykqtQeOUhx/aNHIQYBch6xYqHpiS+a0CD1F5D2YwkdEDZQEGlJkkpZbURfpKRxQ/9ICmJwu
D76Htp1nIt3rNcRokvMX05UIPtHVcVY1IZgPFytWKY1/7mQ7B36IA6pHciwMjV4uLzMpPEC1rq1O
Vqnwh5olDnSKMMOK8tcChaYpe30jqsnfEYooDp1myS12iAZGneZe/nvRu1Tggt4SWTbJJB5qHU2i
1QMmA6I3rEZUtiPWUMbt4UChtE1PRe1uulGmR0W+d9VXsbXRw/Ex4s1Z1yrxlyVVKRdV9vMiFDRn
yvJCxnzTFrZ5DJ4C82TSLAsF9ZiRmu7aqNF2Yn5TTB1owt1oTwfuHu5asRYhrDBhgd0QkLtxb6mp
tlon0lvh2Gu76EaEWxrFRZ/bu8qUWEHlU9jM6hP0G8D3bbd2yQasKzFO89KrbVAEf1NnqK00cKD0
hU6qwhLCWNiu78zq3iqXuaRs1EubvhO35bXnZ2o+lXALxsEavkt3FZR0q2Q9iZ1jS2uTmj3uFd/a
4bxp5kaVEoDK6SYq5+xX/VnEQb2lC5RfTTtes4eGOHBlcR5dMc4yxJeZJ7A3Fr4Ibp2f7lv8mnNa
R8GKlL04yMRs5jnPFpUsgUZlNq9jriDOpzmDqcLOOVWxUV5zy3pVWRtcIn18NINunbOy4z84NFKy
p3Tp6XTIK5Wn1zpKf0acwJwhZrSp2g4VGs8JXpHqpJXlO7k3uSlkAQmyDM9OoJg0ghq30q2+uTWN
CWYnBNUTCK3cpyqv9lWEAkAjZ63FibZzwlbbWc+X0i24yT0j4ljCD5OVMDUHcbIJhbXT4fvnnQ2J
Zoy1k2o6OF9Bns50SLjhMK0Tz5FwJeNy4+I1rcXQ7P97MagL91OMQ0UvWNxxHq7IKSUcONiMCjoT
x4Ge0bHvFOg1uGcI/rAem3LKNyrHgZFkbXNtopqAdJ8yYWTy9ITmJbgSK55OioYkEdPmJuqQJ16T
xTMz1dxSPNH4j0aa+Ia79DvTo0mtRuYFkcpY5ZMjEceV3A5ivCQDwskQcGIYuT3uK1BWG1Xar1Ou
gYcy+ofvGaAtAx6tzFB3nbbswQ6r/3sRz39WWruZylbb5KnN4fFf6FEL0BedLDvXtP/BJczTenQ+
XYcRG8WlcyRRBn6WWV4Ub7oyNl6BJ7ei6Yfq484J5tHZ1Ji54vpwkJQJV4i+qp128CBTtCEUE0Rk
l6y1fcuQ22Mz5GcdTWNej7hIDMguYdUptojCR7wI3xohNtQ18yH2/iY+87yps3hBcb7877+gUmHO
LNN/8QNK03smA0af9UXLAXKNpdMetZIOIEGbnvkgCiz0M9A6FLeoTx8jzU2qKWdOIoLBiS3uDJLm
MyfDJjsKa+P5zqrUvJ+nH82M40OWeh9O7p+tZ0xHG9JlaJK/zC33LTSmJeFJ8kvjk8c0TB9tWx5G
LOHbEMUIuRbydMByG2j6zzoemlOIVJBxWOFNmddN8E4I8CxF+cFNmouOz02yXDaN2ojQ+uxK995W
1hFhb1f3xSJCv+UuuB4rVCzdNv4Ch2k1bf6R0WVB0XjiHrSbZxfXQRcbrysYiSG9dp0YmLJ7Qy07
uknYSe82WwR7K4F5+TA94xiM/Q29FgnR/nVKb9j6ShSzIu2p9YuQnCT2w6WZgSvVuwynvvnZdi92
b33JDi2kKn2GOND5x91GiC0crcVgHowYXuaorqmRbJv42XhDAXGHg+YH393EipoyEoZVBgMREWCm
SoFL5b2u6u8kTrplr4hfG96WFerPPCv8ESCCzKF4Gwt3WCvT5GIV2Hcj4OY1OP5Z+tq57yem+nkF
RgfxFdn9R4B2TUnELsApshsd8y3saLzjxeALPNW2Cs1olXvjTzY4cmvTwmHgUQYkcKi56w/dpUek
XrF1n62kxXoeF/qui0cTnED03kSk1PUo5H5Y9fmijWghKXqupP2MaxwX/1wroiuQuRfDsgMa2txq
YkqVSA/z10kPAMQsRzK2LxSMNKjou34YQAkWcmjhs0/6g56ov6GDy2yXyV+ESZs8lTkeqZDhp3ym
FiaCc0gG4updVQNDBbYSZsZn0exskxu07xe8Oajf9H0MZPiMoTNdQAc8bN80Hzw5p8OsoBw0JpAl
rW1e0sxfuUbyi9ZDqNga/2RQfxEa5Djgo9TXtLGyJ22hO0cBl7/nB3TTwdppYo3yWFjJf2V0h9sF
HsG/NEzfoYodSJ3seQpBmLoYZQVXtQoHVD7ehzh5HZEGSpoxbWkFM8oqEfpvYkQcqhIiw3JGrGMb
l/krQI1X4ApzH3Nqr2N4whX5xqFO/wJBYvzTW3mAH3E3zWGLVWutsJf+9ymCglo7zJJrhH1+5M9S
owND6PovUNVuBDvlSP+G0/s2yu4vEfaabikVONOgrJZ4ZhozfWBs8nkREPevdXsZhx51XW7OhOIQ
nH69urzSY4HxbNUg196NcvwMJ4zDQtofwtD2iamtgqzfDqX3UZQC0EkGDMFNL4Js8Qy6xz9gCG+i
idapYxDcH78t7plcTcXW7NJ1bNFgSg1QcFMjF3jhvqNEfGlt/1uE5pXbMBVreXMo5hHTOnZQzdlI
1X4mzrCXVXyqlVfPE6V99LW9daUPYVwp8jV+eCORRJlVQNLJklXtG198vtb9R733D7jNVSK3o9cv
3fK5RUd+OGsC9w4Z4MKpvHR6/VT6Ntums0ocVio4BoT7V+hPkD/Mhe3F+0RTd8vQfr0i+2xFfgIZ
hexnQDuKdwPWLKtQ31me3WTwSaBgj4H07hXmrxd0b2agrZK0IfNZn3wkdkTQLQXrtpIg4Qehwwqx
h4/Ys/4CYAUUvNVm6qMN8jaE3wAa6GQ0ezW4D7N5JpwpNPMKGEZCXTe1DgxWrmRh4p5Z1r+hT0t2
NPt11ztn5zRJAg4Zyb5ZwAqeOxOVPvLYDFwfthAWl2knFzVUm3YqDg43Rgbk8GmDiBmHssSrbTVY
HrL8dypeujSHZB2Xf/kw/uTh1k0MkHsugWfPZnA2gBeYYjAMfZvyOduZzmtTAcnVm/JpW/0janzm
qnP1ohEIutA/mP8WxflqSLMTKKF3qBt4Etpl5IwIPszntqp1azCZOLQpN3Wcs9y/s21UNPs018ja
P8cf+vtJ6ThD5EVTu6zMDhRccDoQxIL3qvrQvGmBk3epU5NFlnWuCK95DqO4YudgJmDz6RsWgl7/
eBcNO4gr8/f6ofXtydLps0QWWR472dPgCuZO1SHT0SYpcrHNHU6lXNWMuXKSj8YLX6aU7kA5/ZKo
QzBQUbCE+vPjTOKOSvld5V41H561ddKALawYHUc4vALoAcYIgFiAV30WpwEDqazglhnBTBYgJCLm
DNCbdUYm4CDeljbslYKAplOTm7cKDoQ23Rlm+hWlbOtNspyEflOVeUQYyA2PmR0lSAl8+NcQGxPv
UqbDEh7kg7zROItc52vqNkYVNXNpZuDiaYrPMNB9geRMOrjPvYR0rvc7ewBzEo0fvi5PsGaamUP/
eejpEpqMFcgGEnMFI2gxKRYGW/l/EId5rgjZJ/omUc2nzKp7WEXf1ohlQeLUqgXI/ojH363/PNv9
0iec95W90JPmTt/g4qbFuYryNzs8QW5bRHnMn8m7xJP8wPh1rmziv7l9avSG2WvyE/oo22D0GRQd
tIdgn4Sg3Iz4GvPItC3Vi9nUrw6ZmYUq7iroLxZuTjKFt0HaZMm7szAJtvqNvHLt+RbAVdKmZGGP
r0W0qGSA6W34JEDJrJxyXSbZ55SmENTx4M3trNpGIAPKpHNYYe4rd6Y7OhnniwSTbNnUvJ7+2pgj
eTLjVmO08bTpRwXxJU6nNWyaTzcy7sKACIYCZNWUVC6spJnUu5dxokxSw0clFM9G4r33L5Fr3kpX
/UrMXLOwk+yvjAMu5Y+lzjKIttLPfnQfe2ZfV0wu8ccd5n1CMjka+ZhxT9ZdUPhh489blA5NiH+O
GoCfoa/N3Gz40oN5oXcfyCQYBB1mxpWPya9e2KduKjWOjWIh2tkNkOdj8roHUs2nMeq72hg3BSr3
zLTQLHMuinX4pySD6ESQvHROyoXluYIq+eEzmyNEZeRGMpPT8BUIxfxzwDK58F8CH7SJzncYa2ej
bT5HDXyErpWfnnboJG40T4D3s8PinNI+sBrtnfw0w44I/c+SkPE7tsXQxeeTbAtzb+jJukjDHwIC
3Am1H1rhL81aOPXnELikk9xrwdOiccBMuk8kosJzjDuntZM3A0Gy1zhxlI251O/8szvUF6sC8D0U
W1t3PkRqo1m53S2Q1kKI8WDBgKJtJR61xVtfwRYoLBfvJoJWjb+iB5yD1sOS9PVpiT5M04JAP4iR
iBiJoNld3xFAvjTVfFUl4X2pf0+YyKay+Gs1rtr9hEuc1scaQyW7VcX0bBSWWTikb5lr/kSZ+jU0
66izmQxjf6oop3lotEsZqbkMTSKacXEkADmvumJPNmRntuW9L4dvX5WrNiJf50zYGpqcX1DDhV/R
m01N1BacAtck644IxtcwIbxs+QwJnSB5IO2YU+Pz33Ca+ulfVTpEBCWmSoqLmpPcT7N3HW8p5nAy
l3rcHpIuWVeNwdW3H9iamUeDjAo80JiXGbp/WjlcSGXxrVS2LiddzihA+I3H1bZ3ocOVmLFpZRRz
4iY/McymHrDSbET3BUNCSdPY3Y9hr9tacknT3L8Ee83My1kYOlMm6/afW6Ssy0g7R73BbEeHJQxi
Yaa3v4H+BMyH+RfdPkgubrmpCXZlLREnQ/g4ty2b5BcJdc3gN2+1v8bTh46Oo4ESia9jxo9BkBuu
L/vw6HR/geD/daSDIFQ466FvhlkWBUx6nXhn+sTaB8m3X+KhmZ7bxPMrD25LrFZ77QPiot6kfhvv
z+nYmyYMHuTFiXlVraIHSETRN/sdBonbEJO2TAcy10Uqf7U6QYVkZBs+tJms8nc3Z85D/p9xc4Ip
b9Ymnzh48dryiqF+4A3nS/V4k1Db40ZnroYU354sTpPnfLn2g57CR5NDC/bheyGB9zOpJQFWTZ0s
egTnMjyp6elC188JmaKF8G26Nxu9o1llOrgGldai4/MPnB9eypSjnHa042D4wTPkCGMfNvq3kflX
b6xwzFEplEG6xULArJ1AZ3TT6L/kbAmB1V+1on4IhwNyGGwsHW9SgxHvLK3If/XKAe9w6h40TiaS
PzuRjw8QdaueW30WgXkASGmq9l5OfGlj7B4Nzg9d9cQ8jMaaRXr6MWBSbzowD132Xmh5NKeWkbPR
aDYkuFmpotjj3/gOFCnOtPXgoXGb6prkMwnso2X/K6Lh0LrpXznIKzHx97btbnFcXnxF7txz15O2
6TSsQ3BuHwBnLlWY3sYeL05WEO0beShG9cjQ5LzmERWMl+WG71trQqmlb10sfLVEfExEk9T8l024
WOPuhq3kn25BDHRC5+S0jGZQ5A+JsxQujUY6myRaNYHLN2NYvRbtoyl8ETbewOJdBjyauYpIbzZg
ktxgJjBuzUiWh1xXBmMOgRHbK+VRPT1ij0F5K0BiN43vvhHuFSwWBH9Jd9R3FgVeUXzVi3ZkOxid
ht56S7PuNwTeYkfdShcsyHTEOpzn50wFEB7anTluYQHiBAeeR0aTO7T9qB3nYxDxK5kj3IOq3drC
ujgRTR98ZECfevc7ZNvpVIPnHp4A2L7syzabz67reWCSQ2MPx6l3T609bgy9B4AmX3gz9zHsGZS0
5j0OypuVNBc/3tbyhtx75orwI1wmYZDI5RzxzEOc/FkT1UhQfyrHY1AKT4bLjJuRRm0CMQbsw1m1
+VeeYIzEtjjzZLU2TJaJyiImAxtkzROpjrWSbEkWGryotwANY9SjwcMsSBK3kwAFfTvcVPmdwMlb
BWP8mWDam4LfQt3AHkojbTUq4DiqqYpFJ8Mne/oqMuvoFgQQyn6dVPV8jEnCYJFp9fYNAuXDM9Q5
qhgd5fh7GhWHYShJ3HnxP6yjemgs3dxByrC3FpjTEG/RGBQXIrGf2AcPiihj3UUHvdVfS2dcm884
UrTRB3mY4KV5BsM72aHjJzeFLxk6FPXNdNBhIEGBuAixcuL8PhDX5IaysYdsO5Aah2h7QN3/iEsO
vLplr3KuYcFfu3TvcJuxZcZsEjpFoEW0Oc0eBiHJSYMdaO2sISQqhOHWI4rfp+p1qIZvzC17JQgh
NIq5IyZGWqcITy471GhVEnVLYhEJmCGDBbV5PsJ+A8OuJ4upY3efT8+dCmYwu559S+ywmY+SvXCw
mLnTO386Jiz2bI4mPcLFPeowY2ql5qVWMQ6H4ckSaFIlEftRc2madQGIhw8659r8v4/mPaes5e39
ilwNYIV3Obpk1hq6iQWpU+0ZrcUkSOLVit+FXm9dPDmjlXxVLgdpXaZ/02g8kIfAAHz3MQOR+myn
7OoFNsK6T25BMm5E+WwkQw0xvJ1sojtvIfPLRvPW2mziSSC3oaOdmvG915M3mTpXjH0H0/AfYJ9W
kZ+foqz5Sn0aO1rXfhoe6UOv9OaOhXqwDYrxYHhQ+1oZ/Qsq5iEn/Weoe6u8ezbEKlkuvBCHcIfV
JEQOCSU3giB0ftp8Y2UNfon6apAbA4b/tC5PWosrvXmTT79VrxnvcTttcuEtqzT80HPz5qTatxLm
vyjTL1ZevjTFk1pF/7Q21r41Okv6dCtN2CuuuOvJGZhERqUbBPDrnbAmal7vwv+koWIexOaP5Lfq
TP23aTjXIDMunqVOgxVcqvg3r/0z6KcJHY8lOpnmO1bC3se+gImph2rQz8rO91cDELd5kazH1F0g
Va0KZ+A4KBHCiafQTK9uiWexV8CWAldM8kePzm3f3isyRxR29SXrmE3M1X1szn1EPHYod6mfLKG1
hfMJ0ZWcEKCAonmzcE6THAeSMmAcgy0pkSEOxhADvEu1Nd2pAC1EuzR6/YshZD5SC9RZsnMzZ2XZ
/mtkjrclN91b3OaH0NdXqfS/4IXOOsfZes5H1daPOKDHWfjgCzTbe0RwmopE/yueHAyZ0hlVbfnq
GnvCKx+ZxXmfZt/m5HI45MGuBz6BRQn+s4WTxqfQHi75BfrKMZiMF5Ajb1Wtn9zGvLTxh6ele79m
MmueoxvSbQ6N4SXiRLIsjsyGZvc44SOnIr67CPhJNvzEtFFmHp8V24lEjUmvaTQRwtXjv6EvNpZd
bmKPq63uvblNdOxqb5/SXteYsD0hoAlp/riBdhmJLIkkObJ0uUbLe0gaIVLaYYqiP7vv0VO/aVr8
0xtIv+nz7UDBZotUl0xjC2nj8hGK5ZhwpIHOIqJeDX/5hnP9De7MWwghdWyNdVd3SMXjslNoEdYV
w8wuEf/qINiqtGIoXPQi6bAOUB1Nb7hkA7kwqiaGP6HWF4CQcoYPzOp8+Ht2VKST/pTwSkBecalK
gmqlqpqplR35XHiSBxn9tJp9j6L8qzXlMei75+/gqyQUmgO76nE4GJbmsb+xk+BeRQNN8n3ddQs7
Agno69WfsrW3ifBKUgyrAewQoItXhIYr2OQPQNV6mR6a2HgLfVRLTZPvbnCCO/zWV9ZZNO0dUFM+
SywdTqS3s0VrrVvryWFzePLdoUouWfhb1OSGgUONh9CIGLurBassTjyYGSWZdl3+ZaokFDYOa4Zc
VHfscP9aD++6RqDrUHRMYizz/DOyJ3rs/zgP6PKVTMnQLQsP/tT1e43u0IrLOgMnsyJEOIxj7u0q
uk0dAfCkh4NmBFe6B8VKS7+DloEZUdfR1bZt6iAQQnmc3gbHKzeDZAJcju9Sr4zqZKCUz33QmJT9
XRVU6yoEc5SkrVh6chOZPDaugS2AB3b330uaJuJ//2Y0brLMPYxTldFXO06Dctf73DkbvpW57lbT
vE9Z7dwYB5uoElbyoVyYWsA4u+cL3gZvX3MWzuUYW3Msae2+GuJu/9/f0DfB1ImJVNOQcMTkjb0z
P01gNfu6eCp8vogY545txRBsQ7qrrdxhLMlc2OXe74py7yUJQfr//3cJnWjhBNCBamO4WKO6BCEg
8KQ7OC1jvwzvTQe1g52b6egw51RQQ3bOJ3sm43Vek32Yol6biYmNysKWpUcYrIwYf7Bt//aaf4jC
4UOaaQv4147nYzv+D3Nnshu5kmbpVynUngkjjUYaF7Uod/rsmmdtiJAU4jzPfPr+eNHoBqqBAmrX
QCIRNzOuIuQibTj/Od/Bv710dwqKOTkZXEIeXi0kqy66CyD9KJmmFwRGws0OpsWMspMyS4O98Opr
Oom3MIz+kJVFiW3Ea295r24HLMpTT3iwMqxDRHUtUbzlIB0ZOhOUtLzV6x2ZN0n7FQCY8L0mTrnX
OX8r+4xXkkLEhspB1wKZCs9Mp86XMtxpW2JL3CT1L3kasRtz+VDo5UlASY1NOE89HJTC3NqdfUrN
pPXnxN6BWKdR0lD7eelq4h68tPZi/GCp++LBaTm6lHs8I/2xiyrgHYOJZDSsx/YKdpvL7LGQzu3C
VsLJ7gsP/BOU+fdRQl2EbvXp5BBl5v6Z3DUG7VFAnSrYCDOKKR3Mt/bEVS0xsc8zekQ+ik+MAL/b
ur/XHSMkOU79dtc5+iKwIkRgVyGFPNR2yfyFOG9C5Bey+UfV8t6u7Jq4BVTHX8krLKSkQjxia85J
Ep0sGX5B4M58x0ACXfD/kC8PLsHk+Q4h7f0/P1dT0B3n6uxqVsVTmS7ICmeYGRpCCIySLvqJPFpg
5s441vj0F9nsA4ObKAxRHK8W8ip7gT3P10r7LbOZZqrfUNFv7frGCJRLQt681mye5Io42xD3xF+5
DghdvVNB+Dy1NCObbnAWanoFvEiPYYtIGHuvRes8V+P4YWbBC8CWbGcZ5SHq+PiWnjOgnIB8o+Yi
VDGejlBEjKD/bMK/eoFqaHrJW90Wru9MWG1HToabuHdgU4E+YuR0IreKMhdZH5m0OcFAq07tYhvA
fvCNpnnPBN9cRWi4/8jSGQxoconKCq2g7X5LY0x8cxD7zqo5ROZLRZQuvKlodYY06cKz242eR3Ne
Z/hom53vVn8TOIDctAmcVDmfJap9HJg7G+GcyxrbYl1TXYc0shWkKwgihoSPaDdFvr4JouXeoY8u
Aj+3TPtgwHCWZhVBdj4Fnw0+9wV8HPx7w77rRjylGYyhKmi+qzDdjXV4AYbknNN6x8X1LRkHrr9g
fTEBpSdsfM8mRqbtGO+nhNlqSmQb9s8xyQh62eQ8SodhiqC7ybaSxHcXOW/AZyOp4go+lVF01XZy
IfX81OYw0iEpwIcW3N/cjMlc7DJ8xTOkAVoWXvmBfXPN7gc+B7Tvyuu+ddUjMNYFxKfpwkjQgNmE
9KNd+5hY5WkklwWmkzk8unjHRHudArBwk4XBykCGSn4TtZ8Y9QG9iowWi8vkLfuho4K3KalxUB4J
jLZo0AJujLmAAYOp8gP7xdaRZvwi+w8i3e1xWU/w2KAOyQTnkcYoSrjhUgIXTs+Wt3y7ZSL2yVQs
WzvnqmTjyqBefJbhXrf3gHOYTieZvS05avgGbhkOzdSt9dgmPKpTthid2v2EkXeTFrW1x50Q3qLt
YclyQ2oTvBJzdwjZUPbLwYqX5OQa0UtLpdFNlgiyn0JeMKixfubOISdnsptqih/slQEyIbLt5v4f
8UIDZRSpb4bzlxGlw8dcHpu2gMzGWFaWDnsA/QtHI52nNbfyakI+2yaFPV+g35uXsig+Z0a8F6dX
30lS44g1uNMNLq7r8Li4ZbvtLYskqQ7Cgyf7Gv4Bmyq7nvQrYTOciXtqQguzWPtxipsqsWhjTXOM
oOs/OmNCHWLnPPz72i/0P+qbey5z/vPfls35T//5/G+/ZfNvN0/75//2dx7+lrd/8r/tf/1N/x8W
01n2f9tJ97J8/U3j/6eKaf2X/ncpnfwXarTlCm1antaobf+nikn9C16WI0mYmvzfnv6/pXS2+peD
o8YTlksI1XMEDUoAs7voP/5duv9aK5MsgFfO2k3j/I+qmJgg8+fTpTKHZXH6+Y9/x0zmuNJ1lAkS
0+OP0v+lrdLJSlydhJ4IlNGjkhnjOYUhU9qTyyKSMi8ZyJ3GoVtua11L/EUsukSRKHQkHMekujiW
6RRuw6HvN9zPGtz2LQyI0MM36MxISGget7hUjYJhUxljwkeCg6E8xeSIogIG1HTOBLAkijsqum7q
t0jZ04EoJ0JvMHc+pX6Egm0NrqIASGlZf+phnYgnCXV5fbYLRkvuFGNO0CrRfUYMijvzTJQ0lg8y
xFbRL6tHFslMurCEsg7usxfkoJjCNLjL0Xd0qq6wXTD+Fceu+7CwahI1iTndytY9FEYRbTtvCvxC
QtHJyuCvx1bES+nNl64MMSV033EzZY9cGNPDKLm6mSqqbno1furODA9x1PUXiWeEe9WFaPrEHWY4
x4mwL1xIvH0ZaUYSyQB2B7ajEOcg0NM5OFsqv1ImF97WZUXGXrUOnssuRSP/KqSQL1VN4th0GDEK
EHHk4YE/tSmdyUBl60+zkQ+Yby+J7cpr08ALdwf2HTRMRxXR38V079RkJ98moofLw8tWama3VQzQ
mrw089dyE+ciODpAzXZkNii9LauIMFi7pS+gfNcDinonKHygCah8txpiQiTsSTeUUl9FTk+HbNYG
BeNp8SoYXBDKLpIhS8NdrocsEORWcsMcvd2ZHvlJZ7aqq8DM5RlZsMmgRZ0S6SCyN9Fl/ORU1++y
Ju/8blgc5kGGZudj4FdV/IXiOboP6jp/Ho0yu/SdgTQhBlj8dXU/TuDkcEd8lvBkiL6yNavZqnft
Y1VrPh4OxI2njWPaKAZpKJqPld00e7xyGenfkDBqPT9pmf3KavqyBB30YRvdlkkcHitjKystjmGT
JodhWqCokRjGtrepbeB5aZg89T3fbkL6dhrF+KAWtpMxLe8XtqC9oraPzW40H7uaid+MVIbxcNhE
FZOrtkdwaUsGPdj2iByXarP2Qu5DhiFGtTwmWW4+tuVwplpH7YnzaD+JnJ9RkbBtGUU+BMh4rmAG
FOSt4CqOEjUvAUXveXAMxuajEYZ5Bu/DEJBJYzWps2U11j4fXY6NsPnlrHhURppWLB3d9TkObsBZ
NHNEqwSKplw2lXpVnaavknBlUZTf8zzfxOl3MU5y102YviZvOHRhwKUcoPEAk3ul1Zo9s+s0FT+g
P/eNyQqCnLNmgOqDnAvzzXIIS3RwTsOghGngZuneKSWbKjO5WsqTRyrmMtYkidZ6zIPKxWvZzc+W
Aa4omdVzjIfzFiLrgkzCgDBU2d1ChP2Ce7XdA+EJepKdo4wZQ5KPl1FgH1wXUmMlrbM32HvOycM1
S19y5aFBh8llJuC8X71SlECVtd6ZJvm3Ls1fSNp7eDjRlPeQdeKrRWZkdAwfo/CCHVWdGgrFU1f3
n0PJ/UePKUq49S2sApiv5sEgKzLVoXpfgpaa6xfmTuWr4EQeYEcY+1EdxpJBa6s6FFMn+iP7dtmb
HZUwpZNhlhrMGtLD/AcX8HLUdoydbbljBWl3qtQaqlpIxisqb4KyvmlGkODNP1FXUPga+e4QZLzt
ohDMeGUz422lQq3u93mLcoxF1t2Y1XLJBBdz3HtE6u2kPZnkjzZ5QofXIhNr12TDvF0a5AMsmJte
BU9J+YNnjy9bx5vAjHEtWsaN48HRm7bjID9nM39Axv/bOIqMOCqnobz50DP0RKbZErtjzqecxp/i
zPZrDl6qsFdrj8uMvggYZC647yzDfpKtuLNHVNFhMU6kil+9zIOj4jmEQPAM2xFgbavkhEkeDCv1
wNWkCV7yT6T7tbWNUo0lQjP2mKkejNj4DBmhYUxUj1XJpCutDLLkMWcxXmP3OOXMLZgFBJOiCZuV
4NCuGfm5yvpTNJOdxBS4juSZ5zrh7Dx5xsV22uArYxrE3JBlJwGeqoggEC0b5+xZdeLiJvCOBj6e
Shf2bpTTifIflmojuAu79b61uMGudWvkNfJLW+a5PwJUNVIo+hzwuk+CxfddpD+BpnBTFOzCtVnB
98jz28DCg5k790EnzedQslh5EVNN8IzfVpoO7+xnPQf2uDoUbrU8wZ67DqF1gEmDajVBsgtCYmfE
YOl/z42niMJWDbMKVC1FHhDbRo95QVIx3p2zfN4EtfNeKwiyzPDpEjDuuT1enCl8Tiy9ggPJbQZy
4I1rGBAqQNKdY+8wz/MK9FyLN0XTNTu79YhxJe3Btu2JYa39algYnxsDz+5QWR5wOSCrGAzYmaQN
BFg65AyqaN+oGMJZnJ0R19hT850ZMKjmRAw4m0HVxqYh4jyZHV3Ri1UcbLO7BzZ/TtPMPcctUnCc
ufw7gL4XkEtLI5On6EUTZKXWwH5MoxLZns+9CZkqLUPwPA4GXitwi2OCvpRMyS8TdfMiOmE+BMyG
3Zp33yg/UyNOLl1g/UwRiOoJe9Q2HvWzN2txSoz8m72D3u8Yo0PG3EkldnHuMcY6DmHtQSDz9Pyp
eWIBTDIkN9UIg5PLYh50Su9q4VwLh0nx2BI5VQEh+9Gl1T3Q9XYOsl8vctmh3PkBtEN8zFMeqDGP
BoShOLyWdEjNVTDAD4Gu2fDXSPLG4IgX4pWTENZz9FFmBGfSYd/kX9ZbDuOjNW3T9u7WIlV7obRu
uQ7Qy6/OZ+N05k0P721M45JQiHwoXWJsBHkNn7RZbfVvFT/o/VBOq9JU3AjD6Hej01a7JSmvCo9B
QY7dnBhCtTiKG50B+wvyfm/17EWpW0CGEDi+S+xc6GO2DcugeqdBBbzbRG0cqe32AhHA9YG7Hels
KzDVWn9aCRJoCuwTdkO64eLe3kHM9cvfjOaZncZls4/m5TRYTIqCHsCVar6ypLkl5eHu+Vx/ZB68
NWMVHIv+SdaT6UMa+xUjMIhsoEsFAuM260NvN4TxafakfYAKfJ5lMPluh4MNNg3cx3Ii9ZqjAFQr
2bwG5XZizv2t8eC1VZDvFCnjbWT0tKO1NylVrBsXj0uvsDXaTNaS6Og5dkXKrW53vULuCXuaQ1zD
2XUArayMs5AHRQA9XrJm595z7N5zKc1pfWEBC9Qq5pYJemOEi/Gfrz/Owex7+L6MAmOi44HigpDn
Z5k8WaKz3nW0FNuhcD842bg7Z0zXDYi0c2Ob824RELiNie1CjmBoAuaeE+8jCOcs3+ZlwJ6Yyef8
D5gxlu+OZUMHMAUKJfZLWhe+RlSyoGA9kHxgkqjhVw86vWvdXMGi6eFvOJhlgE0K+O2E/20Xf2tk
1i/JHASbmZsBmbA2wfXEzNuezQuz7K3Ra2zOsg7gDiw4Tr+WSjdbNghWhpEVwwVOYaO503Pzj2mz
MFm0jPcI6k84Gq/9lPsED/yRartLQ5WaP+ASZAAp07u6bjxiNdWxriUDucb+RqGhRSqeYEK2GC86
FU3HuhzNQ5+q96FF1S4AWm0LdNrNPMf9vlTOeBachkRYWwCDp3gX5xmyuTtva0EAf4TjfZNE/dFe
9HArUssH8vLoEkzaMMCdt3LoHikoY8PCjFcdlxaMszVz5HBdg8TEHEG1YCghugQyBygOjl75bWP3
yyWe8LsniUlqEKAsrF2n1YyppJ4BqOFAVBVsKoFn1cHiPWOg9oZmOFKV0d54DntPgSmJsHoebEs7
wl5asU4wUKMKey2GqU33ojt4QpbR4TmwmNqQl253uVDy0Bc/1pyo23/+qxsxbhXTRYeBC6TsOx6a
6SYREV7LYnwuE++hkGZ9hz7X3P3zq8Y0o0MUdyTjQCqGOG/uwvKnjFqYQp1Jg9QExR61nVumQ5fR
0G0qTiIMzz21Bw+Hi49666Pu4FWWZqYOE+49vGrJNQ+5EBLivfD6Q5jPSSZQjuLszDZ/qSPcXaVd
AZAyWBxYgT68Icvv6qa4E3VB6RqWXXiz1qFDouSJ6qNdT3OxBTEG0eaknYcWdPwZBj2lZ/gmncq7
m2LnCPWAwKqsL6Y0TnqKNH5Pr2dM5G3w9lWHVOPSCqBHzIBk9gIdzOdVfjOx/JwKETyUlfeD6m/v
WiqluCz3AvIhTau1jmBrh3s44sYhqiuL57J8iHSpfJJXH9SK+12P17vsl2hL0x8YOCuMfbW478SY
gDrMUBwtSTOB2+zcFJm1J1NAAnvdrIf3lCwzAB+6H+qBQgcGbRzdEwhPmrZFO6Ckqf4DmQvCTZH/
JAzgtkWowJn1SGEDZifTS1teLFoh64668JGujCI39ymTFaDupp/DIfexJxFNMI7dVKYXuoRPShnD
KeBgxRkC9T8V5iNuIrxNyNjtxBXYq56xgrW3ebZJDQyZHdhmZjyLibYbpFeZ2r+Mn8KDI6xzlqCf
A6fzVqb3sVjMFvdSuBpYWwr8EsdX8YjoWfDCQ3s0oA1x/AzchWEyCK35O3PC4ZDGsHEdXupd5wbq
2ADzG+xiV/diBMwaPwlbmNvMrPedySTAzeP4Lq8oC+vb/D2pQnWhwAwFnmG0PQquMFN0wWS9h+MM
AM5mEFpPz4nox9sAWwljYC4A5iwLohlvSZbQPIY1aT/TURvc/kNM6VNp3a5tw/twyP2aWkk2Ttvd
4tpVrF/vhK1egi6I3vom9w3ckzR5yMfCBuqul/6xiXFYxDYV8EwXa0q29LNGLMVuQ9Z2xuTs2574
E2aL75ic/yuzavYQYy4qBEAcJ+OhI3J/axLhQRLmxOfFmoQ3br6bBYIobz+Avc4DVd8E1n0i8aPp
4rUThMRAaRArNRoeBlF90qvwpvUb0ToSP230kTvvZWuD0wU2mVc4i0syZeM0kymLB6QaMkiL1M80
fm7oIrptwra4M/Sh7+nnjutcrf7VF/wN8tj1WXM1E07ZU/7ah6y1DOVQeFgGsOi12VPpSpgsYdv4
oN3YQDs3hBJYEzkyaERLve5R1Hp6KE7ouAhA9XTUqamPhrgHOggL2cnAFhEOmswh3fZSMEIOnR+F
SdsvZm36TbA+VS7wJ20v1cv7OFRYcEvzqMvsHrbaNXf6+OIJAZfOmO8TSlh6z+SgYNbfNms7ulT0
h+poaxdiZe96ja7VZXKvMSLnlZj9+DaMeuWni4E5X1tPsyTiOOqT3WOBj0ZmaWHj/jId3EqiHQdE
mr1rDR7yT0pfZU2gyLY+YK1PSGg14oDFwU7B4tsvzjD6U/jVxBkJPggivtlxrooq72qL6mrV+V0o
K0qBUo4j7CF+oLltdh45N1dWkoku/QKaPX3bDSFyfzWfyL6fPAd2bkbwbNPChCWtB/h+JltvMXzo
M04YuWc2T1o1hOBbxrxqqh84FboMD0ePU73xFSNIndt6ftCJeeu2crhPwE8ozSVvzW64qAN3SzQ8
xcWN4XbxEQ2n3vVG0B3syT71bohIJvO7fioujGDSxl3LAblihu7VWeSTkS7tHTlyMIMDlVcsiwfK
Do56KG7TSVNEMy/stYgG20W2lz62KSfIQpbRWzf03vvQgVQs9D5IA80Y3dTnf34VwHg3Z6Ydbj3w
wjfFV0bOZv2xLEyPt10RfKUYfeh3w41Ir+SrG3TLHiy6LzroUwtqA2ue8+04nIIgjYFpnckRMxDZ
cVU8aBtqQBhi9GS8MgLT85mnCaxcvDyg0KY9QFJcIPPzsCDbmDHiDjakPFjuTCrczrQkOpjvM/qt
4B+Po+VPIyYB9xz1Q/+eMa0yqsBDKTGnE10CNgBMnvZFmf4cT5dpJIVhrtQgYUQHFyNqlnHPiBbO
qNSSQTJfiWT5WrjYzgRZqEUcFcgoO4oAxNh039bW+JYu0t67MH+cTkE8YqK4k5zzWTtFh/X0zqC7
yZ9lWh0EmUt3LhR8/+Elt9tpx2pqbQc1xetNj0Aztn0rfsPvsOa3+h0NQ7ce3KJtx3EVSPeGfZnZ
VThNuyMefc+LvuA6TUR1VX0R0Ejt5gkMaLBNY3Yx+hqebcXaHVXdtQanWiTjD/HAZl+BE/BsjG6V
AajRXvL5asm7crJG32xMB6/usDyYqRzJKFfv5VDQdj8NewpoNeOz5deSa70T48YjuE+2sA+rtcMD
ED3qmjRdgYFNeMvCtlJGMbZyI8QgOsoDdTYLUOyI8xyhRLotK7v4oiTqCXdYvqPKqqAXNQHNLdWN
aJNl31FgiwEFAl5Kz1mXX6YO46JhokdGUb4nIjLiWiq7a0Bi12PtLGabNDoW5V0WMCSlUrU/FwbQ
Rm2fo3J2cKe21cZ1humBXqD0QCMZq0+MVBiGNTUlCeWiOMJ+6Qozt4kT0kfpMfpmAeLgWds8qnW3
nMc2bA8kka6IK+ghSf936FTrO+DkKFTDWata5Oc00h9BOiyXdIXH9oW6iUmFehQScr6wXitaOa9L
4J74vdVN/KdQK9Z6kG8RxP0LyC5/SsLvauGSwAE+2uMxeeysaDhFjlnh4K/oVapikHVGKPy0Xa2L
EeWDRotwpCTluBVZzHjhRA0b/ieylr+1oknLMaoTbVNIpzjpC6HpLZRcP9p2uGui4LeyyhFAEFJU
WK2+d3PsN7I+NkYH+GsmiilW6IGNDrnuwX4yQmQH4G/Q9bNQSOdUQI+HbNyrBhk5stWvpeR3xVmT
u2R/w5lhZHyJ8zOmgpQDyfAq7U1FOcCNa57IqMy+jTcAR22yPASrBb2el12mYnXgKHsYZ9oSipYX
rHBIxcPTPE6gp0tLitucsaYbuF+e9zKmDpwHa28XXQ3+cLFhqEbvoZO1J2Dhb3E3bSOJrWQAVOug
HofZaJ5Us4Pb8cW6/wcvHG8aRIEq1NByW+kRsVsxPJskSGA/dh72Ve3210g9UBjxXiD92nbMIVI2
HxcHfP5OUDTm8EBeU5zAc0MqWHDAz8jBrhpsRrkQBc4zyhMxX6blRKE20gSjWCi3fZYziOXEtV+C
Gvx2lqmrtgKH1mYTZ9EC8qAxYn/R4/MyRi92tZ8z9PtG0VUPoukI9WXbmDg0Qgd8o5t8zlP1Z6m4
yhEln3yrtDkTQLBP3ekhmsvp1NUjQa0gPrRw6bZZ2NFOL16mKiUvlkQXqyZC6TqPCn/JbciFPgZO
enSs3EKzHT/7ApED5BllC/PK2SADwELEbuPx+HjwvHmt/yaViUgy/rRZVe7FchyG+M0RrJGmEUGq
LbryqBMUlcYYqE0VZEECjgoBJD7gERRZGTQrZbOGFuV1X1Qt9M0y35gTMTfeDiLFWzVNtIdFNggd
Jnxbi5aluqOJqkC6Z13mZEmT6i+2l+XgesXzUsXuKTfn6GAGDSfJlhobp+m3HCZ/i5hdpEWZwSqT
zn5E6cy24IYTNEV36cfm0x2acz1YDKPQeLcpMBHfIGieYASYdERXNfNsLEXXeYTPk4m3QJRPLT83
qjD3jNGf8jTaRxig4ENcAwZTSMygr13HfJJWpDncN2yrE9u4zbbQAitHW5EjCd/8pFdXuldhRxC4
WzzOhSezWrvJaXzZIk401Obgn6bLiKJQTd06BDXd+WH4UXp24y84jbBeBDgawsMYG++8Yr70HsrS
pEi0O9ZRM+01lxf45GJtZUug/fgBzsa9td6hhpTMagekY9ZQujrv08uKERAxJ7qJ2WZbJW9MZMRm
LeurmAxxoaeTKOkUvip+2FzCf/KBv06ROb4RB7x5Q3JK7ZkAQmk8udH4pmdJtLT+XODixbT9chlO
r1NTnxMv+9NDFAbrQ22Sg8izneh2LpN5AqLpg0t8ihhCWNTsbpDjwkEjuq6NIe0AY1TzDVN24TnM
VkNKYCI74VctpekLP8JegjcC3oq/EMNm0EdYpog0yXmUe+FS2xF74esMbGMrGyxbQh3cwCuOFREV
G5P4xgBUfJuFeM68gQuKLQiEuU2xm+ho2IdN/2LqDgZwoKzLQob7GtWM7Nq/mQEMJIsehWBfkcSr
t9KS5WHCdVrNsYW7N/cHUd6Z2UAOrTE5dLaJs2HbOuMfIiLfg/XxtHlTrxNfOwHaFXnTkT8dfE/K
T3YRQC+pZD1ZTvbe1yTyzKgDhGpn0Prr9MgQ27m0i/MyULzGStRbiIjJl52e3Vx/up7+LTIFQaGz
DaJM+QY0z93QNWDZxcmGz8sw1Xl25HznCDqww972k4CspgjkvNW2pWg5QGea89xha5J/R+xAm4RN
9WA4zvcU8w0Xsr7t0DUiHJncTNWtYYXsgoqxMJJiomJjv/D32BOBAVuXNJ/Y04bnDLmoynNUqhju
Qhiuz09jVFcYEvfCqPrL8D5YDQWjZWXC1B/Y8AkZHT1GgoylXjqavHdK89SQRH0GH/OuBLcJ0tk4
93LCOxlV2pvCzZ9ZOB5YdU9pNy1rQG6toLT+IPsSehfzp8iGkk4/45W5FcwcmrfsomFoTfFjRYpt
rj0T8zEo0jSlSQGQ051yqg+3qt80XUF2MvcbRrjGeWhbuXFioHxFRKVg7ljnor+zPPtIUpXd31uI
HlKGXlMPxhPfJ7vQRIauyx8PLxdpZUJFoxOdjKaC8gcGmmceG5KvW0oqTOW90WkiybFR0YSuzFCg
f9Qu4nsM8n1u7zJnLQyMq11BEQkovn2haJNfRmrOWuChTiNgK7XJbWRVfCwxvb0DiMC21yWGoA+D
rj9QWaBmVGnenARmjJ1pKyLHZvqGe6Q8LyhmpzzXX8U/QQsNjssBUa3IRULpUNfMDr4mSnF2jfQS
3FAQGTitag/fL6Es2UVPXUG8TdRCM+7GiEXMYpJAopSEVcvl3WjMY7g0N9qlXZsuJCaV8Mgz+71Q
Hv5i66Wxg33XyOVg0xM8hr4IDPzq8CvsJVoZXC/OOuaHhS+DdI2RIH7ZIXVfWUv8QS+NX03GO1JJ
iYR64gKbHXuvuTcw/3PkiB6SlritwYld7Ppcb4u5ROyOXO78fEIliesxSHm8k1rsIE7afpd6d9Kt
33qOl7pSN3Okbb692vU9ViMTH+AVujB3a9ZMdzaLR+YamNMZ3Volcq0nPFBoefeQuiiM4bxUfkZp
LaQkqkGqHHBfRlhsTLtT4GJJ54sfAd89J8v4LVG4l3itBbZv6qJ5IlnIzSPKMhoZrMJP5XwUr8IB
Otnzma115QXoPBANlm3fBRVJppympoFrlY1bk7EXb4LlgByQlXe2NLHcqbCcLcbfcUx2kMtwG9I2
1Qnk+l44H0mjqnOYNDfQNTUjNSveUT0OZLZLHo0wh1Y1kS6LOomLQILKhIgmafhb4qPTwDTox8E7
un19dse+viS1+0kK1D7gztwY+Tob1kbAMDSHtzyavzyQa6z1hzwU1TUzAyCSIOKeMsjHERjFRtrh
deE6SU1gfFnNLZgWniG4cCpp0u0SenuYkOoWNllZ0BVTsSwlA5QC7t8E7ccJhCMaeGcgE1XYp1AK
oK+VhpvDy8JZYk2vRNDHEub45OzTWb044EmZkxJ3qskvHnrNUVoo91KCW0BbBokmglusA1y06vYj
pzS+02Xs5y317WTI7sPKpDyJWUS+8FO2gxUggb10wxJ847JhJGzNZ8IK8SZrjYwJd7lN5k5B54Sl
jC+XRa+0tkbFqGVEErsEGMz5MlhqIkHZX9LWd3yD9xEH3IurnqPqrzU0X11ETrjtSZP01TVvTWqm
QkJv8VDR10Kcr8j6GgBjThJ7IaTHOI+0a3gXUeI0Csp4B+4m29QZXudUHVITfUmWNtFIt3inXBmx
CUMIgQRuPTzapbCotwaeVPQtd0ZqOdx0OIASovmGKkbkVG+TquBzsfjdBlxM2JiPjpyCSy0n6sH+
chDEN4ses7Gc3VBCSTP6ALeJPpup/sC4U54rY7ip7RqzO//zrs6hTQwua4GVc98xWrHjLZgJMVPX
UhPWnD+QRG+KeKJfFIDutrKGe5mN9qn2aBTw0gtCIHSGCrNpMrsVO19xdgznTjXi3nNb6j7bjCpL
VvcQA9u5MsGdpek2ogzlzQQbH9fqgBGKaw8A9TqwbybKZ/pGnSJvjP0s9op9XRYPwCLv6aA2KdMV
2wQ3Fx+6KjlrLQ6W1THiRiBiIgXtJQolc+jBQt6YL8PcSp/H5W+KT4qQK86w5tVLjD86xqoTWzVM
H419ZXb637qt9ZaiqueC+sENUaQMS8AK2EV1yyowV4Y7fAJt3UE5/Mo7LpuLg7qjRqZQQqxWbvk2
IBFcs1YxJ4jYwSks7hBtRmliLQvdM9CodSKfrpjSBh7h8pF5+qhiB/NVjpEVM32MER3hfbox0a9p
NFnNWpUL1QwfoONHYcEW19aXDiJVSn7qHYDOvRmHf4xgOIcKslDSQ6pYRpTRlpkBkxlOL2R3N8A1
X4oaucjxcH4NHV464tHw+0sfaDVLRJB6PiUpR2U4HPlxj2wX3mPb2aUJ24KLVmRhEDsSUXvn+ETD
VN2fgMzi9oMFFOppPZwaBQ2Z1mfnmcdmpAWguLONYLzmok9XfO1rNM35JenFWxu7H6JqwXF9RDRd
7GRh/uXxerbs/moIkv5NvVbQcG4pRPsxULq87eR0j61q66mSqWLn9b4bTr/mmP4RnfeiqDjY0BOy
Gqk4lIal2gYTCJxcSOsGrjWFJNZ9mszmrh0p/1B4qDl55rezzn+a4TfU+cxUNIv2Ka0XVk0qyjW3
kBMy6jZf4xL5J4wWi6sOP7yIUa4PW/0pHIL4tYFMsxljyMnVsrDRtR5ttsaGL5bsufpDbl/Fo7IG
EpVZ8U1pNtFBrS5yUQzAc7v0vov7+yjAC08z3ad2LB5rWpeLBRFjVNbWM9bcNtb+bdvofN9imZuC
oD1riHubKfMOzur9Fn20iccSVoxjHmQIvLVR+akfFtMfgvapgLj4v8g6r+XGlSWLfhEi4At4pSdB
ipTtbr0gWlI3Ct4V7NfPAnVnzok7LwxStAJBICtz77X39tZoG/fZsk0eUTI00B8cb2ZCMBJjRrMp
4MRwIFzS2xUDbLthNAZqsZ8+y6VFLyhjdyHZp5LfcsXQyev8m/Lek5D2VV6F6YbUnQlLma0/tIrM
i8wFTJzkQ70YfvAPNmprovi4Cas9Ko8kjVxcQtKoHhzzEFXFXz0jYjmLpldWT93Wg+2/rjTQ3CS2
QjljiUYJigebuS5agSvyoKDLq2qHOYtRUohGiSu60dfH2gQ708/usKJpyRyZ5UDgMUnImS+t6rIj
cVym1omx922waMzGCqb7hI8sBDxZpegda3Rcpbk4e33S6qPMflQHfB1yLR1SLOHLKULBYzQ7Hop8
Z5mySL379OBUbEgye8sbvWFVxpqEodS4nXTKIDv864PpWY91ElSRSreYdYy9mSyGaZDANKiNLwt4
KLIs1llDDEy8WkzIlO1RZAThPP0dm0DDGhIQZLnR9TkPBn3emSb0hmY0oEfEycXqGqALZkjWaRF+
zlDEIbmb/AqQAF3MXj9CEGvGfC8IOVsPOBBXrGrJp44G84F5LiJQ5gKyx06/QFnKssWXY6DDq4YH
ClmUDXGhDhmmuT0rni/bn167aeawjjzKy5NfoYyNvea95l6/HDnj5qOD46A4w3Nmj6/RYmKfmh3L
Ekhho+GfoLZUz2CcNSV9Jm8SN1VLo0ORi50Z9GA0l7WYhhgDCCWjwZIst9HFAGSqGnWNS25uE42f
MRFLRHMySW4UhM84ujRKfLk6gqXS94hhfJ6F6l4mvBeR5R+i2JVPy+qr78d+bYuC3ktMaJvS0yte
D8jrY/ZpdkxaHM5EndbE+3QQZCUKzMB6t1SaBdq1KW31VZSyAshbkuzbbPFoQ9CYO/apvpvGVdZH
X8ApXil2gOYuYlXMkJhqIiKp0VkvSNaxqsMdeg1a/uRIl+E+BoO96ipjH2fNFISW/9nUXrptcXe5
zXCOEnomQCrAD/RTt3GS6Dp7OODGPHyeanvcCSb5dgI/lPnDtBhddH0RNeddEFY+3z5/iH2GuHhA
VqaA364QWIEhg4Hgkst5iMVjNVXVuvOqN7/AAgPNtmOYmWCkYUqYF5smaU6GHv2aidmi1ShaZL1J
e/JDe93i1GLgNHx1LFPXYdJk7/1sbWQLnWaKtYZVFr2FCTvioXccOCZRGH2M2Dd4ha3npM7D1Jd7
PCHuWljgl9vire5yzCqJ+NGSyIsSckU64Sug4Iohk1zjfswPBJVRmiMG8DTekzFzrGUvkYxn1COU
iQbekxW19TYdyl+ej9a9nclIav03IpMjqh3wzxMxO8ibBuTRHs5HL+m2UCsshr1dyXFD3/uT7M55
gWcmROC2T5kesnagLZQpihGn+9LupDF+rke7RVOEH1Bb+ckz6P0OxKn1C6HhZW7c9ISVBtfTlVT0
6N3pw5+9gTp6lNo5r3sLUMHMisc+Rz6cW9vmjN6kA1yLeL4lc+c8tRFHfdriaAtRnNN9Nw/QhdY4
D5HqRT3KOX862VkYDJ7W/jCKP9XsDNtBpyFduVWQp163nZecjiHEK+zczBfSktBoNX8Son5WVUeF
XdbNaxU6BMP4/BaUoQcTv4EtoBlqL4Ns5mh8xLimk9kDtK3wPATghvFZa9DyqyEOmVIWOG0ysjW6
ON6o+KJHICwGVTDtbZ23npMxL1m+03MtniW5I5n02lczWAKtVTkDky38xwqaf1YzqCUaCteYmn+5
RY40Opup/HvQreHUHvpK+0BZ87uY50cIfkXQj3+SGM8U1Cqs/8tkfc7lwS9zB+XZT83NXieb9h7p
bG0aWQ99lD7LMmbi25n6yYeUTTQ54w2vh8mKFZIlKATIunrqW/YbCFjTtoFPVFfTc1RMW023670x
pYTh0UggA45lbEe+ZmZcbNa026EcvV2j6r9AKHce6qyXdB7limMZbdzhZpIFwRQzXtS26kIw4fPg
IAkZO58VYxrudW9w6S5aMOMyILJ29eKOCF40r3xNrBlQL+7Lqk/qA9RrImWSmWVVIXeuN82Ll6ll
LSKm12xBDuV/HEIywBOoD1tDf0y03W+mju22nFt37+vGu4I+OdcqO0nDv1L/ZWf8mStGrOinU+A0
ve3dQl85j95yERL6siSMkj6M0tqLw60HPkmHl701Hanvhtl5iZKZzN0U3FcxEP6VoLIg0xxkiGP/
6CztEE3QRBxNW0shcHRrKtyHjmat0nNPObMPB5Gv1SweSDMDKpNkzZtJa3jvwlch7CFCmpbCbrJH
rVvB+qthzpR/UhJQUBggosVGSG3pryAh3izXbjcGuQH03T4YbrbbvkXN7zNkXWm1mbNuCanD7PxQ
tsJba8nCwXP6N59j9Aavz3TWC4cEsZwENt3Mf5uyQwVOnQFg1+DoyfmnEJxtYIcka10LSQHKaNqN
Omosirbi0Ib1BxnhDqnr9G/c9lGLgMK6TjwehrGJLgYhBWOH8MKrMMyA1n/uXONs9zgYSpQoHoaQ
i4N4LeWXZRS5TpeL1IVGwpkcu+qWaAWILVXox75ApMUQAKW53OJ8eUNWprNYnNAaUlzMXmz/sozp
xe3Zo1Sb5cdUQ6IbUc80cR6oFDSMKhA8Yy16AlZLqgPIUbw95HHM3JqlemgQvmyM5QzWLDBa5sUs
/ptNTkMkqAgkALnZbM0Mw7SS2yQsX2FTz/u6W1eRfO+s1tlrRARms/9hsecgj9GRlngNQEPD+du2
xpvu//FMpjWGW25z1Bwrm+ATZvr5727SCKrQ9GMEKsdUxBXYlfNS1szg06WPOUkfaobQ+P3I7NrF
+tq1pb41vSHcUzNw7oVO57RoPRNXhLscA+Y+71Etu9VzmQ8bYZnVSUPCs4m05KJX/JOOyfEtmyt7
3RTxS+w1xW7sOeMSM/gxmGC66urZaBnH8+hyC986feAQ2IAhW/lkiG+cQfzN8/TdgEdDyaXcNRI0
5gUS/mYFKR+fIlJnj27QPAvr5LlQlnsjRjz7E90kSiSDEl8QAdvHr72rvuKEtYptlX8T5bcnxwXy
nE+YI6pfQwWVLm2GlLjLxloA4bdO2fO6aHeabcrX1M7JJZOIsfNQPWe5fQjBFK41xqqeR3pYFpkM
Nbu54PnoWKICKRqMKtp99aNbzg4F2kaRPP0DpeRrNptr+q4IrWqKMpxgxorVJlMaE8U8czSkJup9
sTtkEBlufKtMdJontH+fMErlgQGVvCJBpdkZ44jyhlNXi0Mupl9kh7gr2GfPVeEXt0Y5v6AKrkPF
PNmL3M0tErOBI1NwPG/HY9GF+AD0lF6p72QQlacXrbdSjMkiXI9gxcNO/ZibmAOV8Pbk3mJ5SBXw
Drj4zkiLPNPQnKdd+wQAYzF/4cRFpHWaR486IRreAGiYQeOSETIp66e5sNYxhuJHh9nizrBaWMPf
iGoYmRAAzeccdRY0Si0nNa+6k/5owo5fREII4eBWH3DN4v3oOrTQU3QTWH1x2nndxopzHp08Gdjd
wVAgErHh0axMprQq1uqDo0py36uNq5Ta5TOa2CSh82Q4zHcsRKBM435YoG72OcPmTqKcMBlzI+N+
QsfSkIXTfjK21ldzkm6t6ty2/p9ichFwmwlWIwY5v5zUA7VMe7FdcrnGurm0HVYmjNSMD2P0oaMz
W9gnoHO3lftVU6ev3WwADksK+2r4Uujwb6VzTtEO0DH/kw7y6OnhMaUlqkmshQLDSiMh4ndoS+yy
dC5pkT2jyNhUGgUpjcUMykA67VQMh9vJTbGycwtBkaJmrvGgJzoqS6PGV6bB3C524WTdQIau0hxV
Q6psDyncqRPYEVsvWhJzqyAdxQ8cYUysddtf1Cfs5L580UrC1sWIuyCLjWcns/TNFPIZHZGide5k
enCqUa4R/9Ynfx5uzeB5F8+XG98ibiDrH4c+sl/GxbIFdR+QpntyVFI8I8DIj4bFOnVAq/RsY6Fn
3WfOFM/ub0KXwveJoSFmEHojzAMbFlGbDODyJdLTYhOOXvW7AnmiNVP2Nfdg2IjxMFl4hh+d8kn7
dvqb0Gz72GjDw4TJ7sBsrmfbRFQapIFtWDcz4uiWTuTsULvoqbPKRPF3NDjrmkJ7ReTpXRObQbwl
+7NLGOp6HrN8M4M66fvSP9LIIKFHOO2ru2TpMdLZ+iRNbFxZoGMmsgE5IQG7tp3QgDLq4WBYuDxy
i6qxnodNDp5zaX0YT0foGKTb/okBMuPVrGme3ga/e4mbiP66nf5Upak/DPFX3FKLvzNJoIqm0HV8
WV4RLbe5ekgkJrdcgmuSro9IefoBDgnVSmnum7ynlMz3tdFhb6MkauSxTdWDP0znsIxeVe8HWZBq
1pI2zjdfkiXA2utatSRAL/bQPiYYkv7BBoX9z8LEy5qRMqAxvMh62p/6QL9B/jXG+KnBGbT19ZxR
JN3aipQzRiz6fBbh+ISwzDMiQbvV/UjN6W/p9W+MdbYYTX6XjcIYCPqMMTZtXYprsUjus7ysNmqq
tYDN9MHsPN33Nh0rvYHy7AlK/bH4iruwCbJa/hVV9sGqN9/rSX6qLAezj3nmB/LbG5D1WQuHmIiL
J3PyaToNxx5pgweBfF11/VNcQjj3ydPxRDOu6qTVH6uKWIUBYxLsq4v2Wjh9fQnz+EfbuuIRRSJw
NwcDDbAhilSzNg6+mgOcxORxaILSd4i9A/Q7XG0ROWxqMk8yjFENcno0T0vm+EQFvZ/b3DjFeW9Q
blr/e2352/2mx1bYFYX3Vs4+dlkHln+tkAVxoMh3pZWiy8oq81wy4B0dNe2xOKGyHK2K2biN4gl+
H5S10f4B3szYkbDpBl2mRFCJRAROU7iHtGgPFo34IfFOjcJv3Nbo65xQchQzQj0JvLBJAlpG9i4q
wlev8sPAMHIN7W3bHQnB20KvT4L7hRXm6fe1+01vNl5ijTVBVNYFGvScESyl1IpFBjfJey+/r/ah
h3IhwyOh26D/XA2tbalVOzWwGUc521sqORrVndkEaXN2jCEYrNk6+INHMUhGfGQnMaYDOFe9sstz
JepYrRqNeInYopHtS90++ROrA3BSwCa5KIij3WEPANJll0dHCqLjffKCcGdVKNniGxrh7NBqbk1Q
qjgV0USzcM43Ff5F7N8qmTiIpDpj8pD8rwZlXcBRqwelvbW6dG/krnMcOhQJJKC4iEysQwEkm8MK
OmCCSPBqtKGvbdC6aYG1bM37dr1fW1KmkDUNGOWWb+p+IUfrMtfYKxzkxAyCyKKkGt5GoW7wN/By
ozCjA/6n9Th0fkCQ63uVYYeYumNSwK2Btq8oNoZNq2nasS4+PXwQ2Acp+RDZ09lO9JOOTeHk70DP
zbvUNB7NcEEBdp92gqSMrsCnjf5379XDxVSGgflBB/Qxj49+S0OOJQPZsiNo42Ierna40Pq65NFf
oky6brGjoXrEG2avh3JY20Veb9OeXTOhh6gDDxMDk8yhlkRzTiFEvCJfsBeoRBVQCNM4DaSIrvxs
qneyagbYI4P9COWDnCUz1LYjUSZ0G5v2gMC8DklU7+fO2k0jUJRUqYNepMPJbCMycIeBr7xsacqE
jc4CYnFPeKDn1mbEkiTrcBG0Rjgvv76/QhOEbTf9GyhJEmUME5pTqZfHiFGNE3U+Y9+aUJ6Qbq/X
j6fva8tNM79J3ZiPTgUAylou8uXJjSmHNekTrKDmUJ2qgqxbqgGppwTU9W+xTRov6KBsKwwj3WIS
6mNyVaES9Fq3GWbm+lOrEFekqY8CzjXY9FRSZszhXOid8ahanFFu6z+UfvMikEQEInJYM/jUPD2z
U686V01vvzTkJizqQ0HSLnHMXQBCGt1la9SMuZ0Fqu5jVNRo55V+4j0DIt4T1UYrsJp2dIp3vgu1
DpuTfCPl5IWiWR20PrWeBTQtglvqL92m5V2hFOewRxNKdq51gzMK4kb+mKN5vPiwXjfZmHY738LI
QQ0n0B4CwlqLlKRF7LTJBkUDe4rlNYdEE9rPyX+7G4w9u8aS6I7eHqJDSHegTB4IdWS9/guuZX+Y
UdfQAovGHS3B5FDgGNHjYnhLM8PcwQF4oKM/bhDu1k9OOj8VIbyhkCjX535Rn0eUIfvYNKPXaZx/
qtAYtw1JPictaemnNzS5+eQF46IQYYjDgb/SiuTahmQFSoujvy0uDGKbfb6kGOmopfBugsZN+xRX
AaP3kAUzUcRIoo2E46hzdVKl/UIz7OyBBJm79FHRDznqae9tGOEdcyGrdZWQBMHhCdEn3Rlv1K5L
KTkLaEUwGPsnUGHsX97JTUjMU9WnQdgZp2ikBnpT2KeW3IlCEN5hlOWHVMW8d4243oUjCJk4IulZ
ySQ6WnDMH50GMXXEJ1gr9hnLDx9i60vgcWOjZ2cASKRBxVO55ke40QaAd3mEflcXCZgIR86SApZO
XGWX6SNgTECXSYvQmLThmF1iLSOfNIUySdc5Ie8Hq6B37zuJOMz6qK3g1NLmximI6nIXlhNQbLHB
ZDptTfeDvpn5KEwrP0+R/lTOBOC4Xp+cSLe0Ll5k7lzRf/KqW5yjcGY78zcwqo0wqioQ1B78sGVH
U+Wi+Wl5ihmefl/UkxeeKjn+9XCcr2VSnC0mRZva6iZidSjOm6pkPmzLHU62VR8OD1lMEGefD/bp
+8KTzik2GVzGKHx3JKdMzNaPFlqkVTQUJGlb7yFDirWe42+vTOIDbYNcLhdubTao7MCufioM7N6M
IDSG3yjZFLZJCkzprMyohDoemzKg5SmD1hOfnPzZS8JKZ/THcdl0OJ+icedkzXLA3pq98/f73G1K
GrRVT6xGQ9UQuLKxgvs1+/+uySh8lMQI7f08/cWA0CZewcJttVwo/bcGivrUSPoYpT7BXHU1wZAY
IpC0zhlLEXZrEABZhV/IGRpgbpbaeeJqkVUVNF03ni1DTuf7tbElcyFmb1zrA5N81GvMXQ2q6nwi
7WKadOTcWKzpnudGuM0NkE+tyTAnjMbf5UxBVkmCxN2KSPH7RW+O5lHLjENcTA4qEChcdoIYqO+X
IFK5iARGuCfKaC/JknCCiLPYqWn4z9Pt5YXyvo4482eXkjVP4CAGCOnJsHKpvQMzWGZm0jv/c9GE
fUn80bGYCnlRyJ3iXCT7kCzFewRoBbVxUZCF538uVOaEZ3sECmMwr3TNn5OugiQmMnF0WX1mzvTh
VzN62AJuSefPHHMVmurULzoyFDIYGTOqrHn6xF9ECkWrsUXNC23O8JAtWbRyeakIq25NxM+p7/sF
UBexEI/Ts209VeEcXVIOj6j35FGOTLy85T9kchpf7jfDA/BAfy/l+NPNoG/jBi33Mc15ZDwM+MjF
2cJ1y8+4dluaTqN8Y11XbQgBMW6YWAkwIWlpQZl0Jx9c44EUQOvByFW57dPMfQ7zconQaTeagJM1
q/mNRN7knV51QN4N5C8MZ9hV7WNJisYH3cqRRB8zftVHGB91o1lbt9amtUlk2j4NYyOwaWMOYS/h
pUDNTnJKDWnbJuzHpjlXyMjIbGNMtMgAkaH/BnSP5NRfl7PRfSW12iKPFJ+Fxk+61ir9OtbtT78x
0HER+vlotLSd2fdfY1h9nMvzbTJPfKUD5zRnkZv1jn1ozDG9esqjZeZUBxRXeWB5pAWI97gzYZLD
22y1X9ATH2pNc/7OFYeQpNc/teVg3Trj9JKP6JGjMV9zluWrqcGjASXUj2kbIets2mmDNACWA/Xh
i1ZnzQpZVPdlUamqabE+yLK9EEr1DqhFMHGp0JLoLMnb0suvldGh6sSn0Ts5MuDZEmthIl3WfOut
RJX0xtulnKRYWYlY2G+pRee+ZztuBbF+b4R5dEztC+9wvxc5Bi3t0Iku9+fqYXnqp1I+pZMyXvPk
dn8QkJX4ZlnzC7xF580IM/xCOrDi+wsaeTSh+rLU9vuxmjlvnEboh/sLuiBmIcwa1vn+3Nk2gxIF
wmOcsKOZ4/7+14mBPFTK+en+Ci5oChxNiba63xS1IMwdkP7354dtZnMwYOh8vxchLD0cuuPn+9uJ
ubrYQ9hgD27UGxOp+4OSwbZujmfc/vMZWApT3IjvO6NeRodGwYX/fiyUpU1EG/hw/+9mkuMwIkX0
sJaNOQh5df1SYmBlS9z/JPw6fgSA93C/Vao5PyOLZwm3PAK2ZH5IBoNR7vJ0B5jhth4mbX+/SR0i
oNX5XnB/L0c4t1qY5vdGB82ReUP7Jr1IPYokR9PFK4A66M9Tj07nfhOwMQPKZZPcbzIcL7f+3Nrf
29W0GcbHXo9tcHluCLu8rcr2+/W1ArdOHb1VeWI9Gnwv98eYUFPPk4UZ+P758zwxAPUipe7KDgGE
aK2zYWbOpkJwwyIt/YobRIrMo+snUkRyYjq7t/stIhfAO2qswr2OB8j+6rSj2JWKNgwp8+arW0e3
2HL8q+5H1iuEl2Mkv1IVi+v9bsuVjzmJqt+33Eh/jOl6EnOim69Mop+sbJ6+72v5twhO675vib59
hspCEO/yyHwWzybnnO/76mF8wSiRf99KpuzVIHvk+wNoIKgcfYy+73Or9i0eJv/BzdFF5VZZ7WQk
icq0xitmhGhTh1WNgZObNt14EC9qr5fjHy1V7S0h9BYt/imzKrQms3+Ylak9GFrMlF72+qFxInVl
6qpYdyzWMh1oIoWjsx2jpr52OP4DN9KOur1wVDgMrRvyo65EnHlwYLSjuSS3dwY58As9bym83IXd
kRDDWzApV24YH2SNKRpU2rnM/VctYiwP79xHBlojGa+cpDqF/vxkl4RXeyyOOUx7R8xG45V5vH20
QPE7U2c/ZATRHuY8+bjful8kg5vsnBq1cKZbY2CXsH1zn7WSzag+qkr9pEXOCdeF/hC1Qn+wkj4m
SPaaD4g8LEyuLH23PlArFgQ+zp2Bfz42kaFUlaCL6TrLkCb21sbdah879oOB/HMwJvPslxke9YgU
3J7h64yDl1EEZ13pK1qBNHBWTWfH+yhJ7YdZTu7ewhdKVBc3m9mxHmzvytRouMgU8FBaRiSzYVCi
wMFOAYDNfTBT213SQvc+2sxgCGv/oEn33Vo+CoGdzsP92v3CYRPldEOPiiqW/lkJianHwQX/cXPf
To3bhydJ4agv/8P9T5Fi5tvqDemyZAzu0wY5VpszJMzGOULcHRNJ4QEX1mws7KvSxlRQTjhafNOV
u3gCm9R3scKwrA/rvmmHayrycNfqCTr26Kml23Pxlk953xfu11KP1ppDU35zv2kSo83cyjyMRiwe
mIefy0EnSZOi1rcjZLqYzK9E5uJr7eZT4qTwNFXJHDTBleZD/vBtzOyIcCnczPBhHCURImLek9vs
EYZUEXsfATgYq8Y7T1T6xqOWlupoCfFL62uITTO6KgmD//p9sZgvKCzSnY5vimqm2zN/hYTWVzmS
VO+P60Oi6DoWuwk5BPDW0XsPjTzncKs3sdQOJGU9TUqTW9MoNcS9I9G58Hh67VxQwe6Vj/ZD6LBn
qPpYz3g+JLgMUhEcm6iBHIrPOFP17z63ScZOsp2fv0GfWOWdC+2l84m21U9JHp3oisBzLutAzI9Y
NmImy/ZDRL+Fidz4MOcMU5A8eRyEw/ykG3lx0qU3cQr5v9swu4rTPzcjG9w6k+bCJ4sjGcd/P9Rc
nv/9x/tLtbAG0UMuL4U2DANcr0wkwN+P+K/XvT/h/gKccymr/uvuf7/t93W7yHitfx7273cw2UOa
4N/v9s/L368ZyHOa4N//xf2t7/fdL74/439/nn+/s37fTv884/5vfr/l/Y//+ue/3+f/bYfvV/vv
B3+/og5OZOoNxEAayCsoEEfwZdEeCsNjRzc7+NfF6N9ivVzG1H8GYq7HWsegP+dftKK7U2N0KdYq
zG5VbQRUQyGLV+8NOqI4TebVdUUVVPZUBV21Z12DWSlHZCVKMlPmqAr65aIcrTLIq+gvrc1+51bL
EjPT/sbLQgwSrthphfkjFLkdiHSwA/LbNka/xGhMVnZCcMWs4X2QnCUq4qNgY5hn1rX+uq2xRQ5R
hydxmbmjnw6gFiFCzfyzR1wqWcCpDPyqYvrgJ4hgdSPZlj6AfM8xsvP9orDCGlNDna0zVBBBMliM
eqiBNu6y3NQLiZ2lwBVSefFbOrYQJ1DiX/QG6Qiak53ZNkD0WoI9k4nJ/Jzsp6lLsAHyqWkEnOqK
UXExNegUIdZjTAyIeP2Byxh58ZiOR83TaPYYH+Q7itPAcf06J+MBf227S510N9tLaCUnqTjpkclb
6qWNk6M5luiz8gkrcoxWMVM/W9vSj1MFK7+0DhgYt6mqn7FYpggXAwcV6JIWk73J9NrQKl3bs/fp
zTE9ykYnA4B4pcM9e9uPUU8ly6f1plTbStN+Kxy0CkWn703TfLKFVywduNcajvLe0Rj6an69Fq1X
bVNdw9Vei7MXgRQMqTtGR5JkFdnnznTfMI+1J7PzvxTjNaqDZaZDKsNUJ5uqgZhga5a3Lq1Lv6zn
PbISy7o/M4v3ErokA6FbC3vsy4lja2uaHRwv2GkYRLJrAmBqOy0JXnTB8LMx1WDi160RE6DP77sX
ey7TnU+jfCGKXJoOzZnvfOpDP+wEzlKPBdBJcQKvl/NkRkCCNVbqEiTSkre2R0ohDJjDMfKXofYf
B9dIn1uBvHvAPhOyMtr0iHJw9VkEOGbH0G+3euToh7Yl8bFtByJYsj9TY7fwq+kRW/18pCq1btEs
aC/PtNVCbQ9q8jmKCrFO4ba94uLGyKqtQe8YAbocGtiR+mUvfxqg/WMpf7ChuSNSi+f+DaCmjzaW
OA+d/qg1QN3BytFfjHAIiqyJbiZ2SVI9ur1J5UTu9Q2BzbgvSp5hayzkmpGNK52nbAEP4UB9Lxqy
pXzk9oclQPGfX3iYu/RHyY2WHCpPGkbcyL7Sy+5eRMnCmpkSVi/mPla1kBhT52gXUDazDn26O/HF
VrRtQ7fj0GzmhCgnscepXQN0nCMQzYjMmSHmHHFs4DMf+eWnrU8QLpatNRMDK8lLfmneSAiIf0gj
xiIaSeh7b4z/5AUWnDCcl+4+/r0pLf1NasSB5tpnVxrbuMUbnfhRfGqz9rnqcLq4bDFE9ToqTFAF
i+R7jfMexH3H5KdJfxZNhbnAZ7btqQ4bPsBUZdtPseu1+9BNb7IWRDarqAXfRkcRnaEzpebe7TZ9
RycvCdWxsMds56FWH0TjYgV20NPb6mhIJ74Se0JrJF+Hnvuq11TCClM4DTr3zDwIN6DCUT40JI5X
ZXHBD4+OMzNemqacg6LqMITpwNgyS+6sPmPHLPU/fZO8J8r4AXory0pvncAMWRvQ6HSc93ulPYaD
f2tatLyLF67HqL6i4PhQBe/UgBw6DrA8vKV34LCxZmNCtm+wUJQuffX0nEpigUa9fEE8iAzYjD78
KKRIc6fPOrahktXGE6iA+jy29iWOKrapm2Crwxm2z9zyLxac5oHg9OahEG26J7eQQ6kybRTFvJOi
P87uvYjLEhdUjBvQIXdANA0QGIzwKpP6Z2qhkxeOy0Glag4qt8EeCgdcCe3Ebe+5b34bP6cuZnrb
NOkc+vZTIaSCc0WeNn1u2jIt5g2EklMOmiQqfOcMyMzscPBzWLHWnmwMrH31irhya9XYAlZVNX+Y
1dcMd57G88GZSrUu0nHXtzjvMGUL8qhorNWTEus27k86hoJtwo8B2RnGkVFow27sXLKGhXZOAUqi
TxAQCg1TbcniuDX0Gw6MBYiWILhszsTeV6MZWA5zInJFCy87mGTPoIoSZtCyW9NZjiQdXW0TOeGr
n4FRmbr5LKW/K7JKCxRoXDjiGkvhLFb72IElbt96F2B8y+l1hIvsWQgUGA33o6wv3pH+dPE0uzOO
LtlvPTDme/pWTP/smbmTg34iNI8jOV24SQafxfv4pXcohf1QaGy3H93cNJs4iinTY1rTwszUpk84
CiIPHB6bpF1rPqzCOdGvAH73psz7G6yFHC3CLCHC+8e0iabj7HLWaaze2XapSFCDHHqXajxsEGdo
EKD5Uofn0u2GQ0rLjmxR4ZJiZl1Ej8M+HdoOFZR+BuqaHFwOc3ZtkEE/06QVJUimsjlkUXmLxqo6
5k53hczCVF/XN4Pryq0bhj/dphvBUuq//XRAOzKSn1WCn0tl2x4qTz9DXNmWEaqPdiT0OZKsEu2K
PtsoWg7IOE38/APRYrmOi8QiY/QTTzLnr67lHuRwUcqqJm6Z6cVPJCO+eOlY7r3eehlJrcT96Gxq
AUi4qrN8l7TvhRrKgC6/pBRQa1knzd9IUGxZun7MRxSLuo0cJy5FdZtY7h2duW2ZtBsMSjUrQyqa
I1WrvPSBny47FpyA4o+SC+3THke6RON7JwSyrZoubGKrhOJNRDBRSyB2Y4dGO+MLKLrK3SaxfjRT
iBp6arxhWXgHkRftM3L2pm44NVaY7EVRNgDHO7xaGTrKRnPJQ3FfUXhnQTTTPY9m2awbv+PH3tES
U6aLxtnJSTebH1HFLDaRGRN9gn0wSQlSi1QN6oR1DvghuKe2s1GJjEmHUpfEWvSxWm2vwDCeLAHE
KtLmeKs7F9yu4ThpWzEUPq5uEORW5C6zvugJfehPXS/+h70z2ZEbSbf0q1zkulngZBwuunrhszPm
UAyp2BBSSuJMGufh6fuj6qIrkhXuDsS6NwWkpCLppI2/nfOd4KHpim9qgT0iMZ5LTAIUVRWIVgh9
iIkjGjZCMGjOuSxlP8dIWoXcS046BiB8T7KNnxvOmNcinZN/bNycmGe/aKKOKJuC68lE2m8z3kDZ
pfkunVcdsdgqOQA4iRd3n7BiSaIJpcYYrwsQzGR46VTHO8yicWHYJKp03wJCH3YDpD5c1G62NXAM
ijja+6N8iEqYH7ZZklln5FdjPiD1pRZYd5zwD5QMuwwq+qRMh8aUDILZj7EalcMcgzBBYgCz6QQg
u/HAxEnM2WB2oNxHhcuXW7NVW8+SgdzDg3ngyMwiyz39Os1rXst4QUP0OJElQTHQhhxbMUI0rnVr
JfVbZ2sFylmMZRangiPmgQle+JfhuhmHcRtpzpNKJuXeVzoBEb0+YtvXDgJbEQx3FhJYH3+6BXFG
ilbdJqPRfukiZwN4fpfgXf1aw0HXoLPqY4f7ocfgWcxiy9FNtJ2s6vRaPDmixJpoJfoK43K5od6Q
B22/H8xC2ZgUzKOUxIVISXJUcch4Z6Gq2WEUUhrlWe9dBO+oSnrq+H7PGC5qHcBelK1dUyo70Hq3
epD95XcTOjrLeUrL/EczEdc265ZsESocXzMjRFm4LRrOdZNM71dTj7MWVdem11pSjBxUwpRrbns5
IP+FLZzquXMcelXZ0NWbmumCg0/d4AgdBtuAJ2vrtFVypY7NlaEOd0UtOSZM5zWBEh1EKTzySL7M
e+idGvflZiQ8w8pKGNm60Fhhz6mf+R0KsBnDTO4f+NHrEKkM8ej4JMEtsf6Zkq2SEXioGlAiR5++
AsOy3Cgqeh3ww5zsavV8NpjPvrpxj2og28rBz/dJTlUvB8yuaypSqz97s7C3IdF+msuhisqi6LrQ
i7UB+HQImUBsTBVrAur6G8Ps7stZ0h9WeH3N1jy2cjpoIEW2oRY6V73VfxngUq2oN1pXUuUkGvzl
FzIWkXijqlad7lHJgl2Zpv4WRfYwo/KhAlqZx7r9pmta1LJhi3etK+u1JQICSn1cWK271fO8fGZU
BuQK3MQ00XWo1nTv59UNPFFjg5Dpxo1ZAFRy9tObGICjCgG5nf9VNhSRMODj9+zLO6aiujK+WUFM
uGIzCnZ3mG4ae9qhKPvaJOrsIPjpI5c8yCAA/B2T5qLB/TCIS960rXnt9+FrlwjlhrgIThUzV910
cqzgTb1Muc7I1pEhREqifVuY9psc44jUH/jnHO3NdKVJv7F9oB/dc+kOaJo6CAOt1R+ZsH8OJVuN
0c+7NdVV7Lsz7c1NMnksE40MzyG7jjO04WLSj3Ji/rbmnVKJwaCqAx/lbK+uVRVj8WQZ33vNJmh5
8gF66M2OHtysIrOhhTZoz+yOw0ipfcOE6gIcc9FM1+5V3+CcgUKdPuaAP4h9ir0oicmJkU730CBX
qn2//4JQhTbIzMMm0X9s4v1ARje8DqxTGb+cUoMK40jfUcIiN2n+oyJo7xHYYS2rvnT2UBw5tbS2
WICMN4v5os4ccU9Z+9Hx2+zWrP27EgdmoIwRefKsLklK9Y8+MDlUxjpkTWwKzgv1LnXbWdRF0FlM
16yUXmMVtkNkDM9JnVs7E8eeETv50UIMcSWTXebYI9UOHQEuGW57Pc/uUPQ1XjhkD11FTUOzO+nl
BhxP4TzqXQfXxCf0uaeesopsw9hC3LI9LC7ZgdPIg+KbHVCKnM19bvfXmxLa45WBNk2APwow7RQ+
Zq3AIMiyUlLcwe226wLCLydn12jDwbCH8tgbsH1AsQniFOI/B38Y2L50nHqYDdtj3dNiA+4BK7Iw
8pLIpwQRkbxoOwRZseStWemHHdKKbs7EiiN0wDGb3yFBMKj7PsIjFoMlZ7d2tePofq7kD8g5bUJ5
cxtaD9ebWPjQ3wD2xaAEWOjkClv1ngFR18KDqj2bWezvBuB3q/pKcaY3RdUkOQD2c9IV34dZaVb5
SDMdeJQ9mLa15TSPhT29ihyHp+BBcRPdFpn6M4EUp0Bi2yhRgGF8BP2kTuUdhUz8Xb3xhM4JhNpc
UZxS8tOUCF4xJfONGTJnsNDzt7ASgfDAbWVTZ97QOdxNMZpgH0At+HFCjq8BXhPtrsuIv0KwB5Qq
x3VRlsyFzSYHJbNLEtmvfb1ujuWIfBqVFRWPWkf9gertSg+nHV2iudFgK6/1hKJRnrNGmSAG6hPk
X07sA3cqt1HV3Chg6TeKiH6Siym3oK8KjB4YYHKpw1cKoFPDt9sViviWOeWhEEOzjfXKpPjSufvM
R+mpDbCba9/6M85YM6LH2ZBYFuN0iA2yEBE1UC/dqiUjrt18xR18T3pG89SUM1ZF+DErn4gppdce
STrej0l2m+VOfY0NflpltQE91rHuJjKMKD07q6Tu8OWgjU2Ct4FMUQ1pao6BbYPaQ1uxWrxt5kzN
tJjPzDPyLrSOdHDYFNG277G21AN1yNT/iTajONApHrLIf4a4a2z9aXoqpOgQMcJUN0iKpYqAqt4m
LCwrCgO1/BzR16ZXaM/rdaBo3yq9Ok4TeXrRSLaET2ST0iTBFTO6CRpL6zfs+qH+0AV7LduDO4yq
+AFLSbRbIzIaN05b+w8I1emZLZGSU1ZuiDCPD36IviRMMg/anHrFJHyI/MDf2lNxjFsr24yV/6AY
xreyBXAwIfTGhwAnNPzJ1sW/UqEorWMviScNAXJ7bKtWIcxp5JFFtwN8WiOVn+56gkNXdUVsu50r
xqaxbWiytfoWoNveTXH91S2uqwC5UT4ZE1L9Pj0ixdY2LGEBHiCg2HdB8cwKCDX+WL8xAcr7RqfX
Q+q4EeTW7GqOsA5KAJ/cEFQZK+ZUk4n3vka0u6rgKG7qJi7WjXXtQoDeth2JBJFZsKi3rZeUYDgj
tuJbyVdXrUEjU69jthPNHmqExclMz4kA5MUGAOo6tIC7VTbGx5yznY3dml4zgb+y3cRHFjwjL3x9
F1ooB7pQSRmtjXvc1souHKYCXeKKkAJz58+QLFOHyFeP7DRGEgFJ2SRUGZMJR6JohMwZJ3ao58wR
S48RLPmmv+kERZdEN4mtRAYEpwz1e0dw19p2bED11Z1vsvcp2gAyXgYJx4Ro1dvYygpZPicRx0ya
kKOXqTgd0AVv3Zi1djaCZIs7HV0FoZgdhVMk7S8BK8YX1liHzhm+A2FhSWyRudbN57lt6VxxNjW9
2hmpA0nWP6GOFveVAXHS6aZXDqtImklRVPz+V1LOWfG+jDwSYcZXVUNuChXzUWpK+iXV1MPv/9Og
I3dzOdJe//5X9euUkgXSl1bJ/Dv1L4WNE91lrPP0+T87BEarFqjhzaQEw4uhiOvGNJrrjKN5Vqnx
y8CBtBskr8FENrKuqj9Uyniv0kbvE6aMI7//kqPHeNv4RnL4/bdWhp6vLpv2hpDF/NkgAbB1md96
hVJh27nPftRz9OkoX8CyuM9M5mmgHuHbFI9jYPUckdG0JzKhEmt6zpqOUF68mGxQSccJsFtuqxqe
LC4M0D5QvID94oYwEUkiQVC/u73NoBLH0MYa+y5KpufRr/SXWEM0WcdlTvGLdQaLp2TtBAm8rZR5
y+gYlyK1Iz4ok82uFkDMnbzln0i6XurAgxz1RP5l+hj1mcHeKPdp4Et7T+GE5EVVsQUo1Qow+bco
RbwpWlIzB0rZcRgaj5mqfGOGd1dhCW5Jaa3b2hKMDVR7WSyV+l4yf+2Efd12tbqhXHkVWGW1HQpT
fTVctjxFbjMkVMAhf6+BuoS1B3h2slqSbuc0tfwCldkj8orMzAwbKunZ4SF3QJfVSam8DvFtobUv
aDCV+xqu4eNUM5/77k+V9SXnzKwIaRYlbm5MvII9x+so3liWFds87+1D4BB72UWFu6cQid6sRvbb
svucBrZWLL4j5ikxIOWzZbcPIk7ScyM8IiVArzSXgaXCwNi4t+7sXLX8e1JLOXeIfI4OYBKGJaDd
LqQ8q/f+XY5p6U/DD2FRuBQaLQPaVNPo+Btbm4ULONSqBgJWyD5cVbE+eJU1o3+1BKptgR1tiMZ9
14fIcbvO3ZmsBV79vN1reh8czBHuVtgnODTUeNgqiDhea0f7M6LOHuN0OfSjaT3VaPB2Fci3baKQ
M4iPDTGYQBnrEgKtI+3fY3san1oBW9y3JrJx4xBjcW5HhHcN7pFuKtewODhfb6/LyELvvUE8/S01
O/8O3i1HDQyMRxKMXuA3EPXBfh6mlTU9tE73TdqczuRldYXgU71G+aRSImOXWHWTuc8AQuJcQHKF
xLM7lNgPYjMgkJf+TBOGh6R1ByMSW8Fk/teUkEybdyjSjJRqpzIgelKVsd9ZFEWeoyb7ZUnN/iEr
lohu7r7pDmR326Hn5xZcmkQCWOlDB5RPN30lWnWtpIr2HcnCzqmYbZt+VhyFpvOkR3djZGx6fJ4v
tak097FqMvg2MHrJ9gIKkEV3eRk/ByS6PVfT0NxVqE8GMf5kARLckEjVPKXramqvlFwpb0YSwh8i
Q16JbNCu4WmUudTuXChuGMXK+9//0yWkXmCQJTExK16tTM2vep1qTi+xIBFpSUzP7F+CVLwZTMO8
wYQPravx851p2YTcJRmB4YCHKOOpUKOHe91gSa05ZGZGkX9TNM33HG7yIP/EzPOGpAjmvUjz41B7
GpD1dc10vwlS+JJhYR9FtB9banXhXJYefOO+Ei3HfLF47QJKqUNl3KkVibVR07e7FtVQ33KQLmq2
QQkVBtay0T1ngikxceZTF6Zzh3d6r3NNfMJyG4jagVO7lSxo1rksjuXQ31AJRSE0EuQ0IqXQGYo7
rA6suSiHSIpZDWPEYI7ZtRuyAyxplQcE7fzWbnKA/EN586deUK0BkeW6+g8ZsxQQDnSVxNfvMP20
oKl6AIx9q3rzwlMLXUHtJR9ulKEjnK946ICgE0MhhqOh7eqDipRjb/VAd2XGXsKlNElilkGw95Vm
9c9916f7FBwCBXKEJ076YOYWyzkWJ8Jt6FTUZzIXQVKm1ZsksX8JThluTI03apuoP7B0MdxPCIs4
9mQjjx7YsVVk35W40TmlXuPERWJeVuuObWKTsaAhEf17UAaHoprq+xK/YOgzAQ4xPuQYZJzB7sJ5
KJyi/mE7xI1AwfE3bj3mxyAi7tZlqSCHbD7swRLsI5rZuqP7Pao6jqxVJjUl68xbZFMvfcxJ3C1I
M+eZ02tjKr5iCDQeJim+DVTenTGX0IAajg6Qx+wMq2F/M4HVdeWaeSi6sdtOv7E6L5RYQLrIDpBG
/qRcAYtaIjTuC3FENrE2RU+jKL6opQWRVaCh43gpvdeGlmxwSNDQsAJipgr245a7nyKCDHzYp8Qh
y+xI7Ti/zoZM2yeiy26FTxdPx4z+ZAc7ThxZpll8G9O3VkardOsqY4ekupI9UU2ugmXbV5Y5YdFp
0KT4uVndomFFQm6X4HiQutvIZlZZ4zc3ZqIcs0QP1ja1vpWbtXI7dOMPSvRQqTuSsFCu/5rmvCbY
df62zGdFeYyfEZrqziJdalUivGP3F7+yjoe/jDNzlSWQYNjkMlER0yzluKk0KsLsHW7o6Ppe8cE/
1Hp9cOcIkxKs6RwNs4sdME3upIPcZtKZRLfl9O5FK9wMcAOFrliKcMPqJTpErHSyKQWtXCg/oMdK
iaGxVjlCRXh7VzZawdpjaCli9iNx52pHkaws7ipzVmQj0QaOAJXGIcRhncausw3jblVQF/cyatwp
TZxtWAcsp1b1O5N6JkfbAh1UTTgecKSksXbqCJwaoPUdNjhOkpg9gH5viRRpOAhpYYrY8hdbZny0
IsMFqLJpQDN032TVMcknQrKBqhgGtBAyfSKotFu4KduqSR4dV/ZkFOwMFYRiAn2OcweilcoMUKKR
QFpJhrtwPrfAba4fsJR8BVfa8c2BMJsZ9g6088r+d6DsX8N/Bz+L+3+li/5X3mb3BSif+p9/aMYf
fw8ddWzX0DQNAakmVFMzdP7+r2+PUR7M//p/1eH80vyc3X5J8tZgUzptzGuYLemGjZWzg9cyrtvO
OZg93l722DvG0bk0h+e/crrrC49jziGn/3rMf4Wg8jyI9kxd04UpNN1y/v480tITN9NyJhTQpEBK
5g+MhnsD/eOGNvXou7q4l2qSMO3ccaDItjSWjAgzHLmFcW+1yguY/NjzB+VFjTyzLJgmcu2ugc27
QjtGgUMRB78avqc+NQLO0DZ1XD/YfnwD1TJlmMT02vlEuLlK/VZRBi6bXzSOb00B5TUV2bPd9nfZ
wO5Ca/O73KHHZzGcOF999Kt+2MUKeal++xUxfwsyTsm9XDWfUpGrV2lQvRqNMYLarK9MgwqyVt5R
0i5pLRSebSgHa5EFAFwR9t4k4ouisSeNqLxtqkB8VbOXLqg1rA+suox8vHfzmNJiJYytplMR0qX5
aHFe16eoC9w+g/yW5X+WSushdCNgAVfHFpvK41jkW5vVThmPKqsXihZpep9Nk4lpb6IMMRPTa2Ar
NiE4QGnEbZLnlHwHGIIJllGOZ9QDsNd10Ucvhj8V2wj3G4qTwmL9VW+duKVrSlYxwsoOYnZzBEr4
5iMhJOOx/gsi1l1qk2Jfo17ZdUa/9UUKeaZkerVG4wFN/dEMajYhGSoeKdyNkbn3+mi9dggwd6kR
HEMjERzjaMmOPcWXPDGPptqACvaTN5vDI7iqsOtmsy5mHApoAqK2ZZW/qCh1OHbyTZOLW1EMHAmZ
/XU1pATCkk+RZCI5DvPMCFF+xbFOsD7fvE112bodpJyaablCU3WVvdXfWzcaRV/LnZCx18H2yfEf
T1GNj+DA9oNfy2ObCPtYMginmA/3FambQF/aXWWHa5lVX/HvPnaqe6UouK1V2d3aanDdooziTFFr
1nbvA6CBfcMKKluZnOmuNSquOCEhBJoBomwOp7HnUVIbpzS6TZ6GQNM2shPWpp2d35ZiYjx1bFYN
kFJZksXog/zvJYaZ3e838f+DrKmEj0+j/PnPP/4Ccdjw8X4GUZETQp3PfzUPchzjvGs2m2/Nt//5
yzmJ+59/vEQ/m/xb9h//j3+lWGuq+w/ajyZMg5WFpmrWH//V/6wbBmtV/4dmmpYpLLC5mu2SfM3B
7RxVrRv/AE9sI70ldJOgO+ffKdbOP0glMV3X1G3bFSYX+eP//O+/TR/14r/fTycEZb8bvRVSR2zT
UW2D67+fRbjnWExpwTaQYVFykqQAP3/3Ej6Yqf4+Mfz70osugwqTNYWSD+hH7WkVoVIBoHYXodi7
1DlPPDuv7f2zD3kDxlavO68YCQCJEwvIEGu21ecen8/1/upFRz5QKTJCpoky2zq15eBGsFX2NDAV
z9/i1Mtf5IaTHxhZ/mS13qgqXupkW/g6F5YJ8zv496z875c/3/Ld6gAxZjf4ydh5oOdU/QC6E5lC
q9EC7u2sh50cE52EjpqE1+STv2ZOSX93S7brvh03kqyTRrlhlbZqY/vP8y/qVFOaR+d3l9ZaJmxb
s1uvtG3M9k2vlg962CD4schWPn+PEx9DX/SEUUYssusS2a1U7YdYG33CC1Cpferqxryae/cLBvSp
Qz4OTOhTT0HAvC9d/df5S8/96aNPvVgI6nomU8q7LfaHMPih1OxR4eu6+9zK6tBDTh1soriuKJu5
0XRh2Te/lA/uqS8+yKBiAKtF3XikmFLtD1pvULW/oD5ducBTekU7ElXwBTFE8bn3py2+TuQ0E2Iz
A9u37UiwKcLN7gfCy/MLjXfu1R/9oMVgBVq0CVWlaD27xl0oYTPQ81GKNHCu7bdPfSh9MV5RCA2s
KaCF2RjJ2Y1JWE3K0PgvneNDQA9YQ0oQ+7hdteTb+VueatSLQSy0e9eSKkQArZsEQTYA4DgSE1p8
9bnrL0Ywp0X7mLlh6xklEdhuA/1Nw0d44aOf6Pb6/KvedRqCGyqdUaXxSqHfcGZz1+m4ctJ2vPDR
F3up/zdK6oteaaU+MBkc9l5bjpjlwtzkqGBOthDbaqz2smrujUp+q1NY4LbyjL7kiLfloMTJ7vz7
O9F39UXflUnrsI/HlEt+5U3PuHywCPdRhANlsv9VCdlDmyou/NxTN1sM0ORFF7mfgE4wVTKDpd7X
G1PFHwwqizB7MqdaznjwOZ3/aSeanrboUT0+Afbq3C2ycrEtetJpkDKGn2sa2qIvpYprJ8hHG0/N
3PJKNBrgGqp2X1usaxe+zYnWN6/X3re+xu0wVCe0vknaOC+bHyX76nWpiS+fe0GLvqOn5SjBkdce
Ff+x2+e5SYCJ3+FuPH/9+Tk/GNLU+cO86z0mOphwssfKy+QPyEqkmtVUK5/HcrjQnk7dYNF7mrjW
KVUNlddyQqb4BKkqrDQ6nKh5fjz/G040Ita4f/sNhaSgZ0T8Btud7kQfXQkOyc9f+sTnVRe9QYQy
GX2hNZwGCk9SF88sl9ZkeOcvf+rJFzMkoGMSBMj+A/kv1hHOh6CwL7z3j5/ccpdzIeltk2bllSeK
5C4rsheq9Hss5BemqY+fnPCev79zWY2DUgSy8jibsEGnJuUexEWy/cx7sea9zvtWKXVsheXAezFg
YJCZvGlj/XD+0ifaozb/oHcNHq4fhQiTBagt81cZ9K855lPUrNkKS+anHt/+PZO8u0c1JEmnSGYM
yXEzWSNePIKEOP/8H39XW1s09r7t40pKp/HcLrzGC7kpdYxkpGR97vKLBq+6FkZdyVINGHpGJhDB
pW18W1lYjT93g0WTD20KN1JljeYmUX3Ta5qyK0mUugJnOV1o+h+3TVtdNP0WCgBlbY5qXSSv5Pvq
RbL+1MOri1Yv9HhgatRJVauv0+QxqfuNH13qsSdaprpo9LkGzzQEe+SJst6n43jUTbkhaPspULIL
I+WJxqPOt37XMAfqDkpMeLdXAA8hH8z82kggfaRhnH8/p37CfN9311dDvRqzqmFUaJW7KC6uYycD
3qq/tBjyPnMLy138hM7RnSrLkwqCnYHvRNtVsUYGYubCWbOnX+dv8nELop73998hLDttDIvvrBnG
G9GDQBSq3flLf/wJLHcx/hS9X1iJEzBZUX9MyEtrrUdIWZ+7+GKyBQLDIeY8birTbYTCFcrcitrH
9vzVT72VxdDj1HaQB5Kvy6P/KPPIpigs/vrctRfjzghYOW7xIHlxwxrQGazvtQw356996pUvhhzH
DOyoTKHe2/jRGlvbjuQST1N3YVCY++d/LqGsufr2vtFbtaQkbKa8Ftt4JFX8urcVCCPDl7AaQF3J
m0/9Cmcx9gCs0AZpsxQZ2gLGRkLojbaWRefGCDCc6vb8XU58Y2cxCCm6jOq0EpUHCfdXp46vffr1
/JU/HhssZ9FxkTeNcuAsxoNIO+LXggHXWjFHVd1dhJ7+/E1OPf6i4wZ1oTZDo9EB8pDYtfTL2NWf
W/E48y3fjW395JqYiBiecSz+qsgvYdAhNOT8c88f8aM2tOi4RTxM2YBvxouU+yw6lE2/ibvnIX0p
h7eE5Ljzdzn1dhYdOOPcgvw/1oRDMKHh69DFKFJ/+dzFFz2Yeb2trZaBDaTWVicqqbq0Az/12Iv+
W7uTkrgVV7ZmQlcJYFQ8nH/m36u+D967vei7kmPxtiByyXMwJw8CacvoYP1F54SOHU84DlDIgOk6
M7BlGLuyn7amDUI2Ky4sR0+MTfaiV6udoQacANegEM1hq1dd0L5hgHWLF78V9vP5n3mi69mLTg0S
vLEtDKfeROBMC4W6RTipBsqKUMfN+Vuc+h2L3p3VkGKk6wKZjHD5EFDbsTbqYNR+7vKLfp3UDHmg
JUpPLX82hSf65y74ef7Sp17Ool+rnESr0G1hT9YAzs3kYDjK3iRP10k/V8K37EXvNlukqHlhV15T
mvaqRXq1Kqtqe/75T/QOe9GpKQj0RR2xE1MxkRwDcH3rroy6/fmrn/qui15NNZioGHd+8aRKWP7P
WHtLps8dBlj2omMrekeufcGrVxFumCkZjMpwoV+deCvWomMnsd2okBdLj7PgfagVtyIZL2zaT7yS
pYYhqQ2rH6RVepw4rIrpq8Cyl2f359/3qededFUNXIZNfiZkd7KdO6Pa57p+YY450dCtRRclPwid
Y8QrifAnlUBBqnVBSKFqtxducOrFzH/+boZUW0YsaYjSQzG4dksCFJAZ4lT63JtZ9FMSa1Mg1jQW
AInrKiBsGf7z5y696J8RPr08tgwevMyNRzsjpgEX/3Dh6qdey6KDasnY27pjMjSa2u0IumE01Kea
ZL/zDz+3jA+mMGvRQ8EShVPQUuQ0hg66a4u16DvkYQPOMCoWlOQVpq4ET775yQ+x6LXV5IdJC0HZ
ayxt45j191Inq+v8j5m75wc/Riy7rV+OZTH2LD8D4yVHdIV3X+KD7p6M3n/TovrNmMBshLBRzt/w
RH8Ti/m3BEVkVU5UekVF3msXeenF93Siv4lFVx7j+SDV5NJaoO6xVyDbV69MNDG4ry+csJ1oWmLR
pbOKdLAWtD8I2JvGNg9WilEWj8/5d3Pq6vOfv+vP1MRaG/U80xYMk2Fl2U12p3MUtdJiXTE/N2iI
Rbfui6r3h6YuvS5S4AG73YON7wu+V3mhSZ36wsvOXZmqALvLZ5hiE+d7Um/szBCbz72jReeuMEL5
RiZLD+6MjTfGQSDcY7nK2gsf4VQrWnRvs50waoT0ttIlQ6osjnah3SKHQzEKhun8jzj1ihY9mnJr
oncTS4hyyFR90/tBGe3zSUJ5Pn+DEy3JWPyIbqrxV5UtE30CLIbZE0t4sYfq9+X89U/8AGPxA9BW
+WWSN6U31uG9Ulbf7IqcifPXPvHs5mJIarNRN+OMBsrmct3glitTDMj15558KRkjINa2IO2U3oRM
3ooQMpbdhXnnRMsxF+OP38o4GN2YWW0w8Cx6dnHrUDggGXb7uTcz3/jd+IB6w+2JAGetoqgbCk/b
ngTfCujt5y4/f5B3lx9gDuiBmlVeL+qUo1XCTFe6BK9YjnX08/w9TjQcc/7zd/eAORALPx2lN45p
8CTzsbsib1B88uqLocchhSIDjVN6MrH+UkT9oFhYFz735IuBZ5watPkEAHBy6n6XkXPdVRglPnft
RXeNQuwYvaBR9oNFHLO/lnALPnntRVdVu9YqTIuvKsuMMCcE0eDQdINQrodPPfxSoqPGaRhi32BL
71gHPQmebHjh5y89t7wPVidLHVzZOCDVXQZ70tkOrSNfx9TZF7Xyev7yJxqjsViLRNgMRq2gw3Ku
cAsTxAO3daEudmIsMBZjAbF0ZHlqAS8ly67EqG8KvUV07Hgt3p3zTz9f6qOXsxgN0Oxaii+ryiOf
MClvJ91Uy0Ov5dJfTXoOQjsNAkffBKBQhgu/6sQL0xcvzELcVzacFHoO/oimMI96bTye/zWnLr14
YQ3QGplMeekJrC0r/nNOK7qwYj/RjPTFm8qxFxhKNbFmwBYKxDXOf6UXp6tTDz7f9N2IVssgjSE4
MCjn8D+KGWvnv5x/Jyca0VJp47Z5OinI2b3CwIzkNNgjMuE1VfllGtvt+XucevzFkIm0fUAfaHMP
HQZz3t8Rhn2hgK7Nw9cHLXSpo0nNui66OSYMg/lG0cdjW0P0BUNQRuGzEg1fek16ndQI9vTZFxuX
JF0nfpOx+CRtII3USRmRor781cPT2cSV0a/Pv7ATjcmYb/rueytxTIxyPR9JwkNjTE3WKR3BAI+x
OX+DE199KUp0iDR3dWJRvawcX9C5XcnKXTlW/73oms8dOixdKrGhD1mHZcjzxyqOV9kUNceQFL/7
87/g93jw0YdfzGcsIsx8mksHkTUcO2luc5ywCCx94DYxTgiL4vsh17N2Ta7LLepsyFCk/1iTuzbq
4QrT6pZwUtwi9cZoplsl4igpr0mrzX9oRX2tGtNXZ7QPetrDjQoxD9ZgRiFla+7u/C+YB7SPfsBi
0jSHUYDNoipEXC4WKJsfcq31X3UbYp6pbPv4wtx54j7/IaAsda3S5tWoa2NV8QGe5Mo+zZ0bgNDN
CvZfsIoU60LDOnWzxehtar5ldgazKZVuB+k3tEmgG1PH3Nc0xxpXNt6HC2vhE11wqQQrlQAAUaWW
nlKGJLGWd52rfD3/bU50wKUCrJ0a/Ew2lx7h1eWZvRk09b6pg89NRNpi8EidqrMo00vPSdoXN9Ue
9O7SHHeiZy+lMEo/Gn3jM1W4VnlTRdVTFpvPSutsFPdS5fvULRbD+VDjdDHaecrw1ZCoKfcY9+qm
dfX7Jr1UBDn1bfW/j4C1niRwqpgymiHao/yGaFruz3/bU5deDBwQAR17aCj1WiC51KS47UT55fyl
TzWbRZceJigfJIaw8+gEdi83gglGLlQcXOjKJx59KYJpHE6z3IlHN6kbGACKHEzMn3r0pQpGaZpQ
OiB9POD/99UctSb7WwLZLyyPTj35YunlyNHQJ4Np2mjV59BUycNLLkw0J5rjUv9SuJB9py6TXuo7
b11aAHsSt84QPxWF+fK5l7Por+BB+ziZF0ld7e8NQGUrU4aHgbCH89c/9RPmt/ZuvheiKLM4qShn
MR3tcLk1b37dNyuHoOkHJ1Gjz+3T1EXP1XyBGahiygnr/Nh37a1lygvL9hNNf6nXzIxyarqglF5R
GuCoy3Wgi2fDN+/Ov6FT7WfRaWfujOFOTGKWkMGm0oW/SgJb7M5f/cQ2R130W1MOVtOFOiOabJ+6
ogR5H267qNyTbC5WCZbf8/f5+CWJpX6TdapmwNiVntXmX0YnuEuksYcn+/a5yy8m37DtixClR4km
JvkBSYYcJ1hOQjUuNJ+PmynBC39vpnarx07Q00ztqL0K2uGx73pYMcBcs2Z7/id8/J3FUglmAxwD
4MB3VoZwWyf6JnP+x8f4NwPce8Ob++F6Syz1X7FF1CPIGUY4UFEAl4frWOgvSqg8wGcnx46gPhlt
muBzujmxFIX1ftM3iRjZ+VP7zqv2AVDXoXb0bVlChD7/uj5ebgl30aHzuhW1HzCsxkIcUkuBjxQR
5dtijp3+dBUIr6oRbc7f61TjXUzJVqTLSW35+gpIYWlFj66aPpWgoc9f/uM+KNxlD0+SvHMjFi61
FmzUJPiToO3jVDY3EPkeNMKpzt/m1K9YdPUA/7olWvbpce9CMwmGdpWM2V+9nX2uGCaW0rEoVUJi
3WoibypiqAPxJkCiXfjeJ7rHUi8GVC9OpxAt4FQVnVgpqpU0G+h5mKXPv54TXXwpFXMHYh5DaUqw
icoqQTtTNcajY8aHeKouzBQn2uxSM9ZnYTNjriig9tG+nsajltlXTQi31ekBoJl6cl2G2oXq3qkX
NjeDdzNrmAp78pmcPDU1bsx28GzLuLBi+r+cXcmSnLoS/SIiGCQBW6AGqrs9dHvo6w3h4RkQQiBA
TF//TnnVV9cUEbVwhKMXQiVlpqTMk+dsLdX1k2+GBv7Gs4QIsFSFKCOvWC+uqA5hBzI3CFrsxMMN
cw0MB89AfM0Gf24vPhgpfLrGTt4fl3zvDbo1vOHTknBFBmiMX9ApdvR1/QtvHejogAT2tjltLb/h
1Ks/DhZokdqLvpJJ1vW7ktfn20NvTd1wZKTgLSpViLxt6bx6efgbWlePCwO90u3xN6Zuoshytmhg
8hG+gSSGtKqEzn3Xgpj/vtGNo7qzVyoWm3eX0ZkvKOh8cEF0dt/QxintLdryFMOZkEP5LrJCKBz1
ACvsTHxj2f2rN7yxehHKdaxQqr+oAppFIPnkc/Z8pQ26b/LXz74ZvofreC6z8IKals9Olp+Aevpy
39Cmv0JMRQLk3F1QSACHoQegdnC4b2jDS3mAivFKUDSrUP545w/gwcTv2INrbVii2T3qFsx2574J
U+kqcLhZl1WRnWfZxm6aWWuw2VKlGwztAHHsQXbvyhy37DZxbZzprrGbEFAmwA+NYdrN7iv4iz8u
aFWIct8/9bn9hVp8utNZjTgWWi0E4MSEOONaJ3Rz/A/0eF9v7+3GEvlGCJu7muHihggMoQ/IoJQx
OFkOlbfjrBuHiImWgxrYKsWQI4o5y5deig9BaT+gQvoexbMdu9/4ASZqzrGbah5cxAMUX39VXnGe
huKxctnx9vpsWKeJnOsAj8gWC4nwEGS+rMyf84DuWOef/qf/pkjRofHvaOAqrlxgTq/v1ar6ETQD
pPzGCSSi0L+IlH0l8q9GDdx59y7jo5OIhaMVXc1Hqok+3f59GxUGakLsHLzEQ3Tqqosc5ambrO/Q
unhGLfWBK37qkCIWjf1Nkebpii5bG/J6+7sblsEM3wHDhUvqEY+53P1YZJ+aHLSaIL4GudLt8Td8
kxnh0Cc6dPiI8zOX4/dVQmc5zCrIyfTH1eM/fQiD7vjmlv0ZwTHMnaXqWtgfVA5PIzig+5nFs7OX
ztsa3nB9P0d/UshgfzSDbFINFqPgeXLUjvdv7YLh/YXsOwBaAca6Km2xxv7AveqUafXA3PsytpQZ
F5kgKDLlIIIh/2/rxNWed0LBrI3FlAvIWJN6x1E3FsqE4eUUqjahRGEVyaxHiGRB9KVMW0vvVOI2
4oAJuivBJa09BUxTWQ4xaGiPC+h6b5vq1tBGGMhsSCyD3Qo1PiiPL2AM9kGYcHvorUW57vub+wbu
SdJdZ1gPlHHOvqwTSWhc0Z3H5tbEr199M3rt0ly21nVrwxKc6DV4dEVJ7uMtoSbKLnQQEFuJCIGe
4LhjkDBCEvT2smyYPTV8FmlmgaZF1P1XFTLyrQb15TcXTETjFyJw11ts4nU7O7ARh8wCNAXuJ3dd
FaZlMaMSJ/5XCf49Y817i+pXrfzn279oYytMwgcOUlPJfHyGgGwYiUOIwd4X36gRgDIPsulZiU0O
W/5hgBhjuHbHyst2jP9PUegvh+CVieqtERUhA9A4C5E0dL0DCBdT6oNvkWSPS+MexmL56NpeUmXT
k4KW2lCsLwUtH8iav8t6nIg8+HjXAlIjTGVEDO7qoGbl2+OhohDAltnO0BvWZqLxcMLqrOnxCyE+
cQi99aFwXLAuOl/8qkvumr0JyfOHUguI1aDi5ocQCfGWlwEAgfsswATl5VACm6aCNJfWLmIhWfc8
epx9zZbpdHv2Gz5CjCiF5jfwF89+e7E8qKS5S5+EQf6Y2fJEgQtAOe5w+zvX1+dfTO0P0+ObeIXU
WLksDupLkD6T0WQ7A4TNmyWPhKOhHQcVs45DGrOoX7uOZDsBYGv3rx775qNl1gFeOF7hepM6+CDa
w1Ue3QY+uF2Hu6oH4GH79ycGLds81Mi7TyN+zOBh56H6Tne2fyO0ECMANGVXZn2PWqWcmPe7sKHr
JDrIMNw5vOH/joe+RB/VoQsfg/pzT9AA2QD9fKdjGG49W+0s1hGV7tFdiwe8MK2kqst+Z+4bhmuC
6xyvmNyO4l02I/dttUVaCfBGZ1E3LOi3q+4rq5gYO+ShoRLuIHWs/UF97luvShRhNkTCQ3Bg33YN
5w+i6C/OYcLtJPVyLsuwuYDhHDzouhVfVgArElkpHudZSQ6Q+IR5zWiIfQQ8tz1YBaE/LMsHUy+A
3pHoGYn9q1hpW0CwAWSBdVy5kDQb5IznTB26h2mGNtJseyoh4/i/mhTVSYDTMu2A24hKtuovyAXm
h1rMmR1ZxTAnKPjP0H3KCvCPS4iihZZ4gITImkAVBbygOUhR5/oqrrWUTWr1wBNZjgZhPDgnj7wT
Kp7FCG1J0UERjkKOTQ2hlfaiGc4LaeoIPFth1OH5FfcjpImCMv+ZByu4rUt/OPmddSWW7twkGGto
s+iiTNZVyzhf2tcOFLfQ3qy7d24h+KHQ8xCjbb2I5xbiWyiFLREONfdQe5n4KEEN/OBSv096SzWH
mYX6WIXFF96DEb5ziYcNdSFvwdsXWaNn04aqz9GGUFBMXKjSk6yfIwTh5heovb0Y/KV50jTLVemH
+qeFjz/AsL0+Z242Qjm2BW2QDwJWT5FfeRAAJtGF5bu5dfrnGuT6r9C0aU9z3rhPitr9WYIBNPbt
2bqosqwe0NscnnhAPkEg7XemOBRlPReyYSHYQGYFWa/GQntUa0GxafJRYrDBuveZQVTk0IUCio8W
yaAsbIP6doD8nzUWfZKH0FO5baYb91kTDufYpAQkFAkdS5+EF8YQ9IEswU6lfWtwIxLRFXVX4cgw
bVgbgZYX7BZROO1AbjaiqEksx/k8BWPfQDIbES5eB1zzHZBW7azLxugmCIoMmSX8mvspUXYPNRrQ
Ua3FLO4LQCbjVQk9l9wKO5ZaJdWHvMjy5yuH8xms5NVOIWPjlDTBTjP1LSb8lqW1xYuUWkN9lhaY
yrgq15hl5D42EWoin0JluQQPdJryLINkN7RqwBqsoEVwl316xk0GhMEtqZ1VXia0QkpoWFi2/SjL
ZucR+oeN529B2nhx9dMKqVvIklyayupf7Kq0L4FnuSmBgh58ugsf6gZwR0f77j+dcL0HnvvLP47S
4/el8NukQ1DY+akb9WYTxFnO00gmBNd0GZu4L6CZ1ziJC+a/YubxAuUmBf8E6mDnGrWVLDMxnSJs
ZBdW+J4WkfVVvwtEJF/cF7uJ1D/WxSORfV8YMJGdYBQdRlD5Q68D8uodfQ/FyBj1551l2/DU/7QV
ZU7JkJ0IU4iDBB9rKt1nZAHpTpTZcCOzqUg2aNSGUE6YTvp7N77a9fchbCHS9uu2eW9M3uxTcPKq
E2PehulQfu97CSW9PRrRrdh7vbK/uSVnHPocLLsWAaBJ5D6AQxiy4fcx3lITjxhCYqQt1pGmnWQH
t/nGslPQ7rEhbKyJiUgswyCYemdg6dq3Uc5+sOn37cXeWJI/MeDNkpBM2x5ooVg6YA+TCgLhpKUi
8Wm/Y+gbxmLScvkWEkPSIhRhPTvVYxZz3j70U/+i+Y7Tbq2NcaIu3sqVk1MKTYMe11WCjoGpAY/D
fQtk3O1zyUpCIVWSQmvo2GaQhUEPStfT59vDbyyPiUZ0AjRV2RWG1+105OMDuUKkNRpd7gMKmJDE
aeTQsWwkTYsF9JzVgmtrQKC6Az6BcMqO4aiyKBPQHr/9czbMyaTq6lyfO1KH2G0ItyRoTWuO9tSD
QWSw9prrtlbs+vc3Ftsv3OvHGn5mux8H8lnkVeqo51V2991DbOP0myagf6nUNJXeL6UKaCWHkJn7
fHt9NmzVZJXMieLOWi4UypggrIZiAOQeHbL3vtoa3Xiit76F8oPG6NXqT4cBuiOxjVi6s7dbo7v/
XngLGeTenWCqc0EfG82/NivZWfOtoQ0XHkhBCsi807RppPp+lRUaIVXCrf5437IbTlwNk+rn0aFp
CZzrkYpSHifp792LNy5MYJX/98qsUHYt7cLCfa/61kBNMxydqPTA2o5Q5FVfueogICN/BqEbQXIx
1dBRUpW1c6n9+9qBcuTfHw/ECBCNi4+7TgmxopE1kOeqwrs2nZhwxVCxhjtOQNMp50ER1WQkoF0G
5Ov3PTsDmv5/zx5N3D66uDuSygCVTwAK8l12s+sQ/73GEhOrKBoocNuNsNNmyg94SkRzDYp7yJh3
orzLriDJ9O/ZL+humNAPZ8OusOq4ks5ueLhvYUxfhiqOkKjwpyrjn1dlv6h6z2L+HqRJaDhyLaF7
2hbjmpa6ReyEqIq7hkkdyr04tPUBw52ZN7YQlw6WtBiDeArRzLfU+ltfBjt3iq3xTXeuIUen6mJN
h2shu5Rlji+oIDgCtc53LrkbbmUiECU0oF2P+3PKNHtisj70ob0z9IZhmgDEpWgp6qHrnCLlAtUh
EquijNHFFAWq3Ul2b83+mkt8c0iumVWRDsLKKQPtcjQt4Sc23wcaIyb2EPK5TpAj/5VChag4FEp2
x4Igp11NVpDcNv6NDTbhFgtB70pJB53Kwv8AYpOknPnzCB3328Nvrc71s29WB93KYWFBUiDVUMnR
gzjIItuJCFt7e/3km6FZODk9zvYpRcrx4E7kOw/z02r77yC/83rf7I3I0AAfkttliE843WMg5lMD
wd7bQ2+se2BEhsxtUfvqLZ2inpD4fZEGdE1yve6s+9bwRlxAtlf35ViMqTN/leI95LCgbP3hvqkb
MaEBw+fsO5lOVzBGQ+4QmuzTcd193W2YjIlk5GRBvhmAGJjMND0r9K2e+g6ieLcnvzW6cYaLxqtn
r7B1OnW+n7hBVR28aY+5eGtwIxYIjetByUed9rQ6Wqp+yCdn5962saEmkJFxMpdBk48p0BfQd4Yo
r88Q9If7zNE3/HT0VE6oasZU1b2ISP0TladL7agv96264atqmpVYNEOU8clpGEjiT/nz7aE3woBJ
bBeEY9BmJaxxJg3wowVbkAP8UnWfgGEIdhZ/a18NZ6Uzd4bOdnRaUwop9kbkkIgP5uT2L9ga3fDV
WnFQx9uzTktpPa98OpYV+3Hf0Iar+mBFmanNdTqu0KRp/Uuwip0t3TBIE0hHWzlqPFR0OuDtMFNI
S2q0Poo9PrSt4Q1X6nmxzJOFc4l0CnUdS51Bk/IdKsM7cWBr/Ks5vTk9HMEz9Gy2Og0p5GazAKq6
SSfzw+113zBKEw0nBzHQAFWh1GJnAFBk6JzKCmhYvtfbtDV9w6FcKQj0mCbE4NIdO8ixtDNssvRQ
RELpaWQvt3/Hhmky4wCcIWBkN6HWKV9BV9x5RyH3mPq2hjZ8imsSFmudDWlYtTEKYke728vabw1t
OBTE19vFbciQdj6TXyAAxB7IjOvrfWti+BRU/nycIdaQLpCSSOyAgIhibpadg3tj7ibszS9Grjkt
cfpxJxaBd6zy8uNdEzchb55NgsmbsCzTwE5e2D+CLPd4e+gNczR55hpSX/U1rD61qzVW0L2BtPyh
1XTHWbcWxXDWtRozx5uKIWXfAmiAN3cOe/01b2KAj2dk2AoQPTijFVOfp7POPt9ekOt14i8v4v+A
3XzulwxZlbTyX9caINJ+eM8hCdKWa5L1LIKEys6P2Fp6w0U9Mo92IbA2+UDbJJvLNrVHyzm3472x
2ISMQYYZck/C79OO089EdU9DMX0DWcbeIzbcWCzDX0UrFHiylyFFN+hZQc89qgKahA7q4Fb1YqOd
IF6m6qRs7z4QHDHRYW4/eSHIEft0rt200tU73+uOfrOnlrQBwiYmRKwofF6OeT2kKqAxRN6BwP/E
Gje2kXZxwpfWtiMxdwkVVWTbcscJnWsE+ovRmagx6L5DpafgQ0p0lvQ5O84KQq91d+7X4VBQL9Xl
GmWBepQQp75t5xvWZ2LJ2BB0ARdDn+bBGLVeGdvgHFnuIwGD8uS/HZSCRcHNBmxTBgBKV7ED2KgO
9038+oPe+P60LOBxg5QtcJwuOduWyBLV1UPiQ2E5uf2J61Xlb9txjWZvPhFaEnVbEP6ALpF7lwn4
9e+yD0SBd/Co3IPHsxES3ArVgp2TaWMzzBJuCL7wDDJqKqXe77yuIMPaouJwX9MKMQu2rGd9VnKM
PvpdkwwZwM1DYO/VAjYCpol5s5dmQu9Ei61eg6/goa8gET/E0D//qAp1CqwOGvf2Xfg6vH3/vTE1
KLCtYBR9Kq21PWroxcc25/dxgRBiRLPKggIu6+ASEDGwI8qC6RCU+j5BQ/JH//eNUQHJswzcD7pU
QKHFaqDlS6pjwToZcW/6xUOEytUByKeFUO9tM944fE1Q3CScplzB1JwGrHuwWv64jHuP2q2hjce4
F3gBaB0aDL0EiYDsl9vuUa5u+YLxfkAqFAcU4FypN706K4kz4J3WYo83aGviRmCy5wAqA3YAX3DC
JGNz0kPk+77lNgLTUjdXWY1VpXWT56+uLQrw1Aj7x32jG6bf6MYC0TScWDkcWD1xzuc95PfWmhh2
z7siz8NcgP+9doeENPl8cMCetrMsW0eqCYVor01z3gpwYQM83uyhtdgHbplEbXbKwouALq36AfH1
I1n6+179JjqinGpaZvbMAfFyUGbKpJi+1P1aWzs3t61ilskdCL/Ksh7wmtRXr3ywUjd3H0TbnnsX
iJu6fplUcAYH+yvol56o1pFGVcUL5vv82uzTLMp67UZS+uex0ZABajJ99jKrfr7L0MxWzQUUNxr6
Y+xMPRbNZRjx8vd9IxsOYg8lUYA2jud+EeER/FxOgi47ebg9+sZd1OzvAFio83Oaj+eZDMgMgrTA
ySLCHjMmIof1l1K8H/Z6kDZilNnk0QS9A0FIrLuQYM+hih8By/7oUv7p9m/ZGt9wdjFNvQv403gu
u+VT7XrHdvKfWyvMdyxoa3zD40MLkhttj7WimQ5B9V690y1ancCDcr7vBxhPbQ8ycGSaQxjmqsek
sfpnV0C4olPi4+0PXOP1X65oJs6yzorRErOvz8NA35Xue7Q8PRBHxdm0UzLeWCITatnVrewX6Y1n
S7Sxw4vkWnxCj95OCNmav3HKOYVaLGDW9TkErNoWKZqsIi0eW39n+hsx3YRX6s6pR8KW8Wyj2id6
njb2tAOX2Rr6umJvLjJUgGixaCY4WqAeHOkcQE6xd1ZsPIRMDFeLspNbFGo8e7X8oGj/WVX9oa+v
3pw3Km6I+3126iJpr2g6Je4sBZoIr5AAX9/rZjwX63wMnPa9ctadcLplR4Yrj3WFZAJgnzBU58nN
cxEXBP1mtHu97QgbYe/PqftmN4CbGJHaG8czY8txHttYL99GiheqZV0mNhyA0YZhFTv9elt7b/i1
L+2yUUU1nqd+jXPc/waV3VewNlFefWeDBqbC1stcH4rGA3WSWg+qY3s9Ihs7YcK8rJFDddsW45mU
k3VYeH1ZqpUdoHbx6/ZWbH3A8Gko0ozoB6/H81pYyWy9jvKnV7g7rrGx8ib7nB0MDVLHGFxbHEzy
FbAIzuH2vDeeuyaaK+ucRfkVhrbbXyDCj1Y0OVwbB1T4M+z3nokbAc9EdXVaQcECZEJnjjxHVFvy
KUNRubPp986xd06drTUyMmoKzVe0myVMiNuxblXiFstOvL4+bP5y3pi0c5za+ejg3zn0CvSndS8N
GePRenQD95wTeVjHO3MBpmpwSUKk7Ae4mLeSY2NDO1XQ/Gs77JU6tzbCcGFZLz14cgtYae6+69kU
9eqj9j3cj/aQ1X//gmdCvZRsQrdvrtuw+AnHhb+ifeSHdpSrvWLw313NMwFdtvZ4wydsR4303zJ7
Z2foH/S8h5/cGt7w5IYgn+mgqHqerQpNvGs09j+Zs5e93hr9um5vQnbnhKNV1RxHwvpOjisk0rto
RkvSbW/eGv369zejC3ds3NGy9NliLF49L2J0jsap3nGEvwcLz4Rz2apbILmLKNoqOsfK8l/Q9nRc
nPVjUbepdIKft3/G1ncMXw5zzionx88Iw+6HH1jP4bQ+uaF6hK5MTHW7c0/aslXjePYFFI8agc+A
598JPvruGCn/aQ7+d/tXbA1vXLSFU6zMBrXQmXhNNNL3gr6W40XynavY1l4bvjzkBaPDDEsK6izq
y+7KhxDn/Z6X/T2eeia+y25Z0fUy0OfsKtIRiKWP64q4h9trszF5E+JVBBUDtyPeCDljDWD1zSd/
Dd/3JCx3THVr+oYXXx///tRh+uhiPc2rdZpwhbxv7oYLO77rzj5jeH646p+OFMmgixnIzz2Swq21
uf79jRN72hvQ6u/pc2v59jEPWvcJKn0KvZLOnqrDRr+/Z2qShsMaALmKxkPV6+suZKtq3xdtqLOY
OqPIXgR3eHBuq24qTixwFXozG0vZx8K38+KYgStgTmrWVsOlsiq/AHwunLNoqApy35XNM7EzVOAc
HCfR4ywUP/XsPBc93sDQcvxx1zb+BzxTWTSrIct6Xtv6n5V4j1Sir3K9r1Th+VfDfLOLY+ORwner
/syVQKKr/QGGpKcpKO9zIBNAs661qgKAws+cBQP4sfOfFeEHMtl7B9WGA5nqkI2dl/MK3bTzPELy
lZC1RZ433ztJtkY3YqMeVdMPCos/MXcGBlzSSDv0PiS+5xuhUaNGA9U3zD2jxas9TKnXWafbVrMx
cRN5ObrlWowk687azROCywcI7+/KXHomNifEBdlxBljMaH0suRZxSFEYuD3tv19hPZPkyp5aQUuQ
Rpyp434X+kXSPkXW55hX4zEoPRQA98D+G9HLZLIasaHodxb6zEMiH0IIYP0PEgfBFEmnv08XAwWH
f/tWNlI2Sjn3ZybVIa+qBUFrV7ZiY4dNjGcw2kHHw74/OyFkzCZqpRUWLrm9D1uDG3Zf1jmFXN3U
nytbH6YARcQ174KdTf57OsALDLNnuaeLOusQ1GVxWmWGWweTjx16XmKeZ4/BShswV5F3wrbv46H1
TNgnGDTsGji7Pw8WKEyUTTN8V7y6rwvUM0WOOa+LyrFlf86x32nJVfGYLzhzmmycdrxuw15NiWMd
TqDnBV8/IAyfyyKPwrw9VXrvkrax3yakzEGKxB5s2p8DCc7TSfY/s7HdaybbuCab7GpeCdVs0bpg
D+B1TNkXPoGfVCTgRSia77ftdWN1TCgZbgmWXBU+kYX+l8Jlv6De88UnkNK+b3zjCp4PrdPKFeM7
83yhjT6BFvbi6vsQTp4pccrmqmko2J/OuYOtbbUFkZu8+iHB5b/jc1uB1fC5mhG3syevP5dTVUeE
8p8u+i6Iq04V72Nfhg0a3Nl9u2HCzAZvWruyJT0EY1Covsa+0UocwC1vb8aGsZpQs0yBmccHJ+Q5
yMsSF+cC+m1a7d3ntkY3buRF5zVoTsdKSW1B3mtN6ra7K/fjmWqmrLE4GAsw8bAUp4xJkBiynaTn
hgPQ69/fXOPsZi7ZMqz9mUzfKrSmDWNUlPeVYjwTb0ZnAEtAVNCfBTr2a/kIDhF/3pn41nIbZyS3
i6plPsZWNqPvJNpbcDt39+4qG6HHBJfxUAe25+r+3DGraiMhmhF0Gm3/6POFp05ZZE/oXCvuQzN4
Jj2ZC+7boO2H/tx7/BTk7pPn7TUYb22w4cAhbdVSKtwlVlE3MRmad1mwfKhB27AT4jY2wkSVqc6H
iOOA+0RFhtMwjkku3fsuo/+BjjkCbWQCQ4Oy/SJKL6nneofkYmvWhrdmIDFYR2/Eilth8ZTZrDx6
wmI7E9+4qZgQsSuKG4SutsQ1yHqX5+oV0qhfc4086hg4F7dhX3tZvdbBENznDSbp2FqTsHOUkmcw
G9lupANd0aimrNqz0A0zMvVAqbVITkUrz67LL7J3X/1uOhZ8+XQ7NG/4mwm0qge3U1ml+vNSH4iy
IkCgHpyljvHVKBj3Up9/Kqj/zXR7Jsaq4H3YK6dW59wCh5b4NRfdc95CAbYd4mYJn3LnQRA7scnn
PPhUOfIAEtQkEzrx2x9LXT0GFkk4gMTLrlbH1g83LsxN5egSL9D5jExAW0WWN3Ar4dVKwX5NunqN
m75whk80yMQeDjT4U/z42zIYMYHXCr2BVdieJfo0ySdoNReXYBZ0eMRrO2tfJt9x+ac+r8rSi2y3
WwSPJMr2wokoZZhWhPjUd0OUgWVZpqQQNrbJCxr/uS6yKbxK8Ojy0i/zFe/Xi5F/Q8+zDk4icLzg
ADIoihYKpx6Cx6ZXcjhWNujbD86kbPUbtTJQy9lk4A00MbMQzFQ5tZBon9BvES92jtqH4w15fs6K
Pg+OSyPtn2VhNTNSp9pjZw+6HeAo6moNKWjUZuqomTsvT9YW2VyI2zWkeYFQ9/h7nUH3EpUTX9HL
Yfd6uUykV80vz3byAcMU1weF9sq2fEBrgwgeajD9Ly96nPLmBUTZiz6j0TqQj3pRYozZKPAsLBQY
4z+0VZvlH7KV99WhatCkE1d5KFlce2FmH6Xs0dQhKkXGB9xy2/WE6lqJJ+Q1LH0D1Y7vxaGXoXli
bHJvjqjuRv4ZGqvjPyWo4u1U0nqFWKJuUclCr62GCEfWoue7B8+5H88TXYOIDUzKIwNNlnjI3ICS
RGSK0MhRBKw2jahAD7YuJZFx6c5WmXDR8DZBYr2ooyBALjzOVcb8VISr3Z4Cr3GKU+GEPUtCLFwW
FbhJLQcuMp4lVLO1iYMiKNuzBlAoa6MRcpv5pQdIOzjqZcgAAWi9QCZAz3ZjrNQyPFI6UTdSQ9n6
Ud455Q8bNLKAbHB/feQNKrFJ5tau8+JqAZH4bCobHZFQihZYVQvouVJT3/nqz41v/8+z2rGMLS7D
NRG9z8lxkV0RRAjsIBGk87pmcSMbNHrRyu/dA6Ulc2NZBx4slE1zFo9jty7xvBZ5EQ0+Rd9HJ0MY
T+9VFUsCuwrHT8vqF35UzsD6oLuFhh142GlBDi3Tw3pu7UW5cV27Bf8gNVD8EViu1Xjy5TSBdLvq
tPxkMSUGEQFUZYvz6tiiee8sYTGDOQ6A3OZ/fhl2YTIAELccSs4gtOHMaDsEL2pROFHV5PrFCWTF
4kA1s5/UC2P8CNaN1Y6GLl/oe1pM0O+KK4g4rAfQi066iUQnJ5HK3Av8owXaj+Aiawt9x1loM7AU
yBL/XwS6UdJ+YZV9tCvZfoUU6wtTzmHNvBBPC5uoB1+MdfF5CKAI7Uyk+LHaQ1u9Dm1Qi/bAh1k0
1WHqRyI+liwT8jcqBA47gJLCDXSEhjiPXebBA4FUJMecFjKuwAffgoxzsKcQnf9cO48ts8l4qiZG
6WNQD5WArGMFgDXDRq6fe2HV4/scbJf5qayrOvvt5lBfVVgOr85/9VBWUMmKJNAcV0U/ArlWOygH
CoAXx0s2UAhPol9/pMd69ebin7XqKvWIaBvwmFCY6kvTVQjGKJLly6sVsrx8ZhXc8rAU6NV5qn0e
Vqdad251pMNYTVU8DJ4AenqhPcGVn1bg8AMD2+QlZe0v6iQWUddgPHfQ7l23hT9Fnt9J8YisaQ5O
sMDPvYMLeRWWqBVKTk/csqbvTAZSpU21Jjpg7nc0DLUMVvfsggBxgWtLPF1IVGRLtHrd+zUHGWLZ
f6ysLlwPHJqR/5RoWKcxk4wNH2avob8mZvdodV7WogLvixz4OXcXcN8mlPAYyd3+S0VGu4uZw9xI
KkgS+mEJ4tsMZ17jBxV0L8vaO6HxKhQp1T60K3Ao/NBz+VRRX/G00E7xvW5bp4xKUjlwCW6JV+ij
Vmu0jHb5nvL+Fz5Z/XAWr/jptnYrPzZVwMCstTIoa4AEx/YP1goS0MtQBnqNcWt1lmRo+Vx9FF5l
t++WvFx1PDjM6aIsEwr83k3A8qd6pt4Rkn4y0qH9BHJrnJv+zNbxkUCPrzuV7dLLIqoGa5iOUP/J
1ZNsOgeLNeHoilc+VlWkGkd5UQiiDh0VVZ+FsVzb0oboKlpyIsmaPotVvgC70Wmd15eWLN3y4FXD
2Eb26mtIoqJHKjxOXlPJU1gLa4ldWtIwLqzABbUkbvnzxW4852nxqhmlUVAwsHjCtZBCMctxh4MC
5wlOgdJm+qGfc/CgumRqMEoBtQE1er0P1r1Fi7TOK0TBMEPCKFE9TsGYAdoaPJW1pWAU64KlIIyv
JGJ5w7p/2lWr8tVfioZGCGqUH1unq0kS6sltkn4VThVLLxTds8hXWz2uOUPRzYLYoIsuR/SRPXJ7
za5Kj1nAD8pqWh55ws/LRK+V9tISbRCQhQWG971lF5kTU+K6y8lyyyCLi1Za/KTAkepEDeDP9ldw
Coz/UETsFuSSrZrjZpIOSRaKQPFhLOqmOZSrbJxLQ+uMnlZXtEAVTWSK8eRznKRwA9+JgsFdRDz/
n7lva44Ux7b+KxP9Th1JIBARZybiA/Lm9CV9LZdfCLtsg7gJkLiIX/+trKmZ6c5Tbs+cpxPRD+W2
M8kEaWvvtddeK2+degveli26CBLYQ31B7DSMcT2MYKaOPRxhoQo6mUdHh4PC6vC9+Zy2Ihwgk4xH
i54ipAyfx0BzJ0/AQhnd68xH5RHBOSB0N/O88K0ekKx8M5Wr0whK2zWBfn3tS0wMN81m7lNvvoQx
CoSbRNMObtII2nfxCKWi6WBT+BxEmQlxR3kK9atrp5mb4spdcFhjkdXVYOOcTlMVj20/m42CbGN+
1geQwUl80zQ4XovWzgnilrSPFZiSTkwoSF0x1lENmexsxPxW0/lVuoXGMUItmlWVm4AHkfFd3df9
FHXCw04LpJnSCz76YEZg1gt8/R67qIpFz5h5LttZLIcaOjl+gv2Z9xgSrY2F2urQtnukyQ5b9awH
awD7u3rANBFET3g56XLnhSYdzivPtfVhwenrvBOjQY7gNS+Ofg8V6MldB7PhiBoPPaLFcUZ65mmq
QzAcNGbn8GmW96FxARZTmTKJZxyIZe23upIrusC/6SqoIQ23LhVWDPAu2maxdKBGDWUrZyoSCSY0
j8aUj09gNxYkKSiRwbqSo29vMKjueslim3KM6ThjSLqBhKGMZQiXrPUQ9LKK8mXSzqoKyoHv51xi
kISnEJVJShV2YWRzpmg8DQObk6kL8USRS9X+kUCh+vXgcO96qK07X3Qq09mm8opm2LStWbDmG5ua
FcVxXcPwXRIetRn6Q5uynisvSUtjs0enNCyIrDJwjAiWmnzlYL6ZtQz4pFYQ2M+BVwVl18BibzJq
H2RQwfXqgu+Btmp3E4K4kO1s0dTePbPZnIzucjUb3BDF4Co7pJ65nCR4BzhGl/rVhY0PTIca2cIr
bJyZ0nsDsXNvnSJEXLo+LLmjhVaMbB0PZmZrdDbK4UyO0KRBmkgMT3BilbeLpmO4Zz6b6ihkJqSJ
scVSrGY2djTG0Z9Dvhd5U71y5dxWl5BEroKNMBx9zqL1lNxIm1b2qYKnIPQDF+PwK7g72hFCt+Gc
wWPQTGzXTUHTwwOuVmYtYN/tXTnMn+DFqyf71jWjC3ElufhbFAwasXamAQ63InRUH7HGlecuzwg+
AKHeuh4XqAvBXFakYGe3tb8qMR+exjhjTLoyrbvICP4Fgq0nnQsE2MUL3lge0BxOkCYlq7xFlIg0
+Bt1TILckBW3BZSFah1636q6d17SDjliZItAOfEcQvNzn5YwTU8m5PDnSDnJBlLUWOPLUJpVaQLo
9QdpCXqAMBK+G6QjNAppHsyR1+cQyW2HeWZnTToEd7mGRcyFmHNYmVNRdeFlhtSqopscB4lzk7ao
t+BZ2I0H3wvyI6GUul/lUFYgJ5V1c8UrxzPfhyWYs0iUnu8nNaI02QLB9yCMBJY0soGKylWbjjAb
B6cNoQHW0AbnMbZMHoGPybrYQSMT9VndVAiFI3rMu2Uo3CouQ2REkUAadFPA1J1BULksnzkS5keR
l1O4RdHSV3FVtZO3SS2bLvQw9gc1lcrZILpr2J0Gx3U2VuMUbLLAJ3kyiyLPNkKpdkJMyjp+WWZk
1Jchh1TVmk6Dtddh35fec5Pl+nXGHnm3owPV5gmrEArlds6muLOuaBOdQiBk0/YgV513Q+CXGxcf
P7zixPJLb25dBEU5uDdEpdOzWeTcbEYdeCi/cgAHiYBmEk0aQF3NumyHJltX/oyagy8LdLeIdAIa
WxEu065betHEgZQtvW96udALd5jhC6VwtOSQWG55G2fFhBWOc7M5Tlv6mNVOVAUhvohMQ9asvbL2
dNL3dVitA7fR8lJlKi0TCAf57cqnBU23BB5N9YU29HhsQULL3dc9c+2dCzK93YFmYekdy7pOv+ZW
2+5eVqUOVjA68KcN6gXmXyGBacL3XnJ8SjDlqWujws6Lf+WzAZX/VOVLe1uQsn2h8ORiT3PnG3fv
5F0QflPWqAkJIarSmFcFCVdhpnLvLJgITtZKwfotVg6ZIJ3cLBQaU06TUe/ghA55Rs2I2rzpujJc
Fboh3R6yqwPZFOBAleu58PzlqEA5dFsyUNnDHg1WAKjcG9rHDiYWC4i7LL53QTtMqmwXNit92c4o
0VE78rpd26WcBsAMfmBghegPZQInutLZ1SZbYFxh8vzrsnTdnLRuCI73YMCnjJmvaXspECVZkrpe
wG/mhjhtjLPDTHCArZvhEAxFt8I/IC8zun5drlMhafiOioxPqyaoeLd1iABbpptGWt3MqEQnlAZz
mu/Giga8BHBiHbN2odIXProIqLKMdHtM1ETQ1yzKK+u+tXA87XedctiyqxGIMGHuNKG0UeDVeoTr
c9OWY6TKzk5vxUQhveTORXtjIAX+3NDFBZqRz/kSae7lr2NeiHrr+Rm5LwtogcXOSFLoMVCL+lcN
iCNA5oMFTAVcqkrUTMZgpaFbLh7aHmKOu6rlULskxs3FJigdhpwtzRrvQcAClkUtqvwiKSzJAwn4
AQxPjbDSzN6TY/KSv4ilAz5gx25ABWwWNKiGks1yBSSFqmiuam4/mZ/8oFN1OhGIz1cWMlUYVILX
2DYI6i7pJB1jHTAOEQ3WHhq1+BsRup+ZV36AIZ9K5ve0pYrUfbudUV4lUCDFHPNsfvaT/usPXrv6
b/+Nn7+r1vYyy83Jj3+7UzX+++/ja/75N398xd82b+ryuX7Tp3/0h9fgfX9eN3k2z3/4YdUYaez1
8Nbbmzc9VObH+2dv6viX/+4v//L2413ubPv219++q6Exx3fLpGp++/mr3etff6OcHYVB/+v3V/j5
6+NX+OtvO4Md1P4Fs6jPzesvXvn2rA3exhNfIJkYUO5x2ObQY1tsevv7b/wvAmbBcKHlwMq845NB
QWfyv/7m8S+cw9wFqqquR4PwSHDRavjxK+8LgoEHJUAXzJPQB0v/H5/w8HfU9O+PBffk58+/d0im
9Mes2r/gVbwPR/2AixFCIJnPTkf1Wls3vXIq/77n9HVY1AUv+J1Peh1DRh2Zn8S/ps41sSfyC+YX
79BSS3fEsevsqEtWndFZVes0r88NykYAANlZVp55xCxrNYbX2mdOYikgSkctF/1yGaQt3WQzS6RC
TQq/umsfuTjQFSF2Th4WQItQvHIFfSw+5BsL1mDtCWSAfd2tVbOACnlELyzFMU7Ijm06NudbnQeX
jXsU89f2HN/3vC3LO2+pzzU8LCPYNcBvoBiuAs8DxpMesjC0+8pp9hPcASriXgctBozs5F2TFugw
LddMlS+wYtgXttm4R4F0GR4slfBYcIAShqK9rW2204X4RlGK0cG7KQcUfYjP7Sqnw7avyyzybH4Y
pvbAa1RrRyRCVU8LmN6jWg5WyCLGSPvO1STuVaAjSp0myor0O9fH4XOAZY3ML6ay2KYmW5GFJUAr
It9vNoVdVqzL7p0Bo8vFo8rCOQpasWO185xTwMpD9V7oR+i8QdCpweHoXcolWzPH7XfgvXQR3blM
f7WwOcWcgYtpHs8/S5m6UEryBKS2F0nFHeLrts7JJfSEbgnEueJZ+5ep55xBxxg1heHf3Aa4GC3P
maYbmLQ+d5l+cjwmktyV7+Gcv5Mmf6qlvQrUlYQW/CZnwJycpV8NOb5eQZFBzjN5kBYkb7o8VXV6
N/iVD9u/MPH84D3NxLdcuo9dU71D940kUlR3QGZRez6povNjO2pQYn3zvaYXua+LqG7JBMSAojFR
vGaw4Ir68h4c4yYCC7i9oli2c3hlyvolDZCf97w56GUmkTWkivpivszhG7A2SlwWI2h8HoDJzIXm
BJwbN4C5u6j0hUJhIHRU+LY/Ysc3mMAZ5JjuLPT6EtE4OgI2WWKR2CJZfIA2KWRMhg7UTDLJ780U
8nhg1TXJmwkNCXYdzt61mqspEYt80qO47MCmA/E0Px5G/S7MoOzuVE2Sd5E0plxRGNVCsQjPEekN
0qrJ/arqDdeF3YzeytE9jwy6AzFMQMoVyHJnKK63MsgWjHIbErWmjV03v0UGqBOfyFen8q7DwDnL
7I2HXAMHM2xEHJW/N07+3nfybdjKdmJxy8tk8Ec0oWaRuDXuts7YTTU3uwzgHPbV8clBTTMycxdX
eXPoZWlXaNy/TJwOEXaOBC5GcXtkdy5k9R6E7JqvoRvRRJrkmGci4dVEUSNCLykaQACLugdFw+ps
Tgu0nfJ5W1O+RsgCTDaOF6ZCupE3kIwGznBF+L4oyAqQ4cMocm8zKkdgV9jH/M7V0IDsG4dsM2Co
oiHl2s8aeH3kN6HSyQxLJ2CgTEdZXj3VY3CHqY88Wcj0ADMJG5uELFmeOF1zLbfaS3lUzM2dHtVG
cflaoYDPiH85cuHuci22C4hAOQyED4F49jOshsZpuqgFoS3KWu968oWO25btSECvS1W8jh50zdPr
ossIprr8GxIsATI0NBYFUp0ueGC4+Su7kPPC05CAC53ID6D8BDU7THXf+f4IyMN2+6aY9SqAcROk
ctQht/t00BeS23CNxXNAjbJEfUub9QycOep6Cftau2otfQi9EQ4CWXoHk5OXcgJgNOoNCCJQtS/w
IAIleli+NGc/FgzA1VXRew846q4d2oCtL0yBqivfT2V7INN4gRMndssAEAmF2MXMv6XGv0ADZo7o
1OxSwK0RoPs80gYxgM98EzbFDeqAOBiGMy+VbQQiYZ4oM7xBOCNGytmuwlrsiFAHrvCpHNUcxllN
q44L+CY2KOLUOdpUj0vhXzIs3KgH/Wrrmgn+CCNwUYDLW2XU7YyMMRpNI9BBUU+dXh4CP1yXM7m0
hD2kIE5HdgKyGpgw8scektqmQQMIVxA+GhuLAj6Lg0rGhQfrbIpNkqHR5BV+1OrSj2oR95jOS3Kv
vnfqKUvaxo3HiZNkBicwzr5qjvadaXQsHH+IfWcukVyilyT4qnL6lSYXbMGwek+Gi0xU50sLCZwA
sqgaeSGlqPH8+r7OhlcSBpfdgrtHIC4UceOgUiMDgEVbxkwxGrlz0yYDEBBmRrgfw+iwVwenHS66
CuvdZaAQdyg944KkDloyjkRVqy5zC3U+NUL2BLmRStzK9FGPhk+iNEAkVvc6mgaRgAJ/BZAbToQE
O4wCA1APjm9ZjFoysbmfJ2hS3UtNb/wOpj5lgTZENl921RzGHkHoQkYRTO23vhbndLr0dL7Ss3mq
AfVFagxuuylO6QiDxrpB92cNDHNKCMo/zNGgEqdOHxOHYJ7J7d+JYLBJgdUR7YO7boLLSCtzlKqD
ndA70Ou0I+FuLm7RuZ93bZufuUGLiIJXw/goXZN0WYPICJImRKPDpYqCrn9E/fZIJ/Pdh7VSMOCz
SnfApm1sNNvmNuihs5Ev8IHPvPEqQDMxDscZ26f6ehzsikDeQoPFX3Mys5Uja5HoESJ/BKbro3cr
xhAlun+Xgpl+xONxbDf9Y2eGpMTSzdv02fPz9xR4TaQ80QMFus5H9RK0I1SIAh5GVQ7cz/d3qLBn
vAHfjcBc0nLJVpY3V1pXTVQu5cvs6gta4NiqUSLGLHzWGcbYWBhs/AVvm09YyGZyN01uH6BM8770
+dOo7D0PHts5nVdVYx+gDHAxdxCLKJzxiGzlEch1Isqmtcqrcyy1867GmyLDvEQyuy+dCHnSvFpg
fhQ7KXvgASw2+8cBo2ib0Ahgs/XWlOUDcZaHVvsybkfcdlJp9HaXSzBM7yzvUogHrFOa6St/EOc4
gYMddLxhS4dif5MSrEXonRQJJLNlJAq4BOtFr5Enz1ghCmA48cWWl3LbouTc6UzHQ6jbXccB0syi
2nrtuKnSJd2jm4ludGZXnouHQD1yGeZrZpWOQdLKVyznK0ksiSYcn/GMI9ltkSQWfFtmzhm6+7dh
3TwJF3iqQJUIwRhQBLzIK/O47MIM68boOPPSN49NCQULHgBMCWeDyr8kKeWJE8B1axYRBNlFjHPG
3XRQ7cK4+IqZoo2Z46wIQ27VMH4LzBS2UTLKYTlXVuX7BD1s9BY3La1cAGKGgaLee5EjbTxBm/ys
Taun9h3U+yzJmDevZOtslbR94ndFwsulTjA8g75beA86Zh+bxbsu+av2VL6RLHW3kA6AgdkNukcx
CL+4IQ4uMbkmmVP/rnRXYz9ceTjX56rFkqLICjGXguRxazy1W8bmdvHUYeblU0uhMQKnMpu1IoEw
30tm8XawAIyJb5Kisw+O8ZFmjRfF3NmkwJDDPONKwEOQ5o0RmDFlQoKX3n9Mq+qsXioE5ALHmxHO
G1r/U8y7MqqyYNeE1ROf+sexuJ6Ufgm84C6sw++pk7+i6HnNXLTiymrSidXV9wkeXkpOeLZFHibo
mDVRKLGp07k5VKV9sGzeDKJYmwp9U0KQ4I7DArDBDSK36caIa7eKQt9546rYQRbwKr0CUe3VIYBM
uhqujeilPmHzxiA4xJ07FrG6w2jIq5Mh4OLp3qVO8MQh1IueNnOiadaP84RWVVk/mjp9onj2C3op
MUF/J3YC+zCX1SHDJWB0NpwpyApEghWPXMMDrSAzbGJunDLzQe3P9k6HI8zj/fcRq2Tj8/HApOFA
SUMd4cTlvHyt5uwdeOPamOx16Wt8vRpCMPSaVYgJnSneQY4pImgTb02Ou9L5hMe7r96cHo77ChNH
UepDsGySOezigtaBU/rSRVsVpC/jMqPjAP8qSHNh8Vb2rJ2aF5JNXjK+paHMk8op3n/cbKcad1pk
PVICpKWtjJshuIc/fYTG+jeG0iCMS4kWIuzb4rB27gZ+TM+JfpCk2IN3hMfgI+0YwE2PaCvLOKvR
vppwSDQWxSLx+w7J1nw32eYeKvIq6TuoGI0+T6PBJcWaWFNHzUPFPDAihl5uYJW8Ksh2bJbsDD1P
FJ20eOrOJ4B0UM9AylV04I5r2PflSLdna0qkA3kkwSvcSJzuW6gMwDYGRO1NmoMl04bhbTrFod6P
5ryb6ywxTnVAQuAlhNC4d/sxCgsk264zP5RyQC+Dyf0Q0Mu2wTBOHwZ3WdXsRf5kJIZ3sdcuGLIY
3JTXynjfvQ6mme5q6QJ4SKdI1wtSR5nQIskg+gZ/mfLa0CFftWSA5E/mfdcduBrH0z8e9PzAJda3
RTGkRNonqmzP+9EXMAfUj3XTPQY5EmNRPGQYFJe8R8rYAbGmiRIo6eDgGiMpwJ2mmyF7bhnOOKTL
Pngf4d0EQbBAKrDT5LooJtw2OT52wXEhk2zFqurc75YHEKuULXmC3twTqEJ34FXpGHjHpizdIcFs
WwIrxFdZ6sdmRr4nfBC4XSeP0IW96Ri0ILsMRXgjGY5JztHItX25YvpaZr4f4cyAe4ZsH2w6+9Hg
I3uTIxIbB8SeCM6aDbYDCCWoDTyc2wVsjlcB2iwbB+KCcyijqWvBV+LkmhTBGtyix5lP00YG5dOk
7CMHL8ZvUhsf6/pxSqHpD50pkFdup1A8QyRwkYDba41TRebHM9qVL0tQPWZOc16hAxPPhjtgRczx
IhG1hXFUnEEdJ6qC/LYW/Xstgw31nG+2RyAwR5rhAk7CMWPz3exVteXToNGcN+5bH1KWEB+esHWf
CTAFg2t4pD/B9LSNFSYhkaW6eKQXOWDZOJ2RReWpuFsCgH9hGz5kfqPQS3BBuan6mI+b5QVJYy81
+lgMCQj3AWFPYWtWPo6aSAuTLAEGUL227iJnMljjugRdCyKuP07yJlNZbFV+n6XsrM75uw8mQTEC
3OwH1kXwmtsUxj54jSuQwSOhRPNDw12zTDyBZrFYHC+uR/xh1n+Ds6KJUcnxGH3Hr2GONkrWINm0
Lbg3DlkFA474vLrG3M4t6qGz0AZ3tKJXZim3GNCsohKahNL3EgnYHXGTxnmAQBBk897VVzOPazqs
uhD5kCTXIhRno+P9lFD5jyDRC/m9V1q9m1PA8w8Y6b8BnCa3/+/uL++q/8vF7fru9M3+D6KnLugt
YIl+jJ7etv2zqexP+FT/Hj/9+dqf+Cn1v3gBxqhAkA9/QqE/8VNKv4QUtB/Ao55ggC7/iZ/iNx66
lHgRocKl5Dgw8BM/9b+4LPABqbooNTx2HFv7j/BTTB78Cz11GPWQTHD3VMqkTPsCpDy324WoOZR7
V1NEchsCSAuTJQuTzMVk/rCmhXtP8OPv7tQvUNtfEbaPFz3Sc383BoESz+iBt2oHCGGTuzSpqTkM
lt53uCqU+pK5KF+mXh7+/HK/FEU9Xu9kxnrgiNfoWjo7NKb2U+1vlPSTeXE3UIrfMyg0pggw4Eck
nKebP7/mR1/xZNKjzgcO7XIY09Z23GcLIB30YQefJ2m6bDC+tSfhtKHwNfjzy/0Q6fnVczx2TX53
SzXPQNsVfbjjZbqRYFUzKAFD9xDAI8gd+jBZnogWJ9iGONnDJxc9Mph/ddGTqRCQAB2MmcI7cGLF
C8pBzHD3Zx04VfjOwkX1ARBWqa9Sfqbo+NFdPRnwqjoXLNRhCHdtxZ7TMVvBW3oPjsemBDtP1WTf
O3ZPQWL65Av+qst1XDgnfPFQUg/dkGPpPQwqTgGaNQ/C4mwtQPt3eBD5dAu29oidgR7rWSO86zl7
nFLzBFmRQwYPUrf3kiz1Ptk4Hz7mEy55VY20nzwrdvCej6ArLVpQGdMHzYJ13ix7CiTYbyAZ1JaH
Tnmf3YbjIvqfz5mdyrCwcbH5YrC4OntFAXyjx3lP8nBfgffkDM6mf9cdoKhjq9jT4GNhd/k4hvin
UvcffG92qtLSoPVlXHcRu7Kgm5phLsCCq1uate84CTL1BJpYG1bB/ygFXwAf65MFcIwQv/rmwR+3
lcoYQrALgpjswEoO0bhvNUplVC7puLfmanbwv7GL24yDGhje16kLxtocVQhonQ0RYD5zRvz1UmSn
1l1j19DQBZV/d2TjHGPYMlxaxJNigs4z9jzrPn3cv97W7H9YeTXUd1iPcrSog6u+Tfcuivp0KA9p
gV6dylfHGAY48LCo4rNQcgwZv7rRJ/GrXDoqRT8G0GqF/TXywa4Re9WGz7U37PMONFnEFNeCx487
GxbVvsedhtHlJ2NVv9ThDDgLT0IZkcQI9CjdXeF39z4KPZ5W65a/MixzLu5qIIIKywzMj4PD7T7I
lz100T5ZZr8Oa+zUIqwvnZDQGU6CVIVJQ9xEiMNxbwUtiyo83ymHVjj/RB3tw696EtSC1uMBEGUf
XmfePrX5owvOD+KIobGHArfw943JHsBc2at577tOshhUdZ9sqONFfvWcTwKYvzjgSgCV3IH7tBnJ
weBx8z7bSg0IvQTDQR/Aa9l3wk8+3zsf3N9T9RkRzo5CM8LsSlTk7RQmLpk3zuhtQu5DdgHqsQvD
ZMqnG+iDxXyqR0MyMHAqklnIyt9MSGe8xoCS5idZlq3G+SWFtd8o4YgL00IUTyC1gz8MTvqf3+IP
QpY4CVk15LIqptm8W7CQOpDa2EC6CB05dCfblz+/xkdr6NSVTNqJhN0Ex7NjBrfYEEAXcK6URTyT
h4q7iI/L5rwe9xjC4C5IKnW/+vNLfxAHxUliZZ1mKHXrF2ejCPfwOUGBPu516GC52H2LnwfsoT+/
1Iff8iQoeW49apf3GMHbAQY5q3R/D57NdpbDoVDZqnQuxr46cIo167M9AJdw98mVPwjBp5oUGJdg
9Zw56Q5M80ODucKmFZiLdZMcEGQIT19v2Y/8ulE3n1zwoyXL/njQeb3AaDKp0x1Yr4g6PEUrCONC
x0caKXWTjxaqUDfQGo2WIgPfJ/jf3uOTaITSPqy8rk13yK6K7jEMsxcBiajjPT6Gv3xZGXSmrbgQ
i416tCyxlT+59kdh4SQWDTnIjRzzJjuadi/HMqQRGCRxx8OUBonMgr1Clmd695M06oOVe6pu4dCc
Gb2odAcW7Y/6CpIgG9tfgfTwY9HmANY/eZofLJ9TpYse0N5ovQGnKRr7vPmeMuTmLL1vKN0gZQf0
oc7C6Wr4tKL7YTD9i7h+KnxR+TXFdBtYf6SYNqo+4ilOrPolorrGOXYgHojvIPyiNRk7c33e1NtP
vusHJ8qpshMALis6A9JN+9jeyjcnAx4To4Gffu0vUnDAi//l0XUq8eSGjgybDn4ujvBAkt2YXu44
RMGzzO4HglXTBfsARVCPwcl0/vSyxx34qzt7EoQwr9Z7isF/qbPwI5+3ohsBP/crmSPDPkbf97oA
qToFrddfzjBO98l9/ei6JxnRvOi+AXeL7sbU7J2ja8h0I0KbQERlBfLDXiK1TW1wleJucHSOSxt8
5vnxQcHOguNn+l01C4XhSoAUwYCukkOekjPB747d6SHT98JvcOogETdLBIGST46VDy95EodKrwPf
GWN+OzuvwqvhEhrfX/M8bh6Q8n52T38on//qWZ5EHIg9wcdohIe2mzfgy+9TiHmxu4Z8w02NOJaq
mIeVAK46ZnM824NGkzmUQJJ9JyKgE8470mDgFPPBPij8RiYhc6HEYy/rzl9d52X2WQA5nqa/+KCn
wlSOO4EuPBNIVBxzMoTBACYHPQ6ElD3lqUR7O411/yQp1sCxGDDtoZZsYxGfzaclz0dV36mGFZ1q
mAk4lmHihRy5DMnkyW1g0g6khuIAOkdCU8gUoMwW+Df6nH9f+/8R8vlvYJofgqP/B/FMH1hwcGTr
/gmimcsSwkrNLxih/3z1Pzih/peQAZoEGxMmJ94RWPsXJ5QLDmwkCMAc/QMn1P0iROgRQSnlAWNH
Ta9/cELdLwFhJAR/0/dcvDr4TzBN94cOw79W75ES6sHZhYTM45BxIe5JKuyztFJZI5d723ZXIXvz
LDvr8+a66On3wiFfp2D5XnB3D4fdNd5t7+PeIXO1X0GqwB/bW1bkG4Duq8HlF7QGu6TQ7Hx0LiDb
dpMu4xqKQ7ASnjbwOH8owXeOBTkuypzFflps+VjMKzgrhFA7zHZDaG/R3rnGQOgDQWs6LKskBFHD
PgnF941A90iiGVX7jsUoDDI9ob9iIDUJlXobS3guY5jtyJEJ79yC3mL0cCV9ZzuiVwaTn55GZvyG
ycevgICu4EF6PrNgJygYYIFzR0R4ldZIIoXcdkO1HYSz7ef6W10XL40Km7itvjcag2s5Q4e/LtWb
nY4BqVpbc9mFUCBo/f6unNO116BtzWXQRQTNEcw+w5+nvzEBvVWNxJT6XH6r0YDEFOn1LPOdTXM3
MuhojrV/yOh86wV4aQ9tvhjd52QaxyLyJ+ceM/ATpmDbQVwdASTNKYhxzNw42tkWVK+nOniAA80L
OPXgrbXXQ4YRB/TyNk7O1p6XbsMW76t7jTEKb7rtdL9hxfDgLAwdFUwtT+qmoriF4ITc1mB2+ZVN
o6UtknmEBEbNBow0K7KG6OGTRzoY2qIlW5aYkRGprOJBQaFqLOprBq5ohMk6hObuAbqWdURFsLV+
gKsodz057ZlhZscNfiO84LKA6D9jegByCMqQ0FMZTc6yKXJ61YHzGY6QcM/LuJ3r3bC8+JXLIsxj
wsU+0AeRqfM5Y8eOHJ7woruHIlu+Tm66ssS58iuyx7ywinLYvA3g0zgT+c6Pg6Ji9kCLZRSjp7q/
oYN/hwmRS4ffVaa9UNAxwJyObsVBZvJbQ0saa928YW4FVACxLkJu4Q5Wvy3oxCXwl3zuvREkPWmi
WaHKUlWM6dAq5pPZTMaDTHzx/9k7kyW5jW3L/sqzmkOFvpmiB6LJnklyAkt26Pseo/cb9Xv1JbWC
0pUo3nufSsNXVkaTLJnMDCA83B3Hz9l7nf3VKpTzVKugOzE4z+k9g2vPI61lDMGyNUX4NmeUx9rj
ifayrT3uYwczQMi93nxrZNoECk1CQRTyv5YIVHZXd2kbv5eEUFrE16Xq35WSFmlG+w4v3ENyzJdd
bh6lFsHS2tbvKgMH1/YgW1XqCsLxlC11gGf+Pm0V98gnLFB7kSCffCJRDTUiA5mTqUWMD9RdzAE2
QHLz9ggeYIGzJSMtTDDJusAkXUVaUPMwgwYZF075sFiJZ+6qYyhZSMIgBq3wdTHLsDQlL/ezXT5L
OR+ekZgPueQK3e3DWAbPGBOPVlNoLYcpWIw+eJma9ZxN6+JgFbxToAM6rPwPQjEF3K+9afs3WRqD
RRZCsahAqSNIG4sPSSd+RAzh0dfgPK/Vg7RvlYOPVUHSiASgH879qn7uFiUec1QRlhZ1U/39RtO2
oXkeamrN/AZSNTYqIwIZcq679L26Sme6cH7aRe1ZUqRTs6iflnx/SYisVPQhlYiFXekex3J7Ensh
1Io63E2mmACRQFjNuNdSW5S3j+1qflsa4Q6JfSzK8klVLlAanotWjzDYfOzSLBj2Ot46mXzaTUmf
Bcb0VwDQ710d/mnHx4aAAYCnnCH9tONTK8u1dN2OF6w2qP90RC19976Q6LxhNkjyu/TzuoHGMnT/
SJpzsmaxlvRuUdNaZP0rTtz3q/18N2i2NEvDbSShRvpzGFuTIun7YRBfxGJvna1m/mmio6RoFXEd
wQgUUPlW57H1szG5K7r6I6bbU7cncTsoD3Uy369ILKam/jXI/Vtxzb8NWv5U0f3vVq41RJOCKBHF
vw9vLm/V2/72HyfEMNX//s//NZa3vz3mX9KvP9Zuf3+hPyIdQhZNJiqxNENUOB78I9LRfjF1VbJ0
kh6YX27Hwn+4X5Rf+DzxxOCP/O6Y4Qj1R6SjoAASTcMkv05hXv07kc6fExiIyy2dIIvITpd1S5bE
n44VO7CTSm7E4UVP+kDrxVOt6i7SRLcVZ5df9su6C4r2r7xf0j8FWLcLWxaUClNVLcX8uXuVjnCj
B8kxvWS0CMlWZzBoabAPyGwyP7dKT6BfjC1KtffdrCGgV26q0eWktSBlYXdpxxU/saI5WL+DtSnd
UR1jddN9Oas/FsfuZSBuGnl5LAbRq4oZ6d7kzEjZOrSNBr7FtcUsqQV4fxw91R7qqnxuu0+ETr7e
12e1Re9W68/FvlwWqT9jGg1EZffKrY3AdbiihcA95Xlb6B9WjjNG/ojT9RnGJhK5HpZ+Yq0A1opz
pnaBOFZX60BYreZvy831gUX9cz8rd8tgPiNr89Kh+5Cn02kYVXvkBw+uoLI7NvWrvtzXYvaa8aTb
y9bbyfTow/a4YJYEztJZTjGYV3Qvzx0iIPr4BLcLjtMQLWuPOUFYo3Iw71Zr4Um2Z5k7Ti1USN0V
qCzWxdkYgfGUo3+rL2+zEBcUyCbMVx5Nt0AbiU4jJp9rOj8hjtczNONRszYhnIgvYoM+RTLE+6Qa
73iGUnNYu/dWknjHUX6E97AT8Zj9mDlKtb0TN8GXj8UzNulFJDGJHMXokN2hYBacSdWvWm2eOpzX
AlrkoeR0Vrps05J9q56RO21Q2FBoaNQaQr7g4Rx0quRaWjB7bsrY+a9Orz9lo74vDMxvKC40wi39
n6o6/djXsL6F4WVdsaog79q0U6aNvtWjIcu1B3Utv+mbh0f3Ti7y50VPT5nFg28AllMZ15xgQdYq
twExArvLz3shbtX99cjH9ynjgYANeFAXZIIW0qTUbUhRjunXTFpcLVdDo5YfCsvAFNvZeWJFOwVz
u26ra2ZE87gii9f48lMN5SLLmGC0n6zGNd4R+dIRjOo9Gj+EPn3TODAXCHixzBwspvamZNeWu7Gf
ogZN6ybNj+K8ZE6qaGfBVLwBx/2Q9/dVtuAApzpO00OwYR8NCg9lpZ37keCjhniQVW24LjX0Do1Y
1pjdee8+VNoQHwv9cGUtnLDgVEcRWnp9X8vGuai2OxhZd13fP1lp4laVcEqk/P5Y7rK8DRVLflmG
1JeIu/akvjdYwlumXkuZ1rrqdlnSz+hQXL2u7+EPuZzFnMoq3V5KvE7CqEvnQLOZY1bDOTuSv6D1
4RH8Uzbj1+kgKXBGNEVWFV37KaW1lFi8m1UfXwbReu506xlal2ek3rR33j4P76EwfGkXtjJpu8s3
zeum4jKtZFqG9jFZghZ6V6JtdwWkoaEvzrlpeWKb+l3RQjOXL51WAeXt7vVEeFb32c0r49zRxXFW
GH6xcU01fxKk7TT0tGfFLqIaCzCdJto5Dk3G6lX9DGgZhBO795iwNSlq0LDCCwMLTPaxNO86vQ2S
aohJL7rKUHzi8LOJp3lsw22b34sZgvJmfUc7XhcuCve3eS2cA31Elj9NPoeUQKElsAzqDJ+Iv8Bt
6YnByMfycaACXJqw2NdLDrdj6/Qz9iKWehu1UwO0YbykynJXo2ssxsWujQ3lDEyfSoJEdl9I6wXu
S4Ad5sAahSsDt3IyM09b65r171R9uUvWLmzLL5Zp2Af6VmEzbNH8PMi8FVmI+WzieexA9woXzh5F
hiR/InjsMEMWiXD/wyP//tcY7Ee/6C0k+CGx9dtU0BRJ4nlJnCjfEl8/ZBgJAGsdbeX4oqdV2Orv
54ntKtWCFKneqDahIoy+ojSOtWohPFgnGznDGMl9Z1ieUHTBJMyusDGutxm0tZ6slVE3sB8uvjjF
m3Bc1UH2buurO4g16S0zqGqYABIxLDWUhtclfegAt23t/DqaTSQrykuf5J9vC0xmM+BY7w9Y1JLd
imajiwzldbCsX/NbRHD/2jV7i4Z/jE95fMuor26qNBRkOkHInwZBreQeMMMxvTSy+nLbDxWuvMqz
uw8cVfGq/dWG/C8vqGqawhKkyvxz/+BFGCDHIcF/Udsp1urWN2zDVUiiGOlp6rUXrIynfdHOAzWK
jWfCVr5a6+Drs3aVliTjbPVXPR6/Z+1/HANyRLd3bkqWpInkqW6x1Q8TQdHK1FDWZX1ZQfYcRR8J
FrVgNh+QB6DP9fNi6rjciKkqNRgMNSwwuI/N0zpp+AhBm7EUaUlqT8LrYBhOAW/HFKxTA+EEOW2K
+hddbjYb5zbr329Nc1806alnB6ctY9Ra84UuO/fmWPEgMT00yq+gYU5LT8vwXH5Ri4Ens6NPaOWb
fX6t5+Jaa1acabUzVMoZMbifFim8lD5YkKCY+3wRKw0mm1No5ttIZCLr291YcEnCwaqcvfaQvHJH
tA1diyRUUxf21pghWa93Ej+Lx7P7kGLzxRkxYNbkaSMLz6OonzclO3UV4tu/WIk/zUESc7JqKqJC
HpF84M/tBTspUXOQKuuLLigh2qZAqX4DkP7/487/4FQh3jSgPwz5DSDwJ3v//ZtQ5cLnLH8TxnH+
8Yzzx2//esgxrF84QNzOEeyKt2j+90MO/8KVTBktrGjSI+sGpP3tkKMov4AfxcdvKEAOyQSzk/52
yFHkXzj8oHU1JFPkBEwZ8u9IVLU/7x6/alR1XuqnY7Ql711xo5qFUlnJkJUyxW31Ro5LK7eejKI2
RXvTh/RiiEZKe8pZPkigpng5qUU+GMvQxoO4pe80tdXi9KjeF+v4cQNFfiUiFk5aUz/rw7I5WPUC
+qVqjpbVO3mhrnMOEySJnE1NnGWV8Zgpm4BYtd30JxVh/0RTLKmJiSnU1l12Ohasw/51wJblYp9/
xuv9MUlnk7qngk8v6RI/M1vZUWtc4hivDWeR9sGB6LdwCikujYyxRxrH4sJyaS9Nku1h2yGw70SL
rkYQ+77uGa0FNM4Dn+m/kTwt4GBoliVreIBAU37EvSsDLTgMr+uN3q0F84sEpR6PQF0brd0oVe6O
q7C8E1bOWKpZl1cE6gMZh6b5XIuYAaqjeh0OPcV2pKC1IvccDhSLvdowtzMwGImeirny0Le74kFE
OPyKPSXOpMZwJWNXaHjAicItkxTrBrPJ0WHWP+mDeax2MuF3kBsOR7pqpVc2y5uvcMgelLWbP4/Y
R0y7YBLBBoOHasvisMb90rYxuk7d0yzAWypCGvAnyQIPkG4m97ugN/cWpG2/M2apt6tyoqcQ7NtA
Gdrmok66jIFOLK460rJXrO34CYTEAFCWWXekz4QzyrnkxRowIg6tNpON7Qe0KnV1d3RtebW2XsFq
rrbn3KhJ/g8EqRw5s+wyd1gRpmIBRqULk8vRA7wKMmNbNdlfRbE/SGVKUx6lx9F9XW6WbMNMqJnh
pX9XMZtjRVFkL82G7rJRo7BLXpZ4R26cBRLtA7CK1pvAnzsJCM9QkdGfJfv4FUIfHXZV4mYDBMGv
JfS/tU/+P1buMhCr8mz5r/bH57xuB+H8dZy+/rg5/v6bvyWAZOMXECYk8UzNNE0Ymb8ngGT1FxFF
KhEaD7Ff61m/7Y2CiUif8NLSZNkQNdG47ai/bY6C9QtVS1EnbWKRNmIx/K1il/S9K/UfgQzWIdwA
KpUudmHdhOz80y65ERupE3n0U0rBJbaaWQsKXXAaIxceG41TfrUvr4DvCVV6kXlV55vdUnmAPwIR
qb8/ijdtXBywzfndmgkUW9fuK7TT1QF2iIFLyUBkzbHC+XGbLWAHRX0STCt1skQmSOGoY6wp0kF4
DG2xOeDnJBzb034S18dj6eBfJcWnNXvf5/jRpa7zRa2q49lYYDLRmguYaMqG0DaxPkcDm3zUtfi+
8kQtncWiXpaQCpWQJLwsB5nTIg9wf0cAWUw2LR3kid7GYzokjigOJvCKjhr1dlxGQXqawJjmYlU9
CjN19DnDQqrRdMS9FR76bBX8dRZVe5rzIRR2815MxgFDWk/P7yJ/N+fHN/iVZkBG/bSpyK63dGti
epntbsnI2FoP8k1cXruqfBMYyWgBJzVV9+VQZ/6sFhv73T555iS9mTtVuyaYys9dQytxUU4etF29
S/EDX0S5yX2GC5PuMrvSAoJ0pJszYBV2zUXGmJqXJNX1cCQ5iXmhTd0edB2ZAxGgB67jiCfKqZyF
3p7Xsr+o1fKC1Kf3N0l0ElF77TlSehNlRvbYzSuWDz8smn9xojL+1QRksRFBAPejqYL6UxayJdtz
LCbwSgFSqj8j6Q27BUtlDp7Db6vliPejBVEI/T0hm0QZoMc4iwpTya2XI8PpLsNyKHueo+LQt2j7
QR9KR5o+GuQNpGl9buZVcfZ0EAFnJS5iCiJeU3xY5uZb3mE96wqz9EZStXZX186UwpOFF5m9Cnfj
pruAZ6XnXZp28DJZUGG+JbfnWZIgPu0VNmaSD0x37HKC/gLCWA5AsXZuVnQdDO5aDgoyqDbUWW+u
TOV91hiyaylY6/Ws8Ey5TcA03oDUem8FEBJXu52KLGy2pA6Ym0e4ZykPjwa0niF81JioN3K33RdW
4VhzVQemPJcPB3ZPS5iasCL1IEDojhqd96wnyusMHuDUJxB0JwAAtxwPj0se8iSf3anSw8rYMZ+l
rRhaBTSDXRLuFZFsqTDLmCpJDdBk0NmPG99EIr+5TvTTmOh86sKIrXx9J00obvnnrWnLUATOc5du
6XkcBzVIS3lxm2RDyCpIJbUw7d2Qi48HZICHw6LLDttIWBdNdyo1ffZ3TQZZv5FiOkiL4/7MccVC
IgXHUiOJXZcjattvx5jI4TCr652wVLqDc9A3pH6/V6pliGZVoySyfd2GzLpUY0+tszpOKYBJm1ae
ow/yXDxnt//BEf7aykfpk9K6dPNIz5BlFx9nPX8qBpjmliJljtUYG3DOTBkATVAKsjYZk+2x55TB
tI+Jkl+kYd5Opn48iQOzp8S6Gh+DEJrWagD7rdtogyzlUIpTw6UqViedB5fLJ5/K47A3ynHv5XV2
rAOy+5pJwsOQbYJL4nioU4i/+m3GNoR+2HxJffqD7Ar7Lr+bCKq9pRdJ/RRnYIaQa3Tmnr5NZziX
gHppwOocgu4v6V48K52OjVxHYJD2TzD96utaqlqAcBxE+7i1D+IgJC656zs9HUxvkeTO71pr9xQL
KHu66ZmnFuXuY1J3VsMqQnU0E58+q2f4sMrdevTeUcgyzITkBVtmfl5TFQYiIFksDRKd3Q62Is2Y
ajcT6iMqk9HRB8jZR6lv55SYzgZTtNiC1TdP9UKeuWiS/JxUm0rSUdzcZFLlWDLq+l2+5n6v9aaH
DazDPJRh5KGqHUum+dFQpMlrqA87+7j2nn7rmzvC7rcha7vTYCyBXCqUajv6q1SzdkZTLbpdysI3
99zCkKrjCFdyWtNNB+pKyzyvmhoPNxZ/ecjTWWKl4ts3CjLcReLPAwxYfW4TtKWm+sicUvxK6Dt7
HVMxSFPSIGaiPc2J+REXIJRmULUwCfUBgmOiRapeh0XX08ji9j8rgxW2yvoFbAfWTVL2PRDBEzK6
l8ZolrOWSFB6q8Gb6qxFQEf3VrF3Bb1w6KA3PGil6StwNCKG+zPt6umd3YlGuJTdjhqEDaYSIEg0
M2xxiGKVVyIAiHJlVJ1lzokbyzQ0VbbRRdMm3iwp3W4syiCrp9AEbqU2cJWmbPs2y/tVxeJOwkv1
h3aS3KFD/N8c03qnST2MmtsTjT6cSP8Wy6s43Lk0KFz8QupiOhlsDqhY5CfoeDxGmGVszW+dtVzK
ozs8IESHb4rCepW1R6PBxN6rryDfqws15dpX5/TTmOuGnY3NGezOTHygvO16PV2VR3NuynMi9FA4
UxbySFtB5HKepCll1BTPXfHa90A9E2vSHoxDmBy6KcnOeOCpL43yie1mP5lgjPQW5IAx1sCJlTHK
xf5hslbldCsBzzych2N8rVT1HsD84R7SWHmLgOE/y/aXSjbZedT9Ii4ZAblAHDKbw7OVlyIY/53w
HNkI0HVwy+NQXBJD+Yh58A6lDwgUc30vyu/6Ugt06RAdgaOZI8tNtMny4hW0pHCzEvJZX9Aw7Mh4
RADTZGZQwpeWRocApI2BkmWTnQrpZQGbNrMA6SUheFJyDCeIVNC/hgW5nVy5i3ZQDZKtp1JOLbtO
6e5KezuPHTuJC/HDhH7cEbSSjip5XZ/6kmdB3pLV7BXdyyYag+gWWp7V2iennHUKBq2y2OoBO4+s
oDOKhuLO4zH7HUwGD7BMfTvd4oFWoD7J4/uunc5lu0U72UkaZwg8IWbCR2OAS5CWF2E1HlfgFKc5
A8S8FxmsuSK5myufTmYb2nLD6UpS/sI4B6sKF2ziM3aFNsfVXtWql0IsCtJm1p3WWJift5ae7SA7
fHYfCGBguBDOch+rqy7yKw/EIy5rkpayQSgp1HVuK5Iss8V9oHukHk+68pzJmuANRh1TsKMSBtJF
N1esfGXvU7iBijMXIA8getC+oeRonwNKJxu+dcDA2egiGBEve0mbAED/tN+Y2jv8UNWlawYOrg19
KYRc8pamLB0luTbjGiqc6F09g8HXt+fRFProBve25Vw+YmtJoX0pBuC7optPJB4Fd5CI88pkgitS
jXooJNYYjOlWulB3QCqoNwj9XAO1of9iTK2HzkPZTP1l3uZA3EwQ2lIOSEDak2Dr1dxGQ9NSWGgF
ik79ciYZLobbLJ/Ataq2PFBvk5QsdZtuW8FWAa9eiXAH5bqyG2ACTtTLaBC9aLctSV9awCu59dhK
xY6o6d7q5dLTplFmy1KfOg0EG803GqJNlwNy2EiJr2fZXV/vl26XX1DiQTNqHFH52lh0GJjRzEj6
Ez08LhocRGcEN1ROWunsKrjXTNBDujJoUDRWwN5D7kF9R6o0TyeoNHus5o2rNVATOvDFPg+gs15M
NK2p9dORzJdtQUimQcbpJelebIQv9C+56AV7lqLrMZz9mUMhedVVlug7QkI+KpeUDqZEerSyf2oS
2KKjnrB8pCmUy5QuC1XypQE7G9TzZB+J1Jw560862JY0exDyN0WF4rVkxhdpleGNFHgTj3OniXCh
x/H9tLaRWJeSPZs8QYsGcHQ6w93ubWXVocWlOQVDXUZLWzfPU9lscWouWyzvVlxuAvSc+aApSJlb
Z1WLaIcjR0Pf1fZyjGcSuKm/1d1jduxxPXq1ApIPrgpRc3ZYnJq2YT+rG2iihT4gyo2H1iHPWuB4
mEnWnJUG1N9YvBjyzqGnztG3panPqeyqSmgJQI0bnV/tXeNJtGp3UtCEJyjvND48R0XTx9sEbaKv
XiRICw4A8t6wB1DULhvJ7ZG6x61AO55mZw8xpAnyEUF3kX7n/A4eFlXA1aucB2pnxcq4FYyJEshE
B/QMpP/niOx5YRTavqQdNBCPSgcOvlaNL4jIAvta+Fxr6Zn5lvcSu+ioR80AAE2muRMe6GVIcq/s
6jchVzxNsjy5mWEvzD2tpjTjY5mmTi33qoMEEVlQFtFR5RsSZsBi4vFVLJSTNdMOCeJZnzUk5CU6
itF2ZC35B9Ow2IHV2fmvT1Hy7ZT+p1M8mkwSBQpZU05Q/yTlOERtqAawMKe0KJ7omW1gvaR1Mua4
rqIsMn8saUxh7z1b2Zg+ZUSFqSr6202I2dyCgHGyd8ksgY+CuBocZXXQYXIW3jgepR2Pk+/3+7dS
Rv+OhfsnIdH/RV7pv5vWyOI5I99aZf97rdHT16Z8K+d/wCH+p5u/tfs8veX/8TA3X97aHxNOv7/c
PxJO6i+3NU9O6XcF9W+KI1n55XvxTFdlcurfM+6/JZxkDT22JRqWCAjX1KVbge23fBP/RFrfIntO
/l43Jfq7/o1kPPKeP03U35Px371yP9TLtGNVjXwplEsR5ac+Hq/CnRAiyHFvcseLHN/+ql7NK+ud
tlQ+hLxwj6Un8IvSXfKQXxc/8ZrL/rqHibf5tVfcwaSJZWdwx7g4l290ToKRY9nybncRyIRT4aXu
5nNC9BOndGVX9/R4ieCBhqoz8/XmykHnlo9JLHt9sJ0yZ3f6sD+NnuoIHqZhN4uEcHcOVwrzcIh2
b/LFQI3pqRoU7u4JfhvqcfeUxoorueV1DEiMzRfJ7SLOTz4Vvmt6XVpb8hV3ClVXuKx00YHadi4v
Rthf5ZgDV9Bf90vm6hF9L+LqmkdL2Pl1SM3YJy4I6VQStw/JvXCtnujuc20vddjHU4iLx5F4n0g3
POGiBYaTQOKyUaHXl+yuMvHc2DpS5JfknpOyvX2qY5yzXukVvKzij/bXyBvdxH/ObXJqge7mnuwl
3+h8xk90of79NlRPCnkFtw9QxIaq3Uaj76H4OW9xHtAYwxOckXc2B4Sn/upzoPOUYDgRHQRDqH8Y
Ttg3fXIQrhKXZ8NbfSMoIylY75tw4bfWx/oh84/AeuCUOUaEzw+kOBwaN8WEGWWA1Ntpgt1dHOA9
dhFncRFzzvkmxeV9+UX+bH2cQgCkAdlFe352Umd1J5vaiKfF43n19TukTn5iL14ZdKHoc/oM57Px
kNzt593tXfpnuYpD1Ojqd8WjeK6/HO+wi6MeSIkPaXhGyHoV3cHTrsrVuoxR+dS9NF4fbd/A4zpa
BOaQF8nvsxNHy7AItKjwaCDilX5xUS+aSw9YcKgzjj07fzLukc5yNQBugeKUhB73TZy72PCD3BVf
1bCL5dP6CvbD3V2Zm+WM+znn690VQ/WxPinRTH6GPdoxr+oj0UlAewbkw5XXs05EvvdlPvE4vc8/
sX74yeLBiPYgp99PrAaCn9+VT8WlOMsxBKpLezIfi4vBChjOdIWKm1g9jacfdqx/kdjjsUN174eH
0h9r/aeU8mrkJVlvU7xwDr/QHsZpnTGAs+n2YY2Agzc3uIc/uKYDKMY13NkxztkZ0QqLjMYtfFdw
n0pWzuyBCnRzf7Xf0aHA373a/tI4jQNu0M6cJFhcuMluF1TxHs4nmk65k7/4lDz4CXh97kcz0IPF
Z0+xIXH5pAtYzqM3+Ih8+3Dyb6ubf3BTjztkV1j4bT0g0RKZccIIDz7KQ8aZvhm2+HGOyavygmOo
e7MjOvV183u+yvi0e2/kz+wNpIOC2cPI7Ny+NXvl2+QqNtU3l8ykB+k6Kh9VXqj32tAKEYBwmSLi
ccubvb1470lREXFz7q9vpGCHI8rzSy9zTbdy6TbmFRG/dQFa4RgAgmfeHdVBR+fNbGxEDBq7j+Jv
PpgLNq3Nb9+KZ16fcSVsdRJP98Rg8g/Gk6qkl/NHd9gOY16P4cYKKNxXL4jWvZ5b2r/xsTidWzj7
J4Ca6VOS2tnLeCJL66rB4eqMHDlxR49qPmc6VDgrG3TDx2nZm2v5GXBSV3Vkh1Q4n+3OnUqu6C3u
7mj27tBFlLv/dcxmG4BQkPopkx5dJCsaCLq92tgfHI3FAuiQtSPw8bYe1gUbIBsXaXgPdW1rZ8mu
3MRNotvbue3xkz+f9jD3+SUulAQMED8BT4yph36NwWui4715QTrHcIzctclnz0YYJEF3zqIx7m8T
1dUD4e72SRvuHtIzjAlreqk/BJU3OE81dy/w8rhknG8wmm2L28282zXpxM1YIODnpjk0fB/kiZsv
+U90ZE9kK8aqfDBhuZ1QPk2BHurhxHaSu4lnhRSZ3fkk3K8hLVeZx7drqTyebmsEqZOXfZ+Ykm/4
KzdKHB0MuiNEOGa5muyRz/g+JZrzHs9hdZvJDtRVplgWAebwhmBiiNkwHVq0OaN3vD/eZ1Hr6aSN
gj5swxF4uG+wRxnMbzWYcrti5olsJ/0niEHR4KPc4jtZsIYCq/g2U/OrGcjx4uMU8sPEWU9WNIZZ
cFsOEz/SOJmtOAfbNI5QN+MZDRDWEcIsmj6rF+FknXE9sHfODCluqO9vdbZzt2FEMelwCYNZJTOW
u8eIBiypB/NlfVCvaCP5rIF7Xmr3Nt4dN6M6Zchz2+XV7NJd+UQUO3HY3P2B+2iC6jYeDoROb+f9
Q/BkBqx8LutV4rf5GwuZbFgEK81L2IsU7orWHswFk+e/GJgX7bPO8hUf9gAVjjs4u9u9CQE9UVnu
7A1e+44ZQLiC2pKNZ3WgbzOlB8abLna24UMW9aqIB6/D8yZM3MbtfIv3mXJtKTI9y21dnkJOxSBP
PgPrijHWKBa6+H2Gb77EjjXfXpfr7Y5024YQ7gasVIcitN3x1mt7OI8akwTwHmNKzzM7cSVb9iR/
yhhGwKmsqJlbWc6ZY7qLDRLWLh+zL+31NtR9rHGjFcPA7sm/g6MmljCD4jkhNuju6oAuHm7mKuxP
fXCcDv3S3NUP+9ctpEuJP3mGlwdbOITsHCz1JJD4MetqcRQ9EU55UL6D8pLGwHsLHzKS28aNX8dl
nMYtXPIz3uzsDkHrZbyMXzMe87tvBaTbnTrYQPy+VD6xYMi9+IKNSd0WfSaYnblr0DtgCC+Ec3Zl
z25KuND5eUg3TX6KsMItiIVyG1EUwUzPviQQWPVOdvvjT7b4BbA0wY7FCXVxTLvz+ID8/TJft7Pu
FL7pTt7hWQFVOncLIS2MvLzsAQPwkkhJHOvahUpweD2xRulQaTtp1+QZaffEF+KT8dLrLxyf9bNB
xJkhCbMp5xADkQdUHMIXO2dY4DZ4+vPCZhJNpyRqXxhfJorqyne0hg2ak3y/CvTttPMXNZKj6qR8
VL+Yz+p9HjA8/GzxlHI7+of8q3UdTvp9HaDQ8On5S1eb1OMsmz4IHhmusA54RMZ1AA+S1le25qUB
agTeZ+0YTsq3qZ3xNZ42Z3YT+/MUlg51zIBv2L0z2vebgz30bSQph1b+nJ9Tmtk5s09HSr/zGj5/
WomofUijsDyyPmqaTf+r8b38lIiuxjzhi/aZH3bRsvPxCrdoFc8YjFRmsskYttEtgLS+f24WL0hB
503dTpTFLuCs6DV2TkJaQNkpp1tbpt9hdASZ3zqNW3yQmA+fNz7E5PPqrv7mvSHJZ1MYAGGarETu
0XAMD5WJrTO7Rrdj7k78bXdXF8+XQ5Mim15aBJo7l0CuWpulTbBIXCy60FJ8GAl8l8ZB9vQNu5w3
0Qe5hRPL7cif64iikZddD83fvu3+4CVcjlAZi5+9ETf2XKHi9WWuYHIl7sK2UHOGwoP8f9g7ryW5
rWg9v8p5AcjI4cYXQKNz96SexBvUDMlBzhlP728PJYscSaRlVx2fcrlUUlGcnsYGsMMKf1ib63ot
htH5IyBaN/yS3WbYbG70dcnhhr4uRxN4I34dUektEfTJ8pntbOvhOvHzFUBSriWvFT5TsTdw5vDi
mLveS+dpHLQM3hOLpuLqtDAYFrXqNQf3++Re9ot3/5Zs0HP3xOPiNbudS+zPRWaOaKR6H6lC8pXD
HnFQF/1Mzrz3DcWl1MY94VjFhlTxIsUQMIbi3GHZcC5a7P+UEFcZ+3vvSofE41AjigZkjt0HZ2pK
JMV98NCJnzeF3zHYfrUwkMoL2ORFOOisMg9rZN9e1xcQT2tnl22mTcPwFx+VMT7J8etNVwY3oG8p
C+3SS73jeXEojX77gAi6i+q8Z3P2Jv6wsbeVN7scpBuROHabSGzDvnjK2cZhUyYsOA6Q2d9aIkZp
XXGhxMcz1iVwcfkFBkwgtY528j4+Jzv6wCsqx/FadV9MV19N3AwKJX71lRyBE2ZkeBJRxc/jb+1d
O+PPmtCf4fcHSYIRJFtpljUiqWJHR/l73a1ETNxuUfZ3K3KAZvX2BmuQp29y+lQ7bE459YTRg3TR
doSrfv4SXYtxyYTrHScH1q+8ioeYYBy4Gkez6uNKGG/pAe3IcNfpVoFh7yafYzZ7sjgPy1P2U43Y
hJOCxamRZXYHXewvqYdIAXMo5ihhi9qWN8ZB2cLrYIMON/gNfkVgNbP2Ruu1X5fX/H7Ydod0k97b
YE638Wa+qragqb209IbDrcTmJD3oq4a/67bBc7Q22QQpzbJNlPf2c3hSd8o5jI82udzJvCIh3IU7
9bLc0mZi1xn21im3tuFu2IfH7LCcg3W71q+MjQa+lk+LNc+MPU0b1gNxyyTy0bU4DsQqeevdzHt5
ztzP7G8sz4a5Ds7Xl/ci7P/ylvD7Yv8Qnw04+4mi3Zw1Q8NlZ+zHY7IdmHLFCc8Too+JQH/Ay4vI
duQ8TjyCV92dt8wfXzqEj2R8TGEmkbyLCaIQK2FwX6ihEG3zUoifCqKTgRTh/UA/ONfsn/xfel5I
BmzfvtUtlznMdFA36oaIehWv0FxhyeEPRzgsXREqct3sNL+G9INdIGZi2Sc+XEOfFJTMpCQUDLcy
mVrKylJXzZkOESvQJAYdRXR/wIKW8CZepyRuIyHkvOkp9bSEHznr7C2kIgNBxq+J5AoiUZLAyHV2
CZ/CS+623iaedbGeQ1a87MZPDd9O6LWTqACJ2F9sLTYLLLgl5GPRAbggFXFW0b66Dwkxf76MALT/
Qxb7AZdiS1Ocz2WlnMj1SNhwKy4oLBEe+18I930a1TOhGA4XDICVZDHIkfti0nNM2hz4NQ8DT1Ie
rMgWl1W4za5F2jLtFBFebSLiBOpT1JJI8NzlKrgPTsGpOTpXzU71hx1Cn1Q4HBI/xKFXCrnpuDeo
GbUP2WX2w223C0g1R88k8IHmJgo123zfnrL1cGi2Bf+aKxajH5+6g7kTgUW/tu8gkxL9RevhcXqc
3GuLWC7ftPeLi33CKblrv4poSrmIMBHJ5RXNmq3ilkRS7Y11mNzPA2ckTPb3Ex+eNv/IIlwiaAQL
xSFrbAWHjR/D1SOSyfhwsooAnzCpRXiG59BBIqhQVvbefFPIH6kfraqO2CdZFzw8CksU6URktjCx
RzI9ru9ROfHmNc0T0vVW5H5rEdtNHFvjitOWz4jsN7iZ1iJJMNjoSD5d9WFZiRBblO9Uv1q3xAPi
QRCSbqSNuS5Xy/vtIC5EblVz2vNGWqIxnSAXNf99od2AV+XoKillwWBj2xpJSNlzJnAKm54CEZzB
O26d0xRtAH94kG5ozXCswg/bA+Tc4aSwGbbEt5uZsEPzOWMoVyAPTsphbybSiGYt0jEk/Ei0RKpK
0s09ICDvGd2Vc12d5MfkJq+2sUzGlJxGTkmxKJESDT0vJ5epPPqf2NasmpWYkyN/bqhYHOZDuL7H
BNoDGufC4eKozW4m04v2jTiHt2Jpsbg5+iA9U0nhnPbHK5Fp9aQRIlPSfNygdCQW9pmPmKAn8quJ
B9fviFBZoIBiGDoHK3seJwm7T6UdRW4PUoiVSiAgwoFj8Dk7h9fjauJoF1tezmkNh4u08OerlQ7+
369WbOH+43s+Rp5WRppFtnUKvipX+h5cLdugSJvuQRzdmXR4T3T8ViIftNnuRIamrItriOdUmbtn
YxffGdflgarazfI5O/L3b1DZ1tqWUNm390h1rqOrgPqxCMIxUNsXd8OhOigbbb+8ldQ3Q1IHXMmo
cs7reGeSX3VH6lBkA1SYdsBgNtRC1s12vsoI2c3r5mDdA20ju2t3xJ5+ui+ZIvERyzYqNadnYkyO
gJV8pg/MvPJp4e/Ua/W52+dHgjnyQpWQECQKRc6arRGE3865scPV+BnRtXpXr5FDPDhX2Y4wiWCI
8jknv3alntuDtaOC5YuYINk4/x8NDEQW8hEz6p87NngEfCn/47/9x+Ul/dpiD/byY4vm99//vUWj
Kb/ZtOocDE1U28E39n9igsVPIIWrMtSWD3wJ6ze4h1jcKH+6Jf7eotH4ER6GOngaWTU0vvDftGg+
sh1t9HCEnLhhyxa0dUTEf1xJ6OIspWRk5U2YvyX6/SRjgpS2K2js3pQVftngkYStkZWxpXBwF0Hj
fvfk/q5y/OMatv4ygg8BbIQRleY0jAB9P2ikExYb1FNgJ46neWdAELbrm7j/hO2dJ1SjHOnL+wD+
VXfyf03n4P/B9uTv7B5q+f882w8vgJrj9Ps5/uevfZvklv2bZVv0pNVvCk8q/J5vfUh+Atpc1kG2
gxg1dCES9gcpSGWSm5rloJigOrqj0jn4Y5KLNYOvHxpPlszkRMr5X/QhFfWfSEFi7n3XhwysxMIi
B6hLmOFtbS5UeSTwR9GQvaZDtkG4GQ9B0f4B+x1buxhd+97M90om7SI7wlx86KJ9CId/a2UqdUk7
TVE2UooN3iEuHuvqYcJW2+MPvtYWT6bW3zWRfbSUZpPW0mVSm/yk4EXnWenVKBVIFYzUxPTZ0+xb
1Yi+TCaWGobV83ctXsDF5zrX8D9SktUUJeWRB3c2lfbYCR+g3G6EBklCmTaq16FmHZJemtwF7a1V
EpoJtn2TWxgcfskiHco0pK+GmoGkrRv0lqSvWB1HXlnFh3HsIJYSgc7mto6+WJBUpEKmQi1bd0uw
AKF4CqK3vs3hGdtPY2SonjXFjzF6RJpR+Xo/vBhBRw2hvG909YuBbbYHl/pGkRfsD2l7lW1ySbFs
PzUGgDikajBQawQUISOyK2iR2XP3SYkH8poO3Sx8xx9yWO4LFMu9aRrVkzXPJI15Mmy6vGk+geP3
BnUCSt81DTEukI8KezQTonVo6qSJtuonQRNtVKvWibaX1r5eRqU+92bNB5X2kqcjkhGJDjl/rA/4
viJehfXefS6p8T24a1hjpXzMEFdYdWNfbv5zdxixlX3+zof4961NkPj+r/kFf+MUolr6z/vG8aXq
opfsb/YNfu3bvmHLv6ksfswukM0HKfEDmRDGCxSa35k0ynf7how2HFJyDuIU8MM0k9X+x74h/4aR
MHIjHJumAm3Z+Ff7hvEjAfyPoor1Ucu+hcKQDnUtbVRFqT2tBSk02em+SOMd2Hy8YKYILRBKWImB
7a3yjEcpTrvSLeZ92B9Vu44JKsfJ5yDNa6/XymcFyZ42n54bCUUqW/0U63caeNxN0t+oDapkg5K/
BflykVQcPJfx0ikJKFIH4KmMYxeUHdML25gSiRadyyAUSHO3bJJo7XTOuQeGDAQr3WQVDpV4v6Sr
asaGLxoaGPMmEhIN9kU9TMXszWHEYQniepg/ZZ2yrXTw2otyUVvT8TTYGZ5py1uzw4smGW6LZrgN
cQiMWvPz1OnPs4w9qhMdZsTQ3FhVHxN4Nj3A9b6zX7Oa7UgTQlrBhINEb10lWHq29NbLKrqbakbR
2iY8HkTYcrxadau5LTPlEoYjabHRfG218baagYtYWbofw9h21amAPV/j5js7FMXjqOspUpBtqJG5
nuvhLCvgluycAnYcw6KOI5pXVYzou7QAbl6oIGAppGYd+ipLvjeyUdhidTf2UtK5M8+OlCo7M9U2
kmxF96mzIKTpPCMgPPqBSofRas5FLFMDBLC5Uu00Ws/zDBLB7LbhnLJHyd0FyfBxjabFQCUQPbFN
bS2gQ/p4OkZGF2/rNt3IQ07x1OmHKyx8jC+TXYdYGX+OptrecjKS7ofU3CdN2iKqQkNhoBhXyddO
i2JKpXZxju8bBcsZSFoink0ZqPVWT6H9IJVrvkWoxQzJ7HzTfv9PC4z+K25bbBX/vGG5L1HzEv/o
i84vfNuqDHYdFalINJ9UUICGRpz6LcThJ5RjbdSHLNs2oNcRx/wBtcKAB8QsKCvTEB5BGgHI71sV
UCvUDUyCHIP/6iIv+BchjiFQFn+Wfy0NVSkdRhUaBTpuE7LyIdKR20HW0t6uV8jmYxeX4+7nAJgv
z2EAqmowTOhB1YBe4gToOR7W09OYJJ+TxtjUYfH47r0GMDqXi12S5S/Q4+jtD5AelOHUIuBmzXfT
QBUdphycBvxYa9hHYf4pQy0EzYpVPsY7vVjDvb5OQiTHCxqBeXtS1eA6b0ePKGTTW/nWMnq/wLpW
0wGCLdiwFMQLmZW86RlNpNDwFuhn8HMeTSXHGBfPlu/e598kG4Shf31KICfxJbBEfvUh23FijBIC
yFcrvU1vCjTetKVN3UDSf5HUaOKLPr6Od7lThCNUHbL8j4HnMBkZYglxs5KS5wbK4phdR0tEEbQM
Kd0q8ao2p7XVvHUmYk8tlZl6PJcNPdJ6BsehZc9h8BrwMqRl8YOBbrH0GLXI5WgwNPTX0oEr1/kl
LbcUBK2lDDdD9YtbUETe9fEWdBTyOJR50JBXf7yFph7ivC21elVilZ7a3qw4t/0SnvVU/wqfeZ06
9iW1zVVvJhCskl8AivS/vTy6sBqLiuNe+fCqRsRXbKuY6TUjnhPoyZvlvMZq+dmcEblWUEaucL7z
moZylRbTXsGi1OVXoEUsyqFNQ9yJE3XvKhoZ7KIkz61Jjc8GfNYaFCeV4DboOVjb+LFijWCM6GWa
M7gYjdJQ8YrhymxOuAVukYEkFoeLD+0MUgZnf9TjnFhjC6pJOiboNf125Mv9n09UBBX++vgRBUQR
0FTQyGVJ//j4+67s66SI4e4tvGUNPG86FFAyceLz6iG6tRNno5gmLbZ8hxEjXdSKWCRDIFVVgOsb
2hWOrAMWEu1LZtSnWk4flhmIZVhsTIcCd1mdnIQcoMkgfiY3jXBEzFLwKpNyvwCqL9KQeKK6sox8
W8wjwv70WCbM5FX7IVGzrVo5a7sqkA3QqQko3W6Qhyt5Keh1mTllbz25lpvsSLSwuOYw4JWs7Dql
eTBC41RKmTC2A9RATziPHSinsX7SB+cmvnVmlExR9Y781CrxoUKWcgRLKUH4FNqahaQ8Ss7tWAXb
SOqepkm9IuShw4qxKyTHWzn2emO560fESIv5egSyL8V0H5gwqOJeYXrrWmOLXJpSQe2NtqBrD7Dn
V6om+Xl9HFLEuIITG+caWsuu46owdP3CGL7M2kbOMwguCsrfAQ/HWiCWejTf0U5Y9Oaqa7KVpRdn
GSc+Kxx3ep3vdUVym0Z6JhQ4zjDyHB3akq7eNLZ9jvvyrEf9fi6GZ2XSudfoFM/11lKKCx4Kq3mY
3oaWlxqYz6pdXYo63NSamKH1mtTPD5zKrwfFDxGngmi6n1q6kJLzWGT52Rg7D5/zQ1TIB86LdSN3
K6djXAOScSkJWdymHnzJT7rhLJgQ0iXEKKpZjhNNU6RjFGu39JlvlwvOn229s2P7nITazRwlz4gs
HPQk91sICcyQTRdQcg+uVRLOCdF+6AFo0hpbaH6nJcDQckF3b5Jwn8zn8RFmp+abcnqlExcmkUo/
SuNHaUAHPgswC4oODmJkdgKfR0p9LUK+t2NOI/5UjcYG5ji8qnqTG3dDgQ5dZyKoezuprwgMz018
GDT5gSx1F5g9+rGBb6EhxXfvm/5JCVjQoRtLuIZrjg++v16NA9bHmrrvogjOXEAHrW7XoQTKc1Rv
+ib7NFlfcb2+WvLkTdIgkCWjg7p5+Zpm5Z2kgoIlVR9jucBbjPYIL9fQUY8Y9n39YLVN7yoM3sur
nA7drF9rjbmdWxAHtXM9LdYOCaQNXGFKCc5alZxrZWGjaYp2r2bhWg7tY6W3J61pr/E6v2nVcZel
7b3FdAtNwP5xtZyrRbttBR/KHuwQNY1mWyfJMZPy5wyTyHFKsg3mkqAnHagoOQd2Isf0p5zmUBby
U4erxspAEMR1OsvxpJqhiFNYsoCClCN2fzZpxpglnlbI2HaNGtVBqQQ+hfquy8DWuVWUfiNTHQxj
B3lUK9jLqeqqRonlgW2chNaQkIxLCt5fDmsKVayM4y+Q5GbP1d+FlCqNnkvViI188Aa7BEYg27sM
Ua0Urobcd2tLrQDuFNj9wjjcxWbmUw9ROZoM44iNhVeYwGQxrylH7b5tQ7+e6ELIds62kT9boZFS
OsiOgxH7CRoDho8u000K6bWtgRzpGMqmsz25etF+7uiZokn1IDuJH5ccvFV2TuJuPyP65CjzIVGQ
2zLMYzqPXjzix6s25XaIwKAT3tgNvMGp3BQO+EhUmwILY2AN38RuQPYOfU23D6x1lts71XoKkStQ
JgerBIShHAPwQtfvnQg/5CG5UKoCtqpBQPblMEHdxAK8HOs3wr8NFWeIaXcYIrjKbO/HuD8lELDR
p1slcCwR+rkMtrGPVbqxKR35KLqxiPOqqn8san0rBNu6XPFV/dbS13lLxVfSptgvrKpfY5n72VpQ
K4QxsrFlVNcscyekgRG42pUqi8SoOG5YLWY1QAl6tZInLTGotIButqmxKOpmMCWE8iRinsGTYva1
EU5TayAP2K9M1Oa0so29ELqq043HXJeunbhtXLOxjrlEE2w2d11U3lWPepg8lNTM2ghOnFFulZB6
ER/UHoqc1f+oyAW2qIGf6OgUauAE8EeXnMI14Y2qpZW6aazfL1b+hOzptg5A4CIdbU/L86zvzJ7b
C4h4zcggyOr2poPZOvJ36VAeAsHENjq/Mp8c+67UOr81FHeQXztMo0uMWzUFIEANonisNnkR7CUq
10KtrpeNXas+Fm23UgBNGuUzwOhzE1R32oTsp1Ru5VG6g5e22Wgs9yiAZq42vCcK8Gx/1rrnFYgn
LAMl7+RyMyqggebsqPUlvjdgpMbAL4dLZGWPRsFeERMpmo1xTvvkIrQSEVNj3p9jyPQKO7duKe7c
gKquI+qaxirUcpx2AdcuxXGaUXy1scnp1fhr1qo3Zlhcq4iE6wj4qVjQwmZ8xibdLYTUGYDsXt8p
2uSrWFSpGovVWE4JonTu0OOjkmXIHnR937pdEH2JzHKXlNr92IcHsY1BC4ZQZ19LsXmr4f5Qqsax
g/8VKtHLKEmvZW94xBleLbaGKNO3tjr5EQ/ZibChRqDpVlqiTfFIxO0tyKrNOiCGaUfx4Es2Geuy
Ue7CZeA0RnYx7G5Ral1XE0uwzo6ldeI9vNis8brQ78uZpxHBluJhqt3otXWzL7rPzaIgbgYWWaIQ
rHtG+ZbG8lUawoJIeM02ZOYamMd2Cp3Bw1EaQ+hd3qs3s9yujbbeZuYhHHW/7fJHKbpVg35nlBES
isKP3t4aS/w6O44fjBOYqwjxDaMEdxJ0iHCwm6GOD1nNtcJZptJDzzVtQrdG18GvKgvtDosyj12E
wFkdedspRFhq2ry0dvyWml/whM3WiW49ECip8F1ryhQz0GHdQrHlti856czePkHRZg33y+c2l1B2
A0EtFRDthLE0dhky/FgJSX/9lGDcF1WDvVKQfLSViUXQ6E/hLL0Utfba5TGQl0mRdpaW30y9vC3l
e1tdvNK0PsUWf0g6BOZmDZ5JE0Z7GHYtOgANrOmlIDbhjAl1plCStn6EmZTbz8MXyt1rW6Jg3i/d
dmw77xeR9Mc4WnfQHZNNmxK0hZyySAm/awE4WZxoYdM2qz5Ovwo5UxUBR70LD0JB+OeXEkndDxkT
l7LxuaDbhwAZVtw/XioQVe40KCApNa8cAUheCmOGCmp55oVR+YsETfuxOEnKb6ChYmooWRuKyPqp
qn5/Z9TQtAgZBdgtnWIKGvjazr+QEaxZIvCsS0rsxsPcxqfRyI9lU+6aGCDuBI7Qmrfk3ZJlbaMQ
xXY1X6Hht7ajaRsNwqdVXY/hvMU+wLe68c4Y5u3cKPeZoj4YJaV4dO49alRuEBeIKQeP1lwKVqSv
TPUv8vW/vUW05FCgRLwa7+Efb7GKmw7tYCZ1iT4EG1jZ7rRZCIT9apb8SF75/Vl+dyExkO9mia2F
0jiaXMia8hXir27MQvz57PhLQsfrEmVpZogm/v2Q0FFwLfGztxGLIXyBcXsOcM+Yw3BPzoAV6PKU
a/dzFv4ijxaT4Ic5acg05TQSSZsSk/neGfvuxiJrspeqG+qVePE2FuZ6CRhUBodQJF4CsyT8lZnx
37yzH674YVqauiarcTjWq6w2zvOk7pM2P86pvFaT/BdLQP1LkeD97ih3UWKTFeejLmdURqU9TVyr
VJSr2VqmFf6cvtpca+h35Kn5UMrQXnDdSJsWDxb71MeWO9QbxZ7uh/sqhOwRA4WcKe7mPe3AxG9G
bf3z9/43U4tGvUAAME4LG+4fp5bltEo8IgK1cvpHSe/cAITRz6/wl31HPAVTtigk8i8wgx+v0MtN
k1ZRyROPl2tVg/+gwPjSLuPyOb7737iU6L1QmsAQRngEfb9OpFApUH7o69WUrctiMwaGlyoP+Gb7
UzBtf36tvxTrxG39eS39w4Khzoqc09jVKztp0DrP3EWet5BKf/H0/u4yoC8Ugc/AQVW0oL6/pVkP
rKZL5BozPyr4ZbZGQMADXvSLy/zNNKA+C/GWCrKC5dqHrSyVEYe0Deo5wwAgqSY1XFL/5w/svcj7
YbEruBjJmm1gE0/d6MdbUYa5gLzORECK86UJBl8ygHyRheGxIknZNo1i9KKBGFWwmazxGoWkT9Go
/EpCW9Sa/zoME5FuJgk+uR9uFSuZMgzBJFPyiU51nq0XTI+G4EZy5htZ615yzqJ+lvcJQtpqd3Dm
9tBPv1oUf7Px/XA6fqjAqpJpYbOTs+wi5bLMCFZI0zYtUBh561HLCX5hlPt3rxeYA3NSF7Trj4++
NI1wKCc69Gr3RZ8eFTxefv5yf3WBDyvPUBpZm4xvF6jaY2/+ah18kGb7dgZ+dwvmh/Vmc1PUTrkC
5M/DUCIeU4D4Qdy0obBQHs1wuYRaeEKdJqTDp/imddQDatrSax0YZ72gE9/I86Wd56cJyD4+DROq
FoZ8pURwiy3cEOebnz8TxRZb28epZsF/56EbqL6aHxavWhmtickMY0bxR2mwICir5Tim9AlLdoo5
a9GJWnSqUQppmqzdS2VpYTRRxC6KM5KSbQfdRFPMPppW7hUqlJ2q2RRIF2rRbZcOt0hsHnU6uYtZ
xq45xoc8sk4NkAsDrxskZ/3ZQdqfqKlyxmvFUK9aTTuHmqAJ6nEN90VCIWiJSqKqeVtl8m3X8Hm9
wOkLKklffJp04+y00nHBdqxrKBTWKFbZp0JzNgGKIEUA0RpEQsMyMmy0jMpiJb7OmIAfhhYt6Okh
UKyzITmb2ZGvDa08Dqp8EWttYWhdin1A4Zxy3TopenJqauPBkPSHnHitK3m/dTrD1FJ062hO8lWb
RidNKnZ44WxqB4YQX9PrKk5LiDJJylVXMhFaeVVb1ZH5eBug25/okRcr2DpZZDJl8ynL5YtdOBt7
tjeKgTh+l/gyP2/kLxoKMsaQbkqR63Y30wz2NIX9H8LA01K/tpqXJl/83szWDje/6M5OT6dtl8/X
nZSvEVcs4uLTkE03SaCdpTF4wmjjMQjLN2cKnizyWzcfqB9jcpm7UTG+2DmgW6wT8lD30CfBxcMf
G+lazaknGS1ULwmS/hJ1cM4S+JFZ+1VraGPVbP8sBQkDsvKcJvaRItmXxa4ecWHeFml5yvJ4pUpI
FekxmuDdJxkdy/cv7UrGVqGfkh9ayk4d/bIiJrFLpbqGKRV9dvpw0xqf5hF+bA9kWzYniiGd7Zpt
uo/6ctjmfaj58/hgavVXO51vysyWvm0m/6q1+3+KZvselPLf/0ne479gD/jn0E5mQdO332NWxOe/
tYA1/TeiLEUmm0TJVUe09Y8WMCLWmOoInwBhrkNvmCPxD5Qbkhoy7k4yP7ZNvIHY2P9AqwjxDiHi
Ir/3hoWU9r9oAStIU/24GyLhjKgrKFPgJmSHlv7h/B/iSGbPThaYTpHZXMgLkRAbmeaTRK9Olf3A
HO+LILmKF6hXFaCyMu4T1wlyWKZR8jS16lORhIkHMLV15V46q2X6GozJK0EN0gw4BmJrkKyMV6uo
fDOez/aSrJuCmrhc44MY3kyGurWTDpIiXWdkJBPXqiwQ/FV7ReHBrmVKc0jkeJaK/iqe3+RZteJF
LfaHTikfTJRNk+J6NClALxFqyuzGOE/IbOLG0K50TFOQvRrhW+TkaGrBRcwcrQyEtDl6oO2FaOBn
uEe6XeNc8glfHF4YxeyGIoTtJ83IlwRcNsKsxaiH52QILmZNsVSH5ct9qh1fGcgzBQwF9b8kQBgg
4q94iyiHhsNNbDezS4LDMxIGMHRPbt+HNo9oZmJ3CEilr7fiq9oRtasEYUkUlOC10R7zlDq2vBpH
vFlDraEY3xKrCTcyLRdxY0nOUxhC6dEaVIeyWtP5DlYHZmbnFNb1O7lVAdPhvZhRHQzkpvIMm6fY
SmXl6lSiQ9m5qg1htqhyZUMJvxoT3eH38dvNSGsHKFEsxa/vz0U2e4ruHIIj2EN2ze4GiaXtFPDK
6mnofFmv9pMKKUh5Mka84uQIsbLeejJ5klICMZ0Kgj3UGgLq6UQRDFHg9VCLk6OHmz7wzO1A+NQV
frXgEJvxlVNV2SuTwjLts2yVRjNlpjoewSZBVepxvW9QBmyMbFlP89mqVcRcxJuQawZo2SRpqdng
X9LBZA3pRKjquE61FLlOW7vMFIHcabAObaMWmyFrdo00SZtWx1rHmIWz4wAVsktR4C5ulxzET8LY
K0tHNs9xPoXSRInbKDZSXdCEHxttZSvR5NL+3b7PZdmxzjKsoFTH71dCtXFl1IWYfQvvbG6+Nj2/
IZlnW94hGrhgnyRBok5onygo970vgi6QD+GUbROdrsCk4udimSxBrVHo8UmHRmEsqYNmob7cFEGH
/kPVot5G5UxO+ha7Bl69KRBMtfEpi8K1A9axkZWHsXQ2ed2txFqtyblzU7uWqokaePpKUQ5RkGE5
Kn2/iWYm2IKo/CrIpUvZxa9pDOG4Gw9gIpBODC7CBwtp+DuKmfuJ2uSCfKErz9CAdXBrkaIxh82F
JppiQUtD72YYdTjX6GG6WcQmEuwyK3sJUx5tJqWv8mJeipnfhLhd9qJTlKFo1mNZNaPkS66uuO9z
gg7UuV8urUV/PkKw3yvEyu1g5Zmm7GVirS/uANLCHTLnYsuOWPu3E2+A3QAy8MRfoPuKxym9Sbfp
prPZZiiLtL1GRRUTZSd5awwV4m2dvaGhzHLJpyvFnNrV+27Uat19PvQ4WCTIN5Ty17yLbhWhnac6
7JSoVLeYjjFnC0i5kDJClnFQJ68KHmKupckhPeX6EPXQc0vzHJvsqXIof5UM6ykXt18pOsLwc4Kv
av+1MDu8XtPwsQiL0/vE6KlOvE8eYEZ4ADQsFfHuyjCovJzmaJaWkOeR1Rtikz0ulh5HxXgytAzx
iLbW9jNGKJLN1lYY6BdZOgYznYQOjJI/TGW8aZ1O3Thxhzpb2D5qvRYhLCuhG2OEz2aI/c7Igebj
FetaxjKd0yY4au1TWdtAGmsJbrvh7JsJB1yU9sR0tzvToV2D/IXlSG6dV9dZgT1XLM35akI6T1XZ
4BY2tPddjVVFyXx240LVqAxfYnCbrhlOaDLI9QEvuNcwxOC1tHkGU3OZBvORWmQ0cTutqaGPaW36
TEWlpw7v1UTf8I5IZlV+nMTmee6TLxWNsN6iu9r32/fXWYVLtRnKkOZdqu/bHDZ5Yx+w7aywqnIu
oJpbt64mBMCRO/cyJEzDLHn9tqmLRQ2ZSqYP9358OuK5vu+K7ClntX2YdP0sNgN7YtT1xMjeh66i
+pxUhqfRlnSVjN5FE/LmZZTF8VL4vMxYlyp2VZMVoFQLpU4rEWbU4FcbPYoCenqHy85aaWA9akx3
2WYcLYO1HdZsPLitar1ofeyPCVNpFlsBYsUdx4Fba5j9FvZFC0paXkl5HsGjuL0SvSrlDCmvLDkn
klfxEdrdr+9LSw/GRzMCSxlHV7J8LT6ctFxWF8dcMZi7NjQuyA7SRoqt2NOYjVqWaq5R81emONEX
jf+Viq9aqDKTBuvy/r09DQc3zbM7GbHJUr5VxNaNYwxDFoPKaA0PaY2AQILxqGy0Lq3UszkiZIu5
1qTyYTFMLNFcc0muU15wMeWHXDOfzSFHYYotypG1c9POlxnZSvFhcftLZZ8dxbooNIcFXr6NECcR
x9r7oLCz431zIhHUeYHS34nbnToQaIPMzRmSj3qo7QqF3TYBDj5we5nNgfY+oMZGYodOLRE/uqEM
4v0ex5IbtengoFyMAHRTrEIseFfRoq4UaX5UUnEr4j9dOq4pud7h2xtjCjt/LjFLy3Xh+mO/RMFS
gL8rdb8jIRW3m7P9bTj5jnmzCnv1pZsqB3V+kSehkl0ltePNYmogAno/WqCvNTZKK+UBa6CdNKvy
tCn331+TeCASLU1XjcDJzpzrsiQT+YjVlnb7wATO0LL8iENoc49475XBl6XgscROU7o5RAIdF498
Kp/0nN+mDk8chELv/2DvPJYkV640/SpjvQcNwqEWswmElqmzsjawkg6tHerp+0MUm7y3ukkabTaz
6AWDebMiMxEQ7uf85xd40j7cL55qLBQ7IerEhqO4n+vM7ovViCnVcmmmkhIGKiFxQhIxYc9WVHtU
JLHTne7HMs9LaaWLr77OQsIVCgXHsuxh9+Oo4hyNqW5vKKx5lJbP3evVEcfKQ98Ye7sQctNZywmq
itvoWL/eN2Z8R3OGbjPFXKTcK88TTHMqTX43PudvellfvDg8KQmVqhHwXyRWYBVHl0a85f7R7p84
n9jXZrs/xoWOwG+5FAKWsTv3hI/xcJOxgIGIviQkDN+rnO+0DkVo8tNZru+46ETc5YH59RUmyIHJ
yCzXmjywxw7TCXlh5b3df1e6/K1WK1r4MJzMum3fRIQp0PI5PBwc/bC73Tfz2A1fjEb1gUV5Ug+g
FsupJu3FD+wKr6BOIJS3uYrNsjZVFEEbOIIvWlo+4wl4DpX28/4HReujL3Ef5vsj6igGjYMZRHX5
dRodNBbk9pXtLdX9H2mjPlkpXYTXW3LxLIU0wMHm0E3XdvMNVgWK5WV1uN/1EkPdPvO2Q8mp6PMZ
c85qdf8BCmZOYKIO2mR/tQSzxfuB3N94P+nucoqqyLY2mbqWAluAZefn/qRym6pP0rR3Kq0Qt0f1
uJoozbU03Tn4/u+cpZDyWUtExMrIGPaLJd89nW8ua+iy7FWVdtJF/JTUBbvvlH1NFLs0GSnMzE3o
ZSWFJtzLi4lBiGPHuEdb4TFluLpKfe4i3yda0Yk7XPqy7DyDopwwh0XnnIuD3eDX3QA9WP2cr9t8
bo6RAKnWS8hxXrW7P7WhT6apiJuj9MfFbRT6/ARRNzRT7orp2nmS1Xhe7tDlit/bMmduy/VIavNS
DCU+L3LAMbwsbbS5Sbk2Mt3/dRWMqn+RKt8uj3O79EGYxeKuow97WalDbNfeGno6P58/3f/5/rwS
bfyce8WD7hBFUWFAA02JRs19ialhliUy0ryjgcUfX87LLlDmXPXSeSDZ72tYs9pNS3+X9/ZhWbmM
JHv3y27fE3LKlD2438teagcZFsCAH3s7Dr/D1uekj5LCk5/ovJel8lt2l2npO8aSv+Jz2Nwv6/wB
fkZP6DVn/74adB6GK00pX0Whr8LZXGyak46YVgZZmT24QWTHYI6lvGQYuu/oaaEOgGWthmS4hfgW
b+savKsUSbQOrQbbjx4rRBP1l5nLjTez6o8y/FIlHWvSkMD+J9a7hhBDfJ/9c/a9YwesGQ/c9bHJ
S6MeYq3HjeSvhe7ykdxmfg2LzISwyc8l4bIkKEQWzOJ17VddHE3c0/eric4Sb52pOGWjJFmcDl2h
5YiwAKBHazKu97KEuzQVdlf6wfJFYuP4x/9Ll0p8oQHVeAVnJXdyOEEnM5wXZeCqCYXmfntHETWx
Zgdj4xtUUxdXhK/3RyVUPBrEkr9pvjzgu/01XIqO5Tf7dK7LhRFLIbQY3a/SglaDR4vSul2x7p6M
vCDtUFUI0sXD3x6yrH0rR/yAvAXdk5elJEh8Au2d1DlZHKpGvF2gepqPwWQtMU3YK5BxVp2QdPnU
/Peu1Axh//DI0rJgNBRBMuQ/KtP4Dr+846nVT7DzcaAwMQ5Pp4f7Br68RZMcnDHY6TEJ6TkWVGOo
xsW5/NFttZcMBoaidVhWgrqid7ckaG6Bd+Y8vsdRe/+b9w/460eBS7qYtPvQxPNBPBeOeV2OyhzJ
VcgjsTXcgkibpbeqPJ4rP8ywRkiu/fDoLy3x8l72ZMw5PPegWVRwzcDbCmJhVx5HRVwIDfpSZyyF
5/hhz+rz/feHLICMMaF8kvBSxyu95lT96icicz/FMD0J4Bq2WjTeBAympn8vl/s1GljVmtqjSjb2
3TRjKTHE6coSpEvyNDsZxw1iRLygdiYsizwVnh4rQbBPswr/l8XPdfRXu74ZS6GwnOk5teK1ZRLL
s+y7S2tLxeqZVLCtj4kYu+K9AW4R/ADdPN7rZKdlUc/grm0cKs5Ys7718bmq6LwLn8u4/M8gqBSQ
qeHOuHe/9TTtNYk0HdXgGhdojlNzqsX3nyZfl0G8PENTSjYOwQTEsOHr4xaYNg8SK0ydUxmJ9Ljc
uDlNd1E9kTS98RLOrOfVVxeTaey0ceO0midv7HbLx1gaN2I9qT0rIJl7c7+AIrUfE9BSfZ/hV27v
N/4dOLm3bv98avHbZAqCFFQU8m8MH+E3kOEy6fnDSJ7UIkOMkW+zmBmXXoifJn554BK5+JYytmaU
/2su+L9obxd3FPrVj//7H9+AD7pmevoh4/LPAp4lCPAfS352X+Yv/+e5a+Lqj5CvsfzQ3zBfpuqk
s6OCcNwl7/BvmK/4i2kQza7bv5SLy5jzvzBf4y8oGpEtE9x+92X+A+Zr/IUZIWGW4I7LBN37txyW
AR1/g3xBnVE1GJbHLUVCmPvbzdRFliOrRqrAakhymZcgAS9HVKJ3ork4/oC1OTmt+xQwbm3n1RJp
ZBlwR8krrs1Nq+hqjChpNqR14RCT5NgPz9phnIt3AfTimVgX1TSQUb4iQJt6MzlY40i8qY/LukVE
aWsFETholr3mRuIQLB7v3DI9EeEXrwb0dnSTyUM/jRetT0lILR66pqZ+nN5SjcbB6qYzMULneu5Z
QBHC5RkavD6PXwvTeSjI2AoEGcodGqV9PVKCJU2dQ0ryr17VfagsBRfpRozhyWuXVVweIdl8GvTe
37QGzVflt/46LZFowAlvLpVr10ssyNbPWxi/02uvzVvN3wPQD7sI1VDg1y7mQ4SMY3MvRgrXws6M
S1vR2CtSaM5KutuevHhRYv0RbYkqzzFLancW+UyjxERSx2YkwUrUxDEwMilgr7n0L8no4NnnfXCY
O7JIDoYdvkJINtbF5ITT1so9zGOIUvmoAU8v7EujWrXdYK4nPdXOVmkvWBYhkF3zmhJVhW+hcPNt
2HVQQEdnJiNYGuwV6Dp/cVf+rZXj/8Ub4f/D8Y9hQFj6xwvCofny5/VjefuvpcAhxBT0jNkHCg5o
FsuQ55cCUBDuJ1zWdNNDMfVrkfivpcD/C14Z5iIBhDSDr/rflwIUgAySeHp9nTGQj6XHvzP+ueux
/jQK13WBlQKDJvgfJtYAf95W5tEuSdaSJI/M8WPZmUQZjZKp6xxRxzjdD2X5I9lI6mJHEs3smNTr
2TIxE/LcZlP1w6UlFwuebRHMFdtRQhkSdYSkQWtbMz85CwfadjGj8igN7aveM1+qjHOvgQQjdsMo
d0h52pvsr/fgP8yftn7bL1nT2CNhzLmurkN29Be6yR/2y0xv/DTNiQzxBSkLVmS2t27SIqKTQ3I4
7UHtO8W4F+LTfLIhml5kOU6rSbfkm4AcO8qyOcJ1xKWO8iKYosg4kSrIphDS7zBcDdwYpvrgucZO
hBl+bZE/b02rxpWdMJRAlwD5yAYPXt/kh4aAZCCWdaGNzUN7ijpC3IJ5JMddeYDefQPcY84SKJwZ
0L9gkhn/7UzYwjco2gyIfLCV7h6AfzgTHZEypeKsr+H51tvYKdXFKh1otKDpx84Cakqtqgq8ZGxu
wvUOhXNipkTknDdfdMYCG1VZBCVmY7+NKY02ehU7Qdda/8qN8H/g5Tmo8wQEHBSzcNN+o2WkdlWi
ERBYVIkIu7QmDq9opp8Izl2xuBkviP7Qtijv2PoRojuvwKE7n97ZVvpDYatxx+aEVaWK7U0GJNAm
lJ5x1jLoy17iit4nGie5/sNz/vDrSflT2vtyUH96gGxbh0/Lxs2Tyn322wPU15Mb+UVorH0c4NPy
m0FW5qZ02n7v6N3OUM7WtrllXE3GO2VWfOtkp/V1SCDRg3lzToGrsqkZ16rFC6odsM4fnWPkdAjm
/XxvWoV/6BRBXJpR3eLe/mgz/RV4vHghj+g6Iu6G5Ard5rvPBpa5/nzKeiKnrDBrb5Eb75zIBzwx
whoZjYXEzpMYcXvZv2Ay/Q8XD+qys8yrERUvT9+fn7e4cdErM32GyjRco166L2JMzq5Wn3qtVkcw
8NrrsLlrnGor5cx5IBFxHdnw9jXsCdSIaW85YXoOuF3Jl8YbpotvdeamKJ70xP3xzy+bsbDJ/nzZ
IC3BeIP7KPCMWXKu/7g82J2Rd2RI4S0XmQ0TmhAPZeAJ2IItMtu0K3dWaGHpVmq3yJOYhPSGBK8p
yTksovya+PYnMyq0kyctK/jnx2b+Zie4cKqQdsM6J+F18Vn6/Z6qsqTrvBjm8uhqggFo/taTibUp
cIfZ+Hry4PTDuUgigh48BplF0icHdxSvKYd2iQezgxqSyf3Y+x7aFiKWExYVx8zLa2tO6yqe1bs3
ZyT12R5ZFgtW5GeIbYqhhYECAU/Mzhm9rnEyE0oxirILZ9LfzJXh7YTfDztZpumpJwjGr89C0yWX
EV5SAeZLffKUqbG80hGul0bmZCVAi7Sq8SME0J9G75ivjo7VoOfshbTEqewotLDPCTQW9ADYgBxY
/5ardHyU3PGHAdM2wuYEH7N8KIf0I8u78tFKE5edCmC6qbynLjeZ56bGl4Ex1xqYDZsH3S1IkI5/
ot71mTyW+bpPI31flUOxD/uYfM42O2qIdAPMMOJPTgUUOfosO1Y8LgI0LMsrFxw7qjaRPuCUlvbD
IgXG0y516DKr/rntmScnB0XO3SGacqzZSzzlPX98NEhaCnLZoOjwkPiNTYdPJTzAbdSaRCFaxF8Z
ib0PF+Hi/Ssl2iOTKPdB5e0p8/qNwfjwUI+RSZYSsUj9tJtrW21TjYTLsUexiqMNS95DT0usu212
jrWweyeUqt4g9wuvZGVOYHs5QZpbT9Z10HkIJBHdFjvuaQVqZooz1EMUyrI9DQqAfVBafBx6Xztm
M1M3UoHkF2m7O7cVBIOmudpEGTjuysabbG/VQD9Vq3fvdmwS2eB6n5pRoBGU1qtta/Zp1prPZjLq
a6wEinWvtPzoZektjzzsv4cawLuR1fY5CrXybGsh24qPu71hDXuA/rVZJwRwKvSzZvtsCmV9MD1d
e6YyjgV85RUchuxolBqcModDzx2mqT4jumcnRpE7aGh/B6C/oz0pce1SyfYq1cFLtUOIjdOnEKUw
zG6GS32fuus+LPrnyi/mHb4ZuHxL1Bi91zibNk30m+vYzsUhZS601ePAXXQmedB8LPvCvsw10qOE
+ZQ56G+Z1RWXrAQ/isxnzS6Fs4qMR7027VtXQAmr069m+N2pasQVy4MNJsV4vUuyIDOo8evBAMgc
zHIf6q1ztAZpBWORIggMzX+1xCzVzx+XP89YEqLpMg3Px/jmdzShmGY9JCSNaD7zPIW6+yRyCBJh
Kg6eGudj6W1K/OSCUlojDms4jLv9I+yBpWjR9a1bk1SmlQ/CJTuUaFravJmlpvKnczvj09oTdup2
6IKKqf1X+8zvC/dy5MghTGzudFwGfq/rqiaM5LIX434CQqYaecjthECGyHyiLBjh1lnJ2m8Qfbfz
gIXjvaWMDDJqMFyZ4snFeqfVUda0NL6eK0/JZL6O1oRxfWrlBBhMbzEo2k6L9GivmWO9mXpB+lxe
b/75Ms/5/m9XAXGR4dj0w5aOz9nv67ywrEbokSw3Q5TbKLMH2BiNeIfNmb74NvMc0hxf7BDRjJy1
t4gmY2/X7Uthj+bzKJO1EbV4lod2dRxC8zDX7Q8CWFdll2WH1CO8bCjscu2GEsdpmvi1o4haRefN
nG2wqiCtWXN0RT9dTOeE6dBVl+i849o8lkZ8VZUb3pp0XPck/q26uc+PmhyeO6e/JNaEHauYSN6J
eISM8K20QiRoXoGsOCkhgYDddS13wmipJ8qzFlheD4ypQlw6x+mFc8uuk8f1OYxdvld/SC/Xdxku
PRc1f0lCG83bUJvtqQODOLbjpg91jR8xY3Hk1rCOA975PQ5GR4bS5ML87cX3cv8gPRPCFt83FBY6
uFUsRXlybHV2gbHFR9arLGvDSNy02mSP1Ktd2ZrcELGb7SxlukGGFPg4x+3XYSLSsstd50j89Q7M
vAlspXDtnnHobSPz5PbitWI73LdRd+7LuIQMe+BpEccw1MnW0EfYtz6blTZl5SY3SVKMjOFsRo9W
OXqneMxgcDnFRVVDcdHavLhU88mvougy1eV46uCvQcr7XtAR7rIIvwMQR7wR2rQVl7EUC/roE65S
Y0irvP5Cdi10XKuad67Hnj6n7tdkmqsLoOXrJLTkKQWCLcZMMnRE+2iVxngBOsa/d5o+901kP2ni
m2KszIBTe5wGPXuVg3cimBV/psKpdmVP3qhvtgQ/d3fu8YxhtUlkKXf5Iw5O3qoY8MhNJBZthN0W
R9KKq7UbcbeG7Tejsb6gzvhIrX0U50RtKYSPBHWXp6bGnqGkK8N68qzn2ve21pGlj5W9a8LsB9pe
ZkK1VjHyML867WQTODxjmoA43eBdq3TIdjUyx/1UzRAsJAGzrnXi17ebxL/UGbrjMmIHN2r/SpBk
vxdVZm7mZtfj58X4KG63VdK/dtCrYOTsmDqagTQA8WNirIWB00Vk71CmHioBzCJETsZWWp5Hs25p
JCNrq6R6T3y4a74gZNwq9k5lJbfJb6x1IpLPLEOM/Yv8JVaGs/OZ7acdhk1VhjWd6kv1yKNRTsTO
d31NJFjinEo0/yfZT8um2OwVoxkmWvpr6OXFJo1Edxrs0ArsnqDIieyfrh73QxS9h3NCJJia6J+k
C0nOibfcY3g/CdR9DonSjSKApp4fw3nvNug9bQZgZ73HYC80Z3KqvHSfZVLu5Vi/RGOSbmUXrlov
Kk4CHmaqQgRZox+PR18vLXSvKHKb0sW+1lizsj72BjQBY7D8IBmqz02nTsVkfiuUtJEGDvWDm809
Ox8cnbaZpwtLGJMD5RtwT4Wi7eGFwNOfaWd/62msAqSJn00LsxC6B52mLv6SelpbIBXl6aDt5W8R
hlVP6kyB9qkakWhjDcSSOUSYFqkSEoSdYqmuxR1aeR0Gv1d/L7NivibzOF8NmZF7k5phILNwExI3
BYm/K6O90YOAoIaxXkN3xGW9FaBmpH2vwpZQcBKks/qoly2KjabV47Wqh59uaEIMaUNtV2imh34a
dfhUGbupEvk+ztd10he00OCsdJN7U5ubB62rre3cj8k6jcNtVpf+dcg55cmYPcJUhA4k8zcWIfOR
sdFh1rJ3Ueb5TVG7rKeiZBTZyYLxfJefnSnN1k1bL8wzmy25d/Lt7NbarRvWdSWqF6bVzkuSqJs2
ELZMVcCkGscDp8jHSwvP7VwTpN667VMYz/Wh6UAm/Bh9tWqLCHkTybIdwdiKAOpD3djB4GjmU/Ss
9/Xz4IyEk8UGkd5F/2ojJX6qqvaL3knrjeP91EwxQK8YjpWr9JVbUM1nYZhts8THFV606HxmkR+n
YgrJXyXuoi4r/alPDf0pI9s6GYovOeHae/TwE04rR7M25YnZvDzdvzKrBv5HbpOmYqQWJv7KOt+/
WnxL+FXegfLsi2hK7OE1fKKW+Xlyxi3yI2+qaTfYZUebA9qPSXkWo1a3AMdvMsng8AzYKKWZ0i9+
LggrU24JeSfe+ExM19QKOAexmGAIwAeDwiZJKapn0ln2jWyrg2WZz7aqbeKpTbkXg/o6da5xwdRP
t2ay+NImu7AxZ5d+CrNDNPLQK60/zXM5nGTq+Yemd3EFDB+H1pbrVra3uWzgjsh612V2eFZt/9eX
cc7C8/17aedhs61HAs6UZm+SNIUcqPcsPimJ7NpYP5i+1WAswlhLS96iWuZB2MO8oi6uApXP7pU5
XibVYzw0IBnmaBzjbFp+vqgfaHWsTTsY+crAXWkH8u8S4YJh3xjiwjA2NpL80VMBYvQcP4Kmvzhm
9anXZxUYNjQ1f5wEM9ZJ2wGHqWvbThc3sYnLscNT3A7tOZm+VmFvHEpr7ld6lhCaJzRJcHf27LAW
uUWYX2SRjBudey6A2MPY0+l7Qp3FCIPr1Yvn+WYYTf9Qs+PoEr8EOyQHqGrrS4Njg5wysct9+hLL
bTu6y9lcecPRcmZxbW3x2WDtvUTKMA6zjUcrLsbsY6Ol7xzRE+1na94+apkyD35M8JGn7QuU6t9S
CYqpK/spSYd0L3LvWyMxL0Op8gT4NuydXtMC37KcFTI/vPZF/cMvGu2L2/cvYdzI7yUUPwAPETv1
p07lPNdhbe5yQbka27ixy06mOxuS/mFhlGAn+AR7CFPYxVFxqNL5almwW8ZWVPvRls6KaGDzu2Uw
Rw/jD7ZVYM86P6C2nFd5ZL0n1ETPoZ3dhpah7+Jn5bpcfXfKphcxiR9GNLEiDebPWfXilMsVrQS3
iYj2bsW6G+uDux/H7wyr4DYUd4663u6UAOayvL2vE4oDK2PvTy4WFwaD/eJWNe1PzT02CcEmHp5C
UhoYk1nFU41jx34aB0gwVUOvM5Eth8XMHvtMNxiqVyuC/RuSTeVz8zwbjWA/Ftm8IzbaY5WSZNGy
5d0KU13DBFOUujKzg1GEsK5GFKBD/CS505mZh/fZkNhFlHp10hDQkfTiAq75SVcwZKYxmb4Ju9zS
x6K+KkokVVUf/Rjd+t3nEc286FPPvDvg0Q4fjZFgwaxB0mr06rEdfXrWHAum3E/qgCkQQSljaRw7
qvB4EqdscuR3RZxRWUbGT7dxHoVdyw/4EG4g3KE/CqTcTK+0HW4P/mHSEV9NKVZGUVHqr/TkaJDQ
Yf9o0KKJlu4k6a2jPravnXK6TzNrcVCNffmAciqhVsjdQw7P9jLzwTZmSvXpdPjXwKg4sxk1h4Hu
/2CMXnaWKSO3HjOlACpLc5ts8I6mjr2n2IuMYLYxA0i1tlv5WUOQkhM+NRX+Mqh5p2eBdUzZgpdh
GHP2XXLKV7ntHGLZD9/g1X/T7Mg99JWPz19Bto1dlIRv6PChhZPYjwJxAi1POV/dxUozhXR7cpzq
KcMnYCuIWT5IWeOLSvGO91Tc4J6lNTyAdv9EXwf8PpsEoXngN3ZnM5eU6Ela3c8+wTnHRlV2xmec
FD8SoXB/k9ZlzqX8mdG3+NPW9IEcV4b1Vob4sgEm4OY54104ZmqNWaLx07PiU2m6xbr0ZXjRlP3i
lpn9Jep6ubLjcaRdARmb4kq99z6bvkglCEw6Qc0owYAMFY7PeCz0aw2L0MfOd8HgrBLWlIyzbSUn
46q1SBgiIHh6kbi8OJqC560lpBvpNBCMWMTRipzimMZSPwwu5Z4xiQ10eTwwokzHpmrxanVx2oC1
DdsESCfBOmfttu7EvKXT13lcEr8SeUQPdQrvr2rJEbS7DBRleqM2pCC2XowwJGpVyfmsU+uQSu9C
ClJFeI7xkRnn3FjpZgcPf/YUiQxJ8oPVpcCUNIUBXcTjQY/LH0Nm2IEnGy+Y45r4QNsXQRu2EVVM
fus9orndhFFHIyeWtQTN9xRZu05ZpN35fne1pYRymyoCiEKMpxxVfPP5OFsZ1lZQNZUehIXrb8rR
HQOjvyrglMecWTHayocB7m4gY4n/ld2SmTC7BUxo/VxMi3dBWuM9aYrPDZwezGG0535U9vnvL3Sb
07YdrXT19++17kDB6Lb9pu5GcaZz++sLpuDiDO8CPm+um9uqlvpZfxhkaJ3L5Z33r+4vrlnwM247
nBkFO66sN2bbOChmoCuvc722zveX2gOU0+bw6CT1c8yxrofKfC/tRZ5Zl5Z5xkbxry9OqDFDEvZx
Zg58br08RcWJpxgUs53SNQsXPZ+ps+/VB2WiJL2/RJn/lgzzVq+cYovy0jvfXyRz8m1v4B5hFGlz
0o3y5KSmu+/qeD6bIWZuDVKrVczF2+Rxnp1G9xaGCYv+LLHHk/fXYSYbrsI9cWvCiD4XnU2ojKAH
JVTqaPIAHmleM/g4Hss2JNJzoXcHjGe9R7OMQMS0/mGO81XHp73d/yvq6+HBKajwwVDJwlvegcJ+
DFTCtUd44F9Z2qprGR2qMLOgFqV1ePWX73P5MfkDWlTQWteTFM6lFolz0YcGKqVTCPeQMHLEDf1s
62V0K+jSXpFIHadumh4AT/LX3Cq/RJPhXu7/lrjskoZht6f7P4a+pgc2jfUho4JcuH1Q1z2p3zK/
CXKBoZETm/Pt/pLVA712wywBLj+b/fI2mJkzmCzcrtb9aBpd3YZEU7f7V8qEftlmBRMHwB8qwSEJ
tB5sRhqOuetE4T3qqUcisWO8WtPon3yec1PrqquhKUyXIyM5jENVHN1y7oJmdCjoihAnpB7oS1dk
htWF/tyONYlDRm5eUS2oQ2VXzX6u8uyhwLo5UJQrn4xOe3R7e/ipQw1mIK1/05jGrFBAyJc2i4kC
KpzmbGJPdgISbQM5NM9l7dofmn+zo9Tm+aPxsmpBwJVpkMaQlDYeVNiktuV3BClRx+MnewyiC6dP
NmCtDBkpaUILUbRmuvUWZsV3DThp62bleMvi7AebRhOoQSJAnMbo9Ouldgcn8EcnOmFcGTa5fWyH
TG1rHnNX9YsCoCC8F/N5PZ2S69h/bye9uTADNffm6G+8ys6xEmvke+qGApdGhM9qFPLdyarj5Jbl
E9ot88XMFvkC7xrniBA6R726CBMC1yWBG7O1nTExVyNL5gDcna786eQbw3Bhlptd0xJuqGr0W6lN
y0ejXnZqgBo4oHhhdsns7fAgNB5zcPPH1MMcTYZKHe/f+/UPdXaSnd9y0GQDNGQFumI4zLrV8Cfj
IO1viTKLTSuaZ5V152TxEGz99F0bGakUMbNrO0d5F3XjMYfkVw2z9TWfuzcnJwksBg9sza1e6Ieo
BauSMwFItUVBUZDehXE6yA384d7Qj8JxDgbwBcHD9RA+5QLCdiH9p6oYXjvWZUYIpbNDckMBap4K
C94iO/k6KguxntzkRzMkn9qkIhcoaY61QQXj5VcQ3asQZbgGBUR3UiZfq8WzPPYcZFbcCqJR5squ
4jd7jOOt1ugm8zamLHgiR6vQkuQK2ea4ko2zE1mSnnD+vYY6dVT0vbXxEAdS/OH3zDpxcEJAh8NR
Whh7s08+3HQJcYSsnBTNAWe2T6OSzrqQE3awNkl9FSjnNsMNGfSuvWiF+mlUHR1OL7YKUd8qiTCh
q/L2o3CiPQ6JKzf0r2FhfRgphPx66qHZ3pj4H/xx1L5bLWltdbF2+sn96mDDjaQzWsOk7Q6OXXyN
IlfDII+uRWckBTndcicqDr8oAwpIQg8pgNZzVSY30XIDwP5+H6Ikh4ka/2gHDEFBCL8ks+pWtetg
9CoUV50NYRYyvjHMyzfMyfu1M9iEx9O7TTr7zKi7YL2eg0QqFYSPd4IUdg0PXpj1xs7ODWIo59I4
ZWVE5I8J6NpF82OOCnkz11ia13l7ZKYAkukyZCs9LfDKt85W0BroOVfzMO8w3vtqyAaLQZyB8aDd
+Y3EODOs5cYhiUGFDAXzBePyDumoWeQ6jBbwMzJUli5z1UY2M0+jvNXuSUYhOdIFRuy5OluulV79
Ru2KGbhoDrHWFPnNrB6Q3EPEaiH9411Cr/tZz/GMbt134KH3wdbAM6zvosgeU0sdRkf7cOB6rMLS
t6Fts9OVZKQyuopy91unpdipjdEZZu/F7Y1zI0mo73vtokUWu9u0qYvSXlV9vMvS/lusoIvAqgls
Iw3KzDrrjMvsoSV2FSXbnMRoALIEj35X+auGVszrMYzsnLcuTykiGaYt3PqiiH9GRvMdtTJ5ey47
TSbkNwA3hdaZx9BYl7l9k1PirxKTI0nnQzjlW6y7vuRxwqaDSBjNgTqUqts3yWht0KkQo150J8vq
jgO+O6gMx09O7uP67lmXLHIx5sCldVV0ZYzWbXq2fPWGx1TQTP2HMHwqARxjzeyFG+QtFu0VlQhk
Zdl89UpUTwyjHnvX2HIHlaMD1VZj+83QYMIsl0/mYD6VNJ9QOHIcCsLuFVNYWHwZxs/hrqzN5yxC
TGnF+HqMt8hOEMuyOUk3cQ6DVV40jA1Xs2Ssp8ovPAwgf9sEo+3Q9fey946Yfe0GLFm6CUA6UXoU
VBOkulaFyMqmqyX0EJ/AWUNO1nyGtPEEEBaX4grh+oTGWILcfijdfKKrIp8ydt6qecS1vySwEhwY
9YtQFM4RajsjOdtDdHILd97peE0GqTW0+6JyvyW++2jXTCwzR+4ZGRgbjGthRMXvyu4/K6v6SNLi
luX5vtUZiY5T+1KFxPwtVlrS39kTmg4zn7/3M8Iq1YddMKbSeOw0NCKirK5h9uxpVr/Sah0KYqUb
gdKNnwqp4Og+lo60KT9E8p9snUdz47qahn8Rq5jDVtnKLTlvWI5gAgOY+evnoe+dms1sVJb6nLZa
IoEPb1yAqE5rjxhRfVG3lC3ljjoKo2BxDLl0wswlgLgo7ybnkaTGkSJdDEu9SLUlWPSzGvikLPtD
rw0Dt1WCj2JsZx9td065RJbkrePPd1/jdHK34GNboifwmg36UUr1O1eYY9nAXhu25PjV1UA2er9N
E1ccHF/eHOJKwI+ZAMsGSNSJfsoKM1UmnWlRVMHd28yVMqFuNUstsdBfxqQk06yXkBQ4UIKagDZ4
qf0IdZQ+yHhaWYKamiAMXjJCCvzc3Q+VOFSC8I9Qffka+cxt06NfnfpNXaLXamVOdTivkVjWEYZO
3QKHU1rXIv/s5E8yMkge1rTTRFSzFsYvXBv+QkpyA3x3oCc6wnmSYPtOQoN9CS9wXxLC6IZHbSgJ
Y3J+0l5Qn9uIdd/gqPI1Q6wx4C+ADM08PuF4LZdD2BZLs9M3JTfQapT9b1yUKEz65CDT8dQY7Rs5
1rqPj85pXjUiX4BciiUadYRKQt/ZkfmG7w7VnbsDW6I909aGlQDRYZnC+qDq3FthUn4JJkSjtfgh
h/IdOL48OdjHDGT+s2lmq/MpLONmwjOuEY0djSACWfhUQcMUtfs4xcFzWqdntEiI9Lvu2SSNN3B1
6hLT5LEPg7Vrkk9gdQhDUid5qmz0JSOHGEUE1nLGRDOC/YfqReVz8uYa5PaYaySfY9WQA/+4MMMp
BXix4e3vXZc41oBzERu2KpEQdEyfi/RgV5ZcRm15F5WUx6jgt+c57aUI6gjEDMmEGsIDpk25GCO8
4Jqe0dGRfPbTg4nyYlVV5i3MEYFo+iKpU1LGQH2RNhAKkSRvOXBBMQexK5s82Nz8F6e4AyuqI7vw
QNq0AV5ZMag0VXvtTftLnxLs+PE1NUDeHJQSiwpj6UKU2GztAcIBB1UKb7Fx7P6RbA2wUBJ5LHZj
Duuv1lTf8wStI6xBYbnnqo+NhSz1h6QjqMIF7sKdWHMySVS7C0PqmVuzxoaUfjqT9k0kgyL5qqk2
nfQ2JoM83nsO/kaC96Mh+ZjMdsiUQ9XUJ93E/4/UQBTOPx/hMcFdv73Ew+9qnJWD1P1UoGooUhmr
YC+SsNZ3WXRAUPYTUt21NCcT94T7qbvmyTQqc4MCqGBLClq0K9VL0eFOU6lLOyC52baDQi0SL1CY
z2kPzkax20c26C8GIqCSDPgNhxQLR3l+syvyONFupQfpj6s4sKILYab9YnKxTv59r0JvLhNhXlRb
o7C0bck3EA9vw4z0juF3Oh/rjUQ7eSS6WhOwGWmuGnKTXANqAdKfPCJ4a3cFDTInndPexORZxNFr
quSl9/pjHIcrb3SujTFcA3wZC7cpEtAqUR38Yaw4e0zc0P/3POrK6jCQF74p+/Kxd9RHz9C10Z3G
qhi/WuNQvHp16u0NXYiVOSBLt/OxPSRJ2R662vvvT56Lb4pPbMClwbVFvHx4EDoPwC5DxjiCoICK
PClFtmC2hjWlE2hpK63aJ5ZZ7btZdUq2LVCUbmWgXZWxb2vf2P/99PeQ06rFfDgni+8kabIEqhOQ
2qtIbZvGukXyZAprpscMda4KF78d9svRD6tdWqTycRztfebB43Vd9Bq3EBYi/9QmSe+pMqKb7E96
V1eAuk7yOOGUJIO7pP+3N0g4r0kJLaauP9AgoGO4tcNF08nmVP2k3oQxtSqK96prIAw1/diFKXWg
Y8yl5qmnLBiHbeFUd9K0fjG7T5sizeDcBB2nBpBlUhfjsQLy3RXxNzGX2XX0MfR0KKFn1Y+7bRlg
y2g6qbFgNWnap0G5l1BzX8LoLIT9ConPScMeX7h2jqbxI4zsLU21f6r1GTnq05Dgf3JZzDw6MXT1
6ycpDeUdHcNZAdfCVoXjh/QLVwvnnXBTejFCsmaZ9+5H3HdnciRO2OQ/Os17shOGxUYcW/hkV5EV
hnFXbdDrwNeR62378osFatkUw29ZlC3nmdFbdsnSlcY8NFnawgmHqzYY+domD9VI/rlSHUiTfxjk
DznD+7y9TaiG84LmhpzDbaZv49raa7n/QpDYS7nr1PBL3hNDd5bh8qQJOK2eaWRkKqCh1Eb+mUcm
CCczBVKB5if/9HvOzWzzv1YUggGTAlBaT0FpPoVNcqo8OgDi4ApN9ZWT8RCKiL+pvEyWfyjN6ERe
5ksWOt+eh32qL3c4Rn/zZFKoleStCa21lsM+ZCWCSZkPX5Bsu7rANIhNkTGzTRfcF4vUUdfEGP5l
k37mS8SEVTcHTZOHLn0LG/va5eATVf3S6NY/R4pzAdQ8Xenx2PMdoKizz4Pdb8oCUddEdSs7/GfB
QN8RzR0aB7et7oyc/qLSAZb4xH5TIlmEHz5XoqK0YP446rZ+1vy33vcZlxEqWOIjlsQIJ9WRWrjH
kxbqj65GyStBbr4FH9lQkipcxq/6u9C0q+qZN1NJv9eQmkvpHwsttjZgm1D3nMwhsjDpl80LMRUn
PaZdSjW8nItsTWfTHiPKcz02l2J4Kzr6tvP6WlO2RRhK+9ToyQVdyUYGdCDLkCvfydSjHxVbs+JK
qtDdIxOpNpMMVlW2HT24H9UJsbHQQNs6qSiDqLwlp2Ldtl/rgDMja8zEiinQo3wT4XZF1nJupHVF
NXDz8+kzcQM0Ru5X1kKdKn/BQravOUTgM5O7Fhu1jvUNq3OyFZa3ySfu2Njx17lJ+qvONe0OgE7V
vzTXr65p/wRS+zQK+7GW8Vtphnixp92gGa92Q09ZWDQvutYePLvae8HGzCbqyOqblzcnIu7j2P8i
bZnzEu5HaDADJXT2TbE2Aa1oKLHgBxthNO849P+ZmvgpgVnIsO+PzjaNml9vtlSbYU6Wdvuei4Hq
hrz5IIX77FGaQKDRc1QOxyRxb4OevbTja+JrJCYAmnr6uMhH+9G3oC7sJnkyiftT+rS0qvwdznM3
ZI8M/FvXU/+yPt8PKYd6Z/h00LuNxjPC1d86ANmZ3OwjRO9v6Ug23fQVnw1TuIZCqcrInG9IoLHH
oMHUO71GqmF8Cw9lX0h62dCjO6bUllH0RuBHhAiBG3Z+1bOURo/ShgiqgvkdXrUYyQywdCzGPvuL
4UCklr3/O4K4TlYyLKVHJvjkPWa+ThRJIqOVMdFi0/QtoAwjYOvnOcbvnr1FRGhSrOfJVRbhXvky
KONzaIcj0jGWENccl1VAM7QaPgfp3Ps5ezYIIXZjUPzI3dvWXJFGeBe3sLbs3DRY8BHa2N2dbzaE
Q8IIEtyalqUPxwFvui7f9LE7ZnVGCJR88CKPVH195aXFk2Fu0ti8TmOHEnI6Vuyutckg3Pi7P8d2
Q7gStyKhP8emj3c9n/A0EH413lM3OhpyQMbVEVLVv8dEgLkpQoCAdpDGfQgL/1JyG64JKwrTn3EA
YU+0+uiU2r7jeIVQ8KLL+Nks6peUX+ka/cMwUnod8Vbc4KFt7ZM/9beew6pL/iJRSkjVmOw2DfGI
fG0KErwlsI9Y9zVp6y918ZQKWM8SAHe2u95UM3B6tbDU5og3Wo/srMYhAsFyTjEVH2DTyUjmeoDb
GnCvrgj7LhFtuRx9lTdepHJuk+dcw4oWhyDaNCbigyCq31FcPtbGT5lbR6fgfNBGACgk3XxNgXHx
q0fh7+JcXX3WNCdVr2ktyNunCoXQ1n8Rqqu2G3bwUmcn7k+eQqSPCghj0nvZpR+2H3CwdksuPnBu
4bufnomAmoBiJkPLvtoVnT10puD2je+N778V3nNeOp8+ydBgaB7d5xVRDfXe67SngGmMRrwzAmJI
xpBMfMLBk+LbT+sLiWCXbiRCMShWlTFXJAh/lVvxKY/Y0lozuAnXfW5H8YiOO8yejXp6LuZL2EwW
dNwYSwvZzdLy+Rai33FA/9ubQs7ZDHxIT1gzE4Aq8c+p40M98d4MzVzlKq34KKE3xohkAjakAOAg
oKXGcLmdRjf48dLukeARYhnpq4pxXnsDUztQ0BWKHsRwa7G+lNE5KPpnEoSKwHtWyhDENTJupcOi
K4rHqrPhFdznXgMc1ud6vmAbOXRFpdW1a7vH3HMRS1u3LpC/3MfHUf0Orn/qm+x9CjFR5W24i51O
W7SB+amZ5QG7MpWtRrOjFNoi5L9Ill6Xv7ZdR3pntEl1+ca0RLZW2hgLJwJzKJpnhZxx7ThsLo53
LJJg1w84Lm1n04bds2OV+0Qz9qglj1o1DAsvEffUX9tasFLqZRy8K3HkxM1U9XPs9jdWs4UYw6s3
9h1Vr8AF45Q+uCSZaiPfgJmLW9Lon3qsH1JBZA6/GtilXSLXoJxjOCLphuKUC8evs5XRNc2q21nC
QyQ/L1S2CU0yRTuRnHODIEIn1l9sLYtWpgFJarFCtWR0oY/T3kLvWQ/9D80qz6iiPrOGNRwb14Cn
MVec1NB+UbvQVnP3wz9NK/DGdCAkgq8oSogem8Ls1YtovgQgXIsmu9Cd+50PLFVjioYjNIfHCKGS
Pw4Eq1AwQYQhreqqr1E1k2HXhr/aRBdjNB8KJ+1OPeOuj4sPHSUESNYca5Z9DhQ7DFMsCJONygXA
CQBB5m97waVJBgFlJHHza3XjY1OOvHuSk1gK0lsvkSmYLgCY136L+b+rI62HMPHIPcB8VxCTtGqm
8lwGFc0krVrMvznWEWMb7bffMrMZE7q6DnFLk8HL1Ny47qR+vIr5mbwq3h9LTer9ypb7sdS3kWy+
poZ+nClV1WJoKPzINHcV9eUXvN5S5TZ6wSDDFp+qBxSW0DzwEETq51vDKj9z5esUD+H9Qypg9fwz
CD8dluCN6xp/DSEf2dZI22PhMJIZAdFAkcxfkfDxXURsGfalrnyASErEc7ZRZ2I18Pl3TuGMBzMQ
JFlzMuR0kznKVte+gUUz1JK/UEk+FMgmIpcCcIa2CbbYDDZ9OH2it3qKgmZvxeoAbbqk7OCU4IMi
bw6WOkN3q2SxwARLHpe/iBz/1IXedzKB6w3yZUI7ECpyXJsY+R/oPCQ4UbOdhoBJr8pfnfA5tIuf
qFNXwm0+iHL5CM36yYSq1dJkU3bsdw0CPM740zp1MkSDw1yvUVfeomxmJAG2xhl/Glcx2Ujz2YsJ
LZCNfmR5Xw1B92j2iB2tlMlWqx7gy+lPq68Yqi6uVxI2ooX1ErPBtqPNxY0PqYLn0Gn7WXJePVRe
dHC94DZGwQXI5b3dapP5L6i0L9D770rGX6aebX3TPowdu43uufxu9qdK5dTb1SBGXqO95pSFwuFe
zKByuGGAX6WJurJ4dwfoxyis3pM8gN/CudjMOonwGg2sCE1p71TUfbQa+Y9uV3+wZUhff3NNMHtP
y4APkn8BKluuIu2nGzHc9MOBKAkEaiUlEtG0d9jHO715NqXzzBGKypqRpMHp1DbOIzfzvyJ4GjPz
u6/YsbKseQOIGYz2g0w6JEoh8K4Kp5+QdYvvkVMvuxa3l2JRtnGhm5CrsRhpPOOjN2bfli3yLyZc
eoIuIFpffQrdY6HubX0aqxhmNMN87K+65b12GawTVZhvE62ytt79CwWfGGILQFR9bVG+sggT42nU
bYKM0SZF6ZUy2S/K3Z6qyXhsKe9m4rlX8zKhE5C/gErm0iyfgim4q6zzQQ36Jx9qKqkH3KOArEuV
5e8JpWWaJxaaHN5p8T0gahvN8Z431d4ygOyr7jPi1G/ZrE2G7C4jBd9jbD56mbt2Iyh1foNmo8ts
6nuHv4dPLacIMb1J+Amf1rRmLgEuovdo8H6zCs1Mp+5+7Zw7GAqrkZerqrzHsUpeQQ/Ok6VWfnyG
3H0JZXnBYnWtg+rJwd6qi/QQFt4H8qffhGNfPYo7kpql20M1uJb4xC/yNDBkoPZDCVkzVJOXP6xQ
ZR0HrXs3M8nyZXT7NJyWRmjs66jbZLFGupzNAKF3bzhcT5ne73/i3rpnGaLLdN3G00c9X8m2zQRh
KqgzpN10TH6MZjnO9gO6HLQd0ZaJLjZllt3CiluyNKh0m2wkNeZpXoenmrAhYA5Hph8iTPdYtjHG
k3RWlIKvyjN2YxvuEx8IUcQHLdvi25rb2TE4uBERuUG/CNqEZYlsGceDoZ8bpyhdGBeDrS/wu9rg
Yg59nan8TJX+pNfiK05DCvgcQuvMqf/OLQthg/iHk/+tb3AoiCDTFpmjP0hMk3rNHRQXeJZoAzl0
dr0eJx/Ni1mf00e0vq9SeQD8Uf8U6oSwZztRtEgK/GPgY6gcJyxV7mVSNqq1fj1h9u6C11Z/KWrq
7rRwLyskxM6+dKzr6OjHuBaHIW5wO2jbuGwOMZdMO60G4nh6TFiN4WEipnlHRJvYH0l9aIl9rYi2
9F+bOjt3RG6XchXI8a1F30+xFgZO37uItP0NFHnWkYkEtL97jURYypWWJgJ3cbHT4F3NhLyIMDPU
osAf6HVftBf/UlSBkj3kuJx962mFYFMRxRBM+oPmM5XV9ezjDvIjuf07x8uuswI/GGDzNINpKpjQ
KNYk3RQxITtQT9kSkXVPPZ/dbxMxB4aV+neVe5eMNVqTds6XNesxK3o93Oq91+puEUjvGS/BwYjI
wUPIC7OfxdThVLsAmdvCT1Cs1x1ccOettCEuuHIa5JYEuOvEZfYVnoPq3cHVrEXdizka32nbPRF4
itb3Darw0WOEHk0Hv3CyR1KyNeBqJHy5VubvnqF9S8158sP0UEdU70E9oUu/W8NRzp3Qk+lv0HNt
g17n1vTWQRRfS9t9cpEqzCZ7us1Gd50MAxTRcKPP5Mdugx/n1gjjw8izTdiWalX0yYsj4kcLl+9M
tPvLoUZE6GhvjcOOY6v0LP3hYDvte4EGttc7sQwUO7myqscEojwIjVtiN9/dOH1UyvjER7PKjQEX
vIsZz+nktrfNh7HGPSGS/rOt9L2UxIwq48XI9R/U42QfhukVUw3zPpy14Xpvjd0iiw5pXwJMzR06
2IJfB5LNI5AKe1E4VUhc6upGRrzTtWAemU36qH9MCaMLsEgvnapEsj7QP2XT0DWaTOhp1Z7L2qXP
tP4lh+oxHcP75CJNc9R+sLpfwLAZQEpuGsmYbprcjJZAAy3k8GXk1JV1xRZh4sPo2U++NbPE/W9u
pL89VJCuXgYdB1bk9yfHDDBnFHc0/fdCax6a//wVHOpKQgeCZ8SabQNmCZ+yAJ69NiK521rH7OK8
5np003FuLFgSiAPGBYXhl6SU17SXP20+MatZRO+hYkeIkxVQy0SUSAqcsDNC1QjURYPGHMULgxZ/
t6jrFlNXfjTzexWQKH+vJpC5nnklvbBYBRzNdS2rFiyhq9RSLxlCgSWrEepaan+aDC0k7Z30oCtC
So2UnsDx3W20FbJhvl2BUssb3aNuztCpS/FbaMAzVRaXV21p6ApTigNMXey8YnzGQROSGUjvTvtm
iK7el7+YUMU/omjJtkSMZ+Z3amydjcXs7ThT9ECYvn+NyDZLa/kz9pWB5VdtzaID+WbsR0joq9XQ
1TrrcPTq6bXNKUbo+0qSO65F2ln0AFiJJ9Gd6dVltBGfaMFAKUKmWw920QPY0oRlt6HccpF0a8xJ
3Wry7ZdBpXsr9P5iCiHAvP4tNz9MmSHJ1on/hES8GEI7D9msy7btJxsyA27CBO2W+Yv0/DVA3Be3
sYBSDh9E5Tw4qdaulao/2/TVrsydbQO5prZGR0BL2toABOQ14UcVDMeAwLUyHy+ZkT2o0blFQ30I
WqweyCSYsB/C1E+RdPhsOR2qAxewuun+Kc9+15GS2EMA3eh57dqgE4uEcwgHe5j4ZbE5PGjqexpi
ACLVkgJrnAivew6qOF5qyGSfvBKeitBVZ+1IjcJcq92a/bwlFcaudfKbSrVHDbzTc3vs21r21ljq
rkfTbxwV9UJFEoG/eKgntESRuZejfVKR99QO1rsj7B1E0Fp04Vufqk+6QN/acLroZJjn1VLpHkg5
6IgSbA6ZmsgpQ5a6xKi7Hk0bnj2Ju4eurY45yG80jkxetNdAI0zr0g1eEpttWdPIM0UVgNFKXJTp
vTlpeqyr5q608Eu67sYtnV1KNch2DCM0UjDf5cDRY0aQlxW3VSfT54zJzCJ22HCMEmAfJi4pFbcJ
XtGTiG9tFDb/pibgHWX+q39XY/LTzn0fPT2sS2sq1px00lU3ui3ONe+3NxouemOXxOLl7z9xsUuA
/rI++xWaknAylnXPpZBQRRpL5xFqq64DEKKUSHurI/SUWI5FNBnccFXwBXxRLCrki0ggCIDrUcFT
Kfn3dnd2IF8ssloXyoUdLUKAMFKftcR/18qO8bK4BHl+QQ02LMduBOSXHmukXrXarga8t0a9OPqx
+u+DMT8tDAfafMInEhrceoG1otV4MpzyqFpEscUg603HMeeYOwh7REsLKNq39PT3wNAnloBpwXaC
LryAxZxNkm/bZe0vkD+D5ndRv8NYg1IDtHGbTn60SBVK3tSoDEyiBUmwrLirv9eq6JiUjXPkRPms
fIKmSjfq9iaNyQeHm/0w2W63wzL/n2d/L/096PN/8X//2d9rARjdwlEEQfhJSJzD/EBdHYny1A2y
r//va+C/YjYiieP/9xoWk2SppFHjtnWcQy1axE5jhoxndvIZHXAcnA9/8vfHldE7B0oX4pVmaT5h
dXVN9Dh11IEXE+U5xvX57wF+fDAWdU6gpbK6at1jE942GYhfx0ECtDY1mV/N3DnYVr8cBwTCyPcf
GPTQyM8Pui1J69GRS83PtJpY7rSL8W7PTy124rbj7SVtHPWc/og/lliEwWwmcfJAYk99Wv33p3b+
6e9pKH17FdBqsoyQX4ptC7OCe8q2CAonZAowcn4uuo4o8QLNnSR4KjELf98647WyvFk3ozW0Xnps
yP95XqoNkxp5nAJvqTHpqb51TH6BEHMQgjYRUyWAHdvJ9WfqyWdi49h/SOYHCQf4YClvCTLWqg3O
PQ2nkoQQsWMazWPb6B4SX679nAQUclbKs5fq7THm/d3MCaKs8gzaNP+eKlWeA6s8zO62LDfMs3JD
7+oOkwfuteoNGJtEAHA4NW1YkdnXFzJx6MMM6achA6i+/D0MoZj2tp6fijJQxx65x7bMvffOzzBh
Rfakjv/5MXCtje0JcRjLID43U39nYMlwJPHs76Uknv77U+A3VDH6dIWbapsklXXBs29d/n6qqwp9
komluAIiM7LMO8RG5W2iNus3ke6ZL5UDAIU4uj4l89OxW0tHxS9NrKszw9Ac+crL+aCn20Bm+abp
co147eGriJoC2K7Tt2nqyUe7S5sHtntkbPNTLXNLvEMII1J/2Nmtmz/FrWbfzfgLmIfDHmkIT57/
Boft3f/+GGH0rrdziU+Yupzeqo0NM7NeauOHMiFDdb2a9iHBvfc2KPnAmukD5aDN8GiYF59TIjkk
Cb7Rzp8+8gjPSdPUyyGe0nNXesTOBREVvckEzaZ6VuAwEIcpyyFEwTu6hIXSL6P0wdMa5w5opj9Y
uKMWvRU593F+cFHVa0N+n8wI3S9gTmoX6Q6HiqAJJXKPNBIiiacOkvGJp6ap5qMrP5FzJRB2pPHG
KdUsAhW/RlTIh79nFi0MG+Fg+mwLBMMZ5kSou6hYD9l0822/eKCtVh6sSCEtlES8h1NAaXH7KGqz
OVsMc2ejzuNNqwzKoUa1xiRuPXg5GjVPWDFakZDFZORcJXMK2lwrMwJg38Lb43Jx96ExeHurs061
NNoHw1OEwGCfPV//fozHiKiW+UX8zu1psC7ofMSunIE/AlvLai2NYtNSQ3TSm0FdPSwDqzHFIwuo
tbBk07+h2pU7Uu5TZMc85eR78vn/7yPY174j9dTJHH+JY6/4oCNhVh+73yBuqG3q0nhkGrE2ce5P
C25DFjcblXU69eN7qkOCgIAQJNo7x7/Xc46U1DM5xV64ov4XE7hS5nkIhWGof39V3IHVQ8yUmcU3
Tf6wntGXK81TT8DFPobPvBJ+ha+qEatEMqjGqQkuSezwUdc8jCFOVq6JcSbfVDj6PpN1sWMB2NQi
JXncZvT6e2hQ0B5cP+WWJY/BZbI6ucNJ2NN4/HsS5LVi+aSrz1Ey2YzzX/339ztiMg+B9Zk7Nn0z
fy/1IA9M0yFH2tTYB9bQX8qGtCjdxtRswpCM3giGV/q/HXsn0crBUhJrkOk+XarcO1kYUEAOTElC
tkkirqhII7PhQhS+XYu9QA5C7izkYcJOBi794AOH9UdlozxEmAnorf/gsJCLbBjEIinKr68Aa8TC
HAEUae+ADIzMpTsWt34gnmGMT3VU/gppok4c7DdoSZrfsSVXP24fvpvDv5Ti0IUE31ngNeQP2eiJ
pnhpJbxXluYPU5oxEiX288A4hcLnc5SArZjTL6Y2z0DsakrXWK7q9IqP8Zp7AFtT7pLvUfyTDWr5
0WI100X+nZnyFlhMuT3k9dg9+rGRczqrnozQ/S6rvVThj2Rm9mT+zgbxPiJiLZyv3A0+NKRtizHw
rmH3YAUA6vpwzKfwwalRmsvhCS3JS996b7EenjK32jj0B6XxyUiC21TH/7qs2rBBQ/pU+lcgELcZ
V1ZVN2UtVWTdEXirrq4e3qvg1MGZlRBuKNjlysv9AmQnvWMAWaEd3zUpx1MnAtX2krs+oxpDSqal
mJLXbAw3VSM+XQmylfUMWxYZBT5Jy8sCZ9CqIWQz0s330qHjOigPdkoSWk5MsJ2EN9E0tyDRVm2h
KGdXH4Sq7Hu32DQ64d5N8aJV05vZpoDi9fDo6MG2IIqPZeGibO5MSh7vnGUunSMfA2mckWni45rW
hSU3kDYXf9pbjdoFMudsXCPVDU8xTICTa2tP5WTDd1fbIGphSg6AU2ec7Sv6X9Yk4JPd/lRYr2O2
zSprJUZ1MMrwH2UQyA6S596MDiPfbA+/3UTktUmfNQmJCT2tz1EkLlNm3EN0Nsj8sqfCjS5xm4NW
6OgveojrGFErzTfBz8C4lY7aVR/znwrwj2XiKKimnmZ0K89XSTuRED+NHwR1UrYgmpXTY7oo00eR
JA8BsUPeFAA26GuF1EDTmisphxQ24GvxYBICC8g8tegz9vT+VCSJepC2OMdBgaWpM98Ldv9F0Tn+
okOnXejVPbuApcK94LOYzHe950LRUyR5XIjfDaaGdGo2JJWOC8n1s0i9DDYTxk9QlaODPjUtnRFj
HWztXmyGvHwvqnhg5/JfRFhfUfpeSnd4scfpkZNKVvoXAhW/zcC4ERn16UlsXfge3ITBsXTGXxES
nDwUF02oc3YlNP55VN1D3JbnuB+f2o6Q62l8kdJ4bxxqkxOuEgqIF7rT/7Nlzzmy7zZcCg/scz/C
LadloL2bHrF2BufDBAfFytJJAGm6J8tpLbht9O6JQ7wb+X4rkXDeKdFGG8DqoMRAZYZwkNWeXQdV
n6hyzkSD/pi05G4HqITI8sDVE+Fd6TqwPrNE5duaT7kOFuhV5soLQNLDvD6xvZ69UBl7E/fEtiTs
ZNmH5dHQYVFuheAA3lfwanZ2qi3jljJkdwGwIu2b6CW5phJyoUeWt0Wfs7xlzDWtEP+w8v56pfvt
J5gMIUhjhVQs0cpv0F3zJHB2+Mqg6Rrir8uro+b3d4W/Dutl7DT50ssdawV5Q0xa6O08o3rRxhxs
i/0HiqlpkZ8B3Gr50nZYhdumMBZdlHJrqKdyyu5pZoGncF7AbBP1q8JkYNUhJ/B5t/fO30DvxtvK
r0f46npdYd6YRspuCvGQNelXJT0SwQcbiNa5R7hT9wMHvDDU+lVcV+9Wlry4zibP/Ve6xtH6JPts
iH4ymiEWgQnYPCMgipElJlci1L4mzv9snOD0vQ3fIo10LV151EF0ZOqHm+aVWKy3uq5+zN611y3C
MW9KCNOBsF0kk8k/21Y7FcvPfjCupanevIH9XUTpyRbNm6catQ4dQu+TFPLDGzaWgwA+7mk7idSw
qcImPhcZMWRxG1RL2FAi66z7iG+aPHRU7/4H1Sro2JuxX6Z9cMyRpWOW29HaRshOAFH8hw3ofb1M
fP2Y9QRcRCHpibDla5xQyCXHWXy5agIMBEHAklZMjo9wE/RUMnhBm6L7lQ47GcfTsBwxfmiY2cIs
/R+OzmupdaSNok+kKuVwa8nZxoFg4EYFHFCOrVZ6+lmaqz/UDMFI3V/Ye22/MEAVQMThTeBcGLRK
rO00kI7Ln7hUjHXWoU0rQSTyYhwd8EqGl38hg4tRGBr3NDUhIs/OmWCqZcjVvUxA07BH8r0a64HP
a2U4DewhD41hWmpfZPOya8w+Codzr8MEHc/T/v//0SYxQn1uFbRRCPmY+xQqN0jhZp9DmB9Emh/N
hOOAkVy3quc+h72BJIlsTZ9V2S5pxAdSSTKyUUTaSgNAK38X7uQT7fprq7wnIv+ePKRhkEfujQPR
Plu+/izjA0tnJpbaNlw8SyNsLT/GkrLS5PxBfkjSm78jqJmiwu1tyeOosG6cW8VmWjRsITifQBKh
MitQShLOeoYMR1JoPezpTu093x62DvrO1hxfXYxmKAGvcTp4hz7txh2A013WZtlBMg+qk0a5Dtyh
epubT66dbXPiYBQrab9zZtmhjWA818MHZkCOS2cAqaHgipKsbp5dg9wyLQH/t3ze7J2qNY9cvsGf
NZ3ysftpZMQL0KvmWksQdida0Z6ynLeFyS9qATN9VyyN3XvtbkaVnc+MuQFkx9zvQleMl1D71UDO
8jCxllA85S2DxnEUYX/JErU8md2gQOmYMJdnIStnJLYxkHE/YzXFEjm0L4q16cKnVG0nHLlyN8X2
HCAcOBtjCBzKxoTrpSWUqcmzUUTY+a5y8n9lZt3YNREzked5UIvwXcQOXiynHra1QsiU3gr2Le0u
kyMSaKtaVpgYwNI/zEx8WSUli1CE5tae8XvEng2lzyTGiwCYxp9Slen5DFu6m3AFTUb/kdQY5RlS
5G+QgVbl8ppVBys33upa5ttkwOw0wmJloAX2aHSKpVCNMXY42Q6xthpMUnWCom98slkRRcUlYhWq
R3QaX4U+qXfNqVdz+lD0io8ILqRI1c98nhuOBlp3o5qDdhQH1JQr7hN2NLT+WMLLowP9SpvkvG+a
ggH5RKBKXVUeqgquDOlkezYQD3LXJe2ciK7WtFYxDk1sO3bwvaKth0+OqCVCgquLRpHM0iufgkad
3tsGD5EhvhNVWjd7EVHVY5TT5FLL5A5hjRPWB3bFE6OOwTqEmAwDsKLUt6+DMDgaYCkjmYGt0NPT
oOEwTj0EwztuPzR358zS5Se4oUuRKzs2wMqH1w7eWrUoCWcS3ZySRDdD53bGS/SoNe/H9IbZh/qx
sVvAw0nX/XKF+JFOFDMg8ZXXxqM/Fy2IQZMwvHqgLG9ccLM6aZU6QyEr+oxmGQbAlUfsu+GJs/4a
xYpxtGlBAhIFxyCcpt9hzj5zXcpj6Gln3bS0gBwICrLQbp+j1kQ1BLuWHHaCzEBVzlH/L1Gj5xGA
lzfYw9pFjI9tTaydIRk22oSuYGw2XgqcM2mt3Vg1oCYRZYiRzx1TD7Pd19CoCJBuonSbOel7KdT3
XoQuwUgDp0tq3cmbtnYMx146izqvl27sM3WUfuz2v11ujxtsKXyqFtmEo7N3vGY4FH30LUWi+sM+
zRFuFM43OaPHppe7RI3/MPMfQCkQbjSpzLxz8M8t+Hs75HqzPCe/meqQwrYslqymj0bO6h1a6tZD
PtJ7P0bLlT+UGSJ0+9aZdvyMygpWLo6/TrxawjvGpvhMhIO0rL+IweSf5uDhyMVHI3KSPxER5sHU
4JtJsRuRofxs8A+TJ2peW0CuduGoe+SouS/I1AvCrHq002wiJjJIprFxH9DP49N5kI4a74Anv1hd
6vC61keVtDufQx+McPYcU1c/NQio8lz5pyvxs2kpW5nWD06re5x0etBHxTXp+ifXWEyrtfVTzYze
DdE95eW/omnO1ic/ZMQAYGXo+hBYXmIcFT4cnksnXysY3IO05SruWYJh8HFKNA7oH3xWjvF6FhTJ
SHlfUcYdc935Refer8slGdNpQyYoUQzavzIfIZZvNlRvhQotJhsHvp4OMqaqsWFVTdz73sPlluP+
xQc/Lmk+DTyKWV0ZU5Mchi6JyF1EAJVRv4W6ouzYWir3POPSw/G1TS1b37XzyPtLsRAp87iZsabS
j9jVJcZ44ttG7KwNbE9LINPIKcPKuSt1kDEJpqwOOcLeMJtPKrzZd9V63MdljsmnGKjljRKntRve
x6mgcTJTygyoSO9uxdBKY7EuAXRsjaKh4vCOM5wZmQKHzOqXrFR67HNPlo6F6ROf0aeIp+Mg6vRa
jelfqjXfjelu5TgShagjaRt6Fm2Dok0wvEhsmZNLx0LhBTyIe6hrDVnc/F5rEsJVCI99HgWN91cz
g3thCHFGEvke2pjpW1bZWXE2aBpW3sDMrARl0sXJV6ey5GTJD/RJhTUSVVwmaLhs2QqgI1QDcYdi
3lCOhd3GWyBWdwP36roNxz9BLBp/zdlX58YKMrd96joFkIpS3ykxWYAo8XHM1B+0CYi0om4husDU
wY0rKlpR0ryjD30o6Nchxq2wpDlSu4QMmazE/VeDmaFnYEsYNQTST3qz6ZD1rietljt9GCx2Q+LT
Zqy1a609Xcq0NfNQe+9TZztFuzJqmg/aLMdX6jwkQE0JyeAUb4WSQlaqnOaqTHq55dzg1bMw0Ef2
X1K76dphgLHqXeYXQ0EdR9igt5WeAJOjpUuGGd1Mbr9wFu36ij4nSh2sfiIBGGXtYS2zxKHoJ8J4
Ju+8ZedleOSwq67cVhLhM9cS57aibma95hC0kxvd6YDSqmXMV13s3pvW+MwuWps/Em7+vc0ZsAHy
jMuUHQ24sVTfF4VRb9jQPKKqgwoV9caLNbI/lHFH51QZuJFC60VY43SAc/wzTtWwH0R3rsQ2LKOP
RKa3qBYvFk7cFNZ6OqYHy3A/4jl6xzOMQdZK+XZD++Ja/bB4HFeDjS7CbbDMCXSIfUTd0+aSKOAU
qnKioRzEsRcg+8e0PgHpw3lL80RKzwbj2Bl0yzY2NCXQo+Q79xQyz256CbxJD2MngHEM284lm6PF
fecKd9sZdn0VpTixv8EYb/U0Di3ig2VFH86g0RjwEam+lJbkY6g6wW/5ME+bWjOeGgP7oBO/WJP7
RsiUxw5BcPOoSywY4X3qtvYGCf6ZBzaap2w9h1Qo7RJwaHkeRjd3ye21f6IqfCvt7JwtSXJVBcvA
6giunyeyrwI7da4pY0es4ZjSrHCJgLRaXivADh3K1SSUJwuDShfSOYjc2YLX5tomT3FtxujwZzN7
GgVuq8zTdvPiBuQUB9P6Ay3KAmeALnJSireOv2uoAxswcWsRDF+pkCFR5pDNJArcoPANmb7AB1QO
ejqinU2abjvlzRtqNbaGmlfgN4Arq7kSp6rt7hNOVZqkErPBTGJtpt6LYoIxYhdpMJYqKdnL9WU5
cb3LQ/pZtesojtp1qQ4LoW1CvlQeQ2J1r7mrH9TF5pC1XP+WhyZnHyHww2F8tFSXOUHTTswaSQgl
h+4E7tnHpK0GrqhpNu345hZwiA1tzn2EeAERGuWp9PR8xaK6pP91PmQTB623cErjJbVPS4598cwh
wlEQwcNBu4UrabHneC4jv5yUam4RF0SVkgKh7Qw6y9qQxyqmcWAeji81uiKO2hnFD6bqOsrbjZ6p
m3bqrqXQGiyJ2b4rXdzFpRUQvJOwPOTGk0n7SOtNWvQovzzaK8UD9sNm2XcHRtRZo5BAK1Ckixk4
52jo7aZnx7WKHXYBhlXvNE+pNhODW6qpEHVLn81HOWT7uDAZebhectJBJcRDGBgx0eJJxPJ4kNqZ
XM3n3on5wQnV+sD95IEt3EYiiYNZXrhmvEOkmDuTFIiV/XCz8lVNxWPAJwAl6y2OtDUGvdc8t4Xv
hKCNyt45FFlV7xRGra7Jm0ZlGLHKxf1QlBu7gDnr8i/Xs0G3F8KGsqLR2yRTpjEeNjSgRBOIHnuS
VxxG6X6qCtC0lgVhFc96Vtkfpaf+1U3J3jrpaY2WO8S9e1YCQsBpJUHYyU863wQVG1Smzyo3aTbN
4c0y0iRwG0Qq4egC4a7jn9HUH0Ve0692ZN0s3JoyiPGErUwj+syqCX+1VlubSU8aHl7YpapY4Dhd
szeTRzITMY2JTzrPkLPttZrC0Wqr1AERaFNuMdPvSy/apm6NDiBkQJBiqOf2KbUN8zweIvg3ZL0z
KuS8NHJFvevq8E9JPR3oS2QAymAZa4ZkkifJ3pwGwk5ddYuyQ2d7VbzyhMBV7oWNDJvc64pE8YBH
U+015exhF3yqxtpBWWwd7bK9Y+TDXK/SfEzGqdXS79TmUi2F0vg9tE7OlKEM2kTeHY8GPdYSMOSO
eM1q5Hwi+5wsildMYqfS/KzDq5ZUH4xWy4NW2L+OU4DYYBVI8cvz2PRrts5XZgRNYPNxqbPj+q5G
x5G7I8XDgH4PuYhRMFjLUeAsAnfWX43yhMLWXGEg2LtqiM4CwEWQSwFnMiS+tpjKJ8br6IQ6+58a
WU+YIrRTUmvncsL3nUZNGMTGuRlmliEIBzYqD0Y7LPNw41moWFwEKD9vmgXproeuNoa9JofvYSj0
g8ABkUZ1UIb9hDxZm7b49DRUhRqR7TaMIFukGoJMSwRcgo/KLt50u4yIStBugz6erBbvRzgsf+Jw
gj01UQaiBxMG/ZjdO5+5VePtYFFYOtna1fKbMk3n3vHgpTyaqEf4GjYZ3nsH2cVy7DzrUqPYSTG9
GHqyy0Vz7JTY3bMoRBOIQs91txwDb4AO10qLIK+XLe99rG21hoGfCfzp4PL810kfriN7vMZK9omN
FN/X0HyHoqMM4WzY1Vn6lkWp5GfnlEsI75mhlqyjUeBaHHGCATc/j1G/bx3LDj7aVM32VmWVOGnQ
YasoPzXvhhbvpWwkmNcM7XcdaFREAXLQYkPtjrKHA3e0W6aPvPOhOq8iAyImblXwd9rU7+aoOenY
KVaW4GYXsW2tG6c5o8khlxvnZG6xNMJDzrbDQ4DELPS7UHLvhNbnZzaS09hYX3VCe+tZXhHoEoSM
TMYOm1D+WofLsAdxJDNbgC7ZUcOkDIFr/uDokCAqFYrzpt72jNu0DslNl2aLhXF+Q/g1b9hF7odm
PEWRNLaVB7sL0tiOEuKpVe4YKl96fBevRt3BcPZ4+qxQe8tjZfJrHiZGTSz7UeZUjnHu2Gp4Wlzs
TeEwHIF/4vZORMtlvZioutD1od/j9MTBu7jsvbw78vIyp0ziX3iOrESkAsnSSDfUlxc1jjcTy2re
FTgpg0QN4/CxGI6+gQPu7trWvc3t+IEP83lmb0NPi2oeuo/i1uNTRXi7Lvsh8AaG91Fm/XVudveS
Xzdtv2aR9s9hvRsQeAVmrS0J7OLOnO4Dr9Jxyhi2j66yL80nDqx+q7D+oBpj14EQbgONd1z/3wdg
u6q85kuBt7CBoHJMaie+KGyCydBAh1SYb3Vk/aI2pZPU3cekpZs5AlvTwuXYi8Eyb6y6KgZnP4jD
ILqH6H1bQtHhgU599ccQYzrERgmGP6xS6gIAikP3PNpmvW7IZ9hZozIHdgKpKTTwMJilBj1ba/t1
3JoFh/q9y6tq3UmFvHgLJ4EJF8NhTBC5zSGe52sat8q+006ehJU8uMVz5aBjIoTOa9zoMiQh3hzb
gUuMUbNIEfZKKz15lRqeSNe4MFhjkGrA+LLIscSX8hiVwdiPxEKdE76AX1fjWxZa3gkzsagZCk1l
WCFvclncNKODqEv+m5wWLwwKs1Cmdy92X2q4N6txoDAJKUyLdvI1ByPFPBo/VaRv85khdtXq26E0
L23BkVjQRI5zkVANwySaCQ3x0vzPzrmMLeeJIrsKBlu+1UxEoBMEZiSQjMeQ4jpRgU2GErxqhXdW
bHVtz7rDumnmilTD39BMmnsOLw+E9bttZtoa+CheGwW6FGxBUFClA0g99S4ksuJlF2uCwYq1niKN
TSvaMC1MGYywX/Q9s2NLUpRBqChaoKvNWuZaf+qh3vCUaOsE0BJaWIxidffUhQpVdgfQXioUbUVf
BppI33qqfd8jG3vHQ9XhTZ6fq8GgfQobsj8aeY9KeTQqhyQONvuw6QI3Y7nFB7aKh4L7r2weNOvL
WMH7iPR8N2C4p5f5MooxXcP6LODNMauPiy/XYAyes3RF4txT3CXAEkM4qD3aeBZynHG+qKiJVRfA
MeKSbqOEzHVo+wVAFuuHDZ4t9PloD/POqGtvm9vl4FcmNKwyYjkGePw9aTy5zX4SD0g9Zr2XzkEd
iJP4pPdUVzPzB9XYgdXSKJtrHKqm9RkXsN/n+RRnM1h5cCdiwJU7O+MpjKo9yPZ4NxkzGjsVFvqg
tks56nIuRCdFAfoxTCyYCpyNvkSlk7Cv8HXoTavUwUgWjwVvNxE1cOCRiFdsvmjXESniK0wnaqU0
kzggy2Hr5O3PCF8P+y/5DeQEwDKQz04GKFytIjTW8WunNz8xxIugtJMDa18SggcIB+x3ldXs5uts
GHAsd55HtsWjirBnWy6V0mQbaiAi768do7so4kfjCHfdz+W5rbx3OxSRHzGYFbXARzbwzGl6lW9r
C58YNNQskK26zqf8PDFJ9VHcc+N7LFURkA6QardtY0K684a3StYfRF40x0yX09pLr1minIscHM1U
1tm+6QvXR9dDBVnx30K9zl69TNxM9MVIf7h5x4UZjxnsmiBM3cy05cyaJhQFRRS0fdLsmYqHpbIp
tClcOh4GqrDn/F5rftidL4eGRvsutGUiD9UjyQ6Rmx5I/ZD8P1eTn8qv2uRp6GEaZKwHHavbzTKN
z4N0/iKTlFfFMf/YC4ARikOQxN4aLxU9VauQ+UwWUABtmaOS/qdVYPw0+mlW8aEY+Xc/LTkP675X
Aig2l3pZd6BIfsYudxvH9NzH+h42hu94xdUsWmpe1Ktao38pY7oZpLvUAi9diQ9M3ZicdoIUomQc
diQwXRRhQ+/OrcAED+yzId2Vc8bKjdY4kg/SamHdWge141fNlI3MX3CSr5XY3JbgIAqEDnBKD4Lh
OtOqQ2qLHWEL+9KNujV0STt7GckAbt3qZY7cqzM4D2J13qAK0tfIQ56u06mGfsKykEwIamfz4Lrh
U643N/D0R3Wq9/0ovjOawg5tGjXmD1RCc1up7bOdM5fVsRiVp+WfW37CrohPwoHkj6cmU5N/Dkq4
2MkR2KuIm73sU9p8IzG9N7XxAhgVDQeUCGlMLyOuJ8GcXWaUKOX8ZnnaC5nvzWoqm1+yPXalNj2j
MLypXvRKKsFTP79nRnNytfIilI/W8E62XdzVvPwzdI3wpZ7XOPdVjF4h42V2x+kQXxVnOto1jjhT
DVLU1ejwbuMcvoNa6XDSJjL7/1PMF+SZJQjvsY8tJnc122QxfFS9fdFHmIVtsuNTOYf450vME0r5
QA8RcKRcoFWDYrxDhduV7XAwcdCHFcYlEoB0r//OnGa//Bwom84eFoiRfBBkaoD2q3fRWYzKml2c
Vz8jWc+aWyGM6sBK4NqbWO/O1bkoqj1ZTeC+44tbMQCzsYKWg/sCrPU2usa61xJo5LiLVVh3Q/ST
x3TWpu47pnWMPBtgBNe+xQ8rMisDs4AaQVHru1cQIsdfyPK6i2EjQs6c8lbM+gm5XGynz3mknAbT
1onmyxljp9eiYXkNkeXJS/LrqOsQlPClaxP+gfjQJIy1+RPFHb9eLzWAu8NzruNqrVPzZUFCDMZ4
VH45FY6x7V4HXimMIBm9mgcPHpxQbbj4ntwh6MvhiYvm0xmVQ1GX55nZVjLHKGK6j7kwnmr3yudy
zGL7SSu9q9CHn55mqZz74wBqocNZ5C7Wbnm3Wwa9VsTIt/dtZFClyVMSjaiSgoYOqlYlyW/1q97P
V9MhhcxKNgKzR9zV++olN/KXIRK72dTepLk3ivovW8qKydilDE1ZeXoeq6XM2sdoFoR7CcvxHBsT
CALzKdQKddk4+pTmLDxriI3LHJ2FOG5fKu1kUgAr1KPfMMdeGWVYsoLsGAagIs10+NTqvklRcc77
eg5xJuSx3wg2AEWYkzf+MefMzkovI7h96DklebX2Yz9ph6UIMarko6u/pOzRh7kInYG8UEurP0Rx
fFoJ+hRWoFlmEoZH7Rk76k4u3sYibO5WdYfR/FSl44Zu/9oq+amwinuEgrRLA8NI2axG/R3YrNUa
21oCEdat82RorNOdR2Lqh97tr6NV3uBafIZI0FCjrIjj2NKT7mCYpyudcSkJfSvVxDTDHiylGUFd
YhP5ElGeLN/OdeoPjPKlZ+zbWds6U3WdlObF9IzzImvF2+Dta9dbgcOZXJCAqviRpvUcKcPZcNcO
v1BriNe2ZC5p9v4oxbVva9Y4BdohnZRSTXvkWrPrUBRLcWN1FuAO+tQ77uWwDP/qZb42FkDxq5nK
lPayNG4M+ldDWz6RIHxNlHKv8GJMfXc2leQU8uJBV6NHQHCR6/ciRhKVw242k03SaudMQ3kNTaXk
PHEKj51/9ROzgGTUH0LzpPGNj7VivdWDAQq33UFJOtMzI83y3Y6PIxwwnZCp4TGhXT6EtDd2OaDy
iWULra+P6JGbXIPshRaCzyAbENTxo7nGcfAwkLbJjFHdYUZkfyoke2HpbtMPRPDIGPGzIy9kS8Dn
zNZsGT6/Rvx+ajpuh9S5cOw+65a2dyF1abodgM9DjRhYk8FZix0jM86kxO2LHnypmpzb8l6p7p8r
BZ3/mPlarFJEUbfaudyS0zKl+tVtp1NH+sqe4RuxqnF7I0wIA3WbldsseU1ZCa5jr9d9YeYbI1sc
HnpbbS3boOxiLdV7rbOSrJD82Wve3ajGzkOKWWBp1cNOWVbXKSInpqTDW13Y92pULhDxsoy2IgNL
uGqnEWTpOwOPc+8NRBnxhYT81XV4E03B+8/ARjhAaxR5J4hW8SFZcrNrzuBD5Qyd/TxdsqFT17XS
4vKR+qOb9YuqgZygeKk3YSGblTbQLVQScrsQ8jnW5q+pJrVL7TEVFCH180hMNf+ZAuYaKvR5arHB
YsTVoEgLuYpwfZ1JtOoaf8KhC+CXU8Af8J5ahmet+0R5jzO4Z5YZH3U2DHl7IlASEUl+k7Zl8/zO
UI5nddgjWOLvoCfkxcgZF6+Zs77OvrQGgwuyV8ALiWNi9Qn7u66Luzoa0ifc04HCvTFE/8vY+k4i
ljJPxlmXzwNPSFAbChP7Dmm3wRg8npIVxr3oMFWMqSLnewC5ukoa+PB6A3/cERZucjCzVTIeZWWn
D6Zo297sXlunPQL4HnzToAMRyayx+CTso0rdrxgv08qS8yKlrSIAa+01L7A3E7YLfBVIvl6ydYdc
v1IfTm19do72Qd8KGjZLm4MrrzlZsiu7bq5jFtebWlQ3w1v4qC7k1kLzPlyj/7fQVm+qtVeJaqMO
ZLJK+sCvjmvsHHbFE8yhV9Ro97KZab/t8G8CEp/ONfi4ml5yTP+R6oV3kMxQ9P3UrsP7HHYq/r3+
1MCoWvq9bVh75RYEK9LBzjkl5nXsFm+khF5VR+7G0OgCmxaiKgQBAha01h/TpDoVSX8IE8QCA8ua
VYuFCpdWqx86/rRrcpJYasYgGNLo4TSQdXUbdjX0KLinQeghzKWEr7Tiz9KS384Oo61rlmCQZH8X
VjYdSFX4G/hKftqR8izM9BzNHAOmyhTcJr+EeyH6LCpuMQbbd/YtpS9S8S+qcvTDiv2jp0qFnE08
EUpsbYaGm7cVNYkn2TWhT9l1NBt+20XmWsGEtMF9XfBA2QehORkc9uyO7eEkaCLYbhpP7NqiA15Q
aMbJn6WYRLd/uoou9kutjt8RzHHjrHvq1kODB381pkj9SmbXVzWBzJ8jvWJDcZf/C+ekutUEPDfj
EM60pxGYxZ2BQv+k59rLgKuMuQwe1a7hKHGlQgJCYa6tSd2ofTisY8EHV1A/CqtcI9KURABE9I59
uydRgv65+sdcz4cc8yU6Owq6JK8oItmEYWXONxMbjbgwwOq0xSd/+HEN+uFSz15KeGqI6RyLYIQU
Bb0gQnEDwhw+N2LEOL8pha6NCLcOXFQw+a/kIWvbpPCtXLsNGjzFrh42sAtg76A6WnOLc9cXs7uy
FM68xM6unXoem3hhVeoQAn3LrF48uy2Jh3PEFlJYBkVnxH/MgUxzWtq+rnHYmFq2MfK+vAn5ldG0
+DJu27XT4MyubNZExqC8Ie4/GMZo7UwdbXyZ/ZC4EH+hrDtyAC0leKRi/ibWIJIsZ5jqsmdFHoea
CBS3pdmooPlVYWIVF0AyIHZKxvShzUrNtpNpncrRR7cYoGdrTnHNAUT4+KeV269uX54Ipq7fdEu+
YSPjWR3c9KyWBaGIbOPlZOoBw7RyJR0oI4lpXwz2gluzQ3ktG3LGp8uUktedZmYEZ31g5od2CFe/
NwnY4oj3GO2fDCmMTRl9cfUaQc8Y4V3Ni3dTrcgjGIqdGZMcNel2vi4y/bNpOnzf3hrzW3+Kt0bc
sWWI9Xe7E4/CZEMcTcW5VgBbyb7SWeLgkk/0VN+qmhYHSp1tqonX4X9LHgHEavqP/EfdHzKvXzt1
eFJLIl2mTlPeRofFjCbr7pTta1bRflE7V9maLwUMx+ke91xZQnFZBw91s8e+tZbSznajYm4jTQUT
ZLKxRdVsWTnsjdG68PVuEYYGOt5XkC7fzZLBRXA9I4XORXVlT8+I0WExRCHX7gQmK3e547KXuHdv
DMC7ors3gk2OOY/vqTqh6Ke2djoiwGjXLxzSL5AFbmHu1esy5+GZpltWYwkXY3EFUvRICuKK4IgK
3HWrqHC41nU4RiEaBbtH3TebF3ri02hWm9pVPiLPS309y6GedCO0H5vG1a7PdVGTdQXvu1v07I2Z
feAo+F26DXRWWwfhZSLdpxL9yWocE/Iz2nOuu9+uNv7l6rtTCHYfw8b2mCH256EsuRJ78AUSbBLz
qoMcUC+OeDaiEbFNvkj92x41FRGMRfhkQdBOjAm8f3xFpsJ88dNJjNeWRoE5iPJcLtHpSfGKAu3K
xP+UW82l7U9dxshoSPM9aC2z2bmD2JDw9rRMLxo2iZO8a411LgRnd0hyGFrPuarOyxdswjGIHYVw
0fbGmPPUlDZeX8wQslOPcx+tUUy9tZ72l9h37FfvicIhXkNEpGrUn3vVfSA8Y/dTJzACQthtPfpC
RE9wuvP55thH7GMvmup9ywK2o2GegTecU2PGfPLpTThHiCD0HPVLjdOvxtA3Zhm+hjEC2ArCLiXk
LbXqb0KcUB/V3S+qp2eldQOBXmJq2mtNEFbDBA3dDQvWSn6ac3EeJ/upXfg5mQq+B19S8gv9fnEj
LMOqtPzupLgXnnvDCBKtAhRtP0zTeBKL/BcsfxGkyY/Lj6SLJYhnRBk/eOzyx38Zji7u1uZezPkO
FsRKb8sTUpU96jdYb3ogPXzDnlxwJTyfnZqlAfFSoB7Kek/Oxp0wNNLgh0q5sZQFbGE/IqBbXjoH
oFafYUC84rc6sd5n+Ta91JNkZKH4QkGKaasPVcM8oWbzp9L+ovHzp0TuTC1/mxiHhZ9axJCxtOh5
Ij1lCAjSzrZbbgWz/Whj2GRdwrkjt/1SZ472yWnzix4znHK4wjRBBuTnpLrXMi1+3cz6kRVW1xQJ
e5ke+7hvtzCWfgbJJC0nitSKI9IArNeoqB9Owtqv9tj3F+a9EtZvkWWvKC7ey2bvdtmjwvnD+lX9
Kpvaz/vwBe2cSzDm/FvV4imvkfNPVfQHS3fXeyb8FKAUrTu/Gp1NesRLzo2xot2o0GAyPGXY7/I4
N63GRqO/jUg/rS674w6UwZTEr0Pp4tGc0QpMvwJaVlHq4JSVZBfp+kX0C84HkXZMN9JTta+QRm7t
PH6tMkrqughf48z8NWAta264dUH5SRUttNljHcoSefV0oAV82GPlSYIyNJwgrffuReUHqK8krdcT
wWCImh5xjNJi+VoxlGKPOrpyOUBS0x79YWR1mXjh2Yr+eTpbJut/mJ097iY4I2sABuQN6Qs9w9NW
zQO0/LO0EOxpIP4LptId8iBcAA0vHOuaEJFgrdLvlQUnSERbmtAhLKouGo/qAar7NOa08U6Cel3h
nsRySpx6ZTybUfxaoFLJE962onOl33qC5Rr/ZpS90H5omLcQPciUosg0EYxqTfTOC3IfZXY2rNzk
UeATyG3vriBDT1R8V3FbHZ0q2yiQdnuTdxBE3FOSd+tCLEpLC2BcnPK5Uz2rHdMJYK73dlmmaKaz
6Z3sE7Kx78Z8RyOEYzLP07q3IOvJlFVq1H6VBHL6ZAf+Scfbaqn+MWX6u1k1r00WBz2/oG8MmJny
dAvl4oREWUPS9B9jZ9rcNpJu6b9S4c+DvgASQAITtztiSIA7JVGiFvsLQrZl7PuOXz8PVHW7Xa4a
eyIcDFMbQGyZ+b7nPCf6GFJuY98Gjpmi7/WAvmCsOidWlfdj2CGNUHJoTObjGBzMOPqYy/xNquGX
Np0OWlPeBnJ4cKtmUY8xo8VJxrHJffT9XYMYp0V6AXxqNUj8gY0Auub4EdqrcMdgjidMKS8Z2HdC
oMyVVhohzQnGSkCkk4WBVQpGgKGlXGE98Vx5ovR0FwQ0ZB0HBX/MxdYPzS7Lq0dnbNaRBEmqV4tj
yWFe4ihQZoS4iYNdWMhnxck+Rn0mqYzyUQeOLm15rUJg2GnKi5owY2+BGBr5m1Mv2ApGeAa5x7ya
MCiiBZb1zlI8TVNAgOfnIeokuQsRxQLQOqE6Ps+5/izH6hJTWqxIV1Bji2JLVWorxVzyrsWaUeOl
TAiztSZ0LykaL11o3xDasFiCr2bQK1zZkX7skXH2MaXPqXiJyIFBeX9nBSb+sTq4h3WBoYFOkDPI
w1QiK4kGlqarPmruikD5HE4qLRbtTprznWMmR8XyjCK7jcv4PDbJbT+oYDPyTQkrahLTfauBBmnt
z3OMAC6MgkMy1Le1yRq7TueTEUBm6IbiIVCB4+leUFhf56AbQLlhkwwla7AGthU0A/Qm97DAzn1m
fXMM/SbJjSc96J/sQTkhrPSQX3lKWV5NmuW6MVx7A4IXJd60bO9YbCFgG7rXQe6NIbtM6nCvKsGO
7jRDJldtxXBEhmync8YmLvjIoDV2TGZ6vA4KZ1qliZJRv5uvTVzt1aJG89Tv9OLAg/7e6Znw1w3N
hK4+lXF5Wy0YrSiC4t/AgC6I48CflT7qjv2tjc1PdaRcneJzEiL5NdL7oOjvwsjf+aO4UOffZOPs
ouTxTNG5YbNwchtmdeQYpG9aHb2BRwggTZqf6LxuDX32KHVfSwK1jaNdZnc6LqHVABnJ7DFD1sXk
kjaIdrh/CxVncWpZL6Utj77MNzayRESYh9QstgPrphCF/tiUl7icbqusgLgwhAwja592eqUEtDu4
mudzQsHfcuKXkIj2Vdao3oxDjuunBWNJ2+WeO75amTooTtM4ZMV0EZY8DglVvZYYhGa2r8Zk3KSa
dY0tdWuHxiPRLJ9jYWAi6p9oNDFRMyAC9oq5Y1q91dvqvuPDjyWPTsNWbyxWcXq7WJ6dcw0lBd5S
Rsqfkrx0AFRagUiXWysrs7PsiJ2QkjX4TGPGuUPli9atrXhCKY9Tb1yrInz0YxqsshRgIzhRY7+n
HIU6WF5UgpweUfRgmqgNML/oGSHHUP7wWxp6afUgw3Yb5si6eLSVrhl1bzNE850yNk9hIfR12SPo
MSs4eF2sbK04us419MButslmsuZtM/i3ugzqPZlyuypPqd77abaho3ofT5ioRjpXROPE4lgjstDL
QftsFJq9Mspw76ut79JCNNhtpdpW/VYoRuxGaRVejbALb1Fpn9/f2aAPHrI7qs0nYc7mWZTfhn4M
rlYjWzBFZF+8v219nNYNGCIeX2lwlS0ujlwSsgjMXo0csowN5QHBpsoKwmwP8dDwtmqmbR0CF27n
j1bQVQfj3y8OzzRvyiADKs6LnyHf+c/33n8U6ytqsX7Ji4Yp8cevBlPEF//z/v3bXQjeZoRZH+Mw
oDZclwfTtHmh8Ufkt3zy65xRTSlBPqOUK8G9LPDn5edav2WhkCLdqPSxOLy/2ASO7UeSdZeaCUXU
EGLMgVy2+oDD/o+X378G3BgdybB7//r7l37/jff3zAZSF+QxB2S0sed//633vysitHRzAVyf2cho
MIsb6I4+pDF4pZrUF00TXymib2SRk6Uw6fZOBYQAr9OhGXvb9TVS8wrPXs+ybN07Yw86CRuM1dYn
KDJIsVIazPaXhoXXsdbj8pii7V/DNAZV/iAn7mj6ljEj31INZu4RQ9SiumTsqTTHbpsrl8wOJtcP
HcR/5Ae4skNzHzdFs+mott4Ti/FFKaeDGIYE0QlVKofgtGNErMopCx1azYrioZSNjwOZpcc2LpHM
8csReXzUG8l4ma0N93eNI4znajU9k2PYu9NSaJpoK24jDGnbsGuwfM48JwOKMQ0kuHJmQaTTc0MD
S3yRdtR7igvq4jRUiY5L0Y9uy4H+bCmtygvkIgHtRAQhCs2hDKD9JGa+mUodCd7CXUXjMO3Tbhxc
SjQoLxzMG2OUPUQN7py2pASlNTJ1Kx46J2bUBldMrVf6DWhYDFFa9ZJIrTxJUhhO9kQkocKaIiBZ
6A6xnnYz0meV5iRfmopqmfk8gve9Yw6lbB00dayIC/uc5xYL/gaG6RL4TIaa0WySkca2LbTgZmzD
r/AL6UIa447rkly/iGZP2rbqHbgvxytxMWOmUoHKUMxwLT3Or8pLk2tRiOkRdRPcLs5IREwSh8Br
jNBemwvNo57IRh1MeVTb3toqxMseSkPzj04g7U01mOmBZsgOpEd0jIWeuXZN1rcz2AHJB3Swphgh
GJJ+prepZb/GiDWm9sQJO5WOVj6RN8QKJSzifUOwhKJlXCoL7cXKaH2gpPBLMz3BHESPNEwaxjas
MWYy5zubacSLpb9m9Jt74sLua6W2ro1fulNThPddo5hXKdEAtkRQZap6y6ysfQx8ZaWWnppQNxkj
utCFEQaYbrAB1FRxmBc2NdoZ0Ky+ZhW7UDOzO6UsHsVXmPrKWSuEM6/aRPDfyHixWFVOlPRNQVOO
UJyyX4nSsk6jg/BadxK5VYcUhJxR2uhNR2Ud6UmOLIFOh180ySaraTqbc8CETbXje0u8J5nE3zJp
kOpsgz1gvU6kiTaaD34xMx6JTEM4wNsZw/Y2DJfcIJLJHzoj1e9m2Xvv34zb6JlrKzjBsf0Y5bP5
KunMc1lbMZ1ZSqKpRsCcT0v1QuX6M+UV7iwimM9DEAePpBzka6sp5f79LQ1qBUOVYXkTYzJLj4Lc
NTuZjpU93NhzQSgtz64VPqPpU8hEnWfGdN/r8TMyfU6NPU4vQwn20SIYSw8IuLVNxC/4Oeq0vPh9
oR4HoZ6pF/THRIn74/v/6ILzJEMeXUaxeGzIxXmMreeMOVIy64I5FhGjTF2/pj1N5gjdxk0izYJI
nMokWE/IfT2wjKv9aW3oaf7w/ldiOHrv75SSWDCF5ZCnDEB4FHxXD+//y5si/f1/iqIYrpSI6Cez
sDaThUJU2HTNwLumDMX58CRZpzvhcFGCLP66iBYncjCe8WRjuhDqrtcK/dwv7eCpmDMeJwoh7OZc
IH5AMIMr42rANAYspWkflZHVHwBNk5QM3aGQ4zxZtVZfOiN8rgurOiomTJZwAbPMcfL7l0q9Nt2B
KTw4B9TGriEn7fj+YoopPxr91g4G5gEBGnsn76pbtHHDTgmIEx4UvVwTiSUec33if4Ea3VGB7mgu
AVGhko0JSHsMQ0kpPJXpRotpEZljrHpDiHMopC7t9QoqBzNtIZzPYbV4DuiN56fBaeOrb/fhsaux
KNXL2ZOSxXPbsXwTyG7WY2rAfcNG+gXzgL9mxV4dnT5dBuCLH6bJWTUHbo1WxpjpamMnmgU93Fhe
lyGdGJQcwZ3VnzPZqJd0iSJf7Me9al0LEs5WSk/NKiHt1FQiiLYsFwJnbm51nDq7wuRcRBSQsiC6
qIZubWuCOvait24MQxnvrHgfReOdrGf9pcuYIQZt06+7CkBqajgBeBYSrg00HRvVpz8fmH26i0pT
fVIFvi26KPOxGg1125ChQbCOqW5IKFVpQ6qKwmdXNCYM2JRswLeXuKpTz7QTUpqYKcKg7Pxjk3Vw
yR2dQlbghNUG9yGGascvtyFz/GdnaDeJFN2DZhMZWo7Yed+/jLSa2GJBkdCo0ud6mOLtnGfBpopn
bruYuCD6DxdlSMcveWP//p/g+6/kln6T9X5/6dol2sHHAYKH7nPfjxaaXgQrq2yZ/CzkL6/O83GH
8nLeVf2o3AUt436dldNnhLPrYkaZgw79W9so9Y2RiYMZ5cZ5tOkN9qQxrSvsEe5QVLDgCCXbYsMe
3VoFQB7RP8dhinLZABfT1LT7VGEJaDCpffBTpfIMCtSvBdOHwSk/K8COWU4udSeLSq1NjfZqtaNB
ihFl4HghaBVlTbkzf8WisskIxzpIYcyINyDMrWkqE6LYZyr+r7bdBR2Bqsu7PowJT60LSgKL3XVM
62Hjyx45T1nVJy3Cc2rapw7PLWxeAT+crvfcR+S6ZoNwZ40g3V7ZYCfRsWzY8xraB4KfJS9u7mkC
oEV07SLrvjrR9HXqlOylsKnZ5Eog7pmlCx6JiXJeas6UdP1NbhuKl/sKFRIWUFYd9J87c9hOiwpr
6HF1VWI40kFRz5mm8mIW2vn97SQFziMtQEw5x6fWp83RF/WD2eBonajSv79TZ/RaWaIwKTZ9SnSI
RVQ6CUTbZsmhbMN4XQrr6lsVYk8sBPjdYDi/v4VjEXp0xoCz0UVqSPrBMa+UAHvrJXGQp4GRyP2o
+/4Wbn26BNMMZJGpV2iqC7ogqcFhKs2mdHBU6GUVen4M5G0E3XTCe5ptmEeVYtwDiyKKmpOw9nvN
pmXLFIK59coxfXR5JHe5Q2/me30uc9e0KvsTYnGINo11lXrVYqpR8Qo5Zrzr+auoH3bRGHdvvi5A
/NmGfsJ19TwOVX/UcxOB5iyUZzT/S7Y7kiyKj8HLCJRXV7mORGCVF2T+D4ASghfDz6qdNtrMSZfo
uoahHUhgqHIYwh1xkdV9SB/uPifOZdMYfui+f+39BYML7RbVSA/x8iMBQoK9odnU/CnOVYt7mRV7
+KAjgkAfhJuaOXd1DBq6ISxfWQLTBUWFErSPFqT9c2xgtxoq51gFgNz9POORqFMuyOdsdlOjEXdd
bk5ULbG1cJfYDHZaYLA4HZ8FSHtPUhu904FF3CWSUh6W0ZUxGPZXZmXtc68WOov/yDpb3eiqJhCB
MS7FM49SCpF8iBt/ULontI1TsKxGh+A1bG3arDqT0jpqlL0pcHqNAZiMCUmJFyttepqoebuDJDen
dCheDPRqNi25xhuonPIuwA7J3tKuY3JRmXkGgsDWjnKYic7NupoEcyDQ9AJQ4fYooGt0yJtYx6Ps
T7MK4YHj5uQy2rQoij9Hehic22n6puUyPRs1q1nUQBvTRr0TF/H04DeoiZUpu4iOQOspk3scfDyD
a9mrPHEo/IYDyr5YUDAbYKxYkVA2fTAWNzQe5j3VoAfARO0dMAQBQIbewtwZLw5TwY++Mt2GfgJ6
p8Xe1Axdu3daCVmhnyaX9RnByZ3Md9osyi3r5yshnB1Q4zyjh6xBn4FcVNy8bwomGoxsGYrN+8RT
d7rPcYd/giluemwrVj1tU0UvupEdO9GXF+lTWG7w3e4q5ExqNYk7p2E0kZk40quhwGIBxmzD4Ysq
J3+HzuFV5Nl4xg1A4nCmb4KUgNFSqE9KOwS7xPfPyUh/k4zVm/JrBnnJp5d9L5gckZOu3IWmB+k3
eetAH3UxppJmgIU5ybq5FU64b0PXtwkDXEVqvFVamxQ5wmqCAquT0TFRMtvafgo6MkRpezZbc4ZF
Pg3WiZZS5imkgG4HzfRYHT5KQxYP5TgUHh7XfD+mS2WEVvzE5EEXKa7yGFjLEGTmzq7GHvaFYnhY
SViPDr44s7Il6wrO3Tp1iNEGM79TohJWYqdN56G2tnNdTXeddgCii86aIo7eESeaVmi5inTCxbMs
TKDEUKGqx+sYDoicQiPc1HW7mY2e6DeVGbKlJovLuZhuli5LropHfZF2lj2twhBIPqSQu9KIKDai
rMGxrjTHukbm2qS57c7ToO2YnlDAt6PbOqx5RKmLlTfB5yJrJwIBjBhSUqs9jTVRPLkgMS1qGk9z
tMgFkU4pAtSLW02J9MY8HM+iSMBGkDHDWGLKi5M456xgmqyXJaHZMwrRfBy3NMHjk/CHBtHDItUH
f/Is4KLppZ6eZduk6MboR1UylYfGtDEIzOLgRMZ9C5zj/P4ipZMcQYUbx5GladexgDBQM64tB/68
iuzGVQv8NG1mcysSXpTJ8lRaUf1Qc831i+6nqBVkDvCbXEbV2Euxg7wysvVZsRnynmVbi1GmzeMB
TUe6wXekecP1K2Hz4sbvnpqEEpFXGE34EWbkRw2AwxrUUuQNVZhfxQxSRY/1eTtZJNqVdnWctPZz
7+N/KxoGzGx5MXh0KH3CyVFI4AjUEEttYjVbWrIgCpxMfYpkK8+0fO2zJdNs3Wa948InrE8sQuqT
IjLbCy3Cxsg6yu9Hh9aJyihiLk/Vosf18f4331+MUv9ED7gkdIRHL5BrgjDSYxrPCoJ1lqbDGFlH
cnA2M9ICL1Cawa27hpuuV8cj5lWoJOVWGazknOsbYoueapE9MeuJrmoh7ZUsMGQPKOM6R1Bdn7vo
4gyhvjUjfThOWXHAzA3dvNIkPsB0RlsnmFlr9ryP49E/QxH9GPRihLDUNntKIPI51KczARqLCHRG
IqrlpwoPBDOn+fL+UhqdRe06vGkHI7oU+LHpLt1FU5fdCdPNAkvsRRd86ieRnd9fEDlhSSBTDA84
6nhid8ZNHrOKxmKZ7azWf+IoJidmSSBhmaKsCmS4w1zlN0lajNsQ0tF61srwLjLUeW/VXHW9ddG4
up9iZMFrSDf00PDpbJIcS0M1AlY2shbku52xOdxLW/Qoxg2WRbTFZD0Gk3GMAvSoejHSXkRmfFt9
LigEnuuGeHVLAEBKTBFsS6m1+24kzYJDSiU9aT2nVR86nGwb4Y/DVpB4uSnz+iWTWYgTtEYjGcY3
Zlsxr0xWvpEEN8FgPKmkEHnaqFC+GrXqBm1QcginbaIJfW/kVGTRTtTbPOp1r7CSL1xj2cGgTkwN
+dFXCIbtRly9aj/zdDSSgzGjjm5CYa3JgUOiIat4i8PVPOiqHnsgPjIXgJtO89KZXkQdP0J87Pfj
qCzciAGbJ86FDvDL2Uznl9FISuY0U+P6MiMG0wZggPa9wi7bHanbaZdZms5hqMv7oCfiVZ9Ga+sE
9hkXzXBSRqXZE9SDaU74CsRsHp6l3Qc79CTJusKzrRTKcMma6lGPIHSlWOs3UjAETDpiaLwl2Cw1
kBR5LA5Tn5QQ3tTxqe2dVc9w7bZMaryRMfVOMcpqXYYOjV1Zv+HIGu59a0LJEEXlfNuM3aabmTHl
qcHKEFdFS7yWp9vyo4U89hZDGWlHndfF0Eyo/xzAi8qVrPt6E2GFDsqwOSCsmJ1oP0AmXanKGcL7
MRuYjelDAdHQeFF8TKOIvJZIphheMVKWNVoA9VI52ZKH6De3UZ1S3k0KSDkD4Sd9Yd+TjkLoEL1v
2Bo6IjRLOidC2enk0YtAGCfC04wat55u8jzWLoKWJwSG9KSR8iMqRTuZVfECXDTaBl2xRQJGkGqv
nSu14RCBI73g5bs1m9suAIzftDDsp6a/DazbzEIAO8YGLg0f6gmqyNZTljhdsDTKUaOaVGSn94ea
03bHoZrB+S4zhCpfshdYr+3Anjy02ZSdpPMVzGN8fH8zdiUJVKqxUUeorqwBjxHX8z4yG7lPM/Gl
93GLVbbmdRZ66Jj2w3qwlXDLnLU6o/l1VmmGan+Jwg1rrUXCBQBBo8CyzzMkGUMWz6toFNGLYjBN
UmKucPwZ+X2fBy5TaeWLoa7zOXcOKVjl32t1ipM7e2vuzzqILoTNkHVRIXGeSjpaC/Zm1lvrcw21
TO/EaVzgTyIRl6ofPlkVlYUiNAKPUjBqF0HRId4XHakD5TJzI0N9TdNwdu2+yt0MATTWBNePFVhK
4RhulIErOCOwvhvyNc3DARu6g2iz2ct4irwc520cnzIqdxfWHiGAE1l4SBQY2ejGEHk/OaehKElT
bBehXtIeRnXOjqqD8u59fCYqeztIIahY1AyuUTJu276EzDgNw17aNAQaX5aozKz8hZHjJOhn0/1L
j+oyqAu62WtLkqkc6b04oiqiRZSgAlBSE9VMrZt7CnN3Wlx3N6JVcGalZcBSjQxK7M+N51gtOaYZ
VO1Q77ETKW5C+e1QZAXYs0c5B1vwXdVd27URJdnsfmRZBeGP8OIqoYru58lmykrssGE7od+qYKTG
fhGsuz55bseEamANPC4CUJkWtG5S3GTUaHG3DRnqPCpG+6BmfhexBsUoT1cSYNCto/QX+s/FPrLD
axCgxm58n7JfZex7PwKLNVGvUNKswKYUtsCmqiPqYQ0aunZn66V96FA6bvrUFm4V57HXkuB+QEyC
raJvDaCYZCl0JnqSMZxvKBLGdwPd01FnLTUGwPaA6dwW+djt+2X8aMf+YJc1BXbfRj9sqySFLKfQ
jmdrR7zSZk6D9qhlr+9TmEFe5wGYtD5mWzJ9dp01yY0ccrGlCY/828++xiWw3kl1HgB0QLKTxb5k
cqfJCWvCjEOfFkrD85j8RT9fgPi7MbKJk8KNvwErHnpG5aDFRrDjWlrh3AbMfE9GFGzqXg9PA+QS
DJOTyQLBAUi7FLylw2po0FL/rPR7S2W53eHxdVEqTMfpNIalc6dOb9wfEx6M8mzL0DpSXsSBZhJq
2gKV8Gj5YbqiAB0AYOn2cU3r/72OGJQ0apq8+yjQClv+mJ9DnTiO3180Obpji15oNqebrHa6veXY
2jlw1NdswJ1h0BqHRNVKzkzh77UaRJhOc+K2ZCXOeEvRVsPyDsCGkOv36RYzsHYfWwha7IBI5iig
jUNjpN0rdHVWSkRoHdxt9GaSBfIyTAv53FXldNKt8aIrpLmija/XsiqNGxqvxk0n4IKT8ErlAz7L
tpkJ97HSobrLF4rRnN2jextP7882THWmkNHqw2//9a///q8v4/8O3gqID/R18uZf/837LwU5E1EQ
tj+8/de1oJSVvf/Ov3/mz7/xr+1bcfOavTU//SH34f9cf/tW1L+dHzbXH39y2aN//3X24I89dF/b
1z+98XKwqtOle6un+7cGee/7nvBZlp/8//3mb2/vf+U6lW///PCl6HLW7PdvxGXkH/741v7rPz/g
p3g/WL8fq+Xv//HN5aP+88O+qV/f0r/8whui639+EOY/LMtx6NGpBkJ3U2gffhve3r9j/AOGAARB
loK2KUzN+vAbJvA25JfEP7BimjplQiHND781Rbd8WXf+YSxVPwdmiW2YUhUf/udD/+kE/ueE/pYz
3y0iZs3//GB8+K38/TQvn0nqbFmopqNrDn+PDDOd7395vY/ygB/W/ldvOVx4Gei2RL018tcWN9Z3
R+GPDX6/AV38YgvLHny3hcI3QtUqEPa37uQhtHZVbzpPXvcJ7lq0/tiu7QcyQrNrugvP+k5c00f7
Rro/3wnO1E8/JQf5+30wmPukY8mnLF1kFWfqxu70i8+pOX/dhqFzqnTd4VwLx/7zNkIzZnmZoWiv
XZrfm+Egbsu9tgs3wTY4m17tiTUadC/2kHr94uP9zUn806aXXfvuEEdRPo2gK3Gnx/DZiq9Ndv35
8dO43H48gIYOw9AxuEwsbbl+v98CfmMZJCrnaTrEe55iW//O2GvbaUPA8qrcwifx4vUvtvk3F86f
trl86u8+lZBZUoN1mdfAtFajG3jKul19MVYfy7V0/V9sTSyXwA83Av0XzdZUaUpLiGVvvttaT6rI
mCqgQVzsvutPnVetzvxL9/pa92L3M1WFlbMud7M3bJItw/Eamezq9QCfdv2tO9oe7aLV088Pwd8e
dcvUDUsK7k51uay/2yeY19KPbWdaz4hfST2lDJnicbn/+Vb+/pP/Zys/XLhGEiX5ENK4TGubGOZt
pYJx50wb+59vR1+eJX89xLZl6zh/BbPGP3+c2gkxx5BLvqYg6D3Z2xdjjVh1BWFmhUp13a/uqNPu
KYwfHi6/upr+/lD+z7bpTvx52yClzcGRHEqd1pt6tIKjk73+/PNpP/98mvrDTWIHXa7OFp8PEt12
ec6JHdNXt/fI8F5Pu19sbdnj//fR1NRlb767OJqWGJqq44K1t9HqDcrxlsToVbMrf/Fw+dvThozN
JvcAfZJ0fnh4xk3dpVbHoeu8l34fuvtiW22ZznoGNwDJmqvIJT9+jWRnzcxt9Ysb8++ebcIwdEmP
1pGa9cNFo1JWHoTG1kNBaPjrrPzi6l9G8T8fR0cTQjqm5Wi2aTo/3mT+BNzNDicEN4xN/b79qjKr
RkX4ojzR0zJOytZekfGyzrfFL06h/pfP5mimylZZ+asm1ZIfTmHFDI0kWGaVqPhWs/spBotPMvWX
7GbeSL6kr8fV6q73/HTTQc1/GdzZW/9q4PrlXvz45IOYW6WCvejdwUNu+035MqBX2zRPL+oa8eTq
/l4c0F+++l+sF0qwW3Mdej+/mPW/XMw/HIkfnvUwkyobvDW9b6/cLxbx3MtuBg9RMg+IfbD60rkw
ynrF607Aw1Zff7H5v9y5y+YFQ5thGratmj9sfs7tRtUKckGok23rfXtCx79tQ++Ts7qNPGdNhf4Q
34f3pEd+I0V1k/7iIv/rPfbDDvxwles1vttAwRxOc3bf7/1teOdvtU33FF6tQ7lB2L1u3ObEVUD7
FolBu6Y1+oud+OsM5oed+OFGR6lK2SbmKBALvC338kXbcB4+TZ61vmKId2uvbzYoItGS/nLjf3k+
48s3LGEzrbVQmFk/DHW6bPvc1sW4riExkXXcfHWGDEYN+tJf3HVS/XHAkyoDveTD8lQRtvPjtuIg
JHp+bGuA7WDSQLOV4ZXEMpKTuyxbTaVaPGjNVJDWLOSj1fQy9qjg09vtpCbCDe7dqD0gLQtN2GRL
srJpW9lHFMyztZVOwy1ck5S4KiWgfG18Ir0wxt40J0Sg50E+117QUe1dIUartfU40GhiH2xlU+gS
90o0VhTgae2XuyCcE+y9atUbOKcKUP8BGo6lS5is6Ibk5whvzeMwJc5Gl41+tDBOM5YOM1lsIhiG
T34XctHi44Nb4ccP1GrpB05jDS1TDe2S3uuiNwOEnKKG0PUZJ1JD+icFHZh3923UW5+nElOcmyn0
NXBbN+IbWSoLucIOUu2zuqgS107fZHTImqa4t/u+6/dZHQfzTpUlPrYOLCcpGP6U9CtNDwtl4yCi
TJFuJjb9jkpVtZ3sGupchF33hNuqonELSqqo9USKjkorPtVCgQLbUlfLYYvsAMsLj7AIREBF0YMb
inPErKW2yxU4DjpuJMC6VvM6Sr1z0blEgA0KOrgAeB2avb3Tjvw1DX552+QE5Ph2k3x1Sh9dojVU
yTOsc/+NRjUFFRFkios/uc4XwiWncUxieN46NEVUPbD4H/qiSzwxGI+JiHr0cZmzx+rpn/DXQIeO
ley59ztzEya+7bHkzK41VW28yWaB6K4HMVdEaXDKY1Llk2iU/Vq3rXjTtfqhDuNqHesFlreRW66c
ENBb3SXQaLXUMjTWxdgSeGDmt8RaWefI9/HpE/y7VkGKsIuE0BhlTaPHAUebdsPHZvYF4p/knIbZ
R8swJwD45AfkwSDWUY3xVO2WRLQR5lzU1K6BsPO2mdTtkiLXxeS+xjN/CcWIShCycFpl1eoKpr4+
m0rY/k2YE2jeOxRDWOFaK7OfhvvKpyLnBI71pDSksUairh+JwAWqWjmK7sY4NfepY8P51uz6sffN
BoFa3rstIN4VXdmCkrwJ4JNAV7eZyGRTRlPdFznupMjILYqjugnAsswO2QAN1JoEkcEpMo7eL7hh
o8aGLkLqQ14MqVfGFdJM26+8ejZpsbY6R8yoir0wSBpO4JpeJLmh6zFTAKU3I7BKvyaIpYaf25Kg
g+PeAU1Nw+ySpBqN6lyf3VKlKjmAsuHpCCOy6yPt4Hc2+iF806sM9hmlHmJP9bEJCLtRNLT7i0p6
1Sh5/zDS5r3Mqg8OxCo57wtGPqW0DfJE67dOCQ3AnDkncFHD9LbpjKAnMU/FOYDJnL8BvhYxeqlu
u9bMkbrlublpIk09+mpSP7aiMNdqFrRvNrceUoAA69fKjCrr1DdkghN4A+4KFv9urAjPKuMRayZl
7ZcGo+Y92pTl0lbCG9ClS2fWIje8bq1mYy1m+yQ2uXwN4IqQrqlrreHjjDdzkCIETAMCpsc0h1cn
I+NrTk4P2LCSaVyvNkTZ9EtZNarn3g211txkBVR83SLnsPRrKL9+aInHaCbZVVhYm2VjDHTcAqYh
inUDsKTf10HrP6s1ntqCYh9Qj+FtVA/Bwg0mSt7C/ZDZw1qab6rzWsyE6xnHFMNUi0xWtIS0USIt
83ukOGh3N8TvUV61n1hGj6d22mX9rS8JrfFvumE/ITbHZUBH/xpwt6Sk9cVftBH5N7JxZWsaGrLR
xzC7Aaus+pDDATHeTuK1a+KLCPTb2Yo07PR2vIbQOYffZivzqghd6YLAKO0TGKKVMpnrfop2qjWd
/PjUGxLVBp4xnodTdeYiy6FyNdY3OPlIkWIcYU99VH9TdcCh6Wl2Hmp/H2Nbad1U3WjFNpm2jb+i
N0aEE65rQz3PxDgRW+/vNIYV0MRzNbitGV8Gs95qXGmSXiBGFiNes4yBESBTFNmT0l6cdqOj+w2u
ZqVkMNzj/8vcmSzHrWTZ9ouQBkePafQdg8FgrwlMoiT0fY+vr3WYVS/zlVkNavLsTXhFkZcigxGA
u5+911I8xcdwU9TJMeQisBmhrwZ1vov74nXuil3OdG6le9ZTNEJeJlhw9qb6cwC6xAlFTG2TWuUw
XatceyKARQ0HNmXiQ7/6uRDWypxzBjms0Elfp0cPpGXvHppx32RPbp1jwPkzen8i66fmeeuFW5LH
TCNGw2tVf+rJfUz7lp+zX3H9ohRjEv5Kx13t0RGDrLdzOj1bl/5fLqjrAKKezgTWM+9DCeqierD6
Uz7/5azoBvQBF+gjAOaDrdjrmF8FoOO1L0M2iQRZnBIzVwMveO4RggzpTzZjK5AMMtgAJPRcp+l+
schbMAS7W+1+ZCiotraxX2AdcGFjb+35vzz6z6n7lOvvXfYjNQ9DRRcSJktR/Jy6r4S8/uxdo9G/
EySHNdHumeJwIzBPuBJBdTT52aYryw3DOy8VITv1s6mAFptXzf1KGdno0Yce5oSwf3XDW+38BrJ6
kDiIyQolivdmVdAJhQyh9zBg7zhgVz6ZmAjmSFeRZpw3xTBsDesLpiy15v1cJdug3AXDVYWfjn7X
WEt43h9gQfxaFgJXcvzePI+8joD5RdahRvdm0qIYrwQcH6K+/GThR6vpRwRLhyEUPd763e99jv+h
CrAsI615c4mdjF14zZ3uGAzn0nkCV9lmleVx9p5XeDt6a9Wr5MFJAZ64T0YEfsVzNk5198DUjx9e
+6zHryHnb9TZOor6YrZB77fGB7EOxv4aJ5es/AiXtxE/UvKnyr/yBtMHSB1jvvkcphNfxGFJ45Ky
VkkXsn0ccHYngMus5LHJxucFRH0XlkQTmtd06HdNHT34XVOC6HBO2Ui3vwVf1tnWM+T1HS5m6uUZ
zBqhNftXP1Cv1rQwnlm818jRb0U1ftjWgNPOvo5jD6jC89FsWXASWMUiq88SzvnrEjV1537omPJu
ZUu926sSYFHB1qXSOznee1eTtFZIzQiY0A3fkGrbZWG1tkyL5Uvdqa2Xpoek9h7DTnvHxwK0Fn6s
2S1YwhSJKK+8aL6D5KgtpicK1x0BpUR0nzopuze3SarxRLqVZCCJCNa+84xYK9Bp5PiKq3COEojL
eh9hgNZm0qC8G6PTrrp1ZRgGtwJKUs5sIFlrjWAf+/QdEmVWR5+Fa/zK/N02iDYF74HqCXDqikp1
opwkR/SjS3V9DH8FlbeQ5Q4WFtAqzibvNrRA7oSLidimmd3+qKVD/jMBfDhR5g9il4uunZCtsUoi
4FtVQ/Q7JEbtgqLwkQc9NnRa32syIy+BKRPhIQzylzl2wmydaiBONrq5DDgxVK3dF7po+SHNuiZ+
c4ag0QMwZZQyKKu7ZFbXo8PmYwNphCxubVjdS2z09r5SAFsJMgN7+uee7f/VQOb/xzGLwbEZM6n/
aczS/Kz/ryGLfPo/hyyW9w+HMYbucprzz+38/xmyeP/wqaWxu9QdZXNIz/7+v4Ys7j9M19Mt3VTQ
l3WZpvzboIVPdxwUwAgfHN23/jeDFtP970fMpsPkB9mDYbrkRjhD/2/76yy3kMMFesHCE6CMFQQ8
d6edRqTlYfF6W6PRAn+Qi/sMhVSbSAC5TyNr/K3TWOkL4DcMi8o7u7zAHge8fzvdTMxjaBs2/VlI
tZndrzQjCbZM/l3iYEFxdDvL3WO+rO8+bXlm3izGmCXP1FX/WFRiAf0Orw15TzpYbrdPbHp2y9yz
7g91h3tdbz13c/mYsSBdgrD/6IyG6T7XpFY50TVcHmNTqVNIL/Tgk9Fd4jTYVqWXnI3OIkIKUPuK
BH2vYpPWQ0rVtvCBB9mtCfo/MGXHYWk7NRnJaw4lXHP95PeQ9xAWdfs9a4JziWGF0TQrNqIb4V1p
UXg3qQZtKQ6gj/fbFIHM/Ipzdzi5hdNsG5CtP4f2mMa+/UPjQrYBz/TqhEkjtMnsye6zZzWlxrkn
vbonHMQAwxvyp1o+6DS/VaQM+ne9dTKcUqcxjgknxAYCK9/5LAcM6dYYr+EjqlPE02qbBnQ1XMRb
x6otHOps1qFwPFLGmqm2xBDHbQGaHWqfU4FXGyqsJDT/lb2bmrC+RYuNJDF1QhDHELYpmNKrph/A
gLA7/etNEhndaVDkMRCK1vs4oqEw861TvHfbEwpcnQhmSgNEr3kX48+JOytLrqw/polHPsEiHkgv
x98XjLJPXpH+NuJlfFoscCnsI+IjMgRGzvJ3QWD81SLS7MrUWUmgwfFnuIaYu56RsU/rotcg2/Fl
7pStaWtArD5oDjavKWPJOLpwEkOvb65UfJ5ViIiKaeuy+p70Z751MXjCSdW43tLKpNgmiR7oC956
LJOWRxmczfcbI4W+VDhscOOEzTeR7u6l9pwAHNyXN6n2ZcIktDju/KwAGxKMNZ5s325evUC7AlJy
HiOr6nd+WYZEvwf/YTSJVs9FEuxCGEYPc+JCCUirHRCW8eyF4X++AVTM62UmcRtn414NeSwwxIWq
IM1Km4plUb030rg0pHvZSwszkT4mFbRnLiPanvasIplDaxNjMv1NaXIu0unEC0N3nZqnJ33PQpqf
kXRAa2mD1tILJXDUQEmiK6oojZrSHg0505E2aSe9UmiU2r4hwVBROa0MjIUaCd+5rehRe122dyzu
iQ0hBSTv77YPUgeDOl+IOiuamHKdUHAtpemKAuzCQM8669KCHaQPCwlyQ20yugTSlSUGM4AIpj8b
1vNJo1A7SLM2lY6tJ23bSXq3mjRwOQeaUWr6TyEH6RsVGizeE6qOMGKS2WpXiJhA6UurN4nUMzH7
XNq+rfR+O2kAx1SBnexrkGbwKB3hirIwuPphj+OLGsl3k1g6xVlMuL3xb4qycSStY0/6xyNFZINC
si7NZM6BNpN0lWdpLYfIBNmvb8lt1Jviu9qcUeY4Vd9/bL7Lz730oAtpRP/bh2LpVH+/H/rSoqZO
/a+/+v77VD7j++/++cVmaWV7tI+PTlyVp+83kHMHmpZ1uzKl291IjzusKXh//6lPEUStWsN6U4br
b1Wm0wuXzxtYIwF/Wp4GnsDrUWrmtpTTS+mawzVkBfWv978/bDhSSHflk74/8v1Gk+a6ToV9ocpO
v8ra/utj35/aL5+4cMizzMu8H0jMPNdGBIs5xpnENjd8iYLefzbWSVbpR8Kx4XqS9r3Xcs+wzU6d
eGjDF7PMq/2sh/3m+93F/rv4vv3AWeoDmNAeCk2MBfplqIoHgNAInuU9mvVwN419CWie1L9tQf+F
CmCDB7A5BaLQCjGgBR2QCUNgpqe0ToUrQIP0HpKk2jXCHIiAD+RRxWE9OAJNuAR4OL0rAjwQofGL
JeyCQSgGNTgDTIzYaeb2TRfSgQPyoB1hH8RCQfCibm8LFyEBkCApV86PTCJ7Fj0/oSgo4Smw0XBo
za1nDkmEt9C6kBdoHtFWiV6XAf5ZgvkRREMvrAa31W4N8AYWApzX99sCqAPMQGrewnkYDsD4PyRx
yZeBAxEDhCiEDOGWGxtQBPASPgl0BBqbuwIlMYKUaGMkFAZHyPBR3lLGdZju61+8wF9TcBS5cl5s
8BQdmIoeXMUk3AqmyucCkIVnWyfK18T96QpUoC5ijHKr/q6VzRWNCdRdk4PPOv/wbP1jShTBxXXt
UuXX2yu9b+7JHw7a6jVdn0cWvk9qcJ9CVL5VRAwAEEc7dcgf4OwD6MgAdcRC7IDE88eRBQsoD0eY
HhNwD6S66coH96GD/ajhvnQvNmE2FyRIDxpECSPEABbSCTdjNQpBJAYl4oAUARNKa2Ah8SfZWvsp
G7RDWEw3kob3jFZPUP5qAZTIlyGa8bczcIsIwQSoxjYRpkkjdBMQxo++VXH4FWw4R+EMxunvJvgF
sCgKPEoHJsVu1EsGNiUjWsh5J1cCknZneo+Al/m9CGvFBbpiAV8BxQ7in2pSHR8oTdyJcD+F6alI
pp+BsXBTLodbbr0sINFWTGpfHCAvYV29UKenCNVsfSAwJjCYDChMABwGzdzfDFgMB+kt6JgOhEws
LBlTqDK8ymhJAprpjC1cne0AfsYWDg29TmS79O/ZeT7GoGp0YdaUwGt6IDYLMBuXz+Kom43l/NKN
8eMwUbwGehO6GJrTswcSZwGNg6XtUIHKGUHmOOh9AOgsgHSC0T25OmQdWj5/QuCbrjB3bItPcpYD
FOOPhBtf0nMO1uts2DkXjlva9yaWKMOf/05QItkrYWab0BgZ2vSB+o/rCgeCilPB1vyuOenbwTc+
Cx5BHWBQDDhI46CrFZLQJEwhkwCpbfqoHLZqqA99bq6XcVr3oIjamZdWAJyoBFLkACtSQIuQLH0Y
QjHyhWdErV/oRkRJkZIHAI8AH1GasahxCA0pDLgzmUJISoSVFABNKoAnges7pMCUAqEqRcJXyiLn
VizZWz6CRkBRJxymRYhM+MYmDhkfDWE1lUJtQqCwrsA4NcJzcgjCBgCeOiE9TcJ88oX+VAkHaqD8
KVyoVghRUyesKKFGrSIAUgYgqR6glAdYqgQwBY3lcw5P1KFeiay/IgOZVhVAqhQwlSmEKgtUVSzM
KpQSPji9+NMSnpUB2CpPWLvCuRqFeNWAvrJBYC2gsOiofA4uaCwQWbC58TUDzRqAZ402z3gdnJYl
XC0/grClg9oaQW6Vwt5qgXBxgHRXQuUqMUMJpWsSXlch5C68KltwXleg7QX94vzLA/IVA/tKhPrF
qnqdgwHLI3hglg0ZbO7Th8mu7wbIMFvYYaxgAfIJT4ynHaio9IVz23UrxDHYTP06FwpZAY7MBks2
gyejkWtCLYUa4sU0dYVhVgIz0wVqJnSzWjhnBsCzEvBZrdOBB365Bhh6CoSN1rMxk+XAxbDpmws/
jV3Rc/NO55jfDHg1gBKwUYS45oFec4TBRrtTFu6/E+Bs0wSlLbXgtVE7ACdKCz1m2RmDdIuF7bYY
9Tussm0C9K0RnXfxqYOC02MegVnocGHFkw1cXAY2zhZ+3CAkOR+knAFazuI8RL5WDXKuEvYcUoNX
DRjdKFS6GDxdBqauG+DVRYbxaAKwK4Rk14G0Q28A5mfZT6DuFpB34Qz7zgGCN1N3y9kjNMDxOA5B
Ywotj2KCLfS8XDh6af9igdUzl+l1Ec7eCHCvA7y3AODLhcRn9fU1jqY/lTD6qHW/lED7fOB9IV6s
lR7H70l8jIfkA83RK/avP0Ni3Dut33hCARydHL2Q/eqAB8wpsE3CC1QCDhSCYANKcPHCfdDVVz+1
v8idg/lybvVHFFoHT0i6EWtNDzBh4FiXEVChonvLNAsnNrdxCy29EA250K8iA8ZhKbRDQ7iHAa/s
hQPe7G0Bihi6LNTdP6CbfjAgalb0G/UeiujEi8W3xpcoUjwM7hXowcWN9NcY+CKp6o3WZBtn8d7T
JPlN7etuad3vZdeN1t1X9bFiHLaylyrZ+A2tj4jUvGEMsD5IsHVVtWppOuETvtiAIbmuMAnF2yPE
yB50JEe/VKJhSUK93gjvMo2/eH3kmwzopCf0yQAM5coVImXvOk99396BrPzS9KhfQ4xGZw7Gkhdi
JgsWXoMzkEvOrx5Ke/yRBXbFCWS85tTwbw1tTKdfvjT+xgSXqcBmNsLPjO3qV5g+FeyR2U3wamPn
+1qB3FxAbwrvErHj17TUT2H3k3/wOsbZwzg6D7kBEb8KIfxXL0V60XP11Nvs942aKebScWfB384v
xQnZF2jvzLWk3AF9Mk8IhCXpB/upwbT+Br7xZg7R1oiM8zJq5UoeaoNIf5p0T10WHWaP2nIfUUCD
jAui1AJVWuve0ajtB1eezjVnFfG1B2zqAzht0vbAvXHKj1NZFHBPLzbHu2ZkXJphuDnz6zJhKJcv
aJaMrc3GfrXUDwuoqu0mtwTIqgNs1WCXOgNfbYdDLizWaNLZiIFnHUY4rV15GiSBHgjBlYFcRu9r
INf+0gk4ANRrrn/4gF9zw/uFwuRhBghbcqtZJSBiPVCxBchYk+tHuMR/OPn55B4HSZIR6LoGMwvg
+0EHO9sKf9YUEi0D3mRdA6edgdTaqXYxgNa6wGuLb4qt8GwjwLadEG6RuZ0TkLcu6NsOBG4mLFwb
KC49c2oKUHKDRX/qmualAJ9b+AyxB5dcTmHqdxvEbiOs3T7v7nO6iUHwZiljHYi8HBL8aYTRm3zT
esH2YiWG3yskX1RG3AyA+05AfkuYf4OrPw1mbj/i9vnk/lLxKduxG7oNWa19782I78pwa38zhIUm
HAtXeLkXQIaHxnoJyu99YLfWT1O4dBdi7cDvjDh8b2c0EAUd7DFNQEcsjbFe6vy3tipm19pUQjkO
63THqjraJNz39lkIC3lgArSqhY8cAUom3V/tZrt/VyCU6YowqNxPgT5cDHM7ezk1CJDLi7CXQzPh
122V8Ji9/AF1/Qdnk81HMxrmBrVFYmTmDi/FxRWqcwDeOQLzHPrtBk7a1Yyj6EyzgumftjxyCrC2
QURbwooG+fk4CD26Fo70MEOU9oUtrYr81gltOhfutAmAuq6N6s0HSe2Apu6FUR0Dq26FWi0HKCkY
a1d41poD2XoWxnUstOtFuNfK5D7JAeg1Fya2LnTs0oWTHQkxOyxgZyuhaDvC0x4Aa2dC2C7TL84b
c2YKE/RXINw2A+K3Ciw3IJxoNQipOxNmt6f9SOyk4ACTqTYfY1cF33uw1D4X4nci7O9jW8MBJ25R
nDm8eOFWnAIKV0zPENLAO8qyW0f/sUk4M9PCWOcYKcu3C4mOdQQlMmzSeZfhwqhr+NywyauxedWI
bVHn20/1E4088qUtNHNTflSb9f7IPH+F8gBABk0skHHpQW/qxyzopm3nlj9U5aDMYMSHZhF6/QSI
zEakxfQdu1/NoE8LIJhav1XLoVZsm82xZWxVJUW/a51ya2jtNhZeuxJyuwPCPRKWO6kcdDnTgDma
fdNoswwyWvOl6ZVxKdEA0b92KaNP9sm23wxNMc1HqRADkG+EJK/gJ5XClp+FMt8Ib34U8rwFgn4W
Fn1IN023+/bYfmQQCkECaH+GeNhwdMZaMVDXTrj2dJYuFDhBW0K8V6DvK2HgE+Opd61w8Rm/WLBD
YeXrQPNb4PmTUPRd4emngPXRG1QbXflfHCJx0AR8H69BQRotRDUHl58X8486UthlPDaaoeWxdhuz
B8129M2Y4Aa3zeAvm8VZjmDuvtD/e/EAOAgBKsQAlhgC+vzkN6O+mX8aZPZ3WtLaK9Bp7764BSwk
A3C7l20s3oG64ZRqEBeBH2MlyNATjOIp8BSjezEXQPzjAGOc8K8W/s4WvwH0pXQVWTeLaQBpOihU
IEGQIWBFqESP4KvhMoswYfTHj9Fb0nXe0vhlGeMX+e/QQrKQYltw6vYIR5Jb2WxCoUPIgBmep15+
Zag6k5MK/gAxxN0gFgdlHyuxOvjoHQo0D7r4HiwxP9QoIGZxQbhIIfIAvq3f32KxRTjijSBu9ukh
klDvi+FhlTDQby5JB5i1WdtWrK/TurvZ8RDuutnE+ZYTGyiN4KdlsGbpYtwVYMIqthT4LMB+nN1w
fE2nco+oFcKygYWKHuGqAcPOegv7WI0fg1oaMOj6qw5ja9XiAT+ZGlxuhWHNoVyAaWnZTD3GDbMH
fgplpwabjJAjyShlQVjRKXcjPCQcZbR3Txweodg8BljJ0Pw4qLbJXQscg32CDlhNsk6pSuWoZTz6
IYoDTBhkh7LiqZiJrTUXs+0eUrGK+HpzcsfokyYnGUTwzFy8SjJIYiNRaEn6qnojNsec2KJRFs09
3/bgUGNz6jddaaci2GViOeG/3gQ0om7TfKUK42fT9s+FmFGQW3P2lrNHGH0ga4vCoNKiUkl6453o
FTfhZZF96mOfnpj787MiChEXyxJiZUnRszQu8piBCSyjdSX+Fi2d/pgIXXrELiWClzD/qNG9tDaX
13So5w1biHKIbn7lEZ6b31rzVCcrV6wx/HTvXR4km3Tq7Y1Wdx/5mDPXsQaWFeKdIU+5csVE41bU
lz0P9u2EtUMLUw9azisJx2IPpLsiYtY9OUSLyCqNzrGN9cuSGFxN4GjC9kaGw4oKxrX4cfy+ZUPp
/W1xrKDPKdDoQII/Fr71wF3iAJxpl1vWJgD6YGBk8Qf4CxTNkfJMyHlwve9DZFVMPl9NZy5Xnbfv
Gy4EXeD/nTONw1DA/63+0MD4cr0fGnYjBiVfozYhp5ls2Ebdg5WOt3REHGjelwC7Wx5eYyJG8ufc
RW2GbAjE4kOAfCirkBAFI8EFtESsj0hTQUZykE7UB8Lk51qz30ZkRj3rL9RGbIzx1tu/6JuCic7c
a4cEKQViG2MNos29c5glGMwhnEiXo8ZVXZPXMM1HFvYX+dZcTEMxP5+dmjcrq64Kj09d2U+cba4S
XpBdMnIJKUk9xlwcgmwiqoDlSWs5oDKfOMdgkNEenMh612OHg1SyjbBTzjNGqJrwb4shqjXbVxbW
rCi2FPUfBst+5vTta8ErZUxPNed6aBaPo8fwRB6FRatfPHxUpke4pLWPBDF8F0ci1ipX9FXUhgvR
WSFdJDZkobjKyUiaOK8ckV+Vs3lIoQ9wjs4d1rnBdsAkzV0baxbgzVM9uO8cDe0CrFo1di2H5dUy
wzoe7pbIt/qEAJfxKP9ci5srw9FFiGzH1Qne7Z0kxX0QlVfMDwRJnw0qli8Oe68OPTONJZKGBawS
HRgZtxkIA8Cp6if8z88clOQ8zIpxVmUe+1F28qIXM4elXhvWpws/lDgEIjY0RuDZtJ3r0rpufoD2
PQbAEWkP7S0MZrgBID5MHFAE4MBwNHibWCE8mxaCDXi52RD6xxxJLTmPYO0rbmS2dQ1Ndk+4iGAB
3LIh2emLc5wIncTzZmBHnvOwZbjXLBxsg3UkqvEWtt2BW8nL+Mao8KibSMV4QpU1Ye5e3TRGUzV2
t0Y82c5mCqeHEvcbI8utg6/Cwgnn4oZbfBxx47ifrOSAzT0ppnOTY9lrlq+p0G50dK86prnau+l4
5+x4/GQHtx0MrppR9QDs49xHOaRmSDC0WZUdFVD6wD9JqsiqwTkyJXiEZnVj4H0mtwNt42ygwitJ
Z6UGW44aSV7fq2Mo1jwxHCKovnLEeXKXZQMXgSuq9VDBKAnT8ZpXiK0MXJpcrfdhEZqbFEVfiKov
JyKPuI+6/JMhJj/lDI+RuQiseb+YzZ3uthjEfM4mLNCmlNNBAng7MqnnHFFgFA43K02+htl9DOzw
abFTYkUmhWfrKUc0qDsYB13UgxMKQh0VIfVqttH1Q6BXkLDUg12OX5FZXxVbbC7/X/7cHFLf/Uzt
+iNT6pLxPUU84aqwfyj65NZWbMP94RcxPa7UOnVkMSxMp5mxW1tndxbEsNwe0fVtGu7GnmSGZy67
PRaPBDBXdOAF+SLSyrTZaW54Difm9HV/so3uRxAvpxgBbNT0m0Tf+RG0mIyhLIfSvLQ2s+6+JaN+
lu/D4dLqsIbUATBW+TpU485CJKkQSrqIJVsEk5326aObzNBOjsuHGA6VH+KtUk8lhATMdgdB4kGH
5gaCvnJAY4m0gDOgZa26+GyMxBjd8NlxeOrXsXpBGQPEBuGP8dlPHeeSEoMuumTv+doXP2gnJs1q
0s4iVVQoNqMqv1S43rxlbw3Vs+WO1j5CF9mLmpP85Ti1v+TzemcEHFo+cQ559a1TXkOcLXIb8ZnI
PhNGxf1pQQGaw5HxRvddRw3aeuXLjCrU5aSPU1EPf2iESBQezkEexXQEnVbZLGnbdaOxI2zs/YyI
dMheFFpS+Q713jxxwPnIxvqdpdLG9eOLVzkHtsXtGqgQQtOOHQ/K0wT1aZsjlUObapgsRbxr1rsv
lu2c3Q7jpLX8xBoac/OsngctvQEAJF+kH4EhPBgNwTPlPPsRCpFO5Y/LEGwA/M0R9P00+TWo8WbV
xsURh2sjNleF6kHsrkyz/C2kMMSCqF+z1PfXZNh3bmRg42LtUurWX118saGHOTar36cBtlnVIGXJ
IO6r4tbqbre2mhhvqpOclOetqr5VbNAVTBvFbiksvzqXQn6vOCPHWBqA7oVPbO1b8duSHgk3Szb+
KMaWLux37CBObt1A7DsoPSCH4soN0vYJZmf6qolHl+wzkXNx6y5i2S3Et8uk8CFIbpmBh7cUI2/V
V58eit5WXL0w9LApABHs0PhCxzZOi5h9o7pAY6a2k4vzt+YusTbEA0z9kEBMJVAiJMEuQ/h1W/of
o+iDXTzCHULhdgrvHQfUi4Np2PG44VZiHzbL95YF4SZ1OVfQERTnNabiceSNLfbiEo1x7OAzrqLy
q1IvaYy+3mwrEbH1zx4K5EBcyLNYkc2x/AKluDeTGnLAwgOSi0N5IPDJLILtOYnMRTzL8QQnOHVD
aBulwsIsPuYBMTPZGyLYM8lSkTFshvDSisV50vE5B3AV1rUJ7JyLEcOAHo9zkc2XtIbaGNhMoEf1
PjKDv8Q5u2FW/Twgl3AB7qrMQwkd6mByMt2gmUYsVW4zxNOJGKizr6QGcbwgpi7FUB3yzN1PFZw5
S/zVgOwOdEOWs5H+dhFcJ2K6DlmJ71OxXzNURTpTMnRwWBPloGScSPVADLjtgcgrG9yDKmA9zRhF
3CFy4PcjE+O2BatoOyPhJuhwiwxSIMi580YbqAm0777Nptwn9sMmu2LugtO7RO7tat7Fcoaz6sZ7
I/bvasQDnlbLs+DZgZfgCB/FFm6gDW/FHw6uLNrM4hTvkYuTJbyGGv3NBi7OHM9qm5TNxpjRGfVL
tc3p6WzmktteZbbQx4aR7XtoA6iHCMj+wOGOh+d8TFq6GP069TGg96jQlU/IFJgDCxTxpPPsVFvN
iD9kFaJZuNRHpOqF2NXdxWCC5OrbtvUxpLJf6HmqnhYKK0wh8LOPYmqvGaQ6/Rs+7nLDlu8K52LP
4uCvWfWnwKnMUwZ7ASteu+b7qcHfOY8l/JM9zJ9LxbpCRxk/cRbKMGEAzjNvO9I1mywMklVVBS8k
6+8le0LOFLqLFk+/41wBdhM7/fLtqQfBt0nrC2e8/qVGZU/mkwYqR9gPs4b5mfzi+wDqbIt+7KHB
yLDyWs7PSz24DHZCGQUDcB5QdUgcthpxQAmDL/CImhwKVbMvrfQ5CtP8YjeXNGq0Y7wstwa21SmA
+MHW9X2xlxMOV3PTZ2UJIfrOtowOmz4xfTJt2JyWS16F68IqC1Kdc4q8PHRGULGxH569YHnWVE/w
SHX9ltbefIqr5q8XLZvQaxhyT8GhZWRTjYP+VZfrNMnsJ9ClAbfwnKqPjT0u1t4royu2PKv+NLn1
Fs4sPsPA3yWVGz0OunEOzQjvjV//RJyaMP7+GCNr2tZzsrM0m0S6ElBMpkGvt66zpx2XdNJfRvLo
daA+Q6+92xXZ2WlMFAK1g96yA/KT5mcQ/+m99F4G2E176MC9pY+bceYcotYn4NXtdWzh4uQYegNQ
PmutZRSWKJAhcQHUv6u5xlCSucNIJEORDIeaW/veTtwHM3eBTBHud4cKg89MId1k5lhn4UZLIXNW
Qf8Ye/bFqFvsqQT4d70guH0rIaXHgGmyI+fUD+Fvl2TT3I5fyrDjm+cmPyYfrCG/oa1vhtYGId+e
oXnKGnWrtRVH7nF8nNiprfu2eiZeuTDvBpinUkyYTa9ZtwZQXUUM4zz16q/VojM2vfY0syhMdVA+
Uw6DztbdY+ophy0o6/UqLj+xklXrXPdfMZuxXjSoFzzYc3b0jPw6pMtJ44ZN7eEUx1b7plXJZdRR
Pvb1/JFXMR2MzN+2CM6aAlA2ceufFQiWbZE7P212536aHhsSBwGncayFSU2YMNSyOtT4h4JrZPKc
jsdA7eY33bbv4UTUIJ86sHBOBnYx6p9ys2O9Yrrhto4MpHhlAf2H+oDnjX9zk0csYGaSZu/cANJ9
zf+FbpaCQti7V/bxBKmpjAykSvgvYbIkpJwXjJtMw+7OcfNKMbtb+0ztj6FlQs6vvnwmIhdlOD8B
cpnsEbNXSGbppljAvRVQ9EJ+0o1XOOUNvc7q+w88g5i76pW3b10FfMwhOVmogmsbtXCbxe4aGk8M
Wcm5ulPH86TpUb7ABOVuyArOgR5c57xkygHiGtn/p8hs6O1xopgXcDjLPvzVlL229cyY3L3/e+E3
ooZDprfWk00giUEJ62xWX4PiDHyIqAyEMxO4CE8xjwhfBl9JUEZ7r7CaHRPBbL1E4wnUnlrnA0+L
QkNl6bGP2Jhl92p5j2OTvxGFZdFUcvxduVnL+DFlQbw457z1X7tKTzngqC9dTqKf87hnT8v/kKCl
4TbN8Rmb96u2UNhNY4Wfi/ugN67c9MNZFntX+kwE3cFwz74fXDCAhhgWgydOUco6IoQXxK/21P+x
rC5akwklIqI1j4sXrIOgK14C4yulKcp2uT7T4FDgNpbY5vpvVx/cu4/gw92dASsZL6NiFtVjRaD8
TRGtB1PdG1vHpyXJ/OxDN039aFRhxLEaLo7MzPfvgT49+2VBxItNWh2UF3sen5VyyV3ZfKVg4Ala
BsaW01hiBTGvuIGL5jnyuyeOBuDVagyaCzDz+5JM6GFo24/SdroDU1uLw7KQZxX4k3mEqmVX3PjY
fwe1nh5ap2A/wJByti6DT+KiMkBfWKOIjuIfxRA/cIAEVS2b7rbRUkTKW6KNPhz52n/TDf4po2II
wi9K3NX9hzX2xaZPSzz2rUO4gmbFMAecvPnzIz3LX1HFZrXWm+vUujUAsgKYak/C0a9qDr604WL3
FOAau2K1Wp+VAqBrVbT0BBPXqfg3/YSLTb/T1ULtONpsI8sWolQSfunoVPa605c7PymY5JAZCYr+
msMI3c5pykEpEVertALuDixfJ7a/dh2F14iwKFO5VzJTztaOzbsavzDScfEq0xunx3+bNt2Xcbsc
h3b4levMUbOaV5VbGtPGcfexN56t3HgObZKVfuseNBbXEDVgrVUzupGwAHXPcnwuaK26HCs2ffIJ
aCTcJEHQbHDytZ3GMXvijqtoiABk4lOzlp3hR/nanLYeLtNNMgmY3aK1ZrB4jKrE3SY6hwFDsZ8M
DgWBiYUmhOvc4FyyNJIfY+sd1EAxVp967bzU/t4h4rDt5uSXTbZsMy6sTFJ/OgYfMderFeVzlxYj
aGPbCdZWEE8HVuw3TbdQbC7RBiCWvrP9OQApO4PZ97j66vz0nR0fqAkvp0AZW7ZH/SYtomFX55Tt
YuseWeU1I4a3CePrXOw0EnHrqp9pgIw8s8dOI1aIP93kgTKMi24z1+xKHoDJmdhAmuO+ntVX48XP
ltT6uoE83xz8HcuUZBj94Y0zxe+22T7EDspjT5JaY3pIjXQTFb8m03ZXc8QxD9NfxSrK/zFHZ1yI
xleS1oxNR6Ng2TnWXCWQfy9tPz8O/8HceSzJjWRZ9ItQBi22oXWkikgyN7AkWYQW7tD4+jlAdjOr
aN1t1jazmAWDiYAIDbi/d++5MrG4yDDOrQz0WTaoOsN13n3JeS49VPz/mpYVGUdGKl6GAOytN8bq
Q6Q2zOHqaezKcLvWQoRYGQPgSkHE2Y7xgLcHDVgeK/1XJ+7bhR9q4TrwNG/fauVrTejfMYlqY0MK
XVcilGMoUAl5H5yhfYPNQI4WM5rnAktjQQo4DaemoZTvUwyMnsbYc2/a5KkuB+WQBoN9SkXWH92U
xoubkvQtNJv6xTDxNSnSNKpxHGs12DV9UKxC2A8bevDtJYrUmz66Obar6ZpTgjE9AjOjg8mPsGzx
yhYtBhrZNm60tXPLOImAqWyTnV2UyqasTk5au/XKiNPszOSIAkRGZEOhk/6d6VgSpUffKHfz8X3s
/B/QkIen3m8irkGJTzNZH989AZUUCQO+6069ch1QNh0E+F08ogGoYmpzXZybtHn+eeNJ5MeA9N0F
lvroHAfZi9Jm5U7phug834Ug01x0ILDXsdAKfmKKAJVregRN9zEoOiui9wqydIB82iUZmVDlJo78
5lXRqC6GkZrvEq1rXpuU+r8Xq97FxVD/SuOk1us/oS4n167o+ktRYNJmzlS/KiqTGNPqaKVTPS+F
3e3NSqmPxmBNIPhCr4/zsj3dGYicO5vIdxe9VvaHLPOVgypwdSlZU7ymEAYzzRfbjrHtPq+7t8hv
mZWbVrRtkqQjLFMrH1Nqawu67Y2TqVyU0UoRwc5N0YGfxT+tLVstyx8Db+dLQWWisG5ZYkuENTgf
qlGsTPHVDPPwpHcM3NElnJ2i8c5+X4x7tQvOrp4mJ731gkPJqFjB30EvHJTz9NLUcBDHUSt53wL9
Y4m4YHmc7++Jcvn4Syms5KBO0Wudlh2wdE+Gbf5CPB+jjVejVeupCDOnG89O40MRiG3tW+hFa6d6
ih60rs5+FhVDak8vjJtDOciyomrpJTmtd2n7h4CQ9o0spLuGYsElk/F+ad1Eoec3ONfm0O25XAlm
Cpn7Io3DSNHz5shhJBzvCXWgeetzQdFUm/T02VtT6cYtou3WMiZY4rD/0obhS5kxSOLKyCw/tlaG
q2bgg9sQmVJkMVzA5CGK8lkHqo2hBnGLr6s1NTh7fAYM6WqhUTOm1O8R8+QDygD0KHbzYgC75Dzj
bIXj22t9FMkLWaZQTBmVwGf345c+SKPHsmfWbzLaiqcbzP/PWJaiy3yXVrsrvxLMsczY3mZdZb0w
8llBQBjWJeAEPrTBfqlxzaFb75yFNy2mdadfbCN4nlfSAt8UnRU/mPlXlG3Oi9QT98XjSeqZVzxS
PXdfgJQALJCdf+o6ZqtxHD76gnJUGFk16Qmx/+J5Ub22e+zcRmp4L2GWY5H2UOAXvL7GtMLHJue1
a9bk+DRK5SW2qvqihM5tXgKNIJ8y4S6hH24KdCaPg4LCui9+6JDtn1umoYzvwguCNP06rwK9sOr1
9jnTmFc5ShPdqOzDjs9Ndd9o2AojTXd5IzwmTtNaQdm3gLdFVYMBiKib5NZzUSeCnNyj3AiTm/S8
7CgF+tR5seZtzNX6bPUl5y01vfVQqR+g9hzmJVt4/XNDPTmXgfdcuTc8aBnpmN+thO9FGzH9G/pR
3gbF3pRppj+GIsAH2lgXJ441RJvZtlGz+qZr4qveZGQSTkuinri/VuOceseqbg6/kAXtQ2Vja9kN
MDjdvZzpV2009WFeJBIQEm3Mx+ApVXOTbUGDU/FIsjCR10IA6G51z8m/yCnXzot9P+QgN5Vom5J7
ceubEUidYz6QgaQtozIYbnbWFpu4LoJNH9fDzY0tkn39yVqyUZVWOQeyT/j8ualc69mCqnKslTR5
5A3nfg0xUCuyej/fN2+mqHFKMknQbT/vK9tQrCq9gzf+63BqExrr0oJ//Xk8hLVy21JIWn7eV6Sy
ICKNDsfn8URZ1Ue9D2+fd1H1tc6lljKF+ucT9kMUlkrw8dw+nu/0OsoxW46xH10/71JJ9akQTp8G
UQRkyrSCTAoCG8vu4pZBcp1vEpjTV5uYqjhCC/dxE7jeFbsaOaj+P+4yGPc+yPRhXl9aoMv7CkZp
A+30OkQJ/rxmZB5P1i8aCItFwxHpdaSZscDJUm/nDR0boxdSOtIglSB/rAtrLdyGUda0NN/kFH3S
INdPTHdeTWAdAEx0bM0Z9KAYAvs3ZtaPo1TLmwGdmf6Gmm6pjoJmFLW3d8vqKvTW/E4oyfeC8I+X
JA3HLdHX1i4fOMu5lDymsdN4LqklkqiAM3tenG9oZY4o2gLytaZNihLBdaUQp/B532/bqWXyNciq
bPeXg0z7z0ea70spMfOFjo6/HUNhyHCOHWmf6gifPAsfh/716POiWab6vlT4AP9+/+e2SZyEW2yO
lJ//fpB48BoGJJ3hcAqoUd//Wq2LcWA2nhkkykcQjxkTs+W8/mMnTD/vSImIdMvPIrOqV3WA0i1r
eatcs3vw7Pw2301y3LAPSuxU86LFJWXFFErZzYulP77RnzeuUV2Ud2FejSGrX8u6hY7b5Og3pyMP
mgr7rfbH9bxWSc1mibYiOFrTxnVFRhFuwSclKsiysPgNTzsVhToeYb6ny3kncMXBhrZatp13wmbI
tBm9z1koY/2q072QVtbciEVqHuJa+3juss67vV9STph3ckb8GU1jBPt5J2krX6kH2lcnqbN7DWxj
etykKNyzV9CdmvdRBcadNC6BI0xPNppycYqaify8SHnzQJ5q/xT2efqcy2Q3H5lww/6IdMtfmPkO
8b9ZoHb5brPlY5or6XOdmLwXVd6ua2lkz3UhoyfDfyogJjzPG9i6QYZo2Nqb+b5SKfUr9HK0ZNPe
0z5xFHNVUyq5m7egP9ydo9x/zKZjzHeRsEm8Bigo0ErcF0F/OKZo5dAacZD5ptLLH1iS/eO85HtA
zcsRkc+8+HGkzL04rvJsit49wW6mVxXU5Oemofee4lsqZQWpJzQMfIqhRTDK2NyIo70Oduu9j5EA
/pD5DqQV3lTH7qm8THt6nrIPc0W7i0wPaf+TJqECpn6t24xQAzaoNEwOWTQqpzSqmf2mkTU12933
DkE5ySvixXTbDjObmWwSvWnetJLcWdaPHVURPczJvUs8lxMdRa55BQI6ajZVHD/xfcFT6Aao8KY9
rPoaEKXz5rrwyc1GVfeSHghX/fw+rw+KzFiEtqNcjTFwTiUJmZQzeY6RNq5bcCNfpF2UKNTpxOp4
G+++oxNtN73KSMBra2V4MVCDQV/piF+Y3hfKeJcgCbWbW0ht5yWevcmqQPnSkNto69HwxUI8WSVo
3xRjiM9VAo2kdfh5o5EyvnmkJ8X9OHxl9EtjIC6qg0vk2iO9X4mKmi066T9WVj3egkJ1tuQHBDu/
zKvpg3kW0wahh2fHFrbyOFRaTkLYiCVbT1GiN90qRLXzjfkHPbxEGpdEkf5JIeJw9fHo7S4eMuc9
66CTa56OIsbhvUHr7X88uE1hk8h6/RUTvLEhRjvfp9FQP+uqAIvCocM8+jZ0jfvcu623GxBhb8nY
S19VIGDzBhL1C2AqYPeVaJujYubJum/c8j1KXuYNAmWIVrxu2umhpIfe9ETFTK9rwICEB9f5yinD
WFee3x9IWuofHSYyiOp4cJWrKpoI96bagbE1MjPZDXqR3Bg2fxw7cwwCyMMuf3K0LjyYbhJvEFWF
X0Hur+dDFDwolPrChwCiGUSgldXK8l39G+l4vDPJt9LWrNUAUJsJVWhdVRf3zbznWCU7LHioyUU3
bvJBraYTUfpsUSL/eHqeV775rsfwWsenjTU+2cZ4O+78O86HaBNHx7KmqA9BzJecOlKBQ6pV3rTw
x7wBzGxlKVSvOxvxGF+qksr+/N4Qa7AwyXp4UzMbv0wRmAcyt8SjoaCS+XhhQ07KOA1y+FHWmqsu
2UhWroDMn/7Eno/kKxw941jM96IhDg+xpET+udFf/px3cp3MPM5/UWPTAuQXqFYMYXskUv06XDwd
c95oPvrHmnn543BU1gDt1JTCK1sPVvOaf7n5x/pIQ24lwnr4eAnzlh+PPj/QX57ixyN5blPuYk/9
eArzNr8/j4/d5yNp/GqoY8bxzyoljf3zecx/FZZZHmZ6xP81QOM/wsr/yir/t+zz/5eoDQgU/x61
AWDgx/vfEeg6O/yDaA6FXIU+7mk2YH0HhPkv2Ib5BwBHR2We47rmx5p/wjaMP0xCKEFjuAA3DP3v
sA3NhS7rIqGzbV1Tvf8GtoFJeoJp/BWP68D00DRK35auezDzfmNiJ24d5oTB1TjdSnrPkoJYXdbe
qvIS8Q0ZXDio/jv6VPKbMN4fmSJ0j4Uac46fNjBD+YUYt/ilKNJ8TxpBv+HCaX+RPWEuiV5+M43a
WpqkUp49xYPWZjPnnPe0GMmqWjO8pm2Xbc1phO2hmqAZoT1+HNrqEAYrDmfK2PeOFVNKKrH5wurN
+jLqUXUdQsEgoYsoQmKyXkRu6TxKg/AjhjrxqlK67H1Q26PUC+0W9LIlIcF3KByyQ28/uQACv1p2
g4InzmDUcX7/ItroYz9G8fHaJCXggMo2eik8/6mZjmc3dFDibmzOatpyHfVpeSHKRKOI2UFHBgpf
xNSi734WGPSQpxUff4aVfq65wCwHRvkrL0Gh+Y9d5v2mGyIsCNYrmj1haxzq1/3zAVCed8c4rXgL
2PRj/8/tOsAdm6alVvC52/zXvO/8V417lXzDEOdLUSZbw+nUnYwq3OfCufV8C6552t3LymApS+qL
6yTv8zrNxKk+xsXPeV1gUkYCHpFg2GZHlaEWKrGAzvi0WFlteOqirv9YtEYLMpWOujNFj7iMLU87
jEJDj9oR5+lqeXGn15QTSpPWG5wzxb2lJLKC1Zfs5rVhR/8tj9Er2dPGIeTBRd6rOdp1Fv3Mf/fN
Xr3Mu7racAzMonyc1ynhBCqMY+povb3svbS7MPjTN5lv9ZfeHLWN4kXqJayRnFBj1sl3iseNH+jG
pY/Jkc0CzSJ1YuxYy8jRV/p209uFd6Fc3Wx8c1Do1yLvycQQXgsubRs2ia8+ENJNn+bpldpBST0g
z68EXxYbJc3La5ERpOTHg7z6sBQ2vZnX1x7nEiw4r7n2HhYQP/a7a0ifdpO5PpEbxI3xaIp6pT0B
/JvhwrVwFX/tK1zT/RhuQ1+b9jXrVHdNdBXJIWHrrJXa8a+FPmWSxAWI3BbqYh8o0QNCDISVgY5M
Swvop8Zm9gAmVKME25UPnAlIJzddQRb1MCIRUqqHXjCr5NFaCHo6fQPN6h6ygLAz38zHhz4k44pw
Ge2hyJKG4zUGj4YcrS8yC6k+SZy9WToPfU1QrFLV3kPB0+LRXOXBj5Hn4KMPH3ufZiwgsxjp75jx
aH36GEpAlD5VlcfQCgc4CBaUlU7WV0cL233lpm/zkk6Z+Dr/1Toi3HfR+OO3+0d+dpSmJULaaffP
HToly9EKoQL4vG/epGZosLUJf/t9BW2nhp6/NXysMH89dqG61LC02Pp9Dwqs+qasET/xwjQENtNT
GNpYbhJTz5bz4ueNr+TBxmwVwlqn7T5vjMDX1pTltL+smJ80eRGQS0pk358bzyu8VA3XjA8YvP86
1LxCVdAu0OVtfl+hJUm7oodvfKz4fE/8hBqZZRXhej7U5wpBaMZSw8r0+4rMdbVlOKSIg/7+lucm
LhFTp1U+H+XzDTR8O2NCq4vN5+HnfZ0KKh2XQ+33FW0OhDcwmpBEuH9+BeY9ErrqeMQJhJZIjhZa
Fh0MGsQ3TiorS3GG10wb/R1qqZDowkp7Axi3VFSMcdUYKRdCT+1VZLoY/2Wnnhw8qfRNEPbgKvkq
PYXEYsf+bgvsURkjSX7g5kqCOFlldmLv1LoYt4FTdS+Z6X23HR8oIImmnkkDSzMqc1lJBD1SqO2u
RXlKvbJ9NHAjfpNuD7LaCeVDFzOA96lIZVNpCtH1KZsqVvONnApYDZWsecmeilukaScrfap/JfFY
b1uRdsihg/Taz4UybSxITnLI15rum2/mjesKBaaYSmvJVImrUmSYU9GtCHB/B0htkqksN6+bbxxq
dipinGvii+TjZvDG7pLKnaNpYj1ORb96Kv9p1AGVqUaoT9VNdSoSCqqFn3c1U+kzCPfKXFqctgyn
cqOg7lhPBch5y3kjg+qknMqUn3eRw10uyqmcOR9+3qybip3GVPb8vE9MRVFtKo/O+86PUE/FUzGV
UT+Pp09FVqw8eDqnZ/JxvKkYq0xl2c/j2XPRlupt0kZDsIQopJxt6ruSOi+ECoMWBx2EuRpcNZa9
EcMmEn66nuLQbk5nDduSQAc6H5uhrdJJ8KZtzMrDu9BZ6d2qFbkmqoi8WRS09y7V81WlWuOqLey3
agjye+IM2VJog3FopkWun+j8JX63vh+ze+XKV8lVmLPppJucro2E4O5wpwa4q1nK+mc1LidTeY0j
M/NPAVVwKGuAhc222nUFeL+oUe+pHQ5306xMYjjpfnR+M9xp43S7NFSILQ7GV1VG3RVusbk2FEAJ
6IHGO4aqYUk9oDg0RNHfKQJhYO5EdAqdyYqL6F/piq0CRfzJiprslrbvlkz1u9DoogS9/TwCeTli
Z0mWYePrRxrf2E+8yrgDxAEjX0viojXlRodOvZZBXK/jtuK7HvfRWg1tewsABtW2WyaHIAu6uz2i
2daQduAiYlFHMCV0lep72b93jG0vXXwixmS8tbZmPlHqw/rE606zEXpbXfwYMiFfmpbnkA3ugcFJ
sZxfZ6eV2jYftWJt5uV49yuelwOYYEsBpTgOiAEIA+FGx8F4VB1PvQPY+BIIgzNAILW7UcP20HT5
UsN+WOWy7dA4uEgwFf1ukPKIfaf/c37dbt+KgxejaZxXChx3dh0yNk2LcKO1qnkXKV55AlWb/bzo
+hZ80sTQz04ZBo8OtlUhoq2alP5TZyvti8Vje0bs3OVoMpxBLeB3un3vusyFnlxu7AQLsFlL984n
J0kw64cNpirnHtb8huhPAP5tlFNkCvu5lZSTM+vRFBakoV6cHRWJdJmW4TnvIvVIi4gEOd9msh4Z
ezW71sDcL7UXZAdD7Z6Jt17oVmyeA7T6V+sxprZwdmmR2pWzweNqPtvAOfQ2MQ4lV57IbOQWOPBO
oQtPpqa95/xtUSvs7eP813xTmL2FvQq9qqpYW5yp1jJ2KNU25oHiWL+Vofrdp9u9wreuL7tB+Meh
C4KjOym5MxnyMM+EBFonNEwqfpNkCxu5XYcxavuO/upSpbWzROPQXHA9Omhg39Cw4GWmDi0jq9jg
PWifYtW+Ytf40og8eoHRku5lmDzj30AGFIZ4LJTwwSzHkeElaEOP+q0cxxeTYhsKyXwj7ZxUA9pd
SwovaMhUGEkGdVYih4dHmeBLaYW3AKbtbkNFfws6QvmEow7rLNe/dkFpbIuhtbfOWF9CryN5Ftw+
J8K9KJ8wXQ25zbCcEk7u6bCrXDDHtGKWYpT7xhcr1Q0udArHTVy5P0u/4IRU91shxdYIyaI3U1tf
+3Bth1sSmubW6sm+LjPxbcQblif12XPyZzcZ3uscULX03Z+g5DDnUCjy9DXjF2zgpveGlvCHNZxr
x3yEtyQgIjvvnZ6t+gRzk5Lb5kpY7rsUyUEfYMIGogcrLMB0S1ROFapLvcyX8EcBVGQqkcP6usmC
pSWfQvA+i7KSgFOru5HRrNcY6moBwXkW8W8mWgioozFfAOEBqa3w60ubShCd61TiBXexeYoIRU6D
H7LH+LLVVdrKzWQKt/gaFhQG955u7HU5KEsrRtmIvaNaKyqte9rvbUa2bAFOHz6cHp/TdvwR40wS
+XMpSPktHK6SIeDmpNUfSj27RkgRwf5QEEx741jK8VAm6PB9Js9oiOTKEtqmjqMfaDvyZdKJmxj7
VeSBoFIdrJiCDJSUtwms9OiQolhuDQVP3oRjcBfR0FX4zOVlLAS2+bWgp5pU8a7rkGAWyd7TsDF6
jf7EmXaXDmg0gsbuEZ/KtebIZNE1SExaufcaRhhYcj3kudHlAr36q5VaGuNKoJdGpW3hr3AWV1+B
3Y24zZynzqufLSVeZqZ4aL3ktQ9jfY1f+WI24I78GLqwVepHKBQ4BKxDkhIB3urFOgDwxW8xAIpo
9ZtBG6tNzMtb6XxB7YhoUDS60ba8FDJHhgmiEUexiXIhzal+B2Cf8fOUqglm3UvU/XMAnPs8vDjC
JIc5I1g9dVD2ZhK+b4DmTTHo1QTxm+blCZqS9Gq2TYhVmCpI3gPSDKA7LbtkitclxXvNmdyBMiQ3
GUkb4LGGJ6IdVgMtC1iCiHas8s+wVSt0v+Si1xCwjkWIpqHq8wPEjGirDOaj7stt4iliP7ajsRzI
rbiLrl9ZkQxOts3YJ9IYLvRCewOH2y9rx+42RldOTmF+5KYFHSMsNLxsCqfaeNSiDd1aBpxqfwrc
3oBohr146C7jMBZ7kbS3IFeaDRMNj5NVvLXhb75ZmhKvA16DUTKGdAYyQ5Z6zuRsKBgR2N6NmQ1f
Rc6sj7m3hNETw9RfZ5VmHBI1jxCWflXqfqTMU4p9JYuFVVTy0LkDZSKr5XRk6MfCmdyM5Xnw7Gc9
dAlutcVPQ9fTixkU7qJWc7FvBgsKG1UBv06sBZi77yn8kq0TaukqqaC7GLgxXQv5aGtWJ09cROLq
gBKMdulUrbbYgfAPf0InpmiPzqJyjRuJh9Wiw/FPNXnHSRmbqjx1Gimksoj45N28PY65cW7MYdjp
AhSCY30d00OoXlWz094zgHvLUfEZE6vmmWOpuZmcwpBhhYDVruq8VUrLZ2L6fAHxTKdcTav+bATD
dcB+nxXK3R9p/RIKcNZgHG2U1pArBP/13ZcSow8NgJVtYvHKdXvvtU91OhanwvjRu93Em02cldfx
bbQC4R7arj6BJ8rPSkbzMXXzQxIRroIW5Nam3oOlghSsplKYFjrHFmbzslRz+2wRXr/o6l7dUU/Z
2V1tkjqQDCuEUdEpsH5Gidp9aZJabg2PRJW2IhYh+65klrqLqkZSWJAgd+wcrEJAbCu/ebFts5Zu
Vjc+wQCBuFfbGwv7D9ymYlNUsBssA4unj5dr14OQXntJ8CYUp9znPYMbSLtL8thDPvHiKvq03Fol
xPc2Fy/gXuTer/AJjoO2L4Cf8xvFJ+gHxhvqavXqitE7eFV/td1AvTqUvwBF9cq3GMvek+PSYA/7
ujojAHCPvYI3O/BG/a6Z+g3sVn7GjK2AotKtLb/XPwW4e58+4IOgSHb28aAYqk9GcaoHCjnSfrEM
SzC3WqhMelF72A6A6h9GM3xw2r7alkSMLwLa4vym9XDT8K7FKmKnMkALJ03l6jYRNyoq1mnczSc7
rowGsn7hpsG6zDwYGK7PGIBI6A2RBk9BPlzqoMbOnv9ZJiix+iSL1mnZpptaZcivAcYzSvtUDAAA
GtNHGOhpX0iLPVYksayE7O2VYnNajlQYUIXSrcAzYXsFlk6xj9kqueyodtX3zkNA7Sn0XtAxT2U6
aj/vFB5AtyhLzS59wombHWl/vLzw5kk1WQWFdXNb7aV5SHOnADAy9S6nWAppoa+U2KYxCgUFoNTK
41iG8yNu8kXJm7IY/fHdzLxNW9k3Q6vv7WD7e0shcXs0SKUN6/Ks+Donh+kvRjD/+Ms3Jj5gXqWr
jxUUZuB8TdvMNxCHi6MnfWQFv1b85U99AnFJoTebj13cQHzsNy/Oj9freDXM1v7y+Zj/6nnEhXeS
1VhRgP3b8/vc1kKxt8YujkloepjSNtJ/PtNfD6urFDoD//Tbs2G2Zn+kgf1XPZn/fYTs37oyL8W/
Cq39/9iTsWGT//uezDX7rSMzbf7RkbG8P1yD/gkxdqqnunNz5SNj1tL/UFWVtGLV/QfJ/Bf+XLf/
MFxLxwls05fxVPsTf67ZfyCDI7NW10zToS3zX3VkTPW3jDXDsRzbdHhqOk/GNX9PmuUL6PV08K2V
PhrYUcO02tRTJlIY5IdGOniJKICvSk2YSJJ6fV1X0Y3TYX/NIi1fNIrgkqZAL1cE2Sp5h1g33WUA
Tp5GCXGAGtOljvXsqESputLbdJFgYX/sUtk8xhXzma+5YqvfCpMZX2mLvRlrES53hjxNLB99dQR0
GHnmRscAt/Q9i2AhSFyq6MejqjevGMU2UVHhrwGUYpVYc0cNmUPltict0f8MihC0Rz6seP/HNdp+
JHe5G71TfF9mNYKFwGwvhZmBYkMEvQC4pJ4bzMcL1SgDzDitsWy7JmWyFi3zAIuMnqQvjiTIRNQJ
Uo3ezVfSAyJUjsbVVwjSFqSk9aa+q4L4e88kcQEM6dwHWQITMm2QK6UPRhN/q/TwB2WltSn87yag
sZVVC5yzEIphQPSoRMqHWvWaZVAzNnOjp3gg+Kl8Qv6DWN+3HpkmBCvXBhPn25HcoYP0GFODPilF
ipPIID2tbF5TSv226K5KZTKFoL6HT3ioFn0VdBinxpWTfB1CPTvVpbXyaMmQivKjHCDb4oUkl6Y0
fzYlBZ5eMlBRO9RvGkybKhbNqhkzfdF/8ZFsLGN5GiJIUXYIYVVrN6ML9RC4iL8i1YzBX+HDb8jF
yvWRm1LmS7FHniKjj1fBKKIHssvbteLZy5EG37GChHAMYv1N1zN6F3wJtrVn06/TgtPg2mKh2OAM
TGaVFkWLJdO5F4mB164DbYVxfchp7zBpPTNaaZE5LGKLi5XSARRPErxzNoRcwGKQfuBVVol28HD/
L4OWGCO1IC4paX5ILY0ZmjFfwZnlBY2x4nLsoeIFdjX24ZO0y3are7myQF39lUg778pvaFdHXnuq
MqxOqmE+qn7P9RkDiIzRd3SEXzVV6x88JoMAN3SEkJp5Zar84sKE3fIZpEvJ+M2N3MccUv6Dk00m
09b71hRlcDJAsUQ0KbDagnVs61psJP7UU6viCQnNkGmq38vdAHfPCwhTTmk+WN16CO2E+WJxJmJq
Y8jXiMARxvcUIA1VWeZN1+6GYgQXoAMxjWJYrrV7GMo8XiaZ4a4URbnkiXY30yI6tI25N2A9LMxa
ib9Yvn9O8ezQtdgwf00XRlp87ZTZL0ZWCIIFf2lZfN/IMfGA4sD7YrCqLqCzhRvEyvEml/0DoB+K
REy4u8FZQkswbrVzUsoCwJHfGjcXF27iop/2IMFazPhlIqxtEJLJuAhrdaCCsO/1x0Ia6cHlRLlQ
qLJsk9KAEOQye+p5tDUA1r0Dy+s4ZnQiVZ4qymLllNcMMHzD1i5FdappUvI8b3VrXGtmoEYXAmaQ
sEVbCL3w3KJNA4qT2Z9tLJOXBozrsm7VcNmk/Z9AY5F6x9qZieox6l3vNCaManuCdtZup75MYiQ2
vGehbW5Eh3NaieRT1HGvbOVPjHY/dQFORCrV1q4UZREa1oMHen8TN+O2I1djgeb/3uumirD5kvgG
XHCIy4u4rKHzT8J1x89PcU7EECY12F11te3px4EM89eEOhoHbwS/E3RevHUaYKmxNjLNIHNlF4zW
yh4IRwuwLrRptk9dvJ+pqRf70LGuYUEIUU2g31OS+MsokF/zhkJB+dZiguWbBrzEB5S7zWsVmlYQ
5Ps4w89tJBjQ447AlwbTQNxpxGqN6TE3O2zERQdHsL6UdmdvQnscFmMHoq8tu/ycJX1G8wFGNZUF
w4kwdYuSLwiztHggPcl0SwO1LEBoLaBO5L4paqpz5uXRpDXYz1YWPftBAVLo3lA3A72sI36mFJHp
Eaqf2CZZrgeTG/dLa6jqdZ7ConXBBO30YsTxEEj3mAjnT6Fg2WNA6xyxp7/b4fUvA4OHD6nDfwpe
pzIPic/VdM1xyLPW3d9CTYEIpmauBNaqqwIwFkKBPoEyEmSiLa42KYmLSs0tFIegUcvKqY999RM2
VcfHBcwKVzXNJNIEU07zi49FqRfw4p5Sp4heOsEEAJxp7MTE1Q5t+CHM+Yh1+RdP35jSkv8i4DAB
w6imjYiEboTJcJuRyV/zjQMrzEYTAOKq7PkNRREBuLkJnsthSlXo3qNb1H8OVrh3nPQL4weEUsb0
9Uh65EnpNy8Zv5bd1UmFvbRIJZwiO85ZFgASnGCQagmlbqRoopfY5VoQOUb4lUr0kcv+sg7aNSaf
lRk/mgl0+P/8uZi/RZ1OLwy+JGMgEmk8Bli/Zb0yUmuMFLfSqlO1HdWRbwYkkLDKlVVXwObw09hd
Ap1ZFhY/HQPhPw1qfW2ZUbbRjOFpcs8SlEGAIoHNK8t21V2e9udA1OWqMlDikd7BUGhE+Rn5RIkg
qHRhyBIfQ5e17uQy9auEfi51K+J0wkViJKcUSN9ZdsErpwPY5xnfXfVnJDVn3fSmtWD+iLtzwKkQ
9/7G0sFoDAPiB5vZtOF8jP7/7QePOvm3T37KOjdNXbUYzTKcNX/L6vbqQCpDGvSrgTSNhwE/8B2r
lha8tw2ElQUFeOngsaNeVmy7/2HuPJYcV9Is/SpjtR6UORx6URtqHWTIjNjAUgIOrdXT9wdGV2X2
nbYaa5vN3AXtAiSRCBKEu///Od9ZAxYFjxpxg2rsfPxBgRneUOR8d5uqOQV1LuGtpmoR6JAXXYfb
XWE2O2bK3Ov7oXxzavkjypvkIQwqZ+US5bBsO7hGbnzw3db7sFoXL5Z0jb3e5OFzmo6vLivbr02U
G4ueyfWDpmzyr41EMT0ATyn62HlQfpquALRSpe9/eWGkrYQG5sWU1CcUDJVNr8pyMYVuCWJjjPdC
58RAfp5cR9EaiDp0DXr7MDoNgYBGsRY2kXtpFFobc0o8akukE3QiOKC4JUMutaqLEZniBv1hHfGT
J1/El9uypp6IOME9JVmAh7rrq71V1O6+TQEHjHYlDomOjV7Ls9liji/Eb7g3SxtyKlpGSGpqlolU
/crVKutsDgp07lgHV9tyMSyxZlwmjpS7EnPv0kDH8eY1/o96hmEmmcR7GAUFlClzDnbwpXZwAmhe
afSD2fvPf/+bktL+60UjXdexHdfzPJeus+f8JUu7MtMY6sRgLl1Lc5eFD0QgzCyKzzS38aTCoDOZ
Ve0+tyvzu1217SJO6GBqfpn7C8o4+S6kHQrdVhuuiKDHa9bGOA96UVQnjDLPE063AvLelaHCfp6i
ivum6oZjQFtT6KN6q10CS6rwg/EaRT62gm1eyvGDKjtpAB3mOUn0CS32BwMw0kO4rwr1FtEjhLss
BLRGETYXXMfZvgjAhUEUuyQyrVZTiqoo6jzjauQYq7R6AgRE+Qf0uSNOJcPuqY0pkYlAe8QzpR+b
wIGl1FTyyDdzA5Q1gUmc980RuI1zFQyDhwGeBb9/MoJccnCK0iv2XR7NNvuAIJ7Mw5/rzwbFqGiP
5VSc7D6udrXmB3jviamd3BEJ05w1pMTYiiUezmnlEnjJSCOMk2V010rkcLWzoIWDtIwd37gEoe5B
mlXc1LMieCgTZ6Wb04wVpJBBoBGtotBf2TqSIOYDuM1LGs46BkAoZZG9S8foIOkkoxqwXzRLqp09
JNGJidpqBKp6uG95FYYn18M/d/+aoDWqmq6qGYBaKimPPXYEhSAIzDrc/33M8AzCyylZeiBpn054
4HvmF8432dCmrHC8vOaMHwtyBb7TUZhOEIcHkKw0YrSwfywlk6JEx75hB/ZyjLDp+HwmheVYO9yL
OIVZdix9ZUgiZiiTw1Qj6sRss+dcG+gceK13w/e/B/xTP4AUrB8AoEUrN5zVEJl1ZMZnYenXnlMR
B3sosDRGIdpgm170oJ3wFmpP3ObToz7G6Sotyf8MR63dk0PDSieuO4DMhn3SiTBe9LJ/BbyV1lpA
5yVHq1HRNAssfZUX+vAQu/lXrCX9j7qutafBJ43Sor521vuJ0y69U416l9FYj29dnx1DDRw3Yk4q
7m6d7lWrfbRMIx/LSMb86n2LBCRSdW3IKwc48OMyj9DCt9a0L2WypfYaHmVbcC1CuY/d6skjA2kR
2Eb1DJjoo9CIQmOBF+5Hz80JwuRiboaSQyk6jHfVHCNHtdMba2SV2GSvnoqRJInOh4UHit+yxMFu
Qx+0YJQ2u6r03ys+mfPnPhh4i9AP6c1mtSN2QQehbCW6Yjxq+jgew1y8a0UjNq55rOLCeUS2HkKA
MN6MTFKcHUt6hrmyl7Hu5JCsKlvs7IymQBYOZ+aNw/n+f24bi62ZxO8hQASUbwyXJjECZ+ab5mVo
s3ozKoGHW+CZCqvsRv9xbTWZeUnSGCtrlzkbo2u+0AOwv+t6g/Ekzwl/IWt0gFr++Uqy0fZjGdDX
iD9cMxJf7ZhOEMJxcYjUiDElA/UFU/YjFNrKSMXWUzBK0yGtb73VeGfhjcQAJ8E+KYCJFK3IL9X8
UA66d8rASeYJJkSoD5cm9aonPQW0lokBRiYsg50GBmMxJa44pV4hIIM3DfIU6HkRReZVbENYQfQw
xLu5Er6JMxz6XRDFlyhq7J1JO3KfMnCc/FISLNpAEm562CCJdLw3n7EEFULx4TRkLgTd1Q3H5jF3
mRI4RfMLvKj8oqcpUeQ1U9V+CowvcVzsS8cJnon8ni7KG+CNzi/LfC9Y6yZXKS3xlsWEtIBvgTRN
BpBDmHWvuuH1V6Zr/bUiHGVRmaqHasQTsTQbMNXiSynUMFOAeVZyP2FwRKfVGO54sQto3lZgENAT
2C49OR0U231nNz9djTMq2h3FmsmXebQ0so4IIqfmnk7iGEHn3k6TvLZEx63JKeJHN2dI3R9A2LKQ
LOfoqM//ve+9b1d6QQPSw6I3UhoZ88TaNa3ZP8iORSFWr4XNPeYYG+ToDkO3p+WhYXcx6ViDbG2T
oOUTW1g+FCrkPFidJLlHspSQCyXxZFblnJuxmc51ihVW+tZ5zGU8Nz4KAYGi0fcThsQXBEoHYRAk
oaSYtqWYooe00etLnRzvG8hmhqPVqoOeltk1rC3yDFjwsU5jLebE/bqtBudsi8Q9ByGNdVOxTuZb
2Mo+TXHWqOk9M78Ohd896EFDRO4YnL3eDc7Z6OL8ystH0AcGEBQerHJq9jBwDxFxI696BnVHtw3i
0+BAN8BshrnBUGj+91pBWDftFE+9HjVHvWuWqsV0bkUbmYz+YcxLc9uGRbChavrgV7L88HwG7pbU
lqemoLNnKvo/LfKTeSFMzTwPJn1vj+NrZSA7yMnl8ckmfxql+EnlwTnet5DC9nsd2/ViKKPspDLb
MXdew0XRtpdqfjCo2myEnjgQA9m8P2FV4YNdtu42gta3uz94NfdJSc/13GIBzb0X4In6c+09uQNp
M6qM8kVN/WZRDE6wzWRWETLd7Nwe6ISn8m9NCCNvchYYuECUKoehsEyubZt1L1yUaCFVUl3skHZm
FaXEHcdRiPMojp7g9YaHHE7gIm00yq+UKnalh35+SsSjU5GmEHfNeLw/dKCvNlXAKSflmfB386Wq
A3cVBH6znFOlF0aNgL1HKIVdhRYk3eLiavsuCOgsA083BvnWL9seRlb3IWOT+KaoHbl9OUtb+ISv
N/a5ZGTZuCRpI0GxraPV7Qfq468u+SqSjv+HY5na2mMFYxb+EX5scqIaWcct02uEy2fLarPzZFFj
LELZfoUfuKAmivKH5MIBzbk5vbVwCA1kgBSA4EZmojqXocPQQlDRKuoFKcGTVmyaAfcgRi+CNkT3
pR+83dSb1Ykcq3I1TsXRZaBnnGzDJ2Py3OUQKcp6TD6xSYd8Dl50m5TDDDmZIVyWTavxhFPT4WsH
l9zhivsqO73lN00uvej7M2Ev7QUTaQvTiaxKpETLOhyIN3M0CRoHcclUFTj8IyFvBcPAPuM3O+Qd
88MhTF7HyZIHJ6pShKyUi0IkoXvNQ3SVhXq/72UFj6ZtPRz65d7Pi4tJVO81iyr/miutPGXeQFC2
znrVD76jeNp3bt18AwA5V7wL50Wiq17lo19tGFKBrjQAUW3qqQSz9fW2sXp304F3XaBc11adGfZf
x/YxZq1nCIUgqTY3Vd8z5vtwUrtobU/Co+ja+ReRRM7WczRzmZkmUxuslteG62BHv1PfhVlVXC23
R4Ig4+xDePWBtMlhGQee9WBr+Ssu4P6L2fQOdZ7KugKhVeuYHHllkb7CpNPY1YWojyrGToE5bjzA
McsOPkLFPX7+4IhEQu0z27CPvR/UO7An/Tpxsm6JGphkAIJGv1oOC+k4G15Mo+r3oahoGysn+xqJ
a13YoPnKqoNZMZCmAL92Uw7wwAS6/XgJvrBYZBa/L9cD0ibGCPgp8oedEY9Pcy+DhVn2FcrhuE6Q
ELLA19ZFmTePGmio2SG3S3XDWmah0t+ZgdLLLJKn0EsAevh8RYzziHOH2r1JjxjWPNwNUS4vcadv
x7bsnupSw1LuAcLJDb5+nYvrVzNp463Pf01FV33JM/3GR0Q0UdXA7BZMJYmkfWNBCItKrlAtTESq
wcvIfW8XzdqloFDv6GclS9ysex0Uc+BYw/dioY7ZERPtrfMohbvtmN8NZChLIjAq2CfBa00+D3Db
Wq1dWWmridFsQlrzxRcU0UVevKRB8U0QovsligbwphIkolGNwSnzBeXhqWtXdcqdVstq8H4NC1Nq
xF+Yx7jPNh4WmlTbIuoTPIL6laX9fkzVeL0/BFM/Hcx+eES65p7uDyPBiknBgBUMVk+igU9B14FX
bFX4ETC8YtYttq5Lin05HRAGejjUm+fUUvJm4xzdaT4Cs5peyCrsnWkb1Va9ikvXOmSVPy1do6mP
VAB2tTs2x0j29UNRUDVIpl072hPc6NG5kLaa4Uc1HfKBmunoBr11rcKIzhHF0Z1Xi+pkB8Ez3wed
kRk9WSfd+DGU1UOU9822D/psLR1MHoGdyWNMcPoptZyjqubIj9jOTn2hR4eAzM5dkbrFOmvbZiEi
tyQeZMaVt779XkmythDqki5uFIQlZmgElOEX3zRjWk/eRjSh/Whko/ZSD0s1vFeOM7zlfRccUmDK
q6J3fpplhFEa2OODHCBpNeZ+QCy6oOrlPZnBINaORYZNIEktr/XOe5mQaycI15+xJhykbvUbSzFi
gC0dTkVHOd+eieBNlubb0ErdV5vsH5DeRrIiGmWcmb4sfCbm65FN+90EAqf7IiCLXB82cYeAe7Yd
0/lyF30/kC+virchA9bpjwTeal2er3JM71dyM6otzvDiSA56tNU45DKtkmM4BtG1HXV1nVww72lL
5R2XchSCS3LMgMihbsAS1PlyQTIlSD05UD0AFtrgd/+SzXF+FvTX1wBLDqLNbmvZXB+hryQyyGZE
RKvhbqdS+Gwkrf69E49a1hmHrhAhGFXTO5Ci6h2iWcFjkIwpYAUde+TwMNVlxicSdqukNgKqg32K
xLAzF0I3cbq5IEc3pRqdU5oCyAV7feus4pYTzHgtS3dnOSq65HH9EBmJu0oDwGCUmaNLoNfRhR5A
fxhUyC0/6ZqFLmh19rC74b1a5l5ONDN82xieyzGtH6QPA4+izGKMaVyByIHKw29gH0R9fnQkWlUZ
rQ1dVE+1PnpPraHx96KS5oNkqeJl7iGJpXOItFyg3DAjuNhOMmzdNluicAkPVokvhkkusZ8aMXNa
ARUY6pXxirkUDw/F4W0yPWIDNx5zlbvDwqvsrQeQcQnErNpmXbBXnVYDZO/gVqZ0GWNGrXWVwTUP
TMzIkdaLpW1b3aUzqdMXcJpmvnx5dvP6Bf3vMIOrx6e0cN4GlQbnWisSQIlIPylVDFd739eFfm3n
h/v/TQPO5yIx1B9PpLCoNmVn0xCcX2eNAr8RLMrTgBDYSbiOKjfA1Ox71S3s3OgC8X9T9GN1aw1a
0KZJcxa4GtVrR/aPGuD+fZHCuWy51F7BXtxqZyi/VwVxjYJUpSenZ7xoSJoK/Jh2XByhX9SiYT0N
cfaU+2SRVhZG+aGf3vVE9T8l8RpYajJE+MRMoYyxy8n5npWIF8cKb0VmGsGB4HQChjsvfBnT7DuN
8urHIMpDD233S2gSRkq/ZDgxH828keUUcUp2Hhrv5KpBSO4T4t0YZV+rKFmXRWE9UkOg2m8GlyGw
1FtmuA3cPz9eJsoQl8aUA9RMbeMZZBHVhURNgJVqG5O8OPaGYmZo0Tosmua7pfvrQaj6PWn9Zu03
wAJYLJBKiSr3hYgVgNYGPylMeMmLOdCFj1FnUrIpUgA/6GAgSK4yszG3KimyV1VTTgmsctyXWYRD
jxX5QjT1dARsWu2nQs+XedFo6wkF/YoSaQ8IOHzC2d6AHmKeGlaJ/4hT1HxEQmDGBssODWYHfB5y
hoi2ML4bIS3IQKto4o3lgk9op5ruNtS+vyqsemfk4Ipp8tL0NyFOB/0m6wAmm2WL9kkzPpr8F4Xe
cztRG/Qw4KHYb08xN5VpBo8gAyC70jK/EcGyb/dlU78Z/sSQNvbfTTOtVz3gCrOoXmMRPHUx6Wj2
1CNKx3/lWsF7Gg5wQmQjF6b+FHblCWnBgx2YzYK11vcsfgomCPLBaK4Hg/XBEOvdqleQMP0h2zI9
q2nOU38i4YDCHMCe4EVvxndNdg7GIQJHJDPhsRSvxEc/IGT7ktWvIJlYFsRorEIN++f8ikxR6mPk
RcKBQjtI1Uq3WmLXPGuJohQuEEkn3PRQ9FsVQfOpQdmI9lGqmp+m9zM3SJj0bFvAG0WZWJKyTLww
snmXlhK5sta4s0R8MON1OnM1WO3Yq8BLHuqKWKupr32qVETLzTxvo5BXl88n8fvnOkOFawf6T0t6
SzgFGxN59tJvbZKVGnWyFJmcNEkh7xCTmmYUKgflrJLmyanAB1tvKBPoobvi1XLKi02hyvVbGHsJ
OtuJkUvqrNKaVhmbfkh/gQknOCtDFRetiopb4eRAF3DIT8NhdjYb41uR3uz41axosve1PWBI1flc
QGR1PbL2eCKoCDfFKm6Sj2ZKLxQVhzVGMSJ/ah3XgXOuHddahykRklWdV9sioPlXWADPwjTwV57K
Pix+wdHw0Y86+WRe+YIJm7pRRJzjOBPPOloSC8UYtib1GwZkZL0a+RVdRbq2Myde6Rl5bXfPszLJ
FOzUUqnaJR6RrFmfa6Q3IPUFN6LOmk2KCK9Mw5/EzYNJQKfToNVjsNagrNubOnQOJOeiatebZiE1
JGtctmecFNlK8vulT89XFwZvJmTMZWYXvyhRH6Ub04IJGoab9BlPhLkkSpPgMdmcc3tYx2kI7LeH
n+373xSZjcwujZjarf+h19OTrZsQN0VM9sbgLdBcMLVDIR1YwweemHWOcJhhezIXCKG+KCs7eoba
CGuEq+rTDU+ddEWQBCJzQfJs5tz0GnkP4GfYLEQNZBDwBzBvS2aExJAp8+iTj1SIYE0v930Q1oNV
ufBRMgewfUkZwFJI8eX4mrcARyoNr5/eSqzU1RLd72FSk05Rm7Q2AqdR8LRGi99oeKV4oADKHIcu
CNaN6RGABwWVelCOZ4La1wQBvZQrLQlQSDD7WbZlAzJRCwCPtvuIFhLuQzLorfgyaGW1QrHT98YA
aozboCftaGG16JfLICNISbPJsaEc0QXlMyz6H2VfvbqsjxvCuRCA0YQxWZ8tlmlRP2N4DHZBreTS
0gTWDNvpFizZXgxP+zBbVrBoLoIN/BVInHSsFJUq1AEMf82qrisaFqbZrYTIF6YZB1sQ6wHGEH0P
OicFlk2lpjEIog9JwnHtAhECdMqip1ugVTslmu8m0GGKe625GZzqTRuByzqOA15+8lgHwN7ZaaJl
OgiXAptH0u8pz/FJJ2mKooscMDm66ykOL8oI31RLIBW8+7CFFDt4cJm58ToA2umhe0vSW2oc8wip
lONtBbaaNWpQvjQHBcyAuSyfuElUcb9oqJ1qRlsukrFfNXBfF0nTMkboxq8YHnut9G9q9lg6zjSu
3gyzah8019DXGL++TM701OnKuQzzg9l00SkOQpZftmJSTnOZUOZyBeoo3AUtLSbc2egRkKxRNX9C
YwzNuiiAEJV8fETJ4DEk0IkTOgkjxlQVqgXjMc2NnEWXGxbLseEgOejzJTXobeXwszLHKF1i594N
ozWuIQWj+Q8geUmxwcKZ7wpogYVbROtcw8Yvm+Yjxwq2jSRZoX3MDytNDlbHyNhRRFpWwXDTIcNG
Y4s0TPbcKUiHKd3wNa0db+dmw9cAxezanYejobMfcULlKxPgZtR2T5HsfpVlYq9N7WaQ/rkENaLW
w0zKtlko0WjrrewU9za0Hr+eloKQKsRhNjqApRrHZieDtFnnsjzVTMMmNcSbvOyp4aTdLBEugnVm
xQyzkbuK0GMsid9YUDNHtYw7h/n0LzkUpGd17dnqRbuOzZhY7QibTsQAF1rZD2wP8XtVC3vhTIW3
aBKaBDGpL1xXqLZI+CpBN+PG3/sOyLYykOYmfOw7gpDifupPdtsFXF4WFS9ckGTbEY6SiG1CAXo3
eVh5cKbSemh2sdMWhyHEbmhX486osKG1Q7ZUxIQtnXRYM2lDj4OwF68EvWRjmhjMWJ83mhiWgZA/
0L9bq7ZMdHDfw4bmFt5cV6gNiydoSfXaIV+pI6wAdaIctsqbOdyMcl4KUZ0q+rpt0netnbwFmTDY
UKC94wGw+EIcn4hGSqDcWXsSI2f1uQnTstVHhioKqqDhrdcABhK3hUHsU4dI5zTT1zX54izLwxNt
Rfosc0/Mis45Hi0K00S+ZEm87ibtZzLfbwKBGqnt+pWvepcAkeTm94xAXU15BV/vkpbB0TeUd3YN
4He5TkSkHoKBA/Y+2cIlJL4zN84vTVAto8vVUNZZR0b50ObRre9wbemTQnjvMAWB45HJLqI+nu8M
v/npWG6xEHUeM7XJf6VU5mGV6tFmMqcfRoeWyki8b47l/wzcVF+0RgkkCyPuEBmUJuNfurfuyCMn
YwKJX9H9LO14WVI6XXYewR2aZR7dZrx2A9aI3CZLZgweAN2z7M3hq6am9s3hBrH0puDZKnsKafi1
ljBisdI0XHSWgtHsOiW2Wf1di/UBXX91KULBZdyo/jKr0Ue1ZtFRLnH+comFrbUZsuExdWMSIeBL
npvALwFbEVJkMyoTlJF3D4jIqqvZ4fRRDqXQTHoBMfUmkldYHMiPnPw56M1T6fb+OwynAcgp+by6
qelfTKDX1laClv3o01hudX6dm/tmYBCcI231NoxxdIhp9OEaneQ50MliGdz8USo9ge4stBPQPhJc
5nMyJAnGPf7uh37UkqNRiFviu2iK3MYDUGgbO0Y5sWQGUxGCoR7IsDIuqkrPKnWddxVO09obArWX
SR6/ux2ehvyroPp8I+7G3TZVLjdeX0cfLaIjz2yTc5vlv9y534Z/Ygs7zTrftyzRfe6alLBoQtGL
u++q//mq+9Z9P335zzf+3kVlcEsn1P7jWPOrBEWj8/1VsvPTvdejwA17nQyGyDuPLIi5OPFjTTJo
kW1UGws2OzPOuLolXswSiFQVz6vX+Sgm+o9WRwkr7qkgk9GhExExiYvQtfw2oLq5DSiJ4zxx/9hV
h3OKnNOsrBFc+O+/qbUkthvH+Ty1+/55l+P0zrkkVZcJPifZz6/447PhFVlCW+j+99z327Qu77t+
H/pfbwzBjmwyV+jLdo9bp7pFob3hXqIu9/c788dNWNCWOTYN4Puf3KPjFQ6pr/Nx4xL3jBf6mOXM
f25+nptOd/T+7P0c7sfGmrYFFOT959lT66Xzxebn++dn75u//5j5FcPcav08ZBB1n5u/D+nTEvB9
wzurxC3J1EirLZqi5lYE7lrT2uZy3xKBF+xTHQ0Kxtiwb7d0DOEfV0pc0+IZr291Q3ySbpg8Rqv7
ZjzvoxJTbHppoR+aNxOrrm6UC5ldW6G/xOdOaA00iGFTxyw+768piC6/lXau018B7nB/y+cBhbI2
Y0Vh//exWumx6hHEIXy+5H4e+AS3dSr6z333J1gYEVY0AQG5b94flIyLbdzUCInm07r/u/hyUGu4
eJfuL7k/kffpsPUFrIDf++IS1/pIo295f9v9iTF2rS0rGPpW82ncH9wp9LcloBZCpkuSHZjlKfIU
iL24v+9+fKxm6S5zXfxI/3ofaePVLmlN8499+Mu6nQ9S9/O99xcbTSZ2U1SLxe/PyZLY9bjtjZ/v
vT8BxYmGmdP1f7y3jOj8OPRb/vg3IPek+35eFv9xLtDc9oWBofX3vxFNdrfPpI6d4F/fqz51Yq97
LMg+v9cYvcWeCTUdhH/9XUZFEqZMaxBC/9pHdSs6oHWm833/jJoB0UYd+L9+H1rIpDnQLfn5+138
wMZD1nvff+8yacMTzJN/+32emBNAdUzGx+9dxlCER9KniIv65xVZkPxxzG3/7fexSC+vjy1lgd+7
qjEZjri7X+7Hun9/lIXw3Zr+0+/D177jHO3UfPx9+Cl0kLf74vOSuL9RxmF2Mrz6+vvwQQlDOq3y
h9/HyqBDnkCXXAzuIksmxazScXHwU35GO6c9671+0Lx5gCtGjRT6iFhXs4MdNT+Zxx08+Syp9/dn
faZaa1R3+ub+bIFxYFslXre6P2s6tn5gvCKteH7v1HjxBV/X2/1JwNfRo84SoNUbr6NBSrkm7eqn
+0tlSWowQWsP95fSnyF7th7E8f5kImepYG4Mu/uzoaJKRfcv+DyHzMgGutBKW96frXxWyNQs6AzP
56BUnj14mbjetzzoME9Uihef5xCz6hItedJy/sutdHwD9YAddt7qC1yNeeTLWWCoPVdh3q0KD370
/dkuCfgIOo+k8PlZWHLVnkzUDogEm9TLxtNUoFG9bxqsT699an8eyZXm9OyK/zwF2u+7yU21z/MD
lP6rkVl8vv8jUWMQe0/i0P5+mFKO4dpjxbe9b/rkFWAqoK173xSYgw9Mjmg6zKfA9zade1/7et8C
aNPfagXCZ/7T7ruc4tQgOmCmNxmL0tbUqqVl+4EY6sGWOU3elOUrKSmEn2SS1WwlAaan4R66uX0a
E4lVhB/JgQ69ToG8DqBq2PazGRAmFcHZ3Q55a8NI5f80stlW98376+7vuG82Q14/6ESpMjm1n0sh
+ueStI95434wx0tOuWO7D/dX410i4lFY7XG6H3qa2dr6aG3vbxjoOFKNlGjz5vfrhT0eKuxcn4eb
lO5cND14vB9J0wRSA8Ti83GsrvlUrf+PvH//vVnvv/j5/t/tgf8/ev885w/Z6+pr8/V/IRqgVnb5
mv78x99u7Khw+9137X/842+kgv3L/Kf/3UYmrzueDUHxnyhGS/zdscAqCnDlOtBF6f5p/MMnaEGm
s2DqW7rHm+q8bcJ//E2afzdd6cH8sDHseaYn/0coxhm0+IeO33Dg6Hk6/5kO5ADzr74/WZRRa3tc
b34riU7MVhmanEXlfY0FBBBiqQ7Uwr+YV8rL9cJpJ7EI8F0tegRTuuYTahLIucSwTobs1fSNmuir
9vrH5/jfeA3kbIX4L+eIxdz1UJVJ07aJTfuLeLgAL+RSfoQwm1QslBAfROmmJbNw5j26YPdjzVyF
hklQF9RvR1/YxbAvolcJNd0kFn3KtfWgrKVdxW8sj9Z4/3aDqX24HpHBTtqsIjv8v5yz/n/6KQXi
fhuLhGHxIet/8UfEk6lHIjYxc3FXwv3fGDM74OKhfMQG7e5R4F2UE3iLVA+4Dw1UGtLVv//cuHz+
8rGh0Z8vLJMir3T+6mRgTdUNCjnAqqTEz8j1HOnuc90RXiNDH78codI5vK7Fv/9XMQDMf9tfvi9L
JyULnwBOV0PMJ/b966NCxs7P4n9P2QAdsPGzlQUN5NktmlM8ecFHA1FlOeEquaKSD3Y6QVDQYYjr
aaNyuNBnIhzSHrM3fhDvnYysn8js8wTxCAkplT2hiEBaH8iDSpP9lHQom/qjUafnnFi9iBWwNjbb
aCTfypoeU5VftTHfFpa62DP5R1kfhSj2ue1t0I4QkpoSM1+RCEa1r9hAJdwBg9jbNvavcTMR9Urq
Fbz/dehQ4vUWGN82Q6Ht5pwgt2730srXEwVpk5w4J89POugTZFlbu4x2voYybzBOptkiHfcPUSx2
4QgV+VetIB/bwUMhx4s+HHI0M9PIAqcgAwuDlJ+FW70t6TkSE/9EXOXj4GWggcwjJD4snAyHKtkA
lbypyact8YDAaxcSGle7PaGCLGv1Mn+e9GmP2nNtsNBzRPY8gf8qDMpJcLmIi0QziutLW9RPohqe
yOjGymXvncb/aPV6X5Ov14KBZFmzFqa+JY1l5cjhmBIQ2Pb6U0HVsKF4jXPnMpbuJUgtnGwFcSbT
DjX4N6ABu1ymOD5qFMJj4icgi6ltBQeCQsgNweqEZGWJl+fsU+MItYRW7oSPLibZYdgTdrBROl36
INlk1ntSe8uu8i91lmDJaNdY/7e4oh/h5y+9BC27QKHnjzvVW+DySOzTETDIbVX3G8QkqqMUaWx1
Nb6kerc2W/VWlsZ2CLuXsCzOTa+KdeRcqcGQk0CFkeJZSrWaOgv0hZfEpHEjneZ7AMjEraqPMG/h
S3mU3oduxmZMt5468UophMZNrqqDrWFjALX+FDCht0j9K7SLK/1NrVubGMi1k6UbMgqJsQfjF9r6
C3bdS1KMLxT3odEl31tBca4OHszRfoyT4VaRXkHnzb30In1ziPeLCe2jRm4uJotaoc1nZdpnzfpg
3bfOAdU6g4n4kgPH733qrYxguibQbxaBizS8mdCOlNXPpMZzRnhsXb+60Xi0UDjZTb+zG2pm8Tak
fEGD7oj6kn4IAZ/K3RW4zwkO5bvrWo0sJwujV9bkJ992njvP+UqvAEcu1k4aJ2hUqGZs5oai206n
mQ5le+2hrf2Nqw97QLY3rcakTQcgQH3SY+ps9ZOVqB2m0L2isExi45WAHMsoN2487dza3TT02ppy
OJTC2aHkXIQyXLfG2C8sMkqnudaUDns7atcW5EmDNdc8KEz9sK9HfnpJS3mB1vUwHvwGXkXYH0s6
xyLC+oi4yVU9lJcrOmocHaw+T7KnqabJnYk8qSH6NySoegQU5tXQXEJvU8LHSidUIGV7a5NxT2uL
WbnYzd9vSvWN1Km9Um96SKm+LFDzAS6ZnMt/cHcey5Ej25b9lf4BPHMoBzDs0JKMoMhkxgRGJklo
rfH1vcC6bZYZrCbttfWoZ/dWVWZAOFycs/faIfL1sm530oAlOGQ/CY2paYmRoV6jIbI4KMsftf1q
ZHJRBVw6FiXbpCVEzWB6R4PqrohNnMUZCO4RFZmeJzfVum3GVS2jhR32Z7fvt4oRH2plPVjWUs3Y
0XfNMrfIMCZqKg5ObtYvwgj7L59tPfzoclq/9VZrjE0Ha5hJ9w6953sc8Cob3Xjt7Oys1lRXo7Bd
oGAkNihh9Hmm/ZO0u3u91s+iVltYIFRoOy96G0XDe8S85XlFt6hG7HopPHikrS6JcHkzFxk/lYrD
aPc7Pw0nq+jGys0nP0GPjkCUfHdZzXNTeaZCfe+m1SnnmWG+7bBHenQWkV7dmD2B64BDlyhKjkp+
S+zsb6kNkG1Jew/IXxh1fVZ6CSFgIr1XyZHojXXkxfcq6d5qou5CUjADvVqlhkcrM6bcFe6QDQt6
9dHPQGiPeU1YllUtW7RUsOZ/VEqszJQ6BtRJhZqw2k6tzjhc9xGlAGK6ASTrzZMvIiZ+b4M78VIQ
GdswH+BAWSsINBdwAgOUk9WuG+2aGCkSI8MAUqEgzGlu+fqldBKacg90vTN6pbb6JJJkJ9oBeWio
urOOp1fHlTXXph6B9HO04jgRkW0Ths37UnTxU4lLXqINYUeBZD+doGMDPxA581bw7ibxBWcm7sEM
eRdS6DL7YVX5Bd3rKujS+zSJngoLS0hrVrOpSMbXPrWHJH+VF8FZ8XztFx2bgoAmgmsHjG5E7Nmz
6e8wEdzOaiW7DGNysdv4UkbPg+fv4gTZn5ZwD2ErCQs1XEr6ZLopTnW2UqZcH2W8IpITjKIHOwvf
3YJmEwncpEeTLu7WksvpTgN9t8J/t4rirarjbRxZ6LqU4L3R6n7WkGtaj2a0yGAPzBLjV5lFe8rL
2ULrAgRbegM5L08vBDz2dHxmRZLdIJaJ4+w9SpddVhG4yZNK9fqjtQaSpubZWgzrOFEDsKb2LHQI
RE/M+F0PJdGe02NBsYylXXeXLT0UErqWTeYyPwbaOsfisJSht/RGDoeqyV0GyE7ZYtyimSthuyk/
CKhB8JK4P/l6XoreqYBSsUE1ackGbFJVwmaRiQ93sg1/W7VBNCj6u9Bso5Vm4v+M0t8piOYZmarv
0uevqhVeumkxOas2DafW5AmWjEo3G482jh/0HrxPqRJN67VA6EotxtGIHp4gLiZgb4XUb2rmpif0
IEypNGRV9vKeykxPQeeSDiEBCg6aas1+VQPl4EX866bkLw2b4H16flnOAUE64yNmvl9VUpt8IyhA
A2vtWv2mktEdvpFXh9CSeeIml9RNjsRUkr5gwYK2+qfG9xdmr23Q2SMIRf9YGfLVyNtTXoVbRE1z
LCsPwuAFsi9ZASoL1r3jQfZ5L3o9nglC4ZLEuScKFT6vENguk4sz8ETs3uagoJxLabznzdS9wgVI
0/xR19wNH948MMZoQTvxQHmITRB8oyG9KZHRzZM0PhgtMaAxk50sy20bW2uD9N2FxfAaGp+wcg4U
i5ismhBBcqvIcUbAIoEWidHNcKi8mGNB0mhtQAlBYQBsnMEYacvRtm9iD44GZUO0K2aAorndm3oA
KlSCwkOhXRhcQa6R/W7kd1bXPavGI/bD94/vE5/aw6gNM4FeD9d4S+ORCg3+rE3S8v/S6VDx8Rjg
q3Jkm0Zzi+qp99I7f0xBjPFgNFyxs0LVt7gm74WRnTo1eocpSjeonVlZt+8JfJ5Br5+G0kz3MbUl
oAzX0zGi7l4tCY6uKD/S4Mz71jr3IUBLFTnYTrOAUgDX7sJ9AvRmzjFlw1fJjKIGZEw7sOIoeawl
kA+dlEriyto5BnhGaNo/qObFCFm+ZIwNXCvDYt62OeKrLIKqxrj26jgBu6rfOZVBarhP4U/RvHdo
NYuuNmZ2axCAmiUnl/YfzLlQzjkU7NBaZBkxv5qgFyRbWDA2k6Ys4/fKtlHI28zgjI1x+nzcCn1q
lz87aErmkg164Ux53tOHBoUsmaeVPWWInNQ2fhxyfoVS8kSock4BWj02rpYya2JSf6Vzrw5tsHbb
NKArgcJ05DE700ScQK+q6Mbpqf1gtZP2NJxwj4FYkraD7tXUd8NQvqDK5CZUs2UYQ75ROxbbzn5w
DRRjSRVdRAojDKgBydciPbl28u5x2pvZIeeUetniU9ck0gUnBtmDyofBH7hs9sVNbCFqd1oLLRsK
dr1iPSEqGBcB6C+hcLHWiVqSwOzSLkJf+U2d+Ni2SEmUnSE1jPHuG07R98z23z0Vh7fkANSnaHFs
2TLEVTAlQ3EGW4IOWB2Q1+YdZlKNfYVzi8EJFc8gH7RQnnp2WZFMTkJlCUHzL2ZTbBFP/KIowQH1
xqXurYesT4A+wECdTg/odZ/bHH/OtDSVJcuVMIxHtGo3nQMXj/sfbBYaIuZOSsK6ouNjDF80nVM3
n02c848dTCtApbcinowCFOV8FipjSC+GTMkFiyjxoz6OmNvAqMUzpC6vBHwzCTHN4D9gg49skBof
/4MTwTKJg/eqdB4ma7qA2Nr43lHLzI1gueIsUByoZTJBM1SgqV348GlHxDxdLTYfcA8sqyL48TE+
4oq/e2Bap460yTX/0ivUCFQZvk8fJ9u3S1G4wAOzE9gSCjLlY+5VN3loP2hBfMhNzvTTn9ad4L7B
aSTDy/SWaqqNFqsyMDKIJvRCSvUYOC9p0KxU/58HjGD+Elf2wzQ7RIP+EHkTZCe70A/TUCaTeCYQ
FvUvQZaH8yZj9o9ynn4GKCX0eVy+EmKhSC7VUN06iX/+eMKmxv5AbYlGFQX2YAQ9SfSsMcEtNBGQ
leqBQkHV6cYkIjLZffwZK3du4Zz+M9ZxjxywZJLkzj2lPJrp+zF4hzZzQ9koDwjgTWDw2SkW2YnS
TzVLpwmsYjxF2aXsuc7pvSghGmNFoSxAg8CXL77FYsVZ91I06UUJ+a/S4oJ5hsnb3TWThbNu8ltu
jEoXQnA3Vfaov8gYy4+a2zwnyT27J/SWtjbO3DI88FA5ViMAYfp5dnRPoiFEimi4Cz90fiJh++mj
qfm4g49biR0stsUmNcOdFVFFm0ZeLrkMxzFeQ9IeGBYtQ7gYn6CIvAQjC8U0fXzMFIDZL41J5Ug3
diMEVNi2Ih4uBftLQ62fslE/kbu7dTKP/4R9T8D26+OD6EzmmunLzNLkpfKXTDItxajoYNZcg66p
aHTaQ8yRPS0POEw25aij9lv5iYPmDW+YkXFfxs7vkdRnrTqHUAu4UGxjBeajJeedVe9HmWKHShR8
aWN+7AL9XS2S+1bBDymbt5RAVx1wat3I8+ioSxKF5nV1GAO+tjJjI5kXp9Dx3lkfTirbInXQ8Lzl
Sxs52rREI42+eGZ8mPaKmq0sDbPSZ9JMlpQIPna4gNLfRxUnTzKlXZ4+NkbBtGoGPtdX/Mha7yER
9So2nZ9DrY4zhjUNczbYldcvc4mB1HdgvHbluEn1ljmAvY3PXJmUzD7T0tdl4SVRwncT27wZFeea
YWQm3jtlFFC/8UGE0buntLfBdhqsoWagzkHDwedX0Z2YhcRwo3zlGxioC8/im6ZpdpmmPbts7RYe
QF+0nb9RgBcLS022fkAvv+qfEg2Ajlo8dyYzV0ycgcsavbKd8dkeq3OMM8vXumWL3xcVstZWl2lO
zXj9I5cD2fLkmoyUac4QhfugCOUt5xFP38b01UZJife04k/31HUYAW5fQWfp7+zyp8twK5PkgGv3
YfpcUqfBbxWcp8kFwiImf7YoH39zEKanadYry/jSBixyES77G6hjT5qVXiLlKKJ80ys02G3lx8f4
dlwlnnvogZMMUpPfoJ/NwWk4ytL0mJCnNzg26eFjM5qlw+8Yg+a0Q5mev88wybDJE/lx6XPVYVke
bk2dCnXWEG+Xly8mHS/KCcxBOJrlG13kS+J7q4/vPRhIdZdWNkeD33GU9y/T24pSaJAFsE1XYNLr
q2oLgYNQVBwbMuE8iaPtgEuUjmZ2mp5HX0XvuHFvWJrgxbjLgTTczvffcxFfmqlWgmvpHlXT+aPK
O3bMYLKTey9rH6cH9DFAptWk9366hEkv6INhieqL17ZjKW0Ilwebxec0DBG1edZ8x/QjRP+E0sUZ
isMW9h6yEDnzBaNKOPm9r6pnLC7RAkR/tJr+3YLW1jPn7WjLjDJPsbhsYO0uFdObGv7gSAmn5ana
YgBXBdVBJj5QN7vfZ7oPZMqXWzgW6Uxp5I8S5fGiIZtvnsOA8Cuu0exwr4HNWifRoVXYZgLOc9js
JgCsWQuQQo544lkFCXyKAKoCPlewEFiVXSEBVeb6tNqjEwY9W8LCmWbtGq/HGsE5yp/cCTZAcxCU
+fFzHikcc00Q2LKoqSH2rExaI+cBaLBd2IhzYdYzK9TolpaFj6mA4tyvsJDFrq4JLQ8LQMt915Uz
rYmINTfxSaislz1d/8ehKB5N0pp++yFSIipibto/iRK6V11pk3+XSMaoPWlKS2ZEFscrm/3BMaEM
jPY/8fdYGTBjdOlb05j6ESGxXPtp9Qrezjh20z/qJZ7T2Dt+/BNMZntB8PcCsphCLS2lFvFNFZ4G
0XUNHrnaRJayNMsS8orS4yqgaqoAz9RUmY0hvAJfXhjSXQlIMoiqcmZ61nb8IeGqxM9pGb8av1gr
nXY0YRZ9XM3/67bh/5cxbprg1fyfkaH3z81r8D/+Z/n8Ejz/2T38+GP/QYea/0XbC0CoYQIME6ZB
X/EfdKhOL9Ax6cDjLIK5Y6l09/53mJv2X6qp894dlQYM/54mzH86iKBDhWMJjD8miTg69ND/TgdR
vxppmqXT4YJFZanSMDC9XXd7YpLuDRi5c80xL9I1zf0HqGZQa5jdoyE3VoXNiOh6C+ZP4B9NI8sx
NGj1DdSQkUaY8up1ijI5U8Nlbmr7YVSgcgfVafCM4FRm1WocHeNZaOM0z3lw7YLaP+Bvmzsdiv0i
HQCQ0mQ5hnEjiHRoXyKzN1ZRr/ZLatXEsrs+YGcSpP54Uad/Glp/IdyuoEYfd27S4nMMVQjgrtO/
/6PPlZVjnBUp3hajy5XZ0NjUWfGcnwbLy1cllPCVk8bqFr4Hhr4Q+2JIgLylpiWJ7FPvyXtOKxFv
KQaHa3/0iKjr2vIA4NuegwwZTgFHN0rc5f7r655eyB/tuemyLcBdjDCVfqpmXJHnYrb2YxR42bww
hqNe5+ouDfAUNUjU9ciFlWCwqYQaEnzTGWSYXv2uQTuSVq4paYNL7WpKqnELgpxBfDuSlLfqXNwm
kd2t6GA2x7BDuGsuv77RTyGDjG3dBOVm6JDqxPUPRirCFgto1LzIqXm2ykIrzr6KnItUnPSbh6p+
vjsTshXkOJsCt7Sum55mTwB7FdoItd3e34lkyI5sSAhaR+ZsRJk8aanT4lLKxCMesSVsP0CbrTy4
nfbUhKq4ZQ8GwElXvFk+HTuSPPhmvH5+75Zl6Ewf5DGaEm7f38MVGJpLDjWY1DrPwy3yeokMK9tR
7emh85Xo5b3iht50+A3qcJqFrl48ygKNA4BNW1jq9tUPt6BnHIcsXDzVM2IGfoKcTx9qvUkeLIi6
vt4YJ9X+5eWKce+ooGUs28CK3rDEG1l8VwwIcjhDR6uP/9u0Ir6D+/DgVfOvh8u/vEKblZJJ08Fp
pusTvPnP79lBv+GzfYHYMEZi5lAoPvBlvDmlhW/FIVAaL6w4gxZQSOIOYj09N4rADlap0V5FabdK
Mle9q99yM3uowtr+Zk3XPj1HQIuGqkFbRDUyDeq/ry8y1B6tCMVZAsj2WsdGWotzZ5tZvrasCJKc
ZXxdaygeMUYX8ZYFnHVckTymyhCuZAf6hdCBCtIxPpWhgDFhOWyt1LTptwn2YY5CEWlYJaUn6OnL
tktWBbil35Td6QAkkbUyIjaJH2zeKu2/USt8KCL+mpYYIg4qDwaJKSxWk7/vLpMid+SAoaCdun/9
fad41WsEhcHLydchX8OL1OqtwTRAus0lMJMfaQH2DSby4etxoF/pFzSLOpQUBgPVcFCbXM8bWh7k
UK1t6uw964bj7MZa4OfuxAPTpj/XGx2xcqYcpGLWh9ChaFQR5jGJx8ZQWbkg9dYu3EYOstZ6QMrz
1NUdwR1xe2OM4cqQY7fVBt1fsEMkf6UL21PvpsWKFOxkabCNT/Rig8GxBzaCf1uTCfoHFb4YSNZv
HvrHrVw9dJPlS4WgpEHls6+G/FAJzDzK5CCyEAwODLAtZf6NK71xb1Sucq9U3VvtQP3O8mEFY8SY
dRSTt74xlgcbpO9c6L61LYmWMcA1aKp7A8x6O7DvvUPW9N31yitZzfRqUNRY1CKmDQf7l78HSeCS
scOiQQ22H8+Zk4c7NWrv8L+PsyjI3Zu2jeB9JFa4GWA9OHnk7unJqGsthXAsxqceDsSvrGmdFZm1
PacP9bnUA/9edc1ixfloFQS+tSG1nlC0UcL2pqizSGIjP2ILQfvJDvrW8srb3AotQE21ta/CPt8m
deT/zICkzAkP4UhhCSw6kT3uQ8L+ljYUt1WJmHblF2n34Bk9gTCGDbQPksqcGhVwTGxvW4hg4zzF
HrBS8TmufU3+aLMWfGDV/k5wpM5cPzfPSBtfc6EE9z5g4WVKPlDKrd/b3YAegpyr1JZboQffjBT1
0zYPAj0bSdOZJnGWj6vVu0rNDHAyRz87TeCCjTg6xAUaML33tn1pCX6cA4JI9h5n0jm7IjZFg34r
cpuOa/AWJ4p5lym6vv36W72eNdACmapg1lY13P6M4qtZY6hkI3pD9ecUTKCsZfx4owuOPLquz2nE
lmtNpYOXDeYG8/WRlnuZdONbG9DHDJr25evLuVpip6thP8WWA+cvD+r6ahDR1uCKsgC/pGqvhtSa
8cgoG5WrcBTbIVJ+N638T0j2F0hWBv0fHzFbf454rAqYmMGKswP5+6Mw7SAGbYEZG6Cbd3bHFt8E
6qGlNsG0daV9zgBBbHxO7/jjvb0z/Qdf37d6tRX+5xKmC9BMh6npem8Bg4eR6sJpDp5Vat/RkIuH
zir02SSIPvR5ulSlj0jH8h4sDdFSCzHtm+3l1QDlEnTDRnGmGiaIISIT/n4KlWmVXTjkQKGU7tXV
mTmdrHmFl9p/s0+4WoanHzIRIxpMnCYbKuPqS/CHALpbSaiURyzCEEU/sA/NaWeQVQL8sBAO25rq
N329m68f8r/coJSqFCZneurACD//2p50AtElcxkBMy5AqI87jBXgmgTsDd/covkv92g79qRW1Tgv
sOn4+7diyuphpUufJEAPNmSR9CezM8Nt4P0USftk9IV2LKrQ2HiAdWfsLO0bQM3GTCE++NJoE0PM
j198Lccsoer9Gb8xTHQ4MOUR+Z2/MFzP2gBjw2iZtc6BwMo1VhkAdGqgTwCxaF0Z4S4zxMqzqbfB
xlwMMAXmmD7qtCCXouz0XVB49k2YRMtcVzZWbQpAKnT8u0rvpyzTiPo/gL3M07dRnRN0GvXNPkqa
U8Q+Y94XUXMudKZiTRtdmoPKuHS9In6qpIH8wjfbFWb03zY7qRs8ueMNBJHxmzd6dWZgJBkTb9rk
mzUER/yrkZTWLebaihCCYHRg0VT92SrljKrzj4Rss6UjSEX7744hgxHLBtfgnaL9vXqvwRj7sC/Z
xKhF+2g13WObNI+C//31z3wePlMoybSbU1Wp2tc3hmnZyFMfO3E9pRNDlH7wZAER10Z9WLtLw6Nn
W2U3aG6yb27w0wzMIyVlxbTQ3Vo82esbbIRlAyz1qFDay9JRmpmPWPLGNsGNBY4mdl0jZ+Dqv5sA
r/aM06uUGjo41kcHpvv1746DjKNSU7njQUPXaKHck3QaN5GSJ3tZ93KWWlhDsEmGm9QvMnQeBLnW
fR6v2W6qy96vvjnuqf/yKFgTWYRsLOXc9tWy0KaR4tLa8ugnpMmuyCcSql3uhAKkbJT23RAGtG5E
ER99pFj0JMwWkmeBFyRDORa48Pe90d0HnXUeytrfkUs6zmwtaDdfD5ZP+m6encWHYFM70ilMXY+W
ROs7G9y+h25FRvsmgR3l2V3/piQYnuDKACclnr2OvLkfCSDXZtJvmP4KJKPu76Xvu86cEiZkBbfZ
W9Ch5gMIo0MwWpzSFJrVI7gDNvQN/6l0jrFovG92IZ+/Yx4zem9VgAblVq520UkCndXBvYi8cnjE
5bUNKnqjNQxO/hiCK+ObeePzSiARlXNOMjg9UMa7GuRqCGWzBZc7IUM+vmKbL/n/5ivGYoA+YKoV
2IKN99+LQJ0jD5fAIub0f1Fkec3PAfwmyogyPVbesoG1sPCEHeGPSaLvViD+7r/3NKDxDYOnyv19
3uh3dW17ukpZjVVmN01UEP5239/i5zfHmDMokatUwixOQH/fIk75oKoLmD3WZI2ry43iUJHI3BPN
1XQf+vXr12P985ujKs95a6rMspu2rx6p6RP7EdZ4ulGCIa0ihoWURSQW39/ZtN35+wEyAeOJRFRh
IGW5/qXaSoYgC23yOvUUcR8u+I/toGINt77fGauv7+tffs2eqonSwUNCze1qrkm6rBjcqndnmgmW
t4G1UlFi8/vCXgHyaL8ZHNrn2ZYakKpqZGLpzGwfIQ5/VF45ImJR96HEhIRKxD2qmIT2KdF4+N/K
1CjP5WSPddMmBFiA7a0P4pdYihtZueWh0jKqBlZ6a4Uqi62V/6bbdhB1ssnglRzp/i/6eEhWWlrJ
u6ymZfr1s/q8OHLF1PIdiqAYfK59Ge5Qpa41gLjW6rhYIn7CIxqMMOE6Ui6FT8KA8Hro97p+F0vr
2636vz07ieqKzboKsfR68tALog99l8mqDRt3bQ3i98emDV9CB4OrW+cKZgNRavciEuPW8Eu+eCN6
yZtaR1gBeujrp/Fp5FATVlXLoJ4ltM9FtygJnaGTjgLqobnhYQQLYhUpfVh7C8ToN6fYT0sihxO4
NAiDNMaoaVwNU2UEIGrwa7O6HE8UE2qWnB85dks9uiem10SYbX/3wLVPZyN+lIdt03RhS8Te4O85
pslDdIElxMChMo1fWZeDmUzC8OBkQ7fEhe2D46YCY8OY/q1VyMJC6D2+7TzR5cwPYF0An6YPg6QX
QnD8Gfuw07jBKu99eUzAFdMPzr/rEXw+0HHR9JWYgj+G6vUhp2/0ypZegQnGz8nBMbpz78C/AqQj
5g4pZQvZ59YqDwnkqKEh9fp9pCKE+XpsfJotuQiH8A7cSywFn7aRIoR0mXU6W3o38Y+h259RuRXQ
ae3wmz3IdRdLp/rFj+mOwSAkmut6Y+xyps/CKWlibEg3b977mmqqJwEy0IMZE1NZ9Ew6d3XUvbU+
nvyEAs4utFp/71T1sarbhjIP+UjaWPeYf9Fo+8JPT7mq7T1e1ImpBa1dghYZnd+U6TVcVCVvcGEM
2SJN81sZaeLGz12xKylRGX6KjbYG/Ifq0FlxTgNYGaJf/PoBq9PO5K9VgmFJx8LmRED7ggjXv8cm
EPGS+NZuGpu1sWIvT55t0i56zr4g5NRtnyfqyotgpLqgfZYccP1TSgoTsZnRWRuCUw454etr0j72
ytcXNR0bHLo3TPHXHwx8vi5VfCbIpsSdkOb23LXlxW7ASZZ2jXA1HW8of8OaCtB2UJJVD/mKPWxz
0hrzbOgIyLyGdNkGwR4BUhnZwNZTgNMM1aNCOrH7s5Ul4d991t3rQgWKEerpLZU0bRZL54X0HO08
oe2A9Mwg1bSbpAK6pYhuk+Noego6T3th1HabBNkaG9N7o3Cau15RnmskAAuggOSc6DAGczb7hDp3
i9IsEM+yX7op+ikku6XDweKcL4LWyW8HhNFpoWIJJ+Yibwdnp4wuWQMu4T52kunrABzOUOXpIzG/
sUUKDFHd/qKjvzXJl36RZBrfiCjQNiEA7Nyvj4lvKaceAyKFTxzsaU5lWeMT0txiNpn2Dnrehrva
FtCX8/IVG063Hx057hxk7fsk99dGFSIANMWPtlOeGlUNzm1RBOex996t+NCG2QgC1GlWEcqdGUbI
6DarkIGOCO1WMHJxVeuhvRVm/rNLGmOX9FnKMgJ01m5DUu7calhIDPcHVW0efYhzDwqr/EaBlL+o
hmh49Csrp6WqnQl2fyv60rzHNEfyYg6jxtAtf9ZohrfzTcXchU5kIUBScc5TrThpeoaCPc1eSbvP
tlkBvkJQgLqp8uygF9Ves0oAcNIkX4BUEsJuu3ypx9oRfAk5HumTLEdgeKGlH+08OdmphXurDa2V
q7vuwcnlzajqypGSwyryNBwYaiHW9eDZx9COHsIyGzZNZL81dSi3RoulIKKI0dPhmzVp2B1CT2L+
0M3brjGIY7Oa4uINi3+w7KI8TcGbc8yM+jqPTbmpfM5Com39rab37SKj8kVt2NWBi+i/4WOhiPcz
RioI531eICcGad7e6tiHXC+AClw7457kb2Q/ja3e6lb4S3dgQlloFvdlPCxaRXh7u4mKH2mJKY51
JywC0DUEOeGJbErCgwzOfMTZzJDBRrdRXF3MJM1unUi+S9PPznVFDF5a31ZTOy9PxbuVTGwmFI+G
3FtN6xKyp1ZHX+3vrQzEc9Vk1haR1qYV1nA/2kq1BAE655jmHsH7RqvYLy8KdOxdkgOoJu5WD/Y0
G1rU1qRMgPdFFRnDmxyBcW90U41OwungEnfKd3W+TzsTx6bLQGWZliknhOslsGLj2oeN5cxcNPKe
yn698At1iT8omHEZ3y1Bn0vZ/N50LpiM3YLm/HQ9f2xq3W7MhdTY1FY6NT6nEVS5iD9ocR5snEhY
S0QBuMtY/G/6usdbFjEezeBHa+LdSJX0+et5+NPRiMthj4pAxGAyZs/09+XYJAIhIGDxjUxoD4gC
s72oYrIWkesRjZ5trUg8ff2T19szJlsKjiohhpRwHO26wZmVXVxarqnM8hxqn+Gi5AcLp+/Yehhr
F3B5roHDDfrHr3/2+kXzs+wKadvTdUQWca1gCW0lGM2anyUdkuXPZsKf9uM2VfO7tL37+sfU6Yj3
5+rGrzlCc2gws9ug3Xm1B3XjQGsqX+D6SJts76CkPwQqgZ6iSYYFmCTcfX2trjPskktNpzSpqGHw
zbp//W6na9Al1fpJjEHB7KpgYZRR4w568p9lP4pMf6kTT274qoJKn51AG2G7/ebGr/fBHz/K4JaS
3QoluqsBFZDjlhFAwI0rFFfdEElpFnZLO2sJKR20uW9GK+HpOsVXL0Gcnu/SKovvv7mK6z3ldBW0
dhm6FJw+n4v7IfNy0264dTmGy8EqsdRyMkFxU9I2L6N14ijlTZe1CblsdroKhy44TvCpGSv+fZd2
zWps8DRC65bfHAyve2z8DvMNzYupHqFSEL6qDmAldu0hQ338cWYvc7s5keu1LMrmIbNtwoCIxjXU
5LVK1OwxwGtRQTemn+Qjx/ypkOiJxl3pzl8/sevj6sdFoYiYqBMavZWr8aoopRrCEXVRu9s+Kfbo
DEZTDI9RoYfACnF3B32/YIt52zmN/s3p8Hp/Ov04e3KqM8ZUXbuuK0TEmxG30eCn6Wg9ZwmnMy9z
jG8evCE/tFp/f5WaQDDH8+e4gTjq6ouoStKZ/Gzkh1KdqSfMd5nl3EkLv0K0dYV40yM0pTFGuKOj
p29+DNIv9rRf1Md+I219dipyYloDsNkwLuArPOlmO24qxPElkRTHyRKfuq1+Uyq70h/fvThLpxp8
sXIKi2IrZ0/8uZ1Y5X7WzTQvtbbe5HHwzKzbWqZ4dBTtjSM021fXdxaRo2abtCddwYPfNhrkJGE4
g3CMqNnmo1/GY3Gjcnw78lpnbea9EgVYbarkLdREgqnbLee0MH+rUR2u1VFd1JMz00/To1t370qa
tzusoE9u4DYbo8n3Qg6/ajF6ZHHAQkM04tkTK1d6GN41QhKpRx5kMu6zuNq16KD2tU+gV4awyEfS
zLwqbxqzhCbwlAvjrRzyJ9PMnG0ZwvTRlUAhQKe8YbZcEkWWL3ObhGczvpMdBSWhhyD0A3czqvaG
hLd41TaUZMCl4tZAObfJe3tZM4ZuDKJtRWht65YYE7RY9SySxX0vDEhJgKU3Tqch1VPUc5APD2nj
rGqSJFQS4JZZZOjrAR+YLLy7qtRf5UiqWeFUN1qVP/ahszSCwdlMfEu8CAZRBURZkNwrQmBzKpHk
FTiR2Sh6vGOtBdMZC8NMjpDbGnwNo02UNhLIJKF3F3f61jz63Q/fjIHdcpJF9SdJQYJ5v5O5WFgA
d6fU6QDzRkT2FGFRZDvrM6soN72gnuf7NhtHFTd+XcHVytntun4ZrNsA4YFuDPAcptit2l1j4cAl
phEwPuIMwpgUh+u6SZ7rJHyaKvGrNPXWcQBOv9IsGAmdTixDrziHwvfeOVigmU6zX207BPNIb7Ol
7hW/nMz9aRhpskapOh88bP5DKf2bhujrovuluUZ1qPxxUao44saKV2TKs2U/4/toN2wkpoyfGfD3
fKYK9x0B+armu1uMBQOyIEpq0UKBwtDBoYJ4zKWWwuiMLZgbImtmZtuCsYvLfhOkKdyKsZvDaTLn
eXobhUG1thBJLOpA/SlCGjyZ1R5hmMcrP413KM4I3tKx1gzqZsx82CR6D3PCzFGZ6/1OM5sce3Jx
P0gy2CgUYOebAfHIwFdwo3yGDzEHxY56JrjOeyVqzxgab2XHJj7jsw1qvOsuKOWlbhyh7Cy5mYCH
vCALxdk6A3A2DnN1ZC7GkUpQ3eRrGeWYt1CLEDWOw99/RJ1DXy7olfmL0WkEGKZuOteCFBNFrdxE
Ia4V21TeNCt6VMpwPBl8yXYZ+XdD2p+svHpzU9ndg4W+dMxjMSfXJy/tVi1eTUUbnLUZalz8WC6h
fsMZbWsaJUWXQ4OcIAxWHK2BXiV5g0rA1xdqXr+FREAiVfL7ReRqBPn5v9oC37rMyIemhQrhpllX
pYSVPwLqjU0/OVU+JC849m+aL7Du6G55tobmqRjy3z6uOMxeUTsrWzU5QhlJIjJiWxM+Cg6iAh9k
tCF6E+lMWuAhtEQ9R1xjk/rdiB15q5L+4XxoSnPbkZwyC3miWHfbmdFhLbWJVtj+L8bOa8ltZE23
T4QIeHNb9J4sq6obRKnVDe8T9unPQlJbpdY+MzE3CAJpkABJIPM36+u6GFmIQvkGGtxeDKXh75Jw
Aq0jmL3G4WtshfFSb8jm7mzcJ13xpAlYKK2d4UvKIYZ1Kcx65FAfrHGmHLGYWav+AaCks64dVphF
S05SPTw3TbsJ9LhfYBUhq7ZVeQ9366pT3zpEJJbN0FrHyU6so0hFz4PC6/ZjRsaigxxTH5RnUgi2
OvH733mdH8PG9V8tHltoyLpvVqZsfaZmqu8i6673QJtH29knY/WM+BeC9kPeLaPaaB9UTNrvyQRH
G5YKUUtp1R9nwn7ZaN6hCycy48iO3QUY7KE/+zVfslDmDC6m1SiObaqQQCqrGau9MW8qs6wAu0Af
H1TYJ5XplI91ySrciIJnuQlqOMVj4FiHIfHOdeMnEdMl/R/Avf7F1z1MDmFwkHsZMQGXCcMWQZN1
AkAO9TOesv0pQ9vDnPdMC/ZGEyqTsq515+AahruNombgH1cGb1nKE9NU23TrOnH45uVF99BCMT4h
8hK8Ffm0nvKgfJrwZzwFBGHqWfejafJyawi9P2rzRn7q7aZHNdRDLSewB7DtuVmsv0qCMBiOso48
dq+YklW3wcfw+tuxrzqyb5KV6VGI+jwWYtj+0Y2s/MexYkKUZQKYnVvesiDzZ8ckQ6AgysbLkRgi
i1ErHya5/SqSn3Inv7ZTXG5JbglZ6/UZkqeZqEEr52Qgqp3uoWtR6OZRbu7lrtH9k7XCX8tj/a9S
Le3xjAdqtSGbfJeoZf5XqPIYSyJL3GDrJXveFvla03LvjXTtXayZ+V9KHAxk5xJ0lxHrs+95Q6/d
wNPfjGrcg9PL//JDGHai9s2bgz7Mrvfjdm3baf+G9MpB9uF2MIftsfFvo1eaO6P5cN2JZM5e6619
Cvp74U8GUHaykL45Df9tIAqv1cjbxRRIrMnjYWToZFmpwVbuGhWw8Dwwb3Y92LcKALk8THRItJ2i
jMV6NuXfFCGIvEZgvKqGx3hyq1MTVo99ZYRPKt6Op2SIcADGXrQLQbSC74nGE+K911rNkmLh++ho
jXHqbWXl2CqtU9K1hLbRVHZCjGiyqNPOYH7S3WbgxIv+jxMPxd8BnAIiYer8CZAt0j8KIsvaHC1a
tnawrG30M6cu27paUP49ZsELBp7szR6QCA0ShKEHEj+PXaaZSAkOwasVhd9lt+EIgCiwxk+ryqZF
i7TZNRp0sB6x7m4Kx0weI6dBYwKO+g9b38vu4wphMCebrCera4DY6J0g7dDVzrz/sUAPqfpueg20
GobNI/bWECXzhpSXz7u8q0+1p44HZn2IpUSFeCFY536FntsvkKgov09e1ywggGpXn2nKVkuUfJsk
NT+YqgLcWHrNM5Kq8Brq4SEumSv6iBK+QI/oicuAlRrGav7iO4q2zEWjbmSpMpCdFEdRQLoVlTPy
Bjam4WOMnned3FR3RPGgjzm3RXTVPAw1X7Wn2tlLb/C296PxXRYK0meugZbtZUsMLd0TrwRyd+lH
bmr3ZRwH/0nWntp22zlo/8meTEN/zWwFFYb5NFUXM7PxyemQ7VArQ3hnUvz7BUSO1iybeAy390FU
rbkKB6Ney8pp1NSbgKXczwuo3XTXpp62kJXtGCue6hvEec7DMpJoOMHk/1HYuUl8LvIQTopg1kMo
Aqhgnp7dN3hQsiMxmBU0t5r8kq86VhIi6SGr348CiI7rsjnIJl89yBpMObOjG+uc4F6sFMoaNcPP
3zq8f5QNf+u1ygi6U/DTwPlhKObgcdb/6m4u6gZ7BYvX3MnSr+uQu781joyg3uY539/c6qv0a6Cy
QG6+riVPSQYEz46QzHwtsvJ9MF+1v0p6bTq30LK3jUATItarHVrYxskpK+PUV7YzPnQuASikDkYb
pUQxeR8bhKeJ+tR4zVBvBFMe0uWgazVO1Y9Q7P/TWvURg2yaLF/9ViKLW93YeFWt7e9dVI5h73St
PDpjMxMp5lPLemrD36Ahp2IR9yhDPXz1LesoU/Du1TWvgxH+0KZL0/aoE8Fz31VQEllNlQXxQ63O
BPcNaMo19a2c/eJMqC8EcDNJlyThCQuDP1VwgiRseK4WB8YNZfXw2OEIA+Bf2Y8ueIzDfRddyedK
8ZAunxvILsGxv+RmOxzuXfqq/uqE2NnlSeUmyMNvYlCzn30YffdOKmx4r3EfVmJ/BJrt7u9n8eL6
e9CWxv7eZZ0FP/yiHn/uVkP7N/Mv8bMybkpUeRPEp78u0yuNEGEffBw/B5V2uEmxMe++RkXiKqgL
rL9QwmbyNLpS+QOJdOpODklWxCpQgEGI+t19YJqC+lPgZPXPNtizwDq0bvZbv4qF875iQXI/Jm8U
ylysfLB/b7/6RrQLE8Lkmtt7350xgzPyTt3i5sXD2AJ1ZG3Auuk+PoT0QG9pPVlCcryxgUcRWb/s
3uf9GxQVzlK3i372yQoa0h+B8Zuv6zZYiyLQF9ub+3lsq04WCCZpm6+xtQ7aA6YhBvhi86+gT5nx
ZwlC7ZU8Nwl/9SKy6vK3focgadFIadLNfXxoM/eLUQnCDes+aN/zBsco76sx8VjEz/2CzNMWriit
n/tNOJjkP3caU8L5HjQQSgjj7cGfy/O2KHIuCrSP119jDVQfeDqRlOufY3ONWXB+hrHNpyR71xqE
em2F2wD0MdqNMFc5nHYjFADnyrq9TbUlzhqrfLnXjaLejMjdL0gT9k86fHjbJjd54c0MePPfu6z5
75LdySwTMFp4Q2fJbty4oPPl7lzj3r7/T+l9N+ks92TNQPu5qZT8locCvgmpAi6Py0MRh1QXde7S
Q9XDVrv65mGqPbEs3SiRw968yTMnOhuoksu+/H3dA84UBjokrDbck7D0e7+DMjS3eIbqz/3Ks8j2
8hBqyL+d/VdD2UbW6mYtgLnW16Fs7v5Xw/vxHoHxAjfsEnLYRpulCdyoLm+N1blnTcTLr0Ne7avn
If70nAgvQ9/f8On0tyJQJvSLUHSxCu0QpvmLvGwNuOQZ2SuS+IEg9L2L0kqtCvrlzs9XCGqI5d6U
5Ts5Wnd07ZNAuEHuyWvVZiWGAkmGn9/KrNUw1/htV/WV325VNytD6By6f6v93GDelb35Qf2PP4tJ
dJAsUCqJP3Ba62tIte5Gm8UnUGv/JNLTmEUp/FmeIp6FKuJZsgLQ9ymbRSwK1CzELGvhmghcTLPU
hT+LXmSz/IWJDsYwC2Kg8tCTZkRyoDXLZQw6MDHm8cqRLJb0CeriYzjLa1iz0EY6S25ADYj35SzD
EcJINGadDn2W6BhmsQ65q1gbq1nos5hHNst6qA0CH/Us9UGI2JGQheK5n2VA4lkQBHhccIlnkRBr
lgspZuGQ0EFCBKXjn2NqZ4GRaJYayWfREQwTj0aIDEkUDxiIBtgFHazOVxexgaUKLPzaBRmKXSKJ
d22WTctRLQdUeo2kJW6Lj3KfNeXPT4aevglbgKD6dUh+iupqXrfPLWQzo7HIugnhDNz7wlsNJv6r
jTxBkibVkQCxr+P3buT+Vwu5W1XgvMxBZUEhT/XVRp7vfhYz9/JNnOofX43/rP3Vt66UGDu7dP91
ibJZ5cVc/NelZADZFm6A8upvt+WP08vaSus0O8B426+2Py9+vu6vIcniqnZAuSru5rcBflW5twM4
mqxMc3Dud0ie815ddvHbGKbRPfT9/rcjv767PwddDiakrMr0oQb997B+O0degoF1x+HHf13Or+9S
1s6j2t4VyWvdRSA8x+Jdq3VmgWolrlmcZdtuHMedXaUAhs2WGSqhyK9lrnwX7dj9wwUWdmP+HUYI
A4BS01+iAkVe1qjqKY+aal/6WHgH1xREXWlkaelF/zEBhIfX1EPeizcw/MxPo5//dp4pHk2XYB1S
DOKDZ5bmEcVbc9VW9fScD8yrg9YQPwSuvm4+eRiGry4Cut88zNjLWBnbC5QQF+oMthzMAN1FFsgq
LHpefo54zvI0mx+oOpNjYfmgtSKUHccoMI/yxH0SeWtr6NtHOSw5QGGHGH45ZzzGsE9RbVdweC5M
IVAxmS+R3OlqLy/bnoAidklnvGQ4JR4cIo/+1vylOkbdP/N9A3ntvI65aiwjWBpn8k+m3dD76bYw
NXGVN7/xkuK9GILr/S6Z8dKGTfSXglzCQ6Y73VNtiGodVbl3aALbOzg4Ktadk/dPbU2ydF1N0V9g
DJdyxPP3is8ArwPvRVI70mpfkzp334yo8aWgE40dhsx4p471SrXz/AzDMNghC4e11WjLBUFbw6ur
NuWy7RAHB5FyyWro/0nNMzZPJl6ivk92q1OLheJb5LqyRhJakewTOIyW9zRoXv2ZFvG0Qm8SRBaT
o8QEPqj1UUUEKW/RvDNhfI99s3Y6R9nbPLD3vLA+CJwnfEdxw3OngTOLc0BaVQ1Ba+zy98mp3qOY
pb8Ate70qIYRtJjuktTIcPrqDSSOpH+MzHKv2sQPTTHs8tgBxGbpBSwuCCRrv1ENkud941RNhXma
5bt4J0ZoY8bqNmsTDe01cz9oxkvY0Q//g+SJ+KYZYFttSMmeHvNqxiCTLnfaF4n/rA8TEYhGhLZd
znK0TetXFUFtbg4MQG+0t25EjrvbiYgXSvLSBXHwUoN3CbKxfCoH8ZfSwZb1AXye8lBteNEaJYLj
KEzUY/Ek3LG6kCg0rgNDaTemt6nJnw7wCWF9fbe7NH/Lh0pbkkHUn6sYJS5LhyzBwJRN1wj7iuIa
ClBIqX24JKBqrV89FzM9Reudbm/MG4xJ2rIGsGLO7BVjZq6M9hF7rHGSR4gD+5E78Fm6+ZAKskWb
2S3mTHHJZ56Lx3091cx81sZMe0m7q5jpL+3MgdFmIowzs2FwSkWx827PzJgJeMw4U2R0cDJKWZX8
wfP41JZDfKpGULJaRPpR6k6kIThR8qbqTAN6HzOuXh6ztlaOlqX0CFyWA/OBZzfHGmfCkHhLyAdf
lUkDl4Xp0CNYsojcDBjqZMlXmaosSbmztkVceG91Et3KXlFvYU4Oukn4rOUXI8J0cbwbqumEm5iI
Bj2KHyrRK+ODjSH0lBLwLnIl3usqUrOYjl0A4VoMrIywoSJxvjdagDWi0qF0Tzqx+I5ubu0G6HJg
ZdqFp4SybCtfWzqdGl4Jn7K9Dh1HlcSpWw/g0IGwKRzb/46SzqJKKjLCLGQDXVsYV3cYTMjSCPcF
oZ7fuije6mb4oxrz5Jx7sb2cZsnOSDWTTZCDzJC3qCwDvIl6UKyz+WYJhYlH3fnpIe3wyxclT1/s
+esUMfZHciEXFZTad7LElQe7wlkGOClbkYLLd9gSVlIm2S3IvPJ96szqIUyiGguaiexMXYFINYt9
jP7iaNRH7N6rgZiOdUxU/w7UnbUPkglYdAnB1q/FlaQ9d6cj6PFgCeSWszJ9Yz41LfvR3LOsdR5R
GX5LWPR++HHtLrCBl0fjX8exhH5LReHv1NJw1WXedddgrPN9rhakzFVFs1SFkq17lxlhA2thqToo
/iSxle/hqxItHtRXu7WPSmAMR10NxiPwTuPQji86f9+LV2FQRePZ2Vd5EV3IY1/VurFUgn6lWVn2
Xg0oXU5Fma+NeVeU062bMFFO+VhsNaNptknbpdvJDfybgpm6mKAND2P9LDfp+GxPTAnRRXUOZRQb
L8RL8NhNsLJVGfdkWA9dVSzhd3dbgS91ScJqcZqmYdkyM9w7fWkccTa57cNUuCBQoEUbPdJ6to9Q
aGC8kvDCCyeHQkaAA/a20mkXdYZeI2rF5tVoCcHV7HwVGcVw0Gu9P5SD0h+aMHkPCvtbiQeotRHa
KfHZPeoqYj2ITff8nK8ZeaQIRJfhvrIz+yGBFvaI34bZgE2mbDfVzmOul0868rCXvsP0MyrvCY4B
UioMNyjxwSnisYhBgNpxuTZJW18zaZ82jRdM66RU1XOHrtG5N6bvBgGGC9OcnIvX1Mqyzitc1Xn+
Teq889zHv/lWzfcOmmO5VLWSW5Xp+n1X0TXgszCY57z7vPR49ln1tQ5dYhpxulyNRL2I8VDmAPHH
MHzGK13eMmMCmq35j7w5niQiuYc4/aj4z6oTi0uY6sMZqDZ24urCWM2dwmProNUiWlspLC3AVfi0
PAtufxrsMc2e0zAHj1Xygy/r6liiSU4E6ynGVUvko9U9D3H03LXVnLhZv4/W2xhb5gc5gNqKRBux
t/yyIYTa4CFUutme0E5jJfAuQSVth3XMU36FXI9zkJshzkkGi16jUF9kdl9fpgr6BnQ2/eo3F6Z0
2aZxC4PgVmK0CF1E5Ej074YmOqC8SrCTu0w+zGxsl2BNlOtkaOvWEvm3sWCJZgRWsqs2XOOEnITv
rjBNWw+5jYJjEeT6iewa7YQYOvoUFk4XM9PKgyaMceni6PxM8Xi3VeesHNcPVvFA5JhSldZ+SPVo
aXlNBMHOt1G8RLpbaJgZc7+u+VZ9eymIQdpbnjAeolTdiakY1w2Qh1MDrPbRGmBTO4auX9yIh7XW
9osgGsuPvCS2JqnxVWLqfeZmkgsbZtmOrPxkkwvFPPq410g5hw7fxoa2s5oG6BdCHDsjiD4J6Paf
HbvcwHNQDhjYw7OL/xSPL5KXtZcrt7hEHnZCQnI5JoCWhn7AB+TUxbkwzmK0zIMMXw3a9lB7Ddfu
zo83J8xfMLafA0RAD36JGEavJ4TK50mGD65fq0YyblpXzz7sgmQ1L18oWR6spxAysFn0RIIKse4h
YJthCFyhPqtOGX4O/KmZ1QXbpg+nIxIm28YZgBokgJ70xlLPZXpQRCO2ucMs38lgDJaqtaidClAI
rPRFbur5miCCap+ERbKNLfGoNKSeF5XWnf1UK54jbKXYrpzhktkmWnaFoiLHQYxyUSTJNnJDYBj6
0B0UHWjpCMjwqOCxr0rzDDV2rYqJYP4AMkgcQwZpYgsZyIpXJa/BkgeWK/CQKT6yUwPhC6jRk0bM
s3Nd1R8EbALEa8tpjQVT/zQz53saJZcg8cen2Prs9SF/dHxmCm5YNysNOd7HGKbdGlUeDckPQQwM
8vF2r6T7BgxJ7yZIOCDWsBp8uz/EmILXhRd9umVXnDIUsNHLgR9rTPmyVzplXypgYSfodjmy6KaF
M2q0Fy3RJrCTnebS1GW9bNrQWYbtAKV+6GPMAUa36QJiW2zXByveeeoPt8PCbec2kGWsNuaMPlEB
Xq1SoXjX0dvFzTQ8oVYBj38idrgvR2MRAOhd1iRiXMIu+iwaw9x1Ak6G6XU9RFLHXXR1bWwKgpWK
MbSOPoF3D0FttqeqAPqbRcN0QAHN4NE8IiIQGuLqJxABkzAoHpxmZHI1P53SWDEWojJ8G55s4y3H
EJ/VpNn1EwD8s9LnAWaVdI5exXWmqSwPFF+/jEwCn/zUWvVq5j7bg7HG1tAu9R4H9shMZQdDLFlp
8eS9j15+y3Vy1R3FHk/EbFQP5qxCH2tucCVj81J2mn4xJ9VdxLxUSTmY/rZzbDiOM4LF9vk6mild
iXVQ1MNp8Mn3Mgp/2mTlldzVfa6n244Q429Cx8M8EcW5rhUzOfBF6wggFbtRHb7HXiGu6Jv2JyhF
Z755ZuPA1T5wAN2IZh0/Q7Mlyrs8JWoQn0iuNW+tjjD1FLnEetWpflDqd4NH77u+KDwbmisMxUXV
w7EvHT35wBbH4OvqTMK2v9K9V7/3yu9Io5Cp6LTjOrVHRDNIWSE6mfd00iEgRVI1IPq0w0HVakCs
zMjY6wrhKRZGvRMhjx9d61WvzEbIj4684KqIkFWGNomVNRC1UOVudqj2hFwbL16k1dgscHBo5Gk4
iflIGJxwlwlrN7i/xm7owtRYASSxCUAwiZ8z2z1pse1+6EPWAPOnHNwVUxJ17hru1bLIq24/zcUK
OO/9126Co2fDm3/tIem995mj/Lb5OoY0SEF+SOssk1j0+x6P66xLpPX4IWwCV0S9tge/ZwGSqVvD
9u09vA9lGeeDch37YFpFqeVcYq0D5GpfzdBXkINQt0pPfvVki3NOgH9QaNpBI4hqqZbwjMkIxEAx
qKs2ntql1vQ1K9iWeJQoHRdhMFIN6tzRU49VrZub1Az3NTlu55z/Ilo6QMyb5krkYHdKO9Zobpa1
mxgpFog2c0JvrNivoOLIRkIPO8mnGG0+otdiUQB6qAiIyiDtHYIKsq+Rz+ZLizj71D+Hzuh/aPlO
6YzoqAtnePDTaVwhDHyz8iHeVq7bHkmHQ09dfpSbOKq6tYVvbHaegqqe3dNleyTPjZlGmQbtUe6n
BJekpWFvKzI6KTB8yLZG93cd1ewWZsZ7useGhGRaQ25cLI7NvJG7ckOEfblUVFMstMHb6J6KCJOd
gRieN0HT8ylsevGQBejFTGo5EV43z6kA1i2chJCbxB5bcT/oZxXpogJBV1ISIWYn485IiH40ShBu
D3E/WCcn69dWO/lXtIgWpcUaW1SqcQDoYBzkJ5H6+bqIET+cj3tOZv48Pu/+WffXMZ0pEPIl837i
qQffbcutn6Mzej/21T0v1f+lmzpk8LHWlw/3xv/X08v+ZdeeIP8rUpLd/zjUP8aSW/MURNY2K9tb
psGoPXzVkQW/XZ3c///1fR9CjVCjbsAe+F8v87dzuikYwb4n/b4c8wv6SMZ3U4n7B81Mq5tVBKzH
MntEf2hMPzRfwUlYG99FSfg51MP4TKRWz5odMK1sqoc/iFVXPpI8RwqMaMgDy0v12ifYqWSFUHiH
JBDea2s6MEv00Nwqrpc8+175ISswT0X2XZnSJ6SbG+5iP60HUSlvmNq3soaGXQAAeGhdJiR2mPsS
XD5lTvLdKZa275JqFpExmsNAPiZx4Z9Loj3vowvQn0inKXzHThSvXa0P937Y54+5gxy97LvKBDIR
RfJiZmay1ezA2FhZ6b5oEZqk871xG1AtYVQPN+H5w94cM4MXvu28T0w85b3R22FaKGQBn5OiqU6h
wgxRNo2TZx4+JepPebISVdce2hgTIFI51v3kUIFRTMVkz/qKZRym0e2EO/spyqPvsgdDrf7OolE8
aViidogdGuuJ2f6bk/Bzm7+XrA6Ig3Mc5TKDhw55XxH6zBrz02dtNFcIRiI0U6X2j1ZSG2d4buJ+
awAiLAHH1+9VyAtsajQERPlL3Qg1Yb47N2298Ekp8+aFTL1gGyJ4sBGWmF6G2r/JvjFoYqqOSuum
x0WzV4bCWSXDNL77friUNcCdc5OQoD0HJnHhMMCyJW96BNOi8Vvn6RCpA+WbTyDN2itqbRvy+noZ
RXImVtD7dGaMGefQz2lXh4SqVAh4pKH3qTj63ojs7jV3CX9r7KLc9EMSfyO+fyUrVCU5w2j5OsfI
5t6ERWYQNza6n4mFVJFhxs9Wi53CcweidfpJ+7DFRZYTph2uAlXEhwYV9UeUB/CKy4YzhZkESPdm
hPzIVcTQl7JAL19SvW0/HHRb1pbb9bt0qKvnIQ1fZLlHmCnZ68K+5NGkHIWGpQwalffZdlDMAt95
Q5Wn2dSZHhK0q2ivvqfsZAXXHgYoboV7Ig/FOatRRTjufF/4Yi6pP7UvWOSsLQItBvPmJnvPmHPK
ll4g2mU7dNHRqgb36LrKU5m557yss6csV9CVn3JIRGii7+QuKbD+QejlD7l339gsy+Jq6g73VkkY
7QMPwqOqd1axiHP/lvvMrsq5z0hp6m0SxWLR1sbPU7gKIVRKyWRvroGNnsB/3RBL2bs8ZvqPbVFH
j7KNibzOqkWoZSUrOGTA3Nror68hW/k2TQkMrrVqOPC4EG9FzfNhyNOnnoCCR1KCsM9n4q0UY3SI
c6z3cjeLYcdoML03ctcvmI2mBTe1xvn91uaPbiKyV8UJ7UtjK++y564lUhZvMqjvuUeCW8plI/J+
J9skQnvJlKq9NhZoIJbT89NLvJHcXJ7yOu+J4KMRCRvZxqrMYM0jQ7ylmoFWDQoWB9lHZVmbIC6K
p8ofu8cWC7RsZJNBcAgyE3r93AjNwWk1aarGz4PBBh1z7UoQpydLa/PCRKR87dHWvFT+9CErDS0W
dBCj6lLuhrBzl6IIx/vYfTt/EeSqX61a1C+wKx9kLd0ucl7UrDSiz6jXJ/ze/9mQz6qepraZTugq
lysv4zpkqSz4qic/jTn/97Y3kPb61UGqDYRxyP12JHQ5jZNZxPjXwfvHSsEeV6b67qvhzGHA/BWd
E5hPx2DuMBm9FvPmPKSmK6JD1o6rJNPIrvlqFmZNttXK5P1r5PeesIVaK/LmmM790cRqTYDC8Sju
3ZAtqT24iK0tUQlaVgGuhGxeouZIFfpa0bxjGoboNZVLU8/Uo+2N4QkTjs3k2/TPNW8kfgL5gtWv
+gFtKaBR7W+1oR3fzCJeYjd1XgY92BtFiQJJKYC6t8n0UFuBuMiN39fi0puIXdYtUfl/FCSJrq2V
xkIQ/t8tCpdsmZgxLWQBhndxkV2ZDfquU1VgEpxbyGPykwaeFVFNk2n6vwtCPC8riENwg/5d4MUx
eRoxKoJ/FFQj4W2h67fLr+5llbxWW5JPHVyL82XJY3KDrn26tAhzWf1REHclgoWlqP8sUOpKW5B6
oK2+epGfsNrx7IGrt/6jQB1I8Kh8t/qzQBPE/Wh1xdrx3zeRhFsInprGvZ8Lvm6in5KnI0pb3Atk
qRz4qDqs6Oo5XOjfXRGAhrmkIf7oq7L81MwJ2MZkTH8W9PWsGhWFuz8aJERN4I1p78ejnDSpwAoJ
iOMBcCOWN115ypDe+ojE7NQW8a33pbiUFt68GI1WjwXcNS/0cuU3wrv2QsELxlIG8Uu3RuEts65e
F4iVx9ISFaGkXaVupV37MOpWnpkjksm6YNVrVn8NsIlytrC79hX/vrRSmmuvjxP13Ooa5IbK2fry
SiSsRn9mdu0RdluRCZZc+wlvbx8oEWdLLEoLWAl6aaNE4PgXJcBYiI6cdyHb3V31wrQvuDm8+WzW
JcdcxLUFBnnhSCt4xIFcAiTeoOf44yVoSJbwYr8nxW6I1ymJdpe+5o3Mv0hcvM5EFTYe60ue4SLw
U2gSfd8U6z7O80saiHLdp3nK2VTSzZQhvuSNU6/TagwvZLs2a88clXNaVe26twvvTJVujdnYOffp
1K+Rg7fOfewMay8gViXI4onSUD8HolbXSDti3jYnJON9ayBv0tXXvZf2fMIPb/RehG0Gmw329Fcw
CYQBhQMe37xAAy9Xz/7kfMoyhyDpY+ryyB7nqmBpUA9U3GEhS7XWi7eY98ylbArYrFn3rZOtZeng
et5SwTa2IZ9d24dpPS2gIJuz9bQ7qINnv7BWJgGqyeDGz7s4iqqHpFen+y5L1TmlzUtPXls5L3mV
/oPErHWSdZMq+mRV2pxlWeyIV1HG4UWWGUr5OIWlutWKKNmI1MnXZUlEPjFQNk/ysIGSaHvW+ODD
P3tAkz1apxpOr98rGHm9TAqjOxCV85/qkRLyEeLWzlXcs+xHboIRqTFWBbg4hwqVYFnvfrL7lqSD
v/AKuBtZHbVjzsVrl2wqpcr4Osr2FAGyWGR9lH2iB/RYAuJ8LqJw2JepGq+S+XiFcrCb2PG3Zg6E
4qLIq/My511rH0N0sj51zXRWPVibnQII/cUOwCrO7WxjislaanLSEHz7pkIRJluNBmOZmWT9GvUl
JSPhPAGMSbouXfam6h0sp2+viFVrpIbp5fcgnm6laxcvhZN0W0sQPqbm4fjmhcyFZYVOqxflOI3n
glzLE9k01mKo8/J7PkKJyzv8Pb0xwKr2sI7D3X/u1eKbbFnU6I6VZdvfgjyFKpBUPE/c1P9sUFuc
uy6hZSz71Ovx/PDCK+uIeOVQlCf8XtVJfkow6x8NgrT+ffi+++tYWLGms/OEzLv5WKDo9DF/in59
apqJeJ3CwxzB8VSrM4QLf5XKehbXghVa2Xwdv5/n12iaSm/Xxog9JOoVOrgXy2HIzVzRr31Ss8h/
+q3wVwfymAbNZakYnXK/qj/HUkzGeLABotwrPza5ehkRvb6p8ybVJtzrdnbM8+RvnLTRurJMHFuV
wE6UoihtEC8QuCnQI1YlS6CQK+xaGARVETwarSJA9Y6s8pQweJTHShBpyxi8I/459QVUytCzDPNJ
EdOC0+AZPyzWEFeci/q2nRIL2cvJf9Ktaod8mLnJiKcgwCjqlAc/6ZclSZRLOFJkB/jJeojyv7zM
c/fqFA7nPNKNXYH2ck1EgJpqR+JKMAeVNvF9VlT0ZMiiBVeg07sUrFY+OqZESQ2XczKKfttG1aFX
4PaHSTfeAsRmgkkfruR7AW627Mcg0nS8Xoheo2dBYFuFdzFtM5SBK7HKkkrjcQrSIEaoY+Mrbbwx
/KpYoWiXrNqoRGBGVYanvlPGMyjNk9JiUBfj2D9qxi1Ks/ehNcOL4nnlayuQ1xzz6FHuReFG+Scc
a/PaaONwm9wxvWrV3zF0wlOdhs/9aCnodaEynQt0QZPA096Dbthnwxx2Zgf1TleIMTWr/8fYme42
rmTZ+lUK5z/rch6ArgKu5lm2LMvp/EM4nXk4zxEMkk/fH53Vjaq6QPcFDgjL8nFKMsnYsfda34q6
lRehMdd5e2uaAItY94enr4Ogw3HB1XqJB6d69yrngYhgUVOjm2nnXDuqSZS2nn8gQFCtmYCNuyms
7W+GO20AaD6aAYUjXfAkpIoMM4Jw4Zfss0a5a9baQ8wU8YilpKow7fT+usaOslBaHS4qAygsPUl7
l/ksDTG1AJv2dgIVgZ8sb/DMCes9hhq0sh0aqHUzj7CRS+B3Y8pT+8CjHCyhn2jkz5aRpK+evAe2
m13S2BOHoaQ7VBXZhbV162dafKkDJ73pWv1akep5apJrM7zEXp98w0UMaLU7DA7GAFHNgWUueO+5
k2ioCdyzspuT7m/KKK3J7kp1ogevjAujcx7zvgTzu0fGburoTxXE1yDAW0oC04rdorZ1hqJZlVmH
Kpj+566VYY3/H9+alKO3tCUK2o41OVSJfuo6SxHpLIc34rs2kCKWgR1Fv+wi/2UEkwGUXHOXQboC
EJifitEjkY4h+b5vyCJskImtJZ2P9Rd8qqDfgFHn1s5D6ILufUHI5XMjxDoJq/42fyeXXHq6I99T
mvJnjdbVIhmltnEy57uqDf2U17WNl2uhxchL6qIGtxlRsXu1w2+JNZ+7IPHcBq7Gq8VwWU/G6ocf
KXfRQxk41H73CLSsunQCEVFXhTiQiR5bKZPWjaWxhx766GZ4XnHwYq/b2m4Un5hr+fuwFHIL3XPR
zdPvVvncPdw2PWikLR9DxEtLUra9BVWG3LWxWeyipBnA/tD2GDHjfuh585j8ocfFHlgAZkp1MYn6
NrjBmdq0y1TuvXuJdumStE8W+hTu0t44eMw575z/1bIEZsSgNsp3iSXVqdTLfBfNX2Feypn9qnyv
RcVBi5iPLNEuq5Om6qujZ2IfVlIBOLO83dCymc+7rsHvnirS21oSZ6Usl72dpFemM6AxkEQgguJf
tCfqRD1T06EKo2DJph+EK+OpEJvAViCAo0IwM/o/2bjsIA+8xmwNbdnVR2t2+yXQ/YlWpJHk+bl/
sGGWLJq+6Hbp4H9WfUlsdMY1orfNUszcolK8q7jZG1UDME98LzN0kqMT9NffdbK8Shbjp6gRxqog
umQVtGQHZiLo9pFeE7fXEcWVdOrW16e6ctN3hIDGznSocB10Ed9xes1+Qpe9oufTZjPNGzE07hJB
hNhSYb8ZTAduTex9Kzos9dQqgn1/oa/HzBvBzVfOPcxRnBud/mboo3ZUNg56syBuwVLaw205SfvM
bpdoLd+0sXYeXmK+Ox7iTz2YtSSatXLQ9Wx7K3Zemlm8Hwbp2fMwaDFKvUjNvgyqME+Bq62Tse+Y
AY/meUT37cbmdyBY2aaQodyHSoklH0Ox01UG5bcu451n6AkOhd46tbnDoUhv4Nbicwtg8aXojoPX
9XejrfYw7q0lkx+MyZN9/ToERXPyhRkcBzdJN1i4odpPSfOksYFYefjj9p7H/tOv/tSq9Kfsia8t
Q/MHqLjw2SVzPj/amnBevg6JKN7IuziZZHngg0QFJsit/N4YxV3oMlkPientQQSLtRUn0db4wscX
/nPJV3trbMqDr/fpzTaQgMeWb70nvf7JVsD/0arsMvhWiGzf+jOK7WIDktRezUE5t0ErfuouWvVu
VrPkqvzZtfG4LVR7p2ero7aKzzqW7D2FcX4Y5p4kC7OxB8+Iiy7oXu02djZOzbURZ+iBLN0xH6Fr
neFeaD80D1KfiGSCkgh15yKqMwMJjJE8gaQQRP2hFOumVeN3Jn5OIhzMsS0+O5QgAM6Cb3U6OOvZ
5eq3TBwHzWQOoBxiToefrTTE3pNps8cTvbPiIHuzzRq7BqCLNcLPjZiVGH0cpGu0QtAgpHkwszY/
Hxy369YmI1KEWCylehZd2jJLT9w29kZm+EhwQ2/xdSmpyH7tRoWVb3Zw0EWE5cbuoO60ayFj/+Bm
qVxFY9i8ZE66y9vQfPbToVvFDoUtpfJTggvyMHZux4gPfRBC1uzc68NSst/A8nLRYKR/q6w56DMv
s1ufJEDnRLT2aLftJC6sVeCo5ZD5L/nkVJfADNZfHFKfHvDdKBXStix8ipG+Stkma5nnh4T+NBGx
0btjbBJmS9+ytvEOkQWFa6rokoa9TpR1UTjk+jnWramGfBs1Q3fwRaR2IL/FoqTnuDCTpHgYvQgP
hk6orEpr7FCl+oQJxKY/+FMaPY3FvNl2vMy1I1W0h+vA0M7v/Le6vVhJVp1j01ozu1Po8JqSHMVg
2ijPfIE+FB3x56dbPwIakCUGXUZ7bJ8GMkFWY48A2U8k/dq+dnd5SrgmDZ58ZWlasCMUB1o38jiE
Wt4KPXT51BX+QSSSLnfXxzvN1ACJdGlO7C07vFjX7z5Sx/WMWXzp5cHxgoPtW9GzcGX9sEzCKXwa
GdyMRk1z3wvbuxFjXWbxdw914bKFS7EZxnqW9Jp4gMnESusWSZlfIujplFphZc7OQfnRxmXzmlp9
Sz4zXLavQ2x3xk9H22WEefPxOBYVq1ZupvniZaEbVqmNBObrWv562FetvQYzd0StnL93brtivOS8
xLV3mAL4QkKrk0WlJTmtQTwkmhyKt55uba9a51fnJascJ9JK67uaAloHBjl6uMPVP3+B1gep0bAl
l6DDV8UhV8QDlzT1Maz507wqO/uvr0r4oU5E+yH14hdr1rwyudVWKChR0DTG3VXqyOYluGZ2cuM0
k2sRBlidoEBOpsRHm4ZkjfsINKRWpCt6uN0ukFWzJ8HnJ0Lo5ObZDOBs03T4s4jkxu7XvxBRib6o
WHnBzBZJRL4RhqbjF6N54RX8rS2BLK5m7p6gRgv9rtnFWnH66NM1kYriSev4XEWbGasoxhdct/oh
TVr5OR7b0Vb7UMI/nHrLOGaAMbZRG77Ys8BXQUg+ot5f9qasTmM4LcrKdV6IIh2utjPu65FMtKhD
EEFKrXkGBtUSQaR5e4YqIgnCjzQyo7XFqgvsrzWeHIa6Cy+S6kcXptec8MBtzRm8zEFYXUVzdzH4
b+qo7jZStxHEK6dcjYl+j7/SN9it+CtQqjOl0Q2POHm0lYo8/Z15GA2toHpYssm3KtPOwpyydYkv
6T3NqzU71/EzapS5mCIyvs0whkAzOOmWxOFhMcRe9iDydDh4LWVKwcJrmlAzBTfZQnnON1PR0JPc
z08M18zzMPSofFBgT8hDHr0YQQDWmJQKknhWRmHJfeYifQM27vE3hjcU9+JVduqDolpdAbt5K/oA
/paB1toUWnYDFRO8ZGFMNyMqi096gNbl6wA/Vp6AmiNUYzEAjlRvO+w1iIVybTfpAmlYZOPyRqWy
Blyo0FnzPcdS38m71mjqhRDBcu+h9ba2SaXIdgw4m7BDUzsfQs0DjdvrzjoOBvkiCc9oURJcaHjO
RZZx9lT6JuyWNsZoiLVX24T7xSHZRJVtHSlHnIVn+c0xyNNor3k+u5nBmQODe4f5ddCI5FtatVRp
zUAUs2WOm9QMBOiOhOwfPzp/HZRWfutI6FmbSdvCf6zHt0ibbxV2fbaDIbs6WWhtTBF5Z1+wmFH8
TCe7FtVaQgdCCegPK1WG8Su7ym+VMMt1WJTOUrVN/egIO1wFLLqLWpjvUxcm19Cekqsro2GnxvYj
mbXSZRp3p9qqg0WkUN1EVTqffsh4ik5Tu7Gc8KYN1YVsx3SnpYhMoh6eZRMb7qpRXL1j92w5L3LE
3mIGjfPMSp+vBpnYO8w0ZJ3QBLX78okR0PjsduSg+C6yssz1nsDSrHIptFtpGGuty6tzyi3c0OM9
1SVSORadte0P5tHRYLvgP1l+SZX1Otf2dsKH6jvUjKlrDs9zUs/oRBCqWuSgsRHGR6Fb0IysgtXe
m7KTbMu9kFxQEwLOTTYjrcJo2BA3idnNGlG8qw+LEOGXtuiJN7YUnmCWsHcsDTE6qnc0WZ9RhhPR
sHF7lHjHziVU1ZXmcL1VBkIApx7adRVYr3ygw6JoKqKW+g9ULCGUt8S7ztYqYm+712awJl4ogY6F
5zCyJpzoEoyY3zALBJeJlHrW7xm/KmrSpjLYTcyJxycECPtqjv6SZoEKfFZFMyBbdjG2mdqOjB/s
q1jBKvmOOeRnJFBLN1lLSWuzhyjS9tboerintXcZSqWgwQCq1fBELGzKhmOB4S8xOlQD0XAmxyS8
QfnejMGg/VRHGY9PJH23D+DWcNFIrLb6qLlrsQqfrGp6YXyRrnt6w5d03A5VLMGPJuq50AvnXZvG
muRKNL+ZXrabsm/lCcSxuxpSBuXBnSiL4KoTbrzIiX9+ZvUhIN2IIKWVi1Fy11Fm35A/73mHjuqK
e08+3qyeGauuFaCeQxNpozc596amKCG6m5u8NlqLIXWGFWoyayt1WT15ofk55Gr8lprJ3s/yHqVZ
On5LiFCEUhmDkXTZcXypMycbZTg4Tcg9DDX7JvmVxCL7lmlpuMEVqgM9DKpl5bQdrLgeAx8NI1xQ
pXNj0Yie8A1t7ZINx2DI9zjssWf17wjN2SFV2g8bSMEqCMNq45j4XRLnOyGV3t7wdWchDVt/aWnW
AJ4ZZshc2wIxbEi8r3A/ETsitpBUf7Z2m7xZih61lG+VnKlnKWL+tIvlm28M/rYkZhv2npYtUTi7
O6H5ZITg2thK/s1bGT9zG2DsHHRb3aima9fY945ChRju8TttmKOqvJUXVs1Rc+gjGQldQTXob19Q
7zaGpTBZJJ4PbnXUkspd5YYWHYfJ1Be2FqWbjun/VWUCnGzfzLdV/3NG9Ht1HfzqfG8x5Z95M8Qz
hDl+KXpuzUE7YuSI9KMpXzyvAmo79pC559ssG2saSo18V7UuniIr+XMy3VUxPGKP/mDhxeI5d7D4
ywn3rRCgiYxcbhsyU9c+k7B1HWb0//zCvxVjUa/aHoVTJbNyA1iCWY3W4JiY+qsTpMbOHbOBrXfw
6sqGWYJ0tpk+mId6mt7wzmLTBiBzjKzmobEqLAsfJUXlj9o17Xz70PnGtIQfvcoyl96O1jvLqrMf
WVIg3kiJrrbVwwej80MT5rlv/aeobr7q0eQw2MZOekN0/DpYXot8KahPpdPaF8tMfg2qaUGOEwiO
dI8ZTW0fSQCvn74OBt1ay9TqixciWfIifwM1Lzy3mt5swxiTglvb2lOI0mfL4EeC+FuZIpbvQuTL
oAWJpD08fXRfgmTK7mVysLLpQ0Sxxdpt0Ytukqeiias1tpLuKfPUt0hayUZoUi4RN01Xaq1j07be
qsD5NCEOehpja3hS4Y/BkRIbC8uQYaErYicMkrjiU1ZNvfnqtyRly7RvnvtpKbdOnDPJ0oiAG7Ru
WpxjGXawq9LpmLjutQCpge2kYKKcy/1Xdczpcc6EJY6lJeAw4pdiE1XRyu6ST3dw3V01Q/lGjEWW
rH8UdJBXrWgM7kpavcyg27RTstXwQlDCOduGZGaMOso5lRbtSNcryo2Xuupkq03tUGW0ugkkZ0zX
eZuHS3q13i2IM3QTjJOQstO/0kcClHMiDgm8KtgSlfpRS8udcvFWOdYZhJABmM5LjzDT2M8N/ruu
8Y6zwd1MiPI3bK6zk0kjXJlchBgWwnXEO36WjECXyWayWp9rXjh31bpvgxkM6zpnJSkmbPqRbLhL
y/fI5ZXkbAL2rgC5RUW9wU0Z7nqnveATL1/yEVSf2eMdKavxB8U5zoygOWdJwwlLqCQznu6lq2L7
gxEEmBgECtBfkl+4L0KsMnoMB2zWDMkwuEMDwyVGGdLoZvEjEe0VRmv9Z4zM2GzD6BkNdroqsnpt
tpr4KGknL9mKpU9d6BHn1fhPZvMyBQMmkc6zb43HQAefX6M54a4y8g+/wCOmIam7RS9yxnp3YSxP
DWzJPQJee4MlH8mbVlE8Shv8CkI3oigeqsS/NfZy1uDp5SLIQIB3bfYzj60fiZVYpzgBRe91rNte
GzY7342nlR902SYwGHZQ/YMGsuj22OVrPwuIPL8z9pRc8O1D81CqsfkkefenBYPpvfQab4H9tFrm
Ydhu07ZLzuGU4c3DEtHbsbcuoKHAvJKLeaC8tHU3YGyqgpMTd0hHkN93gbbU49bEhNgOG6BbJumh
1oB8EZgd0SPOU9xr7Tahq7NgByBsBz+B7/eIupuWgGKRtDRUAF2bUuPvxT7Al1F3aOkaLWQDo2gR
HrsqCQ5VJ6Lj18GBF7JlZhef675k7inG4DgmdXA05q86OaGJa41yw+3cXNTD2wQm4NCj0WPRtKJ7
XqFZ1guiNdHRDzfI1/g87JZ6JpP+zq+y8Qiv2F6ZRkHdrKGHsVM7Pwl/+Iw63DNhYOOaZSA/CU6Q
HOU9w59AdGsy0Cb8QS58n8S+opiJMWxkaywcRxkMaPcL46kbgnTvjijWEaPFl8zRcro73tFsgpEx
o1utfGvwNlJw12opBJZay03TNKV1sKleG42rvuxgF0SebTGh7L6bsjimnRW9OCkCNunl2noUMSP/
0Bg3iMAdiNr4TKlgQXsS1EhHx0jWaSmXjk8FyF1G3DL2Uvu4D1+Rf3Nm1qWHl1D/OSmPSDHGqo4O
A2TSW9BRRcOwIq2GLW/pl9V6p1oJltrI+NUJIIFpXg47vVsygeK8SUwD7A6OK917z6JSO8K82vcR
hoqh4bJmcNSv+yKar8V5Oxrzx5MABf3W3rhd/MvWBRSzakSNgEvofwl++H8x3GRnWszabdN1PGiX
/wocH/URroRTQmae70WqK2hcxzYQ7AD0wih+k4X/z7/EZnZ//w8ef5JN2xIDIf7t4d/vVcF//zH/
P//9M//6f/x99fJ/73/5s2r/cn7Z3P/Hn9z+qi4fxa/u33/oX347r+Afr3D1IT7+5QFI1kSMz/JX
O95+dTIXX68k+lXNP/n/++Rffn39lvtY//rbH5+VLMX826KkKv/4x1P7n3/7wzTNf2JAz7//H0/O
b+Bvf7zwaQGL//2r/vvnf3104m9/2OZfLd/RbTy8lqlbxpxepDiT/vaH5fzVM8iVhxzrgIvWA/5+
ZdWKmKe8v0JWNiwPSplpm8bMPO9YLuen+H2grrnOfRi9NjEsf/zX+376zWf+/Ufjc/jH47+Usniq
Eihw8xvxeCf/jFc36SnP+fK8CDjfnuf/G0O7cNMu1fEOwOS91lNj7RsmQJI6m/Ww1WlvIWdjv4J/
q+4w1ubRC8icZ3o5Z9Q31C2upZ3SSRCy0xPBIVr/kRr2SDtiaDfMH/0HZynpFrLZIDHxt+TQeQ9K
y88+S/1LrCnvQWoziZmdumcZ3kt3SLelrK7a1EXPXRnjOU8CyL9m7DzsqZZ7N5Pp6uuhrmS8aboC
gXUmr9TT1qM2Jq6CwsbJlrrWYyz0X6lTjZevJzURrHBlYkAg5o79T9rdPf5txBbGo8Krc3WG6psf
tcaj0O36OHoJeaXzwW/0udae8EcweuVSM6dHK2cQsgbLgM2X/tAp3Jd+whCX5g0SErO9I2f46UzB
eBlCOTKnc1Hjxc5NM6fpNRKnyrOCi+9NH/PI65kUDtwkQj1qCcggYZ4OyObr4ZhhJZUTLv7Y27au
max7fRJbEVZiLfk7XK0wfrjz64LYgTFnft9By02AboR1rGo9AxkNTEyZ/ktjZNkTfkrz4QQfhgP2
r6UmvsFo3Lq4nB65YSzDYEpOodcmRIYo/VGPkMJq2x+XX++TSiLdmh2Yvi4T6go69Q0cjY5BeVK7
KPXHR5Pr7GljE7jg/L5H23yoxJmuJRFJu8g0TO78+rLvVXiqMvXdJ4z4VQYvtaVXDyeyoht9zN3X
I7DQ6GPcICL0VL6JMSofdEf8U+0UsFknUT7c3rMOekxHgC4gKijH/67j/F+xgyKUrO/yx0B5tqVk
xBuoiuJRzdgqJ8kg+yonf4TEqKYZa54TTVtv4g/TpLOLngiTOvI2YyrG1wnG/NoK0DPqwt2i2hpf
LUtGm9E0qt8/4c9IQs11nwLdQVOqF8OrHRT09yhh1oXrqFd7hMQIpd9afT0sUOXhsE86BN20VWvH
ka9pQ45S4uXweMeif62prA85OILfD92gerX1GWeuV/oCG6B4haHtnUapUWWISbxCD6svZibevx5N
VbnV6HSfaKmQBym619wazOemgMeMVOG17Ry1Eqk56xo/v2CRXc1GpAteijpduBgQX8oyLuBWDoeg
iKen34/S7sNABX+ekRFCZq+l1hEJR8vr+PUQkBb4sdR3d2MKdRkKIBsMLQa3oqZFb3jJqwgzTrUS
omPRVumrO5CZFNChXn49axZmd2KT9eL1DtguToyIEvvqifQyaRWnSTYMLyhafj8VDOKZ/vFG5gFt
36S7Wa1Jvn0bgIK0xOXrUa0iayFzXTsUaZ48V3GwNZKqYc/MpeI5aXh3S23c4Atn3i5VeA/onuwL
xn9Lk+ym58jFYZm5SJhsyIXkSfv3ENv/c82/q0FSvzMz9u+28V6BfnwyJ5qM5BzcXS95QZRlXpDA
uvcx5YqI22E4fD0p8L+sSCUf18IleDdxnHudtxjzJkmXgeeYLuV36vr0Epn9Sz8/+vqWGOu1ANX6
bExNBkEgb5ZW6GUoUMzsPia5h2Qg2KaMc+GtF/0950UmGe/d497pTy7xbXJugRU61s1Y3pUIQCEX
vjq5XftSNHmD+750Vh531y2bShwJSe3QuO/JaS/757ZM74kIv7WlKZdJT8OxSu3XUf9eO6rZBgN7
WxkH9mvW3yw/nO5apuxXsABeP/l3WdvNs0J57sXrkb7Fq+2azqsJvQ4+ea+A0qsUWnhXp9ohjofi
LPKyW/a6fogJEHq1GVAs6iYo/kxu8F4FY1I0iKpqt7gW04MKdDpV8yHOGR6nSqXLwXEKiu6kRHXC
V57PEKl2soMRj82ROXhz/PrK4D79+ytZR+ZeN2ow0PyE37hqb04J9pQ8o5OtVih94oOf9dkpq5Kz
9NS0L6UdQE0PgZck+kFJFZ9s+13HeKhVXgE+Mu0Aq3ivUhmzWHaOrC+fizw0lkpL7BUkYOrL+UDL
gyQTP1nWzH5BZEbsO7tO7Vs7SrcNoaGvKUnRkZeX+8LJ260jumuKquwt05mk0VGBIy3G4dAzBVnE
TWnV6Eg1cXTmA9pScbRHh29+PW7mt6b109ZxCHOKgAftir7CLFEN6WIAH3ipImjt0hS/VLMIUpW9
hRi3Lz34iEVuKPmWJHrJzVwUa5h/8k3WG0gzPdvyBu9zwhTETNNrX5B81Sb6UkQIBLSwqjEuDzb2
wDx2YHCPyXlq/YS5Pm69sqjuX99KUyIYHJO0pSrsbdQa/3Xw+xbQR23AuZ6SdmeaDb0rz9WvqOnK
BUarRQIg4CNxweIHATFIGrfvW1nFv9LenD4sMbeFw3bcRkhaF03ak1GGRWvB6lqcLbbhaIpqUJ/6
cM3Y6pwTFgIofSctNIIES5FE1cz8aWGUXn6m+t8EJtwjSaCAuTCtrAKbZb6CiVPccDuGBnperfrA
g+Fe4dEsuflPKtK/NcpbEp6hf9C7Qt+n+uE4WJ57CrL4CCEyX/ZxE7xm8pbxt1wQFi1f1ZT2WJ8G
LMRpRMc2VIsxi9X3ThePFL8uDXrt57Tx3cna1I2wQbd3b6oNA+5kbkzzCGsrBIvxvaqwfbelGE9+
FWAPUrJZ1l3XXiskyTjl011SGdhOUR4+uR0LqchH3EtCQbxsHfVmiIOMp08ywvwPx3B5H91aD/ri
Y+JGsSwLZ7wKU7n7JLOarUGg6guk7n6h14n1ySUls+ijJ6YWZSSQjNFyPPjiP3J0daPKdgHARig7
YpkreXYnAgKn6A48gXDHiXS/kBw0pA31QkHsW2s6k6ha1cmabpVYmejto8DRF1UTmttJLpEbLaTm
pCcN6gyg7OoYuckPpJPlxmRTuHRRfmCK7bpFFzr71BbFtugUHBmallre8VyDnlpQDuX5NzMfbrlt
5s8d+DuPuYaQQLDcptiMtfanizxh6fT5zTat73kX/RmRuDS6/VFI981tGaV0eaEgFBXXsbX5lPJr
Z7cbLZEnwh7KDNmLaQ4vY+x90nNQC60eIwZj+dmfuv7AcIr4NRqSS23y31Tv6Fc3X6rGsDe6o5wN
/VoqtalNsFtM8PTw1MVjXu9skR1p5iIGa2OdHXRGu6fPsUqMqyKkFOgTbOXDMG58WoDLQeb1XllI
gDrzAzE89Ziw2hkyCEcr8hEysLNkv22m1Bgx3Yf58PUV7QBr4aa4IXqQGIsUPdrFot9z8XUju3Sh
rVa631vkBbTQspkDh1HH+NduqUTG8MlrR3XkFrLph3CjaRGpFC66AptgpXIk3qNJU6SDSr2xEhir
RurgE2gWbGIaKczV7PT0+1DWb3VmFRtGvtUBtdA/Dl8PkQ6YbIm9aJU6WXUYioJph5375SEKd6Mx
2WurSdvFQNzNQptIOYJHfbFBUBTTVDAw1vVNpYxVP5KlNuifEwLaJY2bb0zUocshALq14jIMbb9A
XizXSU8wYI02URZqp7vOSWUE4DmEhFyawpXMeyJz7aOGWXGvAIikGfkJDkELgYCMu/MQTzl6gMre
RTWxDu0YxNDedH7vxJKLp90+ZmFyZ0IW7r1CrHwiJxl3Mx1NO2VwJ0oOQUR495BqZzPGmxRyi6wm
8xSKWjB3tPKDHR7oKTRnsysI/K16f+EKR1/bA5EpFQT8KbE/48IwFxpipEM4Ivd0PmpiBA9Bpi6k
LzQ3L+uOjnMMacmuEaugE9Jcm1iRjMVGlHvM4uEi7ImZGOKWIAPX3A8jSkaNExU7FFvXqN+MVt1u
RG/yGXfGLCdm2bTtkcSJkHCItGVjh+4ecuY0z7FFwRlqs2jpUuztSZHM4C8pQNpjHwZQ7bo2eiIr
DIFlYO+5r5sLSxdzTkSyFKabPfndcOD3svxO5S0p4+xs9JOiLos7ln9WhFgHs6aHKBmd0kKR6Xkb
rDmkC03MQMbGiVaWGclFP1VnrzfKawMVZuMYWrPMc/MQTR66zclcWV4vT0nkfUqrN44TBPl1jyVy
ERcmG62ifRUBpgs3JLhuLAMAIbTqDqxNJAyGw8PpgPlaUw0gMR9LpDp1BUaDYtqiqnaMexYjmMYX
+O46GU7L1tkZiUkEGvK2te6ZKB1qk7QYwPJHK5mv/lHzcCQ27Ben8Jz0g3OUPrkHIWWBmRKDILQQ
Ol+HGKuu2pUhpFiHoTSW6GnDC07BbzRlk93IaJTG7Qz7c4lRMUYhdn7SX7KCPA+/RLaMBIeEmdhe
DPk0LBMC1/cUXHpxhRuC53s+hAPkEq/Se0QW7H1jmiXLGkjNWkwhezCles6i+GDUuXsOi2DaIjz8
4U/ZN1/22V4DQoQgc5JblPDOVQ/i90QLE6TznJNmbKGcNgzgrFl/SQKT9By66Kevg9YovMRWuNVa
ewU6QhyiquiWBNWES9xExoGMCw0DhHMR0kQWVFqhOATJzrPZ/RDhSEfBt/tlwHBnbGW8j0txYTtQ
7l0+/7M94Y1lsS+XGU3qlUFTGC1oeSvgRhUszOtgiIY9agfObaadDuKzJeareMdtvmFaNDDHJSEp
rWvvicX1YjX2CRyl3EsLDXbS+j96mCW1H7J1ibWEsXSx1Jshu7nasEncrEVW650pESf02+AqE60C
72CtZSBiWirjwQ9Qu7Eukv8KBG1V9evYshsEN9JfBhn2EgqYrd1gWuAsFXkTX9ChX6AbZ7tmrDau
iigjB7NfQQIo2WhzRRiBQvEVd1vp9WvfHJx9Q1G07Er7TzXfM33CS4yaJnuAeNtNqg3lO174ZKIa
NqMXtlHpy9S0S2WxLDGul2xY6NlgvC/pY9SmeC3UaC48dm5bEZNHrkBW++n8ElIiDOpoMTCi3vQk
kJHmQUciGcZmWUGiXtvK+U/mzmw5biTbsr9yP6BRDTjggOOxgZgjGJxJkS8wSqIwzzO+vhey7m3L
lLKVds36oV9kWZUDgwiH+/Fz9l4bb/F9EtvGraysR6GEfU519T5B+iAuqBh2Iorq86KXN0ba2neZ
PrsX7CzHGmFdz8U3RFA1VlN6mqvmAumgOuCQQkxO4rcHmyEbFoQAZRihyuOsUI/BnNq+nVIZamNU
7MAepIwksIISefe4pFG11Wauajz8hHAQ8m5TcsjkXEVnwyQmL0mqO4encoc2oSVzg7kEzXB2SkVk
bdSMV7CIbOJVQsrwoF/Qduo4lLZxSxSS0aXo4CVjqwgYAGEwUNOjIbxBOrwzJqdGOcYFSS3zgWjk
6hAiGO07t7mGgKa8zlI9PjioYW3OpNB1T06PvAZmyH1DvtBd2083mZ0JXzfoaQchk2x6CDe1ab/N
kfgAXSOojmwMa+H4Q5XGuDWH6lNp02ZYTOtcQ3kTEsNlSNOrshy0lqXjk4O8a/WsOQ3z8Eqgj4Ha
V34zkn5vQmjFuhS/5RMyuRz+HrlbnRfCeLk6RQidicyzZWZxC+eekv8JzdnXIYLTMhpTeN+P5QPt
sENtRNVmqnJtO1naRxNTaDa8UbVMYpZ+pB4hjFYHmJ6Tl+WafYZs6vpycRw/TwJto7XxVdba9yme
1bWciv/848Hu0uVgN3bqz+s02wor47617kAct2uaWb1NnSS/diS7EGUQJkdTWXfFkG6jziIkLLTp
47TRsyayI3OhC5FIR7v6gjDzg23H8Oem3ZSJc9eUVvcxN5ug7rIXmEyuFzPfLsB+Fsa8YYL5XJTB
JxnZXGOy3WQQp4wm+znvloq0n1HtOsSIFgZUkcLTMXFd7nroes026YT2pSu2+OzivXKTpzaedrkZ
649Gz/wKqhkzQ739kZTiZSAC7VgZhAtxfoeNGx5qHAPY0MtDGjj7OARCpTtgw2ozbXey4oaBGeHC
OkJNRV/LlZAsC6fcz+1jyXjR1/tWZ2zLzjraVEzK7Z8rMXfeMIbvQOLHgwZAUNOgAMmVKGaL9wV0
DixqI2e2MWL/SDxNQOFPBgwp4TKeo45ys+6zbZsPBOLWYKnDGvZ21xnsnSZ6Kuji2iR3YRI9Q8sm
FyzgaNLYzIEepoTEjoz7qsrXqyEDU5B9OnbxiEJr5mfM+vo5PZE7WDMHQrO4/bWuo3lzPr7lYcvw
dGBDdY+GsO5td7zRkvlMS7Q/uouvRPy8rKGdiAmxEi59wESXHpSdOSBWHItc8Lw41bMF+nJZLT8O
w/DeoBYgIskbe/dSLYX9mmsP9RK8rLF5ez3rvoQuk7SGhB8wE4u/CCPcT4LGKnZ+FNBIEJNvC9cv
vxX6LTI8b4TARgs4CQLM4bmOv6jBt26K/jNU9k4rERxrUhykoz/Wqi52ocvo06ze20o+JFphnDTD
fawL63PU2OrzbiDsNHE3ol+0rVJcUhX/No6tz2RVoZjjJYpAYAWZindGM59sgLLHsgf8jNkeRqW2
H/WCYTLr3h9i4wu+o3Ib2+h+JJBHwwy5STpsEthQ5pCCLR/ziIClTJAZjbwzgsTO2Pd738neaxog
cU3XeU7dvVm9DeRRoHTrYl66EhtHREFAngTairmpb2a9ojYl7IeDv/erxQwe8cveR4ZRnZCWp15L
iFxhHAjtsWFMBp3vGOVrEZECTsP/WxpMV51IER8DGggpBuJd3hQH4icT5BsIZSIUBG7APT7K7ro8
Y5po56fFqU4kTblHNiOd2zTMwLARO2E3nDKMmxvGGIaplqNtHdxs8pCvUjrO6BtFumydAQFS0CwX
Rup+aDb56z6Z4OvZKVrHkRmzU5g3DRnXMECU1xbsqI1b9wDjnNfJooVEXRfuaV8+6rkYjnZT2le6
CCiuxNBsbW1EH5gF92kE2jm6YZXHXtSyAeegBunSGj2lEKGDoZls60E+DHXWeKmRwMOi1PQSLT3A
kisfSfkQG2yYwjdK8xJkg7FZtCHcBoK4prD5GBPXBEgWXfu6OMfoMu57TX12tUT6OTjfmrhb8WcB
AaWqniFc7CYJYXWW87LLZEVOoqpMryOWDQ0uTqSWf7L9A19RFIqf9JAVxEDmacprXZVkiJJ0WYR4
twUtSk9v+32lEELoonJ84bYfltO8TIK/j3gGiJsJJTMKhw08yGSjz3O75W2M9i6hc0o6H0WQIwhw
K3kezeY1CuxnIF/u1qF57luEGS7ZqDZDWx4HO3RRKpIXH9+2BQLkdpmiazE713Lme5wh+TgFAECs
PVRSxb6PCJrRuJh7utsOe9A9PhyTlEgkdIoQKQnN5kvbTjkcKZ480py4pBMlsrtIe4hc97MkDeRS
iZKNcJ4vWt22L/H3pJ15xQqkbbaNCoGbFE906SpfLHZxsOa0fozh5KEH99MQ6PtcIhEumk7CugO7
HtEArGlX0T2Q9Zl+DG1mXfdgmmEmDuHFjUsO3awEs50qaIWQNiFR1luALuFZHQZ85ydsn4iZ9Tba
4fHi8l7O5mHClrBLArPaY7ZzvabkTFgVDu5YLF7fBDjHULFd0MtsDczehH3awa5/rMbmkX6zztwq
jU6uso9tYk9gCPWbPqXRAEjsTok7w+SSXYc13PtVCdP1OXaQBUlP3/T5wZ5o4sxFbR/oLHyGUVPt
OHR201IuVxA7pLyNimgaI0PTq2i6WMW0CSVpAGIbKQfZcBgitIt0qpmOC1aXTuUZ2Ps3K8ZApWgM
maFd7CC5YsLI+gfqxeaI1PMd2dGdU2jaM6ZRcR0FPOUuBX4GpWgbWqY81b1XYSl/LMrR3gNe3WGU
kF6rKfMxW5Fw9LN9MMKv89RgIdbMfFM3+ifYhLWq6b2eJeIo4WwNcysRKXgFnYSrG6NIno2atj2D
1rKycHCOBgvf3LUWREmrE5OHDu6R2ctr/AGXcUYT4dgHWrh0L63mSwkzDwCTeynNLjqHVc5QLJjR
UQcVAzOn9me88n63DJcABWKnQ+4KGPdgIdmYffYWrvOyOg7uHTgQN4Xucv0HbYWTY/nQhmiTxKO5
1WgMcTUcDk7amztnDFHzgkqPlfL6QTzQE5g3ZqAM2NKS2cN8os7EdRiyqMx8/o5hhyZHNF46ijpl
jje1JNgND1ECyCJ+CK3UJO6yfpCtU2zNdJq9KuleI/JQ6rwFXhmj8Y1KRtVRze/TOtWlMwlupCcD
ehKVbJZ2ezmI7iZN83aXBniwi5JBsqBnKsCYlWNFQM/3orLeyma+MLunP2EX54q9yaMGbXixSwCm
DaJSJ/lB8jxRa6V4mKdlwfLZXSQ/yp+SpQY5FrSHcW3t9VCzuNC+EYBE8TpkNNFFC3km3cBHSn2n
HWk4Dc9Ght84i5WncysE/ZvGnuLyUIQHPQZulDetzkrgjRrHGkeSHRwKWV5w98Omie0TsMtD0w1r
cYpQBgl34lmFk2zq2USh47blRlbG8xAEyTke6PuUyyWLIajGhHuTalug5YITF/Sxp3Xzsh+kxm4V
eXlGA1ZRd2T2W2PS2A4jPORt6F7QEesE2jLomCcbfk6AAta1zxZCMq8LMKpREpP0h63JXqAaIy2u
6KrqPzKNUhaPM761EL2PjnTHio+acnAi880vTQs7vyL03OEdZXbMAGLht0IuscGLRVarbHpf6QXk
qFD3bLw/2NnrfQIicnDb4i5lV9IkQ0bBNSu0buD65CeXUO6OHAWfw8k51KK+EoZQHXAyeiosg9NW
Fw7+yUIniKDRHxjWjajrk7eGgtIXBaUGt4iI9seiPLMOBl5bop8Kpu1IIi0uLAbM08H5Oun1wRpL
5qFLVNN9XXRWuisYpXPg5lPwlBpny61tIPrxdaxLMhct0pQsviyVhRuDPZZaLLjDFAgCI8N7T06Q
zpDwWrcrqsGFf5G6FMRwpDcivEZZFG6yKsTRvIjhkvE/vWzOnppKiCfSSPeWUeJnk9W723ijWxBD
x52QvjkUK5fG0xDDuWRGeyuUtuA/44uUTgiqxHThm7MyUlbDfjI1bLehc3Bq0nhie3nK27rf0s++
nXR701t8NKfP1YZsgWesPpCYHUDwjWNu6bYdyy4JL3FUiB39+mgzLdVN1WlfoooTFtWoX8QprXyr
JdZA9BbhsctzntfJTlPas7FmMUa1/OgpBLEsu08ytXjdl+486AX6ea05jVhDsaGkFPTVpjDwaMED
OYY4EDxzoILp3PoCwgVozHRqI2d5GObJH4lqvqVxAeVkaNeG+ZUG1tOiqLDxJr/OM3WdUYf6kYnR
TQ16ljG93MMbmDlToDfFQMi2FTmGxNe9DwZNDZW7hB2P7Q2WoGaLyftFD4aSPnbg4cgvQCxw2QX4
nm7aOnlKdfAj9Ka628nhJaV2V1pFZkV+178WeB/izpSHqa/eI5xH2yhEBegW7Wke0awmRKf8IQwk
Wng94nL7ZDG2JthyymDaZnPIncB+NTtyCTQxzL5ElUkBgkcvF7twmSH+SnTlMtH6Te3EtJIidSTj
gLM4pFWj1aTt6SDqezqksUq+JJaJJjYld0dMk+eMs8G9itD5QkZ3SKODOwLIcRMfsCoEXw2JRgC+
MiHINOHYRFZcEoGmKq2Un1mGvtOy6qzs4ojeb35PNDpW4dd8tX6MtX7rJGO0K2yFtwTIOZFLPWWC
ntRUEhEaJIywB4hmdCiV9ma7DrAeNjh9sVFD2mbp9TTfMtTCF2b6B+Hiyeqp5LyhHQv+HoTZWM67
rp4B4Lv6N5SnL6HkSq9FJfC9gvyfQtBEYtZLSbRAtifbdTKyH7hOQWO01ePkTJi7dHQf+BNf+7qC
jK+WJ0trQlp5LfLt9LEi1NTB7DrDU9ec2fU5HgJPKHi9jS0/EYX9MLlIjohdjSm4MWhsX7qkf150
CL8hmGllpObFaXrzgouF3BQr34c2CdWlUT43xtpIyh8zI3xarAL/X2UxhKjTR0idr5EFMyEH4XRs
hsTYz4L0Kaa0+2QdFA2JG62DNHbwWHO/aNwGKCkPtKf1Hz2ZOctS9xsdZtMS9fWGPuZL2WKfafoM
YPZD7obcPrdFrickhAMUBBBT+LKRGzaK8xgs+pmlxVDQzXd1nZ4qqT4I4LY2I5BIWvwFaZhAHiWt
FJrx9666sQzrO8yxd801MpqM28KGIjqY5gGC14+26Jh9pfOHcorHPO1uaKvuyrz+ak02A0djJHDt
2cXmYWa22AoClP2qqffIyImgD7h8turHxDGHRju8dkG9qZbmGNgYBSiNLZ9MMk+BAz/HM1fSwa+q
BytoYQ/Y+VvojjsOLYr8wQb0XZn7rBBvFTL+rYY/x4c+856LRe17wgULqmmvBMTfJCOhNQb0ag0m
nd8nieHXhO8cx5EQCRHPXr0sTzJLz0HHS1aGwD9AatxVESPPctXI1VH6mBPgAxS1iJ+Syv0S6/Yt
jefhoY5luVssMH+qdW5sZjHMhllSTn9lW5l9TMPSJ3pG3Um1DPiv070bdPqpLxDcR9ajlTer544Z
2BgS4zDXwXnMS8EORFJnHenfxjSZGKtamJnDXdTjttUWwtCcpIVXQvsXq7Y8//FHSnTTv/+qm7Aw
BmHJzTU+ANjGhcsqM4bUPElNHGVTWI+UajvcyEctqrsb9xERVX5rSIw5XCloqo+PBEPk3KWX5vqH
QvP/tZz1/yZS/YsC9rea1/8v5axITf/nf8lGf5GzPhdx9/n9P/5X8/H1P7Z53Hx0n+1f1a386/9W
t0r7X6bjso4cw3VQIdvmf6lbpfEvaZoGAlZL2Sa5yPyd/1S3CvtfuqMUmTquYElatvt/1K1C/Ms2
TZNriWtYjmu54r+jbjXQ1v5Z24p+VtHdtx38bJYE9bFqX799MNwL0cIa/8NG/Fo5iYYkPSGMtrDq
m6Q2O1Cn8t60YOJy1Kl1NXvTkL+mFgeIMar2IexCbuVDN+wiUd/jrg0Pf3qefyO7NYy/+WCWlDa/
Ilpe1L9//WC5cDlhA5eq2yQDwo7lAGwYboCRLVBvjAdNqlcd+xVxxtHFlOkDWALr/PsPwVP+5eFY
PBNXCst1hf7TZ6jhzWU2jd8NyZ9ITWHJ40PXtXjYj038dWEudmTaAlZGFOnxv/+jJbpjaZmmRX7M
+r396Xvpm9a2RvJBNkWdQw7pSdWBbjPvZ8BFwzKTe1tq6I37ewcy1T/82uvC++n3RoZpWY7kbglP
w/pJ8NyAoW2dRFTcC/whmeu3yV3xlTLc2WBNdgZZDUQ4Me9v+YhehbEZ4/XQb6H5bZy29H7/KIyf
9NesUVe3hYnyWq0vxM9fg7OYZjrOQ7UZdUMdkFlcZZXMR7dujZu4KPeZ6gh0olPvMedC+Umh4rY4
jCv0Cb//KL8uCIBfumlK3cAGrus/+QmGIE1HKWW7yVrDITID0WKVN9yFIouKC8b00q05Smb/LOwg
/4fn8LOZgccA4sFmGqfQu5vO+q39aUmUjjvMtDWwJgNXZMxqfh3tVj+6oc7YMi/7f2//bMt/L3x3
fl0ENmuAckJKQ7AU//rjglCoqtAjgm6wsOO8LtsdIuhvvdBfqIgvEILq0++frrE+vn8r8ldLgLN+
0baj+KFMNx1TF+vj/9NvGA0jE6JpIJfAnAF8Ce4SDZAULzGL26BVZHeY6cNgmylMTEEXhkqEMfE+
1zRESFXqCw160O8/k/ibp66UBOis+Mb5UD+9C1kZmdXCJrNxqTr3Xa+157EW/JEnFgETiTok1YT9
OWSTqtN7ym7zmFIUG6YZ4+jEyuayY95VsEh8TA6ksGSafp5mC1Gyxk2rTSx9l2GHOQwPSSaX0hvJ
59zafdtvJP/4738d85dXG+GvzlWfjjo7P5X9Xx9xA9XOruuu2XAT5g7nQByI7PRk9qQNFRKCb2NM
H7mYzNcoWt4JMtOKPN73KiPYuINrgswECCMyeDlDCDTyD1UzJutWtoDVO7e1DXASX4J7MjhtGF9J
6G+6fHGR7h1EpkPTKXsYyloYM2Cqwy3jaXWDA19um7Tc/v6XXS0of11PLGAL76blmgbLyfppCedU
ecsYdVTrTartbKREm2ESICk1JvFpIcKdrrhouFULXxmfOywcomvwcreLJhidG/S5BCkySRxhjuMe
sgvSsrjrpBV9M5EqQ/Wko7SSXafB3f/Dh8fA8suHl4Kz32K34fVbf7k/vQyWIiwqNuJxM0dcz1fc
ZQXlqessnZDCkFmxrpqjku13WhFESg6O8dzmX004VqByU+SPTMe2fVev1696G1aVccxy+hwIfOV2
nuv02Mx6fkii72BTtEurmJvYU8/EfMkawDOT2OMpaP/hO/njmf/lHcfY4bKbr24ehtfuTwuwn2cD
ARNBOPUCI7MKC8CqUU5pXiDcKNEVvU/rXy0gDWWeLuevjYybE8nEL/lqyZ6IkKQVJpzTXHAKARp7
MoWZn9Pi1IRfxFQbe3eJHup0oO3nGMw8I+bJpXjSZr2/ItOudtnaYiQthi4HVyAoEeHOgEuDi5yL
ZgTGfhcVY+/P0k4Yq3GXlg7edmwqyTODu+9LjEgvLcsvCO2uebZY//CK/vq966aOJ8g2CSDAFvXT
ouUuDZSYAIjNMrfIgCZn3v7x24AHIC7IQpPZrV57hWbmH/Y685ct3+ZsQ6MmsU0Z658/LbmsCymH
mm7D/YIO6hx9ykW/Be6Wn6tAuxmLIdp2KrT36dJNKJlhFnGvxGrU2soPwcZsOpm5e/oZjAQq29qW
gC3OMqoM8rOn5RpG7O1C5M2mzNUht2u8SRTanZrt62yMz7ZEtpvU3Ko1TRu2BX4qX9SpBd4/P444
as+V4oRP1JTvCgY4G8YO1j8s0F+rDZt3zsCQtp7zFBvr9/On986mFoltBdoci+twk/SPhgPCM7Zq
a4feC0yra7ueIwc8IKpvd0UMKKyly7ujMEk3v98EjF+/EZPS3LXAe2I9Y6f864cBRoDkn/iYTTIZ
wAnj7AEWc33HHK99zdeqe2EO4KseDWpVap+QJtKjjML3AUCOF9PxyMYMWg52Hm9wAEH8/uP9cjba
UI4MikRuD6xXuX76Pz2q2bFi2vGIwiFFHZHBcGYbLNIUwSCtZALBfv/j1K+HFw8C0fRal5oW5eBf
fx4643JKAw5GRv23dGCOLtCD+7DX+vtCT2M/ApTM8DzGwaFi8ngKmjuDCXFrNACZmbR9ZdSnh0E5
LzG0P+LBcd+bRn0D8KcD7hJpgg5igbu67BtgSdLcU2t/KTBWM8ZKMO+N0PS4x2uneUGuItW4lgXh
zUgEWlFF/VVaIOVYQpDFEbQFVvpiltalsRiG5d0U3I7CfuiabDoOBiHT4xIVaBxK2rUTwn/ZgpBG
lWVRXMQXOCnxG5AOKhPmt0YeHifTrTwUgfXemhHK4gL26lgkh3bRqzcHqZFLgNOdMYGIHKri0dKb
7YTHeE+SY7PtjILphHh27GncwBbrHynFUEUm+vBoWzTpiyYAe+KgGMVQkR8jUyKIBIxFObEFt1Cd
F8ekdavi6R++VvE3X6tlQzBjLrPed/7wX/5pGWWE19hcIcdNWCe3Rk1ap8J8AIsFAYfzfVIGfZrM
PCps5M8h8X10qj9LRp23+G+O6Ht1nlzKyNha3fsjE+0YYfyKDECd8+72xMUgbfxai6jwf78gDcf8
dbdmp1i9oeyX3AfEeo3902fP68BSQ8DOB4UzOTKxR8quEp3ha51taEDJl2licmErzAMTw0hfImn0
i8iKtxpW7RYnBDdAz9ba62LIyWf++Ya/szkYKrmqTre9anRdbnogT+16RBvfB4/waBru6trXpMTJ
YwV01FBK3oL+Uv44Qbnv5rtwXUYg3L1YTysOdsI04vkztLE6aS3oEndr1ekPNSFNX4bgdQAaYiGZ
J6Yh+LQy9+tC39Sn+/89RlW4C0Zz2M5u/UONbYr9IqTcC7rPRJQripKIhpWNzkBzcnI4ogMSAFFm
9+bS3kb1NGzLIkU64h5Rz4MUwxdmKXWQQ/Gq8mz2UlulB53c8Zx0vRun18/Q2P2kn2ZSymbFYywQ
RjA4mi193ET6SoAwCLJr4x+hVqd4ZaTclCNPccxugjZ6ypYh3gV9cmmRDW3sqjO2+Rz7ky31Y0ln
z8vemCoX1z58qusaPSnyXsgst4O7SM8S6MTthmXepQF9baKO6VS75EG0puvlqnwD6FMDhGwEMz2k
2in0I0Rc+2TO0gO6IR/bGqP19lSUTrwTs42xwZx3wiSFWhoBH7WR3+nn82Wn3ckxrHzTGSt1usZE
NoYrcpHQPGozosMNo/ATvd0XCwLFjHixdDCr0yD6wyIT6mbUOZLG9sHuVxghPJjOinCOSnsbw3pn
nO2Ol9HIcz97YreydoFysv1C9larY5co1jiN0UTjmpcP/HeuagGy1basOiN9cw6xLL7nCekcgIha
L7PSkzvY/VYUI9iV0cJJoP3IYxJh2xD2Ym56KY0rRIJqU0pKFD0gv9FaYVVVPSJ0jqd01zFur0R9
IRm6w0RAVjMyIXKVbea5+W4KGEKvo9ntJIvLFFIpoBrdZwytxRgj+2kKf2weXHOyt6kYfmgzQOt6
OFtMjKA0qAcVkWpeDiMDQ3v5yJskONhZ+lLI+D63xLwlWrlHJLAcEc3cN7pmMfKOAbQLbHDu6qXj
C7WwPe37YEBP5dJ2V1WyLeNuqy8lucU6Ia/kqJQJ0wrA1zOZDPbBnBN0H5qJRqUt91aUEI4SYbFK
7cpHqsmNvXCgZU4R4YtsT203pRcQsFiAiy30W/7dEqFdZss17EU8ErycoJRmpLn+R4q5jg4NfJ6N
W43LwU01XnlD27dmk4LU7Zxrs/5hhuJxHvQvThgYW2cU/W3uFQVWlnrGpdDFxtesLXx9sH9UGF79
vgKrlc/suVZPvOuUHpjPjuhPFk5LBInsvPEJTKJvoE3aJg5Rzohdfeh5iDlF6fqDozpPL9yjmtwb
FVEEDQ7GSfMHsQWvzL+4ObnbqgwxzmR57nEqAyQaubCIe7LSdw3T36ho+0M+EaloGqLZNA0iMHeo
XnvClnasoMWzg/obgtWMepM3j9xU166OcQT40eY1qUF8sZXy/MiKPWKbCBnluRoIaPSQw4J5hLmQ
b3f4adYBQRwiZVtMb2iCEx4ecobW2HGuBB+TdJ/HSkOnUsmKV7AQfpgb4UEM/dOujBKUo+AHMebl
5k713aW2uxetEN+dvH1iRAhVKlbbuqxrD3AdflHB4B7OS+kjtJz8SZ1mDT4STHCRh5BDJVzOGH2b
AkZ1GOrOBxGDwNaloVC0NNWsJeKNIWHBJSPaa9b5BlqvIeRlqs+40YnraIYXrTdJHdEoezKXR2D2
PWKWPEEh3vid0ZPsiU3QG9mph9B4IRvEG/W0RXaKtBoFO9TN2bkdq/INocoWEhdubXmmFEcSVE3A
w9AG9UPGTUwWr7KsNF9U7n0yymsyWQySzWJDhNLimxaz94gjom6rM5zBt1YNXFXXuZfAJx7J6T2G
FZKmLikT8eQSxpFe2fSKvWhBFS/Be9OqdGO3qBaC7lvjIHDBP8qoHj1ThtKkThGla53Oq5o/LQno
gCLlVyXP61za1Q9paq0fh6/hQmCqORsIymK72HSLcRMMFZt4NHUYLsiU1ReIq7h2AXBSumEFTlPQ
XAOcsThIPkUffK/stttBQTFnFz/7gswceQPhqGoDAs53RmfwpkmSweP2F+S7KYlRvMHOcmd3zksb
ZCAAuVtsmwbPUL06h4n6HNCkazzTrHseQy6e6fQOdAjFSfEe5txBgbQx7Q87hF4tVt0wHyjAHCXZ
b5wbrTHOsgbDPS7BSDFXXpMuY26VmptkmR760R48bOrWJkXJNLQ2gNSG91qmL2V+b3bm1yoobxRj
fIT1BBbOhCw5xFHGOHU1mR2mKf/R9zHJtIbbIwjEVVahq9dVuWxrh4SyorjC2XiZ65ht8dVueLpp
9zhNMXlVeQEcNf/Sci9l/SMeQBd+cRGbbkwjs3wrUDtLEGkLNUYlGB4ms39yFizClbirZpp5fbq6
3tH0NYziPU1lt0nHfxinEjiGdAvk+JR202Fi4RjANdrE3FRZ5uXagoOmELpfgG/0Tfcz4w45OSgd
c8bXgyAySyOXFM1A7YmRCes0udLX0cW6wMKwmPClFpV2y158yYvYA+VHbnYO5z6QQUZ+04twgy+z
I2+nWn9Z/4lUTC2SOt3xI1d/k0ZMpwXYELL+qWiwIUiAgLLcl+Pc+0ZnDxvwQ5MXkp4VrudRMz6i
Wv4mQxiRok9I4eH8Mx6ddhKcmgamkBJ6ebu4JP/BHGjm4gib9hF14suEccbJoDMjB/zGOHv0Ytm/
Bie3146ptL5OMSII1OgzaSPG3oYOP0lwawR3o8DLg5vK+sEieSdYq/GihLjTNBx3swVwM2vAFlkk
XNVyJWQGwYbA9HuLIISAly+0UCoteuRuOBK/OajUNARfHB+cO2777BQt96NcNDcjoTWH0bWvwkzU
+Y8/OqWeW2RH+z/+Vxth1DKxaG+iCtOfHSX6qQ0h0RkpbsMxTE/0GpYTm/NqTQ3rcFczA/Bmm/SM
bmmfmM5olyLGVxjOtIK7tRTEnwMlA7AZqEcItAfRS3mcbBH4jpWw8Tn2E5Kv3u8VYurEBZtnT7e1
p49yvIB2oMwJv1AN/cAMFR/tvM5hcQOVjVsxYHFD8zWHs4LsL5j41lNGqpbr3hC59EaKN+8pd6Zt
YkJfLBtzuUpt2NNeJAF3oPiJCpkzlAaeobFTMSjPT7jktskYNLtcjNrOiW5DLf5wVeqcwTQDOayd
zy5s1Bntx6qzquQhWYllCwUg2Hq/mqAkEpYmNkREWyeAac5OS5zHoM+Gi3qZkN/c2Hn82EoYefUC
5jI0cKRwmr7LXKGt7Q5WYph3xDBa18DINqquYt/Jq2jX5JgfRl6phbCVBOvSDRji4sZtuOjVNnDN
QXXXxCjHfWmNWziHOOZmNJoDEIF07I9Wyk9LmY96IsTrVXboW/ssV/tqtRtyZQgPJRjt0raZXlNG
pdpI8w5m3V1h1rdWxOJuBq3ZhXAC9hoRz+C87tHZf+LScS49bucnTAMYv5x5V+Bl2OO51y9jG1NR
h/z/ul6idCnRnEUcyWcRJiQEgXVq8qy97/LgwlDvCVzE5BV9Nz417Ro9NY4fdhYRSLkqcC311WrW
nCDkKmGQqte5k+g14Zc5uJ8O+RwFgE8PRbQMoAuU2uLRJVEtivw4D8qzQS4knsIMehcAzouARjqI
Uz+jXwOZGB1MblF+y5a0n9jgZVgE/lA07wZSSbSL+bMoueikw/gWGubZteOaLKHkLTHwe5KFTp4U
XFcvH6PAJ6Yb21RXbdM+E7DaY2sLhP6ICAjDbZ9w9I0VhK7hLWizs0o4irqU009HslTgTvQyvf6R
SuG1Ff4OjZd5mzBOpIQdjxFUdMwHc/iic09IjXFjEnM5acYB89UMX2S+igB0zaLp2dFdF3NX0qIL
81bdD3TD/LZmeGDmqbxnBttzhhB/BBPvtm3gNLiV3R9DIbjGCelglLpqZT8c6OaBGpirbptNbodK
J42PY82N/3+zdybNbWPZtv4rFW/8kIHmoBvcCQmwl0TJkm1pgpA79H2PX/++Q2WFbWamHfXiDu7g
Dior05ZIEAQO9tl7rW8FUXgA3ZsxcOUJotXK7NkIrNf5vBgHLnmczpa2bw2RIpSGkUiwWoRc0u2/
mLAxdA0BKkIJSoxoYGVknXpIqIg3VjTBzi5C80huNuAHC2EhrM7obFUGpLQ+sB5sBGNrEhaAphtj
cbTUitTn3kbT3zRbiMKaPxaJVOawDSQPJuWjxdpjDUamAsVIz7StfKJexociR3VN3X+o6hL/+xC6
LwZbD3yur5kb3iOURVprZf0urtLuGfrGCqLq8KEs79oy7w5539jUS1r3yN7TzxcHMosZ3plMydeq
ZSmnGpUmNyHlEImwN/NQAvYfqhPjDnGO7ONQ5xiKYMfcL+Vs+1lnA3iO4ydEknK5TE+K1dATnNRy
3SzmTV2bhtdWeAPQb+NN4r02EFuNHdhspf1C06I5iSk+qO1gQa60yDKtJbRTQj7mwRGYVMzxviSt
1umLzK8HlLxTCkJ0UXjQEsVhnxiFkTFhICvWUTudl6V918/slOKgYCMbJ0fa6TY+10ZhyMS3KQrw
8k36wPmL7rHrB56tL/0m0xdx00/ql8SmxU8yiQqe2I2hwiYx6t/+tQKERDtEnbEam7uum4N3+TB9
pmSukBNr7mbEueL6IHf3UmPnzbpIbxKwMDfElGAiHlLAQdlgHoTRoM4sLSId87pdgRDd9KYiQ3bS
/DM8uZs6nPItJlh7W4TAccKIJQCYdb7W1YTKAl+G7/YpoT34AO6AtFOSV+3eNoEpzlZ0mqOOSqEp
jCclSrD0RqanQK1ZjTI514opvZ0iP7edlcquQwIKltyvkAmop0+auMuQGVHQWLkPwju5HY3yVkc8
f8j1AN9HnCYkHzWH2hW931cZs9FIbo/NKdvxshb9PdvYOjxNfRi4PWjC8aETbHdaSO+nOcw/o0jB
h0280EwEpQ7LJRJQwefkU1nS5ukv7APLHvcmp5xFZhTo1GY9PxcLwus0T7PdjF4h7XtiCmbH2Llx
VW8KHYcnCCZsxMRBsT46Lm4VfdpZhfZQ1o79lMbYIIwhYC8xV3dZbVoH9GHRaTFeyxAkdjlnTGQG
x9yAGnLXGlz0sBm0nYLPa1cVojlTbalrtj0YcUJg5aJQEUlQppzSUJ8gLLJfZ7mgFCG5564WQ8dK
iihfKc17zFlwM/Kl8XIQUbtowD7i9AbYClGZ+44V8FgrOuFGaGk9lSfM1rK1T+zLG77pyNo43ZRt
qp6xhUBkCZ16nectSQhZ/9jqNqK5cDA/zvQQN667PGHs6o621oGGzYiAr8xhklQnHsUGdyoDzV1d
com0vRHegbqlPqVO32AoYWxaGtlzVy9fGqiKK01hXdJhb51nlGrneMFRNibJoxvv0RKqD3gNiEMz
QdbOZj/QiOhH37Ud9+zq3UPQZDy+iD320dFGpO3CoHKnWmwHKkDSQc7L9DJ1+pOeToMXadWnxO7T
G3vBTsQ+OlAWgmRwxSVTkdyi48wlNY6RaJ5gwphUfFVzXt/ZIVJRo5davWCcNtqobAkpTk+1ZMle
/q0UM1RwxEZhsOQ3FlZzwCeI24gdCth+yvyNhtFtYofxcSBuypD3QGciFC4+1E66doHagPYwi/3S
1gb6z0Qac+h4mipoBsMtzsXM7BbHFJ+Ri5wnebzvY1TUbjluyukDA9JT08/j3dJGULFjvdk4DZFT
Vu8q+INZzWPoMMcG8fqJZGzktKZGz02bfRMGIZvENKQNGqLpFTmI6DkPVg75HH5pRp+qcExPMb0M
Q3ExxJFs/jwosBCswvqSZvMWMCVN+CLaD05Agd042IcVdo5O91hSdk8Jca8W8fGePjstsBkMD04a
owoOFO1sxNb97DjxadGSlksY9k8ARVWaYFAWQ/Gx3Lva7KoV1vlyb84J7RBdTLTSe5yPqFnR2rM2
VXbdPKgAzQcZdSUGYmD48q3WTeDeYoMZmyR5UhBYWIvxxRFO6zOKQA7f4oN2loitJiNsL8aGtIEl
Wb8HslQm4XgY1MjZ4rR5EDzzHiM0HT0mFt+N2aKoqYb7XCVmqtJJrlkIDOlHYwdNODqRH2WtlGI2
zkPMsG1QoLqKRNlUo64wdmQLYws+oj4Dlw8Io9/CpjceiuFpUrroRI4C1LSufFLqihJKW8a9RViA
wp9tOh34SwOxmOH+FzbV2QrgQYS2SUgT0IfCsE55Kia6b2O4wfHLOGlQw2ORagKPHU57tMDrMp76
bb24ytZtyeXqjMdSNekiQMI9ELlNE0+zI/IeO/KW2Sxy8UTocFvxoWEXOATgrDPAJPnYQfyrxXIn
AH0EDdiJ1p6ZaE/DGfxst7F6vIRiHLLjMInsOEX1nRq7xaHsxXS7tE63w0LxkKbGNsog1WoZRNe4
IGg1MWpE+3IwCKRc2xF/FHi0aqxNpeLDQDrV7Yc4eu8WZgqU0FW5OmLgU3Ov3M3TANwZDuE9le17
AWtOT+kB5QHpqEiazn3IxpaXD7ltokyicJR9syBAUkixuSkUr+ug9Eyv3ZwrW9XpzL2op5yqw7K8
CSPeashHccDw72zBgryieU4JfjHHszKM3TZx0uRYZu0ZFwNX5YRTl4HvgV1qeLfo4+co67Mj1SMx
DW5Y3Ov0mYb6HMfWRysORjo3gh5+gfDcdIN9EanPw0iNkAmc27bguzSEa+7ICps9sle6u7qgUyVK
IpJ6igY6vTlqnBBqAWYvNLvJgG6c36rznAREcL+E4mXkxMREAS41bRL8EnLTGyUyo1pRY79ECcp3
xFAR2+9kL/1BPw5OGO3pdyWIhw0NoxOhAXCFEN6ROFF+GbuC51Si92S6aHeKZQTHpYleW3Z32850
pPAfR+oAd89rmYIz6lWbc+dYryUkzh35sv3WpGj0hyZ9P8oHhbLQWKYCDW4j811g3/RO5B4Gk5lp
ZC03l3/I/s8mqcz6UDjiPqxVdz/VY7J3O2M/0fvDYCmc6nD5B4DIGk/DqK1KVQxbRhTntp+Hbyq1
CKOT+HPXIDnv7WJ8Z2nAOprQco/A1dwjMtKaks0e3gXMVZlupPFnk9PQ1PH4rZjCc+Om5bPaILkh
T7s7j2OQ0XtIln00Ef4wFarh2Zaw35eF8mmZY96TWY5jm/R76K/2TEKeTKKUsPi16g1sf+AYARJs
o+u6+2DB8VXRinmJ5wTiMEfcWtGWTZt41UcnWotp7B+GNMZ8mffwzuMQ4kuMhF/H0vdIkjiJUkK0
XxqGd5dfN4zgiT1F9NEh7424p3K4y5lR73AROLuYm+fu8heXHwmj6D3BirznQiMYTOUXutyAQ+pm
eQQuJHxHVIINN29sOAP2Pm73h8thXQ7QjJLt5SzNLfZwvRxf7Fzr1qMjuvvLR8zjtj5cPnZUEpq3
AK97CuMkpS1O+lyT+pcjlufNlSdwFr3hmXU23aK+mfdZkuP9VOvufDn5pN2Vz/J7LdL3bOUhk+GV
wW0k/0Eb68QCg6+OLf90muQ/7Hn6klcU01Ej9wGXH7z8xfdfufwbttnAh2WHTEy+1uUF3l7r8tPf
X/Dtr3laLLNz/P5Kl3/74T0uP2bAqMIO1yIyuBzW5Q8vh3n5t7cfLxeFFkRjv/v+Yt9/5PrjJLaz
C3q73f/tUckP/PYb9DEBgSPNY0j071NRQUblDMizdHn7y0uk7ZAdNKXyr/78hwP84agz/cUo3GJ7
fVg//LQBQcOvsLm9ncgfflme17eP/P2TSn1MltaUHPJr+/7nV0djRzg99dZs/e8f54eT/f33Wgv/
GmqSD9//6PJv199nh5rC+7+JsDJRKCEl8jxEhwvxo2YMx+Lv53YZP4rxIR/s0muZj+/Shq5IpwCi
vPxntOD7n6dxN7bfytamQKZhvoIOZ55Mdt6rXFPru6wdlkMY0WQtB9BQl4H+f7fl4Zduhp98D/9k
jvifaHkwERf9s+Xhw9e2+9fqtUh/8jnI33nzOcDqxsng2iqCfcu2MTX82+dgiD8cR9MFOhUkTG8O
iH9TvPU/TDRW4JVcTbN0TUXx+2+Kt/YHwncT5S16QLByuvmf+BzMaz8BPgZe3jRtC0sDjSag4D8J
NWiT1o0bOcPaSpL6U9fbcPRhWVFCLA3EllbEoQ+SCyU5dLl3pRXLGXmkvNqxhcFLTW2paGtOfT2b
NxoJZic2S8W2a5XwppJCfraq/XxXVJnu+FlgkzDV0KAzV1YdkrCV12RG81sT/CQoAkxm1QhT2wg9
Y/4Ks4jQpzlf8CjDfnMs8wmgPnHGpQsk1che3TR+nYf+qzUXz0oWHhUb0MOsHd3auUkta9MQtNQW
5ZnV8R225684q6CphNL9KOV0J3yDeNSUYzL2T1OVPKpZDw00Ars3I9krjHVA4FXNfghm03uEu/uh
U28GNEZl6zJOr5QXFnw84aH2omnlyWoIkAVjfuPwp+tk1D5gZfFHsAeG3Q6eJbrt3HeYlIIG0EYF
Fm986oW1xb+3cSHwmGRO6CYC6CCxH/KiOmnL8KAk+g7o7Z2exSd8Yh/jaHoonO5o6eVmauuNDsUm
GEFh9pWfkXuo9POJ1tEuCYcMDooBNEjHvEgEGQJlfV7bg7qPLfGV0fG2z9J7MXdkHn2OjVfH+hhF
ijekzj4zFESg/Q7F1hby6D4dZV822S259q5HzaeW1juuepqr5uM0wF5K0vspcBGr9idkqXs1QgJa
tfoqs1VYm5X5aXYsfIeQkpMAzthQQ73s1jjkvFjwFpL/3lPsi3hbJsbTNEVkuRB9iqR9s6jLDnSx
x/N436eILxiu0ch9iBz3MU76PYEQn6qZ9HM1gbxWbYUz7UniPZhp5umF8hqngFPZ3QSxfj/F+M17
sWdI78cwtVrRvycPxYN5jFZlvrNxcZAASqEc7vuQKCalbVFw9IxchvjQ4ykGLYTsKEzSxKtGBaAc
BOGoU5/UCmEhkOcFFSrz9qCLn0mX2fWOsbWa4D7T4X/anXYwnehQjUGwqibzM6nOD+owHCJlAeBD
j5+uHfNC3UTFojwjun9spvEYlvWNojCdVqfWXVkD+KNUgmrwdX801WwzVOpxdsxPfTlHNELLDSF7
REWJnYZxYj3001eUebc8XR7aBSesmT/PTLMQjT0mNeU6wP5nuLSbvs7u8GKhirZfcmIeV9HgPtON
3ocQXxzV6gDplyfQFoe2b6nKSyyN6TfYvV8abeZMiRSlvx2+NDgHJ5CvjKoYpy62cNYmPdc+h0PS
MBW2qaNjk7D2fDS+GAGb1Kl91cv5qAXxvT3WBJC70yPwHsJZw46JOoFKuL7OvTDw3YMfKhj1rAoH
c6Rp1k9LUd/i4983xHUsFe1peCcMY6p1Ag7SbxBBb5Y0DW4qNYg8RFzNvYX86t6NtGKvD1Z6j4Qh
ua9Ywg+N5hZrwOvZXUDNdUIdSDJc4ezUSSvuAasNwPcmSL42tidrirrbAMspqM0ikxhTK7+tJ9O+
g+EFyi+qH0rA3qxV1l0CF39VFlZ/Gq34NaRfXzVEJlq9A28FZhNTxVIq1dFBRVFgUJ/jys37kk6o
ntwlDrjSsXZTL8kRgpRNcy8EBM6ShqRRanf4OyPGtA2sBww+sIGKFWt9uKaL+hzOJoFWOVhBo/iU
YMOmUkMdnsThK1gehm6qOOI++MQylq5oErwiTsWJoYQ9ygenAyGs3vf2lNLAGfeGsG4Y0xJ2RvQA
eI98PpSDovmqFr6qbv1CTbulcDlm1owR2/iU5uG7wc13kRM+TIn7To3s+9joPqYLc3+hckHTNuMe
Z3S0nlwUbIYh3asVDSpC5wy85WNxgGRRE3Rp0fBKCnM3ENhCQbVLsvxE6AUsRfHemshEjHhuGOyc
1gwnGQgXbIQwga9dY2E2irFZsRBb0wCKYKUrCx4oxt74WZ+7MEQo16KZSFRtWdVjpX0YDbxaxDju
nNFQ/DoCg0kzJ6VtV94ZdGYRLZiEiBEKHlV1jFquoR8eoN5bLCLKlfqmycZPmutgJmZDs5OgxZPZ
m8OnIVHrm3YMLM8tStXHnB9tO1V5j9M3o7OVxi9tsLwbnWDuVwDmQbhhvgErluVbHOhMpUJ93NK1
B3rck1AjKjZcrmvfOrRnjwPxY0cTbMe+0IgLzlVmqL2MXqyrClpMnd65IkGJhGoiCaBDdmW/MZt5
Z4n4myKTeELtebSV27hXKw+p8a2pKrBacZpni34wg/K2seMF5msS84Wkn2s5y3eHBgu3qUOYKKdb
fIjfjJIOPWYlWkr04Ahj111C3XlX8PbI5DlrpwDkNZMiKP9mXn5p++LeCQHTDXlUPkGZzl9Tty6h
WcCVdUyszzSVHTJyJQxSD5DeGYk2P2YNj7WMm2NLp2s+JFM9f8N9TxQy3IESYk1p915QJjwEcnKq
g6C239MSA4doc0v/5+XxTfwZDlr5rbsOpfmp7n382xic/5FVLyaHf656Vyh24zb61/uYIWnxr32b
vRZf2p9LYF7grQQG3/uHbqso9vHpGa4jpFr4LclG/hVCYQpPjG0m7WETLf2fRbDm/GGjZ3fwFGqo
/A2Dv/qzCOavDKyPpDyDN3epgo3/pAi+qoEvli8aJPKFDNq8hn5lXxTW0CmwRAJvzrUX0kzJ7bP3
qSWIGja8eNJYZ0nPLYqdMlTv6TE8/HDqzm8mnx+jdH42M/z59g7mM2xnVOE4l38qwd3AdBUmWYEn
0vApyGFW6QYtKNcPGmc/lsFv7CzOzxbit/fD+YX5mrOKZ1Lqzn/QZked1SX2SJyimYmHVjv04NHt
xj3IobCuQm8SxVdCjzdSQpLk2qkt2q09BzuHqegykOyo6WQluLfggh9jp3vIBsMLF/3oVmR2WNoN
3sB992FOiXrvzNumObXkYLMKrhiheHZm7x3GwksAGpie4lAQMUggPN2iLA58OtnsPzIvBkWdQjBZ
PgfI+R0wMWZ4355Mg8AGpP1JZO/lj+upOIDz2VR5t3XBFzl6djCLQzskO00nxBzica/WD7Z2Grtw
X2rZfbcod2aS7+oKigdDqmDIvVTjlfpuW9uyB/uxTScGP+pRvmhr60exiFt1dr7NZJL85988JhZc
X2xe8Lxfbb5w2/QtlRp0xOK2EpiDpICtPQUKBQV6iv+fN8M5Tp6Uq6Gs//lrV4YiLa3BdL10rn3X
hamwGOukOcZp7QV59BuLzkXh/93Q9udVRqXhOBbXmHN9VdsJ6ST9qLleotrbxRn2fP71aJVPVXCA
zYERLw82TD2W8CYLrF1ukxgVZzslWD6EHZLg2tKAAM+fx8W4mQWaBZecevV3N8PPVp0/j9K22Ini
8bL+YqePgqg0C8Yk3lw6m5zLJWvsR2ZEt+aSP//6/Ovmz6aIP9/MwUDFemebxrV1WBidCOyMN8us
/GxN87ZqzZ07mgiNeujTaJKBl8MI8YskPqBIu+1VTCotTrPcAxDEHGDYqN3iaXJPG/Hr1ehbY3Jo
21PdwnMV5i7FCx8MwzHkfwOdYlF+TdGOTaiF3ZJdt0ZW5DQhbIebyRv1Cz8GL3cgbbhw4gN+1q1t
kFQalqulB42YA4fUBhSC0dbpkchRHpbj4JsBWsEw9rWWmcEUMW8PfYjWaycBSgfzTk0/9vrs8fRm
Pj5t6NoewF8zU32tBVIc4N2WuWbbv614sbSYt6hKfX2et9Quu0FjUE4UdqtnXjYy5qvGo4McftLz
XcMZooZFDCd2S4qmsur2qcuuXTWRVIY+kQyrMP7gKvdT9WICFk66F2TOfklZbLfhNrjF9rCORbKG
qu8nS7jtdcxQ7bRJYdMmuE8WIiXh0pSotxhzP+hFtA3K4GTZ/R6lzi6kKyc/TtjEfpfP4J7p0xuu
Pxu4zZFRUpwS/Nfr0Y7Mxo9o8x4sXjWi2JbWKB0JPXbbndLzSpyrZFJ8zRIYUwcyuLojhEA0q6/s
OFWqzEjHBdPXuzjRYefDLAr0BK1XV6/rEXZq3dn7yc7Oy6wPSKrrCCUrNS+JNSstV6JjVdpU1uQw
bBUnYbKiPmYBKTF1e9ThrqkR9VPPf3M+JHxTTMluIlJqYQ+cs0+W30DCn2eFiWogXouYkCnkvmHf
H4cSoFNTnDRlvM3S6Rasq5cllNuMYl2EQtqa1RefR3MHpvPUteIQ1lw01Uz1KtjudHu5xvclF6CF
nL4YPjV8bxYgrtjRdwmnOwWC1QfQ3hf6mQ6ZVt0eHxk95pSnhrHr0bGEzjc3zHZVCJVcYmXHeu2K
EGXHuOqZHFr9dFuHxyDuj0qJcUKY69rFFMZ3ly7Wu6UYb/O4ODvNna7Fh7ay340jn5ovoUXrNscd
CT1EEfPJnEz1WtjU5Nhv7SBcc0/M0Xxrz2wA1AiK/rksFuDG5kEHkp4wFg/5rZjYyiZmFx50G8Ht
FDXh9tcLyl/qBooVS5gaXUVWMAqlnxd03a4sgnqwaYAiPjYhwnM9O6FPWBvoNeXJ/s3b/WWtlO9n
Yr0G2IKj6/ppteCRiXRVcbzKVD8nrf7ZbZpXdJL3cvIcR9bK5gtsyBRa6EdHfBXW5J7ski4226gp
NQ+Fwq0ibl2rfi01Bj8FybURt+JE5oRp9z7YXKIy9EPkpM+Cda/S4rXD/Rio3+KG2xIjxhiDU11u
FE3sGrWF7meukcADLSarBpCt0ea7gL+TN7YMeCvJB+X7GLgmwoDkTZy5E1IYrXjpzHSdRNNxUr5F
leKjMSGoy+JuCLdtSZAMSREpCt20O6P6wWsEwJ2I0QgNMGFFYELWwTh8mhZxADr5WXUQjeOu4FW8
ksPQavf065N/5dnn2XE5+TxGNfQzkBeui7Z2jrIs5uTLE10lXNTTss2ZNwfdk2tz29JT1SEudEoG
3tR+NJzsBpEr0Kg6u6z7XkMLCmUdZiSiQRpxo7bLdiI079cHyuaOy+6nB79kkuhckzqIGE02qH8q
L8dISXKzzV2vb4YjYD+/XsaNKsOVg41ew0iLxQ0itVOBuJUb5hSxPFdzdNAZPSeT82SA2Uny+7bq
7txM8yaHWQdFmi56GrWBL9clkxCobEL6UrM82PY7rkp/4HnjhPNW/tmEXYuhqw2u+3JPsPBnkPb7
Nt1B2T7oIj4gm/XIz/CF+SkT2A/r+k43jUNWdVDgiAwqpq0SKadcxwWmZgChxUEHxrrIbmy/adJq
7yv5cJRrmBmsgza9mbpli3T33poG7N/NPpOb9T7byWXEzcSuysatUxFhNvXHvuUB5LIwOCC1OoiV
zbLtS56fEYodOYenYUkoru7MK7XG9CQojJqRXazOMDf0VZO5nJOdbBKXQqNBHOa7o7Vrp+hgE5Kg
6OgBaQDOBf/NJSnrB2yR2JUENu1lC9Z1m5QRaZSBL1+6mBE/UR2w/6CFa+wyEicWAtH77Ma0k/uY
8+CA043T6MEtp01ojnxQsKUmFPDIz+bFs8t0RxwAS3fka0wCgNZJv9dGdDodq+l2wg3W6cm9MNwP
JYTnKC3PpoY3dW8MPSlvz2WheaE8hHy6xXq7yUuyQZvhNkRA+OsLVF5+V5ensFQcq3jY2VQaV7ut
UgG5ny+Z6wX6yyyGjTHFstJ4awn8IyXG/BmJ8+f9ami8A0MezZUTnB83WRhHklGxWJw1bfAVTvxo
Chg9sOUtnldN+GDm8aHjfU1ym1pUNXLdwDsGALQ4M+zbyGcJbSLuddUb0TWG/J0TYocczZ0SWjh+
6azP3+weNECU77qKxnIcbbHAoaV/Fsl7xBvvZyAkzLt5uKcnIhxO2MT9aCTHDLXJrGanWWvusOw9
YJT32xiALG9aybhwlr8yhjiryiRzccjscFuPiycLA/lIn8ryrDWRr6S6pyDb/fVXdAXDeDt5iPPA
4ModvnttoB8EaeRa2LkeSteTveQ77FenVE8O9CjXGBHWGMF9J0UIWPE/CZaEx8S0ivJEuOQvGvC3
XIMBFP70ZL5N3fQliPIT+nQfTexmgXqa93u7G29jG2w7S8LoZrsyj+AVg6jNDF+v9kQ++FbI0ymZ
t602by1khWoo7a/LbcoMX1f5IkfqETXbyQfAr8/BhadwfZ3q0jut4mqi23H9dO9GgE1FhdMkivem
AaNdqt9Y7xJkXmq3tuTSHiTrWKUswiabuQjbWOhSgj9x0a5k3TYwzWuQs3fdR7kQpyp1QWjeTDMT
BpuaFZ9nHydwinmJgZfGpzMkyHkzVqms9+3ia6xpXpASfNJTXzutpJ/71TT6EgU/DkjPBNVOmO7k
qZc1HLw9TyaKIiCjuu+wVah6h5CFDCoeoWq2eLViUgvhfTWOY+SprQOmtd+EM9vwdiTajy+3mbZ6
RFJT2O3pJPoZd8CvT67+d6UTyznUDtt0NfxWP9+dmU0oYW2XrqckxbnqKFFisn1ZiDvNInzKc8k3
sdXFc/HA4MK+tyEXJ1N+QlLN40C/yZx3I2xssPOrsCdTJuRalCffaSlpQ+TyFANW8SIXX/m5f330
f7eCGawoIPI03dKE3Gb+0L+pljIim0RmKjCbzetRQmm8qXN/8ySX/YDrC5B7kM4ce2O28Vf9gqZG
09ZqLJTaxHMxM3eBm7z8+pNof1dSMgBXIQU7GnirK0yAAuM2nYrU9aBIPiRchqrCQjMbtATYy6bx
ARswvnHFx1HoI83Zy8XM4U5Q0OwLIW4AWv7m7P7dpfHjIV09H4qKg+0DDonB0L5Rzd0YlufFsk7E
BNACG37TArp0265PMz1HoIW0RlEBXJ1mk0E4PM0Qs3UZPYhhJLcCkkDHSpWGvqyM6wpFHLWCOgyb
ordoGCS4PsRv1tx/OA4CxECIQFK8BnrRMtKGfEAo77KfH8gDmFrSWajmCS4g4JhFgRoX4hnuQi9V
KGlGsNvK/tcXhC5Xtb+cDVACpmnoKqXu1dkvFdIpwsF18CijxkSQFQFQJqeQhtV4Ky+GuZAXCf/P
Ewh53FplBCzvSln946DZF+1LO+CDo9qXi7dA4f3rQ/y7B7v44QiNn+++pq0qAFQcYYBXSKR3+Fi2
ZftxrpjNQePPM+Z5bHZ//aZX9J23JyL9G5YsuuQ0068WrGiuFduirCWzhehnIhVk4wTbcy/3rDZW
BL4RaGEMnolSqGkEmDe/PoK/+9iEzsuCSbc1Tb1adMo0DKc54WOPdfBFo3egJzn1trWTJ77Cb5vR
0sNh8LuV+orM9vbJIfzQntcl8ceW9+sPq91o6gOyUt740qQxadYQ4yqH/bL+QMK3jpLwQS4bfTXS
sh4QDZAVG+IdlvTpXd0hY2Yf5y+lfpYbVTfPn7EKeFbPFWLnp8blQuNy7w1nRSioF3bRw6WkdaSw
+siAcFs42bNGvByKXFzDezGr+4xlF7U4iz7MLP4nm2dyk6iwl+zSbo9axk/ZeSrzwFFY6zQa9nW1
ofpeGY2C5suUNlJf3mMJfTMMFpdN6jTsXIQdCdFBlixW2EHJ/hmAo13Hg1lu5XKt3ctSyODir/pi
jw0JsSRfvgWmH+RcRe3DQy3olKfJTF/q3Dxc+od68CBrbVl2KhQ9IiHchmqPHcaYWojeZcEH4532
J4X7OgiH7W0TiXUOPX2Mb4P+Ra4/KHqVWMMHyiaK98dtopvJxlS0wxC3+5BQ6priQPbJFF6wQZyJ
WVzWDgshVLK3kmJDVHtYCq0vd/4pe0CVGR26ESQcEBr0GbZ/JQ5y+289RvANrCrdWaNzclj2AAjs
cHbs5oFdV0+Bp8/bge2s0/haTJuqe2TCy/me6ALRaGustQa9IDLZNdbTNrRhZ1GJpC5HT+PSSr9k
k7LGa+jD398SfwbJEex1zsVAZ49ifFMPCp29b6qlePK3LJb/pWz2ubiT230oKr5RiJ3sPoTJ6A9B
T1BHsgvwkTVF7KcDe/JZYaw0+k2IYlpfzx2pd9Q6hkNIMc8yABgbMyPfSLUfnUa5VwHApBqWnhBD
PklTILjTZNg09riSe8iAwYb8mkIaEHWneAwsDK6NfnEf+756Dpt3g9Uf9ZhdWUu7ozRukm4k2oQS
THuuc676hQ9HN2R2Jw/jgRefM8gGsk4xefREkFbk0WXqjY2/u8ARGJBn8euV5NIAuF7j0cGZsAch
3rniai3TAiM0csw2XjfkO6TWTPVN9MIg+KbAT+LCi4AyJFSyqrHrRmyPrXGwRsZI7XQwLAruqP1K
0Ru8xtrwVd5FET0iVw23csGXrTi5hfr1McvV7a+HLLHCqq1qxqWO+WERap1a6Zi0033RX5bJYjP3
WCN6ieg/ys5gF/a/ecpIWeBf3hFVjWU5pmA6dL3stVpZu1HIste08bYAfDJFBcjD7EXQU2+pWDPH
IDocIosqDioJny3PZ9mLTRPlvRSBpBIQYqS7krsgD5yTQvkqdzphySXUrmdAX0h1jlYKQVet2d3c
Z/bDSKKnAaGJnI3NpHwNm/ztRP6vkhR7w/w4V1//6/98Lvuia+aHr2FcFj+NxC3K23+eqT9/zb/+
9ef/pGULmNiWocK4JUOK5iv3zNsEXeh/QPJUVduEtmW6QAq/D9DdP1RVZw8NtgwchSVLy38P0Pkt
nS6la7OLsNDRa//RAP3nqo2igCezybyLxp8m1L9M0Rhsz0ZhAaOwZgUBW4mdxl6scAuANr4JIdxE
CbBmyXITwczwx2Tu98OpOr/dij/O0K92Em+HgCJAMiIdjf3yVVkWtMQTXw7BaWPgMYrlAa+keB7s
9MHQmm2MiXOF1bg7xBl5cqSO3wLligkN6sqtXrAUJ4Gzd9Wh28Sa/ZvN/M/Lx18P7qrGr4sS2lcy
2Cu3yEjFbsPs4NpNuildVruKZy/xP2Z/v7jjb2b9V1W9fGd2iCgrdE0Xf9OGCvVgCoWbICUacnw5
5BSSTTKkW3S84Hm68UzPD4zaNN+SYg8ZzvkyK2b8ociDFB8badW//pqu1v6340FggRLSUWEkXq/9
AXPKKMd+xI65ro9FlTzMSArXZgHNWyh6h1w2nY8LUQIppJ8bEs0a1PK1N9fqNxO77IesTlatqo5r
ldA3zJfwhfuh3y664DkAN3TV2Laxz20l9YwymfyRYzqLTPymH3+lGXn7II4qFSPcfgbL9M9lKfBL
ZyAQx0WEqD6OTpH4VRoPmL6IdtfZE+xcjXbG0OLyT2Q+x1TATmLS9+vzebUv+PMwGF0zjaFGNqV8
5sfqGNR6OOBkcpnQdsdOLY2zDoszgXzF4k8qsUHbZkqyPQyHeNPm+OmY/Bah9lsip9yYfX9CXg5E
ithZhtg8Cr7dnw8ks7CiWrnmrrrKeteiUbtZAlJ3kwrn6P8j7LyaHGWyLfqLiMAk7lXeV6mkMt0v
RJtqvEsgMb/+LtQ3bn/Tc2PmRVEqIeQgyTxn77U1HwEmqSGnLhvfJ2BYC0FZbtsnIZND1Ny3//yl
/LWInN8LKyUDExT6coGm/a8vpYOKRJ657wGo4ZyvJ3jY9I+R3A71U+GCnvB79V7E0toUDcX8HnDJ
ppDGZ2r1Gil8VFT7wRip+Yf5FkFLAWiWnbm40L4jMV1RdPvPb3h2B/z15QmUEgKyqslQipr1X7+8
rnKKpIcPQ1wpK+2QYe4oLPupB7C9EHU/nOpafVRWWx2FbVZH9ey3MECmWtvbfqVdw4F+ZxcP+XOF
L3Rrmy2ZjzlaNyXUix2ZzRP+Vc5nUrrjDNtKgnwGbg8WTHfKvOcZ/aKSodqmgkj2yveq8zCBJKxk
B6rWr93j0LYnJgzjycuaiRpdjvGGSLCNPvWfZLS4pwaZ0KCFBitADHrRTLXoTXWobfNZyDLe4Vk/
enX/OQ1BceDLTJ6yNGbqHWbNUut6h0SrOvsv3+pfVWQOg3mC6aEho3ZFz/LfDoPM8GKPpvLCx9/r
z8k3gojzDZgs4EY9sdwyr+jsKHzYoamw+Of9CeuXe1LEnZwKM3otfPOAd9neMEFzFl6jayvC7ZOF
GajhOo6XGiP0Nk4mdx9RBBQQGgsaF79a6x4YSl+F8CI20ai9EZz8pVOazUCRHHUzf6c9P9DcDjeB
aqeDaefNfsKLG/+0pVe+2oOcNqFG75t+UHiAP3mqkubtPx90xr/OMB9fj0F9XYCLR/2GE+VfDzoS
osw+BxCDl9Z+ilTbXJp2Ti8qjGrpK8+6j3L64aNFW0Fc5UskTZvkQNZwonavuJddQGaOtf/P7+rf
wKH8aHSZuYLje2F5MCd8/HNAq8zOlXAKqV0LGT25yiencZp5DUVANrlhkm8ZYwqovpDxqn+TimTi
eLCoHxvhmbzSL547FgdlcEDb6UXzRm+JsGNY1vy5jF2KJrpm6kDCpXcCigRjQtePfTMcvQrsm9mr
L6GN+jYLPOviB/FAMLlLVl84eHSnI74XOV3rXr6S72CHMUJeW/6XlIl5UvjPwUBwybZdR6c5ZYBc
/reUiYSsReTeFhdFQndPupmhAWJRmTgVfSJ9Tm3Ufyqt84+Zlm2b1op3fd+/x1irI5wN0+gcLVpP
8YxG4HxMrHAHo3l4LkczOgepYZP7bFE3dUMw1DQJ3ZicVMNqzY1tVBegIk9B4eskexqrx/NGUXw1
cuEdkkb/6hTxc5vExtHsjU+Sioxtj9Rln2DvBMzUvNlkX60Ms/CJ18LC3PhTcJCAaL3Cao5KNWQW
sA5OO1Egae+IUqd2U+dCHTIOhQXNhOEZ82S3aOqqO+ZjsaiTQt+hAkEoaGcotJT28Z8PuH+/kHPA
If1ERUHmH+D1v04DvSlk3Q0WWc1J/jOJ/fIQADdZWrEnt0k8K9NiXzzBzjO3/QgRv+3bdJcTTvlf
5oj/z/nIJYCxauZGU2Mz/5okxhyOcW9T4VHRUR8Ekb0Bdh8bph44GXsB6itDgIM6vqsrnDUoYZzI
+jXZo323Lanv4XL9lxH079nafCiiEjVBS4M/N3zx10U9Vl4nNAM5BIGiKPBK81vOBWQZxHJ4Vh1w
T8w0+hZuvbsQsOUIN42htjVzHJlhi2Ps+xdZyniLiMDaKyYwoGhpFLUV2m3hVvFW64n7knnjbush
uCb5FK7G9NqUIVzU//w7m5gg/vXEmvWVjHUesgTd5Bt+XC/+sYgP7Ezpss4dih8OmnPhIYdoRuC7
5nQY6IQs6ToORA2SbDBWGX0IV1bbuGvt1dhYOagqPFq5qz7sSFrn0k2djdUfwfi4Et5eBRLpheXD
RmVa+dRqALiFaLVT3KOm76qz6WfdJZuqXZ4o8mQj7epEalhIv7u6sZ1A1UmrF9o6i3H0OpzZSNgn
rYxep0TbjbVfYIiaUWdZBoVewGQLKswzEEE8N5oxXqW98rxEnbB9NRfP5hpvY913ot75mHrxQp00
+QUCroq+jY3wfjhNHDO+SKjHtnbu6qi4jyYY8A5UQ6qlZ8EwcuAwo42YIM/I9VKefXIIl0wA95qv
mb8/Lx4KDpy90M0aaQxUkjgfR/KPSmdZS6s5S/fDlCrchLUk8THILj09/X3tV9PKIc3tuRRgQSHO
LRvNiJ7qGiRshW9gZVtNcuytp7rKPrsorwEL5FyGDP2NoZGqy/DSQob6QBCGhDm+hANKndJJs31T
jW9VT3w67q10X6fGLYBu7psrAV3/HAnkiz4Ug5WsgnyR4vE4JOhmxiYp7o5TJuveuBuBSJ5xKcld
4Rgx7T0D51oDkDxG+b2wfFR8Ax7AhdXYP70Gwds8rqBQ8YBKDuIYlCtLQbVtxzx6TgyNSM0crrlT
kgLKew+cnu+OSNZVOexKVfwovaHZSqdYi6zHtJLUM8+niK+ZP8ZXiNkt3X21tTDo7zyrKt906tfL
Mhjsg+5bVFxxW3C1xGg06ARiKtmgBDKNTdx30SbWe/yKTvjZJlLb+e3AoW+G6iWHsvqSNLBOjAjJ
axmZWKg1dRlKIS8JMx8Rnx837oSWsPP8n6WfaEtkspi+ggaIcps9S0OEn0Dhzy5n4jIrm+JpzoXv
XbP5kgv3rQtIyUSj/ZYWRnyKWHkDOdMw46BOyLT8leJJcs8pq3H47H2rF1vWFt2h14Pi5BJSuaks
uzimuffFy635uW70HRTeqm9PpHApkF0UK1MlfphDVB5dTYBHn7O4qyo+1fjJVlqYUpmTeytpxT7R
U6hvPSbUyQES/gDke4xCQQA9rHYam5xTCmnBpN1HcoKPaBehoepSX02EzaGqma4aK85jJIeDrUtn
g0jQuIe6Q3ZdqHmnWuagx6r6SEiF2vRtBBi0NLqDYtGwT4r+3oZDeQllz9JbQGZjlGjWeQ8txvGn
eDMOBqEdWI34/FA8vT48VTPMGcsCmYjzO7NSdPBTighobGvzIJ3+pXFr4J6aTiM4hIou4FjF0hsP
vjnaC4J6QYt0nn2o/J9my1maWeO0oLqZXuJpfqHI2/gw2I5mh7DXL+Ns0U7e117E2o6lgXspXRBK
7iBMajm8ATGMFjzDDN4qGUxLoJFiVZM2ARYRYnbdx9cx7syXqL5OsfOetNp44giJb+581IAFkrUn
Fo4tq3sfWO2ROu85GNpXPaqmH65df3FCP3xNsWYZQfncMzg3rTa8MEXHhpbmVO+L0Dr7Vc0NS1g9
wthFSk2GJNnTzpJZ9jmrMVfWafYs9Nbbdh1yhTaDukbA7ghLW5lgHrnRrRKsagKL1ogUbGvQf+Cd
WlCs3TS5O9qjEB2q7lIZrBNkzBgZCz26pW55gSLL8mpWUZWRd8oV0gnRxRfb+qzspDlALPRnM1n+
hRDmddpa3neTdPCl3qTVKQEcC3nN3JmdrI+c5/o+TZp+35vX2O2iUw0nd6PcwX8ZU8J2QWRSz0AZ
a/QdPJObJ2v1i1QlkWkmvGwVbGuPi1IL4OjgyOg5S1r/5kSdc7ShMcGM+y670rqGxraaODUGlCRr
yhItg111zvyMGZ75mSuAO0TywpTKw/FF1fI7aQDJqde56HWh/i3ODfHWBFA8TQtnYgNIDNYSyrPJ
Jj+5KuzpmAydT/trREaRxheXhus+lBC7HAKbj7FpU17u4TLBXyzPgRibnRk6P7Pcn46DmQELjAB9
jKPvrjpHz15MH1l1j8ETVq52LisvOY9BcO5VOpwNYMzgOrRFwSG3wBfSbqAUrVn62Uca8+Yi53Tc
w/T8miFuvukNtUgVe8PaNgcP8K7jLaYiogWmwWPyE2/TVMZz1QD1LefTrxhTlxiB5sfohV8nTC0A
akEPYemi0VJ6t6pKUSPO40ivjA3pzjcPUStBdNrO6wDkTvE3p46nPaZj6KqFd/WsZESuOOm3dHqi
TE/sboUPDj1Jve6wBm7agvToss+Se2TJnRelq0633b3Nkb7QwNhthihtwKOicehCZstoz8mSVUQD
cXFhbBwMMKgWBMDGjJsXL5k1hhvpWMXPzE6+5km/NDkIXhqrS5DheO9JE/tHQ6BXDant17ith6BO
t149vWOmDDb0fLxNoM2JuDQctC4L7q2m3/PgJm3Iqmi1/VPrz/5dUolLp4FKF6tpS77XuMHKUq5K
gVatmkzg501IWhSo/qGPxkVVEK3A5KpgULZntnLjbxWOeddT5c5uoXxzxA2keVTmXTrrQLPFqQvz
eyxZvasI0VopmHVzjRnWehVMiyZr66fUN9pVpQXusoQvh048qd/hd3yVZktm1eRWWBhDkqADhwWf
Cl0ytiou42OP2zxyCT6ZoNFNfusue1UcwpYfSFhA33BObhlxqk1bGmKRV58c4va2icdoJ9xEbsyo
ARCVztZQa/wATeBgiCywfdrNhshY+ZJDDgr7Nr+KvHe3qcHp49MahZge3pO0xNI5mQ1oE81YTG2e
7EJ0EM8hlCrlhvdQuUwesviFUHdRhdVTqYgwKVIzWubOQKIF1cAvSY07tG/rXcvcbfcYn7Se6QkR
03OpsWByQybPy+PGVcW6p0METh0NrKHZublIhR0tXU0Oa6zf2dktc7EyNPFGKs5naDZRvJw6hm1p
/XQUbOkk84dbqfXDzYuibQS99TlJbOKOYo9JVeOdXdkv6rReuKwkXfPcp/m+CUJ3K+e6iGH33kEz
83M0CeugD/CnCeTxECY3Z30GtJE8fi07UPdoAUEjuN304g/Y8tuskqu2GpKzbXX5YiK3fJNTxTrg
kPVWRlscNWXmT05aS8zxcf0lsyKk2n0DTNuy4Sl28ascNZqClWEurCEkcr01vet4oBVh7QM39EF4
uiz0va9hWKlbFwEGxeYekW9jf9F8foU2UC/dFFofBskI4Alh202FWlI80W515pXYmEZzP+Jr0jQR
4BgETss4tKiQJyxa4dpbUTrnRJsGBMG2fjYGJbZoD37Sx3bP1nzT0xTYVrr7kdI6Jrv+qNkh9teM
1O2JCc7CYHqybuwKwjuW20xJz+XyXmtPehNFGy3W4fQm7SquIvWEZv1/b0h7BxDulxX1yoMRSSJk
/txkQYcCmHSkWlf4q1s92IydBBzYGs05IlbC4mdxNOc1MzrvaLRNeoSL8HVsMkQU/AEl0weql8IO
t4rorhVBtYeVyBpx8jVmjJbDxaYaj94AwrNwZ/kfR+sKtZc4kcrWRLp1dcZKXxVp6q2H2vavVJXe
BFdQUMJpgUmpJ6eBHCBgrBGltMCF6qkTpTTHsnCpTmPnax10SyY1UPK65EO1o3mqUR7sg9jY5l4c
Lco6YUiKf/pJEL1h7mw38GgXaT12J5U5VEelF7+G6CCYczWXzjKgpOtZ+1KPpAl58Qtfvjdb4L0t
B1H1jJZ5yYU6vTzuDbodrlxF1FRAi2AXlywoWidaOTUwYbViDFE7j6w1z/pGEGK1iKww2WpBXa8H
HORW1+T7tM3sWzOZjDZeXJMt741HYEAkgoR8PbYR3pwgIMtiKH55tj0c4mYcr3qXr93OFpeuraZr
piF9CkWFKFvz14U/gaFlvg7NpQ2tVeEpDDhh/qQ1JFY0nQfU2AHNCnfjSQ4wQCW602et1yjgFvmh
dX3yJDmCO8fuzpqdqHPljxizZXdIszIm16QtdpPnqZOsDdBi2DelksZ5qFbS6jfaYOkbYsrdpdsS
zO37oKgpZSZHv0iDrd3abzk5sWRZtusQ+CWrmIRADeYbKz+lFq+asKMgEH+rOh2zuRBrvWjrZyZ5
B2Lu7ScmyuW1FwFdM/8HUz39lQXVKiEcbd8PenIk8w5GhkGRYRgnG6WDYEkh8TsKrSx2A82aJcGx
0YrpY3gyFNBnCWUQjw7Tv9xl5tZOKidcJfPWAbCBheTitLFMWd+KyYa72NnldyT/G9Po3I1Vltax
xIHKqsD6YXJYgN4Owvex/CRmBRuY64anACT7M1M1MKV+gjxbuHKl4EtsDH3M1hhkp1tmGhpemWo7
5r905ann2uqdq1m2476N0c6A1nOuGTxGpQn9afBac+fV1A1qUaZXPWezySMRYxqYBSjYM/PH7m8p
jHVXsWeIFGuDXIrLY8ETUXo+aHG1Gxzrq+Eir7UIFOfCydpP1NbG9Vv7StwK6cFG8uFpM+m7pN4z
dZJFvsTq77TFdPaCnFPEafK1X2Mec7VOX9Vxnr/IugyeteFTLzvnPs43fnsMQ8O/Pe6EJkItmqsX
w4ice0MRFMeKMx4ed93WxISpj8n2cbdDwcb1JWhgzbAfR7dxf5QNsRPz3cp1vCcgfyeaQM798QTJ
D0Zb8Pcdsw0u3VDS93i8ExhlLJ2Axv1+G11prBiku+3j7uMvO0yM1WNnv7ebnxFisjtMuDgoHkjn
xIAU7R1pnvrCRMfjE+TjK1EtRxo3S9DBT9Sc3K+jDRmG+pC16HwPuDP4aSPT7lY1ancQoJs0qvvr
419DoH2rUjWdH/eoo0RLo8qKw+MuyQKgj0Mht4+7gJajrTRHKjHz3sBCOIweVrHE5aXdO2KWz5xM
vx4P6l6uPcdjuns89vgXKEuqHtP9cWfInQPtkvr599YVNdnRHcff79ONaIsgP0TiNL9Qrnws3Vlo
bB47wz/HPCgq1erxaJVgR+FK6iwejzbBkF2cfHx/fFij09KXzG5XymgZj0SSUPuo5e3xzKDQnxMK
AE+Pew7rH2YukIQf+4GdQ2fIKobd49GUjuUmjltt9g9q9760eMAUcITnd2g2gw4hRweYMT/KIqh4
suru94ezc9XcojH6/djv7Yn26Wu4UI/NY81811s/vTwei3SNj+I6UHrmfTWZr1a1ysXv38CVurHR
LCl/vw+Y3s2e3w+vz/w+MqGmk1HCGnw8F2KvfKZG/vvXJA1Nv7ssvUyzviROaa3L1DTPf260nLVt
YLLcnNz29Nf/H3cHK6l2UxZ8RPMy+LH9X5s12mQuvcBmjVI7AFP/2ibQilPdQQd5/P+xlz87GIbY
OASNuf3zL29eaf+524xhsfZYmi/VY+9/dvDYnyTogH5hPf7ewz+2yaxEwsxaPnb15z2lfYfykPpE
tJ2Ely/+vNKfbRy/rff6RH1Sb8pd7wwXcgvyk1b0NuvJrs1P3uMmS/ASPh6KwpTHYwfDHm3o5Z9t
Hn89bh6bPDb+c/fxlwQn40Q2hcx5J49//f1yzuOVLCsRe9mRGvjXW/iz63+8xcSpYUjkWbj8/c//
76X/vPfHLsUYfTPjWJszlfiMjxf9s+/HJn9eWpFYf5z858d//mz1j3fwj0/R1xmrq5yFwj92/Y/H
DW9AwZgmZAo1JYxPQaCZ7uSvTcUcMyb27BgFbU4qozAQWxN78Hi0ZLa0iohH2T7uAi6UmzAj6+Gx
cTqxQqnnSTmO4eLVSS0YtGVULh8bQxBLTnUeEuo0P2q2hrqQl/H2eGrSj8lVi9vd47GxzIKbUq+P
5z1uBthJKi0hqc5vsk+zA1RY4/n3noD7ADJPLo89tX6lFkaTiOPvXWEbJyEHFNrjmWVDHpgJgXeL
iip/tSwXw0HWEe833+USrG/zzjF+f4DaGNVeCxjTHo+q2EevMpfrc1WfB6dv7gFGImQE2niNBosU
FpjEu6Jx9GdrkGQyjcwjBtbmGnXLT3vUPrPKbV773mAub8rxiMBenvVaBSuKGs57UFnXx6aikYek
t6YvDrUHgm9G48JJ2R7IJfY3KsjtmwoHufCSofyMO3DIdv7T0UoXfW+bvvhM5LcOfYV9bvfpsy+i
CflwPX4zRmf12L+hgm9VmIVvbgiPLTOr8BQ2iXdySEhZi07m77Hm3x+7pxi5Kya//Or3VGQjWrFP
BEaFBwcw2VZqQX4jAqZfPHYb/EjmudpUtVerwlyY5jhvGz1Py2UzNk/MUsSZmIXwFmc+yFEvAOQ0
dZjJp8J+LlNB3afSwpuKjXifUgsiqoON6ShENy8oXgpjrM/4FvoXiWh1jlYg07H4KDRNp0SB9AD1
Tv5RE4U6CqZS0tCtK8af6+PfjmjCneETi/e424e0fmvZR5fQM7VXZWHMn59tWp17IEnSoclQ2MyF
eyu4i+br5Fdi7xISdPW5yoHUBqTXatXRdbL+fQiSbuP5hbfvZCCuWsTkpdCr4oeoKdGGvvk+eA74
f2xlhywcpmuYYi577MOMnb1pFP67XtnFhotMeshiu72SojXS+GMfGd2NJkS2OfiVt04b26tW3QBQ
gxjYXy45N+Gt0Sn3msQc0L2xZ7iF5pa70i2e7aRqj39uuLC0R1OVVMAe/9RYzvzvn1QOy33JDNqc
8uxQIcZmDQSFQPkxCFXYV9w6TX+KZuDqVBJK1bXy8tjmccNiuz89/npsZuZ0hkktsd7yKcErOz/r
8cDvXf25/3hKAu9+EzlQsv/5en922TZFtbNy9TPSJ5r67njTi7C6VQVAfZYm78rT43NQAPHz3SR6
t/XZiotJbt3WVfiexM2wgsfj7RrTPabG6E5zAMO0LPWpukJmptvS9ud6vjf0SbrX8eKxntcdd0GD
ANak6T/nQRc8oRH5ZRtQnLd+6V5iiyZBWAOni+cKweOmIH7LAR300rbA17zMjzdSVPVhdFtSAWTU
E7Pp9WqbtwKou0u1caRYvOijCXu8Q8MsqVHQZ1HjHyVQRy7F/UnrZ8byhBTcyBz9SyKtDtFSgeAq
YyacjfW9Gh33EJsAsg1OqqWJ5k7k2s4k1BQOLgG9iQreEOCccq91vvco68u8uERx0HynzLFT9DLJ
lWn7ZaVqRIsDa9RVnYzvOgSOMez0faVzVc8IMmqbbmvK4V51WPoBpa8rPXE3RnAUKow3ziha0gpI
QzMVXOSiI/NEOTkVlIaGhn4jwUmjmQZVMgXwvEqjt4LM4WMWTXAkHOrTauDEg6v20cNPg1xihXtG
MIR3rM/nQtZi6MMeWom096C9SFjtqAh1+iEdKm/huVglu6IGp2GUxIcoeveaqO/kvei7ItXLrY0u
Thn5WcPmiGYiCndyrH54Y/cRCmiBFoumNQPfZ8tEcp3bUf7sTgOWSuloWzPRId7jAAk1xiu9nJf+
XzIwmytrjIZVWgM7Mqv2U0YsxqtO7YfyoNws3eYD5MUJ2tzKJmx0ifJXLmPZYmPw9Q29R2IlzfZn
jyMhUjL5CImQjZTxtYu7/mYN1edYqufGFOFLqGfrKRfjczCRj2Frn5aft5t89C85n3MHdrxYWr1Z
r16JGSUkwGOZQe3v1SKOK0NHuXC8/LUL8q01lAyt1LMjvlFivg/+HGLpki03VPEHnqS1KcCk45WI
Wos6ea9vCNgjD6tMnxICA+NkvAl+9pSarCbKOxUCfSkHqyRUmV/Bsxgq9G0i6pthg18d8v6g28iv
HAu8YJHDmA8yfUel5tLPjEEDh4v5iDuKu7ORtN66MllZhBQJ9cCRW8O7UOO2l2IiSIt65wrA5sBQ
XqMuKTnMIhlyvOUC6Gm7tu2S0wk4CdFEAXUrzUZc4wThKp2SDRCNX8KgWSlBalZIlCdOuZ3QvmZC
EPPAUtsYaV4n4ypvVXOq3PaLKQkB4ioB80UuXD6nJYp865XBuxnWX1KONCJczXipGfWXqWqKRauc
TyUMquf/d0P/8JXkt2xNWOwG3beLOjP5aLr829RmyXasbEp9ZgZw3+6AydJ3ohPvYOuYCD3vEOHF
jDhpBTiyaYIbvvpoEUazmUf3ggULrR0FfRMqJ1BdXABb9HVE8gpHY8mor6pChQfZU67CYUABySY1
NOzfjKdBE/sgszWm05irPGMrWMayOzAxGukbqFaMZeRCt5UDWXnAepJlrQOXdxtCAC09hBJTrY38
YsWjv8tCD0AXU75YXlRBszXXddKooEF63vciFRY51nxVFWhYWXgb+Pd3nERXonWK5T6JHZ2ugLgz
gb61EY0re6o8KD32vjTjbeML/VKiypqiCKgL8sVF17EM6GoCm6zS3enGnKTsUvsd22CRONeaq+2C
qW+1DoS5Tnt5sXs32BYZ1HvHLv19M1YftS4+/fxD2XKr584lEyMLKatGBhYFXzguG3JpmoOdT8fW
Yn7EubGJCYlb1AH4lYD6E/q4bVTWIcyzHpxicTSl2e0qV3wERaUOud7+ylR2HihgLCJDX0Uwe7em
5vyQFgclepschtnPWBXNrivDn07MZq7mn21RXoa89tYiIDSgNjnsTWusmJdt5eAmi7Tqyt0kPW/V
uEQJVYX+WQzjK2div9dcnXz0sHD3LYExlE45d2OAlSubOIAtJ0e9CYOkIBWs/0VMm9tl1sU0+VMP
z0027ZOwnLAYuR9KZ2DTBwIzxuYyqPQbovUfeWh+ibNkXBB9+pkX5F0RhoMJyxs+TRIAaoinmvYS
TwUeYmfF5BQMv9EOhFrHy7jN/W1HT9zWhmTPgH5vJAkDWRLVq4Io0oWbT9aps8yfjmX3R9Mrm1cp
mZY5ifN9CnVvQZYJ8WUuh2bRm4yc9ByD75Z1RClnEmE1pnQ2G5N2cd0BQY2Su0anIyCb7xIM+cUo
TYe69dwn7OyRi8Ivt9lY2QWFaHw0y2qpTVbI/BNjZaFQcDu5eYGEQWPSbgKuGGZwtmK6OaTODXU1
nauchDx7wgqWMrWdegusndVe3NQkdMd0zlVblzM/YVh73VCvwgZHWhcBPNFT70MKmoylL355QbWt
s9SCu22bRy8SjMlt+TT6XF4RXxOyVTZ7K8x81mCWfbTzW82E9H1tkfC01+ty5UhDXlN/+BqVyONt
EVs7LdGRrbojcoVGu1XEf2sFFNNaUDKcTPe9B0O26tr2UqZZe1Md4AnTGZ+UMNtnbRpZi2RM0w3b
pmOlZ6TgZv6pnOV6gBPiCw1KEZXZG05+f+346RcpUOJHpjEjpMp4W+cGzFfNZsRMrFPTZ58E81gb
RuNq2XbTsuGPlRvH7hbB0tcubDOWiLoOYqEtV0Il47MtB7JjY08cvKQsadd326D29rrPKqsNS3PZ
gZXZC0st6f3Gx7gxFlXKMk4E2KaECwJX4wJyaOB2d5PRPzseEraijz7Jiy1Xelgzty30py5GqCyJ
rdJsWIxWZP4y++RumzNQSfTkuIvqySXC6GlqG8oX8SBvpT5T2TJzLUsVwEY0/HVdG/XK4ivfa1k3
4hOFYctQtBW6Vm+1vPihv1tMgS4lfgyMEK2BGoJgyJB69z6K6VWbdTyepUeCcNJX6xzY8ZbWPUy8
WW+BRDk7S7HKwnHjmv74NFgdnDK/CbZelv9ylfdEbbd6T3OWF1Pj58vJK1AozTZht6kSllcMomKY
aFszlvgdet8JI2xF/Xg1DEQJtcgCjnGsf6nSz0Fmw1qlPxp9mH4IkR99U200hZ3Qa9PDmEJW9Grj
3vt1f04VkmnrKHCu3aTUFlqWhsdSgIeEnsxV3s58oh/NF03F6QvqnYjMzDSAJzMUT3iURtrzfXSs
0d0U3cpt6aVb3r3syCnW8ukwCffnpPriFCZViERsnlI0yY+sU96lLyfc4GKdgCJcMB7Uq14R69G2
wUm6NB0aNfZEdlvheyqYV1bIPdhsYnIyEUsWB5a+7eyh20khj305+BQmf0iZp0dDkefumorqQaDn
W6PGMwnHQN9PRZysbC2s6S9n5Xbse1otGIPjUTv1QmsuoXsWTVO9lOR4p7LKucrOCYKENCZe6TxH
1ciclA7GPp0Be3lmNNvGSElP92Of10nbjQFD8DCKcFeN3sUCP3FP5+WHyOOnHuH0Omtj/LYJEXiu
ct0l2YuQQWgIHenqI1wjCHvZIXjZyD5Rz8qkmm3ViI7s5iaZuXylQelAxFZi1XjqPqkIaqcsr37X
jxdMUQxKaPh2kQFtIEicJzW08MG75gZKeJnWqjpbhvam5aV1mIZhoK2FeDGeCJUr+vapjHQAgb5/
KE0/gR9XxKfA6Pv9QK7X2oUTe8BlvCOSr10lKZnFgzfItQZlfZ1XnDLI6X7Ugx7vQtXNhXnpLZHH
QedzgkPvTYdAOTa5fPaPqSYpr/X15gUZIX4bYqhETx+pcQg+T7XbTFZY2//D3pktOc/kZvpWJnyu
Du1LxHginJlcRZEUtVDUiUJbidr39erngep399/tdnh8OuGv6lNJFJkLEpkJvEACrVoHJ6eSRTIB
rBnfFLrFz3yF2I1lFOPLvkG8pQvnuHv7E7y7uuktB4V735d6nbTwW/tUam2sDVkP/d2NhbdeKAel
6yl8HKvk2Ks4E5y3SIjzJOlUOY9v+HCrbX0b4XlEip8GfuT3avVMDHNeSH+AJvms4IDAN/r+FsW6
ci/X/X1la/b30sXevS8P630qHfSzcDxZOHJDr0qluyETdK7e5AnUL33kELmL3kE8mrW93r6cx6tw
ad/k5b3dV/R621xZl31t0j3Xo1d5uza36raAE3PpPpjUyF5PzMXcquGzuDlXVoNqsfpS6HPFwaVx
TG6bvfVef0pDEtS3z5fNlQCun9y57svlwffjCpdA5BAS8dYL1VWGJESWhvMApaPWuVUKpLIlqmyx
gGY22WF5OWwfxz5hpvc2EUgnYBXDw/OyWqzNdrN/2qTynrSP1+uIsxjEvmhd3Ufx2H61ctTISym+
HWt5RMCPTQ1T+hp4NHy+SXpfajyPJKCqDB+F2/z6ea6dG0ajNRinX1vPbs8J5CPW5ea5w3XiDUx6
wx+ggdcMymW90Xm9yO4AKlYwxMurWIfj+0UErfvJ5FdMPhyucYoFNv5rY112Pji1qNWKWNut+7sR
vq7RhDOasn0ebRhkttnlFaJjvApO4YAexVq2wld3UvJaH44/faqTdquGhASg0qtvmg2i7dzLXr11
2geHC85OrdW6zAHeLeliUbbj1rpAFP8S4fIaLySY2+mCr9Kr4L22kmB8tyXXZOV+ci67XatNAsj/
yuubw5//eAKh3kDjKDeKHJypEn/y789gHFbnyuGGP4T+OjluD7chyU939q7aWnXK+2oVz9nrjkiZ
dKv53rXflc+xjbtOKSxXR2THIiPN6zaxW5/7qV1ukUkDu2Dn+7Lekz/9s+6UsDaSVurF6fLyJLo1
yRbwreoyObdc/HDrpITANwyht9Ep7UEF3jmwQuneuiUPTgxdPyy4p/dr9sATl317hZvXu+IciMVJ
nP1asYu3kv081abkVHiN0GJeTZJqXPNNxFGQA04KG8k+13o/Y6J4cnK8Mm59yhOvdUc2XK9LRbIh
lwlqAXOr94uIDYzww/t6P+1kPlc31wqb2X5rJpy+wGvy08LCXlK76qTSuZ4v12j/8ynp1bM6Oq5I
ydWq3NdOrbJNgRsav77wz9vuQLCtyzG8n1/9y7u68R6P6tou7wD8GrvbK16dkDlW2+L4eHxUp0ds
7iXy7lWIRnUtj05kfm1WP6p4u5A6vVk9ZddTQb0u1XUCgHCxn2/OqOP71fALhCQ9Xvdr/MFxVMfB
y7uDP6h7EYngXiM4at3cOXGJsnFdgC039We/b5Pj+uzdbs+Dfr9xu24Vb9amVf9Yz1urjA/jbUbg
dsL5kan2DiIW7KqkECa47/FJZOYy7vSq+ULgun92NYLZcJAl5/gHngfjx561XI4C7CpYjJkehAgt
l80Gk7RqcPJJcT6iAq75iQ/V1owOnkz1fc6xuD9q1rl5KSN/7SccbKwMEfKWgEoX/1Q+vO3z9VQn
FVRxTv6+valet0X7uHviSIObKMLdbsQkfiXrY8V5FPf9d6P2HF0vF48laoOZN5/IrNUEsT/vCjT0
ZJUPuzfhrHunyw1V8/gIG/vtubd6tHKyqFRr13h3B8m/bC/Ot8VERSM+xYYIWPCSQBKTbrH22ATr
Qq3XKmzxG63Ujjp/nInjn78WX7n5vLsdzK2Ab8Zj8KI0+3tQIkdsrrTuxCOsfV6UVMqOxRepo+U0
gKS9XF/xBV2dAwwoSLtF4MpLnl52j/f4sYFfJq+3d3kRuPxeLK9H5XNB3LiCQn65x9f1pNTJywUL
I0gfd6q813iRvfRYxVnxWeDA4POys1ESTt2ds6tw3iQ/NCoD1uN5sb35PKngyf5ekUMbW2LgZG+s
bO0DmSbDF27460MlaRYqB05c1XKQnF3BWpdaJGdEwdxOPhOyTBSmkxbBOL6nOv4nnMD/QziBUrHO
qV8JmfWfxxTo3w+zfxad/2/P/hFfoPYXTkHVcUkgOHWZc7ycnfmNL1CrEV8AqbnRKnNspkYYqL/G
FyjX/8LhIKJm10sV8uVV5STbH/EF5CvCSBWLCKQ8XieO0//5338XPPH6D5//7nA/0U7/fksirEG9
xkEtJpcc763/4wnZa3X3OGwm96pplwz+Qsruj2zVMdF4fFXJWuHzY97O2VpUcEEkELPu4okY40Vr
ExJJcxyEOxrqqFAp9XUI6k7yzvrYPTgVRVh6u2Z+Npqovnr4tJ5Wv+6MRjVDbG0n9wouHqqmYSoK
C4t62MOaIU50H48ne6dXZnHQQAzqZur6Zd/difUwJUMOCopd2cPRWfU/pqDWaoaJWz25d2W6w26D
9tsRp2esraqo7kb3Bu07xYy3avjzsvxQldUwDN9qhKefLuuHoaSPfdZV3YnKmkCzanwzL6oqKfxA
9d3qEBfJ1C1iPyqAN01pw5rq3mlGu2VGb5dkpo65qnF3xNutaY86mBq4edwh3Z3uR9GypOYZrVUv
5SSe553VrOnXRpVRvfuZI82eRvt2yVtpvVEXtVFv5ZIAUo06fW/cUN2e6Y465q10qHp7NRruaXYn
yvVo1FImWtPIEQQyUZvYu3xlc4hJjaPYG7dUxPAR2Yif8cwu6rPc29m65GLhxhYjhsKn4qJVUDPK
KOvOWp3psD1Cv1R9XPEVj49m+J7yhL1SSUtR6sveq2jWGdlR1I76AH/8uJHt9ccMyfioOhEGBHXw
jk505ck39UqAnh2HrtQeewUmiYpq9UteoZ0HxS7tnRed+vgyQu1Aro2KJfWOTi5g1YsgYzHwcTXj
pMLDvbXxqHdQYyySmeqWfVR03xt/PMIF6faofabVue6v1DL5qP6saBUtDsFz7MEiqHm71rdCq6nS
naYSTbuso7U7qULd+hhCxF80KdArBEp+IXq424qaLu56mB9sgjU+1uaSgf8sJGwm3H5VHxflQBHP
2C4umt7EsAVFGwZWaNNSfWf+sCoOgd0s4lI5Z7Pl5q22lpiUDJHfqf2s4/lRH/VLQcErIxUTd0yF
MQ7B6qD9MO2ftUfocX0KnzY+ES57g0PWh7hlgSxb+IoozMemmCEEHeyj3tgra6Vy+6HInkap607L
Klgt3bL6cqHveHu9d46dhzvxcu5fHjVCv+m3qDzZwL4whbP3OIVm1c1al6PCkJDC8bpTz8gmROC1
66DPsXXvqvp17a2UqivMZdrD6KY0OaPUjbVC73WS3NSS3IuUtyRsmuHWj2KAGqozWqvEi5yHYuFg
og+PaqPNeNaPZGK81EpJE2krub5VbpZXkz6UV9VUyTBvIPFaz4HkYcWOsFwngiGZVE5Bp8FajYUk
nDa3krqe12nQ3Imhdz8hpps5Q/+zE7U7sHWS4H+mOixuBSXvqibZ0qiMhLY6XpLGXSpPlnyIaQ9U
apr5fKtXVkxsKJWs6Gl8UCnB4C3SReoJo7ExHx6Khfq/XX+p5KGc6VNdNGmvdJDOE+GXw/fJhEfU
XqcrPSjpi4pX33mPPU2FNzVRwdXsVM1yQAL02sl26qWn5Jz2zoYkWWrikgt4MyOm7OvgPiZw0Ibe
QYZoBB6voMlLRfw+jXWhsIsKHzS4pW9tGOXRznuvtGxBz9mTacBiiTlCjUcR1EPS109TV/F2cOx8
3F20dtesX2UWippiRbiy1ArjMbBXU1UFhnqvJw5L1JXewL47tWw4aZXq0GJ0yW9YWFjUoOLwBf/T
i3LWuh/XueHAIpyGkBgDiFpDmaxgfn6Ct13RWZquKJEeCQllDGAOXdJ301TEh7cJBWiTa92c9FM3
jL+h7swKlqxOD+pVvZ/2QjPLJyrFVqtmJS6nHx0gy6uC2bFLgB6om+5x+EHNn4bQFRC+oudZ4Czp
WmxJS62L3uihbve00k8Vpo6arrQbp6mfq5dVVVOKVxlpD+ggOZ6t3HLXFL64Wov2xTbj9uJETXe1
KKuinaufNr7sXOBYFUsPOxHKKMy/0xWVe2Wn6gzfw7fFEbkOS6IDWOxO9M9wNyBA89PtnVQWDt5q
Ec5v6m7uZur//LRlVcYszUqyWDxVz+0+TVq0L5pgtuZsmYInXV1DqUXOipL1umDGaucUVdnsaO7g
NDg4B6u00q9xxQIOh9ubaoApzxwYHQ7FGNIYqAUmP01nOWtisbUhoSsdqDBs+1aglpbl6jS86Sk7
YuXbp97Trvh+xV8ZmFr/TPXDWmwZ4o1y72zaBfO006cJ3SffIm4zUIN7Gy98LY0cdrcsE1g2zQ8a
jilzeaN+WCkaqt35OejuT3vYbXfa9mg87vq+snTXPelFtFWdBbTvTujxaDScsIH+lNWP7+8sQg4i
oaz0vW413dOg0L/MixgfTZkYHcttUz3OatMlpgEz+RRd2hgCO8eIs+lTYpV0au4hx+VHEcrdOXOQ
CqYNzvY++mQgfT+YQMav5TPaZu/ROzsWVG1cHb06ZJMk0t/GWgzvNGdxZ5Am+oTc5L7dCZvYFtO0
Oo0v3cby5Vw6L6dJ5GpIW1bhSQ047aKW1e8ACJ9/LCJQ0oWPLtMpvdJ14bwpQhj8s2BkTwbBINwy
eCdryzI8cIcHh3zrxjUHnT5V++euOitDckzzVH4aBNZHzR8q8LvaSSy/F+Sq7ZpMW5bDDAl07Ieu
adNuludFl6MAsO1TFd2WB5MhUzFsJyPz7mydzPhhGqzDkF6EQRwWFLZZxDza1ma03MWfpOt/Eoaq
gj/5P5FUG0TIlJw+CL9VAVf+fMq8udvld6IsG87elspmm5TwOy6Eu/rwmKeNE6LJJjnY5Mrs3y08
0uGlkjmYSlAe1ySgorqYZvfTbnrHJyfSXGxkbM14dX2XgC0Lmz1xSJrHjD7D6gRYNJls3Lk5dkru
hdnefiwILWLufkU9raN/mr+ik80+MuS9S0YNi2yC9kOz1q+t62C/sxrtxidonS2OztgcNDJFa2s9
vLV76kcvW3aNdQI0v3ZFJrhbMxFqZIkFs2xzijiujMr+23kEBzs3VX3wXgbqO8RnNC+bA8am+PMy
46NVa48vTJPOSo36oNbIWyJqsxmwjLKXLdcKiawjW3y0jGZ2NPZIBsJq3u+LCLVnFUFsjKJobNvt
jt3pdCIv6hyVLS8ddltWGutDhW2b/ZMh3/tFndObKJpF4zqPIsIgJyJhXpWjVNSxz4rvVsr2IhFu
ztzdn9kjcqdw3+xtReMo6o/67Md234moh0rthBc2Rs9LZjO2saMy7EvXjheNP25/3LdZygvtK4fM
3XfC6d1gMj3Ak7oJNUQ9IY6JNS4jFx5sJERnYlcVDveMDWHVH0VNrkDlsYHxs0zjiCoTKvE6HfQF
D1nWs/uemisL+SNQkR3Qe3tk7MjzZDNK+Gt5iPIIPnIjMuZXUIkqCNu3YDjqjEawP6JJufNAqOCM
sFPY6nu3NJ64Hw+Z0IZJjJMbpJmydcqeSckwKHhNqOEr7pn9ngBiKpl1ZuMm0Rd3T0JcmzPmkwtB
6plXE93r/ZxtbIJdm937DTNUeD0ZnATcQlBYTDSBe3edvLuOjk218ZspcLCTq+lbDTJ2EH+tW8P6
1XA01x3eVRel7IfzYMoahJZvJaF/ZAWvqF1y9sgBoUn54fxMmOgVNv+bOXh4OOn3+FRRpH88Zc3h
Jdu2P/2GXR5w7i1YuyzK9lU/wxp0zuGunfEiGyn86UBxe2d7a99bW2cm2caOkpeLMIn4kMOtyFQb
mwOKmg0ZlByBysFFdPZAENFXG7c7psNSxOeqqVScsidXkbsL08L0puYciLFq1jwnmYPHSHOrt0z6
eyZRBPOOosieeYiBqCYFxientlyPx5xZgPuvyh5DzAT9rC+KL5IQkwAlsm2zu0YlhhOe9GZ2J0KC
LqkOc2CI8jaeJU7/rCm205+192qBqmajannMKSYaWhRV96GGNYRp6R9SpZOoJSoSyp//HmCm130a
8TA0cszs6VyZtHDhWonw4I7GHTY1poroXIn0KYmo27ZttsK2MCUyNRpnlFCqCD5JrmfM8hlq7sge
jWwmu9dPlO9asWfb/dk4GhpRzPpRfzxk0neYgVxHTeCHZcJGqJ9VDJpziwk+joS/E6QeJ6RXNsQ7
a0bGifq5JlskpCTK01d8Hlc1FkimkLfs2LZBjUahpElnui0T/+VSTc6UsUUXvqpZgrKReA5j5M3G
PMa6wxTLEphkRakV0+czmcsYIBYND9qg/suwsS0G9JQlU40560r5NK2fZxWT69yOm1nLeqiGTtfc
K9+h3mo05BmJYndMUilwzX8c30wJ5svtJT6jiKIP99y5eXer/dYFGXP0IF1qH2URf6EbzJ2JyU1u
b0ZEuz411f2lMSnN9uh/x05hbROr+Hk3V7Tg8XpcWdv3qiLVKFm+SnqH/E7wiPROzOiJ2dfCFbds
thrHnjLrKBF6OQE7QCyfLOqLZwyI54quuNav5OTWe3f7jlrawriua9376GpzYr9dSwrQduTN+jOG
TUZPeusEKz1BdMscD47oy9IbgzTMV36cOgeVTR3RM+cW+/9J+ZZKHCjvcY8TO8FJBcyEJEnSNJ1n
ThA4vEegF40s8ZaxszFyrxcnDspVHMx5g55iIy8gNhRQLRVlzGMYRJSrhObIbGX+Oj0r/CBoOIrC
kj4DzOLe0B6kXTKYDQ2DpU6oe+i7Dupuf+mJIsiTQRjwD62shMjjaJqYKc9xPMcTNcly1rAnF5Ik
sBwnC5H/ncDX0yDzgz4NiAPHWQYWdLHSQa9nBWlm+UGisoC3YebHGVCyghxcKWgHoig2fkRcK6EO
FLbcQiIFh9FT5N0EPgms0G2bkDc/OghDBKYgSA7K/7FC1I9ssGPvOCgLkdSYbsYNOk0tN8usqa+D
aVM5irfhwNIh97Aex5ZjKeonxFkcVkeFbpoGKGxhgM7jhCq0sqlOHSuI7+ZhWR8rC3wrzJQKtVuC
HCU9+Fhp4MRWAUKrICQO346QHTEAB/RpUvQ0DF8WKgq/vGQb2s4VHaNTyzMpmksRlao+PzDLY9S2
DyRx7oGIP6iZlCmPCV81pWc8PZmv40uYvqw6HbUyAQAQlhL0pviMymqhPfgZJdp8lflPm6dS1mfG
H92kTptjrgfUlzl8ZFjr5uA2NLo11hiF8uWI9BsclOJxK3BEUmUPmMO6e82UZc5bTjhf0gVgEjV/
gY4QYQ3t8IGE/EQzgmGWgA/gBMwjqg8G/kH/IKC2u243lB5NUT9oBhEJIOVOxRn8fAITQtOcMrjx
fEltnshgfSAdZv48qTJ0YQ0N1LpZjOQBekx9lFjIcLfP5qXT+GlL15IDTTkbokXRIfTWeYGFacMm
+GKz2BhZhXI7jeO4ZrFKWT2/O7DoCBTPKL+i+cS082kvcmQLMSRAFc0GskilFpp8r+f6Vpwqhaac
wftxLKstzhZEYD87aQCHrm3f6k10F7cABTEDAaagaW7PLT2AVx2moIidlnyJpltSXrhBQLD82POi
vpfANhYjYM0TtoCViiBFYjO5rDiBTbISzE6LswskYAggItw2gLaOnw3CrfHhzV6a2UFZse6kciNe
OEyoI1oMTzP40B/VP921Eya7l04z6OikVrrXy+VWN3Qwv7EyFKxVx0LwMdpiDmeDwEeGybKyPaG+
ifIH5AFHNYLRUd/tp3dq4Xtgl/cac1fxY9dr1ipjRYS2sNsdkYaWn9Q0uymLv+H0hIL5cQrDhOFj
8OHYiYLSOD1rGg5Ow57qOA57njNY0ampj6e+ksGDQY4axEWAkIRtGIqu1csVFt5qlkjKcJzUD99t
t7e2V3pa0z7eKO7hq+P6FdCC1xWfV1XhQNzwvjZN9tK9/7y5OP/V4fIfbEl79QprICMcFsBOre79
W9JEG/xYZVj3oujCa1rRU9Yz0D9+9h4duxuOqOzXKp7QGaENZ83N4BofWFjuUdMmBFIfdTggK5t7
m277h+GhfWoTSASmrRpiXnzn0Ye7BwVTQAvMQSKfok0zicruW3DJDTTkB1cH8zY0g4Tn3CBr5TFa
GVea13CaDBWAITMwgM/pd/et/JX2p5mUgfWeS2hgGq19iF2gocyCjTQqDR7jKkVd/Mbav0eHbqDm
TXo7dS4wq+Ow1Ahacze9rmkbinywSvo/3WoHeAUPWAH7uzmL9s/W5Gq0Q1lt78DfSCsTgFiLhmLP
kGVQjaizgeKKfNvFAlFRowcQ8PCpkYx/yH6rcQBQOmMdFFjj4GFz9DFw+MSTV6Oj9VQ3e/yxATCf
ovteDEaRpl4MW0+9wsvFrO0bKNhg42PeU4TOBQX8Oend+OQUjMXHYRiHLEw3YziO4LYJJvpWj8HF
uUYbP2f+O8WiAnC4DAgvTkuWezRUpwhI4p8vRBe2LyvvcTe7FxfgMPsnB+cQBIGBe3Kne4xw+O8V
1c46dctqQ40/+EI7ci/B9O1SDNrScYsuVa6jS+fIw2uD59K4yIQj+ousNTLuFxg/QAS0AZ8q3tEd
nUFxnuBuQpUTI4A2ippZdSb6Yk+gtNvwFu7Pmm96BZC1xfDHHbAgdHHFZ9ChBcsSdWMOGt0VWktQ
aG9Q4A4OoYVhpB6weEgN/GCqdp8YdH56a0NYT3VzsI533i7H4lsecStZIzD+e8JFiEfmji7EwURg
54e77XDYK2nGgJ0R8td2q85dDt2Z5/RqEWPUO3dq0WN0M7uKvtktrwcQIIShsicGLvem/Te4x9GQ
FiK5hLdQoJfh3SoOT/1NBS6roXTCN2+do4INN+BLgChFHSGaL0btBs/6THgE+I/9AvgWFY0lvaHQ
foCnEMwLaoycHhVgRFj/pw1rdYq+KSaNvulh8XCaevRU3cUdA4XgR2IEwxNfLR5mOKR2dXV/ABs5
Bu2fzNkFf/XrAzzNS7pItjxdCDBWNZlmUI+WE/lD4UKiIKcU1lu0F4sfCiMGr/rBvKUWbexvcG9n
WPNyp/vTMsxLuXlFJYywYHs1Ufu/zwt2WbWIodH5ZM8JKWI03opWwzSig3cLMP3lXmnx4shw/3o0
+9kqbQUbIqyy4OnDqNZbpWcShrz1fqf2+CTa1+kmN7X+fsgBCOxtbjFp9R+jxxGdc9IpX1StV0X/
RAi+afKllkhXuDKkPzxhIdi099d2y8VJyL7YTC1MhPf22gCLBQ3zbu8cF0OimcAd8KIuGIgFY1bi
mrnZEMTNHXIEOlcskWVnFd5ZIxvExHx7hdV890funf+WLf3/syz2f5i5Cen5n5vI/212/1+d+3X6
50j9f3vur+bxIoGtSfBQJaB0kxT2fzKPF4uEnSUqf5Ho23WB+4gNd8v/9V/Ktb80yQlRaxFD89d0
/jfzOF/VJK9Do/bfsYsTV/s/oo2NIkHva9Vqo0UagMY/uGrhAli4lErE+riJtWrcR+ECLUBpRp+e
jTGVKvAvQbquaJWiI6tZFYMjKj/C6kfNRCGPuF5Gt+c2eRmPxfIIVCTTqfMGMhX7tmxGo7fujk4o
6RhQeQ/CzEW5C5MvqANWX/YsAWRHi+FQ7AiotrMoQg8UFfBgEDHX1g4YcYyFlroopggCKuWAu32f
rak221dNyhCL+bcqrDd82LN8krtFLZ5qgaFOvgN8mGEB/rZbPtHmvSxzJMmRJ97sXrIqyUdp2/AJ
eM9CAto/HC4Eyb+ztLQxocp63gJTAQp/O1Kv+AoILb5mzy9RsMTzS+QDCpOypMEsdGSuliWH/aY4
vszZzNmfpe/iVzCkK0gogC9coEssdAThZhv63iF34UnAk1gmRJJhCbQ4fg2aVqgF52dQ5ghblRhl
uj6oo0YjpS6bL1XLOTLlnE/OJ/tdd59QEEMxtJahI4YNznP2B4Dlrtvbi7oyeGz/pH7ddi4HfW6o
AzrK0SfpUGVRDomys57d2RDSW1btvKJy5xMR+r/CqV6kwLtaDzde0Z90b7l5EGAtPIeHbFJX9RWh
F7mFZKZYdq/18LPCu8wvXDl43yu1upO3fzj75ZU3IT4gGQEJ6ED4xaN+g0H4FffpXPV4Brb45chx
Hzl+yf++Uzl695P9JKEvp4OFReHlv/4KHPa9AkfxpQCwAqIkwlx9eH2z2uuyM3FW3crxojF0C0lm
Ymx0EgEK0N4SXpkbG/PlRTXDGYAryRI0iK94ydljgd/PhKtR226tTajGVvrwbvz8+l0IsdsL+Kus
4Qe2Kdw5Fl/ZjrJAgnB6AJEjp4OqY1RytliqOUejVrgvHKUyOgGMhA1YrIf0gU/fTnC+Xr77RUv4
Q+LtHD9KjUPYEe5xd7Z0XmYQ9wtHCpsygQAtlnwxY1oD6eFd0Z+Bs4GU8d13RnzvmjHPI5Er+SQP
RzSG2SN1S+1jboaQaQxlwARntIsHKCtCiZDS+cQvf7DK8ypPAe/Rh5VVSRmr/RiwcAY5cfsQc+zv
LS8KhioQ/DtFf2uj1G+f+4w+byidFYgKoxn/vp+pjw/9yF7vOIaubwRhwkRhCh9TSwUgg3ACK30X
Kwp5s0Kx0EhNkax9s4MN06V7v3Qy5WVlqzlqWeqXkWzwpqBOnsQzBDD7lEUPD/9AQPm6M+kWotro
EnAHJogv7ZjiUi4Fy69UwjjLgifLjLxr8So/cuX3Os2R5VZ44Ev8Bp3rg871hbCCZAoffr0NBOsT
Cn75gVb/0gSjzJfhaSQLOaskpTytEfXP8EBI4FWYdY9WJ6NGO7/E+LoCLPnGa2b1uOk1wOkfVvVB
hmzOTrsvjENCtoRH4ZbkMavjOoNjRQ4KeGJm1syJECntq/N09u6e3cGezWS7gGXpizDSl2+kl+MZ
1KNxvM5sAam/a2O/v4yzNEm+rbmi7wtryy3fd9iQfkf++9zX94XvYCXGecY1flHiS2o0ltuYqb9c
0f/ygNQvjj7fwZaNSvx8hOZIp7KLdMYyqPLT4pL8LHpdmZ6IY2rWUki8tJrFASa7Cg6dfElOnQys
dA/cE6z5y5+zaIl9E4U1XrK+sLp8CSyU5j7upi3ftibLVGCnNADmmRgps0TxUpGwBc8l8DtNlX4w
YmE4DbOkL8NjnOWcDoIAgSSgvS+XBaAP+aEUTGB9CCdTk47xPH3gjPq38rpgSxSWAD9AoO/8RIkG
csODJJaRpdg4iXFhQMFPfvlDyC9fMurSCZbBZTKX5VBuTn4JcdUwqLAriGiaxUsn5rulhnO2nULy
aIsrzt7i3nj52Kv64tQWZhIHns0MEASmowLBG5ZzPA8c2iCrqVRJJ2OYjb98CYqyUhPDtQTPICDb
X+YXRvr9wXIhskuuYQS58rvSf5kDPrDFQtFfHjVsA10ZvBKwEH+5O+L9DLrN5LFfYwGEgqO+Dwvj
c3vUsr/f/04bUCn8bpay5dD2OYCMcOzSgbjLOE5BRjegN7nqAUTjTPGDosPvT683nYY53/BVTQ/8
KQiNII+E2RPgRpAnoCZeQfpCC+eW7KPBzhhXJp+gfjLkIC87QZVxQRSEMAAwwnNiML2gof1Inb0B
SDC1+CH4RDrIQoG6BKeKg5TWAd8Bgc7TeQoQl6RT6oQZU+DccHqwBPsoq8F0OgizcDoAaRj4sJ8o
rgMUvhAEN6O8NANQSgGeGPIUBpLLAOtBE1z1ClpIw2gVfQI8OwBnCGAbCqbil8GlMilCGk5DKSem
YUAgArY68yADfYIj5hgw41T4cQlczNjbAIVcCOQqrknfPt1N6qTArNISQFkgBjtkWlEy5QdpkMb0
K8C7CDoFL6BQqZje8u1vm3DToIUZL5QQhEDZ/BH8iwkqJMsAcxi5nHvmQGY4kGRAgNyOtw0EgDIn
9bBSuiE9GmT0GHIBcTO7IYBAR8xdKMnA86css557A1ogQ/e94dtai+Zz8Rd5la8hJdV/20qThLxc
+6U8byjk20ApBgrhuMUazRIwxwiH51bqzJMC12Rpkeko81XeM42Y4zFlQwpsBNMM7oRJlwkWhCnz
NwuBILESLJOpT+VQOoBlZGyFmkksiwWEFe+ll6Y1GXc4Dvg/DhsQiwvf3sh7oYX80sfve+v+UKCV
2RPMjsgxIOXC+uKWIO/lv1x9A808zeR7FS8QwVWfXCrhRCMjxhlHtee2q/c0DSo9KetJKoNkjddY
WMaN96e0U8d+5YdKpfjf/79jLWXIz4eKBATdA2C/BH7ff5dQFtTvmrrkCu1g2LH3MN9WHh4noOGg
cnowfRvmLIMqE/e33czb97fBSBm6aJc0M0q+lUktFQOpn6jzaV7D6l2Tp+XYck6n+Nn0qvm0OiKF
9fPulMp+efQkuw510wHOjvy8ug0L5zIcOaR9RBikuYRQx9dxLh/FVbBhP7yJ//I6H7SrpiOWdtE3
jt/+pJAPWJFAtjT0AsPy0FnbewdOS+fCavKFkPTf3+PuJR/jOcEC1Zy+s+Tw2wibXhMYWyB1EZx+
hbMzXoNQj3uFEclt88crpV+suy1sCOS8vNHmLbdOTBIf2vEa7BtmdeKmKSCEiE/k163ULNesSlKO
AKofPKo4vsa4k23FFnQdIpZt3J12zpNljjim0FQQuDfrEqPxC7rNpXVXvApxwmMhxCtNHImeBtdl
BUInKK4M2oWn7gp8fQoghO8PBQI2Sz9k2N8ytkypHcNNX4RKLIlELOZHKDJPc+A4+AtjGCZSuRji
4zq3ckDJnsC+g6nQAjpiSv1WOYUjvpT9OmwSsYIvhebyF3eoE7fJ22w6uIBs5cCA+DbQEIBjUffE
OYlWCRl++fK3xfh+4ncoI0j3t9Ai5+fXtzqrytXB4HeA/+BWeiEFCI2lHdI0FvQpy2Ppi6/v1BTV
hbaAuQuxviXLi/z8NviPSfXbcnr0e5u8smfJrZzkZGpJD+cYrsTcIPQXc4jMBpkT7C1FKNs70Clx
3iOwJLjmDiBP4DiB8yCuvLy/UOXWFLLrw97nivBBkAaGxuZTxf+P6UCaUfjJJ4Tu9qSO2S2pTM8Y
Rvqt5aWbt2+OD8pZxsNJyEJ2NS0VywCDjzKEALv8XwP9nfwtTnuQz5JvT/qXsWiHNOgA4iuA/mFw
WB4Gp04x5eQXV9cAbr/NlaYTfBwPOPF9/HVX/L/sndlu5MqSZX/l/AATJJ0j0GigSMakUEgKzdIL
IaUkzs55bPS/92LmqVuZt06drvvcnQkJGkIRDNLpbm62ba91P83WKlhvx3cGSY2EdR09me8E6428
3hBgcTE48+IFRNf3qfOSs0QJVO+Si2KXUlJbw0eNvzysAc0arsiAZ9J4xoQvaWL78cOfOwVBAz3m
fdiXPTb3Br04KNfSVYWp/EjMrLMHk9ttTPV/zd6QpWB++1D991XxusZuHBgf66ZhTeVwi+9VFOOr
LJb9DU+0/seUlkNWeWNDMNA8sCrj1p80l/DuyfNiGenepw/y1OwgO2/FRg/KoPtxOiUy0DXjvX5e
R6rqfaWbKHDpASjk3vwYm6M1B5gmjSUGp0HR+suwycxdHQYh6V6S6aDLM/zsg0Y/ttZpyI4QMLQ+
CFsstXYq77beUlYxOfq9dUQZtO/Owy5nzDQYXvntjenriD3x/efztHkzqHh48ZW6tSny2LsezSZ6
NKS7VtAgkc4Owqdf04euQEVqIBZrKbjitYAmODkYwaoen3zcdnb0w235W8qm2WHelod1BdBQNAKc
8PQnxghpd5sULTAkKgJ4KTNW7AAHFT/f8Q44noxHhJuc+gJwbioX0dZd/2odZbt5T9mDwSl/1DVG
5JX8fJuQCQbQu2FOyAksJbNGuMHgJgAes11zvc902O/JwjRBj+CWhuobCyVbvq13fFBIPazFPQJi
/h344KvDgc8oZ5AzcdVPbNlen6kXcYXXnSmX+kdqjE/zmrV4zg/G7nm+WF3JGPPkzKguHY/sd09r
ruz4eHx+5u+faVcgD8e3fM/G6lgFz4+vp+cg8+6OyH/Y/fnmU36t7dfR/HPHyM5lYvjKw/JMSwLv
B2rShX6aya2tNxf9OEG8cxqflAgkBpoZbtqjcu9c2RRM1v+tWZCs2k3TLu+ujTU/RmWcMopJcYFp
sfAU6dsjp/qLM7f+p2w3UmzmgztijdI/Pj7OHwg7v87rD//8hzCNWpz6Y/BeUENFX0G4XaxpQZKN
vDn6a37k9c4c5klFqPvBEa8ZzWPwuGYR153dekY5s+s5ZX+3alzWBBOaqD/zkzyaVN4HB7a+VXyG
uFtQq/ntUZ6iO8yUDutxO+y8H7Rhkxte/jA/rfNVtQvZsVBmq07ju/xUlH1MDfRJf9ffp/E0GV6r
gFbi1pg+6+uU+uoqxs22xRZ2y7Wa+c1rsQq479bdAx/rhMkGgq9WNTQbA77iu8c1WbXeyYKHfqw5
BVI16zvjxHEqeH+PpCr/fStNfYWK0HqGKcTwlA/l9uHt6uYNLcyP5z5/fZ1/imf/Xy5A2KDFVGHD
xdQwFgReb4Ov/69rEf/rdnO3uX3cBP/7j6fPFl8w+cfd3CS/1Sb+8il/limE+c0VvI4NQMyhWU5Q
jPjZxcdvbBprLcelqVvVwMb8o0whxDcD0h6lCv4KWpMNnPLPLj6hfwPeA/gLSDCSZsMx/pVqBc16
v0uj/+pc/CqNbrpeNHnRaCz/oek1prmPNCveZAkt26MjniqIez4Wrw9mrpxTY3gMe9qTI+3QmgaF
aoHJdtPLXd6YV/2ADh+7hN5tr7K6zV8dZwp9TLLptZit0NP1CM+UyXqK9ARHkLKq6PbSQgTNyfI1
T4I1PRmau6VVCcvzkFkYTzc1L27Hyq68IovDc9/NaD0weDhkWnM1Td2VsPL9nJeP8yiDEYcsInSc
EGNvKJv6ttFjy4snbTWRSyYMQQrWSxtChybTbTmxF5D9qS3AfriDfMrSGEf5RMy+CTQNc/Fh0+KW
hm8Zbjr17GsVy2JsYzuj0i+B27nPX1yVwr5ayuSxc5NzqmiXwERPMfYEjTkvmyJr+0tzYHIdTME2
La0WTIfSHsy3uwtDq8DYoIw8UeE0HqaUw/G89o1Jvyz65XJe1CkQBq9cYEKFi5j62cb5W+soTRA5
Ch4JBlphTDrMbVGENE/aFkFdZfYbzZ6jS4ld2UbD5hc0xnHUahc3u/FOqaz3Xo8WnA3L6bNp66+5
1zynCSnazwyDOpLHaZxvncr+nhUGvCjD3YwhZdok/+rBT3ox/L2kobkLzhXKWG0MjxiZ7a2lxGg+
Vw34hjn631gdC7+NuvZQZNRKUkudPDPBm0822HSXU5ze9JOz7MpWs+9G7d2yovB+CbH3gkxY8Lp2
1kEXmIjl2iTiDPZWuAEhYVDUb8bxpi1NnT74QttFmixPRcW7sPPvnR7Z2ygrcJy0oVo19SSPYhmX
C4xAgSaZ9FqZZmz4WdduO3EuU0JYPd+7dnHtmM1t60RbaRN4TfF2UYlsEnoki2YnFZY6NXZvizTD
rom2eP1LGWnGETJwmmiH4cBVjnFVOrQY9OOwKFIASO2xn/SNIVgPcZmunAK3+Hwn+/xoSQgDPbsA
iw2Iir9/LQi0smy+6+0SFbQ+Y3TbwquKfqIs/6UJPbj7t/s/Nh9JVzb/Y/3D7yWXNoni7n/+/i39
wH8+b/DWvf32zUau3dDn/nOFqrd4Tv576/D6yP/uL//4/PEs93+PaKft+L+enf8tf3+Tv0/GPP7n
1Ktr31SL6jBlXZtqsKv+o4Fac7/plqAILCwb/pDxHzMv6HaLTmvNcVyLufW3mdf9xo/wf6Hfms+G
/i/1T+v/xBfWNcfSaMXGz4ZGbqE5/wRVnfN+GuEkRL7I46NuJJ84TV3ms3PCEGevZ/alEMWNolIq
JfzKuhCDkSz5BNZ9OSTWe2e0tKXMl6kVnQ0VOIc7hQ6OnNalmzyOwnqGSqjjYWnWPtyH119O8V90
1GiuvRI4f0FLY6SiOo4KRY7GdE01xNob/ktHzZJNk9uEmLjIuHgxInFZuUvk2bTwpfN+lOIUwQwL
RqyCcGljr9kksxYoeRQo4acy59lFPWRUTU0ZTAtIhD462+C6pTp+hpW7D2fbT7OFnWckQx+rmcrj
cml+1maPDi55YDFCLHzwBGo62hhVJ5ClfMA9lQXIkUw+g/o9Vqx619Y28bVmX82qdTJc993Q7BJr
yIx9e2Yg6RpwZery7jW2Crwh3ZlchgKndblrYFqNtaDtVnE6382zW2tqy42bmWzSQ7kro8Hxu9pC
TDXf9A4LVB1POP2l6Uet6UjvRu78ymxwAnVI7IQ4UahaCfOO6X6uxuTScqtXtbws5ibedpFkUV0t
AauMEqMxWNhIc25gXC+gYui+XQrW5CrqNiFQBl951zPJmtLLlpOqBNnA24yHHiBuhPFkXl7hVoTN
FfMioLFbKHFBpcbA1QadzuqZ4o+eqZ5d4a2CrV/hzyaG6Fne3I1GEu8VU7uMCpFcDHqYbzIHFY7a
a7sSrmDeahQEpOMlJd1ubUe4DXMCm86eTwcZSZx9LRiG6VRvLf2lCsvcV0Z8DFulLL1lpo6ebV1z
ue3qiH1wjaUdsJhjyCxNMbyR3vq7Ci9PA1e2xmpJKirLHnOLYxjhxo+DYma257SHrKka+65t31Us
1Xj/CHJaa9slOh07lgghJjuPqtF/dO2EnVokVA/qWpT1NZQI9jZlSlPr+BTmwZIoBz1kFJVhLva6
W4Q+yDxwI1abHC3MzDv7XYou8qMBoqNZlpmPPeuzgrfTJPQzBickUJf5wjIyovY3RbU/tEb4YxJ+
l2J8A7d6O0ZkF2yqnyezWMdWo7wbkXudt+1T1M8P6XDRZSNZzSV5mkW2nSDj2Mpge91E6AU3Hbu2
9KKGQZOn4cwhDJdWW7HnGRucsdPiWIbKzom0a7ycb8Wk0b7JUQLuYn01j+lYP+oVIoWlEez1lvlq
6gZ4P9VrKNrBx0Tiq8KtO9HnxJ8bcR8vT5bboxXDT9ITsZ17KgGBUryZTXw5G0RmuPENWl76Rpfv
9Qrracu9zLQ8cOfHoQ2/4pF8SgXT5cfTyOY82wgaUnMzVspr3Y+vSrX2M5YNeUK8R1jaEz+x2sfJ
KY5DlZ4r7Up2iu3rs3pn5uQarOZmjK6VUTLhFeZl0ZTfsRBqN1jGIH+sT05GL8mk4shgjZU/aR09
fKt7pBhVTlYIwAJs7yhvS1AweRmijSvoDNGHsygw/BFJ9zyXbedVlkUSacJ1FbioaqvAY9yIvNtg
kmUaW9/W4e8s44OTMQ4scLrCmr+suAXNI9xD7OhvXVOR+coYIWOFGY67qyWSA4mQk0DMmbXjWLdn
eJcMgVJuogJ4zyBPjk7T1tKNuGXO7F17RqaeYWZUTbROleHJkPrFMBek7QHeeqWLZKXHBNIOn5S5
O/Y2CQh8Eb18hSXGvfGF9c5YRg+zUaKcHNMzqNadWzGrdPN80/TNxZAU761S4NcW35t5bfpJ2HBD
gxdtlKda6i9LJjg8Qr8pS5cgtYnyqti4KDqsouKRSKwI7WNsWTUWUExCVpruTW14qoRdH2bl0C4O
1aXZqGH8xUR71puTRc8ZgTVEU5zKKldS58ZmVefCKgVKH4veMABafr/Mb5VQr/DN35pltR9nUqtZ
tLU69ztnhxEvcNvWZ69u8YMQRceeGou+MI4vFl3N9+pkZEfFDtFrClFtBmF9OEkTLGZj7qClUSPF
n/EiVvQlyLEPz9savK9ymwo8OhVB04ya0LCssGbZvf2qyOF+KFqxmUztLASYm07iwaYhh66htlqR
FnmlcoHDEwbzN6HZbZIimwOTDu4kvxiM8lyCBpN92Acx5twepxpXywFch5Oh19bDxQhGXd+CqLnB
UvxLWvUb7ke03eMoGrBGeumiPuWRe+/2Q3OhFSDjMgUdTDd/2COm2qIsDJZM41JJc/OC+/LNLm3j
UCUR2VVaiRq2IVvMpSnkYA3KoEvZAlQamUtFBOZVwvZmcT4EYvc2Vbcw+x4qzPT25tTR7jclZaD3
qGzrhaHDDg1HQvvY9CO5CsGOTqt1JJYDVuHtdnZicn8dTLOuYXqMY3ufIaVWFYV+LHfM7G1VRkQj
cniNhuvU2Jqm3pByroRnJSVChqEsfYkleWsrCMJ1592NJNZWaUzzl9sGMZlLNhUvxswdENd661ek
p41FfoQ1MJ+6vp/DhG5wx/aqQT9nMrkWQOm1vMUZa/xUQEvDHe4x3ebPpFqPOIXZKDbcXWdF+xoa
mBip9IQ0eocHIfuveEpyb+67l6q0v/c63Ylq+Wq30UflDFRjtQP+p++LMJpt1HDnLmXzMjIk/dHE
Ns+8wFAKapl9bajzabQbMGbDNikz9PRRnmMeTfCi25vOsGOvxK7Zi6wSEocqvsQ8sTU6u9koLsYl
fYtJQvt5ybFqk/5spEj+k6lHm9Gapywsha9hENXisu6XDmpwuFT7uktJJ9dI0xbDvm2I6UB2Ge3G
GJ0XrWtWDmvuN8LNNtWi4QNemJtiLmRQuuq5r6HgdCA8lzphVnGVXQn7yXbokXQsfCsyZV/VxtaK
9IdYK++EmPotnoyALtzhPEOn64V56hdU8515C3zkYxDNx1hH5xCHRLna/TZGcavM4jkx7AcIcYHs
xlss3mj6VxO06xACdInbVhHZfrU+3kRaoar1Juptly3XAo5+GME098h6l6X2rLG/t43ky9HEtl5p
qADJxiAr8vvm2c4K7qU4RjZh9lgJYPXJbJ6dOprAZ7VFgswMW5RVFzTQ3fNh3c1ZFcy3N0Y5Lsau
+mAp2lchoW3NQA8rU9nqYwcgqy8/gAPVXmcm0K7R/fV2L329nT+qur5qNLZzcr6rK2LX2W4hlzdh
kBYJKdKxsf1uTB7aGmCmOaKeLPOWMBhFof5gt3ntmSGBfe6MuyieHvKyeSPA2WRGhpAcKi8e79Tz
XL0KMNgHhj19NX2L6bczHMYIfzupzLhZNGPigQzFl67BomhqCihxLW4AYWN4ArgoUFjk6JKyqGz1
765IN0vZQw9zFypkRnWXacXzRDjk41umEdFTVTLToBeqc0w0vHUWXQEuQxZCr2s8LaHKN66NyfLk
kEumab0T5sas2xCVXG/7k8t1lG53rTYAoBOBe5DjbHHQzvZtinJfK5Qt3E38RjvzbnLDk2vVxcnq
XlLVbDfVkD0xCz8rhfoEmGXyuqzaOEtGk0tK3tm6MfO8PXKyDnH+XLTpV2IIdOSxH5UhRNBlUZik
nb0mbMAYlVL4WW9eNc5ylUHT9it4xKRJDlHiniptE7f4n6bunShpuBwIe1X9XepYv0VO/WHYEb4A
c+kEtaHu84Iqee+sTkPY/IQ0UoTjV1jN13No3zesyH6myjEg7A0s4s6NpbQ7kH8iUNys9bFiHKqI
11HurCqt96PjntWJmIooFrJHXG+s0P3M8OxnptvUkk2HZpJ6F1mae5DHVgHiUQNC4qVup3qDXp1S
/F7xrX6yJDLJgnZSMMhHkbLdGIr6PYfX9HMXmWXDRWJfFrY14Y2dvEbjpGGbOjxFpuv4uVbsCoxL
N1hHfyqyvplN5Wuc7KewvbbyUvOTQrvI3W6d3smyuRhe95V5H9FHGOs1tZfIzoLGXN70EcpzpWVv
OMZuKtd4x7X6YGSJ6s9dgTYnfTLzkHJu312YncTdqRvu9EH7rk39m2qMXKbuju3EVdq1d50haVOc
v3eZ9TFUBKeTk3RAw40bS4f/2zk15TnVDZS2OqRZD3Mh3dWiYV5lrmx15SsPX4yso0RX6E+h2Xg6
BoZTPZ0NHErU9lh15rEQGLgOi3UptXsnXEgy9p+ZhJSarE+i9c42su2PKtx01XAUzYqSdjzTMp5C
IbpNXznvqVGJfZv1JQxr/WaxXktp0/Rb1dTQpENoF6cXY77cta3cawp5tNamPt9SWmzcAS9y6yTL
4s3VE6zK6vxZie0j9rqnehy3o1T6Da+PXFKTL+OCEfhofE/FMvv6kFxrRXeABHVUMSAcJDnB9dJn
DFIjLSnQp1p9YRvVaamXBwMf+TiP36N5OcVNtV8PJp/qJ8dyr6qMcuV0r0Iu9hohn8ccT+c5gdYy
KyjCnfpBZg7BrYWRJLjLj4iiD9yI1UxTu3bS5sONo8ZvNPsx4dZTkvzUl/bbGCtk2mptQ67FV6dI
7l3Ddi7y8qskiblvWh198TBCT3w05ir3HUteCLE8a3GGUy5ns4in7djSxFMQ8uZjsYGlJENyc2l4
lTJbHsI6FJShVtqiLXZqS+e2bTvHqes/hpCZNc0q8qz1Tec6i6/lT1OVfp/GAeN7ttgm42DbuGZI
PJFuO4VB3cbNyRpp7I/MN4jlt7EmFB/IBjMN1Wwx2p4ust4zwpk3tlpk2vVjLM7kOZygKqj9jCwq
Hne+L2u6AMQYUg/FmIBHmcPkpbp1OwG/gupsvvTagtuX09CGU9D9MmshQBNMwvEt1onkhmDBk/la
6yi3WU6O5K5WH7JkOZtQkjxse1mNFvhL0Xw39+GOH9LTJ2jyil0ALUZRvFgl6ypM1STJXl3wuG0a
bvQ8vzMrlWZxmWJXI2tz2/XpdK3a5uArrQwfWSCeGnZfx8Rat5LVkFxONY4yETePXaTDSxam9D2R
PjnOKYtgaRErL+mL4+7mJodIXD2XRn3U2/atyZwXJWGnhwn6ha6C/xDYRntdlNw24XPdFS9usrrF
jjT4tC24sJmMe0QDVmyVb3lS7tIF995BdS8jk9skJWcMoib9tIrhzJb8BkxTUC9sGCNYHTK20S5x
+qqcxrOQqkUzHEnFAB9xx97vtEFyYdS7IZf0Kxv51dDFSJ/wDwYFlz6wEaKDNh42sRo9JQ0nsw0N
c9PGD9hmh56SlNy5UGq5qXepKh/qcPKTGg29HPGQMHX1uhIJWgCrOiWTyeOibdUYgCrkuTD6/Vy5
j1CR9jjan1LH8Nziyanw4g2TYyOKy6FOP5aFKuyST59O3IyHVCn3Pe77IgovekU2FxCD0u0cX0Ny
k9AhjX3i1HiajjK5ydjFeJNpz1tDH3fwvcxDRYaGQ1MGgNBoag1gO1Mxo9rQtdfOGAG6Ra6XFPqn
YBYkE3TIGzzsXbsOIb+Bmnvi0Y9JNj9Xy7R3zOXVZo73Fj3bQlfYLykh0ARXyE+MFb437HO9pjNr
YAtThhO8GNhPG3VioxUZtW9jIY0EAQvz+WiYPRZfeKNDWjKutFD5NHJKARB3DoXOoYZK05D+6NHU
mBVLq9ISByoPtTlw7YtZ9ZzSfAIsY5D7a6/dsnimziNTmQRTXNgbBGu2436HoUQeTkvwj1ra0XMq
QRwT3U2dXq+n4Apc9rnpF49FsveXlIaIhPAvjCojaBqbvjLbE83IBejYCpu82Sbn2PpwPMzYoRe2
jEi4Uh/A0bYkB5SuTZeycgiv1e46HNtrM8nO7RAioBgSL87FewQXnYRTdFCtM7zVlhihxCKwKg0v
VOOnjnycOzJOLS0d/YXdir/Y1m02k9+tjcxXx7A8tqDLadhTwBdHz8XsEHFrOoRhes+KDsg49/Dz
UnKdCEZoY+MtpHTe1QmkqAo9jJWcW9KpNWfFGJTrJutu0rzXPTtjQrELwaCdxGMesbtvBkKcKCwv
e9s8RAuNPtb4OMTtVqvFYUi766yfntsleut0ppLcvbdsuRX6+Fgn03PWj4BGuHjAVD5V3dhWhv4w
6tExdpJPd0gRmYhAkhEkUowi7DGyu6luToItTN+O+wmk6epcf1Awrp9K87ZxI1JexlOfXs+tFtPA
0W86R0XEo47frbbbuXZydkWg6inZP3JcG5cymot5dGlg4dWClk2ShkwGCpfa0rXDj9dW7AmBWN0U
fm6TeBEFC3up3SgVy4xiiTowXfyJS/shM+bXftma8bg3evWeVCyCA1eRXtTLK1uyJpl4Pw0CDUjT
XMTqvhMp/ETeCnGYveb/lrtMFEHVzPdUwa7cHO2i1rN3rLr7dHxRm6dZWe7nJf50U80kgVpGIKzA
RU/JpeNq28ylLCCFwjAmv5FZEjMyEjNCTwADT6Thl3vDcBE+m53mpVLnfgjteKNUZCXtDDKF3R9n
Kgf+lEQQmumX89R2es6zbkdtAafJiXNlfqWw9Iyw1jdQPEjoKje1YnLbNOoDMQoWYQW9nmqBnGuw
CAnyPEgMbuW4bvIA8jh8BoRIuh76lpneJxKMlBXy+xROOtCLhNhhvRsnk3ReJRFlNpdK/z461l21
cL3xPaf3ymxQb2X0oENVJ4czkmPuIhUqUqjTq0SCGVbJFjr4tVmO48ZdSOhnyfSkWlMWjBOptllP
r3KAcpeOvWyb3og2MnRuGsWiapdaVxPCK/1ivc109VEPjUNrNJdL0TH8VxJXrLD/UqJTTcpENRAO
JvZpcNtLPce23ErAx1wnbH1b62yllBQjl8Ypp28D3Yj17RIdCiNVrwDEPPRRPJKiLz9JiF+EKldv
zbiEu0Gbg3WGKMr+hpqGqZKFbFpBW1Z7rUJvxutN2YGN6XZ2PJx0IQgok/RcABLy6oru/3yx7/Tu
KrS4u5zIPSskEbh/wcqMcrlttfnA4nwUdSF92ChMZlIGENoM2FcTAEjcw1NiUiV/n6QkkzR3njYy
Fdtpdazc4RTmD0PP9G415H5B5sC88+rCOTV9fKZ04/UNhYuaMZ21au8bvFxqXi0yPluLSP14IUrV
BVenw4yV7KiuoD4LzekZQiFCFhtQT15uB314nm1wsGN53ZHfGOMWqWnlQmMWBM8O6uOlsHDWJ2uU
fPZGexmr7ZaCMQY9fQehb2SoTFN8XLhrShzKNX1+bmR0TCpAaEZ0zKM1bLd2rgFQonLzfbwsL3kD
eSwbM3L80nyFJ74+cZ8w9DxL7Z9VOZHCHve1wiNmnE+ysdtFU7GNYjDGWnyWTbXVtOQImefRAtgV
lOqgssSwxUtw67MiksLpzpUrVYj9fc1kwQtGsr4rhnu5GO/jNO5FLoNqHhiE5nuomu9arr4OSYUs
tr2OwC+P6bM9vFiKeTMN7d5Q7VdqWqhIV8KYu6aALDs+x3nQUJjXgBu7DhFQ2Ldb2+JF15EUMb3h
Zv8ZNkzgki28dORjzx3BmsKEpMXrJc/xfc3c7aiPz6Edfar2iIsuD5FZfG6rdqdN0TlXxkeht5cU
UQ4aDAxl9IpQIYuoMP2F6fLateqfRzej04vjDfSviGBsCz4VX6SZipYbmzRebofMNPyy5VeKTF7I
on4pllUipWDsWoVjbQZnYu9tJp4J/jOy4l2Scp0TaV2UJiUWydKbrjMpu0zVKzTxAOmgIVu+iyv1
1RrZ509m8X3OuFslF9QmXJkyymX5QxluGr0+z8661qZEAdacs3834x3V/++hizATBh40rvRiSEvF
s/Pl2Uos/JkENhAsBUxysqMOeyM16hFAjzQ3/ixcw/FjU98q1oCb3DooB/qRAd1Hd46un3KXb4ZM
oGrtTm5p+m47f7rh8lr0nLxhMUgha7RkJoI1jtepzdvFoi2zQ7dqtFCvh/izAyekWYJCjjiIsH7s
GI6tHy7ZO+vWSVjN1XplhtHmyetrmU63LI+meLGT4VAvDfDr+LKg7zJz+w0kyMtYGffUZDcD47e0
qMLI+Xs2L0GlJZ9atdy7sn0snfBU9dZ7GDLUota67aYR4Li03pvOeB5IeDBo79IkPrVhc60sL11X
bhAx3TZp92Q10X5kslTMcW+HXC1wOPu+nx9HLfneDcbJ7Mnn21Z0SiyRHZSUdAcbpRsZxkc17MdL
CXCVO0Nue7W+sCpOqj3lxDssr/5QbWtb6F4GgSgX+aWqredcHxoAE3KzLp+GnnZ7Mm7n2GzfM2vW
yK+Ck9Kmx0Y1byOj2xSMaCNUTwABycWPB9IUw2E9NVbUXsKLYVVfhkeVa+QZVXGTDtFtDm3SBxZw
3wyVrynqvUzCNR2h3oM22/RSe7XsZDso+q6PsF6YOajJ5tyts1CaJS9k4bEfA6GrxWBF4tk6gWCn
B2pe7ifNObF1+Ex6cXAb85Zioh8X6dlirqS+zaG6ggpM8yAc93axUS3HsAOdfHwEtkVSlGuvo1dR
yAeolBTWSWDO9YNr3pemGbgh3tyDfmjTavY7taix+tMDp+iuGzk+rxNFahL0pWK+l1Z0H9Z7rY3P
NQth1fVfCc/chkux6VPjdn1n+aK+LpP53uaIm7psaxXtNe+E7Qr3nGvS1CiYodanNymmB3O0vDam
fjmZlNiLRUfrZdZbnDAWZU9gcGtSOIjNN4W0vzklZ7NNz2yG72mev5gd8j/R+EiyK5jr97bD+Abi
xq2IzPeuKcpAaGzo1OUUDsOjPpM+TmqIuGMJO4bQtK4ZtFUH2mt+FdME1YYVpOWMUl5gofIzNuDZ
xB1PvE1VHnBsGJZhkDl+tpTloY6K0xA5iLTNsts2ieluUnhMCUHnULjPcR3VV/mE8U6fBTJxokBN
eyg3er9tqdd7S2u10DFZNcyIrs9RtkBsw/ralv+fs4Ca6L+nCdLNv/WPeLj745HteSL/irPw429/
KoQUy/hGjs4UtoqyR+Ah8Q8TCcUyv6mOiYWDLSyhO9oq4PnTRUJzvhkaKiDXMBxwfwAY/iHP1Oxv
FtIg1TXJYukoicS/Is/8XZxpolxyLNUVP2wpyK6bCFV/VdkorCNjJPUwcDNU28m8m51w8/danvUp
/kPI859fwvn9JSzd1Fwx8hJTbJycMqa6EySVshmoJyXx+FN99htF4ldqxPps//nVLGStnBpX1xHD
/vqGOmXIok5Vw6CZkc/L69IoLstyhjAcRCUgyLI//P3b0/7qFTXL1SBh4MThGv8ks3LBzNbqD1ji
MOD9UKr5sXQolWlqUIf4v0pynmI4lnO0M+LsIinmq2429nMk9uvJngeC8wrfDMW6+/sj+8sDsy2Y
p5iUcIRo0H49FVpqIKJYJnq1YuW2EgSoY7TJtP4Yrde6cR6ifLr6+5fUfldt/bzY2i+vuY63X1Rb
hh7NlkoWgfM9bBaTEnH+ZkfMzDSGyWVXdbRgyN6X1H0V2F7m5F7+/RH81YD+9QBWUdwvB9BR+TaR
ZIZBlafU/OKL2Mj2f/8S2nri/nmMQU3RuXVAGLOV//01UnseSifqwGOG5c2iylfpGHtyNBdZeuUO
88EqjNNg9ce2w+CrK2/wP1psufu/HMXv8r6fp5pwTzMdFaeZ/0PdmS3JbUTp+VX8AqnAjsRtVaFQ
W+/dpMgbRJMUE/uaWJ/eH6TxWKJkKmZ8Y0eIIYVIdqGAROY5//kX+IJ/vQrCNgcrzxn8eeNnPa30
18th1eVh6YtTXgU3xgI4Bu0WlV4yN2AB4NC+fKDPekt6/fDzi9k45n+7JWTBUCVAhDT839l8f7rt
QbxIZY9lDBZ9rWJnX8wljFc0bjWOAt4Ydi3EFR9LBkO+Vc16qFMF5WsKrcW5MNnb6XY+rGq+l1Z6
kbQegxmHFRnbyuUp8s4aWXEbiKzPoXYs43p0BMXaRHZ9Go7Dcvj5tzH/aRHxKkvL9aTLm/3DA267
pvKINo3JzkOlaXt7ov32tOyhY6EGbceoSbAmy0Gy4iEMyL6zeLuW4FPSu/ufX8q2efy41MCYbM+F
Sup43uYE9Kf7Cg+GF3iqSP7CvnFejum0REFXPjY1MR5ZeQCdOSb/sr6df3qJJenTtm85WJoHP6ws
W0kzhvbIS2wQxFweXMm7PKWXFki7Xacj8bxhnvxqttQ2mXvJRucCwnY0cnHbdrSsTsKAQExrCWh9
6W0GQGpe/nV1AbjXw+yrJy+fwjh4qNf7boAWZnsv9rJExjJHMgO/qeFLN+1Do9aDR/T1xLK2Wpqd
oDi4G0xovC40Vz+/1cRZ/dPNRikhkWzgr/Tje70mUuZC+8HBi/OT6YClBZe1KE/S/mzN47VgCDau
JDnGhyKGTelS82rEX4sIq2U4wps4j/V4XMzypvP3oVdhQGBaZpNIUaefZpARsuLCBsP3aX5oWdjk
bkOJHyne3P3aBjffHI8xMcJ+B5Tjj8diS+KcvNO6Zs9Ll59G0MU1F6EP02RrpLsBIMQvTjPGHzNl
PCP4qCrd3fa8thtupGQZZCQcaUR01OGTwKTEJ8HHyC5+P4Vz65467UICO9YMyhhg3NuJuGfiA77e
Poxqujfomb1P6rVLmutiiaPnG2dDbyMMUnYzQgEW++JCIc0z686zmQmOmAer8haQcRzzNtQpX8Ne
yOIDI+PSPLq7YVIRAcK3YSH+oLpxiF8ynezZs7VXfGrhnNndGmUWenFbHPuejANQxYXh5jpbFxHj
AcsQZVoeDds6bXceCg4O4VTyajrCc4YwhY+Oi24VVkyrnYvgR7Ep7QJy5KFnuKZ1JxXu9UAAUsPg
CCRpeaiUS/W6dPU7BxhGmCiRBe1l08331rQNO+WH0kyf0Qw8wNN5ju9V7by2TX8ERKL7SC59Mx7X
LHnqquJR5T5ZPMk+ABoUKgkJN36QUpw99itQxFPrP8oKF4AadYLCHatBOGnYJ5CPQ2C9ubZz8jz5
IdtOSJfrXgKm9YcZAsWQhYR323c5Q8GRPXLbL2vve8LT3Q6h7Ym3xQNKnwMMO6f9vLjxKxTHUxPg
jF0xA2SJJHlymZVzsj0urhuOZsF+zPwFEQ3wgJvyBhuvBmqWbSNm9Ao5nKJBTNO1SMWxq8Rt+7h6
XCO1Mhvhp/lJHBoAtE6g94V8yZXYhheP24dBoYzWAuGbp48IBMJRcac4DHKYp1Ji4zVU5xTmjV/c
PFefZ7GewSTNbjhrNRB1bRxElu6bYI4qC8O+yjs1M9Qcf462PVmkBklz7rXD5rJIIotv1GYIjKAr
OkPyXIBFdVV5IpE0WifMGL+XPbNukT8lCOoyuM4MuBbYIRlpzvmIBuNl+z/uyPPmkcz9cLaD+Chp
1VzXe+sL4CfdQb0S/rUEI6ZP3iWUshk4ueVjDcglNQNqSvQdpdmf+9ZjkILxP4tzXjeqLQt0XJnh
A19zqbgVKYaz/C27HvdmvxwMnsXKQyxGl/6d1OEmCDkX9i6cV9fm++PqqGbC7LcPAhvnjkrWGOGC
B3spDqotD9VErQUEIwuOS3vdl/xqPHYZb4kqRu15Pu07Kw6nzSGRnrI2gGwFF8evoec45uclfLEU
cW/G0V242NGO+jw5U0hC8clQ415l4jiPFLRqPo6JL8He8UC0WFtGNBv+pVPf6YYuG/Iz9XzUnIA3
k0/kpXAx3P1Ulo+dYR3BQFqupEg4ZS31Aq8vdAoKA4f1b72SO7yvzezimlOoeLpbDZGTKG126aee
msFBa5VaBWNy2mt43GV5miY+JF8ii58siB3o3E8/PyT+6YgIPIz/PMNDcfdj0bV2rVdIbQUHW3YP
Prx9Vc3R4Fr/cgTbf3X4+6O4I5fP8ZFBeNL0fihjs9gpmhb1HkkL7qXMkijhG3YegtGiftz2ttri
8B2h1jK0GS2U+l0cbnykllVR64Ok9Ix5/dZ+jRBuhKPBg3NjEsjzz8p81WCicdM9xGwsUn8EAbuB
uTH6/tdS6p8KmABuB5WypCWzf2hCGFIlVRlL1NFp9imeHtw2CXsX1+M5eKWOuMud4jC5zimz7MvM
vwXonao+md4A/dG6c1xe/Mw5SVNf6d/+pbr6x0IPt0br9yKayNutEvpTeWW5xQTO5wWHZWK3EPrc
13rvVOuXWa+RLsvDCq5pW1gdQ+OqpvY99TVues6pckT431hZf7qUH27UPJai7H0uxbXne79VMI/r
5j3r/deff461/aAfSkrfMB07cLeURkqdv37nsWhTYWk7OKxT8akxnDvPF2HdOafYROAoc+41DdoY
h76/HAb2JngvIFrjdekenEAct2MjiLuzMEZoLZAm6oe6xe5hYItIhn9p581/eOGoxUwLaSGvgvV7
L/anJ+SppSv8zsRwAp4Z3MMw6SAKw/st33hyuwX/AGR6u235j0V58Jkrwd172jbFknrj5/duuzV/
u3U2slhOXcO1zR9unch8OyGgPDiU5mfmx2FtDNeti0mpeIvq35CFf+jfyWK2TdNFhMt//PhpjePX
edEGBys7l4MdehmpuTEMIAv/yYayRv+L6so2/qHy5yODQPrgSz5CtL+ujcLrZkj4fCQsWHQ543Hg
VUV9SNJ4SFboPiucuymmAm1FuP2RDdRI4aAMVnlTjXuJp5zhOlVnTsjRxWndC2ymEFEHPYN1cpmK
eF5xm4KE/PcA8Yc+5xXFoRGHa0p+UW0w/x3DdsK8oa33q72f+evlPIaUXFGn1J30YLF4QbR+UbCF
mlK8zHkSZm3/YC7ZfpTBLc3tO6gpEMVHxtvuJe/TS19SrXZMODOGkKN7smoSGOP83DGyHgZ8L3Ty
zP5jFO2tK/Y16dV5G0qWl56p57Mk1BDvNGcjrJCdLQdo8gy+OdC2A317J7YKfOD/Vf1w3Xa4pqBV
qNSdsOHegukP2BosrFB6gGV1LqaxRpJObnvzhoBjuGfOQU0lmgR+cY4YzDltNS/nXl/vt5rZWIub
cjA/Z9RU6eyikvz7yLtqA+M4w/wsvoAsPrSUSSM30E3XKM/Go9fQNKQ9kzWceaifTYjpsXHU4xhW
Y3GKKeLh0D+jnohcE4nppC5igoDoWxfIlFcvPrlNdt2Om6UjA876nLbxc+Fg1b2jU7r2AfxXg9td
B7dec4SM8mZneC/Nd3NfQI0djxpqiDmoKKa4KICEGhAxo6cn7Alkzk7AafuFU2yrFONV77caOhnf
Rf7iFeNR0aO0tEt+rcJeB7cFOmPRJZfJ1vvtSYy6fTBK9Rws814Vx6ahW+AHpPD0qvK64Ux28OIO
QASzfTf1n223OLk0nqWvoqCklciTaOZxJOOXbGqOpWQAw8kK0coJ6CoMZEPUPRaSi8LvL6X31as+
809GoeWuKhoqorgYYXd6iQaICuZAPLp/7qmpHH012yVK2a8Cw/zKYJsCnphwIjwD5b/FdMcxfGW/
QizFZTLI2zs5RVDGMuL5qQASApKEGdae62G4Xz703qs91LcMJXDVf/ZMd99O5eOGo8qYwtedIrOB
0l8ya1qSi73gTQ12kcAPWtFdqRpYBsildvOnChhmQ3tdfaGxvKvGJGR2dRJw/BU/amhXhqICtbez
5J+o+5352AuYeYCF27r15iVS7MHjNB63d24rQMqgPy9+fluoNhx4CESJA4vos8cJouEbaqhoFj1d
KqkxJgbLkE09NFKV8pE6Q6asuc2Cx5XygGiPzI5Ce3pdkvvV0I8/38P/jt55uDoDxdswtKyAhvWv
e1xgMk3h/tBpKfGydS2lM8OtGK4rjcC21LZ6I83Vi+9zxc4S9ZttgR08//w6Nv3qX84SLgPM3wN0
ty329w2D+tPBVhut0Rn2jPkJc/KeXidWcLRYoQsyj59/lG397eDakEqP0SWaWk+yu//1w8wKIlEl
lDw4bnYRa4Cdz6K7Xdonz5idF0Dlg9W+b4ha7+RPwk3ClkMmsZf7RHybaDwHVz+0bfIMOf01H9m5
bOtiBK/zwAaTTMe2ANqZpy+eA5gTDGfErh1qmYkocAJG+LhyeLPr7PMyYqAuPHFjbHmZlv7susxW
F32CaMVhvj0AgIOm4eVK3ZO50BBC6ZDQDScPIQRo8eqh/ZrkEvnLGk0T/Oq6zE9xPFwDGo7at+/q
HEgCKIL092d6lOee17Pspnuy7COrAmmvp/mQQEexoBYEuX+Y8heBi1FdqOqQQvPrS3/dD4n6mEmU
SZ633lfmcj9pNui0HK+Nd5vz/N5wgxdrBXyp2NvX8uZ03l0+Fa+9e6zs9IkA+EcmiViGUX3DmPqK
UhqGBe8L+tS+vOieJV8Ba1jx82yVRLIvhxnaC7ID+JQhBw8URHFZiUgE3SjoTFNTvuix/myVCTt2
cvGy9eSxoS/o0hxHfxFd8tsye1AhJLDR8qJFcJEemBQbCAyZS6/Es6v795JSDsrBSYzxS+1RidvI
YFQrbmWuPmp7DNMAICE/ZUlPGEYbI4HCVzZfL9OHqaF7TrNLLKtH7cZIPDjhNzjBqurHCezL5jo2
4K5X6rnVBvLDo51TJmh5E1bwgor2Amb9ZMb6uJ1orUGP2LXHBUNpCVpUiAA1M7u4LUK7ck4zRCYW
9WUB9LI9KtPUOszq0+BysDTJpcmmY96p5+0E8Rv0PhMGDHqAgV3dkmDe6xyri0Ycfv+oIDupsjun
lXMpgBx9xspuW5y2syRIykPukq6MS4/XI4sbaNC3ImARTxsG4vnBh3iiKc/5+n1x86dvRmKc8yzF
o4zzUqzP5SS/CF7eohq/DEp82AXtxN1zvNdaFLcKxaaS36Ei7SrYXEHsnHr4aHSuYCc+Rmvpm7YJ
NCqyoy0R+NEid+5rIZ2XzLiZGj5YN9zbRfH0O3YUlJcEVTatf8bxtDV8btc9NIb+4gBcJNPw5sCt
HKsUjgl1D/4fuzIo31ME2Z7VRM1SPGntf2jtfC/m9NRb8tlx1adJZ2E6xZ8WyyJPXfuvqJAfkeAe
Ko/oSHm/4UsbNjCxiONefpt9MIMNPuI4t2a1Fx6Kr1iFXoHgEjbKAHdONmyvNfhow7no+VFt2pdg
+OylQbh1V0v90An9JUWUi2D+YpcWymLKav4UE8PL1tWDe9763sLozevu1NetTEnb7l2a3UM3iA/S
mSldzEtSPtoyAxbAaM2yIrGYKI/Bx1VVva9Wd8xKm+RDl+rVSS5b85at0780cP+wx0rDp6FCjED5
/OMcUANgl0tv+AcZkD2yuPutPNow0R4m9QYn/XxTN/8GEXgWI0c6QtSQmE94P8wdjRQRoK2r4DBm
vL8W8Z0UnAkPyPC2wkoct/fWq0+LsP7lPDH/fnY5zCOkNOnsGZN4P8xHFrISPM+Z/EODcm9dNq4K
ECKg+Ybi5KsRgZLuUzP/bBvviZvd6CpvaVKe0n7grkALY+3+fjf+S6Yj/zcxFn/xKPndveR73f2P
u5fj618NS/6f9C+hcfyJf0n1re669z8HXfDn/2AnmL/40mBmFxgOkRWQfHmQf1hHmdhDwTEI4Bhs
JibMgv6Tm7AZmLjSNw1+6w/mwn9yE/gtx3ZpIE3GRn8wGv6Xa8vjH7UPhi//x1G+6fx1iftQiizG
iXikeAHDdWvjTvy5RrKCSminI5GK0wmSVn1XxSsqX8d2onpDHRGVkQWUVrSKBv4QfVfUZ7e/+GJM
n+JVRKNf6FPWWyHS5Yvjyvp+k/NmnTR3XYOGIygEzamzU0pdpWibqzENxwDoxUfMusPwZyNsI/mH
1ZRSjDsAn+56l2YzcUprK49sAkjg5/FraXSf7bH7Eqz3Wet+GMXyFDfFGPk4AIRFgKRSpqcOcLI2
GEfDHo4n5j9FlcNXdWfjSRjNt85MPwvHihg9Hhc6uf3UfW3r6TZlkeFnT4aX2Mc6cZ7GQasDjPKr
KUsBa7+GKAQa7JnD/Tplv8VBsWtrpPq1gm7dwO0dC0Fp0jphafli34mJiA5Lowe1ah1x24lW16gW
xeCHsZyjJa2+5EKKyBFjeZrl8lxU34x6zPCLgV9dw9ULJvhSpieuC8MZ2LxFYxj3Ck7tsaQloIod
1r3xbY5VtV8ddehmytskKzGKGhgqTvramc7VZODR+TOEchjuIcKHUMf9hXtCrOrEBCf17Q8pLVnv
MszndiGyLan6GHCkRv0crPWj+Wam3fc4Fx+raXBA/ge0xMvMHpO634e4i+YM0mgXCEK9h5kwMcsl
kAMaalBjyJStg7nzAUKbslkv6yir/4YR0mtd8s+Pe8hfdpvot/r+vfyt/+kf+v9tS9qQ1p/sSUOv
fzC42/7Cf2xK/i8m7/2Wn2PbtGoev/PHphT84tpuYAQMwzlgA4hL/3tTCn4xOHURS+AW5KPDB0f8
Dz87x/uFVs9wMMZjoI2vxn+JMGXbGxHsT50baKRN9g/QqW1tHCz7R5AsU6lO5LrRVHEBQ8FblccG
1d0KfossqZyv85yF0v1ooQPQ8bKcmRCj0Jyv8UhV4nkerUbdRn5Ljp5GULIooIkycSKnSfFqktVF
DmxBPodl45uwOtOG+NnVPTsqflAG1MMhZWLpWh8Gt3g14DhrnC72SeIZ4aTnjRE4HJWijJ1SnPVo
RkanfJrXBetby4KDmA43RqXvTFH13oJ3u5uZCkjRwI+fmOlfISS4j2Vpejtfdu5uCHDFLRtEn13l
RnOOh4HusHEzj1Y9fCzKFbvqMfguLVMzMFKkptQPeC3sS68y73HBwqE4Ds7MFQOGidi7BdTtALcB
Tgm+Tk4zCqVdEFwScyCyRr2hyDZl+jzhBFMFD5iLkKEVeB4j56RFZhQmvm7vKJ+fC8wPPC+5h5X9
oazaODJVjqgTJZStf3W8qQ0F3nSutxEZXPK/ChObINR1x7TbmknjZWY3P/hLV0U5ipUyjr+Y3hjg
tjbd3MaXe2HL9qCNYTgINP61QmmtO92FhZ0Q3jWB1cMKx9e6Ir3asdZbMyb12dLgLEVBguWQVqd0
yg9ZQI5J2eBoO8pJ3XSJjHJhwGbYRO6uuoZiLJen0SjNQ2qvFErCPJT6W1UgpHO1+G6v2G2gWuaA
y3PMdJeADG67tm4+yrkNDZRQZ6qvaYo+bMnL7BAnJrIi8oC7mM0UxcxGXunX0J4vbbZNykZrPQep
8WaXFV1OKvFBrk24uYi7yJvCk1hjFDN6ePiNfS9OHPinzuInufXeWgWjxCUjbSQ515rDU4542/iZ
xPC2wg8BLQpAUZK9znHwXGr/2U+0j8XELvck32fMx9OwnpTFWHtEr9sIb+AZULePyn+SVhUc7TUm
89tWpx6DuJ2PKnFnaEZhS9FhclAl6LokY08v/y22guVsqrZFQJk6oTDrPqrSBlpGoOj+KueIzA9r
MD26tKYdhIGZDs6ioHDyYtzPMvhcQjBGQ6PNt2DNPiabqGCIU5MUd9w//DCQPV7i9kya6oyNFtPh
4rz00x4Oy7gfAm1f2tTCethC7BszioSQYdGzC+hBUwEhKCUcCXrzwclr8Rw4gC2LtyLF7vIaSLyD
/N9mh9FukPxnHRc0qmNp4Boxr6DBOPpAwZbToXUnDvV5V8xULklGX175AKjoRAdLPw2DlJGZZweN
H8mhS+2vllURUuWNjPiz/LS2BhNqEqVMxLzCm8vHGlecPaJhAkOLDjVpujLKiMddr7FaDBoNY8Uq
ehoJnMjE2hx6ZIGRldszdArG9ritLXHzPK9d8tEz8reMx3eAkZ1HnZE+eR0YD35WWG1tUtO25m94
+b3K6ecVbk8MyLtI4Guw2XyRHz/aUb4OzBbyHHMQtkFG49Zh8ZF9txJPhTbF7KGK81/7wnxPAgqq
zC6/FSgmMPdIcH/I8L0YAmEd7OCSBaIPrTg295mHSk56ijm18bBg1Tm20oaLTVue+/Fdm33s7CbK
uyw7N1byzfaS69jCmkcu58PxgjPuwsb3VfYKMoltGlvDLm5BC1Lp3ZulYxwHjd8m2oVDFeS4U6bZ
B6e2cXVWvEaQPZDS59l7jMbkYqGiN/Pj0E7NfbpNE7NYXOtxOfIlUQj05kM2HwN7ZJUJBE0mZhdI
0sYm4lj4WOT048g89jFTt0Nlz+8D89R9bPnkB9SK2EKsJ0cr3fdG8jwPNQCQqdIbcoDYxSUdzVUF
gXA/puKwDl2KfLZqD3WL2jhpsDQtIflf5ri7GlIgnWWTlhJyiW6yR+RFVFwVfkxFamcYQAE6JYl7
wkhPsAOZd7GPwU7v+B9NVFdRQE3Ou9ZSoTfleXVRu2KF1ZnxqWghZHTavCsRxxxkMaZ3ZvnQeS2J
AhJ+7IKMqpP2RQrHiQzAhX0KOYHpbP8h9T6CbuwczAZ3ttFW51HnUYo/BKwfdYMslDIeQ3YxVeqA
OcxzPbbfjTYhlUFvFrCFcRsdmDZlQH76LL7UbrBB2WylGbVvQz3YuT0LKRgeM+B7VlZxgWuJjLxe
9lW3PIiKY9Nyswev7XbtMsHRWe+VH7svk77JPBsuOltYrpYFGubPodaZyxrCtSKo0EmyMTBonxGZ
FN1ybG0bqF7kB2CC7BjstKlRXs9LuC6+Oge9Yphplw+8DjKaY/u7hgWwH4T5KcnT6WA7NYOS5int
1o2IgX+7jaGrWoD+bT/KW6UPWtl41a+c3G6Ph8M4/pqmm/Ry7DClTt1ybwiyzmI0EmmWlOdmNRKo
W5AL2QTbOJOYSRnXpPk0DfNZFyCwtQiiErfcfmCE7w8bh3TFvEFnJH4U9ZthdtUxrVgFSZo+J3WV
XbBca4+umQBop4zQVQ+fpZn2LFazkxhYmf2TRe6emNcQ79FH1WYIn8hMBiF2mpjxcpIzF0u+2G5v
0ObQ2+UKnlsytuURrSHdQj5fFse90Z2+UWXlIvu4xMG8m3gCCXVEY5iMtUxs7g33nZEP0GI8vPs9
AHMlb7P0+9PsYFrf+uculecCc404BfxOrFuP0OUR3tZN1+bHpcuC0B3xacKU4tyM2g/zWezsurq3
G8QxqTaZqbAHTDEM7k2mki8Sd0cHCfaMQ+J+3NytlvlhtgZYo9q0QGoOEFgccK9CnfQmUpy8x7zd
fB5TSf7e4kdtgoUhT8I6zuSLVjNGvthMQSAr5H4arPQsRv/IoSQolcB5Yh8XQrw1ivQ0TpM8BV65
7hhexmtq3FyVEDk+qQ9dbA5AYAVMnHj5RA2D463Cwa7J0o8rNVCvUF3CMMlOYvPdS/uK4rH6bo3j
i1K4g1j28mb0PSItQ2F2ND6inAMit/CTyY3p13UqZWjnNm4tbYONxrQwUyiVGzoIAW8rC2yx9HpR
KePOCdse9PC8lxMy51s5Z97JNkt1V1nZtStwkfPWeN/CNzzCI5yoNwof7l9VwU9yCAfw0nv0khaI
d50cygx118j2QBMh7tp+IZIRsoJnQahM6N73lmJuE+MC4wyogJxKfdCV8aaND4wN1WXGf17j08xI
SsDN7HfYMDbn2WSwi8kh7bnnXsxe9bulbl7rngq+6bBZKdDHH8FAcOdhDz7Q5gNvGpHwgg+Bmr6J
Wd0cQIFj4pmYUQcl05CCA2St7GsmYI+1HuZAltOYjI/7B2GUkDahEUYxD+ehxwZHIYLdz22ZRwQY
qL44Y8D1m2rkraubYecBIeAj9V5qIz75ffxiJRN2CkuOVtQ7LQbTqqxzPxoYIXHWVo/QHZ2925iI
mpj3gQvvdFycVrf4iN8mAbTYb++MzqkPjjFGAYQuP6hHRhqtZNHmdyvktBTFmVzZau2+3US+KPTz
2SSXNsD4Oi5LvBucdDka9rXicCf2EPe+iZ0jhvi6N1VvXXBtjmSe7jU1GWbm1SF3ZnbHrEv2Vsb2
OAUIz3WCDlP63Ves/AycJNcJxeFGRPPHfcZvlZNqTwUa0ihLrosBMbHPERvHns1e4tUXZwNVsuYy
gLScp2A4CavBLsZ32Pc0Nw371LCnQA55U5CBj8mvtQFZX1ZH3cO/c6rue+ZCWE81lhJIYoMQo+zv
Lr54sAbqhWFvjoqPrS8fDPZlpmJogPdlVWIVmDtVOPrLr8YIKy2WJEYMNTP9BFOAbH1VFYbOAbwH
SH142G13IUjSi5nic4gHUwRMfcQLFps/EoctRgBxyfX6IvjoZPpL3nIaTubJbjdxbxl/3+rsrtXf
GQvBm3UcpHwgGug8LPfgB6fBjucdUFJ1dGX2vOomPlkTLtQCp5UEHqvVTi3ife+CifeI4nukYzNf
Fkw+wtLpNwNT+zEX34dKf55bdc7oDzyf3dxu7Hu/vLYLI2BZ3op6zE9zom/czvoqq4oxG9aJ2nbe
BR1yiITi7GeKNNPJwTpUPds+9ewIw8Lsp3cZrN9lPEco69d90dXerk4rczfUVOBV3Uy0WsW+takH
U2S/u7kv8fITwEDtYnNIrJ+LUUDSFkWIvfgFA7x9PmXtecxlHGUNb1kXvwmmmaGe8EkQpI9sbnCd
Me61b4fBaAbQMtvnntLnoHTzkCS2PE1Wcqo9nLpzLOd3xie79LgaG8ECnpYa8rT72zwtfG65ySfN
ycevjRl3MOGM5jUIJMsFTstYNpCuG+N5MIPp6tLWqn7LQvGbfVxW63lW2Tfojyt2kxtz28f421zE
r9LFdiXDYtfuHI6inJ82trRF+qmz9XCKpXPLa+9eBf7wUNg4b5iG2DdsGHv5ym5I9ETic+CsuDnL
vBNhrswmBPY9TOP0Fs8Z+TM9E8fK62jeug57moWuOIMaeO081wmtYf6G32YdeaN1b2o3v5aNPlqj
Gh97KvyHdnw1kfKkZiZeEXUboZNmGIjb89fBl/fCMR/7ztmh1B/0fLEFFleFqs2b5WNYs8TTsy2M
N6nrr3aXQptt2VMGtjOyKoWxpmHndlgi8/LIUn6t/Y6qoHgTq2a/6YcPlDGkpSNWIwpX4vy64YYI
FzAwnf3tgJdnPIC3tND5YagFHA4jjjDffhe0GRiGnNykOaGHEriglMeu4KGWKwb8/vIwuMI/mAuG
Qb1bXGyjbvBJHVCSqzi7wmhdV4fOqsRNb3HoXQX48swY+aKcqomYfyc7E58WCALWEFG3vWCrppmP
tQAGTDE7M/+EuqMh4DYpwyx9FZNjn5S2Xyy8cpSJYsa35zLUGFZjrdSfxNxj7tGYd8l88+dS3Ku7
zG+4nGqsQqOB3zQnDdCwbx7TyxprmxddP7Xpat7pxTs2ksYRr7mejS6/w6QR3zOeOehReza+qSQm
UT6DyZ9YYQrl30tEhtbVL0LHnXDH3h6KB0sDByVMc3VFDS/zcqb8ZoKZ4haTTKQpNd3V1t5DVm92
bLn/MV/aYpcxMeCgTJajgvKyc/zMDOH9hhUV1zHBW3Vt7Bvh2DCErA8wdsRuAbLpBmrxsfXoDjJc
HdVw7nkCR0+ok+TX6hJtHGP4QCsBsIwI/HMD/dDE5/syDME+aTHrd1HQYtiE8TH5GPsRs6S8QExQ
tMgrjKn7dcXpZNfMaXaS474wVHye5VFsXFOsAJXXf+/RzzsG3lcoHmjfQMUdv8Tgerxz0/ZcjPM9
lgns+s6Kx6pu6KWy+FeFLdMujeNlP07LGf1ndc4WcYVM+j4Uw93aL/2+nefLUHDJgrYduHNnmd3H
Etso4bOXyd9ySEyYqTahQ6O3rw1Al9IJSEAyiVlC5NG4wYgdD76y2KxdpJnjGgeNZ9/21on2/m1Y
7+kXTz2DgIOzppzjo//kpfOlZ7vCgVaURxjLDxMF8EYTmIG78Qx31XzoMFc8tkE2A6vx1WIOc5F0
BE9U5rOW6B6CgilAbsGUSHPiRXPzpXrKbJZT7Wefg0kfE2E81ZV0mQmP4BGx/DQqnIEHzrh46aaQ
JpFYuDnYr11XXKckP8bMoHZr4L27LsqO4bMcklNVDW8ebQiVGjK12iTGFnLYivdqUE6wT3ljJ474
3NxYdHZNd2h/K2mk6E3SVf8KXoSTnIEDaTajtGHOa9SY8DqSrnj+Ipcp4PTw4F+44KOsJRotrJ8K
61CN7LywVPae8O9gik87x80fWK9wO2VUewMGzmKwol5k/5O589iOHEmz9KvUmT3qQJgBsMXMwh2u
BWWQQW5wKKG1xtPPh8zqqYyc7hKnN72sjIii0x1u9ot7v/tzasLviRXJqtPST2IwniEHdEfpym9N
kH7N+G2MjZ+JSigiIWCuGq2JVyM4LwQdLt4Q5cut6NpTBitylUUnt2zJZu2rax9WQPtEPmxduwl3
WVI7hIdkSEoDZDRJcu8Eo1i1c3C0EuaFqiz7G53qeB7zbaCl9dqAGeWJkfqE8AskDYa475zgJnfp
5MpqwUoboCDjUCezxPWpx4XXB/giS1d/i1nPeDwyDCb8dQM4U+jmo6NVMSncHAC1ABTQ5tRbrnlq
oa/D2nBtdjDhQc7RSfbqLi1G4yjU8JHcmmme/2QBv7bDe4txFBQiLLhVmD10LQYGI0sO3eQ/iYGT
wXRhIefJhCJiblZKr5hcBOWMdjIJuc6eAyO+g+zdo0V2C0C+NrJi5s1cdOC7Ffg4A9B7DCvo6EsF
Mom/M3cfetU8mb3vHzXMpcz2KmP5etrhp+PkD702v4sOOJKd8J5k4bELnyoY3Jav76ZKA2ElIeNR
4V909T2mkDkCzfxZslwsAJTwyLM8C1qePbABltlr625EWMFDdXYYtWoxx5zjpGh9iBRgqpLP+7Yj
Ok8bmhWSE77FgJo094WXU2OBRW1mFLvCp1C3ArVxhHGw4E4qYq5CuJu6BvZZ66KOqYRkQ4Xvpg14
fSQ8nA2BpkGveJoJt/mYCw6kyEQtEi25M8b0mQRzuVaVdQ/fRKxE2X3j98Q/RzDOKnLkbsino44m
a2f0urZK5pzdpyv5f4wBTEkNNju5Ck5yasvUoMRTn7iU4ab06Q5NLqWiD0El4RBwyF65g+VmHvmW
kyZViJ8u44WrmhzI72IEM2jjjFTrxGA02Mi+OmZd5TUYvHifYdUlw8tYV682M3rtqUIBib1o18Bb
3TcQ++fottfaiJNqATDGP4KMMWrqh57Fi2AG/jMgIogF8LtTTS/BCLE0S/wfif3Ut5LyXQeDlMoI
SDAoss6qNr2pM41U+SUH76ozzl237iKUAlbOysN8r8svP7SYriymx0yHdtH3+PvCH3EHGdAc4L/7
9UsX4v4EA+4FWcNw2oKXFvRDwOjCuCtb/bNiXp8JE2AYsLwi3rUaCTu9fh/WPsj94rkRMvX6LtHX
Mxb40TD2QVEHh2VFW+UDl0OOkJ2gpJCLdzgJ3o1HkWK/zGS6IMKPzJihkhTrtJucbRNX1moMm9ds
lPQPjkLXpuhsgKcOlppP0+AfuU45GZZdbQKccQvIVJ/q517PjWONj1Y3zOhOy+07mSQHP18+X1Qf
HH7jlQHFvHbnLPUQ5q9GUCyJpd2bGak5PsfJWjI8GpNiQ07CnfswFtAymK69uZpBnzK9yng6ZRw6
EoGtFJxcuQp4/x8G2FPVbN2mxrAvTbp/KlGrE7uE0U2x5F4UdnVtQi9SAbw+SE/VN0TYTT2g5Ffk
Ia2ZuxykUZ9M7iyMqzdFYr7bYFkGvc683mi3wPm3ssFb1US2ueqvQ8HxkGQIgvrioc0beP5x0IOZ
vKbhfkgzJi8BAw89+05dgp+YJ5yj1iQAM6jSc+Tyqw7t3oW5eePM7ovfK+hDA7QW+PnNHm/s2mSa
8pCbpjczWdtZE1A33nnNmkLPbxN1mNSNLbrBC2MbWXBB2E1XMJ8KKG4qBr+rfgUWJz81Nevnnlp9
jGeXQeZ0G7P+G1RbHRI9+zH7unPv5uK+lgHeRrO9rRiSH/Hjzasua/Jd6MxXlYUOg3XnxdTH7lIX
BglR4SXPIe5lLguRvokReW3sSu44WKCKpIV1ylw+Jn16rJ3eglzLIATYkO81vBlNp+/tIXzwKz1b
A4+5ccoAjrMpzp3objHH2RtlNpsWKMnGz1S8C16Y+EM3JRIhZGVHnMz4Dhfyu8AyjqZu3Gf+8OzW
jeeW1peb91vl5rz+ygAb1YXXAEygV87xgV2TcZ7H9sVpSjSVmbVJg/F1dv3z7AwUKlp5Y8YZ2nQD
NG/A1q4WNeRNc9q7YVKQ5jLeNA2DmgxVdGnk/SaLpb+MTB/HXIW35cgRM3Kj7xlq67o+rQQD3ftK
G1nVFJ7EGryek1NA08YC1lYo+zPpwWyVmzDyPXajwmUAnqYBNGMlNvXkGlz1y3rV2g+6xL9c/xCp
9jax8jC67Avw/QEmORjcNazPItxBSIBzZVFTlWB4D1ZVAWboHOnNbsf8tk8ZNfO89my73h9MWzgn
LaGWK6zhmKfoJHK0g2UZLbWRgErjEr6oUVIOXG8el9FtH0fIToLCeom7s9MFGxl22V2ZoY+0Rv5t
wOIX2xNwXTe8OJN9n3ZajUoTgXCJ1WHTVZC7k5a5pKF9513xpvTJ3NuQ6aED4duIk+ossr6npRI/
fL21Gc3E7l5kkbWuQhCalm1+WJWGljSdUOMFRbjWnRGThu6w3otimI2Gu1FGR8XWoPJnhLzpa0Dp
+mpMeZWlzYZ2Hqr+YMnkTVG/G0RkGYYakeHQs/XRWy9t/Irc3rQG8bPJaH01YCihF4zWnCsgdAP9
YyqcXRkDZGxqq9hRbp8rGeU8+RJ4Dqk3Ge/iQUSYO6SCvqn4TbirsFn4yzgh4wxM9H1Y4AmFk+R1
nbOtKj+6+q57iFz/EVvZswyqswEwAE9lfMP+bNV1QXbfSv2a1Zwm9TgcOfNrz+0N6TGufUNOKc+2
yC+FCEH0YXCJjDpmlRzAqhUU9ziVfaUd0GReoW8yTNeaM+1ldIgCRiCdLl8G8sgIxTO5kJN2VSXp
G98dxzM7rpTBsO7QF3yKojJ5VvMb6L5twfOPLrI+5h0YM9s+q7DpPRu8eenA517QlRYrAj+KP/Ko
NjcuOXkw+yD85kb0gE6jWUsV8ph1JYmfBXxsNqUHmYpDLvUM3++4i9N71hXPqiX7IhwZuTlzYLJE
Y+xdGRgXCcWg2ckZ1oZZQZQu2yQ6ZMokbukUhmhiEgno6lsO/T3qsrPZjM1dFkKrvKvDGxWAt4vo
L/QkfuW70GMBjh60KPIXHJLajRLVOghg+K1ry0jdlW5OXFy9/ty7buQ1I8PQgO2BCCNF91AgS20B
LFKGIBo2tq5Mfk4h5lia99GbrHlLUe3cAJj5yS4Rsaqhn600uu9kDJCr0xkvmXN8zCf9wIhxOvcW
/hNbK8G+hr51q1S1d0ftpVacEzVbqzWhAwidgF/pTLBvo4FiDwb+tI74Kq2j8DsaQN35KElIRHy1
zaw74w2iuAvyt76b5QbGPlsjUgDBmIvmMHBJjry9qNA+ZoW2LFX9OdJKwN4WocRhaf1UPBmNSJ/C
mkY0UkMFdMdpNkGE4dItPU24rOSdTvcGghNrTWcfnUewo8PgxYKX7TKqaOKj7d4gpmJkXIaBF07T
NtOqz1ynFANoVxHdF5cbwjUY6YXQKXw7B3yjkepbhP7Z5O6ae4xjEZMBndV0WpThyaWKUQJTMOiS
ae1Pxpq2aKTqmoKNM7aeiGk8ncrGXP2SJOAG0sqKd11SPtS+xno7H4C1EQCVlPSeITMzslqIGw7N
6dGKDWPN68sWPrMqPuqge8xDKlkqncLjs0AOnmO1mZX+0NhU2U0PhiiCzZvVBLOWsTmukox5nk4i
Gtr5gkiGkR142mo/5pqxYzXYm3FKSXyMw2KDPoUhx8ry288GA/jQ9QXzEQqrshqjTUKMkFe1jN1t
X2du5NYtm8r04CelvTNHtuoSphf07i5udSQl0cNUddhr4mZHM2juuQpln2GrtxNPAHqb5F3XZsO+
rhOunLxZ3OSzWFPIQdYIIWiaqtO3aRDMW0Oho6s1YzcaWsN8vtxrQ/4xjujgbG1S60CU1L1dAFYV
9Ko+5dox0VUCBAKZDTJzlBGCyWMI7hhxS/kBV5UAXzLDmA0hKOqnhnmyANLLYLUxFkb5snuEsCTw
umfMTng+XcoNm34uQIngC+MZJCYJSOgRttEYkL0tp9zTkq/WNoajMYtlv/fuzzyTYzHfFax4VkMr
jcuYTHdkAVCQn8IxPVECIyCI7PtIWV+9n2A8D4yj2R7zOQbDjoPXmxcdQptVtOtpQORi7nwi6Bm3
uf8c/WZz77SjC4geJFErthWcgbpxjwCGx5XVzz0LOkXgczjiAzGCG+wZ4aHKus1UUxWNIeVNx1cy
1pj/Zwm7Z4d5w6ItLJcFeVA6K7KJ1jhIOHOq6V2RZxAa6XTRlqIkHcbznGsfc16YG8ei8grRjZHD
A/3P1K58BNVJP5SCJ02FvPdzP2N9ACHfG5zJuUEKeOW/RTNEnHa4DCzKPNWznE2yCfDz+Nw7QIkJ
GNuHZQknMO4hVi4UY3McSQ9OrW6nWoPIu2aRYRd3tQghISbFcZYi2o3pohnpEeqUsUPUVcExBWKO
52jbTzbxLnpPRJnVPIfcBpCPYracloWn8lKsJ02UD3JmAAxckTkH8+WRpyAhgqZli4mtC0fLYP8M
MracaVmjAZjjfSxpamCc2sjSQKkSy6DY3Hh1SgAVG6/soALqqia1vUkRm1QC9MWWxEz7XvlN81BU
P8YSFsUcnkUXz7iGVuDAbyY3k7tO676ZWVWb2cf/UVgU2hBKtvHkf2a1MLnphx8JXPZeoPioWIv0
JWZTBCIuxtSJDweM9yYMf5rApE5Oyo1P6JnUGdK0EuIAHX57qrQMeNeTkfqk1esU1jh92lVsRPKA
PuLo7PJZpxxDFku8KOxVq3XvG7u+t8C7xolDsjh360agrmES6HBObStcSHVcK2CeDChttFVhUN4N
bcmCCpeOR6fAhKWIb5Wvge1k3beOHLaCFltIrUD5X2nYm9irpp5OvtGmnOAmMOxiWlyTkB4hqriP
44QKVxgX08Zsxb6cSIoYQzdkjx6h3y5yzLs+GmomGB0DlHA6GRxARlGdkm6+BLVFll+XOkcZShJz
p/QeUa3tkeH0FhGgtQsJIyNP5hyOg7yiMRR5PqyHVH8YOjWc2aMe0FW28OtjYiOxBq3qeL6Q9kJC
O1kca/Dv+BWoq/12wPKpHxOclEFB+YCiYllTYpAEToTohP7KyTSeiuUrJAwmappMkGSG0bvKHOw6
TbnSfFz7UitOepA+YCojiNZJ1kXWm5vYgOLrd6hI+GBd3xxeUWl9aFr9JireZD23uCqTmq2OVZAW
kh5GEVobMyhRBsqvxkpabyyIidL89K7x82hX8xAl3PdM8sXFGb+LhSRLyWswltPYpBbVtK3jBIC+
XTHgCBVwmOrYy7G48ckgWNkuH35c7NMpw8/U7xKVbkkxeB9FY3BHRY9lgy6UenXNudF7lt0fKxnC
zm/8E9gxvcd5l9lx76WGvzVjW1xN1ir4QiJS4fSeqq3p5QaRw6vMRo8NLsF4xSIytxgs+zZyORvP
E6fxqigjQtFEzc1rlz/Miv4dcs9DV3d7JwDphTiTdaw1qA2ZfGrddfUxyLaETebX3rfReNJC7ELN
2TSmpdZGwmfgkldySsB3pKVtHWP9ro74NFlBMyMqA2cHqP5UmWCxR14kNixoZiwHuH1JskERwVaX
qX1AirM4sMztdrE9JaeO268XiOn8tiPMLjRjeh9IoCN2LyYsOLwpIT2M/AIgxls/GFclmfGHubU3
7T7Y9DajPTHkBQbQ4EdeDBvbPkq/KHf9QKZb1BFUP9nlRnNnA/CKxUOLEb12+VdEodD6Wea1i8m9
dIGuGq31YlfpUaIBRvr1Mem6ttGzcUc0ln8sKd4ceyuCXWW3D4xu82fTYI6MypI4YDgxSfeA2HFr
un6GuMl+5glo1mEyf6povHWC7rOC+bRKdT08jM6p5Ny90JxpQNf1wdmjktGpD4ZLvMRYayFdosmi
zhBzssqy7HmI7CO/BZtyV0jUl2yh2+Ts1oQOkEXnsTW50Uz2a4aIzmSwVbCGGY6n+d4P4vd47teM
RgXsmInqnKgXEvMsapnSm0tHHaKBwedIsA9QZIVylD5jXTMR8hpRjZt0aRZgKFOqsksCL9CAmkCe
7Lh4K8YivTORmM3hVB2cqdxj5Bv3hjtxfOjjsbWufUnrjW5jWWo5b0ldUIPN6BVY8tJLZ/q7TaGk
5aGna3MBJSh6Y0A6nML6PmXuLJuQxE6wXuQZOqSOC2ujdVzjwoe6M9ux2unq5E4hbPPMvXVK8zJV
I8+2IarzrMWbSYIqn2+rtAx3s22QVlXTVyNngHW8YIxCC0LRPP0gTAuOPDUaFy7Jitt+kUpEzluZ
ANdCkAwKXjd24JUlTSV2i6ZkT9vaBYQ0UWOxbJINCVBjML700fyQFlqPpw25t0ZApqHhs26502O6
sZ0DlWyDuBaQeeZfljWrUzQLbXpNDFWFZIjrrNDy7rFctpFSqdVgxLVH+Xcnub+9xTTG6iE6+QC8
rjmqvb0FD8GR6XtLGq6H2Zx8QuVDWaeMW5sCJ2wJS9gTBl8s1sdeTZ2jch27eH+XKed7+YM0jsd9
QpzRaI7JKihc8xiaw5OaUYfMRAy0eWIBgeLCIHx2g3oR3WTCpeGSOldYX0hp510+jghmnLfYoERg
Xp0f2D4iohNp69mLKsgN1ZX5+GLCTFa+b6GtZ/Vo1+vFWG7ZUf/TiMtmOW88eJ8Q+H3j3BQAmtuM
wO+kankKMqgEzWRdSB6sLZdFRp56BCCTTjY15TZALU34hv4UjSOpYRX9VzDmB2sq6VQlARM9pHm6
qOCSuk26HQzx6EdLmEoQWOtGmCem6wWKUNNitiDJUyB/s+qaaxlkbFp8x+fGPyZjfBKu/RDUpJTN
9nVqWQ74cdWx08Y3jbh0j/aDXy4zy20hdMOrNHdH4eygokw/I2OXmnVyaEexFVIgr51HQF35ku/V
raBwkyhi6dpWdwycyb2+s+L20fZLDooq3pdoFYFiEArR5+wmqMs5ICpPQb4/TUZn7h38vLFccioo
QImlV6ZHUg5PhJlu6759kONEmjj6/60loZG5OAOKqo53Td8/o8HaBzRwc5NzRJD0zvLbY7dpaB8J
yZOHygye0oi4Vp/fTvY4WJkir4kJZpXnqjfT102v1HouASNrjo1vbSZ446xrCDtvzWuROMGZx/cu
l4lJH2/bnpzUthhyc192bJDZLYBaZxZJL67WtW1XF8pZpBAgKNphMbvKmO2MotlobULYl3TMFql1
xUbmI3buRZ+9ti3oaRnkbPK1u45P0EP2Oa9pXkDhrDXTdvdRSmfrNOlauX0BqSETXJs+ypHsEFlo
yGrnkPl9eYXjUGIH0cJdgG0q5NVvlV20tGPpPZdYuilha01BebDn8hgS2NiO8c/aNAZEOy5XWUWI
ssVoFxq8TmJb2j5BOkck47Cqc+xxW7A1KTpEZKU070jewYIAqpqlNwEmUE5Ud7EmVqhLIc3o3X7u
FnnAXB8IyzuLvnEQbpjmnn0FucqNDo1RZ/cyYP9GlvtCn/Gpp2V5qByUsrr5w89ZQkfZmCBBmT3i
e9lEh6gMuESoCEQJkCObbcydBeHcAfLBUUdWTAN5Hko2UezutKOVJw4DUPWQa8ShlNWBvs7gJQ2f
CJ4RhHUbY3IZmjISyptia04m7pZkOA2WvC01LGIOw93JfLTQz2D9G42rQ7rmajHsUFXVOaLHFvHS
IvHBcHpbozxemynfJZuJR0ambtAiuwzi4bVNas5SCwUXOl+YlJ3nW5q4jcvKPIymZArgWxxUefOg
5x0xVR9JiOOaIbS2LdK3hGRU5hbVrkyaM/HL9THSR8ZYwXQh0uDd0JOzX5AtRqfwnrlEKg5ad7Cb
MdmxISI1R6VEcCbMauaEa7OodTwYJqrwxOAoyGzzpetRy/pI4u3CIqc2fi3CmVUaTgPUewhu23kK
UWn76Ei9IsbrDfcBek5rnur5R2dhKNF8mH+DDrTAzbY4PSB3GAjWc/crHrpw55q00fOMDCY0QWq2
Wn2yB1ZfLOBbzyo+tQncvdBJ/5AMDJnmzqYn0zqiVwVTEI3+zWRZJPI4aC+aJ6olc88ZSEiYi7ie
69mqCX72jVLjlkvp1aNNGCDJXOjrZrf4jayRVdlglgsf8oMhloQBh2uGyAi6sfqN/beOmv8tnVP7
bsizA6GoBNkQgki5mbzPGinV7Fte5HhHIp15YPiNLYbLliuF6CdV3jA8fbIJqTdN84YEq5coq5KH
xFYthnLT2DUwXQbjORiwYPkRbZLvbk0iiNdRpOotsbA1YdNsPfxmIMMw+A5pW6PIvji+7q5VRuAx
XIrek1zcvswOFVMGrwjifYJIfBwanuqEyB7JnNJrZxXu6c9y3KLLdAwBKlKx9qpBP/MMfUKL5lYB
qRdWRKTg2NHfOMGaeScD2L4x+cJrgCKXxPF8YII8I33HNTLummXEoQD+boPJkh79CU9VaiLsE3hX
8w4d8Og0jkcrXDBKerdTYW9IxmCwErIkqxT+K0Pq7SHX8kuUMDlPhKBXrCTNKEE3yBYYhFXzp19b
Bk1lw45W6TsSEW5EmpDLFen1ZR4gEU0zNyleHwBHWdjsBBiFte/Wxsoe8nI/sxLPNGKZYJ3QSRhd
sR2mAmnSuxl21q7pIqYBEmaUjDPCXkrGyZaRX0mFYj2RoJPqnHMxWgVJkyxxezgMu6CCckRzHyrC
SUxVq8MwTFv2mnybxj7dAC36dgGe7PpOJmc5V/5J8KgOkXPT1s5zZTokXtpVtO2CpbNreHDiOH7y
A7xR9hg9cKfwX1Dvtx0hWOlokQhIuOwhsclWLSU5rF11sm4MBkzEH9jekJXZHoY3gd7Fg1u5pDjN
2afkIZUuXKAczPtqvJkmAzCohi/ANxGUGbFnRtGtow+Sfka9Nlp6VQr8CEcB25LuybDr2zHVm2NA
kKkX6OWHiDCVxL7zQPQq6TlJvNEH3VqrWaWbkUQz9Hbc6sJFnjvp8lPn9h4GJgVTxfUiiGfYhBqB
SbkRZBfnU8hyWxNgtk5Zwewox4tZ+BeusRkA1tEXiAzTqVq8Fgh5df2sKlaxNHFLDmexZSxZk3oD
89qgVUcmithYJYzVO7LYKzm+WG6Kl6hirhqSpgvFZDT2qdS8Mc/VMdc+dQ3ZatCzi3aSPr8fiFRz
u4pyPiGhpVX9bWepFLwribUojjKWro/6fKhT5y4DUuv5ib2ONQLsfD5iUxWbaEQlhxeGbT9Sx30b
DxpXF/ml/lhM56BnH5irUceqqLPMJ16t0jvc30FVnQwt3rJY5b5q2oIqMQ/3ys+3YZLtGYm055Tt
7N6c/I8gtoGFxCxVrfEzqEhKyrFc00OjFrfHRd1eo6rXnSDfAr6+Fs4sWYr1/aWWaeClKVsbo8fK
5Vb6xTRG4jidH0Ed3ZYlqludKdW6rUh0kE7I+Lgrbqsou4jWRRVAjiIqBmdnFg9ZrMPjwnwNmmGH
iYsaakTWMNYqBDQyUaEGoJJb6HHrTi/2XFLV7/yHfwu28C8Ym/+hZ/lfskAvr+ijIEUOjmkLOuBv
r9B7a99++R+YHLEC3nVfrM+/mi5t/4MysPzNf/UP/8VcCB0Yxn/tbH54i/L2L7fRV11//eUt//zL
Jaq6r7TI/8hfgGvwH2ZnwAOEQAhhuRbTEEfYi6f5d7fz8kcCi52N38iQxCT83ezs/NUQ/BHwKrJ5
AEjxb+ij2/B//y/Mzo7UHeHY0DZt/s6/ZXZmnPmL1xkyFR5nqZMhgGbTcABm/UpgEFpnhRGIsF1c
sKI1i+HqDNEzP3dbNRkG1BZLrjXzrZINIeVhsyrD7pJNERqzPsI/TDFG0lyFZrQB2m6nJxKJHmcN
BohWtqzrGE2skNNtRI7I3Iyy0xyZ19lAQEduNeZMffHd9pcFnj1Ky6Mf071eJ4UuGuPPLjYPgxJP
hMP3rKIc/BjuUsqBLquLGxXOT8oo1boQ0wMgoTiQrNBi1LOCKq0tyx19D0OC+ZNDlqWocGk2LOed
n/6VJQqNxpxe/XjMoRlSJUhT88yEnXsHEhRk/B1vzdUS+WsyFp5vftahw/LaKS6xj7CukYieQ6te
D5P7MVrNQ5rPBX042dSjnrC0nOZ5H6fJpebiBsvjByvfaW8js3zKuk8EeFudcatIataWsvqZltmr
Gg+L5i83/CMDr2ZFwXacMAMZHOobnBrv2Ew+Cdq6k37wRTkBqQcQMxI/muyVb/OX5m78dghWlF8u
PVja59RfcfBDaTdjad3OswtDxi1eh8m+DgQLh4H23bTRZ+i7j5XV2Tu7c44uQKCZIGmoQGy6hsHc
TdgG+Eqa61QAKAQvuhaVT7o50vz1OLgNZGR2WYY8j8LxfGp3it/3OgsW7Qzabd+OEOqk2cG0g3dH
oCfqj02DxTRKbJYjWfg+zM5hdtnvkMLLvgKkUGQwFRqi78a3rw0BQrVpbixY7DQO6a2m5ud5aBT+
QR4Lh4rbyFey6+7Qv3iLFzZBK7iOJ357H1nqCiT0lR0rb0iZfQGX5oGp2uJQMIlssUSSJobGe2Zm
URPZl4Q5Jig18TrYd9UhbdCAuR/iVIgzLHqHdgfDOFx4VlpabmbrrjSddoOudNzUTfUaFmxNmzrj
nWcqIeYv6XCX6i4sNkOzsMk0P6w2/2xplFexq9Vk8PUHEVvtNh8tZEc4qZj8pv50aZuk8BwU9yze
bCIJZ4hrOapq0jAfjNneTXPD3895qV1U3wKVZTZFm9UVPe7yqhu93F/aGN7jvGLYfQ4SEI01A31b
ZXeNTRS4flpml2mQvJsmY69R7MK4vhZjue0VE5k4LR9CFBGRpu7IZb6t9RLbKA7odNDkKpy1Yzly
KgQlrLAvK1YHg+dAGPnrXPZ4ZqW9tUz/GOZq35K3msY1tRD3c5UMTyMCN7NK/gne9E/UIoA0ICN0
YSrgRYYtf6Ma/YG4Z+c6OxL0sTsXtjLMQbmbMJ8Robpo6NN/kkOyoHP+QIng5Fx+muVinDD5qVir
fz05+84wNI38253j0vXr6lYK9WjxtorKvnbRxzz0l0ZPbmKnuGOK//MPt87fWDp/jMH5cxDL7z9e
OSCXXYPZ1G8Qiz/8snmGWpqhVbArkuQ9r6EZBO2ZzNz1TuN4Xv/+WWQU9X56dvPsrM3O9h+/hD/x
sH57BQYeS7gcriJN4k/MQWFJkVULryuhAGLMcA5Cm+Qs9kciXVDV/+QNd3+FBf32hjumye23BJBI
fudf3/Dc0pu65/zbITBiQ+9kuzq5aUtOkhpAzkrPa2SL80EkFb4BOTw5jXGXY2itTPTA7uvEiJuc
+FPx1KFIdl1JjN6pivsnl2UcSSt7q6yueBB3oAM4ihhLMrHeGDNHXd6RzT257moenEMl4vfGiI5B
+VrMwbt08GIZOhZ1iXaQ2uV1TDXU2ZZxnmh1wWeCFyyzHx2BCL5L+F8YDm+VBRw7YNHY1BG2RT7C
TdTBzoyiZp2ZPqONlVPVP+OGnCExW82u7Iy7bIINUacXYQAKUHW0Yx1NUT/N+L3cx8A1n/CnPnLS
qFY+ThU7p6h2r6Z0J4am4Nn8eatxhaVdDQEXdaggm/C3J+Lfqhv/+0XhH2vC//Ofl6H/E+tGzof/
umxcfaVB1GW/FIn8g9+BOEsZyEGyYOeV/lsd+HuBaP5VCkGuE1jshciCyfv/VYjS+KuEZkdFKV1L
19mm/L1CVH9Fq+aA7tJNc6k3xb+TH7ZA5v5OMSUrRSGA5OSSCxJ/yYv59UunY3RNq8xG45GKfI0A
9Zo0kjYoffSt4qhi8SBT1OrNKA9/eH/+kwPO+vV8/dtPtg3XXNipOrPuX39yBI4FzSHqgmgQw5pV
12OsxY+SAYQxf5cW28usPRMwz1BLsA62nvV+euvEfDMGTKjUMTvSdPg4Yvoj8WS3jjXcnJpbtwsu
bnPtTBR/1XAIOqa3TJ0sAtbhceS3yMJe/vEvQrP/5zfR4ErC9WBxKbGO/P+SnLop8G3d983VLLiu
DSPmsmf70tnzc9zXBuYR9d7nDTHvTk9UYDbDUsy1XYO+k4H7+2C6K0H7t7bnwlyvHaK19xa8jLhf
kufZRfct32nplwb/v1iIlBZdtCUuEuzIPlx4L6XvvMH+pTzODLxI6Smy7K9AWfyHcQm7BmIja9V4
VpVEW3dMmbe2SmIpGl57FWL+jzdM1N8Ym2AfqxNnpWXmWXN6xsbf1k+Z3w16/iEAtkVhrZiqSDT0
OBCZOPGC27bz16KOqMQckjXUN4M3BoehdiII/bag0Z07ET8hUExuRNzddM372CLBnlIDGEeTpmtG
acHKch5cBpxY4wr8+eqbr9uhSsE054FGwHulnlVfv1Qo+NiFRrfDPZ6rddZkueeXaHhmtzo2ejes
SZe/ADpYtwzUVrLUTzqkKiT/zN4SMj9u4iZHZNpbqzbHlaLDOeGx9/eMnvn8oJofo3ogR2fM2c0F
UFvYO9UlihiFVWmbdqzfRCJ23QxrNPV7LIt49HkzDjIh4pmh1LnDmr8nybi7AnXEdhP5005kYl5L
ix1VuZRIaFQ2CRu+3Jz9LezFrRYi/KhsAw9wnP6cuiH0SoG2S9YTItFqfiyjd1lB/FVW8KAqv2Om
wuzMcc3bJBzW/5e589iRHEmz9ROxQS22rkW4h1a5ISIyM6hpRqMy2tPP5zUzix5cXGBwN3dTQHVl
Z3i4O81+cc53bLiZR5Wla0Ve5SqgqYPQeHWVtyeAhfUxezWRgDtSof1cjITVR2qKj4b6dtntYOqU
d05DZryJoTtleUJ+T0ROJ3xy4HgMgcdUkjLcjKs4TKPtktDc+ChtxT8BUhJ2wrqfzUuruaURCD0m
tbhDx4b9LP5cMutXGrDNm3y5DUhDWC/BcpDBj8SltAluo/spdI5CiUdf9acgkntLjwS+VDRnHss5
5HG8gKF+GLU+Yukod76XX3uZnRqvOAZpCtCC1Is07J5lc6PrQB3BMr78kFKKHtFxVouNECe6Bz/4
odkCr3qNZ3yDa2NZJVnKvT5FDH1HljSOPi8W0rr21tpqbWDo9mhXsy68LA3j1miBLj3AhYKKB910
MXeTZYXk8hQOPYCLc3qZDtkN0N7q6UHjum7KVRw4p1iNn1VcIknpNT1Rmb8XTmFWs66/gt73oRsg
BW9gEDtJvV4i+yMb1AZmAvbMuT/6YmIzcLODuq27nT3xIZzoXkdhv9ZB3MEn5DvV1DmSbx38bqux
XYcdCB47aj9r29v44dkM0Y3GhckCo3iCspFMKXvelHF3F4kCb522nAM3FLYk7Jdtr0ZeDxigrq53
aWxmTCUK2DCzuUp0uEYYiAYCEoAY4xXIHrNq8dVSerA+0OTGp45HApWYdxGUnBDuYGhWzm3YayvE
M6O9nHsRXUcPkXi4tM95k56iNv0xGSNY7Tt/aogr64boBCKOAzhNJHluukntvcyrdzocLNx+UKQ1
2xWTAsxiMk9HyHq6cTkVE9al7GhS3J3FMylPcMAAs6REc687a35IB4Q99vLcW413BBgPqbjf8s0w
a5G6MTusas3EZzhKJLSz0KRpS+9lkemw6YVEKh1/Vw52y7B0wvebQVv/EeRzS4upv2oGzOvNgLah
H4Eoy2/PSz9ThaTbviE6siDtNzpM1do/+bV5p1VElFDCnM2tx6CYvlF5uE9ER30xpAR6mL4WPh9w
EzHasKzB3UkVEvcsX5VFNu4wteBtwguEkIFFDbsUHzdw8+FGkOPjJJ9RD4mdd/MRSonvIhWEn9RW
jknfVB+zGQF2AFUhNfixWsQ7nSwqD9ia+6Q9LuKshgkfW+6fu1dH8uXCtTc7yVvjAfAWi/jSxQ0b
IxUWd0SHDT8HX4nEvtHEeNujUKyd+FWOjb5lJQFhzkPEAc7bWIPzSUsE1I7unF0alHtpumVdefKk
4oDNhq2fAHIwbsWerCuqDzUsh1qkh6mWnyqM0V8I606dW5OmTE9Y2cxAQaKy++m9+r5bmIBnOIoj
tGQrkF1PnWiOGDs/sX96h2CUAcwCPDoMdHZVbP3MRfJRcmowkDDP7WTSYyOFB+S5N8htGb72Lovg
/qYp5zmMTSpOXSrB/9guMIPxE9bg5wh8aR3Ts3Bz+sdxUPiSKkTM9IoZ2lCUWT08PTH9Eo3Qx0Tn
jy765z3EzbsFENTWNrDA4vmkmovFHGqtxlKvi6541zarrBxf90bO6a7E3xxVQAsnltA2UfE8UA2q
I6AkueV9F1DrSpGdVTRikOMujl+4Ktfo5tdFPR2Zg2z8HvqP05TxOpY+OzwGHUk7RyQC+IzbY48d
qmD+E4ePfj80uBV8ZgI94DxEnfkO+6K1XvqSh7NfTtCyfGxBfIVEtNRbTzwEetIMQpx254Udg0PS
JuLI+h7ypNiEi0YWGEcfvY6e6bbyTdNgmdIY+6Y36jV+Fwk62ydBgwX6xp3rZGe6ftPEE7TVLDt2
Qj+KoUE81IjX/KbCG8gmdyNzrBX3PXfbdeym5UKOX0nLWGEDzo9g6D/ojr6c8k5M9nDpYDVmtvOg
NOdKFRFQIPoUnKrRN/n476yQ1Yn3fD13zFt6b0yvblPeWT2UL1bMu9x36p3XDj9IKPB4rmDvWCQe
ASThsohnRjgTO31C+/KBhOg9JOtxma9dPKrnQrOFt9F509lTuLhVd5jBHsF78IlIqjErBJIaN18u
QKxg5ldgdlj/sYx7YfL8bCmmM3Mu36SAwcZZtrLz4S26dZUmDb7nCI8RYXZ4EO+bKVrPevjtRKDr
M7KlxixHxozuYu1V7a9AQycbiwSCHCl+rCCRuNuTfOpgrYTILreqKlJ2M1/xiMEBoWu1Mkc7w0WO
HQFc7s2zFs/VUxDMW6kXtnRucb29GNRv+7zH4RPYb1Pg3gMSfFdDvBw6DLgPcO0oZUwcb0suLEoX
z93NM7abRWZnOJXjvg+5x2zvuRCxOfdtOu2XvH/tPaRkeEkOSTXREy95dbDBRXgko2o57tIZjtwe
63iyyW+RfFIlGUrY6kPPVfis2H/B9dkEgTXvpFbBs+8Ao2H47F44SZ5L1Hs4ORn4jnI+AmsMdxTb
731tjztlBu4Fp3thQy0Po9TlJWxEtllSk5/dhCEvliJ0GpBDZzRiBTZBvLnk/Chezarf5FgOqBph
8feAg3Now7Ad1pHjIdsDjr/xBvePi/H3dUl/+imEfCjQBNbjyNZs4OE1GXK2YCQ0sd9aQ9hufMXs
Fb7EcR5quXmh4nVeuK6P7lTwVUPac2dqBKptYF5G37PeozAEwuv3H77fxBtoWKwVw1EdeMvSVVmF
aoME5JyXKa1UsLYqslykbrBLWLhOkvaTnFd8OPp9yMvkilvf2zr8tDTJvpPRAEJMu99ojZJD6xmF
qzLFeNLIv+Cwhoe6Sjo8b+HFqtxH7jvz0fWMTA0r+UDeVmFJ4q3jLAzXIdKgRth6r2FunZ1k4bmy
837L/u3Qppp4hNzBUO/E1H3EQPt292XP5FqM7gj7C2U4Kvb52dHRRboCdkWA5jcbY1xEtzgOS4T0
Y+hcLG8tuJqieV+S+lqgoCpTtIdZ4T2bsTeXYJxPpeP+Qvt2y58pVp2dRSwA4g47MnkKHZKKm7UN
pBCYSMsACstG9/dy26vLEoqQqOIPpoMETnbDSD1fYg3LzzR5xM5emqH8CNIgOLdwvtybmj23b7Yr
i6Lun3+Eiw/YMkCkms6gC2Y7fJgqW+yHijl5B36gZ+Ue6k9/6JdtlC10zcUhscVrvQy37eIQn7HT
VTQhID8X58OmcdhVKcpOdIUvCl3MTvk3SduS7CHiwZUqb3YmsLIYvbNTlulu7fBzhKq45krugtmm
TIpLG5c5+djXwE5fwXCET4tQr1BoTmKycKTk7jGy7rK2NufZhL+tmmsns0Aw2VON3hWoKqe8yjgV
p3uCs/9YN0e86qAAjKZITtOsklNmog8PuftOAmPFRqfetSzucXFTh1FjamiM2JQbooPhfvLwIN5H
7FHiwCxBiGwJ6tjLLu1oHFFQzC6EizR5EConVIyh22Z05dkfwS/KnrDJ3jafY5r/iIUqWczFX/o4
UJGGUkGoPtkCC7mTNv4zN0q69dTP5PTghyAPGaOi58srPj25WYaUaK1BOxSUhqzJOJr2lu3KI4oI
8FkRpLAgk+eqaK0PW+ewgq3J2U2ep44DVp/1VFSozRCjIq2lYfND6BLlSE6VNCoEcz2pLWRXCup/
hGiO3GecxiEf6RgiT+3YXwBx86LtRGeiBhb2zgIvD/LJNUDI1yfeg8szya4aKym5fTssuIDeyJBs
PJRHNBdXK4lfvM4SADK/nQxFI8Lw+pZw5SfvzlL89g0JIvgmd5AN33A4oST73cmOC9vCM8c1yCOM
EAiADfsakR/ipkHQHbdgT0BSweYDbdqtmsEJt5hAWQNybuIU2cNSClIyj9t6+F3xwbtjTsU3MVjv
o3tKPFzfRHotaCEGV5CjhZO2WryHMG6/hiTK11OAbM4nl4cskuNsI561CkSyEVKNwFwHO/8IBkRk
vevc9A6HeSDQshnrO7+L/nhgG1ZeQ+URdAhglBMs2DfsE/LVo55wFlj5ZF+rKfRu/KF6J4rFw8uV
YBOtsnNQsIp08HKsW1QEg0igB8kx2yAFxDFT2qicqRiKQmLFb8fPBlE8FxFU8meHKyvs8odKz8+E
7Wz9kTs7V9EJc7J9ERnOVaApnjfCUosytDrOB8QGJiIdUkcaPP8wBVgO+DKskKKWe6tOP9qotVDv
jKiFy+Iqy6FiNgM6zHH6k4ms8JwWyMLsHEtC/TfL6fB8iF6O6jwMdrSqcVsW2Nd83iGpDmNEKUkB
rQ7x0NIVtvdVp7keWHRSOlzSPiXq1n3uHOjTBFf+BKn14mgcn/88c+AxLB7VHgfjEYuNveI3j/aF
TuSp68qr6lR/3wzBwTbMwQcHudzoTNkrhqb51HQu4bG5iHEIoOnDgeM+TdI55J0Izh0WF5Cr/lOJ
XeIYNFB4Gq+k9K/HF4Rn2Qvbvj1/hmDR8SFWVnDkzaowduEdMYPpz//8IUFPD9MFlmPqOXDsJ9lc
+7bfTw6eLWGAQDhzv8mmZtxJC5Yx25AH0IX9Ji2reCuH6CVSSXIeh2hj9y2PVuMkR8Bkez9TbyMe
q4f//Efqvw0SozQuVdvFix57PmrTCqYefLV74wouEJdUtHpy9iJhr47cND+mU/cXPgWWSmK9nCTo
92ncPZVFlK9sqKvrPNYv6K4YJy1bN3CibZcUF8oXbxtb4kN6PPwYQsBqil7da8QuC5Zxk2gab79b
s0P8DOfhEuRQK5IQrZNxuMarQq1u9Y44MxBxV6UMaJKjTWfX6goYHdAYev2qexhU+CPG/DXQxO6q
cCwg9hL3BQFiNJ3Zq8x+6ttzKUexTiP/TyWbAPQunJXiktnM9MQNy2Vbutmk/XJoM1NtlE8Rg5nf
Fl8g6ciD4wlvI5tsQfwrS1/TWw7seBdgXjSsZofq34aXKQucr7xDzezsHMvx9nBrCG8NMew1qIkM
c8Ia6dLar4v0XAjurklEDlU0G5d5QtnTDsDp/FZzTtiHZJTEYk7VqalpX3FTtihcl08poJbljYKP
4qLRt5dv/otcF3Nfk5iYE3YP89ASPCJFM35bC2XCSKjoyjQvboGeWt8AIFEH+GnuPWeLKqBfWU4Q
bJFL1Iv+Ys7Pg0dtIhU4JdKsn4Kp++07wW2m6qOAasOjWrrfPaWvcuV0Vto+1JblrkIBDb3o1gFe
pYOn6NwiK2/ORWN2FX4s5Arun1Z+tfzYaxTi8W7aGLFehJK4MjRfzDwe6owA7rKydySDehzOqGmT
dTf3Ynt29CA2BZMklC9bPfIY+3x5FHw6PDvMHjzH/lLguuq6Cjn80ydTt0y5bmnVNfnWnIP3iZea
FZRIftZYPORmuQRljZxkXoK9W0a4SYZVGDTeW6xBzSfTd7v2rPCz9MiJZID8a9YOAADpuOt84TTE
mlU2ZCjnLeFleIY5rht4B9gm1oWcxkfBAG4YhH+SDT70rozjC0K2g9QdZEbJRLKNvAKC1kQ8maRX
qEt5GLwWY2vVbOHxJ6uQuCPY8qAf7RIdeIH8H3aSIESVJia6NzQUMmk8TPbEYeKVvsNcS02P+1SL
1yXPm1NkeKOZw286AA5ZiHLPCQhjHFJ4RG20DnVsMVEebur6YY/Xd7zLkWeXpQDl2HXHspg0is/0
rmBFggxhNZsCGkf51gh6P93DzQ+Led/gOQ1iBjLZwSuy4hFb09MUoYyg7zwlYTydQ7kftP6eEX+v
w3K5TKKnd8RUevB852DP/q+Q2VidBxxgWfWEipU6CkIABxCYnHoGPVvzemXvGJqS7AXoDFb075w4
3zWEsfsom7N1DLasqklv8QsDFIYP0qD8CSsIflX+ijpe4BuMrh14zzWFZNkEd6IdkHj2JMHn7V71
4btsCK310epUHui4ur7zdkUh7B18AtQbqrrMFYhaGAtHIYqPunaiY6gtHmzIT3jvz+GIYNrh0Cm7
+2ion7uCSM+etFiwdPWjaPTVUjZ78uC3043Xsmwf+qE6WWDg+zwhvbyhhPUBMVbmIvPFuoj2D/Al
WJgBRtobD0DZ6KprC1VL5dD/exLKXgQJOTC3DCy06KueETQJ3km1pmKMBtwUDW/V3PdErKbj79Fp
9rHlcgokyS6h+eFGRyaZh9PDbPpkFXlI6CsLDSbzuk2i+W6JkvEQrpLb2BWHUNixCZigiPFZIWa0
GtQp6OvOwmF9TNSpO5Dk5Xm/iyHOcS/OLJQ5rFUQygMSLbGKImpuEYb4FjExM4+HslG6FIMQq52V
wAkTtkAYE3hsXkqEI6Pe3ZSO08r3L2FHCwghl3IXgxkUz5x9Qwr1YRJE1enBv0soBMu6uMgWubcQ
zXcxF92Oi+49EQI446zUtgUWuJ4mPAQZcRMdLLyVU/HxJPZ3gLpLzSHYg2vTxQeSpto7u+BttfLx
SXkYNxNuJuW/2wWNLIJKToHW/1Ek/1lFVez57jNsyrga4pLNE5y4o2NoUBuC2QKnBBjhgwrpmKZH
/thu4mx5jqIFjTeinawvntDUIJ1I/nFEGm9r++JAXuG6TYTmfamwK0VoHWBev7eg1yki+fhubITA
cdZLd1AWdqpqxr0A1YwRieM0O5tEd6nG+0Wqq5Q6x5xvPgFA/Hh98kZ4wUaizN86Ec2BC7LdZE1H
CNH0nszO25jLLTsfsF6Fuu9pzdpheF8qFomLUdkarN5zkekXRkgHpFtHhyXH2k1h5TR+ysM4uYhZ
3ecwEK/VGFjEHPyJc6ffLEs+76vAfihvzYXox3nn2W+OaZaTtsw2CaZNW/KlDvBMDTltcoZlgwGn
dcos9cuJGmZ4mNrXYJq3VDzUmP5EnGq0OBdUKDs6J+I/oiIneklcTTN8GOksx9G2j6kJZpCA9mda
ePJu5H9wIz6GhZ4bNHi36tzhAegc2rDZqba+W36rAZyLE3nJBqxFuLiXKoiWkwdV35RkM8VRH/Bd
Yr4ZFqheRGf9WiDl5fxFpyLdLvZQc3vk9+AdQaFUUbgPIlIso3k6ayhmg++NzEOykfIif7UqJ9+m
7RYD94+STnLvE1GID5YSXmdXq5pYtwiXOe0N+xPZL1XJqegzCG9wtnIX9rsx1vcZGY7410aF8xDz
dyF4wLyZN7pgbrcaJRHuc898iOeW9RY8AQd7aYeljujN+Dww5+F6qRnGbnNZvk3aXEkSBPxZZR8k
WCX3iPfxxQasF7OyvIw3QC4jayof292SGPdSLvKpVK5ZF5F4aov8qZio9V3bApCBPUOj2y8qIjco
9r5TH54GcxFehHgVJfYjjzf9xuD4acPoYUlp4TKce6uBzn7OaEDyNBzwLscI5sNiPyOSW+MheJTY
HNKEdkOLcDgahbyzF3eQea31zP5tFdSy2i3gxghrh6weIlX3Y1BmC9VFmfHA5LecBaW8b7frXmfn
NltoCxBBoeYL1YQn08gNvsWTWUrvwGLhISfhospaertSMwTO6psVaiKDOhFECBRnO+sPtkDGBgi8
2MjuDjqS2noR47jZ2xZmifdKybMzDODxNHNMNWC0LepnBlpVZLaBjda9yu2NsFwkdLBiI/SHTh/k
+zDSD8ncviYVokAr9TR0rAXsXLwb6iqnwD40enlilTcS+IEsUbCIG4rXIA6/bUGtEWoHXVZYMghF
nS/rtNoYrwTNdEkbzzp05KOwzUHZMI04vK2+feJ7/F3E2c84XhPBb1DmBuMI7lQBsW+z0NAh8hNn
iRr/gqtK7DFJwZkK1J+oxh42IGoYB48PNhZPhsI1Hh7ckVxg087vttFyo24Jm16FCPeiCERDnz+/
TR3BXDhvHkG4SkaB6o9w3Zfagj5cM3uplvADUnTOMrXemmBp9otE45vU1AxNxYafxJI3IqLzY5vY
wUorAS0mc3cpq3YYId2J0TyTEu52mKdDvc9KHAKYTbgbA+8YaZyfkAph4ZfOFSL7ffKxq1w2PnU6
pltdsDmNKp57Oqpl3SUYP4e+f4ub8a9d8oIAWhIQMOhfylqeGwZQt9ja9B07OaMbh5LMIhRT5MVV
2/4JT4gBIMvem+lgtVMeLvdCth+PJrOpuCaHXdqi32wxe2tTqH2ggeWkEnKTsl6nHh+gD8sFlEuk
YFrIp0EP98Afvrrbrf2PmuR/JbH6P2ui/k029f+uwvr/UWKFeP3/IrESfVt8/aPJP/xV5m8mpqL9
+jfFFf///4ogS/4Vuuia4tiPkBYRZ/nfonwn+BfCKQ/Bk28DNPZvWh6S1f+R3gf/Qn3Its5Gi+gi
pUfx+d+qfKRaCPm9iL8vsW0vcf43mivX8f9dlh+5ThQ4MRIulEM2HJDgf8jyI3epNTxh0PyA3x6h
F6bFKB8xfrwC7cK333YfGeOfXReO6VHW9WmZ5/mJpATvQj7ArZTlmup7phKa9eco3OaQVZL2pKHD
H+3fQy6woC6euksWkrewgR+6JCifFBRGxIW05kmT2ff/DEAJ1MmxGz3Nmk1P4REyRRrZPYscpL+x
eIvC6rdKwCIgcYIqc+8MS/AMOvQb7jxm5KXyjlX9UPTV9NwLMsXSXLqbsFU7Am6nN39AwxQI3bAb
bz22evJBk254NiVeuhLiyh14N7RA9Nz4ZKfnMI9qHJMFh+fNHBnH47FbwuikFnVbT0CPhP/VLlV7
Rtqx3OMt/qurghJew4ZTTga7j2wffmLQ3w/jrNdB16ZHv9kolq5fAdxCQUqykfP0njcY2tOQhqb6
UROgQlM3G6weEMwNJ2WTISgiV6SJG4RBSzZQqaNLGXvmb6CswUM1jPgfCqC5lc7s18Y+BhbhaXhJ
iOHwuDdj4T9UDDqxX4/7GAbIunDzbN2Yatm5tWJl2WRruopwW/bFq8+PXlkxwtGkJwoCQMImdB5D
gbapsRPY1HF3iBwzHH06YmzW1cYV1R9RpPPWjqoaGC5V8bwAbq6nFAzZoc8BdlRZoTfWbZrRRnWK
tWh5rKIyR68Fkylt4WFhmKTUI0ORWydmDHdDmzVx35/cbD676MgQpaWI7H+jwcO5CDKNheM4rWkg
S0ycCHDDZql2fIz0q6b3tzWYDXqREo2S7KrX0nlyumm+c6Ri7rAUm2Zi0tPN9oulyWzKMplsI9PK
TQvOaEu++AkMVLPNRHXotXTv4dPjPgu4az0QHHGPZkTerHpuxDSXFjPdeV5dHoj4qlaWLBZ2OkF/
vOn1vZIsFEFNzhg2QtVQMv2ZEkyIXd6Z+9zv6nU//LRa0gFYSCaEIAjNG7Wz7WPZ3pVIw+4EBthd
O9GyO2MVPzip3vJgj6cwpLdPba7cCI96JNov9k0gQxF7nXPWThQr8gGl0nzdDWniH8OcXWrS98xY
RkYII0sFwpcZOfIe9ee46S8RDD7ZeSw3keiJbPzKF+AGccUAL5ow7tGLGYBrGAJQdUmIBB3bd/6l
um+AhhgbqIC8pfPpbn6ph9naDbP7nkOKPiqTs+yRWciEAYafp4PXuOnsTd3reD/nNrrnJKmOsWPe
k2z58id44BbktxXanV8kn3Da9Ncli45LV2EEiIdNk9ch0Bi9mbruO0hVdtbzQzvY5oFJIKt1bysD
HOCRBGdQKjTzhVU+ElJTfkHrOxkyzHZe08ljYMdMUL2j7KV888copIe5gdHqQByQ0T0smba3KcEi
8dzeNa64+S4j6zGu20/lIWiIUvMnaMyTn7TNt9PWf0Ocg95UdE/E7fV4RNu3IG/FycpalnkpUqq6
hbllu9m6aJtfsceio95UsXmWORSrZZSXgCqwDacUGBBYDww4CoxX2+9iVkwrM97Io/QlnN1EW5vo
DlET8LfUizaLNXjrmlAlih94ZjdTpab8D1OArxg0HoHCoQJXDvAh74191rIrAthdIAXgd83iWH94
yupOYYr8m36KrTJGxtX4o0c2XQqmMRK+25lQwlgDlgbjbDB/5u7aVvOGv43eAOUa4+y3KopggPEp
r+fYnnbVcEedfBFNMhyWeIIxU+IDtzJmAwodRVc8qsxPtjBDYK2NBzADP0tK3xwUGzs17YE+89Co
6lCp+I+vi2KTpcOHOxMZ44TPZeI8yVturWOvUtVu8hDX04JtEfYE3w5VPIWAWeXsH1wJq7pr2bop
AXwnyNWL7WmC0YjEQy0I/J9xIsDLeT7kDuM0xCeMw8SJu23torsaVfJhtwhPmTiloKo26YL+Agk+
7MmRkjXKP9MlIajCpVVhWsHeikiDnE/bcb7iXGKbvpGQEOch30j3rU2NHjfhtSQvft2M3iEZiicQ
Kpp+x8MeNFe7Iw+o3NWmOFkYRHi7iIeH94IBvSS9na9vt880h7Hz7o+kTrSKTCWLsrCHgoAAF/dN
R5JgN1ib2Wt+9wptKKtiYsybPNuNCU2ULfNqLVGgIF+lHB4RrsyVA+uLpgewf/cwScZQNVj5Rs/f
+axTZIkQ4GAtPEgKizO60oeZWOMJkOKGKAFzzErzNwc2j0vtD9x28oFqBm4GhMXUoLVpAv0uLW/X
d+a5DCwiPuIGqSRqBo2hu3ZHhGMgrdu231RD+hWZ7hLEKcNhqOrb0EqvPhzBVWihQWLM+m750VHb
wXCqP+PC/xMiTLgYFGksicDDEO7kVv1nKfD7+VEwA77nxis6+TjZnbt2wOOSHWEbBgnqqBW6yiBE
69vgT15J0uaHACUa7Pob6qo/WeFAhTSdUhImwLSZ/dwU2zo+1E7TnACk02ssv91AfYyJwQASjcux
S62/tp8/pNq7KzsIAn3sUoS4J2FhWHN4WjeOPfR387ZUpbtKdAj2IAUWKZnhEx77Rh+5U72id2vG
civqkmVVOxwqMpahBMHgMvZ8I9UaCEYivStLz6ZW4DWJrkVy3b3xTqCDITq0mv3f7TizlPbqt3aO
5YFc73zlNgHyxUVUmzrw/hI2xZ1q04eP7XLQ9vzl2PFhSuBUq4G4oI5sVNaWz8ruTlE4Y1/xMKm7
iFqdpf0gx+zBsyUZ2ehNIK28wd9nvpjb5rlrb/KR8aPpB6CFDjrNMRUQ5/lOr9Khhd+MXHajJ4nu
dahewSdWG0uixY/ZrGKf/hkk6p2+LSdCWrN1z76H1RJ4rb7aT8qltyzkOh6WZW8FN1bocJvnACUp
Yw6loQnIANDuviBZTgXe+1COw2kevfOkiMVAT4i/z/WOlFXIJeYJeAILS7sXv2z0rktul7vOUX9v
kshdaP+dUYGym0E1rSrPPTU0n/LGF5gNK3duQLVLCT6qb386IVggWXprh5TPN81nSkFG+AtGRLsD
ZlXibdQESDukkzUtAqeIucombSGvaslOipHQd+BX31Geu9eu6X55Jj54ib5AMfhTTega2gpKOqQC
xIP6RfHYBdL67oLgCStTuSrb8CXOdb3DSwZ6OSiYItjDn3QSfxCJMppzOABxFb76XaNOi3Eo9bzd
LcVj+Kj8oNgLwi3jWL8HXvmc3vV2Ox1Qet9bxv2pYjveWxHcVlSbTGkf8SED9KptJDLpNVSkZyNO
Fzpix5Nml9yKN4mKAcJO9dHWwOZ8N7i08+RfRu1DLi8fUC1BNGLmFuYXxKEsO5bmO8mieDsZvWXO
+TMOm6wH3UpolTAh81AKpJrx1lqwWKajCB4UAyyPgjuf4wU9UwZ4Oh53vmUe2ypEKWDtwspsNaco
0/KFwSl63a50fsF19wuWPNHQwQDIHjOICExoINMMj0HPfMdLftdTv6078z0P1X1nW0dYWNeiRbY7
E7CyCeBHpz0TUO8WfmKSb5Ozy5uCU6YIniIyBXtFlb9VvXm0OnNhGZKz07CKHdwnmy0A8Qpwikh/
us8oKwV3CzO0cWKuFzbEatnLvFtK84rC+ALSjN8/ZYvT7j0hxYr9CPwAwQMVkdYZp18ZLy8H5VBS
2/tmclZRwX8sCm8/FS9tMkS7OUmP5Arfvmgpo3Hza0ppm7r2CwvENxS8l8hnDsGEZ0UtVHC053yY
jf2LU/JxEV3MbJEBCCnvhMGFwdEe4l9j1BcnO/3Vlp4+4+dFJTqxlITN8x0sDIc4uKnf002AuoIq
MSHg0GckNZNjRAwiXCyu0snPR/DJ5c9g9B0g73m/VPsZWTEeiJvGoiyebO75bZmCfYgA6dIt42oO
i03AMHeO2b4rdkz84mKtneWrdhj7EdX07E/V2anAbzWy30CqAhOpynzjMMCTqPUJoyS1tVy4QDOP
8DkRstQfX+cGuUtMqlKD2oCcnijcpi+AYq6y6J2zHxKoWZb3meYWLaP4SU/9vvEY5xXy2kacUSRQ
irl59rg346VJmeDwNeCcuM4LYzIlWrBv5JdyggbXFHozmsoAzJjH0eZNZc2k1rxVVf+QL8O3p1kS
mSl6ESbvzpmbvAJmJuqecMtNl7Ifkha/+EBLbCfNvk/xMPp61DuEoqLEeegvDJFnDH89x+F1iVge
x/O7qULzLNh6G+CTl4XkBp9xptILMBCE2nMPwKmzMAT1XrAH8EEMaM8Y1vHjAoYKoItZEVkb4ef4
D/bOazdyJc26T8QGGfS3mWR6KeVK7oaQpfdkkIynn8Xq6cH0Dwww//3cNM45VdUlKcmIz+y9diB9
lExgYX6AB1rPSLWrU6kybp6bTmnzOg2dGK6tiU5/i9eOUDY2bMQ1dvcpmRUpuOSDiqc9wYv2Xnd5
zwfPOA9VVARYRLqNWOxfdjzJONySr4eoyAQyzzUTNEsx7EDREMUxBhnZvF5lkJpdDzflDAu9ssfj
oqflodGhEy10W6Q8YST6Yw3AbFTuEeSB1m7WZ+3CviDeCJbC2zW6ashwZqiWNflIPbpKdnISM834
LSLsAHWXe5gVJHwsdt/snMC96H6QaVytFWhcdlwpEnMGlboxfxtp8jJ5dCckBORB5ZIewjsNQDZR
n2bHBTRSH28ny3oXi1/uEsY29NDVHeCPNQOGuC3Pb141FPFjS7tVjMesEaAiPQc1J6X/rgPcUcFq
ZEfLLqoTu/XI9/PuUOh5MAxsC7FO/0YxVBo+vJ0tiZXPyhAGcUtvByyo1JbfGqVZ6xBaUdTTPs6j
GotX3G09kb27mbnec80H4SQbFyTKwV+aI2EFkoMXFjxbsaPRstdu2tEiR81ALSKSm6QcQnbcS8aD
mdTue2W52EOtvn6aHNaLUtCU1CVO1bmo09BF3c4V1RM0BrVYEYSqT7RCfNXEOOe4iPJ6/ScLAqVX
LeeRfoUrdgTmcPbVKj5fg5gK13+UHFwih+6KMJ6tUHfjcvdsWqIP9c68N0q653ZGvjK6IOsQbyOn
As9WxDqrz6cqZ/nXzijiVdS+OjOTimEVZbCqZd9uRbezar5HB8ibnGDBVUjunLS/8FNAMqVd0NFx
P80p96z75EwjEkJyjkOpf0VEcW1q/kyFSQCqcf7VYhjZ0xRTIXdsxzKo4VJ7YeGMMy1fblyDQ7b3
i1Njz88SYqNfZIjiBeEqs2a+jN29XAOCOemSoK9mnnCPJ2xB18fx/crXnK29CkJFQog38A0uXuTW
R7U4QZPLDLSSt6u1BaQY25+dmj/n0ZvQsVKfVi3qDxhg8HW2TgrzPJ1zZDkuqnnoqtyRSJPaQcRX
Kb8chzlEJXneYiV3ZLELDEhrYZe8Y14emGZMxIA1zk7o5LwN86+F1Bw6DhWdqUMG0bWnGFXjAe9f
TrC80oZ9MuERHEwE0Di1TwObyLA3gK+W7X3T6fo5sl3GWh4IiLhKwTBgvxmj3DoBCDop00BGy+hN
8kPmWuNjNFDt+CyHd02j4mMM+2SLVMleK/YmuOCBJNwkrtGWr/mBBiIDYJmkCKvEDj3yfRF6dlwO
rtrVc/XrqS9dijnMiz5/iH0ZWvZXq7XTfshoAhzMh5sBgVPgwpTOZfTkmR307Ch9M5PkofQRuDok
PR6zku3uzJ48VUghhraJtqa7i7qI2pifA9EM5On1mBwjEu8Kn1HL6thiULrhKwIZRfEYCyJtZuho
nSg+ULvDKmq6o67RhmJsRXqapOzbC/9jMXiWRPFsLDaMM4VyYuKrzAz/hRaM4rskrHldXIwmFyCj
KpHoXaDnfRPkWnHJsSq4USs2utSeDQEEUTPAufaoe83lMvnJd2s48rYaf8app6hyskdziAAVWALD
Ahu4dMJPWNR8HAPHJWrxx8y5Fjm0J+h6y5ZqxLbBm01JGazu9RiMXTvQQ5ip9wd/B2FiCvNPYhWv
+sR3XJXNRw/Q3LDloyd7dvz+CUGIBNnJMr3UGTbaAKIq2UWARR7IN7BC1QBWIq/vtkRqi0/9r+Di
zmu7YSed6i2N3e8UYXWqCLCZB4Q/KYLUClfFxpWlQ0fRX5n80j1Nvb6pqLKWVdUXDY7JtIaApHGE
0cwHtJQVaQj69Otwh/g0UU5cEhMDTsNlqGhJxAiut44M+ctgFjUHt6x2Gk9I4JnsGQfyHM2Ki5cL
GCJuFz8VS/zq8fRgrV3eh9Z84bnlB1KuYFXFitKaGb4txgkaB74qv38dKepcpktb0JLYVquPmUSO
gEDUDRzGNz1OJs62eUXW6u9m9JwjMepU/IJKhGL4gQ6UsMCRPrPHXFARw2FSV2PdK66YRRiZ61y4
i886a0CdkVIAeUtPhDW4DFD/CVjabPzowU9DB2MWMtLtqVYi/LRf67h6QVHPDUFB6WWwfrrYfBMa
xQflNDtnubx1rXYLzu5aizbA8EkCl3dLi8MCbH1O/QGZK6lvG6lThjVAPmv/l1RQ3CqDMYZuOR4n
K0UvgG4v08hhWBIzDkhnvoxNTHa1sL9A8yGfJ/DPXuCSIm7Nt0K3v9L8SRf6qs2gYJiRQzWCFiWq
NIGCiO10PJ3+/k/m1PiaeP3BTTKHTtOfYp3AtCIHc9dHqAtftIb/42wl781Mf2KXsac1QQYc0TRt
BOfjTCCQRF9WIp4McO1FGG9rBlKKBthHQzLUcFtzLuR2OvupC9OLsz4oK/HqLubjMFQo/9EyOODA
NvXo+1g7XhZbK/aTg39jMgGP+e7Zrs2vfBAzKpvG43Bszi33+YZUj6fUnR6jhYFPaeFdlPFJtyQ9
nA6mrmXDCnrvV8/aO6aRfA+S2hZFJPcWtUTlzV9z5zKCJs09BoHDCqX6bGEowkKHjhTZVz+34UnC
Wce25d8lMntMEUAFdPsFOL47M4/v8SaDAuJD9esY+LDPw7gllZj47LIeA38IWpDB/PBZbq7gcZCq
mGi9HaoCpDCdhsJKMDMeZHTyKg1pXZtiAfQ0PWA036YYnYH0eRsUj4iYHKljgGvcw+D494JUMnQJ
ivfH0J59n7dccZoplw+rAWO4hbNxWeLuQqIW4bqKEr5URMG5/bPK5odYa77TzO+2YNkJ8GJv1aCx
xVCSPjpV8ogKhQjW/JG4VbGZCJMBRrh3pfUz1gQn5LzZeQ2AtCxBpIrlVkNRtbE6+Y2BPhywvoEm
7T4S80WbdZBD1vDhOOCsRP1i9Eh3GfZ8oNMVG00gQPCoXKdDPqP/Zhz40yC2FI0G0Y5eB5UpKj3g
fmXsp4RmA9HNcYTiLtxhHcfCPVVvGTxUAKz67zo6sBiYbrJ78FaI6VgjbDWPfjSy93iZPvQywy8w
5A9ROwetnb/11E5VxhbDNsuR55dejqUZrn+OnGrwvueybu5Ij8OgEmVfkcLDTsvGiT7/1PXM5LIZ
PqKCBR9WQCo7LNalNe6cnh8aiNM4jE3r1miHJzt6gFPGuHPgSR2YjIDZHzcylb/l6mNCecQS0SEJ
KWHT08CnYeyfhL3Dr8ULzlkDtGCdvrerRBUBy4ZrmJF5S2JbGb0tvp9t3dYr4MTHVVBfCx+9VkIK
GjRELOF4xRBOeJ9eoQ4WAXHbhnsDWTVpmGhqaqJ8iZaFCxz1dr5TMZsgeE71blFn4tjhoJr2g1NE
dxTjBMpCZlHdO6lC1nYmG9GZ8G2mKQqagdSQwJ27s9GAaVXmt85GmSlgpOF7j06Tt4bRaSjlptRC
Juzew1SRW9HD+euUvXcQ71BYlAtpGPWjpmcfcRJfPTJSoCVyTxoZWunOjW9SY2tY1Z8aIPGmt8vf
0uQfkoZfFRltuF7c2DEfxtjwoS1yIkFB/gz++lJMXKh6pt24Q/YxOHd8tGi+BqMItQ6mmTJJu9aK
F1bhd/98f4ihDeg9WiSbm66tvgs8lqydJiI6XfPPPHNHyWhGpmPsSMBBkN5TFvX5feb/dnH6ky8w
2qJE3JngPReskNroPo5x8VaXxFpTb4F+rcYjtcW4DiQ8IqJQ1tfgHxpI/T51z5DwU/YrRhnx2iRr
HwDKrkjnAeWkBQfUCsnMcIhzc42UV+I2dZxrjz44z/jRLgUYU55CDrD1w2ITijatedMb7XUxLBN6
riSaZDWuIWam0EY6PAF0VVp3Mor6nLQx4WbN+lx72EP1RLuZcLjryn9LycPFMOghjurS0+yatxO6
O1kUOhexmYfkWgeJ1Lh8fLJAKy5/v1nAB+nMnuxHhVMG4B3LtYLP3Zj196nuM0pic8ZRy9NgtPOR
ZQEBctYbIUMsvTyJJYwGbmqSoFZ8byQ1L1thlA+lvUhmsBSb7lOUDOeh502qh8ELc03/0GdAGjre
5V1U8HPGhY9cuX5M+vygMk6spuUyWhlyox5/DAX/hWe4UOYnTTPN/Mo2dvD4zIPD5Ip/SB37S0TA
C7KeE56wH4HYyf8ppieJyOfv68rWGoKbW+F96MtHnxWqA1ilduz7IUE/nbt5skOKeWBBr+2Ujs1F
MjlnAoVvysfO1bMCmyYNG/wa4GjVO23CEBItvPTodvYKdTnNuEtqBe6vXQ8QNErq/Oi/2RBctqmZ
vLRKQZRaf5CTRG3lF/fN6O2X8a6uOOWJjvhTRvM9zPBv2HuPQAvvPFHrdEGsN2q++LRH14gkNcQ6
Gm8tlxY51+IPxwQfWqfGl1Gn2lZhosqQPLpkq2yQZJNYgLZ1tgA8x5717ODd3NhOnIe+TpbQ0BM3
30bya5ydrc7eYVd5y8ss6a2Rx7fs0Lgl6aYyc59N6X00+DBqp53oXJKJLB2taPbkohxKQQQIMoOY
VByUzK4I0B8GMliRhKFZI610ie56nxpbYM+aqW4DO70KyUi+tJKzkv5N2vkXV0ZX1XjnquM6zGcy
NklLSsVb41WMUnDE5JU4c4eFXWn9FL7tbhp9mLbGW+FpzHETDEeL8TamCiOQ/+y1VHWK2Y/eo8ET
C29xQtPoVg9e0Wl7O3cOBppbOKaQFmx65ko0NIxFqjAkYgldNgPug51fSuzLvXnL6OqzYy8VWHb2
qBCToyZlJDEq992QeFebqwHkn36Bfag2cBgZydiehGG2e6fA2JkNb1J/nujv8VQ3SO95GS3lfJiN
PFS+tvADLe7mSTinBNsMapaZt5NKLRP4+wwNPpch7gzEyKiCtzaPKe8B1b6rThrMmO2YAOlweWUm
3JOHDikZA8th67TU0yRBPrK3fu1iUtYKJCUHB50wOoKLptWXvkTLlvVLzBKo3CYjt/565uKk4/BN
nacG7UKdkOE+4HwPYn967TqCcdKc3rFvP8mQ7gicJWvG9WErE5kXDiW7eOCAdBgmhHzlLBiq/uge
0RZ+rdOQezIJBgM65zJtU/tQmJx4bUJog9WR7SKVfkXOetTkut5M5ocsbk6NYmjWLta2ivX3akyo
xiq46lW7OmCpOa1a++jVyMkKOwTJBL9OzBMZwPOx962XLGOCb2pYX2Z8oETNvvGs/EmLnnQicqF3
Ov2D5SPatVpyHBcLVd80UqtjiMdP7OCMn4lDxd+Yl40KXMiWJuybBVINsZAeb4DWwr/JC1r8Al+j
/E2ntdwleZ1JEk7nCBlTlYFFx2fJKLBRh8XlMDQJq3AmcoMzF+5kyg2CERUFz/yMEtgIEj3lxB7K
/9Pf/XTL/w6N+1em9j8L8C7pz1cy/FT98JP+Gw7375/7p/AO3Z0pEMBA8XNwsnsOSLN/ws6gluGc
Q1tvCddCYWHC+/qX8M5FeAdNULewq7CsdFHD/Ut45/6DrD4P6ayB9Qgimvv/I7xDpvfvtDPDMWA5
ejBa+HuQ3Zn/zhwbETc5IGicTSPKLhidpT+PrskKKN36pFpLj3XPFOHfXhqQmham1dJG/ZXY3YiW
nDicfiYYJxNEK4duUvqITj1mVZQW+hqlY1JNrtE66Rqys4aY7KBLkI5MAo8YYvAcFc4zGXolM136
2wvVAtAsh6bNQcSRU/3h47xIKl2N+dEh9iHMz2T/rHPl2RasVSR+8E7Np7xhCI1s5EZbo4NKltCH
2A6qou93qcFaOc4FRR3FrFO4BJwPTJzJh/Ye4rL+9SKi/wxFpST7O4s82s1cFkTIK8rsIbKm4yjZ
YRb6E8c/kgjhHhvmchvHtdf4ePxwXg1JLJ/25CZZ16WF9ZvkDsacGtn0iWNTbjwd319uTAxkTXym
9ToW9ilYNpFitqRl6+5MO5DsdUlRnwNX0kCf46b+Py3t//ZdFuha/+dXGVzhRzf2/yae5Q/88x02
xT9cVwcw6ApQd7zN/yWeFeY/YIGa/GfHdV3TMvmV/3yHYV0bLj4Nneg5WzdZj/zXOwzLUMAW9IEL
Inj9+9b9C+99908UIWRw1M3xT/2f//7fwaicIv/vW4xUxPRs4ftId0wD/+e/v8WtD28j5e8JKPFF
OSPLeETf496wUb562PY32DHig7fGiMVade8W4kuR2IpLXLEvtPMzbR/ZmtInx87oxLlQ7TZKk/fI
hNaMQGbYNdhHvflR6zwGOZN28DztccDqXiyOjUDmQXBN4yZe0EViEYhUel56WJ1Obxm8ldonFIAh
jKtPMRqnmUzKqmam7i+RGziwdLb67D72ahBhW+Nsm5qUFaEgIMJvpmy7Wla0DK0tJiKHQaoINdJQ
qF/6F+FnyQ47AXwt97n2XMYc5UCcdMst2i0LniDduprxewU4KxridXIiv9t7ZSUQHPuaBJ9UHGqA
S6Y3RfshsP86k/pdX7LDJE/7u7WzP0vX303V5+SM+GVNzDI2okibnPBkqrHt2kwU8baysDmZE9Vj
D61/O07mAYwGW8zVAiLmk2kxAZTl8+A4qBl781K3ZEnq1j5OdBZmOWhSf1IA+6iOrWw5xbDkCDL8
4hyBJ+b9pBEhzrIFmcgkfCMDDCNw1qL4ODWAqvhEiiL6tSoWx/TgGWdzeiIsFre6O71b3hl9tx5q
8rkCJfmqc/ztMNMxuJabfinDsZ5+jdkut/PYXeumv+s8B82duJuSAYUJW6rQ17pLrYdYQtp9m0Ab
rjgB+7aZz8+lZCtSGeS7LS7jC1d7ItuXwRftu6DQG22sYhOzWfQ5L5HTPMxrmrpLOIulcw94/fzE
jOiQpQ67f34j5DTzae6QXZj9BZFoqI/2RxLl48Hq2lO6MNcdO3n2PXQxrP9WiYF2xz62DrnKUgA8
zG/iLXIClA4mU7+i9G6iqL9DknRrwkbYz9daEYehdUj35pQxDrgwb9+TFN1EEAF0VBZRqj41L76W
iw4saLLdy1CXn42NGdJO7qoJFRG5BojyMOMDfiaHbO5wUlGXXeaEv10YAyKB+MTYgYCXsva3xJNR
5loIbE3SwCeNriEen72o0olg573DjPpmRt6rwdO2T1sdmxQpKZ7BelNfo7EznJTHZcm+5y6G00S+
X+flI3u09MlIBn/jpabG8+IR34POASwhDt7J9sNEWjMjcMiPmLPZSQMmyxgo3ffJcNAwVW6FN5Ez
tzwbNvbxLoWJrbw1VJC1t8VbX4hIhf1aiAOeU8Gkp1+tPSQ7e0x7qmZd7LTF+Vpk7p19X4mz844R
zrpIlOYntI1hZEiUQj0Ee6E0wq0WPWBlYl71+lRnDWlewljATTJO1t2WhnY3OGl913VLzW5iyoKa
dZ8JV+SiDMqRFUxHFsq6F0NPMUw4YfrBvremlrU4x0Ci1UijFvNJd5YJrgvrMnZrjzr2c8ckZJ3E
J7iZZ0cLVW0jYml+8z6OrqzKL3OWObeM0zalsl5ozvVQ9uNZ05b4XCMqWdQyPTmV92cZWjg1tf2Z
KmWfiNkOTUuDpCmm1wYAyFkHPnWm0OoDl+KJxm7SzoM5egceWOB62XBpJ38+LZkR2AOTsty0iIUc
C2YcDLgCO0ZcmWv3jd8QYyuN8up37Y7RYrYXJar+LO6CCkjbhvEBqWPq124NdWwQiJKokYBAz0YI
ETddjTjXrtssLAZCRLUEMRs2hJb9c/7Sro9ulbbPCF8+kJsDK1TVuTeIDPCm8RJJzNGGS1J6p8YD
6YMhJuBuRzhns82zYU+4+1Ni7XqaPmia5aUe7+0IhjofiAkrscyin8lnSyAL4kQYnK+zDiLH2Bnt
DH5HMLjNLY4k91DH3rlf7CZwZnaivgEOTTXmq+ezqiVFNdqTYu7EZ1QBKGONdmd0J9fn5C5sJvr0
5BSdyVfH7B0mk3qZso4DsCSvjhjQ7RQf65kobWQhVph06mhaNYk5rH02chr7rcn2j9nEe5q1zKVi
EyKpN76oen5ZWqsPR1tnyIlze0TqOAu0mcIA0KT3pKIPS/eiTw0/A7/dtaCO8ORnrCM4YRvDfAaO
SRrhQPPsJfYNl98ttMrmYSk+IRDQM7vFdOsJ42FKNWAfuwQNG2LXknChstuYn41rxvte2QjRs5av
QSPjOm7FeHTH+oB959qOkXPnG843yY3SnN2jx0dNtHp5U0Y+bS0mWAvgT0D82SYHVMXmVTTXMqUM
SNv8ue3ZF8Y+o5TWNA99PaHrXJib259SjPmWWAU0b3I5+xn/Vu4ZKyBPkNVr4c7uDs7luUc1F9p+
wQXBAWQpxgTks6FKL/MbUg7dvW3Xd6PbDIc6Momn8BZ83wYn4LKEc2/Pn8RjZsXwmfuds6poaQeq
8rFkp7Cnsd23DOi5eh0gBx4JtKrv8eCL+NLIrjnW7xoPwHkyJMHNRXlFgg6OSOiHuV7EdvTlPUmY
4Efw2Ls+MekxWvjAWpKvSZL1bBBL7Hg2psZiPJlNI/YSfbcg+HnPphEqZUN0aDPfc7/Nmxbjf1iN
LLd8Hft0L/MhRD6+jfsEEIqj425vIcsY3MJMLi89s2u9XZfseXucjemnWfd6pHQOT6o1H6b1GwIZ
Ve7juJtRfPdXPbWNm8q12w0bzNcMVm6N67XgSkGzxAIeJdgvghM0UcW7hN5D+ggjigpyRmMDosaC
flM6JHh7mXeyDGZXApl4CM0BC4aJl7IV0ZcHGh9EryvPIHiAAE11vKtQ0xix+Oa8e+sinQjuEmp7
x7CRiVsgSKALoqg9tFXxDITWAnDfNmcIWyejmcZb1pUDGj/YFfpgrpGomQVNr381wFVc6jQnNo71
NOFgD6TIymA2VXtM9HhvYGq/82bYJr4qI34KmUnUtxDbdp747X1DfGAlBqKVSjzvZLRg5+b5q1fX
d3o7SVNswEey29L0ayQQ1w+s/0LNUceRGfWSzy3P+ViG+YL6abzLVR4fqt4PDElhV66/PFrid87R
KZGDdhizfqcBPzlaLgZ6lJ8zxu+2JWoFJSFBbP3J0Pw1XtuhblBosVpouKThMn1CVWkvT1iwYau5
yyon3i7puHDfi19Ihsg+FcnIln5fzT6EGnpbrmNdBbnMP8Y1tMLKdCLOQHUxim5k6M7oYbwYAD7M
4IMspzxU7Ls5j8zj3FwLZmxXijOSmXLAjDoiGcRklxnuK2ys/uLHetjaCiW9zG7gzCBhKtLkjv03
6yQWB6mVgP2B+O9h7sVNrBf7ubPckGQqaLYJYEx9hMGDrDm024ULUg5ffYy9utBQguhwAjIQMltj
7WobV5AsMbBcszma0EehGVKLhJv8tHDPgxg5MKjNd2ZFMTh3M+sn9DXOesMUs/W7smanvLrANbr6
NZgemd/2EbCIkfyEoguckYUiTmRe8SN+MfZ4rg1dr3T5uF697Ia4PHhY+sRHnFQ8AHEd+CAMCoQB
BcISrgREHWsgXRcdNZvNxjh/qGguScTQDoqJS1j5fAMWBjFks++FkWKKf7IIZg6aDJqNN9r3TmOE
jQegzFOMIoZ0uZ9c8pHZYPVww06Iyh7iZVh2fWKDWhlHJyzT6bOrGzC7ooArMPjQKnQEoQ7EXr2a
SSmHnVy7pYE/xeug9g6vHc4XiCjga6fMZdBCPhipC4wJfQR8fXNIZu+opbgYxDL6uylx/Jt8X8k4
wqHUzPjH27uqIs7e6BlJYjYbMJa0pxKcOygWRHhDbCwkrVOHph6FFwi/GyxLodYX2W6YmSQiQidG
Y5DgkLT0UmJw0BIbVnWC0BuWFDeywJWs0gLFTnUd2QTudIkaTnXoqwEu7JuY+Uwn+niNDQS20QC4
QPCum4sf6Ej00IWmyzYqwYl68wXzs7dl3sWoBpjkTQz3GIr1biHgIgSAytPhtu9dhJKMPWy0JTz1
VkiN1GUBgRNbFA+Wqy7SW4jeMMovmzn2XKLxZ89Qh+PeLHrG0CRNIzlbmO00RiAxRG5iS3tM7fol
ivMx1H1YIIqsxYwM7QUTFMcuCtu8dENzoA3LZLsf4+5PaevVLvYmc+PNJghy+oJAgesMaMcYMm0j
eciEuFZWHu9hOFH9oQl1WUq1qp0elFpTeshuH1pYGVk3Q0/xh5fO89hcOcnH2JnUJDyOZdVqh8FG
DjXniRUO3vC0Qh+PfnXndH0NbsEJ+oS9ZiE07GVPNk0HKwCb2tPxb+EM3jcOopcEK8ZGavJ2TbtP
/Sks6emR37RPWcF7X5Une45fRFen25zZZMgCKCziZEbribcz14srYeIt5VPgCTXuB4/i1vTxFvZe
eQCvsXdyxtdjmf7xm4RPHJ/DJNxvDRMp5SUSWwMRr1nkb64cAkKoHxO5vA4RY3GjuVmqZqcJ8go9
nYNTPVl+9OxlCHlB3D14uk93p/HwSPOEKb7h6mUNFVW3CDY2sfNXJ9u+9LEJv8DV9kBD9v1oYGtf
6ijsEHsAWLAJ3XXz8TH1bHcr9UkPljHx0W5kMWJV+i/yt3IzsQKOpQg5pR963IVZYZ4KL054T10D
MLymggK/WuItr0hNSDHsSdrzC5tX3guXmWh6w0KeYz2jiH12XBQpxF6pEwXjsR4R6bUemV4a2LCm
9jHrZPXHkLGDKarZCXwTe2oJKD7TyAYsuVKM+U+jFpOdAMHZnSxfHC9/4Nh5neQlmXx8lVhxXToM
vrvUP+jSPdVe+cUrRMOFVpxRAYIhCvrD399dZxN61IFHNdXHkQUFIjb0LM0NQjQ/KFyi7XsIqhA6
LbKW3ApJRt6ERzn6ROT0cHdmnVRC7LM0hohljTmhMUlnzo4JJIqvPB9zy5Ol05AnnouNKupJ+evQ
6snyNko11hWF9apDJD+Wdf9tAJzblBlDoH5qDlPVJbt+INAY/dAjB8velpa9T9EZ56BR7vtmyPd9
x1zKZz31V4XLXSBvf0Qpb/N4Wu5YfOUF+36bKK9qiueLAaSbTaKMfILZa4KwMEhi4ZR8m64GHzSz
rrpDO5gUGMCaWHb8eete96s9BmPCS8fy27Wg3hlpeqpRuQ0aK+tkGqh6owq5W3tft311SvzhHupY
Feplfg9T7s738jok3wsqFTdLlhhpOI0GTsaGQ0wL67QqDnG7BBU7NUjbJmAz3XxrSFw+aFRuO92G
/zkK/6dxsEUqA+L8PGdxuHTSOPnyO4Uxcqs0oPM5mpPMuuklNyA2tfeIfGT+THwpxuomJ712FimJ
tHX2VNLhbSbyqDZLckPKxi2Zbn8QN7HhzP0/+JFIZVA6J8xIIUQdPTa7nJENsRqcKXrmEiApMuLd
5qAocYDqyEZ21rSgEToPmcHhuJBFgTDnKa6MX4lXKRoolsCLUkieO3p6Nco33o4yVFZ7mviFvESF
VnR2ifESiET/wUqZaVTegq0bnGuen5uZQbiEgtll7rMnukOH6zgxTETDy5XWMCAOKSRuDFkHGKc6
Uhh8ZbUthKSfsMLalvdmxMAe8HbNmXa0Ehwzncl5ZBUekzEPbld1rPWmC9IhtGsAtB1SvNrLiQ4F
g9k/ZKiyUPLycKoukEl1WbQjKCBM8czrZnwD8UQqndYCDhJefaiJfVEpiStlc/IYPB7cvH/pCbAn
FxfLT1yt5Lx4dLclawYHFAcGQ/wwC7CavdBZ/dJGg65x18vGAHLT1949DWxya1mMUKxpwCVex3ce
4K9bXbjnYiyL66R190UzhItjODcqQnIvqKDPjg14WjTqbHS0Peh74unGTFEQtSNETYJADMRisPFY
p6QsQ5B2+QlEBJ9HuZT7YfSRGZPKB74LswVgj88R+89u9riUClfAHyznR1gf4LqVCrAfWYHhWLeI
rfAvd9YcTj127yFD8DA2pjyVy3LNMhx65By6W3ic9Q0DW7QERmJwdKDkWh17bhvdySrDc8Zwl5Fw
CcsZcHWZU5u4vfORtJW8FMMZDt4QiOemWSFcznydRuAnPqIuHgdZBpkjaFMWjwA395nxtrwRdvKK
Uh8Zn9DuMXmViIrKO4Nrka8TRy2z6R2kLxwKFpZCk3lJPtLeLspBqNavoFKeCDa/N56O50vV52rx
n5koY9CTa0QxQR/8cJNjKoyb2tF7nrkusLkHN6bbpFhwULsW/W3Jng++DiGGuemsi/2tGsG+uF3c
Yokkz4O7+4MT2T/5izqkUicXEqlyqLgl0BtzXYkekk5iTeeiRdqfYaXZdZkZBRUqR6z8/QENNiPC
2EkJxCPWjHRRLKc2H6mT99TNPE63mG3OCYhHDmjqM3Q9H7UsLzFfTsAj9sgfxvlrxXQYBDhuC8vG
rKjNNgZskK7loN61vrzVu/KxRSpwoyGSYymXkPE1srTLrAeZSKbAvsR9s+aQ2f5OV63DPKkdwfqU
Z9dt+lvbKp/a4Y+uo0jTXQ3kppYe0jLFO2mKQ1VG5yWtwVulKJYihKJ5U1srwjUOVf6xyAE8Q4rr
K22JnBDcwCwam52noJ8rI97xDfU3uk6BLZj0ItOfMcq648TwtdtK08e7ZQ12qMTJ1IwFj6uBc4s5
pBPNJ5slIkQ7rI4JXdvWmZC1pZEHNwJXKEwk8ArzcSr68S6qIe4vAxEuVX2H/RR/LrYwsNw2Kgkk
6XU67kesP0CBVu6ZybCsT9l+KDu6F7N+39531jgdNWaF8BWQseiVChQ+V/gi8anRjG/kZ08ePXEx
mb8axU4ZqenGtsS7cNccFiQDkfTJN6FplS2fPuTXG7xl8rR086c2tw8ZfgVMwRpFqe87e5IKHpYB
pcLQGekW+aG/68UrUEOcazPyS/TgSViSshR0JLNgS897FDhPooKioZt3sZgpMUxxrNaAy2RmwtYt
oC3TQd0UBrT2FEppKSsQWNmT8IR+vLMXymDarGvSpQ9FGZ9lgaATxfutQdO7bRr3tWzkLzJRAxJW
0QYM07nEmA5YS9qDqoc+XWmF4CDK8EXLgdFZmqQHYjX+g6PzWG4c2YLoFyEC3mxJgqCXSJFyG4RM
q+BNwePr52AWb/NiRtNNgahbeTNPCoCIM7fHWY0OEuTWZsCCuGyI4bEnJESz5jE6Gu5R7rcEGc9y
6G7UmuhbPbUo+MGXjuvIXktzMpebngpHLNO2uv4mx/Qqe9zERmUf3KwEdjAwjlWIjZx7ZGc99wCa
Kt4Z7UxnO1RdW1goSEPN+3lu13MhA0a5nldfa+7A3aGoMl1MbnGTLGmsQYcj67EWqpoaz0z+j8Th
sTfB4OvwZKAJ+HPE5IYPoN8M6cxIaLnviFBcADWW3rULIRjGOOsuHOoRdI6av26zqdvJ9q0UOEqH
f9rNlT3/HbMwSIN4BwnPc2WqvBe4KBY7CwDvrh6ST6Fl/bF3qoPNQMOZ6P0kINZ2zDznPm+rILfL
mPtIxfSX8aRn8XCpCD4hChMF8Co78vFh1pBjMKmALIm2VcFByFLrXODPA6FS7cUADtxu1a2ppdqr
1/52Kut/tQjlBuKXEuP8dq0s9JNefMVLvhKXTTzSdYOi5pj4xNjem/wNVWYZ7ij4T//G+TfRfpry
23HJv34wL6X5xRZvdQt2LnFR4QrKGJpS8mcHJRmk2ZuTxl8yFO7GgJXI3MoldtQT66Sq81sh2BjE
Bk1EYMGaQuhwgT1lU1pihpViP0qP77dKIHXqFWpg2LXwV+crXZKD2sCk2Eo6v7xeTQPKN3rRHoUz
7rTC/nKa/qeyis/Raru10+nvNjSz7T/wIk/dNMlz4hlsLwoca6MS2ahifbWTsvqg4Wi4eul7tRjJ
FU2gCVXZuNPjIqAVyjlQPOQnlUYq09a/sVVZ5ISEERBJDxjrP3FZym08OFw8xl+3ZWjObWM4ZQk2
CUcjJN1XlQF2hmM3J7lypo7G7yb9jSeOE0uSwoCw8JF8IfNgUbSuQtd+kO74HMzPqUveBFgB6KY0
p3DmaSN/vJ5QK/Zlymr5RERZZideJ1A3Zvelq6Nt4cQvxdIGAlhHHDoZETARygUBnd2LEA89S4+T
as4sUKK/OiKfZjUQ3MYGvPdAaWukzGrg1O2/UjY3IzUvBeDGpKdIK2umir2j5+eG5h6MOr9lBZjz
qhJ/6ON3RmNjWxIhO7ombzY8gbumw6/eG9WZv+NVYUAGc29scygnJMkgAgDP3zaQfeANsvhC8RWp
WfwI1o1lWp3GMawPFoGj2cW3rdVPfWUh4Ke2byiYMBm5dkMPQMoDM2m2eNhypAXMM4/Wm5yzbtoF
4cKWUU8t5bmP4bvMSmgRE6+5f1rfGVQ4ljn4Z7OUNW6R81rzlPHWAswrB91c21BYtl6Tk3NLogk1
0B9yl9wfGut9bOxbq1MqsUgaeoRZUEFKOfKhkIqlv0NBuTg6mhdkxYR3Dr+kOYIvwWcTrceYaI5Z
E8VKnWsIv4ilGlczaWfZxcnUc+bcC8cU5yZP5aGdoZwrrrovo/LcdwzbCdlfz9e6fgOUG+ccmgjl
RTOFt2540so8MAlvlvzUzkxPQ/yKd3HVcbWwi3abRVUQRjmMDsoVRrHHWzdXLI3GswOM1ytgLicQ
bV9ps0GqvtETcGJnsCmNm4kobLOHUzCA1wAxmLiwE+KXocBgIoSVTA6LytdUfDcG3yMG3uUkrNjE
amzpc0BV8iksPgb7syRiJYr0gocDSkP6MvJL7Q17N0u0ZQ7S3RzpB0VTHrlBZdwAhElJ9G1HByR6
OPKoNoWsvFiXky9b6JUXZyktIImiInTxTYOhQEUpZ/RH4dp/HlQkvMHB8v9p7NYHZMWmvAJxI8zW
bjq1Pkdjc3E8Iv0oOcFEtk0Y/1qyiviGCBPATOh/PTIsPY5Fya6B1e/KsIlCuOq1GTFBUYDMHHIv
jWcbkmxF/YNqip+JbjfD5pP4a4rPDEEr8XBsiDIo+/ekP6lww5aanVikBBQ4vjNEWV35LMrw3dKz
TQO8i2U1UtnrwvjFTuGPKUmm/dAvdXcEPCrDj1xcJMRdHOSblFLCdIigXqm8SGlTDEloWEbQOOwm
XD9Kf/QODDWMYZfQf/w8TuJ1Ip7tubE/lQlddVwPFaRIFEnhwx5aJVxy5JvJurIt3gvo7i3Ll1or
9irAW6ei3KFgY1P/dUQ+unan6/3rFPGMJ5spoYVHA5eZQEmb9FfWcQm3WdYn7HmgZmz7Tt9MabqF
YbkthQpAcrxHevqmkTBAUINjqWHdnjS+u+R/5vB5Uq9GAcXY2EXCaCFQ0Vq3LKKbJTgxXFvEHrP5
kGwyImK1lfE0EazLRXg0zClgAOGNlqEBUnIpLiEoeQrcLe1h0wPCRgcGZBXI61Rc0e2fjeqS4qP3
2FdW9dGj9AHrutbyqZZ0yHxYQ0WR17tbX3Mn8TtHbjKco9BHgw446VIxwDRCWngFWC6wqsGf47Nh
u88pKw0uESsP0VExw42qFX7ZIejWM2bXcq+lP0SYUDLrrWl9WcOCdWAh7KgkG/groBK2h16jSEQD
MLT08yD8Axsd9EuK2a3XspNNSAnEFITXB6uPJU4JDhalPwf20v4tqwIbhVvQgKc2/YMBmE0kvw5j
3UhrZ3vpkegll8ya+P15KAG2Rj8dFxL+pfsA7TNW0mNaFEc8J5H+gTVvlbLJcP1Su3GJG0gTpziU
ogrnTdReK4PLI1Hk3BTmS8OZeC9oY1DrFP5wQXHWjB1/NY/6GdfetjOWrgLCpZu0KSo/rz25z7p+
uiKA9XzuLfA+2HGJPcQXM/XiPYXJxKq/ydDo1mcovmbAf4tIMNNqZXr7CY5MB2o3qQIVJFKlZUdd
MknUA1EHFG/+uGMdBdGsnpiY2ChYmkVMwvyMRwAOuZq+l0hN63hpArAEJmKlxURPNcVV8QQy+4zX
yC5Hv1psyxm8ZOyEvq12f86MdR4BfStqruNzVG6qGppJzdukw1IT0XrWPLKx/4VRDkroy6DkRvNg
pBr1TweAww15VlZSERxM+qOQGux8WiK6RHc3Gc1qNq9bDhkOCGMeN5U2bZMx/VJgcc+GhTg4T36U
QBQe6nd6OIIwp5QmLfYE2feD3pmrKLZQVPNjTgtgnDwbUYcOQ96leGRv7mzd5GTTlab1J69oWfi1
KTcUZ2Xa3N4UlhVEtAD28XO4MuVO0HjeWsS4P1mY0ABrXNnm7QdIqiO6kG2oAVGVfTw6b6Mj8BvE
Cjtj/azkNL9lu4HWD66w35Ukpe9NKyfVeJTGI1HsbRdNh86zNnY1fDcIxWPSHCc3f27k+K8/sIh9
rWT6aucNDGBKyAZsCCO2ACaDPPrusXRTHGYBdom5apqwg6Uz+lH3GF03sADU48NARbb8Fu7CirDt
ic07IUlj2Q95oNUoxWhGJjwwZp0eZI67FZG+4de68Lu2bfXWYc53pnFfKcSA9ezKXH7RuDxY1bdJ
t3czOV81aMHVmJMy6vCXehHQcPC3bZ5gGiNv6GqXRiTX0km2eT0BaunAStlwpCKjfQAu2M50qZh8
0c2p2aogs9X8q4zLL32G3rvcRwcHMakFLDUSiQUjuY1C9X00sYA4dg2ImNCZq5wszmCKJo8OLZ3E
RLpTF/faGfsEe+8WkE2VmW+F4r7UtXauQWYcF4iXVQLKTOF8g2NvYqfhTanwq+xIssTaWy5lc8yi
iAIgy59S9E9MtFZviC0Qbp3XWvpuCQCAtv6Uw8Z/pXX8WYvukKbtQ58xL+odS6RoZkmXeSD8XC5i
Sp+40AkbLgMgJuYe11SGcrD1pOVH5dIMXNyabp/rezTItaUGpHsBLeJr864jCiAYwHuiNvwMu7mZ
ivFqhLSt10PcnoqiOmcG9Apa/sYFk2ytZQLMyvRMsuIkxYSxSWPeqtkpR7+hMOXJpi9CG6b9oDls
/k0amxpSxljC+G/Xw5sFThuCTBDGydWYvg0gb42pbMfMgVMQrwcHFqGTD9ssIxc72vtavjfvMUQa
ec6GCq/nmjS4Vc4UL7Na89bsdKbqACVmq7dvEFCb3tu0Y43nLQlcbEaiO0/9R9LJrWAAyxx1q1us
mRMqtLQPd+xxczFBfE6MhtK0B+Im481QSd/P6maxtTWZs4YIHgxIv1wiQ0bPTZxX9qnLE7YSYtpN
me6xoCceZUMx9ML8p2MjkUmwT9hBskNdQVmZE0bCpvlSdOc1C1XIWqQGpwU93RLuGFmD++YkLgWN
QHYxHkQDIKsgmD6nZwVQEepc5h7KKf3RMGT6Rq3yrNjxpaibjyqcKBMrrIvN9+0gHcVd67U1+vno
bfJOOw1ZcnEd43mS1o2o1l2ElLoAYXdwABXlzOIb0rYe1vQ2JTAdQHPmyYfOpF17gW02gUn4jkis
RSNoo5Ivsec7qIh1ROorykBQOzsMWOfl8hle0vK7bE5QCbWyBcy1eLM4e96ziFmfKPEUEwRy2y3F
hbeSPRmHOQmlF7MFIErRC2UeAI/8ZvCAeN/lYowr/tQufEoFwSJb2aS2Dridy6s2bUq0O/rzfPJW
69acAVcXvl2/qIo8e+z3Ws18VJyqU5yfU9SydTUwepU/I/UbKJz09D2X/VHp3acYBpSH3d/rvmH7
r5ky6JvF6T6z7GwrbK/vC4AgEzdbeS76MVCpL1XHidUXMsccca5SSdKzyHt4qkJ/i1yTFWBNbbMT
lODQJg7O13nOfbUNJEk3if2TsLJevSyIFQmRrMS7pmLtZw6Fzx6YiggcYxHKYabM0W5iqJDwFhjx
+RkhNTKM/HBZ+QRIVCOigF9qZ2Vjz8gQcpfSIjPwkLD8BOu967h7OdsxlVgtfdn59O70OKiGmA0H
I7p0HqI+1SyW/u93WgoqjF2hpvtkybh5wzpK5HPVZ0/CPqP0s39oTq4qd7if/Wi2A8G6ssr2vem8
9E69xpXp26xrQ6S3PMpZiyhBW3/EE3tB7KG1/S+nR5ns67ot2JjNKsmEPJ0PbM58YBVnNkU2W2qG
UxKU5D0JuilLM+QT8zEqVXEyyVszecEAirm6zcTUmpCrJf/JqrrRObnthupSJhrO4IRoEm/GWXtJ
aWDDs9HXGzotsbYtJLBIPiWECecYLgH+CKPeNDVeB++czM+025HFss6tPflNkfLtzoD4AFkrFjHC
CJxy8BdZOiWO6nrbFFq6hBjYUMJUSzgBbH16fLVRvQid0UGbUxpP5M5LLOpvIMRtdNHRBYeRvAoH
KjCkdlJK/LscnL9ZyshQJZfMcu+0kZ64aZAsozLA85sME4IuDkyqI5E3BW9cFjoPj0Ua8DMiLFLj
j/mV65iODLd8TonWqi5OkppCvUbbeHgsE0mZthCbqnhG+d7x5XI17ZRKpgsKA2KJv7rkyhs6iXoC
1s3XTTIHFAnrukn4TUMmUnXlP1OPfqp0vikeT9qssaquHDYeOytx/wg9nwDzedtIiV5DMuv4kt9J
1z719N3PWrnHrrAeEwQDJbEOw9jIndnUV3rZTlXEip1HX/T2Um7Q3Bq8N/T2POyeS5twFF7Ik1tv
Zo3UMnluXcVqG5skK3sd2G5F1Wo/s/KEAOp66YuQeCO9/M3rP73snSLMlYbXJPUQ/4YTb+stPCm7
djnXm7UFbhse7HuaOH7NelKPXhuIPxiAz3jQFiuZozx37B12eqRXfqbiM506etNCEFgozWEjj5SK
3DMXXUGVpdy09Y/RdfmhGRgbSekmFMhwJQPznMzfvWnyxovNDkkxuaaz+xu1r9ZcEU62ldu8dMo7
X5V6qktck3T2xNMvpn6eeHO5uykb6dSBZuiveoMI7VafcNf81Kx3JisIoIds4n5Gx3hkeRpYc8bG
YUi2pfdvIEjKW79lwKRESjjIsbCLU1Z1QAF67LIs+s6I67TNZN5Oo8tt0sZAG5yXVBPfU39MyfXs
8Igd4CtTN8qtMhuzAORGNsVP7IFYCON1dAdxAmTs7GJvelbUlBRg2IkjnV4gktIDYX6u9iqvsHHY
ub0ZOE34kJ5iblJ+sllwPVty3Qammk6x86DkFcFaU7/zvn0XI/QeN9RQTAfluWq5lVH8+ty25pqR
CKUkOg5leyyKGb7PIK8RzAXaz6ozV4y9npe3GoYzZJ9x1TT5LnfVD8UwuTZrPxCVi1XYRdjX5bu6
6CcZDGNLO7pR8xSnBlBDYITDXgj9ZeymXaROgVFX27jEETDreJziI7bnFbCrjYPHBr/URzHVb0Od
+dC1VEAOlB+P1b2bi71h8IwZ2o9s28BpjQf/Y/Lpiq0mbJ9l44ad3qFhs7PSdMwtpV3ivXTqb33o
syOW2Fvrqb5bMd6E0d5V408QPBYMMOvOzHyy519KgcKNq8gnMj1PWhqaKyI3z/xaAztRN/Hcn2YM
oNuUDYYKoGHBh3EcG+yUhrFUn9icHzWrWFuJd5JR9QFEjYyuBX2zYIaIMsRR56nNNYIo9lNV9ZBw
G+wOi/wKSSZkM+fVKcPyflAwgIytd53B2KHK3OL0Gz8AELkR2VKkv6tZb4PCxPsJmQRNaMuUfcEW
jFOrMY7C5e1qWQC4PbZvdm9c87w86ZYXJDFldNKnm2Ul1dcJm3TfQinV+fVzYVSjjW7afmdWL6Uq
b3M1XEZWzCYX59YLb3YNSs5mxON+JCi+oWDYjMddQi9SrVFQQau1wTA2VuSL5Tcmqb6/L4jW2aYk
Twd1S9ANV8+XC4yh5aJoTO3amPkArTcDBShHEDYUwW6ferT+bHSnpCKAa4uNF0EnMuh6UqJDY/KF
5F854KGAD2yGj16oFw8+X8Pxkeon12GJR5cU+JrY2jcsdStj3DPPPBuTcWpNnleptlBbkPRQlBLp
d3kVuEAAKid+EpROKaUMWqCacjDuleFiKTBvEU7yaFT3cfRIcMSteRu0ziFmEqlUHAkEnsLir26t
y4waNC1jpG3eCvQqX5vLfTy9ZrG5B3LnBFNh7Uztm452i/YCtDjLbQ5UC8b0iAth2tvCsI6Q6e99
1iy2UlaURR/dM0znJP7jqyKo+02uqpt+JMwFfVS+6EP7rnXxSbOpbq+6ObvOEzGIMbxNrFtoHNy5
oXcXqUL9PLLChGU2MlVfvIQjBqWE1Ys5ydeJla+fsNgPlaPsftRW2Yb9O4aj7VIMpUVKUIbu1qZ6
uKOjQLFpn4mboJOkmnD/znP75eQ1oey+PfCtRuSJqx136aOd9LSl0tReu+JYoOg5Qj9MphUeQ7oM
VnbVvnutTeMZGmROKd4w0wrHP9JL5o7W2A5USb9nnXvo2nB5GKlLaEbmNuK2+0qlb0pS1KyMj3mR
TJsfj4CLx03IdpNTmGH9q9Jjnlu32osOfZPdoteoj49e+FaNtFspJFwEYatxYd2a08CVetB/Wg/7
AtEsEPFwDIsBMhI574q++4LpmnTVbHUEYnmkoBt4GCZpRfGrcTozZtYYqzGjsfdztkWnKKCW3AfP
SBo+mxrTQYVnyw+t1u/Avq4cHWmqpdm+tPR9q2lBERdLgALIUz8L33PqF4rW0MJS/JD970CanaLl
+ThZ3qFJeh7gzjgAFPieXPGTV8nGUKA/O5x4rW7DQcZ+gn+WyRHnH8ignNIeL4vOXslCybVMxFte
7q5z4jNhvxG+kOO11obWbUwcPLQcvWs6DsXZzhpmZazs2Qzmo0q5LafdHtr9hZkOT5m9xm67LjS5
y/N4EUN4DCH5GNDUDd0EgaWJ0XeqeqMTTfENg9sey19ICO3Bau3x5lb1w4nHR+pij4hnnwkBDG2O
Gz5sMu5t1Vz7oTnfycmuHRri9BELoG1Y37w/Hj2UP6v6HG2IvCGXr5ywbxIFcTRQQe2sSuKB60nJ
vrHBLyzOreEqvtMBAHaTikOmYRPtRr8SJyDbto+iLJ8sCtncUGDPjviaTAzj3lPBqpmaDoQy5pTK
1E+G7d1CRUBKC0bxEh3yPD14mXduTAJOjJOh3l4nC/UMQCUyzKOy9cuU3hsHylWL2E+Jj1Yy6vfU
hwzVdmrVo8YaeKrjRzU8pEND2rgXrvU8WGLrFcmrq0xQXgBfm0pD16v21I3aE4V8QWNEDqvfeusu
rGbxbZnnqNS4pP5LXMo1MhmM+r80P0w4uG2XrbrJ6mR4KNgEJGunIaMfEbYY1/Sam70NlRsAMKIQ
8lQxxzRhpOY6USXeXOMODfmR6iCjc++ks5uhGeycmti4u5o1RVSDjEm6Sz1phJDCV5Hd7MHZO2m6
4cDcR034WyZYHQhfGx37MSN94faPISe5gzSAkBZn41rpSUmwcwnyWuJ1Us9aYwcpQaH+Cq75UCfj
v5X7RGAUH9hkvynIQ4MsIQdhbUh76wT7aUAtK58a1diF3MNKq7yrZkXrVrwba+vF1lJaL3BqgmEj
IVHPGLrtXds66BawHBYnTb7JCNCZmnFcylhWhfbtGgau5wwzUQQJrdVA+9LHOVvmSXOTo8g1olP5
qxgQKOAxXdjvv6GZnuzG+oIuvnjg/bZVb6Ga+0OEhMqNmxfOTmuBZtKUhVklI1aP4sOZ6mMN33LV
PYtQcnTiKDOcn0jjejkW6YsaUhKpj3vSRTuIJlqjfDkxTxMvJh74p8FpDp2NxDuwquCroRWvqIw8
+Nk9rgVjfxj5BtcJwc1stPqt1jhIvR9ZNH2nMtBnjbdcHf0g3OwbIzsz/v/JkDtATDEMiA5E2Ta8
N1p57euWFrXmr0/ms2EZtwnzIKaMoNKVO7StTZcogVpRfOqUR32c17n2YQgCQ7ULZVIrDmKp4XNF
vwt1V8OkWX/jCP7CqLG1JMs9iziAEnPZVXrjhnKiy+og4uwTFPq86tL6ZUw5zAA5rdKh+Ce69D2s
sn+mS5J/lB9mSGyxaRwiGLzKG3FJBtYgzY2acfZKLLhiYoe5QL0n7qGTSVqk81zbdTHCbFS+5RA7
42zAP8vvCbk3L+hOLakJGRJlp5An2CSFFih2jMGh4VvjetqlFQMdEfa3wSqp6Rcjdam+KPgvZIvw
koYn09HfQ7NrkMWnjzgtTxMLQEoOqcXADYclkvV2YCQtEBxjFXPcEPJeD5wwCcIbsJrRe8vL8UDG
j4wul9+MYrFVCnZUt3C7aQ7JMT26OouBF++l5DM2DNwnS12wcPheIUqzTiiJME73jIkvKulZ5uwR
v7rDdrg8SN4OQ/w1I4HCr4q2ePLEinJJeNEuNWG6NH4dG1ndUnMoJC+eVqmbwYA8R2UTUe8VzKMN
vv8TusArsuBa0qxMbIvoGK2ULvKgUm4HtfmqQby03i4XykrJsp2KaFJWytUZXFq2k6DOJp/10S11
8gf+jZeUMtRiImY2FPjWi23Jrk2aLVdphwqCsr7JNL1qyvRGW4us2nXX1OdkTPax80O68lDRzFuZ
Uebry0qp5LQWygsOmN1cEiGLIhrhJqvGJi8DJ9Q/6ohnCoWBckTDx0KYrrTcOtbOziqrH1IrdN3T
00e13xf3qhcIvaXfimWotpq19MIfKcUuAV8+d78N9oLNUHgagzXKlVfzzSTZ5RXeo4n78xRl67Ev
6e61QeK2cfiLl3itdfMHFeNfDbKaVbH6wTV+JZssyXoDpvNNAwuXYZwJNZ3iyf3nIFuQ08Q4a4fe
0SleC6bhmtqc2vLAJbn1a0PpHv7pte4+KvWji4xlE8aXk0dZOOWu8fR33bbwqrO6VdLCb63xGg3W
EwH5Q+phg5moJwHDtjJRLEQbAVqcHmEHtEZnjUzoZTbLx2hhq2t0iM40DWHBrYnvzCGLqdG960w+
5NSd95rFBTBbDKDx/2/T33b6KQBLwyN79qgO4bD60hNnG6UZQ2h5cePCxyixp2WApKHYMbrBSMSs
1j1ImN0qB73GyKaD27gPYTxCJXnyZoemJnzOLVtCq/x2K3Zg2D9zHZgWC1kHLYdJetiO9cnLhheT
WrzeLYMi53SkTjGX9bpjtVfo4Z0a1xXR4hc3ac9E2omoNHwNDLxYUtmKVgnxcGH31dTTbIiLzPA6
KjHDEWFr4xrrjGZmhSIcwict18LEnk++dpcr6aGwE4NYSfqpKp8x0nVt5UFsfLHbO47DsHHRPTAf
HTKPFKow+cDl1ZbYngznaRnDTHVV4xT3nPkNYVlKBO452cM4eibGeYCbfKxoQkw5Pf2MN1vsFJcq
Yk/nds13TE9BZDjsUpp7zG+2UaO1XdkvjstPiCcKhV5pQSEPsVZZI0oLG4QCClnnL22Zv+wvQVtW
7pYoLdHDHBBRP7HdyDBkw9WVJlQwd0XMhGBci7U8o9ceRC35PY9bfkIBifaiGDS06/eSNxummE1N
/iXLkG71KdlH8yKPYtCjBGrK3I+WcgRRdDfS4dsSEm+YKGJTiGQTZ0R+2ktWZCgyCYtJ9j6zB5kR
APhV7Sp/IM8doTyHlOtAv0vBqmZAqO7ZkOw1nbt9Od2Jdn63BUxzjLvJGD/NWnstxYEzF6U+f1ZR
e2wTVlcDy8lysf94qOj44jT4FF60rwkkhlgNrLnhWQILTgxY3aZ5/moRHmH1h9QTnhXyCU2ck4km
o202h6H0br12beZn09J3S+GHjo9KOXceYEJlLYHxS6DQzoIoAM5qYq4wJAbfjMDy5LIYlYGt1QSK
nS+pGxwY17iSD8tQ37sZhdgOu6CuPqIsXE2LOdWsOvTP4QRB4MB8QqVK4uySMbsbyNid3d+68KCV
zxB9blZr+K7qbORiEY+I1Ot4KHV+z+687fLuMkpcD9ZFMew9AJIf1szbvEViZyQ3MY6YeXaI6/65
rrgOzRAuKIEo5D8w72QZWGTk1XRKjGprLjvUTNzpmS2NgTw3l3Jj1OH3I6+tJ9UJWNJ9lapNqzze
Z0c9MSG8xIQiFxDal8sArbHobOL3GVp1V6H3dqPwFiPxFwZIjZvaemj7C7bcaJ0lNoopOYtJ2dRR
Abcs2moqS4ip94us3CzJsqaJTpNqq4Fpgf+vzBjJTNzmzjlnY34vJ+VDg7uryOEYhtpd4QrqiUsM
nzqlOCKbfjppvjeWdQJSuEkEcK8utV5rndd+JsFosBMh3Rdw7Ow6F2O8HR4LisKqR8VR0YX0U/XA
Ph2W3Lpx7KmjaBuFEKO5g57vgs3wHkYb87atjxOjRlQaPnGPna1sYxU7SDglW4FRRc/h3dV/tam8
eQZbmJRBBUCwbc67jqtXKvKFjAzRRMozL+t1Sw0OAZwW/uD0aKGim/n0XKFfKHxpIj1/yjgQy0bZ
p17F/qzfR2GPCM38VA1UXLihfdURM0OBtgq7ktcZ4HlcG0rrm24WImLgkRmpYxHUWowkVrjrkmLX
xt2AsSGL7evQXwuNsEfaeAik2UnyYjQaIvJLURN2WHPgMSwmSm+zL9KU7/NEMe2yYErRiqZi5omy
zU+7y4kzB3k5waFk49YCWTZep0pDDxfFuVGUk2sKCoY+pHj3KHgrk/zL0xcKRHeUkNZjVQ9qJGre
UfN3YWtPU+NtxxzGuliX2ikc+m2O3JlRBxDb7q9UycSSaItWhatd42bGSN8gq0gq1GnF050sWlMq
TrKg9i48IvTWlA07euMTJrSxDitcBEm0C1UojEVqsSi2Yj9lrS5euDVsZcacW4bPUM13EVfXVGgM
jJr7kkV5ACwzxMnLsb7gQpQJlapBS3rLx+TahiTmcRsRbqhIp+vND5rngv4Gl8Pmd3kBQ1Y+u0rQ
IQArkXmm+/VA/OSAv3TnLryqrOMRrp9D9x++NQRw2mWplzAQ7yaGK7ddxR0BNpNyYMIR3FXVP23C
1R/GJ9mafBk87v1ip2pvrjkStME/lQRIuTiLMEdl65DOeD1dDJnieURmr7EOrOjefE1qe8MEZsnX
iB89l6ck+8nDh5PsWG/8ixmZirR8UZl746XLKy+CZMyf1Pk5mZpD2ke/imKsMZyuh659F6Y8kPDU
JxwxRWGBJVGZSRaDYaG+ggR5TkvvkqbJZjSrh1tTo8shqChYy4X+KSbp850/dQYd5PGHaA4jOc+Q
I64gOUwMJ0qsdT7dHUalHP0IFb8PWJMwAvariQRHXyrrW0zeHZ/bGoHD9/r0YAPLjHPz2ApWCk1z
mHBNU++0jzW+TKy7wvBflkNj7nLsUr9LqV0ubo78G5FOrSxeJYTpLe1AI9/V9fpnVfq6Xe5E+Od1
HccsHMCZs7fZGsCYky/HS33J1wrNRdhUCPBN0hONn/di9h/KpKyFbHY1bxhZfhqZCvjnpkX1A7o/
86b1pKQE+dJd0lC9Bi5W0zK+oablcbnz9gZuklU0qJcmVrEy536h8u4yM2d4Tkay0kaUH3rKzdlm
nRoA907Rb1RJhC2+8CECcsBz5H2ywLjk46uangVHsrJEgvlm2OkLhffo3QM3ExQs6LCJ1fsgCnbJ
cF/egoAyAcZOa4PeRCf75YAnRDFCRhz+8rIIFFa9Pb1t+og/gOLsMr0b1bOTkGj9i9l36saIW+VY
FreWq3eifrv2DtTBOjJfWqsINCBsnI0MMHc7vCYYzDmdwBWXGzt6DCa60PTEzK2ziZU17EtOIWyx
ukQewMtoyDzdZoPKdBSRe6Ec8Rtz4YfobP5J6QZ6bL9w3vxH2XktR46kWfpVxvp60OsQDmG2fbGh
dTBIBtUNjEkBLR366fdDzYqeuRibMSvrrszKTDJJwP0X53xn2dyUZH8exfjm03J8jfPu17ANZ4Ft
pV2BP0mXLlOLnZl+0XmRoARNNGMaga6VPVvTfBhdLO/94F6gFmw7LG0np8c82LfiEhbFrWoLe+EF
1VvdzeGNMnOJtB6/9SoYkBnjEvMjjwhVvGygbfauvCat9J9wZLT4MPjaGsJ6n9LpJwY0E2oNfyCh
T77CpcTkMdzWuYGsw8kL8nKgvbswJ8UoCW43dHs/MCBjoNJ9CUzmcHaF2jnFIzyh8iFLn9m2jxtW
lAhmq1oQfagy2Ap3yeE6+n96DkCoFYXzxWy6mD7qbqdVP0ZCLPS+R36deXcDkeJI9nnsZ8AJoUcz
vvA9Z5GL39R4a8d8w7SsFjRM+dL29rUNNizZQB2R5efEwU/KKbBjsidYs5OiuHZA6UwbBFSshAEN
LwoLYSNf9sA+BvINd6Ib74wYEkd1teFL+Awhi1vP06yZ2n6U7kY3tqBmee8PabkEhrIMGzROxQYz
L4XSre6ZDl4VjX0lf9AUWzGre2zhdndHKeqhcwUxYSTTckIjYd3hFFK87escsFIACaIHG47+vP6J
kYfAqN1iHl1KkNRau6nAHiRo5rKSVZbiuf0Z8mA1M8zsnRXylotN7VDjooOrUWbPHW3AcYzMZ/B+
4v5shPeGuLsyOpThd1M/aJW7sojYIpuue0qYBuMpOTAyij1EgDpQANfnc3v262NF8JHP5rCYiLg0
ESgIBjDHoN+7nL/kteFeWfXqHGOyaclwaS7tBG//p9KP3k830vDqB96UpRbvi/ItK2skWNEpZ5MH
OvrY1BcQrlD7X8kWFcYcL99xioI0qiA18m4xiqRXJ4ejI7PyFSDewinfa7yc2rjK0pNH2W1F1aZh
bi/DbsWwZTlrCXQ21TatbmE/lhXzDaTj9UIw8zeCS+pf2tKD/f0O8gAozCLgjWdThsfQbRFp07QY
MZqgctl8/vXkMMzwe5yFotjqGVWDOxvKd3bVoe0yF0WzJtZshaGzZ9TZFBjn9UdbfgTKXfXW1oM9
Nicd21xI3nSlkQCTV5onW99a9i15snAjVjUCHQqQKT4AOMKbQLQEQM023mvc0iwPPczHmK/YkUPL
YceIrkui8zuICbM3X5oMa82Ie1tNaA/I2zBiY+XwpUmKN3s28PrP3sDwl0FaQD0aF6+FMSA//0jJ
Q/MoE+vwFjqnXKiTo+jhKs5KbRl27w1fZYtLyuCQKvn/Hq9e69wCidO1gPTlLFqh9i5iorx8RebH
zMVtLh0K8kx+ohTwBTdERdXZQxKLcPli8EhgQPTV1mCiH/WbyN76VJGVtVMlCyc0MDSJoNew2BF3
QpHT333ABDUctaz8zot2n2Iz6OUH+HJ0L7texrtgIg8J6veAcHSm2zusak3akZzt5/zAWCvXZlRM
li4rJmy1y0h+OnzVStI5y/FT1PylpkfCshbgDGpF+Kt177iTh5hnpvtFponSBAkuSyb2QFCt16Td
8lKjtWZTabBGNdsEHAsIxBFEUXNwOpCL7PGnAWHVHMM3rl1Je81JEvEOz7mUKQvmkSoNU5HBUDok
hsRD3eYVz0WYP9f6/FxjK5U5RYieiGWXI/9jW8N7TfCLlWjPeQhSiHwgFuxuyPDKaP80mg0QZJwe
eoOBYbGamF+WLHfKtiCv4UnC82IdsaG8i2qSbkt8KJVP3AR+pSXZr4SDxFh1cqjchVfPk0gGrn6I
xIBI6nYTE6bDaCgzt1WcYIniL8qWYKWl+z6PtG0VBA9WlBPaSvzYwMgnDPJ8jR67fyWcHsOn+irS
krpdq8pVkcjoErXixX/yS7NltRGLl4BYAx9J/3NLm3WUTvdkokbuQQ7OMJXYZnJps+FFNYs4QNY9
BetrIkMUwWRLSGKKsCll6Lm7SQPsd9Lja95ZiPKdrck3tmUHR8/HqKhcju6whlq1n1hYcZggheyO
IbT17q3FyOgbF7P4xhm3CM6t/4IS/SDIB3MmtfeZ4phow7jq1rBpp4WObVBI8s50yCCZEyanv/6H
fBHU6x3hfDRwOltyz8R/LArrNyl6tcptFMKBqEPIhvofchO7jaxYIQU+BCTZe4/CllT3Uf3t0fIt
WmJoB93obnN5xnpgGwedWJoN5AyNuO/K8BC8kjKxMavwwTFJIW/j98RGZ1FaGB0x3+Fgbs01j3F7
zjwmSE6tWR8x9Ko6ouIhdmDADhIUU/lUExxEkk02OPieGojawcNIVp0tal7AhummM+IWIDdUkbaH
bmrksFDZuOwLCdiww+445a/h5L/1zXgiUu275/F90fBuQpELtqOdRketLB/iRFmvTtVna0tLTtCR
qAa2Pc9TjMAHzz9YwhlpOU4pUudD22ILEji31Eoh1eId9szxmFik0picyEV4bqaKAMHxoaIulxbf
u/akCyBtKElF6L4Bv9Gx6eiEJGTt0pfy6ZfV1kVMj3WenPMscGE7qj+jf4SH/tGM3aZK/Vtotudc
8r2sUpaNZCvnrveDcqdZBIjtisQ8VWZoz5iTayqtFwyjt4rGbs6x6Um6dPRzR8XQ8JciR47V0M4a
UGDjJRGQ30LRvw+d+mPIGKlsQ+6KWFpYPTBGI1dgE8PDGmT90ejkUx6aUB8/FaLKquKnOy5+JoVK
+6mt9tbRYw94xRsc7zk3Bvc0U+OfLP7UisdRPEbNxa+jTSpsLrJgr5fPufOnRWFYuQRuE4495nt8
DmbwVGFqwPG3kmEMXtBYquysJ+wm0FGXAUKsgiURss1yVZoxqQZyV8nkFnFJ45yCeHFPmS2SNLsq
BfupEEkiUYz9lhqv4JCfRe8u+byK6X/Tvpjaz2C9TgGfFAAkW7w1yDHj3KK5+eYtPxShiVwt374Q
7I6ZR9/WuElkHd2zsSaEtN90/neeVGvCmZh8kcQ41/3kRQSKUA+5r7jt8nS8mCATSLsDb53KT4I7
TZ0elPsxQAFplCgYEsbjbTLtBq7VfsRUOwIiglBSjeQ5C7Gu+cpOg7NtU7Zpk5DvkTM85kO50y0U
VpX0v4omPxDP/Bw7clHVZxaaqw7tUunGL4Vx1CumoPQJViRWAzvHCjFf9T767wRvvndiWBLJ9VT7
kGpclnyYe5gSrfJbhls+NUmYSaLlxCC0tOzHjnacnSkM2tukoMUlTXXwMaDW+ksU12+RhM9lE0vA
4e2Axaj+eFmwKoz8WhX2YU52LAisDihYNcZeZoSL2G2ZKHQUDQ4K5gCvMCKE3mHo3m2CaB9q3TVO
4OCNhKDTXBjWpWaYZbGWt3B4usHFVhxder/OE1y17aoOtBefzYdRlbuChjgEQOXZzspBT9GSFgXU
twcn3qKUTmHstE14jqybzBXxGOyc2lXKP1p47UmTY+3a5hqPCrhbhadPNRRU+nuHY65QPd6OrWwY
NoHUVNzthuw+Omtcxlv4FFzb3Sr1HAi+9CWGj1MY+W5uWy8J34CcNlbWMzCJla/mLbVpRNpLWJiI
zyZNOG0SUaOrLCMWtVYvlPieFvIlOWaG4rFqDvP+Pe5YQhqMn7uOSiH1cScosDL4YKbvcfxhm3kg
MQzlx1no3S76/Q1jk9/MTaDuMAjWYcaCvTBPGVLS0jqGRHzlOg8bMpK0K9dh8C3bfj3mTMagUo3x
nfN/odzgjFL8vYmfeiJbbHSMeD8efHoW2xgeWqYDVmLf4L2utRDbne1jTqdeHwuWrigyam7Hllgf
At4hhCXvs+ypFfredvz1oJUnP84fZvtk4t9KCI8FZ1lf63sktGT7gHoSn3ky8nER6Qpteo46joOp
P4Dme9MphWINzQTg90k4m8rItoRWYClXjwOEOe6UitA1xk2MSRQLLjNkZieOs0pahH8GKAJ2R28T
VjcXTEY3AusxbwSLLfAo7LcACFfe0H6Fef00l1Y6gpNl6Lf7Cv+Np7Wow8tggep+ZRj2YcD8n4MC
0OKjgVy3Cdw9hwvPDcBEzed3Z7z/3RGGzlnxDuewCJ3wWEjEQZBRCtfaZ5UkAASyfb6p2/pXQzAY
N+qYGPqTohcY/XOQX11IroNIP8np2ljfQ3i1VLN3h/aS57AOsSdhJO154+BqsLNBF2aMeyG1R6sb
juzZTgpzRaoqiGIkXvjkk+ZVsc/7HZfW1dGtayNoaIkFFcOTOYFHSDr3J6SJjdpXWxIFCXQPNtQd
H8UuQijRqM3AYFTSRBIFq1klvCc2l9ojM73cMzfEl9zjftz1X4XpbB0MQNhw97bh8aVOxp2ywUQ6
9XvrMYuZ2Na8DGLn0ZNkVnUM9QIah7mJ6ls8uK/xWJwrk5yu+fsDF9lyD9J98SkrB326OrNTZt7p
8Hq4zLfYmuRac9XcfpW6b2GxtaafdMw2HdsKOwTCEGc/cZs/mzz8Gu4GXjxK9b0QUFLQRocgbpJR
bUdBAJbTHvQGgVajfcFUfQCoRAjLExHlO9vqD3qLhgYMpt5Fu85CVNullyYlx4VldIBsFQPIuWBO
aReoctl6x3x9qo0Zas9hD4BIdtvOMrCDYQmyUmT54VLPHzIiuiuVbrAgseeCj3DQuQTMn6Cf8RIL
k9bc1vx1Et/xELqms0tKCEV4VIgvevZ6b6u66tKVX27NJCvk1ac9qODtdMneYP4VUNGazWNTVlfg
zXSj7dpWMFF0nYjN8Zrp8Vs3XWsG9YXxU7f3JLTh1SSzDoEzdWuE5aGxGrhxJRqFAYEs9zV6XpEQ
AExfkpTBd0AwqU/x42XTazBdyFz8kfUG8PWWMBvUYS+SQB/PQLH8B4EGACH/YUpbcM/+dwz9pKjf
c2Jl2L5hTw7RI3ZRfg3hkx6Z0O+aIFvGFbr7DY1Ujgc6KoldvgGXArDKugb1kRG8O+PccAVr+4+W
NNsW6I9AVxak7VZGfGz9g5Lvo6JGx/iIwQd6ON7HnFFnxjyUOTY7P66iSzEx9CUKB+VeZjUMtz8S
Mo6t7MMo8JXGzqtwIGmOb7X/o3J9RXQzmLSdp/4k5bDVWopqIR6pUklpYKOR7x37FaHWpi5Y83to
iCl7i+RU1LfJSR81+6l3tU/NfkiHds3ifhG0CGOc3ySXJ0g1C9yVZRV85shkjTZei1IDJgxYW+sX
I4eUP/0aXPNDupcD2h2gPZTb28r6HUMN16m2t7HRZcbdLJ4BVkLx01DC+uAZWdaCdoRJhLyQmD36
ULhrqM/jzbye73CCeNVltrnZur42OcxCtMspEZ7uCI9OxZ+hAY0+6x8z8sGIeAe+GO60cuP3rBRI
+0jtJ/VX6PeDmcrb7FvKKySp7NwHkBCiUBsZVTswMIfhxy8BVbaAN6JBrQIsCa2sVwIZ3YJlJNwZ
a4OUa58EglFf/xUByqDXw4tcewnKQhDlEAV3cXcW1r6+s2jRKEDTXXfjM/UncRwuA65gJ36I0htC
cOSnWiUZx7z44TXuAOF9CyZuwYaZbe89h911mrZ9copC/G4r58MrZhjXe4Ewr63ZexrVWqs56Q7Q
C/cmJ439awzexmK/bkHwV9xY7njq9HZpg1juFM/WNYzmZb1HeiIDqSE5sb0c6/hYWd4W/N7RVcyT
5DdyAB4e9Pce5YFmLrqaoaSyb7xT1Mcd71W4JV2AAY26Wt1vThBkbZ4t7jSYWPQe5j3Uw27R11ci
FZpAHR0u9GrAKtsvDe3ahOVmaLSLe4ybuw3EIzHuAXPNMXP2aPWd7ABwcUVaL6ujY83KMWMl6l4a
PvpQD1+kZpJYFRrqWgwfWQDnTBuCCzKJnKTDeGm3NfmhfXzsyGk8RGFL7DsgXq4FP4PeRdXuIEgY
U7kWKFi6cWxeAj4TvLWM5yFDjYQRMhqCE4SOI4kzY6f3+TNxTtpRVNGK1Pb8OgVK3FDVrQi6hr2B
5WYtY5KhgkSHlGi5JNmNzEeUDu0qwSVO1KxVoF9Zal6+9hQK7iyV+P1hY42At+6i3OJ5bQCAcyIo
1zEOgx5cSKsZrwOUNo5szYpWYVB9kn09s2azN0P3p42Se9g60cYPzV92Qp9tm8fnHCo1B35wEODR
Tz4kRZZ3Hl0jwHXUDYcIwNexAZ+GRLwsz6EmM3IoVMpahzbX9LvgVVodLEC4RNu/fqgckGORV6IM
nf8r3oCdHo/mI9kN2TO6dpvKXiGe+YoLtAB6F49X0E/2MWksNNFazvsjmYPJObLDafJbQp+yxxcj
3EOol/bVTaBxNc0Ub3I5IVa2C301NZO7LUaPCUbuyiMj4O/IGqHHme6HTkoD5VXvroUptKMqQyCI
CTGUFWkU8MX0GBZKJf/0dSqO5JdNR69of3NAmRvVimzV6jHi0anH5QmtCfeXN+zqki5iNCa160d2
eYPXyZ3nZA/eMFZ8UAmj1A38TSdB8rcVipQ5EtyboQBdV1aobmtyJlVc4nQoHSYvpnZI21bjL9jd
anMoNnNkexQCeAzn2ZxwQaumzWgcgjS3dzU4uiTT7KODd2FsIScXjjxmyGR5DNVDlYcFZl/8k9Sj
oGei/gp02D00NdNvnwBBag/D2mZhEJ3C6CL7ST8W7UtEVv0JBKPRRqhmTLPF38qcTM+BYjt6xNzB
n5C+tVW1z4MdNDncQJiNNlauPryoA6/KhWvHYCOtICKU3ubBFuwiH6b2xhdOHkW9HKKo3k88wBA6
IeobxNMZqJ6IypVnKX7hm3CIFeU7MvMJBYz2oIBvUgIGbPZaw91NDtcQ5qDzhGln0jaJ7n8NooSD
2dBLhmV/CK2Eo7wsPiKkVuda83f6VGdkihc//chEHr02xCA/OqpBO9gOJj/br4p1bFhrwvPMNa0q
YzUtTbZN1h242p4aiDiaDzMjFKzOwi4Jjyz2YN6AwfFIaCZmEjdn0tLXlrPRph09VFHbyW/9XaNR
sRfWsZokbHtcb2ziJSqszKcyGBBCgOsbpmSWFUI1COt0H+KRwfbVn/FJY3iiZ6j2dcoczMrncXuE
2bB3MHaknsAiwiZ+LEgZBeskxOhjfbkG7Cp3jgF+J3Pem5ni7c4WRmuqnqVWzSidztwOlbq7Jma2
OCuv0P1YGxQDAb1Gbp1kflfQsfedjXCTAeO2SBmvFeAXqwKMXmCd01aMu1IyQTI7SLFw4MlN4BYl
4YKzKrPYv2oAUqeJqshugUQMAE4JGt+wewOHOoYDUzsdGWiElrxClelbfv1qU9DsRChX/WyEjVqa
vSSL5lAPVrfBUFyMdBbBcCSLsA03Tm+01y5U3RVZ8ZdVx8l+As0R5MY5q+G4ZN0YYaVC5RVxZbnp
w8TDsECn5REajIxXRXAFvcL9kgYnehLqc+cYUCplhOlkDrRq4EOsZO35dEif6zZ7AdvGZhPbfBU2
w8Y1evz3Tkh4h9a/GmFsw2xPxMZrn8tIVBczjH6sxIq2Am8pqlbNWalWAmRLGFSIAghAGzm7EePK
PcF86Dn9tDK0ArdpZD96Gks0cx5ZNN5LpGp7bVjtd5V27KM7QZjODvEr4d+JLlcC6Vie4d8HVRZt
BlI/qJ08Xt+s1dYi1b5JbGBcYOAlBFYRoaxHkKJGARDWh8g2mu6b0TbYhYCM730bbyyjvkV80IBy
nRikr+qWBY6XAzm0GuNOzCauDK8fFlIM33pkQoyLchs1d36faMJSBrVQjfhe5UG91aazntGu9SVS
PShNuLDJ/TFbDxt+CZ30L6Z93lbHMhw+XeWkmMZpT2oT+Wo2m0Onov/u26A4s2suzrH+OwSDe/D1
wd6Wk/OgD0lycGxQtlobn7SaYDUSCNYj8HDSo2H5dizgqIxxcbdjv4cGeRwZep0qxAg+6hBfiaeQ
0ffea5JlXWJwLwH1LKw/mJfcxfyMV37/nWj6F4HQBzMAL+wqu9xP7KgTtEJBIp+QfsgEPnnoYAay
tfERUZl186qPMTB2zPEszJ8w34KBnq0NdeJfjXqNE6uH+lj762o2rwcDV1ObbXWzsYHdiQPfM7H2
RJ6uXObsTVVc/LJCtc7lsnZYnxsmvUuYtcRcwWOOemTBUM8sGoG6O4Q27IsM0ZoTT94mSD3Y8JaG
oxxwjEkSMjkJZGRHSb8I7eIwP+SXSYLt0hhsoUojKd19JEg22Gko2pwSuH9BvqyTaifUoO+uUzJa
Tj0iU8v0zCiyI4X+GnkyPVa6z0JyrCoMC6R71AJWgvZqD9YhywsXu5XDXRA0ZKLiXh61du0RRQ1y
LivpamsXg0gLZdMxaMMLtE2eI5p96qEVbD6a0rHOVkFOjUKx5jvlpXJJajZdCjPup2LFAipjHh8E
61QrtUPmR+9S73D6ppyckTbbxQoDPh6rnHpoPsKm+U2lQwWdWwCBc7UTI5WFhgNpDXI9McCRKU8d
sgCVth6oaO3R71t5GG6Eaf+UgfMa1wYp3jTDnPnu1heo3tJMx8XJehYX6Xtau/1xatxHBHgS+xq8
Udv1QKxL3qW2s/EhogD0Kn6+YX05uiWXJ05Gy5f2okoGcBXQOPCp4JZ3XUX/F1bfDJRuSToDlIZA
7toM61qilRbMBadkpojDNYRA+jXC3po9NXWGRDJM+oeuLZttmBjPqkzkOSdSAcQNQlh42YKREDvG
B3T5Z9DW5t0P2Lz2EgByq6w/MKn0faFwlw9T4J2nWYbd0zzIztilpW8eJSqdmI9xKlGeLC1+PXEt
Y0NQNfY7kklegBJmmwrmL4604CoqyI9TMvGtKeHpGuqP8LS3IO4oayAA2kVVo4dgDllXw6Yy8W/E
DaJI5hZApgma9t0IqjA9s+pk88jWYa8TiIWFyTuEMQB+Yr2LLe0+6Flax1WV2T185UHb1K6c4W3m
SaAJYdPaLKDG0Ek7+p4vIeKzhjW5E0VAIjM7XNmDj+M14ekB9osB0LrqzE8WUUoEMwTZbKOn17oq
rXvtwmQrAKxGhhavR8qft0R8hHIY3hnda6QKrESB/KxOu+rQ5KglLMN4wRTwVFFXXqckOkh6hwtg
/Aubn25DqXZHLU+Sm4EOq1B8RuXobCYbNQBgbqB5tqN4tWx2AOrcmcVpktgpRvCrS0fYOr1oaqKK
1pjH+pP5AVP1cxhfu2awz03sNCtq97IyvvMhE+cREYMuWV9KEZyhR6ijhMil2xVy68IG+kFjEA3R
2XFZPsrUO+pCe/cHVHs0mcwS9dmQ4N3Hlij3wu2hK47JI2MeBpuiOjm2DxcRXhywde9QBmLfafQt
6JDbtZFyE/WJeRyGJrmyaV1Wmv9eQlZHj0P4LSy9HjrVovM0dM4Rajk4bF7nMa0gFe/BmQi/xWf3
3vd+dvLGG8mEATqSORjFYdKU0ZDHiWesrLrBOauF3T4iUt4CiYXO64RZAI6P3r1jgN+PUWpulD9+
50KTWyc6dqRc5aRsVo1rLlpps1bP21/iVfC0REyZOnS+uY1kJ2pR/vLtAw5hVKcM5ireSb9fJmb9
0bsWDUbhAzoLPgx3vHN3bhXN+M4eObv6FiSa2RD+ZuQR4vMGfqnRYXDtVamda7aG+ZAMMK7tfVqP
nFiIeoU7Pdl64V2zwViBS3S4wEdAvA3DfIAlRD5RtQR5jYgJrhUC33RPOPusjYjewzYwrw4Cp1IL
AbbV+rjDuwahxOxfygZTZmQBl8lnnaOrD3s3Brybu1m/Yyfx3QgG+ghEwFTHur1KMPfooXpkAwg0
CVDkrucbjQc/U05zcvx2Y0Z8uoQPnK3WaLdTK2PUvh4Smrgcd1rm69g6TRYmkpqPR5nwNWFu8zbe
lMYTancUJGhgF0mV/EEozoZe84iYy7xrLZOnsEamanLIrEI7JbqgFiADBwiAhlO3W9eT34asGWOG
Ofz2yjvlTeSQX5esqsGYVoNN3APTzGNgNuV7hCYv8aqaJiAtEAF4D4am4YXfDxomh6YBBzORyTTU
KAqZxK4i3udFls/kqiT8JeUIdkmMSGlyYPYOuHH7Xm0ddHeVaV3KQb2IQCPdpwxvtoU2MQksFs5o
dhtn6F9dSPsNHNg+YJ9CE0Suha4G7FZhv0Erjb03r0+qRb9i2GqvT/ZvDcFtFUy42hnsECrddWRZ
0qoMQ7sYvMpY088g44yP/Uj0uQyLC1BIH8jCNhklJhc8mzjdv8ju8mAZFkeeE3Pzr4LMAjJ+umAd
6o+65pxK7IlY51Y1BqOVMzXoYqKDVbf9pueU3BXIyxSU9lUwIqSEN9Os0CEPy3Tydv9apLEBVMea
iGGmClceRUXpALGWYMpt9Lc4UhsHtTRh0rn2WPoIU4pIEUBoPHu+3e/++0Gvq6f/9fwvv0X9L+en
zfP//B/kiX4V5QgaPGz+Shf9/z9CR8c//+kv2f4Ul8/sR/3HX/Tv/lhSS+cfE1u6+mw+/90P1jxu
zXhrf+rx8Ue16b99Cv/nV/5X/+N/LbTZlP9p0Cu72c86+vznpNf5d/xb0qvh/t0WriDh1ZG6YYj/
F9ZsGH83HV0neNmDDAHGgjTX/xvWbP3d0B3bciQzBE9A0/3bv6iCfeU//mbpfzcsQ9ieYVlUZY5t
/3fCmvmsqCnHoMj33//4m8Of5AlhOuhtWZNYjjWnwH59PnIJqH/8Tf/XrC/b3Oha3Ii2+eEK7zGJ
TCxinD3/9AV5+Lc/8Z8DZU3+Rv/xQ5n8jfC1CksapmnbROH+84cCEzeWbY8ebVSgxjT63P47iNit
EWeNXK/8irLhtx19NIoi/0H0A5cIuV4cS3TjXvWg1fE5nPPKYryrSz3TmYkCdhuYS1TQUBGwjzUi
Na3EPY/o3ma8U8RIOZhXsB+zH21FYKvNydfPAETJiyR6/U1FbNBAgjdc8fnBh/RUdSDqEwe2nl+b
r0NxA0mK/ZEed4LDNg1IcjLxzFr/BtD9WGr6BbJws7fRgPAZt9/cZGALXGtTpqz88Uw/kxP5ZXYD
CxIT/VhewIArNXsX6MjSjJQ03BKVguHbd/IS4DO0NPyprT/3RjDiCerf8qrbRi7LxZ4YyKSiJWjS
Yd+U9q5ok/dSyN/El1flYf2IAYqgGXjLXTBukl3UEpQMsDld2+exVSztQpzaeHwsVPlpBtmhp19y
GadjwEZSZEdXAHj3yDmCEP+G49RN/R8igs2lKRjyYTysLAyPY4r+8a/fMdQjVDj9hX1mRmAGPUSk
Rx9hsSkmIlWzGVoc1rPNvL5OY81CwvyEFAWbGKijxjxFmOlHmUIusM8JErNtlMac1UX2Q7MCHFgT
D02XzWtdZFf28NZnRbAF2fheh1RnRVp81bTByh1JYoBj19WMj6VdMS/xzO3ZJnoKLiNVJ4vxldZD
rNASO1mqEEVgPDvXSx2Jnn7ybBhdoYfUHg/ea035YGbSXPI+0j1nqDvnzwGhTr8ax7vmNW91NmFv
7HBQZpmH4g2XdRkfaPByMDvoE6yp/9UbEkAgh9KishWPIfDXPm0jRynrjuZPzcS8yIhaMVGFU0hi
tmUvaej44SA5sm7hQsBQpKMtYflSp87WU9MdfDt3qUZX30wXJhww4uahM/MpvBQOA1ZlkgbmlYdY
n+ggdQ8UUHQw7ATWeZ18KwEE8sHCMEFTmXwbClS1lPeyZMjukf67bJz8xHcRNVXqtORsXsdR4V/M
c+KttIGMxyHaOynrQ1yDibLJbs7fOi+4K745RpPuNUHQc0z4KkgiGRIYphLCdtxW/Dq1e9Er9Ssd
9cSWHqnLSKxajE+b5RNMP5S7XjhAUAjDg8VPGmhHUC4UTxaJycXAi53k7kEo/sXI5DyKxhlOkLOf
N+hv8LV1veTuVxKrcYJqvboymymXvmi+jUZdctxOQ5VG5wwhcRczYYyliTcEz8FiIGpVIWf2mjJl
0Kt4kslfCkFpxISf9T0+tm5jspbPPUeCoekYWtf9Zz2qEl1uOe61EctN75R3M8bCwjQ29ZIMOR55
H1hzEI9jyDCw5CzMHhVBwDhpjJ7YnZ8D6FP9ALMUbjSKfcSSHpFuva7+uJ1+L5iYI0Sqt62T3zjz
bkVX7k1LHE3vKzNiksdQVqM+93clQbS9tFloPPmi//BaIGGmmm59n9KwbtnO3EzPOo8l68HSA+Ki
Mb4eI3+YyyHB2RYvp5JcgsDaqiFi5IVuSdl0G5iNse7POQEFbhkZVE+QqJqNAfTWrmh305h+yQYy
Umaz6lSvhzWreDTKeWut+qE8NpqHocXDy5TjxrYxC6+IxkO0AmvI1hbVUJNC4xn5bvIRQ6LvDbxl
7H9Is8UvLx/g5NrhcGuH6tUC5l1a3T0PwTbRg/f6uCbcay269oj5CYbCWtGu1NMAajhYsQtZSb/F
neN/RpjmGX9sRsNCOua/SxB8A2mEubAZ+A5/qgZbSZzJnU4xK2KPWF3vtQqjVWPtcC1xhms4CjFj
Ghmwj0ZiAJIBnkYHbKAOY9H27GbrOXwyFtr+nLOfozc8tmF27OnksLQ6G9OeATSM/kMnPWix+SfX
SBZDcR162s5s4TwQsXEeWXSpApZE4x9UhgvIpD0Nzph2tjSAJ5+XEgrWc1E32wKNpyEQGhTNMM9K
xNfgahisdIQrqqKs/1baCP270r7diYMQ49aVQhyw+EUj8HFEvyYUOFEO6kshaI21sv42OtZDifeR
NZ9iTI9hicm735nJcG1zxhxGPhFWnX82sCKAK3WwicqL7effLVhFoXk0luW7XRsvlTY8Vn39ZnQo
Aspyzz1kmc5713jm7q+LpNwqEpZK49W4kGBIK+Ww7G6jV4NYv4VUDCsng0000gfHuNf/m6PzWo4V
yaLoFxEBmUkCr+VLZSTVlX8hZPHe8/W96IeZ6enuK0MBeczea0sitPnRnfnIkvESJfDZ2uI+L60v
y+oe0/B5rOVd5HX3tWefmZA9hl5912I3bwWK9Sx9CFV1aQR7m3TREQnzLlfpTwiIdq6Iv9L+rZ6v
okqvjfJIBdBYOewXAn4fqm5TgKRsIN1FdLP6LxrKO1vHLfhG793q2n+9uMZOtUsKBTa7aN/EbJ/6
sYbsaWNpIT4HqtGMXLG2y72CqlQ6wWfl2J/CNvnYCT+XEFfa6jCF8a7R7q5uvCc64AtZo3gZ1PCC
mI3xr/hsuuAcu+2HG/IiGWfrJZ/filx8GGP+K0frbGbjcvqs07a+2TX0lDia3rJakbVJqJ1LHqCK
k+ew0U/tcPBq6ya75oFJ5dOgykfXuRYyeMKN/QVwpUWwg3g3SR+d3MTRqo5+Pp9IpOZDzq1Hjst9
2qhdoJyz8MtvO2cfoQvvy6JF/PFUhrDV0AC65CGOd5Exf7TCvGhBb0cJyLkZb236cN+dfkI/PCNZ
+iUREA8NJjrfVY+CIqifAneD+pzJxKT2Bcr/yXWeGZCbq6gpMBpg7S6zQ5r3BwQ5uOCeitJc2Qkb
dHOEtRKU0DItDJqB+lRG+cg4dz8NfU6GAvlIRv6MDPb9/y3e6OWnFLj2mOR3iF9PUdAwownvG/rp
ztSvmBey4KMn9KHm4+sn/5/nBKeoccs1TjLbLN+YKe1ZMr4PSXeOajZ31HtvuK+Yf1COSHEtIveg
R6SCWAn2mndM4i1VX41fFNKEKwGADs/ovrbaYg0gCQVKquiD2xz5f26+WgwjWKaAtLeaYWOxFWUW
n5buRQnn3Zqx6orhEFuowc3+OKj5hYhd/mQtt8GAuRKoRd51N3h5F4AF256MOttjqdgHd2oC7CKH
fVxGZw9QC+u6ePHmuwsqZhPPAacKU0LO7ptYYA7Zp+r8o1DjvS0bKAtyx1b+bnk8c92ucyQ54Qg1
BlmnIwaOAwRebAXrVD9nKH/rwL/2+fjuEFM0lMa3HzKaqwv1oIZy32EGWP7Dqp+w7qUcmS5TRRuv
7b2JP78x7MewmS4lQN6KN209vk3lXnAxoZXc5Yn3Zo35uhfyYcASDjtvx7IammHy0Klhq8Z+7Xji
yXIg+RqoM1zggE1xJkHsGJgO5O7h0TjNDDVm63ueup1nbUeHebeYrkTCbn0gIghKUvmOsfIAguaR
fCF8C8DB4Ie7H4q8vtSbrrUUmM2Kl67k1/exPEl0ASQjRY3em9K+r0f+dBqfU9GunaC+iiFDtpdt
WfPbrXkHSW87Y/6rIb8NDLhNEGoBXtciIbMs3HbedFfzAvSFd+zMS5MM+8hEU1EvLBh3JUf8t/yv
0NP9MOaEPqHbtMUuwdFMSglrWPOSMUmdJnmM3eLs1hjS+eHA43D5IQBa+RqoMlyb7G75+xM6ABjk
IzZ8mLEPbmGfatm/LJ/CIsozknDvMbkrK3R3MOPhgxwc9SOykNm43C3UQL/w2ZiN+xqkW8hUaJDT
wVfO1Q814/XocTRSbFk+Ai6qiPJWM6k0NNJodnXBXY8AS1fOS2oshA53V1GZBLiRrbLcD3Z955FC
5qIyrBCXuWNEfmh4wK/UES6y8MVCxq18lSZtPgj4+OOWYky+h+ANoZqIPnR0YcQi2WVvDlWfiGw2
dl755eDQqBRqvFqTZAJtu/pMdoEYQC4dzdm/LfnhZbkwS4hnCfr7AWEHvoK1ob1NzUUX3F0N4VyN
Igihja4iQVAIIpUPWfYs66k3l+8542RdLZ+xNwTbvtG8ImnAmoBx0MjtEnmPDXC0EPVqLvgEh3nf
lNimuW3kiD+9l5uKKvR/4COWSnLRjVkvjMd1muOeri0OJP/Y+j/OWBxtGZ5yTM8zzQTXUELTcx9a
/rwvi12C9oawPCJJhx3rSxwyPIdLF1y4V39KX0JnPHmdeQhDdE3LmixKd8xVgYPM9OnjuaXeoje8
OIG1ScKIKR3JlQZ7qFHdd0JfhDdtLKV2eRodLV1v1UCcixxPBsaKcUZGjWMsbO19bYqtbSAvraez
6cP7q3aM1qFjeVSbzaXwONlQpKUTuV88+CEia4s7JwNhP2OftKMXNc9ra3xridi22vfc4blYcVxv
hO/grY5OnZ0fyJlckyH3YCtKbfCJHXP4Fm/xcj87JH2b/IRe15AHFRxkEbFZ8rZzjbYbF20d7KYA
dgb+HIGiQ/TTxSNTORPkgTTwFQCL9MUh8YcLs0lgFc7NnfRF88JchLaidvamPezCzrnvkGnbHqCS
5Mg49jEH8g4Ky2dFiBTOrrdVlD26UXrsQfXmxQRpjaTmBqZ3Ko8MjPAgOHu/k0cNxuP/yWAHPLvU
3EcE84Blmk2YItxby/uMBE+kACicfGtnxfXOr79QIJFNgtPdcbbLhWBaw3aPBBRkOpnn7nIPzuNg
pq9lYV2m+UP32R37ukPoJuCcwM4702HkDJ4Ywy4XUSbmviToJtQBVFsg0PIlDc398i6s1ELYae8m
gESC8JRIRRcmKY+ynN9c7dAKNyc/aZ99ZvKbIXOIYUu3JOReRWPcWoMND0AScMgsb+Jz61IoCiVB
R6Qe3QVgmGkCXJHXcP/VR5lD0Cv1S84gZ0U+zW/tTTg6Iutsd/pHDUQElxW6Y2LmEY8StjEtFa2P
eK6Jl8yN/uP/f+ZYkwDwB6CjgBeRjE88XQJ7quzWPSdCNaD90pnBzjtwX9ntAVEf5Etg/JULwyF1
FeMhy6SBlTlZSRkK+6g2bvkwv6TmMlkf6fka78aA5o99JDCXc1SAVSxc4LHW7ABFoJUi/R0fycxP
ik3Xm1/AxC/wiHZvVYvRmPYktpddeGickAAZuJmZ2lVtJ7bJxNcZ+/6+NtwtsC/2DOwiD2yy96Yn
P1DJ1GwjST+pzX9WU/wpY/nmM+uWYlrINqn4tRih0x0ieiMQAxA/jyYCZV5tZnALQt5MjfVXTtnv
zJwOC42RYY1nyzs5OBCM9hOS9cRIKLIWJkaeCg5SnH0IfwMsossWMAelriHMOiQoFVr0vEvKGXYr
ZoVqGzCcX/nFlN7bWXtaPlNHhJxlMv0NBZ+/PTg3aOC/BW6AlZiZGaU6+5M9a8mQ32QmF5UQ+fBY
9+NfVaFtSfhACkO3KxZi3fK+iPjm3nPXG/fUgPBsuLxBEIBcqKI30mx8tmf8qEMrXxRq6hH9ZDzI
D2/q702Hn0Ylv5033iNPt1EpobNzpnwThPG+MNvP1uNCGsxXGAz5T4HCoFTwjicFbW1Klrq2FV2z
5IqErjyNbLN2RvGZ+82ttFkyJHHw3eoZRp+Z3fL4XlMwIQkmC6HiajdGezDN5NvzOAR0HN0x0c0x
Njlc+YGfhRTTaD927V5D+1rHBkdO7G5GOoRypNdz+OWYEq6GHlqXiU6NgRkXSgU7a6YjszsWt8YQ
7tA/+mzesPvzqVs6L1ainIL1oz8xyKjLtNlWcfA3BEqSlaFhtVX5Y288T4mxROAkL7Vh53dGdSl4
gvaFnJgs9LnE8kH4bmDpNyMA4FFkXnWaO1YX4eckoxKYF79BmeGDRZFwMrpqP7b1lxvN37Lh0/fq
aj8EAbqyvVWH0w7XA2h4fuwgIGSJCuOp0A8q0NXJ9EkASKV1qvUSSo2jcPJJ4pBT9DfNJUJ459HI
qHEaTx2Vwz6MHHqMkR36InfIsRnGP1VE29wH9nPmkxFcj4zfqiDeMhr+mmzjw212LupUTFM+jrXl
kposX6JwFkzpKO1bLllLnQQlaxdGgHacFmG+HTjmxvejatMv/W8NmE0jwNoQYFs5t9bm/6dmK7Zz
xx8fkF9Ru0+HPKQJnLWFsB8tEmP56k2L0rmz7vPRIqhoHKbNnLLInkpoYpjmOFOX5XyfU0hVzNUy
5ND/f7QN2mw4e85Rh/Q1VVX+GmX+W4r+viz8Fr8Ll6GNA3wHnXWUtZGtejPxTw0aAj0vnpyRUWUQ
D3eijr8JJ3Ay6pwx4F26vJUyUTY7HqZfqdBysOJ/S2zLuWJogjegPkYB8wqf2xqOwyVtMYSho+zT
er73yee5E914A63+meVWtZ8nztLAbTNQdqy1RxOboCHgOuvHMFQfts3QtXaTk+Q5DqBEoXVAV7d8
FzwbNi8x/RHX5YFI6qsx8DMqCqy1xGIxR/lFeyWEe0nZUNXN1v/z4xIjobL6TVPE/2yPtr1s8atE
Xg+uSOeH6rvF74/4FHcW3BIR8cVim1ffwLohX44Sr3b6zaSQj3IOfYAyAtZh8SISATeXspbbo4Ae
DvkCsQbaFUasMAF6cgszl1lm2naHHkhEUPOGshIMIph3erLtjRlcteiA2IfZb2eWv77Cdm10HTTq
eZvmPMWTqncidLGoFOa6i1R+KFpM2+kyFdT+P8YcHGQtXdHYJfvBc+/NJLOvTpOiUQAoV8yx3rgu
QSDL2mRiHDNM1XpOPLUhNFKvHG+5UxviSDoP2gq1g8zHX1QFamOY5qFbBN6JxA4JCHZls3Tn8NcH
4osWUCPfGpjHeYJUYVVcpsoCqlC1yGX6/l+furzxeHzUbF7HNLmAurx3CgQ+iebMAHay1pr/gi/8
yOeR7ObI0VS7wQu9PXVHzmcPpgpowRiUV4zWkzeF+67FDuJX/WvEbP9YN0zpBhQMgN7MzG5xSjm/
Hky5vpkIbqvBGBvJ+LWsveaScSlIdu9Q2xiOYBnkqKA04ih85QYO3FXAOb9y8YWabKXQLah3rx+e
SCd4GyThpk0wUbwS2AKH/skLzBJUfh/dZY5JgWMbDdOM5jOBerqJ6ydrcbE7A1q7WbOhrubvFlPb
ytf5b1MCiakmuZ8UN4pefJ/V5LzOGfufsSfcrnQoWQrGX87CPCNX8RXU7C627GM38JJebhMFuNEW
Gqh6xo0sJB8/oNhgHZQhlo4EVqeDAMokbNsThPuy2932Y7MPEnEPXMs8ZHF2m40vG/fx1lKgx22l
xjvbJiuAxJJim3aqYnHWB5uWDBg1pzHIuSc0jvXZBXSq2kTt69l6MyT4kZAt9NqccYlUffeWuqTA
6MULAzHoC8egsbdYmR46w3lskbScuUTmOYqcVxXIf8PAdJV8rGg/L+IsT2bZFqo5woGAoV4cAkdK
+uPEcGRrZwRUhphr4S1gT8dcMj56Q0ZeB4u5TbSMRXEbXzsRdY84XUqSgxkD5JSaIsTh0nspDr1g
Mddm3ZrQNG6NKflJw85iOpJcii59M1nvP+TZkzOPCRMnoybW1ttgDOAw0466q81vG0nIWXpYvgYF
cDQKoXcH5N+ObovQwEC5hbSDHgELqtsQSt7/HzLNHKjN40cVhZhDGgXfG3mzsDsQeN3wROrUANS3
+syS6aIilgQ2AeXrqgKUSGf2MhYcnmEL3MYy21s40SYbPWbYEM4ZcVd08IUf7rh3oMQEw2OcY2MK
ZxezhmN/u5K+Y0YToXrU8D3TJr9wLA4kyD4jaIMkC/hW4FESYwS6rhWIgSF4ELa615V6GxPDWsUe
xjGrlk9DXuBGpFiqZ7NnfuUT8OUcygmNeA+BadJtccdrgBD4c5kCxhISMUVngUos52NPukRb0ooN
6XPbMxubyvaYpSTIE63W7mX7Gc+EpMiOVaIyUDpH/XUeF96277lrk5wihL7sQxDdvdTEnjCBdJBB
90mpDmPDgSFs42S8hIx71sFzMSIVvQXYZjYdNQeYN3zAgl4BTTyKpKBYnoRtIEbCEt+mofow0mih
FFDIESW9tUZj1Rfts+0N1jHsn9Gc45oxzFfZ1IRGUVyv/WR+80ZL72SnsF8SrwpMpN0OTFMNO/20
BJuh0McSo5xP357FuvNKZgRh+ybrQeDgY/rho6CeiVqBoI0VGw3fRjWAisyqI5fcY/CUECTjDFB3
BlJAGKEkxTYjhomuZ9llU5TOzFGHmqMTTi1gdFHBAOBdxAgcIqBpgS2hUjBRTIbAEjdRuwiZ/bWT
C+QqOfIpH/bIzjTGNxwL6NMXHBb0movBLr1AVMT+uno3Qy3JSWTxicuag6HEr+HSmGHZIcinOfdt
MZ8ZnKJcR0sPyMTeWN1PoiUMlzIONy63IDdTfWh0+GlzZbVKkgPpwRAB7eyzj/FgV/V44egJD2V2
7KRHxYqVl0bKkEeZ9dvRhHAyxI0iI0AcS3MuTgbMmJ1TsP+b0JlP2iJgwRnfykVfFgQ8O3NMtFpB
dtpUUg2UjFHNuNqmtSR3zvudrZQjFmcj0IavoE/nnVsse67AOEoBWKrTVEu6P4mSGq0x21Mqmkc2
L8VxzP6suH1nO030IKfbWuTiX9mRM88OkSa9Lb4mj3hxNjajh8C6quIHC2n1OTgmjQuvw5/OEBDA
7wZATpElbNvSDHa+Yb+2bmltYnE31J25kwrQWdDFyVnX7hoSf5lg06C3IwAXEDyk4YK6ZxPi0CGV
PTp6KrzVFfwGWrYD1KH2cSzjL4wnE9S/ipwtLfdFkKBSniWGa4gHwajrVS2ZtzsD/0IA957tdI6b
3EObbKfzazQBVzH0pioAo+SVg5m7j/bsQ29GlRMMIFLMrAlJ1Ew1lIP9ZZpGuYkrkx2lD5wakaFj
JwB3VUqAho9NL6KzEVAYdFo6J1CiW4eTb8urniqoAZhZAt1aUBe+xD4ByuUWOPLec6bF8t3WWzl4
R7tynsKQofOQjBACPeMclYQKRIpnAZD3FtFBufFTE8CISO/MMUXdKmxSmoLvOJlB7xBrv8axyjGK
WcDdj2blMpCoKjTgr1NrecfIGJyXysSrAKV9KxHxrao8ITJzgEGRtdO80yJ771EUH6aZl7qbVBuY
KP06wVAb9wV+7A7DNvOxi1f1py6g+BjdGlkX6QDaBL+WC/tIz3x1XfZ0jbEAbNOacAeTtjIVROyh
gDj7RGesMtfBTusG1abV7lOVo7a1e7Ixk7C99zWKQ7heIT1vxCqiHk9NjBXbwhZSO+wQWSicLbwr
Xtac1dgwai+Z9ddktm2aGBtDBowb0K/HDGML6WYDROVZNACHopYWw6z5qyqsnw1gNHuHYUE1DuOG
FQvXzw0NqEB8taTiyFJ1QkixoXYeKcC1m2Ggn+FAJTUbDeZJzS6NMd+kAPC3rYmL0oVKXRs1WSZs
ctAXM56dGnvelB4n+uhOW5dYwchQArRjHG5rTZgR2b44ETgreM6XOZe/CR3EznTPeF5zrEO12PdQ
18lMXAwD4wNrtWkbOMORwPGDb7THeKwCVM0ZnvIW0HXdUvKB/UP8Pj6kdvDENBJBUZMi6COdceto
nOMDSqF6xo9ACXcZ7CWAtwYg75jxWYjy4DeEAUQenOYRAtdSHRexCV6mxRoBZ6HbDYXLPrUFvZpM
5QcpM1g2wvgL6+CG9CRk5Yb4AfTCWZ4jEmZMwwc4wkUBqAOvTRQ2YwqCoUfGq5EaLrZXPHuNPA9W
AK0W/SKUQfnPLmM6C+Inlr638NlbmBAU1lN5icQ83lAFP4mF0JDACrIUEP9u5QWFiyEmOdhxfta6
eaJoljv7w6k1r6D56hJFRJBW8gpveT2mojwrqyBHRyM+ymeNhav7jQKDzNB4/OyRGvUK6H1g09ll
iKm9BAmQ5KXosf/amF4UbfPpVmPq28rG/g6l9YDhYk9lbhMa5jQjVnGBSMaCbkUv8z6S6AgBADiF
4yx+E2wpPBs3iYQK2zakI02GqIdqC51qyAofU89Isb5PR5ghHHj/hEexYxHvse4V1nUry+/SqASx
PPBn8iK/LwPAHV6QoKGias8KjEwNjfZ6mhkvKIogpz4lwXjMTNu7DzrKrKT3dk2PO8dz4284cfCN
JnEfZclTh2VqOxnmSNYulg/NZG1F+gqTZDyWuSqhsXknM8cCJo3EXXfIBgAeuNcxJjI+Nqi2A/tY
pc5PEVfVoc7Z6oQ92QqzjL4rgcu4pKohEmXH65MJU4ErRsho4kp49b70GJoYfI/QIYEB4hKCrKZm
AeX7X03qvQUzmi3h9I8Alas7M21/4Q2nWy9U4Eba6cj0BOJecwtc7kmgvQ0BWdjbp1ezS7e1JfEY
N8SbaD1gVZnwlSG7n7GJKcPxN5KXD0ATtMo6hNxWOjvLRKqFsOOogeHWGSQwGCdLFf48D+GeuYMP
8GvxeWE0bDyU5iB39J2FJ7eDHCP7attD9V1NgQQAgBjdZhxNCSgPfrHAmhqKpxnpLHK+eKvr/G8Q
3l3hVt9AE9/6lpXBomzh7ZX7ZrFzU40YYArqAxrAQwjdeFfnL2VUs73shiPK2+PssRsbiumCi8i1
WdMrpFLUzEPGPiD1931lWFi9M3c7Kfc4zSbbCSxoq3o8D3riVc9qg96fZHjJuxreNjLdqt0mBdEq
0nV36QgBBKWFYEjsM0oM5ceYkVSqyuAl7cNT2gr7PGTJr4NiEzS0b2+iIniWbSTWiRsTMevqf6L6
RXmZ3/HyJAGxOpTxcMOfy1sz9HMCleN1qFS8Je8bS5tH+8H7eWUhMtumLLrKJADSk3jPttIPEsDd
yqw5kBOvJkASMNoUZP2+bs3n1v0ayfO+CyyoRTbbUO38dTGAfmLj2UfP4dFs8cXFKcFs0ppPNtsx
CXG2qzU6LJeKzylyxegFGBb/9iN5PwNmq9RdD1UYM0LFGGPDUgSeqHDpbNi0gS8O3jMjfDcpA9Ow
VGet4GhyrfWODKhdLD6ZD5Kq6Zhy1aYwdKbYeysHgN0e7TrftX4nv3AtfQRyQg/1FoQ9gFbvPaE/
3euoI0/EA7LhoubPOfFWlr/YlKX9x8L0Qdssq9D6QTqE1icxc5LvVUGMtvFxGAnGF0woJZOliGzC
JlQ8MQx5mFwsM4yR2o9zPHKxfBWoTmwH6QLT8nViYlzsXBv2Sv4gWU5VWvwQOUZ4eWez7ykfmf9G
kNhMuZMVjQc2kRRYu8Ivscq98UmjAaRdvbcYxcnAJZ4+urcb/1dzIIrifTRQBsGr+UecCCbLmWWo
1bmnglRir6YIpfJgAhAUO4y4N95I/TEVBZiM/ij5Ij6w7MCet7U5cRrQe83O1fFsKkQqTmyjvK9B
//ldIw898Tys7IyTsAh2x+WxFJO41lVKYpNF7ujA32nxMkxmdTU9f9yhnwJR4LJbD2H/8t2m3vnO
atxxKQuJLqKODNpv24VIIVu5mikLWl9cVBuw0fEygsotjkHBkYihq6PXQswXsLzMyJ4Kde7QE1dE
Ovl8S+7Urbng6whWecuJDzCq6dYv/pAauT7bhnkFuj1ATYI/zDeRd7Bi2OfxAhEqImPtUxquZN2+
0hMBYGeYH2eI4qANoC2h6y8DxrMj+AHP+nSlzdgt7k/YyDnBg6qBS13f0tZEOlHx2yZw/QYf/Vjk
A0tAoEToUoQowfI2swH+zjX8L7bugNjpc3dlA/TfpbSwou/MsBWJMs6NGQV0fdbdKUYhImpeeV0d
0IL9UWhWlIX6iuGSlVW7HXs+dhNbyg4+YmPkG9eHI+rOZ0k02cobFD1e6RO+l+7HcQw3nQtAwY4C
bFI4UNcDKYuzheqQW+vUVnRMMqoIu/Z5k0FV3/fEPtEkMHWMA+JdckCmJi8FtEuryWPaxJADrEb6
TKH5L/Gcj7BBQOXE1VurEYZqrFus0DZzGwKhxSuOSHV8gCg80ysfE5dNRdoXC9YFBVHQ4I6y8PXo
2T9a2fhsguWJWbqsErvhGnfpIUgASOc2v2VFK9hO+SPToQX+QkSHg+Y5+Kk185eyVQbQq+i9sZn6
TDOPLs3ifiwHODmB+9CklrN1imoiiNh4sdFbZjak9cZvbDYE032h5cvifF3lj9OCO8gw+0HCLYiZ
ZiLQtfKvnb23LvZgeAAj9V3mhG1OYqK0wPv+n+I0S0En6hz6weWVWXZnUdacjH6CtDjOf9SEIBGt
zhMsEcKgNwNpSQigshLRhIcKPWF4opn1Mn0w8EjxqYTqESKZtXGS6VP3yTMCo7Xok21ZV5fcdcjJ
aOc3kaC0GyEK2tr9DA1qI3+2jn6nCcuS20w7F7yCP7Z1MVKs496HESK3I+8NXd3PlLLzZEj0io4p
RJGOfi7mFlq32avTM26kbyJKrp0JbPS+hrnaTZl0seh4GrLOwA7qr0RiujVL/33CNb1E2ekuvgm4
ZAt+SG0HtzpVyFSDGRcsW+SriwAks0AMStgqvmGdhUlaVabdMy1hC/bNek2G4q3szbfBJIXWar/s
0n50QciUmhpjWv5mSWc71xBGbEQ87NdPfoXqTJQ8HW4JKH1mMMxjzGlrwh40Zf3jautIVuajjyw1
LEElFMvPYMbhaQIj0I8+sq642UHYQ6bAuB6s5+ySUNBW6DZqQn/GjpU64o9gbZkdhx49IQDxV7ZN
T1h3TnYMMIlxxYE2lYoyBC5jUIZjSEDAoh/cfo6R0ydXxxCXTuVHXwXfEgrYFPzoDmcCgP2nrImh
TbP7yiL55UwVckgzeBmADq8aNV2jcXzNA+6AxmbGM3niqEQfbhpLAjN60IvAJun5pbCO09tX4p82
i02DtS3U+NC1jF5ro3pz5lyvjhyIX5noQCMDnQFTbW+CvH8XAxQOT7LoMGYXdpJHAkkdvRBkd6qG
Hh965OCUaM7AXXrk4XdW7uGbmqdDaptHnLgPYUQaRyZpSmiErbKFszx9lwUBHJyeoC84NOdjM3UP
BGAfRTV85h31Y0P0jp9HNJwnEsoAySjs1nPvf7QB28KqORUmG2qmSMKNkKAb3wlJurw0UFFpXX5Z
7zZFMcjDWwHTOwio+BKTbn6o7GPvTE+tqS+uTShg3eIDETCJUHmdQy8gO6i4ZXNyGuhKPPNJoTJk
93UZnJqu2icypfw2VHNTiDlGBuQwE5nMvhY9yz49jnsaH2uq7pXtnmtXPOt8uA/b+IsBUWU5SHKc
f5XVXnOr3xN7wv3Y3OY4bvh1e3xdHdMxK6QC7f+03x8DB8p46ue8+Gvxb0KObVjZPYoSishcv7E2
vaLBfHQiIPmecY1w1w+Nu6Sh2QiYkIrqSn/2XYeyNmDP6nEqWUTs2f5F2BeeGWhDyz+M8Saw3aJ1
OFAevSBiBQCb86aPB0wAON0IHw8Ocxr9zuBd60if++ivy61rb4FojmJu6cme340k3oM3Y8nLgcl6
+lrZLbJx8rNqqsZmYI/ZjJ+lTBYiNb/yQNb4TLffNdExa/F9Y5B/ziJBQt+foaaLGbREPJj7Fo+t
TzE3dxHy/wLrQlSm/3DLitn5jGhL+KRJyWARtl42BGkBknVwuRlJO4rX8g7P4pJckH2FdbkTxHLR
QiJ6HFvvIEkzoj5kUBXQzVAy8GXlB4JaZMu8N1zBHbu0ZFPLIYgugXmIz/VS4o9VFnMAM74rOI0I
g+cmQiry4TM8BC4bfrp2wHzVbX/MNjz5kXV1xxcnhVbol+zTp14d886+eQ7674KoqMVyxNJtLG59
CsRgl4Xuhw1NBjsmE7Nw/pVEDSDLmO9IAHqdQv3TKItdw8yO2mGoPIcBt2PKSVlixMxY3LqS6Vcx
1avSGL/YjLirBlXlwKiAboS+gzj3J8JTjsO4rKnKe8+zniZRfkV1wtPKkMNsgz9fxfeZq95b9kBk
5myavMMignGHl5B9wQ/7ANy1gTkAB7YmHnQhtXUw66ohv5dkjk8xYVxJA47QMvpt2SVsB0V1y3D6
toHFHUmRhVI9RixJcqTh0DBQ7JYgNNI/385XAt4IKNSLiCL8HTOsN34/qM4gUJrGhszWxX9gUBA5
vAxV8lMiys1U/A88xjdrud1gLjZMPdLFtj8lp0leZmRgmnTMM9Jz1FvbQmJggjFrvTmMcWFF7Mus
PrqtPiqvv7PmEMnmwkVIGGKDUtobdfHqZfUlIF1Jp5q49wXDxIIeSZGgco3b+9jtkALjqVs5I0+S
NB3EiMm+1zUM9mVfn7ts3qNXP3Se6ZUeJV82VQ5CHCd8Ih9w9tvNsiOytbpzwvmpD+VLC+PAmp8H
NNHI7y+um92wSgPtycRv248v+FnwTxmYqEDNPQ7GfejOF7sKSOGKwVjwVQJ7XWawVe3xo3OIEYOf
xG7IFvdmvaBpCIVU5kKkpYtDMVvkq7JBqZfaDBoUdVkepSc0tBbzE8Nzfzw2tscRkhW+AgtRdLsu
9UAe88TyoksVPnjQ7kXQJLtBqatn8dqBc7WzivYpUkD64WE+e8L+DDGqa49PnH0e97eGoUhHe1W9
42AH8yktCdOcC8RDkp/ZLsyNzRBonTvNT9ckLF7D7hA244tbL+8c5JqrNkyfB+h2CogtTyouFw0I
2gjH7ZJTlbXhTsJiof8sOeLAFUFmiX+AYDxFVbxp2Q7XleetaTq4lE1I3Ti/NM27F+O+LronplCv
pSzRiBXFh8piSr4p3hqJ/YCn7C0P7qUZ/TK2iQWxOc74mefOmSLq3EjFVBl1dlYlZ9n7V3zZBoxw
/9kelQMiJqVc53z3SOADoD6RfDbDJZzvHAYPq6JP/1EOky3to7inO1/1+QxPuyXQmDClxmaoUhoP
QxG+O7ZPKGplPHUdV2T0M6hRtl9sO28nNZw4bGsQe0mmrof9yOGExuKxCji7WlKUMb3DnYmb8Vm1
6pwiQNk5onkJNSIBm30SV7lgsEM7ak2NYHodHfXc/yw/3lgGIAzGX6sEUDiV3TVaCreuo/RAV1TL
EHd10pS7uvpAhVSclOAQqlvsLabJ88tgHnX7bBzd7Fg4LI8RDyyJEQDvK+wNweJSMtL+mpn/UXce
S3IjabZ+lWu9R18odzgWswmB0BmpM8kNLJPFhNYaTz8fgmNzS1yrnpndLKrMukkWIyMC7r845zto
x+y0J6OA4Rz5n5jXpZWfgtQhVWNUzFPk+BLgp+ftxA7AyFZ5ehcbUFdf8hGS/9iRGtFJrCFhctdb
ZA6T+RPqiue77tCDjFdTg09bRCQEq8cAR9+GWfpj0xefvcP4VDZMC3r6Khafm2rp0lxbQMaUSAa+
JfiWNwxhoXiE9YdWJ/c14/5Ydg+oaYUfjx4CCXerk90Wh4ex6enuw4GomIR32KrmjgpumCDnN2Ib
2PjBwd2Qoxh/VjYgRzgNn2OPYY3pkbYJzRKEQKvPW4cdoqrYFDCAJrOz4LWXVI96OZxi3ly3Jxc1
CP2zm2AwnQHJITrUz6UP4RIYBjmYHXyHeLkqyvgRBdM1MVGzNRihgKMPcjMPol8btvNgxbTElhyB
VJ4RAepQTP1Tb1If6tM4eaxBGRIwJsE8gBDGSb9E3jHHtST5KeJdFvxANOFqXTmWFxq2ucvy7Cz5
pRG1DoVO+xUuwYT8MxNRsJpdVg1Boec7AAxMxfR1vmhGavOcOmQTtZV65F650JPQoZKEgIQa5cMo
v6cGxaGtSuiCGSltre3JdjAAKi2FjYndwiIo1513MdFqmTl5qLVQE5uc8VUpD3U83bH9OQ6N/m7T
pYFvPaOY1bvkt4m071VXgs1uswAFEZ03vdImYZc+Zsa4Gkw+BTFaEGG5DJKhJH4Kw4oZfCqfzMPM
PNJS/ZCMzNMyfs56+GlRiECGmJhyJPRxgbEa87lLnHMc9p7ppw/LX4tO+7Noad2y9orJDHVUA9oj
4/MBUrATlVo3xm6Yu4z9JsF8xWT/CHImVWX6WURHdHjp2q4p1cwUGnoAW2fJYDW/tDl8caLqhxuw
USOq3EcvurzGWjN/kneusSp7KBlg79v4xbHZszJh2keiZ30HPgFYPxpBK8EhFwHhZbqOLwGWie8T
zBMwDdFfYiawQTk9h3HzwySTNs5NaImKCYyBaxAMWIQ0iGgr0zzPo3VfobgjEfiTR3gdpjASB/3C
+vQaEGmnNeWTmS1VVo1evhvny8hEqSBRuuwf/Iw2LOTrQCwhXTWRKJZJknGtqrsyKL6GYjh3RFwM
SO5zlg4rw0m92YC71BbTdwwWn2wit21nvFIdeeSQP7kMBOqW8UHJ1ZoZuKe6JSPwpTbrO57ufVMw
NyTy49B3gND9me/fvCDereZ9KN2VjuJlNRvaU8C2Fcm3Q/6d3awCrIBr3Y74Gqlsw9bqMXeyETV+
De/QS6FQLj9DXcPyo98t6vfGQRc0pd21dfpXW3EUCQgspO38oPLEbJsCFe6h3tluNqwoO+Dcp+KR
DuWzyuSjWXD5UdqRb6GCTaD1qzYAt5apY0z9UXDdkyQg9uR1Ip/TOUlr19qQNbDXl/fZ7Ua5SonA
paXIzn5oPlrkZEXKfEax82JhWdWM+q6r6ms6jjQSfvyw/ES9JOVugPEXzj86c9754iXOyzPrn88m
lk+o/g9Fpl36/sHupkOvtG/NRABkfW01sg8V23ZR2fdFqPYLnaph0A9rTSFjctFgd/432yW3Q9h4
zH0JRqhLHiVHJrOPntwJdzd1kMwlejzU+auJWc1kIHppwGtUkp4Izm4OWFpeIr30OkuC3PxwHFwF
xXQW7ATV8p0OtfxtrLO9S0Lt7Mh7w8ANHjcHMbvH3u0uA+2ETxkl9ebKvuVQtinKPfY+znjHXt3A
B5c0TDJDo34e2Cm1DO/bsLgHcsvtGXHDLq16ZIXNFnIYOll8lSF1U1ZpZ2NEl1L0zMwRKVwz/mkq
Mr0qsitzxYY1oc/c+JF5X7bGMZ3jtx7Ot9QEPslIv48GREhstujbs4tQFAAueniubQKj+rx850Q7
jMnj3AzsueNvA+odeI+UcMBY4oW6+aCQRyIWejb9bTGKa9kj2XbUCKJFG1A8jAMyEUnOXvFRUrCn
Ed+RwUw5/y2XiCuXeEDWnZ5C4YgD/AvX1aees3eu6jrbTJ8RopJ1EJHrhcooxYDupoyw/GJn+i0s
VzfUQUBVbxljy05YTDcdtOwx81lP67DGs2dn3gWxr3sFgAiBGUK2D+6F3Gigu8iqn/OM+L9yOtp5
jrcK20JuUldHaaitlI573bJ+xjToZBsQz2cWQEXRfHVJgMck2dgEyK27UcFUKhvKggitjoW9YMAV
kVv5w9wny3GywBhnRiQGN0NRa+s4OGaAo7ZWl7J7kvUuuSotC45RwUkDVAOhI5tPx/r0k5BBvaXt
9TaBybU0AaHF9pecC4+m66Vwjf8BueW/wGP5r8Nd/heRW6T6x//5vzc2zX+AYf4D+LKQZ/7tH4f6
Z/qR//Z7cMvyB36BWzT5T13XpQ6DF2SbsGyDXxp+Nu2//UMz9H/aDpATl1WTdG14Jv/JbhHin3BZ
BMZkqTu2CfflP9ktwvgnv9WAt2caEIktR/x32C3GQkz5f/AW9nEQYlwpbn8HSklb/yNRhYWIMl1G
iuscg/pTMKn7MZzTHRLFbh+UljgVqAGIpqsIYTKZGIKmjVjEuD8DUMjcfOI4OJO/CzRGF4GkCG2A
UawCbpFdVO9+977+fwAw7kKS+eOLXSo80zYEP7lrKog2v8e/qDTT8wSq2DoegZRlM+kXTAn1hiV4
r2cu1oVkQsY13g8hD4rysaYqwhxdN70ffQKI+/bBd2C5t639/fZzdRq2J0dnjqkZN0DkfQB0EkfJ
fSA6RXhdQinuG9YpRgSwcTPIcY6FX8Sv9no+ipMj0V9p8BYCwFi7Tu5V3OSH0jSuYFqAso4RRHMt
+mrAOa3YrRtYvwaUx+ZgVLw+fY8hkmkm4QLS1JJDLYdub4WMhSt5MceCVGgSX08RFue1bdRv7Kmo
nlu9uODgcB9Frbn7WU+GddOa392E2CMrtLBSSOsQ8B/JKqe4qxihJIELyZIJdjMN8ixQu63SmXi9
iVEYyRmTN3UM8Czm4Kd6FoKAoYyOCtmbHyGM0gI6qSGkkSmPsz/utcR2Xpsp/66PyRE7Pnmx3ewc
ydECAOCHm7//0E3rrx86dah0hSEswwI0+scPvR5DR3MTPnSjZ4RW9pT3XcV6ssJlfbr9C3dJc0LA
fvQrWZ5Y6F2HHElehaVlze4/3vu4tHEm1+96GAjMemyQ54pULn2+RuNExUh4cOg4/lkwyPj7l788
33/+zipbGq4JpslEorYgjX5HR6oUzeFs4oaMmHAeijQn3EDE0d2yCmljoEl8IXcTNpPV1GOLion5
VknpOZq8K7KSTCUkSGliSnjPWsp0JW03BYa7/8GrxCulW9LRhXR184+vEvJjPZkFPuGxmu/R3l2C
BDMr0msgEJMZHUb9Y8buQ4bQGmV0d8iNWpxwypFdUSV32HnbTRq0z7Yz3KWpnZ0sshL2/+I1/uWo
UvCPJMeVqXTd1MWfXiOKKFWlGsBVNYWGp5ruQ3SZ79VYnM+tQ5xAwsRgNfJIauDgvESrUhhM5zRu
k+3trZwS6DMKcWAUp+0uqB5MRPMyxyD7969U/OUrqyRNOnw6PnFLWfrynfjdZ45uOLDcxUsOe+ur
GkownuFFGN2dkQ6bIug2+dS/93acvrYI5jYT9U0xjcAKcAtiR+o9kNnYSHqGVbmSP425/hJWP3Pc
puue3q3trjZS3NuHMJjLOUQxCbIDpN8SgUetCzESUm90F+W57YUqeNbTfIcnttkJeudVU7IenPH/
Q/ROm2sWZvcp3Gwvt4eXeYSf4CaDuM/qUyQKa28scezqC/9R94iVCrmZHYtTiKduBTRbS6J/9cxw
8f3xmVneP552BsXucmf+6ZEvijaZrQr3hj3l1S5VhjypiK7ndmbrA0cbDepL59rL+L7aZ4RJlYlU
R6xoMHMEBgy2z+7WZoygTXd//+H+9cZUi0CEG9OEq6brzp9vTJeVDU7kYp2Xeru3cpNsLm5qCmvs
8IBbMJKPAG9IkgnrJwATxwV/hKKjZoQW2oc+GHYQuAnu1iAmBYCYN71MNGRamNv//qWay0v5w325
vFTHNXhoDNfiJf/xezg22hRb45Kf2AS/DQ3vGSJM1Ilmnqc8HxidmwzOrZm6u7jt9c/GRzA4TjZx
6cslVFQLqRVwhJWwk41rIMe5dcxrnQiCOX0LOjf9Fze8sbyiP71iQaeoU5fAptPtP7HkoJVrvgAu
tS5yuLDcwXSkIavnxrj2udEy82KCginJU5PDiAJUwREyVXuZ2Az8q4vnj7A5SiOlcJWz3NBd0zIM
/U+wOVSgduAHTOxd3CVsPevoymBnQTW5r7f/1XagqrQx3stymu6wDi1B9fqrWMbFt6cvE+nXMCE+
gCEHtMZOQTPoEOT0ifURyRTdKVDDIYhqtemk4XiAdvZ2TgLl338POHL++kS5ts4NapouJ5NrLSfW
704kdnaNkjEasq4sAqC2YX5WRFlMtk7Aj9WSN6q5XjQjwIhbE2K+Lk6mKFNoS0x+lxPGQgiQBkG7
DYsOUcsgknWldyUJdwWLTzw5UN2O6VSf4ISQCxMkJ+wB5f2A3r6k8Vala576opcH2FH0y0vdlcLz
9xgOoatJIAc3S+VhRdGLUEnLjcjgKYvP8ZA634Z0CZMc0aLIjwasKyfZtCR9BJ8m1s+1ETjLiuXR
hXN/tVvkL2kR01WGP/rZTPdkG1DhhN3ZrnCRDoVlHaIErAJbC7Vp/A5S3jD0xBiTh4zCB89J61x8
AAu3Skw6WvmtcPNv6K5DfIl010kTPVWjgzExY9NXC1xeDEDckjU2IO3oDpVen0Qm8i7w5Sk5XDyb
XgDCFBd9Nm6NAVpbXSRPtwIV01V0x0D+yowY+lYRvYVTY+/dyHhDgKV5YmScFria/usNiuZsV6u+
uCS0eKYGeV7X7bPehMyDU6T1CMeLO2ZXH9HUlx70bZJe2FLm8bBHZ0UZmDF7VQh+Hbf6wc8QHuZ5
3Lk6LjgsJ+ELTqL3zGAxmi7xDbePWMlCo9JVa0dxzIVF/nn7qIZBXixXnjI+4mEq/S0ghAmCR/5p
29p4X2g++9ahc1ZEO/H3SqeBBiOeG98EtjWiUxfDVhJzecoi2CPLeTOalBGJXz1bbaZj8HRhprWQ
rHboIVPGSaS+KrK2g9is904woL4QMBeUwX8+DCFTtEPfeLeLNK6mJ73Fk5m22WtkRjP7zcrY2KPY
DlHHbMd3rKduHs8EdB2a0Z88ftiuI4kUjywenR6fChoEdzvWrtwnvJMBaVQOlNU7PxhICG5Qjtbh
pF0CoXAPx3DzqobY1nKsDiADNK/MYkEujNp3lsXsW418GE2HWgr3lFY2wfvwVTm4Q3SejB2SYXfX
s8MPbebBnVbohCoQYljheqzlzE5U4djKFdCKrI7tg50OxMr4rGWD6ofT22hsBu2oy4hOQBg/blVk
TBwTZ5u1KZsOZWQ+wJvyKiQl3qSVvJhZfRqNhKK5vPO+XxfIOZQXVoY4YdU53j75KZHH0he7Rg2X
OUA4xqVo7KMU8YqiqTwhcrJWEh0W5hYr299aSMR8e2wNYjeo6c2sev2QzMa1TkfnkPnub33Pck4W
SAVQqQM2DOnRJivvvU6+t3b2UpQ1qu1GPZJU41zZACKMPMe4sna3d7+04W2VLNRmUdc7SIX+k2KC
lMz9XSFZaJVL5KtbAGh3S2zEqnZg9A+CAGbHOkIKZBoEMWudAxgwseJZpfFKqAw6uuVdICTvmUGx
vfUnGEp5gcknzZsGFZvv4Q1azdC/j4MqTmRaldcx2GZx91Ylzhe9wzk20txjlQu8DrcHfti1QrGy
ESVGjaRBgfzr3RkZaoKcm9bFxMGX2OarOYbhlfytMM486Cd3t8fUs5ZFnKjhRfo6C0yAaqi0B0Ek
zo8q0lftGCGGMGcb+9qAQhIp/1L8gk4Vpw6qO3ofqBLlVDwhEd5WeWY9To26Y3KLE6FZJsXdslfx
+S6HdZXsXGKz6zT7vL39t5Ns9qWH08R4ROiHgUf4910mO2/0GZ2lvmQr0vqpj+IhHi59VIBRvBVm
SHe3ty+RdNkSlazpfj3MRjFnd00ZbSLJF1iQxUUO4FAAzLt90+qlnzWGX6czUeqeywhgGzfxd+zj
zZXlHMpseqMmyO66BZI/uqSW+0ViH4DQ2LpL8EEDx3i5cR0kIrFpTgfg6cnGkVzeNJEdy0DiORNm
gQ4CEVB4NfqcEHtsNXVrQiN8T8zL2mbsri6X4DpVDAtnDWf87RGJYnfa1wJfVYWuROvp928PkrCg
mlh2tu3scOcsnuDS0Y5LilQ6iVM0GNFGGjhk66Setrc/RvNhs0krnF1j9DO4wg72mDcFSLETFt4H
sC1fOJO3qJSSHb3U7f693ZiyhIDQI/JTExHq9jzmxwhw6QCwKdJaSB8hpJaGn84nH9AbIBttKhU9
ufWMNPJ2pmKTd1lznEY/nQBGWymuQjQ5TdA/q7bOnrLpR4wVEnhG/BqJ+RlApzoSqdHBSibCOWgM
m0xKiQJBIxE4dvYaaCcOVyadQdJnJ39gFK0r5OulfV/PaX9A6HWeks69EphmAoe79KxOsYT65oPz
DtyC3f4yYTJ68meNICO5t4nYnOAtdGqNux3+05F2AI53rmHhdSo+v7Qd75vI/gjCVKdokixGYpLM
oxG5PeRX4jbBWzKXHzzJY2NGAAjIe95a1oQHcTlrcf2TBgiyERFe4e/FFOyR4o9ei/RyLdLFwXP7
qHoL5wbBkl5S5f4uThHbGZyJAXagPbwUVnWANldVuWRENyRnpMsj5JA9hqwE2hSStFVk8JPKETN1
qfk4QGbKmaSkDOp2WhvEb0CEd/ZA5Giq18El1kFGaqx8smKXuuaHFuviSdbpF9ZltPh4IHMdFv0y
GLh16LdvhOABrus0PfMOUcy4zSHGBHZUQb6OC4tGRfZ4hzIECtwU06GTJhzSqP4RFX3udSARQUYg
3QYG/55mNJ4zgoEpSuTu9l+/DQEKZv9GzWwfJhSlIbvLnT4Yu0RhLp27AIWmNjnbiHkXIeT6t8Jx
+r3tJ3trHs1V1o3to5+wQlITU4UScWc6EQBrczrvhDoMEf4CI+S8vt2TZWph+PX9p3TEtJI35tkW
zTZUMX4KWKhPM5k4KYG6qBds65DUwXd96MCQJslbl1KSpg3VdbIIEkKTWWTYzg8oGUKvTYW77tN0
o6FewvlbbLIZlbprF1gGVaBxJtYHrCaWl+TYTzszT67CIMD+CZSjdeDdXwwA8vV2ZWvGh0lw5prh
rjczXeBCJZ9wqPxs3QUz2nXU4zjTqDVuj2+ignlrRxObjXEELGY8/mrxLWh8Ql+04MIN70RpLjTH
aGOgx9+xojU2Wr5Uz5KnvM+F7mlk/Hl0K9Wh0Mjpw8ByktBqLCZZxczFFmaq2BSF4ChaipXQH4Sn
AvabvuVql1/ndjWHX4WLckYzHNYRLAQJxJ6S7e0g1l3b37lDd1c3nJY0FNZhOVNv7aEI3S8r7LUL
VHkGmXG//TVideNx66cG0ia3xNcpo4e2Y7lDV3krxqSh3khRog50uyW2gqbBys8j+THNIjOPfTAG
6ZJ5stzBVtPUsJXYWt0uJ0HADMgeYzc3zsEqC9cDcCLtuj4V0T0eTMK/l5fYp8mZ9opNoz5dl4Fr
UhQooLFcuYv4k0SF6gCc7PbsN7FP3BRZEBCt7QOlcvs8EFjBPPRO4SbBr7e6HSS30czt617UQMu6
GQkd2WQFK8nz4NgYbSijssSv7/I5upCNa67bLrhmZeNcdCJQKWxEESVEDxe/6bg3GUASlMG8EZpK
hdZklKgzwolQoMwEHseSbts19aUv51dNpdVhxsARWv0x8LVNEuOyQayDPwmLxAWTJTYOIy+92wdQ
xdOq6p1sY6BG3mRGz6BXLi7zuNzfvoIDQqTdNBW7xicBO8wrBtUMn9seC8HKAOfCIhO8hSkw0vR8
KKRZh/OxsqyLw/jHb2CzGVX4o5yR+bNNjHIPMQRdBa73d3sWV6awz1Nfn4Au+y+jH12MyX62R/+7
FjiANRlNGQAIkQwFfW8/EuvY782mY5vokpDJiM7XrfLiZGxugXsSv8lHNjCoXxFmEm9tRSJWy5Lf
kd/Nioq1KxFHCbyqFdwtGo+dKfGOt1X1JZKQXHL2McQgzHvdQk2KzguUQRN2axwQSKvrH0XDXnQm
OIrup1kNcwitjLXHlM0QdrsedFKEbRMg+IqwcIEbLNZHhI7Gt64FGB4UyRL10BknbUn2YKO4jSq0
IDEghE1Qk9VO57i+/RHYlZsRGslTijhhNuboAFmIGk0f30bSNXEome/FTEbmYGGtwmzgkn/GM9Ft
LL3/KeiM4GUvD9oTtngkqMu6VxefoqKsrPxJrvrZxe/c59tEVmjTpEQYZVVvOLbCY18iKs5wBgWl
Y2EXRkMnVH1UDWbAGGtp9LOwTmk+TSgz+MNaJKs1C/w0VnBeuSCjCoGsmQC0QN+qTz3ix2YISUsL
vpvkAwLDbE5Rhyc1KYTHM4FrISIDrzaW+9kS3IB4OMzc0Dj9i9izHXmSfL8WF+5K1lkJlzjZhPai
KtSs85RKZqO06SX5QetCTCxFqtrGiGcC5CMAqU0eGVx8xQiSCLWB/lMx+gX0CK6DZgqbpcJdJH1W
NFhp1NTt3I7Kyu6141y638IYHlsaRRMZ12I/WDDvkjrCtsZ2GKHJNrSG7iRzZeG5WUlkRxs25LA5
4+Zbog+bcQTuoDDNYhmKvslef8WGN0a0Vj5FCzP/Q5tnzs60mewUobUvF0PG8r4ErQPRcSZ+sZ7D
tyqbdjob7v1cpSSBDZ9RdG/XRH7McJZWjs13tE+6cW9Bm1h+OYdCt68K/SRDB3FRE1b3Vh2N67H4
ottNTj4VOtiGq0xbges5+hlW2qoY8EF0CYK5UY9i4HFutapSxhv+sqYWfBzG9F0DV0KhS1wVmvO1
JeMAEwG/d8cL3vStOpHKc0ElhcCh3I1kvBLoV9HMB2/E6MATZwGA5oO2FqWoaGk07MdZrAUyjEsd
lcdo+PInKLV1/dBjhcsoHHA3FzYhpckphAsbnw1D08/Mlp+kmz9OLgmTnBLEFn0543Jod2DFMyme
iG89ijxJD53ig6mS7hAv1kcn/K2tdMi5DIlMo54B0At3ZRcMDWodH4mwX6pGx2/fq7fS0HbAX7ci
/SZEyTAvdz+61H8NLPTHUvkHP8N9kiYoAAvrRYLL3rbz+Kwr897lUoIu9UCBecEy+Tm59rBTg3us
ENe3ejltKmOovCYVQA8cHdMqvJbOR15QdCiTRC4QF5BpSoHfO7RNY5Je/bD84uq+AkbxuedIF9OI
x0ThRkRhx2eVJYyzif5JwuIhhA+GnMbV8Hj21Lg9LqZEF281QsoWeVEt+BmL1PY3WYZyeGhTaxNg
c0ujoVqXguIeCvSHKQq5ZWWApZpeIMsB/yf1oGEdC4G0BFRloa1e+8Hf+yA6Ei0aD5JvTkz0tqrC
M4kDX7aLTnOOjac6xsFQyQOulf5STOq3TpIb5Ld0ZqrPv4IEwhj4nH5TiAYRt9l1XOgSypgPlgHJ
xhPbtmOczvUpsH2Eoos4wqzru8EyD3NACno6UM2UTim2IjeGnUYQ9Jw5m9Ymf0hL3tE311tRlJTr
ZCa4+Cm5V6a3abSnk92l4GoBzJR5voZtBovYZrL4VS9HGRJLrgFZgM/oijs+bUayNK+UKAZCZ1+k
XkyAJ8mQtIplso18VR6z4RgzicBrr/SNleEhafwXNvLjgvljYJQa26IlIiPsp1PuY89LGwS22Vy+
y87u9pTvX6b5ZJpVzAEpza0O38+pv5MUdXQj5OlzUh30xmePQ6+8zqdi8lp73OXJQFQAalFsowH6
SecYgShed456jxAusmyNiLdEb1Ibh8ay7qk3UKzUuMUoJI+uE6YbZ7IuzJm38Pl0ipJp2LIZXxAQ
7LiL6l51nPhtpiDvTUmEzJELv4bbajdMARwr/7L79porry2Z1fgNZBgoRvWWD5Fcq07bp7hdOaOH
pxT7E2b1qdiUTA0bqJr04MW5LxZpI10Ubw0U37kFewrFAYy6ELtedByD7nwIcNcD9us/EZbiF3UI
ThrY3GTtI3Psu9Jq96LB2i8TWu6EAHQ7QOlDai1+NIcwb7M4Om1ECpcjyQ1/yC0NWXuefzk9qR5T
+THF5TOi4C+URIR1h2Z7NDWsxegxkhWxm+BIdFwDMhXltrZ/MtmMHsjuJeMCIgBa/CHCpx0fu+TI
rI9dnIVDMonlR6Y40YbCfNQjDbF++4W64Hs74GTqjRo6nWRlZ8/NNnMlpy9QiNPQVdNxzF9cjJsn
IsNxscKU0bifRkwDjZZ+n1GA4rSzZoR8I2DpceEoQ2/iEXCoIEyIlURUch2b3MQT6S2411EBrEZj
oNkWwwN3ZbCJbfHaCIl+TvYUUpk4VsrdUgxzutjsy6egPZdK9zG48qphctPB0SAH8ylR089hftdQ
qh6Erp4m/wgDk0dwIFm4LSnd2wzqoBmmJ2CV2wGhgJekOi6AkzPJ/pyVOOwYY1w0m7JG5iZRaxo4
d84/Vh4LCLHiAG3ns638Y6Xl7WZK0BzOATGCvk2uZr4oj7Hn8YYBjNRqTDdDySk6kctRu7M3WhKf
4lX2oAv6T8gkPwPTfpiWHF4Yw2/dTAsx2P1HIck143xDUilX+pCBNZ+2BbCvzYiG1FMlgS0ELbA5
1HXAJ6vkCoSovHO1wUB2nCK1beC+SmrmtflYkNTNI8EggvhV7N00VNvYIEhIICsmOiSogCAxG3Mv
IV6VCUueB+q32ZIxQh1WSf1IvvVvXR/NHoPi+6xCluu6zgPZZNmOiOuXZNAekxI3SlnZXzhS8VUm
wSnJiWQsnPmDsunqx2a6HVX1ZqP+QznYys3UQ6WFZ0HJjod+AIuV29gsOrIZQUKJXdw7BuOQQR5S
8CWbodY/4o4wVc2pLmpGoy82MCYJpCgYj2RJ9VGqg290w9ZvHc7uQMf3jSDa+gjKrFu1Chkg5JmI
yTBkkaRVDYrVdG9Yw4+5Mp9sUsrnBdRlBQwBmkBwWHFeO0Hz2iNzDMInmChHmwIMf3y5of9HzFj5
KCNDbHK4Hzi1Cug0dWXp2HjpE4iy2iRsE6aEkhVHY3/sZHbFmJptCEcW2RR/C8PoUFbEhodh8CDd
e3YyL0Y4lscFOdiXKS4Vc4bB0sHKtSowAInuw82rENQZiiA10pmcZ2wA4liEETrh5X+yKNXuQlU9
3H6R1bL71MZnq6kaqO96TmJNON/ffmddoCdvU6AfGeyTdUVhc98s/6qTHu9vAYiKtD7rHlW4fT/E
rNsqo9mOkG3IHk+d5xzcN6xIb4giSsUYYVUx5dxDtz5WTzniXOeCyM+r3GpdE6UArqkd1kVPUJ1M
Fp2I7yMbZl64nkd/O8xptuuVF8WBfTCn8j10ctfjqOpoAoNqG6f4ccLFaxyXcn3r6rtJ7ZKsHK5+
J5xVk5OvriwcAPGYZwcjea/bcbHQ5vcQCsmFT6fBsxeZQG4p75eqgA39ztRPjs+RNI1zfQDSQuhK
ApkIihnMnqYSW84cNXItkfBO91mR4wQAyt72SzOazG671fm/fqmdso/IiuIdJS4mV2vud0NlDVBl
qYgt1jEJbyIGKdQpA2ilGQSJx76vXQF6t/dz9rOt2/qFi+mmPVva/2wEhZL4aeUBRYuwNsHKHIz5
Wx/zUzOao0v7oI2CvsvYjOnDwNa+GE9JPwo4r8G4W1zEvSG5qZvfgjoyqZ2cFl5cQAUfTmQOQ2DO
K4q83O+jM4AqBY9kQJQZ9/7P2cTuVHboX4OWQrzoOB7tBEozcmCgM5qfHRvJy7czINuRPlX3aP0D
LAAS2y0Qm1SoXeCiwkvb9oXiLQIRApnKNJHdxNc8naJXNb7RELABs6OZRVZ8yYvit3oxkrtp/a6p
bngA8ME+ZBkrlfT2SRC8JpGsL/YEm02PCLCfzZcyad27sgoR/rrxz3aC3qWlPv2U0znHeXxTPmPu
29RENfARxjAAZ22zoQl98hPysLvc5vAT+CQGryFhoYvm7jb1gW2I3hefys62iT5HJJdtYk2/KxqL
9lJEhyAkVOE2YTSyhq+w6RvXJoGeSO+wtisj25dGMPIqhvLX15ZYp0uAynhvDHAs87LcTmb3Dlm0
fm4T544+kjR6LnGK0Yh6GrrdvsBODqskaHZaxbJttkquBP/LZbR+ylkdBuy5fYIW62C69BVpTUrr
U6+XbUtGvGlg2KP/D4bpTEkeHstggUzwZWYxN94nZvseJcazLxVhRfM07yNbfTH69uZ6TE63RV2J
P8tL0QxUZh57VEjck8sIVPU8noSzEh9ZW4SJg6GrqcxR6rASj1tSEqKEG913nUMaMaVOIfoAjhr5
FodPKoHA02KDgsnRcB3pjDFuPzV186pSbAWHaUq3RSnjbevOZGeXOLeZb21KoTrePUg+y98j4njm
NyS0glEKwt9imrGOc5hPTdSffwkVC0avOyfEOWn75Ious/OSgEzfUOJYsylto+6RItLdE/oNm473
46iBGCsHg2XWGINoEo3pMYvFZTlTCkzNZGwVB+66y+sCEI1M1+S8U893TC/hPvMR4B5aYCWY/qN4
FU3seS29Xm5v9uuIC1BOlLTscR17PjzW1tDvQ0fvz8C/GJ5K8DBus3zFO66hRY5ju4R4BInr1T7K
/GQePaW3bw2QFLYJIb1FqD/Y7JoPaWdOeHWr+xYV4kmv7TugIUAvBpdkQA3beAGqaO4hTqz6RD4u
Y1EzrPHkJAy7O0Ibd1FjfdUg5neSpJR91PKDhD7IVQyCZ+Sq33B2OHcG6RCh8R7NpnmdTCh2IFuI
T1n0N8yhKrKY6pxunxk2LA2xcwuMp85kR7u8MPayn5JjoQmSboJ0709F6VUal2hM338P17i/K2OA
jDGnr5vE3r+TdybbkSNbdv2VWjVHCn2jJWngfUfS2UUwOMFikEH0MDSG9uu1Dcynygw9VamWhhq8
fJHJJtwdgNm1e8/Zh3i8pffHRLdivMmGPuco0UKbVB7Qra3q8YLXYFR7FqaI4Rx5l6ZGaZYhqZKD
a7OclydH6Su91kqpHEjMkzANpyE9y+So4R49c7Tn9oANHCbilKRxcdfN1RbEcbftrcLZTi18oYFm
Kcayj9bFPl+72p0PNGG5afBREI8X1c/07r9HZPEFQ+9tvp6ERoV5V1q9bZrIWldxdbI77zZOiFst
69syfoQ/ZSmNxXe7capTp9YQLcpxyiK4PYw0Ada1ZX+3/Ag8OZTCHfivaifxWU3+iIoptf/siQct
BWlSjfEWsOGwdm2bwsRmein8wt9I56epIDUB6QR6WLRHLMbAHW2FV+TMzeHb2eNjclZR4d04U5us
yK//KTIeuaWpXWaIH8yuxdNZzfexa74Z1L63npF0pzLEz7hcJJqmxt4aemNtMAop1bTSntMnQ/ZQ
p8vmw2qTA56dH4Ng9G0HxiPsofpo4ZffFSOIazBI3qa1zeiaSPHhG6dFqjDNOSIChD6wdaExksZ4
8EZpw2TSfqVGHR5mH2uWtpt8i/5kMqAZKbRVNNAciJpq3OWSbXIiGfBmeStYCcUuooKJ9IwzmR/4
W7MmKiybSDKqaQYfnAYvKc/aPaml26kuiR/pkB7HCY5Mi2F+P9k3+Dc1PMD+myjd++UuQL/lnNOs
eDGF8zRQz9d2htgiK4BnDtk2kyfhYGSuwxrYD07LPlUBKYDSMLBln7qlP0muEJ8m5KTYA9AI1XTb
hQgwBmX4T2K9hM/7S4geFC2QMc/Pngllv5QWIqDalySB6NkZ1NeyBskEPoAVztPG8QRZ6DEHU2LF
YHZnn5Ubk46Neoyim7EztuN4y5BqXi0V3LKhFRUoSaZDx7yo75aiRLRac4Sil646grlXZoS4mgAJ
CKVFKbEHMRXzWTd0JbxqkvBGD6bPaAijHzqP0qLzXAqlZZlftouqqz8N3++vA7xZyqp1L/zwvrCN
jtYkT40GAaztOrI+m6yl6UVvtmjl1lXZEgZRDQTbpZT3eeRs/Q53a16JFwB3cFhQRzueHWwrJ/7R
Yd5Xn28qB9bfftws16rwoaXh2D/alT8wEy7ul+VqVlKW2AJ8LaH6MvroaH4w1S+dAvwEh8LewRI1
mOn3ZR/5EtCjjNJejSTRTlo2/5gRKFDQaaygatTtOT6grHSw7wCB/AgIond0cgCHgiy9vkm0Q9gE
F3r70SnVJkITSqHvwz7+SDoCCZPOvLDI3IaYd247N/jluxr0LftJMwfl6SS2A/4ADtag7ohTjLqA
KaCNSUDVp54kCDVvWHEHG1bqQGVmh/30LclYcRfl7qLac3TtIQ4MYkDpyuwHwrnvulQpb2nXdy03
Vl9SgnJ2TmlHwO5/zbXw1zKf7NTQvhqajzGBwAgjrJBac4kqsFeAyq+9wWfwpRqioBBGU57dFvOQ
ZxrjWgII2ViE/x2FHt0GERkqBBz1a073CHrVFI09BqBmFdyJ4bs5wUJpqUlJCyM6wGJWifNt4irl
4oxMmxGgEnPLTjLx6Al9kxmxoctF6Cz6TUNgPw8RAkhiJLdDReRD5JJHpy6S2gLFewvHCtmfba6X
6+pSmuwaL0y2qD+GDZC0mIyqc5ae08hUtglx6AvQBZzYQGCqUX7eUeakiXtnj95JgokFrdWInTWn
d8tvjBBD7UvCWUss6gAaGPKIGuLcjPPk4EJl3BUaJ3H0EzCOYGQHoENjo7KpN9kJaIIxFuWOpN+U
32rjhL211k6oOG7RmT9bpG8fIqFd7a4wN5GTUd6hirOHPN4vF5qwNVLUR0Yzllroxrg6mDUGd8O0
iOMBcZcJsgnSAVgZg+UT4LL9cspaSm+uTcZiKt4cXwybQMUsZjGQhtmhgKyxmFAJS+QfwYsQxWOH
5+K29JCh1e2YnzNPgsgaaeqDb+RvAE2SO4DBkAQ2u8oRtzK0bMWn3C7Wjbmm9Ix1Whx57Z011uLb
POVO5FgGAaoITvC5FJSUDW25esICbJIW4YyTrM43izrZnh8nuhvXkhfa+U1yDIlYh3Wq4LUO2XpL
GRmtmQUZ65542dushzjcG0cdXOJ62cZKzQExCXGEgoNZjpg/FvH9gNJzK+zkAnVcVZ8+hiGdKLjd
8qkaOUQsEOF3HupSoPQgNlHY+bOtr5sMYH1t2NPJsSuMSaFxQEpx37J7nsyq+p72Nq7r+jVOxhvD
7jHfqSeAx5s8JSQwALebYq3ZRb2ySRJhLPNaN268X74r4Kyo1eOfypk0p4nrTAxyKbxIMh4eg8zW
vo44hRJGpJploOwdIEmirY+6cl87GRGzZBbSxwnu/PTeyRyx9mRFwzZog01Lb3R5IicBuzvw1kBC
oBWoG6k4zlrqEgpH8R+lDciYKmhPReMn+3AsznYd0wkMysfldDqygdFhDNEJDX5IxI54GzTe5peQ
1tjoVibPy8q17CNT5RJ5J5hSU9PyF8+EdkD9XofxHBD88Ebf2Dp2NdEfbUePnURhAgCjBJEQqfLL
crCIc1m+9jpBp7bhEIDcg3uPqm2vdcc6JZZwlKE8dPbEYEEM9op+uI1KA2tkGQ8v89xCAJtLn0Pz
fpxGcbSwsuHJYRAew1vYpxFFCBi7aZuAC13pSYT2M4q+O/DO9prPybghHlbd69Z+6OPb1KrvlztZ
r8TBFLwq2lgPyVzVX0etSCM1w2sQvzbnr8G2Rg++M7ubxQ+1XASbYSt9620gPPOMhgruBSAW+h54
Omuhbc2GkOYGpudeI/p18sLq2Pfxg1dDi4gJFwtbZpF+Mr4aBpEQiwoWKbb5EIX+1pMkCpsWudA5
gWDIYG8r6YVfa2uua2S+Vub9srykXibXRFFqJGsw+onTnGe+REraiFe97cqD1urWTZGnm0oJXJxc
fHhK1WsnsCKcDuhAGcXipJN/npfWcBNMR6unVa3uyVxVzJ46tS9PqpsNIxw8On0gcKMVGc5AJG20
ibU6bQolZmvq5IA+AgRHMn4LIqT3OLWTQypHEj/V+Xgqh49c1AgmHfp8UJ9QPrrTPs/gUNGXd87L
n8opuDKHZJEMKH/Dtvzl5NmKsL7gyDBsWunmT6HeDZmXz3Eqp1sXsd1KcOKhdPQ2nWzflkfMVUW3
2ldmxOrJYL1VrEDkfTEWXix8Phq3s36lJkY4XIvqUKY4LUhj1jYQqeFe+dl0nkIDmq3dn2gcvzRF
vGqd6Bf6XGa/I7+V4ItLgXR5YzXmJhYczjQDHlYfNTcJ2WVElr1Hmo6yu2O6s+z4s/L+jj5Gv2Si
IUoqDIdVrbwZQyC+1gieVjf6fGMBkkNu+5QNFiPcUeCrRwaDXBeBj2zyK+mk7wxh8ltRN+FOFDmx
YbT+yqB6bnhid0MjAkbxpOC51smWWrXNfCPF5Bsjr7OM99SFVZ2gg6bi87JNXvg5Z2Ccia6WOrdD
GCC+srFyZu5niRqpjQaS0Nyc3VyE9JyV/FspMr8WDUfvD0U7NkRLGy+2yj6gneduTI+RFxwmMqRp
jnNepDdGXOy4L3QjINlCMmPk9kfmEypZHKAKmq2gAzKWicCis6N0WcqHpQSa4NJ3bc8YAor8cAAm
l9Wu2ORKwxzJQgEtc3/T2+/FGAZ3milpxqBIBZ8ATQwhXDUW/p6+LZmHHeezr+OiIGHnqxERJB9O
rWHxT1+RgED8jbPq4JQfNQF51G0xwGUR0UopOujprbyfJGQxC3pUGtCRMqEAOFYXP0q45AJY9VKX
aWa7I8AsWBEFjDbMJeBBGMVDHkvycSzwHwQ7vgYDjo1ZDx9t01nLphY3XQcXJyt4W+BsVwMqUDrp
1V4WhAF2xnCxxsk/zfX00goR31CSQG9A81PHjyr3Aw1cYUAFpVxFxzaQ4ouE/FxMLplxg4RAQbfV
Ym+qR85XzVzt6ym7n+CNJbl3PxlOiDy/7/ezOTzA3Jtu24I3YSTH5eJpaTRyokQ4Q/ex3YtUcmpG
mmqGNSdp5qpTNhMJSbV4In8eys4mwA7IIsTCyup6qdpt53YErDnRFa+n69yU1Vwfa5RoKz/VgpVh
oSpwvPjO0Jzg9KUzXTT/yKkQHvajHsDUD5OTYCih2cgXE+uDzqO5bdhCObEyYmFmhRxwCtQiQ6U2
Zh0aJk8iKTKnk87HuE+F4Z9C1DUnMuvXGh7IU+35JfwYgSOHCkda46OO+f+Oj7NiMmfWOxMZx4qh
Pb6O3n+Fop4f45Etlttv02WJf9MJNm1/jE7hHN/IFuiA1spom7gAFKtUbBnAD3gOlD9KFVFN2bRE
NyP8caWGI0qdlmPnjXgQ96amGb1rFVkYPOoWagLpsOpnyPuojk2EQHi5a8buQAQovMPCe/1qkLXh
hx9W+wSh0nkph6Xfn5Bnahu/QVcBJzpE2wN104kZ1oZV9BGEV4SCpL4ql2DpR8M57+fkUo/hfQY9
Z1/p7njIjfAF0j9uCQRCgRn+NMiL85PJOEye85n6iUXQGcv7OJt3DfkGVxiwpMaRFgXEw8RxEt3J
b3Zp1dflLrJaItCAzlG3S/SbXlimJ4Uiz1WzsvyGufZVBXE99hmdk7EvjrRQ2kPS0lUYCQoT56Ek
zqj0M6BMtBltH1m8Z9vIM9Gl7RryAGh2BA4QhlVTTt1pRM4sNMIeYltsv+5XOBoOTaiboQ3poEbm
R6eMzk0vXoreqjcIPsxN16X7mTDEs8jMe8w/nCIQPC1rUSJBGnvEalpBVa970wYHTfVF2RqiJ1wt
Yu6lUu1wAh/yNHpu7fq2cMzsdvmg444YznbsfwSZB3QVDt5l6IjyUrp7+EbBuaJEWWth8ihq986l
S+rbjFMcDYmQ6kMmo9PsmRg9LtbeBOdQQE7YAd3+fmld6xA/66w8+kLSz3XBWyz1HGmvyFPg5xLa
pPpJAVIFhkn7BNIifeR8PkcO81ojq74cn7KeU84DE5N7cEAnFaHkkZm2z/OKVVVHEq7ZKSYOYzqq
SYlVoY5wehnA10R5tiyxy9vNyBIemQ9uJwtsT0BGMHKvbIPBYDxEQU94nim+1SDuuUjDDerPAUWC
ELsZgsVt2VbPc85cPuwONi/3hFLoezyqkp7SdwtkMb4zrQ+36E3gFvn7kM8ZuizGFKHxEzVb/XXJ
wY2nu2ZYwg/s8lJCoEoZ9m00unHbrnszwdYcl/Iu6wwUEUYsd2goITzZQXTjROI0DYFKH+BsOrfx
BXshmQRJhVhl1u/C9sERfHam6gkixHtNDMxwtLF7Ia1D7zdwvFShjlcR7A3pP0RRQddoGEipVnSI
LnINbI+8Mnh77CuQk9Mfy+Ii1fpK67fjv0cIodWBRGQv8RSLW/4fG8dTMcywSiwelrbArLzY8c3E
c45ZJghwCq0TCNrFjdGiE1yRvxlsGFaWRCo4Exh71B2uZjHCDy/LB4CgILld/tT0OprdjPNOj+re
TXL/ik7+Mei87NRN8cULB/vsRpN7XuoATgTiXKE9WnseZ7ZBkNSKYvecZRnC8OV+qIkKXipQJI8b
w4TqN+jdvIkSV1xmW9yaeL1IIUVxEzBqPgbe/Nh0oAeM8mQAfTtDbs52y8xk2WJDXe9vRzz5DFNS
4KKj/OCR7KmHiuGYxf1F+EiJYj5VznCo6CUlTVCh+am8ZLO0BwD3HEWrSGIONmgTrTe25iZjpeY5
K2Mn/yoDkT5cgqQN9+OsXyyZMVFUQ9YW5Y8zvwqCyTw8gD/EUEMe1SfFYSaJLCDSgYFvKg11LksU
9NZGytEZ+dF3xl9+FKGO5D4qCc8E8T1795WSthNOd0yh0MP2YxsJh3k6j7a1r/KEqKB5HoHE280F
yftmKe8T4J0Hy2NWl5DGsvQK+sYx7rC/XZn6k66lBip9aDI6Jamo0wN2Ui1Ndn2MkKbuJ8LJbeB3
qBKS25ljG5IRFGVjadnHcLB+LTWWVgM868awWVd602KGl9kuicvr0kaMAzKlnLma7ni4iTTyzK8T
TS27bwwR2wOjhlcEJRWTG4c+In76rcN8DsE2SB7kA8bK7KS+i2PnHMkG3ZVAUGQizex5P263X3wd
roje6XOaz1lPVFoNw8+b0dNYfcJJS58n+u8Dh/W5PdWhC1uAyUuipdelQdF3mryOEfmSozTBfcM7
B11tgDq3u7M3U4gv3r8pgOZdI2Vv68A5o2hMNnMsfyx7KVmt/WFIYf+GE3OHhFBLYRK5Liv6Vllu
E0NiczNI8zko9kaxrTsSaJeDBkuYtV2+4hWfQcNuruftrhQY0JI21U4+3P8obtYRFGnawQDtZIRm
m66YgHG0zEPMIDq0YcZwyAByvWzWSeSdk0RPH+xo8Hetmr+0RfMt0FiXu3b4GRkaPjrJah8hJEdQ
XfTIZ7R8Yw+uztCLGX/TGjQkKbV22pg/xW35wUjSWUl9OnhgkuXAhRHjUFJqoXhPxXcM4hBvSy24
lPHPKmr2jcdTw76rP4qm0B8jzn4FDS29gpDaET9zRvUy3pIg8+To1nDKJMWZ0BEqMFVB1B7QLh4s
bHKU6M1lLNO3xTlQtVwBxRepTRUPqneYJrFmI1uv9XOjmyDJaKUzTFWxMBwq+jp6kNi9EbNhIYZj
dhsHHgc7pUnvMcudUqfmDNZOr+0wPyVhTlxr8OpSrMLjS3qS1vKX0e9jtFS9QwHZvQ6RkMeoj4ed
E7d3NFhPMCgBPRVutNVmTn7mCFHS0jQICbqb72UFc2rxl5EgF691lwGiGTX+RajX7cCZFq6/GUt/
z9Qk5ew05RuoN8M5kaDeYyu9j8s0uCt+Wj403sxgWmkz27Dsdtd1bnhOnopm6o6VBtDWy5BF2LnJ
OHgoXmK7EjvcMp9h0IxbkesIpbhEtn82017fuEFUfuJ8cQ70i/0LpqHNEFWPTTkMexWS5Zqe90hO
Sn1k8E4uEvtq3ZJ3lev+lalUdEMbAUqD10ie/oChmWse2lk/tUbiPCw3XTlM5Zar8L1gZntpvNg8
gTqvNm7VGhtQLAmHuHLDIm5hEApXmRK9xzn9hZzEktybbhH28o4L/WRNbroxqOS2NrnLWwJZ7Hvn
xp5daoUx+45w8x0BSHvXo9GvIn86eQXZCXOnka0Xc/qMCbaJJKYcowJKqu6acWDlW9a1Nud35ylR
ZMsp3KhR+Vrl/EYaJB1NdTx1XEZ8o2DiB1ajpgLBL2Cn1clH9euUuvVs58ZrPlWPKe6JPd6eZEvb
KgDXOoh9ZOUGYmETI2mbfzNG82I4NUOn2nzXYzs9SFOO/JZq12pud2Uubd43vcmM0ii39uC9Rpp/
WvgZaQUIkYDA88wKi8IaPaMt0gZTm9Wf59k9iRbpVTSVJYsqVndNLzA8TSBATRQKPAmo8NWTg4WM
qU3KRApsxRxb0V06G++GHFAyZogbmokbOXJYj1zaVjFT7qUSKRskx153EDoHHHD375kzIeS1h0ef
1F8btfZSgDZx+92vvebU2T3CP2Qe/Fxzn1kwDW1muOR47hKiCSifzBBISsf+ZkivPXNAuid+dNi7
JflaTV6Ph8KKaQBilDh4M6JyA7P3FpN+dnYGKQkYcOW2LYvmkk7hQ3K0Vd3VkMR2YrfCVR6TM0h7
FXmy6d973RsKJLHHt6JyhoyzC1HUzyQkD3U+WUBMJEQ8VyH205TNdVPFZsshlaUJ6i7dHhh6Hu+b
ISPiseKJbJrxOHdwFmykBJ4/JNspdXBd9S3XrZe8Un9oDlqUoWBM7GiLyhejQ0WnPq/s/k7rK7IT
HO9tGQVaVvrLQ+x5ypz+eRkIaAOPYWe01YVVcyPIJDrreLs3lgZVz3PNY+4V4W0LBIboW63bGjXX
PsTJi0dP8BxGP22vFYfZIupxadqViUET0uk/h5yXxTRhpTG52E2lZeAD3pkQsU7BjEiHhGU4CBZL
P+mdd6VtenurKh8WFz18aSXAqnZuHd65dM8eUmb5ajtrrGpPSlh4byUMTgsiGXZ4SS40Z/EUKeoX
KyV6B6asBhvJocrIhRXEg5wkym0G1qhXZfoSpHm+TwElIlR8X34M3On30Bj0k6C8LbI2vC0tCE19
ZBq8iL6/QX+o/wQaEa+kZP5ck7Gxwmc/xi7Hebvpvg04H9ZJXj6GE9NaNMwsHLm/s3M9xxSId255
Q6NJfe6GZMbKwCOWw0Is22HLzqb2Mbcc+9YFBr4d5OzCdw7PAg3/TRjTfh5GY+T0utmHzPSBvbJM
BnXlnNvWv2QMQ24aeyD0pWM+V5DSsY/1Eb+m2p0xuXX3RrH3yw5KOhfYEYN1Zmx4ngikeqw17RJa
9HCagoac3XXyOjm89SYE/Bg5D2ELt6QxG2tDpDHTGXdsaaQh02ysiUcSscHPr30OhTWm/3romQ0g
r4D49rUfEdxGXK/6lezdHfP8DsYAYy8CiIvtGM7B3UxouaUUTzZPLfF5DaPRIj1oEF82EJHm7QKC
8PX7hbwBLMU9IlilazVJGwJFmm7cEcVmmUdE9dH6qzGi5ToCeSZa2VHPsHfFAZ6MoE/rA5aLwhXf
K6RBpRfqD1y2L8VHP6Ynw9ark6HJp6b3sXOwaeFJtk5wS6PN9NL4crrz9eZhqZRD+vYUtQFmQC2q
9uToebtOwN2PZ1RLWfwJwA0wu2OJrcAxsQNUb4/aq20mQLCwNTHiZHr1r/9G67t+wWX+peyKq0hK
2f73f/0nzBnUnCaGDrh63JELO+UvbBSAFsPYsMGvzRZLR0vm5qGqG+umILcAnwvVS+D5dLdNepWD
hCPcTDppiMNsnMUX4+q/vI//FW3Bny+mXVCC76JiQY1i+du//o//XymLoLL+cuE2b/Ltb5jFdde8
vb+Jv2IWl5/4B2fR/8O1Aj0wEL640O8UtulPzqIb/GG4aDUh+Cha4r+UopGxug/+sAILmqinW5bL
D8IaauFTqy8ZfwSe5xuBzRLKngGT7h/4x79dw3+7pn+9wczgN3IZUADLMnWX//EyYNn9xgMrR2bI
bogaOyCel2x1gqbmB+QqYt0x/pKRi9vmwaJbj0fWe7JsVLkFSlqW0PSHN6lAVPliDgQPEla+81I7
eRj1VW7VqElmxqm25V5GVLjkk1cIp6K3CuHLDYQlDLE5Ko8Q4fQslbg0A5sT2rjBloIgYpgCrBtb
/cRmnPnudfT9Jz11byWd27U3Zh9mO7wqVVG/yzv9UzTfbYfE6HRGFqLTmjGqYOdZtJ4k9NgzBG1G
sa6SKdmY54Jg54/hc94M6cqx9JFOEsPdvpnpK1vatgjHfTI21QZyRsXKnb3OsXjM0HNSKbkMXgw8
MjWGagrlU6dXh7Trx9uRzR+SP9nmE1YEkQZyB72AvDV0cjQBaJzm1Vbn3Lxh16/aH1HMJ0kb66WC
0wjEiZx58jbqXegA3SYyGWWuxfArK0k85nl2xh5hM+fJIZhpxw3pp5PER4KX2605aemmHmJ6U171
WmnpYyQlW5uXthsiXuVZROaTY741xg1y5P4I8rPf0e7fTHlKfHRhi03aD6+IvNa5iuIAeP5OY4DP
eWoo+iDZzFpckbuqf3NT675olLdwbBiAmBQ2nHpy0gxaMwXlMOCd0mznBgkwznG3u7EHogVM4K/S
4aKPOWV/dIe25diF6QcnhoPvV48VqPsiZBpGJQtdR911JnCHXKMMKqdTnzqvZAqieUe3p5SXlB43
awKmECkQ4ErsJwFlcXzWyIghzuReoyMHPT9RyJlrQ1tqldTtS0+GzzZBRbqqcnFlmhxI8ylwIJIw
vQeCIKntmREBWYouflJ+BoGbrbXNUJIIIYX25BGyHvZs8QRRHsoAyCQeFiN4G7jwq6Ek7sqxu5sJ
6/FakPtmROeqb14Q+iV4Q5wlplBdE2406bknPel+pm34NGb8ejPGIc6d/k004lrrwVMady840J7S
EnMYibm3vsx/zraKOMo94iiq8QRN4sDqQcGkfzPr/mZqvR2aNUSa8t4iGE2h0Z4IRET3rRGlALip
GbIPJN6kxJo8Xb4HH6ItuY0mNmAnv6SqczTfyCTAOmkUl0TM9wH9XPR4yVMgkdJ3MnlNSLbfhES0
BJF/bDgabR1Zo7eRpBcno/YmEmvtArHaGAGPTEOQGUlq57QtXmfbuk/8+BE3br9i0DLgZMY7xhlD
TaV+aa54rQ2c52NlvouY8aE5AymxL3HW3/cdxmgkamUZ7qbMe3Hs4OBTmIkqe50qgsexK+6SmrtZ
1ISEx5DNLR8REuieVKsfrYHbFwj8Y6JGe1WKrwqb2vB9yhlt/WXp/2d79m9ku2VFRXXAqs0fbed3
QqDV2/YAqsrcyNpa60Z0IuY825Rp9Guc4lXihU+tkZHRIrbMk8bz8rf/p3bpm+S9ASP0Kf+b+rH/
tZn/fWv/f97L//a7KRT+fIlqc/zbv0BfIQ7ivvvVTA+/ONvLf2xX6jv/b7/453b7NFVQjd+puqT6
bVEiyr9uuj7b5P8Zhrx7a8Svfzm2iojc/v5j/9iq/zAdfGg6m6Flwhq12ff/3Kq9P1xAP0Hgsyv7
JiN6dso/t2tXbdfADNnbXc9hc+an/tyuXUN9CQgG94Ol80/7P7Ndu/yi6q8MQoebyuSmclyfggE+
899ZeW5vYzm0c7LgayVWUTl/sxvgoJDfNQH5nVYWfbKk3lqevKcypZVVToQ70bcSldnSH7XdjUZ0
+uhMLHuFrRrTRMUC8iAW9RIX1bXSyQvv4vENd9RWmqhqIltH9aXOqyOiW9vuaPf6WIrd6DYMNezu
vya7ulekUNTayNFwXzdBcaNZ/Jjl1VeOJWj/XJa9JniiqYS/bfKmVTL2x1rPX0eSygvd/t4xLTVZ
GYDR7mtfA4/kDFiz2FRGL/4h9Zrohqh8NTLxaky0cNRvS6Z3CzDFX26Lf/IEm/9b2c3H7JpwsX1H
59p5jkIW/qXsLpvEAkBaWuuZF8hWzM7jD9kurMg5D10jI325MlG+M5uOObd6M/CLGm8qEFP2gOBJ
fRYpTo5NwowB31V50mvzexnwyUIzmBjMcc7xnzzlnWmcGzkxHIqCiQ+GfJm2KC4cT7kICdqMJqBB
WsTVBiEc8eX+XVOjNR5iLr/j84mwa66WV4kX8p3Yemq5p76OPzH7PLHfPRv+fhrgkxp4MmZBrSaj
57DGv4ZtpNomEJYyp3wm2Qc8CWCodFbue6YlxHqDgiVZOYhaZhPRsDHAOa8gDmGMUsbBMtRuEWFP
9AlMSCevjSiuhUrviXz/LdCKbZThzTAlb8QuFP6hK86BJqe9KTeObR+wOn3LKkoCgpaemo4LO2MU
V3+wS5SeQw3cAGTF0RpdmPx+8b3rOgJFUt5L4yqtotPtDSLhVxaqB7C83NzDDGZZPEiH1x5k8sfg
+K+diG7wD9x1Q3lFJERTWvtllf4TeoMVGOunduB+dLCSkLaukVuf8YoGxCuEXeVb23KO6pvZTW8J
C9QwecUz6DHvacQnqMXJdXmqjLh4Baa8T7XxPcKbZrjpp16HT6JC/OwCz+8CtmFswWvfRyAw2dGn
23NtA5e/jEKCqYG8WORCVzZ3mbqvMaBczbxTRG0eaJdEZ6ALzsTOPyEDYt80Dky3Pl1SNFeZHn1O
pTh0nfXcqHfTZawEODkSv/neWsikvchDtGwnjDAfijZ7JQsbL0sTwmf0Zkz+vG9NJC+TY9wEiDsJ
TUs+a/aoztHw+CYPvR6/aOFj6xbKEaN/qjegJQFyxpRCUEb6Z48nY6C5uaUvRo5jG33W1awpGvBj
jsXVm3J0QbYtoN6m5zwxze2kVKaFsa5AfqOqpNDr+uGmjsTjcu/3Jh8Nlnri3sRuspAHxMbb8u5G
J3v99593/7cdmz3aYZsG7BrYRIEF1m8sWlvTZJt0aHvbLD16w9iRoVO+BejfV7NmPY/CvHiJe4Wb
s5t0/WAOuhLmkQKTlP4VvyH89Dl988ANxIFKxolz5GMhMUdwj876JB6cB93kOaiy7IjQh6dbvzQc
Oyi6rYcqybcWVQiM7l9QBkmka/yr+i5G+UdEdDRTc2MDa/CHE4TvRRBvBxCpq4HmFx0QFG8gT2d3
39Fx7aOR6C/j0lUFYagADpRUMGVc4WbFW5k5wyobf3mawfzbfDLjmpwVpGSTJLALYYeGyJVi0+gP
IXcdk/nyWw3tYZ5JSYt5fzOvS0ubaAUW/Kj+GpMgRq1rP1AzlavGM2AGueOHzxgdqo16927f/YfF
1e/kW3WtQEMaAdhyQ9VXf1+a+dhAZiaALaOKwRjvS31MiPoJeoKB6vnPQ5wfOkFnHZEalR6aawTm
IE9IWqzGJ/XdwcxFGlWkT5DHx0CXK68xX5Oh1IjiMJ/nmgXK0H9pXvbmekSOaNDcSj7yPrEZR2H4
XBkNdq7Ju2/xKFvCfjYDvpyxsJNF8HPUcCsLdEeVeEP/hDdfix8dL3/zCCVdG17xJi3vqDfeDxLC
UVrUfHojyxJ8lGKtKI0iCjeQb7gEIR8ghQZZs4oGxUdqhpO5MkzzuSXEjjbU1Ricq+nzTpevIC+5
d8r2ShjvRaRFTKZWxCh0JCTVbYJ1EfCeo2wqVkXPOq3SVoRBqIJG7gwkRqfdOTbICS3m27rBvZrT
dHSr+YCrD8hV5qL14R3oNLbXdLc3bkTwXVw/E52JDXBOGiSrkC0mboTSMX96A7d8mprzrtZxO5sB
zLU5Nln8u26bVdmPJs/+AwC2p7oVf6+PHPYObg4DWAIE7N/uDp3RTcRkmf6jxwZdIjxy/Gsx+NeZ
ES34HPHTt7i/dXoNhG6rTJgRsAUPneCejthyK7wVtGuecxYAkemX5YsGeHmA+FwsVzxLP9o6unfR
M/GmvpOEUO6KqXjTcv4KZo8mTIN9lA7xCmTiWyXt52Qyn5MhAJHjXeGfqfjq9poaxB3rGR9Wp3Gt
1QsQk/Hcm+gBYm5QD4sMM3NPoMvWdvNQbwH68TL656zGvScLiDpa6Z8K8xs/N60rQ8ednoyHEiug
jgHOM3E7ioAAiXhKj8PgHUuTE/3A0yAN/tGH/KPkRI2ea7csAppVbSaXqEGWNZRs14nFz5DG87+/
3Ab/7CJ5jkE7jPqaQ/NvURlTqSHRJ8MBLFLvb7UQGpRl3EqjvPYe+m+P1B2T+0xO9ppQbUKHbe7H
xDwXLbM0rh+PtZW/qZVZfb8xV5iF9HJX1Hm9t5iwrJLB/xlyJpw1KhbmxPqm5AfINb9E/5O8M9tt
G9vW9RNxgX1zq86yLFmyLKXxDREnMfu+59PvbzCFs6pSG1XY1wcoGJXEliVycs4x/vE3DEvU4HNT
aFfP7/hHHks7w4ZiuQeKn3zFWPwq90o2fMaKPJDWFZ/ZS5xoR6Y0ez+3dnJ1ib1h1djDPfGseye7
Z6uZl9bPif2ayKNCVd6eIrve6yrEzEbOlC7Bm3PYoMe/hwMbRiFLg5fNmSXnQ3yHgMaGwVOeF1iF
JaSXlkx0OU2Hnzl26RKERcTtgK8EO40vWlaCg98UUMeVpGW2NZ4daJyRrqoJSryEOGPnSe5fk9sX
2bDRixVrE/pi56p3sngex4LtvEj5kVZHpepa9zogEFeMBpR/2blNR07R359NF29UywO7dPEe/uvO
zQXEYlODI6GaxWVuIZRX2Vszlxc4zxcal3sdEorRKwXVXHYsewUF9t0CaBBLPr8rL1NYXgzfPTEg
sFSqhrEO0YRV7d2PHnUv/Sh1vLucyHrUuvaVmiVb51kwPRTqtA3Qj6rtNxwNjgqhiJzzVGDeNVZX
M7VMwWhglVJGVbA01m4Rf+R1gI9YTBUN3XDEHC6BiCsO0/hAMO6AIOKY9QWLSdHoDhCjQwC4NEMt
ahA073UFpg3YJPouYfEu4NSvukwvPyWj9wCWT5Bc+kJGXcLSOJOjzSwB18RYRU/n4gDA/cXVAFeJ
fEj2OEQRiYukHDNYDM6KY4RTwVKxmh5XAaEWPAyCAm0LxkbBZB1bSRAiCMfblqJi7Xa3OaJcHU2k
mUlwx9rze6d8Hm1rHyrW3qzhF0+2OGx0arYpGKSuE3qjTRanLnb84zH3O/sAdRTDNSfYDqOUiw7U
NVW5h91DbeUX6gy2+iq6BQmTYqlBEaRhe5snB6xFvmNUuybOuyDA3FibIx/FDY163dTBg+/EKGAM
HGNMimaOMrwejJBXa6X5qQpeO/S30FJB36hMCzf8MDLqzKWvKLNib/XOMZk4aSbo0SvEJ68KmCnS
RDotfS/LRlZSJVXmqLPmWHtumb/ZIzWy28U4cxvj3reSD4hYpP0lxJ3Hza0PnENMyJqmxPtEYZoa
0ZxNUDfd5I156ZuWZR/tKF1Iqh3qJPysyXseg+YL1mCPXZw/tFP0XWmJJjNpiTyI8cjFtSOORW9R
zy+SNmTptOcEif400fLZzsP04U2Ki5sUSFxmU9sDwTfT18SfH+GMn+M6+7AjTMiIuoQaGF/pw4BU
pZVXQ+2U4NmKXgp7QUPBLX95S0Vo3cbm3Y4B9Ic8GzYxEyIOqAFzDYhDBSMjYyBKMsveatu5mYq5
l+re5/4OnGBTpJzy6EdFb2dz1RQzPcJE21Vc0riLsazqPqo2/ijk8qjal7jNsPhzb8t6iOZgZ5U4
/nYQPpxgvnRu9oZTBPESDk2N3BpjyD5hm2Ws4Q/Dp/GGp7YV8YDCgxwxXzeDt5w7jsEZ89PMug5d
/LnFunc1yM1u0Yumk4a7U/K2rDdpvce4wMkrea/l26R3m4wKno21xn0UJDF6Sxv3xtl701OujLXD
SvUaQagosMZ2BZuwfG5rXYVXcC1oBNDncgzmV7M00W35yVE1nGsyBseq/d432ofhN/sg5gcrMTqT
3cVpJauA/js0tUs+CbtCPrRH8mhkPxlNiGy23SlG8qnwvBvykWNNy79sEbOTzJi25W+jfMARBejk
2BT8HGqj0b1GOGAJ/fkjD5hTYrZxtDSa7KWZJGDtFaEkghL6xz5K39yMK6DE/LtRWNhNfC+b5pPW
Fxc83MGAnM9F8BTlzRf5dak5XwbHwM8H0J+2+RbgX0ncC55hCg9KzT0eeOmgszScUmZ9SwrgHrLd
qlSAsxUgHFjPKFtHVbnE1nC2S/lDy1+nPMM8GB/upNzqIDpoRKOuSqK94Lm4HODKq2BAFW1/5RKX
Yk/35ePjqs+Qh7NINTK012D+HUMQSfweOY2RBvHZMC78EEQoUUFauujsmUxh7enKQJjtXAMzwRit
qdgHyWp5KyMw/7q6WOTmNdmlwSSECf3K8XK8c4CdKmsjK1aWpVLnF3G6JqLAZcrt4j1prZ2GEDuV
12AVwxq6kK55FxCn1bA+DnP1c4/gbqORB4Ac17gAsX8by85hfAMKp/fKh2VP51TeKkos7mLf/Bhx
BuXdNYK8uJGzD2O2uwLxwY/RjOjj/RqGf+qiR+K2Fwrdt2Fk4yZ0tmlLxTerXCS3Vr8XjgHzHBFY
tMFKN9gzxSauF11uO1hruxTUgFvqyyYtiwPbFoC+U0xW6LJ3RFryNkAaYapAuIPO5e0i7yZrcuKM
kBXT5OIFPJfuagCuSd70d2tARig7xXKTdY1wFt8O/i0k5n9r9jyLKtEC9dTpz/9aMuRGWfuziuix
93zOcDVBpNOjkkd0X4z4pYlOjKN7AhKAI/KWZfBPA2HcDjOTIXkoO+R8ld99qoMEf0WrRflL0rfA
PRYaXtpX8Is54ZCvHqYQqPGfS10ITH8vemzToNJ1MDfRjd8TwmZyenKvpl1V9floxwjdmibfKbp6
N1vq3JReTIG7OSb1rRpfiAbqoHzSCwaDW6+KRmdpCdAg1WgBy7JS0GtTMvqZd/HFPYvwsFllOWFj
nWwNzCGloISaBpUBX8SGbpnHWLGxW0XxLXXjrJkFsXPOBXMBvFefZ3U6xR4tKMwwDz45BeHSyOTU
i4LPVFb7YlV0SGVuJtRGXEl6buyPfnXC0k9HOh/Lb/gSQ1cxDZ76UTfuSat98pNx7Q1ZvZtLKvaI
StyKeRMoxzZFT4LE1FavKiMhEjPCrd4Uj9aI50eLAXJCA4DtsdMSIJ1EoID0SHPcYaesfgSl9gqt
rFWCemcY3QcKgrGzH2YbvHhS6i9TT8Ng2cRuOY4nPlu8fTJDYz7exoSHGDoluJJi3gUemPz+VTE+
CeqyYDYaCWhrrfvBk8mnsvm1S8uBFGc3Ww7MYLmKRcvfj4X7XPgNVZ5ebFynOHh5CoQa8VGKKr7D
GNLbKwrEJ7lIDgnAVmZf+mTdW3XIJpD9WDqWFt/B3nn0GaKIVN+FBkZZGo5QiPFo39SBtZc2EzrO
N9Ljd9JDympA2nCPAu0edSfIe/eg8L9W7rmhxlmXmBAj7ixxxUPgkdmttx40dBDjeCtcrdsOtvLD
Tm4VN9LSi29Rmzw0Tn6WDkExgkcy32H6FDv58zDiPE2uiQ4PHZSHRlc6BkkItT4TkPA5tVh7VIaw
JnPr4hmkSqk4APdc8CZOj6T7viy4BYJELmbEqklV7k1VqvcgKI4JfTzVrjTWBtawgq8srenY3/qR
ocFkc62R7xOPnf4EG0W/lxcXk6atWDpEaWMjS9tOvfkwZgh5WHapzebbc+gszwXOg49mNaz/+bk2
JOXrt17GJirARQbkeA7hun/dmFRjCIDPY2y12U+XIjPFxtclsHfBjsGDftSkipBA8bHMZXpzOGGs
9Bzo6tnF/GGpkYcBvYjdP5UNNb8epcdlLy0+RzBBcK53Dolu7bEHBkDv4Z+PmJ3yTQbUsXWGiYSc
GrJBZ+14LHzMb118KUfPfJMD9F8+r/t7SBOwGxMR1fJsz7BVPAj/+oGxF8IJKbT5zVL+JfGPPsTo
TKpli8PUkeN+Af/r0L/1vO1mMvelkb/hPfEh1bUcrdJUzQFJGt520F97l6JfCnuygi9yoSbNP5ie
9QiJ80JXcKmC4F4Bl8s8BMHmDlkbYesoPDEQcfAkPUglKtd/KTSxhKy6kxdQb6aZfzNiSr6+xtNj
5td4qvvJKtXvMuWWbtKw5IpDOUNteU3t7BJa/jYJ4ADM9QPyBOy7XP+GCxfEl5XlWSCtBfC83pun
uLXO9hQPG1opb2kasXz1VvF7YCp0oRhiLVO11Cb3M9bfln9UXCYZJX6gAWfrpKZHecfysTg0QvxR
U1I9gWYqq+cIHzn02WOewwB/BClxzMgmACVBLRHAvvUb9jHLuI6QwTdZXTYb/NbDnAJRj+JDhI+z
HOdLQR50/LomZQd2YjDhgtxnMHt/po/NURhnXn1Y1mFG1742CceAeI3hLMqrBrAOkgDWgA7Eskbv
qW5nB8GIB1RDTc0QCdstrMAx6WUJOGX56ozjKcaIa9VpFOskA68JizlAIHoMJgZmdgMz39W1J3lY
pDaWtsELsZ8sTzoVBpqaU5G9y0ku/bel4/NAmzQijv3VyGQBx4q8t7nl5WRMhKgBactqTl7sDkIM
eHf0EBET7lFHplICBgnjOE1udeHk68jOQEBz86ma0RjaL34bIf2WcY+ns1bpaHTGOMsoDU1WtlLj
9mtmZkcQCNo1GuXJi18AnvbAhcNmruQXSIUhNaA6z8kmG9eDH373Zahj9yhxMMcPQuW2dOlLA+pd
S6vEDNjYywJwU+Vpioq73/A2Cz3+YNE/x81anoXGR7rF6g17fo2vD/cMqZZ0+8vraJmJcKz+6rsu
ejfpmLknxsx64rFxHIsA3LXewRAp+5s1Hl3NuRk8l786ZL7VoZVjlXyhdJplnLQMsfqqvORBepHX
ku40ZL+ZckJAUQwaBi7gnRCvar/04edgQzVYj6WtHJqA/UlqxRYkp0vDc5Hnp3QOYXsUl1QRnIXr
J2VnGJfJbqlGF+aJ6xbmDossePuMjFRjPOm58z1u8Z5B6xWGMLO6CeNRC+NGNeA5nOSSL12Sova7
2XB/SDsqv1qBJb2K5FJ1CfEFtj4qWxkTqxng6WhwrrJNyk5R2nxjE/YXG1wkkIdmqpsvOcEDS3Gc
sUEtXdPSQSg78KgNFskBGwl77bI0lu3YhpO5Y8Pn8k0d6VpJCEOcZSbgQkwNb1bts49UPuvi9955
h1lHd1TvpanOuc++wB0vQL/8RJofZX6X0JTKNRqmYQ+aARMr+GgLWreCPTSq0C/P6QmJ6yUwCJBg
w8qn/D0vs9cCaiGKkWsdYSDM4CDaL7Nx6alMFgRHokwjlsZJy/SvZkc5JW1ZqdVP4rcmg0ZphxS3
+IZ7Df0iV6jz3RBWT/+wfNq5Fi8YeU6NAbO06qfp1zwefFZ1bl7xSK8impoFUMm1lBxClK21G5zy
Fs7T5CAzXp4GpSQgHdRBIIvlVlohvWYcq0/95JPHQ/AHo4aRvPWSreGfz68FUv7LeQ0vkbBrmfO5
HGW/Q85dLX9rUM6qOW28bL22M10bbOUFX5gHg93X1O5quI/sHQqzl2Aw9sbU7VyFckfe8gIZyLYn
t6nO8L8N5tXobMl9P4VF8uFl6b8cutb/duaS0+p60jcwDvztzMXOOlKDDDJ1mPGch+kFcyzAbY1P
YGkKg0IC1jpFPJ3XUf1he9kRb3hYHDWkOlsAUqidCw+gVkhwSLt224m3QM/pxhm0YDRyvi6bufxN
4CqPEeqOUuXzmmr3ZKfYqeTO3q6yo+xKy/nVevFR0emvIt2d92mC7jHXzvK4KUmGkqI6p7hZrwPX
uskWsDTnjrwbIp8flMx4XLqv5TGLDecAZeTF85Sfmccv/ee7bsog4S93nURmSDumY+q2BHf+Ng2K
yKKbu4ZHvdXNu1VvnVKCAQoaFRkJ+Yi0vOyrS+rsWompyQDEbZm4EX+8JxFks8x+hKNRBu1OlS5r
0l8nW3ntg/mOEzTpQQNx1XEHAVH6AUXGpjJpsJmLLT2TjBdkTkQBiurhh8wNIuw4180Ir51wmX2l
TQwvEv3OBFJH2UCmtxlO615mfW5D8fvPV8T4WzsqnDREGIzILELcNVlyfyK2zENXR46CjZ/vT+mj
YT1EM9xAuoBjV/DgM8JYcyzd/GSC7dJ3r6Uzviw1gi/QmDblexDCoxwR9F4dMXIhQAOiY9feq3IO
ThFbi1uu4hkKSRUdGW4+cxgtPIEhsGAemq912z/PkYVwVCrAMKVIGVaaTyIytpNCymB+zPToXxaD
9jcsQbYAPjHvx9MZ9v82dYrU2tKKyVPX7hC/a0p1YwYKsIPlR2fi9kNR1DuMXizv0nTjAwkT1wQz
MYb50EhnOyQKJ/mXu6F5fyMe8J50uNwqQyhY3ervI5GOQxOzKW0d9Rkh6UiWhW8kiLproLHH72Ip
5ISAlHGULmXeglOPdnD2gmsP+bqIYCIJzFpM9s3AsDfCc7OHNimIiICds26fC/c4u2weuQEYVCnp
gx7hY/2rWk6jDw37kwBCZDyHj+q4UF6WGy4/jirkpbPfFzR5qT4WYlOv6AeQ2I1fKjepnVp6Dk8A
R9l85C/czpIQvzZfxQ0b1lK+2XCZxFgELaJ/a1uARc1tTp7iPGcDUNaYgHtmxC91O2uq6WOlL0rj
4RuTCyAL9mj5SFJvLTtUFHWP5M2D5sy/INeljOly2WrgTW+XX7nMU6QKw9U60NCoSwmpaubbTGpF
yEOw6gWVVmz861z120IdSpH2zoX3VYYNwUy3IIUXrmEvlEhnAhEoKr3hawybBcsPrmmhPQUKx9xg
72M9/NLVyiN85nXujXsraThecR6KfGwDGDvIjVrAy5zSUqgs8ZRewlB9DPJqbQuMNg2c6N1ovNn2
nhHoXmuxR8lxnFkwVR3KX+ebQMky0WCcKBCvs5YeBpvVDyMoPiwrOYb0AJj2nzus91qYX8uiCWXw
kBrhpylsngTOTxJwlCY5BWr2kesYtLjmRh5jXXBWU00f8rR6LsGoZdyzVDgEaPw0I/MXWD2k+L77
kIXtNuNCERYU0q0MPO+KGn8bc71GZMauUsh5Uvn+KSyHiJVQ7Uhrwu9TGths1t86FSB/lt5IE7ZY
NaUQEh/78A8anEM/EMrEoJqxowyafxlHm+rfmnlGkqqpYYpnI6rQfifsgpSmpgkovpZ9MEb2vzT1
/Hqp0qU5kTZAZi8EC1vKcLAYkuiKzf8bN1IaSQhKLiHrZMxzOEL5USZZXfutCrwXYh7fRkHvZcus
NMZ/2DbVMjiSoYXAyfKsyGBKmuRS9c/zSsahMmMyMd1gBlmvR1U3N636Evq1urxQu03j8qesnIE5
VTe/CnBrG+GHDE7lHbiNfoPRKdvp8tziR+rzbMvLffzqu+3wvauxaQ9tMsIX3iIZnwR64lE3YVEE
Lxw5JcTeb/jQMuViPIRvloX7jbYp23nPmshJTFo4iz1AzvI/wXRWtODrFNVvJhgAgbOCDORvsooz
E4JeQBOrTc1haZ2lV/GjhPGQoywLvVx6YAqSBGaD51dXsnIaDFO587pUbXb56jGihgBPT/rpJwgw
5bvMCaTfl0fcNcpLw945pVCsJrjiwhUccGCSzQlbMlylte2yScld63KAUAQBRnWqqu6m2dEeL6yX
3pn0rXRLCgtwWRHYg+5Z1K9a1xOXqd3Uofx1VZfWctkSJ/IDYjdBlO2lbw7OkpEevyaN7FgyF8Tz
/NATsbYCtMLpmvI2TJ4Tr3xsavc55lGVYnrZjDMmmmhsJHmKU5EdebSTxyAFln9lXMekhcmE9Mh6
Fn9zFTj8PBseQ61llKjJKNHBT4MHL6eiXDvSesmH113PXNXAoXwU3+k5o4Xka6vm2TTYxaRtd9zg
DdYz//TUKM1Z8dgafw2jK8Z4PBh5AJkUsZ9cO8wGGUiwrXGd5NhZaMfapJ2jgpHnH5xIPvgyXpBG
Mo6Vn1pvAfFWK7+SeSDrQp6JXvWvtfcqZau8ubllfJazqYZj/AQo/MllPCOPiAEl0R5Vwly07+XA
ZxPyQMuQrsQA3QxeF8LwEodSg66uEH9wdMjnUvneoXj61eLqQAdVkCpXedND69xrdK5eYX01XfVt
4piFN8QBaUWM2wrzKigDvi5hpn7/bxHkuN3G9ZXvvzAQC/dR7yRvn0wdlrxcVyvdarAsdkvXBSPs
OAY8AJN1g2q90KwTTPFbU3n4NTFkniLzFjIlXsy630YDcdVIhWuF2oogEwt66+wqT9X4lAvYsqwo
jWH6TOchg1mZYLVy6i2TyxaJiKbGhFDQwMgYWJpkYUf4nYEdZI5pDuTkpaezjfbFBX5yDtJEy4Eg
YyL5fuzNP6Six1P4bYhvtR+iO4EQGoOK6aO5Xoahy4Egi1nGiygY92gztguYNoBwMWEt7fJNUIml
Zw/a+E2O2lyweXRjc/ycNONmjsJypWs0tPLkNPmrmSGh6ec71dI2ztqzVjMqbaEL86LSt8kL46/+
YbQFzij0GZxdMrm2x7yFFT+iXeKplwvnyxJeOs0FgugM/WDo/NTC4h51opCqV9f8AYr0LS9Iwuq9
px+WVVnrpWXJZ3x2iEjTM4N4UWHSD3H/Po68MKZsWcyzPeb2reQFi4kHEGny2rYBylgbBGXwLiP8
2UiOLVegGOvWw9K3HdhiBYuInZBnx33JFka4jGhLrIEJ1CtLXlJO9obiSK5lwtOXJeYNz9390gv8
n5Qi/7/qOV2K/38QitTf8u8//6IQ4ft/KUS8/0AiQJML8RT5F6pNyG1/CESs/2gGyhDUISoaEFsz
EG/8IRCxtP+oGPZSZgAzaAbyxv8nEDERiFguDALTNjQDSyb7/yIQ+VuXw0DCddAJIxJRLdNxhXv3
pwYvqSwfiC5HgpkN076HPE94DpmRmEMQDRq1IVkEtbErOqd/ZQPHi+XtV5qC2xId48zz9DxO5XAs
ZqZff7qIl19995+1pn9/bxazP42ARR2mK1dR6rA/vTc1UzDzLBq0X2LCGBArhNN3e6nCSX0pUs4N
eJIVLH4jxlF5dmgee2Wf1/DnvYlNt1fhN7Ud1W0QG9rmn9+cxR34C1bg2LrJ9ddMnbvkOfbv7WFn
OzG0SwgXvSVcGZH4M6I6BaU5IyCozV3pMEJV3RafTbyysJRNt72F5XVq4d40QkShMtGL53iuyIFv
jHYzkrTwlCeT9Uqs0rtX2+fUHC+I4uvH2puck6WAtkIgunpG+BAM2fQUgh5KJg0OMf4Ih59Ep7hJ
ic6Fynls4pm5WxQbdxX3qiU2Ye5a/ZE4tvqojcF68QypwhlycE7MFiogVzWinW9ggll6Vnz1Ei/c
m0FK9xDrm8boSJnv5vn8z5dSHoG/XkrIZy5CJZ4U+c/hOfjzfS4qKyp8FUKPV87jymwMTuu5x+08
x/J4+jq0qljmehkk4JGk71IxXxPF2uTWvS/74hmxdZmO5OPhaQpN/kBUvXEvCHDYOCR4PiItNpiC
NAHmfbW2boYQt20x7YGD1DykZrB2lME+GGNY49WLrTpGv1u7z/BVRxJ8NLQhPC9fPC/wdoykDfhW
kD/++SIsTcOfsScHwReNvarDR4av/jvb0UB56BPYCJt4+dVqoD4aRDtjrfY5dArnuaYVSlPzhhGT
cXdj7UnLiDhTcZt7XD5Nhmz0hB1M/ZLEfohrkHb953do/e02YYALEGTamLQhTvub6mE0yUa1GfaG
ZIHRGrbXBsPvbYM3SIGFw2EqrYtPku+lrkNMq+G9n3ETE2HLcO7sBuivLeAHeZDd8Lq/lmpRnzJs
kPhZ5AjTVJ8Iw3wv5rw5aWNjbOe+EksqaOSFi3V1Acn1v08NBnv6Iz4eOP9gGv76y1ej7o40Zmds
uKBER9YlICd0xlvcGvGUoRTJe6P6OpMouO4a5Gn4bye7odTbHRoEUhDzR3yIm6tjk/XZj/mZKuc1
mlX4UmSBP4s7lZeO99QdtQNOLsHxX66v5/51T8GvQWT1Oil/TIjBb+3fAVzEPt5o4UuCqcW8mUbb
WNWt9zyO+kuVGCaAIf0+haH+ULjNxtdDDy8ogiWMbEUgXkSO6VpBqHicSg02l7e2fLwNS+s7GAup
ziFeZSZp5iAG8xZKqnNKG5IMOk3RN32pvdeBHq6tccKCN9Q/Qll9s+5/HTHedRyEKbOmKavQSh6S
fEDbp07NJi+9+ij+PUYISolrPQnqmnYsMCN+Ir/8FipgTbWqrOfCurrC34KqoCfKW6XOYrKmY0lV
x/e6VR+CsjoY8Pwzm1EC1nZ0JNlzh1h4mLZ1GBurKKyvZDSeotAtN5rp4OylI7c2YOQ21zAbXkoQ
4fU0V0DPRAnRoyKTcd/TOOaWpa/EKX9WiE7DDipUaKoB0umsIUQ0Sf3qaK8QTnIC9Rx/nYIlhnNH
QJsev2Q2UXwg/zgudVB/Ufxo4zkLP/ohMj9ptLpOpsFkNPFL8rSLqyjIRdTIW5d9buD7Qg/dE0d9
qvN23IUpGZ9x0eQvjLx01Y2vVnIe0XLNF78XAi0i4RKphV1utZw3wWYtgX3Yk9eEuxIYQacJJ5rp
txo8lK7ybchUD4XUdE6YAZ3jMv/ji6WrS0d3povB1ajP5i861llORfLSaOLAY5K4s/GgS16bMB62
hHqVZ2cK4gfmdtZRw8N/j+nyRaYjD0NnRQ8WQocLURkKepS0gb06f4Sp6/4YsPLTUvzFbP25UbTw
vHzxWh9+xcRVDnBmMjSySfrMDwxiFE17ywtk66z0UZr8cpHEZ7wcE/OnmXwmGBm5A7zsx2Scgh+l
n36NYUe/RRZe7EpamJ/8jNhgoGoMociQ1fPIPnZm3jyrxM2NuZYxFiMfISg9NFj+QcPU8haqPYOs
cnzWxLwvs+j0ZuPJ8cb+0iptd4v6ZKvblfk5IZApCloEKBEZwRXh3XfF8T7hZ+U8mPVcb0ti+pCG
jMgdW+ulttr5jN0oiraxeIaSiP7AMrwN9o1btk/30SPnDh4pdICUwOv1zPR+102lDqQ9heuQNXQ3
/eDb6AieU+kv6DLii2FYzZrsEO9Q5J22Ndv6Y/lTE7sl7Yv8Q4UpYz6YBxgrjHVIIVNw5ZIvuvJc
GUEWsndY5gYjV+dURWWEu23+0pEyrydZfg70rjpWJgHDVR56nz3/mRBUb6uWLZw5byacxmvPLT7A
2NIVkN9GsqzBR3sW9hiUQM8DFnDQoo6/viA9XkuKDCkBCB0hYXXt6b9fGh0VT1+EtFgVN6fHwTLQ
k+GL35B5TIhGt45yDNuUvvKPiYkTvZea/ZNDXlkCyvkSq3xANMUdeYPYcTqe+SnSXpSo/UmmQr0b
o+QF+7f6jB+X/WQlpjgjaEet0vRvNi6cY9i/R5WLmX07o1YyeQAeakNNjmVpWgcysVfLnwh/8zel
OY2XTjJc4r55WeJ94t46Fbz8S1uZT03Uto9Rooo11UQIrDVX0AoKfa95zN8zNFacyig2K5hOUfha
TurIqM2cvpQz+iLkVjRovk1VoapYV2d12x56jSwgze2nvZplG2QucQabb7gutmkBPlMPY7dRUq/8
qrbDT61u3iN9aIjspKjULIkE1tX0ULksPL/MsORv8kM51u2VdDxi8OoHb9Sba6Js1Kb1rmlQXrHU
rLb4i7SXPlDbSz0xpNJ93d/HXk6oBvKvHcZ2Wwdb3QPGWvl6nrLvBYfwcYx9/REF31bFrh9imXC5
UXH1UfTFsojVVbBdGU3cwlbOEIRf0t6b3na10eY3HHnV7WyQSdDKHxP8XCkYXOfqTdHPvuPuZfOM
YeUYPOJg+ar25fS0fOkcR3/Qiir9ZJD9tslJXz9CfmkR/dYNxrJeRXTUlG/60aCwIDS1XccRxvBE
s35TXaM4MauiILcjk100N7f2kKt77jJ+K7XZX3VnKg612YojSdZf8RbPwCXTz71ld9cCesjVyag3
IxNRkIJf6ao3w+pxFiO3KYGeVsWY3qv0CE8oKkbooBzX2HfGmH6ajOsU+d/lz8v/uTl5ia6WbMei
Cy4piZmb5aP5WHeCSH2ujar/psXkGrnusGu4pUNQ60erxKSzjJJxtxhD+66m742KtoCng4SiRMuJ
MRiVXWnMNBUcRruFVuUTdHmsp6R+IN+A/A9pEWZRQ6U6uZ741/SQsk9UOvXD3MGp93PnRRH/V0FM
5aT7sXxONSgRJ7gCy8ITdBpUu17k1C9zz+iWVI8HTW/zbTWUxj0sSprIvNsuLoLecNA1q9pFaTqg
AnFzorJaNv25PygVkQW6mrPBTgPum1WY3/wKXzktwmE9aEN/F4DhrhUITZARjeo1GDeTbmjXxcNu
2hLRi5y2qSMe7fA21wWOf9zOGMneA9SkGg2h+1ISAbOKVaxDwwpqejUb3QM+OM91qZYvSPKeGrvr
jlFmb+c4KL9mfXKw+q2h9/cpL92DObr1rnWtbFcUFSexa6TPzuzgrKeU+S5sp1ePru7E01hcg/xn
W2r258Sc840OVn+p9RL9faY2r4rFICYfgx+qNdS75duzWo8OgS3VRzO84/WM6LDScRpJtDeQof7o
tVH92mXBzoBntaELLXadW7yolKSbboh/ujNDrM48E3k4nqvWXkU2LTKnSjllzfc51n8YQxHeDAsr
ttA010HVWYdm6p/rvmZqpZXuyUmZHdYJRxd9YhqE1S4YnK9RjFF5qQ/Jqs37Sw6a8TSXKoypIn9I
jfpqcpBirVkOzzBvcabpk6Pq4dBqkVwWlowVRxBtPXolKjEOzTeGB8HjoBMDiJEK2jRMbne9ezYG
XJEKLJWzER/oOMsiEsIoTdP6NIRxcp/a/tT0xUujKTwsQzOzWRi70UeXWFTJp1gLrGNDS4jiJyEB
pNFfsRj6ZOAk8MS1A8He2SOjoThtnypzig5kPK7indOX5GlN08kgknILuyNbjXP/7vE6QdCD8kNE
gzLBXcOJYOyUXVv1a8RcQ+krJ2b4W0+ldXe6rD/atRPjdDVOWzEctl0KZnNWCH6O7b3ZmbvOafN9
Y5F7P1T+bmysAyT7kK3BG5+74Bp1mr/TPYUiNlco03TlqTTc8aEozmoKHFg2wQuui8MaaLGh3qu3
CDlwDi5YWx9Ivoxdnx58NTxqBmFdWFzTKSQqqRAVp0CCrpBc7Tc1wfnPyAidh5lRXOlcnYOuEuWq
F7yVLhxeqhkWeWmUTy0BRq2+ZBFIzaY+eDLPCYf8TCvCaVhj31M/VZEK1Cx5y6m5QRcKP270X22c
ePfKrO2Csmg3tte9WTnBQFaW/uym4Nm0iXEZKczqsct3uhlUKy/fRGVtraNWhbyT/pi9cqPA1Ce8
br6FuCntScHuN2MPjQ3B1D6a0mNHLFyTsSydidXuhjjd4nl607oGSxyPJEoQ1zoq9XXomC5i9OJz
nIYDGgAFB4OQMgafc2IJ32rDG/gMfsx5+BUABDOxQYGt02S7OZ1+ekTGrodBhSyrfbIykujjOKqf
QqU8dar7goofQqnhl/jpZydCOE9+rd2dFn+nAev1B/ygz7Hm4C2v2x8dm8g21AlRHmqqtUn7ijCf
kN8m/hJN5ImbhdXtpnI+GK7ik0g8EhyOcrGyCWykN+2ZEQ6oDr8Pdv0cYRF+RqHEkNR9oK4bX7Nc
fVPvHet+7w24RzFMZHrcGDs1xPW8rObjye8JCvexbegcMmzM3D531lgcXbyPVmY8v7vutG+w18TR
k2w3OyLtesQKdkJhAMxAC0WuT1paiXh0j9uwNa7aRIOWQE3DdFPq99xiu2wfB0bH67wkBdVJc/U5
TtxTo5U3y+ur3f8QdR5bcirZGn4i1sJEBDDNhLSVWUZlNWFV6Uh4E3h4+vvRkzvpVvc5WiplQsTe
v1Xauctm0JeCPJlh5HF22rljN1oobqJeIqqWaxwjR3Y56k0odXxmeLWW5W+W5kc7lvNZ9ILYiYa4
M9dvr52jt4ICvIOOUZ9B+d7SUjwtc0PIxrDZdmsfmnNCCKhx3XZlfKxeiY5z9klv/45rsHWtEwW3
yXEaL2imO8RdC2UcDa4rMupcCi0m6EMVqyBmxSzWBosif9uooB/dIWvTp8WbHTdrg1ESlqbaS1mO
w7Fs0O8bkf/LJ+odN0X3YuSIHrFJ+qFX/kwr9oMu9ki6SsCa8JvtkNYO520nIm4K1bHp8uVnvCS5
sQcUNg6Tl2xZCjzCPscRhucIFpHLW8XRS4bC7KrIk9vJZj61I+d/Mpj10fWNb5IoCpItyWFBUXQt
Ogfxkj+te9DTfynYQgDlVF/72SDGmXRoo1i5DRzKakT0XDXqmaHKtI362xPe80Y+23Xxsdbuc0YD
986ZJYGlblsdqdjUgUdB4pqJ6tYVALHYrfW+mlimVrkeV+2BYGEJSEb9p/YnrkYWKp7JZWfRMLOv
orbZuTNRcak75Dfle1PIGOTUfh945UAbR1TMp6Sf/2iCODgQ9JnGpy5YKZIKOu8usxKZ/1j9h4jv
JV5quatWRmzloMr26hJciJ98j/1MMH4Hs6PxzTsUyvU+H2sS2Xurrh9qinz3eUUZnJeV53HDIyKV
tEHe47+rKSMi7GfCVK9vVhaZpzXP6dXOxXmZ+M5kSwGJY0rUR5SMiDauKIyRX4AC9c5ef3fWnB8L
oxgOfWycqS/Beyz9c9xFJdEn6xBWK7XQMspfKgxWzfCRq5g2uqnuDt4qnz36QlmfC8SodiUDz47Y
b2XKqkwFO/Xy0E5TTBhH0uEF3oAIe7aoSzL5DKigBvi20iyE9t0VNWdplYhxX7hpSNMilQfejE0r
LY7YusDVUbm05OjtB7PlO1jST2QDyTg2P7jTeW8NSo9HSxNdVPuHhgmdfMbybDjd2UPWMhpBHsu/
S1rqvfxftOtOkRhbt7DlkfrlrgkrzJRR20OznnDKJWgURQjJZJ8H/CA2PTASZ8geLvqYmcyvQ0LQ
mk5Hov386KAycbQBFl7cZnmOkXDvvBxStlQcCThaZbBGnGXEIidDdouFnvdJHiGfncCFpeYqIs48
RHe97vvacfZxx92tjP6c01a1b2jeoUILpYEzD3jxGhWaVevhCYwSurUxhoMCKpWAQEI3kIITXbKR
LkACW94myz20HUGVXkEmsZnonJClmswkbIcw/re2OyId6Q5Tyac+l37AUtBdgYbUDfS+HTlIibVB
Y5AD2m+xs72XpCGm5Y/F54JvKj67AWba8VjR0jolVZ7KCM9cuVJsRVcFlgLTQaPZWkxG+WAvIflO
14nYXTrovINVtJLztG644MYxKLanEqv2HHpiRA4wXoVd/K7SjsbGasvklzWPihY3OmqCcgQo99Sv
frHEAap74IUj/ylK9na3honcDjS4DUF09eR4iLzLvttnH0omP6bhDkGa9q9EdmEv1e8JRZe7aqya
kCUpkAvfsFxdi5rKvWHYMVdDdBPcDwds7yevn9yTqEZuTFnV9C6bPzbQV6BbK6b9axvrTNgIfPC/
KLw9MJyqXaZ8Ayszu8PKHLSrCm8roM3DlhTlPcz8SBvcEhDft3D4x+xaM3GESFHpZLLioJ+pwC4r
/eBl9hvWcZfcbIKI8smtbiXu82UgmM8yBmqhXde4jAlnnCcwU07LcO3mJN+rmOCFCmPqPnK4U8s0
Dr2sw/qW022Qm/weY3xz/Ky/JPgPErla4WR1OeG8rLqactVYkgjG7z91KbM8YdV8wdl4wSmGg42x
Ghq7vncmdlpfOiMMxGblrI01lPMalrSmMukDB6KpRugQgRrW6b7k4KO2Y9r1hGA7ADhNM5OIn3T8
CWRk4PYPRLPgAJuezAZ0BaXNBBIjnztqX+m0vKSSpJ/GsEmGO6C3No6FnbgEEombioYrJIHkSMu7
o5c2CBhEOu8UdMrBUqu4A+OHrLOvvuWt4GncJTxKWpNiL0UbaBeUhH2vuxhOzXKBe4bjJybutEBY
2+Oq2SNzqa5Ws1ZX6eIZHmIOwHai2nQV7WkaSDMRGY3x6OMPiR3NYVZ7XpCbLbHPJKGabVbQOKe/
SNFIqDAYzrlMKAiq6mNqJDaFzet+XMrs0nYN7iD91c/tcrF6Iyd/tOSlNwnXNqwLa+Ty7rRCBsgl
sZyzXkYDB3BHicUT62V6ymWdHGgF2KSgoWvE1p0ytHPtk/vcqs27ZhVPMzlQ6yx3Q9f/i+lS3/Uq
uUs7DgY5/RiyvbMcBCZhDZgDye/rA7xo352J7a71nDuDBlkxNcmjt2QQn51uvl1ipXbzQU3kcq5d
mCXuH3Iiia8sypOnlrM3TOeBBGwiU18HLf8wjb3k7J5c7GOh/uI+T2AGvhoe8M4RoReP752MUIPE
7oMudc+kwF9Sz9UrFI9FrIy7wydJ8ZRJal0RuV8ZeZq71mI/ltnfocxeFk3bQEb3Hj2RkQzHpQBW
9jPoN4ImGmBJhQRH/HSjBdcWZ8gjohq8tnpZ/pB9qskpmT/QvlDg6FF93bG2yOVsL8hc2eKXwFYl
hSXrVn7BXzP3rf8SMYMnWq9AYDx3nONjqUMqpqv9ZCRlSDLCV5YtSTB1XEK9pv5yGeh4dcnCBzTR
ufnW1zP4vrm9GOmjeML+11yiqMbSXFDL62TFa+/2j0b5nEUNk+3UEqDjZ/KQeaM8R9r8VeTVe0Hr
966Ym3ub07ND2enK6MdaMRitg9+hE0Ec9X9I33l3U8w+gEzb5Sc4V8ZfFHm3N2kbp8Qa1MFBzs9F
MsKhWA6NG0aBhVnWl6lLYlY865+fKmsDXFb0SYE7dYccQq1DYw39lUNqCncA/Y45OsY4pNSMANtZ
/DDrzIc2+YFOCp3JE4/un05uSIvqxTkBlg+WlCJb6Bf60ZlLDXe7X7M7XeApBUBwcBW3C6aqzQxc
MJoX/hzd07L+26/RmST4m2HOh2yS7z34OT9PQ9E08RAYriOPozqiEkP2e5yWJD8mdh2aHGDPjY5k
kDwtZj3cChICjprf2y/2gb9tuSVMUWulf0+4oeiH7R7NzsY6K4q/aOfPk5l/R6ynDOfzJ808clO9
g2JALtNoKkqEd8YY+AQrZD0duniPEyqeWcprZ4VLthdCgSLjI3Jysp6JMiKUMKUFb/ogSJpodGoX
jDpJD0kOBKyd/mVB93zYdPr7TJIm2MOUP3TjG3d5fOpq74DpliaiH+Lg3tQs8hezYr+K4/xddxQr
rPZ75WW0+CUoi+Kx5ZLs+EwK2qLZcub04KIC4ZQY3hPN+komxSNoNlqn5Fu04KlDm+f7JSGwDRbC
rTQ7UUQjELw+DxnSuAdHOQTZlqE3hirtpx8Th6mzifiKGMNe1Sa/yMTlxGqyccfn7f1y3eK/zoMA
18X6mRXRlQ4atHzT1asvNrDizuzdh9nOPmdi79O+/dUX0gyQwR3qVNMrTWDYrhsYwwVlGJ09jNe2
rl6oIXJoAvAoIUemy1u6X8ZyuiTzfBRWz/rf0f4Q0wp9MJp6YVCf2ATz4YJ6hBhqyYPluAIVcJ1c
fEVjA60j99E1L2p4c+uaqqt8lTuhPA7P2AdZ8BiWxj7oW8R0nFjZQQOpeANSASjjQHP8iqj53njG
SHw6cZOebEGj7UIy5SqMD+3O1MDYxTYmEi/m+/96+gFQ3BlvWMruxCjGV7QR02YefqirwnlsjZsz
DBdNfXo8etiRURZ2lKc1kXegXGbXwPntFIV8QenG+HupK3STbWKO/sXAMhNxy7uxx5VpcLJIJlXT
ei5H+VmLlbsoF/O+69vAGOTW0ZoxqQOfRb48LFZLMdQzHbh2mFkcQny5L0sN+Mwc+6VcZn9+Yp8a
gooP4qXOiYBB0fNJa09dq5uVYplX2M0IrQHFWquTpxGbYhqTQBLTwe69j9zs/xS6fc+9BtUHVRQd
0NF+9uzuSM31U0V170wIcpBGiOfKkelknvLrOGavKupemEnpDcMSok0Z0UQVFQfsQtW2Pzk5Jgh7
qxOXDkzfNNlhRTo144hHyk2LSsV23DGwswrOk/qvEC0sLvxeUOBFQxrWPGd6jJsKdCxb+bpodVo9
MJmKQ3des5xw7+xeVzrdmwv9Le5IT+vc6ACyd5cDre6iucHOtxNTNO5jRKyHwtTB4n8kifvsRr51
qoEkgCWGDGC2ZsjM8M36U3TFqfMLAUR8KQ2YSlHEr0TRlQEhu2gGljb0BSSf1Sf2nnbGc1o45D2h
HuH9FcQWdW7AX7MITI75mwWwZ2y2wLwDaZy8en5qqu4Yz9HL6m5GTF0esDki7QCu9q10/TAOZYcg
CMzP6uilYR156Qz3t7L7fxwN7p5DkjwfIK2dX1qfBbjyXvZVHmbZ1XLhlWdr56Q2UJL5urjWMTGA
AtQiKEAuhq9iHR9kQakKwQdltvgPAKH4wsQaBTXXlSB0KIrWS/pjN4V1bCSJoaONr9Iwo1DTnDNw
JHYF/CoyavIU+m11UeY58ZheYUQxz0IYKxJAF7ukRwO7l0z/xQ63sJkCwdGwsp8yTqeUVWxOenVa
mw6b9MzLr8sRNS3ZbGwdcCnR00TPJ5ZWguNrYLRKIQko4nU5xsT4Z2YVDhNsnyd1f6Fw8dotRRkq
HofLjJG1XoV9oVsgOmZRjt5SHV03ZkihWJdEwW/KAnnRzOI9oi+YAkColhpjfYd5jZ9k6f+ggBvB
JaiI9c3hLeHNkBZTnmsvNq5Gco+DOpe/C5jp96TUT7qjSg4bhjhmAJehzqjjG5wR9YqpjvmMx9Kn
MEHmrn2Pa2ubjb+kY1Tn8Snq8+xIjQltd337ysQvuKiJb607RTGrQATUCNeBYKJdKq6Me2z6j7mc
u6OzEjHqqzAufXRCeCFhlnBhAxk4BpbDXhB4oa+ui6p9++95pfSeR4fenvbD0AWbmGh6/FsQd2PZ
X/DPqCNxFL9kkj3neekyMsGOwrKEk9eQPuz3ZApeVyB5WksgxeoMrUUGlU5ebkDmcMceVKt9j0L/
0pUfTFDVdZjGCzp+2oogUXl5s8M6GWfy1r9lPU672GRoX3eQOBTEifIz7+CBc/vORq9H/1awPFoq
/pM0HXegMYeRQn6Qcu8FQ2ulB1jsaOcnHoK1RvBEEnEwi7+s3EFngeADhdTGs1afJFoqdIOoPPph
lRR+F0cl+NDNNDr4rQQ0U7+SEkBIuUSsb+Izv6+6kzlwk1Obvu8847XH+xd6fj3i85+SPRtqFTRF
+7cpNFAacXxpDKvog0jzr39avVfjJzbW45bzFzY1Igj6dQMPvvfcvjZ5gje28c950ba4yTYrVi45
TL7HAiPXLCiTGsnbQq0mCLvgbQPCDFH+zru8S1Br0MFxlIm+OZRUPEwejQE6frBzqtCTKC6wQwyP
xYSOw1f/lV3lXty2+479X0mN1BtZqXcpWmXepFm+ry3PZSq9CX1GMt6pW3tOWhCOzhzMz8wu3w1p
n4qmqY9+D+PbPBFvAUZeT+uOafm/vAoSrT46A0kKoTuO8OTFbtarmUsCBNjTk+EnljGDXIROMU34
VRel/5UEWtNuRvIOhYx8llfun4eiUn1g5pzVadfSbC/+tYmXnJNipSeMeBrtN3tDpuO9kvI067oI
42GiqyGihVGV68GlTfHkt9G1Gab2LKoZKhMFgCMfq34xvpcciMyLmafyUsbPpOqlHsc9BLF5ydt0
vCRtHIXOPIdD715t17+Ug7WrRxthhOg+VAV2TBz23lj7OyK4Q1NSJ1cNqRN4scZmn1QKFyaIML7u
9WAKuvxyz6yeLSQ6O0tRs+CoqQdxMg6twdqR46sKReLfyC/jWjfiNaAcd9d1rt4NlZGeK+9LQzFe
+8XFd8l61djJHNQUOavV+Fdk6ZO1JMeJB/tg6u6UrfBstH/ybqxFCHzm7PqZavPVlvoMX48Ef535
ED0UcfUWg3Ft8vk3x5W3Hwv7ufI19wA9qYeilg6pSZ596zpMJ0XPj0oTraRNVKbY9RRjgGMC92J9
5dJhpu36guLCGbV/ac8HkATSaN+WTL0ufvGzWKSkqkHeHJA87EIeaikw4j2ltWib8m4F3McW7fXn
RC5vJtnNLdRcHqfg4h6hb17YVUgOi8z4qayM0qREwcSy0iXaZypYvA486kLiD4oIOpx50efnBD8e
vLF9xIv/na7eI4EcJRBNDFqLMcUe6pea4o2O2uzAMTXiE0pboDt/5jl7WmrDDCY2PoTFrIOm0+yS
bEmDyBxuq2AOjf32bhrm1cyGi0v5YWBQIvlgyOiOUurFSeJjnSvGLrV+DnzRdUJagf/pbrss/ena
GHZi67qq1EgpfGnTQrutqn2Xv/f9eieTNKhrMCl7at+M9UJ7/TvHRLfzWrqGoRAvVUeAh+wHEc4m
hxVOg/3U3oTwL8UMbdtlLdfYcuut5is1nIe0IBsPwu8VA2N1Ebq9Dkvmn1Xu/qdFhh7OYtAtwcp3
Y+maewQi9NHFw4eyFzZVzf2b0cGxr9sZSR7p/XbsjOfKBBZPcwOvi/KPSCvRxBriRcqHwo3i3bJG
gL8NLX4dzXd5w5mEbOvE/ruP0Jph1nEID1GbJX0pqatWvd4JUl2kWZy81v9mOFt3k2p8WJISsRFD
F4Fb3ANEyjeHUrjQesbBEEQHUbC97gZh/y1UapzSFn1h639NetOebcgpym+K8tiesMxwJXSwlAwJ
qPYG7inXeGqVdVQzMki6g5kbuceQEFwcYCTgRuPaifYjjglMNf2YMdX1zstKf4JEB5MSo4gUKDqn
ZN1XMSwbtScumcl9gtZSnpzk5BVIFcndpZ3EnYnsaI5zRmWbaUVsAtxoGlX9bprqRwvYM0orIo1q
2RwywIFr6qXvfPkkdcUmUVejwN6mMKvM5h6UXJCA+LqyfgRRxMmb1QUunrlIjpCjUQAZvs9mapXn
KeUlFeW1nG5yQA6g1r9lat04j5dAI87kHfidd+5HL9d95MXOORnYLXsrC+Nui+WeCJAcE2wvcRMQ
g/nHK+VT2ggRjB2kk14QIuXOXRt4XbEmY2lNoR0FKGRhrPkRiKc0jX84AdUTiKyFob+ELi0MBuke
RJioONgp6qwj+mrMUtK8B9dcboU3Cb4wI4va41JtFm+CbOxo5IV37QfyArOgJzyODe7VKr3vdSj+
QsFkBHxVAwqSrdnUurBHCWqsHXdvxtV/ulWv1FHAITs8gJCexyT59gVSBLohYfILr+cYiodTppzQ
s4Dl1rJ5BAYfF6mPbVGi7XEihK753Id/B8c+uFUnjj0WXOiUQewHj/w03La8IStghG+2XDV+FWbb
6yo0XXEmkJqKqMeI0QJOGH57l59ZpN2biifCBhJObw27bkzRc2ZbqK224VR4P60zPxAP2O/oKKhD
d1hPtdle87X4l2rHPXRTf1j7a5dE94Sytz0Sl/+qoT7CZ34xmCFRmqZgFFXFBNmBpunnOSN+aMMK
uI6wPKFoCqJWw7z4dztlb0X2A++Tr2Xoz6QHtWvzkQMzmpGoDrIFHo/jIRwcKgOqXqBRsGkWEuNH
1OJaRq9Nf2w9cQf51alw6uucMpaWEEi9a9JdHOt+VxJpRYzXS226Q9j07bKrB/21+NBRzdbh5fj9
g4HgvzPAPQ2HwWdU7xqSHIrsk2o9u5/j0zRxpY/Jz9KRUkwpkgwcN6JPIZXHKMV0TSwHyc8oXXbG
kv/TjWsESa2OJbWYtWcEyG6vRmGWh1kOL1wZHHT59nUJK1CN82dx8bCx2LDzokCfxYza44zHk6F4
WN9KTNJb2WGyI577cxHUejdtz1RmhbD0z72d/B0S47riYUGJ4v6r3J1seRCGnnD2QtRoFWzW+ZnL
IYD29XdiA5HN6o+ontv3UvxFzEQ5g/mgcOxCQEqExpShQelNfoKONht+Lz0pTP5cILXXeXpQrd9h
H6PmBKXeLtnqODJHoanNr0BQYRx5vDSt/PYTRk3sSASFqYQiifRWboB4X2XWYeqHlm9p/pePuOxE
lH96RaxOB3flB5b4klmUSP/x9Q9Z6l/E8RrHypkZLxo/zGYka7VSPznk0WFU68eq0QnMoFxGiQK2
JWiVCcn6HuaeLJTmxWrd9iwbVFfAQM2Wv/keDe3BQvkUGLyfXQT9Mizz+zBCo+GH6MIXJM6flUXn
bSFdopBntHvuDOy6mOICFp/e08x4seeU7Ek+z9Ufoo//8eGdsfyy+vl3MZSE22Q0dZhD+xf2/51P
rQh69Dd7xQDNP6MzSpo17vuU9Jf9/N44/qOfWffEzd1D5QPfVY081w5pHjWkGlmp+N5XxUILxYur
d2aeiCG5mFtthhlaFzF57cp1TM52nr1XOU9E4tONm3pioB5yKY8dPw/DYbIvFvXpF0a+nzdX7Ghu
tR7/jVzgQRx7z63Nmj740/t21O6Wm+fkGxmBC36F26HA58MWTRJaXv9kZrvOq1/sHnxtKKsvoyZz
hHyO/9aWpWtL3DlqjppbrWs6fekTmwwxB40zcLESkRfVw7wbh3vmUTwStz+ghUTpmivvPdri1lnp
cSgd46RvppNt0HCEC1yqGcI3C90ZWVLeE3TS1+JHWq9Trbi53e4ZRmvYl8P0knpHKRSlaZ46ROzk
SLFZ73LKJKKpenPd+cnuZHL0+mjftul1GlBcV5TJBcosgsJdw9z4KKvql1dbLqjzyt6z8PZH+prR
nXWc6W92+RvokmNVa5zI8Sa2pMIs7/oTyZ5Xv2Uobhz7ZDfUxtSanbLzKdn17WqPlODJXJDWQD9f
TD77taR8TdFW6FcpKLsF5uto/da1zg8qMI7WxOfubyv41xLWSMFFRD7nWpqVAVQQ0KlhzzsSXIx9
meqHEbVcP5JFYfjTRhFBwbTW85znyd4vk+xIaE5oZelwjBn/KctRL0k1g1tEW1Wbcp8qtPdC2FlA
iChbha/fAODBTFde61H96F6zT8wtsjxtveIUYMogAJ309hd8RC8pTxHzewuKuL5GthOOjYy5YEFP
MJPdiPIlvyhivlhroAadx596TdRhmtd72mTvdR7CjxZn/DzHFdbt2nr2xbSA3BQ+BWYVLlfl6WvZ
Z8FirCW1J1SJ43OjWm9YSZh0i/ZaV8hjSZp4bJD1b+04HH8Eg2mmJ2kurzbfi+nOiHlnbZFRVcX3
jPu/dlG+tpq6WI/0H6jygTpasSQI+rm2O4Fb2cqhg2wWSr8afqyt5WTy8mo/L8jiR6ZQrvbCRHe9
xCYpIN5vHZPGlRkVsHdeS0LKkQNk1nD2wJkuSpo3EQcA1nD3mqrmKUt+lIO8pdkWq9bun3qLpcuD
ntxRjVAFZQdr1TcPrjN/2YQRnwbMWWPcL+dK6k/aH++KQLxwHSrm5gPDnrtYt0aMW2pUhvuNtAEy
Gqh2R3eMSaX93WyifjS++yGJBZnUHfm12bBPvCEo/CW013K5rNW7cKrpMGZ80FgNnlSrxmPujl3g
0GuGuwf7UvkmvfVXN2kEgB5/8Gq2WM9tMKHBPY9kiLFBv/bC/rWubbxfcwYdWgE/+sU/zmn7mGr8
HFwJYTRZ74kciS7W0HYmrSgEmZy1gl8axzhwE/fdtct/iVi/wMiTfZr396KeHr2IaER0xAcsRNEW
o06S7syXoFG+S/KWIoY2wloYZHV7idrhgzSC8YYqwqfsE9zDc2k2EvWppm0ztH0xoYzq0n3SpS8j
2mH++RJ6hcmcikfUY4TYLWIIFCf9rmE6YCSbP5ikMIxxkTWkOnLXIt7O8Dceq3lBJmn9g3jjmEpJ
VOrEx2yRnaAcEhDy6cVKATuBi8g0cfzT5N+NFo5LDZgkzR9STp9VLmJwZlDGUedU6rZUWkIZhlFN
rUtbGB8Kd9NBuDXRbozXjpfdEk+fde2IBx8w5SRnqP9VJLuZyxgIyS/3rqYLSorbFCGz79sBkWCp
9sqnSLRRPEBUSFoucfRjx6o6SF6wsRYpOCmZm8rFwdkjJWJcXZtThZAgNibYJzQmtIM4f5yeHImB
R1rRNyVgOypUoUgsEaIhPQ1czaBcd7EiJ5dbG/NnTrW0CwbhTUzvExIIJwdzXzt/Ex8/wd6kZC3m
JJpSlOobRFONNE5n0fBnxnh5qIzmxylHLvl/yiUV2OxoRSAkQOD4TEmGd5MBXJ/RaRufS4NdibRa
gj6y9OI1PjxYsYD7ij/YWAyKQufbwv5+Qq//BnEDseSGfZ8jTiQZZ+ruSS+ZAs19U853zCnFc76m
zwvhHhenyX6Nxn325xd3oO9cG+k1od4mWKroyM7gnhtqrSbELWQIt2HZ5rclX3lM24T6ulBSjl5n
0XERnbGrN0mP4XzkdlIdGTePTdWHGAwfFjjlomPlbeS9QNgYyjx5G1Xuc66Cych3iSvsWBSc134a
7714inHOzY8p0k4Oo+ZnRKHZx7yOag3aCGGlVNkpJcohENgUiXuhK9dLy5cykXDBGVa2xP2dFc5J
5OUCEITca/HW27yF1A3z/OM2x0h54zUu4ssEmL49+y8ijdNnkCDeP+9MZ0OqhmPhZu0h8gFshux9
XtMu9KZdZpOwFw/eA4nKeJe9+jyOyGwgLcMkGYcHr+zIVy2zo4uTDaGpu/e6lF9YRbyVyrLcL4FJ
7JcH1A/4npSXpX4j2NeA6lOBVyX6YUEEaA2JExhElGLYfmwiqzoKOgZFb17R91ShUhmtSyqn3oCM
jnoFjp2b8pwIAsa2UaPMRuKvXQecZlMX61mTFWlx2Weed9NM65ssRlyajRZoxuGZ0Jt9BZm6saWa
Wq6ZChYDo4TT7dMFLw7iCpvZ1XIoI4h+V+h/9sJQX5hefETjs//PlaXz3kOvORQb6WmRx4KgOHq9
lpsxpE+lKUB3WkLZeQ0f50HuZmoo6GHozYPvxr/KIldnp2G+qZ3vPPWAGyzTOFiCZngiIs8lXtEw
06E993VwbLEZhFOlfd67Qe8MdozcPJRxdjH69KlYiX2u3WzjK/nCPMUHjR3MutfNtznJ/woHb3kG
RGpEorjyM6GtlETWKRB8lnwMKR5AwGyeOrsZryhPjlTM/dFYrM9z69DmaP0PwfyDc+KlZ8I7dFyt
e5MBWxrDd+MG67hx661L7nA9W+FIa9++mBmQLTCS3VK+wqPh09+4TFohf9qyRgzqoy1xNNOJUxYE
B2XN3lp+PJulK8UbRZNHSwhGtHzJpq0QdbUaAC+/RAMx8tzMJ8mlXRMkyBBuGWEn/ZYwMnjGrGY8
k0UaXUsmTXzkSIATI6itng3MB4FFTOgcq8k6EDgQkzfVIB20hHkw6vWwdtwMDcW04dpRUaVojdzX
Ln+Yw0hlozclj+ebP00QhFQT6MwyO59Mv8OhsxA/mvCn7SwnveFtKRo0jXZu/2fEut530YV0rxee
tfVoOk81aB/40kBG19xNh2ZI3oZWEfKjnxBgmHOGSN4Y2/uaYHnnVDAmBKb+fNUTO0RK77QQYdJB
a6gkN+F1+pvZ2V/NyMNj8q8Re/5gRcMD+a3tY2GYAgCaUSzv20+r9pyw9dMbkLKLborO7ggkz5tf
LWa9PXJ+Ij09/WJDNxwj4aK8IEwEd97fzBHJWeCbYhe2jxRUjAfAVNyH0+Q9Zrlz9YH/Tzgevgyk
Y8iJPJvEFmCQvbdYOjRzIoxiC8p2zpMny4ilOBkV1pZ2c40SMaxoNwRVybs2ITONq4a45KMca75X
WsiepxGvSD+aPyOLJuBRckFt0lBORNpeLvTzRLIa01P+XIv+Fs2LvjZR3xEq2Cyvg9AG7D74CFTt
hStWn4zIwFOCTmix+mtRJFsWuwGDFNtrhUOv92MW1lLSu5H9LXOqtqS/zttGmZ8cibyg6scXtp4W
WcBU7XHNp791PpHCPYn5UWFOv+e981tAi1fFA89ycfby9g+6wPhMkeGDjHzjCQ7jp1Ezlprtf42S
dG5p+9c6b8xbl/rxYQTZjiBWTj2Gdk2b1ymWDdKsFhgnQXAbgoCgUMyzJRxXo7r0NQUAKDnj4oQk
3j/AYlCxl+v67mz/8b9fjZYZX9oxuv3//98aojxixC9O2Y0tq/ulFRafFQX/fkD4YiHCeREzSqLc
nI/duHXD9nZ8BE8mbSvxo3PRt8lR+0wPqNCxqJJjEJSWPTwhKPSwvvLv4TyCccmz786XdsjIb9Hj
lSBgKw0Pl2IancyemXv25jNBFgHvc/mD6p+zDgFcbhCcs5Qrenln2787V77alf+7TdNt/rHXd6eA
MDCtPP0/ws6jOW4muqL/xWujCo3QABbeTM6JSdQGpUAh59y/3gejsj+HKnuD4lCUNJwZdL9+795z
L1Zeqvec1W2IsvYRDY58M4gdn6V8jDejuwlL4vlXINu7p2HyiMUz6ukB02BrlHZ+cGa8p6hz8+2/
PGTbu2iV8153Rk+a+d4MRP6w5wuCjmKP2OenjlACAKx18XW3OJrTsCVdEZma8I6dRvJtl7XOpTdN
SA6jv8lRYR793LP2iaG/Zoky5SLM3AMxX2jxlZOevdYiHVDYRyCuoMEtixd2ZN2NUsc5/nMZ+8QF
HO4i6nIitcYzQY/Stdo9pjzrkSedvAhH7rwqM0i3qoddJPP0rcTdnvij+RgHPX0DqHKxksG8em4a
XqTRv1cTb7zUO7GrW2182JBY7rn/kUxqfDQTIDcrG5vNZMTOWTMKLL2YOZrefZR25pdU+v5vwd3r
Wml2sMDL7BOVkJxCiuxGSaddS9v1d/YsZXLQjaxbqpNdnCbVZxmzEbp19oHB7FD0nr1NMHqssjAS
nxFm8UVBQheuWgeBMIGP6OsaZldRc09N99cTdYJAb7b5kpNWYFQFUkDaEz7o5eQhuUwMO99VoYh3
XWvpp+el5UP096vnQ8EIYBFF5U7QDNtpg+chhUKJ7GX9mzeFwdklAxLFRWuvOqshEUvoyQZrhI6Y
Rg7kqtcRmuiu2kurXYdd2R0z067O/1wcnw91Xs2/b74XrinQiPzHJZjlqYOnn2t0w/v8aZFHGdtw
NIJmIK0Z/j7PlMj6ahjxtu0JzdK6Q1pySaJu/nXLowwYOS70AiOR7aEYRxqVhieZNWS/G8HOMiv7
oDWhIDdi/rKPYDLip102HsAIQQrcxCLIBmHDEGnK5j6lyO+gpmWHYYaLaNL/CUWo3JJ3LY7uoMQx
1r4ZJeSEtdcP/hsbO9F2amrvHNjQscQD6wWSqvJkT8fJz/OVrtGc1UdDXxZ2nlwdk96ZYuYg2G2e
k4Qqag8ZbuWNnpYnhPXdF8Djs5NZ8g4a8lthTOWSlo7+cFnfkKe762xU2tawLw7+oXd+OUJR7HEA
xQ5TO7Y+RNLpeFZT7BLkjx44zZPllXs/xiGMjuAvLYYLE6NC39j0eTTteywElA0hxxhCOWcXyx4+
DXK7UVjXsszdnTEnx2TY+pbODD58vg7PS6AjwelIiWwsnfJjNgv3hjyjqDf21uwBD3x6tFGEPU8I
1SxT/CqbpP38u1ikuAfUmLDBx+k7Exj6BDOsp0JRsCKirJ9T3lBEqqZb9HEkeQtNBP5Yiaojs6u6
2Rk1zEicSQy/zOzGoNFa59ySVESyWiWjiUc8yc8xKU9rdwzHo47vZkk61QpnGvofhiNHtL7+URi4
XlWcj6vY0LEIJ90DAXmIyMwOHijm9uPMqNM8lZ2LUBNLmKzRUUNVMXQOkTr1tpQXWYv6/vcyFOU1
IpkyBVuABKC6DfRAbnGtdPrZkbdtlPqUpTR3re3nW4PSj06Zc8uIGUGe0824X1We1BAXrGTjPgar
/84bFR4CQws3eAKyXVqJw2Ca+vvKylr7GESVgnboxycSSAiZmazPpBxoEEpzYO4kX2sZ9G+lQ6aZ
VNSVrWV+iKjGK8iWauV2vwUpULyQcvE6TxaiVuveHeCT5tBnaF7S7Js5EpbbNGW6t9v4PTIVCIjJ
eKnFEF1SPkQBvJefKrVuMe3aPTEW+KWSIfmwqLHW2kSqDzK5ZaBUejSVm3IQJd+zg7CD0pyHbkUs
gRranTWCiQS2sh8UZyDk7qzaBR6ZLu8xUU3GKoHgfysqi57w0NQ0b6t626EEv6SIPC+YSHgunf4b
7pJaY0NA6MIRYc5phrQXluiSHALwngyhJHUDSLYujlIaXVtlT/ZrHY2SGGpsW9mUJadKy7xtHTmU
Stl4tABwrbkdGWrF7XRJ3HfMi8M5121tmQ7IRLOEpF3uwsYL32HvamcK0f7VJEZpWZX3fnKNNQ0j
ahMZ2ph6JuILRwjcy+fHXqSqY7jW/rC11n6x4t9DR/Fr05guEV1A98ErZyCEZJ0IsckR87f1i/hc
zYAHfKjG8e/ik4Bf6GZcEY3DV5qutBL9oUGNExZXmKnEY5r6AgXY9F0i+TBML13X81Fi7MB5KUq7
Ax/N1OdHOiI9h2EfZol+y7X2t0iRZZWBKU51BA4WkZb9YlTJOcR5jTALbIOFddWZc74ab0wOYAPy
m4rDdK2hsEHpj9HAFu0fpzTRYvFbnic9z84dxIhdnZmP3sB21NQ5fqGi94/hYO4jST4HNmQaeT0w
E+nq0GEKmzI+9zDRymg9RFj/CzQmCyxkxur5xvpu/zD1AR98lamjLydzi3kyo0ojw40F28dA5HEE
DjvtFJpTPi8OtEH1ZjqNFhVYLH0kE035qzHY5AMOAc8VqmMt3FAB/zFE5K3C2AVXohy8Bq3r70VI
iiOOI1C9w4ABgljSYBFGnwGEi5cioIFN8efsHc4nS703BcwHLlpGmANqwBk/1iNKurqNx4GLpQ+g
c4pTXNgrQQLEYUzpkJegwMYQcIWgJfhc/KdQAd1tuA/gkpOh7nXAlufLaEycv70spwnjUSYnImJO
X2v2NrSGb2g4MIfVIWuIZ0NHClu0zMSPHKB5e+tJjuo0zJexdZtDS6vT9qEzcI52pkM8t/QSM75I
encSuvKZ9CG09n4F0FSX9YHUqG8pKLkz7pL8kKP1WTSE5nCTQoyVTtWzyaKgsHH7bdOmUZepmMvo
IbgB+/G2RKZYf88+Ddiytxz4xWxqfAduYJ97IZt7rna1pPp7Ljlj2Bzsrq2IBk2v/uS3e9scaAyG
9XjRhxg9MUvRtm1dd6uhe50JwcOGdhijGJ98oY6E4V0XlKcKPcADCbi2LPmpbUDI8KLOc7kl4GOR
hhQfTR+3J2+UA2ex9CVj4VlhaBreKWiqTUpCA90pCUunn0iGH7Rt6Tf2BgOI8+hdFgiVzGd6O+Kw
KcOVlEa0NVK5asHcWzU49dynfmhwFxcAq1UV1aemtsKNOdMv/j7zMRq+j/MKiHz3pmyDGnPigAM6
IgS0M5d4GvLgKsbkltfluNLnW0Zg5Nil80MTaPt20iJA2qXnH/miQrNOWEyVx2AvUDULu+mo+ArY
ZY2PdrOlKRjpBjKNQG3lnA6A8zk5MfaM90GVfxQWjUqCqMxDnEliDyLG8UiurQvJe/7KSVsy7FX2
7uKU2+EWTDn6g8FxJ5Tzpa8CAnEAbEgyh4bPgUCnq13QvyAQfhVg1Ls+7znHKMUqdlrn7A9Wfgh1
462OjcOgjfrHgKBq03bWCyba+mrRqTakBPNFVbrgqY03mWbpqqqKWcWLVyRDgSyy4HumQGjbXkpy
t15xp3LD0hCMx9PzqyY8jfLn7AVSMoiuuL7kTVCW3mSCqq/Kj2PqC2Q+//Ft5HGAmcCupWPGMX60
13FSZ4cu7ZPFYNrFatK1rR5J8yJbBmOcFMxd3HvmTTTVZuJwdqaLtm2quDzFM7cEC4J/dOpuZzk1
JQ9si1Xe1wkUxCA5a2gEWc5WypyxwkXvHjH9EH5FH/tz6skcd+U683J5d+lKb7sWs0Atga/ifPFP
k91VR0PV/c2Ni2zvUssTZx/0t+elEuZMOv/SU3W3MoeZN8WlJ8Zb6iv/2E8NHCobpY03lcdItsci
tvNjHXfe3ZbD5rkZDIoAjb+f1a6wyHoNr4bGx0G0CXlqpD1AFzbcFVpga0tue7I3PdtejQCg0DVP
0IlqMhPKwT4aHdBqNMLVWuF9gk4sGJl7DcUf9Dzkkkb+iAulfdL9ZGZhy2ArcxUv/QwzVVXHs5Oq
Di7PizRFcCFKeCKHtt4zdNVXRQk9nwYi3M/IJHoqM2Ltzp1HLZH4D08g0RMdWt/CURUDQzzTcSXU
Sgs8ba31UfIwLcDmUBgGX7IfQgtqmZJujcKlmVJWCSV0YokjSU868zX26pqm0xSHhU+ekyY3Dov2
Ipw/03hgATeAwFhLyo46qJuDikaSzuaL7NJPFoWRLSdKjqVTVBuvVJi70WG8TlQNnd0xIh3dZlMO
nbfDdnOXjfCPncEJ0EJ6fWjwni6i+X8yZxFe5VTfc0BzR9vswpcIt/myMrJw1/c9IBvEU1skQyhz
dQcfO62mjQMCCOmrCUldWpc+SIkRC71pU/tNevOEvDxBUElPJAGxvdMx6hBtFZHlbNuEmYBMGxhr
df5eddUQ7G27dNFV9MUya9PiiEgsWPWeGpYaZ6dF2bX9pqRzmhdGdskyu79jeyq3MxoG6ZBx9iP7
TouneTEVvYwoJvIua4fPBG/SoKUpQDyPnRWakiYmzl5GWh3E4P2JJ7M+tWHl4LhgbsV8V+1zH6VZ
VotwJSa3ulmN7mx1/JmHWobALqbApPOuEXuSZ9fct90VASgAu2rXXTyfekdDmzZlGq6eDzHYsKLl
IX3eFmkFAqRkZeccDDuJrYnndMZzTLvd8FYF1PZjIpwC/7SJFFZqaKd9E9in45sgn33QDxWwxT7D
ZhuPWnPrW4hiZoDTo2y9d5MAAWon5vBCuagTZkX90jRqeaJckyfbJOx7DLMXWRW7xPeim8pF8GoO
IRtQE2tbkSIZLISqj3rYVpswtJnHu3LV6Ub0DRUpYAoEmpdp1H7EstHWmW3nt8EJt88FVWvLTSLk
QAPiXgaBfpSOSk5aKM9I3ed+6vxbRphObPaUlSYQhqjObF6fdKUq3Q/eaF0gJVnQzAm2zhwrOFtG
xGzfY1qMKrWtppslE/OauJ++rVG91ANYdk3u0qi7CJHRsWr5PzAQMnTh9EJLxTQPU3Mss1iCjtQ7
TBZ3veuZgs5dLU4txMA32kV07YtX+gkLpv2N6Bi1t0Ncx/yLPYPyPedaf/X3oGXk9VLRKMD94gXb
2k1nzaaXDTvB3JLCymVTY52mmQyu0VTfJwVW44mB6gzvVpp6cMx8OzzIlFI9aOTeCNKvCjp+YMfo
pOGeNms7TWZafuFdDT+Kz16kA+Dg6FsbPWAGS+0aD1UOwvhiNXB0OTy5bdJ0PitVMynEjb1uKrc9
QRx9DzFAXuL5Iht5JQwkP1TwRMxg2JpOal+5AQYQQ3MjEx9fdqgaScuxkr8bowC3kAzhy/Szw86x
SXN+UtM7dRSyWzs9e0wJh3NqhfZemfTIYD4FzEEJLm2z4AYkKfpYmvSbj1VtpBsD0cEmi0FnPa3I
ZHCF5451Lc1/ONA9WoG2ctmIyL3+8zCrrJ7Ag9b7Sz5L9N7bloxxcfKk/jaUy7xryzdhoL21NW1a
d0BaeEOtZmnprbs1PDbfJkGWTDhpcO7hgYMiiHG9RuWbHqiDFsaowtKXWbF6weAf3Z6XZKIgkElp
HvEka2+IgxaZftNaJ/wJsJURbNB8GQnexF5LyPgtRtps1jYcAvpHMK6gCGD7W/k53kypedW60Hqf
96Wk4U7mWX/wv6qh6A911bbfmFBzr7rfnAbjaZn62YvnlsTDh5zD61xt/IT0Ad+t6p2t9/U9zVej
I+ZzyqR/FrrJ++VFDzdjyO80/WuS9LtcacDsKiQBbmg3h84lXams7OnMsSvYBBZ4OF92/gFROGYc
B6qhSexrHXT93kdfdY04HC/T1IOeNlrqmET+HzpVaMY9D9IaiyaLMfozYm9ctENdftHGgz3oFVgW
6MCaljIbohrWFpplnCwNpkcm5I/cqdTDjswLmFXrKlD2C6i4fx+lGGRNQfKZDp3gm8oftFCdz9zW
aaaO6bAxx8b57OgNwZ603+inYVO1PsDg9eticsyXDLQ+0cpldIRiAAaWmWcXpZ+mNlX7GhPPKmd9
JxhhetHwQa2eX0Uxg8LnVyTsMnHXh7XVIlOO7ci4Py9WVKMYdFAxzd/qRje9zHPZWroMKav2SLGY
PdpM6bc5oL6LG4Cm7OBUy/UEcKDX0YnNF+UBGKAX3S6pKe6DzHSyP5n/w7ErkOhgyXfRDJyQGDmL
2ALRIIfQ22ehEjhpOBG0g8n8VxvOhTuehELQaRmUQ2O353AaH625mqiIu8DwkbxKiEefMEg+8Blr
FAMgKiKRtudkovoemM/vUljJBGyhYDehpGCFcL4qLDa3nlK6DH7TeozuzwtjW5ID5ifk5KZ30/+M
DpbPSAv6u23iSQzp2N9RLXO6nKuyZISvUoiRAMI4+5WghaXH3iTXCjPBinPtr6GQ5WuvdWvUcjDC
U9+DHiblBm/jzUZ55qR9h6i5WCnd+xobsoxMJyg/VkQ+sv9jL3/IlhexHEE6FPNNUiTVneNV8LPv
qcdqOFDoE5qtY5fZG8GDxJg7YFWzJEJUCK5CV+16HDVMC43jCvqMFgQYZfM5DcAXtBPyj7QHN9ij
HCQvO7RPY4n+PHGqbwnutqUZftWomY81FYLd1Pdcx//7rIP7orlAQ+YAoHWehXirlGyUHLh09we2
ZWS7DqpTem/+uh/1+FiNXoya3kFoPLBK92V2pOY4MhLawIj19uHcLRMqJM5kbnE2ERIXn8p7nWrF
oU+H6Zulz4ENmce4g+Ii0SA1N0qf2PvR6SnLQ3iOsfyABcvg///SK0Ahw+jVrzZqScgm2dEQmQYy
fU1G87AgHNE6TFMhXh3MSeu4bcTm+bA3chhqtXgBwwUP0WWaboej+7Mq+2tk9sX70JT1ttEIsyvI
uX8N3emH2Qj70iR2tsB/Zl2yCXdTjqZmVygke6uuGNN1MulnZsE4Q+a+aFU0zX0GyXBu5HuaHTT3
0ZDpATbRnHzs8CNBq+36jLcz0zoiOcYJsCC90Cxt7R96PP2kPq0epNyGhJ5eWe7KHQDPDClxyQvo
sMBoKiq3mUFvnEYUjuWZBW81HMiAIeNCnOg8D8p9jzXzTCJq9quBmhVYxgYkkP6gbhcPxBTI/HWU
15bHRMGBMXCvi1kGWXnJD1F0276iaNRNpg9unahTbzmYjuaXNXPGY+8CGTKR0CGH7YxNaVY/sYXg
DCyCPUuPewgZ864C5fQvOn2bGhPvB0NcBCwCi3zQxMaRFku2Vrhxb2P55TICW8IJGT4oAmBTO05l
bd2RNzgqim7TGUV0BnAUnV2/YFL6z2Ozi19qmha757f++f7zqyJsmaloYJW8zB82wGxs3E26uvxz
cRpA2470f8da0O6e3w9lPzIkEF+60SbabqIJfRxRLx8n2Rh7v7PEAwZp/9b9qA0UgjgIcGrW7XTj
lWZa55KtxapWX/08xvrbetG3HjwSCbBWshcz5L1umx2mr50+UlpARLEfPplYbA7Tt55BKHWGAD5W
eC9FjJTHMH8XJr6KQO+sNyNmg4+GZicF6K/neRVJvrXvRmdTMLfldkM113i0DJ9NiUqH+zHhiXlU
ptbeE38r3uFTd7/KiQQZI6abIGSRHpFS8HGQcCF7enXPy6CPcDYQ2PKCv9EW2HtF552d+aL1eqmv
xsb4w+fSIh3BKPTV3z/BIb1tBh0j+H/+NLgvBS5AUYb0TXkbHfWbhoexfz56XiqQ0Tu2w5KdphAl
dii0XLUcj1LUxcoycV32OH+RD9Tmgbb5vUl86/r81vOSFqHg5ge38z/+wPHbNyGra12C3nbbMDxr
ygwgrqQfrqrIYtJ7a82rqyi0jD9DPFWfuJfo/qtA7is7yz6nVTrPLwtLir1TlzeKVTrDjmE9GrPn
9K2E9Y5ihk+YppdvkZM/VO1uiq6cvg8ExK2xajPYhte3h023mXD0vqihYI/2J3PzrK7j/IhKellE
gXlo0wq9Y5tqi3SqfYFTlCWdXtVvyw05gRl5uwsmZBJw5P7AsZqNd3UB3casP3Rd32sB8KxGFC8Q
WZqlWfII5ChDb0BNjNAVlrFFXFu3hCTbSjf/jPKD1j9HU8OJt2mLC5D6EmmyFZsI5vv4YBpIpzW9
Pjiz+5iRloeOMJ3XVDSqDm2EOvzkWKFjybdpB1sdAXSURWPirzJ4aBhBVb3R4p8mk+CdSZiSQOO5
R7SyCh1IqjLGfe5Rbrpo5hhuY+gogSmCZimOutnc/KFF0tSE5bIgxattuUGKwZ+JgUiCCV0j1Icw
bobIJhGJnES1bran0aVD9t7epV8xDJ//Yg7ykxZFsvY091c+dz+tDlE+I/5lJ2q4HRwM1xXBgHoY
ckYegt8j/W+bOpN4TCCDBZDius+rC44rmMa093zvOpka+duZ6+51orkiC2QJA9DykNrm1oWpsnTr
CkTJeKKH2V8zzGtFbFWLqlQtxlTHQEeYhWtlc7TukKN5ogGIieFFxhRQ7GQ/Ap+2TUA/FinEbP20
pk8f+dsi10V5nkqkyoHV9rsWO3I6YAulAXkYGyu7q5blImKeW1q0wmYLvGfF+97PTk2Xn6qgGZYt
dfpCmSYUjIg9kv7bauq+ap+YDGpqALtFcOs00zvppGKUbgdQpeeUH5U4talm6Fjq4yIiQxjmArLz
rtjHQt8WI2kdlttom8ImLktGY8WCj6nLhka/bLPqu64DkEh74n8Dg9xJ3yr5CVqbmrhETlIuwwAN
q0QlPUrT+k68M+FNTbxsVAw8WDT7DCXHrohwaPbmLWR2++aGEt/F1NFrQ7pOquVWs1v/hlaY5vdM
FFU+yb36yI7GIWijJ4O3r3rjSg8m3TKMXGgg+fd+EUX7vtJWNWealUvOAEYv8GsqBQIy+e5nWGfE
PZntelCWsyPlLQy/fHzjDx/C5dCV0V51sAIsl1+5xR54yFs8CkEsFuks+8YrYxMQhUckW/W5k5wG
iIx10NIuxXRUTR24l8AZAbcyfp4WdTHWqCeSB3QDJldZ/xuM3XcgHBMIRbPdlNV4HUtMchhE05lj
KVBmrSZn/HStEDJiQnY2KueDaydvCPasNcQz1qKewnWwvzhErQ3D/i3RRKw8qShpxo2lErEx+6ad
h6SkOHMIXhhdaWElyza62fsHv0I0SRDozDsCtwiCkFGfoogzs7dEY3Scm8EnDlVajcUXsTnWxhmM
7mqiI3UsaImqbL9wnNvvJQtl4ZlbpfyPOMMsWk8MKm2MmIcxMj41BxtdIe1bEIkM0xwGbC20viLH
4ZUOte8ejdJNPnY7J+zvJVRhyuJ0k9T4LA7C8ZKrxwmpVN5JcOz/bobtNm5jZy1Ye0FF8Xmzqq/G
7b/8hCkkmSHdsg/IxCinagta4Efo5D9HO51BIDMYCer6MkTNdS7mW8HVTbG24ckieunrPTDgD8W2
3BMyse6c15L+wdWMIfAHBqgFKPYbIyysUxT5CKfrEYAKwUJsACxVRgnZxoT3VaHTlhOOCL1PCUgv
yIwYLJIM+mUjy58k+FwiU5Y3yOr0jGMAR3Q1AEXWye9mBvtI5oh0cUW1ErWDBNsmC1XrDt0gr1Nu
nUqBDJ4Z0c014JRbnor2rSGjWd49+5UpOYCCojTozx3ZVIskRvqt99mDoCM87375va/QYUwVJlBf
9dUqNIy1qnPrAP0Q0XN8zEGPz2qey+jkN69ro3Upg2NSiT8arZ91PpS7ZEi1Qz25/kFy69HUUWqF
gX+gs1NTdhQDwu8ONTLg9T8a8EfQX96xat0ITbr+wSfpo4rgFqKd27gSDorVCIdbbcjBs/KKNaJe
FQYqPqtAkabZ8ES67DfMNViF0TKvAszUwgC3+96UAGXTrHtJKs07tP61qnFa4xMpl6hKUSHZTDC8
BOTgODjXtIJIMwUDGjjWnY150xr2DnpMAUmFaCUNBvLUe8bebLR0j8kQF39Yn4hy90h9L6K17xLW
YD26gAQIyOpnZXCviXqKz9qo/RnT9lriPtuWOvER0yD+lHn+QecFXZRPBmjXv+W1+lYr42KGeNmx
6JQW8mcqwpl0asK98ThkJ5CM6+pzbEHTdPrwrZqkcxAN3rSB72OshWubUjEqwb0TFtPh7qmCQXyr
57vM4f5w2h0T9rUzROLIrfUC0IdTRkpi5jhhKIAQh3h+G08EnsZIwtw4l3vw0wSnDxeJ+v+ATgEu
uB8dMm8koSLAadJqVX7oCObdZDmfpQQ36jhxzvCr7JIMcoOR4bcK9Fvbl1ciDI2z2ySHqg52krC8
D3eWhyDTSZFLR989L+JJRdoq5s9eBj/IaVqxrKOZM2jhLgotijej6esXY3qbxIS4NDzZjo44sWAN
NkwsSoaFXgR+uqY/8OHhXccNvRuj/KcHxyfWOmdtt9lS1w26zUbRbl2DyqPSBn3pTwH6stZed7ib
z1bJ+T0HByVrA7kIkpG+yL5oEfaXvkXbapGhQANr6c12fESWK/isd0KjzY1y4nuPCcwfT6r9mZeE
SGTS2jSZvi3T4Luvl79ze0TNBBaB1jtcCBFfct1KdgwUFom21bSOBq8WpGsD/8WWScud7OV3KHWx
W/w04vJ7NPa/ytFGWYMlZ0OzdkDMPJ2HGkSsk5Z/cOT9ic38jhsKJwIzgZ07UhH2rcd434vKgxjr
8kDNxAj5XOF/WZQehB+zJl8AIaK9cZlVvJaj8SGgC2PlzusV3eXUB7ydJ4WP5Vk9ENfioE7yXRIB
Jg179x6niKK9wgPJBIxibbgDIjAbBZltdcu2HPdZT3fWEeTD+BSCj9pidiB0eJbjKomxlTO6ukcC
HEJH+3Rp28GxrRtrP2j9VjbOUtauOtVZgrqq9uTVLuneqmuISPZ3P2h3DODrgaC2t5aVq54BlIZ8
5WPdXCpk9iqF8it7dzP8aQPRrg0LqEOLiqRAKdz2RLOWBmYVawxPcVNwqYKtgz1W4dc6exRXizbp
ybco5aa2MwCNmv7DDUpxLTNfv4Lvbl0t2HkwJA8iTzaoqSh9JvUeKgijtZV8x/KjvViiaUl3DaPF
6MuPlrHdKvHFgwaCRIxmpzuUJvZualxwCkTiONwlOwa10I1LyCS+OQ7XDFdrlrXmgePyv4YDgyEr
mREqbb4BaznsK7yocUCqz6TTBYMxRwit0GiI2ANCdWJisqC8YPUzX2VRHnsHGtZorlD3GCZy3lFc
xzyMd3nk7DlLb4rUY7jCKHMXJKQoFOohE5+DvEXPcdr83/lZYs6iL9IpKPL973/7F/pDrmlISEqe
cAwb8t3/yKpHeOWA38OgXSuSZtwOcE6YEDbvkqjD9AtdicOOiGgwyNcNLzXqZhQCeee+GJP9M2iW
rhGZDM1QniTRePm/n53xv7K9XNPW+Q+EiR1SMoLl2f+XMENQMZx9ppZnF7BvJDGpqMB6/HtnbzAX
8lI2TrSxM31Neuf0EGaLsiH6sEV4ZtvRNk0JVY/u2wnrgADNwkqSG3SWM21H/If+ofDx4EUu/59Q
MkvMOYb/7VX1XF26huNIU9cd2mj//XnXjQT9k3ag954DEzi0yQW/N/ozb5IndFrZg8XpB1bSfKeo
sP5qYuDlwAfTLJKDcM8xuLYH+nD1tNGmWh4G12sO9divUSMlr5aRvAbelG0CdMMMrboNq3iH3jHT
H1gc9UeHsUtrYNApzNqkWEBG0CsXSGP63ut2TzJzPOAlbgzYD3a4sluQoJiVgEFaxBkUBXgB341O
CL6zY1CocVXhoqBQMtedXxW3thPNCy+ABbiLBAitBPTVxCWzcEGHMtXz6BjBPVyin7OxTg4RS/YI
k6aNI1ZFaG27BiwXDDm8T1Xpury7NlS2Chs6Z6322OeQiZJIzANeuJuF161BsLE2GIl3CDAEQpwF
acu/YeBzMrRtXJjNWcki3FrhFCzD1Go36Omrg11qMPjny/MhGPX3GB3j5p9vEbYcbuidvcNqYC7W
JrTR2CSS9fNHnn//+VedUJJjQG6M5avwKudLlWMBNozupOoSCwbp8EsBpnvlTjnjTcZMrAHGr2po
3BuC/0U1NxPrYHBf6A4R7iGAnRucfpK+nYCkc0kbuBOdjTIfA9vl2foqhTntRY+UJKCRsR61PKUE
74giiQy6CgXe3OdFCvmGHtna4pWK17h5CkgrlbPzGu1XE/cZPmRIHyQ1FofnQyuJrhPjGLfRx4PK
skfX2tWOXi19VO2iWnKxlGmcew8pKASxb4JacD+FJsR2UcYkGoDZH5tJ3o26RLrhkvQAdsI/PS95
lQKpcBqwplaonTK9oCbWW5JjqLPu9VCabxFARU+L1YvKcwNBoTJWAbWUCAPne+AZA74tEChmQEaP
MTJqaqthKSOSa1I63sw4UfhPvBeesm5GeU5cz722RmHdmuniJJa2sbvWO7gjgoKhJlKb1W/kSG2b
B9JooLyX9XS6jXwqT3iUa1TOdgA/oCEJmRGI3y2UE1mnlnOZNg9LsXqlh6cOk82WDow6jlqQXwgU
qxgf1l9ARwngdLIWT0a5NKpBHEbTw0tqTNqDbgljUbqhS1qUMY1q4hTySoyEIHOftPPdka+9QKY7
kvyKj77Mk0XAeMuss/JhgRWEk6GIUphBAkyUvJONAWI9sJyTqFVBxidjDLCu/s0VgC+s3sCeBcf6
lga4BYq8+HfqznO3kSRL27fS6P/Zm94sdgb4yKQnJYpSyfBPQqYqvfd59d8TrN4ZSVNTtQMssBig
jSSajIwMc+Kc11huYIozTJig1ldbANmmtJ5b1lBtVei2M5wX6rRGXbayIVJH4Csox4bb0fbfanYI
0Cnjfpp0YSM/z1W1xCjDzDeNHVUb1SkIzcl+raUxrK9Cr4ZLmoMk80qHion4W8R6g38Z1JOqtjmq
EEKDALXLkucqaTtLcq4wmotpbRHswVC8ekY8UMw+EDToe083gK8m2RN1eGNneb2P2lEFITCu00Wl
Q4kcOXt6wsZUK3SOJ3JWL0JcuFZDmgHAkJSvoCnGx0DIpTt5qqMt2FPAQSO4NgaoxqDBU6BU4Dxt
J/gGa1ddU7csNikqkm7PcjOvRwlNz14ujpE2+WsoszsrceprLawMgtUi/tIGTBGp2eZ6muwBF0bL
rrblK8kizWFXTrLVLFC8et4fNFjgUFI1TF3yCGWbcRvbUfTUCgHnMW4tbAwUshrgHaCjg+VQvfbl
wgPCpXSaRdIDdgMDGlVbewQUhH6s0d6D9t2RcHPWTjpYq1BuvnVBl96EyVBeZYpszRpNa69AMOqL
sdHCvdHH47pTu6e8I/PR9ZCFB2twU4iZo2fWD3X2GOpAdn2NM0bVJznxCQqYSXfVGK2orkj5CrpG
d22bztYLlEOIhcq15+nSZszsCkORYCZ7GrEDqllXxFJU5CZOHUqfSfDfqm6Z5q3oUFGqxOOeLS9z
yf+bbwXaQvuoRzWq8f1+W4n/6GTQ5m2nGgvUTNhBrVJZU2xL7ybUudcWBw68gQgVNQ9ppkRFYwhp
zE2IP4YrkS54kbo1EjvZjlxNuUoNb5r7I2glcvwgrdP0oNMLD2nvIWjqecOWQq363ab2P16H//S/
5sfvG3/91//i99e8GKuQxOGnX/96l6f881/iM397z8dP/NW9/X93v33Lq98Ot8u7n75z9TW/ek6/
1p/f9OHbacGfLXSfm+cPv8DAC5vxhqTjePpat0lzaQn3It75P33xt6+Xb7kbi69/+f01bzMUh05f
fWbWe1NvBzvWf24Cvgpfquekea4+f+S7D7hk/KGh4m07li6DxQFX/d4IXDNNTXFMA8CKKlvy343A
NfMPxTBsTdaIUom/bOX33wACNsFffhcvySikyLJiMDoVXflXjMAdjW96F+gZpqXpGl9IA01DV035
U6AHWiSIjCL/phA2b6ZNcZeelEeSkU4zh55MFn7xFm/TbTCf9sq6LWdMnFW8tnbObvxq7Lu3ZlMc
66vsLtngwPsWvSmusU7uoLBar/19Qzr+uV6gL7cZ5+XCWSPDsIGNtKCUtOneAtDb6ow8+BZE5E25
NZ+Do/4tXOcHY68iWeS2CYYlM/W+ugN2vCUcXjjXjZssEaCcJ5v4Xr0p9v0C3awNXuUnwPGL5Dgu
2J1J1rSufZcuwrWOQucyuwaP8KUf5rxS30x71GL27T10uRMZuVd1q8+DZb9q9ui2XhGZrzy3WccL
eWstASp9i475llZesdSvvfv0JFH3eLW/kRnzbeD8c3/N4RtRIIGQhmGwLbdIf0IxrK6dpbGWv/jD
dbktnONLeyANwtf6V2xVW6oE93Thnnv4hkry0tsgi7o15/LC2GXX1gwVi2Vy692pm3xFA+f1/A6B
iEW6KPbyVkONtpvLy+DKvoNmvETQfa67aGyt+q+Zt6zg6T8a63yrLJ0lFozr9uDdVIjwSzvvbK3j
lX47JS6iiUSLxsxbhphUzYtmHpo4KjDB1m1wKFEvf0mUnUbOYGds2jkopOWw02gXGOF+ns7tp+YW
J0YNrWtzZjxO+3Qd3hS7coWJTbQp12wu84j7amYJ3RJtgo21TNf5yt+p2+yuPktX6cE+coUHZ4k6
nrwINpT2bbo9XoUr07VO2ho4ffQmjAEf0J++7lf2t/EAU7x7cE7QlB+0XXNbsY7PlABu6kyX1wAY
qLZIa/kqXCIu4QKdnOMv82xvxy34fnLai3SnXEu3jE9kR4PsOkzX1lKZ5Qc+74ZzdeYvzR25DxkJ
rFm4StziCUbnrLzpjpQEsHDR2EewD5ljULRGEaySXeUOemeQIXq1lMN5se+WgKeA1L6A63XLFUqP
mBwejul8hlzWCUncWbK01snbsrnz/Zl5j46Mjw6PTTed0Y4IZvbCm7dzKmkLibw0rSjP6WHaZcvm
GvU8Aj00dJlvDCN5PmwGgiblmrrQLM72CEn5M6RDFPOxtRCMbkibYv/sfEP4HayCacwHbT1oh2Z2
fK2XCHqQeV6zp2OX7gLN0r7ATLg1vgBysUnypDv+BtgMSyKclepXCCwz7LAXtjJfV/kCedERbhGk
YX8H7R/QCZBESkTZUXmW6jdqlxq2eUlYEKa4ZBTCo/zYm+u4XWnRxlNdVNvlJ1u5bVHClpWd8+w/
CShbCCv/WkiC2EBq+boF1HLMPq+pccCZ8Bo3/BJxdlCpf5AQi0kpfiWdBvxrOoc6p2mEB4ASYmTw
ILJ3lPTcNtw5C3svLfDQcgN96Q3HDCW7l542mWvU1DlvzKodOOj6aZhTOFz0JxRPsApxzWCnoTI7
LUD+06EN+PJuFiuUR415nJ/B9CGoHKOR4r16YbLUltotan1pcCQb3XRbdRHfC3fvJ31nqYfsS5lu
0of2IURVFHCRvS7AxgJaWUEAtc352UJQJpzV93GwNM37Jl468gNSLjnUAc4fZAMWaJfJWHA9tg6K
Zyv0l+PN6DwjyTDekvyFjn/b31r3PBOkL+fDVXOiUgYpXjJn1ZYyv3trbRTOtDMSUJgZjP1bYGOB
eoNOb/9QP8g3ZIcFzX+BHyL10VUrzdda62ZfpKN9qtdvjotqbCq7nCmKg6Q/WwdKCvP2sbxuUd2r
l1B8D4p/giN03QKTxKLrbLVf2hTFAaQgVVj+eSfNh1eyTSuRzpxZG3L5c57pqV+MC0LKuXXAIQBw
+B3f84jT3U1gGWgOLFtyTa4UbJFULQ6qczBfsBKd4Y2A/ETCBsa0m/nNPDMftBC9rlVpdgtkCHAf
SGDAHHpMxFgeGB1I0Ev3CfmzJ0CH6Laq6SF8lLNH5bpqzoq/sTBE8ff1N61BUKx4NaovzrUR71qy
2HtdXrnlAvXna6N1u2H+pVss+te0XuAAN1Pm0WwgEffgA2Q4AEibFZDtfNaZRXFAdpe1EcjhbLBY
l+BpIa6+bCJ1hmAYHj2hfGTBBwrxWlOAtbN7PdSXZpw+cDCFX9e68S2SShIcAEonK7Cg0bbd9C7J
6Bf7ZF8h+x26zaFESwh/3xf+0xyS7bj3rtHwd8sXsKMbLsVDLebmItnbyFEgeLQuNiaLs34ONu1L
wSzbtS/asV/rO0MHc0G1dRYfMRFEp/KxN47KGpi0qy65VwCVytIaVvyAqg/sNYr+SAhK+TIDwNLM
ixCdTXwm1oa9oJRRFhu0fbwJZBSUzweEn/w32P0VjvNzS4Kyiu4BdNVlbq22wZZBxmjuDjruyIjR
r0P32V4HMEfyJVZi+JZ4zRGyd0Ls37hvKE7I+uoSyv1vh73/RsGsqhB//vNo9vY5zJrf9u1r+Pw+
nr186s+A1pT/sC3VUW1yroAuLJOMZv+1bv7yu2Qqf8iWI2OJqti6bGMs+vtvGWA4olZF/0NRZJ0M
hm6oxMOW87eAVtH+EH4niqMapkES17H+lYBW+RTPGjD2bFultINojmYqog3vE6692lB5ilghp95A
WJyhGz1SiJceHXBmTAjDwDkZs5xJnr3rqT+PSL9lbXrM6aP6L79/zEMb/3BhkVF9l+kF46JmnKq4
sHOtRw9RY+La/oXiwfwX11FFSP733OzlSo7jWOIOHcPin49XivADVExxi+2IvYlhnxB82VIKuS9Q
5WvUaSVR1Bpq6Rae5tFsg5NttptBgeiZZBsgElR9m40ksYz08kgyIfnmmSm9orh87SwG0tlZzl1Y
OKdyXEEhuHJqfSGOnQp51SzsEB0dofi210aDzI6U7NUh2iLmCwF8cimq3Jdd8Jih66sNBHHduYPj
61xKrVTO/Icim1a9Gj1VlqDYioIcS06rgfvrrlqhqR2hhtCk+w6lMocMm4HFb25J97HTwjqQ9rGq
bdXcwLtch36W7nvMonCfWVRtQD3ZOZl9vccCexk4zQ75mi207RvNsPBWFRSIdl5q7KZp2V4Z9QQX
wdtHFrJppQlA2L+tUeoLKsfFQgi8PkEe7MIJF9avCwsUPTXfpWKvIxBd1FdusBrdM+ZPsTGCREhc
BBTXZtUh/W/dPBKLJOYCAxC4lfG6x10lqLtlhKuVMURznQpjAHUjWkgJvCVUoSmYsdMEW5Dad63f
zif0nyO2L7tY6mgNdKYAExKEDjd+cGgU8BMYSYamtMhN9ZBmZN5U/6mX4/VKj9uF3uEL3sdzz7od
TYhbebDA5QvwAwgTHDDNECPv3rkDB4oypc/TjVfWeFsioiwB7UDwlBKquYs40TTxc63G32IteJIy
YRu8QR37GUQqYP9k71vxTRkGq4gUaeZo28yQ9mC5tzF9Z5LIzeFPIJtUIxWts/GLnsqJUvNW3/bF
NMeVSisTN7QNyO7tDjSlm1qEJirubTJYB93Zq/ZAuOaTDu4JDbqlodebFWyGm74YFmSiF/jOr2B9
C0ncDE0J9N5zRtswtCj8IOHZ6TMDSTiZ6IFEzDqRkGKEHtp44EVEfTNIb/i/i0bXpiDx2lnJUp42
UjFC3o7XfkHsnVC6B2aSjlfikzp+hGLcjmW3yzUOUVgxG7m2hWO8nyxm1tgtEkVzA2EHAiddAwMU
MDOUpr4WQy4qq+feMfEMTN04HhaqT06z0aE2S+thEIHwQlEwJTeDG+SH3BZWHLXDWdGn6w49lQCZ
qL7vlo6nY5x410zDo0Wd2xzDp04DSS5X12mbnsVbQUouWh7pmNGlzj5H086rg7uum9xEZvJJ+IbU
/spAtTRRwhNGROs+NraqLC260Fink3Vb6dLeqjlj9yOIHKRUBT9JOcoLMDI7MfOMMligrLj3k3zh
2AjuGfMsYh4pzj72K6xyiKUhjoNIXWhTsgb3ubeCZN2Im0cZXQO9549oVpJKjSDNBwz60D+UtfZ6
eba2s1hGU7tUi2FVwVmUE3/ZgpAsBpIGtb4uyeDmfnxTSeRv0cpLCs3t/P4qH/3VYBprcU8j2p5S
CKNUbjaaKZRRk7URy6sIId3EqzdaX28APc6sKNtjubLKKnLO9pdexZ2yPAqR08bVgu660cB75iyv
ubfHswXB/2iLCvyTld5CAlsCt0GcUYPVymgO+xvJ43joRU8pUoGzyrO+1LVE9daYT1gomAbwQJbP
osH2z+IIqlqHrNIOumO9WWg1lYV/KlLrS5w2Gz3Nj77kPbCx4hvOYApj6gw2eUl/Lu/8jiWyjPZa
m6xK8JENJAQfp5mIpQOtaYlcb5wy5cgxLgb+X/l3cuycDJZ8reeAlzocQjwv+GYH0Y2vBt8C4PwN
dImqewFlmyD/b25gumwxlFrUrOpUW590cuQsISEogDrsmZMM/6J6brwSwQ9hIU3G2wdUi4x0CftB
9kCq47fed828Kzn7M1Vipd2BwOYQETl36BhCqHvTc+nBbIer1EeQgJV5Ms09vJvr0MYaFSzmrCud
2wYgsxKle9K5uz7AlTKcruQQU/q4f2ksPMqCbllSrqAzboGhrg30tEsYPtLaF4weCLV2Jd2Yvr5V
EDIzLmbYLC8czRBfWmOVdizC/golhZUYleF1GYQ3vs1NSTGo2vYK6a+jlX21NGetB8FTlrP94Itg
Ym2VqsUtBxFXm+iHIroZVelGcuzb2gj2qHsAm4puIta1NjIORoPwHUpY1Qri6wucLqAv9pe8wjCq
+qo4LS7rDF2eSZucy0o/lP6VDaxoCoBxO9Yd4INrZTQOE8QyugiMLVkBB6/HYmN3yW2h2K5iNC/U
9M9yDFIJ+w22Fw5jU6lv43q4ShqefcyWWidrDwz2aPkMGPxIMDlwjpCMn9E/PVhhfETPao+z37Li
SY9YQkG3/mJg9qlyprGRU6+8r+YEjc4z3hwj3ARDuVIysgcx9ueGm7XVZqpIyCTP4GoAgqO72pF5
04wtRKK1iE3Qmd3mlXXqrVmKsFuAbUej3Q0Zeq1+5YKRQGsafIjvr3RJX7f4xbVEOU4SYvbE6gZL
bvCAuU6c/iCqSDhl9VN4DgDSVXUJerN4biFxop2q1TMMz54IaQAYLPVrP0L4kQCqS3G5D2s3fhXP
IZD8a3x1++7Zg0HfBQ7BMjH1//ax4n+eTb+8c/EWNnn175BQJ57950eQFTn9rP46vj9/CPTBn8cP
lcS47WiOzdlDBkb3Lp+u/oGKrG2RGNcVRyaxzVHnz+OH7vxhkUh3LKAYaLvIAkTyZz6dlzSiacci
nlZshZf/leOHanyMzXVLBzGgKJw/VBL/isE55/0poKusnAo2CNAgx/2JcNpSUSgjwnGOk44ht1Ki
ln4f9/tWO/pIgjveUTWgdVE+dlCbDG8iOEQ6bJFsXQmoIyCdSr4Px9eGxNO7fv3BgYXueH+M+NxU
kzrH+6b6uCwEcZGAEe3ONSobE4E68HqIrvCOlDz8xeVU44cXJB52TEfnuCSLvnt3QkpGLy1GXDDR
lSGt1FcoO0iXnxPU3SZ1n+1lQpwKOxesM7LXqrgZgAzE3d6hqpqwdd6M5WuKRjEoqalWyF3s00iZ
ScJoqpzd9+FDTzLPUfdeiJgbX5Kp92pDDOIcJaKUYbgfJXRWgwcr3Kf9K5hgeAKvffVq+jcokLle
OLkOGUUu16OCAJ51Lr6lLe5Vyh/pvkweQvgddhvPaGgyvA4YxUo7zFTRpXYDomeWSHcyX7sBiW31
VW3vbQNJA/UVFEA/3OeQJflusF3IZ8SAufpl473Sunh49XG+q14ritow6KA1Aeg70AeJdp+2ey3e
T4B6ObfMOwKkontVhmgGcXaW6AXoVfRPpZ3wr07ye9O+V8MbO4GyPkRuHL5K/r7lbzAA+r0lX3nf
jOY+N4/StOfFRIgK98h9FfdBO2CvsvMgXEbhq01Gkj9apjQzwoXMbpuVc8alLoGb6O/9gROQv894
GBqiULbJsPbBGuwrmxUTSxRFupdwtE2X4AgofgMXtV+UJlqJd7IVY0fVzKhoertofO3R+GJuiH7s
kPAK1lxRADSd6r6CisMndO8ea3aJntHkEQiOirpUjGv6uBv0ELso835Ujp7kdsU+iRHFJYfLEY27
yYB5KFQckC6hxzTaUWB43iNlrXhCkgG13xRTPKhnFv+W8r3tkBxD3755NYIbMQNF+2XzBchxyIyW
YIfSTC5YKvfNABeZ2r7CRq8cDRM5KcafQeSqH8X0L3hLfsOzr9pXcWnANzDH75FYQT+Gea0feyI4
qeSZedAh9rSee2BkMnDQk5fNVxaJMIEkAFoXZDR/jr0dsJwSeQ1WC748qu/wFKFfmAs8Nf6i9vyy
y0JtppvqL1IP6kdUmHFZMmxFUxUZsJ2JGc3HGaxJBGLQt8nBcYwNUaMaEf7be+pZIs2nNzQBIwXA
VGG0bxDkVZIM7w/kf9NzyfhVKw8rrtTlSUQIbZGI8OxznJz17ldrjVhl32VILu10DNnUHYWSpqN9
amcA+6CDwYGbBVj2vD7zz9CcxNLWgAjtzjqgxZ8vpqbyo5XfsW1dB/tgq8DnPvZN05Rh3zOaYAFs
FQ4NwrgBn6t50688PBeNKF07Kn0iKkdFxi6QovOOD6N9aowTKp4IrV16QiRS0MicoQcNzxxDnuYM
baWCzZWPJ/EpfgvrXeKvLUDJl3eHwJDAPTukuchCNJz4yJ+4kyhUoZEjvrusQUZQm7GQpM57FCfA
20Zo/mT1OUSEDH/XeZ3cTiTCE3WfAwC3CqyY+frpPEDDFxwaIjnv1JAcxxyVj/GGxDtj7CCaJcnc
py0jGMcNmhy4PRELpzieoJrg49bcNQRe2ML4z+KWRH/42qnxaSB5Aj+65TqWcqqSZyOkNTboRhpt
GHuDoQGRfaZAgMDqGMeXM+ztOUNtyoONF1D2k9mzhhNPWPRuNV2eN10ZcVu2QG23CUJRe1QzxT7H
C+L8LLdn8QfRLPpf4bbTElD4iZcriRtXXUXGM+PMs+PhiA6zi3OO4aNoj4yYt2g2ocjSq/xNB/zN
CN5QQcMVnRZSLhy5MdqlxBbEH9gUA1WA8cS3ddPlUWf6iacoGEn0BsZihe+KSQACC9hIM6N5dGrJ
vfAuxzxEOe6AqCp9n3G5zYGPAZwkuEfh2BR26dyP6YU8wxGFMgd3FZA3a/3UFT3KViBR6eHeRL9r
mkIiFAPhlUZWXbSdxlwGKFWfRFbmMcVV8XuKZGAtMWNokPi7+H0oKSWjwJaN52Kw7yh9G9Kzk5Pq
mV69YosecPaGPsKC5yyeGilFymL7EstcEfFI8lL0n7gTnre4jhiCPUU1ciLG5d0TgyVwuC/GqRgC
dcq9RK3Yu3jCFQshP9GJPDU45LOcjkZES0GVQLygIOabn0XfiPAlZk+RmW1Rhp8W98ko4SEM5tnE
bWsyAQuexeBIEWBpaFJMysbDMRG1i5kmNvN1deVxeCIRWa4KMhXwtdOO9+jOzD8MjBHxxZcljof6
oNdn0eAOErEhTKJkBDKsk2Uz+pLzpKfYhOozaC2AYlkBm5NoIY0FOTTrMCvhTSpt5S+i2b5zylRV
KAWiJfN9vsg2qub4mGVzsXiJkZYwh8W3oDu6yFHNl4SDTIAGqHbCLBDmD5lVcBUsvOJdRRrOxFhs
Qx4rvWoX2Goxo8TIqZAyp7FJpYnlqMK/ibuWej7A4xgTRj+7Kartyx5FB6aFZJ998qIVi4q4q6xK
yZdoLnNdZqXguUg42yb2NS2JUZDEe0BryWbQRL6zEG5/fJ8enj2VOI0nb4TshmgDt8SfAXLxmvC2
98ms0W0Zk68zdPF2OoeZIW4iEROlX4ntJiatIWaBuJeWoSpehio/E4+Sz8CvhbI76zn+iW8Si5IY
1JLCOjieUA3HZYvFmfXKA+vQLGNUSkRnitbSfPFCJR9s9ZssJZcXxL7GMNJkXSw7U3pLqwKyqm2Z
4Vq0F9udWKEYXLV0yiWCCkHHis6iKyX17CTKnD2o5S1QVF0xd1poESwadofpLs0Uu1RmySAr0Vel
dz2HPAruHKLvxaNhJVJZgv3iVtyqeF7MCvzT5+IKYqdNL0NIPPMKQxGxoNKuGhqghWqnTDmxdUXH
wzKEoyueo8Y2jWY/qRBSgWKO4PQ3s3ECt53nSDqGGlRFrJ5Eo8QH236VMEfE1SOMUDkPzQL9zpAW
vaqIncHhRkRfiw1M96FYGuSMEs0VNzmxIZY4b9C1iU2tT2jCsF+IMSb2D5XIkJfEqjiZR91zqS64
aCstTR+f+Ong149IWc7tXF6KcSzGrugiHoFozciFxCLosACKngfKyRg9idFh0885u26JEN5l/sSa
S8/gNsb2o50uj4OOEksnu0Slf1+Hxdb1fdNoCVfFpmygIyL2mcv6yt/EVjnAhBC7utiNgurMvBP7
NUsfH5USdd4bdLoitk6vSN2AOcFUZvEbyarwPwhhc/HVvOAPZ/7LuLSYEGJSiL8XBq9V55FZ7ms0
0dfwbxEAgAiqYDy/Z/gYXCjHUoYpKZ3FlUWYAB0KQTGWFLZocSNiXYtbGGesY2IP52Li6fDAkPEE
PRP9IiL60XGPIiGKZLZsyLp2OSq/O+4NfjH1KI3h4eU1M91gAWZLEIEI9wjTd1ZTnGM+i+4UYZoY
U2y24kf6jztOOQmP/u2k78X2JebzZW6PidicmV/ft1NH4Zt4XuLjuHqcxcQVawcUacfYpRJ+eMPJ
7pGo4mZZ1sQoFMt9mVYLsd9SlEQLjcuzZlSsi312Nghkh5PoFfFHkXpiFPkNQ5VOwmf3O7jyA7by
feHwMwRPRKu2aSo2lTzqlYDxPkaOaqBmuuyTQkwD1P+5fzY4xo7YdCEbrLrqCd9y9i1j2rP4sg+K
XVSsQyZbthj/4mdkzC7/L+hgVlsnVHFHsaFYsfMwIcWiJ0IM+tUCHsqg+Xn8q5g/ON1zF7Zlwnax
RJ330110A4BaE0FWMbB42jQ1JAFo48F+idt46gFmM/QoAYe4S0ksOdZ5ZP0VYQuhndj1eRuRSvEm
WafWJ0DhjUSGYr+zKoIQ1m8R0HB24DLq2M44fIgZYtSIQbK4TP5tVqMW2tWoS5/F23vzLJ5zT+Za
DD7xr1gxRfzHhUDautZIGM5MI4IQgY94ReyQjC+xpPa0QsQZLI2CxS/+JPaZyxrM4pnEd7gaDKB0
+YaMXZBS5UJEBiIIRKN9mXmsb+ZJxKKXu+ZtIpgkmmHU8RPhDQcEHOv4VWw3Ym8Ue+ilp75PThGm
qPisSBJL5PcARzOvVJxYWLPEhikGrtgkRVVFRBRiHxEbgNg3SElRw3uD0MdWdGYhEscGNomQPhfx
esP9iTkoRQTD/IuiO6qYM5NzcueQCu5O4ptZX0Rg4sGcYoVnpRHLNqBX0R5FHALiWWodxTxBv5g9
UKy/BdsPLxPsoG0wS7W9WMX5OPp7C1k+sSuJezToff4ohbdiJxbPEve2tbgrsXNyeRZO8fjFWslH
fj5sfzRoZYRmGbMqqunOJ3oW1GO46y0pKZYc1iL+ETuc2DG4qoh8f365Hx2gIYGbhg5yghzh54Op
Xga+3YXfryfGmU/+hRHPUBOPgGONiCEbjEE1hB/KequNqA2xdtP1dn5NIEVII4569DJPcmT7/0bf
/byRP+oTSxaoZFI3rErqx4kceK0GOVDDVwgZE+L0xl+K4EdEEDx++uVyuf+7bPi/ERzHIcHyk1T4
1yp9zj5mwvnA90y4YvwhkwYHLkPSwUZj9L9hOMYf6AibYkyDHNcVtt6/pcENPiM2GttWUHAwbJGd
/u80uPUH5UPLtjRDMxQ+b/xLafCPYBiGjayatsCnIF/HdTTa8D7VO1mkerUGxdgWEpvjJWrAxkag
KBUIaNQTOCFgobWboB15wK91WkWJrc8mIZTuK/JGS7VlGamgQJ3EPGilB4wbG/i9IiklagSFurj8
aoXAFtqqf7tI5VDYKtymNxuOu9rmXcf/IFd+mZh/zyhdbsiCiUcoYxig9vVPk8Lq6xgNKDRss8J6
libd28HaAk5bOK7ttI+2ytycRiuGcSrVroOa9R7tDzaUCde0zhLF2CREqAtyCCROJIvz8RqlcARZ
qXKhA66vCsUAvDd1FmsmeEzNr+y9CcxqL3Le6zIwcwC9fn9Iw5xkq5qugi6bjj+/TUvcxsfb1FQK
F7KqUiYRxZSPzw01rUbvqhzDMyF0VxalVKHmlr5VyByuwhC8dIKRX0XtYBemmr4ySkw5LrJVrWdV
1+Tc9lqWDodmgJ9SOOMVYNzg1m9T7Luna7tQ4RCk0nCMrLRyv+vrB0OWwhJHW9nwPGdeltWmtcmD
ynByXgpjlekbU/X86y41pDU8cmPnjCyJWNR/LTpfeWqgjrpa0eH9g46uYWbZFYwteK1zeEE5iHwJ
3xe8ORed2nS7Osl2RV/FqARTm9Rb3dwNnsPOm2AxXXeI9KHVqywvvw4Z1WlkVQxq3ZmN60kqhDfa
uQqrchNr5kMbygVp2cbTNkzHK7hi01xCn4lgVceLIO7+/E+o1N+Rif80ZlQ/LtJiPMJ61g22LNUy
HVn79KDQHCzqwsSlcdCalHMhOJOkSLh82HG8BvzeIglIBKgeKhNuNwbH006WdNJwEDjXwTg8p6Ns
ccrLhX9F6y/tbpRPMiouh642D1LE/n0ROwwlyZkD7gg3mdqGC2SCkQIMa2Vnxdq0tBISHD8fg+pH
BN/l1hjXOlpP7JOaeYG/vTs3FH3RTx3GJPNE1qgRaT6Q1MFMr/rQQglVeCNB+7NWg26JUr43AtFO
SbsqgWZicQN3sUBUHaPXsHSQOs7dQWWywHV+vHiByb2hIfaAQoUjjb+IJj6BDy9NtwBLmqrMozHJ
A3+cPp2cJ2WJMOac0MeVysFEwzZK7vs8B5vU27sCa9WZY3CysMcCvPxAkSCF6v+LHvyYiv6zGaqh
O+gRKEDbPq2+9dAPTYtZIGmv0lk1aD1SUkzQ8ez1L1Hjk3d31HQfiJ9wnihXdVY8BCFcVwLGW8e4
Qe7N2ea27mwvPw1G4H3/yTet1sVGBdNyqa3It4Vo/5s8n7bup1UKwepXt/KDwQAziYqtbJiOA2X/
Y4/WmWmNaoEbQAsiC0mZuNs12qlOQmV7+aUVk/ry0wTjG0JCPa5DMUb+/h+EhODZRg6pmDC0v8uq
JZW/kPpql+nQvrM6/sU6+qOBwIxn31NoveNczsbvx3CLyuEYk62xyBgiy1HPUkOJ3S4a4oWPV4Gb
+NEbwtuon3qSvjJ18kvxL/YsRawBnxZzogNVLOSMAf3zYj5McmsmGvmSofCM5VT6r4YdK66acYxh
nZf3jq8iBxiqSGuU4dEKEEL7+UgU6OJPTdBl2UAIDsaaQxLg84TArq7FUxVb1CQxdoHSwAGpk/yA
ajnVIdnb2Xn9YiJbtBodyd+FdTnrtP5GLzNtNoQFR4JgOJiGBx/Zx6Ty4lOVOm18+EU7/7Gr4OcR
7hrgmcEhW2IYvntemYbDCRAzmAZSywiXEImvFHXaqrUYI225Ly2cCPWm1feIile5Emx/3oJLT3x8
WIwTLm0YukyI9nlBtyQlzkoVzeipWiu6z2kIYbtAl+9joTBoRhDMMYYqQU7WX0YzQDMAn0ek5FvO
ADCHrTqGA2ZjeuwJRxj8SpjzmhoskJQBmMcqK/JwZBcb8yTXlbXQLbT2VKNuloaxNAsnf7Q6k+P0
CKrysqGn3Wi5Upw/qKhdUwKdUCyvKNiHQx0vLsvwYDb17ufdoBCBfhowgCY0DWKjQi/Ixqelq/EU
RG8zH9XcUNLm9XPWIlbjFyFyWU7YIvNfyfsqS4W1k7NIWhB5PrhSnPEoQldBOdfSOt3GeO0iQKmt
RbB7W++65JcHR/UfR4xFlGTLKrh26n0XAY13Iya2ZT/HqDRHdGuLqP6kEpf28lVQU2PXrAb1l6Db
GG2ybbu6XoymfHdxF1SoWU9JlWytDv0+FWmg5cUCREabBfkRa0P1Tp6HYeD8ImL4QceSWyJcQMsY
sufn9k6jrAcD+/j3yK4pZaDZvervKw0dRDtyHnsA6w7P+yqpum8/f6oCkP5xbENu5ZJwAtjYtc+g
GDP19CjSMdNF982B9yW84SYNofxaa9M7msysB733i8XnB4GEpTClQZxwAiFY+rR3NFntN0PBZS8q
wz0ldx8zm1JtzS+RFqTIEAYntJxrQByoK/SaXM8rVIParoxGpIBBaqqp0SyTcHopzDLG4K1KoTjh
Al17XoN07TDNBsBm/3JnIRCqI0BkWvY/LkWlAmgSyCXozFROln7YgQIKk0PdlIZbCZeKi7XTz6/5
CbZExGBCzmCvcMRyrfLjx/UPk+8pmujCGcpsLNbKU1u2iHKow40TILFko+GVWrkCHsme22gKunoI
WcfGIUTDhJ28V3Js5Oh2rP0XZA1IfDWBO6XeoxaTQ2lKaSUMWysMYWaxF8iwBI1fDG+TsfR5lAFI
oNZP0GiAwIKJ8vEeIh5P41SBTcGYuHG09ZtqiIuVHf5/ks5jOXIkiYJfBDNocS0ApSmKmn2BsUk2
tMqESnz9OmYP2za9NoJdBaSIeOGu7ce1YL/3swT+JxJuKwcKQmVYkWZ5gmi/pBIacW9Ggx3rVt3E
tkOV19UgU62IsXGfZH7UK8AgGRTZzECqnDfERAdM8ajG+2j2p2ZvpOK2rlxjnSnYW60RgK2jO2w0
1V7a2q/TwXY08lhzNTtc2/JSBgNdPtKH0obh41POE74zRc2pLbQznirnJBM6iYMyAU9VyYCM4U1o
ddw363BB/U4uWZfZgY1jB2z0nuSkvBjjx+Qm/MStbcb5FMB/6FaLkQdCL/bAxCjTWTKYQcfZCEO7
7FdCvWwlGZeGM3dEFbqPB238586cSshDP5CQt2Wg4iDQLnNHxr9/9SFkPN+4ynVxO3dNzMIM8F3i
cPKZldSXtT5Z5uYh42YeVQx0wrrfcdxwo4mq01lPqO7ZM4XSRmP+bHY/zJyKrhx4+gAx1kbRnCr+
s6JMMc2txuOi2d1zE1Z3s2UVN7DdHuUvSyLYke+WPqXhCHo5LoW2z5aacDiMnwKAKuSdFoEg7UUN
5cNBGt0ZGtsSFuNNujMJcsMGEA4n5ZA0hrmbTR2MaTFpu7TrRrZAqAzeMMVasIChVH+XbJkoIo9J
pMEd4qtl8fK+hLJisVRmvJROwyzrevYzqp/V4lh7HDabodGEQrNU6GTSaWPgE/VRmF1i1Wjf5bxc
k6FdHlKjUnc+vSTRK8b2zDzStpG6qmIIfGT2zc1CWIZA1UC8RyiqunBoCFtzcFPamkRdPcaLmWQn
ueQPI2CnnQ+3P+JMSLGFYw3pILgl3UgOF7tFuYXPULJfclrooSc+ygzQpNSCn9Ht640cWu8sYnYH
nv8xKvymYx4DkoVxHpOSjkJg/QaVT5WeiUtsppfx4g/MfYLkuLViMu5SyFHUMJcbDW0m5Kf+b9ZR
6Sfudl71X5d6b5SbGzEKN/Q+XXjE6wqGY0qkQjD8AGE0AIrKUzAzq1XSLAeFSLvLYbCUtDR1ZFBz
aJiOTp6HqT3RdCONEdVN950WfPYBb/LOJBweNvQrGAMOyr3Bp33OHQg8Yypie+Rfk1cjethFm2mE
Nd+16o9BSvW7M2rz4IzjuTN5yynhoghfGbXWqmk9JMNqhz3N9bAXpR0PAzKUfLzNIr9IyXoSKKOO
xxiercnY+nDoV2M9dF75POJOiLOstqINWkiZSmPK6kAQ4iRKhheViQkX4WIb6UjXIpxKeUxWvdlN
I5IgCfl4Neaf2iPsOJKWyVDlcPlH2OXFjHlgtDazt2pMAFi5rYg459VnFnuGFXSHOeaio1U9yzEU
kxYL10gZBdefrUbHhlog8VxhGuLarYyDVs8vmf2dDEG/E+4PtUK6nb7+0rMiAfjyt/GPEnFZiYMC
SlYIkXSIklYAzLQKxik8/eSvn7qxuHuraP66/NHMjtEdBygrhiAzLASzvb4tadlP7kvWqOxSFgM5
BIB+cHrKOFEnQKyMZGlInijl7BbLUvtZR6IEpLGLc7vvGT1OEP4Yw09ABaKr0ZjKhkEGt3kUQXnG
h/Fitqc8Sz9rC+FUM3ktj5lGUETXI6FBbQgA9OYkxwuuvDh+UXTmQGbDwa7eki1Ik3XWh7D4C40H
tw6mqx74UCna4XvYVoqW13NNh1O50KTQmLKKOIU4ca66L9UVExzkebzaAw07SQAym9c/GVMVkKzC
sszhYEiX6f16yh+V1B6RM/u7Xic90AeYRLxF+/ShwvhtZz+63diHRcUGYga6QttpwhtcizOX+4Ve
aTGyL+RPEv9C0jAo4wrnYyiU98D3yzoI8WzJKEt6TvmBNNDYF/NnNUj31lUtIwrokfdaa+/EQlZw
pBMU4fB4X03lMVVfcXuY1hD10EQj6klzs4QRL+otq1Y+gy2bQl+v/tQ5VmKfcmafPWQvHPJ+a8+X
t0U61yERR8mc4t5j3iPGY1btWrHyOFUDZOq6rcO2YZ7D2Fpq+RKkRFc9EydrCnxhi334zDFG0q7e
J+dmBQvYG4KDdgXXMfPkSbSYcMeOEEmQLVFe+pzcnPJ5aSs39DAPAgkvzbge0+/MEvNOm+rx0Hp/
EClhipETVcJrPZKXBXwmzrJ1EljMD7rTPOBcQqU+Vj920Fk36nsUFSG+K5V/4UyiezgiBzYYWndG
3fnMUmvXW2Z+CozxOhaF2FtOes9WeRI0/boB9Igzpx+ZgW62aq05buzsgdDfXe3OzjXw/C9uARil
x1JEiN7PFdi9q3T0e5Yp+HobzNzk5xIEFwxTXLtae8/85IXL9qmjJs7f5u2twIoGzDnHctlwc1C2
hA3Bu5y1yLKY3O5yzrztZB+bDgw1FUNm0p0axCpK5lJzryVU9IMhqKGujF1bqf5NnMcjl84IHXTk
XQ30kTB78Q7qVQtJ6eQhawUOCP3BNIIlzui0Zg7EVdF8NbaaTkOrjWHVA/RHDSO6gZhUxxjkNkNm
jGIPiRIH9ZoXEUicveEt8iEFt8VjrsyD3WtTTG71W41ihTAbmMTWPO9oUirmRTZfnXqajjav0hV+
aLDztmdUVyZjZe2Xqf2rBsZtaynZmNRkxbNW+dEiKkntl5ilXtytRsK+OoCxXhhmC7afshqd+qYx
OwrvvMtN65MdrwJoDvSl6Kdo9uii2y73TI6C0dDW2Mwa/lkqfXFnzecUYOye24d3eZmLuvkrpva5
4cK50/3Rp8HhUWXuQWqn57arPhrLeC5LfSY4ghiBoSRMwNZRTO7JMYvf3DaPdLe/Uvm66E66z6yj
6hTLm/IxWgeAuqsUcxyr9s50HsFGR0MmHPaA2ol6ysRxlrLM6+UFzI8eTgXzL9oSOqmXPBk6YBWb
QIVyh2O/8ASrJsge0da+NAXPf280IAUc8o7SD0B2Lg9BViImNkx1NIUtOPWm3wMD16i962Oa9g9N
RUQcajNjfsufYq4xlcvuDtvW5yQw5gYpjhPRA0hoOZsKBxDExHcqhxlAisu5c4jqfn0fbXWEdg5L
YBn+jfaKdirzOKJqF2e2st38hZy0PCDnKuMFtTrbmBuP1oyHVyMX0pHq7zymWsmfOvi7xKgfCbZB
ydch3ME93CH9xvDs6S9Q7Ii/LNalYwQwUrp7mBG+etVnHWScrhooXtpc3FmLeah1b7zzZPLpbK9E
ZRr3LKbNocy1ddc5qcm9aHicxjqNpXCfmiD1ifS0r3Zu9qeGcwfT6Y9zsfpQEP1IbExZvVs5J+16
wUF77vIjiyxzu6UF8dOkAqByfY5U+1hjvT0VIFWj1XaSM2hKLQAHWZBMrJU1PGsLMd1ck0cEhNhI
7SKIrUL7ZIhUf2jBMoy1zilzBb4s3GRXspjUVCHDQq//ITUOwfnydmCn6e+ZHp+izJkU4QoP37Vs
Di1OO/FI0ddEC8GQrDKG/cz/Fp14n6etL7Nt/13+I5h3jHMKENywG6zeD+WWrXBY5g05/EvRqurF
L4lCW4cLVW6+Is6D5mgfKgGe0NSZ/JuP3Eoebb/bdf2LU6TZbguOVDI/NDpR+ALgYW38oSa2ndC+
iLiMu/LNwsujSs4+U3MyTaokGNE4wVvak8Lpa7l0M3RB1sllrhiz333nmMEhaCaa5mV5Io5946ST
33rOVaPeIIVMhncuJSXo7L3GVWpXpczRLXMCsz5YL1NtnJuA+Ww3YM5icQBfZYQ2CniK5aggFFlt
uBnFZwepQ2XFVkUm3iLb8CKb+YLzlqcq8cFtJKu1237SFqvrKeCdnswsmseSqIeT8PMm7Xsukr2r
zKeMwYYGDHSTP1a2ieGD7lo76D9Za91aaYCa9uEbYktJjw3j+uRtRvboT5qtdliOMJYnJ3udp8h0
4e3YaZcQS8S/rtm/eun81fVFEExNNn2HBURfWwgXNnfcfJqd32NvA5d2q538Wuj5FK+oGnayea/K
5JU3gzlQV//MPf+vPTqM7pofNp9szUksq0FHQRN+ddPkHrUG4yL5o+ToT/27PWaNPR9cFabpO3dL
Jfo/46o+8667DYMLjlGIyB/sHohgOsDdYzMt63q35utbFdjvdWne9QhVdo3JaI3dM07DqKkneuNO
JdD68XSDUeUC3I1lWOvciRtDSnbLhzz32PwqPPFul4vDitYIcRZA+NoEItNW+lkzE5MgKPmxUXtj
tAaIe76S5x4n/SUBYd8igAuJrEDdYSq2yRl21tr1TZnBtPNrRlnM4KnboIcGNCY/6641t7sze+7e
NqV5bzbQJl0tBZTJoc9t11CfMHMGXfXVS+3TWJMirgf7Fw0TnjCeHda5pLXfyyD79jQ+V/bre+X1
HHxH0DZLytUj2SQo8ByrBQXsiAsrVkF+qC04tqY8cgWH/1OcRvRAoZvpzPxafDVemi+hXnVoJVcO
OrXUT1mePyk5fOXTHVu3O82ww5IkPXUtoaqC0GBZFH2YtcG5EQAXBLAhLfujaXV/zOD3xBOoQi58
w0jjh/lr233qa/JmFUf97hgQd4u5dfLhlfPRSy9JJmnKpdmeGBVKZwbxQCug8ispKKWm96zoKYN2
p/ugvIpVUua4vIuOeFZJ9hmW7bttEy2ve2a/t1IMGACklE613vkj80+9KqG/m5bOTclZ+feTf8v9
gyoIQ2V9yYuXTLfSNeejWZZeOOM04eC3shf5BKqVw522ahKWomSrmWvToz0dM4dZ86XOsaYDYrQJ
4kyMmMkpZuow4Arsm6FmTic52WeNqi394vwP88a/ieC0ZMP2HmccCCJ7Fwt6HU78HVkrfgnspImc
yvvF6BZrTyvFUvzYJmNGVDVG3wEvbuXMEgPhHgKyaP6M1gLn+a3Eopi17njoh/aE9jKCpNByVDKq
i06UEV0Mj5HWkHHUCosk9dr+q1BKnDPXjVKf64KSmRcvmf1pF3SBV4PPuUreeirbeOXZaeaSwFdW
3dkGDwrD0U3EGe446MS8xgk/h98M3pnhsL1X40jB/n5XjvJ7ma2w6ArAUosx87mbLsZJSXJ32aWa
Z8BQVYzraeZ7Xs76QesKKxpn9JXujy/Ay/UzZm9Zbg5TpOInUWt7pXnZlZbih7aA4dBtZCoM0T35
ve2/9JBaE6KFhAf+Koe1tclbbMcAmWMpmyiYPDY34risKqSpSu3UbzUkXCt3WV1Tz9gm9xyqLDMS
JquYrhVqAPDWT7LRo56VHZaQTV1iu3YG4idIKfaNXvLHsjLmqk3Jfdf9aWSVEBLljzUWjA0WYGsX
P4c9tC1mCxtV7QHQk8v4R0vgzpnGSbmgExaNZSAB7D7cwSM5+JN3aUuqSjY20bwr37qmvwDc5tsB
JahZ2btv0JnMnP46/6GhzPXXadpDhiUX83jGKBkKp6rvGMlgkfKCtolQ/Z0Kv/tLzeCUDg11FI/R
NnImbKJaADhEaGUseh+DmMMHksyA1RwK79Xoc95jUYSVTuK4pUxO5oGLXjcSEl6J01Tlq1zr2Cq5
CTsdKMd+uztsQVgz7/bY9TxwB+t5cR0JQ8WgxrtKc99z5wjwCTcGC1YGzDzO7I6Db7L6WC4i1Ihs
q85mW1AWJGlOpFOibyMHPPulA7F5HZedbmmxh9cBR2d6zk23oXs6QnrSOfAt0/qGkfff4Nrv1EeY
1CFeb86bxsQlAzvx+kyGFtIcDdhP6p8qnRg/pHDnzcAL5x4qg5wph5rZNziSX9bUnlIiXxppHfNB
58ZaKZ0knmNy5enfxplZvoZ+LY9HEOjFrl5Hm4Oj82QyEVhlUqJTng59Zj/lTfKrqbklaNp4O8dM
90JDUJCZw7lRPgedlFOOTt2isuqK8OZCrkQwfp9toyHb99HbI31Sz2VmdXya4XEfAqN/YfyuOXPV
S7GQV7HoGD0skyEJlT1ephzRMCXskokUixJErj1gpYEqQRGpAh9TJHk8j01HA1BbY0dxgJmVF/Co
8WBiNDhhbl1285Z7BZFZasHT0qxRr9onzfe605JDL86yawqa2B0ARi9ogisE3Kwk6lyX2ntQvrv9
y6hIO1WrffOMmSKLvltbpz3V8/JOwIcQt1Dtqd1ESot1yre5gyQVH9wpC8LyGYOdvXjthbXLMfns
ymy4Q8/0l7FX+BlzEa+DDilvLphMldBb8tQTmH7aY+Wh3ZDZkZo4Bi1reO25jXXOLM9eO8EQmqbN
OcGCZ+rUT3qTQPR7YAf6mYB5kCJU6Twqf8Won+oh4FIZJIdKZ1bTtMkz+ElxRzumDFsY6yGUiPuh
G94tkf2YjrkpkzXYar3lnvLKgewz51eLVDI6lXutls8tZnQtIN9UrK+W094FZrUxR6z1fm0lSNF2
gTs6G3sffaT0jCW26gRI8uwG5I1JLCAS/W6UwsWxK/deAjSkcwkvK3z1PW5t/H2b47K5jgtHPZ26
bmOgGaiQh67NlO8rfZUHYxqvrvm52L0eKmMlf80XhON4fRiarSIZaN8DZ4W+JpC31i1q7xGmWjdt
B6aeKGoVVOzF/fSh3yVVsoE9aKPUJVUBPeBR6RZYRUlx0UT5MKwV4PqZhYhLOQ1+NBBWgTODa+mT
VlLqcXrI70nF1btuNJpItBxhUdBdBsWC0WVhoBmvjR9gARUO8Cnd8EjD199axn+qb4abZtN+a03c
dW3NSK1bEkHWsK5RKDMV5XWeX39GiOy6RR3bUGjC/K+q15+WbyDs8V7sep9Kbb6NDdvOcjLX+dDO
64vXwqbM4FLYyRbqnngqTAyl0WoWXOG4FwwDA8Ot/mUmzUpNkKmjeSwulDE5IzVswJ2B6Fs1dCMs
6q1LNz2lndrriHCh9iw4ktqgowLLPFKSzbyysjqUFdVEb16rQ+EOGXwhrmO+J+8oW7QHT5//agGU
mTxbMe3xTCnP7sOltbWYcP4PFytWa9u6ExU68yJYfuj+1s9MeuCSZK+SXcEWYLM0idIx31yqvhOz
KEM1MDaTLDHVXP+kjO5p7Af+nqo6i8B9dgbvm02ESsKUKWiV6U8wi9fJ951TbmJpoqVCLY1hpO6X
UQDKku277XMuzpI3KYofqWl/LDXLUEsSKH3yojDpHlL+GHyQpJ7swVn3mU8chn2OsW68hfjiKfy1
jgWExqDQlSqOcMhoJ5qMY4oUpcWY6Ux4XNHEhou5QG8Nxq+m55ZgMofn8sTNYx6iVLJfLJXw/qr6
fjSIAfnoAWf7yeUuEnY8qdPwshYTrncEDKxqBy3P/uFveqr6rTXdcA30E9Og4yF/hYZtI0n7/axZ
r3k/nPtVv3YNX1AFGT/0iUEl2fpTAeoX0CSNamTrq2EVp3odp273zovEeaD6TbcL22IyOlqnbHwZ
scPI8LdMzr5y4O1OHi0LgVMjMoT9OjDLx52LFYmtepiSuyZofvHVD2Eyuj+KakTSFVsx1Lpbx/Kx
s0S3tzLt0ACX4VJH0VFYlPuADF27ZdnrIg2u9tRgK+v50ZvlfRp6GogD6HhzJB9W86pAypd7ffJi
oYafSuve6gQnV1CkLy6MJetBN09L8OP1HX+O5IXSzjOZjHafzMYTttOPMWFl7vgMqDYCsj94Dt8X
qnWduUudAfHZuteXP57XWqFrbKMJQRJNUxxUKLOy5auhUWwIoLOIJKmuDofcUN+2GrgPU7vvfPtt
MB0Y8qt7ppFxQjywAjMj6FgWx8UrUiZiatAB21FVrHzI7sCCUcuHMpv/+RaLVIvgNUIV+eRYcaU1
Cf2Q6X0QvN8uwZg5yzD5IoxS/Bo2xuAzRQJPYfa5MnkbHWZlVawXVHisLUFEq1SEbS3SKJB4jl1K
nX72EGAXRfXVg5Aw5r1hY+jUHWlHfeE/d66g0BLMceYJxJ5GxXQ8ZgGwMp4ezeT4dTWYMOwQP2fs
l/3cgH+u5XtyMGX2RxrafLDzgfNfCdGtyNHBSMzpSK3XyKbcFc7c9QyUmqHrdG8WVPmQWUC2gBa8
X68xVFT+NUXAoahjsdEUEZlqXA5cFTHxQYQ79QXNfJJPPJ8oWJxgMeKE2hUHGvHYmLKJB0tPQuHW
71Rc7YPpoZhqHK+MDS7gYdL+VNSMj5Ki8W7mgrYzMUmvA00WbdyZOSXxouXRG7TpAZYEhFqP4mVN
6JlrA4DQqTG/PI50kV0LNtyA4wqLW08xZPpwZtb8ydPAOGrFj7vSPXC6ed5JkMTUgjgqCp8Nmcvx
mtItpS13cgfz0tX0qdCV8qPMEzS4sb/YpFNoN5aoRwIfuloPDxe+zJkv/VvJ6kSSG29XwVVoLKIs
BQXm4HJ0KuAr7UqxeAAlyVHukW40ROAa2Uwi7X+zjTKqqnr+KfdotgGaXYRiIqNqVURKcp0dudPu
zHM9M16vppl/bGb8kPuDY2seJApJA0eqfV9q5zQR1C4UgrSqOIOpofFrlQ8sB1HJ2Fiot2vNZ8dT
KYkGeCNBDLs9MlVjOkCf8MAyfwyygmozRQJAxfaofaRcSxCQvo1a8uA3yUi0SMdbIFtQR7TLhInY
q19SF1oXtvMxIO3QesM1Y7vNta49cq+85I19TzFR7QJO+CGf6ep2RZSr8Xuhm9xQw5rVjzGwigiT
i8OyODTcuNoKQHz0su9MBB5MeDPe2a/9R7uOb0lhXXyR/ysC891TilqcCbQk6OdT3zL2ixkumhfM
jv3qYHMT+HeyhFtbjmSHiX99gr1ON5IzinciuH232BjNTFc/89IB9ZsKXpcWoiJkp3dK0DcQHw8L
tfGdPr8lDCNGCYsx45clB4GFc0KdBDFl0ODgy5kuYfsNmO1MIIBX3fOuiIFCCk/qMPrD88TBs6nY
xZH1BTGFj88v3dcYc11Q1JY1EpJuIsuvFy95m9yU23/lgommImnA3zHHQfpoJK1nmzdad+6OkD/3
pmZZ+KvSxhi6fjiq5qrU+t9Tw2XcSafTMgU//TREjiHfhUwMKIj2R8cqEpsDa1LSIyncJtG5RqfG
DSKAH01cxAuj5Xo4HTkXp3n1nsi6O/vtP8HdP1z7Fx1DxMkpmld96gn0+c6VgNCLEWgfpM/O3YTX
VzgszI2kwD4tLsfPermpVt6ZQt/Y3ZTqoGvcIb2HyPYyVZxO6PGSnS8ZVuDjDFvK6aV9o8gFpjdl
JFMBGmS8VjB6rDJKNuuu9MffQc1EGYrgySyomllVfTLGqSRmMTB6xxs+a/VzYYpfSHcg1pchFp59
yBqKDlLqMN1KHreWci8xMiRBrjikiwPcuy7Yos11F6zrzVMTT21TurE5f2GdAb+vtRej2rTf5aYp
U8VnWw63CY1MJPmu9hpgxbn1mXhS/11t0shqmWKX1Fg9S9hbK47QgBLPhv7UM7fvNOI4yOZV1mXE
rcNiOU4uiuR0GKBUiv2cswfydM799KTA8HnBqaunN4+eAKWiGhxSg3Sp4DoAxWxz6U0n5mDyF5Si
B71WpAubWyJpORlG/+V2FBLbhoCa4wiGu5nNblrQrrO5fpvZz0Sr41jS5kxrjAFj97wRRLuCmAee
VcIwHJaNJ1iEx4JaLycNl2PfQrvQ168T1zxHsWuMWv5TNuaE34XZFBInFAdV9bjKW7dwA3K9O6ep
H8nBkerB3mALteMOcMhG7xBkwB/GwT2uOr0SxYGrSfKPopPcGKlbBXZF/c3zmriyTk3v/RkN7mfC
WL8cvACJ+PYDKlUdnKBIlupKPGZBkchhxSioZ1eaek2F0vcljcN+Cq5jMoCw3TKvtoY4cvEuoDaf
C0k/P6DosBuS8s6hXHK0XbQLds51ocOL2dK1LayOMJQ4FBY/WjuBJcQNHmn897omvdhTekDHBodf
9m9T7oo4w6+4YyZ/ZYNwPCYj08k7y+4nt+GZcsKid+G8cSqEQOvpaqOlnJZxgyN2cBtKQiRlyfyl
kzT1zmClifJpIskhBQhwx963ibi59qLvqEjvNWL4fMgPshWUZkeqdqD41FAYdH1Yx6oiex3dSTuz
B5eRYDjGoJA2UfkWsrbulMZ75lAZ6SqfXL//YubfsjSejLnFVNvC/LNNyp/tYh3oHv9m2cYTd+eP
ofmPtlfBlged6DbF11Nd+xzVPOupU1roJhYm7EZ+TPr4us4FMYg3YpttHXCJmJi3wYuzVnncyqaB
zc51eEyuZkLNzKJ7JHz7WAWQmzpLC/NeervMV26cBzo3zvFPbXV4lOnO7Pph+JvOxJGIhfG4/ngT
JSExePb9ynUnl8XVzeYzB3Gd/QvtZlblb2Whf6UBxgkHU9IMNnbnzOYSrn76b9C6ldkXAnF2gBOx
ZjstlEpAlrcfyih+9ZFUjDfYzGE2ZBQr8Y9ajztVT71enMuF85/ts49Dm9u3CAR3a9BQYKH7udPH
5nP0mpttgEOeijwee9oHJUiWxrGTeDJeV9+P3N4aL25XbSQOql4p7HlCW7xi3NTNesa0JMxfPVHD
R7mGroplssE/NPs5V6w/AKeiyRnfxqL66EuOD/QNXrpy1cggETxeGIOjHkPFluNF5nqAXItPy1MV
Gtzyj7cQKcmp6FFjeNP9jqYPizdjxCybtdBCWTRt2DgGbIeGskJLJ57DVlWGnVkdhZV/O83jb0t6
cyzwPQ0OUbjRKt4nq1KP4GLFtFySwVgAmnlFNAX9u0BWznqGZ1Zz4RQ3BAnM2triR1bUcY3aXpF/
Xd59GCVDU2sxPqYTVXoPemPZT88LoK1osaYpIkcErEOTfI/ypi/dXtXbAgbINPLbEa+2R/+RQM9J
+haGbMkKSZQsMpX6DFb9olfeFY6lc7eAy0Gq4X2OFqDZscOU4TsHY/nxW9u5kDL62+OkPzRB22Md
tO7T2vKBPm5ybMm5HjTOk6nwOw/qG56dRU2dL26iKLn4FmfracAgDhJjyXr0Jx0U+xZnYriM2Gwp
uP81smTreKivWXdhSxOvDCmr7dk3VViYnK8Yd4m1Qk6Parq1uhhiK/GSHVMY38bQv+nV39xdZGi5
08iKp4gwzAP1G/pSdUvGriAy0KKmwBC+y7cOHoW4/GJ4SXVgIoekfG8dlMOXWjibSQytbhxYyHcC
869mDOVZ6v762CBsfJys7NYaxpuv+xmQ7Ll5Rln5MtZORQtMt0ltomSVQjsZAbMJ2Vw8GIEjqQST
0EkL2jx1Lc+9oGK7JNbDmM3PpQ5brVm1T6AEt7ZCzOKsHVDUkk4X006Jk/X3aymuucn+PTnBp5+4
GQN/HbE8LjV7ZtVPuugzKuPWvu6d8WRSf6KuS7LYYaR98Z2RzhRcnlRvGkrgtfuw2BakZuNmaNRG
7VSlNNp7+Ybu8Z6xQ3ldC3VPXrm8yXbj2DgXnbbyJQskfEC94Py6vms9JTN9cy8OiohW4lKXhYz6
63EsXwrtOWvL6zRknNd9qrp+bp11pyDU44HuXWctbHMiGEggn6qlCMKWsLMaqeZPKoWA6km8CPkK
Z8jxceU4kEbwxj4snvpTjcbdYjKwOBbru5yD/goUFXBBWpyG3PwrwJN3IjGPrq9d2p4KqwUuN2SE
6cvRGZPzCLaFaICfRorCQptjHnzigM21X9s8ZAHNLnb5PU0s8GheHyD426zBhQ46QQ3RNlVvPpL8
TGIKhKfVQpQuHhaOxGfDz4ez001TSNv5gQT/VnOF+FI41Dgd/oQFK+mcPBhaQQ689+GKMLXertWI
vHS4I+lN3sWuodkEhzZTLYH7hlE++yjL6U73m/JhXHEEzd5twJ5HP9Eqz7oQe2NYH4Qm9EuuauwR
VOQ5VyYAhpFmJDl99a6P0Q5TMzZcFgmnDp6LBG9qOZzrYy3ESc/TFySDTxZb0q4dAuqrtD0ETpZ+
TUkLKOexsepLZw4ng/yVKtSDb0/7JJHQ6Je0PwUadbOhdN5riv+7EhbCecBXfkTZStuBva/2x7ju
cuvVMHtSKl6T/SvhtLvjB2XLGvZR4F/mhaPaNNf/5iBPI71gcNIkd7Kza/w4zdA/iqU3jwZSvwbb
Y5zPPbkUjlZo7LjxZdRoO81J6ZcRTMbY+L2s63lE/PbYZkvJa5G5x1EdPD7ZX18YT76wId6sEoms
Jp9Ga4DsCD/1/N9vLfb4cKmJijtJq13MFNWl3qZ81SXToZuN+BHVg7zr9Owwy854HLdf/v//W95j
543qIiyfaRd7cmg6d+O1aItjukJQrvsle3b6IHsOBo2ZU9dEVuR5zpETVGYAQK3b+67l6mNkCh/W
9ltv0dO9BssyZAFCepdww1z8oLxj3bbu//tl8CgW+XZK2ZtG0LUbXxsMd4pLlHxY8nwhK2h1T2TQ
OxvWkLX46UVL/PWNUbSv1myS+/9+h5U7mpI6vc2DHg7btEn5P67Oa7l1ZNuyX4QIePMqEqA38tJ+
QUjbwPtEJoCvvwOq7rgd/XB4SElVJZFA5sq15hwzVjc2cPuarQl8gGHgRbqju/v5ZmYn9SF3LmZt
BxS1vfMs3KV5hprDHNd5Tlq25qorrkWebWt8pU+WFRtPelue7MRprrqRlod4AHmeVoO9q9FnIFZ1
pnv/XPVMQ1U2kx7lUVnPaf1JG/xFqs7bjm0cRKPG3JJpa7oxWf4P7Pu0t39c7sjVyIty4NvUAJxP
wzrT/Hko1Mx0s2udQ04I7o8jU1d2TzQXDz8vfx6q0b7o3sLISx/pDebEVlVOcAwEXuaHH/NY12mM
ob34d6vm/tH8dF2neBzjoH+ExRvscoXty/ycTSKrBa1U9PwfhDmTpJx341GlRfaR6VSOvpDoNIb0
PlM5hvzdQ+Q6qjw5FvNCK22/VW0X1w5nxytBrN/j+sqbl2A7uYHc2Ivi1OylbxVzhZNs/Bg5ue8+
otdev/Pz0A2DDdV/fEed+0dHxfYyjzRpDN+13royq7eC0d+9bNUK19Nf42QpN9JHbocBrIlsmgJr
0+Kt8RM0ZpjoYDfJbn4AvLWQ2lHTULjRPbBv9s0zmuCGWU6EHIIge3U6QWPrg5v21mlyxz9+atFC
dmhceGb3kpEhfjW8vrkOY76pgzE4Vf1BDNCaxEyY6E8G9c/DUDRHsp3pUeuleJqGGFePn4VVLBys
UZr9WdY7nIDzL0yCWkTI6v/5crGC+lGMOZr+2Bulec9mmlHBBBtJoogmdoR7Cn2WIFHB5oLBiLHR
aDq++g3QOK0A+9oWKeIFotDZijeox5Mz6b/FRxATYZ7nB73pyre8rfuDxDjzpC3ZCZOgorGtMVDx
pvZQuirq1qRszYuJxhutiRFhS/XIkJQ9ASkNmlC1KdLh3XBqAsdQoyoMTEqv2AIMT5Ilh+wW89BC
m8hVt6Jz/9KsIJXJHmDEGrWGkoA7jXrLeaZ5UtrG+OzlVXtr2imifjZOGnKgDkIeT38erMLGjD4T
7uHnRQAJ/F1LffOZU376ak4+Nm89vsHpqqNKKJIZfNzLSvXWwa5vaar+2J2ZnHw5EVRB2PSxbcRv
XWfWUwxUh2AGLPM8jy9V4I6rR4VS3hNdZPbNfLSVk5N9InaVZ98HdlRAvi6ZU2Yy7O1Rjc8oA6GR
m1FpB8nl56GY6/S/ZyQt/2l0bAfuQHqDV3TZN94sdKWsrU+VlRtHKaaB4txK7iUdRKbjXwr9zB89
qFlKaes8u8gSd66hyx2O2Hz/sw6bnl8dE1xjD71e2lGN+TvUsuSa9NJ5wu2Z3FHw/50Qr1xVKoIw
CdJIQ8B38gZWaD2QLucJb0elWu20mfNbNkkUr40e734WB7WuCoviQ2T0HhkochydBjvujP7Rc/pi
IydCvsEFoC/Ne2LtHERMAQV902TZR6ynWdSlndpprsw+vMz/dMqmipzB5PjWzsMpqdrhZK3P0i4D
r2kU94TjPrPq9tPzUrFDbm9HgYf2cJihiBQ+c8RRKB29olU9/TxYnv2uoY49/bzCR8TtnKTbnKXv
vx/AxbDsfDKlY4tJKrv2VWt3SnjDzY7L4eZmmr+PC/tv29VHrWp+V206MrbOsleRTisDQT71WjI9
mPwjJw0LPhG5+UR1QGNItbr1rdtMFLzS+OMkCOjrrEDE3tnT3S7a5SpnJjN6sHKc5n4blGsgem7/
K02CA1LJQHEDZW7YxIJUksnrSXcz0Df2bUyHnaFdNLC/08u1rq0u9Uu9PpgFvSrIijy1FVHgWPSs
/14G1VhHzDXJQVqS4SaXNmWkXZdH6aymK6+F1mTkaHC6eKdZnG7JDEaxs1I7JpwYzyZC6AffChi/
raZkOZskPa8/IkevPGcuKhUuh8Z9p3f63vjm8N34zUtjnHKGABfXGtNnyybvlvjgchN4sQvcsWGU
79DV+Vnl0Eygp+gjKIeyaNMnUxBlA13RBQMexFddkQHmDXeVlvOJRrmCmTSo4fzfUzVJYiMmC09k
iv5sLIy3ypuNPSEJ09ZoqMmN2FiDxdAUt6VjvJWaz0rLullYlFi1XuyCwXtiMJHjAmN2WFe0S4fA
Y1ZUMjrOnDyk3nOfZ9o0V9R/lyDu2x3rtb1JzGK8E+VzVDo7ghRqX0qnCYtGS0NL/9TzfrzeBTfG
1WXP2fpt/50LYt61ZZg2ne+P51ThmXMcHXY4RxwvmN6soKv3RYnB2jDLVwQhmtLuuTZDhKznhVbs
iNqPA2do1di0A26/+zgakLYd+ruCCfbsjUhkhpSoeEb6UMzFsVHmX6DFjHRdSz+hhtfBbqOXMOzq
KrWJoM6FyqRYk7An9HbQMo1dk4zZ+efBJPNHptm0y1liGO7EQzTL/MMoe3Y5tHB0b+n7Uz8asLZp
rOvMKrXUhu9tkBely789zpod+eC33CE6qHSc22J1TJ9NiOVS9x+GsozDXkedbkIkeZz9emfp6kK9
Ou0sV4U52uRL4dl8dKxzFupcNRr5a1+IvUIW/1kmjtpouocOjzGvN6FFVJmIQ5zV7QWPgH5optbZ
+0s7XDu5cgDLuXhJ1dpKKw3nWo/obDVteq9pjXzXtvnfk/UrWkMTlIAX54yxz4gWNIB71F3BCwz7
pxH7GWJ1tJJiUSVwFJx5HlFKD0Nlmq+By9/QFfEzIvlo/uidtv1oITKeBk7TpAe188dk6weJXZRA
WpToXe2rS59772NCa4BTwHShvp12S9aPYHILQBHGehOL0nmejIkd0jjaDojRYvDebGxjnCC9Z4tc
Jxo2zCIqo2vv2PQ+BxL3qkwmL8I1xa0V+OC4Cp9/HnCrPKpCs0/wmnz0hQmC7P+vePypIH++hmTS
Q3Dwt5NG+4ibEzdiVlS/C+nv3SIrItErEVmQFZXrZG/pqiwODN5lNpH4nAnDs6LUBDrhrgcAyXJx
LXTxbRoNH+uKLPh5iGfm7HNAaKi01G2aezfKbQ5Bwdw5dw0CTxg05skwvPTUz57ck8LVb2r6esyX
KrGf1yXL0OrxwvrnYGA4pro4q1FyDmGOdk2T1LgEaHRiuDG/8mWAM8fHEjJzGfblUM/bDAH6r84w
Dm5ZBK/VkC+Hesy+a6e5mDm7sC6lcTN9jeF1SgMjF/MVD2ywm6eF8VdNqH3pjjNp7hk7oNclh5/K
stXS6ZbDEuBmU/yHR3qALvr4O5AHcfXVED8kBpVghezoIHRareY4Cw5CmHzmvqUEW2FIBdefNFJ7
T3w56QeN3lxE3xGW3HWRbnfz8eeVUYzHQC+Ly9w906Lx7vloxo+apz1PiLfNLPCYAZDaOji5ce9B
ToZBMbrbbn3587VAsmUouZqS55W3VbadcRpzwVOOK1+tOdc7m4HW+eehcd3mqPgN0tTvzoO4aWlH
cYca4zSPwkD15BCCGvjTKWgZwHaws7Y+iLkDmiGu/TaeAAWOc/3O28M8vJl/ZXnqcJeSVRdLxTDU
ZZis3NUd5jYOIljhveQuPGg6er84+MDq9iW9lRKpEOCvhCz3Ilewv9P04kEgqwaVfdY97grdqBFr
6tVOGMrf96Y7PLe6yR1bjObWaREIaY1fnbOWLC48d8wk/bNY3MJ7oD2YRtlAmK0D2fa2DKcY5+Qb
0WURRor512Bh7kpadz6kzmQ/um3wmmFbhTywBJiZR/f6XgUBognDYfC4OK660DO+ziLDrj66ivC2
2PuLIrGORisxTxjaPhAiIdkoZR4hYuO4KmE9Eh+mP8x23B2GEat475c4WQ3LdKPKuQZjsvy1S7KD
yynJrrwrZBZ5nb7HAnuvPTu5GF1cR0ts1GGDLiNK3dI7dThMaNUECzMN3nxLMK0PZmu8FUykbp7M
n2w1jl9NG1+NuWh/OYZkI4eD/zTZJciRcp7PdUxrIvYdc5eAqeWI2+q7BG5J1KhgvP08g84jb2mw
vGBDU8emo93puTlMgHXdGxZTnav+I84K+9rRAtw7rvyX5Lz66QX8fF0q3dmlqYvnea47ZnLImXSS
3lCJMDa7oPKpB4x6//dbmpJBqINMwdnumUcbId4PGUVbV5ifZ1ZmyR0khrehTebT/z4ssv1/Xw6F
wyFyhN7z34+Qixi2QQdaeO1V/PxqP78pkXDAr1PENj/fGDOKQcOY85Pq4lPXLPKXYbFOFRisGPYU
2S5xl/QU92I+j27PiB83Dwqo+XEp4+mxWjqC8sb0FgtJiury1XSiI56L70+Ww1upwTpdf9BZUcQD
jqTI8czi6AOh21jpvWNQT+AbD1ntIYr739cVCsDALW8aZvgvA0Io3o9+eBQB3c1JDi3KXBRYS7qE
4Pj+6Ib9kmbYbyXbaJSZ6kACwic6Gcz6NtoUn/T6TW5jjbfyiMuZVTogLLozsyyieXDQXOs557dM
ksfRTOXLoE2/MkYUoo9RCXZRwoZ28Zzgg3G7tkuJQWw9+xK4ebIDauRvbFi1jKs3rV1o+6qcjJfZ
lPjeGCB3lY0ybirdSLXNmfPNWorlHMuKejkYinfet5tfqp7gRnHu2CdCICh3e+NhSsR3E5fqqc5H
Z4O35aCbpR9uKg1BNcqdDB+PNp70hmox8BFD69kSny24Yudg6jluVwXkP14hpNpjuH2LPaQm8EOc
rcooXJVqj0Wf3NsBq3hrpNrWpO+XduNyajHWVXoWjR2iSn2CwtB76RDarX/r3AWITEOCjbe8+w7j
QMdiPpj3R9ps/yydgbZdkr1BbNxbW5UGa/60ncWIhtITxdZKJkKv0fxzpHAjYU8BBhwP7DayVUE/
bo2fNDclWpw+orpBip7iLdcYaOflsUyJnBGrmSutiSczqlM60KWEnzuErdnt66T49sbhTj6N0PIA
snv3nuEQXiMwLyKQF9/pvI106VmxheGH0JpDR/MBkABapZFg7RnHPrJ0iWpLV6/jOkKxB2RAJnXU
dijJgMkX58j0dHlIEAiuh/WN3s3qhYPjPYGst3bP6Kjr6pmUuIAZQYaZRwt0sZ+oPpLp7ORrWJ09
+6dsYcdyNFppfSnCpbeR942ldSmy976p3rrFpy+ho07rdCccMpi2bpI8dR2DXYDjazvpRB/6Nsb4
BRrDV0e/YjvHJQPdcbZDlu716iSGPBVyG7ui2nOK0cOuMf52zs51kJJNg7DOTVUflq5mpA3vikib
9j5USKK1RFziof/dDNmXhr2RpGlV74ktIEKZlgGC5SnbDL37PeUZZgXZ96GcVY//LAeZnkUogNf8
mup3sgSnsc1Q9KOLRA1JRpuVIguoCq7GxfTh7P9z5fyXDZ6Wgen8bb+6yv+Y6JLhhaL33s/updRV
ti1iZFSYX9mN7AWzVpdzJHb5LfXPJIGegVPgPjIwQTtf/QL9OaPwVOFkLBT5ST9tEBTFBwQrodaN
f7pRbx8ZnvIvnOcTyo8NZZKPGQCgbdctw3G9gmotP2pd7x3GEvVmTfBPz+2P2jZxwC2ouZIPjZ/i
3R4ZlxgdJM3CmNGMIwpZncqvvjIfp0Kvd3PWfcp6zomiBjpii5hs6hgJZTxGten7V9iJzB5HF0+X
GZAjqf8OBC0NRsOcr1QJVbOQe6z3VbQkRTj2xjXlgwy1Ks03PlAR3BbwFEZn+Co6cITI2NG8LO+9
2eygqNM6eZO1Q7ClZgSIjFo7DMb62VHOcKjy5FrIDqKKbKftYDMi9wpGgfRTt21psy7KZ8OMCV1Q
7raJpw9bjKdAVjvVNwc5VGz/ojLQgMj+YcoxpsZoCPIA9ZfuK8DASJYfk4Mt0mqXaWQudXJagKWl
/2LsUkckU/WW8FCAPaoOZapbRKoi7+DQFtKgs6JEka41Cmy9pfWSTovGfNSNzKZHQZOaY+hOEvOr
ziE/c6LWDi5Sajt3qpjUCUWw9xTfu9aIV9ePg+yNiQmn1evsv2gxVfEzpA0c68GA8y94m9VI1miN
18tX7sYNwL7rHM+G4GS7ttgnAwbghhk4dzabeKZB4Q7cTVuSuWsk6aFUSAsMA+7E5FF+TH2tAwxI
USjNKLwdQO9+rL4QzUB79+3HllTRRCUBsyaBC8FkZoerJH6IhX8rey0Ly2rg5IotYER+NU9karKg
5fvStEqcZyyIqLwQAOJbzpENsIyxYlBdukQElhUXhMeZhJtkxj8wJ+IkhHOZgbhezJGE39kIE3N8
k4FFP1Djr7VbMBFdc40LZW8Nz5kiszZr+E4Zjse1pS8bZkPlYOH0Vkxy3VJwQmZwt2G5wONBPYG2
Eq/ciELJTYpjKtvuzPDuQ8zyNNexFmmi/fKZxXQ1a926J24LWtwablPm2H2CxA/CtPVZFfljkeJD
Gxdfoyb4FjaxwlXrN1uvHb9jhfK6musTU/PdrIZny8+OtkaOjHTsLprFEacpitKZzjOMkOAU9ONL
UXkfzZyCEpUv7dClSF0clESlx5hItI/+spjhojGNklX7r4zLMM+1OCwMabLQbTttxm3YY7SgJbSv
SNB+YFhMTTevwxGOOU3m3YTyJO7JTo/8YtVR5C5QB9Mw7g7yWKLilu2SKYam+RR5jomLwc53QUMa
rMmyzOFeY1fC6UnYVjXUXWh2cUlq6J/ZQomj4eiQ9ZoC5JlM4LF9NIvOK/desfKShmlYpwCKMRIR
TP34MqPZmRHCUTDXAWecHlFrJRip2ijqkef3Vti6yXuZoqFN/NdMoyqd6J1xm8TToU74UCjHholp
aZOS1lBSTuYBzmC7sP5mDn2na5tO8SU/Ueq6Gz1NEX9DvWX7exq6nhNthmeickLgYYjAYLXqNGQY
BKA3z/yuQxCcjmFmdIeiUQn3okFjvATho6n3xun698GsX8rRfk5HjXG2BPBbaxae0eSWVsbCTjaf
xhoFs5MzQ/dncantqr1Qjzr4GIPhoGGn0rAtotVdh6XflsopOSDsAO4YY0r+5rvVl/axMzDoiVzC
/EiIslA1jcyyXoOsOR9bsYCv4PqhMNDHO+b0HWTGUyHEVTqDcUis6Rfxv5exCKy9lxq/3GcTLNrd
mwJUDy4sI86k7DzG44LcfOt1zqNWmA8kMTuMZUFUZGezXYpjR5gc0oUstGidbcrYWR312CvTUb/D
Ztm3X8LttRubMe5LBxZAujww0eNY0PbuDtU5yrc7SFdzi2yZlSJ+a4U6zZ1nH+FEk2RnDL+5lf7I
4qPwRR+WGoDjRAFQgHl9LRFxYpXb5LEcuRkGHMAmzd6q6ZlaF+ESwM030DZvbX/UuQsnolhohioV
/DNr7b0a8P739jAToByv2CfGQdKhRYvXMdiO5oidZhjO2ZiN294dJWY5+U+yGpxKtEytJQEI6Ezf
VYKeXRtQWI3WsRHmbqn1Z+WwTLlx7K8wIC/MMMXj56des/we742xsQpkZSizrZ2GMC9wJxTJEMZQ
pNVRU9T2qbXzL0Nj+wTbs8wcUWz9Q5hgLnL7FufpG47oPHJWOI9uD9t0KPYs/QjJXIZCNmY1zcHo
NUc2aZlr/+VIE9PAGKg2dpn0UUZqOUqo9DgH7KsCY8SGw+/vdvGRXvRMmDPf/EIuaDzIerzpc+ph
wAIh6EIAL1Xo58wiNR1t8CSfVMmd6VakL1Id+bALsuA1cDbsVC3FMaLA9EuWDlLmXL6puNzXVTMd
ykb+8gex6aH5Jox0NhyvOn4RNOdxZR+Q/lQPtGIhTpfxZzt+QopcjZP8zd4S0xGR5qke4BP1Zosw
DXEn2LSFdbixdpVc4oPMlmf0L0j3suAj97V/ol6aKM988DNQr+McwUeb+5+zW3Dkqp7cOF1VtBnm
r6I89FZ5k8Hwj+bua8rqiRkxjqPu1LeNdu5c0BNl+wksey+dZR/IAH6HMxKf0VJ56NOTbBcRDVVz
LLNqxvSY7WBJGxEWAALR4Q09FOiBvNT9ylAZbss4pfEhX8cFPGmbWD2aBHobY5I65wURa9L2WGD6
NX99br5KCwMnwYbvCgZKm0LQfl2Q5dczwsRZO/r1Qet8Y2d7jYlPpHmfPeOxwzMi0VaexFJ8wN4z
OHkwyAzmpX8wO4eP0mjwyOGdo0u/bE0CtbhtBhdRsl/wGaX+ZZD1rdNcrCxuS4qyG8WaYPLm+dy2
fHJhPb1CzlIrr+8LnYD5ZGfyO9Fw8OoeMsrMYgFnhTyU0u0BJsTDVl9rYtNprUev9j/9oUKZONyy
StC+r0S8azSPGUap/3KnPzp95dxw33MD+6sV+N99027B7v6wrV5URzoR98aLbyhS5j2uKFNhCVvc
9VYYwkFyRNUq6+Dr8zMAhQdgt/eYvXaTr6pDJaxN5ibPDg5i5FyABI0CETUnlZYs7A2xqvlWWcqJ
Gorm0oN6YifoXHvZ70aiVXG04HdAeoqnMMdJIjAuyYTwUCm8f8biH+exfB5bEyvL4FxH1AUGXUUs
0AmYOCDfgHfcs3vi/YpGpk0POZscCAxOh5pDjR+g9DWbEet8Y0fS4BAzFg1ZRU4b4iV/1nwcdtjL
mL6j6OvpzVK56fAJDCRMpgW1pMmQYNE7dHOptn6F5B/DbxVAHdFirKxqOmFd2fLpf2YB/JlpzL+0
sdvFCXRBD0Mag4VXhoKhRx4lCi4U1O3yzQmXxKZ44Z/vy6NLo3fcJnwgZEc96BruWyf7UgLfSZEd
04Gkv47ziqcNiFLL4jeEH/+hhTjXduk1EGdu7p03Np/miHOLKeqdHMyvoDQ4KwrUsuMSLT0id2YV
39XUHZNiPA/2SLbYIC9QMKiRze550ezQ1hq044Z8T3CjPMx5/C9bpn2Rsjb5JhcLPmPo4g+e176r
wL7EJgV7atgslNN5lDaZ1WpY1+bfXpqFsj0v2rPe0yoyzZqiHlH5VDy1KjiXVnxcJLBOZ2xeBsd7
qwbEPgsB9Uwl0YGV4tUFiFDRTsp+0x53kSaZUJ+05q2dONZ09qs2CjyHDe0SU1c7I5AEqi5yBzqE
kVEiGgQwD2Ji/uGb9VM6z2rL/nCEHB529iGgTkr4dLc6Iob9LJY3o+rrSGefxLtnVY8z8zru/LDt
ZPUwrwsIZJicUsF+sHqy82oUCVGLsx6mHQw2vcRaVzuvWorzkxbaQyDIaelYsc8jWEurhmvo6VRp
c0dnslo9YSXWzoutCUGcC5ZxkbQ0nr32PgVoUbtu/GpT7Z2uQBfFzaQzc7X+uN4Lin2AAyOfEsYL
I1xXixr2GOjwpN+MeOdWG1WNSje1B6Lt6xt6oj+r3iaBKBHVlgMaT0Pi6Eki5WMoPUuFkbGf3Ldl
HF/QdwBM82oig0jUTeNb0rEfefq3lf7zkiHfjj3N87RKrwVjYCAkH0yv1abKr8ocz3AsXi1dI/aL
zHfT43bCcLT2Z4LfWo+JM+/xu/W4i+HWmgwofehzzOQ8w+WyN7JHCw8QvQW182f923bFy4TbgdQh
LadnrNnNU5rATinSFNVuDWFD76tvXxuCvaodk5XQ+NYyRjMFY+atM/OXBsr+QxumfYgtXERx3pNL
yMHRY07DpRTwNjSK/YYKtNae0ppNEI1OE1ocBx4MY5mBi2FGlJtKaBka4fjD1HEoJD2GmdZzwhi5
9Y268VjW8iI7e69VpF6UwcH36J236rPq9ZuJTHKLXPIKzuJujfOWztKLHeCMy+CIcFyuw9aRWB1d
jdrQgANo+hVrH+iQzeAypHRrpFrCMqM/JizG0LegwnQlyuVxJhCPMtNckJ94Rn/NXJBiXjLu55Lq
nRpyxsvcBhuDvKqsZ1pJb9qdUDJSPL4sSf0HowrN0VxiPisNChzm+wJAlw3ri2Ks/OsszpdRihcO
dbAYVL6FW3qO+wGDsYaTx+Xwh1e3hxDCVa/Rpn2oKm4zHdzSTHLdteRQ1DC/ALDWGhbvvqfRM/N2
uPMCvB33Utf+LfVTAcFyp2zExb7K6KcKTnmtlj/mSAhmX9AkcCVhS7O9HWrr7rX1b4YF7daR6XOC
fDEBTM4ilIViSZOHwE+swwBnJR+8934sfrXo92YGmtvKMy/GzLB5RGWjLhmWXaUACcFXCsK+AX3j
I1PSJ/TAGXZsEHMQIec2puJJX4bAsTd6zY3YSI9qxn0yTScN+xFKQ+pnb1lcFyfROG0UZPBBdeXR
TexuWRATLplUc1gsXJAlcR4qxtExAyCpO+03E9CWf/1eS519HYj00jkVH0nMfpzFagtNj4nNXG5s
FYfTwj1HwXBYgoR5kuYzMyzGd71qkjNqKhBWVC+QBo2V9+NMpv3QMSrvPe3uojw4IrNe0ZQDq/iY
BRsreMvoSIXgTOqHZuX1dMFn2iO75eBAK3ty/qLiXwj0lBzW3SBCYUTCp95GWtsOG3eh2bkEGMsl
0ySAEwY/2gdfNumZVtbcYa93mMVRTAO3hWiJfS9kjYeXg+i0jKsMDhp7PT6svWnIfYcLaVN4MSZr
/bz45lMNNOEhcYNdiqaCX9tTaIosucYRkOeJFBGPYLpB7MPS5/r2xRnUe2VRyI/VGgOJ/JYjDL2A
OaO11fnBH0RPYGG6/sRptD5WzfxC46+lJ2qeQe9+tvXMeLs/tMYs702vHZVx6bh3ysF3NmLRYdut
t+swBtNRH63QMUb2mzF9S/RjbItXNXH192W3Xr1X8p3fnBRMmhi8HjmyDruyyPwLHh/5YOBMCim+
3hqhdDi0c+S4y0dim3QW3DiSo/PkGQnaPtIvZAUK1NflcdH0k+b311qTROrpzI/zmSOXTpc6U1gy
ZkrsGWszAT3pvXL171hypma5OnILoAW1x4sxNk+mbjbnSiZ7zubVAy2Am9HlX47VMRnTxIrFecSe
0K6/raDReSyQKoQiSHQuVm/bMJC7wj9OMTdr331NbRP4IWKkgA2XnNfeAIwFy9SZX5XniwN+hBiV
2iaHBrMdTIq8sUxYqN3c3jqjc3FxFwDXbOgjuy/9q5bXq5/Hn4BXV2d9RAmkjZJLLZnCPnCY7k4g
zxMP8ElVlPucNNT1f/1QXPPONy8FJv3tUhRoj5GpYG43HxGH+Qjdp1/EJDjMHyMQYGGd2hOlJPe2
6TConGha0jJhPS2cMlSip+WiQe7qBg4ncRFxdtuhp707i/avzpuwMUF6stnk+O+8dYiQnir/U5CD
e+gHkF+gfB5MLYEO6qGwt9Lggho+ZbDMJ01LNDJdfBK6u6ZvVzrvnK/Xj4st043u+wsVLH7uNqUZ
4SUdh+4RPTuGCiuS5CvFi7jO+KScWm9Biw3vDWz5MM5WaZF2FMI7mdMUJj1/pK5jQcgNbTl2g4W+
1Nz5nkgefZ/jYpdRYuXs9V+2Y92mZOSQKx/BUfeH1PJP2lr1AkZfIonF/EET6h5MWRkug73HizRe
My6tvKOzLgUk70RPD4Zt/JsX5DWGIzeTpgt21fac6IImkQtNOKDTYIpN0SR/3MGNYeCBTLG537eN
6L+Rg9CcyxlgLSfb9p3jiJXaT+q7EVjvK1CagCfbYNexbG/aiGtKxNTG4WG3CGMvh+Jt8BP9gwow
wYMR33vXHK8c49W5DqjMy754Y6irXwp/8o/BChCy1bPltF+Vwv459X8g1ThIA4YbDGGmHTrYyyxJ
k7M9fpiloZ3ttLsAjHZ3+ZAyVWhbFm+zCPWCJTiYcWF4C5axIkM6k8Ndnz8ayfAmHYhnylH2bo2W
KXttNZf6SReiONSF3ApmOpxswQ6hml1202w2oU5QF+vKJk0I3hkmoAxQPE9N2f+1alljK1HpylLC
MQnRL/T14CWDdTJ0FXuQrfV73cc5gaokDBSVnbTt5zazd5ntBVE3ZbuAtmM7N86thNTxzL0FOHb4
6DWUzCUNUyM0UUoGzd+JZd/UaV04hsEkUHE+GLURYWQ9sb7GjJG7xGESCmoA5O53MXZvrQwulvz2
Wv06YHZO5q76cEG3cRxTnF/tRjLn7pYvK6GzYGcRSKV5Ywo50Q6RRxOG8Klw3lLh5kcnadxNB3Zl
I/CXTTkdEfCuJQ5RQB4zjKgZa4yg1eS3RpgNfTjNLCP6nHhbI00fnTx/BkPu7noXoeeEIaIUNDS9
BG911/fvrhrSLW8ndWfRnjTyDdf/H/LUflYJXITVWWPreUjI2T+NWs7lUBeay3lgOrRrTO/W9MFV
JTSEDTlbp0zaywGgCf1h0DZQFxJQZaJ/mQQR04Eo8p26BYtVH2TTfKpSDw1DmVcszOZW/0FdOtR2
EjwLRqUtyxUoWDxNu3bAWZJU3f8wdp47klvpln2Vhn4P+/Lw0AK3G5gM7yN9Vf4hstLQk4fePP0s
pnruqEoN9UBCoFKZVRWKYBx+Zu+1r4nXFk9QKl+CpZCAM2mDEMAyZCa9ljtD+xg6HjZDrij67B92
MAfdz811yFEZCtJ0bCM8CQDni8bpF8aePCyaixFEmI2Jo2HHjwovukQWhYNViWDBzfsjsZ0Xv4yv
iSjyNdnHACzc8kEweUPkkC7gHuwCnR0bNQBtjzTAu3grjYqducywZ0FiVw+OP0MFRmwKEACgy9RI
8sel1YwmrnXAFpqRrAezerDTD7fszQtztRaZZTQRuYlwoDj1untFOHu0ZFSu6/xd6Z61rttZSsNR
klHmYeTjNLOKgm1KqpgD+9e4b16GQDzmls0IktY3TZyjhh8tAGha1uxLh4BRNfUQiEh2FJyNS6t+
QbKCQxw1/rLvu/cWmM/KyNInhLYD2B8+XkaXPE6kQEHJW/gpLs9Bpduy6Du8rFTMwZhumza9xLar
ryo1S62QlYB4bhMOFFnzCkXoVqiO1Zpg5F0PXiqzah93jP2g+nbJfv+FRuQtaClhp9pu1roxbqq6
BH0zwJuQ7C2cxjoPdQROYng2Z31jXXpvvl18mLPYwjGh11bMQPRK7xjtwKag/vkspuq+m3KM6YxX
VAp/Gh4OMbveJzp9rIKtO90I7o6Orq0LNo62aV6JTCv0MtpYJiW6q14ytFULSE6KD82YqVd08m9I
VtfVCIpU539Wr4R7Y+Q9GknNfRhM8T3rtHdRmvvIs5pTN2xyFdw5zrDlpy8aXccy92MYaEY0rNDp
nhT8d64aS4MbweIiENoDyBlvMWnD2q0wqfQdWW5KX2PROaJBwejMgguNO6nbJkTmDiWCbPLPrJ/H
Pg1SAVd++p187/THCt5cx/JjbVegvcPaM5d5j9m70sS7lyCg1V20+aWchmU66f0uRgzgfcTZHb6E
l0SmNeOdQ9GzpHXTMd6WGAWZIoECG2gOTGq8QbdPgG87xK5lNe0hWeisecjhyJNvfmozauLIvgGQ
8zloSHhlRio2kvYHJ9K/maxeEDyYFzuNuXmzJY9DUKbYUkLyI8ZhAxLmpggW6GcuoUwWpfosnC1c
7GgtquSNvEZWymWLlGJyqpXXWCULQBpsF4o+w/FwMdYSKHpCD9wCCtFsE31FPj7qiX7o0DBPDOY3
oYclzQDKEiDvRlQXvbP0OmAPxSKv6dqi19y3knwqAJr4zIKG/0KpCfblXsDpUAP0oaqdR7qms46z
nvo0fK5s9454iPU0uuHOaNQlR2HS8XMLx2dLGgAssIuST2AcvnDfH7gIJ+Qh9OjQAHsOgxgwmus9
ARGuj37ICS4q4a99z7yKkiLDqLqD4RHC4EblZcIqso56hHAe1npbU0u9Czl+SaSRqfOqW7eoWveZ
MzyPEXK+AuvFTcRqhb15WYHIRvuxCZ1yGQQx0EEbKgVyamCUCaS/eRHWOrM3jrREw40PWI6bPP7k
OO1YB6+shmsgbnu5CU2spnkEXKtOaewl7uc2nJZWD7napxGCxj/r4LofNeDaHIcMt3H/JcnxWDho
hA0ShvZdsKT991ZNw1O0O6wwvvxMdfLC43J80lpexBLpOIChR08M+FuLKmcHVPAHuuO26ZOrk1I2
dihOhn5EkhiwtEXRvQywpRzHId067VYJjzRkeqhaEfUuk1Zf0ekFyCHEdzSkWAijplkmKaFWIVE8
h8I3rzZKoajHFdRI+e4rJlz4eU9S+Nq2n/CfSSfT56Dq/pYxVlMVBxcNoR0b7wl73DYItkxtSDFm
ArkbJeRC9jt7LxDWQjqhRV9Q8P8k7v04PbcKxaziuediREzUyhdplrdj2xurHE/pdSL2D2bGLszl
tE8nS1+ZI9Q53NeN0B+UH7SU62G/HofytQzqbBshL7RLrnPK6h/SJ6dAn7X6dX5hZVvup6h49QAZ
407PN27ofWCb/zaBO41j+TbqJBw7IywlwXXQd4nLCmBaCnu8rYwOdBgjgqK0kkNtZTv/XOupe2v0
06GvrOBkYe1aYXRNl5VK24NS1h186PrOnCE/o1NxO5w6xuS9PbfMiAsoOo+F5cH6Eaa5dkVurHSh
54eqIGtNwziY55wkeA+yTWGZ1magTFGZRqg4GpYJHNxahbNXnuJpM5Q4vj23n5Z93VlLZWge/XR9
sIzc2XS4mFcal/uN1OaKydzPSDtyHYwDIF9gE5gdF02EJr/R1QaovneD8Dg/9zU+wHrP6+YtNM3g
+8zCFhR1SOxlt80y655Tnw08Ow7LrPRdjnr5xrUF9DxwXonPnqrIo30pacF0BF83JgzQNjReKp7k
qtMZ4moiEgehobMypsQ6K7TMfqS65UTdyHtyDpPaP9hR8hTXwz7OEgZOGUhYwA5Ea0QPqcvicIiz
H5DM1kPXbZIxu4uQrLuhtvVSZhGtNRQXt4Su5IWL3uajDWMKJ7XXj2sga2CBB2bYuQnfxR4+69Q8
xRWc7Q7ZYOXn0cb309u+AGGn8zlYisj9EIE69mYoYVKnO0sWrwV48IXLpBp3HstvB/WD0Yg3xzd6
kFkJ45BmHQnlIA3vjNXQOuAbVfDpJvl9OrElq+aluqTUsQbvyQujH75FFI4UqOu8gU9Frsfk+7QR
ShfOG+IbAJbFvJsQ19mJczQmmsBASa+ioa/BSLglsADYVBdbHBT6qZYcbRTbIF0qnaG0TagTDsxj
H4z3vRnhEgpfvQDN7pRkMDXDVUhg0sahgCfIzl76qG4bWyDGH1173ye4xmsxnPSiPEBKRJ2DPrVl
ZfzXIWDmnyLiiGh0HNeWcxAhIWC/hKEzlem0r0V5TjX14HEdj6Y3vY4orW+wxR8Kko7Oemx7B3ZV
1UpM9itlQrcd+fDf0obcN0oU3xoNpVJiuCylZ5kVyTcHE74MdxPMKFrD+F5TOp/y6N6qNP0OLK3N
mVwVJ6mbAKmIEsHsnyMjzRgbj4l5zQPmtXkBMQh6y5MVy4JNDtJshYDxJsyHi2a2+aLQRbllo1Vf
lLP6PRs2ajBFBUbOusock9veRxFXeqNz8vFGrv76xZN/yrhzdGpeB8S3NExb/hoQLbmwUeNoaOfM
0p6DdZyVX7TevnZZ1oP6AfevQ8yZquWoaiQPSnrrHCktBea4rxIQJZKFHlq4YJ1oIZ0YWXkLo4y2
VZUQmBFANNIjcxcrwjnigaGprBGqLdpCqWUJMOnWaksM02LYeJlpHmSREgLcO+xVs8B7cEdtiabX
vS3boVy7ALL/Q/6a8P4U+e0wQNF1aRhzkKVt/nL1oFkE0SKR6pLmhaOmsMW18MND3Gjhs8Xam3lh
wF4vYyevsMx8q9Lwo68HxEER7bqeRiWjq5w2SQOMvEJNPXI25eM5Ad2CCyjAVdVaaFOZHX5FSE/w
xVCq7kMiZ7YY5evb0ObBqMG/mQWIkYR0myOVxaus8h911X8DyjyDAWtjOVR9iXeXTU5rxI+9J9D0
NeS4ZY299PS63UxjIR4aTdjrWZ64CtCw35iSm6tURnGfxsE9XTvNH0Oeowx1gFIcfTeRo4I9bKuU
HgYYvwZR8Wz3N05JSIeYf2PbwzJTcarvEP1joVOYeFRSw7wDT5M1QI5Gv9EvzJOn3dBZFCNF3i9K
+uQ5mrlj+wA5cGoDZtSK4i9zjR9wf72LhczVIxPh5IfjPiP8YVsK8rstOXgogYOXwgw/ja5z14ML
LatOEdkFM+E9N8gv/wpkTRMzgbjcgXrRNIHtTohzpVOLVRCa4KvMfqXtV3xjKQGkjg4RBH7bRgD/
3evgA/MBeVCcQ4sFDjDXHyORYOPanhn0IQwc/Abi+PUw5LY4Zp5+N6ZO+J0nB6K85VSV/aNfK3vZ
p7CAvgLWy6LzD0XzSiTP2UABtSX0K9qwxvFega1Sko/IVVWFHGGq14biw7kKHEP/0YIuWZilc5LE
tJ7ZAqGHN+oLG3J32YfWHjmddRBqQpFt1/k17Aw0Pq35wyl6h8KeXcw4L/QYq7/LcRCbptOHZQed
7Haq3iCmHrk+M0IL8ulkGIFaeSViAXCCoN6KMrzNOv05KqIEtgt4o3AWLVRz6cx+D7olpMyTa6N7
0wcWmLWsHpKpnKGTqmYOCX0cbEj5XecISeLhXM5e6GlECp1ohCgycrkxQt14tGuY8yOa6+UUwly0
5FTvIJrl17oDGq1wFC8rJ9ZpcjsL5T6GQd/sWa0EfYIfoEzWX4fff/0UR17/87/5+q1QY0Wd1Pzy
5T8fiox//3v+Pf/zMz//jn8u7//3w98+i+pvp/v1w1/+5OajOL9mH/WvP/TTn84z+NczXL42rz99
MSdVNONt+1GNdx91mzZfzyT4KOaf/P/95t8+vv6Uh1F9/OO3t6LNm/lPC6Ii/+1f39q9/+M3j0jj
//rjH/+v783P/x+/baqPj7ePX3/+47Vu/vGb4f2dWCAACrbh2K5lmdxS+o/5O8L7u+RKlTrpj8Jx
HUEcMXepJvzHb6b4u0OYs+4K09D5SJkE5NZFO39Lmn9nFmU5uiSYTVrCsn/7v8/r+nsa6+/vGS/D
v77+W95mV+J0m5pn80vytoHKHYeFbUjTk7pgy/5znKZJF56ZgU0eIoSENLIRWVqyujP5FPmM4dAm
k2UdQs27EQCaNm5nCib2+UMF94HdHuDoObhvFcjwUgp7IIoIzUoK+WAbKoZz6tnBqnL+w4v7b560
+CUD9OtJ82La5hweP78QPz9p1DjEyBGtvsikVCvy+S4AB8DYs40xgw8gRqgzA9YY0u2vwVyTF6Tu
bc2w3f6HJ/LvXj3XRYDmWrx+lFM/PxGpl4GXWyzT4mRCXh+MA/kieEGnBlmvZTLpL+1Pr28Q0ntB
s8rZfC4tb/r866fxyz356+XwdMOmmjNx4xm/vIc+lP868KNZ/zsS6VeqVe9rp8qavIWZESjy13+b
cOZ05t8vrfmj4BiGQQAr/wjL4crRrV9e/s6nVWHux3Adr9NZNWCkffNV66pLpTWzqTkxCSEJ7IdY
JzGyDcYfiD784wR4AbM+FwCzbVgHzyFQFIbSJIcYp95EUuVgEFnZgugwAyj/NukV/M64fkc1f8Nx
RwgMd/OtjQpuxWXFTC+66/QSnRyS0gPDuie9HbR9XpbBNolpyps4ju6ZODMiy+xDpAS5E/U5SH2M
j2W7bmGarEXtOsccJg3+O2rfbKGoXqbxoW+clYv3GeAJSYVW6j01pH0sU5FdLboxkP7eIo/YPfpR
Fi1Z0NRLBr8YTfzusy2LYW/Ud+i6+mvZN3g6gFj7cSw2zPdwkTLo0iPc/7UT3jexxnhYm2ALw0Dd
YxVZKDQtsWlYp4qkNT8FYNRbwxY4IVNjgjm2KXoW4i3An+CkPWfmqEj0hYqR6vLc9EO/tkTE5JeE
CmRa2hAe6spfDKC0buB1BGuXTLblYAcPhCI9pOamx57MmLJ8mSoj2ySO9ewbs7+oZpra4YSye7K0
vAC8yxiA/vGCliECyAPC5t0SjViZMPgqzZPpjIdGevmeNcG0dGDPXaxBYejNok1TEK8C9GI7uLhF
WONNO+k0j7CVffTl/hleEaCJsQHXb9H6ys7KzvBiW3QorrGvnxlXtk8K/Rlt7riWyhvvG3hMLDU6
wRy2clcocx+Knli9oVPGodCMA7OBeBNI0UP58PyFIJ14jbIm2FqOFW7MOMgWRqT16y5X7oY+/ltm
dFTplvXpe1lHMw8Qx3GLbjvPQ5FZCSBDcDGa+cHstW+maJ9GgNB7ymW1EBqzYd3p1EqDAv8fujbj
l67t6zPneoaQgtQZy/w6Et9eyZgIONXF/yrAp2eRioOFGYmVmRL/w96HPR+5EHTnDEppBlxI5pXz
EqEOZSta+GfiTG57thHtROQnZd0u7rzo6j8QgIcuUadY4aFg0n2oohTV04Ne1y2nJtIpDcge4Cd1
ojiPDq37ey3xUynxx/uOmM+In88Qoeu2g1rGNkmfcefg9T/8/+j6aIY9fKMF08wc7UbunbQ7Jl/R
DQ1Ou2goccgdsXYYPOm1u2PvTMVG83x/Vahk/9cnmvnnJ4ONQHeEpVsu/9i/xNGndZFGYgCSq4MN
WDgOCDSowdmOZGd1GTMyh8xEmEdjfmCWNzKZ0QVaTquFKVnA7Vuo3ljbYubv5lXIIN5A1CL5XNPA
hnEr3pTE0AJuwbsGHjeDwVj4SHVWBfssmHW6XEeVeei1dkQBZat7Ghft2GQx+chRLB/rZJjWmtA/
HZYgxD31/rMRZKjc89DepMr3n3NVf8+moiJtjZfwr18eIf988RmGcPDxE1huePLXN4vreXCJEuY2
JyjCsXDvfCetj1oDzT0QbOsboMtsFgr2BK71Fg1u8uHF1hJISM99gb1H1ljOxWdltpuoG1JiUTdg
V9ILQzh/KWLXAK3kPGv4C84Vo4U7ekLyFv3pPpj0RU6mxFY1hKzozpDflXMkmGs17ibFeXvv+tcW
Ye34oaRlsxbpnVso3v0ZzcD66yvSU14tL0OZwrQFBLzN+TO/qnbkI0UP5CUPERginAZlLht9pQeY
VnrXd8FTh/Z92g/Zso7HlQGZjGuxcl+hXN3mppw+EAksCEW8mQwnugVQeKmoWLb60OcbZTjjMSr6
iJQM2vqycs0tExTFRw3Qx6QDKdV79hto1fBd6IIHt45WHM0U9J35WcSzAUxzCLBA9gl0FKmF1/f5
DShIPCBInm79BJea13vqh9C24dA2VzJf/WswS48nb9x5eV2dbERrJ/SRcNMysfMqszwZHI5L2FyI
oe3J2Zaavm5KojYUiV6ZgaMOI6N8FEPo0bWbLRJyw3hsWvNWy0373ptifNk60CTwmUnZsgh0S/Fw
r4GA553VrDuaG/vOacj68VzCEqwGkU9eg5Nqouoe95G77TAS3hQzhsx25Xie/UKYill048g4MbNi
/Gtyhkt2kGF00B2jPjiyqQ/G/CukOs7ury9x99eK0jBMYVOF28IzdFuYlPt/PI4gXtVjqbGiR3j9
EJbhtoaZdSRCQm2LgAyWIDSvQ4IfTSiLIbIe8E55tXeaPOOj100y0ltUlk1sHeNqUuDDyLAaM2R4
um0pyQwgqfaVGdxPfjc9S7e9K8jQubUovG8zkrSMeMi+SeQsDHOQ6vT+tI+IA1g7SQ/Tv/OJ0rEi
ezVmw3j39YCflJUeCQgsKnChquZguZ17ZEyuth1b3QXFBQfaNPe2FouMNL/rQguCU9YE63r8XrdG
dUOOargZqEHWX0SGuujY5kfqaYwZG7OlYH1kuLty0Hq04kZ/8GL3yYm5udiMFna5K7JTYpsZauWM
ixFi/qIYicdJx95axQO4lCDwzVU5tu1L5zKE1zP55Mtc7oTuVr//d6utt1Et7Mcgs9Ueo237n6rV
X4tj3llmdbQ3HroWQa7lz+9s0iFlM3jbb9hS464q2me7xfI6MI9JpyxckdOS32UBkQS1ExhXyNNM
kXsf7wfzxKqyNibM5IUxojhXDF/u//rCo/+bL62f7oTS1Al2BpWo2//mcJUEoIW+w+HaG4gvAXIc
c81I91D31+jokbaLidyDHn35JjaANtVm8AzjKuL4nR5LB791Xsj910MVDhJz9VQweBjRLE/+YRjh
EsSsz12/uLNqJPtD7oePjsEJHHlFdiTLJzvZKPddKmkW89TFniqTRyOxiSBhDBkWl7HN1AEbC0D+
wCifRidHd0y2LQEgFdH2XrJRHu5RLHoxK8VcPpbxLvCb6uCj/wBG2HNzMzI0fGFt7r6++npguwMU
rKWAQwMtmVu4YhurlFzGkBLdTEyETV4CBXyKSlimQ3aMLTsDCO6gZjWy7C53hmVgDO1emAVsj5xT
rbXzZy0pX5oR9XTQK7VvWbQfQx3w/2B18tageF4QC+U954P7FjnR8B7ZGIdSTT6H0sKGkAgSZYxB
PttTk1NW1tRYRn1bWbqGJKgcFz3yjcfc+YGKcOtg7GiAvN+V5LKsEs/zd3br2wdbM+J9VBbvllBk
0hW+2JqoW0l9T43ZQDTdtXUmNiKijLYzUKdhGZhLHSFyPLrkF8SNdWExvmGPyo45DMXh61d68ayH
bcUWjN114ZbmBvgnaDSjdUlHBpSeSygzBJ8gXLLwWNgzmsu321NB8xTkWLCzJt5lQd3tPJeIbD2V
ZByGUXQq+xBqrYMULByyz64gjBo0JtW+b+xBJE2LoXGSAyluWPTTydg6SVyeatXjXOhB46aZCA8i
bw4mM68LN0/cRUP8Whe4Mrnsu+dEmW9k5d2SWPIUelmxameGK8FmNo4sVxyaKjUOX79SZjrdTJne
PGtnzx+CC29Bz57N5W1o6ucwHkA1UbCwSC+NO9Nx1kMxeJexiC712OQHfL3LsZjlSFrFthTOUHMi
oxQaXV594CxrTn3d+nv01OkqMF2sTT0J4iQZTKV8j4LyJTjIJug2RD5UGJQH88zAz8B8nXVLUmfT
BXdj3R2uVDl0dwtcOGgTLOue+j+/UEWgixpvZT0WPxwf95NeT9VVxXp4DJ16YqDPNwz7ijNqPQDr
umUjz3S2KZJFGOErD7Kg2VY7N+8hZhZ5BcEj8NYppuYbryM6wxdRhFQeNGpdTaSKYMHdBhUb0BIT
6L348o+Vk1wJOFar0p30Ddkx2VrTetBveQrTbaxysQGoRSpihVYUQxSD1GoMLhrNHduN6WMKUqAJ
vf+AsVY/TMR7LOwWC6ldKCC1vdtf4NIxThLnry/SDpW0zNEeh5ZwzqzNLQLc4yNkkfzaUyRD7ccM
aVRAiWrTDJaukelbfQaw6Joz7okSuKn1wsaoEmC58Idu31WzgqcZxU4zbLgOultsFZtOSucgPQ+G
Fyx9nyvTjJmEZkZzmwcy2YZMmDmy262u4FRUDBro0/NyrYrZmkqK5ue4pcNxVwM5FjuVjd/CIXFO
dEXo6wBvRsQnqHkyi9kH2yzxCI9dk8nD8D8Pac80qSEHaqnrKbp0cgElIQsXU+ZPmM+zV5vzBUoR
LAyn7sJlFcvyULt85DxXO3GVFCC9FN4n3F/tulTWuCLZw2O+0HjHBKmMHlkGhfM4rpsEeU3kQFJL
RI5WsMtPZA9HC0Mm+P/BQOCZobCc3No64CW2UFvMhLR2PzglWEWJNjxxPr/eA2UxnfB4j5eqgpLb
+tk2oW2BFPVNV/MyqyK6fOiNT5eh96EOEDvUxlPH3HI/zA9NGjGIT1s0Svjtt1E+WptyYC+n9TD7
0yR7B8zpnF2XWFo+p/h9eBd2pmqJaYmd4c4d6wXR28NT743WEldMuesbVX/zuCXDwL+LKyr6IVby
2c3Zu9QkTjemfJbsYak0G20H+D0g8nrRGb3+hIj6bLveeMHxFFFxD9em1qwHNBrnQI2In2tRPgIh
2iMQQGhc68YaWc+/uK1WMhCKo551vzNIK6xOtD0rdiHTIUtNRfSbPa2TznwzCVF41Yv24nBHvnzx
MM15J0lO9EKAQiGZPibbtS3sFTqW/ihRihku4HHuBaRkCXtRG/6wcbxMYzvQPRQ28MqE0IudAz/8
if52JQpR3ZuBOMVa4t/ahA2SjhDYa0codeC2oQ4DMP315DX4YfpwN1qWdx1tOE7CJTu8nKZjhqJ9
0dHGb9BGfOR1eEzNYlph2ZRLPy2bQ9snzwYADg7hAcEdGp1o1wzNNzua3mTUyW8RcSYCdeTa+vJj
lVZ46wfKpywiVjrmtUP7FJM0WwGNkwYKlAwe/akZW3stWxADEfM7NytB8HsR2SU5MrQocfdUXRBz
c4cDaiZaem706luQBQzXzuHxNBcdCt7Z0Duc4sPor0QKaB/dFbcl9aQiS71EWnk7VE2DoQM/qdNo
7gwnWn0he7yhHzgdPBvabCRvU1vbpfXI0LdiVwqXgql1Wd6P820aNdwhHp7DwHFfE9k8GlGp6A/h
wdt8XlILtCdL/RoNDif1vMyqo8Zde1UFwi6DUBDWjn42fbwRFIM3QD1HpDOZv7LAeIMMdtdlmeZ7
AB5IQ4uQ1KIwbK9N4Xh7TaKsRdO6aSuzepLqNWJxel93bbzWCs++1SOvxBXWkqSiMT0yk56Us8ll
uTbnC/C5/FF1c0ZvzVHZTz3zhJyhTU4wiO2La4P1bCHTPl6nYxQfvAE1dWpPGsPF0jy6fvMQRSNH
Cj3IHLRajEtRJ9McdryXnNxvykQS5+DsHOy63+vw/g82IVW4KsojXJjg2lWmdqnNW65B4xvDGjXb
MAkI8bSrBzHuYqo7R+aEdHj6xgZa5HQwKRWhgQZgBeQpYfZCc7gTTQSgYfTtdUCywt4bgvdUQsSS
9ZBtq5aOS5/G+FLEnoXuonJOoQiGe7xlpxKL5EovVLqkc4lB9VjA3bEUrZmQTDe227hnc+Qd0pGT
bXF4E1SUv/eIxYsmw3lgthgNddQLN42Ydc6VE+27qRgujZaQZmzW+GTrdKQToE+1wiwlxd4enu3v
5YQt02XkgmyDfacP+1oAMV9pNSCxekDuKT37w0YEgfXf43Ko7r4Ixf/vwakjf4um8BK7Iee7YJKm
0BgHoZ0fC5NUjiLrvS2AtneEvj6lU54eE7d8wTEOiZdIoTN8tu82tol9aQJUbYoUWowj5fXrwdXc
vRmlLv1YYlxKGAqjZpzDeUMct+HbYAhUnn3iUzuKbRNa5l5yXS2Uas+ayOubjI/xbaJjgYr89oeW
VfXWqjVwMsl4JfHzXZjAdjMtqvZ4Gaptm+MZ9iqsKd6osge9qkpEgXp3LJVNou3Q2pusdLOjGwXm
SRMhWt/Bm86NpY2wfTrzhOcZjUM8LsiTQBpU2EdnyuPbDBJgTOgTYlSsn4afcbMLgisT/mKjd7a2
4fYrD3GHjtvt8pdQ0IZrjL7m+UYJitf1t8HoBlsH3O4yRrM3QrnCopG0AAGb5q5DvPn1YvZ9aJOj
o11F4wYX7mfotfoYtImVvYW4A+JoKlZDhsi6cKsK6cGAbLOyTyMUolGa4ps7iGY1NKLbEy4p17ER
WBCLJL5LoPV4b1g/XIciRlKOaUrE7xOghHXuYYTUW3M2smLB19GxfG8PVRBjbMJRiku36JhD8TI4
n8ZYehdEOAXejgnEFe6do4TzgkCu2Nqyse8KZltbo3tvzMk6izpbx0GSETDikS8hDe4lDjb+uKPY
BSnMkuh7RKjHUirSVuoUa04R2NX162Fevvgia45mXXgH25LHL8GEMs3i0u00t/DXdGn3bammJ2va
jSRhrvqSUqa0AmMvNCn29fyrWiHP1CtnAAuRbQivKa8K5szvD2EZIwkJm0vZ4XDUVdyuKmFr66nL
CJrurmqw4evUqt3JAfwAHp9vXv+EmVKi17QwP9mMELA5KTQ+eJyDhHin0uMvbG1G6xHJ8O/SvCBp
Dx6rshuXRl62t1GcGzfk7XbLvJu8lSOYNMSNC/RyID9d0Mav61LP1ujS7pN5BoMf7XtYpMmyMd0I
YXgYnrycrCCDu0MZD/JYlnGzApXVPVGIv2DsxkZZTbn9nI21WiNZTjZfX/aWhgHCwqvZdKV7KIrg
gdRi7giBAKBQkrpNuhQsyxQ7OTL72s6qR5UgaQto8bBVwmortJSPgZHk9T7KgrvY6OsLOqT0MpLS
gV4ySh2HuLHsw4lbd1NrJLCl0WcdkkU9Jkl46DynXRCQKZel4QK8L/pTwWQBAhi8ugOm/T2faoNC
RpcXzywRCSv6Vfo3D9ZYKO96ZiHLSeXWgzC0Vx1my2i7OS6eNN34ThasjIRbwBf6HubmuxGCTHIy
XFbBaOZrayKdo2R0BVqoeir9eLjyxmKnNaqnjL3TqRxoCL++yXLHc2KJuMvSn82xvE9LO3oGorXV
ktjdx77u7uvEy1b9OCQ3tm11Z4tM25u2Dt8wKennPg1okuOMiYVnHKtJExc2aOE+7pDbxm00fpMC
iAasIGvfKAfWfDyNG7xue/7K6ggAtHuo8jl6ufLk5gsFDsan3sbYi1H0ZN0hkmOwijJs7E0NJtMM
75qYcTfD73DrOYPzXlpRDALaGtdRGz+Y/ahOuAOiNUlc2iLOLOfayc694hWN97bi5zU0YyBMqpLg
AYUruYOiF2LicbiuTlr5Gcc+Hq/YWDuIz2/9DolQocc0aGEi918PdeN3WwcVeD9HJoCbO+Tz72Gp
v+cd/hayTdxOAwMAiFLxeNMSC9AzVYS90ZWs4kH+gQIvLj3jwq8lFmMWhawmRo3dQqTVNOYWqZYt
wZalu0Qhp/GcsLsnzLC7r3BypUm7y9k7PRlVS+hjFRCAZxn2Mm3J1ygR93lWVT8rPLdHoh90JGqr
DvnuR5ys3KSNPpgm4z4OUvtem0IUokDYAOSRkaE3YDMzsR2T7BZywweMYu2C0wDKe8DgMhsgtyl6
3xYZARAxUCABSXsm1+ttk6Pvz1v+4LHDWDCiCz3o84Mre5qazrN3uB7xzJFQ9i0PINua7gtLhfAy
xGm8qctJwQXMSS9rnWrfaxM2CZCWmDfFXd/+H5rOa7dxZIuiX0SAxcxX5Sw5q/1CODKzmIrp6++i
BxcYeNo9nm5bIosn7L12PL3lbU79jVkfE56kqHH0bFvbLVVZUDvXJsLgTmsY7fD7vwgAhNuOtWAI
WjPmCaJs6+jjrl4kWjhS5fj+KiiIgMjmGjvq2ifNCM7mWJQne/5AFgORam1mvYjKHe/enEyfZ1Nx
I6G9IueJqAhyvr5twpNN/oiFb8bqRAxpfcZtfxL6FKBJ8/igy19d1HJr+jwV5zwM1VZnEplxuhFy
VjaR2BIxbh+JYifSNx6/QSmV20Dq/UMANE3IrNyDo1QXpCEYAF1NXRhMzAp8KzsPfkLzGrbD8+gT
Gt9ZzzUyqpvjC/XcpEg8c216q3r6Q0nS69Sa8YmnenJKWp0epFBc0QNirU4/AmvXbtRj773WuSdb
c/N17On/eAXEk4+rVvn9OWu5kS3RR9eodKOrCmMy0fT8TEDPTrFJf7X6+ohAUP2m80A+8hAFasbL
MHwz6fx0NbyGeDcBI9l/cTTzB2b2vFY+7RaDsb6gGGOdRUKgi1wqEcLY6raGap8T4FBF5gjO20I0
6AfP0fgfzjqpsw7u9Af5g/lXMFoAsvUpvuni4Y/ajQ4IoJLu7Gf6jRkQMUjMgXqt0cVgLWfb0ucF
qX+hD+8Mt+bBoz2eL+ia2//e2vm0aYKGNsnOLrUDYNSr0g9dJM1DNQf3QmBPuR/eWyXtl4HUnKgS
9lFD+EySN2nf8xAThchzmfUQodH74FXhNXGZAh+RPWAjTLx2nQ6gyOMic9ZZktn72SUgIVIykax4
vEl0RfNnss++mqJpYNezqRztyXuL+FLQ8UNNfWnh0U1luyBFTZx9DVcIf1QKQNPTwfkQWdpsopjp
Exr5ZJEaqKyZK4gtry5oc8B4x7qosdMoNSuLLH1J9uK0D5w+ORHPyaUjBtwssJDHOv9yOg3Gf2HZ
ZyvP7pHBVsafGvTKcWXlS9DZkuvCVWcj77oz0jZ5iBXJ4J0CCxRNLar2kfAXNrpYniXQf4jo+/nV
K/3CYVTCSwi58gOYTPqs9UX7FrjWQysTprh/N8r84U9l7Ie9A3CFOekg5Y/htQgaQY2+GN6AV9CK
ABEIsSuMSe6QLn/loiI1KlLe3askfDaQIQe3MRuk/PHFzgpxIZShhrBb2Fi8U07/wUIVU4FJ9Hk8
nMmYG95MfDQ8cdd1+B6ofsQcAZIUQYx11PkLPZwmF5sVx5p8WPYIeJVCxwsPuR9nZ8/qQSON1Isx
vXH35hLhe2SZ1B7/fpUMRXIEdiI4zbmAzJms1qW3qQA4SdJdeq7G6KKZ7uwuB59WWvjPafArIveK
+sR4Y5MXwnxt8/oZ0bL+6AyxA0EOSSw3ar52GLVuc4MK1tB594WInGeTtQur1emm26P97GaYTEhF
XSCJDJ94A19FZ+mvXUBtCCUAw5f9XdSYCuI6Mi9ThmMlJVd8DD35ag4sZNowU/MDFjUxFP4jfuGl
CrxvSjrt2UaFtAk9/AwyAR1ouwUTC8PMN8aMypWNi9BjgH8N5f0ZF/oIB7dGD3v38tzb1I7JJdbb
zZs+3VufBrntsrM5tAEQqxAwEDnYxHlpD34Yfhp5FB2caAyuhbJec6un2k+Yhy3KEalAk/hnvRAh
ZUKkwYtwg+0cFfTso221Qn6cyO/6/Tgpfqvv3rSZKRkn+iliPPMcp+k6HGZjKyfwvXYL/xIEsf6M
AxH1napIZ5w/FXHurOo6T7fQQB8iI9bPtqaMTR1G45bjcxnPc9m/D5kV7JzYxIw74iYPxya3FgAl
onXG1UB+Ai4gVdXvGROzOWI5fAE3y21qSh7jVbW1pU18ij/PnH3M2srraMVD2d36vClOLOAokBGQ
70TSY7T3/F2T2ONjb0Q7VDMWbJE8/Td1HTu4UWCAsNJDGnf9FrdevMwqyyMGRrf3YPyApFlznM7k
bklCBxkxyfyxdyF2ppru77KWIRSLnXXYldWxpUYJsDkbWSJBMlF+9CmDFxaw461hJrowxPichqnx
RHVDKgXmzx7tb1bjV3JTtvojoLHHCt7LqeHgN/tp74ACvOSxgpZtG/e8cdsTQVwMi/r3v0/8qn+b
hm43daY4/n3QrBbxWAUsgtXUWXpx9s+KrNcgLW4qC46lJtWDGBiCQqoG+ea9BHmEJbiPTC63Opqj
AoxuByQSR2dJOqHQNP+QIYbeBdQwsnDy17AncNsoCbLvqRHOvaPdi0C/xtKMv8Nouo5D826bEayD
xP6VZCed6JSsJdzJ4NX0frEHcNloxIvsBwftlMjg2djCch6RO5HlaRrDwRmQMrWqmvbVjJL5kybT
Czmrphv7jS9f0H9njxBM6qeptj3Kr6napI1XPempNYf2Spe1W7EpsACfzDlnJzZoZSCh8St+PySv
HO8PUoTGqcJtP0C0tWeJgicZqjruY+okzXUMO5JPK75eShPOYuIFi7Etw13bBvaBwIjpGJkAYgim
Bf7BC08hg2TBrTGtJrI5RBODaAPsAi2FfJsm0DSxyYWCtUmc2tbSca+5sGLKCn0ETkTqCcrg+hA4
dFxNDp3TrN67ZMpPjnLfK8sh+m4uGPBjUrIqCOx2n/qrvGSGWIGsPPx9sNvZPjc7xv7+D7KmTw2c
iX6A5zzw6Cc9PDw1YY5TxC/ulRirbTtktHiZD60hnKvt9I2ZYnZxMwQ/tIr24i9xTEnXOGvYQF3G
2JkvdpoD5zowW+0BwkDF1UBOKCBJfNy5PS7p/0s8lG75EKfmnrUQoLQCB2HiWs4VeFV8CsG1rioW
9QuadBK3lKU/IqeTjFV8E17uD1P78ZD0JUCNtCQusSj2StUrVFvJWZCjc4y08WY2YlrjUHJANnnq
n9IhSfcxFQ5uybj2s51eUB4lSHhubP2nU5XrZzOCqp0HSIbJOVe3yMtJ9WEDjbEkOQiXiXnlPpmo
67d1PrKdpi8+aaHgGDMQiFpScgLiUMQWQBlUx0SKpcZzrgn3w3fcY4APJ1qUCsJuVf0D53FqgSsv
ay6MQ2u0OVSdTrTQutzp4Lgj0QF9US0brw+Z89fUudpwchhAbiSdx6HsyobdQpUuB1G2W3BxuCqY
pV/blD5PSxltNErcUIHGG01vwTCm9ov7t0jGAwgEofIOvEY/EBh25iCsa6iXO2Xbd9y4/c6QSFi5
Ezg29bFcBsFscDWkvDhBd9YTqRb56D79PTo8em9wFvYKjKo6mIXBuK8aWdyiv95hE4pWOSPYy2iJ
ZxGSmfX3WVAbbwlH/SnssSvLKkzv//1qdJ7FUBs330OrOELSmFPYg0cPs0wX+QmHfRl9K8LqMWvi
DSzNYsXGprhxZpOXO7L3Nptiq+YdVVSceuHmSNV4r1QcdHvXUyfF3vxVCDM6+akJkpf00G2Vm2zz
XeSFVsumz58Z5ykIHzx0Yt0zwWcUVX7WauwPdmDJW4Xzbh5vmq4tT1ELiLSU9mvgm6+pMO1dY6AB
qnhdp+LkApG+QLXRrwX18bVMXeeY2fHBTbgTVVuQhJTFNhmYevYKUx00exIH/4w+RikZg5QapmaL
OkLfDvyYG9+Zpiukn2IB1Pax6C0DNGwdvCTlIzWRvS7LCCGGSa4HJX27bfrhjwITX2SIsKkFHrIV
hFw/cTz9DgUiPV9gX1aepa09lXT/At6tMcimz2rmQlJ5FRezIVsYFiVZD4bQ9iqFZ0tkQXELeDqs
cExFlyZsr1jwiXNLsGO7TntzXXztBmaiVSqNcF0PRkCwSmDiPuQD/lTrFOthvcUY/ZGC7N0NJbxs
h45p2w0iecNKhTgYzuXp79NqSHc+aKtE657+En88XQAnhMUCYnrEMEM5HldT+04ODoVWne67xMtv
bjD8Y/lObCseprOHTMGZmvGhTa3xwWIQW8KCFb7fXIYMKQZW9nybIVlacUhCE3Gn9EQMAm6VPNfX
Qa21aD2m4NyWmJ5Z8/ah2mP44bO/DyUoWVljaGpat7r5jGcyPY2XMur6SwCJ2hJuD/XOVBtjtOGx
V8LAfzSZcProFWXhdwuguOJdD+VLNZFZApb9y5lDmBL0HiSJEc2eqfIZpM4p0OGO/X2mygIxhZYQ
/2x542EynIXbGoqVOGYhzGBtsbGm0Tn8fcjC9g7SODp0fYzgzRinbehG6Flh+KLByRX0pnYYtpL4
1EcrV8lj0OJzNsuj2+cvBCcwr2WGfu1iNm9aVgQbMKMRiRe0CFLXYcUADKuacnwq/Ml7mliOYv6l
c0LG4D2x2TN3cQtFtw7LXRJ55klMRvdkTqgLrML5mdoO1E+saWyXM04u0CSshNvsVSPBCilhpT7Z
Mu0lOMWxGDK2idRg6fj/NMO/T+Wcw0Kn8tLhidgUNqyMPiJGN8M5m+qPnhYy8yhC6BFJFP6oNH0y
FSWGJyywZQGBG35SdscC4UgSOzl3OZ/9/X4WuPpKkjS1jOcMv4gec6fVlbsAh3wODULOe63QHwfC
xFeassvnzMVjS74Q6d5A/xkruv1jwKtCIrg4hVHfP3bcfs6UnguC3/dswnjCdOyxuvLHJWBah/a8
oqjzTsznEOnpofWQOlOwmzwGAVPL8lv1pEm1/bYzK4AqJfhsGSPta5qpQ/PunWCgJGfDceJD0+L9
H6dRA5dUgBR1MoAmQVlCi2NpsWEp9h1UI4zbwIt2mYBIxEifnUqrSUZzMM2V28KsLid1suYPTUjK
lDkgnwxqa5N3Mt47cnbPa8y2RJ1D9Z9MWXMyWDiZrcyGnBtUl0wEz+gQyqvZc9JZNVOUPhrudUvy
19+VxX5+n0d8w2PEbVY4ZoZEZv4l7Vq9KHXXLzYJkHriy+K7w8W6G/M0OOeuZmwLyXv896cwLFdb
+wmskhUzAREMk5amJKLv7/PJZyPeW2zae13j3LPK8TVtrWcPS8kh7CDxtTgHz7bBeLXpEEPDDTnl
hbONSs+GYYE7HwMISMuFU3iH3vZ3Fcv/VMHJQluzKO3u0eeJiBh4qbVblhCMENJ9WkSP6ZBfQwwX
XshmFqpA5weLHKVaNZKwMKXwA91LiptBju66g5I+MEg4sZa/Dbr2maOuSPIZpt3ZJ9HcUxYyRA2x
z2r3SDhA/R8ciJKzVgVwHpBkOa5zt7ujzTmQdNRl0VV0iLHGd4sBb0Fib0Z8rtcdPRLnnXvc0Owj
4vaEWKfpoVT+pZ3Urhd4B532hx9xFVvWxQuO4bSP2rsU72Zr3FgBcuBEII8qbsrw6Mt/VpFicGJm
4jNpiaqVC5Yj7g9qhgMMn8GZAHciKDdCzKw4QlYK9FkMhevg1UZNyyZy5JWIsGGHT3LrUqNNtB/V
CGQXGUkMX7tj/t9N7lNTfTbmHNwYMBbwQOGrbdN92fV4AMQt8i28UWrwcJNMaPiIstH9Gbji37zv
3ia1c2JK9jLFL7r4h3th12QH4e8DPVjqORkTKoCFAVNk6arp4FlfxUdO7IoszyovVikAjXw8eC3w
mPbkO9AUePt5TK/rpPnS65OOFsB5HA21cq12Fat25ZdPkzGuIo1eFZGqybq6tctzCNan0KZt22tU
rEBvqRoGRx0Api58eAADGrFJH5dRy2Y7YwSsUL3ppVwDgN9Notrw4FjGHP9tSh5QbCxT0q7LepNF
xbIN3gJhsAlCvQmSg64k4dzjRzehzUxRvM/8aYvqcVnnBDCB1MXhk6wTm9Fs+RzjRyY7JqRJCfaU
Op5ozhNzZgCGeYLLlISKiMmng9ZuyPYomDTfIU00P+F0XpkdkWbMxT70zltXk0UbEqx8IJ1OQhYF
fQox9PapiM2fkGDsBcY8MWwK7lLN3DmKgtDuPIJz5X4s01uuGWsvifH5cYeBjUnTn5SbBSnUhcnb
xogN2jIye22jXxIiMH6OMdJFP7xOxRw31nyQyLRN4/Bl1Nm0hOdwarcZDpWaE99OCXRKIB/RV4Zd
s08VinPs7yGvqByTfw7PtGH6QSX2rHvRMVPmY62GFfqej6LjwSKH58wPjQvvxnoyPsmKYY3CD+Qa
YLTUBa0OwC/r5rVZjjY2XZO74XDPqlS78HyQmzkitCCnqKy1tRwRqSIL6M1kVRXpBikLQEw7eyA2
BIc57qyAcRzopFbHJDRGxASLlR/E62TG6bUzhFs+DYT3xT3Zi+h1EozeKQO6NDxXxJxXaNucKEVM
mhyaIVl2HY5EX/oH1IVQ5IlnKLoD7oitzgKCief0GrJLZ71yJBJjgtta/cYyJHPLN98LmHZI4c5x
HJ4SAIRN5O9ckICpPT1YqMldp+eq54gs/HDLJnNX5tFe8oCx+h1bvQM+E+BGZPgl4ytLY8yBrb1z
Sm+VaAf+0ZyPMnvu/H5LPutNrKgOYKUCrZlReCERGATMSLIKw9C+DbmLhC7jJVOc1Db28xgKLZHN
zCtCLVvXMbW9GJg3tQ3cSveQmfkzzusNMwmULBzkBYt5DZdolUQEuwYr6rG3OHQIKEFM3lBsGPCO
yS43CTP2KgacDf7JSc+egkzcuzDcxqyydCjZ+kS49Oh+w7xdecO/wf4A3fPZT9nez+cQ+omzpXN+
ASNtOiC6SiMmwZ+urDiXcfnDsAhVmtj6FUzN+G2E1b3wI4DntfxKzfe0i+ETWayDyitgVJA7JNeg
QN1YRvjOdGMZmg4nkw3LGL7ApksquWpVwLKLeV3FScxlGxcb4TP67vyVa9Trsqg/fYa0u26qSah0
4IsXy0waTHlZvjRocKpRg9vYrMmUw8qOOoc0Mjeod4VdrHsgBqaRk6jus+tPtzPduzPx1xIyFDHF
4SxORXUfAzo3OgWrTE6aW+981tRaOd1CWZ1EUrxAl7nlSO24/U+xsG+gDFYEG220QaymYmCm5V7g
vf5kFpHQyVPYUTsHEeMaYzEFQCwC/5h2406Zxmua1lvHRRA9XFEhepX32+v+1h1YnzbednDsreig
2eJzJU2arVI6lOgSBUzUGCFMuZ9k8VvzHSP3XxR2+BTm/W85WGtOIby7KvnErSxXGHUYKxbGwQz9
x0kgXI1iYLz1KiBUlkf3YrKCfc0IEEbHSpomIr+WbbT2DwoapyLrAWVTCCd/FJfD+BPmOROYz+oh
CWYcXUw5xfkl4q0wCbuBukzU19XNU3+Rk7vCpG0RaWi3XNLNyvgLJM1pquBJRheiE5YeVCTpZc8+
/DVbzRjKapvo2kkaAWvpmqFqSj5Kzflkpg5ROuGD62cYZf6yhNdMtn7oBQ+j0KEze6+dXn+gFUwl
e4tgowfabyqaU1nWAC3DjT06Dy3EaHsadplJoLRlr8eovDQeuQmTp0OnAe8wfttQ5a3gdzQxRnXZ
Ns59UtDabdzam96trk7kP5WJ3Ej0ki08jCGAuk/6TWnsAtS9i6yDSEX8lJ4Dxa7cF33ExC0vucPQ
g+hJFzhdphGCjoGkBy6Mo/sRJA7SPrhzPjeNr/KOhQDUm0n864GP4u2xrlUMsFUBASQIY50QkpZJ
RQ9UGsPOYMezFeSAq9JZdzEFbc6mbSXCC7AGKsyJbzcnQGpcBUQayZT1RuKCOo2R4SC9LT9b9JBM
0tY2XgMsVoY9bUq7Ncg0qTZ2r+9tm2wdtEBLbOJQft2lkX06dO8qDVZl6R9K4yUG6BpgOq3DYl3l
7hu0WAB7CRGD1qpUr4VBaRPqAO7iTQg30Lf1TQPiD6Iha+nu6hTh44CCRrlyl2ruA4JhRNIxSt5m
Y1f9smYubADG0NLivZ1pVIaW/NZWwIPW3/UlXqn0rNv1AqLMJYjkoe0eMy9+bFx1DFO0P8A/Xbz1
SKwi/JBdG591FT5ZBCAInueKkHpsON5PllCGCKZkCxJWmGKi2bAS/Xdwy5dwsmOSzspx3yBXWU11
/9F3vMsT+y/2a3ArJcza9JFUN8IhDIZZBew6KqSgLbMtJH24dfZKZ7mAgNCkCI1YSeO9WLBcjM6u
K4/EBV3I2f4GkchoYZDXVIsfSvjCOLnN1xA1ggJDsagM5FakjwQFOWJp04ZAbuiXe36BsudbWvIp
R7W96NnohYO296KhXJsVsLeyWTCSmglJGb1EzNrbcpvZ0f3r1N7FVfov2iuJfVQALxgyTi9CeXXj
KFpEDFK/gxx5Cerirg/eUzYDwQCoalwvg8YB1WLHXw0jMi1pX5PMVWCXExJz3eLkIVtcyrKKUccz
p29JDqvTb7Tk4fK1Yfw1a76+BZmxQN4ORNcw7xQ4dcaGzWNO3HtVm/FSt/MKlTeNZ2RES+5aEOTt
0vEIuvUarDuZuy0wGrHlB0E+jgSYmzwnhSBYCLPM2kFvakjImgTV8OfU/G5dfwKg5JqK0pVhJhPw
UxrKLHTWtu/vQ6f9JSSVkqmmALKGMDmwihuMfkN+G6FDoqPQ7eu7k724nYZKakTVTXA8mKqyXbq9
TkRdB8Bz9N4IBdEQDNYjVKzTCIdlFZsmKFmqLyQcKUdPwB4OqKGZjMMaD2eyWFekZ/hFTjk/wjiP
WHWQNziADkxf51WyOelixUb438AUfIs4/p7xl5Xz92CE083u6ZSB4//EEVDjdOrUNj61GZajpkje
iREED1zsB5dKd4Snr4/13tTr698iDgb9opxsgRiZHX783phWQeSaTQfRi9exHs/AchADOmTrjk4S
rYYeahUMM6OwzeWkEROKNj+wvp3h6LXxC5im69//wcY4Wwza0Qrzg3TyDxX2jxVJuIQf0RkyqotD
+K1Cm6UOJCRwVXh3cpQ2DYP6BdOEK8mTv6VK/3HM7VRG3ND8TQ2BfcTx4jKT7ba12d8HIxyZ2Ypn
F7MP/3kEAyqsFzW4SMgMAnciYVG6aQ5hgANEs4xpIUO7pZ6Kr4K8mXlet3CEsDYxy1rV1t9Vb5eL
AQH4PkMxFdvm0RPjA5Fg+kCOhh5X60Z6X3pAr5v5N0PT3zKXjHiyZGgQGLB1bX5wYdRRc4X5QrAW
ddAY9HrXLuLSvY4dVvdOPVZdOXNsSc7F48eO9ZworJBxzY1dMi+pmPO2Sb63ZEBpML5pBeidbMZz
1np0tgM5VyLZKhABoxKUf7le/HQEidOED7/S+SwN4Gi9bcMYM9tvFw4ts7eS9UeTJi8ZKcIbljrv
KWJnlAKIenVCSDQWfxxS5ifgIeiR7SWRaBJ8LQ8P2dV1WGqqLOFOS8p1Gh5iiQAEgYhPpsCExwJx
lt6lF3j6DyyfqkVsWu8hJNGhbJxlN7BYtDXLJnlz1aUUygEHQM4cn2hHaj2zVx+J/NFJ4VvwBMbg
iit4UeG9Y32Cu348yNyujiMLC8/UiLMXzbDUQrkahcCIrF5d9gegc0GOcg7MGLQNUxcacZvHemGa
i8So3kqf4o1cNcz7gdwG2fiR2/YLe3PcQ90XdciwnD5rdsF0PRVk6cL/1PUfPerYluuTSV6SnS/0
ytv1WTTyjWG9qSxadQBaXuG8tniXYXd0O3OkskD2CQ1vMq/KQq2VP7vkkGQPsY39rrI4YkRE3GP9
LJPoXxerV9966BqemE5+J/cGfUjXYQG2E8qpIofw0SBIIvaI9fTN1WxmIk21zafkrWqJzYiZszNX
xjPOer529VNbEVWDredKFtW17MC2GgORGAXOeBWxEdaLD9uhf0/MqIHbx5k8psg9HAYzUEVuKrBn
/9RVMNBNEzoasoUfcC1HUX/pPXdVtdlxGhC4IgLQ7OF9wFvZ++rcRt4h0Kv9jHLWXOtGDu9ahNmO
iL83sk0lkv1+LwYcHwAJkh4iIV6YTs6e7XOkZnOJY3Pbmu1qEh4YLx2ESY7Z1q7Ue5zH58JgGVJ3
75yS/RqC8mMROOgcLURKPi1sF/yLfNdgQIaJt3Vtrt05cSzydk5l3cCccoNr1r3m7GvHr97T/tlq
3PfdAwTL81Di7kicpyjXPlM0ZZr90hkMIEzxFWAS6B2yMAPW8QHq62Fg4lnVbGZr/A3UEObwEgv9
OfGmE5F4j/ipThHGxMWgc414CW81cWK7xjdXpY6iWEtoVIsSXJg78Bm3e8NDfaDt7uGMkAzGHKwk
Q0Jnqu7E1iOuls80sx9TD4Utdvx+jmzaFxnRzzGKRXD6Xw55S4twUqTJDO2rI5ur7ksERY68Czm9
ddG5zZ3HnCoR34UGEUy6OTRUfqKKsKFVE4cA7knOk5HARtY7W4BAWJaE9gTqG1wuCRuT2dxpe1CV
mSZxmyok/yvbtxIKHxAb1kr1Rc/FS9yo+/xvKtxXrVLMlJie2c6TQ7q7UuJ1JrEFdvQ5mN17USTI
6sx042poSPqeGOgE0JzsT36e/RJldKlzyZFHYu1Q0GL8/QxhjlVTtg8hYkrSlA1rOPcdzygi9eb0
h+IprLW91XZXr9fPrZnsx5C0hSj/rCkY9MG8BQba17YlkZVKJRV9yJgTCDWa+ZVZ8exkSCbj/lnL
5ZfJO4u33iYnixkWhnIeWk9W3F5NMwVkM1/Tnt2BSy7UodUL9gPSIqyRBsfUd171ELca2cO5/sMC
4uDXxU5DeuOFyaMTV1/UG4yRpt/5Jm8ovDL9btYUSGOHaxpGaVBmn30XnntPfJGonBJVQLhWqugT
EQoAgydpFpk9Bk8oNAys8/Zacr3FVfFJxMc3CoIHODEb1TLMEhPhSD6TDHmU9T2ehFpigEJnk0TP
lcVF2Fhf8/eoF8a3Hwcf0LHJlC2/XMPE/kQzMhi1thiJB8L6HTOXV7DuvaXKw2HRlRHiV2rXOVnk
2yMr0YYJwdtFmse9sZwDb+gF1+3e7MJiGSvwy6ofNp2pr7jFtyi6D/CT1zKcx3JWIxZlYZK6RJSX
nvLGRxkNcWi9N1a7BC44LTpD2Qyx/LM9X9Iu6YiqNlCIp+eBAIslI/Awb4stoZ0xbgWjWLS2Te9m
X4e0/hW4yXDVGndjYHcGQ4x8GnPTaCWrE8sclhAj7qgXGAQW6m662e9gY3oQ+IOXbd2tMHmPG+RU
xP0Ro90hnmVHdzKcAY50gJ/XtB/MiNkxuGeCFiven8wISMZ22mvGjL3DXVOSKLzQCggnVcArX3r6
SU8dsCnDDEspvVPQgctJdcZrZY/NoaWUlUh8XLI6fGCgi6IHlVUrdIgGAd9wDbQVOGKKlj74rK0h
XzMLiIUDULMAcjvYRKFOoGUh/k2KgSk6N4sem3DQmuhh6Yb7dE+D46/90u83pjwWdgOiwziHTXqz
o/rDCLuAXKp2XIXvuMgB1Vr2otZsBAQ9uofexK+Z6+BWZjqgm32GufYgFUdRwZQZSVtetiQX5Vd3
hui2jVUsayJZNF5jvLiX3EtuvYLclNjgOTPrmQBbfavi3ts0+jSjNWivxqF7Ua5lLHopqrXLivlo
zi4IW3P2UubBQeW6tw3z7hJNZENGFQ8TV8AeqKxgUzLvW/r5HmsDDVKmM/RnHYj8sIUwj5BY15U8
NtX7mM7OhI76wC/5m7Rc20O7PxLamlDZhT2jk/dJ6p+db3U8SfgaMe7ApRjrqqWosyL3wROBTkYR
2cVpIo6lNQBtgJbLLgp1OcPOwXDiZe6EPwkL1gV5xEeguRGz/+Fi+yyzTbYcPl+bOs1HMNC4VQht
KbHywP0R3p0VP9/cK3wYYqz0Ll5qubXNTQJ0NeytC9fK350meEWHi4U3nLYxDfp2JO2TUYKHyg2w
tWyiq+mjP1AtnRW5xheo6Hr5yOSKsIBm/CFmhGcmu2edaS8va7bsSo/8FlGd7Io0AkRGv2jdDuS2
7uK0Ijkcz8aicHjuNsN6HGDwK0AhC6OMf/UZ6V4VL+ZIcL0R0otblSS17EJ2p7ZttfHQSB3hVjq+
ktQ+Lob00CkKnyKi6dKa8hFdKbI2XGYVFyKIof6FHB4aWxJI/GQGLFBX4210wOmm+9Cg8QJ+yctN
K1rgyYmguUSsUhGHU1IVhb5WEtcREbA73zJQ4WdvPYJ9vCPizWF/bME3IItXW5kjoBkJO4D1ICoX
a6BLsRSRygFNEZnINl4Ad3CgSwcnpkJngU67hAG/vDkdEbDEf3y0wXgw9OjomNEm19nnm82DxNMW
mN6pmq0//OWim6cIM59SzXJXh3gAz2aopNftxuGJaJLnjVLxkDFO6K5R1zQLOwVYiAKNNclh6N0a
LRi2noicjUQ4d2z1n17c/lIe/vPj5BM/wdLGpBjHrC1i1mPdSLJboX+7/GzLIMwOSiH2K6YScz2j
Nt3AY5SjWnQVVBsb02eP/AMywK1CdUoM1XIWnK3+/mssxBdDNYKKvEvYsgGrQxbsOZBGVJHOyoGt
RZrBwQlj3FgIMqf54VS4IceSeEE7+qnLOcw+NvdOnXyQn5MwgPuXZfVOVMUp0Ka1rtXPCMq2FnVi
NzTnypzjlaa3hNAxq65WMd0jXlZ6c9ptdMzDU02Q7aogsgUv2SFniMht0L+7YbQNcA0Y1kxb7bHd
yggSMFv6ZUcWNFggJEe0DX6IWdd5AqHvLGx3hSdUXxBxwVSAW0U09ZMx9fioJuBEnl0wNelvTbMF
NDnx5dledulTWuQvloE4UZtfwN5E0c7zF0YBqZ5p/JFNgi0wmk6clsnDVGQPbWu8BtZEHlZ1mwTJ
pMo4lanOBWw0GKMkPgi2907PHyn09nV0voyOtIW6dZ+b/3F2ZrtxI8G2/SICTJJJZr6q5klSaZZe
CNltc55nfv1dVOPgtN0HbuACRkHlblg1kJmREXuvXYYIcmDz7x1tQKmwTz73nA9c0Ken2jXduc+j
u7IY2VaD6dKOa7MhxzTEEZ666UMzdMeq9U80i1AuvOgkpDzAayMj70UOH+Uc3dlucTKc6qnM87MV
YOEuu60xzHwYA/Qmz+s/HbsjQAA/DLJdwaZA0IqiW2SoaGba2N435signKIWroe3TNOItr2niuAe
b0N8vAT+9cQnkD22CmLzpUZHqyXY4CRsIY1QHRPoqtzxMlP73hgfTkqhV+AtoUV+k4Yj0n7ubLeU
1GGj/x4rgIXiag+ghvGx5dSt2XSj3glmYX+JoGAFhGRw2qEPzsW9jNiq6Eaij2W2R3eu8R/igmU6
H88VrIxjpb0rVp2foiovrZq+g6NZYaF/iknMJrBDoo7tlvhtdNbOFEeYVLxPCFvPcd+zHC7fphQ2
XIUqeQHYxkyFBeBGscLR5B5w8XjlE+7sj64LCL2NUOL4UPoAy82b2N9ARlUbDJ4k5WRq35TxRVKC
b4VSpPeFJ8umozS3nJEyVKrVOeX2j0FU3QDBG9fgKOiBbFXg344GWXIeYaqzJ94A+T+75Lkb4UfS
NHeUwbDgY2qkNFJHa2CEx87N1ki2t8ye3Rhd4BDfA5VZI4y4f81zyNWOKPHGlRrthMc5LMChqNv+
LTGdemO19hKzWWXbYJo/UDw/ZXnWMMi3vpOeJBn3cpKMBB/MUFBUKHfXk8K3hV2/Kfz6BRAMujZc
e6ccSwjqXePAfUceNylJbkBgS8/WhQmM/jCJHa7tfsemCvubFQY+tMZyVNgm0oDps1I0ad08vukX
C21rl/d2NK+rxEWTEFrPMXnG5C4FbzSrPrlhd8boVBu8vj1Nq0Nhe9XBEf1r58bxfgxrnAEuwSa+
dwoGVTMPRKTf9gxZRFwgmKadiGWd3GkbH3duvc++eq2cs0tqN6VjStejMh5Vl2K0iykfymMzTfeq
TENiC0Hz9eEVw97SQfaf5nqrZ/FTlgOOC4DgJD2Sf2DUJ69Tr1Z+FzRcQkNB96k2uTdQuhyLXl1I
ZbzJ+twGaYjOJFsCWQxSoSHaMfS104uREnlV5JsZUhJn1+bqTeIUkKE1e+sJwTvR6N5uUM8poUFU
Bcgq2tL8tBA0RUlJZREMP6vOW6sFoxSYw7OyusswNCuv57dIHZDz65nJjeWeWVVpe9V2f+MqPC61
qN5wnlD3W/21z9wVcMWCVNDgdezSB21FJ8RYpzmm6goJRxJWjt8VKtfK45pBMkqTMbhMpcUhMqaF
klnp9763sUHjAWC07QZoMYEBWO306M2ut9LVLQm110FluAKblwqvFzmnZDIXBWHNiCHw+bYfsGs+
jGlTIX++wUvlDjWfQM3C2Homvj8PvfdLLFKiXDRpP8M5iJP93IbFqk7xs6SApSyDTjn+Iv8IMpcd
26eu+PpnRPo6JeIJVwI1u1tc5sD62TGzWIVT9kFvAxDTcDvVdkd5j8cmGqoXX9knVHlujkvXGkln
EJl48AKB6JWGx5Cc4MPBjKOZTcXZnkMagjeRQ74OM09PTid85NGqTzAVpMJAnhdD9Qlew6JRsO2P
pL3jd6peGQjeTbXxDc0bpxJUSfq1x5keav2AzOpzaLzvJXqiWTt/Be+RxWHamOi7VSSPD7YFMW/c
kQfzJtCegmPkOvAsMMJj8y1ig0cwHp3clMxudOL+Cl6Ttc+MIqaSQrYSrOP4Nam4MiNLPwUumbtO
uyOu3rwpLUZPwun+6nP1UrlkBXWRZVJLutu0Rw+aYM/omuabZkxvEPPSEMXS9eMPBiIXE0AMIJ+9
ISCiIwRkOF3tpTU+xEkNIn05BDiTdzIrCsgO3DBetvGBgZrBKQyXGJqdCoFLKpN05RbvOdX/qCv2
1gk3uLHLQ5wqym34HOKKTcYod+nIiTmkj+S06tKk5g6zbXwDuDDdFKKLjoSXngdOVHszKB/dKl0C
wtIMSRB8qiFit1ZTvLZ6i2Bmk/YgAsM1r/2BUBWUgnX5YKfFrR/4jJEB7cS9V9z4qbGmDdsQaJ7X
K/+b9lBmxSVAZMCkIUVwcSkTDZwikIuwxb0tElYVruKSIizHYzrV4XYuzlKXH2M5YCk0qdZnURzo
jzKvVdBwNZPhrKmtzZSwqCYtEYkd+mwfNt+Nzu67yuW8GaAtxHvPWFoqTHENZXyaPJiGArhREWPd
pMbN+MA1xmJhcYLhvovg6Lcffc8WWyRsTJZDOVu0dsF4yPtWec4lcuVtXfE2A8OtdlZvfsc4vawy
PUknAQQSYLv5GK3bno4iYDMKROEczSh6kWAfmSpbvM2U681Aj/2VscwZdp+Zww9WfogawVUIDWoo
Y2bBcZF4teQYGMy0AzpeuGjimcPXMHPzAyBCA9yJC1OZPYtEgfGD2Fym1+hsSkphv7ob88Ygv9Mj
XRPm4NZs3ObSwg6+6ZBSbUXc7YpIERjYku2WjRDMgup2yPRbG4lwjSa8iaTeCFm0MAPVvK6R7qdY
Bg+NvcrqGBmICJ8i7SSbODfX5McxrzBMVDhJhdJaCQJvhtFHfTAT6rLEGeSwFyi2DAgeHv1Eul6o
fuqnlBP/ic1lG8r00YCAvBMEjKER6YxrI33YdSKi24RVyymfbBpap6gyMX3nVrpJqgYXXOwO+87j
Woi8oubU53xL+qEn+NkpOQwm4cYJGU2bfnxm8Feo4UoBrzd2IP+qc3I88j7AHxKKByt0iIRquA0w
pkA17jrk8E6Jwi6dOd+oAKJcfZeLkunwQHfBp7hjNHcsVWbcsrmXq0lPMNOWs50/3Tk54+WYoc6R
eqDcyBa8sIUIzcuip96hgYEMnpyhOhTroA0ICxM9o1UBqswyDpRWNyMUnhuvafNXpIodrVUoUX3o
IPxrCT/tp3kzhO8jUvNjIgD+Um+vYgIrNiTCzSf013QxkpQTh7Y/Q6ITVtKZ3qO0yG7oO42b0Jyw
tkzFyTXWrajDXZ52XMKBJPDVsWO4WGH6jEOOCQfZpkRWJ915VCAqkCb68aYtYSgB9OAc0WLsYUBb
37uZnG9KYdm7CovzwWggvlYMC59VRTaqZ90ac5r9ZGXawtVxPuOxhpSbV8OFLOjvUd3ROlrCECyr
oKFtjcx6dGD//RS5D7HyhPaiPu4umTCSh7S6d4J6egsq9abt92b8WQEhPf9NNE2qN/z6Bj7fJ0eY
aMXZjc99FWYHuK+0lJNCbUqvjU4O7VYkBxE0bL+oXiwvu5LqJlY1/9ZKlJVx9/WAjj49hAn0Mey3
N8jD3WdGRyU5YLK+MP6mSVdJLoWCPDt4ved+duS9BckZ2FTyZsbzh9HM7tmLU+SEqRhXOH7t89cD
0VkxUtlim/vO49QQ3Al9BZ1ZNb82xJashtzLnwzaDW6luk99j1C7/t4sBaP0W2y/ap4AQyVgugb/
x+CJOx/fxLUb9OErbqX2wV7lzRsFGQL93rWejdrz919PE9siW1shfWu62TmYgk3GsgG0U6m3ZNPJ
ptpPbipoj8qLOSXVoXDL8dKT6LjK264859MAns3RB1RD6Faxt7y3yUnDdPSWYwGz6vhGOqY6Fwr8
p8d2QMuQKnwQ5FjHMHVuZGX3J7THktUtf28q0DUASbpbMTtX7UjjEuSY4IpxTC6iGRYYYyCYOSjz
ogsfPILtv4U+FJQkSc11GfflOos4IzehCsg2Gx+ruck/JxOhfK8wJVl1Md+a0KiPdE175l+hOuGW
QPAaO5SKGDs+bcO7d+Ksuqbl/CRcF2pBx26Nh0GwcdVkiEnInNvCQnYzLjnk7gg7pLBoQ3R2Sr0X
e1tEVcVdrON+p40Y8pmiRa6rTN91C7+QkQn21QJlk249vQMh9lA4JMQF2JMwYY3VOqltdGbI1zc4
BwoG4iMxW07gfO+MIru1LT8lp+V/fgoykropOv7+e9tO50PuskR6xZie0gxLt22mzetATzMRbfyX
ZjrctytkBeqUgITZsKwvcJm6288u8hIwuOlDgfhhM1QtbG5/joBvhM5Ou91ucmuahWBppjgcybSB
wZPRGGDnR8S28EYHYDrPImRbGxmTZ6H1qnwEpRHTa06f0apusvYe00p54K43EcM8VX5b3DtNScNp
4QQH8dMYeGRVuRFw44I3U+riatbARh05ojUtSv6fBl0ESNoNsVLykrV0afVIr9WxfebZg39MF5vU
GN3GScN/L0Jg8V1Ejs84Tluv4Uw5gJAJjPgYs9GQdf1ZhSOA7lZGTz5dQgcJCtOqIV/7HTnKeN6l
KFjT3dEnsB57NP23/A4C+CaszW47kgJ+wQNMNI2Y8bklGWxXGBDkuSw/Jq77IwzSEw7Eae8RaPmi
RqhU5eRMII/n4UVK4x00LIy7qY8OUMrqteI88DwV00KYa1/1IMhjRdS8U4mfvSKgdBMHOaM5Oitb
1vKmimGzEK2Ew8TS+1LbV7nYXay0yHdBz+mj0f20qhlGYEmYYGQMwSbmr07EsTKtneA3xqRdnT2f
KY7wpzUzoeBoVYzXh7Q9tHYVb7++nmT8ntljeG9F2X1T+M2tlRrEGwSu+WizaKyNOinuw+ESeEjS
QKBV+D7gOU0UpXsm98F8npwy3w0G4YnW+KIxPj3mHWOUAG/yfnTopHhGMq5p4GMaHPy7Zkz6rZ8b
Gv2dAt0wpM2mCwiArDsju1r1cCJIfeQ4kjMT9L2Lw3Y0Rs8B/LiHCa0SWGXrk7rIeBYRr88T9SE2
TWM3Oik5PQnHGX/6IKUUTKZgQv4/BlDT5TKTSp2acPFmltaj6SFnmZtmD+AJ72jnuruRJv3B1v1x
QjsmJn/A94veSAOR3k8BmZN4znemO3on+gb9tk6ov0tsGamy9UqSOzE7TXRxnfzN7xP7UU7EUsUG
TldfW9m5UmV+HsftXIYb2QPgbe+sZ46FTXqeXXskgr7Xx1w5Ghd63kJiGMZ76Zd4KlwXVh9HZKLt
1rXfsLYsx9gaQdZ1wLyB/GPKmVDlayuoEJAiBQpH9jWprY00aTX4TKmR1EzFbVJZj+jrk92X6anM
Ues4mp7V4vf9SmcLQXEVlkUzDTNTaE/1ricYA6OtWFyljDLb2UOJTxrVVBDDjE6L5Ej8zExV3fuF
7Ll1Rc+H29ID0JoelGGHMVtPebTcWZ7hqngcritm0Ysbye2Su7yIvf040RGfO8pPon0J49M1ENKa
BgZKZHPvkb8F4wC1UF/1kpk2Gd/DwliwOIytXE/o49dTVEyHGt7kVcpyPHtZ1V9yswjPNCBXiDx9
Etlfp15Ol6Cslk/NN8/Yc9JtZRWoH9QQra0WCYxBOimpouGAo5hvGKdvv0vDrid4G00kHcwXguxb
kMowcwioD16s0fjJhcgLXWQSQZAOZ7Bc5nait3f1kTyCN5rEC0FBh2oyd/6IgrtOveRxjO4GswD5
nXrIM+liVufM7fMdJFBODQ0YOBD7EDzBIj4IPw0uzK4fm4DLykrG6UxPZTgQFl0hViS5fl54Uxx4
tkrarEQDmNfZsYOt7tJkRSA3HUcSh17MTiKDHtqtXS95uaIej1jDjS0T6zt/MXXRqrO3jEt/fjGW
uqrZ1zSiTBkmr4pUB2Ocp4tXrDthBPhCxnDL4naOygU7XY28Pk5JRec/g5n3HuAVyzLQj4PJFpZZ
pfXQu9NdCYyOLYpudldAJVN6a5I6su5NbJdVwzURF4Dz6vbTqr3izrDb/RzycfXzt8AEKegqfPn9
ZLuHqAt29XKTh5OKaLA13t6BGHyfqQPA19PEnOq2gpvLUdRwjuDEHtKSesgYOFrKnnZ4mrTDU65t
0EnR59yYzSuCSnSeHQC2zMPpU7goxaLxVGA7RvCStru+paXgjFvel32hJixu8RH7bLso8XPPwXcn
ovDy9VPk8OXR5nDjMnpunSg/mTRD1khKsg/q/1caSueJSR+x4HD4ZIXgradTy1IbJJANbpQxJ8cR
isdjlzceV3pKUxa9dZtDb6Vxc1uldc32MGlYN5Cfg9FpSZBV1u3ogPT29WJUI6fgMWRRnzsS4zhL
9vuWJu2NS6TIg9tMOFbyDoQQkeswxQVGiNjPPsmwOGf+50Cnu9At9BIvyEnxWdQxUYgSdzjFhuQX
cMpVywPS3xRKRO9iAOEpWBHiVObZ2aF+gQKaFp9/r6fLotoGxXggEBnrUgTvTeKO3HQEXz7i3oAS
YUcvmTQkwwl77zDEW7sTMXSTjmPgh+q2s5PiXBQtYhOEKHRpK8A6i5RFFz/8RMudPfdqrfoGiKog
RibKqqecbj2kf5vSF6oB8mCC1r4ehONj3p4Ug2Q378+lP9EqY+j5PpfMrOpO2LeiRB6Fq+Z96qT5
PiGjW3loeNO6hOtLSh8bYix3A8K++zT0yBZSQ/MGXvAlmuL401Hhzq2T3aJ4elDwDEjOQRYO9fXx
69m8uCPHqHj6egaDGmh881zWNbF0dVNxlM4z5pQl08Ywr566OGcx9vCLhfRkrl7rMiRcEFOGXmqm
IBWXzAkjUgVzspO9TKHNKk+901vPNd1lh87pWYfufBnixLxUqatWqCnaNW2lJRM5TZ5kaN53kXJ+
EPCz5iCL+fOqXWP6jDvaq7R1tohu8ONWo89ctq75EJaHHEnEaUS4j6WqRh5u1aevn8BdUiREI/Ba
/p44kMJ+d6Ha/US5ZzjWT8w73xmA+vdsW/7RD5V/yUX7CkDPXEhR/mUcwpbBbiE3YNHiO2AG3mEe
mqdpeaYQAtxop+l35oJaMpP5L9qAxYu0psUpEbr72IuS17QEZQTopLp12vAZyCWHTwNi+2g43pua
kmfKauxcyFIixzSukzAZGsRoFjPt8DKYB/gQ1jKD5F0Vpt1DOPTf5CJqjpxaomUkTfzrIVl+MpxF
IoR0emPrFubyzKjCsxq5l7lpP9epEa2n2ZT7L96+EZfxOkPgvk9jYpmmsTr4EDeZHGpuINI49/hE
xPnrACFa5ktJWRXw/+faZZsmPrSdzPhs93J8mMCHmC2OxiYDS2VG7TVJ22Qfqzjemb5AcjgWn7lE
JDpB7LiqSL4ODANvxCid93FK10kbQT3xC3GsLLtfk2kk30eRI0gbuquYhLztuQ4Yaah+abh1W8wc
wZ1upuASu/3KZBZ49/WQKc7/bqxpefbGj8TTxILlortCrSO/Uok7rsAzhep0a1YJ3T0SZL6ZDLrN
lD5dkkB//CpN89YD/kDkyhLgLQ3TOqIjyRb6P53+bHr3uvo/0kTk77FwILY8ermmLW3Lwv27/Pd/
hBvxjqfMiXCnktoW0Y8Jh1MEyP6mn4Ju00C4PfCtxxfluwdfDeF17B2UJbX3wAsy119ktHIBdSMw
j0CegAGB8h2v1EDYQLTgqnLN1lq0qHFWUAqijWsWyWWWKA9axuvexkrq+DCM4psTkomZzEED+W+F
eI2YErJNxmwgDiaMjmUzV4eK7iYNEq/ZTZMPJqg2rY07IfzWYYDJwAwhTKr+quWqBOb7Zvd7qjvz
1Wim8jy1jB3pRXT/ETTrLJl1RToFRf53xhwfobKwYCpHWpZicPPrRyj7BqG1yvOVG0f2KvQAApki
w+4dNuF9lHNyp6mB+DAbkI0bSfdIrUpEdNLnD3M3WzcTKPC9NvroOlhM2wRNrb2rEya+deyplQs2
aDsRF7B1iqE4WVbCDtf38TME2HhrKj2f+h4tra5EIbDdiHBbBKyZuTlGb+gPNBF7uYXFXau18NEl
lX5D5F7lFHsO+Z9fz4bY0nC5/WqVeQsqqjbFHi4RY8dM+tcAM8l/BDVZv+dYOS4uek07GOoLg1W5
/Pd/XHejUVRRLeqEnmu601IWjyIOoztnRmDUhJSqsV3vnXEyT2FWvZfSvvRcoG9GN579uXvrOlLd
3dG5SyrtrGVfAb22HLYMWARh3E8QyImMaIYfaLLVx5+DUOzfE3j4wrVnCtPRhCtrYf2WwRVrWgts
Q4gGYd3RBnvuipZhiEU98PU0L8q9jILuvtIDqGBDyY2BY/3glpm7cXNGNXmPQyoFbfOBMsipTeRQ
BXrb9JB6g3sbyGS4C+aTM9E0ZVB5nTOzuB8iKJMl4m3ilpgIoQQ8EHrWv8bkXI8cef78JsX/8QWZ
rqU815Keoxz1W1JjD18oLxObkqp05l2YpMPBjdy3SRbvXNh/39ueMz1ERT+uHfT5p8D1xyPxMDTT
BRfln1+P/D3JcblgXMeyeTHS9RC6/HrBuPBXGfVPSMM6UBMcKNQWnsnDVA34ucM0vJ0A/t/mBA38
/SCDesCty+hrxM1AQx0id4gS0LuzbLt+5fLqjxVnGaT4PI1syYx81vgbT23gwIwhXWLrxrn3NONq
LvF0PZopcLbRN6pb1xDvtd/KB3hroEJ1nd7pq6SD9mobTbF1LUsweJnbddNyu9OLAzIeZIxg9BPo
nOGWRNdplxqvVdoXhwA4ySqxG3dnD2W3KnPV4oQ13GsCDD6IWjJV2CX+Y9GSv0f5UPcIsaz5pmTV
0l/R6/+4/2CyI2GTOKhkMFnoZusBfx2CLcUN/wZ55PvM0WBXGvFikDLMx5h1M004hU5WaVy6VO8i
FQb3dnblj8iujPB75P+mc/rfh3Z5CkyVaaAjLBCT0WNaCO9DJKQJFwbNmnbo9FUZ9Y+hVJdAPuv0
xZ9evPQlZp769adqX233VXz9IRdHJruseEsKOtLvTIps8daP7+3Xn3p8D9pVqs/Z0BS3Xl/Ujw0p
BH++DIX5rw2TD047Nnmu0nY8+ie/XoegKmTInpkjOTXuahdLLo1id9dLMbwr1npaPxlTu15wX4/p
BQphekHaAPHgvi4VEdY1nTLhFJuocKeD1wpy6aZE4okIv9mqCe5JTrRWgVmZdGhwZoq8LPe1GY87
knbPrmWP7xKdE91cwnkqPg/qSQ8PS9E+BJ7xoSuw8wDC2n1sZS1nCPkDTHG6guBzcgySOPBs3jpu
2+0Dm+yEsajtvYRx9lBn/uPcxjanwYlRcm5+F+qbMqlxGxr0tHJ4aItqOmfwAmkhWhkTG5rVUxI9
e8oOn3VwRaaBQ7OlXWXhdnDHOr/THZPCnHMEU9kOXZF0h4sZjdl5YgznWNkPKtjxqckigH2JjedZ
aOJvIbPcw+UjIbajl5MTDbtg8k52V87f8eB99FQafIDQMyYdMtmmebwDdjp9IG/Cum50WbWK03w7
wkopunL6cLHBbwHemvtxg32rXn0VkF8PrsC1kAx4/v/rUuFK+KUu0J5N8qnl2abnea7524rFP97h
bq+7FU1XxhC+8eL0w89wdojqAVSPXf6+MFCbJBq9bNnBDPvzC/j3Hov0iERmXgIXqxLqt9ouAHPQ
CAMPgx35JVmBQKY9IPLeEhPFeaVd5XLez3EZbsvK3LAXLDZ93SDq19V6sIJ1T88ItafagEzLYAqE
6SvxidbWIoXIsBnz+v1UPjAZ3//5lf9rceJFsyR52pLSttlqf73HwhGCNDaKbgVwCUCQC+UqIn6h
U6ZkbmgTyxBOF6iR6X98YnIp1X75yvhtrik80jUlj95vVYk75H3aJTUdXF+0+6nM+nu9HIq6sX3o
zbR9MDq/2xmROgSp9UFa0d5r0v4Q5XlyQlx6TZexB2HlAnkYh5j/fVqYRc84q/wrL48eJctnOVR6
Ld3JPTl1ou8yhRKQFA95GHO0rq0uE2zRQXL5+snsNK3oSHJgtav+aMwxzfY8PmsmIQ+0W7/XtJh2
UdHpNbw3kN6ie/Jxm4KCzdW970HYpShqV5nxnOAuyuhlGHkz+CvlnNo2sp97HBkbC22bYN+45HFp
r9MxVus/f62/59uxatqCUpfeK+v930vrP/acoZ79MJagvWBvq710uqPW4ifjMQMTNHyPP/+2f1/+
rM82RZpDt9hVyvytTOsA6dBOJxQ4x139nTSnG6mS9ntRYeiPyIF6mAYd7kKn/Shb7HhslvXL1G/q
qgxe0egE6n5G5HgsK2EfIif9XiYpit0g1YdYkjdp6Upey3lMlr7bf8S8fh27fr0QPU9Jii/TpOQx
3d8yZ4c4GzyEMv1Kt+I88OEcmSOFBBPf0yIGQ5lqm1kX35dtbPnsbDIOytepKLrLhKJtjmn5ZKNT
rzI4Xvhra2PruFJsmFH5SL7vp9SU775bVeuSeM9NlYYwIZw+OVBy/gzCMdp5YfXTbFAGSSxzq6E1
rFXmG+gJGjoxhevMjNWiez+umhNrmOaI02j8CfbZsTz/xbXrTVq42yhDCWEzrtzQU93qwR+QH0Ad
6aqla1ySaVICgKFjbspt1pg+IqKY3VJurTA0L5E1ldshJvWgLqCXmDolOqzqwVQJQFJ/vlrwKf7r
3kdQgT5UScc2TfF7vHwiAH8KG9uz7YpbmwcGsYFmcNhF7CPgXbqEhm0HGfrOGge1N9uJbh1G/SxX
Db6YfM0ctnrwyJbd+SUVDrHbFe17JjRNRRugHKf+viXoB2009qMgnV9rL55vOA/odZcjNyJEwj3S
6G0vzJ3VUyBi9BZ4q1ziN0AJFXdd2+YHWdcRpaKln5umfATe2n1PcRNZjIqT22aOxRuewAj8SJV+
s7CUWIAGe7YIiljOfRNlbadC69T0GcrNJS5aw13YCFI47gFi3FltYN8whGTI1PjmQyykuBtRIJf1
OlSNeugK80QMCbkGVmAc1Vwax96eAhiRDNeHQSEEM5Q+ukZnHrIhGvDWZotcjPTaTdTY8xr+Wf0A
iaJez9iFbd8UBPtk7W3aWmjCI4HGF8RLWtxbZnMOVVQ+i84XD23trhh+q0Nvo57PXHGHgi16tiuj
OlhWmDLPPrLRjjsSJOkGhvawh5vnbIYAsY42zJIuGEiMgDXjMbJHhMVm6JDExU+I9bs7+lLqhpb6
3lAqP83O1P7HCcaxfr/AXNt2hHBZ+Ewtna/c7H8sf6Vtiw77JXkqmflEUof4Gn9sGoOqMUJpFHRD
vbeJhQCTQfx3QsDDTcvAYhN3lb/q7MC7LQx5iSA4R1P2FszYItX8CVhuWpIzIy/bj8CcaHQYawiS
qHKIScxb078byenLTKc7G9GrLXx9D2/K7irNB2Yu4Ci4sqETWR9NDL7NO4KMfDMk2Ta90owiyU1C
TBmEmz/fcda/Pw+P44dpC+VJ9gX12xqXhU5ZRyUSGhgNwQaPEb+rntqX2WcilZGcEUyFdWWUIq5p
nLGoFcnaY8JyUyf+Iwct9r+igNevqJ49H5oNGUsHTiYCiDEPkouNdq2DTkMTtPLnF2//ay9zvaV1
5tI+WBTy5pJD/Y8vE1tTklZ1lq5qS/2YZ+ldSML191yBAniIY4Db0+W2hi9w1YXlEFw59hxjaNr7
nYx2RRkyMK7LJWgauV4fqkdDTsx75TtpQeklYa1ZNUYEsWh5OkSFd4wSu3twBeq52cy8c6Zkva9T
qrCgsUpvA9p7w70SOuLTI1JhmMyzg1S5QAvq/MfW+hXh/sv25HpcrSaLpW1a7Oe/lbZGZBB43kyI
/OnOg9RF+t5141OrPeeMkeuvxsbVnSDcTGsiAlnLxSWPKsLIY9yr/x/fhOBbsGzlmAIxzq/fRJY4
iRZOC6SqvnAaoeBP9fQyBOg86CsNTyghgDAW6bFRIr3rA+Wd4NO+mL6mlxxH1jmplLzqTgBL8YK/
AAMZBzevl1ztcN5YIgWaV3Xnr1w9cw7iVWG577B6z1nPrRp6ffSWdiZZfja0lKSS4znL3Hd/Idl1
ZQ1bFz3k1gw1HLG0YRT257fv/atWdqlTXQ4atsvBlDyvX9/+xJURDhIeit+BiJxLOmJe8IZhKj3b
GbB85Wq18yVMLF78uLLK4g3gUnsx5wI1SZPSoApJTmjHOHrTfYPyR6aXcCkF0knjFgDKLQ0MiZz9
PUwf0Z7rbjw5rT9DP4y656FAFtaUhJlZq7qCsOHXoPp920IHGxCilQl9zfEcrKVXereNEZRHYjIC
AFGd+ehkdkN8cw7XeZDBumpVfhs4Les3UACTnA2jCewXnEzvhIo/9bZPNgyOtJuqaBpUkKK+Rh7H
Y4WubuiaxefWPNlm4h0SGGYcgxN5nGAjeEVov5e27+7cpCOlZco4oouQsSMzwE0cJs1BZgvwdkM4
/bzhAwwBesBg9Rn0v+hI9XAexPwojNJZ49p3/6Mb838thct6IqiKbQ4Uzu+l6kT3nFoQqi5hlLL0
3Wve13+ZOda9HGnNLpH32WyVuyYeEwyghBU4o3WFmWY/K0ZxXV4fMaf6DyOUfFjM+j4lkuhUKIR5
Q2VBweEZxdT8H0WTvbyu39YBXKBa4YW1LU95v7W+AWpiu+/gH9ogjmscB/ZYrbqpCTaJWQJg5KvY
5yAqD6KQhzCE59A0zG0asLMrk3zK0/LUW77HpPd/MGBAtNFOZHfVFmnm2PpW8dQhXbJIXujN1tv5
No4wjmn4HLnaW2yrJxGo5J5p73BDptSIEcD6sKN05gTWyGPt4FH58x0nlwXl1zfN3Wayabkmtxtn
zl/vOLNMkEhx8qLjTpRL4OjpaAw9pBnHM1ZDMLxpgdno/xF2XkuSGtEW/SIigMS+loPy1XbMCzFG
wnsS9/V3UaN7r6ZbMR1KEdWl0XQZSDLP2XvtIJID7QxCCgSO0AuG56NFAtfJZong15ocUD/2n6Is
nHBKqsYFI3ayUYkhJ0xC/6uDAkGeCHjTcWNGLE+Ybavn3jqownoFy6FwPbJjilXtJdkgSNN2wNwV
AntuwQwcO8mqh0RlkapoMIfqyM6+gZpa43UgJLNO7ccw/gLuiJ6O68aA1bTkkhrRYVSN4u9Ek85G
Qbh8+fPndt+zvP3chNBZY6sud/u3JX/kBokWBGkJSARnBevqlsJtWH6tOU1oUNPINYc82GeaetTZ
n5xplx/Kb4MWEa5loApZW7BnUZM5xQsLzb/K5EtCK1KPzFdMMfp66HeFLChQdpqzQvkG2cwO3HVF
82bjkPl8sAZ4KK06zXxgdDUmkqIMV34xm5ZpsyR9e+pJpNd4gbRDv8bWEigK/ieLaQg3HctzwNXb
SeuBMfaTXAfoP9BYi9xzY1dnPnEWKbH1vUyEPGl6thGGNfiqahWvNI5vSqpVt0BoF1kWJ5Xly6Ps
40tFlfWDG6L2/o4AEWK5Gaj448DUvrkoU+yqqjGE1dpQ4/409na8b1Kod13qHos6Zoo2ohwHAgEx
xCkdy3AaTrKzv2VlQiJfbDcPWtbE66BMUY0DvSB/bbB81mfxB9PHf75SYu6XQguLKYoCv19JKD0R
rQL8gvUQjSCMI8RF0Tp3E+05sKtvAwrXk6wTe4tCRWxhqu0bwoSv7qw+WYUlt+XQZ4hykq/gw9Dk
yhy9fx2ID26x2ruqEG1RtgVc81QwqCS8ueCpS8awMpC+h8VQHE2n34pRtK8ONpM9EWHzBqZXv9Lr
yj2VHVSvacyf9B6hshMVtN0/sw+PjKA+cyfWzo5Mv//5wvqPWdii+0jrkU/BYWG2LLT/tRZVigo2
8sy2usavfnbs8mFWW7mNxppEklG216grwk0TOz/RQcidU4gFaEPFXy5RtmNl9ltLsr538j64ljRS
I25Vl/uBfCM8pJNa+vcfu/I1BsIvdAzhHWFhj6HzpckF18YIz7wbpbtnRU+N3pjji63aRyZK54Ie
5aNz/P3y2xK65liO0AzBFfxm+W1RcqBvY8cUmfMDnY7kagW1ex7IBkpuE6QPPwjLU5G2wQW+8p5g
3vYolj82avM3kFCfgSRQFxqzhw++i+Wz/n2SYy2m2pwx9Khgwy0X57++C6B+cPDgma0l+rSzorTu
JUFuBjUayRsyw60SGeMpIZd+74JI3tSIaLrii5pDnyUOszpF8zSf5KCKC/6MgpiF2KAC6hhn4Ljm
eRGCo62wg13BbjkvejC58/g1kf1MIzwdKUXG5uPY2sCQiLnZAJiERmqTxdGh4fzze/2Py5ftD9sA
F/EAKeTum/OubgyjRbcXr23dWhOqjvSp03E66bZyxTi8G2XjPkY1+RE452gEKRGI0s9pLjYyrtqT
0uriMowdbvsc6wSWiHDXarFz/fPLfH/1GsJB2oDrRtBwst6cKkEOLyzo2nIdz3DtVfrC69TW2R23
JXENLEXXVQ5M68+/VHu/MkLuaOo0i9Sl06a/mTOqojOaCWgxv6v2grmMEAehQANHLQ0SzFFGGDu9
zyqA2KRxFPOk743R/EKkAJlbraIjIIOc98GLer9yMQgWcF2TV8RJ+nar1Cdl0+g08NaJ1e0lvYBz
SnLpPkSht53IdvYjTY77Kks6GATGfpjkywevYCmg/355GBaLJo2mo3AcTX2zWes6laAiRKLrLLGh
+BM/CFssAKvMrzLwtXqlYaI/Tfs9KjaqNdH4CdGP31vLRNWQ5Pjn12MuX8Ob1+NyXqjOIoOhEPHm
XulIbIl6FhNqHclzZPW1V6QyAZaV2V+yhnRS/Ih7le7DGS3qs5Sq9oksLiIkE8M8p8psH0jT+mTl
fbandK6hB0ujnUW0t4Vj6SgUJ8JU4RLDZraa3HZaHNzG/lUzoyFF8CTEnjojgSO4UczgsTML5W+n
PnetEb3Glvg86yMM4ZYgAur+ynYyk+w0DvJztehM7wfXhr2dW6aOYsSyHxundbfJHN0y5FsXkY7N
LxnILPCdK60cjnfd8/2gxN1fhpMH/iDa8PTnz9V6Pz9TTLWXZj0aDxuP/O/T4GhaTTUipsUtAYgd
MNECfFYOvCDlZkiad2pkG+ukMIiqaPCNopppj/cEpxZ+shdMkAqkTacsUevInxICMJYbqjJ38U3M
t0wBsq9ofYzUxfonLTjOrPyUm/2RpMD2V4AwZgq2pQr5qyU77+P/HyZRDIQjP0iW1iuR58OXLqFi
W9s49bohdl66hPkUY+MXO4ZdR/LmN0pu3ENFnz3WA/B9UonAfSClTACVHklaqNcZ4kyPthiYwD50
WVc55xE3U5La3ValkblNdQcQRRUVO6ZC/Uz+AcINdrptTHV5qp9moNwEgYO4+WA2Eu8vO8TyzMJI
SgWX3tsti6MUAQo3FCvOYjWfRIJvV+r9RcQjXXsbBQCKTPgsW2nhJQaQVcmhPioV0TcKXxcAO232
gwkP3pyCjO8GAiVtbasbI4BiUrchMbjqid+bb6KmanflpEcPNuwks5mTa6ujVsHvET4RfwNbF69I
W9qQdGZY0cCjPzj5tPcX9bIOMvnHMdGwvN1Npx0RsTluL3wYbvZgOe33JHfsL/WiqotS1z7kVbx4
4NM9pxm8Xwwwh8aR7cEWq7GVOE+EjMgMk/b2g8vi/eoAkZjLi0M4BEvafFOsYR0M3Y00vnU9JF7U
439tO2V8NAmWPyo95FF4qI/3p0K7grUcW6S+ZS3CtTg8K5WlPcCQEVc11K8jkBjCp+Kb5hh/VwhO
IcJn1i6lkLvS6HGsGvRFh7qy4XMnwblOO20lZsW99qpWnkfwJetozudvzHIHcjyzV31QVL8j5nQV
OPk3IszHB7Ec7NT6CgM5InhoeE3V6AdK/eJqkpFCECxbrSzYkGtIVlzVojAvnJeGbJsDqTDNNrK0
0i+GvkFp74TnMu6CVYasJKvKpdom5Vcq4vEF9uK+SiyEveFV0cIP5niKku8meVejSmbwSdDcfdeI
5yIckFGBM2unpvfxhVK7aqIJERyUvTDWz07qFqcce5RDNNPWmBWEGWNJ2IQRD+ZKpQarGzfZD2Du
61r447zBOgurs+itnUbA6U9Ra9/QA41UPLDMzVWIct1pdI+ecPU0pBt3Br42qlK8FBY+0Ei66k8x
tDhkB/zgUqW8aCH91Lglr63FXpUDmvSczsi3mY5nquprzWvrHCDHOFaPLR8fa1o8nyF0JZrkvjYH
tA3SmeDawoCb15G5gRAmXtK0hod2cHNcYTZ+NjVoN0K6P2oXsWBSNcbDENAbqMVJDYGbrmS/XBEx
nLU0AhU1x+pE5Y72d9CXwbkkgQ07wXcrTy2CAEzz0cW4TQdhJgFh8ktTquweCGanLALFS9JnPGeL
yw2cqr0alh+x+7peSd0DKby5WAn1dewkBnABFcohxD281028baHf3liXDbuc8L1DClk8R0MMx5mD
FakA0VX6ElrbsecD/PHqyOLz1AXaGYxBTDGglV7OLL62WAtfScFGuV7q/GWNfjBJGGHy6hIiHJJs
MW/S5gRfBt12TjdxphUHOacwhFu13vXVZHojxjDPyLX4ohe1z8nmnsRyiOPJPY0Gp4LIiukQN2b/
XCi+peK2GgEHP7Nk+W5LKuSG9KVExTj836FVtc8fTC/vFp0Ii7E4sRsUZC29E/POdAgCG63tWtPw
/tpKdrFM0piSYG5ecGa9jEYSHQd2oL6Vg+dHSwpOg1fpmmN7ZR27nSDFI42Zh93MLXsbZfTrIGFS
T8GFSSkF8GClPYajh/VMRdMfGus8L7GRkmuBLyz5yTIGsa9Y2MtofdXO+Om4AQ2+vnNIB4NkiwgZ
qepSVc2sExitaKW7KDhrm9QDdLDrsHLRpEzDCPg2Lj3q5onnWJwVU6t7QzFMW63y9HiWdKiLz5GL
uCoyTyy9Op/d4tZq6xctGH9k1QQQcgjEwQjQhg8T6XPVgOqWU/vpg0/93c2VfLFllYMq0aLsYrxZ
62hFhrw8tYt1NWrGM/CPWfwdu2b+lAhcs3YRp+cqVm6y/IE6JD3dD+xtye6pAs23Bqe/1d3f6Vgk
lxGv5zhq2DeZfAPHeG0mk7yIQd/Yi12TNhDnWBDRv4vVTSY6nJozPXJqkcGk57cQSyIubhWqjYPT
nHv698WD6PRyq2VYMmfE7U9JjqGMDcK0D7LubzPhy277SttWU6Rf8hb3H1zEe69Y1A57u4Eudm7H
8TMlOq8sp6c2T0+d0pcH0lvHV7hj2xIy2ks+pF8UU7nFbdg/30/+Pvgb1Eb7wU0UmeLb+RyRta7b
tsF2zqT0/GbfWTmhESqQGMiW2iI0sMUy3PuIET+ku7RZRt7sJmPXK2iid6Oym3JvVnYCtRhpA9oy
7M4LiXzBKHBW8+3seGnq01PLU5+bJkOffbfxZwxWsx+1vmb7wiZ31jdt30r2NsGyqu/aPuhOxfYZ
kG/jdJ8gDcDPtskcn1E4fgVNSvUbx5eqP6g+JybDbikN+m7r15mvLM5yT2a+63rKfei6R3QfRDdG
W3ryPvrIY7jzTrd2yryMttvRW5rCXYeunirBtl+iFpNRdSnhdS9RmBJLCU+/7OH+LqMol4FAoebv
snbt/WhR5iOTgM7IKopNyDaO0f7E5otj/c9XyntFjuXq/GMuuwKViWqZv/5VHFHTRk/a3qJFkIuz
GaQQ3rrMJjxvJO++JcLUTOT4ikXiuTdpficTWhOlrv8u0XY/GMQDbuYWNqppFi9xKA6IB6rvYPdW
cwz4xAxeO53UncV0YFSG98Frf3fSLRsoqge0Gg16Hfab154E42LurNp1Ts115yjc1KpmEXOwk9nI
hKWlxlZnZ855/5j044Tuu2VyI1sR3Y6F/5cFsiS1elMQo0eN387AVGCWjJdHSjgorIy0zNcrPTvX
xUgCTW8jxxknStb545/fjPYf6m7UdWIRGOH+eL8PxytlanTW+SaieDo7YtL2QUTRF0dotB5dp9g3
hdE80DhDntpDj0ZDuu9RVlzySTtIprsH0ddMWBQa1oS7zWxO08hhL6Ue84Xw2LjfZNo9RlE/X3Dy
zc9WhrvAsQZ3w998VZNIHEnME8cUcueqQ4y2uf9oBdVfwOiKo5XX1jZSYunNUfk3CtP61qjIZ+Fk
11WBpX0MT/dJL5kbVqCIdzAwYeV0NP07fpHdrCjWF3N8HWQx+mbdOjuhWAk8L64CNWn9WE/JXx7a
bWck5poySH4lxFuAKrBhwMNQgB460DCGuVn7oAklAskW/x4Cu30b6ZAj6DWUmHjI9Yz7WzE7gkSi
UGFnq+UbUbvak71RZT89acvjui86Oj7lqcrnjFU8bR9i1dMDgXXF01iDdCKkFN2Tki+xY8aWULn+
U7HY0CnyHVPcf1u3gd1YKgZWjvJnROXqQjTqdMogLa3zuFhiZdxmi3hTbijB6EeauLcZcpCH3GXE
vqqRZSnm8ZuTDKt+MGkGTJFCctlA1VCJJHBnO3kxWsSxfz7b3qsqbXoR2AhsVUf64jhvL50YTXKt
w/Q09KbfDwVUsVF8qkmy2WRpEdbMb+OAkpepULPTiRJpn33WFkBpp+fquRwRVqSArValSawHi4D8
W4pGT0Vl8yNszGOGQO5vxYG3mFQvzZIxxaLt2FbhdMyBd62WdeAGHJT02zJ+McEOfUGENK4of5sX
GbP7NdPqZucXqHDzQaXWROdneRjV3XwwssCCxqfSbuRmeS1aJAYuvXQPgGflFbmlrJjSRlaGGZLt
up2JVgzcr8JceBqzSTARCW4zJ/3hvh4pMd8XK5WMzQ/ui+47ARsfM74Uy0K+RrP47cccAa1NpM2G
opTlC73/fKfYfbs1WSfiMSqGk9aRW12W/WepNj2lrXE+3Q9RGWGkjx56/Tbqt7ZZjrK59eFN1a4M
l3hR7TpcauPQhldbu7jaJQSVcWstSF9MYhEcKRP6bb1Anw6uZ0XflEiBugm6cGt2TfM3WIhjkCMr
pqppoVpRjBt/+ltfSwxvRTVskppK8TIs7VFET0a3DP0+bPMpzZ8Z/fQc58+h8s9gURsEz63xMjYv
tfFSZK+M0njJp1dGkr02Co5U+LGfCuWVAQdtpTR5PxBsCXnahc/14EalRwCp+zXPUeGBI/hsGVm0
w1DdPcuPXU/qu7qYTREEYSeqTlwX7tvenGbqGJ9SHImahZDvYDcHCAhwwIf8OLoHwYdkHDl2BIrE
pwAkAOmg7alVTmSqmkdCopvq3M7LGN2zVVzQSzAM5xIUl75AEnd1HOzfV8YM3sO9Vu61Lm8N2/75
Nt7HPN+cYBlV/RAEfA0PjvbQ8Vh7CGkrbjM+k2cL+t4K3f1z2+XGXk/Dk4IjnrwMq96H7AOuYZni
XDQ1r9T3Cn60g7ogig9Kf7CDPWMGMn4fEZFy7iHIjgwnO6Yojon2Mo5WfWqiUxicKnUZgkixArfE
GYDphE8ADEZ2YRCBoGcXaV1abxBHN73W1mXqr3Z6razr0F8LYsKta5rdGHF2S4ZbaS8jGm65fUvt
W5c/MKzxockfWFUzSCXu9K0+PmTugzo+WOVj4j50Wq8fXULWUimwGC5SSWYbIo0dwpJSJekJszSZ
kGw19ODwpQ+6Qgk3lM3g4YslZf7RLB7FfWjFIyOw4c0+OvYDZxmdfRAghv1gpA/ZsAw1/WcU5u3X
yMybG5MNeLPvx6i7ivimtFdDkON6tdtrHl/T7pLG17i7MMKO6t1FGudOnjlW8tymy8BGTcPUGk7G
fWSQZN0jDjNG2hzj5hjFRxoxxXAYikM2HFwCHZMP5Mvvy+o0UOjMaXgGKHXhg/h9oZeHEF+byEB+
qEflU1Smzrbv1GE7Yr19mibZXILW5e1k5hNdKsJjlx5/M0hJXJghSbSPfHwvxfH+1P1AbKM4G+IY
T6ZrbaBcyRWsMnKH+/khcp32gs9hV2uIiaMJw1EG7w/sWzl9jdpmbWmp8ylpEKNwZca7u318ed7O
CRCaOsfyKcrFv/68ysY/stpDiNJilxI3sTLsqr/eDwVwhWvcG6HX6a21msrPMyvNSyPq7IZtH+dy
+sMy6uyTHNtm3+YfNBffr58XwSRNJUuguhX03X7/WKPWiTNEyeXanM3nJE1cOgzzzlggtvFAaU2d
gPnNTY1rvbhERd9SYySdbiI7dczHJ90yXxzTTB+AFMQmBTiRyq1RSZOECmisOLWCK334DLjzB/em
9y10XjmiZY1OLX7fdyU4ahVFKfMRNqOMpNfNDXfJRn/JsFlsDQO7QZpX1o1kPSIv3PDVRDW90mAG
rew+7yhE98WuGLEQ2zru+y5tDvWS//TndYr+/gZKm5CyMW4Z1PDOXZT/r+1JYs8TOwoQld1E8ENp
YcQwQydk34aHCZqgfZkkXQLWyNtBLRKAc+W0TpdEEIhyCvnSn806b7xBkwaMwJ6UrCE/JS4qan0K
voAbvHaYWj7YmLzvwvLRcuc30CQhScId+ftJMUOJcZ0InG0kg+qFTBQSR4cmoWYYDFujFeh72Fud
A4ukZ7zzF71HhpW0OlosZ/qqxhIGdkBRvzQstHAQxHzXdGh3jPpHr/T9rgM/hoZ4yqarxUf8tms/
qnNvJrrkwrNsZYMbZM86VD0lZD/dB7mhMWlo6GgWidQyiHEJ82WMgTcHsPe9UnjRsAy8Gwr2jdhL
wZWpy7C6XVPspnoniJfdWGJniB24q1+jzTyuB3UGAuYRdW5bXh37Jkbdyifvt4CgaOI29+MIPeQy
ouqfgXqNQWu9M/dWdEAmVRiJuxtmBVKrXgOAKLQ9o9L2YKXTbh93+9D1I3JweTtIQmGrdH6l+VPn
K5k/BB5jCrxMeIXwQt5IuYwg8uCuMVp1Z3Y7gkRAzcWkL+8YJm+EtyV2qJp+Ddl6jHleBgBjtpDO
4D4Deo6cj08x4/2yRbBdpJ9Hpcuhjf6mb6FWE/gfTq/1oOnV3mTLtBK2Xl6p8clyO3P5upva2kzZ
lu+1IUv0PvKliLelI8loWFKf4xoV946C00hZVyyjH3auu3NShJme7e7IUDBSun+eaDxnWkZmecl9
DJEv70Mx+bh8BjcJAg2HwTdLX9xHO/g0HBAczKVfDv5Y+j2Jh8NyjAe/K/1w8I3Qr2hKlIgS/Kz0
M9PDvDDcR2R6+uhp1YTlEMcQZEpszm12xWRJGpcAIdV47uTpjZdbnjl5qeXF99FHfncfTeQ75TKq
yO8HH4BBN/hw14ONXvoIbqrBn8plFIOfob8pl0HkasSbCH2FLKvQd3tfC32sZSOF9dDviYAO/dD0
GIGxjJk2Q+3hdDDBdG5KWtaJlyUegFFG6uwqbRkT6PhiN8jdEO1kxIn1wZT+Xs5nG4Zlmew1XFvT
3bcmvSyzs6KvddB4HS1eNU/BtiZ596Rx7ymoNvvwWJ0ny04Ip+3m+InpC3bvEOe+SdvqkNRsnVMd
WHjTT91XmCzH1kJ0GHXkTEz2rF2j8IsLxR0Qz3Sppr47VYIM52iOzVVVutFndRj4giJigGiWdOtA
AyzSq8g74AxZV4e27qFuO7FL3T59CZ3sx/Jv747tmjuAfaWRCWC/0GgCqC5wrt446GZFWBkOgypX
26NqfdMWxGDWUat1QqaiOZoAdU+h+BKayk/gBN13Vjm3IVd+YGybH0sSo1eGJKYa1JXygY7lP25P
iCawRC4iYbbT9ybvv25PNkDqzJEqH2dq9b40CX3uqJEAX4mfcHGv1Wjakb04fyrDuDrWBSoOwut6
2s5xCjGeskAtLOGzw59ey6iFembiwurNAAld1J/NVCHPoxPBB6uW92YBYGX4pVWDyR+u6P2u8K/X
HfFlVgACKC4ZNjCTiabBmLNSUURdHwCzoMMck30SW/0jZRjX08qXeXSMB3J3lA80qO+F1rSEXRrD
OhwMqmJvTV5aOs5GOqQKVBlQAllUlWeL3FzW8s7OzERBLCFcsJisWj/JyI4CuZh78QRKIAP5t6wn
E7GkJ8oUU7s9r2Bk6fjuWmufWESY6snsfuky48Fp3OoDuRV0Ce7kv4lVAGWAF8HTaGuo36w3dZQu
LLK2GEW4HmYsXusQohFNKWXaOGqtoZeX4I7KZRszGPpRWQ5SDANdWALu7v+hNKm6xTnaEcJcdlpv
W4e5FzWWrZKY9yIvYGWF3G0iSCxiOVAMaq8ynn9CjjZ3dWt3RzGk8nh/JLXhczm0nWd1UPZLK8Ec
TFdBlkQ8VhVNL2g5x7rsg2Nn9Kh9gmTYWST97bssc4FpuTie7w8LNW8Pqr2jHZs7T2XpjqUXVgrp
MVI3oc5X5omIuAKGeMqNsQWqd39umpJqg8Eo2swL+G0sLRQcmoOOMWq0S+IEoLAmC758JKJbDeRw
HTY97GM6t7f7c1Iv3Ss2CaX93yeSmdDiviTDl2BqkrsIIQgcZlqN97mRCA5hcXGwKpJilwohHqxt
ktjVg5qTgaeqRNYkJfHVuWwvDd6SYyS0+gYpkrCRkejIzFV2XadJ3wjK7lkT5K/0pQMYwvwrLvJp
nc1ANps4Hf3BVW1A163YFFPPesbUeohLFPuFWKBndC5EV0LbhdhpZ2RKMYkdRjbaZjgbT3lA4LOR
YCLLLAQCqUK4Cm0nepbAyC2p69CMXLa1Vpt8tobB3ox6C7WTFTmgJm6Tqa0+t04T3gqh6K+G+80w
rfwlhwAYxoHwU6ONDgPy9MP9US8pY9wfVXntMvv29S+9jZ0jeqy7ytlX1TxsC1IYqOh1/RF9ojxK
VF7HHAwkNO7Z9YA3r/CWJl8xd2e7HgLbfk6n4AmX4SdgK+c8SvA2BL1AONMGSIKNKT3AZVbh28Gb
I/6u+a66qFnayblMccIGOy+6i8OC5P5TPeXzxqmRgFvku59C5ip0LWanUY0kXypqaBIr6Ha7cHq2
VXZB8GhunYujwLJmEOxWW7JgtihC5vJzL8rhgBV0OOC4++eRLsfhULicxBoYJZT70/TQd9X84Ejt
h2K0xoG2yPTw6/msxS9Wuqf7T/fnJ9dYO3EHONqYqaGQbdS52XSLkdocNJ37+GQhsuDO9uDaNpBJ
jfV8KOrgkIY94TizOsOMzWCigbvm2fj+bAQanUascbw7a2w4tN5EzXpFH1k7/zq0/bwrlMVuUJot
RZWp2+MmpCIulABdYl7C5rSI5I1Hwveq3h49nJjXus/bs6suYbO0tNxu4P3on+bA4IOz9G4BM9qH
ut7ffyD7GHGnuVcnOCB+aOByzQaNsMds+lJPUf6iFOGOG7nzuYHoQo75sM8VxTiN6kMS1u4RwVXS
r+5PzXjpTveDjL/WgwMTrzZ68uQXnOfQUSZpzdEvluyEATS4K6t/Ds7yo+PCFK9TY/DkONfHri5/
ysXVz5lZ4I1O1a21KH+GxgEAntfXO2dRCRPd62NC0TH8JvtQgRNo0TpZdVZFG5EZc+VEItx3DvcD
vbCqmxqCcs+a/sJK+i8bg+pjLQh0xEjdnlJSGA6Y/p7sTLaI8G04TgXy+qRV6OAJok/yyCo8l1/o
zzpJFwb5GWe3SOK1jnyQ81wV04qySrhqaQlDuQ1BJNVyPqZEOxxm8lYQ607UDpP5dH90P9AeYVU7
iXkbxvYnR4kLmpOReXaUxjwbhS4ORdm/0EWfj4ppw4gyHX2Nhmk+2vfIH2cuSW209Ncqzz/VFo2j
qNPTDR04sW4rg1LwGB1F2TYHtevLtYEAfIPfg9inLoj1befAqobHy9qlVNF9xnRInU7UlFXqeiu7
jNxKiVysMkMEIxhDOhCk9GoQLOod0VDlOB1ETjxGAPj80ld9eVGMNLzYJKJoa2Il5axU26gfhl0A
nu05Hvpqj8K0XaPMoTGLYXnVgxYh5qr55yBJViBBvgcpas7r0Qmb5U4RdX6Z5z+M5VpIiP5cdWVV
+GSwtdfQRDNhsLI4zEr0ZCHV+26Pxl9oRIwvvWEREB1O0Wsd74OKb2Ny7OlYJNn866DkAfG9Zu6s
ba6BfRhWCUFe1ZK3l+JdmcvmiBs6mM3sQk9HmhtDFJwUa8Qb6fjNjaOIUCBwYqHMt26smIfKHIJH
ysknjXjkrab05g4nwngZF/TnNM3jxpGk3DmzugebBNnSIS1XSY1ih6a03kx2ORFxG4hzmuR7LZfT
plT6v1yFzZhRJSAaQoy5uEIeNRESspwYwaEMETohSt+OCdqhVBI9oRlh/ARlE0DC0qksojZ4aqP6
u5om9nczLABThITF9WTKkyzioNPonZOOu3xTjwRcjJH6terc8mfbGORl2tHnLECrEFioMDNT4PcG
o8ZaiP5WriA4+r9DRerHMalMdYMVjEjxUPyYLaN6MkZD7DVB7kEJxtkDxuQcZazYnNT646hRyi5j
m+o4qiGf9Wa4SlvyJz4oI71fpqFYsbishEVVhpXa7wWZUps7h7khZ/WNsDews6/442O0ZeGmaJyt
KRr6LKL+JPui4uuf2wufrOtFotC3VZaFn/PR1Va7bWMlVLBxwO8jK7I9FXvOLXenF81AZmmGGhmQ
KJSii8zq6FJltf1BPew/KktwWGDXOBgKuB2+1VESYGA5nQToH9VGdYka3efcUDcqhjcnLnFPyqPA
LrTm/yV0y6WHicubPNkZmKA2nesk+UqellzXvftUtvpXFa7ZBwt67f2HTc0OA4imgmLDrf5GUI7Y
KZzbRuTrRG0CX+qQghyTLPdWZNW5ICNwjYV0oGRxLFoSqKx68kzezbHM7elUOIrfgFoAjCLrXTqw
FvnzufBeeEtxzl18ybq6GBDue7p/731yI23GhqS/aFrK9jUuNpcLBPqf2cCoNJpsxW0j3zVap2Mj
UpcMFzBGdQ/bZtaXngCOckTOhbbpqh4CZmQo28ad7LNm6AsdziFMQPaYyaNcU7f5MNIZyIWgLGlO
5HAoKxr3ziuyRSysWqAxbyVi00+QA3UldtciMYudHdH2/vMbf0/TIKkW3AHCK7asBkqD3y8CNadk
xFq8WKPd7o+yTJyVa3csz9RVHosfCVPLDkAxbJN+awa8WycjSOfPL8JafsnvGyZdUChnGoQy8N6g
kmG/cTINVteCbFb11L2QVe13ZoOFvqzCAyl/rCaRLaCVVTwChKydjdPwpenCH5E2Nj9hzh/aeWhO
rUoC3YBqAhU0+Yd6Z3wvW7t4wIxVXxex4IrTUz2Oy6w5MWs9EbCLS7DbUJOvtpWB1DNqpxNc4+ri
hjI9VDmU62mRCHaVJF2evNQ0Y8HOrdzYkty6d5xOvYlMuM9KXVFuwzwJLzkJnm0bll0r3HJ//6+G
2iVbGaySrsBsYwf9WoKI9qm3J35Y0OsKRmFf50hhyVvVrzaoEC2P1JegKdClxtojGIPzoLLwmNS8
9qneuo9WbU14ROrwgy8E2MX7b8QEfwcdHjUNBaQ3W1hyKdnTzWlFCBJm9Tl0z45Ru+f7o8qQD5ag
FbqMrMfWtU+CZYzdMmS2n7t97/qj63PudDtd8xVKqh0GBs+lpCqWQT+O9ESS22mFgxKpBpI4cHmv
bZqcEyJrFs1fxur4a6jhUYiDeR9pf4j7/+HsPHvcxrJ1/VcG/Z1zmMPBmQGuRIpKrOCK7i+E7S4z
k5s5/Pr7kO2e0y432hcXeCGUq8q2JFJ7r73WG86oyUASnjRlhaFwWD1REo/OcZV4KEeAt1rUH+0Q
QrQfhv6k+QutXOGbra+3vrT4lUVL1l+QylPDJUecb6lJky/lQPTbcRQn0MWn0Dgt06lJzrZBGOHZ
rM96fR6WM5SDwl6Rgf4S55ekx174MkbXXLsA1Bq/o16umlhRLddiuVrkNCwr5iIABBWk5GL95BJu
M6Z3nymbMy7THBa21ZLx+w922aZCzORRorRrp1u6ac5NrZxjfBmwxcFNJkU+cA87HOOeyv7aDvTf
euqwOEyyK55b1Tk18xi5b5c8pOFvelwXARziAhonX0l5Pl8ilQZgE2Zns0o+SviWPJgirdzY6uQP
y2xobi3RPq2ZUt2LK85N5c7s1Bd8guq7qrLqu7l16mOcwIK28rG+iyL9Xp4J9dWdBTWO3ZveLNov
aSqW2y6R5LuBWB1OREL/iIlPTkswx02gYEa/JPShXPg0VLG8WEJ3yCrL9KNVdk8qAZYBjsxWkFqd
RViEbkI4dOhA0gIkecv4lJoYbHEegI1D43K3meEqGPzuoIF09wOhd2G+OHdp0eBoshK0K+yGsN0q
DZROxMa2g1oe9ftc7pMC26lS8tuwbvdml1mkkzktZu04r7eJqh0wgCLBaMC3LNOG6k4ppOduMYsv
iS2+oNIkR0gNeUt+0tiDUvLDpxmqiWyx1RgcZdjkvr8XiNKR9KJQqA8tP5P9KD0m6VFhEamPeNjS
UujMY09jITnZ84pwPgnrhJ21nZ4xXZ7a89Key/DcKmeimevyMoyXtoQJgQ+Um6fXZaR6vgKRXpv0
OqhXu11RR8GiXoGogz5a0aCa2jDULGYr5g0a1E45sMJA3R6dMACFuLHlQOKgThCCuEmlALTiJlFw
7LgZxQ0Ol6DZ0EkBGKADmDtZ8lp+Z8OoBGBWAjUOZIXbN6BJoTXrY65fw+0RXj+gz4UaQ5j3HPnE
x9lK5X3ttNV9kaU4oshz+lDN0ITacVbvFkO8CI1En0sJP05c++jqiKvFF5zmEIc6Vz70kn11NqgF
xNUV07h+4odxRTfCAVjRmsGU3fCpGjI8/YPCDLrsJh0JsLvJzKDMbhIziEwCFlbc4zJjG4G5QUpv
2tC1xr0yBKoRLEMwbZiNQLPYsoM+/4bJuoI6D0hk76wr0lYVdWu1Iq6uc3gBY3jJ6bIrl7C52M3F
Si4G2YXGWYOIAP9gA22Ghfhv6ZRxlNBORn/KYZu8YJ8LtsLuuLDmMgfsj4KsQHZrzdc1Hyfov68Z
qAv+4qamZDF0BsE4EL5X8NaKOeiS2TR7A8szRruY36v7gZy5iPnWCq12I4pfxU1GdCAuOdYRn8iI
QDaP09lIUmnrzQWNqBWK7k2tp+krjA0W+7vuZZJXbKgkD6DuA1p+6LnFJM8iolXywLyhMbzOoJrz
BmPFxB87j1bl0HkjzEtcakgaZZBeejFEYHKMbDdNPNzRAeUemNpvGBIXEAtEu0l19rUMvZRU0b3C
IXRDRERwtAKqqiRcO3M7eUWzQUiuTkmReaXEj1Dbr1hqjzbzBIOASPPRa0cPfg2YbcZ+nuCbxFTa
XrtBgZqZoL3zVumY7QHIISDZEHE+UlZoGxQFIcmuI8LEGwdvEivU1BvQD6benHqO41qOW+EAPbuF
7mLrr81uS9VVuUm6Ig3ZefboOwqiG4gul+mi7HNOqvOek0p4pMuBe+rEdY3cJXf12qXlizFMSniw
4pKIQWqhStAQ7dTIm4oVywaIo3Prlc8ZBj8tFAZPbfFV8LTZo+7OuYIzb5EXGV6yAZu41SmOS8bl
NlbUG8rFaw1ycL3e8NpuRbd4aLmJ9VM2zBCBMRlJaKG4SeKR8xBpK5TJpYKiK81xvyvdoURT7aKn
I7bQ1veY0zfy+rjaYTMZUvelhb7CjSLXoerL3FC46bCild1adjVjRSXxI25L18o8MHNBx/VxBKrX
jF6/PU5cR5VnQmQYz2oFp1oAs4ZWzwy/xvZI7QApv0k2i+KR0GIqnq54juUpg2eRGzR4ssJGjKGG
N4oV/YYl9WzHJaMMp51Sd3Pd1WdXnd2uc5vOzSgDuK5c3RDF7F45QczA16SX93T3/34h2HgT3xc6
DK1QTTLi1BzINu82NzGLvCCPEf/oUEUAo8vxA83e+CFsNI9GU3EkNDvGCtqWPfzN2OVaRXuVrPsI
BVsYsokjnrmHt1z5tpyfRkytaYREVDtE0+CAFN/+70OO8dTesl4d6zXrX+kvS9brEr3W/asSvWob
quWFPL0tUu9Fyl9M/blfXrTmGY0ICPVni6/DJxDPT845j+/T+anNn/L5qc+fLP0RtC2cxsc4ekyj
R3t5QNBslA/WBtv6EI8r0vGDpt+32QdDv6+0Y16SnCmqQjrEiWk/ZLNE9noVvqVmUj71/XJssmG8
Q92HqrTvmKhhqfLh7y/EX5DJ0KzC8HdM7Deg5bw74stDS1JbuJJxSutWFzg5bA9zPu+mKkclWY1E
D0yz+iwL+vM0DJVLXacf6UiMrjWZmjuy0dKkgBNcSuW+LbP0dcY71bUlWB4582SZeNxG1ZQD3VzS
YSo40HFVyPd9vrCjO9mlMGhGb99q+ePOIsRsPyexA8/RbgNmQYpn2Yn9ME+Tses4TOVh+lwpo3Fx
mvLPD4niltz96lIru0EdKWd0PL+XLjo3nWQ/2jgX7/KhYQ3Bd9clp/BotKJ4aqZB/8kNvmnb393g
yJWYJyucUlECvHtfJ1MNM7lZuMFrm31utU+vrHY+0dQHk3MqlNPiwMVZAUfnd0TESDpY6q2ApgMY
jIf5+ghHB+i2299A1JGGbywdBNSJdYClA/TuG0sHok6arVwdODrx9I2jM4QHODrdht85OtB0Ks5R
ybGfjppYCTogN44pEKdoo+mE0TeCzmp/QaRfUs4HwquI/7Di6/ZQSeQBhF7do0y2Z+m2J1nmJ9oW
68eTrQYLC2oenXFaHpth4J86PZmZ4IxS462Ql+t8A7bXtSXJ4DrbdwNi6oPBsek1aRZyDKzBjyJi
75ESLJftoW9yGJppNjKdkG20QsmIMyAS3TZX9U+dquwFKXKuvlTo3mCfwsfGy4TPw29xvuas/Odb
2/ebpgn3FUmc3vaDUuhfJ3UmnT5NDq1TEuLcExhvj4tyKbls+CzMs9K8OiR87ot0enai9EvVGqm3
pAzg+lElkj1ZIEIao32OMEqFHW/eDSrqnCyVyye1lPRLPxQEZTVl+SSjog/sL2ZLm6WqnexXuW4/
hf1cfMHX+TpAEXxqED1sppWiRA4rOWiscBTHgL9Tn5RWre+dtmy+GnIt7zId8UJmEH6LNrn1RFeI
x79fYDisvC/56FKRQmHS7eTyKe/N8CstmqVodnCBqANdDjSseuQVVh1wUHDqIJTXIwIGg5EScErI
Nohh17aHAmvDJqiUQDRBzYEgP3PAj4OuCYYmmDkbxMHUrIcECW/cOIj1a99fUxpfaH7768zX+Yoc
ZwcGBgTjzRfbusziG2SBwdmFtghIh7UtAubi/HtnhFGCyYd0a46MbDL5iaaIclWjtTnSFiv64khz
RArXzkg3YjzpC8s3Wr+0kFEe5eSY10d7OprTcTFWjPFpEuyrJ3U6yRuc+mwZJ4vH+mzUZ2GjjqUr
ds7oTGxI+wvg05dTJF+l7jJE1y66mmJFE11xtRHLtdxg21e82cx1FLBiKgLVvg6cUYqgK4KmCGoO
KEVQjUFZBNnoJeRjjUEyBnlB5k4Q09cgbncI7IFmQeAwwcJ8C41eol9bRgbXKh8fbe2qxDCir01/
jfT1seuvA1/nKxSLp33VrMs4Xwze6fmC+oEG2vBHV4iWEKA3RGOIlhCR7vSGovBEV+j3xtDIiJRE
yT8aQ8sfXaE/N4b+0xVqR1/LvzWG6AoVePdtXaEM9lP9n67Q740hukIKAaHiW2PI/KvGULOc0SzT
FQISOU3a2huiK8RJMd16QxwT6+i7xtDCCdK+GhuSBWfSQLGvoOdtn335c8u7zltOgE+xicdViMaH
v/+MbSE43202fMQs2D8OXCCaf+/9UrG7LTqsTMW+LuKMgDVLfSgLJ97Fk7AuBFulN3Sia6/NYoEk
ciJ3VkUU2CtiPXWb+i1tcY3YXEG8mwbfhlTJiSihKb8tHaphgjSiAywmgzuO/IPWMJ3bOSYlsKui
Bjo5QtHIsbULqkL9YkkTpwKSfwMHVpzIQpoCSzQcZIncFnmoKtcspPh5sRz8S9Fa/WRkwbbw43Jj
suvi0IY7P+OV9ed/2ipo1jR12rXEPw3u75jhTppuGXkLY8TXiBlf44WTJzVei5R+pr+7wsoOzgaI
XiPegDOzukOoH9jvLOkAtQSEeAIQmFrCp/CT0i97Hx9GMCt+A0tP8dUNqeNPBHog1VH80vFtNLAb
GocwBT9i4O34JH5kql+oPvPodZbg2SV8ch+DAxBVfhz7KLTT2EfemMd+bR4WJKk4IiyHpFvBXEPZ
UEcHpnSR7OVI+uDsyV6Fdm5DSJFj4526oiC0tV3BXA8UJhlYMFWYbq6PGNcBwq5B5Xh4vRFtNKSH
DkAsIpNbHER6eMQygExOjUGmelCcw5yRCeWPmd9n/tT4w4augcXgN3C15xX97LfbI9MhxfDTxl8M
v5j9yfCzef0i+QPROj4iztLX6hVK7c+pv9Q+dh4A56DBPoDOJoLyMCuHkZKyP1TVQesPWryCeKba
wmLUSxUvBsILe0+qVqQv5GZ3DszlFQ0J7Z1rEODbum3tKoNL7QgWcwUOfiBsvBSTVMLQZ48gSTCQ
6bGha/CbPWC9MTUHRz/gCi/ph9hYAVc9iihB/Lj0k8hPuVk21L1flj7GCf2GpvTR94xUHIo/976j
+FPpS4q/cBuovt77pCnbG2aVnX9nlT5wNkilH/JfcIdsKE340gdhkg96oAV/k0aHES5TcUi7A9wP
gTeu6SWml3GX9CuSDRDtLdvlUaKmpI/ByHomkH3FNLi6vCI3VzQYJW8g9TBpvETzpNHDcTx3vD49
gDalAltRjwdJJQn44JBj4Rws9SA7h4mbxDkM3CfcEo3fc29wt5A8yfLgYzpJJhsrZdX4uuE38zeI
2Qck+YyGn3P7cOPMK+INEiYJte9MvlqvkGHspv5c+wP3SIqE0+9tjNgPrLQ2whX7YPYIOQ5lhWst
7vcrZHI5WJ8sT+o9zgyR8Bxm49wm6Qrs9mmFA6ldwTj/Jyv2D30wmvsITXSLRUpDVfjueJDOxSQ1
MyoZ7LPPFiYjVxETsDPJE+ajpmt2dXbdvp1Q4/3+Fdz/qd0x+/uwqFW/t1uMBowxeq7bOgwGlVTd
nKztV30VeXZmAt3PkPR9LFmckOyyOU1c6lmzMMbO5w9po1+WKYpvtpQWI+4jGAhuiRfTuY1iCGBt
Z+8MU/poZ2p/1ztp+aDlq73a8pP68C8MZGzFWg0gId/CvqRK/H7BdpowylPJEntTjRMc3RS2WC0c
fdMwn5L1T9u3VHyBcZkCmX6O48swnCv9bBcrCPVO1NOwBqafrO5k5iss51iSw6MeIUtmRMAZKyzy
2OOTBctenIR5OpCJoyZneYO9nM3lvNhnKGJjfgF9fhn6i6ytcKJrXV+t6FrVK3rnWtTX1lmRl0Ey
BWkZtLgBikM0BeEYSOaKLL9JNkRQT4abMLuxsyY+L6UlEW01qTiZM+J1iSOTxCWMLlG8ItfP/XAe
h7NVnJ0CJ4hTj+YPL+fE1fKT3Z2wrTAd7GdXVHif1CvgWtjGCpOXF5+kaUVlnpTkXJinAhbhhim/
GMt54AXa57G/KBQ3PfSYFQJtXg396qovV7k+p5j1XIsSI58riKcAJGUgrendPzngEVPy47ZtY/6p
s2PDKv3B2lGZyzEUuS5WMgqttEHKKFIK/TYOR8kdKqE9TK1UIR5DvUwJ9GwidFnsZLkLsS/+UGHJ
q0XN/JqrovVh93QkHOJhPGJ9500ot277SD2XhtU+wjHqHluJpUtruxtzKVmxEhQgSLWOlbVUL3ad
H9Jef+ua5LkyneiR6L8GL9/V+SXsMEFJ3qpiGD6XNN1mE2X8xLh4FT/Dv4pq5XOWtydDZ1HrRrW+
EwTr7ZehkZhp1sUukabSzQy9eeRjalJ3j8+V1T1hyAoFVoXHBT0JJkVcm5izad3NYpRin5SL8ckO
q5tYe0aa7qw5x/25zqN71R4t31KxquhLzbibC2l0GyV5ycrGCmBpoJVpUNAJCU2EVV1m1NEMekb5
uYnVM/aVJqmpBaZMcwXJQcTmr6rE5DSatdtZHpRLH8vT3faQ1sS3CnxrPFsPMYjNiBPsm/ISz7P8
0NbKC+/PeJ6HAlJyYjBXaJUrCoeHyZzlcyVaLLZNW98pLF30hJq1H9wXZ21EKB71SfPQfB1mjNJt
bIDutgdpjsKztiematn3ob5csLvRX4R5oQLWX6suFOfZmGy6k1HyK7TLF1kU+U0XT7ckPgqW1JHQ
JfpHj5KDSlsemnsbNs19FOKHE2Y1gv847OM9u6RK9oc6VuVNEZoV0yxoHUKvzFfYR2+KpJVfpmo+
E94QkS5gBI7NhGnbDP7ry/Tf0Vt193uh3v77f/jzl0rMTRLF3bs//tt/q24+FW/t/6x/6z+/9f3f
+fdjxZyy+NtfcR/+z+M/vlbNP4KHw+P73/zu3+YZfHuG7qfu03d/8Mou6eb7/g0/tLe2z7vtefBa
1t/8f/3hP962f+VxFm//+uULeaLd+q9FpO/98u1Ha8AntJ0/7Zzrv//th+u78a9f9k31qUs+/fA3
3j61HX/Z+aeumg7SRzIIDIMmwy//GN+2n2j/1KHzk3OFISfhRKsvaVk1XfyvX3Tzn4ZGJ8lhjcFj
3FhZFG3Vbz9S/4l7HOcGmWtrrxl0v/zxyr+7iv97Vf9BwPldhf1Dy7N5v6TR6jCIxeQ/04m7+qEF
OETWtEDpDXFfKbxqgKeU2pU4VEtSkZE9Ej8kRHFCL2vuJyPFzNQexXkJB0J2u+TVETJzBpUTG3aK
91XsKD9z8nvfmFFQuTjIG2UGcbR+3wsGWVSw2ZBIQh1RAuyrTnfVKQ4UOV0wWrFOVZ9b7KLKsueF
fF6WvvNsDOQg1SXkNRD2aFsMRZAf/5qjmGq7XOzDaPiJLufHN5EnScCUvvWmTYaG31cHQ9VDwZaR
UYaz1xjz7C/EIbA2Rl+y0Oz3bVqGXqZgNBliw+z1efw5V+EsaPVpMJ3R1Qv1WKXJ/WD+pMH7ewjJ
nw/dvH2EJdGSJHAL0x3j3QgjVDEWlEsz2ut6ROFdQT9d4jDFCVdCb83MozwRVfLU9tFTbHAYlMgn
8To9vW0kS//QT1J0IqsshmaY/TaNbDxRFt6YqfyaRkXmGp3ZuLbF8cRiV8TrxIDFmxQScXMlXvKJ
Ak+ZLGuWKqU5VnaYuaqUsg31M15frSHfT+4bBZ56yJN2cYu0T7wJhdcJv1M4hZbV0oIbfCWvLHfR
tPxunEpll+HnX9TWFPSWdMcHxTxpVmYfjV6IXchwwjE4epQzVnc2cWOHeYa0q9nJJTQm5cI9dowG
0q1p92m03xEZkyuBli+SwkM/CfWWbPhayhec8abY1aKk3rG1dl7W9sewL0r01mtdK6pzYRmIBgap
uRH86rnXqn0KYQ/xoZ6d2giNo1L3M2KPYp9Lmno1h8611mgMOCLFIdHJDZUy0RwHqh4nk5+VXK5c
TK0YvRJ2zqtWm1Npzi0qH+dMICxndNb1s2qLz5gnkSupz292biEjzZbpEOlJ785sGdiulc+xUV0z
0mguVp//LP3gBzXXek+RE40b31oJkxD7/d3eTH0aFyax9TjGqKRUXHOj0/1et87sKwtH4xQ93pir
VEQTB7dw+q0akSQzJvqZ3d0PObzrU4FGBr0Q2xPwro9ik8pMSluM5pUOqMwyvCsKB0EsB24EQZcc
O88QvdShHxeaEXH4DO1dd0enil3FzMKd6iwqg/JRZ2osppu5+mgziDsX+drE6K2v0sjoN2LIHkMY
8ooqfawXxtDjSBqlxfxWnmsOXmM8uEZKqJSJTkAam5/Ivn5wkuZVGjINM7YDVJbOe3s5FshGbiY7
3DkRbnc9A6KL9GE0F821sRLnkLunbWh2lwxDskGtcw7neUQUQgJ5vbV3f9rbvu0g3+0Y7ymV67Mh
+IfQH8cglo7957velVWN2PqS/7PT68+KovymxZZ232v5Let47kYqJLhwtZCXcrvaDQl+WbIUJrul
z91cPBFzHJ8xwF3cXgw6i8dPnh4L2LsifX1+lmNoaPs4fUG6/P75lVXc25kkpJ02vphVo/lar9k7
014Ca8pxCqNHCvHr46rzOFoWW4RCLoxLdzL2RlaNj6lifOnDAt8NadrNsySfuz5PcCQs41vu7X3b
9s1xLHJIBdVYPfP5+IJwoaUrnkKSCWe8ZUjXzKgm43YgDTbhNCtdan2qPv7GHJWFbYguS25Ez9Nk
3xv8GG+n/NW24vtElXKYYFWzi+L862xnMzNVjdpfzIGJ61yzIIGNc8W1G4hoTbNrOx2rOg6gHlT/
XVhP+4ga+FynzOnTRXysOswxKcrp9WXQK6oBIbGYhs/KlKC3Wh74r7JzNde5BwFpHZwZBoFNaY/x
mojPOmp9uA92C2XCvIohUgN5buZTilFDOgxfUqWMztxvsBlY6okDHCkcDHwgZS05jrXaXuy+frRE
0zyGzsCBzDmSFB/IZWwdicBhpL5M4w6d0jmN85cw6pRz0cYDVkUNYhbrTu9WK9Wl7r2V6P88qonl
mrl+J6QRA5dCVZ8yyg7XQh2QmUi1RQ/dptERr+jaLO/CahKHIoG2Eua9vc9qXJfrMfyYjzTV6AJC
62Po5FQwTRw8qSjBO0vQ2J/GUyc9SIQi3HbN8jnnXT/ksnOb1KWCnUlCTLL4Yvej9IS0+aIuSODJ
NHrB37TbrelCmKFiKrDKiFgFn7pSubXljnNKqAeZoOmIgCk5OB2vKhpMZjFsxCQftpgNitLPbM4f
HtnnIZSeAclQHZondkEMZNNPukCE00yicMe+UHaJUWN80BEFPMa/OWbRPk2V9qGiDCBS0I4uk8wU
Wynq6a6JhvDsTPft+qbZtfGiK8NLZLTZYeBfVBvrLQ/lFl+fjhTIpu0CpWrvJmWs9na2VNjdLLyl
nAyZQ8p7Xnrk2eNErzqTeF8j2JwMIxmwy+ObhntZnEkyhiKJvFMXJIe6FVIQxGc+l5eOtHON1Wk3
xBEuFdb4NZJVryBewlcLq9hhqvuGeE3dhdbC/jjZNeZzUnSORntXhfTGKxPj+NM8UpmmEaGY+mBD
W+kSGscMunGUsEhczAuyxyTy1q1awsly6eT9EjXNQ8wL5q1VPgxN7fhlFJskH5Moa8MZIhDG8uum
/pq18QkVGpSBavigOFAqJcs+ZVI/3Q1lqO+cFKsKvH/SXWgmw5uh3xhhfFsWU8cR4b/e1erfrbR/
UfuarKAEezGw/NHFemgcpeKzL+3GVtYO1ZRSBceTsWuU+GOD5ZzbCINhSOjQ6BzKaq9aeEVzjMSS
DJ2IWFK3tke/UZCBo+WV97L2a5iSU/L3T/OHIDw6YwqGHjrX3tDW08T3C67IDTVFEYgM1VLvOg2b
y2jdVUcGgKgKuaEKGlEqowPyY/C0iOlPlBAS9glC1oMuN/fSmDxUKBJ2+SxLB2W0J97y7Ig+q7gJ
15D7hO1sSTBQXmM9zGr8OJb64+KEwyHpm9id9P6hdhKv0cby1tS6w6C1DcFh6GH0pehuZXX083i2
f9YP+mGn4YXbOB/YMsxXg/Dt71+42c7YgNi8cISS1U5SMdZcCMPaRemsHROZZXyJOadQG8+eGJ12
j9K+/Blb0fnhLoFbpMocL3XFXA3F1hPen2ZJKsmWoxnhbNsSI+wpkYTMr2amTiru02LIiRfa1ybv
r+Tgyi/dsDw3Kp9msijeGFE9V07uwHqOv0yqwMkiflmyEn/7Zj8mZUUo78IEbVGbY0Ko0Q6r+n0i
Q76Cf80YQuqfE7X6ZKLxzeieQheV2r1O5shiQQnLxXIs84I0vhSqBzEoF5IYu10YskVima/inf11
jPLG0+Mop6+Kk56uiN2EnpG8y/ZGQlLRmvj25WOiHJTJq+d5PCE3JFUElcyiW8I1auTMhoOHsFJj
xK8S+I31v7mH7f2UJx/nCB2mLq2s6JQE9M7RX+x4Oo0Z3w5lsaNihIPBoRFGk/RpvYhVTeXSc2Da
LUWINiuSf21mFKOLRQEbiTMpRR8iygQWqv40LvJtb+njDjfqdFdoA/YXxrFp53HfE/5uo0oNK5kA
d/xEIUE+yWgq8BfSPLwalV1fIDspceD1SpMx1kALP5+N9dzzqW512vsNBPTYGV97g1GHiDsN6acD
x858hKDKUFSLj8la47VtQbmxesDCxGauI65RnVytNvlQKAokbBLh6EAtr4adPlg1UQuFmeCE3jKr
71r6sUp47uk7UUNDeaXBjHFF4ZlTihrS5sSvFp+FKt+pVEO02RnWidQiKtiauBUGCkwJCwG1vEsb
GzaWMh6NxfwkN4SORYO4HS3OgE35rMv1x0TCBHUaGYCQknuO+hFB61r+qCrsx6gXtyrioMX6VbTt
OhXNy71hpA/tRMY8F+pzPSlQmYtp30pxcciG3QTPXrGJvU6LVBycmCGNzWI56SpST6OevWyNMod2
13+omlzf41LIYAeuPqmHKn4IamffVumT0YjCL3p2XclOvKLLFhrVPDfbqZYPFObLB1vvqt2cp+lZ
79xujuPH0sAHWIix22NSQDdR5XpOYll9mHFFXsJwQsCtDuhSM5/BsnMhAku6UdX4ttZHrO5NBxZD
iOZhSO9ToVrnTcTbVRp7nqI1M3UEt2c3dXBIEw52eCYSk2Ko6glvkOgGfz5uR128poqz7MZKh75g
7Ndl1MEOHm9zk6s6PEZ5VR+xJ1MhS4oSrWVHxu00unGZYguY4L0eDxa6vIYUuNnEPmoS2k7OzE9b
Ooijw/8lsrPEwkcvL0mkP2oraVGNC/qghX2ycwIAoq687cZ9ZKTkEBmzepP1sfBTyVR3ncF0UcEA
30vmVD7JSreTSjnZJfhzGmaIo3JJGGqtaVBmZPyaI7OGKTqanq0Nv5FyhY6wVCcas7Cv7f4NdpFa
7Xu9b1y9NRmaTdEnpTS6I003k/AtwpUhM0UweGx8Tnqn85Qk1e/odHxoyfE8TLF5VVWm6UqMYtgs
1F/H1Ykde68nacztc5nk476MTD7JsU72MVWFmGDT4CVPCG7jdYi5jrbdIiqZsohzZfnrZDakg7fr
cqC2nD2x4L8rG6rpMNGUq9kgROyhh1Ok+2ZRfG17SKJJLom9HXZ3qdboNzFuSh5HuUcZywrsWOE3
ReM0fEyrg4XfBWLY+Y4wSIijqUHGImSESzJ2iAb6erqX7YiSVaoeEF/2TQoZxjGeFqIc7tp6+bBY
9p4VsTtJ1RJ60gDbQIoM3kE7LIJkEB87GkN7Sv7cteTooekIUauqFt3xrxpSahGZ+l06xcJFX8sF
G9OSPaEpj92gYPI0W+pOFOKsimwKhGhPLWnz8AiJBbNam0NVXb10tdLeRyK6zA23b2lC3E1hbbgo
cMt9P5XZKUHxsqv5JvnMSFqXim1FHnQG6nNr+YOJeSiWpvFLQgfGMhLC15ljHFsx5PtBKNWuxHKk
NAtmvbXFHW3JhyQVPTNBNfZKRgicxjmxlbVdPNZDvDNF1/6kxfbDaXjdfcn7ItSDXhN9wO9337Gz
ZxoJw5oMpzKlp447wD8ZD7PdKEe9Du9NTFF/UnH9VQfGsOkIGHRsZSoM9fv/NDTDqZzVTtpFJi6m
uLztI7KGd06V3KmQYZ5MCt7GMh+ztAvdZLYdXDu6ZW/HIvnJjPgHSyJO23SONXxpqDx+bAYZNlnk
o1ZIu44qb7dwCtlH6vpWa2PqxS6xdMFqDXxrF450kpFO7mfxpOrN8lpE6iNWIzS5mu6tQhjDCEnp
P9r4Ie9IXByOteE8pKOYT39fr279qXc9UZPeOYRXJFkYsL579xrM/LsuGSR6RU1/SvqW5sSiTm7T
ww4ttPUjoNeoPGXzMDjRp46pZ1HT/dGhychR9SlM8Q2RtHY4FrJ1u7XATap/lkkWvXjQtZ1UJAeV
A4hrtVLj8nY8ZSYRqYNdBp1eN1DS/r+uA3mUvCYkdPhDvmvKFSYeBomOBU0l26MrpnAi208NUhRm
HvHu7WGS6exapMnz6YhbuPmwjWrlTVCuSTldLol/e1eOfOz6ROvx+68/RQNJmHWoaFCMpviKw8Hn
v78Uf3Uj00hEJU8Rrfxfws6rN24l3aK/qADm8Ep2UKuVJcuWXgjZsotksZjzr7+Lnpdr+cDCHAww
AXZ3kyx+Ye+1t3/9eSN7btp2cwPPyKknn3S8xLoIl/7aaa4ay1926eLQX7oK9Y9EKWam9oleq4ya
QBZ3//4ov23iH+4KlgwGUHp2NQDcPxTzc1GKBXuWjK2hMI7EVAWRCKDvg5wf1wZLxsJaYejhatGf
mLFRTvVd1qYss302s37q7sqw6B+NLvjBoKJ/ysL561rwni6tNn9M3eahQ5dXm6D/qoyuzLX6LYCk
O/XA6PIsWfeBz+tQhbwhp0ZhTydIUoIOrAYgH23gFBcAJaM6nPq3OYWjkVGq3pRCWacpWH8VSkJ8
A+7gEd0ZDXRNUNvaG6/w92XY33VbrSYHQX1dDdR7VJRVPbSXkkTo0+SMWGJmbR3SvsBKWhDBW1Rn
qesfU0MX3anKve9mYrKNIa7CWn3xZXgq7PmpZd11NYdAxE17eaut+rNpo72xKz9cFjymLnNeFixU
cx/uED3VlW11q4i6bYRBxko0zGZ31qPqIx+T8p4W+UrWTr9vfZQqWTn9QiONPAyvf2Gtey2FvVsH
tzpPtrXvGKnQ6WNtcfXe8uiDEufFH+bbwcJmo2Ae73u7qjBo8jJrCHze96UbUHcTsQFWa63n2Jx6
fzequrweFB2CnYhPjtS/wjw5UoPQ4h+TpWDAHfnnQ5G0RSHpsvCDjGyjZe7gYpbGnSG7+5ZROIBW
o4r7zbI6goja0/2qXZV66lpRTFcMAiKV5CVWLAp7XFZVNr5KlY+P9C4XBfrqqKzsG6HJIKygnTDi
xHqXzxVztxFF2jhXa8yizNlPbpmeuoY8CeJkv4qxJFpkeu6k1XzWSP+1hCSGgG9KXg4pfLTUH549
nTFCMNxRxkOIFVZXIdXg5BCGbFq7Vc3mFZGZRLgI/6nAGBujWXjNMLsejRnO0e/VCJEx9Yxn7vcl
/PfJ8B+HFBYg2Krb+N2h0/ig/TGFM+kSRUEUTol5lRoUK4XfxCweXhLb44xYtux33bRRU+DJR+bX
yC+L4X4iQvq9q/vzUQBdxziZW8LEQP+R7o5IIXfJWmewPTQvyRoWa9QBx16mdiVeCNWdRcIggqpA
77IR+DGgB2L1moFp4QpHNzNMUJxu/zCZ24yMdMhjnaBAW2tcAmTPRKtww6MKtwEGc8KjYeIoynf+
ih0XUDraf3IZ7cZtqXIIS6FH+iqE4N2A9/jYFvYVqSzV2eh82D26W9F+huGp1M7jaKn7xSdKmKTN
m1IFyY7wtjoWycARW9ZPQeIaFE1k5BHe3kdh4noMGMjs0Z0tLsdktQ6fXNFtIvXXL0k8LNgQNirB
xw0We8okSzW9oleW5Sl4Tnz6DCiIbcdpxylZ7Zx2m0+Vl8ZkEFI4VXe/5RhNlybw2VX7SUH3G3rw
4QOB8YDd7zND4077+ABUWKsmAwvYnI8MadWOKmSmmkLy6LQUC76l8qiQCny94YCWUgBEx6LVu9yw
60hboLAcr3uoM+9dNuV0wk0u7+3V3LdAks55iz7ST1eDLUiRnOdSo34e5/ZCCe+uXYmxBEdhkrrO
bI2uy7f7jiXlQ4nZ434BeBk7ubiyAwYXi/DTL5mgmbSL6g3io6YXq7v7TTcT29ZIn5B6emcwbfvk
VPxttvvzJ+JaWVvIPPU2u53tmv6/MVeezeaStzVqGBRShC5DFuxNMzsbrtktka45M8KR0MUs0I/r
4jEEnRzm4TM+4qZnGkgMxAmsbdT59YMsOxLI2qzYN2s7E1zbxaH1FoyFgxR68ujxg1+mMMyTUQTf
7TKwLllrGPdEljQE5DCHbNXwMtRzjrHaz7GHmEw2OkYxYTazIyl8Cz05QDmnJ/+xO7Ml1xepGvU5
ybQ+j8bC2CmYsTG22noYPf7G3Jq6W0IqnskkrI6+ZDiTBst756zHAW1j14Eil61JoviCvwhTzs4z
ew8EV/+i+o0Z5COntKAuMkk/m1b/XCMbrpUXBUYgojwW4XxpN159D1hkZwXyebVccP1FYLNPYF/M
sG8fegpbbkqGXYHqw84h4Tn4GMVwdidi0a2guaj9vL201De5fmeox4umaqtDuAXb/O/fws+St62/
Xw0B0g88Ayy3DbqsD8V6BYoqrC0iekf5AKIkiILy3a4EDHagA24ZRlMxiTPpunHb9iMM0fIqqxaQ
GkhDgxyrImGzZ3btMag3BKPzYzbnpO9Zyb2u1iO2H7w62zIg0NkQBVbXoX9Rn/SIfxnKSQza8m5N
BuBYSRHufLh3wdOoBmNhjEKmQjRdj6e26I7+DMscBw5yTj8JHgas3kmfzzd0dHB7LTYz7rXMnPmK
jxnulHRp19fqBRGHBokQ/Pj3qfh7XP3nE+bwujKYrGAKZM38YXEa+rVQeTUJXgQpkFtldxetbh8I
ACSWos7uWv2zDPjo+QhdJVgZHoysYE6OWIpnaeX0T+tLY6bhXYpc75wJy9tNyhpRhNrEPqfZkwAt
fgDXn1xOHaROWGfz3TKy1PEX/AZqMKYjYbwmNx/2cjdt9pVOjLuFNci1hardmlbSzDPbiiYQGLFV
t+Zt70jwR4SUBXr4AmEquUTFXbfZo7Sh6VXQ86Y2mXYlept9D0c+wZMRDZWU8WoEJ9EWV6FRABeF
nY/KElQ3zFNa59H4bIe/3acff1z0CYAcHfpl8+OuIEhTVTTZDI1pxX2fcbocZB1kERd1iDi7jwJc
KyBKi5Rem0pIoMHlG3eP9kIB+u8r/Zu3+9eHsX7va2B3/HWW6qU1rLbhSi+Agu+bID1w58ZF3RGb
KCTShw2jbVk3vYvGoE7SXcqa7FiInxpy0ScKL+vvCt9hfIACjTrfQOv2YX8xiHWE/pey29qew6XL
c1omaQAupRov4cmBCAmjtEhb7OazF5O+EJEGQJaSV66PhrmtkAUOUEcMl3rmEHbTtDsYuamj3/Vh
3RgUuV73VnYYEgS+5b2Apcg5Gx7//bta22v6w++6afIQo2B0Yh/z4bAKDQ7LajBIQyE2JGRU1g+k
t0C8jRAH3nGKNi9uEhu9gXU8NQLyi32cf2aJhJcOLaEIyvuLUSBiCzGARtJ2xWWTphRM+UI0S2c9
jzQDoi+tgzBL9uyi/TVzhr8ADf/kq/x97jqbMtAMbPZEVCUf5gmWM5uKwpZMspYCcjHCCbB4TtKS
rV7owBVD3NtWNs9hPVmEmPY7OQzj0+SR0JAxynGdUpydJH0u2za8rE2WUm2aH2GgOJeM6zF19tI9
sN0MD0UJfSAsp1vlk/jWJ4Sp/fu7mP/xEnFQNlqBHyByxMnwoYn0apHraUCfR0gl/IeiqoDyJc9k
18M4yfUdUVswCyosVIwmY5QSC86dHDZxOgfYxsvsTs3vfr5bzaF5tSx8ILk06RQ72BF4HVioVPte
PZTqqdwIZ4ZRKZp1glkXc7j7icWCpK+k+1bUKTaZydE88FKfRmW4D5a3lQ25LW/mvh2jamagvSwY
p9F4cQZb3hd3o7Th9S104T0mgrNhJcEe2HOITW2og6uyWV9GRTBQ0tfXK5S9YKzaRz81HxdZ7SkF
QY0mpKcyZ2gNp0ROPo9Xc+u71PYs92dngfxlsXdHgxes3VWZso0fKBfxHhsvwp/CaByzK8tvjUPj
uqhPxAlisiL7zNBHvFCPaV7fhSFLQ08YRjwxsY8dA498jppFYo/BXkJwR48uwSsH67BuzUAnlmyH
xhllImI2t2FhFG5iIadZg5usIyMUQy48jplBlbUO+lVsDOPSCU5JX+WnPntH6Aktqa+mWyZiB/SP
EWsd59XzNbIZpacDoXOsPtLW2AsnaO5KzO77UrbubkxrmNU0tQjZjZdOzRWtW/NlMHr3nKEl1T5m
4043ZKWgD5rdufpkBvkXWmILv3D8LQnNBi/BP39WBL4mB69bOPR8c14jlgrZTrSDe/YdUC2D8qM8
RGnCeuu+71iUEAn4VK8iuExcskZUA/C7CYwnB6T0rkjs7GBI4+T4qFB8Pb5P7BLgV4GQs+y2RTHU
D8TV0zaHy2tG4gSUQetBKgO9R7VgpjOcoyxYXipDb/UzNEQgxuuRbpZ36Tz/kmWf35uNCdp6AIqt
QSb6aXJyZu4MA5+/M05BXIxlNKkZa4ZvXfq9I64LVBS30iERzCOKQEmj/O6R6pDMphEB26/veviz
sZX641XWM5gXoxAXydxjdG6+DgwBrl2vlnvTL8d9ncmndXXshwZuL8VHf+mknXiZmzmM3QzDVjtx
xICVA+GflSH5xb76tqQvJIxgC4On6JlJE/mJRzpQT1ebJGFxnt31nqRr88pGLvnvM+c/jxxUAZRT
hCCZxm9YwP9rV3ht5WVnkY1gkx4c2TYqFSmzkAMGFSwRy9zYnf/SpDlCwvScjYW4XbrajpMKvKou
3ObCLFyA6AtWhJEpv1X57h3jyzXKbXc6TGRLxuSC1zubl9nBzc9q+mnNIA7EYHwWMPMfkjrHAwHK
mw2SohP8Zur/vy/TajGPmkUaq+Yi2+d9fp15/dcyr771ThJy/JOyzFUAsNO0GSInHrYVcm/UFcnr
Yov03t2cWr4ghEDp7myFfnULEvM+ENap267OCMB8L9ziTZojhs1+VaRz1XjVh3QnspnRcFu+jL39
nfBlqgMTq9SaYXUY/G9CluOpxLUTzWyokwn5Aov4uGcOclRJVzHpW12QJ+2hIdIjLvvZvqBKx5K+
EgoWsk2kMjm1i4+ntCum/b/vA3t7tfxZErjetiDxNtezSwPz54Pee4a/jAHDPBfpedZMG8M+OIVe
Nhz6sIRaU5M2tQAEZQfhqJ0g4eG2TNeHYagQMNb1qVLqqV+gAhdy6/zZI5waRap36CAPGFfeI4P7
aqbObiQs/BlVWkICvIviwSQaxxmcGFboSIZ40lzb87eRt+QnZ9lfYby0NhxhCPZ8IPC+9/us+393
R5airOtyJPouy5N4mrrrvHNfpCBJW43qCeHQ5f8I2mLjjGX3/T7rpidnmF8VeN69NsPPALz/UeDy
kTALMDfGqoV/8c9fPR0BQdtjzzzFTp9JHnxOazSg7URCqMoEEdNgAOWkSCcLJ8QCIkXoxvRgPxc1
H2zyPim4/5ZI8RMRe4FvAzUXZe6HAmRMhCszVdAAmkj5+MAdYUvl9CxRxalvEDC2RMKGFDQ/GOI1
T3d6w213OR9alaSkiCT9QTjnfu4DVsliQW2UrQ8zWrb7lhzBVYUMu3nFNxpomkw0w+s2oOoVNiOQ
NcpKwqLHsjMP3kz/ZjHJSQOxw29/31vt/e+bY1qmx3/f+3/Rg7cbAw3uJpKi7aWp/PMqIOMsM3I/
Zdwm/qvhoyZcvOl2XltqxE0iuDB6csiEiNyG13271j9DG83w7+ebPAozkg2vrTYchv3orSeR792h
yj5pzi377ycUurHPcAmFtY2u+c9P2bUNLPeRxU/hjl/YAxxTA+uislZ0VAWiH1/FRpax5+M2LdGC
RcMyI63In83NPUAreRQVeXMqn+Z4UihEyimf94N/n1e+fywCC6FQKL7xQvskY+8/7nLm0nRmDvuC
7XD5cJcb0l9xx3GXL9BTT/4GaMkhEuFkZ1PutYjh9AZ4X7VDsjCym8l29p7tSRKbLuHM25/c5f8x
KGc/4yFW5LyDDWp8GJSnhIGW3cC8qSTYYeeJ+Ytc0F83Q+BiUpcAojL2v8la6qigowRAUj/MdSLi
vmQF+O+bb7tqf567JMpR82Nsckkr+zhy8RqnAOeiJQ+82GCLGL/Lz77v38spZpHGNpPfOnucCB/6
vSYo1Bb4k6KaMgCf8kqDRosk/6rJqhkJBGQ8NI8OWHxX7rLBY7JHeWaM2GqzYhl2ZlL8CscmuVJQ
1a9axXGvreKS9XNRR2lZWxe9bR5Dbp8+spn1XcnjyJ7kylvm9zpjJ9XLAZZPWGN9sROLHmZafjDg
yrA81oxQpqaJurqZorKYwrOBxioSXj0esSlyCJP0tunChudl6XbsZexLa3zsEjVcLXOfHfyym6Jp
sl8nh4PD7FnHlNmKF7x482wq+7DlA2ROn8aJOkwF55VDfvXJW/Jdb3jPQJjW/ylEVrxATZMA1UMz
tzTTd7sxTKSBdzZr9Z3j5s71jArOZit+YCKa7F0OCHvW6SV7Fvi86VOKqOWlQKa+K0LrufO5u9JE
+7vM7bEdC+PBLeiRdCuv+5KjNE97jLmLpe+KcL1vWrIx11xele1yvZRIIIZeFYeq4YMXboLCHiH9
qILrscTFGyyO2reK7WI1KgbAWZU+SO+SHSRInOw81mF2M2pmNmJMHsVs6NiZ89sRlfmp2iJDfcW5
1RhgGRzlmOcs6yhsMn7PWJJZQsJQH17xUHhk45B0Cjz77G8Upqls0RAVzWUqauNsNYEVOTaMSUp5
FxZN4162THBl4IjjbLkwfcWkf/z7iTH/HlNuo3XbNkyuNXvw4EPPP49zOQ2+TGMqmrffxHqgLd9a
37dPHO51ZP7Asr9cjrmyjwkbyrjwS3FVLB2CULVyufLNtvU7hiQXy+amoEyxfFDsUhXEUndXLIjz
iwm1M+Z1VKMTwZuxE5Q/uhrFEEVL0I+CbYMXRFPd+keU1jepqjts6fnZW+FTjSivKhBVxqvZa0zy
ha8vnN66yfzMuLDm9mZKQgTFobseEeKVoM8IG+ivgT0OW4CB4VbyMtU/GbooYjFnvMXEirL3rl0T
3NbJD9Lk0pk26DKp3Afm+jCvSmHd5nlj385hDkCjv8lbY4ky6DI3pt9WN6tVf5ele0OwFDF4Ym5O
ym3uYf+9Gd28HCVReXle8Gi7iJ0KE/ISY/2omUAi1guvnSREjClPucvmrZxd/CBIzoGC7Tq+YTLS
21rd1jA0SkUF0p+dCtfxIjNRzU4V6Q0WjU/LysithziUmIWXnuYbObuxX1tnYtFfu4g+3BGwrf9g
BhVeOHsuD5rVCe3JtHPrkK1Q6yWniVVy2pjuuea1dYZ9KjG6kK7taSQgsmCbKMtPykc7+IsUz0xm
O6Ep2GzyQY2Pi80tX2QBI5bFiKfBmLcnk/iLtjK/ElE5HobOj711+ZF2CNoDo0bR60m1zzKWnY72
n3HZrbHdZew6wuFkT1igBbQ1e02/W/jd4zozf/j2yG8n5FuVKOZqNfd4lSIz7sS6VxUr8TaFfGlV
Rpz3DXFJySN7rPcyme/TRH6pSzyM63DHi+woaFu6aZz3BASb1CzrPrfTrx526jh5oY5UUKGaiMqU
Wivk1mc+ieaZ6EmxcBXkTAbI4lSHujB7MhDFOyngZM6sHBqkiLPLKHBRlAxmc5TwTtddECO3pfeN
bVR77j0LsijJ0Ox2+nHyy2GHixuhpYfscSKlWE9PVRL+tJbOihQ6wM0bUEeE9/zwlzRaerSN+ExZ
HzowtWzk8Xq1v9v1buCujEaDnwfJQNOgmGB86kZZh8u3rh5nPe5FgaTc9BPwNXO2/ZbGW92j8h46
S0Yi7c/BU4ZMjAhUDAbg8MFIEo1arzYx43XKKirBO9wGuIWprkkbeOl0vevMZj65/I69Ccp0rrqc
ts94XQrgO7JZI6OBidO4jy03B7pjuGjEZ8RLmO6Rb+HEYGZUMijf525l4Ppwwfj4N42fX2altGCI
KGLWc/mKiwQcmLgWAQFGTs2Pg3YGTCQaFyaol8PEKHZcaAEKmcc2ltapZBqy8srfmbX4xgn0smik
xGQ1EAEEhQ/iQhepxWerBBc297xbVg83uVNBZ8mR/QtR3ORZQf+T2W1cifQ2tcQb49IzsZK7IeWP
YRncRW5NpLyokjj0MUiOXbruhI6Wcjjpjt1drWHmjrJ4kch011qBh8++i9S6Qyduc6hmP1X4y+nU
PTfJSxjwbROTCDV2h7lWJknV9pekQ8msNQEIQjbvE2kGUcdx56Up6FfE3bYXYqcqvm5i8px4H/bL
Y7Evq9qKB48s6vzNBHvXTHxVxNQk2RMR4+XjhZrpWD3Jf2MW13YeVjGzOxWVNp1IJtWvqa34gZ3y
S27GnS+vrZz/dVgawi9sL9+lqbyVZv4WrtVjlkB98kfGOuS6He2O24Fffoxd/37OHP4WShbSeXhe
1JxcJjP1Ivs2HH2r/W7VLjrg9jz0FjjbDGODP1l5ZFb5Oe3IazLa13Qtr9ae9YZfJHfKdh+kqdme
BmdlNBVzM1SkonPVQdA1RatzIXNS3UyLrrzRa8q5KQgzKdYLf3K/r1DxqV8Hhoo+U8KQlJn6duVM
3MZxBfBd2pUyeVkbbNYGYtaoKXvsOpqtV5W9zibd3pI9/X5cuYIpDCjSgNIcX7jnAgznSQK2yqOc
jb/CZIgGv+UX7wNMXL5DfZA8WE3/xMNzw00o0dnWaHlABglpSPC0XAxRtLey6d9qzEK7dv65UUGi
waRaw/T9Y4Vewm2d1XdVH7y7dqlpyODoyIA/3NbDroLlyGlCoKerXkQzc1n0g4dqk3YyfCN2VYZ8
H5dKLU4xJEfq3l0GI6pKwjtS45eqYavWWfGiU/7aOVsPqeoRqCqIpzLMjqPK90mp7m2DMCZ4H4T1
BRMJeit8hxW89gWLPM3WozrNyuHLJPMb3AueYav66nv6POv2DZhrE2X2V1N0b0MX2DFVOQXj+C5r
TqzOWm5KTquiQrmIfQhdDrzMYHR+ujUsLzHGOFI4MKV6NGrz0i/Tx7CQj01gO3HRccoHZIPmeQj8
VdTvRj4/aL97LkEVjwFgl2alpsVJdmUZ2VWzkWQNn189X1k0JyF/vSmem9p2UU/SddeBuLdq/2KZ
OG6Ju9S767oS3LhGsPJHxZ5FZmOW5NzitG3RgL7NQfDIJfV4D6mygB1zQMRpRia7BMG4LcbwRcxp
v6t0NewczQl/8MOZwXclGQcSz8vboTo6St576k5UEzQHUTI2X4vHuhOw5SF01k3S7IR7KwZX7Voj
dWA6lN/TfCkjREfhbmn9fRXMP2rVXuAHxAM7pipeB242M2/uRND+agNuWcPWsM1HtrGSPGSd7wSa
5zj3p8dE9U8tB340JjVLoJrhcE+Dj7jkRxb6Zyz+h9kj/Gl1RXHMgq/1EIYkNaDtSwcB8q9nSLbY
j2VpfYNAYO8SDK6IuKdz7WD7GKrDArYP0w33TOtVMQr+JCpre9qNI9vbYA739nioLdlE7sTXS31J
UjtbNDVysWQjidhxvooWwH1rqXc9z1gXMw7TZI0nY8S3bnUBEkqy/X7/G3+X1RX2fl0pUTZFqhVi
AyTvZ1siPlFJ//CCRsWErFPkmwvhWGkRUaX/GGsJ92GC6JnacjMkLuxgMCJg1Y/YV0OCMklfFwYe
pCr8hY7mcjKSJ+Kb4USwInMFZ0FhcFHLPrghoetqWtvdTC5ZqdNbPzFeWgN4lut3uEZG9wUVD9Ir
hWQLTC0vq/orlrVv5oJhHXtuwrYw2CxPMOqGt6pM83jGABaFSwfs3OHm7iuqHHQryvCYuoYowjCH
3bpWw/1syjIOAtKrUFz0/bplqeUPDgHySfYVjxfpe8+Bxiu1wY9NmU78IdZLwtMdwA/bqaB+cxCk
iKpFBY1Ndgy7b1XC6h6j1mXhzHXUrDruNKdq3eNBHhr7a6+XV/g3GVBA+W1q5dOy8PJ3SiBAAw+2
kaC3z/XM5UKDMplGfdF6KSjZXCLtwRGx+tiY6CVQ0+iLpFxgErRxOay/PNUmERyjyKppGj14ZbmX
4/HyYD2sVnOe1USuFoliUZcNt6LeMEcze3nKIVSoPN35WlChUSIsdvje1s2LEc79IUnuugAHdrGm
NM+uvM2HimqObKh9XzzosU3A84v3wmDmj011JCKPt1yjz/7YEUGdG49qsLEvt2/rxHuyKKpvwmm5
NzoDiFoWfKl7sAM8fpjDp7dgSvVudMlusplwTyyFlCp2mUdWq3zseua/1aKjdJrSnXSYsjKFPVg9
NRwprY89u6dYDz9rjGQ3Y5i+W8uV7nj+EtM5GhanGbfAVy9pONtcjLaCW1ixazBTo90lvnnEuoZI
tCiCaNEs3rlPMzP8KkOC5N3NmrZwDWlnn9FsXZdF+DaEbIG0NgJMg9Q9YU0EbIjvubGKtwnnpsC0
E486p6pilcze2eXG4SVh5UUYQTHraNHrJEfjBG0fGBtpLQa+ygEd29qwJps9M860yWsqy0/D2mK6
zPMHsytefJt3KMTnpxKEVNqU7S6jqoxc6Uumpct0lPW7hBSIQEE9mKM178P1h9M0v+wqMw62xtq4
ePi63RJ+/yQVi1k7Lg30kGvZ4YiZZ872aPWWmjyFxd1NfUr9UpPHOk92eygZ4Bz8jBONAz1ikILa
rHJeNYv9FLXppRWQjJNkbRbjxol1KYfYXIiRssx71dSYytBa7knevewQ5WENKmySr8fj6Gjj5CLJ
JCPSRpJnGelRKtuKyDuuD938yzSagj7HO7QYtXc0jf1eT69k8hYs4+goxTIe9MiqE4NJzj7qRyNT
zGl1s1H7pxUJDKKPWZW7xiMvtcdP0qTtBaPo8VxZFky2YLpe5u9sL+SB8Ej0pG14ME0rvxCzvwsT
H++oktcjXWpkLS6DpAbDtOe035K1KCJMClXcrcuFudrp/1RCiXXPuPpr6NHNAT3HSinljZkbz0zV
Lj2TSPBBrgxy/D7GK/VtyfWl0TKMwP9K1GaYwjJWPzQZr5gYaA34paPB+DElPgEDdukcrMp9Kufs
vSfikb4tvHKg27lZd1Xj4tqMabDQwJxOa/1OJ3RbK6vjnGlRmc8kPeMh/cb/Ee+kUhhEi6ekkEbU
gRCIvYY7ogIlsCTNt1knJEv37r0nUxnZrcgjfKrXvezYW3Opfd1Gyg8fxRBOuCU5IBrvnKaggYap
ox5Z2D9bTBIHPURqYikayh5NL2FIET30ZuDCXWt07+AsEtrFKtuXTAw5zVLFjBybYsnD/qQdv41l
5b/OOSaCjNBejRvOBUGdoAmtmsGBKqp5R4zeKdCICVZXjjwl9Uk0xPbUThbhTHgbQ2JfValfW0NR
EW0tXEoUMi5gI5ahjrVr/spTppmFyhqmXBy343JiqHVITATH1dj86vo0412giAppLwzuN7MwDyuo
R04DksCniaRKQaRz4PGWS5aOzuzUN7B7EqIZSWT6VrSpRQtYIKYIyjsJMOvAA6IPo+O89jok4Hyi
cFlN8ztpXzVKssTm1OghpQMuYHCffl3N+d2YgRIVZJ23IIKjsdkADRxGaBMgyi3yJ5G/cC3H4EKv
hHAOOn9pVH7huQqb6PC4NO3DTGgjb8ckHtylQS2KH3iCg3mVS6KqFDJK2cLuSNP2C82kl034cExW
Ad6sLww42jhy6aer/tovTbXLiCNqp2FXD7x/FWA8GrIdrljyj2eVH+TQY+yIzMX91fprG6V1Ttzj
ZJ+Vu7DoMQP3ONbzcRknfNlotty1vVcmn2MkibYQ3KUqwezTtDU0eUBPx/y6WCHCjWZYXmpLOs91
GP4cuLUiz29HXqA230uX6QXXLkNGPjGIWvE1t7Z7rBGEsffAWmDwOmhIF0UYXSBhC25EbYbXjjNG
ZasNJsdfYYhwte3cv3FNQrnW3+OKqroZ5sidBxj/C+/S1Ag1UZdxL3IV9Ysp9gNT7J1tTYpWWXyR
VgPfxgqfAH3NceIu33PV3clufbbGvDj2qG7w1SOKS9JWo332b3zKL0bcqHzHZeWBc5PrQRNtowPc
nq0fciLox5CcE8ry2Nv+x3WOihIOsO09iInqNstvUclVcZV1JEcs/U34ZNp0RtaE0JBB+MXkNN2h
aYYvEtRxImGHZ8saj0Xvx1XLmDPloW1qsEIp8IoLS/ek2SrIXpnGyLM+alRqBMksb6rg3DMke6OU
+O2i0d/zQmS7FBeP2EjXYrQvA2cuKVyyh6bmTyaKKI9mGLT2MB3TEOWOnf8anHTYeU1bsFTvd+FU
6Whw6uupoRF3Fki8FEhyc/WYS4DwR8ofaxoulMOuJodKLmfbfxv9LrtUInnt6D5PCWsbR3DKzlXD
9LUd7nlhvibbSEK5VUaz4dIkOsBxGzrYMvhel28rAWW4ntbXqU7uqez7CObDZYue7DBkTwilj15W
TZG9jrgPAD/LiVIrYE6cvJV2c3ZcNUWFU6m4HYjW7oejU2ZMJH1ikIV9TVP1pTSWifdLBd8i5Tej
9LEyRFI0l3iZUz8kSciiI7UtMqVEdpAuuxg/N6+73rxncPbsSfQh3CZ4gVL/kgMSZo9kGuhnvCHs
d8eGAYYAB0c0XqA1825qQ5ycWt/WifldQ5Ppe/keVqw+nP7eMQrKr2IPBPfe65t48romohMa0+m1
AoIX858XZgXttufaBwgZTOXc2YL8bwPCr67kGxiT5WiVyaksxe2s/bvaxB2qTeAEwqyupiprGcPE
mB63Mnu3llxqAuYD6ZPwm+Tfp6z2dl0ur1sfNzDrJd7Td/3snPU0Otds5q5XugsUbOpUh0pdSrDJ
dfJ/jJ3XjuVKlp5fpXHuo0VvBjoDaHuXO729ISors8igd0EG+fT6WOqR+vQIIwGNRtVJU5l7k4y1
fhvflNoPaUjeuG3U7m0jupahmDcdzS6BHd0bSWWtmIdyfs59qpanTnfbGuVw4JREB+4HGrFHegyc
Se5pp+X6yklhmE22+Ib0sqZrnktTL77HJmUCzL+CsPmSruTqNXnmY83HmVPiR+26dBUE/gPPsM8m
H1eDfsJHnXOqGgC/Q8vUXqqvNB9v/AKDfdF8gFRZV8fJPqNs+AS/Ng5hCTnjEWKBGixjwC7LtanZ
/d2W8bGOjGbNtE7hJy/9XLzDp7OCiF0wq58snuPOcoYPAgdakm9iSmAp9DnnjJtQ9NYpq92Z8JAl
Gc741S6fbfTqu1Ee6dGNzVva4kwxaurAmG85Tj4o3vVvXEV0SW23PhYzCnD7Ql+KQXyMS7Sf7ZPU
JPq+QdpLLkVapS8uVLZfUEXv2dy7gqGtRCS1x/CL0L4NEHy8ioy6Jzdy5DbvN1qTl63q5odltPmm
nwk1bzwbxBsne9iQsyVsbsqas81q0rUlL2YDDqY99Uw/N4AYEYpoZn2DEKArm1aCCLId2TDDeOO5
NHXZsszWkcr1NpfDuKq1dU+DoTinVZ6uK81xZkeufShiGgl1Sk5xC2KcJmG5jhO4VXSG1DbFmjWK
mnJryjlWE2ZdYemd01CYyFIH/ms8goM3YpF9t518sNJ643j+syPitZGskzEYttSFelCiFt1OdAQq
d+z3MSiYwHx1cfvuIlF9zQUPAywpxP2kJESscp3eTyWiJCMWOHagmtriI4w0BW2J4EwNaBH0xbtP
DCH6q/STKds4uWOrC3Z6o1+ydykBdM2r7zTX3Cj7fWpgcag8kuNmLI9pDk7BYuivyOS44ZcOTlMs
/JNlNV/aS/NdL4qlTqzlMTPVQClJBdBRK2/nudanm8/OulvBmhcEBRsPHBW0e0A+oplrAu9eOfJe
0pAOIGSxKjgLzrdBjFuCdMCt9vV8as1wn8pwegid+uibPIltTbVcY4KUTWQ2badMstxF4upnwNVp
fDspJ98Jw212SZuDQ1ID++GUbrqu/fw5W9xEfda9iXUkimJlCxPhnc0I6IY7GbhkJ+Ox1f5P5UW7
KiyKtTWnnyhCH3TvqO0CT3GItBcbVT3T84NJw0Kr47PFySF7p/ruqaatm22WDx9kYRVbeizjFVSj
feEJuQ3cVq8VvlfxYdElLvy5gz9B5Ad67Sx6tvYQZOm5s1mIkOE424RGNKsh7UW65Mjp1VAAdS4V
yBw1OO/8wiMPO7nNCRSZmUZgQIpxEwTtye6H5UUGIXMrfc1d89ue1HsomdSa3PHWwpgOQO8vkovn
arXytc69Dw4IbwOBeFvYHBVtxy3mEXcsbHBdYqEVJZw+yFcXoihFppw0wkR74b3IfLjBo0L42EAD
X9vcyC7ZRxg0zSrjWUCNU6nEXVPGz7n/M3IMipCpDUywZa/8wkED7DJB4OAFL5bET0bhxRhvgzSa
eZhSdJimxsGJSQYrW1xhrS/u66Gr1kPHvxBMyc9qaq+D3Yh9YEBglB2KWbxfKXlPJVyYKn4JG7G1
IdIfsQHCXRI6yW1wl3tlgRTLoaxvNF4zh04Jrwg+OzL/mGXY9GfJv6LJ3FwzYH3D2D55lrDOYRly
MmXdtvMdlLbTezNR/D1nnLIN5/gQZg2ZiL3FoAN4W/ngtTnNj+Gj2w+XPjjVzsAIzL9tiUIzyFeM
hFQKlmZBvwTuC+U/z3HMNeGQ45E9N17/WGWLcCRyCRQwceqPowx4cuLDg8GDCg2djxhv1rYa/R33
6al1lXhB9UbiGD5lpOdts/QCmjADeABWcW/QTopuxlCqObo1cQX1wL4sczTeLiFV256Rc1U5hOxH
6PA7xyo3iS1ohrXE88TQHoelS/hilW/H0oTzrjnXsrneOhq4hKc32RgDPeRTQbsiyrjVMHoU2UTz
3uQho4I1TGhLRAQxetqIN6YHF+YuuQd2n56m1ovx9SG416o7h0QaRR2FF2ocevhXuW6TMTqCi986
iXlj2NabLFV9TkSsV7XrP4i2ucs7Z0Bc7+ewMqmxS0eqemq/2I1GLbY8g4+DeZPGPJXNeCKtjRMT
xRB1qPNr0dLPwDzjijC9yMndG1MY7xoHNicdjc8WWPBg6iAFnETmqxJ14hH3I44ziTPHpVln3OiF
q4iqRVyn9UfgDHeqmX5EpWyI1CQaFwvZyiuc6IpwEzSqW7UVBR6DCl81MtqNbX+oTggqoSjEgqU/
eEXsHiq8y34zHxoyPk9TH/zsZf5kBTcF/91jXZUV8Enis0lZ9VEOxr6u/CNCrGaL2OLc91jjsn5v
wjmRmQHGDGpEBn6bbAkKfwBjJ38oRGB8cGYmz1IHZ8+juUmM81M4Npe+8MV+tKXLKV2CIMtvtzcr
9I6kEqWez8g6X7OIWum2pYbBJAeYitcDdpqYuSD41SQFRLDDTwd5B25mcZwEGG0PmCiNfZt495GX
7HItxh1AFwyDZ9gIh1IW8OmW9YDIO6DrTTeJbNeNIwc1DR0m0ZpYcsJ5RyAT2nlXvYQojB/8XFxC
PR271nCvwKIHZYLREOT1agWUI8TCo8qY87mbmJ7RaJ1Ie8f7V+fPdZWRM5Obzz3VdDQ44TSpOvbu
ufpyMvssq5oYvcXBkOmP2bA/w0IxNpIrRxbme0Jjz8EBdlqVZBp4KnXhvOof2USaAIMWxVrOsSDy
DwrtYJHUsnJiDx6jHJ+yQFxE2m5DHTyVIaRx0AugLbAHgn25pkPGIKSEyDeb5ML9xSMnhcTXgZXt
dGg/4wtANe19oJEAhBiyR52wquRcLLwwCIcZmszqO7CKF/IeSfqSlX3sM3XH4QmpnMCmN1Fw9VRN
cAAhaoIZSqRktiuXx0KgjlWRqXVuA6laGfSpl1BKoymjqX4FaDz2SevGrLHqp5dmzSWqiP8gdxrL
frpQOuyc87POeueQUg8bQHA7ORYU2xZIT2mJcUAYsGs8KEQ2a6e3b1Xdf+CDuEMDg6/GIEKtnDRU
GGtymwRfBlHkpv+R+yC+yPJ3BAZ9QY/B5pLeYLb2W2iQfwP8+IvEiUuIUvjADATySOXA2rUCItVo
ndC2u62XtFYNMeyRgbsenNqjEhUsALqVg7jZkRTyjEcg3HGA3CRxsfQNWJx7mXfHwHXWFnduH1g4
VXiAwFDAAxKNpfgm4La+yfaCFJthM5hrqPn4AHVGFGnipE9kFuCg6m/xXoIC/Y5h8e7LcqGkYSq3
cTHTfdiMzykDg3TIA51l+VY7eMHNSul1bYF8teHBYIhezQOyfkcDRmHX2OZm7Rxz4t58aP81CD41
vdTcDfaXTIXF1Ua/bRE9Sjg/DDDUe1fLUZdoHC2SUgcKJMmZFg+yCw9mcJIc/YSXZKssgXNk86N9
2H0nvOEX8ZMJ/HhHa5L+wi2+xOyt7eCD7AhE6XQerLC0AGe989XkR7fiVzdX6Uom5SHU87ribp9o
GfKHWMGfS5AM2lgNhz2U4L6trRmrpxYpiMr5z6X3zF23V4au1xBg1n7Q2c6237qkezIUQHSK4XTl
VNBGRe6/0xBOdFXyq6wa/U523RE35FPfTM4piq0ffRef+gySJq/0j8Ymx9vPjrq5mYFrFsFQSh4q
oBBMVRqXH3mqiW80K3uddM7Rnh4K0b0iUPuq+Ps6L/Yd7NTBS8lmcWwTKgq9Pk82EMGJqDve9eGg
6/qdBsPyaMu6WhWMcMv3cGSYUT9Eh7M1XHxTYBFxPk1npFcqXnWt2yMhoeol6vn8JM2+GgfPg4oS
ztbusQ3PJn/qW7yJFZEQBjFsYXfuTGOfzvLO1YmxEQZIeeJPcjX4NmFRs61Wtpnft/R2KFDONSHC
5dqf2VqSwEZSNHRfHGKfKMccfMMLhgfb4H4gA1oVqdj2JHVvXUvspdv2u3F8pTOCjFuTzUzN+b7t
P+2R+9qsu7Ok+QMFEm3BYPaPUPg46oON0Q7dhczWSqY4FQwnIWosPMpwfpoK42dULhEOZrCWVEI8
hIU486hi3pPpC9knb2nQ/cSWQTNTdUNC6usQhPeZAi4ysI+SymevZ0LI1onNK+EsN1zRkuQWqAyG
HagLIqKlDSzpNob9E/7JBHWJFlaENZnwrXTt5QXoCjwnKSzpBn7gyBbLytMu/qnIC9fjhCKayswt
GYHcR6OzNPQcMyMHC4fZ9DqDZmB0T95AW5JhrxsLJMQJY7j72X5LE5oxckjBSmQQmF5w74/M0a5l
gFmOsIehXbA0ATarJtnyfeC4bd7i2tGKoAIy7IpE7Wcx/UTu0bsZercoo8MGn2UaqIPTFYQjTOh7
swBAKtZYUtTErsvzJcxJNPEni8c10KNcMEI47hOeDNICXSqTgnZqaFPMnnJzcKEkSni5yLuPtblx
lQJAC2yKs317PwfeBdMWitmxXtuj5g1M5p9eUe1QOwMJoADa2Gbvbppw5rNssuQMUM7Rwfomu2HP
G2HQQRWiBuvzdwKj6U12CVDvSZWyS5dbpsmhZuniLgw0tX2XEwsUkIHko3NjhWaKtjRXTvY8QoWD
Y5kf7Eeil5xXHjfgqPJTiLRoq1t4I1kaL4WMGirxshVdnR1vJlQMMVUFeazZrRHZLzx/971Jhm5W
Th+1TSd0Z87+BgVgzeXJ83x00cJaBmAvJcAPg11Nezpv6VmT3QTo6yEsUFUKkQhIh5vefVCJz547
c2nVwZXRrIcvyEMaR/WN9hpSmlsmtjF8JgcGY7ZsNnOPZ9CmHWpA+SQrftScnWhx/Jy7mu6fZnyj
d9dec11xJ4OOrGqDzqJoNraxbyRbLczlHwMc797t3BXbmgzWKndrNA3FhujjEkkSgsLBlDwO6Ljt
xhn0voO59lo+uX6FXI2pgYPZmGDH8+bFDOlqY5BD+j+X4IYtcqrWyw7oUbnoLfSUpcdZ0gsAKAcl
XEtC4p7Yu2uoKR9gyTI3mmgdJNnkF1r08cTaBilOOOwjzCUFOGHkIfnxXLakiE5v4uMJOVblty3i
19EOvouIlcjsl/KltHrqEMtsUPy+e/AL2gBQkYHYean95uQVfWlTux2xqMLAG1S+BujHCvKnthIe
nDPLjnHoVasc7/U6yXn9YqciFCkhSTEjL2HnlgOqRK9kTdZjtMT5o3xBfisaeZAW92AU8JgZpoyp
prqlU7dYw4e5YAn1Q25V4D3ctQkGbvQZ0KrtEF37snnzYxQbcWZBGtQo2FgDUwQfXJpHmLdp1SCQ
3VmwkivTbpwtqdb81K4vt/VoH9oRJNGC940ghDe/H5WU4XLfhykNnbSUJIn7PabdYbAzmHUKeWyq
sYFazLUqf/g5gNo4lMspK3mX66zeFplPDZ5JzioxrXNKj6rm8UjnK5iF6ojEklSfY8iGLhpvLdav
leHbwA1s/Dy6mfxdvzna6DNY0tRaRgrgcrGfJZy8Zy5zBj3A+ZWH0Ao1b1mv3L66K2R26RN3OreC
HNgiRuNgo8kqqVjPCo5VKrbkoncRBCoqwF23Qo1izXsAN6Rnkm7R0qQTcMhQYvd7FPPJOmzRxrF5
7CD/0wva6IJeasQM0QGv4aOnQgtvMwKZkSS+ciAPdehke8spb67SgpQ7BCp45XNWaZdw1Yyhelfa
KtpZMRCUN1ILH1gs43bzKtCu8vqDXlRW90VI5Qc+yYGGjsnYxGjrXCJDS8VDQK/IkjUQgtty7cXV
TaJTc1U0CBV6q0NhgphgayrrdopuxoiccJlQ4tkaqUDR0BI7gKYDpUJ3wDnRbUoSPXNEWIXAqGIq
dljgqjfLnmjxK5nS8gVICeCk0qCF9G/aTUz6JYGvAK29acF6IFXbYvrj4KzIQEcmvQk63Z5cYdy3
XdbeOCFx9wkF37EF5480/c0i1bwKSCE2g6474sHjXnY/Zn8EtjVApr1aPzWSpYPoPF5GX985g1Yb
jdSJ4PueNcQ+oKd/sCzkDJKDdO912cCZwBhORgZZBlply6PntQhYDCezfwzHeNO34eeSdqiyrUHp
FTe2Pe5QsOJ2muvNEOU7Q4JUJGULHlQNJyHCgRlZ9ZSahExXJiirHvh+OGbZKZgWnkZNyxvPf0uJ
pxnu0VUjjAR234y0g6AaDkZI7AyxhjnrBzsJOlwPFnuVZSjQULo/Z1322mPsXGOyMDZZGSMJCsqr
IGsvdkMYDXBoBt1kL/yIJM7gaMbqy51qZFYL4Ovmi/TIrL68YqbCSpPgkTXbscIWNTtzuNZ4F36P
N1GItZzs+36dls0Tl+OMYx4op6IVhuPKQ1TRfvrd9B5Et73H3tUWxJ+U823ZxiFIILxulVNHUMfk
6yZP+DvMfd5AA+RsFlSPAahI0RPwwctKsCOLJX/L8XHkU09bY4UpPg8NkG6pExrJFTNMBBFdRI1A
5lachajf4wThvsfaCljOBMhBCjWV8zsA15Tjs+jkwWEC3c4auUOUO/2p9pJo1UJjC3rUyLi1y408
oqd0iHyOH6cOJEjMz76Xp5sOWW1D5A4nurVz+9qlioC+oMq0+22uOVe8jCA9RED3nY+coxAuDvhC
MukW+3xoik1DRtXBbivuHbv4RmiNYzuTP8HhngIE+jSv1Te+qG8b7b+x5v2i4QElD8Tf2lIzcQO6
NrYyU1sAUOwBonkuEvOpTxB+KodegrxwKSJLoVnT7ga1mFybZPOy7AD5WhrwyQWstexuHyITX/ob
1JoXkFJYTz1IaKEDHSo/8tD98j2Lml333GTjZ5mn3caComZBwJ5DrO4GcfQPfvj2pNGhr1jtUURY
Lukj5q+2Vskll8WHFwE/+ijb0I3p+c4I6fg8g30Et3Uu75IB5CyQhPwbQfYWTSiJh6KgHkr8sCPa
RfqQsyzNF7o2K++S1HWfvKS8YpL4JS3QGZdMqR9DwBHoEm1YIn7ejmI8zaIO97GLEol+vWsji2c9
G81RMdyOnvhKOrNY4xQkk9ZJQQRk/TESY3wGjQZ+NYJbjMbuucTFT9yyd3CcI3GtA5pHqMrBGoZz
3JV7Y06IUATuJVgd6zthJOSKPUg3Q8VUDekedQxPEJzVVNp6txgtsfktuQkDdQa3tupvRwRINORC
82BqgPFHYWUstR5oJbY8tejEbT2KsPkGlquuYPPhBls+XdctPwbk4M6P7PFo2Ahk5p4+lgTXGZ2p
NarTyLsu9scq7xDKBYHcWC7sbCEF8qYelLdUA3YmvnPVcNp22rlmWWfdh5F1HApadi1IyJ22pmw3
e6+Z75CnaQoCrOldRuWPliMAZYtQaXnE00pdsMcuGJDf7Se38reoNTZDV4Km1NSLxexIZWB0x8Lm
SVq0pUe/DDCRb7/Gk+VusSShoWNng0Vst2j9aXtN5nlTSxrPXVI2a1Gka59vxRjN2a7JhlhHRuZs
WsncbJkyOYA3g4hlj25hONucnJb1NNjIGfrqQgTspbe1eKp+CETBW1RA0el3vGTWXLMkDw5TMj4m
oCh7a/b9nddi9pbSsI6oRG9SIzIYw2ZCC5s+JdsOIQ3JoT7sLqdQ2LRM8p1GyFhqJi+qkmIDJ1vm
Y05K0YjV0jhaSxEU7Qcor3oeclGZoP3XYUisa7OROZwf/oXVIh1buXh7jpGpja2ves5EsgCQQRJe
WlsM/8mcyn0U5WAlDq3MTdWSq5AOl8qgXrazAPPqzoNJoIjRHT2eENU4bx0rLZ+SUKxD867tR+7t
LvyQmUnzRhq/hGVrEylmvg/TYOyCpn5R9B9diTkD/Qn8uwx4HrnizSgn/UhaHOApSSsxI8YLrbOP
v+uTGjf4Rf5jubZgeWMQ+YuyLEyNGNUHHfBMiHlbzRhDTd8CKKXxV8b+e50rxgJLcbn0pMpsoxFp
/mRGnOaMs29U8Bxzs71OmkxkBKaM0DM7R2Y60IdJm35I2uRLsUzkcxOcgxi5SGjXh9w2vdexS9ZA
dtG3k+k3kbJJeva9YyMrMchhW02tad2GVvldLN0ooKbI/3Whri32BElk0y2IPy2uhfvQS+rqGhB8
k8ng5C/SR84w8xY9k4tqIwm3dT9faLkpXvjJjCtY396yyF6ag+CthaJlUl/B98FrIcM5VxVD4JDZ
L6XynbXOrJibjDeRYae/+h3eBeuOkrXursCWurFU1NEQHfRbr+ijFYhhdS7jeIdItQYZHC34fOfJ
G51hTe5uh0xMXYQ9YpIYxa4MElA/FaRbu3rAoTC8MEGS4+NTIs3rexktiOkGQbhTAwqpZ6zVzq0x
FNS/sS3G2nlrFMxpTfbXqi78cMP6XbzMnbv23ah6kEjguqQ29o0l832TDuIlKaxNSPXWnKIhiAw4
R/wwsHwAOOJAKF/wOGds9apfZiCfdHfUMc7ZRKQwsQn+JLu/oJKU3nSnM659WMjbpEJvMlQcDuNY
xYeCwJe7XJGVH0HLbONZPFCWMdwI/Hv7WMt8E5bU+CICjzhjLxmJGwhG2YTHyB22VVyicBdWsbHs
5sGfrde5y65mSQ/roBtiTJa7NMT+fGfSx+2Mv3JA7DhU5jk2vwOyv84dar5ZoXv0R9vc5C4OPB5d
7VESaAg0+U5Bq33ybCrShz54K1Bl11g44W+Lhk5357sudXPn90Sfj74jtnqkTMMZXP2gUibp4TyG
4KZ1bqR3gDAkDWQrs43SE2iUPrj00kWGlz4gBLmYtKCuWEgMYkOGp8l2zhmbzF63MKak0qytWJgv
OL3UISch0fGIUUckfTB+B7FSZ+hAq6DpKOZtNE0/GgTsNwTsVQdjkO42SSHyh9Z4lw6ZgQua6LpD
dp9VvrWyEqO4+P2cs1rQBBNkcXa0SN5gDqIXhQWMCo9UDjchq1gtQrGHAmI5dSCuOmM4DwHK0p7N
x7TEYeReOFiI5NvO2wS1S5t2K6ytvSjZufV2mBsQ0sVBffmdI9a6qdoFHuHzLZUjm8yMbGaqOrmQ
zHCkuOG9HF7GYZJ3cTFclUnIBloYdKqMz2QvDq/cDFlL/EYBMzPKJYRoubhS2SG8qiLzMRPJDsP9
Ke2b+szdd/Ba1R47B27AjUJxp2EAqWWb4ttQ8QQpHf1uZ8Mtcbwn9iJKpnpC2kXvBtxEN+ikukMF
JHkGgP9Is5SrQBYO0oTFepZ9tJGwobu5nvCtgP+G1advmM/E4HC7Fvkbnd3uiXIkIDjvxjOb8QbV
iCZJf0HfehThPFrsO5GV74bFST4RXH6ZObMP7rSUwffDFfQvu5TBVO1kaJ0mp/EvZYUA3AdbVIls
z2IkXg35ZrUmTJQiSU8+Zmk+HZuRlodYl+Wt8enNNFeA4U2XWMMQAUlBswkcHLU1JI9tC8Nsy/He
cUR28kmAOBUuLJfdgTc6ZS4QBmCcSqMGIHEYmDDUZZiRMSR6jG8UsZD7UOF4ZfhekYSrKI8q0zHc
JRGwfWh8NFkBo9Fk+i6NgmOJzf6lzLBR4gBYjj1cNUOdPhc2FRu2Imejy+F77KXlhFonnE7T0N8A
OSTrIqkvCVzAygPwWJVYObNuZECovPIw23N9Tovgp2Zo2sQ15pA5TMPNGFIJSOhgvUFqTw2VxxpH
vuLPfsDVSJTstjNU9mNMX2iribBdSXNNqOJnZ5N0p5LI2U6AsOhOEqZzO72nYhObIrsdtxIJpnHX
v+A6Xyntg9vRceGGnb6qJX2lTiqUeAzrPnutmqcU8jfQKFBAX4MJiJ4+1eFUPKu8Et+VkCfZpr/C
0FIMJAKRadGP72LiMovyUxYQtqq6167JNZ2UUB6Ez34b2CpgSXzGjqmINwLfHncFo/A0IU2vHn0h
3HvpaTASi1cIjhQv0sAtHnxYPcHbZkYXhxOgBg9bkDmZPrmOHm4dfgOvGW55957iFqDI7BWyR5sQ
MtO9tjzVV6TQfqKE20wYMj8cDuwu9j5huc1nMXWfCWct3rDXBPvCq9bZ00BbzslFgIa7QMGj+8Eb
ZP1mKtAUkXM/v43Ln6baZPWIInWK84j6LG82sPrxRUhaeZwKhjYDI8eXYL8ZZty75Rhk17gbPmU+
MxhPS0k3cOfZqcjSTltMLr60PhDhHHNRnXQ+Tm9ksWwBcGegoDQjs+ExsUKU+W7WHasQ+raqD3FU
FxfDApU3fQJRZEwQYD24NxXA5f0M/XYxyKb1AGoUQGJcwhguQKPHiatIhGvpUEIgzhw465+5yFxE
m3Cnol7gQjc81UImR/rAi5U8Ec3HKdmRdjMz3K0Sk3IAq1dvLOMJqlib3KGpqY/EWr1FZZ7RXU8c
XNN11Q7F24Utn996KRqyKHNY+X4N/g5JI8oX6dYx5ao8ZOAHcIIl/Wsaz+bFJG1cMtlUeVWwSTqs
+3WTbWeaQw2gCSWCY9qM4dkmzhxTCUWGSfxQda73pJA1IdZa2s/LiQCBcD5zr/4ohOefUiTTFBkJ
XsLqpoiGxz6KyKeLuGN7NVIE55Qfs1kGW/yxbTSRhoHgdmoLcRJ0lqI29X1eha6+5tPeYWC5L0ze
Dt8hQSslQL4EljnIEoA1To0bPUM68Fb6Gztr0baZ7mdpKSQqE2gcJXMrw6ywk8sA066fPYkGzJzd
E31g/RbSg7lPOKwNSXaeIPptV/C4aXHoohdMTmVm/+S6gM8F9k8tZ9r0Xbl1s8Rfd+o1cHCXkvwM
ysBPsiIPk+49lfwKGCSMNnKv3vBlETKxTs2sOJDyT76wpCA37JAg2wGyF109KUKC9oU3PbOuiZ2L
aWszwqBQLF7h8yXwfjeNi+Cla5ZhyryoOKGVBr07eS6ow52rPVEUNVfWB0mP2F+s8I7jBRgmaNU+
7rnctKl95PFZc/a7dx/H3TWwJoDZYjpJ5IjLFJyuG1cgaWBOIqBqZxiGRF1ClJGfTO9Ld1EwLWqL
XsORAaQWDrKOIva2tlfkp57Dzmhn0sFHkmB/H+m5DyGqDOJQ+ugwG79XJsZClAIvwe/Kdr9Mucgg
XAwPpCwxuVxH4JH9VHSfY0C8BPjmKTCrJzuiV9cYyNIDjwdJN+JXL2CdIhC+eAqYUEDylnyXbrKi
gyzs7qzqznowKtQbqsfhnKB3YKXmGVXBosipcy6TmwKVYhDQbAsbnZKDQzjA77etVQbMCbU9TcVt
wq2bsRkTluulglsa+dS5SsedTdD+w2Tw2hmaAEqJMArv29pOVblueePX9JjMj0JO+AmTHTDUgGjw
qo3JuaQ1+gikqckV3R1UhUEpyzgnYpuYwS2dm4uMzm+fG9de+Vn0nLTtledQ6CDe7iRLfsIWs649
gaDVjTzA4qFAUEHW8wrLe8jaFNrnOqeUAvlqqlFP2Wm1nXpXbCKEXHt37rxLl2fHgV5E0Qz2fUuL
6rqeTpOX+j8H1GBu+wE7OH0VuKuXpArynBl1mZ16Gjei6JQnSXExMzHsmvZVNkV/E9EkcxgbugM5
TIHzbFRYVdZ6D9US/DhZfXuyMJJNmBgf/AxDqMX1cyHDIjTfhr4v74w6yQ65NttFjnmnKIl4HH2y
kGaNZqkBpbxp5Tmw5y0Jg2i/lznG8k70kpifwQj5JPgH0fqJ+355fKSG2VybdOxefcRRJGlN7t2Q
cKGInuA+q3vIZAy1TOjUOkqK+E7ExUmk+Vs55uWnjKxTmxOGY+j43iwBTWqX5j7gj2hZVP7rWJf/
XHeDnN30DSphLHZm83eH8j/Fs6Etlb6PgXMNkwf4A98flyHDUrIlAb06sYpme7odeBAgcKixb0QV
poR2Gg+96R0Sina3Q/g6zQZTJLrL2gr2rSLhKpaTCffmXH1CKVfj0jbB+bXpmbwvNSKMbd91nLRN
Mf4/fqPg/9a7aHh2YJFDE4aG/69p+ZkKzbQClpyM9lFb/q0IcZJAdDoEfqwz7QOecnwfBa29uSh3
PKrlnl+tCd30QU1Gcw1pAYnKraVT58ZM0YRGEpBBKjD8riPts5ztZzQs9gmxHSkjQot9XFjubTwM
S7d39UriaIeJgv8TDvS7XfAUmFKnvNDMfQqOvWtX911BYWBhcx1QIFOc4eE+AsSVJzYTGJiGOJWh
DwFuyb+NJ++2LfAP20jONoXvxDeJ0KS0GcTBNIXxOTi5Rq+KRDSnA+Ig+SlP1mSdf3+qZ390edAd
u6XcD3L0vs0mfUXqDGtdhd7djN/ERcR/KWLUVyZhl/SgbHu2kXPhVuaN383BlsB0uab8w7h14ad2
gVPSAhxYx2ailmBSKIl/X5f/7af+t/i7uvtfWVzd77rTn1U9gXol/b/89d+fqoL//ffla/735/z1
K/59/11dfxTf3X/5SZvH//H0t19V+7ebx93Tv37mX747P8E/fsLNj/7HX/6yLXvZT/fqu50eCBzI
+/+oal0+8//3g3/7/v1dnqb6+88/flaq7JfvFsuq/OMfHzp+/fkH2bz/dBMv3/8fH1x+1T//OKgy
/tFO/+krvn90/Z9/WNbfA8RvvkElikeA7HL5j9/LR0zv79TFkqNN2qVDXL7DR8qq7ZM//3CCv7sE
ldFsZPl0hdIa9sffukr9/pD7d5/gd9PghjLI2PeDP/7jN//Lu/h/3tV/Lq210WT+NXoN22pou+SX
GPzJcu1/rSuPUyK8nZKGlHzISA+o7Rr1h/vmeNZNUTe35eiAzWE/V8HEMxa7xJbauF0u1VlUmd7J
Go1OGpF2sihiObvgwxT5aU0Q3Bn/k6MzWY4U2YLoF2EGBATBNjPJWal53GBSqYp5Jpi+vg+9em/R
Xa1KJcENv+7Hq5BqmNVBa95oYz6kE87Ykize7Gq2kA0YqYUSdsyF4YD9uAnYexEIm108urKn5bpf
DRr8A1iO3iwnK3ad55U7epjYGdfwBXs24X5O21y6eoGb1RXcFzOmJoLhp2gh7Fu51nGiOGeDt4o+
FK6JOxdCg8rC0zSQVMR5XGNBLrEiM3Q3QYw5OVldyiGj42ZYncvF6mGm5gQ38+prTozhOZleQ+zO
5up7HoT/akZsx2DWgyKi1LhhRz2xwom9GDORn5ydnNUkVxfjkGVYm80SjlQSJV/J6F1x3Y0XEZlQ
RX/oVbDOMmTL0BvjcUJrOVdNER8nPX4qzgkgZtdRiaByfMYdUsSIBAWvU6SBfBmPKs7+5v34Ikas
NNWs2a4Tso4lOWf8VLi3/yqPtqSZjwPB9JvGVChKrv8Py9iNryFKQDWffMcH9GybB+ozwDxEETab
SZNKc83PRf7JRRoGYREfSJmUCOsQSoBl7ubyYoaM060Fy7CAvLXN4zP2qqBucBP4s4fbR2IKMTv9
yCZoL3wguZYLULhqWnYqvXealHdKYKmwT2lXQwi8PQ16cCmQlyLBfDfF3qPQebYZ5+FdyDLEFuzD
a3fxuSrER+Qj7jq0JxJgqEAYuVTIzmyyWvHPAZ+2tdr4tc/tDyv81GsK3cj/pKLHlWRyH66VCubQ
BlNPB4dRnP3+YLv1tJea1M/gwxuwinyT9jhm0YbefGN8TQz/oa+zl7QhJThP3OALDTJwEl857dOE
ZDxrU5rUAkhWS7i+iPz0rR3oPL36mr16Ece8rOwZlhe8sH56T0oFG3fwbzid/2IByXbL/YAvYo+1
goptQdEy6w/cfVLsSJq/Yi/Mr+2qURB4yh5s/ZNOLesudpfrlmXnYGynGA4muiecwyyHu8z5tE0s
YRYxsNqsKCGdjICWLizy7jgGWd9xiZftfomsd8rQ6BKdaOmaVe/hViXDNvfNMWF/WE/jj1L5g60o
Q7HSks2b724Lu2Rt0dAqY/z6IRfotKOcalmVIw17vnSnYl9YAAcmbzH2doyFopnMXTUk+NZWO45l
z+WR68jWKmgN6HrqY1ikFnCp1N88M45NH+a72W8gZfkZ1jF3GckLWfV+jnxWzb784db4HKa12kvT
TFkz4+9XBI7HTtXbAZkH7Ec8nE0fWVi8OSWdlj3wEE5iO0D5wX5UmI/9hNIWp0G5MEj6kAbwc5M3
djsF/1fFbw4AYcxI5Xdu5J9jpNC4PI05ZPK+M7reNQWY9UzuqdLUfbeecx/Sxol3pNj7mdEQXoRD
5CYIcnXMp7x+vVnCrvJms4fR0BCPYztA0ErMuE0woSwAFvdWevBioEXDWhhWjtwYyoYOcT2spxms
v4am95JKDL6dOOcGqpedpP0SECK2gjo0/BLA3W2Y7Egd3EhGZDiWgNz9DflqiP6SaZtENW7qJLTw
OGPSWmdbZSYfc0kWekm4TriFOoR2tPDbRKwMsQtJT9WXfuXTmzll70Pmkel96L1wvmbDa5ZIvW+Q
SbHl/SwZYydWXeyUFWlDjWRTeg+uCfMhNk6+hRtbNc4pHmaCYV3O50Se/eAKHlwHX9TRSeJX7bBs
KMAVwMwDUfioEY+27sSeRrCx3FYDsxsZxUhzBmgaULHzY6Cb7ccmN25T6kM4S0CytUbyCszyEJWY
vlRCxmkpjXcrLw8lD2mEGqHsj8G+Ckvj5fcMUrbkgJTHjrY/jaV3NHpJz7aLC8IrgI+klfqLi5Ch
2v3VRneXoBtuKNa6Lfps2Ljbhes2W+yXmPGHW91jYShC3ACG3TuET9H7LHXxPctmATo5u0Umj+De
Elg7Wx6XDyU1ZccRT/WMt6OyOReEG+ELcO0PglskW7BkQKICezB6rOor9Tj1FZPgIAMtympXgJvI
J/lM4o3MkorOVjNdeE9+OKCMN53+ncLC3I3qM6fcI1BE2GobLwV7pHZLwcO5FXxvyKgTvZticiLA
G7dZ/hHG1rNKMZQOI8DTriR9pGnr4DjJd4TZn2zMorQ+M23zCOcmUKKMT4zjgG/sVLwp2f9GLu4p
3wNzFHt/ZqtNSQ1B6dWU2EXkhza6i/bGSIuTwoY76onDmnd6PkWMC6j1m9pwj009Hk2HgC/SNa4m
3dFgyh84Uzlgmbg2a6yDJKZWXzrZ5TTncHRDKpG4fRbROamzR5tfJZylAdG8fB0SBGE6QKAbYXVo
+1AcjdxzYXVVe9siBNuoAa1Vx0FUyRAXlQ2AIDmWBW9ZymEIKlo4gSqfAtGoXNidj+Fexf1VieTZ
WMRf30upCMbPFrZ3Udt+OKpGj7JXO6zfP1Gk9mSbOCTd9n5kTuApyPeU8UB4MLCs+yXlcH24zZ07
6TqkZUwA66BeLIhrX61EWI9wnBBqjn/wNd97ESMTAoJgbT9QYDETaoJUmxZYXxyyqmONl2gq20+O
g+04UKctzVOnG4qLwr7d2G3/1EXNzI2KxXtU40UdThRn8dAI7w3J2oEMIg9VzHZRQIfexZTLYsFq
t7p7GsZoIJpkheSlp1Nl5/OWFuQG0Rnx2jUeSNly/rfWGYWk3ti+c8ZClQYgp7nsJk94iIDXdndN
yYjhi9DDvxvka1LUY71XVhzIngQK2ufhc7No/lyx5pg09F4SN1lonEpV2Wyz2nvcpu/+aipYWphf
anycMfeDmN0xD5u7um+vXMKe5jWN1Mc2fSjunwrGVENWnGZGkA+humtUUm384svO03s4NdParHc1
ogqkYOnjExymfeV2HIiucYBZhqgpEatQgFgfVEC1nug/aDCwDzX46X47RGxwjbVN2SgMysfsEyuD
oF/mD1g1KGCzbZC35ZOA7TI5U3j1YFQgr619V3NOZNL2tmPKzrA9VfjEmJZaXLekCMlVYO63XqAj
KSIN1VFgd7hfjC+Hk2qrouhN6eIEI2lh4KAphhTPFqrfdbUzCI3Nb5h/4QTy/e2efCheNtgiAA1/
aZdiNcYZ4kP+cY39NISf9Ci2wVwbZxYT9RY4SczY67EWturncEx2dfpdFtW86SAK7NaxBm7TrYyx
3yOPpmxCWKzlsEB60Dcugng89v+QGwO5QpuMDANWPV3cXv4wgjG1xt05Gq0osCuLT5MF2Wj71yl8
waK14hSy70Wk+8m0j503v5ugYxFUrRuHpNgkbYujOvfQ8dwSZ4ifi79zXC9HP/HQXdFIk6KgfsBl
fyWfvRqtgixDuCsrdUxYgFBXhZbpzekxlca171qEFrP6ENicOlFmrKZ47qMq/eNTDz7n8RcQXLFl
kFo5aeVqCSAcpLsXBNbPHKML/W75nvsOcEnhBS6syMMixtUe9GEOGDsGdnRmPYyUYnt/snJ9Z9YY
j4HGDZ31DSrlOe4rOs3V8pt+0l+XsGULD6bH2diQLuP5SggfFpqFkNnRIxBeOqog4BkV9DNGHn5/
0qlhn+y60P07FSTgBV+gUzfyWmQ7ICUzf+4Sz885Gozqj4rMXxcJgXVxjXc8pAKB+KKcQ5ywiQuZ
IMlv8CyTfTWWx8pkCzQWrL8s+SNVbfIxoho7hj5kDr33YAJ4C1XZGAzMsvYcN6TkcwjPueYdyaJv
xqu0w2GKegqEg12bpKAZvS2+Vr43HiEskPmY+Jj0alHUXXGJpwuELnGwu/ESAV3hY6UWz0nr82i/
pJULz9wKYcR1Q3XISw/ajFq+3blium6YFwHGblEId82o3gWTL+Dfh9Fwg6JGg7blozW5/yiffjZw
a+c2gUaq+7gP8Iy6eF83bZrfd/wWNih23mbMQVpnw7iv1fgbGk6NnyO8w8CU7saOD0833ikE0bWr
EKppz8FentAkVuLSbqaQb01/nVUIVNIl5qXwcWZ2AoWKy2WcpEDq8+ch5ywQFZAZr/eewY88xE3x
mo0+2O9lPKm1rbA2r9PiO7hxEOiHDDBtQW2LX1/tIrqkjnuX1sZL55X31ZJ82fx3NuG2DuFsWHFh
7Is6PBYZ2ZJO82y4CXukgSoW97dIYPPBdvzt1vS88pZnJQRcXo+0GaegHP9w8eWczqqXRYHSomv9
px29n0lNcmNnHmEIOpP7CjS6zHekbD0ygegBOoxQe22Kifv04jbddXTxC/iK5z5xyvTkkVlhnVl1
AMS03s1RvyIN7OMCELxciKr6/P3I08phn9oR0BSb0D4GiQDRTWFIdXnriauqtbcHuGQG3ZTAuR0e
+qi9tW3tbtNEugEWTs6ZgvwM69LQUKzfXNPeod48Wisn3O9Ie47FoRx48RhxnbOLX/haldY9q7l+
S83Ul7ZJE7BpX4P3gFM7GlFIr3zapf8TvQsxCub2OGFh23w4mgmnk+Oj1eLj91p/5xfzcJqQP5nw
Md06MBu35FDwpKCPsE2H9pm5sKdKvhFlOjzaiwOoO34iKLMxodMlvKsXGx5L+sEX/s5MojdHTEcF
F48IyDEfLvDED3GW37UVbSQ8HvGTHeYV1kFg9Nj32UJNrXPgcwdwFj6J+d6nTllAs+aK0U2BCfJO
5v6xndzj3cnJFAhUuTZDhKfOIjJvDMGih8fR2oWdfLan5a6J1V3k6n9SB9SqPGE6ZvUCEXojreS0
jNgwqrMyEXRkVZ9qwmg7Kbs7nMMvBVsVf4p3bNkhH1fxhzlVP6EN5KLKTJiiiATG2mmZ2vlWGf5P
o5U4WCF9GdP9WHIdxupo5oFpN3AA1urQ/uJP9lffFDhBfJRFMV3yyGN7I//5zLbOAqdh0pdJFY8l
DatGnZ+HcThlvA5B5u4Wv39o8XbN4VPtGRimSH/m3V+mwJvrlReYLw8yRHtqs+INwvNdMt75YjjZ
AsfAgAvbNB4xm7A1vXm+d+WMYwFfu7z7zOXe9Vjf9U34x6EZeVoY7Or2kqXRqeHFv8unbs8q2YE4
MhTFU2M2Fzdq4HhhwC8q791y4kdyzC8t8++Sjsfa4YbpVGv0Vhm0yHJHLiAWLBA5y+iSMyRk7SW2
Dp4NPjKs1AGrJg1UDuORbSgQW7z/WlsSwTFM3NRRQVLEhC/hwGXDKygD1+JQ7zCRa/4fI3V6sWgs
O1ZT9lTcceS3hNLmqzM+iQVcjscF3Kv6sy+9V4rY1sBtxcWA1xarwyTc4J6OoO4aP2Zi/I4271MJ
d3Pbc+Qt8ld34hpV0zXGLAJuadi1uriOcJkbMxIk86PPmsYaN7S/Jj78qvS479qgL/J5H+fe3m76
v96gTkteXobe2af8V5s4/Bn84t9iIuB49rA1DX5kd4XROWLjPsH8AiBhUxhQ9ZcabDYfi/Ums4s5
QwGeLHUnO4PPiglqF8rwQJttMBjJY555f2C/YTMzTlzc9qHEDzlUzieBn5OrYRtAIZa4k0FzFHlG
WsUQgQBiMsfLg6UssFUJrk7Y5mn3Hq2Mt9gcj2BAufsMoPoccZcZf5f8Q8VPmZDBYHvvZLNAFZTD
zliqFRcqATMmCUeQqZ7tGmWSfV7s44Uk4xcQv3ubZHSd5UMx1NcoZuTH6pidYXFPC8y1XuH6Cw0S
cxUNBy2XwrQs2L2obWwRuhLcskxiaIqALUyFRzsz3vAAucTl5vpBFezxukrYxx5BKXHMf5inOIsb
973NfS8oMCxXaPDcURCC2hAVRk0fmtswYQ5u5cBhNiaurCCau2Ib+1yj3LImEE9XcLQwf3JP3Gfp
DLaFg62z2CIp5musigeoGE80He0GbIyAaxf3tEzWyWY4wLbi0fexvgpEsyLQ+IC5z23z5F027nFi
JNhV3fgEvHtfWchFXTUPX1n4XUmIE1RfPXYiMTeqIaAycD/B8AAZjh+2x6SMHumLiggkwIl0+Cao
ix2JrToH6Epd0/RtDMgDrY/iHfF3EpP92hX+rdRcPkP3HxIKeybikH3X/2nx87cRYPHIYZqsK6x7
Pj7VgPeYt9OtnnaY38jgz2W8DydS5qGOMG11yOrJmmnm10/JCz9aVZXbsqx/raz9SpFuj7w5At3O
nGAc8Q+50dFuAq4gFd2DpP7Zz8RLzbIflD0ad+FjcmxS7x3a3nhn8qZrXG5DSeTed1VbXrjrOeDG
kXOg5yQ3iWOUFzq7KLLNd66qyM5m/Cjs3yhRbnE68Ou4FVN2c3Mw20aOi9QE7gvRc6ZQYnV4uYCN
8f3M91bj+sfOnH4TNLlowRnedryJW3eN66Kh4pRASupqupW0OCR4AtOlOXcM2w/1wMOrcxNWVPJT
FUPIbgwR2E7936Jx95CbcV0Tnm85MwzJpU6hE4152N4MAFyMyvjybObaLu1+Z9N66TpOLurnzlWp
sh2OBDZ55CA2VgJSnkZtdEkuGHnKO8SllnKTSz5Ut9USKhMHWEl5cF+JhliO8CHEhFaQlgFBwjsm
tH/psF6hs0VCNETIC0OWiCnEafAfdN0J0P24XxS/I661GQLFocE5s6mzkREoaUlRI5qM2ZqnNGfE
R1vkhGYWUE2KIVcMr1UWO48GX/B6Ads2RzcSQPX6d58wEJjGFmF1W0qEIQNVBlAG74iGmhmjN3Iy
RBQFK6L6MevkfR7J78gFBe6H8z6v628bJ7Mw+W8ts8Alljh/tYSDWC/RwmEes/gggUaYbAncOnmp
ljI/VpqwTD8M+cYGSFDNSA0dZiDR8Y3UOUTlLPrTpDFtWrLfY7EXW5pXll2SAvRV048ElIv4QPyl
1IQ+Ekds/QHEZ6OQPgAB66Bxonv6oA8mNsE9jxdfzhmNzG07tc2MGadO17lcRuZfv4w8pjd5okLL
4iLOrTBjwY60fItZACB4rPivLMb0Tx8A0bldGetfS8q7rInvQek1+1GXJ8nb90po59zVpPCMvIda
hQ8LiHh7A+XCE4XEF2ipro2Ir0Qd7rOQwQ8P0a1wV+AZOA3SOdux46FG+jnwAdnW4mzsY1Fl4V5y
IcRdygcwGVG475v8QTTjrapJV7QZCwpOeG6yBrj02LyiqsCOr/Fd6LMdkwenXHKdtf1jbT2G92ai
9ANbM73J+QWukM4XsEFil9cu25LFuVZu9iciNnIc/UNJ3HAj/ceEiO9GmMmnkTG9JHoD9T/Zek2L
McXDhJAs57Bvmm0ySL3ryWKfG2lmxwxy0b21SHhhFpYWRm0i4tI6dV7y2PvOSNACWZ/yFWA8X0lY
3ipjnK+VdQFprm7R2j/q8+j3M7sUhAVA+rPauf6AAmRXN0O6GIoqCg/sdVRVoBKTMKEShq0mdaXM
END5DlqX/tZLuB63kU3+ElrlZgAT1efPREfYhM3zmVruTY2qSjv8HdH5ZiscN8DGlN1hwDnCP5WX
mWevGblGY2dRBw/xnyibvneN1ly1s4cuzq7kkkf+tb2KdosVkqQv13xIO4PIZbd/SI0l3jYDz6mO
jUdX8KwOpS0YcI394LfZ1h1YpsaZ+60pesBKP9BUEH5HVEQCcGimY2G2x8EmUxNCaCYWzo8kClp1
5o0hZmc3LO/gqqkRiVobxdYj4iZYFPAl3jRUeRY1TCfPs5vdZMN+1P16Nfib9XIi9pyvXDnv25QQ
q2dfk7mgDzQfK+rsGhRSDHS/Kp5e62Q9yRkCibj425T379SS1p789timjOKk4T45UQwkg8gn2uMP
GwvnldfV7HmzxoK4ThTY8fTdAFzMIns8YbWLpnNfE0egcukjA093WBYI6IuHgbuYTah17T2p7gjb
RPybicQ49NzA2iL928BiPIeYTRuQG8vscclzWH4sM2RwwgG3lE6pLcvV+kAR02vk1QiAg4DKT4Bu
np2nWfYDr+PC5xpu77HMczlLoT3YlfrKrI7LHei8LcFGE7pGdo3BZexZSaL5tneg7tfyW9LZIBaw
upXUgBJOx0PMCgK7YBpRPxdbrL+jASucbfFRjiqo0bqiof6wMLtyHUT3FVwidW9257Tt/5Q9qgm5
dx/hpntNQopTOitamy0mmiAGsAYxgxYbY/aUg8SWErGhgP0dzGVPTbHS7kbEXAX4zgLbcPgu1Nxu
IoR5t30UWNlo0v30x7x/aw39ouKIK31Y7BMI33z5HWMnynVbzdN7DHV45lvXI0mS2aL3lG4MTgNd
s5Iw8+4wSCYvWBdUiUnD2rOTZndgclfN8lDt//eIG8ZZVpa8M2vyD+BTtg1mp00+R+c0KZ9V1EmI
UIr6UJRZ5Q4lrTxRABcV/PkssXtG3mfHADuq6mXIw3vX4lY0qlfYNjDz5lff0fdzmT15MZTxdl/Y
oPL5CAJzACEhPQ5+A2TFhhaxG50Jfi2fIu9nVi7cPIq84BQkTySENHlnjAD4eVprfCCYlbRMerFR
uMHsQSKvIIAoT/+pOg9LUvWaKfVGm8Maui2Aug8X6nIuVt4/DQVO1ird+358bLryzrah4STFn1oO
/6qu/Z2t5hN5ekOByLONar+JDDQtRy7NrkFyhdiU30UCabB2nV1f0yuTjphUG9vi4sYtg5kABmPD
aW6xQouBgGyNNjEPgjLDNCwfMzN6m5b6GKvsMrZALTG6Yze3ntKGfoOuWLExs/+XnomzPXMHhXYZ
OyF3M/I0h6G5Ias+a3s2idowg8OttHk7w88hJbgEQw88I2czvW2KmosjSIXEI3FEc8pp62dlhSYz
wj2Ap3WKBYYCmyQ/BihAHV0SJy9dA/mGtctZFIMfCI/lOSXK1T3t3BBJjBp2yjT3ly5WFGxQ0hV2
a8MXlQFHpx7Quzw4iViUPohTyKuXOy+UdBfHglcfxsra2Pdz4t8iU0IN5u6DX+YmcfkXfT+eIV2o
Q6/nF1hn7o0D4kCHDTHbiDyb64chIYl1A6f0FMD17E4pcBIBUByhllHcE8V8TRMKld0YAnU0QrDw
zFd424U1H+Q8vXszc1LnEVhFz31iS7TszQWgabg4R8kug6G02/sFw8USt4dJD5c8IXVdeeZTFnOP
H73xyUsIW5TwXflWEktOqRABISL3Wh+6kEUg8j17qhG5ZfYBySEV1pq7A8GMTaIFtr7W+E49yZZW
xJ82w5Gn/RalnaeHfD/3yTVls6abW1qRhokJVRQlVgSeTHL5uN8mjC6B7XTvpFMw2jrIe0kWYShp
82wfKf1B9W+BjgjXuk/KB6IlKEjlszaTUwPvcWuZYX6gGrq8gIsFZTSR5+KhYA3Om4QEsOsfJM0n
7E6HNic5ZUcvUdS/+5ZNZGWkOjdUw2OVLBFi0fTCUgYZhgWCKrM99BicOnnlHmWeXMfGLI+qlDM1
e5NC1a4PQxcVb1X015DTctZgI3SzNAcL0ErAH42NoB4HrtBEcRXdUwP6wLYZHVrDzHzhuDHB3Cjd
HBWUnKmFeckb+0SkkISt9naQ8rax6t19a9Qn4DTNke5panm1eKrzek+ta38dHWd1jsfYFjBwIafj
KoLCFAZRxmavnZr7MAUe1HTzchO6mkiOhvalX3ibptoqTpG0DgIrLve46Kqi8Tcd2acZi4np+KDh
cKwWITrBLNqBqxZxtirG6TJV9YtJmoQQ1eSe8zDd+nJFtM2U1dWkdEFjG5hk4nSfL6cMZtmpLt/c
cHqlZO9VEBVf86y8J4X/RPsOL28bW/IIQGAOe711JR3gmtmB4DcXE49W24gp+ZjJ5IaMPRymuATd
u3B3TiN2SXUb13t3CeEqMEwUdnqxrSK6K0zPPTpsWa/p4C3XiBpbRBXTYPOYLecBIGqU0LhZkxML
ZKiRpTo25h7wnY05FioAD/VRaPTHNO0XLGkPEBc5ALuuDYSYX8eWBUTY9M+2+CtbGvZSHVcQYqL0
2AHF3ZSgsHLHeMsMjzVyi644wfXKQN4FPFeaeE0EZZop2VgS8wqBLgR/sBnRa48+37aj9W546o2k
SnpE7TV4/FGotZ2c6PVSGKEsJAxUn5nds4Hdct/y+DP4y0NNwxI8GkKU1ug+uFG5J8hhgF8muIwQ
HIagjmZb0z9Q3HNApPxj/OBG6Hpbs0GeblwG2CGkVCIhCszl6+KR20ZNzW+mDDfN0HvBYspTr9eM
SOozWQCp4JeMWc+sHrzGvIZj+T1ZXSBmCSPMO82OcZyVRzZNXQUTIear7nsBo4BsIqju5s3cDEZg
Neo8AVykb27apEb67rnv8ERQqdwrYd7pLGpnE5Gx3KcRE6i/2k5sFzw79O4figwOY5lHB7PQrzir
jRodXFTRgyJpFFgjz6vVPZokauAuzgmEe7fLux3tUo4FfW4e7WZPkW96jng5U6EKxhc1HLRG9dql
9aZf7ARQi9CofnQd5WzxzcrwD2ynjoOeTrn3kXIyNEnEa4SPkG/NrlpMuO5pXJx8blCLgffPTtxi
C6+a5bSa2SDHH37By8smKbxx+0ntMsLsO1aNB1jFhxCL2zZODJDtFbWYLToXKUVwY2tE2/pk6q8J
mYp/JpilA33D9/GEwFPOlPqmRjMHLroLUlxppbQwymwne/uAY2fehyXfUDNB1gN+i5wEHmOiEgig
MRLeAulBpzPr0ywl3ZRdx3l26Waab6u3m6sXQ0x6j/GGFiVcv8LEgmMJ95wRITwPPS2oYffAmohh
sXZpMUv7g5GxSgcFspsn4ydngYH1hx9Az9cZ/BBzm2p2jlX+66lZG0o4HKmDEQ7jBOzK6Brnfr/X
PXgAs4EHl+NecTgeYvluwSx4i0000qzioTAnh3HCPssWRp6TMoiWUKVjdevaPLnL2fTuBnO5I3kA
0aoj/dHQIEM1Q6Kyk3BymBPah41WAe1sHe+d4B0irLDuZAl3xo1j95j18TlLWBjLEpBLX9fFgePn
wYwqElTMfgs+fmad/lJI2z77LXylChmV8bRrMDy1yV6TkyhQR7dqKC9FXZ35t7KK27klYCWB6nyM
mSi2cpjOyvffinVupYKUm2Q2fPs+U5PO2M3h4tvYRfyuehb5Zgt1Z4Qtgh1iINs/rSiMe0jDw2nE
OSg49S4NegmDR02nQsqlYxtOWX6mNOJb5XBVKRNjNq2oc3BBx4EHSo5eD/qaKWZnFo65j5W8haSW
MMQht9hOyxtdRi/MxfAPRceSmEaDsekXSjbjS2PHv2btJXgIq0Niv+X0VlgxhB4WWzDn2uaJ2P99
zom6Zzd9FshS28w3usAzz6GWa/TEHwCxKKYq1m47vlq/PcwEsE3WWsX50UJeChgWyeEpRqWk86yd
Ixj0DN8O0gULmc8W1m/tKlj8NWOD0fyQhwJ6GPdq/Bq3GqUQQwNabk2oISlQCEozepSFlx7Kloqo
pE9erSaM3hNVPplU7PGX2uphnGC7i+rgA/5EYOTXzk08cCeOJhWX4WWRbD078T91aPzMWrJxMZx4
nPCQwUTsjruZiXA7VDxlVWbQC+QPQeHTqwkJ7RranCsCFxx3ygujSr8pBlsT+V/RS/Vw6UIS/VjS
6nm+gwE67H02Fi48b6ZyBG5wK4dp9INuNrHbsCbIdL8jI40uZrGmrsLYDZxKrsUrIY/xwptirN1b
4el8VwoopqbIWWVMxY1But7lPTHqPP2wVqNxh2VKuvoIOfPOwKu9YQV77xf1BNmNobFewxxZOrk7
UAnfEBLmLdHqoLCAURWtYtXE8QcE5cnxhgHrjHjOFhxjDuWGCIqDBGNYgWeELFVw0oa1vJBi/aQa
p95N4fhFZpLEX4bJFIAe2nxCKqV5dKKbGbHaKCf/cZCMtjkIs0MCrctpIZh1np+CHegPdfhWxkVz
9RIUEjHk95mmspUiWJoOoFVnzkPdq58qW7kbFsYA21U7mgIYSDLsUGlhHFjNZweYtLjLGhv9QQST
Xb20aOy4mEokUr5Lm1yvlWxz9KLnkIsxkUWsMLBHpNVC6rEeHE3OIoJkcXEKnT5Fsn6sBe7hKMkg
8qYgC3qjvlVmb7NdQJZIQGm6HoNEsubhfTCbM7hNi3qkPj3N9fzhWvq7W6mcE+0YSGjf3crrJJ7z
wv+eipXkWcb//JXsmYP4FBWsT9Epvqp+R6631C8LrkcLy8PKB+1NgnEzyNAFdGgPQhTeP0UhfW1s
o5UvSqiWBGfKt4/f0IDhDuyOS7g03ivgpDGQ0nallXIj+GcL+KUFA4+d3/kr15SqGd5+6mteiadh
Be9p+u0BoU4rEdUBjcr4Su9bjoEOvdtd6anxwj5MnWOgqjNw1XylrK4hI9CTsPSGkV0UKNZ4ZbKS
zV1b/zAKQtjDf/FrDMXeAeMKuI0na73Wr4TXFtSrWJmv0ISaDZpKwZ3AP1aAYc2VEAuD1zjDJP+I
V3qsgcXHjfWrkcNHIFmY442ANZsXrXzM2UQa07rngEe7eIEXw6dlB0+mF2QtJWewa1eKrVx5tsVK
tu1Wxm3RA1ah5QBT5krAHW34ihNQ3BA4bqIRpaOVlxsCznXKnhoQULoSpK6WBgchkN1lxAeK+mFj
aym31UrilSuTd+XOtthkxErr1Su3V60E3wiUbwXSV61sXyIeH4YBbMVhoKYy95cCgn3mwQPuLO9r
gVJTA14ymcOKlRw8ghCmExnlN24fCjnQVOLe9ytt2AM73K384QIQcbo6RMh4bduc1CTyZl/lzlEX
rz0IYwuUsb8yjf2VbuyunONu1n+ilXwMEnk5NM7ffCJhCxoZXwPjyGpvJmHHwqkZmTBJ1gP69SC9
0a/L8eQCW05keAtlPR/tZWI+AMjsrGRmBcoMrGn9tio+3ZjvCuKRGTDnMcb3GoJ3Bohas3sTXyF/
4ggAevyfBL0yof2ymzelxVsyK7EZrORohxi0S5wGWCmey+J/vjSg6RDgNASmu4hb/VjhyLdWJvVM
PCrnBmQ6J765NdY46NW1bL/nip3PMvUnsRKuWTcORxJ1X1AQ+OJONosuQUHJ9DXgEUgrONkuwOy0
aX/DCoK25qNj/WNdqB1/xWzgEUbLXwl4VYELgBsPQLLvVia3EUpWl/8xd2bLcSPpkn6i6MES2G6Z
+55JUqKkG5ikkrCvASAAPP35kHW6u/q0TY/NxZhNlVkaSVVJVBIIRPjv/jmUbgmum0BbtB0AeLct
JG8fpLcL2hvHXfLqO8C+F+p3tvC/4W7UMAn6XbuwwclaZtts4YVnCzm8ByHeMZuzhWvjYkSizhbO
eMDd3sTugw5kY0dnfbNvrQbk38InnyXOxXphllfc0NVCMcdjauyjiZFeUEGRVelXzzKvgKkYPABB
lwsNXdTJL7rcX4aFk06VI3UEoNMZRVEM7ccXPKJojbW8DN5em+K9qBhVA1+HFxRv7B5YR8oGpo4I
1SiOrSMiGyPCU6tok6gqNCGg7hFw9w4X6ETNwmqqsW530z4srmNVvo9A4WtIqEeXi6Xi687CjWfc
uBy3jVO3MOUt+5smz7Tu++BDGHO6JQ/Ew4y5k5OIKz8BLOkgvdmdNwxJpu+eHO7Ug34LFpo91BV+
2aFixHHPEYDMXVx43yGaHeXCwjdGqPjNwsdPtPGjBrfFQRp2fgxEXy40/S78ZsX0y4C/+0gW3n4E
eL9aCPxE5+hFvMwoYTrkxvXtmNMe0H6Kv4xtuXD8M8ZA27Bt7hWI//8nQbz/mLH7lwDf/y6y9/9j
EM8kW/q//h53+7cg3uHnr/x7+ce/BPGW/+PXM4gnTPtvMvAYMhpM5V2Pf/+exBOW/Bs+UIue94Dt
Pak7+x9RPNf9myMNfglXju3aRHL/EcVz+Q0N0zYI6HkGsHzT/b+J4ln/mpN1JEVbhmuYgTQcBwuU
7RDU+0vyN5V5HNCb0m7iuvYfsfQvwSSzs9+im7Db2QRO/1rX2R+5m3mncOrKaztbxrZjY6EhnmCK
wXXWseM4OwZtFmPWvDV+S4tRgbtlJtO3/cub+99Zwr9mB035L8lBvmGARi7vgBOYjm951vLrf/mG
AzdzXXZgGbkhWx+desAc5SanWBqfoX3WL761yoYhWnu0Y68xNLpbL3CvWQREIEwdufeg5P/nb2n5
OdV/ZleXoObyLVnSICWHX9wm7+/9j6wxcniQaUhUGzGQfIlnAhamf2h88+bM5Y1A+/BVDN6BEwGH
j2j4JNzWvDJl/Nwrfzem/n0GL2Fb/VcOGicmkNNm0DV94HF+UoULHmyilHpo7e//h+/b+rfvm1Cn
7UnL5R8rMMl7/stbWYisn+l8XnsjG0G3LW/9xPoKIbD5KnWx0W7+LsXQIaPwUI6kzh+m5HRvVpCY
QAviBeZANuT9u1woCL31e3CDs4u+UWoxMx5QX6ZET6f//G1L/9/fcMt0Pa5c7g7f5b3/nxdt3wR1
kYND6Lh8scU4NAf94yUqZXcghnL455cmL5FnY3lxLTAuIAr4kIFDuI7R39jP/P03ECNYBp+ILI+B
hnF10I2nYvFb1Esh3vOj59een3Z1SsVUXGEUXP6T5y9wuMJPNd8aYSf3umpbjPtHQbjyHiwvzy/b
yI2baKh+jIPxtQuN+QFohQSYBunhyeKhBGPa3B46Zx+AFrPxkZ9A5DA/5GJ/MAYhvTLTFV+ahC58
qsvjxvyCEETJnzWaV5kUIHvGkOaBYPhiJrN1znzUID2ikpTlMEDY/cfnhpmqBwez301XmHvHE/1V
JUxdy5nyIRXVTM3HjjmXkXnHEXH6TG63fZEdmavIrxrIFXwt4khbJ417nMx4OIeuMZyfH5E7hhxI
zue4aNUBWXOybr4MjmPnMosLzHHNDa5OY0ohUzR0BAcXKSVbXqwKNXHTRjlmrudXh7YstzL3P3AJ
kLEqwEmYdDVWL+mYJqfniyOERJESyNMqtk5Mes2/vAwOeLxouqmmVbesA3SKtfrDZtS+EfR5fTOs
9yQ2xRc4l3pPNVS1fX7ZpNmv84fmYzJsY5/avygONdY9OMzPM0iFLdkXQGuGW34WDSdB6FP01yyf
kioIMQ4N8KwdaBJha5+B3lGnbgXNLkuEeotY3y+1Shnqtd3b80sFmsQCf+pPz0/RXNKD9hYfLFZj
tprja2iV46vGVIesyGbgz68VBdwBLdfPz+LlP6NzlcbrOZzWz/8BUcwl8YpaiPnnE14CQFkG48Sx
meWlGPWfn3VUmBztKfyAG4KtJotmiu9gD51qdijrNkacZErzskDv70YRyAsbpHW2DLxCKciN9QSU
np9GRseau/yCEPzmcUubfLAocGmUAwefGkywc40xZPkw0mIHKCjap7jEGOgkFlVEliZEV40kc5lM
jysvRREJlpcwFLw5LSjo3mu59eJYHIdUhhQ6NfExT751DHVO7HcXL6EZ3UDwqJ2cGk7TUe5EqxCz
D7N3GpCDxDyrDrkSTFp2mjVAbOHLdRL1zmvhLCHfSD1MtD9TV1DbAoETMiF3PgU6PNaS02mdls5l
ND9rM/HYGkr3GrWDQV1u9bPzu3Q3pGW00VEafXKoR1s5MZnf3O38k9iXaSghK0D3T1zhrFzcs6cp
tTj7Pz80J+DiHsE3xmKKTPyQv8LQY3xZV9eiwnyjKBneNWYcbksPMD7OEbo5tTfBw4RP65ifhKPw
x6vp68KsH9ycBBtw5nPokCFqF9ApHiDOy3aaovXKjDOKTeUjR/aXLvK9Ux0Ot6KU3hmrAkEGqe7w
3sTesF1U6TBw3ph0W7em9PDdy/KK2RGjdpckMAd9fVlq7msvREKImGBp33wdrXhXKZKoMAaSA80E
wyWu5TlzgldgctVnLFEla8BwjcCg3FNWVACmx2y+K8sJ1xqoZaqzDOcEoYGZosoQJ/5LbkKtgRC4
tpakSVd3ZEWsfZzUCafeeNhM1nD26UxdJ7qgYsikEDc3i582DrKKadGRvpGzLZi3LkTOFkrLpiAy
teRxqMdgcHKvQkrkO2kfCEPHG0Ab9cYg0HcIQGgFRWPeG11/DSio2lucZhDNuuEQ94neR9GSchvg
xpwcYDxlnCYo4okFNY3uXXCoHFBkId+N5YWbYMWlmuP8ZCE0gz78CGNJh+fsvLesSE3OkZXGEhzm
6fTZmLKPBoAYI5eAmHS8XB7Y+o7ZgD9C4WOvh0Jd/Ax3awmLfAN85EfDKYOiIgSQMEcCpRfxhxS6
v7qufefWSN6fL2Vk7cOuWOG7OwsGk3VysWpUHY8p8aWZta1flCU/mmmc31PfPfrLed5U+i0fxwus
mnQTj5OzYsvYnMLZGeHbJ9ZeTOJVzO3OLOX0cPWOiIN5DsvAoF2738c838Fso7OuVTxEl6ona5/1
lyBtzGto4Q2t5EgjROrmGw+EHeffgaqvUImLqY29YBw0R1x7IV0Yl4rW1CRt9c8Q/21rG9nZLMOv
rWvLrYH5DerVrlbFfK/01D6GYHxpuiE8xu7ggT6dSabP09Je2ht4sukX1elItznp0Tl0TlYUKPxv
Fb0dyoivanmZ4AXh/E7mrZDTbao8l5VyvDLlE5joNbkQW6p1FaAHZF7OMdRVOOJkHL9PSfYSwtYX
Y+89gmCOp7U5hmITLuxKmoYQNfO1WP5OA04pRlJVCBGtnc5wJ35CwqVLC/vD5Ja0VCgBZTMcJCYG
t15Z9t1m2L6uZe0cqgxpT7QqXuSAH6NVz+xk7OkE4rypkzP71vZU+W8GxYYXAjXftSJxaKUNw19r
CVR1vdoXZY8Xp8hpFvb6O0w0UoJ2lm5ExZ9i26O/M5OeQtH5czj2Ec/22tvNoMM26Hbma8hmgnnO
H1lsJhco2utEThNZJXbMJ8/E9r8gpHqzezhmRyFrJkpmZhMGwdn/nSC63MPxvGS4+2T6EnveQOYU
90ae9tizt9g6sVZ7NgFNYU7TKdOo/vMYV1tKhODEsgTPbjm9FE0yb8jge2vs4LjJm+5nkEQF5Zcf
Mp4XRlOwNm2X2nDAZm7907BoTIkBvgG87qKTWbXnuLS4syj42ARU1gCjL/emw8pU2NrCwV7Jc8cN
AehyoZsmu6CpyDLL2Dp30vk8+bk4iab81EjlLR3mmAfAKkRwK0szmlcCRPMmpKYHZiKO/km8dLFi
qUACWrmdCrb0DpDMjdujzodo6435e2ZPPrhHOjoW7ZnmGVtdgjH8HTU0Z4/K6099bH6UbuJtnQnk
es2+opbmlcNJSXSNJH7kY/OMHVIxuUeZAA4cbBp9CQNAlA4DXc8SEA8wgzRmozZh80ODHRdD/Q1X
uXMC5xUQmZaSYStxy9DCgeenXvkehGTV4hGBz1R0TXjzbwC62akVMjvVFWXVSTYEa/aY9lJLsXJs
zz1Esad3eKxfm+c9Sw8KlTP9oRsAtnQ1VjRzuQmGqLQQ9e6OWdcngR8ad0jz023nkkd1EhJhJ7TC
oLMxqOktl00kLhhmoN6xSNNyVQ/xaTnWEpUJ2D/iL/Kqiw/36zjrIVsFLIrrbAz9cyu8QzbiPXpu
K7plb5HIrZ/nDuPupi+3tKAkx9hKHuzC/evIsfqlboR/i+aNF5bZd+wQP8i3gJK61RrNzQuILtRT
Wh7ruFcb2UTkJQygdIM5qb2d9O8TDTE8YMNzHgztviL/fFKuna0aUZD2WNZK0yW72FSslb6emdP7
FKNULc1FvkBC/ucL0KuRGUkqVuNkHBxcgFvDDHGbd7VmPAS2gomzTQkTN1AW2POetDasCywFbIf1
dzVp98z0890OrGRvG6o6jN50H0UpaMfYBB42onKqsIpYlrvTGqN+Co0zXBA6Ooq/+dUIYsVrq+tY
oHFjHyNL7Nn2HWUM862/b7za39XL+qv7Ua1sNP0E39J0gfnYnpPs4tQcxgz4/9skWypjEsJvuX0T
bBQlmKl3vMjrxpSEzETyU5Ge2MHrK8m7Ye0fpPpSBwJHDjFhdnM9Km3NX4XDqUtEGcyzXg94A96q
KIS3Z5Jgkv3Jt7jwE0hku160X+u2S3asGWbeE6rBoXeo0/Tj+TgqAKhcQK5AZh8b+2jbzs2AD3/R
DTO7WaXurqXGiDM+lTRU+oG4dYHIfUjL7ih1fd5j0vUeoZIppXPuvG2GIbnmKig2lEpd8HQpSkzK
40w+6FgUXy1N71Bsy+9Us56CpO+OUZrBUgsilFB64VfZHKmb8AgATosVnRDIKeZJwY/eJmcf65Ly
j5FLprN7vXdA4a3NWEZbA8zYa2PWXyYr8kHovGIrH9l9giYbsoY+05yhcax0dXOms6d/uVLN35w0
OBJzxILuGExvsmTbKSKeTSfk1S2ZsqOTxPcE/Px6rgv1odzuJ66J6qfnZ+MpwjN/ViF83sqBXmlh
5mWxT+mf4ZlBRRC+JcIuczBS/Tzkh+ceweuaD+FYcmfDazyHMCEqdyQaZxC+95Jpl+HmRK2oFawf
gv2bZDkIipGZtOO7v31f1XiuQ3xmgHq4YXQL0cdp9t6sKFWz8OSHPoEAWphjX3wWSY/FOGLBberw
7POG3PGKYv2qBgFsgGYFHysaPxJ313muf5BV98aZN0G/yd8JAuA6bQsWZKbEPWf3DUig/OyHOeE5
YDZ9RjKe2Ld3Ufhz14BDydSoJmbYRmZ7Brd6ipYgHfB6nPrtQujAZftZOJLQh+feIxoNSDTS7DqE
PWdO9H/sKqW5ya0BaciOrBPR8u9RZpbvkdNeo5HYNlj78awMf1zLXOzmTNr3PODusbD+bIEKb4fB
bQ9ll1en3iKAWjUUE7sFwN7Bc/J90h1ZlsxX5QTsqXN/qwkWvFg82h+abAejI10dqoHCzZhMf6J0
yxVIqKSqXG8jC0XhY91mZ8BEz0s/sgoCYB2tPaUdZ+tMtfGttRPz2JDOO4x94OzN7JMqHHPTV/nv
vpXV4XkvdjldwrF08Ie36hikjDaWFbDKsIwkFfNG15pBGplzswV1VGDgxDobwfuYhadOnR/tbWF7
lxmfM6VSy3rYWpRHTv63yhqOKaaaS6gM+2KL+DiIMroGpe4YnfbH2qKtXPVGeFsyKk2EtVXE7n3o
auPY1H+UY+k/whyfgdv/buMFPhLBAmtH/OBNG9Wk+EdnZ4uKiMTUv7QhOTsgruOBejScGhoVCKtI
tmmW/aBg6jINmX96vpgxfNYsJNJkk9h+hU6drs0mgQorI0npN40lxph1p9wmCJtmWNKeQk7LmwvT
9mhl+XteEl/DuEHRnDMV7Vq2Y34xUioNsIhcuCzekjxSezcyszcdLkpCoVuCsUPIW2tUa3oN1IrO
lXkz2prr0Uq9Szbwh0dWciq9UlwiNTKzc0APrF3oylC9BANuqs4+D82bMEGQdHi3TrO0iH5VdbdS
+GB3k47eoHXk+ATnS25F0aNQpHjNFutk0RAaMLuflnCMH+bc7UonKx9FZj+q0Qv3uO1piprD+q1h
ZFh3ES2koir2Pojcd1LVS2CgOD03BCGRE54CrCo5mCnMYhf8izlL7ES2II1JGxdmcMyi7vZ8WElk
sWMTTHdrcK1PoQ2cBjfRFIz1V7spjslkwyHOEZfToTu13ZSfq9r9mGpFN03u8Xt7zpoGgHAfg2Tf
1V6gN9gX5bYO+1ey+cW69AzYEX5G1dfcvMOjbw5iCfp3NkHPGFjd8f68W+alVDoMwUsa2bBXNV4U
I068jQ59QBfLUul51S9VOdc6LziwZPKd4p7i3aFLrQuaAy7h5r/vTMK8DSOoS/iekYFwy2K8ZA5d
coZ0ux11F9aDcomdKViJ2U4nx9qv7AelZyuMreTIcuPWOTgNIgvVLKso8CX8WZQmPZoYF6KRlgcO
/iwidJdvYJixEZ/K7z1SF89/We2jWsi3XNQajKnawt67G8lZNFZ6ccGVv1jlUO6C2LNwe5GpsjMk
6GCojNP0qWug/g6km2hEsa14OhGLAvceo5X0GSG7rhKcTDx1iwK33FBmkcQvJTO2lyBgQu2Hifkl
c4p1OkKWBL17HYw2PxHQ6M91YgKlCbxLVTc7cNPesZu7GO43FlszbS8J5QMng/4GJIsRx2ll3b32
8/PZ32VqOyd4Cy3qbssmCLdtLn6xUeYgGd5bjZZCc4VCSqyXcma4ZoZQLVt1NktW0RlXzqacZ7O3
5+YO1zG5OifCEj2wdgXeunPH7tp5dKYVLV3CkacEbQ2M731djCQYy2lL1Iy/ZA748yVhCvzQ5Epp
CA2TqwOQPLOyn1nbB3d3CmgB6Ufyh7TveFjywLuIl2pepLes9Xdkbk9o68tsHPaoIbKVFOG4t0zj
Z2HXXys8pOegbbtjipXRrzBTcPNF21qP07tXMo5wyhxyN3UQaaOOfq2dEx0uCFdzMbwHRI+wCw1n
bRtcmzzdEie313NOBqkpZfuIyYZdMga0vV9wBKjiLQrecG0XA1i4cD3ygU5wvt2QebzTn4FpWYBo
q2bHiXW6PV8gjUw3O/jg/TJeAsoVwCvG09laDsjPUzIsLrTX3h/oWooGbrqBC02H8wH8dATWyjVO
tiisg1sS01RQvEs/sncizt4k1H+CHKSYYC5TT1/NwAiwuNOFI6Z67UqgiVQjTpTU+PKWpSY5wXy2
sLJBcqde8Z4uT/m+gMPdlg6bFGKLbPPsa9EO5jWSg8bhoo81ILwDa7t/iEz2B4kXQQZ7bu5895Nn
2dFG9jojD66iuwF8nd4GfREon3FuNq8BxAJisclrNRafVTUQIlzWrSmerrU1t/uGq32h2UcnO84/
47BMdqhy0blnnw9mhzTx2g3kTij745+bJlrbSuw+zs+ObQSb2El/QNN+s4drXvbWo6ePdzuGnreK
TLM/RAtceXRc3NlmiFAng/IIQxEls988Dyx2pLF+RsMdZ6mHWfZn6Zh3ztXyDmm43cbMnFZjZ3Fj
cF1i4oziIv3Dz7sPUYcPOpPVeZ6alHXacxAQpHEGt0xkQkG1E4sE7HrUNo8TeW1pte65kI6CQoYx
2vHQS6QyXnO3/T2DYz6KuSkREfZE3Iw+/dSzIUX5ihBI4WW6fpy8QaDBXhtosVau4xyRVeng9qtj
Z3gh7SrSh1ql8lNqtFfCLESQqo45RTKEO9cmA1zj/NpFuiBjIya9mhjBHOORrlZvcEqe9Cv0dmb3
siJ1ZkE9DpEbTO0/jK41cEFFHTDhjvbm7s32ak4f0e8yVK+CU8yW38UcV11cxKgk5pYE/rwDKmqf
om1irFMvpfPG7a2NkSOCJLlqLx4k9L6uP2qAA3yf/t512zNNJcN29jPzmhgN0QBX3sA2Gp/b2XFO
jkZjDEowHLoINtT7pjvQKPolt0E95KFzxA3/bQ5LiFRiPsTlO0Vn6hzoHpNdKM+9sIhnYeNdK9qL
OEMbj4Jk+HUWBRvLMdxbXkv5HPnYl8iMuYgS4qZ5eX/uNfqpxabhhvPd62dsEQtHC7/J2jL89FUP
Nx1LeMtClr9eQW0WnDQFzaP9MgejlSPxk+9THw+70hWfvdl2D7UDXSCGYh1mpXxphdvvRg5WOzf3
f7RJca8F3VJ2YxzKnmNXT2QCf6bZsLl2caoxW0P/n8Hr+646abuC/MAREfOnhA9ZZ91+Zrad4Kte
pUzVd4ms4fpgj98NxKTm4ThBITFqpLUcHASZqflmzyMpOgE93q06NJIBKz2Brfja9dWNROU2Mlv5
MCNNxbKi6Y3yGKVosdF0WMaNz2VmzTwumzLZ2bqh7xfIJbZjvOUqhWMJiZIWrmnk6cuCtO/9igrl
oTmQagKurrvPUD/n18Yb4UfnPp6s773Vv494o17KduoPI6TcrZUn7T4uMnKkGLwT2owZ/yRfKGwi
6wCrgUQBkyBbjv1GZ6hfppho2Q0zTn9RftKZs5s9D3S8xWmLzZWz+9VWREYo0jXh9IXzNoZUgR23
hEyxbAmJnNM3RuJiFbnMDjUn9FMk21cpJ/9gGpbB25x9d11fbaqBPhC0QziDpWvC+cip2i08tM80
eM3gt6ykDgnWOvgUc5p1VjoP5HnsKCGNF1XftZb6dh9KR0rUfO3PY3oLssU670T5dpzLcJcywU2H
1H/4qXmqiYIWXfvJmalexcia7SDWVqfELPWm9TEEYtxU165hhhiBu6ECXKdcsTOiWwNZJ5sLnMmN
wVkSPs19rP7cUY7V1ZxTf8HxttSWJQe4yDNmRdN81E1L1/i0Rtqn84h9/7noWwa/yVlx6p3pYGJF
88BzTdGHSCLYcRF0vtRDPU2yAxFD8ipWsDfc4as2OaBlZfjo2Ba/yac/3PffrfEz2bf6XBAqJk1C
F0SZE6UNVbXug16t0YLGY1B/6gV9Hy0XxNZ1dbLL8HfcUiXfROr8wizsHOewP8RVZHOnRSRU6giZ
OjLZ6eguADoQjOQY2QfloFx2OcdDmCelPiSuMg+EBv6oI52dI8KwBPPSYxo3v4zR/jVU8cOqk3yB
Hrx2HBJ3bUThWRUBjO0dfY2C1qYXq6WJYapPIHDFrq/lvZh3hkmhcp1/bpCwOKkkGn8VHYW8ofo4
Ghls96vsaKYlFHEcho7Uj9DRa+nSJuA02bZ1TZLaZdLtEz8kbB2un6qD2TODk65glXb0qUpa49AC
HVWDJFymS2gG0Zjv8HJgdmlbSJGtPFhiSbI1DaCn1vaQ/o29xRBswtMKGT8s8m/tqPut7cB0tjs4
Al6u601DHvTR9rQjRvgMXpDDutceZ7CddljZbXM8YzRm4AHlzXOM74I0RkLBwqNGDX5RSPcbqqOJ
JzJHP5q5gZfMSOBu+Di56TqZ7mL2Qmzc87Cvy6V0u4nNVdsWFmiqwba3UlbfKg8bezSIR+hFyORT
HF45lVBLThveBjEku3S41GG5qlOKn3XlkjpbdKq1HcluN4dju2eciWxhoPANw61kkngkXk+rJU91
QX8D07+eI5eF55g5aMMhJfMeiX/Usvdu+ImILxNPhLinxMYFZO8aNYk8CVwSl+nXoUyLS5Pg0TAK
HvesQmdDT8nNssqbZ9fWq86C3yRZ+1UzJcyGszxiTWfUltXWcLKCIGEHV8Gyp8scN7Y3XCq3+zKq
ODjLVnwEo2zI0LEMgg5o9yJUx7Kqx2vakhjDjHjAoverAwLLOBCMj58reXjuRWKfM8efJw/aOxHi
lXFMPxn4KBHdzK9uq8Wqt8KRdyY4t3ROUaYXYx1Ghdo1BlxWtP8PJzfZeM41wevBaY5zAb8BdCQb
kdYkt44QWExFhuEZV6PQ+o0/BGpdP4mNpyzjODNSfXFFNR2Vyra2x7G/iNnZR4QPntpMG6UY/LM6
3tUlIUAWTaqac9ISwJILP1sojoCQpAlUJRzFsMY/DcrTJ9vcRrrlEfBm+rL+GrtVu5vRtNZ+Wtm7
nIzuBiFPvSYEPcjOnKO8fkuSlNSlVaevZHa8Y+I3Yj+DnqOsPY0fGaNcSXH8o6R+53lmatOJaphI
83S2LNzdenCuyWR8ht1YfpppDpLTwpREVwajPzxar6D028EWnHHCvD93LfnobPWYuKeMOPEqsDKD
ahvdk2IH3pTb2QXRTj1wVgTAGrxD4djhW1b0uyl7pJH8IHWor1m3kH7DXN0ovrzVXSE21mDF17hi
qUxdQFlxHLiUlHj1ORztlpEOqQaLeEE/VNY2SuQjh3y9wWdBrMokuBxxaNvZfWTzg4jPuhqDW0zZ
B5OdSO+Ynspbkn0dImcCCdD/sFJwH7PVqWNhudVXapNE2b86xtA+sg7kR10fs5xud/rWLewPecgR
yfviIMndV07dOifiXMXGYybHqKbq7kGz6Yv6vVv+HD92bDg1Ac/ccBZ4tdL+IqWYiIH4OS61Mr/h
sLd45jBOn3p/PgZjmu5zr0XKCFlmkMhbL3krrQFxYIQOQg8juIJhsdD3VXHLaSV8UTU7I3xs6YaK
Kmffqsa8RT6CXFi3B5UP0zeEybOoPlx7KGAQRndJmTOe223ow4sWafxNky/7pjoeF7b5B+0cYhuJ
2LqYrJ0X+kqgRw6cLeJJXDTa/ksQ9xWKhe98DprBxEIOOZwpLTyxOPs0CA6bVB+PO94Y0j2LJafn
x7QhIGxg5TUQGDIFFbjDD9O53XgrRqoYofCzKpb4RlwyYw6BkQBT8panPNzwOoyxrKfpaW5RzTnt
FgYc8LqtpzWwxnPbWP2VJijo6KG8jEGMVDyn+1mK9FV0UHNgD7vbrDbSc6zA16tE/x6MTL/2drBP
4rw8ZL2FYdwLfvq4qd6ieC7WUTxuJCkCQJ/Bu5gZOUSONx89ScTENib9c/cU5MgsJWskeAvNBSOV
cCvINEMCkXoZLymDwh+y5KiOJmha04RyVbvTQQ6oOFmDBxxcTbG10ACpvTUobRYKonHvtyzfTXVg
RqsPRTmA6fWqku8ng4myzPW7ge7n9xpcwNHw+j+mcDLfSojK1OMOrwz6gpuAOLASKakLXbjilNnR
eIakdXWxYeMEKABJgbw6+bmFOwUao7PJZ08R+641/UQGeoDdPGidfgnbVtw8nn/sqO14HY5u+7Uk
AHFKcuNQA2e+8xi9NyFzSnpzQC0vmz4WF9JOfYE5iQnRdcoVqIxlOqAf/dgGR9vtAW96lfliDDX6
ksmhHsK8tct95CbHFvVLHnCBCNMrd7hwW3ooBxSfHgYvyXL3+hzpqK4UZPwY4nZ0exdh3hAPCbBN
9TPsY8v/g1DecAU+TllLwYO1dKnmfmrhGPZ+j4vYOy8vGBmzfaqry/Pimv90LpEeCoRlnxvIWisz
ZhQtl6dwUyXLE4v28Ya634NrFdXV1sOncQzEVs6Te1ToiGCdGRXQw3UZKOhllI1oeOjajjSwZPZI
UCl+o4StuAY9CoU3Y+UcyUEdfa+mMzmHhkSVUXv2pMxPlUL89dTAkANUWAMMK8G9smJgKC4AJYMd
zUfEx0Y9vGVKYYZhl1KmAaMjE3nWAnTylC2dki+1drGncRea1CJ/CE1sl2skYqeeO9dpAWi7FRiU
gCfklQ4b4nO4CxtGiueklghPZFo2oAM5C3CQVcIAtWT1AIVy7V44hRy6NDFOSpo/bDjT9phzUgyr
8lDECpeHVsHK7+UxELR+0gCZ78fAJ+kvFPAzNR5kmdjbesajOBpwQJsydj9aL3qbHSD6pFGnXZ4Y
7FUnb1sFDlBRQSkC4aJt0Fl/RAgb+iUCePTUk0mk5XihDWOrfU+sPHvJ6Gl7upKuAVieRJSHpM3d
V6M8IGSofcdiusp7HRxVoc7kdoBYOtV7zeQ3jxo6bF+SZZxecLLpVymApEc9mwMRg/SUs5ic9FIJ
5huNR/ezM1/UBL+qL7IH/Q0nGJsYIug21an9MEf/Q+Pc+IjNODq62DcY94N7bHz4JuB12q1MxwI9
jEwdBRrltujKV6s0wJhVMRiWos/vjC46eldHuZNc/SesCnwXlBlKT7FvUX2601VDbiULwIkGTcd7
FX3pXQ5KXuekm7GotrZb7yjlOpZLjZFDA+KOYX91ML1JvjQuNpb6Q4xlyp4grq5p8wbiI3vV3rif
EUq3GNMkLSR5tLVYjnYmA3V+ChCvdbDv4Knsg4YBr9NZemHOBfSpUnweOGAa+2WD7Ya6pqQvsaiM
0zstzPhPyZwJGTTOgPfZ5A/fxiOGs1K0zc5ymb/P8jrY5r2nXfUML77dFE2Z4UlyQXrzN4lHngkN
2I7lmRH9F2VntiM3smXZX2ncd16YkTQOQN968Hn28JgkxQuhIZLzPPPra5FSdVdWoxrdD0mEK6RI
DydpPHbO3muD9NkMUwcWwk7O5qyq0/Wu3Ws4CndjwDmEq+jerLh6R+UNrW/efhotjjFhcgNVKD9+
vyWXJj/4mp5ZGY76HBpx3e0j30Zj3fEIY2Beb7MDTZpwTXMY/LXj52cRoXBYSkCl6BuBZKY/M9Xr
XEoScejBGqBdN4x1LOQrk3Wc5qstShBCRMWjqaZha31dtoA1TvKL1cX9RXpWDP6GUaLtF18Gb3jC
xxw8jfUsAGdgSQWnXpqM2sOn/alHCZq8nqbyoMEfIUT+FsqtO3eKcaSdFXCelRXC6CptUIWG1spH
yxYyYsIHLjLON5mZjzxhs3LtzOKHijJhb4Q8fkY49DLGaFeI8q+KywlLUcvovPD1XUKkLpf2eDEN
heAkip8KWtn3LsCnnVMLYrb7RU1B7OB8YK7hbJXGB7QuYb/tx8zRrsilykvVrkm7BTCYqBcKr52q
R/epz+Vel2W3JZjLxqqOTAKif3iuM197yn0xrhXqvL3QMlTM80g14no++8IfNmOBBgouQvRs2egy
oqTj3ihmuR+aRSsOHgPUecujESeTBAEbz9kP2srI+MZ1ahfeU5nrv1RNrd44hrYuabWunNorb8Bq
+YDM7vvv9D2BMR8poXcGIgEWgtnTXgsvU5xlT5nyvmiBoV+pfAmWcMqfHlrdna/nAei2lr4Iy/9a
iQK9Ull2NKXJgpuUgbY8nnvHbBsUH/8pSW0gIhNNssmvzvz1bA/P+eckmLsN86HUE0q5vEVnic+1
Ui3iGuEelUzBCxOvtyLUyTu0gRie9BxtsxP38Wp4QLHxzjSaIAxrugZAzzYPTAXFrQ25G5eekx7T
ddZk5u6i0vhr0IpfYCLE1kFysQ1aaV0geQIU8spiVrw24OLyl1q35ezYG36BSw4woHr0zsaGuUPq
2OYqFGa/Yf/hn6f5EM5aL60sniVbTAT4k6CjFfpfUvoEOPhv6PNwyIf4ByanHXcNbdejk/TTwyZD
0s0iHiOm82U0x4DBVl7vvoJtUdfC+yUz37qaFYuDPh9aw8wn5O/Ba+R3zqHxvTnjPAY/A57jvhy0
2EaILcTdB/hCSLlFkpKf9YdFuBjSGl2ZZu8eUY5UO6MTtD/mdTSsJE2lkkFK0jnondVsX1s+QQcM
nh5WCLCzEX2gmT8Mhw5ZEbwEitI81LbIbM2bstrg0LSAXUOaDVLzh3eL7sXabYzgbFYtNDdpuHtj
rJoDQQI4nYse6cRgntrJTve+YNgOq43ejpO/MT0b9qNUpAFgIcHJrn8kwCzDyvEOg1WkB0C0cEe7
0v7Sjl8Q2v3AL6dQ5OjmwzUYv4qqtbeCbJZr0qBcHmFnA2hkk8xj/q02UGhkjGS2TKCtfWfqex1h
F5I+ZT7SngaEmQ17UOnpvtNNOLBDNp6mkt63LFKMI27JaJ6A+1XH6vgUK4pPrH32eugxfw/0zw/Q
JeeFiMB3HAG0S9wJLray+msn1aP1k5dk8uWx0QAQsBTn+wjBHMKWYFzlTS/vosfQSTrV22Sru6VS
gxlVMxw1vJKrqqoQhHWgXCbTIA7kwzKN/BjRx4OO8kqVKfdoeeJ9S5Aoei20DO1UEVTF1oB7Vk4r
WxferS17ZDpVEJ7VaH4jsEF7o6Ub7MYYd6wn1DkA/HDB+J9shxEmETSI/mehHPsCV71fz3OZbWF3
n33YfvSlcjeMueC9qni4UklsYOHQ5GjVdtl3l64Gzncch1NSq++4+GEdABr5NmUTEWVRicpKeU+6
m+0rlXy3SQVaSSvXjn2o35l2js/J5BICluWHuuU57Jlh/9L46q9Js40XEyESSgLzrzR+w/rYXAD1
e9tct14apkRRN3eXIke/u9ckschAYQtH0DDLcxJYHp6eTweAYyjElgvIBYPEJpcwc4d8e2tA72NB
iqmEcRzpc29ZK1fAVK1XZ9JKaIi6iZa8SU44abodrR7ozVqlkKKPPxgekHHDIH81DCg2pDs4Bz1C
4jhrk80yOXRUDnpcQokMnH1tabTeqyE7Ro4D42IYwn3rMT2sBuYZPMMJTEyNOfPFG4+1Pz0NoGDu
FvIlklXoz7H3GbaEHstnDSEbmUNdwHZDR7z7rS1n9aZLqlPjatojzNtXI1Vz1hsO2sDPbHKT9xAE
i7WvsvEtUGXFpTpNpykoaLA63gNf11s8xXJj6DmoUC2xnvuUDgt7pteBauIcABlJ69HbuoEnbmCN
yfqcJTgJOqobfn/zjUmhOmchlWjUjDf+Y8/j9G9eDzukS7XuuAjXx6Y6q4nKOx2bcOuyYwd1MG9G
O6vuL9ZrZ+bpJWDTfukahof+EBEKEuLEMIauhGTX5TPUXdwkiasDo+xLGyDJAat7Cx132oM1cDY0
N5EcOIlFkohOpNRyodYT3hGmsycgT6Q0+LTcRQ9APPXxOuTMu8+/914OS0Ycgk5jgultoljjnA7S
vLs9MgT+H2SW26ZFrDM541XvXFIZ13ttrCzguZA3Cf5ld67i8WnZCYd44+mpvHGG8nPa6IfKBFaA
8Bg+fctTuJtwSEzx3JyNW/duGdohHX00ERkuiSSi4Z7g8V5VMXsl1yFmcz4g2bN3VgFcxPZySexL
M4RnRGfIbIb+VLI5mkz30HdBeUdfEBCb4X6UZqg9Z7H/ChKoP2ldXcPwZi3oG7RogdDf0JE3a90q
vwv6JNtId7RXSkFxdAmHwNAFuywxnXSbNgOYR0W8qVH/gMEcP5twj9duSwKpPdkdK4atnar5kPmg
fDqwQkciG9cU4f7L78dvel8EyInDtfC7SSoZXGl+273oOGS3dtLGNPcprH0A4qu6RhDcKxjBy8RG
TP7NqIR3yhzs8KjJj2EDa0ZofrVF/aRODfFTp7GN24PubyFV7s1Zk9agEFu2lX0e78MQSbpvOKRd
z19leP0PWU8wU1voCGWGkn5K1hZfPKp5jPBNSf+Uunbqjm7lVhfXCt9HoTl7baD7iOqrWReKXkpV
ts21mQ8GF9l5brsVfvM5Qq3eGWOLqOB/HXzLEOcYcObODkmcXPoMVUzc2u8vl9dIJXrM5OFjBPu/
MREtPIXSr+4xZpbCycab1RQbdnHqkPb1h0XCayzD771VmWe9yMXKLulrGFbJzt/rvxR+iUyoLZik
M0/OQcL83rHFXTnTh/i1ioHVlNUHWU2FKlrvbOtkZY196hqD2awDD6CrWiysrkpjFmtEGppir8+q
ZW/sviDUIQm6q++SdNaX0J94VjDwA2tyC9vkLZF19pREZMyRvUslt3heKBO8L6P7ih7FKi3voLpx
H+gd5IP5gBOnxhLYq22WVtEhm/uzLuXJcZzFqKHpGDvEeL+kRnMCNPuW8GA2wUH9rYhomweMNlcG
JgqRFZeQLO3l/C/tMQG/69wRTuLC4nijuNgQYz58xf0E4qV6tYmSgbQawBgEB3Q3TMRs/QapOLCg
1BNPfV3Ipy6SG3g70xqABzh3c4huhu9Et+UrDTjzyuoN5+i0V8BN5SMAm3U1IfPHo8+tS6fG5lyj
k9XUqTVI5Fw7OU9czWU+g8fyAmxA4vXkoPye54/QUTawzBSmik+DLdWRm5SHLMl4GhumG1tyjRtY
0XxK3D0zaML6jKC6Zn395rPhG6MBq2lHG1xDEAIKJ/7R2P6V6d6u8/P6qcXBfA6N9mfrcl+FesFw
3pP3boJ+EXbS3XH9BbclElwf7EtS+M9dq4XHhJ7FS5/4dM80+GVDBL291NG817Mntk4Q9hWCkGxj
XkUNgHJ+RcB566AIDObq1Zys9JRqzq3wCKiIU/q7v7VrIsNJBfTNX/OYKH7YDC+ctPAPBY65dTj3
8Qw3+FER8rUPU9T6cZc9p5Fokc3Xz5h+giNs5XKVKwMtwbCv41w9QqZkRydiDFAkmntAdzscMBG7
sIZnxA+Cm81YEVMnPc5epLILMm8Qyrr+EjrRAwyfQ+oKluvlImq8SJyGJB1XSRazfdAqD/oLkSeL
uWlygv4JdTG3xEr5VcWMU6ufG+BDpz4VBZErbb0DpwS3Zt6eyM6hWDDRG9BkVNek0KCdGVwUVBtX
Ek95vgyUCFRdh0XMo2iYgJdLfXSvFlIcq5uufep/jthj2HI76RPzZ237+6GmXAY8dQIAPqa3+uIX
ZMNMFQBrozVWwuGORmIWSls9YQwmShfHV0KWyEsN77cd8U5YVmdcGgMdb4fftjHeYpwoexmnzsV0
Ogd7KCEilXZmBiIvomSFx/N1sG125V10kaPe48TUzJ3GeBe/yQiU34rvMdPQAxumH0UCSlu6/YjV
fLZ0hRITpulQopqqf4V/z9T/zIaBdJWCzspi7yoc5+D5YOJtGnaE/fb5fsDcyD9j/1vSAmY8NGtq
uhdsVSipw+E6VTO3HiRKxFT2HCFKOHdm4bP2k9SZChBO5GPpzbll34edUp58zIgM5cv63U/IKKpr
ic0EJYFZNiPUKw8xBtrRHv5g0VydYiJjfj5UBepmFROeRVOrAztHYnCe10W8hXG3MVVun5aDPn8V
Q9/nQcKUaaXy8M2GXn4qWtPFT0uuqPKbQxCMnzmNTBgMIVNVF/T5wl7AwziumYN9DVNlP9lmYsHK
RbOZyIAWaO6/mrWen9j2skVB8EZIznypzr1mB7RQNumky9NU2jTBXPj5AH4Sx5xIyZFihxBauzYR
AUTGpO9LFZIhJu03VfYppljxQlMa2peNkocrh1iikXJCO9ZpNTAxJIm3nDu4rm/LB2kWDmG7/XRo
QkeuzFHCcgrJCy6Lmnl4TYSgzo5v1o24XvbWRIBjlT+JB/3Ei683h8V9iTcU7AxDdmDvc8avhxke
ZZ/2kRCGBP1owgrAqgatvcRF9EQu4hR0xVMzBYepTsZzMBelFhHOFMbrNDejo6ayN6Hq5khrsjzg
VifzlihAA//mswqqZw3y53rRmmZVYx0RP/TPlUH0iTGdJSYVdIiQTVEJ7n6vRcHP3FTNE/aEn/VU
BGeacv5amJ279wIs50lYf/MK7aEzH32Phf2dB499Y8d5J0i9W2eFOHahLZ7pD0CtmXC8tHj3ekRN
LBINQQcUcNdwwtfM82M6pgTxUNzQVKSj/nOo9F2g1cegrLU9CiATArwTH3Iy/mzWNYndSh8rnK2D
WHX7TkBfTsIGe94sJ1v6bk1k5HtHgVsyJ/U1a6IUOULLeoHJfUtjBIMpGtaD3+c80RV2xKX6X84a
oKBqE7u1uW+icXweAel1AYBH3dISGhfdazLkWDzb+AkpMta4fCCVQs+Mg8eSB8DNm74RXnAJLKm9
81Hku+XaIRlJTI5HyxdYqcMQYKiyv9DsFrvGsNGXljTzJqu7TKF2IKF7OtPZ+xlC6D0UCjB9Gtfe
bZwZP22P3EQkdXikmNzzodsrFInNzq9T59Gi8Z7B+z0taDbbUNAHIw9e2sDCLY12JnZzRkldVT3n
ff4r8tB4NwNSq1TfWDLrXq0x7lG00YRT0mqRT7BnNFtLrRpYl0/jvAL/VgUhNP+ZZAYizVxnii5s
etyB/ZdswaY3xlARBNz3uwAjLyaX4huDhewovTTfmnoc7DI4t/sRw+8aZO54En38Q9MSoi6DAA6z
5vZPLfZVx2QbZKJmJ5HL1C4GyMO1mbWsuv2cP+HBwqjbHNlYlcqNa6CNsmL6X2mCCbV0eLiXHRG1
RMiUhMikFUAyHfYY2T9Jc7FH7mxtwHAUM8ja+12vHepZHFgVkUYRkQUnUTCUmrnItHBeY+XrN6Yi
X2N0uGQ8hHvqXMSDM3NhoS9MPg8INIg3f5LtE3vn1fIAr8iaWAstFRipC/yfFq5YbBJXQ8ZAvBGZ
bAbQGSS1HKqEgHQ9e8b4rLahXQencl5xW6c/R6kzYBlBDe8OYXQdnxyvYgShhdHZtaLwMIT92Sk6
zLNxWW1hBOKTrtk9ktcm1jr5djdGaDPJKq7mthhVaUPmjYhIRFtmcMtBF3AkDLuf56OfZV+Yz+7o
Gs9EUL2ZZCkUo8Uov+medbIuheSBQAZLfPhtalJ1zL2kma9KCQfMPh0wiIzNQD5Ig7VX115TL6xf
R+bSU97v+tQMGZ2T9WtQtl1iieS7EKO/D0d4JHUi3oVTq31vd1jP6IqTreLSW8u1F6cI69PSPRW6
lsEkH/J1KD/hU28ZivVfNcS+GwMAZFHNIxMWia2Pv5HmTCP0fSzFTdiY9WRNRcLO8QrcWSE76h5d
omEcQvEh9p4nvmfdo8dwdM8sUMJ9Crd51THY5HGxjVqUt23amydV5sQf54zcSCCA/Ax4LL0uh9xy
/3wlFTcrlv5L0jQCfz3nsE4kqhJeSdWQ9ZAivonMtjnTk6I3HInuRavj8NZW+TcsIjzWfukNcTe1
yb+IKJmMQMcFZ436BSHwDhq/+eI4lO1tolCx1Dbmyd6pnwuthukMIb+s/WvG04k4QuTpbFBWeu01
z4px12YwoZBwC+OhnBcYAzfjCHlr6buKSej3OdNkrOgSNDF0xLyz8i8pz9Qpxx2EEZFy37JQ4qbI
+S/LYWF3L1/RJcNIxI1kzn3epTYOmaGv9dhGM82G/Ig+5E0V+XDyxuTXMqlRevMrNVJzt8xnu3lI
G+oWsqGI+RmNwUcAjOdo9BW213krMSU1SXzEv+7bEn5sNbJFdezkR2GVX2Oin0/mzO4IR5DcOXfh
Ybbv33WNRcEMEOP07nX5vRcl2HJwKlvylOK9TQ3Bpoj/5pClbTI3q1SDIVcVNCiEF+zE0MPRjaqD
Z9ItNvLGPPcKAwSZvgjKWRMHu7vlY2/scsAl69/Lps3bARni1/e6Z8ToA6tpRj5zt7Gf6jb5GTCg
2SZSISSCO5+7BdAQGsG3hEy+TY1Plrpvnrym5vOiyUSP+B8rcgdDbZGGK10vDpi2GESl1qX1bftQ
iOL75CabmvTLh9Cdi8t+exc1IjqSXf/NdGuxVzGSMHxkPDBpLxAkU+0Y3jKyacNn23mdBim/YXFn
hA2fgDwc2Hqm/9OrowBaLTxKv9bLl4q6busz2AXwEKFi07SaQppZ1O9fvzbbPaIjFBVN8zNlNFBQ
yRre1L9AVUKEIIkCw80PutQpqt0f8cA8zBfdEePV22JdJPEXZrgztjuryUys6dSWo+WWu8LPKX27
8bj4bYFRHMbe9TCRsvjCqDxbifYY5/EQUbotKkfUu+Sy0bUko20H2iNmQAC/f5ZAsYB4OXutKJ5L
ePIWwgwBji7Oy7h7mdLO03UVszmzmVLPh44gaXbmpxBXABIX74HZsrsYbnJFuYcXC/3mqjT7eDeR
mL4x+pQUvZZgG5lYr1NOMDqXDb6V2QyNcUkeUjRi85Z5oMCqollB3QfXovyx/A3Yh+UZXekK8Uh+
rIhXTwaH5Zy3dDQYLJ06N0cZVHf0wk37Tkbhbbmpc2hNqzFWxiGaJOPlIZn2WfOhNCM+xQ25AWU3
EODXdhqICKe/e8bw58DFkm37ZkQqCPzBFiVYk8QdVyblyRZOi3tZ3ORxDGgTERGveQCu89Bkz1gU
3heMfd+6tCzfhY64jI7EXqGsxAllWrd2Bsr086F1Xjy9Sn8jKxokCvNeM0D7b28lHqjzogoxxDvA
sHWSI+OkKfGmFeqdN+QcyA2gHcsPOC9f2Ta6Fz2PSTKZx6rLwV7c5URiGcLJTk6TzNqtGdHRkzlQ
RqG+p11nnZaDCAwEJsb4DLiOhvc8BIVT971va7oeGoXzSkqz32URBrrZMklo9ZpwnYaoaj1AusAE
vBu91wZd42V0y+hkY0r//Yqu5i4qTNoYID3eVEeYpMxRt9p1pu9IeUejWAvjKnplH01LnnSNdkFv
ub8sd8LZELfZITKNDwbKxhdPI34zrgFiIW78XEaiZdbcSqcejw15AVs7SzIE2oxKY+uBiQ0DEy0g
q2UqkEAz3ijDuSu3IVxoGpH99GazQ9KdEDLtEh2TRd+CAlgejjTGz54PvNVMbgNn79J6R7PCnhaS
WL3RSmYVijVjD+8V7DyRFhs78iQDBjIZ69DyN6TevEQt8lI9SH7Ys+raEznzVla42vR2MdfqilnM
aygY2CyrQV42XN6iIZA11mbOmQlgFmX18/Jdfp68LePSdnQgoJmE12phN2GVQ7zLkrKxmedtu8Kh
v8fw99oHMt0piTHFV1P/6Iz8VSH4KSKzuMYGqbpOTRAhD1H9nkOHd35MSLrK0VZf8aHdxYBCMu7c
8aM9cEdi9zBQNujGcOxibhgnIH5IDPcEHfDVigGHFUIkUHcq67QoqBB+UG/PrXogEjYdHMoHKwlw
aCnA4Gp+VDlibyosJ4Pd8n3CMUJ3xCI3eofKAtvpmwPzNtEJOCmJuDqSyWaNpSCDfD+2tr/1Petr
QmMGCi+uauyLs8TdIrO7l8ldoQ45+bXz3Fi0NDwXyqdpiPawSFTrYfywCck6OT1RqE0MTFwj99Cs
0/EY96nE31WR3a1oDrfK+SiZBveNqt/HlM2Dxwz6UHgFCnDyuGiT+kdbJ7NuoVchQQt3Rcw5SHsP
k6qdprPVs70QIsDn4ZA/2w5xB3eEsW3SoRlw/bzn/kE+xcwN/pohfwplVmeaSu0u0RiAannxSU/W
3diCmy4i+GIP9OmD/pGxsmuemghOemJ79StwiHUfjWyvcwxR9URx74EEKodpM9jme+1+oWPXIGau
D1Wf20giB/s8zoflpRFT9w0mXWIHH9fRhaABZyiSDzAJ8lFVZOPZyOkiTQk6Db774tJioYpTl7ZX
dzsI3UesN+4jZ6fnemyTXJd8mWDSjEfqFOiRodDuwsnRt37OBrtml4/eSiciZL6KFBG2OF3A4yZI
/zECpWCkR5qX4wSvaW9nRrJvO4p+MRnwIGbT25hxhrJ0yg6DJFAwHggHCWfXN8q8L8PIQKtEc7AS
43C2Wxf4etXuxnltqNLJwWuC9lJn97sSqYc1hxzPi3eJwCYjKbRLnxAfWm+LXA7A7Sqd4vS06OUL
20TAiPAnNK2QmfHIh9aKyyIfH3yKzMBykfoHyW7ZSiIqnkOGa3pejfmMYzfZxCHALaZa0UUM1QUj
zMYqAIGLPHoVQhln3DVrUSBARuKItAKinucy15BA/7PZbKjVY7pzC8beLXFnY2TLbeO51cObox6h
/jZh88z0dY3L1H2GFLQNS8xLwdNiry9qMe7QP34jTCXCIsCBru28KM9lY9qDua/Cu9+a4lnT8RkY
ZgVvSwCO57qm0+AxNiS99Vig9OIZ3uvnjAbUelFu+xYmYXuU+u13RUOv7GvQEvJD6YLzIdo3vu18
1bV4O8Ss2+B3ron3yYiBKZA3YVsUwSvRSSubkIqzjpyDNowDl2mAtmWXuIdYAc5tbPR3dCwxjdXc
YyJkJ5fODYa7lkfHSjHyXKSifL7P/hT4e5Iub4109FWZ4rxeim8X0O/BzsDCs+dOroE2Qhmu5Mns
fJutYaY/TObhRW+UME56nXG9hiOIEcpO2YZ5ILU4PbPOaVuS6BIVHQt48NglA+t1iO/WlOPr09P6
TWiiOQ4MQtGgTvWbg0r4pFArrixXVW+yyD5swVPPKFS1yN/XBjmOZ7qsWyOugwthAisDoT4y8Lra
+C5iBxOj+WZwaVwq1ZdbXL+SOIM6O4BbA4OKuIjOC+NCFzKeL8SlIaXUqPFepbPPyywEksyYzJ1S
hk9u5Qf7JHEZdw2NQnEKzN5NIV4VgcH81Wp3bNOYMdbpoXMLdU6pz5BB6Bbaj6C46WWJi5YE7qfR
yI6kIxqzBlnbUyPQZcX+CfpoHckkhTZpinVCwFwpGg2OgJ7j8iFhqOVCeBq4GR6DBYYUfiQJNTPf
EQMjWkK9xA6Qh4eoZt5S2/N6GHvB2qbdOjKJQGJsfWfKhNkkRd9cHnJbnrFsZEdXwhOXDtmqFgrt
zTCvFcuB9+cTcEk6TTrnedCrvIzMR43ZJpAximGjt63nVTl1ojm8lahk7Ec9l3ljegSGatj1GNb6
KTaEprBWFkbgc6BC99S7X3IGxbflENTiGwQFTKLcyGejD0kiAREaj8q6djNtQY/Y/5Yhu1ZCYqmm
RrqPIuXBlmT5LCuQY/VEP/6Wp1V5q+ferxMAlnVc6PD4hUsoXAj+aPp3N+9jUk7+MIVqjzzsVwBi
PnTPkTtHR91gWPFwidi/XaQbgb8LcoBORiTvRvEYUpNSGmLtOw2iTZ7UXyGD0VbHA+yv9DZDi1LO
/CMvfEMcQtbI1JIV4Buf/li0lEBpjvWFAyDEOKLQWqq95WBoYjhU5FFZFlKlGU9QLkNxK+KOLeuU
vmWWPoY+uU+qyi+Srx7LH4W291PXZ/mB7r+T1dDsF213Cbzs7GuUul3qH//36IJL4lS4KLCSMfoC
KgL4HK37W1hH+6V4FjNIY3ARcBrgehwdVSCSog2qR5tzL4dn11g37It+dHZy8IJCfiPm6pfXFH9l
cXZrCzIa6gEhHiLW8WsCDgRnITWL1l+R/CWbpLWpAkdUMlo5xyv6aU6+xxB+TeuYsWwDx5zif0PV
EN3lAL/cqIznhGCQZ0xQLkGvmkcrZ04ycOkF1vS5RGbNGCJmONncKVXlVB31UsT7ZoLHLkTQHvoQ
CwMXiPuChbt/GGpcF79fpe5LbOKhNlJc2aKaX8aFgTSYu3b5B1PmOrd+LK7LNwPJ5CcV5fcoKT2Q
gKhnXaLSxn2TOzMybJjJRsSbBHmi36e4+T4UsusQOzA4+vOl50A5c+lILn8YeWO618Pimxd7zinK
sRDYQeaeYEKQO+jGYi9xEO3LlFJwRC3U22ybHYEdrWeqtrKMKQRgEBgHev1m38c3DY3qrantSme3
STWh2RW0oUgIGrz/8W1PyK+qDeXBnJyScUKQJLcsZC+VCwR0y09Y/swPLaJA4xmflzpksfBQK9ea
BJqBc2tACVvmIKXQZV6W18shSoq7EZjtIRbFj3EB0oU60XnY8FGnmc8t5RytKNh+y1Xfzzvjdj5U
jvMVYoWPbK5JDijrr8uORBUu2xJv+nP4vUtJZPOboz3z0/3P/A9Iu16o5T9zEm/QhjX/5eW//XcQ
9r+R2l+hZOTp//wbmP3vP/bf/q/Y97/9Q97Bn3c4c9T/9mKbUW+Mj/YTns0nrZ3mPxPX/1+/+T8+
l5+CJ+zzX//4Sax7M/80P8yzv/HZdQje/z3R/fRZ1Z/j//EP/gDd9X8KCbDMdRFzGjxMbeDT/Wfd
/Osfmv5PRJKQ3B3bgt1uGA5AbRjHTfCvf5juP3VLOhLUmy7pMAsw8HXe/vmWtDC5ORIEpQs0zP3/
Abqrhdr9n2nkeGGE0pkFKF3aBFb8F6q3Ditq1CK6DD4RoJXAcUvFTNYrSsFdofcYBH6qmlaIxw1W
s+KnG1KWDp7onyqYxinxTfH0I9R0RuhwrmTGAHY0TmGEWD8OH6Wybgi2V5Vr3ZPK+oH25TK5FWg6
/VwO7iMAR4WqPe7Gg+xe6/Yv4HMrkhJxu+rrPENabUNxoCspPg18WDaFfd79MAxCMkh1RbjITCAJ
0fjV7y3hDV5zHw0msYZaSUQckUcWC5lCvkyR5BK/5Rx14u0CHypMv6+jkBEr8KWJdD14Sng5eSZj
3Od3CPiXKJ03KNMilo45KjrJq207pGsPiGyI/BbdILuPXxYj+kJNCFUJFhmJ3WOCGslmE9AoRg+0
cugw6vxS4I5WxfALf3aVZ2sdcSyNRQbLHUxqFdxbvOfRhFNfI7KKxTu8Oy2CLiqxuqTjJN+RLbCF
hIcYoBwmRQ5eygrhBAoVHvTrSuBXZqcSu78YCqLaoYIje7d8Zzq6mj8/P783zUfosNLEDLf5XxlY
WhqEGC2JKC2gxSg0Ns4ot4pP3Infwwmai9jpEVt056NwEN50fOL5O7+zFz/1DDC6dN0wG9D9T5P5
yvieEAos+dW1nkC8AfIPxmOFvaHo6hWRbYRvgFjg05tIr62g9yF9S+aWD3N2nQAWfy/7X3qHFgZo
JP5vJ9nkhICbI+E3nIr5LZjQctCfQu0xVgU0QcE0MyWSOmu7jURDGiaEIcFRop9q1P7WMbWDjlBj
/nUnrpcJTVAMnyGMkAWRm41YmHC0Xwn+8fqjDy9u9xyXD9R3lV2vyYKEoos1KwS2Wd7xDawsxJdZ
9qubmhUaho1N/sdEPInb3w3tpucfirM3U8tHL95M9bs2IcwnDwlURiTLrfQ/JaedMMsmeql7LhPO
Sx2kGKw4nfQutVAxGXfXCSnOkUEKOd/rK1IB+XvzeQgbterKcGW0z3V217gjLe+ZS8KDhde6HqYs
E3mVBFhDT3kONJrkbr5MbMmNwgbUVv52osmREecKku+cD/uJZBO3YKIVkxTVo9TBtYWEcyXc5/k3
lNFnwFmuTT7mADcp7HLSPfeFSA6o3/e6WjcJcjIS9gruWQZVJKcnGwV/qcZkP5JZTNYiQYefFRdx
ijCyx1nKbxl2nzLfq/LXwIkV7Nt5um48Lhs+SigAzCB9csj5MKExzILaekLfaxe3Jo63gkFFZCaX
UjnvrGhbq5jeCm34Kat2lQO3bKrhzcjNTRqb18Y3GTnzo3V9r0IgT2ItXWghyLWVD/9eY99gbIQs
tgU3fmV/6wvyv7k8CzK2O/0zBocWJx9AzNZVgRnfoNAr3yVytQIgZpL/yguao3yizcmRcmtyhwzD
wzZfJKcrx70c+Lyp/lNvmrXdp7OVfh1iOQ05SwGNMzBFUZQDB6r2NPhWzAgwTlAz+ema99da8SPw
naMogWSxhHRUNCmXV0e2N3mWa2a53Ctci3aITBiiUvkJ6Xxlm1DfP6L4O1LYdUHuDBmQP7KKgVtn
3aaWZYgFzyPdOKuR2O+G4CuUYHRurID88PlG5T4QhrsWgmkybyliyyhzVjs95TqdleksYJgQK65h
LUL6iCZTcleTL8y9mJS/bCa/3vBeDu9oGMki5/JNP0duQNs+RrxZEyV6LXQEabQkgnQzdKxgeJTK
4RggOEo0f5tDU2JAhquaFXDeNjAgbAHt6eOE7I0pSnkvW3/nYpD6d/bOZLlxJM3Wr3JfAGGOwTFs
CXAmJVGixg2MkkKY5xlP3x+yym5Vpt0u6+re9OJuahGVUigowP0fzvnOMC4MqZAdH+ElGzvXN+QL
bep0/EJNMiB+x+tjpiAEcHniyX9zTMXrgsC1kNaPFr8UuKHRlO20XDIw4PzNfuOo3g4+TzC/FJ0P
JrMeC5rMTntkj788pKgLVrReWLhQowXr5QzCZgRnDFlLYO61Id3liNRxe3ujVGEgZQgc0enwm0s4
w8xDV3AmSh548A6FE2zbqN6PxrgTir4e0YewNHwvJWSVFmIOTBGC6JdHO9j+U6ny/8hHsf+S6WEZ
DiwfmyQSoscpT6gz/jnTA1dPK50hRome/2bCGcG0htjfcCtC/l4tz/O///epeNWoXJYwEfMvcSxA
AtWYJRq43/jEZnYQ93P/MmnfY3bs2dr9679MXZJU/lTb8K9TLeSWjqpqljD+8rdZZl0pKq5mChou
//kl2Cnl/fI0+3hee/P3IohlDtsYT42PA644wMjcmOJRF8HWAkHzx4/zb9XQ/9Py+E+19n9WkP+v
rKGpe/9FDX3L/8/5Nv3+S93N1/y9jLZ+8XgS5YMOkEpa2oKEo7+X0c4vYVErU0hTEGsUfDwFfy+j
LfWXagoKbFsaghNL/KOMtsQvmxJ7eeR10ACEGf07ZbS+lPF/etT49oZtU8WrmB1MW//Li5SPVVtj
owJ1wq1GsAg7/mhgWFrHMFyLAXQOAyJiaN0aqDeyQgHXuw3ddBpeESltcs041/k44P7wr3aTffgl
qaRdtal09b5KZnsHZwr3mu3Jnv5Zyxd+Eud8gCC6AdPmdmI6zhiGaVXrOfxJnPTBJyPSrMg2jS/w
1e8q07pqAVEfSntgpPFTazGUuYXEOz2pJoamuOyAJ4Q/hLmyprENmN8K6bpkXlDnzmABBmSbKFLe
iurLQE7gXAN9fCQl4jBrLGbqqDgZXYEg0aBxBtWtQYNSzjKnfKNi0VUBHsOQXIBd+qjEGur/9gyH
Td8Cl6WcHmcIVKBm1hGvn1eocKSyEYO0rSyp7ZY8oxoYADyVIZA+Bg42kFB0sRgjURs5XhHg7iRo
RrqBNr1mlrMWownswh7frJKNnKRkHAhT3vBPPbcN0qacrHT+KPkMg99aqiJqDX76enhNZL00Bvnj
YKOmldgiceSsFIZ0LqOEbMvw6SVXMaeShbvVQrRF82DUpwyL3DbSx2dJnPdJc8R0MutHzJzqzq6L
rVnV1NYzH6EVVtp6wuXB7ga392THfHh5fhx8NV+kRc9zmpRbJ57fCjBIyOZwKujaAzMlMF/pFCJp
BQDQKlw1DoJ+queqN741PgmvGrMPrSbvI+1Aqs7PUU0ZWUDRXUkf7f0IGYnbOnTiO6kVJ+hRu1H2
1zlRvHkWaJ2EE63j8TVtSaAOQfU6mHXdylYQaAMawRzxVU7FqSXZRS3PfWC+Gj0Kt9QOvuqSyd08
lejVVjpzfjqRFxtdUhZ847DYAR141RJNuEEoY1DD42q2jMrtJe5dfVz3morFg8RyN6tzzZtrMnv6
MT0ydcPWHwWPLdssLzMQNMFiyMGY+TCt2KRo+J1tE3DDqHj0QF44TF86uheA6eIB3zIuFONgLXtR
Q1vYbYks8Gqpd6bT9/SY3D0Fzx5i/2g9dcY5NzKxGUAdrXB1lfh72MsmiKBIipRrXxXN6tTG9JlD
ZT6NDQZDomkJJF/EHlaR7edGwApRY2tXsFUxA/FIMWDtoafuZRXWu0k4Lwbe2qJfCOBU0iss1Cz0
kxOA+2us8WhXsTOxhawujcl/U+ZfnejvMcp/aA47TiWsF51xHG1jv8Ekqb4pevZBVnuECruMaHqD
Q2nZSNVuvsrXJw7oEVgRawKTNWSA2GohVz8GIVQ8qUpWuRK+ng6XAjOJTpzxKgWButE4WowefV6p
z6eS6KzDUFx6Y1YPf+xQjNjeMWPTF+VosxUSbmQStWR7ZB9dG/wAtWen195LIyXXNvhykL/S5PEa
y8F+QovGcDqDVJ3XMLYl3AKC34yHvKKKY9LAq2cSKCFs1tYMzcN8Hl2SpbK1j7OctM7wVjVS30Sn
KMDKG/vOrddSqjQdmo4Dvn3olyQgUh1WiiUe2rpG0R6K50rBOs7SnTE/aHHe48eyAggsS6isg7EL
g+lZ9eG5TS4wSQQo02KRj/2bE4zROmv4vPKxfooM6wYeBvRywJTEzwm8tTK2PCR2GABlVkWJiFrE
VeUlKc3YeFChE3qm79vYztijcENAai93BkExg/ZsTPDqARA561rPf4/5jc2LwHFMmHC4vGsiJSeS
F1bLGbqF+ZtC0qvrl/pzx0Q0qmz7v1GhnKOvumiKn/ZfzvD+p3XM/8YSxaBw+M9LlFM3/s4+i64O
/jTqW77obzWKSTyjbZig+KRlW7rU/++kT/5if/fHqA8HhSXMJYDu7xWKFL+gYlGFOKYlNWocvt0/
Bn2GYfK9HMsxHE217X+nQpGS7/RPFYolVOomblOTeEhL2KpYoh3/KQlxKmXIPcwIRmuIKB0Ts/e0
lqT6LABhUkFZ1BJwkcWw7hP8SJlKhEzhvI7lkO1i6H/rjOAaZH/9Glk0cw/A4eBFnS/Fr4GDsI3u
gRmuG5+7ExFz5WYOAGPOxdEXi9sBFogyM3YhmPizs5rLkLTerADznNVhQEFDGeOP77VWLlaB7wAq
H8wYJNvws4d2E1a6tbFl9JOL+ojNdmcnQO9YGLIE0MdTb9ifvL24gFRt7yO/K1PDg5lcIQwe6rUe
Nc9IUrDIgoNWlHx0pV+ujW7y6tR/sLrszu/T2OsKvMfG9O5YEWtGZ291+TbWcdPl/XnMFy6sk9+3
vrkOZIWAPkccrPrBe4cOhX3MMildj7mOomvGxJpFebGO8oY8VuXR6QhrcagCbcUhVC8QpEtnKP3K
nNQxf8JGXjblCqPCtzoyx7EDlXuLkB+X5f5n4HN0Y9B2dolSfHYDVntbT3TwGkODgbd4DBLCkPWf
NOo2haivziQ+SYEYtnU77ME8X/RRWejG7lAh3ukc03B7izWmEhY6yXcAFdom+E67sVl3IY4tMYxo
QoHSG9n0bODCTeM7TDKD6+TGW2o6boSWrl8GOjbqCs8IfyxLfAaBswoV5b5n95ZE1ZVIgHlDlXRl
v/siMkK3ytnXXMXCwxpQs8Ua/9ChIdVi6FokzPN37ef3bF4RcrOPhFbHXHFt4pRzi0yyyTHtGwWU
/43LY3Cbkgx6y7qaI4HexSgof4eKOB77NTLq20T2GvnC5UMXENVhM6pxkd3wO9Hm4ZzXWbMiF9d4
tAUzhRqFxYYF3rI9705+y/mdtiB+ohKO4mA95wIDuI2CvxrtaFWA2tnUCdpTyb1SaiJ25xJzflXh
g5pRTACvZOCQXITyoSZvGtXMZm7nFzoQZYdnWvXIpdiAgAwGBxR5BCp+GrxGlo/dCHWdWgLGfOEt
7Cc8/P1Wcxid6mLYzggJgB+g46qN52pkQizL+kWfQE2S0Giu4q+8nC6WNuzQkj3rCxx04gpMmwBL
RSdfzK64it4ndE/3D9XgnGwAOVjRXjS9WNsDXEOlvg7lCboxovwv9ASq2/eEf8zAlGjo2SlH3HEa
u+a8ebV7VEJZRWZh66XhhMdbmTBuEXNt+KS6sgV8lQq/JkHAooGstVErn+1Bf24RahPljcV2rHA6
NZ85VoCV1c2bkrENWYjpKrbTG2S8B190TJuc6r3x9e2on6oqvEtFvfEr/ENxmnwxlzHXXRWDAbPb
j0CN8aV23iyjW8JcDy5+iA+DZgNiCXYewjZanSVHwHgrd9TPuieD2oZuOSYGA9P8GakQcwF/SZas
tlMX3wpEgqhC5VcOc2eVOXhlUtT/68kyee9m595I6rdaQ9PcJOTQFL12VIdm34J9d40e7FY7vQWD
TDGtA1I0YGs2huGOY3pjm8A8Og5fwwZgZ4osYO3U3XtSCNTaLBoQvsVZ/0DEzUYqVb/rFYwPPbOt
TlE4RyYEBoZ2CKn6+ICiYB0pkvnQYJwVIwjvVfJAd7GFEbni+VuNxbF1OrzvKVnT4Sh5j9OUxz30
6nGPZUblD7M3vES8DngK2acAiMOnPfyApYDlMRiEtJvVUzuPk7fULSmBfHUZHAJfOWetRbDLOO6z
Pn4Y605Bp43fpxlM7a7O2p2KxUYnhiOvi0sHwAdyXoc6vrA99uFTi9kS3TD8O0z2vrIIWuyPRsj3
JAg+uXeQuUaXYmQh1Q7ztZEIQ9xg4qppfHQSETFtZEZaKFEzEN5+uVNEAgymJp1wpmFdFY11VErY
KRInsRsneXxylXrD32XWvb0Pu7YEHiVA0ZmO10clI/9CvGI13CpKAFyfNI1MxWTLvkRtrGZv4/fo
HfEA8JpBIgw5khj8xzZc2CfzDT/tFZUDVXak6u7YDQvnIn2LJOsVZACk1E3YEbTZ39h+vzWTalov
JxetNYI1ac+gGv1pqyBEcOlsO3bUgbIjwuVkAM8kr6ze+yExbVMFAGG2gxWKY2ObEKMlCTvbVKit
ViXhEJoFSkwb80NYD8Odnlk2wUMg8TNBzZ7ZmQsboXaJyWXNxFCMFI8Ul4EqwUo6zPtVeHYqWpie
6azQ43Mt0KJPdoUlmUkuDQqpiwyn+4tvRw8Rk8NDGJbvwjFf43DBguVsB6og3WulQy8NUwGJmhsX
Vz+biSHIwxTdAzRB1egJ+3JuQc7aKwqTe72r45ci9Y+d0j1I3/8Gf3xpE23tzB1iLKfkAovfgmog
UibwWSV187OVYlSZyj1d/TqlaEHUzk1qsR+Tpf4VAXbzogSGoYKDepDdIzGr2cZv5yPoJi9Tx3tn
tLYgEZF4NvlPkTKJtdOaPPoI+Z5SEzmPUu2L5QsJUgkcNmu6FR1FPFwWwkfDHxkEb+WYenFvvgRY
abiW+7MPYJMcmFMxwWlAhsFK0QFz53cTywyMG7GJ9rbTTv9/tFhP/8X1vPEvA9dPt7aPiLr+26p/
SeBWly/4W82u2b80Q2MFzoCL2t1kPP63qaImflGRC8LWLVXquib+EbYu7V80yySqszhwlqniP8LW
pfzF97ClJS1Kd/b26r9Tsuv68oP9qWY3DE1Cs0Sh55g6P8pfpooCVglcRJhxNN/bEATFsVbSeNVo
KUGdmOePQiZAqOicp6w8zM5l0lMv5DBJiVmsl/pxX3d7fyofW99n6i3XMk8qBPK24poIb+yi0VZx
Q3BVQycK/DVcBXNnrtUORije/o51mWIeEFBmZfaAWkl9ychxNRAmztQ3M2p7z+j1YJN0iIRAZ0Ab
DmVKNEcnmuPU6a/gaJHpBSGKZQT2KAHQpWFJxkUSEsw4kSB8rGL9bCXKkzqar6k2k4Nas6bWEqli
+iBqOGlyz0DlYhIH24nwnLNmtk2iYcfC2ID7frNMpSG2EDSPKbp1S3pAo+cQHJzPPCpuc3abcRhA
oN4YTQHLgrsSzkar9M9mXe6Nhd6lhbp0BwinIkgvkaHfITLzSj/9nanvY6rHboltABiZhAlAdB3W
+VsQlkez/AyB1HeKfzdoKfpduLrhvCf/1GvKV8sKNxojIwU2eWLZm8rQtzmqOFudtqBkXX0GiYmC
NVjmLgPyv0Yds1UdQLcoCM0sgp2a+VvHfFbg8a8rFPqAX5AaNeY2luQw+v1nEyBfZEls1hsRsQGs
ekiLInvBv/BCMGgsfkdW8bB8yDUJsaYzfbbIsdtwOnR+SXk+HnvqF24mdogMTHTzE8gIoXspgNGj
1RtnXMbewDCHIsF6BZGwl7pgVzXueh2Zm6Hta0u/9DH8rBCKqW34VOvWVuGpM2gRUSeTm4lgkMST
lP/I7qCA2DkLcGCU1WSymp7lY/LqEHXJAHBeisP4gSASl4LtGETS6zW+UWoqe05y2DMox8B0FcYb
AXGguYZ5WgP3YUGeMNfKb2jLNlYoR4KtnauZ1tqxZLaVLVTRqO05imtCXQ3jmRw96PRs4u6yBPhP
036xRKCfmFi73cBwkufYf9cgyYJj24zXUsReURHJAF3SU0r20r0umo0JA1qK7sdXsOUmSD+xMiLl
LMZ122h0FikRDKF98VtcD+hmCVUMZgiRIWCdVCRv4TgmiO6Mj4Yp3FqByMm7J079WIVbWnkQs7js
EY0ix2iL/IjiH/zSti9zdyQ0r8gOggg6nHxej4Cz62+6/Mh9r/c/o2bYFlka7/uQTlbI7JQJMtMG
B682mYTTJa+cei/ytlw3XUV1kvoOwh2opaN2Fg1zaahZ4L3Urr6z0uhZGJlxzYLWeOoKyiKslk7Y
XxbRragxKkfY0gV6wUdnnZJXHlZ8ffIxE5ZtFsdQSY5jRyZBmFw74BJhH371xWMogAmg85voYyCR
4mHaGRbmB98FELZK1PE5YDXHF60m1sVT+wMjH6tWCoRjhOMyrc3+WcJ1kAg7qFKBo5RuPWh3Lb97
U6WtBRWlvQ2qQ6bzQbXWbTBtM0s89f3opUD9pLz59BJdShWSfOV5sbfpZ0uqN6EVax8qg21nK0Vw
OGaon03/oW/OZjms6yLa2lW3YnqyIsze7bInomy3mAS2PSTsFLZfo13G/M1E4FunH3qx0yg/rLkC
Q3Wl9ijxM6c8MLG48wPxMOeX5gKcEUd6eCBuC1rCsyKZzFDN1He6VDd9hORIVbZWKLaZqhyR6rqF
fu/ooavoNcFz7+FIeJ0/Xfg1IRFJvIqfLwp0gpz03YzJICpJUbIfCsFwHt1UxBwWnsAqDLKGoyB/
zavxWpjkjVvjBobppmbUDj1pU6oKSxzkJspEpr1jvExxuhG5DUIC1WpMfIy/9oPpJVN3fTWSp/rT
GP1BwdM2Nw2D7HI/tiHrBIza+VtRQ7uoXyPzbMMRi/k/xk2u0EzTZ09Remfb0ZoOeztMwUswRA/J
6OxTJhJIyZKvyl7DpkHqL7dkoOMRQxkyI/wagFlFDhJ6qNkYyBjXY14xSHYkI4HQKaxPUEoTsoXL
ReaVvQ529NRO8crUUurd4D3rbiT8rsIl2smkcbVVJEU9sFfjFDhvVVBse5K3sXSshfoRhD84mch8
/mna+KtCATaNZJpGF0Ap1zrnOKTh7h3tgpmCUJBixVLD5RcP+QMMTv/dDNkqsYxVx2liZD9E5XED
SBivxHmjXbnTmuYcxp1n4yqtmuISEy+EtSeYyKm1trKdAP9rzk8s0/c//gwKqIDOtOkgA5uEeRss
/qJoFQumT2LCS1T5GnM8w47dSkcmkUDlhCrHJxW+9LN+gFy1m2oY2HVig8FtXREkTzL1t0qW3A0D
QGLzw1ffYf6MGTlm+WfbEhnEHTzPNUF0Bf7NzyZ6yQl0mAe2iBonKSt8zg6E3pggUgVzBFOXwXKL
+KnPO89JyJLXHjNz8LL0xYzfeIOYmKBaa+ezKDfRCOMgZDZC4LFafCZhya6t3WROB8PaXvXRi99m
J2Iq12ACkSvBQLD9Uy/frWXRRPvaRQR8IgWzCZN2eIEYKDEHmNWQ7SKbj4wsDzVNdpOVHepRJ7AR
+hBDC/SMs44pvS03mdnei8nwrGlc2+axUb4XeXyIIKuVv3OOvIKkRbvRNyMaFL2e3uAdr2pUiUZe
uA7vtDpsbBZEQQaQPag9NgPkheTbLi62GJF3+K03RZFQskn4TqDQtP6MtCfiKE0+GXT0Vf8usWXl
8zL4Gptd0GO2GdVThci4gO4TzAt0oD/FBVCJzPnBTLrz/ac4x3WOhcrMtMczqJLILQ0TVYNzC6fh
igfxcyBkjMlMhcV6cmG7OsTAOzACFkJF/pTaPKhZgTpxzgn2yTISnPbt0pXGTJCIGuEY6LsHPYx6
1h0c0QRyuHRGGakMwcGqWM3k9GzjN3E6wUb28rkKjAffQf7CE2CLaUfiig5fWx7Sfjx1uRnjrusf
A2bKarMNJ8QmQXAiTSBap6X9ppSIM23b3NWs1Ikn9SKUY9hcnzob7l4QTt9p30CC6pZqzkY25zxr
+OWpHnfQ1R4tEZ6M1HlaBFX9iJvaGTYJuAdActXc31Xi2OraT6Db323er60GN1A9HYjh+CaIczWX
iVtWDedHxXHQHcn4gBdpv6EQp8RB8ndo5ztZmmszLNhT+gVS0i8Z42/J0401aQykqlcz+e56fadX
ptuS7KE1CErJMzd6vkE3rjsZuAWsZ+guLNHcHkRPR1xgCCpp+sRgvZpCkr3LrZ8D3kLtVvYj45/y
nlUC2I6Mq5x9tkq8EIN+z87ku+/8FE5xKsnqGZJo3Yo7iU8oA6sVhzwb2PKDvD4q80uEF2bgj2aT
IwtwKYc0bwFrRdD6Dk0++OXzQAhZxj/AJuNpGcnHtlcVT5qj7wplfLEWZwMbWAyqk7BXVkEu4RCf
Qx2X2EsVklaNCjUFcToMK1y/u7kCsyg+qthcG3TylnLV2GCPVbr31YmUhWmX8mtchhNT33MTp1eT
cwMD7CqStyI3nsJiPxucrmClPWpvxG/Y3ebxmFlPAF4Wd32C6JIcAkfLgawbrgSVAZIEz1lxjYz4
wBei1jMvJq//ygfQPxD/DFXJLXEbV0b5NkjF84MvXtMD2dXYHGNAMaDRKONDvb04WBgy3yAUoZT7
KivvNZLhmGEnv5NB92J7fFwkx8HAZRJlJStAqhg5IRiMl3x0pTcpMq3k0kVTv4nMhEHyzHEZk4F8
wFX/1pfGu22F4BRVAgom/SmGXuD7EozvIjWs0md7UUjA+Zu/WjBAGQ5diO1lv4TJahujjVzHUVZh
C7XLf9GR+BXU1kX4bY6MwejiKHKcEfgzmTzLZ8fR6U76RRoFASSaGyrfefLcWigJ2dTOVYxBOtyz
gTV4eBNuL3Ts4UoEt7bFyOYb3EnMBBHMVY/JeGiRbCzMML+0ENeC8jJOMdpjLT86hX1nVg94TfbK
NFF0lW40F48D8yUSgd2kpXRJ9uPgrBLR4bcp1wW7Gdp1l1g94AHAjIjH82dMe2xVSEnuRp/hN/5t
B8pOzOCQFlcDPU06CTtyBLK9IHUTVcnZbu+5LLlYuIf8aAdw7jiK19Zcil9AQe0tYdTcEFBFFtpj
INWTLH8CdBi+f+ipNgoutZbDos9/0tvMuxnxD5zj6+gTDyzDbRgzbYOMWuf2XVP6MA69BJ4KpzmB
BYw9UdBm4E+bgDAGUyGVHMk1cRyDTnrDS2RGu8R6VWmWUv+TPRmylX6nFvJZCB5VMpG14ocJ94a4
4js0nPjPH1X7RgIyU8cCLchXnWMydW65epx8kuORPVP3b2b2cVdbyIcYt3EX70WU0G8+dP1LSQ0m
5QlGMDL1JanqrUciPDME7Bhlzi2fKmLHzgDMBSs6M6HMMbxqrz1ls2DAHnBUNMoT23N3GOiDS22j
wgQh/pgNA7v69HUmmHiIbE8lYDkY36ER0Z7eT/x+YoslgrC2hu9ssLe5mDvpltBnhiTfimxb2+dM
OJ/9TOmSWt6Uz2vomzHllTadS6iFpnqVU+Ma+rnLP0Hgc59/6xJyS57gQtxFcw1LKNpP+bCZrXQt
sf3W+BbsVl8lxWM0dEdAaJCsDrN0VjYbi4nwRF4M15xvFiU80h+3GbOtSYFl5dkujEYqydJtW7qe
pjkRObeyOXamk50/SvBSCSpZE0in4TzUtQXcUL9TJUW1kt45ofPeiQyueMKVbK8wbkEoKFHDa3fa
RAQuv8Ou6Pa43jZ6+qIZP3U6n6cMU11SbxeLZGQUFFvRqe8G3x26ol23GFA1p76PUQBs6sr39F75
lHF0IS13i4aKpDwmlL400DIquL+izH4i7cXTQoWQuf7VWug7FZ9ganFkoBVxh3K4QJQaPC1m5ju0
yv0EzFiI6iuzniOkZbvWdtaFml2SwD/aCmSIVjz76eSRdkkEcLEeu+zg6z84vFcUppvG6i6x0z5A
mCLZ0d7McbJV6mk3gMcgUet+NIFim1ycLT72iAu72QbInOXgcLUouwpUFmMD4CLzqh7ghiXU31N+
YV62mr5Ass3MXXS6qwYuJ3JpxeB0LtQvW3bcUhACiBfsc8z+fEIrZ3wfOFu1wPYKegQHTD6BiPP8
paf2epbZgRUVd+dt5NlgM+2X+bGlrQ/8kbUb5gxdv8Oy/MqZsKqnPfKu39ist8uGTDpMr+J+AxHc
m/vOLZvsGBIjPS75DMD8WjT6K20+kHB9509vkBzYOM/Sy/M3LFv0PKx4ibjqWSEGJNgE+nSdM/YQ
OqBaP/VseU1tPOmOBn7s3TF+A/WZBNmaU7JrpLw0ZPmMIt5I1gE5EPGg5wJiKj1UDxbTIGBCuK2J
jVe6G2oD2JFIafqpXTNvFtZ9x1YA9Rz5VdEAE7ZH2P2IdrY6KK3cJZjxV63INsOAOKcEn+aC34Nf
/5MXVuClbWUSQm9idle7w2So4nhGcBT/AGqHuLi/mtVzbH2LqVoXA2VnjalopZgIuQsa11Cbs32I
Cs4MFOALenIK7eq3bvzGMooPPDlZtNpjO24KnYTOwKd7oO830aiT/fZAMKULKpi/bfiICuVFxjY3
Q8DJrmNLpbITOh3/thv2mE0PI8q6pCo35rAv+zsqDESApPBmLFY6ItCw2kZm/xOyIhEsYTvtUNTC
C3RqMIahQ/YQVcZTpSd8eE8zbkLV/I5Jq6zlTjowE2xgjYZc2/27CUYDzCS3Ln766NHkPRgNLnk8
AkGAl2oyi7uONBSTNkqa4uprREYHlLSpY39MFdYD/yBYgRgWobHx/E27viJc0hODc619EiYEVifP
7EjAfiVJFg/Ej5k3p8zH5h5uaLH/uClFFb8q+FIjVnQjlgyZ69zAVBDyU4u6GDPRxhp+A+KmYrSo
EgWwL2LTO4M0IWK1WXCp5I/iRdhS29+N9TKQpUWz5jef7rmnzFcJt4amsqcdYp32qKUI6bR1zzfi
aXhoy4SZWjjenKR6DhQwPwT2ckkp1nONqUuPmxu78t8VngS9pjObU5cJtp4THYGeDYumsmU86Glw
SNGDbVCwEPOxq3hX/IZRhpKBeoKOKqcj/h420IbHGBazVf2al87ZIN+RLye+JHkZaBmFttNGZ2c6
pyleAHWMqNvzmEmM5RoFLcupugCOGl0M/ymTUPCpgcP2NVk7OL9YllpYTbL0XA8vYDSM5ruqG2QO
kNe4O+lpM4Ny2SIwYTSesuGs0WzpoX/UIrQgSV4Bz9N6d/Ix3TtlCGq6D3e2mjw3oqMZlA9A9o4I
IIn2XaIt5Cc+n6MCbM2piitKx++SiY+iFSwjIb6x022IWPnqBjxRTM8cMPOQFFZUX1q+xwm+7nsS
GrMGTqTjddpEZoxNkVdTbqOY1ShgTZ1etkTCdjGSl0YUSM9CT6teitDaoVu7jgh9xPiVyQ+goKTD
v/NxHFtc+PmLNJ4TBBFFbDB4uGVFtZ7Iw+nwWWsh9Bi4+VoI1hlj2eCMe7pkf+ieoMh4abEkH9tu
mlQmu3KiN2bnzvYtTs6P2IQNKlZ2/RUz9IjnlCO83Vpq9Vvi9TXSw0T8y4CFxGycTUOUqVQjgqz4
mZ3Hpu7YcQ/Per9FP+OJNPBaihMsS2VgrlOLzopMqSn+CJKXmZ4jlB8O1oreVi++0mO5/52zUIgR
pKTkK3cBGxE7fHLQGUVDtDfbrt53Tj2ucxUCXILMlxzFFXy9baMSndIlL5D1D1OpnanRHxptSUsJ
rAFmAK+9XoI4yrl7B21WNmmqIOjR+ahgGambPCGQdyKtrVf1cwxDiuShazizhaAR5+3LjPs6pVZT
8nPRNx3DPNIWOiUo97HpvKoEe95FMSdDlL9lVvTSdjPyhCB/MBKirKOQQcZ0I3YV83B+4NKcgF1x
wNtx9Gq1qoHXi3w+nBj7LLV0brNxqwMKwMnVgvbgL7CrP8pJ4iU5prhQHxQizgj72kTTfgibQ1oX
q7yOtnmE7ISBiKiLNUQ/kkyDfsveagtF7GAQh5uJgEAzaLy56jWWTgNqvTJtberZRJc6bMbOR1Hz
kFjx26Qpe6B5AGbylHFFPb+WmeKOoRIe//gfpqk+ybzihLLzghKcakE7yRpJQ0CkJKT1rUIxGljp
RvXns+ZjpO5DVPJfAzc+axr07HW57cJYYn0jAsIsryAVohpZbEWWOU4oeOhIv8dmRR/ikqn6E/e8
+cmxzPK3OlK+EoKiy4Dahwmuxkg0UFhhoPvm9o7H55FALHuJFNR6SsAJq1hQll7uMHRqm11ny41Y
N7C+yXWQVUdFysVKEB2JlnXHNYcfnz35xSgRtfrDiQ/+NCXVOoreSLIBrSJdoutdEIXrqMvXFcNn
jaelEh2czXHV94kHLmRMQ+FJBZe+lkIFiSZeCEY8Z+IX4diCVVtplWeUNMt6AlgSIdBRmvli1+sv
aqV8+womprLj/lJC3z+RGrAGouGcfEOkUOqH+5Zw6p2vtti+knM2qep1Wt7i0cx3jPtxPckz9P/6
CmCTUVLCVFjtWbwBCpMKMNqhV5hRjw4jLpNd/QBacqdk+mOMxGajZeYOrB/SZ4sfgOztcANIQ/rw
ARNyGGXNVT+ZALshhSTWF+YN5IlsmO6SfVv5xsH2c7JdUC6H04nlO0Q0/76Y/fexqQloh2iik2rW
DQCd//gfUfC6KxVNn0jbRxEJ52jO2bORPJOVkz4J4neLuUQnKC/Y8uMtDAXbVM/o1ftdaPc/LbL/
VQsHI1Px7TWdJc92BfFq6IZdq/D7qRwmRkR/clE6fX2YG0fbtBGrionFRl8lhwGG2bqxicEWs39I
irJ3LSsjy7rVJ5hxnQd2iNNe+w/2zmy5cebK1q9y4tzDASSGBC7ODQmCg0iNFFWlG4RKVcI8z3j6
/rLcDvv/+9jdvu8IW2FXSSWSADJ37r3Wt4DKlCG7ANHC89ay+Agz7vZZ1q92LJujNzbnzIzCszAF
T6+0sCU09p6Xdht6leie2si1XRPMkHEmfYUEkKLksc451Q7OxnYpwCdndXdR1jaQHtEYT8nCgOW3
dG0kk60qhmMu5zzwzC+3msUOj1qCUdCh6zhXH8rtmhZl7Y8reRMuuBy76N1TCEf1CPr80/O4IZF+
YhAnfY32DVhHt7a+FR7AaaBBsQ/sHyWPRXk10WUw2EMcaqWMarMah/VxrbTqGNM8D91Z7uSk3/LK
hHuN6QfUFKPpEi0ZyiQBlCXmygkP5gdTPTnl9dFRTylCfccC35Hi5MtNWdFx9rw9BMaLRlxdWq7r
3aOpsPWYHfcQTMQliZIfzuyZyMrMn6P44FJ4t8yd1VD6twGxPFuIIyPNeyHBeeqhnw0wIMow/zaa
4iJtdoCsvhHTbpHilH6HjI+1cXA6X1i8INK/ej5OXmiTmI9JyzprpVZ2yJA80c2AHJxdcJQ4BU0M
L5W3pICDpvV3o2TOhXFp3HtdfkPxSEmka+gelT6vy9q7Oa1WVOQGOdrxz6orXqj0iZSNqMEiGT5G
XvxBTh1alhm3oavRmGu4CxsrXDhIxw95yeDMi8UjaJ5pi2EF83AVv47mMG6dwb4waQkfe0+w7qdD
fjBVIF6M/JVGIW5IMrwwF3UAubzmIwGY8t7hp6tBe+4acjEOvdC+mRIVWWVTUjoiO8/p8AYgMhDD
SOnexTx1q/OSufZjHtfwxco1AHJFrjLpBBsZMXxv8RuDGsbBYw+SPhgSI+Y+y1dorIHFnX/M69XX
QQoe4sH8shiRU4lOj5GpVQFiWtbOquc4Qzvi9xfgyjofeEMP13qcjNlCFMdpc0jKTy3qvubNFJsv
xNPF+OvDE3lLlKVHzg7xwYxnju7haWDfpjvRC4QT5IuscoZBVJlPk0avKsR3zr/eX0bHJzPQ3bkQ
lrZdUT4S7tNtk1RWZ+IqCyOUW5ZDjrHDsi00/NFpBSxVy9pu1yNlC50ShzWS5Zz3k81EkJqFdqrI
ij8Q1vqrW2dwhk3ZPLtgg4Bea6dVj7jXwBUEuoPILM76m9mGQJzK7NTqOc/Z0NxpzFozV3IosxEh
Y0CfJ2g7qwIclPhRICgU0d4lb3szDkj+ysTnXaX7SltfK3t8MKvQYz9pUJFp+t3Ygk7OyoC1LdpN
8wJvtS9O49AgE6++o/ae/NCNfjBZoubAoySKgggmSwboRD6IfgmJ8m0eQzTjO32IGaiB4Vc6Zsol
DtLCpIeeZ5hQHWZUJiIdghEzL2AP6fdh17XbAudyWqBoHGq3QroFRSDL7QJiffJNIwGlyLQWoqf7
NtNq2mTCrQ4DO1kRDuGDgUpF0IbArCtfoql7jqyC1lw9HaMCLoE0S84PGZKMyXECCKA6kxAyLvM2
5bQ4Z/G2ZZR+kNDVsz65R4R+1GNAoknS2YgKXfXsmsbVMcNdG07iaKElDTRLviA6/0XWxvBcSVhB
csn4SIis53ORXlAQvvYiktB4JvAdM1fPeGASg3MAkrH3Stu+qxvvyCeo7ZeQTFj2mfvY7V611O0P
yJmXiQOFeYC5VRxmVlvkOoV9kqtDTJtS3BWl9J5UdlBj00On5WBcW1RRnAOzh0boyF8hd38rgRNW
SPCF1yF5V8yOsa4+wxGF+5oW71r1U44QIJe1WQiDUCz0gSuYJfatH1t5NRfWbNw5CGvU/60XCN75
Aq1Xs5IXcslYYQjj2HVJB1zXsDVaYozn4Nd+42lq9+1Su0GqO+U1acI9RTEjNKOrT06W8dZV6p+h
N81jDRh1C5XMDiLTaOA5934i2WcrYSWXWMG97QIgZ6jF09ZZsOeUJQ0NT4sNclz5ItWXxCm0oxvf
2ypuQW9LesTGSFswjM3AKPQfBaRLvIIlM5eOEcDiDvfWCgUxs8ITm0ryKFNxmOk7n6KClQDuX6JY
ePZdGkfjHQqdjPpDlhdUmg2x1HwhKWvcmqmeHMIUofiQLtq90yX9dYrDILa85TpZyGts58MkuvIa
WhaD7VCTu6RGnl0AjsQPmdGedyrjhCKBPL+FINPJbhEzVs3jaGjy3mZsAsc+zIU41S1tgaXl6Jhg
JnwyYjIb+vKn5jXtJcvSE/mX1Qs6db93tPQM+j9GMgNVaCCB2OJ0tzeb7PtKey1cRPFYqKQeCrXy
ca3nLyhntR/lgn06KcvbGlWVjz1A8ljYCNtjAuEJQTDHlU6fjKydqOf2WjbW98msOLiVdnns2UZu
tpPGWyftjaMDqUrXi+qZ4E6Q7D3dIdcpnwlRLp8Zym7zCYB2a+ntIbVneXXZlwJzsMddKUlSoo7O
j1XiEAAq0MWmMe5Hk/jaHPPjwaELG1R13e1MKIKnxsy/VpUpmg4H4hzLB6DLq1+QlZLMyxLgPW5O
lGskAk4imDt2H9DPjNqqMb4nVSC+d0bzHW/CsiPijPONFj6Q0aQ9GOpLNoOdzQzrNeVooHS282MX
q+TK1KH3xCTJMiHz//5zV4KFq0cbi8QyaLu6y+SmJbEb+UFm4WPJPJcjvl1cUK3dcS3mJxJX5ifb
jSAYatZt7VIP3TObSFZ7/YXswuFSGwJNVFHgDVQCdQ9JPuhvuiGKJawjImYEMCBOdTHZbdPBRORL
oR2AWDTvPWcx6RGHInBKnbl9v4hbi7OU/hjhvnUqH81F+yUZmLJrge6yZ49E2TalnTdW7wst6GZo
ORumyzmeUb8aTcl5gK4nQ7aiIr59zXeO3g33RsJfjHn0xoShCyaxaN97TrPp2t3XFqXsNKHCp/PC
5B59AOJcTDJSK05zl0bXobURES024701v+hZ6W1QHtBUW+wUlj2qHLcTRwOjyckZ6hDxnfmtnyHr
VC59rqjIHCqkcjqXNjON2oyK2EcAKbfcMut9Yw6HwSLuVHlOH7o6EVt0bwnK5NDPakk60VqsH/Fa
7Vi4w7cVEOIe9Zi15fn9AU2LMm2qHrLQmW4SeKjDDnRITQ/NvUpj+U0o98C8bqIUN06TKsU+Sj1l
obZfRE72oNGBWrTWOxti1LVMrQPWTVRv+sXueqoyBGJbpxs5+w45xURlLTT05ohDNyZVtGhjFsSp
Q/yh6JvHZZyaoxaSd1XHBsMhGkAnc2rrb606lHkKfomQci2S5VFmdDH4J6f97C7mpUiIRoKUfkr0
1ti3Zvseh6Z50ZjQ7TIJYkV4afEaJrJ9oiS/RolW3/Xo1oI6bKDEl22+n9GQbRA8I7QIw4dkoiTN
6ZnMTZlg6EmLw1TOLxmA78ht07094KtJrMz6lgCPTkt68IuN2cWqCQXWRdgyEB1/yiaX3yJvunSh
8+A6M5QWoIcoA5Ls0M8LhI3MToK8STk47hyxLhd3tHAF62MQ9+6vNreeCxtna7MqryjWN/LDmJDO
9uME972oObo6kax3Ex4Z39QKWPhkxuKMCr1Nz74YYCz+BvIweeUHITjpD3WSWA+WId9EWH2Uof49
GZYbHxC2URJaaceb58VFGBJVjMaqfLonz9Z7dQpwON5kvS8joCR6XhLPGN3yqBi8JwdK92pqEida
DW2lq3n/Rn0U7nqmHomD0cW2ZY/jd1EN66kNCS5sc/sayxFsczEZjMqcS8pr1NKVXPm4tPegVBi8
GmcXrrg/NzpaMswZnItoXhSsBkS/kG85cfyoS2vd9q2Ork3oxZ1tg9UjMJXdLI45K5CBFHQmYYwk
2PT7mnrWYoRG4BLzFSKaOLu32zojEWrO6mkvdOeIJe6+c8eJP3azYxa+eV5vw7P5QEp76yRI5npw
z4tOIpM3QLGK2TlbUMCNoeOfmEhkTrtTmqHRGeY5Jv7ypYqqAmQWwgPZywsSJDD/a9UfaxdPSD0Q
IjSbWJ5pIoJUINmIC9UqNzU0x13Wn92CtcIN3yTH060uMzNYBDm+HfP4XQ7Pd1OMo3nOag6Po1tO
VGgk24uQnq+NPdKsiJ6sgYLoZXh0kZhdEA0/x01n0M3ksD4Q/LRLY4nhwLWUFMQEGxYzMnDja9uG
1WVGLsD8qLB3Qp9QlMUD5o8IDWctzWxj59zOi5E8kPeYPgzufd9wASxaw5t5sHELa5CGKm8tjwnz
SjunXWNby329uu5uXuUdc4rA5gXj1vpYKrO8z2rtY9AdUNSLxC0ySXyQ6+IGeZz8mPNePxX9cszJ
BfkdttWXZzl5yh/l0LnQo3pf6WVBYtN4MsencS4WBtyW4xvNsZoJQ3BQgbrzO3ZZehiN8UukwkZ3
RA8zTdFA9kkv+MYHnYTsOy1kiuCaeQE0aKzOssH5l6d9utPyuT15wIr10XsoKv1Xr4MBCxdFuqJh
SQrtPdZ5gQ6UjRF5nO23sLjoYFt7h0bOprcGukWx+5q6rIOhg9xqpCWS9X3J+Hc2d25i8KEZi/ZC
62mDsx5EZ2nlaAQqpTnIujv6Zz06YLq5E7wE7j3KbzojlkyYrK0wuYpySA9dST3Kmf2+69aGaY/j
Y8c0gpVj9EGbTSdonO61nZevZhjmsxdb81lTXzxBeF1NjGETrRxFKO+DOl0IarLMDJ85saF5osI/
zCsk9TPlcru3Fs4zU1GzfQ6NuF8NsV667JuFrSSxQkDkevbMzIDMi3FZHvDG0idIO2tfdV6/S034
zIQ4jGkpLpFR34VR2B1mTPjceNB+a2v5snJNPq124z7h0LMDYyL4dtTm+wFo0nGSZPgqH/HOyHWQ
/YNDstRkHGWtY2ly7ZN5jcg1OdsEAFTW8F2MNJ5K14Ad8ouFvAyA5qPkseeP1GW0ntbmT9t5jb2Z
YZQ7rA+re0z7b/E0OEwrXOLjOgqSlrD3fMHl5YxJhjzSI9cG612bcTyeSUj3yRygI84W3tSEy/bu
BunvfAS0F2QO9ckafrp5BTta5QMZBu6vwtC3umg62vqct+swvpnWm24jmhAjk7TBCUSP3cCihZc4
yMcHwtFJrt6u2cyZFUIjWkEKe5ukkHLS0mNqGtDBU6XCxwmNlANqQoXeMAHCHAKtvZssQE8N8QE7
qySwvFo44Bh5Q2O3I0P4N5u4bdN71q7JTwrG3aF29sgrPRmF8yLK2d33NSQuPXcDb4rxZph1cW6K
7oXxZ0hKXKq4whz/SCODvhxeawfiAH4QB9wV4R3UkVocY0dO7PSx/yTiiX66uOTIXWjaQl6XM562
dT42TnVzaSntJ4FC02xM5lHoMkSvNmkK93JFSVmFCc9Wbs/nUhSvI3xxkSb9gzWNd+YcXVj730UH
81Ffk2NIXTfn6RkatJp50MzN1Iw7qzSDB2bLpxqkkZsEVvmTZVbbNZHKSh8dAGyZhyuypt6mYEH2
rCLHzZV2ko9noEW+PSJIRBGNFie9Q6xdHBb6S11roD7QsxEqiAMkovzZIu+DKOmbBVIWK2F7N0ZQ
vP2wH2qH2JM8es6nls3LwPdbdR0pw1SKIUcdGH4VE3yyuEE2z2s8f8nxezkYnIzTor940a+oArwF
8oJKL9Y33iqyYMoxISQ0QLYe9ac6ZC5cMnT9khHC4tmN37lPcZEnVNLxazuEnG2J6NmqH2OJ1Luq
g6qCWS03YZSLwvYdAp04m6DMSYN6cuDWrObs92H3c4owntaChFRJ/CAwdJjPXXEk1Hzv9glKJWNt
fSPRUr/sK2M3SWaNMXOn7WKtgOq65tJSU92lNvqHnjgnvAxbK702SVNuydEE1MLZ2Qc0gthnkVAm
tVQGUzdejUa56eQS7+21fofzifayIrRQ9+D9MDPzp7rN8LQMlZ+u0a8Rp0NOQ+Rk6cZOOBZiBK9u
L137Mrnc8DS146AY7AfdcfLdpKMNcjgPbmMH/YXbv4YhqlSKr3FDFss+a0r6TBPbhvtzNCXMRytO
WO0+60zrdmmD8IJJB2fvxCNaco2mzWwkSlT61hSD+3sRcEuCOB36lu1AszhOd7UbV4F+qiY0Ncm6
XJNqhVDo0lJGfEEaEGiAIkMX3xFO2rAUk/pGs6/Aomka61s4OlxjugSc375rMXD8PvrVOVF7JkIJ
4XPuEg9Jwo5Ixh+94YDLblP9sDwLot38wcEHHfe0e12VL2VzAI+YPclprE7DNDIs7SpKwlh/10XR
79zKxIYaPjV9A5BRRAONCC63N4Yacz1FKnD78xRn3cG1yWYWHbaiWvO2Ylh58pfqCkQagh2Hm1M0
dsa9RKxn2Z/oEG6Jl7ffKzO5WIW0f8lQO3rmi5cS9Tp3obzSuPsxicoiB5lYmyl/klpkHfKoOIkM
qysZadlL3JAshwvAlyTi7eeOiCC6YhEunfJHnonrMCfLU29TA5WvbpstVydk6uAxu922qf0sE+AA
JXxU2inVD6sstxLXcGqsBzvi6ndqgu72E9JHjoJ4eG0GwzyXXBLadl6BGcJ0NFAAs2McRJvfMiCG
dwZ8pL3lyXgr2hXlpcFH8r/myv+xudLGEvnPoSiXqvz4rP5grlQ/8FdzpfwLV8gEXwJC3jWEB8Dk
P92V/I1OEeHZHjg3wgYkrJK/kY/Nv0jHNG1YbZ5LF1Lxiv8GROGvQCTgQ5bCAutm/ltAFGGLP5or
BS5O28RgycDM0y2ysf4IRJlJKU3TekHPKJq7Ri+JC3UZ8YR+68z++JK/aESLlfXObPbFtOtQ961g
rYAXjfBy9070JvQvEW0FQ/SC7xqexvojyi+y/dZPnN5eMufJcOhMHfVmixRjZuKfuq+LtQcpQIsF
FnF6zNHlskDv0mzbGYdsqf34Bbj6k5KgMODXMTIZKRpXf6lfpTyR/qIKdHM9pm3QuyQDeIGKKacW
Xc9YDtol2ngdgvETioqBgY/r7gloykhtqVE2MK3c3TFnbtJfyejPOW0FcMeJcs5safESAJHSkPie
TwH9YO2UPOUlYvUtbGH7LUoQiIIB3TQI14mi4WDimg2enFcM10W9z7+Tz6sZ/vRBgNG53K9f4Qu5
yrhpsG6U8R7LGTDe9GC9D8tZ4/we4F/xowBxLTkAHVPD/fN4wEyxVUKc6ux8MXI2hr1e3hvTKW82
NYaJDUkoctf51iEJvBeOZ8TBf8BmPRKRlj7Ud/ohwdSKohC5y74mPGxjD5jEfAm4DvtTQSHClqUd
Z+8y8nqwe7Wv8oeT34sZ28UpyV/C8HHqnxNxtew7CDhaGDjFkSGtk22tH8B8KezyHZKfhAY1gnRv
w3Bqjv2FdETyFBnxeFup0nN9A3Hth4Yxl7NdRkPsUq73ItxRspmY8IkbQl5xVNpJcXKlT4wgFSfa
GRKR7Jf6p/VFg9D4LC7Lff5YxTWImwdvRXfFWPGX2+GIDWXxRF+yCqj+mchn5m0ZToDZ7DX98qjB
drpd3P3vQvg/XgidfwmBv3zk/R9N5ur7/7oOGtZfbOko+ruFoxxsOxjSv7rM+RvIL5btCQzegrXy
7+ug6fxTl7lp/8XVHYzhhm0LyFL/3jrI2vqndRCqn6tQrDjgccKj2/njOqhPUaFFpIORyhCRcDxu
Oa7XLIEUhgALm3uLodvsfqauOFKD0ah5y+NPgX0Ab7MBJI5GgY8dYl8jQze6OZjQ2zasea0a4Gd3
qxsfSSPaWifU+xVUSdzbJE9C7naHj3rCEQnI+EMWXzpcysdSe0RG4IFivUa2tQltIDIQd7Udp/NC
nj39OS0e1vBhqX6uxFSNxDCaAlkleUt3q7lxlobXxDrr0Ex9xT/leI+0LWbp8azOgYPUcGHEnhIC
1Cbm3nLpFiZHt0DKT6MJmh8ZS2Q2UK6zyrHM2eZjHdG7dDq09y2D3Mxn5BmojyfWsHJXAgIFDsYR
JH4G56TI9onGW3Apx8mktc1Lhqw2QRU2F9/c7AdSHnOb8Dk7Ll4y+BVEpRDCDp8d4HS7mLgoYGuJ
ZVPLi47lK1RjFhpjLplJoES2+vTigqpiELCbQw4OQtKYihF4IQj2Isyi2d6oo6Co4ruIODZzXnA5
/DJm4+jRwHPC9Vgu2BqIVqqjOEAmtZ8qWjt0RxaS57Pkc2jOjHA2aPNQRTmjB1a92NAhRnRlI7Qb
8M8MSpKLa88EfD1H2T7ED6hep2bfZrDKInma0jdbWaiIMtstEJFc95XmqDikzn2UvIO5qboPiUDV
Iusj4dRuSrHNq1uLfFZobMH4A8XNhgNVGTdek2qlhRXZq81NvcqEifWCbQ0d26aKPjWLwzE2v7Ca
g4ZGpsnPrfm4a+PfLJZ9MaOFT2Gzb1tG06LCuAp5UnCjZuCnNUT8NUwzHBLMxSPeytx8qj/xWOmL
Wdsh391gNQsc8TmiIItjhGNqC9V+FCtRp/NNkbiVoGqiORvWp6JbQY0viNTZKbgs3ZCSjpT5oUNY
WTLtZg+3rqf5TQrAW05+TUuzIp6nfa+6G050I8brAI8bY/2WOFDCVM396gH+5tfoOvZmMIOlLrYl
Jz4rfnaAqlc6O8/3uQeDldJw6qDA6N/77mTQRge65qs7d006JFkRGWvctRGZRBPd3qbYRs6tBsum
Yx/SuBIDLHawNb5efw5EINI4YpjBSf7oEdKAZ0/W0FK4B3I48XKedo2TbJ1mP3JibThFubWaT3B6
RcWzKvc2yC/R0GFLEK7hzSYzEyf97KvPjCxzIBKzn5BzXJqfNS+W/ERfEDDVcKSdy8XPAZgLCBUL
nt0GlzMnVd9S9wq6cKznA00GJkfb+KTR2dVG7LOf/1DNPv4VFf1/yoE8zKTsu//3f6UiRP+dIA3h
Q62Nti7I54AfTTzGH9dGE7g0OTroH0X+1VWtvz4Qj851pc88ccuF+Z67viga2r/qnbl3fS541DTf
wD0FW7xe52Dhio+6cZyWPSd1l8WkDkbTQIiKjgzWWKoT4wAoDkjQ3p0fW/2gitIe0mdlNGBCM+I3
MTsvn+ohm+ffzwD+YACnIS1uT5kk6MCRjEov9DPnAXL1myX3hQA/zJVvEj7E4RYukM0aXGT6p5V+
B4TDb3OcE2FL/tR+tg3aUVLm0s8QBxCG002ywJkDW+c4D138TLMYmdD+X3+6xv935/mHT/dPeJNB
IrQlUXXgeX3N5it6P/hkgOd4RiUjOp1ue998mda9lt4vyM8Whl5de7bpAv/rV8KW+V+vs2Wi5YPc
Ihi8/QmOWI6ahvQr4zpXbHZBbZxN7vYl3lr6kQ/O9oKmwcd5wtHm9cQ1+k332IW7CE0M1XtV7aSz
dxg4kTqp39GyhOEl6qeseiiwlDSfBJ01yHzInE/eTHOPsG+jO8QKI2waHv71W1G79Z/uWE8XOver
ejeuUO/0HzCPZmq6uu7mA4L1oPV+DD3pHrqDtuVcGe32X/8ulQ3zX3+X6UiTkxonqD9dv9bIvRh6
2LCZrADFowQONgbDsLdhIcEm+W9w7p6p/r0//D5GPxwMqZV0h7Ol+BPPHR/xrIlQcfRZb6BJHmXI
YxVn+6w2jrPgCcRPms2fBLd90zTfY8+YNG+HZXUicQDm/w5ZI4gyYs7oLi4IlBZ0x8IYLmqVLztg
B2t2wwe4Zfj3I6JnXBy8JH5NzXRf8pBPSf/T1gxIXNc2wZbkCczLYjvN9CsLwRzBOOZ5+ti502Xy
moNVfsrZ9s0laF0WC051RNHpHw0jymb4nGKOOtZRZ3NVZYQGw8RNUfA3e+YS/IftFf5NuJuW81iY
x4iBGUmkvsWcWBqMypRGnQQEUsjM8Tk0i32nfS8s40jSLW1t6pwGqX1zEvmBJXTLnbJJ8TgV8lEw
qktGGtGs9wkvW20PAn/whCEFBjWWKfAKvNtougo0HOFNh8tSKYKZ1W7VfsKSp6oGnZ/R1MMBK5K8
QkTH7Fphexp+SKaGDozHGHDR8jZyHHYQ4vUTpv0YpiFwG5w4yJw2lvaTLPe3rnns1yAiujPlCF7K
cVezSUTUPQuWN4A7S9dshgavNZp/b/1lZY+akmXALBI9JUwZIVR+V+9LbShF9baCRZfNBU9h41JB
GomPd3o7G9/hBm3Va27Y8xamDapgI1LFtx4GMAxOTBgi/BNkrVlEAVzxj6UCP4G2hXAD4kFtk8NM
akgfHc2keKOddzDM6VJNx3QZfR00Xty59wu5Mw4GfuayvDYUge/mGBOhXvh5hgSWvKIqoliUkmns
fq4OFqfJ2SCjPsEOPeX7tBp3ZkQYrtzr8MfX4kxsSxCxrYxsmpbgX8fy4yIPrkZK1RPbZeJcfu/L
O1e1NrOPLraxtTCHd25ASgFg/Bp4F8zIts58Rod9UNu1SV9NlUd1hl+vxDjOQ6N2JLv4zDAErvlt
TXMaEP0evNQ2tM5V/UTGM5eio5nNvYgoIyuhFth3o5v6aRQd+zq65oZApMUNoXEmRWzfPY/GfK6z
GFQNDMiI2oCoorH7nNwfgurawCTd4TtiGuwm+NMC/tykd1Aa1xLZivoNLjU1N37Fi5vHk1cEVbeo
e7mdqGZ1diwAo0vEVkYD2+1Oah0YidiM4hkBGlGbaX9wmikwlzdVilDdeBH0V57KBK3COjL+Zssz
mxfuAIy9Bw1iOvi/OmYqgpBaUGvE5FFVAiPbIyDfrVoviHOF23ir5Px7txpoV0L6kbp3aKfmUBTt
FkLX7/q25XZZVFU9X4v+hzpESEYv6ozRNtNOik9o0b9fRYlCuh4/0foSfxjtzOJp6D5VETXhPRcB
pEhGkxi9vRhzI2pPsgJjbdx163uWoJvQuIUJN8lITAKCbQ0Iwiq/VNyH+hNsJ3atAyZAet5knaTM
Q+edo+RXdfLY4dh0eD8jJHisMxCpsazwcOX7GDBTh4qw7Rhj2i8uTZhkuBXNfZAmsCP5W3Wy6NCE
aaRktwv21NHPMRiqhQqu7V8PFtwN6ujgsYt63GjA07alSzEHFcESTzZqdengWk9+IlrZGd+8nIew
f8KJa7Qs0vKH+szNuuGQhfmZdZ8605tG5fHf5Fl7UCeqgfwSCSXGaRY2o3VjNfYWgxUykj3SXEyE
RLAMnFiMgQih7iEjS6ViFWvd93B4V/qxOOPT46lv37GMA5Wp0JIVBy4rqJHbkL4a5VeCNmBKML06
uT/BD655DTrWwTz0bSApPbdv3AJoLA81JT2tL8JzUPKq/870CLXeAmV6Gaggq/hEdPrWnJNtU5eP
NRZ+EmZ2IfkAOsB/QUPQ6FcSU8k20w+d8YSTIIwPdX71MDTHP6x1J819GL4n9idKlE10BXVObjF6
Z1Tlzkveopuwvv72YisACV7/DF4gg0fZ9DgvpBa4QERQE3L23TcYsqYJadW87C2gUOY44cLzWxKP
whKCjK1hsmHT1feV8aVn54gMoIFs6aYhrHYKqDJECxgZ64l8K5GNGylYAhJ5OudSxj9GPtrk1R2u
rKwIXwldyQKK773DIvwrtosNaVR6hAoSuE93p7Fuhphsw/61Mq9z+qGxPLMDhDw+HFYVLhj0E7lp
rb36jTyX+bWZd1H/4GR+MhK6eczQe673ffVA9413oYogdcnW4QYLqoI/KXMfnSNImcaP3DMW/EXn
o4AeNn14ZClXZIxlIrDJ184sMPoRptPBJs7COJWT78n2aJjDTmTeqxY1D+tMm3QVPi3ujTB0CGxD
gGUWY86CDoSXOWC2p9/R0PbEWedn5EDHpnfNMD8aHjnIPFMYy5kd8yCx/Bkkx6Ky2hr5e03hT0yI
1sWnKT5UTcFroBHrnvFvB7LFBdU6W4srQnvXeIuA95gJCFR1A6H+nfptJVFTsEiWxd2s4Rck6seg
TRkREpcbh3B9s8WV8BE0H3Rdh3dr/C7F66LwPSiZCOEidV4xX2aMGmJBAzum26W0t044gPIm+22Y
dkAzMGf2W9sG30VomMacy826HUEgT2ZpBYKhusMiSTJ1X7y1kDRn19sIoudUtBf6im2T81hVYyB7
lirqRgtEqPRGqgb+rKTNmr+oX9xyFG1g8MVFBzgn35nwwrSJqdPXQA9Ez791Jk5jihdlLAJls3TZ
l7F+Q4BomlcNZdMwFJQe16mlpS6+TDFuSijAcPiU/oALnrANfakbRbA2GeHXPF0nstmKwlapAVtJ
2EFD7LbztYISVh8JE2YSW+yt+t/OEu8OjmPC3vhy9H67QAEckveSwQIAeGjm09aA5Z8b7yUSxlAB
GIgM9CiOijEEk8X1JyW9Jf85X7A2kHjWIsZIsYtiWqUvPJLhwQsOLYxr8aYdOasIULZx/Pv7c9o1
Gp9RWqNe4WmTzBLp54PL9XuUClnNbYd3ZEG40fMAZumATdM6TCMvNINhiqU6YbXTWB1iFCh9874M
qw9o8qAWCY2efK4gRDx3s7Vp1fLuDYHFkXCW81PB2V19G9JxRgmDQicgkxqDCjfDAJx8hHakW/F+
baNnq8tVhO/7srLQg69qiWZp6HYj7aMrldA8SIslcC3BEsBmsYgz7IMcuq067ZvuHFCjzGg1tC4j
KAwaBGTtknY3qchHzY7viszcYtHZYS/CkHMDYREkCmiy3A1tdFwT/Z00d1Z1xFqI21S/o7cHmJLd
qVufHXSALtvZiAIhpL+XWDcC1QNV9Kq2YWcqtNbo99VTVPMdlrFHXXIwAT2qwjPr2IrnGRcou1uW
BAW7uSk1P9fwOqPxWoEfT8ZHi3J5GSjH9foQU1SyZdP5T4hNvDrrHbeDLg82+ODfPcgZgFnZMhyi
A0KVpszaxAnmYexDhNpmabjpmbkgT+OeXqZPhr+WOI451yD+2c36UfYhO+W0y+j7dI5OKO0Nw8U9
qbyYYVP8Iuvm5yo/OwYrOl1CVWQRIXzo10xZjx60qb2fzO649s0+jtKbCR99iMHnlsnz77Pk/6Zj
oXVb/ruEWQ+G7D+fsj5W+Uf58w9TVvUD/4mwZYZg2VLCoCd7wnZVgOvfpwuCsavnkPsAlMHgOP23
2AnrL64J0Z7mFhAtaajR7N+mrORp0T8gelYCzoIw6Pw7DFsJLfePh3adeYeAJMFkwXIdhhV/CpiV
BlRyh/iubRL2D9rc32Ut5zxXv2uNl7GmBWlpyCypM0qK91D8B0fnseyosgXRLyICb6YSyNuj4yfE
cY33RWG+/i7u6E369mtJULVN5kpsxwiCtSymvom3WoRPvP0VcPEMAxWpjmeVcmGCuxXa485G6iTz
j9RGVHHPk33igrTutLUBGENt1XWGej0zIL58OtqXqVzIkOF2RSCDLY8VMzUpct0eDLj4qhkrpD1r
gkn/Kt6pvbg+Fow8K2HzB30fJ3EYSM59Ob1iBVtFWXfK5J4c+xK2wGLlwgLF2fVJUtG6p+d366e6
oRZKnz6LCEMM47TxrHuPpNzCYzWoTBy8KcAD17V7L7sL9aO9NE0MdOGRaUiHbSShXntW6rsF5cqL
fKTBDiVWqHyW+dljSxBlLIwFU0UHv77zXvOX6v1V2k+ema2AydRfFfA7gCP4pEWYYMjrDku3T4UW
eipB2Ui/43OrbBv3YMDNBcnVqR/ZIieNfa1d0qvWA2wQCSJDNxEc/XO6nShpjurxT7bexlCMpz6z
DmZ8jlvY+GTWwqno0WfPtp+BA5QzYpDFlmH220UXPaJg1vjRCEVUhQ3rgM+YNtm2MN7KFhOE/qFH
3dox9mG0mQZgNy5u2u6oO2fJdZ2Zb0nx4xkkTsqDRRGXeByrWCELheBQKLHQbSzDIcIzXSFWWgko
kjOeuw4Jkc7liy+S9FPkp4ytZ1UPwjY/6/p9Ca2vufJR+bcqDlqGfgm744WxlWMnqeht5Q4s1+DF
1CQkE7FGarscBIVNTzEfDKYlanh27ccE1yov5v8bXa/H5cSMaYlNC0NCQHBhaoQrUsTF2ak0fcEg
Id1rHuQj99nz/NF4YVl4k3F/nxfCZ81IuFyrMV9Vf0Um66byNiMWJ/aEUVQRzKTSGgiQYKgUKGSb
lg7Knfd1W/3iiXeczeSeHPM1De9x4i+RmKy8xdZwP03afjc5yIV3Q34sTj1/oK13YQ3S7KOvK5FG
I/9M56CGPcZiq8mGNSRPtGk0WiNJsAMOb08hXD5alSXBuxUYzRQLCLGhbRMx59y1dXwzWgjS8czW
m6R50ktVqFFZ9EXnYvd+h52NcYDqN+5r2hgo/gu6xDHeWcxxqtfZdoLmVEL61z/cKLzAy2W3VPPw
8r5WbN294pgn2jbXv9qZYu6lyfkbpxtivyDsMga22rZgMuG2RLaBhkbMm3TsJGKj28wEtbtzUHq7
xHBB6zY7MVDriV+jQ/hWjtjc31y3QX6UA17NtpXTvikmGADJMkg9xDUhu+MV4rDplSe1ee477JMD
GzqexhZ0SjeQv3oQ9U88fzvL1h7kmRXy6HnfuXGfp/xJLn0tKo+QR6rm+7YrTBUI1vNp3eBOxZq9
yVSHMdSDbIBVXy441hy2tr7LS1hwBHaj+b9O2tlNM0ZmZXvIQdMmxT/JSQTsZTTagzpmQbl4sYDW
ZfU3ZAbgeDm1VelTsAZkhSMSexmAtuqx8FX9nqrNyjOuBXq9cdaCuZ8D08oPJsdF1LLlmY1z2Dkb
NaREz1qEiOpqVo5sTm02PMySxqTbhe38jT0Ticz7HNvVCYMmKw8Rf4GJIyu7CVIJMlvkuB+F45Gn
rBHfJkXWb/SZkAzHhgLTLZOXgfJqtUDPDA+JGVS9w6w5Z9JKi4tp2c/DWNdbLTSwtlcTIK5sX9Yg
Q0zpEq02/5ozIxV9ssct48z2DNYP0hdjaf1dbZIfKAYxUg53E5EBcNCt5BXNkbdNI+XHi+2jY0X5
gVEz3oDwpbBAc5VOW0KryK1daVEpyWKPqHzKUsSsHR2ci+Cj1AlOkwr1U02+gNlBM7ITDvIxbdDo
9H8aLssVWTYYIqxs3GPxwg7jJQ8mjfcGOY5a0GqEnbTfK9h0ng5wohTxh9OQPW6oLrvoKoFRx3iJ
o71w1z0ejnVpNTdz3inxgmzySM3Lw7HfN6skWQKNwFTIBk/zWONTlzOQL4XN9cq861TOQdz6XlEd
IGozj1r2Oy0klrhJ/rGL6olSCzyVVnjMKxXdcPrXBZPgG2zqBH1zz+Ziol9qJmJhhNh21puAwaCx
i3dp+8kUv5mhkq0qMwt3SPx/p8ABPBvMcXqbp7FnneWhq5HDPiaTGSBU86Mn4j5M5ndsRubdI58Q
BbiCihcN63pwxv7Q1+rfqHHrMUSK63C6hCpuU9HBCoCdANTRyomI7hvnH4dbgxS8dTFqzJxvMQys
pHGe+hYRl8ZhT6AEGz3RXzFky63RnXM1n7aJPmuc3i6I0yncmMncB+3osZkqm0PuTJ+pHL71CZkV
rgt+WGmva/acriieu6EFicyT0erwQHmjRfHahfoLyzuGgo37FCMKG1PeAK/jEMNmjP8q8YUTTzuC
Iq7WYPJymDEaVrzh+E+BLECpk6l0XxTJzjAChwEEbtg7mkHkhtof0yTHQOfqr5HjxOc0ccJdKDF9
TuKnKaL+QLDPquPLwXRepkhNfTWiRdDgMjE5yc9xo70Nluv6Cm4MHSsvtOUWSgaceRpwutN5Heu4
YgEqmGwl8wuX4SVc8mVC4ACXVLu0gq1jU1AgeWPxZTXgwRgO/kI9UYPB1Dm0eEZHAwgnSL6gjKuT
YcjIt/OpBBViDFe1MB8Tvq2dXTJvIDlzDBZBfccztfdy+2HGYbZNW3wIamNeBgjfGGfYo6S16ouO
ecXgxtbBmgwTlJBAn1UPuzHsIpza3Mf8MVYUbSJPIGxfbScrVliAWoe5XGmLzcx8q3ZTcWn5w9yo
rtykAj0bn44asAHL5TLCgmqG6vthDmzQTEThi/f/ZJG8sOm8AahFJc+yavbE0G/w0j1nqffV4t3R
TUhFrXEjSco3sI9tEIPhGTY76CXSHygFkYSDHKBa0ytqoaMFcL89lcbe1aPtmMJyapGMK8wHE+ZT
foPpgFUPCCeMYvNeE18zVjWNJLRr14CRLpEHcGJag+NjN7ui/cvjz1j7AcBuaH+Gd/ViVOhMfPgE
cfdwi4eSgPCwrWvb6XzIaxHtIyAdqrJVsn92eskEaHyC3xPqpcXMV+sImW9SO4gp8us63ucVHmIY
AO5jgSANZblTWcELzfzCvAcfaDxIktN0A05nGZJ7SaS7d8wF4xBRfC3ccgvYnJttOGdWESmzGkpo
MFLrWntrk48J+CWTPti7EASAMDdrh99XguPPmidKaGdo3ypqV+FhfLA/WRZBTrg0Gj38Sm9vXZ09
2wI3D0+/WhxA8Aa9/Ohk+xSnVwTFSGJ2dl7gtwDvlM5kNii+4GeXlFQSgVIf3/pe3dgmLfMQY4wy
ggo1xfxUkTE+OHqAGv9oqkdbQ2+tYVzBsnlj+4CvRwVef7EmL+iaD48RJuD9NSwN37O2s+LhNp+A
+EyXVAHRDiG/UHYzLza1T7Wt0TmokDl7mLuUEwWbL1ZCxMeS0XDYU2uP7s6sxS0ZgYryDpXe7Lfh
OcYgDQ8WwtwOP3EQOTALv0lr4HnFwgLEnr5iHBu8EiCL0r2r3tWsDgj+BtCpI3X9iTPsNiPWucHP
R0EHc3a9yZ/H36yzVmTbsfIzV3H/1yOgnBCTpm0ejNxiNuIVyJIZIZztMYq+5JL1d1NrC1jqyckZ
C5NkZFZnx2Xf/dZtWw0twnif46eeqX3fvygY9UBuccq9hkBSIyp+bxZBzlUXspZMdbapCeoVnbFi
cm2YMFbY07s2Y7+GiwbarONCRpzoqwjyVZ3oGoO1h6W7DU2HTKZ0fu3BgHMv+6nJhomdQhViAa7d
wKn2zRTfksFcpYhhSgJjtdgOBLhOSpdE20s7XrvGJbJuWnWrTW475aZGT655k4NNq6WyCCJHDdJO
8qGPxVpNSOAwQLKxI7TTwzCarKVYnGSu3w6/dkKUFfyS9u4WNACS/9fwM4szX+f7xHy2SZqOqhdP
yVxuDGBiEx7hSK2fZDY97PoizfFgMAHSgbeVXY3PqwTPGwNuAFrJpEy4577q8VSTtjUeDeVICNKm
AYU1induLxRb8zq1bwySuMNhR+whzKH1sA+5ahxUHWjCJrVB28nWbwp0dkW6S4r3CeWtNu/pdyrn
vgzmGoCWXvRJru2+GaBShF99Cn3ffpL2FegI/z412mgO6O94LSBfJHRfcI3wSfHUuhW/wLvVyhfT
5G5wjE01XXWNeN+J1BQ9vpZ1v69pLzLQ9EyNe/UcsTZZQg6VedvbrAMIwZbyWXeeRyofgzBoRvUr
wwZPgw0PC+ZM1BLd+r4X0NrKZyZ3IIeiVW7SjQIW7hwiBtr6IRTzGc/JNpm/IShddDr4ceMxYZxm
GCTj0eGfamivIaeEifYHEzAPEfNU/HoZI4mxZgA5HgvgKZF8mjCLSeVnZgKZ4zWnxQj9mA522f+P
LXwVRhAAiGut3uKM3LQ2SmYrj69AJ9mAFbcRt0yIpiyurmXxMaDXtsG/KbwDTaRfiyH9rhKOdi1y
gilyTs0yx98bHF5aeo30R+POOyeGGtqd5pklVGzTTbzU47RXmHZOQH/1fWu3W88EP+woR6Is1h7A
tZwevoDZNS9Yb8mEs+keJcZHFaRQ0RUbWpRXNY72pt3eay5mw21ORUP4V/Y6MVEgVG7SKr/Bdmk9
Wc4zFvV1jb11SlBRTlP27qURW6r22rPngaLS2ZDMsz7wYm7dSr876knz6i0xBSzn0RgkjvlZQF1y
AOLFytnhbNQik4AImNTqNJ1lAqF1bIPUhBjrpYGzpKNYL6OV8LAKqklmQlFEOHRh/I46S9ien7h7
1ZHhWFFzBI/zO7kK2rtyQcDdE2e+u7SQRVEFivuRqvfIawOr+h3t525+b1PjkLqAIdUXO/yXA2PP
TJPT3uPc6NY1CFijScp11ROKnJhHbfrXSGujRwwt6BIia/ypUzNwJyyJgsl4H7cb26GQzYEvjMRQ
gjMEBnyOUa1KrWXv2G06a3yb3JEZ7GaIumueIG1oyQpy5Ls7IXi1tvgCt6MHeIhtnCyvuhWxeXT2
SziUYT4lxU4dVHAaPO7zRaFhEtQc0sgJMznkpeq/auABM73caOVH6pGrTKlMvgy179/ovU25eoxQ
pkrzHzgG8HjXyhg2BE1DRt7b4yGC+izIHMyzia+KBEvjxDjFb9QzmXWZS7kKXDcpvvFGB3kbnxTT
+tBij4iTYZ050Z018WomYDQxntQmIkDJvMxAVZGvLUgaSy/WTk5jGjnLaGpvlWf1X0uJnZCROlBm
RAUMKoKiqheETQfQ2GiLN8Aad1XMtwD2UqnKtWHzFuvNASzjWjrjqULzu2C7ve6iuHdcngSfTvVf
XhrvVbLTUg8Wm7ddtPVqZcJwT4I6PHaLurKO7+FE1kHLAcvhalxrqzhWJQb0gV4Rglj1qJWjSA8V
CSq8FbxyTwl7mRGjhGy/vbh/NnUofsNEzKFBqfivj3dRjeA3nr4le5I+Dv0Q/c5Cu03QByu6/kia
F+7RNn0LEW0537G4ON5zwbp+hmRalNoBOhsBSFvGa0v2lfI+N/FbwtSmnSvumtk3mhFGYrWBjeHL
otuUho/BFP3JLiVCxnu4NgqSlattELZ1Meza8GTebOAYsAJKIYilZTxKnoMuD+30YDmEH24ofXcA
Cspn1JxsVyfDQtnaFdZFo7lzYOCZkL9kSEcq03OCt92u9IPBYoj+SoM5ReY4hwcEzDpOXgFArZLw
VvT66j5X7TaHAV3XzyJ3z2kNk27OEIU+VP0IYHETpe9eYuJt1/ddP2xqlhBO0p95G1bG9AvexBes
X2peTvhRq5lzUHfVlVbuq5QfpeNgicLNQOiItd3M3X3UTQbK1IQ2kKvsDk1xo1OqlKr3k/UG+st4
XbE6m6wMWvkbkRxBTpR8E//LMyXQjQNtJclixxSQRd/JTV4dS/ywI4ki+vjcJX+q2q953dhRk8mj
2r7l4Wthr1fAoo7029hx8sTl/8EAJBOuFftjIUHFHjMAjtWJCaPIiWyZrllELIvl8klKjlSPhi69
P815vCdMGF5UxZiMHohVbEm0KFvAQ5Ez58yuKYksY4JppI/XKa9bFVf3SbQIhPlPaEmLIrxELAh/
hICwyY4JmWKHdZWIUeqhFjkLx1GGILv6qzj6uJa6yQpUgzB4Qc3a7Ql+3fREAgEwqr1kE9Ere0wA
+pxhqdUeMBWzZw4subVrahxkPeT5WhXUbyTqCXyt+FySzuD21wGaWpddTI8/DFcM1brHNA8lpWqK
gEAs1r8MdczzlJHuDBk/5QN3w9Fji+1V7U66gGchH5B5HyOhq9xfF93eBE1BAm2Y+mZLcPG2Xaqo
+l8+vnXxTFpjj0QaYy8T3hRtpOIlO7f3axXlOm9pr+hBK3rKxY+ZZ7mdfrLWC+y624EEhEPFu0Eu
hl3snAamju9wV6PKLbZGriCifsOAaPQ5JRRUGb6GsT4PhN45KgFXaJlkucY+fR7TazJ9OQnxLexf
l6Gvp3FcuJw3nOoyRBs2ZnTtBzgcGzffadZ5QIISTYdBnGbSjVzn3RqzFQGSPtFwXn4V9p7kTibB
1Zo43WAo8aW9psOEuI+nX5wKSoymOtb2WQfd7lVcwS7hNuQkWweXSroWIDjMVyI4Q0vATlZWonyu
rc8a0kzOv01NLuBD+OyoPARu6eJsz1dVQi7PVxGtU5//mAnA3WnvGMNuYtEY97wEXf9hePcI2K8R
pQGtDMXMNrdRwUjkEc4pTfaZemkqLHPZfiYZZkQb2DNSrCCeEt28x/Q0Ud85M872h7QONePZCNRn
oyKi/dSgOJuc/vVB2FTi6Q9CSB+x1K8h/nLvuaON6ounGrF1rn3FzWNuvwev3w4ZhZBmBCZjNZdc
FnV8t4FJCwFwOjk28UGN7E0C6hrGJpa4Ep2FckJ5FXQdeUY6yOra7zh7hMOkxn2IAYvZ4jAwZMJz
V/gRjHrm4rF1NogITSv7mM9/GppCw5zWk0bSwN4wOYEJVkD+M+ATb3S5TbDECIQPJegZqYlP+Cbl
Mu5VyKRm+jnPD4tzq3dzNjw/Jce4QTCFgnAlUqctoSdnGz8iP/5Ks7JH4liHFECHZG1ms2Og7oqQ
CJKZtJbDBiJkMVRne2KAE9gFLEYNlKc1r3EvJ+yAXDJp0EzUA0cF6+4i/bXSKfBc8PjKuW6eRyoZ
Y+r9ESOglnyyal/n/dFw6w2DoYkSVU63zhi2WPW3syAMHAUUfPk3iRNEVp2PBPDYyfo8sTgvPLY3
xXVypxdHNLA3QR/PWA2idMeAsffWxMQcLODinovYTftAZEyd9oizs4vBA2zRwpxDbozeuLzX2q2s
n83xWzbVviO4wUiQZyvoXNjOtNGxJOVEEf/qOpgasLMMeU7sPjF938Oh4EdMAxsTuYLkTZveZ/k2
Qbp1dtp72P84xcqTiOSsciujl6oyH/n73F47zqxRRbFnyhd0KTzO6q0G66o1KIvG+TCYb7ZwgjaD
sdi7T9H8NWCXEJV7rNruJJlgZkrut5oIGONOJC5SipMmXjzPcY3PCX2ZO7Ufozq/kjiJpIQ7HffK
UHZwRFw/8hDPTB9z1fshZPWJq7ZGEeoO6NDH75l20Uxfp+FKtMOk2TgTi0MDNCHMsVE1b0bKFsrO
gbGhaY29tWrIkwsjSMjukVvakSr9AJiCCZWtLlwIXyebzUnJ73HAWUN6tU7wST03epXU/Bbnohm+
tbQE/dji3YdRRzJcA4GxW7R2TsmcW3m2aL1T5TClINtGLEXajB4pfTHZxFWEZfUOMiAwDkIftgSD
ptmzW1dB5zGqG7pNBLM0IyELSCnFDvxsNHj4ebcxji+NsbfmgYCy38kHooCMd4PjngctO1n2fUZO
REbo1qX5U1sYTpGC/+LZ9pDbuB958wbT/GVqx58e76V3KZHfGJCIOhtPlR4wYPWlPNTiOBcOY2rC
wPUXJ6lBCb14R1HH1z6uN3pz01VoLDasX8jjKuvt8FHp10SLkQUaL+GMd8OSMW8lBR3DYPkvc7pr
l5XbeI63qZRvZCOvrM6+D22xQRe6Qm69nzTDlzHAoea369IApeqxpfeZ4UcLlIpucnJKUNIm6+Tl
+L+m3CeNNa6Z8aOZOQkZ7i0LTxKIPd1klt3wdkmcWrBMYIYijiV0QnflwWSaH2kfXIQ7+cNJYIPE
7MEqbBN5Hb3nhOylzUJg1uQvN7ESX7Pk1WlNVJObuXlL87ub3qapWItbUenHBsTwUy12UbwXUNxf
NHOfSSDdu0zZYl3uvGy9IK1d5h/2V5PPP1mhbZCl7Z3YxAhrIHnEVybRjwHJ9qeeWXhZbJUaRepE
FCthSUlDUE63mfr0LW3IJKB2YnPHSNe5D+5NMOAAqDIX/ZEMtG3UbAbOdzGn6HvQEdQTxl7UZl36
ha5oZTXVRrCTMQvddzQN7avO/PEy6zbeWTSAM5T1oQxSNvGNrPcZxQZ7w4PKwqHhhtWxoeGC5rd5
lDwYESI4E2watq/lgifodZs3nW/jQezGfG+EH8pMiENMfzZyM0KH1eP3QmbB3Dk4h1iKahwDIIND
+5Qg3owXCmjFynHsGeqBDVS+IkCiXvlk6ndTnMzB9TNW3F3F5JMQKNd+g71DRdCR4baxDf3J6Rcp
8LS1nG9d2/VM68XCZw//1Omdaj4oUufNgDYeaZ9qhea3/9IHmMxELbFMruECZ9lFpNeSRkDnjHJ4
8GYSTp2SWEMoPwlp1no9fNbZl52Yfpz3WA856/HHRDlo/2+hxzTBkg/7IUn3LN1Fj4Emu7kn7kul
uWtAMUh4Z+x7RBOqE++ufkw+wZFfE4S56BPSXFyq4ruyPsrBW4ki/lMaLssivAGmQtb4bSkHr7f8
WH+F73sWVbjFUc3v+Dd4l3jW3qi+kZd0605Jfp0+J7oDSi1LWiVlpDmy/Ua23JnC12LKCWWrcqGz
T12MC6+l8xIV/0pInG14LRiHZcZ0TbFMTNySZiaDAdQMSkR686fKRiWLmWfu9u2I0B+WbJsD8iX9
ZjZ/XKhFLlE3NraRypoOrumB3nB2an9y5cuURowOmKVQ2w3em138s0q+g4ObAERlBoxcLixBkHG7
4qcUZs5CM1y1BuoOam3UKrgAlWeUGJwAC8c5cWjnhhqJcn+ueppa7Oh9bu+G/OLUFcZSO93FObkK
/bh3zOEQ5XLXK/EDzDyCwZsUyo8uvKBxCExSsejbYivq/DDXwODVJWsTDjvyusgNTOEQwpQ/w4H8
c+KZwQWygglC9vyH+z5uPgAm0VfLq9oZoFX+dBxtLr2By8pImONVSVpKqVdrMVtk64hctxrRRYmi
2PDCt0m/K465SbTqyH+ISzhnJcOneOvn56VhYCX/IWy+u2yCPOr1PF+SodcSSEJX/48yalfo9UsB
2ztFOvzU94zyQrPeW96vhvrV65NtK8AGuIduJLKg7l6ykmkV4oO0f8szdQvE6M9R4LG43qOqWTKp
KdAu85qE6rUaEONWe4hcgtIB8z62HTEiBp8g5KUzTDzlKdWnfddWIFFzcEaUjswEqhqoIlCDbrig
zMW7dDV+K4a+g5pjgZ58vhaiY9SWClzXHkbUH1EEnJq+/TeWJMggvJjtbe2a+5ggl9oaiGCIj5XN
tCeBR1CfY3nUOc7ILFjVGqLzkb2kNdh7KJbIWY7VBMKh1Tdh5QJe0zCYcNJYnvST3llpHdvYYlYg
iDFwbMXDHfsfIxT+EczWfsj4fcArtlwweckkr1kAkPvJYCQ/fIdmx25TOw4MCNktPHkZ8uGpDAn8
gNyC0KqAfYyLu9WLrUopYRiEgVtQwBhSK7r2LubhkHJpacr87FhoaPEwAP2GFcgdAAiC6nNfox36
P8cqvMP0ht1d34TWnhwHXRb2yl4Cec0+sPExxEe27Lakuij6iDy22tUT1TSJRFFCw51XZA3YdwlA
zNHHm4JyI7w1qKInCmYkSvKRkePVurCuuNOb4UXLCW0s0Wehdk6iX+Ifgo6Hv9JUckn0oDFJIkSE
oZgnTRefY6EgQHlpKTaTFOPWquEI6HcKoQnYuWy2c/P0N86/vaLsqZj8KSe7rUTso5stNPzyz8SE
0g7iUOrdvqMkw6NGWTK03Wu5vHm4qqaODDHnn4t8qazGLTR/Eh5DRKckk7VE/iEOynEXzVJ/ReTn
G0AtxxJscOE5Nw1/RjlRg24HWpOwEp8iq6Akab4tWLXi4++GXUoIz1B+uCQKVi3D6ChSdpJgxL7a
jMwsCioBFiUDDwd6eKE026m7CxGfM0IPoVIAbWLvS3ONal8itQjBeCcRNF0MEtCedsqyhIuUVw5N
v8putrbsnYnobC/WQkBdLEx2eOQLuSyRjwLtMuCBPOmvUbjrNLkJB4fknSiw9GgH2GXddUjaGdEv
quhoQdiJemNqXJ56j4naPtR6eQ2LyG+/XR7IHmXgsipi0o4sqHovq1dl0K/EXHG5M1ZIhjssg2BA
vwXc5qmkNw8zJs10huUCGbw3LaYuNNBOO6M5Jt8vqx9pPxF1VjJA+DDNj2SmEHVoRVSfIIP/Fdyl
fmTJ8OpQ/LaS2DjtnC2q6l4+16I8tFb4o5u8xeAVd4kpn5TM+ADvRDJcaW87ZjAFwTvtJA6GyLZN
r1xIgFlNZcE0a96Ra7HSqZVwi8PYJjjR1Pjidbpw5hdk/zo1biG8RpeEIBxjNPZA7ze9C62NLjIF
vL7QCMghGcLfJOw3BU1ZnkUvBBStG2dG/VL7t8Yrl4Q6CE3zgciqDAHb2ElCUo33kKxx9luT+WYq
fzWDlBEFo1e+uyTdRymb7uZ3MraGTncQXwX3J2ZkspwQ0enPyqhBdkP5bSX3GuLUwgVw1iKxgUCE
+yYC98XaW0dHJ4qzBv/WjtO9mQFsQBtnRg9iz4FiFoBem57/LSTKvO/ae2CA2NUWQvsyZrN/mdWn
qH7Sx6+BSMfRDFKPvsNE1s03Sx7AThrdvZ/dP6dgkMLNQCkLVxbv2dcCAzek9YiLgThza0X5eK5w
awxGvZ1IyJUs1Q0rPU2y+07U4UMrtJU2YMgmzWKySD5hUaJRCToeDL4zuUu0AwhFOMzqWdzHntrF
5tR3TItJj3YaErnyhgjHpev9DU780TJar6yMw8To8fiF954QUacZP+eQY6H7rgqCb7oyO7Ogzoz2
woFqWQ9VKaDqYMSbR4FGRYbvOWDpmFezuCAO5WmIsC/k062fm0cD2N2CndpNhIFiYF7kjG69GoRg
svwjmde29WGe869uhO1RhyZmiXqZdxO3omywU68JCzzJTC8CZbbMN4a7N9vqk2MWq9F2ljSv9qi+
Dp75G2XqScTxB0iF6s2NxqCandfSa4hjVaxmp8JX8AvRsr22p23YTsxG8QouQqroyVKg1hFj53K2
owrjkW2V+qEObEZrWBdAPEvkoNIQ1mc/mASam4U8a/zYxQz8MrfJwCPaA22Vm3+ULlG9VXrzZJ9s
pjZhTc8xN0PFIFqc6d3IWgqCOlZ/ToMwE3gODIcWS/y6vRJSNLreU5ggTYJqi8AWs0NTmN9VpsaH
tAcZ7fZa57uJ849r2N5ZcOKYgNL5mNrRUZfZajmCqcAQsQWR+hbz/mYdc0AL6x6pjKQo4pmhnASi
QPb4fBDhq3LSYsZ/5q9Hzr03sbB+j/L7WI1HKp9gkV/oGTkoIYEMHZNkdqfFUqGj4eEvRAlprtX0
6nJfetFOdySLb3VNkmJQ6Tras3TfhW8C84Id13uVera296XKE8Pkj00+23jjqEXTI5RDeCyiIX82
Cbbo9UF9LRKaxeJ1MrlsgPZempEUBjNlXyWcHyk4wuzRHN5yuysDFlsQVmwPnm2JrCW+AaKkN+z3
clxOhAoGE9y+zBPGVkIxZaE59rAtQTuOKBFXEPx41rLWlylxr2HGemc0yCuFKsn0u2P8iAbVoLxk
p27nLSkBjwZJcqP1yBuZjY8oH3VUSRo4+7Q9aM34nTKQ2g1VyzxtlMAvzUx51kAqVHjM5qSGGapl
Ks0e2XoWKAQN7UIdl88jypcpuiSsbo0o9oX8mZm5EXHAvh+1c8kkiPvPY74WLuw/wAvqCE2NMVmJ
4h17GokAGC/x8bAVhKgYUgg5nAtw8xHNqYFjcZNFTIVQMBi6r8l/OX1oS8q4NF+MSOwIEalIspLz
U8esy4u+MfRCU+R3tb7IJWLIA3O1Qh9B8B9gAtynuCsdg1UvAV51RKIm1lyJsW0Rs1dZjoR63HXJ
YbQ+C0LXK1JKQ+uHLAeOE3Q53ouWorC3V6PlsL4Dq0t+qKiZswP1GunnSXveMPoEc0ZCxbzRDJpv
UtlyTN8zez6FgblrvpfWV0p6pycuXLBt/VzUby5DI6l2+0XHOleHKjRZ392JFYT6w67HhY3uUcSi
dkkkjWS4LpqdofNx1O6UOCfO7ZqlXWHgOVc/BxXwpfZWMbQ1MHIv4TJK+GyrZHhU7xKciMbl2JEv
I/CGjyMXukmcMt9ax/Y8KY96/Y8WQqE4SCZO9yXKhBxQ++pwXRhOtm9jNvrzahk9l92hRoaDi3xt
DcM6fzBxmuiBxUklXBDUY3i1mdWr2QSCPNyO5nag03esT6k9wZNfjSkQtGljs9quZky5APjxd7np
nvCmgCJ+7bn1tug8skXBtDJ6jn+X9OxCnNA7cOC3a2azWfIbpxVDuv9Ja3H2WdSoAKpr2FyWBZLC
ggP5cdN8VQXGA7YXBSs3Fetc363xAbL3Qo6QNBsg5EBCTgvYAjqt4rx7jHD75L3mqxkt/gy/SoX4
uWo2vUx8F5HtosR0JqqI/7g6r+XGgS3LfhEiEh54pbciKVvSC0KqkuBNIhP262dRt6d7pl8Ykqpk
SAKZJ8/Ze+23maa0az40igwpmzCsHv5bQwex+ZMp0rLzOzgjw+hBE6oxj3H/bUXX5hoxt+3Z7Abr
PJLCjYJZwdszsFS4xwGngOaM3syPeGbZ8ouV0R796NlCLAL9AIsfOrniucz6Q84RPWmeJmKF27+z
REZvXWXyT6YHhcgJnVE+nKfwO+rprcYw4JyKadI6YIe1BxcjpMDm+e5PREVsJ8z65Xeo2vsMeF9w
E7eczA1Xb7zwx8NUlRFVkuP3c71vAacnGNZ65llwhJfVIXPgYTkvYtxGbGddog5RtiYiMs1eKjDN
LsdQPKVp84MSdHEPjuYM6SCsgcqHQhBuaFSMkASBUIMZqRZJtJ1dFMoOuDqWkk7cDGJ9cEym5sXm
yKICeMDruv1jxt5xKP7GVLMdcOSofoWeLkADE96cqvX90pmZsmccgYQkc6/5HHGCtBsbDLosDyGd
zTgGrnPtoS2U1p82/2GjxeDfb2JWS5jDHE+4GjJCrSWlnblsyr2dP8/et+p3cfHhIviU/2qM9XW4
RH/qlc7KiF7sBiEJhASxA1A/g9MGlUu7QKVjcw3qR38SakdMIqJ32f+dhiZe1Zbp7c3JLfY+6O5V
zaxW+hWHLU5CGzcqEqwxmbFq7+o5AxNezqCPJsu3LZx3bzaQME8Ydwt46U+he4FGjlwWC5+RYgMf
6LVbMh6Xg5z+YTkOXlXPSSqK5Z+2Y0yZ1jUDgU7QqmFqXgd0kP1yS9zfA6Nt96XTH3jm/XVVQEcb
RlpTgXHDD4mhEYZj1EPZGFmqDAdWoO1ZPpVjT1TK9ObdvYvIw3gHb3WBsij1nlTUBtsEFKAXq3eT
wepXKeEglpwUHMZZHCxhilkdC76RgNRNrAGkF3SnAdXMJTYlec0vgtve4Q+xfWJWopuZcjMgnwj5
PYwraNxaTKQDLFHia8zFrqoeq/zUhRNyTwZMwU+QbX1xner8ecJE5FUEClg/kaanOdTbefjRPhiD
Z2mcguIfuI5bysuLJtqnmH/NB6SuHsanbt3ZNOKQ0gxeDxVWLzznUSEkuTvBk0KiNz5X42vYOw9h
+GHg2zH638HifXO0i4E+srPOk+HUwmV0kvJAuuqdhe8P11r01criIEuY3nvRgkIvmZ/rljPzHIWY
jSUpNBin7Vyhf1MeNkq80kZgYnsEnO92+aknITlK5qtMFbZgSp7Sz9gfPbyPce26x2LM4Ny30xtR
ZaqQBNp1NgyrmTcnVt4uy41wS6Uc41s6pVX+kPasd+iI7kz5gYlVjs1eU3r5knweQxB/2zTjPgQi
j/6b84olXfQLQ4a5RvjXgqSdiDFnM7E4cy+YC4teI676iYAbaGTFFL8GTV+fra5N1n0eDItuLk6B
3dG6YDT+GDkPDLAe00L7+OLUsLLviq25RFNaD1i4De1dWpJtuUsHkn5TwNLpwazA4gwD9Iq77FiN
U3MuiCcZkUfvEpl/hRYCBQpic0tNtw99NfNOEUBhPCdohYP80sZlDfqty9aZoZkwlR/mRJaUyr4m
V4y0X/OVodx5q3LJODsvvmnh3PU4yDK5bRmo8AfxamDyMV9rEHZcQ1eeXEq1F4B30Ommjdjf2xbx
jNch4EuN+lAy9lxIXk4O3RNxDpm5jQhBXKiKhgRc1Cas9CKVSbAMW79azgoEcpzFNDl6j5YT7eS7
88vQzf10QqUYC9JmOFGrtZ+TZpEmxRNGjB16CeoIhJ+zRJpQl2z98MXfK53tcQYeYoedL0766zR6
9sm/Mx8GIA5xFu66igAj8CqcU31ms3eISMxkmr3PTJE7jLKmcovS4+/njhQO7Yj8aRpzpoP3h7ww
FKf1+4e/X/x9KFx/OmQWKYMI2vjw94taGoxS7P4SyjA8cPgYXLBefDghtyGQz8TC6NVZi507ppKp
mWkqUYlDd38Y/Wj+z8Pv1/7n099//V9f+/1XrYf/99uaak4OQXuobS7BpcfLf5j6CDGLqTJAQAbO
dN/W19CMcStABmcWOdr10ZAi+68PRemj7Q5Fq/eBjJbdHDdHlIf18T//YLK8CtwKQTEdjGbAG+eK
bjr856HH3pwNPdpgC5tOO3n+4fej5r8/+s+nqduA46HcIV3rmOT/98G2CQOwgtjgbOnkRxfJFY1Z
98hEbd4ijY6qSR8tw8BeeH9wM2Z99v3hf30tkkaxN0qoRH7ms9Vq//j7Eed42lA51EaPfobDuWYx
6cq2QFC59bbNuvchsk0N/VbrU1cEwNzrqNrUVpNBJNDXpHMdUjTytKV8TV1mr4NDVp/9/32ejPF8
TN7+5z/8ftfvf+3u4IbI9CqoUqNxoof7Xw/d3LTH785n0BSJ7Pj7MIC9Z7X8789tXgPmox2NAwf/
wnaMxKe2WovklwpbTeBLBK2F+zT3wVujNXoGziWWczOq0nyIEvofRtY+QGhfz2ambo4N/52x7YeF
LwiVGAp1hC3BdtAcQNx2LM7xgGm1s8LDrE0Uynh01gOcdQ5DWXLyMusTgY67UY5QCwwWNFrpYB5/
HzB4KrpABtKHrpHHMS0DPgQHYHUVqRdgjfzWPsaz+iLu9p6CgVgGrYSKaqK14vgljhzJEC7vjz4D
LhpW1PEVjK6obY11QodxkaV4/ETTH38T0KQhHufeE7vSn/dlNSArUGO993xqtBChaeNNOJFz2nHA
GoEc2FvXIwOuELIFiFn4jI67SxY59T7F0p8EBkix6KPqOVVYswsBy+LEhtY82vthes+EMbY982Xy
WcKNCXWgtlFYO1XK2czmbKUN6xLnuPuEEANYRSM5gNSgqMsZLgSThjUi7rOM9LEKaZupWRenOpZU
Y6W61ufZ1wZF+5CsU5cufWqiaQxAP7eyVRcCBn5/tasizA8w4I9VgxdhSOfnasI2OEVMplzdP3sG
dhakKb//cZK00U0Om0CJULvYNcHhBNgg/gnp6BB79Bpwnln3JA0w5COIc3QixC4tMW4NvabbgHCL
ar58b0XWrc2ulJukpATNbMPblUSQgYGlOPXlXG7x/8zXEDIILtueFr2e30U4DzcPJ6SPpi23FEFn
aNMSwMc1vHochWZ+rRtx7ufGfuO9sNZ12fhLAkw1jdEm3lLSdivL00jGivw5r0eIUbSKaX/GP5WY
3KOFVDgi/qZHqyPzWp0z8s8QYI+vbtnmG1X000eKP8ZvqvYa6/xxCsrg0aRD1KSGzyyh8x+1RV65
ReOo4cVORsu7OaH0bj7KW86Gdrn5n6/J7N6VtlyUVN3YwboRCCGFvvYz83t87/U2ozVy/X0go1Qi
QcgfLVvMeM785OLN1imy7q5Rgs5WquJlUmYstmUTtqcxtfONqVva2o6OjyWwrSMt8nJL0sDIMJ6O
jc9GqJNTQdLviQpb2GcCKogPV+SAcEqlpWZN8RZwcHNGOdOcCfFozoTqheuuaOmqUGhvlB5Bc1tl
/SB1UOGActutd2+pqVbW5yiSqHl90P+zi30lplm+arpuPFHwp3s7K876fjXmM9rnmdxJrokAraK2
NUSrLv6yc/pmcdiZR2yTGFFHi/lsZZx7baqTgTGcjBtx6rTDg9UJxoQdrZng7LGlHAsz9a+JydQ0
Quy3U0jUQwyFt5wY7WXTmvhy7z9Lllawch3nqmVPy6hy2ptlaP9KMKbZGwLekyMAdvvjH5+zE5NU
n9vlxVUBolQVYeGhAPSyzr/6nqsecz96KxCiM5li3MPvEAGIJxc43zGVGVahLrDopM7xOetSE1kx
Y16ZPYxdQsKqelRtQZ+oDIOHGOfrUWgfJuA4zQsstQTCCNE/FLXsH0Yzvnkxfm7eamdVTkn0YOcy
WFtUhKvA7M2VgXJnF1jJEouid4vt8LXRU3hn55HF3XvWixqAWDnBXvSszWjRhz0zkke7w2gKi/Fc
h9rajcPQkhSdFeiLpuceKf6pcGl+ECO4/s3Fa4LmmfQI9K+ZIG82LbPnsMVgQ8uEtz1/oVYq1xFV
xN66h7eYNkoUaZTnhgHqFfK+8uPnIEwtrFlkQiVV6W47iXrud5GKSK3F4JYhZUisR08qZ6eDgSMw
sj9wNjleQ7+dhqMkyPXYjf5wdJ003xfEqUUmyiG3xUjoTHUCh1VxcQVQT2gHMwPrY+2QX3VLTaJ2
f68vHxePYQ3dgc4jCsxhTM7aOCk3rvmWFB3gGMnmHcS1uNjkhEVV/yTIODeEZujvSf8ik8k4/15Q
YU47TNTZuHKJmd5RnpOMHuZHti+1lo3v/UnR0t+FU81OsXBdWtM0tlUA2GocgJkRvBZfvKe4No1L
zGK1MdOBOICGqMnfrwXUFjvLwvoQRrSLTY/ts7dt/0HfHxIXWn2SzuI/d/TUO2cwkzMse0T0Y02+
GDfcPDDGzEp+bNBrjCCGOjVkcGJsCUFfMRhOOZVZ6mIOpblruTiBUaf4gUT/GhHNduEAY10AFFAN
VCUtCwkFtXDSBx0RjwvTLPvPR4rsGDfpEEPS9l/HY8S01OVhFRr5mz0pE6WYZa/AzVr7HFRAnLTW
Ep4xLsAek/o49n/GLq7PA4E5h4AuWm6DBME9k94nLPnDqHs4Xk2wtTMrp+HqjmShBD8q8bOtFxTR
EZQFlMBoMzXTd5iY0PkVkd+R8JceGMcVIak0fvzcWYOc3Ui0yDtGYFebMScqQoG7PYIM7sSEsHQD
FvuxxiwVhMFRujRXbK/7k4H0hVT1IyyJwqdJ7Ze+JE8JpOZiwgfnEpC+w6+dHQoXsbLKXcxabP2h
QpAQIc/d+k6/ITHvMloOzDC1R7xLoTO5VyxRj7KbdyqJloNpmRsLLiMG4/BxTkEtwnQYtwNS6UMa
fThuSU656SFFauG51XIdpug0O7tF00ig9uGO7UomPGiVkwpWFRK52nbT53ZOswzCJxSpW1kTzhRU
nPzQbg3OjsBWSQk71ZuSEVZp330Bo/FWjppIg6I7i7uYRAYYdQxqfm+ILkRg3V0/iEX60zQGxFhm
DjC9ILg4DWdyEaT6MPQTBrrLZBOqbEuxL8ecdbi90gwGbEIijgQu4KHzIx6vuHQ9UfZ2/hf8THxs
5hrGWVcxKitfgV7QhCvWDSdjL6gE2mAFF6mNP60MSnMl0RF4VXQMe8vakfjBtjN/9XG2F4KOpDBm
eers4c2MUZ815nw25fAR+Jy2tNIsRg769aBDdyuAzWfakXspGA06SG7zEfNb5rqPVUpoEznqBoB6
qO3cNWsz9azDVJMmykSJZkN+ItTzybBigH7zt5XSeqfXgNgr6YgAN+p0YxRvkwepBLFCC+dbOcd4
so8C84FijbzZ9fCgHKVOsWM+xFXYvg4FUepuyVOfmlsYzP6C9c69xJp23kwo8LZAOXYoEJqyW2u0
aSXA1BQ4gJdaGwUVgD5jsk+ctiMOj26tH3nJqnPD98QC2zLl7Sl0E/kQ0UFHmGGtK7Oj4ULOeBC3
tzYrjHeh0q0V6KcisS5N2xK7W6qDgekPJzbJRyJ0+XOH7EK51u5wlxv7TgyHyhSQT0qwEoM7P4/F
UD35eBlPVG2vnZ3cfsu/36IvMnV+MALrK7Ab5CeDRwFbV1sGECMqIXvb3Y0GwofBPZlTiloATbqb
dihSa7a9IGOAVRK7iGyQMZVeZmJaW17fbRi3quVcfAktX70E8EAEXL/igLoe+1uUqf4ahPY6teCA
dsU48f6EmGo4hfaCsDikE58iieCriPELiQC+fy/Uy76J2tWQyHuzGndaA2Bo4O9GV9tRwWOxCRwy
utX015xaDdKofOQF7+jrM61ywiFYK97Y1snQhWMj3DoK5mXtuEcx/psDFwnWdNC21Wwxbr+bIrZW
ed0QJ9a52NFBm2XDOyld8Qo+HQIz0kimseb1thyMsUP7bcBiWE13dGCgED0mt9lFz5WiRMUvQp5N
QdMKDE//NPr5vDU6WstZd8UoTLSCWf5JJuvHdIhkLEj0W5UWza1SILzPkIRHFcr8mdlch7o4YMUF
aWeiI+fyO0IBsRkxazt7Uxwi1jqTRHLTef8XTtdKFX9r+HKdj5+rMnlTjdLNlsQ8tes2Y9BVlEQI
IiHfCKsVqxm2PAze8TWBR+QRJrv0vfzD8qdi42TvIUPV7dApJAGdPIeliTBH12gQOg7/ynhucoBq
Oiv+dG73Ss7FKpno1jqu9aRmkGeeIgmVvbrQf0RrfZvlUJw0Zu/QYhsUFAZwRQr2rKbYutLujhPg
hM4EDeJE6yQv2rWWxG/2WUpgWL/RfnWbu+o9cRmi9y6CwiFmcE2oxwYfJQsg9A0yntMDoYePFmVp
W//EvhFtq0wCzgN+6BE+Z+flHwiS0SZIMEfRxd8lnQPJN4TKMwXxjzNY47LPscE7hvldewlt5mH8
NH3jpRoqxOAV85qJSsazkhN4uEUfDs4DlAXKgrr+56g/Djx9pOXyS4YU79HEDm6Y7ccUUeqYylt7
XY0qDF1RY1MR971AnUETLCrU0rOCk2ZEXE9JtUbijRd5jjaj2T9UJcgluaifDY8TeieYv1TqDwce
rDoT+6dvP4LYiFY3t8o+20Li9I0LOvws8GQn/4mTu+mw88neG+1tTACRmeE+g5LNMCY3H830bx57
z9r3tk4/v06wNFFklEBVsX26pmSY4kDeJ3BBe71xyLPkxch9xpY6o4KpP90OxnNbI3sbA/dytxaZ
pF67zgj/O2pvmeXSqsvkNk0Vi0tAlzW8oyNUNTFBMcWmbTDSD93970qdvd9gtwkK1AdjYr86M40x
zwUE6P1t89I/hPex79wwl+W4HwAzKES7dpR8zahG19AwtnUVH6NxXLU5Ea8pK0NqoyQEOJPaDac7
BsBuYxcbairmzB7tXJ9Y5cbCo2+CKkzVIFeIR5+y0T/GCAf7YIaKEGl6b314ouuMsXcSm9yYXhqJ
Sb5NCF7IBn5h4M3wHiAg+iHnliJq/zp3Naf1qc2+xNTof+Q2oh6i3NxR+vRpaWY0/GlllP4Ze/08
sXUCfvF2QSLkOiYQq2bZ8krORTjygdekC6cqr7nnn2sksRWHfpFduwDiT1DzXpNQSj++if8VLTdJ
5zdYNwh+wAUAnqM4ENeAoD3yd5H5CJdGLPuIHU2lzGtpGDTV00D4U2bAoDV9sTOTf5Ce/5Z0ncjY
QNrO6XNZVUjOWebQsJryM1RIzsymuM3ldKiEuCdNp88pmtGBQxivJLki1VAs7QhiP1G+2PXK/lWD
ydsndJe4jRnOihINB2yxZD1N4E7ApxzpfZEFIcmryIsXB7QxQtUPIR4H3Tw1VQUmwW6dZdDZS3Tl
9xcGZWI7TYe+Zv2JImcnZAIzP6phV2ftjWz69yAPxcJlk1ooVR2LdijXZfo5Vbm3tm3gLO403kSK
Y8GKetTNgNaoR9utnxXgPBkm3LFrrRJyo0deJElarhj1Wgg4S0aIu8/Pn6rUwbZU6q3oelIzRVjs
y9DBCug9Ng3qkSBT32k0Lbq7mxDLGBpFAqO7DLupa5seMrnbwC0QVS3ejFz+LX6T5J0OOkT0xJQF
b9h4zumLr7qOSYoc5JmW0y3D8rBr769f78O4MUn4hWWdHcCq/5lN7zkJ3FOugXpy1PiRZRutPLOH
mVL9ze+uP9uBqT5iIF4I8lwtS9uLaqoSiA7WPxC/V6RzmsYibLspiR9ym8ZePWcXuyH2OondjRF7
b63TzUwIsz/FlJB+EqK5IS3zDNiPfllg0jXkBtjOjbnyWwysuH6PfsgcFDbX0KaoP7MERajrwUlH
snSv8ID4SBQssKdSkyDyDmzE5EH2sh1qh9pHh1PXgt4IkoTGKFDGDGg9c7ynUETe+pBQU0YHXMit
9Pds6vuisdujkTO7gnswV8Wp4XIKbG/Y5WMHqpi2BII4p/L/mFF3ZGk+dnH4M3kM5EAionKDHjVZ
zhOdNkCHic3OnX/MM9nCcakfitZ/y/0adEsFZv4rNpoz9+qH/EX00JuscNlgaIIj7TbiGMSkyGbd
aYqHaxVZcp1Q7zHZdCkXMfPwzPEe+wxRXBRUuGU6kD8SGpjK74kTA2ight0VgMIHNjjaI71ZXQzb
+zuo5rOfgkXAhHRjE7xAb/niZ/FwKMt97QaYYNq3ifEqb6D3mUFap3PqqNXYieUE8JzcHnYMaoLC
Bk8KBHYwtzmtCQ6BCpb7HVQB6Aqnk9M/z6oBaNyWq0pR/iemvCe5Bvqg2NUpzD7QngHtiB2gB7SN
jgRHzwtegGdU6mGZhdfSBrY+4GIbggamoeU/IhhGSILSYmGk01uI1dlloS/0ZbDsVy/m+ZuUxpHB
YG4G/Vzl3OGcUyZUzAZyKyQYjNMeJ2XjmjAM0CyN+Oef3LllBS66apXlPjcQHJ3VXDjySJH01o4M
4+HBrGu/eak4KzZZ0uzyQobENrQbv0hp5NqYzgiOmA3ra8Ywpp2YDJWUaKQ+ofifnZiF+l71PpYG
kHLDh9duWBIxduXBKR9lQSpVVqwBsRBoV5GRbgBDnBzYYWDDdvMQPpoJjgLPIBJ9UG7CL6OjC5Mf
hplEKaoQxrV0rXN6p2R9882qD3fSju6BCBzpuswCBRK8leZt8CNqRBAkCxHmaHfbt+BO8bH66FWp
7qOTSAw8Tfe1qDe5rXdmYT8pe5xvUOTxO5l896RLxPHOSA6pJjRvkRWe9dCm+TGKgKpHekpWzGEu
TWxGxMnDQG7a4q852KympGcNQfHGnsGFHIcmwsyRi7H1jrQo5doJvYslu7OtXt3cNiHr9aswG9DF
ByUpFekHVi/KfrMmdiMDIpn5IN1R+9bp2G6gnT7pGkxSWNhIPSO64pMSJwVAMUIEsw1jC21aaX5k
MyN5Ulz2Zc9i3pEdwk3IskIyRZR4/5qkjtgFYqCJAYu1VvE2TkFWNnSsigDzMlkOd/C8wSvs9jgc
3LahUGOvDubikbkdNqAQa5RR1M9dHXEisOlHzg20Kzv+W9IWpKaEdML841mO1qW2aVcLjMrOnBMn
SR+dLl+zDSx6xCLTE46mvt2ywm5CIww3BgpE0WHiNxzm09E45GdVlWdFNjnVdNlcspHayiV1eRGk
jbvL6FAVMTt70naYC4BGmSnOn8lONnZeiV0kact3TFRnp/vM6hxY1U3ijltSu2CytnEwxlZ2LNNx
w9mPFLb4sxIRotc6WdQW7dd6BmNXD6AdwshaFT4DySqnO2OWjD/GEkZFNG/aMn4tUCvk9+l6VHW3
kk06LgjhQgMHb4wB+7GMwnytejSoZlI8VwGnNgSpyJSwdQNq9Of+mJgYUCIfDqPwqqvOjX+ibIg7
Z+K2jIPmNhvEdA/mR0cb7R6nPS2y0Lz+fgYpkEiGAh5pzExh5TNKIfZjKHYxS2ZkC70IfIRbasLs
GBcxS7rHC03Um+VB5mkKRuK2yH60GkDQwrVTKOplmvyAnkTqZgXznfy4Q2/Tv3RWc6C4q3ZeiOAn
c7G3WQ2apiR1uo3wUM6K6tqlyJligV6NMNTNjB2TLBiogL0Z7OP7dpUK3rkuxiNVAcaue/1gpv0B
TeS+N/Lxmk7jj+RkSl1gL32LwINc4R2IItTZjT8epxzLmKuHcGVDp0UUiSQoZWO6Xx6wWxqwNnfO
Tk25Zxf6I+00hG/oAK0zmkud9z/pXL31kVOuAaNrTgjcpgOxytjhGou6fnAAVToFYo8MMU8YnRkV
MX4I0rtGGwcEy2Kvv4WIiayYkpOaq4+iySfqJn0LRi8/em11igKJ1A7iYJq35Zkp2ZsUxDa7SQJB
yFhENq1U6hcUOq09bx2PVyMrjTdKzelUBTlDjZlTaJAYTFO45Wp7OhaDRxAQ5UpBd3gaI5NqrBq3
TV/uKKOPhob4YMxCLGdPJyt+mI24D3eou9MmoH/aQQpGDPc+SKY5HbdZyg927XmV2T6+26pb9Sky
y6YE9m6HXGaJLolmM/ZcIuWhFz6tmYRw8Q5OhzvxXDwACW0HdDDCjVX6AzmMvCB4o2yI3rMgf63D
vmokLLs8D1G1T5GW7HBVzREJgV/SzMlVFDhTZiziMUIndnmCJxqsA+XQBmxz42Y24mE/pXCG5vFn
YuK5GDvymD3mD0dB+ESRufEZnS2QnOxtCFN7k6c2WVgO/nEZQwvC3yHVtBpahxpbQgtkuIZyrE+3
HXYPhTMGJjsa9Hvu1Kkxufj5t8dkQHkEiyOHdcufPiCbrCirbEQfZAqyYKDWyZuS74eP7sr4ypEw
3TmefPZq02YmlmydkaW5m/wHqOvXskDQ4jDuA+PBUVWC2epiUvEyLF+t/GiyDyG1C8dzXIVzGCAv
sL6m2v1yIp6HqiC6DMmdmOjma9sxP0Y3f1SVi7+z6l5aD0f5XEGJbYBYoB9i5aYjkhfI58LwMyDT
IJutBy/P/6K/fzUib9PX2cfE2WI5WsFliAiLikecoVMFPN4XqBeUHA6TBTvR7BFkVd1z0TXLrNYM
ChGrbyY1dy+jo8A519Mez8wZyT6C/q7W67yavaWukPfSeV7kZsROAm5wY0WwS7jul1nsEQqCG8in
x57G2OpVnYEc5HDVY1pYF6RZWVnXbwtGg0tbZSVH4PYuTrr/jwCPZR4/mr1ga0UJ6t9btkF7ZFw1
LjAOsqrnyCYtDe1Jmz9Nm6JzLaKPMk1Os8RjAIDzL3YFhKXwW0X3zgyCsFw8TlJ0ZGzm3tdUjE8I
evBGyo1USFqtifSTDjmacQuNg7JpkRYRzd6qqNBc101NFokJ+q6Alaf6fl9GkUtapk8DIHUOCQsK
yiyNawAp9kxGT2a21XKK4T64CjYkk5kwrd5LQdO0nzTsfgC68xBQ7BukCljbdGiSZSTzYCcR5Ius
ykgEyT7oFzeQIODYarf/R5AigG9MfWJQ5RYKeLToIWiMJRy2skJsL7EUISfnKdHJR/8u0/rHL6IQ
hnc0b/0hf5WIkIeyZaOuACehx1mnpEyFGqjQEIQ0evU1r7EMzi6TQa+myWLQuvYanI0Wb7wRmrvB
DGC4IYnjDbMEb0nu5dhYcw4YqA8/U+winEGvReLTc2qdi6ist75FzCmlxUvhh+0CqXVMB3let8ok
6x25JhJXTAcTykrqLgKjJ5aolL70wotcSr0GI2Hv0h8igXCZJKjGrBiRjBHcbfGJ+a8o6hcJS6yy
jOzYWaAFcPrwLpQKhch49FAzLhxnfC8qMqp8J//jObLdOyr+FCnOSoOTcKfWtYCF0+qm31mueIgm
f1e37bNp0ZJmdAhAIT53HHcxGVX/mjYeAWIF73YZftZEjBlTcxFB9twlqKBzQ1YglIolNeRW2aC3
BmgdjJWYyrtsq9z/3BoCFxHmSgaew6b3WtxDQY4rpskQMNANEshhCM/FuAuwN/BBIoJC3jsa/3I/
3EO3OGKHTIkxqvWsd60NN2G8zF5NcEZi3owcJ1aOUth0nNdWy4A31S+WSfFlRN9F7qE28k0MBHQp
gQTi/m2FD8Kxx7GSoMmK+/qoJ/sn9fq/ukdwmDRkbvt1s2GiiCo63CqIm57hfDAB/IxFH3HZQToH
Zlz6yGJj7DFVRCmq5JeRdgfDrsM9ep6LF7fNcdKUbZXd34weG582aNPG34hAjtkIZS6M0y8sTK+z
lZJMSRfdaPx31GScNCe5L1k56K06SHOZsrS4Qpb9SFBU2r+G7/3gfHuexb7UB1RXNESK0fuMKOGX
PfqefAbFi7vCRr8YbXMxJ8umYjQ0IJvG9jVuHMWN27Q9PSrfWehk/F23XojrZJHZF9wEUY/RfLbj
M5qeDW+Eu0V8gOVOTCxgOB5+oGbALexGZoyl/ZRFDJJKWvt+QGPddAO8pO3HWOCXH1xhkvkNH56n
oEySgJiEAyRzwJy5P1U42SsdmUtXkd7E8XE7T9FzFwTmUXe7Ed7hQVnNBhRUsnf1+DduSfqzZOjT
eKmWoZ/0T6jqUYkN+algZZ7CrN3KwbzkXYgFr0Gd2aLNXXr5cDBAl2n91LVasZzEK8dxQ8YkSyjg
iwwBEUqWK72kPaEQgPQk5O9OqLs/FGZdWgwvYYt3UBvDa0H3Bx5beHE8cSP7DyBzFHyxKtMLtmeE
MROblzI6BEvxaKyiZqUVl80cQRloaCNROmKguwBInT5tuPqrrJOsBAqufWV0EXk7s95RdtAXsJxk
ZYfVV9XwA5LiVTIvZaCJRCtN7zmvhOQMkdxBT8xBl+eHtMfkmdMLs1OJcKKX35om8TCY34MBV61i
FeUpMLdW7CdqQnFjtVzj4wxtAouJN3Moc1NvLVta8i1WyYEp+r25Z0pgfCMdq5qU56AAk6l6SgrY
6mumdKcmYIXtvLPBc1zYbYhlLh63bkkA6FAS9WhRaaU9wvkq1eD3BvFReiOwfhAYDqIxgoyRD2Yd
ADgZrLIx2LYzOJ2aA8a6yozXYWLRmj04GNhvID/QcwuQWtQaxNcwl2/zvM3y+lsP/sGK+W2Fa28n
UFb8ItqvscPgz2SURdxMysR5Xxnh0UwxfxHHtgpj4e1FPN2qEd6IiWiHAF9wb6J6o/YQ6//D3pkt
R46k2flVxvpaaAMccAcwptYFY9/I4L7cwJjJJHbAsS9Prw+p0UxVt6ykB9BNWJHMygxGBODu/znn
O6NHAglHR47Vvu3nCG3eQ1KUqO/NcxtXjzV2IuAVgJzaiQlZZz9yvtp1tgUEvqKlqOmKE8cNhiq2
3BicfhhrkIQaMV3BWDkH8/zEnYY6v4nugIQ7ehOrpWh7ORinJBGEyraTwV1A1vLQswlfOYEHvxYO
zo0jyvtsONEX+9Ko+M5MCHP081sZvY+GODg9Ljlhckouio6rz7EvMVNTNlgg/AviLJLqBcNGghlj
1Hd0+q2P1sN1k3qb5cOhycqgZOU4KcbxEpXvJivkykFxYt2v3gTTHa3ICZbJ9BJnXbsaO+4sg1PC
6V/FESj9ZPziWZyz2L1bQsDD2JyBcD/TEwnbqd6ksd/v58IgCcpMO3MANs/h8O7WPkXRaj8VLrks
hrU6cEuwtua19u/6yAcaFDcvkQdX1H8souFHCl1/q9/mhN2KbgHyulrdiix6Y9OpV6WorU3nvHEH
tfBEDte5Na4G6FDMLoydq1suwhONpHss7B1GQEXIxkeZH4rkS1uknfFZhMsYwajGbWRx1J5tLEeW
zxxJCOipLiA/y7Q/kczWRhSjiMbF3l7YrOmPkZnrrilK9lkDCbg+YmJa+MuIadjHXWUD19pxaIKS
JZS3q6QE59uCKJ5FMa/VojS2xouVaZ/0zNLm1lDpZejnLBtBk0PtFWyZ2ERBGbERZVBxdmYN4zmZ
uZOYrsMM0GpPFvri1JOdsocwowF1PPth9hDm8jufT5pMis+HPGYyuaoj3wMGBFldDUxoI8Y77LDJ
9lWq2We5f26stjsRLV0O6gAXmeKfPI9G2JlLPC2qfpOon4YDys+X1e1gWSQ0wu4pspkX6L54wQBP
tCngHjMzbb2p82BtKmYmLuNIBIABDcpFpRlgU8NH+3RS9CX8Bz+8kG2T9ManjNERVVx9AruAiby0
mOqzzUrXnQvXlje7rq6IEhgJPOcrV9bZG31vy4yHjEVN4rkBuhDNznqu5KcKySYSwRUEWDksIUJN
KUMJmyhUXABHGqsU5L9HcXo0832DW/bNsDeM6Vdk169JJHccbB5GmkO0CMjGOleu7B5vFRPSyAPe
FtEY5hIf9IJujaDTY1zlyrPEPpRcSC7DkgKoeRjn6iYrAmNHXYkH+9Rej3l/tVNRXY2OnKMT1Ycc
jVPlTbfLwv7Wqtp4U5UchIchOHhS/xyRCIwJySqJXEzBHaHHrL8rCWZxeB/BBxTGmv0Lv6mVWgfT
Yd4DmebA7nEtfCbObiN+4qZTvEjcD6gwoDwTNR2YorEui+RnNBr3RZk9Jk7/OgfYBpgJ/yx9UW5a
Nma6lXt8Fz+T2k8PWNk3GVk7YdftmjBRs/eV2ogRiJeOPmkFcuHNFGcJRpUMXeBhhSS5bhFzhJo/
3eQt6ZWmAjTtY+VHyLqE5mwcO8d4xpTzI4JWuQmH/m2KRzSA6NkEfEuzGekM63GeGBRITB5zmoOA
bhkJDIzb5tFlxJfRKldin011+hqkbNFrzLW0L1nvop6YCBUfrO+u+1WM9bNds1U3AipLkuaqje7Y
phxAyrH4SDx4i7n17o1UgwYVAn9aR/amkvFDb7+WZrafqzg9Y8pfdcHGIgK9Sgl0tQ3ofGP4pOD8
vajbOyelQs1iI9nH9hGrNaTQcj0SQeXc/klk+tGqcfs0PV2CKOUbu8Qza6EluKrjIGmZt8gE/Vow
c9nEvLBm55QYK4q7miXXGIuXqZX66A78B7Oho6WGu7jC/92FcPFnGVwTSXw8BKhElA9CpjWmj53p
oaUy2hzb58BndKpcvMd+lr5VJd0Via7YiG19cn8R+W+97WrYOMRbSJZNC1MCMnCfxWcV42AnA8QN
sh6hQsAh2co7r6CuuF9CGaISwCad8s13GHxM02soQXGKMjoBhKGNk9H+RnRX5dJw1CEiSGLW6yQA
FONZFif5KSSW2y0rKMOvISLZ3oiNP6kXWlPg5sYMjfI3LI/Vtjf5l5iK4F7HOcr14yh+rJrxu5hS
qt786kbk022PBWwd1wlDXOsHhsb8JHyCLjVjdz6esDpsuY1SYu9Boe7MOHtxH5kJ+nuwphCQE8yL
VEd55XCnx/Y6Z0pvPbbkNusd28uZ6L8hD3aOrFsld0O9bG6m8Km3013b9/athNOkBCFsr2ONNyN8
cjKuD1aVfFtlum+alyzVH25E2+Vcd9cy4Cnlw9rx3Xdtc7upsGqus6hdBseaN9j294GwvoMBCUhU
9doaEmZbORSkEK84xrqt6uQjAPoX3cFhAhO9LhSHq6IyNn3cfaiUgt5xGM9tmxXbomvFem4xJLsb
KwGB4XnSW/uW/aYtY92xVVtjMnxOTKa0gvqntUFx+U3XTxDgBtxb2D+J3bgF6er8K0GlX8eeK5YK
1GO6WPGsfPqiCoWNRzs+dfHMa8cQ4QYL5ykTcl6AriSWFzSYC1JsMun9hDavrOfYwwfHaNtc2y7T
ZzEhWIJNWLqDjKVsGRajsyFY9yOkSioO3HfpQFPsPWYJvfdiMqrfaYX0WELPOpJ7LkqlVzgaargo
zYsu/RxHK8iIsIvX7kJ3yHA4k4rFnTz5EFqN6llWUEuIcnYODJQuCY55xLptJjRqSyVd+sNdRqS4
VoMY5bdtun1iix/hMDHZsuEOVoRuAXG4YM+ZG4z3cTzsh6RlALZQvKbYqUiI649Ku7whRUUpRip/
hYP6mD26ckpFKfvA8TmycpYImZ4vJYL8KmtZBEpb/pz89wTshSBMswartQTIxBO43mQ14hBa23j4
16Nh4o5xl8CWgByX03jUogiO4NHWFDoQ+ouIY3lR9No5rlqzXB5Y9aa1HRqHufYfDJsZLwEMv3Z2
cCaMmzBJz3rpNUPbIEqfec/M9PE4tjMfTctgCj5UFJSwV2i6DBAiQFMEO7aTlftrBAlPXw9dPRbR
OiRxdKrnMSvYwiRw/xugnUwCW3nf2l+y7L4lb8S2z5W3ttKf2mOgT2vRKsNJEQd4HTkY0sXaw+yi
cMvpVcZNidJZXZpb1pCAfS2eSs8aOSw5yiPlhqDQFFQ/hbgl8GHb2xYf2MoIC2M72YiXtjB3ZtlY
UCbc69xXYmeF0BXK2V613bhy7Pwqwzd3aC6gUU60UFZJ9WwE3wwWr7bIHznAxjAnmC2rTG4SmTx3
Eo2v1vEvMiVvgtokeIkddQuWJUGqAEDw+3k7RehBcazF3jTsZ6rJSpWf3JIci44091eh6Wzg45y2
C++0+qDMGRgb/qxe4Z5zLeBWONLn8LMKsVA2kyoQ3KJnGsT33XJD8fKTUXdfITW2pP3RdBN4NHh3
buSXp41PS9vuto+Tb5kIveuFiXHMScFjzJy5WToued2pW4acB0ku8IhxlBByYLL/dxg+V4pAKyOS
C8IZN2kfy3gWAM+O3h1pvI2cILaqL1+wez42vtmSEHvwrabezqL7FiNZUMo9NQXAWFE0H7ZsAXPg
B8H+ow6e67YHBJSZ94l/fHwYcf7kFn0C8BoRrkJ7PDCD+cLatCnCH9y+wIgvGJwlPfk5L11/g7ss
zA9L2iVKptfZyjDyvLfOgCgKKcvUhxhykpMrSj4xdWn/hDEC82Koj+zzeTrlsSNsSa4FDClQYmdF
h8DcpVefG0mHjzGHKW0vN3hin3Owr7t03/v5e8WuIB7D0zSn79bMLckYt6X3XguO5UMABcOOfqQG
69DPqlAnHd9X71KHV8t6De0PrrjjwCqYwQCCz4gy6B+x1NyyMVonuv6hgEnQfO4OrwRmKfDr+me/
Hy/I9GvtLYYKniLc5G4o3qqKV6HjOCCb+gTKIXUyiqbxvFFZ7HbmbmxxD1sbu/C3/h3ayEbSWptn
1j0bj4+6dzZecA0YZfqhcy8hlRQ2G4bFlaBGJIguOAUZOOM4fyTBPbrdd2gjg/a+Pd0MNPgMPiXr
SbLvRPQqNRgHNqodrwwn0vcS1zXb+Bu7E7vIHZ/CJj0WNNRX1bUT/Zewni3qjribUFWcbpKUyxPq
qKMeJjPkjDLdRIZ32xW308QR6P83stbTv/3COvb/0MhKjelfNbLWbRd+Zn/uZOV/+fXZtP/4m6H+
bnkcY9nvI4F4pqP+s5TVsK2/o4La8IGkLRzXdP+zlNURS5OrWn6ihO954r9KWW3z7yaGecFPpCN8
RV/r//jvP8d/D3+VlMNSLVQ0//T1vxVdfi2xyTX/+JvFv8F2ZPljh69//E0q2+LpmZ4Qvm/7bKJN
fv7z8yGm5Zg//d8GDHizY4ILCH1o3J3+QjOmgHt27hrRqk3m+E8siMaGQTrbx1LfB2UnD+g3O/Iz
TwWuKXbaBCI9Yutasdn5w2v5H8/3j8/Pkf/8/ByGj6bpK2m6PEtrqZT94/PTYVxE+MxWBgrtNuyS
etuYY3BTMS1FpSrw4m45v+/7GjcDcnJyX4cWF60BQky34ujOyJh5vOgI4wrXTEcyh/UGSuRT6pH0
Nr28upPFYQ7H6DQ3+V3lFdOt8uvPqrSRkRMAtjkE+Q3t0e3WLOFZmEXVHcMq/jQna7wt7Cx8qbKE
PNXi54tSGC629RkqzKc+KOtrP9j2LVTaTR8MD3Y85P+3l+jPrbq8hQ6oSdviI2a50rGWbt8/vkSV
mkpXihJ3Om/2diJRf/r9kKmWWMoAvUcOzDNVs7jYnCB7NRkCwMsbqp1iHAeIMvZOaZLs2AaMp2hi
l2ulWXgaEc78ODbu9Wi8NTKbTmkngnvX6O5mWv2eSkX+gDj1rhlDWBBa00BVFByCPFrgaz+azlbc
0tkU7dy89l4HngULhE2jbDa4rzOWZCxROJ9tj22WbZvk02z9MC1SzF9/iNzlFfjTh9zxhG/6tnJ8
IYUtl4vgDx+iapqaPIxsdmDcJEeCD2nGTATPxPBAMiS47Vs2dZ1MTlhLOVUgbzPSNoHcGh1oZacb
kpNvt5e2l7eamfPW6kCFB+kYXjKAQDjs0otqm+wS5eIjS0YMNsu32hjrMctQBLNtNO9F56frzDH0
FjKNeT8uD2yGsVUzhdnPPiZf6fTpvc+mRCC1fk9Zc5VFr+/r2TwPS1j+d6D+94O09H98qQK9oe7S
OQVx6tzWs7Rv4YHE+6Gt92mkS9CCXsmUugW5G9r+tgVdmHhl+iEBC2ydPIX2Y0uLFkI9nqc4OvQe
jIx++er3t+IoRF7v4uQYucCChhSg8hKWb3VVnFCoZZBAtU9D51a7QX0OSjT7v377xFIL/ae3D0iK
LTj9WoJkqav+6QNupNSPc/mOq8ojfCkwwd1GkXvlZZlufBJNu9AsQWAh0z0PdktTmVfBA2oQTCOz
2QRyDLccy+VjNgDSbFvvoZqhrzjxdEsDTHLWtk5vm5Txpneb9X31opeSurRUJTUVzLTskOxxtaTE
tTMku7/+5TznX345W/gsDDbiy/Ir/tMNjlxvqhiyDRxAhx+OT5XVWETjJXCoPgQ3cok42/TWCHRw
ACc5FYxQrPjeUMHPKPagVBpBdP/7W3PvAqlUnY3wyfd+P+RqaWajLW8dTOYuM+yYLisaaPokddZe
kCYvRlMqHFzxJnU6B/lNjg+/H9x+OmiDagjEjOmhK3t1rARnwt8/jOpserDdiAE/K8COLhdFm+U1
h6B0VXVAH4s/qPXvL38/uDV9V6XrhZDRJ6q34bKuAmWrT3rJr+nkRc+kU/pdYVO6jHVvY/he/O5N
bBSDobo3ra68WraGVFLBQFIGVRK1T52iAB6Xh5rAVVE+Z2WWbJrQFgdiRUhaWbawUub8NNucHWtW
q63pdg8KUMIdDtXwJSSX1TH7uO+SKnzBY7dh9i8fBkd//fVbLP8PbzE3aSX4+PL+umr5+R9uPxzv
VWwGCE29J5Hoavc+xKvzVE40P87NW1i48j2c8bFGCYbi0qVNbnlAusP0g3uZRPBxdJBX+yKZtwa1
hcyOo3vp9d7594NIc+9sZ065zzmh4qsMq3WfiQ+Cde3OT1znnPd1cZzc9hTXdC8xVasOqrGtt2i+
050vzp0izUFhOykjhy6Q0O1ewgwNgGzMj7yUzldaHtra3re6LC44dtC+Kr2JkoYGZONg4IuAY+Iz
RJ7MOTgy8v3fD26l1n/9cnLy+5dLxhVME5hmm0tl/dJY/8fXczTgjdUlHq1h3ETK6Y7EVpl2grbp
wcUEKkO179tDRCFwUkj5kC0PnvUEVt68T3o3vO28at/xN5/+66Ea2rUeA+y5LcVoik3NM03XuzJR
1qusGLN5OfUmBWCX2KRrdMIJuuPmeeyZpOHy2oQShKTnl/MDHiJ3bdgBiONxdi+Wo8+/cRmUQFAD
w0B/leFZ9y0uEcMnNIIXlLiD/QXJRO3ZQtF7sSTOm+VBin5YdQ1+sAqJuVry9JY1hQdvru+xy1an
rqNo0rQCE+o7NCdtaGwhY/4iovFkkNy5Al9sQYp2x7jiiP37gXo4iEdG9CHHZSYUNMalS23j0sw2
M1mykW0WgPJ34ntowiTqWvMiGfp6zWTtfaMSV3d5wAqFqby10cPLud2OfSHv8gjwdeLr7p5Yurn2
tUFDcw3ILUA5YWRQZ4RKsju5KEJaLnCK3hlOs0twrMmK8mOIx7dOj/XDGOriEvlmtZoDp/jAHPWE
KW84N9GU3P9+KGeAX3Eljnk9MyEIXHkaJpucdmL89Myy+PnXnzr7Xy5i13Jdn/VH2J5wkRD//KFz
KZEuJgJqq6hej7LXD3iC9L7W4OkS3vCL7AQJDT8Z6a4AcBjlXc+mMj30SDYne8wacsTFdy1z4kUR
Sfp9GruvQeGztNfRF6qgsYsM576Y7ss09OlKpbe8YeL44EzDwJEdM1E8+effDyDChm0QC8B9keqf
NX7LGk7H61//ynz6//l04LLxZufF3UtK4bPR/PMvXfnt0HnOlOKkY62fyqffDxmQRbj44mEAU3wJ
R++9ySTDhzZSq1p5+cGK2W/KnoIIiU/2bAQ+Tsh+jF88ArLkfRnI/f6pClR/yBxXrprBjl7GANAd
RgNJ78l2ouT82UsirCzNpsMT/NCbWcv4zaRyqC1plV2+JL1KLVsU+SySpvweHduBq8t6N7XetaZ9
Gw9ew5m9mDCZtOOqwIdp9eNAvSTRq75+qpIwZIxcfSWE+dkSVh9lentoovjLSzHPGOnEDM3/CCTJ
r2q+Ibv4Ptn+W8OOdtX9ag3vuyDYPWus6KNB61OUTh+jzYLGFHSVkTmhQmdY4lvTZzXEJGjscucq
IPejTXZuVs7OL0OxQkqmyp6ADwuAd+fBbp0//BbO+FTESF/4XXPaUOr+PanlPnXTT4/Uq19huLQQ
C4h345JG+eIebtOj0Q/ebe2R6ZGBwdSnuo+HmdxbEcUXI2fmkaB3RQYwYF2mj5ZE1+h9dlEyeEni
5K02npSqHvvJdQ6JA7OrLgCDL91KvRpejYKzg9Flq6RqSb6Nxl3iYavvTPDyTj4+J84yGVoKlIad
6OdHUPA3ifEc+eB0o8KnJVDfp26rN2OIydzC18dugDErslqJBemmws+4zesKA60V7GpRvGJLtbGk
xbQbZ4IYg6wmdPM525t+k0KRsr2VjdJg1/GusuythZ0NNA4+GKOSe9onEWEIpG5tHf40wegZrvdV
KfMQTx0t7TF1I1abB4fwIfCdZutkBtJhjyMvk525sco7zjzcnfK15yaMdoHI576JtE4+1esKecig
4I84oXZWvUDspCehZ5rGXtDj02NWlb1xdohRHAtJ9LorYSkDnOU8vbIyeliAvNyQOsYYrcfwbOj0
xG/mbih3YIgucH5XIJdxtRm7bDLvEAO+I4M0Ti/CeBtFaU0javFQd+YT5KCupwrJ8/ReCVwuEPer
sYeyoeUx8hluJqO6enpi0tvYi7pNcCFBEpSTsG5FOr/MdV9sGnB52Mv4Pguiu1Xc9fZSoFaNxEEc
Drv7fpTjBje+ERcvfut95qVPbdQeosdF2YgjbWu2uxFO5RPNct9ZHZwG6UR3I2ODqWaDMTi8nRgW
L2hfQG1FZFyt+bGSxQ/G3bskwv49cwtpMKsFoe/spznZEsXA+GFd9OgzC8Mq2jAja4F4dDNRFWTJ
F8M0Pw1nYC0KXzOCAFNk7nvV36RPcWThFmuJx5BhvWMgfTdaHhHqV5Q2LkPtv8+1oq53Mha341ov
C5X9kVB4EJGvNhpKgIdJr0JYnP34C+dd+Z7zxIcRc6VR9u59fgzxNN3lE3mXgSDCjai4mCdZPojU
/1TpTNp0AEbKHAPjY4ipLDS8cJ15ZHfc2LAuvYk8V47lDQ796VnGyR4iNiqlz0IInRVT1WCKo1nT
pWvZ6ZdOI4cyxxosT17hBgqUuxmm6t4v6WhUcDhjJ/nREMpjLEwFMM5uYnP0u049p7wwm2/QCz5o
xqL/RGcvs1bX/BgcB48rsB7GfV5xpZF1EBuLicVND2COsingtOkvelPR2FAZ57bYBEVu7iTTRy+o
t63EmEESctpTP0ATKiDPQTCipQDpPk9RQkJnBk2eBx+othD1ApTlgaoaNn8vbD2Miz9YENFdOq56
iCCs+7EPcqgx6SzFkv8WuLV3ZgRzyxv+nWQ8rwa80k0lDKrh6NJoje5+GDHJKFmRzax38Hj7i6sm
7ulC8yb43R4KOXhh2lcrWR9VtgPhWN10KX9N7gZveKLaQzJVW8Jc6FGRqdeFWZqgBdvnJiBRlwoN
ApDOP9PWv7r44lsP8aS+EYfCbRzDhA5rgANWhfnSCvJLred56wTTa6uXGh4x4IQLhpQ2gwF2a82V
axl0JvZxSy0osH3Lzn95Xpy95dAvGOChCcVzfi3sq2yKZ7JhD7VQ1S4kD9F093G7rQb7qSgFSqeO
H93WOQ+YzXSSzIdezM1Owl9smzre5uM4rA01hneBOy6Vlc6vAAD6wmSkZdp77Lxh2tOs7ZHBzQCH
4UXJsOTsOjGe8Fy4N36CTTeb8BAWMNpoHxcZtkDcXg+Gx3avRPEeyTealeXdVc6T5dDElPRGvp79
7D6Z6OOgutsx0vRC3AHlPLWKjVvsITK4GwZA5k4YiNHxF4mV6hBl3BCHOc4PTlWdy46W7nwszY2P
QXzLpaABxPol/5H1mbvTo/mDdrn6rg3CTcKn/InF9qXqwfX7vWtf6ti4SAz4N9oM7nvhDrew1PJN
l6S/dEQUz8dtMWR1s3IdJL4k5gBmTuOzx5Frm9vlT7sLyWsnxbM90BG3uD5ppVaopdKuUGU8d61l
M186YWx4qwEAGHjMOuS4oYIBUYGSsSUxG+kQ+o180Oluid2EbTFN9vptGABkFI3/w6y6fZ3AhAvS
gvWhbH4i5J17Jh3AMKlpyLHv0lfCAEvHONO8KNjqgjdlJkq1HvoUhjr5tX1JTE/QW59Pl47T80pk
zrBXbYhRyBlwk44WSJLgYR6Lp9SckPKI7aoa6+OAaYey0btyBKw3xcmPZFbXOjHcvU8jCT1a0JFl
4Zz8pppxvX5mS5lSmNDXVo7i1Kbe/L8erKljaWLx07mbnRWdGNcI0d9PuvyMiZ0pZHEK0z4/FZlD
Y1trykU1+XYxLdz4NhXyQI5dapMw6LomURHcQoWh6JNmgLfWBBFrBzO66nbBJ/FAcqk9Q5uiB7vf
2f1bkk1vbmbXWw9+zz4ORki9w0fgJMvUIj/05XLEbQzcI4YsVnWSUktOKzQKwU1GzqXxoS3gVXhr
9GLJoXrczRQGDSziPVUYyC62bOd9j9h44zvkF/tOm8e6nOmgq+4VjqFNT0ci53sWPsVa78a0kLTG
Jucp00WPtwzY5A+mfQojLvfMenIJlKT0y+YFzaBpSokhGS4iBwEopDfCd+7eaaxsLVxzVylnIG6J
uwOQGZQnPVx1Av6zr4+6wR/TSRP4OC7IcGpuURCZRM/Yz3UOlIf+tDr8iDB+JSB5EpcCL8F+aOAP
TAP7mEm62DUhwLiET5ruKw7V3mgcpsPl0zCnT8is1E/79rOPiE2+LyQ17W0GZXyLdoafAfnCFQIk
quUSbtY9HsdqmcCfi7kl30zVGPXGRxwm894a25/B6J0j9l0rApFvo+nVh4lWg47hQciJJmtwN0fT
fJBZ/zxTe+dD20iAv2nHbrdZ1ZHk73G69TwlJJLNPOOC0sbGCBLmV4SudhYxq8TB6FHFWIlgIDrb
VHPUdwWXZDsXG/XtkS3mDkV4AGc6vC/84EC/oMkPnXQPE1hE0MfllmAJmCsNOpTtk05gHDMBB+QF
piB6EmNNDrvojc084lirbYMi3kJsfYs6in4OYiAiilKIDAQGpiNcaPyvTUDD+uRJqpYJvM/QiIYJ
B83IZ7APnRFXPMHfNLE2yVy9xkF/HjKfxAFNyXlMD2FHTlA2frwzfBKlcz7fpYZ4natN2XT1nm7B
u7LgffOGZufB5KQblFFBl/RHxSq1aUy149KQoL5pQXCM6mPwFA3ulM7w2cYYVjlOh7p/SAzITlbK
p90I0BInM/qJY+EhKzXO6lZhx9XlJ2dTbjhxNa5FzoaW5AYwgLTAKGo02znhmJBN9Zcdlena4tnd
pNQV9sMZPtntDKmBIEscrAWArcu8+MwK6gUUSwOnIIy5vVlxfFsXPEm28SWAdq7jG8eijgRipLVO
5/EeP9d8tOfmbvSImpHyIH5LjSU2NPaFkibXaf7MrYGaq7C7VNLdNH6zIIGjdqMabA4uBjZcjvNR
mfDCYBG9T5Sa5tAy/HyphEKkDhJPoY8sPL0Oj6sve+itTnaY+uZZR9nGmOJ5S+IZu25NFZ4Td+uG
6gHLGLKjUec2gdfqoylEzIgaf3AuMD1DV7gLpnccKHdJReSbAiR3ZXAuUNb8mRFP3NRCkLqdz7EY
YyICLEVCc7210W0dgpNX84yNxcPAEUIl3eThBUzsVzyRsMuVvzVtmtD16KLRg4xEdIlfcnPPvv4u
lXYIonJ8drip6LHIN3XB/+W5TNGC+xHjPp0lDzlswmSyH/pYExlWkbPLVTrdTDUnYDf1hwdZGIfe
Z9SeNmfLEp8i7A+WzBWrH3H8tkj2plOsXe4v+5qAKGdZKsW7KgbyUAHvcA0uIHlfG9E7O3D0eecj
QPRZSVs+p8LZp30j10bl3PXjKxXf1NbQv4qbiMvCQGIk+YL6zzxhIu4QiTN1UNauDNRzl+srHtP5
K6OOolCA4aGlXqOWp1FE4UWT/jjiDNxP5sUUXcSLagDZvPEkv9wImE3McQ0xU7kH0lfgS2hbwJy1
YZl7abTzyRUWrzuf0yzklmklTWykGHY+s7Bkaz6sZhvTExnTRqfuNuuCo8wCtpp4tMBZUV0bkiLu
ordUZ3s98BcYHefv1sDjVg5cByReIaXPX0mo37CYUHw0dGcoGzCHAg5CyqKucXYecwwmtWEOBy/I
nlI0syiJTk4KTsQTTbqOJODKIJxfp9J+Gp+YWZVrwYJ8NBT0RfQubBBDtYXVzBvUD6yu5rtVyVvU
3WDlBdyu5i7/FbIlrbOtDIN81w79z9IZ6VJvanI+5jZOi/ZWXL0OyzkT5GaLsAGApOu4SSKZHgwD
FYJk0c4oIwEnpGTm0XOwDOW1ms2Nh6uZJzyStuKeVycYdjoqI6ueI1YZwj5NbQz4IqcFqq/Vvu3d
M5uax6BEg5lEv2kIH246Rj04ipMYwUZW6RZH8GMw34JbZDwwxdVJDwTcUzhkKKLJXVoPX/0AOBiS
LF13XrRKe9YU0i0n9tbEy7vvxhueq7GC+uvFZB7q74hsxK4gpdUH5ntTxicjB9pJ6rNl+mRSVGBB
pgjJDtxoCXh4VBuwuic+r0wEDAzEIr4kAXv+LLY/7an4NHSB0AAn1ne5zkiL9DNaNGIHUKfR4a7k
XNVIU5qzFIhAW1rxK2xb4inr3JsFXtHwgZRjsu7r7BnMNgFeglublHwmm5desXvIh4XiRYFWDNV8
5uNomA2r1pV9MBqW40pKdtC1WlFsHUGZMH+Qf65PH2oj3bSdtR0EFF7n6Lo5SexAzuuA9pHYw/EP
ytfdKPX8m1naTUyozRLac0znjurogYPB/pgHxA9VBzEo5u+ZS8bfarDYkbJ/rQeqATjXLp8TuNRw
qg9cQwQZ8R6caYzzDe1wwE5BjIX0OyK4raoeA2TBZmAzoDK7Bn7UeLyGRXwELTPSRWWuZcqIAJLD
tKrj/HtkL92rN0NlpxQeEHBKDMzVHaUxbwNtjuxHwmsbyGQra+tXJvwrPnE+bVP3aDZRxZ6auFGQ
Zx8NviQ/B6ZkM6rjvU4/ouiuHXRPfQv+dvK1O39y1lwKL6kTLsSWHt9ZZp/H1sGsE7MZpbcZWIHl
c8QDiS/n4AfqTU0dchSdqyjASyofMaLG1wfdm8VRd/pBx83FEEV6GsP2kv2AZJMFo8/FRv4FDuAq
UjAIVZ0QoIaAVIRPZW09AZyLO7FdDFc5Mw2+KD5jvzrgYN1rBzt8PKSsfiXtNBVY+j7P7+bUIQRt
OZxLOM3+/iod/yd757EcubJl2X/pOcoAuAPuGPSEoSWDOjMnMKaC1hpfXwtxy+y+l911qz+gJ7Ck
SpJBwN3POXuvzQS5UZBKO3dniybYI2BXACa9EkIfdF3U0utldGRnCT26IHovaxFQucWvgSISE+u1
TXGyhDmEgPMIURNFRcub+FW3t3+NbWQcASsRu+4TC+dXO8NBYtJrtEwcksWI4L5O9oUmrCohXBGm
kv3gtqN4GGu+qPiMBtpC/FzVKh3JWsCQQUVa4bZ0P0XIBLgkV+DBBmaVVYH9FAxkQNT0NpiJ9Ygb
mQ7GnGzGwX6Tbv2Bl4sGsAfDGIjs4gbhJJebv5oM980oibC2ZxvEVU8M52xWa9rfbznR70jU3cdE
ODuvL7bQVOd9EGzb5qk2zelUJ5W3aUOwoEZM66J3v+6ipviSmMF3Fw34gzDSGzgIxe0eTqvMt5/M
sCXDiQxREl+/+Mg14zS7WS3WbW9IUGgPvb/PAvfcNc3PxPpdqSDjBM0iIsBpK3xdOg1Bo/csETHK
iySfNtKkFCqraFN3bfbURuFu9CKsZg9xFxzNcdIHp0G60sOlTkYb+d1cf4NoGK7Ppinp4S/eHzur
kfnnvPINWUOhfMszlKtjp0hZsFx9lSNWNM9yqYQm039IjhXTRV3cJIMQcN072zFesApxhIzSSzlQ
eyE+3BQduGxvpqOjXUACxRngY7HytffORsoqFSbvaoih6ouSRqDJGdunxa/G6tGYWMXykW4SzQOH
7i/qO5OQswyLwYOJWZz1mCOONcwrt2w+48E0T8NSDMats3PJNA3ouDwoxguqCy/j3KbbWZIyUvuN
s81rkJHjIFAJ0J0QglJ+QKBCXvjViP0CbiikB4+5w15F1Y8ibWgRNxD7OBMH1otYTCYuSaQoukFo
pt66TdOa42yyt9i8Hgob/BbGg1+mRm6ILmVPI4C88EHWh9hy3IfMKHt+t/ETz9ghplG+AteG1id4
TKGTdpjJz5FMPlJozV2fBi+mHA8DouxDJJEIhmb1dTD88dC+4EaqLuF6pF+2cqXR7/SAaJV0l2to
WaQx4JnlTvxVrV2PP0Zi4n9j11WLYusXQwwU1hmgbMgPhpn2PEe62Xke+36GAd6sP1nL+MYM5mcF
xjTTj5MVHWM/eok4kYyaG8jxWTmHlgcwrZEO1VbHuMUr8Lj140OG2tfqI3J7tThUo/OVGCqBiH1W
e2c2drqpv7MdGFjRDVKlLGPVNPpcF523Y1j4uzXmXyU9QEgX3adlcUbOopiouuY2oZc5NqinU4+z
Ur5gE6heIT9Ijf4h0pcUpOgWpMIX1c4PQRFfIOAgq5wPc0zhFQcXdHfvtK5pcRRA3mN6dEOtPnHN
ROsIo/LaSgvAw4w/jh7tyxalMirOoNkFhKTYOiy2kMvjTRVa8TYBhVpAEH60W6xFFlEcJD6XDCxe
fK+D2ktN44/ZMxpSsFbpTUWHWnEUAoCAA7EOclRUIIyaX0nj8NqltLJ4IXe9bp5wxS0MJbDbDFre
MuNOxcZvLLrqNxOI4MEnDitwRvs26Jn8T6l+ZwnmaW09OolG51qX2FZdjsuMNtH9VCHwb1paC8+H
vcz/4MDvo8vH1+A76UWV0Q+dTHLXJT79m6VYMZppy29BMmaNBq8V1uugK+vVioudzYkZWOrIeElT
o8MBKdCumNNNkdqBwSJ4ZvtoD0zruQdk6JGEOxor1Ij+1eHgctXmjK0pn4dVDIk7CyaP4AazvRJR
S20WFGdQCPXV0KQHJgMVlvFOmPVvsl2id6tw2jMLN9nPtU86Gyc3/P/eLyeMTwCI63MMuq8GYwwV
HSk8wMOcPmXJsZ2m+iYQ/XdjKE65O+UHOyQtZEisGlyl5awsAi5+xHjKigrymMjNHRJvZ4s50rrU
Dj2BCHX+utbmcBnwqT9DOVhXnAqfy2IHKLp5ZlCIH5VQ6DLLXcbScbHYtxtei0eXYIZDG7j9I4ie
4VG3br1vNWfWLv7ssta5xXEdP0didk6zE37RRJU/3y9xT0RlKCna4bscQjdKrz4H5mfqA2QPBCrA
EPSZSEdOQw8ox8MShUSPWeX0hARa3LqUUsL62qNqOMKSip4SSJRPBgfZh7H1u/3ywSHN5NEwGqYx
fV+u+woPuC7xK9HrGjZOl8AWXBzixtA0W+UlzbO3XOpG8gyGw9VMnPrZKyb/xC//JWuJPg0SUxwj
WPovvvoRlNTMDMmRkrOdnUnFlutayOqM2Npwh47Zg59fbDVezNnuX7L0bdJl9UxNPbyEpgBKVM4R
bGzeNGc4ZLaMsu3kqZ9Fx4O/MokX1DlWSVm/yqT4nXi5edZVU7/q3FboGDNve/9g0Fas2sH8Oon4
GeKi9zHYVktDusr23tyLVwf0IyMMc+trjqAgj0ZQDy5I2kjmL3bAn5BahFU5aMAV252xwkUvr5nk
dkkIEf5SjLr4bUdE8CBszC6hAywIN5+7duNgvHoh8JqwCW9zEDcM0NWn6BdhOROuVVXrfZ1I/ZRL
hhxj7/70qaiXTUfy0HyOafgtiM3+rRaRhTZAPcXagDQA3AX9FNYW3Gn5bumfnkModEe5aPWyyj6X
cVYikMVfUJOyqwzXfNYo7YldNHqsxyVB7YIp8VkKOuXSGI5zrF/DQMCANRy0Qx2P9VhfVcxYuWXo
uuInnnZDu6EDVL/VbVC9LDwLy7p00dR/FJZfoKS8wqBO2Q6y4TgFBPxalR2cWs5Nbo5ePUI5tk6d
Vx0LMgYLCmR4MXt4cs+A4IurY/hI60OSShIjsS9G2h+ClJeeFwVX+5C175ljrSo1O9xbQbTpXcZS
kpAXyy/9D4fj1tF0Cr2KnN9lLOEAxoXxnMT16zQY9lGQY03TDTBQK8rwTHvlCcuYvfbNkUCUaLQv
yG2tNbE9kjXPIsGvSgskWPmuduDUFU5d7YbKcJ4mN80faUBvx6rFlt0tyWqlOvXYExw45VtNE+nB
W0QedhdAF8+qTTa1z/V0H6TYjD10UZ3FnDnHqmPZh9SPgBSMiyn1KfOYe8BG7bciMkJUmjJHqTx/
Y/319ypRQJ0jQsxcElcCw8ueLZwf+3qZYRbuF5zR7sEpkUiX7Sh5EoDwW/JLzHHhWtQQNL0807uZ
mn/XNNUtaRGoBHX4e2gsfb1fctgHqsqM/YREcOPrX4Sps5liPJ0r9R0bAgdhSOhOrhnFQgw6Q96B
FNDVV4I5NpPtBcfJjZxN7bl7jw0PRODQ7bTLjVoaSmF/J4s+CAayaB+Qv7i3BKTzgb0OewtVYhmi
gpkCI9uTRNefZ5A5a0NGJZSncjopQ0EQcyNqgWqR8vrwnQigaQ9RpnZBWYkfWS7WJcbrzGrMj9Sa
pjPzQUQQMbZPp3DXlohBti6XIkInbQQfdZ/lTyoL5HNuBwaxvV8ChCwgp1N5jIDP7O2i+WYWCnZa
Fv+U+O+w303uk0ZR+VB4S2NnplHbqPackww4zg1SR1iibmKbJKnRiqlKsIhYsvKba6LrUg68LzNl
wE+xVX/aXvvTe7TmoXxO2JXlkC7geJhY0sJWM00qRcNSa3jVGUkNQYeEDzRXlv3Kg3w/JfP0aCdu
+eYPxk+jQqtuxNOV+LHhqJPkUEagn1PQlYHtxBfTIJOzFw6e2dw5V7rRVxCjPKJTeZnD6E20TPiG
JLCekhYDHByk5MEQGirEGFi7HPzDBXMrPrqkoxfdCRogSHdRRgC8K5P5KUCL/Nzr8VQXQBnspUBJ
rCgkDEMGF4UyUafdxrV7Z5OIwMc+Z+f08AiLckJzWCesUDscM9PTPMpDOJfqGowNxLkmbc8xpB3i
FYdtvLx/FHmNDuJBNom8pQWDRK8RM715eCRlRAy8hS9800xYTC2KyregXHrrsRzOUy7VaaxtgkDK
ngFFI429hnf9nkpyMkI7+ly1jjVcLH8ibjao7JVlKjhWqcFD2U3JYSjSnJgdLqkf02zIbUaqAwJY
r0P5r+Pv2n/rrIxMukwxLmc9h5AFAZOQAEILB3LvtpaXbPss8F4bt/Fei+qrzZTtUc76ebZY4vO5
S7f9WEo0z2gZJw2CIxbBlWqe2rCqoqdmPzPPD1JhgdHsjYtlDtuus8TRKHzBSL9+n5ly70LN31wo
vdCDO7pOVZ6dtYn1EHnPapqzVxKX8lNOiwyid4cIUUpyY5OuJAYxLomZzPZ28xpmY31qEh/9rBl8
DK0DtCwMnnrMIL81hWjVBOs8byCRz46z/vucAzH1wBT9vicQZGt/M7vumDNSX7t+hlFs8dCVOkBg
bHY7/jdgTa5BFQcN+k0NZr+ZYVTAMswkZBAyQpktjA8SpMiNfahlfcvHV2/kkFIrsjdcwz0SEeXc
eK4gf+My3UZm5++yVE2bQk7Nli8ITqQ1q1XcturV7f0dogYy4Hgy3oMZHmLjHkXh/kq9aZeNYQHr
FIQLlVy5HkYFF7iB3pF25AvXys0YsqX9xR83bq9fPIaN+GqdF+HRj6qD6BPmAF3AIK/PFQDHS2eS
fGEF+6k2XzKLlKWBA9Kq/lKryNmWqrNe4cmwIPoGPdg58o4MPVctrgk4SHiKpUkve5X43iYIaB2h
qiDFO83o1flxvJpxn5BpwOgps1DEeVXMXET7gEDTubQfvZHYzLkNxV5mQb/3S9yTFejGG7I3Zv11
e72/ZfuVBYvZ1DA88vhYRP6ndPoO+dno0psIu/0QzsUOcaBY0V8tnyuvLJ9l/xNtaP7ocW64EKe0
IT/SOQd2yYUx02ombQtFSdDfbIRGN53o9qSFcwtk92yq2rp6fjq8DvGrHZr22/2NXLyUHolnaWC/
OpyPL6WzZBPHs/cVVMuBIgZiXhalu8ap/KeGAJanf1ZAMuNB4Piv1gPlCCVtQY9AOzZWrcWa8C/S
7QpeL9QfBERwOQXqmcZ8gq7sPSiCHTcyBjLtLWaIyMohUXcBZOEJT6AfTgfXy/SajL1uy5ZSPCQV
HH6Wl4E2GpqVULxncZDSlLDUaqqJLWoIcaDzUvi0F2txoiG9CDa26O4VgYjPKmkv1CfFrRyJbs+q
/nK/GCPDsHxETnN/04y/lxGD+sxW/ckP9Lrpm2Zf9No9IcoJD3UURidPSXGYCBg4Zs03p2e76sAr
D/z80HBk3H7J8HLdM3X6JVgnJIcJgKI1Yt/UnIO5ydKtEHQ2BZENaJbzt7RvnROMSdQyRY+w1Xff
x64GcljMMBLmZD9z5IBmhH6VopmIrpzzPP+P/CqUtzdUuYzgzBMSPuuh0LHeAdhsP/IRaCRx5Pm1
HGZCpvuCTGgYos8dHeI1yUVqe7/zRARGrSW1Kxi/2P4YvzOSwb8xpgE5GR8jwprn+0VLDmM4a+xt
cSrCNL0WfludiVZat8ooXsoW8/o/3z//h2hYuaiupVKurW3HtV3rj9snjxQBSUt/hETNlV8TTV9F
oth875PZ+Nq5kCN7ZDhgt/icOG6BXnssbrZNl6rEZsMfLN6qZIQTwxzwEmpAgywq0W1SUIdEiFMX
GpcPSFt+LwCtU5ognAh9BHCl9cVryLbLW/avJmsWx2+5xblKa7piQm5Z4hbiGzj886/8p1dHaRP+
j/aksiyse94fdpagtO0w7vnDGWDUH+ia/HIz4zehWmR+G0s32mIU3jsBzWcBNOafv7lcXs9/e1yx
Q3owMRCKWJ4j/3y9zUoD269aUIRd0dPCdYt14uHd7wvYzBZ5DvmIwrKxqe3JejDPKnfWZuNHj9ib
48fIRHVXwBI6RojxSs9tPsaoMI5FZSbrgMPN1y5Y5i39NevARVUTjmZd8HVB6F7D+rM3/W9zXoLF
tWuGoFWDhrUYHwWn1o9QduYR9OSHTsyjlZH9hgGGNKoM+Sgjs/hEQ+KDcix7+eeX5O4f+reXhD+I
0LwWyLuFJcw/bkGZe80QRTAP/El+pkb0bXTloYdmDkwW0ERiGUfiMmaCSxjCDvi5x0+ZalJsWtzy
//yz/N/uDRoUtulanuapsP/9aWAZNOIiYOLs2/nPsak52QOY72EKAYE7uSFoDyXnbl9U9v/3L//6
f/Uv2zae3v/ev/zSf6bfP+uf/+pfvn/JX/5l7MZsgVpgQvYcG08WFoHh1+Jstsz/kFKyQGvTdSzt
ONh08qJuw//9v/TyIYb4rieEA2iDj7DULB9R8j94U4BqtPBj8oE/vMr/5F3W//6085/TeXP4yYSW
Hqwx+Yd32fQdq/CJPtwO9Hipoc3j/WI5I71QM8jyDdYyjC/W3mqyVSzhanrONUPa85hkCUZ8wpMf
iOaSnP+wNxM+88GMa186BZ0MX38JsU/uM/bwSz9NTJo4GmN9nsynuRGcclmo8VH5R2uxPAV9KLZa
seCM7vCaSHx3ce9FN2cwPMC4COgylNlkwkSAmSvjm1ryMa18UpAoxNa0HO/J72jIdCRiWFnAxp+4
+WueOMe2uOVKt/tCtpegy8tdlPXWMQyYctZGw5yS+L0b1g7FmY3UGCw43gGxDENu2EmIj+1DWGDV
LDKYKjWAmVUfJuLoqua/LkVARFbehQfL9+ie+qQEI3JqmM2zXZI9ox4MztPbSrX1KZYJaa1Ee6/p
izHItHXw/C833+2vhelfDd93L+7f65WLFVJohUVXSdZj5dh/+Gxm3UuDOtbfiDIDQcO0/270uF+g
NzvbANI+cpyxfb6/zzJSgNH54P9lCPGasHtcvipNI6YsCUzFtjGc17RtxKYGh7ftlzdbXAN7RKqA
xZc3Abnoc5ClHOKcyXmVk2FekmLpxWYVYvXFdhUA8SToqQ/Wf73z/ge8v7NS6Dz/650tTgQbCxp6
pRqpEs8L+V1l81QMU/309/t636uf2uVyf5+o4enfP+X+yX9/3v1990++vy8E1f4/bJm2qf58jBxc
TZbAnGjyFOGx/8PkI8mgEz224J1hGtMucYgbv190BYAqZG6+ITPCOsbj6Bz8mkGLxo1Kf4lkwVy8
mf4HVo/heXlHKAjhBPdKT9S34VvOkbvuInQpJQ2vmzWB/SrJgMFYAYNVpdXFnQJyRrLwx7xwT+vc
Dw8D/jhmTip7KFXza551tbWo38/3TtmggH3W7kBs3Zh8jHUsdq6DWyCX6Q/RNtMzNpFmAVN1Z/7e
y8Guf/YCv73UQhrP4dlqCU+VUPROgeFAPbeL47SY4XITgDLQDh7a0ExPZZ0kxyUE0UYHQThF6WAQ
MMQX3P88GLR7EPk6trkuFutcI7HcmZMkCwqH0RVg/n2FCSaqgaIt9dY3pg+OCOlj3alga5aoWLJm
nldRAbUNiaB1TmRxtadOXs0gNzdFAXGJQAWqeFnnB/IDV1E0R9fcINRDDxET5ciej9ZyCbTfQv9y
avyYKsv3Grv/rvaQNrrZ7B5jd95jNnI7pn+qvJAX28/wX4lErWjeuvKRNmdy7bEdjWHTP/aiiFin
UnvPN+1hDitx0Kb1G7t0uMMubqxDL6LNhP/R9zv7MZqRN82uOe5oM9Mrz6JhV0ZJ7CCFAluVVS4l
Gw+Hl1EhV7nqLiqPjG1G+jrYNeWduzn1z3NnegdGQ7uZWfWppScW+01zFUzJr1FiAWeznN3ICG3L
SLG+0Crb2JggrxXdyV0efs8NQFFO4TSPd5EgkR8h9OiLI6yViJvuF4FhP0ROClUEhPggyAV8RMZN
CyYkq5ihyhW+RHXzcX2SM/YxlWa807LyLkPWg8ssLfJM+sT+LIqiPSdLd6+sHH9dJgB16VEsWUSF
eSzgAT6TDJsAn3f9/WwbFxxW6lioqniMFsaEC5XLRX9M/Lvjn2OPMQNk9WsXjiCPcbCGq2Cgtq8Q
hy3TQKS4fgdG2kCJg60kRwth1ZDqEiqpZikBbKdjmNQOL10IhrLz1bsiIaVSeQBvFORdHPEAeAyL
p1wbF8OT07qxmBeYS0Z73fjdriuLn3OW7RMts8tfFxx0KvPpp3IsvdssBZ3/dWVHj0RRIU914QEJ
xOZ7ytwjAS/F6X4xsq48sfl+9Wbpbt0xjTG0ejzRKJ8hD/iP4tFiT7oNLOujVbzXlf+bRDPM4u78
CMtR7mzUT6twjF6ZOlYrg6byymkDwTQbzRLrfnZqmvRrUtEpx8FW7mbLq37g8B1WKYXnpXXZYSMy
PTZ0kopT1jEEcwaNa7cq5RWcdQk7JDceSONl7imq831bv18UFP5DIZNl5uYf/75U2J9IxyNRfCFD
pCrpd9ZYXm2EhCdgyjVJi6I6Ge5X0eKGAAzQpnb1SFwxobVRjbxeIUGm5GtWDblBFPLYjf2uD9cK
lwCTyMZqaCRHKPwkisVjOPwcksKmj/Ja9KF+CZzcvlih9SLjSS0CaNq9ogtfQADQZh+idN1K86oK
v3/urVKxe9UXdjEuBRyAIaMni/ZNbv3Y+N3WjT7+fWFo/VaYYtHnWNHp70ubMJuvDU2aUuCXYjNr
/TU2mdvt4RZ6kDzoRCBi8TpAdoPYm6UhYHVBqt7SkO0RxlkYCEMSwGkSTcf7ZXbYDIbYAyhbivIU
5dwn4PDCYwPLrg6a9urWLCvJZEm6ZbyJ7Msn0coHCVIJ+FJyHJmik1UQ9hHig0rsvbTDGNIUuIN8
aojO9WmXopqZ4sw75Vl8YlUSp7YCcOuGdFISZid5aUeHhmHDsS9Ff+yWf1VaYenw/b1JfccSPK0G
uzavCCo/MunRiSQZ7SR9KVCOZ3KrhP116Lx3uWBOyxBtWCuK7Bxjj9qZc2WC8iufRDxtnMn4Hk4k
4fnTK3Ovbhfg6WgxOZ4cZxIHm/W7Jlz3COZUossGF04Wu2fBJAMLJx9me/aZjRCnS5ROG7HR4QSc
yjI6h3qOtnUDuc5S1kCN65ruRnZI0+2yns6KNWJv6eZyt3dHi9s7NbHPpVa+m0Ns3sNrzQjzWDRs
62hC64Om+33OjTwAJY2vJR+sL6nl/wA5OJ4zpfBKgsdALTK6z0aqLzrJMKu3Q8SgSLanonDrLQHE
ZPUaBGS1oD8RJrN4sPBCnactX+b47eq4vSESbG/a3adRuFDuTFSkELFuHHoVHjbCZPOyGzaeSDXC
38h5Anx6SV1y3mWVtaSgRBiv8q+ml2BqMVX0Tqg4okI5xIh4/QrrdfVRhhmvXUKbteXFWpdmu/KM
Pnry7DZiEY4WCt6jHDrra1BY36rcO+fAxM4tsoODR9DplORrgkrDA/JQQNclPYAp4IEl8fPmzypd
z64Vb8I6g3lN0Y5xgkXERid0X2/ulz5p333hlf66KJgzyvpsKBfuRWH9MLAegiFqdlXJ/kn7XZyj
lEDhDLMqLVVqEYTi9n4i8ZxOoxmuYfV7KwVId62iHmJrldKS9jF7QcdJd0MDXK2XTnqSw0jEaWI9
DmShrEw7gpBhNfF1gENBj9yadm0z01qyRby7D1/KsIYMh9zKkUC6ZyewVsOyRUNCQdGwkEfmUn9E
+UQkAemeHKUREJms5ZyxWgaGLCerPqgQ8EVFiq1frp2gyaAFzOvatBe28Jx+r+gebkSdKKhuxQld
LYerKXRuelA/GwDueWVP3zxTXOM8IcoOBmPjghnGE37rR5hxeR+EGzudt6hAyn1hUczEVjw/FVk4
H/GTPGbjPB5mm4HyuFxCokrIws7PMS/ZhS7Qs+u51m4pBA+RRYZl0NkoUmz72PQkFCKAYz03nnWd
MJIaWXAa7MucX9gslWHzjC6VUFHE/bYY9DfXTWCWh3I8VzYZfA15gPHRJ9r24ueyvs7zPK2Ji83W
d/gO3tBo3+XDofeLnYQHgb4T7VAcZ/jOcs6VIh6M6GEE1zx12jnqVJmHBGJSEafzSZjRz1p17FZt
qdbk8e5LRs47f3QcBi0cjZxqtLc2U2u6RkS4E/IZMMphToHN8AOwOeFcUZG8NWH+kzjk7wFD4xXw
KX9fmk2+yd0+2VRgYG4lwmvGA81HlpIKpxEJGmQDHewAn2WBl2DNsV2t3VGYTxMCrTUZmagaQ2xS
guiBB83UgLFW9mSk8OKzYDxiCcF0lcfeI8VsuEbFxogZg6PpDeZVml9ruIhXYRfOEf1PTMSlKLtz
EyeYvZmxQJ+c3KPBSBKZRN9BP7eYeNSj2CeDPW/xI8a7RJI21fuojxsnSnYEI+m11kZ/JZDyhzHC
A6k5mXNCCvLHxCXlWFZmupZZStaQdt4jy38OMXo3aeqxEc1zjSNaXLw8SPZekH/pvURsYwrhXSnm
l65FhJhh7oSIPezTqhwZfQUjmiGB6oRiBQqRdzELjTVRC9BNnGkpnrlvZDd+jArNUOnAxBQde3Ca
G5+ich9LSpS96SbOOXPrm5M59t6cvegywEZAd00OkQ2c4AHcFmFyYuvVzncAVMPZbJPwtMz6DRGY
bGj0ykNmcFQdS+6Y1adrHdZPM/bvc0tSzJk4tflhRG6368H+eM6oL3EhBuTiSUqy9QGMu3hr1IDk
O5kumHlTYp+DV6LVfw/YBR+H6ilUffQFu+ZRhsgr6Nz2+w5p9CrP5vahHRde/JBHW8zj4I6ZWkmg
g3un6TbYpaxd1mUnVjB1kUX1C1w5JYtfJ6sM0fcx6+XvOBfyXPUJZTpan0bWOO4ocXAiluJNd/jS
qA7PcnHaI/37EY3GkrKoM3Yrh3lykTqHpsA3W5gFNBo2TAJichI5vX2RdimHm2DVZ9jMJFl9D6JK
GIj1c3DKpyFeC3IVzyKvwLD0ZnK6XyqSu7qQeHCDO+uUkkGAi0gdO+XU26HvliQLOT92bfEo3NRc
+U5ePHkOi2tXjs80zba9IDy9Gno6OLqpNl3JN/JmlCNZXHCXdllPYITuzrHonzzTDw6dN0cX03qr
PewOrmkIvtnEQYboZyvucc6YuXkkGhF3kn9O+0/I6PZ+WMQT5FHEL5Xq+l9ujA4WS3yLTZOiIbNE
f3K88a338/4lG4Z+pV90ljtfQvkqUuumMcAlysd/hdvDlCJG4NVZ6z4vP52qV2RfRPPFmEK5lr1m
kOj388lWhKSiBXqNJjO5VB3+o44stn2buR1KHj/dOGlzqrLglGZu/wKgtlkXYWiSKtx9r82+WJGl
yG+COOSF9OZ8b2LMXq0a7utLt1wS5CfbOG6aY6RpALN5GQjK4BtwAzsYUQl6JaTTPPeN3e3ua7jq
6xoXZO89SDyc5xa/8UMYi2gRbJEnbxZITWbpXPs4dq9qdCNsvnWwpX5Y16XbnBuHFXe5TVQ6VLfQ
ieOTW+pHob5WvR1yP7nJ1QmhmloMaNnsOliDyyXI7HYnTOc7DGamMmO+eG2TZhVM+C4eYCWTJhmj
b0P6BeoZAQJWuxjwa1snD0UA717hWDuaDdQnJ6uqF6kiAueRjWR9L84OzNLESF3guC7UvNbzTrXh
fh8Azj+h/caQkwyIRWYyeNQa4oZ3cxwv3g54hVYmOPFlhS5eAQ7qNeDcZ0NZmvk248SmRd/tddap
DWMFQ6vYdUsDMGsn+8jZ/Z0X2Ns2EKdYuQiBntt5XCUqc89/XdCvkVxXEQ3DF5zpc9RnpgPSMqN1
gXVoNcILcjkIGzprzv20TkhroEzm4sZqAsEG94PEWY6lyyUQyFACAbLhxegJC1rP9oAlDfDR/ezB
bhWcfQ5r/Vxlp/uldHwAIoh219o7mqlfXLyoKC+VxjrXq8jb0FYiHzVKbP+QQeq91xk5uB4MdbL+
HF2i3tc0+iBZh8N4NJfS5P6v1LvxW5Y3A47Bk+mO+8AgfyTnYIADBTAyjj9kuTg7tp1tV8SVwe5P
deScQWY+mSlyQYo7ZFk1QW9pKX9W+JSO95OGYYBHrub5JGVYHbvMPDmYjB/Tzit2oWe/zgr52KgG
vk8yniyZjpu4RG0XOe3AnHaK1mhtXk2N3adKNT89yhUEX7F56JIOxBZA79ltoOeq5GsCLjsE8X8u
4J98SB0df0G4ba8liq9tXYfDGoqWuAoj2s6ZPx4rp/m47yk5JJ0TJyv9LB2yXHRzmso0OcKXLJ+j
+KqAa5T2nJ/6msmzVu+x5ziHsJ5rklHm8UZn3SBrtvePbHD0wG0czIOF0qBogup0v9hEdxLv4N5C
CfqEZXrYSL7hGRmez+ll8lb3QycBPenxr3Jexj6yj15c8PKOB4Wa4F6gtUX5NZlDRp/1SKxXn15a
DhaIkOqzuVSf2pbfJrKe3bT1eI6Af09LVE+CkJUDa/AWmmF+qxNDbnur9h/cKqk3Q0OFQFsqJyiR
Kgujjr4VhUyJcWKynRXU14wyaZV5c34E5Egwja+PjuV2G856U7ljdtxs5qWfWISMEQKnQbym39wW
qgxHjJzmDocBkmSSU12Xl270jb0YSFlF9QvEEHww6uq4yTZlkzsR094u25A1jjJSuBVfXKhdL2R9
8Q3aaW058GK3I4PuatiE/GD8tb5Fw/i9svDZ1HSlTsp3PomGFUSK4pbMOZpeGhfl2aiBtQU6MbDm
gHCYyIwqjfGLC2KhDMf/5OvMluRE0q37RJgBzuDcxkTMETkqpRtMqioxz5PD058FOr/Vf/qib7CU
WXdWZiTg37D32u4p/s3QJrjYEGJJ71lw4oP1V+KVEG8kg62esPZD26HFM/P55nrDX7XoT9HUWtfC
QAupiuqcpATTh9ZvkJnNVSFA1vZ1rkUvnZ7+akZeokh7SR12jRDl921YlEupdGJQNwnvNjEc0ec9
oP+5J10QUsPECgZm1sT4UW3ohkVm7vDkYePOUtykaEXNpgQoQCZWlw/lrkNrfq0J3WqKufHp/Ifd
rCXnfrJTvADqFz8KhlpuP89S4xVRaXvTm1KeezyFq6CgmzpUGHoXErLTYUE6OcvzaiF19VuXULw/
w1img2dcVEuZ3uazfkkQ9OzidIq3Qi+yW9I+5OghXOqQWytqnquOMwgweA6pB2jnGRAbsxD2osSV
hcOlKC1aumNhu8XNoh0+UTzjeyM/iFjWedhL0n84qxPkNH0Rf9htON2EOX4FXsSUpp7NvdQa+1b2
/ZtmdtnRnPv4VIfBZW2COiv+GyCMdjLwKO3YebCtKVlhTan2PRpdJo4Dn5RFTqLOt0OLkRDHxbys
7QZzU8hqPhCaJX2gFs86QCG1QMn9xnI+WtC5vla7vyeU69/ssv/GRJVhiI3fYl5Gi4GYH6WnamR/
1AJinPJ9mNfz2SsNnQw60BxjVXh+nHTIE5dLwV+QpLCD1uO/iZJaPFSrmw+nagh00WOiHY3pnzFM
krOGfu5OX44DJCtvra4bqPp51HLoy6QJjgOjb0oKvdbB4E7xc9RwU3uoM8j4YWKgEXi4x2Y8XVOC
L2GJqmM2R+U1iywBQQcLVLrst5p0HH2pe4BpuvEGX+kYm1RWZRSzhEMkegmQQ77mKL5plyJsXXo9
3bLJMg9MWh066Ve3JTxVE9PARLmx344QEF5RDnhkf6T3woEYmEyD9qIlVb4hcJvIhTjBSsFXZMwr
tx+JMJiTZ+dhV0lb49SVg+7TKLB7QHJjQtB4N3Sw7ilM3gSn/daNKoyGy+uvNqqTiNN3R2vQE0Pq
AWts9hS1cXEPvBz5AurNZwbbVKKOvwTNCLfLdFOTHaTYBalJh1cm40so8w9ZDmRWkWh7UK01HZuu
/9kzdLyWMH8DncVMECdPwc7nHmsDFdBodWcTH9zWS3T2WVOr9nB53/UBD3ncYVvLlZNdWe5keEAz
5UNHs7rr1DNQ1Ml2gQ+wjEibCC4YOKPIbqzzlLnZqeNbuh7L6G2ouRYLVqyuxG9wYo1u8+dSIYQ7
pjM612X8++9FdwA2zoHO7s+VxXVkiXXMmnkiteE183T7a+LOSWgvdwNm3WapgojYhtibs8iTy4Qu
kZLFg97/0C1PnT2LDbBkfAs4eyBgs5hv64XcA/K4B+w1IAHau+mR+tKGZPHMOorACost9s5mPGTq
vE4y7NlQR6IoyX/vEnVH5E2T6xR32vgb40hx7eIhPeVVm/hTwQqKF+tNxXn7YCpp+5ZlPHtO7EiX
8l4J5d1dCemGca0uZ7mzGSH5kWlZN4Kef2mpPR6KnNQpjT/cmzeAqViiFBozJfSgrplbLI1turS4
gwrexaBP9hYNSHWY9DG8ewZmp6LIjy6JBelaWNnaS2qzNgPu+hkPMOxEmPKLTDntZ/IRWIuZEhn/
taX+P3hTUFxlMI772Rpe0gS0BIQajHQe+Er+ivUhy8sfVZkHZ2upJ9av1HDRbfZ+sFCCu0qYqbMg
bF7KqCKntUkfpSuyDXFw9WXGEfHGUJ5PuWBNRzQMtFedPAQVxNqVc93bthmcYtGZ43Xk2TtXibu3
newNlb7uQwUJ4GSUSO2QoH01U5RfyIv/38ssMvjYKsM5NCHYJWoc5d0GhzqvoIm49SkQn1Hbieek
N85rgxunRZI+i7K5yzao7+tXnWGDHhvas0ckX73JRgvAzeDZh8CxKuJbVOoikmcAbjWmoJMPWn9G
dMlDxQIFFe51vcyE7R4bL8ePU+FuzZwbmvuAohG33KkkSDGThnPp04nZHE7/1FcxckrTluf10o6N
d8b8+1mQlX5AMSwv6yVymNvWGXb59Z/eEHocIOMlIu7H15cXx/r2MJYdiGfnd1kwU7YEPf3GssIE
wtWiFHeXMDcKPCx8Gab6TuoXUnK3dLSkJOdtgAOzGOShjq038pZdPmEdIsiAcnhHjFuRn2sk1Md2
mdnXy4WcRoxqApb6tKwNomVtQDiP9ClRyUuwSKugtMZck3U/m2xEX5fV9r4NCu8+edOC/xjPnS5s
buh6yR2d8euArtjC0+9RnJbGwRmr7s8/e+7AhpD0c1FJPJlr14NbfRnRp8YVg3x+jqtA4ARZdq1d
7IiNuZR9/15Ikuou6ZT1xCtn31HCyzOZd9j+jCh6HW3T9TXLneBRDEzeF2uIYWdHjKrRqzW6CUu8
WdLedahsSd1QaMFvxLTjR0XVt6UBwWESpvm96b/zp94bcmweSdHVryzPf0MJtfyGc+TMwgBzdjdf
mY0u7nFJ4hSZe0h/O0LYgH3oO0vHmIc+fjr3NfBZyGcsEbLYhNaOqZMhd3Ft00jhXJinPacX2e5R
m/kuGXWXqBR7iu30pKiImDKwMS5j/QTywzurdXGWEahdFcQB1jwp13K5OD3puMi+TvailA1LlLK9
QS455T0CVGbNemIZW8ZtCGJNOJxBGOgQd/d83sOtbfvgxpQaf0g/omhl0K/lwmACnnKuuoV2pcnn
v932J6Ur1qqF9A5ohjDa92p+umMsLrGpP0AqyZ0bhNMu1LOUtLAxfcxj3+xsIyYcdql9SfANAOJC
PjMJuqW+zomN9Ry3umTGrJ0Uhuz8uKxx1o60X14PNLec2xHfhnnfCJSASwIo6+zM42udE5j47xKM
wtHb5hPJ7Fh6m4umu/UlEUzmjDL6Ira5e6MrxN/cDPNGGJjJyEtRh8AmabSyLcKV+4htCnfeIazi
nrWX6V2RWrBEXi4ZWt+dZQhKzajy3aUmnIvQAcbIrA53/PhZk9SEGJJRkpGFT7lcMkZS7N9m/VjM
jPCItuXw79mwQSPH0p/mpJ4p4T560b8Kl3FBVjOSjzuUDyvuSwYgEja4jCF/he7oQyB5dczCwng5
2wd+IhhThEkdc818DenILh7WZ5THymUn/A1LhX5dbVG2QPC3YYm2t8d0OtI74OMNk6tV9sLPIvE2
GSQCQSDiDzwul0AhrnGXvqlsBBNjNmarCN5YpizNaILKXfjoiATOKRlKJ0TlFz22nPPA4uHR1oHH
Rh0hfSF4Ftl+FK9hZ0fA6EYygiLn22A2L7leNrfBuZrsyy6rn6d2NKSSfUA3XQZfsSaNw1xr7sYN
GxiTWgc8L0F/trOXhep6MSx+1qKUrFdmqGYQhduLvlxiuK90TcuR0pheuq/qBvLViMJrT8AoujWC
NEngmAMDA+f4XGmfwTL29UbBREFOf2fLdoWBWb+V9ggtd/FPrBcEM7y/1KiP+56TAiuxC2sly8j/
cwEjuUaVbRxNiL3hCu8yss28iLwa2GGTSlXTAlZecEmDObiEMmHEFsxg2oXDNo9CiyyMkjluxAPC
Ae7M0SG2si+lUjYyNpIheiDXj6fu2A/BEnoVND8CzoZDlVfjBejLeCnc8qhaoUPX1QamY4TuXTWB
5C0jj8OE0+TWFRK3VmNWNBVkrA8WQjPJq8Zcp5MuIJRlqvyhubMLpjFMvK3VV/2uUwdRYN3Nor/g
Igxir2LnPpYxfu96iZVaLmmbAfAdRXgkBtd6apofi/g1c+fhMVo2AykAESYt5XVwuDHwIoUPbtuP
Lqi/mtAyXh3bJDEt0Z1tHVkElMKh3kqQfL49F3/DjRL+AGfdgP9olUR7EUqbNKFvaLwWJMvfG3aR
9kAdCjthKUTWVIUwkoJgO5NkTvg5bCgFXpfKq06z3fE/jNxKh4Oixi1BjYyHrLKZj4EbHyprIvxh
uTjLO8puik+jR+GQt9HySwLEPs5xu2cLR3ZpnpmngFiH9V/8kV6wQ8Y0nuz2YnNsHymTkg4C6qbL
eOgzrYfCQCTzQ5Lnh/b+GmILuFYazjF+bsVYN92DFmEusAxvhTljwRczuG80kJ1J0hZomL2rR+W9
7mNkkRXK5nq2783QvxmzpPVJKzYX81JP4FlNLm4tLiHz/6O9DHPFclHEkPx3VaH1f5HxxAh4wnSg
OJjS0QFZ/2dGChIwftymzvyqqZnoz1AdMs/e9k2x66eqfWL6+rsIm3fqbIxjEEcwyqQg7SKZRUeK
5Avqp+nclnlD0h8T5XogjSbTUx5sYuZwMsCiZ95OB0Pyo2CP2Fm0ZUHUXZZb3THUSYCGPbg8ohtn
ihfwieu7CJJ28HH0DbMbMMDhkJ3T5FguU8HUw9yuRw7BMxOzA0USH6y96lKqqN177Hw2oELE+b9/
TGKRBv9/AnrUl5aDbtcyLcGW3mA89H8l2rLJ7XmwOx22z7IWRatD5hhenl4aH0xQO/ZegSO/ZkeR
de0V9VaBQGI9WdIUw2BWQ/TRVvN4ayVIx9ekZLRaLuEndqrF+6lj3CYj4xLUVviG5RNuR6Gi88Df
aztFwX0Nl5BJq51AurMWAdiGj2zYxrpUT11tcyGGX0FXHRqdWUaZWmdZRaMFOmzm/dvLU5hILKlN
P7oHyr/PVE183kHrBKfK5U1TIEwcvOQKV6C85+5iP9QIsR2LXrwE7SPpe+uZjtPezPuATTQD/gUL
zKxwOfpFXDxto/+QTmM9POhQUeVGD7qY5lhMWbhkLls/6jZ7rONVhad+Ew7CfOtThDhB5ReS6k23
ptw3W9tjvCX0qzHx7ieQ2W4PJBj0l1rn4HfGD/iX/TnoRHGsqHiU25N3aXXui1FnFYWJXbzVYfyr
yqzE1/PS2EJq7NiPumyRZhntHDEGIDc2LaPNewc34xCPdrMFa4QlY1T6WRRRvW2Z6O6MiiJz/aDX
KWmLipC5OWF3nSH5i6KPcW6DUtGzKc9GiWICXOzIf6D6ErlE8anS7+RroH8N+mQ36hObeoCr9xvb
KEI463xCktZAmx2xIfjz8rkr9EzAQz36Trf+rlU8G16LVrKzESlFEcijTWPm3m4tNAmqnzKIlkzh
gISEkblX7nu2zMVqhl7XyYQ7u/SRjLugrtnDzwYI9l1ZvD5bTcM2o4ZbnNFxuOkmH2hLKnP4Peea
9HtdAbVYAh8CI0M/CC3ngAgo9/VO/jOnmbgbbCWgR7wSO1J9n72AEOeOvZ9eSDJlEINU0NXuYzfU
hOLN7T6V0/SI0oaWtRze4V7f4jTq9yL3Zt6fe8lmFmerGb6Gda+O5gi0P+5jkKWYEjdxErzUKQPN
9ZuaOtqwgWbFT42uP+nxBIokGF7Cyq2u4wgOMhDGV+2JTyfle63rXBdEGC5A4hRrebFYlNyUQf1X
D2g+AehC0+PC/pCcdwNFCDKLcl/zFv5BUiiDjPTuzlX7DtQwR7CKxy8t4KSFTWb4Q+XF6LJmjY0g
oiBWzRhg5fi9ZZwZowesVNO9kmuQAJ6M43uEedcORXA1x/Efh/qB4qbpfZVYBCAXY8hTUcfnVMHK
Y1xmfxMieiN8iuomAgqoGajr6QLcwRL9Nk6ScCu0KLvIihDHtOw/7IrpTMW+aRFkeMsFoTZe8EC3
d2tJ6RDwgQAwIAvjhEamf9GFBqdi4NM0bcCebAR4JTA/dKuhvKkAZsasXLQ9E4cWTsTyjt30jKZh
N1rCeTS1lcMkGF/nbDiOqdm/LSXR0YxtbRdbrAnKKjMO63laVOwAPTfuth1V4FKIp4s2cS3J6yPW
x/GiRmCoHOnOG7WfjZA3LW96R7SK9luLXDSMZcvq3lJ87HzW8w5bD8vtZRg4lLN5hul/X+vvZmHu
Bo0+Haw2+7lWOLInm57lRXhg+wbnuaavXT8Q4IabHtHGpRPjcPjvJ4aFn+0/jwzboUr3dIwgbBxN
8R/pTCIn+3SaKwzrwJYMJCi3IYIoFmp49W23yU/47j8SLPMvovWSl8QJvuFTAGg1hS0yEVu/eXU1
3aJTa5a8frPZ3hcBhV8s0t/krsgjexiIMTYjnWGWyY4YA+KRSAB2HdqqpCyq7apwbcD/3Rx2VtBx
HH0/sok5VG3annvb/hoTS4PGAAnVBFrtN3Fj7u3IAJJCOgvSPvPGIpa7ciDCosJOtZ36BgCLTrdT
2i+nKM+aYxbyRMDeiN54lFJfS8Df6FZzZoUgz2lpyLPKXLRDOFaTLtKvmk6z1uRJjwYzhWxfA44R
f4H4L25TEXgXbv6tA5jgYMmwI192TlhnQN9kHRq+E9HWvsZjDov7r75qA953qHY4dqB/2MZpTMR3
r/Ni+Lmlu9G9xEY+KUiCqVlhcagshcmQvZvTg44+eQQJ8IZ2Iusgmp3kGZItG9jjb5fkjJvRqm5n
sCU8uV6LOrYwq3MnIZVz7yY3Ox8/ta5OLnUgmBHXiIWKPOuPLcRNUyLYtGqrhdXLd0ycEL2Rjgww
TeAlMhZO8QJeEBgqAnCaattgO9Qoyylb5XM1D8Q9La9WgkYepjQ6ZItjBpRHfshMY8QrQyav7fWf
ZlKdenCtrIZj8MjmpDhSrXZZZmcHDUNNQSUJaYbHe7bK7GazQyT4Q8odakF2QGdd78R7KEfDx4c3
7nL8JddhgAoZDNE904ZHXhD3TfST9bRyfLvBlGgXRIY60bgCdBTirpBw6w9URS9snjlN6vhXIMRJ
pfrGMZV9K7xQvhosifcgBaet1N29mwJKDRdHb5Sk7wKGGbPiZBtNjEESAilSk0ChOm/DK/838zRR
WeuWNC7uOBvgJqXP/VYf507HBB4irzfQ6Rw0phYY8ll2WQbPj2QRhRMbFAONdMq4hAsUdcKHPR9W
jO7T3Ir3rvctWljSElx1jnsW1oM9tqwbu/mBWjI9864h3yd7a8pAvbUV8/XA0tSO0YSxtxcgM8MR
ICoYDe5UoyywbEc9TSZRbI4mdQ5ncNbaZHyLysw7uXPCyyAvUoTNIzu8LrNB9lSvUZO05yTz7p6Q
83tT4mBNEGb4DvCObUxAyCOHnoiCHXs1arJTNjfynaD7vG/U3TWSS+7ik3ASoPnz8M2ZzPEHKpp+
kxX4Si0qr2c9dIe4tmGIJ09lq+bvZRPaXMdFFegkmnebcGJtKmfsTgA4cMMOQb/XDNxiRZEuCcOZ
8EuAJveJVmWvWQgxHQVtq5DJHZY0x3tckDUeKIaTVm0yQWLq39HQ78JUIetI+vp7ntuaXw15i7KF
zruBBrCrhJ5eqffSK+CgRqfVFgX/AUSPFckwfXwN5zS+znVRbyoLlOg8opL4M//Og2raO4s6eA0z
Q+wT7EZnktx1GMjMAPeooVXXVjofKkDlmDNHe8mG+uRN6KrLuGy2q+B/0InOcLXz3BHNU4kGgosj
v2nM0S92aliboan4Oct5vpXIEdBkti9mEt9qLOvYDXrtfcipcB1UYk7HAg4hUEz0SNQ+tLz5RKyC
oH1EF8IcXB3IymObZbL8DGq9/QCLe2+H6rcJhIcJtqdD9J+ag9LIHyBzhXjeIP3d5+iqwjHPLhk2
/jLoo5cKDK+NYQgq2KmBMrTFQZGbG/CLJD/nGdk4VNxXj/uAZJ7pr4S48U1R/XAslFvkLpdUZAlQ
pkVoAFuqpHWdiZeY57tEs80HwXM1Fp9miQHHBJ9/MycwBUY3AlPVYt5bWfuLdAL3oLClX3vePNcB
Cd6Qkvaut4wd6oVZoaMlOaRJ+wPSwYuaeu24JgUmneJGk3G/r5fd/Hppx6viIHkGwQCGFXekb4w2
MdXQJa6Gln8acBLwqJjIH7DssK0J9F+8QzZMziCQer/Q2S3lj05jb/jMp+lFaxK8DuuN1R0qZBZn
5vLyPI3IiP58WEiaj/9Oj6bcgUqLXCPv++FSD/ZDVb17Lb3hjRWlh8VCMZ3ld/Sy6VzZoXlulssQ
CGKtbXzrmA+qqxOyCBVs04JlP4Y2yyKDCzFE2VsS14gHJNKYI1ATeRYAJlwNJUnEM7dafgotaQ8p
qSKbuhnMR58bwJuaf0SE0jtRU8pqrmwUN54jISfHLO6ieNxqgLqAvrIGoP3EzCSN29yyBegnx0aa
nezTclbXeLk0azhFWN2L2rIOeeKaO1SAiCU4GCoai9uQe1/ezpjZ/oyRFl3YaW4HGi8aBTh3ZppV
h3Uc1urGE9ay3GZjZNxQ26CCj+Z9lnfts9R05AjIxLfZItjiFW5O8ZVA9uJA2mNmbsCk4VlY1izr
ZcI54TjR+ChAeg9jnd6SQp7/DBqYgNa+ckI61zQ0T9kE6Gq7sA31pEMc2DktdYIkbr1K5ALz4jIW
njxYTv3UGnM79o5qNwZ6mG1dOiyCFFKNjR6T+Be4ftYAygYPmZHPOcDu8SbtTKrH54TpFyG/zcAR
c5Y+GPmjmCY/GBBTQe6AfRlV2k40XuMXEysJs/90lkFWxVk2tQiSoirzNSlxVGkei/2KtIOhIDCl
iCwwXDCrB5IxbKt0b5rUvlVtVB57YQkAEjXSm6ptWaKm3b4ukbB31tTuDANzzL9VeDBhDSxLVO1z
6RyFJvK3omqvjYZcsOuKe8kU+IjqmQGz4oiN6uQjL8dHg9AHlslY7daOY8KqxaBEnOZlwwzf6D73
kpHO8Jee5li/fFnGzvc6+p4t+R3mCNF3ADH44Ux3u8juDGyKlzEq6ht5Xt8zTYcpyXEmei9/6wj9
Mww2gXlfsM1EUhsxIt4m0/QzNWW1pbs5FMkUccsSyRuZzr40LPkZRhgi5CSeZI0vpaxRGupmFhgj
4sY+O9XcX/VF0mhQOgBQZ5jNxASY7QiGkywKVA7FW6kZ9VHH3LwtLSyFISYGoNDtRUrBdo70C6tR
GduVjPiHqfuVVjXGTjWQkGzOFpx2BMSCheq+BocIswMW3yarIeN2SYRa0my+ybQLDusLrgEqu2jZ
d2zLiZssNfybEYdVqEjFogrcWDZhlSzEok0SM19oaAs3RtL09yypCfwloXnPssS6qrh2N70qpz8v
zvWbI6UjDDFiz1uZVIKyi4BNj1Tp8URUNUDR2mCDTqQtYDoSfMOHZjpXRkNWTkaTDjYsTG8dMU74
O+O/RYtwuDM7BtphR0SDyQtehbI/evWvtqnp9fqQSFcqut2fb986C2Y8d4ynrpsm4ymR76oOzkuW
euGm1AsOlASGyRW2Z3vJoHU6iBNIu+TJxUF4K2p3vNoJuQuUhevFqjiyQjkvGXT5zumBU1HpEcap
pd2VQbjNGttpfauKXwdn1C5Wl7S7WKWo3pdXmmniZ+uwYe1ZDedbwUvgEJG+cG/JHOkNS3/LNMW8
e2oiP0+Mn5glWt6q9nCnRxvuWlDQPfB6rYyZViNwJ0jKKRIwjDDljrUpSQy296PDSuHzi4S3BrQb
StrA2Dal4NWyXNavBlQC+3gxkkGbRb/eMyFJ/gC8QnPfQ4ve2EyCH5qeuidZjBHjnvgmJM8owRzx
w3UpIVoe1jJxSSOZiMl24of+lSVZ/dXNcHrDgXXsYL6HNR9/N4T6C32TzioFoecUO98mUUZvAbYt
BtT2cbZaua30ejj1+VzdiDXCUeKVd6B9xUNvm+JBWXppG3VuLDHeCrvFWU161a6LHDTqrv4EyGX4
7ZT/6qNi+MekQz1Lp/4rRsZpyszzCV99LzplPDGxPbXcAjZnYiEAme7drIp6kQ72vOoV2dRKv8nM
j1Xruao+EZObp9D+NQ0BHRRsUiRhGU9pXtYMuQbxDcuJtbF7gnKHhY9sL+UG2xjnNmuo8KsMQUk0
NUDJEhfkNdmeQ2OkT1Zs5wro9UuvxdOROxGQlMy1hxKoJFFlIjxnwlV6nFCYLA6y5PvDuyKbR0+d
cuu4tg6RvQZMPacYCOoIHB7GPnMHbJLjGUJtjO9iqA+mDhA7tIbf1ijcqxiddsf4Djr84klejcmO
W8oDK+4Ooqm3jzVCD1a0U2AC46sA86pFbL1eoKENR+VGv+tSI++0ZlyUj4REw1rfOCVPzKodXGs3
dtb3OM8N7LKFrp0zVtjr+ikzv/WT4Jwii8jHvvuZBVUJZo2LhmdsO8QxGa+N6c+Ly2q9BEH6dKOm
4Q/Zlw6KvP7K9qI91XNp3Yi9ETeeiaNuzndt7PCfGS35otCgGWHiLxlZKVHi4cdOjBBFVykQt0Y0
kVIftGnnlAHb4xK2485eJMZx96U6L/cDz8yvS8HPilaPDt6ihypnPT+kdmls3IGIvA3yECy4YsJw
3YzJQx/l7zEw2J+0ZrNndTLt+0X43zbuiciw6lLMiToHbLr6yn3t1BS+MDQbmPxkpGKgQfsuxc/l
rw3wX36yJPjh8EztXBy7O9mmkOxyMjSKClt1bYhbIex/TFZaH2DExM2cn4i+FKuyJt5WId27s5is
s1rOW4b58lCBld9ycC8K3KnZxUk2+OtfKnLMr6X4w2CocAZUADfMysxuxNnQkHuMLoLMVltbm82T
0qb3STfROtNAvdmNuLpdMJ/6sb5bsUdsg5qiU5YTgaL69EffnUM7lgc4iBYp23V6KatvAfLqW21h
WMdgby0ptRGumgpC1xnKozgn0KUOpmW+a8v6Xpuk3BcJinta5OJMQ3SLWTHedaQKN0O8qoYOCTHR
/0IECrNJER4h9iTc9zKnTgPOaxj2TmBjmaTEjxqOFVFZ8T0o7imrr2eQNjwSmpOzMOCfXdu599j7
RjM2XIOQXNqsQ79TMHXdDGXhV12ffsRZFL6ogz0nt6gjgUKLsXNuGbZAF4zJLzHS+r2L5fhqNt3G
5vXlEg5/WvNdkwBRDlM0EiaQ1N7j5aJRCJAmEp0NNlhTyUe4dksK29JFVzgiyrgqDwx0cc7hXLvG
jffiJXKEwsDuVWrlqdWM6GGyNB25tc/gPTOOUi4h6pJrrRBUNSNSr/WXGkfNOQR1/0/qeT+NlBAv
04imqx1U4O9UhWIGPsGLaY3NdoaSq2V5fkbg0DzBkAWMV4v5ww7Hhxtmbx0D3qcwU9afJsE1YZR4
x8Gs/7K6MHnUuJVBcusfYx6GTxtFAkQEYHvU3TDXBK8lxi79rVzYAXah+ttswNErWOpG2r6tG/aX
UcT2oRldn/7DPDB0k4ch6sQnclKMYuG5Th31t8jin6mTO6/Eyu6j0ELc7Djic7Fu5yYb6U5Tr3Zc
MeQzuJc5sR4kGyWvOESwpim8mPpS3yVGkZxaIX7OuTQ/9KEItkZqcWtPJklmtGguTv8bCTAgapky
YNeqPQwvpJSq6iGN1vPlBCretK1/3FoVV92LDuTDBb5bhdGXcsa3xaxMHjw+fxttQFJj6xGlaE+J
3R2acljgyvG8r9Gr8LslxhO5sPGEbHjO8v5b2YEW5yYu32bLCPY8wQhlChgZk10/a5rNy3oh54Hx
QUySYbTgA+MKdPHAZHFfe6D9YWb1+zbB2r4uVv5cRn8A2gCg8f9ZHFYjzqBDvaz6S1E16VUVEOdA
ORzHQPtFqrw4wE+A1kfe8Y69UXxVVooDLSAHoXSc/KEWYdNI/C4mLeUjxPjgMHd/nhxWaVfJsMWH
qrVDB6J9We5MzS+8+SAd+uuqtD+NVN3Z66UQeAkY9bzsN/G/w9Xqj1WGz0dwi2+9yAPlseqb5KDH
ftm4b+Viwlqth2SSajvLpGPVRq29x4T/eOBqNw4eiyOvXDKxjCD8yoEynMkjRqsFhxZYJqZnzIjh
w5Zuu7PRC+3wfrng96r5NmniuKIj1gs6eoIh3eiSWwl6kiDsXi19qrYCXDZOJN4TWmiPsMT4hKKc
yDaD6KBLrXncE1K+JEi47n03+Dw18sUjfmYTdegMVhtvu5RvGDx/J2VpYj4g7HX9QKNszB8MO3vM
M/O5Tig2m9KhunczDJUKktIWCATpsJFVy63k9tm0rb5g2GmtDVrfS7tAHVziLLPlvkMeAk0tDnkz
oRhfVo8ktTSy+wZsUT94i6zDXS5BCQWaNOD9SLCk3liXyNV5NS7vx/Urb3lJpnGvdmOFEFhfhi/D
IkmEkMwQ0Y7G/aD1zXVyFOu0qWb9tfzTdJqfoSxKf+16dSAmPelvjGmCmu1iswgcQoO2xFqkz+tX
UezUp9pB75zsJpYzS52eWV5446P70bGZvxSNzE69RmyMsuBIpLV2ZL/boMGxGKMC4WuvZlKMcKBb
7xbF4h8d3yMYm9h704gDDrUh/SFIoQhajgqFE/LRqyY7wlGPCTz1shuclguE59dIc6+R1qhLxwyY
Qoy2YXUVxinxpoZdvWFGyU5Z4b0nme3QUVF5cIA7+xRrOuq+L7etbEZ86aVKs+6tsWKMFFaPxpV9
8ZuOAk/CLsQRZv8CiCPbiTm/JbudiQRol/Bo7deVbkFqIJ4V4BdmuOQYkXlwyiKCVJbd1Fx4UGkl
I1dmsvENcyU1nw4XN9Mv61eRg03IMsrfrSmKg7HAcv7lCzRD8kAdnPvx4m9QiSPOQTRPZ/Vaym4x
QTkJDq+QWQ9ZW2x9hWnUvqVcnWaGwKMkYrwPQmbPvYkVzDIoLVTkasfeoib0RofUSfQ+L9TI07H2
0K4zBXBv5WD/k0VEfKz/cpm5tjjbNl7VgX/O0uLomdP8dIr56rkwV/6lm4DAiY6ou784rdtbsVy6
tt44XsUsE6LofoU/dWT8HRKrLfeczskN/7V+Zdz9Zkd2f7VxHQrVpd//h6rzam7j6LboL5qqyeEV
ORMAgyy/TEmiPDn3xF9/Vzf9WXVfugC6LILAoKfPOXuvbQLWyShmqixgRlPkH8o2iPcbKqPeXkIb
E6H6EQfyN3QUDjlyaJm3YaWHwBVQL5ZBsvPcrj3FSRhebLsGGRjZT/T0JPN0dTSf1eL0bUJj2Qh2
bBRdty/T5O6i0jnUhyid6ovyQKpHIm5f6nhJDsp9h/gLq5X04eFxyPeza/6Ef90ee9t4YxY93dTm
Qx8a+Uo8hTvlZ9baMeB2bF/UM4NeBBACJ9mQU2WehPL3xy13jyoi4a1lNn3WU5M8CiEf2hlkjEbu
97NUk5Hx++/iSl0ZkYNXYi8/xhkYymhoQ7wd25E7t/FudnhzjbYIXs0JEJZO3bApPMKZ+wR2vteL
4pI3hHOvQgSyR3NmcuGC7C7l4iyo4zMZWVpocniFYg8KkEUOzLCmz2ahUAXQtPLg1qGE7YdNKiI6
l/LgrqEAIjyXwYYak6pFKROz+ScIVv+s9g211MHYH7O+RajZc9YrZ9LyuvzDoJcyD81pTkW7C7zM
HSVi7sZVvhJlVu3VWxD4br21mG5j2jN8V2pkgWTFrUbnntgSHQ3XPpVKLKcG45JF0WRALI6ISpNa
7D8tRHZM9H3mmRt8TW9haqJV4nNIgHi68Yy6PquF0x57eA2VIx6yf/6Y8dSjbpigirjDE9LyuKmK
bHyqxfK1t96HGGF4o/FwNDRHSPVzwJErXG7NOhiD+mcZToekScihy2tr5/CdfPOceZ3TB3zimVj7
QKfs2CWDmrS+YRtqAqlTKbyTAkF4AUDjYqr/0vmNN9+e0q+lnYo9muC/9Tb+29bC9gfAkA0D0Om9
dPIRXWDK7B8COz5TvDWZhjFK1LP9aDwKHjfGRTNwO4tcxBwLGajfnQKthNdFXPZoC/XUnYkBKhNe
mtVArUo5daxaD9ddXzvHWWoS1OIio79ojMg6yzmyQ+pMrdFLiLyVBxrUVvy5xTbRkYsgS67f5tDu
TnZiE8Ts7Rh6GydJWD6pR2oZm3ptaxQnYQBNlJ0mkliO1mQ2GAyz2JH/i/N+jm9xPI5P3UcclvpM
cWtPmPsKF/46aLzkkRt2sp+QuqI9wX6rboNlCLQjxg2P3kEvj9g2j39uLg3wsUM+LufkXR2Uorx0
701W3Z2orc9970wHNSKywcb7jbvXDMvcRzNBC64hIsycfnu24/5ILyS8YerxSA1HIeVDxlFwh6zV
0mOYYs8u68iEbeyWezVgqpwKi0jKKBfgrfZicLJIZP1HjhDj0LhkKFa24aHRWpkOiql1ngmt7H8K
chJPAdFfm5J+3BowNdCEim8wHpVvSYNibJZWLjUarmtCmMofqJ7LV2yj9NedV5hEesvvpLtr9v6n
0yz+LStwgy6UUg9Mjd0Gvtij78bllDpEHrsdpybAD4N0G7VTxPmjnUvySDmWb76mfG76argYNugZ
UwiErUkzcIm3c9I3p6m10pMgy9efschiCaCC4ItKzBQ920RqSJTKKctcJuiirrfqvKYWmOBU3RHB
rbxIjB7mLNhEQ7q1c/iaFHpGlvcYk6KHf35bzZFHkrf4OUgIsz3IsXWgJSeNiaeDpFI2BJtjgav9
0RbhTxcXytUYmUVVfcDdn3qybmTTiUn2j3TAMeKXLgQD/m98SGQi9kjEfePbnyuHN34+6RXaupUz
psVfdB04kU6YjAiwNfJ5+NYXAQ16lwuDXD4csE739GikAfwJC26ErrktP9Xk0A6TkFz6lDc76kh7
ljFrWVx1x2liki7MeTi2bmyubdF1VxytGedTwAcJDZ4tlfb4pteAkhfX5rvOW4Ee1Hnt5urnrCdA
+hm57eNMq75OA6Yxh2RuBUS06tX3diSR3CFscZ3GXnex8qJb1REQ3imebuj7sodh97+mJOtP9Jay
R9A3tKdI6CTZt17zz/vPyRLle1AjVjIR9mSzvqyQQ0Qvgelpt0JP8vOEng1H7DbjQFqv0QmKlV3o
/xgG8U91U0Y2w3gzOpbB8HvszW9W4kf4HqjfHVT0ZzJabwENqZNOB57ANx4h3cnXQaQF6wCxrowL
UUvEOeicJoj0oiB/dHrtr2zmXd9odYBayka03YCJAHalRIdiHa96qN+DR/1mD3AvEs0kzcGPmqsh
F68vd7FflsdG2r3AHyOMX8KPYBhdKAfs9dtQ3mnV4rYIY21yWTJJNwn3ld+2d33QxTax64YMCfsp
CDw/EejdH740ew34Nwk4ri5pNu4Gsbg3xSvroIojk8mavWj1+lFr6CvJ1uoOTTbwpStDKU5KSN0a
XSqI0CEEMso0hM+S0NCSbXle2PpWy0hrBRHDUR2h1VVbE5nqB7O7bEusLIel11pLGp3hT6TBKTKy
o+OE4TEfqWrI1lt/qUE5x3eE9DJvQby1Yi9fzso33kpXRdDwHUnmYD+LwmICDGdkKREqSpGGa+hM
J6q2GVeoGr09hRr7i4b0y8g2eaOBxRJW91F+DOwOZWLMj86ABU9Rl3zJw5awy/YphqZVD997nQjh
b3NynO5InowduDPo+m11sOq55zQZ0xfzrGnbkpS4jj1oDhF2wLPemjP53ynauyrTCITHLnUR5qCt
57Cmosuy9mTWFEpbn8zUkyhGGePGhUZcho5DSouAQbHFmvKQ1IwEiuVN/AR00m+IvkajDSX82S93
rYLHA747OacRjdsu8v2rxTb9YiGKygttNQdT/R24iYbldDn1YVu/knqybKY8LDD29+IJwucYmIQ5
i9aOr25m6/t2rjlfIlW5zVyFGyP9RVhGcLdt090PHBGO+sLhWyzcXlIDHQtmemef937/bJ3E4h9y
D7pWCfaxRDxHv1ghsckPiFRtGCqleK2HDhURXPptt7QG0ibavUDdXsqK4E90Rr1UVQ7oUuTwvGiY
VDih9tpHjv8C4pJtzuTuqUaQnkhIfXNy60sXGPRv4wwfLbRpX5jsjj6k13WoBd+Y1Yl7kWqYLFDa
vo4QKuAKYaJvo08sPISxubp+Xwri22tUPirdIGqjg+3pxmNshv7JPHLvJKQDC318ixd/75qtgY1C
+HSzQvfe9kWxcSbOYXVpL9tFEmozxgY2xfDXX0IJ3twcSQdEFflw4kFcA80jnaGBitMLU3o8+/K3
Y4pP2iPE5TEe6RLPv3eIL3onu9TRiDZlLv59RMBFirsyYxiRW59WX5XciULjRS2Zy79clECasI5/
LnNlvCUAM561gfW9xd0pls55dU2bFPap9t8Tl5Oa3hqnVoA4Q2DefTOaibvX0r2Lik3Iwx6g4fLT
mqpD5tZ7z1zQmW6maZM1PSEKsW6+J+hL16Lv/p5dgksYDtXvuhE8xzBffuK6v1e6/zkVMzuPfKGt
1fOPGNVFD2G2ZAvXbMQH86QxerAC+o4oQc0tJUazdce0vA5Z+6JwZz2OVYIEzLWk76+XYjQ3SqiG
dKlk7DC3iCvM96E0412m2/3Nc8RhgoyzT6WUNzT6V2SipKtOKNoBVM1UsCVhgPxWg3S8Lh/mvzVm
PF5s4yFouf/XMCsfuC78Y4Ckyp0Q+8yF+GbVTgmmKR42jZW6tNQriFkuJ/N6Ih9J5JmLadPxNto4
eg9Tz3K4BM1O91HrNT75GxihnoIZ2skn83ht9buFr829lL+sIpIT//6O7UKcJpE6/L1xjE6FIL/a
rD8HmtMY/eNXy9NyyA0N0w3TKgi6EJK3FdNeoRN77N3iu4Gyd+0UWoj/ho4VmI3inAvtRy0NVzjE
EBGMZfmmFcU/ZmeN7FN2TKZsmK2xpwsSnl0IiGMXfNAjIHcnC1/SFr09idwaBqfhmxcyN56NsgIB
OaL1xMW3SnQX9vYcx2+T0SQPTJmbufeqlzIwDlPOGw+Kq7X3tYR/Zh7+f8/subkmCdNvwLrIoVRN
wFWJoL3P6UrExvhXXOJ0UO5Qp+mYCTVEms69eNUtoe3VXum4aDN8fP12hhpAN8CNNTKuywqhE8K8
1cjL9rhBI5Z+zvHyoFVSv3YaiNn/Rs8Bp2gyjdOWHhZqcvU1rExMy/qMxA4R3bgufOfbjHQNinQV
+5cSLOFeM5PPUiLZoGIiWcpIHOWbekz6kYg0+VWuau0lnRzvGEuhWxz33+SX5+DMYcJhf/6nlATW
ptXCF8ZS+XroYdqon9UMCBFumFfy5aGT2foqRV3AOCEP3jxmTxxqq+KdAdCyHt3c+542H37zmPs7
N6XlR2z1JYHHdX2pp+xpzNrfQR+QLjoW5gda5E0iALsovFaUai++D+vPTMf5gjl7vgxxVxzmxHrl
l2GAwV3db7KC2i9KoXLQWmNHlxuai11433PvXU+T59ydgJxaiS9SiyMh5o1DYKXdthfYroQYy4VJ
JwBJgmUDbvNE/tZ7xcSYilqT0iNiBqQzLpCLLk396J5OFn32XWTqzooukX6rYisjFqkiGo+RwJZT
YH3AQtmtgSo690HPvzM40k8A2J27WtLZvpa53h9AoBhiAIfq04IIRJ58660CpglRWWcMsea+J4oL
K+RcbtIlJs2ObYDjsXSG9gVZg1nSHlVTJy29Atp27x2IlnWPeIKbY+yLiy2VpIIRfBPO3dGTB8hG
DcXImDnY/BMA7swzQksoh3LRRl1QtNNNS4u90+ptz+xcny9q4a5JOnKOXEaVrQxM/q1irYn+eOQL
KvHOp6E7cGi5TgPAA9p5OvxkOtr2w6LFsld9qmVgEkwb+HUmwu0IL4JY2Tk5Cs90X2Ijh8LGsYsT
9VVKwVejb/3KAzGd1ZIRsvj1qJCPSojqxxwzHLEsJhZoknZ6FFM5kIq+LoI7jlP/LiTtjDrqNSBi
1iRX8D6g5Hh4Qzrv24UeM+IRaKKRc+E/pi9q2kSzy+Z8pX8nv5BBDtEegzstl0xqPNSinurVr24E
EV5jOxKrHOTHxbLnhz5RntM2/3SlH3qYvPFs9DFgpqE+NHm0cC1QQM2diT9SPa+NVyQG3an29ZgB
eTRAjcT0EFdl1wFxsvBHY8uWAw9uIR4xXslUZbsyCgy8eMI7D3JB5eRhFqYELZax3dVWo51w3b0E
aWa+KAh3RPN447oIEpfIMPd50FCdyMmYbmWAn9yDsHxIK0VnItCAqjLPtxj+ZFPaH0sK14f3WBwc
Z/hw8aUfXNNzHppNlydgm3KTjahF9lfh6SRoddWPvDXSte1F9bcyYPIrah8MkI1HhZRupM3ODPOy
Yzis5hBqztOBbaD+BNTeN4wcYHDxJmbjCXqLSVT4EvZMLgtK54axphzn63JR3f8kxFI6TwnJCGWK
YuR/SzuEiOhm8pntSaeokaOG0UFdG5qclHlivqIJ0c6zEsa5JVncZRzuyQhAhSDMqN7adZSv+xIc
FvacPY4V/aSWClHgqSeMDqU0U0Vi20AzM4QBeqKWye510BxSMTrRzLHaayP88mYbBiAwF1uuegoN
zAaPiDA0sARmUTty8HxxuQZD4x/9NLupxqBqi6pHWEaQRwg7JbXg/311e1wxa2a0qKjlDEOpjtSS
ztk/UR3ZiK3z7Ekaz3IwCWnulhG7OObuH2OOUoCm8iv6q49Io1GclCD1sxaWb6cNh3qQn28jZtq/
OlUSpsmNOgD+OQ/G6XKgajfgLXIryi2yJsC6L9u2tX+GsZNALUFYYAKp83X7OowBzHzAaxsYPOZm
lBYJv2eqpc6lA1XYymrBdzhjW28SAxqqKBxSyvU0PkVjAOgz9CzkUSJfW66wd9EIU0n3QwqlCWe1
TUbWkZbIg56SuGm9m+4QIURrGOnezXW8aKWBRj/gQDb6z5zeMQwY8SRvBsgunFeSIKgzuqkPLnP4
T2XryBA1L343I2fiO0KHnzuwuuEkNWYk9B7RJvasd8Av5k/1IEuImC3BFOl+ypvGrBXEyADkwtRI
diTcLNxM4zjBUpsutJzd6drFePfVqdJmJAlDlwzFzI22TTlHeHe89jC5eErrLNuK2SE4xGefzv05
+1KE+MRxAjILc1I6C/8pCm9LG7Y6zB6AODerI8LoZeluGTqseNnoL0NYZRWqLxRG/XhJpWxALXgh
6WZPM0GiwcMAAnsswpEPSXC8jQNmzG4VUPzm3KG0mu8Q8EKw4B41pfw1+dToTItS4gVLbXyzgBFg
flauL2WtsgVGyZpWsDC5TfuOxjCyKyzv/EhTiDzqi6O+M2XL7NqFiL7yqjo6O3JRj8YmisCRNPmu
I4eWQ2MbrfUCHio8Mth8VlpfjdTDjWcB76uqX0rAOLE5pwbv2BDMf2c0CtYzuvJVYFcjbgI3QAPC
MkVkhdl1FmwglUlmHkRKtCdknBqh/+ZP2fv12ARO+lRLm5BHSrQodXk7yNRF8g3seGlO1mIfFGVN
LYpkkXnBrQ6pNNZZZ5MEqevDbf5vyY38PEb9RhPxL/QVBWUjr+eFYAOi2vxJYwtqnRe7KrRTMNC9
yOikAiEv9CPmnEMssnydosRAa0SXSi1mXIfr3kCdnOeClopO/Hcf69O9b4zg2lTZJ/1r96Cy8PDh
aY/Ktg+PpqlRZ+KHuY69Y12zyC6OBRq0o+pHJ5fQCMKr2QRcln6G6D0hfnECU7Fyl86nUdtgfAtt
c2+N0yRl9PS/VfNCDiyyxp8PkQ6Bz8EowmwrLoNTZ61yjkxoAWh+JwbbX990vPuEj2w9DMBf7QeM
BlQx/N22FKyrRadHOX1yUNNf26Wpt8gg7dtcD/mhAnPjj7534ef6tRX0x7TyveEaP4aw4BkmxJdU
fgHUEsqnCZUQ9sJkQEJMLN1YaSOEySXfcq6T24Dzy4qce20HlChd3rzVGoZ1a6yfnpcGqxH5AvJd
y2eYRzx1S1dOc2fCHKiGVqnq+ml2zG2ZKMVat36MMgvYR3h+zYL0op4R3oCCwoDQYrSEoOSDhftQ
WO9NVvDUC6y9Z2GXYf5QyExUJa4U2bJqCaWYkWXyJs7TT/IGZn5F3cpaEJhrACnc69krooqovrmi
A52M3M7AbU0Mh95g+5zK1PZe1LOm6aRXpsU85wJal5+lQJl2F8tAtxs2uFXiUiDijCjMllj1E35i
JFTy7EoU6CxZWocY+fg+bKufgMhmsE74XXd+jWqYFAhAO7MLYblFPxTKn82z6e/UCUOdOaqErIoK
vXmUOhP5gHp4yD3YUC7Ir8vSat5Oswd3tUw+lBovoK0+Og0lUOJt8fUwP6GTsepzO3xQBWBsncXL
ZIzW2qgsMjDKIfn0Iwyc8ntQDMnByfHka3ZNoHSkaGp6IslqYLZj9PhG5LxqTvX0+jD8bqG+4K0m
BQ9X5l0ttGUDrEjRe+8nh1Y197Xg2Wi+jVEUzDc51UXZ/ANDqzgodZnQ/i5MAUXcJ/63a8Pi1QrM
v0oPCdU0YAywWyzXeOThXvkLk0FwPumqGiZro/tNdKJ9Fl8XxE3buPpN8ol7roQVPUeYays7G9of
XeU9yOz7cOLcPmTzMj1LylmKJHmblFIg0zKhE9eccnOuWYe6/0Et7RwMjTw7B9RunIbBxqmt+S/d
JYvG+gf/hPt9wPu4c/PBOKRWcbI7Y3lga/5lR6I8UsksZ63Xs7suXXhFAQe1Qrx8Vz/z/Ow8ceg4
VGXA2CN2rPwEqm/VaBHRSNlMKGrdhq95FbYwxL3f+iKYh9Im7Bl6M1XKASQ4VOQmLPCrybzlKuCH
oPo2p53XdPWF2ru+AB9CNRkMQD1ipgUV7BAqfNixhf+aNXgveqkWTix6WcQKcbqOyq0TJjpE4/+Z
5xrC4VdVxa11y/XbHBcAfaGdzfe4JOvOGrgskbxmp8YzfdTUiwZTz2D299/Q3Y99SMIGGc2B0eF7
T+aL2moNN8wu2PMuiM57EOmi3aqfZ/0aW41+7TNLu8Ia1Naw3VAf14DHimTW8G9AGEKWnWNrByar
Pj+jwH8IVPVrKFlmBneGfv6Nnvf6JYjIOzlFKIEX0H0VG82lkZFVtPwrhgqZi5wbL5Sx7Whur9SA
6U/Gsm4DJAi8HC2bLA1VkVjo45MZtrHTxuDO+LHauwOx1SuDbCq4oBJh4M9tvVOjAcWijTsZAaYR
N01kTbaPuYLxiHViD93NO8yVjdKVQmi3JCUUY5cbbyPt97qlFxt7bqeNetoPMi69b1sozeAeZyOZ
cYbmjHAJKCtT2q6CaVuMxI7XYYJOAduSF/sibrH1+YMP5qh1L/36D0NHeR0qwZRnMdMHySf2ij4w
zTYrQfqSYzrH3CveDI2Y1DlZjB2QvXRDFBt82kTLyNGuCZDv6bwEGpofxe0fRt3hwMr2VI5OVvGG
VPFGS037iLPmWFT0yFZd8B51SUHrnvgP13Pz9wzJPMOfCtUqXa4tQod0M/jZfLaTfj57sRjXlmVN
61lqYxQFNA8TsG5wwoIs1HeqxgvDXEZW2uT8+PsRncM0GeVrMtTlK5pxbW3CcNkIYZqvc2YNGz/V
k23XN7+1frCfg57qhymhOzpjeHnOOjMu0/o7MUg8icHpVZZI9vCfPzFHuckeityqqXE9NbpoLmCV
f5PIaewUfEUthfvICbM7+YRJlCtsQcYGvNuAEIAzWt73xEUW5NCrDnrZF2SH5OS/tLP+0abBHWVL
fqxk2JlnB79bdMw7hYbx+ZIdiffC4aQxbSq4J3612Q1qenRyX9REdUtBKIAgC5hKWue4Fha84NCC
L+1gmBsLc8Gu0fL8A6gcQhUxPwr2vHsE1H7Ku4/eZ2oLZRfBqVzs3B5ODa652uRUHQIp3kwoau9J
QDPUNZsfbFzpqezCd5K2tKNirVG5li+xZx7FAF1zDOd3NMvDPkgBJYWh1p85bpdr0nObjfLqDDLH
oAjTX27cv1ZUH+eh9C4Ox+u1adW3Wp4tETaxcdcAiFHY/irmhCGZaNqzgWsat5v9FwNvdI3DtLFK
/GZjZ4RQi7jneV1X7Y0F+WMVuwjPsTwdTXga1xaPjmh6FxQ4FlDTHAiETjnMWAWJiAA8yPboR5Bt
k5j/CStSzLZ2UgBBJO2CAJYkBQxhG3vX9kyw67FDbyVFk2Z3ZGW4SH1aKfSs5VI2NRUUTWgIH0Q/
rMidN0HFTTmDKQoaETv2yWkqRr0QSREcgzXE9uOcaHU7J+osa1vUGeHrqmgCgI7sz/+NnNc8QVE2
T+qRQYF8nFXkIFEzQ2e1O4ad+ka02bBh5qvTbUFxvwTuoy2t30aLhbXRwvlYgahax8KPnjWqAKez
7gBZzVUIk2anJD5qYTbarJ1Uj7e02tZpPi+XLqnB3I625q9B7xgbbIDmVeyKhXQvy/mpbNScWLPr
gDfvZGr2nUoHHStKP67nLrqFbkq9Y/X5gUrvAMbUe4Tj7BzpIrecMnZD3RBPULvvgNchWDQJEShx
qxfnBnVl66y7zvlpGlG9/yJK6t78rhdETyjSoUrT+noU7oTVWBddDnBnuQRBisUMSSiRX1Ptbi04
qnVk8Dp4pRyTUfCQ+40ZIUGfgWqkYjvRBv+DPsHBEIycwKIYD5p72dZ1nX+YsoJRl8O7wIaL1/jO
0a+je6ON/a2QN3NITgtHGZ1vaBFsmcKx/YEe3QMF9P5tpVt1Ox1pkBZkTE57Qsjs98AjbmdV1E56
0frqL8/zxmcgly51TsnSn+vIPTeml7wM40Lu18wcUoHW/iyAKXHDtgMSLa+wz3+WHMXUqomQ42jB
UhBsxjJg2r/ESTMRJua+RaMW4QxMrYftc0lo+PC6CVlaK3uRA83wExqo+xQjECesVnuiHKQLEjKr
w4VyFarbI3s8nVxADX9qiNqP6I/KZ0taPNh5d9pGuLDOFkdzJu72fOzRiKsXX/9H7EyXmTD5wvgd
y0AqBbeE3kQ2nrTEGdg3Lg1iBpoWOPKfYgBUOnZFyVWPVS3AVLUdm65lVO11j15Yl0w4KlwuACMu
j976xFlENPr6i8IngSBxzDhqzmMiVpju82Q8OyXOn8p0+bIkQjvCtXU3BEfhUpJPcRwL2Ou9x8bR
OYfKTJYXRQUw7OGJAUcb0+6aWvaHOy/G6c8iOt84QS9nhgG9WkP+j+bBGN/Jio226TB84K6fUfDo
fyHFHRG8+yB/wQLcWqMbmI3WvxkF+WdUVC2zPD/cDQz/voNQBmXReyf8lvmGy4/+LGHiyPvc5t34
O5QAPLW4/ewfsXSvJ4XZzMlx2yPLX+m5Xd7yYWg+YOBfYpR3uzypmLLbfbJ1EbW/jtSoHFLS+S96
kCtzgTuUC5TwThdk/gogc3IbydahE7qPE889Z9B2aKTmCGbkI2aHK8aZocd2amh7sqVxLWm1RqLz
RBJgH/XF2kiZyyjVoFEFzNIySJdX290Uid+hFOQc0IMFtVAY7uoIw5Ju+HfHCkYOnBUGRC7vjsMT
mUIB01/MOE588+WiHhnVW9dFmAmC4Mr+SdEwO+Je8ToOHBZh65Cqd+3NAdEaPVb1rMxME/hwgqsp
1k6u8inLBTc+KiYO9usmCz9HHGFv0hb2BvHIjVAOaXFsnSxNlG+DAH/r985HnrT3poZUV5TVbXaT
COuXs2wS3ahfzL1qOkdJ396q8t7ICoVO1JEJSHZwrYauVjlifayYaSqppSd1LvSxvJPNWKZlFrRK
mCo/cEImG1o+xOa6CDyzIa0P1EE3hdFTy5Q1r9kA1casQB16jd2jrRzRyPEhzDjvFgvwQGB9CzqU
tH6yaNd/B2XkwcXsVHZPYCxt6S4eQeRYxYT1M3gHjlw9dbuob03iYS/D7hnoOr2sCI7l0HEdthEa
f6crm5OQEJnQtGmJlM58KNLyh5uGxQ+7Pc5jne1HE2g/BV/CDckLDq1r42WmZY/4ik/60NrzLZ81
59D31q0iUxJgLd5VPBZs2W7R5AfSjApKXILWV0wqfw4zbmnODkjKZGcn7U1wUczJ+MKj+IoQgyE3
QMI+a5445uRGqKZrY5CNPLtErzX1r6+SlknMcFwM865U0YOdlOCJ+uIq2slczTSqVqlG3qQrM5RU
kFKl69a1Kz4Xgf60lJDmoMb6DnKpeLSeUZ1BEciRQhE7kApK/DvUofONSeB0m9ou4liCrxjxAvch
OFwkm3k42f1uovswZ9/KKTLJDEniec0RzN7UxWKh+kjOi6z4UnYZLfOn45g1/3a/QXba5zn4NDxY
mpZcfGl8ngI4v3ZTR1uhjTW4MXaCy//UDeP3WkOL/EfkoPQNX43SzkV3LSSrfPWFmIX6ggt1eYP6
xXdAgC7V5P1HLQyrBC0P6tutn5BIVUn7FEnMxSXRlveiH/q9VcOxqBwGNi+mIDoFgVL32i9mcmab
LrnfGNrZmeo3wEb/yjmVpnMZMCCS6oyUyzai5G1J6E6mww8oBdOqKvmAc3I5wYMjvhMLh9khdZHr
FgtHKxEbP3tR/v3P4i6XQgKV1JJCnL14wTkKuUH+WdrOXDYutVGGdE1JQ2J4/Cg08WYUyGgv4EjB
PfiB8UpjANUNV3ThQjSaXDQy2EWMqT0lQ/ns5RROLVynxKK16Y1jint35IBUi93sPtk7K48ndkw7
2OUEdd/KuSXNhQueu1zeHNVweLK1D4tzIkwx46XntH4bELL7SuXspSVN66j6/PIPYDA3jhHVuy2R
YK1mZ2dXK5cKVkH+4UacPmKzJqBF02zSZ1zkrJ67ozvNaRdt9UZn/Izhuxq/jZA8v+pcPp+ekBLr
npg9pOi5mjC6T+8NCJadPQ75OZVMEnQqCd4lwKwWJk/iaXJ/G02ufwAU969vZqSjcARERew27kFb
gniiNhkxoHLsxyRGmzhvo1eq6ePs2+jqLMLNuFfN16LRPqMsLU+GC9Wi5uTlRiUahNiqT4ABB3vA
awxKKoiLW6UNzA5Ro3M2Msbonu2FZ0CDy+k9I0FDODlhVx2CDlYj9LeeCeqr40wC2mF0tZNmi1GO
zCWtGF94AePLgkF7JzT8H+pnEzqYLzkfjSDCn//jVygtOgoaghilz5Krn3RISbrP6GjfKA26W7tc
c/q7J83KOYhm1fDd6JweFg/T0kZCYEdUANNgvGQG7KEYe+SNTLB6T2pwc+0X96Wyg+yNuz49zQVC
ZpZyzF+Curj1FoExnESinQb2H3JYX4gtZwCxbhuzeR2K5dPW+3xFNwmpnRxO+lNyw7moP3qqs21Z
GPl28XC9m85IyEMAR9ioMYgqWaNVpxxs/ZEwLIvPLBmysxHlO5PMRfhlJABj2ea0FRSQf8bg22hO
y7anLF39Kf/AFmHdSTGoDQHGuZob/DpHS0bVAXQokGHCEFJ2TdW4m0UXww3HurVhj/L/jbpWtVAz
YFojQir6Cv4guG7XxrjbLPqC694smq0iHasll+E3rh7+gj1l7RtBYo+TS8NqkyANjQBbOkCKvhIw
cf8/8tQ5pkM/nTdFBkyMrWq4en60QuGMCJqp45la0j9XHM22qYn3Mp2Q/jUytVQ9UosvKVSLNS4b
Q4rpLbkEXCeHLCMXYLuU+R57OfdcBxH68euHgzV9HYbUMSiJckIGZLtKTtVnI8YjBonp6xEDn3ir
8fEDUeUFyIHnHwfGEnT2yk/J1P3wS0bZ6s/QYSDPA2nKChGHAyta+SgPDurORXISqZBjiDE0m1I+
FOssynC8qcWuB/2IguCZBGW7ng1yLCdEvhe16BPN7yHjwpGTOvQi0dmVsypbLq3f9qfMPERyaBxE
nX7yPZBFKw/pCEFvAf63IVrOk3AIMETitbGYsvJChhnVBFpNt/ZTsAwtGxs7H+4jwEwYaGjEHdPG
2wQzgR2eXECT4dzvtI4Y4jB5syRU3+w7xNiKr4+Sx5ADZXPtom9bE2ZqnpBgmxDLGDxXrf+agMLd
gMxCw/Dff1SPPOEWu69jbEx8F/8XcPYUIycZReIcdNlLJlqxp+NBm2uc7PxMR5M40TEsNpa0sTly
GSsyY4qGlrRdo5YQ9XTlglyOA9ySW2bhdCnaGByOzKJ2rRi2Q4MR1qV/9s7YwVu7SIpeSSkxN0vL
7H/xgn77NfYvQu1sUF1KIUBs2T+QI7U7E2szfz+LoeJMhigjfy7+lY7GRB6WlEOnYO4wEDQVkzsm
1q6t+xcRF4ipSGz7Ng4JVbL0EJcciElm68hVkd7iNIrPXzf1KYnvszSLqyXHUEPo7v8xdp7LjWtn
l74Vl38PPEgbYeqzq4aZlEgqq9V/UJ0OctzIVz/Phnrc4fOcM2UXiiAlnhYI7vC+az2rrG9reGfk
mcT38x55H5YxrermmyWwM8Og72pVvF/cjK4iSy2PFoejNjjpAdPSgUaRc/Ky7vuBTEWqy22AFoA/
1bL07we0CcB0Z+NJmQzf57dlklumO21u1ljrnZPhxtBUkkaeSr6ty1k8Ecc0hya8VhaAqaqsLEqe
QplSnLS5ERUplos6WxeO+nZpzh8jwI1Dr5liZ6iAs4n1+R0ogJ4qOelHoX9FKKaSqBTxWeV29aKj
RgOV3jhB9Fj9JoioJ4tbhMbW5keftC6BhvqR87EHengkMPE1WqoSDXXHHW5jYr97ChG1k9gUGS3r
zlJsbkjAES0Ucu0m14DA2qsEGORErW/Mu4qP3FZuJ6D65fsBmjMCb3XghmUEZS27gW883S6Hppnn
w9g2F8athJpWyxRYujckfNEzoTrzHvoy1J221dl5rzwbH6R1TA0mibLLG9TedVaeNJRgCvxJWrfK
MkAdyjcF0NLJTEBqhQCXkJdzhGv7mfW8ZgmUMMOQXqCgphdDmZ5KI1LVShk+yFgqSNpwDr14hIM1
Vbt5QuBY+3W6S2gFP/U2RO5URvmpFxT8EdFbq0l9OzO2KRWFdL6tjNXdxptZtvyo8S+P9AZB2Tzh
KXrLM4dWmJWON0vW3KBUS44ojCPmaOwXZJymmrwmwA6QWeTY/DEj3ksMInuEhSOdtFqxo8ALNXAE
cctgP+PyHZaz0LXux7CyaNsm9rlTPeaosuQNhMLNYkMrFaJ8caWRTXhltG3RSFsfw/AhjCvAzD71
wENaI1xw4ZZtmtQz973scR97J7T3zkOtoqezrPzClF1v6ir5mJZc+E1Z0wOzPAZXFnLdQ10iypge
YQb05yy2xseyT/R1QcnooHfUTjUDedsS9mgYJO4UjJfQq4L8nFM/XRodS8tjVkUTP8EogevFjIMS
3CS6mcl9KToaIPZsbAIyQ2y8s0NuDOUeXKF9BP50LFVNf1Zbe7WJOWHd0dd+xwiaBwKzAGTrTM26
gRtOODjIaF40PK0NUcFrtqHLjms2a7kLpdleZAsPCvagtiu6ybhFBxMdpteuHduty6b36quDQaUO
07ZIttIN7pgvk9eiqcdD6UHVqeJoF/livg4EpINPpPkGOTi6UqHhUIEiq0ziQIQvr6USfjfwsJnc
QES4TFEXn+rSZs7lcyU0g/fuwJnPKgcHCmjmVJjoIRhvKyKXbmO7FTeG+Up2A+h7dRssKoNFbzDK
7o8ojuujpjsGit0ZMGALzxkmpHNOB4Q5rrHrsd3SCWmfSHwpHvwoBvQZ6XgzZEtEvNGdYtaCAPu8
mG6WJt57K0uDpS81tJMOvmG6AHAP1Ui30OqWZVXOrp/dML68KO+/H1rL6g4jsVU0QuCBVDSvgsJm
gc5ZbRA+V2jkiEESZqPFBtu4Co2Opp48l31jv6Gld1cDu8ULutb20PZoTeIs6+kzWs7XLn4Djv40
G8qHjg76zjUgsaUlcp9Jeaa53cjNloieo5o0gmQyv6D91PcVCdfw6Wb96jcEB3QspNdLpQnZH+gj
VXPKREimqEuIRDg2+ySySUuc/RhFjMPgZONnBfusEHGLmMvVRYFSb37S1R+/XJBKaToLgEKnaTrK
2YMXZKfQ2krTwPS+cOfAldZkB1W71G2v7ws3ABaEnFp9jfcxRKJETw5prEKTLgeyQtlwh2NxyoK6
PghkzDtaD/fgN8YjLgRgfGFWHZETfozom18p5NZbVm76wbApazXpzDoRwomxHum8r5c+X1jWKG1q
b2+02h9xjHq9D/zmXkyRu+lzfdwIqLqhY3SvAcuRhWSXqQrc8ihXZbjaBXFZ0RNlt9ofFkiFGfna
aggGIElqdcSXgxiiISPngj3LsoWh9SmOjZneZ+Ttwg7RDBa5nmatIo0Ccaqz5aTaVKyABxBW09JG
AeCPMGjsiZqKhIsq3qAgLcP7HLbCneuw8KfO6rKiJEo+mmdxopCrwjEU02wO8DTDWrFyMT0xtt14
IFDW7Je9xymyk3tNDhsgBt4juSQ93kfiAsW/czkWOlLsvsUh2Qpl2r/CAfYOUK5Jz2DE7C9OfixV
wE2d2m+1h6tgadyH7PC3kycJeXISwLdNtO004pZjwHQvleO8keE7bxPX4O8o0uGdJkbniihwuklW
g1RMejNiNqrHh5H1umP32nU52JX0V35TkxHp5O5msGxucRuaH9xFpPWEd58nem7n5VGZ1jD/BrHW
NYPZZHbJtxOAeVadXgwU0yWeaHh8+05Ao5W0ufQ2r6667t+1SYnJk8by+7zZVCRwEes07xzbM7e6
iwXLp7J29zIMARqdcqhO4wKerKzmTbU8LvNgGJee3K1NNawEdDIiqShA4sOWjKuIVxc803Lwxm44
sH+KVloXfSWuwtm9z/eRk/9F4oLj/Qd6tjAJzLKFabBlsHn9y6eHuAjlP/9u/A/SHUN/mAx/OxVs
iHk6u+LSf8qDeeqwNSPtW5DkS7NUD3P0J+hL2LR4J5bTYuub9dccFs7J17OW2S56MBGDXEYDZuZg
O9zDDop5nyH8LKV5mVTifNsQ2dl1GPCITiQVy1gvBrFJucTojtA0ciFCI8Qsb5aDBoR945YN8UVq
LJ1lbsBa5pFxGYqgP1N91890hyRrODEDoGPSlCxbaEZN2qYoQRdYpf5BqnbiDDbo5MKe3I8zqv+s
ce90+9g6mn6C6ozTcow12v8MkeZQfzLZ9VJRcxzSPSEf8VERqFfaGz70bFvofX5cvhCG8fgXVHP/
t0/FoehOkrPCmZue4Zu/fyqtjltC0FrTMcFD9rE3vZvV5+WQi/77o+WUuLUJNMyJeCFwOCq1ezk4
qKqJ5unvk1blNsuouooeQR59RFKO9JjlNkpEE/H4SeutIsMSYlfEsnjFBiIzFsGEQkKdY7SRdJrD
AkZnrg0N4gZCqxqFQ5r0UlWoK28bCRYdUq1BbhNDS95aYgR67SRlctNJTTxhNaAAxCRJjItPkC1R
Cq3yULCpC9Z/fuVIIvhvlw7BqVAXz2RwN3+/oe3G9UyR5P3ezqIVO8PpsgjCKlUVxtFrEt7k6rvl
hdJ131DfkSOuufK0HFojbd8fLadYUL+/kHkzOZ9kNW8Mqo3vaEuKCMYJ0vp2ecr+N/Lyx+nyyLGk
2IxlLtfL6XKY1ZtIiBtinE8Cy66zjkPQrMshs2ci0PWIaClVlh2VR+DH4cdzxlWaVDCWl4wkY24y
ivlg6fKhd1LtSjPF3Riq8bicxsggXb6P2Sm3UAkuzy0Hv82942hUH2kAr5yE3OhMajos42mAOyyT
qCK/lckXw1xNzzMOwXrcBpK6vGhYv1psvhfK3fLUgrpbDk2DGcVNjdffno8UDG/5CTgVFA6Ik9r+
eG55YfmNOWnIU5skdjGlil/08bafIVLpGN5HNQr80Mz/OGVHQOVwOX9/uPz2j9eX0+WQq7f98d5l
PcD81rP1mFKi9MBQqZRPMhB0pqQ1a/LkvBwmM4pJI1fnoZnBs8igZPbqd378DOjG9KdTCgPHXrDC
CxtlmFYl+o6o91u0JfGWBBg0qurUJfZHEgGXwbdWcRKZwglTFhtvDUbiNZIqjL7quR8v/DhN1AuR
MHtki2Z2SjQvuphZczHLgvCpJroW80CXlMjsmZI9+YzC7lVatl6/47FCFXumxfMBglN8nJU95B2b
pR4tpyJhFjcbD/CL85Wwo/puQt640Q1SFAufwvXcFBL+35TQgVOHqc2I5AvaaIdW8gZXk30IVRaK
VBtg4UdEMCKSs6NNcHAuNQqXbRAm1iYDwXOXK6sgoCKanALI6/IcmbD99c/HC+f3YCbHgPZuCVcY
LlF2wjV/nf8M3HiGQJy/N7LmLkc78Id2xVllPxL0Fh50JxW3VNcCuOF86dXZckAeinYxp+KJ/Z6E
DLgm31+p+po1OZieZGdqCdmuqUOIDnnGkBDgOQ+yMu5whc1X3XxcTkxKxOehjLaGmpqWwzJThQpp
9P88HSherWKLL3idPo2ek32LLPZVFIfrFZc+3EWt71xgRHw/VFFK8BdytOUpbDffn7ckGN1WZZvn
lXN1lGhs2d0Qk2qy/iB8NtynDlhCGoN5KSi7zCof0q8zHpLhNf7FesT6D5+Hbeum47m2hcTL/+3z
mCDSIp0SYh+jxLvknmfehwN715RWXgZb9H55KqI/fVOI5vXHU0kZGIcYOsYqVb8kdZfeBwl4pFyV
1bkvdYJOaCCcA+64I9zak1nk6QgukRfq3AZrm2C9WGEXCvc/vcQMLXe4AYmbyodkW6MY2KQLzCwq
Ep9dk7/98zvSVnN7SZkOE/PXf/7d8bkjHbqHpmH5BIh4xm9XwE+ZuHQPC2mBXrTJvi5ShuVAtkaq
qD3TdPPjSTeN8CuWRrLySNnbkYUd4WPSs2dBQYwIhwAJ03Ial9oRRw5kCmE/60Fy4yg4TknDHFL6
cvSWJ5xxoF4Y7lQyIpuOJnVPyws//czy5E+vB7kfoL8imIjIqHhfYzrZ23k7vGV5ytorsp4z2xQ3
7t1fXCp1KX67VEhmDNtwHVc37WVx+9PiNRBTavi9I/bMkMmRBMTscaRNeTPr2dcwaowSFwcXphNU
UZKi2YqsAMxCi2+8DalBM8W52nQQLlJjlnSf3FiFmxUaCOqMdCTNqSD5jeFmHPHn8d0QF4D64mJN
iWBRkVzMkdxFOeousuIyYxumXjXuo9ibf/pJ9Q4+UMcFWIz79jmKcFRH+ZDB8INhvByMiYC1P786
ngq++fnquNhdbMMyXV8HbAbh69ehrWrxE/Vh4Oyctki2PybmZbKdOF9HGsHTfG7hDDKT+Xz5mSiK
clK3+zc9EfeMMNScwukj/JLksU7m/gkuGuLmOJG3y6lIMfHYUZXvl9PKaDz6MTB3llOjmuaLeiP2
yf3T8lQbflreTMz5f36zjJbnT2+Giun7m0GmmC9F5t4v7zOCqdtWRAW2R5Pmfgwv7ynGr7UffOAh
Y93LJ13vjHNQG69pTebGGtVDKZzmcfnRTnrpKm1qwJDqR7EIJNvJDEHzqjfK2TUc2XJqGBV51Sa+
4q4ezP37GxWmj1HRL+6Wn6Vvh/UQTvJxOZ3HCXSp3gWb5RTSGF2EFB/A8k6W5pqPdGSX1/RKFvs/
/9T934cPRg7XNSxbdy12c/rvcUjqP+eOYwhJuCuQ5nsdWS7qkKAigPoUv7VsDXCMN6y+CBuwjRsA
pQ9VnNmXUs4pK3qLFr/Tls8AYNeYwJIPHnyLE/UXZ11o88FHmu4Aqu9WvQ7yckmbWx71DgkTjIo3
ZuLpdKuzR6cd++tyoO1M9oBHmbcwMkxY6gWWnf21UYdWVl9it97EFEaOC4Gh4ba6DDV8GmJwcUF0
7kNFUgaLbyLnXPUcTv3iHGs+TTWYzqk+Dre2k463P07rPImgjlfVulYVqPcto6pKLaeL3ViXb+1c
77liCVmMdfVCN8+BwSortPPzI57h8rYva/sSIk1a2W3QvBKM2MBUJRs3G6FO1Hb/2ikaCwKaN0JP
vV0X53IvSXha90VE8LQC7vnq4BURYa1ejc4+HkD1xJMN2tIEfDrDNsC0S2f3hMH8+6GIwdktN8f/
/DL+r/Bbeff+5Zf/+i/Ov5TVhFssan87/dc5/tKUsvyj/S/1a//+sV9/6V+bx//99Lc/yuZv58fd
05/+5FOZ8//ff+SX9+af8P2fuPnUfvrlZFtASpnuu2/N9PBNdlm7/Dv4Y9RP/v+++Ldvy7s8TdW3
f/79S9kVrXq3MC6Lv39/Sc2szKg/fZXU+39/8fIp5/ceh29fv/33X/j2Sbb8rv0PiiPIrRhGqcG6
PiFkwzf1imH8Q/dcaoa6Z1lgnjwKLOz72khN5f/QHZMFjiw7dS7EPyxL2IYHWcUAmOOKv//fv/aX
j+7HR/k3BOx3ZVy01GLsX4d3V9eFJ3TLxdtK/pnrWr+tExiPqdxlcHMgwprV/LU3jeB17J1mn1sE
g+Zlor2KFrFE7vv2GWxi8tolR82so5csel5WEfbCelzWEqC7zTUGsXYT3JKpaV5gtJuX5VGvTq2y
1TZ1WNAkCjXvUFaywprulasQqiR9l7Z9DeeLobnVC1gqrOGW9VFHIEjcBBZPRIH6bF0BgkSPnZm9
RaP8POeFeVM5zHt+2LbPqSvCM0EkP32G36/aL1fp1yUCV8l0hO0JQgjInsBC9dskaIx1ybrBjLZt
qBe3Xa6Nd/6YdbfQxs+FfodSoviCTph8Q9NqLzxj+LG/6WoregyzsHhgnTmzVUFAXoJ7zzz9lmhi
gOpkhawXb20vp+ColdkD7tfwHEkx70LA6xsn1AyITL59iKs4WGtlMWz4gwGmWEdVdtkzWvms1dlk
Jm0crUI4E9Y0J2vJiy8lFPA0od8Q5gLAVd3/RYVpuTt+LA64Lo5jOK7lYqrXfdfR1Tr8p6WTlMRx
2IYmIeM4036IdTbhRgHMXkoLNZ5PcIBfuFig6EGQyuHimyanMUs88RK68LdjDTsvZeL8bmZ6OJZR
1hH23afhQVTuJU3jk5hb89lsmuwentYRVAQD4tSSpGfSlBrZ6T4OdgnSNfVrcFXmeLKTQjshu5sp
to/+XxWGlojdn/9iQqVt3zUt21P/Myzr17/Yh7SbTjDU1iLwq9OkZWBP2FiA0mgf9CiSN00RfmVx
Xu6ZwQnrg3F3dqFAUZEnS1bqSXPwdfCCuV+6V5/QxU0xoCXIAIApaULzCf/3XrcRsXLvLAdLRBNZ
oo52TJokfpw06iaYGN9+/IRO3hkelyY8DRXuv8Lsb9PeN29dFyGpJBvw4xjoSH7N6gF3jXHxbdLt
8lS/oDrDEgO466YS39Isrd+C1MQiDE4Mad5Uvxlu/tKApkOBZBVXU3KRR/W8R/j4Zp4degIaVpXE
EBvzAf5Zdilivb4Ap9h5vdHvkIWYF9I+6JIF7iqpzP4mU4fUHrWD5Xa7WJm0LSfdQM9HhtsXT3YK
wX8YzQpGTJxdLcdmsJB5+AkZ0LZUKjNvnL8OjJ7Pwq+qnSnQWTqJXlyM1gPRFNEzSHGcWaYTfM2H
7pUS+PASxrW1TWd3OLRjtgsyYd6RifOhozd5sv0mvoRIviP6sxeMk9cqnra5HZbfRtf62GEdaG3H
P8SKS7PQeiOvRjPIrdpLap7T5OTfhP8kyJA56HCoD65LZhq7n3HX85WWra3fljY9a3187Z2blpLv
J7T7wRZToISYVFiskir+CLS3nRfEa7t7xMKc3fSRnuI49L8fluccH8On69BPrArrATlZ/9RbTfKE
go7/Mqsi08niF6hFtGRtJz73fkAmnKZNO3K+p8c+yiYyPML260iiniixnE3hV2zRn1w6JS9QvAlQ
g3ByCXwZnURM3kiT1N39bJLBNvsgYMyC/FroLxtUf05E5WI4QfQXr+yZ1tIKps+4h4t1lXU5BI5Q
HrzZcw6+EZc3MbzptNNoCYtMHEZb759m032huNF9HhmvsMPg26KzrJ/GThu3rQpzkGjEkHTG3M6p
MG7jwII8CTwhnXF6jqVl0OPo48vkBsa2lI54sPCKrR0K7FvfgfqUZKGwd50baXuKtI+2aZCeajUb
oRaPpqjMQyW/Ac2ObgpLRggMOGgOLS0EBzzUbYuHy+sp4QE3tGf++PPJZRkyfh5SdIfWiWmDn2Ja
131bNVd+GkTRDidu6vNPajyAL0bvmM+tgku2Ci5JU8N6dvysPNRWSO54BPS/o/zHi4Sje02A3l5f
yaGynjvftclBckkkJGbUvqaEY+8H0EnItroYCKoHpaRdApEXXAJVxJtqnPsXFDHhIdDtgYHn62D3
xlmXeXeYp8w+zoh1z+g7tM2f/9V4DX5N6Wb54lAyw00sHMNUdbPfUrrZciHsjExj/Z6SG6WORdpu
4++JFsw2y+4smx2Qj2g0+2fkVdOd9y5lL+JVMALI2rbtB528WLYR6R9I4DclASXmjCpwTovirsqq
x3ccjT601mbpsiyZaKjArZuEQJlY2BctTu2LIWC8VwFTperVGoOeq+iM08Q1PJR2jPS21Rgl7eK5
aWUbg1hSXL2mvc7D6/s/BW33jqumEcPruY9ZXWnroU8JNDUIyZzHBJe/yNqdWfTOh3nItsNs9iTz
9Xe1334tghZEmABaiBf7o1cNO0xyCG6SgQExSBJgkl2KdAmL4Uyn3FQxDiY3+qY2zIt0LHsbNsP0
Qc7VSgZEBPd+juQ/aMHRAuEl6BoGVZ5Q/2dLR5aT3x7JhcoOlA90JoBE94gaRDjRxjZi1WlGpaL5
/raqy/Yhr3NnxxCQbOxsWDdxHj+QEW2yS80JAs86yn19d7tc70B3aWgTpCGp9H+dXD86W23Of4HW
zbrK8VwhfJ0/ih50kt+QgDxXpb1TeiVS9/roPuyxJ+RG5awlDvNVKcL2ircP9nKSvJjhmF89Lfiy
SGNZvtOBKrz7agLec/S88r6WKEdql5yiJC9e8XHnUPr5DBNyZzdoxM1LY9kO7fSmOTouFjpfjw94
rJPHyRu/RCyP76Qzf7Vqw0MOA9xo8DIYApmGGOz9LjJC68NCA+4z1q2+FBeUWo9TMKJWUbdNuxxM
K6BIqv7sAljWWjdx1K2A671GZlsfFk5CKA1/DdWF/NPZSZkTlUoUNaGkAe/523d4QdNMH7MmsY/F
QEQgCgvSlVSxsIqFf00cjJwAXy9F0bOGdLKZ8EC6BwAXok8lPT+BpgKJ+RQPkNR5cwWfbeZwPmBG
YzauK/si1KGpjWr73mSeyEgjspb8YMU8Xw4O8iMEnlTDVgjfy2OROCb3gBnvoMfIbWBCTyriLjqE
ev9KotiIJLYtPhQ5iCKtxwSa9E19qLG4bj0Zh2fyH/S9SS6JMXnWNjTb6M3BJwmjJ/+SY5NsBu92
WUq9H8wJmx65713cKdeAVa/naqQhYdr45CsEmTaV9lBYlzYZqhewGivLbXBEOdRrXbCGzuDBD+Ym
HjEs3rZHPI3I3svOfKDF4T6nkTC27Mc2URu1R52IyzsiAcEd2N90oy0+1fVXObvOuTLcfhe2nzPh
kZAZoUsK8jbbutCnog0jFiQYnEkkB/fys0UqhjbY8QHUHTk7LhnvPs7VLZpIbv8BxHLEPEKAMeyJ
YLLPYH2nixeQp1K2khtljK11gHnmzfMbjWrPcu0Hlgmm4PvW5NMIGH8mzbA0pl1qFi9+MvRA8qqn
JdYrd51yq1ndEYx1iscFvb1Be60QnrXBCxRT0WrdQ62mC7xKz8nUfO3zmGnHDmY0BRm9Brgi8ppH
LaiRuKA3D+rB1UbrodNBmE1SYBv2/PIgalPbLmvGrHfvZxcrRd4fIrecXjABIviL48+a1n1BTohC
u0N643jDZw3ZxqZ05edGZ5Spio8jRK9jWhM/oEdxcy2E0I5529odJR6PC2BLDRAQQTTTfWk0SEmq
9p6Y5+rt/SsmEjndiaDDcppln8hdAg8nPyxzxyyVZ0nibnqfSgYuewJjNAGlFGJP1rvHZRzN06Lf
gKOA56+QjmqoNPqXWR/H40h6CYhRzPXlEFmXuuMOHFPpnIbWtLawtN8H0E53w1sAZNFec0I+JM1e
6+QEvk0iOqPn0R9xTsaHpLLxwvTwY0zXfgH+/eyDJs0qRvBBDRxd/1RO5SfbzN2v06ivbMPOdrhf
5hsZBiShc8tcpQX9hGDvOwTRxH+WrdhFsJz3deB4H4hXPsMBXTe5AyOr9OKjNULINIRbX/vS4l/B
rBGEQr9BisRe3p/llepHvk8aO3kaUc3xXc7MW4pQ2oum64cCC8ueRX6/CZtyHc5O8+b7JVYtcMWo
zgg1tU1/HyML2SxUmLzuYQ7PLA2bRjxwWTtYmd86CdVuskGnBeOXtA2Hrdba1itW8ATCbonQptLQ
UXeF8/B+OQcX1nA7wv7M2+pq2POTafWPciyqV/Y+SuyRtUAJMMR1RseSqM21eu/NLpDE3CqPlRTB
NmcA8IIvXobWIs1Nixs6mw8U5bch4ZL8w3tg/eWtgxngXnYVokg3cV6CGc0b/Aa2NbiXfOnBzLad
VR+CO16nTVyBN1Apz5ZGgLsVFzd+4+QvZGJvF2r/OJNiA+zdUTkR2I/jxHq2QgoWZfcBKz0khljO
cssC3lstWQm2H/jkX7Tfmsb9KAGBrj0MC3fhzPfux6OhEA5rWfdb6aBON+3Q2DUY4PDJxn8shkfN
4esZCmOl24n2ZGLoPhuRxiivbhLTa+GuWb1zMo3Y+JA+u6EUj6VM72ZWjdtQSGA7WcyOepqIqeij
+kZ0EEvel5taUpsrQ3Psa2SV89abVIKhJhARMr6R+hvmX1hpeXhNcmed6x7Eia5DrakcXqU6LIYv
I8eXL6Mu2r3PhuFLiSoBXCAs0yh9XR7NcweAoRSEmlasXeJ56tdWGt6AYi+27zOaGjTrakrj+4pY
hOOgaqDhbBc+JC/0W2PmOVsvjZpnT0Rf2RqQ4KtGiipw79s2qaJNQzt2Ww0aiUxCIkIQUGqg4myl
0vSnXm9fEnxO6ySv67UTILf14xeLbd+TXs4EwREQfYAEY1/0QPvm2Rr6Sc27xZ2ND5earKid19KE
mx4oeYQeTzfdLDTiP4xNDlj2Jgq6kx628wXcgHzU+aIiht9UOr1hCyvKasAoiL2IQxnfN6IXN2kY
GbfCjazt+2gnC/zUUe2n9PPn9DadKrTy4/jgoR1wkH+tclcrGKb08hJ1qXPCgvBAFIF2Ti0j38SV
330qw3A9tGnwkE8GhFwkqavejLUXLymSjRP09p2TGOm+SVns5Ra5l32N8mekTHyy66Z5gB1zB2ZL
TvQG2W7hfqrbg53mLcthLzxGoAifWq0NQfPlnwPdS9c1e6vTMNfuB3RzJnLY22nm6baxmxtH99Bu
CKd4qeR10ZKnGhaI2hG7sRT5/ZwlxMaoRWNv6sU61qvp0Nr9mweq9tyKJNjIzG33VeaVG2YK91CJ
BhJKbmuntE+vC7SWzel47IfpZglOXQ6Vd0ESuqraod2EPXlqIYELa4MebSNEfVjWeG6AitmxtRuu
cs7o1+V8EuW8ogRXHRs/TjdtbzNBTQhbt4s4KBHO52Yk5Ke1QFUiCckvsy7rfSia+Fxif9xkpJys
+q4nJ3CavszKGTI3SbnNEhrj76u+3E0JM4WovW2HQR2EzwqZPWBNGGJjDGcWvc9OwDpwCcaoq+eB
2/jZK8gv6XyB7njaER4cXkJCC6A5IG+dw9taY6qpx0Y8zn0Exr/XML6hwWc7HNXn9696lRrdQ5A5
xVPTrSu3M55s6RpPQ1zd6a128spGu4tT0vlYqJg3tuboBOhErI29ZoAAoKP0MLRuEzTCvca6325Y
WbG7yrxwLesINLrnOuAj/NY+T6BuljnPc8QzvLAeQgkzIBGJI9Ex5Qkab4fC3ZtgrTe0TBLe/Vw5
xodG/QkhCJJHof4qQATXMHZJUaU3vfrJrS54E9Ca8xGO6IsNQOgxVdbn3HfkgxycaNVK+lBOVGu7
5e6K5KHzaO+alPJ0K5ofq5AlbzHOw1Hz2/lxgPJ2Smdy26OAU9hQaNtmJCmGYcHuTMgnD7VbJKgh
6s/dAIjjJmFlpyi/PMyWh6MDnJFgDAKkHcTFytodR1lxjLQWVE49vW/1bdZWez9rtga4g90YuhT/
qgxUIFbuwqFphbsuEglrfrrW+cqv3E+t6+bHIMqPQzn5UIIwRasvA8umpiOZne1jeDKdEK5QINkJ
BHX11ktgCKLtk7XVile8R/qNP2Q7f7DSVdyi5NWh8SH8RgwEfkgeZIL9KB35DKPAf/BKmPWBlpaX
wICekI/5uEFjMD1EM8XomTv0YPdifNDdEfVNDO+B3Uu+Tqu8W9sRJPM6qmkTJvF28ovuuXUt0jcG
so+7CISTHEChwQ25rWs7v6vr/qPnp5hXY4xwgxWJRxZIa8Q/oC2X6wBfB1R/a8CYYjnksJt/Lcfg
WZd0AavBf0RCjuIpbTd1LEHEMHBCmUtJnc/M8gKN4hsxE9Pd+yLAqu3xLiVd3ZfOJ+Av00dTZXcb
kiqFYYOqwogJq1evzvFQGG8tkoVtl5ojtDKH+I88t85eCMactC2+8iktvybSPod+dJWhVj0BAc9v
gnC8vhu1SDvEM79Qo/yY7Z1r+I8sNAGLKvMM/teCyhoo52RAiuMBNtwueEebWKtV46Ey/458RJ/n
YKtqNZ01ACmkLgN/Ea2HjJKAOzI0NjMq9Dmui7UkiG1jh725FRRIdy1LGtca7D8mTT7wjvoViLFL
6kjO2iqgHINNc1uN5MZ6cL3RLNTfQQUBs82mm0abLVtJ9IjahC4/ok7JebMpE8awFBU+caGGWaxQ
j1FYHFu4rccYBvpuaLTyE3zz3mvnT4BZnugQfQqhj3sEP6lWhrdikV68uGmRHvOJP3+GJLRGJGWd
f5h1Ymw3e6OoPi2pkCIg/XR51E1+tg1nnbwBBXJaLjBKMgKKiCTYisGQ6+DfGSWl6x0goM8YQaOT
MVD9w9hXkgSLfsaJis07PZ9sqMOE53IjCp2inGmU3zcUhT3S3yCZsEkn8MQO6GADsrVlWfG2J3Lu
2Zy4ydYInRgx2jvdKuTdGMhxbYIgA5Pt0fQIuvHix3P5kEv5PLp18rYsXiYoRR8gIOLwsaKXtKmG
25wQmbX0de0De7Ct49SbyHThixRecyiKjGU1Cdq3WHHyM8R9d+cVTXR22+j7IUWWHGRleI3THoy/
CL4x5ZKfGMx3Op5CZx+MYbweBsgtIOq+jBmmAdezmpdRsndrhPqS+VOL2mcub6hwcQstD82BfTY0
Pjw0VhQkn123PXQsNkNGt37T+kB0Zz0gd0YmHcqQqT1UM2C+94JkSHzrPhzvS29CPsWDxKTkxJLu
PkHVdtKFbxElBQtl7VLBU561+mZ6XwamCBBchPTaHGZ3S9KWFM2wbZPOO818cFSVU5jVUiAJV8OH
aP4PXWfW3CbXZeFfRBWHmVtJoMGSPMhjbigncZjn4QC/vh9wuvN1V/UNhZCc97XFcPbeaz1rn2EO
gUtj0sFf+/nha/EWzOb40M9kEzjtfIlMOHuqjH5/lySh0KGwL4k2Ts6KTOuHjSXd9tRNtOCA/zxr
Gg+IUohXu5Czv945bO3TLUPlHWNrcVgPp0Fj4X8bJEkDk+ne6Vh04jHpvwyR30XCRukkQRw2Vjke
jWy0t7WCyYAn3VU3euOunaj0ySibj3koxD6Vcf2E9NzamGod/hbKU+w4PjDv+j8aOGOEiCKvRYqJ
wbYvQIs4W5hC7daXYgLhxSB846642yGLgCoo6GLpdAPyzpo7iWtqhTaXlXX77irKmUiejZpANK1B
iWsgVCdOmFHiBCy0wNnlg9P4NsyRCy5oe1moFtGULFz8YRsvi1cntJnCixkwnaJu1gYN0d3ZJem7
GwPCfits7AEd/qB7C/rMfT4k6RZcBZBaHZ7AxiKnBuu0aWzW/kPr0A5qKHZl+xg2JPI5i2J93etS
x9zqsqvOeXpg3W+85GB2npw42mtjMb5iIlCvXWD9gkJkXOkBisO/oCtrdvEjoevcKTGk00Ir4cku
7QG9Loazbop3IhqVJxSFagO8SaO4nJjjvFV5/YLTvP9K+D5iaXWH9ZlbdUIjT46nJhHOFVSwmzU4
H6ygUA6OTf+EX2AbVpp4Lo3yf+2NI/owtUl3waKu+hZapbmOp5u/0npMWdLZlqKy6OWDjqn2SJPz
Hv1Gdq8NV6VxegZ4CrTclc1OkvwdU9XyGmv6BoltXXgQoYkjnJgrzHpQHewQ8fNafKANEedCUX/Z
biu2dBjz57pA0Dc3UiNTC+wC+S1ggA2jOzYhAVnYL5rHXCW4ncAK1lCOJFJiyo2tzmLtWIdGy+K5
UB5liLiLbNxqr88yeCyiDgfq2p2ptPSMi7PwBEvr3YrjWTeqTUQWc1JWrs3S20M4tc5KjFxerUgE
9zm41yV+9zF1AvV+7e0sr6Y+nc/fp65j3Cyrv0uTiF5DRBQCbXJvvZmvkV6A4h/XQ7Yu3JOZArpZ
+9puZjwFU5Od7O6CPJDQHQJTC+7sjN1H4imOuancqRAMOtw2D2urNXWDeRcaqeuHgWve3InhBHKP
u9gIQPQ2gfv3vreuPSYACfQTGnjs7Qj9jggdP9QpKNP2xIrX+jJQ57YRd1K+iXsn001vmAXdpmVy
0WpW5CdjkW7zPvkSSjhcLUuCKRxDBwNFKD7KqvzAuKDf0XF5b8MiILSzJ4RVuOQUGuI8pMX4EmY6
JBOCSv0SVzsWof0cN9Wxztz0jUXfTtPSfIsWSj3YOcrzfeCOPvi+w/fgG8D6BUvYvUY96Q2SyZxj
zaYX6Oj7zLy1IEosA4m4xew6rxA9VHHZ36fn9x2xcJVpP2XQwBqEJygrHQJSau7T61dA1AwZQJNo
d/WsOgs65fz9sEoUkl+ZATicks59bintzZH0R7nm88NAlLM/OcghktSMoLkqcMtsab6alhUdzF6Q
Mo5d+CZgk9Occa8IlN/R1Cl3pJR2T6U6LNDNcWg8vTQhRaMOfqyMaUm4CT/jbnT2K6GINnV0T0Nn
YynjVscCtQvpuQymQvc1YRk+gVi6DxSshuvsonWYWhPWcINwkZ2+q8jvU19zpuKwnris3IE3ye5U
GHmyVVlmP+YTgSfmMlSOI/W4JvWoYct8FU+KR/ZpdodsBodw38ZHem+RDw19fFCMuPOLss8u1Hvq
HjG5eZ7RrKZmLTYrrxk/4HC042neZk5q8Tt0LLGVadxrFYBFMXVfillYv5URlJVBCmxE983irgzH
ycAZmZfX3MBkkqZlvV+VMbVMvlSsusembyx/biL3KFHPb8l0m86mOlY7gkhnn1vOh2OCh0ytDpTE
cqMn7Zm7PXTConLcM3KBz0Bq3MMKTslG1PIuJSjnUQIMNmaSTwsj/Fp2xrYTb2FIvk6bIc1eNnZF
AtK6N36I+hQnSXxC0NY+Tk76FFltkfqO2nJelKRZWT0o+cYyj7kYDuvZl9fJF6lAs7++civ3bzss
CeWIIl8XLO5P66kPcE9SC0H0oZtm+mZLmowt4Z0EQ/ULZcq7yXhddzt5CyQlmKuWTP0KxQPwcP7+
0gkB0o5r7RroLZDQ0KpITqX+Je/A9mH21d76PfVD3BPkVwW7lPChi4FpfP9vz0haWpSpzjC+el2r
93UT5925gBd0nwuDSGYnqryohdyB1Cm76ZIrk3DrFxMvMbr4xnhK5u4PJNH5GX8Ysm2blXKHaHW9
p7ndnlzYDHVCjEd1acdmsr7QTBL3oIouYRdZW2MUc741FOfNrBi5WJD0jork0PfIQXWWDKwWlKsl
wp3ZqK9lEeEpxaZ0mzItuZexcSjowtJHhILx3fWah5w7oFD9stamH9zMbGIXP0KtIhDcNP4kmtPz
0MuZI5ORcOuTEAsvIqqB2fNWE+T+WkSkSPQLp0TPa30npiHfhzMNoBXysXBz/SSQyq4XkArVmklk
FRmNH2dde7Gn1mbl0OenyNCtuz6Ght/02n5dnazna5RO9a6rwe27doC2FIjzpXIfLSiqJNRKErRa
+1Y4Sn9wlpMSEmN5cbKZtB8hhT9qIoNtgTqllUF4w/jxYi5XIP3t+r4cxUmqrmfBVbgETFIectEW
D1pQZZsk0ILDZDblHtoL2qEiHy+VIhoI+K3JY3cWELpS2oq12365BUlebUloXJMP41PRRpoPQ3Ai
XzykHlybBcS1fpWxlt3hIKvgLLI3i3rZ6+LDGOnvRo79AwyP3W4nKMhl1jK2DfAVS7XZJTAo8WTK
c7jk+3XlUOd+32/Cyqg/ysn4Arhu8qj6jbKCkarinAaSuP9OOr/bYq2k5RPk43muG80bk1p/zDQW
t269YPmQkTHTHKoJpEw+qbtUDe0DBWhxb7iELlVOnezd0aX1LJIGMyfkF9mbX9XcNZeWSDY6x3NE
obg0hLPAKDfgWmO+lqre2rLQ9+sAlz7TSEOYG7yMXNz+i6jLmOH6EfeogCo139eWZ5/xWIOYCkaE
FcPai1ZTbbooicqQVbokeQDvsyorYxK8dBRwCTS7mqJ/axat7jsBM203cerjJMbsqtihBFKVTu+4
8clnZUS2CXuARiooJCOlWbjc/kVkBie4zdCOljlOKX9Lp8+fxd8XxC/kzxrSy+Udg+H8gbxJ7iFL
FxCNuwAXUHEmluDvJFOK9SEDiZKYouUlac4S99gMTHLpNab82mqyh99l/na6gESHsTybTl7e1SE6
Y9nNL/MsdJZpc7bNJj38wIEqt4Y+94uCXof4BGPDbpXCh5fZHDs4drsmGsKLCg94/31Zo4h3TgbJ
W8GW4bw8lkPpfeNeGa20p29RyLo+ypr5PQn+rBBia0mKaWZjPHZFNGyCHhZDGAO0U4MK6mk+uNso
zH0jdNMXU3JK2YZhe0nUZaTrhuahE0z2kXXpD0YMpcVo4CSHHcGYWqVlVMltRowYe+qy+d5zG3UX
ZdHg4x4aGeREO8dI1M++V2eorqPtAanBqZKStZHQTEawLT5yW4SntVhEukR47lSfvuvHaVbPNlAn
vkWQ8pIM1mYJZgMRDjGra+hqrROTcsDOVYP3T5TwT4R57ascH/NmIlpiJnZQmSdxQ8Yx+umISkWf
8M8t58iSuOzUc+NFk53cr91SjUgTUS7tt9oeTxGCgE1o6NOPoh0PAbTnt8yCXTsMxHXE6XQStUu2
sxQoTpKMBbqu3cr+PpzM5LyeGqZa/Pm7Th+c6JFm+E8K54rlLOPBja42j5Wb63t+zkvzOX9si9m4
oczYrCcqKcA6UzpGyqn+OgUZCjxdFfugGknFjuv8XE0ZcQyGkjyNPWs/gbLHW18S7ZZBmXKbC5V5
v5uKoD8axjjuUwEbrWRIsmHQ3dLxmB1vvcrdu7XYtLqaJWVWFE9mFZFbNRfWiYXIeCkUCrY+neh4
4tHZKT05CWaS3MWp8pet3cxkrWjJOG1X1HZD17pS7eSlN2MGGV3zkmmK3BbLMmuMJ2UvljNKLudW
BCWBUHbovlNHt8mOXQFBSzdveFaOYLzlScnTS5dpPI5sRWzhiJDzbjvvaF9Z6hTj9BDHPVLpCTWo
lU3FQxG34V5BL/rfbW6+6fUJx/gt38KN4z/FHGdD0m/s4TCYAdjYtofj090AlWC+iTiVUKWu5KbD
qeJEHZZNkCTbUq2J7YuG+kcIqIOCcKq+99Zj3+/C+zmUlQEPYWF29h3jgzAV4rhyPFuzJtvCcXZj
4hXaph7L/k2aPXPeMimv4F9o9c21uGdIF0KDEeK+aDF3WwCnPr4nuFoFg3sBbuWka1OM2uNOCXvl
ETX1lt97eI4Zhz0rc0bs0d9FQab97k0XZ9V30EdCHCHiFIuQkO4WqVP9zM2732SEdBCpboN/LxGS
HlLjBZzP+Lfb21QB11yJoJAvMyPyTsx3wkr+pGP8QLiMe484oTi10No3IaHRIN1ip7qE6W1dN1it
NnlQG53RjPeZyTi6MMyMGAvrEEM1813UP16JCufZiMlNCRUAfcQgdE9VjzYII5O9C4gP3dXyp9Ct
cRf3LveoUj+C+cywcQydLyz3rZNEwbeWhd1D4wuFp7dROXG4UQ8oQQKB/k9MjJNH5itoW1SMKuBt
HitGV8T2WPMe6eAEwsfjNsM8Oy9vxuzSD4+Lmp5yfXNngV3HbcOtVRThRhfRDuEjVq5czBvVin9G
qb7rJPxtuws3rZ4oF5MpFi39wFPi5NC6yEFxRxHI5Wonfh+wx/OmbCglePhHftjwXYuwVWg0RxMq
/tzZjnF3NMmYZhxc0eIZrYOj10vM4KZqXQb8bUlapzB/aRlOmCEyd1VHBIVWEayIb2ZGNDXTXscV
7A4sMUJXhxSHK7UwLnrS87vB7BEAZzZUvuarQ4Ik8pvJjxSqz2w5k0bIdH5I5dINITZFO96ichck
R8dnUzFasG0GYr65pQk8Yz3q4w8ekjiuF7xHVHf87afYk7H56czVpxHRiAptgA9p9jsY5uuMBtob
iVzlxoVBGQIWIUd7w+Qv0qj2cdKVwEusrr+o4VcLZT3C9+tPSPq3YfFGjZuTR19Kr6/RwPUGkTA5
MV5trAS7XEvRemr63nCr0c8N1IaGrn7pc/M6BEjVJsc6jab2xZQpf6D7j/l72Sgd4yN9JGNYmwku
HvXoPKpkII/qjFd6/sm8ML46k3nfTH47ULjhqZt3tpYjYesHkNelPPUG6QkNJlrf0MkBjJtP0Y3X
umSNYU7tFxEg4P/07o8sbAjIDpkjo0EnTxXu6A2pfBpnw0snl4oZqvC2S1ipzSb3g3gwf4wAOe2U
MFg1YZyktG9jCGIKQc2n3vBQCVWYla6Ve2Zb1rtWeetHcRiKNvYio6IUFOpD1KkTUIpyww28fSZd
fNuo5Q5ckeOj8xV3Y6puMVvltArkcK2iD7kkFIyByJ5KrMsJChQmcgOLGdV5bWqpbOuOzF43nwnw
VJzfIUx9cCQeepJ2L9vQuPPTSnmOELY3WejuhDr8cqUfkGgKxqXYuzbdsiAjkH2S6bOLomF/tGmp
H1GP3hAw2I/wEDyZAAAoNH800Whyv6q2U8XkrycsfVt2HQbcVPVplHWepiyAtfSh6+ZXzpDpECNu
IpnBxvSAOfe+h7Lty57AaVPlkk8H0R2DUtE9nmi9V6v2LaTwp0aOdQTwymdAH5UbdTJ6KmmSuyZv
JUNaQq+azjH3ULbQRCQT40pNK4/S4r4jCYoZyIjMJ1vuCxByx1bz56jXdpDeSm8gWGXK1U8agb8w
ZOzpMWb0DZvnUGWIO9bYeET6KMcu2c1BJLfaQlws59rdt0X0NBUqsQRpo+8q0uNjs26PZTj+0OzK
IV84+5NLpSWKcDwNZJRsZS6JmUvsbsv18EdAEfI6uyfNRYtI4eF3EhXrDQYRuVdUKaPFSVd3Nt1n
Lvn4N2l+RH+btthlAi0sNACiJIS904YhYXDB0k0ZNa8N6ze1Vw1S2GtPV4aIjPVIO0CDSk9uZF+y
gCedNJgqmlw9u0bl+45zvbrYwy+w49odo3F+VVOI7VQvgdnFGbXlie5HcNVs8htJ87uGdbDPBrSK
jgUqLgc6S7QcgnVqNcjLGzIsZhJcmWXA41wyvzt9FcbCuagurdEiP3MZfjQExewFqgGBbPDQlup1
SQ0HX8QlZuka/W+rzLboO4iPCompT7EP6br1ANkGlOOdoT3zLAh2JuGZHqHG+pbE0O3MrIqn50GQ
EnDCm/VDdL04sFTV/EFDdiGN/mtSyAy2I+ANjsZtIJnesqRPvCpOEPL0CXagwncU5pCiLiDef5QM
12m9jLs+EjWC/XOc/1SDVjnqfZtDF2lTP540QO5z+MCkyPDikniLptTgmWYwAjUIeqV4cFoEGF1N
PqjTu/GhSuGSogAb/T4YqxO4hT4JnnptcHa48KJNHr2XfTNeWyyfM6jvh6wq3sia2hZGFb3ACfgq
6+B3SDmzGx0HSBvsS66kXUmm9X0ZqfamntzuQAL1h2piz7ZYD2y67uSWUeEhUOuOuUz9zCCSvq0m
EwMIeeba3EPpJb/RTDIEU+10NEkmwwjExojbl1mNf3TmNHxkhDD2arhvzFZ9StXsjE4sP/YLyrZs
mOGabVJuHZTIG6I3radFT6MvlYnZphT+sfYe2eGnE8X5hYeTuU2L7i1LiV6KWUiDxnu2A+hlhEtt
CqHKx/qFtEnpmbX7MZXtr6IJHrWYYjruzC23jHAhAuZEOEPlG+n6JLJGJNM2gMgWd2xHEGEm+uau
JL5sQacUO4CaDyFy/YOYwYVB3MNf4gQPrdbhf3KYN6dNoTw0tJw8nTXxJkAi5BAuf4C0q/hdnm7D
tpuudsdfiUZhtQ9T3G0GAdklcfa7MHPlPqzN+Twrkr86SsaTkw7fhsI0rc2dbcGmi3WX0RZTeFAa
RHePGQBeY09miAqsjkV+m8ly203pz8LCmmcX9mXulvg4fT9q1D4qd9QdeRUvpZmid41YzGoFruA2
RpRqR1hQcogP6jHrs/rUdKSVDWAN3YAcK0NmZ0t36sNgD/W276lEWOFtUxu7RW3Y3IoY/SxPhKsi
ixNr59RXY8ScVugc9alHb5YRhyHoO/hNReocbbmU5d3YPAxGanhdZGOntEqQAQkrdSGcyBtskXhM
beKdorb2vUX7kBDQOPDTDikV2FVqau0BjymLIYcivvMC/M6Z4YmaaDPInSFqTlnRB0+nA5PylyaD
R2YnoEaIK8IRlYFkjufh0OsgELIwP6XKfohVO91I1GehCfO+kPpFH6GRRKNtwctyfaEv/eqkDTwQ
pmBAkxhFp6ps9VmDbaM45i4NF7Sv/mTLDnYhff5Nr7OoNbX0l2so81aZUgN8CEJoLJawycP6JwXH
MdR68yUqydYbkWbtZf5UNiUiaomOBLKEhq7cBMM1cmIIZ0vVnzK40dTrYKrOxmyEsjMW/nkRYi9i
rDN4+RLHwLJlm+qQwooqaKHowO3oad5sE8flD8UKE1Xbm86MZYd5rfXauPljU+oFbQLayMukMF9z
7B0FwqfByD0tyVHXJuqpqkh9oFiig9s6e1fNySlPWn/s8YPlnbCPtsZUVIf5GlU3hWr21NjJsZqQ
jRNCWYY2YFoTcvfUaedMY0KSWkBV3DrffRu96vS3jMYIaVUgnpxFnY0maTdrpIOKCbw+JcmnPbjZ
IaZpFklLPcjhzanJo1PTwtzFdhFvG+qEXUVLwcvSwdiZABrtMj2Edfclg+we7ZGxLXUWrNFceoEp
PzrNik9ugGSG2XaIvVdr9i0Nrw3la3inGDLfavBDt1lDpVwB3wfLtxgCtYYGHsHkDanyaUW4T60W
j1TveInDzDkxzzpYbZZe3JE7D8AbmqGtsQ+K1OG7jO7nDqCsDS5oE1gIXwoL9o82cXbANMQ/kfuM
tn9EY/ezX55vhV2p+0n5kslDG9f49LIEL5RMu3MY2BS6iBvwH8tieq2ygtxXOHF7ZDBc4TOZFUFV
0FxEjrVtWmvcjGpOcYz5xmuI2rA5PTfxoGWHkK/cq1LHguBJLQHGezcJraO263JPdc1z3qcxfO+h
36JD0lAslMnFMM2XrsxJfbT9vjS3YW2rxzYiwqrlwYcEpKlO60bonT/PVX1Ms5zhYYdqKegp1WyB
7MZQdJcIgrH086G/mSlBvSIf3hj2ZNtA4/npmE51ipWKa2rd1TO1OiXLLevfy3UvR2EHmHD5+H+8
LtejVN6V5wTy6/sl7Y301MWO+kyTXXlOl3zVlIdGtLzK6+KdazG5ru8lGeWNopbGySG/4iXtaRZY
beju13crTjXGwMPoEQg6PAHbRE6l9b7VMlqr6nbDWRNwCTrbdg5Lv++GaZeAnhJIXS6dqPelns5H
pwSrNhO9EJvOtdCfMQiob8BWJqBCpfHaW6wrw/bZClPrWgqEy7DHycyKu0ejzOzLkNgov3E4wHPF
WJozMFGJkfTwn5snopfIAe920mnio0OH3QtycCtoYfBG0Vx9b6w71Oq5v6SN7k2ns7hKRcbDo7x3
p0E8QE4LDyKKflR996vJ2otpJwgi4qpfRBqvxNawBHTU/gm/5c5EOdHWfX3Wyd2elSB6XDf9pGr3
WfCFRGfyGFTSuTNzoNxqkaAbEfzmuhjjE22Ia90TUSirJGBMYZIvasSuuulc5W1JsnaDh9AItRfm
ZuKZtopila99OFFxJupwA6dNsd8Djq6ick8JrD4GETmS+AaiTaGOOFppnB7nokL4KxkbGWOeHAqN
9vWMOJnLMr++dZUmT1WuXCN6LHtZhcZF9Jnrt4ZL6QenA8dSoSF7nS4TXQgo9bM5bWxIRZf1jTbo
1Tt9oUUvH/u3seNRu6wfU0bmXagv5WY99u8j6956LBjwWmVTL7x/765vqJNiYHtE9NHR5zz9n39g
fSkawf2a+Ljvf275H/uPH+1yg9i5DFX5v5/99z+/HisUHQ+PmBt//RdYOo0Hbaof+1CtiGV1Qouo
xJjd0Kis0/q6yolH5wbMWwFAyJMR9TQzggkh9nJs/eD6xqgSIlB1brJldl1GBu1bpgL0cmyi4kIV
0wbDCeePSGV+t0ot8UBEtNrmu2LEp+i6+a2bwob/P4uoGgDyqrb0YKsF+vi9mxuGtgDlbc8iBTXb
J8rkDab8EbCsY3D635uhksUll25wMI324vQgBaVrF1sRVROigDpsPDICjG2ANDqgxWk6YKSxFzS9
uGrdqSoQ1qMgq39OVYtgGgkDjw+4EWb/VTkiu5ZJ8yvTY+LR4jJ5JKVXQ/bR1vdSs3RfHQdxSaPC
2TfwYQg3T9NjXdrqSToWUnqtr4DEx2TDIHA7GArndyJ00CkyARBD6+DYLZ3JquMWOCL9dONYebQK
oeOeI4eTjsIJQv6ffwCZeSDSzC4py9dj1uIQXpEzDLgT4mzLN+7sDYnqdD4U3r0GVJvX9WU0Kk+W
M4pdQgt+o+GOu45G0V6N/9kjMlF2sjgaNH6HrIaSmrUZ3ZxWja5W079nZKYfyAmot2jj8D5D5p5i
N3heWmCJRj9nZJqkVCE5ChJphSN7+4HL9prNFcKeClr5OGJDap3gFqfliZrApcnLxnQpuidNSP/f
sbY1/sho0E6J1rkoZJIfjpEXd7V7r5ip+5Sa0n1SiLlXTTuAr8u4rK7iCck5GxLnGVqguNlbJWxF
sdLBR1EyuGcD/B1GaA/cx+5ucVC1H4aG9NEM0XcpXZ0/s/49rcfRNs8+vb9pnztZ92EQa22pafCS
xXjkMRsSfzVhk51K95dCQGRs0iYfkpzQps7vJ5gJXMH70EY6V0OFgBbtbCMHxV7stiQITm7wQjwr
XTu6ZxuR11jiQKn7Colil6B6ruwyPEvbqLYmPTwoasnNQUc/R2p10BMWi5kkjTIK7GpTGGC/fLjL
HZ7hlVsP/yjDtOKvLPt1oxQMcKmMX0A6ZFtCWsrHPNK7gyV7/UDOsPWgxnO9jWffTGvK/6kIf3V6
dFAQib/3QIjAuyvhqQ8y5zFuLMynoxb+slEijwx1X9H8hPvRUqJjJMvyhrgu+v43nHx+UZM4exnp
9jMLkemhHmztubOr9/U/Ahvut2rUzl0SqUhcpD3fVa2jsEBddlNdi/zczY9ZNfbb1s6JpSYu0Dey
oSBjMSsfSQfON05T3htGNvu2ZbZPddS3T4LYVxUv5P16iFZhdaf28vf6SiHfg7nJsCBDJxp5TLZP
1sLpSrF+eoL4EwzF88DzOyOiyVxAlWBkKX5s80elfeRDE6NcKsx7p1SfgigUt6AZP2eFiX2RhuaD
5erKeQhLSrfYKD9zwpbCkWIeVKi1wzqM4lQrVLqDIv10Zb6xCOL9qAy9X6b+817RXPc9FguEMPlg
kje8ZA7AP6m58ZPWWvUhpUg+xEpHQoCwWSs6aLGCwIx/la16F0/2735KlTOD0X0nyNPMImEeAPDf
9abd3yjrCRin5PPrwXmiJVPfYrXsTyU85s36sqqJ+wmszAcLwHo/0695mgU3Iwgs8M+IfOjdu7cA
oOcdc1emXkL8NGYyxRukUIfEmT4ZnepXxdR/d5Bpd0ql6ruAP+21qWbGax0GD911X5ZvWe+NTZfa
9Xs/Dr+zOKQrGQ4vWGIYI+emPGZ4i6aywV2AiPGhdpotmTzMMefhJsGxPtRLfQIzBPzd8nI9Zpdl
+RBZ5UvNFbjkzpYP6yHI2eGBr53H/PKJfz8wJt3ZGiHqrT++HkeLzwkd8nTrO6Zjm/WdsIoIWmLE
sv48Q1LCV8qBlLAOKPG6UXNTPU3L5t/LdQ+SNpLF//dttwowFxLQvX4YRAsfXv+Z9SfWg+vGyO3P
eeiKOzgjgB7j6By7qUZIEqkAuyEhgFZpWvGwblyyXo8tq/SNBSe39SywtkOXPcyCsS39KeMUquN0
MmwevAUytUebS0xqo34fgQHalGkgPprGAoyuKhqXZ1gAtE8cfwJAsw2JyX7R3ZpF2thloMdqmyI3
R2MWamp6YsC/DJyzy7oZSU793ltfinYcSK3ECpAQfIRu/u+mGfhaNuvrMbOiO7sS9RFF6I9uCb5V
x7x8znVs4gyM1xd2MHHEwI3Rx2Z/lu/1OI+HuS31J3xY+n1gN4gVHO1p3TiQz3AeF6M3Wy6eW+JE
fT3h3tsFErU0IPQHW5+yS0ZEIr34qvucqwxjWti/9LVSH8cO7qS6HBdAf9riMyVW3m+Qah9T2Rsv
dmmCPZrd18QoDpYLB9lqUvU+CMsAXaaOUKkR2lvYTkSMttYvN+U/7eS6coOBb+9VEBYHjBruk2sg
WF8/svxDfSzd98ZhYt5wk2b4SSd4SofmosDBXHwT7fuUFVdWI+EXuRf3SiPj99BGLBSZenKJLUW5
s+EneoMOSKNx9Lf1o6TPHTrphj9cBs87dEHjtbd53PL4mPxa5bHUJx3hZ9g3r0UHQjHkYvVyB3NP
Etsp7m67frCQVz2MUKfuSvomk0vbDlsvb+Qa7YgOCcT6ifWzYS8PRl3ZrCF/1Gmkn3HfWxcEuQ2O
tWW3T+zKm0ZGQPQO7tTOBXdR6Cq8aKTZZAAB4lsPRqU1FLt1l79/dx72676JV2pXOIBDaYQC7guq
XTINzbV1s98NRebPiFEKxbz22yRn3MmMDA8PDv0qigmxTwovrVX664X87IljjzbDgHt4sLLXocvv
6DUq59Iu/m7m5eV6jLJtLwUtnTBJ3AFRjP2fn/v+Mc18CXFiHeSUD9T5Dm24dAiR5nSIctdNSMTn
mdt3eJ4nnXhY3WS6wKivTOf3kBTp/bjAiRWVzuXj+oaUjtgZ+aBgcONzhVm9FNzp9/h1aGY1Fli0
sbEncgCx9IROyc0/qKJ9RRbFoN9b9ovkXv6QLjEKVVxDIa7HfWIq4+Xf8bxcGBj8kdRp7vbNlJxw
Y7SPmhrlj84NjcrsG6bKyExr9Mtco3/U7VL8RFdDQdJ0P2zTYr7uSPOE8Kp+dCSEtvUTdlZxncXO
Sz5Jg5yN8aGYDHMncda+DJZAJN12P5OBdIhJlvIhjEp94S/ZS2ew+wmMS2HmrGXQ+RF40WsQzl7V
e3db1HFzEKAXNxKp5itPKCZGuVjMUHW/c3GVPxoEYGFZsHyX7Ipn3BJkDdVwzcvFSzgaVXpS+Gax
rPGuHuMa1dof1Pa3oqvK92KYzL3MEByi1yneca/h9orc/tpZhFCKqtc2ZT3GjxF1jE9Lj+lBpUrY
GJxulN+sqdu08TtGg3tKk4gJo+h3I9rTW4/GZxslY/OaW9gsMSCaFJ3ddM4nKKxaofxxOpPpdlJD
e82rjVp37TklIO1olXHqxX0iH2wWKT41DgphJVdoCOfdJR4NHncKAysm1DrrGJ6dnHmn1MGm0fK9
Xee4TGlvON2zAiZtQy5q+hn9F3PnseS4km3ZL0KZA3CoKUEtQjJExgQWkTcTWjr0178FRr26dau6
q6xnPYElmSEYJAA/fs7ea8/TJY6WBF604ch94hB6W3MdqnhGl6ZynJe0SiLRKCwa3v2cVPlVi8uM
1PZuWKSL4sNI9YtSvX7VyaDhPWVsdnu+S8YTxsfCbwMxXBAR7Fxlmw8QMdor8kCXONmsOAoYpldn
bqst3o52I9k50CQktJ2FytuQEd3tul7Oby4duxXQuX5BrWVvVexrXibeDFVZlzLsyW/UgnmHqaTb
FZ5FjGzofGA1nummCvXgGUwasxqIgG6mJNfm9FNQ9PiFSMovoVWnfAjm17Rv5W5uWypXmXev1A/n
2xeMCQqbDmHzPZEe8YXBVsTLE8VXymALjVx+ptE5sHA6zVafM8Ji46Tcozug+jG6H0FJs1oP0/JE
Am5shiSA5vr0mCYOgHDhAZv/36dw/3Ae2CUUUb7g9nwSWsMREQ37Qp66HRxFdKKLYsZvR+Y1ER8r
Mivg7GckffcDUdWP3XKAvWHdF/rHn88kROc8FiIgeMKt727P2+QDnpSRJ+ssNrttOFf9G8lFGIMc
uz8jQO/fGnJwVE0QD4No5yFTXCLL0y0u7IPpNtX69k1kdA3IAqricPsmhqaveTerh6GxqxeTnMHY
Lt01GpwJ50GJxfKWiwcoBl+oGUgSLkjfuqXmIVf8BdNcrhqMrFuW1fFj6h7q0bY+kd1zCqe0azHO
TE+5Ff6+PT9EVrNyZxE9xmken2tkTmu1fEPdwJYedPMd61e8CxK92Wvk+71yEh0tt7E+NWLHGWuZ
5jGNKGrYClovIJJynFhxeGkjT76APU9gVpX1xYKM+UJn4bfe5Pr3f1b9QgAsNyS3j+9OJ40tQ/d4
1y4P0XFdbT1WF8q6GMqYVazxXo4bT7X7sIR+YhMm0MppDw7Nw4jdfAxOHvuV3iJsLSM27nr2k7Q4
/pAFwJRvRig7UZ585YP5EZXEYkctLWMDC+ly2wWmNX2RmqFWjTmLdVjBR7bIgGX6f5nzqDjR8Q3Z
nJ26kI0/dhJ6eg1irTRy/E62l0m1xt5gHgYDUpIQgIs44Bzdz47VH/qe7r4kc5MZxmm0CA65PerN
OlwLMxnWAfr1u1DnIFgIfNObkk0T5Mmxnwv3acHwGCk1hRF3RFfq5DZVOniZvPjBSst+Gk05jLcr
SXQel2ZSnt18fM+nHkkCCv02kEyU0pH8HgK7uumLUtgyJiZMRnCH7RNWW5AY68wcNp5lQsbR8q1V
1h8uyQ/EYVVAMjTn3HCLfNPT8DGMtGQbTXTJF7bFh2X3mEcwjeluUByLlHw4O7TXjpFoL5ArTgB8
jU+jwxJrD9I8WEF4AVmXMQzKn5wYXSK4/52ZxcUuU8bVKcanMXN82UYvdjJepJafkB2ciRO8apFG
NkTwNdviN65OfPyC9PVZfGHMuDgqrS4e8q/M5q139ZRANabZFkKeU2MI2CxxSe4XLBoi3vdDVyHN
6xFo5IKPvC2Ra7lJwjib7JmBPxf8Rr6vS8acQ8JoSYCwXCnXLH10mOsJ8Sl20iDzSw0FZandAREh
Lwd3B4M/2OlOTpoiO4SmS5GFKGzfhkfmtMJG64MgPrkWmHBBujeIpRFKuOZFvjmm9L6pBGEPmTvR
4DVBEjKzWIckPCOVOpa2tcYSaDN+rZpVl1vrSC9jX3Vt4rtgBtbpNPxqvGG6sFn+mQdwhlqr3w1w
dCqWPz+OpNjE1nBN5qp4SefkWjwFzAGOgcaS4QjgCyP5k+hR3J7Uu/CNKZ5xCR2aBgl/TGE7ADJH
ForGoNuZracQ442TmCDRUvNaonlcJVyQfhDN1spwgaCPJhD2GgTHKvrsSjs46hNFjyHA+1n1z6Ho
tFVoxoNfTgXqlvylDVwbxRtXRWs4G+LHiHQvKjSUhuub/XBm0+T6oowmfvJ48DJgFPRPgTI8RYWJ
iCqE2I1RHVbIMJdHY0ieTA/ngQimw1iE7boKmSOB5Vqz1nR9xDxBiLOIhv6M4hVGBuI/1DDH0Wuv
rkFYjBUZ844G+HMKrGsXmh0r1kLFBTf9m2KrIO2t/5UvfzJK9bUZpaAIGz8aGRXakfeu6uS3tLS9
iJJXXKcp9SaTtirWtkw7bWR3tbvJsmdHDxijieLqijraRzW2M0MCMncq9BZkwrl18kZa/Rd9HaTG
fUJ7bEOkM3hOn93qz7CqTwoZWKGnxkaKMVpl83Duh3U2WRtpGrRlBF00m9TgVezlr6x17Uo5duFr
2nAQVXAA+LoisWnXtvEvMQ8oRvrhRQzk1dFlnDamN4otHNWG8LPxRCJ37s+p4zNzjrdupQK/SNs7
JjfrUYuePT0MGACaF08LmTK34gcLO3cw42GaSDyzJXKMykYpmFeMGhPycZM5uJO0zWXvFyVQbhq9
3JAEzj6xbmP51bJV8bO8fYnjxA9HEhoCN4t8RZONGz2x7FW1MkJIkMYU/iRD/HH5I6cs/rSDSzxF
56icCKoZGopto9iX3fShG3La4UM8V7DAuWknKcbBAoOgkY0bacUkAmnnROWo3ZrVPNi0+eMl+7LI
V8xFWj/QbE7wJAhWUcfd6ijc4a0Z5j+CbqamrYA6YsmzB++3qwtgazrUDJjI3UpJLlKHszud9U9u
rCgByW48aGTW7fpaP5HzQpxSC3OAiMH64si7wSL7fW8S97eaIu/alsPZxhCO9rB4bu8yCUiwZMpu
uFmzdC5+1ibNoNSGCtdzD2bTt5QLB0BQexO1LQapTQZzK1T5p+sgJh5bCW+qyLCNRPlnhYDqGpvt
neUab0E5PSqnusxZxwyo1qLVWDi8xWhLUfRzUcl0X+kl4/8+epUDdxZ6+8lKi50nW9R/jJp3HkjY
TbLszfaMfd8qsSpqHB1oqaMAb0JVpABftAAzcLCqzB8mUEGAg8DD8kkhg5AIXUy79+fa/qXNdeRr
MeMjnMKkEQanus0I30udHxoiCaNND1E6gdzqzjY26LHnR1WDu8a4cqBpeM7m/H5mXNwy35Vt9zDR
FfRBufh0V9axnUarKtQwsdUHO8K4nZG67JSXKB0fbdn2T1xzkBU9AdM4/wPSZbLjBApRl/h5PD0n
CDUQ14qYzTkMVWoF8odtMsXmmft24OFZD8btXMB5g6m/VfXA+QiUQHkBlkVFAF/W/IEKg36oh+5y
UtUuHrq7IbdenY59NopgLlKg0OYie2iDT8rtk2vvEEPywTxB0PKjZjoGxqzDqsD1O/YXWurMEeMx
oyU3+UaRXLtOIjcq2atIrf4aDJLaeLXXqOlPQQL9xUsPo2C7BWwnTB/qZSxUDb+cXLs0Wv2pz09h
Le8tjBBWPOzz2NhpVvjQNJ+zoS4gx35ZVX4v+ugzQ8Wb9V60VamB1PoXIngPt0bN9S2DV40WGWLm
Ay9tQNpLFlFYnhqdey9wiHCHND8u12ICoKOZyJHVxF6bzwGNSI+zZdKIXRxrlBxeiNDZDLJ8NZvo
17OhibdzHvD26Wh/Gw8JkjUWGMXpdMRinHHLdJu5SVlvOrKVFKvgqsG2JUS1wtP/C2wFaBZbTKvM
SySogprlufnRp5T2nlb9rmS2dvp59IUrGt8TO3IhEV7QV9pUZML39NQO3TyvK2qyvXKYJmXc5aWr
fam5R83mFec0D9FK0/bJkn5d0As+QXyjkO/zyZeQlu5tUTRrr+i8t0Dmr5Fq1O90IFq7K7uPb2Np
55D/wp4YT3HmTyMR9HyEe94Lbctryw+zi9hGy6GamYuDTOZ5tbax+OJ4ZZvZQzMKXZf50eJWKQY2
5bFEkaZJ13kJl38VBqF3Ny9LrpkfsW7sbFuav+ei3RsIoD6psVaRKhk2igB97aSdtGS0fwwGeiE6
sBOfZvbLWHxLZo2Vs8g597TB/Spis4HnR8vcZRxhacNlqgxxUApuhZGSmbEchrD3Df3p7wiJyuru
WzuYjgR8aOtmdNReR7HyGroAm3p3/iz7HiLli6fCbB1NlvM1/k7CJP8ZaATPZGD5PioZvE+6a64T
08ZKttC0+jB/+gYkGTFhn3lq1Ls0J/2S1Ysu7uIm+LYPw24ozp5WvCbzMH0klnVRvQQQ1fRTc7b0
ot/JkWaxtOfxAl6y3KqmdDlttPxBK+Pgki+sT/JBNyhcpneXe/Qqw5EAhnRIvHUB4m9nN06/GhXd
Y13v7D8qySbP61/d2qGYAQn156HpH2fS7VjBHfIPbbhx/fQjYtq0zPYx0lWj4KOc0oG51oRFwkXK
qWnFqdMMZoc3GkTVgvWZaFm3gbWNOzX9KCg+3UyfP8MWeCsBvhjMuzl8bBljY6LptAugt09v2cyO
SWW+YXti8QBQhi00vs+rJj2zkTK2qvJ+3oy1Mv9jxLuoKfZ7gEfJEdYz+zp2s80t3BT7clDWFUGS
2jpFb7EqIqwnUVbycp3m0TJQXlkiX08uKRc+eDn7wbRA0siiI4X4BgdSpXNp2vEKFD1/aaz5fQgJ
RBrrGZeI6g4xsXOvOCGgZLo0Zod4PoqgqU6mNWirDM9KG9pALRcIQia8i1XQG2hd8KttxuQDVdqh
S4qnlD/mfPuiBj3pCl/UulyYMzJ3SSsU/VY41V2z0IQoJwTCeFvtpilBgsp5WluO86CiRDx2soBw
0ZvIDlMkXW9jjY6olx7TCEADM8qY7Qj9YS+adMItgmfQLBuWboFgT/e8D1Vg7P22zYEeWrl9hJtn
eR19PFoEWEUY8IdmuIAtflWiFMfCUs1j5GK8vnFmg8H4wGLbPehe1UCHBTthX0BxijP4TaZPScev
tdhlEjnyBKfZwsDQCH8gmu1rVvrOYbBpBU83rpiKYvMZYx/FPBc+jSUmAfTjTEOtw6SPcfzyCtnM
FNxUouXU+13O9HcaXjIRzvMfoXiaEvladO3wxTj/VevlO9685gncgu1DLcgYty5XV5FWI6QjV+zb
uhoeDdpXieq7TVrmSK1u50AaSuSVGpKbIhvb+4Dh/82M5gW/CrPKrt9+yv4X/QuCZNi71wtlrKu5
u4VFdMhaW7uE9qJOzDsXcmvl68JNnm4HxsDRodOdX1kxHcWgDc+Tsg3AylVLWywu70okc1Qn7fGW
ET1Hno3WMqsxohL8/G28zVNPu8jQ+kQsF6yAhuhru/1tlJOLhMKqEFGIdNMN2tmpHevcOUGBOyqv
+VT2hCgZ1+83IhzI5QPDaj3nGdUEM894p+WzP7X4Ro0FKo4S/4eTteODJCOBuM0FItYgr4ZXmDMc
mRyAi8nAe4oNNTxW8IwYbEzPs85w1GR3fEpc+B5Ob755ip1uO3sbMYwTQB3IF0HN6MOwP/NKMocz
wUnVzUy7rZwhiPaw1IKkepzagTRa2b0Xtj0+IYeIVpQu06sJ6FxVC5zTLqbv6HggQeYR694d9Cn3
OlbxAIHXTQ82KqhNEIcejVUB72ihYtzIt32JJabrYLm2Maaezu61fTSV+vl7dZgwJAZlIVcqNdtN
3Y7wthXdzZVjFPIsbv8cbWegi05S6e1ihWBJl+tDr7V+Z3iOX4RjuC/CLjlp2h7Ai/dQNc7s47Uh
6Sr7STKEyyYzscdd2HEOzEAy4UTbn5XqAt+zGoMkPfQ6A8TNTU303qvWWU99Cas14gzriLh5crlt
4pa983pvMdehA7i9lZDzOrz3LMFCjzOGxGXzPCzSNhedOTHV7rErlb6fqEr9DpP5XV0T4iIXbHOY
5+kTHtsERSoMyylL5Zo/XPhOnUeXdo7tPQHakLaGuQKiOkBKEmW7zc29wIlU+r07pZsSpu63adeF
B2aOdfSoqckGE+HScu8cDKY55AgB0ZF2GLM0uGaGkM77rKPcU9HXQD/Sd90ei1U2HRiqh6+9GJF8
Z341B9obyDWJGxWTNV0lqLFQWK6VTjEY5T0K6yhl0Wd5CWm8wAKW9NdvF7/N7Gu3+PfvUFcg8X/H
SfGSuPrOhY95tEZ73FbMNfaADJngT113hbuob4gCrkhDGMsU3z946TBGgNToJedFFitfSrPcdOGI
v9tVuViRofvaG1ws0B+wA9wWWTeUV/Pgch7tb0TvPw/gbKwdeZCfUYKyvTDNyGfbEm/BB0DrBNif
/5eENvvfI3wcMnxsQV2yZAvZ/xLCwtLmga+px7UqdCJgylKr9shwUPOH3XQnI1d7ndEk5GMmuXMa
xU5fLs/KUfVWQ0+bN3T6EmU/Tk3e+GNfW4C4MO6VJbspYlDHjyTF3DAqYRDu4hq+u5w5wQBnjDNs
XOuyJNB9DtqdFfBuoTqZztJp6VMpLOLmUtrN0fj3h4mVcytw8NbgPKFhczGWQ6qLehOR3I7EXQOG
BmjlqfTq+moJyziNzDxh2RvztakDFiyHK3l5FPS9uGq5szHSrH704C5ce0XAdt42xLsvD6MpMNfR
THHrjShmbqvqgHESF7A5X24P1VsmIZj+53AD498+EpuImCUpyLIsj5Ccf4k2SCpWfBOX69oah3Sd
WJl5dkwigic3yRnLB/VhCKuXOJrcDyr/Q9q7LmoKKh4vjZ+yIS2W1wq5I2rbs+qRTxAERlPm9vh2
iIXN2Kaw3bfa038VOC+e4lgZR40h8MZAZ/hfgm9ur/ivIRWOxHIpDdt0jH/PvSkadxylRWwluGkc
k61HLmtsHJKycnbcWxGgdFHi50UWcP3k054P7b7vy7W2EAD/PFS9+4HbTjsBZJc74BDdytJwJymI
J5iQrZOeTNElGlUPjjBeExDHjnHWQ1ZsNomRktOlbOOZGia+4+bbEHjSPUmCPHfsqPlFQVHs7L56
T7kSLjeUFxDF7xWgbAfzrqqmVW0n7ofn4Kd0aRzth7I8mlNIAW5BoPdgNB4wrpWvigK8aFlPOrQU
7I6t+IzojjYanQ3GYcZl1kz1B42uNz0Y/+sJ9NfsbkeIJbtUMIx3KN0cfQkE++dQEI2+nVNEUHtr
rZt85MsIzMehrZY+W++r2KUNRyP4KR7dU72syTS3tUONI45Okuldu6VEasus3KVGm52/6WkjI/ND
mHdv09yL842AUbGWH9oZX/kNwuJqxlVaw8uyTT1RXLB9WYoh0DUb2YSbpPcYKHrRsGLKNOz1OA01
Op6wUXXVrmQDnvdGCUA0U2C/1NlDMZFf9Uv6gB6RgaHEGPo0o77hTeiNErqjUbzxloK+pJVmJ7Z3
iK3MOQhPLdZXonYGRlY2LI5T2mbWczGocaNKQAgqPYSeNI6ulpiH0cp+9jfk6xKmoFt27qPbQu6Q
aP4NLvQnYYiTuKm2E9uEj1InaqTsFtjHEH5pVu4914OHhgAg3dpNK/KR6EWuMPxAmMJe9G6q/HID
ew8BlmA7IXBJYwK+UbE9g6zrazRhoGBuyN7cZK8Yenq6aVs98CsGOLi3xua3ptRzdMveuJHhkA9E
QNitF0Qa7WHwIEwTkfWHaiPgkFqT33l1v0Wc/Y6cEiszy5CvAW85fi/J1ZKqTu+G1mSgtm7+DMq0
ejOkV7K3xi3edf10LyaAQ6vZsn+kAZDuaiQVJinpJeTRoHamNEkLaiv7gXur7aZceDd4W4cv/Jil
82PW0ZMq2UOv0aTSmrWrd4YQ+ccyFWDu1asTmnt5bSrYzcvz9P0rekXTsEXludD5mzT1Y6EzQGG7
eXTNoXqVMuS+LqzGQiqOtH1wx+kdk+poV6BElN3tNbNWT2lkrE3aX7Rl4QPU9v+S00qdcA0L1kxA
4/djjsG/x6YZPjUl6paZ9byv5zcrih51JET+N4yFMnKdFBUqAJBIuJGSEszPkPYPRt3LF9DI82qZ
oF3jSOG09xaxplkdYs8NCZamTWZYwfAJFAmME4kWOQyuIyq1fjenMtzcauzbQ2N+YNTPyriwVIp/
fEHH9u7eEtN1dhxtE6oMcPVy5eJiOjQEN7nTVHxIkDLc/JlK2j2KRfp8UXpKiwhQWOI+J01KvxEc
Pms4JLhbvOWtzGPYmr2juqHBFJvJfSu1XUnPc0NjgduWUC2ahWg9SSc9VQ7c9aE0FzUOidU36rZO
MlRzw+CbRaEIgzHyByiPYv1dZ40i+VnabYiowAwv9parE2uas8+WS230wtpnDGFsb3eQMYIzs3RF
3MjFA+e59zS5EDLoQwPwHMR2mTfu+vYVUZUZo++mXfML8XaAbFJl3/iTGz+ee15w18Xwa+24xU7f
6IfbMv33lMi/pCH+/L8FWV7/j8GTf8m03P0ql3BH9a/plH/5ov8Ydfn/Y46l/I85li9p8xkXv/6S
fLl8x3eQpRR/o3y3DcFky6QaMCg5v4MsDeNvOkuW7bquBEdhLrnUfw+ytIy/IeA1WdoMyzals9Sx
qrxlWkr5N0IriJzlJ1I06fym/4dMy38tvix+ihQeKl5USEDGSdn856Wz7sErwsjlxhSUu0AzftZl
85CY06YxjZ//udBDB27yLlT/VBnRYXLRVluWviRu20IsUbr/FN9F1VRnmRX3axtGyyM93A01rfvo
RPEiwA8V8u9kmactDRCVzc6O9tqrt5RF9MfIPHAJGWoWamZj/mFR+yFF8oq9G6kIfT+HDHTy2ibS
ZaiY+d2AVmam3RvxIO7h5LH3rHpj3xV6/irYvfVtshWEF3OJG+xx/3HwXLgVbHD37JuNV4wZfog9
FAGVM68T5k1HsFpkHKT0GgnQ+GwT7UcDMPJBb9rfDrwln3FYSnNXD/fgXnWoquKFW0+5H5jd+noH
E7tLYT8MVhrhO0tQadnZyarRKUUN5DTiEkEzTcO8r515XPea3u7HycIgSXn1BMlEPDFM7ik8Vo3s
1eEGNEqzjGEyudkzCeurJk2GfS3L9FFI+aCnMXsDPp61CqmOinkwHui95Gy1ofIaKc7D2c2mIyrz
6Qhjg87dOs206tHEcU7o/L0kAutgDLbH6GzxdDVVd0xXNwSlMwtj5xjaM05gyZS0I0nGKl5GGHwH
AjXhjcsSZOCU7fTBuBbgJZ7zBpmdxizT0F7YhejP3UZHQn7S8xfAh2wlx4FJU8BYObFAyk1M/AZi
VG6lUUHIygroakstIa56w/5AbOrOC8/66Igz8x7Tt0xmRw4u2o2Rx/u+jOaHyqCdT8mOC3XU1RUN
B0t4/6wFwanq0OckQ1Mjfhfdq1LFj8QzCV7s3O6kI8Ba1Z69H/phgIefVk9D0tt7jXxmzPXHrg6Y
LzjCOghHvGNIlWfq82I3IXC/qyvSUcRc7afRBh+76Pirms6rLlMS708UTzmwc8+5b5PJua8WiKoN
MwvadyZOoW1Cmi8DbZ828qAyOTzcDp2qj13MxvHPp2Dm6Gurp2MzpBkTLaOYXpg2Um46VQzG1GMq
apb7IEt/jmV8Nhkz3pEzvXdbHPlWqgMXtryVHrnPKi5/glFjAoQ+b3MrA61WT/aMnbj00qRdk27p
3HWW1TETcT8sB8QNG4X3oNZ+JTX7nYSxOBKujOFxnZPlvHhpucTw0pbSOvd4WNn/enuXDuKp7a7h
nMbnYRGVSvBWW7TjL2hLn7UsHF5jerQBO861nETLZorIU0Axk7nl+sBgW1r6YQAsTsPNQ5BGzic+
khkJJUSuemyNS0M2202+TmeUDu4ij9dCQKOR24PH6IMHRB3jkXnvjAS72brMeFaTmRysMXsuogHp
VWb/mBZRbhBKfIzUgfqMnCIiqWRE+bwXMv3dtN1eZoj+8bO2D6FHEHCUC8jkNSonWP8jkzRF3gcR
DSs9JsJHMdhe551xaiL1VRM0taH6eKZXMa08I8Q/7s7bMp1eSjsef2B04aqH7YqawZofKPKuxC/V
W8MwLX8Gv/E819qe5lfynrpraXraekbQcox1U/3T4fYcVXO9DqM23KWaFIdCtNNGiLx8IkriUTOZ
0KVxB4nECZJz2cW/+Hsfs55UTeRV1IL1sLXrFAZTiti19/DA32DxVRaS42rGhzHVnxMtiq5tRJi8
LCmVU9Wvb/y4hsa4YRc7VSGfiLg5IkUoW1IqdXUejABC4Fw6J1zJZBU4pyLX7O+Dmcy4XNnDzEGR
fFeNOTe9sZNvUPST/ehZ72HpJqeUb9mI3nU+ScIY6U0FDSgIGuoa1EKiDeonV47JHepaGJMtQP1b
BoOFWmpVkR8SBT3WOGeon3WZ3NODjHGaOtCqG7T8hPP5iRo/JS6QXdEbKepaT2wc4M5MiGRzRjzx
2rlgiJiQYUIAz3TCqGGta3xdMLmsYhUlGPnKvj2YkfJ+pGHFwjfLLRvHcl+q4s219G4/SDM/4ppu
zkHV+yg9h3PZj/NFE+ljoNvRwWuL+RLG1nWKOqhoyBAfPMeKfPofalcu9/SIXssDAEw0d6a1ZYzs
97P1MxPWElxJP7XHLOnrzjy8UjWWe2OC2pJlUbkhNUI/REL7zKCzX+OwQXLMRbMzQ9G9GFZ5ZSIT
/8RBBSSEJsBzaYFamQsPF1YwnmuccZtAJvm1mVwm0bGUP8cWIkcwjr/jsd7VjHqSVIw/mwG9JJ68
K2mV8w6blL7P9SJ+hoFLcFjPbgFXFwE7MvRLYJHP0zSnG6f3NNKGkBBPtCmOlVL6qcAL6MscB5QT
p299uWC2uObu+lFP3sCqgTsl5kEWVncK3Kg4aG2WbNuM0DDoPGmX6x99CwpQD+pzZPBfpVV2L/lY
aJi94npzeyhK290NCc27ZHIx6mfp4+0wMO/d0N60fcdFiZQa1bhKu66+oHmvL7NMSdsb9GbRzuo7
RoOPk3ExLBIMKnYEo2zKNWbA6mJze8v1LkUvs8gVkhBRiz79dKzEQca7R0IoL7hTrcvtX3E/AlmM
D4IbDBFVwclYmBi1WQGdL40K8hCe4yxX+jGvOfdmz+7Wta60B8/S11isrGczJ3R21M3Nbe8xD51+
SZLigbHf3Vjj57IzkR4sr3lzgJf+UQXzMdBT+zVH65kq7X0YNZqJC5GVkUiL9yIVe/CnNHk6159Q
qR5GSdJfkPYkI46FRZaC3R9pnRr4cNiTjnl/LMulJa+b2c7BbrHORlXdk13EUNyEZaFQjEy828Y4
bqOyXcda2sarXB2QDJFsg0XnYNdM5OUYzTt+0mLXUPqz6Ce1rZQuTmZTt8SiArFc4qJ26JgMekKM
nieVWr/Kg4nLQjRhft9FIFtuB6JDX3tEXH6s65Ev5tC79J3hXuCKqEs6niCQ6PS7q+Zo2339tmDa
wUybP7J8+EAc+h4XZsp5aKVbTsiSplqcPNBeTR7iDjyfhDzMkpXa2y7p8PE7dfZotjjcItv+eXuU
y/RxTkYi4GdM+AyRnA8jBroXEVoDpeaVjTAhgFNe3yUeUYFWrZfrXjVHrGfds+xGMov6wvjKBOE1
eaX/7uRwDkjx2UVtZyGjYAOeMwC7anoRbkovKu4jN/V2tevg1Xe1YtW1dswINswea8PABI0t7ktV
w12SJC5lGzlrsybtuzksIIzhCBQ9vDL8bRLnM4h9ByjTBljIHXq2JVuX4I3Wi6ejbcnCbxiaP+m3
SZTAcGI55r00C43KLQdOkNribBKDttWYa4Glz987ZS95R/1TkfON2IFJMxu1dt0QKadzjl5tZTrH
uSJRKLGj8lk1X3ERZvdZbUD4yTjLmEhl98sbe0/gZEVXq0opDrvxzOQHWi4xoVzFFXAjtzzI2UFD
DtIrBlOwGRzTpHsmkIVNLnLGaCQ+isNkjtgOwK8QJpbuczDjWuQN94TYzI9NSLtqAgkJzTB9lRMn
aZ8Px5B+y9abbY3LO+SWNlnNpWK92tBx7S/Ci6KTR6DORnfCD91ygZNFTXIPoufO9fJpjYsXKRDg
erfogDRJB2h+tyv1paB3G3szhWZzkHr71bvmdD+GCDxmy3s22qeioCxvlMT/1qRYLKvpN1+y9aIm
/tL7JWGgN5ynrI8EID0y1yKrx+Sh52TS2wWpEJXqj16sI3YC+AfDxyPaO8Sgpiwr9KOszt8q0Eqg
wYJmyXGKL2bU/iYDubhnQ7QKdJYnNw2L+8qui/tiOeTWeG+MLjqTfzwVIVLgnjsSY94AlQlieZyb
JqeRzEbJaGzKUw4IWEIscoG2jhs5nJBvtnR2s/C9sEEVZQn+ky7Hp6g/pCQVvtNVt/w24tPpQH9G
hnlpknBkiwZvrC0BFBYGXUyCOVhkFsd4E1lPeR5uJyQ160JK/bmqp25VTfXw653pH9P1NntESBId
czOpaW/GzXtVlhXSCdK08kxTO7tCWqSk4DmhUnLRWHKRvSDPDLIZGQcmg4aEvK40M7DO8IJHEw17
wSB2sYa7vTnes9bg58y9hM46WmRmydhElgvg1tVvqisFrUuGAwECtNnEXdpVJdLAath1qoJ7Ylzt
uAPpAzr7Ug3QjQLRoJZL6zrZ2H1H4EpBKSDG9DpB7V+pCeRubFTkP0km+/0UeKcq7b56ZyIYna1z
wI1spasjKdTiV55FO3I1hy+sZWJl9QTdp5wdeAUiMGZBqyGkyfQ1Ft35ccisaqPFEvxtGkix71wR
b/vAiO8doyS6cPofks6ruVFljaK/iCpoaBpeQaBoyR5nv1CeYHLO/Pq7dO6L66Q6MyNB9xf2Xnva
cIVU2wHi9HjNVlJUNcqQAIdowjpiCSjbnninrFtZgw/IGnUxo2w7mKn10cyoetOVN1lORnomFQ97
mYvGH9DBeRTGGX/Zc9HP2O82gAL23CAOhG8nM9161Oe+/sVYwNpruUk6mmP5YovJg8AohgBkDUi9
rK7pOOZPdSe5IhTCnbSU6hEj52kcHOdMjm9CbRp9sowqvzdSZzjc/nJZ8f90xtMW4y4UYxUKwGjU
VVXh53Xa7BPiGkGJQSvX4/RopCalTpPiq1664trF7nRSsd2+Wo59oLvNnubxzvRrijUglw7r15Cs
ry3ict8oKpggqiwC655BZVvtfKhhZtrb92x3KNh1+dYr67nqIKPSo2sAssdzthl3YWDn+FFdG17E
WsQfidiZJBagAlWkWh1B48fOddDQQNY/pGrAP7Ijtgx0kkRC+hm4Nfqs+K82jk+0MFYeo+mUQFLA
9/R3JPXDkCNfT/uk9mFdkEJRpgDvZrLk0R6H2Eyhq1kIuZbGCBphvRuWPJmMgCAm0dh0thh3ipP6
wCjltYkWRbzzTdikq2J3FINN/c5q22+jzfTuEmR7UK92CkukasAY6IPxFDkz4nLmoWXO/B5gwb7G
uRdxViGBetkMm2NjRlLmombIoNHlyfo5Xs1ofqnb4qFUEiepe3Pz9d89hCvEZthwImqgkwbnuGJG
2XVtzCje+k6tlYBG3Up8ZL02ylv9xMKa3C6RX5nD47iAykiItN8SYOI1pd55fYG9e5oIfMMrV/JV
ZfMSg72wyVIaMi56QtJSbTus3e9eog5yN1bmEIx2q10SYFboH81WPKdbieQjTvzWvK/ZVSN2fX8d
7tw7MYqbvdTLjkTQixmvIBySBnSxMFco94hRizmqEGe5KcpgvsCGmQdqV74LN/eaHiLokIsMGhkG
htN/Pyw3bU41iqWj7AK1SewE5BjyHyAgQ69MfoT7Sp4lR/CkvufG/uW44lPDcOI3xGiUlnvJt3jx
ccifyiZeAxQ18IHFm5jco0Fg5ZH8syCP9PEU0d9C/2Nd02htmFbMrsmz0nz0BNbwtxvSb50kMA9J
DUE1881Z1AuY4OfZkOT9uu3zopFjOO1oe75tuTJRBE1Lfc+Bv8njsmipbwE49cvWPGaxnh3MwWDN
vxxW+iOEvDAbVe7giupbLy5+htapqK0lE4hnvMSEbs3HZpl/gfVjYeLcqix7StYGkDhLgo4E+jnO
OB6IvBzwmDnDBTVY7jeR9izHab/06ls281+xibe7vXfqkn+Qu/7dJQ4eJsmrMFZ0riI5jGCVZxoU
QFRl7mUmytiI9EVlwIBFcPSCL82C1SFzX0R6dtbrfgn1xnxNJns7ueRuBAbxUrwuDpxtq79POLAa
FSPezCU7xyaMpAbAnsOpoCNaQL6KJBckzIRWsX7O19+qMjrArCMYjZSrflqTdr9YfLSluT3PcmbL
CHW+W6IKpBu0t6LC7GC1vzNHj/y+Uz+1ljy4LYE/jvvCjEJH2TtmXqKziJybjhVym1m7raKHMr9d
oyh3RpH82dZxOiFJ/pkX5P8VEdo+pf6WzfcUI8Kd0Iafpq74LOD5+Fxs745ePKlsMrxRR10WLYOB
Xe1pStzvPHLHsO9V55uQDNc1/9G3HOvQRjhaljof22Y/b+n4kGDv22Hw/ZpHcBPJ3bwFKTbPjO+m
Qnw2V9YL/iVxEYsSfhEjN28VDOYeuwTx8x6atN4rTJu1pNU95ozueTRTM4A9+AypDpRduuWeSPGc
MGPpfTzyaSAK63OyxAeW0mq3YW/zsDSGWYWerbUJ2Oma/lA0YnzgRCAEtQjN7r7SmiAijumhqBr8
FHrvq85kQk/uVWSguKuAzU4aHDdpv8p56zyMS/9Yvv3rzEeAlpd8WdwDkVdyFX8bpUpGCZrjKXib
41peTNh6Ho7h8UnvVxBDq60HFskdIOHvsZWKU59sAz9HBwjeZPQ1JEI600CvKrRhX5r9HJK1cqxK
ZChAUNaDXcZPxQJIpEjIc8kKSJdOAdzGiXbrEkVHobfiXE5tHwh4oX684lpgEIo/SJA5pzMXhfiw
z7M9lS4dEMZ/d3ogB2R7TiuczOibvEVrmy8X2x+KNulV2phwpfNBKd3ovRo6EZPd2TnaMwUpRGFN
w9HZDCCVLZvCtV66r9F8YCJFEydNPulWt/3IGvZO2YqdO0nlafOU7GYGbTt2tczyIpC7qV7QNhHP
mN+XnQvIeHLZ3oAtumHUOU9aIuHgjasF2hfUM4Az/cBS3CNQ7Y9ebOLirK187NJ3og3tIy/RIXVx
IfQmKeVuCi2xr6PdIiObfUcXnWpr/oxMnRadPzVqTBR6+N4df6AtMIlx9IG3TbdOnwbSkgojKJiY
7TX2rkZMcCkCiDIY4vyqr07YOMSOEGx8m7qwzIpT2hO3ZE3hOM2FZ5jdzyDgywzaNVbcLFT5/5Ji
/ufkw+Bzudg+O4vnMSlPTYcbhZU+0Rg9QwCK4RAofnkw5Azdhre6W8p8jzBzxdrz3UWkX7Qz8AX9
H8G1P7ZjPTXL+oMUHCGjrVhdm4hzIGlc0EwzL9qgYmVkEATO0kFzWcXZ7koCfvsRnE56bCVQeky9
0bVk8MXWFKb0IK1vkKVVqChWZ1GCH9yqDcU+LVjFQBnsjxGy7SG7gHgp7L/NvkfBsjMRp6GjmIUf
5eV+NJoLc3Z8yiw+fCOOYf9D5CKpkSSS1N1bW957U24S3yGquxMQ5Ect0MGBQwyszPrG0QHaqk6+
I+phDx0cqrnRPQ1u2XkNw+EkG6mqWoa5wz3qKp7mp0mh6ps74ZO8Jg/2wCh7pN1rSNsi8zJZgJlU
cGJootQLj6Jt8NXXcal2+qZx5ORSeFWHkDQaAcgmw62KcqAYaqyzRwQCtCDAecL//8O4jMUVcx6n
+uZtEGoSURXhXKEn7rdywdFl9nuBkP/WWiB5qpyYmJ4LOceXHsSqvwyguiOnK09GhpQzmjGu2mJ+
h/9uPLbm9AlZd6+30npvSoTZq2BsGRtj967RyNy2jXQMuyd2Ypnhq27D+uCu+nEZY5KmSobFpCjX
XtZ3t8IRjV+K/jebGvho1RDq0s5BKia/8fw82UuG7kJP31DJndd4Bkymd59zaf6pi1Id3fuXzvgL
sbdwwyp/Ttw1Oa49Suyyb5Incp8DVBRvMmvVxaIqCuT8Y+jv2GYCSDLDzkan40xIV6YFKW6+7jfk
28dhiIoAlPG46zRvGFtxTZkl4fWZfqWycXeb0QPUJsWEfQsTTqZQ+l6//1o9eU87LbnkZjSc6m4Y
TngMHZlCWVJYYuJCYEbM734YEohjqpZz2ZFkCXSc2jxSQT0KdH/gx+hbhTcKAZgrFaAX44dEiPRf
CzOSgmollaXIsZux/ITToZ8LNXHZmFiR5m3uX/rZMP25elTlMD+kmVueZbUc5GrNe63SC7zfqGvs
Uc0BJfHDEGGvJg+kumwZQxXNAoNnWctbltC0FVFTn63/WGG6M4WUl/LeGdGw5jiRsfN6d3HjZrQL
aza3Dcb6fieSVGQrsrikO+4qOalbz5T7ZpU0lzmhF8TaRcfFeEVAMTEDnzlHI+xJU2Ky1jHUc383
nyiDMXW2omrW8Rx0WEXDqHS/BULW/Qx8wkuG1th3pvpr9dsQTgjCcRhK/WYItReE6D0rd+2fTeD2
FOSLcfzvb2vDxA2ZzZ+KqgnJNroXmKz5sDhP9HChWrXvlGXmU69bHznDoCViZKuq4oEolLyxxdWx
WQ1Fxt6cTFKpRvsEJ1r3GSN1O9o/CRv5FGucc05fmLsegbCPLKQ4yhJnbG0Qzieq51qs28OsWI8x
OmZB0V1LUoaHup2PdgeFvE1AmYINEpc/W6LGa5uK3YDSLNAlWmwLCf1bNVl7MTnapUjLBww75cnm
e/w/L1IyqE0IzPLZ/wKBNpvqyaxApNssaOoOI9okEzI6s2HD+bHuc7dVzwl44p0wjezkWDqHH0in
eRvZn9JEkERY+GlKtpI10V9PrcUBiAuKmatz1lsioNAHM6Vjub6X7vwxSnv8tXU6NcPMwjCGNqBB
CDg3It1uZBs0V4cqnKXeU4UW65yNIMdSN9X2jl5n9zAX3N04Azyuc2y6y5I8GnH/4U41ytUGEzzr
sMAwl+lTJetjSmPMMdypk6EJX+NFCHX1mFQz0Svz2zA2DhZccUvL4mtSHDoQDhVejVzDOqSTNsD1
kQ3XQWMhrfMe2H+yOrZxD3Try90e5o1YxnwNl/5tVjnbb/2tr22TZjKJ/QEh12FIGGsuiKfJooPw
7hHv6vLdP6gN9CR+Ce0eR3/eZlxpOH5o9hIuq6aRz26cLLvSBgm/1dFBzwsWNc6XYCmOvvGE9J0z
jJgbXWfWhXUyRxVIwF66RC+ttTbn0RDzkTeZUxW0R2ul4jTV0a1LwdJ3RFV6S5wfBzn0O7LUmjCq
X3OzYw2ZsqtZ2Pf+gr97rFqCyeyyfkj1u79pIRlxGaZb7I5olzeJxcfOs2sfmUVoVeSut2N1dLf6
urlrmBvq9xRrJjs2PESrFi4ba2sknz9xW0HlSYhIqonN84bFLa+ms/LdmhbRL1Rsu7VjQ1wwZ5gJ
Nj7ztO5WvWO5SAfvL3XCmFa59MF9/1Wv3GxM3pQPCmW91mvnYSYKJHNLT9MbixgWVnBplj+1Whdf
Ef8yD9rIQXMO2ENoKqffa6RO9jp9aUCLS5SJV0u59W3ET2vaKz4FxJwDeSIAkgnWGLzIrZwbZGpn
r0za5RIoXsMjir/FCMZeXCtmQOBraIa6+3dMCCWS5cw9l9UYeUaEpblX1RAk3sy68xp3tRtshcWz
ZU8m1uuCMBvl9GGe2u/cfOR591xK8JEJkqYznHLtr8wIds8nV6Lkys9qtV8VSZWmmsSt4hC3HTfe
J6s1+C0Q93ZGp4AubrlhCV1uA6NuNlGgE+MpHIgziHoLVlWdv2/FrWbwvZttFgt5pp16vdJ3JXGT
E9fNT+yKsJzZLU6Wnxn6Gk4Cr+RikfyVreE9qGPj/wkEt0RKglpCL2l0oV9Rh2mko7aUWJ00CGiP
4PsT3K486siGmIr4cS55dkgbKF7WwuifzI29joqYnbBK8rYU444tI93Pmq7cJTpjZJJnir81g6at
4KhaWdxdEDXUQJtXh9hjs7g0c1QGU5UZZJWxzt8asS8ZRx45FP9ETfyRCJ2eIdGdXQ6Id9cYK9kU
HUs6u5XfhjMQlSUsP80XylgCWRD+VcmuNBTF2FRBMG750ukPcdn9dWYL5U6UHBFHvDJV2o45K+N1
kcShKZu6TxC/OCe2Ef73oy4FsKgK0y/ZYZq3En6Hh30SIRu+BxjqRKS2yT+bV4fBT0LUtTsEiw5u
yMmXz2Jcz8JpUDAzHw0011gfs3oOJe1ANC/jwzxWgSCjxstGHj2nv0/JAGWGMhp/qykfQs1eQAH1
nU3ZidgIXtXkt31SgljM9mnjDk9yLmaPnUd0GPgSXQ5ez0Ze9Qio6auNzeFkNsgf7Go59X+IpVPn
mOIuSErUK2aUOocao221Rh17QHALCGmN038/qjiqQuzhX61yWVfR4BL40Y2n7D52YJZxhEl+2SwQ
lpKeIyAkQj1yhfxX7uaIRgtIFW00iZ01svPpFvBySaGRZ1AbGuw82mxnVNJnL4pkBbnNKLmJG+sR
RsTPpJoXrLjyA6PWOsvuyR5seuI60pkJGi3pQsUYkCqEarax8wuNFTWYvWH/4zMw63lil7J8NkMT
mD0UPbKfHzHqa+iESEuw9Z3cNmYjcz9CnsvLi8QqE/6B5BH/QJ87t8jszzIy8SAPyYs7YNVbK6s9
dzyVz8ZXKjVY9bX+ukYj3q3K2HMrzb/ENnzpnSou5LQTXKTsMK8TF5SkkGFixkRabc1XNif+Ztvm
o3H/wdKm86Ux5fBpM3y/lFxBt2Iby3tmYSXidW2c7KDcsMG3JQNp/atjgLTDJZwB1i84YO/tQJXX
yCcmkmQLVrvW/VskseWU1KX+VOjmsIP39AoNeYBHYBsXsLVakCurIuPKjf2s1QwS/XTnUrNL8GtD
VxQ6EwGKkfEsJ9aoE2/6bl7UfGYxupz/+6uR/SnkVO23pRr7NI6HtN56JB24FJyJgzVCG+v3BPRt
I5UyhFs4CNpvaXbhmgzJfcoGZBgQKr1P+uas8MaR1gOUGRAnl5CLfrlDif+7S04YYv6ZyhbhrCKc
xyK+6C1bY8yPryAXYSZmZHb0TuDYTEkjIc0/lu34IxYfk08aISG+YN6pfTa8uwskjTRbaVFi+snM
YMI6oh2gdSOfHXZ92OpzdiOKYZeWq3YlVWnypvOEWvhjlemxIEjCX/Go7Vks2y8VMU0IedyzTcsR
VjHqhUwBbIBBbYVWVyG3QN+vSDZiTcTyTuUXoyaFpyCucZTIIWYDVzxsfq8tFqKCokUHM+oedMVT
omNY3yHHuigxLmdLrykfMp1ryyFrhh04W8sxLEbAInqv1aEz1oAYMk+WNcjJscJlNiWknNjlocsb
/QHHOyYuWYaNyp6BmEiP5BSeSZRS0GHK/GqJ99IQ4rnDe1PCp2/S5BvqPH/Rlv1hmbF4lo1J2QYn
A9tbDgPyUNXz22oPxWlK+aXnsm6PXVmY/qD6Y3YrMII/yQl7LogspodpBVUDJFnPPWbBBoqaqARR
R+nW8dZ5s13/ITG045mmFuPDlDupDzjwFlM/Yut9IGKKxppl1AnJUoX/kcHM4PDHHVcSEV0GYUjE
KvY2pEwTXO42e3S4HABZc7LZ+clm8Kb6VDlxftjsaNcIt6RlsJFwEZkxLrCUvHxoqyuDWWjz3S1L
RyTZzZodBPTTdK2eqnGOfHx9deBkCRa/BGs3ktma8S98O9Ah4zVt88d4hZansOQhMuSrE02xlw18
HxVHcNOwXrCb/ua6OpUVS/DEhcZgw6ndVjg1S5n8wKU/GpKCP+n17mpa6p+at/ymv9oc897acsli
goJzx37dkwZySOhvK3mlUwo02mFatNj9fCHUO9jSZTgYcLXS1LlYXUtGnO6pOcaCwIvcN36cd925
J6yAKFP9/B96khOabgRAzedqGfoLH9GeSOIFe1JMkPxSXixyZPa2UX6jiXfOjL/ngEXvWeic0Z0+
xyzV5p+lj6YjVqXummk1CJ5uedABITB4sxgKkPyHdoAKv2CvHlSxlTOBNLVDMUOTAd4bDkR/TkUR
jGimfS3PEOlKGBBjsu2MOPnVbLUM281+rAYru7Ts/UTNgdMZFpRPDEKGaeS+a5AX00JI5aCLppDQ
GTAbk3kZk1fczQHZ8No+W9jP2MlS7JpC/XKimr7Pmd+KnjkTyxl8gjUnsDRZRDmu8+AMxWe6AaYU
jhM0a5W/41t1Lj25T3URP+riHfioc0y1joof8Vzpzr8AVIEArVW8uwdx0f+o4wL9iWBCIBHY4JlD
D/3NMeouKCYwqCgQp/fFWL5TeLWM1OYucPiCyGzCnpHxC6Kd68BtsFta9mVLtGwmuciW2jnEmf4Y
KX05mRkUDmsyO3+Y++cxy95sveRtIy5y31ix5wJK3GURO5gJgEIcTR+SQnZH84v/084ROuewTgFr
hNN6NVChUhVC74BveGNvx4hO/cDLJN/dAM9T2YvuR61dXp3Jfquz/F2bZ/V0X6I1XA8EgbqBxFSK
Krf3ynRzMMnAkjdf4zZ2D1kOIHhYEG5lNohRK77mpbrP5DBxx20wNxY7MYkDprQ6FI4uhv5CM0Oa
dTIIW6s7rgPFdaytkNFXco60ePVY42cMUtFZ/feDFxUkSu38M5ehDAs5d+TOHOER9aSQDb3h1SqT
V0oiA52P9aZ6rLBVIa9izON9FLc3BGPmCTXJcMwFyzbW/ycw7K+RnWXXZuhOMJFI1XMOjj5hIKqS
hyJDFkNPSK4Kh1r/6VZ20PRtst9AQhXuOgR2jkXezdzap4bl5OASAqI0azUhJvInbUvn2JuLexV1
/3d0ukfZiomBGlvcOMs57jKkYb3QU1S9cPmsaqE7f5IrETQrqamesigRija/LX0W2tGd+WvUm+fG
YKBmwSw5AVQniDd6yMrpfYpYIy1pwjAtSc/oCx0/pezo6yfb1Y656noOJvG1udYUKLK4W8KHYVa3
nCVOOj0ollvpaHjTBo2H7Pgq0DgZwimOn2U8tnfaOUmN5bzvliVnyAYLMXXgM1cfRiGsG4y4X/eo
1IjNcZyNfxfT8EfeDcg8kbd2NYWNDsLublBGlfq1cskCuI/+yb471DCOb3QboeXmZZC5Lb47vdwT
9POomz2IhqJi/wyxn3Mckg0CkyBZe+AWXeXT4vcH1UMeHDT3AAaLFUnFs6q40wnVAh9iJLNnlMI8
J89av7wvRLtF5ObujkVUJgfehjRIF8qOrHTWx35Vp7EnQjZR0MbYKAEQW1ONPrft/XzAmTvebcEG
EaSLjAWFC2v2Rn9iLpzu+8FuAFDd9TIb0RtAzSqANAFGKEiH5IeR8yb2a0M/xiYOIpumZQDJimQ3
AQBjVA+sQMn4NJlmEUwD44KYc6Wzi+xSZVxaRU6AKC8rAIPVZoaJmtqNsVREOos3q61PbOB+bY7+
JEYiAeKNJAfy7DnOERQEY4F8gjnlK5qVm8zQ+VcjTufULD8FBaU/GRYISBnmwgA2KAPKiGanEwuH
NdLGdaGtJVOC/pzrkx5wgZzJt3SPItMpCiLtl4VS/ER73gezBBc0muktsVjMOAtU8S6Jir1okMHo
9/ViXGfvhkF0r6VYBgz3391QHh2Xf1XARHSgrMPBMzdOqvjb3UbMFIbODjaagEyP9V+YpjAFgfKc
lTOTdU8Dkub3ZCtwvRcHPZe/Gfc4lQTAwtzSB3bKldc7ri6be85tJzuWNROkajFuvWCN5dotu1f9
Pq91JyMsagwbTF0SpX2Rh0DyqzNwjibJh4ryR1g+zxMZ9TsRfeGazpmOTsYOCLYJh3LzqYzmcLv3
+GUKCgmJ0B+ozMZ+mNn/CiD1wrzw0TWPhDFhhrYy0kFS+mfUJrq7dKe4qM1ntVX6gWAlxk2QLwkw
G5Br9wzQ1+3DNmeqJSZUgNrCoqJ+6pm7+Ehad5S4asctTRjj9l51FszAYlv9rXkUy3lCMM+ccliC
TIhPuy0a7+7LDDTAKDspa2a9c/E92MPEp1D90aiS9SgZiU0zYMAJgoh6ymLF27TDwvKYJmjf3Lz/
WFaKnHiIu1fb5aMfOmJpVWSgwVdZkCwEW+tGVT9nLvuXbh3IW8nd3bCp+FGRW7QRDrTvewLLeLWB
FQFtWhgzLlCaiYTKntKoiuh4qq+cZR6UYYdRN+iPQyyq107NMEpdFgWYCU6I5hFEEvmjNfhL9eyX
7fxuegEEO2UjWnx164qw2iZcgsUEtwWDA7p2rp0B83o2qzceCfDCdRLt2xbtwYic6qC5KzrBuk85
WMXPJmoCqyOGKoL6Nqxb24DthgzRiJtQRwQerovzUcGkE2mxt1dAKCA2gqyAlaNmeI5LfqWPfjT8
WtrPeA7MsB+TNCxbhFuarEhIsz42e+ErQmDuLdbLAgfEt1d5EZwkGDTY8G/VUbQZAu8FDmyLs4Mg
dVBo3A7pwY63x0zhfUx1Cp8OtXoPKgzyk74fp/LNiNUr5Wh8cFH5+Plq/cQVM/JCTHc3zG7DQQ4E
oeY1zcT3xiI83NyNrU6T76ekeFhFJR/MrZEh9reKtJvulQm15o1TA27Wyc2DcrLnxc0JaQPsGlIa
QXIA1ntNku5s6uaTlH11G7X5cdvqr7rJmTEXjGPK5TQPccJEriYqMFJoHxmg7oez0cvnBOfSCbOP
2Ec1JgXUmPHOTQbJfJ8VXi2BGBoDFfWaxZekasLJxrzDnKg+Mf97Inz9ZLg9cmPi65AJYP63B7Sc
W4Z6mNrr9B+ZALHScTRH5yCSWTtjCyTsRZr9DgGTJFCG2LZCzB+WpcmdK/Mg2zZ5krX8vQ2k2qnK
ed3Qrrw0DpdTvMXU5OPZdpWOn8t6jxY4bZslr5vaqDEN9zbKf6QcMRSRQSpjZpRq9eIF6joEE91+
Bp5vMdfr5n3bGS8GY9Rwgu07V6w8nc58WjRnIbA9rn2XYB9/htFwf8WerGEx4OEbvpxI/+k7+MKj
ndaPMgkrXTHYT8ydhb7Fb0A77I36RNlHgQO9rSStIUxHSH5RWYhrB+JWCWZNbSHNS/shiSE7p4VS
Z+xXf8jzFSFx0r2HkjoJLU37DeFr23U1MwJyJrZgsMuUl4a9FktYTTTg5uSM3Gt9MxxCLDtGJL5j
wFRGcP3UYB+iHUpCGUeMpSMuD22S3N92VPMJkXHROfalp5P39WTA5lalL+aUANuz4te1A57WOvHf
cjj22R9xD10kJPa7GgGzjXBZxUrVY0XOR57IT9AQWKUcaO7J+LZoOdO9lRYltwrfdTH6kivu+g0u
ZKLsWUUM/X5IeP1KZB+X4Q4OcEBYJi3H5diS7l7PbEbsBEw4M4/EyH4Li/8wKu+xb4l2BXX+m4zu
gttFBfoQ/7FTqfYGgldvG1zoWnYmve2qFuXs6aIeypj6EJ113cTMK9xInsiUqTlcHBCLfB9tDfPF
fWS3NHvU4EDjTLJ8VkkJ1rWngnyeg6PEt0t2sDJx71AbQbN7mUHko4ZwB8hPG4XS8mLqGy6WKnJ5
vJ0zwK5fqAjfCXRIPNPWCVchj3D3DWaPebXuviD2R+fdwayhwwkeIVQtZxa9HjIABDiNSa7diAS7
vciWgPYpGcCxdY8Tm8+7GPAR9eRNX3AbinH40ReyqXiKy5qQvJKGBNnB/BNNb0IIPZg3Ej/GLy1B
qksW3Gle8AlJDKYsiNSPkUWHqanfbWYWkvfS29AV4w/UK+seOa2xL7f/5YSDjBuXl8FuPltPLLzI
Apy305ybBUsq1rxsEfdVq0gl4G3hmQ+xvr2pdQ2XYj5VLWM8PlzULeahmxY8DzNam752T7FpBMt2
h+wRL7ghXAiylE+VBPnJvpfN1W+cCY+NzOA3d3/7pGl3i0DHN6cBaOOxiUDnpXv2beLQ9fVxtVgn
NE+5mv6K0R6Dkl2UiL+Qxt7aFWZp31aMOsqhRYGL/Kbs5FvCKWC6Gfsco39XExOOgqWLDWLJQ/jA
2gabIl4bkGyCSLkYSQgvllOiuxtEsC3qWfbAoym6CUqo0QzNG83iaJy08vdgdgNvm/ab7pZB+UCw
Q4kaHuEBQ677BsV0Jui/v3I2t7s+Gh6Voz3fv5Et2dR5M6fn4WcsuyGkUb9nXqHJtRsYnLhbi4zy
Ufapsc9JBV1YrJF4RNEF1fAPqJMnpW/MFWdMRPnG4i1a0PCTTvlQy1+sJJfg094mpO1tfR5iaCbN
9IcBOzOHVdaQNfZxAvoHz8F1dhrB2jA9RytTFQkTuMP7w1WGqcOdJjS+0y421sIzSYzbsY36Me3+
OIxbSjxNc2GgjRJFsTphd/jgbhUvuXwAqPFWbxT8LkOMZX4v5eaERWwFykr6MJrQMxjsDNqFbbhp
XYFtoJ4f9kOvHStwXKRwQW5ve3J1mzz5ofFjIoKGxnPMgYyWLvvWq/J5HAzrlX0KIaFHU9PkC77J
R3K/6rBw247bJr0m5tB8rtnZo/DnCyXyF8VcvgMjo25Oi7QMlMbelF3kua78a6qO2mzJ0dlts8U/
gqikEHPvDHzwPoCl5xqyDS7whQuBZ5QW83djMpEigt30WvGMYTQsO9zDI0e11TjWLkk2zHYZITEU
K+uhs5EAm+Ocna16glY3JQ9oAKsDImYgH8twSRXGp/i5ijbnYLOYDROtYTLDA7xOKA5aRGKjPtV+
uS5/af/mg5sxg82r+bjZlFytSeNRlORAlOb8ZmrC9NOOyHh4vBwfvJHpGJu3ukw/q9GBMq4nxZHn
xKA5rDq/LmumuOWDCVebpdboeLE+0NcRkfwfzEE3l+dB8ttFdfuFD/ZIssF8nJwxYCkWPQi9ib00
5hgWxF2AJUdAsowRiwkm/B7KoRZjJ8RsZ31lyvppmpp7ulPZ9BIxXIxoQvQq9QbSCi8Dz1vLwBlT
YmLtlCne+ihi7K9Z6Dir8WeSxNJ2g2OyALDA+KA+SM+1rkki5ee/KanryBfcY1IOiHt0KPa5xaPa
vawcypMFfBUOIi6w3BU7WUpqG+UcmfdakPQt+Obr08JK7lKl8aezTUBj5yZ9xFJJf1UfMyw6j7Or
ZchmhgKSbzwHeRy6Y+4c0WF+MYzz3cJi+pATr1II3Wt78P8zQZxeG+tHbGT8uQEkO4wmnjudGwC8
q4ca+xdDHpRtwIbD2NZeqUPBbDMcJUEEJaaufdoSjbTjROdsSR+SqM0uorZfhI2KwWZE+z+OzmLJ
cSwKol+kCDFsLbAtYzFsFEUtZj3R18/RLGYxFF1lC97Nm3mSu6M/mXJMOK/UNvsPwCB7vRTr+quV
nmEpW/KoMi8wllVK1aSloNkgti1kC4tVcAVr2RQShFeBWYBQINHZ/jIpyFqm1e9lpv8tV9MH7WJB
TiFHHqFC+B07Y5if+ctiSwJXjXV1WJFdRzkOFw37u9ToT5SnvVK+AgV4KttQFjx6rS2nxWREQHX+
sIvPlk/ivY0gsidWR4K7S3DaNvqLXNzy2CypOmXq53CZ7hRSYje982lQAq0+Rw7N0GYC0AmOaTFQ
q0vQP/UrSzkadJd7msLpZaiTfWko52rF4SAVrYTSLk++NLeSZwukQj2N632acajitETrPd/YHA/H
gTvzETsD2R3anWchbGoeUBlMQ+zSAWuSBisuGFEEWnPqgnyGmTsyEygOAUO1/9Ya/SrnK/oALGfQ
Y13Ma8qEY0cFXGZnrzg4tg9vGQ6GrMb7VqIQKk9ysN1l/FgSDDtRZnPQVzyaWuI8DFuUj8MN5QIE
dY6lTjsczL8AOT+j0NZUX/RUudSs/CTM5juHV5CRlnhK6QKn9vlCMfHzJBDf0ny6U+HTXgXiwJrT
xcFZ4ydiV7DrHPg9fIQ64QcMxeocG4eiwJynJjFki/aX1xBx1MJiLZuk9BrCCXEnwzFZgmBft6EC
NRXLg5muDc3mA1WJR3TOwlFZ0SzfUvjnTiRxWeO2n2HPnzrjfbFNhKac2z6SnQyCg2rvowi9btun
EVh4UzTzT7dNMKhFg8uMlLmwMnoX8cCiWHLUWK9xY2wNomx21KqnlX5xQNQqMWSm9p8Wd5/aVJMR
AmGbyvSiRNvV49AsFqhj/IHIIoWmZErQafCs2iTbPd1GXu5snl2S1VyjDv3PqCtfNJZ+EZ9QC/sQ
vZkMdNy0XJSjtSdSBmheZx5Ou6g+zoSnfCpW0fiBSy78D3sEjgeqhGksm/XQqp03h+hnmpbYKJP2
tJSwCltKQfBJ3BwWK6j/Un5xhthBSWMQLu2PMbWjs27vAYMuwSbkANZhMn3EJRZ5McvPzXVY0dVu
5ldaYMIs54+2weDpeU4igbi312TUBhQOu9TYdIJyttyhlqnYauUxnC2DFK6jiB14Ax/UnkFdGfx2
LNCMTMbgS01roKPUV0chUAtGA6+YIfuNsYScrLkmRMnhYpZOncZw7nSRn+O69zTEBOwk7MFnehDG
ib2PHJv6fY3VQ9R+5nOhP1jS8lhggfbwoI+kdrwkN56KKPmUB0Tf3myOejxxQmuU0Jb1n1ZZfx1d
cdfZoe79G2eAjYqorXt7yN0Y0+QxqpanRbe35/txWUq2H612Kkq8aTMK2kSjq5shAhxWDYNO7QjN
X8FigUvIziShPHWmfqxdrbtoWhO9urbDqvj3v/NTp2XygqL+yxVAP1cL5X/K6O2wOzyJjhBf9AGd
gOOge+BedmHbsiXQawJ0XHU6My4xfablLLqsgAUqB58i5475ouXyHvvri14Ppq+mTEimPP9KzsQK
SlJSNy7kl7njXhoV7qCaupA4Ziuch2hxM65kGCx20x1LdaXct5DeC0PXQ066BKhb3kSyRrlSo04G
S/dWIokl/UZ2JZH50QSeawtPmbOmGLXHEeY8njraqFlxUDmMaJKP8gE4KmZNXfzCvTH9ObVeVywu
xpjQ+idpjxhz0VTZ2HnF1gMIZeVFpSCzj4d2V7MU8vsR1b4j6u+RTZl3U8HZXk9wgyI2Mfo9k++T
edJlpq/U0vRmWsnN+d/6m7BONxi1CBtlgZbnr32ePWPMw55TZ4lrs0+nKoXIyUwXt0stJ/iW2D5F
tf3DaRpD7dow4JU9N1JHWqGzi3smpdnJTr8rJD6vwpXp/V/mjIOfDW12jNT2J8M3c0P8EAieDO0W
lgGh5DPg2LK+chFz1koF/pUR+S1tO1dhcYspOAWnEnVvXQ1FLJ0Md1GUCJ8JHjm1jXVG8L4OZGwb
loi/2P9RoKFXxFGAVQa1QLhLYlxusy1/scWyvHbzE5VQ6Q5b03ZXE/BoBr8pcAAmNgQya+bkbJfw
casX9Af9HDez7E1SIdy8bG5E0ZOAxekLgXVtb0pt7Btr+8zjRd8JBlCvsj5slZVqwrBwUPQbfika
NpRgrecV3xMnLofsqg4tnuLkGeQGlxL1MxsxJT0KOJecmRj8sOdqFeb8rjg2dk3beyWtXsSiHQl4
2ud6EmHe0U4KsUJY+kYbTLUOc7zyWYhGhx5QiFgcn0NfsUNWXTzsNJi1tei1Yot8mGgYSEes3als
rdwLeR7ADD1PNXMAQfyMGPSe3DuyB5t6BCSoAHlR+3Q0EhaKOHA5RC1xvoRxR+IgTsu/ecoI6S7O
YdHT6rIaxSdg6nLvJM0UqiyQFrmZz4US/Yhhxfh4b6LFusiWhRlTtQ96FFveYBD5SlfpPirJepzr
5oOV0YK8+2+mywqoZIEFhNz4zHTiwiel1TntjpARVygadOY+KC0UHIdkASXJaUd3MHznOiEknYLV
Myocg2teBquJBlzHKNtte+yjFdFdSQc3SYXuc4w3uKBm0EDCyE4MCUjiDRP6qzmtygmnaymrCQIa
a212TPRcVLj/2zy2w67Wxls7qXsubXFcJL7fgqPQXXTTcYlm47SAC9lp1WtuK+aJA4WXFJV5KIdF
BazUL9TjYcKkvHQ+V4BR2NjRHKiMD1AjJKphNSmEa8OCuY5qTxOY/7o1a7n20HaijpYJ/LvHteY5
oUqGE8wjTJwESfSEEnpfSLEcaHsT7qqu/aFvbCSLxJkP/YKCto1n/sjqyB0EDHgqMjFU1+IfR/D1
RBxVPpEy+c6VLA+6FSvRDo4h7gOEKOiPnXRi38QGm2LYHUScT3NorBPGzp80WgwGM6MBnL3ae82s
FY/JtcLLswLWysgYKnpk3PrUCr8Is+fHkVD1UDB1a0rT7qki3KDNVH00JYxb8qHzjRAm+dkkin9a
a2Kjwr7NLp7nstQeU707ZGoavy1VrJ7zmszU/38bdYq9d5ymZuPAvzUYNTlR5cVx4LGDzVqiaqQZ
4ftn+nhKNTMEP1+HIrEvkpTgeKiZC8o6isMaAu5IqPiyVtKXlGj/4F+kwWAcNSVagyaq32eMY7ti
6b9SSU89hEFeviO9zbdFia8DAkqodowt6iqGQGn27TDIL/RaOG65amHU8yDFKEeu33U0vT4VsUHR
u4Ija1mW0W04QBF8U2T6FVLHL3UMaCKlXSehqnkcY/mhGgnXyyLxtHkrOmuL57xmBTLoJKCExbN6
FoxruXQh5GUxIZ3WsRhebYtlPqs2kxVIPWE8Kp0IMKczqtu4RFvx0qlhz4y9zJXD8Jm6NkBeBIYq
vqpww+Psc2i7/ibXEi3OmfmSt2+p/bEkcVDazzG6xIo2QrMYeiYBPAZF3XyIu/I8Wval79KDrqRB
U3/MdXmQR4ph5PLEeWQfY8lt7ecpirA8pOTtnMVtSVL1nActvs00BydzZ3O2L2fKo0C2T5gjph66
Zpm9NJgAVsq9zARPiBoOPHtlxXlWWPH1AmrATE0u3di5RpRn7kh/syMAP9svO9EP8LXj12g4GSOW
qfgorRZO7TRUiqsyTN7AwtVqiUWWbCwoPD31I4kCrAIIUOeKDFu9xl7Jb6RmJoTnNwcFrAXAgdE8
bDFxz7OHuqRl+J2a65R+24Put6p0aCtGQNafEkgrZfmQbGQmyrJGTt8zRcKGWQfox4dJXhEKu4/E
4E5cEqpSy+fSVFkQs5cQjFCY5yALewLeRdX158ZxTowexDK+pNZ85Lv3jMHyR/2NZpaQik63mAT5
qeXOwh6I3fCiUGk66DG/8016jTP1ScQvhlHt4WL5ZrmLpO8G6t6B6EGVvqnLewzex4on9FHGCIl5
oWXXz0yltee5ZU1Y01g5/CuJauJyBoPgLh0lDFA9czDVU1tj1vy27KeiBdZAMCcClQm/y5FeLGjF
cX4BdFBkRPGzT5vdhp43u3jA27DaLuN9jKcK77ED/lgCQL4ihxQ244UI+Y7dYWwYuedT1nUeSBqX
DcQb4MDdiH2bus/9oOEkqO5sc0hsX7HXBjnZeE5As/xBzs3VNzsYJz3HeWoUUGblSUFKgy/BPgnp
PcH3Me0qCmRb7UzoSxiYvvUaFYSF7OCn9a3Uy8u8foopwIXoSlScFbPiynyMqxlINK5mlhHOaGFW
xFGZYCoC2AWD5Z7WQ2xcFu0dhZv1FKvknsNreKyeqCDcDdgCS9x+erS38u4TB4dPqixI5uilUcf9
CMqLuiaaj3aqblIefaTySmf1TPcXPKi/tDZPFDTuYuPCRl9aDEwSpaeOhEu7hPuen2WZngQbIDsu
Ob9tkp2b26DLI9XXquhMyRppZKgfaMi5qQdNEjbpiZTZwaQJeaVOctQOMad/4BmcdbRjjWVjNL/j
9ilXvgZj3Q/lo4zImzvP6vDXG+mvxjVbZT8GQSa5CYG9GYxo5vDVyCdpKvATdQfBR2U+Mfx6oDDc
Al6qdKwBzEDsosaFwqpYZrdw7Ljg5OhatWARzinXUm5aLO+zPXxeNc58iYyp6jyIXnwUFZMRIgHr
7MMy0Qmavg7FD47vHQlfmYVw2tzk8tIMtBsQL0hUtvrpNd+ACCM3ukFTyHOJZ0UyBkhdlH+8gg87
4Pq4ykYoY1GNqrtdN3ulWFi1XFop5AZxqTslAuGOIFvLZ71ht750/pjWblQobm9S+nyr6EfYhNE5
x7H/vq3B4/wssaHEvSnThxPt2SRjeQ3zOQ8tnPClw/uO5i6bny0hLN0SsUxHLKZf2FDTdLhMWBDK
KRhZaY+r7CrSGfffHkbtDkJxEKH1tbQV0/G4L7E5VOQqFb6Pg43tM+OxKBE0Fiqx9f6QdY7fLj/b
OnAYP9pBvA4kkGg+9BR0UUt45B4PEh5hzJsegc6A5IU3JOvByN7IIrf6sNPQzGfR7id19GfBJFWB
9ej+UrYRDqJs7FwFTY52DYQQ6rtMXznx6gam3pwDx9YvU2ftNCZn2MaYKwjEOYRBTb+gdUzD+Jxf
gZeElrjBIHalIrlY7VHKzwNpWnW5weUhq0BNISfIkaZPaEhGFw4FYqKauvWgurWTBoIqNHAMAoVO
ANEkVckDPuhHHdkC7EXuV3+cgFyTbYBM1Rqvd1Y8fN99UMjWiTMO5K3NYQN1K4IoAXAEy2I7DY9V
Uj+kYP94U1N2iZOAXss+v4mZJ0nUhxxzXYdETKx1SJUMJSxWqcQ9PsxL9kCaeS8z3GBBwKjfQTy7
NRhbMZN4Bn6l2EGpIwgdmR/LrLmEX3e0hMK3IqGaPJS0j0xjBI6ZhCXWbJXzFYEJ9g0DFXt/yvy8
oScyfNks19iABFT/7fqO059F20Q4s2RqsJQWyo8c8edUb62SBVVT7PSe1MhA4LdlB0puPaNxDWIK
UJ+dqUE05blVJQ8wDBhKvDWOgoLaQkwgnlxtHhj0iwXNngoovGW9rsBNkcBi/W7ZBILhl1rrjzZu
5yHfmjx0f1LeZFIyq3oa4yfapl2JIt+EpaVjP5XpQFq73z9u4XBzuXcV7wZNeoEkwVaKl4i9wxI2
8apdN19WmJSGn+nJpdu2WpvNSkwH2pXhw10noHt1igukLA9ASHZI9PsOYFee6zQvlE9xIUJmZDdT
LyWxA0ZivuKbdjfqi7yt7jMwDQGbDEZw42HkMU4J5mHpQ5a2ouzJRBUeFVG4VEbOrQxoG+c9S7ct
9JssvWPWsohCi2rfLseiYj8GOJb9PwrYczxcRfsT9T/a9JZ26Hcv1iw/YVYLEuofHcb2IYmA7ROG
T6jVpaCXVvfO+WeMmMm5TWuKf+d6eu7M74nSNbNG+5AfC35HnTs16dHTT+paPynGvZrCqUdxNspT
r93wzG00Kr+M7l2TPVAWtaujU2qnPsQvr0qacx5Ze472YZUeGkN+T83f1KQrw43sB7u/mhiSKsvB
vTbD+pxcW23DTOGuYcWSLy0/Lod90R60AYE6dwHZhU39og4nXJWH2C4w1SOZwdi0f/TqolTiaEFf
MYsiUEQFUynhHJDtQBl0+rVviKCm2VO1Dv7WV5db0V3lcZ+U1hVi2EeiQufIHeIr36JAh96opgum
m0uJ4EwUXbITanupYQSLLyHgGHPYzcdoa5nV8FZF117PMWr/A+Ttsls6Fd272v/poH1i9M2RtlzD
eC/UKpi16eFekqcCCmupOUL4lvclIVxfjQx7OSHRhdd4/0ivqaeM1lEzYt+yEUSwAPBUt6dkv1CE
ouaMP+9tx7kJ+wEC23DrdXSNGcPc/BbnPKfwg23bSeghF4ZNX7F5CJd96bcZYcQuqIdO4T1WH+tM
97mefpwOHEOsHZl/Ann5xyh+qkRN9VPKDOIMQTVtoRIqp3T9lHNzGtE/W35JUZ7aTAs7OsDM50L/
nSJMihKwHbh34N5qGKrW+lBV9sPkVLvZBtEeSb963J7Kld2q9IJH/XlCCmGx8itJGLuMEu0HE/CE
oAY44cUk2OgQB9bZRhDBYs7hHblcSskaEDr1wEyVc5tIF4hQhT2fEkv/XJnGODHBJ+K5bsrnulZJ
Gk47qDCchznic+4i9Jcn3c3O4tO85O+4qTidQuzUOfPr1rP+uGBZXBbOO6D9sI9I2St3hafa7bnG
D0WT3cOaxIifBbZulIRI8RyL+bvtn6I1Rxaqn0DhYgulxL7ErKduDd7JmaqfsDW7PYlMwzh3RnKs
5+VI7GfQiECsEvc+zTz0EtXKQYJYmN26pAiKQwtddWmMMxxTn/Yh+F12/J1m8s1CKWBFdQQ+uu/0
dypEnGTrUY53FtN+zRHDaSTegaxwRtsIiqHeC/5LIz84tIvPTnsYWFC2veMl8bad7gHcST/rZpTK
0IwFi7mT0kSUUid7YzmsRu83KqrwdrCQevbt9atJ90FG/+uqBBE+DC4WrTwUowaJ81siBd3o6nNR
VU+gTn2Z4a/USVhyuctQjcwRdJkazvpRrh38nvwsWZ4erOVg02VoScJ3QFxp1nM2js8RUKBt3pSh
v/ZuLZvI5VBOdExrqMkbCFQcdTW5IeRzCJy8qbqNlhYY+robMFYPxXu2/ajDHZwZa+UEel8L7K2J
XUO8aDLxis5iyjVv1J9sjhBl/DIt7WRsu8X4c9GYPsXsNdaDsZLVXsiq4XN+r8qMZ/ni2ih49FW4
A+NSf6HLJIwyM9RSDqTrcaUkFsxjbt7HBVItq32HvhNYGcRrAh4/a31ypHqv2t1bzyJKJ8nXA2si
alA15RHJ3Y9kg1IpNug8hxeJnpTxaZqrxzSPmDNAoa9VoIPLTdr+UFtTIGIyU6jYafTZESOxSrFT
VdzzFt818I3fDgowhBxvAuvdt2k496Cjpv2adoFC/MdOPwBWnmP0vX49iom1on7v+8eue9jwLxCG
Jf1uadeVAQnXQgGFfeaYTCd2NkOOi0kCsehvZelm1jDWbb+KmIABMuUbsFVlEYULW87WV0fHfyOw
ZBVgjWVcurJegyTCQJdZNpVvlj9zmuAYV3GSbqLBXTZSHLu8lN9NVY7louwS7oGGZwNiUKCqsTdl
r7VC4ZKGGT95iQwO5QqEkQcmdZdWJfNtpMwqri7WAJSV1L59zjmqOM0DEdZJfPEepUTc0Ek8ku2k
FwSqMqsysRtw68Tir2sMDkqsBROTgOevLM0Eu0CAMqsrCNGCssk8qLqfEr/zKJKdkjd+3zxgvz3a
2rZDxdU2gUTYAS3eFT2xsq2OL2Ri9B0EWVHfUippKgCT0ULXUYkpr3Ljrrsr8oF1JVT6kFjLqeVN
1qdlwBEHKJ3LFuadAz9+ZUXDaxZAKD2a0ZkGyd0qT1csBkAj7JCTF80o0CmIZFOQ3OsfJuKwLF0V
EgtzXHMkdO5sdlkJKzXWrJMmyaeRBpOq4pxK+6wSahCnZDY59Dx6yITBkNxZvOm7rvd7sMZqInkW
vxnuNRbNVdBFhwkacAy4chkeGRPU1gTsdVxUc5fKi9s1+bMa34FE5B3blmsNJiIyP8luYBOEdFE0
b2LGAfIo6vhksoFi1UMZ+6m3iR6Sqi/yoE3JQrxF2sCwTmW90QfldpDRAfnGQYf9tRzKLxCxn7NO
/w6csyo6qCR/rFY/TDFkb6TPpra+Vka9saoODntYq4Yihs5ShzXJqQYtDfbOYN4dqGpcb4mTEKzh
Rlkq3t1XS/7XSPFBouI4PuKBqUol6B2OSTxzbfMx7p/ykiR2g7hsBewgs/LPlICh/OTJZ+0cp66+
AVPxIgT/jrpieULlEbdR4aHvN/ZXrMj0WYFUBupZ9GQtvJryaonOxW5bt9ku4hTIpWPenYfhYKVn
hePkCFawrmccr8Dg2GdCWUnMQ7LVsdhQKMbOW3sFxPy4b4UNxtX5KlJ6VNQhEGTumjwSl7waz7rE
Gcw0unMNxNOd9BGIkpCftO7XGMcsgAxA5THcKG2aW9+RlTEYG8gbzmT0V1AL1PxA3sg3mcUIU6AS
FCY4L7mhC/CzrIuh6SHORHl8NJrpMA58weai6QwyCVjFnryE0Cggb7ZIVmklW8+2i7p/HZ0en2Ki
5fs51p/ypk2PLZHoFAOGv2RltUtzWz/0ifo0d/10w3dZ+fi5YjRI2FYZ3TKRjIcTI8+Ej2PnVLXs
92X5C1dh5FlefqVtjTKkIbFobNAytrcRdoVb3GZXW8uu8Tjre0Wg0JUjFYUAZoDGeQ0M0IPAsHpc
WTfppWZ7jrO8FfyCF2S7137zE5SdV+YS/U4sYljib7MgiWra5X5EjY0nJXWtx0tygYD1Wk2EFwe7
FScpQzSG7XrUTapbV8Y+q0jtlwyVci/0DBRQ3XumyczgDJpPrPw2p+Z8ACdDZn0cq0PKlWP0DuEG
5419w+NYAfWRFfkFOf+VwgmsULRBQNYSNSbRoXxWTMZxvu56tQkzzHjfKmv4btoJ9S1q4ORbL0wJ
wgdSHTRIoH6ajopLndJMMeol0WUqHodU3LY0Q1NQTSggq8NFMB95kD/m8wjsuQYeLGSeieWk/1Mw
pV+BxmtmBBufZ38ELGKw1uXKIl/JVtCx0/yH/1uE+BcTt4o0sZ9nAlpKoWgPSNzfUdI9DKbV/BQg
nCFsHQ2hlMex4GwzZgn7JCPxF97h9W8NUPcwOQy25ZLdbWBek6JRSR19dAbAov3S8lN1Eyp3va1r
zCg+mCDjdz11TcmfYkksplbitGqyNj5ECmeS/pSI1EPFbwoqFzuAWoYO8msNIVG/ZQbU5FWqmF4z
CD6dyBBp1co10zjzvhKNw8ukM55bdCy5NJysZn0vczy3K1iLnzrvnYMySn9YvZlP2dbsrCh6b6aM
dxLcGYDr5rtsLLwgCXLxaHgwjZiHjkYN2ISZbFLlyW1Wtht93v8libMdfEZeK/PiN7Iqeax42P8s
aZDbEt+hNnIJSaAk1ycbL9t2XbQjfZKrDqCuVJx235nRyyTB4jLiIrQT85TGEqhqZAnFSF/xhFuh
TqZXpCyX1zb9sdR3ZebI71a8hKTuoizmvNfWgjpxbFQjfk6w1EAxu/yo10jQ0XYingFzaYb5rDtT
eV0U61I0fag6OU8/8rh1o6AbQiHfjdTncs7SMeoOuQiyRlnJ4/PenBNTQXLIx51ZEfzDiTANyRc4
cB5Y81Sf1eF9hCAeadN3obUHyut4Eakxb3bphPd0p+XdcUVUdHorEKt2kdp2rwET0YwiXMSKRxjC
mokFVrtpdO7m3UOZ9x7Ru7BOX2iXChWV3lxMr/FYBJ2lwa/47kwN0qSCqSnzFWxbsAMsVeKP/TMA
znZqE9oVsVJGt+xawZdxkxpEIS/oA7Ejn/N6oCP4ZvET0g0p6SVoeK+1xYL/ntd2/UJwJMBADgqX
ghnW4pJcPRrpY50638zHJZgSU6aGd/2e9R/aH1BRP6tNveDCcihFHvt9jk97bYgvfFn2Temwrjoh
DQ8sJcpdXIk3ykP3kKTI9bSeNb7F63JQe5DJ0Q9q2nMe1Yc2tU6dQnGIv3QtTZEdVakRHy2bLZig
eU7+ytROaSLvnT4PRkoCTOduDsNeVV/a9V+ufs34PaksPTUMkRH6cYRgrbSLS+D5qnyUDaeHq+TY
vqa86oRmZnDv28dUobM09msvcygTl25vEILU9rL4ytFdoDEig7NvzallyEcXNsh9RWTQEiYLkINZ
5yc8/FbC/7L2DzQEdnTeTjNWLuaLlMEv7fAd532o6M95AggHO9XEx71Vl1mj8zgi2+Q520FM4qKa
d9A2Q0rBVPvTKvdVdjQNv3DcNHrQutfZPptcVMmG3f6t7PXYQBKjy4ZhJTtTN0yB83VMSz/m1FBB
b7TT+V4o51XcQLK4cVO5zdS6iwakXjyounGftBfb8VL7+X/V1zrAykCLYcXccdjc/BS2MF0nehzJ
qRi5hqMDM+kyX/Jy9dI4ci3zyabfjg7cUqyhPkC9yatLBe5+UeC/cEXN2pM4VEiMedICh8J4p2Gc
pmqtxdzBaFZEEzE0dnDcBnJ2YdBm5AEMz32JiIKHjL6hJEXksNyGHr7VwX2DDUzXLK527OfSEZjH
banXA/EYNk+ll+uMJhzxy59Mf6NahFkQzNkA/yQwJweLhM/NJIzeHfPPDJ9Sob2Rlt9rjBg9JuVd
J8msfjQo60BG0RfHYV+zvVgXcp0GMivHAFp20ddmUe84ZPuxfhYLioatPK65HTiT+GsY4ivMTAXJ
gFDA7B3Rk6BwujO75hyD5Hzqyw8YC+uEI8kOsVwQqtscetjgXbQpQiJuXWOog/7pCMTvQC9IdDZf
wGo26Ug8KuJW4/acBuAk1LtMOLyyxrNZ3JXFBdeTbZAvSLhHYk+vD2t0T1LaHjIu5G4X9RO7oj2d
K1B8EXmutf2QmnREkMKiUmDHp5XGe87Q1nxRJFSX9enKfuCxbt+s5lHFZgmE0pW0jw68V6cRf8Jg
ZkeYqI9S1p8B37P5fc3Y1AGq8llVQwz+zXiAzj0E6ZQ7CrOr/CVxwivEwIvyU8LvNBS8OLFvziPJ
fJYZDk72WrmayldbfJbcInK0x2bkqiodg73itkA+aGCRJn72iyg+WsUIHM4vcw1SBFEoU3F1tUBn
Ck5c9o8ck3VBk5DzxGd9u4uKDhoxt5NBEAZaRJdtJRbKU27LfDk1U0h3apP+ti4644BzGTLrOjAv
rXJ81ssnuH8B7xl0ZxBGKXm5Rsbf+jKq46/StndgwUmfh6k1P3eFss9gOzFd7Loheh+zyjXy+Wo2
ye+oJm9WtrXNoO/wIU4OR6pEw0+0WOLfDI44LWksAksSnawZEG9k0Shca8rOnHuP7qCHiICtvN7H
XvNFpX9CNn8YNiomJ7rkasV2YCk+i/NHW5Cgixy36lVMKqTtsp2JPj+283lxMs46U/X/qmjsJPJI
vAbthrMpOYJieBGYGwG9vOUYcxT1a1Tq7xEuckFFdlUyIfJOLWOxMebZL6Vhon2qypvZxHfzSxke
OsJnUf9bSKdIS771Xg57NSVybH9M0hyo6/aozD+ymbIfPhke4B+9QGziTGtxNW8xX9YhI1D5iGJk
WeT3ihQ3+1tE/46BZkxsYkJ1SH20J2IMOw5ietM4XMLmVky6F8A+Hbk5th0bGX1blHzISoHDeHmb
ivxZ9PWjNFkHmbuu0r56aBSGKphY7NM6fykCVI8GNaqejincbVo+PdNeObHs5F39O517E06vW/jq
6ApKpaey2SmWzW45Pa4JKOvmsaM4WO1w8IvkVjoJ/8dwbBJQUe1J2rJzZG/VbH7Gkxc6jXDb8/Ok
Mzsy5MijdDeVlbyc5jayz0cgWdSG3UoWhuy0CFyc6sZ4jhZ2RMs3B0PqY2VvADlkI6rDl2MFrq8c
zdmw2t21k0aqklIOrMOOawjuXLKRGRucQ/yl8zw38cMrvO1l0i2x/oeLoCJKjwNPWW+J42qRH7cX
LQvl/qNw7Ac53TvLIxZwzrOpclo7E56ucsiA8dfnBC9BwmN2rX/u3G/BkrzQO+ThJD4J09pL5b+h
Ug7bTTGmb0nzZJDYqYBaxaXG4/6GURW+hbH4gI0MKIqXsrx1bcACBBubpRysHPKzR3jcbMk6wYkU
vDtp0htkojYebF6iRBYvEi3g0QgSlXUWaVZ6CzQANA/ZKw9vEusSkHWiMAbaJQ5I3mKuJe85uVa4
hekqeGIxbJ65BGhHlV7VX6cNgBvQSs7xwFU55+VPDibQXXrGcMJGWj1ih+j+ZZr6UqgGoC1EfxXu
iEMQ3gZLIhT2ys09M6uDydvO6gDldSVLyt56GErd/SnYBCa2fFQVvhlCtz65dbk92knj0h5wLGrC
VGJCBOVdL4pjmWOnhPRqKLGnIJU4LH54oyAUTM2Ber9iSL2UPPqBz0O5MCrgCZ1fctzzHm7SonOj
aFfetX/V14If/1bjxgQwIoXpcTn2z/MLgdM192yOwo3XfqAKONiZR/cjfq+fud02x/HdObZ30Ls7
Ii0LIcVH7MRksvXiOca3MPEm53u8FXAGxhILESW4ID7QTsgssU3kLLmwOJuV7zSqkc6t8Z80etrn
xPK29VbXCTEKiGf9rPAWUok8U3TmOn8MHA6EdiymKB8sR4CQ/JZ3LHWE5xj8KukN9jmrXWXx9fZi
PtUEYew9X9uQh/9xdB7LjVtREP0iVCGHLQMI5iSKlDYohRFyxkP6eh94MfbYpRlRJPBwQ/fpgWBU
To51iUUUZznqgOk4IAcegbYv8r/xBZUAnTK+C8rQCTt8vna0j2x2rnjMfdEOBwvcuLltI37j2qUI
WlArcN3z0rqJYB5eIC8Fz7mY3IoVYbojo65NeU2oDjHeuX65koo7nhrkAXg4++CQymtH8WhJ1323
04O9ZO+zcM/Trxy3FMVBy9zYk8o9KiF0MAK+0a6AVscHCBmex+arcNsjJgnVXzTWLyZf6x95cChm
CyhjvcfmhDEK+z1IeNV0UlinB8fK+q5tJqfD3hTwiFYVPJwtalfFOI3ag61ykL7JzV0rXaN61Dy7
aEaDe/lZ6J5hH4RxToptkJybipcwoFmHmSPOfsPT4/gwAu6Epxy7meG1qAIAY1C1+fyg5l3wu0K9
ScMxg1ZvIgNWfvzUlf7K1iXr1jbWTbAIb5xECKQZs2HgoxiMlijWUbGxbUl+FJSKQIDs9QNlQaM/
aAZaJtPWkcIPxUljcGBtDKjKG7YHdnbU0ePjQYbWNC3x3+iMwZBqKhs/IRCRDtVNUhf3dqUeDLac
0UPx13HioenU202VumqzhWrTV28cFFzePoYIrjOSglhcMDELvsFk+yEKHi570lTcXHuzxbKNt5ay
Ge99thynff9UGcmHKFNOhrTudRKbOoTYK+cz4azFa4AHTXvjEsnLPZ9u0/KHj363IUiZZh19nTN6
ZnmcuF0ISTdQUG+yestFjAqNcfg1fYaoE+JtTZRy7WkkID4nou7spbGpDE7V8MuQj+awt4p903iy
tLOJRE13nOqKvYxX1D7jrG2c5xI5aSzjnR9IDmnjThO5WRmQfX1TBT+TtVQKHhbldbJWdok7a2WO
mF42KvFAyTYv/lJtR6gzmB0fiul0rtq1DrLkj7eCz5DnZLW2k+VgrDTzBLeFj6fdDie0vyWKpHCj
O1Rm4GDDDTPEXD336mU4LWWwBvWK9os1rpRvlGld1r9MsglwTtptHQCGXMegMDiFYlYB6w6jN0q5
IyUnC1kfW3++1Pi82Bw0TwI/YspQECiI9Qq2kcuyuzeUM84v5aDesHZjpb0ClusQjE01lOCMWlRn
jIfBOYWP3R2xb7Hw5grwf7rPifyPBArWksQskS9KVHoqpDQWFwh0ccUtZ8aRDsuTucquQ6hOmJri
gnqraYcQMxg5EV7YsM/JHV+V2uz5cz5iSwr6RW0yT1mhvjGf0l/EE2XagoqggF+3HUCWTcoTsbjP
CdFgORhqbJjr53BDUz7B91Jz488Z4/fSIMk5O+R6MlVKu0Rvl/Eb6JfxgjhYPmbAg7y75NzUeGHZ
WKFUeGt7c9sywuOwI+XLqFA33YeBvlCm7WYqBEBfvc6Ckk66WQRCoB/CxwJbYGMR+F4fK0RHmI9k
FMyPXN2wcovEzuYM5gZJ4RQQu0ly5apWjiOjtEg+tRwy+njXWWYa64GRvI7pxouLTd1wfKwAHySX
fvWh0RUukmAf8Ga9ssHlIFb9bRas5tz64QLmjG1KJYMDuE5sZdha1TvmiU61ZD5AfKmjbkwTvjaU
g5C7++AzIWZEhwx3WFnTuspwiDGYWPSH2bM1rRWAu8Q5FTJ0Vk5sF+9cGl5DWgiAOEhsViqKqW4T
fQzOcnSOfUSF5yHl9Enp1FcoVVqZvHncn6vA8kDylOBHCLBIXFUsgjfma9WPQnTdg3uMAo53FoRi
ZXOSrrT6oIXnhguHwXZ2c77ycSlKJDK45c5kSiXzebA0a0b8pNt5qNWk2AuRxTunFuQyhsByCVKs
Cr6IcjQJOlN3pezxoxXhOtHXBSwCdvn/emXF6xthwLGq+QyQSd6l+qRfDOxj4FBYVBIzafBsX9Vf
ScRqYksLhZgVF4/+InqGeolnJrigVn/lxY9crbr6RtRMx5fU6/63IfOG+mTN7cRtwcfWbLl4iCJJ
v8LThPyMTQRZf8182sI1kft9wkc9XaBFjDpDKFIIF+IgJXeTH1MsWaywjivqbeLvWGSY9BBc+r59
1p0dUHnmtu06szwOaoPgAunJwH7IUN66MRv8ctHil12wqxtOnAYDQxeBrfsGXJAlKNaug4pkoN0Z
kKUk/zlaHkI8fXQb7d9EWkGEpfvc/eHLgx7wU9Qru92MzpdtbRvQ7DqEh9prKoKR+ruW78P2wBgr
lplcglBCWuYlCApq687kTXtwXPRnnswZvo/IK87ae2H8ZNb3WHs9juCmZMTNXypAfyH/AOICEdXe
Fii6LLT3bg0bp/ZMf1fZm44FN7U6So3piB2TpWfPYyFLlzrycewbC5Vxxpp7iEcs9rIGGgN2JnTh
04JeoOBeQQFjzFWiOu3xY3GkoU+tgK9wRGJ9pT5Wl8mLklqcy5N1nTGQW/Ol7VpileJ+mU4II2E0
3CSLC34NCYwOirrEAuB1CWzqD/R/q1Q+U6CKjvkPlvAFs+K8/EdRElk/WCt46nDnS9mKrLPE2Sbl
eWpA39IwuJZJ5hRYlXXPDtH/wnq7FGRynIm6YHvO4yth0E7GuMtzm4oecWPr3JP4AQMqXKovSHBm
z1RwD96j5nmnHLErBAxMulWdrox8VyNeyPuDTpYGQg7i1Pr2WIZnZbhJMbrfknOdGBFcoxY1knqI
0aS8TcjgJ5i9geVymVFXFbSQQJiLYY+1hxhb7guOO2668sTlZ/V0lh7oMAA16MTgXm2C+hjKZFTO
PAkuOuvBlbUrhpxVADSpuXzlsgrzDQUtFUB0MZn+v3Rn0e2SA8mRHBz8k3ELpQw3uaqxSnv0/Y4s
DRYyWxOzIM5ta63N60Pmy0sND08AhYm8XU6fA0xRoD5Ksi5YCEQ/jliBFyAVKfgdTjwdqsuU3cce
5qx8kUriEpDVwKGluWXFLEuLiEym2h+2oSNvgzLaiUl4AXTaoSRUmeYUbSASW3Qj1dpkrWq28m1O
8xiNfzy0+7hHqkAojHiREk5VZhEX/hbZaLD6s9Qjw0u3OmMXpiSa4i3niTaYTlrJ6AhtZQalMdiS
GImSgcc4DDnhQO4u11whV4tJl5BVvzUl8RgGjmAnX8kWod0SGm06BNFdYHyuqstYncdB0Gcc8+Kb
QBqOd3R24bXmZC/yT62e1vn4lWLfRuuZfzacvCP5UzEpD5Jio35BIKN8Gk0Lzrp07YL3uVPWMvKC
fmswFCtBJSQi5qNPqTNgr2E/SiyOFW6W6jRx+uvdq7VayET6tiE+yqjYZfXKcUhH7CwIN4xrQCxg
PDFp0nA91sbFTqEGcSFYAzPn1Fr0ggDD6ZAy8WHFW3dMsiWA6IErdBRwK706R4Jd1i9vcptwlk+P
SP3Ja1InAsKtqy8dgktTJsus65l9QeOjjuOza5h9BpdGfmoqVqzvR55edANYAQvGn0Y/MrH3u8+u
NBatw2jvMgCbSquXrH2SjYXe/TaF74g+XAIRbymqY4iTpjd0z1SvGHcGBjCQOSZcp90JqVBFS/jY
SJaCUUzGVlQkSBk2EQp6fxPKYG5YuNUKjh9bd6j38dJ3oXADncZAjTmdFTv3AoeNizQ0GbuvPiff
bKAOtDkTW4GUZcDNLjsrKRk4ZrD1IboiqZ5dy7qq2NzVDGjZPf41ObuhtlM9K+NUMicwV9QeqNwS
ie0UnA+tghRQsaKsloFSU8b5NmMx1O8Eck9SzOPKl2jGR5ajBGgvE2MTmmmykyCisvovD4PJpRcc
Ilu8R1BdAsfwUYEYV3/Er2D4dxIuAoTAEtt5E85ahbrbdGz0Var1bP5n8NxGJEnSP1/XjoWZeL7N
ZxDIPSZHWoioeRZIKQqRsZK1FVhaykXPW4yG2tofGG+1ZrfOovJhcCoRn4SPeSsK/QPXW0c31LmG
5mzTsT6VQv+ppeBKEuzaMf2N0jIwiCa6n9lgNY1auAaEgtXjvWhxo/tFu5ft4C1Tknip3yi09QoK
7iSRw9tYDMZG2bkIJ/szG+u7I9M0zjW3G9M9ZuytUrX/Wt/ATE4bUbL6ynNr2Y8h9gSVVlPdNWn8
UcqBxuplDhUsDn6nobIpbYJ8h4OqQBKofwfOTKMsJpRCCdRJ1fmtMuk7LhncF6R4od/A3+O0Bbiu
ALWLbRL2V7Q7n+xa9gtzTNttsMaDgWN3lR7zIbnJfh+zAI/3YDbwfDYUDS0JA2rJwA9kuu52luQK
CXiYYugm81YGNgRBo42fa6GB0znVRA1ECn94Fc4a702d1PsEclpO7YrXnjUkft0VEkcZ/flInJlO
ylXXDUCCeB8V9U3Ww2taWM9kgCIo8BGAfNiLLLtpstjP6mCK5MpWSFCPAyzu9d6RWUdUijcE4S+a
dFjlAAIZEUJYq4m8wVlzYAN4IpsEszWHC1hR0pFtrduG/dFgyFYRQ2X4vPuFZXL1Z3spN0+qI/6Z
Nfe/Jb0G/1aNc53bXtQYrHjAqB/O+WTEO1Lqd6mNdHsQ/Hzp2mAMmsfm31Ab+xbOr2T11waK88Ie
OFXybq+QuJEgJ0748ASr25zR7jSdS5ZDsaJtmtr6BiiIhYXAGkhdKJyKBDsNY/3ET7+F5T8TTt1F
iICLl+hCcX0DnH9UJon7xsy3EAHYHxY7rQlcQ4m2pUNKSwiSlsFgcDMEMlbxx8jz6OvDUYz2HR+p
1rZXwOlkXUgg3nx6S5Uen8vIW2s0dJQens12UwZ+qzFm1tIV7cfknKHZ3m2F8XWtb+qWR+w8HYvI
NyiZM7Y3Ue6qgq2mlR3r0Ngk3b4eOy/JmrOm4aQ0nEek+McqfmkzCnJe+2uojTF/ZW3kRdpbrWHD
bplQZLRrHYOy+JAgm7ShxY0UYyaB5HPIbYz+TJD4SFZUQTlz7bKMmWOKQug1xN9J/znFHbzxQ679
wN2EEzUtGla+UJ68viUoaWKuxYYQnxaK1Jx1ejYY65ICJGoQjVKJd9il1HIgnMjGX+IvYwxp1SxL
4JGiV18l2rGG90WJpFU5hHiW2O6krBkBoRGTiU4rZj4+NeZSyPHSl/KlPO4U0tyiXyv4qBtsT3TK
HGauhNQM6iBbmQaQCfJqpVgKjtkgKdZD/6rtT83+BH1G1PjaDu9l8kHoAaOenj4LRWaXHZomQmio
rxoRHOqIA6ZNtyl47aA9q3OspQ6cyG82cWa4OQiyQjCrlEkyq02IsZABSHZQOodVMCltBLcSiuaq
UKx1oD3cAG0JB2X8gcm1MB6NaE+FFriR8ZnnqJEbh9HvHxhMMnfCDVzDNVEnaDi1teqX3GoI2UFj
DQCCmvFQDi/Zdo5KynI5XeIcPsSTv0u0aacOHbEogrS3nK6OnZy603v/SwEuzQriULQTu9OcuLAR
3YYMYk4a2FMCMg994pSVA+uUTUyMbICXsBcs4vueMRJYQ6EZL51aDCMBiSz6UN9lTmB2w6s+GHFQ
gB3IrTVNJIMWECjLwGmWKvVugT9wGadMVw15VfGnifwqs/HU+TqYHOuismhvW6zZPWOQvqHXEMjQ
fbHl1LwgQvKCJNyUec5Ggk4W1NRFZ7gZ2fztzJbHfLhE1ckAMLdwInkTCOwfvnyqCdPmjL6oEzmU
hrSvWH8Ymf2vQhIkTfaNAsTHuC+rFpAvsGtHHNEE9RUeguO09P8ks38SRrRXJvVuhtMOC+rBQmlJ
3AlUd1JaJADwlnLJYZCqBWRhe/AC+bsJj34VuL0vnfKN0/EULjyIpVd1yE5Opm2SqT5PJiNtdjaO
4tzGqIZ/Cu+7Mw8hZv9hANIDyfORY1wJkOZEyJQ1km4Aq20taNo5Te/gYPYvDtqUgH7JT6Kv0SDf
nQmqRNt/Y/VjiqHw3mJtwFGYtOFW623myr+Cqa7Zu+yHT2rYbqVcXxl+8Se3yIaj4G1sU5eq9EyP
19KJtBI6feZ0piU/NFMB76J7fE8GUvKf3NinMRqXbaUBUZM9A0CJAWotbtRn3ZcvIZqT0Vd78jAJ
CX4NCRpmVT1AuyRQvecRKd5MwyLOCmRWiLIa+Vc9dS8WRZTmG9O6NaHmRYNE+kRynNhAQ/YBQ2fd
M5aTVeffauayRoZqycJ97JSvsvtou/E4JdU976aXrEZHQRoT/ntYm8mPGC4tCafB8C7RxsUVUyS8
/OCYs6M6cQXF95g3dwio0rNoZYXlDZ4Za5ygY3/UHOBeAdElT75N1ikQska5cr+6qKGOArdDym1o
hNqPPfiMHEt4MdG33DaLKmrcIIiureqQS0vSo2H25xTxOmtkmqEe2xt5wg+VKAaUgqdBSu/t5Lzn
cnA3GIMrDOqg/WwzxfqTBR5SK6GqyoEIM0KCzl1iUZYhBjn3TGhvKmglWMJQNNpTU7Doj8lCZC9f
pCaQ/OjYISvOfPFjRVzycFxXrHgs+gm+6zwUAjRgDLdhFjJPd2jLt7623p06etZ25ZaB9ls3KHPi
oniFSAYIJ3eHuj5CuCSf2HROhlNfRkNdRuzg5RJtlTXtq3mJYPEM9+sPRBCybHmGoXyErX2mCeNE
tw91URwsfdZZ1AEmvPZs626LJTlLTWdhCPw1iEm2IesLwrwS3AVt0bxDl33n4bVJMWzowwMG1LMk
lq4Q6UM6DH19sqvk0ZSKlxU9Vylqslr5KdNlGA5eUuiIQdrmXvo33xe/FEgoGru1Pn/cpKhjnh7Q
thV3lE3fo35ElHjpi2pnKMlL5U0C04qQcFPNHRt0Ks+f/H0ycrGN8i/4WE8KIvT9p57UkQqwU9Kx
Q4ujvTqnRBgoZctOoS0I71WqnAqhLJNebPp6OIVN+28U+VlPJTc3q/+llEjHmI8GLbPndNBIU1qZ
Pu1/bX1BcLlo82zBIYzaGD4UqznnSn7UR8SbcPzGEeV68UHU3FkF6eBOCd4pOztQVwSq9jSnktgr
m5ml1G3sYq46/H0RiAN8JDgQ6bJ1DqQrugWTzV7iAILIEKSKV6N8qdmnllEy24i482Z7U/KZxXCB
1L8Cux8UHnhYv6JzG2nfU0U05RPcPNDI9yRlUoMrLkCK0SAY4JZV0m/CFwjrhgCxaXkKzqzlDAw5
DeCiLxu3xl4jM07NUDE0ERsq+71iMiVhpxu1DqsNDBOYJWa6CmZ8SwulsfkjGJZS4csemMFShI1+
Bx4M5kGLEsIAbVlC0MTuyFxCAuKSjAP5YsjI5NDrQSyFhPcNGMzx1nglzEhVQY9QINF9RgmSBV6c
HXxAFSRfdtxkcUmSUeCJ7resx1XPtLwERNaiz+ocYucrtoFsmzTHXk5jCkGfZEj9kpz9mKqxr/dg
PbZ9E9CT+bDdKiwmrJutHH2bvp4Qx1Qo6BQEDxZ5cElhbaXiKrBiJd1jKM4SVJ46BmgrfVpM9Wr0
sUZjoIzCSzqHhAxYtsd2E/N4GXH+tjpicNbKSMx8DQwxDAFsk90gI08lFH7OLYVwZUd4zWgQ5fxd
b6ylxHKsUtsVWRVsAweUnPbaDIJzHHeeVDFC69sdZe/aPwm0ngnHynwH+LCQGzipMkZKHiOrycx+
teDBnApp3prqfBjZfzPXjcur1d3LctiRD+K2tccZR1/Fm9AxZZwligQL1Fj8Y3Jty4bxsNquzQpR
GdyIiL2GBctT+Tfizp0IueJI1I0rcgnNMdmXGJuSHQ4Gspoyl3/14l2rtpFqHgK926HrVj9wtrl6
8Tt/m34el2IrqRHwZ+cBJpAKBtFngEsA9yJkDpUjy4F3WP/wSFz0zQF94yLD1lx/jwie5IDhsfEj
cgq9LmUDcvUzLpBn4txRa0zlEfQBhMdhO6Nd1WTXmT+NdGnFhq/U4gfkf6d76rmndv+wi1TKN/7Y
JPoQ2OCS+ExertoA+roBZ+JMdIuSnDqecFkTHQkrO4aYKrBz1lsnYBVZiVNiDw8ATshYyiPDY6aL
gaXsyUtGtYNE4SZLjQfWnBr2qyl+G8RJ2c5iLmaIpy3Okz39X3an6Rf3uC6y14iEVtFvVdQBXHeQ
fFm4EtaWWJrT2eSWdNB5msgPmEBSTPcIKPJoXMlI9uvx2bB/olZgWfQoZpp3+gc6naXQowQShbCW
VFlm4/SqSJYhKEAypbhRmIUalQcwhfGrgihbO8G/S+CkqbMiSjgrgZQMdyeiSq9LUcqW7w4Gu8h4
Saj2sT2zfodYw6OkRpOUTIcQh8mEk19AcGuwXDehAhqDiwZPAFwXvtRYBaHtzgcKMatrDZ1HJfcb
G3EJ81UBaUCTz6HvMB1l68eBFtZ4ynvLow0ni6imHz34iBS73t91oNkFE+wCi98ETUEA9zFQhErh
SLmF0lw90PnosrltKgYIjLsbQHj2MCxlJk0CDd5UsPUJoFpWuK+QeY6ql8KEMVHn6Hy/nACtgn1H
XyU7GxaaLQBeYIcNmIyCyloWIWYcTMm+9F4hCx1YUl9NmK/RSAOJi5bzkTEYoLbEnWSWoohyFQQU
Ds/qkDEhclvknG4YAlOIGAtiiiDaq4BnMILJ6nClmDG63ASwXMl6IHjoCf5fHwp6EzFpc7yoYWqQ
eE1DZFRPxEmEgqBXPkY7PfLEWNM0bnKMJb6eu+qeARprMpoRt2QZMwXTCtA7McIlfFz9JJFbC7NC
w3czjtD6ANX0YbJNE21T8iMkBrsxxEs8tK6kgB5J6arYQvghdLK0X82a0qiM99CaXMOZ/99M8ISj
VWqbHtuU0+v72bFL+vWuVTAjBkRZFBm5IT0UFJnsLOSxSIphYhJTy64NniSmlvUEclrxcjSuQulW
5JyvdLQN6CM8wlPwWlcLvsgY5XUbVjBGpRXt5AZ86A0yiBu26It40od9tIWVPa96Y+u9Ef/ShJ1B
d7VmKTBnqG5+NsyYufOL9K3B0lVnM/55yfwPUf+40jP879GfAJPZV8KV5H9VQvdlvY2MjQADuvlP
DSOHm6wlzcDIP7rqCsrwf+cR6hgT0KWs04dTixJDjjwfmwx8Z/wvUs4u9hUzrEMn3TafEj1WOL0F
0lWeEPvyBEawtB8xDAXJNbffk/ZiSL+BD8QUCYxhkU/2LjK+DviIxK68Zbc34TZVr1nzHkXXPnyp
9T8iw9P6w2pfpfY+MbDVWLvWElFK0RMUpC1/FPTkHZqqgZVKhvy7FxdDHJVoM1BPOdH3iEYbeKNu
4eHYyMM58C9gxzGQLyL00CZqQ3UB6L2/I6zS0oss7pP6SuN/pg41PIOdB6P0Kuj8hrcwJF3WJal4
VB4KYbI9bBIL6WkJ+UFhY9vZ/2ja9MwLsgIrXLt0Yq4ghLFR968Ndpxynk4iHnFsPIVfsZL9GlT7
GQ7glqWRDe/D6t6iDorMWLnaqCIAAICXZhufXI6RfcOIsCCbeORhDQtBwVgJ5hGtPDqXgVwXQwLo
40CU5lIKChMRcUIJ1i8fsl8vsRC6ssPKNmGTyKSDTlrwMTiMGNXkqk/fs0IYYDgYB+4r1VjU0Xs3
vroGoB1MloxuzsLCmXdMutO3zKaRPU/MwpQHhjlb2juFa1brqv+LzE8Gyl3Donau7yymNzbCXkQz
ILORYqIuR3Q4iRLdqVhmBdVHZyB9NVaz2TpOThPool5dA4i0JzeRmbdTnGSEEPHI8IlU7Y9ANXkx
hzx4G8pvHrmS+STBjUv9Mw2AQNyU6HfS7jKKeL37Z2iQ4fU7H6c2vWXNtSv+yhGi+Nm2t6m9ahi/
+I+hC9zEwEzMo7fx+EHS8SrqQzDHp4YOmBlA/cwqpFfBCq2R3+LwvVgH8d1uvzLEMQCKesybbZ+A
hKK62FmWzgd1LE2vVN4NFvdtcc2pSVJKUEc8C+qBUFsW0oh25dtmiW0ixSbAaGEaV27HvrkQ9YmO
AiROfE+AkUzye1FQaqNgwv0T9Ki5nUvRf/YKe+xs79Rno7hOKNrsAP4Hs/Amo+RU2eLiUAAbEhSz
lJG75JKYrKorhDbmh4E4vHA6cmmRSRrfRNIvgUW03LtpyjwyfLObL14QxnDTf+XSxsm+KlRotfYc
nN8IFEXBSiSMfphIrdr4oreneu4ei4MQF2FdA33raKcwvvDPJHSDYpfoZ7T5g4QARwIUjqxQp0vH
cM3Fgybemm1Reslij6oxRuoZD1uMQMz4pnUjj1td+Gdb0Iq2vRejNbV6XJOFdJpNflOzHazsMf+n
JJL9FFbsuFFP0onSq3t9WHPqjkcgDEDSyZ4Ib33JTTpheYW0pMTjQY3snRqjzdDN3ZAcgoHYufHT
VJVNBRKCYCxX9LRaikbMqEJyonIA8Qz8TyacQAEDBqYFoLqhgFBM9I3tCzbFdDuFjTwzvkDNPwEK
/wnQgPohk26rvUWRcmXX86Wn9WaYLVn4YUVrujxhy1RsI2abMgMnWwB7c4p9dGpqHfJSdLZ6UjjC
BsXo8KHWyg2pPi6I4SkHKpklowv/1+uSR6SprCkhChUxA858o/XxjajO3dhLO20OFw2GfUJZldvd
OpkB7XVxGNO5WeO4mfNiBvuj4KFmRpjuxHiwREWuEnaNPn41evBGuum1I7+6x2bWmOjEVH9DxqeX
Mb5K1R8JIVtPGi9chHm+pkyGZ/k9bitzlwPM8uNsMyXG1qfEMWFOAshAj27tAN9Lob2N63arMbW0
1NALfFJcwA6GlHwqUSMFQ20QOVqLw1LSWT31kxfb/t0wceJp2UNVB2mhGp2F9XkbtCxI875/TBWb
yYCtPyli107jW6q5+jBnHmxYMrjzuQIQHrHvZIc7i7k4HId1vxx7gVSkRmZLZBN1mfJbksRpqHOP
Ur2aHkqWei20ttvPua6Zz1QlDaq7JukHU7QbJarYwkmQUbQTL3Ibo5QpWBkuOxkG+1Qc9az8auTO
m8Cmz47LbF4YzXyt3qAdHp1vAVFvJEpqETREFWvmJaHWtch44CEwnWuNwsKH10gLDlR/BTL9gL3x
2is9bKq/LulOicaacQjlvw5KHSVvCTZTlrLPKeci1e0vidJN+jXBeUzkR1WAPgaVJOLZSoTBsR++
7WqfvGe29GYgzvNRr9V1ecbL9JVhGyky0rvJv2IVyFoAp4TRKD+DA6nL7HjRVcRigVmEP5xqRTnp
vHa4Pqfe6i+NKV9C9oRdDF2kvKti+q5EeMHw8VW+rGikFmXdn88qCZCept++Qd0/DJxjWgZdlM6a
fc9et8dbA2XfMh69HXl++y+BFlba0rOR7YtepTeDPhClwNo0073hYLE0N8bEnL7orpOpneFKHkwt
Pows/xo4sI0gK1TeVUz582g6+PW0KbrsBpXHJAw3I+BclgKGNcpwj+Lw5dusTYXAZK8yM87BtWe0
claurnGjrMuhXmvEXjjWRoMxnSKiSWP72KLljaRgM5CmS+QwkHGf6AmI1H3BWhSXAQc7iI2L3BIF
Si694MFDphaw8HZRyn9K4jrMN3FoT9pP7gN+yplMCRYGhdJ6cUAhbL0JcCN18h1143ZCpRPrYDkj
c60VrTv3hiHQF3t6mExZDba5fCNjVA5yWF60XHnaybSc4ofZSbuY7boN2WoMEONri1UiXzXrKwYS
Bgb8LOMxaXhIAudwQVB4ZuacETFZ99LRcTYzACfwG+PRyoigiuhMFwAMmdmx1+Z93ELAfLAbLvD+
0zfHHbBddJDKOmyFNzWoCHWF6eGXPp0H9KPtwUeeHcI4bZz+avjRFU7oCayKR8SljBipm3w0rAig
24g4yBBLRiZcW6KMopAYulecOkhDyPyLUww0QD01Kq0YNDuC5zxjyAQPxYS0WHs8tVUvhwwactOX
tnqJ+aWZ5sU37Evaot4HvaUmEgJ2Fsgv0wquASUu7Mkd0LrPmJy7toy2GRsGIXRPlcrDCE1AndGv
Ur5NNdoza5y2fmQdiuq3RcrblAZ2jXTXOA5eBKzksnm0B+1gvMKLGZQnlV8g2a6kJUBv1652iFOi
VL8qVM0FuL8hNd6nUXlGsvQZDOklaKY1CDnrVYzJyWiSTSpQQJLKZZgM6DCWZ0qwy436SSOphzCL
thFyL5r+DiKY9aYWa7oh/i+/AaQCoIysGVxCCJbyy2RtJ/vL50DKg43e3kgALtQj3pPvgoTB6tD0
nlLvoghgGpfjQe/fppxD2wNhGiVzVeRzpIAm8G9B9YzjnxCQmsGvNpun8RHyMRQu4yHcFbQIjn5R
s22N1JX2NVsXzQ1U1ESsn/4jsD+Wb4r2N5bRIqovcfxVD3dGr8NLyc9T9sEKZKC412+t5TF7o+cr
u5flbDJlK5StZO+kdluA6qmcpeUf5fGzx7/JetXKPxrGDXb7rqlPUYM5pMDDJ9JKv2CaOM5+MVwh
e/1NiDzo55c7Ermj/0urn7ZEfPahAnoq1F9bvylctijQZ2uZi2y9Qq6RXacYmNVbLT6osvXojbRu
3GUUV7gLLfkfEgTWpV2Trqd5ZIFyMMGL2KeUleU7P3wXHSDR8TRDk7TTpb2V30wL/+WxJTEvvyQV
1lpMNzXdUuH42Jz+8Eqsp3oLQ/5EoNxSgxKeNNy5/EKNTdkLBa99GdAipfysSgcYG830LZp93X1Y
/S6g8Gs4Ihj8Sayw+33q74bxBDqjQsjFJjI5tlhh8aSqf4PgrZruavoENT0hJYwOVnss2pPiBFhj
o4Vm/4tse5fiZqL+9UHw+LrBZnVmuS7JMGQ9T3oPsvQKJuoQ3iC9zB8vl3ehbsMAPSnoyAQtVplB
vz9Q38kYV/Ufw2bf/VTqLa+sd/ai3peApy3QJO9B/tvaXxNk4q5/yszy2pzIsZcuHWrBbuCCJDr+
R28BS7MdjlbvZY4rkUNPZrbYhtotsE8U9CkWbsMC9vBjFZ8KbR84C735TiAMKxe/OunTGttmGZJs
wgn+VpSMvNt/hv2nibcyu5HpFBYPBvaK/5uq95YqmvUi94DN5NXyb6nEUkn9yoxjQNtc++D8xu9C
Pw7tmdlwasBsWcIgrQ1MmQ9uminGvfGmiGOjQrnH1Duz7279iMR950+foXHI7D3Cq7xlqkpuztlk
bGs/6V4C5SvG0lxzxw0M2PMUgc7ZAX31H1fn0R2nskbRX8RaUEBRTNW5W6GV5TthSbJEzlWkX/82
Hr6Jri1fS3I3UF84Zx/mXIx5HjzzObObL6d8pzAVaJBErE1unCnfeOXP2m+vzwl+eCCbDCnma1jf
zTzrobqnA3j8r7L/SiHFrIfbvcXjL3oLURGTHIRaJt0N5V0x7RP5d5reQ/GTiV8ZPBsur4mRu1Dk
12DPbsjcTGmRv4YRcFezlR0ir+ZdRLcWtBm5TdFh43i3VkU0VsbkqjzQLUcdPQz6ZLr7YrkE/aN2
7pW8l91rWVyD/j1DkBX67k2A9cQJX/r8CvDd8h+i/MAvCh6MDs6M6jeKwQ6oDwV1JIU+7DBKh+EE
+OcukT9tcSaj3UZCal9z6zqLFyDPtAhsqyecca+89TaGE/gHDm+JaN5a8eLFdx02a6fYY9qae3RB
d3JEePSWxL+h+8wARWIcNOQYVV+CaZOHodJj5mazo2SqBDf3p++vU4z9oH4rGZRyCKjweQ7vm+y/
frlz4dY470X733qD4TG1V++bAzzV+WWiOGKwmOVLzrA7rm5M8Ry7Z0/cte1+Ge7ZtE2YzMVzimlA
RU9hfS7zazgj7Nl25p0oEPDgCOMuDotOT1wCinbn5EQPLD4i5rUGl8F0P6zgAkyU2iD+npYGHAq0
niKq5Ta3YkmMs/9Gov1HrFApI2S4zgu2ujn6SGgIYpGiuSTaaM1dpk0ldLoPnkpLvlZV8mXl7fdc
5DtDsePM/U9ApbkNh48c999NI5hhKJaLPbm/CwFyLOnt6yQpjyfTvw3liO4+tiGOxGDGVaC2hIiQ
o10SehVKsrSbLNiVhHS2urxzRAOKygHU7sSIYAFq8460Vs4Cocm2kO891Lores0af/K2QUQErztw
E39Xez2C9AgbBVuWXygfbMOSYkUdkBuPA0mizZ/coxMw8jFezRjXw4OReRmtXOZbW26+8iB1faLQ
jy4FE2T06gfLtFfpmm02utt/C0/iNlABdi2rz2S/lAhwA50kTDgkF9oCHw83K2Txxey7wT4XxKgw
2pVXWzWsoxqgM8tMb9VMB+2r+R6Oq2dD7PczBsZ6Rp1fWOjX0Y7zYvjbyCRiT0TzdqpTvdeGB6JI
aaCaJfwpHS32OVSzWrDEzayTmp0UHEu/NWkJBcKWWCa9ZOYefpoG91LaCQGNRc+82rJuPYoolqUl
1SBdOnmZHAxsMgL6MPLV2ocoCQ+qUuSU9CRZKoa6Q9uuZJ/4j8Hiref5s7bws3QrG9evqolqo76o
HK1kHfMIWd9vKP0nRTg3wiXOi7ElaTz8GzAstysAcj5ouRYALq97ehozoEtWz087sr/eBLRsk4a8
HEwz5wP0ChJNrJvZwQTD1v6Stt581J332ylVEfn01yuLldLRWBsz2MlpIfp8X4wNqu+OETuJbYBr
007smXRW9pvngO1c0CEYX1wSp35qx655crjAWSuDi8XdNfrNtw/bhiif/sKWpD8PNUe8R9M51Dls
Awt0L0rWTaJxRbSyeKlQBfXdx4IhKHF950A2Ik9Nx90m6Es3c1+3B2KNdnMVEOo1ZnuWkQrByTr1
W891MqKZwweVve+l89sIJgwmaPEjMhbgO6seX/CMUVkM1rNvhQ9gWCoMi+SuVWF1r8q2JSFzOETN
u14QVQYK5GhaetXJkMc1D8q6S2EKRLYYz1lK6ZPgAIbsf9u7eMWKIENInnDUFubidPNdvmof7CFC
b9p0B8+igw8bUt5LRt54X9jNQKQnCqpNxC7qM3g4E6bsKeWO9Zju1C2aCbcDcscXpj5I5O1cquzB
mOWP6otqv6j0YFueu9UACvHFu8UprEJ5SAzBVKWKSXdBy3kz1/wvsp+oiRYX1DIwOG+mZhdleT2m
REfumsjGFx3EH1OJDwqYUYCqJrMfh35BSr88TUztDkXDMtk31h8vjx4ovKLLVI9AWDTukTK1WGNo
hwkfmLMxeJgDAARLDVpLhEFAXRWcAzKxqEHiKxw2hPl9feGqtjdWmkPnz1dvtfQeyZfBG5AXd0Mp
2WVk2AiS4cmpsm3hsWLyZSb2aYcJPUdKLjxMK03kYZi1iXWpaZ90dNNMo96ODjwM9LjbLmTcNXqL
2biTRGws6s/OHYubqiZUwrM63DOo/CHnxxsSWxAbDWRxVIzCFBG5yE0Z8NrsnMvCOmYtbZI/hFBc
2BrlGYp6aTqwam20F4zrkErzNnhFxTqBjbJpJDuyZJg2PWEcxCCmu27wcVGED5NBIt+rGUw+0ipA
2sNpmCt0tNnykSZkdFlg0vdMVp6zUr5ypR0o2X6ZPANcXTzGo8P4BnzfxYJQPwC8+vCznvWxMlQC
zt8Iwoxf48sgg+eEtuoxj3iPs2zuuYGSUyGskSlR/NsKDFz9zFZyQoIAespsPDpf2+jHosRCnJUj
9LjwMSxhulkRFizmFjzcESgWZErvTBu8ZTq5jVzrwtzNCnhKh3XzMYzeC0ihJ4OJrs+j7SgcATi/
JVeUF1ca8Hm9HX4XsH0PnsnOtcviy2I2gVoofuhLThFHXFMxnGdWn4AtXjOe2RuJCSiW7q7WbATU
HN+KMWGYNKNtIUSel6zD3sgqrdD5CxR/0kjk8q1c+5OUis/S+R4ZI2WzJLoesgMpw91OdNPvep+O
w9zymxYKs7rrZeqeUheigCHEpSGLbqMC/xrEnOpBMRAeXcCHl8BtO0iQOD5YR/A4uXE9xMF95tqH
bqneVug8hGW03rY97XKLaI54ENswXddT6M2WhMm4v7ApRaLx7EObDiefctcXf1O4zwh8oKSv7Lys
9D6KpSuuGinm5N2PS3EO8/k7qY0groX53hCt29QiJHehjP091FQevZiF8jkgiehM9U4lx6XIsyri
kH51iTprvDWTijt+34Ut/jp6xab9KQfmtHHSyP3YX9jgouLuFRt5pI+yjR5nEZRHhOwBJyTZluVu
7gPNw5C191C08Puqq2xttpAkl4YpTKlM9g8pql7YXHfa8wHP2/ol0rCREmhfyG3NbcgKRrtYQVYO
J+jnaGT72H8MWE9YtDPrvEPA9KDpuIJgoc/l/nI5ZEbKwrA7RgOdO0l07rYqwZsuyF3n7JeGjLPz
Ei1sPyOXV9MS7nMa2MmtM+40vnYR4EoKNJlijYc3jaUkJMkev1x79SZeR6G1e+NP0Zu1OJvB5WFq
EoIAjURkXdd4/vyZc2rGQx1wH0eu90fZy2NteYLeWN/Oov5oyf/IpgHNSIIb13pUoYn3wOZ5ydjq
zuzBlQm+Yyfc1+BnT01mF+hBX4aoOPsaK9OYlIqbhzMB1S7vTtTBDUPvYpWSshTzVpzhT4V4w9pf
YRwgmg79FHdXZT2XFfACr+/+tv0K2Rm6aznLcetQNmaWRGYE1awm6ysv/UOhupHhDfTZCcN+EXyk
gQB1hB0GuexLuGS4dRkzRMxZt32YvaSlImcrbT56dOPb/h9apMNN7GztuvyesXHFYwY6PWELMyrn
x1jhix3mB1FTc4qA4sCTh4znLkCX5LM32ZNnc1mGIfpu42+1MBnmqefIGtWmDV7DDDgoOS8/c9DG
p1mDkWM9vvKZI3xROaNRny0IL5KVPcg8XFPwAM1PAeEA7EEy38eDMRQEs4YiJIfFva2G/nPQ5r7I
Xpnt/iTxcEyt4UT629FHVaPsZ6fFMDPpkeWx3+I7Nj9+9hvmLoMvw0qpxqOdr1ODkFRQExQfpZSv
SCi4MngvMhenY1HX3KoZfvEc+Kwoyc8agG0NeHjAMthnY7GszW0Xtve8x5QAoJlV0ZDM55jytzc0
5K3g3XBVdzf5qFWyWL/6xMETQcDoBmPdUVPkQZQZHXwnrAPYQZ6GNYW4gKYyN1AKA8tlmhx+B+tf
q0aagCWntR+9bT1LHxcNlliFwmxbFvmDHzG5zErb5Q+1tSl9cbd4A5odm5A/L0dl1HCQZxlNPute
Um/I1fXmH7BTWCRiNyXcho4TGUnktR0pLrFzoNoHr+S6JM+H7EZdCFttj5PDJkdReFjq1fzmee1T
0Rw49nd2N/4EBVzt+F4vgFgGiQ5TD+YoKv/iLySFt7ne/vs/6vXLLHV2jbL5LRhruibdcni7eOdL
JAdTBG4fxDhbG/tjXMLPWHDOtkzFb5jTLmHFUdFizJ3H/oT8hQvWH+4KwMUO6TWqQeeQRdioLUs8
9xU2GneuqL+uxkJ7F/em3zh285o0lHZpI0gsLZqXtgcT5ODOaQzhg9LKSOcROKCsHHpGQOxnWWIq
q3X2Imlb0eF8lTPtdvIb+sG471yAhwndZE+202rAglVTybMM2glKVKX25ICfestMZ69JsK4PqLo7
ySwzRIaRjrcQurEYNOOLvXApLFqCg11GpOkeEBKJe6+eB6C79rKn+VxoKsbviPF8nKBaankUJBZy
P5jDFc4vEz9FclBMULN9r8oMLXvOZjodEMEC1Ajkq87tt3DCcVOR0dQH5cO4BttEhXnveUbxz0bz
YgRvpDe/I5qmwmEvCgDgOtr2txevCvZe3uZ28polzAanuEU4XWPmh/TDjne09i7d5808IMaJ4mcv
t96tCId4GnsI4hy2xK0XfPsx1RQiDKRIGrDmFME+YUix6Ys4OygMmJb2LzH0RwYQqCs7FYY3c746
ckR1tPsFdlrzQsryxnaXz7qnGSWzhpmOPKvKHNQ0Ai3MjbM1UKJRqKM0VShv0DdWkAByC1sc9O8X
pyaGk12E5iz6cFZEGvFiCJQFyQlR8GhbGW9lHmKPj5N9BgkYtVcQ7oZ6vjS9qc5l0/IQ5lkx9bcg
KuEriBQ/9pyUF3woBMB2J4+LeM6YQHQ5eFbSqQwmCj85Dkvxd3KpiGOJ/WCuzmkx/lTEVm7CVpAm
nT/kTfHsiM7d5u4bWqs/Om1e9Gv5QFWy0mpg788JsqaAxCmGlfsxQFrthgQI0uE9Icb6zackxt/f
veqWwW3hbUUfAJvO8pUBzSnATBm+3VflVzeiC/Zz5r826LeWzPobdMinfVMfKoHSYrE58RsiB8qU
J3Qz/nFqpq2Ev4ON6Kzx2GtJTIlBkGXPVBYeyevKIvOipJoe4NMy6rZYr7lhu4vFvaygwY6Od+v1
k96csy55oV0HfxqnySV2vX3QZAJuMDaC2GUrku4xCkLMIj2MSUbdXgfPwUkz+moHf23m5SEdxi3f
QsO0XEGWsFqCLI2KEbsMWwisH7aszT5agxI7HIZLQc3hmlfjJrcc8naMVGEIWDZ6nacR0oImKuZV
qOYzmjGVItYBrvBk98d0QOYWQq7vykgcnSKBY6VJfIrADK/iOLykGHv0qZcIXC0oJpquZaxTnDq+
flqs/qFB1me5hB5QuTHcKv9mamDm294OJv4Ztf1VkrXkaIklAP5JViwvjnJegMfSMlQJliIHzZff
3bcDqDOZYowvcFT1E2xBy1+IjhXLoymoqokoZRmVhEeX64RS2TpZBGXbEyzhnHquatMvEyfvdHP8
G1JNh8E5qu361HqoYyyHgOQk5+wbV5pLvY8dUk7mmO81omhjAcFFz8jPUtNzodv7zFquqxCvjyd+
BpqBzOTJKbUe2obMvKryz1lsXrqQ+71VprwlKXtTK5ctdhAgmJkm+6ZqkN0WeUqlEQKJ9CtEDa0z
8c8kY6rNgyMn43tI1p22vMdljXdVInnGYYh1gGO9dTvJI6HCwyZIRQiE7qnsubEoa0kmKxB8PIsy
SdH0J9d01RpgNcpnZ9wE63cK8bZlA2l+kbJOP6SVwUQq9bAbw6dW84zQrUeIg/0exBxBvvtJKhGu
5/bixdmlnMwXjxgcazmmDGYHR9yQRwR131E03NZxEG+CfrjyXiTGeg8JAvcxDrMkhcSIfRLQTbkO
Dinh42yiS4oLlBn9Q9yI/bzGapTN6zxUj7rHYJLaLtZV5yNKbFovxQ+j82bfttNLQJgRc22eLjMX
S1P3/2H4bLdkYH6jvHzpNOzeucLikAqizRZBlZMpJtvFGOysoYm3+qep66trqZMfWIh3amJfoPU9
KrQ2qzug39iRh3qOTIyxCOg2x+7dS8Vy1gKbcDWCZADrChXCThlDj486KI5+02IsbKnITbl6Yics
2YQ6+Ciut5YbfYUeA6Jwip8s9zin4gUlxS/BF2o3j/Dqg56cQA8ddkK2yY3P4MSKaXGjcILO1Lwa
PPsvy/QdqJidnc1oOF+DQyY2s4NOPjIvxdjUlAsDZkbd2pnIbyZODOhJzlRmiK+cVWAvygA6h418
q23EvKlM+CeZNZVYCvO2sNU+3rkkBSMepJRoiFFxZ2CoIygsJsKkbmTQBbzse3CldyO08zUOWYec
bDUKMnpvpf/mxPEjU607QoMvZepxXvOMYci81WCUJpdjyTftbzeIDdPn/3q/JCCCJ7zDxrvoYHWt
PSRqbZQenzQhDLu981gR1ocBJ72RajjNDTKhvmc94kiewVSo6wxxA+AB0qQCOxmh+NnYVgR5kCQo
gtvwFtDNFEX2kFjeeO6KlX0zbBZ//rKy6sNnTqQ8/6QUcsEF7+uAGp2hqfMmUvOV28GbTJMN/MAJ
zRM3oGqB+qRoqsl3GNaXWADOgB/9aRObi7d4ukVutGWm+lkgc+gRPGksjsLLiZ1tQ0ppKpfFxNU2
UjyG7UY+j9by4BMiQAMNklquZ517oJAbYJqk3r5Ck9P7xCF0xA6Awj9HOvtP0PgjZXUImBrZToVS
qJ0iLGwokbiWUV6Scpb+TCJ/DXr5qyLuQbr2vsLQX9Wvxiis5lTfYgA8YzRciLYIydJYP5BmAr+i
WneieP/Y7kMadSQGDl8cnKYod2HjvuCHxZOALqxaYB7g3coEQU7p6J4z3un9JMFJJlgUVbayCklW
nFPMb9qHp7lqZEhz+50WnGaIH8IFNrsdIWtrQrvek2u6Dp6V2An7dyrNm4zKp4pkeTGIR1DE2b07
EntiBfBd6xkkat4tT24SMe+J1+k7/NnkvMwcUYBlw21bRu/eVL5HGULSOWIEuIL2yjiHkpl0Hy2B
TkUA/AO3M49fK+zxVVBhZhmSj2XKPgG+u5H5b1mKDp0/+xiSYVcKGagal7Dnh4GbkoyR92x930IV
kekCGdE9l32lX132M34NFXzQNSLWhuSfljnSzuvyeRs27E8qj5qn8WG6d6bu1h/wa57le0+oB66v
mM0PTgtirrtDHoDUdpeFDXH+x28ZCgYquA51g8bCisU2cY6DgdxZhnV83/aqv6EKF8faRa+VZ7jp
K2TJ6CcRXpNLlh4HAsZ4K7k+I7d1T33FiHJGYQ17k/2knBWgSw8LPfJXOEgkEs+UqlZ1Y+cwqopp
dpG2ngcEvwwt0S5nWBUZnPLSdttBgQqvBxHeRI3u2JjlnOjpvq3ZLodDCMFOsBN2S/6660GpII1k
smF6tETkoo23nT0GySkpDPSo+W+D4LOq5y+xZnONFmi/RT5zr/wdZmmj5C3EtmBNWhIeeMya+aUW
uC/NhEItLGDOVV7ABKRhAnlsFV/Bq6tkh0Zo6X5GZZ99gKtOzPLECYB6Z0BrrErN5wCSUiByvY9K
/RHJstgVHguEyiJAfuEC7ZL6D4yCj7oewFQZ5gS8Ko2VUMCaePXSXRURBUzYsEaVHSiXTuB+Xtg3
bEpCfWNfHcPBBUipABYa/8ntC7n3ApajFtD3gjN04xT46+z7sXOdfaOI4JFUmLLr3hDxE0SjX6wc
J0O7HBkh/ykCCS4Mv1kwNfDgHFaiTvU3isaz61cWRSUb8WEx9z0twpjTOmprItcvAAFVwFSBlIEZ
JN0SMtduMstgoNRi3SwPJHM/eka+tzEzMMcCbBfNkgxgpz13w3QyEhQwfNdqO/2WcRpsEPVHFHQO
pi1WjNar1Sz6ricTG6vodOhd68hg7mrNut90zBCx3ZMPSGTZxrOAdruYzrkTnZ0IxqcgdKF0ReiB
g9nZu+miz26JdLJmtbVXq2ijMrhFFo+5hZ917PQUSeYghwOEXysA0y16eE2YoPqBpNEurMm3lK3N
hHuyth3r44ujGe3UqBLa9tzPJGYW07C2t9ydJbqPNBupH/ySsOoREkZI1FTZ1kwhoGa5DkuUKbgv
bBeTvEcGeJzYL2XFbdpQRBaBGrDI5o9dHXmPUk83fkz+qMxRSjMLJSwnQPFLcBeJpHQz7PcqeEky
kLumzKut20X5bizwLIyAXCxXDFcfx/mcXsfZF0dfkLLoM2RkliTto0NMMbVuiGpT+9Zj5jRHBQVt
xKp+TubqzdHlcCpkfSsjwDOu5ZPU47hEVUz2jgANwkZm1lpxa30yyfvtS6iFSjZfVhKCkWqjVwV0
hokAL3bekYWruRTSaYZZKgJI7elf44F3SWz5PQQ24dfoOpsRIw0SgzmIANabdN752XIcaYQJaxLj
psKAkIY2Cmp4o+5q9CnA3CL6xvLBo3qLpNkiIK/wxAcd+X9NtkxgOtGnLy1bnnIkWvaznzgnxIeH
CI64LWZsNIhqWj5yH2hd4n9O2e00c0y6yfgAx5f1QPxgeg+Ga2jjIBtiwFYDe83lw5/bgFio9o0A
ZrlBlfdUe8XjaJElYyfOf71sHsmtYkrBC8aRzTyWHW3ExAHyELDgMF+X3NH68izNV+rPT0mPdF17
1dM8ec/+vAyMv2DRjNJ5NX5xooBnbz3gqGxRFvNts+iOzhzCProRAlJwdS2PrQmfu+HdItNSyuWW
ZBJxw+gOpgWAM6OY7upgGY4ly9bEJ8Kzk9hPGoiRwpnPTJpitvTkBjNdpBsli8dIkkRipmKroW4S
QCiWCclwcxgWeHriRrNtc6OBE5PIbbJyzTQfagBpGfJtcp95QwDCdBgkivHUc1MuIBmd8k/C8igq
fuKwO1Umu295FPe/ecj5HRhmHQO7qc46i8FoBm8FXKmu3uYsyw9UbT1lEoqN2trZuf+YpuV/URm/
swWE+zGw2w3ROkX7mIZ+UAv7MqZkyMNivoW8i4jQq8NraAmen1jqXLGT6DQ76tSpul3q16nBC2nD
nO7q136UHiplOKoh0SQu0dGRIraENbl26/8KvDs1NZCvR/SK010Gc79EruSgPIqZw+QAWivBfxU4
4qy98cvPLr0WZmBAh5kVA4yhZiendZti+SFTj7ntt6PdI5H1CTc4MqDFQIROE2cj1gdTq5hdogDi
6y/1vGXYcmOD4l9ngS7k856mbqQ17eis49TbYGJ1dymj4jIMQQ2wEG7SY0WsLUxeRuXS0FYytmIH
xe4bJipKQm+EFEld6H2RELMZWAXaNNCYnbZt7Ww8tC5lvvFbtkTNknxrnzFwFR6mZTE3c8Eoj5yG
YUNNcx0zbF85ieVUgLAmE0JkESsUVuuT3+QDILNWz/2hC0MObXlsrY8Gk2w/BFg80n1DKFkB2C43
NOhNfr8msocIZSeb5kkVZ4NPjmfbLQ2L5j2O72LkB0P1aQcvPtPRYs1MVSXBRCnnHDppG8eI8xNX
Nrxj1b4rbVzKlzrcS7fGLgrPMxoc+usIlUwY57s1V3UN95O4fm3ALbOFSBcecMYAE2hASWdfDDOu
meqW2TPO6vZW+f8hQCt9JUmFRRsZ82jLCCJxe/zwYU40NW7e9ZGNzwHoAzLJuf9wGv1HRDwWcz94
ENr9qLMQar5DZwTcpBHC3iQuo9WiSdl1W8Wr8dy9tKqtrvSztulh3BksoBetyvmDL0BNYiNsyccN
t01W+6+CMDTR9ckfr8YkKg1IBJa51lNfItuZimG5XXyUwoOUBtWSp88lGaLgXuDxkPZNCxlyDA+u
9RlnZnhxB0Az/UiPM71z2NhmfpVLFj/++4AyfL4MVHJRYL0WxZTc28GIjQZp/0OswFkO5XTLlqS9
LA40pqCKqtt6ZNc1qyG/sj0Ob/ogtg/K6nxiB6BwLAHuZZW9eU03PllaudvBnYNTPAwkeU7+feo3
CjVS0xDwwLvAMKY4Nw3aH26UM+6f+b8wEIq31h3PQWzq1/XzhFWMLmJcGa1+4ST/G82Lfcu2fzgF
xHy6mao/vD55snrXe6x1icWN//vfp5dcSpJOWrVLB8P2SzctjWeWHEsfQXnP+OB1RaX0VUk+pGuC
c2xzh7hyyT+kV5O31Ab3XmfNe/bd9XuyVE+uE6gr2672dYTn+e/TTGyY8ze4fqo+aDeuSNSff3P9
bIqq41hj0J0CCvR+QiCPKTyEr7rWY3Pl7+ir4VkNltg3qJue6xq+eO8Gmit/l0yJ91dMDcNapdVT
GiIyqSYmbLpP44dAA1Qfjdvd2OHY3eoFuU9HWNxrOub+RuHEeA40igPZO/+NvZfdM24jpMCb5Y9g
Rqevdujbjyrvwoes766+AJHGd37vUmDXdqT0rcav1RUjjVrczR9ps3w3ftJemf4NT205P4ScuF7A
enqJDz1cEMhds3u7WArWmGOeCvKvtsryP5oWwW9ZYY1bmi4/KBe9jot6gUbI6i/QZW5SEBTHGVH5
s0VWYgCPLHGa+tQLPXHtwD2qc90cMhk/rwuOY+Al4d2cmD+Bq/tLi7UVHtN0BtKW+DF/ooV1b3iS
5wwX7+a80MRbTue5LwSqqBSHUGn9Vywjv5OcGbDBUM/ExUMXwpfrDFEsBnjCQ14CKu+pf0lWAPj9
70MZIBFa8lId6H3vpM0lb0divMhsWPbxokDjcwVdJ098x8DaPickf0ACvXs3I7iQKSpLuiBy71M8
VhN3K/OoftjJqCm4ToR3WzcNMhBp75VNUGHRtX+miMwAMUFFX2CAzpxVSQ2Yt0snwgBsAb9kXPaA
MOAZO+OXdA5eRXV4s6TBfmHFvbM9qQ/jwNs5BSH4tOyQzCNmqFR/eqnh9lf5fEkkDGT4KNlmgepm
38im608unLdgXbYnjLCWuL4PHXTqlNrAcCwoAR278r3jrYndglKVmdGxCRNEQmZIA5Rs6FxH20Eg
s4huR13+pMcqvpskWGxVUAKX3Xzm1JDnIAfAlgR6/oPKD79ck0L+7kUIYmz5tLXoXqoGE1KvAf5K
VTBytMVmZFZ9O8+c4/Wo24sLN1KV0UJZaNOqCAuBWA22gvPs1E6Chmt2LgGcNbxRDyG/HpRAYCdz
eEskN+k6UGcgEtU7wzGqgFz/MWDoEegyjwbqaXXJ02xgP/UmqHcJe0tWwrbeZLYDuRyZbzOVzrNw
EQ7GXA/ftqgeCj/bWjNyac+3xrsM2gprWMTa/WxNjLNaRDQ0OXu+bHZuvb3bSHlLe48J1xLBruXt
OBVeetJq7D+EC3vDxmTh84SAIeQXd2oF1MjV2g67oArop+NBU5/4aXtkqILMxLWzg5wzdWwnj23t
YHfN/ZyAT3KAnIH76Njs/vuAmwIi1FKhvPuPfQ3CfnbTD1igOFKLGcKYLpBsrR96zUbdWlCWo3xR
Z3cGaE2I311dIOlMzXBhZ0Yf2WQdwY6DfefZ6aNpRu+YBSa/g/Wpb5K2q/f/futZeX53s3gQoVxu
kpsF4OSq02RgoZkOVoEgttDqX7AQtlflY/tzVIF/jKv1GnjOlahu/EuB7i56/WC3BSQoWxzTtvTP
SjnRCQlK9hdSAFaurpifBJqDw9i7f7Xtf+dd2V7CUGqMJKFNyk6VU5P0p4RKdguMSL8Q8j4eRKM1
Sz4o3V4t4zuJUuGml5bzEAoX3lRBGIoJs/m+nASYC7XvJ1/9VBGi0VzM1q4LoaDGOiK5anGXvXhD
zZQyBP8WtJGj1cuLFGV9Pxr62XByqbVHXFwAN/xbDRsz7Wh2jINOLp8q5lNhTwixtF/DcZUGSijS
NY32uZOp2aVJjXnHQo5YWYgBLeB8pgsvtR97bw15TkPFFVhFM3SYDJ/GEjHdSgTwKjPijK07ZE1x
bz+aaNWMEHZrW/talkyY/MxBG0c6VOLkF40T6pK34d5U0bg+1m4qO5BsrL38EltDfrGHgq9b0vYI
5D5vk0/MzlI69ZHL6UvDgrmfBNNV2Zcg9nMOPuXVhM+H5pTXyjyHjdNcI6loBBPq+Dw+0wQkF1mw
aKoPcdPb9w1t2XPZVPxVwqtQLc43agzERYtouiiLJDkN0evfB1YIpKowrVWM429jZrENkIwzNE4A
16R8OR9i0tGjNs7F97LheYUemcQ1KLzc6Kizi+Ehe9cwK2E/OFTPqiXNpErHKw/cy4J58s7xWoHb
jkkOuVxFKOVliSxwUusH/j3oVJJq3hIv7XIIZbRyPGTENnVZvtWt7d6W6wedZq8zvqSDsZPIwJfm
c//+NBtLgF1Z9EiXV60O1xcGbkD7oQHc//vw7/P/fqXF8t9sqL7/7/P/fuvaawiRMARsh13E4rdt
M5IeKe3LfFb3PQRa3K3ZsRbObhrGAdYwT4C6oqEheVdgQREoKCJuH6Wa6yJjLP1LlNxPlYUcfcmd
YqeKNUGht5N7B+7g/b9f8QKEF6fvwf/w8MgowS6dG9pn9sI+8/QUVV/HPmo/eBYUu2S4t2xGZn6/
3j3/4E7rB9bKy17FeCTSoTJ3BfPYNqbs6UwHQbXKwoclN+FD5aOYzsKAZ6RoXzxcbMd4eO+kM56t
Lh/PzM1tkE+F/2ewFVWgCf/H3pn1Nq5sWfqvJPK5eSoiOARZqHOBlkRJlqf0PLwQHjnPM399f8w7
4d4GCtXvDRwY6WNbtiQyIvbea30rgOmR6EudBc+O5HUeK9GBm4huUI1xFF7fwd//6tZPf/+rUbRy
mNaAKuR5VqsdsuzDM6GqBVQ1H7I0xTe84NeL0V+EdlrzOJ24/v0BZCge29Y6n4U4M8OgOmIctYH8
h90J0mCV2eZFs35I6qY5CMVoy7aLby+xprPWrhKQOerbSqru/J8fKlyuRzeRpDg37iBWxilSO+gD
BJ+wrFHGMEbuW+/DEy05Fmwo2ES/pzhUj5oGGZvAOl/0SKv1MLtGFf6NqHV7JDkeHiFZGw/xgu0y
jgAd52NztypsegrZyQj682EW9uXvD4xXYt9aaqgqS5i/wyt2CEvomWIrCIcFQbrsSztUJTNmsplu
BzKJcnG674yaq2kxBDluUOw1qokTKhj3guHtyc2pf1VTXlfNcJVgJuCeZjVNJ3xP8zjTpLGvURnD
YzNQV1hZFNzNqDi3qqM7YGacx4VhZ+vt496nXsEoiBREyB1vNf3V29ABRZRbLUiini0N2IZREhKy
4Gq9ol9CqJewIZ4a5vMyzO55k2UeCngqNRyW4M8Ch9Q1HVZPiTAr7hvOOQ0EwxwJwp6x/alz4dtP
WMINiqydLKD9ahBeOyKCKBVNV56JK+GV5PVaqbgfUxQeA42mYH6tUcNs8XXEVw6IjPO4Ebf84FMy
uPOZmiHpBwxyUKT4mc4hP7W0pRpIrX4AM9Mv2gtmo4R2RzQ9KpiVeewAUtQCx0Ukb+mU7GSlPxOv
pqYZPPPXlJLbFKRtRuhGaBPGZ9JtiUzvJimJesinhrJKmJf0PskAWi8KyD4FE9AQE+nAWxZI9WEl
NJRGZrjJMAVHc6rVZZG5d0l8F38Fi2X4XtFNezBN8aPgz/CLRZDOTV6aX3WJx8pho2MKTqX9KTx3
Tc1bTW9FdB+m6nmwC6bbmbovXehTEdGop2mNDXZUeep6zEW5Etc6pmqzCnJEONVFhySlZMgXDLgz
IzWFhMUf2hqgh0tGZOJZzaXrIchuY1dAzuophvPhXihc9KIhLxGAZIEFjHZIZDnyKsgzdVUrRHlL
EOyTdUlSNO08FOGIWjEG4SGCvaSK1ywyI5xinrsbnH66RItSciZFT7pER9wBwh8jozqbQAAZsbkG
JnTzc2aIvWHU8i4MhpUOVVKo4Ei+Qlh4AxIzP5ayhwzTh/H9OGiUGHV8HAOXdveQdftR6vjBlC/C
GdRd0ZTJAxjg8xrq8KbqSLlG0DnfR7OFFD0cvxcTaj+qNXViEofExgPfzzvPKa8P+oPXR/POzGCb
eV5J7yKOzPuFahpgE2OhahTqPo9QiRY1rWq7ZL5ufI/VpRWp9rrLDLxz2bqYcDo7xLFIbt2xpHEZ
iQybCJQYFO7TKYr76YAMK6Eb4IWPKoD9AOQ53Lejvp4Yb9xCu3gJpDF8KLEWtdTr9touWAL15LU9
7VDOgX5nZPZ+QIMDNp6YVK8ySlz7A+kuw/RFgOjw17319xZaGdjpxhHvbeY65XVbpC0JCYHh//40
n7PqOn+SIAH9kGg8Tn6SrqXxi2yJApSDHT4XpA25S4AXtHcOrZW3Z5WLjRvvFQEFnEAoMGAYqtBN
rsT6AU3IvJcNpR4WRqC7FnSOhunjbZIb9m2pb1xkbvS+JxwZVs2kRNXq6OUkFEKIRISCGhJBWVve
iGZ5zEZjvGfd+hITGJDBjsJjIczwThubhbBp7nyr+PKqB23i6xqtzjylk8HBbz10TiuH0tssBvwu
iNLGr6AMUUlOuCd1JJ/yMmCiW3S/dA07qiyEcTRKlCmNKdAD52g4ZVfJwxDMN8nc6wvXfY5CpMtq
JvtHtykZp85EhAoFMX1BcnzM+b1Oxjd0iPpuGfK9B+t1L7UV7LM2Sp9Y0s/JMrTfp4YwEW0DppiZ
lqBjqRF+IQ18Kh2d46ImoDgci/k2NNozpOPFLqaEPDTkDN5HDUqucBzbPY5mVuelxWo1TtRn8ebN
FcAfLRjMV7R4mbXGmhDOKMaRJAdx7BwbY11M9CtUUHQI2PNcyKdGO2IvBtmw1b2Yn8EUxbPZXBRJ
1IKYQ3BZJwkalhimLVBcBcBEeR+i7awzt5laX2du7RshOJIVWH/p5fh/8viVrLGDZwFDwAZEjQ5b
PLaSS4Sz5FJPatrZ5WOJZA9uCBEOddtCEHLN0dfG4B1Dh6pjmfFrTU7acJ9DW7L4B8046/mzHev8
AwFoRZsoptXvlb8E18CZ5662wsa5FRVyBfSZ7TEyInU55VD3nTCyrtGMqJ1tWwhVuuSB0tcAFmfV
l0bJ3a4am8CjtowuRi/5KHIG+lMFDpfOLxihloJUu9kdL3B5pa229n/++I+//Nd/fEz/GX6VvygS
cSG0f/kvPv/gtW/iMOr+7dO/3Jc5//3+mX98z7/+xF92d//7/sd32fy4vNvf/7ffefgqr97yr/bf
v2n9i/7x6PwFf/sLd2/d27984hc0QOab/quZb7/aPut+/yU8l/U7/6df/PH1+1Hu5+rrz58fpBR0
66OFcVn8/NuXzj7//Kls8/eL9dfXan38v31xfQJ//nx86+KPt+LHlr/n//qxr7e2+/OnVH9g6LM8
zxOuZWnlOD9/jF9//4pla+Up22agqPTPH0VJNsqfPy35h4cg3cXk5DgS0Yr780db9v/4klAu3+9K
bbp86e/P/l/eyX++sz+KPv+FFbBreWDx80f11zd8fXZaSQQDStuuKR1TO9SCfP3j7ZaOGt8t/1dX
GbSoJuYeHhaMpmdgcRN0b0FQb3S3Aywyi4Oe7gApJd7xep9Xt158rZiXBxFXK4wbIydMg4a3AcfJ
pRVUP5rVoz0/ROODWK7oR/awWTH4EO+VTAdEb7N745Qfrr4Kpwtc37a8+/8XazP/Dy9WLf+7i/Xu
q3mP3/7lMl1/4K+XqTL/EEILz5O2/Psl97fL1P3DRfC5fkVriDiW9c/r1PlD4qqyPNeipaPgiPzz
OlV/KNNRHAkdz+TLXPb/D9epSWvn369UVwqudskKTitN2v92pfYd0OoqYH6kPUjY6AmtHmUojaTz
xi0xRq45qBpTsqJ9tquQKDRwWO28YKzaLzuFDXZvLDQQclXsaB0ySSTzLpyBn4gY3R8gw2IzoOxY
yhZAWew8ueihocCEZIu68jodaX428S0Ls/K9CxfDJHYL9iNkHh0ZXwhI011NHUI0BLIYWCs4m7Jj
kRPGvXSLsW2RODDMpNmVvtLHBdy5hHib3GnLBvW1Lvq2GHof1vwx1824cyXWS+g2ACGZudqLOIhs
ugomNDyNnD/HXjfbuoIFO4nmlp2Ns0NHh1UFpHqMk7uh24OmTyy+E1oIg8eqIrMVpGUSqDOXxpBD
OjUKUOYXBUnxlmMy6iLki16nFuvkW+MqSYuAgyQxw7sAsV7GwR1E53Tk+vHTxTvEreH5di7RHhZf
WMGuqXQ0uhJkm4vTxD4N/lewwrkf4ygAewcFsq+gYBejOeJyCQl2ozxiR+3342zEfrDUXyiyjIMk
ozuGFHsQxclpR8AwyZMHoDyWVy3iV2+GPMI3IpZL3wKDeSAV2mtWQ0mGYU1sOXOrpUYjFVvqOx9Y
zCzyRqeOLDjGuVeYlyTAObDHDoFu2WK+jsbdaDPx7C3k7PglLIR2+G8rr9r0XYqwYMCsapbv9Ywm
vbmIcCttORwicvaYulvYyhpNdpLTEQgVD6Wv8uCNBIC6K+66fiEZqKXQcAh92E7BJeOLg5utaLb5
shq+AymO2RA99oOFwsxOzkw8cBZUMXCD2EY4UPitQaedR5gjdItVkJ7FwXA3q/EKFS9Z6PxcmCWH
xV5ekmSAdSnN1eIgr8b4u42dC04grwboFsZ0R6xAPpcy06RyBAGHGoqWifl4BgAQKSsnA6S/MPDq
Ft+3aV8GBrSmwQLLvqOrxMvXI3vWtfNmlMvjbHn2dmoZqyRgBjrPuIKQfOEU4U1hu1daus82MhZE
Zvk1bmjmnNZd1DRwXU32Gs18sC6G70IiMaN/6+Kr3/x+ylbe3zYC95okPlF2V2xcd43UZ536RgL+
7qTzdZHZD+EUXFRDe80s1XHmA5IWpGx29ORE4808newearrd3mpZfTRhcAiL7kir+tKq4j0od2us
fV6887mobxFcnfXDRR5QiOULhtOgaNSuFc5lE8v70HFIxuvrbURsAGw69Uzw9S1v9Va9aMQ5KqFb
n7nrsa4zPkw3fsaugnqKXmJ73iMw24gheMVzNxJqg9ZCkgEDKLhrQfD3JVKPesRLYp51cw9sX56Z
Tb6qVDad07wZg/ywreFl7LhiA2zi9ChxsDm/KlgwHOChcCMkkd3JQQOPx60nKcG4aUYiCjRcFiXS
R7Ro22aFW0cZE1EVobAr1fSS1w7FFIVBpoi2cqf0/UhAE0PqtnuOk+wJBSX5CPQWoeIiIbTu4oxp
XNsPHLbpkm3Gm4ZW0QbNQLSbPHXW2Ogyci5DUBfTU2MRYkGU5aYX4SNAT8qx2HyfGFdlLT3XLkrv
se2TZVImn0uEczL56PPqzLAszujplR4W4qZsl/iKZkedxTdG0W2/gCPGxnJE5pNitZDnqtO4OIqn
eKTzMU3jNb6BdtdJejiVYxM8oIF9LhSeuoU6XrjHsCU6fo1A0WV4GUN1blV8PgqeVGbjB8RTCtoz
vfEcrFN9/2k2+MTCAVVlOgNzK3OuggqJnFHPHPCFcR56ifJNOTwy+niPnajZAfCIfYFiu2v0zeSi
0ed/Zp56br36OVDm0zwBG7L59QIdAkIQ+0Ib1aFf/wYX1KA2uG07eExzJ28G0HN2SN+IFdVE6ZXd
1lpsHWDJqJheZZLOLMfQaiVJ4xlY4ik3XQQrDY2PDwAj+TZfTSnDqGg3Lk9DhZc2MjDemCkytTap
n+YFDOnUTjxTFDaxeqgt47VZmPNcIjj4DELn0kpN30C9gKn1TNc9pqXCeYtzryU0FaoCoq3S1T1j
xPIyHxK/Q7cfl/EDc8u30SIs0Yqsm5iFGSqhgTTKZdFhXAxKzXuKUg6PE1D9nRns7DY8r7R7b882
vfCk+Ewj+rQ0cEkXqvqLEbrdxgLwlNZabcIJKVJg4k3tCT8hSyxGBTWqzUCEUr94z0NnfudR6LeM
97dFILD+5RleOrRcM9AUx3wc7Pm6C9o1qwbxj6OLmyAxHgenW1Odeu2PoQt2CblFF6vDsiAn6myd
+diFXuqOnlnruN2uDD9xbsiKEJ9I4YTo5+KGuxcEiVMwsmJvMzFmZDYt9rRnzCVZIFQ+PWiCkBTy
zIi5K8s3M6t8QA2UuSPOs/4s4ZLfG3L6lRS8LaLD7N8wx9VDfWIQRdBLUj/HLalBmadflazv5JA9
YGY7Lh5ph+h9XY7ip6nIqm1PoBRuNZb6MQMwBWc/x0m9seLa8fs6yUmpd8+FHGFwmsToheRW6jhZ
p5G92MiBUNk+O7gVou5gFUJZIUoab7mg4kS/1tKIs4BnTnI/D+hpqrED5+xuc+VcDblRb9JJfeuW
IbyunqaSzPDQA5qTMUhV+rYwqGlV/IGXGPxMK/ZTshDN0uWm7xnBuzAqbuBJejubk4EuCIymok7Y
QFFGpZhKEZ5KP+8ElvXmtqVLsV3mHpFvMpyLkvlN5Mm3cvJ8cBjHqIIL3oUp7fNk3TGDe2MIYJs3
3ZMxZSCJSkgUZTLRETAzgD8FluiInFMzJ80hoVHGaKMkLjGPtkkvbpOQrqAwnzkPrZKmSPrFkJ0k
8UZb2g7A3xd7G9VIRFyWXHY8lJUlwC5VEqbosY9761kTyfWlwThbx9bGy2CVl2H3UazKQ4iD9Ngm
RMDBh9UGX2z7Z5Mr/Z7GGyQHgt3ioaULjm4bHEDkhEdrEvG+yYlFa2oPWlGAX1A2jXGeNGtCtDBp
nYKDFzmwsY5FzGXjbgboSdGAXXd+j8iRMDKkc/y2bhrPqqA6cCAYztxAEpFHGqOpS5qUTPbDhczL
JDhvcLSRfU5zIs2aO1QnuDGAVdO41Vn0nYbx9dIEj1OYf4SRzbR6ZbFNiMm4uIwsgylhR6+EBE2D
NkGbAzjTZYPf3TmrCqxP82R/JrEHtaH61eaRszXXROrKw3HJTljQQt5IkWSILmlTpQj7CwNNux1A
6HBzHNImc/ShcD68SD5GcXZA4//AlQ9NykY56VTVTe1m91Vuo8KOIQHXsrnssvxNFGQalLqg+UKT
bmDgti1m1qwoHu7rMP1FAcXlV+NrThn5T85HY0ceB3j6P+ymJ0aAfpsny2UUj2+V4G9uxu7Ka2vz
mE9duVO446d6uV1m5iMRuMJNXK9gaTv/ToLqEvcS4ej22l9HiBgNzTHhYCj7uQZR071icuHokraI
DGf6dw3BFVk3rU12tl0gDiMuSsLcmlla8BVAoyiLREhCAUlqh+NIOoDaFAx2d8h0wJonOBPGxAaW
6RLiGqGMSxH3koZQHaC+fJCaxflFnjnN5xyk7k7MHAA6+J/OLDM0hzoHo0MTux0qTEAVnKewROdS
dDjsxGgxD8N7tJu9il48nBhIJyQ7Jw0thfAlqbLAR2kU4o1g4WjHJTy2TE86DtowY4P7gHP8Ppct
AcBFfG6nbX5Jtxaae1FxJiwh1kwAFmciSxwZr8ssR+bI2s1TzNUUViP/u/iapGZNMiHIIc01IvFh
T2SoyByXXpTqW2pQQAv5hSgXkgdz87OoyqM3ShJC6LUmXn7hajg/DkoBQKMRNaTdf8vY5mhjKKCB
YKycOrXIwkX9gg2kcVDSeIr+IUclgk20mZ4Z8GYxJ858bpTrE9zYMc59WGEdchNeOIAywZZIVAZo
YC2rr85uT+k8GAczm1+CWFnbzATjN4MrL6pF+GY4Hoj0sI+ygF6UWGXgV749gq2pbULnFo4CVYKn
3AuIlzWoDmUirkptM4MYUX4VxZ2RRq/o/1j0Mga5zMDu5lbeLwKlm9POpIeiKzP1sxjNmI2smX23
bw+DktFJIWKOmxSj1VJehdEIqvA2hdtwV3bmjWOl7UkLkOthXm1HclPOmmL2aF3iomMAICrkE3rq
PlvPAsQED68mn5wJorie2GN3FQ060Ic4r4D1YG7OSJVoIxzRpeteaI10h0vaOVnZ9IITGx3SDNU+
R4SI0YzqQwZE0EMXAROM911m/bGOwua4RNg6nVKe090n9aEU+jS61jUen7tg0ueRLpFkqvkOIk5G
NI3JzU1iC+LN8pzxYbmxaqDe2VS/9SHjhW4wbmlDJJe6pn5d6uJcEi9XRx6lXvDtKa1P5Tw+Rm6G
hhkGzEZoLsxxAB8J/bE8WCOxfrnF40Y5GZKZy5pstKQmhYBkcJXigy1PQGfVtmJaxL69K3N2Qc8G
/zLGkBEKFiZHgdsk3QFznW3ju2kfIu/VjSqUuGCy/KWjUMqPvT1j3h8NoIEZC1m37ACJq129SsxK
C86hFYlfOPxvMSLsOeNbu1oyB4ndg8xNettGZqCXqdxt1I+XiImUn7jU8Y6ZnRrQSbAMJ7iVhkBa
ZV7ifofZyuqS2u19kUsyFRun2rqy/J57i4gC5SVbIGKkbDAg6G0oGUKax5JteSu9wfHryHgkGLKK
7YbBLueWOUYE0DF53PT1+egSL99ngG0LFy11rbHqSIofatp+E4QsSYGeP4sFf2iFwNrsZmOXDUwR
XBhMWzQmZPG61bAHsfecaypLV6rZL4l88ebhgUikCa19xskzD30dJST98ndpSc1kK/M8paSGICXV
dl8C3tpRxhpYPpznBuwWk9Md+lK29KgxwQeu4BdeGbEgX8nGBAEmFMzRQIUd0zJgio+RAcKg0XHo
tKbiZkrlF1qHdAd2GxFLvCeJE/44aZtgtE3oaWA828CErXgcGv2cT9W3qLk9coxYfkX4kBUj86eb
tIdjKleixktWFNt8ttHlPjpgAp0hyBmPw0t17fIqqabsWA5Mi7OKrKnKQGaRRW8cy8oiQG1Orxp9
XfCR4DGssvEBKQ5n7Ey1uxA2tYUc/HdTosMxkdUxwcAORUzXGMeir+6m3kSdV/h5oh/wZER+tjg2
eWX4v0coYxs0h0Th8UY4lTqRn3CDeuBLLxdalEeWWgs9BbQMexhCH2bV+dA3zYYml1fhhM1Gl/aA
7o54rB/NmHwIMyNKwgH45qVfUTQalB3kXzYkqZVtRJMiWuTGxP0p3IshSKZt9dR5iJbK0HtAEviB
qX2FmiG6qsNh30Tta4t7H+8nzewI6iFNGFHi6DQwxtCWMRBgZg6/D0P8dMPeyy0vg6celocgQk3M
2bvLsBhBvfhE4elbpsFFwSGeNW081JJ7uulTPHrlkcxEXK8thYusHOxW/JS2bbaChLWqL4uX3rMP
Q26nu7xoCKxYglcPs9PoqFu3zF5NXOFmetMt1hOHdE2wdPM5Js2DzOYWEVH80DJ3NFcNVz59xbjm
0AB7m9RMKGHqu6h3rnORfKOPfB8xI9rrbybq80PN0ZEkyb1pAtpSKoRBlY7nZmeD31CclMQ9XLTb
Pg79GK8dG3FwZIC7rUq8fyAcSYUGueCV7Z1rJk+iIVzs9/fNefHeWPJZsL5jlHQRHpLE6vXuuEn6
8DiNHGKgoK0TNgulDAVXyfQYRxbuXDOpEG5ZZ7Q7YZx1HgYinEXxkHTEmHI5TDPRCNauinp1gZGj
J/9niVnmg5CNFURKkWC17UaPOKBqN5T1Yx13h3Lpan+RptzFXPCcDTE5hstLPLtUCwPh8eVTHbQI
RS3oXPl4k6o02GqBmGCp75IsfBed81rZ5vWI+6WC7EIxP7b4P6qtQbUHwacqD3ap1gbrfJ63H6LA
KlMOoYK0mn7ElBZz6N4hJLzDIKq3w0C9S0ToLhB05aYep74C8CnE4p67ie8G6mNo29c6ZR9lygkE
K6CCz/qYMAyaa8UccYyzw5NyIgQV/TsYCFycqup8Cw7CRiNaosOCdnzVoeAeG3h1QS4CAAjJQkQN
haiG3Cza/Ptq/bptiPcgaPaER9xXXXWMRHFwa3Rb/SToCvc2OPikpQm/7DgFxZy5re+R98Fmr/dG
UpoKhQ+7yh+i1nrIu8bGxodjq4rbZyIZ2S9KHOqA3l8aN3nR89vSjc+97fcMsXYit8tNHEc0r+lA
j5FzX4pEYGOVp8mA01yqjn5ZyNZpwchO8aebZcNdHq3hsORztMMppF0RLPjFyDTP8G/3OzWZ7zUC
062SLMGDOo5yMXecqqaVq7Lzwv4YjDXFaaeqjd0UN1kxPVu43IkMQbDriutKet2ZNjtcnsV8slPv
tKyJ7rY3glwMYKSQr7uqBrZmYgIF4ayMvYX0AlFdd013KYmghCd5kXZ27Bds71soD9shhalNSkRH
HOGFy561d/roc/bix77ljx2Qt24b9ra1hI9IcsdpA61n8mV7bvSDeQgylzYyqGAoiw3xrNxw3WT9
Ar0V7mnC0GukcVENTAvglbwZmXOT6agjHNj0x9Vd5GZEdc9F/5lMNI0qZ43+a9LVFShe0dI+6LJH
pdMQRBITzdIp4nSIe+fM4cbXWdNxwksvBRAzrBtu4zfphD0bZg4KWAJy1qNeGdyIgbd/CfqrecL0
QJp4E7dPjghvp5Q+i6oJAuc15w6QUCsxTpUjLHKEnJDHOUNRLRwAdUV7K9lZs2Ec3dbA0Fhgg4Ef
EsQAJLmg8LO6yzaT85MTS7yMBZnfQWrUu7iHoGazB7ea6ToCN2hOBVKjJHrKCEPOAustI8RzY7Fg
Qc5LXjqZvoXYfwhTNR46m3lIRXo1gUGatJoFL7qMEr+fipcyFzdTi4XZcWzl960LOATZJyvnI+2K
2rV6+AX2CluDtJNG+I40fEwsacmhJ+h5L+34rqis9zmzPPwHQ7Uvh36kv2OwKC2Ig5zGznaovFZV
xBdSROhdLe5glVMruhHZsIoE42QyAA0CSdi19UQXJCp3s6aSKeTgbEp7yvdDWD+KBjZ+2vLaM9Nd
zh3jM65DXIbQ98aOLoBK8Li6o7ND2vWr87r3ldRRM9SKMvqHc1Ro+goY4qveyf1BzE9z6jT7rGs3
kT2OPthKRikoqQkctbe2rE4qz9UurV/iuL9Mx9E6BEGOhZ0xiUNvZ0efVWwHp/wMjLcm/YUZfcUt
lVaaXcjEfMg0zEc0+gyUrIn5TIzgxV0gngKLowXmLcEn/MGr2liIWE+furrOOAJNdLo9SiuTlM0c
Uk5Bl57yEhqCMkKNa7n2GX/Ljd3XE+uHfM0ZCxIpyvKJLHvbV+l9Yni/wMc9jKMDbkSsMzZAPPRm
tlC1APTA1Nvb+SGNEQ+yrkwzAVcWLAjVdz5maU6EdfIR2MT1BS84WZ5FEz2YtkczrDG/iVB6J3k5
41oqd2aJFTIKWfGFyz4TOTZW1tojXhxC0TQPTxZHXY4O1s1Y86RQ6bDUNAyh2qDjXEJx5aBC3not
rZKk02cVniRl0yO0PGfa1oSky7a/cU0mWcGswciv5kJVtX4enYqJg3grKSDgvwGrCk5FLAlIapD3
N1NxUgaxwj3mxqH5IDHoxZ0wfxkVgU5LQjcWtsQBpUO8K+3xbCghWCmdk83rfKsqNbAlvc4FB/RW
0WvFaPnF+Q1Dnr1jkwLaFLZvSzVQW+T9fVpHX+mCyyYtXghxB0AG9N2vLLork2sipsmDi7S/mfvx
parz6Dg3sz5NuGzjMIRPEUl5crw3neMoiazhPBn1BRTj1xQUGWUL0Lfa6YyDDRwJbXl8ijV3odQY
d3Ezw17ncFGuaWSte5Jmd9Hn+i4CFcOi3QherWLE48mpvAbkhCkrBZVTzbCWp/ml0RZB36jUGG56
7LdKnVvBeJ8u0ZfnxZLCpeVYXXHTNQ5DHHK13xOLuUc7iid2xNEnggruSCF+5VVzxKthHRcjeVvV
nfugzxEB0tlWi6Sh07oOLbswAdpTG4dibq70HH30LaVwOfBbBtu70Q6GDisFjG6o+djXoXGgSl7Y
0q+rwLuoiphJBJUw3Qo10x5Xt17KOGPCv7LrkbtH7YcDa7HpvV/Z4NDkKVMwIUiS0vAwhJeGmAvA
407jR9lwOS3OI950Ca2YfbP1hL+EeIs1RmnMn1xZwKDo5LaB36dgSpQDuX+VGkvlvgYqfaqxHq32
gMckEkcH4cDWjV0i2Ob+ZXWTwgW/giCGn7Njf9O0sDP09buZ7ZeKjJzhJbrude6c2BtJsKQK63PS
cOhZDUrQYRc5KMpibXciQTQb2G5pcu5mLcBPF/QTLEbQAO7CjVBnn7nrvvY7AXqMAwtxh/liXpgm
L5SdAl1IsuG1rLFF0aXrrPJL5tjSp5DGMixH8wbVzsiVNDQX1Kmbrp97PwmmW9hW71BpGcQv3t7T
1kdUmGeRa18SsQdRFLm0ITmdYoDZsFGm7XPSWNxLOnswCzpZmPSS17DJOPILuyZK3sr2IgkhVJo7
ZRGbPqWxP3FM9Ku156WmOfcdSUQxAs6zOPbm21p6h6irFuikBIlJUZwLbe3yjtvXJUOhVphtrfSm
DAp9k5zNeO/2pbAv7GW+1WjsD9Sr2bKWYerdZsHfJxE9rnCuePFmKunW4NwyOkm277vuM/YK7h57
dE9z5lzia9Ko6gfiQNvpworB7g2YXU7REHaIFEssF8tVKHqPenAAsRPY9CcnoAQnqw3f3YJopVwb
LyMhmxHKOJRwJNqmOnl1mADWjrkl8TzyMdkyp1nRnDESc86LbOgJOAqnay/ConAvVn/GYI8k+1YI
AgOCnDRv1i4b0VvjzwoBNhbKeZCA5jzsmLeV4UAcBUJQ3uUobHdjxWixmcZ96K1RAWGI2xW/bghr
j51XVn6YGbRTbKvYJo1Z7cakP2bhjNg8sM1jAT2FMpRubN9r4xy55k26Rhp6fTYxwytwetvt6HuA
aXfRxIF+lGRPFuoyRr/7C46WzdqJvHx0+gfK/IU14MK0MSmWBD0C4bcPwqt5D7nDmGFt28VVe8Vk
a9ebxVtmWATc4CgNrBiwkRP5ofmIivYsg5J3ro0RM10CLWlkO3PBd++AGWDqSR5x1DvbEJ2Wj10U
Z3+mR/DbWHwcd7xggwdauApE+hmeFbL9y7SLXx0kbYy4YbMMDREHHskLOQiqVHDQsW3CdnL7rMGQ
u1ncMTmFiX1eYaY+mZlDQE9D3K6Jxz3SZ6ikGXzkzgg0afZ2Sy/pQdjzwQwLHjsztxPlzMFbkKSu
DbEwxD5QDweE5pRTFnwDJmYLCuhDH3NC7WT+ID2YVDOujZ3XwShUOT7/yONNkBPiH1WTQ282/TO+
1l0RCVy4bglWIUkfvRqNrhIVXrviF+veMzIpdkiXgaAzVjTT6lMt7buK0JiNudTfWql8C47wOIrx
rStm8pJwes8eYpCwnL9sHnMXUGrvpLEOerWojqj0H3NgkpvWkVjMaLlj8ri2mvox5fyLulsfjX7B
9jG5JPJxOcLq15t+4Rm1tN/2OT7cptEAOPMejTbcaZqobGeDfixcVlwjMB6gHMFiX+maI471tL2Y
UvI1S9fLzoLu1HaTyQkkSO5yTdyVAywv877cOZ/PBo+0JjB/z3gMPwLH2NoxWOFKHIecsiUQhyyi
2dpO4ylwupuobE+VomyapCzOutE55HrGMOv+H/bOazlyLL26r6IXQAfMgbtN7y2TSfIGQRZZB977
p9dCjfRr+ldIId3rYrp7msVmMhM4+Mzea8P3HTDRzYui2JKyMi57hScnllSdWL302mJuwckMAi/I
3InsUL3bUwKWP3k0Bs6ROiaTORDfIMy8rsYLZoNXLZ81xBRS4gXDCmgUg8VhgIKXasrOjmHtfeqW
w0HRKUhuu2aR9sFXTsJM5CS/A1Oh8SjGe6YYxMj0zyYBomFwV024bxTxvrLo1Ohbsv9SgvHHqwjP
bji2wcC1bADFJYM1S15Td+l61p9NbTJqjccvnz7VyRi0jLK6FF3IcyjSyoVSs7IenHK6aTEM5n40
13GasQwlJuUPd1cVY3BojeSXV9RoeLVWLqwSDwsjCC/VCNWsx7nRgAtRnyi5iMIkzbHAmVDyFk3b
ykZissbZxTLT33klS/TN2BFUXBjshgOi0MIuusWNQcowmCOemKdE5cGjpxDmXExIhQAp5qNacTTt
k9KI5fsI9XvY9PrA8nVgt2/b/vsUllLQi7K2DVvWtna6iKBBqp66qEv3TctyjLmQs1py1hWY5fE4
EMrabiqVnoQc1oCRgUOUk0FsmvDLlyIzHRI6gDXofShm+WQ8Nb1bg6hOlv2ib4gMl1YzHqE+L3qc
wuRvn4BfIuGx7nZGFnvZvWVdygNPd7/jMtrwmN6MOGOxbxCV5A33JtV+q1SJjheeW4PlryyCawx3
pAgAWBglXX0QNZDbtXrDwXRUwwNPyZbBbo8pXxUM/PPg1fRzCtcIwAsWJyBeWAa+hxD93ODyJ3LC
/BZJCNAiRp0+YzxTsDoBUQJCqBmg4xh6sVNewSxnWzurwUlHGYvaZFjVNIhhqf3Y6O2Xg15crdxW
qI48iz6uX4Y9tIhuGuUqtTFPPMNeeFgSlzQ8B8OCPTm4Ke8f3bFbeAWqohQuj1RIYhwJmrQFbcWk
SiIbNwe7w6ls9HfBojKUvyw9/MjVAQ5CnAJN86qtJxlEtY0HAjaiS+ybCq5bUNxMjHlqGv/AdE2+
RDISBdao32bWbO2YUDCe0VesIvScTpceyLPtJeiiupIX9gjZJqDr4NK1aUCrHNQXTHyhOhPwNd8O
itWDb0p3pRzCz0KJr31Kw27ljU27WmWroieJj4kdO/3xUseXlMCTPUCoL6RqCz124HliMlpYg/8T
9OY20OzyNMnLPOPDiyD7ZETmkXrTfoJceoKJjbbc0s4s4jRdV1akLogAeEgLL/yYM9mpRu7fIHcw
pHf602xz6Fxh86JF+HRbDu+txx3Ye1V0DtjQk1ggQVWVDF5GHF6MRGy7xZTiRjqzQwJ5Mtl8apBW
Cna92FnXKg71NPErUNhKzT0HqTJpiPH0KvT5VkfaSs6edjvPSqM9OW16iS0rWzBuGvZjwMRO0aPP
yiZU0hfed+AZvxu9gCzP5DPbDANoNs0IdGQq8RcSgKZoGbFTfDHQXkWAd9kEDjOZwFRDitA1Dr+p
iym9Y4Q9qMWnnbEBClQHrz/NwqAT8liMFrzJtnmvogyWjhemJ70V69I014wkfqW6uswii5WcQ5o7
+wLGqBLWEjFdPoHpLsF4g9Z+Ilaadrps8RpUO7MqyZeJZqes70veiJiV8chxBfz7VAGTHRWvPBS4
mdlzAd5FGoAxdEMCpLNKMgeJUpqc4hxsTWmlR8PsHiAzSUUh082XBvUcFV2HZX6mlQ/BQ2BWJoOB
TkfeMlm8D+YZD4cAN4Pajnrz0OTpoaAGG3Njo+cMgN28Bz3TMfTMUecdGrM4FANHtg+X2LFKhVEU
pVygwKIBG+aVYF8VHm0Ly2cMGw1FM5+yJk2bnZXSB7Dd3VWRFvrOAXlRl9OiIJg2ApM+UALF1FS2
64VJB1ECo0uV8lZECF4axjt4X/Hc+Pa1kfUmVuyj6NQt2q2lWtnHyvC2PF2GfTXZfwokSx5ioSCC
jG/lDs21Tfk2IDcJM/+7bTZlc43D6JgwclQwEsz6yLlGfMyFZDICZb8p2G14nqCPli99tB4oAVCg
4GMjWs6ZWY74RAiqbWvxCzdriVyU9IZwwGpOb9B1zUMPk4ur99/Ti/SsZGXZ0QU+7NMQWDwd+TKg
IuWBu819rOrSf/Fr99EK52ANcpupPBswD8bitzs02O79mwiGR6/5r0bsPZLKvPeA7ET/lIVzioP+
EafWwavvjBu2/USj1xzcpuVpiIw9QfN7hr9bRbKVsOknSgvcbXRRp0eKzgvtKm1hAInybmVeYZFC
ykZ2qyKh4nqAJy19qTHBGyzWvgSAWt2Z7n/XEk6Z5w/Pjr6A9+JVLdl3KAaMC8n9FxS0rL5PNSOa
W2ZszJBtptvyzPQzMIcVgb+U2S9GL9d1yeQ5BuHvbzy4tAKPUqsjf2QAtKXzfyuV8NoLMtd5LE0H
AgvJQpvbRrvK468w9j54pvy2Ih66nWign8ozAhGWDnaKcIgcHCbYkeRmBaCzBtS+68l4Bl9xyyN4
EEW3LIatCWzEEdW8QSHXu0eqOKv86sy9Io03JW9OEy6vJbJPEWC9zHHd9/XcdxD5BdUBa8zSn9Ih
WyM9OlI50LFFgB1i0XyEbryzSv+Z5eOrG46Htm8Y+vW/bVv/wtR9rGo66cC4U1qX4z43+o1U+U6y
hTC4E7QtfsxJqamYgFtCJtP9s3OUm5INO343AdinZjeZHquo3st8EatvLbFmUOUx5wrr3YuASOf1
Z1SfDNHdEMx8JvR7UYjqOI9u4/s4pj9plp/JnIMVMY/LbmnwpnALLkHvrOCL8fd0mWFyHCRyhLC9
Bbm7S/Lgigt1PYp4DekrlXJFNBAApry6Zfi8Am9b1M1xzO2DhS/ehJUidYIwemCmEuWcXRDIdLUp
okgJocQs0ZmMWIiZMSTlmjzfRfypZhCsLe5snGUTRjvX/c+BYQBMHWupElLVltqTFf8l82om6ePd
hJEZTfHGQ3sPNf1S4foGw3Hq2Xzw9SdEyqdDE6bwMfZ9+3CHizsUJ2A/T40bcroB0aqdG71aWjoo
L6+96fbwhM1ATtw/vu4ilvJ2RBAeer14N8+NkFcSDy7pEN7asHutcLy2OCl1t7nTjcw7HQGOYx9K
rbqjx7v56fiIATUMrCsqcVKGiSMqX1O1eSiR+lRDsJzNUZXqhdQX/ILTmsY6xH1wG3xe/NCe0HGd
AjZZBiGtbancG8O/+SXYudh5n44RvIAsM4CE8ep7ArbzAJCSf5tOEtfpF2SHiynV/a3LL7KMXjsz
2cmK9LY5tPdH9XsKT6qHueTWoA6Ou9OQXSqtJZp76VQXM33QxBw7aG8lU6fIInLdHBg5lCvcwAc1
Z3MahZee2JFCGXZ/RH1h8JpJ7eJrzalonPeSmZmTV1tNcE+xgvQvyjkeVzYRZE4z3KZjbvqj7LZe
2AA94KM/CqQhcWcecY/ciiq5sLi5WWpws1CMyVa+5uVbF3TgGjgZ6+DJBvnStGAu4+AVk/RRFN9x
05x8P7209nBJDeXPL1ZV/s1QxIMEZStRTtPrcaf3s2VOSVWWdvcqTneAbl6bLr502T32/IMRfvpD
uauBq/tV8GqE8pRUnNH8KJPfILSsZZafxpFYHct4mn1zqn3lPn0A038/Maqj0q4tQ95QEu3RoT06
o38WQXDoedBBSX4zBvkKaJPloFJ+BJb1bprdfbqitNY59vavISewNxtudSLOYpA3B4W9S85YHbc3
mn+aD1RHXHyBCgaRObXt9VfDaW6qw89qrNP0NfKVNkX5WTYp2uXgdQjGZ5yN1+mXGkVwoX3DygvO
ebyycnwJm+aOQvf9z0NHtd91vaOEZTHsvyINJffHfgcTeDPLpWk0l6HJvtKy39m6BxxBX/uExmtM
rpn+DW63VJXiwx8btMnfRtiuwCtSufsv00tIongD3QkswPt0R/FenbRGe7Zt9xI365Dwb10j16G4
VkZ7J77pyw7SC5XUnd0A0a/hBuAL3vzs8ueyUdvHdPVKs9+mOvIFJrgOAbhuXt/R9LyNY3sLFfWJ
pOY9M6le7eRSxOIduQahz+aKK5MHBMkwg/fQs+SScINOz8lOJHhYO1pUJmJhhwOwfWnq4GbKH1In
dsKQr0IB2qNiL+LbWHz+ebymkXxp1BoybnLUMtJ5A7nui+hLGNFH+XTG8uqtIGo+yuT34LVnCt27
6JWr71WnoOOnm82D5eFpEvex2KryAXk24Fynvat6+EYO2EUR1qEczo3bPpSyv9HuAj3ZkqU4lSHT
y/rzMbqoQUFwLw2UZShr+fl8wfVe/7xOeDJK+yJH9dsv5I0BAnXex/RbWHX6xgl8FdbOdaDBdJxl
Ur6EInrTffWZcFFA6ETt3TzqxsMwAhAHyQwYmap64PM8l5xbxbRgjEBm9I66T3CSW/A+Sr7DpsYy
LFQj6Urly3b2ENJ/TA8vXZ+6rCUQ5a86B0+ZyEVL/2TRUbE8kq8TdarhBJUGVME+XVVozYCY8m5R
31brJBuPtmutDEU9FqJZmq7cgPdYh9SkNh17aDaHyFZeEFZsExsLvBscTDLWXSWGE5JQVUbX6cle
usnGDatffpPPM4hgnSVfNQXRlKKJs2eSWpMnR8OenCx1dunSty7UvhtAAoiiOBbzl16kX2bZvyaG
/VN17TmJz73iggH016qF11+0L6HOaQsuJDectSDdyGVpockbKQUkThlgNm0iLOK3ZqKHF/12cLpd
gLIyaaiXZx7+M80FoKsu7J6RVzNuHMRF6FjWXi0O+K23hN+RpDAsCgDeiwF5JVE4nA1Q8t3mMMbp
xZDT6Ms62KF2lFl9GMJtaZPUMpoktyc7coH9Cw+J4MQAdRN7Dch4CxJbu6wZVNfqPlBJKvPJD+i+
83AyCra32Hxy1wfnIlgJ6uEKbYpjyYOQxZ7kD4TQ3bJUi7WqD1sfsYzKWHKw6P2GV4zthy4jAUWp
T5P8D/Ipu3nvRfNYIOuQnknZYZZbFj/sUCkvzUUnKWHQeqpqtisCddejtwBEOM+ifjW9z1NFiSxR
deUBXfsuwzWjty7HwbAz2+gkqTkc8yt0q5vVBLcmHK6YDZC85mvX5ExjEd7m5xgSlYMIEX8Yy5wR
VafPK5GsEtBJzIWFkKj9JbmK9JATqWkfWd3eDQVZJOmtuVtNgmYQREZ4lTHHDT8ueksGgr8CKoNS
IXK8H46tn25GgULsbL8HknRXJ98XjLZ6y/0RFbwhZhMWwZ0A2RDykHdCWOlhKlxlKFlAO2ud46xV
f0Lieid1ZW2vQ/eom0hzLH9bk8wcs6REp8EogWAN7kS9ypbK9Cr590WTwEgiDQpmrA6PuW2vDdjV
2u43bILnWs3lxYuR+EQi/QF2HNWQg1CT7Su9vp0wGZOQMFD/W6uo1ckasrbBEDDCBrKmpBtfG48t
w1uvcraYpPphXg1g80kcqwcsQRGTGcI1FqUeL0hjCdulEwyL0hsWghWNB2rZlhCDe9ibpleCmseg
026zRD1jENuNXQLsz19XZJ1q0Mc7P97WWrYUsP9Q76EwXUaFzl4R2SGhEmO4KnV8OQZOpRTsy7dD
D25yA7X8Sl7Nk/vbQOKKUoDrFKmrayyd4eaI4/QO8E9TvTx9CokUDP/LRT2M5KST0m33rwr4JNtV
j65LEseyV91dMJorpgqEZYPwbTt/Q87Mmq7/PfWnVs2/JpF4D71biJSpJUPCbvRnf/bs/oKy/91j
YE6XlZPa1TgrW92b3PqAeI9l1b+gJTs4Mrm0qAvycorEJuA53oZhtZ6uglhVjpw3IRahX53FqMbU
0eWI4YpAniU1Lc+0GSW7czogpuvbpeSMMhe+KcczGkzSl5eyt7cleZOSAKnOK9clV6Ff3hwQg0Q+
J0ep8eTr9LNaBSebCLew6H8BkmCxPOygVjDlmguD5E83oUM3FyXWFo121W2jDQ4PPLfnwuvuLEwu
WqRwBKpHM+8QqRJEAyoSquXCwLEzlaaFZMAxrnAbHzvTXE1f5om+IJBgazc81rC/kBnCOkOuBhwY
A5FsdUWjwP8PEm3tlXyMabdqa7EkBDoXypGOZBYeOm+ZDJIpBzQwa1yjo16Web/ygITwBFoaZA3i
k5pcQriHlzGgISWBM8O/HnmzFdtbc2ue2KW3HAaT5NwaviZNxYCQEV/wenoQ9kF0HdoE/q449Jm5
6l1/rzDv869MBHaDOEvCbLMMCX9FkLywN3DRzwBJzroDSMtz1yEJjGxwDbky5QoH3bJmYKVUt847
jwPdoJmvB2VcW2PxnhvymvPYC0qI+eYBgScTNIK2pAN2Ta5LvlTlR5131YLOTaoLbSiey7Zc4Jxa
tAhDjbBcAPdfe6QGGYl1sFiMd4lgukW0hRJtHRUFa+8fQt4Ct8MzDfC/MxfY9l7zkA+OAi9AIj91
c3QsC5hmd1b6z2CMds0U5fQ1XVRO4e4KBNE6eSZ9Ag0VSMgUzgHeNYy3ncpyrteXappvtN5Y/ekO
RX0nHXwRxcZbkav7OvDXivbueT5pXukyN5nj6YeBSyWlSSTrliP+MzGVY9WwASrjY2ylm2KrRsbF
1HEgC3NjKJwwTbviG5NNV2Na49ixPbhHY7e1E3edFM52epvq3+EpVpYKyCcWbS5ewz9vOT+rEtCw
WcoxW1w0pNoy+Z1e5EAYRhy6ayYOM66Vj4Z/Z0QQAbFUMqAm9krHEkURwN/DwFvqHfzP7B2M9MrK
nC05GVddEMqiwu7x22ugNIcCzyETMsjnFhsEsQqE4Bn3UEaUGJCPej/boJIhig1LXqMySshX08Hc
Nu3GDzb0kLwnxf7PWa3yobvqOmG6l/bmitH8svHR0ELn5t0YwgbJZgqd0z+YOVdwGxBCa21r2W0m
2GgcNCvRqvu4tk9RGu8ivX3krOGIi97aOhxEWmVM+jyuya/2BIphgi41xDZahV0AkFZqnmJW42gV
D1XQrvxq/K7BuLtdwkQmeE5XclQFk8fmPObxscuVq+VSaxEGGaJcgfl5gGm2sVLI7ba1QTE202S+
1+GMdqyq2mqdaiQw+l82fR3kgVj1FqGzT/N0hX56zSRpMX3QhY10I0g2BJsTxjJSk0Txi8w1lori
rEK0QwC1s0tnnWftKbXjHayBTQnvw4OhLj2H2Hae0UV5Rtp99uIjhNRLEKTbMEh2iezveUTTk4Mf
CNxtKeItetlDAlM4NPhJiGxGfJ0x0gqVj6FHk6qPzmZIWZlScjvjoR6y7UDMz7yKUW2JQnzHemis
URhlYU7wDHOy1LyUYdqi5fcehk7GmpMb1WrvQRhbGmPOgjihE/DQ1P8fQuR/ihCB/qFD1gAP9F8Q
b7ZV/PMv2e9/OX7+jZPzb9/3D5aIIv4yVMdyVNW0Td20DAG/5h8wEb6E8I5URVvoUHF03TH/H03E
FH8JQCMgQ1zDdp0JbfPv1Bu+pAqD/yjfpJqWJbT/DU3k7ygRU9gqBBE41XA7dFPlv/p36E1pNAqK
2+nWAV/VmU8HTq/ElWPSC/3Te/NvvJ1/5utM790/8XX+/ChNFShmDN4KSzVg/PwzX6fRsXrYFT+q
U+K9wc7WiOspxU5c5JCBYYYgmIVrXII7EKivYSHucR3Pkp6HT2xCBizI6ii/3UL9ieg0/Gh4Quzb
FMZI3RLtQflecgW4YZWdLUW5/fcvXqiwjv7Tq9dIbID4YaLstaDF/POrJw6w6wPOF4ikIOIduLoN
9eFMjGDvfXcdY6drkuGAvjYIfwnCZYLMwZvEtGUMbp2+L/L4ifHroHTlKQS05nyIhvG+F8itgRsC
kTIJ3aqD2pSYZtNGatEN7D+YOOS32A6JUFAnNzW3fsIQrrSITUeZMcwttmRS+h9dWmgzRcXxaef+
vtOClT24+zAOL8WAhTO1Pga0pE7h34bEJdnT2WP8K2Y9Q387x4irFUDSI6U95h3ihToud4NBHmjM
440Sm823WxCzYfz4lLMY/v29zdzLZYVbCXs/ZN2xZIA5wxt81tmULyJwDoxoGSO69idivZIuGOqq
5ICPYaLYWk8XOqyQcO0iVVkrhny3WJqXPi+ltop9HtkXb5TbmjzNEMWsK5ktTQh6jVAhdom7toU1
q0xYGEFGC478xMFH5CFKsPWDYoQX3w+vWqps3DQG7umf4o5AFy6OdKDSyBw2fCbVMKoxLOD+2i1x
2aTdcqi8zwh9CjXHMmn8Fwba0A48fUmgX6siOHa4/pyMnA974dfhDcoNiJZ+Fch+2flinaBQJxUF
CdV4CmPkSKbygoUE+Ut9GfXixHMdsm+0HmOwmECVixG6cm59Or1/zWXG+BPbgbZNySoN9eCSR/xG
dUfAHki8m+cWK8lqJvADCooAq1Ghf3i9e4jo0zqhHaik0ERliH1Yeh6L7p0YvyP9CDpOZAVa2LDT
knoy8/FxZWT6zPKGdqIV2pOile2G5RkoDcYv0/fv9P+3SHRMXJLJOtYCtK4daAaILz0g5viuuGA5
XuRKp7wWrtqvnRqjgY/zEuOjDuWmqtcmJRMzHFJrw5B85SACzjPJ1ngeZgB0Ua0qSTRtKikPrTBb
lR75yWNRvw+V/AVnk3SA32Xuov9nXKsEgkb/yWaSykd2xLcXw7tVOxuUToTPhirap2keYAG0acZ4
mU53qBsYLPwKjYkUGPOZ0hsHPU6fNbnIbo3+ucW648r8lNRUvwit3eIERGGthlwQPa5RtWbP70CT
G6wPT7pLIJ0YvZveos1y0B5OErcs2ued95b5vBNqlxPJUGxU3X3J+KTrBNIKNNEp9IPEM8e5V8yx
S48oCT3/5YMTHqv3zPEuIVnAzRDuBbFAGYOXQUMJkuQnM9pkubmVajo3IyKE8ui19N2r4wevUosW
bUOgmw/t2aneXIOkPXyX8wQ6aFZ7m0RVrp7wfse68ht1+dLBnN+g6xhG52ayq7RD89MSKWVVffBm
BVilmRM5n/XUVrj2fjTEpwKYYKD4qzTnp+yKTZ+bn7Tz3Ugqka8fwoQlY51/o3Sa57Z+9ZJyo0mV
6tveA1qmWo+fRX6NTWsTt9Gr4tjhnOymM3SNJs7vjqtty6FeS9iVWDCO+thTl8Mc4f4bW+z5yONY
qI6Ya6I91qGtWxF4EBUbfMWXBnBFRzaB0nDdKboPZYi1KququgoegmgtqC7roYOS1CkXu6vfONg/
oRhh1p9rvU1/V24crdqlUXSpxgFfU3SZ8jksq9wqFjVcAAC/qKtTkoR7kFtrlH2n3Bg/NGZHg1du
gGdTXMpHSwSiM+AjIGO9zv0rzfiz+ooNEs6BW5bsaupjrDXUmNFaGuZPitgpJfVgNhJ0ajD1KMBY
zoHWrgPiKN2x7/BFW9eSZoKmLT+VRX7yPGuftxJLdo8yPLc/B109/F+19z+u9iDZUPz819XeaeIR
Uuv9+vnO0r+z47R/fO9/0OOgIhuuIQzd0mwNENw/Cj5d/UtYwrJdeE+qZps2P+/fKYf6XwYqScBy
LrWd6Rr/Ue8J9S8HfieVoC0slXLQ/N/Ue5ruTCXd3ziHDrGulkoFJlxCYLT/nx6HuaRFRA24wO2X
rSWZ9nXkMdgODpNpOFhe0GHQo4UXVTh7My8fg0JcEiaoWRMimGfWZWYY75R6ctJmzblR/A9TP8GP
fphAcFqbJUSnKOTieCe2vysbJtjQ94ugFIBQNOvNGYsDyZc1Q0bGvGTmDT7zLg+prFetIp9GcHTB
DzDSyyKwy2206lRrXDY2mozYhfymZvW2VXwir6qXLiTCUvW0DFwEHDSp5x2U7IRwRRaRJqf3TAmB
dSRR/fAwShhDOMlWIrhmyAJzatUZ238kxb37QvQGmjEsrEVOXLv+O3fta+6H/Y50oSCDnIB6Ai0a
eVrwT/CiF9R/LCRn/oBmkOBhjJ6TqTERU9L7e5cn5CiOLrE5eJ1m5h3oG/qI3nsPOgcvRdZNNucR
6++syxEUdD7JXeMvXB1YNq3+GBDpZIEHK/q4xkWOI0qhBK511CE2QehldY4UZuSYh1P4eDNZOhcD
3DWaCmdvEzcS1eMRvNYlBFC2DIKcczJg8DFtH8KU7aFhNB+W3X6qHbM+ryMqg5TuLsKXo/XxwRMF
m0Em+W10jpUPrXZfTR4qfsxfguBZ5uVXEciD6ndgrtNbohBChBDuTn7iYI5HWAuUZaU8t1WD9kY5
6L4/T8L4t8jNfWeAqddsyZCBtR090otZ6O5stH6ZXvsa2EgAzIkkp/QAeaBBuerkgJo8GHyaqqgu
CSIAX4hXJU2vXR1f6w7Wvjmg40GADC4euhdCWo2ZKcHyeJvqMqtm+GgfuADvlk2Hzh5oVrNC6rtL
4PMRebl6aOBjz/K+viNEmCvRtGFosHHXVIJ+AmS+c+4gODbodaOGMT8w/1lVAwDpKLroDkiiBniM
brq9p1mwTgLtgzLOmufVjoEBYU2EWaCbvGsjuzPiLRBJJniAZI5Qtu2edERPbAmU76gyDWvtVXis
8Ac1gQZFKz3AltnY7XslsUZHlvwk2HM7TlLhUHe+0lR7JLZcKoQ4EqvWvsDKQiWpdozGQMdJdP+c
buieUK7LkZo3Tc+VD6jUKsQvpa95i9oUjQbgPkpGQrryS4YlLpbd489XzVoB80VVoFc0BUbnQqMw
jHXTJztyc0ESpOo3m7qZ73h7P8AXJEAV5lgAcj3+IpjsXXXa3+javwJuf9R66OQjFGudXW7Bo6cW
CjERJReJvxfBcH82J47BLrQ9qmGekmW9oruOKVD5JUSD7ceIuNuARK4G6ovBHZawDQ8Ewy11s7sK
uzqahr/SaFP8Tt3lIvk0JwrCazaSBu7rESmM4jhKyTbG2YoYt3HVLTRPA+TXdDOjJzNW0NGlLVwQ
MNJ4DWWgIIAVc3xOCyJ7n6SRgW7gh9PZ8+tTao3T3Z3X6tKD9xQLCAplTIncy+qs9xOhynUBHciF
EyaUPPbaZS+I+Qw/TQOWu3DNClJ29yC6qsTqhrbVU/rL2Ja30PbBlau0ZXG9I8oXUWajvjLnbTcK
vx25IAq+gFPVMOwcw7iZgHfM9POHgxHJC+Lfeo8zHSgcAfFVv0wsnVhKxFJ+VODmgltjj2IXWuFv
UVDvRFqBPpANbJ1g0wOGgjdYU+al3XPDDD8MTBlkGuWNeFr6maQFSAHrflhlWXhOdbJ19RYe/5D2
S6tKQY7m6joaidRCFPFM8/xjRFdMN0m2+NiZRJ4hte+lx9LnHQ8TL7N4h7T5gyDWnZV3kFQpLxo1
ZYU9VgCxnxGLhGr8lDoITzms9q00gUT14Q9idIxOeU4KNn9WMbjBtEB9DUNtj0eC9Si+w3kXuteh
YHqKhFxf9tYGsx8hyxXN45CpX4P48EjVnHXqEM7pyPF6tAqqe3wKbU0kHu/uDDNoTRQSDTr4ulTp
T7T1nPyp+uOJ6AH+6m6P7ffgBFt9mMwaHWJOnnj47/ldNKJY5o5evSajpa1MtreIch8xf5mWZUTA
BCqIneDm5hVOcXqq1C35X7cTlt8CZeV69zJqz6Sctw2MFz6yF8cka4dj4V0rripPgHnuBnA+7Lcw
wX2cJTUpxjAswayhZjeouQVTRUNTd5WpnXn4sexyEU66xlfVEI9k9QiIwJE+iDBWZqL1TmkRHQyH
K6ayzCXy/kPpsXus1U9FFr8af8c8/8cuzoi630b69mYkJ5aIxJkQxYdm1nwqZvK0m+7F1KN9Zb3X
5vha5sm75k6g2RjwOejMeQGSK1Lyl9yLv3VUqlN+GNpigN8MgYLVqJeHCfNXaMlBKaFuyJoHaNfm
W/AyDxv1GWc970hQ9bjqmk1boRbM7Orb6guMopkKpJmcqJYzc84dYKJPYM05rays9NRaABVHjQe2
7aKsI/gVWpHzycD6ETKBoaeuXyxB7oWGTrsX4pTLKgIF5mBPj8WxGRJqeKTMkMnxhZFeG48JEq6k
trbMj7/x3s6QzGZBvDcRrCYmcbNFZTCPcfFYqpDk56aKvrLMkC5oZb3ktDtDasRHARGEt6//qC11
j6EEYsYLWAE+LcVHC2ocW+UsR/cqcc3MNFyes6btX91E/0lpMaf4+Zv02yPH3ZqhWl+pm7AyX41M
e2GyuOvwWisSep9J7+a/sJAKcIFoa1epaBvFI3zSmJIZluOv7ixCE2oaWtAnO6eHllo7qI4jB5e5
GtZnQydbuseybWOWgWmmk6DVu3Ou1KOssqdgM7u2I4AsOlAzGqd9Rzpc5YltkZRbVxvXjjYBiN7+
FGUJA4fKZ9414qdM1VWWJ6s4tA9ZXH4nBsI3NSeWW/grL+1/VQDfCzV/Q3Dz7aDTYmiPKeh3XZnF
nDRwBh95ea7HASxoEJiz0jwaSeXOJvyja8W/w5BPXDpQK2ASz/siRI7htR7eEs3EkVYcbGQqRRNR
Q2J0ZGrTcsqi4qfKeyvJIMsaBZtniocNuH/J2cCzTN6DRl461TzGOZLiOm1wD7ZMg8AUpY54V0R4
1mr5myffLGTtOh/1/MtztZduyM9TmUgayrYzrZeeaGKGdMhFasAnFpLbGYf0V5jxIKdXmEUJChJ+
v+UQ9w/VlwAlMBjNSsJwZjUIttG3vusgebYCe2HNgznzxx9kORxfoVymvvOhG6suZgWY3ZSSEjef
mLeejfU2a8zb2Iotasp07sRYUjzYwzYPdi3dhROSGK3ZppogxQq04n7CFvsWAGMMSlhgYBpnHXDj
fEzhM1H7goRmKKTj4ceQ7r0rIWaqoGTL3/r/ytyZbcepbF36VeoFqAFEQMBtZpKt+saSfMOQt2z6
vufp68Pn/0dZKZc0dt1UnQuP022TQBDNWnN+E1KNpDRnijdDDfU6XmDK6ezuFFKm2Oz3Y2q3Xsdu
TnGip2UpFHUFMDp9DkEsaAA1l/uBsBbw0tYpSTNjVUk0MzqglGmBPNdUnQiCKDcV+X8bLUXVGAzJ
A15Gh/xic9MvuOgyYGZ3x/JuMQHgnoC3g6TlTRsBRxjwpm240/kCoC4gUbu/kdQKOHUEpdpmJ+LZ
cKuD0P+p4FibC9BalDjqXeMlmxlpyVDRgutYSNmhrBM3ppASuOs5k/d2GaUrzpMJtgzK43G5r01w
2nDBd/6FWiDbwrzVw6InK3a+7pGo7R1S7dbQ8p/6gLm8bth5jRRHoTVBtKSUBwCyeLMVcQ0dUTlU
+ZdtDDKJGXIaDoB0Bxyo2xvJ0YyooWaCediatGMv4grjs34Klu1pR2FmLeZL7ERsgGgwyaXTpC09
p50uiLaQv8vRtKSapTdVWDeES1IYTSucYbuxdswdtcC3psvFCs4G/A4aXQVFclTmtwkf9pQCl3Jm
VE1WOOy6xnqxxMyMVPPNtkAcSklNG9qSjrPVfDRnVgKtG45Zdjfh/UzaxVyzFJplJ59nIBu07m4j
/BCriGarXKJw0/p7i8l4w7Bi09HcQ3q+nzDGzpLMRVnxXjBRUgdiQmWxpAUvcD66BeGX1JS8uUYp
Y+gonwKb30uyH7AQwyXbJSFnuCKhCYjsNBLpS+28jjEsuC0LgttTz4lQuGv2hehANHSZgbBMx4zF
rJkY8nJI829+l25JWz1ZgMz4bGovhfbuRWl1SAZm7l6D11oK7VFEANqTmlcp4bEyqMMUdbRAs+90
tuf2OrZx6hO7Ca4BMqyfM6VaOp3RjF/bZ2/ZDxHFOMKVB+zrvroMhxgvqDWWB793PXfhjFU6PQe9
rcl2NPqDKHr3Go8RQYpxfGppbsisCCndGq0XSduLGGioygZvnJfaeFsDhcqjx9x+LmEebOYpuw5z
GXgyEsF1zaEp18rphDBf2j1RTKR8ZjmnlHIhhCdZb2wwHt2OMYffZnFeVBOVUKO/aDZjnTwaQ1Hj
B4eiDI0h3jk5R5XAICHs9x9zbIK3MojJ9Vt0P/5CvminkDW565ASDM8CkR2uX6Kdy/ypCmIAfLHB
OUgb1nidWdoyl6JzZ4zzKs3MS5kCT8+Ky97kiyrVVeunB0Q3KQDyC1O06bdGDD94tTWu3LHcoloB
Zj9Vl05Lhhf4nHir+/Y26K39kPpoaWZ3RqEzTbdBF9S49i9zQaG6tuLqza9uQeOWj+ZQXcXR5F6o
1voJcGKmkBlhsnhMgvgh0lmga+GLdV8a6By1n1XVPMSUYcG8YwwwumrYdBEf3SA4Tuk6xmX0X13b
gUViS9eZOZih4KmxA52WHn7TuuruxikCzW49xqnxLOzirtXRGrnAJ/squG2q7E3kEY4WdZchbG/p
IIxxQ9qi299mstuagjgpsofurcB8LJh6KYXtE50zrSg491XRzipNbRc48Fda/F4mzfvAmW7rFkWB
AnDh8UVtGuGySezLdB32CNVD+8Upp8bTMm30wBne5VVUM0RIQSeLdp87bJPqDoQOuVckWxUChp51
GfUjBuQYHLI+ms9jyPwdiCpnjxe/OskgjvmtOUHqcXTxS7MKEqGAFHKMVSH7cC+zOF5WQZou1o4c
TgLxfqq+Evp0qUzrOuIgWJniyMhDrshEaBUvUpWs8ulUbwcn+JEQwlfVGFRN9x/Q+N9NhRp8kv+Q
H/Zi9LD4ZN79CrQDvolHPLOcZ8QrdDaQM6geZtaahKKvObD7KJfZ0LXzQzMNP4n0bfYcTpCyXhc9
M78DgjfT6PjExQPSjQsx5289RxzXHZu1W4/sSPXoJZgRYrtEYcehwXE1n72cwgC7AUDAyPfyvijw
MUNtgNECKD22OWX6W627tnIID0XAZnRI1HbR/mmah2ObJpDaN3WCC9GPKfKEFJAWw7rR3o+pfg/g
NV5VSOfXtaNOUMXnjaqgqBvYif3WzfEMT82miLNq7/vq0YJ2vjUHEFzOW9h7EpWNgL5KGWYi+wl7
P9skJUOoGWFkbjN8+EVEadIulDz4lv3qxykgP11eIFhG2MXzX5ft9NYnGomGWQ6as8evELgP0aw/
jXiDmtwWmFPTfkUG9mtg179mU92AONoa/oxWJWHObmQEB7zzKXn5aGEy0sU2Lb3X2OIkNYG3wV+B
aWGjWa3Hf9WG6p+iYCrjvOdTyMR1TMkpGsq7eiEYWAZaSnyGft4/2J36bjTApYoC4KkvOrZ/ujwk
9X3SVOVdgqkSot28mVsxHhOX+WeyamsHVBSCgf2mZrfEaV5/6yUqNTGn28SxgWYW0DJwca9gGtGU
mqyt6s1//AniM/74hygcv/fQJLZGSx5NM/q1N6rxOQ3i7v9BDtL/jxFH5mcdgIfw5/9YvYav2Wvz
LjmGf+i/xB7K/J82xXtD6YZNzR65x3/X/jWH4r8jdYmKlMq79Tu05b+K/6b6n6btSqQgqNUd6vv/
LfWgYeAaxlKpF8K0DNcS/6r0vwgs/nfhn6OFiZKMozydR2kqUye85k8JgyztngE/o7UQ/fe4Ins4
zHuC9YALXyVZMx+DUCxtcYRaHZbTKoBDB6VeO8i5d0ij50gxAZMOWj3yLFPRUM3Yz/7xRG/+82v+
VIn87j6c/0hp0OWQynJpkSwpTX+mMCHAqCcM47vaIt88dXS1TavKojTpRle2EZ3aKva9Qc8Tj3Yz
nk8TL/UEj77Me0QXAQHcflvcZXOkr43AMA9f/L4zHcjyEC3HUYr3JMiqsnj5f/4+5rOJKxr5TiuJ
s+ERUQQm1sWMXfGiJSaY6xCkN4o6Es2R4i3bwiWCm4pV1NXVASjbf5p2/9Ec/eWJ/eWt2qRqoy1y
yKkxfrd7/nhgxISTQ4fvfhfWrMFOPP3IUv3G1ymCO9jv0eW5q8+fwZmQZ3kEIMKEI4ELGARynY2j
KYhYpQs/2810uXbKOqSErGPS8UynEF88779eC5w14VzIsXR7aWb9eXd+BdQrtzNOB6mF5bq58t3g
2rehnvrL9vbzOzOXt/d+9CGGsrkteveODYTz/eUGs5qN1syzneOQjoDdGPHwrD/qQD9xKBHOVxLy
gTc+2Yb6kl9taMEJA/VqnsgUKEv+iJqgpZzFxn6eZ+CVaio9DhPtaahpcVix3BM6l185vjZdfv7j
jUWC9OHH0zokmNgSpqGfSZRGlcLMtINsR9LKTdNq4x3FYgIM0NzPZjuuW7u8RIqc3ZoRjTra42Nq
Zf9ZGP6Po/F9c5E5RugGzRMFT92SqMvOHiAPtXC0fGBshFO50QP6hVN2EybtHknDYewXNqNFVfTz
W/8wSparKtc0aJ9axoePUko2UC0ZpOTLl5ADokpsWtlgaqHqZ6Q0cP715QRyPYPvgCxm1z77AHIo
lzHNpXSnRpwEevHY9aUCSrer8Kh/finjw4gUujKIo2OqgaHIAvF+RArLcQm3hvzT2aj0I6wRbNtO
FKBuNI26jAFimSH702pBm7TN99qF0p1QGNx88TuWe3o3uPgdfH8ue2VhsCidvVgRtW3jcD7CdcUO
ilBus3Y9O3sdwMyD5fw22eU+bZNdMkUvRYSzohputFlem370/PlP+fiyWVwtEzk9wAzC1s5WiLwz
62YIePqOILGsrQf26ZrIbqjcqaOZBj8/vxzt+rMbN23bMXUknIKXLZYF4Y8ZaMg72Sk1xrvKQuR8
lFnmDeIUyfo0RvGW/vRDkVRfzHofvyKu6TKrK9dyWf7PXroc6pqKKJDMOEqu6yhaiFd7ldr/JF3w
EiX2D5GJH//+NvHg/r5JhvWSbPfnbYJrye26qeLdoPJv44lk8F9Vki02+zsDgMcq5JgfzNoX7/LD
4oVEQvHxOsJeRBHnSwnhz8FIwg03GpZrao6GJDyKSJt1YjbI1B//9T0S88hLZCtlI8U9GzlaKayY
yOAI9E/p1VrK4A2Qu8bikPeKzn/0Myp/03u09osJ6vcbe//5LDmVcoludwSz1NmlDaCR8WSpYAc0
cVgLdvSr/CTN2r6gFNsOeXFpF5N2Go0fceCkHtEIKLzq7yJKYK3YWnXVJCe38butVrXm89R23tjf
BN3JabNLOVYN8rTJ32QF3TYzt998SYE7GgLzmuPzhWb54C3NzNnyCAigRMnWTvZVV/iUADPnYnYg
Yv/LR41qmbITfSPXdC3G8fvhZPVzMI/IPqkDQBCCAIbsd0iv9TbWsErkF2hP9qGWVjf8HV9c+sOY
en/p8x1kaQLnCzW/2sHtNgXSxVhbk/virm8UeRyf3+aHuYhr0SljZnRM1DSLuPvPryZqhqa0J4f0
p8E5Jho6xWnio+2Pkf/FBCw+rO5cyrakMJa5yCZ88v2ltGiaOMwPFe9Xfy6c+VkW4LjZBNG2gIfm
qyNVyXuN/BAqV829Q916zdEUXAlwjGHOf2Q51ObmmeUZxHBTr6QGeR+YrrOxpvatahGdMbHuDTr9
sohPoTEAm8RZgy0XvlZYaJsGWiXGu/n284f4cc+/3Nqy3yLImxVmEbv/+RRjMKhZ2xbVDhwS8KKF
PleOLuB3dTe2oMYLO4a3RUGtL/3reuxTb4Ae5PYzDhbjFdgy+lNnqemnfFaf/7YPyx4/zUGzhfBb
Co4kZzPx1ISzltKV3BHHrW+JidpqEsn05xf52yhajoXYBGzaZOb53Au3Ypx9gb7QL98w9KdbALi4
QWLDk2P58vnFjA8nGEX+ruFYwpCCP6zl+/ljQetra4JLVnI1p+nWNnAf9PYn2858r/fThv6UCk5W
QGKnNo4/siG4sCJLsrulCR59tWn9sLryYzBgCd1ir8iO8ezWLYHc3PDHatco8psHn1dvt0CkGmO+
7pr2ew55aTXjqyEH8/7zB/H7sb6bk7k25XraJEIwS+lnc3JmlYauQfve6cvKA70RNhZiHPBueD1D
4NQFiY+OpZOYrb1IEzROXIbU0ORLIIwAV2AFnNOPEKzHdIX9vvtG/4aGmElbJxcl1ahU7ofJPYjS
d9bt+MVn8/tFvfv9bEkoHHAg5R4Atpx9NmruGo6TSbmbJ6SviZXeDoN4oH2TbVzJFj/ALFAgG9oa
vbmrSqdEnkNRskTlBJwMEUhbPkUG0pMspvZOf8ZKKQxTLOPgutfpYhgWsgQxTgdbS695ErTR7W2f
Fg/Kaq/IoN9aRr43B+NS5vyfJzhr0Ow96ljtITHI/zDBw7kjZBfNmmjb8W+BObsjgvNbhhvcd6qp
Vqc9OWSHidD/JSZ5Gig6GJhGO01/nGd9WHVVNnmAKC7LTifRqCM2JbP8L77Aj7MrCzO1ET4IjtJK
Pw9/zmqSWFpLEkxTGrvCNC9cGA1QI5lN+SYuwGggiUxIrbB6Qj4LiD1AHpmLB9F6STw/x20XeW7s
kkAzXcUZ8rqqt68VbbpNvCiXLDqzxUCkUOYfm+5bb8de3fclKQfjc1TqAOiS5CGjhAg5tta3X4z0
ZSSfjRSOK5xpTfbN7odDRJiFcMCVyncj/U1PZSXtg3lld5i5Y0W1EO5cWziPtl9TY02Nk7VItCQA
U8NK6lUG/0IOEsFOQbYT7Xv9VEQmMHEC/FaDqL9YUz+s345uOkyCVDUWoer55lf4va5FiZVjt3Xl
Qp28KmY8ihmqvUpc+AvX9vPH8/HgvFxR/d79WpTozLOJwNVFnIExB4TuP6dDeekIQKgzrOGs57hF
r3VDZUdf+0ruYwfHvgsI6fOf8Ld7ds2lgGPblDrwdL2bk63Q9MPa4BdoRIXh8eaFBGjWYz38h6Ym
MgTw0F9sKD6uA9y1S5YxccxIz8infn/NUW8cQxYdhaOKwdAlU0J/OT6ZNmPYoJ8aHso2A8zTJF5t
KJhubCj6Pv9WlP7+87v/eMjlVMnZkvmf2prLL3r/UxS1hC4Eh0k0LfYATVe70ER4kADx9H9NpEHZ
Rfuax/m2DY29TK9l69988RM+LETLT2BdtDHXGRy9zlZFpDkd6+WQ70r2GbLqf5ojJpspkP7KJHko
jdp71PhIV+FNFzacUpc85+k5mXhVlZpJHA0m4HruLzI+sLblMRKIav5ipP5lmCyFHcn5xbBN6mHv
n1PvGn47Q0/dmX5Pt99FoxVS4QktcbW8IlrGV58/lg87E57Knxc8G5dRP49zpXNBVd5WYbu3a+L7
YG/Kad7931xJOJaFVUinVP7+1lIJUAAbS77rdiJDQZBN5b1tB7/SL86Afx1rFMKZWKRhWJRP3l/I
Fmmtao1PzSI6u6/dkw1LwbsjEMelZa2TH6Ld6CZMxNpxXgk2W41EgHx+r8byns7mY+qmdAh0ToLL
i3z/GwJFtoWEv78jKSxbyxBOTEw7LjCvJkbcqjNPbm9FSICB9E1vn19c/O3inCPYb7kKhdr5xXt8
gElOMh4Zbk8+MhjwIW25tlz3xs2Kt6zGkO+Mb51hH5NomRN8/bmMrh2zgXggkB+sxcgRYmzdJ91F
oNcRtHfRDLcDsQdzoD0GrnocCuyjtTE/28EMQsg99nSAN6h8n1ALd6fPb2jZ5rx7mPRN+GSXRgns
V+GefblqopSqR5G/7URN7uFi6DNq97KpOchEEUY/+MH3eka9+vPrfjzTc2GsuwC+l3UVM+77t6gl
rvCLqPW30iCXQ3bzq1+28Pg7IpFJgk9XTUFoTBPX/ZWYg/uS3u0153VE/uAHUSXuG7YjO7fT7jWs
jnsVJht0p+VOMRevJEpkbGZGvJ+Ef6/lTXI1tyq46CfPist/DG0S2xlg8Kqz+w3dinaRET7PFvNC
aoGxEESStKRxYiOkF/j5nX+YhrhxJgZum2CPjw2AkTapYHF2t2nWHsgJfY50MUGqaC8sLf45o3b7
Ynu2fPxnr9iRFlZnvDOckM47V61boV3opLMNyWBaTW2UbyKnfv78rpbXdXYR/nYO19yaFPr5USSo
jSgall3tQj0z9fBBNA40zKT7YuH9y83w4dnIImhrMI2fTeKNU1ZIaVJn64+oATn5oYEtuy9u5veS
+f5uTJ0T1bKqKuJOztczX3U0KrOB7hnN4C2F8FU+w8ybkiqBj8si5gLH9ZZQjY3VBOT/JXe6acWX
eeVKzglMf1RgqTX0RGcLg/k4cjPYItk/WHXHHV2w+ps7uiCwohhChRtne70N9/oo3WPmYgC1jK1E
sn5dJ+7w1YenPhxhlwUamYiJed5kcJ+dyuM2rzBsmHIbx6SOxVWIhm4MNzWcpas6eXFhpx4YTphI
+yN5UOE14NlXP532k0LE0pv2xqeAvM1Ufcknm+6DMETvOXKUKzTuCWf+em6QJU+FIio611/RYAFB
VEtKhiSpBRaxbkOmqlJnBnCZFUgwdXFXo1qGqJTej81kE5bMqcgK+GChwt7FwK+3bLgQFUJsQ9Rq
OJ4zF91GpXCHdCdND/QbSzjCSXCgjTmjKO9/9l1pHaN4Il06hHLVkxr90nOS25iY9Jc8PQAa4jIx
1LSLcpfAoDr+1haEBZiz9dbhGkfDH2xHA95NVRbAKYLCyxehW5VWqN8VsUZyOkYR0xChCc+VVe6l
6d4NML2vzBpulq0F+zKogKthElgrye5UJUQAzHZGtVGV6xKe3zFqCE8JjmlR5g+L+llzqdhYAdKb
ZAaWE9W1us8i3LJhjREcfcmd2fUXhPhSGWzbnayJDZVu9cPBn74zkAnu8rmFl1iE/Y2qou9j1kD0
w1E6Rxm0+xqRhcgJhpEzVmfC4GOPNAbtZGG/gyoQLxxno1rqm9/7UX8LtEE7OSGtJ8GEcIjkU1zX
9WUs8+fOwlAyu4W2l7BwXFQll11C5Higp+E+ipS7ZtbGDo+Y1YqaboEGBYRuhS/ofnTCjmGXwcUO
NnE9x148oMcvQgf1Y/3KicNfQkChyFn+Q5bU+SbOCY8PMls7wPN2rokMvsKMepJh7t+rZvY4lfYo
L+Nt6+QE3RfEHBSxEbzWpLM6DrrwMIWTnv2wM6Z8rRz7S8scQNx1xNOmvcRKY5MSnDe9v8s1LVvP
QWHsUdgVj5zybvyuI++hRfbDKVgHT4DYGQdKh49voasU4mbM/WDNjghP3Zy8EjG+Fu6U3c2BteQ6
7wY250dZkMY9dtEjTusKHJECRqn6PT9del3kFzuYczGxc6yDyvWLJYDwptKznnAhLEYquFYlQSrG
KNPNsESeADJ1GOz3dQG323EcoDhtcZXZS2nyaU7H8KnPYBH0EORdq9YIw1Lg01STeVLE16U9ZE9B
7XjIlxIvyqPfCrLwVnQAqQz3ydDLeO/LUl+ovkuUmpvi8t/2uWV+c6117nSnKhnGbz14us7iwOfW
NaO1itdpYzQEiVo7IxlgoNUEH+PJuew08WLUJokSS8jJkNaxp2vxzLFeQe0Kgu/UVfRjpwPb1TGb
57nSkeWRmt1LBUoZIP5aA1i87V1IVF1VBsgDKXDZE3onvgKxy4boMgxsvgKV99yRbnr26BMvUPI3
xXOcPZTJfEXO3ERikj8cEEWuhsZH31jYFFEyE+lh6TjguCNthc5jZjuCTstg445Mdqi2PVV3NGIW
wmqAvI1O6k/haoAR0/2YRdNNk5s8Ak6gXhUMh8oQ6YVbDC7FD2Fv4pKdOXvjJcpM/2mPrgbKbOaU
RqTvup4juW/T6cEfutsi7cnLk+hdXcffugJbDmJJsRobrdkvWUcbs9Ifs9IJ9xQIN1NLcGwxtc+C
1DzcefZEckO2joslbpXQhZWVuv0NHPnYvJ2jvnhBPoL2nXRAPcEFwJxD6IjBlGFbkbqehjy5Ej0e
TYafROWC4E+H2BQTxgUItL0o3HBXAoggl5kJmYR38PuAAivnWmvj8LJoK3GlSxjo8uDmEms8+UBe
qzRthRdsLQuRv4zm1tab76LXEw/aCYPLbrN7Ff4a0wqflYKlyR6AZm2bAD4fi1dHH/ZmrYjScxTt
tJxRHcRfdbjsj1sz06KoyyaG7TA6huV//6O4O1aTa0xOaG+tUZAdPE1wA+3yuxujve3rCNJqNB8N
hxzg0K+Ij29GbJamBvbO0b1pqHzSFDuSLCYDo4fjtZE86lrx0o7sCuz+IdfxiiqrjMCx9QopIdxn
p8RvANaCx++exDjypAxm/nEU4gLJhGeYIjvNlYF9yRjaTV8p55B2znQ0jQD6wUCGsps47V4BmV4S
7HZNKImXMq/MTNAoSnJ5ECAx7QqJolERkzBrjPvBQsAd9e2qcwLlOZAp6sH63vrO6ImubfaoZi2G
JJLq3FDdNrLH11Fr6gsj3Afs0h8q4IH4ohSmFepfp2Hw/S+qbh8qCnQOKKtwyqNBtOxe378KhIs5
wYAEnuX9zqxHf93OZb5RdQtR0N9hTqa1TXk1f/18G4sw7MNGljqGiUGZpRpazXkDjBSPvokyc9wW
c9kgoiVlds59pj0JVtMNxdZPcC6rzq88UUlzk9vhrZMTsSU1vdqYxAFFg8y3hW2Fm2qs27tuTK87
CvheDSyWHR5WHSKuTIqAkDf6ft/HkNOitsCcV/KhjEbsILYfd4UWfnOngrD7GpV6YM4CI1w7Us2y
jh3ghgO6MowHuE58O573yZgQZ0pWuJ+3+RUZENuD0Gx9nS+LZ9FygpzI3TwkJg44Vc+wekWPebNI
PA1Kv1e/TvW496fueRx9dahkeqEMs7wij2zw4lhTh7jDwxaZdLO1lL2HYzfFba4xzzRkxx2COkbX
FoJZNubb/nfgIGSkjaux9haISbcNqtSVasZy5QP9pAiuX9SlYlDaU7lNxuKQhkV7nbbznvrBka9z
wHNod0DbGpZ81d4WFmx81ZJ654405cIg4qOM8ZWaQlynOHNYK2BxQIhE1wYfBrpY6h9TNEerjEMu
sEAimunYHgGgr32r0i8FzF13Ig0r0OCu1aH0sIfEB6pUBG2E9Wvf9G+hSNNVEslLIibaPfhKkrrp
BodYeMeLUIcrKUh5hGpOcEYEqc0q2R4YIbNAXXHDTofREuoa534+dHfC3BfkWb5JaSLi6zdGBLz2
jzjJ/R3OyYthJGjQjaDj2Ua6b2Sys6rOJlU1pEfRPNeJbuAwVHIHFcCYcwQc6JxxBU3+imPZqojD
76GPSBe71jaObrq0Cq9cOlYbe2FlWAX2bHpDxzxTHuef8dTmGOrGLgkv3eKVFyEPcT9acIDHQz1j
yzdLdga8R3kxCCILhkmseGl4O+zhm+3i9BLyaJZsF0z7XmblsDU6t1+XcoouBMbDhLBLhg6t1N7G
RyG17chEtNG0MvFINr4ZTCPdam6FfMCP9Q3UOguhn/kNh3h9mHS2/DrJLyaxcMQspDT45LfCJ262
7dpgTS4t36ET7ZTCb1agv/Yq5adbt2V1meiZru0Jvg7RD+xNWwaAb8vEa5SBOZvH0szVurFUdEgn
kW6bqfjRddjRASdUe4GEIqAKUuLopUtkH8OGnUKWhb9wCdwAin8OrPlpGtRh6Ca6Q9n8lhZRg/I9
uK9d2CLRZWuE+aMlunsVm9lRplSosro2j8MIPSX81reuDiTfIONEAF7HcGp207EZu7vP57OPK5qr
A/dDCUOhmqLZUv75Y0VLdWvUzaYZyPYywULT2l/lNrkMlQizdZ46x3ru2i/K8eLj3E1iCqXIRc1L
Zee8tEM5pdMbvtFtFhMPm/kkbo1FuhmTxCI4K9inSUbmIhJammjxTy1nK43+vSB1qpOCdFi8JvPS
PUk3qNu/W1pCuhaxQGu7hyKth+Rx9sGpjTmjuNlj3bBax+jWJO1Cv/8JKNkCOxjcOwF/f2luu6bh
ONjhXdRH7QdY4ixDptKIFAsHWMF//bwXkTLlLNreSJA+PO9Zn+MeMCpvfSOHvvKSYnoiJ63HY7zO
ze7p8+t9LIa6VJF0BL+0wCml2Wf1EIPsOYt0snE76CjbndbZmNH04hez2FISI0RpAluh+p6wJ5Z7
U8gvBthf3jXlZkeyXDpQVuRZQbgC/cWnSXjcJMsOdiMMyTyk5ejbwBqjOzPkjBaBHmLqnW4/v/fl
Wb4v0rgSbQy6EZ42HeSz8jpBejVOfKilOmbIFU56o0Nuze0/uSaJMggTvKkUX5SGPtafuEd0UNDs
uC4VlPcfVBAYtcVpcdxyoFqWZhbd0q6ML6pcxt8vY/EvOggO8sX3l0HbFHS6ZBwpyncbAmeqQ1dD
nGghPa8xj7iHIOD8V1K5xM1gX9ZgD4Ks2Org0677adi2rj19Ubj8y/NGrmkpRZ+BNs95x9ymr1gj
eBm3QTWqNQkWO7S468rVKKVcBoMidFofv9Bn/2VLToueNhtyUYR1NJjfP4ha2ITIu/WwnZ3WJCKz
XDtIhlbBiQMyrWQredS0/OQQdOIRJLtqW/D2oZqA5rhsUecY45wxP/F3QGPIWYunOc49XxKRXMJc
bdzgRW+edUMjyMfetU17KXqeaUlAaTZrxUpNMFYA0qHVXARK6IPXxZi/VqkiTWH0byIC/NYN/BY4
C4gGKvZotahPNOdfR5hYTaIQsZe4+Ws9YKSQA0f7vdx0eXANUeCGFEWxy7PEoWAhd5ozYPa1afmb
dp1RPG1bGGZQZ0s2w1uWMEpUTbGpuvs4Ic0hWGzKhcBdrg0/HAKsvnjff1k7EKojMMST4Rr2eVMp
GRlrHBmGbZw1+5nYL2B5hEIDBeglad9Iib542R9qyEtZnIIr7QAF0On8gm0RGlVZuTR2SlLaLfxM
q6Ku790SF9bnU8df+1gcKmiUO6Yh9fMy8syxS8a+ynY9VHU2KpdjqjgcDQH/obfaPdGo60G6j10D
QcIa5mcSyja4xPOvfsiHD517XmqweAJMHQXX2fzN4I851LTIzrFUeaFFroLXLzrORA0zSEvHJ5a9
KXZaHnhGiYqq63/GSQRFwhJQ6iZSlD9/NH/7QWhJKQxT96akeraChR11VDKKMox2GceOqXlNwCx+
cdsf1UMOfVgoXovTx4UUe3aVWp+oZdhhtqu0BWCoN/SH8YVZCeSKSP6DKW5aWX17wqmyyioglQSo
HiNnfrPsWIBQnp8ng/KIU/Sk3JpBv9I1gvEcoH09Wj7XbMHFuYQvWjgPquzfnk2XH7+4gei3ojo7
b6hQ/pH1FGgpRzTLXXGISdZlkhxsMX2bCDSaxrVm9pexEasvdhcfV/vlypbBeEFOJ1n+3s+G2jBN
aavZKUoHNIiFxMancrIKcgLCIv9Gb9Vz1j0V892cJ+qLgbEA3d6vt8vFGa00DZgWuO/3F/ctRRAF
dp0dIr6rMde2mmFeF354ClBBNu78NvawG1HHdM4xU+E9hy5zM7pzsgbkLva2qPz1rOHV728FjvYv
htTfn80fP+9sO+CHoneIeM92rXVn1/Pl72GrpV2zqYbb0nS9SV2O5mVcfCV/+psWBNkLHXFsNtZi
Unv/YOrA6pBoqZTee3svXP/Gl61aGYUVHgFV4xQBTOPIrdVnnj+kJC4G+rYGna7F9VdSGPFxDjWE
zSS6qPM4wp3rf4bIN/RkKNNdE8HW8s0tZ/LGg1H/2k+Nu4ah3Q3wlKwJghTRr9YRNdrWhMGhgeXO
u+t8fHUq9Y/RZVtiOsJ6eNDU+Mbsg/ZtiD0KjZFEw2V0HfxT6MIBBEeWZLABZt+8arK6Hw2S2aQb
3uoIxFdFFj4O/a/P5yjzw9IEIhDHluJ1S4mc9+yJzxMJVrby8XXE/LBUuRTiibNw05ogQvPGrxXI
2Sbd9kn6os8WodLMZTA4j4I0Q7Ak6lGZ1CPBH+9ShChgEoD5LqnQRc3HjJEp9xL+YXnVQk7axLFX
af64nDGfP7+Rj/s8boS7YANHS3NRy74fOjZXTzuKzzt6gEhjJshEs8tPCBLzYXSW/MDy6Pf9dWeQ
MkcWh0/Y1zyOD7EjUROYIKo+/0Hy94Hh3a7awQVnS2orgslZ/QZR/3FiBIeUukNPtAuV22XUHwq8
5LYk6yAni6U01MmvLOCxfEdHazXlYY1KsxZLBJkFq9/alAsUPw2SYe8XcA6K+MlwOGyqVA67CKHY
FlYP4eyOLwHtOXfGwsnQbSrofkTbGFBd3JqvLebD0xQfESVYR7sjIL0kuA8qfBW73SHznV2b+8NV
ptRL2v4vys5kuW0k2rZfhAj0zZQEwUZUL8uyJwirZKNvMtEkgK9/C75vYFO+UtxBVUVFVJkkmsw8
5+y9duBAJ5JP+ImHM8Gn3wl+LSKLFMxcDkmENIZ0jZEEiqoJ/hvjsQtB+RFF3+vxLXMQbasmc961
fSc2Ga6242jvKDdWFS+YkFhLu90MMAjREj59H+Fhpd/wbcIYbIZ1k5pBvScF47VJ1C+jSd5UXBP/
TqlGjM4URAvQVBYlnFzVg9F70IGSiZzgVFZhXnZi63SGCBfR9bs81eSN8NW+h5O0Emlg3FbGTMHb
988dsRglMT6RSIeRIaITR5iZXlmPfc68kmBPn/CURGbOvRf0zv2ymvyLiI1hL1Qc/HAVQ5nrQR+e
zDolq5e4SLJp4uOCYfRmsujxAeiibLqe/PEbSQYy9BTJhLT76Wln/VcoEYAlWMoLh0DKGhvgZo20
XLzxZxxrX+Ebu/vaYh9e3Plcl7BZ0sylJptvPJv4KWg/O5sO5tb01YPXY68AoHPUTSlvKhJbEGtb
14ow2JaueiA0L+R9VYfeJRlBZdOhGwuDpwx/fGLM2Ic87xeRY0bkkSUM8a5Mwz6WxzylRQq8i6ae
FE8u7djtolrm0OM3NUPGbhEf7woHI1g1XhNhhUcczsdkjDBQDOLaSX9nmEnEkiMm0l4BAroH5DHt
3rLrxyzJcPd0M9gfd/o26i0HMPG9y5ti39hefsz167Q9VQ1Zu7LAt2ofdeHLs+d8WzQeiI7OuWAJ
yTWjXxEXPsAL0400qp5DHrHbjwdDdC2teKwt0q/umn44ZKMpduSH3Q6ELpD3DgOrtnnuxucFRvOi
Zwdat9d24c4RMzDGdIO2Vw6mUp7emykBRAAvba9l/aE17bc+6EN/WR5p8h/AX/x0G9vdarn1NUmN
VyM1TIBvMANqMjotc+MyQQ/kM9nExknVaQXtiEc2mVLnwLUMR9MooPzY+wIm9RNOFqKsU5ZKq5he
ZsurTgFWLwrVCg1qQJ+ur83plPVTmLt2xrG16A7aVHmnnliOWZb+bnoWC20qMP/7AWc0z6L73fdU
sZXDdG54dqIMhHxkjSP9BXZXWirf57FIohYR1hmA156bRsh3+eS5RnocMoZKyivjXdFWnBzr8jut
5VAfDa4vFPywSfMgdBECHHNBpmnjJt4pC4B4DsudVqlwcWJtMwrf38cKcDnxcxbz3/ZHbaQqitFC
78ZWmlu9f2Bu61x1mcY8KFuBBiY92syJv8fpgEmpyLJbkoGv8OJFCOX1XLjky4mZGeAkT4tlv0w9
1DIIIJE9jfssHVgApAEdObCHsNEBi3RGTTYeGteNtvbD/TUppymRjuvVQ1d+ScuKEJUync/u6Ng3
I8LoqEcDxVAV0H9D+diAeTzIykp2FfPtLQOJhgZ/wDNSqEe67vaOfF9zzUyP4Mr0Iaki9l7HgXuj
BsPbBkMQ7IbK9OCbDlfgSL+orMj2IBRdZkQAtvCZHypMVWghga9mxDO2Mt4kzG+vR/lTI35oTn40
Qcv8nmlWGC8ZscOzfDGQ9gOgSq5rApiO48D/NwmqXfFf3EblYMcITRZ/Ww2EUiVIibsChlqLdnoJ
OIIkgQnj7NWPRRFStKtdV4g4KmX1YLedH7KD+EjqcLS62nPAcZMe4y/pAd3BW+Xs0wwqWOv01jfV
4qjlREWqpmsrboWjhVWQtVdojdzdYFjia5EYMH2m6q1p9Pu1j5a1wzoGBtIiWNSssY+Ebqh9ge19
WyPp0UxeTgn5Y7fiyPwGO0BuN+o7cK3QczMU0WsCN7HV9Lyrl9FlNNGMNJtzz8NVsBThMMDdturu
u18uD13TRRMuNxhjnOqBxDxNVieuab3KKEB/HDaSxaqT9kigFAol3OtaaIP2jwhWIMaJmOAJmObz
AsG+o6S81geoXL43MsTPGsayjU/H3DZz8opYpwwrfupUdeVANd3DyZDXgzZuU50c0sqcvU9aXe/q
zYDe9EposCzcmtiP/z4B0ffuOrDhUzQRfMHck3g8FApvHx9r3lvT0Whz5/DueIbN0eaibachWxKZ
U4K3b9XZlvF/roEg2oZUBLOO9NkVxrnUj0YSO/u4yG8Xt0/2RmlZUWEzkolbldDvURvUBci44/Ta
AHnW19MTon9jOyDyoeUZ//j4W7875a5fGhWa4RuUm6wBf18ae4qF6qWmIknvdEKKtckwmnJYEm9m
45KioFX/P7Lmf3Wg/6Od6zo2TmmHKgLX1kURlUKEyfx8UpG2oMHys+92BeTFHdzHrIz0+sXPMTLV
pB98Ur2Z3uWPRZBG6bQKQR12BAa/f/9YZjPoIBW74wRYCMwiSR2aHlqVT6zBuucvaK4Gk0HXOK7Z
0lX6QwzdchRu8FKyRJMsNeEzA4V2nTMajGaL6RsCrPqqXSBPLdM6PdXVl7lkEoFIiaEguwuLjp0d
uzyA9dIlV5y04zt/AVYIpYskCR0qImo8o6PTm2Fl6iHRWHFVXKHm9lDaG9OOpKYpTDnNhK1P5GQJ
CvBbuZCFQENAq435tlWm+TB/aVHDhV1CF4nDq9wscUF3WuZzhFoDD6sNek4TqRNB+zEhBcF/8gdd
3tU9yXRNNzm7dIb/PZH1+BRXr1ZS5DRDEz+CUz0SAqeaK60OThQ95ls96KQ8WAeCT3CRJ613cGF5
kHpiPfT4Y8+6NL2zbQW7jOIjMqSF6h70Rt8Q19tix0FBkh7qgqgxzRGAiG0WkrhebhIG5kdCGmMO
RG+twTw8oBMdFoNqtnpuLIdJUWUZw102s1bVYKB22dqRb3p+G7qlumtimJHFFxh7MJSRwYIKGu+L
AAqprpMiWsh5FwzZ1mn9u0C5h3aAU6IX5NiotL8XxfwwiNq40YEUTyYS7CQgk0G2+k2ppnETxPgv
Ab0iIys5CLoCnUtKRAb00W+mz8w1aHXmT5373OvDtkuHaSf9K+IbDSNZdjirYCxWnXnyUo4LwMza
8SEx4mPSMVjMITSh3FBUuYy4jWy2jy0mm6hw+YuYwm0xMcnEb8Yxd3HLFdsFJ80bpkOt9CgT2XIg
bx5T8ewdTa2FdiGtfUYeJX+o1hy82N1aFEQ3OohWI9UsQueG5siCtS1zfc2rysdthynO8WecXyYw
qaqdtS/VmBLqNhYnX3kV/0+x15Jrr0+BAptuvjUJDlsnxukcxEerVL9yJzav/HzI7ny3CgCZw/wq
Kpt58RctR8QJWGvcmASeUkmkz2lfLveaeT0WLoAYNvedlgntq/komPRexeQnQsbbJZ22EF8dj6Fy
DXLLvQH/oWxe8lJoe0/hg7TVfBx4tJVy46P7aJTrRGrKxj0n+m3SNPaZbUdAh+TqAjjfBMb030S3
/zQnRnZtAdWNXQPZm+eziwKt3AiYVPsFn//OzGye7rilpQ8aQ0/jb2gkj6YKqJiDmJCRklLK90gM
ooTottIpnQiWJIXRAuerrjo8SYLYbFCW+54p1Rb2FXRKoPqZlV5Rzt0Fg0tcGfRFELHhQK/v0Es9
DGBW78eepEsnC4ZQ5jkbxcJYsUjIha6kGyPjWfqQklkSHugGfCf7nKZ9do0a2M6d9JitBtUYeTG4
w8Dey88GVe8E9iBMdM9fMSKBzcjKutg9ZLmMU6A8EZFtfEB9SNIcB8IEXsDjkAMddySGdj8FgFWd
vSXLd6mypmt61XviPLOs0x5n3YFtZLigdUvVRB4uAujtr67qMHu2DoXClEioorRnl2VcTjGE6shC
os820j8LeiomZhGUoINETd+7O5m9JD7B5jlqGMbyP0TSf/94y7zsUa4/GjwBxk7sDPRWLn50ZoF0
xQsrovppHtgs0mrizaH1jpeTNkGmtHZL1qj85BBjvLNA8sFAVBz+QV9qRVj9vX0VBHL7pdUKKrHx
RUkmPiinwe5284vhI/osV8z45IL0pogWHQni5er/aBQUdo08mSCOHxN2rs3k0qHSu5oJY5U9gFiI
t6bbo0lIHIYCNeE6Suh+1LddZLnfg9jLT80Anb3Qyc8arJ48xVRu4XrYuxqiOCzhJNjUaeldWYas
GXEYAj6nV0atiz0n672UWOUvMgalK5r251DGPwsLB2dm68+qHE/eSL6SVY43jRtMZ0fZlCesHwNI
ynLA6JN4yRwRkOttuyl4aCvXuvbG6oG48ekAc2bfGUnJFopmjnemOGXtstelAFOrNHbeOM7AVuCp
9ckz1aaUEiAOXnOdEd8wNHkYuAveDLsnyJd+Zm0xsM/M6s6U8dcR+OLs4MZshcmQrWggxlvtgz2S
LzXiYSJKmEMEz+U5RkayJfO7ph+Z0X04kis1RA2A2dCWp4aKx2u9TbBI9FsosPLUpkNiRxA6m/1M
EPvWsVuxwm3VPjXQxBnz8JWCiwifgEpU2urWqubhGMijroG4BwG2+L+AWsN3zkh11wiitcb2fir4
ebIc5LVTKyeq9RSQdkvKBHtkYRH7NWr2F/xAOp0+zpyqe1zi2j9+/IK8a1bzhOJtoDvKDAH44eXA
ifgnnSQrloUSDDIeGUkEqW37IeDCY2YXiMHb3Ni6aC4csbL5IXIn6XLKkxw1mn74+Nv8Bn792W38
/W04/zPz42jO4O/v1yYVjgxsZxSRcnzCGjOAm4v5M4iNNy/PTlrdIJMWTIis1khZI93koFU+ObA0
fFvV/RjXO4syXWovRSz/K+b4sW/VQM/MeYBhDNNApnAR4ru6ar+ia/NDRr2PAUUSP1/89NPlpU9J
U7YIOC/6iVOkxWLm2dSlsnjRs+ZHkdbWVv/qCtIdZsJStkT4vjgojnBFUFMKJOPVgKWvP1Zm/waj
5S3t8id/Sbst3YlTYfDWfnzNVnvGR5fsovdNVEPfty5L3NTSYpssLBEbvUjuRJN++/iT3qMlfNOk
A4wWD0GPaV3yGwKf0C+RTOXeIemO6IhacbCwxC1QVxYqSy3nInNvTHZFriApOMoq6awM0IzlJDaB
R2x9QNAYYw4Je9RwP1t139WOvok8YtUZrVAY9/eU949edabnPDUtJrxMWeirypM5MjQlJ/FBo5W5
GBNROgPD40CpF82ZXlxz2TFi/Dl0ybnvrfTT5vnFrVk5JpT4wcrfW91d66374/vUwgVGMzg5DgL3
Byky2rXDy0bKnjYeEqDnLf2NaEEOuXMb4260u6+pVx08UfQ3Mnc2fRbEBJU3OVFB03MXV9PB9IG4
liI5mHqnbxOyvyK955RtkyHX9izgfuEl1/YQ16EPfsireXLtytnnk/3qVL2/DWYwClCXw15Vj8Is
Tsps6DordPNB7dcRLklT3a3HK/wnq+duPgEtfgMNLJ+XAvb/J4/UP24ZQ18UNKR3An651IZB5+1a
3SCq0pxS4DzK84nTaH9Ky0GPZg0WznEIgHnHnCA1jtQ8Ryte461rQICZS4skZaD1yRvlXJ4amJMh
cqBx5jODWaerf983hpbK62aDgsdPcIPE/a7CDHPK9J5BhwEeWosZvwdZfPITdN1q5KzMYa7ZZvHc
XJdp21wjItx3VfxryrQbObgtyXUDnTTp0DXrnO85XoZDCt7dKXt3a9ipteeGBE9uD22YpLwjoNSO
IAVaXbYcnj1tjbGngpxpY3pYSO6kQVUKUuRnnlM8xcGEQXJangd3NM9ybDtau12OEab9hYaS+L7p
++x0TdQIcUdtQt6xh+pPmpCd217tc331MWBU2ADc2CP1yR/Mnn8Rabs30NJ8dtfX4v3dmrXO6xxm
Uqu6+u8LzF2mz1PXIkoT77+Kpxz6IOvsKs0cXR8FK1rOrVlou2GE86fQs3/82F22NdZtBqkHzm/m
orZzObrusmAMliwRkZ9zMkP+ui5k7g+4wPeai6EA0DVjl+TJ5dp//MmX81g+GVAMLESENGjKf2+A
fywJuJMFh2BJlDWR4XHb6Uf6xVvl4yf7+IPWZLTLa2zjvITFRM+IId7FCRQzj2T9FU1UVeJWyPmL
2eTfGmeciDRysSZZ/RZ1zQC/1NU2SXZPuFi8iRfSSfvghl5HKGbWoNI0mqu6c+489A/ruW3+5Fkw
/3FFHBhMCMh+DxovpR8t3V82MK+OIOzfmfRtbYl8M8hJE6zXgsrW5XlJnY1BIkKXpIzgytIKnYqy
GrnHt0nz5yP7z06nh8NPeXWyagkRVqsryryyssx7mTBY6/JkIn2BGBVj93+80pgCyDqk0mAJ4876
F0+zrMs26QMk1jiUjV3vlm9JvR4iG/c0gfcMaacSLZtW9t2C7ufOz1OUquswOt2bzo+qIM8sqYR7
gAJLUEliGRib2z09jE+ficum2vpN1yE5pB4IScaleo7JstDRao34WPWT0zlr7K0DdByTyDbbTWC+
76ZCYlIbvoqxOFKau/sxhtWDlbBfcTM6IwPXIBo2nNz49PF1vNwK/ufLoZKltYmb9/KlbPGM9TF9
gIgsWxTxcBMxTIxfP/6Qd3iS3zeKmnDVQ3j2u5vlG0lOMC/st2athvxpeCMAdaQwjO/IuPnZO9q+
nbPbhIqAbAgcH2J6+OQrXK5+61eAFGXZKwqRevzikGuA8hesiQPZqo55Hwy07QIfj38bY3+yOyDb
0rvL+i7BU0e3YyIQ4JOX7p3ebf0K9FQx3MMtWD3Nfy/AeeWSlKaWIfJm6x60OOKBZvVeqeRKdjba
SCb9aKKXLCznHBqnHJ39GjtkzcUnb8+7VvzvrwL6Fl818Ab4zH9/FV0xyzZbScRApoyVnsYMqGiI
zor1aj/12qsZNJHVMXjWjdLckNYrz/hVD72Z3Oc2IjmjbX4aFoeslKFjUy7MAmklDoxs9lKIXb9o
I6Wx96n4au0d/LmJrV8ceicSWDKsuZqX1zDG4iecnCeJYd8xRU7KfBkAVKrTSlqaa2GQoKACGg5D
epVv1eBY1xr5QZ+cVv7x2nAnsSY5CM0Zg148TX0gybzN7D5CdwQXFnx/q0UfP7H//giITqsChDrx
4jw0eFira51ePAD41wKIS9/Ztx9/xOWRi4vJo+gzkEGrZDqXSjalecIxOl9GZBVe+1nebczJPNcx
6W5TR7DmeIZn8slevH7tixu4ksIpZlyb1eByLy48L2Hr4RQwEH0GW/4t18fQyvCxeKL65I37xyVk
b6AbYANiQmO6Pkx/7Put1IqJeUcX5VP9SxP4rTwyGT++hu9/D/JMom1+n2jcd/xPR2lpVlHMRi5C
FVxteVT1zJgp6ZNQH+bgE5ru+1vGx7GbwFB0HQAMF09FSrIC7miN0Swhx4wkrjKirbGlkmvCxLLK
CDOoDIqLj38kcvd3t81wkJwzuAM6Sq23bnJ/XEqh50FFb7WN0HYM4Rzn81nVtggnZpGGW45XxaLO
FclIkfJahvaBv7PKYsHFRCAz4vj0kM+evl8KeuMVqqXGJGhnJOEDdpN6wCpBCyEriysJQcbrSrzE
WWLsurirDkmDZYmgnieDZiYsaw8bLCktetzrtzIol+OYyLd8lPJ28OKtJJqN8U7QkEmSEAOmXWdY
qpAPD8m2woV/3yTGdg60L1oRu/fL1NhRpcUPE9SVEG+KChvCjLZEmD5OQ5NG1tA+FuM8R4NBIJBT
11fTkPtHYiQ2RKKBGEu0+D720uHUz/UTUtenMiFqnTsYasrCRy7j9Dyk41VQ2fq132TGdTAwvlvS
yX1dHO3N6k1g6wEHw9gn1ChN0BrEXoamT7OisedzMiN9UQ1e7Fn5t0Wlw/cLZHtAdaRtCwKzImNe
yObq8CcnCpkj328jlT5GfQ/DwCw1EZZL6m2YNGEOdsT+d2erc9xNZ/oPONvVKQ+0lRmHKmPkFLj6
VgAlUySL8UZkIfL/H6Nthy5n1qJC6upJ7o1LOM++6tJX6C6Khieu9FYjIpU3Apvlskk7vNVrCRf2
EBYwHw32dsEpH6LLBzJOGYzQr8uQRIn+VCsyyCH17iXajI1lps+TzQBosYISodWYHqQZFbXXcPFQ
MZl+f08tE0mbXSZuMPVpZD6iVYZvUbtct1mNy6OVYxzLQdzTGEXHpAdH5P/FYTbophl+fWO0QiP5
13Y3hWu+YDHjsvmio8wdtR3I+WEe9rCpyq3xbGTMF6chuc21lviVUsAbMKvmpvTjmyLxCBlxSusM
V6DS6z2ReUy1cjMElDsiTvEbSmj+cIxTd4Bn+kMS2CrE565fJ7ElDxYpmKJznpal1x6sBZeQDIqv
eakTuQQqNzSc+r4BkBW1NLbq0Uru9DIinsnd9lC37zz2XVch0kGiP+1qtUZm0J2Cu5mLLW8zTNTe
FEfwAsMdEU3fiyA553ZaHRk3GJueaR78gj4/DiYT0YGpqVrMKy+zf368hKzn8b/XfSb+rB2YVtaw
6UsvcZ1S/aNMbCPfbePdMjjGRhfjqz/wZH78Sf9YqlziKVBtIeXk7L3uCn8sVbxPsilAPUZJKX6h
aNfwXzGGcutWbb6RRrwM2if8pncKUko9DiTrHgD/7X0gdeHFo8hpg0ckLJVhmagH0a/vSYdTJkjM
DVVYCPp22NqTV+wCnCp2m6JWmMUU0T491uZnYov32xJ4dzoqtAwdE+HMxdaH0jUQCU6ZyPCRWQZz
/Np2N4Pfn+Tc3H18vf/xUTSPOTZT2tDTvtzRVVzVoC8ZZrCuv3gzctjROthmseEdf/n4o+Cjv3uM
bBe+nuFAU9JXf8TfN7f13LZjD8iijoCKTda0X3LsEaRNVkkYM0bc9obc1InXHnRXhanT65GqFQ1i
UHgydl9tq8ag5aCdCFRp7er2ezO5RDHrK4ZFkXZBH1xeBXbx3VFk1S4D8VVlXxqstCuYJfPJ8sAC
nbr1gh5tNRFnjFb0UWgkdxjfyV0++1YHMiOFJLKUDRK7qv8ltOxtnpE9FS6sHi29a3JrW04wae2E
74T3LDSI+QulJb6ZBS46lZJypxQW5GJVENaaThSVvdGl81q0TRKNVXEHdKTcIGSCOKJ/w7jyNlNX
sDYbKqr0jlRjvdohE7xvPViQOunRrttH/ZSbm8IqOeKJ9OeQu7dVgqR56tvgvFjOQUyhS2sNnTyg
1FZl3tYvKjfSRX8QSTogfc3tXdomLDdpIbdwf0PU/cWx95UWtmV7cFOix1VWY6JJvHPaGESM0BbZ
QR0d0dD42sGyn80iYaLklsYZWa5OpVOhNiUV7lT26ptoXTPqMCpfDZnnHivJtJm1/6sHHn9XFiN6
g2THy5R9abs0p6Jv32YjMQ91Smqnm9O3IKXLb/SHXCX5QU6tsRnafiCsqslPnFAQt9HyKvAGHzTD
/q9n7T3boi7Cb0ZPFi0cmbMGb/bGcVti0/SRyDOXV0hY2g2Exyc/cQ0Oq64Zpl44m06CPsaALvRg
eF53JGT9Db/5cNW6a0YX6rCDheq4TGDp5N3kn005v9qV4fO2mE9maxeM+XGs4fgAHp0kp8SpYdWk
UxGOc06Wdtxs3OR1KhcCpKv2vuf8c2V26thpqBCET2BwBc0pTJpbn1F6yCFiZoBGqFlhwsTFKCbv
sxm4NrMsQOy1bVlHq9YeQPGsoKYzBrP0rGwDWPPC2bjw6NawY41hStnHBXSBLS28GngRQNGVHNWX
YN9kbrXTh/op601atbAQj5o1ECaiDN7C0VgRw+IXKyIWfnLOC5WJKHFmRBBZfaSaGvadNA+LkYjD
JPAwaFpQMBtm3qYhFD9qAJ0Lbs21UMuveDC+Bo2obhqpU2YBUdvNGTGKTvmzqASx8Awttxy1DjUn
J+xSzpn3U9v0Tg8UQUwCpWOLbcLXgv0wa/+Rdfel7CznFjc/ts3E+cyw9z/9nL92OvKJmEPT5lg5
qLQc/16iYssbfTsnXLenrkarzZsMvL3aGwuJYHN2lZYKmY7Uh2hKEmBfdkdQEcyuWm/4W+U8dKlD
pmyRHvWGBHWp051mMdMiQ6R3oByyzSwN69p1NuiZvvOGc5U7LcoW/z+mbBC9OnmwNYOxLeF3iJTa
TY5a7dhahLRqXLJNR17azqwCMnVHceU12QsegF/05n+5udhxrIR8ZXWAedzmutHtlH5kz7xcQrbO
5w4pZfose2bZiWCtVW1SXbfVcYRGsp/gaFwtk3ubV+ObQ1/guFjLk+aP5qbyazAbNLdvkuCX3ndb
zSqbqylumkM3ZfdV7sEcnZfuEFjH1NLSm2b4Rrfh2ena7l552mOcaSjGu9zbIjFkRDnpRcgRPKqm
oTvmTQYjrAhupmmGv42xMUSmN+9srYNUU2b1bRa8TsFLbcnvOacyL2iXo5uYDw7K/hudAHoGH66M
/Kr0780UHhCmjW3T+vltzMF7Mau9TS0e2oRhlnFa3NYktm+WijK5ySUZdi18kVbz9zO59qpHaoWC
jGWtD9vRz8Nl0NOd25U9ilqJHCBwADKLjvBK0ts3xAFrd5perE3xEbfSsFwj60WMY+r72ZOC0Dg/
3gOvbzxxtJF4f4JIdd7VydD8UD4hjWLMuLIoL55Y4MrO4kkEe5ggtjTJR3J6S6xLIz/NquSr3afT
RqT8m93mDid1F/wajLy40l4s3q99rO9Luwi2Wd0lSFwMA531GjCaolqW7Gc9zANarsOp1EW66QmT
DAfyeg1L6x7Srj55CsSLYU/BCZlWcJPPkI/q7AmGz0sK2327PvVNad8uI9yjxfW77TJUWdhZfco6
OcFdL2z9qLRaO2I3xXxsG5tqWsd+zXQbd6n71NjLNmjac29TJHgFgCxoYKwOM3Xhx4eUd9N9JllU
5kxtIZvjbyXz7K8DaOEULZwAYHdqyGHv+kNwKM3hIVbucgzwYq1Bv7/a1L/rF6qsIXVtKCSTtpeB
/sB0It5//H3+YUezDKz5tJBIxKZ9dnkW7JDnycFK97mbNQ9I/YhBTGTFnS0l3hfQiV1p6Veusg/2
3PY3IwGUgSa7+6Et9YMavWnbZu2Mn4wg1laO9pNnZ8Wuys9CxPrG7ooET6FGdrEfyEMd5P4jXhOk
9sFwVRbkPUsVVE+x1/GaN6CknFmezdWYgT7zNVBSnGWK1MNS2PQ+/unv+pzrrbBxSlJ2AIKglfb3
rfDdOEeF4aT7ymxehaOpFctXbUQg0EW11M8dBZbIDUwxVXfl2mn7PCYI7gbNue4X74y0nPXOhy5W
QCMrch0vlYkyxU+Mh1RPoYbExn0p/fzp4y/+rlfMFweLxCmXwcF6zl2LnD+KGJS4TtUZA2lEAkdH
7aT3JExs5WpBQwgUTcMIgbGdXnLpnboAr2flf8Gz8+Xjr3FZtP3+FpxuEHPx2KCE/vtb9IVjUjtX
vN8YDI0OGWwXFEd/8T/5nN/S7z/3zPWDADowH1gLNv+yrWsvyWjGHUN7PvImcdA1kU724jfGF81R
MGFLRJoGqeAm6vnWb/yQJdTc0R4mlXpSYTEWkYsXzINSu2kdIByCygps1k73xicN/wYpEngnB3on
LOEwenTORoF2R4jybmBUtBkMTNyO0TyI3xYCMkMsrvDUsRe2JfW5kWarRvCT0ulf13dtvGIkZpRH
EfX39a1Kb1i4g/les0fMqlPwBSvnaV7Nmx/fyHcTmN8XmPefFWBNY7os0lhkEDHXS75P2rl/bCbC
mJod9ONbJzl6qLw26Kwia2GLzwR2rSkBhfXxV7gcja7fgEJG19GI6lTnFyMHbXSGzDBJhAoa+cNZ
CKVfiteWnLd2iYEzcgz08wA7NUkKH3/wb2Lc5cOFnZLFmPLcfYevqETcDQjK8/2I/jNpcJgKkBJb
xyWjvUCy5uQFoa4kMtRsY2xJ88bkG+XVY6Di77Sxfhga7PaEdqLrUbd88u3+8Qygn6HFH+i8YugW
/34GilQrOluHld3p8rFMSbyICxlS+jwZfnbfmPO+JQyHvgwgKQGQh3Z53tUbNc0S2x38Dah+nzyW
l+cBbhVmkN+xVgzryXz6+ytRXpNY3o7Zvu/Vj0GjSmP9+fhnXw5FLz/iYo9sRb1wzlAZ6O697xlY
2Lu3xFmB6UgxPzNUXHYoLj9s/b1/LKa4CEm8rofVLtWCS3PvUChBlXSuJkP7+fHv+tdHMa3xbXZ/
0OT2xUdNWNdSpw2yvXCXa/rUJw4Dz8ZcIYwWjx9/1O8/6+K5Zk9bOy/+qm1wLnrycwchIjbWnzUl
u8TJsfdnvzqnsxnmNvQH8H9B5RW7knUtBFHZ1dZ4Zt/vuwqHpyYPI0ekc9sHv0br1Rth/aZIvAgs
4KESBQBYxLOb/qYXgM5GGwHg0H5jW6Jes3lS9fjGrwKyflM9chX1dWaL68zKb+y5RAfWoua0i4XH
c5mg6oFuZs0G+Bv73i5IjZbUayTyBHmNu08uy/rCXFyWdUhhgUPiTtBs/Ptuy1KSJNPjFA0qfZeb
Bmhba5vSpNXYJDexx8rWUWBz7A5uXaS2q5qQ6G+3CbmOBW394ccwIrpqCIUGZv9gVRNrc7U6CmW2
n7wM035l4ujrvJM2JZGbM6MzPHGLmBQzKJHIsHRecq//kUumCBNNKZ1MDLraBEGtu/nclI+dBwmW
gABvZCXK0fhGwLU+W1r+cSUcBBIGzLGVhxVcvMdr0mvaJBUP44AfsOlHznat/AYoUYapbNNwGDXw
63Zzm88WP8juqfv98dM4lH+twGuSGvhtmnfM4y66dgJEEJG7VbrPBJ5NC7qMWeXUCMvKJIUutiBh
r+I03QEKfJ31XF0t3A6CwY1rwVM8zobzkKq7yhrik+eS+eYR1ZO3wRM6CXUFaYRcUjtRh6BBOI9Q
+9bQYcfwH6yxfPO8w6dQ0FQBypnT7Oqds9f1w74SN9M6H+hpKbUMv3DNgwik5w41WwI3jNezYUde
+GT1x16DA7iY8Kjt4Dwgv9/PO6zTL47lwMf0+QFmYcwhCHtQgZq6sgp/Bd1VyZXBIAEQljUBzwaP
O2su8KY43XHuf6kHEDctUxAvKextlaHE7msaQL6OUAxD+Mgv3vbkf4aqlN+LanlNrOqEkLnaqlzE
dJgTH29D+mrH2MV7wwQNoQBjxeqH8f8oO7PeuJEtW/+Vg3rnac4D0HWASzLnVGq0LPuFkC2Z8xCc
g7++P8rVt4/lgt0NFFSSNaSUSUbs2Hutb5kZ7cVJFb4sAbRwBMUSXTqfO8M0aZhA4P480CT2qf1Q
oYj0DNmGDl1fHIp0uI9nyC51NlVAMrF11C2H1gVtSLbycFvHDGDI3SbzV9WA+zdUUt1a6pJSnw2M
vIYX3Ytv3TK5deL5qc+dV/sTDIlPzAhDrAFENU/krc9+rxXFttLNs5MXjd9W+Qzm12i2bWF/MlMC
a0sSGLBro2PVFY+u28wst84hK7sxi4os9SMuGProTbdjmEP1KMuYOWKeBy5t6KXGVt+OLFfx194m
u105uuZcBDomLZNLxUeRRmbjUH/xpPHxTbaamvML1gSIxIT1tGp24J6B2ma1x26KX5S0O0yde4fI
ZZfo/X7G5cP6pryQFZWijC69zWs+L13Y8Xz62lrP5ll7lLTq/T7v7tMoS0Mt76+IDVz8op7AdJvZ
RwY3W2LxoqCgStjWPZ0Qu7JGUioKEuHoVvQjlUpitUlQAYHwjVXcS8BThARhryn5pnGhhfbS3C3U
UwHXlY55Fn9tpxD3UhRPoogIibSci8hBfyqu3vmTOaWbpVAf+7zauUlH5zATS2jZ/DPQoyOMMYMc
OwzTpfCu6N1Nvk2mVqGrJ8d0sMI63UCanotJe56/OVDANx48W65350oscDF6oEm0T+5lL+7ztn/O
UQQcZru8s0xlPg7CabdZo5zn4nYYm+QF+OfFAQaF7tDO7iYy6ltpdqeuq7l0cWBjO8ybqwGDGL3q
ZVUy18ZuNic0ZqVq7oRJQWurF6iCxmauPbmTTFp2aZSXW7E8aXb6pWzx5ne3VOFfBMJ68jzwEU7L
TC93lzBO2k9Z98IznuKQ4W9nMufstHr4QFYFCCTCof1lbMVOWq0IbFYt4PPNh4ZrC60v6d4qHfM9
nPbndhDQEBUgVti1PV8zcBlYkRaU05HTuXNo5jsn0prA0x4UqyJEC2qCkWb5geiGAA8XnmUj5o6L
9XsOSu6eHAxkwkoLCNSAyNzTTCnkTiQ1d0aECdVWb1VIP1epvZxVGNf70fNHo+mv7Dbd0FRlDtxi
2hqUdghtT7F8HbDe95NN5Qj2pzLAV0ZkQDyyPTPwCPSBU9Ts0rhv3E8QMQgAU2lU9Mz1M1yMfu1o
GPY8/eKO9kktUqbZxaIjV3Pgbte4L5Av7kfIj3r+YgmbnmV/7LunwvWO1KrjBm+nTp4lvQfF40KN
8pUES/1QM8/QcFK2GSwNzViwjlnjTSrulXhc9hacb+Y21mZJW32D2TJ7wswoQsfzS0/9rI0V/htW
j5DoqzDNspecdGG/SQrMFF0I8nzTg+rjOb2NMwkivRiOsdste9375BjJvndLUOoV9U/U9agPSKzV
pQZSJRuuwWjeGcb0JIhtwFHIS6FW9V5LJygKyGRFzs/SMuYVpYpzDsNol7thOij0wWsBtkM6u3nG
bQOL1R9cOIwOsKZUs9hoTiY8+BBmaXww1Pyx0ZoQQd5mkLDndNSAxqTa/jhBLkW72+30HrSe2jxk
bXLnYWvB6prQsFMGBrlrm0aF+94Ph4zslYOwDhp08yl68VLjqqr710Kfe2b89A/otN24VRI4w8oU
sgtwXq3n7rI+2ZZWLjaT2eNGL30FmAkJnQ0jriHZtjXxoKN5igD+Bx7rgO9kxUH2Cplm80IV6B5p
STcBIXwcAEHjTG3Q99Fl1DsAPgUMG5GZoIjl2r7HvWBVxr1H2B/P6cJ8PK5a6kw0eRTQOlNUeRRl
nV0SzRmDYkyt7RBtLE8BSLMMtwajpe1SosWH7PdxiIdPiwY8pJTs9EvDBpUOy3YU9WXJOzXkaQsU
p79xNG/f6dEQrEsSOSCMHaIXEms+M3q5ZapsHbviCz7JzzVOh9BUrEtX6meRqfz+bjqFcKEDd7kI
iSxBZM22G9j4UweerGU7Hwy9c9gMzeHUeg5I38INB7W5b/EHBy4zizpiI+BixtpZr012RTwP5Fzb
6nCLTO88V3m1VbX0mHe2GsJjWYhQi28NKwuHBBCFGisQAzidbeJUt4OZSTreMfIsFAjiISIg70ZV
zI/15NyVCzrcphPQAhSH4AftenHyalPYdMedTJztgaCE1M5JRO5dKygmoOid2jxFNfgYp/RupCbo
BsvBryxa6waMqZge9UQ9IEVKNGBK8dHY5ofOBcfnELgZKgvIC/MYZcmwd4x24+b9zbSgQCltpwVP
j6DVoaHvS/o3dG0IMFkOQH+oxXEduFkcgdtJO1gm4GqjJL2yUvWz4VV2kCjMkvGX0nwCURcb8X6y
KVvnbGzCeqGRExFGEQgj5uRcX42lnW1rtn+fZA1kiXqPy47+I1pggFIsJNoWfZa+IwayTUtMOw42
Y8aZuTrUgcynVzPpksBr1W9ZTSlHQDfWXd1kL1teuhJmrsF1x20IyEiNz45yGZzivp/pCzgutH4V
+kYv6J0PZo9VcEqWUKtiEaqqft127BMKRWCgGdONatedj6oAA1M161c6Ra/C6rrpM+sUgQZiKQRb
QabteFUu5hyQC36h6qnDFIdnYOCCV1tc0WOJxRUnQoi+daaZrEDUwAFqWcu4deWQhIb75CRwLxXM
HrvajW7K0km3bptK2vMx5YC1MHAsTNKuzIH1huMdI9WjItRtB2ZnS59ylxBu7Y9W/cld7U62O1H7
0udv7GkT2ZE/t/aNCfcjHoiEEZyZNmNjloFuNua2aGCsl120Z1Sc3mdGd6ctjgJnKn8h7mDVP+Pt
W/SE5kq0KiUKE6ywFTjzPIRGoitBE9vYABN08l0Pi5+4UkSyGVNKRDpolARpnB51NuwOMw9nVxmZ
mEHNTrmGfODCch8X1XQqNE5Yuc4cv0IRNnfVnhgB7TcHLn3tWvx49DRXjAYpTzYNrp84GvzECgyA
Gm31PHuJNLnVs/XYMJgeMxPYkXRtQ4nSbMOTcuBorm/FJBae/Z6NcN1OmlwEoyczDsb6uJfwCuj+
NEhWUuYkFe3O4jMJU32ocLH95tz8N4c0Tsww0GjAIo/+qZ2QtnaeFDQNthTxz72oP68JUrXJaLZB
kHGgY/M0T1+r3HZC/JgzRcZkMrls6eh7BbKBtN+4BcG7BP7iAvD+74wSFUQbjQ4GVQQsu+86K5Gc
uRXWOptJ/PXU0tOdmR795hX8G2y2ChOT3QlfFB2c9+KhFYszOA3YBaL8MGWuwWs9Nx7jmeYBuvdz
rIFh0gcPj1DZekdFKgHhvz0hIjLbe6UAfAsi7holdxXMpPJuEMN+dsfJ2nsZDIW+mhrYa4NK7V1U
tw6g2rD3IPcnDdK1rk5YEYoM/pPX+kM/WYAcUVn72Jr7e+wzZ41F69Ga1nCk4qKXVORxpD7rXjFc
nKT+jazpvZCKitzE2WeoHBgYQbzvZS1OoVe529EGbLzEzwHwcxYrfBsaBO+QctDHT502/g5/9zcP
i5QKCglDKx087Lu2FukEDNAryZwPnjtCqQEHcW+7u0lvkl0ykmgk6vjaQBvymxf/59sXIbRpYtVf
rzCLOvjHztHsZMvcRwQ4sZ6IY9IyKar6Yj4bo2QkZGYnGQln0+CLMUv3a9RljxwXhiA20LhCIyBu
wE0ZN0cSVj2Xpi2XceN1rk1z/bY04FJhZbEOLdwUbuDf9td/6vbwW6so0DQmCiqCtHc3iO4Kor9U
oHQGzkVAJvEJI52yd7E3otGAwdh47EijTDYyt4+mEVNJsvWOzQMcnvzgqBNqRUpUSAquvTdYcEHV
vUJpjg6dUMdjV0qf8XVxmPT8FkQdRxg9nXwj+sBkU6VW54aZNYIZeh2WipKggZs4sidKsAJByATK
NnklPitrvEJits+dHfHoS+SESak8DzhRzkLh8FLyFb5hL87GSltQLTM+PAQXxZ4syHFvN6TNcWwb
DmP21MdtccrzzgnTcc6CeEzOhl4rVwT1XI8DJzASsk6x4yq7xfJQg5bT5IOC4S5jM/Qpp76mHMCD
unRe0sa64EocAZ5oqAt0FC6LOhyaaIWIDOKrPQkGnPn4VJMdtcMTuCuk/rFcPHiijhyPi0Mf1ib7
RUsVsc+KS54+ZCpxv3EmOM63c/jrNuebK/uHvQahzDpGcZipsNu8F7dPfcNhxSQnBwg46k2iIq46
FLChs6rVHK3vTwlO7LIfHe4cIY8akVuVNlknt62s0zJ4j7DNjxMtBFkgYSNriNFZBEtlsWfnlCb6
Vh+V7tDBWtjT9zrMa7IGOmU7HBdd4MPO7EvTgWr89d/105iIPwuXMxQiCHk/70Kot4W6NMLeJr1Z
ET25fOG4T/vVhaeQoORRR4/QahX77RRL9Tdjsp+mEh5AeYt8RsxQa2P93dTVYARezAuQNVmQZFlM
uyFHVZAKM9Tm5rxmr/3mVfzbB8SG5zGhdlTUsT+uOJHgCC4LHnAoMOMpVdpcaC0QZWpxnHIt7fi7
8Ni/fUBckAhD+X7WiR8fMK9cw+wnQhXxbB9cg1ZjOZrSN2L9WozCZL7ESf7Xr+j6N/x4oaLGpZBl
SsH47adRtuAzk2HxkMPoUTyyD/oUH79bvP/uUXjZ1h2DRdB6L3h151ixRqt0iDKNn9oy4/a2fzus
+/nixD/KYMHBkw/C7L1hBvIk4M6s5k9RDULTPbZnNUE6pGnXcd6n6PgRoc3ZpVCmx18/iX/zupFC
gGyXWwNm909Chlmv1KigdWzW4oyoYvajyTQ56MTerlfVTbMwOPz1Q/40yiJFj8E04yVyUrEM6z9e
KrMxJ3JAYr6dyJybTAlIaG1UT0gWo7b9TfXJZfY3lwksktW0T5mHS/DHh6tTS+/LyLC3ha0ntOKh
IK3EKSlyd99lo30B6zetV9DiLNcc/EcEdaA53Sb+qDKbhaHkfiUtC7qoLT0AgMVyQpmId00FKQl+
WDbwTnNxtpbmi9YgwZ5UvTnnvWHRTK0q0KbNx143rwpOMje5rtbHqAw5dmq4EQXMV9C6JGOO3sXl
tFi28RjuR8jom4kLPFR1FMVKhY1ON/C9Tlr1wq6QbyMcCqHrpNgc6GAENABav1BnznwAn4ycGkpn
Cff13rytBkIva6ySG7sUG10R90j9dfIiBzUka3mgLzQcEF5qEH/If2uGmsQ7Z7ox1jd1hFCnanRG
w0AJnBr+ExsarUL70OoTv3iqwPZViG5pivha5jGUKlQcTla2D07TPiMbILBXTyB9dJ2+swTll2q+
4E/QEN4xxROjp+yzfdXp151WnxvdGnZF0hVMBjzrSo7eVp0lHT+evOt5bqiCENj6Kwrw9Fa8jZk5
An3UHMTKlI/TYkSbpB5a+oxoahxcD9ueIVgeZzY8mPLsztg0Mme1cCDakgbrRQVSO+gbRsYNXLJo
qtWtm9zqAx1Yxegxl9D1DLp2utGNIRR5c2KkI8O3Uq7u0k+KzsC86aZoQ0OOWQnKT3AQZ3V2bpRO
mmRpqdkxjQE/0OFgx5GlsmHwE0Ea0LXNWKgPqhU/SSKMN8xAr2EDf62Nb44zzmctF3awlGiKyEyP
hcGE06RrnsbOrdvq1TZbterYMRKy/rQHq1pl6njI916X7ZaMH9hXqDQFWI+dVeGIWux8D4rvbLeR
ulUItQgSpvEBFuP04ppX89Lae2BBN8NgyitRcHl0DGLpT226gVkt9G1qt9zTttNoKNskLaatEZkY
ni1KpzEnp7vonyJ85Qc6Iw84v7VDVPL6CH1X5LbwO5opJzl8GHBihXnejGHhpESFRe6jbBayZGQV
hXpKl7oVNFpKMSf3lZyMnZ5WX9Qkv9G6OXrIH2hWdFNgR5O1WwTdbZeaUhcdLDU8Iieh0LZ0k+o2
JRQ+KKqqvIGVAUNESQvzUC2YmlLi50InTsxQhbk01lTPdVGWV9bUnlMP2GyKWe0IGGLy+8w4Wonx
yr9EV4o2sVi4QTNVxATPhbcD1kz/DeoigkxOLGVTD1e9sYSFMX5IZ5ruY+W+DoPu3MG43imDeprF
PO0TPF2w4k4lDfu3G8ntwZqLLNIIaPX6bW0syg4xP6Um/Mkgap2HwVrsfV8rEDvJvsLaiK027miL
FxwAQ9sa8BuZTC/LkZFJkZxyHuhimmKfMBjlx9BCkbpSb+aVBVqX6m1NXGDoWHlxlZbdEcGh+ggv
4bOz9ARf5q0VGnOMZ6oFZeyVifYhsXfN2pWrSDXzlYgioi5NBC0pD28Ui7LpRW9sRB/fNOpob0hu
uCskSZmuAluTZ+wpTWeSFMuk2TL2CV09QcBaKOecU/9O5JvVv7dPFsr5ytIOacdJPML7sIuXfK8P
DjlRGjBlpQhStbjLLcjdWVSdqrFP/cQDcYX8uUfDDfbZMA9RpplhXKr1Vis87o90Bj04l2B2M7Kb
Y5ituTY8jaiajjiecsgjqboxciLcWtO8qtdRqRTggW2kPOA4dw1Eqw3ewifilkRAz4IT2MipfIjt
O6uagAuVwIBKyZqtI7tvacI2KiD1mU7aJIEGkhoQMpKkvaE7VjhBGXxKCRnSgG8z+CA7xlv0hSom
D2GZPhBq4gaz2d03Hf8aS6B1rqkEtLtKWsN4LNIKSxv5blaKwKnPHMBzM1dQaiFUnTXzOs6MHThq
EP35fCMxRXW2GE8AxWb+nqBpB/NGABW6lXV+sfInLdP1wzKXu3q2Sn/uPPJIa9TVpjkLZsjDVt1q
ElQLc2HaSo18iRpX0sXvsrCYSS++ryhfHpkCiQ24AnJWaKEm0X1ttsrzagjElsS8bAQ037Qb07DS
R1VDkBMJLJETTkmnczbIu3C9qOMmQULEPxu8/lZ8T5QqCbOomrG9ipeFQ+JGMHbfZCI7j+D+gM1h
HyBG5pmdSX0sIhkUeaNugbvLYJKmw2BnJkWI5G4f0Ciq87blMVJxNjQO0wmv09ZdtA920X3qcmbZ
7Y3UFxGalUJ0neh3Vt+0jDHG8twtyXlsrFssZy6EQBZ36VYEKHJKLUX8pdTVaqvPUxyisi6DZPhc
m4bYtwDQ/UUFlLz0T245bqeSvwhjIUp4rsq3I70s2YgaN3d9OWaMHsB6a2b/ogsLdmHJJW07884j
8S7PvS3Qy3jLoAnmiIJ+XmHsmiEhvTKdyjtNGRysde13JU+gnGH/ZQ2tgi6i8boU2p0y9eguMUWE
bqRaYVRXxUYhq6V4sNnItzKhQCowd5N0ivnXtfbIz5cA2+C9mRf35mK2p1TDAtLByPRTOhvs7yy4
dUmzYvlWvE4QWi/CsZ+knX+RTFe/sq08enBlP3RT5yMSgXKXeR+ztNZ29rI6psoWta/UytuW6xiN
ocoF3rBtAGMK7QHoYyUjokHl19rqjU911T3RsI5umRYNF0ITJoZf2xglza1M7GOrNGY41gWeRMRm
q/6wJe+6RQVYjjvXW6ywJLAXQQCTcC8phxsza+F74PthUVPGcyLaM6THMmyVPixgmezsEZSmS3Io
McNDf43YwTtlM3ICxcLNQGMPJ6poffOJa9o6dC3+gDUzcTJxyCUk391M7a3Xf9GKJTpi5rkMCYbP
srGfb2eCnT5X6U3bkDQNDs86qTJ7GS3vSdD6xuM0IhZoAm0e9i0JHWem9AfEDVCUK4Qi3A+5LwHk
+kQok5AJMGUHs+vGVifr3MfNR9c9tghUQ67ZHh0MTIMZg5cP9NQ4dWI4d8TaIl5nkQSYf5dFaLZq
+6aKxrOOTj+MKyv7TPDJ0Jobd2rVbUnygJ8LkREToUHNl3VIGqCPNO3IOqbvLUG/3IoQe7ZjfmM4
0ykxzBlaNU6SCueRd93N6IFSJrYnmeaM+OgN4O2F8CnSHj8wSz966LuMDmjt2jMjOgrOSjR71lAd
T5oWDtPDMBjx/QDu8G09RzmAQThSrkDy7bxm4HannHIH547G1YPDbde2Thcgh6RGAKjmGLAaSUff
MdYYN5VKqGibOSG8+pSU8wIFSCR92vmyTK8UI/tklBSjXM4p5wPSwlB5n0FCuETQh45g5+uXib3E
dhlYsF5oE/YmXHCbqnPzc8HlhTsLRC5ewMd8aueTbVUs2l4EDrxy7E2RVU+MrZknxR4tpCgBGj4b
jt9H0X5Ou+bS6WO7z7sab1fxwHZ/v1TVFLY5m1Cbs3wxh/4gO1zb9JGIhKlYRnPjnv/LYOxM8iAH
zS9SEyq5PrhhJiZQjYZx7OTHteTOKqq8eooeomXA7DgzJe4T87VuvEdzglqjdfkmQeh+Uw6MFXPm
KI0eZaeY27UIGlFUO60sT73eXSGB/VI5XGu9IQDb0uUOTQPcb76UaeBCpg/fFs2ECMjKrD+VU/I6
L5YDuXGU21zzAs+Y0MPoFmWZ8eAV3akYuFSLiTDkiRqVmuPEAfagW954YH5QuN1GK7uD04Ap6Aaa
uvHy0coQ0iElgG49xE9afT91cbVrCuZChuG0oUFU43aJi3irZBpalgo99CLI8zUQLra91kPOZzJf
JBes/Q23liQaeE3fM63aOS64PfJh9bkvdnOOJ7ni8D/ZVZdcbDSHx3EwOAbVlLZWJ77Ftn0jo8Ha
9DRo/LnJbcry11XnsJMdrOFiiFVOJP14IFNSwTLP65xOvTzYyKvytaSLS757GI5dhE6kagkib8ee
9IHuxojIFRnFdPvrg/nPYm56UxZtMlwNrgkG5Z3C0R4zTnCJtbb+UkCKxpPdwkE2s27jRhN6Dy9+
Eg7aCojxZeJWiB2a3xzXmVf8dFy3VBCrWANMACI/DQe6Uo9rDN/qluM1RY2ZzKdlQcowWca0MRCT
wIoRNfN8G+fbqp6fpCWeIi4voW5UACqnuSho2SalwTxffyx1AFORkcT7bDCI6ks+k7N1ZY9AstpC
3uImakOGacl2yC6ird07NRJhGpG/pmiZcRul0avmxFtTLJL2bpz6pALi55/0bxJocFyU2aNdzo9q
NaA0043pLm3S+kAQeLyjpj+ofTHcWZ3ytTA87GRj99REUX5n6MOnCr/82I4fCW02OB8tywaNoLE1
1SLfCr1aQg+66p6ILe8D0/g8fIgTYWNiKNiioKR7TaX6S5+bnPmtq9aFBZED2iTIqNkTj+SFUzZ1
yLTiOYhytOnxjJ4ptiL4yBEZHogCzkknnIvurgpphTlzTUZzq86QFKZJnmrTp2epnIsqW7DcPBDc
Lk4lE3sMJNFu8nKeejv7ZnRc/6kiLzpDnVDvqAIgWD4WXf0RGt6l46x8my/ysHjZrWou3c1QJQfP
SFg63OFeT3S57SfOM7rSXzRwXwc5oxJSnTzbFk4Ub7sZEebYlAveztEMLfZ2igPCDMBxTza9RlwQ
m2pxtgr9+seynC9TROJ1OVZhU6rzZnV8cSkn26hRngaOCMHMIBXCtP0A4ZwKr+0+LfVkHHDcfJKK
Rg7KKM0NYIzM1zGeho7aoNlM94ZZRDvLHPrAEgSoZwNTMw6Q5gyllF6LvLX1Ujkw8t8UH1Lu1AdL
Olqgf6nbOP04owW5TpT560BSLN0qehDLpBwRn9RBYukfq3Eozpo+GVu0GuJkr7o4i4DLsGVj2LOo
VKdFs+WBjI/k+5qa6hZHpni6lYt9XVncA3bEcjoxol7MruN0gAAYTIm1Q6bpwnpdQqPHn6l0Y3Wx
5lttumqrcdqNrl0Sq7xmaMdlFdguio2mNuJzJfUzHADtWrjak7AG5VHD83xEbKQHTlXlvzELau8d
+GC88LUSS7j2yXXrfVZEbOodaENv2WauGpGZnpG8VD9bxkLEibeRKjBeObVbbdGus5pz2q/Xvp+b
kix3K0mQPQZB3/vhoKtS+qQF3fFadcm8L/uXnAlJ0E91BcpLPvz60X6W2MPH0uiTGwwGWcze90Ab
tcs6u9CNbaHMrFPG6G4bSiAkG5dWqdGaTSiVWuPOhst60mT0kUhpJWD+Nvuz1TSbpcX4if+ZyORy
zPxGQ+tVwxjrFZVc9nhUEYGbMwoBNtIeApph5dMR/+RumZNxY5tmtqEPwigRvc12TuNTDnwemd9y
a1JC2A2HysJriF2aBwTSw6FYWrZnRVg0EuznoYwaNF1cYDw/KVfZ9OnXz8/3qN0fm/sour3Vu4WF
BcnX2jH/N2tFwfA7xvWH/HeO1JNLJm1VAw2YbaW4jKGWemgaUxtjqKE8V2aPskwtkTwPbuMTh2JD
6hnCSbpzQHZNkNV6dy3K1yhOYeKUSJSHISWGqC23g8HBoonu+hwxjSn1Fyw93xKZSt+m+4Yyf9HO
HDkfWq2fH8hOwMqL/jgcLOtKny3zU0ewaVA1Iz8+A2rfoI+rkPb5qJ8/d3U2fOyunJQ8mMSz6kOk
VnPYKc6pFctjjAfsZl7VPHhlmJRACzpLFfnWZCYkR+QY+2enER/1KdZ8YteKQCK12c+mOx1b83kh
fIx0pVx7Mq0Io6c2DFfx2NmUyxVg7rG+mWYvv5D0Q89DiPTYZ0koyVRGqMfiMozacMDLfiebuA2b
3Ix3xWSiICpEuxthvPhWmy9HB1AS+hhSBCdX3Cx1rwXa2H22CpDXZVXem/Y8XJDaRL7AS7hzad0t
TkIHVz9Zgs1yKpwCjP5i3MwlxSpnrrOuIw7SwKuyWwUocJ+00pwOHsrAjQGpH+FSmCpWvNUTuz2a
KSQq2vA7gud4LYf8iDjBuska7agYc30YQd1mTlQdDdTuwVBatOXd+cZpZua92KIOcogAJOSRHvZt
aZBBlGFYMEyYEia3kcsLl7l5d7ATx93kYcWQbE/jXSFUvn6OMs/1i0qdjoQlaGcCkUHsF+S70xA/
JUofHSXZYxwKxT2XsnzknMNBvzS+VmRgnQhao2NsgGZc8htUq9dx37h7dqrSnyzADp5ODMhYAJOs
aycgQzKUtlU/LCQMU0bXfZ+dHXd4gnmG7L6y+rCWI4N0o7eAG/TuWbGQrA/WpbJTpGHWKUetuxWp
SsDdjE1dqSZ8AZV1VSv5fVzUBhqpUduKLL6faMFaS+35up3cTrWUKEiNl5SkgsCpIcjLk/RoaXhQ
IzcKA5KS8e7uNzf4z6ICuGlEGGAIU5lRvh9QmsA/076JMVM28tyNfYObCAgWmp/ETK/hHJKJUmPf
K+JHNSfxyYmi8jcylO8ZOz8uMsgx4Lh5b45qiKU/LjKZldkkvhCCjPBU8VMS48PUm3fDms7r6hXK
z9JE8tvWxMr7dBMWuvdcU5Ux08agKtEq6kexm8AZ19Y3egbWviQacYnIWsAIrs/o3YlIz7HEIKic
c4TV0LR6d+5Cu0LMULiWbysJYWuI+0nXq8WmVp35YtDghvt/RjwaB0zrFz/iPB6I9iZO7ess1tTD
SDu1zSdsRy4Blplo/Eg1b2vPohtZ3AkLWzVOU2eTGe71zBjiYCrG1bg4DIZigTLRepgdeYRodMfq
Twd7oqNT9d9wZyxHA00S9JYKj4tyR0Basl/AEfp6O73SEN1KkdBIIOxVLhbyrKED1kDQn0/kQUbe
iriPRv3Wiyv9XJjuRyKAW1TSgzww6jtT617j3Ud4Fye36uqVcJgXJ5oiQ+yhLeJ168mdJ3oUACsC
WwcbRgUZYerS7ycNAFgSq+jAJ6TjIz4oTP/HQhTlNlH+e0z5Hz/EJXX/+k8+/lo3sk3jpH/34b92
r/XluXzt/nP9rv//VT9+z78e6pL/fvkl4f3/e/jHt7r9x9X99uH9V/7ws/kN/voNw+f++YcPNlWf
9vJ2eG3l3Ws3FP3b7xG/1utX/m8/+Y/Xt5/yIJvXP//4CumxX39anNbVH3996vDy5x8ep7L/+Pcf
/9fn1ifjzz927etrVTxXL++/5fW56//8Q9G0f5pkWjFvpaZbmYL8tOn17VOO/k8yx8FS2TBTmamv
1Pmqbvvkzz9c459gVB2qKuiNK1CAT3X1sH7K8v4JSIL70+NQiHDL+uO/f7eb77fz99eNp+Kvj/9R
DaQoplXf8be8G7briCi91QxuYubT9J/0TLXdS+RM2XTlLp+KLhYn2RjNadGzcTMoDdIsIZhnvv3j
2xtVptCS396l4dic/ud73v5tWr/7f7767b0GyJHe9dO5IrBvX6uw6kmWl8I3elc9fX+3Kxf1lDFM
IVdGyM33D2lGnxzF4ivfPv63d79/E04eIk2t9YhKG25rkzPiu8hSz29vkEqNeJjWj1EMDsT9FCX5
54UEl0CX7wiT0zmTAUYQh2yZwKxfyMxG1sfK1fQDO+7+/c9BWGjxYLP9iVat3OVtWhP4J+guKQOz
Mhusm5t6x7eP3t7o/UiG3vfPNs3QQxc027NS/PWF6vpR07p84u1rLJFuh36YT6xY8rLo9jmDjKTG
6NCxsDefIzNjrJwmD5SD9slx6jjsGRR/tof5s1Nn2V2Pr3A3K9jt4nwsTwr972NhBV5KY+rtX3Jr
qX4DN+Zi/rFLwTXkmEAruXzWTBiUuT/uHI5lZR0ZAdqVnevztjSi/pivb7pBNwhsTPT+SILccHz7
zNuHb+9Bs5YhbfzO5y5oiGfmjV6ozbHIY1jdbx//27tvHwMXsX0XldSm5AjPsGabVnFx/fZmmLTi
utbRHLiNi36OYFq3H3JOp+m5nGLnvzg7rya3cS5M/yJWMYdbZVGpk91j37BszwwzCebw6/chej63
rZm1a9cXKAKk5JZEAgfnvGHvWcsGPmR1AdS0MXMIg6OKYn0NIy7GAo0tVXpoMryzOiBaH/BQoKjc
fZlIKwDOhusW5vCtdDAQZ8vt3TMVA6SmvnflWFEIa28K/VX23k++X6tYOgpoFPPISZDMd3LiWzRM
fR1RKR9kIQ/de1/rhhzvlOX82yl5VdAYk9+L9n+XGsv59xfJox+uaT14dm1srlXFNm9Im+aXjCiC
p968URRHBbmz03afzEg0iMEdycyg4JeNenSb5uEvu9bqx1aQHphmqJPZaNun9yZ3UCN67zqOcLG8
bEbSnlwHBAHN+UjkbLP6GRfGov1cQIfhYe0DonAz8AEtBL4O23kdYF8FfMQVaLE56WM0ZfC/wm56
JNHgbtwYQtkPM/V/zH6SY/9DzIMCKzgjgLdg+EDBWfcxTz+qTjBaRnbBCsDz7SFs9rhmnMitbG0n
NZEwSj6Hg5ieU6A/B6wRs7URBkusqGyGwfhSZXp5tfoipqS4HM5oSRHxdH++jXli78S19qxpj5Dj
62fwytZmUtnR4/PlZat5iMA0timHY2Vo20IH8T3W1lNVZ+3FwIP2Y5QC/83ya4H7GeJLCWaNuWOG
VKmN9Jh28UX2uEF//c1IWvv9N+MgIgEweVmi7nGuxlSV0+hm2aWf6kPgKdF57la1kSK42Mo2dTRx
7qkvnd/68jDsjdc0Tet9aAiKkmU8rB2F5LE5xd21SrqvaQwsY5zUP8fSZhpTyMkpTnMLZ2g1Sxo/
8ybFzxWh+LVNjQaYKofUAMg+yMMmQOCS3ThXvR3+cAGSomC2pxFOL6gG+HD1Fbx4DTFqaJFG1RNr
PbOD6pqqR5Xc6W5ofqLvhXbkhyLsvUPk/QXkK8DAGkDrGRgkFQV5GKtdAXFXbXZqSY5V1OHv5Ou9
u3wPEoy6jXiyZSzgYr7xu+A7SNoE2sDg+eoA3j8Hiuq/N0JV/umO7I7y1XtfXtPLwbvL366UgwY5
7HjUisP7JfLo7m2mrjTe/tOGP/bH/0VQM1qprWFs7Uxpz00LuAWQV7I1ux7Jw2EBFQ+aYF6lAAKE
GfUDC0AN4M7lTDJh2LGy3Dj756JRKYojNaTD25h89dKYlWj/ec37GXK9mD8L+xbJt3Hk2yxXKwl0
XdMTgNfR0mU119mc1xkRu+zby6Ds8kjqO6b3eNW3c/tBz8CcWe3JrsggwDNy8XXLYutIoR7bOyQO
X+WRHOvE/NHVoTz18XTr7AXPkXjnukTDSR2Sm+wpyyIgjxrqv7+Bynr3Syv3BYBOC54neN1/p8ZG
zwqDITEcf6gpwhYU/B/CftDYeTfpwQkL40GOkQcEfWR081pFegkchgFMHE0vAh6rEkiSEttAWlql
S68NrBThruWwNMvo3BDTFH0orkOqi/1chn/nXafAHg7DkzzKrMCz1qIxeDR/PtOb/WKnBr3KiaL5
qOUhzCYbPM0mwu9i5bmDC+Wpbii9TraDvT3xyAQCplj15aunU9mEbe9ByRIeLGSNoqSeqBvZfW/q
kQrpe1ceETt4pzo+zt1R7fPpbIlB+JXN1thxxzMb/II/aTkkL6eYlESb24jUO1O4EUY+LibjuVCb
dC8083M9BsnebKpXGJHBKQ3m4JQHoV2v3vvjVP1z5n0siUYg4BaiCBlqFCoV+3LtCjgKIsgfLaOL
nvsx6HdCNREHNvWj6HUmnqoaxObXc7VE3f44V1tkT03EzhaFdJQopJzrj+lBY8IxHEXEY4f6Xblo
hUb1dopqNCSbIV+5QPVAsLjwwAUiYpC9ry0ot48zBfoTVW9E75cuWhrdvnXtaft2ltTZRo3U6jh6
lBpiTOMwu3Kx0GCbyYxaoBVJT+l65kZPfJS9MS0brOpEuIVGgkL3coVs2NtQfCinq1OZXbSGSVnX
ECBztgT/t15TmPVjtTRcPahwadXBQIdu9j7m4T7qnOhr3GBWpOFEBQkj1R6R8kHs3kAtG7jjn9nQ
Kk+5XrxEBSA/kPyXPEn3QB7GB9kEZjo9uPn8yQlE67+Pk4ywYOe3MXbaWvKbzDoCP3fBMnvARbIS
UrkjBezuguXWUOYaVtuMreoktoGn5+cydJlg5aECRQkASxsWZyihwVaUbImipSvH7i93E91uVpUr
irPuxQWF84jazt17ylfK9+jNCmFHpWEhXHYe5gw8cp7Tsya3KXJMNvlA8ZXohGvsKG7OkdkYh1jk
5/dL5Ljx/jrZf3vF8q4j7yp7xVw3Z4W0vB8IY0vKpyGDBucb4BFoSq3nWZNdeQaBlfQyZX/LTiWM
5tosjewqmWceUwso7iImKYfeT6aI0u9yqGur97H317O31Mh4kvKVZ+WJ9zeYdJzELKRBdvJE2ZPt
M8Ok98teNza1U8PMEEP/OsXup7IX3o3auPMhLP6Wo47e1SS1xbCSXVwKor1ANnEnu7XZKisvpRY4
9Sb6cYPuPICJUlZzXan7nuAWvTuHzBSlrwV7wGl5jWhMEB1FhJhB6VzcbKHZoHzSHZVBv7115Rm8
eZxLvTRzawBACmOAoIs6CGTds2zc5cgZNKfcWB2qXyT8bYR06jUWlcMp14PqgiRqfZmJbDC2zc0Y
tlBCSXE5I5u2JJpfyUP0++091f/Pb2MAhusDamMhoAoVkPDk7GYt0l/mqdReeiveuCzAT7In7CpZ
8Zm7s+wil59v4ICFB9kNmLj2WguFXHYpB+MHnt3MEjw6LN4TT4qLJF1tsrWawXC8iQKqyLRiDWe+
XZPjXf0gT/xwXRdflRytALhPwbkWHfoakat8ZL+UHdS4gTi4dNEHnTc9gRm6ynQRoyXwhMN2kV32
9xtN7ZesPBot2bI8yKaS83mTl/FJiV46hGchqevDk0F2bf4YZ0x4mZWBJq806wTjt4xQK7DQ3uhd
bQP+9WsSIcTaFw6WCsPwT4PwQ6pl6e1u2MmP6ljp1/Hnq0fxqldsO+Trs2HwycO3KKEkzkVXDOeS
aH4CtRS0/dByAy1D8mRYdBPFVBAnkdM6/5wuo4y7jJeAB8rervtnaLlmSpRHqsOAENPxMqNg8taE
Nl3Tqoe9w3Orx8ah4n44wtHlkyOWZJ0SlqRok2kginQxP9RdM4GW09Qn2ahjM/PDDvNRdoPBrG4d
yyR2BSpE70Brt12F9HhpeSgxA8HdVbU+Hk28WtEyRhrZDP4quvYvy2SvpCkYJTtjHV8AvBanpHbh
Blvl/Ax86o8uLXA0z5qbbPqWXQcyON06opK9lWP8eOxElub9hByTZ+UJsyRd9P4KjJZC30NpPoUd
2pTrqrGRoMozLKBtcwCj5cQJ5rGq5g9F9CXGpPQcIRZ1VZ26vKLltGnUESRPaQgDAUR+yGVsrkD3
YGEBaVVevIx1y3WyNy0vla+P0sH7zX7YWLYZP0QSBoQQ1icYMGRrFu7NHRtFWEbMNkDvdxSP5p3l
LiYF35toVtCGiSM/Dw3v2uUDoklOeGvaeV7nWWajhwC9KrRJ4QNaydcUCf8y+jT+uEiEULAa5mbd
YoRxhoaVbXSFzZ+HGtJqYUvBeUMHAMfT3RAMwd6jPP5K3uvPdHRuFJLig2v346NsQrR/ZyFQNCTG
K9S8PPw6nLrfi/ElUAPB92yh+7F+3zNyLf4CpyRPuzMakSmb2p2L9bTs1NH86XzVAIpdFGyQEtRu
yRnkxiEqVe47tbv0omDJsMe9g0KVr0doyYyOe6md3ABbkE4nz4hZXUrR77s8OqIf4C5FpWxljAEG
IUk7+NhWo4OORA2lsPRDOnqgRfTwrxCA/34UpYeksfppSDosXyOnf0pciijlpCOwg2YSxmLx2IO/
Jg97ZtdqHpqI+E7XTti3GDfhTU8gefUbiqPu0cmKP6KkgkddaB+8sRl9UC3lAybFQMTHDMBe2yKy
JPQb/sFoT4f256of54szODPkAJqAHds6C1v03IjtVkUTKK9RH/Djsgz6VVCHf5jNuO+73nk2CEgf
5nT6JIeH2tT2aLW5YAN5EYmFaaU2+nhBuat4TZENswflFWVfd0cUdQCzGT63yDkpiGhmhqJ/yjJs
rwgOk98E0/fxmeGShod0RsbeMLDRuFdRc1zAOk2AKeeUqPlucB0KgN8b8G3uek68bk15LFslegOv
FS2wrV3kIzVwp7iUw6oC/Hh6b/TI4acbvW8CAaUTqkTpqjACNKEmvt4Mre45UMIrGrvolJtJ9ptn
WmZqfnymFzNKaN6L9iuEbzb7P2dn28wYkZfFVaCGz7sKcj25yCbCcZvcMo7U3Gj2To6NaReePNVG
7EQUz5Ud1Zsq6oJdXY35s9FH3c0U8UFtvBxndXc4TwXqOW6F1A+qYd4mjj3ncheY2HnyN4t4sNeU
mdp955rxJev/nOPJvTIjuld51CE8vmeVJye2nJBNUSFahNUFIFb50ihB2z0eZuaJwYquw7fGTBSF
3OX0wIrlnvhJwsfB63CgFH0KmSqvns0WbGnLTdNrfX7sjJJoOwCLjaIih7LpPcjJ2HJOP4zZqJw2
K6NIrN/E/84dxZDbiwwPcgRMYLaFeM/drxGgQJJiXtlAAFa9m5M9Jdhnn4HrJm+N8Pp6W84mQJuw
CR/71vXOFPB9kIDhozpl5cGZ1XJr46ijIqJEXG66E2b1QB1Q7/ioD6Z7cluQHU1l80AH0JUiESDJ
J+aDmqOqOLmLQ6aFsFuyUUYw5e6Y5fvEGp2XBJePfdQSDHlupeF95Ckrscz1pUDYMdLar22oGMbb
mDxh1e4Gh+ruLHuKVgYbWFrgw8O02YZJ06GNpeuXTBH91lGpAmPAjecl0CpKphqrQYp6ZoYkR61B
ssIEYQ1FY3gaDQ1DBpPtXjeZ8Xmo+u6pFd22cICfIklPjjUHI14XhblqtaDc9ZPNEhM3A4Jv0SKe
1/bqPp0QpN0kyz2ZTcpvQDn/8VhRBULBAIzUf3l1aVNlDl65CBe61T5Z0hFaaEM8bJZshey3eV3v
mWdeqj4RhyFNTl471LjZRk7lO++HkY58nRwULuJMZlpPGyWJKr80ReXLI9k0iufsAhfd+simPvJ2
oo0sgN6HcjLFPrKFfghrltppCWpm1x1vdZD3pKembZeDaZLNqDn5eUBhe1Xl5imbMGrV7a8j9oQw
ZMq6Pyu2CvLfoZFdu962+mT7nubmp/eGwn57FCFSXkx3GPUafXv0MFR3hsDwK10zKPoEq8HhBx+w
cTqLTEMHTBfWb9Zr5y53ujxSi5AIeTbmOejayyP3Q/rDbE0V2znM7uJRj/0unNl8WdhEiy5SYR65
4WNgoM2WaJZ+iD27uSjwLkPLTq+m6LOrgv/ZGgRGtbVnUuFoYTBYR1l2LfMaCtnQo8Vv4ESD4nV/
UFM3vrUeBg0Nc+4HYjtLnCn6xH7V8Y1ieYXmkTuEt3ZpHCht1yWF0oXlpaurEpWhcDoVOkKmAjS/
xqr+gm7A8GI4sT8hm7yKOrvYtkvurVwSbp3MsM1qpJD2XpJvcrTKuJkMG5uLIvFu5lTv3abQziK2
vJsc8qIs9RNtfK11svwrOTa21Av7DOSw7L5f/P31DhHDymVzgABfWz7k0Gj+H2Mrfivo8Dgh6mD9
HFR8fv6tIs/sEt2zxU6xVEROPLbt2mRCYyjn8Iga0rCel24ShpfSdQ9ya8tUoePiBM/crssVumGm
P7qR5etGZaGgNALfRV0OAPVXmCNbVUuVZztDk0MWlmSTR9FSRcjNXYz+EYijynuCAu6dsr75CnX5
2OA+fTRm3KlHQVS+FKPTwtgRKdYfLX4WAhroL4oyH6C/OL4bKRDupq73PSf7sSnSllrO+6C8Jmjj
I1o78z5e4sdR1nyWRnbfxxa9zmz13n8/DWzm76gR3TEaExgaI2ua3ZbYXHhxizIjCnWIJaWIH2kQ
fL1F/JLbwInTAuBUNG3dKFGPi7zpqsfT7rEuzWBHpgxlKptIT1MTG1mSIrgq7fwHO9YCukfrHFXh
ak92Cq2qLD7/+i7QpPPpzzEJctO6CdQIn0X7X6z3roZN4LRut8uTIlg7cWccWoeM3rYy3FNuqc0p
zES5mtiorBNtjgAEdPM26atvMkYu3RhhSzd+aWxt8LUyGpn2knKVN9NTiaCbiQGNH3td5APCqZdZ
VDaxXmILW6Wf2PWO11bwFaaj1l0KbybHMufMXcvPOagxSKVFW0xdxzpohd4e53Oal/80spsjLtbP
c36ImqE5T3benFlUHyIljvf2WFTg2rLsaUTqeYWpFW4yioHOhOYBiJ71rwBYxy1JmEqfk/OoQZSG
I3wE9WseaLZz4xz4IQAgMIMB6bF9e9lPtDj/+NC7/XisXVipfe8bOQCBwIr3OrUKP8xgDYaBhg6b
jXjS2IOKwpzjxY2QLVIIks41+ofnt3HSv3vNRKEuyJNFCn0Jzpb7A2kVABR1fmzTdsw31ZLA8zod
KIihNntgWWj7qnq9622jOLVtQ1mhEOMFATb93PfZtiq7ZAdFLdpzPx7z0At8rMKaXU9yBk5yXvj8
gQW/TJD7mjfZh5mIJGbVO5kYVsEbcNr6lC79HqutY418GZmK5iWqlM9KUIqL7NWzDlJTKeZ9CE9o
rRD97BV+5dNQu2S5GhNXuKSpn0m0tBfqm/Xz3GC/iO4TUr4z2eC1OzyrqUqxMKyeQztGsTtqsA5B
hmhXEcdotVL5xtLE7FN82fWG/DEuov4yGdmXsda1a5E67UsbfaR+MoHGjhJooMl8htQ5nQnrnVOh
nuYogu6thblOiEBTJoHym7BSIrLvHijPsdCf1lH/oBywrJE/rIFJU4q8iIZm547csNoQTb4JXdVX
S0Rp5JEcmwcEhcx48LaAR+3QS567Lj8zTXubG5whnjOYF4diNMqTa2fbgLXAF8EcXgr3Goau4kMs
0U9z37aHITN9sdT+xYQnkVkWL9ZMkKBZ7CCdAZhA7SAqq4iDDs3wBpek3QX2oguNWuxvIgDk9/l4
P358VhIN7Dh6VqitEAzcJdUVC+PUOh5Ab2cUviiyitcyXATS2vKpa9h9Iq+wTXK7fGX5ns5OHSBv
NxbitWhtqClOke6iPqognmBVYS5ZIsqEr3DvzWMJWgcpqv+NeUyfx2hJEsmhZDkq7Ow19jJlx9f7
dk4Of3+NfJ9hyTjJoe/jzvJe75d+H7fRfDvKnmE0yAErwyIgOLW+Bbt8pZLyeHLTvnjyen3cTDiT
7WRXnrCc8aHXDO9M2FQ8CbRIr+msHmRPXtWg5rlP4Eis399ojmrc3/IwP8pLgiJ9UUGt7VG6rU6y
6cOuOuEoVJ26tMfjdbDyjTzRJEZ1cht0AI+yn0f47yhDuY1MNUIHFt1arN+042SUdOfcOLMkfUwm
QbVsRFt6pVFGO8qL1TZQdoTcKEw2YIfdOFYeqU0GjxYyCxuhzSxly1jS6cGjk3QQolLkV2VXnhiQ
bO5QjLvJV+XRmFLgNA+YvmGY28PClutfh3bwWYxAXxBritbfu/Jku8yAmWu8XYHcP1ck/+uWw1Q/
ysvkEImxG9NM8zhSYKqR66V4X5LHGHmPjVZ67trq1YTbcckNvJ1q2P68nZKDNRNnuZeDbF1eenX+
nCWTLa5eRyXS6h7D2dYKuHR18xt8x71d0RI0w7hw+EfDRnTJBP4wYZDUVmrhWs3ObqbmmzDnpwms
k48qfOfXC1hLdsPx5sDkO6ZNeEZue6tOrQ65sIcU6riwRltqm6WeeZdoSXONTu9dZFeb2+ikOMau
h/N2Qnlzo1Nv35VOzc6vLWpAuhbwATWZX9B1fY662TvEs4UBEHtzKinkB4UaqGv3N/V04w5p/fax
XWh9lsGugfny54+N6V6Y973R7ZoGzWYbyfrnQJvjc+LUf5mIcyAbAvoCUWvEfW24HJHmy8ZZjmbF
JC7SX+vCHS7m8qtGmfpVC9hwuOE8+XCFtWM76u6HOepQ7BhZ5Yij/XbZemlpVuDdbH9JNFwT9KVo
LSvXIbXp33xK867GKD+lQ51RdTzcWKx79pBT6G2g8zfsqlFT9kZmxldraapp0SmrCJSDtDtPaUS6
tmdll10txCStdI2rwARwzZIQQm2Fm98Vw+OgD901CQ3lkDsa3xKVw6M3D8mqbFr3JhsgByfLFC7b
FoZENwXQUbUEIHmVvw7twh5pvavReTrCRgAGorlKPgzkLq6zemviHfv0Ly2lwI9RA4ibihdxaIzk
hib4r2ucpa4RMvquMH6TH/uvW8IjPuaGMBzSffdLZ2lkoam4wNaHEMBbXoTirdGDjBw2udpd0bm9
L4aowTO4tvcM6yXZR1GEKHOPprpyM8g3bo63KIxu98HEdf2Bk0ClmjMgrmAfGxqEESusHxLKF0C8
+FWg0SIl3f3hJn/IcKGD2Lw1euJv+Ca/DrjvcW7LDeFZ4I+XpKbKnX+3PmrVCK7PFSzBpL734AGw
jYvMalgD0YTX1WX1WTZJiAow6TJEhr+PDWmlrVUr01GhyLOTMXraFm0ponOmpYuFAFFRkcHu42CP
gSSYPViJsV2jMjt78UWMOg9APO+CGHE3FloPbcBR22aL7bUeTpjDhcgPF+GAPZBdFpvR6VrUpTyx
8aq2O+i9rX9AWfdQptU1NINtgtjK/8fz4tl8yaZFwhdNoLukHGYHXTFOHoL7GECc0bLQz2ap4SxR
af16wDhnViqqkN5YrjPHDmEMtvqhDfLX1HEiFbZSN24sIwdGU80306J2S5YXCxfEliw/dlNoTq75
mAsnf7EQNEpQSB9BIi1RGjbykz/3abvDuOkDJm/jSXGj9uBqyjGImi3CdQHSQzC5nKjXHoph/JRU
Fgthm30ztWI3lK75V5+W10pP7M+40PpK+ykEH+ysMvN3ufF/Jy/BiuNgiIcYtSp2bj/PnjMkW1Fb
JC/7ENH9DJ2OndMgSGXp6Q3/n+FZBNVjlKbsGky9PNZ5GcFMUv/kM3YU+4MAANVonk3cL49DOe6D
so+uKCdFaBw2VzXs/h5A6Z2LpusPEZ9hnTslGYFsULf2mCtX15rr3a8fDTkX/hg6YlmlagbZcWZK
JD2lAuQPCyGVSpTuZ4GbQNiY69Z0cY7WcqBjlnFuytL1y3Reo12knNumD6hdWf80yPEipGRhIIr1
HWwrZXygqj89YLeuX/CyYzrAzHXyzu+NC4edMjHi/71GXHUejLQ7JVE4nuO6ylBHWA4nKLbnYWnm
od4nI2qXqkfeoLOMi1Iq4XmJvfIhyfxeYAeLV+vFIqF7QK+jOzUZMp2dXkIXqc2SGiuUohqAB6aW
cKwGc1ViT3TSGiq/QTssHxXtLxV4oQINetPgy3WEKx5dcYbdBmlFwTfShvABs4Lkram76Jumwt75
9c9gLAvv/c+gkwwF5YjqsH7/M3SA4IXCDb9L+brGTZoDe65rJbiJrIaO/E2f+z8ip1auQ6srV/C8
gY8g+5mUr3GKuvHSg15Gs4enxrGmrzPZzbNsxu9HHfnYVaWiLWvpRuLPkMg7pUvOw9Ik9fRSFEZy
UfOpu8QOxr0tzEF+3nLlltVvtAXs//i0IOWhfGFIRp1R5kd+uOmwF3U6b+JmHoxZW8MnEqvOc4az
orrpDlWwIlh5bGn+niAGTcXeyglIkwpl/Ik7QZkV45jU3SGqo5Ha4nFQyvw62zaiBHpXHgHSbYMe
qm6YYwJsUBU6JcP4iosANeQqx4ylrOv13PdIhBg5Ng4O7HEg3ynpMBqqw+0a3YppPYUKwMOl6XrT
2zml8+LFbMBlU4aTuLiiuiBgD4XREIiYo9hwM6Zpl/d1+hQK5qzB7R/SuLExDgbbWS7bbNsbWhhf
80dNL+CZzaUgO6P3sA6VxZmmjJdyA47IFbWdNECD/Nd3mvnvEJAcNaRqBF2RITYt/edJTESkbcwh
qNit6QfKVtFJnS1EyGCpTKWXoXOuUb+1oYBpo/jWOm5/iw3Ikra781LmfPyUqk1VaqT6hfNFGKWx
BHhUonv1oswQHgJ3KWNjEuxZFdyGYNqGijodewBscWCelNY7GpOWHBF+zFd2p3Y+sPB11ZfGwYIA
va5QHzAsWN4l2C7kU/hqFHODBk5x6Mfo26+/jv+6FZctM2KXWFgREd99HZgO90KIvN6ZNoVWq/mj
qPPuS2pWsOP1KcVL1j2HQZjctADJW3t0XXSD3OTZbvruXCOJF6rFoTLLFIpAFR2cXAInbfvceKSg
UKsQUHTUVSXsEp4lgsBp7oWbEYM9GKRfW2qXB7kQso/MfAcv3ngyfMcoHz2IGOgRClw5Sq8xj0aa
PUxDp5F8YSsJMabZo3K3FU02oFWkU1xe4qthMj6juWPvZIq4X/LE1ZhiLDyiSC+gl4NdUbaRNqG0
hFjURtG1aV8OFJfy2oLz5EzuU20H7tOcbBtS1ITM+qmfpvoCI178JvCwlrjrbtazgFlogDaXee8+
8PBEgl4HTHL4vQI0AB7mTlj/mY9Wdoo7wWwdOfrOHNz6YmqxejRgf9eZ2R0axzJXpETjB2RQXnLE
vwCe4c4U5zukNfSDOtjDIcYYDq3L6g+rtdIN69kMOOATOHMDHcEJESLza15a8SUN1QcAi/FmcrMO
mmP4WoPQ8PsMlUNk+bp8HVbRzhPmgW1iSMbdBZsQVqz9+VdzxE5KpgidVGvO7hR6p7non6Mw0s4e
eUUnMfW9GeRQgJdGx7qNLKuBkKRORvPX97L8uu6+Toe6J6oJDhEoE9XPjzYoha4CuMKj3dpsKKkS
bzscLbpukf9P2YfElfLX6FafykFLiMATvuHeaXeUU/o9m/uLjlJjnJpMyWWlkzn9GGYJSI25f0Rh
Mt1pvB7X3VocTHPbEPFt0GgN/sjZWKzKuSLdBfvY0MaI1Zo7HZarfavSBg3EPrzUocav2otvcZ38
hrxrLbv1nz44eBUP1VqDwjIKOveBGU9TKcae+8ierZ1WTN1pHCrjWHXZpa3ieIcSgr4GL9Svwfva
aCzzfAKPgj06xGjsjW22tlphPKfTyzy6OD2pIj9gevLQpoOKqAwKge6QjRdAUPah8tLFCDbajU6W
3aqiFlcw3buEihrASRxkpq4iG8R8CqfZxEyF6QdEz/SN/1B/Rfl5U49wmvh2vjW184hlnYLtNLKA
QxqjRacMxTPUdX3hNBWulftm7kCV8nBKKbBnqqJtMJZsusbaiFdFkhxr1+tJ15Yv9VIaApdk+m0F
MvHXN5dr/es71lTbkY+rbTH13O2hdGzTk16xs13osd9fpEcFZJSL3RFaBUMtUMagS2QCQxlggneZ
jcm86I9yGBE6dK3koWwCq8nwXCmG7dsYhn5bQfS4jq2keMST3FkHitXtjKxHunMZA8eubgZ2TVvy
qcGl0wAQbRRzcjYJ9PijjabJQ+rpxZq4U/1mhr5VokZWV735gOJLv4HYHCESFlFwb1U4igPge3nU
jfMtxQ9s/z6uG4FevF032c3fem8Ot4klZIVuXf4csZPatbmC0VQQtpfIwv0Ja/P+YxF2X8u2SY81
vMPogS0E61dc462qTd0W/TDnI6z9jiiGdE+dB87H2e0r1PJ1JLOisTzjWfTRrVWD6myBx5LioHM/
2yQMwBBeXNPyBXqKpBX68oIDZIrph22KXeJRuLbBLSDXTMH1N5OK9u/cukNZ2dYcS13Ijdhj/Dyr
mKIQimHnGLdPZnQJcWvrMZ95Nbq8PoyKgo456/onu/pg5Ij8enY+UxvEXEtk5owtcvDQGEb9xWww
3TJcXb3o+XwVI3VwXHy8rVE23tNYOcVay7vhEynkl6kOU5CmyC57WH2s3HS+hr1mfQZj7a5iVQ9f
whZFP8SnBOoI7YZUlXiOEvNi5nGFMyg9KMHl3tMQzvKGEmypx3zf9ZGGqaYZb9OwUNeiU0vE+CP1
wF0d4uGJL1gsQgw4QuPD0mO7lF60BuQzClgvvZZ+dUfbPb/1BkQbmjTgS1lOKmPvnVSjRoFv6Q4u
OaMqR1KwmIwHD8pcQFT0xeqi/hbC/SS6dZGRNGovRhxTsX2VwtV5WhoLGCvWpYm2MhBCOqO7onar
fsaRqdNJc+fuY2Mg7pY5Vv9ZiZVTy339d6cEGztV3K8Ge2QkBdhfJ02jbIGFT+cWvSsWny7eO+Z4
/3LQJqZ8eZR03lezIQ/u5kF2yBtbWYeIlWwGrJIe6jgGeQou7Gx7RXjUAZP6w+yNJ+Z0Z594I+w2
IKlbqzH1R551NGCbTnzIrMphmZ7KTyC/vkUkg7/BEzlyOxQRXnGnVmnQazUGgABpbf8V2NVTM2mA
7o3ua95E8JVHLx79GK0hatwcpd+PxrD5nS6/Zv9rfw+vnCSIyj4YA1HvnkhS2MhdOkj7brsqGDZW
hKblGBvOPk+b4GqCvKJqEqfTziZK4mYhFbTJAOwBIH6Slwz2FB2ryn1pKtK+7021dPECaHyAdQgf
/+9kNHvGyYrqf66VXV2Pg0UcmWtk//3qQSRwRbSm3dydwHMDCmsIgqtdMJb998aMux+78oQcy5RQ
90X30lPpqlZ5iL4j6JAvWaAnh1rE6Q7xN6IE0T64uh48KU5WX22zUVdy3CLft0YlbwLWHY5XZG6q
VVhovb0r6+lP5KB92HY4rSO8532LjLDcy024bIbORmlIHlK4GVei0Rs8ntijjyPU5xhHVYklxDGy
xQWV5E+qO7Xlp2Pdrvs0JBkkiwyTyeZhYofX4IvaaKsgnD6WulecezVrnwKkkS/I6cDfGtsnOdRq
A5rH2IRi6arpe2S9PGT7jMNkBfrn4P9Qdl7dbeTKFv5FvVbn8MpMUQySrGC/9HKYQeecf/39GtSI
to/n3HsfjNUoFECKJruBql17w7WAOFepXTgB1jskPKK9UZXaGf5VsVJUbjRUb34NsrTewaryonaO
zclQhVpdmAUgV5vnc9KEcIOJEFxXGKffIT1329z82jSluvL7Ruw6iqjh4MiJ57E9pezN6Pl5NRT5
ViD5XaOpD7JRZ2hwLhxkNA1Hrw9osbyPOFkzHzbnfpcEd30Y5Ds5Rasm2LhTymt5n96yCAwFZU/b
KE6BG5r3EAQSfvc2jcFj17aRZZhh2o4CtZrWQ1g+Azavl1rQZ6SUqGRII0bsmIi2HP7JR14mMeJX
sEITDh9MUa6l0Roi/X85I/zn4wetMrDYRNzgX7fZ2P76+OFZGeq1UL01qc9prQUVR7FpprO0BwFj
t+6S5yb+OMUZXOWRmwKy5QoGdkP39U1SGu3O6l3SSXMTK2O8jRWFDUNYECucfLbG8hI5zCCB0XIg
XNuJ/E4a5dWgAp+EnnKVmMmWUxlwgLnJreyeT1g8qZEDZbRv6S8qRV2Qb3cD3OS9+F9SVpoJuu7X
PZjJbcmZEdmaprEDIxj562fBKW+ADCyNtrNSWTwVJJkm7ZtAP/Hh2mg9FNkmm7HINOIIlW1NWcXm
LJrltRAhmr3FXlOY6e46TjTope4r/XBbAl3SRZ97zlmazCgG+MDJbacVCDjXmnmHXlp9tuamJj52
TtPynA61eZdbormaPuxh5s92CEC5ob37StuIxk7bhRB7a4F/1q3KO7dq5ixhKDfWsnsbGJV4oyqd
AnZD9856nFt7UXRPamcQQ5wbqWBQ91kEumsWM0BQUS8Xw9helBrUkbTFKtHC6KJ0vvg8Bsa4jv1M
3clunqJMx+/ihb+6vM/0mtgQT4LPnj7CfsTe7F6YQ/jSIfipV3XwWR+KcVcMgQpyndWGkny6/UMd
g+ZJ0ZvmaVCdVafrwyUw6Lm2Mqx55EBHOXvoIm0uaLev5aA0ZZ0Oyd7QZntpc5JZ2QyA0EKOXhtE
jps+dY7yBawRhmYIJClPnJf0bbN8mlaV30EOnMUpjKN6WG7lYmEQGcext0DO4snuGDa3yry4lvJl
osyPImLVelKzqN8Iqk9XMKTaT/ZgVucEiaUqJ/a4pJzk65985VRDr75NLnxzWd7Nh4JUfzGD9lGd
2ugHUc5n0xvDF2GF/caiUP2ugsjxAhY1X0oP/sZO683varoyYpvIE9LplwmeyV2tmBNCZ3RDI4cY
IRuTbzaETHXvNn/5WvRtsKf4JbfR1EbzEQ6RueGNTGs5QInCt0iNIMEI4VWt4rDZZxpclIEyC3eW
dtmt4qlD1w8OsUe/C+NHdmKvmZ/7B9kDqt1dWqq8hdCWfZyuY8+dHtTWSp+o2dorjWm8ggYhKA2D
11J21ZioLRJXJYif4AQdSAnnF7eXi9sp6h2KhGX098CbRE6ke0rsWQaSp+hOdpu4rg9FCPS9tyof
eYmsOA3CqU4cJAklENDdwDwNJdjc1eOSo0kKwEr+pOQPETyetnVmOceBA0YA4u3XfkAJ+Lalfm5x
+93GSm6sKwumMTe1DgiSWRee4Prz3LOho7hYmWo8A6a6julVZsixgkKx61gzGv+PeXJNdV7lv82b
X12+wsfryXdG5VlxVu3262Q9um1WfIMrAUWKKreOIewkkBWkxoqzvPmlcXpkK1XtuwhJAXWR616a
UQnv/FBDm1G1jRcrri7Sox7yH45RVp+GUjG3Y2mNYLyD8ElvI6TB5jVyr7uD4j95M83JWhtF9TyF
PWhnsyNLVUXKRuVG9mDFKIMW4KHfzKl54QFSisWb78LAiPSZ8mwPnf1GslFFG34YHiLF8jaKl04H
uYzduv51mdIMtNsylE2zzPG2TF7NuTi18g5pkqrLHDrDf18LMsP3tVwlf5l/Q6xVKxwT0oh9g50Y
xjHx7Kcg5vcvf8nkT8ny2RW1VZn1pEewzPsOW6NFTggEDXMvuC/DyHiuONpAxKy+d+Wo7NbO4M4V
jt0+82qxHyeDGIY1qgmaJVA2o0eH6lmZN4+yMdFl6AmfeaAgUAZ6srg/3dkjVXqiUMynChKQJxWo
qlr6+WPv+eETOqqfo06fvnY1grFuGqsXrwp0QrBxAP8XAzBgcpTTlZepC9Ndbg/xlrJH7631eBzO
DqYSsj/qOcRwvD5eS9s0a6E4pTpHdt5L4z7sbElUbp49Ty9ZAUcEemH1s1K6EmU7qBe4kysRJZXQ
bXxVVOXvosvyR8VrIpL7PdwBfFmeYoRIPLWPn5W5iXqqYxDEerL9iJ5VHl1P98/Soc0oXII1TRzl
YA6zGtBEt7qTXUXJqlWvb9FrcKJav/D8Ij0gVPs7aggLMzC0r1kGW6/CIPX2pW1CV29VX6JmWGV2
bH+3OPOCb+iMh0CHRN83gUGBt8+f9Sj7LD3sAAHqtAF4bHfP0xRCU9WG+pfh40pYyt/S9HEhvZBP
0b98mK4X59isbQSU3OB5QMFZdyCgR1G2PzYZQX1z7oIrNmDPlnDsFlWk1iEoVgpvH5vrarKM00xX
tvZK9AaUrpzrCCsDeZ6OnHqml/s4iQr7pBaCTAq1hilVx011TLXovSlmwRlqNg43e2LwgUuPm61G
0NxWi27fpe5c5vsxP0SYYVvE6t/cVnwC7zQclrR1r7bVSrGad5vit8ouc9AYki5ywOMpf1STYH8z
yasi/tanhXYm0eZdpGdm+y9lgohikDmvHUG+O8/X31wL5QKz5eFRJLl/CYF6LTNVCbcDCVSUTyhg
R8AXVLYclo6ou0GHU3bFQi9MU1mkrlIfEabfkcb2rsuQwmfblzRQRLsn1evaSybZB+jpcy/5padH
sLIvGfOsuL2oWlQ/kLOpH7rx5E5sMmNFp/rOjl3vXBpddokzFDTbntK/SI+zi2xqGH4PvuXdq5O6
rApjadaO9klEdv1oDbALz73CaTVuwOnOCQb9InsiiDhTVCXPxHkwc3J7lXhJgkgtXd2hBkiFiAad
wfKzLzhDlSi2b6m4GT4VuvK3rRTVDyRrdoPe1Z8J5thkU6Gu9urUuo8VTpCpyOLPusjIK+Faedlf
rZJan9zOUTZJGNt7Nyybi6fMUJRMZD+ybeJSaGdqBnKFHty5DupVAXlzMPhzt9SN7ZCRiwzzajjK
q2AYQcJ9OJdAh6079AW7O4VnjXQBlLIxyxH+V47Yp2Ju/C7NIH0s7KUMJ0ibvMrK1oUeLrxGIm52
OWiZwcsQq8O+q32Lc90crLitNOaBcpK26wDZg9tKYyvMTRlY+obc/tc0H/y/Ri1bcLSzvk98dNz9
0+iJtLJDHj1AeD1zOs7VYNe6Adbaj0lNlhN2aq3vfgq+SU5yoZfbtIAb1tyRfhiVqr9E8M0aohrf
wiTK71QSbyvwieObV7ADDpPauv+Dmz67pb+69UNgcNqnSn22O4Od3aWteLW0puLWa9YvkwH6hAhr
/x0VpXUOWQbZTERjUDrJf8AhjHhHPIhXbtrhqi0Mi2JaN9o6qjUdQM0lhyGDocyawsYFX+q2l6hM
LuEcClaLelWKxv426Ug9dW4SPQ26Mm7g/OkOppq293pRcsivjOoTKAFgXnFQ/wiQ3PX0sv7bFvWr
GuT6a58n7apLw+AcRaaysbNhF1lElrJSH7+41neVtCN5Ky3foWs0AM3Kxy9R8UOa/cD7zUxxJVS7
w9Q8lp5XrxW7r3ca/MJvVaKeKK6sCKvZ6YMYwudCt9I3JME4Juqd2Mgu3DEIb3NQOXVpVz5TFbGS
szshnz5auKrLLHvzUnVael2UH7rYyB7rkLCPqQ1Uo0SF8Yok9XZyavUJOrP0oVH6R4tM0mtI5fc+
LFpjFTnZswbqi7gJucU0I0JhEsU0qc7VonOYJ8YuM/W/ZA929xa9ii7pjgbBHWm7NfCrxGclsCBR
ItMj7c5sknbiIoSplE2pLpyxbO7CNhzfigCVOUjLjXoY78ukoRBvNrcIA6z0fGpI9vXjWzx+/1cv
FGTf1wrH74YWKC+ZjuisUdVipxOpfxCOG2xtzotLSA94gUIkgDjBP26ufTD/s2wbFVrKMDkPJaoc
D+FYbUClaCdvNnVGq517GKrlWDbBkoCSy73iTMVW4/h8aOyuOWS9kW95gI6XJmgBGvErffE1iwhE
mXsIyIZAy3y+7pwg10VfOd9TslSLrt7BkpM+V9GgrEI1zynuEhDHOqiFTOzXLvY0i3qkffKWaOoL
Nazm31FxtjhyLzI/Upd9Bh4yg6t+ryBJ//vV+DH6r35KZ75BTFY/hWX72tpT+dhBkn0Mcj9YDjr1
iVkES1mTJuapnIr4wRjdv2KSPp9HfSTRk6jjwW8j8Txq3l76265pr43atfnlICLSkJhyhAACRhZe
ZBw5QXO4T23enyhyXw/WGL+MU6jAIh2iPDVNzudcbb5HSVg9UD1k8Uj0poWhB+7nvkVGDuhGckx8
6n7ZCz+Usz9PPGS5R2XaNzq143r5HaZg8zNR6jx0T0PS8N/hC3OFpooDFd5smxvfCM2D8EuopejJ
Qduq36/qghxAWFvJTtquXEVJODXbtKmb68q3eXKybsDlCXy8SEDhmcVYH24N95zm37ta49SHaW7k
jDxKrP3UZ+vUC7+7fa8e+Zc8uxY8iBBRxYdx7laZaS8dvXJ3clQMY7YOp5F85DxqQWK1qSpUdGVX
NyN35yquvQzsLHnmk48guIkNdkfzyvNrUIX3/dor+xZmkvggXUcLLLKYMyizZ5IF6XNM7lrohbXx
RVygrdBSxJJ22lLhdr6T3RIx82Nr5S+yp88eiQV2qWs99SBtHvKRe2Sm2MvIqhfLqDcVCabLdUbZ
Bhuy+8k6rDR9YXmxeg5V+9H0Q+8t7T17KfjyX5w0c7eR0s7Vla1+rEcYqtFRL56dOC3Yk+bTD4Mz
o/zVgLX7aTqbsekC7cv7dMXjK0+dWbG2tBBsUsXPS0F/8B48A4RdAMtekH7p9yKMlaU1d4FjmRsR
a2IjR40KluXIEtNOjnamghJCokFTMTsXdfOWZ0F11odseBlg/SnMGoQ32lmf2JQiRsoJkGLYcge9
dHaiZiwDbA63j1ZCR5D6UCrb7AVfo9Ipl0DmyoMcnQIkhWCPfaK2oHrUCQlIcxhq2l0Qc9KUk4TI
MirVFYqT5yVzyNAoB+3WIhmSxzgKyBgpCgm4OeQkm2l6bbNyeJSdIc2gdE/cficPoKIY3/1DK0gr
yqJfh1AfHq04eOoDvUT4L3CQDvGEug4zqq+pm7fMUw+MC60KyuRvNoXHEJX2OiIps7fJB3rS50YO
VGCk7mvDWkq71pXqoQbk0ZeIMg6NdWrbxj1ViGV8EkUarjJ/9LZyEAHpaJ8MRAvl6Bin1r6z3WBh
tn10oKLY2SQKCk2tFR2kSWmz9ytpu3V9z23y6zRp/NMUypXRXp2pw7vqE4Lo2ucqbgpQsnm8oZ5J
+yy07tBFdvEpGDKVWmOkTTLUyD4jLAT4aFTHE5Ta/kOSK69yuoZg5RIdopozFEHrvBD9smgihM4n
3XhVYyQbCz35RNbFuIzx9Cwf5s4Y6jstzokpz15yklvb8UGO/uck6ZUCbw5ndjxKtd/hCe0MS7p1
5ZUEL8grPRDxztY0gCdAGawy51t6c/7vc39b6gqGmF/3trzDU2VdpHW58DrQOlbWqdX10h1cVMBL
2NumtND3Nk/DEG352Xgd+mlCaozRMivRYJJG2Uy9OeXH64KgffttlruPRaEgwTcKMa4tiCoXdQgR
3mL0evWEbNJ0cr1yy61yIOyVvpukvTbzcWeL/PvNfp0atPzme4f7mNGkkEEUbdGfqAKVHTnVMYKZ
EgA6QYp1eDHUCt9XJjPwtdVikEyz6bqeocN9Owr9MYwFd/KG70vsKfGJPMSkLmZuxNE3jteeHJBN
1ZR7Sh4Nykzxvdkd6o9PaWf+IHsb7Uy5xs3F5sNdliG0Jz+9hLysW79bmSakWTfv62zONKBijQb9
SbmafIWOqtBTndmPqP50ixYwzVpm+WS+L669c+Q7cLfOuUDDKcXRNMXDLRcI/K1Yy0lNkGjJsmqd
MwHo9LcJzTxdroFke7EGClmvb4t8vIodsZmJuK2O+T7SVHMTFV6DYq7/JjVfr708a4+GHiL5Kfuh
w9cnj1m1nkekTTYpZcNIJ6op/Daqni6NbPh5WHqX8xRIZN1tGClfrqtKm1xBuoSBWx6CJAKo+fHC
8lKO1uZoLKiCRBMY7gzTcNpDML9nX/FVQCRER0C20ljj+Hcx8vXwILo5GqZrdis5CqzRXTZg6yhS
YETabCeltEP2Ib6dUVCwEV6Ncvx98RA2qImjr3TsRfxCrTy4XNC0T2Hu31Pr3px8NymemoyCRLQA
oOnIUqCHXfFpmsDVXgcHh/IEHw1MKoDyp8bK+gskoCs5KBdDurldkmeFvXdezY0DAWlw/CIH5SRf
oVZdqd4aqiR3MqvlZQ7BPgqnPo+13e1/y2h1tXW1S99b9P3D/6c1mn98b27y6sN+C8RLe+o617Vl
7/o+dGp02/Qclml0zyasepBRmN6uH/5gmlw3JJ3T1Q/SlWryB2mSPRm54fj6p4lyLbnyx8S0oyLs
D2vJZT68bstLV8sqr8v/uhZ42fD+V5OcKNf6+IO6yfjilvOeco4xfZilp+x9/AV/WO/fPo0/rPWH
P+rfPqBuUGH7sIOvdpdvrcYxz0oDhbXvZenGFqZYyw2k0lneQ5z9JcekxcoR+rSD3gFyy3YUIez8
iKrKJ9lDtqt6qrIRkSYRtNcdaknYb502AVJedo24M4G7gmD6sFDUZuhWekYdRsy3UY7ImqPrQNPA
CMe2lYeZdE8a7Z+ZcMpPG9JG5UIas3nEHQCNTVpHLYStHhPNvgv1xntwgpCG8oOdkpY6BH7/2IaE
PX1RaOlausgBINgGbObA2a/T5rmmlx8KrxiP0hS4RAvLLERsXncf5CS94SQBT8i3m2mAzm4DE7a9
lDY5s61TuDnjwt3cbJP56Auwfq7IzjIdZU7jJ9mTqaqPnhxTamg0Zk+ZOpp7ZaZn5189rymuLnls
AFCmECgk3fgldI1wVSJVf9CAtXPGCD8lnfezPY5i+Emn+AiALTrVqZpRG0n9iNDq6CQbNQ7i65Vo
8mZNZWix/H1gdi6qkN23ZX79acJsl13gfcCHg3j1x3VnN6/Wl3XHT0q+kaubSLqDQkozJ2GRgsP1
1LupBgfIPXq019R7/nMprVGUKvpSeoWNMtmQLTHhapUOwqh8fQleYMdf6G6HealQ2hzhElSpI1T3
wGkcZFMniXcYAau2ECL8Y8xShXgLZBN+16j9PkRmvQKdErKdEpOXg5ZUexBDs/U6Jle5XiY+7NhB
0+8aTgunqqAqoYc0oDQqhFnTamq3bYAwcNvUjr2NnfQH9ZH97jo8NBSJK4F67HLdtbeDQO4PFSpv
fR1uytg/TtWhgOgZwR25fukhkWQMDj9IKvByvQ83vtMlYKbh2JY2ilffrxRTH+tFrsZvcdRbu6rS
gp2u5oR1RJqaxML64AwJAZhYStBupqBwgnNZDZ/abLT20guBWSZ0KkUSZj9XLAlYquxmjUpDs1Sp
bTmJmuegZYj22phJ5iILCrfXbwPS2dWUY4wo0J1O5by2kDZPz02YfvZyDWm5rVZbNmVbrvnSOyCV
40B9VmqV6qq5EbmC5m3hjN/0UPG3P9nkZTVCWRsP8VL2vI9psqvkLviXGhn6tmYD7RCTluwJlFCK
Y2x6AsgwZAq3RrrpEWTAv9qdJrXW3GXbpd24FSnDrSb5pVMkLtYq27U1EMHgSQ72w/sgnwAqrKL+
mtTj8pq/QC4tOc/da6pDdi0E2H7qQnzyc/e3uT6jGtoki4bf9x25vemJZLG+LNHA3alGMD3peqod
HJ7RCzkqbT1CezHKMGdpoojdXKuNDe+Qz/wgMNpz15f7m3/aAyRrIzUHQ8qSvek1gGM5IjXdZ4sA
vrawCfic0tLJT7bvoQZrFoSPxUD3NjBfydFEADK2J/JlKznciShdRdI4+/w+79cFY/JRywC1qnaF
+rKx0Uz0v8EVNGDMhzZeX/vCKsfzVOxCzUphTJxdwJq+u8jkj5W5Ag03A404WMuIjCn196B3XUTH
ghpSfKO6NsLII1Tb4pGKpz4gVmeVC90uzVe0jZ1NrLv9Bmip8epTBrkwazEe3bBX964bVYvEJRoU
6cIkfZtYp5zgw0x6En4TM6t0XpD6ntx4Fwql3va6GX/y/O//B3Tkn1xaY0BCLRdfVRvKPVBKVs3h
5/cdoj4hxVKg4fgBj5L7OZLPP9nJKqSrCXWHuyz3jpHtFl8hvURiTdfiZw1u6BUgFJvvTjls9bFC
YyhB8ZNg37htat04aykCdqlParXrBKQ1lZF+JRt9CiL9kwp7zUNbadSgZY21kZF52zdJi7Sdf9Sc
oX91LtfTOtzmx96Gf1Se0uWchp/dJpyP9rc5eaH0r+6JiBiCZ13hn6Ikne6tEJoVyEw7mKu6+kkl
4j93ro1RPimhqOdsAuOl0BHpqijKISx+VwnqH2KveBCu0Tx08HOQIs938o1GhLohUAksRE15D+YA
IXLdmcledi2YKeSkcEyap8IodtIMWdX7JI0z930bxZCFJLqF2vjwGjSueBzDPEAErZs2JfJEK2mT
TZhoEWzPRry72aBeuDO8wT3KWZELwSswgPVtIR9o5U4XgQ4tOYvLRncDbVUVPGhutiZR/546jxSh
KFAB6US6LlNoJIjbUUhPAZy4l30C79BNRiTQxjYLITOfnRwzhYvn5mQUIaVyEFetf3JSA5Hz45j9
pWeQ8ijO2Vx4q3T4UhtFe+jNrg/WXhgfZBdZGc43ZvtMbQlo97TMLrLxMy27pKhxE8zpj9I0VVZz
J4b+obDC0jraWW5tAnBurhG7q7jWdkhPx7s0qPQNpULjF8d9hpkt+VxkSbwjSPluzqLn1mm5+1UU
yDsqkdFUe6RIv+Vbp/p7e+52reKewGXupEfTnRsE4u4aXSucZTt0vPffGlhRd1bcrftMbNtu4zi1
8ZfdvzTc+4lxTtnZz6rsi52JFF5F/V5Vhmw9aH+pg1EdZaOwh71eBZ4IV5aWzjyfSYNAMkg4uFt/
vuFWHvFyNJI2UdVF1Gb7y9GB5wP2TzaqCeUfQJG3Wab0yxJqmLUcLEwD0K8aai0MadNe2hRhzyUz
IXUwLnUa907rrdgHmV9atzKWfufxTvVKPJKN+ZELxfwyeOwhoaBGVyrNAAyE0KPJCZHaeshDJfDQ
tCZoLdGoCDx5x6QvoGv56I61IIWf1NF1NJKjsmsVyvHa/XAOSU0+CIT/4GhCWg29bZQberGmWkz7
1CKJeBijDOnBxtA+ubWTXzzV2ctB0WISdbsohsZ+lKY0Dn+URhYfZc9t4HJnyiFL1HDlcCclOWYL
dRO0SX7vdHWWrOQlFY2TmhiH66iIOhSXQpUHQ8wje6gim+qIOANhU36V+3MdsN+ym+1VB8l5ArI6
yYyez8GHdiaTbdAQGor8IlzKoVmVvmf7Ot0nMEku+e21+0aE1E36ab20u9T7Rsp/oWmt/cOrEcAx
DTsnZVWS3PzwzUjGga42XOkLwNh8LlSClFnd3GdzDh0g054ASveF5AFQLX/sLmqBFmSYuf7Ojnz7
XJskqJM+6x58CkmPBqishcRXGbbeHfUMjuXG74xn2ZWjTarr164P2ddiqI3yGHYgJUo9rjZKaMOX
0Pbaw0Q4EBGpMPue+/WdZfjG65880sCC13TqMvIPxMeT/pUPYK7bpyMbGQ+39FSgwQCi/LcBGUAf
tBc5iU1SYFzX0YPgfYIVku9s7AhlSJkernj6WhbFQBQvPHXZtIEHjns8pTGU2CIcE81dZaCeC85W
h7T3nFP+Z5JhpN5T3ag/TRrQplGS6lzMpETWTEPk2SCHYi/tVoHkLSpF9Z99Jam7lZzTz1RHBEmN
tbRJ7jdpu62DEgAioEiLUEkjEtBftXkqatW/C8psOHtQ6dmLUrRA2fL+qBTYrgNKYZyS4f46ye/d
/twbTnA/JNMuDCo7XI9Dre1rL/jcUAEYrg1NGbZVTP23dL7Os5EKWRstjKJyZVBqvJpLpm1FPUyw
TqNxOEt32YhWexlSOG4TNaWKmY9D/pGqGjpMAq8mu/KPNLrUWWimk15t0ln6SZv8CKQzjMHvftfP
U/aNed7ts7rNk1PkWtk3SqMVym/De1Ov7Pug1ex7MY4Eam99eaXndr4I3bHcyO4g0vLdJ1wOKdRd
bOu6PRiPJ9UoyR2ZYOtP9twkSqCsUmjIl6MckUbZ1IBukDXyjG2Vxf2parvudJ1tOJ8LiEuXCMmh
PaHq4VvVXmrInAFIVupxavj8pXkiCb2ui9K9ehHFf27jRCENOCmPqkgO0quLigxqcnVcVBUi0kGX
1MvJto2LHaTmpas9jXJgjt6zyZxN0l556bavk/Yo7bIpIDxZesPQbMkKU6YattMG2Qs4tusqRs1w
4KsNI8PDzRajn/yQzo201TVFDdJFNnESd0s39qHkcUWJYq8Y1E9l2EClqNUqBN2DfjCCwVp7Ud6/
jIn5UuaG/aNIKE9Cju/zv7oWvf2ioBn2g7MpMdzm3VUYFPXdVk2F073Mrvm8avWfqxZN7yEtmS8t
UA8XnQLplVN12boscvamsy0fw2YH9/xIMuYfG7QJ9XFExdCYPaSbbMJyoAxUKU4lkvcXIw3EYcjj
x2EynE0Uo92ZUDV+TK1cO9ZlOY0LeemNvbc01KxZVa3/jzGFHOco3ccI9COxgGErvaXtp9ntzAQQ
edqhHsmsAcSe103mgu5O0zdkdbSDTUjpHTvqWPe5A2HUILo71YWVjpKf7JEqPp+0huYtZVcOaDqq
wq1RFHtpY4+TPSbageNh/eDMHZghoMlHIGMhx6RXIjxtpbeJspYuciBVlUdN9bgFzS/l5bCbQii/
ub06cq3jVhvi/vrqcpJvUkOUi2bc3V4dTvpFr1XRneoFn4Jen46yqUzwMosScG85zMoM84DOh8B/
hTMrRcGzfe2Og1CvU6JasXfeFDyhf6oeaxshSUoJYdY0kCODJmgKpuEkG7v1hlOYkydAOZNw2C92
uxRrNYwdVAaJRcpwXhaZ3YGyQQNRYuDlod92Bz/l2W2IKLkflMC+1+f7EMVY1k9dP+u8lRMiayld
/uR3s1WkG/RppqGZl5NNN1+5VEohq2af0PvoFxZBKsg87OAp6MP8vimHL9c4xRysmGYPwUbhTto+
PCjjDp484TX7MEihk4MP8GJmRrrwgnT6UjbAgHVNT05JUyu7slMatOB9IuMLEJrofRqOe3S8v2Sn
HihIl1eubSdniNI3aHDl9zeTvJry6O+uDIzdb3a3L9ul4hsPFJmD3aYoh7xkwf2y7zeFLL4BGrYb
c/jSba8qlxVUEpvEiq2LLXrr4kFNtTFTr1zCcYxWpQs94b1fotgwu8gGIGGE3k6/1RNBMY4Bs55e
cIaVOpLhLA1iRCGVF52xbxO9NFYaHJEnFWdpk24BSEloDkt3KUNpXVPZ+9CvP/0ecQvLL5PKtzyC
RfURsAbMqvWkv6Ax6y97FIcfvJkuGBGL7EjxK2xNfi22qlpR8zNxQE9N68fI/XTecjT3tyZNRHsP
0s/TN1F9dn1DPchB9qfqJtSh9IAY+66bG+HX/DfKS3uEtlZepWmig3SfWWzl8Aj1xcZJ0henN9hV
Ev4/1BWkAsAXM/v90qs+k/VFUGMWlEG6VGzDskeLhs9L6+r4xW2FvXVDw9saRJCfXS05O5XovnkF
x9S0jodLicDrwXfhkXSoPP4m1nJcQOe2cib04nMSDmSbIHEFpdBTRGlBft58zrqxO3g9sW6ejJg6
u34fvLn5ykBFahDXS+lyG6Agu5jU9i5Rwujg+rA+gCqMDreutNnzgLySTepPgCGAEBMeDQ107mX/
N6d+qh78tMoOhFLEo5+Ef6kjNLuyN82nfSoptKybHqSl7zr1EEbemxy6OkUc9KKxTla3OaGRBcu+
EgS15lVlE2n1npx5eJI91fbsk6/lm9tC1Mg4O4SyXlOn3jZkMs/V3Mgra97Qkc8yrwPu4FMNPcVv
YN90AnWVfQ7NwDmjytbsKVaCaueX6SMaWCsnG5GOnX2v013DuAQQ79+9r+agxxhGYEAMgVhrGSJD
sspr+D79WfdKGad3GSzFTbWfuiSUPg2Q/YUZIk+uMKdVpv4wI1W7T0kmHSdinNMqd3NtZfEgW0tI
jldb/imbxveisblMxPXd1ynwk2PMEXzLfW+u86AeOm5zNol1/k32ZJM48EQu5OXod6DD9AD1DFc5
3lzkVaQHKZqpE5zeGoKl5VS/mUpjPSWjuxgr13iw514XJM4SMghgYHO3ahQL1dT+mHVDvYTNp9yk
bCEi8OuopfLk8/aVZdGvUwUgs92dQrNxHgYROueS++vV2eMQdnDj+HssB+PQeeAQkiD4VT51fvgS
O6g4LdS4BV0As7ykmB/nnqSTlwT0Gd8C6imylLQLtOR8lcXqOk36pIH6x2kzAb2T+Zx8LX1f+rrH
QbcBNu9XOmST8+X/UHZeS24bXbu+IlQhh1PGITlJsvIJypZs5Jxx9fvBgiSMxvJf3z7p6hW6QVEc
oLHC++qmQpV+bt291IlZ3B2N27GXe/pBvGXwA6rbVxncOuIxXcGxYdlMBodWGSonyF9AlHaNnC55
cGk3uXMmSuAWyVCSBCQwZsEyTGQweH6NZH9C+j0BB0C5OfaEV1+IMQhYtKTHDkWZv/jJihyoK550
3Bwrx7duSrGwc80QANOiRGOReVJCc7yHtHy817WQX9xPMQ9zJafo1Y53lEf2q6O3mMUH0PCso1z4
xxrLN61jOsH70qqAuu5kS4CKK78qnuBt8p5aXX1nA95xtUGsfZJhamKQGvXkQkUi/+Gi680MTriO
58ILZePp70KiQlcQtX6/ltrbgwKQQxI9xo1aHmZ6M947YQ5UBkRfvlUr7+mpfeg7a34uy5xzyxT5
lGtlgEfSQmkPmQ1CVtq8AcakvlTjUJw7J9be1aX+TTzoRLyRRss+hZnXHyEgMW52FjZEGmzHvKt9
r7n7LazJinDSLyAoNTnFfOdQOf4CFEUsL2BQbKch3B56PD9+dZxj4F8qLwbWgDzOOW6tv5QFrUQG
d0Eq2USZ9U1HtwI00a/0m69HT/YZ0uq/RBURYycXLggoP7fT9YGST4C0RZ/7w2MzdnApN6X23NIT
fGgKPzmKSAua9pxBCEUTZvXnppJZPU4wkXM6DqFagyeqmPm+KV45l5mvPosLeB3cAni724soBjXj
keAqxkE2N6bsnMEZTJlfrlyiOH62Fvp6MIzHx8rNqbxbBm5syQF6YO2gVm2p78QsjsZUXvMRpMXQ
Cb5MYQIMt3CwOm51p3oTkSoo96aFgbUSyr0s83s6k5bSvTG0xvuuDD81ZJUeLKpj3/llGByMecju
qnju30XjZJ+LzMkPYs1h8njQU/9PMVbcHu81JfpTA7HmSVfs+MlchoGXMm7/dgms0A+DzMZ6yu/i
ib9tEb0Zqj6ZhaNi3888T2UT6Kwo35etujk8Q48S3lNdYD108acyn4KbC67LzV4Gmf1O9zuXMe3o
LIznw/+9dOzAdch1/SiEIe1PLpFNlNlKLSJmkYlff6cXyX7ONkOm1j0ExBpIV4t12ytWJ3DTXACP
w9GwoOdS3eIS9gXVbCAp70d1zjizWbFy181VdgO8PrvJbF4sYF6fTIcabk+zm4OmAuFdOR1gA3me
6o90mi0BuaxOnHvoXODpK/O3kza9U0ggfk4czTgOydK3OiASjN91qVfRaNcHN7BwkgOkZt7bfLbO
LXhBt3oZ4iyfyovI1qACP9Tpwyka9OjiiChOWmj7YOAu/uu0bvIPhp1MF02ryPWlpU8efkgcyg3g
sOJUA+RC1WSQtlr+bVwkUW1+Ilqdle4Vuy9vZeZemtLqPlCw2N8p0dJg1Jj9Z52ad5eDyJ8DVaDH
Vq2VBRLEeMv3/tWDQOfPrC14VoRj+kyuaafmTfg8Oz6N9qqe53sgOeZDEMT3a9a0XTKkku6MC47/
I6hfIok+4BVtR89SsW8MR9sbNiC7QeJPfxRqM9/o1wXBWvU+xdGYPFHSYd0mqK538Mi1HwguRKRv
g4wcLGICjMuppguEGvjU3FvuZJxS6cJSVZoo86y9y6bQfxSdzLJM+xiYHqSpIUXFzvLosZahMj33
yfLHD2k25NdND3PlcK/47lkcQJkdLr0OULxZK96bwKeoMIYwgkBhMOzcZoDDcmmqbaMwgU9D+UxD
+ROQXKZzmMvIvtdg3iDL4M8nHhjhQSCGy8Kod2pIA5M1t/r7yac2Q8TN2vduey+iWEVUW7ptusJO
4n/ooajomsj9O0vR50OY09TputkAbEYew1hJy2cRGX+NkVs/aXmXfOzvxmEuPtqaqRxVjsk8Wr/O
DvVDgjxBcSr9SOZ82qApWpIBV32grnyYAtAtoPMrgfKHNMfxWmtFwEiDAeC6IIZrVxAwwrq2OHYO
MwwpoGRYKfe/IDSfx9gLacelWzywyug99VoA7S66IAhGEKh/WGUmusJX6IBwaH1M9MLna9aH/TTO
48mF9RBUsQDGzzqcI6gKFGT3W29CsRaacw0TYatf2k47+b7ZtzvRZfQutaA/efXqI0rN0vRLj+Mr
/VA7ID3CHVlVux7y2LOxwAiUzfwG/E6gG/1Mhd3MCR8oHkqOAazweyVIowe7Uciaq4YWXdskIsCY
1/0pz9T0jzkv7J1KfuIvT4mOPuBh/3iO8dCOXkydgWnyCOEKlUvTObnJ9i4mifgQ60W679swP0Av
D4NqmZTWeSKzY3JQvk5pRAWZvTz7XH4RVzrbIdp2p8fBzfK7KTKSedjRwzPwlmUqT3HbKk+jE36K
8hiupkUSfZgn9jXmzRVKyQJeUM+K31LMkIBICVe9NlJDMzdVn+wj950Bhs1znfePgWppd2EF02xi
1bw8y/TFEBYfc4/35k01zZw8KRdzltaGG2TZ81MTcm9xY2U4W2rUxcfQnd40YEFc48UqLrxbEeBT
Q2oSOuqcW9e5QNrySAh0UkmOhSqtG/M7sIlIprUnbpbKGzNQ/DcwpVESomtfRBJ9VkUmiKuOv4d3
xV/drH7s92qV92fx66vGf+rpbeZm7v5hWhBUxGGmnczJLz/FU3cqyLD/FSog6NuROT8qnlc/0D2s
7OX1PundXcKv8XOzwLUbEINduzTrbvSefAoU2LoyczT+LGL10kjqNJ0BgAYZ8lsbpWSn/Cr4oMWm
dpgo63lKOqu7m/vShMoiAi95NN43pgmMl7BIwLEUX1sqPXZrrsCbiIS9lvvFrpgLp0SSEAeT9ZQv
28dy9rOL5J0jLX10eSu55VrCg8XufP1c16SXOicCm8wdg+uabtIC/Q+bTuRLW3W2c7CBZDoblQ3T
UDVQuqcN2QESVxhbOZARZWwLCjZ145MZG+AFZ/G33iDI1QZZ8q5WgukcUJB5yeI5OJQWLxfCd2AS
YOYkDh/TVWSZ5eRTvytFlgEq5/hIPc9TRcP5VJhuvRZOmaVaHBQtjg/5uOBzTe4TMEs+4JB9S1XE
mMzXYRlkJoNnQJxsx2G/W4lXKo2gZQczlPChDPRurSQqbcONPHcW3DqAC0ZBKfip29xkleiXPSgV
cCkV7E7lcoTJOujUVGFWE1mGVQ7tBmLWpP0qnDYVuBD5Tl8wr1aOG44jV50v8LuSr96++lXPdzfB
D0q1y3RIIT84mFM4PPV1M0DRxgySCd78jU45ii6oVPgNcnWawJqOhvPmKN5eWHzNmyS/vNITaXqo
zN48B978XNjll0bLW16OA+O9U+ZfijGJoFkS0k4PHq04GM+Aa+pPZMesgxJGxjvqCaiCAN/qPPSa
egq6GGIm8gtfZJbTSL7ONl256YwGSDtLgaSlK7U3XjI+BnbdfPR8cv29Ax2giICxQAGTxMCpZVbz
kSKKBRs062FyQDR8iqIS94PXZuUTAbxvsqY2bO5htWsfxAk4xhgyK253IjZa90dGwX2ol8pjO+rx
czypGWUSzSeRZMib3KcS0DDvAqX3rrlretd0GTxyijxY+jNNCiTwCXOdvLhcCk807Z258J25Rprs
xZqHqvWYB+obkdYFj6nb9O9CLyuOMPwNUJdo1nNHSc4po9t58sMnioweFDX2zjWV/U/lMuhzFN4B
uFfsRrtLrB1Bz/LJUOPx0vTqJ2GaEFWVe94l1YwvdpUWh8mMALbMqoryPnV4TDXtviGB/4eoen8C
RtR1w6vXphHlJPf0jST60VWr5ioDMPf2mXdpYFLy+OrW5cehVvsTVULNClIPsgAg9VP2Pi81D7hU
cOtl4MHVHQNQ8Llv/NCVNYQ9ZaJfZNG8rBRjyfIh8/+1nHRJfSAWyWtyDClsG0MOJIOrUsi1q8K5
2WX8hwPfgIWqN8iLnS7AtDqI2iG62evUT0oVWWdB0uWDeMFL6A/MrVeGPqBX2gW6fsgaeP/kDWNu
oqq/l5cPec+YjcrlTmT3u6klrlZmyS6y8um5cmqa/nKdgLdN4/AOLqfwwSrzu3ZyInjH/f5jPXMi
WlOJxUzTsJUqxkebw0toltb7nDbwp0lX/ha1OhMIpFzCOM7mOB21PIwP6hLDz0H7uqNZ9DOk5JTX
hD9pwMUAvdtncRO9UIHLTIygMn8WaZJkwDJsRmBQ9sHU3kFlO1xpjR6ubRB8n2nd+FL0+oEIfRy9
devZ8eALoLQIoo5PYT1Vl9Tvp+eyf0cOq4fzZznR2RHlYXM18/idXJ5mdvOuKXNgqAk81pe4CkhF
FsZw6ijK4clkxlfaVC/UHwS3ASTRXQuR9nPR+Z9cGi0/USk5nWlK4Q+v9SKw/PV2B1NESGti0n6o
KOkgbxp9cgtvuo1h2FK4zCoPnIJD71JIO0XhOwPusMOkj/1tHgtyXstMXYZNt4lpnXvlbpNZ75q5
vpv192WTt0+JUpY87qvsazNCAGxO4xeCWfGxsFyKbdSEgx1/8mmnmBxbKTiIm6B/l7RU1nUZiHir
Fa7ot5nt7cQoKm2IHpPUyh59ipigIbbiujrT5J7XbxS3bXe6AVigO5AilcGhrhC2bYdrTtU/MZWq
Xylce9eo7fC+KCi7GWOnPTu6UV/9BXarjL/Nrp18iB0v4LE3L3UylfHRmLvhnBm5d2y1ODp6ANgd
+tkJnuvi0MCi+WQ3XkLKzJ60U6K0+b6bsvDZ6XKUah9/rEalIIzHAhm01FSuEAq8Wf4j82Me8yyr
6/zq7amnU8K3wDAW5yFr/wwoMrpptXlu3OVnLSksGX4aZvn1l/6PLFfMAes2s0JSW3Oq1ne9a31b
n/ZlU37lOsll0KhRo7HjV7HKr21lNoA35nQ1O0ptPVjLILPEDa0Hb8rUA/Az1j4d5nTeiXJz7N3s
rg6pshT9CxcP6OcztZPf1Fi3ABdmqxcuvQYmf21n+mmzBCYZlHHmFtumc7cj+Ax47VjejQUEaCIZ
/eQWh9VgmPgsXPUNFV0XbvgxPB/ndmWEpZ4antgOdI4YDGNRgjzFFKSn8X6M7ldJDJE5fQQkg9It
4Ls45ifd30Vyc+yq/hY6NUGn2BnfOoM2nH0/si6T6RZPPjevA5DF4RfDaS6yJo2rN0lZ8fcG3G7q
J39X3dSTKPf7t4nhfsuJpdxEZRFdfXRt9yLSBAnFW98GBqjprehYjU38Rrf/og5XfaPXvX/UyM8e
RLQ5Ve4Uw0gu0cLXFj1wQLfeJMt8HHLlprXmWRn9Y2bU0cchnp2r1Qz81Zd9t/cCzbqSM4aUxRxD
MO0UTqpwzwnDXK/V5F8T98kHUuLqFX1+Ldv6ZIHcffEzCCZUzS8vGuCD+6KHrh4YE2g9gHSdvLvG
jj5MplMfsyWpSf1sC0uj6xxqF6wTKmt8qIuWlygZ5uUNaRM3XdA8TWUSrjZt8fpP11fLK4+cZhku
8ZTw5inOo+MpLndwAmDJcYrN/D6ew+JeZnlhkMMXmfqy4p536/nm5BCz4ea3HlWDm3FdCyL9RbOU
Pwc66Psg+aoNrUZx/5Q8BZUb3eoQFNE2s/OPFFs+yVsAMHufHH5q7yMoAU9hEPsXgAha6Ozy5KCl
U/9xCri7gzRXPfiT0n/MrWDX9YP9vgeq76nrp8/iZZiNdxc7oNCJaPFSfXBp57mI2CcUDzla+WZy
WroYJ2/1It1an+w2hCsLwLKYqOPFbs34Ma+C6KjMhfWeQxk1n+WY/z1W73hkWv+48fS+qt36Ux2B
e6aUWbquVkfVuBC+iR85Zn5fXetRyn06KJbVWQqkR2TvzLn8mORZ/I5m5fBiZbF1qi0eSNkMqii9
y3+VHc3/TtVbjxqYkw8JENkU1GFo+ItU86D4MluqCUpnWV8dt/buxjGhOyrV9UM1mf1T2vXKeUGv
JQCQlPd2UqgnjwKRN5nnG5BI6/5HJ6m/UoVV/R1S9r6i84wqua3OiK5GMC2wKgVnZLuehls/OsNN
4Q2KRPB8EcmidgvE4aCMq93ms8qrLTOS8SamRtOAngkBCBBxdZJd/BJ8hGaA8cTvrRDEJAb+msJH
e3xS3Ch/EGFTh5QmPIYz6BJN5urnVwZxhv1MP4xe5ezdZTfHqjKVbFQUXuok7mED19vI2PM0eYCG
1foQFHFzHwV07EzEIT+kRlXd2UYP0Oxi9YD0Opbx7J3FGrW1uwu4T9zE2jguhESu/tx4HenpsEju
EocfTQkndNLoIYDyp9YClIfSoNA5ei3dpHmS9/dBWT94AFwF+84o9SffoxSkit50mhYR7GBI4IaN
Qbd8XL1yq3xDcNC5RXlD8/asAIupNEZ8EWdZy0sQwP2taZ62XQySWMeh1+2DDcVHwK0ozM9wTZR7
MoDtA7lW6o+WENM8pO4xhhXq6ANk8IcDvfPzFPRH0vfg9k0WGbB0cPWLOCu86l0NFRS9EvjCe7+k
gRq8jG+tU4UXabWQQU7Ki960+e43lcx+6rOhq29e7N6ZMF7cZJibkDTOb8TAjHVeetxst/pZrbHQ
b7Ju3qYvFm7K2C31I9V22U42VwvQWyrYLA5bBoHXKnsfj3G231IQrxnPfy+Lv2Qr1mSGyGoGQ2tK
gL2IAtK+kFzuhoU8y+oarz5Po9PutIFiFY1c7oOfaLR7yVSckt0Y5DqVxXV6s3nRow38O6Be8EGn
vuhf+Hmgwo807FiQ9gDBdtoA9LaVoqNhfz4VI3+4YqjVGh5Ar9AuBafdpy5y3kv1Vp00PB4sc5XE
9lMS2+IpZV+gpq6e0v3507OOMvtIhYV3lJ5cCJ/upiYan6T/1kiH6uQZoXcQo51l2VtAscS2Dgs/
sqEDlyqturbfQy9tR3+IUdYkDhRHuWfmN8twv3Bz/aNLDIXC/ub7wNGOIHnzIOpc8W2VeLSm7mK/
bU7iphcGUENiB214OLVw1XN0Aqz814DMa/lFgEZMIudLKKc3ez8HS53pi4AO7R7+d4x0qwVijFBU
BV4liPLkpWKL15lIswGX6bMb3FZEU2TqRRkJKnVaSnNJfzut3YK2QsYdYtJaX+DHfwIICZTQJpoL
FtGGQKRoFFOlSejsxUWcqWbzqRn0p4O0dRtwrT0b5te1H08ktfy6dWlLficovq3YhNZ3b2nZ/mX9
Kw17rP1/siNphU5zgcFQe/cUOa1DaYPhUKzArEsi96GHtzkP0uy66YfK6ubdoHfDyVCTcbc5bxto
yy7LWuInGRUUPzbOvc7dmSpRzszJ/EdoA8o92SyavBcxb0eKMZdZ5k3qXW0nf9PpBpOA6FJQ76kV
DuFSDaIhgTElDB6DzlTfpvBu7XiJB7e/SrS39WII1eq+XiTxcM1JP6S5DxDWskAGUhq7siOX3Y+p
u6/TflyDIHajv08Cw7kWZVhScZDp/VGtjOrgqiqvvtTqgJXo1ReSFIR4C3089X5FYZZg06xTvpt4
RbYReJvXKDaifIV0I/A2Ns1M+6KjUa3dByX9WOBCttxYCmPBSPwhze5sDwcnoIkgJOO43lfSxjzy
amld5RbyOzhPL57afUtB5kFuOq/uQaKbSTHd+XC5iYRredfZlBdMByfUk90LHFBZPU/PBhVL9+L9
u01BuoU8euq99V7ZyA1RHJMFTJSugCsIRw+QytKT5ySPW4H9oioW1RpDX8RQGZJHNQNQ0o/ilvb4
pL2f2ubbmt/T8vmu03TrSdJ7Js+SA6iEvIvn1DmTRvGe5qUeKZuoU8u196LZ1LbZeaeY3gHQkXCV
IWunP2dVcc9SgJ8s//cqnB5HEaVwX2YyrOX5aVAR/dfqwwsd5I3va8XUOA8G5SPIYRwEbH7/IoZF
elqD/j/FNUfg0A57DtQRMMaW/7XJVOK3Mlih2YAuAktDuhDpic6mUcf06uRRpNCAzZfe4wuNFD6n
tjHmb4WGco7AArzJY1+9GQYtWfKj+ik6aecfesCg9o2ihU8yGFMQPSUBIeHC0a3TK0OehtkpNMh7
vTIMoJ8QwiCL8XMnhe6lnTdC+CXxKQlo2U17JeE+X0XKJA4gcSwXQ0wC5lIMX1Pdrx5kILJSrzMR
A7X7WiiUw7zSi5iZavVg+pyVhoHK7d+tr6ci3k8JER3KhoL9cgz56viQuozp9DmDa+ao6WA+0Xyd
PmtO/j97uD6EM4U1PJeBC+mfSX0K3D/9qW/a4err6q7MW3q94jElxV6DMWouuAkyWLVl3OrWOqh0
N6wq0QMW27OOzvJaU8r7VdyW2aX1ye8MGlx+XaYtuAsAxScUfFqge/28zuZXmEF5HMhm7MUqhkZz
n10KJy8bZGsx2GSps/i6IrsuIuTr0XW9Ewlka7Dgu/LauhoyaTATnVh9zwT2t9x7MGhQxVjBKRrq
D7Xdag911hrTbq5AFwMDdw/VBbrFoIO9Ou1E1notPGcjdNRVT/D4IHbZwlRVY1+7MR2Fy0IZxiKN
pgXu5lM4FzWPETYTw7rjKpd7jQPM0ahG76K1Y/DWdv13bjmknwsTgkV9HAsqqKL08wTxsEayhThk
FN9zLyRHC1HAKVPL9FwVQbMv2lG5Qetif5wBQF/AM0HGVYArNj50Zv5mdChM1aMYboG0mi9uXkU7
0cngh2r7bAJN2wIpsOo12//qDSQJxUGb2oNruRYNKISRXIklFSGNWgs5+KaTGYF/YklS0CqytTj6
rvXd8VWl66vF4iy76gQLL3ATniVcl28Buin7c+jHmGZpAs1ilBCeiD9sa7Rv80i1P8eK0nZx39Sy
EJvst9n+vd+g5uQSjPysme73wKhER0VMVCcKDjL1W+fkN354GSlFrU5bGPV36zarpbovl1ljwtuL
mNvaoMVNpr4ZjUeX/MeurF2i+7Sm1vfTMoB/UN9HZYlSZDMhrkAdZnESHzFvjiKug61AeBYap5GY
KUFtBj0oonUGtPi/dP+rXxjAzc7B9CzbBa37bXYs90RFS/bQNRwcdjKVwaSQsNAySNhsL3vY9DIT
3Qz9+9XKgjtRvV4vLm1kA99P+pKEHNfY1spskEtynNqlsaneLN45SIWBXedO86EyUl4VKA0EwoQZ
hStesZOpDGQVwFgBPLhYrJv+t86yjbcUkIl52/U/dTq09Ds1ohZuc5a1sqIwtOxq9V85hKrKHsib
+QaN3I430f6qSwkYTO7zLS21ubzIVHx0nvIHq6ICpx4gV6AFN1VvqxlisB0NtMVxacq+OoNvXCtd
ezkUv4pifaXblsku4vJKl3aQLVpxBjrRcg3Vp5N897trblsrbl0cwS4Yds6CgmEpxl2QgbhetW7+
SJXHAqWw1ItVs74aXuoWn66x7ppmdAEBXdwWlewks8WohSNIOpAm9QkhoKH3CEwndhstSLTJrYr1
5vs0DcYZKOxyyTUaIT2kDWy7rQq8uKpMwPeHhaJRtpM7vG6P43S2jfQvUKaxGDUnZWsZvns2oUJT
UVgf1zVid8wcZOcFMU8+nxLNNm09rQ3MzL8/uFhBR7QBBuVfJIM5LZgjJoUV1PNjWeXtX7zt+NqS
KnG2i6kHPoFY3d7qxgGOdoDlW2ZxqejlTuR1KtrZjs1yt/nD+/itteL0JFbRry4i1wNkFPt1uuxO
v0J7G934Mk1jdIVFOjgErl8dxiXk0Y8eTYSKxDhqTYdomESeWLq6B9RwiYCICFrjdHFTjuKLvojo
JgE581hpg3XbBsu3qFbvk48UwwTnV/r/FClxt26yVFw81ocUsK3rN73iOeBH6HTJDnMCLHZk9vwG
HKs+13VPOa0ewnxF37t3iPgGDy+UGqmHu9QEZFx8II+Kn4xl0MktPgRjxevnwpq1qGzFVW9Bkp/X
+7lbWeSLyDjtt9s2cFzNes8X3fo0kKlHK+VhipV4/+rhMBe8zGlFXx2Evd3gAuABVPbOIyt8BRdq
5FAxj+R8oHW3OC/mB5GpKnB3RZfEx3gxi+6FWdxHNSjPaTx+EWveUL1SgiYq2Ez5AtokM+o64ZUD
mgeEphn6yT1Yi1xEc4qEUxOtPjtxk0EQnegly/euqYeHVNGoBKUjBMoOTQluMpt1PbiR31rASxfL
i2nh5jFlvrJKFiiB2ewalXbt2KHZwVwaJxa4mXUmujmL/OtI6/krfbgs2FaVo5HRRJaCG/+rQVy2
tRO5EfICfXncLjZYZXxHE/IXqflp1CUNZw+fpD6IRpcBDq5FpxbzJ/GYpWbop99/6mSDcKkyIqb7
Yk9ZMKWge0xaDMcVcGgc++Z3rToNgBaq/0iXNAwp/qlPhvmkhmX0yQfBYVdqRJcJPOQUD4SHJk/i
T0oQmNewa2xiAbHyvi8+eunCRMDLwzKGHI/8ZaAP4W+1SY2jSKuPQ17R2otiG2xZKDKJ/u+rN7Po
1s03HyXx3fUymy4Gj+Gs0MwvKqtuNf+4XhbSSzXfrXMxpkrX303Q/iqlAwFZ4HXazVhCxDKTAbaf
LzDwzCfRD3bxw+/Fkn9Nfy5a/WWp9eu+22Ve+MgVW8/6QqqKMtrl47zY+7dL1tVjFwS0KP6hOxRf
Kcr4Lq/14CEkR7d3M738DG4OCXRbs+7NMbff0WR9J/rcV+hXd0f3AGEPtUBfBmhN6BqmsNrhhX1B
Vik/+7H7XLkA4wLn0DyqFWzBorebDs7fchhuVvNH6hjJQclj9SqDC9nnNcrGIdu9lsW0eW7mBJCP
72s2n3WPTRZ3x4jG7xtvy7ctg+26L9yrJHD3IR0M+0AfHdhaYpd+TyM/BHZjgVqOToZysp3r4FYd
TJGLUmSZ1YtFZqEGp9XrNWKRwWw7YDo2+b+3FB+YWagmUgmXbOu2q27bvLiqfJRXPqt5tr3+QuIN
jtBOv6a2rl9NXrWMvUxbVbcz2AILJ1sdxCtfvMS+iTKrVEW/ykyGdZ14+9p4MLvGuJNlomoA3OBV
+OcSUTqNVVNlB6+hShGmp4SEnJZBZlKJKbPCqrTrJq7epRRubmt82WO1vfbd9pOtNnFb7szGuerr
gLpr6kM3t0C3yeI7Zr+fKKcpdgPRUlJxQxPd/FgpAfrutehmL4MotWisih2ot6Dsi0InmnzKzf7L
i5XbGup0jO+O6/4vdi7pUrxRmmJQ4jJ+agNSW41TPfPnXDzQU1w8ZDWPyd0m5/yREjeMlNOme+Ej
O8DWs+4gLp6UaMhUhtmnWJa7ig8DChdIm+5v+H6rs9s26QNZPRqFliZAEXttntsDScf0wah52o/Z
RQRt0UyOy/FW/Gj3zuhFNBQQkMuJYzJmlbIq0DZ1d9cWavEwRoSqB2u09tsHl9n66eWzLOELNzXu
tw/74sP7OaWUcdRa+xfKqamq7pBn52mY9Hsdkp8mH4eqPNFH6x/Ifk63rO4gzJWpDBRET7diU4os
ll0ZG+Ntc3q1RsR1IZjY0+ooSsMIymr3YvkL7atN1vWB1hGSUftPOtCNZ2Pp6UlmajRkMJeiQQsY
oNVQChlnDYDRC6U4tovulWHTicu2f5hqx3amq6B03JxiCQa7nr8P9CIHEJIvMqH+maYlKKz9KitW
nynrKd3Y3AGqHA+trSV7Xc5pvz2t0c8XcDefaLhZznlyjOu6XyA6N5FmOOtC8N4274YciouaFA7s
2n7Cb8FmtUyDoeVo2JfAnOZ1uvoQw0ygGf3hLbN1iQm8d7NbvJs0/u79escoq0q4oWm5FB83ySo6
/pYtAZoeacJr33t2R2NYrlESG9UACQe9M0MvWnrh49x1815P6TANDdBUd0lWzPf9FFjWiUhLS6DW
pLkisOGeH2Gcu8+6EC+1bklVDv2HdROxtLnVXXNjXFAi2ViuIYYy+2yCtgNg2LJLtLD0TWl1ie0R
gINl6D0joTKOyu0GkoV2J8oXU63pNLQ+nTOaSnR+WVMUxffVCW9iAAP2FnQCi9IYHznuaTdxE+P3
9cuy7aIm1Gp3bZDcZNG6Xrxfbd+3YETDbnCiUJBsejaX+hUKXJ4ovw4kE/RrbUFwLYYqc394/99L
xEoFlMlTR9asc9nuxU6rdkzMm+302tlYbuRF2nJjb5Z7vMgy24ZN58gTQCzrms1kLRtNXulSA5Tt
Nv3vthHd/+Dy4nK/28ZNQVkduuQfMb5w/v30d1u8XqnK00y09ZDCcz90KT+mH1/Mf39RLy451HTK
5m7p7PIUxBU6n7urBaFGCnIhcBL2z4E+FJSbLJ5TT9hkJ1NZLuZIB95/3U5kMctsu8S2z4t9X11R
fF7pXl1K60rnZNUgPCyfc/sI/3lJcVk/oCx5cfXtcuu//9WlGjL1YAyojRlEO0MxqztIiu2bvcQb
ZnXsL7Y1AB6BtA1GpNEeJbI4tz9XqH2E5dd1q7c6E4Y/rfZVI16O0a+7B3pe1DteEqgB8bXouP6U
A43Tj0xlKJbDSbUMuvxGRJ7liLTZqbMLj3oK8fjrPYo2asKTaGutsOz9tkhm606y6Yv9ewpgbFiw
9kblUEsYk52SobK177P/W6dVIcCb4mOM/v+05H/d+pXfK/H/61O+WvtK3LZS4fDbR5GqHuw4OBHo
pt1Z7QHHyiyeFoBTF8C05TsqgEHQ9mJ642UqPgnYVHfz4L2bE0Cvdv2UktJeFstgW5AJNw2wT5tu
3ZVcdA9Tle4eZC8lcHQIjOQKTf4PIan8kEeQPSynRxma5Xy3VgJzDKupw9H/Fl23GKqYM8/Bsv7i
2GzdYiOiIZeY5tboay+x3XrufbJIYEQsRvFQJcDbgGFyb2MQNzHITJCVZdWvW65txD8NQ5fPZ2PI
voKPQkB3GbREbU5NY38C9h8eHCUnsCuGMh/66CRNBqvWUMJ0XSN2v7r5FSRHXWWEfxBvVS6j0k8L
tDDoUaHlnBNQLc4AJmX3HQGr+0CpiEmm2Y5iO37LohMrXXXfXUS3mgfHS47+YOs78fEmBdrVbTNZ
s4mycJ7Lv5okdU+iT1SCUJ1BkfcQO1QoGl7aPVqky7pyLm8qoOuPLpVkj6IPmqG/V0DrfqUXo2q5
ELJF0E9tC2qnt7QFqlU/NDScHFbHZVPHsq5qEIII/GvOaEsXvcojieiaoNxS8wUwL/mlzXdLN73a
zsryJ7gI23PYl9UNqubqpnQ/ZqMdgBYFGdI7u8r8k1jFb3N5oWs5BrvQCBujZtLP2ignXe/9VVTb
wHoSg100GUji+XQScTMYlXkZUj2431SqE8/3/4+y69qSG1eSX8RzCIL2lSxvulotqWVecDSauTSg
9+TXbyDZatbU1czuvuAAmQlUtakikIiMcCHpiGtRXxbMPVECjHrUUKLKU9kq6q2Oh7jQdGcQfKpA
inmYsi6zrooNSoQLwKhEkQGVk3NXK3ekxzyAOuta2gwERgOE4Q0BQgrA7m5dZaTIOOTDTus88yQr
AHSMAuVXPnWpgUYHcKnvDQUCjfRmW+cVNYRl6nqMArLlGm7F/NW9roXa6l8eWgf4g+JUxscaj4Az
NULBEmw3fRuSzeBGvSuG6T9s4lYNGjWEkGON+53tfdq/xy6viLQ3HrDqdSFd1228JnZ3ROseZmV7
KfPwJ42I/R1VKTcbfH5gqATve4bTI07ierQQxUsUITyj2n2ZTfEhA3pU16zxRBOqKomPVdKCm0Ta
88d0hq6dk5Z7SNjJDwL1tLdYGMiHo0LpG/hqedCEDd4W9HQ+uzWoAYacfZPSnXa9CZYqCsPJwC+K
sf5iNm0HnNWGWT3ktt/rdeiiuYgnJC7JOET8113y3bUy8MLhRs/0KqCgO89/dXHOOYrGDo8WhFYu
1PD3nsGauPUBmIaGawjYhXKwwWhT8FK9d52sheBA6epBCy6T1g9rHDXv/NSNUA9xgqh7EBlW1Ppk
q8IZu1MK1ys8/Mg4o0LdNzpWgngA6ywxepfOR2uoK+DcoUx49SoPSJTYwP+q4rvKezveAeVjLwRX
ZFsIr6SVigvKBshEzQPpFapEEujtovz1jiHr/7OoiwtkfdOy6EfvZYBvmcPwOW/T4lwJL4I4oepS
U9v4VN+NZd8VZ9yZtQE0j4FKfw8kBw1LAYqmFPUKS72InQ4e6gRV1QgARwnK36ofmlVZ3rFUpHht
NXLUd80CaqFlEi+BufJMluGgHBuFXReaTY2LytMK6Pz9THx7FEjrJOCa3DHIlfqLFMlMYiaqWRRO
5rRB8o90TUoH1WNgG89RDgQ/aZUsbhov2icU/jaVVnlXSKF4UGr8kk35l3jbAc9faoGbh9XjiRrT
6j2UlzTAWgOYKTP8qpTPbvS3gDWUbBBIQOQas4yVyCQbwOy1LAd83ttszzK4uV2C/nHNh5dYh8sb
AoHhCJ7BTodSynDM6cisjsfUo2agw/Q6lu/uRh2hazoJr27qpWod6oGVCIfrKf0Bii2+rE/TyLku
9TCLhmtIMkNaQSs6KI16LZJrCnKgG+V8JrAB9Zw4RlbLNpm3t/Xu+hAiJ7t/gy/wzBi0YFmoVXiG
uZtMv0nAjJbwyMKHmvUdODSU6z6WXmX45o7qqpreBoXQEuvbmKbMBi2OmkzGKQGFaGzGAHfT4mR8
eHPcyoxtXYH5oLbyiG/LOAEpvAktjVvW2O1JeEk8/ElWlAkBW84tVEmadjpuICHeGuGNfMBldSdm
9t5x0pqozwCjAuvNSZQVv8aAQFzbElQ5JQqjFwEXDehIUG+hAWkZuGcN40piLTHJuywxXcQjyKri
a2sILWhQx8kJ/Mi+hRRy6XPHaM7QaGjOTPXW4aObYmKWjlB04jFgtDpu9h6/Z5Kk/yJDBwLX6mtm
/Ya5+2bK6PvIsMLSX/0eLz+Dtz7bgys9vIBJO7xQ72EYp3jmJm03b9NYQF5hjaGeGHDHuFnneAC4
mtME1g8suszosOfBvHX2gK3cuZwObTvoJ9z06SBpaLV945l7GpG9f3euNur9bog8LYjdVvfvYh5s
tP76Dta5/25b3hbroOnAdQBMAUOB0iRlcymRS2lewI3ACKI/kYUayhUn+RmVsvNiXhPAWMSFKMxT
X9TAC7D6RKcEJ41RCgmZbV+jE8Z6FlkPFw9njRY3gX6aY1N5d5C5O7msB5vajfjZ1XdkocaQKfjK
wOfmxDiIPSTDoySrj3klUa37D4l3mkAZeny74GsLxQx7+sFTq/gsRpC30c9rVgMuy6uoXmzr74e8
77FkX3+n7/bVBOHQem90EIgCmb5+NlLI9QZLt9LD6kjdoU0vEehsDqNTj6gpUpGjU1laAI59QDUq
8csqStUFVYYd8KkYlpUiGwS0owJg0UxoFMfVEZlJpXA/iwNO+8kL9Io1cCOn3WFUGGuydbzdyqJO
bzSSjRVfU0080QjS2+U16lE7703OFdXTzpV6psanE+SZsarnXKF2/GZ30x7FEiwtoKCsB84Hj+u4
2lESxFkHdOugTe2FqSG+cV9Mw0mfDaghvTJL99Pa7j4xYxQfw0iHpgKC0jaFxo02fqYp6eCEFyZn
jgMVnMD3gG91GOsNeU0xH9wO9f4FmB17nzWucwGTgnOxE5xI4wTlDBiQ2bLt9j6CPB1QYGCWEf12
nUqOdR71DEsrDpm0Xmhkq0XXsIdYJh2I+hju4WFJM2YnaUKkq6Ito5Nr1zkGE4xVoTIrAjlqrkzU
DAyi9xzggB3FgsoU9ULUBdUwrqfaBswr447zpL25sQO6CC+qPkDFNhJdFLQadLMtvfohw5lBWuJD
BvUwa+9GbrvLUjAcorJgeqImBZMSlNAkct6d0bC9NnXTeSjYCbzr1qtd1MdQF8ULuGbwYeggxR7b
r24aWbduZq8UowEGeNamCILpPbNeR9cr961pADqlVhhFDGBvq4mDbum3MZzlMVcXItSAr0qCT4xd
dDxHD2Qa6H7mIQQY/rcZ5Iis+VI6TgfNt3e7EffgdLaRgLT0vkYdY5FbV9fGR6wGAUWfms1mIQCg
6v7WaA+2MIYLkQA0igkgrXL3MKF2CbyMihOAjJkLknPTRWX8ygzA89m5FoxDZ6rQ94ADQrA8LoDp
Rv2DPFNTqp5I68qAhAskWO1MC4N2BBCq+jk5FhhecQfkurOBDaVnnFE11YUb6iZqTD1yN07kQsKR
ggocJWXKNP/OSEHrHKvqIYz3OM7N8FPD82K/rvvwWl2deMcq48HUymLamckwbSfpYROSjqiCxvci
7oOWi9BBY0cOsa8MWCLc5eOciO7cFfz0OF5cZL2bcNclF0212FRvwYEQ+Xfr3c1vQAj/9oI83VqQ
CgBoXMx3TaMez6Nj9BnA5fC8jX8X88v27yEmVHqW9f89zhMWMCnLa4J+YOMZ0Mj53VugBQsG5lme
io+8cdJdGmf8YCPftXVjywp0HIQBzHOfyth6oxSOVJlOn+YMxUzgwmr76JCmZoYoVOxRmR71IC6N
GiDqSslRypbsLUU4H7vthwrlIVcasaqPj3giATemnO8RvDD/Gs1h3qCKOzqvTJzUI5sBNA8ofN7d
fdV9TEoT58a+nc5uIafz3JpW0IlD2CBzheKktvOpy9r46pq9dQAlcxifoErTorY7Lza1Uq2a4qY7
GdzzabQ2phLH+schOfA/CIrMtAfCMFY1UeChAMnhCKXWhqOKfnDOdp6NV6NvwxMqns89do43vczC
W1qNxt4cdBwC3m3U06w4h+j15cGcG260ZSnIkai8cqm0LNrBDrIRFbvLmMoxoXQGBKGq4aTIMWx2
kYc9Ooipu6OwgAnHnfTVADARfLaqu4zxslfr+51ZKinmWDUUkGJj72SGdVxNFEFOshmlVkKwsmBA
nv1alhxt1UaXOg1f7eQH8l2oDHND78ZnJjaawMnb6yYHPLaDHsghbbdO2nYcdfWe86SXqPIaS+9C
I4qL+zg5gETL24CWztu3Yz+fKjPFCxwyrcVlQTNXOp582DulzHK3TOk8pEpSgxwDa0VgmQKKLVHE
zklZsTP1bJSW4FvWjLerjRxxWuCvJKklQ+aM+7Y0T6Y52tCfakCFvtdCz34OZ2gj+G6RvorIDc9k
g6KCDaAZKliRwNo4ts62PZGqODYSFIawGcqmBsih2bgvAi+gY+FDhBpHfBInUC9ca3ePy2ZodM/z
9AVabv94UXR3R0Qxd2M5Qu06eJgJzk65SQseQuUOtBaAIOcXzZDFDmXKEsiNXzZy1OCCaAHIRww1
VlwXF85CIG3G9DAMQlQ+FyCBnqjLVNcsOdjXR5AaKsxW08w4olN3baSCaCGDCpyWiqEhn0AW0HkA
CLn9YPqDG6X4TgiTAHtGHhRpiD/3e8NBXYV78vcx9bhXzCdwA2CT2Bi/3CUUd+KSW4eI8eak6Wgk
MO0gptC65jThxztRbzGSnyLJGLkxql6X7sN0CopppTWelsOnHMuvLxdGO71Akl7UcjjR5Rj16M9C
vej9XnB1/KONQgq3j97uBR+mrMPfBq4v/1t32LheUJmVC3Cvxw6aA4RKCB3PgP5MplkVzpa6FSHv
1j/oXRT9MclTE4Tut2Nc/uG/glwZwfXUvwGyORUP1rEdAVyCfdNxiSbHEvMwMZe7RiTOebCzBmof
0F0IeXgARnnkX96Hmgzj9kVj5ndD1CjWsfQESUcXiDCHe8gvoOl1VEss4zCPxGKcYgPUtKNECkc0
eAyu4Tn4LeplrNUJgmjSEm/0iblzh+pHXougnTrIXaPCvfe5IsBfulUL8QQbnEQp+AyPNNJwWXWZ
XMl6qG+jS8akL2XgeIPYjEKrdqBpTDvcYQ5CC6iok8o5qZfjz7ezRmjhrY61FHT1rgRnkGcpD73j
lOAfhnzqOHbVNtLd8TljnkAeHyWBuTDANmZPX4g5eGiEhUI6RSfMQOrDUMJyqYvylw3fzKht7VAP
QmTDPDJ/um1d7oDoHU6jokfrVUM9sj0M1xDNwNqoiME8Q/GorSustrBJL309v0IIubuAbQZykkpx
pBnG+I84az9NvTl+ssHut+v6xAnA2F6A70b7NuBZewYxIwABSQH0Y6IUQmi8NhQzvQeakNkFtUoy
BlVVRB/2Oh4vH6jr6HP0ARUHR1S+44JYeT1liuvmTzz5s7Yu9tjEc++ltV1IvyGP1hTcANgpqZ0d
2OzltoqQtcajBlSby3k7EeEmajKUE9Pxmk7m2CRBUP3tfK6O6ovPO6MAv17INGkHQA//dRtgNvqe
G2l1eLAvPA1r3MPugWgdHqaQrYv3ectBR+fw3Ah4UU0n8I6U2EWG8wQaibxCNlpZaWwr4+In49pk
MdhplsjFT6EOzXcmczzI2tqQjRaaUJkCCVK1HI1pobv3QB7dqs1g0iFfjOR928xAG6jbS1uBo9u6
eeutNmFm3cZlmo6rYZznQf2FGDB5amZAc+6sNF5cFMXMBBNEhk0nthfalrvsu+16yd6o3PoC7EFg
aCgMxsU3MDhVeMwBO6BR7TgaGBsqLfep22r5TmPheHYhYyMBGLjg1OOCvR9bI2oSzpS626hvaCjy
uOd+UpveOZaA1avd0rJxwlUVMKrF5AQS2JvMBsQVNybVMzWp68W7MQc9+GrLC6Bz8xEwYt24kdko
v/SR113GBgQi9hy62xj6HoDFDs0VWdDmSg7qkQ03GSMw5C4+VYh4CDPacRwh7NDvBy19goKivQ9V
GUdMtRwiBYtXk71g41djid/bcy2dcLOtYsFojw8Q/tNpRA0tpNYgO3Tr+iBrOnPTaCK8gIOezSiw
9XD3YE0vZAMQTGuu1BWFDc1zmZ+aDopHZoY8MzU0rHNQpWAT9sdyU5A7wPKpe4nKboEJbxdEnzLQ
FcPdGJLRxmkZL7E0jVYZ8gnPUfA1zpteEz9T0/6adZK9gsG9PFe6GQdRyfXXXh/d/exUyVa63XcT
PNaXvAPj38g+8wFF4zQoQe6G+3rxmUYNiLReZFLOO6cdkGZW4WQLR00DVUzSHEK9+GQD9QLp+Qmi
k5JlvoBA4JGGpKYIdq7Mz2P2ZiOSCGhTvdlWzoipsF4K6fRgNmAAv2Rhfe4Ul2iv+OFsohJdx+Qm
z+9sXtFV5bKE1AaGunujDzwiKl3nLEv+85g8JbSeHSM8msYAFYJGk2Ar1sNtXyXNZhlXjhND4Jrb
kAxWfldDVdsgb4blIuuaiFuEIhCUEkSSnxLqWqqAlMbULMNaMTDdjVU4De+mM82wDyhB3axxELJF
VU4tXoRm6lvW4S5puav/OzrgdzaTrvPzRNO3TdZUPiEAHgPtYt7MNWhAPMuE+iRu3nPsNqGHElDX
Uxx9KJ+BQgmNY5fnJ1dz+by9C53cwdx4YIsJ2oRBu0Xqw6Yqc/PVRhpqO+H4tqtBjPUcIu33ARIX
oZ96AEXzukk+UJMNs+ZXwjb3q02ronLDITO1zafI2QBf6kHYwxI3K9YqlLhH29aW2o1M1IAjqt2C
IgB8a0PoQt9BBU8mey5cUPZRsOXl/cG0Pccf+0r3QV7TX0qV7WtS7cIyu/vASqd4nZF9VSnBdh7A
txvpH2waOXl68nLxOQvtrcmt6dIWasN01w1DUQP/3Am/dl1xgiLhfGG8gg27vPniqYbCaVgP2rfR
6UC4/W6/W3FZK+lAwWM1DiDRtPbDOku8A/6JbTLESPmtb2uJJwO97qxp+NOkKO1bY9b3cvfCxhO4
yXAnTj/c+tZSW2Z7CZ5N5BuHaz0506bTRwMFIxJ0N2RcPVD5MQKL8hgDNr5Da/AdmCbbZ2Qj2mNj
s8gHRzrzgIGD0R6GU57x9hJ7RfuMw3f73GR4IgFTXmzIRg3P4vmpjJxlUsmw0fTHAWTwIdDf+zWu
nXSIGIdD5McgTH1eHevrvNudLP/b6yiHlgPTVIMYAwXXA7L6ufgrh6Lxx0Rj08GO5LifedR/nlrz
Ezh4sp9Z5/w2IAFvs+WC1VLPg3Ts7T/DGNf1YK0MP9nmFO+jOQTxcTWwmyMg+9aMXPejFJQQVqxy
2S6yU10dtbs4a/6g0WqnITWRKFFzQV0k14tNaQsQJSleLzE5w6aOMi3Q9BpJ+pXny4O8/ck1LRTG
/43/iyLINhvTzTCK6WgWeRFgj5HsKJFMyWVU5wCiY0F0aQbrLJmKKK5ORmK/kmlNTqMaOQ+Yy3EV
pnLV5A0Lod+aIVjS1aMDxgOVh/s7ZScNq7n+pkq5cT37i9mTaDjXIfUepq42Nb9OQRS2msbYEftI
w9Ws0lDOjNlSOrubhfRnzIT1NAzd43Ah/RHQ/KVgevSZydyeWcxf6DaiVqK+pcQG6vGGIk74xyHl
wzE2UQ60XGC0aYoLWg2bmgmcITYYYJYMYJ5HcpuObgEYAD5jEoxQm7xPJ+gqAONjqEZwcKlgCw/a
YzVcwT80JBiQ1ST73q6SCxCA+i2yQFzYVKBZpeHkzOxGvbyHhI2F1KYTluzmqSYvGw8YpHpqvCCO
YpARA/1aAoOAumRenJsGcEiUSn/ScxZ+0vJRPkWsesHXbrSYhro4ygLKdEhw1UHcF/YWQvPDZbSh
vUjqipFMIaGVAouptBrJTo0ECgHqZ9jPgiX9xLOh83lsDuexL17//cKYLpYnVchWlW0U6EXRbO54
VlYdwcmBIKibZfOGSFqIXYUaCebhPXanX8OiylEQgTT1nEW4Yv778M6mgZ441HK+IRs1chjkznMH
kKKrjfOQpGr3XA9bCzW+KCrBdpkcuInzbp4e9HYEIn+vkaCRghLV2rRxvfUiG2yX73ZLg7BVxZU4
9AgJ6wdH3Sjtqg5wDnI4adTuc80ZfK8eqpsJOuit7QAqJQxZgcg+dqpbUqZsF/e5tsRQoOs01RbV
yBMefZP+MudpG1RdPW9r9RCry1C/sLhG3c46pl43ApPc9JDfnMlt6wbC3+cYZfRzmHi+o+OiW5gM
EgpZ3KGoF3ds2DJYgVR5Z9MwcZNAx8Sp7rxDpE8bC9nSUxgN44m/92hIDrINcQvw0jom9zplXWG1
Ua+V0CHS9b8ezGv8wyvqQzQtb4VmrNPWGWBE/vVWHmJo+Lv3SDbD7eyjXt+49PCDqkbvu9qHErMt
cAgd9YAxvQ2gbokLY2gbfIzyAl+9I6v9MtLnj2SrTQNEVZpEvWOjfxxmUC83zlTuyKmHeerXvQtO
bU1PP0rWfGdtMv1wseHyG5Ae3cDNpwOGczEzQwegs/xjNjvtwNkQgY3hVzMIo0PVGSrZVhv1It7b
B8MUP1d7WDrRzSxd7wnZA4iLHZTQAih4YvGsWa14bodeA0uIznAjbHB0a6fc4hnLNmXYmhpKQrLh
YBcZGDBUOE2ElOh0qfP4klMI2ZTiXIaP2pC4n/MkSw+Ual4z0fF7Ttpy8RXcG+AfUhlpslNYUkpw
NdM4KxRtsxW6FrZ34Iod21SgVhBw4lCP8mdqWhD7nnjavHqTkS0mspvqQGIiV38QeMiBRBG0BVCa
yV9T1uTPqZ2MpyHHbxgVPigwdMb6hG9UwOVRbX5OJ++PZCqzIjB7gEBXbzFBkqxz3K0jKmxbId4M
XieSDl4bzxQxrjSRi1ttkfrtD+oroci1ZPPgaHI8jRpTvJJ9GHm0MysJAMT7rmPdXUBGRoLTuEnt
TVoB904xpeGMy/Zkstm8m0X8rZui7DxVkMuCqkad+GNkTNuQROXINZK8Q6tU5HrV4ON0AUUlUO+J
+sIGNfyTo4AHuWOG4G2OoyvU4LpwrxyVJXDBzZI23K9uN4WebZPeSgO0EzO4M+wNt8vxPEfl3gpr
D7pxHXZSnmlVGxtXomBVtI35qZjLQz7hvDl1fLQ3Oq4LDs4AECAN8yLSn9gA6lEIy+a7dph7iBCr
edSYx86x+qc7c4LkJuDeQ8BZkR7xV5hu+OxGG1Bzgi5At64TK8Rf4dDg/Y/2d+EWY5D0Fh4cUBfz
7+jAqUtc4WkL4mVhQWngt24yEnl43yPJJ0K543m2cabvrlnOr7ISLq7SsvJoFZr+YhklKChm8MFN
UVoEThOretZu6gCrAhl4a+qXETVhlzaOGdIeBrj3vRR/775yQZgVAYjS2mboj+DE2Hld1l8q1wUm
VjmWGEcZydPZbXFyPY5UE0yrnWb8zgatONDJVeAi+D8E00vi62AzjVF1engr60tQT+uAdXWN+i/W
9BAejGztU6yPPgdj4TkZi+wTB5fb1mtyfWsAP/tp9sL4MuYMuxyjtEHfOPk28msf7Zup+3HsGAdN
C+XXpNIAKIZAk437ox0kdu/sUCMeAJLyciDHzbT8MmctRGubCDSCENrYI+FeH3BGfl2GzG3zczND
NT2Zs59QmfFDJSFjApalct/e2Yl7MB6VfIZmGvghd2PjdOdulP0ZoI1+6a222tMLgfsIMC0YBtSH
V8/sTM4h4U2V/Ccdwf6ua5DQ4q0lPlqJ/QxNs+n7YLBqQ3ZL2ZHuXOxQzH2zC55qULAxDqKu9rXW
dFdb3cJ3rRYfGwOkeKQaT7ZEjB8ogkyGurbH2UfzyUlN6PUfTDxHHteYoL9s2tAJnVT6sHDCAQx6
Ttr4diT6nZ60YOisuiTfzh6qrZGsaq6eaviSKFTdPgbFS2eLc8QFZttD3ez7tPpPxgFTokaqXh7H
5Q6lUr2Pui3wP69u6nlzHl0L79GcKj7UplPMz5AZK3xPd9mOjKXVV9e7pVK1fqrWp/UohnrL7LAb
o2trPa4/yigCrAIaO0uBwgMpnjVKlCokY7QH40AIdmxVxPBYz7AEPdQ70BC6RPuqhIwSTckzCehu
5B7dCnxdIOS64IDGrqEWGdeO2B6buauPyHbd0joyQbGt3G9dEYbIkIEnIlbhd3MoKFbwLmHV4Z6G
KFCDMkYG+PY7dHYilKxdzs2WtWBcW/Gyawz1qCFg7UPIQ9yy4Brzu6VpmYd5NAz78jvkhsudl0kG
wdPRTM9LN4m6DNms0sNZutSdoFeupduoZ92d1a64QIJcBZhDn57LYu73uV48rab/Wp5cDa28dNWa
I1SwgVZRCy0vB4HVZGYMMgW/1s5ixwrCsKmDSWjtOUXpXulHSdmdmeuk+Y6suEwIReD15alEkeKh
GEer9MlDzd14iSRrohZJaD2IU84BNvNzsIxX/+P8u6WcDvRfpgYCkFJPNLB3QrxAiqZ50oCVeTLw
wGe+iGTnW0YY7VdPrGJoKAd+q2fLOdKMuuRvc8nJ9G9lhypK8q2zvVmzz8jvb1fT8lJak7EDzqPf
Vwe9krBQbBXhnj82gKJWhEbn1PyalQBNza6DNIRqxvdeBT28yl/CAD2ufPLTmHrxCDKBaIxv65R1
mbsw9WJj2iMLu7rXd8DbWm6kW2YBeZdActOY1lneyTqns4Y0AAQLD7gZVcIeA4Kc1JoXYWYoeBpI
u0UbW9TNhWyLeLOOkopDmyV/JNwq90JW7GoOZribHOEc7drNP/KQ/wS3Uf6HVg8K028Dd8stdupF
AsIsJMh+8AQMcAiA6jP2hZKxc1HmYLT3gMnP9J+zNVmfUiASXwYr3jSNZn0iU2k0Gz0ClyuN5Kwj
lcjTK42ceRwD7vbyWGu1jWdyrW01rfG2nZqOjVN+DCstaLH1P9FDXMo83epRB+beKso/9Ulso/rS
Bh5HPdMtMGu+WNZXGlB8nA0/DTO3L/TMH+so3c4M6moUgYwyBAJ7Y/RpMTxPoWXreD5uwMsv3M2R
EdKgd4eLR+sQo07z2JeFeDILjmSCPtivjaX/WUzj8B/vuZCD+Z+ut3/YYDpe5kKupbwlWmjfzWXu
OG8cx1vm4p9S+ECEIGOpUM8xLp+3g8jC7Yp6Nm2gHnC4zlAGbkBCtGq2ppdNH2hCO6LuPKmtH6xP
ZqDniu8gKov+gDIOyFC9Mf6AA7mB75eIg8EDjjr8mjS19gnUijxgs15/BOWHdw5L869sUCoaY9J8
zafCvLhAzX/UObSzIyQ+32KVzWhdP+uG6kPauNVHLZyRPQAP1pYmMOwenhNZby3RyqDQhdha5dxd
HNUMqpiqUBtJ6pFN2DkLJlV6RY7E9aDKYIaj3fpLn6Jw732csrE8rutQb11bj6zpGOPeEO+4BPEr
Lkd7fPvEAqmyNMbRi7p92ssW6uljeaGxpYK5kYd+0jUAJ6sh2f5rDrlQTYpdloUUy91sNacbe6i0
tcaBePeIhw/VK+GZemRbWfqY2ZWQ9nO+Ptgp9ndTH2xm+k3tUs8tiLwHJNNNpI2AfvcHWeEEZXrh
1Si8GGojYMhexmsM2ViU4sgPvNX/xqxG9Gtd573ivlTsoCkfAzqog/Dd1IHUzCZ5ChMH4nzqPEuN
VmjfgY/MLil3Q8A1bXkCQ+hbhKOle90uKvlDh16OXwA3CuHEMsHuqrYP62nESDkSvzR+99IxBdrV
kICIuIv/f3zSIde6M3AJ+kyf3FBrkTwdWQHGdTiTgZv7UKYpgH/4kjDEwJ6Aorn1QGE3wftUis3x
/x7Iti2Oy3cAPsd7TVbppmA2RA+19lTERmZdsWfYJnXv7At33nuO6z1To/MaxF2t+KZP45uJA/F2
S83epwDIgiGxofXt3jM1cHGrmRQ7QhoGmsxecSwgY7isNgmZgkbbcHH5BWqCzI27LRUzUckSVTR5
llVhJ6hvVhP1KMyhQiga6/gaXaqh9ARfYb0dgnsmbKBAJ5ItcsgJTt/gTyIbVdfM746lnIRqa2zT
TLa1DeXqaMiDyq7ymyfD/AYGi/w2DJA5aEPw0HMn8Uy/UG5egqM8z5M/KA4ZWji0rDbOWhse17nU
y1R9jnT3q3lZCNrEm8yarQutuL6qpmUfY4jfQRwU72G1T3Pe+JxZwIe+O6JeyL2WQdWQcV07Z7L0
tqFsM5SV1BqY9mEjBw3XhmzkJRsNO62cAjPsvIBsKMHS6mUZGtfQSXobrxMrlGzXbdXsfrc02JW6
bZkx8LVLgMjN0m6/Gq4eB2JOp09t7HXI9YfxB44N4M6uPfcKqewcWu8zuEhQxHIQrL4VTDh+yfv8
OWJW9gw+lvzZbuwzx9H9QnYLX7ZbqCFBkIvU7DzFUh5yHQXHUPzcLkbZWs221gEYI3BEh0KZJ/kL
eYqnvfuEgqkJZKrAFKtR6WyB73QWjRWot27jYf5BOiqrZsrd8EF/hTzNjHwMfmpor6DCvAByZnY3
cZxPoIuSyET25dgE3MJlc2/U+hPZqDGVF2+nd2y5mCkgBxPyE6gBQEQKhhB/tS2rqTWqCIlCCdVM
igVoMQ4c3HogEwQ2NGrmypPlrjklEx21zaTc9QVOAK5dpqAT7swnVDchKxWKHywBdbIWS/Nptc8C
6EfJ459kIifFU6+dwz+4mrSaKKwo+c5xbMgqqNRXppJgddSHS49s+OPsCwkKYHJSs8bS0CuNL0bR
/4kHUX6cu6yANB/fFHoiP4Jq6wT6APsS4p7rgkxtf2gYeybTaqeeNk7Yx1PcnEHZM7HBCUSeIcwq
gBDVMuscJ+T9wdH5/7ZWU0lUkYLhdqNp+XnBU84WipfsKflam7jiCkeBtGmfuNnzCL5nQ4ClZZJ5
/tyB4vJZOk6xo7hy1nGhTHFFZy1xoEWwNkKbVC7uFxPGyo6BbzxwYjywYFRDWW2FEBBiVDQa6zyi
xwCt74sUqN16DSXAk6HR3IxwrPgm0gsLcqKsO9r4Sjm6EJ5AORMzb9TMijOj5rh2rXAVuHlwaNz9
YejhdCS7wyrzVmSope3w6Z34j0Fq2r4ysYNlg9u8AA3YvuimrIE8t8SebNSE2udJhvID+AUliND2
9Kug31QU9iB7daIjmej3RvZqEDFguPN/xYJfcIkdUNAGXL30IIPhZNu6C5uDXcf8i8P0r1BZL55r
w2GfoIqKrEzPv+R1ru1RTA/pk+m5GyB6YRGxN7Lb14XNGwQN6RWQgXA/t5BJWYwL8TeFUpNFAjfe
I9TfFr82D92pzpuzYfHokkkoQkaoB/xaCM/aRKGUx6KI46/VrEDjpfOiG0P8oe3lZ4oCEkjsEwZJ
ZRryqphBVdcN116OeCZpqTg6LDcBbCnlftlnq802oEPXCBvZK+21XZO7T1lb7aQhOqhKl21xqML8
KfeGJ7BHg/rcrkBrse4l67qa9R1tBCWEXXdM93J/3UG2UovLF9+adMhAUiigdn4e2tbxHxleiPCF
mGDWkAmaCdpQ6Qu5zGr/XSzZemjTiRJ052BeL5l5dlqkePkIinGrAQoQiR7nqefcebIgRONDprTb
T0XsPpGDmqqV8oBUU7IErzNaNQ3cmyjCsJWkLlaihuaL0HvC8WlujEAH5BKNEW9RM4ACxlJCQs0k
BURH6SPG1cggJ07mboRWIlmXMeQgd043xUeyVVn55l3mUDQZdSjqbpGWQ55eZfc8O06O9f8w9l1L
cuNKlF/ECNCA5rVY3nR1tZG69cKQGdEB9ATN1+9Blkbs2/du7L4wiESSM6quIoHMYxp5hRrdzI4U
U0V28Kw5OX6o0t1PLS3DOaCbs6ZEr0xRdWX+s4VN3Dr3jOYAtR/7a9AH17FU5k0pM3/2suoerj3W
HgdnhJKGzhJT9fEiOXrXoJHWLeqq+0WxUaYrGBBIEeygoxSaKKu/g7jWr9zW8SF2OFRPWZa8tDOr
3mGsxTcu6s37WafxqV/BPpfdYjQZJ6xuR7t7yL15OwC1+S2CAvFm8LgJK/Ju+FKY05+4B/EqkHjZ
uk24c+z1QUm4O9zP/IR/HOoJ9Sn2afg35dOt/j9uTyno1rb4T+54NjhXOjDDda5dh9VZjm3V/tNE
bP+q+lo9LGEYJdXHsfFeKNSjGnp16/0nC49c5NWuKfjbogd/14xf8ppGG4UUwAbt7Cx6I434D3Lx
NLY6pboVnVLiYHr3xE7/qlpD9bvZ6JIbPn3+4MxmmOLtfRt1iM5SaKvHKHpcl5Bvpze8p2BJ+Tc1
Zw56MrmPyoKO0WFKnSDEVqbc0pD+K/U0+JuytyWaCkrEIditzb53Qbd12mOr3JPK+nLnD358WQ5e
LRNUyntsEefU+RVLs9xRrHRdbA4psSnzr9S+pFYl9TWzFqBS1uQJ0AnofNLEaADJ4XUCvFqEembg
NdxWWKtmdZPAU1R3Pd0JIGQIphzwY8B0NCNzuRd6U82li621mUv/HGiWguMr/5ykVQ8T4OGpL8t9
4bryijJqcaWzaRTi+msJxmKQ9xk2B7u5BZZ5CVEaUCA/PR4BN63vRAfKGDu0nCEnBCEHPbFclcbJ
uIavxbReYvQ/kItp2DadisPlVkJfy1wr2kct/zlIjhY6JQNY5J5gNrL/dJP7P8DpezDZxunQaube
rNl8vuUZD6rOQXcvg3pv58rfV077ohIgQ+kQp8GMRTZhShXhRx2NLF0SJuswukkpGApDJrgATpnf
BrjP7eHWgF1nxvIbxVxLaNeZ+i0wRXfMc+dnqVNBQRkveZTveRtktzaZspuKvf6xa/YwXe1j4A4R
l14EVHiWh7JVqJkBsaacCZLqSfmwkEGINJLbf+Yi+ybT5otb++6t4qn3WM+Pjui7DFAGfPeBZ3m9
D4eodneNXRQh5TZR4d2aJrbXUaXsDQ1pAszZEe1SXxxsiC0DfC3Kddn35tV2IQ/c9W0HKwYMjZKb
16TCwR/6ed2awl7zAqY6Zgthj0ZzJ2QU22hjuj6QLHqMNZTcJ/bwBOyuf0j9uYZFUy6ktarTuD0B
2zTuzbHZG6JqT9A3AcLH0hsWGtOB8jp/HKv7Jf9reolJdqskqAgCViB9hLp+hI7ZJdbo8qIz/5zF
qRgx0YeGhMQMCKmYBS4Pp5TTwJgPu23vYLWAGMIj6x3U0OS5SvOv8Rx4x0Avuficgx0Antw82s2F
e3Y/rujU1OOhNuPQt/N2A1ISZiiIniS6XPoAVSdjCw+wHNTIf2Oto/8KNE4YumRFEtIAQEsg4/+m
0TBzEjTR00lgV4jCQQXj+9VsJuosy0ad6Ww5LDHI6hXbNJcgRAISWFjiN/AHWJjELT8N+kBnhttr
J98KmMDCTjlYg7mz4SjwYF3FBOQ8dfB+oPH98i7BFJ3SVIfPBvoOfbUhfmBsZLui0HJ/9QByCcVM
HoE4QqzAQFMD6cxh/XTM8Du1JHj3C+LFz9N5C9NDAOg0+oImNG5+A8vtbG3WswizKrX2WOEnz9jc
RRdgkR+Iy9ya8NdE5wTaXdG0h+5WBthp6p6CAvqn1ci7zezacMLVMUcawKUXF3rvBxYo3CpQ5qPl
WdgIJ5BQgGL69I0mvEIpuC2lu671IXOXa8meBMV1UGb1aZly5T03wEWvZruPsZlPDKjPomBwXA5T
2vuQx9RUKgpi25iuCtNUaLhU5any44+Hzkmh07UEP+VIfcmsPB/4duBcwEabj4J70zGpuxkaNRgu
MXh34BOhcZmX1y4BVeR/5S2xvKntQ+l/rwqvv3Rl0V/YOGE7ReMmQ4HdbSB9XIzoPusD3szFBfKz
wNRnEyjqMRA6TYJDMl4KMsgTQMpcItvju9Etb22qtn4wweIhNdpnhdUCDCez4UAxoMSNI7rUJQhu
1UbA6PSSdwYMkuwUvtlBDxB+kHOWbqIcq+8Rbo2NHJsHILAA/uuVWHW2J/bMjFBWnJ6WcgeVKcCc
a47ubF8+VUBoWGsA0Diy/eSjllNDDgXdZTmUV3BthnVbJ2w9TB7+wMGY8Q3e+0PYlC54foZTHIQ0
+BMv/HgdlalAhaFxn3gWW7dZvdCAEjIAuzc5oBebRtV4wQdQ/dNw3Uxyid+UPk00QtfHGmHn2N3j
EpK8gTSvgA/vAXuxLemH0iHJoYt7H7eV/1IEcX7MLJkBQADOExzEWy0b8ue1lBc+gAt+80IvKYqb
RTLt0wCeTSwesImpI/gIoeqdT3g00VknrO/cbp0DQAfBxg6g12opI7/B0hTvxVJaoRUP31C3rQBD
yceb6TrDzeOFDfFH8dCZgb0HL3AIC+bKrd8yCTRCPJg7qLxHh8CIjrKZWOg6wUvgSaVB7D98x2Nv
RQ2JBGUZ5g7mnuIpSvMT/ITNdQE9nLU2Zbkm+jAlrbrC2AFMOLMxAVNBLDPs6pQb4A+ozDxII5Jv
0wyIkZe4+YWlUtza2MtXiYU1MwRNwFopnHNZM/vDoYOXxznCh84drzktk5RrxmbUr+Tg1fB9iDf0
TA38+TcTEZrH+glLD0d6tk70xFwes5+ndXaTuw+OytfwKjV3VuxnD3Mp8wc6owN2uqCS5CreMD1r
Dw1QrC4vdmhGjZdykAPWuUBndfQjzPUPjmwpmwZUONvso2tVSN3enaMTHfwRwKEDncKjGXrz7B5P
dUa0TIKFHJ3qGOvTfszeOla9EK20xXIbZnc5vFenMtrlvTJPREmlA8XryA5CH5zQDcUKnUsT4Kba
B8dtXig+tvYQrAfcROqbUMZyp+Umta/WNQu6J16aIHkOMCCEP6zxmgBhfU6LclpJPQQLOTgWBuRD
W57NaGtAYgfQjFEf6MwBchtCYZncLLGUFeJcgoUBpcy/iRSUoyvOtTPdsMbxdjS5xOnMYXhcGg2o
zKjL9SGY82oNEQ5+zjMQXhkEEosqaKB3gwOxo+kMv/3fvm+Y209xfJuHboWVAI40JbP+3c+tYrdc
u1ySuvZmNMFsJsZIPCnsYIpyDyTbeKHQhwMkky6UUflyf48DU7VGx75ZL69afLHQMI6nCsbMeP0a
hpDOijkg/vTMOg1wqHbQGBj+vJgNL9sMGmS9hAY5fuNj2hz4CJ+nyBz6/cIUJJIh7H7/TFCBnGZp
gq7A2Z8r7sxDCgZR+V+3oQnfkwJQABXAhUmr7diL+jI9HUcS5vFr1BiB0YeIh+vh2Wvn2CuYfXuA
D7p9SubAPtEZ9lpus61QWYUaV7OnmAs9iWbL8ZW956gixYeGwkZIRExAytkG5Q9vdedafmJnVkUF
X/Ac+iRRlUYPYx1sUA/kR7gG4WtCbE3ibcrUmVeiBYQUq6an2LKqva0mdPQA44cbatICb5h69rYB
s/ZAbYfIl+b5PktuqDSmmf/M+9CpoNm10gub2hsP4M8w/HqkPBZfFbi3294vSrnpAFqp0KG/mNpI
mtykM98WB/iXAepIKZEdq5DlgHZSjvBgsraaHBSf8dr8n9fVTZCvhwZqlsQXEZ7TXURnHu6MEBri
UXS400doiAX64e4ZDbDqfyXra+lOwN6uoIu7mnWJ2xVT8cjQXKtnr3ygEB1kWfsb1nEvpCHAefKR
zoZKfMileFbaMLaCUpOnmzv0kd0/b/2HoA85a9ANr4yf9OEvHzsN76n6T+O2UOjxOPpcQfQjga/i
ZZpK82WqAc+PDW/e09CDRxU8auZ0Q0MzaiKAjUZUc4EGeeEGyx+HoYN7OEaUMdcFvCKjq8kb1M+b
9IcQVVjiDfU+q2rYxkKIA/6480tkihdKgAAK9mBWHVyd4oEraOQuTRZqptAhBkbTEVhtLR2VsZBA
IuWRsfGdMTlnbZmACuMATLiMkwiS5G3/iyYNo8a7nU4/j0u6LitFEY6Mr4DjhE4zn4dHsBGrMMmE
+Dlb7yYeZb88PNBWZVRDcJIbMSDVQfI8mw6QAligbGiDlonYPAeBUeZ4tgrQQjSQWhHPC0uqRBh8
RyM6xETsWsaOhmfTMGEDNO/BFQqp8WMqrM67wMEm4r/7RhRb0gY8eJe+0ZgG8Q4C2iDbKKM999H8
PP21MgfzQEHzSULlfuiGPAR90ELBrIH1is4hf3PUI2BEmN9MVorzoFvs/izqkLW5PPR6aFultzPj
IINOOvrxacn5QyLbK40s852nlr/L8ny62rGTrCvbrN7Hzr94Rmz8U/jNfvYL71vZpGOIIqmxDeBO
jftB77KCvPF+BFUPj9A0Hfc+yqOreuLgD1LQm0E+YlhOTDJCDhyc3HVqCn/N+757BIq0f6wt7BEK
UNuk2W5aA90C3Tr9cOjz3cgi41xZCtUs/2tlZl9hOJm9ZV2q0Hhpsi3eLulbOqMPPANC88BlJ78k
aGoCh56+aW34kwScK6Q0IaZ+bfogT9NsFox7FRsnLnxnbc7pDfty8wwVRPMMADCqEC7BtSkQi7Te
6xxoW+CRep+n/AjC0AKbJTjeBHDhmvNzkAtYoIrBSh8gmmQ4vxzbvLaOFT+6JUDOPuuKC3wz7deq
Qm2fhrxgH4c0uyQznbwMk8jOd1g5zutqbLqnio0DOAszOzDbaJ+CAaTeyPlGc9AGbJ/yIY4gGhfX
7oMrUYdKk3IDhVL1wiO7P8UKoFcaJr0R3AbphjRKG65e0hpSBTOYaWh0qZfRTkXY46Gz/9N15qaL
L9vfzi2dmTWk9FKISWzAWZpOcHQCPRLETZQTgPkyYHznT5siiLpVAkfXCx0qt64vKAWoMIFc45pi
DP/Dl0kfliEvTO9Q2MaB4pRBk5+GoOa8w0E3gm8z7ksZyz0ot4OW2nZu8cF9mqBhJCuIeMKcbQSO
tKuyMC548RCnvbU2zGz+KpMEfUke/eO5MPLDbu1HkMao1hVlf53y9Nvg1C+TfgmSChvTZ2VeFbAk
n8oNxZYJKFsf8JQqzvc4Y5tcDOYBuhrmaeYdUMd0eh+3iXWymQsI9Cy0NAdSdCiutWnk50s+Xz3U
oGRHtTjSNY4Zi42meIdlC+kJgBy+tcDkbHMgM/Y0jNHEV9F73Fr13mBGuRVWn37L3XibDUn5BVIX
0xHCv9hX6XjJ55d4MuqHdJ52Dc/MxzoC+LD20FxkRm8+GsI1Hzl0Aw5TwXPsfv+N0Rl2yj0MrB7p
SuY62BuWDGSOvFp3TQyL46wzj1pw5TvWTSicQQPu2Ybs3dYEXPEM4cb4VMEadmfneXWTscfCwizU
moEGGNIHg+XhY95IdHg9OI7VVo/1yuTjladHsJsR60DbjM3kMCZjJTfQhAMnhwzJKIvmO/yZwAdO
5NrPnG7dSzt+6AVrTk0UxVt0UOIvde+8u63l/nLrGStq334fm+BPqkibBn5tAss1ncoj873Jq3bt
11276bQInNBkPJMl0BiRrQ2XFX3oHRV9HM80T6mWxeUOAOQrJS6X0OQ9j49wW5dZ8hoYwT/CUMXT
OKfmaeyxMfKDvP0+tt12DLzqKyRByn0cjNp21XHe5+YbzSsbPErcCzpYqepe4ia6ef3cfp/hHxDm
zbzLCt6BeDP/dKFxeRSjbG8kppnm1s8pclGDaxq2c/jgo3iewlciCwr/SOOkYm+Wlak1JD0Pedsk
19lTfbQOpv3cAoF8H00doJlTITt8NfH4wNupuZTT/MViefTUjUVxLuHHHRqWbT60/vyTqiF04LnE
19RCJWspmKTC7tYVGqj44AH410bAEbn/0mmnveHoDE/68jRVzzSoKiUOA7dfu9J0XidhQGNeWenv
4WvH0/Z31rPfNZwsvqBhm+D5NvkX1XNx7Lp53jVw0rslPT4tM0+tb4MCIE9fBAbIfoYdxXd8HmVY
q9i92VEC3l5hoX1bGTCrdfwWlCUfLPS5G5tHOvgqtU8FHLfLIOqDFcVANEpRNa3rQzv4f/Ig/d5A
Ow0SCUuMkrNIwu539s5LvKgGBq1xE8oLtWweaWIo2Y+5qQALg37AgSvgljMIrj4HLYgLnEst1Me6
eo0u6WvfcGtVAdCLnUcir1mdazLZbOwB00iussnR3WFe9EV1zk/bKdnvOSz80viS9CbU2aEKjYpQ
297mTgAMPsmTweP2RnHLLT6EwDmr0GiBNjW1GdrJXAdKwPQxy61rpA95YkxnEwW+gJeOu6I0yByi
sOeim0h5FLsfBJrGieAufs+49p4seIJ/6aB25QAmXeDk2BPnw0PdKxSMXTDQoMJgHsoifUIl5U9o
mWwYPKk9SImEs10bEOP9m2MqlMgZyoS7nksILEf5P/SW5j3+W7UE05Te4HTI4f0JdJibHmmoIBv5
yCx7RSO6qoahxw48jo9XVRIyrgYKCNBaTv0daODerjLz4jCiobTyXN4+0WFGZyYsa2Areia6e2xo
9pknrBsloKsuD9aMJ6ALiqEI5cRF2FnizwViyv7JKpjOW06ixeC0BNyH00rLA97HbsPAfbXfod87
P8nOwX7XY+JnMqQhiALg5rHuLcE6Aq8m8WglcC6CHlxloVDewXpcD1O04UK8zp3w/qMkp0epf7S1
LzeigAAbzOmBoaAfrknTVQZ50LGww2qMIlC5il+sx1oTf2zzYXKF+YCvu/mACkK/jdwZe1Adu+cW
KXv1/PrRb014HOJBAQomGmhV6T1WSTWh+2pBIvlvjOeV2DVBfLP8udsNKCp/dTqIQvZe8sMGvy90
EuZcoCBtP8RVC1FIu01+VL5xqiGlGyZdFxyNmmE7wdr0GlkGfmPzIVMi3eCB4+Qh3FDgfuSOUMHC
jvtJlqidRtWt0QOKwD6rgWJ2DqZuzaoQjgLsyf49W870T2ZDPCBP3OEFytnpNsCPK4ycSQ4PpldA
Hbi0+21nDPLQGtOAvYHzMqcM4PTKMlGVUAP4G+nbvZqSciiGxBz02rsSJiqgycqMpv8e4x/yFHEA
ZdzMc86uLpDObQU6VtGNztmCOpoMIvtY6ZGHbW+1phzKznwsC735O8dPF+UZq6qPk6WKQyfAE/MM
bEPrptwwa4RalB7WPVg+dEYHJkasr8pOhXZelw9mZEPre25AwHX9aY+KUrE2g9h+hcPkx2GXQFZk
mU1A/95k/fS9V41aDZ5tP5pp5jzKfIyvI5QHlpCt43XNn1HoGved8N2L6drJay23NfOt13TI09dS
bls9gH3q/DSq17YtTq6R+4987qzX2SjvI0u51mvBxYfR3zkjt/OXCSyIEuipxja+VFPlXd0B9ReW
x1+VSvqjbyoUevXkUGYlxF5SZwtW8Q+r9901YJbGDZzun8yLp2/cMXQVaogvFHfr/Geugo/xOQDr
bxiDAQ8yNM/0h1bEhfEEsPnaSpj1OsVeRCOQN7Fz0XN/M2lOjyysX18ZSmDnefJ3avTMsPOxAIqB
Q3tj+6bpure5L6ZTBTVgTI3Tm9PlJmQPeAtcPYZoeOS5eputdDzlRT6HscinN8vAlsU343hntwY2
eHDdAL8KCKETjWd8P04VTKjhRKHnP4w7K3kRePvBuad5t9O8vCwHBrzHhyEIEe9dnOAh+p9x7KhS
vCzgVUgvLBTgFNjEs4363L8vsSW2vMXmEcLGXjGGDvRA3ptAe05YzfcB+o2bPu2bIyzqjeeEly+0
5ErqoQyZ64oHCFg3AHjH7oomrMT4AUdZ9uTicz2xCIz9SK/h4Je+ySL7sZuBKexQqrwMPf9zMEG5
v2QNdrSgg0xb0VQG/PnoSEnlqZxidr+ALm1sLIGMVt0fqfTYVdacnU90uiyQPjx3P5zWeYBUMck/
y6gln0MPxmMOPFpi/12mg7qUGRpdMnEyEJNYvK/1MBjbGGwX1Cxo1k39Hu3W5BtNZmZWXJyJYXEU
FnMGLzEP7le6RUAHRRqXc4OqbzFj9zmgc7uimaiD1ZOTZsmGhqXqPGAMDTCqHDaGg6OyfWwp8Vz6
RfLgFOwBNDrxHKAr+BzlnbdK8bo8UIzPSXee4/wbmgFr3ib+0xAAvlgoGBYYdWB/dWXUbD38K3Y0
BBUfhNV4Al7Dyd6gWZzCxcSvzykL9q5ZBlcWuMzDY0XVG+AYYXCsg8sBjNbX2LCcdZpBnd82bO+S
ep0HQELq389EMTMI3+Teeqg5/BRomhLFkL1JaByHmZzFuYXQ3qmPLWcLZn37xCEDGgrOs+/ctQ+e
Uzq/I6m2jVWXPyZtJVvUIwMF2lZQXSbACR1ym5kHxdXjol66oFH6rOT7wVC/3bgssnw1Mrhlq9Zv
3AeAQTLQNFFuA2VZ3aJZg3jmqubH2Z1vvYklURkHYl/PM/QBNJslwoMsN4VzJSKLEQTtbpogyrpQ
XcwStmf4v78mmgxDGYUto/Au5/D3+vvdHKvdfZr1MhcEPjTJwgXGa5hoipXSbrYE4b1PzFxd4rHa
LNBeOqshMXPPpaGR9N0e2AsVwh8M9BmsFlfpkLJnF2X8x8FUB7/PToNTVl96b273USyS3eBHzpsf
eGE9uvy7G3f9GuuO+DxDQvYWe02zggRRvHVRoVu3ujpFFSk6+DI7JHWiDkvpqtOiAjRJsWWocwVK
GoclRGl0y6ExfzcS2z+0sjWvo0phPQcvF28VeaA4cBDB+CoJ4nrX8pxh/aPHQd40V1i5Ojv4cHb3
oa/TaaI0ZLHv4GG0ophHl6STaWFj58Yfb+HnTB7wOPtBifQfpDt0rWsdUHb9utyU4oXtFEc+x8/3
e1JMTRm0LIYriiLyW1KheAHQ0K/ewTpC8Yg/864fd1gHiMOopvKG/k+wMuu0+cW6o9nz+icqdT1o
dwW/2tArPRpQ0AGXjKlXTzbfYn0zbOzOg5zrt+hqbEm7hFRLZt+v9x1q5IvqyQfpbUrB87cA8gbl
uVUCVPVqsCFSeR/TFKB8dTjNAd/XYnru8G948rokupQj1sueMbN3KCqJ0Cg8eeH+ND4nUBil+GQB
HpK00tlDAcx8xxKgNAssQRv32rQomtPzvddvgvtTn8YQpvmWJvilLa+I+9ugzAPzpEz/ftk95pbu
tuIsOleNXhMYhgpJM45U3czSg67Smk+uU6OaFHRhYpT43Ehabp4bfgTm5JUE5Sg/KkR6NhKwNjW+
aDksdgAU+zRcYmOTJcCLilc/2kEEMZS8a9mjW5XiAUtJ+MF5EGjB3wmLv79nwxSHLjh650/xWljl
QymgjqAnKV9UUWyu6JR7EGcKuLpPNM5obKTjmiGw7PlDGvGzsoVVhHndWcDO1dZu5HXw1HgmdjGC
re+zFWTl1iUvWjyjMCugm/s0eaAuYnCPVKOzKf0m2RjfSdpl0M0IOtyHI8Ry7+Jyn6Ypx7N5C/pD
UG6UATtuvP9PiRaVhcKI92AYPlDiJtShDA8YQ4pJrU9LZ2ksetggBfhG6isomSZoWJRG6EFc5pzX
NuAyNNEbWbHO/NQGhQR3dnpxnTrXP1e1ZEAVVT8dOZhPce+wp5xBZdTPPG9Hwzhp3FsCjpGeo4MN
dPYWDjJiDaCO+cQCaHmrBDq7iTM35y6BRioapVK3vilChyhysIFPvOk1RovNhA4mg65VlFXqZERY
59EZvB31YtCCiWQAReKQgr7OuWupLWPXtH6YVgXYGbVtLPj+gB9X7gdYVh/gkwYoC/DAcNVBU2c5
UOxvWpIB3+CMZr2BEt8csh5NDvJKWzzU6IxiDQypWAaUAYXIeY082Gjod567n5X/vMRZ1QFPDgiO
wWQMrcx5ehhgU/llBGTBZEP04kNi52lEvXDSYWmB8Yk1EjTG9LACrXvnj77aGBWgUWlkDIdG84vh
OXMGQ9R5nqzW3zrCZut6bPjzUAzG1U28HY3A+uLP/5mfeHD4pXyajBs3wioluOfTRTo/1/en0ZLv
zXm6laqE1Y2uyBdBX40rAAZ/IpftKCYdBhkPPes44BisegtgKogHmSvFLIxpajm4A4hUf5aBJT92
ReGgAZRNf8p5tE79ML5XBcBnhmipTqX5+5J1BuQnR2MeeqgddGUAqikPrgNx+JhnKsGO6j/H3ZBU
Bzylm1Vnuphf8iOVYoFtG+7e1tWB1ozTS+xACEiPRoG/00oXa0QAjhyVE2o38h5FBo7/LCHKSTFK
Djo5rtk4dhuKjb55KQHTe+w6vN5K/xUfUHEbgbLAYs/40rMaWNURX0Qasgky38KdInBLMZuI0YWs
25AcJ+kAQDt11R+F+QZiiFj2nxe9eUmPPxUDHxdARO4TupjWeHqSy5qdVWSJHZCrqMyPGcTYhxay
7PqMDhFg0ffYWLBxlw7JZZn8v+b+rxQ/KMdt0ucSAJkAa/e+AtklZe2+Sk1UuSAAeR5Y0Wzzqkqe
egdYLRkUzVvSwLZk7Kx/HM0GqiUckYFAPsytb+6cpLWOweBDRIZN77Xy4cINJWcoJ9rtS9rUryzO
0x9ZB48xuwjqxzJS9VlkRrOmiQgrh5LJ6d2G0cO2td0S7JasW670HZPBYhFVs6Zl9dHg2r6ZxfJb
UXXXzovbGMYhr2DKwj2nKH61Fuu+toGbrZOobB8bpzN342iwI/YDUJJLjGMsAzQUs8KCjnDCTtkA
NqTTwgA8TrvhUMWwmqo0Wy3NGQ7crvGWApeNYnQQ7UtX4DkCvg/acH13g6h0vGnSqYEaVooFeAFx
mg2KvP+Ol/mZu0CEufl4YQPQMp6Jp0ptDSPcMN1i56Cl9ZZZ1dNUjtGtgkYyvtD+O4WXrA7Sj2+W
0zwZs4hubjo9JFnNfjbQyru6NgseefgcRU38BUJJ9cUKsNel3b+J2sAazRl+YIM9rAUb5lM3sH8S
8D+fnWhCyaUNxl1msO7VNQLwdXP5838kSNfRRqkMNXTU+c6T8MG+HVDKKFQE1QM9pAl7mNhZyOCr
wTKY4kXjtGFYwYOtzPizVNK7QF/+qZ0953n2Cv7s1urRZvg+VqQUxWDUtYcpbgLnGz9vV9CSS4Af
w8Exs+RsNZEPQdzRWX+aoCGlULLiPaASNIa+R3mMbQBGaxdqySDVjF6ebIOhKF469NFPsYU6Xp57
8qV2pfOcmSHNUURmFlS+g0ycKWawZNpYsknQ4kP+cvn9bpNrP8+wu7B7+WJmvXpOsw3WjflZJe0W
0mLTQeoNPb5s+ZniNAQkAY9cOYIhDP6NWtW6qje2llrjOdmHsOdxzqYB3Pl9xtMlwfu49e0bQGL1
nmJ03URlQk9XDGksgjI9cqC66TYUSkYthAfbhnU1FwCD1UYECb8KCHUrKtERSMRt6oDe7LFN/GUX
kK9Tw0+P9V1YTACyxA5AS3Mamds4MZvX2c6/G8BI/ara9oTyp3pzx1puIJnVnNFv7CA1kD1GLjac
s2MCjFrn3Tu03gQ0WN45C7L9VKFzRsO0TbYZqnpfVNs5AKaCv5bpNKhjvg2pJwA+nPjF510cUj5o
ppb2W5sfDNDJbkD6/6J4U8FtNLMKtjXNDJv9YgRMpp3VAV4Xf864jkEeUR2gCvj/muU6j+7CuHMR
tQWRFl3Pagt4YmTZCOW8v1UwsOQTyLQt4+FHBw7mmSJ9BqBP4VbxWXalvQoq0T2WXuecsKtx11nu
9j/ePS9qf3RM+mvsdCwsRUugcgXI5DTttAHAqY3xCpFLfyesDjDtuUOhMvNPxdRdJ9TIH+nAE+k8
+nm9Nr2uQr3+3zh+ZTaWq0OyX2IoIdfQfVVOqBrrUonpnWh9QsRfs9LlNws9xWtgmFDR1bS+YOgr
kMiVdZRq5l+F9U5hR7beXljusKGhvlp6wr1hF9ZcazD3P1zt4f//GNRDc86t+Z1XZvsqPLUFWrt+
H6sMlgm5sraGCKr3oehOEEeIIVPtAO/exNCf0PGsNbvQs9G5pstBbUapFpfXmd9/uBw4+hOEF+KX
2WyxKkbhoDQ8aJawfJdPdvzuN8HJEZw9t9KqHoq0BiNZx1Vvl+vWjsaj4Q3OW/uDotKb5DFAAWBN
wzTyQAEIavthxvcaSirQFKOKJhw1/UtWTZDkxUcdYs3iX+Q075ZaJmU0HtvxeQLjwXRWdelX0Im0
Hl0oBZ2A7fnq1Y4mQ2SqOvlO87UtnOZW8La5UShCqNah2auiFRg/gDH1ICd4w1SeAp6AxUCnYo7w
0Dbb9w8xSvwwvp9SlMu88UN/8soTb+dV6YBQEcyu9TPp12yY0p+ZXfthio77Q/x/GPuu5ciRJctf
aavnxR2IQAAxNn3NFqklk0nNFxirigWtNb5+T3iyCJLd23deYCEcIJlMABHuR0Aeae8mIASoVWI+
VRoE9ZtS/5G51uAIFP2ueVLXAApV/grkK+W25jPYfJUAC5vhNdByHnaAgBPFcW2+JBBRHALPfIxU
5HNCFPIA0PBXjdCSO10NzlDEy78LG4r3ri+GU5oVfBdxyFDSBL4tPoC3L1Yfl2CbSf4Q1qjXYY1P
gQLiSH+ymGXf4BcpNwFuymVYtcpjrTWXKyRuxWdumwwHOEBDQNYtSnBiy6OFJ+8KMHwQ501YnK2G
HEVFnuQxfGVk3/RQLrz0B1RRV4bsX1aB8DcDIL0HM68pbPC33HG86tQkvgJ3SsMKEmWEaQJQifgq
dBvNKeP2bYJF+XgVy4kvZ9CE51qYyEsNAnSoPNCl7KDW5iU0Jzaxrt0NisKfNGDo51C9QUIKRZsH
BpSNETTWU9Pl5SrssmAVJLb11A7ICcK67b6EQPK2rIU6p3FW9I957XrnqkjjI8gH3CnzAbw0RenW
qsGUNQhvw6yzC+1WsYR+YG70RD23NvsbFXAoOUWH3BB7fPzqlVIb2m0K0X0nCwVcwfCS3DS6Pcin
Y3/QWkvsuA2Iu+xd9CZBGYAhFXgNl+7nOGYq3QEWpw/VMNbHvgvYOpA8FRVknkcNX2EnKdtur8su
ymBuLSAzAa9WkPtdIKzlMCAW1QKpqmJN3b6zr31ulUu4tLWrhJg0hOmH4uoMW/du1yZal62CDPRD
Ds1RoM+w1XDzXaoCD6QiPXfuwL2C/L+VHbA11zbYSrN1U7jVEc/gfAH0ZnxrcvjBcmN0n6tQOVgC
0GSnHFZxnleneEAKFBRAECNbtzwlws73XR5V89EYgu8ut7C+CcYnxdbe1t5eFRon+SkMHvhSma8B
HYLPZTp4YTHscxP4u6zH59v3INTzGN9e2eSGja9eF5coOqe1o+mNcl3rPdu4AgxSAWDBg86BQrdL
43sIld8EaBqoprPbBur8Cx0eC/tS8ZJ9o49iEfqJdSviLHV6KR77q4eM8qso/czRFQ5jdB8ArD5X
7mPPVe7B/Wu3WYwvEXXhXAMtwy40ltSNjAba70FTLJE3iWe6GncLRdjBU6jYL0kRuqewFePJCtOf
hs7Cp7Cui4WFHNsabw10USWy2iR80PFFhq/9yGZ0tuhy24FKWHdorLS57a23+Lo06lWfR+qSTtfU
+KrAS+cm7UodoikomvHzgITj2W9bdm5hLKO0Fd9Tr/Ay0GRGiERTV2kQ0dvMxgur9Td0Vt9Z0DNn
Nh4Lv6+B9bqYKzUkzofKYpeL93BrKJNiqfs+pOLY+BiO3fCsBqk54zxr91AQVM/x7/FBjtvv4zLe
td3huQfafdbXw1t8gzs5hjfSFov1ct63NXzJmA3NbaNT7kO8RWa+yfxdKv8ncOc7o+w/npqyGO5z
rLjkaAaRpKvBtS//t35oj1qKe9iEesxDY6sRCGg6MACqNtynITRYdeNB10p3HzYBCEmyG+QusF/Q
zIHzN7qlAB3g/3NSY7hSzxmXppPMhmd4i+R/dxJKHvzG1ax1ag/KqjV96F+FiXLVFp4x6/ACfM4t
fRn0YfMK5dO7vOmThyYMILoQRfEhyYJxF8YsXFaRHtyJvggcA4X+18iInSZXlIWZ+iiRKJYJ9Woc
zLrle4C7QEoDxWQ26DHfC68sijlNq7KvqBag/ADcBUznS4H81nksO/BJAfD8zoZ+oQJ2AkXb6FgC
ifhUKrCmapKuP+VmGq8Nw+yBsa+0Y5d1uiPc8NqO0/IqsQxvA0V7bZ0hk3oFZWx/7udcf4w0WEmp
Q/Wr01DgtZLsxxDiRFfXmxuUuPCEQBLZ0RpoEQ2VZ/szK+5nI55NMKGS3ciCBl7RwNyia69Nvcyu
ofunms11EMXttQET1lPqeth6yZ4cD1XY6RhFjUUaXzPVLm/B1CtvK1avIR5TnC5DI/DdCiBdG5r0
bfjzAWRlzWmWWSk2kqr3iyY5eC+3P2kCZq0lLpDs3NrdQEW0vve1tFtXSmhJbReYHHUV2BD1+JLC
1xYKIZq7xcaCnRl2xDQuxgTuBr0XA6/Iog1AFlDuqfvbS75JVZm6S9TxrZvX7aV7yVb5Nip1Mti0
oW7Td93cMF13G6uDtg/1WiwivVduao6VCCs08PQTfc4NCCbmAjcaK8tnYcM5QvOzV9hPZ05lY+fs
MwMSF5r2oLSKcZZUlz2NZ00+PA8NfxApM5dW1SXzIRbY/IT8uYF3A+zK3Ah7/lYsO7iY7LD8LSH8
jpvIUO3hRtQec5ii6uc+VGH3ngooeOt1u9Og9QVSiWzWUm55SEAvr2OlcdrMfaKa1VTC+oDRpplI
Ves5CKvNjLpT9JcKGXUTGWzo4cfgDxU2vSqgOxlWM2K7EaEtb6GqLCvoSIorlTLvwXu88N9o2su6
Bp7skvqWyhhbxnRaAsNh3kczZGWM0fF9Lg50KGp4AyuR1S+wt3YPoVpimpqNZlUbCGafPoxdmjXr
zsjKR5uvF8OCloHmkHozunacD92hDReK1O83ILQDZ9XilUT76TDWcHIvbR9EBkNcBP5pvLCDRRaE
6XEK7XxY+eRpyDd0MTohMZDNtWIzX9KYXjEkURNIyYPfz8F9lB8BbioX6yDsNC2jEG+kQZphsTIG
82n+w0lQYjZnmV0xcAMbA+vryt3lqp+cmGCmA2pJ+51r+cGA6sW9wlF4GSCTtWZlY9yZeXSigBq0
TsfGg/vkpgmEa2xXmVftL0+r9IVuRPayL3WU+UIVBs983KoAqW2pa/rMnmki/JUXQ+TkQWjc9Woa
Hajr4pa51fprpH1AlYW11lwLUv9p9NzKgSIUP1pGBwXGQDu64Iw9dWXOl7WuJivqRm2HKglWPqoL
e9LLhwsvFC/KqstHTR8rS0GWQnbM3QRjaEq9DJvNRiFNiKiP393UoNXXDxp4y6kXw7bCtWY80oDp
l2N00KwivvLCaFj6vXCdaYLOwNI22mIHeqZxt05NpynTYdlix3PkprkFcUTb9rJHQ9QaEzgVJdmc
OkHS18cAidMjdbskVDY56kE0fol4n8Qnoy/howgp9/cxalEwnnXRXKQQlp/GqBVXsHNV8IvMYQ2Q
OhzirCtCUqoupI0dpOUAw7RSR3ARHAh8eZkAY1XfoPx4LUmV5pxmcJloYbIQkFoBzZNvf/zXv//n
v370/+29ZqcMpfUsrf79P+j/yPKhhBpJ/aX771uI1mcJnfMe8/mMf69es+NL8lr9Y9D85v/e/vEr
K/843Cxvv0bK3+j96vgN3n7D+Uv98qmzSOugHq6b13I4v1ZNXNNvgr9FRv5vJ/94pavcDvnrn99+
ZE0KX43zqxdk6be3qc3PP7/pjNGHdfms5PXfJuWf+ue3uzSoX3/+cVO/1K/VX857fanqP78pnP9L
QKBOWIIJHSLZ5rc/ulc5o1n6v3BPQ4LXMnWh4x/57Y80K2v/z2+W9i8DOz+D4+UNJO+3P6qskeOa
/S9h6KYmhKZbmrB069vvP/7TP3L6x/6RNskpg3d89ec3Q8Nfg1Kx/IfLvw5oAFwd4BsNFF0uDFu3
Mf/j5RykHsK1/yO141Oti8zXwsgOxNHpUTWe52B+rjSJ1wPTQ58nYylWNKuCmHuZJQYPzcJw7W32
786lS1Hw352riReoHftzSJ4WIOrgYMcxfE6mvsALaGfJw5ex0BshuncZBLWMA3259mRxdTrEsrw6
dQOWKLssWgsJYfJAj9sbXHhYAqFbDDBr6DoUB3VesAfdqn9Gad1def3oaL6/yCxQscjPwMwLWCFo
4qFFUssU2NG4yBaMbB5LfjgsoN0dtTi9I+ldMfUh+Qd5nTZEGgsekMxyIQtRGqE3JxX9PsZzbakx
W9tR3+fNlQIvs+8QMEMuVmIsyJiDbDx8F+4WsZrDVPbzBHXpwKUhekT2M9TM10Jmt2kuRgVmAV2i
EAmZoV0iwW0fw6psl17u2kdftiCYjbIkkKrzHEoD4CrcC7VQTlDaR3pOwXaxz9sMEpo4uEqEg4X8
nJmnnQMRG6+B7mbCE9S/PbEy6vqoAXACiDDqsloWVAu9BZ+klHVZ38NGD9hhoEoTV8LkzPYcRWG1
BVWdsNoE4cbf0a7hrQA5zXeUt7xXQM4LvQ2N8VH3zv90El0oNtu1UWbZpiPswd/BDmhsMqEhKAKN
tSy/e/uf28ZxCOH1qHUxFBkDYLlcsCsrCaEgc4oeyH2n7SooMkBoZIUUpIGFn95sc6tr1zagOUez
D/kitcfsrPfAephK5D9EMZ75AKYC4JkWKgicPWRdwHi7p1b83qo6JbiMTS3L0PV1GPscdO4ymAED
ba6Ej1TKjPpd2porlNo8QJyR2GtHH1B6FE6BMorS9QjlDZBPVPucVy0QWRAG+un33QI58+S5dkFD
8JkSHMxad6HsGrE5kJYuPEiwZrkk1AwV/FV86bPll7oqoegKqzNRdYXdNpVZS3tAxY8qs4oPpJVd
5D+sBtx8N37WwwRp2VwUylZ2U6jM+LMMVIut0WTPuD3xB713S5lkrWCma4xwVZv4ZGEaR968hgbI
Ara25UfyGJLT33me+GsrMbEU9BU+a1oltFem8gMiOf0hslzjmPTQaABfYLxvY1SwVYgw2VBR9urY
0UxIY3pmNJzEaPaXQ8rmOCP4OAImj5MVYA+5DKEokM96VJNWSCMF15mb6Y4+lMmPoPPW2Pv2D8gd
H4Fah3PBbyUKWnvTcpLGPqwhqY9/4JU7ghVjlVq4r1stOfgl0ol43YyPngvfP0nSAh3pho1m8JDY
QDurphvus7FMDoEQb6FtOu5DBjnXD6/Ct7fNx7cLdi1f3i5CFToTECgTnOOFpcq3z4e3i6XBhs3n
vv0a8QDqLCIKY0cXAbBnOc+2daSjT82v/a+hH/p/aX49F1lGbDlQl4PF1qjeNYV3LqBACWn9ILzL
upmboFrtZoAPxPLfTAeNjwzPMJT/0ri+jCd65iPHKUPAxUtmPSxyFxQ3nfZ+xjRu6iMABHTGf/4Z
RVqCeNOlN4MN0ZKqzbrrACLOe5f7wN3yOn/xonbr9YZ3nwiY4TAbwsNeaecv2DgGXvRSYT+yrIPM
XnOog9xDtHqTAJLajfVN743pSQGI8Zz4DeQtrOZxgJfDeuScLVB2ah7TFjJUSVn5V4kJPHLpAb0O
nZgEln2D/9y6FZAGqtrvW+RtAEAuThDK9J8rGxATNRndTRGY6cPYqDMabwT2/0Md6tgMRP6zVl91
Q289ukOqrOFYxRY07LUMjsY54L7Iuu5qhrUxrHSDZ2xR5//h22frX799lgVlMR1yqgZWOPgqfv72
jSCHVBz8op9QbDUigEcU7DWj8ZmpsBHugA3a89w1zlCExqscyg9qLJA99uoKdI7BOPue8jDghl0i
kxxi3+9G+9JQoz1y+m8tGlPA6YygobT+Mk6xfcNB26G4aTrkxak0Snzif3M5GlPhr5n7zbVlMmx6
mqaDn3YC2ZTSDhdJNnqPNewaLXlzA/h5KjhTHyhU99lbaDvqH0IzK7Z+ZopxCqEE/sBdkHS1XPNh
3YoMhe8oTBnz9GQ33Qa35LILGeiosqXGDCZeXuO/tT7Pfo1TenjURBnO+ByHra621cuGzcgWk/wy
p4PItU1o8BKeLKOK1OnvwxQLjS8IfUjNCQ4/0hoWqusgGiBXOoV8Oc3M0iu9i/s1nUqTFPv1tESo
ZyXSu3mfRUsSRMfLExKCtlY+8qEOnADeB9+9vD6MkecDCIQyYhAoTeBIsffaFOVZC5JyppjpnQZs
zxUxR957xBwJguJOR4r7ijgmco56xBx5j/xfnTfKn/B+lennefgJ1Hufm36enJt67z8PWUxrE+WA
c4Hm4R/s3GOz3tQzcFSBBaQxak2HiCY85EG5Bm2caeJLsI+89Pqf72TL+nwjY+9kGMzG/oRrTMhN
z+cbufcDRffB+/kJtPJNPZY2wM0h7Bwit53RHY0lwY8mNexrLH2wV34fR4rwR/U+3o4BkOyFDn81
jPdWID7E0ziqgz9i9yUoxRlwZLBJcHNDSkZ+9ehLdGnJMZSQigUMYZgjSIFmmqYY+rZRiwLxdmQo
JDFckQYvF7c1OBcXI9TTCKxYQFLWSVsBiR25KAZ4Wl35qgGGueyqqR1f16AcUS+TQ4br5Q6ky7Nd
YD5L5huqCuYuLurqqtO7fEZgocL0Z6HL++cEy+TFFMHNn64JUVebb8D/QpqfsH5TH5n8f/4vmvyv
/0W52QVdW9WRY/36X8ybIbPwDLJ/Kl6sIfFjQkdhQRvDTFvFja7cUgeK0J2ZK7d5wLObYHgBKGnn
VqF34LzEqvC9m7sqVoXwvbvMisAqr0FBmcMNbm2Ohb43WOytIR+r703ZQlnvrUVj02wGUBdwwr/j
qNUF3VlLx2DfWQJ7EKb3y/rdwoJ8LGgia0SPTSGsLuhAISNesjOayMGHM51SnqfJQbrMFCiiQTj/
/Bnzv94pFjaHKAshU2jr2NN/vlM8sw0UtfeNn2YKHM6HRK8kVXxIJFN2GVCXBYwKq+2UQgYQBBaE
AZRRx8BkR9K/iarYCQ2/AicJpgSTCE4QsnghBo39rWpOLyA4KBXO6kYo9SYbARE6qlkbzmFx8lj0
gbYxM7O6qiREzpAtOQ4687C+xEYhdAtZE+1a1gJLqGfiZFnBruxy486IBvsk54iD+D5HJETGutss
i4dFpiuSKp6HO2qF3fDWit9b0+zU8jor3EV6Va7++X+jGX+9AWzLBhDPtFWBdBBTP/9zfMt343BQ
y59RnUJWeGHlYln6g3KIQcbNFfBWqHcZsoBHcMq0AancsMUsvvRlNM2HUTBsO6uE1IStHIzEN9vV
ILIPl6EJig04mFV1Btk0Ny9DOK6NAHfp6TkDOAEF7b03ALLpQBP31ANs99y5sqBYp+qN6o/9AkB5
91CAFraBVGGxsblvHCK8NBdaF5Y3EO8JUbPyvWd5RT+yVHlFBtPQs2345YopqBHUUO76AT8f4Ki7
4TFoExciv1a3heaYe6KIuOTdMQ6BByMDnsk29OIn2hVDLoUq4uU0MwVmehPPobuVztLOqK5Fnzmx
FKslfSRopunzQKDGRmPvEXVfRHOtd88E0gHhLV3qrgsvMbmdpLEgtkByFVj7XZA+3nufUD4USGOK
CMP5CKeOC/xnulZCG9dUZxAHhrkPK/xFAbmrI2DZ2ZFalp6AM2em5k5DqezLOEXQpDyTQqeTTHlm
Kc98vyxF0DiFgVF6uSwNfTn982XhDPQf3tn2X77sps6ZbZo2Nzke+caXd3bNUY+BNYT7A2qZc02z
eOY00pZ3VLFN55oNf0PZhfMuUt1lOM6zEXtCh6a/BEIbwrJml3AK6uU1KHIKp0tSly5p5+ZVrMO4
NwhRBAqYketODTL8Md/RyNgZwzGiYSsP3aWHWjG8V6sCkHF5Bs0jawtGqxVHq1EDpPcy/XYVDVkk
pywT6J16iw+y7lqYFcmcFN3pUMEUYgebNeqoHSvBMrKhCz9FUGuQM75qC6g+Lz4oyV+aLmh6y9oy
3CXEISS0EbWMHGt2x0Lu7UBjdDCRWQCARsbYnbXP1aHccL8G5nGKoZYvwJKlK1BX5KbY/vPjzkLu
+mNm2ZI1TBTZmalZSFfDCejz067pIMWuFmP/HQpO2NQ4KUSzHM5684D303UGeYgcLqvsF6iXYjcC
23ODdFW1BnK3m1GXDm1+y9OxOFNHD4pmzoDBXFIXZWd4ZYXmNfUaN21v2sD9FcVFswMSKj8ip8Qu
+/thUBaAR8AIW+7nL3v02Bb+0m9Rn5ziDNq9iwbUAviBKPGWXj6g8ysrqCCARiJp7tAk+dgVg0jm
NRw+ke43D0ac3VBSkw55BAfvtsyP1HOBEl/EhsUXlyxoWPIpPtMGY9bixbxlAFHNqZVAFeG2GKCO
KfenNM6GiEF927VvaxuIo8/jRqfiNRAG5awDHN/9T28w9iWfY6mmgHYppXTw0jHsL28wT6BCJ/Ja
+R5V0aKWOueOUoL9qmVNP6fFwrQ8AJmhP9rPNBCkOUJp/TAkRjGPxvEtnsbozDEY+2P7Ay8HeVUA
S96WGp+vf/mhQWj9snCXRlKHJ5GH1jpDhaI4XZaBci2IrMo04tlJdMrDPWv0WY9b7TqqY/NGKK03
r0AKXnmwf7lJRx7uUG8F3lzO9lpv3sgTmItHOw0hiY4TOqlHWaUrWq4qImrmeAxma+rCwaiZ67GW
rUnSzHd/z1IxZZqlYgrNqjL4y7lapKZQVYBuxZj3v9wBPvC+tESgg+K1P8cc8izUo8nGjttNqJe/
IDOXnmLgqObgtxj4SxKIVMOL2AMiH8yBsK1gOKMP5lUxqHDorsx8YVauB2EsZVa6vvE4jvAi8ops
5faND4380r9pC8O/0aJ+IbxauaIhyMNm2Jvk/rwDhWhTNp2+gAVEuvSVoJ2ZktxdMGFfWbKVm9D3
QIIs3kwTfSTYoVDGGYVN43SRpk7bDxNI/44OPNSwfgxcMOvbskDCKsICPcyzE9w9fhD7YmizdEnk
DS4pG26TXfHGBpLA9//Du00zZVUMS8bfVTM827jFwNvgAmY9DPnNz882u9CrGjbS2fcKjhnzFMyO
TZ00R7gvgPndS9lhQiNSK4vSasPL6oj9XAUeigyW3QtqURjnWI1Bu8iCZJ0L4W9ryJUcrBDaghYg
szd4WQinDILkxUqgENHk4NaUsQ3UXKT/tAbI66WqedSREzwgiQ8vDABPUFfCigSmQZAUJOFPYDnh
EDiuGggVAv2mR8GrjsrmPIWQ0WyUr57pwP2ggqwqDtNYm4JSpfWeY+lCWwgs7+pz1vJNCtNxGOsZ
D0boS4tFZm7MWDEeJGkSkoj5uYG/xTms3R3ul+geih4WiHJ7/CrRnlp0sMcSFIuwrXdZFWtrGitF
iwqR7qmry7YZhadb2COAEysTRLSJpr351KUx2ne/x17C5AlcyReu2dabSir2TQeQOoddEifrJIGn
pkFKftPspW/5KFhxSLCSH8zIoeMGYBPgGb8NZmo8onagxhwoAF9IdjGeaTM1WA6h2s2mMQpBDedZ
a4Zq1SHHW8ImV01BTeo5aAwc26988J4SgGmhjhEMEK5I0getDC/jGfzENoMfhgtk5vwnI6uQiwJF
8YolKb/WGGhCctxEgmQZQeZslSpWiiLSAAtfkEkkO6rtO36TGlkAnS9AGCF1wiqNOpQ/YkBYyRnq
xDLMaz+EeVBUD0FT++fVAkBof7mlsEawdA5zDbxmOJe33IdSQW900G6G9c53WA9UUGpQ7T0dFHsM
l8UAX9VpjPlATTo6EuGXmDSO1T3uPPP9LIr90qV4Ux1SJ4b63dIq6htfGeG00AokRuVhMCFmxPDa
moZ4UKnOABnPdaFn7BLmw250ydXKntGY0UXa3CxEsQTJt4ceU5VsNMgZg7AESX5u5Kjoym4+snId
1cAjUTccUtQDM6gKULexYSnSQkiJepE/ZreeeTmRRhLerl3IZp88AZC/mqS7hCPp3LDedagENsgN
yJcxVY5Fn+OmMQW4KedSa/tyXmPYw87s4M0xKt4TqInRfdW2ykLTfSytBs898BE6aDGEEp7U0duo
Up32c2hkYRXGZKhZtO0c4JZuBRa4hcpL6x9teShUpHNV1Z/5QewDlgOWtUOz1O/s/lhjfQkBcdDN
HRoTAI8eSyWqZ4Y/pIsP5xUKNMhjgNH2he8DMjTWz6Ml1PuQ453OEiTHqFvmsFwFwSwFmxmzlQ4V
KsOGqdslOHb9mQ7Z2R11PaV4tEy/ueJeqd37ERgchvnagEThMBPc4cEsgkPOtUdazdEQanU77G+D
KysT1t6ToMcBUG9ww7Dt08BrcXINuaRppzZty2gWWsTAFMit3TShuGq26bXA3orRxdOnboZwWwRs
4/dq4oS6jZI73GKMN49LMGBlawRCEE87MYft5dsQtSiMIqhLB7W2qp3ratUKVXeYBXmNvdJdy1iQ
Fx7PwMaG5uV4kDKr92K48qVjnuqa7m500/RioKeLhM0tDpkLms3qdNemmnuGgu0TuBsvEWx55h4H
Y0f4WXIH4f8dMSloPJDjOjClfzdu4RG1DSSskMqhPRfRgroTZpEmprIpVUxprBnrNewcN0RAd1Uf
qlE6xD2oOx2Iu/4WAjEPs2DBiroech9QvKlU41AWegi9/A3x2UMRFguvZ+nCGA370GMb7nhdB3pT
yuBr73MXVlmdCyizi5sd5mosUtgq1GOwaSVHq9DZIcCb/cZmvricTh5sX05PGmVO49gywH4mCPdB
YUO24B3+YGSQywkBO97SGFYCkOEdAUaUEUNq1TNzxG7JbrzoymruAjLAJMNGOEMA6RYo5UXuhcZM
rqGCYd2JJoPR1hQGl7OowzIZQoOQz2XDeURyLwOIMFXmkW4ES7KYUUXhysmCwX3GbfnVP78hNFNm
DD4uunRs4QGRgs+UAewbqsqf3xBWoqRFm7b5cw6VBMj1wX9WbQO4UBiQgCidS5u7MLRprVyFtB5n
M5OmLgE0dTmUZg5uDWwSUPwsVm0Cn3dageeya+O7CUy5aty5Gc9XmVLFC1q9Q3jhbTZsk+xa4FYl
/ALhGajVVM1daTXBZhqfoBDd70mKJ0zEFCbU7i4cq3Ompw54n8FdFPYLMCPGR12LcU8FMOUxvHJ4
FB0smqBi6h8j0V3ClNFqD0kPOUZa8GB1oS5dEy46UxViWgl9qWhMwV+WU1+605XxngouVYzpopAj
29dGaF8JoCapLgnpq2tNiboHVprFgoVxvRdKJPbwT4ASiBImj5VRHoMKCX74fiNBnHq1d3bxLnW0
vAYJw8Tat9PVLd7aw6NRmcm6GkrUC2SXwkCi7va51qbQVRwK54OQkVwGe0NyB56Vur18mQ1QldZG
gg1RKxXu6VDLls+zu6bL1O00PsXSNS83jWJml+uF2RDAlMovZ9jRRGdkorV5X5liAeBleKaDngTP
Y8Ig+iaHYAhun9zokTp0jm8BwGnUECaZxr5cp08j9T8ssUyJGvxyAxk6LO8EQEaGTMt92bVA1gU0
Az/Ln+F0lGwnFxsAlZJZhM0HpL6g5DL/YnIzTV88b3JwCSuW7yjhAqfzhnvtmToQS6pgl2uDFyiT
MUrfaAfV7c+XZE8Uqa9FZoFVWMKJcNBMeFD3vQkasWi8uQEhiHlXDnCWC5uHAFsfYLR9AHjGUVyZ
DMaIyB8aD3bKwi2NkXpYOCioxbnFinrjAJ9DYO2AberaHE/ALKuYk7qgOtr+uKBfChoi6VKNoIlF
WSM3a/xrFLJnHIIZNxQBD2AUcNI421C3gAT2tpNZAepqRgwyaBR0KxB80n3O+nmN1dKR5wOyhkWN
PKMG9fyF10De07eblM9pqlLUZziGsvUgIKPieZ6/zgboN0PXUzv7VgWJPWQCzl40tPNetkI5BptT
/XARNbAiTeAdGaCUHvsn09dRNpGHStaXaBybvhP1oHG5QB1b7OBcap1GpX2iR0eVeeOyzRXI25ed
t4NZHt/4qXsN7cnqQJC1Wk+jjS+AaedG49/QQUnca/DpqwP1pgiCvNFZ79egiAA2h46BO96Znov0
sNPhkHeo3Z9fhqlrtboPLvplbnpk0vOR5tzm5/SwpFbBDm1lQ3RNvqxyaNvuDdTqttg3AgwTmmAc
atCl9Oy4R3LID/ChmuF947PWgfdu9lIk9UnEzP3F6+9tOnCgIDQYtQFB+LOqteeUi/TJgxT4LEXB
Y5vr2FDrUpdu0EPrEFo1FOrMKtukWnRtw1NonPtyjCZS+4b7WAO2ZGDJey+cQTnPW015nD6Nl5mA
3JrnX9uez368N2IPXCI5Ev5uyKlas64Uv412XI1t8PMqKOB1JfJQjamU2IpgUGhAcM6L2s2XaWcF
10EImHsOQxnHb2o1nlXM9OYwzRBLWhzg6VNeh8NVrNirAiC2/fT8s/BpAIuPZ8Ll0QcZvdq3FamT
6W06cIxuEf+ouaz53gQc7nAaij0mE9XWUnNjUZSoIVlwu6CIrNGCeV2W0SFpGusIQmcORSlL3yhg
5y50W5i7HDvXXSkP1J0OZaGuYJ3rb6ahhkfdygCEfbzXyqpZIeG9QBLaP+qoRp56qWRqKyHHlmq0
Vq3FFNfJ7LCFrRs86Wga+ojsFPR+iJ2HhwJnEa7sIBZQADTEKozLcaslENuOo1pbNlqJLw9jbFaZ
rvVQWOaPfjTT1zwynAsbdPSGtVKU/fdIAZZCbyp3Pkj3J7vNyptM8R2h6xzcLbu4yUCzW6hNFC1p
0ghq68pVxJImacjTUsWpkb3aUFcBl3JneiY2+B2okMjTxHdxaMQH8FOhtG8Cj7ssKjVZBAnKIX6M
aorKwD90qEmDdIjk9KWl6mYGmguKL1MMdfG45SsbEmDbCEINltOzMtj6QfjYZ724cqEuc9XKVqEH
Cuxt8mFBE12U9WvImigOdi8WSEQBHitS1VTXUTnrrQeQidwdRAUrqFPAOyNh4Xg/pqqKL64enung
KXcNrFJOCjKU5xrSDzttKJ+neaNk9qKDUv2cxnS1erHheoaFAvjz/SoeAmfovPylNhMoU3E92wdQ
jznCBhTKDxJf+TcRuadqyy5njwa2Z2cPdQBD5kGoF5reh56cw0oDJWcZmWng0r735BxkGqLXBMWM
XZw14akBZu5yvxUxMsQ9KgKX5ToBj9Oq3bkMgD2YPh4HKWFl2tWsLKEI6kKL9KxqsMuLM+WepWa/
L4xYc0gOK8w7axXCyWBBs3HoV3O/yoEuzgEhoEvrWRyftLr5sDlouzZblW749huE3v+j7LqW7NS1
7RdRBQgk9LpyTp39QrntNkEEEYSArz8DLW+3t/e5+9R9MIXS6vZqUJhzBJKv20iks0YE5NCP7k3l
DBI+xZBky44i1evooLmZC/Klp17CiL4Nm7NvgCtQ+ulxCm8R6Z3wMPfKbPDLNQhjQPFFULgfoQ+y
NO4mknQFoLCWPqfx9tPvxFR/do0dP7+7oWS5009dbWbxdSfBjdhAOMtdIlfUgAFDs48G4LKJrczy
IEE4uW0hN8wB2XfUeOil4+whZ9erOTaJ1uIO5smSHadjB7EjVu+6KPitHubW6bEcy/c8yskNi8/c
zgh/NJGWMgjnPNHyZkppyF6dLgzvcRkXQdB5p6pyZxq7qOULpNGytSkmhLbrNGHuwnwaHephx1yL
zfwgbFadU6YIaUL0dYTk1sH2EIavGXTBddjG73j3rvD+jp48ggVMujlZ2RBkPQ5TOgSn6XVTW8l3
lpF8onmqh3CMrLWKh2EDFFJ3y0a4zZouqUC0BSiQLxk0ShdjFwO85ubd/8gFef9lM8lsxpyAeFgw
iPPHaYwA1xk50Ej5ksCyjHYgpzqTN4toXbGTjahmwCm1N1MnWeNg0ocanymahpGwP0f1lrMZSt5a
Dz6FlvY4D3qei5kH47i/boCtyEFwjdwlolGABDCoTO7NBQS0alX69tfRshqQpFkPE13mNnt7upgu
pgjyPMaZ28/Bv40xn9MP9dv/OL0acEf5W8rAZViHwP4BDtoDku3P76up7SbWOdFvblfkqzyCTY6R
r3WmTYW5g7TPJGxrt7c6YenW1BmZ27viLfIAzZpZJJ19SuPmLmEH0U2uJ2WEwyh1zn/cdW7m3uv6
X3f//37arVetH41rk9TyAQiexR4Ca+ZYbIqRl4q9OUObovD69Leiaf3s/Dm2LTvw/P/e+bMYNTV+
UGaF8Ap02CEoy/IcDGKTT+gOc4lkBYlMTsgaAdj4IRt5caaMzD3Xrt5rMVjw6SnaK3ga7kYKHCJj
eEnhXEAmpYqOfhfhrMFf+zsV0K7Lsx4qHA6mZCobOQv6rHiNBkz5Vtw7EBpEsejZo1Wy4lq4SEoD
nXcinOSvSVY2m9hSoBqYYjqOM6rD4ajTbngmxQe0iYtXnRXFnnjB9GTjs8A0SBZlYDc70wrLqzmP
i/opSewexwn8BubDbJjLrcxvcC96/LEMuuKqIAt0azr/lEexv4TEcQKTgAzyIj3zkdKQ4SVJJ4ys
qJJ3vBxvSVCSB2KnZEsTJ17BAhLeJ+zdaiHj/8dAyJy8/Pvz79IpNfz7848QFXUZsCC+a7teYMBR
v8X3R4JZ0+I0f6Y99iLPnhPABiFO6QBjtoWCH8oe0hPhPu6qaxxF3tqUTD0yawxezFOrKYNNg8g7
YGAbrb18O9AUZ7zYK/M5c6HPwiBfviWd39+qispLSdU8qrPhZqqKsu9WnVWAEz31MA2eyx9orQAY
nKoYyDmHJh6fTMlc+tCRIHchqtIB8rtMofC/grQxW5ewM1sa0QNsMuN5bbfZwUgi9BBUQABleAKS
DooAKUvn0Jzw2wkONc5dCN0szEt8f+XvKtdtuYYmIxREbegqYFlap3xszh6SXvcLHKjdmZf52W8N
8dTFjGDTCNO5kPTdISEFf0aCH9dFCskpLqp9++uuNi2mDMBDAD2hgH3rJQfge+po9faptenljziA
KX7WJcNsBIrtYGpKLEe/++K6UYUsG9Rb4qCId2CAWM9RGn7xMPdDgBMl1Z4zD0KPuRvmVxtCj0g7
Wc+uiqECYnvJvJ6UHUFSStYUodYGWpjdDQSc4oa5Go69+IPEk2QdjHb9hyrWUB+XabU3ddBUXZdt
Pqw/dVOtcvhLHdXoqJryp6KquTMKqmYIjn2nGEFmt3Ngn2YOcTGCFzvIsD2ZnLvJsps7L1bVrC85
kOaDRLY1Qij5sx8U0ZwZdBFGbA8c7+wkMDikNXZQZCqai91G/rnw5HVC9O6GGlb2UNwAU77uwtkf
3dKqHWZ3dhy8kb09dL/is7kUfS1OwXAxBUQDEXZGZPm5hNrLthg1jElNC0um5JPnIGw7DeV4mPZB
m8KK3U5vfcPgl6GziylJKnLkL5JpNkpv5pJnSHGNLeAbn3WejLGXl8E8Fx2EZOvhexN25ElQGZiS
4Zen1vhbCTm3ewmSXu6TEJDimsaZnh1IUQuEXuFeMLHW/V/89Vb3453JburAw4RPjM4A0FdZtWN+
IHekdEKk25gqstn93vHAU8zTrJgx5Ly3QTUM2z5X2cGFCce6sobwpKB2vbSQ6ryVuUwWXhG3T4UP
G7FQI2/Rd8lHivPkN79w8Dj3LRgASTrzugSHjgaq5UxE0K0dMnXIKyt4p3HzI6Rt8Frwks886eRP
JVhiizAAGenfJ9R/MHcDAvgNDo+YVDGZovkPLI6A+2qhq4Y9xW1oz8zSq6Wq5tDDz3YmfN1bYKpK
2852Zuk1rXnS/Gy1HRiHmdbPsabVhbiJckt5/W/jPwfELhDGfg0S+n4S0Yf5Cax/DC3gkxFAFSD3
OAx3LmwDptxzAD2pg+cmzRznZf0Ewe16DnUY/eTh0K4AdrUsFwI8iXwZg2Tc9aycMrIoIlJoL4OI
DJgkUaQRA5S+aqvj2Drli+/DW2qosrXyoQAStTEUaoOmWvudS5/U6N/MQXBox3gWAPD8kGrf3zSR
Xa2jNmVPVkduCahSmwjqCNC2rXZ2UxZvPoSQFmBKO0ePFBD7466/5LBYes4b+myi3L+65k3xsyuD
4Oa9a8D7l1JLawHGJDt6AXjICycDdyot1b7lMTZ7aoiCo4sU7JG0Onh38/FG8VK+26T6YHFP34jM
1Yzn4fgC1hookZR2Tz0DCSPnkI7J0kk9VCFIYVtttwyq2DsXhQUNc1bHp7CW9rpXXnug2mMb1+r5
jkMVfkesst8yre19UFUllAZBBuQJlMZUL9lJQpRhCTeZ8eICFowUoFa3AvakizQJ2semdnGWdwv9
jImLzFTeO68JgwhdI7X1hY3jK/4n9TdsAI5srNiHr/OVp8p4FyFps6k0/judV0BXuxyqayGr9z4l
zpsTQa2niZxqJxoQIZ1Mz0w9RBjYugYQatXD8O4tjvwNzBXjR63OPV7u7cihiS9BlQZTqknmSGqJ
b16lZnEl1MdQBXDlpUo+wXEiWrm+RfYtxEOOQeTDVcmuoheh6bPmo/qAodRKKd9b0TJ1NwPONLAx
EuqWlyFZEWV3ewY0KyZEiF+pOpbQI0wxXcYkf/erceXIut0L2NvPmZABBBEtdr+YIkU2DnsQP16Y
Boc5up6ZW3jW4dZ0ut/yaThpx2IvoDj862PMHcTj9JzZZbZ1Ld4sem3Xp9BO3J2ihbuCICskT43s
l+UVHyR+g7Du+K3Awjzv68K+utVYbKzUCzaeFbkXC97NMCVm1XsT1fNmGlMEwQ/l2uWTzD2xUnj0
9j4BM9tyoAnkOBDKK8PaxrKY5jvMhg+J2X1MFzLtUkx9rcYHwAR/Vn3WIyv5YEo6dEGKyJLm/hn/
Z535EPMT+g6GaQQwAdik+AuQhaJH1VXNqc2Di2ul8aOpon67a5BMPttTVcDrHATKxF6bxtQPcsAq
kQwwRe4OiMfRtcdsSN80fQcpuvxEoNV5pq3VPrRxsr/b8DgdzDocnyy7KaoF6nQ661zenCtC1IOr
YDVq3HqmbmoALA/KukSwYSMRpsuhxAnVySqoD70PDKe5mGIuBvz9fL9YGJXP0CmjS5rsQM1FvNJU
Wdr/Atng9mfdSPGiAwZQLU0rdhly/+/rCeIMf9+gByCMBIAEIrWKl9Nx7D8AOBWc0ccSCsxPyH8i
GbPCXCt3egzWFHG3azUJxYycr0Hb/Fma2j5LU5vp2U7Lev+3nv8cZ3o202f++gm/xiXCqte6LsZZ
2MEnDdL8GukVfrCbDtjhgA6Q90eNuQwAS62tNIMUwd8bGprhFGACxUGQ2wteF7sYhqZH4HrTG17w
8uTX4caUzMVrEn+NiQLSUH4ML+KuDdS843Cyg0LLfKQsAAcQNqdsSMJdQtJrUqQ/PcDNnQUr0YWK
Rgsrxl8NiG7VqyKPhlPKm6WXj+7FCC0PeQVPMGFVgJ1AZDl2oMWM/YOAMJL7XiPO+5g4wccIK6en
2un0aihCZ+eEwj95HokBL42arSw1XyIaBfZW69+YzOUDDFjXIqflCy10evAVYoOm2AOviFnLb1d1
X8iXAV5Tc8vZ0VKqk5VB7hcxKRf4+5LiNdd+eYrqJRRJAZ2GiuQWW4l22Rk5xWGEcZlb6tkgunaJ
yHTwpKR7I0i2fss7pFD6EpQQQIPoJiPIpP+XHohulos2dNw1iDzOapQtkhpunh9xBpbLXNr5M9ay
7yCKhB+u+6ZaBalFMIu9TcjqCEcn+Na6EGW66Kx0dikiJUuwMfxXuCWt4t7PvzlW9rMHfnt7N5HO
lowifdVIr5nDmwRb8AkfipC6mmc1zsounGBegb1OrEDv7xC5MFYRzDT6A4y1K+iqI4vSWpDrmTWp
D+UO7UJoyTshzCzea/CCodrFw5dAQhAMm1LxOHQJPKvwn7lkCW9XsL3qjlD8HTZ9CyjLkHQx1Oz9
clMGZXBEuDFbwTg9ueIvBlEGgoTyEOW0WWEPPh5JBTXP0i0JbPngKSagZ8xkzxEzD+tjD/4BLBRR
74UwSyZxj27TjNRX/W/dbFH5d71xayjwaa3/sxtcsbFz5z+wtIsXD18hRBTqtwhyB8uMBjEEeav6
lDkihCuZgpdEechg2Pgtse1yPrYCFk4Rd3dNWyf4Zd3qRZT5KaeCfsuz7KOwoDjHKohp/vtUBauF
f0xV3CGe6yCcZvse6G5o/y2WAMk0h2WqHJ5sP+e32nsOiMLEC7mMnd9xwMszUb3l8JKaUatV505X
5Nq7DqQ1UC9GsewGWGKChzEnshdbcxAxxQTWP78VTSstoXCcyCsfg+wQOolexXUvb1kt6nmPaMcb
ycdrYnC5PNhKn1U/Giq/Eoiuv0D9M5zDMyTfIvnzo20be2/ZDZI3CrpyMStuDRSDHuqpPgZyexFN
OnQdLC7CElK0CL2bE30pRht2ViVkz6aV1cQFkODqj4kr/S3NmNeu/dIuZpVP0jXLYFMLKGSJXGVQ
1D+D6UzDRbQNuwOUOCNskOCofTDlEIJuh6j34ZMY9umfDaYLlRRDTMeW1/0yD/qn1qMXgyQ02EOw
3LPDVGUBYX6NJcsgMQH1MJAq7WPAJslPezoM2baEBEjSf28TMFfdyP/BguqWhoH1CkEBfy7S2rmM
IKtj/of3wefwJARmzAzHN3cfTv3I+1En3W0kQ3RWXqg3LOmLcwMMOtwvYKla10m7ChjN11bdFK8x
o28q9PQlqcbkgYM2a6oHXgQbiCdA4mcaBBV1SLdCyf4AW8v2JSk3HgnzV15KukeWuJ6bYm8ND+Df
nI3wZ1GHJ5b61WOk22yvYVq6MPWQIjsDVFc9knZYFHx0ZnYmV17bYguOnfwB4PHfL591Nmv10itr
MjNdPhtMEUhRvQRnCYp7uhkWvZtnV14VfIntho2FEr7xSZpXh6gayq3AtnCXA7mwJ3hBNyRVChoh
ubOyoy4ATHnMIcyX9jdYdYZzGRTNk2hL6Kk5jnq140bM8nQgX91wygHL8qOWzWoQITRUR38d+MCi
zsgAMXoRQdTNLpGEgeb2NxUlD6Qbi/RHBzDF1mTM+gZ5AWitX+0pf1YGcFrG/HY1bcjo3Nug7fxb
m8nJ/XMczLDiRafhFRFNWkLcS6AMXfJ4YxCY4MaSXSljkLMmjnQbMWvl6QwayTM8keqB29EW2/jo
B5iKW9hRJG+IhTiYKKD1mfGMwIxWeCs4C7CHoEYW28iSpnSOt599rx2IvI0urCADByKpLTYDuz6C
XFJUYb9ZudnwVlbRPuFZe2xsQdYMkbwZAp/RD0BO88IjPyzZvpVILr8wBefvKlDjmTAJK2jiyi0J
lbcSVhbvoZSSrLK4cfakdpKj3VbZEqAv8UJ09gwdAPUBlMtKCS/+Ogjodkg6xBcQhDDTVBALjOqO
XBnMZXEsdv13pr9gy5wOs6wg+pgYmgLtJXQDkZ/UE1/BNAy/7jxn6KFvUI4ze/DppdPtWy15/9oF
w7BihYdY4wTEah1vYSv4UgyZrg4gwSRzo8+syhRwNTwed7lmPtZHBan1Ww2LwqsuxYPReuYlyTZ5
O0CUpoXGM4J3iHxa8bfC1+qEfAK+CgnmyidIakwGhkxzglj+L7DVoLqFBcmps6liBUs2NYTJkSsg
e8jpgnARMQ4XjwYzg51BJNFR6lHQns5siE5/aSN5TfF0RDNpLYUQZTwrUrkfSBe9t6MDBYAo8Z7s
8XTfGFjiGybq57D1yAvkY8eNgjTj0hQ579TcsvCm3Vvx39Jw3Tv9++JH/7H2UUIQIHaB4He4/Q+G
t6NHUKRpZT1qXjjANhEyH6qxO9s6h+Qh5ChXoEuWj2GJbYnn5uy7BC4wavESf/YdwGvcDuKEbQG6
J7J4lFWczWRJ6Gf33IYilfnoDATX3b3v9NH+xCZpQriC3YnaBQxOZ5CL37eI+H7UENXtVSm+tA0c
C5I2LS6eqN0NnAq8TVQ66SUCa3ROrTL6koORHWFTbgZ1mglEQYHTGIGbcKeZQPp58siidOZO2fkY
glePQiP5O80gpu1XaRDjn23TOKBc2P+QlQFk7s/dBxgnBBoGNiX4BwT633cfCN+EHuCE7JEgtbsQ
ahDyJfOhHRyPYg2gWLMPYOMiZ+a2VkhHttPl3lJ4A5+bSp01yETCNnYe5T6QpHQ8GpyLgcOYuz8w
MX8UtfYHqEe01NuANAhtIHh3YwMOfy3muNh0Bp3aO1bFDq2g3bKBtMYTpEogvTl94bk8QIzB/24G
5VaCQSxVK5vgzG8GNSLCaxkH5InBjTzys7Pryvi70noZuA3eEqhpz+kAMAyoYF8hVD6+cqdt5uCy
+Dd7EKDFioQe2xQK9CCr2Vthi/joAy6w8kZt7XjsPcchAmoZQDYHhOj4HvjQdGXlo34sJjVkoF+G
jxDw5tbDAwI8HvAeXfqkBfeXCa9/DkIgPLkPwrG1+jVoMEiBGlJddQbRaDMonX7SdGy6/6TQtfSj
HVKkSAAAWncez5cFgJ3J89hGX8EJcw6aiHQ3ypRjs4soYxNiL9v0fbQxMciK2OXMrwZ+j0FCXmo2
nTefZOZDeRr4Tcty6KvsfjSTY0Cr2n5VI56yCfyUTdUVSctL5InXnOXhqWLg6jaN+wIZQzi9TlXm
Yoo8z1YIvKeHP+q9xnXn0KWul8VwE4oMe2Mj94er3GediDq5EcUBM1TQ4dxmPxRiAhxnoX9w6gJ/
bAo8rRsU9OB2FGbNU+ugbP9Q84eo7putmwvyIka+QpKOPtiw6LrWsX7IJhJY6TV84+SCLqzRJUtL
QQ+olHWx0Yi/L8xb6wRDseFDoO5F05pTuQ2dYe3L9oc/Hc16APVXCONQVKFopc6xAv7zFpbfycCs
Q8MHdjQb3NhZJQyuavc9rxvQdkR0Ht48CE5jOyOg7qbtFPLFTQx0NTTaccqMFpAriA8SIvgP/pj+
Xg9j4UNf+PnD1N9XOX/z3EM2AOGftyBkChUvje+TleRyi61/sNCkgw346OMPkMfjDH4awbEVcflk
tdHSnDPhaS23OeLDcy1c9QC/CbmWAWxiTaIwFPlk3uvxgxFchyy7kWcH+uzxDoIB1ossRmLZK+yN
GbwmlXUMOrhIhGlbvfqtuERTrLNL5Y7mhf+mRZ8CKM6TcxUm4ZZbTbNOIu7dsiJzZwGwKt9baMqL
5kcR2v5bUd4QDC5BIvzrxrL+rPm9qQB6AW6Lv/Upqpa9QUD42aQcgH2ZckQM4dbpcSoapIzcxIlW
prUDTbIqh/eAzYoBZ/UQf845qATtKUsYTJf8MoH2WgPzi7xeNlnrfMtLGCxwR4zXDJskAAFpsMoS
zZ/ytns0Peo8wYE1yZ5amVVrFRTJ1slUdVNT8M30YBCekH43HCXmtEU76Y0YXy5tg0wD2WVnETjx
gHM9TZuzZpTMM8XSp7xPTsTNqotZfEqUMEBezGM8tX2WWhL9Vvo1LgzxIP776s9t9s/1f4LbIPPj
IFH3Ty0k4kNvG84uw+PId7XlaLWFynA05xwm3V2Z0r0hRpi7SIU4AHngOC3SJrSAJevClSog+wNy
CkjbiE3sKw8ahUVsPwom+JJiqloPXpuuaFggKjxBiw3IOJ00btoS+kQVCGsJRI32FDPrM/P4cxEI
92xKdgRzpSJ9hAdzc4F5WrjDvF0vooL5b6DnfofcYn6FIacFI9kOfvdgmJ0GblWIQfTXuO0akP/U
dx9KtW81gm3ALnTDS0pUMk9qaMUPkT6VKSjLMF8tTzVn4SZ1dLOtcTrNcYZcDqrqHnrXHg9Zor44
o9s9DFXhztO2g7kwR1ZBYq37zmkzI/juNsJJ4SsRtu9wXCa33Mslvo+ILLTD668O3vbClezFG7xw
DTpwsaaVVPAdkccMUN63LCcLk1ey4QQ2H3QZw+aiumorTrd9n9B9WICLYi5YPoFQLCvIrU08oYlX
1f3QLtZbZGiSir/GZQihTWLX+4DBKAopMSylKhmWcBqoVrUIvTPMzaO5DqtgFWggCmZQL4BqkxLs
FoT2mQAG99UBYGZWSvh6hEzCdWgcVqUdvMR+0b0HQVLOYOkEG5VRpWta284cM4B+4ZQmsxqGzt8i
GN/VUQUldEUeu8LjP/zOuuJQDO/fOFgMDIyFQbjzFsZhM53DOF54Ld+XfdNvaGDtwrEsls4ANYcM
xuo20NUvY6H6VQdc3KoMFU7gRXt2JfB7DUCH70roS4Bk6wdSTojZMD6PwjhYgQ3SQs+/AZQbbD90
+IsWWAxjB9pCduijOL2aS1XZzt4SgPBNVcKy6jlscfyl9EvnqNkA/oGWr30gLxUt5CNQuY9OzbMz
RJTsp9JynsvIYSc3lc1x8OsLiACA9OdpiiPcR2qr4mAn0Y2D172NGDzvQcQuvYOF2DNfjjHN3zRF
1Fgqu16ZojXQcyBxPKRup0+Ktv0ssorizbPSZFHbKt67XB0B0wyAf4aKmGHQxBx3FTSbhIyjdT7o
n/WmUSCIiXDN1MWUoTb2xWJlsejC4QmZkeJcZekTdieQWO9TvEmjdnZaN92zHWCmBjQ8XyNI8h3r
rr7mQUeOfc82fubFyRyCWgjoeYCgT432EOpr1zO2k6N4R44RPeCRM2x5Al2yezlxWT8bwJqchX3R
LSUiy8/YxqgloPdY1qYiJZTPbe4oMHpGuUq4hPtQ21iQf6Gk2N9vmadwTMKOCz7MU62IsEAFrjWP
9UnqmO+KZrhUQ+qfg7xd4/S59Dj5XmoHO7y0fdcerNnHNpdztwzqVZ28jTWAvilOOoNK4bLhPWiY
AD01IuaHKhzBHa4y0CqEAokkxZQOCb9wY+skn0m8zpfcUvJSTHfMcy45Jv29qTKNXdnka61JNDdF
gJvyk+XU7wIp4bJh/mMt7G6rG1rPTZEl0YjIm/iaWgV9TNSgb7kq59lUkiUYm0nUqWVv99ZhnC5A
k/28ywTp1l1Mv35WfXb77MvBKEZqAz/910hGmz1QvD/gcBTs+qpJYcIeclBC+3yTeE501EnSrOOa
iBNSicOKSFKdx6BmS55DB0Lr6MKxMm/KvMz30CNudzFe/42CsOiBQCl15Q72eO6rtlyGAH/c1Cgg
Pe1p+1Fm17r2gToIxvwKXet003l1vU0j3p6HRCWIe2X1mxsWR7vCmy4yYAucovmS1orMgdTLLwRp
1w2AVPamk0rAoM0F3Q5R1K1D8Wnat6YlQ1fzgBHnK8XBwrVr+hHI/MHBHmLeICp40cRaQolC/vBA
KosxF75FHX5DHYvy4heJ2tRDewrwKq2FG+h1D4fxi80CxBZo7L7YfvPu0jz9UdAjUJoQWMDLfKHI
Pb+xmMh51TnNDdogalVlbXkI+nrPU+QEw8hqLmAYKbjPIhNQlf08Luvsw45xzOIF9iQ08IoV6IXl
fhyJf3SBI1nEXDuvnh6OiIEESFRyB1P2qrFp9TWJ/XGpAziqIkzJbvC0/QC3AhMlsvY4ETf0mjcq
3ZMkgpJf3g2nnE/HF99/Tx0ZgZbRDhsnbtWaRtgiQbLoqoDS/cYBk5s5cCC4wSBXA2Fe26u66NQL
whNIkKAHnPFGKDCX+dXVTQkcQLOB/1m2ZSOnW2dMywP+lmI92C09cw+GSIme5Kr6lG8GNxkOhQQc
v094+Oh7XnNhdb8TYKZqouFMi3Rv1LfZMYEA3xoZ5HZpwF0RvssF1Um1NdAvBWFzIEWCFqJWgH41
KpgpaJo+2nZX3OywRMi09fd+3WVz4nV6q5QTLcfAKd54xj6QdekvFQe1oyTx92Sac33BZ7Kz5Dxx
EYcduE23XdLB868TxS1yNUe8UjXfKByooFLsfFhIWVR2wp4q2xuXjiPegqGWi3LyDsmNgYgD+2w3
xYMaUsu1ZggEOYuxZpNZWM0vpiPn1FsHqcdnn3VQdgO/xcfEMn2K6Zb5Pb0E98++f1hGHTiJn/tO
jy/weYuXQSmLoxUhAAjOIPbPHYHLacq/MEH4MSE4X8fNw0hIMndHF4K1HCz3OtwxHjhHCYLKfIS+
NqAnEMXnWeNuiy4bznK6JJtiyIsVDsfJRuKksPCocl8gd/qV1H3/A/m5EUhlbFRw2obxUT5rWtiv
a8S+MV1m0bizMkzUnuVfe8wjG3uw0kVWUeeJphHbhMIqINJY4H11sldgZrLFGDTYcNlyOIwh0CM5
8RmcREkP8RhRrgJ7YIeyUqqD7I568EuWb0zd58Vpgr+6NIGLuBoD/Au7ESgSwvcsaOA3BPvy5LmD
qPuiy31yETzGERUWaMBzr1MygiIAQgLwPRCC1G6lZ2PSHnVNcAREhOohR55pBlI2XJ2mOicndNaN
LUjFVnBJScI+kIuCC8IcTnvBLSLYJSeu/dW2rGEH5Om48ywwTWYhtJPhOIzQRGVpbATFq9Uk2Zu2
YwDWAQeagMsBAuDxDqj0DgJohM5FH9RLCgy9HydISEZ5crBlX8AcpcD7IG1rUbHRRWqPh7eB6VtE
oyO40RFsK1MLARah1qFTl1fE00BJtqoCPLYWtHGKXRMotfUTLYf02COugVBIWz8JWQYnLrxHPD/0
cRzA5gFd9i+GOMuG4s6ONXywCqe4RdUhAWzY4KYurZrw1MpvpkDj2F6WTIsFY/V4EdBRmhGn7cFM
IOPlXge1j7WbBcBeTF1MA04L0EixoAGDGqlTMbf9AhtgSwEmwVkF/93s510G7/IlZCN9aELpySVp
6nO/xUyE5yqz4VaElfBY+5CctGxQu3OHh0dzwWPAtwpMKwJtkaNfUywAeXptK0vg9ce0iB0suzpj
D3EUfDNbv/bZ1dS1QblzRTNuyjRwoUYEZpfKKLLwPdTg7AKaKtVwQtaJXOxh8OckjKNrjN96PbAh
21g4WlZuNIKNNkwhhDMQrIvOtz0s00BucumCi5N6bx1Ifce4+z6QEolWNcBaL0DgViaC7ZqwwV5s
unME5HPulaZsLi07IcsLTxuVtEuETZGikGBCait7C0UsvsBMYFJEsdpnzPfOvE3D6AFYlGTppTVc
7W08FIn4isMVEvCqBnhf+VhapqK5aO4CVetzRAfAa0OT2zO6K/TC0pl7Ic0t8RoQG20K6ZUQXzAk
EaCcbPM624bU1eBvOFYylyPiAZ7ws0UCF/qruVQxKIHYbamVE9k/6+pWKSRs3GoLh1Dv3k87zgkJ
PXoQpc9XMp1w4szxdm2CSAuHhvWjE9Pmphs9syGC++ixbsmFbV2njXqoGueFALF6QIAgvBd9mefz
dNDpKndlWkNrFw4YEvL/a0gwZcjFlt+CMC33aaH1Du9aghOz1199KGnMB56Na5+HwV7UsJxPS3HT
YEh6qm4eI1gxwzwnuEjSOicZWfUjJ9qfd9CoxgyLIlxYwrXTITQDz7STXwJUBepWeILh1HdnHNOX
KE9he2rHyAjxSLxQsGWWHgznN6YVjAhod8aeBHoFrbCZgMqtsB7swLNvWD8AY0F1zzrwFuMSlpU4
aO6ZNQIw2Pn/oe28liM3mij9RIiAN7dtyWaTHJKj4WhuEKORBO89nn4/ZFME1TKrPzb2BoHKzCqA
zTaozJPnGDeW0aQ7WERsOqaSBsIm0GP0gds/ZaQS0K9w1R15fbyTqh3LYtE7TByLFEsIfycw0b3M
1b0+OJZa2e0vcztAZ/zak+dbgnnCaw7FDDJevElP7s+c5uoyBKbFD9Y0qgcJzgdUIs3RhM5wuS6a
8/m+7kiMXeaOo79zKGgfJdjoW31Xh65/8aZ208FvkVU3l7kRmmxVT0lI/oQEMfktFdbkiBjPjeV4
/WMP9f0hi+by7CZ3oE+iz0qz7TV1+KxoTv85q8cvdFF594WZjzdVT/OmYozDY9fCVxb1Hr1DSmRf
bK32vZrhFbyYesgKHkyKzb5awnMbs2O+U0A6uoM7PMoaeR2lcJ7k0dHNx23m5AOPeJGzA1Kd3gUB
jd90vf3ISU59L8tQ34DysB4z34pvotE9te2cfUJ69adOTYJX+pH1U2JqMF57Y/BaJ217INc+HcQL
eKDZUiP0TuItzPola9CmDiLX+NJ9b6osuNHDQt2Vg1XDGGLXu4a+1WMTU+RE0wIaJK9EHWQfW84f
p+lyampZpW8/BHw4NTOtPCQT6YPAevZpwvxi8+dRkAXGO3rBF4N325OfFicZKdZgPsbB9CyjeM6h
QM2HHzKq+aNp344qyq1V+GWu4Q5yR2p0smrczsbBB5myQ3/cQOFSfTuYyq2jDMHjauaBvzylfvCT
BK321Oy0fThRKb5yFAE6apVPt8AaLCHkI9jrwGM2vF/O79kwWrWm/UQ//CEa2ulnd7b93dwCap60
XL1XddJdYKd3Llwv9L/X4TaawuJBDugqvZ2lhuXy8c75DXfqN5v2fpYWmbcfexpKZNrqkGDxDp0S
fPDS7BNQwh4ashLkXi+rNo0LTeEMcK+jqZgEyzTnJ+jC3g4xjwqndDnI2epY41bHVdx/CFmXnwHE
JxtZf50nwzVmvdJ/CLlaap37j3f5j1db72ANuVq+CRZg3pX76krrMuvNXC2zhvxvr8c/LvPvV5Jp
cpdaP1WHLoye1z9B7OvwHy/xjyGr4+qF+N+XWv+Mq6XWF+x/utrVHfxPc//9dfnHpf79TiFzqHk6
NIotBCE82kXLx1AO/zL+4KIUxaw8dd9mXcadmRSXVS7jy4QP0/72CmKUpT7O+uc7Wq+6xqjUnef9
6vm40v/r9dnMsPUezJin8/WKl1Uv11mv+9H6/3rdyxU//iVy9ZYeCKsaerQd/3j117u6sq3D6xv9
xyni+HDr6xLiSZeLXtnE8R9s/yHkf18KTH23m1D42Zjx1Dx0Y+jsaxDxWxmG/UIZYOYNyB28YLSs
rVq5/k5xm0I/Il9c0jLl8US5uCVwnAIwcYBXzjSpI2xeoNm0E3fQ700z9e7B/NJBJ6Z+9tK7yuMp
sNRL/ahPBjrFFJW29P1tKTMAvSQ5fXcRcxNdNxFto2evrDYX/bZxTpStnMpBd94mrqZVCs73jRhK
3Cb97keNcmvCD7zNsyw5UpMiH6VmxTOozBuzytsHyJbyZ4Xsy9ny2k/ik6iKT+7Bs+txR1t4/ixh
eoKUWEiy5SQhuq/yiJTzaMqqEpCWBRguM9Y260L/8eq6239yLN0nifo3V/YmmJd0/5cgN8jA5e5w
P4PEmjY23B/3MkZsMtyOqffmXh3me4htKoQUIyHF8DZN5spB4rz3VawqCQ+FSfOuVtLRYtQxVQA5
lQNZQkhK1/GHoMR170FfTscPc0Ce/hH+wQq5YupuR0MdoOmDw99MTPuh1yLnQc5StCv6Pu/ur+w8
EEU7nk95D11NGNvw3CcBbA1/rCERcijZ3sICZffH1SZnYer0N7RB/nZll0XKxr2ry9k+iVNMTjoc
MnUabivw9mAmqRMi5GTxEjnb3K69i12cYpez9QC8zr6T4SwEeHLqUkzx6/htrkxrzMjfRUbdonmW
jQcgAP02imfd28Cv13zaVBpJEkSNFN61QKhJ29njIfaK9tMQqO2nWiudk9O7n8W02qHf+mxlrcte
g1A5ZMCRD7YZ9NtpmSm2yzVkpdUo13GdYLpcRxxorX/Niro5SluunEEK9eSlultuxPZ26ivdHSR8
Xrm5GC7n0rMr3bvQwoJ2aHcevJwhNdyT2hpGCgl2lTUnpVJszn1Frf903mpGrW4l3G/rfrxrNd3e
BE2f7ZrYeOudTpTOc8lu0B29HoyygayTbL6YPoRcd16LP4hd2rE/hBqKP8h0acSGvmATwfOPcBo5
a9OgUbpJXfsuXEARKESq37ICdqBFSWONCG1NgzR4yLb67RXoJ8kAnx/E6Mxhcab/1SIBsitKD6GB
RSYVTqO73A6oHC0ZQD4pzxFVVIgr/yDIg707Q1eu7S+keaXwSS9xLdWwSxxQi2EP60kDdVzZPC0M
BYeoreNdCC94uAUpmAMHyeLd4Hv1UzlM9ZPYtMXW0dQdbhtytAcZi/tqnVGNH5vOD257uxnOvWr1
Z2+gQryRcQxl+Z2rPxRdMea7i4PkE3iA0el+CRG3oXCv9/AvB+VuXaHL47e1rmzhsp6vIwr9x8Uk
1FYj5ajo41PnJtOd/Fx8+F15UxGt/XlLDkH78Asjkf/yi3T5kRn8SN0GgJ62dPjBj6tQMc3S6HWg
L+yYL2JzckjfzxCkR1RuHYu7H5LLjCu7DNlB90eQ/1+boXPnDYlPuqY8mpgzM0Lz+v2Q+83b0Aza
TQdM5CxOsV/m9nTjbIO5nvfrNLLq/q4vK217Ybs1aTikDWqADNA0oggQsFbtFaf52Zi6LDi1uTOc
8zhnYxo11W08p9VtYqSu+jxY5A7U0c23ElMvgYm0KkweyOiOqht5yAcxuaFebHkYHaAHaTQ123q6
DV/x6Mw3/MxpjzSz6o9ylqEDqs9Rd7/adaTbzpluwV1EqKcCqt1oY2kdHW6bFj+M64G0Hn8JqO9d
pHhLZWBxR6YHVeX71cTWLJccC4WSDFdbbyCs8+bco/cuUR/siIaDjkEXb5j12zmNqiN5avXF6zKI
KhXf/lVHziPssuEXt82HbU1T/yf/PTYynPkqdnC+1lwmreBTDjRKAF0DOVrqNaST8uDGgK9puLgr
OyIjCdLhzVbQWFWMFQo7y4zLZFlnCJekXhW6m2bx1PCYaTtZ0R7DGwm5nrKsTWttBOs7M8RbWNUu
1R1ntB/BrOd7t4FomH+d/asd0ieiJdX30I7h9bCa9LGqE7R/ETM8WPS5fJZYoWv5c6zazxZlGqAP
il4rG0fjJ0l6BhrUP2iGSRguMGLVgFdNvNJtIF7HBeggXplbdNQhVc8wvXrrs87WpE6+qRe1D/L1
ZOAr8FPrULzVokQl3qxAVaY2ATQ1Giy/Xrcx/ZRGHYqpj3K2OlZbuHhBcGhHO6ZbQeLkMMDGfHHQ
u/HrTIVvHgaKqOsEucTVSnKJCbYTGKFZWILXa6fLTYG+ahCSD0FrmOXenoDjRfYY/0wfFHIw6s8B
LwDFwgiq4aHTfq4sDZBVOb1MxUB/npKkVMID7WcnVx2Kn6p/H6SzigAib9hluqyat3l9O5Lv/W+r
+qMON4aioO/Dw+OtNbjWUfN7OrPBZ23gD+vPkR4Fr2E53wYV2f7WjefPRVVsx4U+jf654kHvkI0K
liiaFnl2thEkEa+X6BV/CkuKV5akK284izcy1Q9L5lNOoZg13Lb4lZJCSoXBK0DQO92zCuH4beeG
9gGxK/uLMkcP8ju8RqQAP2/LyLEOYWNBumzCTjVs6tmqjvKcPMeRcWc6+fbqWRllUZ7AZ1U17qz4
zftmE0/U1B8808jPz+byqE7B58YompdkkW800hQWHbM5teqgDA/vQ4qiwb0c5ty5pTm6vLcV9OxY
qLhpNDd6loMHwKNMwOLJCG4L/b4y2zujN1ELyaZsPGbd0PMly4SZz/+zk6XtdtHfOhZQ0aEo0qqn
su2cewmZdH94sN35uE7Q7Tm54RuUrnqZ4KuFtW2hT7/EXK47J49lUYSXRQzoHR/DicKn3IUDDB/Z
dt/aSKwcgEinO7BNw8Fclp8Vt9yOqCK8KOlOjdETKrpmeJmCWt9GA8K3YhtB3J5BRf3qLXyvYqoK
E6qgTL13FtMAOv2Q1DZPkcuwZNP3bFhfxSfhZkwfqZfRstOqvnmaMv9nuEOGOy8IhrvJH0Ghy6kc
+HpXFHQt3gOuo6p3j8TI0C/aoNrIGKqzaK9bc39Zc43Jinjyt+tsWdeqp7f7uCwh4zJzPqtDHRyv
QuxG5Rc18H4KrRpFoc4zT26vRGAHZ5VTOaxj8UukuB2ost4iZWyvkReXhFKQmLZaAM+IBMkacrZe
Em0Cxdj+7dUkkj1qCOsgyERVb8ZHB4LBXTxqyV6GvRdi643xsXdnZzPAQXG4cvhD+mtIveX22l6M
p7DMtLs6r1MbORUWGd0XfSqHh0APWsBJmXPw2Fk+QWpfb/x6Hm5lKIekc59Vs4/PMqriWHvqrHGX
ozbzWCwjzwyCJxoz1ykVLBz3XWfd+FMzR1uva2EZ8LLvGu3f0RaOl5mPiA7Zn0xfLjya4XBoogyc
UlVvgfcMT7Wjhi80AoCr9F/kYMR2C4LI8k/pYnMbgKrzrCDusgyp1nePeaCfKtN7m6D3QBgshATF
RCtatnfmHtrYJR7sbX7uC+f3NZ7WQOBdNup2S0DVV9M26MPpRoZzW3aA0exoK0PFTY3nvPySJenb
1WBFqkhf2s6tkbYJqJvCIGnjLrplcInG/GVxsINiHcWyxRYVFiDidWzeGjTK3YvBXwIkSoZyMCI7
BkdTBLsrxzpEu8U8hJYNRvCLobno5ExGgFSKS7FphMfeAvi4a4dmPlCFh7rejcInNXI38VRmf/HK
XBNJHolNDTd4kfk091/Pl4gQctpLxHqF9+uLc10DUDBcvoDQPaj+D1YIh1dSI6G3sWneuXeVdk9n
RgCRgDX8qNs4OMULxnoj0Z0dOdspNMZPcmhhTb0v/QZa+3b6lNu0cWSxnx3lnqCYRpLBqs+XkUsZ
rVGscZPIy/HulbvL/sabkhL7MLdb5g7LS5eriXVDrTqgwyml9SYp6xNwQbilAMA+j+E2jZaC/2Ip
1Ng72WP+u7guQbXf7dPKjfbrnGAo0s3UB2/riAMy4/+P66zXHv/v99P1s7o1LBjKqtQyzkWjH/tY
t25b3+B5K+174zxVLMOjV2qcU9uITyMtwMhCGmcxDeK9xEh4RVPOXms9ekmWKRIpa8tQGVGP2FUB
hE9tUk17MYr7ckUJH2lC2tN8VW8iN0revqXLCZzPpjSN6QZNjD1SaZG5JalhnqIqs4Bu853fBvzk
ITHB2JPvd/GTy5ncfVm17c3bc40/Rrdk+ZQHPiDBo9ul7mEsWgOu4z9s6uJALI3OnFq/2HOYdxBL
XkJQMP/a61Z5K/PFJBM03j473inQoizzxTH0mXu29Uk5xNlIP8dQnsFKVOdZs8rz3w3FISETrNZ2
PdNa+3+PlZXSKPju2DCi1fZLqRjKVs5MQCuXs3yxlamCUty799/j0INVQAWTzHTT/RU3lgx1YLxK
HgGYXZ7jxCSHOuyDDzLcKdCC1DegbcuCe80Jyld6jTemmYFxHk0DAHP8YixmP+uS08ReeitDq6L1
Ho4kBQDzXLzqGkl4skAQji7BPNFf1ph5pvkUO+FLQLPSK4eEj63JcwwKF3ZWpuqxKJ3nxrdRLluH
NIfc9gGEJkel8S7eALKyp9g2rTMU4eOnGZoUazK6O0jQpk++yaGJFFiwq0jfOX3Jl9cY28l5dt8m
yCw5uEZ6mSojmT9aSbx3gNLsSrdKyXV207HQIuOppNFq35XkyUzLQlpysfmK2W7Lwm4uIeKYWGAD
M1t+KvXpty6wtBOpYeMJUtOTGofqvda1brQtXid6xZ7axTV1rXKv2eNNazhehJB2Np0SRf/9EmnS
rAU63Sy2cs31ZtIAru8YWEwJhv1O7GnrtdsKiY/jZan1ZsQtNxg76eVG1uWKV81LnNs81gMIE9jY
GcvO0o2U/gaoP31bClv6zWrUphncrewXJRzMN5GQ1l9i1iVWx2pbl0HtJ97MfE7Ruh+/kEJ7paFS
+dwWk3UsOrO8abM6/azMcJYBfPzx54AxQvCiDkjLCBXQpNInY0DkJRR/amgbO7vKPg7NZSjB4pXg
dSjeq7mFDTy9BWO9HTrLuM8S8ECj734F36r5p0CDLp0mHli+6lKZSNPE5j25XeNeopux3SW1MdwV
7e9pYZmnEIqnOzpJ+VdVCqKGdIYWNSRiWNExH+9ICYl3WkLkTA51Q5PUxXM9tqPWONn9DyTNbPqi
lzhZTsYkkTpaoatTPAXQtQdJn9EGzcGYtVC5GSsS9jO/I9veqnL39zQ1szvQwCWpzyjL7hoQUdvE
8bWtTGrc1NtHXUdXHChYxbxHq5mu9WGiA3BRSF+GsEZNj17od4iQe29eS+3rpxlpgHsa8F7ZdRZf
uyyeN1oR+a9dBxxJ64vp1a8ia+O1Tf7qO8gOFkXgoaLQKBvFome3M+hoomzgnTTUaS992mYc+5eh
JlQPsNV8GK5e6av7r3PTNIi2zsCWvF26P40OeIxRRxrPCp5zby9sJ5TPQLFP1AzvhqDai20Ecjnv
Lu5lStYX2r5eVjBp6Np7ml7v3Vopb6BPcfcJbbs/60n8paHF4EntK/1xyKp0I/Y8681dpgIj9xZQ
L+3PPJppX/25ak+8AA1KJVnyM91tzaYJPP8BLOD8XCrtk9gDPasOqW9aJMa4SNS0h84ETtTCs/ka
fTPCePx1mAPkCvhae+rLdr5B/aS6Uc0seGY7CIbezu1fo296C/+JREJvNj3ZMbQwb0/W8E3S+YSm
4w4Ki5QeqHf5eTHSapDup8lJ70HjOY95pShbJbD4NXs/C3JSpWKL3s9W7+UsHov7LoccKwrsp5Cn
11vei8aDHGhiNx+s2Ee1EeXAzZVDhlPsP5Vl5t5K7BoBzzuZMAvMaZ8Gz5D75S9ancZ7XwX2XzQ0
jsVKWW6t3kl/tGO8nc1p/BagLraf6+RjRLOUSP41Qnii0jjaZlGIqm6g0PCRQ7V5hN0m41OkqOGj
LzrLoefsLBVOsIuIciibE2fZhojfD+hvUCLrzoMztNt5i0O8XuryoUnr+0kpa5pClj3Nh2nL2tSA
x7umvm8XXVa9J+FrVF75PAFMvB1cRT+Mc6l8IYN1iTBo+tlkE8RDdkxLVE59WFv41pGK+07pWbuD
Wbd9hkdxeoD7/MbIue2tWkzFwZr0YSexcjDU9DsUdtqdjKoumump7G/gc28+sbnc9nNNWdJHzE1U
VduGPFxhkB2Zm3b6ydHznbRAQ4/Kdhg5lZ10Obu6o21c21bvaVDcpqHWKy+RP017WPcLm04ZaHHl
ENqqelKs5QDWPONbhFOwtaZOS0H3S8Z3I5WCxSPhS0/7P53mASKQNe2w9L1W0/gULd/XkH1Z1HBS
i209jQv5b7Pf5odV0nMGd4u6X4VW4OTciP1a9VNC8tgY79IpNDczLBw7CRTHupScBUlzjN+XugpL
3EfF07ImOkK5ose7NrN2bWvnn6wyZaNpJvGx1tt01+gRO001pXG+U9EZNetfhjLzDnqvzkgRIGYs
Qsdia71+3o7K2DyJ4x9t6jKXDj9aU9cYmZLWzbDtplHbSeFxJYi+lC0/1DFD1IsO/jD8JFXLi/vC
Hf3X80t50zSQpLtwTndFZx/6ovvJjXaQX24sfUzvh6nvw32i0Orp5H8ZJkuXcT6QoUv79iij99B2
6UWul8O7XVaUkdgl4j1e7OYikPQeL5eUUO+bXUHAVC6s1XIoSt/eN309b1abnC38mfd64UFjKzGW
Cy8h/fpv81p3oClIIoekCu7HIXH2RZV8jFlXbCFeO1KN+hW9BPtUVdbD5fWQIaxXtEXzAqx/EVW2
S5iY3NyhCvA+9TIUz5WNjO93P6irjaYP6r5p+WYTdoGyMX4FUN8/BkCLwbBqG+EgaIIqO5smPKES
JZOcoId9ARHu179Oapvk/q1UokUastBmTrtbmUxoSCFHvklKe7yXcYA8zqGfKCWKTVliPgbSdb3n
28q5zBY3OWGNyiL5N7DXBsRD8W8mlbdbJZ+MT3KY297ZOUMT7FdbTXsdJUQ12GS5arItRtd7WITD
5EC2Gr7Vmpx3PvowOC6i1KGdGIiyf5OAD+au1w7Q2WZbsa1rkJMD99Q4zmUNcdi55t3rAY+ay6W6
9+uBAkoP82wO1w6eOX5Qeu1v18Urj49BaXa8+Tz9BgYlKGEW0VZIDesnQy/os3bMxyZHshxxyPpp
CRCTBMghdj6aJHSZCFjZukz881rr8n9eayrar14UaydXDzeObTXPcoi1Anl0ze/edG3aAlIkffbM
205N2+e+z7xPfRYuOSq0ZIYAfVVfJfoyJnFFLT7X3qId2nE+FWxlrqPX68kMdVlfbJM5ep9G1pdR
V2qvURa+jknkPI0Dj3tVYoS3MpTWHW927uhCa+6lhyeLveAp1u5kIEFhqwf0Mpqfo6XvR+xE+8ek
BzVVWzSDbTuk83ZawydHZkgMHchvl1qXWi7lkMRFdpub0doifPJr+vyWNVQ6r84Dl8m8pbKl+vkh
WPTbU3D6n8Ksf6jndLoTkxxKWJ2OiGLrkDkSRuYRLvmYONXqprtEcapTNZqxg5Iwsts3spVI5CdO
TuUAh6O/azVN28g2RWyyLZGz1bbOuLLJAiZVv43qFt0+pAEUyBB8YR9Iw2gWdW5rNUWJYaETo931
jTqsmOq9ZelQZPaICx4U+icP9VIgnZMyO9BmkByqpZq6eqdA/zFqIGgo6UVb+pSc/RVMXobiLSk5
XrwrGl7g9FRpw8vcK8dlqcWbzLyT0TYku0UXEZpGX+YSpi5fg9Hf7TXri9/p3xBkyh/F2bX6BpI8
/XOV1d7zpIdHMYcZQnzGQB/uqEf2l7FQm9tcLZOdeK2gUfaBF1NHWy7go318ucBlydG5ugDFxA8X
iNzGPUBlCuqVNpf2bIXJliFpFxmidQ+Lm6Zv06Q/QeDpnjt/inaNFUW/VDRyzDr8pwjBmYdBL2xI
LYrkp1GpnyQAAKUD2UVgPK4zkQcMf6k0NsGeb35N58w6IO7C28qCtT4dM/hhIt52/QJ2WQ9iyxFe
gd42P652L6qHQwVQkjwX4mBXU2WoCJhymUufLnpR7wtPz3HEm8nqgrrcdIs+hRzsoiNRJad1DASr
XQ6rW2zTHIS7eSARJI7rJS7rlDWFYrLQO0Ov7fN6GLq+OfUl0KV3ewAa6WyMEO3t/jil5bCfmw8x
RRuNx6T1fumDsXiAK1m/r5WDDKCGRubZXpSbxV5lR7GLRc7aZc6QNPo9zzarOUBQEk47iqx/WvTD
eqv9T4sGCGL1eRO5zlanc2rZU8gGxPJd+ziOybfLFmWxy9nV/oNG4a+IfoGnXSLAl+mHKB7JFi/D
NdZZVqvC6NtlByTey36mr4YdACf3LjayipROXr80KQ18qjLTjJJVDjzClfN5sulMh7DmdyTs3J80
vj/J4Wn+eY7r+k43AEKiX2S88JoPm1Bp1V+V9lF0vpY5VqW/zfE1xT83QYQ0d1JMe22YtlNWsCsm
o/2t5ft500Pi8lg3PXQeasDuK8zmb40D9wN8kdM2beBydIap2FFRiR+BHo+3tjspR91piidX8yp2
PvRhGR50ywt52BQNn8a+0b9eTdLaWoFt1Sye2hreA3fSnVtz8KYM1QkeIOkPqp1DYuXGl6QeH9LJ
TX8kRkInJU9vz/Br1vSYEhEqqvGlHvoHyZ/9XcT7Gv8YQRObu83pAt65XfITvBTZJwE6dHuV6tYX
a2pqGsDCzwKoKELVPo1wbF1gDllpAPVEDeNgjLBXdfDtHksj77dFYaK2vSAh4jy6LCrz250sOoGW
lEUFQ0Fjp3NZtNOmbh8jWgK0mMcU1Rk+BWqVn9E2YAeCONllKCL1whurYSJ3AsPK8rgj9sVUx2p+
liXe1xETgp5bJ1Y0Xmbo+21AjzReQfIRnGdbTx6bRUivC8P8RxeCmGo979s0q/4uZaN1ibBatd+E
gHQ8kHYHu4lpoHrPp0IH0DwWZarhQEZukvzparTgwUbmUmHrIrMp2lQbHc6H5Qc5sHfFOJNem7Ls
MSvhEhVd866KRwBVf3XUtsJeYnEEZNQuM5Le4128OIK4NM+6AQ/x/UiqKisatXl5y+8MhpMdRgrU
one38/tJ/d4mryiFZj/I9KnbyJvmBw1805kGdijC3gLyPtrXqQKeT4nd49R2B0ttnTt78i1nR7ok
OeQQKYIyQmNe3JGiO3cRfw/0Q+hVprTe3aY6TezylwGz3hug/1+7EaaP1Q43zt5Mk/D1b+Ltxa5H
XgGysYGLrIDeI01qPqVLTlLGqhvUG8rGFoJ25C68Uhs3pp21SMZWxmtD5aVuSUKSHHgI667cCMsm
PCtQWinwHcrQtM1/n1RpJuC8fLonSVVAf7scFHgqgRein9HOf9gWR4xMGYowA7An1d5PsBuXmlud
42aansLlkI/WvikL2N2XkRwA/JtRw0PnYvGyTn3sqBXLCEpH+DhA9iGJHNytpniss7uhV38Wkxzs
zituXVVvLzObqA5v89r6DYkeANAwxfPjOCY94qBFt4UI3aLGNJTk2xejeCRSzi7hMjaD7Lc8VVXw
Msl4Zsuk7au5HzaCtdQGum94LscjY4mRMznAkgZvQXJezdD3AuAsu+5tQt0gsV3N6mOiO0gZKa3n
8J2s6LxyXe3vpypwd3FiTJ+bPiSPanlPugqWKxxL2ENtTbkT5zyoKg2VCK2L14X+6QbRan8rXpef
mnt7cr7TWTx9tuCCfkEOoKjrutsWtfJYDXCLSWRh0Z1dTbl6K+voNR+dxhqmvXj1phtOGv2usGFy
R+A44k+xXp5kWYkACQlhn1I9yyjKIaJky1mdZTVyVh0k9tUEjZaN3qiJHp6l9WzD5lD/yaeZlYJH
BE0USqQ3A2/kWwMa3Xu6svlqroPycwU5xkYdUGYreNF8Ej4BckHNTg3i8aYLcgAXS06V7bS2jaKw
ghWPYaYXobEBzZDc86MEX0tp0myjmM4ubmNtm/rZnwJDBxEAv8oOal6hAryU4JSlBOcvpbmUHJDX
j+2DmMRpNxDYqJ45HCRCHHYHkZPMF9u6iGZ1YHSz7kHsaqMMSNKgmUW/vnauuyq/KUP/yZ8VE+ov
obQKMh0iKw2O1NmPf2T8lkOusnjCxuMULZjkYKMdvBEj3M2Ey+klFOrKfN91lKWQp9553mtYtNPj
mgKYFJO2AD9SbiRxII6oMUeEsJt6xxes8Ukcqd5Q8y60Vwgy0pNTFDlffJ5+NLPOeyhbdA0yK0JQ
wZ/nrVo78Ws7uMXGmTP/e+VWD8NAQn4zzt9KNny8qkVLB0lf/ZaY2RdrSPJvncK/lv7l6Sf2A9ku
zNPmqesLEgKmpd274TjfTIHTnSrVG1Dl1f9y5WI0P17ZWq6shOVDORXkWYr0G0X7j1fuu+RLXGbq
Ns7N/nGO8gMkZrBxz6ZyNItJ+W4MvM+9LtEhw67dPRT/3pme//5EHV07GkOsfkogNNs6TVV+tZru
dQFtM/93qI2odM7Jd0VT1Negd5Kdzof+U5D6ypH+7fgUJXFzP7bxvLe8ufjshD6E0aGp/YKQxttt
aNyG4gfBL51BEvDqNqbZ+8ttRKZb/Ok2ah5s7g2ek7fdyOe5GpCvoAiRfYbVtXgyWr5WlpHpqRzA
8uXOlD+IiaetZuc1RneUoUwPZ7BKMmyN8TKdvm6n2S5TQfvTYw4psjOb0a43QuvFL7Tsia0WwITW
ekFPwHrpgyUJgwjSndjqIFhQvwvXFSTHLyCMsifbf5uOJBj1xMgim2B26rlrzbdDs5wlwN9tpQdd
uozsqJ/JraQGidPFAzkPqj2aeqvCUrkTXQdTI7tACWQ+wwaLpp76Q8yoiyIVs0SJTo1E5fM0nctK
feK5xd9GZQkf5jSY9blfGFTkoLd9z/MxZNAR9I+3qwNpBKLV9+hprPdF698g19ltDfJnt1K8SxO4
r2CYcCFDBWctXjivvVsp/GX6jByvC72s7fv7C3BgHsJw4/uDeywirTZ2Iv6uLUY0FdyjCLuLWLyc
iVeHxW3TLt6qBTvTDS2q65CEPc6h8VkXltplNNnqZ6GwFd8yWn1LpPoe+ed5CAxfIkujNmgkAxbm
D9a0T1o4lOQR8PI0KMYxKtEJWR4WpVQuh0u02Rp0+VKaXw/epEz7qeTpdwjtm9hUDEAK0fQNYNeu
TL3kdYrqklY/7MJNm0QeTBZVerG708Iw5vrTt8W+xmu6+RuPbwPfYeRexoWxXQ5totMtMnQR6TZs
qzdY4jKnnQE7yG4xT7PwIdD44WrbgU6LyRm/ep4f7EYj009S3XGKT/M8Na9XUYMTL7XFU8oO/knh
n9YZNoULN3LMnZuHFDgXYdbBaManauJfKmWNXmfPJuW10VCcp9RUjRdYdvYKvzdopljdWUnZr4lS
jZ5qPM7pIU1Ei44Nsi850PSwuRNvm1qnCdqK5yAITVlDzD3SoucwYw1Z0iAPBh4pyTZZWCQoWHXh
SzlVFfQ7AJUqIwpfCoj7IWtxt/MI++y2Mno0DX3fOVSm/eZN2FbLVDH93fwlQpwODXZ7C00aegdq
py2XP6W5EJg7hVmd+VOaC2e5aoX1WbzzUhkXL9VxgkP4zVevfJpkGDr6x7l/FyyfNb7VkvNwl0fO
uM1tT/msBNNfzqZRf7MN72dXcUqMlvvY1OOxyRPjLhxdSHeWNy04iOepHKcXq2+Nu7KbUlQNeXPW
0H0b7F4+2OXN7P8RP8Rwgc59MdjqvrQdEkSQmNzNTajfTXpr75CENzZiWx1/NySXoFcbmbe6jXy2
d22IQvaVQ1vWT/nF3bWugcSXooWPcsiK9DP9qw6Ixz9Mcgavm7eFUz7dF6KXKcYybqBNsV0o0P4c
HYWA3VP7l9VsTEG0XiFzircrOBbYrYU1ztvqQZjuZcYabCvZSzBkt4oCyybdS/Gmysb40KLyiZac
q9/+H9aubElOXdl+EREgEMNrzXP14B7sF8L2thHzIEDA19+lpN3V9vY5N27EfVGgVEqU21UgZa5c
q53M+mLqTK8h8uBodoAY6Ewv3rTyQSLmBJmFGrqt2oMGcunsLdSQzZNQXtytJMTNRmsKL5AjbRdG
FlSf2wrpSM5ycczDvnqBHtlsb0aoFEGQyFnXaVN/rrBXtayyfLCLEGxF+Qiksbb3ejoqoKLb9BqS
q4+R2z1D5KJcQXsvfVQmwi10RTalbaO20dX/j59RIrxQmOCaHgZhLQN7At2+fqLx7dSP7avDxHgc
TWCWyZpmubUcFJ4olbChX7HuJpBgBxDhMUCQt2lkYm1J6GLy7Au3SvMhzYf0LpbsHzKTlx/75rZw
nPFVe5mBt7Vz4GFKw3nEXrM4WhwPAeTj+SPZSiFWA4oc721u88cEQs0rD6jrLXnQBGdEuFMLwD6S
TU/oXbC3znEAn0UxQHzpGqzd4gVw6WYf9g1bCx368mDnLf9oL3Es+qL9/2ZXUwb12TpciEF0l7RQ
/iZlfbkuC5E/gcbQ3kGXMliKsM2flGhQtOxF3sII0E2mEEGJCvSY5GzZ4PPpc3WhwbRKpocUJGQR
tk4KOlurPCrZJ9ap+F55rdr1qeubCMO57aHCyzJbKCsK9469tbiU/T80YJSguzrmbGgPsztk+6A3
AxEqoKdqsLBM1XBx4rJ7aVfu4KgX05AtBKeGbEHdqOo0w6QBGVg9ClXSCuIKKGWhbj6U2zHi6hGZ
6eDe79wzmfHXBUNRBJB7lTZY0ocKWg4hmB2Netb4JXTGdpNmON/dXreIjmTjIkaEBFoAH17D9La9
vXzDYa2Lej840JggBRYMTpB5md/VNJEhBh2DDOnkgN0dZ0hLbXqdZcu7oX2Ip3DTdiK6kqkzfegd
i+YfGiPTbdLN9vukdpjqo9Wpf8j//zop7oAWA9sDPlonfcRJveEaJBGgHpVUdv1tbKKjkWC3+ViE
bfmpSMOflt511V4TL3xsJs+gE7Tnrvt7l0ZvzohYyfOtq1JUnFlZVK8CYx86urJ4sP3pDr2I6oz7
v/ZsrygWKnPrB0BC2JLngt37zBo3kJVuTiCC6w9KQiwn8Hx5RXzZXhkATDxNNYQ0xrJuvvm12EsL
eNtFCTg3+AkgFJrb36C8I15d5rFlinTbvGRvaNpHr3hbUk0ALHWKvy2JkvJThO9u3Er1apSsBzUj
rkbU4C2gc6BeC4l70pXStr/6lfYEmtgAhKXLoc3FhrTBQoRVzq4HiosaxMlr6jZdA6FwKHKSUhhp
hlU5887vdpIWcxHAwMs4TbAXPPsFZIMXuHBCvH8WkOqYLz4O/RcfE4CfQz/F9ibq7G4lJi/cx0Ew
vnqQs+5UWT1Lq0zOGRiiFwN0PV7JLY5TYw+O4PEVgjeLivXBLklZuBUoVlyhJtlZx6rC/3WVTd3K
LjPoflB/bJ0OtCKOsx4gKgRdUHda26a3BZbpn5CP0Z546wG6aq909W6/mcg+cWv2J4p7MnENGBlg
x1s12pOdTDT4v9r/WB/f8Q+f5/f16XMGhOh4X1sxvglQ1baxDNfBF/JX04PIdmTdtStS8L7Xykfq
oki+NbYXpmtg2xH/aTqQjOgJs489JRB6STyowiR4Sv97qZvlfbl5egJKX3fIoRCu1RCckutvkayW
geVnG7KRdkIH5tOLysyF3TPwYuNVajuRtUdq1JxxY8rPnAWXfnf2wDL/FNf22ws4qd7cZhiZdgva
sjuDNcR9Sn+5Te3wr9V+d6PpZRjhv9jFt9+ecDCGAtO1rTg06e3au49l7NwD7alQP4wvemmeshbM
FuQpHbvdua7tgyuR4VCi/ZspBtWhaMB1Sz6jwd1FI4GmY8ixzD76DmBf5h/uYK5m90yF0wm0EXfk
TcsOAZ5b9pwcMuVwGDygVpzQyHcZdDCfzQopidALozN1QfW3bfI2fjSgSPeYj/Zq1DWuaWYzVD3J
ckHdabLsHciYzXk0GwSAMENR7GiUlhQQ3DhTVy85ZuDkoyUL0OtkXdSeeRSCFsUIEKwQS0ZxE93I
JgdMHHJwJ4qldFE1QRMvjjbUtVKhjsyEZlFfi+JThLzRo5PNoRRyaGpQPt+mS1mby8Dr1lZrQ6Uw
SoL7oUapGtNqoZXqQTvhtQAadz3YH/7tofz22Ax41f/hAeQUwuI65fGXNTyc31dDbEMfHnuWnK2B
xEFIxbUdtJOm3e8TY0NE+rNtHgepPkj26wYssLwwrC2vHWQlGFhNkQerTx51kTKZu4SwIUyNUHw2
3TA175MIrUNe7ybqkev7RIZyhJOIUEqdsPLaZekR8oPeI6DB3qPH2DPKuJozSGI9SJbX/hrx7WFN
g61nBOcRIatWD5KpKLJL6WUMrLSYncY8WaOkvtnQdN+UFk6izbd5tp4EKY0t4P3xHZlMv8emCsTP
W/oEQ+93RwE94AWN0hoMObjCZP09mVRloIJIeemOPgLUtesDZ64JAMivTwTSH6h+GQ9kac0cqk/T
tzCJ+z0F4CQIcrdT3VVzAE/FdnvBi/aeBulLhmwsRN8TcU9fMJG2KPv4fbrMq2olXAb65iL19zHe
A8Du+vs2qPNPnCXFpxz7JHtIh2tU2/iOc+YsORNyR4NASE87G0QJS5rwPh3PqxwkrqO39t0yudj2
I4EmGF5CK0B6J7DvgO8+rZFUbtQQfwMN7le3g74PiEaCfS6gxuhlmfUFE2mcJo6V4a94AtBMsTLM
hO25huBbRj3ukBa3NPRC3iMvzBdh1WQbH6wFCjJIr10a22A7zZDByLSSlJZy0XYga9kH++/+yBme
WdCIbo/S5QEQ1hRIBR35+yMGWHlxtbRjJDRuAx+ChQ1FAj0FVs0ixjO870twaajwHipe4b1rIcuC
7XGw7SFjew+OAMT8XZR+KT84kQcLE+tu6L5OI+fJMguEq+nDf4SecpMl1+zAjV6SfGkNWpLXDTT7
9B3qniF420G9O+xR9KZPdnguuZDxi9o9dRtmrgRYYZ9inDywbfm3G70qeg4F7SBv/+pW69UIyPzu
ps8x82pkp5sanSNvN6XVuh6Myn2qAJyAMNm2ndL0CF2w7JhbhrMdgUK4ClUCxl5a/mMXInRdM15+
ZrH4HAtV/agT6N2l3iAW9gAIdCPKH11Qfx4NUXzO6yKBNE7qPY4MP+bKENkVAhVvd6mt4eNdXCdO
1siDNaA//lLb5htrDJSm1RGYLeKI+WCGNuRMK/M3G03SFBx+ZEFiI/DXGWJvjxCJKQ8cKRsI83Dn
kWyRfG2V0z8oC6+DgEN2uJnAhXXzh/QVII3SxC61sZr7uXnp2wmipaVzx8fBPdh6s+oCu7Gx0jFB
GnuSVyTbB6BdfzfO4vFktLVnsnYOg/T9f8rUPJlgObldeK41W4JfF7/5lEkwPsdt/YX2yLRbpo3y
2ENsXobmnuwq8K/C9oF9yKbPXQTZgVt4l8LA2u4wiJ07brShyoNRPVcRlCogFWGtYuQZITmXTBc7
lOaSHHjwnLa1sxQFitUbGWVLOZnRZoq5czGAuJ0bK2DiFEhn3echwls0QC4KckvLAj+yDdl61P+t
TB5HEKbr5LVXoAtpeTpsykLi71eXBgKQcjxg0zi+gj3Xg0QlNw6d7jK2qYPBe6lAS3PkPtT7hNaO
tvLJW3YSFP6TZxRgwqp+VKNtfNEXflq9XVjgx00lBEG4hexiYWXWc+237Up00rkqC9oCaRPnByQM
wOgQTsG6YlBFSKywWGYVyHciTUFV6KvOB9obQB70TQtJv2QwrfV/9iFHapIEbCdCe98WoyuRfy2K
NsBxyz7RkbMvxXTHjOlEMmRpwsY7PUYnTBprGL4t+nD6Pvbf5oEPBSz3g/OlgSzDAsRH4lHYob8Z
fWBsFGgMzywJ4nVXS+u5NLqveTlAzTwGDx52dd9B92wvBj3JYL8mAXw7nFHQk4BZ0zCfp2GYJ0FW
dZ7UlAhoAW5ihH16jGtuLLNJJUvEnNJjFA4gaaeRNkzGt0samlITARSeTwd7QAKt0GWVpYFC8NiC
8Dq0wOJTEIJBw8hl82A4SbUsKym+jLm6ehy1Xotefe2l3/5AydRP4XP/2cts8DD7g3NNPTOF7pMU
B/xlq3M62mwtHd97ZIl8icNoO+n8ETWqHANgawTqxqmf2UgXp3w4WJSB+uDzPix8MR6o15pQnG/H
YNoSJKgcoFPeN4jozQghDR8CJcvfbdIFAwWJUpMz+Q3vcwl1ROuR339cjzfYo/tpewL/BspTTM9Y
3SIsvWN+Aks6MDc6SFM4AAWW3AVVmUZH64YmhdB2Wt9sUxJcLONLjWP3IfaDCqdk0xjwN4xWc3dQ
uXsdVZ6gcjcOEC4AcVKsGxoAk124sHkhth+8sVteNWPWn2/O3NPE3mn1+MENQu7xeuB5Ay7wFxDE
BGdZVtxetIgH7AM7fKkYCy+jxLllBfj9xrXBQDa7oOZqWiRxaODpMuYr4IkganB7Pg0sq0B1vaYH
U0t2Z+ycS5G1+UppZxoJM2TgFqYEQDCRs/MfDz9aPWe2BbJFlKVrtkNX0yNGrEBdJl2aRHx4GyKj
shIHqD5gM/QU0sD74Cd6qxQrcuSxhfIgu/LsPXPUbJtXsMdq10CmzRGLvMohN2FZzl2cTvWOx222
L2w+XicIQUIjLqk/D5B79IzI+OGreueWzPvSevmwpEm5m9Q7lVlgHgm68WpjyXlSbrpneiI4RbtD
jMidJ4XAtd0FybhmUOhb5LpSwdWVCtRUQ71E0Co4246ygKvRR3twbQjQX6H0AISMb344NYG5RFY1
8OYI+SzeJ5tlrLbQR4O8MdI5V2CGh2ueqvrMXCjUS5a7EN8BBYoZN+OhDMx76rnaRFfgLcl2navL
E/RUWoQGCiNKN2YF+J0XNsXbKkGWtSvWIZIaW34YrwsHB80hZSAkvN0KuSV8GiBodrTaMCa7MEnk
RYJUYe37Kl7TL6rUPyszLh6h5MZO1GvCoD0XdQfeP4xRE9SmWrtAXKyTMnizoXL1PiwNf/4toqq2
OFeTfSV/+imCPF6uI6Hq9W0hFco7G7LFZ1oHwWHQb4xegiATKFUqzX9lpfFPqRLvjvcQ75YhWOvJ
Ll3uLa3GYscmKoYnlohtO/rW50xZULIumnFLbilS6JmFg30z9ezwn5admFEtXAUaLlo2D1VxsAkW
2BidvUPVYLjO+dRuiIWMugli6x+6QneJssxs6nB9Gw0VghJm8TPCa+Gph6bQQab4V1LXEYiWl66P
QgQ9mnDNESkq4BJ110yAPZSapp+6SBnE57Rq07kbjco8R5XxY14JGY9LEhVfqRdJzi99az570zQ9
tYVsrwZ0xGhMWLa4a7LgQmMDkIt3zWiDMwB3BKNGfY8N1i4EwcpTbEwGMEXjhsbynlkPLggDaV7H
u+ZxbOMljVVTFH9y858VvnlblQDr3oVF/6jyIgUtV9YfXU3uBNiwvUuYU0FLB3xRswuqaWqb83vq
JUXGgAGMrQ11ewsY7iINLtSjSQU26AsECPojdWlJz+/uvTT5NGrak6xv0gdDR22LSjhbbDB6yN2I
aj+gdv9CLkjKiAs0KPa3CW0uzS0KAYCg0ItQ0+WxnBeJ8rrf24AuL8AwESCVXbmLpA6AZq4cx1gw
gwuIbMlg5XRTeFdlZXiHaslsF0PeaGGST81QZldU3YVGqSHn8VAEkXs3O6UNHi4NvgPzumkApiST
p9HuNul2r0LfxkpAYRukBV+h4AoYkiAy2ZHjj/O+F8hVDLQ29T+8/Yd4zNadhyB41ZrbpMv6nYtq
ocdI8H9EMuXfCzNA5sArn3LQpf3NIW28p2Asq9kBL95+V404dOkVMhyWHjzwyCxiF5r2hRVVZy8z
7BcmN1OYxy9VPdSXIY6A09bmrlBimwI4vkEyyn65TXrrYreeIJI1TeVxfjMOLMBvJBYlyvsgj/Sh
6UIA3kQ/QuUXA41+t9IVZN69Cw48sT0EK7IEjGGfk5blNswKqOFxJ4CsaybXXLLkSebYCsZt1P5T
IlZlMMf5KZHGqrwx+cxbBDUy4LNx0u5wPMT2+2BVDYrt9PQQYjfz9Mk3myekPPp1kmG332gshKvx
EbJx8Lr0ugv1PBNsClObyqU1WsB36NHOV2+jUYRy+ZqXQEzpqe/zA38oNmYABtMYFNaIBaAQvtc1
KpkNWhX8QB6Rt/fBFYWzQO8x80unPtF4CG63FbOD6UgTMz2xpeKWafhUZ/F48HRZRd36xYXrK+pG
bojfadifrAla22DhAD9jXaoTuZHHZETltu1AFrsH+Khb+jyvkfEcjbk2IMySchFbprqzer+6APti
AM2K1KmrqhLfz0qLk/6aYUdpcA9CQHCYZ853T/rySC+nromDC2TQtq3Am37ZsKjfgEmvWd22enqC
q7L2SCYFmr6N6dsASSM8KhN3+BJm1R7EO8YPi1snCJdOnyWYBZYe6v2v4M0ydrwz+x3KS4Ha1JM8
jrrFxKz30yDK6xQ6xSIdC3HOdFVqGgMerSAJNPfe7VzyQq5ylR8KG1yKN5IZwEKh62N0HthVzeJA
Axm+Xusyc5DjZyGUXDtzPNdgSHvpflbK6l4iNkTgyAUrWlAH9osE/9cmsdSwISewtr7NYW7tvFjf
nSjbqbqI77vaFo8stwGMz0zQVzVJ/JjJsjnhifOZBichqjMoqs/F4GYne0yzFZRxIbCou0GHN+CC
LqkJjQSPMD0yDilGPAh3aqEed03Gnn8DJC67d0avvmTAjy7aPjBfRTMYq7JmxZ66KTIWUMdUT6ml
j2DA2S4EmGFew6QegK0w/b0n/OSIqlN3ie3QokulfJ7ySJxNYwxAoAsYAIRk25VR+tGh1F3tJrWb
GdXijHglNNGiBskwoLBWoLIRB+q+u1l6NYDFwI1GoIKp+YbKDjBsVeXXwEVMXUfME7NRQFp1/mUI
ivKEijh39e6BlARKABKllq72CFtQypMHNInKr1H9tgZ5GFCcAxcROJLxQDIfWiTT1lONGpChrK0H
lNJbD5kMNg2ilFfyyOPEBuIgGBaIToFn10vcaYGnzbgnZ8dGTbYcG2CuMJVmNHpNhCObtVOqKV9W
rrEZev6ZQVNrn4KOadFqZhg+hdWRuhCpsZ94J9+60TDGmxilyquhlu6uKiAYRmd1F//qnSxVvKKD
PI1Sl07rN2enVeERQZ1kQVmt1mlBFZwU/SZufAMg5bw7SMf2jyZQW3N2LA1ByTUgw0oTyE6ps2Yc
4u0IDNC80m3Cn2siUgRVwlUqsO1hGYBuIu/TuyDFG22YvPs6LGAChuA4MP/LzdQnLiQRnFwtozbr
kqUncrlKjDbdzP0qmjRneWzv574V4uVbl8WFlihzN70bhw7nQz0ZeLt5/QwltiCpGw5ZfMwjlZ6w
23lrJj8B2OfPviir/pg3R7LTjDYMbNComkQ1Y188DTaf+hCCwR5qKe3QYAuycT2A//5yWQAUtb7R
gNAVwuhIowJpJ+L8ceIj/zRIwGTG+NpJg38ii21Me9BHdHdSm3rbrBdJ1XlH8iiQkVg1EkpojdG4
2FGhVFLW4JCiqQJSsgcUYwUL6qIk1rr8L3fy7Lq7iwFxaZCFD7qMo1J6qvNjq5t4sNHvRpEDMzTl
R7qi4dLpBpAT2wN4G9/nRORO4+RZTRX4fP68pHGj6es1pLTirZNF6Yp0w/e5rg6r8D1ZscZU5w4A
/DPPsnSVmcw+Dm75Q4Zpd7JU99ZEidOdyOb64NfjTnakwUl7dGBrQBzt3YVGBlTQgdIZvGq5cX9L
U029J47mWH+W75XlDtIMZKI0FTVGC4pK7UU9cqWJk2jniXNG69dat+V/X4vs73e8rcV+3ZFWZkVh
H1GLjccnHkZ1ispbQvD6710cd9hT0uKxchvFduJjl0aREBcZa84ON9R5YDLc49V2aFkCxA7Z5ksf
AJV9YlkHslFTuBXqmXWDMgOQlL6IFicI8HZJb3wyAL/3E+OlauvyW2H7Lz6+CN9ABT1fAE86X/w2
ZIaD9wypjIMeLvTM/2WJ/3cfSIChygv83WvecX6qB9dZENFDLjKxaaBTO7ND2B6UXarK5JcW/+Rn
5n+KJ2a//G1S6LNmZof496QhqeyXyHbikypQfNnlxnBHTRt7GbQylzfLhEDcnRvrDXkqtOirqdks
i8raWjHOqK6yxg9Ts25phHUZzkv2Frg6zEEHJfQddEzvrg6FtU1DEMGSzUGGctG0XgFq0KJa96ip
34eezJ5HY9oWNQOoVdtNOw1udhWVb3YPjG37Gvi6Z17iDPluv/n/bi9r1K9R9mpOfOnsFSgvock8
zsmyGrS1py5oPt3yZ1nP6m3P/WF5y58ppDARhY39zS0p1jnR5yxyhiOZZrtYliEqyijnNhlhehJ2
9el26w4PnG1di3F5W6YJ+49L08BoZfPStJAJKue7zmXLyUKFoHQnBAYzQFIuWeW6S6OROeoAhvAy
j+AJNe5R1/KUaxv5NSyEgiIQJFtaYZ5LC7yvosDug4Imveh7g+3pvNLNdFuzjtMt3jfekQaBA3tI
eNadepTxr4bcw45bb2TmnQdefNXoIDWrTT54pndlNoKqS3dpu8KLCLk2FaZHsrk+CA4ACr/S4Oym
13WRCt/cbAX7eVvWGP2Py9KkwEAwK1EyxTkK2yBatgejNQ1S074vG0ocFcYKu6qhNfi+arGzo/2M
HwEHQV3az1DX9XuFQiSkJm5dGkUtG34v6cmPcOrpUUG8DYfpa9DiSBR5Zn8CoTj2eNT3tJGuqInD
AhKxabOlqSFY1vHa0FOof1shLEHwb/fNwx/2eeUPNxmzIF54fqE2CHH0+8GLHpnTm188CLEGIY+/
513SL5sh8S8Q/G1PoPFAOeFYBl+t+kwOHKrEy9IDp3w9VNW5gI7IigbcrQ2NqW9Qdq5Xbq3icyCi
/CImYA+Q2oq/u+xTX1nTVxtF6Svo2BZ62xxukSJG7EFCuBPv3PFLbjpyEad2dFcUrnOhARwBUFuh
BwyU2M0DlQH+5ZChjmKoD54lQK3INQRqkOqBbKrlQNmN/fhQIzK4sSNDXcNMsKvVmPdSb2oTpJKo
p1pDbAww5kMRGCKPkeexA6IqeypquRW6UBfqzvwA8vN5kPzJTs2I1NKBx+7uT7teFuzQxqG02t0H
f22nG6STIY4oyJkH/5iO6l3kj001f7xbvQ25ARJZHKcq296WZcDUnxNfLWtDDmfXRUJnACb/2od4
XaPQLH6QaQDYbwnFhqEJiqXlWNWLJxuU8akm++L7QAEoVXwPUpAnFW73s3OKVZrmHvRDH5AMSnBK
yeSyCuzwJ1JngHFn6bch/gc1evWT03XjWuDReKrNojxayK5uJt/BphLkA4so99vvNouWxpTlP8HB
/dzx0XkJjAHBfUTeL65hmvvSQem+hzPZfVL4/VK1pvVldPq9cq3sp+lNh24M6i8AbUKgC+yHXicX
QvXTo8mKZBs6dXqoPZleHV9EKyvo1Rcg6bdjlWY/zFG8dlkyPvdqGHH6tIpTYHXOCb/scu31Xvni
dQgHale7nfax54tj3cR8WUVJBwpsLo+xb02PrbQewdPBv0CjGWpOodOeoB9WPYCm7RvZ8Y9BVKav
1bkAbd19IwWA1LG/MgIU14EAM7oYeRGfa0vgsG/b/beGr90kLr4DXAOZLO3ApDtuUUMp1glLizsU
vxR3ZYgCLwQcKsTreX5nQXvNX1Q5PvGUXcmEGi4DmWkV2GIxGOUuMtpkozToA//Vxj3zs3iBsLE6
2Pq9Nw+EqBaYwvKOesINy3POxPk2KSvx1h9FDBLP94UKJIxX+DElG4MgIthQvy1MPp6w5CL3m+9E
9jZpPs4q7cZjmy8KrinfZuK3uSUfaj70qyGajhJY187yD5CwWXAXLB5lZl9mzMIEaQwEB5INYRyi
gskzCjSeaZBMrrDOzO7f/CUQ7kiTRfxoND5fEh2FUzavZexYDwxBs9Nf7H1dfLQnrH3lmXzzrwEA
WhJ7Bb43r0GYsIchQjXVHMkqwl6+8bsiCXLyXHCDEiaBStVy8C+0TQvuidC5wx+mfOohybRrUcK9
aUfbep3w4I06T3zDKwz0KTI1TmPHpytUqn0QZaAgWc9ETrd8GvRMWSIwFLnVPJMceIgiMJppA1Fx
7RKIjnu/ZtI9TQ8QRZrJhW++SoCPyAE7PdReROs8apwHIMSTDf4zgpNKY/ANQ7x6Z0u7Ql5A2FAL
70zoUdugV7VZ+h3SRZux8qYINYliDY4u63vioLIQiNnkmU+mWgVMsWupImPbT317cOt2PCHPDvFx
r6wfajzmUZ7XF5+xjfgUpgD3LsTD1DVgDKu8SquKOJ+lYRbLv322qbP/9dmiyvzw2WLDgMiurv2i
0i0xyHwpbdEe5uIs3QVqvj1Q2ZdkxgPqSOS+UmmqFoisgkKOwnV+49VrOwZjwGx0kbZd+4MwFkhj
Fzi1tt5mgJjZUgwh/upklGWMd3TET5NW8Rp0U3Smt5ERxM69atjag1ccDEBCzsrthjNdUdMlJRjK
Qtdd3QbqOvwWSzNc5I03bOwksve+V4kHf9QlbSOofoE8OaHEs3ohj9GxGfKb9hOqf9QSeuzRYcCj
xL6l9T/E+OdLcprgRCkAL4n5Rg0Cx36w0Y0I7nLPRw1KmK1rDSuWtmwXVgtkYA9Y0CeXAyLtpNMr
uYUmaE55VSEC1+OsEcdte2m1Wx+hlk9P/5vbgF/+tgAUETJWXvfU5PkWpdzI6+GXt2FcTNtcd1VW
LRPohrykRW0eUuZCdtyYzM8mH36MSeDfIdE8XMGmjYp17W9bgbuUnYfMlV4274ot+Y+J97Zsibjx
bspR2Q5qbTDsbnxgxpbILsZ7OtpStzKTZD8ffPUoKjbiD13EMuN9UpvIRNeoLvUJuBrFvF9YVs/X
QRGYJ05oV7wkeneD8oy7tztCneYYtYjTZBNrTygyAb1EDqLqEwQ6Q7aJKhSVl96gNjROjeHFXxO3
YtuhYB1qWNDERdSfS1mXKOXPOBhkfHdYkDEu5ZuP7XbdspIS2V/tTQOdFw3gv4TSQloheQut9e7c
qRBgQuhLLdsSEo0qBZofqXtcYufVbsD41i58hCaHBRkbPUJXPpAy+7L2rjd7ZTFQf8yjnb2yKgAN
B+wMOF7jR0k/NPyExLlNHfzm6FL4j5WdJVA4Q9ycGuSoMoWQ7q9+C36hArz+ZPkwk/pTGlvQLF/S
Wrc5EBJCKF43LPfstTNkbnYBPVi7McEFfqms0D6b3ZOl4V7UkJmuJqHspZuMxTrGTsXDGST0T1OU
L8klJdsYFA30e4Szvq3QxOYTTicCNH1+VywMqJIdAt3QVZTytgCTggsjznPBmqzt1DiA72ov7jlQ
OpfjjnzI5PDy12xa8tYnH+qWZc6d5W3EtbxyZbkQlGwUEkaqiN+aBNHIBvXy6GeDX4NwKPox2zIa
IXfeeOWmz42fFIH8EKRM4xgqPwLk6S3Q7CecHT9GM/8IbtJkn0dPRmw8AwVtn5kBfkBlixFK8WNy
rsesAPdSZ9yjCI0t61YwxHiyaAHGyOKfIUrXACkWwH7EEK7hofjRJfW3MnLb12ZE3t5whfmADY8P
7klp4v+xTPd4afVgwWlQze+laxcvV/weeIG/RaLG03xp2J1xsBrsqYq0RiWRHqHGVUBmjaDFG3Aa
bGOGoj3QYXwG8PIeYp3Noz9VwQnFgs2S7EYH8sWyEfU1De3pLuAD9i96ggBXADJGJT86qC/+5JeQ
01Vm8RSVU7MYwMh3omZURn4ydXOzUbdTnVzyjG3KCYBwVcizdKPyKQAK9kH64dJkjQCuZdW4RfbE
h7Z8QuQV8MaqeyDHqMwuQEn5V+o1SfPPUNTjvAj06kCrmgn8DvWapT7Q4kGk9tTNJj6tgAVyttRt
/QrpQQS4N9Qd41DiNNb4K1vfFFyh8R7ZDXtJo8jEG4e6BL0FjfpuH5/bFjtUGjUH1lwRMrinQWxd
40XFR3OXG4Y9gW05bVCQ0RxabA4QSsrT8IzvVnimK0NVr+DLVjtmlXxasDrsEYAfwQRv5TgY5lBm
1lfURFAFOIQxmlv3b363aTSDXGjarft/X+p2yz+W+uMT3O7xhx8NeFJ1+956DAVElg2ohJQLurw1
IP7gq9KuhgWEErLjbcCLQUlfl/mvKdS/Dft6xVuXrv68QdYiI2l5YDn878uI+v2D0V3ok8zG213J
6Da1Uy5cx7qfuhhnN/0hblOoO7vQJU2pquQFypv13rDj8q6FNCRHKuhUaMZOaqqRAwVihNVyZPab
TdFVkm4MiBqdR/0LADa6k5umS1Er8T6XZpQJ0HKDx843+2SidnvK8CSiu94GRtDrKFell8IX2Jl3
onfXaRUHy/mO7wsjSoXCbXB4K7p31hU4JddWspqXosmi+5x5SlznpbLOqtYiNurZJTCCiw0Soi0Y
JrqD25ndYb7ysv7t6i82chl8x8vww8Y8aor3q5vN1cvcVqWBm60GS+gycfCLB71b8FD1HripBJjU
qRvyNHjoGCS0VcquQnvUkFfbiZb3Sxr8H8K+qzlSJVv3r0zM8yVuJiSQnDhzH8p7ValkWnoh1K1u
XOI9v/5+LLSn1Gb27NhBVFoQXZUka30mF9K5TxFvifOWHadBbQ2nQJB4EPkCRDSpy+ROGsYJMin5
ezaYJ81i2buo7ZNv40OCGumG5cEOFLSZHOZu7aJ7JEA6wdC9EYuOSMBUf6uiHlQf58MdWOYz1uOF
QJnhGQJ64hIGoX3CgrSkEh20AWrOyqjem96LkOmrgMjLnLycS8uFioEde/tCifF9Prdeqn9/ikL+
UUefGiWsF9/v1Yylsf0ytXprxp1rVNfRxTTN6ALda+tQVsOeqmAOEV0qAPHvXKxlcM3rvDl1a5qL
DzGmM/WiQ1WUm8hI2yOVuiCMLkWSPqd2AiWNcWaq6kpoVlia7m1vdU1qFHMZsmhNXahB1TFIFylI
PFRHc/o57ES9SkSL21k9uzbWUQcF6tt8nqH0rc074LW4xAWH6SD3wqouNIz+JOAicjiVZp9m5zlk
eMPpEm5/QoQ3yhbqX6dbVeIW586x/cPtymrbDWYcMongpOKGUd/SKtyZpln2p78q113ASHXIVVEX
OjgDNEBKXvLpr6JJ7caB6V4c1/PbaVmVyI2WA7d++0ubotF2TLZfbjcOAVLo/tdqe7u6LjGdu9R7
obmmf0Ony8aoa383FYdM7KCw0Y5kmnZr6zBJ0NK4ewvL6kFXcfQQwrJxZzMGhO5YDz87Q0ur04B9
OMCfslxVkDLayjgTjzWE7qgTs3Q+ryxWHAPD1BaamcazGgZ816bjT23VJ8d2LFmZM6yAFYFycu7w
a2F1xVlC9KqSEb9SVcMh7eXFXrCnuq7xsk0cpGw+DTB179rxlVvXHEqcgOhhX92EW5ocmrjRDlER
PqMiDXDwZdEs3l2oqhkQSlRdU6xpcrBN4kNoJN+pkS5XC/geKVzvbjp7ZbRAmwXWkiaTdtSemMhO
1J8OThi+pZHND1TqsD1cu7beQE4Ef9Cgdd4FSJUFNVJVCovMmSjcbkfFaMiMjR0gWEdd6BJaMOPY
cKUKzYbHi5MPbEMXAFkPtvPqDq+SeKdqg2cWGM1lEHZ9zob23W0d5wus3fslHAH7jdeh6NfaAqJb
wGiGjnPIihgOfGBQf4FOoYAkblztsyYAdE2/TNUNHPjqPIdeCGI08483bkiobSac3g2bHyH1sW+S
bPYJqGeEJczEuXGv4bIzz32m/LXHkq91WacPGZJsm7qExQ+itM7D2IFS29gDfhXlq4Yg59fQBAAy
asWPyFB3ler1lzqseviB6snFMoJmLXO927m5FSFOETGoBoruIerhjJvAoPPbOBwepeJHgOF2jGAw
vqLuyjUUvhqKgZIw8sgDqUHZgkcgnym/e4JHBbScUX/r1o7sc+XYSCMioDZ1s8C9p25gR3zM1o/d
brMF4TeXhA5gedxD5hv0Dm0W9++x7QNd6ujPsB3OAUrk8absqugpb8TBzrj/FXweNc8Ajz7Vts6O
Ke+RWjP64Ou/R7YKZhQ0MrU8wLYNgy20MESCyEvUE31KPCuaPrV/qPtTP49xhnUzU5/ybJpl9Hso
g20+ZfWmHJvZXzVzsLaUXptabWTJlqaWg2by7xwddaZZVF5uqL4L1SwZkNg9ZU2WrS3IDzzrcTbp
WVlK8mVkyGILFBLMeVU66VlhL436sIKAtu5oT2N/iTgZWGqAKZh9Ch1lPWv15Yidn/uWAx3s3I/+
Q7mdh/XMDWp370SwHQFUJkpP8WAi4cLbBTUgT5ieAngIGotw6BbAULn7Wze3N/1V7yl73gmwOVsA
NfZ13DQPfqsnS6iUdaupOECITVgFLkm3m4e65QMEXNWBGunQ2hAMA6nrQiWarYv4x2yCtx+zeYbm
rZo6qRDxkno0I80s2A8dWsmLE5VKpspN6MTFnIp0QJAXwpxeeRK5A8Dm2KOEgNhcjFYiVPeHOaYe
44Cf5/jTWYwc3q9ZA+1JvxfZVYv4nrQZXLiTbiJwrZbd+KOAR18wxqLbuxym3VfRDnsG89clFkd7
75eeP6/kIA5llBpPDHLpk2xdnaQ7qFBmCw+ouS/UzVW5OHDmraWeNiDVW1/pF1OWMK7IEbO4VIxV
+8pr5IJ5UfC1jo9pbjivTQTZ1aEagh2LVXIdB1J7EaXw0NEBFzKCyNpGCvNYpW69ewj4+H7VfkW2
tJ03wvHPkeQcZq4DVEaNdICJcvTR14QjSw07xmTBkTxtoNAL7Q/BFh19MvCq2ia1RLgAn6bW8ZPh
v5lVBxd3CZrQeIAoZu2tSwB612YlkJStsRJV2EZA398e1g7WmUtuI7U+6qVN/xh+1S9KC0FX+rdU
fhNe4Cw3enCdTYeZrwpauzBTbF/1oWPzOgpbeOl57aayGm3DkOm8a0EJnyMvN7zkXXcgDW0ngXpn
kLavLFewgwT/QmvD+CEB9R7UbXzyigy2oViSH7Sw/qi7tdKnhLFy2SYFlIEEFkpQNOIdXbJrKXWw
8uJtuuLxT7EyiH1Rj9ivN3AsCB+dODukqeY8hBB82mFFGX+Fbf861iuGp4Xu+2Jn2ZBK+bl+QCJj
lvIy32D5647Y8HfHwbRa+EOLdB3pWTDLWQcTAmqx/WCYVbnpr9O2h6+ZBh8E6YxBrbF4q7Mj1W+A
bSsuzXgoIayP7AXqqEgNt7q0tMtV7urNnFBuhHfDO/DFFpa7JXzbrV6zw2HNgB2eKZJpvTlbOUZx
QW6tXCY1Vg9P4/pdEpnaMhg/eVb/8Ynq/tQKYCnkc4CVXIf49uwkUgercrCzx6JI3g1EGd+DvFwh
ENe+8tiNFsBP9adaSkT2eFquEmVbcz0ZtJkrY36QpIhAgWIqm4jIYZ/j7aiKDvYYRaZPSFPAyzUb
YEQL8OoqtGuwlUfCHYG4qA4CAPC/MawjAjnpyRmX36TWX/ShYptQmFiSM62LtoJpeErkETzQm9IT
MNPh4buLX4XULfMtc/xwwU0zPjkRk3t/SMtlVyc1uN7gi8PN812U8Y8+baoH6QfV2nXTeOvFJpzS
xsmox2DAcT0ozTeE9sOFaw/Jwmay30BCkDDqdHCSJF+6tqkvqdiCvHdvfXQQhrm24hhw8b66DokL
an8UxFvkNEAwhMPDBc4gH3W5fdTccJv41vJPnhWugUft2DiMqXg78dkCkMVWuyK6hrvQBl62IO5/
hNTVBrleHY8wuDxBSLG4+AjGTHVUpAag26uNMddsCCA0otEfQQNvdkLPRm1qifBhAWuIW9GCgCLu
q3EMDQ8IaWk582hUGIdV65NVFt7VNit1aPrInZOit/VXfZ0a6pAaoz0TIvBLaPkqmBJmM/xs+Vfo
bdTA/OvqbNdWD60X/EMoM2iuTBYQHBqX2t7/6Nv4UDQ29Nq/9znEq2sXiSy8Gw6vgsGZp6v7Z9jF
fNQTEAMamVM99R+S0F162gCOQVVFG9EG/gpJDuT15IB1EblyqNuAFBIpteFRXH2hHn4ViHUIc74Z
NlvxfJKerzTWrf9YJuF55MvAkjGls9EtSMP5Vgn3M7qldfG5SK2I+Ldbuv950P7W+svYW+dmnCqX
Wr0evGHX9ki6wgo933eIAKySghvXBJAw2Bwnw3vq3mVd6343hvyHYUr5WCuON0uvcw9AgRfTmDrO
tGXSg6lEvzfWi2Idan6K2NO4B6rHDU87HpQzGHPG3m6c6RuvOoOYxDbOYe4jwLxurbiEQXFffzCx
b/3gyYC9eRM/ClYyfE/bAto0sbFSJsDFQZRnR5DgkyVgT/lTYfNvRG3UrG9YtqL32xgWDP5Cc82X
2sI/JrHWgDDOV7eiU3b5CvbI/krZnncwe1CvzO6Z0O9p2sCaznf7kxSyPeg1XmSC3OVvZTR1MLor
6/gM2YIcCBH8JFLsMBEWFtmBbGjisWiORWo1GnA7qRXvivojtf5pbGT5yFzECQRUteSEbQL2lTCg
1fNO7vOaYas51reFBcGAvnrJa5kaP+rIlvfwo11A4daLL743Ehjq4AClblN8S8AhXkBWQ9xpGVz/
es2OHj2VFks4SQ1HUL7Uzsoiaz1kqXE2wsycN6blvzR6ch+rVPwAsR/4Rqd+9/O/htt+DfhGE+kQ
8sezAvoIDkIxTnwwq8YFeqB7op8/1esisdZ2VkzuQ06vx2dwu/dJAmOkmyFRnPnV2qx9iOEOMCS6
NfBMwPBDO0PBBkpUGVD7CK7McjNo91Ss+vSjSNRDPB0+t/Y/F6k1ZKCH/cex6QCMTp7EC0jbHszS
TrbOuMECGhGObDKP/SOV6TB2cdMh2YaRHRw4Np+kZxDW7XfXTP2z1Xbing3RicQQjKQ11oCNhivq
1cfDd7D0vDP2tlMvqtZ7A706hV7jzvXfc0G/YuqVlJm1qmVpLBGhBEC4K9hzYEAbDr9r95L4JfS4
sfgfwZFBDsptfARdWuM4ACoOc8TSuK/SspqnPOm+hI7x1jh29F3PKwwf81CmyvGqxKJ3y4HRaueZ
DIZsHn7TXgltlLZHmqThwdHl2pvSXDFtKJuIx4c09N9om0YvCBIs15k0mmhHmzVH4DsIMny2JDUv
0vWqO1cdtQKPilH5i+qrrga1Y6wXrZzfulI9bDoVHgxOPoNg77AGaSZ+tmEvnnDpf41d0KBtaLGd
QuW3JwkCNaAGlf81hDWAyaC9oduBu/55ZMSD4ZzExnOCnc0REkzJEbve5Ig3kHBjdtqTNIJgb4TB
ytPj/KpU2JytyAagpYUzaIeYy7xwGdtQq9aY1cHz5OvUynrrvQT5Y4/NEd5aLKHB8hIRMupLBwjX
rcw20e6oFOSOtfjnP/7v//vfb93/eN/TM2CkXpr8I6njcxokVfmvf1rsn//Ipurt+7/+KRxpSNMU
0LAwHaiPWJZE+7e3eyTB0Zv/H7+C3hjciPSrKNPyWukLGBDE72HieuCmeTlCt47YGM6oqgAm/X0V
9aDh1rX9jtQ50ufJt0ZbTO+xXutHezBW1hHtsFrTbDaAmpnqZA1+vJakKwe7VDHz+zxYTy6DUVD9
VAaP+OQDCHPbZoSRGS6QjYlhEAJlIjp4kfu5jjrnsVowfMd3sCcGenY8mEncHY3x0IVVsUqx6EGR
6a9WVdRfIKYfb8yGYcduxlYBPJJspi40ljrTBHBTYLO/v/VC//3WW5aw8M0yTeSgLfHzrYc8Xqq1
pW1dqzboN0gCe0BN8WEZCy1/KSIkTcbtRDuAB51LUZyphwXOE6jaDDCxP/cqElfbxb78NE/LRpkN
o6thVqztTLP0X1RQ6IvQiNqjDUvMfZ5BJ6NHbuppgOgzbq/1PnaF/jQw3mNX5sJpxFP9gX5mvOjv
aj80dkLoWHNBabD/y/fSMX69OYIh6ou7IwANsUzL/PnmtDLKJaDzyXXapFuZCV5+Kp6QoUgvcJRt
LqDqP9JyGJSJtqIlj4pjL8C1kkufwatY9503xIDrpWXGCVTTsDD5SQmzBtOsvuh1cbTHPSIeivdJ
yNJnU8tgGZS16NqnYl/aZ19LizOA9isk7M1rOqrp59C2hdxB5O6pDpJh0brKoP9IrTSgCLqVOery
I2oG19oiEODtGfEcwalwO9gJVPvdBJTHzoVmhtFGxbx0wSL0qyu8683rL30FP5eWvpVw7vhla08O
c3ptOruxkeznhsYDO6lF0APbX3bgIvhetE78UI0HRAqzwgwhAIZCHFjNrAH1cBc7WfKg17xYaXxI
l9RKo9tWTaNTiPfeTfFGkelsqYsq+iQu31T2uCrzakUNuc78//KNEM5P3wiTMcnxvwnHbBs0ZNsY
f06fViqsLHoPKRnvauIRBfs41p1aDnll4hkG+RN3Sv2NNmFCa7qDZ7rdSfMdbNG0AlaQYXQkV9nJ
JZbMYyd7WPpYOFmWzarR7S0ACBDeO3kIc5ko39MgaqDif6ybJvNY5K7LUgJl0xtSbex24HsmJN/T
J9FFRj5Lgh5oKySK2EbIcHtr/q3PVCGKev1f1p6fl/3xZkIAyhLMko4OITrH+vlmRn7BuIqZe293
ZY9UbOzMOPgLZz3QHIC+Y75slJO8pMxc0l6XehSFD5ZeK1oo3EJ4FmnETIJ73GSbEnmGcZ0txtX1
0wEko2NTw7wNHagaHh8IOnEf4TRvSOZFxCHvqrP4wp0omFGwhRpYrH00IDsTIEoAWXdN1Mk8zDJo
2biOuljAufz9XXHs375ihrCZaXMdkrtMGL/cFeyohJdUyrpnsMs9GqNhBqRNIkDYRpdb0kT1rDBc
dNklsAa1+CS9nMLQgOSSqQ76eSDGSkjJk7Sya/fAwXVWtSiLUIMWd1zOCQqYmpDngBWytzdHxGDo
re06s59vvUoL6DSbwbqxHUNDmRtCFCPQvA0V67GulWAo+b3xWx31y8ZQ09R57Ed1fSmx1RbaSzHK
e89sbxBXLMPwFdG9EEpdVr6lliCHx5ZbwIaLWj/1dkRZwiBXOAe/1sevQP+Kr1O2CvVy2CQmgCpj
PUs7C2sEgopQTcEbPwT7JcD4ppw1pdNd9ZFAkoGIjNQt3pTG0tjW9nBQUhXCcrAI870E8s4td7cw
985OdRVAZn6o3L2M7S8qqat7qkrx6Foo5DBWVKQGrkChYvzt778juvnbT8eB34bDYS7gmAJv4WP7
p3Wodxged72R3/s+H6POyXNYFsHXpAXo0O0sdkbmJwA8DwBg6Ov5XzMoYiC/775kSCut4JsKlQzb
Ch5+HukUDcMLTH9wYi0AxxVaLFYbFohJQa6WijIYln5WD9fGt6Eq4iWrYHTEy1ItPUImFlDTsYg3
jGoj7VHlZizGBcRHc2l2GyqCaPQxJRVhhbwMADVbSgPfcmIEBa5eLoPBqj5Rr8EWx86oKCbiEAJV
w1YJUN0m6rUZQ0gCTmB8ol7DbS69cw3zE/U687pyWbdxPZ2CztODmAPctx7ZL7pu1xdLd7y7qAH/
tQOJ58WodTiFMxYfgFCwH7iXb10/4y9QFalWWFPdNXULQ+ifZ8h1tZUE3qnBGwTVW6J6u01reAMi
wONwmjarUw+h+OxQ1mIAbhTWjX3e+A/QXBfA5yBaV9jlti+REQCtwJ5D/SJ4x/YpmcVD7j5GzaAv
XK1TdwmwoZs6bfQtzWRWyADeZmpZ7N07WQdyMnyyGreb6zCNQ3Aa3GQ5HqjeLKp+WZpGPefW8FFH
DdSvwyiDMWOaQwZrmFiVd9JDBCURdfwKAfgdOUNWYbU3u8F5AYjRmod274M/AftUuyr4pgsQsOe6
YeAKZPwqg3JXuskjyAzRHcNyeOnxYgTPCxhcm2nzgDyXBzs7L31I46GETUDWrKlo5arelg2A41SE
CbNxLku2CmsjvSDCzhcpU/a9nqfqjuX2mvedfU9VXeBWC1d3h5Ux1ukiL+HcMXV3W5Wc9CzZUrAW
pkFQN1TWlgJGPmXIxrqqs4GNbhgI4dgsSUi3vWgJvwSFiaBeWm4Nt8h/NHr0ZoSDBOe1dOd4TRfn
nBvlWqhSAx5ogFwDWJyrLKjT+z/No6JtF2f5GgGLZpk3sMRLguw+G9kogEHCJXkkoiRaCtPGUiX4
SaGODiaMA6ivNWCVkkGOnHzXf5Fpuhj6tH8MIxA0ZG5x5Frwxo7drQBBI8WDdBQ3NFW2ALGo27VF
VSAD1zZtdCzDNJ+XnDkX6JP6a0NmARxn0v4Q6YjOA5JoXy0diQIr9eVXcKqWKvbED6929k2FjAwN
BxzAuQjPD9YANA2rv18JjV+fltg1CGYwPBgszjnWlJ8XQoSh8krvtAaG8Rwh1tZFeokoA5CbOjt+
zTeQCkNEhOoaeEf5VfMwVFYOwxuo5Ft2xi9hk2A/0ObxtxTfSoDLxPOtBzD8HhLVbrCxR4kV0lmp
IbKK95/GWZKoSj0a2NInWDjCGHfulWU87SMMoI/nteijU+1X+pkaGDIg57+/DfzXfel4G0yGfcP4
n2XRG/an54HddcB5S1afPjDttjMySfGTZ3A+hogXwgCGPkAv8/ajV56xEJ2R/7oY0IhMAeRPv34/
g54dMmXh/O8vWfBf9jk2l1xK/MtJLB7itzdPME05jAaD8DRt6AfXLqCE7gWviAmrMSgPtZ1onTsu
W/9VTc/4ggNK9Xu1B93GqZoZdfAKq41b7zKs7IUZ5Ak0mpYU5oxtJ3jUTWi5pGrZ+yWEg5HyWCQR
9+81L//4BCMEsWhr0DwSj4tFP3669UtgkfdfXse5gdzJz/fFZLq0sS82dAQKhJS/BkMYzGFTO/DL
taojsavhOj0H4ARAqNb0vgSxAyU14JelXYBwJ7oAxB/UA0hiryDphzxmkPhfHAjtwjPHtE4coevH
GOk16pakZrL3fLy9UzE1oW5chi2DNmCATVdXZTskXr4CsxP+iLMT9h5Y2BLPQGLDlS+jYu0cAab6
XriqWsUszw+VauwdcpHtuirEcAbF11tgRdCfx3mayg1+DMPHPLoGwUALOaksO3HPxzoEIcLmBLz2
UXpRutPxJeFjlKGGkJFXHwftsYB8w4l6UTUV+zofNiDRvlE9VVEjHfomdxccu8f5dAaqLMcpS941
szpJvDXVfTqZtKt13Yfl/lNd3CTxoWL5wmxz2BbSEDqVCQ7RWldF/LmO+mhmkY5WWg3ee3+/ajga
49VCMmeNB3a+9RjE9BQISDAD5KD5SZUsQBrTzUOY6Yj6RtyF2lqtNXsqpzL15pXHA2yS+qVySwvm
XEPUz6HDi4XJquKrXfv2cRDunSV8lMaqWrl8VlbMhOWEGSMN4Im9JuIftx6tyX5AS9nGCiEibDsw
Evkce1vZcOulOZxxIuhvg/tem0fqIVQebRBiRRxzbKQ6IxJLRED883Sm2OlXcd8Pi2mOABuncAjv
7GIdlBEEx8ZxeimTJXe4vZxmSN38YsAm8TapzYdgAb5gtqZZxZC5p0B5O2kyM52DVQZjg8ztN4pN
56k8VxzgAPJM3WmeDtnhWQU9xh0VXV+KkfwBeOB4CXTIPcgyKEs/0ChPetqmyPBvQldFdYYOVDtS
pifqH4gAGg8u9xd0b/rOfTXSMjhISIzdFXmz0n0h7qEXKO6NAYpKsCVwlpVl+sm8g5E9jD/iC3VB
qtoAEwqmloGup0s9FNXaaSBKC8t41Sq16gYRbIWmZ09qcPEcs9UbgHTlwqpSfQ/zyu5ea5qvPHej
N8Br8ERKKn6SnhPdYZNjzaghsbofTW5rl8BNo8NQVmpBJ0CAdS9HVFza9CcovkENvcM/BZ1EuQ8p
yMYQ8ezUWmWtsy6Fln2Bg/O8Z4W70lUJhqKDbIBW7dswRwi7RkxpjtUl3PLIZqDq4pYhgMVmWRew
fO5iEXO5l1yolVtBs7DwArmmoq85gMXAv3OaqsB3OMer/kk6NbvCVyFYuTriQVTMk4LdgRm3mfpW
HWi+UJxPV25pfKPZ7MzW1vBqNed4meNXXUNqIzb21DbVJADUxwBOTZcqtSrZYesLx47xyg2FbTq0
KMA+KWGIhbDexzWPobUQOZ81XUedMnEwRPJxza0l74BKTaZrHr8OK1Dk0yWdVZkAQg+2jYTseILx
QNeNsGU7XdffXTMN6krtt2v2ogK670jf3FVJt2q1yFzXhbPNkOIBlanOgA/QGjyh6GOv6gLoR4TW
s8A2Nw61SC0F6S1RcAebelbgBoSm9GD+NcILxjlaAHNXbiCfI8OHHzHVMahU+gf6ONVmjc5mQGy5
iRYt/AAPACO6hmUOWkABsTCQltUV9D11zWMYG7bOhTog92wsGRg5SypmLNLvMZg60hAYSclF67fJ
iupKiZxjHczhqNlv00bNP4Zh3tKvAO+oc8g36426wua+uuu5tb71iPO+xp9Zpxuaqx4q54g7Al/3
PMv21I+GFl4HVy/WlVuqSzrWHnoRvgz5UG+lkasFAoThWlSduWNREh+9rsCGr1u4SbaVUQqXJJbE
M+Vn/Xd/WKnELn/0aviGFzH9SaaIUYeFmwBaDP20oRR4P9Er79K5kCNJGj1+1blEyhGDgLvEhrnS
30LTgJ57NcT3dOauT81dGHbWFgpz60xaUKnRB3tfhf53o9VzZNs0aCRa0jwGeGqsROZxkLLgvNxH
uTNnLlLnWrnMBfQdFJL1b9JjJygxj1k0vPzLDjc5RL7ZD/T0Xau9bzkMQr9YHYvmou3dawmZwwXU
/BnYA8PHuUEGz3a/nDeoPXkBrB7sK99vnwA2BU+WIzH90/ng9AxaWFpmK6fPIIQNEe1VASmJhavg
xJI0HPu2vuFv4HfN3EYvX5wSjG0f4mMbhlfiJ0dYuzweZy0cPpcD/HKMruF3SRAhJUAjEdJy/by/
ug7PdjY8iZc0IE7Wgx7KVzAUFHxW2nILtLd8GBzrTO2DFSI0yPP25GeI8oIkB9vs8Uyx40EvStgP
+NlV24750SrXC/fVLVbTQEM2S70e0h1nCJTAK+7LdCEAX860BDcuwr7yqCMNME/HCYF/2aVBnTwN
0u83OhjFq7iq65co62fUQTNA84IFXLyHhk9+70h4GNGpShMc4BK7hrOHVPrBgpDigho0s1w5WDWf
a2mItYTi5dqPOu05FfiXH88JpbR8MfhSIRMI4AisdvPpdqXw554BNuHdWxqMTtzRi5ZGFCGAI4hH
vFSD5a27ISs2MLPon4YUdh3jjY5i0POhoxgfrUFzgOQK9dmAR9Ijch6PeQ8jiABp6U3qRXCfmvKn
SKKaoOAjLGIhAzbqiVAD9+yr1sHjcXyaFlpo3mfjQSrs7XIj1Jb0+AycBg3ym2915fRAzeJgWKeQ
j5nTIOrVAATaYzt5pJLV1Q7MG1o8htNUX2Oby3cg4sxsgCseldC0S+Rle+423nNnp7g54AxOIa2i
4EDLsLhbUqsVe2qhIQO0pRgWAIk/VCbZiUrjjDqS8Y/JOCNUzqDPjTCYmeO8f3GOlQ/bQnALDoAw
ykNtNtidNnmnb1q7vtPHBlCmwEX61Kx12QaLvrUdshBWaID3yINr6n997H0LZi1D9+7x11Z40Iyu
mxixFMeI5r7tV3OJZ+Q6N5iI5nD1W+uNNE4laAv3Q8H8oxGzu4/OiYa8UVfHi6msI+wEol9ewTBl
nKxMYGfJwosKHHWPDCvixr7zvbYU2vRaxku9KvE1oxOVIv1WZxVfAtDMloDNGhB0ssJn5WnWMtac
FP4oKOYtlL1dP8oOVOwMfQMoE3ZRqWtekyFbpn0SPXt+gYD46A2FjXT0DNF9uS6Y+9Eaqi5aQPin
31Jrw+w3kfrFHQ3VvOVgMADfVZ6d8Q7/SOeJE5Hv6KLicX4wj/98UdQaI4hFF6VBKBKbhShfu/3A
DgQWnGCDYzFBHnXm4k1m4pxTl4mN/glg6Gku4rRjJ5s46beJpk40ZzB2MuN4WOSVt+yHbg50S3gF
nGB4NACajiqQTKnE2hRbNIh6U0lyY2sMLJpKKusPhpe2Z2pzK+cOsk/yjkq6x645FAqnEsB5z3Vn
8xO1JV78lftmMIlPMxiVI8Qu2uN0ClaoGX4b7oEkpqHTWcwSpweuYLw4t05BfedK7qk1wXN+xmOB
cD+1wkYcvykFwGbtsUfLdtQ8ZsfKKqItMizpw2DZ4TrSGF9Q0VOsOsrC/WIzK8C3GHaXXg/RKmpk
FU6VGqWzS0otfeiiJl0lISK91Nq6Rnwoe6xo09gKchtSPVDXOIHiNeK92LiPJ/XrtlnCOEAhiYuJ
HBD5dwCRq6ItT8qAQr2KYr5AmrY8mTnsYoHtwMfQR6q+h/D/aqrMfQdNcLc4h3EjtrqX9HAWG+dg
wBPERvylaP1tNwDqDI295MqdNj7lgX9icJJPgTkc8MLGDbjSjK1mUFZ7twdwyY3z9Ep18Et6NWMd
eJ6xKnBaeI+PL0I9TdBzgN/1tMTqi/EdBwLH9eERSEUaoWcrP2rYPdVwH3u93lTRitr8PmrPddNP
3alH28E3uc7MaENFiegZ9N+b+8HuXqG4Uh2outKAjsMXtNlR0StzAcIKUOdUpENb6A9GpdSRzuQM
QOkHeHqB+YILpQMzF7BwWOCLos6t6NjSYHWzxEqTr5IqtRc0sEm5dt9+n/7aMneGRQ/OMtBdmGUI
Df0uUuFa9/vkSt3NBPk9nQ36x+VLT+AdyHx2ItgWzUE7BK3bm8MgCALRtmGcI3sE+Gpyd6uiT1Fn
rwAI645Umqrg24DsU9etwcv8GA65eAMI5L6ZgzC/9bPOXioBuHwPMOW5CWU8HdxSjrr97s6pU6iV
xCVU07ou+ehnOHW7qm34wzl+FizayONHpEWrIwBl8SLqlP/N3VK08tbORPO37TQej+YYL38qXSFZ
Yi9yZBr2dQWKN5ls34qkxXIrgoECFZOxM9hu6Izt9+OtlcaWQPctCod1W4lEyF1p8B+UWbSkD6Wv
orDWlFnEru3YQ8/+vsIulHq5of3Yt5C99eLWWU1WPDp/bOqgujjCyS/KUE8EqMhCT67sLHNWNR6d
yOzNegvsPHBV0/VNrkn9f8rOa7duZEvDT0SAOdySO0dJlmTJN4Td7WYx5/j087Hk0zJ6GgczNwQr
cUeyqtb6g9LkF8G2JU1jUQEm+U8XKdWUTqLeoKgybeexTGff8YoH5POSo8TZfNRJtI09de3mwyMM
62hwBtWEkLatunxp6PGKxQT5WcC/QD7OeJGtOFXhk4s9QJaO0W6KiNNVyogoo6aX6lWk3lYjyfJg
rIcZEYWHKK9+zHqTnmRJ1ru9/muorJMH1Vamzcym7W4ZSObGaByfZ6cdnq20b7ddLdrduBZNRXOO
dhLFgWwtzcS71415ko2yqhqGjWeo2qMsYbuCyuucl2esvH+/mqrt4qixHzFc7p6U9NrrxfiorS7a
Y04m1gs71Zdtss6OFNyQ4pGA0Npf1nnptWt6/TIk+e1zoD1Pqi+L/xhoFBbZVQZBKxoJUyy/XkkO
SPIiPJS662a3gnUC3H2NEFbkHBSl0M9FONr/64wV/k5zQkBEHdEjImlEKVYwO1nmsR6siyz1k2Kd
8Vf4LkvyAHJ8DhIMs/dGPqL3PLjR00A8dR0sLxPGnbLe3fFmaFPEm9crdsKyLuOoiCdbgLXJCqwE
l1ddfqQEdeSNKWwXJU2+PnlImuacGYZylaV5hI45jdqrLDXOOFya0l32GQmYSxwJjAnXQ/r3mRV7
/b5L63fZI9PqXz1kcc6ywDKrBHc7s0PJFC7JgvOp7yG6fBvrzLura0O+NpQmmEh0RWF7l6N3h7P6
awSkyb+WSof1YWXHYc10G9piPpqIKC56+5Sv2W6HR/uhrQijyA6yblw1ZRQglR+D2lIxHx1vVzhX
25oCO9VjMLeFeZOH0Ztw88KKdTfgy8OGngbhrnjZeW0xocFNBiE12U+2glF7HjD3OkiBpsKzcdaw
3bPUZ/I0pNp92SDLa6sSRn8AHYTGLbCkKbxR//J5Fimz2FRrnRLRaqbe762f/abSuuCZ8kOMY/1O
cHbyR37+G+k7/akmqSXrG6zMCZu11UGd4vpdsE3Kp8p+HXoWPCg5suVe6z+HF5idnBsQvg+djvDJ
gh3QVzYS6GivZ81aJ89knWyV/cahEf9sdb3x19iyCZvAG4W+VxYDrlUn0NpB0P0EjmErqz7r5Vlp
d9G1d81271np8mxm4VXB6+HP9QTk3ShP8Bb/qHEaDGE/HK1Dfok+6cVJabSHLGQPEctfTp623oLn
izuPBEj4Te31IBuMRRcn7z8jXD7p7YNR4uD/AVTAWDZ6OXX70a21Z35KZT9mUbGRxawFsGoRtvFl
sZ1StmmsFKIm1vvAUPTdOCYJEBSGegDl/Jo776x0hvYsL9wkNYHVtShsLuwVxNpDIrzIzc7uAzpV
20ro081bOSbphNOkakWbAfIMGdGwM42vCE+hjJfmVaB5mflVsQuitUpRQ5eqja9N1b7PlpE9RMQ/
n/9lkKLN6qYodfta4M6sKEnKWmkTRYD3uGM2sTwZlw0zln2wDdva5Ype7GegwsTHmXxl0WhNdlbr
5CuLHbacwZKL+nGeM/OkZ54SoCY0v6lo7wRDb+UXQi7DV6BNhYn0vuwlKlOBteRNb56L9iu6QfnF
GBTZSw7+t16GAqWg0GxBNCQdvprKVV6h6vpfLyuL/3hZerXZWO5qZdQ2s67nt89DYiArVqnXz5pc
Yx73gfYETWNVF9mASUVxg0PdX1T0Yd+KnHuZeeYFsyn7kM+1tUtN1XobmnaTrdCXxEELP6o695Ig
KHqfBpyzPzAxjAybJH3J6u7XSC3MP0bKDtnfI2s9Nz5GStAMToWPc9kdYiwPvrfFfkL36K8GQ0O/
rgb7xULsYVsOY3xtaiU9N8qk7zzLLr8QaSG35QzmH/3S+3JUWs7vvVjirx3B+A3gJHETZlidNIv4
HVzK9ClpQxFEeVb/iEcXsQAyZ2nIjKpU7dsSezXSH624ozo4HN2mfGfRn2/qySQWhX8PskGz+40F
J9DMPv5r9ctIIU+9F7nmBGFpxQ9aF+oH103tQ2loJImAceP2Ok7vpl3ihsLcis/7O/p4t16zvFtY
a+XzABI9qLCaOGheWT6rpKpgDXpLUJmieh7nUb13mO5x35XPsoc1uYdombMHWWU3XhskriuOsv8S
Dda+zrVsI1sJ4nc3VLYe5UvJKldMGxxb+kdZ6oThQVvBDkNeO44bZWdjzYvCKG/GjowSLGX1Tfad
yry55bEFcThWDDxZ4vyZ0NVtyIrymxEDtTVRhjk1rgtEc4EbgOv6tzmcEYXsTf4UWEK8VeoP2V3R
gLhMLgt7WYTe75Td+F4afX3AoK3dyWrsMDedmeRA8nP9WOqi3sqLDop1KrkZn+2ig9llmEegSOlT
WprYv5hghFtnwOaoHEKmwpq5mmjyU9UBVhHzAFeoGNPAjpr+gBiUQoJ0Lf8fB39can21f72AFmEm
mXQlIh4r8b+DII4swkuioWnVa5Xly/pCm5ZNFY3GR7emmH7r1rnZ791sFktHlXXydY6lszRJxD/j
tPP81tGQ3e8W86uKgWuBrPCrqnribtu18Jf1Icr6YNh7QPy3smjXluWnBAoushgaL0Nkd6/CaMzb
lEcpaUwuNtgWnNQepbxk8O187v+AFL1R9YLgBPiYc6J53jfTwJQMBz71Cc2PYTelnXIOvbo/wxF2
d0ZcKY/JjG6YgCr8zRr6my7HLylqQmPc/FkVOB1MTjci9ImFbRV6xc2p5v6IGvJ8SMK2u+ezgjgt
jhavJIh+5skg/orUg6UbvI9a01/czJ0wNeHeU1auUpLU2h6AeX/qxILp51BY2xgJyWd1fVCwe59+
KHaLJDIxMWwHh0NqqOFhVppo07W68VLEnXuoaoIQsjiDTDqkSpp8FPHKNA6616YfxTHiLs1x0Nqo
ZWK+ZOpEttwoCuZXip2VTBTt8qOzQ7r6UOPH99FqN1F3cIgIfYwVpcM6LxM41q1jK5vsSTtruAiu
7wqWSI77mDJ8tOYWfMTeVREzXFs9r4oPkabMH62ZFyr7aNDUj9YlS8I9KXYw/euVG4dECM7Sxker
pWEYbOnoVstLiVg19mqHHKcsMrdp+6VvYb+vY4tpXPa6FeK9sb6uNujTHhcwGD9ze2zdqjuEc/GC
hc00+ZD12qs88PP+OkuMu9Mu0+WfPWQ3AXPSJ5GX7WWxrfCqLYSF987qQpibunv1lg64ShXemXwN
B40NO97VERqaslL2k4eoTH44MQBFWZKNtoKMYZ+Pu2Qd/9k1yYhFZQm5sM86edbp6rNe4Iz5ee0W
g8+zK6xTG4fMeLJbmEDdrJFc2cgLazkPHz+GhJxD1j1/vlhY4mJRK+VDyob8t9eHCdCilVMkW9n3
88UcPT1abltdPuv7SMlPSCC/ylf+vHZc6G5AYEz7uIbzJXQ0GIera4c8KDGGHcLDbHleyUn/qc4y
YXW+LOs4Lvx9apFKQwYE5rqh5BsVgMXl41R27apM8UWHrZts+S+X67J4r4cRqYX1Jef1OnbUsyuS
ZXNWXJQqPH2rJS5rM+RUvVHzjnXEv1wWbSt12DeJ8qpaXvTaYAUm67XJNY51o7KMHeflTWthFNkt
qFnAsuZLTjRA1qe5Nx0XMcExkxfH3YUcCfA0YiAsaDVSAfJQdYl3adaDLHadVe/UEL6xrBvrmiQ1
Of7KV3XVJDKVONfE6ZxrmrWb3jOWM5OwSWxsbbBDZ9gS+GJeSQvW2bKjbNFi3P/W3mId+1kvz7xQ
+zVMFj/GNpF1MkukO3/UWbufZ125AGnIXDO/ysNsxugerQd5JutiEkYb4LRN8I8GFKvhsa1jZedE
GfazWpWnf9TLHnIoafJw17Bc/njFf3sxOVZrvB8EENfIHKHfbAznnbq67H36uEu/90r68GWwE452
pG4bWfzsMxqRGqieMu711kl8S7NifImb6OhUebYfRZS9xmH6KJkJSxsm/C2633t4YJr/e49QqbvN
vHSojHoIUXp9R/Cqi4qLrjpb08Cy9bPKyRI49p/lzxGNnvYHo6yvsCzyi6z/6OzMqrMZcozRrL7v
HpAshyBhYvwwETvxSPc1zgF3o9KvZ6t7+KisinY/6vqqB0pduR7aJou37LHVjbzMR4PmYEOSIsq8
qKsb0GoRNCmzGmRZ2AefdYkrHOejXEoLoM8mTUOV05cjZeVv7bLctkgq/ONy/9pxWt+BbJEHeUVb
c3/VfRa565jYZR+3wI4ddwx4TBuPjMvkV9FcXSdM/cjslLV6rqE4qIagKFv6sNX7TdQ1UPT4lXey
0m7s1VtiNpJN2iChaYztUx2rPEv02Dm6Xkq4ZGzSR919k22yBuBicnCIPAafdbaFHURcQMrSUqt5
EmAFnson2V0eMsNj2a66zsdryDpTqAnaE6I96KU7HrRcBQOT59mVYFx2bYl9HARiAnVYaiP/XZej
bJF94mnqgPUOyAGvvWUDFDxtVw4GylN5pp9KKx3a5zDHN9aqcVTz3OhLbsXTu5YDfW6svCMPXeNt
lkUAJAqM1OcabjYLx+gBPUZ8/hSIfClbZ3/MzflP+NoBXIYx8rN+BGtkeGCWTHjpWdw/KyFJvMFo
UIBwUHBWszQ5Kuu6CwpMuTWmeXquWjDJsY1Au+amx48r4ZdJcCVEN7Dn9svy4hYuOVqcXXU2LJ08
rjNnFdmh/5TlmTy0cVsezNZAMyiKrvbfB0JrUKgnHmt57Op71W3fZeNn/T/6LlMtVmzbv17jc6hI
3eGEtdtWXvuzXp591i2VG19i1JfXd/CPV/qsk28mXVDwdTGz+7urW5jxvrYL9Joiq72iL4rfuRMZ
u8nN222TLMDA80fPgQ+olJ37XBX6Q4WLz10lkfrc9triL06XnYcx956XsG83xF0cvgNazXa0dwbL
/62+Fr3VknVRgODIKyVDo2E/Ir7LRgvFmaeQ24U196VJrQo3r4hbHQtvjuGqikoGCiyDLMtT1LbH
E4jWlT4weS95iF10No03WYIR+CUv1PH+URImgS13evgo2c4hX0r1UZa8lAiJDf28MJyvwJhhn47d
cpcHHSDstggNFYgCdUVt/mpoQFTi3OG62061ehui+NqCNocf8YQ6fF6hhm5+TyKxL7IYT/O/rwzH
2tsWBuhLDy9HWDO5uUXCyn7oAN08mKWTHGbTgaA0VEBL1oNBVOSa42Cuh+xGWJVS1xvR3miWieUp
Jdk3iU3db+wY1jMuMQ893juJMl3UeB43OZGtH4i51Jr9o0GwbaOmuX4xlMq5zQNpNdlQQ1rG/lF9
H0YLKuCCWX2uuPu57cpTjuY/WnKfp4kFBJe0brsESaSXp06zsYCalPCIMwAxZ3h5ttVUz2LISjJm
RXMkuFc95yxw9g2OyhvZmsNRuzZj/kowOuuCflx8t4/bp2pNqiJWsviWgxngEHloy0O0wZ2iL9RT
q4XLxyEtxt+LP5TFztGLVaIzUSHoDetZuJTit6Js+Eddtvar3AInUzlEW7otzxbr0AAHmoQg4zHn
YusItYFcGSePmtVAqKjb+kc72M/epBrPaT+Zh9Qxw11WDeFXBTT6BJTmR72gXFkMc3dL1Ny4TmQ7
g7qZivsUC7XdRxGEpgKUF7IKY3jU2hTLwVYPH/T1wK6pvo0rHyoh3L8FA8sivR0xH6FRdmOK/kn4
OjnJa8iDsGNA4NEOdiO4NGEuWGSjiGca8zejqhBsJJGOuVCf7OMBRHg4WOKWIAdwK2uBdGgb2kQi
KH42iLWYmx3QJwMvn88GxbbqqwJw06kLBFiL1nkzohDJXtE4Zxt+6tex/2Gv1SFWQsd+DQ6SJah9
EMzRQYMyiZDSqGCyaSsXOKjmdoxyEj9rg6yTrZbGNhfNb/oAh60DpOx8JV+cu9eBEHcdM/6hztlT
W9fKcwW069Aupr7L6kJ5KywlkB1mjJo3fZ2aFzkyLIDqSAcP3Cqeck0lv/vLUaCzMma71LgntqXf
iUiOuyhXMKL4u06eNYmogzWcsZu9eYCKxs5omCeXPyZj5cFqMv3mlc+yYJQ8IPwc0N9xKp0/nWbu
0y3r7mxrQgTbfI6q1/GRUQ1+O4fOXjbItxKCfcAJJkKrfDVXdmB0K30rXmesw+9DpUU+CX0Czs0y
7526dbaymxuSIrBNj3l3bf1/j7KGuH7p8fBRDH14QONmeICNgGKEgd0umaTLZ30fFySKl8VlO0g3
2ZBmqnohxHqUg2Q9nxftgG5cQ1yOcSfbTYR9dO2vqqW+SW2WxNtDX3d+KlGLCrzmVq9Oq9ibwQNf
Z0SiO7YYDx1AZhl3q2p/jeYbfQM9/JcR9T+5XHT9kIuTQnLOqnAiLMyA4hBfyE+FOdnQDdO9yFJ1
o2caYODWvc4a4lxS2CgZ9H2kxu5VlmT9WiV7eYsI9x+JX70oAfyZtvhSzXr4qORPgITFF3lYcPbZ
JPUU72QRuOjqxlvP+zpZ0Ed0+0urdfPdWnL0EMm6BzBzlqNsjJ1p3mHmW2xlK7ap0zkvsHORrU2O
MNQMjks2yiqYFkBtzfkuS1ZIjCFsLyHbm0LfrLbF2erKMAAo3WQA0gNZ/LQ9/vBLkeVp7dPWShdI
a2TVcScottr8xXVRf9QV/DBZ8i5fFDVfNxPTy7yWZJWq66+ojWZX2b/lL7vHbZxZZ+3hAiN6HIRJ
AJ+LeZAp0GoAKabjxqLHN1yWWAJOPH2q7HFWbVaPZnwlL6VueEPjI+poOgtbn+fm49QMFeBKPQ3m
fMa2TRkQm+/fos7yHtKTzcPm0YEinM0z2dYsd/Ym0fWd63j2ziyztyqpFED6thII0pMH0rFH9GTj
Ry/k4a5BdfvmEug2O4R+Nd00kEowp5s8UyzgRnWFDqBu87MmypjjAl6t2rleQPyJWZpQLJEzpuRR
DTHNbUNz45Y6Udx0RZIfnOlx9tYVkYdCbMTro6QwlydDb5bgRY8hC6PCcOL+n3xgbH+UKLU9VaoR
HSM3f/eG6LtIIm8fxpp3SEOF2BbbYWbJmH/R8mLFc7a3VzSD207HpKn4rMiwuDFut6blz6gSPVQQ
2nYC9nwagj6vtefe0L55mu76KoiwjdmHRDsVx28MEkTqDPBnjPpgGLl7iBIUWBd1uD8hPaE+eJ6K
ijZ5QpzcBQQgEhFbQM8O/MVqajdkOrbj2DMvq1lynoAt+qLsrj3h+IiI/Z+pVaBUWhvdNiq1eld1
Su6PJgBTPRsC5AkBOsXvmt0v37u632ODd2wX625UjXr2WrCtTE7D1oubwtfi+a+w/94UiPiy9/2J
ojLfRfuOWN0+8YqvQw6YRK96GJ3lkw5azR8bPMp15WtUpIHV1EwrdYeLlTC/Z8Ub8lE7g2+m8PBe
m5z2p8oyYWOZr7AB6hOQY3YneIb4ZjIQMlCUMdCXIgNgZX3TY30B8M2a0otLEdDhHU7itiqYYOcc
z6K6Sm+xDbJ6icjbWSlS91PZ70GLflfGonjuw79qlFj3ddO+KERHWScst2oigJTHq27RlDF5LM5G
1fQbeEw+yVIj7kN4AYjk+DNLouamzQaeWtlzPwzai+GcBhCUgRKKZw1eyKaEIL+ZeAYQ8TSPuFTf
zGU6lULF0CnNb2OHdZAGRWa7pPwYJHqHfQye9BRHR6/uto6OB19YNjitmONjr8UNi8+u3sc22nXD
0D8A/diYzTyCQjZPWukqvhrHOUi7/ouzlCQs53LZ9GHRnEQyHpsebC6KPaRmga8rvXoYRzhmpVkA
fAXXhfo52f7YwYmjIk3U9ZiODYj7x6F9cx1gzpiviL62910fI8EYq4ENAlLA4D8sCzwGEycZXwsL
7cS23A3GXmHpHjZHYti+ickVKA71lHgCmnFdx/q2nuv21Kfob9/laQ3vLfN/a1t0lYqitId9q/bH
siLQBTqSUfIqmmz+uECE1UwS6n4+LeMeskcBadZsfBzDJ+QYlvYkvFjfWb16V/WqPgEkX7jDYhfX
DfbHm3YGZNLr80/mKhuazOI9tmIVJWdl4DP7RSdbh6NfREFYOVgZZe6fT9gCvScuGzg822O/0H/o
tvNFhL2vk9M7RlAet04y/FG1/DzCWx4q00YHtkICmAx8Waxay4N3b7I0RoYW/05bPBfxUm+zHiBy
0//MHaQvAOo6qG9W1XZRYvc+NOExX1zlS4hObDjHZ83oXwqrK3cIYLx3RaZsnbDlx0MfEBGZ4ara
YiCFT6Jaa8svbTx8ixqzQxAvtvepTUKlGvtdODRFwPtNz3k+7b2YLySvkP7Qc2u41iVflpaJ53wk
r6/XbF1CsU+TfLcQUD7Yor3keYlCTFq+jJUaiNViBLtD3Iaw3iKjme66Mrw0FeIEKTejqg0PVai9
xbpDqKZtzir7jaBfhmELc9E6KboiiNmn5jETaCU0Xf2X0MrSx9rYUJu/EHtJ/MlMcLhuM3w3o8eu
MLQDQq9N1FsbhHRLp/2iZuK1NtXY94yJra+b32LHjnaNMSJTG4FNbbz8qGssElI3fesab/H71J0D
p71UXea79mz7wivwDc8rd1eS7rn1QBabqO1uhdUTzUXVAk0ueFidUJE2bPsXYvqJLwbrzSgjGFmE
nO5C9Q5jhnSG255KZf7pOcgoWd67Nea4SBrjsSDz5MeCdDGT8xTMFnC+UvfcgDD0dGDnlZFdQxQl
y+tzMnY8g93J3OHBoPv9ahhpZNorvOAJ7GpzMWfX2yTVgAVDCjlVjMlZHgZhJWeyo+csb+wTEKgc
GO/wxU0hWBBZ8nNb8fuu+SsxrFdrnP9o9I4cWGxeAGOfK1iIzkwc0bTdegOd/muLZ+XWKbJn1Kmt
28R073dN1hyqqM0f8hkcnhL3j6JffLPPs23Oom6jQ8xCWynBKEobwdLmdtBrGPTWujDQlXHTQ5O7
0QV3kxDRGCM+L15uHUNWaicRp9opGQ0YmnGxnMskHQ8FWroXoOHGXhNivg5xHrGYhdYKPKbeDSP+
euSatG2VpM5D3kXxNmqudQ+txxQ2yVR8BJFgYElc1NjlxWjIBisKMuhSlby5CSTeEsJ6tg0P17lF
1C9texgUG9n6InFfOpL2QeNYPaLtMVK1PTAgY8bZB6V19etSs3PS6qF8U2pyol7aTcfKMq0NlNfW
73hcvk0WTB983e03aMUd4GSwD+BUMY/rhfHGBIZBH1Stt8nue6xghYpFo4UNA3GRtwhdDZ/H+vhG
PJ0NW1oPb5oXDn4OSurNs1DUsRa3eYtKHhHI4dVvUMgmtJlRCosU44RvnX5DxtAjIOGEG1lMxKLf
CgUW0RS/LV1aBfCSTDDdUberzYlJ1jRPsc2eOIzM4YbT+nhr+aznyW12AM7YKzMBbSovh2qZOdaV
tTYRJe9BWRrluUv5ykYzGGzeJUo1KYrQ04jULtoifWSsUVBEYYBGAfuNMGKzJ1MLbCDjO1VVWvw3
2u/ukJFiRmICqnj5hZzOvBuQpdiAFLIDTJUMf9CM7F5bo+PPIjW2KSFg37CGvV6mHtbWybhbqtuQ
1vOhb5PwtvBZlMS+gFl8yeJQPBBI7X2kjZiyGkW9o6iNMFyxPNjmzIRdNnNAIAF0HQLQJKbYyapD
0geQGbqdsXpp9kUSoIqQ3u2xL4/egmEnCoFYeVTLt7Ivsasol32Nudt2rrxXwMGbvhkTiC/c/+EC
4neuXcFHscGG4FvbLaC1HXsbpnHkhxmB1rZBTkVwuksSKEMiRCpKG7MHW0lv+vrojjICV3beN5se
CUoFOS8mbgHxgYAAkp6hFfRe7vhqXpKIZHroktB+GiuPoLqV79reqPyxJKhRepG7SfER81syy9s2
ruzN7DbDCb0H+5oIDef1dAG30BIu00weqAVL6LtTJpfCqAHpGpcZhbPtYM3JGW5HvWfhb/HO7shv
1QcN4QWhtOG541ZFY6j6w3SWHj8vYR0GFE3iOCGEPDvatuvCcl9GIgvM5KW1tfohmifdJ6L2jac3
GeZRzKfC8od5qPy4jZS7XbX9bbInxS9I119bMYoA6V8+uOqdYhwcipIwT9o1D0S7ATf0AH/KBiHD
wsKH2dE0BM6RTvTRNnVVLb1Bb9zxl5huXUu2ETc+7xSFLsabuXtFD3w/RErmD656NwnobA17nn2t
U06dV74IYTuXolN+NhM/1GRpxtWs6mLbzumfrQF+p0GbGgOWh7Jvkks2jJOvJLPjT4jVd8z7DtRz
31Pt/IQfdLidQ0xoxABTug9DvLtQgBCO8tOczPFshsC3pioO4n6yglbwP+krPT8pYoACahAYnafy
6M4DBhNuWV+QrrqpDVsqA6iIgbOejnMDYFlWZCK3z83kYQwysXjSmqHdQ7LdxpMCZa0WyyG3shZo
ZfXcteWjogJ4Q6e53Ttt+66JTA+MRjO5wzJuPs+8L/0ES26Jjm6E+c0aE+2HON2iKswKPtLmjcru
o/JicYKjpJK9Wr61rQFWjmXBhpsCDgV23cEyTZjY9N57Fham3zkDsQ7UfqYMieHWvpMqnW4TIEOk
b9pd5kavDpon28nTMcUU2XaZIpvN8MAXNAxiZ0ehuhVO9oqvzLSpCZltUe5Ut1kMmrBUIvQ69OpS
TMgqtSFTVG6bhu+gLLZTEizpuzzpAhHGe2Jw2SlFwdVWdfvMGv+CZ2KHGnbyYGiasq+4kfxwfsgA
cIx5Ih5b9rORRaLZcMmbCHglXd2yY1UbnZU+O7vKiKZ9XtnaJgFg4wsXVdLkHonJYnnTDkEOQnJj
Oelj7ImzbbnNtkNplbx1ru4G6HiHxVE9GL9oZfAMh0ozpPmuRz986e0SVagESX9kuXfhrG5bx218
6MrZLvQsniShiLaIBb1ryLds674dv2g5YaEc9k2t6zhGeR7Wlwb6UXWYTBs8BL/wU7nEWNzvhD+z
nVAwTJiNjZOBkYkIyoHWdxqMMRp00fQwB+YzideY+Aw810ABGwiovWuCgSXFrrYQwq5RggAdXnZP
dQaFyyAR6JHzbyYQ9Nlkzr7KStrscZji+fMDmYXxLJLsUQnrJRhULbyK1ni3TfLwy1Cdkj4Vx2Lm
cW0qwLlKshmVc3bYZUI9PWPhutEwMwvqWkNYpwyhzoXglNL21OkFIK8pQxowqv0Qnc69qrBnGWqr
+ThYCygIs8xx2LGtx9BLlx0cTTwVUgip/aKwU5/yBCCAVx9xTuxP0yiGkzz7PES22Z/yBOgUnBpm
aodwO/j2/Vxk7p4ftzoZmVqdbOJdu24pbzOasSeUdZZTkrNp8+AlBfJqbkcyoM+mfU2CEYWyM9EL
1yfUfxOa15zSunht3JwASmGOzWGJc7bIHqxmN5tRt+3n02j0SGI7LZaqtpbnvmUVPl+CeRyU1Vet
2k/zUpyYRQo2QVO4tfry1Y5BBXRDVHJ9Qi0tdq25WQZKXMbspdzwJA8sX1mHxunNIuy+CxW1OS19
g+zSaO0bHoenRk3BLsYsS/26KZ+TtPuj7Yr+47uSZ/JrihcLCe05XFyfwKPYh6upodxnyDN3La4O
b/zem6YqJt40B3sKx5MdvUBqqnjQbTUU49ldkJX1nOTVKKJCC1q1To9dt5BwXzbamD5qipdgis4H
I/lmoWaIEgQr+LYNw4CH1PoG6vtQtrdU4XGBEmsQp3OY+7Eahvslqw9jWyOsUGCul8THsYOXqLBY
AwY7GSf5DhDzIC/sLC+k7SpsDwx3CeRpq8UV29/Q8OMOECVSIdC/n8vCY2s1msRr8DU6AXTQTwKO
eVA58NjqH+6S/SDu4vLNhkiRDbrlsjumjJUSbpqxOMrfqtKn8tSsB1mUBxMxD/7m60/5b80hfua/
9R4dr93NoyC4WOy1agzw7H1nc9IHrYm42NZWTARGivQw1LlHUocOUYWNdOkmaG7PfuM14DOFUwO5
4zCA+NvNfwqsCcgATprSXcKsj4+ZkqMKfu9xm9v18fBYhNUl5TlwQmwZo60q/44qWUSgvIWm1WNV
uuj3FolxwuGKu3XSRvEBRpNOiJLlKazzgmf3ku+0MXp0yIqF+Rfsu18a1TX2wxomUC0rP00RaoNN
o59nDYeUPUQE50vfcA97gwteMi+fPUmDRMW+iCBSDuNRKe2UW8edb2JG18tylJZVE3FGD/GGeshO
oSqQd+4UllWQsc58NUe0YBTLX8g6+8oESMs1dD/1IvMLKpJFVaUnr1z+5MfG5gTQ6tEcCywa9aTb
xKTI9LHzbqNYjD1B5QrWWJCwhfgfvs5rSVJca9tXRATenKbPLO+6Z+aEaDd477n672Exe+iof+//
RIGEoLIwQlrrNQerboonNYPU2LOM2odpGe+6NCierJiMM3pIaL/nZ4j284EsjEcvdIONEYFUrFJ0
d07+APVf3/l5bO5x1s0PjTJX9wnCGYZWKF9KhtmTM9buNcXe5gULRnLS1tz+GJPw7MwtFuat+eY4
YXHmFcgvPnH0L0Xuo5gQK9863yz3qJz2IEbD9FFRWfc0Xn8s0yj8FpTRB5GkPUbO5p99EL6gq+n8
ykLiaXwX9Fyxn1Kf6UsexNWuVnH/Mhv7O5F5l1gAY5Sjtt2FYMkrqUE4Ll0F0YpoyaEImuSqI1x+
cDJzviCGOZ9nUgcHUJrGYVba5sj08VCUQ3xWqyXe4RGRyom0tmFnPwL0x/Uu7F9z+CRGXER/+kpp
wwQnmaC/JaVaLOSV6Kga9vzaDOqfbaP9kQ9thcg1hEmy/eRhsPyI3dhDB2jID0j3Ji9hnGSQW5OJ
QerYTll6V2XlcGct0bsJqO9g1NXF62vlAwflY+gZhFRh7B38Lj2OQRx8gBT8HuJX9GDWuvJuqJaC
C4M6HN0uA9loFdEprUf3z5r4de25YOsbf7oj8BkcUhM5pZ4M8gVh94OLIPi3xhuMvZM42hMrAONa
l1FzbuCevUVmC+udTPivGhVay4t/1vjaMp/WjBevSMvFwsK8eEYfvhiVT2hDCfMfafkLWYGIHGlU
7uba9t5AG/unIHIgDFczVk1zMj8RYvg56e11nsL2bWha96VD2CLKwTPjV1yfEZRmOJL8d8qPvUnO
OyGXlu62+rpbekqj1KWQ7tvRW9t/PYXstmdfxnlfz5RrQOQT9sfijbtuFgOuuVKXLfne9JFKJ6n/
trnt37pLmxSf2uQ80jZpbX4w1HLcsbZL0x2Q4JKP6rKpOkxhCKf+p9XoTSYEy/5UAbJ7xNbrn/p6
6FqGE2lAxVJOQRJWNynK5TM7mAXiY1I3m+k/dUSQmUX28X0x6cGrpam8Dm5m7AERBa/SVmY2o3ts
Dmdpk0KFm65Gg3+/NmV28hwwjG0HtRgAXk1E4dc22ZE3c01+Z5HMXU6+tsVKszjBq9etjRXnHk10
46kwU+0YuWVwtkoUqwulsh7V0lQf/cyL+PSN7bfa1b5kAJHfdFUZb7MfZkcbH5uXYppZPgXTDr37
4s8IxMU5xkfwQmIE1jLsRLzaDpru9Ye+Toml+PmDXfTNvRmnZ5dv7B2GkEyR5iS9whw7Jyz573KU
P8+Iu3zkdeo8Qj9UjwrLLoaVwH4Y2jFmhq8+JGN7Qwwlu8MENsSZBSA3KKr5aHiajXdGhn5cMX8L
HdQLudDeGwH9h7yt1T/RW8sP4WDnR3XWnkk3dywxO9T+imTcN4jknc26INOjIsik6RDlmHofkr5X
PypnADDaJgubgkhSis0QTkaB8Udc/jSarmGlDKCxC6wv82CWhwzu3GsaIVJQjsV3YvnTnTTVgd49
eml2lZoUEIWDUwP1+yD9pa3t9A/P6ut7qfVRMZNhGh/advLAqbXhociS4TUP/RwabDQclWAYXqUt
KpjsAo56lJqHueNdVGW/kKH5p8M8onhMVBIMynIOKTL972iwwhc5jVfO0VXFAW+3deg7XANMpU6v
0lbx3t63iv/oNeTwp+Iwwt591uZMxQsymU6OGyzhCYZtaQus6CXLyaBKk1X0oG7T4oeM69IUDfO0
V0tNP0s1npridSIqvp4hx0lZB6gkmFcBuQIHfY7L2LnEDeMrki3/Ad2uXZqZ+bnmf93aP/cjxJ8D
hzT0k5xv69hr0dtINo6VTTbsUXAqHpAMNK/GuOjnVNG4kzYp+kItHtqlCGIFOKc+zYvmE9Scf3ds
nbVkdi6lrj5vTbI1pX7xsLW5cfZL9WpmP3Xk7dy6iR8KnZRxiOfrurW12UoLiKD2btJDIcO0dsuD
Kr0oOmCYVke8Oi5NPDXUrP0ICAQdfeYMJ6lqYZEhqt/Bu3as5iP0/QXks8QKl87REGaXOAwBVS/V
IexKjGfBmSDVxNortD8MLwXfVphEmJeqSVL9ojcg99uhsz/GvB4uocKMTfamY5Nc2rqcDoEJV75v
befm10xK7ITonKpoISJpqf3u9DlLMC/8IjUr05K3JU8gtcj17XfDtFBJarMXaSq6gNlEVs73UgUx
Ze6xAvyzQufhoI+V925FvYIkWKQcLc9z3zWmRhc1Z1In1QKpF/TXmORIZ4Ph4hkGw53s9EF0vH/V
eaz7/TAZvFdl+awuJ01aprut5+X30hF3W+Z0U4fBDv53O2kb+PIcwwYVKo/1vReVPSQaPnmjfNjk
2+Tqjk+4c0njtD10kb1h6/PFSZtT6PQp2M8gOueohbwHw0tZ1tnJU/AXTodF93Kw3wgSWCR/te5Y
gMr6UJKe6FSqfu2ChK/7lGcfljZOzPMZ5fAeSZmLG87dHEF3dpZqr4wkWzz/C6rCODmMaAh7nXmW
WlUO9btjXBkdo6ONJaIDKujm6LoHfStB0Tj3w49mJJKVVqSkoNHoFy0PnH1ITmCJ8jn7HqTLMUrN
7kQYa4mNuUzns7epM/K9qWfBxdMP9sJCtRdbESn09GKYypOR1187XcHRxa2mJ340MhzFSLw6Ze2i
GNAiY5LH+8AuoRrqaAiimlV8a/P+2fcr9R1DPEHc7GrT898y4lpJxVxdVSquz6SBLloK2QqXOYZd
mA9BHqRrkzb60Q3n9te4SX+UtmtcGtwQHkMLfbiJKe5dVmV/MPdufrhm+NiPmfYLt4ZT4jUWi6Wn
Zpp3TMhzcthtC1zCSnYeGr1fgwV/Heb1LsBi4cOMm2sEkPeHliEMpzynuGG86nZxh8Brfio04rS5
EudHd4hLkt7RVyZ91bl3ITKErRcic560z2Zf1AQC7OhHHX5Tg9k+e422oPNz9zCpxAjzOCzwX3YJ
2qogY+1Zf5njIX8funhhF6bhTapphd4ooIl7mPf2s99N5KG6oYKrYYzPUW0u/LK4OYEKji9NhUaI
peQXXIPwAkjt+kLQrz6aC62clbnxytSfPz+TgyRBcQAEdYwVEv0ktdJdrLcRwRt7Z+ovmNe9BjMj
kMFQewp8vcA0Ogf1pWjlh+60uA1l+YvFau2jn13tpW30k+xD+tS767Bi3o32z47B+cMMHe8tK1F5
x2nho7eMCTNmvHyXfSNCcMSaMcdcaip6i69VT+R+qfUki19zDF2lNtVZ+dp4ySn0S+ujLSo8W/Ps
LPs6z1JfHL++rLXSrF7aYca/MFGRtdAvSZXOj9lStOpwN8etTriGWtk1/al3FRstI91+HHXNYc07
ZTsiOmgGSKOx7IktvjHTlN1lem0/qoPGXn9q56MZRT2CtUtddklBAhO3oP5RKuupsqqxSKoWhFGz
IbwMfUZYsgnx3XKtOoQwhHKYVIvlD5AEsDl6gT2TtQBORHVsdXrPrjpfu3B6X6uyR6vL/hZZyWOW
9n+YRVxcMyJej31f/VOggOkcsSer9p92DKo3Puj8lK1vaziasWtGrdoBIEdaZDlL1BIMGvUYwQDT
D56MxB1PYQ+ZUkvV4Ik3CZKA3c/T/WKFI23Sz8Vh5kmqbmU+w7gjyrAcv7XPVYN8UW0r6DIGNVM5
XzuEkx/COKXI4zYHYAzFckhLkshLW2QyeiIEFADnsNv3zMo/Sr8KH6XmeZO/QCsxtl52Dm2snJXB
jllI5927auf6g419BIiRFtALPSpgqSyO36QS1uSYkD2f76WqtUA5IOOlZ6mWUx5f/cEDObwciYxn
9jQP0fqHpcm2pn1Up8Gr1KxsIMQ6oIki1QgL8aNtLoHo5fDQtsobXAx7J9VUd6znGgqu1OT3tYF+
Se2sfpbfni04r9GKFWwZl9+9AIsmXSuPUi3xKOfRxKxdqp6dIYMUIwS19JWzRX7/nJaEeEksk1qz
tFzdK1VT32ySBQSSp4qx2iyai2qTGQrwkPxwxmLaxUHgfANAfFezhbUZ71NjzX8Tt/gyEQn9s+yg
i5CUD9+wi+ZTz9Rwh9Vj+QiCI72Uhe3fWmMO73xfiS7kIfNLgYjnk57FX1Lk2X62k/NqTth+O275
M88KG+feZLxpJd64bgz6hthP9PNKIr4hgs/CQAvc+DEd8xgkThDckSI9x+P8bs+5sUOOE/hGmdoP
7dwV8y6rNB5v3tQ+zZ6kUGw7fSIaijGz/81B4XHfJzDQ3aEinxZUPYAroOdw6FQ0NjtYLF473gGW
n691U33HfVG5Wlo2vVtdxWM3PmvYin/BvutHPrt7EvQP/VT6p9AOf1VdljxFcYRubeooJ2j66pfS
ijUmre1Jc3X7I7TPpMTSr8Y8DydDieKjq6R3geL9YLqu3sw6+mVGxfduDE3SO5Vz0UCMkmVz8V9C
aGys4xQFJsgPXmgkfw0kidLJcoEiVSQrHV7spBq9gx6SXqoAArwWxZmIfEzKD+/sNo/xEEGdmCyB
9rWaA+9ieWQ+Ab6nxypEHtN0ACsNYOGbpvfvrb9cWN+PQ669Gmpzg4he7chCBSe1ICJmIXdJ4GUk
3qsyN68d42kc/9IxzjBeitZ2L1PWIX84AlCu98QZlYumkFeD01Sd4M7ryIP4xu0HUA/1MSUCdkBf
yT7kdr7Ykc5XPo9IbNrBn1Xm1m+zzkebJv3JIXEPuNsJiZhSKOYY3o9e/GPK8e4bB7Rzcez7e4YG
U7a6h6lc0OytPmxfSN5qZwvj4Vtg5UTlo9I9BLlqfAH5+X2w4vJvExVMckG/oq6rIH+HBOuLEnGI
oe12KiJ1VwzgBmxwtOi5AqUiNSkqq9VOEOcJji09pPBLHaTL6N35kFVekVHRgP3FF7ARxxhJ/6de
M9W3idTq0dPJdUvVQkjxMYu9B6n1oAvfBgMy9mj399JkwD44O5FdHRo30d683mhBeQIgWmrSpBkW
gm9tmtzkgOXrczX4MjN3iS6F5i9qn2X3NvlAWs2ofJEa1kbBMXV9nFiWnSMrG/LV7U1qnq51b5GS
ghBw+mlt07GauPZebsOi4QApmJSceDVwqVwOCFxlOiZVooJGoAez6vi508k+LDuVpRgHAn8KpIGr
9CDUPdz8AhWo7ZSBm94QX03W35xFQ7GPvOltigl3TJamvzU+Dlt5Hd7SLORLV7Tx33ZroyvN3OnV
Ce3XdPhZYq36TkxzPxnWiMNFbryXY/kjTBCakH2EaNU94pTeBcSo+W5r2OIpvTccpW9u6MGtwu1k
L3sHlUwPLt7W2Tef+d6XgGHqKbt5ITMIqGjRqxSIoxTHKvGLY/Jvmz5FuKxXHuLdth69TsEIysv3
0P42z2kYGW9u0Rlvyaww6INpuUo1Vrzuqs3AQ6SLNtjGGx+wycmitX+OrcB+RKX1Yi+HV0F9Au7u
I4gOt61SOudViiRuGO2aYbw6Qey8tmijP46xAs1cB4BWmAHsaIxNztKZiGD4gpYcaxq/zfegfpsj
F2g8Amz+53x193eRKf4RZj/AKNw3XuHS6TilNd1albbWrA+1xvdManhhFue5AmC3VnWfo+bs7APc
eJKm0ZhJ53WxijtEFbxJ2zT7Ny3nxZBa3Sr9pbXqgh78USl6e3oqAYc8rE2wIDFGGryd4eTRs+Py
mrdoZ9mTbu7I7ZIpNobgVQpPDc9qYcyPUht9t3mMavdc6GmU7OdmiQLXlbOTvUXEVz61dEJnTRKf
tjbDS355qspHry+bFy2CVfbLwaJybNRXKXiOUPDoyVZvbb45fNSROt6j6KO+4lAf39ea/cfWIWGd
gvJG05y3NhfXq3ZcT9r0A4IVyAjtrdGe7vUofm5HL3vkG5g9kkK/9ZAgblLDb9FWd7LppeGr1prt
9bc2Ocxqiu916wcHrawyQD658yKFWxMldCAEwFCnrVQVQLrkYurhkMBRfatjv3zzk5LwmhdHZ2nL
opxYZQzEPMyLcj9Vvrrj2fev0tk0sPosUCk2TOA/pYqrUsowewy6qH6r5/K1JVD4gN5r/VYkiNya
oeLvVeigeD0Md05n9lwAdobApw4kUkFKaXb9pk51/NTE7lV2ShN2VRrB+8a7atNQPk7meGfXYc/9
HIyPxhzKmzfWHaigKcge6qA85uVRUYfy0DROfdCsYAZ45OPYrhjOQ59A0Yh7P1lcrI7YgX1tDL+A
D9/f+2X/YPUBiu0hOSl4Cd/9Lj5ZIYIHicVKp2AG4JVadRkj++fs5iDY6qvaBzAnlBBMt9rrh5Y5
yL5h9pF72NTo2W4GJbwfIwUiqc/XXLJ94GNg15tg0FVluIGY+NBqJzoHfBAIcKtA0gEp971+p85o
zbWaYpBcgJ3kKud01L+w7mKwAb1wKA31MevSK57Gyn3VldBj+8G9Zj0EOMP4iJshZvnnsk4G7Zn1
ofs2Z5Z2m8hoE+9oCSYaxS7LpxbO1E4dMWRFnZj07YQbgFf2ya6d+UayGH5Q+xctbLznRYRvgsRg
T5UJ7zEw7s0mVk8Kjqe7Ivoyz/M7GaFD1GrlqbBb967PjAlbrmVzK6YBBXjbqO4QLfsKwmLEzKzt
T6UTYgeq6/5jn//kNOENuRVjh+7zsHdMg8xtoWj3GXPVzBrVFyPlzEOVzXcWgrNBCEgkU3DuS3Q4
eVNyabShvtWdXx9xIRwOjeME96lbzwe11b8GI/4BIKa6YzBD0VDn8sUC/vFS6eaHEkfVJUOt8R6Z
RHAlfFOOaeO092VRECXRB/hbs78Pqqm/B0hw6WoEGds62ed1efay0bvmxlQdUuYNLK3McGdgyrSv
++5iVQsiMOi0oznYyQmA8Hekmr4tnpQXkyz5nqvV74HDdXvU2Yjg8dzYjQJcL2nbO40SnQTgWmhJ
sGLvDL72hg3bRv1eJfoEr86s7waABldlCXgYzYvMqLVlWs0UhceoIw+Shgiz5AmSEdHQqh969q23
lcc0heeLOMo+jV9AL/89u0Z1I/+m8iVMajTX1NtUVNqrCcPD5LEn3WvXQwL+xqn2Rh5G911eBbdg
ZIaRaby/U1jsoXeWyO0Ny9NbZoSsnB5NCif6wO+VCWZCDNWu6voc2tN311Td+9FN2j2hwDYkFLqC
HbDoIrdkO9egD3GECCDTaDneV0W9REq+QgTI90Mc/WyyErPlyLzwLe8TECvIW9UnLujfdYpFzEgY
nuwDphxtZT0TGNF3Meiygx83b57bwDFzG0zEVKO4hjXjYKyY+3nom33ZEROo82c0TdX7Poq0+3Yp
HBPfQwcSZprvQj3wj2YHUi/UdFYoitMx9lrNMUgSdw8o6xQVwU+FzANKDBGKQoQyfvTWUH5pkTXn
o33pctzQHBdOkx6QA1FH6Kke0+OHoAHIM7+wImn35D2r0nzEHTvb4QbwkcZqyJ93rAVCfZggFz+N
HgH2Wu8mssLBK8IqfD7bCoSSr3bg8M34fgR5ucN9iVkFi8IuUeHwmC3B6zkNTra3qM9W/c/A9TME
ygzgja6eAmIwc4CH/jmccfzTIczvOg0qU/trgDQYAfs9Nh5wvtp2iDo7OzNv1T1C08VRLToQyp2C
AYumKshHohcTBD6JhdJ9m6rpdQzt5p5QY7afuwlRtKx9gr38SqS52VnoyV+9SQcFqvvW1bHdm+L3
3k1JfPdmLTidKu6+Na53X0YMs2ajMIylVXWZUVjCifOvASDqueq6v/A+MOAE28FRKZPpYcCr6N4h
eFwsBOIg1d9Sx70D/zAxyx59ruDw18iqnehGAHwpjo+60fm7poBEkcUVgYo2MMm6ldalcqtiZyV2
ewa6XgCK8yxAN3wMTpCZb05OUkov0NxCOvattDqXKE+hHZI4PpdTa577uvL+SL13uEyd2vo/Zrs+
wHnnW+otEBnlR2T0+9zKgpuOr/xer9TmwErdu/QAz84WOFBwJ6SkFJ/FWwfh3rEKgh6qeWDO+OCN
1vCcDmgUOdQQk0mOrRm855li321FNRTOWrWZ+V/tGopYPVuPls/c0RsscIxuBtCz8ryTH/jePvRQ
X9MY+vYsmXe6GvAq+qZxN9cxaVNmHz/TXD/mQTLdsH+/dAhFvWhx8MtaHKKg6tyjWywPI6szPsRL
sYjnmPmo3atm3b4MfTs9tvEyclPzyqB9qSOmulWdnsvAUcN96nAbwYRdlZb1R9enzDys6EuS6ugc
msWzZYz2acwj1t9L4bsPs9fBQ2u1+Nh0L6nTJLeQ5cEt9Z3oYBQQAGBjR3eWbb7ogQF7wxt5onAN
HEBcEd+Lj4NSv8z4HBLYY3HWLQJnWnYRDJi9ZKShCgNLNK3F6woE5r+F0pEv6tE2LTzsMowQSS2/
BKkxZl5LmAW/BgfZ8yURoMz6UfdxB8VwC44EnpIeHOugB401BcPEitPnWEIj9whKX3lQi7vGnJ7V
cB6hdvj2YUSVZj8tVWQKpn1vcrPM1AVo5oQpvJIO6clZA13kmcUdiIzLMMFIAa702Jndi9Li/5Sb
cXLQ8WKc94KZCxcCvwX+7OgMUw6nYHYfx1TTmAp22ZNHau4WN9WXGbjRB14boA2Lb+EQpR9qjkuM
1/50C5+HW6IEzhIqqGedlU7KA+V4rvYgxcQnDICVpxx86Y0GeMCkUkoFsKcPUmCqc/Mmp8H88D2q
g/yaxSVD9tg5B3yfgYeQUgAEV8z7AsW0yCls3gt7bzLkPQwalN4aoIDSAaxKGv4ekiP+Q0yA9ZLM
4ZcQKTjER09T4JcHxxkhuC94IwDah0Tj7qL/myqob9V/s65p79ohO9djzWcSVGDi4IysJpCEWnic
dX11wj+LvDS+IiGPIuf4qieBdUkH5XUmCLDQW9VzZS7GA/FfamdcYm8MydYfvHj2rmFkPcak0vap
jqxSq+YI/xkgxu0719Sney2N30eVVSpW8sgohlCGF5OmykfXJmn4e0CBvqwKEEFWdyebhDdYrtJe
hSPS6e9ucLQ3YLsu0tjKxELAZJzWFlx9nvbNoUht7xkWgPOkTu8zCL5nAzCCnQfNqYqTryUTA+Qr
I6CVJclUqc6pnjHnw8c+zhXlnHRuyPzJSIG/WIc86Ix9VRb9BXZE8d6ZdXMZYYvspaonTgPeuLaw
nVSaB6bL/D9tZx/0Mvg52cp0LuJ0vkP447mfAXubrp08BUi5PAWNVpMZRgrT6Z30aNV2dS6hgRsB
7AwlQWIu4+ctTA13QCrYCUkyFsHOmcfsyCr6ySDOwSh+yDL83gGLfcvtd0zL2mu2YGbKBVcXgrC4
ms5TtOBGa2NSrwAjwgVJKsWkR18UxfCP8b9N0i7ds+W1q29lwHX1Wuh0u6xIKQXo2eggp7W6Cg7+
acJY8GKF73EDUsB/G5sgPQXQee3WgFs0jG8IlaNuiOfdqqshGCHBDWUmCwY3dlDyXgQ3ZEfnp5Ak
x++T2wQ3cFnWfGSyyi+RTXmjrQou2UU2k5kIEiws/r2hLkD7uq2OglCpnKcFUshcNrsVPXDroMHr
wd8lirbEEWgNwGIdyar86Sj5IVEDjFZ/mv0Ainm5cM1yRtna8Im2lqjzUaCK0jjO2ZRdpGfktFwZ
ZBGDf45vl5NILy1Up53tZOlBfmWC1jQJWITPFle/c9CoZ1EYcbw9JPfhCobzR7fcv9GMnEuOGrXk
gKVI5PrLZswSmZQWxndSzbLqHJaKjv/M8ptycJ8B3hkX+ZPyMzDwDaNqQJykr474qf+U49IxgGO+
3Mb1Dkuj4KVyn6yLtZBGt7ax1LszUit4MgH6WLG/8jRAuyVDPU7peFT1+pvggaUYgFF3Nfw64qlI
jmTVYGNGVDkpY7zbHCXpveK8QjX4q4e5ePSakDtqIyF6apPmTe69nbhPA3Gf01wbDOvWEKG3x9Sd
9FZxSx2Wf22IZtt208AO60Com+Agt0vuhmyVWKUmO9mUp8AKdZ+8crfzij6/4evogT6TzaWAiMCz
oZwrLMMZW4ZkBogAzBnHWnM+/rYpRzs4UoBEdo38tm7OaQ8ayo4u8vfGpiFG3RziNvk6j/pNrtx6
laCW7gornQ5yreWqJG3B+r/VEF9ZMAByT+QI2ZK29XGQuhRGimNI04VANBF9HLpXufHroymXZnsa
ZE9N5HNXgWE/yKWQH6n3NdenDQp9TwSdWa5VfW8X2xDkLtfra+ZOPwO8Mk4ZswGeujetyluYtuEp
nyE6t/r0qi9Dh3y2s9h2znMwgwTGjm+nQudECbdBT8hK8uL/+cO//QbZxPYKsrse6mvP9e6hJpOD
NDH0gwwB8n3vkBu/2ACyxtcULu96cVc4xW9vzW+gis9X0CCNV0SwJufmZIS5Nh9jN/xL6TL1uF1h
BsGb7rhQurfBRe2fM0wsT/Jber96Su1ZPaHR2M/7Jgvv20FXgHks49DyWsuRsvU/27yunBEOCJOD
PAl9nJ6YwrB0WR4EfUTayYRjvT0+Swe7mulg6vjVB9NFnuCxs4bLlFssS6pj7gwYH7kLuPJ//l27
SK9+CFbYyw3gCgsgZXv25vjB1RcAo1HY9SJvw/C2DMvyJEl1ayuI/iwjkqXPztF3qgHMSvrsBApj
pPSXYntbf3tE103ZP1fecPEacy9PwnoItgJn5UvbkCCQsZAFe3NGofu6veHbsyxtUg2Wp1Dt+1MD
SO8cOtFJ9pnysEuP7fjPj6DU5a7J1nqM1NfNT/ul+qltfWzLyrb/GXqwlSPBn5rXAK7cLgUeU6SA
3HobhPPy4dA9iKaBzkJ10k/4UJCnZ14gd3ywdYxBnad8bl8c5gasD+91IhazWmDVnLzkgFKGuruz
FqzqPJYv+eB2J9OcmUo0unpQg4LYTY/AzI4E70l4B1O+2EWa81Afgqh8crLqtxsvf1Weg/V12urS
uD0m27MiXYohbS899oPyMEpRL8O1bOkJ9CUzhvMkV19OUoBnnMCs8Nj1PrT6vbwlsNpplc3fWgfX
+CO3EFGSdcuEa/ARUt2ftnApQi5YFyvplTg41JB4wTeMif4R9cDdkTE5yjWWQm57vExPEMpljTyl
3/NJv3mxkZ3UebxLzBKBMq+7yCCjMWq3cHZL1HMPYRGsXwCj/QkpP7vKCeXOyxYjfbuwYexo+DkP
3jNmce6KWfYT+83H8+yUyxOxDQaqpjpXjtt+n96O2qGfIN5vV7HMHEbSZPnMZG5mHXwLupCQSuAF
/AEu2WAm7iE/Kl3IrUE5MdBFGTXruOqYyWQLvG51nlznOgHMIZ97hh6JRnFk7zMcw9bZ1bqKirSg
IOema+sgDJf6sTYS4yTnl9/l29F4bfWn2cjbk2oaL3JXt1srW3nX/YiNKdqNRYHSPxTyfxZo28Ch
yLdf6uvEjuVpiSMNywcw/kcts3PY+W0+PCDIbl6AplU3Ye0MUVfdeBb+LsMsW++v3IltjNluDB/o
Xyn0THPy6oMFQRpZDMfA4aTgJXAZwQ8oBB5LLpncGXmsA5XYowU82C/wDfl3MJcO24i+3cn1gV7G
++0ibHtlS7r8/0/FXG2EvfQg75PMFOTHSHWdi2912Vob5wjbDya0CDPIRFfp7IuKx6J0kT+7Trlk
E4dNXrV1k7z2P7D69UMpv/O3WcZ6bJm7e2AB9yQEscfgQy/zV5IjhK7lNZkL5GD2wWT+hdYK8eSw
Ty5FE4bqUbqvm/7yBY0Ag3RBus7j5EmVGd1WbG3TnJFy0FCK1ICJLZMw+Xe2YkVJSv23uez668t5
hInzMBbouvVsN8DTTzZZqnmPXm9BEuq7Kz/ErG+6q6tXudgyqZOt7dpvbSSC0LwOIIBsneWvb9Xt
WNnabuO2Yzvfp2Oj/KNDqIMxjDFTBs4OIEB+kbq8eVzxhGX8sn/98XOpFbtIGdTfppFyC9cnb/4W
QLS/yuMaoaQLaHq5B2HXIbkhT8p/35Sj16EKUE5zccv08JkKEsAU2ZZwnzghQvCQvduObQ0oO6TY
+kl18H8MWp1f11+/PMkr2WN7Z9b5zPowS6un5x35k3/fO9lae8nm57octJ71t16f/8DnoxSNxEZr
v2szUrMyrmyzBzn2v7VtXWTvOs+Wza2Q+7FVZUuO+59n/W05I72l46c/9d/aPp31018KlgEfo7m6
C2H0La84Hs7kKqp5XavKCy8FoRTImdCIWLwvYbat2NrmDE9Q6Hf0qVqDzbWTDLdy8q3rb3tk0zcD
EEKk4NcnWl6W7Y3/9FJtL9D2oknbdpgc8T/bPh32306/vq5zvpD7ixi033hwcWhjWrvMheXDtRXr
Snar/xar+G/dP7Wt64nltOtfkPN86rP+hSHx7jVl+FvtvHAvQ4OsQWVr+0bLGLJVZWubkG2dP7V9
qko/v0cwoP+h1UgiJIUNkY+Xk9w701t5hNdNaZX6TCibZXVWZSfdK9624R0wFbTxra7MC41c6jLy
MxcKiChZmeWuoSM/sNp5L8MD0X8kWRuUgf+hq62Dhq0SQ5DRpShnSJiIvx3kTkqxDbdSlUfBkUX/
1md7DLa2T4/QdpoxaFJCFi5Mr0GdzUPn6Om8l/VvAsCAcFEyvgftEJ3WN14uylasw+pWl8v1P6uy
Y3t1pRoQSPln+Jb6pzNI25wlYCe0hNdoG+zXifW6X+7PdmSDVwmLt+xqERgxlgjJbyvHrZscK4VM
DLaqbH3qJ4Po1vbbPy57Ph0yeJVynI0HUIHPNVQKXAOkB5FyQwPJsXy4Shzx2jcZuvwsybKLXJky
6fPsMqvOrskc6yJ3eLuj67v/WzDzt6nC1lW25OZHRU9Eb+20BrlyB9ETI46QSdHRyh5mryQdg5qL
Nj3KK7rGKeUJGGc9bv6QF/mfqFatBkess0mdNCQH8zy7JkgEwxKHtCZF3ZCt3G113woU9M9Ca1cu
usPObGFAxoC8RT4sXQvOpu7fCWfbIgEQqWjXyFWV+1JnUJn0qngvY3gmwifXlxs8t//H2Hktuaps
WfSLiMCbV4S8Kal81QuxLd57vr4HWedc7bujO6JfCMhMIRUlQeZac40JdKf9imf+dfnFRf3jX/S1
dP266mLNIna/fuYRycnZ0ae1uMribe8b8QHuh+LC/tX2taoTPX8Xc95Hiu77n6SGoboysdZzsTHE
Ki7I/deuiMetBghwrVIxyyGlZwBIiz0+k/QaKrkzzQLTs/Q6DjJPNUnwbqqDp0jJtspyDjmps3MZ
1K0rRs1dNu6kudQ9uc8Q6Q1D4TYRP3WxcTJbX5kOAk8FTdEpTeyNHIVGvgYZhOEyK/s1UUlUw5O1
b9SgeaAmi1wz0FgKzzML96JYPqX++Lwo2h8DMLCP1N/UHtS4ESoHh6ItA3iUJaQn6hEKRGxW6WPs
WJAF9e48xbAQLGQLG5Xc/tYx/PmaVs0P6h13va6Ur2Ou46qV+p95yZS8xgf+4AcySvGsee6d2fjm
EK0ns+sHJByUFjrOMLhBU9dv9YymlyV5+aLKqbmCqIO8KgLbJReLLYBOKHnOjQp+kyx7FYhgyFAl
Om6MGKvLuPQQSsJMYMBRIEyUbVOY5WWekuoi9sQmKwoL7lmeAxYmCG8UceCVFfghfxo+dJJn21Ze
UH6ZXGnYkUDi8JYAsGv7rNziIoZ6LVPwqfkYicoQDL02K9AEOe3Aergp7ANKDdJrDsH2FurX1E/R
dVg2FLpEV19OPsFqSnvRVGaYdMNdhMpVAD7TDLI1VnBtoGFfZTKh11RSlNU0jgErCDpi00FalZpc
yxxLUTxk3WkYuouSdM7DvGzqDNmeyXeL6mpG3DtCNUtXSmnhijaQndEnzObGUYUL4/+akmi+fB2h
5oD8a/Gdu7++igznAcpMtKrC1oV7qq0txdC9aWpyGG+I6QtN0Q+mhdQZWaviqaaatC5W8GAwcAAv
nbA8VZTanZplcz/k+7lNCmKoA2gjk9q0Uj3ks55qK0XXlIPYFFPwb2PRV9Jqcqhyd8KUYDNQg+fe
RzBqm2P/kQz5u0YqHV045f78tnTqmVEmolYoKigx/fyLdOdbmCfqx9QkqBUA4jwHY4bsGg7Ww6yQ
SzamxDhWdt4f1D5ud2kaFxf+BQol/6382IwSX64s1c+y1j/XUIPOdpQ8DGbVUPoq1Y9xT+LIAva4
Foeig1ToC/j1fF2Pbo9xhzstw2MlxZQvRsu1vI4MNk2WRNkt9wzvjxcb+aeVzvpRnKpudOViOeGO
4jCcOjOwaBseOJV3/wRtkPwOwzn5Om+tze1D07XrXAZrs/KxWO6D7AmjwpmgfdGwVjb1I4UWzSO1
5/2F0PFeHGG02z5iWkcxVDYCa1pGiDZLK/9+UWI/yzY8LlwDEWpT9kPEYtmVqKA7wU/rT/VAWLlM
oZ2IDguSxR4MZoKajUuh6lK7BbaprMShuDxZKi+PKgtN2HJ9zHFE6FItE714a46/v/6cNMn9rVnU
1Jwt1w/qNIq8bHLwp+c7Mw465BSxKzZVMFPhfj8W37axBSH5R6PoFj0dxR3e8IBwBgVeMLjourBU
KCtuSmr9XtdBuOvNIYDxHlafZbkR/fEQ1ptUhdpUzZJFwFqycQsnHrhvgig4dctmSOCe2Jq//aOj
71PsZF4D34zXlDDEx3LM8DBcNmJPtOmssrFsMCGqxUrU4Df4fwwUL/kafX91N2IO+P95SWoP6Ctk
Zfv3adquAHJ7Gy+lTDRw9denE6PFm0xFqTantF3qKEg76kZLBSxEynO0bHIAE2dxOPk+xMLIHyhe
l2OC60t3KUMud++DxB4OekcefB15ZF4c20RVwrJy8MSYJOlgvRpI8SFLid6/XioOxRu3UEd3FiDw
r5eKd/vjFZmqr7sSgcbfHcunmsqYYsfbXJjvKfakKJdmOz22U5Ue7TFCcKJA3uwy8owy2Yp1UoTK
k1yGw8lW6+95qMhPg1nIT2pYXzpusBdy01S6AB3k6ddr8L+sulWPJtKSVzvjVCRzynMKzeA1qqQ3
6pGDB9Gpl8HZL2LzKvpQCq9TCuoe82XkWL8mg6I/K35UvCjJXgzhmZM9yU1D+eUlrNPp1AdKeh6X
DXA/dXD1pGbXbGaXezZqvOVQjKHQlESOb/+SkwH3UpvYJZVL6Wvm1HC0Fa1diUOtb4adhmuqV+oG
RHzXNLr+ERsr0EXGqK4jCipfmx5bBJl6ve1SX/mKFKz0zMzXdyOWmdfSHJ+R0HQfRvltthv7zZDs
9pCVEegkU+0+mhkhhWwZ+RWIDizdsP8dWGb7gWRL9eYYF3Gz8Z8VxGcwbNsBvSd7cdiuZ6xhqRf+
t4myyH86/2pTDQtVbDafysGp1/i1lRDmrOI5kwzz0KTdBHO7L55VKqYfsX53RaeEjO0ZBcYblbzy
WTSZfkN+wR7KrTgcoUnsFWdKVuKwjm39OpOlE0fijN0gn2VYbyoV0cdgmtElFEaoHWtYMZRF1z4U
NjM/E3SPOw8tHlhP0LLryh+sg+jpW99Z68pg8L3D7WT2ufMAjIlee7nqV9T4RAdxaEWyiUwh6o/i
0MSICB9I1T+Jw1mavtk88y/iaOqzK/fr/KrF6Hv8MdiF0SDd0qyVz5FPGXHoY1c15NUVoc8a7ER/
K532JYlb+YhYYbipastPJYYqXyX2SQwQ7XARN6VUZxfRJDY6lKPIpICh7lQMVwvcYzMzuInhMeVo
11y/NU2xsTu7wrCwXoMxL4/mZBXHqKNYboEFl0dJZtN0lQ1mVp682OmBjptR8xAqFlbgk/EMISz9
kI3KWcPNLHfikBodJPVq8VrqI0hKrUdLsAxT+sl3YfqhqslH3JXlFqF4lX6gos62lONbG5Xcx4dp
aMfclownPcysc5kYCCyWYe0k/5pQS+55tClnpnUKbkTs2ctmVlJ/RQSvQb/7b9t9iNgzpPZX1avK
9n97vdoigOnM+KEe5+YyShVy6cIGfYeqS+dJ9CuX/Rd9HMzXxhrhA+VqccpCzYRsXKUo4ob5ra/s
mxg6aumpjjTnvW5y2bPr2DinpYMBS11DS4EL+0I50g8J+NU6LlY2sqGTXPKjssf4W6cgEDM0u3lw
9C44SKaVbKM0lJ+gqtSuOL01v8ul0/zoyBshI9JjOIyTtiNmW0LdLY2bY8Ic5+duAbZUcjfJ6gIy
LoyqU8k99WSWodf7anyogZP/0/E1RnSX91bqSBA/g/H35DmQY0/0h+geT+JssWXTaFaUE1aWvv86
FN2qoyTjhp929DUyUNSboSfGVjYHarfvpzAs/WgiLz9YoSGtU6VQsaUarJ2B3neP101zUjTd2phJ
Nl0nfFy8vpWbF36NMtIf2/pk7nyDzSP9bpxne0iYko6Fsbk9mW2h/6AmEVikzn2ebx8/2iyxKFIJ
5nVdVfUlVtt6p2vVcIjs1sDd1y+xJegs+FiIVbnxUZmplmCx/N7/iIPxJYl06ZeE0vLrjbJcARVX
GD+ndPgWSpL1rphNBu1YmZ9CEzY4U5TggRJqe5stUHFZ8tNjn8bGlnBA+mBTCoTGuTGIn3EjM/05
/OAG/EnxofRTDfBBRp3EDJtJeBLY+q8MMrLa9c8B1hxN+9h3aJbhFDfPTsuasOsr5QHdRoc8B4cl
6q4sj+Ca7+9UVcODarQWpIGc4handNlR7FlWTQoQBMK5S8C64F/zqFiD85ynzrsyxdJZ7x2HawC+
tw7T+iAOOw3yXG7F3V6Ne8BUCvOyfVcidSsa23kJKEh3qyGUz31V+i9RPX+oRqBexNG8KMAt1XgQ
Qx3FOkaK4V/FUdgH2zYt00e9UP0XfyaXWBjNU6lZ1ou/Hf3M+oh5VG7bUW63VjsEn4W6rYfa/CxR
ZGGZU9W7IRiKd2zuVr0R2Y+sI0+YPBSX2peA5wcUb3R9qLhfbUtHVJBxxll3qWQZt8COJn5EgNe0
SPsl7A4NYGqhFXQv9wGNVmteZXbGZsBS8NItG74Yk9fgjeyJQ9FBwra4NDNuW1hWHxE78c5BV6Fu
wHDUJXZXXLRlY4LiPdqSds6tan4kCvDeldH0OUWL0KOlngMOFMi9VH2P52H6HOvIWI1Le7S0//d4
G+TSfbxv+5wHedqqCWyAb/+e/97+f53/v8eL91WrgcptR1/ruRGvBhbst3KY6ptq6erWXNrAZdQ3
0ZGz+P1qE0MARTa3cmn767U8OcFZSc42Vnkmio2xVFs6VSNv+GZk/7TJ2Ec7ub65DxOdY+w4bl1T
bxCUD1LWGhRMUvM1KvUQrC1+614Px8bLRqV4EJtR5/9V9K+qqzTVWg0T+RRUFOJxkxIHENrlU7ts
xKGpSRTdfx1nldezXIP1+G+vaL8fileINth2xzxC0HZv+jrT/TjlpjeP9kPJ5frWY/8Bkcz5SKhn
4ktV5nvHp5ZUHa3HyeydbxoAOqKFzvBg2DaGowm8lSKVI7KvVBNTeLxvSmmjqc78BpFh2HacVQBP
XynL2ov3CDPkfH3VGmecsJ2L3ykkupZzY17xoHLVXtCNGLgOaNpGbdrxoNYhzO7FcEc46nyZ6xhh
QXEuiy/RITY9rO61jciKSvTe2uupXgLXaf1bZiXSDUB056k7BxuxZJ5humiwY4CQW7rLFIS6mHis
t1KV9VsWf2Dxtd+V3n6CGBneohgn+KRr+4eo6ZWdHLfZ3h9T/RIGKp4YUjm/pmH6G9Fh9psXh9jB
HyRdh46F9e8NP5mtNnbBpSqa5lYsG01mehgW4BKXAZq6lCI1SDaMtrwoKXXxIJPl9eAU3UWMF8Mw
eFpjGjlhgAacJlk82ZHM4yXbJ7cAWAe+ak16BTqEQYSBMZrWyeMGH7T6YgRdsq0orTknGUUV2qjP
J8tGWUx1vHm0siHaF6CMj44eGXvCHsXBmebhkFXjuJfkqDxmWoGxj99Hp6TxQTwNln1Kygmv15og
SdQl/iZuWxkHBrne2E4xUugKdBkAVH8lP1Gu09jqbj60J7jBaAe546AGqvr+ae6w+sHceXyODPDI
ne72XUhQKijkl4Yc9CocZe11tG1Y3nBP3/Ce6d0qmsazjw8VCOo89aopjCBhwY/j2UTBh5/O35PG
Xvv4kb2TvW7g2kRLrf0cPaEl/R2Z8vxdSrTvBH4pLzcCAuWBrW6yloezP+jbfjmDHePfgQ6sxOJh
ZEFlTkA6kZh8L9Alqp3+zUFrwBIwG46wUcdrjZH6QuOfga7VZ8eYOlDI/AJYGZW7rFEAyQDvGy8x
tBYm5eMu16Xo2Zcc62IpVNMKI/hQ7ym5M/xh16fD9K6brJ0UJXi2C34pypQXYAPk8T1CALgOyqHf
iVepcbKvtUE55JYyeMQSiwMVQTFL1UUZbDgYcvit+9WkTwARxRCx90ejufSIxr977sPHTPAJeYP7
eURbVdnUoZHAW2U4Bl6MssXKsZW61w4Dy8Poyxn4Ci5JBm+buOVApcdyCNHOWU9tgc/lcqjqE0VL
ulHsxaGf1opLdWLsYvJAkZxpsShYNmoe4vdU6lN5HJ2kwsGCPbG5jxF7og2ncUY3KhKlIUeN9f94
3QwwqqRA/b/OLQ7/eGsLH4E9MyH3j7b7S8T7j1E5H7L0vZnC8Jl7ru8WsWXsVZ/aij7XnmTH8rfa
EEqrOeffbDlFfDWrYieOxIt0zXlqu8w5G4a0A100X5yuoaSwzdu3frQqVxus4FsbSM8UFDk/dUXZ
5Da3Azjgq0DJ1YgBQHm7LP5NMOMBOkj8vYrqmMdO074vdverxOjKM3HuowzE/UyhQHXOlSrcgDOd
3USXq/O9Q/QywfpnnI4lT9FaK7l7RSKDc/NyBvESMfB+2Juj5VpDTc7yP2/y16mlMaFeSPVfUzSq
ADOXN7mfQBymg7wj+RUfPHuQrFM3BhgQYR2K44vUh5SQqNZVh+R4Tc3l7qsUKAz00P5qo9IXS6XU
3lmECs6WjHFJLIP6/zpc2nDqHs7RshFtSDCVNb5oZEGW3nuHGCfaqlrONvqAK4A4bE0tX0dgYbwu
ngjvV/X3iMIFp5DrDyWYKH/ry+nVKlm011PjP+Vz3ntIxfqb2sXQMK0xe7A1oCoxELfzZPTDrkBV
C8ExQrOPbdXeSB2YIMtdfLDk6JKncrXJWOteZVi7RAyIXqdGLRFYL7IXPl24IuZtvyUmBBRj1vVP
PEXf/SY1f5SGf5AJZAaQcKhrSuqEqfRLUbYm+D6CDCQ0ut/j5Jz8PC9+aE38TdKJUnO3RECPasgw
etywdFALBkjPbM6GF78eGpjmLCBE72iF5THMKAUUvTkWnie/nxtX9MZpmOF5CVNO9E6tmV5qSf9M
ljOR8cgf0rp6En2xbhNzArTEnDx6KFtZusQ4CbEfGHP0IPbERs6Cj1mVq/29Sezhhhp6MT4+X6+6
98pWZm1jElGuaLOaENyk3VB3Chx0dR93fx95yM6NXpgHf1YZO8e4UlGJ9DQmTkmKyCd5oqTK0bE7
5ShTR0XNeqRs0xlUjOgQm9GGGrSSljG1JE3V5v4axZd+lHMJ2e4/p/ljiGHF1JCJk9/P1mPTseqt
qfS+ziu6/TTmLf4YOZuStMIOS/c006EQbDm9NNSUCFLB+scLRcfXW4oPGGayv3F0/fWrTROf4P7m
k5PwFfStTt43Yev9r3/TffQ/51V+ZgHchq/PsFwFsffHh10+3NdnEj1fb9qV2UMM2JVS8a3R2vKx
WIaJAb5eE+YRu6JHbCZx+cWubnegG4bvDhmhs9QNG2Yb2KmNzblJompVY2ARRJSaBU3+zSiaCYYe
msZe3puhP28tp/uFLHfyUsCKcvSjVxOsI3UTPwoHPpgzdPswbX/Wme9smDMdbRCmUaVGnmJOC8rW
+WFKWGTHnSvV3MgBzerg8G2HGGODu5VdJ6+sM3cU4b3oTe+4PT87uB7Tc+1XiIu7FyUYORllfhCx
k0svNycrpv6yQvVEQGedEt0qdPVbWAwniaznVGCJOIFgKJeEXyGRdEio991RR8wy1UmOkaTc6jaR
rnLMkrfEz+ha+UeduQj2ckvTMPaUSaXJ+atNwcTFnYsh299fFRDJ87Ia5BK+qdJVdFCD9q2dqbiq
2p5SzvmpqZ6aVB+uAxOh1qphoecsyYcZyQjwspgPErxIJSYrOORge1B1FmSHdnRHSk11B72hkV56
ZcQBbNlMqX+rB+r4s+JoBYOB6p9NQbR4RY3ZuFELWGOiLYfAsJ1xWSNg+m9bNzORAGmqbitc9Arb
8B+yZQOOwimt6tqa4JrSFi7OyBzmOi+bKNXKnT1ZkysOuYNo1xgaBQVDzVfTvb0x9bfIaLWDaLKl
SoVLNs7YhTbFWrSJjab6KmkimI1iyB8dEPO0qfl6Y9FsqAX53anI9+KNRZsfDq7ptJrXTjUZ6+VD
is4okfOjYQIgXJoMwuoXy5K8IQjjW1GuCwqCr62iRDdy5r/HqPL3g6KdAZGnpxGzqqvY2DOsf7BW
xubelk59jokbZP5ElmKJkkZfw/O6OyRGYlwJ9htfr+0icz0XPu5HYdvgomWzaPNTPIZmo7S3X8c4
JFWbukj1FTpf+sPSUI/L5Dlu7IfZYXbQzxW5oqrTr46TSA9GdAyWAy2K/9mMRv3REbU8THq6LAup
98H9D2HGfdyYQDlKZ2694kSWXJh4V0RXDO+6S1lM3tc3ai6jAK1x60JFbh6KOgtuOkGymxoXT6Uf
jEcxTGyYkqkutkDlThyKsQqUdc+oUI6LV4k2KipSShKSM2u4ceXIgXNNc825wuWeD5rWfQZ+DSVk
aVetrMdJKnb92KbyXwyDgLkncx+exQhmflc5UrRjNPP9K6ao3UmBY14pFrWuOIhVayW08TIYZ+sq
OpQWuKdckpwRh6IDYIp+qVImjDhvSJBjw5ZUsqat+oj7b9Ibp/vYkNgpZmaNtU3VKt7YE4oJcJbh
raQawsOeJVlrFmS0ldVW/kZzNMjh8FtuoJ6jm9421IZqCfGDkXioraWYCi1eJmLD3GXGLQs3T3Ue
mW2UAXZ4EmYh/kLq8wEP/7O3HMLXe8tbvPzw1nDQ3y3WKj7m0Aexh11zRv760C5VQt0iYRR7YjMI
oeSyYVGLcFI0gq7tto5KxnuMAb4U03P4JbxadN4y0+76XVZnwiwtq9il8OG+YY5MqYM4zkTVQ69n
b/pSeNQtlTT18hHwJqLyyBT1R0YF2A0aJEEBuLsHsVGrdpwxOKoX/sZ/dtXU+RElKgyMJgf7KLr7
fqZCVOzGYGdA/icxaQ7A+STtoOx9XTF7woIkgTMS2yYpRHEVv7qBvRyXqMwW9gl2B1SYUb6gr6VJ
kyix635Nnf7ThxaRFtV2xP7LM5SnAF/HQ9H17xaX9RhhB7ZpFf0znHRnPS6q2oTTFM6RO062Fn/v
/WqLPfEfIIcVrvWAayXhknaUO9Wrk0DftRi1HUytKPcmi4SkimtXkrvtoJsvKX+1YYxU6FPUIfMf
5iug1MzJbYD0s2R4cU0R81KUli+Ka2v5Z4m9DGjDugILwnO3Vw4NZIugMkl0aSUkviQdT39cGEqU
uW6m04BQtJSVJGU+8X4CblVo/NCzUFprxqkY6vHQhObwtdH0aDz46nLlsukzU9TqQMlvdXDyCui4
2M1tp1fWYldYr4o9sUksv0Lt5EDDWLTzxWLHUmoVBTpMOv7XL1bpWPk+ygABLDWiy58pNuIPvh92
mQZZRsE3019qmOZFoyguRyFqTsVuOxPwyjNr8u7/GfE9vR+KPUcZsLeigJebdwEnkI22yP7uG6PT
w22nG8dk0d6L74HYRMvhQIpjM0fNSTSVvoG5Q2AzGxG2Br1wNDClnv9vXxSPqdLUuI9qOTVgS9XY
167VqcM+AfJFkTzXdOFDVDo2BmIjDuMICrESSb9rppTDEWPI1p0bq8cVRYrHo2UXnoZNV1uMkxtk
WOuG+FN7sl2xilFlf0vs56eTjs9KuYB1mY/gG1tgOEcp/UTqfK1mPXWjyTkrqtCFUUaidC7Dk4kW
5hz43Yp8e+MOU3bJFB4RuVMZngNl9ShX7YpbRkkKnchiWXV7cAPL0naWb1Tfq7t5wEHItPGktd7a
us03OkkYVOxdjxdLE2yiFiNKPXelPiM/gkzQ44HLTSN+0FXFXE3KJK19qcUWplc3sP/B080vmp7u
87IkfoclUdToH9VQ4Vk4pRvwS9HaoNCvaLtTGNSyy8ORyuSwKLyGgoywOwF+RU8Sk9KVZFKvQUxQ
hVqqFVC2aDNUi0d0q6HCJURBcno1l+qAv7HdeCWIisYm1tiPvxuLC2P3DlYpvH7unVMwJfEqwmDL
z2MZrikWpZFCuLqXAd9qMXR8TDOr/nfsU5Eto6RajbNhb31YN1LZ7lo15CLAoYt0kyuth9SKN4OO
LmZ4dewldIkRJPOx5qfFo3u5tygK7BjL3OfJVpMmCoEl9P7dIG2ZUcwr8o+fTJ7DtT1Rv19KZgKb
CJmOPTP31KnNscGjId/kDw9yZ9ol9m0EgbQj4ymfENPinmHjwCDn/KNLqnSpme8CgMF2YMt4bXU6
zCmqnkLpd+vjLVOP5+UbpMZme07D+ZdB5ypveFBWLLIly78UavejyqAjqfxEV8rQY9Y0DeQbQwvH
HDnWPQKipyJpcMA1qROjgttLCSdoOkXhcyKnK7NdkCKwlt1Rbd98nhcelFcXX2b8QTNSODbvZVZO
BBNi7leociaIXsa5q6RNFjT+bYK4Plf29zLFVS+Qg29TL21am4XgoPTeMgHsTS08opXbGE74U4LD
6hYj3sTKOL87FQELApCK9MvCIhGukRbtNYVInhPLN4gL9kqbUs8P++dJsTcY4SIfCZFiSbpMtpUV
kpT8SCql28zV2HlTmJYbyX4NpTx3jTjz13WaE5/p841hSsVpDjnh0BIZjBTlIRjjFjTltO/kb6z8
w5UzWf26q5+aBKvWGr8u4vlr0yk/lLYHzwIgydYwPW77VxS5GrCjOFzh4pm5zAaV1Qx/1XUwTHXb
aczc2Ap3hi7Jbg+yy4z1V0BilY5IEsxXyvyokr08xn3FhhgqK91O0QKDvuktcPpvflDVQJ2Kn/H8
PqsJ8LU0/IE4N/Ma9QULxZcevSRZF2ipw9EBmbrkNtqxsz1ibePUWYTMEAGbvvqb8A0IE/MjHoxL
MZK0T52TrjIsU4azJjP7554er3tch9uyOflzh4FsPm2x5zVxl83D3fQd52zi1c9J3n0qHYbycjtd
9ZiZfzcvuN6CQCDW6CT6dO7QOZDJDs0wYMOA78SqLjqAYPG3novk1iWmwJIm7cuRSVaoK9Wq3XLt
ZS+1CPhjKXDUyk2dGf4Nb8N2TWonXo2V9WKOmaflHTcCCQxtmr7jcZ96ikPCu6nbyG2a7A29KEWO
LWvoMYnwS0K9adYYCS8+sSijx3Ujpa/A/G+g02y3eetNCHRVlFB3P+ztSP1ZSMnPLFJ/NJWGWWAN
mV9mDUWEe5sP3bSxM5IFkYKW3U7REYVT8K4QBR0zYH/DVDzJcXWplkBVPi2J2F9aY2G9MPCBQ6Sy
Ta+7cO/q9SiZS7lz+dCHsRsVJtGSRahbBeO+UHgoZGiETOB9sF64a5rBKlb2dRY9WAgx3DItLllS
/M40a19V5rcmYuE16tfQTjNPl9MdQhXiQX6LX8vgU1dvD4cWN7MAVLVXoUBfd1oMkWfoE8+UcKNX
pXZyJSMfPV+TftiQjUK/R4geaWsdUym1tcztNNbP2LyRhs70LVGArTETyQzzl3yUNzqu3hs7NNEP
o1mJDL5mUvHuyEV86FdBaC8MscdeC6GNp6/T3KYe/JnnsJ5/FKP5phbTrTdXamZWGzMYzzNozsSE
PNfgP6mY5rkAY20XDZzBQiWjpjf7xPeRaZvbIZI8O8Lr/mOKyk8nSJ/NsjuNJppGeXgN23TXoMFJ
Rr4TcdtsQLKBpulPIeBABG2A0erU8JKSFbhUe1rN7xOqvJHuqqYYCOJOMOPgQwMNwLsiMD6ndvzE
mzpzrVR6aWxANm2kfjRZ8mMAp6dV4wf1Zb+Q7aKL1bZzH+07PXueKCNfpXLxWHbAyyM4TH2Coprr
8aRjIrYtSAOg+dOIHTXzlgQkMLVmH3TdDU8jPARt4uNDa/1q9AY0BU9YPLaxes91kL8AlF1JH7C8
lHOwTelJbfNbAprHVebBWOuOsx1NZ/+RNQD6oA3ti9Fo4e0niOUn5BEhPpq4sR8xxSgu1A0j4bPA
pqv8IkufyA5R4db4IWftKZGH944PxdLvLUKEAekzfXVq6cid7wlxWel2ncWlDy4KzvSFoW7beNiN
hb9pds2QbxouCzcJVv7kDkeX3F7E/H8ABWyVl4go1a7FT01uMBYbnVNSwPrstIR8Sr4ZIn69g+3/
SlMslBP0aflYv5lde1Kd9trZ6Qo/h1vZBp9GxrqREjKsG4b0w6KmHj5p0a9IzeDyoGP9OfPdICMA
Nj5n2lArAzOacW1rMgLjbquzztg7rJaL7IL1aM08IJKJVfFz6d7MlqDynNqjC4fnIY3Hxq0siICy
juBIy4Lnwkx/le1Yu1mbDl7ldDhGUnRYh/K+l51HS2MSOYWQs/OgP2oNs+yy8z+7lt/d3KkbE5i3
1fRnjegd5JTEA3FnSinZ0MoHJYp2CuTuGwxChE4BITSN2GHda1xki8uI5cnMDV3JvE61HAr+bdvt
4yHzsqcmgxHVJ5K8UTWYDU0dPWIA3/qw7XnAMZO8OT/lsetOCiAyVmPGzvbbZ0mfwG463afeQhqf
pAjdS/dZN84m6EGKNhEexU7ieCkhgpoER4ow3stliR8Pk7BKj1dVQESgk+WMiHWyy+be3mMy+WZF
wHt4gnd9+VNpmRtPAz/PAr5OHJ10qcBhboChGPN1qaJHhduPR3USqib8e+aoOgVR8RuT0dDVlY60
kvbiNzZGJfl3BXKdPddUSSg4gvmRjT9nfu6C6mgyWQza/NI7JA3xFwF1daaA6JW59qtN0mJlBItX
hDr+mAxWAIndjxfb4VFjTl5id4vDIE9zEwOpuIGjWr0lasWvY1iZ9Sw/GH02MhlPE1e3mYOZKbqN
IPrdE89uj0axELKMEd7bOLwYxbBWVGNkYoVpRmTBdjC7qzSM5T6SkqsWMCHHkzZXjXyrEZmqqnlg
Qhv2W4q0tcbMPAJCL2YYfIdvBTs1QbMXKhW/AL400m+Cft+iItn7pjbiDNySrbxkJRgzEPe6m6K2
3c1GUHsNRExniFfxbJzrzkGb2v0ypANWy6cIY9acIDTAR7R3SbmmlPEa97q+kfPqA8jCoctniM/F
gmj+rHSMq0dHoVi/CF9K3WImhAbKJkjgVnLAvLOIwEwiQc/tLaIlA2tIa1jFJsU95kRViPEt7kBA
9sOEZ7upbnRtelZl81TF/AJDrnCiYypBVvKXYfm9l7YQh7N1qJjbyBw/5/GAcuYlRZHq4gtSrTOF
64SV+IVKDGQjM+t1k1qldlpC8MabBJlv0batoIe8q81RUjYmhkeuY0hPeqFvegC3y02qcP+HrvNa
clTZ1vUTEYE3t0LIq1Suq6r7hijX+CTx5un3Bz3X6r3niXOjECiFSiVIRo7f4YOKFGqCQL1f3OVI
/8iY2BTjjHXgzz42PnRbmXah3mOWjIQUR0OWp3mOvR0VoeVx9pcK2gEKE2ITY/Qr1PhtEuORlBm/
DbsVG3uk3W/hmsS8SQvRwl5QVx8SV9VxlXO2GSmnG8XjLHEs/Z2GyzcZyvLcZ6DWOsD9RFRRpmuP
GPYVW6gyCCgNbatmpbW8IUjoEW91HWDfzfamhS+tNo4HR+td6oBU+ljNNbintG+pVmFH3Z6VhLOt
rM1Nk8sfaS6QI9knjDG3c0n9PLQeqb40KTZ2Hu8HEsdx7ZzvbCjs0vyaNO9TFnO6hcgmOU27B0cM
P51m+MRJ9DBPk2/r2q9yTCzckgcsehFfhGNt4U8yCB8cRJXmU585D13jIstIi2vvdgAolQqQ7f1M
rZZE+8J4DtvHzlSx6sZDlAQxEndUJ9yOsbjmlnkxNZtLN2rJcwLHqFXnJll19KUYtnGi3hM48kPv
ScX0OrGL4ukxDq0eLqDzAKBCgEsa4tk8v7neo2srkET0xYuvaEe/bVMKbApM7OuibaqX2wkXW2LO
N33dgTfEe0WKq8h/YJvnAXaGB85Jv5axEYypxkqs1xiqJyJQdNvw3VMTYdhJ0w/uAtngXgfnRDjB
UKlvSp4DtXT6Phzx3BtDwvBybNAqp/Ojvv2MK6j3lnGkvmhEToExOBuLqpLV13BTsyOVtIXrcE5K
VeL5WtnbfAx5CLmn+CHcXFEZmu+66dfkxG8xOOU0dYWv9HgDpp4+HZ3ptTSTPAj1fW4CSAt0qGhQ
o8AmB6Y0u7dMREuHmpV/mPKreXbtc0MAK6k1Oq3k1Sn7FBHpZGc/xpG7t0Wq904OlBy93QITNsDD
MSHRnuPhofwlQzIysljetVG8MwgS2XnTeJaZ/pErCHbjFOf3xW+oaj9hJP0AEC93ChyVTcUVH3iK
w9rQ41IahuZOTDsPF+Bpot0On6vahlmEO1uJLLBCiZCDaqUN2r88pBeSJF9lmF9UR8HUPJUkC4UW
0FPSHGIMNjaQlpxNXepfg4HtVP5Dsx2xj0rtl6MpB2ce6Z94sHkM+VWWWJ3i1/2F38w7FfWwq/T4
bsZyGGffLPNJg8WFYL7VMRGu9yN3Uy5FBIfiHUoM1O/+N/mWd6FHxHLCHKURdF70zounjeepxowE
nzmy5I361tfmu+DHwhLlIck8fa8skcuxnC65peL6nohulySs01RqfymHF65RaCCQ6pfp0A7qaNrz
PlDwLsL4Nj4SK/Qj03RlSwLW/gUhabgZqhD20Jc3vlau8Upv+9kpOqpNiKnWDOOM6GqkE+c881im
MkWFBgUv1yYkW3q9VQ295qdq678qDS5VAWeChu1jyT9vIwbjQckzWoam8daDW2rR0G9J/1n8VLzo
ElvmczTbBy2nQDcjQvmYnagAcNpjDevqeLdWnQHRGCdhGlb3Xhw9yG8m3hDkZ0BZOcb9Q26yUrNr
9DTpQCyKqb7FNUENk16SBzU8Y0Ca7+Bw3adOfwFWQOin5HdmHrVbFoGXYXFunYwn7T0S7rvTNS+N
yomZWS9kXzzpttiaETmFRADjAk6Q7HRqaq4WZF0wxA+Nob51rfWhOD19ZZhujUF2XarSjEm5/ztz
YqCY6I9Vd5dV+IAzAUCDW8ybtZ/hsnh1legy41SIpfYl0+2Zxl3zKatxVznKS04k8caJjcEfSgpv
1YLNEHK2UMV0ovSQipvqxjLzUxm2H8JEQhF3M6aU0J/q7snJzbNR2I2vKx01lYB+r2JQPaaKsjWX
fN7O0wKk4ETRp+VnXMQHjCtOdRLv1Mz6it2aPlUNCkiSKlGKyV6f5F1mEyhaV/lR9kSmdqoMYIW/
Z1oDXVQnodtKgjQDeE5b+G+hwDjYCvgTzl18cxIBSXi4CEXD38nW4g2ix3AwHsMWCUUY/p6F8qwT
JTTaZfysZL/wTBTWrPtKpMLGGvS7Ce+xrdFqn07XHnUveSoHkHUUgF9tuPyz4/zXpPWvmUBXTdoC
7lcl3zkZ7qZsuJYp9LwweqeEeCdYNd44Zb+z5PSrk4suT+VGrhQejMC5xHtch21Hbb50Ksc9KF68
NSZas2qiEwCv002If3kWiRRZIy5FTpxSaT0W7mCCoCs/52i4qBUW0p646kzhpuPu27J0/WLA5E60
QTIkb0lem/7vypKflpF/hFLCtdTLhwK3xtYpmFzsmrQlq8Ue7zyLIQjJj4flhFZbk2d0Rk+60kNO
R/mLyuIwDdgSxmSDpqlKU68TPWcjnPPZNLYqmCoeXBFaEDH4qt/OY0pSYpLt5sg5o6B8t83qVz7P
tx6fL2A1+8oV8mpnuLUp3dYTJRxMN9rrdeo7QwfhWCEtKp3vEC+dcK2d95VlBBb2Btx/NPIoc9/V
ubr6We0PZDrgog8NfHQ7TNb5UtLwHkeH5o1DP2VjUNFxFourkb90ZrYlQPW+jtu3uAcCX07BeSJi
CmKJuotsThT0E3dzHu7piL+FTntH5/YWYpTPKgEdWl5pASlE59wsntpY/1mMtslCL6asRU/lerg8
mS03RpE8rVSBSKUpQ/NYHliNPRGq/Sbb9JPV7zMq0PaIbT6ZynO4RffyZslLLcOflAfwMWJKlJBG
/UUByKk1wla6ycoCt9APsIxo66WTQclQReRDKpfSkcoda83XsaC3O3fOjrxssS0te2BNP3q7YsaK
Zjbz7CDqqygVAAIOELiZ8sm6dzOhhTCT0D2Ms4JussCykpCsaHSjU58MLBpxTgDbV3yZWsQWT9Z+
agrtpOQgWBVKBJAIh4WaG6vIM7T9NHnVEXlcsqknMphGzSgelanBNN7Jmv26+WcfNvQp12WTh1sH
CQdG/FLnXtUSNu4UJVkGS/rT+OaaCWbcBFjYzjj5lTcdSwdJOiKnXzZ9ZM2Ef+oYnXLg++xmjUK1
M0M6fZjYs7R5mfO62fdU6PXAPayvaUAm7RP5wu9dmy/KLu4+szIcTa339k742yGz059y7R0eGfea
BrpbqpoROcf5T6XDULU0KO3tQfsOhctFQ4VdhOGHkZqdT4vI3WIbYHoGJs6q4DvZTEtudUqGpWSL
lXPswOELnc/Y0z/7Bvr2xCQcduERJ2YM0ulYtZ7+6mWYfls7OSnXavm4ZEFgDBv61IDzvee+4J+H
7aEgWWIWfj+ll1m1Hwt5k6nZb9J8eBIR6HPuusdamrQ0nVumoyZ33K96tDDxj6r7ycof0gU68JSC
tuFYn001GvymNrgiPFLgUZWdyMcQ2yqqRjD8dktxPXBZG0fRmwTqWKzeDkYUm5hNwOxQbRwJNEfi
iZoZDg6NUR2klrzVaf82FkvQ4pj2+9Aofg/J3FxbnDYi2tuqxUrZiDxusJMBPmAYgRerb8nkXL3o
t94YYLI1eWguC06ZuILpMX0qhpfQSHAXclmjxZERbZBYb8YWL4exHH3XS1k7O9awAVPdp4mqvWYe
szXesaxuabGMBflQWnI2O7ovdm/escZ+ttXitSncPFBqM4FoEb3hMYKE3dX3qJlUH6IH0+BCOnSI
HaJzSJOq85e2Z9DriNV1fmN9QVtnhWBIK8v2BJnyLv1sgIXtVNd+n1HyFwOtyrAHXMFCBYk7iPvQ
jqzhFHKXXJG7fmbbGoqm/lnLMQRUDSxf+lJCq6JhZcmvLK3wfhHDIZ/oM2u55R1189gWbbeZIoCp
Zqb55DjZe0eTj7tNqWwEpIcmL+NjlPZLAa3/tJC4bOhWRtidjPW9WhQAK7r1US7QU/irosPia5lC
7dpeGnqW0GTrU4Q0sKMYeQhtzkpR0uzsVHQn/V2Pvs6HoyIDT1i4pE/AHvaSWNNVdPySuRvAyzhh
cEbI9nWMSwXl3Wass+6hIjN92xBvtBjyn+nLXyOr8vOOvs2Io4Y20NaklpLHtK9w/OCOEFdm6Fdd
ol7bQd0V1JSbyUE5ncwklpvqzZOmsTfVrtrhEHmcq9TZ2JkIYp3Aljni5hBFZnMe6LdnLgT3NBtf
bAHJVG1/gJrx+4sZ6g8d2TBp0lNe0lZn3YpPbWoTvdLv8GLARaISyaV1wE+rmqa9NEYFUSx+kLlX
BHNrcDMemjcsegJhLfVniTRu7o9WxkyaJ+WLsGfj4OglbGaznE5ms2BCNXQa4jfg8DlZTV2bkyeO
diMwY04LZTARYDc0ArnQWGbZ1kuR14XvaCL0sVwRcDlRvcrUJ7JNYAC1XJK3fOQjsolL2MhryzdN
c8lTqC6Wmb62Nv/bUGvtQ5pkEJi47JH5vNQ237iy+Ej0RHRiIptpDUjGdvtXy7MgFmfFBavP8RyV
DyotFM4osQn5VYI4a7D7bmqWe3y2JqcdQSM9qDNVlgPWE9iuLP006g8mC3fihQsiVjtT7AGLDTxi
dl5/LWPCW9DKvqu22T4Wehj06fRqDKgue6f/0YRoPaEB1XtBEA1TdHsbk5lBym+TlCDaOtGHNOxu
67jdKQJDpXHo6RijRBNtc1t+4d/Mv2hK73u1UwifdlHA9C6xGwJhQiXh0+p06HTCRjoSNgVnshVi
t8aFhOpfXs2pZboZhX7EqKScKSsszjlTal9jZL2r+u9+nL+wniHcAqNwq7qfG1vFGSekDx2+Y77F
u03d3qk5CgogQ9xrGkQm9D2Uob8bwJhtUnzSuA+aWPnp1aYbdFpN4FqSlVeQPyfIZ5d0PBNMB9jL
VzUqHdY5iHupWFnX7jH2MX08MbItt+1jaoTTyQ5VsA2WPqaAkuNE5bhT8IKHh/zUKrm6q917PC4o
DNXppR+1w9yodIXH+kfbg4jYQ+vrkWj8cfA0CsV85q+PrnHT/sxtIDLjt94n9y6rfRbB3BX7foRq
xHKgGwGgY0+hZj/U6MZvEXkkSkmYNeFO26FRvuqy/2lE5Hrl4TXr4Faa3dfg0tCXKS142JXPLU0B
8t48fH+FTfPD+NGHLA9T3BsCBDrvyqJei53pPDpEFxRp+qCYEvd8a+KUm2W5KaGibLWeNZ+zeOI3
UnyrxvDR9ioViz0cNOae/WK6PZT5B9wN0itxPwXvZWWsO/Uj3yjlrIpT2i9Wvo+xwIVsuM2U9FCo
BDrXoXFfNV56KhvObaPaRvyTN5P0oAcCgmuVZwVxOwx30g0M2LNbdzRJ2+jep6m8cYdNqYKNjSmR
z9WlgAcid1O6CHZb1h2EtkGQn+VXisiKpUL6pKte6McVrde4tBKe0TjJo7K7CRtlrvJJr334pUQH
0FcVayfzrm+A2eZRfDrO4s1isjSqG4h1Pb+Kps77yJubW7I8WHTfCpi0p3WXnVdEGdF5kJnNt22W
CJpwPBTQH+Hk6sylBKu7ioeLf91PW1kxD4dSe067JOU8UF8b7CW2mq47fmQcXNu2tubsvUZJbKJy
o6ddNsUQ1CELmWJAB5Fu6rGsjtXYPPeOnPd6aiRBX+d3I5QxsGPQOaPOqz0XD8HGbpfhIzyC1YLE
UcIxx6LSx6aC7nBg1E1310v3MRf8Q8Wcbwqp1Xet10oyvHcuN31X4snSAm/gOnarw4kmP23GNh4/
hk7DRdwBlk877cWwYRbK5pescHJB0UUpVARe7dwKELGtnM3Gp2gNQqSDPRArnjlL0MbwndbTNrT7
lvjCU1Z34w7jb5iL4Z03R9fIZq3CsmyX6TL2ByWjH6MNJ438AYqc8ZspF/Mox73XjPqh6jLaMHb0
kk/gnyb3pQgH6VqZfo/kB6ehod0lltFvW1FEOyUnGaHS3N+OBUezaF/Gtg83JjbIvjOpvtNMzM/G
/GWO7qE2iMlOfzs2J+hc5J/ViLZWdVpqP4UQIzFF58GQP+oMMkXLyaU3z+g4zl4NwycK4yBMalw8
On3jeObnojihEMedpPF0ww9156LDvM7BX4I+so8elJ8TQsUf2hIzHkkFtL3kH+CYX02O2BIdUUnz
dTeGLqY2af7s2eDUukNGEV4gJ7ucbr0BemCZ4c/4HgYKs4ofDnPQ6VD3+/o6dVm+h5ZxnPrwRlwI
0hd6EZk2QtVxOGY0Ta+FsL7rebyaZnejSsW2OD5nISM4OxUIQc0uMzvO7qU6A0e52WlsUs42BZ0T
41BZ7VEbyUEvxidlmrVrBxdIhwe8K5NDUVPitp7xrWdGtxF286qU7UyfK+NmwP9NR5lZQXqq3fjc
gqXRc3vXzba9aITFprE77ZS29bbNXPqeGXO2JA85zgx+xFxf1ntslY5wJrmVZ6qOvl/+ym3ixMLR
IHFa+Y6s7j0zs4+2jmfOfn0/VPwuZkJ4IXnrO3tufkUGTcg0XeT0KQiaQcaTXrqRb2JRRocBxNbi
39zX/Q7iEzPsKW3TH/z+j85HLWtvG9EvoE1L07/x1I0ysKyyou+xGR8b3fmWefvqTs0TKETo66mC
T75DcJaHo1QVshwwtYW9A46qkBpsm1CyiTxwN10xVyz5VVBnJzTOGKV9aOHg+pWAJ7agWaJFns9K
Ld8Su3PsRxvzh9NkTHuHK0hE5b5g4g5t5c3okt+Ymwk6z9W4L1Vobcjf4/pbOM0rOVN0o0V5q8yd
FnLnZE7HXdk7FGaP+7H40DMXbvoYdG4CpU41JbkM6E7lEj+jTBDsQu3L0b8BNN0gnr3rCCVtKzSs
EaBeJ5UKp9eLT6M1a5s0ia+yVEitNIqLjVotE1WxbydLDaDNWVQXg98Je68NY4TbmKyIYKkedQ6M
wxqXf2aeahalEYpO0h1jhNde1TLD7yeZfsdltZhOtUdDKHxvUjlNmy4O5S2LsCUDbRpetDn2znQ2
/LEhe9y1Ei0YHfEcy/re6AiCwKaaPyPZDgVcV5duOXpv62pnLIUq4HI/mVSCq4zsgqfeA/RvTP9G
CWI1AmKMhDvBnNpXrSKDQd7aWdXOouh3g1CibZVRlMnmUAqNupWecCISfr1RBG48X5OCCSiMKxGo
sj1FLsHtkUrsAowjzVOawMsV5Mr9Wz7WQd03lABtdK9oFP2DKL8iAL0qJYzSi5Rkq0z6u91WN1Nt
D4WXT0GrUe/mbWbTDzIQC+U4soTDfRsZH9I8RwazJjmBDnDYbw+OQ2layNx775uMlHeaX2blvoCg
7Edi4NC0nA0WpXFEGTFG+g3Byi0e1FsydLA9tKOM8mKn0R6wC/t+1L2FykM5KiuCFCe4rrLWX5sx
eYZhSTmKD5XV9gg1hH0nZuMpNNJHkzll5zrdPqvnvSe1U8idHLGo35UAZERTBmlKN5LEzjSpN3o1
GltolGy5EcWOhBfTFHTN0XInZbyfem3ntC1VCc1Gj8yCjVTyiznWX2Haf2UNWEU6b7TqMa+6josG
yV9Yvumx/ZWM1nfXl/j161tDzeUe83vwsgljhYpVux1/0JIFsJeipnmm3Ixyfo4t5yV1xoOqG8cq
plRVWv2C/Q5yDxOOTscN0WrcbnP5rZlKUKmSGwbWEL1n7qyKO6w6fNQC28DswzRMctiyI03dB9uh
E5e35escett6ms193Go/PHJYq8r7GXcLIz6JL8oAkQKiHSkQxXixCnJPS50Gd+H+UHFx68LyhuFR
D/Oqf6p6ejFthBi2dOwrwjEC7UL5WCBk2HjzdBGdt01mixQlhoCYXAx8UoBZ3Z3l1o+GVbzXDVll
iurgtQ8hTe2fPZP2suEhK7Dcp6HVKNisLVMuCDQeCdBwzR8ZAZ3ITbAXs4z6XajdVoGlWpEaOib6
zdYcMkPxDUzpuXcyPCy3PHCB11lk1saMBdp0pD5hZT1URnNn1aPrgzWy7Ca0bqNUxn3e2U0g4PQM
LszHsT3rHWhwBJxSK584ORD1SG91M9Q4SMJL1R1+2gG8PM811qXOkRY8c2OiSe5r877TupdCpQWG
K9KiSN8rCLsbz6YooVAcUKssMCB+Ugm2E2o00Ryg+g2bX5Wr7bravHSOgx+KJBkyY87G0MIpaWh2
7XWQZnvVyqS70oCYgfUG5QB9ZNg0ihyPRWPKx9RUskeW1cvzdUfZoH/Ep4jbph3iBRnGkebXltrs
/3mZgcrYB8QaVrd1F3QAcAjL/Pn3IOkQpczj7hhYcyMf6cNUj9DFnqSKece6yyDe9a7y1MOfAcuo
nADTHX9tvP17IBrpqPQHXTmu4yBbjw9jRXz9ctT1AW3JIUZQCWzNX7bua+ym9WHYWdi4/Gdfnri+
hqnPbR2Bd9cE2yWloW1lw80c+38eWNs9uKYYTv/ab1IbYKUzAGj9Z7xW2bhYmBdwUv3u7+6caLW7
CIbRetB1f15ORE/F1j1rkZ3Uq/A+JdPzuQohTpVyaE/rpu2V2ZIBNwfJmHbPXh3lZ72ilyiioePO
0boPZCD4OfKb1hfOeB1UJt/1rVPtNX4EWe+4bqa5l+4RNpjbPweOwuFCViFNs+Vj6xzXuUz7M3T9
KNeTr6Au5nX9pCEhsnEO3YiGBMOHrioOLKcVf91MUJ5eB0//UVQKf4eq3oxKa57W42i8k1ZGXV3W
A1kCUl8lvHC3vtqmlj/B6UVVk5cP64OVV/Uuq7m0sMqKY7+zS7wuhqLx15dhNJcPfGByqMlgZhZf
xhTJHMO6AtT6e5ysmUbWA2JPk0Lfta2R3Gixx7tyGPN7IPiFOSDlAxZ1zraMkv4xw1Jz2+Cq8DTV
le2HqG+eqb1qPxrs/KWl+8Z1Zw2v8YyfnZNbzpsYLbHJla78Zdbym1BZ5JK1eHX7tPgcpUA2mBpf
YobInrvl73akoijAVEA4Sr9XJRPHrN6HIxXNpr7QrYKSW+BCY9op9AOiiSl3ekbP5T4GC/kGiDgb
7Vx95bXz4MDw/0iG9Kcr4vpdZU1A9dZ4P3Ww202W5tMukRHRKJ5WPRAmj69m7jAFLYHL674ok0gq
Z4Xip6+qh/UFLdIcJolQBuvm+kKd0BxKo1yh3OFQf8bJaAxsKGbbdbNdDlA6uhv0o4uj3n8/g6zn
Evo0OJo1VGXsz7Wj7hRDw4V4GbMe3wMT3I+V1f/5U9cXRBN2e9GAaa1D1uOPigrPv4/B+8sKPhuK
9MPcZ8RFAoHeSAsqDl1lpUSCyvjKZaYErTKmT5gYJH6tWe2vIlfudEsOERjxw+yG8e+qsN4heHuv
g627RCC3yGYHJ6er4lVnRZTG2dEHd8fitef6L3RwcaN/G8L+zSqxcomtAPUAP9CczQ/CkfbP0dZL
P4qG+dHTknLn2QV2O0XTn2D3u3tSm8MbsabN1qgy9QVGYYphUnxfqdmjmHX9zpAFRguGPQBNgAV2
WVzdceIAFEVldpexdNobeC1cs8zM912FS0ouALiKbJiumWW0e0PAKhAm4H9nasVV6yZ9j7NNdNU8
3d5zoTiXLEMIUDLhcpWdBKSTvUTafzCsNH6gGqGk0xz7M8pP+ErYXy3r8E3TRtPjOjSxZoWuzH+G
jn3zr6EGMudHlYzvfd9azL5d9gR7Kr2QfbYfQrxNcVumnbHuo+G57ys5xMFAXOhW1iqoXzg8FHpD
snIazoGezMPD+kC8rOMb2Ens1k1tGaf1KHEjQ1p7ydRGcHdKLxtXn+ioJ9X4531xSlPZ1cP6BAj+
NZPmh1EVnX64/vet9LC9QafEatA9lKSowLEcEAOjS3gwcBXeQtoZg3XfULrhA9U9HH0cN8GEGLfu
cwZjO0zYM61bQxwWd1iUHdat9UDo07xDSnoedGaOsT5YphUS3Mw19HcffM4aKNfWj91/x4F/bHWs
7W7rLum5Aku3+lDWRKiPed5uVX2AXUEDpd0pqclvRxxkHKBGRI+pzBm9LL25OdwWIAIsO+lNZv6f
7aaqMeCjj/tn5LqJcT6tpuXh7yHWF0oram82kDqe0y42MENz08JJPayNe6Hk/BGcmP+fnZFlqwdF
o8W/vnEduD6sL6BDBQ5e3jzPEvp45tnHaFmAVnFt3PX0f25RUUFrwTXwF13DBpDHKu91iVGFNaPH
KTsAR8MR30IvvYckQnjjVfTT1/2F4z1h96E+eUu5W1XIYpS4Y7woz6XEFcqaSJsOJ1EF6/4uZkU0
dPIVFMfBnGgkXjUFuiwsIme1eFDOjcPZtFmfthPJpWLssTK3lPO6q04zXl23/zxd9/59vfcQruWF
8vtf+9fNf+2zdFc7FlUWDC49VHKvpnOsT/88qGrzkHR819mEL17EjvWmpYgPVJnJX4B2X5Yp7XfF
ES+tprVH0zbMvaulceAVBq4feMC/mKUGfIbCQ+gu82mk4ctU58kriZeEGjNhwspQgsaYzi4uW+GU
GltY4cx/Yrybqqr4niSmnl2jv0VWo8IgLV1W7INyGl4PutZjK6oC3W/UwYgOYSFYWrdIu1y9eJee
9pN8cuURw+zyLHRsBhNnhpAwdruqkPlrrwKiTUqu7RQkXL/s0OcARdC99nUkT1pV5zsVgdix7KLi
xZ2mI81I8a4NRonqKQzPRdynj6EZ/V4/btZdfsFqLG9OWfR3YQTKMC5vWP4OGJRgWincQGFH5h47
yY8US9Lr+mCIsbtWZge91nKxOFBYpVcQJK+GnpjjZh2DlnN5Ck0bDZx5/mfzv4dYhxdSvhZFXh7+
Hjo3oAWbSt8GXYU0YBznI74t3t26JTIEaE6P7f26mdawWKCnHge3uXMABNtjQwcEdpia+GWl1K9T
D66aCrP66czg1smYN+9lXrxC8xg+iWi+dtSj301vI8kSEQn25bwpXWQCG4WF/NKO9iL0LcUIQ8aN
zEVuX6ATb9EpL+ZypVPhMKdrcpMQLb1fN/++kOVKQQ4yPMuedvcteVF6YsQNDKkvrh1X3q6RUHyH
0W6OsdGd1q31YR1iLePWzWpRF5lDRL+sdR6SUVWOwkXXVaBSZ5XeY6KgI77aJsvL65haCVU/z+mJ
1pbFGG6rnyzpldOft+ha7td6ZN3+DOZ3utNIlrBqy3lAMMRB/vsZf94/hEXNmcVnNFAKzqNsh53f
wsN+jLJCPIbLkiNRa7g6/93nNl27zWiBQd3BEg7lin5fq657qfS0vqBleWVNbD2ryKrwG7PvZeNg
KZvCJ3c4ES/rixau9lt4IPKgSniCbW/IvXDgu+atEf1IwtIJZI85gp6O6KiQdxKe0yN1Gwv7ec5h
2XhlpHzvwNfCb9FTkhp1az0XHCuAIJtdRsuItzLNERDBFHiimxmMHOvesAzraa5DGqeOzgoTkR1r
c0zdDbNNN+urjgHSObVOeAGex2A0SfI72dj1nQNjDQi9Tj4qpzjVIrVeakM6aCoi7EDmInmVCg2E
ZYDzf98JltrQVHfjD/gif95pM2P5cmr0e7AlOu5OlT8POQolDDyThzQM8Y3S2hKIJHf2w2Tr55R7
BHSYogPRTssL81u7nwrVuTP5/wROlhkPZU78XaIqzvO4WBbhx7upKtPdN104T5tiyWDonEm7AnXm
NC5x3Vp2CRj8V7k8/BnX1mZJtoXyzzvWV9ppIiF5MEMiCBG3g3EHMBK7R9vo4idp41mRYPQWrJvr
AwNMx+4eqewXFRDGQ38HrPsYoJm0A+mADMfQ60ySafvobIu8vg7xUARZkbcvepJ+rj+1ZvxOrCH+
SjlXaaZPBF0s73GxKjqby3tyh55CnZrNy2ws8MEQfpviz3uEl2sb3S3+eU9lw0vJcnFGUuWdtXby
zkCe4FuDDiBRpSLaZdwbatKweUmsL/37KUWwsVW6ZJePVdERUmCi4yNVd9Pw7XF5Jkd9ijBh2Fiq
y6NYdvx9aPOEAGBYr88zQtqgG0lcb5LRuJRCz4LESpVXRPK3gbPwy0r6e7MZjFd0CwJYvPl/hoZF
d1tLVzMe76WX/DP0X0c1Z5WM9bLKaCO+67UwfqhhLZ+j/n9tJP271tv6n1c073+98u/3SE8O+6YO
IaHMVU+yeKOO3GNR/AOIqmawPs00DAGS5UF6KQ6T7k3Ft+tcZ8t6bX0q8KBVyFT9v3vXbZzh69Ns
0LL2JuUkrOiMZMTc50DFJ1B55bTuR/hO83TdqRWjiy/yMhrQzxObdVRna511WAc069716fpQuRZY
mdOlG4lzxj/j11cmLfrVeXV8npjn7yMujUM+0pjTikrch0IT9+szqtCXFjD19Hf/GEbawTUA7te3
/t+xsE3/Gdvi3bvB46DDdtiNruuDhdEn51FhBk5V4F3Sdmi/16d/xzQTcMe/x6wv26qFWUtPsEwC
zTB6VjB/P4v/YexMextH0i39Vwr1edg3uJOD2xcY7ZIlL5KXdH4h7LTNfQ3uv34e0tXlzOpGzQAF
lbhIKclSMOJ9z3lOVgvq09NdTUHxNd+bb6TPtQt5UrD42tdqzlCevrZja4w3UQrHbH4wFkdITX95
HsqVNGmktBiuHHpkPz0HEyd7mQ29QF9T4NUC19e64S0gg+zWF0F2WyaDjUfc01fuoKU/H9jVLQC/
r72FrtsrOq36an7gfANaObuVu2o6c94hO/RhFlOOLT6NlKSZp5F244kwhHIxb2JlyrdSh7Q0b2oG
llEFr+Zx3gytcMUFUrsvXE27jVPjft7dhbBba4MMuWjIhiep0uplCWHv56OKKW5I0hzvCMo2LjIb
P5/aTYzmqouaAp4SD6LjMazhCrEenV6WmkATzE1Fv+7IVXrSPJJJ/v3VGtOrZRoWbOgk9U9fr3Z+
yphXm0oAzSUu/e1MQk+5XGzq3EcXPcHSP+noE0/9a7OUAU40FwnNfHQ+MPYJI/u8nYjsOVGTbDdv
DWl5xVCJxSdR127EXBdbYBjewnbrV5J69rqX9oCUKUiXHqCC65ypENFJnkn7oQKfNZ/9+UBbD9BO
l86U6xHemooMb9Gb+SwturuY/IsjAPmrRumdJ6Hxzw9uj+vIdW/LNn6Q0+7MxWdTxbTT6yZ2nvpa
j5YU4sPjfLS2IjIxhvjRV1FP1wYRO32nOE8VprFNVkX9Zn6UpnWUI5sounaVxH0co+P8TzpKK46Q
XukATv+UF0U0cqtM2c6bQzw8j+TOwrCSxb30vfX8T7o1vTF1JPm6aRPt0cA1FofOqU50Oh5CYC4m
yOpEUrZ96kqT3kukWh66UOMyDIkBbujPw72ChuHrIeM4DgyiIPZNLq26ieskaC9+0LQXgpYoHSaI
Qz2fTZA3BMh0w8vXGWrjPXSRnpzm80k9kVu9xWg5b1bTE05d3Om55sd0VWouYYq4W1c3t3UzVDd9
ht+eCQBS+0rh1yqAZDa65b8Fd03Q5m9kOKXoBP0pa8DAbTvWDkb/LnowLfnq6kr2Fnsa8her/KZr
ZrmuIRMeqUZap2JUSzKQXPt7pJSr+dTSoc+ndcI5jwnZcIMIuZKYVXceC7ddzP+ehUkxaa3yxSuQ
Kiplz2RMic0rialynYeW84Rw4DSfWkfac+sIPIiapfKiqOjM7yH3unJps47613uIWUN9voc8ZU41
v4cK19BDmJWvyHfbjVfGxiYR8bhDHJCuNMAeD/NmW8XZSguE9mDU8o+jo+vrP22KWCt3NI3SDW5n
+iS6Ej0KctJXYhDVNWL4bl+qsdyBTYYjqoTJyoab920Y2ick0MaHI69koozvdckwAYQ8wlDOo0fX
q64l9cy8AbjQ6dlLl5bBFl5WCv4u6YojlTkio6Z7f9lsgDwTM2zUS9YBnF2W3YA7ghhor06t60TV
116vhEfaRs4yoe66nveXjoYWCKNzdtTNfJ3XHZERfsMjdDck+MXtnc8n6Pa6bZCqpU7xerYtjoaB
FnTaKiMfFU9eDZ8H2ypQ11XVQiSYDsynzEfdVsuvaCBA0Y9oUEEC2ySVb54M6psna7qZN4Oks65G
wiXnrXn/fIaa0j+i6WNDps4irO/TY7ucjKPATDcBqTfLGcCO0/WhAPR/CX0Ek1JFZzGD0O1RPliu
E19opwef+4vEXjaqJr9D28Bt3r5BG+cahvzlzi8Mb+eDDto6QZJd4o4mR62I9k3vxBIAdPMioDat
wDiq16BTSUBrknDTl4p8rIT64FdxB1KHoKwhc5/MiAyVSLXjY1OUHRkg+gC1f/BvWWNgxs78O2zl
3VHXauvOnG4MDd2imd8NUWhNRLHmhATzCv8fWsvKiKu9NjKt+Dq/kTLciJol27xvflgboMIfwibd
zpvzARFW72DrzcPXaTZKKlvm6Q3mTesuKT1547TK8usEyDJMzaLhx9fTSN0ut/WIqW9+0HygacJ+
FSeBh+WCJ5r3qXXWE3Ydpvt5s809a5OFBWoIQTaO65tPDku6q85FBDBvymEI1pBqxG7etOP8oabd
dYuZyrvgUN/IujGfisHHwOae1T4yTrQuQPD74gMZlthGVcGSZt4334RhJo94rrAtc64Yc33jjVWx
r9vsGS0w1nPX01aqcKJzN2TmraG9NtQWMM4QV7EHY4bldTqYV3l8FkYoVoLu0Hre93nAK571QVOv
5i1Qiuatm73Op897QlMVeyatPz9PlOQCVUStrCu7bTGS1vLZx0P1+RwsLpBrl+Mz5hdnWbl0piNa
/+o0AIXwXi9fW573uTWPVT2Ui69j7S9bfz5uHuT+PHN+HD2n7qJ19KqnAfDPMz//venYBNz5D49z
ex/1o9/t/W6ITzgb45MZe+cmHdodOJb49LV/vve5r+xpmHUoGzj9a3dWMdIv5m05tj8SH2E++Qwn
LzXz03xvvpHlAFNFSxoCxP51wFNF2P+0bdjhLhd+eog6cig/n+brGVqpDGs1mth90/PPN/NzMSlo
F7//9l//898/+v/tv+e3eTL4efYbbsXbHJ6W/Ofvlvr7b8Xn7v3bP3+3UTe6lms4mi4EJlJTtTj+
4+UcZj5nq/8rE3XgRX3h/hCRZlrfe6/HrzAtvdpVVdbiwUTX/TBgQOP+vFijLub2N5oV4xRHevHs
TVPmYJpGp9OEGpvZvUvp7xDPc+1Ma1suMMhr51PmGyctnWVWofctF0rYuUxUCAlINn4UG9fVaOqf
N+moXhsMrQd6w3zW0JKMa1T5xVZR/Wbxdd58gJ4bAZp5CDK5CCmKmtmuzJzuZGZpf5rv6X/em86A
nJIxjUN3GrA0OXmauq/DJr8rQqS0njH8tOVmYm8G7rD5+09e13755E3DcYVKuoyt6/wB8IU4v37y
oA17AkzMmLCuStCKxTDct2OwLRBr7jHU2edu7GCpDVX6o2vi2zYxqsevMzzFGNd9owH48L3iMGg0
YMO+T/IlMYKvQEb846DnwcUUKWnD09F5c75BIfw6EEx2DAwRXL4en3Ww45axqr6K7urv365m/Nvb
NYTu2JrlwF0CkTEd/+mLlnpaOjS+5e/qhhELHvyyG9o2WDeJ6p7QUcOopitSTTfx6MubeX+L6CYz
E3oorAGHA5PN4ZAjxlzovqYj8aGnTLGTAfCn7a/jc2uDAIG/fyem+8s74bXbhm5Z/P3M6f3ozl/+
cKE5IMD0Q/utIn/3ZGlpft01IrkmlmS6j+1e0pia9pRrcyBSDr1ND/Nluvljd1S58B5L6Z0UutKr
lO8HpKJe3rmhXcG+YF/vWSY6YNEG2DH/tV001Y8yqRpig4LHEp/FTYiM4VFoj0lcNw86brdzjAh/
3us0dXRSPbyh82ai0g3rdYXUg+kxJqaRtZ/ICupCYz4ikkmWo50lV/PRLI9/ev6++On5FV3su6bC
IeupxNV6Xg1lRbYn2gZ//0G7+r990JYqGKBsw1Hx6hl/+co0Tuaw0vCzd0pZHaAfPr/5E/ZTlw/V
hEGCIxPM4fwZfx3ucni2MssOn+cFssHiDQD2EBhjdaQeh5E5ZqRIraEh7XTa2TqT8Hu+63nGdJcv
8udZhWm9tyUT5tIv3D2wMX3dOvX4UvODkjQyRpJ9NiLVmn2TGs696am38/GU5SmtDq3AgutZ1xVc
6qVsnfHFk/E9P9PsnsH7L0+YoBs5C1dHIbrsE4Czo9nftrYdHJuuOM1bvgn394/97S0B3aAT2yLz
Fq0OshN9kr7yjK9TeGhtZJ8P1RSjWo1MLHd5hDwngPlC9kDYn4VX3g+9qpLM11IEdOrpvfjKN9te
D40pngWxDTtUXtbnpjWE1xnm44vukO4U5mZK0i2P/k/POj280oFYzF+N//rluiXn69iPvBiq0A/q
v2z+z/Y9v35J3+V/T4/686xfH/M/93nKf397yuryf+5/+8ir306Xzf1fz/zluXkFf7zC1Uv98svG
OqvDerhr3qvh/C6bpP7XNXg68//34G/v87PcD8X7P3//kTf0tHk2IDvZ738cmq7ZquAa/ec1fnr+
Pw5On8Y/f0dH+tZUL/LfHvL+Iut//q44+j+my47OnM4GQOnY5u+/de+fh9x/6KawHUMXqm3ajsoP
MgNdF/CP2v8wEB+oQmX8Nm2hM4+QuKymQ9o/XEeHzmcJ5II6xJXf//Xm/5iAfP7l/vOExPh1dDVN
U1O5Olgu4S+6YZlC/HqdMBy9geJiWRNjYgt+a22UIeveRdD1W9m7O0ycO0k0QpTam5b2g+cRfed6
OyO9ajL3phbRXdHEN40a3kBpeAzQLpHHQDjHnVs6BERQCEfj7US3aTys/TF8arr22ayKsw7q1wNy
DHiO1K/x2XD7dRpXr7nTbFkYr0cKlVKTeC4egU1t4yJYZ7a5MdOEUZvRRIe0G7yDkfzpr/cfZmjO
v30gNHuYJkD2NSzL1l371w8kBO5CbBgBZuFQIY+r7OQ4tjA0YCaEuKnffC/pcLgZ56EWPjEHWXZL
YmK0jBsJ/gJRkQpO4WLGqrvv2/wmyJhFaIPyHAnzORlzFL92Qla1Ugd0tSOHrN4aVWPQjuS4qTeY
W+BqmT5VYqOsCPoB6JJ0Bz3Ij7r6oTOR3juqepsgALmiMQvuVBoHcPf3+MC9Ay6J/jrLQ+1sHJKa
Cl2hQExqw+WIhZXGIa8c8om5pt6gr4B4KoekLddEz9NXM+1gNRgeGbQ1sme/nTjEVUOWBZX0M8Xg
EOik4p5KSuYngjYh31nBNa+FokPcYJ6t3UMp9PHg0QdjLltsmtGgd9ZbxNrTwqJz1ELBKxT0xYmf
TjHSL5CEnSOawGJduSGhp0AUb4A4v8GU+q5bnvqCkOOb/w03p3mllEfFMKr93/+1jV/n43z9ddOy
NMPV+erTvXb4df48TZIoL9LAh0dDDibXj/h7HoTo8Dy0pNjQx02PbWvIiUmXWv7sTHXEOEq/u1hp
IKEVZzc3xD7L5XIUHflPmXJJE/tBJo28DeREnayz2Zv53k53crIJr9UWbpQm3YvT0S9REdZjhWN+
D73oHCLE2zaY11dSq9dFECSbYrSIaHGyCPd3uslh0eIqRfBLwiWkpQyb5t9/Ito0nfpaocyfiG2q
KsPP/L9p5Pn5EwmcEgKtGwZbJfL5dXa+XGW69LeKKbGjOaR/uiFuW3eojyGVlIWG70YXdniNMRwF
CZqyvMF/o2RyFRfY32pgmGssXPLJoDBybAz1mtbzQ6WoQE7S1KXT/8MZhHcwK77JFjiO/8cbMqcB
+9e3ZOi6qzEfdl3BAsD5yxiXydwlbMLXEZeRr63HlzoO0m0YljcWX8PtaGvtlTrmCqCc6W5K4hRf
175f96GHzIFG7SEokKpWdX1QCJlfdyAYFgG0znVE53WjqcMePAt/x/pG1F278Ac9wSxur0N0Ooai
5bvEF7smGPKVmd3Ymn/prNQHuVxQp7XbMwwCX5ANoCXJvRjBQKFjiaowWhcYpBEHQrUDQ6Y9aPqw
oUHoH6LkwRvKALJBiEu4F4eiCJstLjKqA34y0hWHoRZFckcZ/ps/Oq/CsoHyxwSj9cxFQPxdgqh7
qEBhsCb07lvrrUixhajymwdLM2iwomEWzePkPrLtU9NhoGLd+iDfR4r4S6vUkLGYxqKqdVyUgvyI
tMt2YfeqUwGEpXTk04toERrjsmiDV0C7+VKS275y+aL0on0FhgpyFN5Gnpl3spPx0fMhHgbeyQkN
Omk1no0Q6TPLrhdR0nIAA7HHF/08OoS1lFYRLrF04NcnNfzWjkBr9d/KsNFevQie3xROVpXRR5vb
LxbRv4GYcmVGom/SEcKvshpsvb2JJd6NUrx4wltlOcCmVBvCBaoMnHct8SA6sbwUQHVk+zXRTHp/
X7Sesg4SjHgRWMjeJmxScS1crGSVGPWradTZPnXGekF3Sl9Q4o5IHnDUelwbVXgxgLtgvsPQNkIf
g4VC5aiotQUWwxx7sY+QAncuuNGE0KlJ/DnCXk0YtK9iDTLCKF5qGVwyilUHCDD6LVSdetP24gRK
4074aLdGSzt4dbdqtUnhCAy/15RvslXPlFknaoSxqqW5NQwlPWNCRuIvbtLgTvRSbqBNXTtlf1un
JfCIWsS8Tyg4Q6OfnHjf0YddsxeTe4+UF40YS0S+H8LH9+DUb3VYxltHkLYSCZxFpmctC0uxCdRw
IYNSnKeAoPBgiGOr1grvSlZ9FFX9YYPX9SGqkze0oHJV+6a69+ryw8NFOBRSXxZ7JIDfTJRVCzgc
RYFuLrPDA5HcdPTQSUlPF3C6sXGbyWtbwb4YiF1YEjEIEdMfkHY4Jd1IFwYSFNeVK81F31NMTwd3
i5/jlTXtptI9uRpr96WP0WC65pVXZyGW/mcVsQCRwMMagh7YxSwXuwzMSElVvSqReY2BuItDrV+p
2cZOZL5o7cAlaIyB0kx+ZGFWwe9NIvaQBiEpnXeyGtah2mHp8VysRHFjw2wBPSHzo5KMd0ZjoEd2
5a2WFrcqvSrYHvDj7FyCqRXJXoF/ENukI3ZFsOAL5G9EV13Qn7usuEAdoXP14VGCdLuiTAQKNClx
qWoGHhvCdMtG/daC34UtkC4TP3qys+qWxpmzCLQEw2FOyiZYhFurQwiAShjtx3dEiTTq7IciDW4c
m0T2ERu2XRXPppe89F1wSEpc7a4t7E1E7BMUURgqg493Cuxz6CreCtdTuARDeFI8Y9/EFJREjACr
8v2TzUxs4xUhOOCu4lujgQl1sInovf+M4uQS6+F3X1O0RdqCgNPrYpeP4qHG2Xcd1zqpZJa1QISx
NlIYi04XLNTIv7N1OlcW9JYTHjKXvxotK4Pa0DbRvUMxsp50PS/dCDTQG42Z1qLNMPY5uhQ7d4Kb
OaxXM9s/kYkQrLKmqBdKYnzHbkb390lreOll1LwF5ng2AagvO+F/x0V3SXWBgZRuImtZFfpsBFgH
fhljQ8baj2SKg15oqyHDstoL+0oztINGHD1y/GLhUPjF1T8HqGb+qnM6gCfDejTCOyWw32oLlnKZ
1mt35fqgDbq2w3QK0iISKTxUyR8adMoBTxcQpQmkUk8lttDCn9dWq7YqshWliQ/XqbaIEH8kZQb8
uYE3GY/iEvf1rdI4I0KmBuM+kQNgInDERVEDoBr3JOnPyyyyqxUv/VF05rdAd4yFOpTdthI2TDFg
tbn7OvbAegNFbUmoDhx8dC0JRom8T3p+hPTFv3eqt7R1600W2lUsvCPx42cfHOhStYBsMiICpvPC
O9PomAqN0b4wx41Hi+oEKCvLIWvHzF/X/QrjXdfzmWpwVkq1x7twQtXU7U1hfCgN2EyRwE2Jlt7I
cDsKl8h2j1owlHlhvcZdqy2YjOzbkDM0BlrfLMB4d7G5YTK6Mpv2uZq8wr4GBzG48/N6BxxxK82s
W8SN/tCj7tP58eVG6TNJRgNRFzomsuS+RZGZKt2Hbsv7yMqPrQnkqKKunWDAXlQIJz07i/nVittW
eyOEQlmCdTtaWvNS+cO6k/5HFV5NHbqONjs/y6Vp0SDuY9LudYp4C0mADcXuPWuifhAPpR26i75V
LkndMiha7Rs5bKSHQ1E2Unc5dmm0aFXx4KbQdiF94abKP/oEhpQTdlw4rYaxF4iRDtXAIJJ7MtgV
JFcTImHFbybMjSBKL3LY0dh5tcvoXk3DQ6Y1zI71wFiJeKfY1pP3gYsN0EDtpKvRwcTliuxDKNV+
yGFy1Zy6tugjKHkASAW/taOZHvZ4mOxqXINU4zunh/5Z0dMO7/jGAsgdhji/ZE/okye2JQslmJAV
wLe4AsbzQ3eT577W0nXqplDmhFEfsr5cIUHstl5XfFhZ9MIyHCQBDAgTIZxWxBu3nIgDgxB4ibKz
xIjt2LwEe/iRY0hSXLrV1MZbADiwGJ4xoTzJuL3EKeQbcjrJOpyIymRgBk9uBF2eC2G+6ApxG2MI
J5Rmp+vQb0MTO9OocRnQzHxr2jFINQFYwbeap1AltrBUob6Eg79064NqYGirU9Heqk14gLTq0nHi
0kn7AD+itL6TzwZ9soV7JcLxXhBOp/msBIhuf+oVMH2t4V6hOwuIPz8o4lpUlctMMd/YGeNlE5X6
5OhnzYbPOI8II0uis2WB8KYStyEnbEf+I0CY6qrXqHg6E42kajRrzeL2RQkjsLuaeo+VVln50t9L
01uqOM4XRSUeRKcQkJ01TwE5jbmvqqtCsbWbIXlqmopXWTYAlvyz3RkTXbnnq56fHUGbAzGxFXvE
MgA5xKWeI5rT8r1XZLsYvqNLzphbTtqXBHq+qdknTY6XARsg+aBAOLMS26lpmyv4KzRLHK4qpUIy
LH8w9F83Vq59SEvsVRhN6y6t1KVX/dCdytlFNdyfvO83pojOmddd9Q1NY1xU47KbvOmi3gZyjw7Q
XhrqoG+cGKeY6gAHNTP/RMbH/ZgqK2vUzjIyb/Na6tuIsl9XNOWqUjUAHD6rQks7lShGmdHZjxap
9PzoYoSrSkzzhYvFtA7K1r6iXukkT91YJcg1WX93fLkZJQTztgj4mYf6a6rBmagSr17mcfa9sNc4
0XCejaD8Wjq9g7BeTJE5a9gQOx26BlBm4Om5cu91yjFV2ifR8VN3+iJeenZ/IWTlCsUUnNhqGapA
wOzkQcnlG8ulh9IHVOzV4TqDJ1Vsyyp9IhiB+ScYi7ynjG5zsdOIYSukRledcJyuldBXCakCrxiQ
HdLX14rTv2oFbzzt8dunNJOXldMS7Bja3yltHxC2O0X53kpzl5H1sVG6NOCPH9NSktWtKZWPxFK/
j0F0UIPJfpZ9a0YM1hrKjxyPMOKhbzg5PggfqcjHlUcs7qDIuPjVXvjuuVTKWfbxa+8W0RgQiwgp
1SrWit5w/U2cU2TvMI19yyJ5gDFg8JmkiDzrH/FEYlFSgK4BY1blVNiTGrDTBhTMaEcSEq19N9QW
Zuu86PZwxGp/AzP3jhrXJY++++ielmkzXKJBPRjtdWqE3+1G/z66zRblypsVqN9l7X1D+0oGMmki
DhFlgBN6abwkGDh63mJaVjcDFZd1Kpi0uXius5IsoJjIw6YlL6NVJC5GD+BamZh3TmGI5WCP13Gg
xavRrI0lhFi8Ej4q6rT1sWyAx43Tg3RQJXt2cBI2nGW9rG7TVO5V5iqLwlFfk8yrtonzyGwNVX0w
OfpBc3fY/pa1N76Sa7VW4wFML6j5lqsyfBLtegi5PiAeIHKK8aRjCYz4e4VQrVo4wLoCUyXUJ0iP
hHgQuRHw52+JyXAjEDm0C7dGxIpKHa3JwmSA0bYlfu3wg+XfS4ZnjHErPpZqBxJ7CnM2sg2lSoyO
Q3wbKx1hODJichltaptFVZcWD7nSg4pmlqlpw72JxBbTf/eR2/0jxO0n1t3HVsUagD/mrKPurrGq
beIkvHfi/NIjeMJxhhBP7w5RHjhLcJhw55t+bZgDkOgK7g/2BpKwmPOXZY+5EGKlbCrEcp7vrBTr
lRiNjK5t/q0c4jt3QjZNKEhs9oG2KhqSUgG7Z6J7mT/01q6OkSKZlMQ3hVY3K9MBvVyRIEtwz2Mz
tIDvJG+MldmKweIqspsBzBCDp2ohZJrCMrTksUfvs0gV81qzSDQCQccqJLxLo/a+VlNjVSXa3qmN
S+Bo4RoJ+FU+AXLSgl9BmhoPoeQ67+vXaQOf3dYOqJQQxNU67yKN7kfLunU1KJOa8iBsfnRZOLAc
jzYeoi0UfxnZ9j6uBPUxz4MzQW4/ZG6ok3FiJ0ucKcNwQxH7NYbdAc3tbDuYqox07/AnMBscKoT/
bmhiw2uBP6iVpxr77ZB7S91TX/PI2I0RPlFLsGIjDjRZmkp254xMbsy+WA9xfJddbDyqo9pR+jSU
ZZv3h+nfa/kajagLusx/rYJwV/g09XyFzCMWecqEqdciYng9WCpD3TwNmpXsOuAecD3eIAwyxqBW
XMZOuHNZTKMkYi335hMRzdCS7mnytAdG2mMaja8tFJQll6VLTkd/GVnpXTrWj+T2AU7TypWuWhfN
Nl9VQ2Lm/0E/teMaT3ysPYQfygg7a0RsHPb5jygOnrVuvI+6Pt+RGbIScPKb1N4BP32II23ZZ+m1
SY5pN+jXSfpS630MXRr/ph9sHcdZ5UG8t+t8YfosMMLBwKHbf/P6BwtI/GQIvhvR/Sy0WmwA1guc
lZ2sj71jHWIyZbiqgS4V77DMP7CGTejh7kgF+5kLPmLoyLD53aZA9byaKVu9tUD5rZKc3VHbHon+
XOfozxaBrOIFwvP31owdQAjlhUCMuyilQ9Uj+Glkr62BR0vLeLXC3F8GuXYkjqNblra8G0ZKqwNL
FscnbybTX/GTHDopjpXRPqqa9sNzkKXGWXwIsfTwTytEYySIGxaNPhzcqHuOqzZbYnIo+9c2U/kh
Z4C4/PYWHrO5IgLysXbIZ8Sez/K3/VbXPUAMQGZjLXcRIvpaJ9w1D4ZdPyREo7SM/El67CqyaJrO
WArffncEp6R6fBc4jVwFA016R/sGcfEZ6tCr3jpbQyIK67DDDd0H9fIQzWJSUiBx+Lz8CSqvX6OQ
7pZpkg0LLeVnaLvtnfs8wCIAbl9WCDIoe2e5RVVUx3bSWitYnlAMTPnc2/nRj5gYwMDWY0ZnPbGJ
PQm8YiX8u7xS74x14lAz8uhstXVPXSUa7I0l1c0Q8uFVvpBr0w9Onp6z0LOo1GAXtbsJMizhy496
v6nCUFIbAYY4EHLm6JvWCJ2V5kGVJ7Np9IZrp9Zxc4oB0/aibepqXfjqUxUWR8sDCF6ACSLi7yGB
L1PG2lZmJMl0JIBUDVYu271B0LeT8UAucPddCN3aGXTNs56Zl0o+t5srAp1KumSdAUMscuOVZtNx
IjvwEfEqEdcwM9AqxC4zq77Y1KOBhsVQb1m/ERBbZerRFMFW9I5x18COWjmjfeXaOZ0Hs1Eeu0Rl
qTHaF4ZDfVMBJrsfaRTH6vDi1BiWQr8B6ueo1II+cNQGF6i1Az/KW+Kr+Kt4MdcBGRD46+oUdXo1
godNxEqQAf5oGjU6FgNv14szLNkMsju9IeUF79m0xgpZeyaN8jZmUy0ghz7WCurmn4IcP9rC2QIH
NlCCiEu9vC8FQRdODbg2c8rynsg4EBVBsbb7HCo42M0XrrsLP0ijN5+rj0pU197G3n5F1vY0Qp4q
34uOSegO59RTLFrr0cVZeQndptQ0cT/RZaRsYpqQdJh0APy99r2+e48HOKhaBLckHojLcOph1xGi
dxgqckfJBXt1WaRTYajFmQqDs+kZy1AbErDVDgP1zKQLHtCJws8cQ/r/VtKtg5syonvTqZ3LEq8b
78pWHSDjNOVOjyPlLlGA3thSs948rjfK8HmmWpndrTqCx+ghyeBS24ye0jzCQ75haEl/CEfZkWTh
HawKG65rq/7WL/NzHIjkSngdw3lpqUtzyIqjEZvuQVIrp9SSnNTpZr4XlCj+WQPCSKXq2PnFdecI
Cq/SC8ZrQ23gIOo25u/0rOdNeh0TCH8z39hGm7IkbyZ6DBAIRWvA7XTquajH6krK6CP0c+0c68pz
45vZse1bxrUxknuoZnypGB9PKrCJeWu+GcAPuq3/oXcUkmErDPxOmvKKygLNNgEesfSnG1lcKt+J
d6Jz5H02xC9aB6fNVJVxH9U4FWkhendJMwQ7O56+2rwXzzQJFkK0uRpEEOF91aKTM+TkWGdoXxQn
g2dSd4wLsy8pGXhIF42RxRqQX08UazdoHzvYTQ6mtNBpD7F/trDPa5cKiyaxXAT1ljHM0cBnksZs
rloBEOjXCpha30WTpsCuO49COecjaK8s1dwNwTnJNzsC8VMFw8ZQmHGOJl8jWUr0kmSDeKM84+kE
PlBp3+m9LOldqCeujeLGoZytC1iAbdCTWqj10Q73K9BvW8/XVlK7R8hv3kGlyG2Dq7kyg87dw+9n
ehUk0CddybWsDK4bmL9OXR4HSfm1cKmz5ag7nZwCNT/ssxL2dbh00mFKGgBSil5rWSu1d6jHFKYe
gLGEsIlVAPqVgCnCpT1KmsS5rQ01iA8uwmms2Ts3F98Kx4ea5BvmobEx6xCx6650i/GSZTWYu3LY
lxPMjp6+s+3N4l6drFjMOqaci/5aGwF8+ETNLRNbU65bc7iKQFTuOlACO6SCfFmEsxsBfF8j3Plo
2gAEWh+EGxu307YdqaM1k2DHTMsPuBwxGiS73VI8ZYoXlcMW5fYRw3RIqFW67/Sa0nxZX5MkAXYh
Q+lu+4mxTpknF2Wsnn3zdv7JlX2PKRj4CAtKKugWV8oDo9ReIV8XxjuLJD1Nzkz/S3i4zXhlB1DC
AHVUfOuC/pS45XZwxmGXO4Z78LOeOlinkGKIWPvU07ocqGBe+VVzcGrNe6aYdXBD1qSF0iGFyYjf
9iRwUeo27bWb148OyIN72VXvfNb5FflXjzVAx73Rk+CscyXZ6w5X/aI/EkMiXt2keR7tKr/ubQ/2
5pgBDpK6QrqBpA3nUAN3iDo8etONFie4zVnO/F/mzmtHcuXMuk9Egd7cZpLpq7K86RuiyzS9DTJo
nn5WNEb4dfpgJPyYm7lpHEHSqepMMuIze+09Yhqs3Ki1w5Llxf3vPwqn+sSj1lt10ootK8dUlVfA
4AHGELm/TG4eJTM5BWXhcm/Nzgmdu92BkMrEf8dVkiA07zmfA5MNv3aFcCYpKfMuDtEAF5GbhDH5
PtEEPVsSaRVQn6I1kHjmV7xPb3krONQngHMz0IdtWwU2BShH7szMZW2xdQL8G+94OgLqvY4Jnu3S
0edrcRXWdJlkNSEFgNbOIA5OeOhtJ+LblGnTRavYuur42UvTXu6zhXmufTuZVfbLvbo24af4Z2Db
hkByOzvJCRPlmJRhGRr0X3vXMJ5+C7i6gkozzmM36iaIINNsjT37GvrFeHUO2mD8Go3us2VotLOt
Ca/HOnNPeW8/muTT95X5oMPe7+nzj9APNywerkXTp6EW51GatyI0yP7eNWD9vbsPGgJ+BgHup82t
dbL5eUjsOcN43HaeUgPambnrRJA9NFzGNhb1lmsZF8vH2ibDaoiwMCuje7Cw3XFbRCXYZU9Et50s
wrnWYD56CeMdr3c4qZDPDxOs0uoa2Mpy3g0JWWZzCmXTiuxHw7xiD3xv7ptc3MVO1eMkPGE5NA0P
Rlzcj2t5Og08/hhJGthmQrZyU2+WxHt0LevaD/iQJfmAHzxFdp7iiQdkGJoDwySbBRQ/Pz923Y3U
qKt4N6eqYCIzticSrfZ5WZzwTkGMCQa7IYr8fq0FC7MgyoWnnJ+BsKR+nnSl/pekLicN/ZvFaLhz
vkuTYXXqFycTKNtErXGhUX5xNaL1+kYydiPL51KsJStee2of0Dj+KGfMV/s0+BZ9/mTnSfAa9PoS
jjFeH+TGYg01zv0hET5+04Pcr6abPhC8l2KyDJNdSZzbiE07SHvqFf8+7gTq29XG4tQdZzdyMUEz
yFQLDczzDoNW4cIm7ep1SkdtQ2Rgtylj37nmiX5bYU34PbcEbDF9a5oifqrL2TrnbRAQC8rUpF+F
wFozKdkI7bHnXtjmBdnbSixX4vlY0RrFOTHqX22OdiFrsTh1umknRtl+89d9XQvDfpkG+6HlSdlQ
H6zYHceMTpkbGRCCe4Nw5DuwNuaL1jQzil5vGLN25M9znswl0aOxsA8ZJkvHYCqYGXTDdD+wgx5w
s7tN5664mTTtElfLeuN6xWb18d3uKwBWjjJaUrlh64LBfDBEw+p5sMbaFGadeLC8wNxgHzaGLBWa
jci9JHQZOVLD+p/kenyTSkKVqVxgeJ2PlZk4+ynAqGyZ4/OScq/JikZF5tI+eXFwLGkzmLdp9y7O
iT4WUW1HyA+HNzEdI05xcesyLLCCZ3+erjIY9n3vjYdgjvFzMSlJPUvfJ8PSXRsU7VuN5gLgV+6t
HNMzXU4j7KWdHZeFWbUxBj/bdMADzKKcsnw8U0v20UiON95sfRksdB2mm4cCw93Aqz5dvd715XyE
zXj0XfEz0vImpiVKrY22cNiMK4FfJi21aLmCJq2adimnMHPBpNpJDav1rG3LHaGjyVku/rxNqK94
iVCEGom/tXuR33u9z8ErKZDsuX7IFk6mHsDjwCiUV1APzV4QQj+9mgPhf3jxG/s1tW7inPEO0//3
ibn0ITcot7CewuDAuneJhbq0geZvcfXF/GfNyMlhEDCwDOkMr9rOVsDRhnLKjSFVJ/002j0W7mNy
M85lDUYbtf6c7w2JYpR9T9Sva7UHQJ1p9pl1J21zRBf7C510fWCE/cP0yHlLdXQL6Aeo7Pvu0bXJ
I/AcdVtHI0q5l8IRR4d6BvUpM/0JnpYSS6OSZMk/Q8yhrLytvJp1SOWHBZZMnMjtQ618WeuRhZ2P
g+tDpS/YXZjpPgNZDGsRvJFOvjx6aX6000K/CGYmR1UHT19G0Jy6olJV9jZpl1oZc+G1XcdhXzFq
wPJ2V7o2GqI0vy6M4zZd0Ihba8UAopiG9TbPCOJIa5RBfu2evKw5JONKvvZ0wPr4E0jlMcdxzWZQ
7MuWD8clp0VFr7tSDOHi+r9kh3eqmVunLtBodpI7VkxENzsZmXGc42RKy63e+MuGsPW9q9uolKv5
5ddQEq/R2ibu0C0hDU0aZHxa/M8MjL1js+AYasW2eG8kpq+s3psh5pphu7QuhCMCmqlg5CpFf4ja
0bNXcEaaxW3jkGrsl9m9aNhxipZU38aZuy2eFTWvsfMj77J3J0N+wOgwvmDt86LpGPayt1DDGyz9
6D8LXT/arNZQPWu7WEBOjpP3qzcJQvd053YiNXBkWBAz+R6Sb84heaQC9ULbi4eQ7G/dZ2wtGUZY
cf2MctxCTZhxrJbMBo3uick6o3Kz+hIUNPmAgHFaxL0X62oCzexqsEw39NCyxwwqIk+yhGpMiuPc
bQmak4cGqIJBDiOOwFczvoTtAenpR5/j38sTg7o/d6M0IQazsCV7YnL85ucl5c31A7hlLTRm1lZT
/ESML802CgLJGx2q/W/R4avclaGD2wpuNCjw8vlHVdxYWf/exph1ppa0Np3VJngg4ZRs7fsi/sEM
8zXThxaVz6NhBDNSDudc6YS3Uh14jwj6O9afUH4UBcY8TieMFJ5IdUMeMnfvzmyy/SZdeBqRRWq5
BWueEfgwj8TBqV0SW9b0YIFVkgSPlMpo02eVSMxUxT8DfsjdWLVfPppKhnlDc+Dze+thvUo5P3V1
WWyNKsYd28nCIMalN80a+7QijWCAXJ0zWeWnPpiVPMJGF+Boe4q6nlSKRIXz8JA6Bg5oeLilj2Qm
3bvxu6anZD8N27XMOSAkyizAoCju+IkYWfKAsRmJA4KJ1CRK4xZrki9ydR61TDm3Iqs3SX6ZUj9G
uFC+25IVmmHXbCPTL8Jd4IRqe5iv0v4K9Op+Gtj0FIDYXfxqAsayquywhtPi+6UgAEDg/arlqbcd
+uDisdjfioWtjq3Pd8Vq3LHbJPW3RAyqJy3pENZjI6UNYM0XUtaNGYLCkCXoG++jIxYeYBvPIhJc
1pwlCMXgLxKrCSANjlbiUTypiPJ2JD0GCW2yKQObdJlyDl3HwXPDuU9GxG2cnyru0rI2qcvHSinP
imPGwLcRJ0n2FntUtM5a8mDpMxKUAmV/3Z3HxLrLWuVM6CXMS3K1vjMJRWDCxAWPE9+ZB4RQg3E+
pq086p2v7ZkoErN3FCN7TQf/u9ttspCYsLjyIWCcyaQ9DqWfcl+NlIEWJYzXjh+lQMaZCRQZXf7O
FoPcP6y6kNsy5a+6o7eObx2WBJ7vE5xmfeoMADXau4jV2g0ize+MBC32YvSjTP3YYRk78uvQDDo1
sO4DMSAlJ5H+1rgokHJrQRg4DBHmj2hySecKDN3atQjckORsOj2/FZqYqBPsI1kkODGu5qlO5IO7
2rupXd4WQbht7r0tTfLZrXw8XmP8YoT0Y4KYjbylLM/BHcFQ907jmm+zr2Gi7pXkuLqmvjF+g++6
OHXCSbb8KwUpbCM7y5rQNYKAQ+EWuyLNmYtYzkG1zxfDXp/FRExEOepMuwliaQvxs3Vz/dp5Gi+J
PzM9LwZaEqiQvWirL7/Vg3uh1Hm8juiZGQYh0Yz3Ovnfo0557nqBtjNN7DGY4SJ2NvDUnsyHtnSZ
apDyiStxs1xmCi3SN7gsch3rvQFa+CYltRaTNucIQEt1Kwk9CZA6G5iORRrim027Dv1NMjLySoN7
jn/rkCneywlk6EAmH9lN8GvZqOkyXeMzEgQ3DnN+bfvhuzG698IybolISm702Y7AesWdJuxPYyGL
cvB7Gut3y4znJzboGLFWe7/OoMMXkjNb3ck3vjDwAGUxeaon3Qq54h9pcbK7sTbfhDvBassONVBW
eNc1KB56B/vaMsO9oMy2euU2URoLF2dkBxFYO3w0hJjvmyl4XTzduLRmu+4mExvmAC3Sqg9dNNr4
X9YGUOVgfWQpO7KEzKINudHxSY7NGf8MkOEleCt4f3ZIsB8zMzF3q1esO1a5k++fWjpex5fLK2ou
YuSb/b9X/hp/k/Lb+GvS+Orcg4Gp63+Iu10y2Am1zqnDSMoui/msmXwNWLuvUYEWsgoW67BaqjTQ
WL2Ms76fivkwlzSZwJF+hHFUs1uC5Y1pv0EUhnkb6KPElhrB9+9f9b/xFa59BYb+QdT88R//1+zM
X7Cc/4nW+b8I2Pigmv8zYHObff7sfybjz78QNur/80/CxvwHUCcAjW4EOnI0l8fgn4SN9w/X91B+
u3z5vsNo7f8RNs4/dNMBo7FBCrEXNHk4/knY6P9Ar+hYgQMEAv5jO/8/hI35B3iKot7lEXQRn/ML
mK73B1DilToSefx5kBy6e7vlHYT8n2MP+QpaqowGtfpIkixMEfPJorszjPky+dTsuu9HcTq9Z159
lKtzYnB5Lplx0JQ16B6rp5gEwX/5aP/7MfxXPvlvbwyCXNhYw2ZKhBRL/0P837h4jOZZ0O8mj2IC
vUPeFlit3nV2csXOZG+vd4On/Qfw0PgbcqC+O+gLnHz0IGB3+1fkoMAVe5kyB8+7YIw0ownxGSYb
9pLIhdfWZaQ/RjgyDEYdtowtxpuitB79o2uxG12zaNCJ3zNc7PP+/YdhKC7gLyiE+r14oIh29QJI
rD9+L9kLp4fI63euEe+gaSMovds6Q8aL0BlwZqXJ11DBT779Hyik3w/Fnz/a9AGzwMYgVBQa9q8U
htM2fV77S78TKHORqh517nlInuvo68z0YwLv4rGKljaOSCUpybcgGDiz870zk1EQTOm3v8xOpGF3
WPTiHoOnaz5ND8a8PFr6+t6g4x+fpStu8mBGGpDdVUzfaGPNJ4bupCaS9KXi0l19GwjGiQQsuCZP
cJ5zV4yRA2ygB89YfG0Kn5C1kYaN7aRcvWefbMbB85CuEUDsIrC31zN4yL5a3H2L/4tonGf+7w+t
j0KzO4ueNsFpnC9HtMclNUq8GqcDITAM+hv+Dfp04f67gqA/8Mu92GRWumZMT7tgd+Qun4mAyJbk
V4wBHm6+pPVsU6PZDD/+w7Pg/u1hcAGF9ACIj1dYsXd//UZyU8djkft1J13MPI9lGhrJQy/PCOON
bK/1IYHdiGdKleVJZsZGPGPWvby4RdQEkTWckO8kKsV7s5A+g3DhyZ22Dav6n32woV8hKYaF9bzV
mk2POV52AI/Jm9AkntS+BqciPZSoDuYjfvkltu021ZekFUw6YhrqMjLb3Vy9xfZtlqHiJdGo3bjL
1VDU7VZTwdHkgWY3pbmVzlWvPsUYDnJLEBE/sZ92xI4Kc1fWR+JA037XeUfbw5vvFAy7pb6YebTo
WLnuDdKK8u1Q7Qn5IHuclUza3I3+cWYQQFaVThjutk1x9b2SeLTqe4i+uI8Cga0OB19IJGanU1Jj
yffUZqfS2pv9SW8JuMcbroxwz2y6Uysx3NoKH8hgjPBtmPn7tMlhsc+5yqp9MLw9KuEZ3Z7YEjPW
ZVceuqy9NdEGBw/9+kY7P6ePSXZc+ZRwrM5IS4AmCdf2Mjdk7SJiklSTzJyM6V4PdoW8XfqzK3eE
WVGYii844tH7T0eJ8bdbQD0+OIhxFSkLCF399//C48+YL5lNSVyC7pyL4NWb8OlFRYWjJbOPjMxm
d8XJBsOJYrlhcgMAZm4zk+ljIh6YL1xXs9jLDh3iwrmD/qqzLRZ6zy4llDY/1hqpwp25oxRFOhMN
gri76dU1zG3pfncY1JoWu9PxrqsSEv1QvcCeLMI6NHTs6PI3mKNHFs/rXH7rSLSWgQ1i+e3RRFa0
rivB4rFB6TftFzoxWdZAgsiydlrB7mBf9WDYd+US6vZBQ4yhvGuGD5Scun5r1vdz9ah5dwGpSv6B
jWxR7NokGnu4IULIGFkwTimvTGGYBYapTjggitXFwdDH3E0oTK3gzgpuZXznk+niHMA/1+5ZHx7t
5dUuCM3C+hlNs+fgB/U5AOrNSG4nr0W8uaKeIjievWXmHFJN7J3+bUYeD5v+H75eS6HxfzmuGQAH
vkmdCTZH4fDHHZ/5aU4kSVXtOm39SdBoH3kt4cLoWwwIBPDFuO3Kk51pPH+VftU59nAcUOLTKouM
ZbmYKSmGw3wTjMGHF8uOnm76FTvmeADGPzki/iwlxqRm02+tnhAv1/ucMulHWIrl+yEVCEKtgz2h
W8GWJ9mPtfGh+fjYk+N8++9PQoqkP+9rairLBIShPrIsru0/nuWco9nOsoAMs6HsuCAqPLs0sl57
oNZQ2NNKI/pVmaXYZFKnz51hOmQ8oiFwGfq47UnOOXLxhqO/db78gTj5prM/tBSHUjFdgtj7mDFX
2nrVOm+0bhgJ2lRxB8UxTbw7zZ68DUUSIwPtGOTuuAmsdd9mjbFLmLOLwieN6r1ObG9PwOgQFfVt
ByjJG4V3b5nTopTVocvJUe7EBResklKrlqxvSiyEZNAcGKk+rSLNQh8fM9mS/DATrUsi1qWdeaPQ
+5Q7gyEAg0TObJ2kCIJgqks6LXwfVY/ROj5MnnzSqyLKVfx8W6jpCqqbGtc+tOb0ioShYjzZqjz1
7jnz+3Ozsv30XB5NYhji0LAC7ba3DwTatx+NuZDgIlo/rEoiWANWYo/YRt+bmm6e/LYCYMDY7jyo
IaOfGc7Tks38TqNW4+r/ge+Cc2cqxyIA3rBZ+vTiE4qMnMu8i0vHvMN9+9lN3OLQITy5lLWUkVfV
jBlR+YRDjkBHaD3XtY2YNdccPlZnOg665p44hIj1sv37HOzkbkJ7NRrWpV4n9P9Ob21Kd2WvjnA7
ai39mlgQixVvB8N38WopS+bZGm+HyWpZOzfDA4bOZDymQ7DvcDiri7y4pqb+nFil8REvwrnwDZFZ
lownuzg0xNIhHtclSdKsCX//E/4sGtjgREZPLqhLhuy7JktkpzXsg4ciX45ljGkrE8tsZ7LpueT+
79FT8i3zEYS7zfpdmiBL8sypu3Sx8cLiMN7lI+FrLNp/Lv5i3SBeq5lIpEuE778KFAN5xDF7C5Dw
3AeezzpnyrcW/kX7ug++4k56x6Bv4B2LnWjzYG/E+qNboBuu6N2rVKBiEI8UcQwvzZ533EJ2PKen
xBWk+C0lt6/zsZY2muoqP1hD+mzryxKmBoVevdQPjixkiPQJnZfXB3trYtiFi/3RqZ1ZubENoBLN
fdnGARlmwa1FNCkChSFKGFZuECKSYw5HtNcyXCxVKSlTvIRLCo86BoiY43t7hvcxuQcye3wVrI5q
HeUiTn0vE2Bn5GtEafYO4hptOKc0ylPJ/Yk4aotD/LBNF8YOsXPVGq/d4lyCTmgNgt3YICDX8m8C
UqdtGxNHUk/WLm+/u7FiPItr/cYs+kNmZF1olsavRZfGPpfjZaxUWVHOa4Rq1iCHdOpPmGL0p3I2
78xyyLijxupsqF2TI0h36smz4PYvkuvsgfikbcNtZjpU8nr10fM9nQNElKeykAKlnFY9Ns1+wovh
NpAcP6w9eSVt/BLdbPma7bzAuosJG8fCqWHHWjSrERVDgJvt4t3HjfZSmRMIGysSaCJ7K3Muz5pF
0z6O5UPbK/vjKuw8yh6X4YKVHRMWPfuYYcQuGbkyqik9pJaZE7cjhl22kH6UQvht+r5AH1cQxj6i
UMfdnSy/pHv1HS0+oZc+c14bkYGbISLzKqyTkmvTesqhcJiUv8pCpzJObvLm2y5I8zDj+L2vYN6a
yT6zuhxR7G41ELCt21svcQPf6cs53fOWLjunGHPCcR+KrHD36Cgs3ixCKnB7m/cef26TuOiiEju1
7SQWsuHIcajztg3J23PWoT11uA5gaF6GuYajQDu0WPfGkwzxW9KqAroajqHHs383ty30KT1FmHcM
BUC2Ni2BhVvX5KdMPM/M+lfUl1BqKcgLeTqDTrE9oDQW5zWG+DLJVSK+lBHvEpgQO72tAtYFA3ku
2GR4CqTGQtIbHM5xqtHc7Y+gvwc70N4XORR4sFGi95OgSgY0yEh8zn7/G1a5HZFgS5X9xT3+XKfP
M8EMG22a/cjzpleObQBE7B7CzDKskNZuZ0pUdVo+I+7uuz1c3DFjTL5P5vGZkoTwoLmUWwRUgLhD
24SuRZC6s46kWnTYc9oNkrzaO1tIbhMTBei6ku44kugSADBpyNY3+cyRjIPAkS0+x5rJvti1zUd2
Gm/lsjgY4mlRO4n4qBVJpPMucPrXR2G1bDhqIbbVYDyRAr7TNZnybH45uOiFwlvvCW2OI3qhipyN
/n1BGbEbOhs3hwctTT8Rwuxjh9IxdSc6Co0Wku0qH3uVHvqBEO5cYuxBcg+dY1Yxli48GVbEjqCK
uikqVKYwcTsEb0hu8fVHWQr27HFpBKidQlb/ioxnfULag7UxDc+9IPVKos7vbh0QI+LBBFb4hUQN
UzjRaD5X2AUeGVv3O8vHTz4Z6g3cWHxMpXTZsGxioVs3dhJb2zk3nNCbxYiNlwWrwf1L44mkwb0Y
FQFr7KQ99gG+vvft+EePHkcNW4ODleF+lH7rRKs+5hrNQ8nHusGL/lTQL15LR3pXXFZw/y6zc+5b
Gx/L0uNc+sTq9atxQkVubImJnDA1NQjf9L+CxS4uSbFi+PrlUoNcNMSHl9//RJ0NzKLdCWITec4H
j1M/gtOD6oTaPpE5cwqk3kZycaFEA+0B9Xh/Bk9+SgtTP5ZN793+/qOgXL1NOtnvDENoWFMzS+ec
UI/KUN0M6o/f//T7jy5fnmYdVa21vnS2kCVQ/PIL0ahB7Hyvu9EAZXCe+mQNsXapSCAosGDRgZyp
gw56G/sqOSO71D3b8dm+NTNhhna9+KjtvHgL94koHfaLdWldndKZ5reQa8zyq1sjs6uKY2DbkZsV
zU3be8HOSVmtVrUXs8Diyr1J1R/40u7NImkuaYXhguwSuXenjo2/254bXdKRBo1PLlHeX/mLXmMo
U4QfQ7DVsBjZChuxnrcQk8Se7R6z5h6HBi94JOBTu/Ha9JzjFDljVPhzDEjiIIXII7GR9KV8MpAW
83pm/lQ+1YVYNwQnyXc/ae8Nixg7orjvmqRmAxiUZz9R2zu9Q/kMInqfpA42Nu1k3DB9H245jVjZ
t1pULJjnNNQ8+ApUcNotsWvW6H0QqlrctF0Q41HGUR1M6zHDQuVUYarNTMz5mrFzRnPYr1evGlHg
A4JvTJHhEVF4iEmteBssSUG1VHJ/O0h2RUyTqWnsprGkzkOH1eHtumgXOrr14mFrSmJWTaXcY9q6
2EDkqTmf56FACWX096hqL1D0lF+T9lHhinIYl8S/qVrh3RSeXh/y3PoxLu/Oim0DrSUPSdue+ZDs
h17LnYfamAVMDFekGMdr4dj90zgsPOPxusucDj+2pZWPY2c9CdL73BIlvTcwMRnjxN4RDEuYKWpD
iJDb2uofFrKmjzUjMcp+bAZypRa3kY1bSj+O03sRBpLp2JKhuBjpemedsyXGHbvp9Bf2XSjR0x8s
nJLj2mcHbblqbCAw0jD2g9KwU4PtHXB8Ex+XJFiCsJv1nwIZJz7TrwRY99E4bjR9uguUPl5HKD8p
xbwVnyeloF+R0qdldexNi8Vp3NOcTzvSWohmUvp7yk80aEjyedm3LhJ9obT6q1Lte8j3V6Xjn5Si
P3arb9CUJgIa7NZ7gSAwYIRCzkFJJep7xDySxQcksAALLF33jsccagqi3BvE3hua1NdVChLNFWuw
KuogfvdBEOJ2rja1ohLAoxlALcbtzAJkksRmjCV5qkK2nJf28IuwH0dRDja4g1DYQ7+8e5iJKBoi
UVxEbGb3gSIlDJAJCTphd2ay1YrqYkq2nIquqFmKCsVbWMZ00QEwVkVipKiLB9CMVsmYFKthFtNL
q+iNOh3uEj6rvsWIA+XGBwWqoj0A6d8p+cg6gQNZdXmaBeVM/lqCiXBWs9gGHKnH4SUhUKEGKEkB
S5QxLtmi2OYnECdud8+3ycxrxvNbUSncQzQVO2yIoVUUt6Il+iPW+/cjQMtqNJQNIC6ZYl1aRb2A
JkQFGMzvH+0pMsar9p7WxptVy4gnrdVvpDga4tjfqZQvBkjFpga1Wb9Ti3gWPUd9PHTOaaLKX0Fz
XJhrQJ1FETsCdMe12NVX5XMC0pOD9riK8fGBfVqgH2Irw8yhnsq171FRQVX1k/oX+TqwENBQzgYL
Y4Nn03EOfrtguVWEBUrqgwVuZBkKRSw/B8UhxYg6LEf7BvLRtqVilfL10wRdYsfy0U/2I+rkEB90
Avra/sVyCoJGoZ4q8KdJcVCVnD5svca3GEJKgEppFP5EK37FXnYfg1LBphwsxVaxtJY0DZ8EM+Lv
i6Tw4KbiFfIkJXIDNgtW+dsxbV5k4ko78C2a7gPptx+6wrrAu0jJ/cgtfgphbFsNYYsLCFY9zkBh
xtREpJ35GxdcrFHcmKcIMl2xZEwsDmuHK6eizEbjMQiaG5uZsGLQSkWjBY5/JroAB0IwNXC1dX0o
Fb2mfl6rcDafUo34Mb1YDLon97Op1ML2pVMcHD7BV02RcRqInNdPF7+VPIFDgBV6dtVc+w725slR
dN2qODsUvKca8M4GwMsB8WqAvFHwGraK0RPAemU5ZxH+Po81t3daQdfXgH0wbfeGIv1QBMDDojju
EdkANby0QIGmS9msKEFJT7ERhntuBzu0DFSLY0l5kwIXdkCGtqING8Ud4tKWKQ5xLbuLrnDQCkTR
GtxwWFASgi5OimHcxIpnzBZmrFn1xlQdmwnxYQhKS9/n2FhQYy56t6CfZVHAfbqnth23jmInscXi
r2HD7CiusgWwDBRpuYBcBqCXJQgm11qDVinHQMF8mBSlyfb2IsE2k1m+UM7/GgwHFkpO/P0HnJZY
XBNV9Dyz8kEnke9Irtzlv6lQ8FBPcaIuwKieureA0ABXoKSVYkpL4FJP176NzBRhgoXHRg9GCFTW
EhpIaqzY1AlIFQd56ugUbtVUAKsiWckh3RKBTkBvEybzkGxp2LeeRvSxizUocxUT0ZUiYxUjawLL
ciRG82Iyp2E3jyDM3wBK7gtF2Fb+S/WbuG3Wj98femwhyhHtHVbeANRFciMWx2CZcqRzhn1EYLLL
EjeA0RdE0OBNoSdzES7JcqubK7R3bt37mG8AL5f53gTBoutnWeLo89bJnFOtWOJVUcX1b7wYzBjc
eAE7rjiaajDkFv2fWzDs0Lw3d1p+eODKiM4gBPQfNRizI2956k/Vqj+SRJhD+/7Iav0xr+V9AQRt
A0O7QNFOrRkbo4DKZrljIItLCiynYkVSr4qptsrytoCg9a3uc7RKzi3oa5TS+NfEr/V66IV7k9gK
jAO4UtR2Ab49mDTWpEBsNcDuEcA7V6T3SM0oCoFyeGB8SJilXzdvvKYbC0hcKlo8nWqipHvi3HMk
7vYPF6zcGto7goPGjSdxdOuR4e88zToEwOjoHHPQdG0Nfgifrx8DciLaFb9uKZI9CeYPCdpOMEu5
MRXtPku491kR8B0ovNUxM1MLmAShMrFEZIyBzffg892+YVpgDmmEbhJejNYkacUXpmjPSJhOGFoh
OVVxIwl8rf7oKUpfgKBvmd+/agD8rfaEkdAa2orsp/86IIX1oxXo31X0f6F8ABg4QlJGLfYAQvkE
1MoxwMY6AFMgPARUQlmArYDjdT8y2J5+Nltlc3WeUaCTaolwqsSTgHEydrdsEufIj+0XeECEXQxg
TRTpWk4hPRUtMxmHYyFjU4N46G6Z9IcFKwSBJcIwxZcZ34CoaCEKk6C3aL1IGQ9yYpXFvsGnqcPE
eVv6VF59h7/akqr53ryTjiQrJPcPsf9hL5WxTa3RjkS/Ht1x/TVh5VBi6dBi7VBjOrhF4CIR7VDX
KP+HmBH3dklgNAzMIWxMIghHJcdN+UZgvUmuMEYSGEr0GEukolw2boAONMOOCdxH3Og8Dil2FDO2
FC6dLTdP8hC7bDMr5SFiY7s7m1eblic0bPYZXv9alO4SGtnybCr/Cx+ZuR3HB1cSEuubxlPClb/V
MM0QYD5RoHw0FuWo4eCsoRw2ZCyQvXvprsvm7zpPHwiLP6rzRCp3jkH5dLjKsWOtcbvEUJOk69uu
Ownl7DFi8YG0tqS/il9iWJ6Nzm7c96anIqbVdcSEKbBn/cBFx97iEgk/r9kBe4Xk1GatxFwBdV9b
nngJkq2UKjW3m16aUbx6up2HZYwfmzkThja1DUcbomXEMIRraP2h6NF8Y3BiKacTX3meJK+tckBx
sUJpHP/Gp/9mRyEfPcxS1BcWS4aFAhuVINOixNmRmffpYbLSM6uoMF3J4knne/IYJWLIYiOdTZRD
i4FVi4NlS4B1yyJ9uc919sixHE6VRQUfYGMT8TS+x8mnjQEMBlpO2GlEeZrDflAeMV2C3QULW1Ye
O2ZYU2hjJ1N7fcIJ6aHxa6jabAN5blvAY6/aGaUpDCe+NKtyqBFzd5y94peMZ1T8PRpQjJrRrn+t
0n4tgn3V+MxydGW1ZyYnrUif8qb50LsDBk+PZJZtesxyPExzALJRDUGkYOIH2KKcdTIsdooAP5hJ
ue7Y9reGGnLrKz8eTyzP1pznm4nBukctoLk+OD8mPqjZ5BbA6LGLKW6CdnlGMtgV6GmpR/qpY/zv
mZSbAY+9zvabHXLYYxokQLuwEMLfBGZe/CQg75Irj6G8/qqs5c4kJw51CQq6UQz0zeNVyfm3BUZF
NoZFYzn+Wl1sPeb8acTQKJU4G/Fxoqv1mIMt7qUcrWdUy2zasEOa/J5STrvzcGE9WVCpmnhfhBda
KF12qXJUGh3IhJ598ITZUjlJRtqa9aFVww0EwQZv/J+a8mealFEThk1rIE/IRX/lNGOE011cD4ur
kbZsxukpyUNjWyxriSS+BRkw30H/rJthXXZTmR1LGyKyjpN7XXlIOdgRQGbPDpZIwwPI/KUw9LOL
8ZREz47i5Yczy5xVVfuUBiybS+VWlSnfKlR3lN+6+5HMPZEozk8HUms/xAzeEZC+UUw854HRcx46
ZOmYYi//i70zW25bybLoF6ECicSQeOVMkSJFWaNfEJJlYZ5nfH0vqKo7bPm2Ff3eURW36t6KMkEC
yDx5zt5rY2nw8wEPx0zNKmd+ljeTtOqxuonb8Vs6FfSS7BCmR5z+UOC3wN+9tzOPy5jJXHjd9nWj
X2M3I71Auh1sdV79kU6+ZsA/0GbGF8nsIK6gfs0SehI0ZxbYVJpvnelfyhpmBXHXngY1jIzXYuHO
JLHCR2Y4whaTQMZGYGPTTB0zwY+hYwZ6EVcAw2qH5jIP8SIEV9bN3LJsJphZVfetj71nmwIReehw
O9bVWzuwA1tm8zgkWxQz36cwxck389FonV5XMzHN4/FyZ4ZaP9PUZAVXTXBG39CZYig6QV0jcvAK
PZbYcrHtTTSz2ZyZ0qYkvDYDcJs1E9wsUG5GL9Z9yB+q19aNRezNyVfGvV0JtgRAcMFMhEtAw1kg
4qrIeyKVFwN+3pcbli522ASGzUyWY+pzrDMuvQ3iYjt1cl/4HsRedhU7t2E+msQXQ4H31yzYWl6m
zP9bZ04O5iaDtjNB3MEjffanmXkH/K4pAc9p5n3m9pchoLsTo5MJ43sZFje6gUHStUIOFfqoFjQo
bgLhP5K+vGxn5t7oT0+lPvAuaeKtbej3jIob7Qk8mb3aTlZxRZm1BinhHmL8vx6Q7g1jnIWKsach
aL2y2zrZO0YAC1A3vhVJ4C7TPLuBTkKmFjABsicvEXZ8nVjJYiYLNgEbkF2zoftVMq5rkwRFIfAR
9E54HVlRhTQ2+iH0akO3QhGYwjZgMNqaiYY6aMN6ZhxWwA5zoIdeA8EUjh5MFICI+CWzY+Y8pyEW
VObhhzFGTAFCsf5gKQJV7Nz4NRsZdqXC3wxoKxp3DjyitndASS8znHM4U2dK48xr7CvIjXbyCngR
CunMdOT4lK4Zw+GdDK/KgnoiH55sHQ4k/uMndxvqmVymqIVbgGOI4sW+6gVnWCN8i0FK2jNbckRy
zHPqA1rOo1U9Eyi7DsEEjVoeyplP2c2kSnfiHdOnYk0aRbylb/FmWu67kutsxlyOEyMLoqT6hT9O
/lqp3SjENTUUdtMZkzlUGTepYrudkpOuoYqANJCW59EBwJYHenprheaWEPUVAhBeG2icPVTOYsZz
QmW7uPA6ifm8mmaAp494Gh0q0ZxAJDHnypuqqKqrIcdWHYwvRGIf4hkIKmY0qAFGy5lhocWMDW1n
gGg4o0SnojHmpqCOIGsGjc7IUcliK6vwmzPDSI0BJTh0OJPDYopjDxMD2h9fe4mqIVw5M9K0h22a
zzJqIgu+5zP2FH/DneUCQoVuJq8N2KjODEnN4ZovUhOo8VRTh6bCXeXm8AJI8BxGTXfuCBdHhTle
jfkZGyFGJoeCVpgvoGPeUSu/ajOwtQpBt04wXBlfxTPStZ3hrqGJNrmzQPUFRfQsYNwhtUfU0Bgv
IxIJ1THSjPNe7EBnXIOeuiHpMT6aibzoEcDkhpqqhzWrYM4q1/YJEUyhwyjvRfgga+0ZURuP3qHy
yaUKXsk1AGGrd9NSGw1SkmhMWLgpxhl4W/10od82MwY3hIebe+Fdram1wGHrwsutRf2U49eJqrfJ
ce6yHL6JQMcfw9nNZ+BuPqN3J9v5hr/+VUXGk5TlzgkQciCZmBZI2pwlodbNVtPGK+Gg9TPQ8TED
As5D59eDXqa06T4gErwYb1EhE2CowvWQAS6DF2xo4R2GYY355btjNreNH9ZbE4AzfjkPFwAmetDD
LEw7EzLtrkydi47vErNHQuep7oCxNGc8+AsJyTiekcbhDDceZszxpCqO4TOtT0yIDvspuWpgLR6Q
5Q1rlqSC7MemOxRE8P7nv4ZVO/Ea5ecishMKupj2Vh03z4V+3aXem98F4blQXb3Nouq9GKoVt9nd
Gr6PihN7X+BgsnH5phPQ8ygjNm6q6v2HKXok1QFuUUPvOA9vkMpDdZDDyZ0ae++1PgRAjOTrpkzf
OdUOpzY2V3lcdDv0KmJFUmOA1XqojyN76IeXvGGT4yDtH1TmPWBxE+SIgKWRKvSvGjyVSxPNv+vn
PbRK90VBJ9v5AWoFF15NXzGXhPDwYMrIuL0PU+w7kLGztZMn5RZMw896xle0IrmfhsI+tMSVo87w
zSsPmseqtDF82H06LlyCaWBMKYUOLnbvaiQrY5ZVTyFtCBKPMagmVnqrBExHI2tWdmtNaxdZ88oy
d50eXDWu4lbmH8HxFvzhLop2pbln5EzB0VuseeF7ZCP3U8mta680i2CXVD948JtAGOs7qMp7EegL
2aCq6JvR3BRkYq7NkbfAtiqxa1PrkYy9YZe7M/G4EFDkVSluCFGmBC035Jib91PdAFIa7vqhHNY2
2/JMKSmY+lQ35M7LxdDLNyulSjDSAOYBw6y1nMOsJFagXUcgIGV9kjx06YDIJG3ucHpbO3BOzh2C
0G95VZfbDOvo1UiRkKFou2ckSGWdG0/KivQTC/Q15A1Cqa0D/XzkdF7OSZ5cvywZKcAY+qwt05nl
jeV3Bq23cIgKmug1S4vzmLe2eRAto8E6K/jV7OlUeAmM0ZBmljnT8Wn2H/HUr4rO7A88XPR6GS4u
9Zh0WgooG9szytXuQYWpsY8ri7GfPYHFZxrfEQqYZXc0ziL005mzmsjWjFJ92Ei9CraOio1j6gP/
QhY5ik77bhZ0rVWkojPhMYklqGLmybaYoLIgoGMsPzxUdXzdTbJf+41hb/2p6B4bzaXEr1u1Shjw
rqYaA1CtNRcBFfC5LX2JT8v1t7VPpKpOkOHY4ZJXnMI7gMaLVmBhy/sRfcjQn0oNKllXR0Qeasku
YAe7I5raQmpn3SaFytalI8r7rG2rXcA0YSV9pEImd/2gwvJSS5yfBFW1nCVD/ZhEyEIlUBAph+ps
4tddjb18d+zOhAjEKTLyt04p6XIFOACdnncx0jLMk2373aFGpY1qY51Tyb0W4vtK7VKctTKMl5rW
ftOlW51L2o0a5fY570zqrTw9of6Yj3tjvhlszDGlmRnrWhX5bnJYIWh2kAjW1jYPeOMfh+ghGIA8
xJBg5CTfRiyA38NwOpN43cPWhcwcZshIB/JLbyXPcG0hf5jYTW6doX0HuxNedRj0miS09lOeN2wI
SbVrIQrwYq5iPayf7GB46suWzNuIBSnwErph1cATnGX6QUs/5LTWOrU6iAc1323MeVc7tq6FPwTy
OKFV6+lsLOGQhvtiaFedJq2zXSbJpubStDQfWVgUlTM18CK0ih+FgI/y3jdqTaj8tAPDNu1CH60o
fnHNRHWkt5SXnYOATrUVwfG6PIyeHi2RdHjr3mTHSJHinXii0IPxpdxOdjetHg0L/QAjVTshHagh
oEt/VTW6c8r8fRh6SNUt5W2zdBaAl6inMqaFG83UdCRA2Ztrqld4hd1dAb+AaGi4vr0tFnqnY10L
ZucigjjHohNNxk90r1sFjsCULoSA3b5Iisr7NuZ9epja54rxoav3M2U12bs5wA2jqLMjSfJLvaIy
1ATtEnizm6ZuWjSANCyzIBTPvYd+AKXWltvlkqAxPteqpQXT+m9Sby+M186aO6Uk6VoNo04Xp+NE
NO50JI0lWtIJK060zHYYcPVVQKeOU6ikzQh2vwXj0PVhdGumbXQ7ejmCWMFp6+OfwQLzdpmX/NQK
O78y3bC4Qu/wKJwc0poq74bY1e4n4cSnvorfiEb1puyuA0jxjfOSEn1KxIiqsXj+dEZGVDhIVl5v
njQbQ4Q5+kfL9rptZ4w/szq0tug0iqXmZO6l7Cf3Mtl6iQiKVnkTZ+NWTV69tGLNvagU8Yybee1V
aZVAhVx0F445nBIesTprOpoaCMKWNuIVT8Ybj5RTNL/Ce2xAr9NMw6728bf+SST2o1/Zzc0YusW1
MRSPuJ6huSr5ZEfatAqa3sazIc0nNwEb5WfXNdg2gM8porcIx3kHIVXmcld5UbhibOhDMarUIySL
fFl5ngSRpOxVnmb6Rs+M5JIQH9wiMQrGiiwtwAplB00v0TRjGcRBtTXGYcL9fJfTIloMZeLsORD9
kAqGci8K84j3w96Afcn4B5hsFxmLFd2b4kXLcBUbV/4YcsTQ02MrBnOZAI1wffQ0IjKvII/7dJHg
TdAkoWQu2qtaTFfm/O7h/t+0Lsotl5sl5aUv+1viOg0qQho3aZA+5PhkSWfQL2bsaNsJGwht2znW
a+600M4uW/JkdI3unRFNuyA0qLBLwfAwGUmOcSDX6+VDHp1po15ENBPdahJx2uKxH2i0qAErroqp
WvXW31nhIZicBBJH1CzDHkGNWbc3hPtdF46HsgvpUH/20umMEeQuSMit8HTcnd59AjU07YZvoe28
lIQybwuRw1a91Uf/xfcsRrCYBcqxfESyC03YuiR69BibHgDQIn/oAcY1TJfnEIUnR7l3WoIWH0jD
j8ai6a1pw4Y0SsVhMN4lMj8SCHDfpQxoQGhfEvlzhA/AtRT1dxpX4uAZTbEUVoOGJfdeIBtfjxH0
gEga2dLt6jc2tDfPBOlDq2LvMwdJ0CRmA/0r+g/GYlDxN612bydN7SIMUIsyxP1e+WyYuqqXmKSR
agYMhKphIemQc47YAfC5K+hJrIqge48A7FpmglTM8RYyLrGplPK97fTXkvTKhc7T1IjqpNEQb2qH
jjqlchRh1+Ymwj00KnjZGSQjOhb09xa1mTxYjXE9UbssbR0lcpj+W5L+/47COfjrq8guF0X6/+4o
vHnJXtLf7YTz/+E/dkLH+ZdwDMbpCsuXzrAR69V/2wnlv3RLlxLRrOUYhm0RNPOfwC73X7bpWCaN
S2N2ztkCB8B/7IT8ebRkmQyY0kZbRaDX/8VO+JFT+avVwHY/LAb8hdAuaVufxPeZ5bg1WVnm2rQ5
+iPEgfdvIUQ0THSWrsO76NvvplbrW8om/FbWGKxKjAe+JE6jbNXZRRW4tHti9loZHarZRBDhq3dd
WsfoZa80q3i2JSJP4XTJOtY8Y8OsHOgQZrPF6HXxwvbzx3JqrtugoEZua4hUBIAAXQZy3Rp781XN
h4AQXfAiS6nfkDJqKGNoBCfU00HXB8vcpJXsBYGB94UulSCTBDGzfUeJ0H8RACT0z+4MfjIMno7J
PEhiBJZzPtAv3hs0exbfzpVrX+LATt3iFq4X09DGeuYAy1HQ2riyOcE9X6MVRrc5cmkk1vjsktsa
Ixz1fz/tBoPuE3MW2rw+bi7OWkRpkyIqMUaKCTVN6aHOhdDUQgsbAYYsAqVuSlpPuS9/+rrgKJMO
u1GKB5EbPw1Fv92xtrF9k2tdfmhTfRWpAsAn2vs0RSCkqb6gQ4HmwGNWsC3t5kdJD0FEFlOgaTMm
G/DrCatq+920ZsskVfjGUOEKHsFTXQ6nKQ2ybQS7I0o7kwmY0ldJZf90xfRah1q0DZWLVvZYx+V3
o+g07EDtQSqMaU1IC26MjEcvHqJV6DP2lm702LhevCYIwcOAqjspGltNXoXaq/WQLVudvrbTYGqv
XPM6rtWm1bU7HQZD5msmCqPyVu/ScEd71qLNeUd3vdnUA/bBYWx+2vpNRJ5Y7uz9OlkHKX1CAp5f
YgGwzBLffnnd/8HlOnt7f7PrzG+O0DF2mo7rGurzA2FVlO7ARXkg8hA9aWgjRfaDiwp8KDBZSaxa
Ej/awYRxqTi47mXIekVk2+z50xidowfCpWdHS4CvxWqgxbDMFeSAATgQhAxtVRKgATy+WXfRjRmL
9kjZ9O/1/bdExl+dun/YihGTsj7Z6HlwliHYn006vzzUnLrSWYYl0N8zChprWjWdbe4qVb64ubyl
0bEL52Nlk0wjUDL/UvTjZkjK93Aw/dUApKGgzwL8ExGQTfSbhFtHP2mdZz+RZj/2AMX+/qv/YYGz
XYfwLQcOqsmvLuQnT2seFE3cDYr2xkghaevftWh6rx26zlbIa6lnr7Y2tIsMIgbB0OsyJ1jCDarw
i1/uz5vvKItONUZOy9ZRwP7+w0Ha99qmBHiFIs9eGrZ6ovi7BSr31Qd9/Em/L9V8km04CuQIhp2P
qMFfb1HR+Zk12Q1GTlyHWqZ8cr3BupbVd47U1z0yPEju8+jaKE9wYLgaonuwYgb7UfYsG7C2Ykgy
SEDxRML9sJdf3JI/V0ZqL3YMQ1r8HByUfv8tPB4gvyjaZj2R/zPWz0Euh2ValMU6hgRF+0tfKhoG
60TH41dN70FDfIaYHjI5/tTCLzKL//Bb84Ao/o3zHiCf/cedqTVMSF5XNWt7pJwFual7+ctQ2k9T
k7LV2d6ODalR7rKIcvb3/6kA/mFJ+MPSxq6HKVMJW87hj5/fplDrez1rQzSwcmJ82+T5kkd4whpt
TAvoZ5guIX+ktvzC6C1mR/3vzwidOwoDYcAnEOznv9+BdjDrOgMkgpgNf2Nfbru2fPCz/OyIYuMF
BEiufbu/AuJ3JiHr7u/fWnxOxrNdPt02qVtsk1TRjzvyyxPqwAWJ4bFU5J/n57Zv74qeFDImYqOr
bkjIfAvC6dZzswehEQFBn8r2bnCkPWCfQy9dbaa8/OKSjM8IAi7JgAZiKQoqwAzWp3WtNjkP8biC
SBD6LVhiesdyLVES6UP1HY3fd+m3u6BBZRoOZ1trr7Uxum4xRYD4m5/iHskfWsiuK+5keJ2Pxt5N
wLo17etYcxAzk3OiDbhTq03DL54Br2pU+cVS9+cS8/t3+PRaNdBrOs/nOzgAiY3MvXFJh+NO7764
ffNS9enhMTCdGjqeMCHZDH5/eGwtBW9iTHis/epB5eOtSqYrY9mYza4nN9Uq3SuqjTcTtTuNnpXO
2AdvIvPyZS6612TCV+7rXz3R/3hR7EfUXLYpDecTQ4KpTxPl8CDX4PMgbLfbScM0B2gv5vVqjOEW
f+QuCbKnMXZuzM5e1kF7h/dm3dB6LZH3DNmN1hVPf/+t/uFJx7JKzTyTJnSe999/Kj2PkpRh0AyT
Ik5xyp9aKa5rplTVUK///lH/9E5TZM4gC1Z/y/m80aHRdvUSp8o6jAukGlXNQTJTs/IOrQBktUUf
Oruk7IiEoi1L+lIQrEJF1fnFdXxGFsyvksSqq4QlbVPonx4PtxLCHiLMyNL1bgT+smDnD3eufa2p
8dYOqtfGdK66QL79/XONf/5c2xGOxYeazvy//7KqlBphOd5YVWt/tN6cIvueYoZhVKlfp235pOXp
eRyKc++Vq2g1OYC+zOg7q7JYJIbH6aKkKagHjMUY0L3Ty0LrVT0YA7qxv1/nH3ygj99HccaTpjJ1
JT+9pi0Qbr1symrt+e6NMLtXXxRPYBYJcPAWmLjRphH42wr7xtfBsqJguq90RFPIQNdTU/+gT7zK
JIAU17kRcfsadpX21TXO9+jzK25+bId0stmgPxVNZBHlpYGrjOT3/B5zmZT67SiM61FgGxHFA/bs
Efd1/r1Kx5UXOqsZTPn330n+03Jmmop1l5JZ8fb8fj9ZPdIWthtvtJ7/qHrmfNDAUKQwcrLL+tJ3
AoS9LBkGZ/UBkdCG7LWzj14K/li4NKfuAvTNYkxNQFYXiU0JepV0lWQ5aAIxJzyCLrpQCNnLkeM3
AxePVnEF2CDeTnqxBc3kEFapM4RZVb6zrJDcDcZEZqblydXfv+ufi5eriCOwqA35nkJ+emV0lTkB
YlqBbc68t4U17HOfWbmrmNOMzAI6rf+qBpvv4O93mJ3XpjRGz8k7Y376devesInnSwT9MjthHMV4
wppefKJetUz21CII94ypv6SGNayMtHY3ygiOU1HCa8FW+Pfvb/15r1m3uCAdTaVh0QH9/V5HEYqU
gVnAOgm6o4N+3ovDU1xz4Asf4ZefxqzmpEZLreuh66Hvz4bhFJ9ScBSGUVM66eHT6LugStTZ6n4G
8HoXedQjZEosHA1U8+jOjjHcuYGxT1NXr0lpWYxB5JIug7HsJc6M4EfaTXsVNk9BO9x0rsJNxADM
Qe80dEy3WRv0iUhX1J33gX8uan4iJItMaHrVLe0yfgh6KI5FM640VIOTT+6eg885rvZRGj3gSL/5
+8/2weP59SY6TMwkRRxV63yu/LzpTZFhyDzAyBYkaJoTkvTEoD/4rQ2ewiRuVMOAVRaqXNix/8YE
y9ohFbmQnD4PB9z/6wb076tRQgKkoPX00RD5ZQEO0ibCH0iIOt4hJjQK/G4BmCPMmxZpYnTVi8ZY
TsUs0iLgdjX12BM61fz8+48yV2qffxMTAafSXd4njkG/P0rwdokMxC6G2XhC4lcEr46Z4n4tt8Rq
POQmItly+uL9/YMlxVeXNHpsh2JWcjCeX/BfvvpQgLK0SLBaI2m5dyqyz22ivuRAlwMtvod0wBbh
boSfoaUjeQ8BL9EP0ag7ObhYmRJrRH2JCtuXl1io8IuX3fj8ss+Xx1FLzucMUsc/unu/XJ5F0EbU
KBDJaYrNhAjd0PVvk+GbU3nbIqal0ANqoNVAMnKVy1UMqIFsgg0xyNtK9+jod+dotOJFUr7aU/qC
cP+xId8Pl6wRLSKzBhIq93+/jZ8Lci6ZEyzLvmOCBoNF9ekXpY9RZz7BtXWsYaCNk5U3+OYerv+T
cNWjCglSHlbZGLhfVNF/1BF8srL0j4O6K0zpfFqM41Frm4SEhnVjwfPGfolQzEifijdkbpcxZT2m
sY8SdRIvDVEDCnU506xXhqlPJpxsNLUZo1pElLQ8OF+rE4o82mHjF/vjH+f8j+s0QISxUVOHfzyT
v9zUtjQDq6dTtob/dnHr7oxTYxP14cVvOUDn8sBgCX0X6rQSSx5xV3jl5XVdtIDO7D3nftAOs3Y/
Y5/9on4wzD9eQjE3sfkXG9t8sv397tGRrnIYGKiC6/id3FBxarFvAAHSHwhAMq96siIX+Pc3MM5e
2A97HA1VuM3rNNyyTJGF57AoZwAdK7ntapJKRVqIpYZD+2LS/YzI3D1YdnH2Cu8xLYLkqx93ZvR9
WkYoIgUkPmnpbEyfn4I2KRkFtlq3rpEbdQIEsqVxJEfcZTpFuMWg8Z4Q8A1RoIq2ZIToZHBV16Iq
8bYn3qZDq4h4DZshLk4sXUC4qMP7Qx60K9OIxhW8k35nuQEz/hgfQjEtuyptV7og8M+U+04Wb4RZ
uPuySR7teHS2U5qS5jdnIwR+T6FQButwENvBTAbEZxB6hpikU8TPez0fnFWY0jfHMUV23fwzRkmu
Vnqp35DT4i5ytycoD/TG0vFdfRuiX1xEtAKgreTM+QLMpqDxjiVxSivADc1S+eEaCfWO5uoVYSn1
wq6sW92aooUzMsktzPhZbwQ+aZThWvBuafkDoYQIa5PszbJukOsBPTbSjWNEr0KsIxgEm8Kc7rBF
XNC4PqUoLWVEZkIjhFxOER4Kr4Xwhv6xljwTTejeFANQCjQQGiMC/PqIJDCVMcxDE0vIQeGeXE8D
19CY08rqshVdP3eNwQIcKC5RTZI64SJ+p6LVX6U+3A4m8PEhYUuyzOHQEg3EmDi4Sg11KtBrrmxM
7QvDy6uzBe2hoJBYGD5dVk+HeGpqAZcX2906N5tyY9TB3i99gqXQSi7K1Eo3ND+IwbIxAghjfGkn
fn5vNPPDx9PTEMCHFwZrSRdW2aYNahSHAr9abfUbx8/ap78vpn+cDbFW0PlUtJroQTp/bADaWI6R
BUp67WfyzvLN+6FyXkGjfJ8dXINtvuGEuXUifcVRwh+1H198/OfjBB9vOwDIIDixSbrmpyPPVEbK
jJOqW2tJi5VzkBRwo4UW0V+lzk0aAdyocBIfkm6KwYAVYlMIcOscWM9/v5KPPs7v1QFXonRyQoQ+
D9M+Le5pOGF/tJNubbljCB5wPTOhva4zyOthZccYTRzzVDEuyqIL8VLf9XGdSSX34LJCYBo8Vtre
8qr4FpXrIpkfr7av6nPehJuyqPNTWMVEZ7qYjMshnCN/BA+PS1ikY2G+D2VsYT3Qftb2PAr6+IMV
pi+jfQ7Mwdh+vKt92rA0ywCODjromWcHLrc99gHugmpCLNQHN2gF2pPdbkF4lmBUum3Y6xjRSXNh
KJAQtm63+2nQ5cVFbCh6dSjzEh4SPrSt7/D+Mo4Pvyji/2FDMlnYDWiac1fT/mAZ/rIhUcSMbtX3
3Zr0UG9twg7OHOuU2zmPv4WhxlDvbhTEOwk3POqNd0ipztpsbcwSU6lWqNYSZQ572Cagsfq2/6LR
i6bjz6KC6kdRiXGVrqRI/X1bCgR6cs+jIVRqpdx6dY8vwEuMuQrLYPL2y0qzLwUhYydZEfrlG8gc
7X5LYlYPPjLehE2rnw1PDmeHYsqshuR6mFB7RyLeGm1ZL4cZp47ufcEBmhKBGlAMpXvXky6ydGVV
b5FLV4uBnhNUuWZDaGux0akmFlgq5W5M45dwVtbSfETZ3ObWcv5PkY7Eb8sKOyJOnqaL1kUjXPJz
G9YUF4MeZ5rXcbrilDOSDXWqCzo+5HkAUZ+dowhZd2mbMSubt+CujVI4wyQ9RKMCtEf2BcoMAhW2
RZ6XCGgo63AgjhuaR97GiycemlhbOXrRn2y8HkEggxvoW1DktAKojTINFB5Zv0nmeyg0ZFpGTn6w
C4Y7yKmPQFNsLYwVpzI2d74jt6XnqqMhsUGNaMoTvk5aIc7Mo6G8zoEbLYvhYDR6gWkRyX5bqIfZ
zQK3IgcnUKfGsii65mCFxttUr3Q7EccsVW9YCokTnGAulRnf14homvwoKze9s4wk+wadgQ3SXdlj
JE61a10PRWierbYI136a30Mzk/uU86dT4XxrAxCBLlvcvrYQ+UC0SNa+gZKlzhLoBaaf7ke4Shty
3XHF8HFRxXkzc/W3wKpgsjf4TUY/fJ6C5ya2xotmWD8A34wgYJC3tQ0ClZzbTJhkqNbsLvWO4Rhn
br9GuTcfkvIymk6+GT3CoXqlUZfdJx1xcUlNQNPYfI+L+KaDGM1SlOLi5knQQaqi91yiaCcTOXcQ
CE3jMRjfihEnaO8j1oHsqXxeKjUZP5wuwjEVkDKkzP4mNYZ6aWr92bAnzroz0hYFYL4PTT+7NJxG
lKOQLOrJgzhYRG8dGShUq7pypxXr6cs4l5t1L62XxHAIknEisDFxgQdiCoyjmPEMEXnQde1D54fU
F9rR1YQzhPw2MqahFR04NPEEBsFhstyHnqHsZJnaHtQSHletdJZB6LkP6aIeextUjX0bYePexl6+
jtwZLBTapDEwrlinTTNsU2clpNkurNgK79JetYcq02+j0rnk1tg8Z+BfIaqelB3yOah8b2lmU18U
y6i15R3IIvMS58l14AN+12XqHckNk0iBSHvwSkDoVRGtmjIeVmBa7GtwuMOhmtdW5Vu4YSob2EOa
9KtMoephmJAe4lKjXtrGY6w9T8q7AcfCjbJrfEXo7ihyxmcxSbWoWg3ZFWoP9JXaldlO9pWOD56y
KDiWBJ30bmg+844bvUszyyNRLZAk5nB8C/aYFJ5TrRh3lpFlWPLqLShBpHM26RLltEmzbuP6sXUp
x4EoBl5x7lJw0RSkFifQTlbPnF+LYaWjBoBXASMnn54Y3Bu3LQbKyDTvyiHvZk/8Gf5ruNZ6A6cr
SxzH2WOQRP0u0MXRxFi3qPkaK+jA7nx+qvYWutuPvxN1+ljPwdWypvNCxr3moUfLHNorbs/8r/HY
H3lBlvE0Jje9aBc5q/EtkoC9wgzoCNUf8G9BtmRMv9cNVqi03QcBcm+nYFEN5wq3qDFe5cGASty5
IVQ2J00WTWwjuQN4t0/JaC/Lxq/RG+S7j1Js5ODbR5SCAPXUGqAVmgOzEzsj246mwWkkCMiYksH3
SsNlmTRXDllE136Nhy32EIg2E1aCoCRd3ZHpvZk1u6nji+hTQghHgDss1D2fbKMXF2X7sdHHlq0Y
7R5nsqM1/8UMvWOHg24XlMI6kLe0QT884A5T6U5kvn3NAdS+NiLDun6j0LAw5F/7TjOcPJu/+IwE
rrxYv64bUgT8TIh9yYIxk/7kcUynh8ojIMZ0EVBgu7j1CxK0/aRvNx9/2+pEWIwo6YFkZqD3Yr94
rvJhCbEB64Pbnqgn06UNfGRjsr9tfKGcZd0cmv668SnQIsrK7VRQYjS9qdMrHdhW4gBqBn9I7yEX
agsyf4xWs1aRB2qXuyMTmqtxNtyk09Qv8m6WQ7vFpXR8sId+uAWhYO41DdeUDzBoQeUDGVdFOOQm
tCMYmetVZ1QwXgvthX1sO3DCnOzcWvckPKGv8K6H6ODYnIVU6OIq77t8w7n82VNoWc2oPZYGbY2C
RMJFSbbXQllb3cB3qgEGOmRpQlHHBK0qn62mIM6mzK5ycZ+OeBAQLSXLcC7zR8v9xg6Fz4NBZSSj
YU3vnrANmUHfCmE8kALypmyx/zigGF2HTHE+0lRud06xZuTQqufjSRKV9+2YiRX9GHNP/kFSpt22
weSKFiYQYDrsS0KOopJUa2FdzzHmPsdgDWnLGMDW8oXssNOW1Q4w2yr04vwY1x4QJeK7THqq23qi
oGnrIw23+Oh24dFwy9tmpv70llciL30DznsgFXJmNmk7W43iW4g4Fsxz22yT3pCcqAiDwjpvo8EJ
yRi+dbt4N3ZcflV45rxCLy3PEVs3bIm9sOJgxXCnXasY+E7Qvxs1QC4fWqhZWofCs61FXWHmjRh4
S6PeN/m0w/nxVsiGjRm02sJwK23TEz290kNOblM9QXB2xnjpNIQiJcV1kWYPjT++QFSdFuOAKN50
UEDHmQN+t3AXA87rbWS5FmoYuh2F15EQDlgNfTxWuEFMx6RCGqSlLq+pHh6Bqq/0KiQ+vtNLEqGr
xwTvGlTwNT3hC4BAjSwZ+jlkqRDv6WKg02pQnznngURlmyI3Nm5VBCDRyW+vqIkqklEi89FSaX3+
OEuqDQguiiLoYRtGzdNGmW9tCvlFt9299198ncdu5EyaRZ+IAL3ZpjfyXtoQUkmKoCcjgvbp+6Rm
ZjEYYBYNdDeq+6/MJCM+c++5UffjLtiO9SUTjfqDBVb/KQnoO7sRpaQ9ORyaULN1oOdzFKRHLY2/
ZRwNXbYqNmWN2gmhWb8vMqS+/ezlxzxfroYyWgdJlD8Qz/6qbOS+MEGR8ndNfKgsMo5HW7wJDeSp
DcBPOWk4bZUznUeNcbQooLmN6XtTdGjO6cr3OLGJZ6nPjxhpMUYU8zrrsZeZdq54chcsFngpkspY
W9/90sQUIVk7UH5wfWu8doA+4UCxpt3lpX3dR1bzOMeEOVoAmJoCBJsoqvnQzP6PdrPqCIUTSCGu
2XUw9sR0DFi0/rqtKAHNjaYZMsYlscgJAZCRy0nJ113YuJMPnwr8t1/fYxBBqP8yBvCl5hBwT0s5
uGra1CLR0XdYSB8KGEpXf2+iOwcgmkGs6+aMRWUvx8uk2CO70BrznA94kYZIgKn+Ky4RbOWNhA/E
LCIy/JmmGg1++P5hEstjI8GS105526VZzcnv7lzXWddJC/RMdNOqj5V1nGQ4n2MV8vIWKaCecm+G
uWXSylK2jQu44CZ5A4d4yZ3T+VVvhd7RLWFC2iqUhKK7bDj78XZqWvolfH8ET4Z3AHu5ucFfrcZx
nvfM/pLrIcySq061t0GceWdSsH9aBa0UEyCM0gydQEs6mp5h2cWJ1AePjbESRXbIETSkxa2wU+/A
/RvjIJnVoQ7e26hkqV6QTzBKUIrZmLxbYwHiXPnVXRx+dD42pcaG3rEkgqCX/ux2CfFzk5w59JqX
yfbF1WLNmObFgg4x7m1gKTg1eSG38sJJoCZkFNBZ6SGJ1XudQY/ibaPraAGFub5/2+AOwiW85bsL
r9CHxtfEBbxPncSyiSF6n0fBg2TDBSOKTQetJNeAxaBYMSRfcSLOu2WBcUixxsVV9A9/TwBmnUM6
GyIpzZcjho86g0nvXWZ9pR8+etlDP3BENKYAbBSh+IdCOwNvDlxiqO/o/SB6+njAE2I1PBHezz44
Ro++xWmJcDJT8eJleXOu2oPEmPoo/dxdNWN/G6LZ2C3aPTpT+tyBedgQG4Nv+XI9JC1gTBax38XC
N1hnpJVGgXd4aTMdXEvPpOtsZmqCew6UQ94KZJbcnXFdOkdvIfip7/aLssRxDutuPXZKnDMMLFbj
LbuhZpxh19WrQKG+CgfCFGGbiF0k4V+UOexGcI7grZm4Uc6h2wiQCOWPlsN3KYWHK49Y2mgexrMF
gOsA31166tT2FanVknGc7Q871h2ck5Z0txPAsXQe2zccE3NKeC0bmg2OrwaCEymlVXSWeZzckwl3
7HIJIzurMyirEmflGBEWAReqVvX1YtE2jF3HSa0zyvTQ9e51jcyjnOvN6KW03Y088FbZ98IWwSm2
0re5zYsNDpkXxKxUkUtOLmLD6HvYRZEfnKxW/INIQo0ChYO6JxesXqdtNyTdGc3WZ4p5cG+C8dO3
u3g1YYDbRXHEpw8YSFp5vGfy64HsJjvZ5Fca1E4ROvWT5S7nJ8x0atcmOGqXelipSlz7aJ2gIcOi
qtuPQSkbT+MFLYnLdhMm2SODn698MBKmGtZi7eIZvLX9BqckmXlEE8B56cfiX4g6+DS1PHp1Nj2X
zWxWoRije423iWdw2mGSYQg6TdHD9MxUFRKYpF6NQriedfjLLtGcWFXq3QB8cFuICaR+to5cf7mO
AmAmljG73vvUOb9SDsZj6EG9pJl9kybmQS2KijPHRByDTWbpt/bFW184+THJ9EOsgJb0oYh2XWnu
lrDdj20OZaNZptXCpGMVGvUmWl/jWPCSbaFfYNUBp03ZEfoQYIlG5GqwSawAo5vbjdzm0GpzCXJk
Wh49GAhAzlFozg0WrG4eWug0INUMqqe40/Peg13vpEiZDct/Ah/dYwSActOH2XdbmU9fznLvsjZZ
O455pHPVmI+Di99RcNnaH3FdRAxegpskHohWlgmq2mH4KB2qqDB0To5dILTGcw1ozjrEvX8/JEF4
yhIKob4l9NmexqOYvqpcP+oBUmn+ns1NsEKURM0fRrCqSnM/ZNwyzmwUfg5nH+XWgR/piyBVvpWq
OuTMDyicMeoSIU+DVnkwMRyu0NSFS8yn4RoFKTffMXYd4T0yiMTfhvPEJLDMLlzCkpRR1QUAOTDh
rEie3rEzA6LSWv0xJpehccW06qIy3C1l/1bPmOuawWs2uV0+u3FPpCMymj58Nz3e+Kav7/Kd14L7
TETf76NeferOmbcFDTXW5p4E9EE8VyAnW7jKOGOyhYwF57RAKgbNLcGpXtLTk0QTzxF9CAaehDni
Zunx+YLoVO9RaiF6NPbFQFuU50yROJLrd9PQ4AidHbwWu8uosOcNkxutXIZ22CLV1h1KzkAF+F7F
7dYiwgdj0pVqBKQjn3pceeG6Gbd5xgBn8A/cuUS8MpDchWBJuBAfvMGBQSYYY+VBdErl/FQuP2jF
s3vjQmVG1M772ewQo3IWpVzUMcIgNLfQHKjSIUkTXoZDtUdfbjGsyJNNbQzRvF67T+GVY4WbH5Ze
7TPpP9AOf9ThchXQ/ikjb0B8HuyLViCkb7EbnE7FbaDia/r829KNr4CNPLuDmKgLGbBhe5o9Pe4w
HMYbILOc58P4Uvv5g3BZ2yKh5S0iBz1uMnHH4vTdMqA5o6z9CEvPPTgwMZq/1HoyLfEx5x6AW9s3
31CNsGpxEnbUhCv6nBdVUCfk4OhdxBgMIEfGt8w30pkMDZV1d6M0ybYZERtoKNNsqsKf1J/bszqT
pqPvm8p/KwueJZ1OpzReoruUwjxMCvSCOGa3xKOlu8l06zozFKpszFZAPqCoiSBdsw65aqQH7sGE
SDDwotdgxT1UJ69mCrt9OD5BYnUOqqNqsIgf2mZc8bDR0QI1/kzgI6sdrq7lyrITua0Ysx86x72x
ALFv2yVZuzPJ1hpX/EaHAs7EdIqc9GxXZAflLJudvQ47ecQEmq6bUjFAXU4BWe1r6CzufkiyzRjZ
PZADa+MPmOSVY31DeP7xnXrY9IudrE0Zfbc18O08Kh7nYd5M4tmOxVtZ0qmVmq2go5pfXzofOr2b
gBoPXXIlogJj+mQwhTXhB6MZPKd98QwF6OAnhllxRfST7jz+zVxuYq+ZsRkWYBW4FaQZqidXeP8i
nZydQLv3JqQHqS6FbFjYX0cy4M9OAwK3YyIrdX4I2SbjoRj3y0h1ExXtS+lxhvI5r/veoZsr0Co0
ZNDuvCLfYUUCfN+ML4Qdwg5LuldmXMmtbMufKSSqMDFcRsbxOULSWG25GWOofD2gdvjWa+AXxa0/
VTvaxBZEeyKfh2ImKagbfwJqnHMUkfMrfWgmS8j8OGMJwormNQegQCouTu/Eyn6Bpe37dr4G3emB
8mt+rQEZBZlEA52W8Yn8sMgX3zD9HOG4BGeGdfImh0zvR6J9pU29L2O8ELU1s06pSRjswuEmwI9T
Z3tntr96D8KDllRQUdn452H8ZjLfnEVDXkVMYcQNPLhYuwcDZSDprUPWg4ro2P5dbIWpwekI2Ioo
5SnHQdxYYLxbc8I9+/630SalhM9BqvdaABL5q8hbpu575lbYkYr0hnBlDDxDjsU0HD9gvhL6KV9T
l+m9rOZsXUYaRywvICCBAKLsAvPM2ip8xSuIpBUh7v0+KIevycJTWnPyDR1ZSy2DiFDSI5Ocq1Ze
zA5CPiTRLmQZ3TaQ9/x2JEm6sOEJBrBIoEcv6KDZ5hKSk416PTKJIlLmcjt8xK1QmyVzT5FiE9FW
LaFTUjw7gGprny61mbmmFA8MU6CCWNhpp/rHXBlrg6QfIl0GS7jxvwUzaxc5txdIjzraR6EVrSMP
Qgs8AFznRdeu/8K8UkhYCx/NVuO7SwxwY6uVU86IUXCSUzmD+CBbAXbZppTItC3bVytjALnIsH32
WfWfPBvtZtUXT9wWdyq3M9ZpxKLMnrXlxJ62KPHoJA2RFekU7gdFpDTtrSHJPBbmt9YgoltFspfI
GvA3A+KZkVUPMqxdX4DedJj3sWAPD5QcEbMBsGmxr7la/RSHTocCC4M8BM3LYJdRMnwjOirzYWFa
h4kS8IPAmOLiir4cD/OmEPD16mpHbudIWk1w9hvd7cqAgsfuMap4Cnhc2TJXycxVaO+7raouPJ2m
0LtaBzjayvKgF3x5sgc6UMK0xPSLWJG/gCsIIWdisx/AAYSZngBBlA9VBIkGM+/Fyo9eGDnbUUfy
OUQ8t7dcvzz3zZNWXXONjCoyn3PgWldNVpz9cRhOrn9XBrshJ0fC6GcFyMv0mTx1abAZ00TdD6pG
hznQaJQxW+6IX4f+tiUei8iy0jD9qylWY841wlN2l/3wZvCc81RaH05mBweknp/5Iio2BazWPfkY
Zbl99IJ+bTwxH1Wv7O3Y8L8Ghmda7yrOkN6IMf6uxowkXEEwaxw1wacbeOBFFiEBpLyRdOtzxTHY
sbLyAlpNXXajzqpzNDnsi3hJq/aWMN5wN1HwOqI929YYI3zIFVvpxDuGy50VoW0TTVluEgDoxNwu
z5PHZgN3gbPuB3PMxt49iIY8qAI73YYb/LuE2kKeIU5kOlNm5yRI1OZGNlWzvQwNZseLrxbnrWeg
voP8yBHi9NGVmxpA1aY5D7/2yLWBBvKxaniXkpZolML13OtAI6PpfPHt8/fOVXMObevgcoPti6GD
xpRVHvJr/n/8BoiU03hPbdKzOhnRQHt8RV3vy52KiJ3O9EeRFGcR4IXOoDFO2Ct7UT46ZuzWepoc
UGT90eOpiNFkqBnVmmWYZhGL++ySTEOqzA2YDGu9VN99NsUUo+iiroSdtIfFNDel7A6zFX37VfM7
2VjADB1v1S6bHiL/mribS9TNMeYc3szdWO882Tw0ZU6nLi7T8/TLKF6noUjHjdAzM2k2SMfkvsov
W5qsGa5dN3OpIWxWUYDft3ZNk2CVNWNhMCb7YqL0ZgKhqYFrxEjs+5gcZpD3sr4+TiF9AB4BLlqH
H7bGWrdpmwt0E0vfuiVn45gjYjzIdiSDLPn0lzG9l26x61sQusaKKFelvG1sYvTczHjMkhlNJXED
kKwihFkHjn8ylgP6hUwqcjRvHDKUDjxg9kVO0gMOcMXdBY8eaS8+h1a6bYfMunAxroPU2Q7W/Fp2
/AXUhK02AKuzrcl6BmmOmrnrrWwPODbkrFvXaTPdTegc20Rapwl1AGCjtN9WeXEJVg8P9uLaT647
vNDha9EH9z1Pe1o5PIAN4/i0G4ttImfiW4C8HhIDJNWuSFhxbU/t8oASkfPLgSPKzo0tXIJpHSCD
kdARSInJN6kAawqF0d/mLVIWPBnnS95uPE7yBvhrufIdf9c4ffM8jwzjlK7XeF45a7LykX18fhXP
2UhJD+LClo9dIN7/TovSDemf0hgPf58d7Ai/q6jetY7Uo6iCK8tJjqVqp7tMooObYsCIYSG79TAr
eLhesBsj6bK7FCzHWQUxyiKiUCCF0FGzs53qkwxLTfeCV5GP/Jm0cXnKdH8I8tG/7ZXcWnWDsTbB
rrlfQp7IP51GCclkvfDo1PBQ0CnBNrTn/H6wPwdoRnPgMUUULFyj6eAGdbKXjYRotLzIpGmOlG6f
vjNKSn7n2M4gnBk48/rY2TWxNfIYqRzSsaPMZfa4K50supvn6plfFIJx0NNxA1Yc7eKdwPDL7w4N
u3Ed0Dl4qLfhcqHBzJZNLluZn9P/GqEt1bYmpOAWQRoxr4EJYHZP5dEKP1quwFtPCJrsoAtuLJHV
F/3uih5n/i7n6reY6Xi8zr41UxtfBxfgC6Usi50k3fz1A1KNEEWNPNu1/xlfEATEV62dmsJHw/HH
6ArdttYRy3TqqJAR//q2cMfu4IfLm5648yOX1ALt3OAOg4tgonsz83AQbWOB3p336cyHg4gKfkH5
V0XbcH7nMTAghrWqp+xKNeM/L/Vayh0qmT6Eg22BQcBHQBk6AZZ38pl8mALUtUcGSzfbTLC5lkSz
bMzeDmuzc1S8ZzsBab3NeXrJCO/TIaXxDjeeVfzUHTqteMxeIYE+RHJ4nI0NYd0a30ud3RXEubET
tFDpKYbHaZ+/dm3xanw4hXXsbiYX4NYwYeEO53VIJA+hX52zDTP2s6BUl6x4wpfUbXDe/k5taBHZ
Xp88lT8Lv/voAk1Rlb3aTAG5QPGtV4KFa8jH1dB1nIYY+llcvC3C/xxa/83vouup874M8ehLiz49
70dCLTTrjtyhtyMxExhbQNA0iPOaZNs2WoKdrPQ/7mlkIdA80EDa+zpQ7E4BmdO6n9Mkeqiq4JeM
HWJ4ArIKAnmF+PmmH1jMlohFDD3J1mrVbRNRGTLLdmAece8mG+JIjkVNNpXHxGxlucexch5aUTzW
IzeqXUffhrV3PSCzdKMqIYIXGYFBZLGk4DFCuqcWcflKeCwqfVceOtVvvahr+MrrJ+H4WzNFv10o
X23Fnx28SfLHIKSQxc0byvNt81uNod57qZjgVFWkP4YAcoPyK271VeJiNpD6bLumP+mRS4kBFFuv
8hpX2EPWO7zqwAT2oXrz+jK8NjVdqJHOZioQRodJ2e/sNrE3yKL2E6WNxy5uhS6422KLH2FeDrcW
khwQc4q0kUwgLoNeDmnQa8mSlSa/1W7yIDOwfYhSiSDit6zyvkaVTa4F6HISwzv40ChT2ja/9fE/
bf7c87YFOqTtPLNh0cHOgnU/o6/bKXiWJlhgHKBICDz7nIG+3ZQY8TqQNnVAfQOuPVtm+Gn1fOU4
m7jLj31ZowIh5RCY4GbMsf56CjWPBEbgDJeYVKz+VsPgSjDidljnQ06hGLHHatpEkOSxF18oBNVI
XJXiFPc0+5+WkVQpIiZOLYFdaV++9oo6NXGZMfHPowHeJClhvj0wybWdooYSs34bqbx0GFmrQGKx
AAckOU5SeyNiPuUSh7veZvHr8KpTxTibPuVvzaYBHKKHIwOUlffELClilMX+J/dHm9M4ucpo2C3Z
0kMz2/EnYGmTYAwtF2WYhpZMmQaLsc0ILtutH5TjI+6qxcAbYNmbKAMWiOEouhlGM2/L2kGO8hJ4
DiedQNIQ/mbKeuiwaiDpnJkfd2ZXq/In8TxYOw+TqSNWGuWbhSl3RX+B1ECYGxL3/LUwwtvNVwVt
185SzTvpNWsZeI9WuC7rfF+IfquzhcysBFNue3bYqrel/ZO5GCzQYJOa0ZEuAv7qIVvCH/hgzB3q
w+BEahXG+l8IrnpUx5ZOnCkVR+oUcHIsiIr8EuqPDHNoEOH6Ap2jtUbtMj5jzHoMZHdTYz5biUus
iZmzaxWGlGFzfVrqxt0GhbqDcoqWpxqZEl8mNctyF9GWQ+DfxI7/QabrGgltm5sb1bc3xDrqTVjR
IqW0YQ5oO9sjeK5qrwmrW1UDP1U8N8DqGnkdB0t/nBhG5p1Dax2wyolqDrP4relRZjVBsfdL2i6X
kUffoitijdHc5jLUq7mWJMMVUIfn8jqHIbqaW++z0IM4kinXFh6C/BaDfMgSzMlrm8PNLUgFnVkG
6gOxDbwyNY86qZTfun2OK/ZbkEyyQ5TZPoqBGTATBNi1u8j5KAvc4UjkElD6WCeWm8Kx0k1GpTcP
9MxcP8jgW72Fq3CDPrI4WEAyeIkDWuM+e3Sp8rYaAvS67HBi+Vm9K1yKdPyDESPWmXQ3alXFZ1A5
pycb1DW12EepB0BFCX+JeFRvVTd8/tUPLetasJ+3nY1qOykx+TSwY3h5y2jvmdA9BC2dT+FEy9E1
7OCyaB6/Y+7ueSju0aNRSnjdD9Ay743YQojyRg5PmPuWTRnNy12LJdDTlCeKwNu1jjpMVU33XpMs
eFGCtztF1FQgg7sgW65rTduSopJao01BtRBQ9rsjhLTS/xeH5gP1/RdtvVqTY7b2Z2IPxpluOOp5
yVhymjT/Khux7EI4BblNPJNgb9P26KrZCx84Sx7scTrEoX4iZJNi1eFrHcJNTPqnILVhG7GFHsf2
1hT+R93lBzMt56TvDm48nUQaBSsrCe4ivzm06MIvHbzeJb1N9dkyGss+Mzf+Jz0umAQpla3h5OqI
CEGkvXtiFMx5Jq+Phw9RY0vmpt8xWgHr2/I1bOPevLrQb9rI2aSFPgneXMQ4LIrzj6FI7seufumm
FgjTGxkqT+qy/Re+foBpjMo84gCzXbj/Er04Hn5SzBriL1gtk49zmeaj26jCe6j016onP6YSrJLb
9MsXBZmA2WaoODl7CrJ25hThXtv4o3rObXrFpbNvLLcIDxMLUKT66HFY/Z4IaEG94/bPlV/fddb8
pod+F8pdzvdIplz73fg2bV74aTEsHGdS0oYYfhu94cpq3eu0SvsViykb3zX1fDsdkUVLk35OlTlk
A+DF9tHpbET45kNq5zkTyUs7W9f1wtZ2BjNIQM0hTsSh0lgDaFzo6PVNZ/z+im9rTbAduQGlfdXa
zr72NDrByf3tyMLbeqMXL2u/ArU/jQmuCqaABqTNYTBEETH+TqsTvPz/+beU+vV//2fGfkT5jOTc
u3NFBCTKkpXbONB0HMRn1WkOWwoup3qyBRQIiPU/3oLdQcWJ2XiJ++rKwSNnDhye9C6V6fiNJLt7
B5N5YfRZNGfykCDdeKAzXlG906c71XBbMxBkP2bFp5hdS5ChXQkQjA+xqk7WAFJloLAHfx1WZy/p
NlFrzHoRXY7Sp0/Wym6+PFgdieFcS+aebDPG3eRQ3Ccpt69SHXWTj1IxopOJnaDiOtPDPri4gDJJ
dkg9Bi7btPK+8gULeA8djCMRjTg+LdPff8f/0Asgh1WtGWCPbmsncVc4N2amnxM/l2nNHpUvOWhF
fQut9JIJkxHOI6yGH4qpeRYVCDANdz/YXfDZSDFdjOBNk9wYq1nY0AfnnBwmRm/VnpWx6r27SfzO
E2m30rjOtp6L9rrcw65eLWZIwQMV/6IK5WjAB1ji4SptdLPWJI5v3F6+omcu1r0kSkvkNDBBZG9p
iwlbDSvcowjKCZqqtjaIKtJdqSHQj8AYmp46Z+Khy7I9UIi93ZDiM+pk3nqlc+e1Py4qU0wkwE81
ZqXwnPUL2aikpaL/6k7+Dt3Mk0TbdmXAx606Odg7FyH0YhImJWpBiqy+pAr3QRvJc63FCZfce3EJ
6GsRo2GHtDethRmmxviDWf7oNT4lT4Cr2nWnHw/86q0iJoRoGBy65Jw+sbN+7seGwPSciUI5pQ8M
LGiz+uafLNRvPs1f0QD5yvTF3ubtXFeJWjYgJjGkoqkeNOZybaQhJJ2sKu4EwodDRrHkwje8fX7Q
7gSpiTf18hbqdNnGSfYmC3wD0wQkNmA/ly0BcTluh1cm+6UXv4TG63RL9pPLG5icAn9keYvZdEQK
i2mrfOsyOPRs5gYC2u34umm51RAwnMbRveuGJDmQKDhvsI3kpB/xt1VgtXeD73zzBMKT/TNXMDrf
+2wmmGyd3IVYRyYbCB1TVlMWiOSVOwBviAJrWtsgRTYwk1bsCbFrYzdCACFOM9uevcRpZhjTDFMe
0leRE7oMQA3d0jnZzjEguHUr2UvsPZs9dWKmao9yl/mEuK6aEHqxCm7IX3ChIsY/s1svK06hjBRl
8ezzl88d5x+lwMgXv7HdKLgNkuus0enN0LrMqOuzW1JOB7LhyaO0OmuPjYUHDooqqLxnPhPQvDml
e5xz/6llQdeOQ/2YY3i8nwx/aKRWpSoPd7nOf922Lo5BD7rPl+l86iTfq3lBEThv2hxtfxWUvyXT
0WC2lx1B74dgVTY8uH4Dal7N/9IInq+Ow3XtkBpQk4QiqT7I3EE1HmtUkWXSUxV3E78A5sJ2CD41
gpEsC+YNmuYYXScGvMWer0mwgeSKSndVxdmnJ+oP4p4fXAfXWmLVFyy4yh9Vwuk4wU53Igr6ufMR
y/kwrPNI/qDZdrfVIu8dG8hVT9lLKN0Bfq1h22gMi3wWWZlQcgfichdg6kGfMlzRf2wiSEr1JA4s
v687qP3ryuHwXvxkHZnuaw74WFYR7Bx0ZNuL1N4LH9pRfQNsLhknU8xmTNwU649pOAvq0EtqtLdp
WC6PQfxSDIReKAUoWoVkP4OwR33DwNFQeGYTN2xOSpFnm3pvT5+swplKNxSWs8MwKA//jXzLDnza
eQycPSsQww4BG3rRE7JbLHBlSLpEv/6EcrbYNhFJ84k1PUiy+bjHxLAAf2TGlM/QRCOXXyQom5zR
O7aZUYfcM767zgy0c5T0OIrQx7Y+f3SWcjzNizPv5cD+n3EIjj8gsRtw2wyl0MIul34oC9xlN3Wv
KCFQ73k7jYHCXuqbQLT/IrtDhuGfTTjm294BJAxR+LpYiEOBGLwep8jimBuvS0bbm2YhP0vHfIJE
PLPnAz0pyR7gB5lEd2zqy8Csin5izXN20VoaLnQmqoVBddrdDI1brLIuZ0wu1GfayxMmunLrl/xz
GP5Sb4Jo2No62U8UTa3Yqp1N5OG2NNbt3CMeEA3ZvFWJaCfQd3xOHIvBuSqoAYnLXVGO98yKJp8p
BAvQbTGJbztJaLtigp3s7Dd02mPA1xpROmOsWcxq1CNLGT/5NMzXmJFjTmBe1Y24EETPJs4Oi58+
DttNXYGrLccFCWF3NxcB2+pKlITGTbc6nf+1TWAdu6Qh4KRHiJIHtr9T+aDXg4xXEeKliB0p4dXz
M+jx7joeu2zHuLc8qzHi7hXjaQymu7zBYOILddUv31I0BMUQy8Gdr6lvguJqLGZUBNVCx5E6NtZ6
WkCnXvuXDXwqIrAF9ciTz7T0mFScezNtOaPeZQ9ud9hVMtMUP+qXAOGzmQbnhBJ5OythP1pej02l
YAdlxykznmR6UCTDrkxlJ/e9xqkrFk+c6rnROw0S8E+olqXp+Ng1JDMigKg4NbK2FtcjJ+gSsHme
Ff7xFDCdn+mB8FX/PceDv/NIAUPr/z0gK1+TJ+ci8ZB4KHtz7wboSBTqHqMYeLg20n5ncG8GEd8v
VoCxwkcCnNbf2fDIqgZwIWgdw+BuJRdUXv2UOKuYYlLP5Zenp2PJGsS60v707kaP6NBemeoNG1k5
r2Ss0/KEGiWYT4DpxbZw0Uj+6bZJ5EJvOZ0dCN4rJosKXB1LPMQuMBrxLsyuXxyt5uIe6khK58rV
GKQuWXnAxKlvSn019Axd6F/WWlj2qtEBUhne+7z41VZ3CBRrZ5mipJCT+Nez3Iy66p3oktNCxZqO
30lk345EFJFfHZJs2XfD/ZSArc0odDIr+8pyonISecYt+RLG1itJbZ+glYQd4gIYzgVxn5ZwnpSl
fjZth7Fo7Jbvhttyrc8gFtXOqjqmf5P+mmiV/OJXxItesUESX5bDcCwYkbiglNPWU5+8Z7L7ihzz
bxbqnz3ZJ9+Ra9+beDacBnwbzICBdMFsIMrWxab1x8qokMYtC7OfIeOHDBvruYAfWsfOCk3Zfijt
MyERpIOmxT/fTRG79j9wLrZFjp/CZeklypMgStT1zRsQVFY67I9IxNvFLinh9sX+Sx1BSzfLeRME
d3HwnTEMiqr22XYJ68WWcE9QLF+M/QVOhLOhVW9kKz/4jB7MAv9fchdupIMHSDMOvEkYqtPuZGG1
l14+rvoKfn7EY8+caFrWwTQ8LCWMusu3bw1cLIJfGldKvq6bPNgTurjqQPtAwjAbVzEuxvGW7eqQ
64ia5UAtIRT1uUCVuM/q+QVmxE2XZ+rghYj7QlT/9L4oy8cS0LLd++dAjQ8F0NibSdenwUX/kEXW
cVDud6UGuQvGll2a11Coj5O76gKWWAFapYq8bG/iaY3j8IGLB39SHT92ZGAfZMmwShp963p9x6qF
YDQSCfZ/5g1iUXgQmuBR13F4xMDF7E9Byycym+TRCiSfmcyjL7z1IfcJXEU+1TLBfnBShph/ApzJ
Sn6czhr2LKZTbFlIL/DKbaexFtxXDFkuq46cgLQ9mYr7xtHOoSaubM3um8g8myDwZyeT8cFclPz1
lPGH56jcuMj8dkks/K2VZF8u87q1ztOcw4SAyWlhhOI36L+nlMVH7GYPM/zkQ90sjCHtZGsNgNkT
ZlebFrHppsMk/3fUjG28HEJ+y1Uf0OhntE1n6kWXyi5zd6fAZSmRKx3tot7CuWKNmmch3nVWRAAT
/dDc/SuGchfn1WdKEsDWCCoJe1qsrWasvo4druzez8ajU6JvG9W09hXxhFFXMJcpBBekTPJtV/vu
1ozeU8nSbhX3GfEBvBDb1prYWWFzc6PeI/S33iZ4DDmd9XPqMcMjKXjcAgk/LwLpzP9vlPb/L8Hh
ghBD3hJGoX2BQP1vq+xoeRh5bLfbQs8mcaJ2T954CVPFHDhG4iMdALsE0VXqxI9VVctNFWY/U+Vj
S1W4GJkQPudlccPYZHf5F2EF46pcXltLhdeKMA0jBrq2LH1g5HRUkrk5gvftQC4tc8rsq1ctNp+G
8LzR0MaZUIT/Ye+8duNW06x9Kxt9ToM5ANMDTAVWrlK0LJ0Qkiwz82NOVz8PZe8eueS2es/8B33w
YxoDeJckFtMX3netZy2pf5hTb4jY7Zb3/wINhQFIO7tVukhsKzrcszjMglXD4M1fMuYwGOIP4CCv
cK6f/eOGpeN7o2KrYbVSzi6Ljkrb67RJy9ba0joR5NDbTs7+R6wqZA9pLn8bjc5fGKgBoPkfKXqz
/iUb1m2t5A4EP0+GoNQvwPSa8cQIAZifdhsClS5LS33oJAGrGNEdNUwYX0gvAPqB10LXrWWWoBxv
fotzwo0NolPsKGF/9tWeuAfZlIItqmzn5QBy2/IDc/cEsDk/bwiqKBEcndN+hZq98XZrclb4I/aF
ZaObR2UU9Hxt/xHMPuYqFEyzouI7/P4RxJH//qDQhEBYT3590zYnRsebg1rkL6uEuxdLv7lKy/yl
lTFNDsUtozqZu3gPIC3MCBK6Kj01ozCskmnMoqXPUtXtU0wGU742EOKZrtoMjSDzJYKBZSPdtnKN
UEleEMP9IhVmRSh0dIDghLNBLz12kO2e1eJIjV07hYm/TDyrdWtL6wnEInt4ZAiWCzSEfvzkk/Jm
OPSIWR1XrjV8wTN1r6Z0E8lL4GjWBIsnVWEp13VKQZdsLCnE6+6VCgaiXukXRk3QZpLve9tJ935x
C9TMmhW2dg1PEDOV40KzGmdGGzS08PMrek0EUMX7ONMuC9vaNXDK5uUd+hhiLBw0TUNP0YMlyBQv
9zWih4sbBds1bitWpLW/CHrpgWpApOY0KAW1EdM7Fam2IyOEkEqu1xLz18nqpOMktQLVGm+ESjhM
HZrW/uiNlvPZLA+0FBp8NZXvViJap6HCDkZk95KBKztrZHsn6ST3VeyvKV46dm8SFsqFJ+BjVw71
IwLS6rYs979/Zt4xli0DhivVC0ehTYo78eyRcQYBBLIrBNMEMvo+0w++iO/srhJ0+IJ6ZquYwUKr
Xaj6cEktJ96wWlZh4BS3Q7SITMImGq/H0I1aJ63wFyVVfW/F2nMbpsux6/WNSQd5HkgjmcsjwdN5
ID7gaL0jzwDNUVVHBSSl0l+yz06h5ZM8pMq9NKZtioySsdCLXUfS1QyD9rUhFdA7AvGdt/SXyP2L
6/+6+eObKP84XLs3/zH96rPIByL/gvo//+Onf61exPExfal++0M3IuV/5z/y05+t/vP1Y/9FLB7r
x5/+scwm5v5l81IOVy9Vk3z/Cj9+8l/98I+X179yM+Qvf//bM0r1evprKPYyyPuvH22+/v1vYCD+
Qe2dvsePj6Yz/Pvf/osf85vHPx6zr3/MHsun5iuQ359+9wfC31Q+mYZpgW7WLMWAXMXc8APhb6qf
MIuokME0SImAraBZoZutg7//TbE+WbqsgNI2YZZBxeV2V6J5/cj85ECrQJpvA8UjCdv8Kwh/53xG
ZyaXeSkMg28mM5KfTV1NFNiAdIthQXT4itbYftgm+2xvnfK9c5JO8TG4SI/pUfB/xdHbjnt/12/C
nbVO12IrtsauOdB4WFQHnG2H4oDe6SAd2Zkc6h19QeTfOFjXICNcb+1v+m24YQTeij2P777aR0fq
KPvs2O21OcWuvbQlYX2TrPtVvjXX2VbfEfB2UHfxCX/nITxlB//kHZtddAgOxgYvzgY58wdz2i8u
CNR+XTFUljeWak9z3pvpJemlhp01sZNjNy5ilUSd7CMw3EeHOHuXFa0fMNBwCELAp8rSPLDF7M3T
ePF9Dv4ja9ILEWZ1xQNzzk7kviqvJ2EZpq3I6tkxPNJICGCkAW+E1UnOyPJNtwwsBv1jsuO7Q2GE
j2lMO8kp3FbtLmqnWaAM3Bj1c+BkPOz/eDd+8W3enTBNXd02LEPlFeCJPgN/CeqbbB3iES0mGomE
SuVofMBxeXe+HMIk3GKim9u8F2cQF4kyRseEPyzSyVlVZ6jtSCJX7Q+Wesr7U+Eqgchkkc/7YurT
93jzeKh1EDapo3ULEWXkIBYnconugtpfJ0rMoAVTKq/nLfykNjW2Vucfzci7Liv5luz2+99fVeUd
n3oaBuCxsqyz4WRi5/n5y3iFbWpJzMuLo+cr9Ypruy6uDS270Kl1j/IR6SuyiVA/4sxEvF6vBuY/
2o10TLBl1kzZiRXeUlVd1ZmGpWGS0ZOHPWVAsyGd4e1EnJjpLuHqT0VXJe7UgUpojGkkNRIWDu7G
QcG+yLF3xzKZV5FKLbsigIpenskyYB5HNhpOh1Ko0j/wdfCAjmy1+btKUV1jwN3wKjKVeTvHvix1
FMNRT1lfpUlVelDwrViHcGKhYmPVJJXaN8+2sOhL4wNaiqfaRMdsBXzfSO+5A4TpyN2GeEjd9O+J
P70OrPIaizExRpNrNWJdTl2vd9rrplFRnU+9L6FSLd/5aZbArnEaMDynQCrvR2Gh6B1ijWheclfb
ZG6QxgZYUoHQSw65jkOli3uIIu2AS8BqjspAC6ewkRU1Om0xwm2jiP/SkSBFB3RiqVlgAXR4Rjgs
8ADxu1JPyLdNnRcjW24jS7OYrGZaBkEibuXnWm4WYiIdeKZ+iShMtkkeiguq0GDBbNQn5I/DFmf5
n62qTr/OguYayu2taAV/qtR3wMyO6YhTWh2bD4bJ9+8b631eZYhJENDVc0i92geWIAq8X/QSUARC
FAKRuLGVf/CMv4uWsKEYvj3OBG96877hOs58u5qOQ9ack0aPae3MA928EEg+yabaVHa5q5pg3QTj
Hk3hvGWYIdRrERMB0hv3hlgpSLWEZ1wM6SRHiB8dExuAEX5fKrHAYXXxizFugtG+3Qu9flGLAQ5H
JGTg8wsikpZUOxkCDJ6CyWS99Eb5lrrczLfkD9azvxqDDBvGI4sGcDjnkSG9HNh5BmyJWpIDeKPY
QWT46BDvcPzT+RjOxL2XVQBe1tnCgI1zFFYStb5pAtHs8lQ75RVVWowHznWP0oEqz8FHENjnPaIh
TrjrInTuKDLQYEC7mpB1LwSrzxjFbnuPhlBuGRdV+2BYjVsn3vX07b0CF1hfrf1AuhrTB5OYa6NX
9lxgSp05XKRWX9hOly9IGhVz8DfLthYEhaPANvXkRs2KU1qUO3kc96mS7yxRncw2dutSbMdGubUw
SKvdXY8Ow3eibYo8jrjDl9zAcjkE6yyJH9ljbfGlz0rMjcaABKd0Fl5a7QQvaV/5GxnftdQkLkvu
OS/moknURdm3izFraJJe21owVzP099PPaqC6cix32eAx6t2NA4OtYq/6WNzXOQ2DQaLtEj57WCFR
M7pxa81idmIoPnJKbsEVncVkCDd0cFbTFZe1AsG0cjvW4Bv9DsxWQW9LlVZEv8lhc+UAAW8n6ZUi
kbJc0utjArooY/MCDxaKcmVN0wz1frCuTeeQOuHK8PKruEu34VCePIUIX7oWK5WqX+H7bsFWGAAK
Ya8na2o+9GQ+Fvd0CybZHtCWgt5MC3AbET3GEiN9GPR8AU4dJfr0GMr7cFBvU6d4SIZjLmXbTkYD
KdnZ/TjgNo8Il+XKVMWpZ0E1gW8ZIp+np7fCXzHGJvq6valxLxF3MOKgDcjdqOjuKqjsfqXemn62
zVTluavGQ+ixaMInEEafUZ66eS9dq4JSYWs0d17Pvsi2cVXZh76pdkmfXwFacfMuuMIbI8ny3s6k
g6P4mxhAV5Bw3/PEbUDmhaV/wzz9OI1pcmNfgNM8VJfUsJ3GOVVNvZPyapfV0b0Nc8eeelURhjRK
TeEmG0v4ZGiFAIIXw7BvDXkfgMmRNahkabBOlXCjKflVFAarFndNFAgESh38du5t699UGX9NZMk2
y/1jrHGrUC62qrY129Yg5KlAA9bcFSV5gY/1EGxUhnSsrBKVJiOC3+bvJAAOCJguTKHdJvoI/+xL
KOVo7SBMxPotMgi28dbXOM6IlnV6yhyCfD0w17lilPOR7yC12rIOdCpFCubTRHBD460eSGQIhsaa
TEWcuggdh5IVf9fdKdIoZuAcZonNM0Cec+tfT2OsXFkPqt2+2CQciLB+HZ1jZvwyFddkqlzKOTXp
tC53pk18qO1cj92wauPOne6+FCeu7yXbFPT3LLbilzBn3O/lfdPKt5HSbrtiU3TtxdgCMmMwmhwd
ZpNs9bRcBl21K5VoW9vps9+Lr1b1RdeTx9irr6TWAUzEuzQU105T0in1ppLQEp3uhVkxe/Ac5nxX
PKd3Zd3cCYF3qWUnwlttDOhSpoTQLhD3mpNtbW1d+2gORmWvBfrF2Fc7sBv76CppgNGI/B7ZhjTD
gEhcwJBf+VVGWfux0G/r/MoO9UMWaJR7ExLLI1blTljfmSxcWynZNi1Z4h5QIPClIT339F6PM3f6
CQsnmpfEWxZFC0ttLrw6Wk2/YXagtkgFgOm3LYXYopgh+nncg3xzB7ugVMxzSZ9yNLO1FGcrXHVP
CiVSeCu3mlSeYMk8O22968onqj5rIp5eZ9Y+TLd2WJ50yzu0WX0nwbo3nUlPSYazufIC9TPWlb3p
BaBLEkJF+IrYKm/wQLmFE6z0KFiX+tSuiV5aQV+JXCo6sC7YktXQ8XfBZXVc3BkMVNYvEHN5Q4kf
3xu8D/lQnBwensT/sWT+S/WMXxcgfipk/N9LHv+G9Yxpi/iPTdsvCho+bprkpyrG9Bt/ljHUT9TP
NFIqFJoqijWVev8sY2ifsPRopAqyGkRIpb0pY9ifACpRejMV0BfTZ/9TxrA/KQbVDYf/Z2sG25i/
UsZ4V+GzKeuZ7ITQH5MgRH3k52WinI+yHuiFiXMqXI5K4QpLno9evHLUK+xSxIRK2kpFx5DyihY6
DW18dxMIrIazDJmNUv3M6h6cMFl3+GzBesXlnF3mPLGB2yHIe3Ntf7FYPC+csy+zId7SM0Bkb1Jm
+PnrSnJbFJbq6Yve/Nra977SzRTvKOyRhdRH6Wy/PharRWCMGAD0s803rYO69xuslCFvFsoKGNxz
rZdmmLgM+YNF8LQa/2kRzHnBxabeQJeIpenZ7rivgfZVVggCDY9wDS0o9a9jZ0MlAhQNmQ0jVdYf
6aL/+sLbRADLaU0Hnmq7Z+fH7hB4LwaXxdgjEZt5Fq3n7LYPLv7qLeMgpkJqjznt/c+fsKBMjSJK
aYRG+h4NpkS7SsN73u7TD/P0Xm//z5dxOha7KsOUFdkyzmpQw9gkaVFzy7ScXTjGJgPlx4NDhHSn
5nszPGpgABjEY/1G7fbQdVILtqQBirR8sso7G46H0FdV/VR3N6Cj9HQE8MUO86lCJSgbw6zMdul4
oXXcDwRxA7oCW1mgG0rGBdIl7wmFXJJ+M7AbDW0KhHER4SVu/MsaIkKDVFKqvgHKWQAEwSGJ+6mP
3KCriY94ytKd1N5C+7Vua79bpcFO0BQs6hsVm05bIn+SnpUXenMLKXMtU920jQwHP1sb1VPofVgG
m3Yp51fSUEygPWxRuXHTru3N9rFo4s4yKgVBa6Re14W3rrLX5SK8GB/9mL/WyLVz+kffGU56260F
pnX27x9U49R3m0NzKn7JxFApaBB4EX/+GmCmcuCGg74wxI1MWSSEsFuKwFVCw5XZntoBgs0k3sX2
XMN9OwtK8cWjJ4gE9xuhbA0c9v5z0/KJLblKEVyl/fDQOenFqChLK/Jd2W62of1EuukHX/21d/nu
Cr756ozub69gTlx2XTmjDreXZQz8KIGawWqlWeX6RuVSRgU8eUXk0CZjPZbW3bquF79/9d6PKj9f
vbPRUisku8CrrLPvIn8QM1xRPsq5PtNlKop0inNJWlRR9pfHaI6qodo2ZIuyzusG+c2jk7T6KJcV
+0+KLcgqdSKg0/SukPR8NoQs1tP0Iwz5r55Vk5w5nbQyav/TZXhzwAGfMlXZgtOkl9QPn9nmo2xp
t7+/mO+nA07rH0chYOjnowSdbgQ4FXkU22Dhv+jhs/BOqbY3ow9O51cHorPBsTTFobtxdjqU/8yh
SzgdDJlY13GEssFq2FwrTyVZCL8/q3clEV4w5lFZZimi0uY7O1jtpF3StNAuu/K5i7DuhJ9/f4Dv
BZzzF+HNIcyzC1d0aVppgA9h68LKzqlGsPVQ6sD1GglJEcaXNFgFeeACgEJNP+B6MRelCYEJfKiK
268aZn5XUjj2li3+6szs8Zjo20RpoN8SBh4N1x3Yk8EK95SftxJWQS9ZNLkzJ3dz0ygrvUlurJoh
XogHKMoYEKKbhCSNTN6AJYrSXRvhGg8sF2HiSvVj0D/KkprYIq+6Caw7y4m7HbUX4V1jB3ADSMtA
EBb+o1kLkoqgKqb2AQvhxoJu1JjVMfUUdufektovEL5snqvxuvGqS9UeFgoGTL2uZqH+4MPnihrL
hfGxlqNoXxN+HkUo/CETxmRjyJHt5ug/NBDX7HnXUpftEqRBfdJsxQAGE7VdUPRrwJrbMW22HoeI
kupUwysrCZoqlEsHAtZYWegeWldN0pUpBfNA/izQm6EoDbSXlIJoOCVldvZapohqAEEeEHHRiYUx
yialxvmqtVfSSDDL8OBZONBwF+K8OEVjv7eUbFOWySaUo33qQ8CgKhOkspvmKz/Idzk0FOqQK57j
ec9Ok+QclJL2aXSsdWmCwqnMVTjG6OPlTWS0V6oUrzMAzyJEi68uD42WngrbWUtasTBLhMoKDQqL
G2iBasZu2BCAEPXlbYaZxFFvjPpKCW/i9mQFp0HAtEgvVQB8KEmHa4DnixRJms3psQyxFrH1LJcK
UzpCtBLdlArKaTh4RENDQCC87ra17j1z3VZHoV/XAC2HSpmZztcYhWQs0X5D5dZYxAPreLUf8tTH
7Bcv5TgBVXNdsNTJEXQiqaN+RyqsIZ0wtdZFAvrtYjquZeJEKrqNkSYHhDwbx64uNaVHCRHeazCA
IXXObad8GTwfCWGzD611JvMWYGYLpPgbQWNXfRVcGO1D2MIhdeSbZlHo9VzKwrWpEwFRQ7tkv2yH
q2GvVsY+G8k/MeDJpcqiDQc3y8x11aquXRGLZypz+ueuhryu6OSdpoQ7isfrhAvgBMY2yqJ73Xzi
Vu3DPII9w8OqlK4SfJWg7tVaQEEMpDhgsFgf9p2WXVECWw19/xT1/rYTzdGWiSkQ9tYMzLWhl0Ct
6LAoRI8LZ9nr/tJOy61alNuKaNhS1GuEjKj6/Xqd2eCS0f8wp5wqwCPjcGPC/Tac62L8MlK/E8UA
MvfOMCCxBTWX2N6KyWEdlMhFKpdEoZVhuLGG4yTciuZrFH8Y8DcNYe+GOCYftneo2N4lcsgUB6ie
NUx5RXYFh3xfwqLwSR/HnzzzpGaNPW1ZD/lNYV/9fnj91QKJPuWfRz5fILVaJCtFjDVvwMcrqpq1
xZUP5xIzxQfT+rvGxTRTvDnS2XrGgs9SjwlHEkmBr4dAepRs4FP/NxPSm8OcrVkGKdSNAiIvl+/R
6+lufTAf/eqCcTsIpiUxkkXl2YZXArer50bENE6rXnYledl427D4YOVl/moSJ6iJWjETK3vVs0mv
B1/YFSabK3kcXFMC1mVKbsJ7ouj1Q4NDM7J8hoB+0ZC7RdbAoupRKbHwH0hJdAwCg0NSwXn7JpL4
QPOxlp7bIl3bI6RYJJieQrYOgQ0xuWjauKwieakW9lwVZPlkAWQE8EjGPcq1fQtHAXrEjLCTWQSg
3Ibki4FoZurH3hvoQ9744aVMNbIL+11L5IDV1W6vG27JWlUp91J+V7GbQpuVRepWd9zGZudTwRLs
mr1jHn2Plr/tUA2QZ21gTv4oslvi76uv/1+AmmQ5Hwhqpiyyf16AmlQ0j19F9VZGM/3GjwKU4VBl
kmVc8oQLI6WZ4sF/FKD4iB0VlQf2/pqq4jj9Hx2N9okV6KSukR3dpPzBb/2po9E+Tf8mcpzfs5hJ
jL9SgOKvno2d7BNIkidPz1LlSWh2tmc3JTMPRhkRfSucReI/tgC1G81cN6W2lymsJ1PDF6cjWnUI
EgVDTgqdXIY7Gj0JRWlZVyjPWW4xz1vqmvL4oocKhBHBxS2AiFWwhqL70fNwY4CcIRo95cZnPzVf
qPAsoo5lDe7ZWVAHL7EhfzF77Ggs8KXXhY78qMf+rV2Q40kYhod5ZUyk5eDH87Aa58j9D5JPONY4
AaXw8PTtqqkwAaMYHLAnOX4NuFvepDSJYuPOqQmNk1K3qLDXpSX5a7TCAyy2r6jGjYIwW3L6ixGu
hW4It4PdmZrqUkaOPeJbkhp7YRXyDCaiqxA1WvYWpmTMQYp81SKl7GbmbCCXc4DiCRpxGbKyxLF1
L1W7LpJ2hkiPll4varTyRs6XBfqgK5ab6w7mK2dR0A+LCmUhtd7SRyzb0tfB43nNvxkrLLeOzCW+
ZhEGB8LIsKLiAyjbleJQ9RAJt0M+VfADyzXe31OuKS+D3XzRU/kS788sA33YBfFl0T6IrqXxYa0t
JzqFcbw0+RjuVDQr0oqqPVYrvcdQFhP91Se6NocwNcMOhpUMtKX1DebKxkTXr0X2XuTKVSX8Lery
hnJLBY3PFvIFZiBXLfUtTKk5q3I23eJ6OlNbf0ZouE5xVhM2x7wcLBXarbrmbZXRI6UgPSJDWHg1
dHwHTtDMiK3VpGKFb34fgdLGc3U7nXOTmXfwOOHUpxvyOa5INl/a5cYkQUpue7cRLOmxssE82OMb
WoAkUltsaXbd7wpWWliLom2WacDT4l3RjqfKTlfJEH0WzYCeyEa0Qb3FSq9GCc4Bzw7t+9PAzkzq
iKNhbS0PcxAEUFZ7ty9Z08ufjeKiIJIGf8j1WFRbtLNLw7w2eNBy6ah7t5WP2jVA5d+kR702Vp0E
yiMXh2T0HopeWg/2ld7YG5HIp16Bial26z6lIuEn7GOcRaPQHrYhRnhAZ3k8p2PoMt6AxKGRWS9F
xUshFFQVONXJ/CKjdTq2GjzlsFNKGVsVj3uhQmUEUdvUgK10YNFIgxv431mMvrZHL3aTk9YUcdIe
DNnATk6kjs8xWu+C4RK/50GbnqbeXoZKu9CjlMgRaFu+h6CG+zRWWxplB4r1O8sGQR3WaMDVBMRW
6D1kkACG0VkN9Tc5EdfCkfd+xr4MYBUSk20Z5G7NdKlBPsFfCAqSrRH2Xymb826xZaJ4v/TM4QSq
8FoZEeZJX3BrH2ilL5CilfhireBSz/pvOCrXDldNsfqdpnm7mI1JinY2dsxVkycYK9v1mNhrEyRd
K+cP8OwMPboMrWSN6XGZx8OurDE2OCptJAmwz4irNNkNuBe+F6j+X8+o/5I29bd9n3/Dls7Uavnn
M+rxsX2sqsc/NlWCTPXtvDr93o951TI+MTkaJp0bg1W/NtX/fsyr00fsAkxHM2WNdDSTj/7Up9qf
dAXPskNqno2ydSru/Dmv2p/oAVjMt4heDZRaf2VaJYDvbFpF9UzzSFMQ3dnYK87jgyuEXwY0Rm8C
JGJVf8rNtciPjrgkmyQz9kF1SllpttK2Ibt9wMBtrKhFzho5Aanqz+TkGLdPprJ24r2F4RfzIhOM
M7GHsksffpkcfK27Y8D+ht8kz4MYlQJrzaMUXeqw3Wv/EFcPlr6F2WtjiTK2eIxKbZ18y9NDET7U
uDj1U+IfcnmlKdMidiVT+LA/TxzQ6b/Vx9HDQkgFUfQ7GxmJOPnmuut3koKzf12xTc/KW1M/4QLU
KCqkl219kpVhRik4xrBvlQ/2+OzbWy90KxNbXreuTHjuB628LdVdh9jcf+jSQ5WCZ3zRsqeqOVrK
upW/aPntaF4UejpzwBpv0d4U6tp0EEmIORIAOXSN9noMNXgxWyN+en3S/tJbeQifS6AL3+pzsfe/
3mv9N3znDFaX//ydmzdPj2/ftOmn/3zT9E8KebxTr9Ni8fjjJbP1Tw4CTkRudOhYQE6N1R8vmap9
UrEVIcxWLRwMP71kzidbpRjpWBY+LKIVrb/ylr0T2XEETWUMsKhys1q2zzarZd8RQadZuKgs2M8S
HAE38ahVxGHPXgsANaCIYSWVijMvGkJZh0w1F2zC2Dix1DoGXd5/7oMCyQRuyedeheWXCaCnUE8M
+NTFztFfp7Oh+z74/9Pe36us923FQkY6ryGr13RUd+xPz755EGZRpXWOv0oB2Dtmqqw6ksqwVuWI
V4ypRha2K3YT7SrGjwvWD8qwHh1LUqTmneUhlxjEpnfybm6n1n3snLQgJxKvSZ7zXOaT2M/wEBYX
sgOikT4aBd34i1ATXMsQRJGP8LlKWsdysLtrA8nRvOuq6oOzfNfd5iw5OTb73J4pppSB+G1noMBR
hsAuBYk7falioAnIyrRB1llGAN5InW1gAJcROCesIaULqI9oDwhfqMlgICqUBsu6EBtLy6+sEKL5
mDnpspu+vFz00Lak6gqY1uS88EsfMxUL/Jwn4c2b8Kum93kxgdOweb6IL6I1TJOeR/3tafRk8qXj
INm43lRjiZjOcVGp52jbgDv5diut4e5BFQXWPZdViphjcyGQtTGqSsopqjPQ61WcL6nzk1jla7dq
CpdZANDoKQHcRDZqRAPjHUvwtnYN20M/jItwPzhge2q1vcsLlCWRBGlRZKSwFoN0jAhnoygACtGH
xkkDVXwZarU+UtsfYv6jHQxbZ9LHhzZhpUaSuhC92I5Fkym3q6sHqQM6aeO6O9jZeKsR0tpYdX5P
aPCAyC6SynFTpkBjoGGQ+jwRU5oQO5i5TaaY7Rph5D4M7oO8CW4EMmCDjdseFIyqi8kf+dIgYFJq
BU6qoMJtoxDDI1Zqx1SKrnW7qjdZouYLHe2wCYXsqOamPP/9bXsXfc5u1saBgueOrTLb6LN3LMyw
DXcxoGheEwOFFIqo2rNdZ/BAQwZFOa+dwTogS6zDmxrT/I4rTPIsdAaMFmxpqL++PmpGXAGm8Fpi
S7lRWbQswel+8Kqgfz9fMMgOqxVdpnP+qkw+kyAolvDTRkrT72PZyOjAZiaHu5dHy+/hpHlRSJTJ
ycHRiu6pgVV4MYhwHcvZOjYM2P9RB9+7G4wDTMzPg4JQgqCUSX6t4AaWmorS/sOAuHuOJVNyAzI7
9q8v5mCqyCVbaWGnvboUnjfXdI1gqhYVZmRV5rpMNFRoXjSuMgmwsTr0n+N45I2mVAVfx57LYU/R
2iakANJut4xLgN3IZOm/RxBNMQgVCGJV+Nwy+FBrbLaN1rCdQ3HM67Aj2Mq5nvwkiMAQVbE3McRY
LFOHBnJlKvdI6dqVDNVpbgxBsxe+9FnD97/ocqPeV7hKTZR58NeDaqF6VXEhqOFzIWxyYWAg0ttI
afV2t5ERwg/j9TPZnJpEEO4yFGW7qjcn1wPO+DYBJDGWXuCSWBHOY0Iel1YTfhn0Nt68zhhmky+z
vIwR7QafgX6LTVoaKpmcRKPDocUG3kfOtkIMuPj+pqkIzECaWYSyFFjFjUDSt6lRXtlwZw5GH4zz
yKFU3Di0gbss0pYR6RMgvqkDmjlAb0POMiDpwDDMLDT2RYuxiDMYAq2/oMHm57l9iZA/W9Xp8FU2
oWAVlnUJX+/Z0sqjr9nBqQu58kqSD9uySb4giFStUjmiJ4Iz3yYqRnDIuoVm62Qzs4cUASByfdDv
gZBfWVWDlAhWN0GIiY0HtKJ4aUvV+nWWaciMMmgB3ErGlw4SCZX5aI8jYcXr6O1sczjatCPAqIPg
eb3UUZFUwOVQxLdycvs6cAm9rZCAeic11Zu5HOThF3N0iAHJSVMuUV/WUWS65mSVTvRIc52qXXMu
7d6sFXbwQpQXpZ48OaUwp/xWkjoKCdcjvKckI22kyayCZAJ89HKfWQsVBij20yMdPW+m1bCmX8eG
VEumQCFY63mHwdkrarhmVo1d//dDknY+kxgygjH0aCylkMeoeOB+mkmGwI7xXrTIpAlhRtcY6DB3
PI1t6XBjDd5w6YB7GByxwcnO047/3mhoP2voWF2bh5LUX+a+LBlJeug1MnAUk7cwaLd+SCIeJSWY
Bg5SkAiFthEknLDRWNtQGczlrGkbFgZRc8pgyRyUOLuuEXaU9EVXOsPnerSGG0+eUPb8mArS4Pfn
rp63ujl3rIEmGy8C3TSG5Z/P3dQjK/NHj4wOKdurIsjckRnejbyZzDyxrbUu2gJMiTUqf6nlKQRV
K4T1xvXFq+CysDTrMtSgsBCkWJM7B+SjKGPeNqI30fgoxEl6RX4/Wupd2cvpPh0MY/37c3gthr5d
tkHFQoKAJVclF5wEhLP7p6U6QdcpCNMENAOzWhMs1WENs4X0dTTLqJ8uUhUaJWgYKqWN059EfBRF
fRJDkF4lKlyQlkySptQJJEaahSC1uY0VX5lpykA1cRpCtJxtn9a3m1gHsBJE8lq3rS+l0gQzsKHf
FEEQBNXNL2WUyjuni56aFlwxTeZjYXXGNNXah1Hd9WWNCdqJZdeasuClSH7wm578ChViWkZ8s6Tb
uKebPt6UcgGsHYoHUFSzZTmI5L8EKl0NgdvQB57LQ36I7Ma70tvPdJc/aNYY7/bKzHi6hhIFfaZi
6q/L/LcCEtYQZMb0ADRY7dHXCjE16yj9AI1lq6gZlnXqdReVpAwXjSKtiJOG4imR+yCk4opoDj/F
sKlAy1ISuXFVoogO+hAV67GR4p1DCDRsowrM9IyVzVWDT6LXQMwYeXPqaEWTHdStQOg/t17WXhdJ
6i/kzNvVSqisDNErJLiw6KSOXG8CVEtMVgzzY3CtOTHACpWObmDRpFemJhJBHJrWZiuJsNZ5m/hX
QCXBMdYq8sXAUpetJn/7/SP5Kuf5+ZGk/sFwArmQwQXFytlr1fV50/uq5lKGYEbr+wcpVoNZVBFu
GyqszGoS015XOrF6XWgU8qtQbMB2Or2vbzqhaRs9KpeyKPoPrI2vfp6fvxqjnCOrsmWCKNPlsyUN
pqPWGlsG7U6yw2UvjH0SUK6rW+1FSps94j/gj5pVbNjx9GxHGsiLVNHtULD9vzB1YR1yEe0CJszZ
mI+3gllq2zs3ta8Wl4rnPwSqnM3kMTxKY2csDXhRbtPjXRGyPndkGbaJ2rTLkn74vNDlYx/geE9L
6BMekRmLluA01WNF//s78q73aCicGRUo3aFlS6fmbN2pNFpeW1mmuG2RX+d1Uq9Gq8Qsp2psO5tV
JvqBSFOxSJtmJ7QMJY2nEefk4zbCzRM1bl57Dim5heVKSY70PVbQ6RTpcxHme8/SHpUw6i7knOgm
jWQWDGT1qTPnozZY81YHSdLXYu3Leg0p5r8JO5PmOpEwi/4iIpiH7ZvnJ+lpsLwhbMlmhoQEEvj1
fcDdi+6O6N5UuKKs0hsg+YZ7z036sx+57z7BU/DyOF2CoKiOeWEd+zJrXyEM7CTJ6Tp8wAM4K+xK
uf8MePlUSqKlCLqvVr3vhUcbHxqMzGrbCbIQEzIMQTk45j5qKdsQIuMS1FTNZIpsXnCatq7Ft7kF
sHrw7L6ve3snbX/pairPyK5XsGaGveu0B48YlbUkNPj/8YE584f83649Rg/cE8i0GUXYrvc/9swZ
uEVL0TLudISeOyYF9xS0ThlaIBIUZF8RmfMKBN2EsAiLKsQ5Ktn5sKT14qC/lDvw3Vsnd63NVGj+
XoGMIOG0updZ9woo1dgScEQ7JSg7YMprsEkz0MCGtF+DGq+RiD0CEpuQgsXBDjqySpiH2LRsddpt
TFu5DOyHR9xr4Zm1P6YfKkhQUDcUH5UONemHwd/zRuaEXQX7Cgb01exY3YC1rMFgSfCAMy+q6kml
G8yckCrHOv4/F/L/akn4DG0X8oQ3+/25rP/70WJocjQGx2Q1gP5tP5EevbG67Bjp1gMMtUM61syN
aNz3MIXGhbqLuUUY28eqZ4mjET+dhJsMOhAC9powBhOi8ugPdHx1DolDl4/MS6Zj0aVIqjJB4Ezh
1TvZg4YSkhSiOmH7NpaKmJMwS/EROdM2E51YBYkGpTQKTZZlSK2mhB2EDrkCh2/4IrrwoEXjM+FP
2gocIaw1E4GTD0y77L4Ujik3D9R1ingM4r9CiBDxkm3oGJVH06EF5Rs9I9+v6j47fIKUXP/10pZa
EXhMxX6QCOsCgJ+b8TNhPX3+3x+9xaX6vy5gqmTg+LbFIBnx9v8oNZQ5tWNLcbZzWDaS0YNuNBkx
BsTG5G6ApCa0BdnG7gBz+jGPzSHivQQWQ1JY78ElsNpy3StEcUS/DE9EIDknYZrhrdHnLSqIwmPa
0fiIOWdu8GBf5k6hH+sw8C826PzQjW/SxoGm0p8yaZvnSEjiQpKBtIWwIcBscMF3d2ix4KsyCRiD
TTYHiphJxhc06jz+hgE945L+DmKH/U1bU9dE5e+Z+3SpICw4hXa2SXAmuK5I8GLOYQiV7V2W11Tr
TbZuyoEEgZ7cOsArV5qG9kVK95qmRoiagxQDncUz3JYG5hBhL+tqnJp9Y5lfQU1U37/3VifhlseT
j8zJNbCegmAtyxCkIvy7i1f5a7ILyqeQ+rGY5gROKZO7DbprVmwMZ+kM6WH5RBtJVm+kFgUW+vIG
In7EaCWm/yu16lDWo8Laheub27KsJ/G5/Kny8H4uvbqtl5vl41WYtQ6ZZ0dXPU7mjD0GQX3cCzDW
IJfn9+ghJ1ED5kqlpvBgwlWlO6EDQvWI/1EPWbfN31M/Vq8go+WtnwOV9bDb0JqO22ZOJ+QJlF2i
ni0aJbe+mnutnS+GSziG/UFnanI24+GnLhxtP0wwneanop1P0xkR75M2tvVBw+u6Jdsrn+mOwb8v
JbKs9ORBT93J1jFeRSuKk9fqkPxlRnK1l8lzBKNTSxNiB1KyZEUsUvLSdXLl4ogp7Pyyq9C9K7P/
jcRyq4DnvbTE3461UW577uSVY99sMdV/A3ImHPNmSuUDE5pTBuP+HBQWNFwon1udVo1SwubRM8zJ
d655byvh7zW9efbIZtnQQl2mfmB9HOnpUXNKc1f6ZbXOnOn079UnximyJyQ2JZOx5TZp0UpAyqEg
DIPgl2UnsNSIayTJL4GyxDdT0qNJ5pUnr8YCT1FO7lwNetQBC7deBhoTQjv6zX4VBORJErLmH4XV
Oue2RLITELYXiA++xhtvPIOmOxtMvOGpNBnUmMlAtnvM0dLNX6icJbAZ8CUOfVSNOjvnjRYWj64N
3S3PvIG4xarcWqIId3an0rPWlelZ97piaySwl+GKen/zUoPEl01XW+Mbls4EF1e4wZ4Ax3e+XO04
8rbWgU3gmN/rDilM7qPWmvri8sBbvi4/ayQzC+9zyFLzRQxoLUDHbfTWN246PEzdSs5JPYYPMhzz
+bpfrsaOPmM3DUTeuvXMgZM4Bgt94Ck3mocUKN61Deztcp8IPQ/xOUiDsOL2YMWmvHPh3oyOcZdR
w5qrG1ZRQzb+0El8PC93taGL9so0hiN+Pt6saeRCV3ZzsTK5H3OWgGAZEYoXWe+CdOWvlL13bzvX
eM7kb1u/9rGwHoDnSw4rm3u6y/7UIO2nVO8fRu5phFNiwnan8RADT3tl23cqFA049Fp7K+2Mxq/t
viOH+HCrtoenttNMdnPoIMN4FndQWPk5walFTLY8mMxyXzgMFeoBaa3njcMemzqA/iyDFdfFj87S
PlvDn/qVVhbVIcANdHD8HnA7toUtGp2z2zJhEb4s9p3LxHlA59ESt1uDLxU5BT82OH0XlF5J94IY
h/ofeqd03+uAoVqMD+E5IuwLacNbpFR19ibYYoWf20/N9J37CFMSXYlTUNf6rvSSn7neT1dH1NC+
CCz3Q2wbtq82Ftk+ou/7A/FO7qrT6nrTWu24ImY6OqCN5fq1qeh6DB1b1xI/jE6Pn3urdzHcwn3n
MZvfGMn86S0UNiSQIsDru/AcOv6z1zECziFInYvE8S9O427AresXe5ruS+mqg505aoX/RhIQNdSo
pZtK0+tVYEnz2RircW1xa0d9ECOXi8f+ORqcl8p9CoMUEJAJuX+aVIHowdWzsx+LR25qxqvXkMMQ
24n1vIwPwBYQeeRqL6Ba893AXmNrh2i6EXqC221yJOJoXSBME0e6ahNyI5Yf69LceBgJaV1DfAHf
Xq6YgQZ7kqh/Do3269+L0u0o2KZlbN6scDqZkQtX3yHainZh3/iVdxhJHwLYDesDlne5Xg6AuFA6
cHJFvn3/qvtJeXBhK9MpU4A48T1LAu1YqDjdeJFZnnQWCMuPwR1Fgz+HFybol/Wrr7UQn6uUELfJ
Hd+6IPswIv3AF0uBZGn3hNnfYdAyfaN0bNHSJEk416KtC7T+ZsMU2namsnYWhTuvkE2tWXvGWqSF
2koxWFdEqf/e5HIIOtbwN/UxeRMrq72UJHsRSvImUkuepxrzS8RoxzOadu9V9PkGZpzjEmfaV7jc
l4w0amdW2AKRyTANN4B95spmJrX8rxI3/j0oqYHBZb5bt95m7JS2S0x08/++REMG6NW7g0fE7yEp
I5Jyh1XSTMwOJ/EtC8bZA6AULL+S123G3salyV/reu8QNoHyBrJad7QQx8gCd/rUU55UI8JsaghC
f8nrrF1O7YC88KHta+juoB78nKqiUnZ/GBhsbaea7IxUAP1OCwu0rm69UZe2NzL7fro6oleLWUst
GpuuQ5LkOpCcMKVdfEbGFR5DHfpubh1IvnXex7R4LG9MGP2PLtaHp8YjZAOCPnVqJt86DXKhRbAw
CaksZ7qhEZsYLvt6+WQFmqZZyUKsqQyjfWXyTtEafCRgl7f4Ob9L03ov7OJTL61ks/xIXplyjQ6s
OaoeDnGXatELKURt+yjgKb4qBE4rLy+zXUpU+ho/EwXBsO+s2tmgijqm7qQdjSoEyjOfjUCWxhtw
UJg3Exz+sWYGOA5/ibeL9xx6DUI+LX6iivaeJLUbCX3DvvLUHInOIcDYE7R/HvywmeaM0BBOSIe0
HeE8PIziHm9g+VVl3mqwe+097XdsuCAozVG5gQ+TMtZxzk6OHVyGhFwSoItIqIzqg4HHdiiGH5yK
3UekpLkCfqHuDRIj7vPO3btp7x/wVBxz2xuvgfOrqz0wO3XfvSRatjY9gaac4IyNiOAljH5lnwge
bve9g0RR9YfRk/2rbVftvsnkj8p2OP7GrL3kDUk0ecLxi2LY4Dkw9Wu3yRlTm5xEmPfJXSNgfqc5
ND0DOshrWkzv0Ex+QPWKLv7g7aqKlsVFHQhHgNGd7VfFryod7oCNbJZF2XQBNUyD2d4JU3J/mtA0
M3J0VmZLDnUVvlcQC+g2kWbUFTdVK0irqYKhPDI58XeVpC6Kg2+gJuM5iVlqDow9DxAzd0kKk2ia
4uRFJ2p7ldcns9wzaqueDDXs2WenVxF36ZpCh4eRsl4AUJQPqlLq6ti8BlVWvmAAvfda11xQLH/+
O+qTsTtkUIsBirEinEX7FZG+FInJnwYD7QY4o3mA30+ylGbEe4sMtFpHlN1NbvFlJfm2cxNyp8ml
LNgwHGEl43TCUHSJlH2KsqI7Vnbk7pd/iyI8R/OgWEJdN9L6V0SLNXp32y3sY6mn24w7+xQOZrol
75vwkQQlZCAm81BpCvkJ/SvDcXJUw8mEvU58DdHoDAhggMOfWGt9NX6UYTvhu/E+o7oILspxvn3r
Zyjz6qrnNEHAfAba5RRghgfwpKq5Z4fAqY4wSdk70qeuswzrFEkH8IB6W23jWqNkI/B5U6ZNchqz
rmRAkG/jfLor7qWzSNGyVoWJ8K27M8pzDpVinFbnTbRqM6dELY7BSM1m1fmUHNPszn+HIAPSYsy8
H4pz61rTZ6+JtlYc1syGSTkjf4jdAMlO1qmue3mscx7BVgGutyDHY0MorQkzPY4vSP520zwLWv5G
z4jguCRD+3piH5kNis+cBnXdaZU4TwaavKaAI2NRyKQ6m1gvbru9Y6K598hHO6QF0lEtHgHmICJ9
c1zQWXra/GW/z1wVvKWBotWx9xrxlrVVwYefRyPLteT5c+6kY1XMG8noDslZpajnsHPbc14HBtL8
HruNH0CnkNMmnaZtJMr0Y/Lrj2ggQ4oTX+Mxzr85fDfaOMprqNnTduB3rISPhjBgfyUMvXlYzGsq
FQ/noc3f85aRBY2LvffdeDtaYNQCLX2XvkRpkSakwY8i3LN/4fxxem8vwsZiLRYT72dYZX7MBPY/
1fvxpdDUO8PUvSjj8AhE6K6CMHloqeAiEZ9FPcQPfcjVOncFS0M7jvZRVbG8tRFxxN9LqQSbVLeH
X7zhcNcJ9d6kQ3KL4HnYdZXusoqc2QhowmGqyN80O57mk3VnLhcNtvcDe9sO4cqLZmbvhNnzhScT
wLXQwr4tfzLLZyNB8bMc7baakIg6rnXgHroErDNAbZAtXBvnZmicxyitw1KPtAkKALzwf5Jx0Hdi
vo5CVZJrjnKHUta9OqU0X8fCN16jLOEAwOZwtxgr9ZDYnkIspf+KN5JnJnIXSnWv+uHP1BbOsXHN
EIlD+ltF4JPnWoLyuT5HmgtRVg/OTT5GqwaZ79xPaal5icZm2MFDp3VsXZxvOsDXKbxU44BXr2Yc
Mh8PPmjeyaWPbelCT70tPgYxF/vIno5N1u7zgOp+6SOXQboQ7iyeIHDWJQF5G4WK8nOeauTD8J/6
JKV7lOkTcQh21P92RHV0AK5pgxcdYwJezv/6plrkxzGrvy2vshg78oEOmexOKYk9HduaPYkn9rrw
+YD9aTppBG5eWxDdhS6NjSULtaEbIKE4yXZL96aBydrLUbkXB4PJLp9q4kvrwNtqE/C6qUt3Zoow
OMNB35Mg86Gk4qoPc/OVdDvrngfGG9F1yFqYKbn60+jH1qnSerA9SFg4XvJ76Hl7r/maCKb/IM3j
UIwMWW3qmMzGmQ/bO+CydvaNSaJta/KSa7P4lZGoUqEG+CTL9He0tft0fLJDBY3O9MaVnk3Gq9lq
f8ekZymMyAMVLkRsw53sG6KqpwTZ8V4KosIKDVy/q0g22ps2M64wgdg0htPLUkWydd6PjFjHjmei
WcPQ75Vs9xXUDW779q8yEnXoSHclEZuYAaOy9E0xkGOQdQENNFnTCWXcE7i71bJCSRrb3499fqzC
kmDZrn8IUgqOfgvUyO8dTpesJZoYRHAwMFPQymOhSfd1mD9U389+GiQk3ZknH9ErR4eA1Opd3VmS
mBTy1Ya8qq4Ecv+A02jtl+OT30txLl886+6gj6fVYTgwYcjfshTZeJkeP2V+eEIFi+9gzEgZlN9S
r71H7pFRzuPjNDgqu7NPoJotvBFSlEVkBxko6yZFAa/7ItgLMc/BA1G+amA9NOQIjhnJUz2+WjmL
hoYaZFcQU9fsooyB+lDk5b7rR4uzfrAgEBHGkXcublgeiMKcBUVO/G2xxr2LgBP9P3sfM4jXaR5U
e1Np0a7n7MWc6mExHNFPVDzycWvkd0PqzUrQzsoav2FdVt9a1MqLrjc70E2MJH2ddWDsVruxmn50
So7E00cRjAiHO0/YCMB0DrelHqi4YbcVmnjgAy62jzzQmA61BR0cUD5gZ5PzMjQDEMpp68B08wtz
uPm0qr0ShDyBpyprO92VOiIEtzOPqqVFs2aloVvOdemkDfusZcCUEnR6WvbmbV9FT35d3VxzFzdB
eS9N5PpaEw88tQi6Zq9MMLBJ0HU+Tr8UMZ6R1z970mz2WcOjLQx7HcUfWTdu6P+yBurmhAPwue6o
mRMhvtqIwBOe7+3b0ANTAvKNgfq1JFjrWgb9rwoslt+Z0SUtMFOwF3xa2jFTVwrKs/NZFojwC926
pW73HiPoIY/AKslu4Pnk8IRdLU8PaxaI5L54Vo7lHwevYeGsWU9l1Np7Uxq44HCGB30IQ9w4xZlq
Dqr97A1FtRBbDwiLf8oJMFRX1c1uUgoIQc0QSxqaTobUAJ+mvSwfY95uloGqLZgBL0qk0hyzFwWd
o3S9sx3g91gUWJqbN2vhQuuvJjOlOSaOCN0J3wFk1WfHsHNuT4/2Igvlm7BNCjm3a/9pTpbfmAV4
ipZviJomOqQdnoZmV1u9A3RqBtzVT6UthjmPexfmFu0XK4XcK46iLk9mVsoTJqm3pg6dWxUFB6y8
3mYgAQqyi9haXWXiiE7E879960fkmmIvZF+TVUx7ZMSgMFUdvfhAMV86KOSWy/3KlRlspmz4CSDo
7mUZ9h6NCGMKXsYp3bzRaavnytwZ7GCwwtTPSYHMoIe8W1oKh/AAGSWujH0rh9dIj8unKjU2dojp
GXVp/E9L4AWCnBJi5lax0ACVOeax0osYKKX5LEG/ERxNnvg/qVJNN7XTrCqlq+dIly10vJSgCLui
x2FPQYpeSjqumY7vFsfYO8qoD5DAzsrl9xuR+V5X6pmz4bkZR7Q7qYPLatF75a1zpeFIN51JdoZn
ts8qMjcqtGOoXopDhRakqaMUprzhAC6CmhrMt0FRDAzHnfSS2Dgkpey2Nk7fjVP8IbNLuzu0nquc
zNiDZxbVTdMgELWNER+WIPKAl7/1c0Zuqe57F4f6eJiMYDcOiQcHI0bnNkecTKZ7d0OSf7MCiFHp
AVSMg/GF/7VxttUsi5gvqWa+/dL5RpS6E20CwZ0SkV8+icK5NYAGgsJQT9yvvxjBIkFpBBOtiaYw
9snL081qTbs3btTE4gR9wFPbtNHJiLRzxcj6YAqbVU1Tu1RnbrzS2yA9QCjAFm/a9bYNcE7bJdie
XlPZrkn8Z38e6/uzqsNRkP+XxmL5hyd6ILSFg2msNFee9FFreVO5TYvo0vmhff6jJyI4xtrM9h+M
8Jx7PSn2vSGQ3jj8CWURU+zZ6f2DpILuyOQr2A3ltz0PZY3uzTFEcSvwwebJLkrEJjWq+GWMkvUy
IyswYM9v0fWIlCKXNMV5br+AQi0wLGf4dBy8EKNtZve+6L5FG9NOW1Z+j7MgW/tL4GyeFDsg1vl6
QNS7SmrDOTu2eGN3IvZWQTtmRXT3PifLhucie8bMAhnLB3Mdw2HYSKUXJOLmkmxbRHzuSDccI3aL
DoOrdqiK9N3InouZeaUdyZEntNQwqm2hOXO9miPuoDowQjgCDsThl2aDKu13llbTYUbmukYV3Lsi
ctfzuO8Y+oqREdHjmTXulJcTJqUq8+qFELIpjJwNGgA4uqyDt2Xw4P1E28rx5CvJ7fklYDCMj6uX
rw48rVNb6n8YOOw0t09+NHk/ruNQxDjR2jkzwXRWPPjTQxNQDiZF62xBbeJ+oKlBKczrmZT5ZojW
2bB8/zLqHrAGPr+1HzrWLie4cKtliuA6P3auxXfCaHA1uDm3gHIV9Q4cECe16n1o4FPWkLQwntAg
JEjK17pPk/3yVJASvC8wq++47V8H4WvYQNuOpB4v3LL+AR9Z8H2wpdgvz5zMzttjBCJvZwNz8tzs
TAoQjDOXfMV5oOqmpBrbjk/60PwtF052hjfmnSxlf1eZCvddPR97srolwkvu+NL3vmfQ+M86sMjw
oo0ZVey+Y41KMxT46eSUbJvSV9cixcGJUDXbMhBmD2BtiSZVp04vnwdB8UWPcC8SqV/dlGAWg1TO
5d5moN9vatLRdk5bkhxXBkgEPPfNrvWTFuXqtJwzelXdM7I/T+Vgt9floSZtr9maTfXiVqw86yKy
EODRmfKHk0z8Iw2vfI6ktqmHoDsFVZwgqhjqg9uXf5venPaaldxZLHwKHHTHqNNYkRsRIUud5+3K
pJFb4bYufXxAGWoVNX8lrPcOcbTaAOKx0kfn3Gj9ran68Byl3rdC77EKR1R/UEaBB7sk4rExQVYl
Evk0FVW0EwjOuWxcmNgD352KJRphN/Z3gyTG1watrVdht45USqblmP0VtQ8lJp0U9LCWVqROr8ul
MSXTwSc97ow3kZ0qrfmtqYnLCCfjtPRRvcv8RNUgUILOOKvE+zZMTJSlQyjgMl1NJ6fboQv68mrh
nGPbeGIYP12oi4kcZKODAQU0L6dw7VBC5q3M94Y9kPo5/66OGL5LCU18FSdGdHUUJ7MXioFnmv8l
RRCeqBe0nkN+3rLUTviqTaY6MdDC0k9Ow86hu2LaJAQtr062SOwipB7aPazvn2gVhh3HlHcGer9i
2s6opq2OJbutjZkQm2SO4MWavK3vYQePxWHD2RsBRE5pFaTosHZVLa4seggKCi5+5SELzKP6q4vc
7MB3Aw2k1t91m3vMsNp3I+QWtq2LgWj+HAm0vb4J1MVG4bBj4NXvsgRH9mx6OS4SQrexSZm0u0Ns
y/rc2PW9Jnb7QixUBYyDjFp7ch+D0xgPjat5PRryIYU1PmqXqykZth5nStD33Yfrxt8g1Sfi8Oag
Pkc7NAOnEofzWUbO+1KELZesSXhmpmiu8bPFRVmd+zgtt42PSNPlmbYcFJHfFbvSTM7KqH6UEZ9M
KbJNlOXZlgmWPAaT9yrQpG/xpnzUlJ43B0HLzBf6C9WzxAgcGdtBRB/KdNdySH8htCIrUwYBrFF5
0Ct3zseanI3oOrYCrmbuJg5y9FLb0iSPrbHj6sSQivN1Vu6ZXfGI8OgTzF2OLwKN4Lqvg2B+rqAL
1BK1XoIAtTj9FRekOzG2LxEoEWoZEGW1QVP5FWBQvfc402UxesdF+2xMJspbgpD9IlWn5Vrk5OxP
xcQQft7Vk8x7KQTnaxL4fxJouAAMUTgirUohG95jJ7pMIna5FH9Uk6ffnJ/N2E1nggHX+AxoSCG8
XRWh7odFdqIiGa1R1BDaPDmkV4BovCW2Vq2U8I99buTH5R6pgCV6BJZtDOZCm+V7I2kRbUcpzmxk
iUUuxCEIQuc3y5lRQfWRtvnTjyd4fbB+CIyErz8hcA3RVHCzJbiIRebfoojFgZO+xqFlXdP5H5Lw
VKFywjBiPbo13hlZ24+IFeZL0oPL6fOOzKppLbNHk5iPRQGR+zFWHpRvEbbkttOZcLoZqXTIZ3f6
2F4XjUMIHP/aOB9LP6D81zwuZlsJHcLSMzAkmMVSxavmy+1QQ+JuLrHrpOdQ8WfY2dt0sbh0DPlv
la5ezbq33xqCiGjNawBIUXzohplCj5lnFWlDdfTDjB6Ax7/Ls5LHoD0UYutH+hvFSH0I7Si8tLN2
ui7GjyYddcDDJp6FzMK72f4MRGK8Ztizplhmm67r+l0O+uRC6QvoPBicu2bwNMlc9ykL7ebmd22C
tjHf5TQAN2n8NTxZXmuz9NetK7SdHzBwqE3jIkl5i9tMvJA23J0NN3qOW+ticp6+9YKsOwMxw7VJ
yPwG+3yYwqg5J0XzVqdKHieWG+O85SB6cJNTlw3F3wFF09PyoHNcZk8wBl7MJHrOSM+4moN6x7En
1pE1tRf/a0xN79kHwwQpLxyUte2sOfx9eoBAgnNsOpRfs6arzu1LPKkeYaN7CIDRtH2PrCXqnYtg
kayNxPuUTggkjFmbCqevZRXP4IarLenOrRWgVNXLbUKd+W03Xw2p9cjIxHsDl2F0+tktkMYb8sDt
U8a5smqnKWAswCutUT8VU8GeDR0JMe+gnEprljapwD7CuiC7sYx/ADQ2uzUeeWtjAlpbE4k8cxSB
HWnmeDXy5CEWScokEzAwxooFYLauJ716sjWyvvW5L046ee1i/1fmxw3r2+rTcfSJ2Nc8PLiGfy26
Se5IhWQ5blN4BP1Ii01c4M1jF0c4INepnElLbWb9CUuv3TvSjqFMYJfn/gi90P5i4mNkD5qJih/3
mHDLsX+y8kge3a7CdKN6hlG0/1eCX4+p5jCkygpvbWiWdyWWi8EwZQSFBc/wWhOEIdeIPpy5ZidX
fNqO1MabLAIN5uk+MyCfy71LEnD15PvK8gl9UAHIsrHqS+k7zkeXDABzekjguY6cVnON7MMmhZc0
irT9Hns3fmG6lLMG2jBRD68Bh95mLB1Y6y1p0hDB3S2OxRm6kY5wHrLqZjpTDLWbBjYVtLSlTYNZ
c4I6Yf9CeoXa2KozPk0CPetAccwjfzEcDf2Y7OA1sALZhZUvv7HvDBuyfqsbzJBt2ebdhSBLVpX8
9lUYVAgvzZnNOf98M7LIiMs0uA/dNYl6tBt6/tXpiDgEIa2fTi3FSuYPUE3BJe/0M0aCYDd1Y3eM
hvglr2l9IrVo7EzUlvA3rd7GfTBPQiOtZ/vLUqt/R2riwu8BVdGNEzbt+cXFhvpULrTz5TqIM5r2
svbzowhgxBu+Ux9GK77qujSvrd0Zd+li747PoT50D0Wa63HWSkcdgYGRU0/rLmM1pUZrm6jyYSgs
HHhr//BOtL3QsJC08DVzNyiPfdyOYFbLbmsCy5XYxtZGwYG3zHMnSQMYWF+mIrmRh3H9WXfqb0/f
9WSl1M8yd8yd2zJGoWZFadkZ7sFEILy2yxT0S10xeEJjeA1r+4Cm7nehVQ3hxmME2UxjvJPVxPsx
o1kPDCweU84oJQNXvC1jcOe9kZ2R0P5QkIXflAV/vbe3o1d6d5ep4chG/qXPrGczBXXkYDk4JdhF
DlVcQChrxmCVa7bGkWXcrbx078Z8CCZRfuB5ZR0jFmpl9+Tllw4my7VpeknuZCrXXArQP6YmOgYJ
mhTR+BugeO2uUa8hA8hb25MjVPYsUCCQH21jUs9ewuJyZC1bDOpCYgnJAVaU3Wtj3LjEDF8yZkb/
tHg1A5WjwXxM5CikNg3kRBBuDCJSK8xvLKpGs3ha5jLByOr33zJgYtWzbSw9u8AEmRV0ilZirc8+
vx5pwb+LPPYHdmOittdAPr+MySNoW1j6O15idzPGgb2Wvvu2/K6miTCVhVG204eBLrErqulCRURx
uyjjkhLslTeX59wHpDePsKoKQPuHvM/vIxnPYDloxlZq4vq1eeLXGkKYhHTHu/bt+BoTxsZ9YXn6
S0QEBDgheGS2/exhey97QPXYG3l3TMg8vWhq3nY4bmMgLmAC6iTJTQ+L7skKA85+jnIL2earVhgH
4kQZjTf+heHEjDtgd6v8jiM1gpNDjoH27jUs4ryRo1sqjtAQiK9tm/jKhgMYnu7QaO6bZ2T/5AV4
N6zjUnm6WngYzdS7OjWtYNF76JB95pSR08pbJLgipcWZHPWkCeaz4rEsyuADP12hitfA9Z4qr7FW
8NuGLaF0AITlqCPIM8ztUtIt9YnBg51sHSTXddf6KLvntNn5H4yDv+shnKDqGA+dLM2dBkAHTZLH
rtWxrhaxtRai9KPORHXNCje4ez7ghuU6IKT6Jc628eAUX0abvoluRHMXtkcZt8TuNhZ3chj8CezO
eoSVIjmlDl+LYJ6AcoCbKl0pMxqfUiwzqAw62GIMDhKmOSIVfLrNuZ69rtPgyoPvf6al/PKzIbu0
ov1ZzH5G5AntyrSGmvcxFfIUzz15iijMRqML52daZ2PPqqD/BLQ4bWPLbI+uMxH4XOfxqezTr2Vn
0xvVcLO6MKI8sMqDrGDaVNazVtnPmgqQ/CKcW5WzbLzzxbfG8XBxY9YSpkx+To4wiDe2vohgmBI9
/h3E8pTO1VLb0gRNwSA+W2faT3NTGIUJScVhmrNgidaFYvI0psGxrNQ3i+nxqBKSs5Wja6e8C9OV
MJiZZD3Hmt0wGVsGFKLI3Yur3L+otThe2RQj+Emm2YQEsrHXqq3CsXZp5q0hAqhyW5UhR0N8GDLK
+0WFuEg3O5tsKfSTeCijmiMPnVgonOp50XDO/oCqrdcZN/2lUnLX+4Zxjd1IPpsYvqokQqjkIxTq
R7y0WReLPQPadKNmxcXgouOJsk7ulscYX9Fznu4rK6MhBc/zPKnTf7B3XsuVI9u1/RX9ADqQ8Hjd
2N5x0xZZLwiSRcJ7j6/XSNTpq1ZfnTjSs/TQUdFVNBtAIs1ac46ZSRlxHbLp6qvulSlUw4hq0p5c
ZJSYdBNoWojIO63tT8hw4TMuE0NQF5CAkR6fqFQUiLIIK1kGYiSrpSAV+D0OcEfVzWiaxFnkRZoF
eSS4QDgjTqEPBTsK2hYyD9aW2t8JdGjnJ+YaoZPzW0cOeX9vu1/MhxyOi5qilOw+diWKH4RXzSHQ
okutjf0W5aHxUwd2baTTngA0H+okaEuSpOmq6c5t6o1qlbTxvOpTJboYZZ2vUmJgHu3K+Apa9QO+
fnzVSPh9pqH+ASYlvjrBG3Gr9v3UiW4zt85dbqDM1dpBebTDz+X1M651j7M3tbQP1a6Lqw5whior
ewdcUeomzMfn1kzyPUVFfZVqVXwr7epRq0hyQhX+bY4j5OupeRwUi21I+KDmGYcDKahvYrz6yLj0
a5+flzdTQwQpe8EOdNL0tEw+CiPRanPjWkVx9vv7bJlAO9sOkN1gvF+65ClbcWwVNjYydMSrnmbo
urc79BXLB52tO1oQiOWVt1o00T5D7LCNhVYfXbWjMKh0aNjlSoNgvz/7smUZN5xxYvKo/VD5mSfj
i79pRm14qJVovi5C8GXXYaRQ6X+7pbqIHba6SjRj3/Wtfsx9QsuLGgu2QbH6WI0xSm953dOgoCNW
rW6LsWQVtBgg87Fbu7Kr303amxL7W6XoDlphl+fKIvWldnzKBpPylpsdrBkr4AWgknThKERgrRH3
GyMxxKkYnNLTdLYTNU0vDweYxPIG0d08xq+FE6RX2odiRZjbeNZwbRddeVqW1dFVPtRxqndjHo6X
zphQeciFqhnZMUYpZc62aoxTbvYPCRvd63IZYujmneAoh96aTngA/+yh6h2YZejoN7m1GrK82yah
rZ+HWU13tmWHm9jp7a0fh6Az88a69Wgn5XYgm4mDVudhTeAXLqFsOBWalmJTtps9GFvjVmBWiSbl
V9SQYTT462gCfRYZbfkYVW5EOoDSo+3TUE/ornJNYuBv6BIOfStsFCbiWUum4i7iyKraU3BXyMdg
fTg0nW6JMdAMqdFlDPMjwilUryquSdBFF+HG3/K/wbBRxLam+cDCXd+7A0QLYzBj3gDChbO5rcCn
UASpsvAyWo9Bo8U3wuZ7aOZnZjKifxzCorvZIQt4SI453VlFCfXnuj/EeT7tqiF9Rk1Nz86JFfiB
vrg0RdasxrI2MZLM/iGg0GKFxgVdfLstTA6DZTLkh5QsmDRuyfT8XfXABjS/2hkaq9K/n31Hecoq
gq0yfaY+DCDFUb9NTe8OmYYgT2ozA9R3ORpSuAb9hdejpFoxiXXupuxQkYZ7jd5lT45anYcSTauF
+PGQlZF6raPipel8DNQieXLdKb4kaUzeb8JZhm5CeTWU7mHQMf+4dOJ2aFGslU7nb2tb8X2CS+Gp
DJ/ZLfunJjaifzg1XHe7nAwQ7jVrtLjRE9gEgvqWsSgIzfHMOAg3wIwjD1UUNfK6sL04Sa5NphLP
zATwe3PYYSvYKg0+9lywMAWQBw41AThLb0Kxxmmn9hmbp2Gq73PQKb9/w4Dwf1fESChUVyHdR6Cn
WaZLG3bi76lnqPt8GzBleTRogp0bwyBEmrBJ0uFnXA/lg8gggoBJOS9bI8d3nEuqDenBL9EzRgMm
rkGNzUveQCOI4Jrvoh53C6edZ8Dn1pajiULDMnN2LqUC02ssBsSURPot6SawpXFgXtzRWqNi6/Zs
cNt1n1Y/ptRRzy5NrmUDtkxk+luIaWrlZlN0tGt2NvIAbzWUMnOUPsh+1GsuhegATpS1irjjrPpv
sZU527RGca024bhdDnE4S8CwUvG4j5zi1URtZllNe6rCszMriF2IlWgs62Cq/llkZvvI/uFCUUUy
ulr0jxReIgRoNPlcCMl5WeyC+qKPY72lHpWiIKacHIxE0SpC2VBKSaCwHNtMvC9b1awtjjGU/F2u
ue6mU69xT9FIb1V/PQmtkG3C1yy1sbCETe8hseNFzCf9ZhYvOcsxiMCQvoeZPxmj3aLzLe2DlunO
CiNIc1Di+Jfwje6jbOD+OZimhOk8oFCieGmXgYcz4csYsvQ20F2KKviAtd7srNJK/VWDMyxSRmT1
Q5NvTRQcu7mbL6HuzteeJJp1iGN2wLAWEOTYrWsIz0j7npJWS+4t5Uhj7dpGSfapIChZGf4cntp2
4tBDlgc6u5w5IAruxgrIuOob39NQWme19YfVOBZvxhhuoorSgIoIyiZp6ljHbbGmjv82ZJX0iRIa
5SfVbzTB/wj69b81XUnC8f45FmxdZGg/Pv8TGkx+xz/QYJb4Q0N/S0QuVQ6getKk+A8+GP9kEAXB
X5loFaWD9P/xwYT5hwUBQyUJGj4eayPf9SeEz/wDt7ihyZBoBxIAiedLVvd/RFmSsf1PKVum/XcT
pSsQfyDm5McZUMf+DrflXIpZzpLVKWKCx0I9lSkydZXTtpsh6a5o0MTHlHJ50DJzICfTFbA7oSCx
0b5iVv+RHzQx7QIV7gKtVxG/K2N9xPu6t4CmyPBInSy8MG63bKDRF8dHk4ppxbxXGa9hllzUaZCN
uu0EYIP8CnnyONl4n6dpOml4aTqAV707Sm7M0RIqhWFQpqAc5J/yMxvZugtefa2BksX6adyP+F+l
IAO22tWwbba51AeJdNQ53luRuJkWqzBtds1qNrh793nw2bt8JLulLF2z0ZtxPqinqGg2LTo6R/WI
h9hoquqR2pJHaP+EFHLzXyw8+V2oJrfyjshPUxDs6s41gH4u3Bx3Obz3xJ0gCF4HgD4d0F/5V9i4
Njqe1JX8mtAZdq6YTzJUclaitat9EOewh091wg2x9bHyZGb63eXTKQTG4IznPh53mmi3Tsb2n8tT
p/Qy0L+RTwAMzZGV6ajwcVMQ+v2Tz1PEJLwLjN+fT+u4aMW5WtztQpuQOHItVnJJonZTzU8YgFeW
0q5jWN9qPH62iiSfNIgFKiTqwstoIJY1z3YmLYGGtsuRKepVb6oYJAwQebl1i7HD/jYRNclbjclm
65iMr3AkaEHbo+DxVIYG3fStvAOytrjcQSrBAdvl2d/5FU9L0fclzLc6bSiIql6Q9sB3+rX8oOHE
HeLy5ROUt0Czfw9fvwEG3Py+UPmAGtVmx8oNrpqtWqm3sSYiliEsH5qtcxsDspVoQiPtTa1hJy+W
0qEnv2z5MV2Lt7tBVN1sMdRsi9zYywFNtWYTEf/rKC895r0Su5r8MvlQBCkQgfXZx6jmAYjJ623Z
8+fQJ+2+26I7vMpbNkz2tVa4fmkL8attlBJhbAHlV/AMcmLok0vhYLUMVDpEHxS41znur9BWVkn2
Lj/ayAsjqpruarOVw2258mzaJUDp2aBcOK+vmmYGZdyu0ens8qbe0OlE59RsG9alhON0XRGRCat2
AJtF/9zGNK/hTaetsP4pv7aAgCuHiXy29fiBXt5H0CDvOWScPeBjT46ULFZvOV+J9XytMgQdPTo2
IMHs1LzQWPfCtL2ZDQmaRnK0DHN5HvImC1fA1K5Z0CoIwugbo3pjlMklrllk5Sd0+o3bZxvX7Z50
29gDLXxotWFHvRKbETkV/oSqDQBc1582adSu2Xy+y9sSRfQyeZryQw0lN3BiGZZRWXwo+Rzk07PN
Y6qRjhmcUyhAFjeOXJurakdHeWPkBftju83C+CgvUxANMmnWVd7kXBDWWDabwhlPoTzpR1/ySmJ+
YT3MJ/kJY/ogfZ2+U/C+Ka6+V+zpxZxqCo28hlp0DJWeF+ChSKN3hWJx2qTfyJ7vy+Cp6sfT4PZP
MxF2GQ+957WW35nx9JRCwXpbbzrumTB/tDjNw5jDMYNPMSe4o+zdeKvknZADBMHzVv705bHwptE9
XWd+cikbleoYxZOhW6cGt5oPbDPZOMxBx7JsdyD04zgA981s4vChtXxVIs6aneQdSfkpC66ZaXn0
JI+ZHl8C3kQsChtj5FPBhTSCDzlS57JdJ7zXKMyojD1Og/CiokI/9Vmm1OswieTMlURgoahjMLMv
JRj02Kh8HmY3nQGs8plp1dhQxgXvFYr6Y2rHR8fhTjChyMUCUTP+LO5IgMben7yWOVJrskvKYwvl
BG7AqJyTYz3SCk3BKmJTKO8BjW0LZliie3aKAryVl9sNs6P8MLMcl1x4pfO2gGoP9fue0SK/zKrm
lzJkBeJP+Qs0ClBz22wy824ysh0tGBxf4wMJb+8FFm35U2rc39VEcYkXXaOtDi7hIi9bNedT2Buv
Vdo/FWl2ERyTUMau5PdlcsL0rddeGSl00hrjdhhB+A3OcMMWeB8G0ancJTy4QJ1P02i/VmI4JSDc
5B1K3H3pTHur1l9Neu/ym8Vo7VvDusrLhJDjKZjwxh4YVHiMEn2vOsmRzeZWjjT5//JxlGJ8Mjge
9jEsxWI/j+NTU0830VMmH8cX3BFs5fMLDLs5So6OFV/kHU5b3oCxfTKYUeTVpyrSzjjZFBxV8m7a
yQ9AsXBrl8k2qywMYswj/vCw3NzM3LvZsY9bOjrxRY5bv4qOgcaKwapM9jfWpzeRzFu5GssZgm3V
XnHwGxH2M7rzTVPSiyO6B6qG/7f7/aqnf/vK/xvRDhZIon+9+83/7eGr7D7S6POviFz5vX/ug2FH
44jRTM3VXMv5CybX1sBU66AGLHivxJ47sK/+ZFG7f8gMevhIAvwHUDF+3p/bYPsPE7MC9Bq+yRGq
+T+CUUtK9n9i4Vjwe3WVT0Y3jE/59zBBt8qrIYiaYbMQKTJBWoifK1/zCP5fp0GU1fZT7pJkHY1k
m6AYq1bpgBPZiGzksDi9vTqgGxKYJCBM2EvLxthI5a6FmI8WOb7BVt9bqELYLFv1ShgDQU1VisQ+
PQyN+5OEIBRmKnnMbRc8I1VWvL88lv+C0Crzdv6/a4TMpoIpBoNlQyP+Gy5F0Rsz6ivcyLboqoOa
Jy9u5B9Do+3P/DQS3DRCe90sB8ZtGcYODF+2ynOVKcUkqMpIxg28PPxYZPk8kHJeF9qNaGvKJXXj
YSexmFuqfUjP8x4tO5CaiHpsRu2iLP212cEem5rk24SLtKvFbOKg6cpzC87BMnuKF62u7AoyCPZd
at53Iyo6xeqGYy/oTc6xsSoztd0FaAwvcD+xeLblxu/ZdYaIxVaWiwJtmKxplU20R30YsCsQUQpl
N3521DdQPwXb1a4F/4/Qud6LIPxQXb9fFYnLNagqv89XfK8cnf1c5YhftH7w9K7Mj62KYKmrnTe7
VCghus4Pa1SkqlN3N1YxuZvSxH4eFQaaUOww8YSNGMPcsF5+atX3wE5EkHkWykc1HCzW4QHraVY+
k175wU5gvOlhTfYGpcygvzMbHn7Y2LfMDZVDokIvTZ4VO2h+BoSs+pX4GaSs/0pUzhv5EGcBbS0R
/l3g4phP3dTLh5FiQU2/NrXxXJfzm5hqBcYUVjGJd7QbBdnuoF5IGsHaqmo/hhlfrRtpHooOIjws
umKJZtpejopzlSZEmBGoSRBowVJWzQMl15kiII1ll6rqypFqqkJIO7yhnBtrDnZ+ER9yAypPCM/L
m2yqfF33YFZdjZI4OLqlfbPDKPPo/Nme7eI6dn9wBCmwqUMul30sLe/ivS/K42J4UzdZUT2VNBU3
CNDkA+9OM6Wtfd4V3C0EOh5Gd9yTSe9uMN+n3tKJnHPnQ0dyfGmU6FzoiB+0wR+PYtTOSR16uhUP
Ky039cNCiqIWT2c/DahBy9Zm4zcg2RCE/aYDJmybq+klC2VNMdYefRO9c2NNr3VaXuw2Lk6LSK6B
l7M2jAFPc0AtcQzOFP7gbfdUNbO6Bzg2+Hd5kCUr06Vh5gwTSKzW3cwzWoapgQbS0bmSyyRkkySB
6pHpb9OsgWvLrZrtNiN1uUGjgFHhUrQcK6PkFnPhjpZ8awnNX0tXgavo+WVIy1tXYdzDW33O0cmv
TJ4pikC+Gnt8FKKMnlST03/3styxRitPnWv6d8ud7CIMBDlWAnyVbrYjKNAh/o87rmznBhpJoiq/
cktDmy8oq1Jl2AwV3Xo3KOp92IGfFLhb152YCV/y24dRqzLpDf1OutQ4jJZ9BwzlS4F6TX29Lk5h
xNETIttOxcf3+6UMmKs8Su6fhNYzkPoaVCDjrgn8T5xZLXqRQ9bMIefuGAsOXY5zP8cbvelR9yC0
Xy/zdWAWOzsaq538N6Ea9qoLbawBHS2Sxe7nu3a08Qdk3fpM5soY0M2L/e7e9p1pY4RE+GS50Rwc
ALVrJ0Jh6YfE1znYFk3FVTmCF8P5ZSGsCyV9VIPC3ix3cyzZkodmzMFYbWIcDPZjlDI+arpNWdhY
HkaCYoPl2ws08hzHpN4H8zqbWufYypFsOSWTh5o8KMFA1AZDqLV5t5dFCiM2LAc5UPN+19vjRBgX
pIoR54eHyWM9FQpezL5Ufs8HeYiw1pJyzeX1sKbm0E7OL8UNqnUzNz8HrgvrZ9ncNEhQxAfa1XG2
54c6B29Ewi15i850S9Xkju5jjs4JSbKWxm/LcKDbyMEsqE6QHVEagaWizh5sEjx9y2clevmbcsHX
8nHnRDy3haBGYrrslk0JJtBswavJ07GsoliB+GO9oWzPAXscA5It5Yww9fLdTuMbKSURe3WmSab9
cKM0WUv+T+aySf9WejAFoWtFIFLu3Ky/IvhxN3lOlGSNfnG9DGvRYm4zrOnBVegSLs+tijhr56gV
NCxC0TTtFDcc91lhPXRzFB5CK7uo8vfrRXiOzBaAcw6seAEoodmnB2u/LHciR2I7mDXVfugtOoaS
9WzNUnUkFdqAjoO+TtYJrrBNiw+GjYA2I4IgqiGbuu0ydygD4T545A9x5gYAg8t9kyopc2+MCGUo
9a0dpqcik773URs3TVdQjR4QambjdAxGbQaeQwpjqRf9pnb7LaMCK86cp3eVpbzHHRqLZWwpRrwS
BbKBthHI3pVAwDXBk4oSp2ZGR7mNizZQEAktF+ZkGHysgvkA8cdMsDSKkjhNAYWqOEqpxbEdV1aV
6HAcUbumczXt4B+Fm1CdakzkgbnLMgOHE62t2jC2qkkzBY1yhaou8EL4Fl4Qqey2HD5uSfgUYAkN
NwUtP2ZKNg1MExQXYmenD0q17gztbqqwXbZd3G04zNXgo9F/0dvFvN43ZFbZ7s807fONy4llrdfG
qS2RN7kqBxBgF5ecVJJD65iUMCrCfPysWjDIq+Utag2EhuBWc1chvagCw9XMwtgHaAC0pKnu3AYP
bQwDlWKes86E+Onn6Q9t5gWs5/B78IllRci/Z4Cg3pXitLEhop3guVbFYssUlK9Fzu7DZCIMYLWt
DeKSOpRsQFr1g+0Hv+aqQuQAlWWtCVNfianzKS9sCxKGgqTqKMmNEGdSIydqK92UAwek1PQ/8Z6W
3kw3ciu5X4WS4TKcCejz25qIEP02m2gniiqA6jGgmpLMC5z6SPPMqDzFWrClTMr+ZUDCUjj5i4N8
IBKJSzwrO4OgtBloJjCQJLwMRo96MIj3JQKpHRXLGkTMWYcTNtjOOfaR99hmvQOY26w0ucT1ch1I
pmPpdqxOUwiihaMmGOetDjnPq33Df8yGYpWQ+07tzxofLGZeX8nvM3R6e0vT7EPmkGpaGM+x5mco
a5LPBnIS+4n5BUawdp9b7qMsZCVJyLbA1KwdZLjzskHvZiA3Bnnyv/frehPss6o+dGNWnZYvcOUI
jyN9nXZFdojpn3uqAlmaBfgFn7aFZJgZFVwb8xoWAGQfNGja+AFsFoET4XauR3nWpuCGInWltzqn
A4AOhdyhGBA/arv/CqaS+1Cyho8B70/Q4u8yMvAdo343NswbcY2Qnv6yyzyND8iBBL5z6z5ZNbqF
QYVvdFoeRCV3bmr4pfRqyJDRrRX0NodSlNpQlk4/ggIZiVlOoeeUxVESoZzZ4DdED41GXG9cVqS1
KSN2GpQ87EYUL5rEhGet/1z+qlC2BIOjsy+Jw8WAsOsdIzpHNRgOP6S8W/MdQr6MQY0qRk4XvRuD
bRh/hsC5KGANSBGNnzSy0NQrWIXt9N71uX3Lnhhlt1uillfDHntbNq2qzuasUYKHWJ5EoqTjVtOS
V0vaBJwc74dq3ALTDs+z3+zLQMm8ubOtjZsQOhVXebadyEw2dGSjKA4q9jeDcVKm5kj0h+nRfqFV
ajrE9sjLxXnCNQu4lSF7mqyClj9n9G0Pope/LVBerazssWfcRlb+lU4HE5U5Ba+C1Ybif+K/2O44
PsSteHHcYMKDY8GeEnzmACn8anA7cP9Ogs0nUSaEg+UvsxDjfoKn5Nna5PlBmHui1RrcbXYGc7Lf
onxWD8izZJpxhRhq2bZUVt+tUhwGhGgiKJwmDNXm+ABCJYhiqCKLTGnRbPIqRjRn2Lei0InB1JvD
0+C4lldWbKtSR5aK2rekrV8tdsKnubUeF72MCPqd0nEcUo2hWkVJl6wix6n2ajlsfKQ4npty3PWR
oKsjcDDbGaJNGrKlpHL+oOiswE4wRSTAZXT/B7mfr4eBErE8dAU0TctUbtHZ0ZB9sl4GjROD25oR
F0LsoXEjZ+RscFfCD+u9LQ9TgaLdaDWN+1gpz7j8JsB95WOfm9ZGFyam/JLpiVYIXERUWWpZrnvR
zusoYFiHjVcBITkkwKborCS6R5rVsEMets9cXrzJGupNTbASx4fiZBUh5KmbbmvNyRrGX3j82dhq
drsSLXPkaCblkaiBn4xG2vBYy456GbebhaHSzXrDuSUB3Fwi1c9a5L2YswzKm4D4Qg5112yqrroW
1PtFvUkfur5P8JDMY2Z6wkrbizXMDUV4YlAJqT+31fiaF93NRMGx0TEPrn2Qhquk55VjyNlnNe3e
CwyGWyeHbEJj67GFyoAXgKqFXmRoNEdePKdoQeCD57RZK/CDc9GjOKIIUrzGdpCky7VZNydlq5RV
sCKexcvpaq/roXkKIKlQjah+yryHHZD3jgAp8ljtNvtOTM5UKqfuVTpl9bYXYbTTyvEwdz5fJeWl
vdbeTyn0yAC128aYgo9lqkFKfaED0R4XJ1sLjIJbYCqrusAGOwPhh572XgmDWAvLHvZpYOzsrA83
WTjfltly0kFMLjSkvLcOTsZz1BBW9GzeWRL6Myp0quSIhJEgzhxPtN5c1ygLiL2jFZEKWi61yhZW
Hd6muK23HNl6mhzIMuq4KNYE/XLC69F9ZEBiT5wBoHXNSNeCaD4mirLO56jbF3qEYbsv/FVkixdV
Jz1DjWcEqa649ZPCXtbhp6Yl2xasog4GeQ48NjHqevfdoyJij1EZWxcfbc04XQYrslMHh7DUbPfB
aux0x1sOmsu71aXSa42g0DOZ/Um7QDoix7uZBe2Dc1BjXjNN7mInVbkUio1+PJw+wkhuFF3zaKZQ
OmIxOlDE8i2+REpOcu3oFT4gQm1eywCB4fQ14/Nax1pLuE6cXtrWifGvWtWqLmM2rJPYsgiAIqL7
mHecy+bZyGCkdhgIw3t9Tt2z7hTRWusPuSBvsBZ8IMuhkiU/a0itloIN+YU1K3Ksd5tsxLQeV4+w
xb8B+tR7o51f27m8cDihf0WZF2vDQxxrI3DGQN9lNTu9FKuEPwJidyknFE6NZktFJiNn8rp3Ei/p
jO8yHa5xZSYYaBxlN5f4f1y25wl6P4IA2n5XQh+J5ME1tpyV5B3s5XZ5UwUMQXb1fWgX1FzqtV+T
ZirRKllP6lyd4JCLq5n11q7vuwFeCULYp8agiBKbVMuamtD1UmkUz3fuMNDS8z0mWcH+Xa7Gy+zW
6ZOnitiGT8zxAxEzbAbWABOgNskgrIgQokz6eejshxYm6zJLRmjMNIeWSK6Yv2ZONHnO40HZvBeo
T9fLi+UTymWmBKwObKe5X/CgEP+BCW2K9CCl9rm/XmZU/HJ3PRfg/d7l2DFejsZfdy6k++Wv7Oaq
EDywmtmVbhOYq/RG5T6Wt1QpieCTdRFqET3BILrwUjc74EBmj1l+YCFjwDdMfklrmSuVWHS2OsP7
ckuKhiofnR/h86YHhWusafhLsp26DoUFobk0HgOkE2s5HFDLfA5MSXx7t48nZmI3DXe6w5FwmSmg
+b1rE0gTMd6WOgvLAHMbFUUHDagX9vmPoURYb4MQ6ZicqHig8hubuNgrYeFVpvUOKxs52dCCiG31
j+Vd40hmrHn/ea2A6Sr+QaWWJkr903Wr73lqnhmkKOgDKiWj+klSSkAHxqG6Jw2DWoYUtu7fDa0g
c1At4UsnbyPlgIjVCZvBdxdisULisBkbZWVnhIeZowCLF21gQm1tjAhrJQFPAp0MuWxFJiEhtMRg
5/Uh8ofXhK6uD2pCxmHXfv4cDnsJsmjd/GWcc5m+Un5rVr0LQuYflp7CGI7KKO7HrJdwQGojGdXO
HO8yuMN0L4opWblpW15DpXnmSHVBqqRcrVgMntqawL1lGTNtyPTk4/lbVzNTqrg+QbYJSYNRjdc5
EzMK1AqFWsp7NKdRvWaqeWu7LOLVjVnw81+mEAo1cFxUsopOFM5BjWiawg2Krk5Zb4Ys3gtz0iFP
tr80QYbtTHMpnBgQwn2g4ke5N362Z+Wl1JM9VnYaf+nF911maBBUztC911P2SBraPo72Rs/F6xCz
PD3hmENlgn574k0mMgq7aDxEC8Om6t1HiAKGV0ZWQymn9VojoVucOvIAE22V4anFOYhOTv0cUkh/
MAEYsOTgkT7UurW9gqm+7ZJnAJWVTmaSXt+bqhHipsR2EUH6VZ2vOAuhgZTOm1FF33ZaI0npNKQK
874wqSMOlPbD9j7Oy9tAd3oU84+kn9lxKwBt24CKAdu8usKMO4lPgknOtWJMm0iNfzpNRHBNX12L
muyb0Iz2gUDDECrXPOC6DNKH8yDmDbOOWohRzZSkN+zkH5SDNqHL3G8SnTNYe9/JH4Ipxbevtohj
56vB5gGAgMWuBZswwHg/HsBzRsfO7t+CkFSGyrrn7XwRVflchepw6Jrh5cqJZWOF7VdWKvdZ6BSb
vsrHFUm1l8oiDTNrUPr2z2PORs3u+Jdq7I6tcPd9OHwhCKKMV1dUN6LQm/0fdaX2a3bX8arI8Zwm
kfVNheykhfqriBw0spicxopB2REt4DqFRsRnec828z6IhmcrsD9LEi44ph85714E92wo97BFKzN+
0CsSYWAlri2FGsSQttfWbahdhcUaRptN0ZRNNw2htWYYNw1FbNw0v7pA20VF+lTq0XutDnd+YQr2
QYyGHAeDnmGRndL4RHbOLZLzLQUymkFT6w0+Q7HHN5qzOUS3acx0tTt7retNTNnBuCPNwT70Mf4n
2eUk6mc9B5V7AGEv9Sb4a7MBA0+Yvfii+tCHJt62eGhwTLJx4XDR9IGHFG04ey7rw52GePiQt/Mn
61u/Lf3yyVThIMRXcmGQz2h2vEsyveVe4AKF8tno8bhuw2A+pH09n4co3MZNR4BplTgrsy7hBocz
UcQGERv+JFEkr3hkoWs5LRrQlsOAgXvUM1gMvAF74MqtrG1gOe/4RcCQjNU9cLQ7DvsmM4nOFtEp
zwBngC7Cv9oNJLx4Y+/m6w6rrwOShPrxqrSCn+oozHOtEyOc4oeRITKb/KqlHexwg983Ggl7sLJH
vd5AGXPGdWbpK0sGIfu5+YOi45ZZk0SqDmCg5uBx1Hv3TiURMvMnwMyP6ZxStApLGEt6aLyIzDmR
0/NY1kawKfsYLytwqnVVhu+OOifnOVB29AXuA57WM25E5eY65iEfiRoJnSw8oYv9GcUBx9XUzU/t
yANqFAj8jvJKGllyNJuBYkuEp5ux2zn1w/I/YrSJc63TYeNO3aNINBoUCh8gRF//o+6h5qkBKLjW
wXAvfDBxjvLesbq+FKLb6zNNxqxil05s4K2gJ59lk7Fr3FZ2EqP0Lm6iN+h3z7Yt3TC++8MAvAou
KAB8UwNM/UpIOWMN9Bt+THgXjhnBBBHKCGdySF2xR1afmfR2/TPk/MsAIPfo3FTOq687gMOa9IQ1
imQ4XxLYNXoB7JYKF7lQ67C71M21GMubktnQGTVX3w1Ikr1ZtO8YUKBs9t8skPmWdDtYjBkqp4Ku
AO4CzgyWMzfQk2gKYbtDlC4xR3WAPwYr6eKEUaQfVouoeKQqCKvJfIHfRWltqT7W8XcThhuRTuht
SL5YujZLB4sXxEWPMj+USU7PpEsw4dEYmzidtxEw1GUDLmL2aIFjbRqlcfeB7CGRK4YRT/d6tOKQ
g4gpEPJ3DxnHMf0wiA7T9oQlhjHq1CYr1kQo3W9mO8V0saZK5HUatZER1uAWrcjB57i10A99kTGw
CZzHyG+n09MsivfZ4hzRm3MMmYxEpMpHFuH8JPBmYOvbS3M+23VMnAnSr/ATAL7/L4J4hMx4+WsG
jCVMDTgwEdHCJIvc/FsQTzM5Fudhvdos58Kq7g6thWelFjr1+uGrk90GQ+GQPjSANqCUsA7LuieJ
BxUtzXhIHrLefGw0wsENCt1KU/6LxrX591A0DOKqS9XTFcJC9apJAetfoq+yng7NZGnQSmWvAya9
hv/sps6dClkXVJ9cpwJOrZ7fQZTvLZszWk3PIu5092XZKRe8WlStg2MQRBDQ0paJXmScUiL1u6C7
c3WeVGo2+9gpARD84iBLfUipflqqdTQn68COgBaCVgWSJF1TCoE05UjM4JBmiWeb07sBFPSUDX64
FmjYTzZ409A0DzjVi7s5+lx6TJPLCHQqx1njHVbXJ3NgAjQIKaTvDg4YnjR1B0503GbPCJP4d9TU
/ym4/xsaFil1+Ocalm39lX+GaAHef33RRCy//iphkd/6p4RFyDx1x3JtE+kwAeiovP9Dyu38O2ln
ths5kmbpd5l7JkijGRdg5oa+u+QuuXbXDaElxH3f+fT9MaamKyur0dWFAQqF3CJCkpNm/3LOd3Qb
/YgtkHkbxPj9XcNi/UHFKxxXuZZStrVEBP0/DYv6w0HeYrum5L9QOPD+HSm3XPQbf36XXcCflrJt
qRB3KKjD//iiJEAmLGgMDUJN96lvq5NfMofOo+k8gn+AD4lbKSOIQ9PXKqk/tQ7/K9kZy0zSvEMY
p+0VC3zPH0lAlcvcAVWGEaabts7KlTmhBlWF+btZi+vs4AbYu6gc3JY+mOwEDreAlz9xnY0GD+VY
Vi/h7JQe6dR3fclQTWXNacwK+uUIw1+V3kmE3pZtf7M/L2G5hCuZNWxESnXoQnX+0yf6X8hfpP7P
OnfUPYheHGsJKHZtPrw/HyOzSTYISqN2rXWc3lrB3Tn6R/CcN3bQw0XpmFmOobygx/9MGnOTmnS1
xRLtmwudYqeMXpOG+SyppA+YX7xsVJeiRqoSCbbDHwB2TRQ06i4M6wFbU7abpIN0bYi2QL14v53y
1ckp8yHm3BVGdlBD+yZ865DB96d2RniMJD4d3vIUFKESuGrxT61Me16ZkfVo9OYlLPlEIpMFW8vx
ZnYOCcfa28giKuzFhQkYnDsclJkF4CeeilvwimjlvoJhOuEVvuvDO7VE1sY1zns9ApCBOk+yPvRc
H/OmhrOHkZLCMKRhMBV8yVqxdt0Q4QHX/Vyij2ZGTIYxpFkz+hmlPCemuvgKRIYur8Wc/vhlUmLV
LwCH1zvmKreha9+3tfukkWEdusPVbovbJGze3KZio4W5rnHkRY1qZ3YVFVz4EM45tBxcilH12PTD
pVMNC30flt/I54N1egIj6b5GLl9sE3BHV2GJiIR6e54Gdw0ThA53YbC/ZnrFzwO8KpJp8stMREE1
s85y+eum3xmBhCHZFIKSWnuPwnafTr4DhSH4gYz6DX+sK5pl62ZRPVsmSmr89BlJq95sZM/Lg6L5
+W1rSERR8PgmqIiFDpjIGAQ6LwQ7kLXTmcrYCQS/g9RhwVbmxrDDl6JBQN9ZJJd2+TmelnA1QPh4
vqk9IiP6+v1ndqn/jfj6Nk4nSHuD/MHxiPuS6CrFotDHIeohy3iEW/Lph7A+HSu+HRNJtMmY8DXK
cKtE+dZZVYbBPwJaoS7tsO1HW9/bOU/JiBXbc0B5bIvZeLEI6cmzrj9M5El62owyAewP4W1FH7Et
Hvu9Rf1c2u8GrN29yhkagsXVDnbNA9Uz485a3bjRVX1PjArSrqrUURFxsoyZRqSPsxcCMW7i5Ma6
NqkvxQT0Dn2QRyDyvLd7bNNhmqxGE/C6rM8JpB52HMgx8mrxReXl1hLk+FlMguFB6muMoOfGSqJt
2857zY3v+sVfa1riRq+xMbPP8dKsv8PyeCksWJ6acwUsukkqhCxh+GMl1YNWY5HItLeQZaWX2+LZ
5kfUwCRzqHbCKGGGptQKziDzD9JTfasDBpczDeObkF5tTzcqWMpgrGc5SSonfJ8XhbQ9Y+wGzL9b
W+ldCp/zqOf6CXnGa1TU3Pf9yEEJ59voakQLrkY9EgY/fmB+EJJ0Z+GXXqc9vpVllA3RftXJr7QF
S+MTiws3L/wFxfvFjH/Mys23Vm9169lwbgydAVMc/GjOwPxSobnJ5XgnHfg8dQq0kiIw2bhsNRu3
3wxhclZ5e4Nll1wxRUXaMi8AU7Kqs2hf1lii+/4BFu7e1IdgDS6n2/HzWKX9fEOw+fNkhD/ptHI6
wfsCqhxvyeILkHXi2UIjL21SLBuyD6Il+K0yGxWlLVbBs0PdfKN842JNNUO6jB6wZABPQnXghTVK
tZl9JdD3G5JCmDlH0Q8vwHLYNMfSiqp13GWHajE0ALPDBtOwRldjvzqH1YKBgiVMyiJkqVR9V33r
bruAKZVTg/RweGIMGyVz2Pprv6wAPhoBAmrOdme2vv05Aq8/D1u2NSiZGp/+h/GaNX0j+Dy4mX0d
oRd7oRZ9hnwxnrVX3aQzk+Y4JqvVY87O07psuaeck4pZBZEaONQ99NdQbQIuDXNGBJjWHN1G9Dib
/q9ayUtdM6sbq7fQvdVJF16FU7pmlFojaXAuWmqM7H06zieDjponcEwhtGgtgBWezg16USrRlJQN
Wge2KVa0IKYX0mffPmFmcXhYBKciE7qoDe5wqsMm0cN/kV8q/5ohSc2xlENCmXQRVB1/yT9sy7FH
sg6lOCm+hQVUvcdo7KZbUU53U2Y+GWa3J8SE6tvew9q4Ixl4N+vxVuPY4tKpqh4BeP7IeKmsonXj
hxuk5es45icRDyt0XTBT1tVoXbVaHiIsq1BDvFDJAzolPTeeCt+8a9QvPc5PkdSfAi4mpRMOBIP+
LtP1b+lrZ+Kmv/77auKf2qbf3zYOPdc2HBqnv/YkxthVANH4tqllvBjsDwTzBJXXoPsrm12oDe40
xv8jGOhXxHTbNJGLodpxeT0ccgARHyZ1vTHz/F8kBf+uY/5SBcJxlgiadQILrd/52n9qlywSaYK0
hUtSjoykMBI73bBVw1tX3Sf1t4OXuSWhvFV4epS5SUBJDWzHXDPakqfVVvVnlYx3ZibOGXa13Eqv
dKLIdyTQuPGG/wnUjr1fb3xSlytGSe0ezcFGmrx5oX43UiXWVXEUEMEnOawAw+7M4MURDWv36TbW
0/s6Kg9hbB57Om8fRRvV0dYI82MQl3v6/0qfVszXtnSea1mS1TLoD5VBfJxzTrhitHHb3jS8GzZ+
AuxYvnWpo4wlXfoQ2s6OIeXOwXc+UMHlzkiQG8BnyAEdO8L//hmw/yqndvkJW+SWII6heYYF+o8F
Zdr7bhNkRUMaswXfwJ8J3SOxvNaQhTLKJEoDmE5mITEGfXKFigwvalx25QlXshG+tVBR1nH2LnU2
6BUXSf5ll1279rO52BjVvJVBw7ZZvjI5w1QWLtgaRQ5OzpU8A0lC5XQxrSBDFEBWqDLju6JJTpVP
+Zj3HG1sQT4LQ8BZjSqvZNC4Gl3r0CT+k16VA18iSaklJVRnIu9k2PxhNi8yMwBQ6P0qUiggWVYP
/ptdlL8GHT5XYE5v5J+g920pD3x1gjZPVpYFgiSsC+LGyu6W9K1VmvowXlAhpRlIBilglXfEgOAD
BBfPY7NJjPJfnENiiXD+p6felSjbXWlhj10+rD899bFsWUsbAdU9XL0GUUiSmIexnndMHD24FB4E
NdaY55xoBtJhwjDbtUqu4bXv07E+Zx10nMzamz69DLO5xmj/RS76P4WV8rgIaUnLFrSAgr7mH79C
kU69oTKjWeN4uGQZl0Jp5j8Js2vJPSIEm8Yx9V8rffTmxPf40J/DyWGxhs7YS+bxO8ULO8Efh0vF
VSFuATR//H6k/60RwSn6qil7f9r/vfyyr6KcKOHC9rel+O9/9/9rBf+H3xu/8t++xPVH+/EPf7P5
7VC5dLhVHn7Bmv2/XwdW5+W//J/+y/+ZzwXKwp8OgOX3/9uvO39kv/7P/7r/qD+C7mP682zg9y/5
23BAyT+wd5uSARU0AgcB39+HA+IPS9rEfPPh27i8TYZwfzO4aIb7h3Ap/h3bxsltMl74z+kASpM/
LFBCJvNl4f42iP9b4wH7L1ZvhnymZS6/F9eCbpim8RcDSD1Ebg+hLUAnbhceMGz0mqPacLmzpix0
eBBdFnt9jlQNVXqkkyXa1PcDBtq4XvZKobwptGlP2t49wM0zmWUkdXWnUMfkF/KeWWn6OilSYGAD
QYBr3zsDFmMYHfRieG9bCI3DaJVYnc3joBX4Ztk+dS3JNLno8Z3yr8OBhilby0E8BI78BID5KE0S
PmKEP9IvfwWVeIkd/27Q5K+JIMOquWrh8Aor9AQm/S0tJ3Sa5X1gGu/RUP4SMAdR7shHtAtbMlzh
tBOcSYIPCg0mATNRheg+sTUDE0yBzxIkbbxbPUjyugm3ZBqQyarxpvYSqZnmAIFNqLdCAm8cmLgZ
uZH8pKq1RsqHF2cZilFs0mA2sHW7bEs1CjcjJg4JqVdNqOqInCdG8+Hf+4TO2wGdu2n2LdhLJKEI
CfSEHndQ4spI/hRPyVtnV4xVs3g7mUByh5kVfRjcM/tAIt1zzAekP3eQihgJeUKV36b2a/DVva+Z
G822rt3kEA2TQ7BzgnyjoYuLrfItCeqPofUPaPloBfTXIAtu4Ouz6IGev0Ks+K35WKIFGTwxmJTJ
Dd4iRhNjEZ9aFf6MpfgwO/0a10toZ3TDBPk5sN2TlYSErGiPipKmghZDGfSSaD4J3+41j5prBbdu
TFCIYa5FsH/UZNiv2rB/FIu60S2s5zm1r8iX9LVPV+AW03cbjFxjQ52txdy/IpXTVsk4csfQMMQD
C5WoYn0w0/GFPfewjPM3rgfi9ear5Rr1TmOcpJyS9cSSlxboCkFUZq5a2hPRo0NSFR8ZXQpH6nwY
iokMxNG/nZST7GdNZzHdaxfGMUDUCEXksYxqdh60+6xSygi/jNZdRlmdhY6ZKwzXKXgf9vDVtXD1
e/3YJYiC3Ykk25D0luHLSJrYq2oI9z6fMLBa5L7DNh155WI3+LVMrLPmA7l77NlB/TXFrFNix2TZ
zE1PF+rgbV3N0nzgJdobY/jctvKFtmVfDf15aJILSzdvAbtxfbzIvHyOIn4HN2sQzYAXBNq5Mgz2
44QffCcDLxVQXTZU83bUmgPSVZoMK3rzbXXCwJY7+vdomKUXYRluots6Zj8TB/1D61xciQCoLlMe
wCjA+WE+pHp/F2ew/QL6pshiJWT/hLV6mQoJoHIi1RIHFSzMxAtcdZM404OwxE88aycx0MZhrPPg
rTzNJnEZ6gVAICIWrCpEWz/OTfii0u7dsH6V3Xxpa5uNZW1/As6p4PJbD0gdV+mIsn4wMJh0uPlR
unqzEG+a5b+wJ2aKESbfsUFerdH/YrcSUJlaz1ieyExWr8VcPihRXaNRPM8ZsaKOdrN0LZh23iKN
dJYWIKP1ZUr7V+PCWe4VTvjGP2pJGq4Hc/jRtcfct78Twi93gWLVmLThU1QMO3SLvKehjffVT2Z2
VtCMcOhOWIw8vcRTbcUVWc6+0TFm0Dau07L19kkcYKA6zU60cZcMLum/EvTRpkwLgvizF8SQNyQT
o+SAcdtXcsNQgGNoCiAa5dE+UfK+G5fP+yex24dpbuG9Gcwv5Xc6W49WgWgZMPivmVfZbz5YDV2a
ImLiordeFYTPqUZCgk/sVaTt7Jw/wdXITNft4zy57ZpUCWIc3fsR1EGr+ntpm0+Tck/lWBDSy5vS
i2fLmr5q3z80hnOPQvQu6TPPlLr0ZFzd9SiDvfYNYvUq78aTHMuH1uqf26ZB2elnz3EFyYv4YFWw
wBycRaZLler/ivzpwyjqj9GgzbaM+gTqO6rtZtX5yxxlDp7La2l3Z7fFj+a6qAmZSdJtj8RsxMJC
GzxYDLvLD2PiUcGOx6FstI8ilXsLwUz7k8ztV1wuQh7I+avCP+N8BC4hoK/m82vAbMgOeBONSoGZ
JIQLhf8qNFGO2xz0Rk12TuBmQMjstyIZpy2tthc1ANkA89KKMwpTgXPJKIa5d11C2SsyM+SX3dS3
yydWdRlRwSW/xp1bnlektrJKiBQKOLs7Z9vI7jVOy/es5qrWIsXdm91H4/gcjNatGKNvkR7YPL0G
xmh4pKy/xx2jOACfjXlJS4ZE2EJf4yJ/dURK2OqoM+fQ5QkMnNmJD0Jsb/RWe0Zu+doHzV1RAJ9M
kw+foeIi/jFRJ25SP4INqHXME/TojYMS+U/2aNvqp3eKIzmMDxCz8NnBlIgTsArQqRssjmU9X+Iy
P9l6eMsuJF5NWnMcwdVG1gCeOTPJevZhuaddgCp2+JoZ5HjhUJfgT4nRbvz7wDVXRoQ8omeQvjKr
6j4qCKjs0hJHEoNIN5DPrfHKIXzPIn325IRYpJRqb4fiS/NBdNlzvGqzql2FgX6nqqH16gDLoV0U
RxQZkCeDDFF21z6jyPVa+5OhbrOsLvC98LJYyDStYHpwtICjZGax3SMrGlmRoJTxGeRR/RQlcpdy
n5ZFScWwaOubuPWmZnjLbIbmacAci49S1hHoTtCuoZ8hTLHBe5KqGcWMiuXAjqU+TaYDQ7qaHgAe
mswbmQ8a+sKsHruVNb93LedNgC+3gkrkRXqje11ffGlGuQHGdSUA4V7EPCI6eaaeE2NiG/L3ISK2
qSwBVtNzpAsmcklERTq7akgljRPmfIbNRceoXvDOaHX90izlTf1lFleWAJcupLwZfJ1fbdirMQeH
14Twhxv5yT7tCPURLCjvmKMIeBlV/iD8xzoLr1nZHOwiXM+Z3LR+thODQ+Db+CsKo5t2adIE+s8F
D4umx7cAD3/7lfndGGiIgafScFbPbaVtCXM/03tu+GVfmrIfUit9oV/6noPxNJIDHDQNFt+vZjDe
tSC79k30XAwfVKTIJnve6JbFgDNq77IQPFXKfXbC4CXX6LfQfSHl3c+YOJ3YfHan6l5f8JVsNyoC
+NxbI6wf7K55sxvmGhRPJwUzYR4ZT+CUMNcGxPtguA1gvGGLCDZDhJ5Gd7ocF1mwIeKHOz1H2k3Y
Tt8OGHRXMup/xWl4rZMRihqMogEPLXnsvj21jDwT3gt17DLDxXJHi29H4IPhqTXxdJ3dNFilsXkv
SthH075N6rPGENgpxYnVQ88zUqIMMhBEZ68OPagHRBZV15g9ovXhaeO017P3tmtQGlXaI989aXMg
h0Z8DyhKjC2Ky0826adsAtJJ1oNszafapEr1e0ZIVX8ZALB4vW5fwjyFmGvfdtnoMRphXN3epX12
71jqNPb+JTZbSCnWvgIN2mB+WAF9dL3ZbBERJV9GPWZIhKt30aNdH52UIGCD3Ba9eunsDvu29Sh9
68XvnfusEU81Q3gPxJxnDPOzAcWGi2588OPgnXE5J0JJMpIZP09a/knj8SUKf2v22pbaIatv/bA8
YXj8dByIlmErH4ZYHZdZSmA0l5ARDWI4dR/06bMxpHeRZAAQoxABvWK+wujf1GHw7Q/206jkVurv
le6fraa8JcExAXxUv2alfgibLPPqpL/Gbf/gW/0Oa9Da7bXHoG/vW1N8p1HxUETV0dF1sa666VX1
9dMQOmKTshgd09bHKhQqjJ/oLzqrXU3YamANb4Ujfbz1OBZs4I/3ksLGT19ccmFS3SUdsH0bExqH
omWDWhvqTI1McBT67WQ0NxmfyEqo4CCB3VHRYSHOMyLHMp8qnBxiYjLc7eR3pDYhwODOC09K0AXW
LfYMJz7oNpviIKObSYbwXiT1uPehutNQqYvoJapDl3h0IA1YmTEdABrLvVpvSSepMg0Up+CMNlK0
QXG8ac6+RO3buxj/jPKXGy35Q5IQtBHgAI958VPHAZSqwO7wPIHk1WZFKg/Y/G3mG9aS33AO8nqX
1zb/l9pco9lSasLnm8frRKeGh4jRcJkWCO6wJKhAsoKqqpfIkG+5hNTZNTpRKKH2bE/aZ2MxHDSi
nMkYlUo4owdvyxeUasPBzvLnZNLSdZIX+WZoa6h8JI5uxz49dqHUbuq403d1Z6NzCzskHQR6bHRR
rmGYzYPd3ZoyWdVhXO1S9uWg/utiPcI53QzQMZCWVeAS6+eoFvFOaEqsJrGoadggeqEO5K+2q5s0
CyhE+bQae+VM9L7zurGhLFhYsYm19I/1IAikcn0iqoNqFcJIIThk5bqU93gJw2OWysgjsQKp6lAh
4u/Sx5JiNK3qCzOMByMfvzXDyFelJXbCyN6iAKyUMVNzJ4bOB1N327617mNCDtuS+VPfSItT4I71
Ue/hFLzGLptICkdqFWOTqDLehMi28ZhGks0k4zj63X56sF0E+Eg5k7Wf9oDTUn1X0pWulGUndGUg
qZqPzii+fRcy/kwGJDxJc6VyXpmGGaU7ctW4EcpY1SKqd4gowFqv2/xG+UXLZ2NjhPA1mNJe0pGW
mmSeT5T+lM8khDDScE1YjXbJDA3tTu8nV1HruNGDewteF+3/EhL6mEBrXEOh2ULfHHHEpwk3Tn9O
8X/TxLYnlSbQJxrjMZkiVu32TpELAPTxnfzp11hxdWjWoe4kU5OqzVfuILa4M5YEQ8oVCdAWlBRa
8nzezCSYjyLCeYxhWWSYTlUnvglbwAbwbRhLTKbWb9KhFivk23jR7foBmSzT+iz7zE1GFCkKXqM5
KJsHYkKLF2jH0WoenckQ2yLCUJidqqBAsicciraC+ydH2LDq+5EhhQGcL3hMx4RhtUCiD8pepvcB
d4OedSwYN37WPvWi/I5rltelFE8jl1KR43ep/GAbJvKJSTPyLyBcAUEg7Ugqo27oP3PIQDggD3Jf
6aG1riLG8yBP9PVcsaNiHXODk03zwHSLQ8wRjSfROtdyLnZpapLFhFGZFXZKmUxEJ8sknLMy3xz6
TqdALvUdgOJ+1Zlnu55JLLCLedMQd1j2E2SxrBt5sbLNzCO/peozUJE6WPnC8Llz5sNMGsqNKqJ9
v0QhggNbUjErovd0wBrCLxmpxmyVgtuBlFUk/cMtuVAHmc8YEVqGKjVvFHE7M20hl0J/1prG8eLl
dHZc/ToEw9dEHDQxpvXKNxQweAPmKYI9G8S4a1PJ2a96oD/EY/7oLrneVsaIRRfb0ZkRIxh5vSEk
+RBoIeilvJW4BebvuHG/rJo0sDgGRVVydttj+gDbgR0BGeKatSRtIbRAwfoNpOM+TEmN73CtOSSK
QutvPdbYU04pGuf6h9kXNmczJXDjV1dC2wvk1zNk+H7epQWW7dYmB3TqCsdLXZrS5fuaApylQ4aY
GRQVcI94ow1ffV7IW5ukdRkRUeyouOMZdgcsZ+1Nt7AwekoXlSlKUa3YV2xi8PBSsiQSnVsD+Fn1
qtoG0u5Xw9S9OYk+bvuk+mQWDvl1Gk2+pPgBEirdkSEfyM9Ee08I66pMtGHttMZ1ic9guU0E11DB
mGetUDv6ZjQZjjTBBLrHPbO8QDXpeppOfcwPx6EzZr6Xzf2zq+8QL+oo6eNXc1CPXGrUTB1Rnx0G
EZLc6YkAfacsMTPsHehIu1e70zA2FsFNzjx1ZU/6d6slyCNhbPC0EvzShMM1T+xbIheuWdR1m97t
T9FQpGxk2fbO5yotPto47Y56M32o4Ut382fli/dEdy74oo6mKabNDsP9smfZ2apS7NIi6M8VdY5F
5AmBxsmX3Tv1IUnEMxbOrYvwYSXc9LGI1/HAFtXtxGeLwPrGdr60xLjiqJIbMxtPSrFVNpeeXfSI
VamLNPLnE7GdbIZ/rLe+NZrnvvsmdoaoepN5pzbSGMUcZoyQuQK1+syJhWGH7IO8Kou1liU+2I/m
ZjLT86wVtpeYCav+ai/D4L0TN72uPaVJLbYMMi/EO7LI1W6EML+C9pl8hn5jtKDvVLM38+qG/tNl
2WG4KeNHGRubusfKgkpoS58yekR0H5BQ46VOkid4iVsqFkJnm+h+7n9K6UfcaM1pxoFixAdCxWnY
4ZL6U8kJw1ZxcX6tplKjysCYvwo6Ld+NUyUPhU5zOgRPQyCtkx5HxN3YbOXiRVyPTIQ0Gp5d383I
PQYWMwGtCSWACmblBSgGxj/NmmVFeugMmjuRDYonkkCMgDPe7BLSK4ybxkzuW929zsieeV44FZI6
4+XFqCm1Cp8zn7bmcM7atWPBMOWW4qh+KWMJ365rjrMjHttYu+86FnfUEJCun2x/cVfw863ihg03
g8PJ6HL4eM7k1W72YOKrYC/aMUjXKM9k8IQwinFIQhnS03CY1cBcBKWs7HQa+9H60Ka4uK1rDSpB
UG9ai7sinL4ynvVizBJQROlzZJOEN/ujux7HL+AlN7WvvsDV3bhhXq1ly+JvJo4Xobl/OHAOJXzA
pDgz0z4MbMKOzXQK+Ki3sdM6xNmw3kq5ysu4+mIgbXmc5ARlkVVbnOd925twGwo5e0ZIUUAmgl7W
JB3k/BNt+goLLPliqCR3648YETfi+8eygHzq0NTTi+n36Zoz+RFHhUa7JreDDpChSXoaMjI0bhbB
vFkubuENi5p6V8vke8K15Qmd96Oz4+6MVwkewgxCp3Z3SZO++ib+kFgzzkmwKN+u5eg3N1nsQssn
bZe6bWUyTvLiTqNF4oOYQ/uREBFr2xU6mS2UYMZwHk2/IW9U3KicczYQgGDHJywBFgCXGSFktOz8
in2BExkXxovQfkjhCdaqx+bdEU3rCYOiPQgnndmweyRJIj7gPt74GgAj1VOz1f5Y3clBPWRLbAhQ
zJukQBVWJvI1w+DoaOG36GKxD7SJe1nH/K6MLNwWFUMNaAbETRTua7OsnxX8x245yfGAN7P+HiFs
DCnCtmKxS8/hGZtDdzvHIACnplz6r6OLWVUbs+aQK/QQLkaVjVLm81TgyqIjOGr+1YEDs/IHXe5m
C9FVnerHOISLXyWAxjzF7OieMRzhkI0rjmNOphwYTDO+tGX96Ltpsx5KNa8dp+9X2otrE3I/FKBx
Q4LbBlAKXDCO2hWyHplV+RveAdDzpnUX6x9TaD1hNYTii81ibSW0oGZ3yjLE9L3WtmSN35Ht6J+7
7uC24g7jLUnkulOsOmuvxyYzuVLURJnO+Tox83NWLCSzmn24Rq+6bYIy2RWivuLc2wxd0npYMvFu
R0QPj0m4JgF0WrtV+ZWXaImpnsC+C86MNLyZO/tdRlW5alLjzoXCvsW7jC+EVYw0m4cpaYxdyFrR
s+rmlrzVox7MLbsxzuwmSnCLGQ5gtXxf0i5xWpdsluHXOL7/ZHfGYyiZlKrOBTNJzu7UUJj1bvnS
EglgkMODjJI8y3kod3GSP8DeJRPRfW9wX/DiwGOyNDJYEq5PEez1MDhOTlFf+JPNYu4ZQBcKP8e4
yeZkk7nySfEdQneMfhzn4OLZsSBjDXHEu9zd1S3U8nKgAdP2IZxGr+3sB8PFYNq6rzhmDmKyyHrf
1OzUtqCH0BnG1S/lJ5TQbbyz5z7csdk8zFH5bEQtR6eqWUrk+bxyG4q6EoqIV7nBnvCPrVX717lp
yMaoKcW7kklgnb3FPUFrWTph6BvvItDUPl8cW72znrLqmDhIbFEQ0mVjxWRMkI2hD/bD/+j79lq6
5xmrNgLomCkWgVosunLeJzBR+pBzxfOncfGz8MQ8oZcanvrUOXUpScBNRV3dVSVMu3gsj2M5fotG
u3GyPIO2Xb5N2Qey4rdJmu5aRnBy22TYd4l6cSvcaKazLtzPFqn2ttfuGzUVfC8A8ZrwOUpLFwqw
j+wo7sC5ts/60O10MTylzQOj2IgxV2Ntqkp/1gr9l6w1ArGr65yhhs26+jA387tTSmAPGeenzk4W
JWHmuaoAkcAu03BIAWinMiJfNyn3Va+/OKHN9hJxdwqai5qOTc7YcsUYVGOd+SFsPMhw+N+lDYtG
DO2qbulIGZcVdOHOO1GdOLnor/wAbqnNjzdhbGAN+stYcfQ6E5oorX8J9XBnWSyi0+SRAcBJn+uL
lHi+ZIX5r5efDFcvXUopPlekf8cj0Gxz387BsMdG8u5OuCsItKngqhw5m45CIFudbeJJiXu3G3tv
joxMB4hcwAPZ4QBFi5GMex0Tpja1EGePOX9h7BxXuz2mlWCJAl0pRsfnzPklsjSGqOxZS1a5VVs+
ukH/hFzzxZ3p7irrI5g4HICJs0Garw3ib4bkPIdAMAK6lo4BRkhSF5tjc6dZ4L3IWB1s3V4BT03X
EpUxDBSu5yJnOQ0WlrOp+LTHpRtL4u8hX5mW+o7N6TW2O8593Xkx2uBsM4aKEzpw9gqTqr7tnvJw
YmxXqv6jmPQXsEPMiYvwTmvmrzypyejIFSVdpfEOfmhui3bNBVNuaKfMwq+dRO80RXj3wUgEPC1l
/0Wi3ZsGjZuyou0N1O5ck61RPek4rD1nWStGro+GvDlaqSO9Csej3w26xyCOzZj7AeqCnja9m4wB
sZywrkaFFbJClZoZVEK1CuEVNLFFSgnDwiUI2HHsN8xJXGwxSb4wRIBWVXAk47sYIMTKlOl+znTI
UQw4WaO/mwOHX7CBFno7RVwIJZ/6gNkTS+xRJfPX6D/2GEc51gP3Q5T2B/nRSAdzZ1M2rD3S6N4c
h1NtyH4nC/3HDpVXctjEQ7nW+2yPhDhc61ZqbApk17bmXohjG2+SILpGin7Ll2dzqo561GpQ6fHz
jV13Clp7gx5j5wzOrcJy3/fze9YPn/GIPUATt/0wHxDghOvGYQYeFgox1zB8gCBHxveVNs6ZPlLr
QZkFEV8meKC5IGwwCEB0hoNJMY5UKWPUT+Mr9mQ6F4cCE4bXfdlLXrxRoWQw88hrXLYcXSfIoxGv
E+AnxmPaKdHrWyH8a4/GbHIUbLl0uhOzyQCoJj+Ok2DXRe1d1aAqZR2EpdgbebT7khUmOXW7GA2y
B9V1qXWH/VAKBFfuheXh7QhQmyjFiSVPd4JkeCZ4iCakZdSAA+uGgctn3WXHEEd1ArwHYXvLOKZ+
GN3yyRJscNvmyS3yx9Rtx73VOSfbKY8QvJgRO/nR1vmW/oO581iunFmv7BPhBpAAMoEpj3c8h95M
EGRVER5IePP0WihdReuquwcKTTRh/K7qJ+sAmZ/Ze20jVGu/Tr8JjTp5JC6bKQpdy9oMmV8zDLOY
S47PlcsgG6rpc9cwk1dT/mx0zAcTk/PJ7W52FR4YnT4VeVat6zDn+mP3V9tIWQaq3lVBUqO0KT3i
d6Mx4LwWxZ+gK371ht7aEcOyubUieICSOykJPgJKNFmy3B3TgJRLOXfb3Aq2po08wMBc2KUxCSK4
qDHZcnFMtfzjjqwr+y4N1tkNZ1i1iUu8+73L3LrlA3TGkShFh0yVQQ14AzhPQtVvB8lPk1GWWks4
bMlUOhwoq8MmoHDpPyw3OAVZxDYnPZvsFV1bP4XxcoQxHUEBxGlaR3LrGf6n9pkNmMjMs2zON964
sN7Cay/DX2Xxp5unrRJ/8npmDG6VPDSILcVUjTeD+f7ddvSHgJlR+gf1DPGAbrfTo7grMzLm/Ik5
TDTeG733bNjmU6tngjADxIGSesZSCpEwr2vXsRgtkcBpgZYWe9WBH5TA8WY8TjiV171IAmAX6tks
oudKTHuPRpApSMjwEcihZX4jACHqSVZrXXP7Ewn2ExQQwV2j3JoOyn+oK19uCHwrtzq9GZAq37VT
zwx8xnWugaD04fBKr3mCDJkyfXGKBSawMoeSvDZTPTWx+UA8Rr21myE7ps3cr7g8X3Cc0Mao93nK
3TWu+ReUS8xOtflk2erqtfV7ZBZvGe7ic5xgOq3GGe+TcLadCzuv8OzT1FfDevT4yFyRbQKxswN2
b5il5LJA4vrM9X4JACcTDkJemF1xQlzGgCWcaJDxpxkXtIkiJ+fedtIOsEnePHNH47LgV01ZJjZk
bQwbHZcs55q3MpXM6uAbz+4nDSMfn+wTc+sTCd3FtrPR7aSocWpGIlBANgiuruawkMhi7y1m9shW
WWO9ZmBW53iro9aqV7ghBSMt9kOyxQGN7TqAg7732STGPSwOLP/DwLyMXqZcGTmnt617AtDLdTlj
O0KnU+5zbes1ObD+CibWbEm8VNII1zBvN4jb7wYvyw9eC/xrbl7Cljctya34njBJWv+0ZKYV603B
wAp8SRIoNB5MTALDe2omYbw3OgZCSZ2o/Gd78NRebUuDmSQrK2cXIMmueIxSe9lpuN3JAPA6JP47
TcFO9FDe+FXBUF5lpshfze0ApXcMVxOgecIc4OAMMXsE8RYYQFDID/5tDuI+LTTEAK6J1HdfoGe8
YLv7EGBNuxzdnTMTeN9m96bXP2mE1gera999kewb7pivTp6caU4PUX0xfOKJM5fbY/4JOR5M+q2V
k/1yagZwBLKj+kEfPRXFb9T/JBQVdb4V/O9xr5+55RkPx9O78FpSmedk3VYOo1I2oanx2/KD78rp
fsrcuYHpeVW8K2s3ycx1ayWPZIpp9LLppjZ9PuoG2r85zCsjjLjQswj7WqiGXdW47w3yhbrl9l9S
5IXvPs4Vt3GsinIpa1hQDzdC6dlwVUCM5rZ/dkty00fnYMeLjW2m/Inj6TsiZhe6yfiAs/jUIEWF
sFN+GKN3Uov1RiHI0ql/K0hsZ3pFPT8po2NzAxC26fbeIqSLbcLTGhUcCXe65nqZCkw/JKIuipnq
ri2iU6NQVUQTvGZ/hKTkRnBJBgwhTRKxt2Ku3dZ4fVQqH0AEs5GBWgBDS9Gc/4XE1Ws/9gSsFvum
Z3iqmc0cbCAnAE4CPz/d3x2Sr33haGhU7LqFXT2VRGufRBi0OMz7CEuH2MIIswB6yM+iM9jmOxaZ
J6Ys10TQWztiYFeGEtZqdN1fVFrBPvwMZV8zEgy3MffnLif5BLcl0N2MriteGP5eZW5m6X4LgxUr
85yHkPPjMQX6GWmj285l9KXUxSqhD2WSuay/qExaVx3LlGDHaS7v2qpFAT4O6JBAsyBXewokpV0c
OgbtjbOFHqPQKWnUnxaypMwgQTdbzuBsRHWQRDh4uAdD+0TdBLJtWuam1cug7vmToQ4jQbN2eHs8
1T95Qf/eID+Ff0PGVRLz2HGUQcdknVqP1auRZc7GmKcr3vufChQLVqDstV0WGUzSa5Tbfgd9SClg
0VlLhZR+9TOJzrWVO8sMpGH4V663XmRYW7dofkrKT+knDz4i9MhK+kuNXUnxN1bjNHdRzFpr1raP
Qst5CRv5Y6GBXKcufZsvu9e6Jf5udqdjzcyKKwYFVYkGNo4ojUTK0RG7HKbp8rsaX3X2zDSY7EMz
gGLq0f2CdzlZEYA1iaef+tAAe4HIpEwkQCnSVps6ZK3IgbZyEm9TxRXNHXaCbTpV8PIWKJuYmk0v
7WOWmXsCs9EVlECBrRpjUwa0gkBrUjmbnO0x9R52Ixb97qrTXrfp4AUHEe5LOwPS5spjUZTTVhjT
fVvp8I1ifTPMHSG5fZE9FdLbwi0hdMHpWUTM7zArkvuMuqDxycyu/VDcm9FYv4FFy6fGf+0ah8lN
bJ/73LyQQxq9NoEJ6S7sdpK0pPbq0mI9hp3DFzV/9jGWKFya6V4qK3t3iSbMs5xxUxX6G7MCgWt2
znTKbdYC0F3rA+UwG16Blb5zhuncOlfb1BevRTSRpsFnGHTOynNbsSlmvwYLxCJ5ckmsbyZIp2Aq
DPhEU3wUrbmSLOSOzDEZsnZR9uKWhXEfy+hpcCCqd20WPlZJtSGaE7K9KqZtlXXZCw7A4kurOoFJ
JOeXvgJYluJg5ewnMFHep/6r2dnVs7Bn82UMWS6O4/TIc8aPLa5DVh/MNjU39ZSma9fyx30WtRMb
Nkb4TKDAounRXtJkY6ZeeQZk1Zn0aZhDfbJzhzS+kKcnMh2+6VmnPR9AY6yr5b9RUunT37/q0Brt
8kndhGE0J7Rp6i5QxG24iW7B9/LFsKVF0vTyl2HiLEg++u+6USgMD0R8VCfmlu3p7z/4+0U7sEbx
DEO8b0oW77EUHUzE9J9fMgih6xLI0AqGZ3dKl39L5qo8BFjI5zmxrgaQHII1JTmYHrePjqsYn1El
tn//LdJr6xqD4bxSDjwqZ+6Pg6ZHI8+p2jVpYl6toDWvaMvdGqxRuPyXf/9JaMubWZHuxCL5aMgU
Glif4VNSJp6WonLmq2WcZ5HguxTxfCVUtN1Ii+kNET7zdfDs6drEpJ5nc7F3+JG5QjGfsfEO7306
fUny6sWeFoeFkSpOvMBBMJLcyrnAoFQZfEMboeVTDAaRUHfdXgw9t5dQLis4xMDohK3yIfOeytZq
Lr4RMN2OoIlc/n6pWa+xLE6+ES2eBQZmYIk164rlS778ggE1w16DufWTqbjvB4FVKWdPN7PYqZox
uoAesrHrG+ZGJGwIE98a1nD4CU0iRnLFYBqHGQc9rH/2mpqc0XXfBtgXzdztEffxhTEQDSOk1o0w
IMJmI92V0Qo07WGR9Rc77/uLRCy9GcnUxZZbaoIfKfXrQnUXvXyJsBdztxiYmEX2nRgDaVX5V4y4
AJCd+SGTGv2Jm17ZlN08p59XeTh0RNmaTBbBdfWMAO+8wYjQRGSwY6Q1bpMqdrZ55YaPymzDxzjJ
tzl67vu/f8dY174svDkz3wNMlreulvJWqUTe9JL8eG7apLnqQPm7dmI3YlM0bNKwYi+P4xvk0wDA
LSEVRmdiW9e980TLZ56VFXwR9zTuex/AjInRCVQBWxXApCTNZkP4i9SGLlHmNxQB7IyzKs9ueIlY
xnG8oqghWS9GGqM8bETDN5Nc8mm8GJw8dNtOWxeuXusVVqW8a+2xu+W5LE4hsXJt0i0fVfsaU0o/
xtYtvjFh9riM2VqQCHtlykAntAhVvR55XeMV5UOovQY9flt8U0i/oDB13dp4ykckPE3DgC6IIpAs
8BKj2SzehU8c0JDvZ7Jr3wDSwmmLRvQy1PXHSBk7qbBXaJZV36P9EfcD0+zQ9//9C9DsfQ+sc09s
CBFAk/E8pfkrIBbCWlX43jnKXPOxrumhCECr+ndHs+rFhCbWY1GhbogT65c5AXcco7e5YesTeI8B
KpKVia6f+jzzQfxS3rv5fR+O4bGMRvuoUR0ce5voqBxnAXfQHWwwVoCJvARTx5pF0EovlAlvr7kp
1lWaQVUNinhd6iFb56AgHwAWPOaSyZPjoBuxq/sUIQG/3IM4hPxEOYonsA14gJe8QDEeBu8XA7x2
UeF2D6lbru2QJsuQUUrcEn1XLlq9b838HbJitjPINHUrul/IIRT24QooxY/uq/EYdzq8nwm5c6x0
eJjbEByAa0DZbN8dd3R22FOfLPyvLMW/mD2GJ99AUpj3exZt/R2IUHUYCjqCdPk+smZKYVSTTZZS
QBECEW3m1pSswEdUpxzqo0F6bVItK/SWWDKAcOvBB+uX1UsgLujgaCrFg9UB/hsmmHuD+4U1PEcD
UIKzLELMp9zha6Hiu8kszUutHXREpIsIEKKeD9t4GoUMoGVRddQEJdj6u9eCUDf2SWVCWpjhrgJT
2dtUCR5EkPK4/SkIQ1Ud7DLoLmAD64cxo9v7y+btnQ82QOMuMgJ8hG0abKYcDLYgtaurwdrnXnXB
doRk0072CbmRcBI6XgEKScYbZpSR5MHPhpV2l9rRcJ7LYtupDP960VcYN1CThV59zpkg393reM5u
MCWrlQ9vY9sDz74RNVlEgeS5WsRc458AAfhKefADCMe9GyaECdh6oeCF/UcG0HBng1iw5zLdVpLD
tEspKcbO3mk9bac2/IGZ8ljwJ4TcwsrhWrukHU8GBLymPrBJSiREY5WLfZSEj05Z3VxtE3fNu5PA
bSO8Puua31OJPNTQg7G2aMZwIyKYi7MBqZoxQe/tSYwjqWwyg2uEJbrPR4ILDdzoZFZ7M5dvREwN
MRiC+WDJ6jzoQwRAd8khIFUA8nWBfoqlUEwSZDCsRHdUcJEpfhdkQfLCnAtzgNTfUjxabvmNDZWp
UC5Ok3T2Q6UfU7P7UoN9KtT8Y6sE/kFFB2R69Y4NyhbW90S9NsXIeFSNISc5xV74w0d7ZruXrmc2
lwmyAQdz5j4MIM/jMmDazlwH/YTah95nOGLqBlxaTWwRaloKYQYb96/wA9sQVTkygZ5eHAXCPjeR
1rNKB1rH1ryI4ve00p/tbIh1zneEL2o/2/JUT8kmGTJr7dbTezrURFW+t/kUboOgezHcRYiMStyN
WewJ+8XrnV3eFte0qr5xZL2Xi8a9aS26gdDbeC5U+jqVf5CcoETZucHc7zIVspfSfXSgN78PVL4r
yzYDCWOceyWx7Frtd4tgg1EskDS739gBh1Sp+99EeGcnh+EJwUDBbtyMIWYXrKZrBaY2lyyJ+3p8
jEOCE9oAV29V/3LL8dZkxTORZ9MOMVeP36Er33IXPPaXzXG8cVT33dcKrFu5KMut9i0dYYYFolmX
NRF70oPd2zG61PQ9ViCcTQbaQS9w1NICOFGNEaKz8eyFPYaOzuZbjo3nWCJ1MeUOYxTyPFMv9tRo
21hE05isE3rDY2eXI42oi3WsRnZaKWjYqhf0i+XNdhcw/Ux4IpIqYraDh6DGy8/gsirD2zD9adoq
vpXtMzGBG7Nzn80JsXzv3TdJjzdbjq+ThyvN4RLmtkOR6SqGxirgWYKaz6ndr7wx9Bjo2CCbQVdS
+HwSDMSzVPyyZU1gzAx1J9UpWmfcHklnnwKvw4XVrqfMP9V58mOWjbyEpT2t0Qoe0qrJoaOn7wkp
5BtnLj49A6FCbwLrz1Bfh1Zd7D2XXrzuu42cqYiTARRHbpvfnNRHLvFhNUJ8uLMz4aOdOg/J/JIk
WqzjPitQslQu+a3Dy+R8pjrCfV2WLy4gX6iS79p2yoXk+lrlciMb81f4RLR8v6smRPmLzR4abLZV
nWevUGAHjHjBqjWuYWxQQWy7J2Fl8sw2d1Fb0JSy2uMQyVEH1Cp64Zhc53PVnibxArqpRQxpFKvK
hlXW8uxtwpTp49+0gDqCYq8Qb9DKxpFEq5SP1bMH7RlTkfnJg7Ts6G+WsJ/btLzlDMqSzKdlnuts
ywAyTKptkGGdq8LaX6uh2Q8d410ihontC8tTGs2vjGseHKkXMRMRgcgRyTxhjZWJ/hO2wmvid0jb
2B3cJdFDpNji0luilMTg14SnKg2Gi7bCcEUhWoPQd0ZaKJxb1V0JNoRvV8IIiF0u0/hEsxm01tc4
WZqnGG17lNDCB7kE7DuIz0mNyTboSWXQon8YDHxvTILjk+Fo+KL9zRSTwmztwf8P8wPE2gEtmrBo
ROwnC7PSbkk8Kdu3KAs+lT09za49MgSrNnxKW6cJJbIdZjJCF+eg2y7+8ZY6/Bm9zJsoGWkKPVL3
hMd64clW+fhuK55WJGOSqCHrxcpdMC4dFB0johcOLfI3jFquZ28yFxGTXldSXEx6srUkjJJ1wQh4
eT745vRpmvMzIz5InWG8dvBTsl0BpajTDfqQR9Ny35c9Iq/7boE5ee4v2fcPbY5fqqqngxFid0dR
hJUFGa9GGjVHOW9xXKTXSI+QRb1jbWyMVrPOS7KzPTg2pjeWHln/bhJ/ySGGpHhqzL0flARFstwh
8N5jSU13VyDACT2SHbr8Uvblk6NY8Hl1N+2bNPr0zHAtsDzcPbVemhxDxlHrfZqGvGsjw8xZy1Ng
BxUuuZGfoWau5OAVyvx9kQTiezTEJnb9aT+W6E5aK+3X03juijK5rwlFd3DHllM8IEOHpOfWIM2q
jSU91DAV9lxSL95CL+UVKKejqvgcIpA/+8r/8GMAyTrjaEfXbfMkokY2HQSDtvGOIpsKMKl56B37
wvOEnxG2zK6NxdZtOy41HCs4KtGri5RNb9psp76Yt5Go9gYUqNKzLxW13l1v+M9ymjR4S3VG/x2u
ZoHAyptYhZHxUMfQFEIn7O6GkgChkQmAq8edH8ZPMg2vcop/5UN+5expWOWQHzCZhH3a/YPZoE0p
qP/b/BGpzFXHtI7w2AhWqTdqcpC+5zHoplhcRNZfg2J+wadC7BgTMTwZuAUDHJ69BUx4MK0tCn5j
UyVL4FQ7d8w4mnFr0dSzmfdIhy6Ca5bU+DohK/C96I3ujeo4wrJHt7HXAUSaStjEG5l+tfKY1NAm
LRCosL/MHpUo2YFIx+fpoNoZZVzeuAdtBMe2XKUo8didjQTiQKZcs3Fq68nCekpGNlmrhGg0Lrzm
4qGVXsMUjuJ9HCT6vDZk6sGXv39luimazbBZxVztx76CBzVgOtuQPPAz+bLYMqUQp5wuVDUPFqEF
Z5Dw9XVwkbXYbrRPup1vELzcVe2rF8ANy0Sabj3LV2+N5LmFN91cGjNWb6RdTI375qvo2k2wf4MS
3aLBtfrWMUrfeoOT7Kq5kG8tOk62pZV9X0oCa62gbBEDfJDvw/a16OYz8s6lA+dvh76XPHqgTIrK
4E/MWYJltfnjU9NfXU+pF+E9IzYG5BS9mpFrnuJofJdBjhMl6t5cI9InUIDEpnPOrLALRpAlB3cT
VLiUSacVBzsit1r1ze+hCdDfLKLujICDaBn+E3PkVn8ludkxUMzjZ1Jew6g2KT2MHzuiKLJLfNmM
Q9c+rw5KiqlcxzYQMjuLp+1MacGG6dt02N1psCh+OjPCql2mJIivQgEjFZRyjMyS1REUFKY1/E6Q
r56YNnLrNSg+Xbf072jaEiTlPiim9uggyVqHgpgH6oxjiL7wTs3wCNFxEZDR5ea6WHqccspPlQl/
tretfGX2ptgwgv0GQPve+do7hcY7GQEfFpS6E9aAh4nGE9yp06OM04epleOWMOZd16PE8tsr7yWU
4miiaGSlCIgUITJpwpE+E+aJmVGwl5UZV1ea95uurc6uXsxDc4LMdrD+OCACru1sblpmiZxFzUub
nrgf5Lp0k6sdK5BmjbOTuktXQxWeQjea15kOe0bcPgIl/hAGK5ZkuhOnkOGR6jOf2WKUvCamuB9h
8WF1ItXZseZjq/w/nYWCkxh54ih1yEMzG7htO8O8hpgCh2qiXUcdvWHG91Tmw71pJDvX6m/JIGhZ
FLOVcu/H2Um7PHZFFi/5U/qjSIifQoFBEuWYn5qGRkUGct7zmB4yYU+npKJkdJHNwcD9XU5sY8du
zZxulTmz92pM+TaOkpn7grM9tN5c9oGIV7ph5yrzyr5hPXfDBnAcJWbNKCDM1PNcOi14ag/dqKXe
izTFvOAbHLq5IH1Vzot+E7YB3PxxihVyUbfbZ4lVrVMVt3tzPGsVfRBgRsixy66dONM5IU4m8mKU
hUQ8Qaj8SDMnPXhD8+S0eURWudce/RgKmWx+a71N2umbQG1n15nnrkvPdKq3aGQDMSkK7capQeAw
VYSYwXhBtmIdYtoraHxpDLBC7hHgUEz71XIrNPZZZOJGftFexzz5XolFfTQKMj87qGEWHl0yqnXu
wtMQBAYmw3WY83A35cVTZ4l+g0cEa33JfD4XK0xROKXq6KYLhnBsC/xVRc6cXdQXbPrfkzk/RtI5
FpZs9/FcnfOY6sfL4DSW+BS2QTOfoJEsqWMCdy+xJe4STRjWy+/Fb2gH9u9ZB1snN+ZVoFD3uBVm
7RhQtkbzDwsXJfQSHcJSnh1ur6l4MtKqskd0vsuaxH6qRVzsBiTEtPKQnO0xAWLECqXsjC8mAwR8
bJGYXwA22VvUEet27KF4x1AwihgXTE7UKMLWM+Gqgr5lOo/L1jPo/Z/YsE92AaYQz9WeQKAJ5iUo
UbXpwpkow2OZ8+ZLWZ6KXI5308AjCfChz7piPZpGtDLnwD0NbfXogldjhYoEeALR1SWEyftKcUsU
8mRnOmYk8xIvC82mcI0jztFmxbvhhoN5AlN513nIgoyYFUZfEQYpvR+7d1eGnpghMPRnDJuKVTWd
3QIRlz2GxiZG0z5HgkwHRWXPnpxKK0KJrkvrWPYAD1xs8lmHis4LPqJmAhtawp5DcVk53AbIphBz
Nq/EXJJXV3QvLkUj/gc2adHCjUx5oxPP/eF3j6gALTIF5RLqwlwFl5a4Yx6xG9tswW/ErKg4PIel
OxldAfQn3Mti6PfUSJRTrrx3O4eNeIBYsGL+4ITZtyChUmZsGzsZTagLuHJcC+BXS+I6W6xNYfGS
JwM/guXl810cG92BP9nXGqUbUnnvq6vguzZC0MrgyX1cMIXdUHz5mfObku8lyvRzB5wWe5Q939lA
+9yhWCJTjENsDummbWgloPdtEEphEOAgdDOjPUekSKK2qiCRyGDnz2hLhurLSjysY6qXqKZdJKXL
3xbB9DFNGMkD4KgoB9JVbAbJuiaLqHTP3OvbsmMXmMUk8cmxeJRXR3P/iK0kPiLCtLKnMMnvqFsj
ROT3WTT/tugA2QDPX1FIw7udtJKcoWwoUKGszQEnejFhS7R6trW1waTBJbIRU5tTVfE2sZmOBIpW
PYR4MFUyWJNUVhxlYlZnv6JubQxGoLivV2hKGbhyVyAUwoAuUfcF6AhWkYkz0Q/MfUQ02xrQaUGv
EjG2ivc5s95VMpONyboeURAnq0aUzHDSXDWh8dTlSIRKgee6NNj1u9BPiUfFCeIRoiRdsXbDFtcV
9iOnTBXjoT+Da/wqHE8B8y+j3TJYGiXXXyAjINdEHBplQvwRKypEZwJBGM9OhwAZT0668+6rZe9Y
LBhWxnCMUFrqH9j+azuxPiG4N0uWwQ6l3Zc/KGeL0vKQzAX6OwgWm7ipqlXmKTbnU/4nKsynSVGu
44F5DZOoXdnuaNyR6Ea1W+NpbWAfXdJ0dhEX4RVzjEN+LuwZA1HFCqzC6zWrtthi6fryBTYu1SAv
Jiflmrn62DoctLXH5T0lo43Zeo5R3KEENExejUmOn+UYvzYOxh8U1o3t8gH0TOe6RWCUkVNK5u6T
IMWR1dur7tAQBSrGzCCdcRcm8O7kqB4D9t4dDU9hcUMmzfxt+ShrbDUehN0A20WIhBA9e0xsd+sp
jSY5xd1bBfiZlTmvhIhQY0HuHHyQmUo4SyJ3+SdTzrA3+m9OSXGPhJk3fwWgoVrlQOwu0RcEPdVx
eTTh0AAtchGoGOxA+oSImD72NsXAKh6BwCOX4VstsJWUnvUnHf32INFhDNSPNOz1tqvDi0rZ81OP
nROGxps04cWo0voyWoSu0IYxqpHdy5iQ/GHmTgjAXvwZLEL+5maHeagcGR7rsvFPFcs6fzn+W4Pe
Mal+s9Db9FQ+a4tBV9yQrTAyC3ECFuMJcgWASnS/IawR4Bh8g5wOZHbDb6j9T/Ms9jqr3sfIsFlY
tAho/YYWR31Lpx5W5WEYXUqj9Mf2TKKgeFKRu5m7EGnp1mklQdUIuIZqccFRhgjbPfaYHFfGEFg0
EXLEtl0V5HXY29HmEYafSuoaAoqAF3ZtuiGeE7ZTfUy4bzsyTZrD5EmFBJj6BgduwrKHamwppGMk
VNp1p50YInwl7VZ0OEZb3g3fY2oZAl8iIMH/w+RpYHhNzb2fWpWvxsa/hUNwY5/p4E4nM0U4CMAN
Om72080hHG+WSaXvewbiHSzFAWJVrsDst4K3nWRzvOlhl2EtEBvHWWZ7IS5N7jNTquQ0SDRITu7f
kXxY7BNHH2E7+1tp08h6wdGtuGgaPxnXhGkzLWjFq6t9EFkVeVYLy2Yd5Uyrl+vLGa1ylWDx3/Ud
ftm49YcjR8Q+t+wFXszLOvYFcZV4MlXX55t+zq+MQvcYwV6skTmaETX3dSjns0fQRSnMR8/iBNBG
c/MCCNJvUd03G4RqR3gMv3gVF5FCyTRC85Izskb/Prxz+OZNipE6eG8ZyZ/iHDsAYrsfofzjODb3
VRuPWygG98DSWFIpZGm2ZkkA11VZgNLpP140pI5jN4poCQq4DiMajrmxHt3mlwdT96AdrqHMYmQa
CyPYhsnVVwST1eMSNTxi8VLspB/ylJrJs8YzSMglvTkkddwRj9JJXf70gJ4EeqCn8/2VMnu9Fmup
1TvwZwqtAAkLZULYH8vQ42qkM7cjanTPKvZDnX6NdOw4Uci3WEZ2WWegwMcUtpLB9DupzA/osegs
PPHjMU28yzsVrYqheO5ExYh5eXYdLWBPRWQOxENQUTYYnO+iuRGa1R5E3DJkt8Q+c8KPnEP4FAbN
TbldxZsRkYaDG2k1zBlbsjn8E8g83Q7C9Y5G+FL0OFf6RP+gMLHfhaOwCADUVgJFVIEb1W7MXdaw
k7aq8TlOER4yRsHHlocroDDzRTvMGZOC90AG9xp+9p05dN25KIgYY+RMWT3eqtoxT5U743c/tQSE
PNjWkFwVJk4Th+JlajuuF4NHrnfq7qhHEng0JEgovefIY2qJR/ndnt/nfrS/KqjAFZ63ABYdbiLO
ezBCNSv4Rz8T4TX3ZLHGk0n30ahjS5Y0DoIp2VMm8NNsit6uPlQseKPdeN7CE6PVcvkxrRxiEn8u
kHLGfrood6Rx8slLTYmVQPDCijLUe7Q0fDYVy58gQ6qK18E2ftcFkprWSUiZtW1YLQ6o9jTS9gba
UHpTJhuVNLP3CSuze63Joiqyi52Nf8jLnLcM2VgfEBo48pEwETzG/i0KxbAX1Xi2zFEfVHwz5Pib
oUX/xAGcbbrAInF74iGYlm0T5FT/vrXfhsZWp8HRv+n4w7UjmoNRDuTB6lLdRkk2at1E1JWF6C5F
yYY/Z3myacs5v+eoI6a8QqqhXXnCa9LgjdFbHvRnNqfmV02mJ281H0f8FJV4/EDJQQ5O8SXYI8Oq
2jTE0bBCjLARD5vPSde2OY2dio9SsFPSSvyWwM8i6R3aTHhHW6HFcdt5uHi6IrjaHsTpL20+ss8V
6MxClcXR1vmKzJMtpBX2xjEJepG3gGu65NDHE9IR0t6m9lcwoFBOxuhLIGDraUJtZT+ApmPwXnvP
ffnsgjoKAEPdtQ2+0Ims5Djsrkbff6B6/yXkzC9fxDuOvfhjl957tN/SkDpc8Gg7w7sfA8i1U++X
1eRb/nfMywomDlOtB/gX1zaZdrlkFuAPIcuAjsuXO/JUuPdp03b4STlZA/7JOu+iF/Sne6chrCW0
jw23Oj5ucionC1/tNBDht0TjelHXrAbWxtVwqywcwYblPsZVd6ZcePtB7fRKphGqCs44p0LJ7ASX
QrSbpi8p+Z1blPovua7wwjnzcy8g/1pqn5AYsIoYYhd+9HtsFewo+D5xwHaGjwIgEKaTIPpsi2r3
3+eU/k8JpP8CN939KRfKZ/Nfmaf/GzGlJsEV//8sk/1X3Mb/wihd/vt/MkqV9Q9p2barXBxl0EAt
/tU/A0yU8w8Hi5bjW65SluM5/yfARJj/MD3Xtj2XxD/hCx+y6X8EmHj/MC2pXJPflOxwKoL/DqH0
LzX7P0N84af6rmV7KF+lYzvyv0B8TZT3gWFGVGY2h4E1cfa6pdi0aI9iYbp7Zv6ER7LiVTAdYHPx
QN8FJCLf8lS+lgSVK2n3O7ZK4HOHiKO40M0OGzqGwrjYzll3bfqEorrvmevh2KoojXF+M0T0AptW
hRYpiQEy/acP4P8RPWKp5Y/8X+jELmB00/SZD/Oz2fb/BV5NvdI0cmwUgqCAgvzm/N/YO5PluJE0
675KWe+RBjgAh2PRvYh5AIMMMiiR2sBEisQ8z3j6/0CVZb8yqzrLet29SasspcgYAIf7/e49VzJE
H2fOskQ3xLY3Hw0da+AMQmaMJ/eh5YUbPTcQesSLKEj7NTq7zqFGH9VdOu1xYcgVZVoz9EfqvCFG
7eHSIlXSebYdneojipTv1RZePnNhN2P6M7zAom6kBDkzuIVzTaz2RwYIAuNEdnXoULJn81iWsH+0
mgwRGQ4eY/3iByP9aCXBMw1aO7/TqCBUFo0G31op74mx62y9zPtSaQWMoaOZNt8RNpgqGRDEi4+o
7zd2Yu6Fb2w5eKFDfSMFfI5D50jpwqVoiFgEO6hzjzbGimiK34xCu6/M9tEeIUZN3UXU6ZUtD+DF
inZeWLSpBpNv8ZBLYt8y+9Ib5aNL0gmMFaEWDEFFIdjuP8WVupWSP8sHgnp4KYzQszzbig51b5x5
nj8Suv60CHgkBUQNo32vnHKN0w1rSAlRBvbUGutGCYit9t1XvS2/MIogPZtwVB6Ltxbtj3Z3QkkB
dH810Bux9NsFRgl6YobN04J2XImcCXuUiGvhtx4bmrtSuZ9N2b5OIMtTO/H6OHwNu1Ma23dZTtxb
RkRxDc9fVtjeYVZFUayJk8tINHZebrORE07sNqQgTw6tsbuvSFkH5E7dFmJ70ifXmmwYxH3/uxXZ
ZN4nLNsyfHPkeI4qMvi1WaNY8h1l43gBhoSS6SD8pwFCIvrHi63eEpsQj25uAm08IW6JmCkNWM13
mF53lKLfUYd4swLrK3mUp3ZKX3NbeM1IsXRoBGzmarmfyGj5iT3v/Mzc0cNMynFXRw1jTKsgN5zD
ignsaZ01BJEd81RXOiKmSUGKDv0NeeOHWzTvcdVt6wK0R6lqEH6ElKGjljsUZrKxxdIE4MuXIq0K
BHL0hypxrlpPSIpebEaJAse4GU/b1l0CkWZLiEAvNpXBnLv3s8sy4NmGRQxd1iAJafn02NlVe6z0
peszLvekIxyqOUeb3Ub6nKaaxmeEybiupbvBSmTcNKei26OwToPe2OcenejYm9OHA+gWgSBmdcrw
FODmp02bKRHROTKzpBTGQ6hD64jz5uA28qkc2Xg7c1LeWYusHJnqqChsZZB44Ku0DwMhRTe3OvyQ
xXflF/1+IDq3TjXms1i/HzGGcZRLx28j9ZB7wgUCy2fPP+bSg2uB497kWOrOchvRcb35+QZVh0O3
CiHGZs2SDOuKzRRSadY48QnY5q0f8lMTku6tM+PLMJUbcwBIWVJfywwYMkIaHDqjzvZ5p7/OllFt
48ln2u2rGK04mbZWWHMINkg220OF2RbNRmXOtzoI8z0N03u90hgnq4/En/0zXmDWadYas+abHayn
USV0I4qZnEVVUgEgbj5Dg/sYgS8tWncLEdbZUp+qoUdx9ikloorhFAkVMBoVvT4BlKD1pw2iP1yT
JqJGuwzGrUw7jlhJD3O2b2B/Lc+1g11YL7FfYQuuZ2Otpx9Tx7Omd/nlVZWDQZO4HJsuaLA1EaAL
RysG9BeGu37iYjd1d9yVS9ewEuWuHjKxU4H13ra5dix6YAk27IKi4cTpu8oz+AFZPF0D2AtQuGnI
1F1xrpHYMYiUePL6u27gW8gscPVBWQc75UYFWRHbOCR+yUNur7eMEK0p/JoNuPtdLf8CN8jfaRxq
YkPiIsLZ1oXtmahWfMBPEp/DE8UAwYbnKVcg+3giiFzJcWzu4qy2IObT+GMtDYvjlRBIfLAquEtV
Acyo49GZ1Z2HrVOszRhHjqXXu9rBBAIZ6GEScpPz+nYB+10m5CXIBCCGMMpsg+6qit5IbSmQZBLI
ohJ4kDq5TvdBb75LNDJfo3iSMTFqW2cdopFSyiyL76POIdxlkh7vPjQSmdgbKLK0abQMabZUDhWX
+MCfkyZ6Lds2vVfZSKIZPt+eQ/FGaEADnY5C+5rEZhASqB+DDsv+WzmY/lduQJyUAPG2hIHR/OdJ
+9obPk2glUQymbono6akU4zOuJ2XFs8E/sxjg3V7+RdJt2e1lHwisryg0JKmQaMi8ZifyU0ifi/d
oEtJaMH5f+fTG1otBaLhUiVqyfiq0y3qLiWjNW2jMswAJMx5gp2EF+DSSSroJrWXktKI2Hr2s7f0
hnK9WJvI3GGCcu8roZAj6TotltJTk/ZTstxfnYk6VGpxqFHjAOkHzQM+tEsKf3vDuK5ei3zGw/Uw
xPjjy6g89BVIK73QbK+t4m8Q0FbNyKyEZtZheYRRUiTWfUfoyCcKtaqn2gtqv97BGrNXIy2v4VL3
auJr0Gz1XVVyZ/2UBCmJgYbC77NbfhycbgLgdUtVav5qGgJKQ8QFUJPGBjVQ0TeL2pYsFbQjXbSY
qmYMt8V81LGf0JDB6p6kED/89uCLKNlbQa7ttfuW0fsWlvatCzG/cu5+F0M/HW3LKu53EZ4BLwHQ
PUEC2ZFqe+0EBa1LlS6zvDeXbl1zMMWek++qW2p39YACXnrZNqDXqUuhm9cBCXv0aeu1ltpe2pKd
zbxU+Raz2TA0KY7jUvNb2g15VgOi+lIBnE/2w8ydZmWUAydLTXBFX/CSiVj1ZndvpMH3KIpvfSBA
yjQ/0HofMls8TN1kQuaYEX4FDABQCaGNSDHSUyxTq96UFV1+OWIzrslHeqPG8iDoN7bpOR4HmLtY
sHAGvjPXfW6G4aqItytFjaSfV/dGCYOR+O1hrJLhKHr7JQQ2ENOunC81y9DJkMxmWNZ585LnfGLS
JnuzlDN3tDSPWEWw0JywiIyrtqRxTHOeuyYidgafo52ru2GpfO5UWG5xSD8yQfho7Xz7TYjpy1Sq
4WhP9TPS5xdGG1eNaQKiE7i05CThoGxomnJGsWIDCYuaYQ9hjQsDhKNGX/Kq00rmQ/Igp1u0lFdr
tFgHmvuWupBHMiPVCcpLJDHqjS3cKk6qPc1ucK/p6SmgGztfSrKtsrkoLPhIo9m3SuNDyxPb6wrr
PUmHbAtSb7aAFIdjNKyAvx+MUHwdlL420/qBCe11oq27pLWbOORBE9hu87l9QXL51Czy8gGmdb3V
Pnqav7V54Q9SBR6Z9bWmG9wwn7PxmcbPnW317B/8dIYg5oLH3o1LtXjtUyQfUjYeoH3RPW4uJeTs
AJpNTi95FXGmTiaqyms6y6kmYO7pcNKZkdbzpdg8RLdIKDq3lspzu+dSTBBS6UIn//Sk+/V331Fe
FjusmDK9U6azq2hRp7Dwi06rOqDgY0TLervUrct5vIUwtNTSw74UsoOiP7jEAMulqt1YStsDOt5K
ppeVQgsH2YB9GdmlpN0thMK1bQ37Na9zrtTBRVhu1V5YgmGAHTEDSIjr10t9vL8UydtLpTwsFsrl
c6aLRmszn51ht4OPoYSeNvpIa579pZ5eLEX1PRugYqmuNyJEVZKVx7QDc1nP5rWk5x4PdRjy5jGB
7lVbfhp2TcDezYmn8bEOh8bPnyuFlB8X2DTSXewPi5PsyKoJP7yq4ORMmAcCRoEblRUzuxSEs2Lb
CjtZ92PPVL7RwKMk2z7Ul7696rMq523K3hGqKhCoig0odi7HHb9nIiOcULLNT3qCDLnDDmTU3+0q
IPCX1jt9ap5Hs/0UpfmeqHjfmJFJCp0jUpxtDQOcSjvgKZIau3aTUbUX19kNYF6KhXMRxZiFMLNg
euwcUVZeNG73DNcXPEXmUa17bIeDBWlI0BUMsBPiYhIzeUlAmmhN/qQyeNdOMzFiCOHd9C0oeIoC
ZvRDgq4TWQsG27C9od2+SluRTi+CCMcfyd5lQtypCa+4Vacr5SQcSmZ4Pi53EXzNxmje4gppilpM
3PE222czvUrDpZXgTjj1Kz8Em0n6BefxR6BBX9Ul2ioWWfIwbCGc6tYZBMerQv/RuT1mvHw5Nowr
uhuKVYL2Z4bcQW2BFsBgsRkY5Rf4/dfu4E1wx8sxQ7ReiC91jk1Z778PMZaEZLLMla65FlsNLM+F
x7OYZH3lMEWuzg2m8Gp2n2ozUOuxrGgiVSGTz0psmY5ioDS+dlmX7Trex4q6R5j2VU2nHvUlYCrk
exBnuSe4YnaRXX8Y/pjeBSM+25SYhhWasLS487qJqkU/6s+BEX/XWhz5I2fzuMCMFCQEE5lqLPEI
HBVc63su/vnQ1O7NVFWD+8hZYU6ad2Xqvk41FXr0DXMnlsENdhhZaUEWRSXa4xxR8tbgWl3NuAi2
ztIinOIJx0OBpDCrbF32RE5x+z24cTDvWkI5K1FUhFgdu95Pvn5XAQUnrghFn5DHZjSc51gMOdV8
+bGtUsI/HQbC5SUWUXQcQqIZpTsDEFFvMi6gM/rxUxNU5V4fW47frOhTHzhwULh1GjoSYL5Nx5BO
vE3cSY4EFkMR7lGxS0HB+W6JNavQPiVe0k2RJfMd9hMSIAaGTT5SMr2PpkMMA8MRINaufyI4057y
ZiDEZ+TXzHUYyj1PpJDuq+DJDMyRW6DVLyHMwVAb0r0Ih+goCvRQGkRPuZgZF8pXnzpJD1vmYx/A
wAlq/ioYOgr/xjvTIVetifCOEwC3BcDAzmcJRczMMYgcpwxBPa3yal1JJfd4O4BU1okXcmLN0m7x
lrEsUBXWHvNmRwnBD1aoxOuglKEP0He+CSL7O5Pk7zJ1PR/n9tmUVNa1w13KFAqxxvfCqbk4EAe3
sJTY6ytsNGZmn2hmmNY2WAsGkrLE7IvWUM+YEgrVk4ZyscGlenpGWBmEldzpGRCUQCqSYZo8mUVo
bKDVTGupUQ/STSHp9twv9oZ+x+grOBT+qG6TDyBn4G5KKL3dl5Mqd5FPkaRr9qeOVpht6ZeQ+a2+
9oahfeKQmV6nRF+1fn0MHeurKxe6J1+ChC7qZTkpippTpzlP0XrkgalMbAzDzL0UcmajhnFpGcsE
WdG24MxoSv8UV+U9YJocGliN5ynldmLtxCQycj2bDGEme2LHxfir1vAJODgdfv4Ou6FitdYgQ7pK
HWlCo8m39WfPsG5+mVPyqFf0cffWIWws5xg5LGEmbanmrkuAInHmkMSmSJXpaGcQPRIimsllBj2w
ERNj08YR8r7InTtb+c6BD5vJNcDZhFLlbiDLksUENP080feN7N6xepSYjfz5QGABo3Jp3hW53u6C
zvhs05wHjxnPOykk8M7nIItuVm9GjwMT+9K8xK1NazOfjIVKs+p1P4L2k1rHKnRXuqWMM6WrYOa1
EXtHJ/xrapKGFu1DvxwBW1K3x8SHXJcZtX6YMZTCTqXsQIjx4Eo8CGVYbgo5u1cHNy5Z9eQhN3AI
FtM47seqv0Qd1Ije0A9SgpKNByvfLQf25zgstogkj5D/tedc0qASpdNVWI26xXja+kHfcaKNPOgU
1LQDcjCd+QEM5yOzFpclj6sqDLnL9dDyKG8DH2Ii3bLXzRny5l7kphNGLP6XqvuDrZpxU4fZBXOB
hYUn3YZaY2LDY7nLNK4c3KfbIC39E96AIqAusFkgKImTuXvLDN8615Fe5Bsb2IfmpkOQ2URjfT+b
LqT/GgtzFfXCs+H6WE6i0UEQM1DhfAsSlRfXZ16QZcuizOEjHqZbwWZhA/fgC4/vYYUjEeu/AJYZ
G3RPCWr6Bm24iwuj2bpQE7YBQHXyGCq7J8uUrqjaZTuXJY9TFOGRj7+XuAP3uPK+GmS2SAdQL+w0
rM6c5G6DjxjVYm3jyZ1+dmY3k8rnVKi75QlHw7cmU+lDmDNeLvB9jr11KgUuIxEXm0bgUPM1AuQu
JDt2pdqwlv0oiIn7WNc6Cw+mnrwWOC/nOcqfMQFDrZPD2XY9mxJRmj6mS96Tj+PSwD2KhXzV6jh5
NcQqNG1571fzq+2b6Y714XMwSn8dVX29sRTkDHrrh43dth+D6J6hCHFCrc27uDNmoFRczXPAiLc2
D4Pp3DX2uDgGuaBHMvd7m+7VfIq8Ytb0ax5pxtFkTWZzxwYpyl6C0DaP6Zh/MfvaPsXE7fy+CbyS
J0ZJKQW645mxPttsC2W8GosnQ7TtYyHJKSRLmGsUwUnXqvsxScJzO87fbM1JGKIB4GsTPph+9HcV
oKAnuBQxXKJ9RW5r31tkCSHQs8B1zknDwxnb1nxgHdkklQOBgXHpOjazbD/D8VlXAQbtn89YQwHk
7tE1XQsjWJEI5nBTBdprYKGrmEmva5jmK9a3T2boDmJox9YTGdQrS3h03asF4OhEWzw27MTn0Zd6
zuATRRd0prVRDrUqkU/5WaWdPLVGbgEF5lEFse0ah2V9Eol/qrKq3AQFFvaZvPO6RLLZ94lyHrS8
/4CR+2wVXOlWr+Hs0KPgXr37nU6xQFc3d1Q3vpC+rHjgVxTumoyd9SlB4IkJe4Xuae6Jm5RzbO1o
kWoP3MYPRh2XdCqCq05kAG6+PUUTx85GYiw1YMF5Ot3SaawuLTvJCzsugd9RBvdQCt1TVdWeMbO5
mP2p3vKh4UjidODbOk3OrXlKetIrGMJp3OpjHTpeduE5Wp0NsjWPeJweBqDG0xCMZ40M2lZqvg/D
b3YPdocYAtylL/F842xnfZcbkXNBR1EoTorzQ+r45mUiyFmxW7hSX34/JzjT3Yy/nZvOgarwV+sn
g5bkxW7USyyQTgfSyPS/aGiZGyfuqor8M1BZrSNm7xZ6tymUtY6d1mEcT8StkHV5mIa5OsNWf5nC
mtWzzU4QDnstAKKdBQ/UUJqbFlz3XWxFlyi8JWqsz/ppjj0cR9o+mELCue6knTKII4RrwlMr6xMA
IhukCnhbIiMzpvvxMR3ywCtwaCJRVOVrbZTppg/9cWsNYqClW/vmhzYiqP2DK4BsS+vhPgOWxrR4
M4HszgsoAm7ILKSl781fWAASjimu4A2jk3ITqdA8ZGl7r2up7RVqPOcz5vlutiaypiNE3J+/diBB
p4UU0FYWUh0v/92KpHoSR5PtqIfiOnkqTUieDdYB+1Z3bgEM6U5+ZR8oPXvEgT9ImIDDcGuitN4W
OFSO2AFoC5AUvw0zR+ARlOsFaususkLn3uhor7VbGEctXecXlVufWYOjWNW4ONhKtriu9UttLqcF
g0wrpy+bSoJxDXNIgmzndOim+wg07IoDDn3p7K4YOEBdcpnfi8B0wAVN74p+BOx09FXEFfDKwQid
dW7HBNndkDrfkZw3C15a958hiJuleAUCe1R914SFvOQWcA8KiFtRoqikmerDzAPNXZZH+BDjoRXt
s5liq4/IQWUxF3Jcqy+MXUsEdfPGpIEQM1rBdtRQE/BXyJ0bM8rL0BQMN7HPtqOVr76NhWFqvy6m
3oyAyp0pmYVxSj05KZpi0yxFGIpoIrlkvS20M3bcA+Q4uZnU4OykoRZd2sGjYyfdcdSMJ1twWCjK
KFrzfIu2+ZT0h5HbYapQ+cx566b+c1mhM0C35NQe7CP0pWXisHhO7U+rSTqCQfVJiycCjsGA8Yyk
4FrVAcciHyImS164Y2d2ynKUEM4dzi1P36YuD44EUtGnW/MARMZ8YceSXg03mJ+HxD0FCup0YiSp
5+d4unLAN23C4a6QeriJMvfVLspmW8Gi1qtJeUtUIDN4PpJIXo89ZllHIg/MdIFb6HZ9tBewovet
a3whnI2SH37qcC+FkM2KUzOtlxgvgS/7LKZUqeB3yf9NofBSA/rnKbFrY0nmMGtIHdQbf/5Lh60o
wFWZpbS2PlyLvcHRAxwICaj0TEnghFmKWsQE+ADHUoZ3Q9fJXQ9BXsUa76B16Be3SYoQMXa1dAK6
MFLTQ7FSMx9I91K3onffBiZwO1MXp1jpT6ZZsptWbUGtxPi18/1NYJPJmNB+HW7Ts8u1kAboF6nA
1Ky0/MmHgzlVPuhv4/TXQ3K5tCX/OvuXuu4I5hy2qVuObQv8B7+++Qbu70jzitoOFfV/5eTs06EE
JhieUqpxDyFHHIOywzVRAF5L+Nn5lwq+6QOPQFGTS1VSg7RTOR5kSlhfaf/mMjvfV7r5vWXId3EL
bohc8bdgnxCmh6YtWNYVEToVtOaDX9fnyh84+DLZFv5HXkCoKFUgiWX8mNEs3qltehD3wBDNS5vM
9TYIXPqtqRHcUPq3mAhNchV046wgDID3yNpoRV4wBwLanqDrtpco614dtpMbqg/eujpp76rM1vaT
yGbKyyNcwXP84Ae6dZHtJ6snuxIrIbqRx/MSvvMLmmXCHQWCmme7n7M9P/z1d2D8vML++CVw65mO
5DAg/oUBI3Rnl3gKn7BeWW+NWzzTacxe22SXG4Qd+6104aEVR3zAaVn598LHxRSHwRtEHx5EKvvs
zZ5qtolpIrv7rdWrdGOrIjnq0ylZtoONPtPNg0C1H6iSAyUmr1OlRTd3hBnuJgVG9tJB7TCcp0Zg
NVOmoi5UB4w6EQb1EqCJ9NlxlQwk48eCLqmgsjA2tN8Z6jx1jR5e0n44aZ2dYFVVwwY3+7vGnHxL
380EtRPe1Fj5fCGpdjIyte0G7oiwxEqdME6QRa4eg8D+lk1iWPdZDPodJAfkyzneE8d+zcLW3teS
sVlpG3BZTUUBWyWffGbqjLdJjYpendUoAfVYNzYEJ3Y329x3JaIH4BTmPQHETVTRdsbyaBWacVYL
UB8qAOlea/ZEWL0FsYSTN83fGq7fs2a3nJgcozvSwYTbLJ+LPabhU8V6eccQyMAF8BwAgjftfNoO
sIRIFGNnRPFAVKb0bKvFCRGJYphObdyfktzoXiPrGBrcyiopeUPmfMWCGZ41kV/qsDv6vSF3Y9ew
kdVn+GTZOGyB8nabgDav488rtguD9di1X9sxoZGMY4wKje9dDv7551X5e+Pz7/4ZKqB/NWT96V//
63+t2cv+y05qhIO2+ajr7+0fHF/LX/rd8SXFb4aFnUonuC50bm6W1d8dX/yRsAxhuTpmLxQMmzbo
31upDfmbEqbj6LYwdccQS7X9Pxxf8jcJcFa6NpZH2+RZ9T9xfBnyz84o5TqGawppOq5jOgy7/7Ts
I/6VjEDHTe/X9yJEmx3ZpRXRXgthPJftolozdiQ6P9ML3H1pDSQw4J0k+eB0r4Ft5j5PCWMH8Prg
9GSfpq+WC4lmaO6zYrhYjI6btDwPVYPLYEKOQs0Wb1Q/rXunORZxcYdHeaOl1aVHdCbdfHSsemsl
/TZiN5Ize4rxkU0/UnZBDSNzoxm/YuU4sc3bzThSI/kK6HxVq+YYCZQwtC8AJGdsbKdmBl3QGeGh
I7tD0WgCK0QfbcBcw+LHhW9KuE4ArAgec4qZSif4LJ27UGPJF1PwUhIbYOoT819pNKjY/XkK5Frr
2+MSpQMrNNVrg4DoNFsnWdI0wznLjO8nzqJj4y/uiRP9jsdZHPQBUoZ1J/MGQSte2zxUCcMdjYHN
D56qmDSVGC493FhzqdkkGZvMPzJcd6XEw1p269nsd1ERbg0988KGOovGeU4y7esSH8hpHhpzdH9X
PrmjdhuE+wwQZb80c0SWQyFYvcU/cICeeZf0wztoCiLd1obqjJUzuJ7lfDKi2MqAd1HF1yhNvtm4
gnwB+9sULyZqUUd4aoxAyyXtvTa6j7UWX6tW26ms/i7y7DoV4yVXGIMbsM7wPxvXBWgfPY41SkKZ
Ra8a6rZRNV+cULsRv8LsNQFkG57+b6Wqp7995G3UTrep/PjP/3gvupy8/eNHEBX5r4uO0Llz/3tb
6kP3UbfF3x6j9+Kf/tY/lir7N4GKwYoifi4sy3r0j6XK+c21yJ2xSggdd+XiW/3HUqV+s9k0kjzD
q2lbBB3+/1Ll/KYUxhi8l47OCiOd/9FSZSw70D9sjgyFRVZi32TToRzrT+7UPOppiYwbMNmMMeKJ
i8jh1FRop1zJXV1VFPAiPhcllhGmMTyom3C6N2yiLtTMNUSYcgEwKy0PFuBESuKpoLTiD9n5XtU9
ZtN0Fn63GSRKTJitBNWpvnJ2fd+dpkJusO1v7SzfSjCZgdVxNZd7izK7dNgt/FSAkfs0wNrlbJFr
HrCd70LT2hdDtq4Yfs9YGtKlKSSmubWqTy7B5UA1uyBNT4K9lSOLBykSTw7a1jfGM+kBJs5Q0DEw
kKTYtCEk+g6DTV48hMJ9sMghJdFAsv1Otsobu8wbwvimBelDr+Qxh/mVMz3O2mYHcjqzYGQDFaV6
2IvDmQWPUHUH1OIqO/vSZONZxDugmeuExTnJH2oml5RB4Kv5dOeSmHnxNE7M0YSzM8m6s8XwmMSw
X2PY7tpennVsE4edqw331uMAdbxDns8H80B0BmWW8UVU/t2Bzh4k+Ch+35P8Le+yBzC9bfOf/2Hq
f7oYlC2V4JTm8lxF/rSWs9wvZ7WB8A8Sc5Rtp+iIFRn/EZUUNipAtwTE5NZf2nv0paglI4Op2DRD
Hysfhd4wXU42qZnQg0kxMP857qEDPoqDVv0Q6upzehknwBU1f4HQoaD6iAarDZW9mIWazS934b94
H38+cipbmbx+yVGArYD8szF5HkINZlZOOSKKBqRim+dwehFO/m0MpDcQ/JsTiLl//Uu5kf9wI/35
l+In//Wz62AwY05OAw7n5WNnvYzOzLyZgbLK3Ntf/yrjn78nZfIOdcde1gIM7n/8XS3KUB62ECIJ
1CSrgmyLPxxdxkVLoUFljzpI45jR/osU2ttf/27xT3sbG8u8iedbZ/nBJf+n9ynDUqdcHvSv8rXT
zJOTzqMEi4GObDUHy813nksGrIF19un5BcBCzo76kLp7rhtj27nxfU07E8TyWybeCsIaYXSlkt7L
1Pjvjn6LtvDr4sZ3gkndtaSjjGUjtnyOv1zPsuhJocJkptOWgbnCZOLaS07/OtvqFo4zjrz6iUUp
XqXq7DTuizGpd2BTLWNrfUz+zUdn/MuXo3gYuJI0HHrTH19OhBW9mXMUiUrTd6aFIbCooreQQXsx
1S+lHgErY66aOvd+0G3SNMNRrW3bIPMoCPnsZfX3R/t/e78b1Cr98yfkMsNUi3+fP172xL9+QmY+
atZM5dw2avnuqi+lXVEUiDpkBvbXViz+vs+s6G40I80Wx6EZ8waxdPtKbTxA7SX8jDz6AuUQg+vX
ubyDrfjFMuNPM0o9eItQtDNM7Ry3bo2yrmEG54Mord0sbRRW+jFgQ1e+heqfvoWxfTMC56rQGFRp
vxX4puPMqyL76hruzg3elEbDZvct7/H9NFST5OW67ecrBP+elzil5oohwNsyBBtN405gI7fD/NJJ
6dVO+gZS/jOLy6NrVK8p9BOqJ1BNylqjHYEJi/ED4DLNKtQyVk39Ys+FN/nmdTYT6m7n6MnlvSYR
qGRf/nwvRW1fgbDmq26wrpYTPHfyOo6pF8Q9ge3JJz/dnGvCTWEqaW/ExN6ll85KPpeXPrQApJd3
1hjBGV9167L8m2TjO3nUM/Gjod27HI2rPdH6mfOcC/l6iuptHnHpF0BlG3ufTtlbX9CCZ1c5/0j9
12EWMPYXeHzDhC70bVw01lXRRlYZILozmJrolM5R1dVXpcb1pANWiejymRP7JmP32obhmza1L37o
zLB1BxpRsM9by8g7argq8F54U02DoInuC9OVJC6lWyK27owk+FEYPDGN5DOqOMMIZ29R/rFi+H4b
Zuc4JtaVhP5ZlNU9nbMYyHlgJu2AQrRU5LXfSjd58ufAc9pyrWu4QTpm7BX9WEtOst1OWvBNL6t5
HTE73hbTehwgseIAXaNilAy+vmsF/GwX0kNlskOYbfmq+8QtnUQ/diOq9M/XqsS47TEcty3+s6lt
8Lzpupc5r4Fln2ip4yCRkCyhVobvZ6juA3pFwuBZ+IRx8yp7k6lzGXt1gcjj4b65b9LPrOQymgSj
bdcwNgXV8hr1Sqid9xTq0WDScOFEsMi1ojs6XMGCWyMxyaOVFM9QNQz7Lago9Z0Zv4UTcT/m1CtL
k9oWdBLksn7D/vFCDzU+nGz0XGdAwnbgvBPfK5Ps510xDO+cC37wE8mJcL84zUsJM3dVmi6m947d
yfQYlcs3WCx0GbQg1GbkF+2w3FO+gz2rharhQOhe64If7mvRZ+f62zSmfJIKnUXrBwG1TKIhO/vN
S18C0//ph7eamR+5XIg6ImupcbwaLdZU5RSgQN2T7JPvrVm9FlGQYgzVPubxKdCMZOs0LIHLWksU
/DgEyOMWXFLXbhDzu0fD0R6Wewxs7aeKnAt76SM2x7fBtngbgDdaosHj4PwgOhCvyMDi/+xT1PV+
p/m5t7zGCZfOamGYBEb+zcrTXW1MH3ZM6tFwbn3oXho1sdawl2PpQB1sFoKgV8XGPtf8Ixs2s44f
3LB9Yd/HlZwyp3HH1wJE2ubnf90W0TMj2i1zSV4WS1yYfgpT3mmOerRzUkpTK8O/v7TaT9/M3ryf
jfZMpzB2MAo4iWg6Hgmul2VN8TP+36nqNw7wN473l9kyr1WVfup16i17XsoeMWMtDooUH7pWLxzY
4qSzOmgB42Y0v9Uy8hvn72YW89jINyQcGHZpN7uzqd9xMP07FxTvN40S0AnDHUVkzBPZUvulZLzG
d2ZmzgPG58TPTgkZrp9LvR4nn64c77pawqTojXbbqoJKyPgxcLAn6nwaKobw73CTG9UDZqt33aXs
JW8J5U98H6j6jIIDWmYmEF/LF1OYjjfGl2R50pTC5Y4Fk+k60bUk2DvOGfvgGlFicetxAet2FFON
w8OkoL9kom+nMPjCOlm9RAU/ICSBpdkRdsnmya3buwL3XqjPX5anKhTadZzmF+yy1xbP50jseTVo
KbH4jGdQRC9jHLsHSripAY9KzDbGtaKau4Ht3lN/BVharLWlKq0qYW602Vtk+bcZVWPmmcZwOocz
oHfVi8+4CI6JfY31dGsa+RYW1n7qaVpMBDVV9f9j78y24ra6dn0ruQFlqFtqTvYYu/oqqIICDGVO
NCgM6vteV/8/i8R/DPZHkn24x5eT2KaRSlrNXO98mzsSG+4yszolER/ar+olayyZ3mn8KgBtsAvm
V1fWIei1vfok/4RH2F3Rds9Fto+0g4vagWKctakL0ueyPLSNeZTPbmCBlZ/U6ZS7tBVH+aJDDFSp
JRrYChdOcCra4aLB3UbDRFjr5FOVy4ZjHQwdArDHxDZiH2Jg5h600Ti+3aFu+WfX5xGNNj+ghunZ
m1DneOyMen5pKgXJaTDy9I7ZpF86uNN35CeRMVTSvmuMb2U67jxLwiEZu8Domks7Fbdd3d6jG2k4
9jE1Ryi/reVeVS6mBsAhgRKucrkfN1F1Uv3gnBna0cd6p0N9OJcftArLazfBsNZLlbs2whsU7ZH8
guHnr0NkPKpfogJ5gKPdYpV9l/b5acIFeAgv5NYtyy2/b2J4hyFAm7OVG32UomLrxUF+f9mIA5qO
YwHZPeuLG+Tg2AfLusIie8d70Spvib7p1GfmMT6WVcwOyY+XOfdcCgZoIkX80SEFG6t8BmqhmiXZ
Sgd5Vh3l0ItN8gZIhGAslxqgvD8jGYiFvZTEPArBiRsxDAxtVhA8GqQpcMfDOq6WFrwlmpv+2i4g
zXczk0POTCv0R9Pn/XDElxmat2+kMdKf1o4f7mozOAvFRWnE1qEE1pI+3amnLYa2MTnL6jyKlBcs
Gy90WDst3/229JObJa0Vxok8u4ztXZb1aceAEipJLymK+KI2Y5rHl8CH9B8nsgR5CENgHt2CbdKx
5yaMewkIYOF6RitwynvlGPnHJCc9OjapQgifkqnz7IxOwM0ZqXmYcLzMYCuCQ2hUnW/7kVKwTivO
3RC6d6GKVyB+iQn8KjJYmJAdRp6DfvSKVa75J8pUrII1Bo3cdYOC16LwRvBM3faR/1iu8Vkhzkm5
G8b41bbod/kexPV+QoBKzIpAIiJNUvlTFT9Pmf1S14ju3urcPOVGEeRs7CDpIbFI4h+5K5x5BFYp
bHqV1Rw7vXpVey9e6ia+j4W5xchvXrbEbsWoc9IwfE1c72UYtFXWO/c+xVkhjLWTRK9FRTFgZKxJ
I375mg3XTTCOakhKnqofk5gKoSKlj/zhdkESQA4jf2m1/jnpwzP5MusBmgJz7gkxVjZTdaayJ3D/
rovj5Af5miS4hDLEtZe1N4o59g+Y8IkrLcS232Zjw5nPh5CfLN+GrNZwI4lCHHGiTIR1p3D+oyNc
ixT7oGVZ9PUiwBKr7kyw7JLvNQNx4zvOvq9gmtKx/mZXdKRtSfwXWqivEYm8iqJB9TH2FfWBv04q
5SmtPcY47LqYE4XhYOLTZOKka+3at6lgE09ZTilm8G6wgfBwCsLo3KhfrLo66IMBoKOKWZwgcqbj
lEAMapc+ht4zXHVoBXviiEMqiwwt0VlY4tOJzmUbmLLAcatVGDHc3REzC1y+eLSuT/NLA2h1Hdzp
vQsdvy6ifNADKMzYUEPHZikYlOFvt54KFd9J4JGGVS3rmOKIS6/jqCIQmWeRyyEX4nQ+U2ssbBBR
YqfkLGiOV/OokVoa45iPqASI/+jmHq6KY2tRcg0eWWLCXzZdxFjRJ3Oh6WTuIaswllWJ7CPBChJW
4Y2SJ0xsvBhmprBuRSWeXFeLsUpM6wU2YKhxbPCZrnChf3i7BAu0haNiLZMncOTroSyIO0Boqzcm
0RU4Z66xMB3W0Ct8NcrmESFXC7MVX9VBGzGQJp01MznTAGztk949E5WDyLD3ntya3Q6Svz7P6/S6
qyxsb6hsDWjs8iu4Pb1qORHUeOAuE5kv9/bP4KHBXIelrU/LrGyuIo15ldTMOWymv1Bp3sWWdsTY
HUEkoctzFn2cY2+qzjwSXB7Oq5a1yxniHQ3nimTrtl4Unfk00H+f+RZIXpMukIjDoPDlHtt5xzGz
lpnPgUFHEbqA6d87kDqbk245LyL3ZaZEO/M6bPX6KDnL41tJ8TizCnbkcsLBs3OoCg0OtE1VUo97
V0VXnd5Ob2BQRwbygX9Y9AMriDd4Xzmg7GuVxSlJu9deQGJhKXuTurXuKY6zS3mJ1BEHt4nOZSS2
cUUl0viXJlKcmrq/65ydp9WnWnAbcjeQI6Y0wodG3dgiOsvSVtH1dZLkO6yE4L70V/JwIeEKEglo
EbGaT4zNSS4DbRa8DnX82il8CrkD9tJ7zfAGKlmfkL7GopDMorM9xPf0JJbJQGwtdo5HYrkWdVl+
swJnbQTHME+fQ0VBSqauxggPuapY4153iT0RwLGyDAihcTr9Szh5z2rj3GWw+fsh2/kulpA1IFym
siT2j22hX2tWsIzw8LW9aJM35Qa/WWSNBsL5+AIWAODcxKZTD3ApGVtrYtiBCzp3Tt4rC23ITps2
SHhcquuYZ4TLNKINWd0pNvu5heLEXDRl/5AGgI6WCiW+hc6lJl/AhFkcxwdkiH+ohcfBZgfhTXvp
bQrLrM26p1azNpgA1j6J9n5Nb7q77UztAVzhjvzknWFc9iy/MiSQW4zQQrfqt6ADcatKMdd7ClVz
ZH+G/N0WMh6boU+DB5WVcud0Rj3TAUsJ5oAV2efXlRecE3wGGK/ptV3ZOx+NoNZz/GrZ8MYiOIc+
+2Rcha+RFcKw9IaNXba3Ratu3sag6nGtTKtOoxWfIemuIK/KpZ4aQyeTiob3tnJfwtG//xwF/Klt
AK6mWxQilmoxadGyf8CNUjoThIfTmYTOoLYqlARbuZMAQBl0BCgRQI50lURLO6w2fVjp8ym0w3k0
cMZR1PRvsFe6vx9xLNRotqkKVXWgr9EXfn8/w5jVLVAK247dXcFbXqTzpgl25MyslEAsZSLHFfTh
K9cpd7GkdqZUngAPKVNOA2eAtWidqxCaCzaHuCJjFsT6lmusBOVS4VBmUurjrr8WtXrT18q6nljo
09p+iPv4Rp7U9Na/dLC/bfB7CtV0PpaXWVuuoKla0ZVm9fBDnMVU++smIQyJoPAME2EslRfBo5Mg
1HdmGiuirIpl65JUGBh76rMSjodyrG5Vl7xgpB0NIWm2AoeMgHj3roaxnTGPq1y9aEd/0YoQK+9B
7AL8qnRcgfAwmjMHiWBPWKBzDoPWpRp7K13vCG5t4Vb3UN24n7FcYnN8bv2SZTVc9D38H4tzgghg
uCgXQS2LXJCD3AEU6k37IkpPscnIZStlw8utQzfUO3twrieOeLEmthBytkYG9kMvQYshlIdAZUbo
0csGz4xMdLwctYPw3GnitkxGdBlY2uJxwO7h9Su/cPd1E19VTFGEHygyzIwwR/iZzP1p5xvi1hfw
wPE6ESbzCmnqGs+PF1cl2dsstkU17jvc2iNC3DBf1aCUc4bd5KBdcBjNS1Tul3FEMpln7FtcmT6f
Hz91ICxV13Rdlx01Ydm2/n445jBv8IBylAWKCIVwLziTtAi3uPf6InqICso0uSx/flE6hD/PAh2W
HeQGXWNaGh8AZr01sqb0GE1Id+GDeaNBYM4yPOgBJ7M3wDkZqfcE3m2coOcYeb42A81xIDsONS3I
oMQmCZ7JZyllZec5B4XD8ejp87c9RfTNSR7I26h7KPktmkSD3yCKHiBBzgKp9des82jEZzybEH6K
YzW4d6ldnSAYbsewW8RBfYI8cYwl6zq100vws21ZcFQn9tcLCA3ojfIE//YokZrBkdsYQBRSMZgM
wDOGPM3IMyjWcCDoXndCJ3K0KhAiQU7s5F5JSEuZrIM84cnPqNCFmyiqJVDbuuXJzL7VoGNgLGwd
qcA8q+tOGQW67Q1srOpiHMrTSJS3nYs18+suz/IT8PtJjm2MLsj6W5ZxeNbD8tRA8O/4nTIVDTvE
u57mnDnh5lWcMNk96D23L5EC+eNva4YPD90LObvZspE2QJcyCv/17cjNLox8QJqiybroTbCBPwRB
p8sqotDEqU4HrSRDh2PgvBLmcfTZ2RT1jq2PDlziXpFCka4Rum59ldKNlAMsyNHgESZChYPqiHxm
S3lQrAaHLP/oZflOb3iFYVTdJyThxB22DgDe54pO3thRuvnKi0REcC46SejSz4uTjbNCiUlNn4Op
4gQM34ts4UnwQV1CQRf5OXLrh4CC5I9V/r+cqX/CRJC2Uv+ZiXAHsbL+7Sn79tv8CTZC/du2Tvhb
/Y6WIH/FX55ZqkPnX4VmgMwFttL/0hJs/XfTgTgFHQDOgmpKTuuftARd+921aF7BDxeWphqCZe1P
BhVf0mBQG5hp0WuDgvlGffur7fwH9+2vv//Yhv6pTyZcW9CJw10KjADK1ofVc1CrKOlq6YglcEmc
2myNWkya3ZS3rRVZJGPGj/Y03CP+2k6YSPn+hSF8jdrKu8I+8oip8faHp/mLjvLH5q68I9QZJgRS
3XA19UNj3IaV3eh258NzF2urkcZISndvj2xpNBv2n1/MlJ/vx7blH1eTNtYG9tw8g/e7R+kqMKB7
QlNsjirYYLFC+7jsqZm7jmrIj7Kh0AxIdwNnIpsrRPBpHsOOFHCnH+7NHocA9BdfON3djYq7RfJO
DL35qsYKvQ+SSmjFp69TTTpVSTzoSC1KHacYD7UgmMBSOCWD6c5TA2NKnBmXTlY9K20774WRwmHm
uJiIaKfDesJowRjCK2IUyNk08r9p3/76oVPNsZFp4s287cfepN4lXUjIhb/K07KbRb4N+qxGr1VD
FHUz//yZy53xp0eu6dL0jYY6e/eHRx54TdkNMmcrQ1CN6j4eDWWWBri/oK/GsWx4/vyCP7GSecmS
HQ4zHCaPpDG+v2IVw5IQ0vZNDYu9WysErWXXdYfXelJ7dyreFTnhLpQKRBQpYmOa00ggRnJVpGYI
XNvtA53ATRW8XYQXbdzflNU+8AlX8YeNkyzrTagAPcq58fmN/1T6f7xx1ocfX0tfu2MXS0yQrsIh
cPr7VAm/RROdRM9DqA7vigaHvs2hqkQlPaWgK8AEUwlalgLmTD77f7khuSg5GqcR/IXe3xDRbLnK
scfHby2/Y6HoZ0gNw1LB1DT9hi/IJrE5D1fjcK8Pwyptx0uldddJqdxUrfI31AzrYwkmnw7uSJg9
MZhIXP9wM4hO0Uu2giC9svhi6wqnjuDSzbT9WCa48JrdwxCaFOns5TQuQnfdNqs4xhepiZpTbvX7
1vaIfro0tVXTlhVs7eSsquapoQDQpZ+yl5TLJun7reGmt7lNSIltYWOMCbwLaFqO9yDh5cwBQ+D0
zzSeEJoBaX4bSPmF7XgGAblTleaE2AxJWho/Okay9Fvn0NrxK/A+dCikhq3+qGTWPUprjmuHBFHe
3HNT3rmbwhKDHu4H3tKIcJcux+yhsFTccCP0C3Z3b1Vi3QTi5LQScGbdBpYKFp+/c/kUP0xXC8Ic
JBiovtgrflwhPWJo1AQYMBzTx1apOfFH072uU/V2OsNNYtGNSsDf55fVPhJv3t4uHTxT1aD1qtYH
tpzdttjnsDIAYEChr760EpBSNYMCyd70rrUjdHRO4NRi5Ml8fm3jF8uhzTqILlbAVdbUD9fuCN4p
MxNPoXEQyQWJdYs2whVbdgxFRXZGFhNaSdbzViM1xK7vbMvJL73haWxdRLSmFq+wXCyB5ogFqkEJ
EPkTP2YWhzTS0QTrLOVXybDAvxFINGIPQd5IX63GbR1px1UYYhUcwMpfttNF5NfxcmyqfOF24z1h
K/xrxoH4848MT/Kn9yxpRjZFh2tZzCz59R8IPEFd9fqI1eAKthphf3V6p5r71uyIOMJ6ojDsLflh
J1tjLzQkjQe38nOnrEuHvUKfxNak76tY0gGwqm416gfDPheeTBsfCloocXpdmQI5TfL4hiVxHCcN
B2eUpIwWGeZuhuGf8d874DYybA3HhjaApi1wozWWz2Jm9uEG2x7APLjedq6vxkrZKaZ6j0UJORUI
CO12r0465ixhfFTUclf24bfKdpdx4mEu0sB1JgzVeyazt1nGTY2zgEIfG/iRYJjwq8AoCLOQBFcG
+xU3BW/Wx0BNJP11ABXBRdHzQruIuLZBxWtlSAxc84xD4oMihHQvZ0lh3tXTuPRMMWwp27DiyfKY
Jui0i1TliQgTa0mcdeeO3nyyoYgE+N2BPxsbXSGFJ2vhVOO9UuPA7qTdtV0nj23q7VTfu9aJ4PNj
QYdR3yEV9Yp8ZeBP32AxN89uglpKETH7WA0DmwJmx6GTkUo/MF8qy76rim6RjMYAhswGp8AnjMhs
RukE4q+YGxvQeWYC3M0EzKKUNbyNwnhhhcHasKxn5MQXowDVrdEcEZKxiAvEtL6a3qRNfGbd2IjY
vJDhRZRqCai2cfx8ZMo97v36Q5ELAMZEBAKjJH4/Lk2835JEMyCEWhFAKSJh7HeCYm7k8Zkl4pR4
r14E413WK//2yiw76ApQMFCsaOaH3RflAS9thAkvahqmVXY08BCvSsZBjXMIEePb1jbXWs9O8fmF
9Z/XPugrrLWw/4TQnI/sNf61bxS9dmn8vdGkVMDx1nsFTTvYVW6uBGEMfZ9Qc6jt3hTlsUXgI+NP
6CENeD8Q/kfUwRc9N5dFM0FNKa97SEO6Pt1/fqfmL+4UJR+cMMiRwEzqB3qkZwxax7Sh3UVmstRf
XZLYBQZkVSUaW87RImORtowl+igfh525jT0HSK5yIE7ojmoNgoFDae+ptDU6WCcYDsk91tYYlWrK
qmdl+axxlBe9L48NCRx6MOxVN7/t8m5PLRLNQAMldyIHIsGhP/YWCh+97oeZPdIe6VMX5SjoB84N
MzdNHj9/AD8Xs7gWgywZnFdstiz9/eisGQGl6gl7KczidiLOsI7YJ3BQo2pQzOTy86v9PBcYF5Y8
q2lEmjofNY5F6Ds5oX3ushr0MwvZhURNkjC7rRQiYkAp8P4igcn7m/H489bw/rIftgZ1SjIeNOl3
gUsqIyGECcZKyTVS6O7vrqT+4oFqEEgZUYDLVHUfpjvUk6GuKg3TDxTmfdV8VcSNGGv8dcYVPalt
CNTVSn+WYNJYeKOvbtwuRD+sAIziZaCxxHml9J8CKx0UABc/076GSYrSNX/AQgRxZXU7JUoyTzpg
FFWw+1oVo0Uklx1yYlCbOlwbvnbvtzHgsCG+Tkrd0cYfCvBdO59PkQolu5qu9DLEX8MGhbLgyHWV
dlu6zkDFCKtq8JHrQJ9vYCbrwatfmNA42/3kOyu7NbZDkCfbtsmufdwfrLE86tj/wGfrAkTS9tom
TdHSxQUMVgS45joSNZG1ExbCpUtMHWxsbJBXbK6UjDE+KbE5i2pa9K7NnijgL2HYI2g8p99ofYVk
Ycw5Uve0T4GVBSHJYomRyhoJ94qeGw3SzABbbCkdCU26QpiNujogeUgVlQLlD213hjFMovYXIQY0
y7gdsYDiVBLioVZ3d4P0Uq6q7DE1qXNJsJ95fvaQxON9NvAWSr/AV8ofjy1TJPboybh9dO6C+Jtp
kQ5qQVTuZScXDyNi6ANdsjjIpAHT9HYup908GoslqHVBrFdJZVKZKCjc/gZnguvRY8vEosFdTUIe
XGtgSij/F1VOX6fPrq3eK9hOIzJRN8VEhnQq/HPtj2S0mhEh1cpFNyY8mDZ8jZ2lGiYnPE1KHggJ
3jhUXTeushMTZYLXm/ug4aNVkjxTD+PGwy9pMTjqzq2NawmwO0W/7/X0MXVbYiXr2xJLB9is+hXG
o25+o3j3YS3I5hQecXnmwincu0ASdvGe5RXUarxSciXEhHrVllQeNuSZZZSU15kLwcFMz3WPj5Yb
ECBnOI+6ohHFN/Aiar24DnFncUMEEc2ACFbot3Gu3PhFce3wa+letOfW8gn6jtc4mJjzLsCxy063
Y8JCqcaP6ZDjZTPwZIxD3LjWoXbhySiDkOY2bTqzMb5RlAoOvNa2mD6mV03ALuj29qF0dEymu30T
sepXAr/XMFOviJ7CbNDGhwSNfsGkmNFAhlDA/yvW9ZAwQwxaWD2cMsWSsYi3RRzsJQm3Tia4SVr6
iCb9PhHuzqO/PJOIruQMURfv9dHioIWTtQL1RKMB6guqniEzUFBn8TffCl8LG4PhAlKU39M6hAuN
3NynhqZRbUpbOqt7ybTh2Q8a6SuyCTXYBIMAhKjwmSthgtq1lLDX1BtmKbb6yJbVBdbKKTC/7h2V
/hKGjikN9mpSgC58FA4JuWFWsw/68hTJ8r2dqIuVfpDmSMqNTgYqzRMeRODRQRbtVwGfqe90DZcZ
JZ6Nkbf3on7vKdG32rirNYeWqx+dc/LwOiy9Vm2fjEssui7sGC+aAZ95X3xraqxNJQv3jaU4EDXO
Fbl23wJBe/031NaUdoUKlIcfkY3y2ejuCxO43LcvOOTgFdR7C+bFDJ8YcsVUa6WW0HRR2J30qdm3
7rVlTLdp25OuLa5tqyNfBZ+UuXkVZcANplCJJzMqgEO9QgRt+9fBaFKAw8StoBKKE8mowcwOsHTx
sq0islsCUO78XNw3dr43iDScqfYe9ndTq/VSIQ4Cei7uRAqci8g1jlk+hWuiuAhbliANqRwcF7s5
R5U9jf2YXahfJh3U9CTqF0WbXad4G66deDLWoU8PwyEHo3/ltFPDI9HvSWfB3ZK2RoI1YvgEYsJN
A/AvQWivjWTc8Rw3Zex8zTV8QlTtC41glwSUBnZKE97iLQsViKkjpugAn0omsbnlrpXKl540bLVw
74vUx9mejjjaUqthTpD2Gczwg2LRkDQDFlm07smSdo6/wLWXilbH/8jtlh08t3HSaBZaCSomOw1n
QYWbmT/DsNhfkGtiO3QudYeFghTf28H1NlbAb+mH5DDiXN2PycWQ209WO/G6wuDCUXCXIVrxWJP9
kyiYOkEB34CoiDkJmKvRSLgzJX2qYd9qNrE/OrYlbcW0JA0Uw1ZB9g9HncrwyZpsF2p8aydBvHLN
Z2h0EwQt+lvwrdY0eOZ4W24wVL9FsLIwhTwlhUACTPbHYLBXhZviglAcVGxKZwJahN/T9fAFaVta
hgMg1B81ab/qo3tL4+jVLZSXkBgAC58KNqt6rcf5rhUyj2QIz1nVn33YMPXUbojl/uYm4TeD9uAM
pT4nQaXaxr38ZG2ypLHOkdsjbYUxAnWcRd3tN1HzpexyxiW4thtFN26gP7UxD81pkrMoOjp5ahZT
ZNPrzBxQ0BGhlQdB6/Ni7ifpsoAupIP9Iy5Emch/72vHDL8HoWiVu8R+iJ6bsxoy9SaJ1fs85hA2
JU/4PornRA+bWRjYa0t7ikdv2Ka2/QDknOpwtW0eMthlSFpYBvOJEjdyeJuIm5/AQu+DMiBBU06r
N9ZM3xEqG3f8rYYMkdrbVg22HX3kjomZG+tc4YwgqlOr1qeptF4SDdqWSxHdofoBE2eZI91rb5n8
kzB4YIkxXZpZ9xUzc3dmy+GuRdlt5lr8ZrJ5OjgCYXMY0Bk79vAITZt0IAgnUr+X9/lt4Mg2tHdj
j8XflOW6LBPfnxpdugeGhWJdpYHifmjPmrkBRzHL3WU6UuDVr/nAGSqDgztLGoxr4JajuANsoHaY
D2goPL+6tiMTdlfEYtfBazVV+xTR+56rRn8/YOMe1ggGes08VJNxTbzg0XOCox7CuiGnDIk1yV+f
DxDjF4crncuYhtRTSVTm/QCJCAFuujRwZc7INujyyyplUUuVgj04uq4h7kJnvE4aG/8vrb7Qq2vd
t5BxUgNzaqIcimXGVP/kIc6YTU1yLWEZDEe2OqFLsolg08Get5B5dDW/FXl5C411F6blojNwiyoo
ez//RLLX9fG1MM41G/QY6Nb6COrhQggtATgXl0SXtCSyGEujPuQCXnsMSkIiAP7WwWly0NZNmDbK
sb1Q9eB+FHCdK42FJU5z4jT8uyiKtbVlhMifkLF+fp+/vE1IZfShkAVrjnwxP2Bhds9F3JzbDPHU
LydGOqnsuUX8q54+sWzZ5Cy5OKMyV/79hXnjhkqTgoLmo+LPbHTMuIgh5RBBv9zNSHk0U7KaOzzd
BueLj9PAlELOoNed/g3g+ouDlyHoNKJPYz3CTeH9Z55EpKCmauxlJwU8kl1fIZCaWjDHoZ7nNjT7
zz+rJlHUD3OUvhboDhIQupxvKMgPTzkPohIxSG0vk5L1OnP5U9eR9pjkeDz3wdfJhFSisXi9LT9t
4qKbSq/fbuK/je5/0uiWaMV/bnTP8gztw8u7vrb8ie9ye+d3iC+0TU1eniGRsv/ta1vO76bU2X+X
zctl4LvcXv/d0BCzyrazyubH7/tuDKL/TtdXQ0JKF1LQbv43fW3949hieZFNdeLgUPYL7aPWfhh0
DlETmQYI1e4tq/k2Kt1On6y97PglVf0au7EuCSnP+IOe8Q3mXIxBsC4BaYlv4P4MkDAmmCij93Gn
mwZ5wUytAtgtifi7ZVF8XOm5XZPCiwejctfkPL2ffC0MUVK3Ulx2CbzzKinZ0zx73nZuuByDcA9F
0s0aB0ei6TJHu+YJBFKpgYTO13JJHw+WakzzqaG4koT0tePVeC2rLR1Nd7qqdCwkR+IxBhOVq5dE
pEDs1YEKz/EmEiMzryRZk6Ro9FarbIpQGkTYYMR6/ITvwCIJ8OLVxkvaW5vMRvgBwDjT2vqhTFB4
Tvel0nZoMrD9rMExVuQBlb1LEBHyg3nSvugueeaVQcVn8SADWHszxlQy741x6TTi0W7Jxat7/YHd
4W7qIcf7eXzt5505o428iSt50IrwdMX+cDUonMj8pIG+NNgbmPHE4zWrJMYF1Co4WeYNYbwqfJy+
hKtn3qYqZsVFQB4E+yimuJfTQGpGaFPluVgxs80Er5YaXasaDECO0mYbPRZKi4uYsumtoQBWxWwx
GUySvI0FZkbPbeK/pDRiyVAl3K/CLKXSERfxYmdKgYmSC3F2XcfOrlW/ZmVEvq31iIvt7TghdhHX
vt/gUdmriCywoSrq+lkP1RDXBJi2U1RdYtC4wQMcYxXjWRVU1MEE3hH7LzFUKKfi+B+oJeEeZBvO
3Xg7qlE46wy0G2Nw0032l743iJ/qX2F153O9gw6IXYCltAaIMIrDwUwOAR0Bt8Yjfwg6AmV1NZxj
cJ70RIvGNuYmnVNUCzvAae+/i+0/9jexgcb/82J7+3R+er/S8u3fV1rjd10zWRV02EIwYqTJwndj
E77EDmphv2SBwGNt8tdKa/9uQbGAFqnRzJPMo7+WWr7EL6Sn4RiaND35V6l75sfKwbEEVbauqbph
uLiSf1i8Gr/OOZ4z4e12ZnA4mxz9ujK6G8+sd0qW0Lc8iRSQPtPiHaf2jTJryuxoNyhvA2WdNPqV
EfgHQ+nh62LUF57N7KHyxcapIIOo1Y1rMU8F5y9jimSk52UyYtzh4ABahDufdCVywqpVDJoY6SdV
caGqkjkdqVcBwRXqUJ1dzzqosOuLZBtytDKNFrUZKcqV2Tt/LOX/qp7Yh89VXuevzcc0yB8dyv7P
4vb/3v32mle/7W9Xdx+/U17vOS/GKgSEgtD15/UXT83Tu78s36x1jpjjYKlTt0nznQsmv/OffvEf
GvTYwP6fDWCMTn5btnXz1IRt/X4s85Pfx7KOEw90K4oDaawDseDHsUwD2oWgY2OOYtJP+nEsC51E
R5XaFAaG4/Cl72WD/btpmXTK6BWotKCoMr8/g+s/is3P+HBvG+2PNaljWRiamXiSapYw6P6934jx
1C5SfURbrkaQXKFmcwQ8BqgFFZ/eAxEE7Y2uELHTtfhdprvJb28nM1kmU76pkCjolOWksi/6Op2H
yNRc0Jx5iJwMl0FsJsdlU4hF65lrYlrmXRbeFXp701bdPPPMRUI4+9AOl7A+HxE2rBw7waThop3E
3IgLADwZP668WPw69i+0Zd3NlNort8Bjf+znHmTRwU0xO8P2Eq1+3ScwFgh6wac57pTbzMMwwQnZ
pGq6B4B40F0rI1+3Bpw+NKZTQ0PNAqprFRJmtZXMYHWi6Qv1wCtZmbust76g/Dl0KEmtcLqSuJaB
vVjS7RSrXps2NoV6f/Xvt4z/P+cTp2CVhfyTGdX8tn+q8OT+cS79+VM/zCZmkgHz3ab9SNfsx9mk
CVqTrgt59MNsonJnfEMghV3DJuAyPb/PJvJY8eyTrWcD3xskHv9mNvF73h3w2BjAJKGayC3KxV7r
w2RSxQBcbSMchH2QCNol5IMRZ/XDU/lzDv/IYTU+ntbfLuMgA4BWb4Gnya//cI4kIAFAmJPtQsPD
ts+QpE1H30N+TZecrDQaLMmqy1E65yQHYkxdEJgTp5uJpEZQWtNQ1lUGztjeBgNp5tk2757xzia5
foVnBpEbsyxHXINi0CIvq0hz9CbHoGtn9YRbv1ZtdENZ2YNNKCqWJqW6cTqZtWDNP/+Yv3iYjibP
TIKTE1zdD5iEguJzGEfdII0Q62hjbxsmMriXzy8C4/fnd4aJrgrzwLTwzXnjUv7wMH3NC6gHBQ9T
D9OF9PMnS7NbF5XabWLWAzxCqkSUpGFo98hfznS5rsIS52wHJXXl3bTjjeP5X7A3R2Q6G6yXNn+N
nC+98BdGh1EYViiBTJY0HpAeEjADYSUEWxGrpLKWbm/Mi8q7aJvzVN51djzzqClC8zz1x8YyV61L
65Sn25PN3ujmLK3oVOJa6FOii5q3TV+mJsg0jJV1G6a72tMPKoKpaRIgl89dh6epOdFwbedugY1i
iz4PLAfRGk0SNanAl92ZQ4NDjAMBqeMsd62FV2nrNN7ShpjTFbJUBIBI7kw6hlib234ys0nXNdJ2
A5K/VNJjiUBv7Io5Mu5trzQoHpJlBj6qFNAzVHTtAXYNNvniyW6KiWBFn+BIy+ZxnhX6Qk2PPUzs
mjCoIF3EGj+PRi0G580CcLn2y0T2pKpk69p9qat4U4GEJzpJjL6PIg1RVb5PCIQvUQpO3d6cXqxB
WYR5DsWsOeJeeyEaMqOOZVAvDagtbuehPcUhXFMX+EfCKcK2JqArFelro+WMVvK07XQ5RPaxMJs1
Lsmrnhhf9smLXH+JyUl1kFx7yhkD34uOkC/brIFxJhyUsTDhmBhVs1z6zo33zjmfukVORHwE3SsK
WQ6SjXDUbWo2c2so90F4mvCZtiuOhNVCwxg5q40lZrV1RT5WrexKJrhO7hy56R1NWcfxL8iiuDTG
G3goKxEDf0/d1lT6Gy8Yae3q5NY20KUJp+tbOgLPIQMlr1vew2MK4SsmXjd0HuL2KDQQAC5PqlnP
R5wyoGyzWgmu0k7GjtzC+aR+EQgtykk/EFx4ynLzMsqtFcTuuTJpV/DXsEIqZwVqEDvD1hz9FSkV
SMygMKaYexLrka15HNsBSnno7rtaQ9VMNKMDYDtPwsdOz4g3HrR26WKh13rK3+EMv1xCHOj+hq6q
dMo+kHWmtCoKrScyEH/veU2flMUxt/+O3639cgmBpy/FCbqL4uH9ehz5uhaCnhoLtfaXenir1uSE
rpwE+xcTiWrPshCdiLufNc3/kHduzZHi2rb+Q5sdgADB486r0+lyuey6tOuFcHVVIUAggZAA/foz
8FlndRbLJLH9ep46wl2BEnSfc45vmF3nnNucbRU4pEHyuej3LBpWVs439gdEGP/5PYg5Xe4PBowR
aH+wP5QjbA/jbS9Avjl3qJZy4PgiUd2Y6f+7jv6vrgH/3zKH0d/Lp5r/abNfuLTUL5enmik0/K8j
TUima2sCqi/i7sjYEQzSf112KfnvMIJiIIkQ0vv33cCBHobClgkpEhzecd7x/4kpOhH5b4QmcTqa
zkK+O103/he3gz+TSmhownf6iAT9OYACBNtFRJG1lR7bW0jIEalpbkeGOHyAtfbic7xxnJkm4T83
kH834s5OMdCOgYgH8ejeQ4VMLcvnOkURyvVnL7zAXAAxamKTqg+QVtCoLnH1b3AK9lE0GYRE++tN
LP382cXJ98Hby0XJQYuAXntodLAbYey5u/70P1ewfz7O9GIXp5IaJ1astwzYDD+6HYAuhzvpKY/z
w/sePzV78XinKBgJGL5PGWa3jcP+rqYqHxPblbTknyvRPz9/+mgXz6dN3/Qwi0Bg0zd0ywBfQirm
IPPiIVLiMQtGIP2gR0Fi1Lm//kZL3YEL82WLhfFhUZSG5Z73HrawXnZ/5wlx1MqAWuoPTLnLxwsR
GE0MCu5iFX0AMmHchFV8qNqhXmngT/XBP19stoeoXAP0U4LwwtP+jPI8KFpaFBW1JVLxSCDAO1nd
IzwfrYyvP7euf5qbzXDUDmYNDnhsP3jRVLP13SthTAOHBA0QhoQdNQxSVybKm3MRxfazee4nAgGS
OmDITJfEbDrq1yHMt6kGaGkoRwbPB/yYlS1wqbGZRKZ2B99JUp/toZDe60A8grTUnXmLIupAqO50
fbAttTKb+wkjIqnAq4Ol2Vc4teUDDjW9a/c4Eq3p9TCu/mNxnBQKf443o3KTtAP6p570xUUN090E
wv/rP//NwYyHz2Z/5kJpMRB8JDB9zk2kvysfhqZ+/PX649+cinj8bPJXBeQDGayG9kh9B3dW1XSH
Ksri5/WnL/342UTnodfWMMma8j/JByhJP/KieqqHdEVl/+bEwI+fTfTW96XPPTw+Gkt/qmATW7j+
gNiTH6oGrCRLIm+lG5ZG0WzKA1WWVWVQFnsA0vS5SfQvSnpI2QXw8cpNV2b6Um/MZroqRDu6ESv2
UVyBykI05GPJ+OV6Zyy8wjwSoQY6FKoHERAFHV4GWyRWhreWOQkSPTyIHoNMi2qlZxY6fq5+4z7w
Zq3ixZ5G3h0ORR9iBxLUtbPz0tNnU9pr23xICJ5OugHMYfWl7oMfLR8+v+9DzeazHlri8Ejnr49H
FVJ0oG32u4+jEZXHqId7XyvTy11su2kX8kYpN4a23gXhOw032IaRSjDsuwzWqnWW+nwaaBeN8A7F
y8qWsK8C+RqI0S5/lHVRbJOmqm7ATVvrkYWBO4XAL9thSdknRQg7CQZ7WMg/wfd0q25//UstTPN4
Ns07TaiTcPh3OeMTpOw3NbkhuJRKpJrHoTq+r5HZBIfoF9T1IAciLInOQEIf3EqdRQ0Ei5+M1baV
ul/p+KXXmU1ydxyr0G84DM7qAI6/dQuPJ5R032ofIixrAdDk8BG6uf5aCx0TzRpTJBiDWEMCMtb0
HpSwfIPCp0/vevYrU/picLEiDqEuhYEO8vm3LlcR3OqjYuUrLcxxOjscGI3qNpjERwefiB9VjkR8
nn3RcfLtfb996pyL3246T/tRReFk1YFrQp077qof73v0bPnokcaA7llFh2zMnE0xDA9Bbb9cf/bC
fJ5umpc/2xvhR5cA0Lyvg0cHUH2PbeAmDt8Td0XdvTBeprzwZQMhh19sKW148EsLjnWuwMLa16Yu
UdF//RUWhn84P2I2UefqAdeZKDRA1rc7BxGWiH2k6VMj3jfqw9ngcSpIWHIPo56hxB0+sNsRCtbr
P39hXM6L4EoogBrYZcd7apAdG4Xuj0nc6YMZa318XxOzAQT7mbCNQrislSl8qbrmyYJLpmnTvPMV
ZoOo9tMYvoo9TMo1mKl59RAH2Tmf/NOv//6lMTTbDFQUl2PQYWcLsjw6EuPUe4UW37kw+H+OUAEI
hAcb8wgWIDQKbgMWqZtMN2GyMxU17vtamZcNZLRDAVAX032PAA5wRTBTjKmqThQQ35Vb8Jv3bg/A
lD9fBGUTTcHyrtiXitylAhkcC0MMRNuLDkkHJBI4RfGUd7jeKQvj9j/jnm0AryUU9dAIXr35eBgw
o2tOV77Xwqyms30mRGKDO9EQHTzlDvdtm9JdoQxYmSVNP8fjoI8p0d3n6++y8OXmpceZn0quCPZq
DoPdtjPbqIWsMG3aH24NndswHhve3o59tPLtFl4umi0nNjca3DAnPKBeO+2QIuqD7APA/bn4xQWF
sZ4DYWXypUjSam0NWFjow9k6bFHTHuUNHPwCGFL10fgMYR6UcxPJrH9vG7N5WrqNRvAZ64CCjCof
vqCq+C7OILCInZWVYOHDTZygy91EpqRLiXLoHnNn38ErDPX4yG/0cEj1IS9DIqd8uj4kFob3VE90
2RLqdFIvBZhoD57G1m2cTe4PZ9OPK1f8he6Ipr9fHBdKSUSYaDy+zaEbcMlQojSIolrCMerestF9
50ibrQkw5sbxHHXf4AI81Cnc4F3xSOg3UXlPxJKVubr0rWZjS6J20VYOdsdWV+CEuiB2xg9dV6zt
L1O5zFsBkVdtycXXYg2HilahgTxUk8RMn1syHsKcf4wBNYP32S14IPu0wsKKBCyJBYBFYFySwqzs
/0tvOBt3YYYcWBbijNF6bGdsCj2ft42hIrs+2JZGw+yuEPWtkB0kLPs4hz5XfYV9GCr/v3DIoa43
sLCDhrMGOPRtZY3sLyy/kYFi9W4InJVo78KneS32veibXDZ+LkEP2HsppCedC2HS7wbhsHf98DmV
IJFQQmDdhYQCKOm7JMqyrcvzNQXEwmeZ21IlypONSPFZkoEiU0arZ0dW7+zU10LCiw8DIwHbDAan
riHXZ+KQbQBdYiuaL5Gb0pV+Xdi4gvky4sZla4DS3WcIu8HrxYNa3N4NfvGpMDWW+QAVvcLcOSp5
eV9/TKPg4qVwpZRt3A1wtijtuQIGkUVrsv+FSTD3nhJQ52RyxEBy/a4+wHsNVdZyDG7SrmweQYRt
VobUwoANZrtU43k8rg3aodkLQkibpiy28WrgYqb3+FdwHZqB2VIh0lD2kLrQfZB+6wNAoOF0/MRB
0hVAHfn9Y9mzQx3bD7H7wMnKyW9pgQxmpyVTktyBIx2I/BxYJDgB7CncoEiKwgKHPucI1UCLv5Hp
gLoHFLQxXopdh3CHC1Pwdw2M17Kli4GBmiKjlI8VcsjAvU8dkPud9+2Vr0bgF48mbVB24PTRfdYS
uesG74fTZwGUakRsWQ/R/vU3WDhbzIsho5G4g8g83PGYbvfQlhMUHpb5MSkHqEVrWJSMCqSZ9zU2
m7iaCKFsg8ZgOv+R+/CKnjyaYBMiUsiwpVp5p4UF7hWDdPHpMhEppad7K5xlgoeWUX3KENo+Xn8J
bxrTbyQqpuz15WoQ5cD9IiA04f8db1dyUsDMi3yH4iSA9hdv5yry3NMWwmDwAqHJKPptFaPaBC4E
7wykv2ojL16xEtZxHRsUe5NnGNSjAxcBizy1ocPngJj3rXtz9eqYlYT5ZjqvNQN4+G10RAHvv8qp
F23TXp/y1necrRmtzFkzFPhe4ZPzZP/OX/hnf9tsxj0/ZY/eXXFob5Iv9oiGt4gCbVEStBm2/Y4e
66/9wT14W6g9t8muWOnXpVEzOy1ArA+7qmkm2L7voTJJUI8UjPFuZdRMi9JbbztfrHKU/XvT6Mi9
TwSFM304IA6ewTfFvYfeHya+1fitWzu6LWwrE6v0coyGAjqDymL1ICb5Uo3GP5o2hRJbma3bAph3
/aUWNuI5KrBri75ra7TiT3KVKKw+JF5wkgQdmLifag9OkaWaZoCt3ze1/dkFJQjGpKgswQUFgq+X
1lbDswsWG195/MJq+B/wnTbWZSeaAlasSJ9WTfgYDOOL0lDCJ8W3mDlrFZ8Lg+3VFvJi/oKnxbrG
Q0PIQe6KoJegIwEmcb1bljbGqVrmsvf9OkukbYdJgguJtjhU9hTk594HjIOf4EKNsvS/XEiEUSvQ
gQVOUet4veWl7zebQykQrJ4zvVatyeMQ+B8ZH+7dvgUnSpziGGzV6+0snGbmhbLczY2FpSsueH6G
UrexLY55yVG9WsbyfQemV5nzRQ/12ms8E2Fsh5zvOpR/plV+Ytmvd72AN4uF0JHRPogG2P4Ejd5Y
GNEBYtS99C4QNddbmJ70xnrzWsF38fvDBmq6ajqRccpuUTpVHoYgeHI7+yUZ5V+lDM/wlP10va2F
1WYSL12OtxwUXBUI2NXgXvTROt0naJ+z/RAkj5mj45WxtfRC01i4eKGutwVjsFzbD2ULS90KhdpW
J8FW6sk1yWHmQ5qg1psW0D1cf62F5e0V3XrZohtawqchUHaPCSzoqo/B+ILc8s5Hfp+j7jMp35cv
eJ3IFy0VqTRuINFSVGaoOAM68JujmXnfRTie16OYso7cNkTxBrwXkdOP7LZIUXF8/Su9vZQBxvBn
v5jCwoNoAPM4cQ5Znd/1bfGur4Lb9J9PrvKuHJu6Y3sEqz8Wg0LksKzYyvxYGrOzNVL7bV8wsEH3
JojgD/JX3MTwPUGddj+stPBaO/jWFJythmAWQAdMMAW9+gNci3N4ULgwJ2rDAywJ90V2lPKOxGtJ
6rf7ARrCP79WohyUnGMvRM13Ed0ZVusPgPFBMHS9m6dp9sbL/EftIsxG01GHBVKgbf6Zd9IPdtqr
+UcTQa53vY2FPpnXMMLfUwsYpRf7MMo/8bR4akfUsMPJrNqMDACn660sLCSveLqLyQbcEXOT6ezM
SvUNtS0PPoNCoFQhfHOll3/KePkV1NEVCctCt0x6oMtlK2pUqW1Hi33rVv5LM8JGBK5948odeOmL
zRbFGgL5htaoAcyG4liKYFcP7k+kTh952hyuf66lF5j+fvG5ECwo+rAneIFOie9TcALRqIzVD9cf
vzSuyJ+PdyMntE2Ns0oNl1fH8EMyklMKnNv1xy919myadwbaaQWQAbLrzTFrMojUDRwkbjzytyjT
M44o19tZeo35XBc1xVxHR4xh8oM3rMRZBJJZeLsHwMReb2NhP3JnMxzUvaTxK7xLE3RfdSweItnt
oiCKtryP9ab10zsRJFvlJe/qG0C4/+ybsSBhDoI/23MWHlnIuiOKQr/5frt2Xnx7bMXzsjxkBUFo
1Oj8ws1BDCDBaYDhzPWv9fbUACTizx8fhblUqcY1XceIzUvxApzLhgT2nvrBWrTz7fNunMwGL2N+
xXMPPeJUIyxyf8Bjaj8mA/jQBcy/2pV+X4iuxfMKPZtlnqlxQQCSsgYzOf5e5MltE8N8yJgbq9O9
lvahKHHd8uqdFsO361/w7TEdT8rDy5nvDSQCuE6hYraRYKWRZxdwu4GNa8eSpa83G89CjVFuSlyJ
Y5Od6BCf+rH6GlAUYnDvGMI67V2vMa/YS6WrXGAl2N6vIn3gNtI7j9vuEAFquNLEwjieF+olNG2g
jZzehLriFg5JsOEByPadT5+dg+BZk+Y2qtne6TIGiCn8rlm7BmNf6IR4Nse505ZhanB8q1Jz9Hmw
LfsPefwydsU9yY/v64HZLgX2fIrqZ3yegdZyD5oL4s/VEB5K+HuuzJGlHpj+frFLgT84KqPASLFe
/bnwgXV3AA1438+fzfKSS6FRh4cKa8fKbZHlMHKGwmxvxmRNGbLUC7NtCpJQ1uMoght7AAIZHLTu
lPZfgrg5daL4HNHuXXmreA6hqVnfFx5HRE85+UdFQoBT/UNYvEtk4cVzqFYVuSCyJgIjlepPJVL9
kXmC98zagrGwIM1L5UQX6C4PMJMb4K2A6o2zLoChqIRHBjxbKm+lvxfG0rxoTpAGZ54G8y0vXPpM
/N6/I7oGV+5dw4nOpnMWKFHkPYZTwSnM3OrwznVYfOjpwFZaePugEM8db0Q2hlEtcbfJUX1ZMP9G
1/D21vlXPrhHCSccDZCuhZPc9ReaEZn+X/bnVbl1Ofl04BjwztJk74ZnBaJsy4EyMMVtEv7qIfbs
w8/CBWoo/ZbDPN71UMMst8AzbmLv1xi0eyBkodyGn19j/oIVx443K6N9IRAG3Nqfq0JZuSC3a2yQ
qrMfWrc7DVTfpA7b5c7JOBahqY/GekAh/Ci6/t7h4zdBnMfrX2VpsM5WDZICMMkskoayDb/6cAcE
XvfsRfav649fWDHmVPJR1FJ3NkqOiexPedZ/Ki2PDywBjVqX7JZGKOG/3tLCPRYq/D+/ol/3LSBN
qHCps/GeccDaIxykaQPP1L4On5M0/AKa3x3tYfrrAKx1vdml7zc7fYDPbEF2DpNj13xwa3CPbuha
1yy90bzOCsjMFIwQApvn+neNdUORv0PEes0nwmF7/iFHgnBsopUXWVhO5nVWIyQCuIYE8KaBJgGQ
3exedO3K9WZhFMxrqoBWhqM2UOtHz8I8pDc7Db/Mqn32Qe1FTup6Tyw1MluweDFGVajb9JiVwY2y
7T0fkx1tkA3y6I7BCOd6MwsH9nl1UD62nW4Vmhllu2XNyRmg15YPOjhef/7CgJq7n0Bghup01NQd
W+JvfOexUSHsoleuSkudPFtptOvkTdyidF8w+MBkAcAIdWXGlW5eugHMa4FQUx803pD1R+M0cMeR
R6Ng1f1BgZLvswfmqK1XH9wEWGuzVkS19Ln8P2d9zTqa8+mNosSdvFkRH0sCk26BRF2LUS/sU3NU
aO2DcWOMo28GGePaWuwQIlNxsqcjIK3wyAa5dwO7o/1K/79KHf4zhgXT3T9fiTQt1RkQryf4r4WT
g62yqjix0mV5cAK+sn4KR8hzn/tEtMUOREs/PXQ++vFBDKEZdjDviaIfKGSMDazsHfBmEU8YiBab
Mh7q+jjiME0OhJeBgRuN6tr0Vog+B1RiYJLyzRAnZXCEXdbgAopQswfXlyD5dHEmoTVuadt+pjIe
UaJgtGzaz4GIHHEDhwQQOXxsYRSpHC7d+Nbqjn0fM1sFj57fOeKYSj9rbhE4rtmpbYVRML3qbf85
UI4vjh4yZM4hcccebgajBL3xoxcoFj9nhV+QbGug8x/PPDVdw2ApgMNovR9QRkEfWq9Ks62Vgy+B
Qs1F/Qk+R0N/h5RL8JebOBqH1aBonB1oo0BjJKEQ0VYTt3IOfuvBFF0CtuRtR5oF/rb3VQ+afZgS
3ol9abIAduy2sIqKm5pJnTu7EjQOmOfQFnaZZzqEZfeTFFEo5Sbx+lJ6G0FcFBADps6s+alBbPTj
TQ/9JqUPveg6TXe1bEnSHaAMUuiloQYAMWYBoBtRf8iJg9DfFn6vrLtvRZTxjxWLh2evdZMOEhUI
NU8grt8irQnkekVBmvaAL3er2t4x36/qegemxzgC1hhHyT0cncGaLuGBhwI5m4/kucqbc5eYE/dA
RbuBtaoPvEyR0Dz+lCnlxOeyAzocJcMZqgLkpgpsWPVbXxewhAdRhImO3ROeDWl6F5XgY/vnfAxc
GT+6kC+25a1X4BVGWERLkA2BiAxMPRwHbxKRbH23TZPsUNDUhN25JiOrgWHLFPxgA7DwmYFBCzHk
R8A50twbHTIJCi2pKxmHoKLAzxkXwFa2Q3WqLKNpfUC1ZpsAK9JpF1vjoFUSAOQcB3yccCuhGM45
oOOD+BxrxTVcnnttnWDLap4lv1wJpHe2kaJLmdzZuCm9J0gZvdrfc85h1AAgcyBRhlTXbtxWOw/3
hB52bh6v1LbOI12islXmSfjD93yXOTuP+T2KfUhZFJ5z10Slsj1IkDDsCJz7MQYw0m5LVpR94G8y
STqCz8VAN/Vw8iKjB2F5pYochuiM89K7iZTvBIBr1gPMa56033UArHsUgyw5jqVD3L9YEWTOC1z4
3Ha49VELAbhXJqswYQfbtrCf/wnUXZ2afZj2lfcDn8lrg50TxmGPTGuuhvZoM7cZoDqF3w1sHXeY
k0wHG+ugHuvbGMB0wYGpdFGE7GzAZXZQCaC88kfjDimYROD/57Z8sgYIzIe8BRUJhI2oLD6ZrJBq
3DY20fwRFFEV/ozZiGfCeYJ4ebDxSeHYWy6gCw4Bt2ETWt9TeQisKctyQLNvYE07Ys43bQR7KrAO
Bl2fGniQa7hMBEXUScBYQsokMqyhGWGXkbB6VKesgYPxeUz60jT7wcLQOtvSuM+b8BxjlsBqADm4
OAuOIxxSVLqtKJQe9zVraXzHfRXXdz4u0dWvsSlckb1w2vcyvY2xZ7a/m7zKx/42cZI69M9OV/hj
uQ/dXGD141gJJYH/YjuSrxVoiAWwbQQBpN+pMK4vDr4bd+IzgccAktrpAJ6g96B8eBoZuVEsd2wG
3yS/H6InpqnLYa4bED/C4CbZUAXenRtzEKZuB79JvyNAQeUAakxoaHif9e4I6DpxTKWLo6eaJn/O
SBm03aFilLDhMHD4iN+jRiYmDmpGkijgv5vYi8fmIEbc8T5LVPCCglRaCveUA/fDmnwEazF04t3A
MkvCgzUJg/d2LWvuwpBSVcTRsA8TbhNVXzBPCobSr0hIvmU8Kf0WhUYclsDb2sBM52sIU2HnNo3g
YtcD8wPbQtQsuKTUG5gzEZPutLVJBC9hx+bsNO0JbbT1mA3BVoLjPLIuZ0C0yqzYwFWj6iqAnkTi
M+jHSQM60Rh23ci3dVXV3zvw3+QRhcdl7G9zp/CG38qrY/O5ZqlDQbH3bVs62wbssbLeCE9EyEB1
RZKUPwUc1+hhoD2k0hskjQxgSV3n4kY0ZqPbgy8wxAMoYqCDFLTZ4AKTdt9L03Mldm3ewScLJTL4
7d96N0+b4uAWWDW/jG4OVtMmyMq0Gg5R5KsCYzdsyw4l8qGbAeLaDY1qYU0idAnQF5zPm5ONaSpa
kHiaCF6OIWxM1T5sSIM62AzIkvrMiBsEwdbWeevApYpYaEuPceHV+bOrnRCCRgXHjRoM16AAhAhu
f0qRX5UoKeZ+IsDWfabBGPIO0F1tPDig5LnD8MJNUgJALKXNLOB64FMxGF8nw/hgDLcJCrosXKFr
0GjLhrz4tDOi3bqxGHDrwoiq/H6TgjhLop0ssEpBuKYQpYC5ViAC/7fG+tv99CIXqhuwBoH4q7dh
XPSWbnigS3LXkiZWL16Mr2U20k1SAvMe67pduSvGItIvo0zEEGzq1IFHRsBkbD+Nnp/4El4xOR2f
jcs4/eIkWg4giMdZ4tzQLlE22zepo7mzSRKOq8HeFKlNgEYkpIIrQAoSzAupbK+/lmkk4Dg+GEXg
XeryoZdq43YJcD0+bX32HdSovPtREajCN1Byy+AvwLtIAIpTC1j+IwQ4TN14ZRagjAkWHNhpD0Fl
GwrSM/a8rWKZN94A18ujoyrzJnePdRNq2NTnqTcefJ2Cuo61h1bAG0v2LG0XDXvHR7XSoxW8+VG5
lugt3Jx0cYBHsSt2PaJ/P3PRB87WYHW3G5s66Qugwyk5xdrk6gT3vta/9ZMMhoVRNxa31kjzs5VF
VhwEL4doG8UopYd1yyTXS3mSm7vQAkazbdKsiO8zH9vWeQAV/QsSIbn/FEN8gc7VqZYfvShq4UgK
P41fKAmg6d4pys650yHAzrAEMijQ3BQyN/wJ0vQSLnEFznb1p2hgjburnBaYsKI1vr9N4gJRy2pQ
SKUWSCSNuwZGE/aewz3ip6OzoYXTvYgCQL1UUn/xSpMMN16Bbjk6FEa5+4YkwGWn3QBLN6/CWNu4
uc9xH4wcnh17bkP6QZaNcM8WFMuvdSM9IJt71rFNrqJqRJ02kf6+HmLH29KmjgB4ccLBg6kT9dod
YfAsucmykvJDOwoVnnCo9/ojgYchfcKe6GQH6U3OGY3XM8A1Ze5kyLP1CfwZcEjWZ1rXcoAlyYi2
BuH3030oTSsYrlgc0x/7Hk5B2AFp90SUnNDY42S4REYr+wf4P/T9mYcBUTvNBElbWCvi/LYDRVGm
G0dIePI6Y4w9rmig+ql3Iq08fsB5GnyyEuc9d28bMuZHP3NzuosjTbDmc2w0m8JTA/ylaWf7Lx7w
EPkOYsRQbjwY6WW3bs3xvzZ97o2wYK0HzCmUNifqhpKMFbcNfELCDU5EqfdgspR7txIiHblN+2FI
7x3VAV0qmsTwnXV8DaWIloZ+EWoIAABVsenunNzWzaNyTP+buA4YK12b47CQ9JmWPzBK1C/NKBgy
LpSx8VFo6vtn7gln/AvYNp38JRwgdiE963DQLwM6+KdQChhIZpUMP/dV1Mit07JIbD0Y06W7UUaT
xSVNdEafUA7CvFOWu7CUtDwIe1ixEbd9oDhhVpiIKnX3omhh2SsHBjPqVjM/3SY2LsJbUVfN9xIO
o1jDG0Amt2Aniuxm4F7cH0dst/Cjqqp86qgqlrug9Exyn9f++ISju3S2Wrq1uLO6qfSvrop1co+9
zhW4ugWVhHVcgmwpFg3UkHNMDhwaipPpbODBExRHr+qnLzWDOaOLvmdwPUPNyFMKq03voXH7Jtz9
lwRcjJShY244HDr3UAYWxd9Z48HtCixMQBy/xZAN4D5ZWM/85Bq7kl7Jd7yd147n2lxjCoOtMHOO
QpENdcD768+O7G8qZOei+FtH2UroYeZU8u/g7lyq29RVyZowSo9+cVNHxxxMcUFhxwQhVdZuqdvd
EuzntTcCFPKBpvlewSJxMM9GwiWG7ZoWsd6Ablz3UPOjx/SRuR+bSmEZeRnzm4i8cKA26T1NYewT
r1QOeeFCMOn17xf5IGMoKPa9lx4rFF4zfcLp8FSqBkHoezVmW9aJ3cQNxD4A8CJ83HFtdczfPLmp
4W/mZjjIeN9jjGuKukVc1NDHR5ozUE77w0Tt9xjwvhaOrjcof4GXXAvyOt1F4VM5mR7lT5EL66/w
PA5HgaJ9bHkbm5wHlZ4d35z6zD0lqd2gWvIQ+79N9Ay644nQHCzMECQnLBV9BD+wzhxHU29NdO7Y
Ex31pkjvSsSu8vzvICf70j4AkINcCMTZGd92gO8pcg7IHcNdO3TcQwn7rLrwcZrrUCCXnl0FWnDx
mOcfZfwUm98AgKACH6dqi7Yi8Ez3XnMzNPe6zs6xb/dDJc4tMPzhgAvr2G2YzvZpTHFgaLHZqkcI
K+HG+SlrILDFQuQXO65/SNrs2hCCD4U7w4MTgtiJ64Zo/q4is+3YS4ptULbJrm3oLfbSo3VOXCDg
kSGRHe5K3M84aCRY3aJqM4xPBLn6JB03rL4t849YOjZe8ndSwrve4F8HkLw11edovNfxrQTUE1vI
bmJcgKS6AVB6J8ghFO2JIsFAUlxGo7Mdbyl5NOBhpqPY1vwprh5C9sEfC/i2lVs//+bwtRD2Qnwr
nEJrl4MQelYXYU1MHTgTKX2HGgeL1wetcNeoJze6Q5HCO9eDWfwR60zctF6eHrkPayAJ8MrGhlCL
Fwiga6ffWlhebhIgqVeWhYWY8FzZPfo4OiAigYpFCf6ryY6cfLS5/jV+ctOVV1qK0s/1PUBLJsZp
weQDnO/YVjTYhSreg3iPEtBpepBtVPiffZYkGPir5WELK8dc0+Onre1rKjjuAxXM3ALnzopWb7TB
SbDrgpX0DVloJpylhxQsnsehxZU6BDeDPLgO7Ffhks1CaRFckRInpNrLpRlQkYjj4Yex5QHwC2Aa
WKBRB1jEdh/9Qhts/mVRW1UdmlggbnOjs3QY2jPnrAr8D0lX4GCyiZNGwhTNOr3dc8cb4GfcutQb
opM/ZAICo3DEdbKBARiP/GevqMaWnAablK0ONnDE8BD5QoSxaI4KtlOe2BnSmAYJvJqL4U71wbgD
y7DDTQkHcXjbKheBwc4OIjkVGs6Za3a1C19troxEMELhFN+yEzehPZfJzokwDDKZypOpgjX1xMLg
nmuvTGOzBEZtGNwIR25sgKoLkqjvSUnvWpHzA+35Sk7CW4iyz7XdMWtI1cDa74Qob9XSQ2/b5Gcl
BswshlAA3EfkEDb0BlZnSn1Ff+AqCnPLHFKOrfb72DumFrZZqednYEYLBCyzg/UQlMNaCW342n46
pfreipzPknFUISCb+SE70Zw+xGl39IC6Rfh3V8EE0rfHMbkdIIEucNG9Hqxf6IK5wDYdI9GJPMhO
fglj2g0isfCemOxSbRjJr5Q7+m6Ei8DKUrOQvZmr4LQoUpS/GBTL59WLFzTHajXrtHBQe53/F3uA
6w1jjDjdlIuH0SeLRXRLUXxf9bio2XZMtn2VfwLeYXf9uy0umtPvuGiv1E0iYN7ATlGSI2Sg7K5H
Yr6PGwTnYR4q+/QuF+kNdceD6OxKqwujeK76RZQlyUuFaTlKD1auDjFIE40Q9ufxahHcQh/NVb/A
ACFQBzrrqUiCO6PFR1pH21SL4xDiRiabjZDBU9vTT35nnr2+jTcodrmv8d/MXSuWWnrP+YYOVrds
8pbvDc3gY1ojIlCOCXDaJX+fpBS05D/7jw5AkmId53tBuh912PVYTtfy3guTai4CdhplBEWofo/4
FRwkXXbXG5firIgB0uMq9C5QrBfP1cA+Tl+iSCTeQbQR7iOh10PQzNlKmfhCL8z1nch3p93/oe48
liQ3tjT9KtdmDxq0WEybDYBA6NSiMjewElmAQ8Oh8fTzRTV7msyprLKm9aYXlzTysiICgMP9nPOr
5sLsLPXVb8Yp8NJb1t/m12/QR5/+7gGYGh5vVcdeEEvHn83XigxF/Z9VTe8FlS0j13FWJiSi+fg9
JpgR3sxuspawrpuAGdju15fwwatySWD76x4AGGhI1QXccWR3vUq6DPV3Et4PDmDj3UGQxi1JmAZK
FWUiRUpJ6E1U8RbqdfWbwuij/fId2WQyNXOIexR+tXC6O6InlKBm/URaXadb3CI8Qt29/oTObP3N
4fbB3XqvlSRcoGaT5rRPkfgf21wfdq7AQ/zXz+KD5fReqtYui8mAukWXXlCoVOPBgzPse6nzD+kl
74VqlbSUJqHaI7fY6TfFoF47Gd5+/+jXv9epUeUlmTliiV1WuVO9jJfRc+Fbwrbkk9ZaQv2df/1H
D+GyHP5ybGlJUnXNAAFyAZXcmvpShJ0ZO795xB89hMuG+JdPd908FuKCdrZJd2wGdydbc2Qswdj6
1/fpg07vvR479rwOvA9xGoNqZYvFeLKxE/tFUfKvq9a8QkR3jmRdUp0j+PvNyvroll0u9i8X1VLq
dUbDus0R1u/jpZebtO7M32xVH3365d//5dNJoi9jGm8+fRS7QS326Twefn2zPjiG3otftXoQE/EJ
SK+0k1WpvqE+LdNm1ctgmv/penq3BWpx5RluI5LNELv9l5a8U1R8Wf4Pr+DdLqgPqpUtqkv2cUby
kqOQ2ofv5bZkshOpbmdE2Lf85il/sHTf6ziLCh93NUX2Brio+UatnbS0ucJBNftNpf3RF1x2+r88
aIbUS26Szroh1xlW6DjeMeZH22hWL79+3B+spB+tz1++oDahKa5DGYeCLfBFM5Qk9/VL7PevP/4j
9ul7mabRT7NeA3btdNsZfKeD992l+kEZs4gqIXC6ORqYYGXOqwccIYyvpSp3+SqfpYsxIPp008OX
e2J8N5tnSxgvdnL0cuvf36P/7riI7Vt99bl86/4HpMVdaMUfh0BE8q36mv6LDJ7Pfw+CuPyx/wiC
0P6wiRNUGXTaOAOoF1rbn0EQlvkHMRAWMwhHI0b6B1frz3xZ6w/HwoOMPEKk/UCzF13Kn9lWOqlX
jorAFWoWgVgqFe5/IQvix8r5z27XsjWD7yYji5Q43dX5399fjdipjdx11ySYqcNPXm2+ANEtQePO
N8mQRrWWB7nsPqdTmoOZKTdlaZ4GhbSeocaLg+pU2/7lFt78+1f/NQdLgyvCd/7tNzlk53JhumWC
oevmu10/owRy7IJ9kv3/CJXne6VVMG96I93qfRLpAhdQqGhGJnW/Tl1vO6qIktTxsxyGqzUzJr+B
gR6UMUZldRHqSqtGnusI2E/Fp1w7lCjrt0rdA7MY5RP5R7wOS7q7hOtopTWGsNeTCCz9W5X0hMC2
CGm8ae0DszSu3CRTwJtJXcmG6Zo83NBLP09eYtNaAFxDLuh9rZ73bdMbG/hqZtZ9atPlcTFAo71k
PPWqFkcQXaxtnWpR0kUdDMRDt6gnAX3rkK46uo41DjtbgaRAZeUzyFLquQ/JfnzAVZJ4PojcU11N
gW03XpB2B9xvb4uWMXK5xusmntpDVcZv2aZX1vxuMncgKS5gnX60Z8M6L0CfvvCgimnlsZsU7bpr
59CbZ5UkPITmoznemHl6V1jJshNjqWwT2d4ZmCsdEmcVQWlMYpMUrtiIdSzJAtQ3sAQR5xW0w6tD
0MEci4D2awhXY712lmq5LSbxDHGgRKk23ZRNeXKKjDTCYs3DXPWCmoFgbQ4BosIu9OSQb52ljOwE
AgZ0GO8wzU+NXtVBJtw5zAd4WEmzHnVAbBuYNMqs4SYtJjryucqjNSu6TYIsH9MYCG56t1mW5auo
4s85EcMryZ2zem2mLl/nqNPWzG+bxaXiUzwZYqLzpe7njdWVVuQag4OcLse81Xyq5nq9mRoJXdOo
ldDLF2b7dRc4Gl7v6Lg3RDl1Yb2ilyE+8SYzVmA92/PrutXooP1VMC9UPUyUbChqTDe1+1laWZC6
GHiqZkI4LjiFnduHutSrg7Uuaui9pF6NziC1vyVNGmBmNjEfRlqkQvRrC/2iwGMcNRjtnWzR7EMy
2ky2kWwYgYhAqPA0KuG+6Z23jwfW34XcGSS5xozVBrit++7edIl7c2YUOXqileHgRKNd3UyT8+Ra
9dfZztOwsZZhz4zF/YS15FuyLFVIgl0dlOsGAs5nIYY1Am/+UuYqlLte3pc4k9fedFJhmYTxuJ5X
WD5ALO0t3141d+2QPpi94/jW2H/SknnX1M61CYK5GXviQ7Jp2GnmFHD3P9t6ydjTyE9K3N5Mg937
i5289rb6sLryzVxpBeZWHid08+6k+aNGUOWqLidtxtYT/MQf43WXq5jvL6ua+uS5NKFg9yIiuw8V
Uspir+sZNrK79XF/nGLHCVWxi8f2wtjIGax4gmeMrVhgrMXbYphf+tGq/XGxsXbCdJpwsG9Ko95Z
1fzWQRr3FwiW/mgbd4r6eV7SbVEb3wd9PS9wLqJiHAGLSFHD5AFYC8w9Zl8IAIjHrcxP6H5WEOqi
fZg8I2GNzOdO1XYefB6m9NapVY80hoeRwRMspB2Zq8+tF8RxXcLWW5JQbS0VlzC8BtUW5hG6bNd3
NPOhmdsnb8m/dU31TcNIlsxqbADWdgSnGUKCCkDk7PwmN6plO6GwXisr7FJTsuOXb2lZL/BoJvwY
vQS3m/SN3NOzK231dnXkKVt7IxKOnoeqdja9uD2VsnxltllGevIJiqW+rVR4AAa7J2RQrYya8cBW
tjER7oe1RUNXG+s3D2JcEPcEhet2nUeulTURsQP5Nsvjg9W3mKkubv88gO+3RKkRhiaIVkvehKpl
vlysR8Mo7sdxPlcua1m6FY5bKZvn7GS7wYTNuuY3kE1Prq5dCWxUhFnvrcybCM+yhw3sC/JsrDXM
YiUaZ24gTU4advBBr0sNHDO3mC4qyoo9g7NrZepDX4Xtuxgt4FuzEwrmQKPuiv3sZq99NxmbbsEZ
UE/7jVYmY4B6RezdcaPBh9FL5cFI6lcp1xYWmbyHUuMLtd43Cpvo3JJFV5lht4D8taN33QzeQ+OY
gRjTm3JQv5vTgyLNk3Cbu4qbw3KuCG0ssEtt4nzZtNX3smtMv10gwFmzdXLMeA/VsvblykCPxQ9s
QWW6qqJ6ikewTugs/I42ba7F4h7NKtvL5K7KxYuNuwopgeVe5g4RLzCUJ3chbLXHQVnRUcNoFTTl
eViITyeenN/rxXm9Ucw4C3JhbrPKuRF1c+tlor02ByFDfR0eEp1cctVK9nBviE/uh6sUvx72yTyE
4Z2ctDb1nuOl9Iu8fBnytrmduqiaRzVMJ7XYNhZHezcQz0wFj5q2IkXAItTcasJSmC6BdY+ufsFQ
9fLNnIZ9nax1YHvWpy7N6sfCHdUbUa4HWwUySuf+k0I1vVvX/lNtmX7txuMzdLsdnkj5Fu3m7DdW
DuRqp6fKgMlo6FvCyPNAqsI4CE+CBqnuccUtjRi/OCGA0Yb5BmgVWLlcIk9RTlax3FveDhqp51vr
um4mhkpybjZLU2+w5MLRb3rIJVsB44eQyWsFWjzUwSBdNmWjkhtdZvuyHAQ4rgFLxslh72LuEOYO
3CfvPM3Kq5f1w0YYyRBl+vQwUnH4ZeG45Bl13s61j43IsS6J06umX9E2KaM4QlOG7be0m5EizDcE
XELHlPtRqNdwzG91zNZVORoP3E0Wopvf1oUU27KMvzlNz/UZgYVOdGNkQzi2XhsNlSF9s1jdXT2z
eXm9qgeLXJ4o5nr+0ymMi9HdWuUjseycOZqGAiKN8WUCQhuPdTafVoJ+dvCpDqrryoMslJeuGIsT
f14LRVYixInr6yLVdF+WtuHrViuubHj7RD2aEW98v23t0QRNMtDtCHGfLUMeZNgvBJZjxxt9IRZz
cOcmKrWlPVNOltA25yMG/zl8tzGJOjfsk5qaw7or5/qTiXsQlGV161hn053qs2IVn10p2ABhwWbl
UO4xKIaZ0+41OLJZ4SpHzeSIUpv6HiZ80NkYSUCBBd4d4zIgW5KZSSPkuWtBRbIBTgvne3IrpvWk
sjxBKnH8gox8HFtegE5bAYNcZzmR/bqT1Kgb05jSgweTQWjYF0tNn4EHEUINSS2uwOzSQ25n3bU1
anh3x+MS/vhHR8kjPO7MKmwLxdh77irgMQhBPbie4mFarlTX/KTrxXbmFGUqvGTkP9vxzeqppz10
w/pYzbNC2Y2HG2yE9FwlutjB/IYM7Bauv5IsurIargZUGz4hAFuLxRxISEV3paLsVWg0sdOIK+Lb
jm2XuDuR6vYGsumxxLXtvmqlP2bpoxX3ylm52BkPzrqf5/HBWpQWwdHBNrsmShQ7D8bYUSAdJzcz
rP5wXpLviT3Gvjpm3nXr6TsNP+xQrIbApwLYkM7lUKtqt/FadUPIr7pvxYxhp7akQSqzPkzyIo9q
0kKSCSs8kafVPi2brT7jIYRwwMCWuPIwcSYwNYU6AwO/7so1ykzMHWvHOuWlTonmujuFWiRTe7gj
6XdlHY9LasAh1OegvnyK1RaRIuGuZRiHBWWhNsd0rSJlMR8m4ah3uJR9qYnOipJUswKRuQnEunXl
hemnF7XG9EDGsN5Z6vvEVS7n1vo4Nmr7mCtwQEx3DWei2a6Tqf4cN9yr1blVh1b1QSq6s4bUgCDW
Ut+XiXKM1SkNHUJ4j7SFNEXZd6HPa+g2uRqRgav5Uzmal+XJ7VWaJqrWMHUkI0uMErYcog3NgvDR
hOi3bfZkVaMZ2nk5XOreMhTq6O1yDLgo9ZYOuJSCTnWr+z23AzzJSb1ojTN9qyQUNWvRH2VZNRH2
sPdab4pPmfq1xlyPEJX2Rpkr5Vg2NbaI3nroJ5gQk9G1QSJaSom8q46dCdccJDhAYpLvCsih0SzI
PV477arsZIPbLFRuYyWTDsbeRiJH3mZlJaNKkwCUDrPdOqk3qo5/6jJRF2oKKzzR4LOphGpWGlmb
3UoOWB831aaSIw6X7aSQpqauR/elneDMtes8njxVnNvamtHLtEilVO2pmjzt6ECJ9Yt2sY9yUr5l
uguXvzC3uWZ5e5ybu2CuVvg9xYBDHgLKL3GDHmnOvmpV30TZ3E67qlTawHArxq6zZl7D+fLnArdZ
idGraqX3rB0NTwNO1CZODmM7BZKom0OvjZ/tql33BUC/r8aolgfSfHeF6pzy0TpnWi8PPWX8hmwE
Kxqb/Cundrcf5fyatnb6oMKn8Zov7prZe2TUZ9pW92YtcKPkxmzYG8hOlkipgGHigzOYeeipvGB4
m5xjzSi2PcXQtoZ7u1HWlLqq9V7apraeViX+ihY/Qel15RVDc85T92shphYJU4Y0rhmjfqbBV+Fn
smPp22YcbV8fPLnVreU+XmukdKkGzdiAW1ro6qGf7evcU0pOLvoQCtCtJmzniin099y5M1QxUWCJ
J5QNw3UZIx4YZsEeY5/LlbuSG16Yt0nPkzA2i35jp129M/Tqq4SIvpGJskKyclD7J00VQL//1rZ0
4GXNLMKhuMXGqdpNDdoT5DcGnDgEPbFTRiLrjDNvlb+s1SabSv1TqpT4X8ZU0ktyVWSaDYF7JlV5
ViJJ9ksaR245rQGjQ5jZdt2R9Cw+Qy99rmPfcEq0os3CW4toLgKivV9sJAo1FbxwSkFHRcFQi/EG
9xRrMzdmuWOYgIG68ZoLbd4ntvGKLbCyK9uHZYh56WP5nDhTgOKkveU8YFMTqxKYVMPk3WkEFUhe
mtyg9OcgpwSBarGbO8FVf69wdN7YjlMGM+3DNq/0e9uJb/A/PkHXLEJVigo/MAuRClGn29GDbBYP
wVzk+R6z74wEgXJnVw6H+mANmyHRqFqqyojaXL6g5fuaI6U/q/gRjlSJ7bzu7YK030FHxYyuZfHt
dS42KHlO8ArmzVSWL9ABSl9JiTf3igN+SBCRtXYM47J76wcKPaHlx7RbD2M9KPscDanuMI5HTkH1
AU4ZLFMxk11cFseGAOp6npENjRlVQQ9TGkLyHvCMGkCFUtslnYA0T2w3epwbIlKeuV7Idt2jlcls
17EzrrN3tmL9UeTV4zozQihdbz8sA+O19AzWxFk363dxln/qpLLjtYHYhyO8ZmQuUdk6wr54Ro2j
do8cp9VuXM4rOyuVbbP6RUdEdGtoDq8IIHfDpSLC/KIsiQPxv5v9ZGQ2laZOd2iRX1xcm1USgzWx
U/IcuYv0njqVbgpHlNqfeq/ZrOPFlN7zXqqLn6+tDExgcpUOiGgixiintqdayHKkHEaafCqHhGnU
qsF7aCOOiPjQy+TWNoo3kWCAoNFD+sKy7EDUM93MNGzWvi6vJZS5R1udh+PABjeB5K3DoXYo4bO1
LbdDX1zal+k7Z1AXOlhFOnKyNqlXXUFVIQmd2RXO9lmYZHkazJwfQSL1V7ZQ2tjcUnkqC0ONXFJR
r6+O2ji3LjEbmfGo1Z1+aiYDQiZuOxTm1b5jLGAr3kM+6PdiXdEmzvEtPLipXFBiczioeVozqHJD
rTTfnBxhRYwzxrB27TaWOUXtQFZ3kwWETG1x97EOnaroIIaJfUA+uU/JW5qJ+N3UrZXjh1e9VmVa
7gs4r2tPISIM98FbB0nUmpIHicNYazOIBmcBRzEjp0o+dfDpRVOv10Z5N9qFDJqpxfhY0YmklRbm
y/pbkgwWbLc+jGckoEVykb8UbBVd0mwQ2O1nRbmtJ0MP+7JjwzS0be52uzjxaONHZ1+Z5vWEjiyo
cQHZc2ghFQavZ2/aOeVYnGuhb/tsKh4nT6eVTBz6UaatUkyRAg/Lr+FGHnvbCBbYXVDDkwdB8HzI
C9/5ZmcZoaVOT4Oq3ayLo55xA/nm2k4w4FLkS1OhHE6ol3vNipKhi3Jn3UhUnjvW/rPw1g3HQRMh
UKOLlc7tYpJ2Vqp2UCWXbsmc4yAfsjiQqXOnAbJs25R6aIp1B7nCCpcdMu8Wccpb6ckN5AwlxDVj
u8B5JDStg2dLFQNzqD0itGB31+HVxN4cajrTG8j33c4Qt5pEqyVaPkyoYkthGBh1FVWybA6xpqZn
4L2N2QgRGo3nbRYh9hfDE98uu+vGlJ9Kz3wa4/omHrr+OpsuU0Qs/E3RCYYd9Er6OG+ZU/R+HH9O
cMmNygvSloyMrl1z+mrVbmSLiuQYc0HzqtzatnY1F+2M2GjdxVK57vvumK8dLdrM6z5MkxZSq1tg
Pbx6di2/ZOl4oZK+dFV726WS7MBxZ1EaTj1Te3PwAm98nPDL9PtqfuRnIzAyHxZ3vsuGWAa97X3v
E/Wm6ifhG4v3SakhR6t1E+/q+NZNs2xDSLwMM8Sg0iqpEL1rVQWA1I38WkzyMPXjySZOw8Atw0dt
4IYVGgk/rxp4lbTe2G03p9VgnlfFZRWqMQdN5UAO1asF1jqaF1t4L3I4ZwzHFx3SuYNWvs223mTe
OEMb+0iqERfn8cMg66glFcm3UjJDFPXydt+vIn+SaUAWz3VdMvYo3OdmYI+diC71xLEzUiQj1XTO
mnFfIsBjM1e+dbwlmlWfutrlYuH2oElhbKv6U0KDwTn6GVTNsVD7DfwHRuzeLkp8ry/WE5syDfdi
oeDK7waV51JpK+y9fA4rZ+H26Hdo4yHZxn4i07dE9x5RzbwieN+j17lW5XQHRnO3uuscZPnOXPmq
2j1D3W5Spzg6ihjhuSWbYom/2bq+ZboWoxexZWDFkje6pxVFrAykoF/BE15g4jHTI6ueUa1ef9Jy
hj5qNhtXTZMMoeUGS6HyRiTXsSp42udMNE9j4zzKRVNDxWOkFie1PBqL/aq5Hulx9ZfJLD3oYONp
6o05WDXzFvDHOiY9Z7WtZ3f2rIS2a70g2JbHDt28T01gM1Ot2/qAil/SJMYU3hN9V6y3ZwNtoV9q
trYXKXWpQNJrOS9z3SvhYMOoMolR3RDX+YxY3z4MzfLG0Uj091jfOouln/r6VqljTmIbVa33hpJg
DCubQW9t2JvaHbZqgTi0SxxQATFGUqmPeoHQvwQM3tlxDRAPVMHUWWLefa16y6tAOxaqdvWaedXO
HfSvjTqKcGZ2mdolwx4O90V8V/r21QPT8inYr+iBJAtDQX0FlpLL52mnK8Ue6qbpOxUwgW7JLYLn
CJ1nvF3JO7s2bqqyz7dNWXtw9dMvPb3xlg5SKKaxc73sKSPxOuIhPyTThE5N6SrEUODJqS1Oq/KU
6fk5ng1vZ+SXcYZjtWj9e9o8xEcFyvvdRJ71WnTDweirJ9NMtMCY7Zt83ZmqZt0MWkodEzvbKVZv
Dego5y6dtuT23bm86zh4ot6q3W0fZ7fViES1Edp0GfYGdQ70oZjSjFqvchmNqleoRJIQLXbMll+C
D5Ao/wML/O8GlMP7//Pwr++1/Nf5Pnp4jypj0v+1bhYpsKD5t/9J0DO8m19Az5+LvPhcffvXvrv8
rQNvrnrRL/tv//t/XTzD/gN9dv5gvq8h5FV5kzTjAu/+iT7b2h+mRTiYo6me4QCx/gk9K5b6B8nU
pk2trBqGrl74b39iz4ql/wGIrRuO59gq3RdMrP8C+PzDpP0/gd4/9VYA0O+INzbn2zD1SblbsuIh
T88jQK1tRI1OyJARVZYbQq/MfLOdSDT5qrpnTXS3rX3rGLzvFegFNiogBWwubnllGVFa3v3lZv4E
hP65ZOECjf8dDkcFkSRQL4tdM19ZU+vrBcXnHLmJtiXePrj8UP5xsTFCaaOYFPepjcqE0Z45RHau
h3UBGolGO0aopBlBbqI9HvxqvtLnJ4N/2SxnB/yl5uCzvDfZlHRGh1n7NreRoVrbFaDwtxfzg4v6
s9v8jiDUozaaFUzjd1psPlqajhJrORqpdqWkajTo3V3hlFu07rtZsItgNL7pgCpSi7T47iJlnJav
rbfexCa+VKqJlbOIzFgvLhPozE+GNd7UusLpWNRXmdlYmxjpX9HlX9Aqa366ZCfkH16goacP4wYN
WZyuMjDldB7WJgmGeRVc7PDZWJQX2YkvZaZR/sz5gWam3v/6gfIK/IVS8J8r7R2LKS5sjam4KHZZ
Xt30pheRVn+vGjwBRzf8fJjOlVhDL/P+SaQN6+cdtTPGF6PwFi3fiWzaWkwQL7cXj3XK1t8SbH9K
NjIYFf19jcqqFSMNaL5LXPNLnNC0qaZECdd0uOzXRJgayguyGqhmljiuidwgBX+12n7cNLB/Rniy
pV58gTn2pS/1m7gtry8r12sR+cXLVrjeq6IaYa/37anSnWu8fF6klTxK/k+tTz6L3Iwun6qvHpOy
YR8r4+epym4KdYy0qbxPWmlcq8OzbtXCn0a5qz13V11WdtfIo05ctr8s4oDs99Htmq95r+1wkDh7
+vKUJt1ea+a9myWR6NYNyECUlxl/0HkwoQpoKzmHbWdfp97UgWGvN1gPmxvw5mdLr67GAoeY1g2V
2oy0pAsUUV/hGP6qteZNOzfffr2kfkrt4/a/Y8zIzhJTWbX5zs2xcDX1I735dbUyu2qrW2wyHn/9
NX8nw/y/lWu943N2ZUWUPOYxu8Fqt8YkIzxzCf0sf/Ni/NB6/WRzsN5x4lIXg6iWGcROSbyN7Np9
MylfBpFdg9eA1sLZ8CTqZQ+1tDb1M+ZbDgPr6QwwscvW5Im8zssdjhtEw8keMfyLIszA8PTImcuW
CaG8aur83JvLBvA01Bix7MFEt7KHa1Ggwkzd5TNy5ANWUUFONnTt9PinuPShdNZa8qTkzQN49u98
jD/YCf4/oWJtxl7RW1xvbNyxRatQDfmbIuygrLOrtLtjY//1o/sRCvGze/vufDMNAzW0xRvqmbb9
iXjBOrJXBKZzikUMtlvt0mKOn62dnzJq8at6ae+aKZfb2U5TSPJMvBkRU3yplxEMPhC/4RH+YMf/
7Ie9O95kFQ9AUqzdBiJI1mlpIBhfOCiNZlQ0mbRCcpD3FWY30ZwZt326nHubdPM02ddKsylGm2LS
ObF1hx1kZt/rvOdUHUMlnY74QMIJxRuqXB9WWVzhnnG9ONBZrCRyoVeJeblg2HFgTbb+G2LnRw/1
3QnndjTkKtD+LjbjIKHJYZnh8OJ193rb3itFea1XTCTIYPqNB/rl7fjZDXx3nhQ5zfycwClYBmb2
swasUgzd18KqrspLzPxvFtBHe8y7Y8QVBTPWCTU6ukLXV4ZqW7YFpNWM0V5pnCrmPlkhXi/voj3U
r6IvH6tR+cQxzsE8zeGyZAg5mb/l1m8qo8vu9pMLf69KNJM5jyU/YDc4rs62XtO2AaAj6mpKLAp4
sQky/83lf3D179Mb2XJrZtUAOrATn8SgPXpOuxN1sm3lAJPid67/HzzL94ouDXOoeJRc0mUrsFoJ
oFirGI55EXrV30Wc/hC7/uzGvdtnlUr35saesp0JL99p8/txUZ7FAhlpaPIvWlKUz12qFPeG01QX
86wkaIlo2tjjmAAeLuvGcmj+hdT6veuBB4l5b5hq2MfKM4PVzexiMjub87VhIzafLWRwtGG6+cj7
yTA6/1Yu9sEoHYgfw3Fq6UK7xuv2ma3fLoyGPHveJk4ByVOjctAAjMa1xEKifLbj6n4xZjMyEWcG
TSejGh44loVMxYtvg8F7pqbd1p2Kz3aGih+h/68X/4+gq5/dsXf0zyKzpkXDTGanYsk+QT5gY5Zt
SGdgeXdW/ITTHMnAMpylfUxSddOkz0551VZADJm2GVvIIldtfeav/EFC6g6rrUZjbG1HAMi6fGCa
9/Drn/pDEvSzn/puo3emGKO2GghoJZ3bsudzUykhpmfgUJZvTelz6cGEYCZJiAWH3M0yPsjivmtP
XWMFDZ5KpbDvCwXpyec8l7tGf7N0rAQXzceS6WA2txYgBDQb6EE91ie4Z+UMgUbnN7f6gxrjvVgu
thgM92tZ7zKrgjiS3jJaRH2avvz69nz08e925xljvZ4paL2zm4QIYecWS6vXzi23v/547Qch+Ge3
//1uDN5rw2Wpd8LARjMp9FddJYmrS5/lzFvQSP1mGEtGRe51l3UFGykLHQsTHLJc1W8F9KVpxEZA
GJLyZ3yCa8rgSeoPZeceKo0MUVPRLExP+o1XrJ8cdY4YcMYBrnnzxa3oy6gUb3pRnFsJDjNP9mG1
sl0TO+fK9jq/ox5lfMdoJDXwYqCq9kvHeGgKHEY9edAgAvVZgv+EfSNj8NrZLULsh25xHO4ZwQ5Z
sLb8OsXT75dmfBhnOfts889tsxxMrXnWrOLJXKjGTUAXI9e+pxIyYwLQEc2u9dlZzdAFrvVl5h1c
Jz9bTnJUqcOZWu6d1iQmKSMZrcCrMZ6WoABEzlc8Qvppo1fpY2VZUYZEvzAAkNTyu5MXkWo4fq33
e2eEuijQI+APv23rlgwQ3YafNYellkWpWXQ+sC82RQk9dO4OryLOtm2mv6hFTcwRLiDKCF/JU06j
0l3neXET05IuXrP3suQpS7z9UsF77LRNKb2jx5QZIxzYU7iLrTQzAGtXjaJgL+E9WkgK8xoXiI7c
HqfHzyyf7yyrP41OcSq5JqxHz0Ol7Ft9uRFW+oyfZNDk+c1UTXgCqZGZAqtOztZsQV87b9OyUG2u
tVKGY4uJp5GOx4R349eL9oOK5b1uEeyr0SxjrXdDDbCfIcQrsvK1IUNODvWXFRwdY/ZTz6716+/7
qM5/r2YcpFEznDDrXUr9RcjFhWy7bTrtiTYmxCVv9dMRtFnV8++EKzVXcy0OI5yZ8cbInZvBqd+g
3d0ZkmG+bo2nzkB7Ap8FT0TpjezDECqq9WCm2W7WOaiaWnmzLRhLKWbNsfLdzdX/y9l57TaudN32
iQgwh1tFSrbkHNo3RNvtZiaLLOan/wcNHKA/HcsC9m0HBYqsWrXWnGM+dyM6Wn6eQBt3eFl9lW8p
IjWF4hzfeXq/dFJ19/PXPVc6nBRO4zBCik5ZcoLIRRcKGGIxyPaRecxWFOlaoApY/fxOX+6kbxaf
U4gGLAk6C5Vd+pMe/spEdOXwtohX13oef0aiem8FgtjcvEJp/ua6wzFM2y111NbqiRif97DGfGxS
2//585ypZk6BDiHMqiIVgm+OamyRt+O+nuUjLGRC1JcOUWcu7ylEgMNCMk4t37Nq3K1AYRlZYKW0
bFwSJqjO7eELt+2ZreOrP/ePoUo30biMblX6ij5xEgSl5phXjan8t9vk1F4dJQ0ju5aNQ0eyhzFM
LDrZ7N1WvUL3+xAE49PPPwq8uu/r5tMkXcQHkamkPH66WQZ4MJRbY3SvDXNYdwhJ140+XAdzJx7g
I0+nTTetyG+z1jx4HCIXgwYGG8OdrneM/1v4J+4fDNbmKieSdyEL/ANBkxw8M18D6uJnt7VlDjMN
jFKybT33kGupw6lr4IZUnjwjvoJsp7Oj2B9t0F+7kLsY0XUoVCA/i9kZPG5SY/TnKxBq+iFVYPko
sma9NrtV6NjecgyVO3rNN2GNlHkcnL8TuxAGbOwEIQq9GMtD1avXThsxQ3Hnubu6z7HH0DP91Zgd
wlHT4OWG5LVscybXQQRZq9LvlJHRepNOz0URx6jboyu3QXSflg+GZSLgbA7REC1DwwkXrioPmdLs
BzU4AA1nox/ZHaK2O0RY2+hl33qxdtUPEWr1AlSbsW9RWgoz3YKz3LslMxlyOm9Kh/8qvQnuY9ew
7YOSQ4znIHLIkJWgC0OBJ5VD0IbdwnRTSdayKnc2dbZWmruW7UW47U0R5U9VNvc52c5Vx5u33iMD
ib1nWldTu4mkEy/7KbaemlLc9126zNLwMwNemespDh87e/caRLgx1UbbtPsK9UCCmDNoXB+m7K6C
+hNWxpUT27u4Te/rol55hYbvz3uYty62j8eod44VVUQTlEyWhFwzaMwXZtKKpQf8kSa6e6eE09cW
H6ofCbpJV2tYlBs8GJZaLb2s3uuqfqUGEE0jqa/cJliT5LdqFBsJrIBllRbthTP0mWdbPanavEar
Aq9CZoVdhYxJ5YEi59rpmgsL4fd4EENTT/aAgLMSLXydhZk20jIfUYZJJLJopNAxOw7ej2Y5R3cw
id+a7iUgxNmN9qS3koyEmzTZUPom1oWGLmtrxQ/BUP9NA57qaQiXRuVs0zjdeWnzKrCvJNW0QT67
7fQaiWuwAaq3dfTqdWpfGvI/XY8HQWutrZ0kfwwtvx/r8o2A9yeD6sYtvOdGa6PFKK3roZTX86aq
UwxWroKAwd1nvGs56ggP380xfJeq8fzzmqbPh5vvNr6T69tXjO1HVaXq1o3trClXGIsXVVMvvLZH
HdR1T3wjHcUESDIzUH1ko9VSFtl1NghlMRdrc3XQRB2nVbudlipqkLVIBo0RsXOEKvhiRjm9sYzm
gi0/f/7Y56YhpwwEcLFMXXIl84GsUAKbC9MBP0rv+DCRHa3KZ+xu6ynSVl4W4EZoFyoy4d44kt22
rxX3r8cvZQfIQrxbWlybMXmz2gnU6GwP61cgjpai3DrNU6LEvhc9tuNVnN5GiOA1jC8pAjjGpSsB
fs/JCGtXvDu7jw9D9QqU9CoKvFVkKxdKk7Nf9aRFTaykLkLNzfwCtvsgsSV2616PDihOt7r3OES3
2EWOZYp7AXCodFA6ME6TPYzLYOsQqJyO/jCYazv+O3oqRpq9myKvlQ6cPXDKDlRaeoiTJe6npN/z
LLGSsHq57AEInGuG43J8KYr7xPqTavejvE3KrULHgwOvF13gHXxli3xzG361D/4pEawaQ4XS0iUq
euOmzQEAWq7xGdA4W01qx5IbrABwIsbLVwoMU1oruzRG418azBDoWc3E7IU2ATrkzLhExpTghBkP
gyi2bQK0Lq2VYKFF6L0qCwqbcT3NnRW03wyPCDGvA0CC0t6SRECfJbglgXzpimDtJfXjrAKHpWss
WqR1CjanWHsO1XwlTGuZh+aB86YPiuxNs3va7cMuiVV3WWrdOzXcWhaCWlX6bt4e8sJ5tWp6m7NI
1xEBOsN+BeT0qou7B8yaKyxkV0YRbeq633z9Jw9KYh2u55YW0p8LfQJtPrF/c63VeSn/51onpdDy
YTQK3zKx63T5c2TUz4DuVyUq07jC/TIfyeaRn8tGHQ82Rtr2788P7rnt4qTH4lUUnLWSF75d2vcV
Nil9Mg+O3l96WM58tZNlOyxq2KfGWDAkjTgyu7daP1546TO1n3rS/8iSHvOjU7NQjg63WyPJSxmu
sS2v6oSt/+fLc65ddsrlaHNHM7TWS30Q0KhlSfOORb+QqJTGFk+gEaC2HAv9UVjiqQ7rRxBnvyCb
bxE4Dyh8ndcsVe+CWFsppga+Fh0x9tyg81igk6fcgU0zWA8iQU40tpsOjZfDNGr984c/89vqJ/dV
h2yDPYvPbkVPSBDpMO8q7+IJ7cz1/9rA/rlrC7NxZWXJBGfHmyFLZIfSnj24aY5xw1tlEnl8lD1D
HabxoW/QEm5zWV6nRffHKxHvl5DnqKP+21c9uc/wRMX0TmtCU6fsoDntfWJqN5kwL0G1vs/PMbQv
scU/31YnVKRJwPL6iUseStBoG0u0WzmWW3tS/iZMahwyehdNGtxkY/jWheOfn7/ZCUvg/40qkfn9
7+pA/kTmoG1DNz/kVLkKbrJx2maCgUCiRZu0aV+K1gW+YelLx0yf7L57tJN4pw3RAz1IceEKf/9z
kwT0vx+jVfNaxcdD35iuJkSlclcb7U5kWNgwxvz8Xc8cgL8AHf9cZEAxgystNsMWy4BlR09T2Nlk
lajxolKV31VALM7P73RucHBKVSKRoJVtPyBFoaXmmuN9TkWXzScBRVl1jovP394IOezhd1Zo+tr3
fHS3Uxfuc8Z13QA8Vi271dCkfxs1nqh0khwfBqPcQk2wKzLUxYeoV0CBZ7PzjGwKrXJ28uBmS5dV
SBc9zhcx+2kTFct5gGlXzTGWOS1tBXeWUAqOehyosp4y9sXlH4Aom+3v2TrXxD5lWljRRDRi6gal
eZG8WkYbCFU1DTYE0e2lhfZr9v7N/nQKiGpwciCxVjNf6YdN1uZL1emvW4SF69xVwSzBmZMax0Ld
voMV8ewGLScgBA+d5dwZpfs0OAi4xwFRQVugEEY0PDuAxQZEZrYYQ2sjTLwuaS6vC+T0zWAhX0C9
UhDOQjbC1qnUJUEi9/EYUF9gh8twA9jRrUBJlzqhb5jBs57Fv8Nc9+vBeZ7//WgGf1M3eeisnn4k
FPo2GbY9wY8qWjovKTZNUl5Nsb6vLH5/L9Tuo8pZjuzripodPbSLMUFIP99r+rwIfXf9Tp/goAOG
BHrSt2UNUpzhRaCkL5mGVsMq5WOn2ZvAGdapJyEkoOH3EPhkWtYvUkTXsdvd1GX4mHjdLdKdXTaN
t4lKb8Ou7yCOX+GVB0Tc/actQ/Xmp/+fJ1Ctq7Yo5nLA4IDMyWhrwYUoAuuCgGeuKr67EieLyBi1
yLELrkQjXoV1EOOlffrMyvGlFfjnc2PYHbC88cKyenZARkqs/kFzCCvf019+/hnPvcXJbhpg7mCC
16b+kNwH2R0UhrBF/nzT9/mFiubc1Zn//J8vkaYuWu5yfgfLPNZuvqSB/F+i8Qy0iv/70vqkwzwM
uD7mkC0NjhR4ZsTw6raXIm6/FoPvftqTcsxqkWvZcQipu7VXmmTZdiuU+WnztyqDtWVkfkZjhKTY
gyL0N0fxbgsne2s4Ryjj9Bt4CWEKzEIxo2jQYA1SNsNkuLDan2tafO3q/1xZISs9kxUV9hxUvDBa
834MzKuh768YE17ZWZcTmVs9uRmpe3mPUO7nW+ZcF/vr8/zzvmaKDrQxlGKeWm0tmf0pSpS/Rk5I
R3br0lfsgPnhDq9v9GG8iXGPzvMTpVHfYiV9yMS46SbCVCp6KRc+0dxG+OZnUufJyT+fKPDI4mRi
Xvhl5N1qTnUrte6q6ADy6mCWsft49UIv6pvJle89R9Of3/bMs6OerIA4EXMzdOLS1+poIxN7C63v
YwLLYmPVmDBZXirX5y7Xd19v/gD/fD3bQixPw6HwKy48wJ3RV8riaiKmRS04qSuFsjZ7UCges8pc
0XYW90RWabsukfhrhvzOzCFZaNVVxEzKk/aBGIlk0Zfj4yDLS6XUfK2/+5Ani2yolA66YavwPaPd
eow9W9e8nZT62hpB2KVZvLdHZdNmxt+fr77pfr+yqN7Jr240XVNqaN4QOARXkma8mJRVFSu/E63K
lwRD3rj0NlNyzXZSsHTOLWVlyu6CRNlCy7W3xLOofmkVNiMoF4duMT3YpgNJsw5v59oFS1u3UNKI
IWlp+pMdP3l5tx5w6zbIPpDVeH9KNI9LODl/U+nA6LfibJFqPYKsNKzosyV4O0mZWTTjcHATRV9D
jLFXZTWMaxFP/uCav0AlbGPYvKwTj0AosMInGjvlCK9Fj7Wn2MKCoqT1pgmcHbLotagE0REZdpam
jD6awGOH7+td3DXxaqzFNZE7y9bEMomjjSiAYB9TP821NLldvinUXa1pv/BVF6iNh5vBot0zP6K2
Ux+UBCBQyKNZa2XkS6WhyVO2e00b9vMyB9HDXHZjCOPFqv70cX6rpOq6jbBhBjSiBju/Z0yJvjnD
SCPDg2FPa8F8Oq3IEEqqQ2jEO/RALvENEKUi56Mo7TvKTPgzQlhbxQohbNF9j/JwF+Tjtem5125A
sShbXnSMv0gk7XIitmjplcG9a0d30TSuPIKnFmE+cwwIF4yslSVGMMi9t0oYQ5pu9zqraQeUHFad
0XCHLj8J+Us04tnTjRfRFQWCkDheEih2NIP6po3ki1Ur3cKoMo/EHHlNatNbWw+bMumfBU96F6Yb
RZbPADMhmIz1Y0XsFON98wMnmaSTQQSmBXxllPoxtc0UvkF+i+t/DUwgWtgZjU+2RblwrRxpx4xE
6VF8FLMCwS7pM0oG0NMQ3BMF4W00Jsyymzmp9rQNtIZ8GCXa4625BYC1Q5L0OyWHpNLpMmWgYFZO
ndyMMXKkwsHoVcliXQbq45AbH0U4Qd9ITbKaNOzOebrFR35kNMHAPw3WUaqCgEDPbQzda2d4Hw5T
BlPXd2E6TcgI7GXjdNV2VpeWfbCu1O5QJKhSmKP7Infuxyn5dEfmN0apg2Lp18nUALOgKUbWCDMk
W/WIUgzxhbD8yDDzpS4PKEVB2YzTuwv8pijxI5cYK0ONcERhQVK3wjui80hzyZBpYE0IV/T9ywVA
0esKJYQlYfcMk/RzzJ/QOddzbedW4Up2pk9iHsGVs2uSwICybYuVC64GduTLGBfEczClmT9vSh+u
zZqNhYu8ARtnB6G6zMzwd6LjRmxfjNp5JDxTWc7PVhlmfwMJy2No8pXZe797C32Tm8cPk9H2K8KM
4B3Q026b3t14Oj/mZIxPBemeHKLSd2E6ES67Slsxq3xJR30nPIgAxKnKZeYCwamHVZQahy4fsPfa
E0O8EqUzi7aRY7PlwGGQLpM8N/AhWsTpGqekFoSFCmoFY554BNT7GynpHzPIfmVqc08YwXVpmsba
td1tpGXAOfO/HLp+l0UNQCpul0YsN4LUQ5ugnz6IfjE82zahlUGsUt7cotmUevHQi6hCvx3cogKZ
c5XWlVbpa73HjhsN1qfoxi8m19abRaieiczDyY1lIzwMosNj4SWEy0FhwSy+dfLsZd6mOGvtlcQ5
KIymmGX9rnjVQcpN1BLiGSsEGGEUI8qt7Ptly7owv3M4EYuj99dx1a61Ol5bvXrbtcYOOs3tUBtP
lmU9RnOTvibzkjatRNhmVZ/6YP0in5aQG29roK6Z5+mWbB4YYt0h7DjMW4PlSB5/i6DwIL3RdEE2
CdcX1krs5xBcFnpFo1QX8euQ5OtwCHeuru9NJcdkxqrvzJj8kqXebtQ79sF3bHJkICKjW9aJFSx6
Nb12SXShKRoxih1QOuMhzUwJX67kFjTz+7YlGjLU3TcZa+YisXHqK0F6N8+EjDw96IFbLpm8Llq+
r4iig+iFd80RcEPaYszqXC9UKtQGvh5NFUh1k/sJz/em4He2zfhA0tNNo/aIPJ0rGny7mOEEIpKr
hunt12vGg0JjwD5WeXI1Qmqb/0GokA+jQgMyJiav8/3fmfGvdr47RAxYImcqMz9GpHGFW7swj63G
ipy4L1WlPgvs6au4m9kBsqNhNoiHipmSF47H5mudTxj/GPuyG95Qrj6g4j4KTy7xgjzTIieaEzoC
L9mPli9GL1/yctaSBD4CHBWxhYxoLMDs7cb2xcRCuIxMAh4ZGYmw2RaZ8cB4+6WR3r1j2Y80PDGy
KoeskZeExOd6RydHpx6kCOK0ggY3SFUM2tvU6n+N0bCHUXHhkH3uLU7OTuihTC5fV/gc00hbGuFq
WMkvp2p36BpWP9dRZ5qAOLv+t7qMA6rjpKWMxXV/gysOhOV4Y2T2Xa5WuyANtmRNYr+U+6jPrr1Q
2fz8vueqt5OjlZslbdl7iE/6zKDJg6LJTi9+p3MX7mRenEDjKZjGowVpMrFAvc4GB9Va18yX1knE
cq6JTBSuFRWj1bIl45Nbp8ixGSzqG/L2aG0TXViKS5ne7vflseqdTEDn3cBkaFD4bd6RKd0/xqVb
sqYEx14mr02XPs2gRWK/M+5/786I+ue50GQX+OVk+pM6mR9Vbu6nWcvgZkd1ch9w5L0Zon9Ua6Kc
4uwRhNZ1gP5Nkf2fMcu3PeyoBbE4Hi36WU/KjhkT6Dnp/c1EonNMpOXSZEPFNNf5nUXAtBaKndph
A+qApyCbUx490WzMorvNq+aAh/MqCaxjkYJxJYT6LoRzJmvjIyTkhmqSBUgz890wV70aTeqMBQfX
8VVp1xYj3BYvdzRjGia6gbVqLVObJVB3cbuaza3WUfrOm/EwUTvRGxzQReSDcp06+q/QDq8NUkW7
GJKVZoqFK7QHx8giflqsWAPMrVZ8anp3/PrblGq3UhzGikXz0FfgchLdfPv5tv1qLvz/5xyouv/7
uFRNjNe80TM/ZjEU9eCPHUQrWPCNdzP3M1OiNfKWBDRUyFn4YNHpHAEwXnj370+6QM3+993ZdqR0
S96d0I+lRK5vUE+BkVuaJKzz6ynOSz4c57bfz2/4/RlXdU+OniKjB0niTuYP6qeOrtWztc28Czhq
uHYceWkNOvO8uvOf/3PCHbqc/F7HzPyxDzZM8ld9T52gJ4vRZf0hIA+xStiv59noVwE5HFn0yYle
JsZVS+Pn5y97bil0T5b0gGBhTdhcXdOrryL1I7DibSht6C7HOVpXr6yFUz85yl8bC9DP7/mlH/vu
fjpZ4xs3KDUyXDPfCqpn4cUv+UR+B4QcAX9UNxecx3xblcdMM33LUfdu33cEGKtENIIv0XtyzLgO
om+fAPgOHHHQ0BKXhExpaJAp1cljK7sDJivgcIPcELYxM3uqQyTpjNS9oCppn8IIFooAahba3ob2
1Ws5lQ8mzrmfv+S5cY97ssdQl3RNqLe5X6h/k+oRZyc+V7FEEp0ASqKE8Ua8j5O14f6FNYwWgLrt
kuT+7LufbDW54Tl50cjcJxFiz93MnXufq3+r8K4KAkSuG4uqb+IxxhesqCCAEM/L7MI+d6ZRrrqn
e5GZDtKFO+iXObYoQn85DA7GSomTd46i70QfFysWuF+lZ7y6ZbZPRq1eczanpael77o6bfAsPReY
ebrJZE6WOLjQGNtYkVcxu6m2vWw/J0WLLzwFX9Oi7+7Ik60qiKKyYxoX+nrVrBwN2kUg9hrT3rpM
n1NT86cct0HZp0RqyhbQzbRoWvehtpptWTYmwiXJUd3Rr4QHTLDKUMJjtghH5VJb9kzpMJvX/10t
csnOng5pyBX1DmoORk/LP36+U8+sd87J+toTRDPk9FygnqU3vWXPkcCwb93Yr910o0KJ+fl9zDML
uXOysIZRFwmU1KE/Nu0NLQjwGZ08yjBFq2CsW+AsnkfM2Wj0T6ML7aQwEoyH5nNGrzEN6PWEglq8
8N6xjwuoifIhc6xNOpX9gnvhkX71WmDUID532CauBP+BtD2KH+3Zr2PlR6e015lR48cjZs/L8lcY
ElQDAnBuAYemeMq8aN/o5EHT97iwDHwpWL+5s2bm/b8/nBOYUTlFCMpL4xBKzLdPpj5uXV08qihd
U3Le9GPrlhsvsDh0DKseM29m3/OnimJc1YBko6M97RTwrBmARcGsVrNv+euqc9cZmiQXM0pdG5Dt
sDLDNVE3lm2iFX9WHXFhr5rvhO++w8kegX8g4Enl5uPjdvpxcj447R7zaVhkzsaOnAtDpXN7kXOy
L5hToWm9l0IQEdZnlaDqtKxDaBMIX0Ql/GllHK4gfruLDrZKP0BZiUxDufDu+teW993XPFmxi5ix
uFeZsT9GqYDWGuvLpMqf9Eqha9V5H6FGa4TRY0ipkc8w1h7w+ZTQhDXSu5Rua6UPT+lMquoMmu+M
mBMtuRvzCOCS/qp2mbpEHOX3tTymuAJjSrZ2wCdQNBB0YGcxje9DsZ0ApO5bENV5I6dl2MhnPKJ/
Qep028ycNkEo9uG1nCDo9ojJgRsf6omfwksna9H3Vrj0jOyB/7pyTE5QoUOOs/HaNNlT1qnVSkvL
TWdot0o+0EaPaSPkGkDasgJA1Mj31GreBwVTwNgQ/90NASA8bU2fE4tY5ytxdSzt4Y+hwk1RELJp
sd74XuddMX7dZynhAUJPgOmF+ykND45hPrPP3GjqdJ/o2J3dPOXxnGgeMcQKgYCDMQyCpaK4v3KJ
OMCYwO/K5nnymp1dGeWCBOe/BmOAlTHU9zCt9vkIxMoLEot3RQqsWQCuIbuRl1sgp4K63mxZH5Op
veq4h4QSxUtLuJvE9X7bhRY+TBrNJiHUQzJAZ6jGeXRvSn0Nr1M9JjGJ8BngP85/TbuSXr4nBntH
wNS21OxibXTNMfP0rZ7Lj37GwcXZDmM+WDnnuTFKUuqzrFqlevTRp+0GzU6xaGrzs+6QAqaIIS2t
g7tKtzcNH/ss3gmzT2gXD484b4sHE6TznD4SLRFNt0dg69rKqLxdoQ8fE2rMldKW8XJo2lcITKu2
yR+9QT7bTuUHJWzP3g5/S7NStpkd/x7NRFmYA3DfWD8YkfyI0t8zYMKt2Ke0kE1U197BB8ebGO5v
nJSSpkU+w7Hm7oW41yoFnHX40fDrLyaR3tFSfUwCt1pACm+X0uW2zYqYRgsHSa8lBy8cnG3tVtcu
PYqlCKMXl+j0NTNAv1c5zxXU7BEVXONq9714NcdZ3S7rAzxJ0EActxaZEn7aFSDMcub+T9MV7aNt
lgCBbcJdGzVPmg2H3JE0QucuSJd378wexDKnxdnV1aHqvXtuqlvchlTMg7wNmv4QJf1vS1eXhih2
OHA3eRARHiFzBdkFzC52mOtcq1aUo/vIU9ey8lay7m7n/xL0+HQQg6ydcZSLXnGsZdnVm8SRa9xq
1a5XlGWYRIw8Rh7FxKRVO+XRAJ9aO7ropOKhiZezwDCFiSqZ2voVgptFZHqHrKgwZI33OH3g7DvO
rWFqO3gYN4XKU1GUVr+RtfbZ8gzLIbtyXTtdeG76Glb95witTTJb9ZlgL6RSEbiJnwCDQtixH2bK
zuqyG46HoAP5X7HX7nq993/ewc8c6J2TopI4QotKfKIwyJU7ZiX3Y6ddyyDep0W0bvkNDDgnth1f
eLtzNc9JFQmWkpwQUcR+z3IfV9YvbUzufv4m5176tN5zYIcNCqbmNNfuVLS83H7Ghdc+c7D7UuL+
c7Az7ICY3nn6n0PHc4rgLs4QDFerom4u1dfn3uKkZMPNgXx8QCU3oYKhj75K7XAZa/p1bwPywrsC
PRTTgtIY92opxbIt1LcpiW8Du71VDPvAI/nuxMmcolDmDAmDPUT6kJaBvlI18HHYnOnhahOPNkR8
L/3Qoyq4cHnO3ET2SRWo4eIeGxrQPvBee2Ea07s6bz6d2j9Y3QS03sTLX6GmXHgZlPCff+9zF2z+
839+k7CKolrVlQT6dPdc6eH9zNik3KILprXPP7/HmXvKPq2SVLNljwR6MBTyJgSWkauXiBTzS3xT
mZySoAI7zENGrLEP63yBH4I1vGgeg+JSitm5y3NS+XgmMQqmlsV+VLnHUGhP1pz9wIaAMPGCJPDc
VzhZOwIaaOaIasS3O7E3CxKKFfOxLp31zxf/qxv03SU6WSyMCGeF2YDfFbzLFTszbTWpb2WY3KQl
XXs9BgyjDmW2jKMQYFwU32kiuTJNlHcelVeKr8IaI84kttGsjTDdRrF2NybhbSKKg9F5z2Pz1nmY
hYVIkH24i0CGvjvIndsOfuy0111bUzXKMtqIeSthKIGteboxy2ZnTcreJgrCnYKHvuWEhRXqXnO0
FxOSy2ANO/bS28CyXmyMDwIENctRac+W4J1VOo9dFsx4z+f5U7lpRq1pQ+Qs6rcwc1Z1DYcwH71n
lc/KjvgGFlIwFfUOha6B+sjxK+VwAUzjYOWC0cekrzWczJueTGsMqNYb/iysyW4GG9iD8j3I7MpM
cPZKIFapTK4GqV15k1PeKI336uTV8OB5wTOz3gcwxMCM2p3X/zevvWqfLMyQ6yHK4iP2py66JiZu
Bx9wyalx9/NtcuYuPIVCMbJsAHJCqK8ssYfYi6k9U15kpWT/baE5xR7FFlRlLyF83VPbu9FVV0Vk
PkpojUreXDhHnzsmnTKPMOWEegNH2p9M/Xc21Ougcjd5QTxDqk2HZDKeVLXl5F5WviZRinnRhUbw
uat3sooGOqGfCrHHFLH6nc4zXNT2a5OIS53eM1uDNb/vP6s0PL1MySFu+c1AQ3xwyoDRM5ZBZ/zr
tGwPwVCuoir6NDR1R/kD8B5RAXClQ6FOx1pY0D+LlPwwnRV4EbrtE3EETIv7CzfPvEN9s8RYJ8dT
xRPBmJBq4zup9dwNPckO6aolkNHqCF9otP/4NieLcYvQRYPWGtEY9nYmKTApLdmC1tNI26cPLqUb
n7vYJwuyFxktatYi8huyilKzfZ/fyhm1nSgse0Wk0R6j3jZ08wsrtHam/WOdrNBjbdpFJ7zQ7zSg
cmYFyRR7B9riVeI5W9IgH92k24NaN1ehwY/78xN/Zle2ThaUdpA0PKMw8vV6jEmBE/ckjdz+p9c+
pf3AJgh6vN6sJtL8sFqBvii5ZJQ8N3Q5xfuEXeMAEuP3kRg/ekUee5MZvzlZr4MardoUaJsdfPR9
8ViWAAfK8p7+GsePPr40UjzT9jkl/3hT5tm2zY3I6fMqTcVNQOhLVpH27MliM8UjieRJeklMd+bp
Ok11b7sg8moni3BVF9Oi7PI3VBRkGnizX05J6CDL/3au+OKk/LPMJBr3nOxE5EcNMYYBksZVi6z1
53viXCv5NLa96FtXGdnDGJIFxnLCPkDUwR28+TXL21J0WCTxn8z1ue0Lqd87g4dhO0W2NMxxRETW
qe70GdFSGMW0Iqb9JqX/aTjBhe3jzANxSrMxnFFCLjZDP1fULQXRDdqTCyvXuQ7vady7YvRa0hRg
qWMimzk3kPIYFc42j+pt17V/K+oiLzBfUlt7nHOYt4IwmEIMb7abvcdIMkLT3bVJ/lrQHWC5uIaU
sCCmxVwWHVziIIDYG/hW2/y2xnjXNvKoT9pTlSDjqkdn4Sjyt+tkK5Dw97IgOANnfFGXu8wO9x58
J4+ufa3a62qg1Pn51z6zI5ona1o5jHpruKwuZUZMVWWVz9poJHtbFRe6kueeipPla5SaDWqSu0m3
b9U6+lMbNj6txRjFt5lwHn7+FufWmlNIR85MzUXgEvphbh/ATstlUEqK4OLwVQB3XFtyiuY9IW30
l6nu9KVSO2se/v92OjjFckDndsxIt/GAeOmeBBu46xTwGTSE//ZDnSI5GsIRo9GzUl8tmJ3i5X0o
OfUOOGB/voRnTlCnJI6ehGzp2S3T3EHuh2Z6yuP63UKTh5bwQnl07i1Oq6NwlJMxFanftWItk/46
r2gq4KsVQ3xpjz6zOJxyOBzLjQEycDjv9PaYFeZExFRuLcbYeMcZvXZS+y2oZveTXDFi3MaFvC/c
9m9bodsYhiS7cDXP3PXGSQmEDVyzWpOckGDu0g2IvFGFKJsI3adR3hMteeHpOldKn3KGZt+pWSNm
8xNbbprI2A4u3CsIUiPKUHAOZXMdMIYZSdK0U3QcdpRsfr5hzmyup8AhPR+8pJ19iCSeLIRpkjB0
nMvZJHgJjF3Z6hf2ozOmZNU4WUH6jtCokQazz3x7TbrmOiQjtz4qcsWSMpgTy2S+C6Mb13iq3eTC
jXTm251SBKShm52l8wNC9Vs30TEcJN5xDczJpozzZZOPF/zt595o/vN/9nKjJdGEah9ek4huyqzA
5n4UE+HfXrifR5gGoo2ff7Azj8apkb53NG2SrR76rdH+1uviURkvmavP1Qyn5mQtBAyVaFroT2kT
vgk4s2u3qB9IL9L3Io42TNBXtYg+kSeSmO6aB2Fm0F+aCbxfpH5aZJatM9eKCCWyPmtnDqEgkbqE
UT6LDS6s0ec0Bac2ZEHchV3pfMokkuBDFXfdhN0HQVfXnYq+qequgkQspt79RNyxTWqgXVG87rPg
17zz/vwraOcaPad25SiAiy48psgYsu/LqdvMZZU1lKDjKo3kOXtTBzxHrgbJLjfSFeFia+3/ODuv
3caVaNt+EYEiWUyvorJkS87hhXBoM+fMr7+DfV/20bHbwHnZwEZ32xJD1aq15hxTN10Rxw+9H1mL
zlJ0qBnNkwzBEU9jUp7TBh6Are2kHdIpYgjijpY88zWXRVgMqyxD/q0oZbB0bEZykU1wok6UnIoB
xE1t8pUV+ouLZgLqZRE+7Nk6YPPa3JGJPbq5rV0hnjqqYX5PisnBwKqBKBhOo7BXdRwt2eLJQRD5
vdWb9GnkvZca4Urphn0WqYS6vSkm+Di735Vj9qDo8BjGsjxklbOVaUoonbPog+DBDsfnYsqffPqD
KDsoNbkhPDzFIh46ZlVFu7YbaxsU9o1djOeRmhrASLnuhXefjsMaXB7uVX8zaJKGgrIsjIyE1R6P
qrmEX0yWIqqApOBOJu30Dm9g60H1In9i3dHRIvxDLHuN2EQFKZwlbPSN5TwcQWTYReNt3zJpG4vs
dvKLx9BvDmnobAS3xTJJwqwE4V3i4JvWKszVJRsb20lKCWl0cm2KYKX6lquo5rFugRaWw9XcJxME
fIoqJZ2P+lBRrqGKn4ogJecweBTkfPadMSwmEwyriiJ9rnI9sJC6Xa5zRBpz3wTzAhFk/aHt01Oh
2Z/zY+pk3svEJW6i7HnWe0x2fOgi7e8ZKEHZ3EX9rvIM0jTExu6mlRI3+94YD21Lch0q2JacUpKn
6p0oW2cRw8EF/6odJqOHa2GtguyhRcckbmtv2M/f34P14iU9TmSy67gG81WWXfxiWoc8xhkM+82O
jZ3xENrhOnaQQRMCssqYxEdR/WKW8lUpTMh4zdu/X7Af2gLqRZVBclOPMsqntYk0ibxUEkM7LjHZ
ZEI/15m4rr3xhlzX4JcX+m8F9k1X5e9q858VPGxz8l+ykgo360k0MHJXymkXdTNqSWm3hi5WeV99
wTJ3mV9zAO2q+mjZPlSWRNkGCiaU1K8UZOLGUkUDYdn5nnc5JJDMdyuLVcArmo/5f7wUOU6cyLXu
ZTry7dJ4NpBnPmkShlRO16mFbaLFzw5Ri1utMT8trzu0A36Cof3FvvlTwfFXMfWfb+uNTWiLjtOX
HfbXqOStRYQTioqjfazLmiSXeGGkvEFdlJ8LzHyeglPm33f2pw1M+59bZYc5O/KNjsMZr1nGObTv
lV8emp9+9MUxiPvXD2XUIhAx5LlHagO56JdS8KcffVG+eK0iooJTyNYCd7/I5y4n9qtf9vT5of7u
2Ztfgv/cjWkS8Bgwu24JJd4kSrxJ9fLj//7jL4qT0jTLMPYSihPMIVKRmxkwkJveL9XrD7XPX7Pq
fz59hO3ATFJ+/MgkaOEX/jk3JlhM4Q3EkKvcIOAHjdS/Hx5zvpXfXaqL3q/e9INwejRAVl490NR+
FjAc2d/v68x/mFrrLudwnyb2Xm2m+xilUtTqS1VvXwKru1OqfFP6xh9Yv2cJy2xliW5l1v6to2ve
Et/hw8g/WdiK8Y7v5Ig+C/Rlk6z1On1poPeNEVK/UravcesBhYuggtT3k9N/MGwOCZg39pPG/tsV
V6OGoN/LH/Bi5JtOhbNAfBZJVEIOTzrrSuPghKntEIC1PM2N1aaJXQKs8ecnzpOvN2fBBjVmyL27
fromHxF5gkk/tPOWIHH/L41DjRyZ//nc9aSkWewI4TYbGXZGJZZNNQ1/eWN+qib/nvL/81wIEcZO
4vM2tq2wFtWcftnIpRTWflSnj3JAIiS6QMEdKXbo054iVa/XLUktOpvyok3t0p0vehB7ayHifU3g
qKdiMcy6X06yP7zTf48q//mAad1VVdjx4A5l9Wi3/SfZwb8cq356oy9WIhJ+NFOxgEm0MSb1LNhX
XrLMvOD936/B37bxd6/BxXIUhdFIYcYpIPa6LTvwZ9ZbjRv22oHkaHUxeslzq4tdPMbb0Rwfcjpf
xIdAgCjTVRCZ/WIWiObVtBjs8Bga8nMuS+fXpYjal8xO39gEXayr2gLH3zxgoSJxvCMxQ/tc0iUH
jCwJuEOSZ0HvEA/zxm928XEeRRSVdQWfcZM5Tb/IHabEwIo/a3AlCxUJbqBkm9gz+CM8H4xZUJoA
O6f9+KY43v2/r88PB3dxsaDWA0EinaCPg5QqWGQZ2/GgPkPt26eO8dgb8jfF7k/ThEsnOnHfsYxz
nWNAVa4Rjb/M31wGw9kekQlVvmixJQRrSY0tfhVC/q2Cvrn9Yv7e/3lyB91OmVAN/jYjbMxFcnOj
13hbxvzOaltXFMpXFmJfFNpWtr6boL0OJWBJEa6NZPo0wuaXs9gPj7m4WEACMWU2cBN/K9Jw1RXm
BobT3/Lx37fx7xby3fecf+9/vmen5Ereo1/flj1iUiD7Ryg7J/IqHny9xXNp3qkc8ypoqXUiek4x
I6OJcuYmdfIwcHYaqXfpBsOSkpt/f6a/h+HvPtO8mvznM3FqCrzMz9is0+JtEvUJBUy0mvJ8T29v
HU7evaMlj+3Yv5i+etU3+d6hPveMal2E0UvJ5mD1+SYSlbMbScGb6gh9YV1uaxiNUhnFonWaCEUu
VmG/qr2NoQ4fv3z0n5YNof/Pzy7JTBjEWCkbUgpwSNc7nUB23RGfXl0OR/ix+zjQX2q9XNq9vchL
nhfL7lY2B5YwMLeJ1Tb0Tiwyn7IQzQxGzMxfJmm5bZzmtZ3Ko592zCI1tq1ssodFb5dvgWPcqs5X
3tDtLtP0pinzty6qdipXrDG9QxP4OMMzplZhW1+FkfenJZ+j92qQX7MDnRxUrp2krAZy8N7KEBa8
k79ZtXNtoAZy/PwzApmiZtkpLMRZnbCGNuZ9rGvRktVtq/vNzveGkwbWDW8dcCP7nOcpHHZ5nXLE
WFYc5vLYRjxB6wbp6ESGShaRHUbae4XTtxkXvWm8ZFp+nYh6eqgb57Fs2CqmzgTgPufpEBucDelx
rvv9BtSkP6YLG/8bsu7+ujXtaw8nuusYGnEHSViTDNiXC6l5Iwtg9md+iETbjYRJJi+xMZwCzuf4
uLS73FOvcDa9Q+/GQ9INT7kd7sqs+krmat1vrGMmNYoIKvVp8t/SJOFtD7U/8yrQcTuY0K+1udjj
+6JKeY9La1iCkOc791d5Ez7pLOLg+piimbgZ1Py5Ajvg6lJi0aaA6kjPtov6IZGpWA8cR9s025jz
8bJ/Lv3gqsyCIzMsDvADSZYtEBsEf2W/m4/lc8vLC/OnOoFSLORdF0avdDH+BJpjMlWBXGSBS7am
p8wLr8uqZINqr3rOGyOg8UWH1Nf2tHWjxEhQoQTY5SsgZc2dXuMiOCZR8SAHcogshb8MWnlOYPZX
Mcy0VTkPXPxQP2U53txGnBIZfgQoW4K+WJtMbJzSfjcVVEWGtsqd/mr2MMwLdKH45cKSOMgjUyvf
Ks1aU4U8RUHDde/8VYPNgn6wvWic/qUJO33lFUYIo03uzAj/olY8NbgIgiCZFnqunjS7Jz8kBs2r
riL21jAiEabstR2uMR+fFVVOibOa75rFpGH0O19XHFfodNFIGUCHj7MXIibf0g8VbznoxbgjII4n
sT3WWUX8I4BKR2KcTw7zGpNo1pNpD5CKCv5TFNlLqvd3NtPhAIRzfFRbgA9amu0hbN0Im0hIikw3
nJydBVkf82G9n3VIoaH5O1oH0y+F4A9llriohSKHuXqK0HrDRJLgefp1XR1rq3+vaT91Ay/5wUHd
OoqTsE4S90v8Ad0+o8OgH9jeoeo68kXR6ttWuCxL76sz8gfJI+lF2RNBGgqskN/whd9+SUrpi4qj
cpyxqAosc2lUPBo8DVaQ/VKmft8652dfnN+qSMmo6lJl02XeZvTNXaQQ3aAPT7xeG6rAE9E4N0bV
bKGnPcTqQOXl27/cvO+vL7/8otSoy7xNU+iqGz/G5V7JXaPKq1JxdkZKUnKcVmttIukiTORzRCat
qDHrgW0uJnOTim73y13+4dh3CefMZB9qKLOZysfa7bzMxk2SLxMDg7utyHYRaPY5TnT+L8tPVmev
q1j5pV/xfRHCFbgoQjxSx/2sUWYtVUM0c+0FrqMFjB6boNqPhV+5Y95u00GKXU00y8LqI9sNq6Dc
pGW17/z+mAS9O+gVRkIaqywG/74ofwU//6sS4YNdVCJNWtaiElawHSwoXDKyypVSDFsniW8TRdzn
I+SB2U2cRtGagf9V1dlvvZbeewLYia2O93idNn3LF2BNfvETxoRlaxTLVhke5saXMhR7Jy9WqkO8
Jm77Jg0OvWGRXQ7FWidtZNOlqrGNVYzeqdW9IHN6VALvgxLjEDXxdQ/eYe5x+i0AGS+MDgwmyUSp
ymSpORAq5Lhs+uchrl9T2W0cm49aFl2+6oRzk5oZvc3gsWQ25hIVaP92N+dS57uLdlEChfB4U5sT
2bZTetccDMvVutBgL+D6NP1n4RnvSak8F53yyun0hTcP5UTVkqfRpU+/3LgfPsJlByyMCFvElwDX
yDppanblx8lGU+tfXpaflqKL9RY+jzrUA7qSrsrOSD/vBmn9Muaa6/rvLt7FsTNL07CNKqRnuYI7
oiaWvi2Uc5/YVxZJV/++Oj+tOJc2b4yNtTaJFvZHBBukb4PbSlNuYJa6bTVuAuAqht08qRRTbgyh
ZaFY45NJEZImNeasadj++3P88F0v/d5joFRTM/djq0jeapCMi7g8GQBTmKr8trjO1+2b63np8eYQ
Axqln60FmrKxqQKKGgGOPRr7TMf81M/MvhKhQDdppHNOxvHfX+17KDzSpYtzW5gneQC3JSReUW3d
PlOYHTQfo0wJum0gwja+Xq5r01xHaQ+bKePAz5hp5J111HOSWDtjcNahOr6OPitwK6aN0ST3dhqt
fIIhllpY7kwPd0yVj2///sjzYvvdlbpYhKGX2qmXdSHgzQaoTo85Gw11UqPI+vcv+Ol2XyymgxeV
Xac2eIVDZ0D43xxJgEFJx5ZrDuLh37/k+54YF/5i9YnNordVyW9J04h2e9qvmsaL4dS02zzH8VlT
0pVRs/RhsFPiP3hmutQz+32+xGZlnfoqu8a7dG+M9bEW3VtN2zDq89t/f7yfdhT7YmViWl0mEXR5
8GiETwlYUdrACC10VGWJeip0OaKhzjauFV09KLXz5cfaLsIyYeH+7HoUQWU7vFux8jpm5tH265PZ
Kocx1+99s0ivkw46laGoq4yc0rCXb4GvL2MlPRuBBhiHG0qziohSHTJGXn8VZfraZ8WzbY8PMHBW
eUioueklKpyg6jSPaJxC2SfsHUOOaz0oTWvh+8kVyPM/tS/vAohKs/EsL/pT2Nd3TdHtbDW8Sfr8
l5X8p9LMvlhrQ61WC3Cw4ZZ5nLakvuTrWMYCErDjmiHg2GiKH6NA5i5HHzzG1Srtg4Mv9F+e2u8l
UzxQFytyMkq6ZgDwt1PQkd0w1KivPXEwdXHvZBj5TNtcK41B36v98EuAc4H13s8ofV7mfz80P32E
S0+4riZJPM05CjjbiMIL+ggAUnLMW/HYKf6TwvHOhmUDpDxaFkr4GIpwXyj1Vz/+5m7+YXG4tI4b
nS7GPOKxNUrjfq4OEzH1bAW/DX9++vkXNfDQKmhbHRafOo4fZ/2Ij5kpq8bHX67g/Hp9s7j9L3N2
TtPQLujmKs1ziB+dqDgO90u2bbrl67yBGHFdm19zDzkwk9+OFT/UCXOq/H8bWeXYa1PLq8aBqZ/r
abdPfMY371bwEgQnJrtQtnZp6kFPPmHnjjmzjslvDKIfn5qL9TbG/aBFqaGAbAsxe1iQ3nV3UElU
D05M8Rb80ogM6zpSsOOD1BDr/DcAtfrtxEpzrItVuBgLy4HVrWzwJrr8PivVNvNF4DLLOHHzEd+M
mB3xE3uYZj7WTG0zr8TCi2UexndqrdXi108z/9bv7v7FokvqPNm+I4rjQn1K66+JuqaB2akkN1Fq
r/kgEiTz3GLik5bqU2P/+fdj9z0eg8twsXjZMqhHnOt0V/3nUOGSW8QG9Dl7OLYe/Z07EPS0Jr+C
cJPPhCF2AiNbFvpVFToHo9tNlQpASLoVdqWqIN3z1Me/oW6/h4Tz4S4WtoBTjG82KuFl45VO2hMw
wHA48d88/pqhHE2y8zOcyZVcwfE2cx030dqM7nw0KyEp5F7v3Zfqmn9Qj9MpU+7BVC56o15WNnxH
YqSjzxo7UrzPgD9VLKAGx5GqlcuZCg7WwL7q9Rp77zVoXQzouNaVja5dtcb7jMFBfb5R5Y2jfI1F
4BaYFMJ2r0kxc0z4mHH9pDu3wFXkcAvG7peK9PthA22yiybD1Eh8PQ5Zq60T3rVqtWtausS6o+5i
ht1eQ49RTOF9oOf3XILf+jc//tqL/kNIWyOSAkxZkTrXtiU2OAIUQmVqWlLDYzF3oWBScn5DaDJY
r/9+Or+XKPBlLxZdkSZTZ4mAnIK0eS7jfq/buDHSyLzOsVrDN94aU7fXPRpWtokzmirkl9/8w3Js
XlTHBf7yKrQkB96A7UQSNQfmygZdazCmd/Wp2VNyXfVFeEM60gyjBX9dWdUv++n8/b5ZDi79m31E
rmnT2SndnBxGa7ntMutPYTpXnU1/ziJy+N9f86ffc7EA+4AXVBmo2XasylMiKm85Q8X0prxOU7iw
ym/YLmn/VPWa88r3n5FJMOhe3IxcUE2vb4ZMwLhMUFZNFuIpNFdeONz6GuBYFHSk0ZwjUwdYKtZO
Iw/wLFZE0J3TrngxwXIw9ImXYc0GEU+YDtviqvK9tdLLreUZj6JMr9TMOjQzsz8IvI2tE7js98Zp
hD+nq8YLqOqJ91XZIDd9VxWNcYsweZUzSu1+WUIsVZRKgnFizg54cRFl1hk380sDYmToqz9hq9kw
P8zjoGrNoi+UN0+kq9LPV9UYvFdk3MEQMhfRjJhrAIZOlENLcvn2AOVPLcyQgC9KpXvd01ApqHmZ
1Yorwg9c5IBu7tXX1kSMe8h5T6uBLqB8qqMOrgQnb5wM0b0cESBFYmkOc6hr1oOlne48VV8XVbzJ
7RT1V3rT9mZ3dGSwc3z94NTiMSjEpjeLZxKOb4Yxx8Dr2K4KyS6xx3UNEVKxJGumld+ndkeYl6c/
pgpopkD1jggud5Uzfggv+gNwF79U0YegDJxymVaSYT6rnmV+5Wn/LOkQLPO8vBri/qEzolMoik1Y
aNcNvvk1gSqupQ/kdSmS5JF0BZRml88x9api0TJLSXQwsuYtI/fTVUbiciPEI0lrHAllxDVrVWdz
5Gr7WgXw2VFXtSM/Z16YVcTRKugtsaYFkC88hBfk7LwCLj5Yln3KxtJnREHGjuJgggfRvEoyC16o
Dv6kBXvawfBz21IwJmSsKE140gSe7sJI36cya5AxBtESzeETuQD3BhtL02geHpmUNmw1Yx40u3aV
DJpPKdZhnDbLwqcQryIwxHn/IrXkT0NTTpjMwonOfeJx+Qw6ZwVfFVZgZpzVpHxognZjMnnHdvMl
/r/nNTy1tfJHdhFByEb0J1JGxNFN/zG06rHI250Q1tIwuTSGKUhyKJ03xve7Aq+iiKctpNtoIR39
I7GyKzXxn3QtRATtX6ERfHMUDvfzrXaEvsx8LLat9tob/coxPN+dxp5qJy3/jKN8xvTVLaI6Oxej
3BHM8Sf0qnMoyhw4k4VCMS+2A29XpZQV6aLqc+BFr2pu1KuUD6TU6peVxh8G0Z2i71YyGbYDHFYZ
IEu1/XE9jWIX+uEq8EnxGHL/Nq8ghYnwzrQdLqHGalEm3truLU6HRrFRG+VWi+phN79MuoIoRGOH
RYngTwt7sp+sSZRrRsAcIzkSgdLgInhVOi5Cb7jlt4K3HTM3leohSapzWQ8Hx4hAtkzleaCXQZgj
SljqjXl651nNsUds71ZOiwbFIZ8Jx0Hd9WvbkHtfi25qZIBuUPBSZKl/J8u0chO4rBUqU8VKKtfU
Bt4Qh8ymtO1WsRLf1HSqW6e9DTTqjCG5kcWAxEUelB4mTVtTdcv2GEX2KivrHkkhPe2wVh8DiC7S
EYf5W0eqshhxyczIkVZGN2hNzkVTkb4O0SbqNPK8svCoc1ihnAPjwpEPZ3SwmIngTkAkSmnPsdU+
XdvG8Bcc0k5VWZ/xWBNfLzYGeaGtLCBnS+2DVMZjmzorMl5vkm6iMEzCp2CI7iY7e/RmnqQydG7k
j8txJArBt580K9xKImkig6ekix/nSybK4l5l5qOZJbxbubQcZ10oxV3OlHUirm/B0rBXM2jpmnfu
fGAQgUdjoTcek8JYyE4s1SBlQS1QiyAyTpYNq7AVJB+RNmz1Ah9ba6d3seddYe333EjNK3jNzExB
nSY3jNvsTVppf4vGIUennEa71kBFC5loWwf2uxfoN6oBPjJJODQWt0xjbxvOCGuCZJKDavrtcsj7
16hhQcGiz7SjXXUZf9XGk7gQIQbIhOzRUl/Dw4a4WSQb2SSoDxz/GLVg4uMMANCMx1ZhTIyJbiMp
5rKMDDGiXD8T/k14XXRdpd493FTCwLIiXVhqcJOo5aOdVBB48qPZ9C7Mws+ykTt44sNC01WQ0cnK
GGEQKdkYu53KBJp8lbmRzrtefTRTsraT7mTX5lIOnLj9ydizOy7NztlwL3c1tMM6GLRVFH7NHPAZ
0mTRL3Hit5RYWPJ5wD87oGVK/7W38QgGk32QEzUPQEEtKF7RPyuLBoh1OmjrQldavDr9wVMCWHmI
m3vUIWU57XMzIhhdx9UiO+JRdXr9g1asKbAjietu6Hcx/VbQCA313ESrqGG+zk8ONHHIfOtjCIob
GVtQyVWA2kYvF15bkdFmN5u+HJ9jNhqpMHEm03ZRI6pYSC4MKZ/YMHLo60F+BcF83M1bjmJGZCEZ
4W0ZF8OyQsrZC3sdJ5YbwxF6mB9mqG5HjYc4NsSbMTnLmIGaFMpGJP6hRIqr+M4q7iJw8WZx7/nd
qc47IAdSu07qHDhW5zGQdkxXZ7c2eG3LIt7FYHtE/RnadrMys2ZJCOcanPdWaNZKrdnn7fTkBeNL
kurPoQlbXFbXjdczyW0yNyKJu1LrnAhc8yGIh83IUqkX7F8Mpq2sfW49IFudMroE/a1CTXOHVoAD
z5zr3opvG8Ne91lCCmRzrGXCiabluYB2SwnCZudNX1GmvNtdutNiTktCuwtzsu6r4AYzUL8YwpDK
C0D0oIsvB3rEwJPTpVzlLEOZ2BXgribnjinZvnSUpSqHB1sxVwFnqSKK30O/OglmB+QU6a4k5xR8
VA43jB8SF+U5lP0uqefDU6i9qVmyc+afXDsUSMieF7C7C9e07PVoDFfkPG11g2BPMdqkM9brmfWj
dRo9Nw7pMLRTt21y1S3VEfmJjlWTJsb8DIcFwcdecgRn5/K3Fk6f34/BDDYN3rSETRwjCWG6AP2Y
ZjihfEIVsGSoh5LeQjxhFeyy9vBg9vHB8fwDKv9Dm0crEZtXuVJ8xshJgLioZJQOdbGqzAjqfbBA
U169EvE8SmDoCVBx/1DYrAWhASBAF+UmS8fH0Eo3JvThimsie33nyGHWhZ5bAsE8K1xBvXNz0W25
DjfE3bGzAe8qiM9UNft2Nkv5dXBrQTefE8JWcZLuEcess1yc8s5sXaSCAO5TdqPYrxw6f8PB9uQ5
sDPiFmRy0oPQfNZJFCNP1Tni2xbLwsFLUqb1csoEU19L+TOPXyAIap9T7p/qsig37JoR5h8/TNZm
+Wl0Tk5fpOiWeTve1uQOLUTQvyusauswrD79zCRV4wrCqrKMpunc0fquZbPNkUO0lU9MCKDzcjQJ
LrAOg99Fbma19BrIAyNJczM3npSg23SVsaVgUq90ZtyA05isHuZuWTHoaHZ0lwntmh0VTj6VsYQH
5gVfoms2CcmAGseAIO62Ab6Gcy2DW+K+azcDPbREp/SgmNpJk/KmIRnO6MaPOO/LtV8SqpVPzkfO
WqXFIzT5drzva/NEkrW2NIvGnS3SeaGfFeDOVjMQiWhv/Nb21k7KfazRjCSyvcqK8YHOTVjIblGk
pTm7MU5VnxEOE7/pXM7UNLaGQUhbgY2eWKGtrcJEMKCPWN0zuqVjScWmEglraSxYaXlLavK9MshN
RnYGsQsR1PYhv3VacqRoL3vILI8Qizdlnmx0szqmvnibIL46iKmCJDrLcnpqg4p6MnaxAvC+eUx2
y6E9xSqplHl3rRnEGJV2VYMNM4B99u9emkuCFcrx0FsyZ9dUE+oegtcwrEyy3BO39mik9nPYdQzq
WWRZ713NdvA7m2+G4v3xCv0xT9ln59FkZ2fjwma9l0p9FUXJXTBFh0Cp13knP/u42yVpl68l4JjW
qV9aW/0KUa+2mXZLrksCrW3am3HzglLuxtDllUYCwzxcx6pw6mrbW2XCvioaXSwmRyH2DlUg+rDb
KAzOccFhLpp2ZPomf/9UzXjGIpIHdkVZkFESqPCfmm2AyPYj1ruSo0IxuWbgH0c7UBbCU4F6x9aH
Og13/EmBNcQSC6dS4kNjTrddb32WfInE1hlLjIk7VZwLavMpmImEtc1dcNo/OXbOFYHXV1YV3KNC
V85DQi/J088QhPI9oOM5rU2XmyjDRtRqugILx2yWCHr+YKN6asviyaqwsmMN0xDWzo3DTlZPPke6
KMtL10P+u5lkEywV1jdUGjCDJC9vU19psg2Oeukh61A7weqauZZab5DvbmBJ3MaM/UatQM4pYQlN
jbko5z0oEkc0NavQB+geofxgGroTvn8l+8Dajd7AWpOaAiiEqSympiVY2XsUOX4hNmff0VYFwVgu
sOWNURjtQlWyF9m3KI/+Lptef5idLxoWq5G2Kx6wpZJxtnFKj/w1ZOlW7m/Iw9zYRvE+jcFey7hT
JLODLd+P/L9Acz8/FESe3XtBSBqcWEW1A0WvvDHHCU0QgaoLk04lwRK7qZvOOf7FBTM5AhWt4XOm
6Ypp/MMY6xiULPe0XaHKrGaBm6eMD6K0d/Hg7cIxf8jamiKkeNdqiwW/28e0Ty1oezxQLwP5tIsy
dM4l0w9L+oGL88tzM3IMV22M3F8pb8soQFcWrtIM7X+a9OyIDpKSNBzZxPiyy8q0PjsGsIHl3/Vp
P+Bg458TtvUAe+DQNf2yn4FLIzeM4fBCE+PamczzLHKsOA4Efb7HSWs1DjslreNkNDY1WIChy7M9
5Y9bNdPOH4yKPmjxmDrcb/bc/US/aTHSFDes4l6qubpLNAOmDGZkm6sQ5tjZZLVSJJciqUD7ax0R
MiR/MMcMrvU2ZhBfb2WIQCAr9l5hXet5uU7gqviKYiz0QDlpUe/Oj9n8qXNvOhogElaqNJ/nyy2i
YBmG9auwiidVIuZNzLn1zRrcogcd0TUHoeB4mleb3CzfjdmCKtjKvI8azWiDF47AQZw/ydLob4ek
Y6dvP3qNJ5Dv1fjD/dQX2yrLz1Vtvdlj8VUV+bMSedWyrUkdgW+2nP9G6eWPbdIdbExxHZo1TkNn
J82PnKI2BbfAKDQQGURFL8xAFG6sqdyB2v5MBN5TRaFzp5/zKnuqPe2uMQ0X7Rbtc7ap3Gg3iUPV
apl/uhqwKIQdjJGpddKHr1artl7m3IZlYS/MIT5pTkrxl3KZ50eybQmOCjJnX1fO0p5MgtqlvkgF
/r9KfkH6ezaZXXA513qeXplV9CinlpFG/DC21p2eO6cyi1fFwP3UmEeq/nQlyvgsJsBNuv0mIu1K
aON1MAxLB4MmsPOaCIPspAA9n30YWkO/mycnls7KG4KtIZTlrC8dUoOIbLH1dXNB9setmqp3ZZus
OtM+WDS+5j/r6o8WqW+l+rtM1b76UF9NA+ztCLltNj93irrELHL2O+80hCayS/bj/N3IlOcI0aaS
jldWoO9SP/RJhnJ2AcrN+TLIFFfFqLw3di/cgng7LfceUKv16/lqN5NFwW69jqN2dOZbMP+sWZvX
ooZcyHrolvPiTI7YbcKXQvrz1RVWTO1lvWagfvG31rT6NY3pTxa91CbPSkfrUG/aNd7MZFmm2ZMj
Qy7BuM8HiKnKaHaAwSnujUI3b+WrVnLu87V7nqwZBdUFbDc2tSpK9nmxyxl5q4WxSproQVrU2LIl
5jnNmxPByht1MlYWus559oOF64kDyHJWMPcF+VVjvpoHD3whZNhZPjqERpTRyib9yyISGv02etPh
kDUOT00Uv8V59ajgQDSn5m6cPzspp7P+awyK4wi9J5rdGhMkUapwnVU3aLZK1m8Vh/xrgk5dLc8+
WfNPw6zUzgww5EoZO1zS9EuoPucQScu6NetXs4nUFVX86/wv/v4stLwHvWp4dWjDGLbhZpTVFs/Y
bGxlVXowdOdpKHuVVRMcWlsCbbW7hZS0gvE+k49FuMb/I+oslmNXtjT8RIoQpWBazOUql3GisH1s
MVNKT99f7u6IHtyzr0klpRIW/CCvWOyCl+7GAIHqdlrWxfiuOaB/VYSTViSUPtbviutRIS1fBBll
VlT3sG2qkCsax605V5eCoUXh5QgZ5WdqowsRe7kZa53yRe3lCLi6twYQ/hYRb21RT/WPgnUXugUw
wVywTPZRLC454g+zTG6yd97iKXtyfXsXRMGw0RN9WBTxzEZiYGyUHUqreUq66lFAFl0XkbHvNEtf
asQgm6bFNjD3/XlraFoOPqHuUDdBUqnoO4qDJu0O85Wi5TNaiAed7IeeC7tv6yMoOGR/Ym5PvSeP
gWxjAEOltmg7CtkmtOIw6w7QEN76VDso/A4y52ubNlnne08VR+21noL11HELWv/fBPY8bhE1tzwB
SJZzlXTTLBaZlMViCAna3bxHBqgAY0liIIpg38ripNOrLFJVLNWVmYCWPAkxnfrGpyzq5bCG+vxJ
LdBOI6eP8v7Rkh7QyoyC5mim8akT8dKzyiffEsuh+0yia9FbH3mcLFW/s6fmh1Ip1I7a+dK61x52
mqv3extgNfKHla29uvKHTaW23jRqAjF/14zvlHX+/mncRdt/5P9gpcKGTiMFB/CYdDCfguOUzVu1
r2cKyRJtG+uNKzJUCx3cghiRK1DcV1b4wIfa0cV1KXv8htXWQr5rocTGJ5fN7OSKv1Gn0I8EIpcR
Ap9NUxvQOHXw/CwtKoRTtmhUlbWEgB0m81nwWLRSyYS2LMI7B+ZEu3TwfvkmdWkMVX54+F6D8GC9
qIBCZbS1KTa0Z/ktPsVpfwmHV4wWjszLlKemS6/umRPfZV9LqB4aMBHzOV0q7aLISU70LfqYwqXQ
LorvVRBzq3smWkOcKD/FHl2PiAY7FNRF0rzkTkUm8MCdGcmGTaa7T4QRpvpZ550y0a3VnXIrAHKv
3JfByeejmlyYWMPwHAynGlS6F/xQcdtVTjugJZ8H096GdMIb4yGN2do605vb/hbTS2hf+UtFsNZ8
g1IZdaOug8R/iSagR2wAen1A7r1DnZ5/vLJ+KLACGYV6hY0XLY0UDL15KVXCGJvf/ISvas7dyKV7
SGmwXQ99eMnHZN+WSmsxj69xp5OP6hJhx+RVverBApnCDDdBwCPRc/Dr+l5Nv8JlewIyH40a1US6
WAtsAD8R8TkgunBTqHslTEBfcJ+aw7NKzAeL2RWN09Vz7aXVtxfa5MCSUd13FjovpfQh63H8wAIt
jTeNoa/bB0C2pUbywtuqYcPVAxybaKsjSKSQDy07HP9D2qbZgSFecj+lYcDP+UraC7+nJmKMtEka
3unOB/5dLRRFNbeQ54D8ILpNQk44QU5lyHEAwBqYmr15ROG/9VuF9bDm8gIYtxnfMKvbqQ9LCIFZ
GiFe2wH2UG5JHbD0V3324pn6o+YVq09m2CH7KgWBpL5L9A/N8shniPi9l7cwpXCrTSs0OhcGMR+h
U8fJ2+lQPDVi6m6FV0KfXwvrLDMon3SS1HXT5sUjIWF7dufkmYVtJpL8hVPQgEI3DjQInRXLh9VJ
v6WMzFUxDOeRvx6MPzRlePs8UVCw77vHCk3xAJWLQsyrjoWgj/nBjt+VoBn3P0Tt64hmhu/fGefB
yL4n3DYUEKJJqudWhv2i8b21RDGCOepVb2pZqZvjA9TI/Hvh5oULqpVg1Ae1PKohvRauR1Qk94kO
15BLq+eaJcE4kjcGZt3uRkvf2/GdsVIaKVGUvvJbASIhdTBw3BssKoEULrW55shPUiu8hvnNavpf
9p+6tQ4c6ivLeVKv0jYif0U5XWlepBBC1H7Jm1EcF/6pUM73EEC32QT/b8alTbmyMUKJ1LTaKu0H
BX0BbpQOZxXrKRozo+j2Ys8/zAv+6xnO2SYpG5yQjgSmQO9dEQLNflFaWQyHAi7xzbip3pUtI9dW
4iK9/w1shQfANXFT2RhnZG/spzwDd6bUT0tCmP//a3a4UdUwuVXGW+1p/ExN75z2jtrHhrxb863/
fcXqfYL8W0/DjMK1hHXdAAAUC+SoFwUbGbtR7fwFycNhHqUMq90LjsJxSTqesXua7rvHAaS2VWGe
aRP+OPqZu1MvOU20HSvJrf/rfSRJ5vnPpbkbRBUt6XilZiBVLzX3AiPbqPSe2WCa2yRE+tzAKgL3
Jjx+3hHkAqi5QQyHfUg3MUecUP79h65K3wEuq6yHUo0agkrQHeFKZuBvaGarEQzCHx0VQhEMy9Av
1kl2GlgngsUTifB1hqimRqn9VQca4znF939vR3/PePqxuVXdOQ6M5b9i6z9PDnXQMVFSmiWYjoBj
YiDZD9hGuJA6jLv2R406bh9eFN65BTXoofudYbqtov8EebzUuXfaBx9byxEH0gsLVa0MdXJwwkdX
w+8XQqd/0RUbPkL9GdOe3w/NS9OVVOV/ACpCd7+p3c+K/4GP1LtTc0H5hzC9uJLSelMTkU+oOcd7
0GncT8y2ZM547FL/VWqEXBnsxcIL4mXd36G3LipCBx6LwZBGTaDs/vDRPJdaryPMUbNZc6K0VAca
7aMC1cZ+o7R02OyMudmG8dYkrakAJlSVeFbzLyoVDIuq379ZFRFTsU9yRU7lgVNpbjF8tc5I46/U
Rhh0r5Z7FJ2xwd2PqsC3hBTNPx4pMcJIhzai2EKaNpZyzU0KInq6TFclykAijf0FHm11SLqa7tvi
M076lUoVPLteqZsgXKjcIxtdSOeRd873ElC0rpss1b7aeOq4VCcnP3Op9THZdCpxOVQyJaKqJCzp
ji24e36Bh5t4OG7+n89OD9Ke1WgFwADFNht+KiAATUgHs2pOcKoXtvHK8KjAg48NeN7/vaOaccSl
WIUdfEPtQEwJLs+sYCTm7I/v8kb4pooM4vyMN+sW+5h2fBP9sMVNadFDY+wDrPnkAvbjSm1CpenR
lBpP6nYjEyk7Lp+Y3ZNTiruKBg33KZK4zeqbonYhI4z3OdjUKX1n11/VuA7IgErnL0AvbEUYmfcm
1FaR9zvTkUqAunjgqm33MoKcCtInLz54+UVO/6VaBZ7jpk3N1ne7VRrbu760t7i8DXqHf6ASs3J+
2/TPSHhWCTvFvKgdNKV0M5JdMyEjOXBstNeKgsSAUbM3wUst423MK4t4CUw49VBq8MwL8jKrmUAE
6/CNekS1RPPqog4SdQwHgX1i4NQsYa91g0/HmVZWNEWrDKsXA2OHEIUB8u0x25b6vdL/2ggykHvh
6Y0AI5QkfrWJG1IKMz56FVAvP7T0V9j6SqIazl+5Nbo02TZTYhNpHZ3o4R8brGRE2B5pz3lEtllC
okCEYkMrzSkMJzg2y02haEHx0nfEppvaewbJNJq/aLQuSrrRyVydDAM6uEXr/Jf/SjQjCxvfwQ4M
E1+7XBjPuYp0QA8oIAO347vceZ9/coc98i3JGxdEQmFh8iR2+sLrDPUfZS1hYEkkOuttBE1eGtmO
/sRmkoSdDnbD8mJPR1nBVcbWl0khK4ue70XZxzAqHSaOfOWwyPWo+M6xiOXlat145ocuPiZ8lZIm
TdlW/SFfZTK58g9gohu/UsfMoaL4b+z+UH/eeO5X7x6i8g+O3raNq60UpF5/yjpP/3W96BmMwFam
/q0z5S2inuohglfZH1OZP6KUxDqN1m4i1ykWQgKrlIoGPQ8Jnu1pQusQvAxpB/fo4GqvByb5Gb8g
Cyh2hXft/HnPoPHEfVgfwzmF7FNuDTSfNpDj1HjOHSUSOvsdNSluvoUeTUbkqB9VmX0YC7TbdLEN
0pziZoR9SQcq1tv9exPdlfdjDtpCOvKYsC54tEZHrk/TnpIs2HaTheiLSdQdXx1Eot0LDb8J98WY
vcIfaFS11bZiL7ORI1PTPVcVf2Lmhi0auCgpQDWHdy+yF57/xixXJ+E0nZQaWRCB+5BIVPV7thyL
5ZIQ9QdJe6rx8+VaNmispkq/pWdNO0MIf8E0v5clQkXZdCaqVB3IxkQMI/3K8E1U48c4haW/nqcr
s6L34q+2xUGlaA94imz8CrpoV+2b8GZVb7J6TzJouYEa3M7IsX1yjjWGI5HwQGEHqHb5hyb9m3jr
WfRWywsrQ7nxOOPFVajR4lYxlnXg/buAGJb6+Dbrv1OIPLiZn7iq8s/hH4baFPI51Bokdn01Q9Xt
NvyFWnp82YGS4JdiMA9gu5rQWeMUdujanmKldShGrBFpaJJqn6P+mAAU41EokESd95RpNp0ezny8
MM3IvgXUOyujv2vwzyic6N0+15O/EZ1gWhw0K4BFWSSW4UHo9ZdOtyCOSlCwLBwRUJ+Jqt5Vjs3+
Uu2zDT0Bw9dJy1L9B/OecOVEyio8RWz0JsqG5k/XFAe6BLvI68mu8vA6GPJvsModiKNDAc5Q4C61
EDa7tVfNF6APn2IcHk2qn31dO9phMeIGBEe60Q3oUDiH0657ZFhW6VNEUiGHLx+2GEXBea87FQVV
3E/pMYL0yaadbTcfpl/svdba9wVI5RraTAOrDAQavOxEx5gqD/SF7c3LfPJawDOYPCOHlS8nZOxa
8HvqLvyyLZZOXgdI5VUNgHBf/IMi+ewVbuaz6FVfoW2SZZDJlcv5dEHA3F8Fpp6fc+B3B6SA9oks
rq1p/GeKLli2Zn2Zc+M3CKCsIA6OrHRPo9dxoFtZA7F96CI6mv5khomhX5hd7W54oRHaLruR+pvW
Dd9U5Sgqk8JXrv5fOINkLGakxUVdHYrJ3MLS+oc4cTsT1blUHNDdAnuTfdX2tO+CfOWOxpIBuo68
3EyL3k3SkqlNX5uw/KKM+aAmS+7YfxYwaNTOWWKoVCD1CmNgFUX6uo/Zi8aEqknsRQfPyD8Im2/5
QDmGTtOAV45mo/7HZlUNlbHIm+STLkS+CuXETmPCVi8fThcQSuZ3c5Zo7RqEpKUZXRKroJVdExJh
U4ba7zIYKipNmGQup7ahVC7WASJLKDu0xy6cl2asXWnnv9mj9+f5bBJ2datYsZqRHWmiLRoDtTua
EOTP0ycgNNBejvyQTfLWI9NopumH6WZvCsZbVzqyf5TG2iZc+4UAV27QmmfDBgdVoJzQOzRqNBwy
HfPsJ56B31cwrSJhXGIrN9kf0XoxQtr2o7OJhxZoxWQ9dbo4oweSLEIdZQ/DGe/N5Pyh4Y+yYTi8
+lZSrGOZf3tRu3bdeO8ajXUcUwvLKhNN1uBl7MXFIDlgCTI90po9lEi8nzCUJ2A260OMVCclnfIw
2oQnDfi1e+/OGDPQpGtUNdxFySKrqX1oI+gWRrDexI1/LOm2FqO+72fv3umJtdBCN19rU0lk4dXP
lvKfyvWfOmrwRnWWhY/d78RxxDQI/bZdpBaJZz+hx16GXrMUc79OuqRbCuWrJSfKvV2YfzgTfX7b
//VQfa0bENPYfuyBqKxk5qzqhMp4aSchtU0ydDcI98SSS/yl8kVYzg+0hima9w4wXk7+Pl3JmAa2
M99GJw6Oge8dhYMUIpmq0KKDo2kEhGaOI5wxAOmY92YwfFh2fTP0z6CjEWw0zk5I9+J5nmpXNgev
n1dhrf+HZsbaZvmLWtIq1MLhuar7YTWi67romc0h+BwEKMZTQAttHrytn3dfnSURYDU+k5Qjp9Ge
nXFej552Trvx7pK5WTYSf21Rf48uiimGcOQZslb8aghtp1FyXzgloXoGoM/LTLnsrRp/BdtCSdLt
tp5t/Ccb667pabfUGu/NcXuKeTgkpdY8U/TIjq0pnvLGMdbgvR5ml79l/hBu6xABJ4ykynSiYu4K
dkCi2QxEz2h2m2ZKVgX5wMrxtdd0hn5oWOVe1XbcYZiosTiXDDFVobmSbmm8blRSMoyHvsv/NA3U
p+sAv6D2FrnRsfGZANF7N5eHyu3f47pGbmhNy3zT5iMq187ZC5NznT8490DFfmRNtU7c8exC8QMj
tnMxdqs0h8kLzrlbI5dCFEGsRVmZCsl4U07DhsKN/gvU84pajHjLKaRw2vK9jDHIWHgmvSmuiIPo
isi8aBJy1uFAlNfk1wmRyAw2bSZS0A/OXh25gIYmi06LvIzVOwjFhTqLC3KYhPTUI/+dHfCh/P8E
ENXoYuSdt/mTdL211Tc3CxxR2Hj7IJm3WhggbJYW29ILz4aQp7Hv9gFWmQqpOQHSUcFRGqZnrBF+
GtF/tln0biGUJ32SEqv/Jol+sxuT3n7/MaL0vJRldGpy88NOC0pIg7v0iVgXWW7s1eMr0JTWIi1c
RuEzTgUoi3ng3/VDN4b+2g7HS07wPVBdxB7kZMZgY7Mi+WoD+94gYQPEuNK2PbIoq9bqKhRrqwdS
Uj4qlvFzrCdvdTan58Qub741UA6Yo2DRBRPs49DaI5wKmru7yqT8r0uHR8I5PPtCbuLAPfh+9oUs
LTuHP3bUbXVw2gyea1QBQNpqwAxpoqWv9mTyvTFx147tHKe+jXcZEMl4xn2ybjxygsSez5kABLSQ
hSihbBoUnoB8zylw8XwQuKrSTSpC65w5ecrngYTva+9EHmmt8N4rtl5m7VzqgU1ibF08/FAZY6eZ
jfqjrsC6cw9+JMGAxd4BA7ZPK0rhKstZKb6uAk6t1EivXeRsphKZHWSNV1FBiNBFCU2JtIlXmutA
z0V0ocqT3xm0yX2euErfL8jFz3prHGN0ZlIJ9CIZ65ORzMmSgDJss49hyv9Ge7haaf9IRPKXc1Y3
TXiNJ31bUvd2Wrrdbh/+lUaP0G1bjItA0hsK/eDA1rp2tJiDjBabwL5dzdgupg3vJRm6E84G+sYJ
G9B22Yv2Tbl4C8/5rWM7ojgSHGY4qnphnGIWD0ZkGycMPipf29t6fQ7Ldu+wB3i+7vFY0Uszst0C
jwT1l47yYeGXZcTJuavad232njDDezTkKKbCBw35SwqrU4v1C3CZezrEr5LsR/ZodIBGmWP9U+0v
tvCPZga8CDr5WcUXrdsvMy/b6nV8sPJm76LhMzDJXNNASZVAw2xxhysycJtsYCpUM+N2o05qE8f1
aapP6i/mAogiB9AlqgqJ7HKw8ymerKpsojXlORR39WPEcYMrJ+mgdBE6p9aTuvozUuuQOoOU+gj7
khlhjmm4Ifus+C4mp1nS1tAVoA/gYzPu6Q7UJrQqJ1DAk/k6ifQtKcXZaacPKB6cwDFRx8wgVbn7
sHo7Xehh7NLDGV/ywHguiqBYBLUN8ULHpb7z9qYM7rEYP4JRe6LbusJE+B7hmNeO33gJPdn8eI5V
IzI/jPP4mQ7yE6aoTXmYSiHvHWDsEqQ2h7K/hS53V18PbXsY1enZDh43b2gP2HV0mYtqOVLU3uhx
c22kuPt5VaG7heQRfUx6fVSJKWUeFchYtuKRd3g72jST/Fh/UqOcVZ69G8rM542JYFXWIyT28WJy
pia194tgVr1UDB7gOq9IdL4EvXW2xF/gje9h5yQbq2dwBhgW3H0kVmbu0VsUYUp6M9+SqT+RMu1G
9i0vl8c2KJ+Vxale19u6SA59YRza1KaXUg7Lse7/YJ09Z7r93TEFVZnGrMqP3AeWxas/10JsSmxB
3aR5rkmtkdJ+ivKCXNugC40jgmHoaxyY90Y0UXZN822dOptslsehsG5OB1Idvad23XcONkTmdUzJ
W3thJEsiIrkITeswWJTGQj/G2xIPDN/1GDWJVJppmdZaA0u4zwVA/FyW3qptWm3T1BQtqUWNBlCU
yLbGPVQuST24OzXg/xb+PGHZbdioUKfbDq+RhCQwyKY1e72y1204PhGXX+la/V/XthP1M8p+kgNW
hP4mkNTInNpa1qW3NZp52jdx/e071YtrFbsZ2DWeWSe/grZWdM9hYrGr2i/h0H7ByD4pfKxeQAAy
J3p+8XiPB/+rGfs3dbb4af+BYyhYzIzw1Lc3wdzeoNdfjNHscV9F6FGK36GMWc5WePYq94Ww4yHA
t6toLO6py0fWKXTavzIAZBNDSV9og0dk66EizycCDZ/fQRwRitt/QQ+Au09hhtQUqhPDhb80PULP
05aeY38UQfvGzrHuw+lqVN6nVI41bjjsxoF0BPfIozFF4VJFy/SYb31vFYtxcnjs5tpOxY59YFn6
BcQBc6WVaLvoZdSBFaff+Q/UrkDsnGaQKfI5X6LfjL4z9QZIStS0U539jLGSA1muynAEdrx0kmcS
sTbfBnJ4Hxogx5OS7LDBxerOl0VQzxMfiRbvUeDuTTt510bAYZWDZInffCoTCx3FLfVvaMwYmZbP
Qy9uKnuyXFQU8PpThAKNiV3F6I1lmcAKY56e0zn8kbQIV+5kb2ZZ/eoAaQuj3lWlf/N1hNMj3b92
or15Zs+uSZEttMPPDjCaLSioDSWbZCgAi1K7XCnkPT7Tp4rlhnMZC9/N9ppG645zeu1Z89GEfUgw
m++ysD7YM6o/CFhjwJzMgHE4TumpfXvEawN8kb5GG89Dy7aSBZJIfX4z4/xZ00xII83RAWhuNMN/
JoETevn20o6No6LLiXhelknOrMnwTSciLQB5BtNJId0bWX6X0XAUPG3ZDl9FyzqN6I0s3KYiR8o2
dTM+arc5UOnfRU31VprjQ8j8YObhm42GoZsP61CHMwYNyOqY6lNHXQemYchp7bHHGW7+ZPVdv2wI
oBaiJ+3VQw00YU7rQHQfTtyd5CwewILXgMe3ajZ5LLDQAp9BTQh1/NeJdzlQN6yc5jVwJCguYwRn
RCWg87YJcnZmX/4Ocf6E4+8ujwlO7QDz6UqEtxpxpg6dJB0vaNyQWziJVDyqedo5Zg/PmXQJPuGW
Ye5bsCAjfNvG6NYlYWE9hP+5aGMsm0A7evA78EZ40HTfpb7s0aNAbxEe2RKg+yFJW3RfB/MVNS/a
I76RIfECX0qSGwCs+Qh1/yvt8rONnZwy7VVxeeHYGB8N7VYNXZeDkDfIVNT6zitB9721ceNSMy70
gTRFc/ZaNtTDq44lzkH67urzSz+SeMyYIKlwT8Vh8JS3bukCOwv3E9taxpEzudVxjBGfLKb+y8mn
FRawT1o1b3J91un/tAT53KdLPSunD2I35Wch/H05zcCcOnnOcTnOFZXFbrd+a3y1s0uFHKtMpl+9
LOZoHyLkT2YYutAdGfxILzjz3I0+40GQu+5zXtR02omUbMdqd4SGSx8m8jIJ5jcJWKJqsjMO0LuQ
Yzp2qCsrzQ8EblG5ilZzBvp1Mq+6H5/nWrvYlQb1fD4Pibihd0lPKn3PY/MpG4eXJEHOucqf3aLb
ZOlEyYQhSML0Nzb1i+5RaOBr6IUHld84TvenNoOJ+qeVl8lBGu2Bo9pcEWgvZC3ORdHTezdfFG/N
S/OnWmKZCx7vWY02AOK9B6Y4Fshr6YZ9QkB44NbN3UA2Dcr5KqYOcjtxqeqMdIn9HIzNIZjjm16A
ZxHoNk465IbKK49gG+5Gq5Y4pZ/MveUVGrOO3ZNV0LGisiTm8Ebj5hnnR+AswaEQHnSxBFIXVdKk
GU9YR766IVZ/rPBCGs9W7l40l02TwuEevslSH8qnICCd4cUUdgbEGRHiiZzbrunzMUCoZxbyQ8sA
Xo1QRKj4vTTB3ONDFB4dqhAN7IbFqBt3+IMzoAJxh2mzpsP6QufxYcQQobxs/gBcyRGWy0cHOrnh
2tSQ2fkcPAd0ZCYXDWBlAuyAUppmUCowuu9uTM8A0T6FoT1Rj3xNO/GNtCaBFlDbRGbgFlTJdwYb
10IC3QVJ9zQF/bWW7Yadbu/0fsaIo6WQS3lTD6mWdQ+7SZ1iXTz+mObd1gVAk6T9smxLFW5AsLiY
aq/SEhG+cAZDFtjlRQRI0bu2zQ4NmQty17kPpo8CWqOTzfBMRiAFyul93gBWjFZmiMKknWGU3gXv
XZUQ0rQFbedhVJnB/J9a83UtXiLZPMLMOBRDNC+xpoJ0lhoXewiVZy3Fm6TYRkwSZ+BVeJPiHgCt
SHusMqtYrnt6hGPfNksttl9V8lDB3qRk+krZbD2V8suaJJxDWW77SNu2UyLoLlRPakNLfONQye7Q
cdcU3dB7mJYt4Uqc6I+gtHjD8RXDUSAZ6QzsHcxkM7e0AsO1mKUOsAakXzgFP2QwC6OT44LO88ar
qd8EMB2WMey9lJhyYJrCq0bIxXxoSdmtNM98S1l0UR22y7JP7rGi94XtXxea95ycLGYF6oGqq0aH
YIJAiD0OpuoujBuzTcsFdgNLs2I7LtkZ0Tm9ztX0NuLfsMAH9MfoB5bDvPMndgmb8jAVX7dbJIh/
LRXVXXGy6pzA2YzAjQNC8LTkVhBeD50KH+bXIJ0JfOMNQLJVP86vEzxV3+o+UI3aJ4l4BnZIu3cq
d4r94qsjQ8PIZ5FH8AbbxrrxCKjTt8PzSB5WoGMhpuAIlYSOWrhuM2vZYmECOn1TVfVTlQb/6XNy
ajrGLWRHtaKcTqQ9/dnEfooia43Vn15YzxOUxDKkxVHplMc5U2Yt2deyAehiB1CY+4eJCNQMD8Us
5+/CFdNS0vMfU/3NtvtqM/hg//s4fat41iQrLBjg5VdSQpamKRXP/SFsCwdOHk71yBMAXUaWkM3M
oODZwDeMBBXIqZmWmYgoD4/2KQ/wBANkFuX2PnJJNyj9wPaEy1+k8td06bT5Y/gL0P89d2gdN3lP
sByD5Km2Zh1c8r492qDkDS/+NztNjeZH306nqoUb04wjwkJsegUhYFQKQroY3Fgr7kPTpGvi5T/2
85PKbfUK3+JRsA0VgBmyjaxtTCprcLXKgkDpLMxFC9BDakuyy22MoQm2qtS3o7CHyxpJB0q3+5pW
8IsKmARtSvs7cb51+AZ7wwIUYSJCErYwF+rA0vbFmPeKrruO6fRZTooxW5Cd4c6GKzVarTQvo+8+
O8h2Wmb6gTjlOXX6Gyy0JUePuRzLgLZk9jDLZOs78k1A8cvcbt1O2sOZjA9i0gsyXzuUtV5tIdY5
HaIe1QAmDEgZU5CXT/ovW7IPR9cC1y/OthNPoJZnADwWfALLfi4sEFm5jpTi4AMSKeGEmuPZybVr
YFIpb6v6V5/7DwfxAwpBTIEg7+yF+lgKhrekzDmDo5xqWPJE8slq1Gf/GMsZ2/nEOWtj/F73ISrS
ibE3XXuAHzxetQyYbNjQsciTjXpCgpp3F5bxwlDDrZGcqgOpYgP33N4jZwZeouHMSDvf3Boi+Uim
CrBJOHyhto88DpdoNEnQGpEuEVJVICpbFCHYvmoxQqcI02XoaaB9Aawva3L0zDKPsW1dI/I5n4pM
2OjyUDn6s/TgZYT1H27JaO1zcJX5xJtOnmCA7YyJIrZlVneKB2cOMtRowtOIcoEetVup0ySAUkr+
YX3NYfvw5fiJwu4jrcG047twD4HYr3qCTL2bngLiILSerp1soF6Ml9JptqmML0CckOXHK5AaNUwl
dYXn1jEfIyDTJS3PmvxHA3mEKsHCdM2DUdVMU9QDIGEZaznosBflK522g3SSbwS3j7MDeCsyKJQE
sripB2xmiI4p1VTgQY+coBTeltjNcRsjMqA/tRGvOO2MEwitjfBK+h/yGlnelnrbwoezoFUtylPx
Izephg30RGWDKVOEGsJcetmhGeqD6U+HFhuNXAfIR1V/nRn9a5GnwQJDbaqXCYFjU1UvOcUJ8lfq
iHF/6K3w0E3VdUb7UEmK6NpMgSHcjT1KHJAqgHnWL1iyHsY02iVoNZDHUMnP4texsv6yBj6hAR/Y
S33oFOPZn4uz9DhygrFOFhhlNRyLAPFEi6zWmC3zfH6xiqZB7hNC7zSDVJh7Jk9YFQ/JzztiBqOr
VnNM66Wm01Z1nbZ0rAZUEuQbE3GG2ErWzdCZwCQ1wF2eeB3iGjB4REmcEy0zu6U+DRsSl2NU6PTp
cebVCMgiqmBKwgNtbMxQ4OMlIWe2nTyN7MxVOq2dEDgq62MRMzrbbmimE9re29SVu5LYPukdfWsl
rtwkE3Ilhl49krmh4uAfRk4DR1QgXVs6+AN61mbJNjCR4Ht2vm6ldzQG45q3TDzYwhSZG4JSOr43
9mTQ0Yn2I8rkSHz45tTZvot7dGkxvho6e58FHSDCOd3EFD4nFUk28PSJPbyebVJVtfqIlNE9hKqE
FNn7OJt+imLegYW/2WNOZ7Z+LwsBmxavVuplWF886/Z8C41sFVPjrK3aXcsxhy4OYGaieQS1QMFt
AQTmzq7Nw5+ice++O1+KUbsjfHI03fBJtMUzNTlA2RA7nXFcaABwrqNPqRU/C8ea2EzRKumRCtfj
J+EEH46T7A1N0ueQ4BKrUAeT7iZnHdPPsCaosjTq17C/6O1W8NFLC4V7zRU7abX73HGoDgzmNz3p
i1SQALt9YipSyyvtfSkopEVucjMqM9tPoYSW12pyHUX9q4MiFkbhGMuwIQ+pdndp3UQI8KwjmaEc
E+u/gV7dog6SpxJZsHi2PkU5hAa6FhZPMmnhrPmiIlDxP9hDD5kuP9WLSEY0/g2g5Zx6WycnDRpA
6gbauSVyz6AU2sxDeurN1raGr0lAwxps50CqsLc8GE2zKcyljlDVoqHvuHZ1CgSj/GqT/BzmOvBI
eH5uGA5A8CjYpEFdLaoeGR9zNPxFDInXBsBlm+NTzeT9H87OYzlyJIuy/zLrgRkAh1zMJrQOajK5
gZFMEg6t5dfP8Vy10YqVZrXoru6qLBKBcPnevefioti65NqXjktfcpiv6eTeNCO+xLx7zst4XOlg
dCaDApb0bMo9unnUJYZoJwt3qV886/OAyzU3vgruZYKQGe6X5PfNTgnqAgl2z6bdGuIZjvN95Nrd
susUQaDGJoGa2pPvqmOrVRQSSl8evTZb6zneI/y+EGH8Uzu05abU0qMcPb7g8Or3r42wvnAtfcnK
eslCHqrIOCeUiJgX9qBfYYvJXZd6v0oTFaOeeivXs/eaxBSRVDdOXd61besuPS/bxD2NrlB89NpM
7QIBrtaJ+2qo2fxG482a+ic9dS4JrpReAHUj2A0Pfowes0i0ewUcsq3oHFbBCYMKLcguecrSdms2
toAk4d9HXQtmkwgFQc2ycP1XGZQsKvX7MMxkEk7kodpIl0Bw93IJZH2f4jBa+dzKfPra3CCfGw+P
VYsQiQtxYZMex9IeZ4mkcmJ4i8Anlhod42uSeV+JIiiUg/cuYutuYKinrn10Ipgyeb6dbPMo3GEf
4PlMAuKU/JETVeH5v2lwvPP1EctH2CGO1rNdDCxp4qqZzq8EtpDr2ycHOOQizHKdRqFET9kaHxRA
gIax2qdNzRerX/pxfCLg8qHyiCLwib606TUtROj8UoQlmCQck+b0YnPOJMti7/vmYoTQv6Sg9yzM
/FYNeNOIa4op1rOh08Vp0DfTqgVO1kwigqygvXU6w8meUf3NrBT1hP6VOGDuatMt+j8WHXs1YShe
tHVxKyfvcdKwGGFv0HT3blJPXKdcNaLmoKMeWSEe3huhRs3Vv1PyDBN4V0LFrOc4J1inlQxPFMl7
29kvYW4vE4/zB5TfvbrHJdTVkMt1N5qIjrLGzFiAqKmd4Vil3VnxN2TvvSb1dJM3xruozedx4FjT
uQ+yNNFjm1s5Ob/Ul0UUHxmE9IFm2q9G6V5T07jXkulStcZD4Yr15IwryVgSo3bEBPeLqzL7cgbl
WE4PrhoEkdXZ9KqyN8MzSGtlV6XHVwC8klet555kBLazStueNPPso1KQ2JJSxgKvjmoRQNIeNTKN
OgydVd6tzBS3jUjOifToPcXnuoBJMcFJoV7lNNZvrPQ7b0qPrT+eK/Dly8mwr3pj4aWY7YUxYBUv
aR/MhkBDbpSnORK4esOHHmaXejkZBUU8kNMpwSdUpFDR3fprAOOhwipDDASVbPcz1ckpk6ta9t2y
6dgorOHacXm0e/NTM9nihUbvGhuK6idZLcSlCV6FPgSERKTBMuEyo7hgRTt9ti5ihahwLu3kvHk+
l7vG8S9i9G9DStWJpx1MkEWqHOWl2Sc37nMBgz8baJWaQYmoBrYQ6VO/jUBfunO5I+pzE6UFAmbU
zRG8CstAGwJAFxPGgNci8sVR68O7iI0PgwEyhcF7EIgjdK984sp5tQyOOZE+76VVO6qBv9Ma2Djz
dIaUEoFksj5cw9kMbCgOY65ucJsXaPiA/bR/Qd/+AGV1vmEzbcy4Zoq0eddq0YM/eXvZ2Z9Z2/2F
kf0DHdX5BscMfZnA3yDJN0jTHfvgoXGtv6Uv/oD9dr6xLYM2t/JQCzIG04puNyEfxnCWJvW5muKd
kz8noCycBKMqlfR/p/2Z6rn/AStof2NH6pS2q3jg8/hRfEMfCujHQ0ufj4hElMjZq2ozjG59M075
AxeQW84rXoMSOdWudSoewNgdOzteJzkKc8XAIzBoa4g5+cu3KX54J384oB9vd1EeNv/v/xj/t0XK
TbiOn+1UE7wdq19OHW5swq4DRAs9kwPr89nK3K+ES3og2o3irQUzjmeKGfRSUR2SkaKmQRlb1ASw
0SylPz7VY8mwTX9HVnI/hyaFf06kPcy1oaoewxGQIBiyd4OQ0798kh/gsvY3bqUj2yQZuejtfKO+
8QJBQ6WpEUM1a65BPRqbhOxBugv//r0aP723b7BKdBEelbUs2bla9yT69l7F+2i1vENhgWy0Y/WF
zNHk3mPW+8//8Zd+QweXaQWxaiKfXRPhe2lGB8vmljz48kNvkQuHtqRuMliIY8pzEyd/mZI/zPg/
1PL/GSKNo+lORhjJTiCgbyrXW0Q1bq9ZtH9BYv70C75zKgvbnfLZjXdGLyC6jtg1y8+OjsS/vzY1
1f5pCn5bseqmxTWsUu11L70jl3ej3M3qJNW1/CdKzn/AP8P4F4LqT5/m2wrWYlvRqSnGOwrGz7il
OQlRQLPz1b9/mj/h9P/0cb6tYvUMdVFkfbzDOXuQLrYwc6I71BTOa6xTk9CyNfkabGa2xa3MV43B
aHwvQzpQ9XSNXf0G+BFhbhIBdRgddawHhi8uSYTiDYiCPuhPyv3ZVgYeU8h5/lCf8w43h65/oHdF
a0OWtJt0h8mt//KZfnhl1rdFsuySDgnnxADIw48EQDRmyLU22n8ZAMYPi7D1jaRLO310AtoMO4FU
wIliqAF8OBLBPttMGXhUdd/RnwiV4SjvmWuffNF//7Z+iDewvq1KtLu40AYi3jnpsNXjYCXD8qaH
w0CN7b/NHuvbSlSHUEQaoccANrSr6/dvOqERdZ5s/v0T/Pjy1Jf2P9NfYH4oEMnFu8QpnkI6r6Uj
1ooarrpECFk+lE1qaIZDQgXcrIO/UJd/4ORa6oDwP782izPieecg3k2T9lq2kvhuCvuBUd+mnpRL
imrG3z7hH/L2P0wp69sCZFG8z2RYJyhv6JWil2d3cgoQKKHzrJzORWh9KtQPFCKQsIIel+jDkutr
9d7p5iEdM+4jTYXjTyi9fMr1QlGznL44Sx/3t1thIK4oxPTtdAonDMsmPq6CSnlIzc6JtdeuzuiE
5xxJVJfBTCbESPp0Rnp3J2V5trpu1aOC0Fo8fkMwgJgql/AL8oWezTgzPCQs3HW1BPkoIo3cfbS0
7t6MvV+OMPEP5An6DG/ZBxYEy+YxL/rnKnb3/py+jT52YN9d+QLukTejWh9oycP0TPaDG20VAqWx
zX2hmS80sXaeRIGaJu4xLvNDbVorDbDTRGoQM+wjtOAy2WigKt/9Guz8U0tI7p1Ed+wyiMHUJCCz
xbAKalputRz5tA0UwLl+JHcN3YJtfLTm/A7JdqvJ4Y+oXCTxKUnC+07rHlx3+pKF+0Zq7Q3Xem50
WbZ17fGYDe1ZYGgC8MHJiOr9CN+C4lbvqRsTN966cR/rTn+1lfqgty90IU6hUV9nCh4LtEI3Fjl0
hkV2JJy5qJl2WU9j2CEy127vA5Rb/TisbErq4CIL7nJ2vnaVwamy6F4lWI/GTxWADNBx30futXag
KGbEciYeID8EsRI6ZirZq8vBeRR2cTC84sGGPdd1kIPRtPljujfj6lwE4T02L5D8PddTLCeOVbf8
Podqsv81ymlYmJn4HEfEpER04AFbwNF57KP8KkPfVorYs0cgbFwUGGpCsnv4yv99Ifhpkf62jTpe
ivMOj/XOFfJNoWRw4zPcpr/M938O+DR969u+abJlCr9jX6ssZKEO0ZEgeU+NV+WLeHJXIoC4MRjZ
i2CJoWp3o9IBwpwbtdTlFnfphW7kDoUQXB5jN+YJ6CC4LBaRjn1Bx2o2OqYb8XM0LONygSl426fl
fzsiWd/25DGKZTLLmj3fDh+ssr0JZ/lW1PIvG9gPr1582x/pIwLbagu2fG7POWuhkbk0dov/9vTi
2/YownKOrV4nBwPgatAgeoTFGLrR3+5dP2y/4tsmqPt5MFKd4efHCS5xCD+Rnp+tOL2rpXjQOvMp
1KZXHygsBPbnIEt+/acRK77tjEU4sULHCJ0t9FU2PjTHCO6HsvjLqeWHHUp82xgns9WbSvLjxyoj
p6zpLzPyEb8n23M2mLWF1d78tw/ybS8UU9P2tldFlCfljfS1u0H3H5Kwuv33H6++53/Y/sS37Q/1
6qw12OtxYMblSgjvEXX9sHKA3Kl1pBLdzij/lrvx0y/7tow0DYYBjhMEP6CXZG+IBNuj/ZIH7sY0
5xXmvY02lX9ZVH6aON/WFD2o5robk3hHVfJezUmLUYBR5S9ZLmog/dOL+zbtWziI3dzG8a4Z0jvP
HdfKvZ4HUOo1uf7378Y1nR/emPlt9qdlJ9Nw5EKhN5oBJJvqYmKU7zZWx4ZyvJUGa1vILzusABcA
pvepD5sAVOjpkF4lEZwo0Aoq+ofBte8qOV2JDd84Gd17n2cWvkTXWFm3AisBPAf/l0imYw3DqYqg
Cvpl9NHTxlxYmXVsPBqfjrVPtPFXFLaHbuAiWKd3QszLmZtVWI07kz1WGHm7DFOVrIU2fFGo5pKv
jZhS6VjVoGgRgbnASP3o5HfjLg2MW2gXlRs0yhh4wuPJQzfRKemno5O67mqMY3BzIdZDr3gMKaW1
g39wuuDNs4p5OXXjs8uGMXfod8aQaqBW8Ge63ngWSfAS6ICK/fA8W/3BkgPXc+ioThWDAJRU+kQD
bwKjStzmijNaFuQBOBB6urNf1ZfBwZ+prLpOqjhWaFhcPIR6fptqkMWj+altOIa1Oak12Ck31OVp
7kcVPsrsgZTYtT+W2qJwPBplzrawsbNRlsX2ELX0Net6r2XaS+0618EZ9ybPs9ALzglTqVrW3BqX
WZe8e2Xw5sipOJAH8lTSkbY7urGJa5Dw1B0izf4KcZQZIWhtguyOigtY6TU7hbUMgIkFbrgjtnxY
AGJcOw0w72mEMF0YBxm5u0aDITTY8Tkc099+AJsmsbFhRPXXpM/PKHeabVbYa3V+TOzoqC4u8LLW
6HCvHDIVBISgemt4VDigKhyvoTajouQQKGYIpMLq3sc4PYghvJgQYjnBFxczgo9b9BhwXX1tef2N
h+1q1AJ6ZC0+wPlEyEQG14mGWWe6N4pGEZTpR25qh8jxf2vT/HtWL8jRvdcwgEzS+g861T1M7ejk
W8M5BjSfkQPcIImekNJnv2yDHowSBYc2kgif1iDAC8cxHnovudZ4PuknN0h/eqQhkMTUq9O8EMtC
l0AYLTSOlXb1S5+bw8wG0jSxpGzs3ZujwGMZu6fE1m9NF6rV1N1VPqImsQlLz19UFrgdBOTXShYd
HK+6IUaj2lpGdk+KaKVQ6C9Tg9DMSJMPBULSZv2iiIKVgxSUgvzsBWeDawAR0Ok6lMDMOxPTtT4k
TwgJgFjZl5IIu6XgB4W6ba3axv2tE/lLM5N+XVVeRpNM4UzH99FN8hpV2q03lKBXyD30ClplUXhB
GYVUPS53mYnNpfbonjvFKS3bs1nGJzuA7uvhXeQMhqfLDC6kFUiCRMxhjY71ggB/47t5wKyDumlj
WHTS+zrMb/PJelRvyaIZ0sjwWrEjahzicT6gKwzTVz8zH5ECnPUJArqMD7lZxSs1CGBf0rrjZpLN
nz5U5aRBZDa68X3cz5u61zTcOeG1E4SbAxE+RCI4y4iunK7B/ekRGrg578WtTk4RwVeWB4Ptucaq
g08CaypM7hdf+o+IhlaR3x05rGOZQoY1Tf6u8kNj4fgmOpV0dFdBG36pIO1x7DcN5OAsSd+7sboE
LFzuVCVkidcnzXSPlYkXM5tQUiNScnRLx84W3Ou5fp4nog6wWHZHRRbuKD3FrrFBiPCrQa22ik2N
tDELfzEtli2N1y28vFVkd0gFWblr9BEtIwS9/03JboMjM/vER4X4Ss63Gb1cG9vEsq6a9zwiN9ax
JGVl0ln8FKmAdUu5/kUqG4Q+htXGT+0H0xyQ0mgN6RM2QjLbRw8cF4xw54kG9dmcMQ6zWEaspfqe
ePKTaRmqnfluobpmSoerkX64SmdQseU6osuVI/p1Zzu/ZxokpY4zwiZ7peno5Lnlq6YjBLb0Uzra
t/0MY7AEh+I2NhArxNpGffEtkS4mGd9xqSkWvWShn90PBeeevWZjcVvzp+7Zlojc2h6XslMEOLyp
O2CPfy5tgUqLO7eLhQnSyVeWWTe+n902VqA0+gdB5qtaELosftc5XMDsnykIh2sPZ3ziuXIVlu5d
gJ2lSrGFhgM8J38wd1WTnltoBbYW3Ya1QTuw7oj6zb+aUhLR0eOKCw5+kwAdhejapqhdXfPJmMoX
MuOPs25eYG8Ua6Np1sQ7PmmBuxasaahNMOMWTXhyDATumafDb+nJA3MbcY0bbjTd6G/n0dv2ZII0
7rbRht+G0+3ztFhqtlxHQqBoHzBZl5s6Rv5e52DseqJhTQ2rry9+WZP/C8Q7YT8Tquo26nddbe7p
Np8nEW8VHLxq25PRSCwJpnU1SwGh33rVHCLhyfS2wyxbQDgEdGdQ1Cng1VR9ARpmRugs0ZZHQ7fR
DHvFjy+oQRooXYcbMTh3AZNKODGTgoQIJVp32YsGMpxmDV6KZPK2WXwsGXGD70G/ktMCPRkehgQt
5QjIFU+IA+Euf62t4F7TRySEzMp2wo0extvSqY5RHG3aCRWHHtl7WZU3OXh3FNLIZGu6v6lX3ICp
QP0PABwiTkI0NKkd/JfnXcyMvt00YAC2AasTInIgjOaaEca24MWuisBfzF5WLkPETQuLpC3wiI8h
mth+8E5jwI9qvfYYWP3r4Hbt0hTaE3EfVAdKerroaJejO52MEra/MMSjq8lXSJxXu8JTpnb1Oklo
kE4YZuAOQHXINSqs2SrI3ee+Hl/6xrxHds3FFOFZkwx7nzU319KPAHZhZ0zruW1/awNEVYnBoUmd
ZuknziE26eDrZTujJOpxLA7W7cAKWAwaYj1qdbAyl2oqTXOZLtX2ojDTWZQcBy0NVRUPAEPub8UQ
3CW8gX3Cbu8bxWvRjHv1g0rDfVX5fF4H+RgP7hvIUSS2YZ9vgia9N6Lid4I7Vi1PRojHNDPzi9O5
N2PR3/WoHqDlhEx7PPW9kW96oSPoGUHuChQw/NFWsw8G9Qx1ZICh/NiLGvJLdO8C3KmxFZAXI5Yu
bneOsJYCcNZLRIRbFObLvmoLSMojVso2vu9KywD1y5PSGIVUQ0qALm6JuNhVSfhOPwGopP2sNfqj
LZlJjpNwWAT/gjQQG4meH3BZb2dT7jucaV2HPgUN7LZN0WTGuosoSr8EnvnizuYVdMrbEMaPhUOp
zNeDVSLd9zarTtmonY3RPemp1S7RjFwR2N3gvXzWqubFGeSH27lbxCf7MaOYZBsB4H5ml976ND+K
lfqqJIV4t2q+NDpaC0vz9hV1/NABgaDGqzrhj0m1Gg2azKm9p7d1G5Vlsc5NnPeTLbYNWkZUYUCf
avmRgexd1mH0XlKi6zV1s5O4X0ioGqOTzX2r0bT1BBoULBZ5Wsx9rwSUG1vVXZw57xPrf24BkRla
7RKN3rszGxfTw0/55zPwBZPfuHOIKlYASXJQ042sJeogAKY5I4x1JF3Y7KtuOr5mUPA8bbwfhoQT
tQRo1Ni/PIdwDUR07+HsnhHR4SsO+wPFro2n1euw8DcQnVna6TTqTsQqhbzBj0izsIsFV5kXV5pH
9KccL7A0xUOOfEm2YpOlEegexHBqAAcBU85nB0HDp++qFlrqDGy7L3C90qTZCL4wp/XukWjkK8Ob
TuqfkjO6LCNV0hYWoPkgvbP99qRu+AnxF+p0bwU6cjncywmUD4/WrEVEQSqY+yDFPCZcJc6OZ6NY
HGAcWfnRddONet92Jcdl2VWPpcfrLbHyzwBoXRo3ODV2E+rmch7XECCe1Ec27f5psOsbEy2NxTc2
O8a+0IfHCKoVAb67FrFGxzoaELHbNx8E+A6ZuVfPMNvTs5E2GPrTsz1PF/UufJvi2hBGByetIYzL
dxnomxn+iTFOty0njSK11mYfn+1sPlQGy61bbXQKtzXQQG3GtBZMr3Oor+Jk3qjzf8Df49gMnDAy
E2Jukhe8AuDGibbqg7lfwQ/5LXx0F5VkW53S/AXW817j3pJV3lM2G+S36BRe68Td5XpAXdna5LDY
qj59sxOEfl46folOv5/N7JawkHWPFXoxD0qqgQI0mRXCy97ZGh/LbFc9b6pPqnWQZg9snzsKGZeq
jG5yJiY15Wub+S2OcsIMgzvfwb4dkga2ShVqxjD9S2IRVsEIlh4sabYItQCxwp8hUj+qCg8FZNhI
GiEy3pNaEyMtPKrhow6SjlNsNNc/kPW1s9iIC+56lu8+YlrgCkTOH48SRSOU7e4cl82THLxXwBUt
XCK5xwOloweALOjgZ1IYtdmB6GRm5o2fTAd8W+vO7z+dXsrNqNCBljyzyG4leCizm3Z9iF/Is9HH
5OyMqFCoGDSMvHY3YtLpO/DZPYoDAnCOnkFoqKk/owrcpWl274wRx1VceNR4Os5U6sgM2WQTFRMX
nvFdMjMDvXqxK6rYOcXqTIvGRashRHcZJOoXNrjcR1zo0gt3s48LLt+mUY0eRzy4XvBUO+JGpOC4
MceheCE/3t3aLoIXzSQehQC1V8PSzmVVHT1GlGa3R1/k2xnwL/Eod00brtvIX4HK3Q4dJyYcNbvM
UoZSVnFhndVTdEjtZ/M2twJ7aegoiQwrPbmBWIlyrFdM5heEaocklpy0kUk2ifuku2HLImCAO/CZ
90OdAgWrT2bZ3SvVlhygL6X+JahGzoUxjAyxt0z/qA5+io/fZ0ieR87/wmKP86SOKaCor7aL3zPj
5qFl8mE2gbaHxsqrk6eqIjxpoDNgG9OnOZLjFpTtQej1uVGh5F4y3JMo/QqD/fQn7nvOD9Zk/a6L
6M33XDR+xaF3ewCH7rLz3LPDVqGOYLpZ3tatCQaY550sbzH3ZJ0E9IWQcekd9RRnPeEd4eAcP5Le
h6bcDt9yv9gSe7LKjfKaj/pt3IuLsNkaZnXJ7D/a0N5k3GFHzbzJy5qwr6JcVlBJrHzaZHHYrtLa
UeUPXpe8840SoHwZrw3E8IREARka31yZbKxQu6QFKKLUD9bW3B+iCCMU54BfuAE/ZzueOIMnBGHA
liNTynz1qTnKzH6wPXhiBWVIJOTzr7pIriFUkqjBGDLgQitzXMCjAYlijNYicw7DWEBOis7zULxV
Lpd40wlIV8ufTDUWNDvYYkSrDlPQA5Tun7TYsBcQ4bNFEKaI9YhhxMlT3cnUWzjC2GZ58mfwzIG1
MRqLKzHjTw3ypjfPbuxuC9Z8LRBntWnXQ7EhPiNdc3y+jRwSMPi9VDF2uloYavNXOEZ3udPfcf06
VyH38CCH1zH33JBIYkbBWR7M2HlNlVll1Jeh3nGEmbppk5YhAJw+vnGVaJ2O503EBNMS/V6Exadb
gxoU5iYFr28CMS7UsdtLAS80/mXsrX1tjhsPIA/K+nSVTvIJmc7XXPTbrI1uXJJPVl5rYaGrMyQB
nL6cMr8mXfdsePXHjNuGxLthDcLogBB26UYFF9RwXA1RcTTKMKWrKB8KYpAyAHG22p959iibX8q2
PKWmt1d/paX+uxhnpMHjphHm2mD41E52bUoCKoFejsJ7jSb7MGXRLvJSaC0oC/vqzTCTB6c2f+ep
d9PHkLOy7mv05aZszWPO74yN9sWzPAjQCt3I1hQKTBK6rex0FfjqYiYjMp4/Jw+xeYuUGc3Ush68
+5pwyZT7dsr6IbL56iJoUyPhA1cTxuq++yLn5yFMyHOc/Mcw6+8Ja+Y6aFTc4nvkzepA0/f3XYNd
EIis42fwU0T7kXqYEqPqMcls+BM4KtEHenujdT7Sju3TtxFeg9P/4BAI4Y0ojAAbMhefrNpFytSL
ixbj6E1hrXsgBtZ0tmX+KnQICFn1VlK6DlEpWAK/t6frv4W6InddzsDXDsIcrlnaKfvrpgGHxE4z
n4nhQf4Uivt6ROTdGF8j0cia4LwKMoRoB++Ky/5qzor+4T0ZOelGJK+hSJRP5YDQDBfiLqspiY39
Q4KKemGW3o0Mi9VQcw2SLuJFM37GZXOl77/TRfhE8tWjFavEp6xFuMoLd+3aBwTZb+3C2ZH8gt3B
e7Y5eJj1pJye1BI0d4udk84J9UK7O8HFuKGPtjHqETpltc7AxQofQp3bHXWyF/PS2Jpl+iilSpBr
DmqNMjkYcLVlHMqXnGv0rE1Pqda8xuzjc/vkud7B6MCWjcy1JG8eIk18xqnrQ26JD20xqtBqeaMe
y2WF8lU2NQMk8Y1F1NoEeykNFztNFUZ73fVeGiLxkLgRZDk5T5wVLrh14gXZkpu0KljkKB8XhcfA
gO7Kcc7C87sgWDxbDp3zpLnRM/NBgZdQOku0tI1rvgcFhqWWIGxEBxf8/ytzJIIxBUHXDNDZEThj
2dNc3OrYJgy+5Yw4z9aPT5D1F13p7er6yxyCK5vhbgpDQq381ynrN3kcvZJtc6k4weRZc4tFF0dt
/NBp9Uo69pY9GVdOelZv3yZgXf19EG+rNMtpan2ZSX7Cf3ov0eAP5iV27XXnfc4O/O3IWfmcxboY
3LI6J6ltVP01yJ9puj9AQ3gzOESH8jo1+TsH4axR6XNwXlgwczaZpn1Tr8ovsfzi2JoAqZmMmIGj
smQpSgSrX20igVfKpoY0B/GsPjis3bGE/hGbhEbixwEjsfa5Wg3sV2U1XGK6DbhMIHqWFz1u301p
b+rOr0FjqtyQiDxasAglHCfH6z8tExpX5K0qVhTd7lbVCDHfzR/VOVdyBPACZrEijpdr3RtXqeOf
IyqgduQsvVS/IZVkqx7QhBGsPq2umHn5s9FEZ55TYumKUo/sSTIwSK8qxuBhpAjAPwo43fCNWvjH
p0R/GjwaVGO6mvv4Ggqd2Q85kkeg/GpPyRVOHRDrT8966DgfVlP9VbVnTYANIdPHZqrC94DjVOy7
DDYzB0/1c5X3C/682rP4BAg/jhTJocThqLDldjY0lg+r3Gmy/OWDKZEuZYjZO0izXlF5czE2T1q5
idynErCpuswMsj9jJ1gYvVzJdL5T/3uG/RVS/VH/tp5qJ6gWe9t4SYpxpYaUOqO19BU8f+2Qp+dR
POfJA2yvC5daCczCRQLGFIvazpnyFY+bOyQLltEL1eSN5xCuwRSXlliqB+gYYm056ouW0DkAZKea
lJgCgF2NfRhP5zIyqLtAcb+LtPKkXrF6REbgSA1VHUaGOtgzqhvbXamfFfvaTUitx+NR4uquNP3P
nAhfn1+VGNWqDLSdEfivId45jxOx+lc4QoOisx4Mp6f2HHDza59sK90nMx0nczqIiiOkeE9NHT6X
8BdOK5eh8jni1HaSF48aJFwuvpeeTC5SV7v21e87ynzdRqFntNK7Mjr4kwpoafXOPmhtg8hl7aMb
3ho2ZNBL1tqZ8aqCtu98Coj0biizUaDVNrqu29wC02toYSSgU4WqcqWGs23HJ7VQEoSnymRVQnAo
i43u2Cd+XWKZL2r6Or61H9vsjsmaDM4vHy5Sa14yDiUiD3a6+4G3/54/r4YU1zbuEm2j4xapTqxY
G3P27wCm3SdV+lRx7kCPzv1cYCi0djM/dXbmD9W5Uq+zy8khAmMyWyASp4qmXhzdqdOLsNtblVpl
MKsb49UW76q8MJrRnTUC4Wd9UI/CM/z5RLDvA+19JKIwmautEdsvRK5wMYCq4L72CVwqhqbhjU+Z
lJeRIEa+P0IJcLuriROZ2YqfFKl3xUJSBeDUyO1Lw/QcRdTWcWSe9InGBxRFWn4nrQrXfDOij3Z6
NVECdTgdM7L8Wn0iYLueNt0LilIE7t24lEl0Kq0Knq6eIml7Cp7valLnNLiF693MVbRmfzjqUwZ0
GMQRtOOTxzfGV4uaZeUjR+dZZJNtWudLvSpATOCCvHf+bzcEb2q1cSZ7SaeaQtjVt/JtRdQNAReX
WGYkR9S8UJjyFEPnXB5G2lYua7xPoBiTQlXbGA+8gdnmWBVCoIq7hbJ7lNO8bykElYl1VIlwJXtf
NAWHWjgHtcrVlF9MT9zwGMT/nLhSPReY23tNIlC/VC6CKX7KMB2nkNIHwHU3n65kIqzVKRIM2p55
PrX1SR13Yw2glvGsPh1JGSyX+X7GRL9Qc9/quLXDnor5ckOMr3pWEQLDISJrcBJql4QtQEvtjap0
5OyHNgKTyPJ3cRg1lP3bHTcqON6eirUK7620WjZO9ZkPYquuUKOl7XhWqNgU8KwHte65AInLOd9Z
4j2gwcCZdpNV4sL7KxkcPSeQuqYH9GcpiY1jWbVr9VVAXbVACRRtcK0Mii0ckXujuNP9+EPNljp7
4AcB0dn4fvKSe/lN3gE1miQklpK/mwj3FBZY6x0eqLubeBWlO33KdPxQO6ynW/VKrykcNQ9z4O3M
8UuNDrVWCusJFfNitPNzFnc3lsDvElEkZuVFxgZRIV8k0n8hCkDUyXvPLdpyX4Me8zGz3efwzOOp
Ua13JKLRy4tJ1KZqM43ijGzqYHNYgJW1mmSGilHcqivQ9CdcLN7SA93XAQ0BXszE74PdiNqNG66y
zBKBSxq9RPjcJtQ/u6Vn23cmo7X0zB1e1qeuaC9TaJD7gQlHFdoN8wNvF43Ni1p11OBQA7uqFUGF
/Trr2nWYcjVj95hS+6J+o3pwTDhcKKL5jE3WgHHGIaorIMCx7AsrOOqdX6zGBllgr1EGxw+/LY3u
UI8uIZWlfgcIAQKMIPa23dVGf3Kcz5hiGJX4lUb2mE4VDcvmpXHt3xVG3obcTRSHtqFOrociTShl
OHLREuHCJ2wu6Vx/EhGNKHLcGHgpaw1wcVREOInYUQrLxm9YbwEYAJVINxYNtKZMMP2pbCTtNFPb
TsNuF/s+hqLo7CfjR5Ibtzoz2PbBuuYOtdF+Cp443J3hv0MRg80o6JZkzbQoIkSpfvL/WTqv5caR
JYh+ESLgzavoKZKiKDvzgpAbeO8a+Pp7SnsfJrQrQxJAd3VVVlbmcrNHxsFJqEa70AB6i+ZYRcz9
zQxe35kKeCJ0upX8UszN08AVCjKtgo6GCMFvbAJE6yADAuwiZY9kNkHsQWaM5vsAZa6UpGb2jEer
QP2eS6iT/j6b2lPAdG2FvOXTYKG31XH2OBPEHpfjqebWRqN2ZCAh+4OkLTX7lG4H3TXX/YghiJF/
pjrxE2tkkQcwDxkdn2Y2vwcLim8W0Q+bZarK9NYdSHhImRbFzj3hVOcwgHHyUSfjc4AQBS1l62ns
25ZAGFHQi5JNxtRv0L5XSB9oAyI5Q552B1MATStuuMCQODj47kc8I/cVgDRXFqXblKLdKqNvdXkz
+mVelV0xrgs9dVYwnOG6YAvBPCAjpqSyQYJYEWOM29xFQ2Nx2j2xEGwsavOHdmHky+8QQS5AWIbO
3fZUuJrfXBzoezFzFagyhFdMHW/O0K9DbfnqzPGYIzSXjJBZSPo/zZDBL7fX74xc3YMLcPIm9bMX
JlcNgoXmTFhKg8+s58nfj7RE7lQzHd0oPw16Dv4TBTBMYXIpughLdKAJflzmYY8a4J8hTTYlCKbR
0UtmTRgulFwitqzYbtFuLhrnsJ03jGTNTyVigbiIT9tKBjS9AC47QmaVeMHozi1JfQhH3DJvyPa4
oJ5V91W4FVo+abB1pULKe5NcIzSwEEn+Zpy+NgeUzpjiCDB617rGejE8mfPDMMy1XvPSfIuAtCbi
VqKY1GDg6E2343XP+oz0CPkltk1USGsY9K4Z/9EFpaENWK9q71gMOZNUesBs/FLAm7T+6tayiWrt
paMzY6bBfd8yHyuwSeke8yJjhzmMJdb5bcENvnWQQW017YDpH6PwNZqP/DROqw9Gej4Hf7z4BV7T
nkX3YoY0AWFn/shS7A9g4q+WwXbhNlt/Mbhtcfeh7LC6Yu1iMuhXLfQtDmoUnosNDY+9Gw+fUY+M
gOGTkzsaw/6+qd66JNjFA00JFwcIxMzfi3xcayp4w0VgJ3e9LoK1RfEWgKMOcPTXVYod6GK8dnrx
qDo0y7FsjLe9OZ1w7+Glg+bFGewnuuk/CI68y31MMod+iH0pS/PFrphFXixz9Wvk2If5X78ZHpXW
UYTU8EJHRA1YEx75RWZNyJLBB2li3B/mtYQJhzrT71s8Y5BfJCG4U8x4jaVSrCC1HrR+uEOSuFlp
yiKKLB9eOu45UnaDY30PqfFW43g6sj9k7TUFksa6ostF5phYJhJWGhrcsZIS2XpxaPzqRU1ujfh4
LfPkBp0y2en+T4bmTpPTITCVuEAjSdSUCNQZFc02sOYe+NpKAQFJwU3pWHX5fdg2DwveC/IXlv2B
4uqdVhhY1HQ4Z3KgN8gTWO7rhItzCiAIUcV+acwSxY1I3ynP3MHKfwvtfof85p3AZovN4g5L/DgE
pGcM27TStbsUp8bRLjC+1wiSrkH2D8WIirmP1i6iGq9lOT60Ud2uZ78BL0suEymyLNhp0Fa6ytD0
mK8DIqfYR2AJjM1wEh1idDk1GkiRjH/Stambulmlvn5z2Z8ugxuYqA6HvkQ/XjFv6KFC0te7wB/H
HZ2vy6jVBz9y92OJio85okTQbKRqMO0ParutoUbar8PRzjqOsqFd2Zr9mITuHnjmnPnMM0bX3Fie
o3n6E1aYBtuJ6Flgv2r0Lfxwc51TQWISjDyMhpSgh+pU2SssOdnYuU97uRIbQ55cgsSzRHYG28D0
CTtoRD7ZBpWQ5pYbprdXIWNcqLGCwae43kcOY9X07TEAKmHxY6KB/NNACuoamAH6ofdltcwEL+MW
TksdO8/9pJiA7x4s4yudLRpqWHGg8uMEiIGaTFPcjQCm9tSzeCCMsDoSLEM8KmNDG/8C2uvJLa6T
WyuzAQRrSbISjFdkubVsoIYiSgN4lJ8Hk7WdcCC0MVKyEufVaSD/DT6oCaImd75xywGmWJWIHdw3
pElDFJ5mqAy6cekxZZGrB5x5gTnZIX9BcK8wMOQbsg4crzHZHs57o2xEtmsk1JHYwFoJBdc9bYQH
B0gnBIHnOgXq0FwcYdPzEsWc9p57N4qTW063lzLGoR0swaMcI/qawO3swImfO/aHR6m2ShEBsKfy
X+QfcYiM1nxkvWifqlxtcs4Uj+SqdddOIJxNXK8nFOo12+aEzP1HvctPCUdqj3F23nyAgbxXug2Q
YAv+IWoaCXAEGOijzti9Jd4k/Rl5XebOQMo6z5Z3m+1hIymCLN3IZh9JjDD67NxxWGih81fr+z+8
eh0U3wrjeYt5rkpht4KJW+JUe9sPzkiCre1ZiSDy9MCh6HNsh+9uiM+qx1Nl8m3V5F2zlbeTGIXi
5WsGE4kM8uO/nVH9izIUeJV9s7CdWxWutzHlyab+zjfKfaIDUVjdOmi/52Z6Ltsfy1HfZhAGvwHd
s5MdIiurjtDmzuNPjfWuDSzQMgyGb62JThy9aStkvHvCGUhfMUYQPQ7lpztASdW0+pEj4amYk7XD
iNJW99yX2ASOYpv3YXaKuYuE6FVd41LM+r+E0fy4EEAstBJCuEZInXPzJmNTZCM6PFExrZHlQ6eq
ZkbG1fHBJTbMDnQa0Ox3LjowXVFhqt+8fsKB2DBxd1QQIVEAOc+RGd8D6OERMwfZ1kqBzfxi3oDO
Lps4hOpk9Ed/ggarO1pP2wldKtAVRMWvrQGpRJV7r8EY85e/hJGUbx8m5XXv6eC8pr5LUYqmHGcf
SF+4nuy6+WyQfujZvhPyAi2rIkzdqx/Z4Tn1zY8C6hSwGrqz6YIqBXpEDf1930mPBPzpDgUbJAKs
8lFrkTSnjtowLovQvhlvl7EHY0wQDm/Ir6s2fRm5mXUx+QAzE+Zoun9K3OUnL5Nncp9Qkhefw7k7
GDh5Ea36K2OK/Wpx8u1gR0gwFgdF9uInDDX5SM35Hr7bgWmd21J/NfvXJas2GdNKkxuNf5wcNiEx
y7TDq99NzOov+u5zDKZ63aqOIa/pnASUrV15zg3jatjpIWmY87T0YqeKVTRT1P9p8aYdfOvQ9UgJ
kTpi2PADkgo8Fi17cDN0JbphN9sY4RUR3HGzQZNhRO3BxSStXBSDCuP8ZRmSWvswDYMpRwm16YaV
3erNb/WoMf/93g/TZ1oY865wkuijSFnKvu5u4Eji+zgmj3TIb6ONdWRmPNqYxFT0OldMj9E5MvvN
VOCl3JpP6IZAyGWH3bnGciXWnrymvJoTiUVFK8jsvK3RI17ONADTreOasvdNQ565M8bz0gLQ4buZ
tSUeJ9Tpi/4w0kEJZ1gI6OOW+vQ9JP2P36vHuXHxlRmTte+bN4ZyHoYBNoyNyuCwqJOfMvZpjPgn
Rt14cMZlzVa8UALQ5+/AJtBUQIxlX3bacjdh6lJN1dkI2Ycwi+4RU0BeKdkFFuQj20cUaqL9EJ1C
nJ5qr/ppKPrHKMjuGtLGrq9uk9GfcHI5lokGaSTLGeSPgMvHFMQWGYyVVzGO7pfqq++CL83B7Hls
6i/L8jauQSkb0bLa9A0KnGnS7+sOsMLQR4bfsEtyvKvJArwDxAITCUZGz5RxNFIURhGLX2mR+Rjq
w6nFGdNHIIaHC6fHqA+xNQKLoL7iQMtYJyU6PXR+AN3cBNVBHIE1s8Y9eEYAq+vsqzkXf6eIBcIp
J3uTvgA+7nFAAWFyVMQbn9d1USvtgnJnJ9lzGdUojUabBtmydqnvTc1exTEWp2xdY/jU5vxBUXUL
VtTq/kcgkluwUmH2xsj2B1cLCR7kodc89vZhxEq2RAVP+TgcpsmJyRGgBXfHQpkJlJxBEjs7eHFu
xzkNw9IO46t8z4TPsa6tZiMZt0skdGPyaMZyajqUs3mRs2aAz5iNxWb2ZzqmDqonDX4LeywLtrSc
dx2GXZomdg/9SU8rDt7oZYy1T7O2741qeO1mC5B+MN6R3VmgJjkAw/CVlnDVy+M2wxL39bC5QxIH
Jk+5BRP5yY3W2rYIouMwBxN+mAwFHRkbmKo/o377PXDBcmXYVhxAbRptvCcgqxhBEtN7nSpmKhQg
IjIwIo4HsfojcHs6Gt2DtAhjFCeDbznIERq9G9HudbknoGXxtfC1t8FlLjw0dxjWnhykiFo6pI6Z
PhbGghOpezbJlzpwvAxXEz+r/5A15PxZPKG4WVp7nh7oKk9uvIs68CLNLM8kpVjTV8eapx925qsi
1pYMHvsEerhTWrW1DMDxMK12k/PYetGmsro3KTqHBc51o4Fp3wbd+VejWeB43q3V1dmetT9WYb47
HPqy9gzitl/1X8gZ37dN80M+F3UFRT22bH51lDQvB0WU+xbjg9ta4eH3kUDNfpa/beALrUjf4TId
K3zxhmmic9Lg3h1r5wFthiHXv+YOypJfv0hJWhn6sfUtZJLBor8VfBt9io6TmX0GMbQPQxmXHEWs
tqY1CFFQ87TPumxp4/cO/LSs3jtmqK1ye3jHKqrawQZ6lpXrKI20qWwRNYQYw6PNOfARI8ZckXi+
MJ0QKEZHjBTtGj/22zezq/+UbnPNdHwSfD0FpgHhx2/XY5hB5s3858Yl0kH7srlWx8S2raGlErbI
bWX9ns7C34zkpCFudQYe7ky+XXX2TzToj3UL4QKooqJBQ/NqSrPnJY1fZlhSQRy9mGMPlNdZ942V
f5mR9mgZnfeYxtzkyF3ibZMiX1ZYiAUyL4SfC+nJOA9fOMCjCO5ERxrc37lRPVUpIuXVPD2WbA5k
Fp68KrtAIbJWS6qusOubTR/hN6HM9l6PSEeZTEamNa+3VpSx7fN22YxgsGidIopY0S3ttVO1YJle
1wVKTzNW9cDIhT6+d4M+r+GMFjuDaiskycWuy9r7/vhPzeZfI5d5G4eZEwn7fpZdQT03bgU9Gjrw
YZy1jykYEXpa7EPYlnh28eN4qW0EBYcL6qzQk314xpo/vBRLvZa1V8b51bQ4TWwk+phrLPZxqC60
rH/0CfSl8lbYcK+U8jcVVu28T/Scq/ChqPs/fozi8gCPcjSrH6XpV+R6HidKacrni1uO+2a06Cml
1S0lKre6C+wMDNVayCT7xrxqKJ5sBylmq3tI+2DaIGRHGCJQ5UtzQqHtXJrQ2nOfPlW1sUx1ZcST
ztGCetbY7tO020IP3UIa3VgOCk1W+ETFkJjTtk8+m8E+Q1Y/DQHmHWR8EHpvU9FRAVd/gkmLb1kJ
B57jrs99VIPVOe+D+0HntCdL6xrzxEJZdfO8Dd1xu+j5W6QNF9kZXT+tdctZL+Z8623tRV5cNuxA
sae15bEex/clgsduaWNLa8hkotpocXaN907dXbzS3zKBxlv0Hw28D58tJeG/DfNvtzG+Kub0YV0w
t2D3+muasShAZpwsec4gRSgiIvXrSso+NO/pQE9rCYJNRZs0q89TgLcU5VBnhv1dUSILgSutjrcw
6e+jlj8upb3Kh+ggEbZdnJ92yC8mkZFJvrU2ov6VnvvUWQ/TWwIfsSBhwQlkldYQlebsR95JXtBI
btPi7WZeTN64SKoTk2C/YV/+W9AUlj4sJyc7Se+tx3UtgGgUARDFGSxhC20sVpVF0ZxVFTJdQg1r
7hbQFuLH2mLXNJ39MA82CTD/z9U26IChgbLueEQcILVLz9D+0FHnAow64FRjwC/Bd76GdzzEgPky
tpdyCNNMQBM68KKjKzqUHSz0UH3OPqMqHKFy8Vx06Rv07gHZ5sz7Hnj6XcmQkvJwa55RqwKjSazy
LDhonLtnCq6d3C2KTKq+FS+TOBhD1TqT3uZjAunCDeE/hwOYCF372jkFSfDn/59abkiIohB8Qw32
X3f+LY0xgXdL587uUhsimX7rEZELeYZBDsU5rz+nVu0UsrftINrL7qvS/I8qWMDL6k2IQ4LVDR+m
O/8tTGZzSsGqfOr3eN0JBOE0G7gkoOB1ts609mfyKJn09EgajT57Ye3GXvuuEE9rTUSdQzjMMQ7c
S/EOO+Y9Jy7KYe7D5bMSdWg11Fb1jCisPkeASpMggtK3wC/bismECgvfhLo66Zw/YQEq6sfqx2mC
fJWTgcFG2E34RPruwikyNF/jwjk8ir8J2DhCjC9Qxlc5yOpE6IGu/kDbDD52uMJbgRGXDF2GsV/b
NmQwbqQKu21TLfeqKnYdPtnKbd81vflXEEB6koWkYOshR/Gl9Py570ukhTIwHC0v//Q1/bpyfBvd
kEGfAH+DJtrZAdM5KIG+x6VC8dI4/64bpLEZwgX6yf3b4GrH0giulTjG2tGAtpd5lJXDbAOlLjeW
+BUCPyX9cvYi/9xOwbruVAwooza657xESY+anvojbK6ou9iBtpn4DMrJ1xzxbtWelDHw8CAFNT0d
JIQm7uymOKC5ccymEMWfedMYQM7S4+ENPfJXmybv2BGfRdGOY12BNi7zR9MVX2NXnMCukQfP40/6
YYxSoHiY+JsySB4kFqSDcRsn/VR66t5kORd0km18uv0y2iIrTNkZfCbKOmCRdSE5SwlDYZLDt3YA
65q1W1O7jjTeqCvudEP6OVX2Wi32ph68TdxOf5sBr1LGGOiSylgdQq1O0d4HYXkeI+OlQQiD8/NF
Kq1OFFWxbAHI6AzstyQz7ALtdzdnDaa0koX+ficFpg5CJDai8JBq1l6eQGGofZcU23Dutnpd/Phj
98Q47GYZrAOnDyNqw8YiaepNZxtG2bXlc3mR+tf76jYAqCej8cnWGtv030jhFAXpNTRg12LQESYm
2614XBrIFaH9DD3rFBLRcpcWnTU+DwiHCMrTuBn+klCCjJukuDZ7S/PTqw4hxicsG1MBSusgHg4u
V4cvFWYJvzhQHHJPzQ/ggk1ojh5yikQnnKmLpWXqht7XwJLQp6ASEieeMyZNHscghuT1LjMtZ0dq
OxkDFG8W2lDRlrK0/ttUc7ui9U1J59yGJd9WjafdOanxMFAZpEFyTKvu21naPw15bcGIOQuVEjfp
3oMUeoBcQmtNtHUzZPKJ4XF6Tofp7CdqH7MtC8A1VjB09A2qa8e2Tu8xyzsUfvUeOo1+SMgOpzI8
JHJytfZhdBAUKPxtYSXzneSfy6B9lAPr2ylxU5s70C/1L6Q+RV/4MTM1GkssckWxCSpeT816SGrG
VFCXSaCqJsV4bNL2UPbVPm/jZ7tGIxlESycpZ67ugbgO5ahK3Fc9erXQOw7MEKLq/BeZuJWpDQ84
pQLOpehMDfS6KhMgAIKQoc/HzAmuHleZDdqDlO3DGB5iiq5SU+9sSEg9GebvNLBTWZUTbt6cBVJY
t1oH5cq40Uo5WJOPDk+G3Ay88MH4IxuLIeOV0eXwFBcYPJH5lAWM4dHr1O3y4PnW+1iHlzRa7ht8
wxmLxOZDFEtZclbt7Ko8fFCIZaaYm2RpC5Di0+lAXqiCHcqmmegthDHUO4+RIrbzzP/joXdTvin2
qPhM4/jeM6YY07DHNGgHjhmN6i2qq4vn5/9k/JhU/VB3/RoAHtdu1vKUk3MAkCIUAdNTPbeFx01L
NlIrukV386BCsQpy+intgthrVkNviccNFMGdVHF2jeo48F7TGOvaT/aSReig0dSzgZ39VESJQCZO
qP8Kp7wIfJ+Z0aM0IcrEWcnzw+SKnDB6xaBkJ098LJnnsFI+N64BhEJalVcmFRjDzN7l+I1T7VEY
YYIWZ+x6tiMRcEUnZ12M7QHdu60sqqyhOJiL105lR9fvz1xFJRhKmm+lb6EgvsiuHXUamTDF43oR
h3VRWA3RJUc8qSVeQZxfSW0E9wOkfHlzxvBoFF8tqWOAh4Ffmh+J0vZ2zWxpAls0sfI38F6Vod4J
0o6eAWMzTC4nnHF8P/arV8uVClWsE9xqH5ruxlFfvg05EFQNfcNlKwW83vpPDFGeBA+oLXvbhe0R
cVEw3OlLCnYTl2JlwrfVFuMzJNgKGiD5fAn9WipOeWGoa0+Gl38y2L2TPhETx0gPVXtCvryuHk3n
Mqc4EmY4aU4fzJ+1EexKg6HLkHa5D5DTdtYHA7lbOdd6XkMejrFAgyyYUZJ2vu8mKIKWGx+eZG2Y
99I37biFwlZlEHav2emT0AmsGcIl9x7l7Z1PSd629Vb69ZIiw47AFws5Vm4rU+YbSU2NVv9hXvEO
9e59VOITC+tLmG9dNNz6aL64FtB5gYV998Nnl+c0eu2eEpeJX6axxZKOdwIU3Qyz+gdj4x9g8sqt
1U3gltSygVeh/UksaAvtWqtkgBQNNDONC+1IRPyZYYCQVebHnAQpZ+MMTO/8t+CEDMtBLTdFoHe9
+HIUdqRV9EeBwCiiYhdqpxDs0KTN4Iv7rWLfRGpfOzSPlbrXkuKSlBBpJVIq0oEgzg+xXX36S/za
ktfORbXNEUV21YIoVMwoholVB4kM98YsvkovPXVJuLXNZKNjg12nMZSRcI9uOJjBdJTD1qj8F6vC
siDs7Z88cvYS6o0eX2pmeO8MlkCVN99WxqzKNL66GZO5pvuVVQMmTuol0B8EbOiNGHVW2lsSGeSB
GUuEfi+9RDIcyVA6Dog2Ne9cjv0qVfflYn9oQ3GGhXByFYSJclyXOsrPNJ3KHG5a5j4wSvWLtrQA
wIWo9PfcCfyTXx32RVCxAQv3yW+AEsTC5w+BrK6tl5jbPUdMxKJATKa/gPYscU3v0tsQrOXGQKv7
/SIbYBhWMdZyImw+NRlAxoj0gX2neElI0uCoRC9ptDpm9dRr9tqUqBD2aic5qt/mG/EIaEZnHWT9
xdGLm6xq2uZICjfkNGrPgiSmKC9YtdqyW7wRXur0Zs7Tv9hdLtDXPpnYeerhCNmWf+AIaUaUDgnC
IXdCarTRBrh12BccC6eZA9KEUCbtMQvvgc7+aRhSAnfc6GN/H6fThR3iss6l+ilZmhk5tTMvH5Yt
XD0M0EH0fDs+ys/gIcmXBI5lO473cqsiAHtpKlZGcmTGe7V4GVqyjXMMp+43LZRqymvyG8fIhMSw
6gEJGYX6RQgyBiyJLnLW8ylM8DwItUhkbbzARbCZwELyBqusPOgdCy8TMQCcv2YGGGmHCzILgB5j
WG7vLFpT7FiJQL+83goVeDLNEQDWqjhE3OYxmxFNoL4x0Cnv2uZJTgitExUS/ClIks3gX2oAlsPc
sgFWI1A1BSVCVhIqq8ffJRAzmMfJEOJ9kvoYxjBTjEYzPOTaepPXmBpa4NznePIOEn710drLE0a7
ch9F3mnKx4+pBfTi+JR79xghfGuO04pxgyfdm7AvoX8SqItESmio8oV3SUp2DuEtZKcseXaUnGai
CpLP5vvdWkIb69ePtL0URxCQ+eecGH2Qv5aFyhdZJHzRqZCdvP+NxQac9szQD1aIoYB8fqB0RiAM
KiNq5jiY5zsmCUwCLCQxy+sebT/b0b38G+reQ8xLktwhnJFxDtG1waEm/ivHvtP9yJpo82qvE/v4
Ra18c/SG0G2jFMNAFwTUARf61HiOl+LmGvWHJO6jZR5dPF+aNNs6KsXrhUcmhZ08SpP8OQ/6NxDi
Xryugx47NamA6N1gP3dB6fvAF4NsPWdXKrM6I1uxk2jTBe2z3CJ70uhIA3ZlJX197aOtAyYzIzx3
bBg5+gaXqvuIOlTSFCELaqiPu/WbafW4HXiramTAkZYtNJe7gIKBq6A+fNV6+6o1E4xpZPpB1sCB
29NEmzOg7S8ZEJsWvy5wEZiDAQFEniLPVvhNKlCbUWoKRmrkDnQ1unWugYjKVKykke5V9dauYNXw
1Ml2AvJF6b13br52Qu+zpMCoot+n3NLJww+CWnF4awPvllrWWVsguvHOMe0j1PjhMbJbFaUB7Wnf
smDgjey+kH9AH4iE1KPaeNKltWUO2dmT7J4kbW7Mgx2Nl3yKeXxEb1JCvOn8kotj2SH6fSVsNcAz
v8UmgJJFc6OmhzeLkYIsH3rOEzqF/ChL063USPI5eKGyHfYt8Dg1DNrXj6ZRPre+2unscWYKSkD+
lomOink9C8oqNImHdGH0UeIbzRMvQW3Epk4s2xByrLZ1+hffVnvpjPQ59sxTfKZpdZVIHg5HBOmh
xcub1mB/qEEz7emEe1j01wUWWSyBqK22jfVm9UiGkESw2uRDS09flfFaDTrt7n9S0ArPpyzja0m/
xSjzrUFGXlfDRb4PgO5ZLwV4okXd4JLM6Hp9lGoEYdq96lqqh+o4UAPoXn8/V+lZ2KoU0uBtiE8d
cWlg5Jb5AqA5Fgztu3PHTZHwjmQZAhPZRhgUpQqvepC9mXBW+HUVNq8j+66jAyWLiU/hKoywgckK
wpS89dwbRwHA2M5McmV3FR+pdexrzVHKAOV3bBgHDbKCOYEjpSnM0SS+utkrRfxQTahA1gccy2S7
hXrPXKa6yGRb3zGc37RPsuGhNbdo2Hc8UpSsPlJIyHcMBexm3nWBZ8efDkTVAZxPDqSCwSU+Z9l8
pPhJNLG+nzj6Jq5EDiK/1NfCMGw0TJbGdANF2STmkWa/lSbnU/+aJs2DSTYlfx1YL65jPBd+djXB
vaEAIp3oWvWJ1DRzmveq8Y+mIH3aqMkl+Fb/AIPwlFFkydHr9O23XmjQZxD355ybAIC6JZahFsAe
XObxQQjBAPqz3FKhjcjn60zSTFkuFY083slOzJts0RRYUyfdbKgcOo4YoMV7KecIwTJjJatX4g6J
/k1WaTmXlxpkbuA5y9krzNKaKTg3qj7KKXjIw/GSYqaxdukVwpNMViUoiDkBnkDxWMvuZfGwCnD/
/tYC60tgs7aAq20Dmw0Y9xInUT6b39KSOGXQ6c+ZVSAEw3penqbuS1MIG3eqgJRD2sQq7qbhQ49F
2CKhlKNXrnA+gQV26njAsnVpFckJYvrlS4s2iC41DO84M71fJOVnhcNyazPoxona1uRBKSMt5YLs
IdPgcpxGnJI2Li6JSQMAYpADGMNLE0vw6qGP2P/tMDM1iDJ0h/BOCnc5kbknqnMTZ2dUaKjCQySC
t+UMOPU9LO5OwtD/fyXoadBR1ct7cGc6kibPq/5NBvxNVnGvh+8I38pgRYI0/tA9M+0lsCBro8Ti
Z4raq+SXHGdgJZQEUqSn+BvoKBX56dFyk4dYm3/JvaU1vUBp3yuSwUX1X+6kLnqM7AvlV07NKCtg
JP+h7frcMCCaxRgzadTdORY0Enf0NJJCrX1zh/wDxPzixMH37yKIR3A8DYZu3C+rusUsKp2avRm5
T4kJtGUhSYUmO5qCtOyM4J/sqKVl+E4WmhHcC/jqpeXH7OK50YLUskZD5IY2Zo/AiKz7lBOA2y/Y
pSxQufet2T7CE/Ks5dEldWSaeCtLPPaRsGgQIJUTUjJGKebC2L/In4N9ZUvx4AJ9Io30Qg61tUHt
S1B4wWckeJUUUXJkCd6Fi9NuID0TOFpQFimZBUyWcWzoJKuABDLX4HnKiclZRbuQ0Vl8XVq0++hn
eJDdElHsHbwrfp0QKEATolw/1xqetap+G7X8qclaJAAT49OZ3c/MQx2sd/VvuecSLEsnve/GGg2p
vlhTJt47RXKlgMX2dtn61FlJbJwZpf1C7RLsy7wVbv9S1st+stOjYXtPyIFfgjwstlGPHtqI7td6
LGs8o+hFVibwrzbFx74pf5YR8gETYL1QxU6q0c2NliSJDMyDULUB0DdTBW2AmgbYr8ktgOPCyre/
kBXeNOAdPMIV+bdCo0sIg5I/sygl/5llwMbhvL5UDBgJcp+0c0DBY9yDF6OxsUW3BnHJbjs1mJ7W
uv9VDCEKIT5FXpsjdZbvlnR5TKZsXkWhcbZhD2hsGzlD2pzJ/6xC/gg+lzZvTMNf1+P0Ehlwg0k5
Nqp07gXHluQeSvaFcb+rnviMDrv1Wkboa56XXECzFEhEJDvJiNhxqJvs/ak/B+MMK89HXIG2J0G8
cswtIi8rMga5qnqxQRqlPmjWuOvxL1xJx0oKMVosssZJQAXPdo3XsDCPPs5nPdCP9GDMxtx69Zsw
C6X5RB0nnQY0mddG7v7OuQTftZu/+h9MwP1rfPMqLyZMXrvr9lIXyOXC2z78Tv2nM2RljjBkVR5k
8TsWDz3hsFCkMlkzMkMarMdl+l3q0oSq0TTivCEDJr+St+64Ejkb5OmFQbzSp3FVet9zFe4Yjd/K
w+V00ZV7ZRLfZyK+/5EnTBUDQQ9vRqb+XBf7aqYQRppqlZfvpRXUzOwDiWp5b5PpJ8dotBOQC1Sq
temxprEh6RGnZZDQuKTrSkRL+LwJOmoRxBc7Vg8p08d5PdNAkQE4Hs7oLgx2oxmX0RKPq22JwbDe
Dveqc/vf28nrDcQWuR6765/kGvva+QmtCntTTLaiJjlFqKfd+VP5gjb1tY7DH+VzvzCJgQPejt0e
xCpmyCBrcOOx7mO//opyk8onLY7K13S8aCsoPvZNKlSviU51YuLTmMzrqGSYeZjva6A81x4/ihCg
u0ItJFsQCWnTG8rmP3msYeozopzUBdiedIU+3TlVdj9DkMOn+pwsYJ0eVBnUCQM/3jBo/ji5y5OV
fCcRCo3jvem+Opy3MgSJzilcLZiFjOgQZm1GW/1w2bdN/yi3XtO7NZQHHJS56cNffyruHUQapM0l
mAZHShSWCDxNvz26whmfHXRT/MYBjdWeZanLuiMVqtsRkVLy51b5156SofBxwpFJ7LSOXuSGyNuG
wJQBZwyva0/MyDk17WK6SIuNTjwPMO8fNUfdVLOc5Qj77X16f0njiCFFUJ7kfO9B8OWpSfyhAXAY
saIaTaQFwQvpfFAjseZkTYIytFAmOZclCikzuaFYdgBbgmYZyGyrgbdfy5jePEUHi2rWMNpjAlsl
bFANl4ZmOauTZSnczng5As5Tk2tYzjONy1+bgBwV2TlJIAuzN5B4R9x0dFLZomkSopXKSBbko5YC
rIqXA4ZLd3wYuMmyeiPTR2mHUYQCH8jxNEYRpASkregZPlgwz43kw/Lyc1u5H71uX7H9JvHy/mQp
T4s7weG77XTqfDICo+8u6Uw7ohyPBmeAdCMq1UKKBufKpDfez/dDqqVrXIyLzaB6ZiFGplFQoXxk
gmFXTcPf2c8fJocijJw6TobvhrQmCFNr7dL+FLmpZYgp8qf8RfJheUJh6MGAzN5k0pM+KOA94qcN
8lUYHk8ITOTTIzD5A2KV5E+Z/RI3AGNa+gfzqX/2KGD/vOwwZ3tQ+BhT8eN9kRT536EuKa+X5wT6
MovHeRpH/+JO4ZsLqUbRLLND9Ti2RH2eDAEkglze0TMAEZwTnpLRAVlPr8bwP87OYzlyJUnXrzI2
64FdaATG7swiBVNQq6LYwMgqEloFNJ7+fsHeVOdlJs3OquxUdyWAEB7h7r+InwFjtHNYMzjWm9M1
L566hBKx54rL10SVOBpRZfNCSJ4iNIZlnSCyMVmPloxe884DSOrB6rWrxy5jcQoFdapuXC28ERYL
UVf0K1b6yBkSetofDVCIHxvw+LTsCn21c+SViAehv0gkYTXVwjMLUsVWjYOfAq8uExNTs4FTHSGo
ANXThoMOufOzKKUwh+iJDzAshmtFJcRXVXQoTc9JWr1z4aIWE1RbECL7CbEiiyaM509LLEfxriJA
UuILknU1V2+FkUCFdsvNWOQXDWmi3WgxKM/4vgz6O7rl3NnrLZJVn0rzO8nNeaP4VkAjx4XSndH1
8lE6rJiZq3SeBbeywDdSFwYuA1GecguOnsYC2fcoV5IjffE77M3fccIWclJpsV3bG7eaAN1COeoT
KgDIyLGzoYCjK/nHBdyLQCvSP3TmirUUJLUgKMYF9jmblGNdyZsWSfLiTQLA4afe01HzJfJJrl7E
zFi+UpsTj9p9PKCPHGv5E0BQOKvTOkOblu9YzYxQQ7RQBN5plNuGDdmE6TOa5mfNLK8Nz77RqS2G
lrhwOEIhDbG4RPueT85GHSS+5XxUXY40mew4IFBCgjZaJu56aLJ9zCzTaVxOgMMqGqy1S3FPMzpO
/Lh97BS2iyJ75xtAU/ILLMCfxhnCTSChp1uqSKInQMfQ/QkCUMju5J+bswB0EN91TX+fp/h7z0XN
2Of609DOD33akcITkYcGoUG6OtlSuqQ6gjsGANMHChcSp+kpQCOXC52tZCmpU4eqJHVBR2HvJ4Dv
Uwt+VL53sjReheVwp8ZJhPW51fQvQL3vU1nf6lWKqBHVsA7gSZMhX4WmRD9PH0HmPdM03KEpc+MA
tbNl+dx1eCgyXn7V3CBx+TQOWDtbZbSxdNi5GL+vZEtINSr6toAJt5PO/vK4uKFwgqewj5C9Fk/X
dl9QLwME21Dlcr16WxtPdgGOitndBbX/Ijjogz6M1hklOPRvzrOBSiDiXi1gaMALu4mZVDIIoROf
jaZ+KXXnRqA5lUFX7kR6LiCQRjVeWQ4GY1ihd1dNQD8nRc1cNMhCw+F3qIGOdf3gQRZVEoAG0pdk
K9OyLVpw+tqdLGCSje2gIe40cTw0+RWq/IDVigvSy20Odkxv/e0MBRCL72fXIR+dwoZSufZpx+VV
VQjKeBLiW1Te2lAGwH2lF2ZVv6SOgArEM8vIvC25VbsZVq4B0ppVor/Wkk6xmkeO9hK6R/4RdoWz
Uv9zicLhIqjj9F+rVDpIkCp1uNhPIiAm3NFTdig98f7NidMn37MRT0KkOHNa8NdeDoy0fQlTrhbS
uh9ADafkxtIffAa12lByf0Bb+l2zQbsZlYGQar7vIEREYjrXwmk/ds0GFvRbhQ9KRRW2N0eNrqaH
UBBqjD5tQ4FY1GhBO9BrsROdfS0Lc+n0RkyRBbKz0SLLVLwafnA/BnCNLAe1HIB9accNWLtQYXui
l5TOHKy5uGk63NLLbCO4UWD+/Sx9HQaIdx5VYAX72r8bu/DDJRVATBQsBgiAqKSrBaUO4Z3co0MT
svNStGgK1bSNwPFPH45E0iODTC9TKEYcwii9kHvlQ7fQcIK8w0yPw8VI2fBl+WaL8AKdvdeE9JAl
C0ODHio3j+mpRF+n9+Nd0lAPJZvd60pvxKmAdENFL6hFdjSQ5CRXRjk+mgQPdVUrYQ2pQzOGB6XO
VFr62uDcJ1xKc3nX9tHvogceNiPmECTt8wSPJqyzfWW329iadqNWnI++3EdZvO5pkaLlITihsPKk
pVXDI+qBKne7gfIERHalpeFkoNxp9ddvAdIpkemce5r11I/JNd7f6ykLvl410gAgUPpQKmu5BFFf
vqu9r0fhuyL+c6Px+ddKh0Bk4VYLABpiQaBUBRykL9pJW8kuOYsnXEKgNfWpyyAgeTbna6XhK+vh
wdDLG5GJjTnN2w4CqcMVwmixCaEuDgWkhA+b2jCjMuNaxXsh71K/2s38P8YBKGeDREgMA8rhiquK
zzXHuSyHC4rVvmFw5+LfqG4pzOsb129hFDYXueojKz6/bSt9BYdaTxRdW2WHem16XsTxs2g7vEnu
DCNb57VcMki9G+1V5zEc+t+8mrLc4A9LqfHyt9wII/qiE60U2JhKuGKplpWgaOfN8xVSg/eaoErX
NmSh+heAzOT6l0vqE0g8tb1z5qN+ENk6IGQVVz5KBy24NvkwfAfuyEc2dKvO/VQFBpe49CX7jy5a
Neif5UAClNX3SKiBZYYPMuXenVpm9He4m1YMAH9MWHkIOz9PkLeIGC8lFWF750p+UCmKIHX2jPiM
SyiA9v9nKIDQ81TdebBtpGvp6Sy8GJnIsUKkwl0XtI/ADr4O0L5qMrwYphWouS1n5dINldhJ+KE0
MGh17UwAPGqJzfB22xbNGg4CKhnrnvLy19CDXCBniZBpAqZ4q5FnTlqAszyAeDQRNF0/U5JDDLH6
FbUYRw+LULoPKIcB85o5VibaSSQE5pVBEXie28eENIlhsxqahWSjwE5XTKLmiptykI++R9M0ndc+
MhJlPzzMhnHuobGOqEPvux8Q+S+YnjPVNAl5uyYBxFJbw0J5PKMjobf6csyND8etL5XevpJZUttA
ifXGxIPRmc45fd/V7+REGIM+jfpSpHzOZy5S8+h8Nj5c3CDZ2XQ6VeBN4ujBkx1FiytYL1xlO8QH
Sv1yBKKWVuODUtsz8unWhI6snmXREleNzyvPfyko11KegBUEJk48612/K41hq9QvwuyuKIqV2qut
Me6VClCCXqSLniTTrZRfKmBFgS1vm6hdM4BUMBuufv5NgsJKjQKHl073TQOJWe3GdIxvHcxQCzs5
U/oeX5uVr0OH/ZZq8C0OapvYm3ZsjSniJjREDTiIAVOs+HdCF0sdw3VJuELYCAAjwLtii4DBygRj
rZgVdnVbR+kTVcyvpTHA3RGmuVO2VBQQ0bMx1gPnBcoaGqJKSTZdKbWOyrp0oL5DneYB2GGSGHRc
b6gJ3dTUmFECXqshsjkQlMqKCq/1aLxzl6I+hBV6C14LOoX6NzrUKaA87iUcxtcYCTUl5WZU9cYd
hnOw06qiTskiIt1ChpmQ5YTRL1hE6wYyhdeFS7W6E44rhRFVUpRKWUUNc1G466+5Q10JsUFsrKPL
mXChhj2Fra/kY9Um18buqqboq7RK0hbfRld/M9NXG/Z7VORXShtdXUyUPpHSBNZRraxZSp2ZXuVs
bTT1zwhkC08Qr43wMq49qjYKC6+RnTb3VIsTbVy5QXBlMm/qJFJvq8afxFWNlqTTE6NBOZfNutZ/
Zcrer4fJ5kObSDvaRoB4XN18qijPWzDjlLSqDSU7w+K4mDxk09wNDZWcEmphu6R4AZS/4ELDYNll
klRcM3D6tH3oVzGFtyrPfs2hfakWOPysXczrZYM8K8Nmq+PAqglmJQwvvdS9DJ1mhcHd0yBwGuih
xZnYXz+7zfDQpNqiM5s3agxE0Ksol6ojFnNwCBDxqmKglt+Qp/eeKzYSd3lyE5TRAhahY2PHGCeP
vNaFH3ifWRqdqelEqHqnpIc8s3uMhpwC7aCMx84C7oJqxyQ2PsY28i11Ckda6V4h2oJJ6y1FN+p6
YFqtp7HTGA0HA0Pz2qfzYqaVQl31NNNY2hx7kZdfAKN/rJpPUIlvMjCTbd4kezUkrcEicqT41YEi
kAOw56AHN0NZNiLjHCJJr7YdqAPFKJR2fog2mFGdpX3L1zbZdoJ26JuYA2kF0brrr02j+bosx0kd
UNsbb4uh2vU+qXEbX6sbWtJjehzjPx7YGR4r0R7343VHA5auPMg1dJptquojUkqYdgGlU/4G4F1J
0hLW5mylHy0WfPS2kFywNq4b3go0zyzP/zOM+lZrvVvmZkwABFvp2grMS2sAVdvSgOGcTi8MU3sd
SoyYbQOdeXzWwKzjJyOdrdXbd2jLXXddiIJSEb+bBRZho29f6IzTUGk3Tm8WBE0o/9Zlb6a7UUyv
RWrsMdw+cxHZTBCPUv9fS3T7WlHTVW0S9xBzLK/L0ozogie7YUKdv4vZwi0JSF00W8vrtw5SV+qw
6my8o+zEjDiCNWD2EKfaAhDB0Cir7CUGAkQi74KOMGArNNPGLlmXcdQsiGwE3Ju5jFECEsisNJ/q
dLO0Rmn870oo2UnIyVpr+lqmKBwQH2SS3WgJsDYkTp0i2s3GUK7nroOVWQPk51CnuvqodO/dvn7M
ZftsIq40AasG0fBArH7HUWvvSlhMcQiWwsZ7IE7RM+A+VaLd7DVYsMB+Vdq06l+q5qFEKBN9cLr1
uN4Es7utZxs2VAOeBfuFRUAoqNLwwozq24Jbvo6e3th66JwIOMc6RjNFn11EdfQ6DulW3UJDpJlb
xJYsjXZ0MmwzorDOKNCCuYxDVUmS2DFqI5CJpG1/RaH/Msviau6jC8cdtoOVnikvx1nAFM0tHqko
sKEnFmForeCtUrBXeQaeGDP8y9RGVmB8xPYP+r4G35knNcgFFq6zjXOSOqSwmxCEN3uZrsmlElZL
iFotJp9LpUVfQ/I1h+AKTMea2t1N3GBsEaWkV5YML0tnbrAcD1e2zq3WMmuqoBPQQNBT5PQrfaZv
WkGk4e7XVcba4XAPIPrUuLlG1hhs2sqobmIvjFdI/0LCj40zgawvidCdiIeHWgzw26wVDniAntFW
zrLyKWJ2Ji4nnDZIpWDgkSC5Yc3hZYCcMHReRJUQaH4QWbJ18EOh6AIMDRx4gYR8jto/rXduUng7
THrGu/rlWjmAUpW6VX+Su/j/mny9vZ3Rp6pYdKkZoMkTh2cAWS7LFF5kLjMIexm0dqhtW60WZ5kb
ntt1/64UrUPuCajccwAGG2AHSEtGty4u8B4PKTDpxkQIuajA1zFUyVYR5kcNAUUZ9ziVoPWDs5g2
jJ90Cp8bp904RngrSWrmUOkHZ2CgR3TcSyv5MH3xns7YIDAlUIXEjIUMDOaFHs/E1256NByPVI3X
0+3hmVJCAf+g/zW5EbwxA8mJiuJ86iavrl3e6FG1gNK6rsAxTEil+Kn1222ye+Sy2Q+JHlE64RZm
gCDEc6Da6OjJLPVGVZ60Oj0z6o8RSL1vKqwTR4TyKvNzSjMuUTR05B6a9qXjd8io9vOL6Rv3upGg
iKudl9X8y+SAwQLk0i98jJ/ACQfIMFRYEJpuf2t5KKWnrGEa4hGZVfIhkECgr+J4i6pwturSYAhH
X5q6sUda6w2kNC0Cq6P01m8pqO2Retm6crxwsE2RrP+x0W6TjJM1iF4GPELZlRQkqLfQZURbJ9X2
HmeXVr4jgUdxe3CJrLTXQ99chwM8Fgk0y49HrCwm587Vm7cJgTCfcaY7e1FVmBvZeU28mK7HFBun
lNfpq37L2KApAGgzic3LbGovhppUGlrfa1xJE7XD8gae7IXdWAg49jeZW44Lv7IguQzLNjc6ylgj
7O/I2hseLdwOu9GFIej/CreFHR2SbDNAAWbQURSeFySFk1IY5WI0kXqBk9kYugcZSwlJhTutMSAm
GDJcaWF4boXtrsBDyYMntLYsGwyh03R0PsxPG431Ta4Xl2WToF3mcZm0/XTXKpyDUqnSPKARBRAh
CymjuX8ehulDMzvksLh+5yz4IaD1pXn1PZBnHGZz6IjtDLnNnSIMZN3iguz3Q1YT4lrFZzZ1zyON
8JTI2AcYTpl6u/C4XoWsG0v5G3AWuMiZq2BrGqDwVY1Q74znMXxSY18I/VWTgPkwwGlKJOEG7nBq
3xkV4jjKxri2gvMZzXsLe4EKLfwiQv1DGQO7tf8m4KEsxRDeqIWG5slEIAYnKyd2QCFqUgF+qgFj
X2New7q9M3X0G2W0F3BZdaD1lq8/21L/Vdo0xDIDNcEwKxaZW298myIT3/QphiAA1fup7q2AGG9k
Bk5V+jalcWu4C0x76QDcXyCJuanTZN8YYql0C6eaCgxq+4xOAUfEcOUzfFxMkbqVRy0BbeNFTlcm
zqM9VkpbpEvv1Srr0VmylfdAmt6mUg9XUvPfjYn46YvLkpu7Wr3KFW0w/Xsnsp5lgpFu2ZmPyk66
19uNy4HHPto0PXbCdvsVKrvRusJ8c9+N2i3HxbrRwmv1J5IY0JIC88Eo0UPITPspiMUlggkpsn1o
lNASOMu89joX2n3vaZvG1lZJYVy7AkaN2200mZ5nVndW9hTKKDV9liimej35nGa+uKP+GI7ezViL
mXI+HT7quWSZ8swbuIVkdX8X9+FvYDkk8LgMN6xPEx0pD1fZssk2+jRUS6mU76o2/khQSnb4BNTF
wJ71NejfsTszneYNZb2BRFpoCyn1iVILLRasf5Shle/56xyOM3eD8CIDv2UaNQEb/h63mOANu1/6
as0DUlk0Y6Lql3qnqo/ZYFO2ENKlxlpSLc0rXLVcNnfRBreBi+ZgT30G01e4hn9A0NM6m8dpG+r9
BVLD4dIs0WCxRgGgpzAfZme4d0LWGDBbO35uav0xwA2tG6vrmjbZLg9DyKSUvHSkmCDZ4YYGHCxH
RcPKKV8hdGJlIE8GgLqkTBM/zV79jYM47kWk4x2FClfSO+kN91fTQkXqjRA4PvSVSTlb1RiV4DZ1
3qX9BgwcEggWSZUSdJus8rx2ENdiWKcwAnQS909R2O6n3r1Xv5QoM2IUfR9izje4atUW1MdN6NOw
hHK3hXf/C0+dcGFM7gvU9Q62qn9tVKSGff47xeOFukKgLy1IdnWqEhgjuSsL+6NPB0TCgQb1PjXG
sfojIzpffjUiN+ITgwcmXjflA4iFcOGHIWg05P0sFjYha+973n00TZ+oI/3ORtRKvEzuKu4uQ1+9
4Lx1HktEC8p4hijV7Sdci6mHhlzbahslx2nYh2H+Gs/FecuzrFYsIw1Wqx0A7+AI36ldWHHPwkkN
kLWD0q2FbUViua+2I14Dz9o3QdqAyKxztJC/xoW7+0RDOkhtaJ8CpMqsh3dBTH6eRBe+LV+CCqox
MDEIyXROPKmtgfD7pMEUooYR8qNSOjdsC9sSv7sbW5MOOTfIxAUNYJfd41SCPnNy62USFO7ww1YX
qFaDmaxWeSVbBQcvLvyyeQ/69o/eUyWGvaovZO/d9ymd43DYSIs4ZJnRczAWO+m7AylCt+8cTyxj
qCMLxzd/mxqVeNONmvWcix1g1mflw44N3F7G6QMukQ91YJ5nI4hVVb6yWu8sopdDNzYiUas2PYqp
kZuYZzkGPQkZBEKGMXQyzNwChciDFxtyh5qH8AURR7Y5pk+9vDR75yE1q53RW8D8gvoddH+qPJTB
8yCCGEoqTQxDmeZvcR7f2VUZrH0HOylw7jusfMAvYBtkSaKGqqZ6dQTfjcEc4AeEZvNcEvgW2hj9
KsP+Uc/nW6lrazMPbv4r1atWToMbbOweLpMTUZM1Ee1GVgmLpfk5npu7GOvOKS8QdRi2FgTInmww
tFySvmqt+gW1NV0Q+1CT+cnHWFeOq9/4vZrKofX3G/DYsPmf/zT+y+xYLIZjp1vNyy9za3I3pm1B
ZhRXQQUulhuCV437gttnZuItoVkDrBZkeSlJoHBerVRwIpt70WIjWcoOxBmmjosY0Bgif+mqh4m5
GLwekRIRvpKAZqy+ce8XhUVD7s3JnGflNg7NiWVRD8SqOMYuCmcoY4TTLUoXMKTT+0vNAVI1jwQ2
yjEJrgfwyRLai/NzYcDEt4L9XGMvniSIqEfiBenk7LwuTEQtipQJSO4ihOIsgY1mEm+HsqeTmm/d
oHrSJ+czq1S2CfqMaFbsDEpMRepTHGrDZ7+tnuqiuO37hnL71nXmN1lCQVV26ZaJmjC3Zv5D0Jgo
V9iXXsY9zvVS/LYj/lJtmiCMr2zZXGQlRUh32oqayvusd6vecZ6tARFf22xfPUd7JXlG33iiH1nE
yb10hmuyJ1ZIFj4qJ9E8o8HsyO7B15Hzdapz8FjASmL/T1r2a3oVZyH3v8l407TiB6veI2bD+sHq
SCtvtGmiaRuH8iuM5WkVoYOEzKX1+J//8X/+9//+Hv87/Chv/rXQ/oNaww3A0JaVdewBBz7aoUkP
XFQ8wC17EthAg0A2x++lm7k/WVorR+nvVvjBI8gZ4lnXxnRrxK2qq7UvHi4ds3SXtqI8W9m7LgEw
eGm17Oz4HtDaReuIcseCftdTcimtuIx6PUUES/t07BlMQ6zhY8D2953i9wyuChHS9670yZh8idiK
4HLV7AtHPkVGeR05GVV5o/6ldxwhadZeFzqVRtKsapG3zmOcT5grz5yW+VLrKKO0nlglWb1qh/5x
Dpun0IlurJz2R+H4oAOd8tZrLEiZSMDbAi9hTB48VBRayseQnKbBebVH8SYyul6y+hVRsfXSYd+b
4UNZYvHr3Qdzci1x21gK13qIcndXZWA7NMiaas2RRdCpiibY4/h8np5m+4ittHngWz5AXHLwMI23
dE70dR5YT4E1vM52e5mwE/SMcnOWl1iUebBVEnqki6QuHc4+AXqBkkyLAXRtjZTe6/hKKy3ImkjK
ivZCZsOH1bnwYGGO1d7A5KLrFzZdCGa+RO8EfOrC89pftvQfvdi577z8Vuu63ya+PjP6ccYAC9N1
/U94Mr/M3Gq5ODYXKQUFVDo/aOjgrtPcFYb4I8kt8RBh958elCMm2PrBmJAV4r4w5BotvGRR6HkC
9qImjUZcHY3lqwJT3aXo/c3ppx2ZAV3twL8CvcwdKUuQ+hvXy3DQkKvBoZQVTd2539brf/aMQ1P3
0S186fFFytWhBzmqujzoBUM1CH/YzsaRiGEefIftwrlMKFltW6N/jF1x3yC07PlPqgg4Tc8gIUx5
jWlcWkSUZtCZoj9uyGskz09/o6mc0L+LJwcfWViBPji6nm6DqrmkrbYU1vRn9IF26YGJDjM7v2yX
idWh01tmiM0H6sLA5nLJocue1HHAFdYe84c0m4G5BwCpAXWvRuH94OFuHFlZpvXvc+3QsM0nwM2b
ig6u4i5kTrVJYvhaijFEC6xEqAAKDgjDoO32c1rtPYkKMjDWlvqqwuyjn7JQAvOnB81QT/5u0Mx/
f6M0D0bbQP9iM4XDla1cuQAFqqvNZHSXwqLPA7IBEhAwfHpi/IciCp1+9tfK+O7Zxr8/e+7Hbki1
wdvEiM75iHZga0anFxSyF9oPCuCLFRPVBMDtihnGoOBXoIYGLHYJ50HRGdRASqjmvJnn3zUOdV+o
NIoBh/fn6fc8Omtqwf21Q7G1R7zcb71NIO9MqDd2/2LCeRyncwPcJW/MpYrC9RcsubS4lVAJKRW5
IoCibBHcsh8C07HZMtRl8a83qZs2xAYVi1sLXfiFaoDFRQpnPaPEg2YPBRzVba6K8KanQZHb1S72
96XWXpweiSN30q8B+uvxpVEPpWXE2gaw3WrwNQSIaDDjnM3scHzGKJ6SFp9+1tFvPbgeJJWPvwxo
4o0OVIL/2js999HmqnE/kzw4k717wYoka6QlmHlniiR7+slHArJxEP6rFJiPG6f4CGMOoLCjESRN
HScyiU3H6Ueob/hm5X/F0L8GUsOQtslj4rHU8fTEIFbP2+se9RHloMeG/OF0PxKSjYOIaGDOYsi6
0vAiaM6gmg+Nczek9g+/fuwjDoJZNc764NYt44TnAR0N8sZqJhfVKZrIyb0STvDD2XJs3R0Eqbio
HAleXKM/m1x6eMcMbboPzf4zj6at3QSAAF1/P9CTPz09x553EJhAvxZoHakjGahQLKazFGnQhMrP
ZNKaVA4y0xA9dTR//uGSO4gwES49USh4YM0S60IUslRvZyTfSaHo/PCQI6vhK9P8a9FZpoaF18xq
oBFDejgmZzlqGbmS6D09bEc2jn6wIAo3kG6owgOqrUDd6k2Hql/lTJvSyN5OP0Kt3G82jn6wEjwN
44bZJSi01BLoayrSoO/8cBge+/GDaU+zIUE6IAg2ynTDpbfd5kTUf/biBzPcRbNRN7UH50Tq50Li
pdvljvbDev1+ZoV/cCzQZNNMF4/FjQjBb+FGhLTO1sQo5vS7fz+vwj9INrXK6lI5MS4FEhT4vriq
6TZdOTOtBUODN376Md/HE+Grv/9rfXrNIDhd5mAzSXQ7Wvc5KIcdlfXLkX4b5Jaf7jxfJZT/fxEJ
/yDAB8WEc0hMm3DIh70xgOfGBsMOvRrQS/9shtkv3cg2XmK8lrF+q7zVFFpldAPxRSuPlU3IPKP1
ayDnZeA1m43hWRGX6CFDc6KHOCwHp4V4jTRp6dcPKI/8rlr/om/6H1bTsQlXf//XUAETj8wwMYJN
48IFTHXkaqLp1nW669NTYaol/90QHZwckJwzrbMn5kIDpZobj4o2Owx1tMpmK8AiwfpQ5gkCY5Eh
ArheltDsgIR+Iuy1HCtvr6NQnRgSrIXvLZIZPpbyE7RGkiqL4sjp1zy2Yg4CTlZl2lRrtKadHNIR
SB0qPEN11hb1xyDQD8h974cT6PvQIPyDuFPrlrCjrA82sUFT0IqS9z62/+HuPQg7IHjkbCHQCZEl
uegr986MNMDNyQ/X1+9zDuEfRB4BABj6NiZbKJeh9KBzW6uydYA1BgfOY8oRMOnWr9MTcmRdioNA
FLiZozcdE1KXqA/LZtkM8W3uDD/cOMzvD2YhDiJRbEQ0NQbX3yAPBU3bhIHaTR505XlYKpepDsai
F+eUmLFfII//JbLxTirJgcrULlvEvnPFEWxkjpZZ1jbLIneeFVW6RPddmN6lpfn5mQPuf1Q4uCG1
0BdQbDfl4jX0V5pofthhRxaUOAh2ka73JZJm/mb2w7MAC7cSY6F/NgkH4a3oMF51Js3fuIiWh2W3
81TxNcXC6Ydz8si2EwfRx+1cSXstJH7SOAVVMwEIoWmLKUe8zKjloyP6efpTjqReQqjh+yvQTckU
R9XIhNuieLHT6bpIG9hm0QWSk8PSM7KnOG6sM+/LAxfiAkrhMZ355kY5aSXAcvLEQ/wuitYOTgFt
a92ffrFjQ3AQedoQ+aCoZoynkdYwaHGl5uriX6p4h8pk9vRjjq2Sg7ATeq3jZLnnbwgJr4Zl3PgY
8pz+abUavonw4iDqjLWtlRh3cdmZm1svTq5q3XtO+ugPBNsfZu9YNDiIPKmm5wPKEngLifzXkBq0
ZxEmakZgd6e/wT4SD7yDeGPERlnFI7vIjBB8tLzdgOefbSj9LbRYlYgaPWMBoGkexTqRkPFFrT/N
Wn3t6fTDp3arS+2zQJkkqdISz5hJLjzqsZp0b6uwu0ZwGhIxNzbUqchuoBZTTsL1DqYoTNx4gBaQ
FdA/ZvPcaeiIuWmOe0v6VkJyz1NsgTGSS2NzPTfhps+SmADlKH6rxm0BP4CKWwP9fbxRlRqgcr86
PS7HhuUgTA6TLYMutogAxC2rHu8LyPNIHlXXZu7dThzNWm+AdQ9eTz/vyER7B8EsGJOw487vb5Sh
im7a10DWn1pPC38IOEfWqqf+/q8oABOvMtDhRI4fXHUFZ7R2/I/KaB/Duv1hpx0pNwjvIKh5iDyY
oRl5uOy2u6rwrhW114RPV2ILomjdin1OD4KaT/agrncTXFXNbn64Yx8bwoNAp4fNCCXE8GAawpJB
IzEprd2cGT9UHo/9/EG86sZQ4pUyeZtEZL9bNEaUDpwS2T+9AI6O3kGgan0f2dnKhO8fmVdoxvmY
w7JjFKFFmXCNIEjglSrxHrZcYiANV2XnfoRDBG3vH95BPeubiOYdRLRYCq9CQwfCW4LKTkEVH4S5
/qJ09JoR5YIBd5omqpCD6A2Y8OLa7HMFEjJ3p1/gyEXLOwh3GaiwUatp1Corq8aFRGza/rYAC+ia
zsgBbOPj5I0/XUmPbHL3IPaBV5KyTUZ305B0KAlYysfK+8KbdxEcK3k3GtXz6S87cgy5B/Ek7czI
7nBiAVb2jLAKrXF7dfqXjxTthXsQOsyqAIFbcapFSboFZrZXGqeYGBWwFQH4GsSUNCuuR9APGR3f
eMKTSlbekxIAzRnaDH1802u8HQm2sSi6jknHAB7RLfOHtX1k67gHwafzItNu7NjZYEgPE0L/TLBX
Cf35hzvtsbE9iDs4rzeZVhoO6olMWz0G95oPN//08B7bl6566l+RE6wZxznUso1E6HmKjL36CLCd
W9BoyKBiKxSBzUxGa+eDrZ4GXAfoIa9sZBt+2JZHbkruQeSZI7PUkY5xNm4nMzgL9qpi6iq82mYI
5Ik1/pDmHJumgwhUpI6Wt5XpbOIes9uy6FgMkNkbr/3hQ45N1EF4McFRJdRtEVPzsbTlkqAMNE9P
07F3P4gchTTt1kAdaoMa06WysrMSHOGSNB9/WAdHJsE5iBVxmYCWbTRvM3fhO7Q3dCOw08BdMWT2
o1G7Of0dXyXyb0KwcxAoqlmbkxSu/MY23HTrSGAT9JCu7BwhZECndNgAQFpYpQUBTjiRg+yDPjav
fTigO0iVXWkQGfV06c8IlZ9+pyPT5hwEGDFUiQidllfS0ye/ol2d9/MPa+7Ybx+EBsT2+gBzcbHR
8XlDiPmtgml9+rXVT3w3kgdhwW9B8cZlgHsDN8a6laAczPKht/y7yM/uTz/jyLJz1Gf9FRwyLQ87
v6AbWUBNyzNEHFX+bJXuD3eqY8NzsPVzL/Um3eVOI6iXmAIXGHBTP0yrqfb1dwN0sN8rDNRDNJSh
9QPmAluobAsRUJkgMqO+lLou4r1Oz6qaPjEFGkFkQ0uoUCCYSAUy4TylXr0bMviQnn4ejf6VPxt3
vevuhfIV1PCa/2Emj43CQdxwoLoObcbmbkmwegTKdV8+nZ7AY4vkIG7IwhNznvDT5OOPSutrUmMA
D9WG0HL6EUfa+uIr9fprkURhWqBszzPmVIduX25z6tjrKIk/Z1mPy6FoX0ZD9kvor0ii4AGKwKIF
xNFEuRf1jn4FIKRenX6ZIwvWPggvQQ8Lg+4Ie5l0mFixyiLvykFu8fTPG2rcvllT9kGsGEXVItE+
8vsF2EiVn2FCzlE5LowaZXbP0W9mD1tRvU+XqT39cPU/Motf0Jy/RrgGhj3MfSM2YW2tQ2HB5QYw
N9ibIiv+nP4y+8gitA/CSaxrZlmbk79xkC+gc7eBpg/MKGlp1yHU7CgvKnwv7BjuQ9UU62KWe0uD
waIctCw/uwl8ZO07+Yy17Btaz0ClNDzK0t+1ckHUYFyg6QXuaRIYBBfRPulwq0zrm9wyP6PGuONc
GFAMEy9jhgQ+ChhAjcYzszOfodNfFT2MFLJfWOsfXqXX0ACxvDaq2yFB2bXPN6dHQS2T76ZXDc5f
A+1lVgXlAvmUZKRXiQACZMLiQtQAuOsUr6LixQK6ePpZx45C+yD4uV0n8NFAlIYBho7nyJuua65M
2M/d3Kzojl37OiI189jQyKffhBRGv8RP4YnyQKEozkWRbd24/On6cmyVHcRLK3Gj3PD8cAvd/cwd
4heDwfazcYXw0Nvpbz72iINIV3aa34VGBHnH93H80uJLvCHOwlIpTyXr0884tpAPQt6U504FMjbc
4mvc4N9T31RVuz3920fWh3VwS6qRL+bAwuT5/zF2XkuuK9eW/ZWO8w41vIm4ug8kaItkefuCKLeR
8DYBJL6+B7Z01dLuYzpCoThlNskigcyVa805JjEI7cpEP2jQKjFSIugyXPKuNeCgMbO/2MH+4N2y
flnMJmdW6NfTeB+1xqaJND4YAHLINK8Si1zvP/+T/uhJflnRgsDnwbwOhJdBgGUxPOXBwssA45RV
9l9sEctj/c5tZS3P/W+3VYk2sR/zjLfNQCEbWDAUIy9e66CbVyrCxoWF9s//mp86l997ql+WMdI3
J7TvDJFML36oB7GNYerECdhBbTT3EWzZAbI/c6E7PCAXZmREEqVQqTRDhUNS4yIjUhmfhqjAkHAo
gVNpOIe/eHHucp3/3qv7ZX3pIDtXTZGJfRRN17Uan/SaBbfC3F1YG+WlT0vsAOnfJb5SbhDGZbcL
eCatml3dxJ+mJ9eOFR+UqY4V7HJC+UI1jZccC5pWQL+xNbqRzWw+RnV0mDzvRXeING2WPKrlJybV
tDnFp9HlO4RcP7csOiieH4FVfOhKfhu53GeTc1PrGZR3rXiZbDiCo8lReWjiczyZOW5PjL0R4nNW
/kqGgHShStKbWjlj8qAC/9mwsLwpoFWLgT1V2k3HlH9l6sO9AObeaRVIK2XeQqcgdRJ/V1eRAqMl
T43nfNumQvZKhpJv/DCEA/3WuPZNeZGJc4rT/Dq26nOlrOMInJc8LrYM6AgNoF/57Zj2URvSL6es
9gt4TuTeofLs19bPXgxUhVJzXvO0An0aGzdKn+4DUiz8cT76VfTM/rSvWWjXTjVcuY62IbbPRryP
NZ746kVzY+fiM1D1flmwLHIryHPoV4NRXZU41jsQe1CfJmy5TbGdcFKlyfw0KMhlfGRymSphUaNQ
t3BvDgd9jIB3wbWK1GuqY+lc/EI4Cd4GYpvwF8TkslbZLo3J8ZDBMUY5VeNAd2pq7xyXdZvfST86
20m0Y3Bqbxyn2WsGqmLwlAx8u10UDWcMtv3KxybmeubHwvtHfQHlL8erZJQ+GWyadrVkBgR4pWRA
WqhpV6Ql6PlKc5jKRs7JBv7x51c+hoPfv/J/VRGnyaCbkY+BFr/atRl3t8LBN7BcwBVpFvMoPs2k
3tbCeOTwGTjNczGQcVw3hBKQf2PhCIF4Mthn38NHZ6ieVGgxP5vSQvClDkWl7S3buSpi+92Y1Kla
SpYlGgVwHH72fle15Jx6qnyZsLNUXQQJgdIlT2Z8iSA3MyzjPTSGictMNhGZGE7+c1owD8b1bHtY
ln3wmV5ooPSu8vg67tonkZDS4UqwL0WyjzI/WRFBeUp5uK6hUbNEEsHhu7aopzoDyFFlY+wdIGXN
uayOno5Wm1ygXc+powIy3iwzaQYS+K43MFQjS54rQkC4clo6dxKnO1PIZXDkjqRvgfv8xsZ69kjd
AXFrw/NyLiKZT5UTEYEOVm2ttZqzs7Oag3Pv38lYP3hmz7sAWgXcJ4qoHjIiHZCEBX+O4j1hY28Y
krbuXJ9a4igs6ARlbp4qWA+pV4y0SqyDsbgZym5jltF1NsbvkiCWFCJJKZJobbTGmniN98wCo27q
1zqc1mwmV14pM0SD8rR8Nv0y73cS90fXqvuR99XgQ2zb7LKMUZ0FKwSs2UZbA5Xt0TfkLm3JlfKM
/hLB5V2bs7mt4J/AAQIsyB+9XANF0n2meZBuLfzGHarlqbWKrckhg9/c5322iXN12wXUWc7sPhD5
xt1/n2j0W3MPZ6tkaB9CzLjvW/m9tPFN37/MsXOT8GlKspmahdZWarcSvpVYkllwADRwmUY1HFJh
bXXP+FriZV3cd5ksTziy8dOyuXgAUAsZ0+DQ7xwSBPD+rbG+QCUQNcy/gviNjMwBdDLO2D3KwXTA
0GK6j4R3FIamVo3rPMBrfDEldhw7gvw6Y2jA5UTYh//RL+GgCPYAQzT9o1sAEA6mJ7OxzwIt0arT
4AHjREOUGl3rBKC0GqZI7oN7WSZ3pe1/F051Nfb9hxjzXdAkeFQ1oojbxr+qpfFdjDiSu65/Rb8P
W61QzyU7Z05h7gYp5+gyvSzI7kxiu2+dYW84zbWT2gTBDNqrPWrMyibzhgbmzuumzyGaNpof/8Wa
8ke12LLS/FtRUVhjj8sQhYtKLQ4Xvth5hnXIxOSuxmB+biKCEgr7L7buP3qyX2rjJnfigjhVZLWx
s5smj9ZBf9YmV63EFfif6C9q1z8qxn6pj3tVDNIRCvFakjzFnncckDrnsfyM5r9SLlp/sBJbv9TH
cd8GRhnnSMFAUK6TWlyS1L2LYGmweTXnURX3bhYTwTG6ctWnLS2xFicTJu0pL85map3JaviQjX3r
oadA9HIsA3dvubwXdkr/0CEpT8R7LwBhgCz6MuvdPmmdb9fpLx3efVwuh1TXXzKrvu88NFJ/vsUs
Bd7vlFY/BSH/djn4kxgMw0CTG2fpvbTHV8Pwr+JJ+4uTyx89/C+1eF/6JZPkEYWb1J5N2/hoYeDb
XPZ//ur/4NBi/lKF+7LrmIoKZu2Vt0+CcgDKbsu/Kor/6MUv3/+394ZMhIkU9WBJKEgvswnuiXw9
zplirM+dWErjPhxFdMXZMrKuW7Dgs5ccLesOzfyf/33LAen3Pp1fCl85KaNyCk8Axs5Ws07iECoM
cGo/JgoenzoxGZIzYKr9nz/dH8mAfrVR5H1pueSzir3QBnDIH1F8rY2k5JkXiHBuLlagwfgi17Jd
Vd0s78Vido5iHMzJLqUGwqiykpS8oyve09w6iYiZ/wLeaPGr0u6pcLmj3A8SCuxubP/Rf/jf/2Gq
636a7D6rWrUIAvtfvvzvh6rgf/+1/Jt//c5//ov/3n1Xl/fiu/v1l/7j3/C4/3ze8L1//48vNmWf
9OpWfrfq7ruTef8/tr/lN/9/f/i/vn8+yoOqv//+2ycFA17Yu+84qcrf/vmjwxd+VJ217F+2wuXx
//nD5Q/4+287qd5LbsV/PNa//sH3e9f//TfNcf/mLMAPdBiGYUEWYi0bv3/+yDX+BlzJRnIKPdCn
XcLTlFXbi7//5v/N1u3A0HVG9b5j24skr6vk8iPjbwatOIQlOFdsTMAIP//nT7/5x+X6j0/j9x2Q
lvNz9v9/r2vHNQwT1IYJR8NzXd3Xf7m+OeCWqELAVsHzuusA/leQhvdJZ3/ALkwJoOVgVfQ4dKGP
rqnDLbQVRlh0xm4s55LQhqHcxu0FCUyJmJKKRPN4GJntGZg8+9VO2sdaT340LVgrPy0KHqM7aa55
iJe4ycAuPsE9XxN3ke4Ki7A9o8LvyJ0dFXNMQAF+dpzTuQDeHUz6ZqznK09MnEogC62E3LUV6o/R
X9cE/WxTKqk1OsOg+SqrGCG7U4BMo3idNXmPrP3YlCM4TbcDj+2P76Zlg6kD1VcKeWWZ9tmJdJhR
Dq6PGA8OVCPeALfmbAWm4FH2wPBrmldeqy4aUgBBK12050XWrtS4Ydof+tCA8wHwFNnTQEWs4aqw
Of60bnMkbKOCYwuMvWyOGU3zTYJzl9hf/zo1wTYoxvtb0wIyR5z8qkqJAujG/IfnVCE8HAIUOj9b
6cQQJR1oKcd7bVrNX0uvf57VfNMmdg1VxHrzc++N4uLG78zrPAAwVVrk7HDpf7q5FBtSh7PQoM/T
mLtijFgtdA11Tlq9USaNK3ARCdkTbrq23OHBqttX241DVpWNkQxAt2gg7+eITMDaJ7VJM7+9BABh
vs/06rVOopFDs1GFMJwIHNVdZAmYSgWtEqNjqu3Vl7nVyFyfTHnkE4UWKKFElZBoYXCGpJ49cqWQ
lqVTZvt58Fqpmo8jQoeX2AWZkSolEZTMhsbUrmynXolJ/fBBmYIbN74KnEBN0oAWAGuzkh9ZUnlh
g4FilZTDAPCrENvGh6CSpKEl23Nq6DvdRHiNw/nJKF2ojlFP1g8ocwOeqlcnKQe0/KThst/Ni2De
pKPsVUgsvTLfaUmUXg31AyF9GG2jhn49ByXmFDZVZ2phzy6IxexG6xgtYMQqzY1dFePbrhN7esh8
PD4PydBxeDKrEeXmAew6QaE10iUVTzAq0lenDCCQ2hPgCQ2agjaToiPjfl2MbRaOCSVQNjJSDGIQ
j8QTrRVc/p55/prisSFXp7D3ZZBzhcn3JnvGV65vZUQg9KyaYyO/+pwojpFULuJfyIVXKLhmD7Cm
mO0ybHq3vtECJ6zHVK1NzyAPOHXuhQhIO9PHLHRsSUGxJhdFw/HYmytlmw9V7ityPb1j2nE5Tink
5o6EA6lEsoe62+OAM7z1tledfgXEChpDu8Gwz9jUXSL/LM9jgA6LfwKAss7TxjiUKic2ISH6DJoV
cQ7GwSMluTQLA+CTaYZDnMtVWpcd7QWu0ljY2k4VgMc6zseI1b+MDlXOUDReaDnDk78crMyYI+TU
4nbpojLdiATYbWQejW2HA+Y6n/ONM0ZO2M20YoCQXmdWB7uSow2JPgIuYi1eHEPjElVAcUxuGB1E
7JrSpworJwmjihgEUw/WlZOX9yks+Kg4p0PP1cjgeOEH0ZnDFG7JON3VusnrnV0sXg4wEj8H2J9j
1EZgt/Jc8JRxW5Qbo6pOfGzGhpzAhIC++Z2PLYeYTjeF3ttajrba0yE6DklC5N/c0C1hvWycu3xW
w6mY7Ye21g8TwJhDb8J/73mm9SjBewRiuotzOMixnR1S+2IvQuK5JE/NzfRu13GVTbO26fuBlL+o
vDKSaUkt8I7K1/2VCLIr+iPIrVkfg25v+4k4IlzziazpP4IouUkKfJ16FOPiA3VO4CsdOFJfT4Ve
LC+3dzjBBlDM6k8VmQGxmxBXx5ZwMZsoddFCUCnS4lIaQxBSCZW5RnK9k5NJDBXQ7Lhbht4+RNzs
Ow3XfEYGidTMK45401Za44mRzolgPxTUS1d08ijqieotVQ1+rIXDnp31kSy7ybRIe/fgx5V2DrVO
DkPopsVuqG0WXHIisajaZF7HHXmY2tzgXLXubW05zg4+qCSgCKFRAJ3oyVf3Y7F17o1gvpvTVl60
PvC3EDbRQcJ7Yb5E7lWg7E2loTbyA4dlrGP1cK0tZJiV6FOCNJTzorPck7rJgRQXRziUi0vDy39U
iOe5OvSbsjcQaIph2ldOPW9F2TxOz7abFwvDlw1ojK4lHcxCE5shdo96QxAt7/fOtdxXOPT32VCA
r5BfRDUE29hNrJU1OM++0a3nsTJ3RmWfZY6VPabk9AYSnybtOhqTj1LqZZh1BNgWdU3mOSl8npGm
e/zwcP1rQoGcTj8wj3tnc5Rr3b1xWJ5fTI5tuTP9sE33ErkV1Vjwnvhsklldx+xIEbbXzn1SUFaL
eaJj09q3XQzyrb2KjTmlEhiOhuXVG9YO0jsfEdjAUlIOvKPe6iD9telaH9x9U/R3BKojaE0BmgUT
Hn8lh/gQie5GUwhcOzBLiBCBrlsOPM4CDU2PAmozyQW8RpR73UD+cBOuSm2AYA6RC7AQMZVR0W3c
aRdoRbOH7FKG7VXPLhv6BfCNdrh0jYNgfOL16sZuFtExKVOYpKOx0m15yIIZ1LMJLwP4/UCfqpyu
Y3e+s3QE/hbcW7Jy1mkx36Vepy9y2TdzbF+Mztwho31YcPvkq566Qb+J4lpw9erOpu+AYphnfWiv
BkAjTYJT1A5uzYmOs1bcTiUZAylTa3Tr614Om9zV76GSPExEhU3BsBuHDpMx5VXAFi3t/ITn56Fy
JDrXqjukjbw1irZcyfxGN4nW0TR1SPt2j5iA7PCaKzdCgC+d7qEZj7ZVvwSjeevV9abN5WmGRxUi
n187tg9H3bo4Qfvote7rmFTfmstSUEXBSzS0YT7p9X1c2/z12Fwrv/rUrBJOzXczTqR5wflMG5qm
dTvuBzaUNIgq2BIS6KQsCF+iMxx7owYvS/M2VentATB8N6rE325YcASJYCGxwA4DV4iwn3Iq0gFS
ngFzbGpqWPpkaM/ReNSJDIlHyjeyHY7N1F1Z88nyymt9UGefhJY1YUDwWjJYOYxoJv+oSX+NoX6t
xc2hHZuTJRhDCZ1k9GZRWg/ORnaqWmFpXurETR1FwWocLfAKC5xIb+R11aRfyTQi3JYecB6udXD8
GxCR/iXJiJizEiF2QR66pXmWNpF9S+6ldsys/hHSbxr60dPBFcwVbEvh9sio4dV8HlP9u+qyx3js
rpqIfCVXsUCWn8YUWbu0xKeV+APDJUk56uY10WsyLOfoYD9Og3Y2TbUvY/Dws2dH2E6vhoitzsy6
Q19S2wS2wMRpVbs+L4Z1nTMkj/JvHdLZKisLIh5Udyes5DJ2b8qoW0TGn6YYiYHTDwzQXnLn7EUG
6GkzuwlEhBctumvMaICDk4bwGny2ZJJWTIgciKvqGorwE2CBhwypRpiM83nQvA+sM+HUgYiaC61c
ddIjO+kWDtrdIIJtEswvQez2d1PrXs1cz6zNPTV1dMBfs/W69FtlrB7JQ1H6EhpkrLiXij2/RFxY
p5NZrzQSXkbozWkbDkG18CRK+j5Ftx5qtKGJxOuVDSlATkmA9lCvFTX1WmsguU3EBMFoMUhnLvWX
YSzIBvHTW5ve/nKJZWoGkrkQskFhjYXJm1zlYUzQBZWcOmpmckPQwiechF3NAKU0xbIzwTSraM8T
QmK7QOXNG23Ij11sPnIt5lFrQy4bP8CoAlKxTy06uEqQdCOG/uJNvbViD/pufXmJzaWXP+2HygHM
HldExN2Vg34HL/3N19iWrcoKTXfBz1nykqHEWjuietGSbZQTjJuN5MCBkTwarPeO92UowGw6Jw0o
eor4VEYSZnnMq/mxz+oN/pF8VTUdC6PTP5VKY5aXex8iJQ4jm4KnGTdfRZYrEwkS7sAL06Ym55Bm
8s61s/vYKt6tdt4VtfA49iVvdUNUClb1lWbOsG7LYFg1LbHJjEQKYvWcCNu+kwLKLTQubzMbNupl
nO0thR/FTsk7nU3Rq2bHj6kaSTP0r7R5JnB2VO4Gbx/BsoNbf9Z5TmBllptrnWIYjdqbzaXBmAtg
bGDNq4HYKGwRnD3oLhGjJNB3t1bwaQzvVj6fp2Wg4cgZL5ahs1KYLzVvhep198O5JM0bUR5fyhKQ
tdr0ktVyUffoh0iPLaZxu7rShxCkm1xNnJw3FF8nN1BgH3v32pMglOvyENfGXeH03xVsup1vxTv6
PMYuyJwfArQz5aoOkXI3diN1tJYdyrgww6AK2pAYw3Izg8aiT2twZCDAzGrczRzLbJM3851XEWtE
BIp4Trvo1jUtPEW9Wx6KtLHWzQj+TJsFfjqTbEGmRW6hWWEFXuToNPfB7BYbtO9UtfVmTK88J1MP
hIQeZwWIxSDgCwUX3M8owXNMkamlE1MtwjVHUT2VnPhuISdyTtXMYG1FBskjdZhkqbsdbF+BWsZ0
VCaKjN+m3Yo8GNki2FLHwoZaHBFfzTt+CpRzHw+Mc8kwpiKtUJly1N/peaII7Ci3BTzW5wPk9OCo
PJsqq1bVGg39LIZsX9YFQPxSUTjZMH2i+ElkFGmGlSgCL5pyUzjes+ig0WVpuZvHqN94NZOVqqVy
0UfoobIp91og7GM6qouk3Lx4fbXtdN3cm0sSXTYySSCdjZ7WHOb2TFaY2tWJEqS3L/PMwWcga4p0
1+D8iwOR3UUC/iHExJdOKyyyG32WTO6dvqq8t8wyQ5W5I+FODrww7JthLcv3XExkriyc02k+NeRQ
raeXPrV0ui6utYM7f4w7CykhsxPkX6RSE9LCuV721pJvZIUjxTuvAnHUzx25dWW1Hpry2aor62qE
gb1rJ+M5zkyDlJ8ku6vjS+Yl7R6E3sK5dhre2tG9Sied3c/Nxn3EMtRa9Btqo5TvRq2Rxyw/TCb2
pya2jdPPD1t1AZ0QKb21y146ZCaTMJO11p1HePqSCO80f21HtvuR6VlDtEGF0J7cZo2YJa8CiFYL
92qMvtl+WOsqb5MFdCrMwt9pA0uI7TID9RLjtHRu+tZND+TTsKG1Ke0MlrS5BIeTjHLasciWW8Os
wH9axqnpwOJljuw5xtV3wnHRezAQ3GXVRNQmO/udo7YyVRGEStJWowRoYhJ3P9wsYe4GGsgt0Ptm
gdKOcWDtKzjYTJX4C0uucG+q6WfU6bCxcBlzAKhJovYJN2uKF4rHDE0HIUmWvjcNTnem7qZMrTIG
y+KO623dGuq20LKNSrmE3T6DC2zU/lXVl0c/s60D/ADiXeB8bMtOk8tZMrokbWOQp5aRl1lsOj39
5kRibsxUHGpKPCjA8ZsTWUA1Dafc52QENykRY67bBohGwf0mhNRovSNCCylXbvXtJkvqnknhMIcQ
+I5a1BGpQvrWyrJTf1MmkQ5QTkKg0641m/CWhEFgrj9z895oVZsCMuol9jBgNnExi9CYln8fEAVt
c8fp0M930cgeP9WbKW3BB0e9f5g4mmzKuB+f+4jkt4Zb1qxY1EpLHVU/E4ZDIKNlW/PR4/Tkygji
d4EMpChduMh5dHa6+X6GVVbPunOYUVzUkNalUxONrLxQgcLcJGmLTco14IPNnNY5LJSjbhLqEmug
cBdAmZN26B8yQoSpvInzAxemdbofChMFaZ01HE61YoSFe9tg/1gH9RxqUd7cLrzAKVoyfIWk25Fb
dIkMk6XViDENVIWzpON9j7nBgZJEm00L0b4diSZKNYXVqGke+4o+ozaN7FIUmfzJFm+JPp56K8xJ
rc2TaelHqS1nI2fVdB4uUfodWlbNqGg5xuXdGNYZ61805PVRnxt3nVbDVo51dcPlPFST2mjK8c4T
fvB9Zux1khGvS+fRG6r8oiaQ2QSCuGH6iuYx3sJOg+ksu+vETj9SlKOPgQv9cnLF7WBr0ZrSlHFM
073MkiT1mm1t7ar+VUpHPfjK5KPsO8UAmvcZJGRyEKZLVyKJyHYPmgHysfWEJmEJDexAbXAAbFZa
3pabuJ2rbYAaiWQ3z9vEQfpesOOS5oj80mp4Kt3eRKbVbLXeROgWW962mMYfMcveg76pp5Ipuy7P
oy9wCjjkWjizKW+H+d7pGJLq/RTwnGZKOdNchK9BZeJTIavP0KxdTp7pKq7BmfU+wWBq8u7GtCac
MwbGVdJiubNTqqJKB285UBCufbv2X5MpvuHqBdQ/FhRrKvryNbqa6XNqZcNXXxRn2Zr5i12V1Saz
J/uQd/5Gj1RwcTlqrrW6az6yUpLXU3U3C9xrynvvemiJ3cq84sGOJ+C8gqAeuPObrO7JcmejXnN4
R8Hcd2efptC6bq5U7usna1T6qXRTJ8wtYe0GT5mcYgZ5aJLUevz5ZSQFZ27CKdZjrPtPrTOTvVBU
wVk4hf80lQsaNJLb1jT7baCl5s73OWYQJDpdB4AM6Rhm/VuSlyQNNM+iyBXNzghZEiyDuzZW/s4q
nOKQ10VywoYKKZmzFQTe4dlz9REWR+NssgYsclWO99FBJfrwVeSjWHe5r90Q5TKSZETYp6HP8CrL
HBdeQksmTAwZKi5mW6+qF6RV2dqs0/7BzEv2Tl/Aau1c+8bJX0bl1a8qGPy9RrDX5ueXMhLh2Kt3
2uLTXuiivCnoHt7EXtmzzdPzbKmjSTBypbPqaGkeq5rtlwnPs2el+iEePN56v3xsRc6EPRH6qZHT
gz0Qm4qW39ySU2BtBKsBVbC3zZlY7GwaJtddGRysnrAqRo0HrXCbO46p9kbGbnGhcf9MzUhGTtVm
pNjNxptCIGXo0ZPXgxSzAj9amZpN6F5r6Sc2nheWe3/n1kkLwr5rzwbRZCuNb25ILwbFXmvxVb38
3zC7K2kl+nHoK6aHsyWPWTkgKuvvauLzGgJF4c2nww2JiRONEqy+hqO9R+4oHqOhEzuV+fOhzav4
VqgsWs1jW3xO9bHyT3NHVBl12imeovHnf0z/z3f+9TsVA40l2PDHGH/7U5dBn6iTEBlNdlGNAS8a
ivSmyCBOxtAaCTuj6vLatLxhCEvxNrn2oWlMcYHjiX0ZtGo5naeinq+NJKMZbzXDe10NH1laOXeV
R6+xcoMNub/Grd+yPAOREu9CRfu5nrsfFMoHVSv3TVtuXbOMp9vE8sed0WBkXrINg9q0TmZRoiNJ
svpW6O1y0fjTU5PLhdzm8hoM19/CiVYHN/Np6upm8mKXKW3rAYut0wvC6ePR23t0Lgc52bdMKZun
qn4snUQ8LtRWMzB9OnaZu6IynN9n133J6kbexyPgPHqgBDoMNIHT/NbvZPNmcmLbDpP51g/Mj6yy
H18h/9kTobRqrgaWoUhsf34phU6iiRaig+kvpQP9JRAQjF29mU60eqwHOy9EWAfTTdFo+taY2vie
MGIyHktOMdJKn3OdjQ/k/8TBZXTvEQeFMgtwfRf2kg1CLAOF/BzGIp02xCeBl8aGs2GQIzh8k2iB
ShXgHvFdRQK3nKZy4/v9VeTOq6LT0OXo2os+1+e5YxuLJIYEUjNIsKkUzQ2N/Dc2rvXspdqBTfSk
hqFEwxUFoTSMiBGJjfwbqzqyIHvHHpYSRZl8j3FzAZ+wZcUwj/3EUEiSdsfYa4IfvCNeczUkeo3o
Oj6qxJnX8wCPGWtVmBoW3HGzQvI0kDvgNIoUw3zcqlJM57nvII0I/zxxOF1Vs7M3TA7ycMg5SjvF
tVkJe+epaCvx8G/7prPWxZfsZyK/B5CEdUdYKudxepi4+iT7QpVApKYT4JGbTS1+NsfyJvKbK0nL
yIi5jXrbwShq22Hhpt21aNcZJX1u0THiGH6uuvnQ+MYFzY1JlYpZvagKKJQOSQ51DSq4wwOVFtJa
6gGmXkVw6kk/IRjjGSYXI0JpzHgkgKAOBgJPKLPOdT6lYjVgp+8zKpZWE+NWo6ua21a8MZq83SEa
Z5SjmVmFLprx5SJNHKPpfr4zO/+LFvgQ+hL/AZXvrTkHq0mrny2TG4VvGJuJiJt6FMy3dEJeUs89
BYNe42aim2A46VGm9LqZVqUrSitOKvo3bvl76dsuZoIOZmx8dDlErUrQqR227BK9GAaW5qUj63ed
d+rJ6AIioRaEd0AM8tbeCr/bVJNob0fByYgO09IpoSpib2UukbzHQUwkUCZ4HEOc5eJbIHPrBye0
H0EqyRIt90FhFwcPqXFcoWBjRGxu6pTkzbQ+NaremBUHEWsOPnWG6XxwL2k+H5f5wnpQvGtGTFTz
JN4YIkdXY1a8jj0Gk07536Be0imrQycperJNP2KXNF4lmIRpojnpSC6DQx0fvJjelud/wpYMGIT1
0B4G3kCO6I3ZNGuROje5dWsRD7phqir3PdEILO9TXE170gme82J8EQlbxRRDkVBhbOC/I4AmW3uC
FpoTfI6ppA1nIthuS8qsQVtD9cy2+VKw8V/L/JyzMLN2MJQzrAgm5XQFDk6nfdf4D5G3JvkSJsfU
HMC768JUGpV8w4wL7apDMRB/WdKgo5HQzB8/XV23V27OleM5jNeGWaIppztLyEjtwgsufPDG6WiH
DeLata+cDLxqdg9RcKtPs4nBtxJrOwK4HUWfWaGzO6aciD1I3g0LIyLRYT3pKAW6Tl+rVkfXEJHm
kH22nvgsxmQMAy71DvY+2k5I7rLnVOWzNrcs/+uqs08druUQ2SprKwEsO5om87rrOOvR8ZIVZSiN
GsaKFZpNg8OU4/Gq80DcGS6DG51bqIIfeMxcbd0Lj4i4vraX+qfe9At4nKDujdPSXsIWGWzamH5J
5pMZ4maojCsamIXw92MEYj7ltTbDDc4KO5wTqiE8qFvot+iRcpMmNU0SveRZXJP6YoDgvIoFtdhs
++t0hOvbJD3yW3T8RLujgSTgY52kDWr+ArlFX0D9HODFGg449fFOLG7qxkXVmrodq2M3fRtudI9F
bZPm+kjeiPVqOZGxp8VQhYN8IPT5xXXqj3QY3K1tBGtUMdeuBwlXWvZl8EUdlpQtlJcrw6epkzkz
ByPWwyAuwK8H5v2kVXsvtb7KiIQfVUdry1PpTrlcvZZFrcOeQjnqv5nDJU75ZNtGo7eQHWLH/vJb
kPqBsbSHBuPQzTWnKZFuOZjVVwqgRcZEIcupRbz6I8gZ3vjiCyjeSjfmK+Zdp2Jo9XXfRp+q827s
UquuatYAd0LLfsm7nDZTjZx/2riJvo1oORrEgNAM54NgooKW/W0kq8wIMGSAEYen7edvbaV3aw2t
tGcPK7ukWajFRYP3n89a9N7ItMm+SpKUVrPSnhPmUeARpwc/K9ZWIXb9SLDWLDEzV2QYriug7HHm
rX0Tg0RNBl9r4wjI43IranTYWma8uXCg+MZ9yY235VgTbLHhkBsZJqacriM5xuH/oe5MdiPV2jV9
K+cG+AULFs2wAojGEWGH23R6gtJpm77vFlz9edjnnMFfg5JKqklNrC1t2RnGwPq+t61redFqgI66
Lfqwwn87UsYW6mWLJFnaR+VSLWDz9+yyHHwt8w0zt461BwlotsNbTAVElya1bxQLsmJz5owQ1LiU
MsnCSaZfw8aoj1OHFnjRyJyB3CjTxKUUZubDimxCGOHwgaRDTD9EPQxmAXRc1xW3KW9vID2/naKM
uU09R/H6bmxnXiSehKX9SqRx4+/+tgIuAvSCVk3zdZgEfBzmWJ+Qn3JXWeuLimOFfpl3nIfSB2cC
95hJq2HukVknifkXnWvtdl79NyX5wWfUQZPNDSvQfsRp5PqGNWgBHQ3KN8V8p8zhjpD7j5Uuj12q
13FASDZs9MxDmiPS02s9TAQcJaEYk+oDp8h1nmGGewq5aoTS/3xx2vreTIZPSod/nNyIQf0qpAPy
KaOPrFkMAuQmXqCqRHsO0z9lxVGW5amh1yGQecb4M16XiIrQrl098Gh1s/KB9J2tDaS3E96DRCGE
7WjtjdS0jwJ9EgzQnad7n9BI57Qcn8dWfdVdX9FRGm3NiclhXCkqMDGIhJV1sNS7cB/oiVgPCtE5
iqOU1AmUV8GCW0a2ZnUcqJXRk/RkKOrLSnv+NIihGuguOKAuiv28PapoMfy4dvSgWRrygtpDqtMo
Safz79UYgVHd/BXcCrnINxUDJndo/e05xhtWFnr14CAOy5q+mcZxTPmBjlrenEk9WAsIyGhQYeis
nCsuOooscgLOHu6bGa7BLtqZ3sdLEblbHchE83V1LMvytlCIlvCi4eJqxxmQILM2kGui1d617ueW
zvnEvYhKPSME0P3YMIO+nB+iTt21GvQo1ocvwKgKaB0pgNH9Gd31Lc3cPuh0C0ywNUefrLN+p8DS
dnFquKfFgpl38fYMoqG7bn7sdUM/NWX8SDcsmco1ooYvyay3a5zqk/3+xp4DAlZg9Jg7c5frHhyr
F5QJtGdnZK9TXj7QLTrhgmKW8gaUSxPVKoVTBdKYgfNc2A63emj7kj51gAKzJZLQwyCBGTUnBUPf
TfH4ZA+wdJY7j6dp+NPrHqhtXeCmqlJqRXC3qWTjSepRhhmC/SgbV58wFPQPxFCb9RCgUcZvo5Zb
OnV3dUUVZETXZ9TMb2YU0Q/HrNZx4Y3i1Tb619oUXD1vpjSvQFGy+kbFjGJ59l8ypwi/X+xP+vDq
EoW2nddcWjN/1dPic9KelwgRU95XJ3uBoxp4xLZmPXA7YIoU8bI29DmtudWPSSSo4sg/lDEtFWXe
fGg8w5dFZkc8x/s1a7U3qouinR5TDgf7JMNGRk+lbQ+BWGnapWFVJPXq24bKGXeKJ4/VE5GV3E2I
MHeNrCMwnRdZgI9r8zzfG5RpnApkjMcBI+WtM3gjN9VQ/rZr3JptOv9Im8qd3i7/rjMXoIgG/dky
tGrPHJBckM3Jsz01w340ivaZNR7DSFvLTwem5p9vt4R1n7WW+r2UG6rhmeKWVat2MLZ6bs8dq/ty
AmsEr53eEt1CG7tMPwuu1LX9yegK28VtUr4ZroELWZjxPdugdup5IyDOzKPbPGqrzxLi/O7W5dpt
H7isu7D0ounTdDffBXaEZ7dy1H420vVsmXNFpySTxVxN7jPldLgqeCn+jclY+efbkdQ/VqbpvQuL
E5sxrqA5ruyOK0M3Pr7kZCXxqzBtfHRus1PpeG0695tHONkvOEyWdOt+JybMX3X7TJD9IxsBhZ96
tfh2z9Ewacgu2p7TBnJ2JntjH1XTZyrcl8YoHghFHx6LaU5JNeCGZpg+rZWOZtQSvOpJMJ+JMZUN
XpeCeC0pNMos4+xnADTj9KD2lKwmeACzx1NEwgDtdr1Vu4Fc4htRKGEdm3dE9NHRU2oGNXTGCENC
sWak7XvCMt/XVHxx66oxRU4SXROQShrEKt42R1DiJKxHGoN4Oqh9tw6FNbgBDUt/pURJPnF98opJ
sNGui8j/5HNHvVJb/OTbYTiWELEk+eOFgyQliNpnYpj2okuemC/qY1INP8jO4A7E9IpW0oP6n56J
dksxPnC2ehGzzsTbRlnMwZ7LNg3bGpVxdmtYqrP50ZgZcEqz59ev2zt7MR4okzPTjMIbC9FdYqKD
Gtbpt8sDxL3A2peY5t+pdl5dCJ7Cdd7SUfdCGntZ2FAuIBwrXpKZeOduHENdr+68PJnDPgfhZwR4
s/UBWU0p89CZfjNY/ZozU14nV6cIrxKPy2r5aHoC12jRTGyTbklhISYo6wVDNy5XGmvgQA/Alkgu
FPZJD7z34BZII1O9MwiF0oCbUrSifakFg70fV7ujKsclW6no7xvbPRuxoYIxbg/ZhmTDytEDSixB
idxgV6yPCXqSi9c0XTjY7NyO+964Sjyk2P5L0dq7fkhVmKymGToaGRTtRNmJEXu/KjUP261Fx5cZ
B2KQbzi5Paq2f9YJgrJ2vV+KV3bZsVp2xfRcqnQ45XV0J0ZXBGRCNcjnxMk1LSKx10tcVmjM5ktP
aqpluPbR0xhehlI9bgdOX3TjZ+lwP1iSHCmuROjnmmadmsEInaojgpYtsFpSpEfpSnXvzDAXW3Wo
Ovbo/uQWYg3bvrgzB6MISsRcMEXtHCQYXQGMdsCSDig77926PEkEyAaBYlXfcBaAFfN6cBD7uYh8
V1YlJWjNEXWElHArhC/sR6NgzDeWTIcdTTgYm4e40jhwp6IOOlUei1pnFTf2yAsIhErfPYdGbY45
OkluFGyy36kt2gypqNZDp7KhWFGH1DJXzzPsvE+mErgHw0QTtQ/oq7bYlWlGT0khuzG9gnAi+6w2
+4/uXixr/LZhaemAzr9ypJl02ZFjuLC/m5jM/FSiq0aI+ODa1nO/yBlE3rwQiREM8m81j3jwKYvx
C9K+PevW9flTLXfQzC0C1ZnJaH411vzBXMTFSrHlkewsq+k69CVDj0NtpYpyH8Er1cbgGKOoPoze
uoq+eDFrktpYWTW/oXkmdnvp29LaGRr1HevYnmNA+rlJK59tO8em76joF/WBCpp5zheGPBFS7PSS
6Np30kffnrs8Q8UeW6/QWMzTl8SjitAuXRtBhzCZl3Q+x3yJqBBDzQKCpNv6Ja20GAFn9CpqcUSv
e8rye3eZ6OVOsFlGliSh4YGKt1cuRHEGGCThSHm/aoW82i4NF/QkptnPITW71NRRU93VjsVBAmkz
qOjQq9Ner/Ovbsk+wMHeSLpnda6xIQtERd2tm1lwi3L87F0GlDLLHleHqrlJteaORuYzquGdbl5m
KmNeujUbQjl+eoaydlNhU6632OqYLsOzrXjnFV33g/b7U3OAWSckTjZn6rIqXrGe8TfC7XScCMel
Ezp+ZTn4FAIF9qKj+BtXmHpNZn9M6ELfWyMRFH1KDa8Y+3Dkb+RT0XDnClEEBOZe8wUla2mplSRO
ScYI7bPAbE8r68cUgYbUjjQD6aFEmLlzgMrBgsDJIfUblH8O0euz9YTgWIXVzPZj4zhAWE2avHKa
2zwgQi3fl4wIkVlofwTYNk//TgvEgrzCtNy/9eDcDBmDXdo+Nd7ZLlXVQxcbND7iTt5uNgBal08P
IN8ktwpiILPjz2Ycz2TqvfRoLDp7/piHKPPVUPzYjWCRZPnQ0ukZuJWzdlG+JDoIMnO9yqp5QE5b
ZTBiik5A7i5eDzkRdptTEUOc8aexeAW1s7X6ifFhDf1Lxe/VGt4LMwj0os2QVOrYmrHMTxMpaZW3
IDESae+TekmNWTbrgWSBcmgnhYYBBAKw9LqvRCFHaFstnAsGkkSMx3Xh77IUtK6aL22jPj3FhNus
Zc6UdZFoPfZVDHBi41EYsaggcULTUjRfmtWSHhTjXB09RFHsd1hHH0yzeXVWTo8uKg4ZWvJda/50
VUMexpbmlOe8ukszfmjwfsPHYu7vu2eqYm0mz/FCKhCzMo6YIc6eI7TQh75z3j26bPsBpo3Uv5sp
0Spvl/VPM5AbYXsJl7oRHBDxfTzLNwJ/qELKK0EloP2IMYKhoOqvnfeM/cvhF23xZxs5/Wolt1Se
o5EyZWC461dc8/cmei5sc/HH0/gxLtpE/jftl1H+k6kGJT+AOT7zWxO7G56cBsZYkRrdE8Bjf6VO
+VoIfoN+nadQgwlJeW1TAg5Slq3XROv6YCp7oKNVXFOTSd9hwlpT860lT/suab+XiV1qVtUvapKh
uIeZ5W+YHppYz3Zqtu9tujjDphkVjyYL17xIngbGsSmPuWZ9w7KsW2onq6X321Li6eBtISKAKPRo
576Z/NZdODszowxzIS/6VD1My0oNusg/gpjHziMwoXLWLlzFUISFllwTZe7TqQTVnDLcuhZYwAZt
8k/J6F4CrO2aCRDG6cdzJMuXxb5GJUfKSmxIiMJyO1F0B/lQJ5/b3KJ9ujWDwckFKhiz8km4fJhr
9e3pzUk2xWvhTM8zjKsuxTegP6QkktnBPFQWGQzN0LwidEFTXTxLME/PTfov/D57ogI+MNy3iLV4
4YtJv2vaTYpk049BaXUwDeWp7VAGDJJ1Us/As6pyYmSOBp9itVNjRUtgGfW8Exbss7Rv5ao9UpQD
kWDk250tA29S1lPOLzitT/quOJpmC45ZLZfRrftAROPNqfRLLJsZ535ySqlo8j3qdkpjeR/pYdUK
5FrIke6Xpbv0NrrkqWGf7JH/OoxrfsZRtosWhIxqmPcYPDg3YxHt/+sjj+WfpKvqPSUC804hgBXG
YPFAkoJnlf2vMXKOU8WsURC0lQJRkkCJGV31tEmbn7IBPzRomE+nBRC6hxTm2R1j61qRuOSPY/ra
TUhbX9ZW+x60nsfYS89Q4UmIw60LxyZFoTK2ia8Iy8epru8zh/eIahMjhDGZl/w8y4oQr5jUtMa5
36TQhQS1Y4YCDNWg6yNZh6sORAiwVe8i3T06UxsFHnIiHxyt5ZBP7lEp0FWPg9LRLQ0x9EwPvfFk
jxkzriH5l4vs1zDowbAad+AfH4nugcahn/c7CkmdpNGCviGEV871Y4/fl3ou8OfcnL6gixeoiBrV
DM9zJeNfoq8vbvNb35gvVwt10zpMZFkjiitpu87o1lLMW+gS7ukVPMHBEOvLJy/zFDNK87v31CU2
+neljOxuKptLVGfH1CVIHt6yxWbDIZKA78nOnQIEczhQOsDV2WLdLE6FbOswMtKPKKIpK/Zouac1
lrd/r9CT6KtPAMSpIFQ+F/0zafPUz7t/OQJYpFyNSIhBQmSmb2w61MJ7dOfmbiCqUe7XviHbA3t9
B1Ian9glqK13xlcrda626by5K+IMuTxHPLwARie71x9SjFzmGj+Vm9Kyp6yTcHb66/seliCXQULn
FqSD9mf7Ge3AsNbq2WHiLS1z76pF+Ueboj3UTO879x7nQrvmwP5naxqmcPDY1qxDMtcvylkfIiwf
uQLm45RXRnxfWt0PAdqtn63NQVKUxSTfvQk9udfhRxxb6MTbuAmAF7EdZGffUhs6oNL1XSuo+xq7
PMyjGX67+OyJ8NmRRAMyiqVigQj1h2lGhKZnYtdTLFuOkOelxruQyDtaeB1WKXI/hYy/tsfTU8O+
1kgJWW3xiHSKI7UbHhcPaMj2bDo5kTZp0/RHOkx71VJvxez12Yu1J5UmI7KkiMyLJX6VLUO94fJh
uhHbopRpfIZY8re/eiltmAjnUre4oXpN1/3RVddW6K+ULVR0WPLhxkndEbSzaS4LzFId6gHvLit4
pNcOy14Hh5ZCt/Bu4xGePfsui1HTd+WXKJOKbi9xybfAKSzNgd5aSVBl9lWbFL6pgqNVuTKAnvuq
zIIW8pzts3SD1tjMSUp7KeuZmNrf9MftxEGNxV+7jx7SuXxp7QkBLRMAMdO7oo1A8c3Mhw6FDFoR
ymmajdOw5uhJ7PKLrLvAXsl6SMr6pDWSWiLX8qcY/NlYVBcWyeL5SC6MiEuJ/zsJogRVpFpNze/R
rvhyEljx+GmGJE0lq9JnaS6h009HCzUIVGGeBrIQ1NnC1mSNxkOJC1vTMgb5XV/a7BYa1oVEoxF6
Tv/O0I8IOpN470QEdBcldbeAcjDS8b3tjt6hX+WzNg3fJFWg3u8QxZtrad4RnuLNK/yjyTu96kEr
F7fa8Iwxv0ts/TgJEh+trqwPeXmVUvtJlwVMDC+EMcAKR1Exn0FlwJbRYEYW6OFQ1jXjq12fdMkg
7Nmmb60xqSr4x7FMEC8PuBXngM2z7u63ydS25N+oMdnml2UvcWeN66zfIVqJxzUsBkFi0jLujR7K
n1gnDhjbT8fcDEgSghHn364Hz3iCC7orYveG7HkFQyfcx6nW7zoyws60XzxEledN42CU0vK1cm1O
NRVSQn1VPAyhBx8YwEeEumW/jxq01+y+wMt0oGdF0JgdO3He1/QaXEzbhZNZ458m4XiIdJZZZIXc
+4ZzAsr+3edX1Yn6noeYfsxvczWK4zpecy9raAgnlrmHL+Dfc0j93XZINaOO9L41h9NCVvcxqTRA
rYvluym8m9ExjWfai+i57naPpqzyk+7DMD3jFOfrbwOj5+iVIdfi0gP8Ee2SvGaJNP01ByxGq7Qn
1q+hQti5EqJ4HW3xQCZR6ts1l2n0aEHePCUInjD2uN05yehszZz6q3IzUAbMbNncvG6HwKABlIq6
vKUen9CZwR9bTCPU6bVdCO2gDcar0JtrpFWBZgwGTBPLtEvFEwRAfoydVYSRF30maz8iYaz+K2T/
/3V6QPD8v17+46fu/uP6vH/53yME/i114P+nnAH3/5gz8Dx2aUXiwL8lDWzf8j9JA+a/qIa3XBB5
qtSl3AI+/ztpQLr/0qHZLU8XnrTIMyC05b+TBux/6YhYSBoQkpQOy9hCCPr/SRpA52xYnkdogBCm
NIz/m6QBIYx/TwghacAx0C15Qjqubev81H/P8kghTGTV2y45bHXnT8aWVSFnCy03ngSp8UwU2YKk
xrilZATFC8eKiNb7qkN/PtlgFGR87hx4IeB+WHIb3/WcOTCB6KRdRGE9M2lgDrlvdfF06az0pkyr
OhReFLo6pg7PQEvRZx2LMTyhQFXjIlSock/f2115wLUBPWgCOQGhPGReuYZmhjlBU/IQORUCLwAi
Vvsfc+zrvZv3NwdJS1guHRIgKz7FXkiIgYYzNSqOZQyZjkgRNe7zaNSgAOmLpvN2tL3oBQcZzkna
5f0IYeK+VyWKXYzqbp8yBhgeUfpe0UCsq3dP1cexZaxB2vQW52300qFyaMbvwRPJKcPcD3xnToel
0ma8lsu3aYx7sbYfsfFQmomzTyF6fN1otesq5X1hD34Hdv5sZmt6IHP2j7kZQhKbjkNLxgwiAEdL
glHNTfNdF8UW8yT7P8fSP2kQfT4w1Bt0lpkKG9EqgqEtnuemNO/tOB59pw/jaBlpYOI7YsIADrp6
bQdSIYRmTqdy0XfxyG+jFy7pAPnsI1KlG0plWljfjwqXFHXM7jSAdoHPmVWGZB9v94qOTHEuhnpr
COKmfkH1ZDsnsbqjodmIwYdTaoO0e0NeBegRjtjUK3aZ6CHp+78mCpLdKuLypI0lg7y0gNQHuqqp
GS1r/oR4Ut19rn9qxszVFu0L3fHEeONcsaZav9G+fUeFxrAT/XrUF1MPDaIAUT7lB1dwcguJ+sOm
mD0oId+bFq8gyhA+xGIteyTEvMBbNtM3uSzt2SMABCiVtm27IAe9idCVbqRf01r2/ZhBCaHFMihh
CQTW1abwxjsRWQXkHD+MwPfhWOsDoGtzMZUjj5QFoZQ4q4jaiWoQhyHDIxZn/b4YqApvBAhE6a6B
22fnWZT1ecTCRpmRfeaaBIp6t8xKmpML5UGKDqNcnD913kfa0jMbt5HnJ+Pynpgg0inTm5/aoghT
SXawLglMi/LmmoE7E/kYwOv2cIYmJ3KSwj+IhjuNlEwKi7B2rA4OsjX2Du6mB5XZUIarrU2hNGEN
+aF/Bhtf2ewwcKPPKuT60BmGj2bikSgRsetkwSfGPXS0VmcITR1lPNxpRGW195jwRwq7/t2JuzR0
2PKn1haBlUePiFx+F/JXIe/n2XqLkHDvrTHLQxVXbIlULFmkhjU6zj+dD9qY04NRwJ0Uaa6Cxd4S
FVltyz6dWPzBorQQ7DbnpUJISDKDzphlOx/mFmkXcZIRLPxMBm7FTe1Yr3Zs7yxPs/eUSfEA9ual
MvsJZWx5BJe/VXo6PqDO/ofy7Lzuo1Dyj6jKryk2pgC8wdkvtUsKZGu9S6cN57b87QzeGtQxvstJ
1ikO72UM0gZCZZoBnBcD8z7Ri0uy+bNX4MQOAQy6bv0WI2i/urEX+bUm/2ZrOx4TJ3vNagBYb13C
rH4qW4NQaE+qfSPFZ+KuBjt9fognnuN5Aikq7OStIW2BnmZwD6+xNyfLpiol8dElTdYmsTZzj61l
Mg4quwO76M+T1f0aE4vwUuntyAz2fOfLBh3YUGzhD7MJlo+O6xBH3jN2Y2iC9aYSGuVLKNktg2Fj
m0mutsPWmbnV5vfCyU5zT/6LZg03T6hbvfnkXd3GhaJlr6jyKze9iwrzp829u8Yen4v6yRgYVk2a
z3yk+d9Ips90VI6BDamQ1DC8oiBNjz3zugmDVBUv+6pee1w+ilznCQft7FKTrvBm0b6yzyQ3i+qI
Ghi0AvsPnYq4MrEp0A3+uDZJh0x6uc8ym9jpuer2efEos/rbTqOb69EaaJrPLCnDTh+NjxYTuN7g
ejZzRTQuZty5WY4Cvsw3eVmM9bxnDZv8fkGfGBfcbbbDRDygMyWVNGgd7dud7J+4ifZm+og2DnPu
VD8WhnC2g/S70zX7bnXtXxZQGETX9tes0bZYzu+E9w8ekfaIbFqgKozwqk79ldS7BKwr7/fTjB07
BrJelulctagYkphZM+nPS+/+tlXMm6B4mrdIEaG58qwb1qMaTEUt5HyxjBYqo+lAdLRjlnsfxDp2
59UjrKfSbD1YF+9V67q38arpKRhcFz/Yo3FABlGoYtzuX/M+6QFS4rx7Z6GpgjTdcG2rW8LZNe+9
pD2USmAhSOfMlyxoflqhw8VYdpBN8i0hX82BJjwe5vLcqec8ja51qWMrPVaDpRAEmU/6uDyhE3go
nfGkC+2j1jTgh/xbKzkF8WWtwnrKgJDsqNngHYo7dZAGe3ri94VhUsYCouwwGCQva6w9ClbPKVqw
JK/HpdL/xBrKA1OgM03hiOklHGp8fuDq+HWMg6lrX1UOj8TEcVrj5ZpzxFymOT/X6bUdiYoo3V+I
RiBTVHKbCva68i1968ZVgmpbJB1GOIO5XyCF41eCgYiHpWhxQ19vauFoWtfrKuRz3i13/Xh1Uu83
uSiEJQNeBDXu8XxGguzEPYN+Fg27vm0us04sUQEGvkWbGjtsBm5g2UQ5OmtElIC6pMlwF63lA3uQ
F26JEL0s90Q1YJ1quyCXdYbP/ZG4uegYN8jurMV7rwf4WzI8b0ns/JgpuoFFTk+ytF6cst+PlXol
pRf4yX1lfvN8Et0QpNd/yng6DjxMFF4+Gi7m3Wiipmr4nPPI9rXMkewhhhG4A9hksfJ3SRJwXTgP
zs2jh2WBN5V5L0TylMze4tt2fSVEZI/776+Fh2FXYjcP51wZVMB/6hERL8JaDnNNGs0s8YERFITc
hNx3URK9nHntLaqct9rq4Gc28zLaQW69EwpFYkTqKkUGr0IilZJrpo3NXQetZMF4u4mTHooK+Ynk
Og71o97P/bFhUufvu8DT9+0WMkP+U9y354GprCrmBQhlnUPPQSc6wmaLqA+dZPnOHas8IH2EfZld
8mQU8yJEZnLQcvrhG4hYzAaR38UtNjHs4syfTpgO3iMySx72WLFHemsoxPCrn/CCF84aJmO/zwdD
7hWY6L63tHDq2ak9ODbIri9zVvp10o0bvpw3idwi0FybV72OVbpMAGKTFn8q8EDTls4ZL2gMYwkq
XE90BpLoEGw9ciNE7SuWCzQoU3E1lvgYF9OPa7b6Q5O11Un1Wu/DSz5ok3PS8HOBhjDamdiix5Kr
NW+OV0177HrjNMRNSKs4Et54dRA4LYTXtmNguehWjV58Lx3BUproWQ6ANmYbhN8qEdnV68Ngocuq
4nfH0bCGp41xl8M74XKdtNzHbNrtM9N9gYBAr4YUti4TRka9wn2O5pjWJS9MGdyrCjAyJVJloHgA
ZiiXd2TAHBjDMt5j40Wjb2Ba+/agCVKMiVTlDrK+J0ILjBxSZLI4E1S53IiLMlX0mGFE9/vVem6r
+NXF8jFWojoNHGkBj/muwRHNj5Svbvs21YbzWKR/DA0b5BDzpiHsWocxoZ826cTHEmUCATg5EIul
YV+wxVlYbcw2Ud273SxDt+TF1yCrwIP8g8yT95WuysNscYinxXw3ETkQjk+OrsbzZ69HcJ91+dDP
IyOC4nhWPHqqoQI9XdGwOmbxPXbxYz5qEVE+7T5uViOo8DIg+XnP800Kwg0dJPHFikUf0uVr72i5
7nn9dAUKae+3zv0Kseg1tG9EMG+kFvj0875lCVq4YjHSI7ydHnQ4FMI0cfo72HzkJMCEqKiZkfJk
/DRMXvMLPBGxn44PMmbslcEDRRZ0Gc7mlbO2OlpExmgRWmSOxi1mDYV4yysW6xVGG5a3CN4VKP8p
36zoUZ1c4R8uVul6p6lykZQ0JG7IV505Cs02N3aXHUlPeTW69Glt3F8RMTfuBMZFFHO6n50G/62I
5LWbtRNyLcSCU5bvGqWWM//svkzL4rzOhA9rKVRXH0HQoHWew8JzOKBH7WR4+l1al+ckbeDGNdoM
PFAcEALiNfuyvEMEw7fT32jUv/EMqrCzKyKiVBFWJQh0idsXwRS0IwEBJ4d4MYMYYL3hrM767m+7
kotLbg7lrM64R100gv3EyHJdrtQAIWBUfX5C/5dpW9Q1hVYHubg9NoHNcG0W4L1FdrGd+LHvrecB
/dNhSdkPCO6JQhO1Ttskh6hdCbGk2z4kTYYjxBN8gWPYz+VAKHkEhtpM0MaOmWLH0JXPnvurLVNo
MfGSGJ12rDv7w209RUi2/SFWss5crWStGmRYJ+q2QHX4Ke1pT54YoPzT7uDK6dnUpnaf1WYSOPHU
npiUEzv9Fdn5nzlHUIaUEJONhLkwhzraa2zdlrbXJvTPMWmwnu2C9qdbRgKy+loX74tehykAOUlW
5pUVHVMGsy5F7daz1cI0bas6MHCNSo0QG5VV1t0/X2xBMjs+dywdhGoPl8rjlx2UGEJbsz/i6N3S
Bus5IqrF70peHQtx16a2prvNra6nVfLbONLLPRCYQMpRQrLHxRPpjdJUDQ/XNm9S0+1bSU8GQgQB
Pjo9FaH1yWxEcRVlXyK0mjO86Fr9XFuY5+EfaZWdsG6iEH4kyi/CZaewFOSfuA7dTVyGX7KbswdR
QSih66G9dzY4FMnwQfo6kGW/uFc8RPWtj4iRsElLytAYJURIhv3KCy2L1uisE66D6te5jbUlL5Ma
+aIl9sW18BfuDHtbMuwSA5d+Jetu4xqLNgE/MPhPrgkiP29nYcY8ddQakcdvxJd//uufL7lsK0qw
s++4UQDf25d2ifGT9QkEUy70e5EWJCvbdQQ1XJoTOHTq3f3zZZhxs//zX0aX3HcUO+LaNaqnySE3
qq90Lh9eHKXXxbmONSMsaVXZdRUFB6JUoLzIBXYDSH4Ap/6wMK3ctCm/x/3k+ED/3UFwtvZrL44y
0QcmAK/2df3dwuv3VFjLRBBJrh9m5rYgnjImXb2nmzVDMzYg3HywtDg+u7V1jlR6okhBPtlKWecK
btfvk2p8J4oh1vLjMqMrIPSguf3zpXA81LRmuRxwYrf7Om9RlBTxzV1om1fWvJBqlbLk1bzqgdrc
7N7Ey3ov3aq5KKLosFYlw860p/oSwxBcGq/6m5jOvIfrM85sOHHQjgk0lDXE50IzEH5XUBr+nK2Z
vVtKoPk5bRrGSdZwshTxRiUplGg2x1gZEgrShXtWSLLeGPJ/le5gXCCRCTOzQDVaQh/OcRnru4TH
GiWi1951wujxsXActHAoRFGhyF696omnd9r3fSseuId/K+7ym23sc5uPVfdxey7t44gx6MljxqSH
Bg+JQprjz5wP+ItFhN0z0V5igmvC7kwZwUCcmTs/uAWAeeRgxsKfS1vPV9fLlBG7S9+TgaipLIWD
s/6TufPYkZxJr+gTUSCDJshteldZWb6qN0SZbnpPBs3T60SPgBkJkATttPkh5Ki7qzKZEZ+591wG
FXxV4RAnceiu2wmNAJJqKvtSBPsmZP3bD3a/SUoLryqa/M2EA/IBUVdxNVk72Axg1qa79OdKBdvB
Cn0EJg6oFnyHTpJiSb6ipUnORqtAUhCqtR7HdHgsW7XN6IeQn41k5mFffwidWyfaCjFp02gbf3Hv
DirfGj6wJU7Aiu+bfVdX/XQY7Xq41CMITQGjYLO4eF+jxY4pnsPLUqZHLxXF6a+XUQInWTcp2P9l
tOerVctHylbzmKT9DGOb/0wh/ACUyuXN86yr18bzW5tBwrDSYDgzbGD7YY9IKFLrrosM4Desu+JS
XqTsvyRZxLsEJMHrxNHNeo0Tj6Yzu2vLJytrB+TDeX6sGjrQvGuGu74u9iYDnFg+857+mfJR7ihJ
9LR0anb9xNfRS6FO+jwiuWWuDD/9nHSl62skgNEABwg1JuDTAlpxMo3mrBC0UFKL10VzBZQmDPSj
YHPc98nR95AmLHY+73ybuorJ4/zMBf8RdINBN6Ivhzxo3wHTbumkQ9ZOKn5waeThvKoXL4u/6rmB
tRdG26UOjK392g+ohKa/tATNTSgo3nDH33ckejY48tpByTtZ0MnmHR7XsMTJPOxMmXt43XzyBzrG
dp5mNTS86Uuvlr1t4bHy0vBHv42guZDzTnJgr+zecBP3UTteaL2PraZChJPmQ2hSRAgyItHsiGas
66ONU1zlUbKdNGEiBzXRaOZERKTF2sogezg+Im1XTlDoNaWCCOUTm8HmwceyXmuShZ8/sPAd9Rnj
byJNuwg196LUBAwc+i0IV20OXmJwichzgKVKmhGpoGewTURvi2ujoWfzvHrvUShtg9kjJCJnj6U5
HGb60ywsr00AHZ4GdWhiRwm6g/BLai4gZ1jo+SsiTOoAd0c4SvO2VsN8UiLFFOhB6JymFzkb6s3i
WSUJpfaPIxq941hvA00TWTRXJNKEEQlqxNTMkagaMNjUDCiNGodfVFPa1b51gyf65lnhm1aw1ea9
5Pi5yB5LlhwDHjWFMieNK+gdvsIhxFtk4sw8Uhxz7cCJigbeUckDuA40PiXgDpojUbG6qD4XzVjx
NG2F/OzoV4Nn0AbEEimILNAjf/vR1oiDeN/YuQWPLA7xtkvcIv6S7Lid0HNryksN7qW14L5ITYBZ
NAsGqe3WNaeHTvDneuNhnil8ShN20sQW3AkRvBNdY+27YS9tP3+XChkYTIpW+OhFNI/G02SaZQYy
EzUS/ZU+o0gfyozaOHnCR8AlgzepGTdEvPzhS9ytOYTg32SMHnicFyYZj8gixTZxWm/fo4heOaJ8
5Nwm+pmFwppJFjAer7iPmEQw5CwnGiXqeQDGWzEYmMIH+rpOk3oqkD0exZDtIRECFbjsLbA+qeb7
zJr0k+K0VeFvj3sQRWleboWmApWaD1Q2kIKU2DUjhzS+9fwjZPUB8vyatlp6aKt057LsjjV5aNIM
IhSKAuULP1wYWc2Ftc7X5GPESd3+s7QZaRcZBj7MpMiXJjj0ReedmUo2p0p7vvwcQiMmTKA66eMo
RvqgfAF244x7bh2yYI3srZybin+wqp+WuG1PSvOWAk1eMjWDqdA0pggaMCsVyKpRMQ77xe6g78z2
vlbgP/NXMBm44cA7Sc15IjBi3/vZJ0IgH34o3oTE7sa3zrE2te9SYsJc0BEgAKAMcZjjLHkP8/ge
8Fz62Nja/4lvC5AAOXmaQlVpHlUKmCoDUNUlkKoyzaxy+N7eLOBy7BBBZZU7lkKk2lngmTTxqkeT
jNMF27+mYXmai0XSbr/tNStLn/Q58CxHU7RMzdOKNFmLJN7XudKsLU3dKsBvwSjMDi27LHB360lC
qMEvGJx4R03rTQDwWjTJS2imVwzcizCR7Ax/EeEj4K9ZE8DivywwTQUrwYNBtMUgADCs0OSwRjPE
BtbxyC3hirF2+fthF5o4xvYA78IyJA9K48jAkoWaT9ZpUtkEsqxRVKUmq6BZ08w6nIee5pupFJEi
cTLIct0+KrdO81T+5aFpMlrPVmvFd2BD9sVLMqNtgWWMgEIT1VzNVkuArHFNxm+e5q5lANhmTWJr
bZhsJGiuXWa365IzzWmGcuvyVdq0nB4ba4JM4DVyg1+TcNAIl3W8dhvxp9ccOAkQbjRgM+Yg4ohd
fnQ0M84bbkoz5FxgcqnZoSvXOF+Xdr6fXLWR/l60+LoCaZtHP4UimmvST06nDq4ubn45V4S/3lcF
yq4CaddxFdEeWne0qRJin8ml/6n66Mcs0Mmaa6eLBhgd7nnBOu9oah6dgEUBVBxGgHoLYL1WE/Z4
2luO7PqbC+HGWMZ2PM5kZ8SsEJ4TIH0hsL4sjn+54JnIHUK2EHnuLvmcrQaSqZWwi9XEv7wmkqyA
B++qU90iINFswFBTAiNs3j0OciwFqNfiQtLbLPuorj+ToMBjBmuwroEODtAbSzCEpeYR8izdZ77x
avEObRw3+IJkpjYqHV8df8IXpLmGHW8FSKWXDPu3B6qgbsY7dls5yheM2Spxf9w/rFWAwcEXCzQ8
MQQ9EFfvKa4HJHwde75Ru3vsjdTgxQUCI0GFj8CS+yTYtBDJtq1GNTo9PoUe9Vv72+N6x3oAtEPD
HZXlMRhECA1dLjfwlGoMJJvTNhIviwG3qL2JQW8CHRO3x6gRknyasKo0VRK6pAVlMqSXBFd3IiNp
YLacbSpjBp9UYu7JFmODWu1rhllpw67M/fQB5RntuyXevdAHgqsUKHXq4ZVXM+5CDL1mA3ZMNRYz
IUhgRZYKb0VPTSpD55h22EkBUWqE5ybXgM1MozaJR0emwpMRNfm8zjWQc06esf282Fnx24TXSTt5
tKOu3yBFfR4hevoa7RnD+BxgfTLPfhjFLTOdPwpJzWrWUFC8TpvRkF+ccHepxoY68EN99SpRk+FB
BJqQGR0wjQJvBUr/zVxKteKzBVsqX+njb2QcsKx070x4pcW4HAFM3ongy4N3gbXgVwTddIJyao7D
cvSDKULhV/2uIKF2Gok6KOBSzKAuk2KSwTL5uCT8S+jVDEwZJ5ZHRGKiTxuVcWe/FPx+OasoPF2U
0DVI1pgBSaIhrabGtQZwW0cchzUc1xEWyJglL1E7/fbJ0iYpiy0R5FcXztbdQUJT/QuFHdqXRgYn
N6RMlvcuyua4hcKPRHNekCT4lBZXuAEBJj3UFIBn547pdGRGP37f3WcodZl8omHvIxqGFoKnBtgO
cP1XBrRMJiFcflZPkcMahxkr12VztLlK5SLXA+umCT4uzyJXRc20FbTnouY7AUlXLBAtmzOliDqh
oZhXGX06j1jqRABBNIzXhcrbK/cRFSR8Sw3sbSH3+hYI35liblVrrG8A33f03INfu3JreKB/exjA
OeYtkOXc9oaR13sQDQAqx0OizUUlDOEk4oFsf4caLQyh47v0bTwaA4G0+kLGWLspNY9Yg4kVhGL+
Z2J4mPql9tWBYBx4M5xXkMZgfi4ejGN/FA9YCN7r8dRDQA4gITNic1dsTkHEQ0nGBDwfF9EdevDJ
BSVe0gwPndccowVFgMnz3ENc9rHkssw/jhmcaDxefOImOoP8OfPMpw5mc6/hzTYU5xHp3WhUD6KS
l5QHnwiG3QD1eYH+bLfI10mfsPDuBhoP3SrzxoqeOgFvfBI91ymT9LR+F3ClEwlgOoE0LTRy2tTw
aWFuKsR3qX/f1i1mpp0jAFVncihIOO6Psa8b3UBtsYCenMbcB+zyWo27btRVFuCvOw3Cbs4lrDIg
gACyXX4TeNm9BmcXGqEdwtJ2NVTbUk3Actc/9gUd7DT7DskZNshdGxx3DZe71YDuUKO62TXeJg3v
9jXGGwYIVuG/aG8Y3wusb1OWKSgL8N+eBoGXDqGZS/cyaUK4DSq8Bhk3TorZmqrPkIxSmOK5hotP
UMZRIr2yLOEAqilc+DkpYWCSh3nxbcMoz2CVWzDLHXuy3hfvFsbAzGuo5srlr8/gnIsB4Lmn0eeW
hqBnGoeewkXXnrpNACnd0wsyD9SyRqj3sNRNmOqqiAVxX91aQFs3AI6w3gPAPg8/Zsf5YNc9ElLv
Y9ao9gVmOxSwE+aGbQ/LXSBomf/C3TXmfXyLYL6XGv7O3HwipAXbOeiBW6kR8SOsePxUes5ilSxV
Kc99vgpT5L8HVA/UhNMqgzkfafi85MEtNY6eTZmDO5AaLdCweidavgoPBlJuFWcn6HfK9dFQe8sO
hsUmJB9ixbAaMVBh1itXzZ+maM1DUDvvyWLtzMExTpwA51GrIREpLhtrlD+l05tbkIOMTCzv5kz3
cQydDQbWpXTNcC/N3MacqLShxP3uk1eKS2JP3Yk6Pm/FqWiwdNZOzUV0dqzI3wZN+tibwbORo99V
mgASO9E9SibwDBO7igqOBmym8UVWejLLT6r4Bbk8kvQQxPjFoOKkl9ayP00Ti0ANc25VW/F9K4Zf
eTAv90g9qI4nsjo6xzmgmasfK8e8ZmAGtqWwnoXh1f8I0/o/6SDvku+26qo//f8ocHz+37OW/ke1
5P/DwCXhoE/87wOXXtohGj7nf9VB/v0T/9RBmtJGaOjbtmnKf01cQgeJhMV0fFcALgiERcbXf+gg
Ddv8N9MXQvBHpGtBhSUm7T+EkIbt/ptnW64redkNAs8M/k9KSEf+5yw+ulX+eiaGlm0Jknrk34C7
f0k1a+tRDHZRO9A7HIIVuaSuTvzkaBjgP/9TDyZuNap4/TK+xAn4t34pav7x0t/XRzbXxJ7xMnv3
f/7Zvy/LHMZ0Xf7j5arH4Ipj419e+vv/9PfPeNMyXEO4N/qf+ufLQRAMTIv/68u9mNXV9u67AJEQ
kHX4ai/ISIszWsJXR9aXSGTje2h10PkMaW8HEPa6p3s2HaqBthytcwU8cgs0YNpZOPGhMhErNZj+
U6mqeteO012YmPFzFFQvDhvE45x2d/3QBVcTRI1CKXpK5byOOxa1k9+bu8SK2nvPIE8ySLqrZSCW
IB/nFAEvn+j4jion2FEm44TXLS72XSWsA7XslwANckxiMC2pOyBKQlHd9epIPCMxmLUgqShZ6FZx
cYwtB5pM25NBiNgWZKSPjjD94xB2jBW3RW7qR7hx/C5blQC/ztBJcKw07bG2B7WKDNSdTj5QgTv1
S9dxn/ZqpiMsGM4t+NiZxeI/6QsJIYEfbMew9mxzrCA48l+xxG+CqIzu2Vsf2yWOmeCRRAR4HwUe
SAEDaxvoW64yIOeryiX+hFtpbQDxwKMVsmfFK+G9s2+5ufiqNjh5ve1gT0dbkRWrSrrAxuq9a/JH
VSkAZ3yb55mp6HHxUGAhizvRfIIcHBBDNFT+ByY7zsZNz+mSH6UrXpgjX2A8C36c9GiElaBe/TX0
yP/nKuSjX9yd01LvL4EJF4jV9G1w7Zc8T0DuRowS4c46K/jBkLZzg4+ovoe7uXFbc3pUrfvslAM4
q9pUh7oO4zXygODARuPZMtNFGz4IbEU7Hze4Nkw+XZYpxi5wESKpeMloDnG209QYtUVNwpvGVRqV
r2OH6XXBabsCxMXiwnOCJ+CDCWkj8Z0U2X4ysvxGVRngc3bS7VyiW/FQMPYSSK0TSPcMfau9opUw
n6TBrMnAswm8+KSWZn7G8q1LMUKOOJCeu27wrj2Ktn2KMAWSCNisksBvenffewDcl7sFLVZdE5kx
VdWOFJT+ZIwGcuHectCvQWfyIlPtE4ctaATxaN+DTwwKld2SxbXuR3KDiiD/hUUpPoXDZDAltZGa
yUZuW2dwIC3SQIOYqg8g5uw1n+pwpepa98Nr0Q1PvV08K+b1JA/zebSF8YRDl1VrAJvepbJZBar9
ypZR4Q0lnLTau0n43BR093Ss9nHhE1jZzAqDrueerUseu6iB0V86pAA7hf3R9/RcQUpAsOwNZy1o
TJ8DTcdJ8+5t7OFoKVB9a2lqw+CQZ6/TSM2W1B428ti4xkXU3OJRNafSxOlaGVF+P7Teo26Yr20Q
H4U9Wii40TGnC7jW2nPt45g36C2dbm8bgb8NpfHSGGOLrhGPqoWOuy3ADlkNwnBFcz3fxR7hcIOZ
wx3zphNI/PGg5jO6xLu5qLunKXvpkFpcTVa/4MDkz2jFFJtoTFrH2Zswd85+aJwt2dXfi6B7HjN3
XTN/p1OzHiT+qmuytN3W/a7jJf8N1QXxDj33kzFA5XbIKj3BZSiPTL3/ZHgsV0aD87MbeHwDsJ8L
iUa+m5v7rGkRQHXy1mfFnyFP4z058OueBdDBG6gnXY/RuKRVOOvg8zmEuhJ01l3lC/fGkuKhBhlA
VqSqjtChN9GEwdVxvPngZGmylhU9O98gkpnDl9KR8Yeb1IxTB5f2T0zorCHP7/3ZMhnJdc+taRen
uFDEp0SkNIO32atmHo7TmAnsvKm8Je3i4x/dymGB8jkzwq2hvoBV2DC6traR5QGQNx+mIluO8KmL
TT52z1Tj7gbtmHZK7gI/2gt4ckiQzZAZoHxSbFZ1dDUqgnqCXKt8a02OlbVZTDMCJxdfGgJbDkU1
H4WDvqMUGPtC/8WOB63K4Spoku7oTViDbdgu3QxwUfRGMNDYorRy2AWtDPhHUO/74fz3/5rbAeRN
UezYBu64KMZtL/x3vqLeqUOHnxXlFW+pdV6KANXA7PLgpfU+TQsd5n7v84gQm33xuyY9NaFyToNP
JKCLSEJ2sLNSQthyTlB8ii5qfJX8VbG/ymESTybMacdt/vBWZ/dRY5ZMb6yM9nJfpUl1J3rnO8+c
bB9Po71mFO0dJLXqtg8Ya3UIm4BSLkQFxR7so/C+TZKTgUkw80T7nAHQZUUs92zy9CzKSj4co2Ku
RX9Ij0BT6j5YQ2OuPXtBW0FUkRzYso+2V24Dw88PY80IVsX0ArXJ+gFHeuV0dyPdwCGpy6e+Z3bW
juMPyp/fXeYBdoxCV5+WBdNOAviyhxY/AXv/+TzzrY0Ux0Wn7K1nQ8Luul3UijPatBGmM//hPXvs
1TpNUJsxmEnXRTlDAxqabe021sku+qOwBn5avAEL7u1NQoGBiij1dyOFh6JT3g4uOv55WvWmBRZp
PMZmI09x4OADHNXeMVv/rTGoHJyl/rY1PVIMmbmDrvkketYKSelWa+zMDa3XrgzS75b6JjGHYEcb
nK9l6hG85yJo9hZ1D0f1JCrrbIbxmbaeqfzov3n3vuO8GD5KUzCHoEzQmVpsj1QaToeyyZNDwTYE
fg6mkCHZx4APN5kp3vwAn9mUl8XWZ3i9ql3WNotAc5/kM9HigfEkOdKggQGVLqAO1x6Kk1JHo72m
2Vi/NWZHlIHfXlPsmgdL524HyURGmtXB1ofuUPM17/zlne8GkWSYoSUKX69HTGRH8TFHSk0byBai
9OpzGmUXJXyixqyF6CbFSZ8yRCwwDkIrKKE+BHtXwuJ3fmQbv7UwBCmXDFK2q56Wqd2bjV/irpQA
10KmroXatv10yXWOl6g3rM4MMBUQQUOs+a1vP1YkRa6tuGbm3TGzTpxmpYWrWebfvBYqQlxgmRcL
VUlbfKaLJRm2Y70M45OMLbH1E/tYmkC4JmHtcLZ8LEq9tq560VbHbnTQj4GMG3P13mK77kBeGrPc
DQxykAYCl8mx1EQWfsqILZqZPROZ8ov0ly90q8FK9UD5xrG7VFLkB+m53y4KFE6rdjNWOSVy438l
ZKWzwexflkDrg0dx6jxWOXX60Khm3yW/g2a4jG39sBheecgG8Q/xMYtSh3cjPJce6B/X9cH+0KCn
1nSa0FeOUp7Ro8zEAtOsJ0zUwKFD5kmqX8YSvDo1c1+1q6j0lB9KvE14HivD2YLW/l2UhbhI5X2q
sjqMHlKOCXYo84HmSzFuM+LsZ0CZRZQBbKeJy2NV+qyeQZTDhc+7m9Mzu0X38C2Gj7HoPjAUgKOl
EO0q+4mp1rM5VL+HFMPAbLIlypjpNEP2EHcWGzhs3KDU14NUF8tghW3Xr+EUB5vYdggOVfTYDPuG
XOpyM7y1PHFGn/AmGy2aBGu4S8v6O3JKakEMsyx1xSOWrJlRMnmLGUtcYTkEFZqM5om/8NHtt8OI
6SA5OYM6sYVj4AsPo0UdXtfuNmkz4u77+rtwbHidy2NooEACiU1USDZsi5AA+XiOLn4cvJsmwiul
RhKrEsFxUD9xePurEG3TmmUWy2fAUk77DHqG09Fy1mZsFezOss1kMRuuPj3Uu/jFy54SojVWFs6D
oEfwmrKtAJ6WMM8a0SW6w93oFt8Ne3kUvobHkzgBTcCJyVrfmcmdCUR2AsWZQ4AJW6ZZy8ec4udI
S8PfzEK0J5xyj8ZsBE85Jh4MFDhtpIFGpVxsE9yi3EKRvnlxirJNecGpD3p/W2c8MvFgFBtbifyZ
eSt5OMNjmwTgZwxBYR+Y5qUxUxCyqHJK8VIU9n5IfE6kZiFBveAzE3Q2ZN06M8q0uU9+O3nyQQzH
wxQCu8FOXMBVz6+t6IfnWOA705Kv0Cs2EL0f4ta/tp3Bb1UVwPVJDJ2YaokR7G6urrEgcLGFrjv6
mbntBxwt9nTp5PghMwAjECDijYoDsAMsyHejh2OHQgp3zjjAsJn10HpcL8Y07btIegi6gl2TZ489
u1Ye/9jc5MSBDaTCrj2HbVmB07ipsufWwxXOwYZHvXM1bBlWiQUb0xJwOmckm5HFl8HJwVkneP48
4JfWwNoQKu+vckGNZNW4gVKenEzr7QRUDObo2WEI/xgGfCbPQA/lFsZ6nOZiXyFKCCU4SxyIhBcu
xSdL1QLNWXGN/6BpJ7jLsHHJzUyurOiDrCISrGbI4ZF7831G5hEfli9tpvECAjodxImV3ZIALU4n
gWgKwB9D9m+38D4Lx+CpQq2zKjo5M2PudxNZuyi8Sq4XxVuftM6nEN15SZxT4QXv7gxYzvHqw4Ir
bsjtL7giBAkxR7eLP24Z3vCt0BXkz8JDft1k13rGLUnGZ79jBcHyApMI2+BNSF2zJZMrSnnC2ZXv
M3va3ABTXzHkg1BVR+YnPLHgw9fghptt5cFXY7gAZjjapWFabG1oQmMrxLZl+k40e/06REiYpkEe
ypiF2ODO5aF9q4nX2YRN92qySd+GOBR8VHR2ByHJT89+PyO5TVmupRA6LIbZ67CjtfIdHt6SSzin
cRXmuZkwPPfInXcFvJ2K3kWvTJjZp1ayrhDyksjG5pttRNV4LwJ9cdWzAkTnzyyC76+P0xbp7lMg
R4hiXnFuinAXDOGwGkbr1le/MjN/t+P291iEYO9IdMB3FWznNrpZNqPHhA/9LPr6Hqfcb+Farwwt
5WpCXAe9vrtAvbgumWLZYmWcKgvgU3g2OGHHh9TD2lXyPWmLyN9FNgiJIVV3SZL/8qbqMw6tAUpf
waquqe+PoTbGEz5WbJVXf8XgK7n/W4JXIuPbDdgBxmTuJc1yzRGp8YX+45MxvGpc97HHw2PoX4i8
KSolV9Oi5KVdIkYAEfY9xQkYtlDncSZiOSHkOmcJu9nh5di4ovLIWOARGOdg68EmWhEx8NoYj2Y0
xO/RHVMuB0fLwU9ZrUOT25PfFq341RCmYmKQMvjw+ipad+ReMOWa3r22vTOijynqz9OsK/uGL5M/
34gp9jlXoqPTcGTTdv90/lfgMYDwF0TjJIVwvIs/TQGjJhlbwkAe1MQWsepzgK558+gHwYtdLRUz
gNRZNwugZbfe2EPMI2jPyXqYzq2cUE23x1BY8brxYLHk/RUFww1U0aHOm9+TPb0ujComAsg7kg8j
2w6PofbplwMI3Xp4tpE+1wHKKTGziA7n8Yv8j2UzjcG93aYsMpkDEL4LfqBuifNalnndvlohL8Rd
9lriQtq6NkIXI8fiVEEZT5arammzx2i4w/iqu2y4aTPWkxUmJJaPbX6N04X4sQVeRYmbl0xGNiEz
FY+VUINmqPAwGjyN7fytlUj7Udi7GHfkacj8c1zX0BbU/MZ7dgQOsawNlDBbH6ZaagKhNqyvKfBf
C5vKRtg95Ix8P9TQB1ysCCsFkEDa5SUM/e/OYBLabpEK4vuMndeWOLOdL3bkbTvkCsJBKrgCe4Ar
U8VVh7ogW0Ny9Muc+gH/7kRSQxURSIAM/Dbnc3dR6fzJEXJvltZCJcC+2Cd1uIzvXFrVlXYiZmxy
GBgTGlSoXx6xCfA+CW4Ih5OEHGjT3rL2ZE3SEZ9ctKjbXJ25RbvcRijTQsvJsend6gj3RNFxXtrB
Y9bJz7h7zMNaHqOcdVnsUJfM3bcrlrMb842Kg/QnbHucknlw7YX4GGX8Y6WF2M2dsZoCtjVZFvyg
jUSgMgfaXTt/mQO01Ky54wUGpca4Z/ltbKeJCsKZ1L5QBqgWrMhrt1NrC8Tz2huGoze640643UtM
LMo0D+l2LKiIBV/EqjIAezL/aENZsAbDeK8tI23V4gZGN7iPs+4Pt97aXS7WNH75wXBEKHhXGdXF
sOSF3VZ1KEEChpV/h14VyDvxufHCeslfomewP8SKc+S4ffMK8Ewzzlggg/y3V3EN1L5ayp+awGSG
o6T6cWlNWY8jE0CKaf30k38LWiZpxZxNyCvMZ5Scy0Y26kfU9au9iKcOUCl1qPcsiF8uRIIsPje+
HS+A/hhToabB3WTOb03+SwlmHL56Q+ewKuLwOWkUAaBRJ1aqxomctM8+n896tilfVGjfBwLyuy9O
xpw/lGnzRQC52XnYlfPmuRg3jjF9tAIrJWwP4LvAugCmOub0BjM0Wlmxl20tnZkXOZeUvTyZKU8Y
mz00u2AkuUv8riPegzWWCY0InjpmQiKHTq2a36OpOVBErDLmfIr1nhfTU9EhuLve+BhGcWk9wl8o
eBXHUD8CIglSOjQGbCHHPfgvOlzjI57zVxFPH2rusKG5kJ476eTkFyNjC1mNUVBzIXASq5+ZkA3S
2synJEv+sO16cvSzMo+kNirO0znxH6IiOGg5ANaExrG2omEs5XeVtRrwFK+7NrufEoM9qjO94mAl
sKnZeZl+p1X3Pcj+FeUs4sD4ZaqTa1YQGlXU4SYC2kfb+GOU+R1guBHadf3lLuHBUv7WwI4jlb0c
SUMgWedhjDNyMWYSZtjToD7xurOfcPMu8XBL5vY4WN5jNIJ1EIw64Nn9mD2QryqPyyPbdBSEudbz
hu7P3IHeFUH8UeqIA7Tr5kb56qX67NX0aYvyXXCrgWhY1S1meSNa/NVcwehtb7TXMypo5z7FO0U+
mXsN6+BxgGWO+on04eWU+vIAEpDgnlTcfNM4jpa3tWP7Q9KZMZtszK3TG+G2HvnusTm5JEZ5Q1dV
74ZUvolID98yyIaKIAzfGJBidr9rk9KCMo/rqomKzSMae9SFGM2sAiIy7PxVMMx7Y1ww+7fO1c18
fLpRtJ1zZa1Sw3s3SwfrMvpY9FptsJKQFaFCBlsTLb8J0mWdquYTzGLJbAFJzwDEEmMRGNkoF1vY
518oNFARiWPG21x37p5VDeG7Jj+eS5MPFO5X4eagOgu4reCLrW0aJ7fWHoOzkfhXRRnme8sB9vM3
e+hhk2fzhwsIJyrDI2bY0BlR1/Xn5UsawH9jc9j13oyQIMp/RXESrYUILtLIbpkvHgLk0EiMCvTJ
svrinjWN8SsurXvF7rYJjMduNF/yEvBOpGUuLoxBmbGKF08VIgHKgB6pyPir96pHyRybPgGkWFuc
xpmleG14F8msLMEKxWCYAsDYtB7scVnXAwKEpV/H+RI+NZX/nrl+uscCzz3ZI6Lp7ODDMC1UlabP
h40gMqbvtZzx4voN4nOLIA2DMVgpmBib9eKipkG95cx9uTfC4OCX8b3znYx0OHM/4V2I+2ZTu+As
McNv+nGKISaGb6K0TqRDohEhKoKhZQm1O7hrWX2ZAUZ4mtYnFiWrpie3zBrfMLXb5MaYdyj2v50f
zNTLyX7z+sbZTA3mCpvovSHiX28J/5as5IVgPwEvkI17koy7xY52fRseoDskBD9g7euEPDdZ+CFy
703G4kRiypYB01PiML5H5t7C/hDHsiOMVtL5jAOxfjYqYZupUkgg8TokWyqJfjXxSOwad70ak0c8
aagA2H4k7btIUuyQfE3s8FU4IwkIjOJoZF6SidW+1/LONQFzxalpWiYpvcFYwNk5vv1uKObMUWY9
0migjSBEzyiTZ7KtcBiZTAXywPjMaqRZ3SO7sIYjoP+dD2hVE2xkDGj4Cr7Wi46WiriYzL5L0OvT
AsK61SHtxdm3dQ3oMZRfAMfIGHX+2OPfQG5BMuN3PkJ+XPytV+uYNXc6ZkYu945TnIEMyJXjaBle
RUbUiC8PqQEo/yDqttA0K3KRsFL4MG6bRt7XaCuBZBjuyvRTFkWcq6FhwQkjQnHb+UOyMhw2gAAZ
3Y3ZTyePLmM7S+cuzXDEZTI7hi3hDm7CqH4ZM3K9S/4qpi1s0SDvJF1rnBiosH3JnWGfNu3EJ5ft
sWm4j62H4YfmO6HHRsFZId3D/NydwqbnrA+WXYpkeqdmqs7Re5wG/mxQYqVAEspWL70FpM1fuiJr
zmEyrJyuzPf25CSYV5BhIzxSC8FlkferD7wPdhDNelwyBoC49QSrXJBag1Z7QtqhMyWGEtSIZKF2
XKwk2peLBSBaZj8kOtLtCJNfESZC3UM+M5bsSuPbruOmICnO+7TwulyWiCZEhA10F2RZk6PWphGF
qCtxy9Tec6yshd0ncWAk+MKIaWSyRhci143s/4SkjO36PqaUhb9tzdverBVRorNal42/nVZg8ckl
Fd1XnQbnwnaCrawxli89oVIJbyalP5C22OJ7mjN1K6fyA1I9hh+GqKOFo2p5NdiIbIiQxHg9QiIU
siYH0nkdliAj5woyMDLdLjCKva0cnpQFLJ8P/LmtE/PFrufqAkwBN2Op47Utytfl37k7k+VGkmw9
vwqtV9Ii8sY8mKnbLAmA4ASSSZDMYQMLksgYEPOIiGsy02torZUW2ukN+k30JPoCTHQyQFayKhHd
lffWIq1IgA6Hh/vxM/zn/ynTBC0RdR6aKNQ1cUGoCmBLVVGIaNfSpSOgFrwo9Ro6rysZrx1O5NpP
qYRSy7PW4tIzeBSWRnkTx0Y61QR55mSNTD9UpBwRV1AXjcUjaxE/lJlI7xEV66omXNOSrMYuA8Rd
lZ8Mz4QDBxFOCqwhugoZ+UgVdnvZ0EYreV1dQepz5q4+FpGu3JmLUy9U8imNbMdymkrTtQbPk6pQ
xVqs6s+pTHpV9OqAr9ler0ivUuWGPUm7L6iZH6/W8OcgiTqSTZgw5UK8X+nJhRmkdDO30gINGzKJ
viJ9Bg1oTR1Eij0jJad660bVHMkAZbqK/A90W5nXTRiBYPf1EkDanVBH9anpJJ8MyzpRovALDWP1
CRrNFt34voJ5ohM+p0lmDVNfkkLagmKoeqRRPRgD/0DAzF3TQOpkJUly9cGv4K0h/wSL33FawqcD
ORG8AQjeU7FQRk7hUvDmafN/UG8UJAyP1jEs1D58NG6uQJOA5Cb0yQH9cOFnDrU+JnZdA987WwmU
OxTw1nFzllXikRE53od1Zd4TIcMpbnbMvaqenwouSjIQ00PibokPJrJ5hDB+eUxxkVxTrpfHYP3O
EDClYbCwhLGiqWNd4VisUYE+bFv4aOmHQVXAadxjiaaTTjMqOVTKVjwN4cjEe4ciV9HpMRY8bnfR
Qg8L1YVJnUnjQGJSUVNiP33xqgQCdp221UcknaY0I9P7m6sw8KypUaCLRsYEUP7KcW3JX0SnLlUH
IUykkSirUBlB2TAh1PqSifqyANV5AlYCXhVWDR0CuAwrCe4UZM0LbFtcx8hMiMgrp6roj2MIp2sR
V4/ertFCWwnnaWCcyTxK5C3BUASxOnbTCm6M1YIbMm68mUyGlRbjNea7bUm9etRQjeO6CRaQOUd0
95Um6IaEbIbgxjNBE5MHUYOVC1XKIq5muuou1Wj1xdFviZdZPCiiIWcsSIUsSEtxXwcTcqrTVPMv
wJre+ivhlD7TO8IbpBXk4gT348Z0uOVWpWfnEiyqa4WqULw+W1gWKp3AYvDlZ7Rl4ZB6oS34bJsC
xEqE5FNMXw90Cze5IN4XTuwe+iTijtbJ+rrx1Vu6ie89P0YuR0kJNTvpBIokE4APN7BYiqDoY4AB
zvUqmi2y9A50/qUHjRmxK29PzEOUR7xD4JTiKCmTc+Ac4yZUb8PKQoxDpUs2pBMfkfiC2nZ9VMjs
QxPsdAnsXVPpA5LQUGndm7qpQZ0yN5UAnvbXCutDWiQ1JE5Ug34rDYFBpYJbrw4FI6qOXBM2ehEU
jh76N1qDOoUs6dmhggyVv6LzNJKU7CZZo9zt+BGi3Ct9TYNTcQ8rB9dPSPdHKH2lHwAjmSLz3KRU
4JKysY4U0ewwI2jQrWMRbepUu1yDADoUm0U1oYusg+oA4CelPmrKqL4KVkReSQcZCeNTxTNu14Ww
FLqz71JuQC7ROtbXRjQlDKLrUTzRW6O+S+T0sqquSxXoxSoZGahMIZEIRsgNQoQEhYSLsIUJV27v
ClO6S+vs0qEpoIxQxFjH8FaJKsAkQcxhP+Lu9X2YIMnbHDsrcwpD6foIum5KTV70IdIU6yEOk3qC
lm8zTqHHPrV0yLgNIKyHSZCgtingBrOoyB8G50EC2YHlsAHozbuoyrU36nbjeg2wZ9UpTpJ8or1S
Ic50FpcaBcGTugVYoRRkZ4OVQUtrS0wa+isgzWJ8aRTZpzZOP5FtJULp/OQ4ts5aAZYWP1pcKk6K
AJFiaGO6dD+6kho9pJ73AbD4OEVn4CwSFsKJFzZfSMUf5l66OG1kxRsBHKNQjAQMqAYycBO3ipAj
cNFtcFFjO/eKrlkNevQSkAC+OCvseTAs6JWHf6Mnc8si35ubxheKzgvUwTXnM1ROM6G7kFcRtTQT
qVGSza58oXLPuMmKcmdZprOVRLtpFMeISjenqrHQ511JSukQc+tUoAZCnh49DBIaoTKrW8EOdN+0
EzjQDqWgFs9iP5wVBbRbGGDHFcXL0A8/CnSmnalr15wYeRx+qJzos2+C9lqt3Y+1LImzGjL3w0DJ
vI+Zll9bEq0TOf1eX3Jy1b4uT6HtQnpayi5CcaXPk5iEfxs0H4XVWjlpNMemK5fuyiKy5m7Na7gS
4WW4TrWpZ+m0UK0hR6fxrGs9iM6s7h9KltHZ5scwbTP6NVtjokWZOwsSlcs7BImugvuqwc6n9VFV
rSFWrVTI+V0X296E7pUJZzBdfAAvCWLM7Hjzy3q9dknxye5MB+ZNIm1lPr3bEox2jK9vjr+/r+ze
DFvrWJLLZrb5/eafQEILKIFlGdkNOhFFo5lv/gkh09LaeK7qUTtP6USmFLLyjvXuR82NZGqBPJjN
q62qrqeRAOnuws2/Jhrem5GtrmCKEJd6CKAkr0E4OOqxZEaoDRgU+rTCa4AvB+uToHWix3WV3/mF
6tpt4cag9RLEfakEjBz2xq3nU5IyJE28JvjxJpqrhldhYOZHgmxYs8ZxrWmocuXkWdOcJJ65IJ8o
FmcI0FByEuASKIFLy2Xt093G/23+qRNvcVylAUrr2199f3HnvWhGkhJVPJgzlZWFHSqNMw8V4juv
ji6FWIYjDCqKO6keOd1vJalKrvJSm2/eU1fspYaQi/tTMe7MSlxN4cyj56N7ry9l/hjxuJr0Lq8K
HW9uA93+xebVVCzGakyxkZa4fA7W4+mPaqlUZ2vVJanuNuZdivjaCepCQDO6IVcUX7hS6Ubd/Cip
UBa6rdo8TTkyhCuIxNWrlW+od8Bquo8FPdReiQjNbMarVmp5Bo4HMrzuRQIy9G+QCJtsXjVg/6Qv
TIMSo3s1Bu14SOOBOYOkrBpvIMh/CLC9LxT7PypxrQm8+bfh2jDwZo5nP4drd3/whNZW9XeGomsm
KFEV8llRV7aktSp4bBoDJTDZmmiBmvjOWasq7zRTsyQTXk4w1Loh/wOqrUrvRA34tgXwW0GbVP1D
nLU4FlDSxihQx9HJ41//YlBiJLdkyCoAc5WKusInJc+A2isSQpFT4mvIahUSdYCy/SQt9BLOdAKs
riuJ9mE3copz4rd0zLWQfwjTVXNkWIihebIUHolpqoEJ0tD1W4f6tUCTIpoYekkTz7o6EdUwm3oa
MbesRzIFloD4oEDESGyk6ESuLZgx0kiGGE9pwbw0njr2M8+HjK8h3UUmj0Y9tTgWcxIJGtX7EzNc
wJ0YZdGpJmYICLWNMcXfxPeCMGUq5I1wXSVq85W2cpBXZL6YtB9PaknVjho58M4KCtokt9EfXCfE
LP5KRRxGra3HFDqXQzAkaicLi0apWBjiUeCRjbDCTLsE2PKR/H05XiCThUYErfGo+GBDk1BfjIMW
Jm3X7ySnBNp5E99A6t6jht7Ibg4braxDxFsWJCDhj4yb6J56tUvUYzUTyTWT49ghJRBUxJc5WnAT
U17oLBaiDjGKHVPN0n3KYaV1pVBFG8v0DE19gyhNzz3AX7TaT5SqI/TTI/FMS4EhQJaWwyMiw6Si
dJTzkUTawVxgqI1G/BBXOoysLQvhOeoDlVaaxQs9If9LwOYAdaME3yRjpGSMQ7AmVIac6IuC/TbX
bZchhdI8x9aTClgDcEBm+75R2+gInRPYPdSEXDtPdiwGanQEXBI4WYA0a+2tSB643Se0LZkG9ASA
psKLMsrFLCFXrpaTADs7FUAlkyGnQCmqBjUxgqDPWZxon6MUNlq6CdQbhzzvzKzV5nxlrUjK8uzF
GR3rjX4oEQhPfcHQ7sB0qsmpAsXPGGzW+ixetdK5UUomjKNWfbxyJOPUqk31M3RGzqyUK0RuUET8
TNcp1ZvcDyvjMHZ9bypFRXMNBR2/zNaLT2WTIYzdCC73Y6XT/EvQ4x/lHLYvdPQHH+KVp3XdNTCt
6lSYOERVKNEqSHtOvaiB0nVUZEotOxcxCdziUFpZ5kxcQ/3UlKV8Rn+beF2DNZuJQSGeAKdMrpoU
quA6Dp2vrVJRm/OKRXaxgt/0RlyIEbUhk4KBX8ef04XpnPuNQjsm4jFTa4HHMo5Mx7kQ43Z9GZUh
ziqly/I4sYoYHWFJhacHurARAljJJWo92ommpM3MVIv6HPS2cqrrDbLIgZ9DvitFp7VQe/NK0ZFs
bDPI6QTNRWXbWkTxzApT/XJViMZ6RON2dh6JVU29qlbqpbISjVkdqdGZIwTpVVKZ0bRJFNyWDAzq
J2MBi6igu8HHRRv7xDiuh/B846xPYgkUX7ugloVmt+F9NXNn/YFagHBlFhpkCbqGnaDyOzWcoESf
Gw03KAfcDyJie0Bfo6QMkO7K5VPSg2QE6twXZkiHOg8SAhS3ZlUXR2bVkWZXcghFr6ShYg7Fh1IR
DYGegoVA08ov0Gc4HyzdracN9PcEn4hWnFt+uL4mq6che0DrtYdU58q9qv1Yv1p18uDCQlc+gPkV
jvLINz74vkvTr1aAVGvcgk+E26/+5IcWmHt28ifgNTpC4bQnpKdwKuWPgqoXD6SPBUh5UD8GMMBm
UoD2AuYEobs49EM9nKyVkspL1pKRPawydJNRcCZ4cFSvshMloNhotGZmezrCrhD81gl4ZnF9mDZ1
8kUO4Ts2odp5XBnAryAYptgSJ3l4QsVNuqauWz0GvqnRM2wtjuoK/m9QbjIwDHhlQ/EkcLskTxtj
kyTdBZVZOnIy8axcGAUCwO0MbrEZZTKaT/GkLyjjZGdcF+lJSpg1q8iyOiOjQEiIvmzPuAwd1zi2
1IrMrWmGIdQCmvuhlNoW9cROkNdbqOvzqKXp3wibxjxZOYiSNilEIYd6oYEGcIrgRGqk9CSCXRPE
PnzyqFPHgj7no6Bj8gF3KsRjtXu3zgzJBnqoHMWVKHQ9fR56f56bHQN0hRK1MsLTJDYBOABVwjUO
ovjUVSUNrLyZT4K2A6rTT4MG9EpFLEQoC5GoVQN5TsrSmeBIOkegyrDnBU005EvRwxwtTKtA1HCd
SrM0rhZHKbKUkKVm4jVobxpzk8y7jNfR4hZQGOlzKdXcT/TkVWdtletfk6BtTrK4bT7KNYonvqs3
01QUpCuXiwP9DzNCIM6Pq/nCWoG9T4IynsR5uqJZshBb5EIE1T9tsfpfOEPZZ14JHhE+5GA5jXWV
OjKwICml4ZssQ0ylr5KuUgjXCKjhiR6DtghUlLAso0HcWPdOSHmhNlV7a+Gjr/lax6HinpdSuThW
17E3l3BtIRtS1IdCcIyPpS5nSK3QU39ObOTPPDJTn9JCWZ1J0SL4LKWZ+SmkAEX/Qmr4E7AyKegL
EAapYwbLQtagNqhz7TgyC1RBUSgvpcO8yCOk64oCLCW8R0GJcKinmC1tJBZkRn5RjEjZL8aL2qHv
Nkl8Tx0poa8foy4D5l/NtWtRb5S7RPPAX+Q6SwESPT0SzcXionON6lGSyypt8VmFlknjOB56LCtN
nWjssiOxaKmgW5mD7qQkOZfiWvPvPJqlHl0uUyAKVezUXfZ4fRSFpfC1QHjtqshMQAVo3sO4nInQ
TADXZQuQUzv0VZUem9htRKxqEoGHXkipOCtU0TmCyM48SnLdQra1pTLmpg0U1XkmUcPWrCg8b2RT
OVeLrFXgJneAiq8owlnTUgpDb8xBoaK0MpLgBAufkrJhe2YULBrrvoXjkYKapieXZRq7p3GxAO+c
BOTbj6GDVsJxWkD/P1Jkq4Sdqim4xbV8AauKkAolCorR2iOHFJT6o8nO/8L55TLNnZU/tvIV5MQt
awXhaNmyTlITNxeCFteoo7pgEXNXbAExZDpMEtgKgN9C5pKHp0Ejgg2xWMUXMnIQ+GClKdXThQLJ
N2p4kEXQ9xX4qNPDtE/yVtCceZvcR4uvnJEZuE22fH4okyBogV+rflDBUQyCEpGth3JNGjtD4Jzm
MImQSWzjC2SmRnU+z5I737ytnLlRAWrFVwxdqDPi42R92hjL3L2WZHhw4TvP4TyRO0Hoalb5dJZl
H/JkHm/oFbMHuLe7EpjFzXdCXQR7AY8JIGRx3lTZNKD5WBXSK87USZMGH5UyvQ21EpYjqhF+cpMm
2i30oSgeZCME4iHce0hNkvhUuFGDoBwcfYnF/FOmpmOtLG6yVZ1NVb+xTgRkGz+b1hjXFiV6wCbh
Yi7SEnWmJwkVwELxFueFDGH4anHsZyksjQmwMR8vX5Xqpdyxai2ixrhdFQjCFKgNBtht8Oprm80D
K7VrkIkDXGEl+eqUbkvxfJF67bR2TUyGo7gVzOEFoNMIXYex1xFGIiN34+l+cO+pJV0lnkYLU1nB
7xXmYDOCxRdzUZJe8YxHJayvEi5AsD00LNdUxXJt/dFUyqsi7KSxmwAYAoUPaMwLuNMN0gtHLZ1c
ludoM6RCnQ8FYEXKyK1OhA0rjxYHNC5WrXzYJIZ6lBvJnZPG4qhOQB4YgrYib1bCrNKoKVoJQnXt
5IviCpwwnFUdbMAwAxxP9GJFJDUPkygFoBlBhF+qzX1BZITqU57zeQgTL8TcJyPopreLQJ+tY/UD
5J3WqaVE14lawyMfW7R/IyhGTaT6hKf6pWgtkr+xMxV8UGsIHB4uIPBB/xmWqBYFnTT2aEzMuO1X
nnovVLgNgeJ+LBJsQGZxo4Nt5EQIOnySBGcoeBtYeqX82Dqcai2mbuOhtkId2XcpV0Otnqk0z6BQ
URzqa6Qjqa8E44wuynEZJp/QnaetUlfiG8N0XPKd9BwBNKUdNzTuWy5isuHrDAIOn/wylbFxEmny
VKwVmigs0V4rZLzbdA2SvyAnowULKnZwVJzAVpcf0vIOgX9aaJ/oYCLhTFme0gTSY1+BfxgfNLdx
z6AYU2Y6fLIfvVhpi7GAu3XedJzPaydb3YuRiJhGW6t2robJmdbRu+HMOXSJ6Vl47juoFa4EVbqw
MpcunTKi/jfNdbrgFjrceRwZ/EhidMgmWlG6VAoBDvLShWpjUSyoW6Dwy46CXlFXvW7VZKhFyopG
qcCSFhC8UVNYOl7sXycdpU2tLFYQtlrmfZnqi1nSFTDqAIS9GSbBxxXJS9BfpXyOkAZQnjposjG7
38fflHL+Wm4gIDMKo7x0rdT8WMV5Oxe0XD4Ci5sZJ4raqpRvZOsmlwLxLMR4wAGmU6EeJZzvI6eK
4/zCCpT6UwbaElhfJMgSLg3w7+Ma9pjP0J52UrKdhVJMTzsrXVDxkxRWh2Aim7D3UCGCyulkIVXt
R4LfPKbgV7ekPdswQvFQpjVFM4QvICKSx2ghBiDkQiKdTBfhg0kKPHrDiKN5K1ghZX6jJixOJO0U
SAbc0aQcThuAj1Op6bBkVZnmZBGs2EDIOC+02dpsOeUOSYIVMrNSOm2tUj2y6C1Dbb0sjxWxAxg0
wRrYhrs4glmDvoRcgYjTEGmCaxVh0jSlcpwLazuNOnXT2EkPwYh4tyYM9tNFBxwV0qJdil31F+So
HJ4FeSaeZwjek712Hagy8Nlnilq41B8F0r/euiPXqQtY7GVzdSmHK+WzryN1Tjjtfl3oVkQkVLM/
MjO6oJ7pXxnSuj3lr4QzTEmD/EbZPEiFnp0nTesD8eGSHecyJMgxCK7LQpOECRKya/BnuXqKWAiQ
VkNOT9sGxNOhGkXKbdpq6y+IB+qXeB8gRvF9zxx67LhEwZA1vp8c1WENUhR6tNVlARPl2G+N/NLL
TSBPaa7iP6LYnd96caPfVCtCSShLHXpEmnWcfE2sPLlMwOTdLsK1UlF7U+j1iRapceSqEH7oaSpM
Qph+ojExqQvNflNIpIAbD86NwGlZCsE4TtqMhhHfcMBLOVVmsWuNxsTVKkv3hnr6OhzrmUd1ArQU
QE0xStcfQi0EhSUDZjBqJjjyYprgVkF1C+r/Eny3M1K1Ftc8jk8Kn0L8gvoW8oHdULKwHlGfEEZr
XaQCtkAIYKxLIgdCFJIL3pzfIRsUzqWgLJIzBS6piYm0zKVS06cDfVd73oVbn3Ep0NH2Ubv4+E9J
iv4TNLq+5W3HdmFPYA4pmg/lMmuul/SoF/nf/huZVmcZd69exV5U3MQ/96YfD3Sw3HzyTZMs//qX
h7iEGIAZYAij57nQF1wXmxltpvujAVDE8YrykZE7dgqJup2qqbommgYaIn85gIfb2b5uSO9ksvQ6
mUy6XUWgr8+f4o8W4cff72k1f/yeH32Fp+Xp8qzK04x2nsofWANdfqcZsiJpVHrFbinI4z5fAkt/
p+m6aUiQhIo6qdwngpFnu+S39sGPv95wS6Dx0Ho59D+6DVB/E+G41Swy4qamWqTYn6+AoUBvopgm
DFoy6yBaiLPxeb/QChjIwe21Arr6jm9H2l+VUZiTZK23ArL+TjZRnxMV3kNCv+N++bUWoCsu7LUA
wD7fUUjhMv9H+aO3BILWbQKa0tgAltotwtMn/kKbQN/3GGj6O2BGMJQYMAKAwdJ4zM/OgfWOx09Z
ydAtwmJF09gkv9YuoOK15zboymMy30ykPiZz4LvK2bMlkOR3GElREhVE5tCD/OXOAQ9nzxXQ5Hey
jjlEo0bSQe3sbALYnNC1FGU2SmcvZemX2wSytK8xpHyqWCJn/RthlbJzH7BHNFWBwIklshQdNc5f
7iDsfyGw02FZhLarM3n968B6p4vsDRyjbwXmpwX/hUwh23PPY6BL73TahBTD0hU4r6Wu7P7MEFjW
O3oCCAtVwxAJ7swn2/srLYG675XIjWcBIYNuDY+oY1zr20IBv1HiujS4E1ijJ7fp17oPUN7dcxuA
sTCxBPDeaQbfUu/gEs+2gfkOx1mUDWwAuAlAGL/eNvhmnH4+PlDMdxauH1vBFDXJwD3sLQERFK4C
/pBhGZsL82nJf6GTIIlP/vrPL4Esv8MMSkSK7PcN1Ka3BFyIuAU6EdSTQnTnNPzeg/A71ukfMffI
9YLHTbTtLfPXgvLfesM2EHv5+rcYswskJVF7hvjZvLULv58+/Xs4/rdeNL4Jgp692GUHnv3Ye2/+
4s3fvvzzz3r+q95XffU7bH957C0zm+JHs/mT5tu3ukDx+69/eR/cw+JvP88b8Hy+T/JFfuEfccQP
R40e6eLtjcq52HvUMkcbpzdqpwS+77CHS6RJynA7UPe0ZSzV3sPGwGXtAzt6PDheZu3SiSHX6k2+
iyP3/pRlYGdlvh1oM3n87r2HLQPH3lnrzlbuO+54GYV2ttoO1E23C8z2HfYkYxmix+1Am2EH2HCT
vEBes/fMDHH7Ia9m337X6Ri1ywd3Z9gB1hby9t1F6Bzdfdf2yM7i5cFJ3o3d22edV7f34JkdPSy3
43TPzRzgRE+9+8wOCjt7PrA1wJObkuuN8mXTGxenZ99lmC4hD4v6ww6xDtly2V/dLnm372Qp7JAi
7p0KSRxg3OMywub0FoFs4v7zPXl4YRwkaYDNcFLYQX+2XYJl39U9XWY7G0zq/PS9h7Wjg5ndLHsV
gk0mc9+RzyEv2NkN6gCrSz+NW+66JpsQYt8Jo8te2avdKQ+wxucedr1YRnmx9PrrrA5g3s/L9TK8
j+GB2u6GzlwSYm9//PkLaRYHj6zJdqDNuNoAZm0WR/ZD3B92gCMy62x7b9QO3L/vtrhYFu4ye3HL
bXKGe48N8rnPKy8NcTVfxbsXPlwP+6/EVZwVpWMH25E2+8EaYImvY265/sGTxQFsRXeil7sDSwNs
4PnGamZe1NvEpD63S/PzZ26OGFTPSGwys/tutHllE9BlPU+YAv8A062Xj/3LQx4iSJrXqL09nbrt
HLvdtklN7bsWtyuw1VHPuYTMefsxP//kbiOvWD4enHmR8xj3w8Yuq7jvtO9wrh7YdyOwBdvRNmvS
lZ73HRyLzAW1dLL+hh4iqpkvs/uds20MsNoEHsuD+CvOS++0SPRPDZCouMDUuYz9sHzcjfTIZw3h
z6EQHFe91bZoHiNV9tbDfC3X84+y+stcVR8w8Mdf/7a1NjtN0Yjtttmj5/mnH+SvXqSvfvDePynX
NbIj+7HnOHTwkH2P1JQg60XgPcRtOVuuvR3vSR9gy88xisXBFTnBbLnJTgH4L5ek7bdLsdkCHY5l
35X5ZijnhV0s8+1wm9HVAS7QEdMjyj94Hy4zDGZvfAPBne0vXjH0TOb3JWpIgd3fL3csjygqKP39
6E59Gv/PO8CUJf8THt/3gcOT7j3oAbbR+8jBi95ulm53DmATDtE8qrE2z4ftYEH7nqhDvNz+OR0g
nDosszJ69Laz65agq+nvO9eRa/fc0CFcr+tlUt4H3kPnEBCtHdA96/TuVnUAH2kz6MF/GV+P/ut2
Fbo1GcRmUXPJ4r6pVQfYF6M4jFF0ez5d7UcG6vfav62J/dpZ2Ohgu/y9zxkgtTGyk+XB3TJ77Dnr
2gCZjbHvkTIpeptb/9HV8DtXZuI0SfF8GfQBJjtJS7uAtohLDVKXaNkzHx22dt8jOYESKesPO4SL
3tFWxknfMhsDHMQbTvjUDneiCnMAz2Rq3/cPoTnA45u6Oxb/bR//qej+o0rqy40gDZExGf39/xbL
g8f/9z/+5wkc3Vnv3FHJ33+rnS2jprd/JXmAUc+9+10XQBoi5j5f5jGcOtuv3Zl7YrTtj694kL/T
TDDfnVXoxB/3PcYzohjHzh/69S0gNkMMDXFj0d8Og+Qd7MCuve38Nuvb4UD2X4lgZ9ABzvGMq/Rh
J/DqcJ77T7bE/u4mQKUhrqNZ3HZ2kjhuO83NEusDbLYLD6+7N+oQpn0zav/GADy1/ZifP3BP5lJA
kSi3y+1wm7WwBthu1/j0/QSC3KGn9t0YczwU9+D9xsnajtbNWR6i+jnv0n39XD7sbtuP+fmVnncJ
BPvgfBnvpFilAW7+OYWCoL896L8ZYNLlYz+Y3zRr7Pv8buJ+ELIhc9p30Pnf/1d8AO/X3//3Jklz
lf39/0QPXtI74NCH7r8mN2Xk5TtrrQywq2/sqN01dshT7D/hW+fFKRyi4EwYvAKgdXBk5z1HAB3l
/ecM2A7G055DJGsDLPKENEPhRb1LUNYHON5fXvjd8hBF1i9eeG/f1/1drA+wEE82dP7ifHcdH/se
RZSoDm5wX3oFUU15c+Q/LwGoGvSh7J0CfD7/7qIA7Pr8V5OuCXWLte1VC7avbH/5owDn0Ha7Mt32
KW3u6gGcuFGT7MAih3DhpnZrH8wBoSa9+YoDZBROQML1Bh3ivjvJM3vZ27ZS1/+z74Fgrul2lM0D
G6IUfBpnO5fzIBW+s7K2vaI327dP7ttx+fkS3HQ/hyANcbldgpDoTXYI4/iBdvS+D28NsAvmdvno
HbzP7N2LTRzgwpw35MGeL4TctZTuu3G/VaS6OR9MQi97UZiSB7iKPi7z4uDQjnooZ9om95/+52W4
g8EYAjw97VBEYNQ9xy3y7SS7Y63K4hBGEwfz/jX8sCRySRlDAJbe35cHEFv19su30QfYNP9+PZlP
ru8m4/9+0D1aEMAHL3an0XWFKnDJwivbNX/y33YlfyvEeu0q/cEFO2B9n/ZNAB/by/lH9X1u+Igz
90ZtP36gRPrGe36JXpcXEXZXKN0xKt++8u9M8L2PsKwPHWBnO87mPtStF3HOHxx3NyJ7JX36x0ac
lBC19vzup5amvb7+E3zmtQr8BkKy19jvu26fF1kAKvt7Lu23bMtL1ADSzy+TRH94ke2dJ2fIoqR0
RNOKossm7fE/jNmxv99743ognn+NaZC7ffZ7LEP5nXPmP8TJR9GFNAfZ1+fndIDsyXvQi/e25/cH
HuCuf59x1/ddoDevlLfdVtwSJ7AfIUx8vg5DNBjMGrtr7eoNO8SE3XL3oQ3goqHFGi17SRNlgLmO
yJnEj/1nNkRmap55B+f4k7075uXN9exI/s7bCwPTx6gMkeo6BpNxcNb9M39//Xw7bDqN9/XgT+gs
jZY7Npbm4+0H/Za39fbRYOT+o5OGyGSf2knfNED7v/9cz6BnbtpdcyYpAyT+nq70s3gHJyApAyzx
09X7ytgDHOkzUjMr9+WSDHCuz+0+tAYarP0fIZhjO35xRDqyrn2PCBhvIG07e3mIZDN9N49e1Ydy
SvoAdx0D283umR4CUXOxTPqlL6njZ9h3ga/sDMB48GpMuxEgwWksmp+3RFd0p73YyEO0r15BkYDo
MDFdL87HQ91/Uea0Q9hofPZCjA0B0r7LfePa3m6fkywPcK5vbB/V6d2Vhtlq/9W4sT1qxdtxuphQ
HsLDuKFG1bmFL+Y8hEW6be+XryzHEA2Gd96yiOx+r8wQpu6kALuafDuIz1cbthFxgB1yVkZ27lL+
eWp/730CUuADxA/zhCRk0LxmSxSpK+Lsba1m3uMjLTQTO+9lwZ9KRL89+lMk+rbbNHe9VYyL/soS
kQUxjCGS4pv7wT44Az8TAFnLV3ZjH1x7j07P2JAa0JUhUFs3HmhaAUxYHwhlyJaldNRZ+xo0IBkr
e1Vun/m/jT0bbebC9g4+AMS2e9VnC0oheQjEzThePcYH/0Yhc0X0h2Tg9nt0xgkVLFUbItd7ZpcQ
dfcy3xKEgDoKntvP2+deFAJPeIA6Q8jzcjveJuH29BlvVmR/x3YmQH5l5AFsybmdFO6ON/I07Tfv
mz8vVSxv8m3/CRNCryUX3+4Y/nMfxP5NPc/n353Df05Ffxl4bc8yD1FVG8U4PRj9fqZ9iLBmEhzM
7aCyoax6fvI7Mrt9Lf0UQP8SKFvf2L5IYJffk6m/M3NDkuWxzOyeG4+Z3X/GFyxwZjtlb8YwWe4/
8hXo+P6tA2H0W8M+37CTLqwCb/KvyYRLXQ3nP6Hhe7Vgpb29df7EJ7FtuNz3aTz/Cv806/c+K+/7
h+etPf62U0KV0eNIboCgh3Z2D8ptO+gmtNz+8POuFV2QpRf07VRHXryvAexmi2Ht26k3/Z23V6Rr
DQI5hkHpDT1EbvXCrmzQ46/EM0OkQEd2A8Jn6/pvF7h7ikPE2aOdvTdEj8U4DgGY9q/dISLf7biv
txUOkVakM3+34X8ItMkRwz646K5TRwvisl9Uf1lB/onLHcBarzgFpGS7U37+iJ9yWHYeozSEY/Zt
OWZ21gGRd1tQhmhD7UhL8q7boJfAkIZAVF1B6FfEnVvZi7rlIRCd8wKOmKLIN2b7Yll5fVM1RH7q
icvhvHzoZ/shJd9/v9xAe+Q92o+b6d/E9/ZOk8MQ7KVdPvNpfUbszTh/zS4iLrP/l+FZ3HkwTcJ8
QfPApnf8yTq8yIUP0aCHQGHh5S4fiT75q8YeQMj+X+p2/sNPeNO5fvuaPYTAbac7VB4iLhoRu1D+
2i7BxokZIsk1t/u+l2wMkHZ6OmQTMga0WpT9QzxEz9rT+HhKMBoEy7B5viraMK1abPuZzQf00aOK
iEbD9tN+/mLhbD0Z/+1Q3eNUJONXjimesF77BhQcoO8Ocp/6+0+iOHqfOd2M+qiOIaoIh1SUd2g+
h+DfOszstt9XowxgtkbUOXsJqCGqAqM4iHe5CIaoYU0ecCT7qachaJ6e3LKOSGKHlWCIjqgjO1h1
JdnX7mtjgOt6WoIm68W4VBG25mUPS0UBiSRUb2tIQ9BYd4gAAvSe6ZbMAeLnq2VWbr93Z1ZRm9n+
+PPLcJuVu5OVhzghd7Qat1CJ9R6c/DYtwfO8zORfmuR7DZy776Xw/Nt0z+hH+creZ33/6m87Zghb
4lr2FnoI5Ml1me/AcDZaQd8vuZ+Tg+jc/D5puvy2mMDzdfy+NK/99pnYx5u54W9P4yFY2tnf/j8A
AAD//w==</cx:binary>
              </cx:geoCache>
            </cx:geography>
          </cx:layoutPr>
          <cx:valueColors>
            <cx:minColor>
              <a:schemeClr val="tx1">
                <a:lumMod val="50000"/>
              </a:schemeClr>
            </cx:minColor>
            <cx:maxColor>
              <a:schemeClr val="tx1">
                <a:lumMod val="50000"/>
              </a:schemeClr>
            </cx:maxColor>
          </cx:valueColors>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 id="17">
  <a:schemeClr val="accent4"/>
</cs:colorStyle>
</file>

<file path=ppt/charts/colors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0.18685</cdr:x>
      <cdr:y>0.09291</cdr:y>
    </cdr:from>
    <cdr:to>
      <cdr:x>0.18685</cdr:x>
      <cdr:y>0.88021</cdr:y>
    </cdr:to>
    <cdr:cxnSp macro="">
      <cdr:nvCxnSpPr>
        <cdr:cNvPr id="3" name="Straight Connector 2">
          <a:extLst xmlns:a="http://schemas.openxmlformats.org/drawingml/2006/main">
            <a:ext uri="{FF2B5EF4-FFF2-40B4-BE49-F238E27FC236}">
              <a16:creationId xmlns:a16="http://schemas.microsoft.com/office/drawing/2014/main" id="{9DFBCBBA-8047-4F86-BBAA-54D3EDC9DD64}"/>
            </a:ext>
          </a:extLst>
        </cdr:cNvPr>
        <cdr:cNvCxnSpPr/>
      </cdr:nvCxnSpPr>
      <cdr:spPr>
        <a:xfrm xmlns:a="http://schemas.openxmlformats.org/drawingml/2006/main">
          <a:off x="2206931" y="414112"/>
          <a:ext cx="0" cy="3509105"/>
        </a:xfrm>
        <a:prstGeom xmlns:a="http://schemas.openxmlformats.org/drawingml/2006/main" prst="line">
          <a:avLst/>
        </a:prstGeom>
        <a:ln xmlns:a="http://schemas.openxmlformats.org/drawingml/2006/main" w="12700">
          <a:solidFill>
            <a:schemeClr val="tx1"/>
          </a:solidFill>
          <a:prstDash val="sysDash"/>
          <a:headEnd type="oval" w="med" len="med"/>
          <a:tailEnd type="oval"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0.33111</cdr:x>
      <cdr:y>0.09424</cdr:y>
    </cdr:from>
    <cdr:to>
      <cdr:x>0.33111</cdr:x>
      <cdr:y>0.88154</cdr:y>
    </cdr:to>
    <cdr:cxnSp macro="">
      <cdr:nvCxnSpPr>
        <cdr:cNvPr id="6" name="Straight Connector 5">
          <a:extLst xmlns:a="http://schemas.openxmlformats.org/drawingml/2006/main">
            <a:ext uri="{FF2B5EF4-FFF2-40B4-BE49-F238E27FC236}">
              <a16:creationId xmlns:a16="http://schemas.microsoft.com/office/drawing/2014/main" id="{9B7BEF95-3574-4101-B524-F323E9524B34}"/>
            </a:ext>
          </a:extLst>
        </cdr:cNvPr>
        <cdr:cNvCxnSpPr/>
      </cdr:nvCxnSpPr>
      <cdr:spPr>
        <a:xfrm xmlns:a="http://schemas.openxmlformats.org/drawingml/2006/main">
          <a:off x="3910685" y="420034"/>
          <a:ext cx="0" cy="3509105"/>
        </a:xfrm>
        <a:prstGeom xmlns:a="http://schemas.openxmlformats.org/drawingml/2006/main" prst="line">
          <a:avLst/>
        </a:prstGeom>
        <a:ln xmlns:a="http://schemas.openxmlformats.org/drawingml/2006/main" w="12700">
          <a:solidFill>
            <a:schemeClr val="tx1"/>
          </a:solidFill>
          <a:prstDash val="sysDash"/>
          <a:headEnd type="oval" w="med" len="med"/>
          <a:tailEnd type="oval"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0.46642</cdr:x>
      <cdr:y>0.09446</cdr:y>
    </cdr:from>
    <cdr:to>
      <cdr:x>0.46642</cdr:x>
      <cdr:y>0.88175</cdr:y>
    </cdr:to>
    <cdr:cxnSp macro="">
      <cdr:nvCxnSpPr>
        <cdr:cNvPr id="7" name="Straight Connector 6">
          <a:extLst xmlns:a="http://schemas.openxmlformats.org/drawingml/2006/main">
            <a:ext uri="{FF2B5EF4-FFF2-40B4-BE49-F238E27FC236}">
              <a16:creationId xmlns:a16="http://schemas.microsoft.com/office/drawing/2014/main" id="{31FE8BCB-8A0B-40D9-BB5E-CDF252780185}"/>
            </a:ext>
          </a:extLst>
        </cdr:cNvPr>
        <cdr:cNvCxnSpPr/>
      </cdr:nvCxnSpPr>
      <cdr:spPr>
        <a:xfrm xmlns:a="http://schemas.openxmlformats.org/drawingml/2006/main">
          <a:off x="5508931" y="421011"/>
          <a:ext cx="0" cy="3509105"/>
        </a:xfrm>
        <a:prstGeom xmlns:a="http://schemas.openxmlformats.org/drawingml/2006/main" prst="line">
          <a:avLst/>
        </a:prstGeom>
        <a:ln xmlns:a="http://schemas.openxmlformats.org/drawingml/2006/main" w="12700">
          <a:solidFill>
            <a:schemeClr val="tx1"/>
          </a:solidFill>
          <a:prstDash val="sysDash"/>
          <a:headEnd type="oval" w="med" len="med"/>
          <a:tailEnd type="oval"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0.6077</cdr:x>
      <cdr:y>0.09217</cdr:y>
    </cdr:from>
    <cdr:to>
      <cdr:x>0.6077</cdr:x>
      <cdr:y>0.87947</cdr:y>
    </cdr:to>
    <cdr:cxnSp macro="">
      <cdr:nvCxnSpPr>
        <cdr:cNvPr id="8" name="Straight Connector 7">
          <a:extLst xmlns:a="http://schemas.openxmlformats.org/drawingml/2006/main">
            <a:ext uri="{FF2B5EF4-FFF2-40B4-BE49-F238E27FC236}">
              <a16:creationId xmlns:a16="http://schemas.microsoft.com/office/drawing/2014/main" id="{0AAF35B1-A243-4FF2-A735-05307AD6FBF2}"/>
            </a:ext>
          </a:extLst>
        </cdr:cNvPr>
        <cdr:cNvCxnSpPr/>
      </cdr:nvCxnSpPr>
      <cdr:spPr>
        <a:xfrm xmlns:a="http://schemas.openxmlformats.org/drawingml/2006/main">
          <a:off x="7177516" y="410809"/>
          <a:ext cx="0" cy="3509105"/>
        </a:xfrm>
        <a:prstGeom xmlns:a="http://schemas.openxmlformats.org/drawingml/2006/main" prst="line">
          <a:avLst/>
        </a:prstGeom>
        <a:ln xmlns:a="http://schemas.openxmlformats.org/drawingml/2006/main" w="12700">
          <a:solidFill>
            <a:schemeClr val="tx1"/>
          </a:solidFill>
          <a:prstDash val="sysDash"/>
          <a:headEnd type="oval" w="med" len="med"/>
          <a:tailEnd type="oval"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0.74823</cdr:x>
      <cdr:y>0.09173</cdr:y>
    </cdr:from>
    <cdr:to>
      <cdr:x>0.74823</cdr:x>
      <cdr:y>0.87903</cdr:y>
    </cdr:to>
    <cdr:cxnSp macro="">
      <cdr:nvCxnSpPr>
        <cdr:cNvPr id="9" name="Straight Connector 8">
          <a:extLst xmlns:a="http://schemas.openxmlformats.org/drawingml/2006/main">
            <a:ext uri="{FF2B5EF4-FFF2-40B4-BE49-F238E27FC236}">
              <a16:creationId xmlns:a16="http://schemas.microsoft.com/office/drawing/2014/main" id="{5068E582-76E0-4A1E-BA25-65150C2A3865}"/>
            </a:ext>
          </a:extLst>
        </cdr:cNvPr>
        <cdr:cNvCxnSpPr/>
      </cdr:nvCxnSpPr>
      <cdr:spPr>
        <a:xfrm xmlns:a="http://schemas.openxmlformats.org/drawingml/2006/main">
          <a:off x="8837308" y="408855"/>
          <a:ext cx="0" cy="3509105"/>
        </a:xfrm>
        <a:prstGeom xmlns:a="http://schemas.openxmlformats.org/drawingml/2006/main" prst="line">
          <a:avLst/>
        </a:prstGeom>
        <a:ln xmlns:a="http://schemas.openxmlformats.org/drawingml/2006/main" w="12700">
          <a:solidFill>
            <a:schemeClr val="tx1"/>
          </a:solidFill>
          <a:prstDash val="sysDash"/>
          <a:headEnd type="oval" w="med" len="med"/>
          <a:tailEnd type="oval"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0.8895</cdr:x>
      <cdr:y>0.09129</cdr:y>
    </cdr:from>
    <cdr:to>
      <cdr:x>0.8895</cdr:x>
      <cdr:y>0.87859</cdr:y>
    </cdr:to>
    <cdr:cxnSp macro="">
      <cdr:nvCxnSpPr>
        <cdr:cNvPr id="10" name="Straight Connector 9">
          <a:extLst xmlns:a="http://schemas.openxmlformats.org/drawingml/2006/main">
            <a:ext uri="{FF2B5EF4-FFF2-40B4-BE49-F238E27FC236}">
              <a16:creationId xmlns:a16="http://schemas.microsoft.com/office/drawing/2014/main" id="{69232482-DFDB-4195-8FA9-CD1D2A33C0F1}"/>
            </a:ext>
          </a:extLst>
        </cdr:cNvPr>
        <cdr:cNvCxnSpPr/>
      </cdr:nvCxnSpPr>
      <cdr:spPr>
        <a:xfrm xmlns:a="http://schemas.openxmlformats.org/drawingml/2006/main">
          <a:off x="10505893" y="406901"/>
          <a:ext cx="0" cy="3509105"/>
        </a:xfrm>
        <a:prstGeom xmlns:a="http://schemas.openxmlformats.org/drawingml/2006/main" prst="line">
          <a:avLst/>
        </a:prstGeom>
        <a:ln xmlns:a="http://schemas.openxmlformats.org/drawingml/2006/main" w="12700">
          <a:solidFill>
            <a:schemeClr val="tx1"/>
          </a:solidFill>
          <a:prstDash val="sysDash"/>
          <a:headEnd type="oval" w="med" len="med"/>
          <a:tailEnd type="oval"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14296E-2CE6-4D6A-B024-BDEF79CB82C7}" type="datetimeFigureOut">
              <a:rPr lang="es-CL" smtClean="0"/>
              <a:t>24-11-2020</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66BBF3-4328-4941-AB1E-9FFBCD369DCA}" type="slidenum">
              <a:rPr lang="es-CL" smtClean="0"/>
              <a:t>‹Nº›</a:t>
            </a:fld>
            <a:endParaRPr lang="es-CL"/>
          </a:p>
        </p:txBody>
      </p:sp>
    </p:spTree>
    <p:extLst>
      <p:ext uri="{BB962C8B-B14F-4D97-AF65-F5344CB8AC3E}">
        <p14:creationId xmlns:p14="http://schemas.microsoft.com/office/powerpoint/2010/main" val="4059543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Tree>
    <p:extLst>
      <p:ext uri="{BB962C8B-B14F-4D97-AF65-F5344CB8AC3E}">
        <p14:creationId xmlns:p14="http://schemas.microsoft.com/office/powerpoint/2010/main" val="2326448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Tree>
    <p:extLst>
      <p:ext uri="{BB962C8B-B14F-4D97-AF65-F5344CB8AC3E}">
        <p14:creationId xmlns:p14="http://schemas.microsoft.com/office/powerpoint/2010/main" val="2544559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PE" dirty="0">
              <a:highlight>
                <a:srgbClr val="FFFF00"/>
              </a:highlight>
            </a:endParaRPr>
          </a:p>
          <a:p>
            <a:endParaRPr lang="es-PE" dirty="0"/>
          </a:p>
        </p:txBody>
      </p:sp>
    </p:spTree>
    <p:extLst>
      <p:ext uri="{BB962C8B-B14F-4D97-AF65-F5344CB8AC3E}">
        <p14:creationId xmlns:p14="http://schemas.microsoft.com/office/powerpoint/2010/main" val="3349996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sz="1200" b="1" i="0" kern="1200">
                <a:solidFill>
                  <a:schemeClr val="tx1"/>
                </a:solidFill>
                <a:effectLst/>
                <a:latin typeface="+mn-lt"/>
                <a:ea typeface="+mn-ea"/>
                <a:cs typeface="+mn-cs"/>
              </a:rPr>
              <a:t>Netflix detuvo su crecimiento en América Latina al sumar sólo 256 mil clientes en el Q3</a:t>
            </a:r>
          </a:p>
          <a:p>
            <a:r>
              <a:rPr lang="es-PE" sz="1200" b="0" i="0" kern="1200">
                <a:solidFill>
                  <a:schemeClr val="tx1"/>
                </a:solidFill>
                <a:effectLst/>
                <a:latin typeface="+mn-lt"/>
                <a:ea typeface="+mn-ea"/>
                <a:cs typeface="+mn-cs"/>
              </a:rPr>
              <a:t>De acuerdo con el último reporte financiero de la compañía, la plataforma de </a:t>
            </a:r>
            <a:r>
              <a:rPr lang="es-PE" sz="1200" b="0" i="0" kern="1200" err="1">
                <a:solidFill>
                  <a:schemeClr val="tx1"/>
                </a:solidFill>
                <a:effectLst/>
                <a:latin typeface="+mn-lt"/>
                <a:ea typeface="+mn-ea"/>
                <a:cs typeface="+mn-cs"/>
              </a:rPr>
              <a:t>streaming</a:t>
            </a:r>
            <a:r>
              <a:rPr lang="es-PE" sz="1200" b="0" i="0" kern="1200">
                <a:solidFill>
                  <a:schemeClr val="tx1"/>
                </a:solidFill>
                <a:effectLst/>
                <a:latin typeface="+mn-lt"/>
                <a:ea typeface="+mn-ea"/>
                <a:cs typeface="+mn-cs"/>
              </a:rPr>
              <a:t> Netflix solamente logró adicionar 256 mil suscriptores a su base de Latinoamérica durante el tercer trimestre de este año, lo que significó un aumento del 0,7%, para alcanzar los 36,32 millones de abonados. </a:t>
            </a:r>
          </a:p>
          <a:p>
            <a:endParaRPr lang="es-PE" sz="1200" b="0" i="0" kern="1200">
              <a:solidFill>
                <a:schemeClr val="tx1"/>
              </a:solidFill>
              <a:effectLst/>
              <a:latin typeface="+mn-lt"/>
              <a:ea typeface="+mn-ea"/>
              <a:cs typeface="+mn-cs"/>
            </a:endParaRPr>
          </a:p>
          <a:p>
            <a:r>
              <a:rPr lang="es-PE"/>
              <a:t>https://www.tavilatam.com/latinoamerica-netflix-detuvo-su-crecimiento-en-america-latina-al-sumar-solo-256-mil-clientes-en-el-q3/?utm_source=newsletter&amp;utm_medium=email&amp;utm_campaign=tavi_latam_latinoamerica_netflix_detuvo_su_crecimiento_en_america_latina_al_sumar_solo_256_mil_clientes_en_el_q3&amp;utm_term=2020-10-21</a:t>
            </a:r>
          </a:p>
          <a:p>
            <a:endParaRPr lang="es-PE"/>
          </a:p>
        </p:txBody>
      </p:sp>
    </p:spTree>
    <p:extLst>
      <p:ext uri="{BB962C8B-B14F-4D97-AF65-F5344CB8AC3E}">
        <p14:creationId xmlns:p14="http://schemas.microsoft.com/office/powerpoint/2010/main" val="3733146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a:t>La marca ENCUENTRA24.COM es de origen Panameño, recientemente compraron a OLX en Centroamérica.</a:t>
            </a:r>
          </a:p>
          <a:p>
            <a:r>
              <a:rPr lang="es-PE"/>
              <a:t>Colombia: +248K</a:t>
            </a:r>
          </a:p>
          <a:p>
            <a:r>
              <a:rPr lang="es-PE"/>
              <a:t>Argentina: +139K</a:t>
            </a:r>
          </a:p>
          <a:p>
            <a:r>
              <a:rPr lang="es-PE"/>
              <a:t>Chile: +252K</a:t>
            </a:r>
          </a:p>
          <a:p>
            <a:r>
              <a:rPr lang="es-PE"/>
              <a:t>Perú: +208K</a:t>
            </a:r>
          </a:p>
        </p:txBody>
      </p:sp>
    </p:spTree>
    <p:extLst>
      <p:ext uri="{BB962C8B-B14F-4D97-AF65-F5344CB8AC3E}">
        <p14:creationId xmlns:p14="http://schemas.microsoft.com/office/powerpoint/2010/main" val="877729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Tree>
    <p:extLst>
      <p:ext uri="{BB962C8B-B14F-4D97-AF65-F5344CB8AC3E}">
        <p14:creationId xmlns:p14="http://schemas.microsoft.com/office/powerpoint/2010/main" val="3289167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a:solidFill>
                  <a:schemeClr val="tx1">
                    <a:lumMod val="50000"/>
                  </a:schemeClr>
                </a:solidFill>
                <a:latin typeface="Kantar Brown "/>
              </a:rPr>
              <a:t>Otro tendencia que las marcas están implementando, es el uso de </a:t>
            </a:r>
            <a:r>
              <a:rPr lang="es-PE" err="1">
                <a:solidFill>
                  <a:schemeClr val="tx1">
                    <a:lumMod val="50000"/>
                  </a:schemeClr>
                </a:solidFill>
                <a:latin typeface="Kantar Brown "/>
              </a:rPr>
              <a:t>Influencers</a:t>
            </a:r>
            <a:r>
              <a:rPr lang="es-PE">
                <a:solidFill>
                  <a:schemeClr val="tx1">
                    <a:lumMod val="50000"/>
                  </a:schemeClr>
                </a:solidFill>
                <a:latin typeface="Kantar Brown "/>
              </a:rPr>
              <a:t> en sus campañas.</a:t>
            </a:r>
            <a:br>
              <a:rPr lang="es-PE">
                <a:solidFill>
                  <a:schemeClr val="tx1">
                    <a:lumMod val="50000"/>
                  </a:schemeClr>
                </a:solidFill>
                <a:latin typeface="Kantar Brown "/>
              </a:rPr>
            </a:br>
            <a:r>
              <a:rPr lang="es-ES"/>
              <a:t>El contenido de los </a:t>
            </a:r>
            <a:r>
              <a:rPr lang="es-ES" err="1"/>
              <a:t>influencers</a:t>
            </a:r>
            <a:r>
              <a:rPr lang="es-ES"/>
              <a:t> es visto como el más positivo por que es considerado más relevante.</a:t>
            </a:r>
          </a:p>
          <a:p>
            <a:endParaRPr lang="es-ES"/>
          </a:p>
          <a:p>
            <a:r>
              <a:rPr lang="es-PE" b="1">
                <a:solidFill>
                  <a:srgbClr val="0060FF"/>
                </a:solidFill>
                <a:latin typeface="Kantar Brown" panose="020B0504020101010102" pitchFamily="34" charset="0"/>
              </a:rPr>
              <a:t>Transparencia y confianza - DIMENSION</a:t>
            </a:r>
            <a:endParaRPr lang="es-PE" b="1">
              <a:solidFill>
                <a:srgbClr val="282828"/>
              </a:solidFill>
              <a:latin typeface="Kantar Brown" panose="020B0504020101010102" pitchFamily="34" charset="0"/>
            </a:endParaRPr>
          </a:p>
          <a:p>
            <a:r>
              <a:rPr lang="es-PE">
                <a:solidFill>
                  <a:srgbClr val="282828"/>
                </a:solidFill>
                <a:latin typeface="Kantar Brown" panose="020B0504020101010102" pitchFamily="34" charset="0"/>
              </a:rPr>
              <a:t>El número de </a:t>
            </a:r>
            <a:r>
              <a:rPr lang="es-PE" err="1">
                <a:solidFill>
                  <a:srgbClr val="282828"/>
                </a:solidFill>
                <a:latin typeface="Kantar Brown" panose="020B0504020101010102" pitchFamily="34" charset="0"/>
              </a:rPr>
              <a:t>influencers</a:t>
            </a:r>
            <a:r>
              <a:rPr lang="es-PE">
                <a:solidFill>
                  <a:srgbClr val="282828"/>
                </a:solidFill>
                <a:latin typeface="Kantar Brown" panose="020B0504020101010102" pitchFamily="34" charset="0"/>
              </a:rPr>
              <a:t> en Internet no deja de crecer. Con sus páginas web o canales específicos, algunos se han hecho con una notable masa de seguidores, y muchas marcas consideran que son un buen recurso para alcanzar a sus targets e influir en ellos.</a:t>
            </a:r>
          </a:p>
          <a:p>
            <a:r>
              <a:rPr lang="es-PE">
                <a:solidFill>
                  <a:srgbClr val="282828"/>
                </a:solidFill>
                <a:latin typeface="Kantar Brown" panose="020B0504020101010102" pitchFamily="34" charset="0"/>
              </a:rPr>
              <a:t>Sin embargo, es inevitable que surjan más problemas a medida que aparezcan más </a:t>
            </a:r>
            <a:r>
              <a:rPr lang="es-PE" err="1">
                <a:solidFill>
                  <a:srgbClr val="282828"/>
                </a:solidFill>
                <a:latin typeface="Kantar Brown" panose="020B0504020101010102" pitchFamily="34" charset="0"/>
              </a:rPr>
              <a:t>influencers</a:t>
            </a:r>
            <a:r>
              <a:rPr lang="es-PE">
                <a:solidFill>
                  <a:srgbClr val="282828"/>
                </a:solidFill>
                <a:latin typeface="Kantar Brown" panose="020B0504020101010102" pitchFamily="34" charset="0"/>
              </a:rPr>
              <a:t>.</a:t>
            </a:r>
          </a:p>
          <a:p>
            <a:r>
              <a:rPr lang="es-PE">
                <a:solidFill>
                  <a:srgbClr val="282828"/>
                </a:solidFill>
                <a:latin typeface="Kantar Brown" panose="020B0504020101010102" pitchFamily="34" charset="0"/>
              </a:rPr>
              <a:t>Ahora, marcas y compañías piden cuentas a los </a:t>
            </a:r>
            <a:r>
              <a:rPr lang="es-PE" err="1">
                <a:solidFill>
                  <a:srgbClr val="282828"/>
                </a:solidFill>
                <a:latin typeface="Kantar Brown" panose="020B0504020101010102" pitchFamily="34" charset="0"/>
              </a:rPr>
              <a:t>influencers</a:t>
            </a:r>
            <a:r>
              <a:rPr lang="es-PE">
                <a:solidFill>
                  <a:srgbClr val="282828"/>
                </a:solidFill>
                <a:latin typeface="Kantar Brown" panose="020B0504020101010102" pitchFamily="34" charset="0"/>
              </a:rPr>
              <a:t> con los que colaboran, ya que esperan de ellos la misma rigurosidad y transparencia que de otros canales más establecidos.</a:t>
            </a:r>
            <a:endParaRPr lang="es-PE" b="0" i="0">
              <a:solidFill>
                <a:srgbClr val="282828"/>
              </a:solidFill>
              <a:effectLst/>
              <a:latin typeface="Kantar Brown" panose="020B0504020101010102" pitchFamily="34" charset="0"/>
            </a:endParaRPr>
          </a:p>
          <a:p>
            <a:endParaRPr lang="es-PE"/>
          </a:p>
        </p:txBody>
      </p:sp>
    </p:spTree>
    <p:extLst>
      <p:ext uri="{BB962C8B-B14F-4D97-AF65-F5344CB8AC3E}">
        <p14:creationId xmlns:p14="http://schemas.microsoft.com/office/powerpoint/2010/main" val="377198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Tree>
    <p:extLst>
      <p:ext uri="{BB962C8B-B14F-4D97-AF65-F5344CB8AC3E}">
        <p14:creationId xmlns:p14="http://schemas.microsoft.com/office/powerpoint/2010/main" val="1103162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7791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The Streaming Wars</a:t>
            </a:r>
          </a:p>
          <a:p>
            <a:pPr defTabSz="913211">
              <a:defRPr/>
            </a:pPr>
            <a:endParaRPr lang="en-GB"/>
          </a:p>
          <a:p>
            <a:r>
              <a:rPr lang="en-GB" b="1"/>
              <a:t>1- Las </a:t>
            </a:r>
            <a:r>
              <a:rPr lang="en-GB" b="1" err="1"/>
              <a:t>ofertas</a:t>
            </a:r>
            <a:r>
              <a:rPr lang="en-GB" b="1"/>
              <a:t> de SVOD se </a:t>
            </a:r>
            <a:r>
              <a:rPr lang="en-GB" b="1" err="1"/>
              <a:t>han</a:t>
            </a:r>
            <a:r>
              <a:rPr lang="en-GB" b="1"/>
              <a:t> </a:t>
            </a:r>
            <a:r>
              <a:rPr lang="en-GB" b="1" err="1"/>
              <a:t>disparado</a:t>
            </a:r>
            <a:r>
              <a:rPr lang="en-GB" b="1"/>
              <a:t>.</a:t>
            </a:r>
            <a:endParaRPr lang="en-GB"/>
          </a:p>
          <a:p>
            <a:r>
              <a:rPr lang="es-ES"/>
              <a:t>La competencia entre los servicios de suscripción de pago está aumentando drásticamente con las ofertas globales (o </a:t>
            </a:r>
            <a:r>
              <a:rPr lang="es-ES" err="1"/>
              <a:t>multimercado</a:t>
            </a:r>
            <a:r>
              <a:rPr lang="es-ES"/>
              <a:t>) de</a:t>
            </a:r>
            <a:r>
              <a:rPr lang="en-GB"/>
              <a:t> Netflix, Disney, Amazon Prime Video and Apple TV.</a:t>
            </a:r>
          </a:p>
          <a:p>
            <a:pPr defTabSz="913211">
              <a:defRPr/>
            </a:pPr>
            <a:endParaRPr lang="en-GB" b="1"/>
          </a:p>
          <a:p>
            <a:pPr defTabSz="913211">
              <a:defRPr/>
            </a:pPr>
            <a:r>
              <a:rPr lang="en-GB" b="1"/>
              <a:t>2- SVOD es la </a:t>
            </a:r>
            <a:r>
              <a:rPr lang="en-GB" b="1" err="1"/>
              <a:t>nueva</a:t>
            </a:r>
            <a:r>
              <a:rPr lang="en-GB" b="1"/>
              <a:t> </a:t>
            </a:r>
            <a:r>
              <a:rPr lang="en-GB" b="1" err="1"/>
              <a:t>norma</a:t>
            </a:r>
            <a:r>
              <a:rPr lang="en-GB" b="1"/>
              <a:t>.</a:t>
            </a:r>
          </a:p>
          <a:p>
            <a:pPr defTabSz="913211">
              <a:defRPr/>
            </a:pPr>
            <a:r>
              <a:rPr lang="es-ES"/>
              <a:t>Aquellos que usan servicios de Streaming, independientemente del dispositivo, ahora son casi tres de cada cuatro, y el 73% dice que accede a un servicio de suscripción de pago (ya sea que lo paguen ellos mismos o no).</a:t>
            </a:r>
            <a:endParaRPr lang="en-GB"/>
          </a:p>
          <a:p>
            <a:r>
              <a:rPr lang="es-ES"/>
              <a:t>Dentro de la categoría "accedido pero no pagado" están aquellos que acceden legítimamente a los servicios de transmisión no solo a través de una suscripción familiar, sino también a través del intercambio de contraseñas, que es tolerado por algunas plataformas que buscan aumentar su alcance.</a:t>
            </a:r>
            <a:r>
              <a:rPr lang="en-GB"/>
              <a:t>.</a:t>
            </a:r>
          </a:p>
          <a:p>
            <a:endParaRPr lang="en-GB"/>
          </a:p>
          <a:p>
            <a:r>
              <a:rPr lang="es-ES"/>
              <a:t>Estos servicios de suscripción ciertamente se inclinan hacia un grupo demográfico más joven, pero no se produce una caída significativa en los consumidores de 55 años o más</a:t>
            </a:r>
            <a:r>
              <a:rPr lang="en-GB"/>
              <a:t>. </a:t>
            </a:r>
            <a:r>
              <a:rPr lang="es-ES"/>
              <a:t>SVOD es una corriente principal ahora</a:t>
            </a:r>
            <a:r>
              <a:rPr lang="en-GB"/>
              <a:t>.</a:t>
            </a:r>
          </a:p>
          <a:p>
            <a:endParaRPr lang="en-GB"/>
          </a:p>
          <a:p>
            <a:r>
              <a:rPr lang="en-GB" b="1"/>
              <a:t>3- </a:t>
            </a:r>
            <a:r>
              <a:rPr lang="en-GB"/>
              <a:t>For these new services to unlock growth, it’s vital they understand not only the audience they have, but the audience they might attract. </a:t>
            </a:r>
          </a:p>
          <a:p>
            <a:endParaRPr lang="en-GB"/>
          </a:p>
          <a:p>
            <a:r>
              <a:rPr lang="en-GB"/>
              <a:t>Existing services, meanwhile, must understand the growing and evolving competitive set. </a:t>
            </a:r>
          </a:p>
          <a:p>
            <a:endParaRPr lang="en-GB" b="1"/>
          </a:p>
          <a:p>
            <a:r>
              <a:rPr lang="en-GB" b="1"/>
              <a:t>Research and insight have never been more important.</a:t>
            </a:r>
          </a:p>
          <a:p>
            <a:endParaRPr lang="en-GB"/>
          </a:p>
          <a:p>
            <a:pPr lvl="0"/>
            <a:r>
              <a:rPr lang="en-GB"/>
              <a:t>+++</a:t>
            </a:r>
          </a:p>
          <a:p>
            <a:pPr lvl="0"/>
            <a:endParaRPr lang="en-GB" b="1"/>
          </a:p>
          <a:p>
            <a:pPr lvl="0"/>
            <a:r>
              <a:rPr lang="en-GB" b="1"/>
              <a:t>Chart notes:</a:t>
            </a:r>
          </a:p>
          <a:p>
            <a:pPr marL="0" indent="0" defTabSz="913211">
              <a:buFontTx/>
              <a:buNone/>
              <a:defRPr/>
            </a:pPr>
            <a:r>
              <a:rPr lang="en-GB"/>
              <a:t>Question posed to respondents: </a:t>
            </a:r>
            <a:r>
              <a:rPr lang="en-GB" i="1"/>
              <a:t>TV &amp; Video streaming services: Which of the following best describes your access to …? </a:t>
            </a:r>
          </a:p>
          <a:p>
            <a:pPr defTabSz="913211">
              <a:defRPr/>
            </a:pPr>
            <a:r>
              <a:rPr lang="en-GB"/>
              <a:t>- Respondents were given four options to select from – responses shown in the chart are the total sum of those marked *</a:t>
            </a:r>
          </a:p>
          <a:p>
            <a:pPr lvl="1"/>
            <a:r>
              <a:rPr lang="es-ES"/>
              <a:t>Nunca tuve ni he tenido acceso a él</a:t>
            </a:r>
          </a:p>
          <a:p>
            <a:pPr lvl="1"/>
            <a:r>
              <a:rPr lang="es-ES"/>
              <a:t>Solía tenerlo</a:t>
            </a:r>
          </a:p>
          <a:p>
            <a:pPr lvl="1"/>
            <a:r>
              <a:rPr lang="es-ES"/>
              <a:t>Actualmente lo tengo y lo pago *</a:t>
            </a:r>
          </a:p>
          <a:p>
            <a:pPr lvl="1"/>
            <a:r>
              <a:rPr lang="es-ES"/>
              <a:t>Actualmente lo tengo, pero no lo pago *</a:t>
            </a:r>
          </a:p>
          <a:p>
            <a:pPr lvl="0"/>
            <a:r>
              <a:rPr lang="en-GB"/>
              <a:t>- “Any service” examples included CBS in the USA, and Disney Life in the UK.</a:t>
            </a:r>
          </a:p>
          <a:p>
            <a:pPr defTabSz="913211">
              <a:defRPr/>
            </a:pPr>
            <a:r>
              <a:rPr lang="en-GB"/>
              <a:t>-  Access to Netflix was not asked in China; Access to Amazon was not asked in China or Argentina.</a:t>
            </a:r>
          </a:p>
        </p:txBody>
      </p:sp>
      <p:sp>
        <p:nvSpPr>
          <p:cNvPr id="4" name="Slide Number Placeholder 3"/>
          <p:cNvSpPr>
            <a:spLocks noGrp="1"/>
          </p:cNvSpPr>
          <p:nvPr>
            <p:ph type="sldNum" sz="quarter" idx="5"/>
          </p:nvPr>
        </p:nvSpPr>
        <p:spPr/>
        <p:txBody>
          <a:bodyPr/>
          <a:lstStyle/>
          <a:p>
            <a:fld id="{65900C33-90AE-4963-9AD8-3B07939F57E9}" type="slidenum">
              <a:rPr lang="en-GB" smtClean="0"/>
              <a:t>22</a:t>
            </a:fld>
            <a:endParaRPr lang="en-GB"/>
          </a:p>
        </p:txBody>
      </p:sp>
    </p:spTree>
    <p:extLst>
      <p:ext uri="{BB962C8B-B14F-4D97-AF65-F5344CB8AC3E}">
        <p14:creationId xmlns:p14="http://schemas.microsoft.com/office/powerpoint/2010/main" val="4219706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211">
              <a:defRPr/>
            </a:pPr>
            <a:r>
              <a:rPr lang="en-US" b="1"/>
              <a:t>1. </a:t>
            </a:r>
            <a:r>
              <a:rPr lang="es-ES"/>
              <a:t>Con el aumento de la competencia, existe un signo de interrogación sobre la cantidad de suscripciones que los consumidores podrían estar dispuestos o podrían pagar. Algunos argumentan que el "pastel" de ingresos por suscripción no puede seguir creciendo. ¿Dónde podría estar el límite? </a:t>
            </a:r>
            <a:r>
              <a:rPr lang="en-GB"/>
              <a:t>(</a:t>
            </a:r>
            <a:r>
              <a:rPr lang="en-GB" err="1"/>
              <a:t>ver</a:t>
            </a:r>
            <a:r>
              <a:rPr lang="en-GB"/>
              <a:t> la nota de Ashwin)</a:t>
            </a:r>
          </a:p>
          <a:p>
            <a:endParaRPr lang="en-GB"/>
          </a:p>
          <a:p>
            <a:r>
              <a:rPr lang="en-GB" b="1"/>
              <a:t>2. </a:t>
            </a:r>
            <a:r>
              <a:rPr lang="es-ES"/>
              <a:t>Para llegar a una visión más amplia de los límites de suscripción en todo el mundo, analizamos nuestro conjunto de datos TGI Global Quick View, aprovechando los datos armonizados de consumidores conectados que cubren 22 mercados.</a:t>
            </a:r>
            <a:r>
              <a:rPr lang="en-GB"/>
              <a:t>. </a:t>
            </a:r>
          </a:p>
          <a:p>
            <a:r>
              <a:rPr lang="en-GB"/>
              <a:t>(</a:t>
            </a:r>
            <a:r>
              <a:rPr lang="en-GB" err="1"/>
              <a:t>ver</a:t>
            </a:r>
            <a:r>
              <a:rPr lang="en-GB"/>
              <a:t> data)</a:t>
            </a:r>
          </a:p>
          <a:p>
            <a:endParaRPr lang="en-GB"/>
          </a:p>
          <a:p>
            <a:pPr defTabSz="913211">
              <a:defRPr/>
            </a:pPr>
            <a:r>
              <a:rPr lang="es-ES"/>
              <a:t>Hay una caída sustancial entre dos y tres suscripciones pagas, lo que refleja el duopolio de Netflix y Amazon Prime hasta ahora</a:t>
            </a:r>
            <a:r>
              <a:rPr lang="en-GB"/>
              <a:t>. </a:t>
            </a:r>
          </a:p>
          <a:p>
            <a:pPr defTabSz="913211">
              <a:defRPr/>
            </a:pPr>
            <a:endParaRPr lang="en-GB"/>
          </a:p>
          <a:p>
            <a:pPr defTabSz="913211">
              <a:defRPr/>
            </a:pPr>
            <a:r>
              <a:rPr lang="en-GB" b="1"/>
              <a:t>3. Questions for consideration:</a:t>
            </a:r>
          </a:p>
          <a:p>
            <a:pPr marL="171450" indent="-171450" defTabSz="913211">
              <a:buFont typeface="Arial" panose="020B0604020202020204" pitchFamily="34" charset="0"/>
              <a:buChar char="•"/>
              <a:defRPr/>
            </a:pPr>
            <a:r>
              <a:rPr lang="es-ES"/>
              <a:t>Con la ampliación del campo, ¿habrá un límite de suscripción?</a:t>
            </a:r>
          </a:p>
          <a:p>
            <a:pPr marL="171450" indent="-171450" defTabSz="913211">
              <a:buFont typeface="Arial" panose="020B0604020202020204" pitchFamily="34" charset="0"/>
              <a:buChar char="•"/>
              <a:defRPr/>
            </a:pPr>
            <a:r>
              <a:rPr lang="es-ES"/>
              <a:t>¿Es más probable que los consumidores cambien servicios que los agreguen?</a:t>
            </a:r>
          </a:p>
          <a:p>
            <a:pPr marL="171450" indent="-171450" defTabSz="913211">
              <a:buFont typeface="Arial" panose="020B0604020202020204" pitchFamily="34" charset="0"/>
              <a:buChar char="•"/>
              <a:defRPr/>
            </a:pPr>
            <a:r>
              <a:rPr lang="es-ES"/>
              <a:t>¿Serán menos leales, agregando y soltando con más frecuencia dependiendo del nuevo contenido disponible?</a:t>
            </a:r>
          </a:p>
          <a:p>
            <a:pPr marL="0" indent="0" defTabSz="913211">
              <a:buFont typeface="Arial" panose="020B0604020202020204" pitchFamily="34" charset="0"/>
              <a:buNone/>
              <a:defRPr/>
            </a:pPr>
            <a:endParaRPr lang="en-GB"/>
          </a:p>
          <a:p>
            <a:pPr defTabSz="913211">
              <a:defRPr/>
            </a:pPr>
            <a:r>
              <a:rPr lang="en-GB"/>
              <a:t>+++</a:t>
            </a:r>
          </a:p>
          <a:p>
            <a:pPr defTabSz="913211">
              <a:defRPr/>
            </a:pPr>
            <a:r>
              <a:rPr lang="en-GB" b="1"/>
              <a:t>About the chart</a:t>
            </a:r>
          </a:p>
          <a:p>
            <a:pPr defTabSz="913211">
              <a:defRPr/>
            </a:pPr>
            <a:r>
              <a:rPr lang="en-GB"/>
              <a:t>Connected consumers in TGI Global Quick view are defined s those aged between 16 and 64 years old who have used the internet in the past week.</a:t>
            </a:r>
            <a:endParaRPr lang="en-GB" b="0"/>
          </a:p>
        </p:txBody>
      </p:sp>
      <p:sp>
        <p:nvSpPr>
          <p:cNvPr id="4" name="Slide Number Placeholder 3"/>
          <p:cNvSpPr>
            <a:spLocks noGrp="1"/>
          </p:cNvSpPr>
          <p:nvPr>
            <p:ph type="sldNum" sz="quarter" idx="5"/>
          </p:nvPr>
        </p:nvSpPr>
        <p:spPr/>
        <p:txBody>
          <a:bodyPr/>
          <a:lstStyle/>
          <a:p>
            <a:fld id="{65900C33-90AE-4963-9AD8-3B07939F57E9}" type="slidenum">
              <a:rPr lang="en-GB" smtClean="0"/>
              <a:t>23</a:t>
            </a:fld>
            <a:endParaRPr lang="en-GB"/>
          </a:p>
        </p:txBody>
      </p:sp>
    </p:spTree>
    <p:extLst>
      <p:ext uri="{BB962C8B-B14F-4D97-AF65-F5344CB8AC3E}">
        <p14:creationId xmlns:p14="http://schemas.microsoft.com/office/powerpoint/2010/main" val="2192105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s-PE"/>
            </a:br>
            <a:r>
              <a:rPr lang="es-PE"/>
              <a:t>La penetración de TV según TGI es de 99% (Ola del 23 Jul-30 Mar).</a:t>
            </a:r>
            <a:br>
              <a:rPr lang="es-PE"/>
            </a:br>
            <a:endParaRPr lang="en-US"/>
          </a:p>
          <a:p>
            <a:endParaRPr lang="en-US"/>
          </a:p>
        </p:txBody>
      </p:sp>
    </p:spTree>
    <p:extLst>
      <p:ext uri="{BB962C8B-B14F-4D97-AF65-F5344CB8AC3E}">
        <p14:creationId xmlns:p14="http://schemas.microsoft.com/office/powerpoint/2010/main" val="862532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Connected consumer attitudes to SVOD services (1)</a:t>
            </a:r>
          </a:p>
          <a:p>
            <a:r>
              <a:rPr lang="es-ES"/>
              <a:t>Nuestra investigación en ocho mercados revela áreas en las que los servicios de video por suscripción actualmente no ofrecen una experiencia de calidad a los suscriptores</a:t>
            </a:r>
            <a:r>
              <a:rPr lang="en-GB"/>
              <a:t>.</a:t>
            </a:r>
          </a:p>
          <a:p>
            <a:endParaRPr lang="en-GB"/>
          </a:p>
          <a:p>
            <a:r>
              <a:rPr lang="en-GB"/>
              <a:t>+++</a:t>
            </a:r>
          </a:p>
          <a:p>
            <a:endParaRPr lang="en-GB" b="1"/>
          </a:p>
          <a:p>
            <a:r>
              <a:rPr lang="en-GB" b="1"/>
              <a:t>Data notes</a:t>
            </a:r>
          </a:p>
          <a:p>
            <a:r>
              <a:rPr lang="es-ES"/>
              <a:t>Pregunta formulada: Pensando en los servicios de video por suscripción, ¿en qué medida está de acuerdo o en desacuerdo con las siguientes declaraciones?</a:t>
            </a:r>
          </a:p>
          <a:p>
            <a:r>
              <a:rPr lang="es-ES"/>
              <a:t>Base: 5,869 = aquellos que tienen acceso a servicios de video por suscripción (pagados o no) - esta muestra incluye a todos los consumidores conectados que tienen una suscripción y la pagan y aquellos que actualmente tienen un servicio de suscripción, pero no lo pagan</a:t>
            </a:r>
            <a:r>
              <a:rPr lang="en-GB"/>
              <a:t>.</a:t>
            </a:r>
          </a:p>
          <a:p>
            <a:endParaRPr lang="en-GB"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2932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Connected consumer attitudes to SVOD services (2)</a:t>
            </a:r>
          </a:p>
          <a:p>
            <a:r>
              <a:rPr lang="en-GB"/>
              <a:t>Our research across eight markets reveals areas where subscription video services currently fall short in delivering a quality experience to subscribers.</a:t>
            </a:r>
          </a:p>
          <a:p>
            <a:pPr defTabSz="913211">
              <a:defRPr/>
            </a:pPr>
            <a:r>
              <a:rPr lang="en-GB"/>
              <a:t>WHAT SVOD DOES WELL</a:t>
            </a:r>
          </a:p>
          <a:p>
            <a:pPr defTabSz="913211">
              <a:defRPr/>
            </a:pPr>
            <a:r>
              <a:rPr lang="en-GB"/>
              <a:t>+++</a:t>
            </a:r>
          </a:p>
          <a:p>
            <a:endParaRPr lang="en-GB"/>
          </a:p>
          <a:p>
            <a:pPr marL="228303" indent="-228303">
              <a:buAutoNum type="arabicPeriod"/>
            </a:pPr>
            <a:r>
              <a:rPr lang="en-GB" b="1"/>
              <a:t>Control</a:t>
            </a:r>
          </a:p>
          <a:p>
            <a:r>
              <a:rPr lang="en-GB"/>
              <a:t>It’s clear connected consumers like the control subscription services offer: </a:t>
            </a:r>
          </a:p>
          <a:p>
            <a:pPr lvl="0"/>
            <a:r>
              <a:rPr lang="en-GB"/>
              <a:t>68% agree that they value the ability to watch what they want, when they want. </a:t>
            </a:r>
          </a:p>
          <a:p>
            <a:pPr defTabSz="913211">
              <a:defRPr/>
            </a:pPr>
            <a:r>
              <a:rPr lang="en-GB"/>
              <a:t>(when they know what they’re looking for!!)</a:t>
            </a:r>
          </a:p>
          <a:p>
            <a:pPr lvl="0"/>
            <a:endParaRPr lang="en-GB"/>
          </a:p>
          <a:p>
            <a:pPr lvl="0"/>
            <a:r>
              <a:rPr lang="en-GB" b="1"/>
              <a:t>2. Content</a:t>
            </a:r>
          </a:p>
          <a:p>
            <a:pPr lvl="0"/>
            <a:r>
              <a:rPr lang="en-GB"/>
              <a:t>New content is a massive driver: 74% of users say they mainly watch new series. </a:t>
            </a:r>
          </a:p>
          <a:p>
            <a:pPr lvl="0"/>
            <a:r>
              <a:rPr lang="en-GB"/>
              <a:t>However 45% say they mainly watch repeats of favourite shows, explaining the huge sums currently paid by platforms for proven properties like </a:t>
            </a:r>
            <a:r>
              <a:rPr lang="en-GB" i="1"/>
              <a:t>Friends</a:t>
            </a:r>
            <a:r>
              <a:rPr lang="en-GB"/>
              <a:t> or </a:t>
            </a:r>
            <a:r>
              <a:rPr lang="en-GB" i="1"/>
              <a:t>The Office</a:t>
            </a:r>
            <a:r>
              <a:rPr lang="en-GB"/>
              <a:t>.</a:t>
            </a:r>
          </a:p>
          <a:p>
            <a:endParaRPr lang="en-GB" b="0"/>
          </a:p>
          <a:p>
            <a:r>
              <a:rPr lang="en-GB"/>
              <a:t>+++</a:t>
            </a:r>
          </a:p>
          <a:p>
            <a:r>
              <a:rPr lang="en-GB" b="1"/>
              <a:t>Data notes</a:t>
            </a:r>
          </a:p>
          <a:p>
            <a:r>
              <a:rPr lang="en-GB"/>
              <a:t>Question asked: Thinking about subscription video services, how strongly do you agree or disagree with the following statements?</a:t>
            </a:r>
          </a:p>
          <a:p>
            <a:r>
              <a:rPr lang="en-GB"/>
              <a:t>Base: 5,869 = those who have access to subscription video services (paid-for or not)   - this sample comprises all those connected consumers who have a subscription and pay for it </a:t>
            </a:r>
            <a:r>
              <a:rPr lang="en-GB" u="sng"/>
              <a:t>and </a:t>
            </a:r>
            <a:r>
              <a:rPr lang="en-GB" u="none"/>
              <a:t> those who cu</a:t>
            </a:r>
            <a:r>
              <a:rPr lang="en-GB"/>
              <a:t>rrently have a subscription service but don’t pay for it.</a:t>
            </a:r>
          </a:p>
          <a:p>
            <a:endParaRPr lang="en-GB"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528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Connected consumer attitudes to SVOD services (3)</a:t>
            </a:r>
          </a:p>
          <a:p>
            <a:r>
              <a:rPr lang="es-ES"/>
              <a:t>Nuestra investigación en ocho mercados revela áreas en las que los servicios de video por suscripción actualmente no ofrecen una experiencia de calidad a los suscriptores.</a:t>
            </a:r>
            <a:r>
              <a:rPr lang="en-GB"/>
              <a:t>.</a:t>
            </a:r>
          </a:p>
          <a:p>
            <a:r>
              <a:rPr lang="en-GB"/>
              <a:t>ÁREAS DE MEJORA</a:t>
            </a:r>
          </a:p>
          <a:p>
            <a:r>
              <a:rPr lang="en-GB"/>
              <a:t>+++</a:t>
            </a:r>
          </a:p>
          <a:p>
            <a:endParaRPr lang="en-GB"/>
          </a:p>
          <a:p>
            <a:pPr lvl="0"/>
            <a:r>
              <a:rPr lang="es-ES"/>
              <a:t>Sin embargo, cuando se trata de descubrimiento de contenido, la imagen es mucho menos positiva</a:t>
            </a:r>
            <a:r>
              <a:rPr lang="en-GB"/>
              <a:t>. </a:t>
            </a:r>
          </a:p>
          <a:p>
            <a:endParaRPr lang="en-GB"/>
          </a:p>
          <a:p>
            <a:pPr marL="228303" indent="-228303">
              <a:buFont typeface="+mj-lt"/>
              <a:buAutoNum type="arabicPeriod"/>
            </a:pPr>
            <a:r>
              <a:rPr lang="es-ES"/>
              <a:t>Aunque el 68% considera que la función de búsqueda es fácil de usar</a:t>
            </a:r>
            <a:r>
              <a:rPr lang="en-GB"/>
              <a:t> (when they know what they’re looking for!)</a:t>
            </a:r>
          </a:p>
          <a:p>
            <a:pPr marL="228303" indent="-228303">
              <a:buFont typeface="+mj-lt"/>
              <a:buAutoNum type="arabicPeriod"/>
            </a:pPr>
            <a:endParaRPr lang="en-GB"/>
          </a:p>
          <a:p>
            <a:pPr marL="228303" indent="-228303">
              <a:buFont typeface="+mj-lt"/>
              <a:buAutoNum type="arabicPeriod"/>
            </a:pPr>
            <a:r>
              <a:rPr lang="en-GB"/>
              <a:t>43% feel they spend too much time searching for something to watch. </a:t>
            </a:r>
          </a:p>
          <a:p>
            <a:pPr marL="228303" indent="-228303">
              <a:buFont typeface="+mj-lt"/>
              <a:buAutoNum type="arabicPeriod"/>
            </a:pPr>
            <a:endParaRPr lang="en-GB"/>
          </a:p>
          <a:p>
            <a:pPr marL="228303" indent="-228303">
              <a:buFont typeface="+mj-lt"/>
              <a:buAutoNum type="arabicPeriod"/>
            </a:pPr>
            <a:r>
              <a:rPr lang="es-ES"/>
              <a:t>Los usuarios sienten que las recomendaciones no les son útiles (34%), y muchos más prefieren las recomendaciones de amigos y familiares sobre el algoritmo (51% para esta pregunta frente al 27% que no está de acuerdo con que 'las recomendaciones proporcionadas por estos servicios generalmente no son relevantes para mis intereses')</a:t>
            </a:r>
            <a:r>
              <a:rPr lang="en-GB"/>
              <a:t>. - double negative!</a:t>
            </a:r>
          </a:p>
          <a:p>
            <a:r>
              <a:rPr lang="en-GB"/>
              <a:t> </a:t>
            </a:r>
          </a:p>
          <a:p>
            <a:r>
              <a:rPr lang="en-GB"/>
              <a:t>+++</a:t>
            </a:r>
          </a:p>
          <a:p>
            <a:r>
              <a:rPr lang="en-GB" b="1"/>
              <a:t>Data notes</a:t>
            </a:r>
          </a:p>
          <a:p>
            <a:r>
              <a:rPr lang="en-GB"/>
              <a:t>Question asked: Thinking about subscription video services, how strongly do you agree or disagree with the following statements?</a:t>
            </a:r>
          </a:p>
          <a:p>
            <a:r>
              <a:rPr lang="en-GB"/>
              <a:t>Base: 5,869 = those who have access to subscription video services (paid-for or not)   - this sample comprises all those connected consumers who have a subscription and pay for it </a:t>
            </a:r>
            <a:r>
              <a:rPr lang="en-GB" u="sng"/>
              <a:t>and </a:t>
            </a:r>
            <a:r>
              <a:rPr lang="en-GB" u="none"/>
              <a:t> those who cu</a:t>
            </a:r>
            <a:r>
              <a:rPr lang="en-GB"/>
              <a:t>rrently have a subscription service but don’t pay for it.</a:t>
            </a:r>
          </a:p>
          <a:p>
            <a:endParaRPr lang="en-GB"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5672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74150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0314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a:t>La TV es el medio más presente</a:t>
            </a:r>
          </a:p>
        </p:txBody>
      </p:sp>
    </p:spTree>
    <p:extLst>
      <p:ext uri="{BB962C8B-B14F-4D97-AF65-F5344CB8AC3E}">
        <p14:creationId xmlns:p14="http://schemas.microsoft.com/office/powerpoint/2010/main" val="250796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900C33-90AE-4963-9AD8-3B07939F57E9}" type="slidenum">
              <a:rPr lang="en-GB" smtClean="0"/>
              <a:t>4</a:t>
            </a:fld>
            <a:endParaRPr lang="en-GB"/>
          </a:p>
        </p:txBody>
      </p:sp>
    </p:spTree>
    <p:extLst>
      <p:ext uri="{BB962C8B-B14F-4D97-AF65-F5344CB8AC3E}">
        <p14:creationId xmlns:p14="http://schemas.microsoft.com/office/powerpoint/2010/main" val="2437946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 typeface="Arial" panose="020B0604020202020204" pitchFamily="34" charset="0"/>
              <a:buNone/>
            </a:pPr>
            <a:r>
              <a:rPr lang="es-PA"/>
              <a:t>Alcance acumulado </a:t>
            </a:r>
          </a:p>
          <a:p>
            <a:pPr marL="171450" indent="-171450">
              <a:buFont typeface="Arial" panose="020B0604020202020204" pitchFamily="34" charset="0"/>
              <a:buChar char="•"/>
            </a:pPr>
            <a:endParaRPr lang="es-PA"/>
          </a:p>
          <a:p>
            <a:pPr marL="171450" indent="-171450">
              <a:buFont typeface="Arial" panose="020B0604020202020204" pitchFamily="34" charset="0"/>
              <a:buChar char="•"/>
            </a:pPr>
            <a:r>
              <a:rPr lang="es-PA"/>
              <a:t>Ejercicio basado en todos los canales que componen el medio, entre mayor sea la distribución de la pauta entre canales, mayor será la probabilidad de llegar a estos valores.</a:t>
            </a:r>
          </a:p>
          <a:p>
            <a:pPr marL="171450" indent="-171450">
              <a:buFont typeface="Arial" panose="020B0604020202020204" pitchFamily="34" charset="0"/>
              <a:buChar char="•"/>
            </a:pPr>
            <a:endParaRPr lang="es-PA"/>
          </a:p>
          <a:p>
            <a:pPr marL="171450" indent="-171450">
              <a:buFont typeface="Arial" panose="020B0604020202020204" pitchFamily="34" charset="0"/>
              <a:buChar char="•"/>
            </a:pPr>
            <a:r>
              <a:rPr lang="es-PA"/>
              <a:t>El alcance acumulado en el medio Cable presenta valores muy significativos para cualquier pauta.</a:t>
            </a:r>
          </a:p>
          <a:p>
            <a:pPr marL="171450" indent="-171450">
              <a:buFont typeface="Arial" panose="020B0604020202020204" pitchFamily="34" charset="0"/>
              <a:buChar char="•"/>
            </a:pPr>
            <a:endParaRPr lang="es-PA"/>
          </a:p>
          <a:p>
            <a:pPr marL="171450" indent="-171450">
              <a:buFont typeface="Arial" panose="020B0604020202020204" pitchFamily="34" charset="0"/>
              <a:buChar char="•"/>
            </a:pPr>
            <a:r>
              <a:rPr lang="es-PA"/>
              <a:t>Independientemente del periodo de la pauta: día, semana, mes, trimestre, etc. El alcance es cada vez mayor.</a:t>
            </a:r>
          </a:p>
          <a:p>
            <a:pPr marL="171450" indent="-171450">
              <a:buFont typeface="Arial" panose="020B0604020202020204" pitchFamily="34" charset="0"/>
              <a:buChar char="•"/>
            </a:pPr>
            <a:endParaRPr lang="es-PA"/>
          </a:p>
          <a:p>
            <a:pPr marL="171450" indent="-171450">
              <a:buFont typeface="Arial" panose="020B0604020202020204" pitchFamily="34" charset="0"/>
              <a:buChar char="•"/>
            </a:pPr>
            <a:r>
              <a:rPr lang="es-PA"/>
              <a:t>El nivel de alcance dependerá de la apuesta que haga el cliente por el medio.</a:t>
            </a:r>
          </a:p>
        </p:txBody>
      </p:sp>
    </p:spTree>
    <p:extLst>
      <p:ext uri="{BB962C8B-B14F-4D97-AF65-F5344CB8AC3E}">
        <p14:creationId xmlns:p14="http://schemas.microsoft.com/office/powerpoint/2010/main" val="1650838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Tree>
    <p:extLst>
      <p:ext uri="{BB962C8B-B14F-4D97-AF65-F5344CB8AC3E}">
        <p14:creationId xmlns:p14="http://schemas.microsoft.com/office/powerpoint/2010/main" val="101830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Tree>
    <p:extLst>
      <p:ext uri="{BB962C8B-B14F-4D97-AF65-F5344CB8AC3E}">
        <p14:creationId xmlns:p14="http://schemas.microsoft.com/office/powerpoint/2010/main" val="119546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Tree>
    <p:extLst>
      <p:ext uri="{BB962C8B-B14F-4D97-AF65-F5344CB8AC3E}">
        <p14:creationId xmlns:p14="http://schemas.microsoft.com/office/powerpoint/2010/main" val="2578668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EL GENERO MISCELANEO CORRESPONDE A LOS MATINALES</a:t>
            </a:r>
          </a:p>
        </p:txBody>
      </p:sp>
    </p:spTree>
    <p:extLst>
      <p:ext uri="{BB962C8B-B14F-4D97-AF65-F5344CB8AC3E}">
        <p14:creationId xmlns:p14="http://schemas.microsoft.com/office/powerpoint/2010/main" val="836930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hyperlink" Target="http://www.kantarmedia.com/" TargetMode="External"/><Relationship Id="rId2" Type="http://schemas.openxmlformats.org/officeDocument/2006/relationships/hyperlink" Target="http://www.kantaribopemedia.com/" TargetMode="External"/><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12.xml"/><Relationship Id="rId4" Type="http://schemas.openxmlformats.org/officeDocument/2006/relationships/image" Target="../media/image6.sv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4.xml"/><Relationship Id="rId1" Type="http://schemas.openxmlformats.org/officeDocument/2006/relationships/tags" Target="../tags/tag15.xml"/><Relationship Id="rId4" Type="http://schemas.openxmlformats.org/officeDocument/2006/relationships/image" Target="../media/image6.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4.xml"/><Relationship Id="rId1" Type="http://schemas.openxmlformats.org/officeDocument/2006/relationships/tags" Target="../tags/tag16.xml"/><Relationship Id="rId5" Type="http://schemas.openxmlformats.org/officeDocument/2006/relationships/image" Target="../media/image3.jpeg"/><Relationship Id="rId4" Type="http://schemas.openxmlformats.org/officeDocument/2006/relationships/image" Target="../media/image6.sv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4.xml"/><Relationship Id="rId1" Type="http://schemas.openxmlformats.org/officeDocument/2006/relationships/tags" Target="../tags/tag17.xml"/><Relationship Id="rId4" Type="http://schemas.openxmlformats.org/officeDocument/2006/relationships/image" Target="../media/image8.sv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4.xml"/><Relationship Id="rId1" Type="http://schemas.openxmlformats.org/officeDocument/2006/relationships/tags" Target="../tags/tag18.xml"/><Relationship Id="rId4" Type="http://schemas.openxmlformats.org/officeDocument/2006/relationships/image" Target="../media/image8.sv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6.sv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6.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7.xml"/><Relationship Id="rId5" Type="http://schemas.openxmlformats.org/officeDocument/2006/relationships/image" Target="../media/image3.jpeg"/><Relationship Id="rId4" Type="http://schemas.openxmlformats.org/officeDocument/2006/relationships/image" Target="../media/image6.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8.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9.xml"/><Relationship Id="rId5" Type="http://schemas.openxmlformats.org/officeDocument/2006/relationships/image" Target="../media/image3.jpeg"/><Relationship Id="rId4" Type="http://schemas.openxmlformats.org/officeDocument/2006/relationships/image" Target="../media/image8.sv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hyperlink" Target="http://www.kantarmedia.com/" TargetMode="External"/><Relationship Id="rId2" Type="http://schemas.openxmlformats.org/officeDocument/2006/relationships/hyperlink" Target="http://www.kantaribopemedia.com/" TargetMode="External"/><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10.xml"/><Relationship Id="rId5" Type="http://schemas.openxmlformats.org/officeDocument/2006/relationships/image" Target="../media/image14.jpeg"/><Relationship Id="rId4" Type="http://schemas.openxmlformats.org/officeDocument/2006/relationships/image" Target="../media/image13.svg"/></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1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360363" y="1710000"/>
            <a:ext cx="11466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4">
            <a:extLst>
              <a:ext uri="{FF2B5EF4-FFF2-40B4-BE49-F238E27FC236}">
                <a16:creationId xmlns:a16="http://schemas.microsoft.com/office/drawing/2014/main" id="{8E0D6357-2901-409B-B9A0-0AC46D5EB08D}"/>
              </a:ext>
            </a:extLst>
          </p:cNvPr>
          <p:cNvSpPr txBox="1">
            <a:spLocks/>
          </p:cNvSpPr>
          <p:nvPr userDrawn="1"/>
        </p:nvSpPr>
        <p:spPr bwMode="auto">
          <a:xfrm>
            <a:off x="3532802" y="6376893"/>
            <a:ext cx="71437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200"/>
              </a:spcBef>
              <a:buFont typeface="Arial" panose="020B0604020202020204" pitchFamily="34" charset="0"/>
              <a:defRPr sz="1600">
                <a:solidFill>
                  <a:schemeClr val="tx1"/>
                </a:solidFill>
                <a:latin typeface="Arial" panose="020B0604020202020204" pitchFamily="34" charset="0"/>
              </a:defRPr>
            </a:lvl1pPr>
            <a:lvl2pPr marL="180975" indent="-180975">
              <a:spcBef>
                <a:spcPts val="600"/>
              </a:spcBef>
              <a:buFont typeface="Wingdings" panose="05000000000000000000" pitchFamily="2" charset="2"/>
              <a:buChar char="§"/>
              <a:defRPr sz="1600">
                <a:solidFill>
                  <a:schemeClr val="tx1"/>
                </a:solidFill>
                <a:latin typeface="Arial" panose="020B0604020202020204" pitchFamily="34" charset="0"/>
              </a:defRPr>
            </a:lvl2pPr>
            <a:lvl3pPr marL="361950" indent="-180975">
              <a:spcBef>
                <a:spcPts val="600"/>
              </a:spcBef>
              <a:buFont typeface="Wingdings" panose="05000000000000000000" pitchFamily="2" charset="2"/>
              <a:buChar char="§"/>
              <a:defRPr sz="1600">
                <a:solidFill>
                  <a:schemeClr val="tx1"/>
                </a:solidFill>
                <a:latin typeface="Arial" panose="020B0604020202020204" pitchFamily="34" charset="0"/>
              </a:defRPr>
            </a:lvl3pPr>
            <a:lvl4pPr marL="542925" indent="-180975">
              <a:spcBef>
                <a:spcPts val="600"/>
              </a:spcBef>
              <a:buFont typeface="Wingdings" panose="05000000000000000000" pitchFamily="2" charset="2"/>
              <a:buChar char="§"/>
              <a:defRPr sz="1600">
                <a:solidFill>
                  <a:schemeClr val="tx1"/>
                </a:solidFill>
                <a:latin typeface="Arial" panose="020B0604020202020204" pitchFamily="34" charset="0"/>
              </a:defRPr>
            </a:lvl4pPr>
            <a:lvl5pPr marL="714375" indent="-171450">
              <a:spcBef>
                <a:spcPts val="600"/>
              </a:spcBef>
              <a:buFont typeface="Wingdings" panose="05000000000000000000" pitchFamily="2" charset="2"/>
              <a:buChar char="§"/>
              <a:defRPr sz="1600">
                <a:solidFill>
                  <a:schemeClr val="tx1"/>
                </a:solidFill>
                <a:latin typeface="Arial" panose="020B0604020202020204" pitchFamily="34" charset="0"/>
              </a:defRPr>
            </a:lvl5pPr>
            <a:lvl6pPr marL="1171575" indent="-171450" eaLnBrk="0" fontAlgn="base" hangingPunct="0">
              <a:spcBef>
                <a:spcPts val="6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1628775" indent="-171450" eaLnBrk="0" fontAlgn="base" hangingPunct="0">
              <a:spcBef>
                <a:spcPts val="6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2085975" indent="-171450" eaLnBrk="0" fontAlgn="base" hangingPunct="0">
              <a:spcBef>
                <a:spcPts val="6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2543175" indent="-171450" eaLnBrk="0" fontAlgn="base" hangingPunct="0">
              <a:spcBef>
                <a:spcPts val="6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s-EC" sz="800" b="0" i="0" u="none" strike="noStrike" kern="1200" cap="none" spc="0" normalizeH="0" baseline="0" noProof="0">
                <a:ln>
                  <a:noFill/>
                </a:ln>
                <a:solidFill>
                  <a:srgbClr val="717171"/>
                </a:solidFill>
                <a:effectLst/>
                <a:uLnTx/>
                <a:uFillTx/>
                <a:latin typeface="Kantar Brown" panose="020B0504020101010102" pitchFamily="34" charset="0"/>
                <a:ea typeface="+mn-ea"/>
                <a:cs typeface="Kantar Brown" panose="020B0504020101010102" pitchFamily="34" charset="0"/>
              </a:rPr>
              <a:t>Fuente: Kantar IBOPE Media. INSTAR.</a:t>
            </a:r>
          </a:p>
        </p:txBody>
      </p:sp>
    </p:spTree>
    <p:extLst>
      <p:ext uri="{BB962C8B-B14F-4D97-AF65-F5344CB8AC3E}">
        <p14:creationId xmlns:p14="http://schemas.microsoft.com/office/powerpoint/2010/main" val="298417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5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C433-9252-44D6-8AA4-495DB59340DB}"/>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A76AA46E-1017-4823-B4EC-B35766CE6763}"/>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01E1B86A-68D0-4D2D-A5CB-00F231C8BC28}"/>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634B8469-FF2E-4467-8E43-A49A3388A2F3}"/>
              </a:ext>
            </a:extLst>
          </p:cNvPr>
          <p:cNvSpPr>
            <a:spLocks noGrp="1"/>
          </p:cNvSpPr>
          <p:nvPr>
            <p:ph type="body" sz="quarter" idx="12" hasCustomPrompt="1"/>
          </p:nvPr>
        </p:nvSpPr>
        <p:spPr>
          <a:xfrm>
            <a:off x="360363" y="1710000"/>
            <a:ext cx="21492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6F0DDC14-9B67-4FE8-BC58-A70501A5344F}"/>
              </a:ext>
            </a:extLst>
          </p:cNvPr>
          <p:cNvSpPr>
            <a:spLocks noGrp="1"/>
          </p:cNvSpPr>
          <p:nvPr>
            <p:ph sz="quarter" idx="13" hasCustomPrompt="1"/>
          </p:nvPr>
        </p:nvSpPr>
        <p:spPr>
          <a:xfrm>
            <a:off x="360000"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A007D028-2ECB-46AF-8517-CCF9C089D819}"/>
              </a:ext>
            </a:extLst>
          </p:cNvPr>
          <p:cNvSpPr>
            <a:spLocks noGrp="1"/>
          </p:cNvSpPr>
          <p:nvPr>
            <p:ph type="body" sz="quarter" idx="14" hasCustomPrompt="1"/>
          </p:nvPr>
        </p:nvSpPr>
        <p:spPr>
          <a:xfrm>
            <a:off x="2689691" y="1710000"/>
            <a:ext cx="21492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2F1DDE75-E486-4A48-BDBB-2C2A5B5E64D3}"/>
              </a:ext>
            </a:extLst>
          </p:cNvPr>
          <p:cNvSpPr>
            <a:spLocks noGrp="1"/>
          </p:cNvSpPr>
          <p:nvPr>
            <p:ph sz="quarter" idx="15" hasCustomPrompt="1"/>
          </p:nvPr>
        </p:nvSpPr>
        <p:spPr>
          <a:xfrm>
            <a:off x="2689419"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87A506B6-1DA9-4CD7-9F56-C6BF2FDC187B}"/>
              </a:ext>
            </a:extLst>
          </p:cNvPr>
          <p:cNvSpPr>
            <a:spLocks noGrp="1"/>
          </p:cNvSpPr>
          <p:nvPr>
            <p:ph type="body" sz="quarter" idx="16" hasCustomPrompt="1"/>
          </p:nvPr>
        </p:nvSpPr>
        <p:spPr>
          <a:xfrm>
            <a:off x="5019019" y="1710000"/>
            <a:ext cx="21492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3F41FFAE-2857-4B94-916D-0210AE0A1766}"/>
              </a:ext>
            </a:extLst>
          </p:cNvPr>
          <p:cNvSpPr>
            <a:spLocks noGrp="1"/>
          </p:cNvSpPr>
          <p:nvPr>
            <p:ph sz="quarter" idx="17" hasCustomPrompt="1"/>
          </p:nvPr>
        </p:nvSpPr>
        <p:spPr>
          <a:xfrm>
            <a:off x="5018838"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8C34C508-C3AF-422F-B1C7-A38F34513AB7}"/>
              </a:ext>
            </a:extLst>
          </p:cNvPr>
          <p:cNvSpPr>
            <a:spLocks noGrp="1"/>
          </p:cNvSpPr>
          <p:nvPr>
            <p:ph type="body" sz="quarter" idx="18" hasCustomPrompt="1"/>
          </p:nvPr>
        </p:nvSpPr>
        <p:spPr>
          <a:xfrm>
            <a:off x="7348347" y="1710000"/>
            <a:ext cx="21492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0D9455C4-8047-4B5B-B5BC-4A0379405BC2}"/>
              </a:ext>
            </a:extLst>
          </p:cNvPr>
          <p:cNvSpPr>
            <a:spLocks noGrp="1"/>
          </p:cNvSpPr>
          <p:nvPr>
            <p:ph sz="quarter" idx="19" hasCustomPrompt="1"/>
          </p:nvPr>
        </p:nvSpPr>
        <p:spPr>
          <a:xfrm>
            <a:off x="7348257" y="2376488"/>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5AEAC907-A41C-4782-BCD8-2B8C0ADD422D}"/>
              </a:ext>
            </a:extLst>
          </p:cNvPr>
          <p:cNvSpPr>
            <a:spLocks noGrp="1"/>
          </p:cNvSpPr>
          <p:nvPr>
            <p:ph type="body" sz="quarter" idx="20" hasCustomPrompt="1"/>
          </p:nvPr>
        </p:nvSpPr>
        <p:spPr>
          <a:xfrm>
            <a:off x="9677674" y="1710000"/>
            <a:ext cx="2149200" cy="604800"/>
          </a:xfrm>
        </p:spPr>
        <p:txBody>
          <a:bodyPr/>
          <a:lstStyle>
            <a:lvl1pPr>
              <a:defRPr b="1"/>
            </a:lvl1pPr>
          </a:lstStyle>
          <a:p>
            <a:pPr lvl="0"/>
            <a:r>
              <a:rPr lang="en-US"/>
              <a:t>Click to add text</a:t>
            </a:r>
            <a:endParaRPr lang="en-GB"/>
          </a:p>
        </p:txBody>
      </p:sp>
      <p:sp>
        <p:nvSpPr>
          <p:cNvPr id="24" name="Content Placeholder 23">
            <a:extLst>
              <a:ext uri="{FF2B5EF4-FFF2-40B4-BE49-F238E27FC236}">
                <a16:creationId xmlns:a16="http://schemas.microsoft.com/office/drawing/2014/main" id="{056BBA8E-FD61-47C5-A779-B66918B4D327}"/>
              </a:ext>
            </a:extLst>
          </p:cNvPr>
          <p:cNvSpPr>
            <a:spLocks noGrp="1"/>
          </p:cNvSpPr>
          <p:nvPr>
            <p:ph sz="quarter" idx="21" hasCustomPrompt="1"/>
          </p:nvPr>
        </p:nvSpPr>
        <p:spPr>
          <a:xfrm>
            <a:off x="9677674"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7744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2_Title Slide (Black)">
    <p:bg>
      <p:bgPr>
        <a:solidFill>
          <a:srgbClr val="0000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7162800" y="1137600"/>
            <a:ext cx="4666800" cy="1789200"/>
          </a:xfrm>
          <a:prstGeom prst="rect">
            <a:avLst/>
          </a:prstGeom>
        </p:spPr>
        <p:txBody>
          <a:bodyPr anchor="b">
            <a:noAutofit/>
          </a:bodyPr>
          <a:lstStyle>
            <a:lvl1pPr algn="l">
              <a:defRPr sz="2400" b="1">
                <a:solidFill>
                  <a:schemeClr val="bg1"/>
                </a:solidFill>
              </a:defRPr>
            </a:lvl1pPr>
          </a:lstStyle>
          <a:p>
            <a:r>
              <a:rPr lang="pt-BR"/>
              <a:t>Clique para editar o título Mestre</a:t>
            </a:r>
            <a:endParaRPr lang="en-GB"/>
          </a:p>
        </p:txBody>
      </p:sp>
      <p:sp>
        <p:nvSpPr>
          <p:cNvPr id="8" name="Subtitle 2"/>
          <p:cNvSpPr>
            <a:spLocks noGrp="1"/>
          </p:cNvSpPr>
          <p:nvPr>
            <p:ph type="subTitle" idx="1"/>
          </p:nvPr>
        </p:nvSpPr>
        <p:spPr>
          <a:xfrm>
            <a:off x="7162800" y="3146400"/>
            <a:ext cx="4666800" cy="1882800"/>
          </a:xfrm>
          <a:prstGeom prst="rect">
            <a:avLst/>
          </a:prstGeom>
        </p:spPr>
        <p:txBody>
          <a:bodyPr anchor="t">
            <a:noAutofit/>
          </a:bodyPr>
          <a:lstStyle>
            <a:lvl1pPr marL="0" indent="0" algn="l">
              <a:spcBef>
                <a:spcPts val="600"/>
              </a:spcBef>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GB"/>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3822" y="556955"/>
            <a:ext cx="4130127" cy="306000"/>
          </a:xfrm>
          <a:prstGeom prst="rect">
            <a:avLst/>
          </a:prstGeom>
        </p:spPr>
      </p:pic>
    </p:spTree>
    <p:extLst>
      <p:ext uri="{BB962C8B-B14F-4D97-AF65-F5344CB8AC3E}">
        <p14:creationId xmlns:p14="http://schemas.microsoft.com/office/powerpoint/2010/main" val="166403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3_Title Slide (Black)">
    <p:bg>
      <p:bgPr>
        <a:solidFill>
          <a:srgbClr val="000000"/>
        </a:solidFill>
        <a:effectLst/>
      </p:bgPr>
    </p:bg>
    <p:spTree>
      <p:nvGrpSpPr>
        <p:cNvPr id="1" name=""/>
        <p:cNvGrpSpPr/>
        <p:nvPr/>
      </p:nvGrpSpPr>
      <p:grpSpPr>
        <a:xfrm>
          <a:off x="0" y="0"/>
          <a:ext cx="0" cy="0"/>
          <a:chOff x="0" y="0"/>
          <a:chExt cx="0" cy="0"/>
        </a:xfrm>
      </p:grpSpPr>
      <p:sp>
        <p:nvSpPr>
          <p:cNvPr id="8" name="Title 1"/>
          <p:cNvSpPr>
            <a:spLocks noGrp="1"/>
          </p:cNvSpPr>
          <p:nvPr>
            <p:ph type="ctrTitle"/>
          </p:nvPr>
        </p:nvSpPr>
        <p:spPr>
          <a:xfrm>
            <a:off x="360000" y="3846097"/>
            <a:ext cx="11466875" cy="1143000"/>
          </a:xfrm>
          <a:prstGeom prst="rect">
            <a:avLst/>
          </a:prstGeom>
        </p:spPr>
        <p:txBody>
          <a:bodyPr anchor="b">
            <a:noAutofit/>
          </a:bodyPr>
          <a:lstStyle>
            <a:lvl1pPr algn="l">
              <a:defRPr sz="2400" b="1">
                <a:solidFill>
                  <a:schemeClr val="bg1"/>
                </a:solidFill>
              </a:defRPr>
            </a:lvl1pPr>
          </a:lstStyle>
          <a:p>
            <a:r>
              <a:rPr lang="pt-BR"/>
              <a:t>Clique para editar o título Mestre</a:t>
            </a:r>
            <a:endParaRPr lang="en-GB"/>
          </a:p>
        </p:txBody>
      </p:sp>
      <p:sp>
        <p:nvSpPr>
          <p:cNvPr id="9" name="Subtitle 2"/>
          <p:cNvSpPr>
            <a:spLocks noGrp="1"/>
          </p:cNvSpPr>
          <p:nvPr>
            <p:ph type="subTitle" idx="1"/>
          </p:nvPr>
        </p:nvSpPr>
        <p:spPr>
          <a:xfrm>
            <a:off x="360000" y="4989097"/>
            <a:ext cx="11466875" cy="1125748"/>
          </a:xfrm>
          <a:prstGeom prst="rect">
            <a:avLst/>
          </a:prstGeom>
        </p:spPr>
        <p:txBody>
          <a:bodyPr anchor="t">
            <a:noAutofit/>
          </a:bodyPr>
          <a:lstStyle>
            <a:lvl1pPr marL="0" indent="0" algn="l">
              <a:spcBef>
                <a:spcPts val="200"/>
              </a:spcBef>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GB"/>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3824" y="556953"/>
            <a:ext cx="4130127" cy="306000"/>
          </a:xfrm>
          <a:prstGeom prst="rect">
            <a:avLst/>
          </a:prstGeom>
        </p:spPr>
      </p:pic>
    </p:spTree>
    <p:extLst>
      <p:ext uri="{BB962C8B-B14F-4D97-AF65-F5344CB8AC3E}">
        <p14:creationId xmlns:p14="http://schemas.microsoft.com/office/powerpoint/2010/main" val="34116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1_Title Slide (Grape)">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3827" y="557374"/>
            <a:ext cx="4130127" cy="306000"/>
          </a:xfrm>
          <a:prstGeom prst="rect">
            <a:avLst/>
          </a:prstGeom>
        </p:spPr>
      </p:pic>
      <p:sp>
        <p:nvSpPr>
          <p:cNvPr id="7" name="Title 1"/>
          <p:cNvSpPr>
            <a:spLocks noGrp="1"/>
          </p:cNvSpPr>
          <p:nvPr>
            <p:ph type="ctrTitle"/>
          </p:nvPr>
        </p:nvSpPr>
        <p:spPr>
          <a:xfrm>
            <a:off x="7162800" y="1137600"/>
            <a:ext cx="4666800" cy="1789200"/>
          </a:xfrm>
        </p:spPr>
        <p:txBody>
          <a:bodyPr anchor="b">
            <a:noAutofit/>
          </a:bodyPr>
          <a:lstStyle>
            <a:lvl1pPr algn="l">
              <a:defRPr sz="2400" b="1">
                <a:solidFill>
                  <a:schemeClr val="bg1"/>
                </a:solidFill>
              </a:defRPr>
            </a:lvl1pPr>
          </a:lstStyle>
          <a:p>
            <a:r>
              <a:rPr lang="pt-BR"/>
              <a:t>Clique para editar o título Mestre</a:t>
            </a:r>
            <a:endParaRPr lang="en-GB"/>
          </a:p>
        </p:txBody>
      </p:sp>
      <p:sp>
        <p:nvSpPr>
          <p:cNvPr id="8" name="Subtitle 2"/>
          <p:cNvSpPr>
            <a:spLocks noGrp="1"/>
          </p:cNvSpPr>
          <p:nvPr>
            <p:ph type="subTitle" idx="1"/>
          </p:nvPr>
        </p:nvSpPr>
        <p:spPr>
          <a:xfrm>
            <a:off x="7162800" y="3146400"/>
            <a:ext cx="4666800" cy="1882800"/>
          </a:xfrm>
        </p:spPr>
        <p:txBody>
          <a:bodyPr anchor="t">
            <a:noAutofit/>
          </a:bodyPr>
          <a:lstStyle>
            <a:lvl1pPr marL="0" indent="0" algn="l">
              <a:spcBef>
                <a:spcPts val="600"/>
              </a:spcBef>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GB"/>
          </a:p>
        </p:txBody>
      </p:sp>
    </p:spTree>
    <p:extLst>
      <p:ext uri="{BB962C8B-B14F-4D97-AF65-F5344CB8AC3E}">
        <p14:creationId xmlns:p14="http://schemas.microsoft.com/office/powerpoint/2010/main" val="158636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3_Title Slide (Grape)">
    <p:bg>
      <p:bgPr>
        <a:solidFill>
          <a:schemeClr val="accent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856913" y="6394275"/>
            <a:ext cx="969962" cy="196850"/>
          </a:xfrm>
          <a:prstGeom prst="rect">
            <a:avLst/>
          </a:prstGeom>
        </p:spPr>
        <p:txBody>
          <a:bodyPr/>
          <a:lstStyle>
            <a:lvl1pPr>
              <a:defRPr>
                <a:solidFill>
                  <a:schemeClr val="bg1"/>
                </a:solidFill>
              </a:defRPr>
            </a:lvl1pPr>
          </a:lstStyle>
          <a:p>
            <a:fld id="{4034BEE3-566C-4068-A777-C3A4762E861B}" type="slidenum">
              <a:rPr lang="en-GB" smtClean="0"/>
              <a:pPr/>
              <a:t>‹Nº›</a:t>
            </a:fld>
            <a:endParaRPr lang="en-GB"/>
          </a:p>
        </p:txBody>
      </p:sp>
      <p:sp>
        <p:nvSpPr>
          <p:cNvPr id="7" name="Text Placeholder 17"/>
          <p:cNvSpPr>
            <a:spLocks noGrp="1"/>
          </p:cNvSpPr>
          <p:nvPr>
            <p:ph type="body" sz="quarter" idx="14" hasCustomPrompt="1"/>
          </p:nvPr>
        </p:nvSpPr>
        <p:spPr>
          <a:xfrm>
            <a:off x="359999" y="6286500"/>
            <a:ext cx="11466875" cy="264675"/>
          </a:xfrm>
        </p:spPr>
        <p:txBody>
          <a:bodyPr anchor="b">
            <a:noAutofit/>
          </a:bodyPr>
          <a:lstStyle>
            <a:lvl1pPr>
              <a:defRPr sz="800">
                <a:solidFill>
                  <a:schemeClr val="bg1"/>
                </a:solidFill>
              </a:defRPr>
            </a:lvl1pPr>
          </a:lstStyle>
          <a:p>
            <a:pPr lvl="0"/>
            <a:r>
              <a:rPr lang="en-US"/>
              <a:t>Click to add footer text</a:t>
            </a:r>
          </a:p>
        </p:txBody>
      </p:sp>
      <p:sp>
        <p:nvSpPr>
          <p:cNvPr id="8" name="Title 1"/>
          <p:cNvSpPr>
            <a:spLocks noGrp="1"/>
          </p:cNvSpPr>
          <p:nvPr>
            <p:ph type="ctrTitle"/>
          </p:nvPr>
        </p:nvSpPr>
        <p:spPr>
          <a:xfrm>
            <a:off x="360000" y="3846097"/>
            <a:ext cx="11466875" cy="1143000"/>
          </a:xfrm>
        </p:spPr>
        <p:txBody>
          <a:bodyPr anchor="b">
            <a:noAutofit/>
          </a:bodyPr>
          <a:lstStyle>
            <a:lvl1pPr algn="l">
              <a:defRPr sz="2400" b="1">
                <a:solidFill>
                  <a:schemeClr val="bg1"/>
                </a:solidFill>
              </a:defRPr>
            </a:lvl1pPr>
          </a:lstStyle>
          <a:p>
            <a:r>
              <a:rPr lang="pt-BR"/>
              <a:t>Clique para editar o título Mestre</a:t>
            </a:r>
            <a:endParaRPr lang="en-GB"/>
          </a:p>
        </p:txBody>
      </p:sp>
      <p:sp>
        <p:nvSpPr>
          <p:cNvPr id="9" name="Subtitle 2"/>
          <p:cNvSpPr>
            <a:spLocks noGrp="1"/>
          </p:cNvSpPr>
          <p:nvPr>
            <p:ph type="subTitle" idx="1"/>
          </p:nvPr>
        </p:nvSpPr>
        <p:spPr>
          <a:xfrm>
            <a:off x="360000" y="4989097"/>
            <a:ext cx="11466875" cy="1125748"/>
          </a:xfrm>
        </p:spPr>
        <p:txBody>
          <a:bodyPr anchor="t">
            <a:noAutofit/>
          </a:bodyPr>
          <a:lstStyle>
            <a:lvl1pPr marL="0" indent="0" algn="l">
              <a:spcBef>
                <a:spcPts val="200"/>
              </a:spcBef>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GB"/>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3827" y="557374"/>
            <a:ext cx="4130127" cy="306000"/>
          </a:xfrm>
          <a:prstGeom prst="rect">
            <a:avLst/>
          </a:prstGeom>
        </p:spPr>
      </p:pic>
    </p:spTree>
    <p:extLst>
      <p:ext uri="{BB962C8B-B14F-4D97-AF65-F5344CB8AC3E}">
        <p14:creationId xmlns:p14="http://schemas.microsoft.com/office/powerpoint/2010/main" val="24320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9_About Kantar Media">
    <p:bg>
      <p:bgPr>
        <a:solidFill>
          <a:schemeClr val="bg1"/>
        </a:solidFill>
        <a:effectLst/>
      </p:bgPr>
    </p:bg>
    <p:spTree>
      <p:nvGrpSpPr>
        <p:cNvPr id="1" name=""/>
        <p:cNvGrpSpPr/>
        <p:nvPr/>
      </p:nvGrpSpPr>
      <p:grpSpPr>
        <a:xfrm>
          <a:off x="0" y="0"/>
          <a:ext cx="0" cy="0"/>
          <a:chOff x="0" y="0"/>
          <a:chExt cx="0" cy="0"/>
        </a:xfrm>
      </p:grpSpPr>
      <p:sp>
        <p:nvSpPr>
          <p:cNvPr id="27" name="TextBox 26"/>
          <p:cNvSpPr txBox="1"/>
          <p:nvPr userDrawn="1"/>
        </p:nvSpPr>
        <p:spPr>
          <a:xfrm>
            <a:off x="11221456" y="6528464"/>
            <a:ext cx="902811" cy="215444"/>
          </a:xfrm>
          <a:prstGeom prst="rect">
            <a:avLst/>
          </a:prstGeom>
          <a:noFill/>
        </p:spPr>
        <p:txBody>
          <a:bodyPr wrap="none" rtlCol="0">
            <a:spAutoFit/>
          </a:bodyPr>
          <a:lstStyle/>
          <a:p>
            <a:r>
              <a:rPr lang="en-GB" sz="800"/>
              <a:t>© Kantar Media</a:t>
            </a:r>
          </a:p>
        </p:txBody>
      </p:sp>
      <p:sp>
        <p:nvSpPr>
          <p:cNvPr id="45" name="object 62"/>
          <p:cNvSpPr txBox="1"/>
          <p:nvPr userDrawn="1"/>
        </p:nvSpPr>
        <p:spPr>
          <a:xfrm>
            <a:off x="376455" y="1268019"/>
            <a:ext cx="4267200" cy="4050083"/>
          </a:xfrm>
          <a:prstGeom prst="rect">
            <a:avLst/>
          </a:prstGeom>
        </p:spPr>
        <p:txBody>
          <a:bodyPr vert="horz" wrap="square" lIns="0" tIns="0" rIns="0" bIns="0" rtlCol="0">
            <a:spAutoFit/>
          </a:bodyPr>
          <a:lstStyle/>
          <a:p>
            <a:pPr marL="8342"/>
            <a:r>
              <a:rPr lang="en-GB" sz="1067" b="1" spc="3" err="1">
                <a:solidFill>
                  <a:schemeClr val="tx1"/>
                </a:solidFill>
                <a:latin typeface="Arial"/>
                <a:cs typeface="Arial"/>
              </a:rPr>
              <a:t>Sobre</a:t>
            </a:r>
            <a:r>
              <a:rPr lang="en-GB" sz="1067" b="1" spc="3" baseline="0">
                <a:solidFill>
                  <a:schemeClr val="tx1"/>
                </a:solidFill>
                <a:latin typeface="Arial"/>
                <a:cs typeface="Arial"/>
              </a:rPr>
              <a:t> a </a:t>
            </a:r>
            <a:r>
              <a:rPr sz="1067" b="1" spc="-7">
                <a:solidFill>
                  <a:schemeClr val="tx1"/>
                </a:solidFill>
                <a:latin typeface="Arial"/>
                <a:cs typeface="Arial"/>
              </a:rPr>
              <a:t>K</a:t>
            </a:r>
            <a:r>
              <a:rPr sz="1067" b="1" spc="-3">
                <a:solidFill>
                  <a:schemeClr val="tx1"/>
                </a:solidFill>
                <a:latin typeface="Arial"/>
                <a:cs typeface="Arial"/>
              </a:rPr>
              <a:t>a</a:t>
            </a:r>
            <a:r>
              <a:rPr sz="1067" b="1" spc="-7">
                <a:solidFill>
                  <a:schemeClr val="tx1"/>
                </a:solidFill>
                <a:latin typeface="Arial"/>
                <a:cs typeface="Arial"/>
              </a:rPr>
              <a:t>n</a:t>
            </a:r>
            <a:r>
              <a:rPr sz="1067" b="1" spc="7">
                <a:solidFill>
                  <a:schemeClr val="tx1"/>
                </a:solidFill>
                <a:latin typeface="Arial"/>
                <a:cs typeface="Arial"/>
              </a:rPr>
              <a:t>t</a:t>
            </a:r>
            <a:r>
              <a:rPr sz="1067" b="1">
                <a:solidFill>
                  <a:schemeClr val="tx1"/>
                </a:solidFill>
                <a:latin typeface="Arial"/>
                <a:cs typeface="Arial"/>
              </a:rPr>
              <a:t>ar</a:t>
            </a:r>
            <a:r>
              <a:rPr lang="en-GB" sz="1067" b="1">
                <a:solidFill>
                  <a:schemeClr val="tx1"/>
                </a:solidFill>
                <a:latin typeface="Arial"/>
                <a:cs typeface="Arial"/>
              </a:rPr>
              <a:t> IBOPE</a:t>
            </a:r>
            <a:r>
              <a:rPr sz="1067" b="1" spc="-3">
                <a:solidFill>
                  <a:schemeClr val="tx1"/>
                </a:solidFill>
                <a:latin typeface="Arial"/>
                <a:cs typeface="Arial"/>
              </a:rPr>
              <a:t> </a:t>
            </a:r>
            <a:r>
              <a:rPr sz="1067" b="1" spc="7">
                <a:solidFill>
                  <a:schemeClr val="tx1"/>
                </a:solidFill>
                <a:latin typeface="Arial"/>
                <a:cs typeface="Arial"/>
              </a:rPr>
              <a:t>M</a:t>
            </a:r>
            <a:r>
              <a:rPr sz="1067" b="1" spc="-3">
                <a:solidFill>
                  <a:schemeClr val="tx1"/>
                </a:solidFill>
                <a:latin typeface="Arial"/>
                <a:cs typeface="Arial"/>
              </a:rPr>
              <a:t>e</a:t>
            </a:r>
            <a:r>
              <a:rPr sz="1067" b="1" spc="-7">
                <a:solidFill>
                  <a:schemeClr val="tx1"/>
                </a:solidFill>
                <a:latin typeface="Arial"/>
                <a:cs typeface="Arial"/>
              </a:rPr>
              <a:t>d</a:t>
            </a:r>
            <a:r>
              <a:rPr sz="1067" b="1">
                <a:solidFill>
                  <a:schemeClr val="tx1"/>
                </a:solidFill>
                <a:latin typeface="Arial"/>
                <a:cs typeface="Arial"/>
              </a:rPr>
              <a:t>ia</a:t>
            </a:r>
            <a:endParaRPr sz="1067">
              <a:solidFill>
                <a:schemeClr val="tx1"/>
              </a:solidFill>
              <a:latin typeface="Arial"/>
              <a:cs typeface="Arial"/>
            </a:endParaRPr>
          </a:p>
          <a:p>
            <a:pPr>
              <a:spcBef>
                <a:spcPts val="29"/>
              </a:spcBef>
            </a:pPr>
            <a:endParaRPr sz="1067">
              <a:latin typeface="Times New Roman"/>
              <a:cs typeface="Times New Roman"/>
            </a:endParaRPr>
          </a:p>
          <a:p>
            <a:r>
              <a:rPr lang="pt-BR" sz="1050" kern="1200">
                <a:solidFill>
                  <a:schemeClr val="tx1"/>
                </a:solidFill>
                <a:effectLst/>
                <a:latin typeface="+mn-lt"/>
                <a:ea typeface="+mn-ea"/>
                <a:cs typeface="+mn-cs"/>
              </a:rPr>
              <a:t>A Kantar IBOPE Media é a divisão latino-americana da Kantar Media, líder global em inteligência de mídia. A empresa oferece as mais abrangentes e precisas informações sobre consumo, desempenho e investimento de mídia, provendo aos clientes da América Latina dados para a melhor tomada de decisão.</a:t>
            </a:r>
            <a:endParaRPr lang="en-GB" sz="1050" kern="1200">
              <a:solidFill>
                <a:schemeClr val="tx1"/>
              </a:solidFill>
              <a:effectLst/>
              <a:latin typeface="+mn-lt"/>
              <a:ea typeface="+mn-ea"/>
              <a:cs typeface="+mn-cs"/>
            </a:endParaRPr>
          </a:p>
          <a:p>
            <a:r>
              <a:rPr lang="pt-BR" sz="1050" kern="1200">
                <a:solidFill>
                  <a:schemeClr val="tx1"/>
                </a:solidFill>
                <a:effectLst/>
                <a:latin typeface="+mn-lt"/>
                <a:ea typeface="+mn-ea"/>
                <a:cs typeface="+mn-cs"/>
              </a:rPr>
              <a:t> </a:t>
            </a:r>
            <a:endParaRPr lang="en-GB" sz="1050" kern="1200">
              <a:solidFill>
                <a:schemeClr val="tx1"/>
              </a:solidFill>
              <a:effectLst/>
              <a:latin typeface="+mn-lt"/>
              <a:ea typeface="+mn-ea"/>
              <a:cs typeface="+mn-cs"/>
            </a:endParaRPr>
          </a:p>
          <a:p>
            <a:r>
              <a:rPr lang="pt-BR" sz="1050" kern="1200">
                <a:solidFill>
                  <a:schemeClr val="tx1"/>
                </a:solidFill>
                <a:effectLst/>
                <a:latin typeface="+mn-lt"/>
                <a:ea typeface="+mn-ea"/>
                <a:cs typeface="+mn-cs"/>
              </a:rPr>
              <a:t>Parte do grupo Kantar - braço do Grupo WPP responsável pela gestão de informação - a Kantar IBOPE Media conta com aproximadamente 3.500 colaboradores e possui operações em 15 países latino-americanos.</a:t>
            </a:r>
            <a:endParaRPr lang="en-GB" sz="1050" kern="1200">
              <a:solidFill>
                <a:schemeClr val="tx1"/>
              </a:solidFill>
              <a:effectLst/>
              <a:latin typeface="+mn-lt"/>
              <a:ea typeface="+mn-ea"/>
              <a:cs typeface="+mn-cs"/>
            </a:endParaRPr>
          </a:p>
          <a:p>
            <a:r>
              <a:rPr lang="pt-BR" sz="1050" kern="1200">
                <a:solidFill>
                  <a:schemeClr val="tx1"/>
                </a:solidFill>
                <a:effectLst/>
                <a:latin typeface="+mn-lt"/>
                <a:ea typeface="+mn-ea"/>
                <a:cs typeface="+mn-cs"/>
              </a:rPr>
              <a:t> </a:t>
            </a:r>
            <a:endParaRPr lang="en-GB" sz="1050" kern="1200">
              <a:solidFill>
                <a:schemeClr val="tx1"/>
              </a:solidFill>
              <a:effectLst/>
              <a:latin typeface="+mn-lt"/>
              <a:ea typeface="+mn-ea"/>
              <a:cs typeface="+mn-cs"/>
            </a:endParaRPr>
          </a:p>
          <a:p>
            <a:r>
              <a:rPr lang="pt-BR" sz="1050" kern="1200">
                <a:solidFill>
                  <a:schemeClr val="tx1"/>
                </a:solidFill>
                <a:effectLst/>
                <a:latin typeface="+mn-lt"/>
                <a:ea typeface="+mn-ea"/>
                <a:cs typeface="+mn-cs"/>
              </a:rPr>
              <a:t>Acesse </a:t>
            </a:r>
            <a:r>
              <a:rPr lang="pt-BR" sz="1050" u="sng" kern="1200">
                <a:solidFill>
                  <a:schemeClr val="tx1"/>
                </a:solidFill>
                <a:effectLst/>
                <a:latin typeface="+mn-lt"/>
                <a:ea typeface="+mn-ea"/>
                <a:cs typeface="+mn-cs"/>
                <a:hlinkClick r:id="rId2"/>
              </a:rPr>
              <a:t>www.kantaribopemedia.com</a:t>
            </a:r>
            <a:r>
              <a:rPr lang="pt-BR" sz="1050" kern="1200">
                <a:solidFill>
                  <a:schemeClr val="tx1"/>
                </a:solidFill>
                <a:effectLst/>
                <a:latin typeface="+mn-lt"/>
                <a:ea typeface="+mn-ea"/>
                <a:cs typeface="+mn-cs"/>
              </a:rPr>
              <a:t>  para mais informações.</a:t>
            </a:r>
          </a:p>
          <a:p>
            <a:pPr marL="8342" algn="l" defTabSz="914400" rtl="0" eaLnBrk="1" latinLnBrk="0" hangingPunct="1"/>
            <a:endParaRPr lang="pt-BR" sz="1067" b="1" kern="1200" spc="3" baseline="0">
              <a:solidFill>
                <a:schemeClr val="tx1"/>
              </a:solidFill>
              <a:latin typeface="Arial"/>
              <a:ea typeface="+mn-ea"/>
              <a:cs typeface="Arial"/>
            </a:endParaRPr>
          </a:p>
          <a:p>
            <a:pPr marL="8342" algn="l" defTabSz="914400" rtl="0" eaLnBrk="1" latinLnBrk="0" hangingPunct="1"/>
            <a:r>
              <a:rPr lang="pt-BR" sz="1067" b="1" kern="1200" spc="3" baseline="0">
                <a:solidFill>
                  <a:schemeClr val="tx1"/>
                </a:solidFill>
                <a:latin typeface="Arial"/>
                <a:ea typeface="+mn-ea"/>
                <a:cs typeface="Arial"/>
              </a:rPr>
              <a:t>Sobre a Kantar Media</a:t>
            </a:r>
            <a:endParaRPr lang="en-GB" sz="1067" b="1" kern="1200" spc="3" baseline="0">
              <a:solidFill>
                <a:schemeClr val="tx1"/>
              </a:solidFill>
              <a:latin typeface="Arial"/>
              <a:ea typeface="+mn-ea"/>
              <a:cs typeface="Arial"/>
            </a:endParaRPr>
          </a:p>
          <a:p>
            <a:r>
              <a:rPr lang="pt-BR" sz="1050" kern="1200">
                <a:solidFill>
                  <a:schemeClr val="tx1"/>
                </a:solidFill>
                <a:effectLst/>
                <a:latin typeface="+mn-lt"/>
                <a:ea typeface="+mn-ea"/>
                <a:cs typeface="+mn-cs"/>
              </a:rPr>
              <a:t>A Kantar Media é líder global em inteligência de mídia, fornecendo aos clientes dados que precisam para tomar decisões informadas sobre todos os aspectos da medição, monitoramento e planejamento de mídia. Parte da Kantar, braço da WPP de gestão de investimentos de dados, a Kantar Media fornece informações abrangentes e precisas sobre o consumo, desempenho e investimento em mídia.</a:t>
            </a:r>
            <a:endParaRPr lang="en-GB" sz="1050" kern="1200">
              <a:solidFill>
                <a:schemeClr val="tx1"/>
              </a:solidFill>
              <a:effectLst/>
              <a:latin typeface="+mn-lt"/>
              <a:ea typeface="+mn-ea"/>
              <a:cs typeface="+mn-cs"/>
            </a:endParaRPr>
          </a:p>
          <a:p>
            <a:r>
              <a:rPr lang="pt-BR" sz="1050" kern="1200">
                <a:solidFill>
                  <a:schemeClr val="tx1"/>
                </a:solidFill>
                <a:effectLst/>
                <a:latin typeface="+mn-lt"/>
                <a:ea typeface="+mn-ea"/>
                <a:cs typeface="+mn-cs"/>
              </a:rPr>
              <a:t> </a:t>
            </a:r>
            <a:endParaRPr lang="en-GB" sz="1050" kern="1200">
              <a:solidFill>
                <a:schemeClr val="tx1"/>
              </a:solidFill>
              <a:effectLst/>
              <a:latin typeface="+mn-lt"/>
              <a:ea typeface="+mn-ea"/>
              <a:cs typeface="+mn-cs"/>
            </a:endParaRPr>
          </a:p>
          <a:p>
            <a:r>
              <a:rPr lang="pt-BR" sz="1050" kern="1200">
                <a:solidFill>
                  <a:schemeClr val="tx1"/>
                </a:solidFill>
                <a:effectLst/>
                <a:latin typeface="+mn-lt"/>
                <a:ea typeface="+mn-ea"/>
                <a:cs typeface="+mn-cs"/>
              </a:rPr>
              <a:t>Para mais informações, visite o site </a:t>
            </a:r>
            <a:r>
              <a:rPr lang="pt-BR" sz="1050" u="sng" kern="1200">
                <a:solidFill>
                  <a:schemeClr val="tx1"/>
                </a:solidFill>
                <a:effectLst/>
                <a:latin typeface="+mn-lt"/>
                <a:ea typeface="+mn-ea"/>
                <a:cs typeface="+mn-cs"/>
                <a:hlinkClick r:id="rId3"/>
              </a:rPr>
              <a:t>www.kantarmedia.com</a:t>
            </a:r>
            <a:endParaRPr lang="en-GB" sz="1050" kern="1200">
              <a:solidFill>
                <a:schemeClr val="tx1"/>
              </a:solidFill>
              <a:effectLst/>
              <a:latin typeface="+mn-lt"/>
              <a:ea typeface="+mn-ea"/>
              <a:cs typeface="+mn-cs"/>
            </a:endParaRPr>
          </a:p>
          <a:p>
            <a:endParaRPr lang="en-GB" sz="1050" kern="1200">
              <a:solidFill>
                <a:schemeClr val="tx1"/>
              </a:solidFill>
              <a:effectLst/>
              <a:latin typeface="+mn-lt"/>
              <a:ea typeface="+mn-ea"/>
              <a:cs typeface="+mn-cs"/>
            </a:endParaRPr>
          </a:p>
        </p:txBody>
      </p:sp>
      <p:grpSp>
        <p:nvGrpSpPr>
          <p:cNvPr id="13" name="Group 12"/>
          <p:cNvGrpSpPr/>
          <p:nvPr userDrawn="1"/>
        </p:nvGrpSpPr>
        <p:grpSpPr>
          <a:xfrm>
            <a:off x="9373103" y="3839364"/>
            <a:ext cx="3124599" cy="2239614"/>
            <a:chOff x="9373103" y="3839364"/>
            <a:chExt cx="3124599" cy="2239614"/>
          </a:xfrm>
        </p:grpSpPr>
        <p:grpSp>
          <p:nvGrpSpPr>
            <p:cNvPr id="7" name="Group 6"/>
            <p:cNvGrpSpPr/>
            <p:nvPr userDrawn="1"/>
          </p:nvGrpSpPr>
          <p:grpSpPr>
            <a:xfrm>
              <a:off x="9397829" y="4562057"/>
              <a:ext cx="3099873" cy="371961"/>
              <a:chOff x="440095" y="5012840"/>
              <a:chExt cx="3099873" cy="371961"/>
            </a:xfrm>
          </p:grpSpPr>
          <p:sp>
            <p:nvSpPr>
              <p:cNvPr id="28" name="object 61"/>
              <p:cNvSpPr txBox="1"/>
              <p:nvPr userDrawn="1"/>
            </p:nvSpPr>
            <p:spPr>
              <a:xfrm>
                <a:off x="831883" y="5012840"/>
                <a:ext cx="2708085" cy="371961"/>
              </a:xfrm>
              <a:prstGeom prst="rect">
                <a:avLst/>
              </a:prstGeom>
            </p:spPr>
            <p:txBody>
              <a:bodyPr vert="horz" wrap="square" lIns="0" tIns="0" rIns="0" bIns="0" rtlCol="0">
                <a:noAutofit/>
              </a:bodyPr>
              <a:lstStyle/>
              <a:p>
                <a:pPr marL="8342" marR="3337">
                  <a:lnSpc>
                    <a:spcPct val="138900"/>
                  </a:lnSpc>
                </a:pPr>
                <a:r>
                  <a:rPr sz="1379" spc="11">
                    <a:solidFill>
                      <a:schemeClr val="tx1"/>
                    </a:solidFill>
                    <a:latin typeface="Arial"/>
                    <a:cs typeface="Arial"/>
                  </a:rPr>
                  <a:t>c</a:t>
                </a:r>
                <a:r>
                  <a:rPr sz="1379" spc="-11">
                    <a:solidFill>
                      <a:schemeClr val="tx1"/>
                    </a:solidFill>
                    <a:latin typeface="Arial"/>
                    <a:cs typeface="Arial"/>
                  </a:rPr>
                  <a:t>o</a:t>
                </a:r>
                <a:r>
                  <a:rPr sz="1379" spc="-13">
                    <a:solidFill>
                      <a:schemeClr val="tx1"/>
                    </a:solidFill>
                    <a:latin typeface="Arial"/>
                    <a:cs typeface="Arial"/>
                  </a:rPr>
                  <a:t>m</a:t>
                </a:r>
                <a:r>
                  <a:rPr sz="1379" spc="-16">
                    <a:solidFill>
                      <a:schemeClr val="tx1"/>
                    </a:solidFill>
                    <a:latin typeface="Arial"/>
                    <a:cs typeface="Arial"/>
                  </a:rPr>
                  <a:t>pa</a:t>
                </a:r>
                <a:r>
                  <a:rPr sz="1379" spc="-43">
                    <a:solidFill>
                      <a:schemeClr val="tx1"/>
                    </a:solidFill>
                    <a:latin typeface="Arial"/>
                    <a:cs typeface="Arial"/>
                  </a:rPr>
                  <a:t>n</a:t>
                </a:r>
                <a:r>
                  <a:rPr sz="1379" spc="-39">
                    <a:solidFill>
                      <a:schemeClr val="tx1"/>
                    </a:solidFill>
                    <a:latin typeface="Arial"/>
                    <a:cs typeface="Arial"/>
                  </a:rPr>
                  <a:t>y</a:t>
                </a:r>
                <a:r>
                  <a:rPr sz="1379">
                    <a:solidFill>
                      <a:schemeClr val="tx1"/>
                    </a:solidFill>
                    <a:latin typeface="Arial"/>
                    <a:cs typeface="Arial"/>
                  </a:rPr>
                  <a:t>/</a:t>
                </a:r>
                <a:r>
                  <a:rPr lang="en-GB" sz="1379" spc="-16">
                    <a:solidFill>
                      <a:schemeClr val="tx1"/>
                    </a:solidFill>
                    <a:latin typeface="Arial"/>
                    <a:cs typeface="Arial"/>
                  </a:rPr>
                  <a:t>Kantar</a:t>
                </a:r>
                <a:r>
                  <a:rPr lang="en-GB" sz="1379" spc="-16" baseline="0">
                    <a:solidFill>
                      <a:schemeClr val="tx1"/>
                    </a:solidFill>
                    <a:latin typeface="Arial"/>
                    <a:cs typeface="Arial"/>
                  </a:rPr>
                  <a:t> IBOPE</a:t>
                </a:r>
                <a:endParaRPr lang="en-GB" sz="1379">
                  <a:solidFill>
                    <a:schemeClr val="tx1"/>
                  </a:solidFill>
                  <a:latin typeface="Arial"/>
                  <a:cs typeface="Arial"/>
                </a:endParaRPr>
              </a:p>
            </p:txBody>
          </p:sp>
          <p:sp>
            <p:nvSpPr>
              <p:cNvPr id="43" name="Freeform 7"/>
              <p:cNvSpPr>
                <a:spLocks noEditPoints="1"/>
              </p:cNvSpPr>
              <p:nvPr userDrawn="1"/>
            </p:nvSpPr>
            <p:spPr bwMode="auto">
              <a:xfrm>
                <a:off x="440095" y="5059869"/>
                <a:ext cx="213703" cy="210170"/>
              </a:xfrm>
              <a:custGeom>
                <a:avLst/>
                <a:gdLst>
                  <a:gd name="T0" fmla="*/ 92 w 100"/>
                  <a:gd name="T1" fmla="*/ 0 h 100"/>
                  <a:gd name="T2" fmla="*/ 7 w 100"/>
                  <a:gd name="T3" fmla="*/ 0 h 100"/>
                  <a:gd name="T4" fmla="*/ 0 w 100"/>
                  <a:gd name="T5" fmla="*/ 7 h 100"/>
                  <a:gd name="T6" fmla="*/ 0 w 100"/>
                  <a:gd name="T7" fmla="*/ 93 h 100"/>
                  <a:gd name="T8" fmla="*/ 7 w 100"/>
                  <a:gd name="T9" fmla="*/ 100 h 100"/>
                  <a:gd name="T10" fmla="*/ 92 w 100"/>
                  <a:gd name="T11" fmla="*/ 100 h 100"/>
                  <a:gd name="T12" fmla="*/ 100 w 100"/>
                  <a:gd name="T13" fmla="*/ 93 h 100"/>
                  <a:gd name="T14" fmla="*/ 100 w 100"/>
                  <a:gd name="T15" fmla="*/ 7 h 100"/>
                  <a:gd name="T16" fmla="*/ 92 w 100"/>
                  <a:gd name="T17" fmla="*/ 0 h 100"/>
                  <a:gd name="T18" fmla="*/ 29 w 100"/>
                  <a:gd name="T19" fmla="*/ 85 h 100"/>
                  <a:gd name="T20" fmla="*/ 14 w 100"/>
                  <a:gd name="T21" fmla="*/ 85 h 100"/>
                  <a:gd name="T22" fmla="*/ 14 w 100"/>
                  <a:gd name="T23" fmla="*/ 38 h 100"/>
                  <a:gd name="T24" fmla="*/ 29 w 100"/>
                  <a:gd name="T25" fmla="*/ 38 h 100"/>
                  <a:gd name="T26" fmla="*/ 29 w 100"/>
                  <a:gd name="T27" fmla="*/ 85 h 100"/>
                  <a:gd name="T28" fmla="*/ 22 w 100"/>
                  <a:gd name="T29" fmla="*/ 31 h 100"/>
                  <a:gd name="T30" fmla="*/ 13 w 100"/>
                  <a:gd name="T31" fmla="*/ 23 h 100"/>
                  <a:gd name="T32" fmla="*/ 22 w 100"/>
                  <a:gd name="T33" fmla="*/ 14 h 100"/>
                  <a:gd name="T34" fmla="*/ 30 w 100"/>
                  <a:gd name="T35" fmla="*/ 23 h 100"/>
                  <a:gd name="T36" fmla="*/ 22 w 100"/>
                  <a:gd name="T37" fmla="*/ 31 h 100"/>
                  <a:gd name="T38" fmla="*/ 85 w 100"/>
                  <a:gd name="T39" fmla="*/ 85 h 100"/>
                  <a:gd name="T40" fmla="*/ 70 w 100"/>
                  <a:gd name="T41" fmla="*/ 85 h 100"/>
                  <a:gd name="T42" fmla="*/ 70 w 100"/>
                  <a:gd name="T43" fmla="*/ 62 h 100"/>
                  <a:gd name="T44" fmla="*/ 62 w 100"/>
                  <a:gd name="T45" fmla="*/ 50 h 100"/>
                  <a:gd name="T46" fmla="*/ 53 w 100"/>
                  <a:gd name="T47" fmla="*/ 62 h 100"/>
                  <a:gd name="T48" fmla="*/ 53 w 100"/>
                  <a:gd name="T49" fmla="*/ 85 h 100"/>
                  <a:gd name="T50" fmla="*/ 38 w 100"/>
                  <a:gd name="T51" fmla="*/ 85 h 100"/>
                  <a:gd name="T52" fmla="*/ 38 w 100"/>
                  <a:gd name="T53" fmla="*/ 38 h 100"/>
                  <a:gd name="T54" fmla="*/ 53 w 100"/>
                  <a:gd name="T55" fmla="*/ 38 h 100"/>
                  <a:gd name="T56" fmla="*/ 53 w 100"/>
                  <a:gd name="T57" fmla="*/ 44 h 100"/>
                  <a:gd name="T58" fmla="*/ 53 w 100"/>
                  <a:gd name="T59" fmla="*/ 44 h 100"/>
                  <a:gd name="T60" fmla="*/ 67 w 100"/>
                  <a:gd name="T61" fmla="*/ 37 h 100"/>
                  <a:gd name="T62" fmla="*/ 85 w 100"/>
                  <a:gd name="T63" fmla="*/ 59 h 100"/>
                  <a:gd name="T64" fmla="*/ 85 w 100"/>
                  <a:gd name="T65" fmla="*/ 8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100">
                    <a:moveTo>
                      <a:pt x="92" y="0"/>
                    </a:moveTo>
                    <a:cubicBezTo>
                      <a:pt x="7" y="0"/>
                      <a:pt x="7" y="0"/>
                      <a:pt x="7" y="0"/>
                    </a:cubicBezTo>
                    <a:cubicBezTo>
                      <a:pt x="3" y="0"/>
                      <a:pt x="0" y="3"/>
                      <a:pt x="0" y="7"/>
                    </a:cubicBezTo>
                    <a:cubicBezTo>
                      <a:pt x="0" y="93"/>
                      <a:pt x="0" y="93"/>
                      <a:pt x="0" y="93"/>
                    </a:cubicBezTo>
                    <a:cubicBezTo>
                      <a:pt x="0" y="97"/>
                      <a:pt x="3" y="100"/>
                      <a:pt x="7" y="100"/>
                    </a:cubicBezTo>
                    <a:cubicBezTo>
                      <a:pt x="92" y="100"/>
                      <a:pt x="92" y="100"/>
                      <a:pt x="92" y="100"/>
                    </a:cubicBezTo>
                    <a:cubicBezTo>
                      <a:pt x="96" y="100"/>
                      <a:pt x="100" y="97"/>
                      <a:pt x="100" y="93"/>
                    </a:cubicBezTo>
                    <a:cubicBezTo>
                      <a:pt x="100" y="7"/>
                      <a:pt x="100" y="7"/>
                      <a:pt x="100" y="7"/>
                    </a:cubicBezTo>
                    <a:cubicBezTo>
                      <a:pt x="100" y="3"/>
                      <a:pt x="96" y="0"/>
                      <a:pt x="92" y="0"/>
                    </a:cubicBezTo>
                    <a:moveTo>
                      <a:pt x="29" y="85"/>
                    </a:moveTo>
                    <a:cubicBezTo>
                      <a:pt x="14" y="85"/>
                      <a:pt x="14" y="85"/>
                      <a:pt x="14" y="85"/>
                    </a:cubicBezTo>
                    <a:cubicBezTo>
                      <a:pt x="14" y="38"/>
                      <a:pt x="14" y="38"/>
                      <a:pt x="14" y="38"/>
                    </a:cubicBezTo>
                    <a:cubicBezTo>
                      <a:pt x="29" y="38"/>
                      <a:pt x="29" y="38"/>
                      <a:pt x="29" y="38"/>
                    </a:cubicBezTo>
                    <a:lnTo>
                      <a:pt x="29" y="85"/>
                    </a:lnTo>
                    <a:close/>
                    <a:moveTo>
                      <a:pt x="22" y="31"/>
                    </a:moveTo>
                    <a:cubicBezTo>
                      <a:pt x="17" y="31"/>
                      <a:pt x="13" y="27"/>
                      <a:pt x="13" y="23"/>
                    </a:cubicBezTo>
                    <a:cubicBezTo>
                      <a:pt x="13" y="18"/>
                      <a:pt x="17" y="14"/>
                      <a:pt x="22" y="14"/>
                    </a:cubicBezTo>
                    <a:cubicBezTo>
                      <a:pt x="27" y="14"/>
                      <a:pt x="30" y="18"/>
                      <a:pt x="30" y="23"/>
                    </a:cubicBezTo>
                    <a:cubicBezTo>
                      <a:pt x="30" y="27"/>
                      <a:pt x="27" y="31"/>
                      <a:pt x="22" y="31"/>
                    </a:cubicBezTo>
                    <a:moveTo>
                      <a:pt x="85" y="85"/>
                    </a:moveTo>
                    <a:cubicBezTo>
                      <a:pt x="70" y="85"/>
                      <a:pt x="70" y="85"/>
                      <a:pt x="70" y="85"/>
                    </a:cubicBezTo>
                    <a:cubicBezTo>
                      <a:pt x="70" y="62"/>
                      <a:pt x="70" y="62"/>
                      <a:pt x="70" y="62"/>
                    </a:cubicBezTo>
                    <a:cubicBezTo>
                      <a:pt x="70" y="57"/>
                      <a:pt x="70" y="50"/>
                      <a:pt x="62" y="50"/>
                    </a:cubicBezTo>
                    <a:cubicBezTo>
                      <a:pt x="54" y="50"/>
                      <a:pt x="53" y="56"/>
                      <a:pt x="53" y="62"/>
                    </a:cubicBezTo>
                    <a:cubicBezTo>
                      <a:pt x="53" y="85"/>
                      <a:pt x="53" y="85"/>
                      <a:pt x="53" y="85"/>
                    </a:cubicBezTo>
                    <a:cubicBezTo>
                      <a:pt x="38" y="85"/>
                      <a:pt x="38" y="85"/>
                      <a:pt x="38" y="85"/>
                    </a:cubicBezTo>
                    <a:cubicBezTo>
                      <a:pt x="38" y="38"/>
                      <a:pt x="38" y="38"/>
                      <a:pt x="38" y="38"/>
                    </a:cubicBezTo>
                    <a:cubicBezTo>
                      <a:pt x="53" y="38"/>
                      <a:pt x="53" y="38"/>
                      <a:pt x="53" y="38"/>
                    </a:cubicBezTo>
                    <a:cubicBezTo>
                      <a:pt x="53" y="44"/>
                      <a:pt x="53" y="44"/>
                      <a:pt x="53" y="44"/>
                    </a:cubicBezTo>
                    <a:cubicBezTo>
                      <a:pt x="53" y="44"/>
                      <a:pt x="53" y="44"/>
                      <a:pt x="53" y="44"/>
                    </a:cubicBezTo>
                    <a:cubicBezTo>
                      <a:pt x="55" y="41"/>
                      <a:pt x="60" y="37"/>
                      <a:pt x="67" y="37"/>
                    </a:cubicBezTo>
                    <a:cubicBezTo>
                      <a:pt x="82" y="37"/>
                      <a:pt x="85" y="46"/>
                      <a:pt x="85" y="59"/>
                    </a:cubicBezTo>
                    <a:lnTo>
                      <a:pt x="85" y="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sz="2400"/>
              </a:p>
            </p:txBody>
          </p:sp>
        </p:grpSp>
        <p:grpSp>
          <p:nvGrpSpPr>
            <p:cNvPr id="12" name="Group 11"/>
            <p:cNvGrpSpPr/>
            <p:nvPr userDrawn="1"/>
          </p:nvGrpSpPr>
          <p:grpSpPr>
            <a:xfrm>
              <a:off x="9373103" y="3839364"/>
              <a:ext cx="2523990" cy="2239614"/>
              <a:chOff x="9373103" y="3839364"/>
              <a:chExt cx="2523990" cy="2239614"/>
            </a:xfrm>
          </p:grpSpPr>
          <p:grpSp>
            <p:nvGrpSpPr>
              <p:cNvPr id="9" name="Group 8"/>
              <p:cNvGrpSpPr/>
              <p:nvPr userDrawn="1"/>
            </p:nvGrpSpPr>
            <p:grpSpPr>
              <a:xfrm>
                <a:off x="9391360" y="5344020"/>
                <a:ext cx="2447713" cy="380428"/>
                <a:chOff x="433626" y="5656306"/>
                <a:chExt cx="2447713" cy="380428"/>
              </a:xfrm>
            </p:grpSpPr>
            <p:sp>
              <p:nvSpPr>
                <p:cNvPr id="21" name="object 61"/>
                <p:cNvSpPr txBox="1"/>
                <p:nvPr userDrawn="1"/>
              </p:nvSpPr>
              <p:spPr>
                <a:xfrm>
                  <a:off x="831882" y="5656306"/>
                  <a:ext cx="2049457" cy="380428"/>
                </a:xfrm>
                <a:prstGeom prst="rect">
                  <a:avLst/>
                </a:prstGeom>
              </p:spPr>
              <p:txBody>
                <a:bodyPr vert="horz" wrap="square" lIns="0" tIns="0" rIns="0" bIns="0" rtlCol="0">
                  <a:noAutofit/>
                </a:bodyPr>
                <a:lstStyle/>
                <a:p>
                  <a:pPr marL="8342" marR="3337">
                    <a:lnSpc>
                      <a:spcPct val="138900"/>
                    </a:lnSpc>
                  </a:pPr>
                  <a:r>
                    <a:rPr lang="en-GB" sz="1379" spc="-11">
                      <a:solidFill>
                        <a:schemeClr val="tx1"/>
                      </a:solidFill>
                      <a:latin typeface="Arial"/>
                      <a:cs typeface="Arial"/>
                    </a:rPr>
                    <a:t>+</a:t>
                  </a:r>
                  <a:r>
                    <a:rPr sz="1379" spc="-11">
                      <a:solidFill>
                        <a:schemeClr val="tx1"/>
                      </a:solidFill>
                      <a:latin typeface="Arial"/>
                      <a:cs typeface="Arial"/>
                    </a:rPr>
                    <a:t>K</a:t>
                  </a:r>
                  <a:r>
                    <a:rPr sz="1379" spc="-16">
                      <a:solidFill>
                        <a:schemeClr val="tx1"/>
                      </a:solidFill>
                      <a:latin typeface="Arial"/>
                      <a:cs typeface="Arial"/>
                    </a:rPr>
                    <a:t>a</a:t>
                  </a:r>
                  <a:r>
                    <a:rPr sz="1379" spc="-27">
                      <a:solidFill>
                        <a:schemeClr val="tx1"/>
                      </a:solidFill>
                      <a:latin typeface="Arial"/>
                      <a:cs typeface="Arial"/>
                    </a:rPr>
                    <a:t>n</a:t>
                  </a:r>
                  <a:r>
                    <a:rPr sz="1379" spc="-3">
                      <a:solidFill>
                        <a:schemeClr val="tx1"/>
                      </a:solidFill>
                      <a:latin typeface="Arial"/>
                      <a:cs typeface="Arial"/>
                    </a:rPr>
                    <a:t>t</a:t>
                  </a:r>
                  <a:r>
                    <a:rPr sz="1379" spc="-16">
                      <a:solidFill>
                        <a:schemeClr val="tx1"/>
                      </a:solidFill>
                      <a:latin typeface="Arial"/>
                      <a:cs typeface="Arial"/>
                    </a:rPr>
                    <a:t>a</a:t>
                  </a:r>
                  <a:r>
                    <a:rPr sz="1379" spc="11">
                      <a:solidFill>
                        <a:schemeClr val="tx1"/>
                      </a:solidFill>
                      <a:latin typeface="Arial"/>
                      <a:cs typeface="Arial"/>
                    </a:rPr>
                    <a:t>r</a:t>
                  </a:r>
                  <a:r>
                    <a:rPr lang="en-GB" sz="1379" spc="11">
                      <a:solidFill>
                        <a:schemeClr val="tx1"/>
                      </a:solidFill>
                      <a:latin typeface="Arial"/>
                      <a:cs typeface="Arial"/>
                    </a:rPr>
                    <a:t>IBOPE</a:t>
                  </a:r>
                  <a:r>
                    <a:rPr sz="1379">
                      <a:solidFill>
                        <a:schemeClr val="tx1"/>
                      </a:solidFill>
                      <a:latin typeface="Arial"/>
                      <a:cs typeface="Arial"/>
                    </a:rPr>
                    <a:t>M</a:t>
                  </a:r>
                  <a:r>
                    <a:rPr sz="1379" spc="-11">
                      <a:solidFill>
                        <a:schemeClr val="tx1"/>
                      </a:solidFill>
                      <a:latin typeface="Arial"/>
                      <a:cs typeface="Arial"/>
                    </a:rPr>
                    <a:t>e</a:t>
                  </a:r>
                  <a:r>
                    <a:rPr sz="1379" spc="-20">
                      <a:solidFill>
                        <a:schemeClr val="tx1"/>
                      </a:solidFill>
                      <a:latin typeface="Arial"/>
                      <a:cs typeface="Arial"/>
                    </a:rPr>
                    <a:t>d</a:t>
                  </a:r>
                  <a:r>
                    <a:rPr sz="1379" spc="-13">
                      <a:solidFill>
                        <a:schemeClr val="tx1"/>
                      </a:solidFill>
                      <a:latin typeface="Arial"/>
                      <a:cs typeface="Arial"/>
                    </a:rPr>
                    <a:t>i</a:t>
                  </a:r>
                  <a:r>
                    <a:rPr sz="1379">
                      <a:solidFill>
                        <a:schemeClr val="tx1"/>
                      </a:solidFill>
                      <a:latin typeface="Arial"/>
                      <a:cs typeface="Arial"/>
                    </a:rPr>
                    <a:t>a</a:t>
                  </a:r>
                  <a:endParaRPr lang="en-GB" sz="1379">
                    <a:solidFill>
                      <a:schemeClr val="tx1"/>
                    </a:solidFill>
                    <a:latin typeface="Arial"/>
                    <a:cs typeface="Arial"/>
                  </a:endParaRPr>
                </a:p>
              </p:txBody>
            </p:sp>
            <p:grpSp>
              <p:nvGrpSpPr>
                <p:cNvPr id="36" name="Group 35"/>
                <p:cNvGrpSpPr/>
                <p:nvPr/>
              </p:nvGrpSpPr>
              <p:grpSpPr>
                <a:xfrm>
                  <a:off x="433626" y="5730086"/>
                  <a:ext cx="260506" cy="165134"/>
                  <a:chOff x="-491847" y="7193993"/>
                  <a:chExt cx="468312" cy="296863"/>
                </a:xfrm>
                <a:solidFill>
                  <a:schemeClr val="tx1"/>
                </a:solidFill>
              </p:grpSpPr>
              <p:sp>
                <p:nvSpPr>
                  <p:cNvPr id="37" name="Freeform 9"/>
                  <p:cNvSpPr>
                    <a:spLocks/>
                  </p:cNvSpPr>
                  <p:nvPr/>
                </p:nvSpPr>
                <p:spPr bwMode="auto">
                  <a:xfrm>
                    <a:off x="-491847" y="7193993"/>
                    <a:ext cx="300038" cy="296863"/>
                  </a:xfrm>
                  <a:custGeom>
                    <a:avLst/>
                    <a:gdLst>
                      <a:gd name="T0" fmla="*/ 40 w 78"/>
                      <a:gd name="T1" fmla="*/ 32 h 79"/>
                      <a:gd name="T2" fmla="*/ 40 w 78"/>
                      <a:gd name="T3" fmla="*/ 47 h 79"/>
                      <a:gd name="T4" fmla="*/ 61 w 78"/>
                      <a:gd name="T5" fmla="*/ 47 h 79"/>
                      <a:gd name="T6" fmla="*/ 53 w 78"/>
                      <a:gd name="T7" fmla="*/ 59 h 79"/>
                      <a:gd name="T8" fmla="*/ 45 w 78"/>
                      <a:gd name="T9" fmla="*/ 63 h 79"/>
                      <a:gd name="T10" fmla="*/ 35 w 78"/>
                      <a:gd name="T11" fmla="*/ 63 h 79"/>
                      <a:gd name="T12" fmla="*/ 27 w 78"/>
                      <a:gd name="T13" fmla="*/ 59 h 79"/>
                      <a:gd name="T14" fmla="*/ 18 w 78"/>
                      <a:gd name="T15" fmla="*/ 47 h 79"/>
                      <a:gd name="T16" fmla="*/ 18 w 78"/>
                      <a:gd name="T17" fmla="*/ 32 h 79"/>
                      <a:gd name="T18" fmla="*/ 24 w 78"/>
                      <a:gd name="T19" fmla="*/ 23 h 79"/>
                      <a:gd name="T20" fmla="*/ 35 w 78"/>
                      <a:gd name="T21" fmla="*/ 16 h 79"/>
                      <a:gd name="T22" fmla="*/ 47 w 78"/>
                      <a:gd name="T23" fmla="*/ 17 h 79"/>
                      <a:gd name="T24" fmla="*/ 55 w 78"/>
                      <a:gd name="T25" fmla="*/ 22 h 79"/>
                      <a:gd name="T26" fmla="*/ 62 w 78"/>
                      <a:gd name="T27" fmla="*/ 15 h 79"/>
                      <a:gd name="T28" fmla="*/ 66 w 78"/>
                      <a:gd name="T29" fmla="*/ 11 h 79"/>
                      <a:gd name="T30" fmla="*/ 53 w 78"/>
                      <a:gd name="T31" fmla="*/ 3 h 79"/>
                      <a:gd name="T32" fmla="*/ 27 w 78"/>
                      <a:gd name="T33" fmla="*/ 3 h 79"/>
                      <a:gd name="T34" fmla="*/ 5 w 78"/>
                      <a:gd name="T35" fmla="*/ 22 h 79"/>
                      <a:gd name="T36" fmla="*/ 2 w 78"/>
                      <a:gd name="T37" fmla="*/ 32 h 79"/>
                      <a:gd name="T38" fmla="*/ 5 w 78"/>
                      <a:gd name="T39" fmla="*/ 57 h 79"/>
                      <a:gd name="T40" fmla="*/ 16 w 78"/>
                      <a:gd name="T41" fmla="*/ 70 h 79"/>
                      <a:gd name="T42" fmla="*/ 30 w 78"/>
                      <a:gd name="T43" fmla="*/ 77 h 79"/>
                      <a:gd name="T44" fmla="*/ 50 w 78"/>
                      <a:gd name="T45" fmla="*/ 77 h 79"/>
                      <a:gd name="T46" fmla="*/ 66 w 78"/>
                      <a:gd name="T47" fmla="*/ 69 h 79"/>
                      <a:gd name="T48" fmla="*/ 76 w 78"/>
                      <a:gd name="T49" fmla="*/ 53 h 79"/>
                      <a:gd name="T50" fmla="*/ 77 w 78"/>
                      <a:gd name="T51" fmla="*/ 32 h 79"/>
                      <a:gd name="T52" fmla="*/ 40 w 78"/>
                      <a:gd name="T53" fmla="*/ 3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8" h="79">
                        <a:moveTo>
                          <a:pt x="40" y="32"/>
                        </a:moveTo>
                        <a:cubicBezTo>
                          <a:pt x="40" y="37"/>
                          <a:pt x="40" y="42"/>
                          <a:pt x="40" y="47"/>
                        </a:cubicBezTo>
                        <a:cubicBezTo>
                          <a:pt x="47" y="47"/>
                          <a:pt x="54" y="47"/>
                          <a:pt x="61" y="47"/>
                        </a:cubicBezTo>
                        <a:cubicBezTo>
                          <a:pt x="60" y="52"/>
                          <a:pt x="57" y="57"/>
                          <a:pt x="53" y="59"/>
                        </a:cubicBezTo>
                        <a:cubicBezTo>
                          <a:pt x="51" y="61"/>
                          <a:pt x="48" y="62"/>
                          <a:pt x="45" y="63"/>
                        </a:cubicBezTo>
                        <a:cubicBezTo>
                          <a:pt x="42" y="63"/>
                          <a:pt x="39" y="63"/>
                          <a:pt x="35" y="63"/>
                        </a:cubicBezTo>
                        <a:cubicBezTo>
                          <a:pt x="32" y="62"/>
                          <a:pt x="29" y="61"/>
                          <a:pt x="27" y="59"/>
                        </a:cubicBezTo>
                        <a:cubicBezTo>
                          <a:pt x="23" y="56"/>
                          <a:pt x="20" y="52"/>
                          <a:pt x="18" y="47"/>
                        </a:cubicBezTo>
                        <a:cubicBezTo>
                          <a:pt x="16" y="42"/>
                          <a:pt x="16" y="37"/>
                          <a:pt x="18" y="32"/>
                        </a:cubicBezTo>
                        <a:cubicBezTo>
                          <a:pt x="19" y="28"/>
                          <a:pt x="21" y="25"/>
                          <a:pt x="24" y="23"/>
                        </a:cubicBezTo>
                        <a:cubicBezTo>
                          <a:pt x="27" y="20"/>
                          <a:pt x="31" y="17"/>
                          <a:pt x="35" y="16"/>
                        </a:cubicBezTo>
                        <a:cubicBezTo>
                          <a:pt x="39" y="15"/>
                          <a:pt x="43" y="16"/>
                          <a:pt x="47" y="17"/>
                        </a:cubicBezTo>
                        <a:cubicBezTo>
                          <a:pt x="50" y="18"/>
                          <a:pt x="53" y="19"/>
                          <a:pt x="55" y="22"/>
                        </a:cubicBezTo>
                        <a:cubicBezTo>
                          <a:pt x="57" y="19"/>
                          <a:pt x="60" y="17"/>
                          <a:pt x="62" y="15"/>
                        </a:cubicBezTo>
                        <a:cubicBezTo>
                          <a:pt x="63" y="13"/>
                          <a:pt x="65" y="12"/>
                          <a:pt x="66" y="11"/>
                        </a:cubicBezTo>
                        <a:cubicBezTo>
                          <a:pt x="62" y="7"/>
                          <a:pt x="58" y="5"/>
                          <a:pt x="53" y="3"/>
                        </a:cubicBezTo>
                        <a:cubicBezTo>
                          <a:pt x="45" y="0"/>
                          <a:pt x="36" y="0"/>
                          <a:pt x="27" y="3"/>
                        </a:cubicBezTo>
                        <a:cubicBezTo>
                          <a:pt x="18" y="6"/>
                          <a:pt x="10" y="13"/>
                          <a:pt x="5" y="22"/>
                        </a:cubicBezTo>
                        <a:cubicBezTo>
                          <a:pt x="4" y="25"/>
                          <a:pt x="2" y="28"/>
                          <a:pt x="2" y="32"/>
                        </a:cubicBezTo>
                        <a:cubicBezTo>
                          <a:pt x="0" y="40"/>
                          <a:pt x="1" y="49"/>
                          <a:pt x="5" y="57"/>
                        </a:cubicBezTo>
                        <a:cubicBezTo>
                          <a:pt x="8" y="62"/>
                          <a:pt x="11" y="67"/>
                          <a:pt x="16" y="70"/>
                        </a:cubicBezTo>
                        <a:cubicBezTo>
                          <a:pt x="20" y="73"/>
                          <a:pt x="25" y="76"/>
                          <a:pt x="30" y="77"/>
                        </a:cubicBezTo>
                        <a:cubicBezTo>
                          <a:pt x="36" y="79"/>
                          <a:pt x="43" y="79"/>
                          <a:pt x="50" y="77"/>
                        </a:cubicBezTo>
                        <a:cubicBezTo>
                          <a:pt x="56" y="76"/>
                          <a:pt x="61" y="73"/>
                          <a:pt x="66" y="69"/>
                        </a:cubicBezTo>
                        <a:cubicBezTo>
                          <a:pt x="70" y="65"/>
                          <a:pt x="74" y="59"/>
                          <a:pt x="76" y="53"/>
                        </a:cubicBezTo>
                        <a:cubicBezTo>
                          <a:pt x="78" y="46"/>
                          <a:pt x="78" y="39"/>
                          <a:pt x="77" y="32"/>
                        </a:cubicBezTo>
                        <a:cubicBezTo>
                          <a:pt x="64" y="32"/>
                          <a:pt x="52" y="32"/>
                          <a:pt x="40" y="32"/>
                        </a:cubicBezTo>
                      </a:path>
                    </a:pathLst>
                  </a:custGeom>
                  <a:grpFill/>
                  <a:ln>
                    <a:noFill/>
                  </a:ln>
                </p:spPr>
                <p:txBody>
                  <a:bodyPr vert="horz" wrap="square" lIns="91440" tIns="45720" rIns="91440" bIns="45720" numCol="1" anchor="t" anchorCtr="0" compatLnSpc="1">
                    <a:prstTxWarp prst="textNoShape">
                      <a:avLst/>
                    </a:prstTxWarp>
                  </a:bodyPr>
                  <a:lstStyle/>
                  <a:p>
                    <a:endParaRPr lang="en-GB" sz="2400"/>
                  </a:p>
                </p:txBody>
              </p:sp>
              <p:sp>
                <p:nvSpPr>
                  <p:cNvPr id="38" name="Freeform 10"/>
                  <p:cNvSpPr>
                    <a:spLocks/>
                  </p:cNvSpPr>
                  <p:nvPr/>
                </p:nvSpPr>
                <p:spPr bwMode="auto">
                  <a:xfrm>
                    <a:off x="-166411" y="7280652"/>
                    <a:ext cx="142876" cy="139700"/>
                  </a:xfrm>
                  <a:custGeom>
                    <a:avLst/>
                    <a:gdLst>
                      <a:gd name="T0" fmla="*/ 90 w 90"/>
                      <a:gd name="T1" fmla="*/ 33 h 88"/>
                      <a:gd name="T2" fmla="*/ 56 w 90"/>
                      <a:gd name="T3" fmla="*/ 33 h 88"/>
                      <a:gd name="T4" fmla="*/ 56 w 90"/>
                      <a:gd name="T5" fmla="*/ 0 h 88"/>
                      <a:gd name="T6" fmla="*/ 32 w 90"/>
                      <a:gd name="T7" fmla="*/ 0 h 88"/>
                      <a:gd name="T8" fmla="*/ 32 w 90"/>
                      <a:gd name="T9" fmla="*/ 33 h 88"/>
                      <a:gd name="T10" fmla="*/ 0 w 90"/>
                      <a:gd name="T11" fmla="*/ 33 h 88"/>
                      <a:gd name="T12" fmla="*/ 0 w 90"/>
                      <a:gd name="T13" fmla="*/ 57 h 88"/>
                      <a:gd name="T14" fmla="*/ 32 w 90"/>
                      <a:gd name="T15" fmla="*/ 57 h 88"/>
                      <a:gd name="T16" fmla="*/ 32 w 90"/>
                      <a:gd name="T17" fmla="*/ 88 h 88"/>
                      <a:gd name="T18" fmla="*/ 56 w 90"/>
                      <a:gd name="T19" fmla="*/ 88 h 88"/>
                      <a:gd name="T20" fmla="*/ 56 w 90"/>
                      <a:gd name="T21" fmla="*/ 57 h 88"/>
                      <a:gd name="T22" fmla="*/ 90 w 90"/>
                      <a:gd name="T23" fmla="*/ 57 h 88"/>
                      <a:gd name="T24" fmla="*/ 90 w 90"/>
                      <a:gd name="T25" fmla="*/ 3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88">
                        <a:moveTo>
                          <a:pt x="90" y="33"/>
                        </a:moveTo>
                        <a:lnTo>
                          <a:pt x="56" y="33"/>
                        </a:lnTo>
                        <a:lnTo>
                          <a:pt x="56" y="0"/>
                        </a:lnTo>
                        <a:lnTo>
                          <a:pt x="32" y="0"/>
                        </a:lnTo>
                        <a:lnTo>
                          <a:pt x="32" y="33"/>
                        </a:lnTo>
                        <a:lnTo>
                          <a:pt x="0" y="33"/>
                        </a:lnTo>
                        <a:lnTo>
                          <a:pt x="0" y="57"/>
                        </a:lnTo>
                        <a:lnTo>
                          <a:pt x="32" y="57"/>
                        </a:lnTo>
                        <a:lnTo>
                          <a:pt x="32" y="88"/>
                        </a:lnTo>
                        <a:lnTo>
                          <a:pt x="56" y="88"/>
                        </a:lnTo>
                        <a:lnTo>
                          <a:pt x="56" y="57"/>
                        </a:lnTo>
                        <a:lnTo>
                          <a:pt x="90" y="57"/>
                        </a:lnTo>
                        <a:lnTo>
                          <a:pt x="90" y="33"/>
                        </a:lnTo>
                        <a:close/>
                      </a:path>
                    </a:pathLst>
                  </a:custGeom>
                  <a:grpFill/>
                  <a:ln>
                    <a:noFill/>
                  </a:ln>
                </p:spPr>
                <p:txBody>
                  <a:bodyPr vert="horz" wrap="square" lIns="91440" tIns="45720" rIns="91440" bIns="45720" numCol="1" anchor="t" anchorCtr="0" compatLnSpc="1">
                    <a:prstTxWarp prst="textNoShape">
                      <a:avLst/>
                    </a:prstTxWarp>
                  </a:bodyPr>
                  <a:lstStyle/>
                  <a:p>
                    <a:endParaRPr lang="en-GB" sz="2400"/>
                  </a:p>
                </p:txBody>
              </p:sp>
            </p:grpSp>
          </p:grpSp>
          <p:grpSp>
            <p:nvGrpSpPr>
              <p:cNvPr id="5" name="Group 4"/>
              <p:cNvGrpSpPr/>
              <p:nvPr userDrawn="1"/>
            </p:nvGrpSpPr>
            <p:grpSpPr>
              <a:xfrm>
                <a:off x="9373103" y="3839364"/>
                <a:ext cx="1845232" cy="338094"/>
                <a:chOff x="415369" y="4278650"/>
                <a:chExt cx="1845232" cy="338094"/>
              </a:xfrm>
            </p:grpSpPr>
            <p:sp>
              <p:nvSpPr>
                <p:cNvPr id="29" name="object 61"/>
                <p:cNvSpPr txBox="1"/>
                <p:nvPr userDrawn="1"/>
              </p:nvSpPr>
              <p:spPr>
                <a:xfrm>
                  <a:off x="831883" y="4278650"/>
                  <a:ext cx="1428718" cy="338094"/>
                </a:xfrm>
                <a:prstGeom prst="rect">
                  <a:avLst/>
                </a:prstGeom>
              </p:spPr>
              <p:txBody>
                <a:bodyPr vert="horz" wrap="square" lIns="0" tIns="0" rIns="0" bIns="0" rtlCol="0">
                  <a:noAutofit/>
                </a:bodyPr>
                <a:lstStyle/>
                <a:p>
                  <a:pPr marL="8342" marR="3337">
                    <a:lnSpc>
                      <a:spcPct val="138900"/>
                    </a:lnSpc>
                  </a:pPr>
                  <a:r>
                    <a:rPr sz="1379" spc="-7">
                      <a:solidFill>
                        <a:schemeClr val="tx1"/>
                      </a:solidFill>
                      <a:latin typeface="Arial"/>
                      <a:cs typeface="Arial"/>
                    </a:rPr>
                    <a:t>@</a:t>
                  </a:r>
                  <a:r>
                    <a:rPr sz="1379" spc="-11">
                      <a:solidFill>
                        <a:schemeClr val="tx1"/>
                      </a:solidFill>
                      <a:latin typeface="Arial"/>
                      <a:cs typeface="Arial"/>
                    </a:rPr>
                    <a:t>K</a:t>
                  </a:r>
                  <a:r>
                    <a:rPr lang="en-GB" sz="1379" spc="-16">
                      <a:solidFill>
                        <a:schemeClr val="tx1"/>
                      </a:solidFill>
                      <a:latin typeface="Arial"/>
                      <a:cs typeface="Arial"/>
                    </a:rPr>
                    <a:t>_</a:t>
                  </a:r>
                  <a:r>
                    <a:rPr lang="en-GB" sz="1379" spc="-16" err="1">
                      <a:solidFill>
                        <a:schemeClr val="tx1"/>
                      </a:solidFill>
                      <a:latin typeface="Arial"/>
                      <a:cs typeface="Arial"/>
                    </a:rPr>
                    <a:t>IBOPEMedi</a:t>
                  </a:r>
                  <a:r>
                    <a:rPr sz="1379">
                      <a:solidFill>
                        <a:schemeClr val="tx1"/>
                      </a:solidFill>
                      <a:latin typeface="Arial"/>
                      <a:cs typeface="Arial"/>
                    </a:rPr>
                    <a:t>a</a:t>
                  </a:r>
                  <a:endParaRPr lang="en-GB" sz="1379">
                    <a:solidFill>
                      <a:schemeClr val="tx1"/>
                    </a:solidFill>
                    <a:cs typeface="Arial"/>
                  </a:endParaRPr>
                </a:p>
              </p:txBody>
            </p:sp>
            <p:sp>
              <p:nvSpPr>
                <p:cNvPr id="41" name="Freeform 5"/>
                <p:cNvSpPr>
                  <a:spLocks/>
                </p:cNvSpPr>
                <p:nvPr userDrawn="1"/>
              </p:nvSpPr>
              <p:spPr bwMode="auto">
                <a:xfrm>
                  <a:off x="415369" y="4343054"/>
                  <a:ext cx="263155" cy="209287"/>
                </a:xfrm>
                <a:custGeom>
                  <a:avLst/>
                  <a:gdLst>
                    <a:gd name="T0" fmla="*/ 85 w 123"/>
                    <a:gd name="T1" fmla="*/ 0 h 100"/>
                    <a:gd name="T2" fmla="*/ 60 w 123"/>
                    <a:gd name="T3" fmla="*/ 25 h 100"/>
                    <a:gd name="T4" fmla="*/ 61 w 123"/>
                    <a:gd name="T5" fmla="*/ 31 h 100"/>
                    <a:gd name="T6" fmla="*/ 9 w 123"/>
                    <a:gd name="T7" fmla="*/ 4 h 100"/>
                    <a:gd name="T8" fmla="*/ 5 w 123"/>
                    <a:gd name="T9" fmla="*/ 17 h 100"/>
                    <a:gd name="T10" fmla="*/ 16 w 123"/>
                    <a:gd name="T11" fmla="*/ 38 h 100"/>
                    <a:gd name="T12" fmla="*/ 5 w 123"/>
                    <a:gd name="T13" fmla="*/ 35 h 100"/>
                    <a:gd name="T14" fmla="*/ 5 w 123"/>
                    <a:gd name="T15" fmla="*/ 35 h 100"/>
                    <a:gd name="T16" fmla="*/ 25 w 123"/>
                    <a:gd name="T17" fmla="*/ 60 h 100"/>
                    <a:gd name="T18" fmla="*/ 19 w 123"/>
                    <a:gd name="T19" fmla="*/ 61 h 100"/>
                    <a:gd name="T20" fmla="*/ 14 w 123"/>
                    <a:gd name="T21" fmla="*/ 60 h 100"/>
                    <a:gd name="T22" fmla="*/ 37 w 123"/>
                    <a:gd name="T23" fmla="*/ 78 h 100"/>
                    <a:gd name="T24" fmla="*/ 6 w 123"/>
                    <a:gd name="T25" fmla="*/ 89 h 100"/>
                    <a:gd name="T26" fmla="*/ 0 w 123"/>
                    <a:gd name="T27" fmla="*/ 88 h 100"/>
                    <a:gd name="T28" fmla="*/ 39 w 123"/>
                    <a:gd name="T29" fmla="*/ 100 h 100"/>
                    <a:gd name="T30" fmla="*/ 111 w 123"/>
                    <a:gd name="T31" fmla="*/ 28 h 100"/>
                    <a:gd name="T32" fmla="*/ 110 w 123"/>
                    <a:gd name="T33" fmla="*/ 25 h 100"/>
                    <a:gd name="T34" fmla="*/ 123 w 123"/>
                    <a:gd name="T35" fmla="*/ 12 h 100"/>
                    <a:gd name="T36" fmla="*/ 109 w 123"/>
                    <a:gd name="T37" fmla="*/ 16 h 100"/>
                    <a:gd name="T38" fmla="*/ 120 w 123"/>
                    <a:gd name="T39" fmla="*/ 2 h 100"/>
                    <a:gd name="T40" fmla="*/ 104 w 123"/>
                    <a:gd name="T41" fmla="*/ 8 h 100"/>
                    <a:gd name="T42" fmla="*/ 85 w 123"/>
                    <a:gd name="T4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3" h="100">
                      <a:moveTo>
                        <a:pt x="85" y="0"/>
                      </a:moveTo>
                      <a:cubicBezTo>
                        <a:pt x="71" y="0"/>
                        <a:pt x="60" y="11"/>
                        <a:pt x="60" y="25"/>
                      </a:cubicBezTo>
                      <a:cubicBezTo>
                        <a:pt x="60" y="27"/>
                        <a:pt x="60" y="29"/>
                        <a:pt x="61" y="31"/>
                      </a:cubicBezTo>
                      <a:cubicBezTo>
                        <a:pt x="40" y="30"/>
                        <a:pt x="21" y="20"/>
                        <a:pt x="9" y="4"/>
                      </a:cubicBezTo>
                      <a:cubicBezTo>
                        <a:pt x="6" y="8"/>
                        <a:pt x="5" y="12"/>
                        <a:pt x="5" y="17"/>
                      </a:cubicBezTo>
                      <a:cubicBezTo>
                        <a:pt x="5" y="26"/>
                        <a:pt x="10" y="34"/>
                        <a:pt x="16" y="38"/>
                      </a:cubicBezTo>
                      <a:cubicBezTo>
                        <a:pt x="12" y="38"/>
                        <a:pt x="8" y="37"/>
                        <a:pt x="5" y="35"/>
                      </a:cubicBezTo>
                      <a:cubicBezTo>
                        <a:pt x="5" y="35"/>
                        <a:pt x="5" y="35"/>
                        <a:pt x="5" y="35"/>
                      </a:cubicBezTo>
                      <a:cubicBezTo>
                        <a:pt x="5" y="47"/>
                        <a:pt x="14" y="58"/>
                        <a:pt x="25" y="60"/>
                      </a:cubicBezTo>
                      <a:cubicBezTo>
                        <a:pt x="23" y="61"/>
                        <a:pt x="21" y="61"/>
                        <a:pt x="19" y="61"/>
                      </a:cubicBezTo>
                      <a:cubicBezTo>
                        <a:pt x="17" y="61"/>
                        <a:pt x="15" y="61"/>
                        <a:pt x="14" y="60"/>
                      </a:cubicBezTo>
                      <a:cubicBezTo>
                        <a:pt x="17" y="70"/>
                        <a:pt x="26" y="78"/>
                        <a:pt x="37" y="78"/>
                      </a:cubicBezTo>
                      <a:cubicBezTo>
                        <a:pt x="29" y="85"/>
                        <a:pt x="18" y="89"/>
                        <a:pt x="6" y="89"/>
                      </a:cubicBezTo>
                      <a:cubicBezTo>
                        <a:pt x="4" y="89"/>
                        <a:pt x="2" y="89"/>
                        <a:pt x="0" y="88"/>
                      </a:cubicBezTo>
                      <a:cubicBezTo>
                        <a:pt x="11" y="96"/>
                        <a:pt x="24" y="100"/>
                        <a:pt x="39" y="100"/>
                      </a:cubicBezTo>
                      <a:cubicBezTo>
                        <a:pt x="85" y="100"/>
                        <a:pt x="111" y="61"/>
                        <a:pt x="111" y="28"/>
                      </a:cubicBezTo>
                      <a:cubicBezTo>
                        <a:pt x="111" y="27"/>
                        <a:pt x="111" y="26"/>
                        <a:pt x="110" y="25"/>
                      </a:cubicBezTo>
                      <a:cubicBezTo>
                        <a:pt x="115" y="21"/>
                        <a:pt x="120" y="17"/>
                        <a:pt x="123" y="12"/>
                      </a:cubicBezTo>
                      <a:cubicBezTo>
                        <a:pt x="119" y="14"/>
                        <a:pt x="114" y="15"/>
                        <a:pt x="109" y="16"/>
                      </a:cubicBezTo>
                      <a:cubicBezTo>
                        <a:pt x="114" y="12"/>
                        <a:pt x="118" y="7"/>
                        <a:pt x="120" y="2"/>
                      </a:cubicBezTo>
                      <a:cubicBezTo>
                        <a:pt x="115" y="4"/>
                        <a:pt x="109" y="7"/>
                        <a:pt x="104" y="8"/>
                      </a:cubicBezTo>
                      <a:cubicBezTo>
                        <a:pt x="99" y="3"/>
                        <a:pt x="92" y="0"/>
                        <a:pt x="85"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sz="2400"/>
                </a:p>
              </p:txBody>
            </p:sp>
          </p:grpSp>
          <p:grpSp>
            <p:nvGrpSpPr>
              <p:cNvPr id="6" name="Group 5"/>
              <p:cNvGrpSpPr/>
              <p:nvPr userDrawn="1"/>
            </p:nvGrpSpPr>
            <p:grpSpPr>
              <a:xfrm>
                <a:off x="9454787" y="4204944"/>
                <a:ext cx="2042948" cy="295761"/>
                <a:chOff x="497053" y="4707970"/>
                <a:chExt cx="2042948" cy="295761"/>
              </a:xfrm>
            </p:grpSpPr>
            <p:sp>
              <p:nvSpPr>
                <p:cNvPr id="40" name="object 61"/>
                <p:cNvSpPr txBox="1"/>
                <p:nvPr userDrawn="1"/>
              </p:nvSpPr>
              <p:spPr>
                <a:xfrm>
                  <a:off x="831883" y="4707970"/>
                  <a:ext cx="1708118" cy="295761"/>
                </a:xfrm>
                <a:prstGeom prst="rect">
                  <a:avLst/>
                </a:prstGeom>
              </p:spPr>
              <p:txBody>
                <a:bodyPr vert="horz" wrap="square" lIns="0" tIns="0" rIns="0" bIns="0" rtlCol="0">
                  <a:noAutofit/>
                </a:bodyPr>
                <a:lstStyle/>
                <a:p>
                  <a:pPr marL="8342" marR="3337">
                    <a:lnSpc>
                      <a:spcPct val="138900"/>
                    </a:lnSpc>
                  </a:pPr>
                  <a:r>
                    <a:rPr lang="en-GB" sz="1379" spc="-11">
                      <a:solidFill>
                        <a:schemeClr val="tx1"/>
                      </a:solidFill>
                      <a:latin typeface="Arial"/>
                      <a:cs typeface="Arial"/>
                    </a:rPr>
                    <a:t>Kantar IBOPE Media</a:t>
                  </a:r>
                  <a:endParaRPr lang="en-GB" sz="1379">
                    <a:solidFill>
                      <a:schemeClr val="tx1"/>
                    </a:solidFill>
                    <a:cs typeface="Arial"/>
                  </a:endParaRPr>
                </a:p>
              </p:txBody>
            </p:sp>
            <p:sp>
              <p:nvSpPr>
                <p:cNvPr id="42" name="Freeform 6"/>
                <p:cNvSpPr>
                  <a:spLocks/>
                </p:cNvSpPr>
                <p:nvPr userDrawn="1"/>
              </p:nvSpPr>
              <p:spPr bwMode="auto">
                <a:xfrm>
                  <a:off x="497053" y="4750765"/>
                  <a:ext cx="99787" cy="210170"/>
                </a:xfrm>
                <a:custGeom>
                  <a:avLst/>
                  <a:gdLst>
                    <a:gd name="T0" fmla="*/ 31 w 47"/>
                    <a:gd name="T1" fmla="*/ 100 h 100"/>
                    <a:gd name="T2" fmla="*/ 31 w 47"/>
                    <a:gd name="T3" fmla="*/ 50 h 100"/>
                    <a:gd name="T4" fmla="*/ 45 w 47"/>
                    <a:gd name="T5" fmla="*/ 50 h 100"/>
                    <a:gd name="T6" fmla="*/ 47 w 47"/>
                    <a:gd name="T7" fmla="*/ 32 h 100"/>
                    <a:gd name="T8" fmla="*/ 31 w 47"/>
                    <a:gd name="T9" fmla="*/ 32 h 100"/>
                    <a:gd name="T10" fmla="*/ 31 w 47"/>
                    <a:gd name="T11" fmla="*/ 22 h 100"/>
                    <a:gd name="T12" fmla="*/ 35 w 47"/>
                    <a:gd name="T13" fmla="*/ 17 h 100"/>
                    <a:gd name="T14" fmla="*/ 46 w 47"/>
                    <a:gd name="T15" fmla="*/ 17 h 100"/>
                    <a:gd name="T16" fmla="*/ 46 w 47"/>
                    <a:gd name="T17" fmla="*/ 0 h 100"/>
                    <a:gd name="T18" fmla="*/ 31 w 47"/>
                    <a:gd name="T19" fmla="*/ 0 h 100"/>
                    <a:gd name="T20" fmla="*/ 10 w 47"/>
                    <a:gd name="T21" fmla="*/ 21 h 100"/>
                    <a:gd name="T22" fmla="*/ 10 w 47"/>
                    <a:gd name="T23" fmla="*/ 32 h 100"/>
                    <a:gd name="T24" fmla="*/ 0 w 47"/>
                    <a:gd name="T25" fmla="*/ 32 h 100"/>
                    <a:gd name="T26" fmla="*/ 0 w 47"/>
                    <a:gd name="T27" fmla="*/ 50 h 100"/>
                    <a:gd name="T28" fmla="*/ 10 w 47"/>
                    <a:gd name="T29" fmla="*/ 50 h 100"/>
                    <a:gd name="T30" fmla="*/ 10 w 47"/>
                    <a:gd name="T31" fmla="*/ 100 h 100"/>
                    <a:gd name="T32" fmla="*/ 31 w 47"/>
                    <a:gd name="T33"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100">
                      <a:moveTo>
                        <a:pt x="31" y="100"/>
                      </a:moveTo>
                      <a:cubicBezTo>
                        <a:pt x="31" y="50"/>
                        <a:pt x="31" y="50"/>
                        <a:pt x="31" y="50"/>
                      </a:cubicBezTo>
                      <a:cubicBezTo>
                        <a:pt x="45" y="50"/>
                        <a:pt x="45" y="50"/>
                        <a:pt x="45" y="50"/>
                      </a:cubicBezTo>
                      <a:cubicBezTo>
                        <a:pt x="47" y="32"/>
                        <a:pt x="47" y="32"/>
                        <a:pt x="47" y="32"/>
                      </a:cubicBezTo>
                      <a:cubicBezTo>
                        <a:pt x="31" y="32"/>
                        <a:pt x="31" y="32"/>
                        <a:pt x="31" y="32"/>
                      </a:cubicBezTo>
                      <a:cubicBezTo>
                        <a:pt x="31" y="22"/>
                        <a:pt x="31" y="22"/>
                        <a:pt x="31" y="22"/>
                      </a:cubicBezTo>
                      <a:cubicBezTo>
                        <a:pt x="31" y="18"/>
                        <a:pt x="34" y="17"/>
                        <a:pt x="35" y="17"/>
                      </a:cubicBezTo>
                      <a:cubicBezTo>
                        <a:pt x="46" y="17"/>
                        <a:pt x="46" y="17"/>
                        <a:pt x="46" y="17"/>
                      </a:cubicBezTo>
                      <a:cubicBezTo>
                        <a:pt x="46" y="0"/>
                        <a:pt x="46" y="0"/>
                        <a:pt x="46" y="0"/>
                      </a:cubicBezTo>
                      <a:cubicBezTo>
                        <a:pt x="31" y="0"/>
                        <a:pt x="31" y="0"/>
                        <a:pt x="31" y="0"/>
                      </a:cubicBezTo>
                      <a:cubicBezTo>
                        <a:pt x="14" y="0"/>
                        <a:pt x="10" y="13"/>
                        <a:pt x="10" y="21"/>
                      </a:cubicBezTo>
                      <a:cubicBezTo>
                        <a:pt x="10" y="32"/>
                        <a:pt x="10" y="32"/>
                        <a:pt x="10" y="32"/>
                      </a:cubicBezTo>
                      <a:cubicBezTo>
                        <a:pt x="0" y="32"/>
                        <a:pt x="0" y="32"/>
                        <a:pt x="0" y="32"/>
                      </a:cubicBezTo>
                      <a:cubicBezTo>
                        <a:pt x="0" y="50"/>
                        <a:pt x="0" y="50"/>
                        <a:pt x="0" y="50"/>
                      </a:cubicBezTo>
                      <a:cubicBezTo>
                        <a:pt x="10" y="50"/>
                        <a:pt x="10" y="50"/>
                        <a:pt x="10" y="50"/>
                      </a:cubicBezTo>
                      <a:cubicBezTo>
                        <a:pt x="10" y="100"/>
                        <a:pt x="10" y="100"/>
                        <a:pt x="10" y="100"/>
                      </a:cubicBezTo>
                      <a:lnTo>
                        <a:pt x="31" y="1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sz="2400"/>
                </a:p>
              </p:txBody>
            </p:sp>
          </p:grpSp>
          <p:grpSp>
            <p:nvGrpSpPr>
              <p:cNvPr id="8" name="Group 7"/>
              <p:cNvGrpSpPr/>
              <p:nvPr userDrawn="1"/>
            </p:nvGrpSpPr>
            <p:grpSpPr>
              <a:xfrm>
                <a:off x="9397829" y="4927638"/>
                <a:ext cx="1879774" cy="388894"/>
                <a:chOff x="440095" y="5309174"/>
                <a:chExt cx="1879774" cy="388894"/>
              </a:xfrm>
            </p:grpSpPr>
            <p:sp>
              <p:nvSpPr>
                <p:cNvPr id="39" name="object 61"/>
                <p:cNvSpPr txBox="1"/>
                <p:nvPr userDrawn="1"/>
              </p:nvSpPr>
              <p:spPr>
                <a:xfrm>
                  <a:off x="831883" y="5309174"/>
                  <a:ext cx="1487986" cy="388894"/>
                </a:xfrm>
                <a:prstGeom prst="rect">
                  <a:avLst/>
                </a:prstGeom>
              </p:spPr>
              <p:txBody>
                <a:bodyPr vert="horz" wrap="square" lIns="0" tIns="0" rIns="0" bIns="0" rtlCol="0">
                  <a:noAutofit/>
                </a:bodyPr>
                <a:lstStyle/>
                <a:p>
                  <a:pPr marL="8342" marR="3337">
                    <a:lnSpc>
                      <a:spcPct val="138900"/>
                    </a:lnSpc>
                  </a:pPr>
                  <a:r>
                    <a:rPr sz="1379" spc="-7">
                      <a:solidFill>
                        <a:schemeClr val="tx1"/>
                      </a:solidFill>
                      <a:latin typeface="Arial"/>
                      <a:cs typeface="Arial"/>
                    </a:rPr>
                    <a:t>@</a:t>
                  </a:r>
                  <a:r>
                    <a:rPr sz="1379" spc="-11">
                      <a:solidFill>
                        <a:schemeClr val="tx1"/>
                      </a:solidFill>
                      <a:latin typeface="Arial"/>
                      <a:cs typeface="Arial"/>
                    </a:rPr>
                    <a:t>K</a:t>
                  </a:r>
                  <a:r>
                    <a:rPr sz="1379" spc="-16">
                      <a:solidFill>
                        <a:schemeClr val="tx1"/>
                      </a:solidFill>
                      <a:latin typeface="Arial"/>
                      <a:cs typeface="Arial"/>
                    </a:rPr>
                    <a:t>a</a:t>
                  </a:r>
                  <a:r>
                    <a:rPr sz="1379" spc="-27">
                      <a:solidFill>
                        <a:schemeClr val="tx1"/>
                      </a:solidFill>
                      <a:latin typeface="Arial"/>
                      <a:cs typeface="Arial"/>
                    </a:rPr>
                    <a:t>n</a:t>
                  </a:r>
                  <a:r>
                    <a:rPr sz="1379" spc="-3">
                      <a:solidFill>
                        <a:schemeClr val="tx1"/>
                      </a:solidFill>
                      <a:latin typeface="Arial"/>
                      <a:cs typeface="Arial"/>
                    </a:rPr>
                    <a:t>t</a:t>
                  </a:r>
                  <a:r>
                    <a:rPr sz="1379" spc="-16">
                      <a:solidFill>
                        <a:schemeClr val="tx1"/>
                      </a:solidFill>
                      <a:latin typeface="Arial"/>
                      <a:cs typeface="Arial"/>
                    </a:rPr>
                    <a:t>a</a:t>
                  </a:r>
                  <a:r>
                    <a:rPr sz="1379" spc="11">
                      <a:solidFill>
                        <a:schemeClr val="tx1"/>
                      </a:solidFill>
                      <a:latin typeface="Arial"/>
                      <a:cs typeface="Arial"/>
                    </a:rPr>
                    <a:t>r</a:t>
                  </a:r>
                  <a:r>
                    <a:rPr sz="1379">
                      <a:solidFill>
                        <a:schemeClr val="tx1"/>
                      </a:solidFill>
                      <a:latin typeface="Arial"/>
                      <a:cs typeface="Arial"/>
                    </a:rPr>
                    <a:t>M</a:t>
                  </a:r>
                  <a:r>
                    <a:rPr sz="1379" spc="-11">
                      <a:solidFill>
                        <a:schemeClr val="tx1"/>
                      </a:solidFill>
                      <a:latin typeface="Arial"/>
                      <a:cs typeface="Arial"/>
                    </a:rPr>
                    <a:t>e</a:t>
                  </a:r>
                  <a:r>
                    <a:rPr sz="1379" spc="-20">
                      <a:solidFill>
                        <a:schemeClr val="tx1"/>
                      </a:solidFill>
                      <a:latin typeface="Arial"/>
                      <a:cs typeface="Arial"/>
                    </a:rPr>
                    <a:t>d</a:t>
                  </a:r>
                  <a:r>
                    <a:rPr sz="1379" spc="-13">
                      <a:solidFill>
                        <a:schemeClr val="tx1"/>
                      </a:solidFill>
                      <a:latin typeface="Arial"/>
                      <a:cs typeface="Arial"/>
                    </a:rPr>
                    <a:t>i</a:t>
                  </a:r>
                  <a:r>
                    <a:rPr sz="1379">
                      <a:solidFill>
                        <a:schemeClr val="tx1"/>
                      </a:solidFill>
                      <a:latin typeface="Arial"/>
                      <a:cs typeface="Arial"/>
                    </a:rPr>
                    <a:t>a</a:t>
                  </a:r>
                  <a:endParaRPr lang="en-GB" sz="1379">
                    <a:solidFill>
                      <a:schemeClr val="tx1"/>
                    </a:solidFill>
                    <a:latin typeface="Arial"/>
                    <a:cs typeface="Arial"/>
                  </a:endParaRPr>
                </a:p>
              </p:txBody>
            </p:sp>
            <p:sp>
              <p:nvSpPr>
                <p:cNvPr id="44" name="Freeform 8"/>
                <p:cNvSpPr>
                  <a:spLocks noEditPoints="1"/>
                </p:cNvSpPr>
                <p:nvPr userDrawn="1"/>
              </p:nvSpPr>
              <p:spPr bwMode="auto">
                <a:xfrm>
                  <a:off x="440095" y="5398978"/>
                  <a:ext cx="213703" cy="209287"/>
                </a:xfrm>
                <a:custGeom>
                  <a:avLst/>
                  <a:gdLst>
                    <a:gd name="T0" fmla="*/ 90 w 100"/>
                    <a:gd name="T1" fmla="*/ 81 h 100"/>
                    <a:gd name="T2" fmla="*/ 80 w 100"/>
                    <a:gd name="T3" fmla="*/ 91 h 100"/>
                    <a:gd name="T4" fmla="*/ 19 w 100"/>
                    <a:gd name="T5" fmla="*/ 91 h 100"/>
                    <a:gd name="T6" fmla="*/ 9 w 100"/>
                    <a:gd name="T7" fmla="*/ 81 h 100"/>
                    <a:gd name="T8" fmla="*/ 9 w 100"/>
                    <a:gd name="T9" fmla="*/ 40 h 100"/>
                    <a:gd name="T10" fmla="*/ 24 w 100"/>
                    <a:gd name="T11" fmla="*/ 40 h 100"/>
                    <a:gd name="T12" fmla="*/ 22 w 100"/>
                    <a:gd name="T13" fmla="*/ 50 h 100"/>
                    <a:gd name="T14" fmla="*/ 50 w 100"/>
                    <a:gd name="T15" fmla="*/ 78 h 100"/>
                    <a:gd name="T16" fmla="*/ 77 w 100"/>
                    <a:gd name="T17" fmla="*/ 50 h 100"/>
                    <a:gd name="T18" fmla="*/ 75 w 100"/>
                    <a:gd name="T19" fmla="*/ 40 h 100"/>
                    <a:gd name="T20" fmla="*/ 90 w 100"/>
                    <a:gd name="T21" fmla="*/ 40 h 100"/>
                    <a:gd name="T22" fmla="*/ 90 w 100"/>
                    <a:gd name="T23" fmla="*/ 81 h 100"/>
                    <a:gd name="T24" fmla="*/ 88 w 100"/>
                    <a:gd name="T25" fmla="*/ 29 h 100"/>
                    <a:gd name="T26" fmla="*/ 71 w 100"/>
                    <a:gd name="T27" fmla="*/ 29 h 100"/>
                    <a:gd name="T28" fmla="*/ 71 w 100"/>
                    <a:gd name="T29" fmla="*/ 12 h 100"/>
                    <a:gd name="T30" fmla="*/ 86 w 100"/>
                    <a:gd name="T31" fmla="*/ 12 h 100"/>
                    <a:gd name="T32" fmla="*/ 88 w 100"/>
                    <a:gd name="T33" fmla="*/ 12 h 100"/>
                    <a:gd name="T34" fmla="*/ 88 w 100"/>
                    <a:gd name="T35" fmla="*/ 14 h 100"/>
                    <a:gd name="T36" fmla="*/ 88 w 100"/>
                    <a:gd name="T37" fmla="*/ 29 h 100"/>
                    <a:gd name="T38" fmla="*/ 67 w 100"/>
                    <a:gd name="T39" fmla="*/ 50 h 100"/>
                    <a:gd name="T40" fmla="*/ 50 w 100"/>
                    <a:gd name="T41" fmla="*/ 68 h 100"/>
                    <a:gd name="T42" fmla="*/ 32 w 100"/>
                    <a:gd name="T43" fmla="*/ 50 h 100"/>
                    <a:gd name="T44" fmla="*/ 35 w 100"/>
                    <a:gd name="T45" fmla="*/ 40 h 100"/>
                    <a:gd name="T46" fmla="*/ 50 w 100"/>
                    <a:gd name="T47" fmla="*/ 33 h 100"/>
                    <a:gd name="T48" fmla="*/ 64 w 100"/>
                    <a:gd name="T49" fmla="*/ 40 h 100"/>
                    <a:gd name="T50" fmla="*/ 67 w 100"/>
                    <a:gd name="T51" fmla="*/ 50 h 100"/>
                    <a:gd name="T52" fmla="*/ 100 w 100"/>
                    <a:gd name="T53" fmla="*/ 81 h 100"/>
                    <a:gd name="T54" fmla="*/ 100 w 100"/>
                    <a:gd name="T55" fmla="*/ 40 h 100"/>
                    <a:gd name="T56" fmla="*/ 100 w 100"/>
                    <a:gd name="T57" fmla="*/ 20 h 100"/>
                    <a:gd name="T58" fmla="*/ 80 w 100"/>
                    <a:gd name="T59" fmla="*/ 0 h 100"/>
                    <a:gd name="T60" fmla="*/ 19 w 100"/>
                    <a:gd name="T61" fmla="*/ 0 h 100"/>
                    <a:gd name="T62" fmla="*/ 0 w 100"/>
                    <a:gd name="T63" fmla="*/ 20 h 100"/>
                    <a:gd name="T64" fmla="*/ 0 w 100"/>
                    <a:gd name="T65" fmla="*/ 40 h 100"/>
                    <a:gd name="T66" fmla="*/ 0 w 100"/>
                    <a:gd name="T67" fmla="*/ 81 h 100"/>
                    <a:gd name="T68" fmla="*/ 19 w 100"/>
                    <a:gd name="T69" fmla="*/ 100 h 100"/>
                    <a:gd name="T70" fmla="*/ 80 w 100"/>
                    <a:gd name="T71" fmla="*/ 100 h 100"/>
                    <a:gd name="T72" fmla="*/ 100 w 100"/>
                    <a:gd name="T73" fmla="*/ 8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100">
                      <a:moveTo>
                        <a:pt x="90" y="81"/>
                      </a:moveTo>
                      <a:cubicBezTo>
                        <a:pt x="90" y="86"/>
                        <a:pt x="85" y="91"/>
                        <a:pt x="80" y="91"/>
                      </a:cubicBezTo>
                      <a:cubicBezTo>
                        <a:pt x="19" y="91"/>
                        <a:pt x="19" y="91"/>
                        <a:pt x="19" y="91"/>
                      </a:cubicBezTo>
                      <a:cubicBezTo>
                        <a:pt x="14" y="91"/>
                        <a:pt x="9" y="86"/>
                        <a:pt x="9" y="81"/>
                      </a:cubicBezTo>
                      <a:cubicBezTo>
                        <a:pt x="9" y="40"/>
                        <a:pt x="9" y="40"/>
                        <a:pt x="9" y="40"/>
                      </a:cubicBezTo>
                      <a:cubicBezTo>
                        <a:pt x="24" y="40"/>
                        <a:pt x="24" y="40"/>
                        <a:pt x="24" y="40"/>
                      </a:cubicBezTo>
                      <a:cubicBezTo>
                        <a:pt x="23" y="43"/>
                        <a:pt x="22" y="47"/>
                        <a:pt x="22" y="50"/>
                      </a:cubicBezTo>
                      <a:cubicBezTo>
                        <a:pt x="22" y="66"/>
                        <a:pt x="34" y="78"/>
                        <a:pt x="50" y="78"/>
                      </a:cubicBezTo>
                      <a:cubicBezTo>
                        <a:pt x="65" y="78"/>
                        <a:pt x="77" y="66"/>
                        <a:pt x="77" y="50"/>
                      </a:cubicBezTo>
                      <a:cubicBezTo>
                        <a:pt x="77" y="47"/>
                        <a:pt x="76" y="43"/>
                        <a:pt x="75" y="40"/>
                      </a:cubicBezTo>
                      <a:cubicBezTo>
                        <a:pt x="90" y="40"/>
                        <a:pt x="90" y="40"/>
                        <a:pt x="90" y="40"/>
                      </a:cubicBezTo>
                      <a:lnTo>
                        <a:pt x="90" y="81"/>
                      </a:lnTo>
                      <a:close/>
                      <a:moveTo>
                        <a:pt x="88" y="29"/>
                      </a:moveTo>
                      <a:cubicBezTo>
                        <a:pt x="71" y="29"/>
                        <a:pt x="71" y="29"/>
                        <a:pt x="71" y="29"/>
                      </a:cubicBezTo>
                      <a:cubicBezTo>
                        <a:pt x="71" y="12"/>
                        <a:pt x="71" y="12"/>
                        <a:pt x="71" y="12"/>
                      </a:cubicBezTo>
                      <a:cubicBezTo>
                        <a:pt x="86" y="12"/>
                        <a:pt x="86" y="12"/>
                        <a:pt x="86" y="12"/>
                      </a:cubicBezTo>
                      <a:cubicBezTo>
                        <a:pt x="88" y="12"/>
                        <a:pt x="88" y="12"/>
                        <a:pt x="88" y="12"/>
                      </a:cubicBezTo>
                      <a:cubicBezTo>
                        <a:pt x="88" y="14"/>
                        <a:pt x="88" y="14"/>
                        <a:pt x="88" y="14"/>
                      </a:cubicBezTo>
                      <a:lnTo>
                        <a:pt x="88" y="29"/>
                      </a:lnTo>
                      <a:close/>
                      <a:moveTo>
                        <a:pt x="67" y="50"/>
                      </a:moveTo>
                      <a:cubicBezTo>
                        <a:pt x="67" y="60"/>
                        <a:pt x="59" y="68"/>
                        <a:pt x="50" y="68"/>
                      </a:cubicBezTo>
                      <a:cubicBezTo>
                        <a:pt x="40" y="68"/>
                        <a:pt x="32" y="60"/>
                        <a:pt x="32" y="50"/>
                      </a:cubicBezTo>
                      <a:cubicBezTo>
                        <a:pt x="32" y="47"/>
                        <a:pt x="33" y="43"/>
                        <a:pt x="35" y="40"/>
                      </a:cubicBezTo>
                      <a:cubicBezTo>
                        <a:pt x="38" y="36"/>
                        <a:pt x="44" y="33"/>
                        <a:pt x="50" y="33"/>
                      </a:cubicBezTo>
                      <a:cubicBezTo>
                        <a:pt x="55" y="33"/>
                        <a:pt x="61" y="36"/>
                        <a:pt x="64" y="40"/>
                      </a:cubicBezTo>
                      <a:cubicBezTo>
                        <a:pt x="66" y="43"/>
                        <a:pt x="67" y="47"/>
                        <a:pt x="67" y="50"/>
                      </a:cubicBezTo>
                      <a:moveTo>
                        <a:pt x="100" y="81"/>
                      </a:moveTo>
                      <a:cubicBezTo>
                        <a:pt x="100" y="40"/>
                        <a:pt x="100" y="40"/>
                        <a:pt x="100" y="40"/>
                      </a:cubicBezTo>
                      <a:cubicBezTo>
                        <a:pt x="100" y="20"/>
                        <a:pt x="100" y="20"/>
                        <a:pt x="100" y="20"/>
                      </a:cubicBezTo>
                      <a:cubicBezTo>
                        <a:pt x="100" y="9"/>
                        <a:pt x="91" y="0"/>
                        <a:pt x="80" y="0"/>
                      </a:cubicBezTo>
                      <a:cubicBezTo>
                        <a:pt x="19" y="0"/>
                        <a:pt x="19" y="0"/>
                        <a:pt x="19" y="0"/>
                      </a:cubicBezTo>
                      <a:cubicBezTo>
                        <a:pt x="8" y="0"/>
                        <a:pt x="0" y="9"/>
                        <a:pt x="0" y="20"/>
                      </a:cubicBezTo>
                      <a:cubicBezTo>
                        <a:pt x="0" y="40"/>
                        <a:pt x="0" y="40"/>
                        <a:pt x="0" y="40"/>
                      </a:cubicBezTo>
                      <a:cubicBezTo>
                        <a:pt x="0" y="81"/>
                        <a:pt x="0" y="81"/>
                        <a:pt x="0" y="81"/>
                      </a:cubicBezTo>
                      <a:cubicBezTo>
                        <a:pt x="0" y="92"/>
                        <a:pt x="8" y="100"/>
                        <a:pt x="19" y="100"/>
                      </a:cubicBezTo>
                      <a:cubicBezTo>
                        <a:pt x="80" y="100"/>
                        <a:pt x="80" y="100"/>
                        <a:pt x="80" y="100"/>
                      </a:cubicBezTo>
                      <a:cubicBezTo>
                        <a:pt x="91" y="100"/>
                        <a:pt x="100" y="92"/>
                        <a:pt x="100" y="81"/>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sz="2400"/>
                </a:p>
              </p:txBody>
            </p:sp>
          </p:gr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93214" y="5725186"/>
                <a:ext cx="232050" cy="232050"/>
              </a:xfrm>
              <a:prstGeom prst="rect">
                <a:avLst/>
              </a:prstGeom>
            </p:spPr>
          </p:pic>
          <p:sp>
            <p:nvSpPr>
              <p:cNvPr id="46" name="object 61"/>
              <p:cNvSpPr txBox="1"/>
              <p:nvPr userDrawn="1"/>
            </p:nvSpPr>
            <p:spPr>
              <a:xfrm>
                <a:off x="9847636" y="5698550"/>
                <a:ext cx="2049457" cy="380428"/>
              </a:xfrm>
              <a:prstGeom prst="rect">
                <a:avLst/>
              </a:prstGeom>
            </p:spPr>
            <p:txBody>
              <a:bodyPr vert="horz" wrap="square" lIns="0" tIns="0" rIns="0" bIns="0" rtlCol="0">
                <a:noAutofit/>
              </a:bodyPr>
              <a:lstStyle/>
              <a:p>
                <a:pPr marL="8342" marR="3337">
                  <a:lnSpc>
                    <a:spcPct val="138900"/>
                  </a:lnSpc>
                </a:pPr>
                <a:r>
                  <a:rPr lang="en-GB" sz="1379" kern="1200" spc="-11" err="1">
                    <a:solidFill>
                      <a:schemeClr val="tx1"/>
                    </a:solidFill>
                    <a:latin typeface="Arial"/>
                    <a:ea typeface="+mn-ea"/>
                    <a:cs typeface="Arial"/>
                  </a:rPr>
                  <a:t>KantarMediaGlobal</a:t>
                </a:r>
                <a:endParaRPr lang="en-GB" sz="1379" kern="1200" spc="-11">
                  <a:solidFill>
                    <a:schemeClr val="tx1"/>
                  </a:solidFill>
                  <a:latin typeface="Arial"/>
                  <a:ea typeface="+mn-ea"/>
                  <a:cs typeface="Arial"/>
                </a:endParaRPr>
              </a:p>
            </p:txBody>
          </p:sp>
        </p:grpSp>
      </p:grpSp>
    </p:spTree>
    <p:extLst>
      <p:ext uri="{BB962C8B-B14F-4D97-AF65-F5344CB8AC3E}">
        <p14:creationId xmlns:p14="http://schemas.microsoft.com/office/powerpoint/2010/main" val="70516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_Section Header (Black with image)">
    <p:bg>
      <p:bgPr>
        <a:solidFill>
          <a:schemeClr val="tx1"/>
        </a:solidFill>
        <a:effectLst/>
      </p:bgPr>
    </p:bg>
    <p:spTree>
      <p:nvGrpSpPr>
        <p:cNvPr id="1" name=""/>
        <p:cNvGrpSpPr/>
        <p:nvPr/>
      </p:nvGrpSpPr>
      <p:grpSpPr>
        <a:xfrm>
          <a:off x="0" y="0"/>
          <a:ext cx="0" cy="0"/>
          <a:chOff x="0" y="0"/>
          <a:chExt cx="0" cy="0"/>
        </a:xfrm>
      </p:grpSpPr>
      <p:sp>
        <p:nvSpPr>
          <p:cNvPr id="7" name="Text Placeholder 2"/>
          <p:cNvSpPr>
            <a:spLocks noGrp="1"/>
          </p:cNvSpPr>
          <p:nvPr>
            <p:ph type="body" sz="quarter" idx="15"/>
          </p:nvPr>
        </p:nvSpPr>
        <p:spPr>
          <a:xfrm>
            <a:off x="359998" y="2984855"/>
            <a:ext cx="11466875" cy="1585557"/>
          </a:xfrm>
        </p:spPr>
        <p:txBody>
          <a:bodyPr anchor="t"/>
          <a:lstStyle>
            <a:lvl1pPr algn="l">
              <a:spcBef>
                <a:spcPts val="200"/>
              </a:spcBef>
              <a:defRPr sz="2400" b="1">
                <a:solidFill>
                  <a:schemeClr val="bg1"/>
                </a:solidFill>
              </a:defRPr>
            </a:lvl1pPr>
            <a:lvl2pPr marL="0" indent="0" algn="l">
              <a:spcBef>
                <a:spcPts val="200"/>
              </a:spcBef>
              <a:buNone/>
              <a:defRPr sz="2200" b="0">
                <a:solidFill>
                  <a:schemeClr val="bg1"/>
                </a:solidFill>
              </a:defRPr>
            </a:lvl2pPr>
          </a:lstStyle>
          <a:p>
            <a:pPr lvl="0"/>
            <a:r>
              <a:rPr lang="en-US"/>
              <a:t>Click to edit Master text styles</a:t>
            </a:r>
          </a:p>
          <a:p>
            <a:pPr lvl="1"/>
            <a:r>
              <a:rPr lang="en-US"/>
              <a:t>Second level</a:t>
            </a:r>
          </a:p>
        </p:txBody>
      </p:sp>
      <p:sp>
        <p:nvSpPr>
          <p:cNvPr id="9" name="Text Placeholder 2"/>
          <p:cNvSpPr>
            <a:spLocks noGrp="1"/>
          </p:cNvSpPr>
          <p:nvPr>
            <p:ph type="body" sz="quarter" idx="16" hasCustomPrompt="1"/>
          </p:nvPr>
        </p:nvSpPr>
        <p:spPr>
          <a:xfrm>
            <a:off x="359999" y="2564672"/>
            <a:ext cx="976676" cy="411163"/>
          </a:xfrm>
        </p:spPr>
        <p:txBody>
          <a:bodyPr anchor="t"/>
          <a:lstStyle>
            <a:lvl1pPr algn="l">
              <a:spcBef>
                <a:spcPts val="200"/>
              </a:spcBef>
              <a:defRPr sz="2400" b="1">
                <a:solidFill>
                  <a:schemeClr val="bg1"/>
                </a:solidFill>
              </a:defRPr>
            </a:lvl1pPr>
            <a:lvl2pPr marL="0" indent="0" algn="l">
              <a:spcBef>
                <a:spcPts val="200"/>
              </a:spcBef>
              <a:buNone/>
              <a:defRPr sz="2200" b="0">
                <a:solidFill>
                  <a:schemeClr val="tx1"/>
                </a:solidFill>
              </a:defRPr>
            </a:lvl2pPr>
          </a:lstStyle>
          <a:p>
            <a:pPr lvl="0"/>
            <a:r>
              <a:rPr lang="en-US"/>
              <a:t>No.</a:t>
            </a:r>
          </a:p>
        </p:txBody>
      </p:sp>
      <p:sp>
        <p:nvSpPr>
          <p:cNvPr id="6"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bg1"/>
                </a:solidFill>
              </a:defRPr>
            </a:lvl1pPr>
          </a:lstStyle>
          <a:p>
            <a:fld id="{4034BEE3-566C-4068-A777-C3A4762E861B}" type="slidenum">
              <a:rPr lang="en-GB" smtClean="0"/>
              <a:pPr/>
              <a:t>‹Nº›</a:t>
            </a:fld>
            <a:endParaRPr lang="en-GB"/>
          </a:p>
        </p:txBody>
      </p:sp>
      <p:sp>
        <p:nvSpPr>
          <p:cNvPr id="8" name="Text Placeholder 17"/>
          <p:cNvSpPr>
            <a:spLocks noGrp="1"/>
          </p:cNvSpPr>
          <p:nvPr>
            <p:ph type="body" sz="quarter" idx="17" hasCustomPrompt="1"/>
          </p:nvPr>
        </p:nvSpPr>
        <p:spPr>
          <a:xfrm>
            <a:off x="354012" y="6399213"/>
            <a:ext cx="5741987" cy="182562"/>
          </a:xfrm>
        </p:spPr>
        <p:txBody>
          <a:bodyPr anchor="ctr">
            <a:noAutofit/>
          </a:bodyPr>
          <a:lstStyle>
            <a:lvl1pPr>
              <a:defRPr sz="800">
                <a:solidFill>
                  <a:schemeClr val="bg1"/>
                </a:solidFill>
              </a:defRPr>
            </a:lvl1pPr>
          </a:lstStyle>
          <a:p>
            <a:pPr lvl="0"/>
            <a:r>
              <a:rPr lang="en-US"/>
              <a:t>Click to add footer text</a:t>
            </a:r>
          </a:p>
        </p:txBody>
      </p:sp>
    </p:spTree>
    <p:extLst>
      <p:ext uri="{BB962C8B-B14F-4D97-AF65-F5344CB8AC3E}">
        <p14:creationId xmlns:p14="http://schemas.microsoft.com/office/powerpoint/2010/main" val="320393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2" descr="Resultado de imagem para brasilia.png">
            <a:extLst>
              <a:ext uri="{FF2B5EF4-FFF2-40B4-BE49-F238E27FC236}">
                <a16:creationId xmlns:a16="http://schemas.microsoft.com/office/drawing/2014/main" id="{73D7DFF4-75E8-4CF7-A4D6-33881EAF0026}"/>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564" y="4362563"/>
            <a:ext cx="12192000" cy="1781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6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744"/>
            </a:lvl1pPr>
          </a:lstStyle>
          <a:p>
            <a:r>
              <a:rPr lang="pt-BR"/>
              <a:t>Clique para editar o título Mestre</a:t>
            </a:r>
            <a:endParaRPr lang="en-US"/>
          </a:p>
        </p:txBody>
      </p:sp>
      <p:sp>
        <p:nvSpPr>
          <p:cNvPr id="3" name="Subtitle 2"/>
          <p:cNvSpPr>
            <a:spLocks noGrp="1"/>
          </p:cNvSpPr>
          <p:nvPr>
            <p:ph type="subTitle" idx="1"/>
          </p:nvPr>
        </p:nvSpPr>
        <p:spPr>
          <a:xfrm>
            <a:off x="1524001" y="3602037"/>
            <a:ext cx="9144000" cy="1655763"/>
          </a:xfrm>
        </p:spPr>
        <p:txBody>
          <a:bodyPr/>
          <a:lstStyle>
            <a:lvl1pPr marL="0" indent="0" algn="ctr">
              <a:buNone/>
              <a:defRPr sz="2298"/>
            </a:lvl1pPr>
            <a:lvl2pPr marL="437713" indent="0" algn="ctr">
              <a:buNone/>
              <a:defRPr sz="1915"/>
            </a:lvl2pPr>
            <a:lvl3pPr marL="875425" indent="0" algn="ctr">
              <a:buNone/>
              <a:defRPr sz="1723"/>
            </a:lvl3pPr>
            <a:lvl4pPr marL="1313137" indent="0" algn="ctr">
              <a:buNone/>
              <a:defRPr sz="1532"/>
            </a:lvl4pPr>
            <a:lvl5pPr marL="1750849" indent="0" algn="ctr">
              <a:buNone/>
              <a:defRPr sz="1532"/>
            </a:lvl5pPr>
            <a:lvl6pPr marL="2188562" indent="0" algn="ctr">
              <a:buNone/>
              <a:defRPr sz="1532"/>
            </a:lvl6pPr>
            <a:lvl7pPr marL="2626274" indent="0" algn="ctr">
              <a:buNone/>
              <a:defRPr sz="1532"/>
            </a:lvl7pPr>
            <a:lvl8pPr marL="3063986" indent="0" algn="ctr">
              <a:buNone/>
              <a:defRPr sz="1532"/>
            </a:lvl8pPr>
            <a:lvl9pPr marL="3501699" indent="0" algn="ctr">
              <a:buNone/>
              <a:defRPr sz="1532"/>
            </a:lvl9pPr>
          </a:lstStyle>
          <a:p>
            <a:r>
              <a:rPr lang="pt-BR"/>
              <a:t>Clique para editar o estilo do subtítulo Mestre</a:t>
            </a:r>
            <a:endParaRPr lang="en-US"/>
          </a:p>
        </p:txBody>
      </p:sp>
      <p:sp>
        <p:nvSpPr>
          <p:cNvPr id="4" name="Date Placeholder 3"/>
          <p:cNvSpPr>
            <a:spLocks noGrp="1"/>
          </p:cNvSpPr>
          <p:nvPr>
            <p:ph type="dt" sz="half" idx="10"/>
          </p:nvPr>
        </p:nvSpPr>
        <p:spPr>
          <a:xfrm>
            <a:off x="838201" y="6356351"/>
            <a:ext cx="2743200" cy="365125"/>
          </a:xfrm>
          <a:prstGeom prst="rect">
            <a:avLst/>
          </a:prstGeom>
        </p:spPr>
        <p:txBody>
          <a:bodyPr/>
          <a:lstStyle/>
          <a:p>
            <a:endParaRPr lang="pt-BR"/>
          </a:p>
        </p:txBody>
      </p:sp>
      <p:sp>
        <p:nvSpPr>
          <p:cNvPr id="5" name="Footer Placeholder 4"/>
          <p:cNvSpPr>
            <a:spLocks noGrp="1"/>
          </p:cNvSpPr>
          <p:nvPr>
            <p:ph type="ftr" sz="quarter" idx="11"/>
          </p:nvPr>
        </p:nvSpPr>
        <p:spPr>
          <a:xfrm>
            <a:off x="4038601" y="6356351"/>
            <a:ext cx="4114800" cy="365125"/>
          </a:xfrm>
          <a:prstGeom prst="rect">
            <a:avLst/>
          </a:prstGeom>
        </p:spPr>
        <p:txBody>
          <a:bodyPr/>
          <a:lstStyle/>
          <a:p>
            <a:endParaRPr lang="pt-B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8BC4D0AB-42C7-42C0-A897-ADF532E103A3}" type="slidenum">
              <a:rPr lang="pt-BR" smtClean="0"/>
              <a:t>‹Nº›</a:t>
            </a:fld>
            <a:endParaRPr lang="pt-BR"/>
          </a:p>
        </p:txBody>
      </p:sp>
      <p:sp>
        <p:nvSpPr>
          <p:cNvPr id="9" name="Espaço Reservado para Texto 8"/>
          <p:cNvSpPr>
            <a:spLocks noGrp="1"/>
          </p:cNvSpPr>
          <p:nvPr>
            <p:ph type="body" sz="quarter" idx="13"/>
          </p:nvPr>
        </p:nvSpPr>
        <p:spPr>
          <a:xfrm>
            <a:off x="373113" y="520579"/>
            <a:ext cx="5193388" cy="622156"/>
          </a:xfrm>
        </p:spPr>
        <p:txBody>
          <a:bodyPr vert="horz" lIns="0" tIns="0" rIns="0" bIns="0" rtlCol="0" anchor="t">
            <a:noAutofit/>
          </a:bodyPr>
          <a:lstStyle>
            <a:lvl1pPr>
              <a:defRPr lang="pt-BR" sz="1915" b="1" dirty="0">
                <a:solidFill>
                  <a:srgbClr val="A84E97"/>
                </a:solidFill>
                <a:latin typeface="Century Gothic" panose="020B0502020202020204" pitchFamily="34" charset="0"/>
                <a:ea typeface="+mj-ea"/>
                <a:cs typeface="+mj-cs"/>
              </a:defRPr>
            </a:lvl1pPr>
          </a:lstStyle>
          <a:p>
            <a:pPr lvl="0" defTabSz="875447">
              <a:lnSpc>
                <a:spcPct val="100000"/>
              </a:lnSpc>
              <a:spcBef>
                <a:spcPts val="574"/>
              </a:spcBef>
              <a:buNone/>
            </a:pPr>
            <a:r>
              <a:rPr lang="pt-BR"/>
              <a:t>Clique para editar o texto mestre</a:t>
            </a:r>
          </a:p>
        </p:txBody>
      </p:sp>
    </p:spTree>
    <p:extLst>
      <p:ext uri="{BB962C8B-B14F-4D97-AF65-F5344CB8AC3E}">
        <p14:creationId xmlns:p14="http://schemas.microsoft.com/office/powerpoint/2010/main" val="350072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and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708150"/>
            <a:ext cx="11476866" cy="4003675"/>
          </a:xfrm>
          <a:prstGeom prst="rect">
            <a:avLst/>
          </a:prstGeo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lvl1pPr algn="l" defTabSz="914400" rtl="0" eaLnBrk="1" latinLnBrk="0" hangingPunct="1">
              <a:lnSpc>
                <a:spcPct val="100000"/>
              </a:lnSpc>
              <a:spcBef>
                <a:spcPts val="600"/>
              </a:spcBef>
              <a:buNone/>
              <a:defRPr lang="en-GB" sz="2000" b="1" kern="1200" dirty="0">
                <a:solidFill>
                  <a:schemeClr val="tx1"/>
                </a:solidFill>
                <a:latin typeface="+mj-lt"/>
                <a:ea typeface="+mj-ea"/>
                <a:cs typeface="+mj-cs"/>
              </a:defRPr>
            </a:lvl1pPr>
          </a:lstStyle>
          <a:p>
            <a:r>
              <a:rPr lang="en-US"/>
              <a:t>Click to edit Master title style</a:t>
            </a:r>
            <a:endParaRPr lang="en-GB"/>
          </a:p>
        </p:txBody>
      </p:sp>
      <p:sp>
        <p:nvSpPr>
          <p:cNvPr id="11" name="Text Placeholder 2"/>
          <p:cNvSpPr>
            <a:spLocks noGrp="1"/>
          </p:cNvSpPr>
          <p:nvPr>
            <p:ph type="body" sz="quarter" idx="16"/>
          </p:nvPr>
        </p:nvSpPr>
        <p:spPr>
          <a:xfrm>
            <a:off x="357188" y="909635"/>
            <a:ext cx="11477331" cy="396875"/>
          </a:xfrm>
          <a:prstGeom prst="rect">
            <a:avLst/>
          </a:prstGeom>
        </p:spPr>
        <p:txBody>
          <a:bodyPr lIns="0" tIns="0" rIns="0" bIns="0"/>
          <a:lstStyle>
            <a:lvl1pPr>
              <a:defRPr sz="1800"/>
            </a:lvl1pPr>
          </a:lstStyle>
          <a:p>
            <a:pPr lvl="0"/>
            <a:r>
              <a:rPr lang="en-US"/>
              <a:t>Click to edit Master text styles</a:t>
            </a:r>
          </a:p>
        </p:txBody>
      </p:sp>
      <p:sp>
        <p:nvSpPr>
          <p:cNvPr id="9" name="Text Placeholder 4"/>
          <p:cNvSpPr>
            <a:spLocks noGrp="1"/>
          </p:cNvSpPr>
          <p:nvPr>
            <p:ph type="body" sz="quarter" idx="17" hasCustomPrompt="1"/>
          </p:nvPr>
        </p:nvSpPr>
        <p:spPr>
          <a:xfrm>
            <a:off x="360363" y="218828"/>
            <a:ext cx="11468100" cy="173284"/>
          </a:xfrm>
          <a:prstGeom prst="rect">
            <a:avLst/>
          </a:prstGeom>
        </p:spPr>
        <p:txBody>
          <a:bodyPr lIns="0" tIns="0" rIns="0" bIns="0"/>
          <a:lstStyle>
            <a:lvl1pPr>
              <a:defRPr sz="1050">
                <a:solidFill>
                  <a:schemeClr val="tx1">
                    <a:lumMod val="60000"/>
                    <a:lumOff val="40000"/>
                  </a:schemeClr>
                </a:solidFill>
              </a:defRPr>
            </a:lvl1pPr>
            <a:lvl2pPr>
              <a:defRPr sz="1200"/>
            </a:lvl2pPr>
            <a:lvl3pPr>
              <a:defRPr sz="1200"/>
            </a:lvl3pPr>
            <a:lvl4pPr>
              <a:defRPr sz="1200"/>
            </a:lvl4pPr>
            <a:lvl5pPr>
              <a:defRPr sz="1200"/>
            </a:lvl5pPr>
          </a:lstStyle>
          <a:p>
            <a:pPr lvl="0"/>
            <a:r>
              <a:rPr lang="en-US"/>
              <a:t>CLICK TO EDIT MASTER TEXT STYLES</a:t>
            </a:r>
          </a:p>
        </p:txBody>
      </p:sp>
      <p:sp>
        <p:nvSpPr>
          <p:cNvPr id="7" name="Slide Number Placeholder 5"/>
          <p:cNvSpPr txBox="1">
            <a:spLocks/>
          </p:cNvSpPr>
          <p:nvPr/>
        </p:nvSpPr>
        <p:spPr>
          <a:xfrm>
            <a:off x="10856913" y="6394275"/>
            <a:ext cx="969962" cy="196850"/>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4BEE3-566C-4068-A777-C3A4762E861B}" type="slidenum">
              <a:rPr lang="en-GB" smtClean="0"/>
              <a:pPr/>
              <a:t>‹Nº›</a:t>
            </a:fld>
            <a:endParaRPr lang="en-GB"/>
          </a:p>
        </p:txBody>
      </p:sp>
    </p:spTree>
    <p:extLst>
      <p:ext uri="{BB962C8B-B14F-4D97-AF65-F5344CB8AC3E}">
        <p14:creationId xmlns:p14="http://schemas.microsoft.com/office/powerpoint/2010/main" val="349990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US"/>
              <a:t>Click to edit Master title style</a:t>
            </a:r>
            <a:endParaRPr lang="en-GB"/>
          </a:p>
        </p:txBody>
      </p:sp>
      <p:sp>
        <p:nvSpPr>
          <p:cNvPr id="8" name="Text Placeholder 2"/>
          <p:cNvSpPr>
            <a:spLocks noGrp="1"/>
          </p:cNvSpPr>
          <p:nvPr>
            <p:ph type="body" sz="quarter" idx="16"/>
          </p:nvPr>
        </p:nvSpPr>
        <p:spPr>
          <a:xfrm>
            <a:off x="357188" y="909635"/>
            <a:ext cx="11477331" cy="396875"/>
          </a:xfrm>
        </p:spPr>
        <p:txBody>
          <a:bodyPr/>
          <a:lstStyle>
            <a:lvl1pPr>
              <a:defRPr sz="1800"/>
            </a:lvl1pPr>
          </a:lstStyle>
          <a:p>
            <a:pPr lvl="0"/>
            <a:r>
              <a:rPr lang="en-US"/>
              <a:t>Edit Master text styles</a:t>
            </a:r>
          </a:p>
        </p:txBody>
      </p:sp>
      <p:sp>
        <p:nvSpPr>
          <p:cNvPr id="10" name="Text Placeholder 17"/>
          <p:cNvSpPr>
            <a:spLocks noGrp="1"/>
          </p:cNvSpPr>
          <p:nvPr>
            <p:ph type="body" sz="quarter" idx="15"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a:t>Click to add footer text</a:t>
            </a:r>
          </a:p>
        </p:txBody>
      </p:sp>
    </p:spTree>
    <p:extLst>
      <p:ext uri="{BB962C8B-B14F-4D97-AF65-F5344CB8AC3E}">
        <p14:creationId xmlns:p14="http://schemas.microsoft.com/office/powerpoint/2010/main" val="380502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6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F353-7CBB-4EBB-BB48-0DDB45E9B8E5}"/>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55794D1-DF29-4B89-9359-EE65C8A56AFE}"/>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5C772A83-22C7-42BE-87D1-B99FEC13505C}"/>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127B7932-7D06-4E7E-AF70-44D39F481C0B}"/>
              </a:ext>
            </a:extLst>
          </p:cNvPr>
          <p:cNvSpPr>
            <a:spLocks noGrp="1"/>
          </p:cNvSpPr>
          <p:nvPr>
            <p:ph sz="quarter" idx="12" hasCustomPrompt="1"/>
          </p:nvPr>
        </p:nvSpPr>
        <p:spPr>
          <a:xfrm>
            <a:off x="3600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2FB353AB-4D08-4BBD-91C2-E6A30A5F493F}"/>
              </a:ext>
            </a:extLst>
          </p:cNvPr>
          <p:cNvSpPr>
            <a:spLocks noGrp="1"/>
          </p:cNvSpPr>
          <p:nvPr>
            <p:ph sz="quarter" idx="13" hasCustomPrompt="1"/>
          </p:nvPr>
        </p:nvSpPr>
        <p:spPr>
          <a:xfrm>
            <a:off x="2301295"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F4A6B5AF-EB3C-46C5-B212-27204822781C}"/>
              </a:ext>
            </a:extLst>
          </p:cNvPr>
          <p:cNvSpPr>
            <a:spLocks noGrp="1"/>
          </p:cNvSpPr>
          <p:nvPr>
            <p:ph sz="quarter" idx="14" hasCustomPrompt="1"/>
          </p:nvPr>
        </p:nvSpPr>
        <p:spPr>
          <a:xfrm>
            <a:off x="42408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5800475F-DBE2-47A0-89B9-1175EDD8427E}"/>
              </a:ext>
            </a:extLst>
          </p:cNvPr>
          <p:cNvSpPr>
            <a:spLocks noGrp="1"/>
          </p:cNvSpPr>
          <p:nvPr>
            <p:ph sz="quarter" idx="15" hasCustomPrompt="1"/>
          </p:nvPr>
        </p:nvSpPr>
        <p:spPr>
          <a:xfrm>
            <a:off x="6183885"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0B5CE08A-01D2-488B-843A-CA3415AB7320}"/>
              </a:ext>
            </a:extLst>
          </p:cNvPr>
          <p:cNvSpPr>
            <a:spLocks noGrp="1"/>
          </p:cNvSpPr>
          <p:nvPr>
            <p:ph sz="quarter" idx="16" hasCustomPrompt="1"/>
          </p:nvPr>
        </p:nvSpPr>
        <p:spPr>
          <a:xfrm>
            <a:off x="812518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5">
            <a:extLst>
              <a:ext uri="{FF2B5EF4-FFF2-40B4-BE49-F238E27FC236}">
                <a16:creationId xmlns:a16="http://schemas.microsoft.com/office/drawing/2014/main" id="{39BAB9BC-6F39-4494-87B4-04D45B7607BE}"/>
              </a:ext>
            </a:extLst>
          </p:cNvPr>
          <p:cNvSpPr>
            <a:spLocks noGrp="1"/>
          </p:cNvSpPr>
          <p:nvPr>
            <p:ph sz="quarter" idx="17" hasCustomPrompt="1"/>
          </p:nvPr>
        </p:nvSpPr>
        <p:spPr>
          <a:xfrm>
            <a:off x="10066474"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1685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1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360363" y="1710000"/>
            <a:ext cx="11466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4">
            <a:extLst>
              <a:ext uri="{FF2B5EF4-FFF2-40B4-BE49-F238E27FC236}">
                <a16:creationId xmlns:a16="http://schemas.microsoft.com/office/drawing/2014/main" id="{8E0D6357-2901-409B-B9A0-0AC46D5EB08D}"/>
              </a:ext>
            </a:extLst>
          </p:cNvPr>
          <p:cNvSpPr txBox="1">
            <a:spLocks/>
          </p:cNvSpPr>
          <p:nvPr userDrawn="1"/>
        </p:nvSpPr>
        <p:spPr bwMode="auto">
          <a:xfrm>
            <a:off x="3532802" y="6376893"/>
            <a:ext cx="71437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200"/>
              </a:spcBef>
              <a:buFont typeface="Arial" panose="020B0604020202020204" pitchFamily="34" charset="0"/>
              <a:defRPr sz="1600">
                <a:solidFill>
                  <a:schemeClr val="tx1"/>
                </a:solidFill>
                <a:latin typeface="Arial" panose="020B0604020202020204" pitchFamily="34" charset="0"/>
              </a:defRPr>
            </a:lvl1pPr>
            <a:lvl2pPr marL="180975" indent="-180975">
              <a:spcBef>
                <a:spcPts val="600"/>
              </a:spcBef>
              <a:buFont typeface="Wingdings" panose="05000000000000000000" pitchFamily="2" charset="2"/>
              <a:buChar char="§"/>
              <a:defRPr sz="1600">
                <a:solidFill>
                  <a:schemeClr val="tx1"/>
                </a:solidFill>
                <a:latin typeface="Arial" panose="020B0604020202020204" pitchFamily="34" charset="0"/>
              </a:defRPr>
            </a:lvl2pPr>
            <a:lvl3pPr marL="361950" indent="-180975">
              <a:spcBef>
                <a:spcPts val="600"/>
              </a:spcBef>
              <a:buFont typeface="Wingdings" panose="05000000000000000000" pitchFamily="2" charset="2"/>
              <a:buChar char="§"/>
              <a:defRPr sz="1600">
                <a:solidFill>
                  <a:schemeClr val="tx1"/>
                </a:solidFill>
                <a:latin typeface="Arial" panose="020B0604020202020204" pitchFamily="34" charset="0"/>
              </a:defRPr>
            </a:lvl3pPr>
            <a:lvl4pPr marL="542925" indent="-180975">
              <a:spcBef>
                <a:spcPts val="600"/>
              </a:spcBef>
              <a:buFont typeface="Wingdings" panose="05000000000000000000" pitchFamily="2" charset="2"/>
              <a:buChar char="§"/>
              <a:defRPr sz="1600">
                <a:solidFill>
                  <a:schemeClr val="tx1"/>
                </a:solidFill>
                <a:latin typeface="Arial" panose="020B0604020202020204" pitchFamily="34" charset="0"/>
              </a:defRPr>
            </a:lvl4pPr>
            <a:lvl5pPr marL="714375" indent="-171450">
              <a:spcBef>
                <a:spcPts val="600"/>
              </a:spcBef>
              <a:buFont typeface="Wingdings" panose="05000000000000000000" pitchFamily="2" charset="2"/>
              <a:buChar char="§"/>
              <a:defRPr sz="1600">
                <a:solidFill>
                  <a:schemeClr val="tx1"/>
                </a:solidFill>
                <a:latin typeface="Arial" panose="020B0604020202020204" pitchFamily="34" charset="0"/>
              </a:defRPr>
            </a:lvl5pPr>
            <a:lvl6pPr marL="1171575" indent="-171450" eaLnBrk="0" fontAlgn="base" hangingPunct="0">
              <a:spcBef>
                <a:spcPts val="6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1628775" indent="-171450" eaLnBrk="0" fontAlgn="base" hangingPunct="0">
              <a:spcBef>
                <a:spcPts val="6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2085975" indent="-171450" eaLnBrk="0" fontAlgn="base" hangingPunct="0">
              <a:spcBef>
                <a:spcPts val="6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2543175" indent="-171450" eaLnBrk="0" fontAlgn="base" hangingPunct="0">
              <a:spcBef>
                <a:spcPts val="6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s-EC" sz="800" b="0" i="0" u="none" strike="noStrike" kern="1200" cap="none" spc="0" normalizeH="0" baseline="0" noProof="0">
                <a:ln>
                  <a:noFill/>
                </a:ln>
                <a:solidFill>
                  <a:srgbClr val="717171"/>
                </a:solidFill>
                <a:effectLst/>
                <a:uLnTx/>
                <a:uFillTx/>
                <a:latin typeface="Kantar Brown" panose="020B0504020101010102" pitchFamily="34" charset="0"/>
                <a:ea typeface="+mn-ea"/>
                <a:cs typeface="Kantar Brown" panose="020B0504020101010102" pitchFamily="34" charset="0"/>
              </a:rPr>
              <a:t>Fuente: Kantar IBOPE Media. INSTAR.</a:t>
            </a:r>
          </a:p>
        </p:txBody>
      </p:sp>
    </p:spTree>
    <p:extLst>
      <p:ext uri="{BB962C8B-B14F-4D97-AF65-F5344CB8AC3E}">
        <p14:creationId xmlns:p14="http://schemas.microsoft.com/office/powerpoint/2010/main" val="3882637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1 x content + heading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7F44-1A9D-43CE-8B94-70E892BCC6C4}"/>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0F0CD56-CDEF-4F99-82E9-F8344BA7D8B8}"/>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CAF17232-4933-4B44-AB0A-14F7352465FB}"/>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54A8CE99-0AD9-4D9C-9C09-47545620E96B}"/>
              </a:ext>
            </a:extLst>
          </p:cNvPr>
          <p:cNvSpPr>
            <a:spLocks noGrp="1"/>
          </p:cNvSpPr>
          <p:nvPr>
            <p:ph type="body" sz="quarter" idx="12" hasCustomPrompt="1"/>
          </p:nvPr>
        </p:nvSpPr>
        <p:spPr>
          <a:xfrm>
            <a:off x="360000" y="1710000"/>
            <a:ext cx="11464925"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58CF1398-AEAE-44BE-B05F-E03B17EB921A}"/>
              </a:ext>
            </a:extLst>
          </p:cNvPr>
          <p:cNvSpPr>
            <a:spLocks noGrp="1"/>
          </p:cNvSpPr>
          <p:nvPr>
            <p:ph sz="quarter" idx="13" hasCustomPrompt="1"/>
          </p:nvPr>
        </p:nvSpPr>
        <p:spPr>
          <a:xfrm>
            <a:off x="360000" y="2376000"/>
            <a:ext cx="11466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3521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2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67F2-B31E-4932-857C-E542EC7E06FE}"/>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4286C412-8D9A-4518-BD82-093D1D70BD3A}"/>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458D1434-081E-42DD-A0E7-8AD211AD6053}"/>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F1D24B38-2DD2-4BE4-A6BC-6AB461A6A6AC}"/>
              </a:ext>
            </a:extLst>
          </p:cNvPr>
          <p:cNvSpPr>
            <a:spLocks noGrp="1"/>
          </p:cNvSpPr>
          <p:nvPr>
            <p:ph sz="quarter" idx="12" hasCustomPrompt="1"/>
          </p:nvPr>
        </p:nvSpPr>
        <p:spPr>
          <a:xfrm>
            <a:off x="360363" y="171000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A028BB49-92B7-4BBE-AD91-816AF9386D4C}"/>
              </a:ext>
            </a:extLst>
          </p:cNvPr>
          <p:cNvSpPr>
            <a:spLocks noGrp="1"/>
          </p:cNvSpPr>
          <p:nvPr>
            <p:ph sz="quarter" idx="13" hasCustomPrompt="1"/>
          </p:nvPr>
        </p:nvSpPr>
        <p:spPr>
          <a:xfrm>
            <a:off x="6200965" y="1710000"/>
            <a:ext cx="5626800" cy="3998913"/>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24623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2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7A87-9762-46A5-A1BF-60907C2C37A7}"/>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CEE70F8-6350-4489-8BF1-B1E111BCABD9}"/>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A50CCAD9-3BB6-43FD-8F71-48FD58809076}"/>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260E6D9E-AC7D-4CD8-9A1B-DC502AAB0B81}"/>
              </a:ext>
            </a:extLst>
          </p:cNvPr>
          <p:cNvSpPr>
            <a:spLocks noGrp="1"/>
          </p:cNvSpPr>
          <p:nvPr>
            <p:ph type="body" sz="quarter" idx="12" hasCustomPrompt="1"/>
          </p:nvPr>
        </p:nvSpPr>
        <p:spPr>
          <a:xfrm>
            <a:off x="360363" y="1710000"/>
            <a:ext cx="56268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0F252CF9-0987-4CBA-8CC7-B6582ECA2390}"/>
              </a:ext>
            </a:extLst>
          </p:cNvPr>
          <p:cNvSpPr>
            <a:spLocks noGrp="1"/>
          </p:cNvSpPr>
          <p:nvPr>
            <p:ph sz="quarter" idx="13" hasCustomPrompt="1"/>
          </p:nvPr>
        </p:nvSpPr>
        <p:spPr>
          <a:xfrm>
            <a:off x="360363" y="2376000"/>
            <a:ext cx="5626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1FAA4903-9221-4FF9-912C-268A8584F333}"/>
              </a:ext>
            </a:extLst>
          </p:cNvPr>
          <p:cNvSpPr>
            <a:spLocks noGrp="1"/>
          </p:cNvSpPr>
          <p:nvPr>
            <p:ph type="body" sz="quarter" idx="14" hasCustomPrompt="1"/>
          </p:nvPr>
        </p:nvSpPr>
        <p:spPr>
          <a:xfrm>
            <a:off x="6202800" y="1710000"/>
            <a:ext cx="5626800" cy="604838"/>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23F8654F-9C23-4A2E-AF1D-7C6743D88CE6}"/>
              </a:ext>
            </a:extLst>
          </p:cNvPr>
          <p:cNvSpPr>
            <a:spLocks noGrp="1"/>
          </p:cNvSpPr>
          <p:nvPr>
            <p:ph sz="quarter" idx="15" hasCustomPrompt="1"/>
          </p:nvPr>
        </p:nvSpPr>
        <p:spPr>
          <a:xfrm>
            <a:off x="6202363" y="2376488"/>
            <a:ext cx="56268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3090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3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CC06-0E64-440D-9CE8-5164D165186F}"/>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490BAE0-3503-40B7-97FF-3BBA5C4DD77A}"/>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A542D4FE-2A34-4C36-A765-CE00B9912ADD}"/>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D9E4B3E9-7CA2-4847-B7BD-96957DE30226}"/>
              </a:ext>
            </a:extLst>
          </p:cNvPr>
          <p:cNvSpPr>
            <a:spLocks noGrp="1"/>
          </p:cNvSpPr>
          <p:nvPr>
            <p:ph sz="quarter" idx="12" hasCustomPrompt="1"/>
          </p:nvPr>
        </p:nvSpPr>
        <p:spPr>
          <a:xfrm>
            <a:off x="360362"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910D5E0E-637F-4A32-A98F-3FE4ED81219E}"/>
              </a:ext>
            </a:extLst>
          </p:cNvPr>
          <p:cNvSpPr>
            <a:spLocks noGrp="1"/>
          </p:cNvSpPr>
          <p:nvPr>
            <p:ph sz="quarter" idx="13" hasCustomPrompt="1"/>
          </p:nvPr>
        </p:nvSpPr>
        <p:spPr>
          <a:xfrm>
            <a:off x="4257618"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6435609-FC5D-424F-A15C-A0856D1FFFF3}"/>
              </a:ext>
            </a:extLst>
          </p:cNvPr>
          <p:cNvSpPr>
            <a:spLocks noGrp="1"/>
          </p:cNvSpPr>
          <p:nvPr>
            <p:ph sz="quarter" idx="14" hasCustomPrompt="1"/>
          </p:nvPr>
        </p:nvSpPr>
        <p:spPr>
          <a:xfrm>
            <a:off x="8154874"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9216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3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AEE3-9929-4A79-A968-8D4311BF5D5E}"/>
              </a:ext>
            </a:extLst>
          </p:cNvPr>
          <p:cNvSpPr>
            <a:spLocks noGrp="1"/>
          </p:cNvSpPr>
          <p:nvPr>
            <p:ph type="title" hasCustomPrompt="1"/>
          </p:nvPr>
        </p:nvSpPr>
        <p:spPr>
          <a:xfrm>
            <a:off x="359999" y="430718"/>
            <a:ext cx="11466875" cy="403200"/>
          </a:xfrm>
        </p:spPr>
        <p:txBody>
          <a:bodyPr/>
          <a:lstStyle/>
          <a:p>
            <a:r>
              <a:rPr lang="en-US"/>
              <a:t>Click to add title</a:t>
            </a:r>
            <a:endParaRPr lang="en-GB"/>
          </a:p>
        </p:txBody>
      </p:sp>
      <p:sp>
        <p:nvSpPr>
          <p:cNvPr id="3" name="Slide Number Placeholder 2">
            <a:extLst>
              <a:ext uri="{FF2B5EF4-FFF2-40B4-BE49-F238E27FC236}">
                <a16:creationId xmlns:a16="http://schemas.microsoft.com/office/drawing/2014/main" id="{DDAA155B-CCB9-45EF-83E7-A4F386C3D593}"/>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6E46BAB9-04B4-4317-A1F0-FDDB9A1286EA}"/>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02044888-1B05-4294-ABC2-A93A4A32E0DD}"/>
              </a:ext>
            </a:extLst>
          </p:cNvPr>
          <p:cNvSpPr>
            <a:spLocks noGrp="1"/>
          </p:cNvSpPr>
          <p:nvPr>
            <p:ph type="body" sz="quarter" idx="12" hasCustomPrompt="1"/>
          </p:nvPr>
        </p:nvSpPr>
        <p:spPr>
          <a:xfrm>
            <a:off x="360000" y="1710000"/>
            <a:ext cx="3672000" cy="604800"/>
          </a:xfrm>
        </p:spPr>
        <p:txBody>
          <a:bodyPr/>
          <a:lstStyle>
            <a:lvl1pPr>
              <a:defRPr b="1"/>
            </a:lvl1pPr>
          </a:lstStyle>
          <a:p>
            <a:pPr lvl="0"/>
            <a:r>
              <a:rPr lang="en-US"/>
              <a:t>Click to add text</a:t>
            </a:r>
          </a:p>
        </p:txBody>
      </p:sp>
      <p:sp>
        <p:nvSpPr>
          <p:cNvPr id="8" name="Content Placeholder 7">
            <a:extLst>
              <a:ext uri="{FF2B5EF4-FFF2-40B4-BE49-F238E27FC236}">
                <a16:creationId xmlns:a16="http://schemas.microsoft.com/office/drawing/2014/main" id="{FB8C48F8-FEC0-41E0-BBB9-68EC3003D7D8}"/>
              </a:ext>
            </a:extLst>
          </p:cNvPr>
          <p:cNvSpPr>
            <a:spLocks noGrp="1"/>
          </p:cNvSpPr>
          <p:nvPr>
            <p:ph sz="quarter" idx="13" hasCustomPrompt="1"/>
          </p:nvPr>
        </p:nvSpPr>
        <p:spPr>
          <a:xfrm>
            <a:off x="360363"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F59D2917-03D0-4000-AA1D-13CEEB10FBFD}"/>
              </a:ext>
            </a:extLst>
          </p:cNvPr>
          <p:cNvSpPr>
            <a:spLocks noGrp="1"/>
          </p:cNvSpPr>
          <p:nvPr>
            <p:ph type="body" sz="quarter" idx="14" hasCustomPrompt="1"/>
          </p:nvPr>
        </p:nvSpPr>
        <p:spPr>
          <a:xfrm>
            <a:off x="4257437" y="1710000"/>
            <a:ext cx="36720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DE23886-2490-491C-8436-F655BBCD8C99}"/>
              </a:ext>
            </a:extLst>
          </p:cNvPr>
          <p:cNvSpPr>
            <a:spLocks noGrp="1"/>
          </p:cNvSpPr>
          <p:nvPr>
            <p:ph sz="quarter" idx="15" hasCustomPrompt="1"/>
          </p:nvPr>
        </p:nvSpPr>
        <p:spPr>
          <a:xfrm>
            <a:off x="4257619" y="2376488"/>
            <a:ext cx="36720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51DA3C15-7E9D-4E22-895A-F50878BD332E}"/>
              </a:ext>
            </a:extLst>
          </p:cNvPr>
          <p:cNvSpPr>
            <a:spLocks noGrp="1"/>
          </p:cNvSpPr>
          <p:nvPr>
            <p:ph type="body" sz="quarter" idx="16" hasCustomPrompt="1"/>
          </p:nvPr>
        </p:nvSpPr>
        <p:spPr>
          <a:xfrm>
            <a:off x="8154874" y="1710000"/>
            <a:ext cx="3672000" cy="604838"/>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C41F52C9-6836-4FC9-99EA-1BF6FF01DF3F}"/>
              </a:ext>
            </a:extLst>
          </p:cNvPr>
          <p:cNvSpPr>
            <a:spLocks noGrp="1"/>
          </p:cNvSpPr>
          <p:nvPr>
            <p:ph sz="quarter" idx="17" hasCustomPrompt="1"/>
          </p:nvPr>
        </p:nvSpPr>
        <p:spPr>
          <a:xfrm>
            <a:off x="8154874"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29780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4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880B-B2A1-4343-8F1B-D11FAEA2A2C5}"/>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C41184D5-78E0-4646-8F38-C52C718FFF6F}"/>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09802832-2B66-4562-9C71-D7D1507397C2}"/>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AEF49FA9-6D89-44C4-B6C9-EA8D7FB75632}"/>
              </a:ext>
            </a:extLst>
          </p:cNvPr>
          <p:cNvSpPr>
            <a:spLocks noGrp="1"/>
          </p:cNvSpPr>
          <p:nvPr>
            <p:ph sz="quarter" idx="12" hasCustomPrompt="1"/>
          </p:nvPr>
        </p:nvSpPr>
        <p:spPr>
          <a:xfrm>
            <a:off x="360362"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BAD1D924-231B-4C18-8E90-2DFF9C04EF04}"/>
              </a:ext>
            </a:extLst>
          </p:cNvPr>
          <p:cNvSpPr>
            <a:spLocks noGrp="1"/>
          </p:cNvSpPr>
          <p:nvPr>
            <p:ph sz="quarter" idx="13" hasCustomPrompt="1"/>
          </p:nvPr>
        </p:nvSpPr>
        <p:spPr>
          <a:xfrm>
            <a:off x="3272933"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9EF0024D-3708-4302-8C69-256AD7593873}"/>
              </a:ext>
            </a:extLst>
          </p:cNvPr>
          <p:cNvSpPr>
            <a:spLocks noGrp="1"/>
          </p:cNvSpPr>
          <p:nvPr>
            <p:ph sz="quarter" idx="14" hasCustomPrompt="1"/>
          </p:nvPr>
        </p:nvSpPr>
        <p:spPr>
          <a:xfrm>
            <a:off x="6185504"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E3415997-1B6E-4BEC-B682-F9280D0D5E3E}"/>
              </a:ext>
            </a:extLst>
          </p:cNvPr>
          <p:cNvSpPr>
            <a:spLocks noGrp="1"/>
          </p:cNvSpPr>
          <p:nvPr>
            <p:ph sz="quarter" idx="15" hasCustomPrompt="1"/>
          </p:nvPr>
        </p:nvSpPr>
        <p:spPr>
          <a:xfrm>
            <a:off x="9098074"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7823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4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C45C-9BBB-4B14-BC71-8D9593AF9252}"/>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DCA3869-0626-4D7E-A07F-ED2B248D284C}"/>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F29845BF-B227-4307-81B9-E7C8FC57CD26}"/>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C1A4FC7E-D91D-407A-BFBE-F405D6BBEA67}"/>
              </a:ext>
            </a:extLst>
          </p:cNvPr>
          <p:cNvSpPr>
            <a:spLocks noGrp="1"/>
          </p:cNvSpPr>
          <p:nvPr>
            <p:ph type="body" sz="quarter" idx="12" hasCustomPrompt="1"/>
          </p:nvPr>
        </p:nvSpPr>
        <p:spPr>
          <a:xfrm>
            <a:off x="360000" y="1710000"/>
            <a:ext cx="27288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129916EF-EC2F-4137-B182-AA5508918E8F}"/>
              </a:ext>
            </a:extLst>
          </p:cNvPr>
          <p:cNvSpPr>
            <a:spLocks noGrp="1"/>
          </p:cNvSpPr>
          <p:nvPr>
            <p:ph sz="quarter" idx="13" hasCustomPrompt="1"/>
          </p:nvPr>
        </p:nvSpPr>
        <p:spPr>
          <a:xfrm>
            <a:off x="360000" y="2376000"/>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6D9A3CD5-4B7B-41AC-BFD5-7AA2D853D03E}"/>
              </a:ext>
            </a:extLst>
          </p:cNvPr>
          <p:cNvSpPr>
            <a:spLocks noGrp="1"/>
          </p:cNvSpPr>
          <p:nvPr>
            <p:ph type="body" sz="quarter" idx="14" hasCustomPrompt="1"/>
          </p:nvPr>
        </p:nvSpPr>
        <p:spPr>
          <a:xfrm>
            <a:off x="3272691" y="1710000"/>
            <a:ext cx="2728800" cy="604838"/>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35F727AD-E63B-412E-B986-D86DFE5EED29}"/>
              </a:ext>
            </a:extLst>
          </p:cNvPr>
          <p:cNvSpPr>
            <a:spLocks noGrp="1"/>
          </p:cNvSpPr>
          <p:nvPr>
            <p:ph sz="quarter" idx="15" hasCustomPrompt="1"/>
          </p:nvPr>
        </p:nvSpPr>
        <p:spPr>
          <a:xfrm>
            <a:off x="3272691" y="2376488"/>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8CEE6CD4-960B-4926-8A35-E8FF363F8723}"/>
              </a:ext>
            </a:extLst>
          </p:cNvPr>
          <p:cNvSpPr>
            <a:spLocks noGrp="1"/>
          </p:cNvSpPr>
          <p:nvPr>
            <p:ph type="body" sz="quarter" idx="16" hasCustomPrompt="1"/>
          </p:nvPr>
        </p:nvSpPr>
        <p:spPr>
          <a:xfrm>
            <a:off x="6185382" y="1710000"/>
            <a:ext cx="27288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E544BF1C-E9EC-43D2-A239-79E43B7C24CD}"/>
              </a:ext>
            </a:extLst>
          </p:cNvPr>
          <p:cNvSpPr>
            <a:spLocks noGrp="1"/>
          </p:cNvSpPr>
          <p:nvPr>
            <p:ph sz="quarter" idx="17" hasCustomPrompt="1"/>
          </p:nvPr>
        </p:nvSpPr>
        <p:spPr>
          <a:xfrm>
            <a:off x="6185382" y="2376000"/>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A27027DC-FD56-4CD6-8B38-7C623A97D1C4}"/>
              </a:ext>
            </a:extLst>
          </p:cNvPr>
          <p:cNvSpPr>
            <a:spLocks noGrp="1"/>
          </p:cNvSpPr>
          <p:nvPr>
            <p:ph type="body" sz="quarter" idx="18" hasCustomPrompt="1"/>
          </p:nvPr>
        </p:nvSpPr>
        <p:spPr>
          <a:xfrm>
            <a:off x="9098074" y="1710000"/>
            <a:ext cx="27288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5513656D-7804-45C7-9561-4FFDBE1F523B}"/>
              </a:ext>
            </a:extLst>
          </p:cNvPr>
          <p:cNvSpPr>
            <a:spLocks noGrp="1"/>
          </p:cNvSpPr>
          <p:nvPr>
            <p:ph sz="quarter" idx="19" hasCustomPrompt="1"/>
          </p:nvPr>
        </p:nvSpPr>
        <p:spPr>
          <a:xfrm>
            <a:off x="9098074" y="2376488"/>
            <a:ext cx="27288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25752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5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EED13-8109-40D7-B85E-48D72364D6E5}"/>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5A60EB60-D174-4782-B63F-DCF2657E1B13}"/>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E54526FD-FB6E-4148-89B3-7D266E27BD8F}"/>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AC5E99A7-B8B8-4860-8872-63A20BC4983E}"/>
              </a:ext>
            </a:extLst>
          </p:cNvPr>
          <p:cNvSpPr>
            <a:spLocks noGrp="1"/>
          </p:cNvSpPr>
          <p:nvPr>
            <p:ph sz="quarter" idx="12" hasCustomPrompt="1"/>
          </p:nvPr>
        </p:nvSpPr>
        <p:spPr>
          <a:xfrm>
            <a:off x="360363"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7136CF45-35B9-4F30-93CE-11D7DC6AE4AB}"/>
              </a:ext>
            </a:extLst>
          </p:cNvPr>
          <p:cNvSpPr>
            <a:spLocks noGrp="1"/>
          </p:cNvSpPr>
          <p:nvPr>
            <p:ph sz="quarter" idx="13" hasCustomPrompt="1"/>
          </p:nvPr>
        </p:nvSpPr>
        <p:spPr>
          <a:xfrm>
            <a:off x="2689691"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190C909-262D-4930-924B-8C4285CF8554}"/>
              </a:ext>
            </a:extLst>
          </p:cNvPr>
          <p:cNvSpPr>
            <a:spLocks noGrp="1"/>
          </p:cNvSpPr>
          <p:nvPr>
            <p:ph sz="quarter" idx="14" hasCustomPrompt="1"/>
          </p:nvPr>
        </p:nvSpPr>
        <p:spPr>
          <a:xfrm>
            <a:off x="5019019"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C18864E4-1D92-4544-8F52-1155810D7924}"/>
              </a:ext>
            </a:extLst>
          </p:cNvPr>
          <p:cNvSpPr>
            <a:spLocks noGrp="1"/>
          </p:cNvSpPr>
          <p:nvPr>
            <p:ph sz="quarter" idx="15" hasCustomPrompt="1"/>
          </p:nvPr>
        </p:nvSpPr>
        <p:spPr>
          <a:xfrm>
            <a:off x="7348347"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E68E0E68-5345-4D62-8D07-AE58AE330678}"/>
              </a:ext>
            </a:extLst>
          </p:cNvPr>
          <p:cNvSpPr>
            <a:spLocks noGrp="1"/>
          </p:cNvSpPr>
          <p:nvPr>
            <p:ph sz="quarter" idx="16" hasCustomPrompt="1"/>
          </p:nvPr>
        </p:nvSpPr>
        <p:spPr>
          <a:xfrm>
            <a:off x="9677674"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288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5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C433-9252-44D6-8AA4-495DB59340DB}"/>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A76AA46E-1017-4823-B4EC-B35766CE6763}"/>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01E1B86A-68D0-4D2D-A5CB-00F231C8BC28}"/>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634B8469-FF2E-4467-8E43-A49A3388A2F3}"/>
              </a:ext>
            </a:extLst>
          </p:cNvPr>
          <p:cNvSpPr>
            <a:spLocks noGrp="1"/>
          </p:cNvSpPr>
          <p:nvPr>
            <p:ph type="body" sz="quarter" idx="12" hasCustomPrompt="1"/>
          </p:nvPr>
        </p:nvSpPr>
        <p:spPr>
          <a:xfrm>
            <a:off x="360363" y="1710000"/>
            <a:ext cx="21492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6F0DDC14-9B67-4FE8-BC58-A70501A5344F}"/>
              </a:ext>
            </a:extLst>
          </p:cNvPr>
          <p:cNvSpPr>
            <a:spLocks noGrp="1"/>
          </p:cNvSpPr>
          <p:nvPr>
            <p:ph sz="quarter" idx="13" hasCustomPrompt="1"/>
          </p:nvPr>
        </p:nvSpPr>
        <p:spPr>
          <a:xfrm>
            <a:off x="360000"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A007D028-2ECB-46AF-8517-CCF9C089D819}"/>
              </a:ext>
            </a:extLst>
          </p:cNvPr>
          <p:cNvSpPr>
            <a:spLocks noGrp="1"/>
          </p:cNvSpPr>
          <p:nvPr>
            <p:ph type="body" sz="quarter" idx="14" hasCustomPrompt="1"/>
          </p:nvPr>
        </p:nvSpPr>
        <p:spPr>
          <a:xfrm>
            <a:off x="2689691" y="1710000"/>
            <a:ext cx="21492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2F1DDE75-E486-4A48-BDBB-2C2A5B5E64D3}"/>
              </a:ext>
            </a:extLst>
          </p:cNvPr>
          <p:cNvSpPr>
            <a:spLocks noGrp="1"/>
          </p:cNvSpPr>
          <p:nvPr>
            <p:ph sz="quarter" idx="15" hasCustomPrompt="1"/>
          </p:nvPr>
        </p:nvSpPr>
        <p:spPr>
          <a:xfrm>
            <a:off x="2689419"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87A506B6-1DA9-4CD7-9F56-C6BF2FDC187B}"/>
              </a:ext>
            </a:extLst>
          </p:cNvPr>
          <p:cNvSpPr>
            <a:spLocks noGrp="1"/>
          </p:cNvSpPr>
          <p:nvPr>
            <p:ph type="body" sz="quarter" idx="16" hasCustomPrompt="1"/>
          </p:nvPr>
        </p:nvSpPr>
        <p:spPr>
          <a:xfrm>
            <a:off x="5019019" y="1710000"/>
            <a:ext cx="21492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3F41FFAE-2857-4B94-916D-0210AE0A1766}"/>
              </a:ext>
            </a:extLst>
          </p:cNvPr>
          <p:cNvSpPr>
            <a:spLocks noGrp="1"/>
          </p:cNvSpPr>
          <p:nvPr>
            <p:ph sz="quarter" idx="17" hasCustomPrompt="1"/>
          </p:nvPr>
        </p:nvSpPr>
        <p:spPr>
          <a:xfrm>
            <a:off x="5018838"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8C34C508-C3AF-422F-B1C7-A38F34513AB7}"/>
              </a:ext>
            </a:extLst>
          </p:cNvPr>
          <p:cNvSpPr>
            <a:spLocks noGrp="1"/>
          </p:cNvSpPr>
          <p:nvPr>
            <p:ph type="body" sz="quarter" idx="18" hasCustomPrompt="1"/>
          </p:nvPr>
        </p:nvSpPr>
        <p:spPr>
          <a:xfrm>
            <a:off x="7348347" y="1710000"/>
            <a:ext cx="21492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0D9455C4-8047-4B5B-B5BC-4A0379405BC2}"/>
              </a:ext>
            </a:extLst>
          </p:cNvPr>
          <p:cNvSpPr>
            <a:spLocks noGrp="1"/>
          </p:cNvSpPr>
          <p:nvPr>
            <p:ph sz="quarter" idx="19" hasCustomPrompt="1"/>
          </p:nvPr>
        </p:nvSpPr>
        <p:spPr>
          <a:xfrm>
            <a:off x="7348257" y="2376488"/>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5AEAC907-A41C-4782-BCD8-2B8C0ADD422D}"/>
              </a:ext>
            </a:extLst>
          </p:cNvPr>
          <p:cNvSpPr>
            <a:spLocks noGrp="1"/>
          </p:cNvSpPr>
          <p:nvPr>
            <p:ph type="body" sz="quarter" idx="20" hasCustomPrompt="1"/>
          </p:nvPr>
        </p:nvSpPr>
        <p:spPr>
          <a:xfrm>
            <a:off x="9677674" y="1710000"/>
            <a:ext cx="2149200" cy="604800"/>
          </a:xfrm>
        </p:spPr>
        <p:txBody>
          <a:bodyPr/>
          <a:lstStyle>
            <a:lvl1pPr>
              <a:defRPr b="1"/>
            </a:lvl1pPr>
          </a:lstStyle>
          <a:p>
            <a:pPr lvl="0"/>
            <a:r>
              <a:rPr lang="en-US"/>
              <a:t>Click to add text</a:t>
            </a:r>
            <a:endParaRPr lang="en-GB"/>
          </a:p>
        </p:txBody>
      </p:sp>
      <p:sp>
        <p:nvSpPr>
          <p:cNvPr id="24" name="Content Placeholder 23">
            <a:extLst>
              <a:ext uri="{FF2B5EF4-FFF2-40B4-BE49-F238E27FC236}">
                <a16:creationId xmlns:a16="http://schemas.microsoft.com/office/drawing/2014/main" id="{056BBA8E-FD61-47C5-A779-B66918B4D327}"/>
              </a:ext>
            </a:extLst>
          </p:cNvPr>
          <p:cNvSpPr>
            <a:spLocks noGrp="1"/>
          </p:cNvSpPr>
          <p:nvPr>
            <p:ph sz="quarter" idx="21" hasCustomPrompt="1"/>
          </p:nvPr>
        </p:nvSpPr>
        <p:spPr>
          <a:xfrm>
            <a:off x="9677674"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9513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6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6FA1-AACD-4AC6-8977-227A1E8204A7}"/>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9E9A02C0-437A-4731-B690-16D1AFCAA82F}"/>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B7CC7B4E-73B3-4F33-A7FC-00F64BC9BBCD}"/>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570764FD-7DA2-4FE5-A31B-6691075F4688}"/>
              </a:ext>
            </a:extLst>
          </p:cNvPr>
          <p:cNvSpPr>
            <a:spLocks noGrp="1"/>
          </p:cNvSpPr>
          <p:nvPr>
            <p:ph type="body" sz="quarter" idx="12" hasCustomPrompt="1"/>
          </p:nvPr>
        </p:nvSpPr>
        <p:spPr>
          <a:xfrm>
            <a:off x="360000" y="1708149"/>
            <a:ext cx="17604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CBC0C4CA-E13F-460B-A188-81482902B701}"/>
              </a:ext>
            </a:extLst>
          </p:cNvPr>
          <p:cNvSpPr>
            <a:spLocks noGrp="1"/>
          </p:cNvSpPr>
          <p:nvPr>
            <p:ph sz="quarter" idx="13" hasCustomPrompt="1"/>
          </p:nvPr>
        </p:nvSpPr>
        <p:spPr>
          <a:xfrm>
            <a:off x="36000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E105AA54-6669-4974-B1E8-3E58001D876E}"/>
              </a:ext>
            </a:extLst>
          </p:cNvPr>
          <p:cNvSpPr>
            <a:spLocks noGrp="1"/>
          </p:cNvSpPr>
          <p:nvPr>
            <p:ph type="body" sz="quarter" idx="14" hasCustomPrompt="1"/>
          </p:nvPr>
        </p:nvSpPr>
        <p:spPr>
          <a:xfrm>
            <a:off x="2301295" y="1708149"/>
            <a:ext cx="17604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2A0DDBF-A8B7-4F77-B8D5-E6CF8FB015AE}"/>
              </a:ext>
            </a:extLst>
          </p:cNvPr>
          <p:cNvSpPr>
            <a:spLocks noGrp="1"/>
          </p:cNvSpPr>
          <p:nvPr>
            <p:ph sz="quarter" idx="15" hasCustomPrompt="1"/>
          </p:nvPr>
        </p:nvSpPr>
        <p:spPr>
          <a:xfrm>
            <a:off x="2301295"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E793D7A9-75C8-4028-9CA8-F07E93F82E4E}"/>
              </a:ext>
            </a:extLst>
          </p:cNvPr>
          <p:cNvSpPr>
            <a:spLocks noGrp="1"/>
          </p:cNvSpPr>
          <p:nvPr>
            <p:ph type="body" sz="quarter" idx="16" hasCustomPrompt="1"/>
          </p:nvPr>
        </p:nvSpPr>
        <p:spPr>
          <a:xfrm>
            <a:off x="4240800" y="1708150"/>
            <a:ext cx="17604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9B5E2A26-6C2A-419D-B4DC-291BA85B0C8A}"/>
              </a:ext>
            </a:extLst>
          </p:cNvPr>
          <p:cNvSpPr>
            <a:spLocks noGrp="1"/>
          </p:cNvSpPr>
          <p:nvPr>
            <p:ph sz="quarter" idx="17" hasCustomPrompt="1"/>
          </p:nvPr>
        </p:nvSpPr>
        <p:spPr>
          <a:xfrm>
            <a:off x="424080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DE92C5F-EFFE-48BF-93E1-CC78EFCD2947}"/>
              </a:ext>
            </a:extLst>
          </p:cNvPr>
          <p:cNvSpPr>
            <a:spLocks noGrp="1"/>
          </p:cNvSpPr>
          <p:nvPr>
            <p:ph type="body" sz="quarter" idx="18" hasCustomPrompt="1"/>
          </p:nvPr>
        </p:nvSpPr>
        <p:spPr>
          <a:xfrm>
            <a:off x="6183885" y="1708149"/>
            <a:ext cx="17604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3DA85A52-F7FD-4298-9AE5-CB80F4E3C640}"/>
              </a:ext>
            </a:extLst>
          </p:cNvPr>
          <p:cNvSpPr>
            <a:spLocks noGrp="1"/>
          </p:cNvSpPr>
          <p:nvPr>
            <p:ph sz="quarter" idx="19" hasCustomPrompt="1"/>
          </p:nvPr>
        </p:nvSpPr>
        <p:spPr>
          <a:xfrm>
            <a:off x="6183885"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44E88849-5449-4627-813B-31B40F08F009}"/>
              </a:ext>
            </a:extLst>
          </p:cNvPr>
          <p:cNvSpPr>
            <a:spLocks noGrp="1"/>
          </p:cNvSpPr>
          <p:nvPr>
            <p:ph type="body" sz="quarter" idx="20" hasCustomPrompt="1"/>
          </p:nvPr>
        </p:nvSpPr>
        <p:spPr>
          <a:xfrm>
            <a:off x="8125180" y="1708150"/>
            <a:ext cx="1760400" cy="604800"/>
          </a:xfrm>
        </p:spPr>
        <p:txBody>
          <a:bodyPr/>
          <a:lstStyle>
            <a:lvl1pPr>
              <a:defRPr b="1"/>
            </a:lvl1pPr>
          </a:lstStyle>
          <a:p>
            <a:pPr lvl="0"/>
            <a:r>
              <a:rPr lang="en-US"/>
              <a:t>Click to add text</a:t>
            </a:r>
            <a:endParaRPr lang="en-GB"/>
          </a:p>
        </p:txBody>
      </p:sp>
      <p:sp>
        <p:nvSpPr>
          <p:cNvPr id="24" name="Content Placeholder 23">
            <a:extLst>
              <a:ext uri="{FF2B5EF4-FFF2-40B4-BE49-F238E27FC236}">
                <a16:creationId xmlns:a16="http://schemas.microsoft.com/office/drawing/2014/main" id="{9A7FC01F-A245-4C0F-BF24-3AAE6AC55CC4}"/>
              </a:ext>
            </a:extLst>
          </p:cNvPr>
          <p:cNvSpPr>
            <a:spLocks noGrp="1"/>
          </p:cNvSpPr>
          <p:nvPr>
            <p:ph sz="quarter" idx="21" hasCustomPrompt="1"/>
          </p:nvPr>
        </p:nvSpPr>
        <p:spPr>
          <a:xfrm>
            <a:off x="812518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5">
            <a:extLst>
              <a:ext uri="{FF2B5EF4-FFF2-40B4-BE49-F238E27FC236}">
                <a16:creationId xmlns:a16="http://schemas.microsoft.com/office/drawing/2014/main" id="{5CCD92EA-38A4-44E5-ADF7-78EA3D6DD06D}"/>
              </a:ext>
            </a:extLst>
          </p:cNvPr>
          <p:cNvSpPr>
            <a:spLocks noGrp="1"/>
          </p:cNvSpPr>
          <p:nvPr>
            <p:ph type="body" sz="quarter" idx="22" hasCustomPrompt="1"/>
          </p:nvPr>
        </p:nvSpPr>
        <p:spPr>
          <a:xfrm>
            <a:off x="10066474" y="1708150"/>
            <a:ext cx="1760400" cy="604800"/>
          </a:xfrm>
        </p:spPr>
        <p:txBody>
          <a:bodyPr/>
          <a:lstStyle>
            <a:lvl1pPr>
              <a:defRPr b="1"/>
            </a:lvl1pPr>
          </a:lstStyle>
          <a:p>
            <a:pPr lvl="0"/>
            <a:r>
              <a:rPr lang="en-US"/>
              <a:t>Click to add text</a:t>
            </a:r>
            <a:endParaRPr lang="en-GB"/>
          </a:p>
        </p:txBody>
      </p:sp>
      <p:sp>
        <p:nvSpPr>
          <p:cNvPr id="28" name="Content Placeholder 27">
            <a:extLst>
              <a:ext uri="{FF2B5EF4-FFF2-40B4-BE49-F238E27FC236}">
                <a16:creationId xmlns:a16="http://schemas.microsoft.com/office/drawing/2014/main" id="{8317D903-C6B2-443C-A2F2-E7B672E08E3B}"/>
              </a:ext>
            </a:extLst>
          </p:cNvPr>
          <p:cNvSpPr>
            <a:spLocks noGrp="1"/>
          </p:cNvSpPr>
          <p:nvPr>
            <p:ph sz="quarter" idx="23" hasCustomPrompt="1"/>
          </p:nvPr>
        </p:nvSpPr>
        <p:spPr>
          <a:xfrm>
            <a:off x="10066474"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0285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6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F353-7CBB-4EBB-BB48-0DDB45E9B8E5}"/>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55794D1-DF29-4B89-9359-EE65C8A56AFE}"/>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5C772A83-22C7-42BE-87D1-B99FEC13505C}"/>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127B7932-7D06-4E7E-AF70-44D39F481C0B}"/>
              </a:ext>
            </a:extLst>
          </p:cNvPr>
          <p:cNvSpPr>
            <a:spLocks noGrp="1"/>
          </p:cNvSpPr>
          <p:nvPr>
            <p:ph sz="quarter" idx="12" hasCustomPrompt="1"/>
          </p:nvPr>
        </p:nvSpPr>
        <p:spPr>
          <a:xfrm>
            <a:off x="3600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2FB353AB-4D08-4BBD-91C2-E6A30A5F493F}"/>
              </a:ext>
            </a:extLst>
          </p:cNvPr>
          <p:cNvSpPr>
            <a:spLocks noGrp="1"/>
          </p:cNvSpPr>
          <p:nvPr>
            <p:ph sz="quarter" idx="13" hasCustomPrompt="1"/>
          </p:nvPr>
        </p:nvSpPr>
        <p:spPr>
          <a:xfrm>
            <a:off x="2301295"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F4A6B5AF-EB3C-46C5-B212-27204822781C}"/>
              </a:ext>
            </a:extLst>
          </p:cNvPr>
          <p:cNvSpPr>
            <a:spLocks noGrp="1"/>
          </p:cNvSpPr>
          <p:nvPr>
            <p:ph sz="quarter" idx="14" hasCustomPrompt="1"/>
          </p:nvPr>
        </p:nvSpPr>
        <p:spPr>
          <a:xfrm>
            <a:off x="42408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5800475F-DBE2-47A0-89B9-1175EDD8427E}"/>
              </a:ext>
            </a:extLst>
          </p:cNvPr>
          <p:cNvSpPr>
            <a:spLocks noGrp="1"/>
          </p:cNvSpPr>
          <p:nvPr>
            <p:ph sz="quarter" idx="15" hasCustomPrompt="1"/>
          </p:nvPr>
        </p:nvSpPr>
        <p:spPr>
          <a:xfrm>
            <a:off x="6183885"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0B5CE08A-01D2-488B-843A-CA3415AB7320}"/>
              </a:ext>
            </a:extLst>
          </p:cNvPr>
          <p:cNvSpPr>
            <a:spLocks noGrp="1"/>
          </p:cNvSpPr>
          <p:nvPr>
            <p:ph sz="quarter" idx="16" hasCustomPrompt="1"/>
          </p:nvPr>
        </p:nvSpPr>
        <p:spPr>
          <a:xfrm>
            <a:off x="812518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5">
            <a:extLst>
              <a:ext uri="{FF2B5EF4-FFF2-40B4-BE49-F238E27FC236}">
                <a16:creationId xmlns:a16="http://schemas.microsoft.com/office/drawing/2014/main" id="{39BAB9BC-6F39-4494-87B4-04D45B7607BE}"/>
              </a:ext>
            </a:extLst>
          </p:cNvPr>
          <p:cNvSpPr>
            <a:spLocks noGrp="1"/>
          </p:cNvSpPr>
          <p:nvPr>
            <p:ph sz="quarter" idx="17" hasCustomPrompt="1"/>
          </p:nvPr>
        </p:nvSpPr>
        <p:spPr>
          <a:xfrm>
            <a:off x="10066474"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1548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6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6FA1-AACD-4AC6-8977-227A1E8204A7}"/>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9E9A02C0-437A-4731-B690-16D1AFCAA82F}"/>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B7CC7B4E-73B3-4F33-A7FC-00F64BC9BBCD}"/>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570764FD-7DA2-4FE5-A31B-6691075F4688}"/>
              </a:ext>
            </a:extLst>
          </p:cNvPr>
          <p:cNvSpPr>
            <a:spLocks noGrp="1"/>
          </p:cNvSpPr>
          <p:nvPr>
            <p:ph type="body" sz="quarter" idx="12" hasCustomPrompt="1"/>
          </p:nvPr>
        </p:nvSpPr>
        <p:spPr>
          <a:xfrm>
            <a:off x="360000" y="1708149"/>
            <a:ext cx="17604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CBC0C4CA-E13F-460B-A188-81482902B701}"/>
              </a:ext>
            </a:extLst>
          </p:cNvPr>
          <p:cNvSpPr>
            <a:spLocks noGrp="1"/>
          </p:cNvSpPr>
          <p:nvPr>
            <p:ph sz="quarter" idx="13" hasCustomPrompt="1"/>
          </p:nvPr>
        </p:nvSpPr>
        <p:spPr>
          <a:xfrm>
            <a:off x="36000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E105AA54-6669-4974-B1E8-3E58001D876E}"/>
              </a:ext>
            </a:extLst>
          </p:cNvPr>
          <p:cNvSpPr>
            <a:spLocks noGrp="1"/>
          </p:cNvSpPr>
          <p:nvPr>
            <p:ph type="body" sz="quarter" idx="14" hasCustomPrompt="1"/>
          </p:nvPr>
        </p:nvSpPr>
        <p:spPr>
          <a:xfrm>
            <a:off x="2301295" y="1708149"/>
            <a:ext cx="17604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2A0DDBF-A8B7-4F77-B8D5-E6CF8FB015AE}"/>
              </a:ext>
            </a:extLst>
          </p:cNvPr>
          <p:cNvSpPr>
            <a:spLocks noGrp="1"/>
          </p:cNvSpPr>
          <p:nvPr>
            <p:ph sz="quarter" idx="15" hasCustomPrompt="1"/>
          </p:nvPr>
        </p:nvSpPr>
        <p:spPr>
          <a:xfrm>
            <a:off x="2301295"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E793D7A9-75C8-4028-9CA8-F07E93F82E4E}"/>
              </a:ext>
            </a:extLst>
          </p:cNvPr>
          <p:cNvSpPr>
            <a:spLocks noGrp="1"/>
          </p:cNvSpPr>
          <p:nvPr>
            <p:ph type="body" sz="quarter" idx="16" hasCustomPrompt="1"/>
          </p:nvPr>
        </p:nvSpPr>
        <p:spPr>
          <a:xfrm>
            <a:off x="4240800" y="1708150"/>
            <a:ext cx="17604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9B5E2A26-6C2A-419D-B4DC-291BA85B0C8A}"/>
              </a:ext>
            </a:extLst>
          </p:cNvPr>
          <p:cNvSpPr>
            <a:spLocks noGrp="1"/>
          </p:cNvSpPr>
          <p:nvPr>
            <p:ph sz="quarter" idx="17" hasCustomPrompt="1"/>
          </p:nvPr>
        </p:nvSpPr>
        <p:spPr>
          <a:xfrm>
            <a:off x="424080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DE92C5F-EFFE-48BF-93E1-CC78EFCD2947}"/>
              </a:ext>
            </a:extLst>
          </p:cNvPr>
          <p:cNvSpPr>
            <a:spLocks noGrp="1"/>
          </p:cNvSpPr>
          <p:nvPr>
            <p:ph type="body" sz="quarter" idx="18" hasCustomPrompt="1"/>
          </p:nvPr>
        </p:nvSpPr>
        <p:spPr>
          <a:xfrm>
            <a:off x="6183885" y="1708149"/>
            <a:ext cx="17604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3DA85A52-F7FD-4298-9AE5-CB80F4E3C640}"/>
              </a:ext>
            </a:extLst>
          </p:cNvPr>
          <p:cNvSpPr>
            <a:spLocks noGrp="1"/>
          </p:cNvSpPr>
          <p:nvPr>
            <p:ph sz="quarter" idx="19" hasCustomPrompt="1"/>
          </p:nvPr>
        </p:nvSpPr>
        <p:spPr>
          <a:xfrm>
            <a:off x="6183885"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44E88849-5449-4627-813B-31B40F08F009}"/>
              </a:ext>
            </a:extLst>
          </p:cNvPr>
          <p:cNvSpPr>
            <a:spLocks noGrp="1"/>
          </p:cNvSpPr>
          <p:nvPr>
            <p:ph type="body" sz="quarter" idx="20" hasCustomPrompt="1"/>
          </p:nvPr>
        </p:nvSpPr>
        <p:spPr>
          <a:xfrm>
            <a:off x="8125180" y="1708150"/>
            <a:ext cx="1760400" cy="604800"/>
          </a:xfrm>
        </p:spPr>
        <p:txBody>
          <a:bodyPr/>
          <a:lstStyle>
            <a:lvl1pPr>
              <a:defRPr b="1"/>
            </a:lvl1pPr>
          </a:lstStyle>
          <a:p>
            <a:pPr lvl="0"/>
            <a:r>
              <a:rPr lang="en-US"/>
              <a:t>Click to add text</a:t>
            </a:r>
            <a:endParaRPr lang="en-GB"/>
          </a:p>
        </p:txBody>
      </p:sp>
      <p:sp>
        <p:nvSpPr>
          <p:cNvPr id="24" name="Content Placeholder 23">
            <a:extLst>
              <a:ext uri="{FF2B5EF4-FFF2-40B4-BE49-F238E27FC236}">
                <a16:creationId xmlns:a16="http://schemas.microsoft.com/office/drawing/2014/main" id="{9A7FC01F-A245-4C0F-BF24-3AAE6AC55CC4}"/>
              </a:ext>
            </a:extLst>
          </p:cNvPr>
          <p:cNvSpPr>
            <a:spLocks noGrp="1"/>
          </p:cNvSpPr>
          <p:nvPr>
            <p:ph sz="quarter" idx="21" hasCustomPrompt="1"/>
          </p:nvPr>
        </p:nvSpPr>
        <p:spPr>
          <a:xfrm>
            <a:off x="812518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5">
            <a:extLst>
              <a:ext uri="{FF2B5EF4-FFF2-40B4-BE49-F238E27FC236}">
                <a16:creationId xmlns:a16="http://schemas.microsoft.com/office/drawing/2014/main" id="{5CCD92EA-38A4-44E5-ADF7-78EA3D6DD06D}"/>
              </a:ext>
            </a:extLst>
          </p:cNvPr>
          <p:cNvSpPr>
            <a:spLocks noGrp="1"/>
          </p:cNvSpPr>
          <p:nvPr>
            <p:ph type="body" sz="quarter" idx="22" hasCustomPrompt="1"/>
          </p:nvPr>
        </p:nvSpPr>
        <p:spPr>
          <a:xfrm>
            <a:off x="10066474" y="1708150"/>
            <a:ext cx="1760400" cy="604800"/>
          </a:xfrm>
        </p:spPr>
        <p:txBody>
          <a:bodyPr/>
          <a:lstStyle>
            <a:lvl1pPr>
              <a:defRPr b="1"/>
            </a:lvl1pPr>
          </a:lstStyle>
          <a:p>
            <a:pPr lvl="0"/>
            <a:r>
              <a:rPr lang="en-US"/>
              <a:t>Click to add text</a:t>
            </a:r>
            <a:endParaRPr lang="en-GB"/>
          </a:p>
        </p:txBody>
      </p:sp>
      <p:sp>
        <p:nvSpPr>
          <p:cNvPr id="28" name="Content Placeholder 27">
            <a:extLst>
              <a:ext uri="{FF2B5EF4-FFF2-40B4-BE49-F238E27FC236}">
                <a16:creationId xmlns:a16="http://schemas.microsoft.com/office/drawing/2014/main" id="{8317D903-C6B2-443C-A2F2-E7B672E08E3B}"/>
              </a:ext>
            </a:extLst>
          </p:cNvPr>
          <p:cNvSpPr>
            <a:spLocks noGrp="1"/>
          </p:cNvSpPr>
          <p:nvPr>
            <p:ph sz="quarter" idx="23" hasCustomPrompt="1"/>
          </p:nvPr>
        </p:nvSpPr>
        <p:spPr>
          <a:xfrm>
            <a:off x="10066474"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7880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only - no sub headin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5" name="Footer Placeholder 4">
            <a:extLst>
              <a:ext uri="{FF2B5EF4-FFF2-40B4-BE49-F238E27FC236}">
                <a16:creationId xmlns:a16="http://schemas.microsoft.com/office/drawing/2014/main" id="{77406ACD-4A36-4007-9228-05EC1F09667F}"/>
              </a:ext>
            </a:extLst>
          </p:cNvPr>
          <p:cNvSpPr txBox="1">
            <a:spLocks/>
          </p:cNvSpPr>
          <p:nvPr userDrawn="1"/>
        </p:nvSpPr>
        <p:spPr bwMode="auto">
          <a:xfrm>
            <a:off x="3532802" y="6376893"/>
            <a:ext cx="71437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200"/>
              </a:spcBef>
              <a:buFont typeface="Arial" panose="020B0604020202020204" pitchFamily="34" charset="0"/>
              <a:defRPr sz="1600">
                <a:solidFill>
                  <a:schemeClr val="tx1"/>
                </a:solidFill>
                <a:latin typeface="Arial" panose="020B0604020202020204" pitchFamily="34" charset="0"/>
              </a:defRPr>
            </a:lvl1pPr>
            <a:lvl2pPr marL="180975" indent="-180975">
              <a:spcBef>
                <a:spcPts val="600"/>
              </a:spcBef>
              <a:buFont typeface="Wingdings" panose="05000000000000000000" pitchFamily="2" charset="2"/>
              <a:buChar char="§"/>
              <a:defRPr sz="1600">
                <a:solidFill>
                  <a:schemeClr val="tx1"/>
                </a:solidFill>
                <a:latin typeface="Arial" panose="020B0604020202020204" pitchFamily="34" charset="0"/>
              </a:defRPr>
            </a:lvl2pPr>
            <a:lvl3pPr marL="361950" indent="-180975">
              <a:spcBef>
                <a:spcPts val="600"/>
              </a:spcBef>
              <a:buFont typeface="Wingdings" panose="05000000000000000000" pitchFamily="2" charset="2"/>
              <a:buChar char="§"/>
              <a:defRPr sz="1600">
                <a:solidFill>
                  <a:schemeClr val="tx1"/>
                </a:solidFill>
                <a:latin typeface="Arial" panose="020B0604020202020204" pitchFamily="34" charset="0"/>
              </a:defRPr>
            </a:lvl3pPr>
            <a:lvl4pPr marL="542925" indent="-180975">
              <a:spcBef>
                <a:spcPts val="600"/>
              </a:spcBef>
              <a:buFont typeface="Wingdings" panose="05000000000000000000" pitchFamily="2" charset="2"/>
              <a:buChar char="§"/>
              <a:defRPr sz="1600">
                <a:solidFill>
                  <a:schemeClr val="tx1"/>
                </a:solidFill>
                <a:latin typeface="Arial" panose="020B0604020202020204" pitchFamily="34" charset="0"/>
              </a:defRPr>
            </a:lvl4pPr>
            <a:lvl5pPr marL="714375" indent="-171450">
              <a:spcBef>
                <a:spcPts val="600"/>
              </a:spcBef>
              <a:buFont typeface="Wingdings" panose="05000000000000000000" pitchFamily="2" charset="2"/>
              <a:buChar char="§"/>
              <a:defRPr sz="1600">
                <a:solidFill>
                  <a:schemeClr val="tx1"/>
                </a:solidFill>
                <a:latin typeface="Arial" panose="020B0604020202020204" pitchFamily="34" charset="0"/>
              </a:defRPr>
            </a:lvl5pPr>
            <a:lvl6pPr marL="1171575" indent="-171450" eaLnBrk="0" fontAlgn="base" hangingPunct="0">
              <a:spcBef>
                <a:spcPts val="6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1628775" indent="-171450" eaLnBrk="0" fontAlgn="base" hangingPunct="0">
              <a:spcBef>
                <a:spcPts val="6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2085975" indent="-171450" eaLnBrk="0" fontAlgn="base" hangingPunct="0">
              <a:spcBef>
                <a:spcPts val="6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2543175" indent="-171450" eaLnBrk="0" fontAlgn="base" hangingPunct="0">
              <a:spcBef>
                <a:spcPts val="6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s-EC" sz="800" b="0" i="0" u="none" strike="noStrike" kern="1200" cap="none" spc="0" normalizeH="0" baseline="0" noProof="0">
                <a:ln>
                  <a:noFill/>
                </a:ln>
                <a:solidFill>
                  <a:srgbClr val="717171"/>
                </a:solidFill>
                <a:effectLst/>
                <a:uLnTx/>
                <a:uFillTx/>
                <a:latin typeface="Kantar Brown" panose="020B0504020101010102" pitchFamily="34" charset="0"/>
                <a:ea typeface="+mn-ea"/>
                <a:cs typeface="Kantar Brown" panose="020B0504020101010102" pitchFamily="34" charset="0"/>
              </a:rPr>
              <a:t>Fuente: Kantar IBOPE Media. INSTAR</a:t>
            </a:r>
          </a:p>
        </p:txBody>
      </p:sp>
    </p:spTree>
    <p:extLst>
      <p:ext uri="{BB962C8B-B14F-4D97-AF65-F5344CB8AC3E}">
        <p14:creationId xmlns:p14="http://schemas.microsoft.com/office/powerpoint/2010/main" val="157398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le only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5" name="Footer Placeholder 4">
            <a:extLst>
              <a:ext uri="{FF2B5EF4-FFF2-40B4-BE49-F238E27FC236}">
                <a16:creationId xmlns:a16="http://schemas.microsoft.com/office/drawing/2014/main" id="{77406ACD-4A36-4007-9228-05EC1F09667F}"/>
              </a:ext>
            </a:extLst>
          </p:cNvPr>
          <p:cNvSpPr txBox="1">
            <a:spLocks/>
          </p:cNvSpPr>
          <p:nvPr userDrawn="1"/>
        </p:nvSpPr>
        <p:spPr bwMode="auto">
          <a:xfrm>
            <a:off x="3532802" y="6376893"/>
            <a:ext cx="71437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200"/>
              </a:spcBef>
              <a:buFont typeface="Arial" panose="020B0604020202020204" pitchFamily="34" charset="0"/>
              <a:defRPr sz="1600">
                <a:solidFill>
                  <a:schemeClr val="tx1"/>
                </a:solidFill>
                <a:latin typeface="Arial" panose="020B0604020202020204" pitchFamily="34" charset="0"/>
              </a:defRPr>
            </a:lvl1pPr>
            <a:lvl2pPr marL="180975" indent="-180975">
              <a:spcBef>
                <a:spcPts val="600"/>
              </a:spcBef>
              <a:buFont typeface="Wingdings" panose="05000000000000000000" pitchFamily="2" charset="2"/>
              <a:buChar char="§"/>
              <a:defRPr sz="1600">
                <a:solidFill>
                  <a:schemeClr val="tx1"/>
                </a:solidFill>
                <a:latin typeface="Arial" panose="020B0604020202020204" pitchFamily="34" charset="0"/>
              </a:defRPr>
            </a:lvl2pPr>
            <a:lvl3pPr marL="361950" indent="-180975">
              <a:spcBef>
                <a:spcPts val="600"/>
              </a:spcBef>
              <a:buFont typeface="Wingdings" panose="05000000000000000000" pitchFamily="2" charset="2"/>
              <a:buChar char="§"/>
              <a:defRPr sz="1600">
                <a:solidFill>
                  <a:schemeClr val="tx1"/>
                </a:solidFill>
                <a:latin typeface="Arial" panose="020B0604020202020204" pitchFamily="34" charset="0"/>
              </a:defRPr>
            </a:lvl3pPr>
            <a:lvl4pPr marL="542925" indent="-180975">
              <a:spcBef>
                <a:spcPts val="600"/>
              </a:spcBef>
              <a:buFont typeface="Wingdings" panose="05000000000000000000" pitchFamily="2" charset="2"/>
              <a:buChar char="§"/>
              <a:defRPr sz="1600">
                <a:solidFill>
                  <a:schemeClr val="tx1"/>
                </a:solidFill>
                <a:latin typeface="Arial" panose="020B0604020202020204" pitchFamily="34" charset="0"/>
              </a:defRPr>
            </a:lvl4pPr>
            <a:lvl5pPr marL="714375" indent="-171450">
              <a:spcBef>
                <a:spcPts val="600"/>
              </a:spcBef>
              <a:buFont typeface="Wingdings" panose="05000000000000000000" pitchFamily="2" charset="2"/>
              <a:buChar char="§"/>
              <a:defRPr sz="1600">
                <a:solidFill>
                  <a:schemeClr val="tx1"/>
                </a:solidFill>
                <a:latin typeface="Arial" panose="020B0604020202020204" pitchFamily="34" charset="0"/>
              </a:defRPr>
            </a:lvl5pPr>
            <a:lvl6pPr marL="1171575" indent="-171450" eaLnBrk="0" fontAlgn="base" hangingPunct="0">
              <a:spcBef>
                <a:spcPts val="6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1628775" indent="-171450" eaLnBrk="0" fontAlgn="base" hangingPunct="0">
              <a:spcBef>
                <a:spcPts val="6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2085975" indent="-171450" eaLnBrk="0" fontAlgn="base" hangingPunct="0">
              <a:spcBef>
                <a:spcPts val="6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2543175" indent="-171450" eaLnBrk="0" fontAlgn="base" hangingPunct="0">
              <a:spcBef>
                <a:spcPts val="6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s-EC" sz="800" b="0" i="0" u="none" strike="noStrike" kern="1200" cap="none" spc="0" normalizeH="0" baseline="0" noProof="0">
                <a:ln>
                  <a:noFill/>
                </a:ln>
                <a:solidFill>
                  <a:srgbClr val="717171"/>
                </a:solidFill>
                <a:effectLst/>
                <a:uLnTx/>
                <a:uFillTx/>
                <a:latin typeface="Kantar Brown" panose="020B0504020101010102" pitchFamily="34" charset="0"/>
                <a:ea typeface="+mn-ea"/>
                <a:cs typeface="Kantar Brown" panose="020B0504020101010102" pitchFamily="34" charset="0"/>
              </a:rPr>
              <a:t>Fuente: Kantar IBOPE Media. INSTAR</a:t>
            </a:r>
          </a:p>
        </p:txBody>
      </p:sp>
    </p:spTree>
    <p:extLst>
      <p:ext uri="{BB962C8B-B14F-4D97-AF65-F5344CB8AC3E}">
        <p14:creationId xmlns:p14="http://schemas.microsoft.com/office/powerpoint/2010/main" val="193602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itle Slide 1 (White)">
    <p:spTree>
      <p:nvGrpSpPr>
        <p:cNvPr id="1" name=""/>
        <p:cNvGrpSpPr/>
        <p:nvPr/>
      </p:nvGrpSpPr>
      <p:grpSpPr>
        <a:xfrm>
          <a:off x="0" y="0"/>
          <a:ext cx="0" cy="0"/>
          <a:chOff x="0" y="0"/>
          <a:chExt cx="0" cy="0"/>
        </a:xfrm>
      </p:grpSpPr>
      <p:sp>
        <p:nvSpPr>
          <p:cNvPr id="2" name="Title 1"/>
          <p:cNvSpPr>
            <a:spLocks noGrp="1"/>
          </p:cNvSpPr>
          <p:nvPr>
            <p:ph type="ctrTitle"/>
          </p:nvPr>
        </p:nvSpPr>
        <p:spPr>
          <a:xfrm>
            <a:off x="360000" y="3846097"/>
            <a:ext cx="11466875" cy="1143000"/>
          </a:xfrm>
        </p:spPr>
        <p:txBody>
          <a:bodyPr anchor="b">
            <a:noAutofit/>
          </a:bodyPr>
          <a:lstStyle>
            <a:lvl1pPr algn="l">
              <a:defRPr sz="2400" b="1">
                <a:solidFill>
                  <a:schemeClr val="tx1"/>
                </a:solidFill>
              </a:defRPr>
            </a:lvl1pPr>
          </a:lstStyle>
          <a:p>
            <a:r>
              <a:rPr lang="pt-BR"/>
              <a:t>Clique para editar o título mestre</a:t>
            </a:r>
            <a:endParaRPr lang="en-GB"/>
          </a:p>
        </p:txBody>
      </p:sp>
      <p:sp>
        <p:nvSpPr>
          <p:cNvPr id="3" name="Subtitle 2"/>
          <p:cNvSpPr>
            <a:spLocks noGrp="1"/>
          </p:cNvSpPr>
          <p:nvPr>
            <p:ph type="subTitle" idx="1"/>
          </p:nvPr>
        </p:nvSpPr>
        <p:spPr>
          <a:xfrm>
            <a:off x="360000" y="4989097"/>
            <a:ext cx="11466875" cy="1125748"/>
          </a:xfrm>
        </p:spPr>
        <p:txBody>
          <a:bodyPr>
            <a:noAutofit/>
          </a:bodyPr>
          <a:lstStyle>
            <a:lvl1pPr marL="0" indent="0" algn="l">
              <a:spcBef>
                <a:spcPts val="200"/>
              </a:spcBef>
              <a:buNone/>
              <a:defRPr sz="2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GB"/>
          </a:p>
        </p:txBody>
      </p:sp>
      <p:sp>
        <p:nvSpPr>
          <p:cNvPr id="7" name="Text Placeholder 17"/>
          <p:cNvSpPr>
            <a:spLocks noGrp="1"/>
          </p:cNvSpPr>
          <p:nvPr>
            <p:ph type="body" sz="quarter" idx="14"/>
          </p:nvPr>
        </p:nvSpPr>
        <p:spPr>
          <a:xfrm>
            <a:off x="359999" y="6286500"/>
            <a:ext cx="11466875" cy="264675"/>
          </a:xfrm>
        </p:spPr>
        <p:txBody>
          <a:bodyPr anchor="b">
            <a:noAutofit/>
          </a:bodyPr>
          <a:lstStyle>
            <a:lvl1pPr>
              <a:defRPr sz="800">
                <a:solidFill>
                  <a:schemeClr val="tx1"/>
                </a:solidFill>
              </a:defRPr>
            </a:lvl1pPr>
          </a:lstStyle>
          <a:p>
            <a:pPr lvl="0"/>
            <a:r>
              <a:rPr lang="pt-BR"/>
              <a:t>Clique para editar o texto mestre</a:t>
            </a:r>
          </a:p>
        </p:txBody>
      </p:sp>
      <p:sp>
        <p:nvSpPr>
          <p:cNvPr id="5" name="Slide Number Placeholder 5"/>
          <p:cNvSpPr>
            <a:spLocks noGrp="1"/>
          </p:cNvSpPr>
          <p:nvPr>
            <p:ph type="sldNum" sz="quarter" idx="15"/>
          </p:nvPr>
        </p:nvSpPr>
        <p:spPr/>
        <p:txBody>
          <a:bodyPr/>
          <a:lstStyle>
            <a:lvl1pPr>
              <a:defRPr/>
            </a:lvl1pPr>
          </a:lstStyle>
          <a:p>
            <a:pPr>
              <a:defRPr/>
            </a:pPr>
            <a:fld id="{ED2C3876-0E6F-4827-9730-17ED4C1A4DE2}" type="slidenum">
              <a:rPr lang="en-GB" altLang="es-EC">
                <a:solidFill>
                  <a:srgbClr val="717171"/>
                </a:solidFill>
              </a:rPr>
              <a:pPr>
                <a:defRPr/>
              </a:pPr>
              <a:t>‹Nº›</a:t>
            </a:fld>
            <a:endParaRPr lang="en-GB" altLang="es-EC">
              <a:solidFill>
                <a:srgbClr val="717171"/>
              </a:solidFill>
            </a:endParaRPr>
          </a:p>
        </p:txBody>
      </p:sp>
    </p:spTree>
    <p:extLst>
      <p:ext uri="{BB962C8B-B14F-4D97-AF65-F5344CB8AC3E}">
        <p14:creationId xmlns:p14="http://schemas.microsoft.com/office/powerpoint/2010/main" val="3092954551"/>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Slide 1 (Whit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1914" y="549482"/>
            <a:ext cx="4105060" cy="307166"/>
          </a:xfrm>
          <a:prstGeom prst="rect">
            <a:avLst/>
          </a:prstGeom>
        </p:spPr>
      </p:pic>
      <p:sp>
        <p:nvSpPr>
          <p:cNvPr id="2" name="Title 1"/>
          <p:cNvSpPr>
            <a:spLocks noGrp="1"/>
          </p:cNvSpPr>
          <p:nvPr>
            <p:ph type="ctrTitle"/>
          </p:nvPr>
        </p:nvSpPr>
        <p:spPr>
          <a:xfrm>
            <a:off x="7162799" y="1138238"/>
            <a:ext cx="4665663" cy="1787237"/>
          </a:xfrm>
          <a:prstGeom prst="rect">
            <a:avLst/>
          </a:prstGeom>
        </p:spPr>
        <p:txBody>
          <a:bodyPr anchor="b">
            <a:noAutofit/>
          </a:bodyPr>
          <a:lstStyle>
            <a:lvl1pPr algn="l">
              <a:defRPr sz="2400" b="1">
                <a:solidFill>
                  <a:schemeClr val="tx1"/>
                </a:solidFill>
              </a:defRPr>
            </a:lvl1pPr>
          </a:lstStyle>
          <a:p>
            <a:r>
              <a:rPr lang="pt-BR"/>
              <a:t>Clique para editar o título mestre</a:t>
            </a:r>
            <a:endParaRPr lang="en-GB"/>
          </a:p>
        </p:txBody>
      </p:sp>
      <p:sp>
        <p:nvSpPr>
          <p:cNvPr id="3" name="Subtitle 2"/>
          <p:cNvSpPr>
            <a:spLocks noGrp="1"/>
          </p:cNvSpPr>
          <p:nvPr>
            <p:ph type="subTitle" idx="1"/>
          </p:nvPr>
        </p:nvSpPr>
        <p:spPr>
          <a:xfrm>
            <a:off x="7162799" y="3146902"/>
            <a:ext cx="4665663" cy="1882298"/>
          </a:xfrm>
          <a:prstGeom prst="rect">
            <a:avLst/>
          </a:prstGeom>
        </p:spPr>
        <p:txBody>
          <a:bodyPr anchor="t">
            <a:noAutofit/>
          </a:bodyPr>
          <a:lstStyle>
            <a:lvl1pPr marL="0" indent="0" algn="l">
              <a:spcBef>
                <a:spcPts val="600"/>
              </a:spcBef>
              <a:buNone/>
              <a:defRPr sz="22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GB"/>
          </a:p>
        </p:txBody>
      </p:sp>
    </p:spTree>
    <p:extLst>
      <p:ext uri="{BB962C8B-B14F-4D97-AF65-F5344CB8AC3E}">
        <p14:creationId xmlns:p14="http://schemas.microsoft.com/office/powerpoint/2010/main" val="57176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Section Header - Jade">
    <p:bg>
      <p:bgPr>
        <a:solidFill>
          <a:schemeClr val="accent5"/>
        </a:soli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5"/>
          </p:nvPr>
        </p:nvSpPr>
        <p:spPr>
          <a:xfrm>
            <a:off x="359998" y="2984855"/>
            <a:ext cx="11468465" cy="1585557"/>
          </a:xfrm>
        </p:spPr>
        <p:txBody>
          <a:bodyPr anchor="t"/>
          <a:lstStyle>
            <a:lvl1pPr algn="l">
              <a:spcBef>
                <a:spcPts val="200"/>
              </a:spcBef>
              <a:defRPr sz="2400" b="1">
                <a:solidFill>
                  <a:schemeClr val="bg1"/>
                </a:solidFill>
              </a:defRPr>
            </a:lvl1pPr>
            <a:lvl2pPr marL="0" indent="0" algn="l">
              <a:spcBef>
                <a:spcPts val="200"/>
              </a:spcBef>
              <a:buNone/>
              <a:defRPr sz="2200" b="0">
                <a:solidFill>
                  <a:schemeClr val="bg1"/>
                </a:solidFill>
              </a:defRPr>
            </a:lvl2pPr>
          </a:lstStyle>
          <a:p>
            <a:pPr lvl="0"/>
            <a:r>
              <a:rPr lang="pt-BR"/>
              <a:t>Clique para editar o texto mestre</a:t>
            </a:r>
          </a:p>
          <a:p>
            <a:pPr lvl="1"/>
            <a:r>
              <a:rPr lang="pt-BR"/>
              <a:t>Segundo nível</a:t>
            </a:r>
          </a:p>
        </p:txBody>
      </p:sp>
      <p:sp>
        <p:nvSpPr>
          <p:cNvPr id="5" name="Text Placeholder 2"/>
          <p:cNvSpPr>
            <a:spLocks noGrp="1"/>
          </p:cNvSpPr>
          <p:nvPr>
            <p:ph type="body" sz="quarter" idx="16" hasCustomPrompt="1"/>
          </p:nvPr>
        </p:nvSpPr>
        <p:spPr>
          <a:xfrm>
            <a:off x="359999" y="2564672"/>
            <a:ext cx="976676" cy="411163"/>
          </a:xfrm>
        </p:spPr>
        <p:txBody>
          <a:bodyPr anchor="t"/>
          <a:lstStyle>
            <a:lvl1pPr algn="l">
              <a:spcBef>
                <a:spcPts val="200"/>
              </a:spcBef>
              <a:defRPr sz="2400" b="1">
                <a:solidFill>
                  <a:schemeClr val="bg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27321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only -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DC347A58-42BF-4A47-A878-643A5CD2794C}"/>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F7C6D4BB-14E1-42DC-832A-2D0CE7863284}"/>
              </a:ext>
            </a:extLst>
          </p:cNvPr>
          <p:cNvSpPr>
            <a:spLocks noGrp="1"/>
          </p:cNvSpPr>
          <p:nvPr>
            <p:ph type="body" sz="quarter" idx="12" hasCustomPrompt="1"/>
          </p:nvPr>
        </p:nvSpPr>
        <p:spPr>
          <a:xfrm>
            <a:off x="360363" y="910800"/>
            <a:ext cx="11466512" cy="396000"/>
          </a:xfrm>
        </p:spPr>
        <p:txBody>
          <a:bodyPr/>
          <a:lstStyle>
            <a:lvl1pPr>
              <a:spcBef>
                <a:spcPts val="600"/>
              </a:spcBef>
              <a:defRPr sz="2200"/>
            </a:lvl1pPr>
          </a:lstStyle>
          <a:p>
            <a:pPr lvl="0"/>
            <a:r>
              <a:rPr lang="en-US"/>
              <a:t>Click to add subtitle</a:t>
            </a:r>
            <a:endParaRPr lang="en-GB"/>
          </a:p>
        </p:txBody>
      </p:sp>
    </p:spTree>
    <p:extLst>
      <p:ext uri="{BB962C8B-B14F-4D97-AF65-F5344CB8AC3E}">
        <p14:creationId xmlns:p14="http://schemas.microsoft.com/office/powerpoint/2010/main" val="256367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B2F2EE-42BB-4EB6-8FC2-5E56E4F34F6F}"/>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73875A20-F354-407F-8F71-92C914742B40}"/>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68876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64749D-8E2E-4755-8B48-24393D5654D0}"/>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16B761AB-97BF-4CCC-924C-BEBFB535F5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B6DCAD5-0E0A-4CBA-9D70-3DD8AA71A21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818CEAC2-41E8-4A44-B4CB-414DF1A68A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7B25F93-A2A4-4F9A-A961-A1CFB618877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E57E7CEB-72E7-47E7-B63F-15AE1155DC75}"/>
              </a:ext>
            </a:extLst>
          </p:cNvPr>
          <p:cNvSpPr>
            <a:spLocks noGrp="1"/>
          </p:cNvSpPr>
          <p:nvPr>
            <p:ph type="dt" sz="half" idx="10"/>
          </p:nvPr>
        </p:nvSpPr>
        <p:spPr/>
        <p:txBody>
          <a:bodyPr/>
          <a:lstStyle/>
          <a:p>
            <a:fld id="{EE1F408D-40A8-48F3-BEAB-A342DBE755BD}" type="datetimeFigureOut">
              <a:rPr lang="es-CL" smtClean="0"/>
              <a:t>24-11-2020</a:t>
            </a:fld>
            <a:endParaRPr lang="es-CL"/>
          </a:p>
        </p:txBody>
      </p:sp>
      <p:sp>
        <p:nvSpPr>
          <p:cNvPr id="8" name="Marcador de pie de página 7">
            <a:extLst>
              <a:ext uri="{FF2B5EF4-FFF2-40B4-BE49-F238E27FC236}">
                <a16:creationId xmlns:a16="http://schemas.microsoft.com/office/drawing/2014/main" id="{C5FEA23D-4731-4F99-892C-09679B5D5CF9}"/>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5A38BD55-BE7F-4D86-B6A0-AB191F7F8F26}"/>
              </a:ext>
            </a:extLst>
          </p:cNvPr>
          <p:cNvSpPr>
            <a:spLocks noGrp="1"/>
          </p:cNvSpPr>
          <p:nvPr>
            <p:ph type="sldNum" sz="quarter" idx="12"/>
          </p:nvPr>
        </p:nvSpPr>
        <p:spPr/>
        <p:txBody>
          <a:bodyPr/>
          <a:lstStyle/>
          <a:p>
            <a:fld id="{09CCD4AA-E32F-4C9C-9690-1C56C82057A1}" type="slidenum">
              <a:rPr lang="es-CL" smtClean="0"/>
              <a:t>‹Nº›</a:t>
            </a:fld>
            <a:endParaRPr lang="es-CL"/>
          </a:p>
        </p:txBody>
      </p:sp>
    </p:spTree>
    <p:extLst>
      <p:ext uri="{BB962C8B-B14F-4D97-AF65-F5344CB8AC3E}">
        <p14:creationId xmlns:p14="http://schemas.microsoft.com/office/powerpoint/2010/main" val="4145155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 no sub headin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5" name="Footer Placeholder 4">
            <a:extLst>
              <a:ext uri="{FF2B5EF4-FFF2-40B4-BE49-F238E27FC236}">
                <a16:creationId xmlns:a16="http://schemas.microsoft.com/office/drawing/2014/main" id="{77406ACD-4A36-4007-9228-05EC1F09667F}"/>
              </a:ext>
            </a:extLst>
          </p:cNvPr>
          <p:cNvSpPr txBox="1">
            <a:spLocks/>
          </p:cNvSpPr>
          <p:nvPr userDrawn="1"/>
        </p:nvSpPr>
        <p:spPr bwMode="auto">
          <a:xfrm>
            <a:off x="3532802" y="6376893"/>
            <a:ext cx="71437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200"/>
              </a:spcBef>
              <a:buFont typeface="Arial" panose="020B0604020202020204" pitchFamily="34" charset="0"/>
              <a:defRPr sz="1600">
                <a:solidFill>
                  <a:schemeClr val="tx1"/>
                </a:solidFill>
                <a:latin typeface="Arial" panose="020B0604020202020204" pitchFamily="34" charset="0"/>
              </a:defRPr>
            </a:lvl1pPr>
            <a:lvl2pPr marL="180975" indent="-180975">
              <a:spcBef>
                <a:spcPts val="600"/>
              </a:spcBef>
              <a:buFont typeface="Wingdings" panose="05000000000000000000" pitchFamily="2" charset="2"/>
              <a:buChar char="§"/>
              <a:defRPr sz="1600">
                <a:solidFill>
                  <a:schemeClr val="tx1"/>
                </a:solidFill>
                <a:latin typeface="Arial" panose="020B0604020202020204" pitchFamily="34" charset="0"/>
              </a:defRPr>
            </a:lvl2pPr>
            <a:lvl3pPr marL="361950" indent="-180975">
              <a:spcBef>
                <a:spcPts val="600"/>
              </a:spcBef>
              <a:buFont typeface="Wingdings" panose="05000000000000000000" pitchFamily="2" charset="2"/>
              <a:buChar char="§"/>
              <a:defRPr sz="1600">
                <a:solidFill>
                  <a:schemeClr val="tx1"/>
                </a:solidFill>
                <a:latin typeface="Arial" panose="020B0604020202020204" pitchFamily="34" charset="0"/>
              </a:defRPr>
            </a:lvl3pPr>
            <a:lvl4pPr marL="542925" indent="-180975">
              <a:spcBef>
                <a:spcPts val="600"/>
              </a:spcBef>
              <a:buFont typeface="Wingdings" panose="05000000000000000000" pitchFamily="2" charset="2"/>
              <a:buChar char="§"/>
              <a:defRPr sz="1600">
                <a:solidFill>
                  <a:schemeClr val="tx1"/>
                </a:solidFill>
                <a:latin typeface="Arial" panose="020B0604020202020204" pitchFamily="34" charset="0"/>
              </a:defRPr>
            </a:lvl4pPr>
            <a:lvl5pPr marL="714375" indent="-171450">
              <a:spcBef>
                <a:spcPts val="600"/>
              </a:spcBef>
              <a:buFont typeface="Wingdings" panose="05000000000000000000" pitchFamily="2" charset="2"/>
              <a:buChar char="§"/>
              <a:defRPr sz="1600">
                <a:solidFill>
                  <a:schemeClr val="tx1"/>
                </a:solidFill>
                <a:latin typeface="Arial" panose="020B0604020202020204" pitchFamily="34" charset="0"/>
              </a:defRPr>
            </a:lvl5pPr>
            <a:lvl6pPr marL="1171575" indent="-171450" eaLnBrk="0" fontAlgn="base" hangingPunct="0">
              <a:spcBef>
                <a:spcPts val="6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1628775" indent="-171450" eaLnBrk="0" fontAlgn="base" hangingPunct="0">
              <a:spcBef>
                <a:spcPts val="6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2085975" indent="-171450" eaLnBrk="0" fontAlgn="base" hangingPunct="0">
              <a:spcBef>
                <a:spcPts val="6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2543175" indent="-171450" eaLnBrk="0" fontAlgn="base" hangingPunct="0">
              <a:spcBef>
                <a:spcPts val="6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s-EC" sz="800" b="0" i="0" u="none" strike="noStrike" kern="1200" cap="none" spc="0" normalizeH="0" baseline="0" noProof="0">
                <a:ln>
                  <a:noFill/>
                </a:ln>
                <a:solidFill>
                  <a:srgbClr val="717171"/>
                </a:solidFill>
                <a:effectLst/>
                <a:uLnTx/>
                <a:uFillTx/>
                <a:latin typeface="Kantar Brown" panose="020B0504020101010102" pitchFamily="34" charset="0"/>
                <a:ea typeface="+mn-ea"/>
                <a:cs typeface="Kantar Brown" panose="020B0504020101010102" pitchFamily="34" charset="0"/>
              </a:rPr>
              <a:t>Fuente: Kantar IBOPE Media. INSTAR</a:t>
            </a:r>
          </a:p>
        </p:txBody>
      </p:sp>
    </p:spTree>
    <p:extLst>
      <p:ext uri="{BB962C8B-B14F-4D97-AF65-F5344CB8AC3E}">
        <p14:creationId xmlns:p14="http://schemas.microsoft.com/office/powerpoint/2010/main" val="236850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Title slide with image (black)">
    <p:bg>
      <p:bgPr>
        <a:solidFill>
          <a:srgbClr val="000000"/>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s-ES"/>
              <a:t>Haga clic en el icono para agregar una imagen</a:t>
            </a:r>
            <a:endParaRPr lang="en-GB"/>
          </a:p>
        </p:txBody>
      </p:sp>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bg1"/>
                </a:solidFill>
              </a:defRPr>
            </a:lvl1pPr>
          </a:lstStyle>
          <a:p>
            <a:r>
              <a:rPr lang="en-GB"/>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solidFill>
                  <a:schemeClr val="bg1"/>
                </a:solidFill>
              </a:defRPr>
            </a:lvl1pPr>
          </a:lstStyle>
          <a:p>
            <a:pPr lvl="0"/>
            <a:r>
              <a:rPr lang="en-US"/>
              <a:t>Click to add text </a:t>
            </a:r>
          </a:p>
        </p:txBody>
      </p:sp>
      <p:pic>
        <p:nvPicPr>
          <p:cNvPr id="11" name="Picture 10">
            <a:extLst>
              <a:ext uri="{FF2B5EF4-FFF2-40B4-BE49-F238E27FC236}">
                <a16:creationId xmlns:a16="http://schemas.microsoft.com/office/drawing/2014/main" id="{AB940724-CD0A-4966-9236-B1E83A63E8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13475" y="1490401"/>
            <a:ext cx="63612" cy="4500000"/>
          </a:xfrm>
          <a:prstGeom prst="rect">
            <a:avLst/>
          </a:prstGeom>
        </p:spPr>
      </p:pic>
      <p:pic>
        <p:nvPicPr>
          <p:cNvPr id="1026" name="Picture 2" descr="Kantar IBOPE Media - Inicio | Facebook">
            <a:extLst>
              <a:ext uri="{FF2B5EF4-FFF2-40B4-BE49-F238E27FC236}">
                <a16:creationId xmlns:a16="http://schemas.microsoft.com/office/drawing/2014/main" id="{D2C42D59-8A7F-4330-BFA9-A32D31E31A42}"/>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360000" y="43543"/>
            <a:ext cx="1446857" cy="1446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421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black)">
    <p:bg>
      <p:bgPr>
        <a:solidFill>
          <a:srgbClr val="000000"/>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s-ES"/>
              <a:t>Haga clic en el icono para agregar una imagen</a:t>
            </a:r>
            <a:endParaRPr lang="en-GB"/>
          </a:p>
        </p:txBody>
      </p:sp>
      <p:pic>
        <p:nvPicPr>
          <p:cNvPr id="11" name="Picture 10">
            <a:extLst>
              <a:ext uri="{FF2B5EF4-FFF2-40B4-BE49-F238E27FC236}">
                <a16:creationId xmlns:a16="http://schemas.microsoft.com/office/drawing/2014/main" id="{AB940724-CD0A-4966-9236-B1E83A63E8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13475" y="1490401"/>
            <a:ext cx="63612" cy="4500000"/>
          </a:xfrm>
          <a:prstGeom prst="rect">
            <a:avLst/>
          </a:prstGeom>
        </p:spPr>
      </p:pic>
      <p:pic>
        <p:nvPicPr>
          <p:cNvPr id="1026" name="Picture 2" descr="Kantar IBOPE Media - Inicio | Facebook">
            <a:extLst>
              <a:ext uri="{FF2B5EF4-FFF2-40B4-BE49-F238E27FC236}">
                <a16:creationId xmlns:a16="http://schemas.microsoft.com/office/drawing/2014/main" id="{D2C42D59-8A7F-4330-BFA9-A32D31E31A42}"/>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368705" y="0"/>
            <a:ext cx="1210383" cy="1210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27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itle and 2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67F2-B31E-4932-857C-E542EC7E06FE}"/>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4286C412-8D9A-4518-BD82-093D1D70BD3A}"/>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458D1434-081E-42DD-A0E7-8AD211AD6053}"/>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F1D24B38-2DD2-4BE4-A6BC-6AB461A6A6AC}"/>
              </a:ext>
            </a:extLst>
          </p:cNvPr>
          <p:cNvSpPr>
            <a:spLocks noGrp="1"/>
          </p:cNvSpPr>
          <p:nvPr>
            <p:ph sz="quarter" idx="12" hasCustomPrompt="1"/>
          </p:nvPr>
        </p:nvSpPr>
        <p:spPr>
          <a:xfrm>
            <a:off x="360363" y="171000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A028BB49-92B7-4BBE-AD91-816AF9386D4C}"/>
              </a:ext>
            </a:extLst>
          </p:cNvPr>
          <p:cNvSpPr>
            <a:spLocks noGrp="1"/>
          </p:cNvSpPr>
          <p:nvPr>
            <p:ph sz="quarter" idx="13" hasCustomPrompt="1"/>
          </p:nvPr>
        </p:nvSpPr>
        <p:spPr>
          <a:xfrm>
            <a:off x="6200965" y="1710000"/>
            <a:ext cx="5626800" cy="3998913"/>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29FAE1AF-1132-4B0D-8DC6-F52576CE682C}"/>
              </a:ext>
            </a:extLst>
          </p:cNvPr>
          <p:cNvSpPr>
            <a:spLocks noGrp="1"/>
          </p:cNvSpPr>
          <p:nvPr>
            <p:ph type="body" sz="quarter" idx="14" hasCustomPrompt="1"/>
          </p:nvPr>
        </p:nvSpPr>
        <p:spPr>
          <a:xfrm>
            <a:off x="360363" y="910800"/>
            <a:ext cx="11466000"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3951047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Título e conteúdo">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60362" y="1708149"/>
            <a:ext cx="11466511" cy="4018119"/>
          </a:xfrm>
        </p:spPr>
        <p:txBody>
          <a:bodyPr>
            <a:noAutofit/>
          </a:bodyPr>
          <a:lstStyle>
            <a:lvl1pPr>
              <a:defRPr sz="140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10" name="Text Placeholder 17"/>
          <p:cNvSpPr>
            <a:spLocks noGrp="1"/>
          </p:cNvSpPr>
          <p:nvPr>
            <p:ph type="body" sz="quarter" idx="15"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a:t>Click to add footer text</a:t>
            </a:r>
          </a:p>
        </p:txBody>
      </p:sp>
      <p:sp>
        <p:nvSpPr>
          <p:cNvPr id="11"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pt-BR"/>
              <a:t>Clique para editar o título mestre</a:t>
            </a:r>
            <a:endParaRPr lang="en-GB"/>
          </a:p>
        </p:txBody>
      </p:sp>
      <p:sp>
        <p:nvSpPr>
          <p:cNvPr id="14" name="Text Placeholder 2"/>
          <p:cNvSpPr>
            <a:spLocks noGrp="1"/>
          </p:cNvSpPr>
          <p:nvPr>
            <p:ph type="body" sz="quarter" idx="16"/>
          </p:nvPr>
        </p:nvSpPr>
        <p:spPr>
          <a:xfrm>
            <a:off x="357188" y="909635"/>
            <a:ext cx="11477331" cy="396875"/>
          </a:xfrm>
        </p:spPr>
        <p:txBody>
          <a:bodyPr/>
          <a:lstStyle>
            <a:lvl1pPr>
              <a:defRPr sz="1800"/>
            </a:lvl1pPr>
          </a:lstStyle>
          <a:p>
            <a:pPr lvl="0"/>
            <a:r>
              <a:rPr lang="pt-BR"/>
              <a:t>Clique para editar o texto mestre</a:t>
            </a:r>
          </a:p>
        </p:txBody>
      </p:sp>
      <p:sp>
        <p:nvSpPr>
          <p:cNvPr id="15"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‹Nº›</a:t>
            </a:fld>
            <a:endParaRPr lang="en-GB"/>
          </a:p>
        </p:txBody>
      </p:sp>
    </p:spTree>
    <p:extLst>
      <p:ext uri="{BB962C8B-B14F-4D97-AF65-F5344CB8AC3E}">
        <p14:creationId xmlns:p14="http://schemas.microsoft.com/office/powerpoint/2010/main" val="2641074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69262-372E-49DA-8722-2EEAF6A7DE81}"/>
              </a:ext>
            </a:extLst>
          </p:cNvPr>
          <p:cNvSpPr>
            <a:spLocks noGrp="1"/>
          </p:cNvSpPr>
          <p:nvPr>
            <p:ph type="title"/>
          </p:nvPr>
        </p:nvSpPr>
        <p:spPr/>
        <p:txBody>
          <a:bodyPr/>
          <a:lstStyle/>
          <a:p>
            <a:r>
              <a:rPr lang="es-ES"/>
              <a:t>Haga clic para modificar el estilo de título del patrón</a:t>
            </a:r>
            <a:endParaRPr lang="es-PA"/>
          </a:p>
        </p:txBody>
      </p:sp>
      <p:sp>
        <p:nvSpPr>
          <p:cNvPr id="3" name="Marcador de contenido 2">
            <a:extLst>
              <a:ext uri="{FF2B5EF4-FFF2-40B4-BE49-F238E27FC236}">
                <a16:creationId xmlns:a16="http://schemas.microsoft.com/office/drawing/2014/main" id="{83DFB49F-0753-4F9B-9B85-6F5FAA03885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fecha 3">
            <a:extLst>
              <a:ext uri="{FF2B5EF4-FFF2-40B4-BE49-F238E27FC236}">
                <a16:creationId xmlns:a16="http://schemas.microsoft.com/office/drawing/2014/main" id="{7DA5C2A2-E8C9-4115-8020-4E860B8FC276}"/>
              </a:ext>
            </a:extLst>
          </p:cNvPr>
          <p:cNvSpPr>
            <a:spLocks noGrp="1"/>
          </p:cNvSpPr>
          <p:nvPr>
            <p:ph type="dt" sz="half" idx="10"/>
          </p:nvPr>
        </p:nvSpPr>
        <p:spPr/>
        <p:txBody>
          <a:bodyPr/>
          <a:lstStyle/>
          <a:p>
            <a:endParaRPr lang="es-PA"/>
          </a:p>
        </p:txBody>
      </p:sp>
      <p:sp>
        <p:nvSpPr>
          <p:cNvPr id="5" name="Marcador de pie de página 4">
            <a:extLst>
              <a:ext uri="{FF2B5EF4-FFF2-40B4-BE49-F238E27FC236}">
                <a16:creationId xmlns:a16="http://schemas.microsoft.com/office/drawing/2014/main" id="{AD8F185B-44A6-4DE6-9E7B-6A91A7742F83}"/>
              </a:ext>
            </a:extLst>
          </p:cNvPr>
          <p:cNvSpPr>
            <a:spLocks noGrp="1"/>
          </p:cNvSpPr>
          <p:nvPr>
            <p:ph type="ftr" sz="quarter" idx="11"/>
          </p:nvPr>
        </p:nvSpPr>
        <p:spPr/>
        <p:txBody>
          <a:bodyPr/>
          <a:lstStyle/>
          <a:p>
            <a:endParaRPr lang="es-PA"/>
          </a:p>
        </p:txBody>
      </p:sp>
      <p:sp>
        <p:nvSpPr>
          <p:cNvPr id="6" name="Marcador de número de diapositiva 5">
            <a:extLst>
              <a:ext uri="{FF2B5EF4-FFF2-40B4-BE49-F238E27FC236}">
                <a16:creationId xmlns:a16="http://schemas.microsoft.com/office/drawing/2014/main" id="{71D05CD3-8DBF-4FAD-BF58-CAD9EEA5B075}"/>
              </a:ext>
            </a:extLst>
          </p:cNvPr>
          <p:cNvSpPr>
            <a:spLocks noGrp="1"/>
          </p:cNvSpPr>
          <p:nvPr>
            <p:ph type="sldNum" sz="quarter" idx="12"/>
          </p:nvPr>
        </p:nvSpPr>
        <p:spPr/>
        <p:txBody>
          <a:bodyPr/>
          <a:lstStyle/>
          <a:p>
            <a:fld id="{4BE911F8-764F-4550-9F43-FBFADA4BDA6B}" type="slidenum">
              <a:rPr lang="es-PA" smtClean="0"/>
              <a:t>‹Nº›</a:t>
            </a:fld>
            <a:endParaRPr lang="es-PA"/>
          </a:p>
        </p:txBody>
      </p:sp>
    </p:spTree>
    <p:extLst>
      <p:ext uri="{BB962C8B-B14F-4D97-AF65-F5344CB8AC3E}">
        <p14:creationId xmlns:p14="http://schemas.microsoft.com/office/powerpoint/2010/main" val="28601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Blank (White)">
    <p:spTree>
      <p:nvGrpSpPr>
        <p:cNvPr id="1" name=""/>
        <p:cNvGrpSpPr/>
        <p:nvPr/>
      </p:nvGrpSpPr>
      <p:grpSpPr>
        <a:xfrm>
          <a:off x="0" y="0"/>
          <a:ext cx="0" cy="0"/>
          <a:chOff x="0" y="0"/>
          <a:chExt cx="0" cy="0"/>
        </a:xfrm>
      </p:grpSpPr>
      <p:sp>
        <p:nvSpPr>
          <p:cNvPr id="9" name="Text Placeholder 17"/>
          <p:cNvSpPr>
            <a:spLocks noGrp="1"/>
          </p:cNvSpPr>
          <p:nvPr>
            <p:ph type="body" sz="quarter" idx="14"/>
          </p:nvPr>
        </p:nvSpPr>
        <p:spPr>
          <a:xfrm>
            <a:off x="359999" y="6286500"/>
            <a:ext cx="11466875" cy="264675"/>
          </a:xfrm>
        </p:spPr>
        <p:txBody>
          <a:bodyPr anchor="b">
            <a:noAutofit/>
          </a:bodyPr>
          <a:lstStyle>
            <a:lvl1pPr>
              <a:defRPr sz="800">
                <a:solidFill>
                  <a:schemeClr val="tx1"/>
                </a:solidFill>
              </a:defRPr>
            </a:lvl1pPr>
          </a:lstStyle>
          <a:p>
            <a:pPr lvl="0"/>
            <a:r>
              <a:rPr lang="pt-BR"/>
              <a:t>Clique para editar o texto mestre</a:t>
            </a:r>
          </a:p>
        </p:txBody>
      </p:sp>
      <p:sp>
        <p:nvSpPr>
          <p:cNvPr id="3" name="Slide Number Placeholder 5"/>
          <p:cNvSpPr>
            <a:spLocks noGrp="1"/>
          </p:cNvSpPr>
          <p:nvPr>
            <p:ph type="sldNum" sz="quarter" idx="15"/>
          </p:nvPr>
        </p:nvSpPr>
        <p:spPr/>
        <p:txBody>
          <a:bodyPr/>
          <a:lstStyle>
            <a:lvl1pPr>
              <a:defRPr/>
            </a:lvl1pPr>
          </a:lstStyle>
          <a:p>
            <a:pPr>
              <a:defRPr/>
            </a:pPr>
            <a:fld id="{6A6B4E5E-B30E-4085-A2FB-1DD331147B08}" type="slidenum">
              <a:rPr lang="en-GB" altLang="es-EC">
                <a:solidFill>
                  <a:srgbClr val="717171"/>
                </a:solidFill>
              </a:rPr>
              <a:pPr>
                <a:defRPr/>
              </a:pPr>
              <a:t>‹Nº›</a:t>
            </a:fld>
            <a:endParaRPr lang="en-GB" altLang="es-EC">
              <a:solidFill>
                <a:srgbClr val="717171"/>
              </a:solidFill>
            </a:endParaRPr>
          </a:p>
        </p:txBody>
      </p:sp>
    </p:spTree>
    <p:extLst>
      <p:ext uri="{BB962C8B-B14F-4D97-AF65-F5344CB8AC3E}">
        <p14:creationId xmlns:p14="http://schemas.microsoft.com/office/powerpoint/2010/main" val="201211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userDrawn="1">
  <p:cSld name="2_Title slide 1 (white)">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895B6F9-54DB-428E-9A0A-FA1DD7C58F69}"/>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2" name="Title 1"/>
          <p:cNvSpPr>
            <a:spLocks noGrp="1"/>
          </p:cNvSpPr>
          <p:nvPr>
            <p:ph type="ctrTitle" hasCustomPrompt="1"/>
          </p:nvPr>
        </p:nvSpPr>
        <p:spPr>
          <a:xfrm>
            <a:off x="360000" y="1490400"/>
            <a:ext cx="3520800" cy="1976400"/>
          </a:xfrm>
          <a:prstGeom prst="rect">
            <a:avLst/>
          </a:prstGeom>
        </p:spPr>
        <p:txBody>
          <a:bodyPr anchor="t">
            <a:noAutofit/>
          </a:bodyPr>
          <a:lstStyle>
            <a:lvl1pPr algn="l">
              <a:defRPr sz="3000" b="0">
                <a:solidFill>
                  <a:schemeClr val="tx1"/>
                </a:solidFill>
              </a:defRPr>
            </a:lvl1pPr>
          </a:lstStyle>
          <a:p>
            <a:r>
              <a:rPr lang="en-GB"/>
              <a:t>Click to add title</a:t>
            </a:r>
          </a:p>
        </p:txBody>
      </p:sp>
      <p:sp>
        <p:nvSpPr>
          <p:cNvPr id="3" name="Subtitle 2"/>
          <p:cNvSpPr>
            <a:spLocks noGrp="1"/>
          </p:cNvSpPr>
          <p:nvPr>
            <p:ph type="subTitle" idx="1" hasCustomPrompt="1"/>
          </p:nvPr>
        </p:nvSpPr>
        <p:spPr>
          <a:xfrm>
            <a:off x="360000" y="3708000"/>
            <a:ext cx="3520800" cy="1022400"/>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p:spPr>
        <p:txBody>
          <a:bodyPr anchor="b"/>
          <a:lstStyle>
            <a:lvl1pPr>
              <a:spcBef>
                <a:spcPts val="600"/>
              </a:spcBef>
              <a:defRPr sz="1200"/>
            </a:lvl1pPr>
          </a:lstStyle>
          <a:p>
            <a:pPr lvl="0"/>
            <a:r>
              <a:rPr lang="en-GB"/>
              <a:t>Click to add text</a:t>
            </a:r>
          </a:p>
        </p:txBody>
      </p:sp>
    </p:spTree>
    <p:extLst>
      <p:ext uri="{BB962C8B-B14F-4D97-AF65-F5344CB8AC3E}">
        <p14:creationId xmlns:p14="http://schemas.microsoft.com/office/powerpoint/2010/main" val="2312622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62903-71A8-4BD2-B059-6BA4C3AA3987}"/>
              </a:ext>
            </a:extLst>
          </p:cNvPr>
          <p:cNvSpPr>
            <a:spLocks noGrp="1"/>
          </p:cNvSpPr>
          <p:nvPr>
            <p:ph type="title" hasCustomPrompt="1"/>
          </p:nvPr>
        </p:nvSpPr>
        <p:spPr>
          <a:xfrm>
            <a:off x="359999" y="430718"/>
            <a:ext cx="5626800"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33EFCC3-809C-4472-825A-5268DA759575}"/>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257A7757-8EC5-4D12-B56F-AB9F88D69ABD}"/>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C55437D9-CE22-451C-B458-B3F648A64234}"/>
              </a:ext>
            </a:extLst>
          </p:cNvPr>
          <p:cNvSpPr>
            <a:spLocks noGrp="1"/>
          </p:cNvSpPr>
          <p:nvPr>
            <p:ph type="body" sz="quarter" idx="12" hasCustomPrompt="1"/>
          </p:nvPr>
        </p:nvSpPr>
        <p:spPr>
          <a:xfrm>
            <a:off x="360000" y="170815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7">
            <a:extLst>
              <a:ext uri="{FF2B5EF4-FFF2-40B4-BE49-F238E27FC236}">
                <a16:creationId xmlns:a16="http://schemas.microsoft.com/office/drawing/2014/main" id="{9F169CDD-9FFC-4BEA-A4C1-F55F1EBC5A64}"/>
              </a:ext>
            </a:extLst>
          </p:cNvPr>
          <p:cNvSpPr>
            <a:spLocks noGrp="1"/>
          </p:cNvSpPr>
          <p:nvPr>
            <p:ph type="pic" sz="quarter" idx="13"/>
          </p:nvPr>
        </p:nvSpPr>
        <p:spPr>
          <a:xfrm>
            <a:off x="6202799" y="430717"/>
            <a:ext cx="5626800" cy="5468400"/>
          </a:xfrm>
        </p:spPr>
        <p:txBody>
          <a:bodyPr anchor="ctr" anchorCtr="0"/>
          <a:lstStyle>
            <a:lvl1pPr algn="ctr">
              <a:defRPr/>
            </a:lvl1pPr>
          </a:lstStyle>
          <a:p>
            <a:endParaRPr lang="en-GB"/>
          </a:p>
        </p:txBody>
      </p:sp>
    </p:spTree>
    <p:extLst>
      <p:ext uri="{BB962C8B-B14F-4D97-AF65-F5344CB8AC3E}">
        <p14:creationId xmlns:p14="http://schemas.microsoft.com/office/powerpoint/2010/main" val="206939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Title only - sub headin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a:t>Click to edit master title style</a:t>
            </a:r>
          </a:p>
        </p:txBody>
      </p:sp>
      <p:sp>
        <p:nvSpPr>
          <p:cNvPr id="11"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‹Nº›</a:t>
            </a:fld>
            <a:endParaRPr lang="en-GB"/>
          </a:p>
        </p:txBody>
      </p:sp>
      <p:sp>
        <p:nvSpPr>
          <p:cNvPr id="7" name="Text Placeholder 2"/>
          <p:cNvSpPr>
            <a:spLocks noGrp="1"/>
          </p:cNvSpPr>
          <p:nvPr>
            <p:ph type="body" sz="quarter" idx="17" hasCustomPrompt="1"/>
          </p:nvPr>
        </p:nvSpPr>
        <p:spPr>
          <a:xfrm>
            <a:off x="357188" y="909635"/>
            <a:ext cx="11477331" cy="396875"/>
          </a:xfrm>
        </p:spPr>
        <p:txBody>
          <a:bodyPr/>
          <a:lstStyle>
            <a:lvl1pPr>
              <a:defRPr sz="2200"/>
            </a:lvl1pPr>
          </a:lstStyle>
          <a:p>
            <a:pPr lvl="0"/>
            <a:r>
              <a:rPr lang="en-GB"/>
              <a:t>Click to edit master text styles</a:t>
            </a:r>
          </a:p>
        </p:txBody>
      </p:sp>
      <p:sp>
        <p:nvSpPr>
          <p:cNvPr id="9" name="Text Placeholder 17"/>
          <p:cNvSpPr>
            <a:spLocks noGrp="1"/>
          </p:cNvSpPr>
          <p:nvPr>
            <p:ph type="body" sz="quarter" idx="18"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a:t>Click to add footer text</a:t>
            </a:r>
          </a:p>
        </p:txBody>
      </p:sp>
    </p:spTree>
    <p:extLst>
      <p:ext uri="{BB962C8B-B14F-4D97-AF65-F5344CB8AC3E}">
        <p14:creationId xmlns:p14="http://schemas.microsoft.com/office/powerpoint/2010/main" val="444518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itle slide 1 (white)">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895B6F9-54DB-428E-9A0A-FA1DD7C58F69}"/>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2" name="Title 1"/>
          <p:cNvSpPr>
            <a:spLocks noGrp="1"/>
          </p:cNvSpPr>
          <p:nvPr>
            <p:ph type="ctrTitle" hasCustomPrompt="1"/>
          </p:nvPr>
        </p:nvSpPr>
        <p:spPr>
          <a:xfrm>
            <a:off x="360000" y="1490400"/>
            <a:ext cx="3520800" cy="1976400"/>
          </a:xfrm>
          <a:prstGeom prst="rect">
            <a:avLst/>
          </a:prstGeom>
        </p:spPr>
        <p:txBody>
          <a:bodyPr anchor="t">
            <a:noAutofit/>
          </a:bodyPr>
          <a:lstStyle>
            <a:lvl1pPr algn="l">
              <a:defRPr sz="3000" b="0">
                <a:solidFill>
                  <a:schemeClr val="tx1"/>
                </a:solidFill>
              </a:defRPr>
            </a:lvl1pPr>
          </a:lstStyle>
          <a:p>
            <a:r>
              <a:rPr lang="en-GB"/>
              <a:t>Click to add title</a:t>
            </a:r>
          </a:p>
        </p:txBody>
      </p:sp>
      <p:sp>
        <p:nvSpPr>
          <p:cNvPr id="3" name="Subtitle 2"/>
          <p:cNvSpPr>
            <a:spLocks noGrp="1"/>
          </p:cNvSpPr>
          <p:nvPr>
            <p:ph type="subTitle" idx="1" hasCustomPrompt="1"/>
          </p:nvPr>
        </p:nvSpPr>
        <p:spPr>
          <a:xfrm>
            <a:off x="360000" y="3708000"/>
            <a:ext cx="3520800" cy="1022400"/>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p:spPr>
        <p:txBody>
          <a:bodyPr anchor="b"/>
          <a:lstStyle>
            <a:lvl1pPr>
              <a:spcBef>
                <a:spcPts val="600"/>
              </a:spcBef>
              <a:defRPr sz="1200"/>
            </a:lvl1pPr>
          </a:lstStyle>
          <a:p>
            <a:pPr lvl="0"/>
            <a:r>
              <a:rPr lang="en-GB"/>
              <a:t>Click to add text</a:t>
            </a:r>
          </a:p>
        </p:txBody>
      </p:sp>
    </p:spTree>
    <p:extLst>
      <p:ext uri="{BB962C8B-B14F-4D97-AF65-F5344CB8AC3E}">
        <p14:creationId xmlns:p14="http://schemas.microsoft.com/office/powerpoint/2010/main" val="42043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5" name="Footer Placeholder 4">
            <a:extLst>
              <a:ext uri="{FF2B5EF4-FFF2-40B4-BE49-F238E27FC236}">
                <a16:creationId xmlns:a16="http://schemas.microsoft.com/office/drawing/2014/main" id="{77406ACD-4A36-4007-9228-05EC1F09667F}"/>
              </a:ext>
            </a:extLst>
          </p:cNvPr>
          <p:cNvSpPr txBox="1">
            <a:spLocks/>
          </p:cNvSpPr>
          <p:nvPr userDrawn="1"/>
        </p:nvSpPr>
        <p:spPr bwMode="auto">
          <a:xfrm>
            <a:off x="3532802" y="6376893"/>
            <a:ext cx="71437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200"/>
              </a:spcBef>
              <a:buFont typeface="Arial" panose="020B0604020202020204" pitchFamily="34" charset="0"/>
              <a:defRPr sz="1600">
                <a:solidFill>
                  <a:schemeClr val="tx1"/>
                </a:solidFill>
                <a:latin typeface="Arial" panose="020B0604020202020204" pitchFamily="34" charset="0"/>
              </a:defRPr>
            </a:lvl1pPr>
            <a:lvl2pPr marL="180975" indent="-180975">
              <a:spcBef>
                <a:spcPts val="600"/>
              </a:spcBef>
              <a:buFont typeface="Wingdings" panose="05000000000000000000" pitchFamily="2" charset="2"/>
              <a:buChar char="§"/>
              <a:defRPr sz="1600">
                <a:solidFill>
                  <a:schemeClr val="tx1"/>
                </a:solidFill>
                <a:latin typeface="Arial" panose="020B0604020202020204" pitchFamily="34" charset="0"/>
              </a:defRPr>
            </a:lvl2pPr>
            <a:lvl3pPr marL="361950" indent="-180975">
              <a:spcBef>
                <a:spcPts val="600"/>
              </a:spcBef>
              <a:buFont typeface="Wingdings" panose="05000000000000000000" pitchFamily="2" charset="2"/>
              <a:buChar char="§"/>
              <a:defRPr sz="1600">
                <a:solidFill>
                  <a:schemeClr val="tx1"/>
                </a:solidFill>
                <a:latin typeface="Arial" panose="020B0604020202020204" pitchFamily="34" charset="0"/>
              </a:defRPr>
            </a:lvl3pPr>
            <a:lvl4pPr marL="542925" indent="-180975">
              <a:spcBef>
                <a:spcPts val="600"/>
              </a:spcBef>
              <a:buFont typeface="Wingdings" panose="05000000000000000000" pitchFamily="2" charset="2"/>
              <a:buChar char="§"/>
              <a:defRPr sz="1600">
                <a:solidFill>
                  <a:schemeClr val="tx1"/>
                </a:solidFill>
                <a:latin typeface="Arial" panose="020B0604020202020204" pitchFamily="34" charset="0"/>
              </a:defRPr>
            </a:lvl4pPr>
            <a:lvl5pPr marL="714375" indent="-171450">
              <a:spcBef>
                <a:spcPts val="600"/>
              </a:spcBef>
              <a:buFont typeface="Wingdings" panose="05000000000000000000" pitchFamily="2" charset="2"/>
              <a:buChar char="§"/>
              <a:defRPr sz="1600">
                <a:solidFill>
                  <a:schemeClr val="tx1"/>
                </a:solidFill>
                <a:latin typeface="Arial" panose="020B0604020202020204" pitchFamily="34" charset="0"/>
              </a:defRPr>
            </a:lvl5pPr>
            <a:lvl6pPr marL="1171575" indent="-171450" eaLnBrk="0" fontAlgn="base" hangingPunct="0">
              <a:spcBef>
                <a:spcPts val="6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1628775" indent="-171450" eaLnBrk="0" fontAlgn="base" hangingPunct="0">
              <a:spcBef>
                <a:spcPts val="6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2085975" indent="-171450" eaLnBrk="0" fontAlgn="base" hangingPunct="0">
              <a:spcBef>
                <a:spcPts val="6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2543175" indent="-171450" eaLnBrk="0" fontAlgn="base" hangingPunct="0">
              <a:spcBef>
                <a:spcPts val="6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s-EC" sz="800" b="0" i="0" u="none" strike="noStrike" kern="1200" cap="none" spc="0" normalizeH="0" baseline="0" noProof="0">
                <a:ln>
                  <a:noFill/>
                </a:ln>
                <a:solidFill>
                  <a:srgbClr val="717171"/>
                </a:solidFill>
                <a:effectLst/>
                <a:uLnTx/>
                <a:uFillTx/>
                <a:latin typeface="Kantar Brown" panose="020B0504020101010102" pitchFamily="34" charset="0"/>
                <a:ea typeface="+mn-ea"/>
                <a:cs typeface="Kantar Brown" panose="020B0504020101010102" pitchFamily="34" charset="0"/>
              </a:rPr>
              <a:t>Fuente: Kantar IBOPE Media. INSTAR</a:t>
            </a:r>
          </a:p>
        </p:txBody>
      </p:sp>
    </p:spTree>
    <p:extLst>
      <p:ext uri="{BB962C8B-B14F-4D97-AF65-F5344CB8AC3E}">
        <p14:creationId xmlns:p14="http://schemas.microsoft.com/office/powerpoint/2010/main" val="135834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whit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CC9C48B-8F01-477C-A429-B5E465F5632C}"/>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n-US"/>
              <a:t>Click icon to add picture</a:t>
            </a:r>
            <a:endParaRPr lang="en-GB"/>
          </a:p>
        </p:txBody>
      </p:sp>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tx1"/>
                </a:solidFill>
              </a:defRPr>
            </a:lvl1pPr>
          </a:lstStyle>
          <a:p>
            <a:r>
              <a:rPr lang="en-GB"/>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lvl1pPr>
          </a:lstStyle>
          <a:p>
            <a:pPr lvl="0"/>
            <a:r>
              <a:rPr lang="en-US"/>
              <a:t>Click to add text</a:t>
            </a:r>
          </a:p>
        </p:txBody>
      </p:sp>
      <p:pic>
        <p:nvPicPr>
          <p:cNvPr id="12" name="Picture 11">
            <a:extLst>
              <a:ext uri="{FF2B5EF4-FFF2-40B4-BE49-F238E27FC236}">
                <a16:creationId xmlns:a16="http://schemas.microsoft.com/office/drawing/2014/main" id="{8367E2D2-7C31-4CEA-8775-7B4E031C034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213475" y="1490401"/>
            <a:ext cx="63612" cy="4500000"/>
          </a:xfrm>
          <a:prstGeom prst="rect">
            <a:avLst/>
          </a:prstGeom>
        </p:spPr>
      </p:pic>
    </p:spTree>
    <p:extLst>
      <p:ext uri="{BB962C8B-B14F-4D97-AF65-F5344CB8AC3E}">
        <p14:creationId xmlns:p14="http://schemas.microsoft.com/office/powerpoint/2010/main" val="26537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itle slide 1 (black)">
    <p:bg>
      <p:bgPr>
        <a:solidFill>
          <a:srgbClr val="000000"/>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919E3D3-0D4F-48CE-AB93-69E448E98470}"/>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2" name="Title 1"/>
          <p:cNvSpPr>
            <a:spLocks noGrp="1"/>
          </p:cNvSpPr>
          <p:nvPr>
            <p:ph type="ctrTitle" hasCustomPrompt="1"/>
          </p:nvPr>
        </p:nvSpPr>
        <p:spPr>
          <a:xfrm>
            <a:off x="360000" y="1490400"/>
            <a:ext cx="3520800" cy="1976400"/>
          </a:xfrm>
          <a:prstGeom prst="rect">
            <a:avLst/>
          </a:prstGeom>
        </p:spPr>
        <p:txBody>
          <a:bodyPr anchor="t">
            <a:noAutofit/>
          </a:bodyPr>
          <a:lstStyle>
            <a:lvl1pPr algn="l">
              <a:defRPr sz="3000" b="0">
                <a:solidFill>
                  <a:srgbClr val="FFFFFF"/>
                </a:solidFill>
              </a:defRPr>
            </a:lvl1pPr>
          </a:lstStyle>
          <a:p>
            <a:r>
              <a:rPr lang="en-GB"/>
              <a:t>Click to add title</a:t>
            </a:r>
          </a:p>
        </p:txBody>
      </p:sp>
      <p:sp>
        <p:nvSpPr>
          <p:cNvPr id="3" name="Subtitle 2"/>
          <p:cNvSpPr>
            <a:spLocks noGrp="1"/>
          </p:cNvSpPr>
          <p:nvPr>
            <p:ph type="subTitle" idx="1" hasCustomPrompt="1"/>
          </p:nvPr>
        </p:nvSpPr>
        <p:spPr>
          <a:xfrm>
            <a:off x="360000" y="3708000"/>
            <a:ext cx="3520800" cy="1022400"/>
          </a:xfrm>
          <a:prstGeom prst="rect">
            <a:avLst/>
          </a:prstGeom>
        </p:spPr>
        <p:txBody>
          <a:bodyPr anchor="t">
            <a:noAutofit/>
          </a:bodyPr>
          <a:lstStyle>
            <a:lvl1pPr marL="0" indent="0" algn="l">
              <a:spcBef>
                <a:spcPts val="600"/>
              </a:spcBef>
              <a:buNone/>
              <a:defRPr sz="1800" b="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p:spPr>
        <p:txBody>
          <a:bodyPr anchor="b"/>
          <a:lstStyle>
            <a:lvl1pPr>
              <a:spcBef>
                <a:spcPts val="600"/>
              </a:spcBef>
              <a:defRPr sz="1200">
                <a:solidFill>
                  <a:srgbClr val="FFFFFF"/>
                </a:solidFill>
              </a:defRPr>
            </a:lvl1pPr>
          </a:lstStyle>
          <a:p>
            <a:pPr lvl="0"/>
            <a:r>
              <a:rPr lang="en-GB"/>
              <a:t>Click to add text</a:t>
            </a:r>
          </a:p>
        </p:txBody>
      </p:sp>
    </p:spTree>
    <p:extLst>
      <p:ext uri="{BB962C8B-B14F-4D97-AF65-F5344CB8AC3E}">
        <p14:creationId xmlns:p14="http://schemas.microsoft.com/office/powerpoint/2010/main" val="140770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black)">
    <p:bg>
      <p:bgPr>
        <a:solidFill>
          <a:srgbClr val="000000"/>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n-US"/>
              <a:t>Click icon to add picture</a:t>
            </a:r>
            <a:endParaRPr lang="en-GB"/>
          </a:p>
        </p:txBody>
      </p:sp>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bg1"/>
                </a:solidFill>
              </a:defRPr>
            </a:lvl1pPr>
          </a:lstStyle>
          <a:p>
            <a:r>
              <a:rPr lang="en-GB"/>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solidFill>
                  <a:schemeClr val="bg1"/>
                </a:solidFill>
              </a:defRPr>
            </a:lvl1pPr>
          </a:lstStyle>
          <a:p>
            <a:pPr lvl="0"/>
            <a:r>
              <a:rPr lang="en-US"/>
              <a:t>Click to add text </a:t>
            </a:r>
          </a:p>
        </p:txBody>
      </p:sp>
      <p:pic>
        <p:nvPicPr>
          <p:cNvPr id="12" name="Graphic 11">
            <a:extLst>
              <a:ext uri="{FF2B5EF4-FFF2-40B4-BE49-F238E27FC236}">
                <a16:creationId xmlns:a16="http://schemas.microsoft.com/office/drawing/2014/main" id="{2087B06F-69A6-4EAD-A196-9FC5E6C0FDA6}"/>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Tree>
    <p:extLst>
      <p:ext uri="{BB962C8B-B14F-4D97-AF65-F5344CB8AC3E}">
        <p14:creationId xmlns:p14="http://schemas.microsoft.com/office/powerpoint/2010/main" val="1976082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5" hasCustomPrompt="1"/>
          </p:nvPr>
        </p:nvSpPr>
        <p:spPr>
          <a:xfrm>
            <a:off x="359999" y="2258559"/>
            <a:ext cx="5643563" cy="1980000"/>
          </a:xfrm>
          <a:prstGeom prst="rect">
            <a:avLst/>
          </a:prstGeom>
        </p:spPr>
        <p:txBody>
          <a:bodyPr anchor="t"/>
          <a:lstStyle>
            <a:lvl1pPr algn="l">
              <a:spcBef>
                <a:spcPts val="200"/>
              </a:spcBef>
              <a:defRPr sz="4000" b="0">
                <a:solidFill>
                  <a:schemeClr val="tx1"/>
                </a:solidFill>
              </a:defRPr>
            </a:lvl1pPr>
            <a:lvl2pPr marL="0" indent="0" algn="l">
              <a:spcBef>
                <a:spcPts val="200"/>
              </a:spcBef>
              <a:buNone/>
              <a:defRPr sz="2200" b="0">
                <a:solidFill>
                  <a:schemeClr val="tx1"/>
                </a:solidFill>
              </a:defRPr>
            </a:lvl2pPr>
          </a:lstStyle>
          <a:p>
            <a:pPr lvl="0"/>
            <a:r>
              <a:rPr lang="en-GB"/>
              <a:t>Click to add title</a:t>
            </a:r>
          </a:p>
        </p:txBody>
      </p:sp>
      <p:sp>
        <p:nvSpPr>
          <p:cNvPr id="5" name="Text Placeholder 2"/>
          <p:cNvSpPr>
            <a:spLocks noGrp="1"/>
          </p:cNvSpPr>
          <p:nvPr>
            <p:ph type="body" sz="quarter" idx="16" hasCustomPrompt="1"/>
          </p:nvPr>
        </p:nvSpPr>
        <p:spPr>
          <a:xfrm>
            <a:off x="359999" y="1713600"/>
            <a:ext cx="976676" cy="540000"/>
          </a:xfrm>
          <a:prstGeom prst="rect">
            <a:avLst/>
          </a:prstGeom>
        </p:spPr>
        <p:txBody>
          <a:bodyPr anchor="t"/>
          <a:lstStyle>
            <a:lvl1pPr algn="l">
              <a:spcBef>
                <a:spcPts val="200"/>
              </a:spcBef>
              <a:defRPr sz="4000" b="0">
                <a:solidFill>
                  <a:schemeClr val="tx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290376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Section header (black)">
    <p:bg>
      <p:bgPr>
        <a:solidFill>
          <a:srgbClr val="000000"/>
        </a:solidFill>
        <a:effectLst/>
      </p:bgPr>
    </p:bg>
    <p:spTree>
      <p:nvGrpSpPr>
        <p:cNvPr id="1" name=""/>
        <p:cNvGrpSpPr/>
        <p:nvPr/>
      </p:nvGrpSpPr>
      <p:grpSpPr>
        <a:xfrm>
          <a:off x="0" y="0"/>
          <a:ext cx="0" cy="0"/>
          <a:chOff x="0" y="0"/>
          <a:chExt cx="0" cy="0"/>
        </a:xfrm>
      </p:grpSpPr>
      <p:sp>
        <p:nvSpPr>
          <p:cNvPr id="5" name="Text Placeholder 2"/>
          <p:cNvSpPr>
            <a:spLocks noGrp="1"/>
          </p:cNvSpPr>
          <p:nvPr>
            <p:ph type="body" sz="quarter" idx="15" hasCustomPrompt="1"/>
          </p:nvPr>
        </p:nvSpPr>
        <p:spPr>
          <a:xfrm>
            <a:off x="359998" y="2257200"/>
            <a:ext cx="5643927" cy="198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bg1"/>
                </a:solidFill>
              </a:defRPr>
            </a:lvl2pPr>
          </a:lstStyle>
          <a:p>
            <a:pPr lvl="0"/>
            <a:r>
              <a:rPr lang="en-GB"/>
              <a:t>Click to add title</a:t>
            </a:r>
          </a:p>
        </p:txBody>
      </p:sp>
      <p:sp>
        <p:nvSpPr>
          <p:cNvPr id="7" name="Text Placeholder 2"/>
          <p:cNvSpPr>
            <a:spLocks noGrp="1"/>
          </p:cNvSpPr>
          <p:nvPr>
            <p:ph type="body" sz="quarter" idx="16" hasCustomPrompt="1"/>
          </p:nvPr>
        </p:nvSpPr>
        <p:spPr>
          <a:xfrm>
            <a:off x="360363" y="1713332"/>
            <a:ext cx="976312" cy="54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32590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1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3E873D13-8BEF-4470-A16D-19EDE6E7AAA3}"/>
              </a:ext>
            </a:extLst>
          </p:cNvPr>
          <p:cNvSpPr>
            <a:spLocks noGrp="1"/>
          </p:cNvSpPr>
          <p:nvPr>
            <p:ph type="ftr" sz="quarter" idx="11"/>
          </p:nvPr>
        </p:nvSpPr>
        <p:spPr/>
        <p:txBody>
          <a:bodyPr/>
          <a:lstStyle/>
          <a:p>
            <a:endParaRPr lang="en-GB"/>
          </a:p>
        </p:txBody>
      </p:sp>
      <p:sp>
        <p:nvSpPr>
          <p:cNvPr id="8" name="Text Placeholder 7">
            <a:extLst>
              <a:ext uri="{FF2B5EF4-FFF2-40B4-BE49-F238E27FC236}">
                <a16:creationId xmlns:a16="http://schemas.microsoft.com/office/drawing/2014/main" id="{50105BF4-D562-44BF-BA5C-F9CA4C0FE918}"/>
              </a:ext>
            </a:extLst>
          </p:cNvPr>
          <p:cNvSpPr>
            <a:spLocks noGrp="1"/>
          </p:cNvSpPr>
          <p:nvPr>
            <p:ph type="body" sz="quarter" idx="13" hasCustomPrompt="1"/>
          </p:nvPr>
        </p:nvSpPr>
        <p:spPr>
          <a:xfrm>
            <a:off x="360363" y="910800"/>
            <a:ext cx="11466000" cy="396000"/>
          </a:xfrm>
        </p:spPr>
        <p:txBody>
          <a:bodyPr/>
          <a:lstStyle>
            <a:lvl1pPr>
              <a:spcBef>
                <a:spcPts val="600"/>
              </a:spcBef>
              <a:defRPr sz="2200"/>
            </a:lvl1pPr>
          </a:lstStyle>
          <a:p>
            <a:pPr lvl="0"/>
            <a:r>
              <a:rPr lang="en-US"/>
              <a:t>Click to add subtitle</a:t>
            </a:r>
            <a:endParaRPr lang="en-GB"/>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360363" y="1710000"/>
            <a:ext cx="11466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1970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1 x content +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7F44-1A9D-43CE-8B94-70E892BCC6C4}"/>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0F0CD56-CDEF-4F99-82E9-F8344BA7D8B8}"/>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CAF17232-4933-4B44-AB0A-14F7352465FB}"/>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54A8CE99-0AD9-4D9C-9C09-47545620E96B}"/>
              </a:ext>
            </a:extLst>
          </p:cNvPr>
          <p:cNvSpPr>
            <a:spLocks noGrp="1"/>
          </p:cNvSpPr>
          <p:nvPr>
            <p:ph type="body" sz="quarter" idx="12" hasCustomPrompt="1"/>
          </p:nvPr>
        </p:nvSpPr>
        <p:spPr>
          <a:xfrm>
            <a:off x="360000" y="1710000"/>
            <a:ext cx="11464925"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58CF1398-AEAE-44BE-B05F-E03B17EB921A}"/>
              </a:ext>
            </a:extLst>
          </p:cNvPr>
          <p:cNvSpPr>
            <a:spLocks noGrp="1"/>
          </p:cNvSpPr>
          <p:nvPr>
            <p:ph sz="quarter" idx="13" hasCustomPrompt="1"/>
          </p:nvPr>
        </p:nvSpPr>
        <p:spPr>
          <a:xfrm>
            <a:off x="360000" y="2376000"/>
            <a:ext cx="11466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1A51D583-D2F5-4206-82FD-3E7E687E574D}"/>
              </a:ext>
            </a:extLst>
          </p:cNvPr>
          <p:cNvSpPr>
            <a:spLocks noGrp="1"/>
          </p:cNvSpPr>
          <p:nvPr>
            <p:ph type="body" sz="quarter" idx="14" hasCustomPrompt="1"/>
          </p:nvPr>
        </p:nvSpPr>
        <p:spPr>
          <a:xfrm>
            <a:off x="360000" y="910800"/>
            <a:ext cx="11466513"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92082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2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67F2-B31E-4932-857C-E542EC7E06FE}"/>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4286C412-8D9A-4518-BD82-093D1D70BD3A}"/>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458D1434-081E-42DD-A0E7-8AD211AD6053}"/>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F1D24B38-2DD2-4BE4-A6BC-6AB461A6A6AC}"/>
              </a:ext>
            </a:extLst>
          </p:cNvPr>
          <p:cNvSpPr>
            <a:spLocks noGrp="1"/>
          </p:cNvSpPr>
          <p:nvPr>
            <p:ph sz="quarter" idx="12" hasCustomPrompt="1"/>
          </p:nvPr>
        </p:nvSpPr>
        <p:spPr>
          <a:xfrm>
            <a:off x="360363" y="171000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A028BB49-92B7-4BBE-AD91-816AF9386D4C}"/>
              </a:ext>
            </a:extLst>
          </p:cNvPr>
          <p:cNvSpPr>
            <a:spLocks noGrp="1"/>
          </p:cNvSpPr>
          <p:nvPr>
            <p:ph sz="quarter" idx="13" hasCustomPrompt="1"/>
          </p:nvPr>
        </p:nvSpPr>
        <p:spPr>
          <a:xfrm>
            <a:off x="6200965" y="1710000"/>
            <a:ext cx="5626800" cy="3998913"/>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29FAE1AF-1132-4B0D-8DC6-F52576CE682C}"/>
              </a:ext>
            </a:extLst>
          </p:cNvPr>
          <p:cNvSpPr>
            <a:spLocks noGrp="1"/>
          </p:cNvSpPr>
          <p:nvPr>
            <p:ph type="body" sz="quarter" idx="14" hasCustomPrompt="1"/>
          </p:nvPr>
        </p:nvSpPr>
        <p:spPr>
          <a:xfrm>
            <a:off x="360363" y="910800"/>
            <a:ext cx="11466000"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87313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and 2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7A87-9762-46A5-A1BF-60907C2C37A7}"/>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CEE70F8-6350-4489-8BF1-B1E111BCABD9}"/>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A50CCAD9-3BB6-43FD-8F71-48FD58809076}"/>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260E6D9E-AC7D-4CD8-9A1B-DC502AAB0B81}"/>
              </a:ext>
            </a:extLst>
          </p:cNvPr>
          <p:cNvSpPr>
            <a:spLocks noGrp="1"/>
          </p:cNvSpPr>
          <p:nvPr>
            <p:ph type="body" sz="quarter" idx="12" hasCustomPrompt="1"/>
          </p:nvPr>
        </p:nvSpPr>
        <p:spPr>
          <a:xfrm>
            <a:off x="360363" y="1710000"/>
            <a:ext cx="56268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0F252CF9-0987-4CBA-8CC7-B6582ECA2390}"/>
              </a:ext>
            </a:extLst>
          </p:cNvPr>
          <p:cNvSpPr>
            <a:spLocks noGrp="1"/>
          </p:cNvSpPr>
          <p:nvPr>
            <p:ph sz="quarter" idx="13" hasCustomPrompt="1"/>
          </p:nvPr>
        </p:nvSpPr>
        <p:spPr>
          <a:xfrm>
            <a:off x="360363" y="2376000"/>
            <a:ext cx="5626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1FAA4903-9221-4FF9-912C-268A8584F333}"/>
              </a:ext>
            </a:extLst>
          </p:cNvPr>
          <p:cNvSpPr>
            <a:spLocks noGrp="1"/>
          </p:cNvSpPr>
          <p:nvPr>
            <p:ph type="body" sz="quarter" idx="14" hasCustomPrompt="1"/>
          </p:nvPr>
        </p:nvSpPr>
        <p:spPr>
          <a:xfrm>
            <a:off x="6202800" y="1710000"/>
            <a:ext cx="5626800" cy="604838"/>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23F8654F-9C23-4A2E-AF1D-7C6743D88CE6}"/>
              </a:ext>
            </a:extLst>
          </p:cNvPr>
          <p:cNvSpPr>
            <a:spLocks noGrp="1"/>
          </p:cNvSpPr>
          <p:nvPr>
            <p:ph sz="quarter" idx="15" hasCustomPrompt="1"/>
          </p:nvPr>
        </p:nvSpPr>
        <p:spPr>
          <a:xfrm>
            <a:off x="6202363" y="2376488"/>
            <a:ext cx="56268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D1F22C1D-496B-4E53-BF19-ED9291DCCF94}"/>
              </a:ext>
            </a:extLst>
          </p:cNvPr>
          <p:cNvSpPr>
            <a:spLocks noGrp="1"/>
          </p:cNvSpPr>
          <p:nvPr>
            <p:ph type="body" sz="quarter" idx="16" hasCustomPrompt="1"/>
          </p:nvPr>
        </p:nvSpPr>
        <p:spPr>
          <a:xfrm>
            <a:off x="360363" y="910800"/>
            <a:ext cx="11466512"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3085719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3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CC06-0E64-440D-9CE8-5164D165186F}"/>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490BAE0-3503-40B7-97FF-3BBA5C4DD77A}"/>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A542D4FE-2A34-4C36-A765-CE00B9912ADD}"/>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D9E4B3E9-7CA2-4847-B7BD-96957DE30226}"/>
              </a:ext>
            </a:extLst>
          </p:cNvPr>
          <p:cNvSpPr>
            <a:spLocks noGrp="1"/>
          </p:cNvSpPr>
          <p:nvPr>
            <p:ph sz="quarter" idx="12" hasCustomPrompt="1"/>
          </p:nvPr>
        </p:nvSpPr>
        <p:spPr>
          <a:xfrm>
            <a:off x="360362"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910D5E0E-637F-4A32-A98F-3FE4ED81219E}"/>
              </a:ext>
            </a:extLst>
          </p:cNvPr>
          <p:cNvSpPr>
            <a:spLocks noGrp="1"/>
          </p:cNvSpPr>
          <p:nvPr>
            <p:ph sz="quarter" idx="13" hasCustomPrompt="1"/>
          </p:nvPr>
        </p:nvSpPr>
        <p:spPr>
          <a:xfrm>
            <a:off x="4257618"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6435609-FC5D-424F-A15C-A0856D1FFFF3}"/>
              </a:ext>
            </a:extLst>
          </p:cNvPr>
          <p:cNvSpPr>
            <a:spLocks noGrp="1"/>
          </p:cNvSpPr>
          <p:nvPr>
            <p:ph sz="quarter" idx="14" hasCustomPrompt="1"/>
          </p:nvPr>
        </p:nvSpPr>
        <p:spPr>
          <a:xfrm>
            <a:off x="8154874"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1">
            <a:extLst>
              <a:ext uri="{FF2B5EF4-FFF2-40B4-BE49-F238E27FC236}">
                <a16:creationId xmlns:a16="http://schemas.microsoft.com/office/drawing/2014/main" id="{F7582AC7-4667-407B-A5E8-45D6349311AA}"/>
              </a:ext>
            </a:extLst>
          </p:cNvPr>
          <p:cNvSpPr>
            <a:spLocks noGrp="1"/>
          </p:cNvSpPr>
          <p:nvPr>
            <p:ph type="body" sz="quarter" idx="15" hasCustomPrompt="1"/>
          </p:nvPr>
        </p:nvSpPr>
        <p:spPr>
          <a:xfrm>
            <a:off x="360000" y="910800"/>
            <a:ext cx="11466000"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166356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1 (White)">
    <p:spTree>
      <p:nvGrpSpPr>
        <p:cNvPr id="1" name=""/>
        <p:cNvGrpSpPr/>
        <p:nvPr/>
      </p:nvGrpSpPr>
      <p:grpSpPr>
        <a:xfrm>
          <a:off x="0" y="0"/>
          <a:ext cx="0" cy="0"/>
          <a:chOff x="0" y="0"/>
          <a:chExt cx="0" cy="0"/>
        </a:xfrm>
      </p:grpSpPr>
      <p:sp>
        <p:nvSpPr>
          <p:cNvPr id="2" name="Title 1"/>
          <p:cNvSpPr>
            <a:spLocks noGrp="1"/>
          </p:cNvSpPr>
          <p:nvPr>
            <p:ph type="ctrTitle"/>
          </p:nvPr>
        </p:nvSpPr>
        <p:spPr>
          <a:xfrm>
            <a:off x="360000" y="3846097"/>
            <a:ext cx="11466875" cy="1143000"/>
          </a:xfrm>
        </p:spPr>
        <p:txBody>
          <a:bodyPr anchor="b">
            <a:noAutofit/>
          </a:bodyPr>
          <a:lstStyle>
            <a:lvl1pPr algn="l">
              <a:defRPr sz="2400" b="1">
                <a:solidFill>
                  <a:schemeClr val="tx1"/>
                </a:solidFill>
              </a:defRPr>
            </a:lvl1pPr>
          </a:lstStyle>
          <a:p>
            <a:r>
              <a:rPr lang="pt-BR"/>
              <a:t>Clique para editar o título mestre</a:t>
            </a:r>
            <a:endParaRPr lang="en-GB"/>
          </a:p>
        </p:txBody>
      </p:sp>
      <p:sp>
        <p:nvSpPr>
          <p:cNvPr id="3" name="Subtitle 2"/>
          <p:cNvSpPr>
            <a:spLocks noGrp="1"/>
          </p:cNvSpPr>
          <p:nvPr>
            <p:ph type="subTitle" idx="1"/>
          </p:nvPr>
        </p:nvSpPr>
        <p:spPr>
          <a:xfrm>
            <a:off x="360000" y="4989097"/>
            <a:ext cx="11466875" cy="1125748"/>
          </a:xfrm>
        </p:spPr>
        <p:txBody>
          <a:bodyPr>
            <a:noAutofit/>
          </a:bodyPr>
          <a:lstStyle>
            <a:lvl1pPr marL="0" indent="0" algn="l">
              <a:spcBef>
                <a:spcPts val="200"/>
              </a:spcBef>
              <a:buNone/>
              <a:defRPr sz="2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GB"/>
          </a:p>
        </p:txBody>
      </p:sp>
      <p:sp>
        <p:nvSpPr>
          <p:cNvPr id="7" name="Text Placeholder 17"/>
          <p:cNvSpPr>
            <a:spLocks noGrp="1"/>
          </p:cNvSpPr>
          <p:nvPr>
            <p:ph type="body" sz="quarter" idx="14"/>
          </p:nvPr>
        </p:nvSpPr>
        <p:spPr>
          <a:xfrm>
            <a:off x="359999" y="6286500"/>
            <a:ext cx="11466875" cy="264675"/>
          </a:xfrm>
        </p:spPr>
        <p:txBody>
          <a:bodyPr anchor="b">
            <a:noAutofit/>
          </a:bodyPr>
          <a:lstStyle>
            <a:lvl1pPr>
              <a:defRPr sz="800">
                <a:solidFill>
                  <a:schemeClr val="tx1"/>
                </a:solidFill>
              </a:defRPr>
            </a:lvl1pPr>
          </a:lstStyle>
          <a:p>
            <a:pPr lvl="0"/>
            <a:r>
              <a:rPr lang="pt-BR"/>
              <a:t>Clique para editar o texto mestre</a:t>
            </a:r>
          </a:p>
        </p:txBody>
      </p:sp>
      <p:sp>
        <p:nvSpPr>
          <p:cNvPr id="5" name="Slide Number Placeholder 5"/>
          <p:cNvSpPr>
            <a:spLocks noGrp="1"/>
          </p:cNvSpPr>
          <p:nvPr>
            <p:ph type="sldNum" sz="quarter" idx="15"/>
          </p:nvPr>
        </p:nvSpPr>
        <p:spPr/>
        <p:txBody>
          <a:bodyPr/>
          <a:lstStyle>
            <a:lvl1pPr>
              <a:defRPr/>
            </a:lvl1pPr>
          </a:lstStyle>
          <a:p>
            <a:pPr>
              <a:defRPr/>
            </a:pPr>
            <a:fld id="{ED2C3876-0E6F-4827-9730-17ED4C1A4DE2}" type="slidenum">
              <a:rPr lang="en-GB" altLang="es-EC">
                <a:solidFill>
                  <a:srgbClr val="717171"/>
                </a:solidFill>
              </a:rPr>
              <a:pPr>
                <a:defRPr/>
              </a:pPr>
              <a:t>‹Nº›</a:t>
            </a:fld>
            <a:endParaRPr lang="en-GB" altLang="es-EC">
              <a:solidFill>
                <a:srgbClr val="717171"/>
              </a:solidFill>
            </a:endParaRPr>
          </a:p>
        </p:txBody>
      </p:sp>
    </p:spTree>
    <p:extLst>
      <p:ext uri="{BB962C8B-B14F-4D97-AF65-F5344CB8AC3E}">
        <p14:creationId xmlns:p14="http://schemas.microsoft.com/office/powerpoint/2010/main" val="3283037742"/>
      </p:ext>
    </p:extLst>
  </p:cSld>
  <p:clrMapOvr>
    <a:masterClrMapping/>
  </p:clrMapOvr>
  <p:transition spd="med">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3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AEE3-9929-4A79-A968-8D4311BF5D5E}"/>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DDAA155B-CCB9-45EF-83E7-A4F386C3D593}"/>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6E46BAB9-04B4-4317-A1F0-FDDB9A1286EA}"/>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02044888-1B05-4294-ABC2-A93A4A32E0DD}"/>
              </a:ext>
            </a:extLst>
          </p:cNvPr>
          <p:cNvSpPr>
            <a:spLocks noGrp="1"/>
          </p:cNvSpPr>
          <p:nvPr>
            <p:ph type="body" sz="quarter" idx="12" hasCustomPrompt="1"/>
          </p:nvPr>
        </p:nvSpPr>
        <p:spPr>
          <a:xfrm>
            <a:off x="360000" y="1710000"/>
            <a:ext cx="3672000" cy="604800"/>
          </a:xfrm>
        </p:spPr>
        <p:txBody>
          <a:bodyPr/>
          <a:lstStyle>
            <a:lvl1pPr>
              <a:defRPr b="1"/>
            </a:lvl1pPr>
          </a:lstStyle>
          <a:p>
            <a:pPr lvl="0"/>
            <a:r>
              <a:rPr lang="en-US"/>
              <a:t>Click to add text</a:t>
            </a:r>
          </a:p>
        </p:txBody>
      </p:sp>
      <p:sp>
        <p:nvSpPr>
          <p:cNvPr id="8" name="Content Placeholder 7">
            <a:extLst>
              <a:ext uri="{FF2B5EF4-FFF2-40B4-BE49-F238E27FC236}">
                <a16:creationId xmlns:a16="http://schemas.microsoft.com/office/drawing/2014/main" id="{FB8C48F8-FEC0-41E0-BBB9-68EC3003D7D8}"/>
              </a:ext>
            </a:extLst>
          </p:cNvPr>
          <p:cNvSpPr>
            <a:spLocks noGrp="1"/>
          </p:cNvSpPr>
          <p:nvPr>
            <p:ph sz="quarter" idx="13" hasCustomPrompt="1"/>
          </p:nvPr>
        </p:nvSpPr>
        <p:spPr>
          <a:xfrm>
            <a:off x="360363"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F59D2917-03D0-4000-AA1D-13CEEB10FBFD}"/>
              </a:ext>
            </a:extLst>
          </p:cNvPr>
          <p:cNvSpPr>
            <a:spLocks noGrp="1"/>
          </p:cNvSpPr>
          <p:nvPr>
            <p:ph type="body" sz="quarter" idx="14" hasCustomPrompt="1"/>
          </p:nvPr>
        </p:nvSpPr>
        <p:spPr>
          <a:xfrm>
            <a:off x="4257437" y="1710000"/>
            <a:ext cx="36720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DE23886-2490-491C-8436-F655BBCD8C99}"/>
              </a:ext>
            </a:extLst>
          </p:cNvPr>
          <p:cNvSpPr>
            <a:spLocks noGrp="1"/>
          </p:cNvSpPr>
          <p:nvPr>
            <p:ph sz="quarter" idx="15" hasCustomPrompt="1"/>
          </p:nvPr>
        </p:nvSpPr>
        <p:spPr>
          <a:xfrm>
            <a:off x="4257619" y="2376488"/>
            <a:ext cx="36720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51DA3C15-7E9D-4E22-895A-F50878BD332E}"/>
              </a:ext>
            </a:extLst>
          </p:cNvPr>
          <p:cNvSpPr>
            <a:spLocks noGrp="1"/>
          </p:cNvSpPr>
          <p:nvPr>
            <p:ph type="body" sz="quarter" idx="16" hasCustomPrompt="1"/>
          </p:nvPr>
        </p:nvSpPr>
        <p:spPr>
          <a:xfrm>
            <a:off x="8154874" y="1710000"/>
            <a:ext cx="3672000" cy="604838"/>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C41F52C9-6836-4FC9-99EA-1BF6FF01DF3F}"/>
              </a:ext>
            </a:extLst>
          </p:cNvPr>
          <p:cNvSpPr>
            <a:spLocks noGrp="1"/>
          </p:cNvSpPr>
          <p:nvPr>
            <p:ph sz="quarter" idx="17" hasCustomPrompt="1"/>
          </p:nvPr>
        </p:nvSpPr>
        <p:spPr>
          <a:xfrm>
            <a:off x="8154874"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593581B-25F6-45F4-A388-25B91698559B}"/>
              </a:ext>
            </a:extLst>
          </p:cNvPr>
          <p:cNvSpPr>
            <a:spLocks noGrp="1"/>
          </p:cNvSpPr>
          <p:nvPr>
            <p:ph type="body" sz="quarter" idx="18" hasCustomPrompt="1"/>
          </p:nvPr>
        </p:nvSpPr>
        <p:spPr>
          <a:xfrm>
            <a:off x="360000" y="910800"/>
            <a:ext cx="11466000"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378095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4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880B-B2A1-4343-8F1B-D11FAEA2A2C5}"/>
              </a:ext>
            </a:extLst>
          </p:cNvPr>
          <p:cNvSpPr>
            <a:spLocks noGrp="1"/>
          </p:cNvSpPr>
          <p:nvPr>
            <p:ph type="title" hasCustomPrompt="1"/>
          </p:nvPr>
        </p:nvSpPr>
        <p:spPr>
          <a:xfrm>
            <a:off x="359999" y="430718"/>
            <a:ext cx="11466875" cy="403200"/>
          </a:xfrm>
        </p:spPr>
        <p:txBody>
          <a:bodyPr/>
          <a:lstStyle/>
          <a:p>
            <a:r>
              <a:rPr lang="en-US"/>
              <a:t>Click to add title</a:t>
            </a:r>
            <a:endParaRPr lang="en-GB"/>
          </a:p>
        </p:txBody>
      </p:sp>
      <p:sp>
        <p:nvSpPr>
          <p:cNvPr id="3" name="Slide Number Placeholder 2">
            <a:extLst>
              <a:ext uri="{FF2B5EF4-FFF2-40B4-BE49-F238E27FC236}">
                <a16:creationId xmlns:a16="http://schemas.microsoft.com/office/drawing/2014/main" id="{C41184D5-78E0-4646-8F38-C52C718FFF6F}"/>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09802832-2B66-4562-9C71-D7D1507397C2}"/>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AEF49FA9-6D89-44C4-B6C9-EA8D7FB75632}"/>
              </a:ext>
            </a:extLst>
          </p:cNvPr>
          <p:cNvSpPr>
            <a:spLocks noGrp="1"/>
          </p:cNvSpPr>
          <p:nvPr>
            <p:ph sz="quarter" idx="12" hasCustomPrompt="1"/>
          </p:nvPr>
        </p:nvSpPr>
        <p:spPr>
          <a:xfrm>
            <a:off x="360362"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BAD1D924-231B-4C18-8E90-2DFF9C04EF04}"/>
              </a:ext>
            </a:extLst>
          </p:cNvPr>
          <p:cNvSpPr>
            <a:spLocks noGrp="1"/>
          </p:cNvSpPr>
          <p:nvPr>
            <p:ph sz="quarter" idx="13" hasCustomPrompt="1"/>
          </p:nvPr>
        </p:nvSpPr>
        <p:spPr>
          <a:xfrm>
            <a:off x="3272933"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9EF0024D-3708-4302-8C69-256AD7593873}"/>
              </a:ext>
            </a:extLst>
          </p:cNvPr>
          <p:cNvSpPr>
            <a:spLocks noGrp="1"/>
          </p:cNvSpPr>
          <p:nvPr>
            <p:ph sz="quarter" idx="14" hasCustomPrompt="1"/>
          </p:nvPr>
        </p:nvSpPr>
        <p:spPr>
          <a:xfrm>
            <a:off x="6185504"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E3415997-1B6E-4BEC-B682-F9280D0D5E3E}"/>
              </a:ext>
            </a:extLst>
          </p:cNvPr>
          <p:cNvSpPr>
            <a:spLocks noGrp="1"/>
          </p:cNvSpPr>
          <p:nvPr>
            <p:ph sz="quarter" idx="15" hasCustomPrompt="1"/>
          </p:nvPr>
        </p:nvSpPr>
        <p:spPr>
          <a:xfrm>
            <a:off x="9098074"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A97B1331-D3E0-4904-82E5-02B601057EBC}"/>
              </a:ext>
            </a:extLst>
          </p:cNvPr>
          <p:cNvSpPr>
            <a:spLocks noGrp="1"/>
          </p:cNvSpPr>
          <p:nvPr>
            <p:ph type="body" sz="quarter" idx="16" hasCustomPrompt="1"/>
          </p:nvPr>
        </p:nvSpPr>
        <p:spPr>
          <a:xfrm>
            <a:off x="360000" y="910800"/>
            <a:ext cx="11466000"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193064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4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C45C-9BBB-4B14-BC71-8D9593AF9252}"/>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DCA3869-0626-4D7E-A07F-ED2B248D284C}"/>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F29845BF-B227-4307-81B9-E7C8FC57CD26}"/>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C1A4FC7E-D91D-407A-BFBE-F405D6BBEA67}"/>
              </a:ext>
            </a:extLst>
          </p:cNvPr>
          <p:cNvSpPr>
            <a:spLocks noGrp="1"/>
          </p:cNvSpPr>
          <p:nvPr>
            <p:ph type="body" sz="quarter" idx="12" hasCustomPrompt="1"/>
          </p:nvPr>
        </p:nvSpPr>
        <p:spPr>
          <a:xfrm>
            <a:off x="360000" y="1710000"/>
            <a:ext cx="27288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129916EF-EC2F-4137-B182-AA5508918E8F}"/>
              </a:ext>
            </a:extLst>
          </p:cNvPr>
          <p:cNvSpPr>
            <a:spLocks noGrp="1"/>
          </p:cNvSpPr>
          <p:nvPr>
            <p:ph sz="quarter" idx="13" hasCustomPrompt="1"/>
          </p:nvPr>
        </p:nvSpPr>
        <p:spPr>
          <a:xfrm>
            <a:off x="360000" y="2376000"/>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6D9A3CD5-4B7B-41AC-BFD5-7AA2D853D03E}"/>
              </a:ext>
            </a:extLst>
          </p:cNvPr>
          <p:cNvSpPr>
            <a:spLocks noGrp="1"/>
          </p:cNvSpPr>
          <p:nvPr>
            <p:ph type="body" sz="quarter" idx="14" hasCustomPrompt="1"/>
          </p:nvPr>
        </p:nvSpPr>
        <p:spPr>
          <a:xfrm>
            <a:off x="3272691" y="1710000"/>
            <a:ext cx="2728800" cy="604838"/>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35F727AD-E63B-412E-B986-D86DFE5EED29}"/>
              </a:ext>
            </a:extLst>
          </p:cNvPr>
          <p:cNvSpPr>
            <a:spLocks noGrp="1"/>
          </p:cNvSpPr>
          <p:nvPr>
            <p:ph sz="quarter" idx="15" hasCustomPrompt="1"/>
          </p:nvPr>
        </p:nvSpPr>
        <p:spPr>
          <a:xfrm>
            <a:off x="3272691" y="2376488"/>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8CEE6CD4-960B-4926-8A35-E8FF363F8723}"/>
              </a:ext>
            </a:extLst>
          </p:cNvPr>
          <p:cNvSpPr>
            <a:spLocks noGrp="1"/>
          </p:cNvSpPr>
          <p:nvPr>
            <p:ph type="body" sz="quarter" idx="16" hasCustomPrompt="1"/>
          </p:nvPr>
        </p:nvSpPr>
        <p:spPr>
          <a:xfrm>
            <a:off x="6185382" y="1710000"/>
            <a:ext cx="27288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E544BF1C-E9EC-43D2-A239-79E43B7C24CD}"/>
              </a:ext>
            </a:extLst>
          </p:cNvPr>
          <p:cNvSpPr>
            <a:spLocks noGrp="1"/>
          </p:cNvSpPr>
          <p:nvPr>
            <p:ph sz="quarter" idx="17" hasCustomPrompt="1"/>
          </p:nvPr>
        </p:nvSpPr>
        <p:spPr>
          <a:xfrm>
            <a:off x="6185382" y="2376000"/>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A27027DC-FD56-4CD6-8B38-7C623A97D1C4}"/>
              </a:ext>
            </a:extLst>
          </p:cNvPr>
          <p:cNvSpPr>
            <a:spLocks noGrp="1"/>
          </p:cNvSpPr>
          <p:nvPr>
            <p:ph type="body" sz="quarter" idx="18" hasCustomPrompt="1"/>
          </p:nvPr>
        </p:nvSpPr>
        <p:spPr>
          <a:xfrm>
            <a:off x="9098074" y="1710000"/>
            <a:ext cx="27288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5513656D-7804-45C7-9561-4FFDBE1F523B}"/>
              </a:ext>
            </a:extLst>
          </p:cNvPr>
          <p:cNvSpPr>
            <a:spLocks noGrp="1"/>
          </p:cNvSpPr>
          <p:nvPr>
            <p:ph sz="quarter" idx="19" hasCustomPrompt="1"/>
          </p:nvPr>
        </p:nvSpPr>
        <p:spPr>
          <a:xfrm>
            <a:off x="9098074" y="2376488"/>
            <a:ext cx="27288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5AA444E5-6DCB-4387-82D7-374FBA34E3ED}"/>
              </a:ext>
            </a:extLst>
          </p:cNvPr>
          <p:cNvSpPr>
            <a:spLocks noGrp="1"/>
          </p:cNvSpPr>
          <p:nvPr>
            <p:ph type="body" sz="quarter" idx="20" hasCustomPrompt="1"/>
          </p:nvPr>
        </p:nvSpPr>
        <p:spPr>
          <a:xfrm>
            <a:off x="360363" y="910800"/>
            <a:ext cx="11466512"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398169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5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EED13-8109-40D7-B85E-48D72364D6E5}"/>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5A60EB60-D174-4782-B63F-DCF2657E1B13}"/>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E54526FD-FB6E-4148-89B3-7D266E27BD8F}"/>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AC5E99A7-B8B8-4860-8872-63A20BC4983E}"/>
              </a:ext>
            </a:extLst>
          </p:cNvPr>
          <p:cNvSpPr>
            <a:spLocks noGrp="1"/>
          </p:cNvSpPr>
          <p:nvPr>
            <p:ph sz="quarter" idx="12" hasCustomPrompt="1"/>
          </p:nvPr>
        </p:nvSpPr>
        <p:spPr>
          <a:xfrm>
            <a:off x="360363"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7136CF45-35B9-4F30-93CE-11D7DC6AE4AB}"/>
              </a:ext>
            </a:extLst>
          </p:cNvPr>
          <p:cNvSpPr>
            <a:spLocks noGrp="1"/>
          </p:cNvSpPr>
          <p:nvPr>
            <p:ph sz="quarter" idx="13" hasCustomPrompt="1"/>
          </p:nvPr>
        </p:nvSpPr>
        <p:spPr>
          <a:xfrm>
            <a:off x="2689691"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190C909-262D-4930-924B-8C4285CF8554}"/>
              </a:ext>
            </a:extLst>
          </p:cNvPr>
          <p:cNvSpPr>
            <a:spLocks noGrp="1"/>
          </p:cNvSpPr>
          <p:nvPr>
            <p:ph sz="quarter" idx="14" hasCustomPrompt="1"/>
          </p:nvPr>
        </p:nvSpPr>
        <p:spPr>
          <a:xfrm>
            <a:off x="5019019"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C18864E4-1D92-4544-8F52-1155810D7924}"/>
              </a:ext>
            </a:extLst>
          </p:cNvPr>
          <p:cNvSpPr>
            <a:spLocks noGrp="1"/>
          </p:cNvSpPr>
          <p:nvPr>
            <p:ph sz="quarter" idx="15" hasCustomPrompt="1"/>
          </p:nvPr>
        </p:nvSpPr>
        <p:spPr>
          <a:xfrm>
            <a:off x="7348347"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E68E0E68-5345-4D62-8D07-AE58AE330678}"/>
              </a:ext>
            </a:extLst>
          </p:cNvPr>
          <p:cNvSpPr>
            <a:spLocks noGrp="1"/>
          </p:cNvSpPr>
          <p:nvPr>
            <p:ph sz="quarter" idx="16" hasCustomPrompt="1"/>
          </p:nvPr>
        </p:nvSpPr>
        <p:spPr>
          <a:xfrm>
            <a:off x="9677674"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5">
            <a:extLst>
              <a:ext uri="{FF2B5EF4-FFF2-40B4-BE49-F238E27FC236}">
                <a16:creationId xmlns:a16="http://schemas.microsoft.com/office/drawing/2014/main" id="{3E23F4F6-B0E8-4724-933C-35F21A7E4235}"/>
              </a:ext>
            </a:extLst>
          </p:cNvPr>
          <p:cNvSpPr>
            <a:spLocks noGrp="1"/>
          </p:cNvSpPr>
          <p:nvPr>
            <p:ph type="body" sz="quarter" idx="17" hasCustomPrompt="1"/>
          </p:nvPr>
        </p:nvSpPr>
        <p:spPr>
          <a:xfrm>
            <a:off x="360874" y="910800"/>
            <a:ext cx="11466000"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3504814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and 5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C433-9252-44D6-8AA4-495DB59340DB}"/>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A76AA46E-1017-4823-B4EC-B35766CE6763}"/>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01E1B86A-68D0-4D2D-A5CB-00F231C8BC28}"/>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634B8469-FF2E-4467-8E43-A49A3388A2F3}"/>
              </a:ext>
            </a:extLst>
          </p:cNvPr>
          <p:cNvSpPr>
            <a:spLocks noGrp="1"/>
          </p:cNvSpPr>
          <p:nvPr>
            <p:ph type="body" sz="quarter" idx="12" hasCustomPrompt="1"/>
          </p:nvPr>
        </p:nvSpPr>
        <p:spPr>
          <a:xfrm>
            <a:off x="360363" y="1710000"/>
            <a:ext cx="21492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6F0DDC14-9B67-4FE8-BC58-A70501A5344F}"/>
              </a:ext>
            </a:extLst>
          </p:cNvPr>
          <p:cNvSpPr>
            <a:spLocks noGrp="1"/>
          </p:cNvSpPr>
          <p:nvPr>
            <p:ph sz="quarter" idx="13" hasCustomPrompt="1"/>
          </p:nvPr>
        </p:nvSpPr>
        <p:spPr>
          <a:xfrm>
            <a:off x="360000"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A007D028-2ECB-46AF-8517-CCF9C089D819}"/>
              </a:ext>
            </a:extLst>
          </p:cNvPr>
          <p:cNvSpPr>
            <a:spLocks noGrp="1"/>
          </p:cNvSpPr>
          <p:nvPr>
            <p:ph type="body" sz="quarter" idx="14" hasCustomPrompt="1"/>
          </p:nvPr>
        </p:nvSpPr>
        <p:spPr>
          <a:xfrm>
            <a:off x="2689691" y="1710000"/>
            <a:ext cx="21492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2F1DDE75-E486-4A48-BDBB-2C2A5B5E64D3}"/>
              </a:ext>
            </a:extLst>
          </p:cNvPr>
          <p:cNvSpPr>
            <a:spLocks noGrp="1"/>
          </p:cNvSpPr>
          <p:nvPr>
            <p:ph sz="quarter" idx="15" hasCustomPrompt="1"/>
          </p:nvPr>
        </p:nvSpPr>
        <p:spPr>
          <a:xfrm>
            <a:off x="2689419"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87A506B6-1DA9-4CD7-9F56-C6BF2FDC187B}"/>
              </a:ext>
            </a:extLst>
          </p:cNvPr>
          <p:cNvSpPr>
            <a:spLocks noGrp="1"/>
          </p:cNvSpPr>
          <p:nvPr>
            <p:ph type="body" sz="quarter" idx="16" hasCustomPrompt="1"/>
          </p:nvPr>
        </p:nvSpPr>
        <p:spPr>
          <a:xfrm>
            <a:off x="5019019" y="1710000"/>
            <a:ext cx="21492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3F41FFAE-2857-4B94-916D-0210AE0A1766}"/>
              </a:ext>
            </a:extLst>
          </p:cNvPr>
          <p:cNvSpPr>
            <a:spLocks noGrp="1"/>
          </p:cNvSpPr>
          <p:nvPr>
            <p:ph sz="quarter" idx="17" hasCustomPrompt="1"/>
          </p:nvPr>
        </p:nvSpPr>
        <p:spPr>
          <a:xfrm>
            <a:off x="5018838"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8C34C508-C3AF-422F-B1C7-A38F34513AB7}"/>
              </a:ext>
            </a:extLst>
          </p:cNvPr>
          <p:cNvSpPr>
            <a:spLocks noGrp="1"/>
          </p:cNvSpPr>
          <p:nvPr>
            <p:ph type="body" sz="quarter" idx="18" hasCustomPrompt="1"/>
          </p:nvPr>
        </p:nvSpPr>
        <p:spPr>
          <a:xfrm>
            <a:off x="7348347" y="1710000"/>
            <a:ext cx="21492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0D9455C4-8047-4B5B-B5BC-4A0379405BC2}"/>
              </a:ext>
            </a:extLst>
          </p:cNvPr>
          <p:cNvSpPr>
            <a:spLocks noGrp="1"/>
          </p:cNvSpPr>
          <p:nvPr>
            <p:ph sz="quarter" idx="19" hasCustomPrompt="1"/>
          </p:nvPr>
        </p:nvSpPr>
        <p:spPr>
          <a:xfrm>
            <a:off x="7348257" y="2376488"/>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5AEAC907-A41C-4782-BCD8-2B8C0ADD422D}"/>
              </a:ext>
            </a:extLst>
          </p:cNvPr>
          <p:cNvSpPr>
            <a:spLocks noGrp="1"/>
          </p:cNvSpPr>
          <p:nvPr>
            <p:ph type="body" sz="quarter" idx="20" hasCustomPrompt="1"/>
          </p:nvPr>
        </p:nvSpPr>
        <p:spPr>
          <a:xfrm>
            <a:off x="9677674" y="1710000"/>
            <a:ext cx="2149200" cy="604800"/>
          </a:xfrm>
        </p:spPr>
        <p:txBody>
          <a:bodyPr/>
          <a:lstStyle>
            <a:lvl1pPr>
              <a:defRPr b="1"/>
            </a:lvl1pPr>
          </a:lstStyle>
          <a:p>
            <a:pPr lvl="0"/>
            <a:r>
              <a:rPr lang="en-US"/>
              <a:t>Click to add text</a:t>
            </a:r>
            <a:endParaRPr lang="en-GB"/>
          </a:p>
        </p:txBody>
      </p:sp>
      <p:sp>
        <p:nvSpPr>
          <p:cNvPr id="24" name="Content Placeholder 23">
            <a:extLst>
              <a:ext uri="{FF2B5EF4-FFF2-40B4-BE49-F238E27FC236}">
                <a16:creationId xmlns:a16="http://schemas.microsoft.com/office/drawing/2014/main" id="{056BBA8E-FD61-47C5-A779-B66918B4D327}"/>
              </a:ext>
            </a:extLst>
          </p:cNvPr>
          <p:cNvSpPr>
            <a:spLocks noGrp="1"/>
          </p:cNvSpPr>
          <p:nvPr>
            <p:ph sz="quarter" idx="21" hasCustomPrompt="1"/>
          </p:nvPr>
        </p:nvSpPr>
        <p:spPr>
          <a:xfrm>
            <a:off x="9677674"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5">
            <a:extLst>
              <a:ext uri="{FF2B5EF4-FFF2-40B4-BE49-F238E27FC236}">
                <a16:creationId xmlns:a16="http://schemas.microsoft.com/office/drawing/2014/main" id="{48EED4C4-55A2-440F-BFEB-B054C51690A5}"/>
              </a:ext>
            </a:extLst>
          </p:cNvPr>
          <p:cNvSpPr>
            <a:spLocks noGrp="1"/>
          </p:cNvSpPr>
          <p:nvPr>
            <p:ph type="body" sz="quarter" idx="22" hasCustomPrompt="1"/>
          </p:nvPr>
        </p:nvSpPr>
        <p:spPr>
          <a:xfrm>
            <a:off x="360000" y="910800"/>
            <a:ext cx="11466000" cy="396000"/>
          </a:xfrm>
        </p:spPr>
        <p:txBody>
          <a:bodyPr/>
          <a:lstStyle>
            <a:lvl1pPr>
              <a:spcBef>
                <a:spcPts val="600"/>
              </a:spcBef>
              <a:defRPr sz="2200"/>
            </a:lvl1pPr>
          </a:lstStyle>
          <a:p>
            <a:pPr lvl="0"/>
            <a:r>
              <a:rPr lang="en-US"/>
              <a:t>Click to add subtitle</a:t>
            </a:r>
            <a:endParaRPr lang="en-GB"/>
          </a:p>
        </p:txBody>
      </p:sp>
    </p:spTree>
    <p:extLst>
      <p:ext uri="{BB962C8B-B14F-4D97-AF65-F5344CB8AC3E}">
        <p14:creationId xmlns:p14="http://schemas.microsoft.com/office/powerpoint/2010/main" val="49370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and 6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F353-7CBB-4EBB-BB48-0DDB45E9B8E5}"/>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55794D1-DF29-4B89-9359-EE65C8A56AFE}"/>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5C772A83-22C7-42BE-87D1-B99FEC13505C}"/>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127B7932-7D06-4E7E-AF70-44D39F481C0B}"/>
              </a:ext>
            </a:extLst>
          </p:cNvPr>
          <p:cNvSpPr>
            <a:spLocks noGrp="1"/>
          </p:cNvSpPr>
          <p:nvPr>
            <p:ph sz="quarter" idx="12" hasCustomPrompt="1"/>
          </p:nvPr>
        </p:nvSpPr>
        <p:spPr>
          <a:xfrm>
            <a:off x="3600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2FB353AB-4D08-4BBD-91C2-E6A30A5F493F}"/>
              </a:ext>
            </a:extLst>
          </p:cNvPr>
          <p:cNvSpPr>
            <a:spLocks noGrp="1"/>
          </p:cNvSpPr>
          <p:nvPr>
            <p:ph sz="quarter" idx="13" hasCustomPrompt="1"/>
          </p:nvPr>
        </p:nvSpPr>
        <p:spPr>
          <a:xfrm>
            <a:off x="230112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F4A6B5AF-EB3C-46C5-B212-27204822781C}"/>
              </a:ext>
            </a:extLst>
          </p:cNvPr>
          <p:cNvSpPr>
            <a:spLocks noGrp="1"/>
          </p:cNvSpPr>
          <p:nvPr>
            <p:ph sz="quarter" idx="14" hasCustomPrompt="1"/>
          </p:nvPr>
        </p:nvSpPr>
        <p:spPr>
          <a:xfrm>
            <a:off x="424224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5800475F-DBE2-47A0-89B9-1175EDD8427E}"/>
              </a:ext>
            </a:extLst>
          </p:cNvPr>
          <p:cNvSpPr>
            <a:spLocks noGrp="1"/>
          </p:cNvSpPr>
          <p:nvPr>
            <p:ph sz="quarter" idx="15" hasCustomPrompt="1"/>
          </p:nvPr>
        </p:nvSpPr>
        <p:spPr>
          <a:xfrm>
            <a:off x="618336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0B5CE08A-01D2-488B-843A-CA3415AB7320}"/>
              </a:ext>
            </a:extLst>
          </p:cNvPr>
          <p:cNvSpPr>
            <a:spLocks noGrp="1"/>
          </p:cNvSpPr>
          <p:nvPr>
            <p:ph sz="quarter" idx="16" hasCustomPrompt="1"/>
          </p:nvPr>
        </p:nvSpPr>
        <p:spPr>
          <a:xfrm>
            <a:off x="812448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5">
            <a:extLst>
              <a:ext uri="{FF2B5EF4-FFF2-40B4-BE49-F238E27FC236}">
                <a16:creationId xmlns:a16="http://schemas.microsoft.com/office/drawing/2014/main" id="{39BAB9BC-6F39-4494-87B4-04D45B7607BE}"/>
              </a:ext>
            </a:extLst>
          </p:cNvPr>
          <p:cNvSpPr>
            <a:spLocks noGrp="1"/>
          </p:cNvSpPr>
          <p:nvPr>
            <p:ph sz="quarter" idx="17" hasCustomPrompt="1"/>
          </p:nvPr>
        </p:nvSpPr>
        <p:spPr>
          <a:xfrm>
            <a:off x="100656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569F7FED-54BA-4C56-83A5-FA8601194047}"/>
              </a:ext>
            </a:extLst>
          </p:cNvPr>
          <p:cNvSpPr>
            <a:spLocks noGrp="1"/>
          </p:cNvSpPr>
          <p:nvPr>
            <p:ph type="body" sz="quarter" idx="18" hasCustomPrompt="1"/>
          </p:nvPr>
        </p:nvSpPr>
        <p:spPr>
          <a:xfrm>
            <a:off x="360000" y="910800"/>
            <a:ext cx="11466000" cy="396000"/>
          </a:xfrm>
        </p:spPr>
        <p:txBody>
          <a:bodyPr/>
          <a:lstStyle>
            <a:lvl1pPr>
              <a:spcBef>
                <a:spcPts val="600"/>
              </a:spcBef>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850689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and 6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6FA1-AACD-4AC6-8977-227A1E8204A7}"/>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9E9A02C0-437A-4731-B690-16D1AFCAA82F}"/>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B7CC7B4E-73B3-4F33-A7FC-00F64BC9BBCD}"/>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570764FD-7DA2-4FE5-A31B-6691075F4688}"/>
              </a:ext>
            </a:extLst>
          </p:cNvPr>
          <p:cNvSpPr>
            <a:spLocks noGrp="1"/>
          </p:cNvSpPr>
          <p:nvPr>
            <p:ph type="body" sz="quarter" idx="12" hasCustomPrompt="1"/>
          </p:nvPr>
        </p:nvSpPr>
        <p:spPr>
          <a:xfrm>
            <a:off x="360000" y="1708149"/>
            <a:ext cx="17604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CBC0C4CA-E13F-460B-A188-81482902B701}"/>
              </a:ext>
            </a:extLst>
          </p:cNvPr>
          <p:cNvSpPr>
            <a:spLocks noGrp="1"/>
          </p:cNvSpPr>
          <p:nvPr>
            <p:ph sz="quarter" idx="13" hasCustomPrompt="1"/>
          </p:nvPr>
        </p:nvSpPr>
        <p:spPr>
          <a:xfrm>
            <a:off x="36000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E105AA54-6669-4974-B1E8-3E58001D876E}"/>
              </a:ext>
            </a:extLst>
          </p:cNvPr>
          <p:cNvSpPr>
            <a:spLocks noGrp="1"/>
          </p:cNvSpPr>
          <p:nvPr>
            <p:ph type="body" sz="quarter" idx="14" hasCustomPrompt="1"/>
          </p:nvPr>
        </p:nvSpPr>
        <p:spPr>
          <a:xfrm>
            <a:off x="2301120" y="1708149"/>
            <a:ext cx="17604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2A0DDBF-A8B7-4F77-B8D5-E6CF8FB015AE}"/>
              </a:ext>
            </a:extLst>
          </p:cNvPr>
          <p:cNvSpPr>
            <a:spLocks noGrp="1"/>
          </p:cNvSpPr>
          <p:nvPr>
            <p:ph sz="quarter" idx="15" hasCustomPrompt="1"/>
          </p:nvPr>
        </p:nvSpPr>
        <p:spPr>
          <a:xfrm>
            <a:off x="230112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E793D7A9-75C8-4028-9CA8-F07E93F82E4E}"/>
              </a:ext>
            </a:extLst>
          </p:cNvPr>
          <p:cNvSpPr>
            <a:spLocks noGrp="1"/>
          </p:cNvSpPr>
          <p:nvPr>
            <p:ph type="body" sz="quarter" idx="16" hasCustomPrompt="1"/>
          </p:nvPr>
        </p:nvSpPr>
        <p:spPr>
          <a:xfrm>
            <a:off x="4242240" y="1708150"/>
            <a:ext cx="17604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9B5E2A26-6C2A-419D-B4DC-291BA85B0C8A}"/>
              </a:ext>
            </a:extLst>
          </p:cNvPr>
          <p:cNvSpPr>
            <a:spLocks noGrp="1"/>
          </p:cNvSpPr>
          <p:nvPr>
            <p:ph sz="quarter" idx="17" hasCustomPrompt="1"/>
          </p:nvPr>
        </p:nvSpPr>
        <p:spPr>
          <a:xfrm>
            <a:off x="424224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DE92C5F-EFFE-48BF-93E1-CC78EFCD2947}"/>
              </a:ext>
            </a:extLst>
          </p:cNvPr>
          <p:cNvSpPr>
            <a:spLocks noGrp="1"/>
          </p:cNvSpPr>
          <p:nvPr>
            <p:ph type="body" sz="quarter" idx="18" hasCustomPrompt="1"/>
          </p:nvPr>
        </p:nvSpPr>
        <p:spPr>
          <a:xfrm>
            <a:off x="6183360" y="1708149"/>
            <a:ext cx="17604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3DA85A52-F7FD-4298-9AE5-CB80F4E3C640}"/>
              </a:ext>
            </a:extLst>
          </p:cNvPr>
          <p:cNvSpPr>
            <a:spLocks noGrp="1"/>
          </p:cNvSpPr>
          <p:nvPr>
            <p:ph sz="quarter" idx="19" hasCustomPrompt="1"/>
          </p:nvPr>
        </p:nvSpPr>
        <p:spPr>
          <a:xfrm>
            <a:off x="618336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44E88849-5449-4627-813B-31B40F08F009}"/>
              </a:ext>
            </a:extLst>
          </p:cNvPr>
          <p:cNvSpPr>
            <a:spLocks noGrp="1"/>
          </p:cNvSpPr>
          <p:nvPr>
            <p:ph type="body" sz="quarter" idx="20" hasCustomPrompt="1"/>
          </p:nvPr>
        </p:nvSpPr>
        <p:spPr>
          <a:xfrm>
            <a:off x="8124480" y="1708150"/>
            <a:ext cx="1760400" cy="604800"/>
          </a:xfrm>
        </p:spPr>
        <p:txBody>
          <a:bodyPr/>
          <a:lstStyle>
            <a:lvl1pPr>
              <a:defRPr b="1"/>
            </a:lvl1pPr>
          </a:lstStyle>
          <a:p>
            <a:pPr lvl="0"/>
            <a:r>
              <a:rPr lang="en-US"/>
              <a:t>Click to add text</a:t>
            </a:r>
            <a:endParaRPr lang="en-GB"/>
          </a:p>
        </p:txBody>
      </p:sp>
      <p:sp>
        <p:nvSpPr>
          <p:cNvPr id="24" name="Content Placeholder 23">
            <a:extLst>
              <a:ext uri="{FF2B5EF4-FFF2-40B4-BE49-F238E27FC236}">
                <a16:creationId xmlns:a16="http://schemas.microsoft.com/office/drawing/2014/main" id="{9A7FC01F-A245-4C0F-BF24-3AAE6AC55CC4}"/>
              </a:ext>
            </a:extLst>
          </p:cNvPr>
          <p:cNvSpPr>
            <a:spLocks noGrp="1"/>
          </p:cNvSpPr>
          <p:nvPr>
            <p:ph sz="quarter" idx="21" hasCustomPrompt="1"/>
          </p:nvPr>
        </p:nvSpPr>
        <p:spPr>
          <a:xfrm>
            <a:off x="812448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5">
            <a:extLst>
              <a:ext uri="{FF2B5EF4-FFF2-40B4-BE49-F238E27FC236}">
                <a16:creationId xmlns:a16="http://schemas.microsoft.com/office/drawing/2014/main" id="{5CCD92EA-38A4-44E5-ADF7-78EA3D6DD06D}"/>
              </a:ext>
            </a:extLst>
          </p:cNvPr>
          <p:cNvSpPr>
            <a:spLocks noGrp="1"/>
          </p:cNvSpPr>
          <p:nvPr>
            <p:ph type="body" sz="quarter" idx="22" hasCustomPrompt="1"/>
          </p:nvPr>
        </p:nvSpPr>
        <p:spPr>
          <a:xfrm>
            <a:off x="10065600" y="1708150"/>
            <a:ext cx="1760400" cy="604800"/>
          </a:xfrm>
        </p:spPr>
        <p:txBody>
          <a:bodyPr/>
          <a:lstStyle>
            <a:lvl1pPr>
              <a:defRPr b="1"/>
            </a:lvl1pPr>
          </a:lstStyle>
          <a:p>
            <a:pPr lvl="0"/>
            <a:r>
              <a:rPr lang="en-US"/>
              <a:t>Click to add text</a:t>
            </a:r>
            <a:endParaRPr lang="en-GB"/>
          </a:p>
        </p:txBody>
      </p:sp>
      <p:sp>
        <p:nvSpPr>
          <p:cNvPr id="28" name="Content Placeholder 27">
            <a:extLst>
              <a:ext uri="{FF2B5EF4-FFF2-40B4-BE49-F238E27FC236}">
                <a16:creationId xmlns:a16="http://schemas.microsoft.com/office/drawing/2014/main" id="{8317D903-C6B2-443C-A2F2-E7B672E08E3B}"/>
              </a:ext>
            </a:extLst>
          </p:cNvPr>
          <p:cNvSpPr>
            <a:spLocks noGrp="1"/>
          </p:cNvSpPr>
          <p:nvPr>
            <p:ph sz="quarter" idx="23" hasCustomPrompt="1"/>
          </p:nvPr>
        </p:nvSpPr>
        <p:spPr>
          <a:xfrm>
            <a:off x="1006560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29">
            <a:extLst>
              <a:ext uri="{FF2B5EF4-FFF2-40B4-BE49-F238E27FC236}">
                <a16:creationId xmlns:a16="http://schemas.microsoft.com/office/drawing/2014/main" id="{D26D01CC-3541-4F97-AF97-73FF6352033A}"/>
              </a:ext>
            </a:extLst>
          </p:cNvPr>
          <p:cNvSpPr>
            <a:spLocks noGrp="1"/>
          </p:cNvSpPr>
          <p:nvPr>
            <p:ph type="body" sz="quarter" idx="24" hasCustomPrompt="1"/>
          </p:nvPr>
        </p:nvSpPr>
        <p:spPr>
          <a:xfrm>
            <a:off x="360000" y="910800"/>
            <a:ext cx="11466000" cy="396000"/>
          </a:xfrm>
        </p:spPr>
        <p:txBody>
          <a:bodyPr/>
          <a:lstStyle>
            <a:lvl1pPr>
              <a:spcBef>
                <a:spcPts val="600"/>
              </a:spcBef>
              <a:defRPr sz="2200"/>
            </a:lvl1pPr>
          </a:lstStyle>
          <a:p>
            <a:pPr lvl="0"/>
            <a:r>
              <a:rPr lang="en-US"/>
              <a:t>Click to add subtitle</a:t>
            </a:r>
            <a:endParaRPr lang="en-GB"/>
          </a:p>
        </p:txBody>
      </p:sp>
    </p:spTree>
    <p:extLst>
      <p:ext uri="{BB962C8B-B14F-4D97-AF65-F5344CB8AC3E}">
        <p14:creationId xmlns:p14="http://schemas.microsoft.com/office/powerpoint/2010/main" val="154844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62903-71A8-4BD2-B059-6BA4C3AA3987}"/>
              </a:ext>
            </a:extLst>
          </p:cNvPr>
          <p:cNvSpPr>
            <a:spLocks noGrp="1"/>
          </p:cNvSpPr>
          <p:nvPr>
            <p:ph type="title" hasCustomPrompt="1"/>
          </p:nvPr>
        </p:nvSpPr>
        <p:spPr>
          <a:xfrm>
            <a:off x="359999" y="430718"/>
            <a:ext cx="5626800"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33EFCC3-809C-4472-825A-5268DA759575}"/>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257A7757-8EC5-4D12-B56F-AB9F88D69ABD}"/>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C55437D9-CE22-451C-B458-B3F648A64234}"/>
              </a:ext>
            </a:extLst>
          </p:cNvPr>
          <p:cNvSpPr>
            <a:spLocks noGrp="1"/>
          </p:cNvSpPr>
          <p:nvPr>
            <p:ph type="body" sz="quarter" idx="12" hasCustomPrompt="1"/>
          </p:nvPr>
        </p:nvSpPr>
        <p:spPr>
          <a:xfrm>
            <a:off x="360000" y="170815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7">
            <a:extLst>
              <a:ext uri="{FF2B5EF4-FFF2-40B4-BE49-F238E27FC236}">
                <a16:creationId xmlns:a16="http://schemas.microsoft.com/office/drawing/2014/main" id="{9F169CDD-9FFC-4BEA-A4C1-F55F1EBC5A64}"/>
              </a:ext>
            </a:extLst>
          </p:cNvPr>
          <p:cNvSpPr>
            <a:spLocks noGrp="1"/>
          </p:cNvSpPr>
          <p:nvPr>
            <p:ph type="pic" sz="quarter" idx="13"/>
          </p:nvPr>
        </p:nvSpPr>
        <p:spPr>
          <a:xfrm>
            <a:off x="6202799" y="430717"/>
            <a:ext cx="5626800" cy="5468400"/>
          </a:xfrm>
        </p:spPr>
        <p:txBody>
          <a:bodyPr anchor="ctr" anchorCtr="0"/>
          <a:lstStyle>
            <a:lvl1pPr algn="ctr">
              <a:defRPr/>
            </a:lvl1pPr>
          </a:lstStyle>
          <a:p>
            <a:r>
              <a:rPr lang="en-US"/>
              <a:t>Click icon to add picture</a:t>
            </a:r>
            <a:endParaRPr lang="en-GB"/>
          </a:p>
        </p:txBody>
      </p:sp>
    </p:spTree>
    <p:extLst>
      <p:ext uri="{BB962C8B-B14F-4D97-AF65-F5344CB8AC3E}">
        <p14:creationId xmlns:p14="http://schemas.microsoft.com/office/powerpoint/2010/main" val="85906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FAACB8-7B00-457D-8F89-FB4DD9039A6A}"/>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F6556072-910B-4986-8C02-A52A75446092}"/>
              </a:ext>
            </a:extLst>
          </p:cNvPr>
          <p:cNvSpPr>
            <a:spLocks noGrp="1"/>
          </p:cNvSpPr>
          <p:nvPr>
            <p:ph type="ftr" sz="quarter" idx="11"/>
          </p:nvPr>
        </p:nvSpPr>
        <p:spPr/>
        <p:txBody>
          <a:bodyPr/>
          <a:lstStyle/>
          <a:p>
            <a:endParaRPr lang="en-GB"/>
          </a:p>
        </p:txBody>
      </p:sp>
      <p:sp>
        <p:nvSpPr>
          <p:cNvPr id="8" name="Picture Placeholder 7">
            <a:extLst>
              <a:ext uri="{FF2B5EF4-FFF2-40B4-BE49-F238E27FC236}">
                <a16:creationId xmlns:a16="http://schemas.microsoft.com/office/drawing/2014/main" id="{44F34447-13E0-43B9-BE1F-C60C03555D39}"/>
              </a:ext>
            </a:extLst>
          </p:cNvPr>
          <p:cNvSpPr>
            <a:spLocks noGrp="1"/>
          </p:cNvSpPr>
          <p:nvPr>
            <p:ph type="pic" sz="quarter" idx="12"/>
          </p:nvPr>
        </p:nvSpPr>
        <p:spPr>
          <a:xfrm>
            <a:off x="360000" y="432000"/>
            <a:ext cx="5627561" cy="5468400"/>
          </a:xfrm>
        </p:spPr>
        <p:txBody>
          <a:bodyPr anchor="ctr" anchorCtr="0"/>
          <a:lstStyle>
            <a:lvl1pPr algn="ctr">
              <a:defRPr/>
            </a:lvl1pPr>
          </a:lstStyle>
          <a:p>
            <a:r>
              <a:rPr lang="en-US"/>
              <a:t>Click icon to add picture</a:t>
            </a:r>
            <a:endParaRPr lang="en-GB"/>
          </a:p>
        </p:txBody>
      </p:sp>
      <p:sp>
        <p:nvSpPr>
          <p:cNvPr id="6" name="Text Placeholder 5">
            <a:extLst>
              <a:ext uri="{FF2B5EF4-FFF2-40B4-BE49-F238E27FC236}">
                <a16:creationId xmlns:a16="http://schemas.microsoft.com/office/drawing/2014/main" id="{10D6BD01-6C23-44ED-8363-1C234E2533EA}"/>
              </a:ext>
            </a:extLst>
          </p:cNvPr>
          <p:cNvSpPr>
            <a:spLocks noGrp="1"/>
          </p:cNvSpPr>
          <p:nvPr>
            <p:ph type="body" sz="quarter" idx="13" hasCustomPrompt="1"/>
          </p:nvPr>
        </p:nvSpPr>
        <p:spPr>
          <a:xfrm>
            <a:off x="6202361" y="170815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586AABB0-FC25-4DDA-B141-9861B8EF64BF}"/>
              </a:ext>
            </a:extLst>
          </p:cNvPr>
          <p:cNvSpPr>
            <a:spLocks noGrp="1"/>
          </p:cNvSpPr>
          <p:nvPr>
            <p:ph type="title" hasCustomPrompt="1"/>
          </p:nvPr>
        </p:nvSpPr>
        <p:spPr>
          <a:xfrm>
            <a:off x="6202361" y="430718"/>
            <a:ext cx="5626800" cy="403200"/>
          </a:xfrm>
        </p:spPr>
        <p:txBody>
          <a:bodyPr/>
          <a:lstStyle>
            <a:lvl1pPr>
              <a:defRPr/>
            </a:lvl1pPr>
          </a:lstStyle>
          <a:p>
            <a:r>
              <a:rPr lang="en-US"/>
              <a:t>Click to add title</a:t>
            </a:r>
            <a:endParaRPr lang="en-GB"/>
          </a:p>
        </p:txBody>
      </p:sp>
    </p:spTree>
    <p:extLst>
      <p:ext uri="{BB962C8B-B14F-4D97-AF65-F5344CB8AC3E}">
        <p14:creationId xmlns:p14="http://schemas.microsoft.com/office/powerpoint/2010/main" val="156990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only -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DC347A58-42BF-4A47-A878-643A5CD2794C}"/>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F7C6D4BB-14E1-42DC-832A-2D0CE7863284}"/>
              </a:ext>
            </a:extLst>
          </p:cNvPr>
          <p:cNvSpPr>
            <a:spLocks noGrp="1"/>
          </p:cNvSpPr>
          <p:nvPr>
            <p:ph type="body" sz="quarter" idx="12" hasCustomPrompt="1"/>
          </p:nvPr>
        </p:nvSpPr>
        <p:spPr>
          <a:xfrm>
            <a:off x="360363" y="910800"/>
            <a:ext cx="11466512" cy="396000"/>
          </a:xfrm>
        </p:spPr>
        <p:txBody>
          <a:bodyPr/>
          <a:lstStyle>
            <a:lvl1pPr>
              <a:spcBef>
                <a:spcPts val="600"/>
              </a:spcBef>
              <a:defRPr sz="2200"/>
            </a:lvl1pPr>
          </a:lstStyle>
          <a:p>
            <a:pPr lvl="0"/>
            <a:r>
              <a:rPr lang="en-US"/>
              <a:t>Click to add subtitle</a:t>
            </a:r>
            <a:endParaRPr lang="en-GB"/>
          </a:p>
        </p:txBody>
      </p:sp>
    </p:spTree>
    <p:extLst>
      <p:ext uri="{BB962C8B-B14F-4D97-AF65-F5344CB8AC3E}">
        <p14:creationId xmlns:p14="http://schemas.microsoft.com/office/powerpoint/2010/main" val="316507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1 (Whit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1914" y="549482"/>
            <a:ext cx="4105060" cy="307166"/>
          </a:xfrm>
          <a:prstGeom prst="rect">
            <a:avLst/>
          </a:prstGeom>
        </p:spPr>
      </p:pic>
      <p:sp>
        <p:nvSpPr>
          <p:cNvPr id="2" name="Title 1"/>
          <p:cNvSpPr>
            <a:spLocks noGrp="1"/>
          </p:cNvSpPr>
          <p:nvPr>
            <p:ph type="ctrTitle"/>
          </p:nvPr>
        </p:nvSpPr>
        <p:spPr>
          <a:xfrm>
            <a:off x="7162799" y="1138238"/>
            <a:ext cx="4665663" cy="1787237"/>
          </a:xfrm>
          <a:prstGeom prst="rect">
            <a:avLst/>
          </a:prstGeom>
        </p:spPr>
        <p:txBody>
          <a:bodyPr anchor="b">
            <a:noAutofit/>
          </a:bodyPr>
          <a:lstStyle>
            <a:lvl1pPr algn="l">
              <a:defRPr sz="2400" b="1">
                <a:solidFill>
                  <a:schemeClr val="tx1"/>
                </a:solidFill>
              </a:defRPr>
            </a:lvl1pPr>
          </a:lstStyle>
          <a:p>
            <a:r>
              <a:rPr lang="pt-BR"/>
              <a:t>Clique para editar o título mestre</a:t>
            </a:r>
            <a:endParaRPr lang="en-GB"/>
          </a:p>
        </p:txBody>
      </p:sp>
      <p:sp>
        <p:nvSpPr>
          <p:cNvPr id="3" name="Subtitle 2"/>
          <p:cNvSpPr>
            <a:spLocks noGrp="1"/>
          </p:cNvSpPr>
          <p:nvPr>
            <p:ph type="subTitle" idx="1"/>
          </p:nvPr>
        </p:nvSpPr>
        <p:spPr>
          <a:xfrm>
            <a:off x="7162799" y="3146902"/>
            <a:ext cx="4665663" cy="1882298"/>
          </a:xfrm>
          <a:prstGeom prst="rect">
            <a:avLst/>
          </a:prstGeom>
        </p:spPr>
        <p:txBody>
          <a:bodyPr anchor="t">
            <a:noAutofit/>
          </a:bodyPr>
          <a:lstStyle>
            <a:lvl1pPr marL="0" indent="0" algn="l">
              <a:spcBef>
                <a:spcPts val="600"/>
              </a:spcBef>
              <a:buNone/>
              <a:defRPr sz="22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GB"/>
          </a:p>
        </p:txBody>
      </p:sp>
    </p:spTree>
    <p:extLst>
      <p:ext uri="{BB962C8B-B14F-4D97-AF65-F5344CB8AC3E}">
        <p14:creationId xmlns:p14="http://schemas.microsoft.com/office/powerpoint/2010/main" val="414306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B2F2EE-42BB-4EB6-8FC2-5E56E4F34F6F}"/>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73875A20-F354-407F-8F71-92C914742B40}"/>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66231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Заголовок и подзаголовок">
    <p:spTree>
      <p:nvGrpSpPr>
        <p:cNvPr id="1" name=""/>
        <p:cNvGrpSpPr/>
        <p:nvPr/>
      </p:nvGrpSpPr>
      <p:grpSpPr>
        <a:xfrm>
          <a:off x="0" y="0"/>
          <a:ext cx="0" cy="0"/>
          <a:chOff x="0" y="0"/>
          <a:chExt cx="0" cy="0"/>
        </a:xfrm>
      </p:grpSpPr>
      <p:sp>
        <p:nvSpPr>
          <p:cNvPr id="8" name="Номер слайда 7"/>
          <p:cNvSpPr>
            <a:spLocks noGrp="1"/>
          </p:cNvSpPr>
          <p:nvPr>
            <p:ph type="sldNum" sz="quarter" idx="11"/>
          </p:nvPr>
        </p:nvSpPr>
        <p:spPr/>
        <p:txBody>
          <a:bodyPr/>
          <a:lstStyle/>
          <a:p>
            <a:fld id="{1B2E4119-3360-483D-A715-0B5136244A9A}" type="slidenum">
              <a:rPr lang="ru-RU" smtClean="0"/>
              <a:t>‹Nº›</a:t>
            </a:fld>
            <a:endParaRPr lang="ru-RU"/>
          </a:p>
        </p:txBody>
      </p:sp>
      <p:sp>
        <p:nvSpPr>
          <p:cNvPr id="9" name="Заголовок 8"/>
          <p:cNvSpPr>
            <a:spLocks noGrp="1"/>
          </p:cNvSpPr>
          <p:nvPr>
            <p:ph type="title"/>
          </p:nvPr>
        </p:nvSpPr>
        <p:spPr/>
        <p:txBody>
          <a:bodyPr/>
          <a:lstStyle/>
          <a:p>
            <a:r>
              <a:rPr lang="ru-RU"/>
              <a:t>Образец заголовка</a:t>
            </a:r>
          </a:p>
        </p:txBody>
      </p:sp>
      <p:sp>
        <p:nvSpPr>
          <p:cNvPr id="3" name="Текст 2"/>
          <p:cNvSpPr>
            <a:spLocks noGrp="1"/>
          </p:cNvSpPr>
          <p:nvPr>
            <p:ph type="body" sz="quarter" idx="12" hasCustomPrompt="1"/>
          </p:nvPr>
        </p:nvSpPr>
        <p:spPr>
          <a:xfrm>
            <a:off x="334963" y="862013"/>
            <a:ext cx="11522075" cy="373062"/>
          </a:xfrm>
        </p:spPr>
        <p:txBody>
          <a:bodyPr anchor="ctr"/>
          <a:lstStyle>
            <a:lvl1pPr>
              <a:defRPr>
                <a:solidFill>
                  <a:schemeClr val="bg2"/>
                </a:solidFill>
              </a:defRPr>
            </a:lvl1pPr>
          </a:lstStyle>
          <a:p>
            <a:pPr lvl="0"/>
            <a:r>
              <a:rPr lang="ru-RU"/>
              <a:t>Подзаголовок</a:t>
            </a:r>
          </a:p>
        </p:txBody>
      </p:sp>
      <p:sp>
        <p:nvSpPr>
          <p:cNvPr id="10" name="Текст 10">
            <a:extLst>
              <a:ext uri="{FF2B5EF4-FFF2-40B4-BE49-F238E27FC236}">
                <a16:creationId xmlns:a16="http://schemas.microsoft.com/office/drawing/2014/main" id="{E4223E39-0CE7-054C-864C-CD4D044BD5FB}"/>
              </a:ext>
            </a:extLst>
          </p:cNvPr>
          <p:cNvSpPr>
            <a:spLocks noGrp="1"/>
          </p:cNvSpPr>
          <p:nvPr>
            <p:ph type="body" sz="quarter" idx="13"/>
          </p:nvPr>
        </p:nvSpPr>
        <p:spPr>
          <a:xfrm>
            <a:off x="1248696" y="5889624"/>
            <a:ext cx="9930581" cy="358775"/>
          </a:xfrm>
        </p:spPr>
        <p:txBody>
          <a:bodyPr anchor="t">
            <a:noAutofit/>
          </a:bodyPr>
          <a:lstStyle>
            <a:lvl1pPr>
              <a:spcBef>
                <a:spcPts val="0"/>
              </a:spcBef>
              <a:defRPr sz="1000">
                <a:solidFill>
                  <a:schemeClr val="accent3">
                    <a:lumMod val="60000"/>
                    <a:lumOff val="40000"/>
                  </a:schemeClr>
                </a:solidFill>
              </a:defRPr>
            </a:lvl1pPr>
          </a:lstStyle>
          <a:p>
            <a:endParaRPr lang="ru-RU"/>
          </a:p>
        </p:txBody>
      </p:sp>
      <p:sp>
        <p:nvSpPr>
          <p:cNvPr id="12" name="Нижний колонтитул 6"/>
          <p:cNvSpPr>
            <a:spLocks noGrp="1"/>
          </p:cNvSpPr>
          <p:nvPr>
            <p:ph type="ftr" sz="quarter" idx="10"/>
          </p:nvPr>
        </p:nvSpPr>
        <p:spPr>
          <a:xfrm>
            <a:off x="1248508" y="6333297"/>
            <a:ext cx="9928800" cy="178628"/>
          </a:xfrm>
          <a:prstGeom prst="rect">
            <a:avLst/>
          </a:prstGeom>
        </p:spPr>
        <p:txBody>
          <a:bodyPr/>
          <a:lstStyle/>
          <a:p>
            <a:endParaRPr lang="ru-RU"/>
          </a:p>
        </p:txBody>
      </p:sp>
    </p:spTree>
    <p:extLst>
      <p:ext uri="{BB962C8B-B14F-4D97-AF65-F5344CB8AC3E}">
        <p14:creationId xmlns:p14="http://schemas.microsoft.com/office/powerpoint/2010/main" val="33378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Title only - no sub headin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57718" y="288925"/>
            <a:ext cx="11469281" cy="416570"/>
          </a:xfrm>
        </p:spPr>
        <p:txBody>
          <a:bodyPr>
            <a:noAutofit/>
          </a:bodyPr>
          <a:lstStyle>
            <a:lvl1pPr>
              <a:defRPr>
                <a:solidFill>
                  <a:schemeClr val="tx1"/>
                </a:solidFill>
              </a:defRPr>
            </a:lvl1pPr>
          </a:lstStyle>
          <a:p>
            <a:r>
              <a:rPr lang="en-GB"/>
              <a:t>Click to edit master title style</a:t>
            </a:r>
          </a:p>
        </p:txBody>
      </p:sp>
      <p:sp>
        <p:nvSpPr>
          <p:cNvPr id="11" name="Slide Number Placeholder 5"/>
          <p:cNvSpPr>
            <a:spLocks noGrp="1"/>
          </p:cNvSpPr>
          <p:nvPr>
            <p:ph type="sldNum" sz="quarter" idx="4"/>
          </p:nvPr>
        </p:nvSpPr>
        <p:spPr>
          <a:xfrm>
            <a:off x="10856913" y="6399213"/>
            <a:ext cx="969963" cy="182562"/>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‹Nº›</a:t>
            </a:fld>
            <a:endParaRPr lang="en-GB"/>
          </a:p>
        </p:txBody>
      </p:sp>
      <p:sp>
        <p:nvSpPr>
          <p:cNvPr id="9" name="Text Placeholder 17"/>
          <p:cNvSpPr>
            <a:spLocks noGrp="1"/>
          </p:cNvSpPr>
          <p:nvPr>
            <p:ph type="body" sz="quarter" idx="19" hasCustomPrompt="1"/>
          </p:nvPr>
        </p:nvSpPr>
        <p:spPr>
          <a:xfrm>
            <a:off x="6096000" y="6399213"/>
            <a:ext cx="4696800" cy="182562"/>
          </a:xfrm>
        </p:spPr>
        <p:txBody>
          <a:bodyPr anchor="ctr">
            <a:noAutofit/>
          </a:bodyPr>
          <a:lstStyle>
            <a:lvl1pPr>
              <a:defRPr sz="800">
                <a:solidFill>
                  <a:schemeClr val="tx1"/>
                </a:solidFill>
              </a:defRPr>
            </a:lvl1pPr>
          </a:lstStyle>
          <a:p>
            <a:pPr lvl="0"/>
            <a:r>
              <a:rPr lang="en-US"/>
              <a:t>Click to add footer text</a:t>
            </a:r>
          </a:p>
        </p:txBody>
      </p:sp>
    </p:spTree>
    <p:extLst>
      <p:ext uri="{BB962C8B-B14F-4D97-AF65-F5344CB8AC3E}">
        <p14:creationId xmlns:p14="http://schemas.microsoft.com/office/powerpoint/2010/main" val="375362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Full Length Title">
    <p:spTree>
      <p:nvGrpSpPr>
        <p:cNvPr id="1" name=""/>
        <p:cNvGrpSpPr/>
        <p:nvPr/>
      </p:nvGrpSpPr>
      <p:grpSpPr>
        <a:xfrm>
          <a:off x="0" y="0"/>
          <a:ext cx="0" cy="0"/>
          <a:chOff x="0" y="0"/>
          <a:chExt cx="0" cy="0"/>
        </a:xfrm>
      </p:grpSpPr>
      <p:sp>
        <p:nvSpPr>
          <p:cNvPr id="3" name="Title 1"/>
          <p:cNvSpPr>
            <a:spLocks noGrp="1"/>
          </p:cNvSpPr>
          <p:nvPr>
            <p:ph type="title"/>
          </p:nvPr>
        </p:nvSpPr>
        <p:spPr>
          <a:xfrm>
            <a:off x="314573" y="1443407"/>
            <a:ext cx="11556229" cy="369332"/>
          </a:xfrm>
          <a:prstGeom prst="rect">
            <a:avLst/>
          </a:prstGeom>
        </p:spPr>
        <p:txBody>
          <a:bodyPr vert="horz" wrap="square" lIns="0" tIns="0" rIns="0" bIns="0">
            <a:spAutoFit/>
          </a:bodyPr>
          <a:lstStyle>
            <a:lvl1pPr>
              <a:lnSpc>
                <a:spcPct val="100000"/>
              </a:lnSpc>
              <a:spcBef>
                <a:spcPts val="0"/>
              </a:spcBef>
              <a:spcAft>
                <a:spcPts val="800"/>
              </a:spcAft>
              <a:defRPr sz="2400">
                <a:solidFill>
                  <a:srgbClr val="000000"/>
                </a:solidFill>
              </a:defRPr>
            </a:lvl1pPr>
          </a:lstStyle>
          <a:p>
            <a:r>
              <a:rPr lang="en-US"/>
              <a:t>Click to edit Master title style</a:t>
            </a:r>
          </a:p>
        </p:txBody>
      </p:sp>
      <p:sp>
        <p:nvSpPr>
          <p:cNvPr id="6" name="Text Placeholder 17"/>
          <p:cNvSpPr>
            <a:spLocks noGrp="1"/>
          </p:cNvSpPr>
          <p:nvPr>
            <p:ph type="body" sz="quarter" idx="17"/>
          </p:nvPr>
        </p:nvSpPr>
        <p:spPr>
          <a:xfrm>
            <a:off x="6173922" y="6399213"/>
            <a:ext cx="5741987" cy="182562"/>
          </a:xfrm>
          <a:prstGeom prst="rect">
            <a:avLst/>
          </a:prstGeom>
        </p:spPr>
        <p:txBody>
          <a:bodyPr anchor="ctr">
            <a:noAutofit/>
          </a:bodyPr>
          <a:lstStyle>
            <a:lvl1pPr algn="r">
              <a:defRPr sz="800">
                <a:solidFill>
                  <a:schemeClr val="tx2"/>
                </a:solidFill>
              </a:defRPr>
            </a:lvl1pPr>
          </a:lstStyle>
          <a:p>
            <a:pPr lvl="0"/>
            <a:r>
              <a:rPr lang="en-US"/>
              <a:t>Click to edit Master text styles</a:t>
            </a:r>
          </a:p>
        </p:txBody>
      </p:sp>
      <p:sp>
        <p:nvSpPr>
          <p:cNvPr id="13" name="Text Placeholder 12"/>
          <p:cNvSpPr>
            <a:spLocks noGrp="1"/>
          </p:cNvSpPr>
          <p:nvPr>
            <p:ph type="body" sz="quarter" idx="18"/>
          </p:nvPr>
        </p:nvSpPr>
        <p:spPr>
          <a:xfrm>
            <a:off x="304799" y="2401506"/>
            <a:ext cx="11556229" cy="3175000"/>
          </a:xfrm>
          <a:prstGeom prst="rect">
            <a:avLst/>
          </a:prstGeom>
        </p:spPr>
        <p:txBody>
          <a:bodyPr vert="horz" lIns="0" tIns="0" rIns="0" bIns="0"/>
          <a:lstStyle>
            <a:lvl1pPr>
              <a:defRPr sz="1600">
                <a:solidFill>
                  <a:srgbClr val="000000"/>
                </a:solidFill>
              </a:defRPr>
            </a:lvl1pPr>
            <a:lvl2pPr>
              <a:defRPr sz="1600">
                <a:solidFill>
                  <a:srgbClr val="000000"/>
                </a:solidFill>
              </a:defRPr>
            </a:lvl2pPr>
            <a:lvl3pPr>
              <a:defRPr sz="1600">
                <a:solidFill>
                  <a:srgbClr val="000000"/>
                </a:solidFill>
              </a:defRPr>
            </a:lvl3pPr>
            <a:lvl4pPr>
              <a:defRPr sz="1600">
                <a:solidFill>
                  <a:srgbClr val="000000"/>
                </a:solidFill>
              </a:defRPr>
            </a:lvl4pPr>
            <a:lvl5pPr>
              <a:defRPr sz="1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3FE251AE-A753-4CBE-99F1-F33C7A0CBEFD}"/>
              </a:ext>
            </a:extLst>
          </p:cNvPr>
          <p:cNvSpPr>
            <a:spLocks noGrp="1"/>
          </p:cNvSpPr>
          <p:nvPr>
            <p:ph type="sldNum" sz="quarter" idx="19"/>
          </p:nvPr>
        </p:nvSpPr>
        <p:spPr/>
        <p:txBody>
          <a:bodyPr/>
          <a:lstStyle>
            <a:lvl1pPr>
              <a:defRPr/>
            </a:lvl1pPr>
          </a:lstStyle>
          <a:p>
            <a:pPr>
              <a:defRPr/>
            </a:pPr>
            <a:fld id="{1AAF1DBB-AB9E-4BDF-984B-93DD39E6F390}" type="slidenum">
              <a:rPr lang="en-GB" altLang="de-DE"/>
              <a:pPr>
                <a:defRPr/>
              </a:pPr>
              <a:t>‹Nº›</a:t>
            </a:fld>
            <a:endParaRPr lang="en-GB" altLang="de-DE"/>
          </a:p>
        </p:txBody>
      </p:sp>
    </p:spTree>
    <p:extLst>
      <p:ext uri="{BB962C8B-B14F-4D97-AF65-F5344CB8AC3E}">
        <p14:creationId xmlns:p14="http://schemas.microsoft.com/office/powerpoint/2010/main" val="870527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Blank (White)">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856913" y="6394275"/>
            <a:ext cx="969963" cy="196851"/>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‹Nº›</a:t>
            </a:fld>
            <a:endParaRPr lang="en-GB"/>
          </a:p>
        </p:txBody>
      </p:sp>
    </p:spTree>
    <p:extLst>
      <p:ext uri="{BB962C8B-B14F-4D97-AF65-F5344CB8AC3E}">
        <p14:creationId xmlns:p14="http://schemas.microsoft.com/office/powerpoint/2010/main" val="205549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 - Jade">
    <p:bg>
      <p:bgPr>
        <a:solidFill>
          <a:schemeClr val="accent5"/>
        </a:soli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5"/>
          </p:nvPr>
        </p:nvSpPr>
        <p:spPr>
          <a:xfrm>
            <a:off x="359998" y="2984855"/>
            <a:ext cx="11468465" cy="1585557"/>
          </a:xfrm>
        </p:spPr>
        <p:txBody>
          <a:bodyPr anchor="t"/>
          <a:lstStyle>
            <a:lvl1pPr algn="l">
              <a:spcBef>
                <a:spcPts val="200"/>
              </a:spcBef>
              <a:defRPr sz="2400" b="1">
                <a:solidFill>
                  <a:schemeClr val="bg1"/>
                </a:solidFill>
              </a:defRPr>
            </a:lvl1pPr>
            <a:lvl2pPr marL="0" indent="0" algn="l">
              <a:spcBef>
                <a:spcPts val="200"/>
              </a:spcBef>
              <a:buNone/>
              <a:defRPr sz="2200" b="0">
                <a:solidFill>
                  <a:schemeClr val="bg1"/>
                </a:solidFill>
              </a:defRPr>
            </a:lvl2pPr>
          </a:lstStyle>
          <a:p>
            <a:pPr lvl="0"/>
            <a:r>
              <a:rPr lang="pt-BR"/>
              <a:t>Clique para editar o texto mestre</a:t>
            </a:r>
          </a:p>
          <a:p>
            <a:pPr lvl="1"/>
            <a:r>
              <a:rPr lang="pt-BR"/>
              <a:t>Segundo nível</a:t>
            </a:r>
          </a:p>
        </p:txBody>
      </p:sp>
      <p:sp>
        <p:nvSpPr>
          <p:cNvPr id="5" name="Text Placeholder 2"/>
          <p:cNvSpPr>
            <a:spLocks noGrp="1"/>
          </p:cNvSpPr>
          <p:nvPr>
            <p:ph type="body" sz="quarter" idx="16" hasCustomPrompt="1"/>
          </p:nvPr>
        </p:nvSpPr>
        <p:spPr>
          <a:xfrm>
            <a:off x="359999" y="2564672"/>
            <a:ext cx="976676" cy="411163"/>
          </a:xfrm>
        </p:spPr>
        <p:txBody>
          <a:bodyPr anchor="t"/>
          <a:lstStyle>
            <a:lvl1pPr algn="l">
              <a:spcBef>
                <a:spcPts val="200"/>
              </a:spcBef>
              <a:defRPr sz="2400" b="1">
                <a:solidFill>
                  <a:schemeClr val="bg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123868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DC347A58-42BF-4A47-A878-643A5CD2794C}"/>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F7C6D4BB-14E1-42DC-832A-2D0CE7863284}"/>
              </a:ext>
            </a:extLst>
          </p:cNvPr>
          <p:cNvSpPr>
            <a:spLocks noGrp="1"/>
          </p:cNvSpPr>
          <p:nvPr>
            <p:ph type="body" sz="quarter" idx="12" hasCustomPrompt="1"/>
          </p:nvPr>
        </p:nvSpPr>
        <p:spPr>
          <a:xfrm>
            <a:off x="360363" y="910800"/>
            <a:ext cx="11466512" cy="396000"/>
          </a:xfrm>
        </p:spPr>
        <p:txBody>
          <a:bodyPr/>
          <a:lstStyle>
            <a:lvl1pPr>
              <a:spcBef>
                <a:spcPts val="600"/>
              </a:spcBef>
              <a:defRPr sz="2200"/>
            </a:lvl1pPr>
          </a:lstStyle>
          <a:p>
            <a:pPr lvl="0"/>
            <a:r>
              <a:rPr lang="en-US"/>
              <a:t>Click to add subtitle</a:t>
            </a:r>
            <a:endParaRPr lang="en-GB"/>
          </a:p>
        </p:txBody>
      </p:sp>
    </p:spTree>
    <p:extLst>
      <p:ext uri="{BB962C8B-B14F-4D97-AF65-F5344CB8AC3E}">
        <p14:creationId xmlns:p14="http://schemas.microsoft.com/office/powerpoint/2010/main" val="385101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B2F2EE-42BB-4EB6-8FC2-5E56E4F34F6F}"/>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73875A20-F354-407F-8F71-92C914742B40}"/>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80247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1 x content + heading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7F44-1A9D-43CE-8B94-70E892BCC6C4}"/>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0F0CD56-CDEF-4F99-82E9-F8344BA7D8B8}"/>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CAF17232-4933-4B44-AB0A-14F7352465FB}"/>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54A8CE99-0AD9-4D9C-9C09-47545620E96B}"/>
              </a:ext>
            </a:extLst>
          </p:cNvPr>
          <p:cNvSpPr>
            <a:spLocks noGrp="1"/>
          </p:cNvSpPr>
          <p:nvPr>
            <p:ph type="body" sz="quarter" idx="12" hasCustomPrompt="1"/>
          </p:nvPr>
        </p:nvSpPr>
        <p:spPr>
          <a:xfrm>
            <a:off x="360000" y="1710000"/>
            <a:ext cx="11464925"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58CF1398-AEAE-44BE-B05F-E03B17EB921A}"/>
              </a:ext>
            </a:extLst>
          </p:cNvPr>
          <p:cNvSpPr>
            <a:spLocks noGrp="1"/>
          </p:cNvSpPr>
          <p:nvPr>
            <p:ph sz="quarter" idx="13" hasCustomPrompt="1"/>
          </p:nvPr>
        </p:nvSpPr>
        <p:spPr>
          <a:xfrm>
            <a:off x="360000" y="2376000"/>
            <a:ext cx="11466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6541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64749D-8E2E-4755-8B48-24393D5654D0}"/>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16B761AB-97BF-4CCC-924C-BEBFB535F5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B6DCAD5-0E0A-4CBA-9D70-3DD8AA71A21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818CEAC2-41E8-4A44-B4CB-414DF1A68A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7B25F93-A2A4-4F9A-A961-A1CFB618877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E57E7CEB-72E7-47E7-B63F-15AE1155DC75}"/>
              </a:ext>
            </a:extLst>
          </p:cNvPr>
          <p:cNvSpPr>
            <a:spLocks noGrp="1"/>
          </p:cNvSpPr>
          <p:nvPr>
            <p:ph type="dt" sz="half" idx="10"/>
          </p:nvPr>
        </p:nvSpPr>
        <p:spPr/>
        <p:txBody>
          <a:bodyPr/>
          <a:lstStyle/>
          <a:p>
            <a:fld id="{EE1F408D-40A8-48F3-BEAB-A342DBE755BD}" type="datetimeFigureOut">
              <a:rPr lang="es-CL" smtClean="0"/>
              <a:t>24-11-2020</a:t>
            </a:fld>
            <a:endParaRPr lang="es-CL"/>
          </a:p>
        </p:txBody>
      </p:sp>
      <p:sp>
        <p:nvSpPr>
          <p:cNvPr id="8" name="Marcador de pie de página 7">
            <a:extLst>
              <a:ext uri="{FF2B5EF4-FFF2-40B4-BE49-F238E27FC236}">
                <a16:creationId xmlns:a16="http://schemas.microsoft.com/office/drawing/2014/main" id="{C5FEA23D-4731-4F99-892C-09679B5D5CF9}"/>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5A38BD55-BE7F-4D86-B6A0-AB191F7F8F26}"/>
              </a:ext>
            </a:extLst>
          </p:cNvPr>
          <p:cNvSpPr>
            <a:spLocks noGrp="1"/>
          </p:cNvSpPr>
          <p:nvPr>
            <p:ph type="sldNum" sz="quarter" idx="12"/>
          </p:nvPr>
        </p:nvSpPr>
        <p:spPr/>
        <p:txBody>
          <a:bodyPr/>
          <a:lstStyle/>
          <a:p>
            <a:fld id="{09CCD4AA-E32F-4C9C-9690-1C56C82057A1}" type="slidenum">
              <a:rPr lang="es-CL" smtClean="0"/>
              <a:t>‹Nº›</a:t>
            </a:fld>
            <a:endParaRPr lang="es-CL"/>
          </a:p>
        </p:txBody>
      </p:sp>
    </p:spTree>
    <p:extLst>
      <p:ext uri="{BB962C8B-B14F-4D97-AF65-F5344CB8AC3E}">
        <p14:creationId xmlns:p14="http://schemas.microsoft.com/office/powerpoint/2010/main" val="3462566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Title slide with image (black)">
    <p:bg>
      <p:bgPr>
        <a:solidFill>
          <a:srgbClr val="000000"/>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s-ES"/>
              <a:t>Haga clic en el icono para agregar una imagen</a:t>
            </a:r>
            <a:endParaRPr lang="en-GB"/>
          </a:p>
        </p:txBody>
      </p:sp>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bg1"/>
                </a:solidFill>
              </a:defRPr>
            </a:lvl1pPr>
          </a:lstStyle>
          <a:p>
            <a:r>
              <a:rPr lang="en-GB"/>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solidFill>
                  <a:schemeClr val="bg1"/>
                </a:solidFill>
              </a:defRPr>
            </a:lvl1pPr>
          </a:lstStyle>
          <a:p>
            <a:pPr lvl="0"/>
            <a:r>
              <a:rPr lang="en-US"/>
              <a:t>Click to add text </a:t>
            </a:r>
          </a:p>
        </p:txBody>
      </p:sp>
      <p:pic>
        <p:nvPicPr>
          <p:cNvPr id="11" name="Picture 10">
            <a:extLst>
              <a:ext uri="{FF2B5EF4-FFF2-40B4-BE49-F238E27FC236}">
                <a16:creationId xmlns:a16="http://schemas.microsoft.com/office/drawing/2014/main" id="{AB940724-CD0A-4966-9236-B1E83A63E8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13475" y="1490401"/>
            <a:ext cx="63612" cy="4500000"/>
          </a:xfrm>
          <a:prstGeom prst="rect">
            <a:avLst/>
          </a:prstGeom>
        </p:spPr>
      </p:pic>
      <p:pic>
        <p:nvPicPr>
          <p:cNvPr id="1026" name="Picture 2" descr="Kantar IBOPE Media - Inicio | Facebook">
            <a:extLst>
              <a:ext uri="{FF2B5EF4-FFF2-40B4-BE49-F238E27FC236}">
                <a16:creationId xmlns:a16="http://schemas.microsoft.com/office/drawing/2014/main" id="{D2C42D59-8A7F-4330-BFA9-A32D31E31A42}"/>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360000" y="43543"/>
            <a:ext cx="1446857" cy="1446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59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black)">
    <p:bg>
      <p:bgPr>
        <a:solidFill>
          <a:srgbClr val="000000"/>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s-ES"/>
              <a:t>Haga clic en el icono para agregar una imagen</a:t>
            </a:r>
            <a:endParaRPr lang="en-GB"/>
          </a:p>
        </p:txBody>
      </p:sp>
      <p:pic>
        <p:nvPicPr>
          <p:cNvPr id="11" name="Picture 10">
            <a:extLst>
              <a:ext uri="{FF2B5EF4-FFF2-40B4-BE49-F238E27FC236}">
                <a16:creationId xmlns:a16="http://schemas.microsoft.com/office/drawing/2014/main" id="{AB940724-CD0A-4966-9236-B1E83A63E8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13475" y="1490401"/>
            <a:ext cx="63612" cy="4500000"/>
          </a:xfrm>
          <a:prstGeom prst="rect">
            <a:avLst/>
          </a:prstGeom>
        </p:spPr>
      </p:pic>
      <p:pic>
        <p:nvPicPr>
          <p:cNvPr id="1026" name="Picture 2" descr="Kantar IBOPE Media - Inicio | Facebook">
            <a:extLst>
              <a:ext uri="{FF2B5EF4-FFF2-40B4-BE49-F238E27FC236}">
                <a16:creationId xmlns:a16="http://schemas.microsoft.com/office/drawing/2014/main" id="{D2C42D59-8A7F-4330-BFA9-A32D31E31A42}"/>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368705" y="0"/>
            <a:ext cx="1210383" cy="1210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25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2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67F2-B31E-4932-857C-E542EC7E06FE}"/>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4286C412-8D9A-4518-BD82-093D1D70BD3A}"/>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458D1434-081E-42DD-A0E7-8AD211AD6053}"/>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F1D24B38-2DD2-4BE4-A6BC-6AB461A6A6AC}"/>
              </a:ext>
            </a:extLst>
          </p:cNvPr>
          <p:cNvSpPr>
            <a:spLocks noGrp="1"/>
          </p:cNvSpPr>
          <p:nvPr>
            <p:ph sz="quarter" idx="12" hasCustomPrompt="1"/>
          </p:nvPr>
        </p:nvSpPr>
        <p:spPr>
          <a:xfrm>
            <a:off x="360363" y="171000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A028BB49-92B7-4BBE-AD91-816AF9386D4C}"/>
              </a:ext>
            </a:extLst>
          </p:cNvPr>
          <p:cNvSpPr>
            <a:spLocks noGrp="1"/>
          </p:cNvSpPr>
          <p:nvPr>
            <p:ph sz="quarter" idx="13" hasCustomPrompt="1"/>
          </p:nvPr>
        </p:nvSpPr>
        <p:spPr>
          <a:xfrm>
            <a:off x="6200965" y="1710000"/>
            <a:ext cx="5626800" cy="3998913"/>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29FAE1AF-1132-4B0D-8DC6-F52576CE682C}"/>
              </a:ext>
            </a:extLst>
          </p:cNvPr>
          <p:cNvSpPr>
            <a:spLocks noGrp="1"/>
          </p:cNvSpPr>
          <p:nvPr>
            <p:ph type="body" sz="quarter" idx="14" hasCustomPrompt="1"/>
          </p:nvPr>
        </p:nvSpPr>
        <p:spPr>
          <a:xfrm>
            <a:off x="360363" y="910800"/>
            <a:ext cx="11466000"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174307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ítulo e conteúdo">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60362" y="1708149"/>
            <a:ext cx="11466511" cy="4018119"/>
          </a:xfrm>
        </p:spPr>
        <p:txBody>
          <a:bodyPr>
            <a:noAutofit/>
          </a:bodyPr>
          <a:lstStyle>
            <a:lvl1pPr>
              <a:defRPr sz="140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10" name="Text Placeholder 17"/>
          <p:cNvSpPr>
            <a:spLocks noGrp="1"/>
          </p:cNvSpPr>
          <p:nvPr>
            <p:ph type="body" sz="quarter" idx="15"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a:t>Click to add footer text</a:t>
            </a:r>
          </a:p>
        </p:txBody>
      </p:sp>
      <p:sp>
        <p:nvSpPr>
          <p:cNvPr id="11"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pt-BR"/>
              <a:t>Clique para editar o título mestre</a:t>
            </a:r>
            <a:endParaRPr lang="en-GB"/>
          </a:p>
        </p:txBody>
      </p:sp>
      <p:sp>
        <p:nvSpPr>
          <p:cNvPr id="14" name="Text Placeholder 2"/>
          <p:cNvSpPr>
            <a:spLocks noGrp="1"/>
          </p:cNvSpPr>
          <p:nvPr>
            <p:ph type="body" sz="quarter" idx="16"/>
          </p:nvPr>
        </p:nvSpPr>
        <p:spPr>
          <a:xfrm>
            <a:off x="357188" y="909635"/>
            <a:ext cx="11477331" cy="396875"/>
          </a:xfrm>
        </p:spPr>
        <p:txBody>
          <a:bodyPr/>
          <a:lstStyle>
            <a:lvl1pPr>
              <a:defRPr sz="1800"/>
            </a:lvl1pPr>
          </a:lstStyle>
          <a:p>
            <a:pPr lvl="0"/>
            <a:r>
              <a:rPr lang="pt-BR"/>
              <a:t>Clique para editar o texto mestre</a:t>
            </a:r>
          </a:p>
        </p:txBody>
      </p:sp>
      <p:sp>
        <p:nvSpPr>
          <p:cNvPr id="15"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‹Nº›</a:t>
            </a:fld>
            <a:endParaRPr lang="en-GB"/>
          </a:p>
        </p:txBody>
      </p:sp>
    </p:spTree>
    <p:extLst>
      <p:ext uri="{BB962C8B-B14F-4D97-AF65-F5344CB8AC3E}">
        <p14:creationId xmlns:p14="http://schemas.microsoft.com/office/powerpoint/2010/main" val="150323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69262-372E-49DA-8722-2EEAF6A7DE81}"/>
              </a:ext>
            </a:extLst>
          </p:cNvPr>
          <p:cNvSpPr>
            <a:spLocks noGrp="1"/>
          </p:cNvSpPr>
          <p:nvPr>
            <p:ph type="title"/>
          </p:nvPr>
        </p:nvSpPr>
        <p:spPr/>
        <p:txBody>
          <a:bodyPr/>
          <a:lstStyle/>
          <a:p>
            <a:r>
              <a:rPr lang="es-ES"/>
              <a:t>Haga clic para modificar el estilo de título del patrón</a:t>
            </a:r>
            <a:endParaRPr lang="es-PA"/>
          </a:p>
        </p:txBody>
      </p:sp>
      <p:sp>
        <p:nvSpPr>
          <p:cNvPr id="3" name="Marcador de contenido 2">
            <a:extLst>
              <a:ext uri="{FF2B5EF4-FFF2-40B4-BE49-F238E27FC236}">
                <a16:creationId xmlns:a16="http://schemas.microsoft.com/office/drawing/2014/main" id="{83DFB49F-0753-4F9B-9B85-6F5FAA03885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fecha 3">
            <a:extLst>
              <a:ext uri="{FF2B5EF4-FFF2-40B4-BE49-F238E27FC236}">
                <a16:creationId xmlns:a16="http://schemas.microsoft.com/office/drawing/2014/main" id="{7DA5C2A2-E8C9-4115-8020-4E860B8FC276}"/>
              </a:ext>
            </a:extLst>
          </p:cNvPr>
          <p:cNvSpPr>
            <a:spLocks noGrp="1"/>
          </p:cNvSpPr>
          <p:nvPr>
            <p:ph type="dt" sz="half" idx="10"/>
          </p:nvPr>
        </p:nvSpPr>
        <p:spPr/>
        <p:txBody>
          <a:bodyPr/>
          <a:lstStyle/>
          <a:p>
            <a:endParaRPr lang="es-PA"/>
          </a:p>
        </p:txBody>
      </p:sp>
      <p:sp>
        <p:nvSpPr>
          <p:cNvPr id="5" name="Marcador de pie de página 4">
            <a:extLst>
              <a:ext uri="{FF2B5EF4-FFF2-40B4-BE49-F238E27FC236}">
                <a16:creationId xmlns:a16="http://schemas.microsoft.com/office/drawing/2014/main" id="{AD8F185B-44A6-4DE6-9E7B-6A91A7742F83}"/>
              </a:ext>
            </a:extLst>
          </p:cNvPr>
          <p:cNvSpPr>
            <a:spLocks noGrp="1"/>
          </p:cNvSpPr>
          <p:nvPr>
            <p:ph type="ftr" sz="quarter" idx="11"/>
          </p:nvPr>
        </p:nvSpPr>
        <p:spPr/>
        <p:txBody>
          <a:bodyPr/>
          <a:lstStyle/>
          <a:p>
            <a:endParaRPr lang="es-PA"/>
          </a:p>
        </p:txBody>
      </p:sp>
      <p:sp>
        <p:nvSpPr>
          <p:cNvPr id="6" name="Marcador de número de diapositiva 5">
            <a:extLst>
              <a:ext uri="{FF2B5EF4-FFF2-40B4-BE49-F238E27FC236}">
                <a16:creationId xmlns:a16="http://schemas.microsoft.com/office/drawing/2014/main" id="{71D05CD3-8DBF-4FAD-BF58-CAD9EEA5B075}"/>
              </a:ext>
            </a:extLst>
          </p:cNvPr>
          <p:cNvSpPr>
            <a:spLocks noGrp="1"/>
          </p:cNvSpPr>
          <p:nvPr>
            <p:ph type="sldNum" sz="quarter" idx="12"/>
          </p:nvPr>
        </p:nvSpPr>
        <p:spPr/>
        <p:txBody>
          <a:bodyPr/>
          <a:lstStyle/>
          <a:p>
            <a:fld id="{4BE911F8-764F-4550-9F43-FBFADA4BDA6B}" type="slidenum">
              <a:rPr lang="es-PA" smtClean="0"/>
              <a:t>‹Nº›</a:t>
            </a:fld>
            <a:endParaRPr lang="es-PA"/>
          </a:p>
        </p:txBody>
      </p:sp>
    </p:spTree>
    <p:extLst>
      <p:ext uri="{BB962C8B-B14F-4D97-AF65-F5344CB8AC3E}">
        <p14:creationId xmlns:p14="http://schemas.microsoft.com/office/powerpoint/2010/main" val="155292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lank (White)">
    <p:spTree>
      <p:nvGrpSpPr>
        <p:cNvPr id="1" name=""/>
        <p:cNvGrpSpPr/>
        <p:nvPr/>
      </p:nvGrpSpPr>
      <p:grpSpPr>
        <a:xfrm>
          <a:off x="0" y="0"/>
          <a:ext cx="0" cy="0"/>
          <a:chOff x="0" y="0"/>
          <a:chExt cx="0" cy="0"/>
        </a:xfrm>
      </p:grpSpPr>
      <p:sp>
        <p:nvSpPr>
          <p:cNvPr id="9" name="Text Placeholder 17"/>
          <p:cNvSpPr>
            <a:spLocks noGrp="1"/>
          </p:cNvSpPr>
          <p:nvPr>
            <p:ph type="body" sz="quarter" idx="14"/>
          </p:nvPr>
        </p:nvSpPr>
        <p:spPr>
          <a:xfrm>
            <a:off x="359999" y="6286500"/>
            <a:ext cx="11466875" cy="264675"/>
          </a:xfrm>
        </p:spPr>
        <p:txBody>
          <a:bodyPr anchor="b">
            <a:noAutofit/>
          </a:bodyPr>
          <a:lstStyle>
            <a:lvl1pPr>
              <a:defRPr sz="800">
                <a:solidFill>
                  <a:schemeClr val="tx1"/>
                </a:solidFill>
              </a:defRPr>
            </a:lvl1pPr>
          </a:lstStyle>
          <a:p>
            <a:pPr lvl="0"/>
            <a:r>
              <a:rPr lang="pt-BR"/>
              <a:t>Clique para editar o texto mestre</a:t>
            </a:r>
          </a:p>
        </p:txBody>
      </p:sp>
      <p:sp>
        <p:nvSpPr>
          <p:cNvPr id="3" name="Slide Number Placeholder 5"/>
          <p:cNvSpPr>
            <a:spLocks noGrp="1"/>
          </p:cNvSpPr>
          <p:nvPr>
            <p:ph type="sldNum" sz="quarter" idx="15"/>
          </p:nvPr>
        </p:nvSpPr>
        <p:spPr/>
        <p:txBody>
          <a:bodyPr/>
          <a:lstStyle>
            <a:lvl1pPr>
              <a:defRPr/>
            </a:lvl1pPr>
          </a:lstStyle>
          <a:p>
            <a:pPr>
              <a:defRPr/>
            </a:pPr>
            <a:fld id="{6A6B4E5E-B30E-4085-A2FB-1DD331147B08}" type="slidenum">
              <a:rPr lang="en-GB" altLang="es-EC">
                <a:solidFill>
                  <a:srgbClr val="717171"/>
                </a:solidFill>
              </a:rPr>
              <a:pPr>
                <a:defRPr/>
              </a:pPr>
              <a:t>‹Nº›</a:t>
            </a:fld>
            <a:endParaRPr lang="en-GB" altLang="es-EC">
              <a:solidFill>
                <a:srgbClr val="717171"/>
              </a:solidFill>
            </a:endParaRPr>
          </a:p>
        </p:txBody>
      </p:sp>
    </p:spTree>
    <p:extLst>
      <p:ext uri="{BB962C8B-B14F-4D97-AF65-F5344CB8AC3E}">
        <p14:creationId xmlns:p14="http://schemas.microsoft.com/office/powerpoint/2010/main" val="381116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2_Title slide 1 (white)">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895B6F9-54DB-428E-9A0A-FA1DD7C58F69}"/>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2" name="Title 1"/>
          <p:cNvSpPr>
            <a:spLocks noGrp="1"/>
          </p:cNvSpPr>
          <p:nvPr>
            <p:ph type="ctrTitle" hasCustomPrompt="1"/>
          </p:nvPr>
        </p:nvSpPr>
        <p:spPr>
          <a:xfrm>
            <a:off x="360000" y="1490400"/>
            <a:ext cx="3520800" cy="1976400"/>
          </a:xfrm>
          <a:prstGeom prst="rect">
            <a:avLst/>
          </a:prstGeom>
        </p:spPr>
        <p:txBody>
          <a:bodyPr anchor="t">
            <a:noAutofit/>
          </a:bodyPr>
          <a:lstStyle>
            <a:lvl1pPr algn="l">
              <a:defRPr sz="3000" b="0">
                <a:solidFill>
                  <a:schemeClr val="tx1"/>
                </a:solidFill>
              </a:defRPr>
            </a:lvl1pPr>
          </a:lstStyle>
          <a:p>
            <a:r>
              <a:rPr lang="en-GB"/>
              <a:t>Click to add title</a:t>
            </a:r>
          </a:p>
        </p:txBody>
      </p:sp>
      <p:sp>
        <p:nvSpPr>
          <p:cNvPr id="3" name="Subtitle 2"/>
          <p:cNvSpPr>
            <a:spLocks noGrp="1"/>
          </p:cNvSpPr>
          <p:nvPr>
            <p:ph type="subTitle" idx="1" hasCustomPrompt="1"/>
          </p:nvPr>
        </p:nvSpPr>
        <p:spPr>
          <a:xfrm>
            <a:off x="360000" y="3708000"/>
            <a:ext cx="3520800" cy="1022400"/>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p:spPr>
        <p:txBody>
          <a:bodyPr anchor="b"/>
          <a:lstStyle>
            <a:lvl1pPr>
              <a:spcBef>
                <a:spcPts val="600"/>
              </a:spcBef>
              <a:defRPr sz="1200"/>
            </a:lvl1pPr>
          </a:lstStyle>
          <a:p>
            <a:pPr lvl="0"/>
            <a:r>
              <a:rPr lang="en-GB"/>
              <a:t>Click to add text</a:t>
            </a:r>
          </a:p>
        </p:txBody>
      </p:sp>
    </p:spTree>
    <p:extLst>
      <p:ext uri="{BB962C8B-B14F-4D97-AF65-F5344CB8AC3E}">
        <p14:creationId xmlns:p14="http://schemas.microsoft.com/office/powerpoint/2010/main" val="30711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62903-71A8-4BD2-B059-6BA4C3AA3987}"/>
              </a:ext>
            </a:extLst>
          </p:cNvPr>
          <p:cNvSpPr>
            <a:spLocks noGrp="1"/>
          </p:cNvSpPr>
          <p:nvPr>
            <p:ph type="title" hasCustomPrompt="1"/>
          </p:nvPr>
        </p:nvSpPr>
        <p:spPr>
          <a:xfrm>
            <a:off x="359999" y="430718"/>
            <a:ext cx="5626800"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33EFCC3-809C-4472-825A-5268DA759575}"/>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257A7757-8EC5-4D12-B56F-AB9F88D69ABD}"/>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C55437D9-CE22-451C-B458-B3F648A64234}"/>
              </a:ext>
            </a:extLst>
          </p:cNvPr>
          <p:cNvSpPr>
            <a:spLocks noGrp="1"/>
          </p:cNvSpPr>
          <p:nvPr>
            <p:ph type="body" sz="quarter" idx="12" hasCustomPrompt="1"/>
          </p:nvPr>
        </p:nvSpPr>
        <p:spPr>
          <a:xfrm>
            <a:off x="360000" y="170815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7">
            <a:extLst>
              <a:ext uri="{FF2B5EF4-FFF2-40B4-BE49-F238E27FC236}">
                <a16:creationId xmlns:a16="http://schemas.microsoft.com/office/drawing/2014/main" id="{9F169CDD-9FFC-4BEA-A4C1-F55F1EBC5A64}"/>
              </a:ext>
            </a:extLst>
          </p:cNvPr>
          <p:cNvSpPr>
            <a:spLocks noGrp="1"/>
          </p:cNvSpPr>
          <p:nvPr>
            <p:ph type="pic" sz="quarter" idx="13"/>
          </p:nvPr>
        </p:nvSpPr>
        <p:spPr>
          <a:xfrm>
            <a:off x="6202799" y="430717"/>
            <a:ext cx="5626800" cy="5468400"/>
          </a:xfrm>
        </p:spPr>
        <p:txBody>
          <a:bodyPr anchor="ctr" anchorCtr="0"/>
          <a:lstStyle>
            <a:lvl1pPr algn="ctr">
              <a:defRPr/>
            </a:lvl1pPr>
          </a:lstStyle>
          <a:p>
            <a:endParaRPr lang="en-GB"/>
          </a:p>
        </p:txBody>
      </p:sp>
    </p:spTree>
    <p:extLst>
      <p:ext uri="{BB962C8B-B14F-4D97-AF65-F5344CB8AC3E}">
        <p14:creationId xmlns:p14="http://schemas.microsoft.com/office/powerpoint/2010/main" val="78340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1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4BEE3-566C-4068-A777-C3A4762E861B}" type="slidenum">
              <a:rPr kumimoji="0" lang="en-GB" sz="1000" b="0" i="0" u="none" strike="noStrike" kern="1200" cap="none" spc="0" normalizeH="0" baseline="0" noProof="0" smtClean="0">
                <a:ln>
                  <a:noFill/>
                </a:ln>
                <a:solidFill>
                  <a:srgbClr val="33333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GB" sz="1000" b="0" i="0" u="none" strike="noStrike" kern="1200" cap="none" spc="0" normalizeH="0" baseline="0" noProof="0">
              <a:ln>
                <a:noFill/>
              </a:ln>
              <a:solidFill>
                <a:srgbClr val="333333"/>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3E873D13-8BEF-4470-A16D-19EDE6E7AAA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33333"/>
              </a:solidFill>
              <a:effectLst/>
              <a:uLnTx/>
              <a:uFillTx/>
              <a:latin typeface="Arial"/>
              <a:ea typeface="+mn-ea"/>
              <a:cs typeface="+mn-cs"/>
            </a:endParaRPr>
          </a:p>
        </p:txBody>
      </p:sp>
      <p:sp>
        <p:nvSpPr>
          <p:cNvPr id="8" name="Text Placeholder 7">
            <a:extLst>
              <a:ext uri="{FF2B5EF4-FFF2-40B4-BE49-F238E27FC236}">
                <a16:creationId xmlns:a16="http://schemas.microsoft.com/office/drawing/2014/main" id="{50105BF4-D562-44BF-BA5C-F9CA4C0FE918}"/>
              </a:ext>
            </a:extLst>
          </p:cNvPr>
          <p:cNvSpPr>
            <a:spLocks noGrp="1"/>
          </p:cNvSpPr>
          <p:nvPr>
            <p:ph type="body" sz="quarter" idx="13" hasCustomPrompt="1"/>
          </p:nvPr>
        </p:nvSpPr>
        <p:spPr>
          <a:xfrm>
            <a:off x="360363" y="910800"/>
            <a:ext cx="11466000" cy="396000"/>
          </a:xfrm>
        </p:spPr>
        <p:txBody>
          <a:bodyPr/>
          <a:lstStyle>
            <a:lvl1pPr>
              <a:spcBef>
                <a:spcPts val="600"/>
              </a:spcBef>
              <a:defRPr sz="2200"/>
            </a:lvl1pPr>
          </a:lstStyle>
          <a:p>
            <a:pPr lvl="0"/>
            <a:r>
              <a:rPr lang="en-US"/>
              <a:t>Click to add subtitle</a:t>
            </a:r>
            <a:endParaRPr lang="en-GB"/>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360363" y="1710000"/>
            <a:ext cx="11466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4135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2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67F2-B31E-4932-857C-E542EC7E06FE}"/>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4286C412-8D9A-4518-BD82-093D1D70BD3A}"/>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458D1434-081E-42DD-A0E7-8AD211AD6053}"/>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F1D24B38-2DD2-4BE4-A6BC-6AB461A6A6AC}"/>
              </a:ext>
            </a:extLst>
          </p:cNvPr>
          <p:cNvSpPr>
            <a:spLocks noGrp="1"/>
          </p:cNvSpPr>
          <p:nvPr>
            <p:ph sz="quarter" idx="12" hasCustomPrompt="1"/>
          </p:nvPr>
        </p:nvSpPr>
        <p:spPr>
          <a:xfrm>
            <a:off x="360363" y="171000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A028BB49-92B7-4BBE-AD91-816AF9386D4C}"/>
              </a:ext>
            </a:extLst>
          </p:cNvPr>
          <p:cNvSpPr>
            <a:spLocks noGrp="1"/>
          </p:cNvSpPr>
          <p:nvPr>
            <p:ph sz="quarter" idx="13" hasCustomPrompt="1"/>
          </p:nvPr>
        </p:nvSpPr>
        <p:spPr>
          <a:xfrm>
            <a:off x="6200965" y="1710000"/>
            <a:ext cx="5626800" cy="3998913"/>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2005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1 (white)">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895B6F9-54DB-428E-9A0A-FA1DD7C58F69}"/>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2" name="Title 1"/>
          <p:cNvSpPr>
            <a:spLocks noGrp="1"/>
          </p:cNvSpPr>
          <p:nvPr>
            <p:ph type="ctrTitle" hasCustomPrompt="1"/>
          </p:nvPr>
        </p:nvSpPr>
        <p:spPr>
          <a:xfrm>
            <a:off x="360000" y="1490400"/>
            <a:ext cx="3520800" cy="1976400"/>
          </a:xfrm>
          <a:prstGeom prst="rect">
            <a:avLst/>
          </a:prstGeom>
        </p:spPr>
        <p:txBody>
          <a:bodyPr anchor="t">
            <a:noAutofit/>
          </a:bodyPr>
          <a:lstStyle>
            <a:lvl1pPr algn="l">
              <a:defRPr sz="3000" b="0">
                <a:solidFill>
                  <a:schemeClr val="tx1"/>
                </a:solidFill>
              </a:defRPr>
            </a:lvl1pPr>
          </a:lstStyle>
          <a:p>
            <a:r>
              <a:rPr lang="en-GB"/>
              <a:t>Click to add title</a:t>
            </a:r>
          </a:p>
        </p:txBody>
      </p:sp>
      <p:sp>
        <p:nvSpPr>
          <p:cNvPr id="3" name="Subtitle 2"/>
          <p:cNvSpPr>
            <a:spLocks noGrp="1"/>
          </p:cNvSpPr>
          <p:nvPr>
            <p:ph type="subTitle" idx="1" hasCustomPrompt="1"/>
          </p:nvPr>
        </p:nvSpPr>
        <p:spPr>
          <a:xfrm>
            <a:off x="360000" y="3708000"/>
            <a:ext cx="3520800" cy="1022400"/>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p:spPr>
        <p:txBody>
          <a:bodyPr anchor="b"/>
          <a:lstStyle>
            <a:lvl1pPr>
              <a:spcBef>
                <a:spcPts val="600"/>
              </a:spcBef>
              <a:defRPr sz="1200"/>
            </a:lvl1pPr>
          </a:lstStyle>
          <a:p>
            <a:pPr lvl="0"/>
            <a:r>
              <a:rPr lang="en-GB"/>
              <a:t>Click to add text</a:t>
            </a:r>
          </a:p>
        </p:txBody>
      </p:sp>
    </p:spTree>
    <p:extLst>
      <p:ext uri="{BB962C8B-B14F-4D97-AF65-F5344CB8AC3E}">
        <p14:creationId xmlns:p14="http://schemas.microsoft.com/office/powerpoint/2010/main" val="69209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whit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CC9C48B-8F01-477C-A429-B5E465F5632C}"/>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s-ES"/>
              <a:t>Haga clic en el icono para agregar una imagen</a:t>
            </a:r>
            <a:endParaRPr lang="en-GB"/>
          </a:p>
        </p:txBody>
      </p:sp>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tx1"/>
                </a:solidFill>
              </a:defRPr>
            </a:lvl1pPr>
          </a:lstStyle>
          <a:p>
            <a:r>
              <a:rPr lang="en-GB"/>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lvl1pPr>
          </a:lstStyle>
          <a:p>
            <a:pPr lvl="0"/>
            <a:r>
              <a:rPr lang="en-US"/>
              <a:t>Click to add text</a:t>
            </a:r>
          </a:p>
        </p:txBody>
      </p:sp>
      <p:pic>
        <p:nvPicPr>
          <p:cNvPr id="12" name="Picture 11">
            <a:extLst>
              <a:ext uri="{FF2B5EF4-FFF2-40B4-BE49-F238E27FC236}">
                <a16:creationId xmlns:a16="http://schemas.microsoft.com/office/drawing/2014/main" id="{8367E2D2-7C31-4CEA-8775-7B4E031C034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213475" y="1490401"/>
            <a:ext cx="63612" cy="4500000"/>
          </a:xfrm>
          <a:prstGeom prst="rect">
            <a:avLst/>
          </a:prstGeom>
        </p:spPr>
      </p:pic>
    </p:spTree>
    <p:extLst>
      <p:ext uri="{BB962C8B-B14F-4D97-AF65-F5344CB8AC3E}">
        <p14:creationId xmlns:p14="http://schemas.microsoft.com/office/powerpoint/2010/main" val="40774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1 (black)">
    <p:bg>
      <p:bgPr>
        <a:solidFill>
          <a:srgbClr val="000000"/>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919E3D3-0D4F-48CE-AB93-69E448E98470}"/>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2" name="Title 1"/>
          <p:cNvSpPr>
            <a:spLocks noGrp="1"/>
          </p:cNvSpPr>
          <p:nvPr>
            <p:ph type="ctrTitle" hasCustomPrompt="1"/>
          </p:nvPr>
        </p:nvSpPr>
        <p:spPr>
          <a:xfrm>
            <a:off x="360000" y="1490400"/>
            <a:ext cx="3520800" cy="1976400"/>
          </a:xfrm>
          <a:prstGeom prst="rect">
            <a:avLst/>
          </a:prstGeom>
        </p:spPr>
        <p:txBody>
          <a:bodyPr anchor="t">
            <a:noAutofit/>
          </a:bodyPr>
          <a:lstStyle>
            <a:lvl1pPr algn="l">
              <a:defRPr sz="3000" b="0">
                <a:solidFill>
                  <a:srgbClr val="FFFFFF"/>
                </a:solidFill>
              </a:defRPr>
            </a:lvl1pPr>
          </a:lstStyle>
          <a:p>
            <a:r>
              <a:rPr lang="en-GB"/>
              <a:t>Click to add title</a:t>
            </a:r>
          </a:p>
        </p:txBody>
      </p:sp>
      <p:sp>
        <p:nvSpPr>
          <p:cNvPr id="3" name="Subtitle 2"/>
          <p:cNvSpPr>
            <a:spLocks noGrp="1"/>
          </p:cNvSpPr>
          <p:nvPr>
            <p:ph type="subTitle" idx="1" hasCustomPrompt="1"/>
          </p:nvPr>
        </p:nvSpPr>
        <p:spPr>
          <a:xfrm>
            <a:off x="360000" y="3708000"/>
            <a:ext cx="3520800" cy="1022400"/>
          </a:xfrm>
          <a:prstGeom prst="rect">
            <a:avLst/>
          </a:prstGeom>
        </p:spPr>
        <p:txBody>
          <a:bodyPr anchor="t">
            <a:noAutofit/>
          </a:bodyPr>
          <a:lstStyle>
            <a:lvl1pPr marL="0" indent="0" algn="l">
              <a:spcBef>
                <a:spcPts val="600"/>
              </a:spcBef>
              <a:buNone/>
              <a:defRPr sz="1800" b="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p:spPr>
        <p:txBody>
          <a:bodyPr anchor="b"/>
          <a:lstStyle>
            <a:lvl1pPr>
              <a:spcBef>
                <a:spcPts val="600"/>
              </a:spcBef>
              <a:defRPr sz="1200">
                <a:solidFill>
                  <a:srgbClr val="FFFFFF"/>
                </a:solidFill>
              </a:defRPr>
            </a:lvl1pPr>
          </a:lstStyle>
          <a:p>
            <a:pPr lvl="0"/>
            <a:r>
              <a:rPr lang="en-GB"/>
              <a:t>Click to add text</a:t>
            </a:r>
          </a:p>
        </p:txBody>
      </p:sp>
    </p:spTree>
    <p:extLst>
      <p:ext uri="{BB962C8B-B14F-4D97-AF65-F5344CB8AC3E}">
        <p14:creationId xmlns:p14="http://schemas.microsoft.com/office/powerpoint/2010/main" val="309466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black)">
    <p:bg>
      <p:bgPr>
        <a:solidFill>
          <a:srgbClr val="000000"/>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s-ES"/>
              <a:t>Haga clic en el icono para agregar una imagen</a:t>
            </a:r>
            <a:endParaRPr lang="en-GB"/>
          </a:p>
        </p:txBody>
      </p:sp>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bg1"/>
                </a:solidFill>
              </a:defRPr>
            </a:lvl1pPr>
          </a:lstStyle>
          <a:p>
            <a:r>
              <a:rPr lang="en-GB"/>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solidFill>
                  <a:schemeClr val="bg1"/>
                </a:solidFill>
              </a:defRPr>
            </a:lvl1pPr>
          </a:lstStyle>
          <a:p>
            <a:pPr lvl="0"/>
            <a:r>
              <a:rPr lang="en-US"/>
              <a:t>Click to add text </a:t>
            </a:r>
          </a:p>
        </p:txBody>
      </p:sp>
      <p:pic>
        <p:nvPicPr>
          <p:cNvPr id="12" name="Graphic 11">
            <a:extLst>
              <a:ext uri="{FF2B5EF4-FFF2-40B4-BE49-F238E27FC236}">
                <a16:creationId xmlns:a16="http://schemas.microsoft.com/office/drawing/2014/main" id="{2087B06F-69A6-4EAD-A196-9FC5E6C0FDA6}"/>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pic>
        <p:nvPicPr>
          <p:cNvPr id="11" name="Picture 10">
            <a:extLst>
              <a:ext uri="{FF2B5EF4-FFF2-40B4-BE49-F238E27FC236}">
                <a16:creationId xmlns:a16="http://schemas.microsoft.com/office/drawing/2014/main" id="{AB940724-CD0A-4966-9236-B1E83A63E8E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213475" y="1490401"/>
            <a:ext cx="63612" cy="4500000"/>
          </a:xfrm>
          <a:prstGeom prst="rect">
            <a:avLst/>
          </a:prstGeom>
        </p:spPr>
      </p:pic>
    </p:spTree>
    <p:extLst>
      <p:ext uri="{BB962C8B-B14F-4D97-AF65-F5344CB8AC3E}">
        <p14:creationId xmlns:p14="http://schemas.microsoft.com/office/powerpoint/2010/main" val="427984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5" hasCustomPrompt="1"/>
          </p:nvPr>
        </p:nvSpPr>
        <p:spPr>
          <a:xfrm>
            <a:off x="359999" y="2258559"/>
            <a:ext cx="5643563" cy="1980000"/>
          </a:xfrm>
          <a:prstGeom prst="rect">
            <a:avLst/>
          </a:prstGeom>
        </p:spPr>
        <p:txBody>
          <a:bodyPr anchor="t"/>
          <a:lstStyle>
            <a:lvl1pPr algn="l">
              <a:spcBef>
                <a:spcPts val="200"/>
              </a:spcBef>
              <a:defRPr sz="4000" b="0">
                <a:solidFill>
                  <a:schemeClr val="tx1"/>
                </a:solidFill>
              </a:defRPr>
            </a:lvl1pPr>
            <a:lvl2pPr marL="0" indent="0" algn="l">
              <a:spcBef>
                <a:spcPts val="200"/>
              </a:spcBef>
              <a:buNone/>
              <a:defRPr sz="2200" b="0">
                <a:solidFill>
                  <a:schemeClr val="tx1"/>
                </a:solidFill>
              </a:defRPr>
            </a:lvl2pPr>
          </a:lstStyle>
          <a:p>
            <a:pPr lvl="0"/>
            <a:r>
              <a:rPr lang="en-GB"/>
              <a:t>Click to add title</a:t>
            </a:r>
          </a:p>
        </p:txBody>
      </p:sp>
      <p:sp>
        <p:nvSpPr>
          <p:cNvPr id="5" name="Text Placeholder 2"/>
          <p:cNvSpPr>
            <a:spLocks noGrp="1"/>
          </p:cNvSpPr>
          <p:nvPr>
            <p:ph type="body" sz="quarter" idx="16" hasCustomPrompt="1"/>
          </p:nvPr>
        </p:nvSpPr>
        <p:spPr>
          <a:xfrm>
            <a:off x="359999" y="1713600"/>
            <a:ext cx="976676" cy="540000"/>
          </a:xfrm>
          <a:prstGeom prst="rect">
            <a:avLst/>
          </a:prstGeom>
        </p:spPr>
        <p:txBody>
          <a:bodyPr anchor="t"/>
          <a:lstStyle>
            <a:lvl1pPr algn="l">
              <a:spcBef>
                <a:spcPts val="200"/>
              </a:spcBef>
              <a:defRPr sz="4000" b="0">
                <a:solidFill>
                  <a:schemeClr val="tx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4035480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black)">
    <p:bg>
      <p:bgPr>
        <a:solidFill>
          <a:srgbClr val="000000"/>
        </a:solidFill>
        <a:effectLst/>
      </p:bgPr>
    </p:bg>
    <p:spTree>
      <p:nvGrpSpPr>
        <p:cNvPr id="1" name=""/>
        <p:cNvGrpSpPr/>
        <p:nvPr/>
      </p:nvGrpSpPr>
      <p:grpSpPr>
        <a:xfrm>
          <a:off x="0" y="0"/>
          <a:ext cx="0" cy="0"/>
          <a:chOff x="0" y="0"/>
          <a:chExt cx="0" cy="0"/>
        </a:xfrm>
      </p:grpSpPr>
      <p:sp>
        <p:nvSpPr>
          <p:cNvPr id="5" name="Text Placeholder 2"/>
          <p:cNvSpPr>
            <a:spLocks noGrp="1"/>
          </p:cNvSpPr>
          <p:nvPr>
            <p:ph type="body" sz="quarter" idx="15" hasCustomPrompt="1"/>
          </p:nvPr>
        </p:nvSpPr>
        <p:spPr>
          <a:xfrm>
            <a:off x="359998" y="2257200"/>
            <a:ext cx="5643927" cy="198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bg1"/>
                </a:solidFill>
              </a:defRPr>
            </a:lvl2pPr>
          </a:lstStyle>
          <a:p>
            <a:pPr lvl="0"/>
            <a:r>
              <a:rPr lang="en-GB"/>
              <a:t>Click to add title</a:t>
            </a:r>
          </a:p>
        </p:txBody>
      </p:sp>
      <p:sp>
        <p:nvSpPr>
          <p:cNvPr id="7" name="Text Placeholder 2"/>
          <p:cNvSpPr>
            <a:spLocks noGrp="1"/>
          </p:cNvSpPr>
          <p:nvPr>
            <p:ph type="body" sz="quarter" idx="16" hasCustomPrompt="1"/>
          </p:nvPr>
        </p:nvSpPr>
        <p:spPr>
          <a:xfrm>
            <a:off x="360363" y="1713332"/>
            <a:ext cx="976312" cy="54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3628079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1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3E873D13-8BEF-4470-A16D-19EDE6E7AAA3}"/>
              </a:ext>
            </a:extLst>
          </p:cNvPr>
          <p:cNvSpPr>
            <a:spLocks noGrp="1"/>
          </p:cNvSpPr>
          <p:nvPr>
            <p:ph type="ftr" sz="quarter" idx="11"/>
          </p:nvPr>
        </p:nvSpPr>
        <p:spPr/>
        <p:txBody>
          <a:bodyPr/>
          <a:lstStyle/>
          <a:p>
            <a:endParaRPr lang="en-GB"/>
          </a:p>
        </p:txBody>
      </p:sp>
      <p:sp>
        <p:nvSpPr>
          <p:cNvPr id="8" name="Text Placeholder 7">
            <a:extLst>
              <a:ext uri="{FF2B5EF4-FFF2-40B4-BE49-F238E27FC236}">
                <a16:creationId xmlns:a16="http://schemas.microsoft.com/office/drawing/2014/main" id="{50105BF4-D562-44BF-BA5C-F9CA4C0FE918}"/>
              </a:ext>
            </a:extLst>
          </p:cNvPr>
          <p:cNvSpPr>
            <a:spLocks noGrp="1"/>
          </p:cNvSpPr>
          <p:nvPr>
            <p:ph type="body" sz="quarter" idx="13" hasCustomPrompt="1"/>
          </p:nvPr>
        </p:nvSpPr>
        <p:spPr>
          <a:xfrm>
            <a:off x="360363" y="910800"/>
            <a:ext cx="11466000" cy="396000"/>
          </a:xfrm>
        </p:spPr>
        <p:txBody>
          <a:bodyPr/>
          <a:lstStyle>
            <a:lvl1pPr>
              <a:spcBef>
                <a:spcPts val="600"/>
              </a:spcBef>
              <a:defRPr sz="2200"/>
            </a:lvl1pPr>
          </a:lstStyle>
          <a:p>
            <a:pPr lvl="0"/>
            <a:r>
              <a:rPr lang="en-US"/>
              <a:t>Click to add subtitle</a:t>
            </a:r>
            <a:endParaRPr lang="en-GB"/>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360363" y="1710000"/>
            <a:ext cx="11466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1335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1 x content +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7F44-1A9D-43CE-8B94-70E892BCC6C4}"/>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0F0CD56-CDEF-4F99-82E9-F8344BA7D8B8}"/>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CAF17232-4933-4B44-AB0A-14F7352465FB}"/>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54A8CE99-0AD9-4D9C-9C09-47545620E96B}"/>
              </a:ext>
            </a:extLst>
          </p:cNvPr>
          <p:cNvSpPr>
            <a:spLocks noGrp="1"/>
          </p:cNvSpPr>
          <p:nvPr>
            <p:ph type="body" sz="quarter" idx="12" hasCustomPrompt="1"/>
          </p:nvPr>
        </p:nvSpPr>
        <p:spPr>
          <a:xfrm>
            <a:off x="360000" y="1710000"/>
            <a:ext cx="11464925"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58CF1398-AEAE-44BE-B05F-E03B17EB921A}"/>
              </a:ext>
            </a:extLst>
          </p:cNvPr>
          <p:cNvSpPr>
            <a:spLocks noGrp="1"/>
          </p:cNvSpPr>
          <p:nvPr>
            <p:ph sz="quarter" idx="13" hasCustomPrompt="1"/>
          </p:nvPr>
        </p:nvSpPr>
        <p:spPr>
          <a:xfrm>
            <a:off x="360000" y="2376000"/>
            <a:ext cx="11466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1A51D583-D2F5-4206-82FD-3E7E687E574D}"/>
              </a:ext>
            </a:extLst>
          </p:cNvPr>
          <p:cNvSpPr>
            <a:spLocks noGrp="1"/>
          </p:cNvSpPr>
          <p:nvPr>
            <p:ph type="body" sz="quarter" idx="14" hasCustomPrompt="1"/>
          </p:nvPr>
        </p:nvSpPr>
        <p:spPr>
          <a:xfrm>
            <a:off x="360000" y="910800"/>
            <a:ext cx="11466513"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3349356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2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67F2-B31E-4932-857C-E542EC7E06FE}"/>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4286C412-8D9A-4518-BD82-093D1D70BD3A}"/>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458D1434-081E-42DD-A0E7-8AD211AD6053}"/>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F1D24B38-2DD2-4BE4-A6BC-6AB461A6A6AC}"/>
              </a:ext>
            </a:extLst>
          </p:cNvPr>
          <p:cNvSpPr>
            <a:spLocks noGrp="1"/>
          </p:cNvSpPr>
          <p:nvPr>
            <p:ph sz="quarter" idx="12" hasCustomPrompt="1"/>
          </p:nvPr>
        </p:nvSpPr>
        <p:spPr>
          <a:xfrm>
            <a:off x="360363" y="171000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A028BB49-92B7-4BBE-AD91-816AF9386D4C}"/>
              </a:ext>
            </a:extLst>
          </p:cNvPr>
          <p:cNvSpPr>
            <a:spLocks noGrp="1"/>
          </p:cNvSpPr>
          <p:nvPr>
            <p:ph sz="quarter" idx="13" hasCustomPrompt="1"/>
          </p:nvPr>
        </p:nvSpPr>
        <p:spPr>
          <a:xfrm>
            <a:off x="6200965" y="1710000"/>
            <a:ext cx="5626800" cy="3998913"/>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29FAE1AF-1132-4B0D-8DC6-F52576CE682C}"/>
              </a:ext>
            </a:extLst>
          </p:cNvPr>
          <p:cNvSpPr>
            <a:spLocks noGrp="1"/>
          </p:cNvSpPr>
          <p:nvPr>
            <p:ph type="body" sz="quarter" idx="14" hasCustomPrompt="1"/>
          </p:nvPr>
        </p:nvSpPr>
        <p:spPr>
          <a:xfrm>
            <a:off x="360363" y="910800"/>
            <a:ext cx="11466000"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327896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2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7A87-9762-46A5-A1BF-60907C2C37A7}"/>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CEE70F8-6350-4489-8BF1-B1E111BCABD9}"/>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A50CCAD9-3BB6-43FD-8F71-48FD58809076}"/>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260E6D9E-AC7D-4CD8-9A1B-DC502AAB0B81}"/>
              </a:ext>
            </a:extLst>
          </p:cNvPr>
          <p:cNvSpPr>
            <a:spLocks noGrp="1"/>
          </p:cNvSpPr>
          <p:nvPr>
            <p:ph type="body" sz="quarter" idx="12" hasCustomPrompt="1"/>
          </p:nvPr>
        </p:nvSpPr>
        <p:spPr>
          <a:xfrm>
            <a:off x="360363" y="1710000"/>
            <a:ext cx="56268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0F252CF9-0987-4CBA-8CC7-B6582ECA2390}"/>
              </a:ext>
            </a:extLst>
          </p:cNvPr>
          <p:cNvSpPr>
            <a:spLocks noGrp="1"/>
          </p:cNvSpPr>
          <p:nvPr>
            <p:ph sz="quarter" idx="13" hasCustomPrompt="1"/>
          </p:nvPr>
        </p:nvSpPr>
        <p:spPr>
          <a:xfrm>
            <a:off x="360363" y="2376000"/>
            <a:ext cx="5626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1FAA4903-9221-4FF9-912C-268A8584F333}"/>
              </a:ext>
            </a:extLst>
          </p:cNvPr>
          <p:cNvSpPr>
            <a:spLocks noGrp="1"/>
          </p:cNvSpPr>
          <p:nvPr>
            <p:ph type="body" sz="quarter" idx="14" hasCustomPrompt="1"/>
          </p:nvPr>
        </p:nvSpPr>
        <p:spPr>
          <a:xfrm>
            <a:off x="6202800" y="1710000"/>
            <a:ext cx="5626800" cy="604838"/>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23F8654F-9C23-4A2E-AF1D-7C6743D88CE6}"/>
              </a:ext>
            </a:extLst>
          </p:cNvPr>
          <p:cNvSpPr>
            <a:spLocks noGrp="1"/>
          </p:cNvSpPr>
          <p:nvPr>
            <p:ph sz="quarter" idx="15" hasCustomPrompt="1"/>
          </p:nvPr>
        </p:nvSpPr>
        <p:spPr>
          <a:xfrm>
            <a:off x="6202363" y="2376488"/>
            <a:ext cx="56268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D1F22C1D-496B-4E53-BF19-ED9291DCCF94}"/>
              </a:ext>
            </a:extLst>
          </p:cNvPr>
          <p:cNvSpPr>
            <a:spLocks noGrp="1"/>
          </p:cNvSpPr>
          <p:nvPr>
            <p:ph type="body" sz="quarter" idx="16" hasCustomPrompt="1"/>
          </p:nvPr>
        </p:nvSpPr>
        <p:spPr>
          <a:xfrm>
            <a:off x="360363" y="910800"/>
            <a:ext cx="11466512"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232645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2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7A87-9762-46A5-A1BF-60907C2C37A7}"/>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CEE70F8-6350-4489-8BF1-B1E111BCABD9}"/>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A50CCAD9-3BB6-43FD-8F71-48FD58809076}"/>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260E6D9E-AC7D-4CD8-9A1B-DC502AAB0B81}"/>
              </a:ext>
            </a:extLst>
          </p:cNvPr>
          <p:cNvSpPr>
            <a:spLocks noGrp="1"/>
          </p:cNvSpPr>
          <p:nvPr>
            <p:ph type="body" sz="quarter" idx="12" hasCustomPrompt="1"/>
          </p:nvPr>
        </p:nvSpPr>
        <p:spPr>
          <a:xfrm>
            <a:off x="360363" y="1710000"/>
            <a:ext cx="56268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0F252CF9-0987-4CBA-8CC7-B6582ECA2390}"/>
              </a:ext>
            </a:extLst>
          </p:cNvPr>
          <p:cNvSpPr>
            <a:spLocks noGrp="1"/>
          </p:cNvSpPr>
          <p:nvPr>
            <p:ph sz="quarter" idx="13" hasCustomPrompt="1"/>
          </p:nvPr>
        </p:nvSpPr>
        <p:spPr>
          <a:xfrm>
            <a:off x="360363" y="2376000"/>
            <a:ext cx="5626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1FAA4903-9221-4FF9-912C-268A8584F333}"/>
              </a:ext>
            </a:extLst>
          </p:cNvPr>
          <p:cNvSpPr>
            <a:spLocks noGrp="1"/>
          </p:cNvSpPr>
          <p:nvPr>
            <p:ph type="body" sz="quarter" idx="14" hasCustomPrompt="1"/>
          </p:nvPr>
        </p:nvSpPr>
        <p:spPr>
          <a:xfrm>
            <a:off x="6202800" y="1710000"/>
            <a:ext cx="5626800" cy="604838"/>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23F8654F-9C23-4A2E-AF1D-7C6743D88CE6}"/>
              </a:ext>
            </a:extLst>
          </p:cNvPr>
          <p:cNvSpPr>
            <a:spLocks noGrp="1"/>
          </p:cNvSpPr>
          <p:nvPr>
            <p:ph sz="quarter" idx="15" hasCustomPrompt="1"/>
          </p:nvPr>
        </p:nvSpPr>
        <p:spPr>
          <a:xfrm>
            <a:off x="6202363" y="2376488"/>
            <a:ext cx="56268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7063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3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CC06-0E64-440D-9CE8-5164D165186F}"/>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490BAE0-3503-40B7-97FF-3BBA5C4DD77A}"/>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A542D4FE-2A34-4C36-A765-CE00B9912ADD}"/>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D9E4B3E9-7CA2-4847-B7BD-96957DE30226}"/>
              </a:ext>
            </a:extLst>
          </p:cNvPr>
          <p:cNvSpPr>
            <a:spLocks noGrp="1"/>
          </p:cNvSpPr>
          <p:nvPr>
            <p:ph sz="quarter" idx="12" hasCustomPrompt="1"/>
          </p:nvPr>
        </p:nvSpPr>
        <p:spPr>
          <a:xfrm>
            <a:off x="360362"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910D5E0E-637F-4A32-A98F-3FE4ED81219E}"/>
              </a:ext>
            </a:extLst>
          </p:cNvPr>
          <p:cNvSpPr>
            <a:spLocks noGrp="1"/>
          </p:cNvSpPr>
          <p:nvPr>
            <p:ph sz="quarter" idx="13" hasCustomPrompt="1"/>
          </p:nvPr>
        </p:nvSpPr>
        <p:spPr>
          <a:xfrm>
            <a:off x="4257618"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6435609-FC5D-424F-A15C-A0856D1FFFF3}"/>
              </a:ext>
            </a:extLst>
          </p:cNvPr>
          <p:cNvSpPr>
            <a:spLocks noGrp="1"/>
          </p:cNvSpPr>
          <p:nvPr>
            <p:ph sz="quarter" idx="14" hasCustomPrompt="1"/>
          </p:nvPr>
        </p:nvSpPr>
        <p:spPr>
          <a:xfrm>
            <a:off x="8154874"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1">
            <a:extLst>
              <a:ext uri="{FF2B5EF4-FFF2-40B4-BE49-F238E27FC236}">
                <a16:creationId xmlns:a16="http://schemas.microsoft.com/office/drawing/2014/main" id="{F7582AC7-4667-407B-A5E8-45D6349311AA}"/>
              </a:ext>
            </a:extLst>
          </p:cNvPr>
          <p:cNvSpPr>
            <a:spLocks noGrp="1"/>
          </p:cNvSpPr>
          <p:nvPr>
            <p:ph type="body" sz="quarter" idx="15" hasCustomPrompt="1"/>
          </p:nvPr>
        </p:nvSpPr>
        <p:spPr>
          <a:xfrm>
            <a:off x="360000" y="910800"/>
            <a:ext cx="11466000"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245259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3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AEE3-9929-4A79-A968-8D4311BF5D5E}"/>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DDAA155B-CCB9-45EF-83E7-A4F386C3D593}"/>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6E46BAB9-04B4-4317-A1F0-FDDB9A1286EA}"/>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02044888-1B05-4294-ABC2-A93A4A32E0DD}"/>
              </a:ext>
            </a:extLst>
          </p:cNvPr>
          <p:cNvSpPr>
            <a:spLocks noGrp="1"/>
          </p:cNvSpPr>
          <p:nvPr>
            <p:ph type="body" sz="quarter" idx="12" hasCustomPrompt="1"/>
          </p:nvPr>
        </p:nvSpPr>
        <p:spPr>
          <a:xfrm>
            <a:off x="360000" y="1710000"/>
            <a:ext cx="3672000" cy="604800"/>
          </a:xfrm>
        </p:spPr>
        <p:txBody>
          <a:bodyPr/>
          <a:lstStyle>
            <a:lvl1pPr>
              <a:defRPr b="1"/>
            </a:lvl1pPr>
          </a:lstStyle>
          <a:p>
            <a:pPr lvl="0"/>
            <a:r>
              <a:rPr lang="en-US"/>
              <a:t>Click to add text</a:t>
            </a:r>
          </a:p>
        </p:txBody>
      </p:sp>
      <p:sp>
        <p:nvSpPr>
          <p:cNvPr id="8" name="Content Placeholder 7">
            <a:extLst>
              <a:ext uri="{FF2B5EF4-FFF2-40B4-BE49-F238E27FC236}">
                <a16:creationId xmlns:a16="http://schemas.microsoft.com/office/drawing/2014/main" id="{FB8C48F8-FEC0-41E0-BBB9-68EC3003D7D8}"/>
              </a:ext>
            </a:extLst>
          </p:cNvPr>
          <p:cNvSpPr>
            <a:spLocks noGrp="1"/>
          </p:cNvSpPr>
          <p:nvPr>
            <p:ph sz="quarter" idx="13" hasCustomPrompt="1"/>
          </p:nvPr>
        </p:nvSpPr>
        <p:spPr>
          <a:xfrm>
            <a:off x="360363"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F59D2917-03D0-4000-AA1D-13CEEB10FBFD}"/>
              </a:ext>
            </a:extLst>
          </p:cNvPr>
          <p:cNvSpPr>
            <a:spLocks noGrp="1"/>
          </p:cNvSpPr>
          <p:nvPr>
            <p:ph type="body" sz="quarter" idx="14" hasCustomPrompt="1"/>
          </p:nvPr>
        </p:nvSpPr>
        <p:spPr>
          <a:xfrm>
            <a:off x="4257437" y="1710000"/>
            <a:ext cx="36720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DE23886-2490-491C-8436-F655BBCD8C99}"/>
              </a:ext>
            </a:extLst>
          </p:cNvPr>
          <p:cNvSpPr>
            <a:spLocks noGrp="1"/>
          </p:cNvSpPr>
          <p:nvPr>
            <p:ph sz="quarter" idx="15" hasCustomPrompt="1"/>
          </p:nvPr>
        </p:nvSpPr>
        <p:spPr>
          <a:xfrm>
            <a:off x="4257619" y="2376488"/>
            <a:ext cx="36720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51DA3C15-7E9D-4E22-895A-F50878BD332E}"/>
              </a:ext>
            </a:extLst>
          </p:cNvPr>
          <p:cNvSpPr>
            <a:spLocks noGrp="1"/>
          </p:cNvSpPr>
          <p:nvPr>
            <p:ph type="body" sz="quarter" idx="16" hasCustomPrompt="1"/>
          </p:nvPr>
        </p:nvSpPr>
        <p:spPr>
          <a:xfrm>
            <a:off x="8154874" y="1710000"/>
            <a:ext cx="3672000" cy="604838"/>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C41F52C9-6836-4FC9-99EA-1BF6FF01DF3F}"/>
              </a:ext>
            </a:extLst>
          </p:cNvPr>
          <p:cNvSpPr>
            <a:spLocks noGrp="1"/>
          </p:cNvSpPr>
          <p:nvPr>
            <p:ph sz="quarter" idx="17" hasCustomPrompt="1"/>
          </p:nvPr>
        </p:nvSpPr>
        <p:spPr>
          <a:xfrm>
            <a:off x="8154874"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593581B-25F6-45F4-A388-25B91698559B}"/>
              </a:ext>
            </a:extLst>
          </p:cNvPr>
          <p:cNvSpPr>
            <a:spLocks noGrp="1"/>
          </p:cNvSpPr>
          <p:nvPr>
            <p:ph type="body" sz="quarter" idx="18" hasCustomPrompt="1"/>
          </p:nvPr>
        </p:nvSpPr>
        <p:spPr>
          <a:xfrm>
            <a:off x="360000" y="910800"/>
            <a:ext cx="11466000"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63606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4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880B-B2A1-4343-8F1B-D11FAEA2A2C5}"/>
              </a:ext>
            </a:extLst>
          </p:cNvPr>
          <p:cNvSpPr>
            <a:spLocks noGrp="1"/>
          </p:cNvSpPr>
          <p:nvPr>
            <p:ph type="title" hasCustomPrompt="1"/>
          </p:nvPr>
        </p:nvSpPr>
        <p:spPr>
          <a:xfrm>
            <a:off x="359999" y="430718"/>
            <a:ext cx="11466875" cy="403200"/>
          </a:xfrm>
        </p:spPr>
        <p:txBody>
          <a:bodyPr/>
          <a:lstStyle/>
          <a:p>
            <a:r>
              <a:rPr lang="en-US"/>
              <a:t>Click to add title</a:t>
            </a:r>
            <a:endParaRPr lang="en-GB"/>
          </a:p>
        </p:txBody>
      </p:sp>
      <p:sp>
        <p:nvSpPr>
          <p:cNvPr id="3" name="Slide Number Placeholder 2">
            <a:extLst>
              <a:ext uri="{FF2B5EF4-FFF2-40B4-BE49-F238E27FC236}">
                <a16:creationId xmlns:a16="http://schemas.microsoft.com/office/drawing/2014/main" id="{C41184D5-78E0-4646-8F38-C52C718FFF6F}"/>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09802832-2B66-4562-9C71-D7D1507397C2}"/>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AEF49FA9-6D89-44C4-B6C9-EA8D7FB75632}"/>
              </a:ext>
            </a:extLst>
          </p:cNvPr>
          <p:cNvSpPr>
            <a:spLocks noGrp="1"/>
          </p:cNvSpPr>
          <p:nvPr>
            <p:ph sz="quarter" idx="12" hasCustomPrompt="1"/>
          </p:nvPr>
        </p:nvSpPr>
        <p:spPr>
          <a:xfrm>
            <a:off x="360362"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BAD1D924-231B-4C18-8E90-2DFF9C04EF04}"/>
              </a:ext>
            </a:extLst>
          </p:cNvPr>
          <p:cNvSpPr>
            <a:spLocks noGrp="1"/>
          </p:cNvSpPr>
          <p:nvPr>
            <p:ph sz="quarter" idx="13" hasCustomPrompt="1"/>
          </p:nvPr>
        </p:nvSpPr>
        <p:spPr>
          <a:xfrm>
            <a:off x="3272933"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9EF0024D-3708-4302-8C69-256AD7593873}"/>
              </a:ext>
            </a:extLst>
          </p:cNvPr>
          <p:cNvSpPr>
            <a:spLocks noGrp="1"/>
          </p:cNvSpPr>
          <p:nvPr>
            <p:ph sz="quarter" idx="14" hasCustomPrompt="1"/>
          </p:nvPr>
        </p:nvSpPr>
        <p:spPr>
          <a:xfrm>
            <a:off x="6185504"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E3415997-1B6E-4BEC-B682-F9280D0D5E3E}"/>
              </a:ext>
            </a:extLst>
          </p:cNvPr>
          <p:cNvSpPr>
            <a:spLocks noGrp="1"/>
          </p:cNvSpPr>
          <p:nvPr>
            <p:ph sz="quarter" idx="15" hasCustomPrompt="1"/>
          </p:nvPr>
        </p:nvSpPr>
        <p:spPr>
          <a:xfrm>
            <a:off x="9098074"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A97B1331-D3E0-4904-82E5-02B601057EBC}"/>
              </a:ext>
            </a:extLst>
          </p:cNvPr>
          <p:cNvSpPr>
            <a:spLocks noGrp="1"/>
          </p:cNvSpPr>
          <p:nvPr>
            <p:ph type="body" sz="quarter" idx="16" hasCustomPrompt="1"/>
          </p:nvPr>
        </p:nvSpPr>
        <p:spPr>
          <a:xfrm>
            <a:off x="360000" y="910800"/>
            <a:ext cx="11466000"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335981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4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C45C-9BBB-4B14-BC71-8D9593AF9252}"/>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DCA3869-0626-4D7E-A07F-ED2B248D284C}"/>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F29845BF-B227-4307-81B9-E7C8FC57CD26}"/>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C1A4FC7E-D91D-407A-BFBE-F405D6BBEA67}"/>
              </a:ext>
            </a:extLst>
          </p:cNvPr>
          <p:cNvSpPr>
            <a:spLocks noGrp="1"/>
          </p:cNvSpPr>
          <p:nvPr>
            <p:ph type="body" sz="quarter" idx="12" hasCustomPrompt="1"/>
          </p:nvPr>
        </p:nvSpPr>
        <p:spPr>
          <a:xfrm>
            <a:off x="360000" y="1710000"/>
            <a:ext cx="27288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129916EF-EC2F-4137-B182-AA5508918E8F}"/>
              </a:ext>
            </a:extLst>
          </p:cNvPr>
          <p:cNvSpPr>
            <a:spLocks noGrp="1"/>
          </p:cNvSpPr>
          <p:nvPr>
            <p:ph sz="quarter" idx="13" hasCustomPrompt="1"/>
          </p:nvPr>
        </p:nvSpPr>
        <p:spPr>
          <a:xfrm>
            <a:off x="360000" y="2376000"/>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6D9A3CD5-4B7B-41AC-BFD5-7AA2D853D03E}"/>
              </a:ext>
            </a:extLst>
          </p:cNvPr>
          <p:cNvSpPr>
            <a:spLocks noGrp="1"/>
          </p:cNvSpPr>
          <p:nvPr>
            <p:ph type="body" sz="quarter" idx="14" hasCustomPrompt="1"/>
          </p:nvPr>
        </p:nvSpPr>
        <p:spPr>
          <a:xfrm>
            <a:off x="3272691" y="1710000"/>
            <a:ext cx="2728800" cy="604838"/>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35F727AD-E63B-412E-B986-D86DFE5EED29}"/>
              </a:ext>
            </a:extLst>
          </p:cNvPr>
          <p:cNvSpPr>
            <a:spLocks noGrp="1"/>
          </p:cNvSpPr>
          <p:nvPr>
            <p:ph sz="quarter" idx="15" hasCustomPrompt="1"/>
          </p:nvPr>
        </p:nvSpPr>
        <p:spPr>
          <a:xfrm>
            <a:off x="3272691" y="2376488"/>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8CEE6CD4-960B-4926-8A35-E8FF363F8723}"/>
              </a:ext>
            </a:extLst>
          </p:cNvPr>
          <p:cNvSpPr>
            <a:spLocks noGrp="1"/>
          </p:cNvSpPr>
          <p:nvPr>
            <p:ph type="body" sz="quarter" idx="16" hasCustomPrompt="1"/>
          </p:nvPr>
        </p:nvSpPr>
        <p:spPr>
          <a:xfrm>
            <a:off x="6185382" y="1710000"/>
            <a:ext cx="27288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E544BF1C-E9EC-43D2-A239-79E43B7C24CD}"/>
              </a:ext>
            </a:extLst>
          </p:cNvPr>
          <p:cNvSpPr>
            <a:spLocks noGrp="1"/>
          </p:cNvSpPr>
          <p:nvPr>
            <p:ph sz="quarter" idx="17" hasCustomPrompt="1"/>
          </p:nvPr>
        </p:nvSpPr>
        <p:spPr>
          <a:xfrm>
            <a:off x="6185382" y="2376000"/>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A27027DC-FD56-4CD6-8B38-7C623A97D1C4}"/>
              </a:ext>
            </a:extLst>
          </p:cNvPr>
          <p:cNvSpPr>
            <a:spLocks noGrp="1"/>
          </p:cNvSpPr>
          <p:nvPr>
            <p:ph type="body" sz="quarter" idx="18" hasCustomPrompt="1"/>
          </p:nvPr>
        </p:nvSpPr>
        <p:spPr>
          <a:xfrm>
            <a:off x="9098074" y="1710000"/>
            <a:ext cx="27288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5513656D-7804-45C7-9561-4FFDBE1F523B}"/>
              </a:ext>
            </a:extLst>
          </p:cNvPr>
          <p:cNvSpPr>
            <a:spLocks noGrp="1"/>
          </p:cNvSpPr>
          <p:nvPr>
            <p:ph sz="quarter" idx="19" hasCustomPrompt="1"/>
          </p:nvPr>
        </p:nvSpPr>
        <p:spPr>
          <a:xfrm>
            <a:off x="9098074" y="2376488"/>
            <a:ext cx="27288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5AA444E5-6DCB-4387-82D7-374FBA34E3ED}"/>
              </a:ext>
            </a:extLst>
          </p:cNvPr>
          <p:cNvSpPr>
            <a:spLocks noGrp="1"/>
          </p:cNvSpPr>
          <p:nvPr>
            <p:ph type="body" sz="quarter" idx="20" hasCustomPrompt="1"/>
          </p:nvPr>
        </p:nvSpPr>
        <p:spPr>
          <a:xfrm>
            <a:off x="360363" y="910800"/>
            <a:ext cx="11466512"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21567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5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EED13-8109-40D7-B85E-48D72364D6E5}"/>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5A60EB60-D174-4782-B63F-DCF2657E1B13}"/>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E54526FD-FB6E-4148-89B3-7D266E27BD8F}"/>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AC5E99A7-B8B8-4860-8872-63A20BC4983E}"/>
              </a:ext>
            </a:extLst>
          </p:cNvPr>
          <p:cNvSpPr>
            <a:spLocks noGrp="1"/>
          </p:cNvSpPr>
          <p:nvPr>
            <p:ph sz="quarter" idx="12" hasCustomPrompt="1"/>
          </p:nvPr>
        </p:nvSpPr>
        <p:spPr>
          <a:xfrm>
            <a:off x="360363"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7136CF45-35B9-4F30-93CE-11D7DC6AE4AB}"/>
              </a:ext>
            </a:extLst>
          </p:cNvPr>
          <p:cNvSpPr>
            <a:spLocks noGrp="1"/>
          </p:cNvSpPr>
          <p:nvPr>
            <p:ph sz="quarter" idx="13" hasCustomPrompt="1"/>
          </p:nvPr>
        </p:nvSpPr>
        <p:spPr>
          <a:xfrm>
            <a:off x="2689691"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190C909-262D-4930-924B-8C4285CF8554}"/>
              </a:ext>
            </a:extLst>
          </p:cNvPr>
          <p:cNvSpPr>
            <a:spLocks noGrp="1"/>
          </p:cNvSpPr>
          <p:nvPr>
            <p:ph sz="quarter" idx="14" hasCustomPrompt="1"/>
          </p:nvPr>
        </p:nvSpPr>
        <p:spPr>
          <a:xfrm>
            <a:off x="5019019"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C18864E4-1D92-4544-8F52-1155810D7924}"/>
              </a:ext>
            </a:extLst>
          </p:cNvPr>
          <p:cNvSpPr>
            <a:spLocks noGrp="1"/>
          </p:cNvSpPr>
          <p:nvPr>
            <p:ph sz="quarter" idx="15" hasCustomPrompt="1"/>
          </p:nvPr>
        </p:nvSpPr>
        <p:spPr>
          <a:xfrm>
            <a:off x="7348347"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E68E0E68-5345-4D62-8D07-AE58AE330678}"/>
              </a:ext>
            </a:extLst>
          </p:cNvPr>
          <p:cNvSpPr>
            <a:spLocks noGrp="1"/>
          </p:cNvSpPr>
          <p:nvPr>
            <p:ph sz="quarter" idx="16" hasCustomPrompt="1"/>
          </p:nvPr>
        </p:nvSpPr>
        <p:spPr>
          <a:xfrm>
            <a:off x="9677674"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5">
            <a:extLst>
              <a:ext uri="{FF2B5EF4-FFF2-40B4-BE49-F238E27FC236}">
                <a16:creationId xmlns:a16="http://schemas.microsoft.com/office/drawing/2014/main" id="{3E23F4F6-B0E8-4724-933C-35F21A7E4235}"/>
              </a:ext>
            </a:extLst>
          </p:cNvPr>
          <p:cNvSpPr>
            <a:spLocks noGrp="1"/>
          </p:cNvSpPr>
          <p:nvPr>
            <p:ph type="body" sz="quarter" idx="17" hasCustomPrompt="1"/>
          </p:nvPr>
        </p:nvSpPr>
        <p:spPr>
          <a:xfrm>
            <a:off x="360874" y="910800"/>
            <a:ext cx="11466000"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86806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5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C433-9252-44D6-8AA4-495DB59340DB}"/>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A76AA46E-1017-4823-B4EC-B35766CE6763}"/>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01E1B86A-68D0-4D2D-A5CB-00F231C8BC28}"/>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634B8469-FF2E-4467-8E43-A49A3388A2F3}"/>
              </a:ext>
            </a:extLst>
          </p:cNvPr>
          <p:cNvSpPr>
            <a:spLocks noGrp="1"/>
          </p:cNvSpPr>
          <p:nvPr>
            <p:ph type="body" sz="quarter" idx="12" hasCustomPrompt="1"/>
          </p:nvPr>
        </p:nvSpPr>
        <p:spPr>
          <a:xfrm>
            <a:off x="360363" y="1710000"/>
            <a:ext cx="21492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6F0DDC14-9B67-4FE8-BC58-A70501A5344F}"/>
              </a:ext>
            </a:extLst>
          </p:cNvPr>
          <p:cNvSpPr>
            <a:spLocks noGrp="1"/>
          </p:cNvSpPr>
          <p:nvPr>
            <p:ph sz="quarter" idx="13" hasCustomPrompt="1"/>
          </p:nvPr>
        </p:nvSpPr>
        <p:spPr>
          <a:xfrm>
            <a:off x="360000"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A007D028-2ECB-46AF-8517-CCF9C089D819}"/>
              </a:ext>
            </a:extLst>
          </p:cNvPr>
          <p:cNvSpPr>
            <a:spLocks noGrp="1"/>
          </p:cNvSpPr>
          <p:nvPr>
            <p:ph type="body" sz="quarter" idx="14" hasCustomPrompt="1"/>
          </p:nvPr>
        </p:nvSpPr>
        <p:spPr>
          <a:xfrm>
            <a:off x="2689691" y="1710000"/>
            <a:ext cx="21492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2F1DDE75-E486-4A48-BDBB-2C2A5B5E64D3}"/>
              </a:ext>
            </a:extLst>
          </p:cNvPr>
          <p:cNvSpPr>
            <a:spLocks noGrp="1"/>
          </p:cNvSpPr>
          <p:nvPr>
            <p:ph sz="quarter" idx="15" hasCustomPrompt="1"/>
          </p:nvPr>
        </p:nvSpPr>
        <p:spPr>
          <a:xfrm>
            <a:off x="2689419"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87A506B6-1DA9-4CD7-9F56-C6BF2FDC187B}"/>
              </a:ext>
            </a:extLst>
          </p:cNvPr>
          <p:cNvSpPr>
            <a:spLocks noGrp="1"/>
          </p:cNvSpPr>
          <p:nvPr>
            <p:ph type="body" sz="quarter" idx="16" hasCustomPrompt="1"/>
          </p:nvPr>
        </p:nvSpPr>
        <p:spPr>
          <a:xfrm>
            <a:off x="5019019" y="1710000"/>
            <a:ext cx="21492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3F41FFAE-2857-4B94-916D-0210AE0A1766}"/>
              </a:ext>
            </a:extLst>
          </p:cNvPr>
          <p:cNvSpPr>
            <a:spLocks noGrp="1"/>
          </p:cNvSpPr>
          <p:nvPr>
            <p:ph sz="quarter" idx="17" hasCustomPrompt="1"/>
          </p:nvPr>
        </p:nvSpPr>
        <p:spPr>
          <a:xfrm>
            <a:off x="5018838"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8C34C508-C3AF-422F-B1C7-A38F34513AB7}"/>
              </a:ext>
            </a:extLst>
          </p:cNvPr>
          <p:cNvSpPr>
            <a:spLocks noGrp="1"/>
          </p:cNvSpPr>
          <p:nvPr>
            <p:ph type="body" sz="quarter" idx="18" hasCustomPrompt="1"/>
          </p:nvPr>
        </p:nvSpPr>
        <p:spPr>
          <a:xfrm>
            <a:off x="7348347" y="1710000"/>
            <a:ext cx="21492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0D9455C4-8047-4B5B-B5BC-4A0379405BC2}"/>
              </a:ext>
            </a:extLst>
          </p:cNvPr>
          <p:cNvSpPr>
            <a:spLocks noGrp="1"/>
          </p:cNvSpPr>
          <p:nvPr>
            <p:ph sz="quarter" idx="19" hasCustomPrompt="1"/>
          </p:nvPr>
        </p:nvSpPr>
        <p:spPr>
          <a:xfrm>
            <a:off x="7348257" y="2376488"/>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5AEAC907-A41C-4782-BCD8-2B8C0ADD422D}"/>
              </a:ext>
            </a:extLst>
          </p:cNvPr>
          <p:cNvSpPr>
            <a:spLocks noGrp="1"/>
          </p:cNvSpPr>
          <p:nvPr>
            <p:ph type="body" sz="quarter" idx="20" hasCustomPrompt="1"/>
          </p:nvPr>
        </p:nvSpPr>
        <p:spPr>
          <a:xfrm>
            <a:off x="9677674" y="1710000"/>
            <a:ext cx="2149200" cy="604800"/>
          </a:xfrm>
        </p:spPr>
        <p:txBody>
          <a:bodyPr/>
          <a:lstStyle>
            <a:lvl1pPr>
              <a:defRPr b="1"/>
            </a:lvl1pPr>
          </a:lstStyle>
          <a:p>
            <a:pPr lvl="0"/>
            <a:r>
              <a:rPr lang="en-US"/>
              <a:t>Click to add text</a:t>
            </a:r>
            <a:endParaRPr lang="en-GB"/>
          </a:p>
        </p:txBody>
      </p:sp>
      <p:sp>
        <p:nvSpPr>
          <p:cNvPr id="24" name="Content Placeholder 23">
            <a:extLst>
              <a:ext uri="{FF2B5EF4-FFF2-40B4-BE49-F238E27FC236}">
                <a16:creationId xmlns:a16="http://schemas.microsoft.com/office/drawing/2014/main" id="{056BBA8E-FD61-47C5-A779-B66918B4D327}"/>
              </a:ext>
            </a:extLst>
          </p:cNvPr>
          <p:cNvSpPr>
            <a:spLocks noGrp="1"/>
          </p:cNvSpPr>
          <p:nvPr>
            <p:ph sz="quarter" idx="21" hasCustomPrompt="1"/>
          </p:nvPr>
        </p:nvSpPr>
        <p:spPr>
          <a:xfrm>
            <a:off x="9677674"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5">
            <a:extLst>
              <a:ext uri="{FF2B5EF4-FFF2-40B4-BE49-F238E27FC236}">
                <a16:creationId xmlns:a16="http://schemas.microsoft.com/office/drawing/2014/main" id="{48EED4C4-55A2-440F-BFEB-B054C51690A5}"/>
              </a:ext>
            </a:extLst>
          </p:cNvPr>
          <p:cNvSpPr>
            <a:spLocks noGrp="1"/>
          </p:cNvSpPr>
          <p:nvPr>
            <p:ph type="body" sz="quarter" idx="22" hasCustomPrompt="1"/>
          </p:nvPr>
        </p:nvSpPr>
        <p:spPr>
          <a:xfrm>
            <a:off x="360000" y="910800"/>
            <a:ext cx="11466000" cy="396000"/>
          </a:xfrm>
        </p:spPr>
        <p:txBody>
          <a:bodyPr/>
          <a:lstStyle>
            <a:lvl1pPr>
              <a:spcBef>
                <a:spcPts val="600"/>
              </a:spcBef>
              <a:defRPr sz="2200"/>
            </a:lvl1pPr>
          </a:lstStyle>
          <a:p>
            <a:pPr lvl="0"/>
            <a:r>
              <a:rPr lang="en-US"/>
              <a:t>Click to add subtitle</a:t>
            </a:r>
            <a:endParaRPr lang="en-GB"/>
          </a:p>
        </p:txBody>
      </p:sp>
    </p:spTree>
    <p:extLst>
      <p:ext uri="{BB962C8B-B14F-4D97-AF65-F5344CB8AC3E}">
        <p14:creationId xmlns:p14="http://schemas.microsoft.com/office/powerpoint/2010/main" val="309617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6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F353-7CBB-4EBB-BB48-0DDB45E9B8E5}"/>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55794D1-DF29-4B89-9359-EE65C8A56AFE}"/>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5C772A83-22C7-42BE-87D1-B99FEC13505C}"/>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127B7932-7D06-4E7E-AF70-44D39F481C0B}"/>
              </a:ext>
            </a:extLst>
          </p:cNvPr>
          <p:cNvSpPr>
            <a:spLocks noGrp="1"/>
          </p:cNvSpPr>
          <p:nvPr>
            <p:ph sz="quarter" idx="12" hasCustomPrompt="1"/>
          </p:nvPr>
        </p:nvSpPr>
        <p:spPr>
          <a:xfrm>
            <a:off x="3600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2FB353AB-4D08-4BBD-91C2-E6A30A5F493F}"/>
              </a:ext>
            </a:extLst>
          </p:cNvPr>
          <p:cNvSpPr>
            <a:spLocks noGrp="1"/>
          </p:cNvSpPr>
          <p:nvPr>
            <p:ph sz="quarter" idx="13" hasCustomPrompt="1"/>
          </p:nvPr>
        </p:nvSpPr>
        <p:spPr>
          <a:xfrm>
            <a:off x="230112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F4A6B5AF-EB3C-46C5-B212-27204822781C}"/>
              </a:ext>
            </a:extLst>
          </p:cNvPr>
          <p:cNvSpPr>
            <a:spLocks noGrp="1"/>
          </p:cNvSpPr>
          <p:nvPr>
            <p:ph sz="quarter" idx="14" hasCustomPrompt="1"/>
          </p:nvPr>
        </p:nvSpPr>
        <p:spPr>
          <a:xfrm>
            <a:off x="424224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5800475F-DBE2-47A0-89B9-1175EDD8427E}"/>
              </a:ext>
            </a:extLst>
          </p:cNvPr>
          <p:cNvSpPr>
            <a:spLocks noGrp="1"/>
          </p:cNvSpPr>
          <p:nvPr>
            <p:ph sz="quarter" idx="15" hasCustomPrompt="1"/>
          </p:nvPr>
        </p:nvSpPr>
        <p:spPr>
          <a:xfrm>
            <a:off x="618336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0B5CE08A-01D2-488B-843A-CA3415AB7320}"/>
              </a:ext>
            </a:extLst>
          </p:cNvPr>
          <p:cNvSpPr>
            <a:spLocks noGrp="1"/>
          </p:cNvSpPr>
          <p:nvPr>
            <p:ph sz="quarter" idx="16" hasCustomPrompt="1"/>
          </p:nvPr>
        </p:nvSpPr>
        <p:spPr>
          <a:xfrm>
            <a:off x="812448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5">
            <a:extLst>
              <a:ext uri="{FF2B5EF4-FFF2-40B4-BE49-F238E27FC236}">
                <a16:creationId xmlns:a16="http://schemas.microsoft.com/office/drawing/2014/main" id="{39BAB9BC-6F39-4494-87B4-04D45B7607BE}"/>
              </a:ext>
            </a:extLst>
          </p:cNvPr>
          <p:cNvSpPr>
            <a:spLocks noGrp="1"/>
          </p:cNvSpPr>
          <p:nvPr>
            <p:ph sz="quarter" idx="17" hasCustomPrompt="1"/>
          </p:nvPr>
        </p:nvSpPr>
        <p:spPr>
          <a:xfrm>
            <a:off x="100656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569F7FED-54BA-4C56-83A5-FA8601194047}"/>
              </a:ext>
            </a:extLst>
          </p:cNvPr>
          <p:cNvSpPr>
            <a:spLocks noGrp="1"/>
          </p:cNvSpPr>
          <p:nvPr>
            <p:ph type="body" sz="quarter" idx="18" hasCustomPrompt="1"/>
          </p:nvPr>
        </p:nvSpPr>
        <p:spPr>
          <a:xfrm>
            <a:off x="360000" y="910800"/>
            <a:ext cx="11466000" cy="396000"/>
          </a:xfrm>
        </p:spPr>
        <p:txBody>
          <a:bodyPr/>
          <a:lstStyle>
            <a:lvl1pPr>
              <a:spcBef>
                <a:spcPts val="600"/>
              </a:spcBef>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152699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6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6FA1-AACD-4AC6-8977-227A1E8204A7}"/>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9E9A02C0-437A-4731-B690-16D1AFCAA82F}"/>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B7CC7B4E-73B3-4F33-A7FC-00F64BC9BBCD}"/>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570764FD-7DA2-4FE5-A31B-6691075F4688}"/>
              </a:ext>
            </a:extLst>
          </p:cNvPr>
          <p:cNvSpPr>
            <a:spLocks noGrp="1"/>
          </p:cNvSpPr>
          <p:nvPr>
            <p:ph type="body" sz="quarter" idx="12" hasCustomPrompt="1"/>
          </p:nvPr>
        </p:nvSpPr>
        <p:spPr>
          <a:xfrm>
            <a:off x="360000" y="1708149"/>
            <a:ext cx="17604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CBC0C4CA-E13F-460B-A188-81482902B701}"/>
              </a:ext>
            </a:extLst>
          </p:cNvPr>
          <p:cNvSpPr>
            <a:spLocks noGrp="1"/>
          </p:cNvSpPr>
          <p:nvPr>
            <p:ph sz="quarter" idx="13" hasCustomPrompt="1"/>
          </p:nvPr>
        </p:nvSpPr>
        <p:spPr>
          <a:xfrm>
            <a:off x="36000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E105AA54-6669-4974-B1E8-3E58001D876E}"/>
              </a:ext>
            </a:extLst>
          </p:cNvPr>
          <p:cNvSpPr>
            <a:spLocks noGrp="1"/>
          </p:cNvSpPr>
          <p:nvPr>
            <p:ph type="body" sz="quarter" idx="14" hasCustomPrompt="1"/>
          </p:nvPr>
        </p:nvSpPr>
        <p:spPr>
          <a:xfrm>
            <a:off x="2301120" y="1708149"/>
            <a:ext cx="17604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2A0DDBF-A8B7-4F77-B8D5-E6CF8FB015AE}"/>
              </a:ext>
            </a:extLst>
          </p:cNvPr>
          <p:cNvSpPr>
            <a:spLocks noGrp="1"/>
          </p:cNvSpPr>
          <p:nvPr>
            <p:ph sz="quarter" idx="15" hasCustomPrompt="1"/>
          </p:nvPr>
        </p:nvSpPr>
        <p:spPr>
          <a:xfrm>
            <a:off x="230112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E793D7A9-75C8-4028-9CA8-F07E93F82E4E}"/>
              </a:ext>
            </a:extLst>
          </p:cNvPr>
          <p:cNvSpPr>
            <a:spLocks noGrp="1"/>
          </p:cNvSpPr>
          <p:nvPr>
            <p:ph type="body" sz="quarter" idx="16" hasCustomPrompt="1"/>
          </p:nvPr>
        </p:nvSpPr>
        <p:spPr>
          <a:xfrm>
            <a:off x="4242240" y="1708150"/>
            <a:ext cx="17604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9B5E2A26-6C2A-419D-B4DC-291BA85B0C8A}"/>
              </a:ext>
            </a:extLst>
          </p:cNvPr>
          <p:cNvSpPr>
            <a:spLocks noGrp="1"/>
          </p:cNvSpPr>
          <p:nvPr>
            <p:ph sz="quarter" idx="17" hasCustomPrompt="1"/>
          </p:nvPr>
        </p:nvSpPr>
        <p:spPr>
          <a:xfrm>
            <a:off x="424224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DE92C5F-EFFE-48BF-93E1-CC78EFCD2947}"/>
              </a:ext>
            </a:extLst>
          </p:cNvPr>
          <p:cNvSpPr>
            <a:spLocks noGrp="1"/>
          </p:cNvSpPr>
          <p:nvPr>
            <p:ph type="body" sz="quarter" idx="18" hasCustomPrompt="1"/>
          </p:nvPr>
        </p:nvSpPr>
        <p:spPr>
          <a:xfrm>
            <a:off x="6183360" y="1708149"/>
            <a:ext cx="17604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3DA85A52-F7FD-4298-9AE5-CB80F4E3C640}"/>
              </a:ext>
            </a:extLst>
          </p:cNvPr>
          <p:cNvSpPr>
            <a:spLocks noGrp="1"/>
          </p:cNvSpPr>
          <p:nvPr>
            <p:ph sz="quarter" idx="19" hasCustomPrompt="1"/>
          </p:nvPr>
        </p:nvSpPr>
        <p:spPr>
          <a:xfrm>
            <a:off x="618336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44E88849-5449-4627-813B-31B40F08F009}"/>
              </a:ext>
            </a:extLst>
          </p:cNvPr>
          <p:cNvSpPr>
            <a:spLocks noGrp="1"/>
          </p:cNvSpPr>
          <p:nvPr>
            <p:ph type="body" sz="quarter" idx="20" hasCustomPrompt="1"/>
          </p:nvPr>
        </p:nvSpPr>
        <p:spPr>
          <a:xfrm>
            <a:off x="8124480" y="1708150"/>
            <a:ext cx="1760400" cy="604800"/>
          </a:xfrm>
        </p:spPr>
        <p:txBody>
          <a:bodyPr/>
          <a:lstStyle>
            <a:lvl1pPr>
              <a:defRPr b="1"/>
            </a:lvl1pPr>
          </a:lstStyle>
          <a:p>
            <a:pPr lvl="0"/>
            <a:r>
              <a:rPr lang="en-US"/>
              <a:t>Click to add text</a:t>
            </a:r>
            <a:endParaRPr lang="en-GB"/>
          </a:p>
        </p:txBody>
      </p:sp>
      <p:sp>
        <p:nvSpPr>
          <p:cNvPr id="24" name="Content Placeholder 23">
            <a:extLst>
              <a:ext uri="{FF2B5EF4-FFF2-40B4-BE49-F238E27FC236}">
                <a16:creationId xmlns:a16="http://schemas.microsoft.com/office/drawing/2014/main" id="{9A7FC01F-A245-4C0F-BF24-3AAE6AC55CC4}"/>
              </a:ext>
            </a:extLst>
          </p:cNvPr>
          <p:cNvSpPr>
            <a:spLocks noGrp="1"/>
          </p:cNvSpPr>
          <p:nvPr>
            <p:ph sz="quarter" idx="21" hasCustomPrompt="1"/>
          </p:nvPr>
        </p:nvSpPr>
        <p:spPr>
          <a:xfrm>
            <a:off x="812448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5">
            <a:extLst>
              <a:ext uri="{FF2B5EF4-FFF2-40B4-BE49-F238E27FC236}">
                <a16:creationId xmlns:a16="http://schemas.microsoft.com/office/drawing/2014/main" id="{5CCD92EA-38A4-44E5-ADF7-78EA3D6DD06D}"/>
              </a:ext>
            </a:extLst>
          </p:cNvPr>
          <p:cNvSpPr>
            <a:spLocks noGrp="1"/>
          </p:cNvSpPr>
          <p:nvPr>
            <p:ph type="body" sz="quarter" idx="22" hasCustomPrompt="1"/>
          </p:nvPr>
        </p:nvSpPr>
        <p:spPr>
          <a:xfrm>
            <a:off x="10065600" y="1708150"/>
            <a:ext cx="1760400" cy="604800"/>
          </a:xfrm>
        </p:spPr>
        <p:txBody>
          <a:bodyPr/>
          <a:lstStyle>
            <a:lvl1pPr>
              <a:defRPr b="1"/>
            </a:lvl1pPr>
          </a:lstStyle>
          <a:p>
            <a:pPr lvl="0"/>
            <a:r>
              <a:rPr lang="en-US"/>
              <a:t>Click to add text</a:t>
            </a:r>
            <a:endParaRPr lang="en-GB"/>
          </a:p>
        </p:txBody>
      </p:sp>
      <p:sp>
        <p:nvSpPr>
          <p:cNvPr id="28" name="Content Placeholder 27">
            <a:extLst>
              <a:ext uri="{FF2B5EF4-FFF2-40B4-BE49-F238E27FC236}">
                <a16:creationId xmlns:a16="http://schemas.microsoft.com/office/drawing/2014/main" id="{8317D903-C6B2-443C-A2F2-E7B672E08E3B}"/>
              </a:ext>
            </a:extLst>
          </p:cNvPr>
          <p:cNvSpPr>
            <a:spLocks noGrp="1"/>
          </p:cNvSpPr>
          <p:nvPr>
            <p:ph sz="quarter" idx="23" hasCustomPrompt="1"/>
          </p:nvPr>
        </p:nvSpPr>
        <p:spPr>
          <a:xfrm>
            <a:off x="1006560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29">
            <a:extLst>
              <a:ext uri="{FF2B5EF4-FFF2-40B4-BE49-F238E27FC236}">
                <a16:creationId xmlns:a16="http://schemas.microsoft.com/office/drawing/2014/main" id="{D26D01CC-3541-4F97-AF97-73FF6352033A}"/>
              </a:ext>
            </a:extLst>
          </p:cNvPr>
          <p:cNvSpPr>
            <a:spLocks noGrp="1"/>
          </p:cNvSpPr>
          <p:nvPr>
            <p:ph type="body" sz="quarter" idx="24" hasCustomPrompt="1"/>
          </p:nvPr>
        </p:nvSpPr>
        <p:spPr>
          <a:xfrm>
            <a:off x="360000" y="910800"/>
            <a:ext cx="11466000" cy="396000"/>
          </a:xfrm>
        </p:spPr>
        <p:txBody>
          <a:bodyPr/>
          <a:lstStyle>
            <a:lvl1pPr>
              <a:spcBef>
                <a:spcPts val="600"/>
              </a:spcBef>
              <a:defRPr sz="2200"/>
            </a:lvl1pPr>
          </a:lstStyle>
          <a:p>
            <a:pPr lvl="0"/>
            <a:r>
              <a:rPr lang="en-US"/>
              <a:t>Click to add subtitle</a:t>
            </a:r>
            <a:endParaRPr lang="en-GB"/>
          </a:p>
        </p:txBody>
      </p:sp>
    </p:spTree>
    <p:extLst>
      <p:ext uri="{BB962C8B-B14F-4D97-AF65-F5344CB8AC3E}">
        <p14:creationId xmlns:p14="http://schemas.microsoft.com/office/powerpoint/2010/main" val="282988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62903-71A8-4BD2-B059-6BA4C3AA3987}"/>
              </a:ext>
            </a:extLst>
          </p:cNvPr>
          <p:cNvSpPr>
            <a:spLocks noGrp="1"/>
          </p:cNvSpPr>
          <p:nvPr>
            <p:ph type="title" hasCustomPrompt="1"/>
          </p:nvPr>
        </p:nvSpPr>
        <p:spPr>
          <a:xfrm>
            <a:off x="359999" y="430718"/>
            <a:ext cx="5626800"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33EFCC3-809C-4472-825A-5268DA759575}"/>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257A7757-8EC5-4D12-B56F-AB9F88D69ABD}"/>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C55437D9-CE22-451C-B458-B3F648A64234}"/>
              </a:ext>
            </a:extLst>
          </p:cNvPr>
          <p:cNvSpPr>
            <a:spLocks noGrp="1"/>
          </p:cNvSpPr>
          <p:nvPr>
            <p:ph type="body" sz="quarter" idx="12" hasCustomPrompt="1"/>
          </p:nvPr>
        </p:nvSpPr>
        <p:spPr>
          <a:xfrm>
            <a:off x="360000" y="170815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7">
            <a:extLst>
              <a:ext uri="{FF2B5EF4-FFF2-40B4-BE49-F238E27FC236}">
                <a16:creationId xmlns:a16="http://schemas.microsoft.com/office/drawing/2014/main" id="{9F169CDD-9FFC-4BEA-A4C1-F55F1EBC5A64}"/>
              </a:ext>
            </a:extLst>
          </p:cNvPr>
          <p:cNvSpPr>
            <a:spLocks noGrp="1"/>
          </p:cNvSpPr>
          <p:nvPr>
            <p:ph type="pic" sz="quarter" idx="13"/>
          </p:nvPr>
        </p:nvSpPr>
        <p:spPr>
          <a:xfrm>
            <a:off x="6202799" y="430717"/>
            <a:ext cx="5626800" cy="5468400"/>
          </a:xfrm>
        </p:spPr>
        <p:txBody>
          <a:bodyPr anchor="ctr" anchorCtr="0"/>
          <a:lstStyle>
            <a:lvl1pPr algn="ctr">
              <a:defRPr/>
            </a:lvl1pPr>
          </a:lstStyle>
          <a:p>
            <a:r>
              <a:rPr lang="es-ES"/>
              <a:t>Haga clic en el icono para agregar una imagen</a:t>
            </a:r>
            <a:endParaRPr lang="en-GB"/>
          </a:p>
        </p:txBody>
      </p:sp>
    </p:spTree>
    <p:extLst>
      <p:ext uri="{BB962C8B-B14F-4D97-AF65-F5344CB8AC3E}">
        <p14:creationId xmlns:p14="http://schemas.microsoft.com/office/powerpoint/2010/main" val="75439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FAACB8-7B00-457D-8F89-FB4DD9039A6A}"/>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F6556072-910B-4986-8C02-A52A75446092}"/>
              </a:ext>
            </a:extLst>
          </p:cNvPr>
          <p:cNvSpPr>
            <a:spLocks noGrp="1"/>
          </p:cNvSpPr>
          <p:nvPr>
            <p:ph type="ftr" sz="quarter" idx="11"/>
          </p:nvPr>
        </p:nvSpPr>
        <p:spPr/>
        <p:txBody>
          <a:bodyPr/>
          <a:lstStyle/>
          <a:p>
            <a:endParaRPr lang="en-GB"/>
          </a:p>
        </p:txBody>
      </p:sp>
      <p:sp>
        <p:nvSpPr>
          <p:cNvPr id="8" name="Picture Placeholder 7">
            <a:extLst>
              <a:ext uri="{FF2B5EF4-FFF2-40B4-BE49-F238E27FC236}">
                <a16:creationId xmlns:a16="http://schemas.microsoft.com/office/drawing/2014/main" id="{44F34447-13E0-43B9-BE1F-C60C03555D39}"/>
              </a:ext>
            </a:extLst>
          </p:cNvPr>
          <p:cNvSpPr>
            <a:spLocks noGrp="1"/>
          </p:cNvSpPr>
          <p:nvPr>
            <p:ph type="pic" sz="quarter" idx="12"/>
          </p:nvPr>
        </p:nvSpPr>
        <p:spPr>
          <a:xfrm>
            <a:off x="360000" y="432000"/>
            <a:ext cx="5627561" cy="5468400"/>
          </a:xfrm>
        </p:spPr>
        <p:txBody>
          <a:bodyPr anchor="ctr" anchorCtr="0"/>
          <a:lstStyle>
            <a:lvl1pPr algn="ctr">
              <a:defRPr/>
            </a:lvl1pPr>
          </a:lstStyle>
          <a:p>
            <a:r>
              <a:rPr lang="es-ES"/>
              <a:t>Haga clic en el icono para agregar una imagen</a:t>
            </a:r>
            <a:endParaRPr lang="en-GB"/>
          </a:p>
        </p:txBody>
      </p:sp>
      <p:sp>
        <p:nvSpPr>
          <p:cNvPr id="6" name="Text Placeholder 5">
            <a:extLst>
              <a:ext uri="{FF2B5EF4-FFF2-40B4-BE49-F238E27FC236}">
                <a16:creationId xmlns:a16="http://schemas.microsoft.com/office/drawing/2014/main" id="{10D6BD01-6C23-44ED-8363-1C234E2533EA}"/>
              </a:ext>
            </a:extLst>
          </p:cNvPr>
          <p:cNvSpPr>
            <a:spLocks noGrp="1"/>
          </p:cNvSpPr>
          <p:nvPr>
            <p:ph type="body" sz="quarter" idx="13" hasCustomPrompt="1"/>
          </p:nvPr>
        </p:nvSpPr>
        <p:spPr>
          <a:xfrm>
            <a:off x="6202361" y="170815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586AABB0-FC25-4DDA-B141-9861B8EF64BF}"/>
              </a:ext>
            </a:extLst>
          </p:cNvPr>
          <p:cNvSpPr>
            <a:spLocks noGrp="1"/>
          </p:cNvSpPr>
          <p:nvPr>
            <p:ph type="title" hasCustomPrompt="1"/>
          </p:nvPr>
        </p:nvSpPr>
        <p:spPr>
          <a:xfrm>
            <a:off x="6202361" y="430718"/>
            <a:ext cx="5626800" cy="403200"/>
          </a:xfrm>
        </p:spPr>
        <p:txBody>
          <a:bodyPr/>
          <a:lstStyle>
            <a:lvl1pPr>
              <a:defRPr/>
            </a:lvl1pPr>
          </a:lstStyle>
          <a:p>
            <a:r>
              <a:rPr lang="en-US"/>
              <a:t>Click to add title</a:t>
            </a:r>
            <a:endParaRPr lang="en-GB"/>
          </a:p>
        </p:txBody>
      </p:sp>
    </p:spTree>
    <p:extLst>
      <p:ext uri="{BB962C8B-B14F-4D97-AF65-F5344CB8AC3E}">
        <p14:creationId xmlns:p14="http://schemas.microsoft.com/office/powerpoint/2010/main" val="91698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3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CC06-0E64-440D-9CE8-5164D165186F}"/>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490BAE0-3503-40B7-97FF-3BBA5C4DD77A}"/>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A542D4FE-2A34-4C36-A765-CE00B9912ADD}"/>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D9E4B3E9-7CA2-4847-B7BD-96957DE30226}"/>
              </a:ext>
            </a:extLst>
          </p:cNvPr>
          <p:cNvSpPr>
            <a:spLocks noGrp="1"/>
          </p:cNvSpPr>
          <p:nvPr>
            <p:ph sz="quarter" idx="12" hasCustomPrompt="1"/>
          </p:nvPr>
        </p:nvSpPr>
        <p:spPr>
          <a:xfrm>
            <a:off x="360362"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910D5E0E-637F-4A32-A98F-3FE4ED81219E}"/>
              </a:ext>
            </a:extLst>
          </p:cNvPr>
          <p:cNvSpPr>
            <a:spLocks noGrp="1"/>
          </p:cNvSpPr>
          <p:nvPr>
            <p:ph sz="quarter" idx="13" hasCustomPrompt="1"/>
          </p:nvPr>
        </p:nvSpPr>
        <p:spPr>
          <a:xfrm>
            <a:off x="4257618"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6435609-FC5D-424F-A15C-A0856D1FFFF3}"/>
              </a:ext>
            </a:extLst>
          </p:cNvPr>
          <p:cNvSpPr>
            <a:spLocks noGrp="1"/>
          </p:cNvSpPr>
          <p:nvPr>
            <p:ph sz="quarter" idx="14" hasCustomPrompt="1"/>
          </p:nvPr>
        </p:nvSpPr>
        <p:spPr>
          <a:xfrm>
            <a:off x="8154874"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7270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DC347A58-42BF-4A47-A878-643A5CD2794C}"/>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F7C6D4BB-14E1-42DC-832A-2D0CE7863284}"/>
              </a:ext>
            </a:extLst>
          </p:cNvPr>
          <p:cNvSpPr>
            <a:spLocks noGrp="1"/>
          </p:cNvSpPr>
          <p:nvPr>
            <p:ph type="body" sz="quarter" idx="12" hasCustomPrompt="1"/>
          </p:nvPr>
        </p:nvSpPr>
        <p:spPr>
          <a:xfrm>
            <a:off x="360363" y="910800"/>
            <a:ext cx="11466512" cy="396000"/>
          </a:xfrm>
        </p:spPr>
        <p:txBody>
          <a:bodyPr/>
          <a:lstStyle>
            <a:lvl1pPr>
              <a:spcBef>
                <a:spcPts val="600"/>
              </a:spcBef>
              <a:defRPr sz="2200"/>
            </a:lvl1pPr>
          </a:lstStyle>
          <a:p>
            <a:pPr lvl="0"/>
            <a:r>
              <a:rPr lang="en-US"/>
              <a:t>Click to add subtitle</a:t>
            </a:r>
            <a:endParaRPr lang="en-GB"/>
          </a:p>
        </p:txBody>
      </p:sp>
    </p:spTree>
    <p:extLst>
      <p:ext uri="{BB962C8B-B14F-4D97-AF65-F5344CB8AC3E}">
        <p14:creationId xmlns:p14="http://schemas.microsoft.com/office/powerpoint/2010/main" val="388757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B2F2EE-42BB-4EB6-8FC2-5E56E4F34F6F}"/>
              </a:ext>
            </a:extLst>
          </p:cNvPr>
          <p:cNvSpPr>
            <a:spLocks noGrp="1"/>
          </p:cNvSpPr>
          <p:nvPr>
            <p:ph type="sldNum" sz="quarter" idx="10"/>
          </p:nvPr>
        </p:nvSpPr>
        <p:spPr>
          <a:xfrm>
            <a:off x="10856913" y="6390000"/>
            <a:ext cx="969962" cy="19685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73875A20-F354-407F-8F71-92C914742B40}"/>
              </a:ext>
            </a:extLst>
          </p:cNvPr>
          <p:cNvSpPr>
            <a:spLocks noGrp="1"/>
          </p:cNvSpPr>
          <p:nvPr>
            <p:ph type="ftr" sz="quarter" idx="11"/>
          </p:nvPr>
        </p:nvSpPr>
        <p:spPr>
          <a:xfrm>
            <a:off x="3272400" y="6390000"/>
            <a:ext cx="7495200" cy="19800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p>
            <a:endParaRPr lang="en-GB"/>
          </a:p>
        </p:txBody>
      </p:sp>
    </p:spTree>
    <p:extLst>
      <p:ext uri="{BB962C8B-B14F-4D97-AF65-F5344CB8AC3E}">
        <p14:creationId xmlns:p14="http://schemas.microsoft.com/office/powerpoint/2010/main" val="140668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1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3E873D13-8BEF-4470-A16D-19EDE6E7AAA3}"/>
              </a:ext>
            </a:extLst>
          </p:cNvPr>
          <p:cNvSpPr>
            <a:spLocks noGrp="1"/>
          </p:cNvSpPr>
          <p:nvPr>
            <p:ph type="ftr" sz="quarter" idx="11"/>
          </p:nvPr>
        </p:nvSpPr>
        <p:spPr/>
        <p:txBody>
          <a:bodyPr/>
          <a:lstStyle/>
          <a:p>
            <a:endParaRPr lang="en-GB"/>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360363" y="1710000"/>
            <a:ext cx="11466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7739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6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F353-7CBB-4EBB-BB48-0DDB45E9B8E5}"/>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55794D1-DF29-4B89-9359-EE65C8A56AFE}"/>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5C772A83-22C7-42BE-87D1-B99FEC13505C}"/>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127B7932-7D06-4E7E-AF70-44D39F481C0B}"/>
              </a:ext>
            </a:extLst>
          </p:cNvPr>
          <p:cNvSpPr>
            <a:spLocks noGrp="1"/>
          </p:cNvSpPr>
          <p:nvPr>
            <p:ph sz="quarter" idx="12" hasCustomPrompt="1"/>
          </p:nvPr>
        </p:nvSpPr>
        <p:spPr>
          <a:xfrm>
            <a:off x="3600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2FB353AB-4D08-4BBD-91C2-E6A30A5F493F}"/>
              </a:ext>
            </a:extLst>
          </p:cNvPr>
          <p:cNvSpPr>
            <a:spLocks noGrp="1"/>
          </p:cNvSpPr>
          <p:nvPr>
            <p:ph sz="quarter" idx="13" hasCustomPrompt="1"/>
          </p:nvPr>
        </p:nvSpPr>
        <p:spPr>
          <a:xfrm>
            <a:off x="2301295"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F4A6B5AF-EB3C-46C5-B212-27204822781C}"/>
              </a:ext>
            </a:extLst>
          </p:cNvPr>
          <p:cNvSpPr>
            <a:spLocks noGrp="1"/>
          </p:cNvSpPr>
          <p:nvPr>
            <p:ph sz="quarter" idx="14" hasCustomPrompt="1"/>
          </p:nvPr>
        </p:nvSpPr>
        <p:spPr>
          <a:xfrm>
            <a:off x="42408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5800475F-DBE2-47A0-89B9-1175EDD8427E}"/>
              </a:ext>
            </a:extLst>
          </p:cNvPr>
          <p:cNvSpPr>
            <a:spLocks noGrp="1"/>
          </p:cNvSpPr>
          <p:nvPr>
            <p:ph sz="quarter" idx="15" hasCustomPrompt="1"/>
          </p:nvPr>
        </p:nvSpPr>
        <p:spPr>
          <a:xfrm>
            <a:off x="6183885"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0B5CE08A-01D2-488B-843A-CA3415AB7320}"/>
              </a:ext>
            </a:extLst>
          </p:cNvPr>
          <p:cNvSpPr>
            <a:spLocks noGrp="1"/>
          </p:cNvSpPr>
          <p:nvPr>
            <p:ph sz="quarter" idx="16" hasCustomPrompt="1"/>
          </p:nvPr>
        </p:nvSpPr>
        <p:spPr>
          <a:xfrm>
            <a:off x="812518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5">
            <a:extLst>
              <a:ext uri="{FF2B5EF4-FFF2-40B4-BE49-F238E27FC236}">
                <a16:creationId xmlns:a16="http://schemas.microsoft.com/office/drawing/2014/main" id="{39BAB9BC-6F39-4494-87B4-04D45B7607BE}"/>
              </a:ext>
            </a:extLst>
          </p:cNvPr>
          <p:cNvSpPr>
            <a:spLocks noGrp="1"/>
          </p:cNvSpPr>
          <p:nvPr>
            <p:ph sz="quarter" idx="17" hasCustomPrompt="1"/>
          </p:nvPr>
        </p:nvSpPr>
        <p:spPr>
          <a:xfrm>
            <a:off x="10066474"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1817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1 x content + heading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7F44-1A9D-43CE-8B94-70E892BCC6C4}"/>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0F0CD56-CDEF-4F99-82E9-F8344BA7D8B8}"/>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CAF17232-4933-4B44-AB0A-14F7352465FB}"/>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54A8CE99-0AD9-4D9C-9C09-47545620E96B}"/>
              </a:ext>
            </a:extLst>
          </p:cNvPr>
          <p:cNvSpPr>
            <a:spLocks noGrp="1"/>
          </p:cNvSpPr>
          <p:nvPr>
            <p:ph type="body" sz="quarter" idx="12" hasCustomPrompt="1"/>
          </p:nvPr>
        </p:nvSpPr>
        <p:spPr>
          <a:xfrm>
            <a:off x="360000" y="1710000"/>
            <a:ext cx="11464925"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58CF1398-AEAE-44BE-B05F-E03B17EB921A}"/>
              </a:ext>
            </a:extLst>
          </p:cNvPr>
          <p:cNvSpPr>
            <a:spLocks noGrp="1"/>
          </p:cNvSpPr>
          <p:nvPr>
            <p:ph sz="quarter" idx="13" hasCustomPrompt="1"/>
          </p:nvPr>
        </p:nvSpPr>
        <p:spPr>
          <a:xfrm>
            <a:off x="360000" y="2376000"/>
            <a:ext cx="11466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7857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69262-372E-49DA-8722-2EEAF6A7DE81}"/>
              </a:ext>
            </a:extLst>
          </p:cNvPr>
          <p:cNvSpPr>
            <a:spLocks noGrp="1"/>
          </p:cNvSpPr>
          <p:nvPr>
            <p:ph type="title"/>
          </p:nvPr>
        </p:nvSpPr>
        <p:spPr/>
        <p:txBody>
          <a:bodyPr/>
          <a:lstStyle/>
          <a:p>
            <a:r>
              <a:rPr lang="es-ES"/>
              <a:t>Haga clic para modificar el estilo de título del patrón</a:t>
            </a:r>
            <a:endParaRPr lang="es-PA"/>
          </a:p>
        </p:txBody>
      </p:sp>
      <p:sp>
        <p:nvSpPr>
          <p:cNvPr id="3" name="Marcador de contenido 2">
            <a:extLst>
              <a:ext uri="{FF2B5EF4-FFF2-40B4-BE49-F238E27FC236}">
                <a16:creationId xmlns:a16="http://schemas.microsoft.com/office/drawing/2014/main" id="{83DFB49F-0753-4F9B-9B85-6F5FAA03885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fecha 3">
            <a:extLst>
              <a:ext uri="{FF2B5EF4-FFF2-40B4-BE49-F238E27FC236}">
                <a16:creationId xmlns:a16="http://schemas.microsoft.com/office/drawing/2014/main" id="{7DA5C2A2-E8C9-4115-8020-4E860B8FC276}"/>
              </a:ext>
            </a:extLst>
          </p:cNvPr>
          <p:cNvSpPr>
            <a:spLocks noGrp="1"/>
          </p:cNvSpPr>
          <p:nvPr>
            <p:ph type="dt" sz="half" idx="10"/>
          </p:nvPr>
        </p:nvSpPr>
        <p:spPr/>
        <p:txBody>
          <a:bodyPr/>
          <a:lstStyle/>
          <a:p>
            <a:endParaRPr lang="es-PA"/>
          </a:p>
        </p:txBody>
      </p:sp>
      <p:sp>
        <p:nvSpPr>
          <p:cNvPr id="5" name="Marcador de pie de página 4">
            <a:extLst>
              <a:ext uri="{FF2B5EF4-FFF2-40B4-BE49-F238E27FC236}">
                <a16:creationId xmlns:a16="http://schemas.microsoft.com/office/drawing/2014/main" id="{AD8F185B-44A6-4DE6-9E7B-6A91A7742F83}"/>
              </a:ext>
            </a:extLst>
          </p:cNvPr>
          <p:cNvSpPr>
            <a:spLocks noGrp="1"/>
          </p:cNvSpPr>
          <p:nvPr>
            <p:ph type="ftr" sz="quarter" idx="11"/>
          </p:nvPr>
        </p:nvSpPr>
        <p:spPr/>
        <p:txBody>
          <a:bodyPr/>
          <a:lstStyle/>
          <a:p>
            <a:endParaRPr lang="es-PA"/>
          </a:p>
        </p:txBody>
      </p:sp>
      <p:sp>
        <p:nvSpPr>
          <p:cNvPr id="6" name="Marcador de número de diapositiva 5">
            <a:extLst>
              <a:ext uri="{FF2B5EF4-FFF2-40B4-BE49-F238E27FC236}">
                <a16:creationId xmlns:a16="http://schemas.microsoft.com/office/drawing/2014/main" id="{71D05CD3-8DBF-4FAD-BF58-CAD9EEA5B075}"/>
              </a:ext>
            </a:extLst>
          </p:cNvPr>
          <p:cNvSpPr>
            <a:spLocks noGrp="1"/>
          </p:cNvSpPr>
          <p:nvPr>
            <p:ph type="sldNum" sz="quarter" idx="12"/>
          </p:nvPr>
        </p:nvSpPr>
        <p:spPr/>
        <p:txBody>
          <a:bodyPr/>
          <a:lstStyle/>
          <a:p>
            <a:fld id="{4BE911F8-764F-4550-9F43-FBFADA4BDA6B}" type="slidenum">
              <a:rPr lang="es-PA" smtClean="0"/>
              <a:t>‹Nº›</a:t>
            </a:fld>
            <a:endParaRPr lang="es-PA"/>
          </a:p>
        </p:txBody>
      </p:sp>
    </p:spTree>
    <p:extLst>
      <p:ext uri="{BB962C8B-B14F-4D97-AF65-F5344CB8AC3E}">
        <p14:creationId xmlns:p14="http://schemas.microsoft.com/office/powerpoint/2010/main" val="172855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9" name="Text Placeholder 17"/>
          <p:cNvSpPr>
            <a:spLocks noGrp="1"/>
          </p:cNvSpPr>
          <p:nvPr>
            <p:ph type="body" sz="quarter" idx="14"/>
          </p:nvPr>
        </p:nvSpPr>
        <p:spPr>
          <a:xfrm>
            <a:off x="359999" y="6286500"/>
            <a:ext cx="11466875" cy="264675"/>
          </a:xfrm>
        </p:spPr>
        <p:txBody>
          <a:bodyPr anchor="b">
            <a:noAutofit/>
          </a:bodyPr>
          <a:lstStyle>
            <a:lvl1pPr>
              <a:defRPr sz="800">
                <a:solidFill>
                  <a:schemeClr val="tx1"/>
                </a:solidFill>
              </a:defRPr>
            </a:lvl1pPr>
          </a:lstStyle>
          <a:p>
            <a:pPr lvl="0"/>
            <a:r>
              <a:rPr lang="pt-BR"/>
              <a:t>Clique para editar o texto mestre</a:t>
            </a:r>
          </a:p>
        </p:txBody>
      </p:sp>
      <p:sp>
        <p:nvSpPr>
          <p:cNvPr id="3" name="Slide Number Placeholder 5"/>
          <p:cNvSpPr>
            <a:spLocks noGrp="1"/>
          </p:cNvSpPr>
          <p:nvPr>
            <p:ph type="sldNum" sz="quarter" idx="15"/>
          </p:nvPr>
        </p:nvSpPr>
        <p:spPr/>
        <p:txBody>
          <a:bodyPr/>
          <a:lstStyle>
            <a:lvl1pPr>
              <a:defRPr/>
            </a:lvl1pPr>
          </a:lstStyle>
          <a:p>
            <a:pPr>
              <a:defRPr/>
            </a:pPr>
            <a:fld id="{6A6B4E5E-B30E-4085-A2FB-1DD331147B08}" type="slidenum">
              <a:rPr lang="en-GB" altLang="es-EC">
                <a:solidFill>
                  <a:srgbClr val="717171"/>
                </a:solidFill>
              </a:rPr>
              <a:pPr>
                <a:defRPr/>
              </a:pPr>
              <a:t>‹Nº›</a:t>
            </a:fld>
            <a:endParaRPr lang="en-GB" altLang="es-EC">
              <a:solidFill>
                <a:srgbClr val="717171"/>
              </a:solidFill>
            </a:endParaRPr>
          </a:p>
        </p:txBody>
      </p:sp>
    </p:spTree>
    <p:extLst>
      <p:ext uri="{BB962C8B-B14F-4D97-AF65-F5344CB8AC3E}">
        <p14:creationId xmlns:p14="http://schemas.microsoft.com/office/powerpoint/2010/main" val="275508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only - sub headin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a:t>Click to edit master title style</a:t>
            </a:r>
          </a:p>
        </p:txBody>
      </p:sp>
      <p:sp>
        <p:nvSpPr>
          <p:cNvPr id="11"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‹Nº›</a:t>
            </a:fld>
            <a:endParaRPr lang="en-GB"/>
          </a:p>
        </p:txBody>
      </p:sp>
      <p:sp>
        <p:nvSpPr>
          <p:cNvPr id="7" name="Text Placeholder 2"/>
          <p:cNvSpPr>
            <a:spLocks noGrp="1"/>
          </p:cNvSpPr>
          <p:nvPr>
            <p:ph type="body" sz="quarter" idx="17" hasCustomPrompt="1"/>
          </p:nvPr>
        </p:nvSpPr>
        <p:spPr>
          <a:xfrm>
            <a:off x="357188" y="909635"/>
            <a:ext cx="11477331" cy="396875"/>
          </a:xfrm>
        </p:spPr>
        <p:txBody>
          <a:bodyPr/>
          <a:lstStyle>
            <a:lvl1pPr>
              <a:defRPr sz="2200"/>
            </a:lvl1pPr>
          </a:lstStyle>
          <a:p>
            <a:pPr lvl="0"/>
            <a:r>
              <a:rPr lang="en-GB"/>
              <a:t>Click to edit master text styles</a:t>
            </a:r>
          </a:p>
        </p:txBody>
      </p:sp>
      <p:sp>
        <p:nvSpPr>
          <p:cNvPr id="9" name="Text Placeholder 17"/>
          <p:cNvSpPr>
            <a:spLocks noGrp="1"/>
          </p:cNvSpPr>
          <p:nvPr>
            <p:ph type="body" sz="quarter" idx="18"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a:t>Click to add footer text</a:t>
            </a:r>
          </a:p>
        </p:txBody>
      </p:sp>
    </p:spTree>
    <p:extLst>
      <p:ext uri="{BB962C8B-B14F-4D97-AF65-F5344CB8AC3E}">
        <p14:creationId xmlns:p14="http://schemas.microsoft.com/office/powerpoint/2010/main" val="115432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3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AEE3-9929-4A79-A968-8D4311BF5D5E}"/>
              </a:ext>
            </a:extLst>
          </p:cNvPr>
          <p:cNvSpPr>
            <a:spLocks noGrp="1"/>
          </p:cNvSpPr>
          <p:nvPr>
            <p:ph type="title" hasCustomPrompt="1"/>
          </p:nvPr>
        </p:nvSpPr>
        <p:spPr>
          <a:xfrm>
            <a:off x="359999" y="430718"/>
            <a:ext cx="11466875" cy="403200"/>
          </a:xfrm>
        </p:spPr>
        <p:txBody>
          <a:bodyPr/>
          <a:lstStyle/>
          <a:p>
            <a:r>
              <a:rPr lang="en-US"/>
              <a:t>Click to add title</a:t>
            </a:r>
            <a:endParaRPr lang="en-GB"/>
          </a:p>
        </p:txBody>
      </p:sp>
      <p:sp>
        <p:nvSpPr>
          <p:cNvPr id="3" name="Slide Number Placeholder 2">
            <a:extLst>
              <a:ext uri="{FF2B5EF4-FFF2-40B4-BE49-F238E27FC236}">
                <a16:creationId xmlns:a16="http://schemas.microsoft.com/office/drawing/2014/main" id="{DDAA155B-CCB9-45EF-83E7-A4F386C3D593}"/>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6E46BAB9-04B4-4317-A1F0-FDDB9A1286EA}"/>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02044888-1B05-4294-ABC2-A93A4A32E0DD}"/>
              </a:ext>
            </a:extLst>
          </p:cNvPr>
          <p:cNvSpPr>
            <a:spLocks noGrp="1"/>
          </p:cNvSpPr>
          <p:nvPr>
            <p:ph type="body" sz="quarter" idx="12" hasCustomPrompt="1"/>
          </p:nvPr>
        </p:nvSpPr>
        <p:spPr>
          <a:xfrm>
            <a:off x="360000" y="1710000"/>
            <a:ext cx="3672000" cy="604800"/>
          </a:xfrm>
        </p:spPr>
        <p:txBody>
          <a:bodyPr/>
          <a:lstStyle>
            <a:lvl1pPr>
              <a:defRPr b="1"/>
            </a:lvl1pPr>
          </a:lstStyle>
          <a:p>
            <a:pPr lvl="0"/>
            <a:r>
              <a:rPr lang="en-US"/>
              <a:t>Click to add text</a:t>
            </a:r>
          </a:p>
        </p:txBody>
      </p:sp>
      <p:sp>
        <p:nvSpPr>
          <p:cNvPr id="8" name="Content Placeholder 7">
            <a:extLst>
              <a:ext uri="{FF2B5EF4-FFF2-40B4-BE49-F238E27FC236}">
                <a16:creationId xmlns:a16="http://schemas.microsoft.com/office/drawing/2014/main" id="{FB8C48F8-FEC0-41E0-BBB9-68EC3003D7D8}"/>
              </a:ext>
            </a:extLst>
          </p:cNvPr>
          <p:cNvSpPr>
            <a:spLocks noGrp="1"/>
          </p:cNvSpPr>
          <p:nvPr>
            <p:ph sz="quarter" idx="13" hasCustomPrompt="1"/>
          </p:nvPr>
        </p:nvSpPr>
        <p:spPr>
          <a:xfrm>
            <a:off x="360363"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F59D2917-03D0-4000-AA1D-13CEEB10FBFD}"/>
              </a:ext>
            </a:extLst>
          </p:cNvPr>
          <p:cNvSpPr>
            <a:spLocks noGrp="1"/>
          </p:cNvSpPr>
          <p:nvPr>
            <p:ph type="body" sz="quarter" idx="14" hasCustomPrompt="1"/>
          </p:nvPr>
        </p:nvSpPr>
        <p:spPr>
          <a:xfrm>
            <a:off x="4257437" y="1710000"/>
            <a:ext cx="36720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DE23886-2490-491C-8436-F655BBCD8C99}"/>
              </a:ext>
            </a:extLst>
          </p:cNvPr>
          <p:cNvSpPr>
            <a:spLocks noGrp="1"/>
          </p:cNvSpPr>
          <p:nvPr>
            <p:ph sz="quarter" idx="15" hasCustomPrompt="1"/>
          </p:nvPr>
        </p:nvSpPr>
        <p:spPr>
          <a:xfrm>
            <a:off x="4257619" y="2376488"/>
            <a:ext cx="36720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51DA3C15-7E9D-4E22-895A-F50878BD332E}"/>
              </a:ext>
            </a:extLst>
          </p:cNvPr>
          <p:cNvSpPr>
            <a:spLocks noGrp="1"/>
          </p:cNvSpPr>
          <p:nvPr>
            <p:ph type="body" sz="quarter" idx="16" hasCustomPrompt="1"/>
          </p:nvPr>
        </p:nvSpPr>
        <p:spPr>
          <a:xfrm>
            <a:off x="8154874" y="1710000"/>
            <a:ext cx="3672000" cy="604838"/>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C41F52C9-6836-4FC9-99EA-1BF6FF01DF3F}"/>
              </a:ext>
            </a:extLst>
          </p:cNvPr>
          <p:cNvSpPr>
            <a:spLocks noGrp="1"/>
          </p:cNvSpPr>
          <p:nvPr>
            <p:ph sz="quarter" idx="17" hasCustomPrompt="1"/>
          </p:nvPr>
        </p:nvSpPr>
        <p:spPr>
          <a:xfrm>
            <a:off x="8154874"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9663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Section header (whit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741AAC-E6FE-B04E-B821-358CBE02FC31}"/>
              </a:ext>
            </a:extLst>
          </p:cNvPr>
          <p:cNvSpPr/>
          <p:nvPr userDrawn="1"/>
        </p:nvSpPr>
        <p:spPr bwMode="ltGray">
          <a:xfrm>
            <a:off x="0" y="0"/>
            <a:ext cx="12192000" cy="685800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BR" sz="1600" b="0" err="1"/>
          </a:p>
        </p:txBody>
      </p:sp>
      <p:sp>
        <p:nvSpPr>
          <p:cNvPr id="6" name="Picture Placeholder 6">
            <a:extLst>
              <a:ext uri="{FF2B5EF4-FFF2-40B4-BE49-F238E27FC236}">
                <a16:creationId xmlns:a16="http://schemas.microsoft.com/office/drawing/2014/main" id="{AE338440-7DB7-814C-A8E4-C0A6E4590178}"/>
              </a:ext>
            </a:extLst>
          </p:cNvPr>
          <p:cNvSpPr>
            <a:spLocks noGrp="1"/>
          </p:cNvSpPr>
          <p:nvPr>
            <p:ph type="pic" sz="quarter" idx="19"/>
          </p:nvPr>
        </p:nvSpPr>
        <p:spPr>
          <a:xfrm>
            <a:off x="1" y="0"/>
            <a:ext cx="12192000" cy="6858000"/>
          </a:xfrm>
          <a:noFill/>
        </p:spPr>
        <p:txBody>
          <a:bodyPr/>
          <a:lstStyle/>
          <a:p>
            <a:r>
              <a:rPr lang="en-US"/>
              <a:t>Click icon to add picture</a:t>
            </a:r>
            <a:endParaRPr lang="en-GB"/>
          </a:p>
        </p:txBody>
      </p:sp>
      <p:sp>
        <p:nvSpPr>
          <p:cNvPr id="3" name="Text Placeholder 2"/>
          <p:cNvSpPr>
            <a:spLocks noGrp="1"/>
          </p:cNvSpPr>
          <p:nvPr>
            <p:ph type="body" sz="quarter" idx="15" hasCustomPrompt="1"/>
          </p:nvPr>
        </p:nvSpPr>
        <p:spPr>
          <a:xfrm>
            <a:off x="359999" y="3560586"/>
            <a:ext cx="5643563" cy="198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tx1"/>
                </a:solidFill>
              </a:defRPr>
            </a:lvl2pPr>
          </a:lstStyle>
          <a:p>
            <a:pPr lvl="0"/>
            <a:r>
              <a:rPr lang="en-GB"/>
              <a:t>Click to add title</a:t>
            </a:r>
          </a:p>
        </p:txBody>
      </p:sp>
      <p:sp>
        <p:nvSpPr>
          <p:cNvPr id="5" name="Text Placeholder 2"/>
          <p:cNvSpPr>
            <a:spLocks noGrp="1"/>
          </p:cNvSpPr>
          <p:nvPr>
            <p:ph type="body" sz="quarter" idx="16" hasCustomPrompt="1"/>
          </p:nvPr>
        </p:nvSpPr>
        <p:spPr>
          <a:xfrm>
            <a:off x="359999" y="3015627"/>
            <a:ext cx="976676" cy="54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106613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3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AEE3-9929-4A79-A968-8D4311BF5D5E}"/>
              </a:ext>
            </a:extLst>
          </p:cNvPr>
          <p:cNvSpPr>
            <a:spLocks noGrp="1"/>
          </p:cNvSpPr>
          <p:nvPr>
            <p:ph type="title" hasCustomPrompt="1"/>
          </p:nvPr>
        </p:nvSpPr>
        <p:spPr>
          <a:xfrm>
            <a:off x="359999" y="430718"/>
            <a:ext cx="11466875" cy="403200"/>
          </a:xfrm>
        </p:spPr>
        <p:txBody>
          <a:bodyPr/>
          <a:lstStyle/>
          <a:p>
            <a:r>
              <a:rPr lang="en-US"/>
              <a:t>Click to add title</a:t>
            </a:r>
            <a:endParaRPr lang="en-GB"/>
          </a:p>
        </p:txBody>
      </p:sp>
      <p:sp>
        <p:nvSpPr>
          <p:cNvPr id="3" name="Slide Number Placeholder 2">
            <a:extLst>
              <a:ext uri="{FF2B5EF4-FFF2-40B4-BE49-F238E27FC236}">
                <a16:creationId xmlns:a16="http://schemas.microsoft.com/office/drawing/2014/main" id="{DDAA155B-CCB9-45EF-83E7-A4F386C3D593}"/>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6E46BAB9-04B4-4317-A1F0-FDDB9A1286EA}"/>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02044888-1B05-4294-ABC2-A93A4A32E0DD}"/>
              </a:ext>
            </a:extLst>
          </p:cNvPr>
          <p:cNvSpPr>
            <a:spLocks noGrp="1"/>
          </p:cNvSpPr>
          <p:nvPr>
            <p:ph type="body" sz="quarter" idx="12" hasCustomPrompt="1"/>
          </p:nvPr>
        </p:nvSpPr>
        <p:spPr>
          <a:xfrm>
            <a:off x="360000" y="1710000"/>
            <a:ext cx="3672000" cy="604800"/>
          </a:xfrm>
        </p:spPr>
        <p:txBody>
          <a:bodyPr/>
          <a:lstStyle>
            <a:lvl1pPr>
              <a:defRPr b="1"/>
            </a:lvl1pPr>
          </a:lstStyle>
          <a:p>
            <a:pPr lvl="0"/>
            <a:r>
              <a:rPr lang="en-US"/>
              <a:t>Click to add text</a:t>
            </a:r>
          </a:p>
        </p:txBody>
      </p:sp>
      <p:sp>
        <p:nvSpPr>
          <p:cNvPr id="8" name="Content Placeholder 7">
            <a:extLst>
              <a:ext uri="{FF2B5EF4-FFF2-40B4-BE49-F238E27FC236}">
                <a16:creationId xmlns:a16="http://schemas.microsoft.com/office/drawing/2014/main" id="{FB8C48F8-FEC0-41E0-BBB9-68EC3003D7D8}"/>
              </a:ext>
            </a:extLst>
          </p:cNvPr>
          <p:cNvSpPr>
            <a:spLocks noGrp="1"/>
          </p:cNvSpPr>
          <p:nvPr>
            <p:ph sz="quarter" idx="13" hasCustomPrompt="1"/>
          </p:nvPr>
        </p:nvSpPr>
        <p:spPr>
          <a:xfrm>
            <a:off x="360363"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F59D2917-03D0-4000-AA1D-13CEEB10FBFD}"/>
              </a:ext>
            </a:extLst>
          </p:cNvPr>
          <p:cNvSpPr>
            <a:spLocks noGrp="1"/>
          </p:cNvSpPr>
          <p:nvPr>
            <p:ph type="body" sz="quarter" idx="14" hasCustomPrompt="1"/>
          </p:nvPr>
        </p:nvSpPr>
        <p:spPr>
          <a:xfrm>
            <a:off x="4257437" y="1710000"/>
            <a:ext cx="36720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DE23886-2490-491C-8436-F655BBCD8C99}"/>
              </a:ext>
            </a:extLst>
          </p:cNvPr>
          <p:cNvSpPr>
            <a:spLocks noGrp="1"/>
          </p:cNvSpPr>
          <p:nvPr>
            <p:ph sz="quarter" idx="15" hasCustomPrompt="1"/>
          </p:nvPr>
        </p:nvSpPr>
        <p:spPr>
          <a:xfrm>
            <a:off x="4257619" y="2376488"/>
            <a:ext cx="36720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51DA3C15-7E9D-4E22-895A-F50878BD332E}"/>
              </a:ext>
            </a:extLst>
          </p:cNvPr>
          <p:cNvSpPr>
            <a:spLocks noGrp="1"/>
          </p:cNvSpPr>
          <p:nvPr>
            <p:ph type="body" sz="quarter" idx="16" hasCustomPrompt="1"/>
          </p:nvPr>
        </p:nvSpPr>
        <p:spPr>
          <a:xfrm>
            <a:off x="8154874" y="1710000"/>
            <a:ext cx="3672000" cy="604838"/>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C41F52C9-6836-4FC9-99EA-1BF6FF01DF3F}"/>
              </a:ext>
            </a:extLst>
          </p:cNvPr>
          <p:cNvSpPr>
            <a:spLocks noGrp="1"/>
          </p:cNvSpPr>
          <p:nvPr>
            <p:ph sz="quarter" idx="17" hasCustomPrompt="1"/>
          </p:nvPr>
        </p:nvSpPr>
        <p:spPr>
          <a:xfrm>
            <a:off x="8154874"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65108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3 x Content (7)">
    <p:spTree>
      <p:nvGrpSpPr>
        <p:cNvPr id="1" name=""/>
        <p:cNvGrpSpPr/>
        <p:nvPr/>
      </p:nvGrpSpPr>
      <p:grpSpPr>
        <a:xfrm>
          <a:off x="0" y="0"/>
          <a:ext cx="0" cy="0"/>
          <a:chOff x="0" y="0"/>
          <a:chExt cx="0" cy="0"/>
        </a:xfrm>
      </p:grpSpPr>
      <p:sp>
        <p:nvSpPr>
          <p:cNvPr id="9" name="Content Placeholder 2"/>
          <p:cNvSpPr>
            <a:spLocks noGrp="1"/>
          </p:cNvSpPr>
          <p:nvPr>
            <p:ph idx="1"/>
          </p:nvPr>
        </p:nvSpPr>
        <p:spPr>
          <a:xfrm>
            <a:off x="359998" y="1708150"/>
            <a:ext cx="36792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idx="14"/>
          </p:nvPr>
        </p:nvSpPr>
        <p:spPr>
          <a:xfrm>
            <a:off x="4251325" y="1708150"/>
            <a:ext cx="36792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2"/>
          <p:cNvSpPr>
            <a:spLocks noGrp="1"/>
          </p:cNvSpPr>
          <p:nvPr>
            <p:ph idx="15"/>
          </p:nvPr>
        </p:nvSpPr>
        <p:spPr>
          <a:xfrm>
            <a:off x="8142653" y="1708150"/>
            <a:ext cx="3677328"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US"/>
              <a:t>Click to edit Master title style</a:t>
            </a:r>
            <a:endParaRPr lang="en-GB"/>
          </a:p>
        </p:txBody>
      </p:sp>
      <p:sp>
        <p:nvSpPr>
          <p:cNvPr id="17" name="Text Placeholder 2"/>
          <p:cNvSpPr>
            <a:spLocks noGrp="1"/>
          </p:cNvSpPr>
          <p:nvPr>
            <p:ph type="body" sz="quarter" idx="17"/>
          </p:nvPr>
        </p:nvSpPr>
        <p:spPr>
          <a:xfrm>
            <a:off x="357188" y="909635"/>
            <a:ext cx="11477331" cy="396875"/>
          </a:xfrm>
        </p:spPr>
        <p:txBody>
          <a:bodyPr/>
          <a:lstStyle>
            <a:lvl1pPr>
              <a:defRPr sz="1800"/>
            </a:lvl1pPr>
          </a:lstStyle>
          <a:p>
            <a:pPr lvl="0"/>
            <a:r>
              <a:rPr lang="en-US"/>
              <a:t>Click to edit Master text styles</a:t>
            </a:r>
          </a:p>
        </p:txBody>
      </p:sp>
      <p:sp>
        <p:nvSpPr>
          <p:cNvPr id="12" name="Text Placeholder 17"/>
          <p:cNvSpPr>
            <a:spLocks noGrp="1"/>
          </p:cNvSpPr>
          <p:nvPr>
            <p:ph type="body" sz="quarter" idx="18" hasCustomPrompt="1"/>
          </p:nvPr>
        </p:nvSpPr>
        <p:spPr>
          <a:xfrm>
            <a:off x="3999345" y="6393509"/>
            <a:ext cx="4670778" cy="197792"/>
          </a:xfrm>
        </p:spPr>
        <p:txBody>
          <a:bodyPr anchor="ctr">
            <a:noAutofit/>
          </a:bodyPr>
          <a:lstStyle>
            <a:lvl1pPr>
              <a:spcBef>
                <a:spcPts val="600"/>
              </a:spcBef>
              <a:defRPr sz="800">
                <a:solidFill>
                  <a:schemeClr val="tx1"/>
                </a:solidFill>
              </a:defRPr>
            </a:lvl1pPr>
          </a:lstStyle>
          <a:p>
            <a:pPr lvl="0"/>
            <a:r>
              <a:rPr lang="en-US"/>
              <a:t>Click to add footer text</a:t>
            </a:r>
          </a:p>
        </p:txBody>
      </p:sp>
    </p:spTree>
    <p:extLst>
      <p:ext uri="{BB962C8B-B14F-4D97-AF65-F5344CB8AC3E}">
        <p14:creationId xmlns:p14="http://schemas.microsoft.com/office/powerpoint/2010/main" val="447902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60362" y="1708149"/>
            <a:ext cx="11466511" cy="4018119"/>
          </a:xfrm>
        </p:spPr>
        <p:txBody>
          <a:bodyPr>
            <a:noAutofit/>
          </a:bodyPr>
          <a:lstStyle>
            <a:lvl1pPr>
              <a:defRPr sz="140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17"/>
          <p:cNvSpPr>
            <a:spLocks noGrp="1"/>
          </p:cNvSpPr>
          <p:nvPr>
            <p:ph type="body" sz="quarter" idx="15"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a:t>Click to add footer text</a:t>
            </a:r>
          </a:p>
        </p:txBody>
      </p:sp>
      <p:sp>
        <p:nvSpPr>
          <p:cNvPr id="11"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US"/>
              <a:t>Click to edit Master title style</a:t>
            </a:r>
            <a:endParaRPr lang="en-GB"/>
          </a:p>
        </p:txBody>
      </p:sp>
      <p:sp>
        <p:nvSpPr>
          <p:cNvPr id="14" name="Text Placeholder 2"/>
          <p:cNvSpPr>
            <a:spLocks noGrp="1"/>
          </p:cNvSpPr>
          <p:nvPr>
            <p:ph type="body" sz="quarter" idx="16"/>
          </p:nvPr>
        </p:nvSpPr>
        <p:spPr>
          <a:xfrm>
            <a:off x="357188" y="909635"/>
            <a:ext cx="11477331" cy="396875"/>
          </a:xfrm>
        </p:spPr>
        <p:txBody>
          <a:bodyPr/>
          <a:lstStyle>
            <a:lvl1pPr>
              <a:defRPr sz="1800"/>
            </a:lvl1pPr>
          </a:lstStyle>
          <a:p>
            <a:pPr lvl="0"/>
            <a:r>
              <a:rPr lang="en-US"/>
              <a:t>Click to edit Master text styles</a:t>
            </a:r>
          </a:p>
        </p:txBody>
      </p:sp>
      <p:sp>
        <p:nvSpPr>
          <p:cNvPr id="15"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‹Nº›</a:t>
            </a:fld>
            <a:endParaRPr lang="en-GB"/>
          </a:p>
        </p:txBody>
      </p:sp>
    </p:spTree>
    <p:extLst>
      <p:ext uri="{BB962C8B-B14F-4D97-AF65-F5344CB8AC3E}">
        <p14:creationId xmlns:p14="http://schemas.microsoft.com/office/powerpoint/2010/main" val="424269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60362" y="1708149"/>
            <a:ext cx="11466511" cy="4018119"/>
          </a:xfrm>
        </p:spPr>
        <p:txBody>
          <a:bodyPr>
            <a:noAutofit/>
          </a:bodyPr>
          <a:lstStyle>
            <a:lvl1pPr>
              <a:defRPr sz="140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10" name="Text Placeholder 17"/>
          <p:cNvSpPr>
            <a:spLocks noGrp="1"/>
          </p:cNvSpPr>
          <p:nvPr>
            <p:ph type="body" sz="quarter" idx="15"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a:t>Click to add footer text</a:t>
            </a:r>
          </a:p>
        </p:txBody>
      </p:sp>
      <p:sp>
        <p:nvSpPr>
          <p:cNvPr id="11"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pt-BR"/>
              <a:t>Clique para editar o título mestre</a:t>
            </a:r>
            <a:endParaRPr lang="en-GB"/>
          </a:p>
        </p:txBody>
      </p:sp>
      <p:sp>
        <p:nvSpPr>
          <p:cNvPr id="14" name="Text Placeholder 2"/>
          <p:cNvSpPr>
            <a:spLocks noGrp="1"/>
          </p:cNvSpPr>
          <p:nvPr>
            <p:ph type="body" sz="quarter" idx="16"/>
          </p:nvPr>
        </p:nvSpPr>
        <p:spPr>
          <a:xfrm>
            <a:off x="357188" y="909635"/>
            <a:ext cx="11477331" cy="396875"/>
          </a:xfrm>
        </p:spPr>
        <p:txBody>
          <a:bodyPr/>
          <a:lstStyle>
            <a:lvl1pPr>
              <a:defRPr sz="1800"/>
            </a:lvl1pPr>
          </a:lstStyle>
          <a:p>
            <a:pPr lvl="0"/>
            <a:r>
              <a:rPr lang="pt-BR"/>
              <a:t>Clique para editar o texto mestre</a:t>
            </a:r>
          </a:p>
        </p:txBody>
      </p:sp>
      <p:sp>
        <p:nvSpPr>
          <p:cNvPr id="15"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‹Nº›</a:t>
            </a:fld>
            <a:endParaRPr lang="en-GB"/>
          </a:p>
        </p:txBody>
      </p:sp>
    </p:spTree>
    <p:extLst>
      <p:ext uri="{BB962C8B-B14F-4D97-AF65-F5344CB8AC3E}">
        <p14:creationId xmlns:p14="http://schemas.microsoft.com/office/powerpoint/2010/main" val="362964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Title Slide 1 (White)">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1914" y="549482"/>
            <a:ext cx="4105060" cy="307166"/>
          </a:xfrm>
          <a:prstGeom prst="rect">
            <a:avLst/>
          </a:prstGeom>
        </p:spPr>
      </p:pic>
      <p:sp>
        <p:nvSpPr>
          <p:cNvPr id="2" name="Title 1"/>
          <p:cNvSpPr>
            <a:spLocks noGrp="1"/>
          </p:cNvSpPr>
          <p:nvPr>
            <p:ph type="ctrTitle"/>
          </p:nvPr>
        </p:nvSpPr>
        <p:spPr>
          <a:xfrm>
            <a:off x="7162799" y="1138238"/>
            <a:ext cx="4665663" cy="1787237"/>
          </a:xfrm>
          <a:prstGeom prst="rect">
            <a:avLst/>
          </a:prstGeom>
        </p:spPr>
        <p:txBody>
          <a:bodyPr anchor="b">
            <a:noAutofit/>
          </a:bodyPr>
          <a:lstStyle>
            <a:lvl1pPr algn="l">
              <a:defRPr sz="2400" b="1">
                <a:solidFill>
                  <a:schemeClr val="tx1"/>
                </a:solidFill>
              </a:defRPr>
            </a:lvl1pPr>
          </a:lstStyle>
          <a:p>
            <a:r>
              <a:rPr lang="pt-BR"/>
              <a:t>Clique para editar o título mestre</a:t>
            </a:r>
            <a:endParaRPr lang="en-GB"/>
          </a:p>
        </p:txBody>
      </p:sp>
      <p:sp>
        <p:nvSpPr>
          <p:cNvPr id="3" name="Subtitle 2"/>
          <p:cNvSpPr>
            <a:spLocks noGrp="1"/>
          </p:cNvSpPr>
          <p:nvPr>
            <p:ph type="subTitle" idx="1"/>
          </p:nvPr>
        </p:nvSpPr>
        <p:spPr>
          <a:xfrm>
            <a:off x="7162799" y="3146902"/>
            <a:ext cx="4665663" cy="1882298"/>
          </a:xfrm>
          <a:prstGeom prst="rect">
            <a:avLst/>
          </a:prstGeom>
        </p:spPr>
        <p:txBody>
          <a:bodyPr anchor="t">
            <a:noAutofit/>
          </a:bodyPr>
          <a:lstStyle>
            <a:lvl1pPr marL="0" indent="0" algn="l">
              <a:spcBef>
                <a:spcPts val="600"/>
              </a:spcBef>
              <a:buNone/>
              <a:defRPr sz="22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GB"/>
          </a:p>
        </p:txBody>
      </p:sp>
    </p:spTree>
    <p:extLst>
      <p:ext uri="{BB962C8B-B14F-4D97-AF65-F5344CB8AC3E}">
        <p14:creationId xmlns:p14="http://schemas.microsoft.com/office/powerpoint/2010/main" val="18059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2_Title Slide 1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0000" y="3846097"/>
            <a:ext cx="11466875" cy="1143000"/>
          </a:xfrm>
          <a:prstGeom prst="rect">
            <a:avLst/>
          </a:prstGeom>
        </p:spPr>
        <p:txBody>
          <a:bodyPr anchor="b">
            <a:noAutofit/>
          </a:bodyPr>
          <a:lstStyle>
            <a:lvl1pPr algn="l">
              <a:defRPr sz="2400" b="1">
                <a:solidFill>
                  <a:schemeClr val="tx1"/>
                </a:solidFill>
              </a:defRPr>
            </a:lvl1pPr>
          </a:lstStyle>
          <a:p>
            <a:r>
              <a:rPr lang="pt-BR"/>
              <a:t>Clique para editar o título mestre</a:t>
            </a:r>
            <a:endParaRPr lang="en-GB"/>
          </a:p>
        </p:txBody>
      </p:sp>
      <p:sp>
        <p:nvSpPr>
          <p:cNvPr id="3" name="Subtitle 2"/>
          <p:cNvSpPr>
            <a:spLocks noGrp="1"/>
          </p:cNvSpPr>
          <p:nvPr>
            <p:ph type="subTitle" idx="1"/>
          </p:nvPr>
        </p:nvSpPr>
        <p:spPr>
          <a:xfrm>
            <a:off x="360000" y="4989097"/>
            <a:ext cx="11466875" cy="1125748"/>
          </a:xfrm>
          <a:prstGeom prst="rect">
            <a:avLst/>
          </a:prstGeom>
        </p:spPr>
        <p:txBody>
          <a:bodyPr anchor="t">
            <a:noAutofit/>
          </a:bodyPr>
          <a:lstStyle>
            <a:lvl1pPr marL="0" indent="0" algn="l">
              <a:spcBef>
                <a:spcPts val="200"/>
              </a:spcBef>
              <a:buNone/>
              <a:defRPr sz="2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GB"/>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1914" y="549482"/>
            <a:ext cx="4105060" cy="307166"/>
          </a:xfrm>
          <a:prstGeom prst="rect">
            <a:avLst/>
          </a:prstGeom>
        </p:spPr>
      </p:pic>
    </p:spTree>
    <p:extLst>
      <p:ext uri="{BB962C8B-B14F-4D97-AF65-F5344CB8AC3E}">
        <p14:creationId xmlns:p14="http://schemas.microsoft.com/office/powerpoint/2010/main" val="361551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2 x Content (3)">
    <p:spTree>
      <p:nvGrpSpPr>
        <p:cNvPr id="1" name=""/>
        <p:cNvGrpSpPr/>
        <p:nvPr/>
      </p:nvGrpSpPr>
      <p:grpSpPr>
        <a:xfrm>
          <a:off x="0" y="0"/>
          <a:ext cx="0" cy="0"/>
          <a:chOff x="0" y="0"/>
          <a:chExt cx="0" cy="0"/>
        </a:xfrm>
      </p:grpSpPr>
      <p:sp>
        <p:nvSpPr>
          <p:cNvPr id="8" name="Content Placeholder 2"/>
          <p:cNvSpPr>
            <a:spLocks noGrp="1"/>
          </p:cNvSpPr>
          <p:nvPr>
            <p:ph idx="1"/>
          </p:nvPr>
        </p:nvSpPr>
        <p:spPr>
          <a:xfrm>
            <a:off x="360000" y="1708150"/>
            <a:ext cx="56268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10" name="Content Placeholder 35"/>
          <p:cNvSpPr>
            <a:spLocks noGrp="1"/>
          </p:cNvSpPr>
          <p:nvPr>
            <p:ph sz="quarter" idx="14"/>
          </p:nvPr>
        </p:nvSpPr>
        <p:spPr>
          <a:xfrm>
            <a:off x="6191574" y="1708150"/>
            <a:ext cx="5628408" cy="4003676"/>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11" name="Title Placeholder 1"/>
          <p:cNvSpPr>
            <a:spLocks noGrp="1"/>
          </p:cNvSpPr>
          <p:nvPr>
            <p:ph type="title"/>
          </p:nvPr>
        </p:nvSpPr>
        <p:spPr>
          <a:xfrm>
            <a:off x="852854" y="430717"/>
            <a:ext cx="10974020" cy="404119"/>
          </a:xfrm>
          <a:prstGeom prst="rect">
            <a:avLst/>
          </a:prstGeom>
        </p:spPr>
        <p:txBody>
          <a:bodyPr vert="horz" lIns="0" tIns="0" rIns="0" bIns="0" rtlCol="0" anchor="t">
            <a:noAutofit/>
          </a:bodyPr>
          <a:lstStyle/>
          <a:p>
            <a:r>
              <a:rPr lang="pt-BR"/>
              <a:t>Clique para editar o título mestre</a:t>
            </a:r>
            <a:endParaRPr lang="en-GB"/>
          </a:p>
        </p:txBody>
      </p:sp>
      <p:sp>
        <p:nvSpPr>
          <p:cNvPr id="14" name="Text Placeholder 2"/>
          <p:cNvSpPr>
            <a:spLocks noGrp="1"/>
          </p:cNvSpPr>
          <p:nvPr>
            <p:ph type="body" sz="quarter" idx="16"/>
          </p:nvPr>
        </p:nvSpPr>
        <p:spPr>
          <a:xfrm>
            <a:off x="357188" y="909635"/>
            <a:ext cx="11477331" cy="396875"/>
          </a:xfrm>
        </p:spPr>
        <p:txBody>
          <a:bodyPr/>
          <a:lstStyle>
            <a:lvl1pPr>
              <a:defRPr sz="1800"/>
            </a:lvl1pPr>
          </a:lstStyle>
          <a:p>
            <a:pPr lvl="0"/>
            <a:r>
              <a:rPr lang="pt-BR"/>
              <a:t>Clique para editar o texto mestre</a:t>
            </a:r>
          </a:p>
        </p:txBody>
      </p:sp>
      <p:sp>
        <p:nvSpPr>
          <p:cNvPr id="15" name="Text Placeholder 17"/>
          <p:cNvSpPr>
            <a:spLocks noGrp="1"/>
          </p:cNvSpPr>
          <p:nvPr>
            <p:ph type="body" sz="quarter" idx="15"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a:t>Click to add footer text</a:t>
            </a:r>
          </a:p>
        </p:txBody>
      </p:sp>
      <p:sp>
        <p:nvSpPr>
          <p:cNvPr id="16"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‹Nº›</a:t>
            </a:fld>
            <a:endParaRPr lang="en-GB"/>
          </a:p>
        </p:txBody>
      </p:sp>
    </p:spTree>
    <p:extLst>
      <p:ext uri="{BB962C8B-B14F-4D97-AF65-F5344CB8AC3E}">
        <p14:creationId xmlns:p14="http://schemas.microsoft.com/office/powerpoint/2010/main" val="362627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and 3 x Content (7)">
    <p:spTree>
      <p:nvGrpSpPr>
        <p:cNvPr id="1" name=""/>
        <p:cNvGrpSpPr/>
        <p:nvPr/>
      </p:nvGrpSpPr>
      <p:grpSpPr>
        <a:xfrm>
          <a:off x="0" y="0"/>
          <a:ext cx="0" cy="0"/>
          <a:chOff x="0" y="0"/>
          <a:chExt cx="0" cy="0"/>
        </a:xfrm>
      </p:grpSpPr>
      <p:sp>
        <p:nvSpPr>
          <p:cNvPr id="9" name="Content Placeholder 2"/>
          <p:cNvSpPr>
            <a:spLocks noGrp="1"/>
          </p:cNvSpPr>
          <p:nvPr>
            <p:ph idx="1"/>
          </p:nvPr>
        </p:nvSpPr>
        <p:spPr>
          <a:xfrm>
            <a:off x="359998" y="1708150"/>
            <a:ext cx="36792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10" name="Content Placeholder 2"/>
          <p:cNvSpPr>
            <a:spLocks noGrp="1"/>
          </p:cNvSpPr>
          <p:nvPr>
            <p:ph idx="14"/>
          </p:nvPr>
        </p:nvSpPr>
        <p:spPr>
          <a:xfrm>
            <a:off x="4251325" y="1708150"/>
            <a:ext cx="36792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11" name="Content Placeholder 2"/>
          <p:cNvSpPr>
            <a:spLocks noGrp="1"/>
          </p:cNvSpPr>
          <p:nvPr>
            <p:ph idx="15"/>
          </p:nvPr>
        </p:nvSpPr>
        <p:spPr>
          <a:xfrm>
            <a:off x="8142653" y="1708150"/>
            <a:ext cx="3677328"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16"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pt-BR"/>
              <a:t>Clique para editar o título mestre</a:t>
            </a:r>
            <a:endParaRPr lang="en-GB"/>
          </a:p>
        </p:txBody>
      </p:sp>
      <p:sp>
        <p:nvSpPr>
          <p:cNvPr id="17" name="Text Placeholder 2"/>
          <p:cNvSpPr>
            <a:spLocks noGrp="1"/>
          </p:cNvSpPr>
          <p:nvPr>
            <p:ph type="body" sz="quarter" idx="17"/>
          </p:nvPr>
        </p:nvSpPr>
        <p:spPr>
          <a:xfrm>
            <a:off x="357188" y="909635"/>
            <a:ext cx="11477331" cy="396875"/>
          </a:xfrm>
        </p:spPr>
        <p:txBody>
          <a:bodyPr/>
          <a:lstStyle>
            <a:lvl1pPr>
              <a:defRPr sz="1800"/>
            </a:lvl1pPr>
          </a:lstStyle>
          <a:p>
            <a:pPr lvl="0"/>
            <a:r>
              <a:rPr lang="pt-BR"/>
              <a:t>Clique para editar o texto mestre</a:t>
            </a:r>
          </a:p>
        </p:txBody>
      </p:sp>
      <p:sp>
        <p:nvSpPr>
          <p:cNvPr id="18" name="Text Placeholder 17"/>
          <p:cNvSpPr>
            <a:spLocks noGrp="1"/>
          </p:cNvSpPr>
          <p:nvPr>
            <p:ph type="body" sz="quarter" idx="18"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a:t>Click to add footer text</a:t>
            </a:r>
          </a:p>
        </p:txBody>
      </p:sp>
      <p:sp>
        <p:nvSpPr>
          <p:cNvPr id="19"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‹Nº›</a:t>
            </a:fld>
            <a:endParaRPr lang="en-GB"/>
          </a:p>
        </p:txBody>
      </p:sp>
    </p:spTree>
    <p:extLst>
      <p:ext uri="{BB962C8B-B14F-4D97-AF65-F5344CB8AC3E}">
        <p14:creationId xmlns:p14="http://schemas.microsoft.com/office/powerpoint/2010/main" val="3282334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and 4 x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359998" y="1708150"/>
            <a:ext cx="27144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11" name="Content Placeholder 2"/>
          <p:cNvSpPr>
            <a:spLocks noGrp="1"/>
          </p:cNvSpPr>
          <p:nvPr>
            <p:ph idx="14"/>
          </p:nvPr>
        </p:nvSpPr>
        <p:spPr>
          <a:xfrm>
            <a:off x="3279775" y="1708150"/>
            <a:ext cx="27144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13" name="Content Placeholder 2"/>
          <p:cNvSpPr>
            <a:spLocks noGrp="1"/>
          </p:cNvSpPr>
          <p:nvPr>
            <p:ph idx="15"/>
          </p:nvPr>
        </p:nvSpPr>
        <p:spPr>
          <a:xfrm>
            <a:off x="6199553" y="1708150"/>
            <a:ext cx="27144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18" name="Content Placeholder 2"/>
          <p:cNvSpPr>
            <a:spLocks noGrp="1"/>
          </p:cNvSpPr>
          <p:nvPr>
            <p:ph idx="16"/>
          </p:nvPr>
        </p:nvSpPr>
        <p:spPr>
          <a:xfrm>
            <a:off x="9105580" y="1708150"/>
            <a:ext cx="27144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19"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pt-BR"/>
              <a:t>Clique para editar o título mestre</a:t>
            </a:r>
            <a:endParaRPr lang="en-GB"/>
          </a:p>
        </p:txBody>
      </p:sp>
      <p:sp>
        <p:nvSpPr>
          <p:cNvPr id="20" name="Text Placeholder 2"/>
          <p:cNvSpPr>
            <a:spLocks noGrp="1"/>
          </p:cNvSpPr>
          <p:nvPr>
            <p:ph type="body" sz="quarter" idx="18"/>
          </p:nvPr>
        </p:nvSpPr>
        <p:spPr>
          <a:xfrm>
            <a:off x="357188" y="909635"/>
            <a:ext cx="11477331" cy="396875"/>
          </a:xfrm>
        </p:spPr>
        <p:txBody>
          <a:bodyPr/>
          <a:lstStyle>
            <a:lvl1pPr>
              <a:defRPr sz="1800"/>
            </a:lvl1pPr>
          </a:lstStyle>
          <a:p>
            <a:pPr lvl="0"/>
            <a:r>
              <a:rPr lang="pt-BR"/>
              <a:t>Clique para editar o texto mestre</a:t>
            </a:r>
          </a:p>
        </p:txBody>
      </p:sp>
      <p:sp>
        <p:nvSpPr>
          <p:cNvPr id="21" name="Text Placeholder 17"/>
          <p:cNvSpPr>
            <a:spLocks noGrp="1"/>
          </p:cNvSpPr>
          <p:nvPr>
            <p:ph type="body" sz="quarter" idx="19"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a:t>Click to add footer text</a:t>
            </a:r>
          </a:p>
        </p:txBody>
      </p:sp>
      <p:sp>
        <p:nvSpPr>
          <p:cNvPr id="22"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‹Nº›</a:t>
            </a:fld>
            <a:endParaRPr lang="en-GB"/>
          </a:p>
        </p:txBody>
      </p:sp>
    </p:spTree>
    <p:extLst>
      <p:ext uri="{BB962C8B-B14F-4D97-AF65-F5344CB8AC3E}">
        <p14:creationId xmlns:p14="http://schemas.microsoft.com/office/powerpoint/2010/main" val="424849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omente título">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pt-BR"/>
              <a:t>Clique para editar o título mestre</a:t>
            </a:r>
            <a:endParaRPr lang="en-GB"/>
          </a:p>
        </p:txBody>
      </p:sp>
      <p:sp>
        <p:nvSpPr>
          <p:cNvPr id="8" name="Text Placeholder 2"/>
          <p:cNvSpPr>
            <a:spLocks noGrp="1"/>
          </p:cNvSpPr>
          <p:nvPr>
            <p:ph type="body" sz="quarter" idx="16"/>
          </p:nvPr>
        </p:nvSpPr>
        <p:spPr>
          <a:xfrm>
            <a:off x="357188" y="909635"/>
            <a:ext cx="11477331" cy="396875"/>
          </a:xfrm>
        </p:spPr>
        <p:txBody>
          <a:bodyPr/>
          <a:lstStyle>
            <a:lvl1pPr>
              <a:defRPr sz="1800"/>
            </a:lvl1pPr>
          </a:lstStyle>
          <a:p>
            <a:pPr lvl="0"/>
            <a:r>
              <a:rPr lang="pt-BR"/>
              <a:t>Clique para editar o texto mestre</a:t>
            </a:r>
          </a:p>
        </p:txBody>
      </p:sp>
      <p:sp>
        <p:nvSpPr>
          <p:cNvPr id="10" name="Text Placeholder 17"/>
          <p:cNvSpPr>
            <a:spLocks noGrp="1"/>
          </p:cNvSpPr>
          <p:nvPr>
            <p:ph type="body" sz="quarter" idx="15"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a:t>Click to add footer text</a:t>
            </a:r>
          </a:p>
        </p:txBody>
      </p:sp>
      <p:sp>
        <p:nvSpPr>
          <p:cNvPr id="11"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‹Nº›</a:t>
            </a:fld>
            <a:endParaRPr lang="en-GB"/>
          </a:p>
        </p:txBody>
      </p:sp>
    </p:spTree>
    <p:extLst>
      <p:ext uri="{BB962C8B-B14F-4D97-AF65-F5344CB8AC3E}">
        <p14:creationId xmlns:p14="http://schemas.microsoft.com/office/powerpoint/2010/main" val="181530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Blank (White)">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‹Nº›</a:t>
            </a:fld>
            <a:endParaRPr lang="en-GB"/>
          </a:p>
        </p:txBody>
      </p:sp>
    </p:spTree>
    <p:extLst>
      <p:ext uri="{BB962C8B-B14F-4D97-AF65-F5344CB8AC3E}">
        <p14:creationId xmlns:p14="http://schemas.microsoft.com/office/powerpoint/2010/main" val="271756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4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880B-B2A1-4343-8F1B-D11FAEA2A2C5}"/>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C41184D5-78E0-4646-8F38-C52C718FFF6F}"/>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09802832-2B66-4562-9C71-D7D1507397C2}"/>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AEF49FA9-6D89-44C4-B6C9-EA8D7FB75632}"/>
              </a:ext>
            </a:extLst>
          </p:cNvPr>
          <p:cNvSpPr>
            <a:spLocks noGrp="1"/>
          </p:cNvSpPr>
          <p:nvPr>
            <p:ph sz="quarter" idx="12" hasCustomPrompt="1"/>
          </p:nvPr>
        </p:nvSpPr>
        <p:spPr>
          <a:xfrm>
            <a:off x="360362"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BAD1D924-231B-4C18-8E90-2DFF9C04EF04}"/>
              </a:ext>
            </a:extLst>
          </p:cNvPr>
          <p:cNvSpPr>
            <a:spLocks noGrp="1"/>
          </p:cNvSpPr>
          <p:nvPr>
            <p:ph sz="quarter" idx="13" hasCustomPrompt="1"/>
          </p:nvPr>
        </p:nvSpPr>
        <p:spPr>
          <a:xfrm>
            <a:off x="3272933"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9EF0024D-3708-4302-8C69-256AD7593873}"/>
              </a:ext>
            </a:extLst>
          </p:cNvPr>
          <p:cNvSpPr>
            <a:spLocks noGrp="1"/>
          </p:cNvSpPr>
          <p:nvPr>
            <p:ph sz="quarter" idx="14" hasCustomPrompt="1"/>
          </p:nvPr>
        </p:nvSpPr>
        <p:spPr>
          <a:xfrm>
            <a:off x="6185504"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E3415997-1B6E-4BEC-B682-F9280D0D5E3E}"/>
              </a:ext>
            </a:extLst>
          </p:cNvPr>
          <p:cNvSpPr>
            <a:spLocks noGrp="1"/>
          </p:cNvSpPr>
          <p:nvPr>
            <p:ph sz="quarter" idx="15" hasCustomPrompt="1"/>
          </p:nvPr>
        </p:nvSpPr>
        <p:spPr>
          <a:xfrm>
            <a:off x="9098074"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036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Section Header - Grape">
    <p:bg>
      <p:bgPr>
        <a:solidFill>
          <a:schemeClr val="accent1"/>
        </a:soli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5"/>
          </p:nvPr>
        </p:nvSpPr>
        <p:spPr>
          <a:xfrm>
            <a:off x="359998" y="2984855"/>
            <a:ext cx="11468465" cy="1585557"/>
          </a:xfrm>
        </p:spPr>
        <p:txBody>
          <a:bodyPr anchor="t"/>
          <a:lstStyle>
            <a:lvl1pPr algn="l">
              <a:spcBef>
                <a:spcPts val="200"/>
              </a:spcBef>
              <a:defRPr sz="2400" b="1">
                <a:solidFill>
                  <a:schemeClr val="bg1"/>
                </a:solidFill>
              </a:defRPr>
            </a:lvl1pPr>
            <a:lvl2pPr marL="0" indent="0" algn="l">
              <a:spcBef>
                <a:spcPts val="200"/>
              </a:spcBef>
              <a:buNone/>
              <a:defRPr sz="2200" b="0">
                <a:solidFill>
                  <a:schemeClr val="bg1"/>
                </a:solidFill>
              </a:defRPr>
            </a:lvl2pPr>
          </a:lstStyle>
          <a:p>
            <a:pPr lvl="0"/>
            <a:r>
              <a:rPr lang="pt-BR"/>
              <a:t>Clique para editar o texto mestre</a:t>
            </a:r>
          </a:p>
          <a:p>
            <a:pPr lvl="1"/>
            <a:r>
              <a:rPr lang="pt-BR"/>
              <a:t>Segundo nível</a:t>
            </a:r>
          </a:p>
        </p:txBody>
      </p:sp>
      <p:sp>
        <p:nvSpPr>
          <p:cNvPr id="5" name="Text Placeholder 2"/>
          <p:cNvSpPr>
            <a:spLocks noGrp="1"/>
          </p:cNvSpPr>
          <p:nvPr>
            <p:ph type="body" sz="quarter" idx="16" hasCustomPrompt="1"/>
          </p:nvPr>
        </p:nvSpPr>
        <p:spPr>
          <a:xfrm>
            <a:off x="359999" y="2564672"/>
            <a:ext cx="976676" cy="411163"/>
          </a:xfrm>
        </p:spPr>
        <p:txBody>
          <a:bodyPr anchor="t"/>
          <a:lstStyle>
            <a:lvl1pPr algn="l">
              <a:spcBef>
                <a:spcPts val="200"/>
              </a:spcBef>
              <a:defRPr sz="2400" b="1">
                <a:solidFill>
                  <a:schemeClr val="bg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1022525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ection Header - Jade">
    <p:bg>
      <p:bgPr>
        <a:solidFill>
          <a:schemeClr val="accent5"/>
        </a:soli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5"/>
          </p:nvPr>
        </p:nvSpPr>
        <p:spPr>
          <a:xfrm>
            <a:off x="359998" y="2984855"/>
            <a:ext cx="11468465" cy="1585557"/>
          </a:xfrm>
        </p:spPr>
        <p:txBody>
          <a:bodyPr anchor="t"/>
          <a:lstStyle>
            <a:lvl1pPr algn="l">
              <a:spcBef>
                <a:spcPts val="200"/>
              </a:spcBef>
              <a:defRPr sz="2400" b="1">
                <a:solidFill>
                  <a:schemeClr val="bg1"/>
                </a:solidFill>
              </a:defRPr>
            </a:lvl1pPr>
            <a:lvl2pPr marL="0" indent="0" algn="l">
              <a:spcBef>
                <a:spcPts val="200"/>
              </a:spcBef>
              <a:buNone/>
              <a:defRPr sz="2200" b="0">
                <a:solidFill>
                  <a:schemeClr val="bg1"/>
                </a:solidFill>
              </a:defRPr>
            </a:lvl2pPr>
          </a:lstStyle>
          <a:p>
            <a:pPr lvl="0"/>
            <a:r>
              <a:rPr lang="pt-BR"/>
              <a:t>Clique para editar o texto mestre</a:t>
            </a:r>
          </a:p>
          <a:p>
            <a:pPr lvl="1"/>
            <a:r>
              <a:rPr lang="pt-BR"/>
              <a:t>Segundo nível</a:t>
            </a:r>
          </a:p>
        </p:txBody>
      </p:sp>
      <p:sp>
        <p:nvSpPr>
          <p:cNvPr id="5" name="Text Placeholder 2"/>
          <p:cNvSpPr>
            <a:spLocks noGrp="1"/>
          </p:cNvSpPr>
          <p:nvPr>
            <p:ph type="body" sz="quarter" idx="16" hasCustomPrompt="1"/>
          </p:nvPr>
        </p:nvSpPr>
        <p:spPr>
          <a:xfrm>
            <a:off x="359999" y="2564672"/>
            <a:ext cx="976676" cy="411163"/>
          </a:xfrm>
        </p:spPr>
        <p:txBody>
          <a:bodyPr anchor="t"/>
          <a:lstStyle>
            <a:lvl1pPr algn="l">
              <a:spcBef>
                <a:spcPts val="200"/>
              </a:spcBef>
              <a:defRPr sz="2400" b="1">
                <a:solidFill>
                  <a:schemeClr val="bg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286454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Section Header - Amethyst">
    <p:bg>
      <p:bgPr>
        <a:solidFill>
          <a:schemeClr val="accent6"/>
        </a:soli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5"/>
          </p:nvPr>
        </p:nvSpPr>
        <p:spPr>
          <a:xfrm>
            <a:off x="359998" y="2984855"/>
            <a:ext cx="11468465" cy="1585557"/>
          </a:xfrm>
        </p:spPr>
        <p:txBody>
          <a:bodyPr anchor="t"/>
          <a:lstStyle>
            <a:lvl1pPr algn="l">
              <a:spcBef>
                <a:spcPts val="200"/>
              </a:spcBef>
              <a:defRPr sz="2400" b="1">
                <a:solidFill>
                  <a:schemeClr val="bg1"/>
                </a:solidFill>
              </a:defRPr>
            </a:lvl1pPr>
            <a:lvl2pPr marL="0" indent="0" algn="l">
              <a:spcBef>
                <a:spcPts val="200"/>
              </a:spcBef>
              <a:buNone/>
              <a:defRPr sz="2200" b="0">
                <a:solidFill>
                  <a:schemeClr val="bg1"/>
                </a:solidFill>
              </a:defRPr>
            </a:lvl2pPr>
          </a:lstStyle>
          <a:p>
            <a:pPr lvl="0"/>
            <a:r>
              <a:rPr lang="pt-BR"/>
              <a:t>Clique para editar o texto mestre</a:t>
            </a:r>
          </a:p>
          <a:p>
            <a:pPr lvl="1"/>
            <a:r>
              <a:rPr lang="pt-BR"/>
              <a:t>Segundo nível</a:t>
            </a:r>
          </a:p>
        </p:txBody>
      </p:sp>
      <p:sp>
        <p:nvSpPr>
          <p:cNvPr id="5" name="Text Placeholder 2"/>
          <p:cNvSpPr>
            <a:spLocks noGrp="1"/>
          </p:cNvSpPr>
          <p:nvPr>
            <p:ph type="body" sz="quarter" idx="16" hasCustomPrompt="1"/>
          </p:nvPr>
        </p:nvSpPr>
        <p:spPr>
          <a:xfrm>
            <a:off x="359999" y="2564672"/>
            <a:ext cx="976676" cy="411163"/>
          </a:xfrm>
        </p:spPr>
        <p:txBody>
          <a:bodyPr anchor="t"/>
          <a:lstStyle>
            <a:lvl1pPr algn="l">
              <a:spcBef>
                <a:spcPts val="200"/>
              </a:spcBef>
              <a:defRPr sz="2400" b="1">
                <a:solidFill>
                  <a:schemeClr val="bg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338698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Section Header - Spring Green">
    <p:bg>
      <p:bgPr>
        <a:solidFill>
          <a:srgbClr val="B8DC00"/>
        </a:soli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5"/>
          </p:nvPr>
        </p:nvSpPr>
        <p:spPr>
          <a:xfrm>
            <a:off x="359998" y="2984855"/>
            <a:ext cx="11468465" cy="1585557"/>
          </a:xfrm>
        </p:spPr>
        <p:txBody>
          <a:bodyPr anchor="t"/>
          <a:lstStyle>
            <a:lvl1pPr algn="l">
              <a:spcBef>
                <a:spcPts val="200"/>
              </a:spcBef>
              <a:defRPr sz="2400" b="1">
                <a:solidFill>
                  <a:schemeClr val="tx1"/>
                </a:solidFill>
              </a:defRPr>
            </a:lvl1pPr>
            <a:lvl2pPr marL="0" indent="0" algn="l">
              <a:spcBef>
                <a:spcPts val="200"/>
              </a:spcBef>
              <a:buNone/>
              <a:defRPr sz="2200" b="0">
                <a:solidFill>
                  <a:schemeClr val="tx1"/>
                </a:solidFill>
              </a:defRPr>
            </a:lvl2pPr>
          </a:lstStyle>
          <a:p>
            <a:pPr lvl="0"/>
            <a:r>
              <a:rPr lang="pt-BR"/>
              <a:t>Clique para editar o texto mestre</a:t>
            </a:r>
          </a:p>
          <a:p>
            <a:pPr lvl="1"/>
            <a:r>
              <a:rPr lang="pt-BR"/>
              <a:t>Segundo nível</a:t>
            </a:r>
          </a:p>
        </p:txBody>
      </p:sp>
      <p:sp>
        <p:nvSpPr>
          <p:cNvPr id="5" name="Text Placeholder 2"/>
          <p:cNvSpPr>
            <a:spLocks noGrp="1"/>
          </p:cNvSpPr>
          <p:nvPr>
            <p:ph type="body" sz="quarter" idx="16" hasCustomPrompt="1"/>
          </p:nvPr>
        </p:nvSpPr>
        <p:spPr>
          <a:xfrm>
            <a:off x="359999" y="2564672"/>
            <a:ext cx="976676" cy="411163"/>
          </a:xfrm>
        </p:spPr>
        <p:txBody>
          <a:bodyPr anchor="t"/>
          <a:lstStyle>
            <a:lvl1pPr algn="l">
              <a:spcBef>
                <a:spcPts val="200"/>
              </a:spcBef>
              <a:defRPr sz="2400" b="1">
                <a:solidFill>
                  <a:schemeClr val="tx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73488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ection Header - Crimson">
    <p:bg>
      <p:bgPr>
        <a:solidFill>
          <a:schemeClr val="accent3"/>
        </a:soli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5"/>
          </p:nvPr>
        </p:nvSpPr>
        <p:spPr>
          <a:xfrm>
            <a:off x="359998" y="2984855"/>
            <a:ext cx="11468465" cy="1585557"/>
          </a:xfrm>
        </p:spPr>
        <p:txBody>
          <a:bodyPr anchor="t"/>
          <a:lstStyle>
            <a:lvl1pPr algn="l">
              <a:spcBef>
                <a:spcPts val="200"/>
              </a:spcBef>
              <a:defRPr sz="2400" b="1">
                <a:solidFill>
                  <a:schemeClr val="bg1"/>
                </a:solidFill>
              </a:defRPr>
            </a:lvl1pPr>
            <a:lvl2pPr marL="0" indent="0" algn="l">
              <a:spcBef>
                <a:spcPts val="200"/>
              </a:spcBef>
              <a:buNone/>
              <a:defRPr sz="2200" b="0">
                <a:solidFill>
                  <a:schemeClr val="bg1"/>
                </a:solidFill>
              </a:defRPr>
            </a:lvl2pPr>
          </a:lstStyle>
          <a:p>
            <a:pPr lvl="0"/>
            <a:r>
              <a:rPr lang="pt-BR"/>
              <a:t>Clique para editar o texto mestre</a:t>
            </a:r>
          </a:p>
          <a:p>
            <a:pPr lvl="1"/>
            <a:r>
              <a:rPr lang="pt-BR"/>
              <a:t>Segundo nível</a:t>
            </a:r>
          </a:p>
        </p:txBody>
      </p:sp>
      <p:sp>
        <p:nvSpPr>
          <p:cNvPr id="5" name="Text Placeholder 2"/>
          <p:cNvSpPr>
            <a:spLocks noGrp="1"/>
          </p:cNvSpPr>
          <p:nvPr>
            <p:ph type="body" sz="quarter" idx="16" hasCustomPrompt="1"/>
          </p:nvPr>
        </p:nvSpPr>
        <p:spPr>
          <a:xfrm>
            <a:off x="359999" y="2564672"/>
            <a:ext cx="976676" cy="411163"/>
          </a:xfrm>
        </p:spPr>
        <p:txBody>
          <a:bodyPr anchor="t"/>
          <a:lstStyle>
            <a:lvl1pPr algn="l">
              <a:spcBef>
                <a:spcPts val="200"/>
              </a:spcBef>
              <a:defRPr sz="2400" b="1">
                <a:solidFill>
                  <a:schemeClr val="bg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303104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ection Header - Sunset Orange">
    <p:bg>
      <p:bgPr>
        <a:solidFill>
          <a:srgbClr val="FF8C00"/>
        </a:soli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5"/>
          </p:nvPr>
        </p:nvSpPr>
        <p:spPr>
          <a:xfrm>
            <a:off x="359998" y="2984855"/>
            <a:ext cx="11468465" cy="1585557"/>
          </a:xfrm>
        </p:spPr>
        <p:txBody>
          <a:bodyPr anchor="t"/>
          <a:lstStyle>
            <a:lvl1pPr algn="l">
              <a:spcBef>
                <a:spcPts val="200"/>
              </a:spcBef>
              <a:defRPr sz="2400" b="1">
                <a:solidFill>
                  <a:schemeClr val="bg1"/>
                </a:solidFill>
              </a:defRPr>
            </a:lvl1pPr>
            <a:lvl2pPr marL="0" indent="0" algn="l">
              <a:spcBef>
                <a:spcPts val="200"/>
              </a:spcBef>
              <a:buNone/>
              <a:defRPr sz="2200" b="0">
                <a:solidFill>
                  <a:schemeClr val="bg1"/>
                </a:solidFill>
              </a:defRPr>
            </a:lvl2pPr>
          </a:lstStyle>
          <a:p>
            <a:pPr lvl="0"/>
            <a:r>
              <a:rPr lang="pt-BR"/>
              <a:t>Clique para editar o texto mestre</a:t>
            </a:r>
          </a:p>
          <a:p>
            <a:pPr lvl="1"/>
            <a:r>
              <a:rPr lang="pt-BR"/>
              <a:t>Segundo nível</a:t>
            </a:r>
          </a:p>
        </p:txBody>
      </p:sp>
      <p:sp>
        <p:nvSpPr>
          <p:cNvPr id="5" name="Text Placeholder 2"/>
          <p:cNvSpPr>
            <a:spLocks noGrp="1"/>
          </p:cNvSpPr>
          <p:nvPr>
            <p:ph type="body" sz="quarter" idx="16" hasCustomPrompt="1"/>
          </p:nvPr>
        </p:nvSpPr>
        <p:spPr>
          <a:xfrm>
            <a:off x="359999" y="2564672"/>
            <a:ext cx="976676" cy="411163"/>
          </a:xfrm>
        </p:spPr>
        <p:txBody>
          <a:bodyPr anchor="t"/>
          <a:lstStyle>
            <a:lvl1pPr algn="l">
              <a:spcBef>
                <a:spcPts val="200"/>
              </a:spcBef>
              <a:defRPr sz="2400" b="1">
                <a:solidFill>
                  <a:schemeClr val="bg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690852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_Section Header (Black)">
    <p:bg>
      <p:bgPr>
        <a:solidFill>
          <a:srgbClr val="000000"/>
        </a:solidFill>
        <a:effectLst/>
      </p:bgPr>
    </p:bg>
    <p:spTree>
      <p:nvGrpSpPr>
        <p:cNvPr id="1" name=""/>
        <p:cNvGrpSpPr/>
        <p:nvPr/>
      </p:nvGrpSpPr>
      <p:grpSpPr>
        <a:xfrm>
          <a:off x="0" y="0"/>
          <a:ext cx="0" cy="0"/>
          <a:chOff x="0" y="0"/>
          <a:chExt cx="0" cy="0"/>
        </a:xfrm>
      </p:grpSpPr>
      <p:sp>
        <p:nvSpPr>
          <p:cNvPr id="5" name="Text Placeholder 2"/>
          <p:cNvSpPr>
            <a:spLocks noGrp="1"/>
          </p:cNvSpPr>
          <p:nvPr>
            <p:ph type="body" sz="quarter" idx="15"/>
          </p:nvPr>
        </p:nvSpPr>
        <p:spPr>
          <a:xfrm>
            <a:off x="359998" y="2984855"/>
            <a:ext cx="11468465" cy="1585557"/>
          </a:xfrm>
          <a:prstGeom prst="rect">
            <a:avLst/>
          </a:prstGeom>
        </p:spPr>
        <p:txBody>
          <a:bodyPr anchor="t"/>
          <a:lstStyle>
            <a:lvl1pPr algn="l">
              <a:spcBef>
                <a:spcPts val="200"/>
              </a:spcBef>
              <a:defRPr sz="2400" b="1">
                <a:solidFill>
                  <a:schemeClr val="bg1"/>
                </a:solidFill>
              </a:defRPr>
            </a:lvl1pPr>
            <a:lvl2pPr marL="0" indent="0" algn="l">
              <a:spcBef>
                <a:spcPts val="200"/>
              </a:spcBef>
              <a:buNone/>
              <a:defRPr sz="2200" b="0">
                <a:solidFill>
                  <a:schemeClr val="bg1"/>
                </a:solidFill>
              </a:defRPr>
            </a:lvl2pPr>
          </a:lstStyle>
          <a:p>
            <a:pPr lvl="0"/>
            <a:r>
              <a:rPr lang="pt-BR"/>
              <a:t>Clique para editar o texto mestre</a:t>
            </a:r>
          </a:p>
          <a:p>
            <a:pPr lvl="1"/>
            <a:r>
              <a:rPr lang="pt-BR"/>
              <a:t>Segundo nível</a:t>
            </a:r>
          </a:p>
        </p:txBody>
      </p:sp>
      <p:sp>
        <p:nvSpPr>
          <p:cNvPr id="7" name="Text Placeholder 2"/>
          <p:cNvSpPr>
            <a:spLocks noGrp="1"/>
          </p:cNvSpPr>
          <p:nvPr>
            <p:ph type="body" sz="quarter" idx="16" hasCustomPrompt="1"/>
          </p:nvPr>
        </p:nvSpPr>
        <p:spPr>
          <a:xfrm>
            <a:off x="360363" y="2564672"/>
            <a:ext cx="976312" cy="411163"/>
          </a:xfrm>
          <a:prstGeom prst="rect">
            <a:avLst/>
          </a:prstGeom>
        </p:spPr>
        <p:txBody>
          <a:bodyPr anchor="t"/>
          <a:lstStyle>
            <a:lvl1pPr algn="l">
              <a:spcBef>
                <a:spcPts val="200"/>
              </a:spcBef>
              <a:defRPr sz="2400" b="1">
                <a:solidFill>
                  <a:schemeClr val="bg1"/>
                </a:solidFill>
              </a:defRPr>
            </a:lvl1pPr>
            <a:lvl2pPr marL="0" indent="0" algn="l">
              <a:spcBef>
                <a:spcPts val="200"/>
              </a:spcBef>
              <a:buNone/>
              <a:defRPr sz="2200" b="0">
                <a:solidFill>
                  <a:schemeClr val="tx1"/>
                </a:solidFill>
              </a:defRPr>
            </a:lvl2pPr>
          </a:lstStyle>
          <a:p>
            <a:pPr lvl="0"/>
            <a:r>
              <a:rPr lang="en-US"/>
              <a:t>No.</a:t>
            </a:r>
          </a:p>
        </p:txBody>
      </p:sp>
      <p:sp>
        <p:nvSpPr>
          <p:cNvPr id="9"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bg1"/>
                </a:solidFill>
              </a:defRPr>
            </a:lvl1pPr>
          </a:lstStyle>
          <a:p>
            <a:fld id="{4034BEE3-566C-4068-A777-C3A4762E861B}" type="slidenum">
              <a:rPr lang="en-GB" smtClean="0"/>
              <a:pPr/>
              <a:t>‹Nº›</a:t>
            </a:fld>
            <a:endParaRPr lang="en-GB"/>
          </a:p>
        </p:txBody>
      </p:sp>
      <p:sp>
        <p:nvSpPr>
          <p:cNvPr id="10" name="Text Placeholder 17"/>
          <p:cNvSpPr>
            <a:spLocks noGrp="1"/>
          </p:cNvSpPr>
          <p:nvPr>
            <p:ph type="body" sz="quarter" idx="17" hasCustomPrompt="1"/>
          </p:nvPr>
        </p:nvSpPr>
        <p:spPr>
          <a:xfrm>
            <a:off x="354012" y="6399213"/>
            <a:ext cx="5741987" cy="182562"/>
          </a:xfrm>
        </p:spPr>
        <p:txBody>
          <a:bodyPr anchor="ctr">
            <a:noAutofit/>
          </a:bodyPr>
          <a:lstStyle>
            <a:lvl1pPr>
              <a:defRPr sz="800">
                <a:solidFill>
                  <a:schemeClr val="bg1"/>
                </a:solidFill>
              </a:defRPr>
            </a:lvl1pPr>
          </a:lstStyle>
          <a:p>
            <a:pPr lvl="0"/>
            <a:r>
              <a:rPr lang="en-US"/>
              <a:t>Click to add footer text</a:t>
            </a:r>
          </a:p>
        </p:txBody>
      </p:sp>
    </p:spTree>
    <p:extLst>
      <p:ext uri="{BB962C8B-B14F-4D97-AF65-F5344CB8AC3E}">
        <p14:creationId xmlns:p14="http://schemas.microsoft.com/office/powerpoint/2010/main" val="342013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2_Section Header (White)">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360362" y="2984855"/>
            <a:ext cx="11466511" cy="1585557"/>
          </a:xfrm>
          <a:prstGeom prst="rect">
            <a:avLst/>
          </a:prstGeom>
        </p:spPr>
        <p:txBody>
          <a:bodyPr anchor="t"/>
          <a:lstStyle>
            <a:lvl1pPr algn="l">
              <a:spcBef>
                <a:spcPts val="200"/>
              </a:spcBef>
              <a:defRPr sz="2400" b="1">
                <a:solidFill>
                  <a:schemeClr val="tx1"/>
                </a:solidFill>
              </a:defRPr>
            </a:lvl1pPr>
            <a:lvl2pPr marL="0" indent="0" algn="l">
              <a:spcBef>
                <a:spcPts val="200"/>
              </a:spcBef>
              <a:buNone/>
              <a:defRPr sz="2200" b="0">
                <a:solidFill>
                  <a:schemeClr val="tx1"/>
                </a:solidFill>
              </a:defRPr>
            </a:lvl2pPr>
          </a:lstStyle>
          <a:p>
            <a:pPr lvl="0"/>
            <a:r>
              <a:rPr lang="pt-BR"/>
              <a:t>Clique para editar o texto mestre</a:t>
            </a:r>
          </a:p>
          <a:p>
            <a:pPr lvl="1"/>
            <a:r>
              <a:rPr lang="pt-BR"/>
              <a:t>Segundo nível</a:t>
            </a:r>
          </a:p>
        </p:txBody>
      </p:sp>
      <p:sp>
        <p:nvSpPr>
          <p:cNvPr id="5" name="Text Placeholder 2"/>
          <p:cNvSpPr>
            <a:spLocks noGrp="1"/>
          </p:cNvSpPr>
          <p:nvPr>
            <p:ph type="body" sz="quarter" idx="16" hasCustomPrompt="1"/>
          </p:nvPr>
        </p:nvSpPr>
        <p:spPr>
          <a:xfrm>
            <a:off x="359999" y="2564672"/>
            <a:ext cx="976676" cy="411163"/>
          </a:xfrm>
          <a:prstGeom prst="rect">
            <a:avLst/>
          </a:prstGeom>
        </p:spPr>
        <p:txBody>
          <a:bodyPr anchor="t"/>
          <a:lstStyle>
            <a:lvl1pPr algn="l">
              <a:spcBef>
                <a:spcPts val="200"/>
              </a:spcBef>
              <a:defRPr sz="2400" b="1">
                <a:solidFill>
                  <a:schemeClr val="tx1"/>
                </a:solidFill>
              </a:defRPr>
            </a:lvl1pPr>
            <a:lvl2pPr marL="0" indent="0" algn="l">
              <a:spcBef>
                <a:spcPts val="200"/>
              </a:spcBef>
              <a:buNone/>
              <a:defRPr sz="2200" b="0">
                <a:solidFill>
                  <a:schemeClr val="tx1"/>
                </a:solidFill>
              </a:defRPr>
            </a:lvl2pPr>
          </a:lstStyle>
          <a:p>
            <a:pPr lvl="0"/>
            <a:r>
              <a:rPr lang="en-US"/>
              <a:t>No.</a:t>
            </a:r>
          </a:p>
        </p:txBody>
      </p:sp>
      <p:sp>
        <p:nvSpPr>
          <p:cNvPr id="7"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‹Nº›</a:t>
            </a:fld>
            <a:endParaRPr lang="en-GB"/>
          </a:p>
        </p:txBody>
      </p:sp>
      <p:sp>
        <p:nvSpPr>
          <p:cNvPr id="9" name="Text Placeholder 17"/>
          <p:cNvSpPr>
            <a:spLocks noGrp="1"/>
          </p:cNvSpPr>
          <p:nvPr>
            <p:ph type="body" sz="quarter" idx="17" hasCustomPrompt="1"/>
          </p:nvPr>
        </p:nvSpPr>
        <p:spPr>
          <a:xfrm>
            <a:off x="354012" y="6399213"/>
            <a:ext cx="5741987" cy="182562"/>
          </a:xfrm>
        </p:spPr>
        <p:txBody>
          <a:bodyPr anchor="ctr">
            <a:noAutofit/>
          </a:bodyPr>
          <a:lstStyle>
            <a:lvl1pPr>
              <a:defRPr sz="800">
                <a:solidFill>
                  <a:schemeClr val="tx1"/>
                </a:solidFill>
              </a:defRPr>
            </a:lvl1pPr>
          </a:lstStyle>
          <a:p>
            <a:pPr lvl="0"/>
            <a:r>
              <a:rPr lang="en-US"/>
              <a:t>Click to add footer text</a:t>
            </a:r>
          </a:p>
        </p:txBody>
      </p:sp>
    </p:spTree>
    <p:extLst>
      <p:ext uri="{BB962C8B-B14F-4D97-AF65-F5344CB8AC3E}">
        <p14:creationId xmlns:p14="http://schemas.microsoft.com/office/powerpoint/2010/main" val="1889708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Black)">
    <p:bg>
      <p:bgPr>
        <a:solidFill>
          <a:srgbClr val="0000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7162800" y="1137600"/>
            <a:ext cx="4666800" cy="1789200"/>
          </a:xfrm>
          <a:prstGeom prst="rect">
            <a:avLst/>
          </a:prstGeom>
        </p:spPr>
        <p:txBody>
          <a:bodyPr anchor="b">
            <a:noAutofit/>
          </a:bodyPr>
          <a:lstStyle>
            <a:lvl1pPr algn="l">
              <a:defRPr sz="2400" b="1">
                <a:solidFill>
                  <a:schemeClr val="bg1"/>
                </a:solidFill>
              </a:defRPr>
            </a:lvl1pPr>
          </a:lstStyle>
          <a:p>
            <a:r>
              <a:rPr lang="pt-BR"/>
              <a:t>Clique para editar o título mestre</a:t>
            </a:r>
            <a:endParaRPr lang="en-GB"/>
          </a:p>
        </p:txBody>
      </p:sp>
      <p:sp>
        <p:nvSpPr>
          <p:cNvPr id="8" name="Subtitle 2"/>
          <p:cNvSpPr>
            <a:spLocks noGrp="1"/>
          </p:cNvSpPr>
          <p:nvPr>
            <p:ph type="subTitle" idx="1"/>
          </p:nvPr>
        </p:nvSpPr>
        <p:spPr>
          <a:xfrm>
            <a:off x="7162800" y="3146400"/>
            <a:ext cx="4666800" cy="1882800"/>
          </a:xfrm>
          <a:prstGeom prst="rect">
            <a:avLst/>
          </a:prstGeom>
        </p:spPr>
        <p:txBody>
          <a:bodyPr anchor="t">
            <a:noAutofit/>
          </a:bodyPr>
          <a:lstStyle>
            <a:lvl1pPr marL="0" indent="0" algn="l">
              <a:spcBef>
                <a:spcPts val="600"/>
              </a:spcBef>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GB"/>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3822" y="556955"/>
            <a:ext cx="4130127" cy="306000"/>
          </a:xfrm>
          <a:prstGeom prst="rect">
            <a:avLst/>
          </a:prstGeom>
        </p:spPr>
      </p:pic>
    </p:spTree>
    <p:extLst>
      <p:ext uri="{BB962C8B-B14F-4D97-AF65-F5344CB8AC3E}">
        <p14:creationId xmlns:p14="http://schemas.microsoft.com/office/powerpoint/2010/main" val="212622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Title Slide (Black)">
    <p:bg>
      <p:bgPr>
        <a:solidFill>
          <a:srgbClr val="000000"/>
        </a:solidFill>
        <a:effectLst/>
      </p:bgPr>
    </p:bg>
    <p:spTree>
      <p:nvGrpSpPr>
        <p:cNvPr id="1" name=""/>
        <p:cNvGrpSpPr/>
        <p:nvPr/>
      </p:nvGrpSpPr>
      <p:grpSpPr>
        <a:xfrm>
          <a:off x="0" y="0"/>
          <a:ext cx="0" cy="0"/>
          <a:chOff x="0" y="0"/>
          <a:chExt cx="0" cy="0"/>
        </a:xfrm>
      </p:grpSpPr>
      <p:sp>
        <p:nvSpPr>
          <p:cNvPr id="8" name="Title 1"/>
          <p:cNvSpPr>
            <a:spLocks noGrp="1"/>
          </p:cNvSpPr>
          <p:nvPr>
            <p:ph type="ctrTitle"/>
          </p:nvPr>
        </p:nvSpPr>
        <p:spPr>
          <a:xfrm>
            <a:off x="360000" y="3846097"/>
            <a:ext cx="11466875" cy="1143000"/>
          </a:xfrm>
          <a:prstGeom prst="rect">
            <a:avLst/>
          </a:prstGeom>
        </p:spPr>
        <p:txBody>
          <a:bodyPr anchor="b">
            <a:noAutofit/>
          </a:bodyPr>
          <a:lstStyle>
            <a:lvl1pPr algn="l">
              <a:defRPr sz="2400" b="1">
                <a:solidFill>
                  <a:schemeClr val="bg1"/>
                </a:solidFill>
              </a:defRPr>
            </a:lvl1pPr>
          </a:lstStyle>
          <a:p>
            <a:r>
              <a:rPr lang="pt-BR"/>
              <a:t>Clique para editar o título mestre</a:t>
            </a:r>
            <a:endParaRPr lang="en-GB"/>
          </a:p>
        </p:txBody>
      </p:sp>
      <p:sp>
        <p:nvSpPr>
          <p:cNvPr id="9" name="Subtitle 2"/>
          <p:cNvSpPr>
            <a:spLocks noGrp="1"/>
          </p:cNvSpPr>
          <p:nvPr>
            <p:ph type="subTitle" idx="1"/>
          </p:nvPr>
        </p:nvSpPr>
        <p:spPr>
          <a:xfrm>
            <a:off x="360000" y="4989097"/>
            <a:ext cx="11466875" cy="1125748"/>
          </a:xfrm>
          <a:prstGeom prst="rect">
            <a:avLst/>
          </a:prstGeom>
        </p:spPr>
        <p:txBody>
          <a:bodyPr anchor="t">
            <a:noAutofit/>
          </a:bodyPr>
          <a:lstStyle>
            <a:lvl1pPr marL="0" indent="0" algn="l">
              <a:spcBef>
                <a:spcPts val="200"/>
              </a:spcBef>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GB"/>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3824" y="556953"/>
            <a:ext cx="4130127" cy="306000"/>
          </a:xfrm>
          <a:prstGeom prst="rect">
            <a:avLst/>
          </a:prstGeom>
        </p:spPr>
      </p:pic>
    </p:spTree>
    <p:extLst>
      <p:ext uri="{BB962C8B-B14F-4D97-AF65-F5344CB8AC3E}">
        <p14:creationId xmlns:p14="http://schemas.microsoft.com/office/powerpoint/2010/main" val="373734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4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C45C-9BBB-4B14-BC71-8D9593AF9252}"/>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DCA3869-0626-4D7E-A07F-ED2B248D284C}"/>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F29845BF-B227-4307-81B9-E7C8FC57CD26}"/>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C1A4FC7E-D91D-407A-BFBE-F405D6BBEA67}"/>
              </a:ext>
            </a:extLst>
          </p:cNvPr>
          <p:cNvSpPr>
            <a:spLocks noGrp="1"/>
          </p:cNvSpPr>
          <p:nvPr>
            <p:ph type="body" sz="quarter" idx="12" hasCustomPrompt="1"/>
          </p:nvPr>
        </p:nvSpPr>
        <p:spPr>
          <a:xfrm>
            <a:off x="360000" y="1710000"/>
            <a:ext cx="27288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129916EF-EC2F-4137-B182-AA5508918E8F}"/>
              </a:ext>
            </a:extLst>
          </p:cNvPr>
          <p:cNvSpPr>
            <a:spLocks noGrp="1"/>
          </p:cNvSpPr>
          <p:nvPr>
            <p:ph sz="quarter" idx="13" hasCustomPrompt="1"/>
          </p:nvPr>
        </p:nvSpPr>
        <p:spPr>
          <a:xfrm>
            <a:off x="360000" y="2376000"/>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6D9A3CD5-4B7B-41AC-BFD5-7AA2D853D03E}"/>
              </a:ext>
            </a:extLst>
          </p:cNvPr>
          <p:cNvSpPr>
            <a:spLocks noGrp="1"/>
          </p:cNvSpPr>
          <p:nvPr>
            <p:ph type="body" sz="quarter" idx="14" hasCustomPrompt="1"/>
          </p:nvPr>
        </p:nvSpPr>
        <p:spPr>
          <a:xfrm>
            <a:off x="3272691" y="1710000"/>
            <a:ext cx="2728800" cy="604838"/>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35F727AD-E63B-412E-B986-D86DFE5EED29}"/>
              </a:ext>
            </a:extLst>
          </p:cNvPr>
          <p:cNvSpPr>
            <a:spLocks noGrp="1"/>
          </p:cNvSpPr>
          <p:nvPr>
            <p:ph sz="quarter" idx="15" hasCustomPrompt="1"/>
          </p:nvPr>
        </p:nvSpPr>
        <p:spPr>
          <a:xfrm>
            <a:off x="3272691" y="2376488"/>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8CEE6CD4-960B-4926-8A35-E8FF363F8723}"/>
              </a:ext>
            </a:extLst>
          </p:cNvPr>
          <p:cNvSpPr>
            <a:spLocks noGrp="1"/>
          </p:cNvSpPr>
          <p:nvPr>
            <p:ph type="body" sz="quarter" idx="16" hasCustomPrompt="1"/>
          </p:nvPr>
        </p:nvSpPr>
        <p:spPr>
          <a:xfrm>
            <a:off x="6185382" y="1710000"/>
            <a:ext cx="27288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E544BF1C-E9EC-43D2-A239-79E43B7C24CD}"/>
              </a:ext>
            </a:extLst>
          </p:cNvPr>
          <p:cNvSpPr>
            <a:spLocks noGrp="1"/>
          </p:cNvSpPr>
          <p:nvPr>
            <p:ph sz="quarter" idx="17" hasCustomPrompt="1"/>
          </p:nvPr>
        </p:nvSpPr>
        <p:spPr>
          <a:xfrm>
            <a:off x="6185382" y="2376000"/>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A27027DC-FD56-4CD6-8B38-7C623A97D1C4}"/>
              </a:ext>
            </a:extLst>
          </p:cNvPr>
          <p:cNvSpPr>
            <a:spLocks noGrp="1"/>
          </p:cNvSpPr>
          <p:nvPr>
            <p:ph type="body" sz="quarter" idx="18" hasCustomPrompt="1"/>
          </p:nvPr>
        </p:nvSpPr>
        <p:spPr>
          <a:xfrm>
            <a:off x="9098074" y="1710000"/>
            <a:ext cx="27288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5513656D-7804-45C7-9561-4FFDBE1F523B}"/>
              </a:ext>
            </a:extLst>
          </p:cNvPr>
          <p:cNvSpPr>
            <a:spLocks noGrp="1"/>
          </p:cNvSpPr>
          <p:nvPr>
            <p:ph sz="quarter" idx="19" hasCustomPrompt="1"/>
          </p:nvPr>
        </p:nvSpPr>
        <p:spPr>
          <a:xfrm>
            <a:off x="9098074" y="2376488"/>
            <a:ext cx="27288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5732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Slide (Grape)">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3827" y="557374"/>
            <a:ext cx="4130127" cy="306000"/>
          </a:xfrm>
          <a:prstGeom prst="rect">
            <a:avLst/>
          </a:prstGeom>
        </p:spPr>
      </p:pic>
      <p:sp>
        <p:nvSpPr>
          <p:cNvPr id="7" name="Title 1"/>
          <p:cNvSpPr>
            <a:spLocks noGrp="1"/>
          </p:cNvSpPr>
          <p:nvPr>
            <p:ph type="ctrTitle"/>
          </p:nvPr>
        </p:nvSpPr>
        <p:spPr>
          <a:xfrm>
            <a:off x="7162800" y="1137600"/>
            <a:ext cx="4666800" cy="1789200"/>
          </a:xfrm>
        </p:spPr>
        <p:txBody>
          <a:bodyPr anchor="b">
            <a:noAutofit/>
          </a:bodyPr>
          <a:lstStyle>
            <a:lvl1pPr algn="l">
              <a:defRPr sz="2400" b="1">
                <a:solidFill>
                  <a:schemeClr val="bg1"/>
                </a:solidFill>
              </a:defRPr>
            </a:lvl1pPr>
          </a:lstStyle>
          <a:p>
            <a:r>
              <a:rPr lang="pt-BR"/>
              <a:t>Clique para editar o título mestre</a:t>
            </a:r>
            <a:endParaRPr lang="en-GB"/>
          </a:p>
        </p:txBody>
      </p:sp>
      <p:sp>
        <p:nvSpPr>
          <p:cNvPr id="8" name="Subtitle 2"/>
          <p:cNvSpPr>
            <a:spLocks noGrp="1"/>
          </p:cNvSpPr>
          <p:nvPr>
            <p:ph type="subTitle" idx="1"/>
          </p:nvPr>
        </p:nvSpPr>
        <p:spPr>
          <a:xfrm>
            <a:off x="7162800" y="3146400"/>
            <a:ext cx="4666800" cy="1882800"/>
          </a:xfrm>
        </p:spPr>
        <p:txBody>
          <a:bodyPr anchor="t">
            <a:noAutofit/>
          </a:bodyPr>
          <a:lstStyle>
            <a:lvl1pPr marL="0" indent="0" algn="l">
              <a:spcBef>
                <a:spcPts val="600"/>
              </a:spcBef>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GB"/>
          </a:p>
        </p:txBody>
      </p:sp>
    </p:spTree>
    <p:extLst>
      <p:ext uri="{BB962C8B-B14F-4D97-AF65-F5344CB8AC3E}">
        <p14:creationId xmlns:p14="http://schemas.microsoft.com/office/powerpoint/2010/main" val="380615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2_Title Slide (Grape)">
    <p:bg>
      <p:bgPr>
        <a:solidFill>
          <a:schemeClr val="accent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4034BEE3-566C-4068-A777-C3A4762E861B}" type="slidenum">
              <a:rPr lang="en-GB" smtClean="0"/>
              <a:pPr/>
              <a:t>‹Nº›</a:t>
            </a:fld>
            <a:endParaRPr lang="en-GB"/>
          </a:p>
        </p:txBody>
      </p:sp>
      <p:sp>
        <p:nvSpPr>
          <p:cNvPr id="7" name="Text Placeholder 17"/>
          <p:cNvSpPr>
            <a:spLocks noGrp="1"/>
          </p:cNvSpPr>
          <p:nvPr>
            <p:ph type="body" sz="quarter" idx="14" hasCustomPrompt="1"/>
          </p:nvPr>
        </p:nvSpPr>
        <p:spPr>
          <a:xfrm>
            <a:off x="359999" y="6286500"/>
            <a:ext cx="11466875" cy="264675"/>
          </a:xfrm>
        </p:spPr>
        <p:txBody>
          <a:bodyPr anchor="b">
            <a:noAutofit/>
          </a:bodyPr>
          <a:lstStyle>
            <a:lvl1pPr>
              <a:defRPr sz="800">
                <a:solidFill>
                  <a:schemeClr val="bg1"/>
                </a:solidFill>
              </a:defRPr>
            </a:lvl1pPr>
          </a:lstStyle>
          <a:p>
            <a:pPr lvl="0"/>
            <a:r>
              <a:rPr lang="en-US"/>
              <a:t>Click to add footer text</a:t>
            </a:r>
          </a:p>
        </p:txBody>
      </p:sp>
      <p:sp>
        <p:nvSpPr>
          <p:cNvPr id="8" name="Title 1"/>
          <p:cNvSpPr>
            <a:spLocks noGrp="1"/>
          </p:cNvSpPr>
          <p:nvPr>
            <p:ph type="ctrTitle"/>
          </p:nvPr>
        </p:nvSpPr>
        <p:spPr>
          <a:xfrm>
            <a:off x="360000" y="3846097"/>
            <a:ext cx="11466875" cy="1143000"/>
          </a:xfrm>
        </p:spPr>
        <p:txBody>
          <a:bodyPr anchor="b">
            <a:noAutofit/>
          </a:bodyPr>
          <a:lstStyle>
            <a:lvl1pPr algn="l">
              <a:defRPr sz="2400" b="1">
                <a:solidFill>
                  <a:schemeClr val="bg1"/>
                </a:solidFill>
              </a:defRPr>
            </a:lvl1pPr>
          </a:lstStyle>
          <a:p>
            <a:r>
              <a:rPr lang="pt-BR"/>
              <a:t>Clique para editar o título mestre</a:t>
            </a:r>
            <a:endParaRPr lang="en-GB"/>
          </a:p>
        </p:txBody>
      </p:sp>
      <p:sp>
        <p:nvSpPr>
          <p:cNvPr id="9" name="Subtitle 2"/>
          <p:cNvSpPr>
            <a:spLocks noGrp="1"/>
          </p:cNvSpPr>
          <p:nvPr>
            <p:ph type="subTitle" idx="1"/>
          </p:nvPr>
        </p:nvSpPr>
        <p:spPr>
          <a:xfrm>
            <a:off x="360000" y="4989097"/>
            <a:ext cx="11466875" cy="1125748"/>
          </a:xfrm>
        </p:spPr>
        <p:txBody>
          <a:bodyPr anchor="t">
            <a:noAutofit/>
          </a:bodyPr>
          <a:lstStyle>
            <a:lvl1pPr marL="0" indent="0" algn="l">
              <a:spcBef>
                <a:spcPts val="200"/>
              </a:spcBef>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GB"/>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3827" y="557374"/>
            <a:ext cx="4130127" cy="306000"/>
          </a:xfrm>
          <a:prstGeom prst="rect">
            <a:avLst/>
          </a:prstGeom>
        </p:spPr>
      </p:pic>
    </p:spTree>
    <p:extLst>
      <p:ext uri="{BB962C8B-B14F-4D97-AF65-F5344CB8AC3E}">
        <p14:creationId xmlns:p14="http://schemas.microsoft.com/office/powerpoint/2010/main" val="192495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8_About Kantar Media">
    <p:bg>
      <p:bgPr>
        <a:solidFill>
          <a:schemeClr val="bg1"/>
        </a:solidFill>
        <a:effectLst/>
      </p:bgPr>
    </p:bg>
    <p:spTree>
      <p:nvGrpSpPr>
        <p:cNvPr id="1" name=""/>
        <p:cNvGrpSpPr/>
        <p:nvPr/>
      </p:nvGrpSpPr>
      <p:grpSpPr>
        <a:xfrm>
          <a:off x="0" y="0"/>
          <a:ext cx="0" cy="0"/>
          <a:chOff x="0" y="0"/>
          <a:chExt cx="0" cy="0"/>
        </a:xfrm>
      </p:grpSpPr>
      <p:sp>
        <p:nvSpPr>
          <p:cNvPr id="27" name="TextBox 26"/>
          <p:cNvSpPr txBox="1"/>
          <p:nvPr userDrawn="1"/>
        </p:nvSpPr>
        <p:spPr>
          <a:xfrm>
            <a:off x="11221456" y="6528464"/>
            <a:ext cx="902811" cy="215444"/>
          </a:xfrm>
          <a:prstGeom prst="rect">
            <a:avLst/>
          </a:prstGeom>
          <a:noFill/>
        </p:spPr>
        <p:txBody>
          <a:bodyPr wrap="none" rtlCol="0">
            <a:spAutoFit/>
          </a:bodyPr>
          <a:lstStyle/>
          <a:p>
            <a:r>
              <a:rPr lang="en-GB" sz="800"/>
              <a:t>© Kantar Media</a:t>
            </a:r>
          </a:p>
        </p:txBody>
      </p:sp>
      <p:sp>
        <p:nvSpPr>
          <p:cNvPr id="45" name="object 62"/>
          <p:cNvSpPr txBox="1"/>
          <p:nvPr userDrawn="1"/>
        </p:nvSpPr>
        <p:spPr>
          <a:xfrm>
            <a:off x="376455" y="1268019"/>
            <a:ext cx="4267200" cy="4050083"/>
          </a:xfrm>
          <a:prstGeom prst="rect">
            <a:avLst/>
          </a:prstGeom>
        </p:spPr>
        <p:txBody>
          <a:bodyPr vert="horz" wrap="square" lIns="0" tIns="0" rIns="0" bIns="0" rtlCol="0">
            <a:spAutoFit/>
          </a:bodyPr>
          <a:lstStyle/>
          <a:p>
            <a:pPr marL="8342"/>
            <a:r>
              <a:rPr lang="en-GB" sz="1067" b="1" spc="3" err="1">
                <a:solidFill>
                  <a:schemeClr val="tx1"/>
                </a:solidFill>
                <a:latin typeface="Arial"/>
                <a:cs typeface="Arial"/>
              </a:rPr>
              <a:t>Sobre</a:t>
            </a:r>
            <a:r>
              <a:rPr lang="en-GB" sz="1067" b="1" spc="3" baseline="0">
                <a:solidFill>
                  <a:schemeClr val="tx1"/>
                </a:solidFill>
                <a:latin typeface="Arial"/>
                <a:cs typeface="Arial"/>
              </a:rPr>
              <a:t> a </a:t>
            </a:r>
            <a:r>
              <a:rPr sz="1067" b="1" spc="-7">
                <a:solidFill>
                  <a:schemeClr val="tx1"/>
                </a:solidFill>
                <a:latin typeface="Arial"/>
                <a:cs typeface="Arial"/>
              </a:rPr>
              <a:t>K</a:t>
            </a:r>
            <a:r>
              <a:rPr sz="1067" b="1" spc="-3">
                <a:solidFill>
                  <a:schemeClr val="tx1"/>
                </a:solidFill>
                <a:latin typeface="Arial"/>
                <a:cs typeface="Arial"/>
              </a:rPr>
              <a:t>a</a:t>
            </a:r>
            <a:r>
              <a:rPr sz="1067" b="1" spc="-7">
                <a:solidFill>
                  <a:schemeClr val="tx1"/>
                </a:solidFill>
                <a:latin typeface="Arial"/>
                <a:cs typeface="Arial"/>
              </a:rPr>
              <a:t>n</a:t>
            </a:r>
            <a:r>
              <a:rPr sz="1067" b="1" spc="7">
                <a:solidFill>
                  <a:schemeClr val="tx1"/>
                </a:solidFill>
                <a:latin typeface="Arial"/>
                <a:cs typeface="Arial"/>
              </a:rPr>
              <a:t>t</a:t>
            </a:r>
            <a:r>
              <a:rPr sz="1067" b="1">
                <a:solidFill>
                  <a:schemeClr val="tx1"/>
                </a:solidFill>
                <a:latin typeface="Arial"/>
                <a:cs typeface="Arial"/>
              </a:rPr>
              <a:t>ar</a:t>
            </a:r>
            <a:r>
              <a:rPr lang="en-GB" sz="1067" b="1">
                <a:solidFill>
                  <a:schemeClr val="tx1"/>
                </a:solidFill>
                <a:latin typeface="Arial"/>
                <a:cs typeface="Arial"/>
              </a:rPr>
              <a:t> IBOPE</a:t>
            </a:r>
            <a:r>
              <a:rPr sz="1067" b="1" spc="-3">
                <a:solidFill>
                  <a:schemeClr val="tx1"/>
                </a:solidFill>
                <a:latin typeface="Arial"/>
                <a:cs typeface="Arial"/>
              </a:rPr>
              <a:t> </a:t>
            </a:r>
            <a:r>
              <a:rPr sz="1067" b="1" spc="7">
                <a:solidFill>
                  <a:schemeClr val="tx1"/>
                </a:solidFill>
                <a:latin typeface="Arial"/>
                <a:cs typeface="Arial"/>
              </a:rPr>
              <a:t>M</a:t>
            </a:r>
            <a:r>
              <a:rPr sz="1067" b="1" spc="-3">
                <a:solidFill>
                  <a:schemeClr val="tx1"/>
                </a:solidFill>
                <a:latin typeface="Arial"/>
                <a:cs typeface="Arial"/>
              </a:rPr>
              <a:t>e</a:t>
            </a:r>
            <a:r>
              <a:rPr sz="1067" b="1" spc="-7">
                <a:solidFill>
                  <a:schemeClr val="tx1"/>
                </a:solidFill>
                <a:latin typeface="Arial"/>
                <a:cs typeface="Arial"/>
              </a:rPr>
              <a:t>d</a:t>
            </a:r>
            <a:r>
              <a:rPr sz="1067" b="1">
                <a:solidFill>
                  <a:schemeClr val="tx1"/>
                </a:solidFill>
                <a:latin typeface="Arial"/>
                <a:cs typeface="Arial"/>
              </a:rPr>
              <a:t>ia</a:t>
            </a:r>
            <a:endParaRPr sz="1067">
              <a:solidFill>
                <a:schemeClr val="tx1"/>
              </a:solidFill>
              <a:latin typeface="Arial"/>
              <a:cs typeface="Arial"/>
            </a:endParaRPr>
          </a:p>
          <a:p>
            <a:pPr>
              <a:spcBef>
                <a:spcPts val="29"/>
              </a:spcBef>
            </a:pPr>
            <a:endParaRPr sz="1067">
              <a:latin typeface="Times New Roman"/>
              <a:cs typeface="Times New Roman"/>
            </a:endParaRPr>
          </a:p>
          <a:p>
            <a:r>
              <a:rPr lang="pt-BR" sz="1050" kern="1200">
                <a:solidFill>
                  <a:schemeClr val="tx1"/>
                </a:solidFill>
                <a:effectLst/>
                <a:latin typeface="+mn-lt"/>
                <a:ea typeface="+mn-ea"/>
                <a:cs typeface="+mn-cs"/>
              </a:rPr>
              <a:t>A </a:t>
            </a:r>
            <a:r>
              <a:rPr lang="pt-BR" sz="1050" kern="1200" err="1">
                <a:solidFill>
                  <a:schemeClr val="tx1"/>
                </a:solidFill>
                <a:effectLst/>
                <a:latin typeface="+mn-lt"/>
                <a:ea typeface="+mn-ea"/>
                <a:cs typeface="+mn-cs"/>
              </a:rPr>
              <a:t>Kantar</a:t>
            </a:r>
            <a:r>
              <a:rPr lang="pt-BR" sz="1050" kern="1200">
                <a:solidFill>
                  <a:schemeClr val="tx1"/>
                </a:solidFill>
                <a:effectLst/>
                <a:latin typeface="+mn-lt"/>
                <a:ea typeface="+mn-ea"/>
                <a:cs typeface="+mn-cs"/>
              </a:rPr>
              <a:t> IBOPE Media é a divisão latino-americana da </a:t>
            </a:r>
            <a:r>
              <a:rPr lang="pt-BR" sz="1050" kern="1200" err="1">
                <a:solidFill>
                  <a:schemeClr val="tx1"/>
                </a:solidFill>
                <a:effectLst/>
                <a:latin typeface="+mn-lt"/>
                <a:ea typeface="+mn-ea"/>
                <a:cs typeface="+mn-cs"/>
              </a:rPr>
              <a:t>Kantar</a:t>
            </a:r>
            <a:r>
              <a:rPr lang="pt-BR" sz="1050" kern="1200">
                <a:solidFill>
                  <a:schemeClr val="tx1"/>
                </a:solidFill>
                <a:effectLst/>
                <a:latin typeface="+mn-lt"/>
                <a:ea typeface="+mn-ea"/>
                <a:cs typeface="+mn-cs"/>
              </a:rPr>
              <a:t> Media, líder global em inteligência de mídia. A empresa oferece as mais abrangentes e precisas informações sobre consumo, desempenho e investimento de mídia, provendo aos clientes da América Latina dados para a melhor tomada de decisão.</a:t>
            </a:r>
            <a:endParaRPr lang="en-GB" sz="1050" kern="1200">
              <a:solidFill>
                <a:schemeClr val="tx1"/>
              </a:solidFill>
              <a:effectLst/>
              <a:latin typeface="+mn-lt"/>
              <a:ea typeface="+mn-ea"/>
              <a:cs typeface="+mn-cs"/>
            </a:endParaRPr>
          </a:p>
          <a:p>
            <a:r>
              <a:rPr lang="pt-BR" sz="1050" kern="1200">
                <a:solidFill>
                  <a:schemeClr val="tx1"/>
                </a:solidFill>
                <a:effectLst/>
                <a:latin typeface="+mn-lt"/>
                <a:ea typeface="+mn-ea"/>
                <a:cs typeface="+mn-cs"/>
              </a:rPr>
              <a:t> </a:t>
            </a:r>
            <a:endParaRPr lang="en-GB" sz="1050" kern="1200">
              <a:solidFill>
                <a:schemeClr val="tx1"/>
              </a:solidFill>
              <a:effectLst/>
              <a:latin typeface="+mn-lt"/>
              <a:ea typeface="+mn-ea"/>
              <a:cs typeface="+mn-cs"/>
            </a:endParaRPr>
          </a:p>
          <a:p>
            <a:r>
              <a:rPr lang="pt-BR" sz="1050" kern="1200">
                <a:solidFill>
                  <a:schemeClr val="tx1"/>
                </a:solidFill>
                <a:effectLst/>
                <a:latin typeface="+mn-lt"/>
                <a:ea typeface="+mn-ea"/>
                <a:cs typeface="+mn-cs"/>
              </a:rPr>
              <a:t>Parte do grupo </a:t>
            </a:r>
            <a:r>
              <a:rPr lang="pt-BR" sz="1050" kern="1200" err="1">
                <a:solidFill>
                  <a:schemeClr val="tx1"/>
                </a:solidFill>
                <a:effectLst/>
                <a:latin typeface="+mn-lt"/>
                <a:ea typeface="+mn-ea"/>
                <a:cs typeface="+mn-cs"/>
              </a:rPr>
              <a:t>Kantar</a:t>
            </a:r>
            <a:r>
              <a:rPr lang="pt-BR" sz="1050" kern="1200">
                <a:solidFill>
                  <a:schemeClr val="tx1"/>
                </a:solidFill>
                <a:effectLst/>
                <a:latin typeface="+mn-lt"/>
                <a:ea typeface="+mn-ea"/>
                <a:cs typeface="+mn-cs"/>
              </a:rPr>
              <a:t> - braço do Grupo WPP responsável pela gestão de informação - a </a:t>
            </a:r>
            <a:r>
              <a:rPr lang="pt-BR" sz="1050" kern="1200" err="1">
                <a:solidFill>
                  <a:schemeClr val="tx1"/>
                </a:solidFill>
                <a:effectLst/>
                <a:latin typeface="+mn-lt"/>
                <a:ea typeface="+mn-ea"/>
                <a:cs typeface="+mn-cs"/>
              </a:rPr>
              <a:t>Kantar</a:t>
            </a:r>
            <a:r>
              <a:rPr lang="pt-BR" sz="1050" kern="1200">
                <a:solidFill>
                  <a:schemeClr val="tx1"/>
                </a:solidFill>
                <a:effectLst/>
                <a:latin typeface="+mn-lt"/>
                <a:ea typeface="+mn-ea"/>
                <a:cs typeface="+mn-cs"/>
              </a:rPr>
              <a:t> IBOPE Media conta com aproximadamente 3.500 colaboradores e possui operações em 15 países latino-americanos.</a:t>
            </a:r>
            <a:endParaRPr lang="en-GB" sz="1050" kern="1200">
              <a:solidFill>
                <a:schemeClr val="tx1"/>
              </a:solidFill>
              <a:effectLst/>
              <a:latin typeface="+mn-lt"/>
              <a:ea typeface="+mn-ea"/>
              <a:cs typeface="+mn-cs"/>
            </a:endParaRPr>
          </a:p>
          <a:p>
            <a:r>
              <a:rPr lang="pt-BR" sz="1050" kern="1200">
                <a:solidFill>
                  <a:schemeClr val="tx1"/>
                </a:solidFill>
                <a:effectLst/>
                <a:latin typeface="+mn-lt"/>
                <a:ea typeface="+mn-ea"/>
                <a:cs typeface="+mn-cs"/>
              </a:rPr>
              <a:t> </a:t>
            </a:r>
            <a:endParaRPr lang="en-GB" sz="1050" kern="1200">
              <a:solidFill>
                <a:schemeClr val="tx1"/>
              </a:solidFill>
              <a:effectLst/>
              <a:latin typeface="+mn-lt"/>
              <a:ea typeface="+mn-ea"/>
              <a:cs typeface="+mn-cs"/>
            </a:endParaRPr>
          </a:p>
          <a:p>
            <a:r>
              <a:rPr lang="pt-BR" sz="1050" kern="1200">
                <a:solidFill>
                  <a:schemeClr val="tx1"/>
                </a:solidFill>
                <a:effectLst/>
                <a:latin typeface="+mn-lt"/>
                <a:ea typeface="+mn-ea"/>
                <a:cs typeface="+mn-cs"/>
              </a:rPr>
              <a:t>Acesse </a:t>
            </a:r>
            <a:r>
              <a:rPr lang="pt-BR" sz="1050" u="sng" kern="1200">
                <a:solidFill>
                  <a:schemeClr val="tx1"/>
                </a:solidFill>
                <a:effectLst/>
                <a:latin typeface="+mn-lt"/>
                <a:ea typeface="+mn-ea"/>
                <a:cs typeface="+mn-cs"/>
                <a:hlinkClick r:id="rId2"/>
              </a:rPr>
              <a:t>www.kantaribopemedia.com</a:t>
            </a:r>
            <a:r>
              <a:rPr lang="pt-BR" sz="1050" kern="1200">
                <a:solidFill>
                  <a:schemeClr val="tx1"/>
                </a:solidFill>
                <a:effectLst/>
                <a:latin typeface="+mn-lt"/>
                <a:ea typeface="+mn-ea"/>
                <a:cs typeface="+mn-cs"/>
              </a:rPr>
              <a:t>  para mais informações.</a:t>
            </a:r>
          </a:p>
          <a:p>
            <a:pPr marL="8342" algn="l" defTabSz="914400" rtl="0" eaLnBrk="1" latinLnBrk="0" hangingPunct="1"/>
            <a:endParaRPr lang="pt-BR" sz="1067" b="1" kern="1200" spc="3" baseline="0">
              <a:solidFill>
                <a:schemeClr val="tx1"/>
              </a:solidFill>
              <a:latin typeface="Arial"/>
              <a:ea typeface="+mn-ea"/>
              <a:cs typeface="Arial"/>
            </a:endParaRPr>
          </a:p>
          <a:p>
            <a:pPr marL="8342" algn="l" defTabSz="914400" rtl="0" eaLnBrk="1" latinLnBrk="0" hangingPunct="1"/>
            <a:r>
              <a:rPr lang="pt-BR" sz="1067" b="1" kern="1200" spc="3" baseline="0">
                <a:solidFill>
                  <a:schemeClr val="tx1"/>
                </a:solidFill>
                <a:latin typeface="Arial"/>
                <a:ea typeface="+mn-ea"/>
                <a:cs typeface="Arial"/>
              </a:rPr>
              <a:t>Sobre a </a:t>
            </a:r>
            <a:r>
              <a:rPr lang="pt-BR" sz="1067" b="1" kern="1200" spc="3" baseline="0" err="1">
                <a:solidFill>
                  <a:schemeClr val="tx1"/>
                </a:solidFill>
                <a:latin typeface="Arial"/>
                <a:ea typeface="+mn-ea"/>
                <a:cs typeface="Arial"/>
              </a:rPr>
              <a:t>Kantar</a:t>
            </a:r>
            <a:r>
              <a:rPr lang="pt-BR" sz="1067" b="1" kern="1200" spc="3" baseline="0">
                <a:solidFill>
                  <a:schemeClr val="tx1"/>
                </a:solidFill>
                <a:latin typeface="Arial"/>
                <a:ea typeface="+mn-ea"/>
                <a:cs typeface="Arial"/>
              </a:rPr>
              <a:t> Media</a:t>
            </a:r>
            <a:endParaRPr lang="en-GB" sz="1067" b="1" kern="1200" spc="3" baseline="0">
              <a:solidFill>
                <a:schemeClr val="tx1"/>
              </a:solidFill>
              <a:latin typeface="Arial"/>
              <a:ea typeface="+mn-ea"/>
              <a:cs typeface="Arial"/>
            </a:endParaRPr>
          </a:p>
          <a:p>
            <a:r>
              <a:rPr lang="pt-BR" sz="1050" kern="1200">
                <a:solidFill>
                  <a:schemeClr val="tx1"/>
                </a:solidFill>
                <a:effectLst/>
                <a:latin typeface="+mn-lt"/>
                <a:ea typeface="+mn-ea"/>
                <a:cs typeface="+mn-cs"/>
              </a:rPr>
              <a:t>A </a:t>
            </a:r>
            <a:r>
              <a:rPr lang="pt-BR" sz="1050" kern="1200" err="1">
                <a:solidFill>
                  <a:schemeClr val="tx1"/>
                </a:solidFill>
                <a:effectLst/>
                <a:latin typeface="+mn-lt"/>
                <a:ea typeface="+mn-ea"/>
                <a:cs typeface="+mn-cs"/>
              </a:rPr>
              <a:t>Kantar</a:t>
            </a:r>
            <a:r>
              <a:rPr lang="pt-BR" sz="1050" kern="1200">
                <a:solidFill>
                  <a:schemeClr val="tx1"/>
                </a:solidFill>
                <a:effectLst/>
                <a:latin typeface="+mn-lt"/>
                <a:ea typeface="+mn-ea"/>
                <a:cs typeface="+mn-cs"/>
              </a:rPr>
              <a:t> Media é líder global em inteligência de mídia, fornecendo aos clientes dados que precisam para tomar decisões informadas sobre todos os aspectos da medição, monitoramento e planejamento de mídia. Parte da </a:t>
            </a:r>
            <a:r>
              <a:rPr lang="pt-BR" sz="1050" kern="1200" err="1">
                <a:solidFill>
                  <a:schemeClr val="tx1"/>
                </a:solidFill>
                <a:effectLst/>
                <a:latin typeface="+mn-lt"/>
                <a:ea typeface="+mn-ea"/>
                <a:cs typeface="+mn-cs"/>
              </a:rPr>
              <a:t>Kantar</a:t>
            </a:r>
            <a:r>
              <a:rPr lang="pt-BR" sz="1050" kern="1200">
                <a:solidFill>
                  <a:schemeClr val="tx1"/>
                </a:solidFill>
                <a:effectLst/>
                <a:latin typeface="+mn-lt"/>
                <a:ea typeface="+mn-ea"/>
                <a:cs typeface="+mn-cs"/>
              </a:rPr>
              <a:t>, braço da WPP de gestão de investimentos de dados, a </a:t>
            </a:r>
            <a:r>
              <a:rPr lang="pt-BR" sz="1050" kern="1200" err="1">
                <a:solidFill>
                  <a:schemeClr val="tx1"/>
                </a:solidFill>
                <a:effectLst/>
                <a:latin typeface="+mn-lt"/>
                <a:ea typeface="+mn-ea"/>
                <a:cs typeface="+mn-cs"/>
              </a:rPr>
              <a:t>Kantar</a:t>
            </a:r>
            <a:r>
              <a:rPr lang="pt-BR" sz="1050" kern="1200">
                <a:solidFill>
                  <a:schemeClr val="tx1"/>
                </a:solidFill>
                <a:effectLst/>
                <a:latin typeface="+mn-lt"/>
                <a:ea typeface="+mn-ea"/>
                <a:cs typeface="+mn-cs"/>
              </a:rPr>
              <a:t> Media fornece informações abrangentes e precisas sobre o consumo, desempenho e investimento em mídia.</a:t>
            </a:r>
            <a:endParaRPr lang="en-GB" sz="1050" kern="1200">
              <a:solidFill>
                <a:schemeClr val="tx1"/>
              </a:solidFill>
              <a:effectLst/>
              <a:latin typeface="+mn-lt"/>
              <a:ea typeface="+mn-ea"/>
              <a:cs typeface="+mn-cs"/>
            </a:endParaRPr>
          </a:p>
          <a:p>
            <a:r>
              <a:rPr lang="pt-BR" sz="1050" kern="1200">
                <a:solidFill>
                  <a:schemeClr val="tx1"/>
                </a:solidFill>
                <a:effectLst/>
                <a:latin typeface="+mn-lt"/>
                <a:ea typeface="+mn-ea"/>
                <a:cs typeface="+mn-cs"/>
              </a:rPr>
              <a:t> </a:t>
            </a:r>
            <a:endParaRPr lang="en-GB" sz="1050" kern="1200">
              <a:solidFill>
                <a:schemeClr val="tx1"/>
              </a:solidFill>
              <a:effectLst/>
              <a:latin typeface="+mn-lt"/>
              <a:ea typeface="+mn-ea"/>
              <a:cs typeface="+mn-cs"/>
            </a:endParaRPr>
          </a:p>
          <a:p>
            <a:r>
              <a:rPr lang="pt-BR" sz="1050" kern="1200">
                <a:solidFill>
                  <a:schemeClr val="tx1"/>
                </a:solidFill>
                <a:effectLst/>
                <a:latin typeface="+mn-lt"/>
                <a:ea typeface="+mn-ea"/>
                <a:cs typeface="+mn-cs"/>
              </a:rPr>
              <a:t>Para mais informações, visite o site </a:t>
            </a:r>
            <a:r>
              <a:rPr lang="pt-BR" sz="1050" u="sng" kern="1200">
                <a:solidFill>
                  <a:schemeClr val="tx1"/>
                </a:solidFill>
                <a:effectLst/>
                <a:latin typeface="+mn-lt"/>
                <a:ea typeface="+mn-ea"/>
                <a:cs typeface="+mn-cs"/>
                <a:hlinkClick r:id="rId3"/>
              </a:rPr>
              <a:t>www.kantarmedia.com</a:t>
            </a:r>
            <a:endParaRPr lang="en-GB" sz="1050" kern="1200">
              <a:solidFill>
                <a:schemeClr val="tx1"/>
              </a:solidFill>
              <a:effectLst/>
              <a:latin typeface="+mn-lt"/>
              <a:ea typeface="+mn-ea"/>
              <a:cs typeface="+mn-cs"/>
            </a:endParaRPr>
          </a:p>
          <a:p>
            <a:endParaRPr lang="en-GB" sz="1050" kern="1200">
              <a:solidFill>
                <a:schemeClr val="tx1"/>
              </a:solidFill>
              <a:effectLst/>
              <a:latin typeface="+mn-lt"/>
              <a:ea typeface="+mn-ea"/>
              <a:cs typeface="+mn-cs"/>
            </a:endParaRPr>
          </a:p>
        </p:txBody>
      </p:sp>
      <p:grpSp>
        <p:nvGrpSpPr>
          <p:cNvPr id="13" name="Group 12"/>
          <p:cNvGrpSpPr/>
          <p:nvPr userDrawn="1"/>
        </p:nvGrpSpPr>
        <p:grpSpPr>
          <a:xfrm>
            <a:off x="9373103" y="3839364"/>
            <a:ext cx="3124599" cy="2239614"/>
            <a:chOff x="9373103" y="3839364"/>
            <a:chExt cx="3124599" cy="2239614"/>
          </a:xfrm>
        </p:grpSpPr>
        <p:grpSp>
          <p:nvGrpSpPr>
            <p:cNvPr id="7" name="Group 6"/>
            <p:cNvGrpSpPr/>
            <p:nvPr userDrawn="1"/>
          </p:nvGrpSpPr>
          <p:grpSpPr>
            <a:xfrm>
              <a:off x="9397829" y="4562057"/>
              <a:ext cx="3099873" cy="371961"/>
              <a:chOff x="440095" y="5012840"/>
              <a:chExt cx="3099873" cy="371961"/>
            </a:xfrm>
          </p:grpSpPr>
          <p:sp>
            <p:nvSpPr>
              <p:cNvPr id="28" name="object 61"/>
              <p:cNvSpPr txBox="1"/>
              <p:nvPr userDrawn="1"/>
            </p:nvSpPr>
            <p:spPr>
              <a:xfrm>
                <a:off x="831883" y="5012840"/>
                <a:ext cx="2708085" cy="371961"/>
              </a:xfrm>
              <a:prstGeom prst="rect">
                <a:avLst/>
              </a:prstGeom>
            </p:spPr>
            <p:txBody>
              <a:bodyPr vert="horz" wrap="square" lIns="0" tIns="0" rIns="0" bIns="0" rtlCol="0">
                <a:noAutofit/>
              </a:bodyPr>
              <a:lstStyle/>
              <a:p>
                <a:pPr marL="8342" marR="3337">
                  <a:lnSpc>
                    <a:spcPct val="138900"/>
                  </a:lnSpc>
                </a:pPr>
                <a:r>
                  <a:rPr sz="1379" spc="11">
                    <a:solidFill>
                      <a:schemeClr val="tx1"/>
                    </a:solidFill>
                    <a:latin typeface="Arial"/>
                    <a:cs typeface="Arial"/>
                  </a:rPr>
                  <a:t>c</a:t>
                </a:r>
                <a:r>
                  <a:rPr sz="1379" spc="-11">
                    <a:solidFill>
                      <a:schemeClr val="tx1"/>
                    </a:solidFill>
                    <a:latin typeface="Arial"/>
                    <a:cs typeface="Arial"/>
                  </a:rPr>
                  <a:t>o</a:t>
                </a:r>
                <a:r>
                  <a:rPr sz="1379" spc="-13">
                    <a:solidFill>
                      <a:schemeClr val="tx1"/>
                    </a:solidFill>
                    <a:latin typeface="Arial"/>
                    <a:cs typeface="Arial"/>
                  </a:rPr>
                  <a:t>m</a:t>
                </a:r>
                <a:r>
                  <a:rPr sz="1379" spc="-16">
                    <a:solidFill>
                      <a:schemeClr val="tx1"/>
                    </a:solidFill>
                    <a:latin typeface="Arial"/>
                    <a:cs typeface="Arial"/>
                  </a:rPr>
                  <a:t>pa</a:t>
                </a:r>
                <a:r>
                  <a:rPr sz="1379" spc="-43">
                    <a:solidFill>
                      <a:schemeClr val="tx1"/>
                    </a:solidFill>
                    <a:latin typeface="Arial"/>
                    <a:cs typeface="Arial"/>
                  </a:rPr>
                  <a:t>n</a:t>
                </a:r>
                <a:r>
                  <a:rPr sz="1379" spc="-39">
                    <a:solidFill>
                      <a:schemeClr val="tx1"/>
                    </a:solidFill>
                    <a:latin typeface="Arial"/>
                    <a:cs typeface="Arial"/>
                  </a:rPr>
                  <a:t>y</a:t>
                </a:r>
                <a:r>
                  <a:rPr sz="1379">
                    <a:solidFill>
                      <a:schemeClr val="tx1"/>
                    </a:solidFill>
                    <a:latin typeface="Arial"/>
                    <a:cs typeface="Arial"/>
                  </a:rPr>
                  <a:t>/</a:t>
                </a:r>
                <a:r>
                  <a:rPr lang="en-GB" sz="1379" spc="-16">
                    <a:solidFill>
                      <a:schemeClr val="tx1"/>
                    </a:solidFill>
                    <a:latin typeface="Arial"/>
                    <a:cs typeface="Arial"/>
                  </a:rPr>
                  <a:t>Kantar</a:t>
                </a:r>
                <a:r>
                  <a:rPr lang="en-GB" sz="1379" spc="-16" baseline="0">
                    <a:solidFill>
                      <a:schemeClr val="tx1"/>
                    </a:solidFill>
                    <a:latin typeface="Arial"/>
                    <a:cs typeface="Arial"/>
                  </a:rPr>
                  <a:t> IBOPE</a:t>
                </a:r>
                <a:endParaRPr lang="en-GB" sz="1379">
                  <a:solidFill>
                    <a:schemeClr val="tx1"/>
                  </a:solidFill>
                  <a:latin typeface="Arial"/>
                  <a:cs typeface="Arial"/>
                </a:endParaRPr>
              </a:p>
            </p:txBody>
          </p:sp>
          <p:sp>
            <p:nvSpPr>
              <p:cNvPr id="43" name="Freeform 7"/>
              <p:cNvSpPr>
                <a:spLocks noEditPoints="1"/>
              </p:cNvSpPr>
              <p:nvPr userDrawn="1"/>
            </p:nvSpPr>
            <p:spPr bwMode="auto">
              <a:xfrm>
                <a:off x="440095" y="5059869"/>
                <a:ext cx="213703" cy="210170"/>
              </a:xfrm>
              <a:custGeom>
                <a:avLst/>
                <a:gdLst>
                  <a:gd name="T0" fmla="*/ 92 w 100"/>
                  <a:gd name="T1" fmla="*/ 0 h 100"/>
                  <a:gd name="T2" fmla="*/ 7 w 100"/>
                  <a:gd name="T3" fmla="*/ 0 h 100"/>
                  <a:gd name="T4" fmla="*/ 0 w 100"/>
                  <a:gd name="T5" fmla="*/ 7 h 100"/>
                  <a:gd name="T6" fmla="*/ 0 w 100"/>
                  <a:gd name="T7" fmla="*/ 93 h 100"/>
                  <a:gd name="T8" fmla="*/ 7 w 100"/>
                  <a:gd name="T9" fmla="*/ 100 h 100"/>
                  <a:gd name="T10" fmla="*/ 92 w 100"/>
                  <a:gd name="T11" fmla="*/ 100 h 100"/>
                  <a:gd name="T12" fmla="*/ 100 w 100"/>
                  <a:gd name="T13" fmla="*/ 93 h 100"/>
                  <a:gd name="T14" fmla="*/ 100 w 100"/>
                  <a:gd name="T15" fmla="*/ 7 h 100"/>
                  <a:gd name="T16" fmla="*/ 92 w 100"/>
                  <a:gd name="T17" fmla="*/ 0 h 100"/>
                  <a:gd name="T18" fmla="*/ 29 w 100"/>
                  <a:gd name="T19" fmla="*/ 85 h 100"/>
                  <a:gd name="T20" fmla="*/ 14 w 100"/>
                  <a:gd name="T21" fmla="*/ 85 h 100"/>
                  <a:gd name="T22" fmla="*/ 14 w 100"/>
                  <a:gd name="T23" fmla="*/ 38 h 100"/>
                  <a:gd name="T24" fmla="*/ 29 w 100"/>
                  <a:gd name="T25" fmla="*/ 38 h 100"/>
                  <a:gd name="T26" fmla="*/ 29 w 100"/>
                  <a:gd name="T27" fmla="*/ 85 h 100"/>
                  <a:gd name="T28" fmla="*/ 22 w 100"/>
                  <a:gd name="T29" fmla="*/ 31 h 100"/>
                  <a:gd name="T30" fmla="*/ 13 w 100"/>
                  <a:gd name="T31" fmla="*/ 23 h 100"/>
                  <a:gd name="T32" fmla="*/ 22 w 100"/>
                  <a:gd name="T33" fmla="*/ 14 h 100"/>
                  <a:gd name="T34" fmla="*/ 30 w 100"/>
                  <a:gd name="T35" fmla="*/ 23 h 100"/>
                  <a:gd name="T36" fmla="*/ 22 w 100"/>
                  <a:gd name="T37" fmla="*/ 31 h 100"/>
                  <a:gd name="T38" fmla="*/ 85 w 100"/>
                  <a:gd name="T39" fmla="*/ 85 h 100"/>
                  <a:gd name="T40" fmla="*/ 70 w 100"/>
                  <a:gd name="T41" fmla="*/ 85 h 100"/>
                  <a:gd name="T42" fmla="*/ 70 w 100"/>
                  <a:gd name="T43" fmla="*/ 62 h 100"/>
                  <a:gd name="T44" fmla="*/ 62 w 100"/>
                  <a:gd name="T45" fmla="*/ 50 h 100"/>
                  <a:gd name="T46" fmla="*/ 53 w 100"/>
                  <a:gd name="T47" fmla="*/ 62 h 100"/>
                  <a:gd name="T48" fmla="*/ 53 w 100"/>
                  <a:gd name="T49" fmla="*/ 85 h 100"/>
                  <a:gd name="T50" fmla="*/ 38 w 100"/>
                  <a:gd name="T51" fmla="*/ 85 h 100"/>
                  <a:gd name="T52" fmla="*/ 38 w 100"/>
                  <a:gd name="T53" fmla="*/ 38 h 100"/>
                  <a:gd name="T54" fmla="*/ 53 w 100"/>
                  <a:gd name="T55" fmla="*/ 38 h 100"/>
                  <a:gd name="T56" fmla="*/ 53 w 100"/>
                  <a:gd name="T57" fmla="*/ 44 h 100"/>
                  <a:gd name="T58" fmla="*/ 53 w 100"/>
                  <a:gd name="T59" fmla="*/ 44 h 100"/>
                  <a:gd name="T60" fmla="*/ 67 w 100"/>
                  <a:gd name="T61" fmla="*/ 37 h 100"/>
                  <a:gd name="T62" fmla="*/ 85 w 100"/>
                  <a:gd name="T63" fmla="*/ 59 h 100"/>
                  <a:gd name="T64" fmla="*/ 85 w 100"/>
                  <a:gd name="T65" fmla="*/ 8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100">
                    <a:moveTo>
                      <a:pt x="92" y="0"/>
                    </a:moveTo>
                    <a:cubicBezTo>
                      <a:pt x="7" y="0"/>
                      <a:pt x="7" y="0"/>
                      <a:pt x="7" y="0"/>
                    </a:cubicBezTo>
                    <a:cubicBezTo>
                      <a:pt x="3" y="0"/>
                      <a:pt x="0" y="3"/>
                      <a:pt x="0" y="7"/>
                    </a:cubicBezTo>
                    <a:cubicBezTo>
                      <a:pt x="0" y="93"/>
                      <a:pt x="0" y="93"/>
                      <a:pt x="0" y="93"/>
                    </a:cubicBezTo>
                    <a:cubicBezTo>
                      <a:pt x="0" y="97"/>
                      <a:pt x="3" y="100"/>
                      <a:pt x="7" y="100"/>
                    </a:cubicBezTo>
                    <a:cubicBezTo>
                      <a:pt x="92" y="100"/>
                      <a:pt x="92" y="100"/>
                      <a:pt x="92" y="100"/>
                    </a:cubicBezTo>
                    <a:cubicBezTo>
                      <a:pt x="96" y="100"/>
                      <a:pt x="100" y="97"/>
                      <a:pt x="100" y="93"/>
                    </a:cubicBezTo>
                    <a:cubicBezTo>
                      <a:pt x="100" y="7"/>
                      <a:pt x="100" y="7"/>
                      <a:pt x="100" y="7"/>
                    </a:cubicBezTo>
                    <a:cubicBezTo>
                      <a:pt x="100" y="3"/>
                      <a:pt x="96" y="0"/>
                      <a:pt x="92" y="0"/>
                    </a:cubicBezTo>
                    <a:moveTo>
                      <a:pt x="29" y="85"/>
                    </a:moveTo>
                    <a:cubicBezTo>
                      <a:pt x="14" y="85"/>
                      <a:pt x="14" y="85"/>
                      <a:pt x="14" y="85"/>
                    </a:cubicBezTo>
                    <a:cubicBezTo>
                      <a:pt x="14" y="38"/>
                      <a:pt x="14" y="38"/>
                      <a:pt x="14" y="38"/>
                    </a:cubicBezTo>
                    <a:cubicBezTo>
                      <a:pt x="29" y="38"/>
                      <a:pt x="29" y="38"/>
                      <a:pt x="29" y="38"/>
                    </a:cubicBezTo>
                    <a:lnTo>
                      <a:pt x="29" y="85"/>
                    </a:lnTo>
                    <a:close/>
                    <a:moveTo>
                      <a:pt x="22" y="31"/>
                    </a:moveTo>
                    <a:cubicBezTo>
                      <a:pt x="17" y="31"/>
                      <a:pt x="13" y="27"/>
                      <a:pt x="13" y="23"/>
                    </a:cubicBezTo>
                    <a:cubicBezTo>
                      <a:pt x="13" y="18"/>
                      <a:pt x="17" y="14"/>
                      <a:pt x="22" y="14"/>
                    </a:cubicBezTo>
                    <a:cubicBezTo>
                      <a:pt x="27" y="14"/>
                      <a:pt x="30" y="18"/>
                      <a:pt x="30" y="23"/>
                    </a:cubicBezTo>
                    <a:cubicBezTo>
                      <a:pt x="30" y="27"/>
                      <a:pt x="27" y="31"/>
                      <a:pt x="22" y="31"/>
                    </a:cubicBezTo>
                    <a:moveTo>
                      <a:pt x="85" y="85"/>
                    </a:moveTo>
                    <a:cubicBezTo>
                      <a:pt x="70" y="85"/>
                      <a:pt x="70" y="85"/>
                      <a:pt x="70" y="85"/>
                    </a:cubicBezTo>
                    <a:cubicBezTo>
                      <a:pt x="70" y="62"/>
                      <a:pt x="70" y="62"/>
                      <a:pt x="70" y="62"/>
                    </a:cubicBezTo>
                    <a:cubicBezTo>
                      <a:pt x="70" y="57"/>
                      <a:pt x="70" y="50"/>
                      <a:pt x="62" y="50"/>
                    </a:cubicBezTo>
                    <a:cubicBezTo>
                      <a:pt x="54" y="50"/>
                      <a:pt x="53" y="56"/>
                      <a:pt x="53" y="62"/>
                    </a:cubicBezTo>
                    <a:cubicBezTo>
                      <a:pt x="53" y="85"/>
                      <a:pt x="53" y="85"/>
                      <a:pt x="53" y="85"/>
                    </a:cubicBezTo>
                    <a:cubicBezTo>
                      <a:pt x="38" y="85"/>
                      <a:pt x="38" y="85"/>
                      <a:pt x="38" y="85"/>
                    </a:cubicBezTo>
                    <a:cubicBezTo>
                      <a:pt x="38" y="38"/>
                      <a:pt x="38" y="38"/>
                      <a:pt x="38" y="38"/>
                    </a:cubicBezTo>
                    <a:cubicBezTo>
                      <a:pt x="53" y="38"/>
                      <a:pt x="53" y="38"/>
                      <a:pt x="53" y="38"/>
                    </a:cubicBezTo>
                    <a:cubicBezTo>
                      <a:pt x="53" y="44"/>
                      <a:pt x="53" y="44"/>
                      <a:pt x="53" y="44"/>
                    </a:cubicBezTo>
                    <a:cubicBezTo>
                      <a:pt x="53" y="44"/>
                      <a:pt x="53" y="44"/>
                      <a:pt x="53" y="44"/>
                    </a:cubicBezTo>
                    <a:cubicBezTo>
                      <a:pt x="55" y="41"/>
                      <a:pt x="60" y="37"/>
                      <a:pt x="67" y="37"/>
                    </a:cubicBezTo>
                    <a:cubicBezTo>
                      <a:pt x="82" y="37"/>
                      <a:pt x="85" y="46"/>
                      <a:pt x="85" y="59"/>
                    </a:cubicBezTo>
                    <a:lnTo>
                      <a:pt x="85" y="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sz="2400"/>
              </a:p>
            </p:txBody>
          </p:sp>
        </p:grpSp>
        <p:grpSp>
          <p:nvGrpSpPr>
            <p:cNvPr id="12" name="Group 11"/>
            <p:cNvGrpSpPr/>
            <p:nvPr userDrawn="1"/>
          </p:nvGrpSpPr>
          <p:grpSpPr>
            <a:xfrm>
              <a:off x="9373103" y="3839364"/>
              <a:ext cx="2523990" cy="2239614"/>
              <a:chOff x="9373103" y="3839364"/>
              <a:chExt cx="2523990" cy="2239614"/>
            </a:xfrm>
          </p:grpSpPr>
          <p:grpSp>
            <p:nvGrpSpPr>
              <p:cNvPr id="9" name="Group 8"/>
              <p:cNvGrpSpPr/>
              <p:nvPr userDrawn="1"/>
            </p:nvGrpSpPr>
            <p:grpSpPr>
              <a:xfrm>
                <a:off x="9391360" y="5344020"/>
                <a:ext cx="2447713" cy="380428"/>
                <a:chOff x="433626" y="5656306"/>
                <a:chExt cx="2447713" cy="380428"/>
              </a:xfrm>
            </p:grpSpPr>
            <p:sp>
              <p:nvSpPr>
                <p:cNvPr id="21" name="object 61"/>
                <p:cNvSpPr txBox="1"/>
                <p:nvPr userDrawn="1"/>
              </p:nvSpPr>
              <p:spPr>
                <a:xfrm>
                  <a:off x="831882" y="5656306"/>
                  <a:ext cx="2049457" cy="380428"/>
                </a:xfrm>
                <a:prstGeom prst="rect">
                  <a:avLst/>
                </a:prstGeom>
              </p:spPr>
              <p:txBody>
                <a:bodyPr vert="horz" wrap="square" lIns="0" tIns="0" rIns="0" bIns="0" rtlCol="0">
                  <a:noAutofit/>
                </a:bodyPr>
                <a:lstStyle/>
                <a:p>
                  <a:pPr marL="8342" marR="3337">
                    <a:lnSpc>
                      <a:spcPct val="138900"/>
                    </a:lnSpc>
                  </a:pPr>
                  <a:r>
                    <a:rPr lang="en-GB" sz="1379" spc="-11">
                      <a:solidFill>
                        <a:schemeClr val="tx1"/>
                      </a:solidFill>
                      <a:latin typeface="Arial"/>
                      <a:cs typeface="Arial"/>
                    </a:rPr>
                    <a:t>+</a:t>
                  </a:r>
                  <a:r>
                    <a:rPr sz="1379" spc="-11">
                      <a:solidFill>
                        <a:schemeClr val="tx1"/>
                      </a:solidFill>
                      <a:latin typeface="Arial"/>
                      <a:cs typeface="Arial"/>
                    </a:rPr>
                    <a:t>K</a:t>
                  </a:r>
                  <a:r>
                    <a:rPr sz="1379" spc="-16">
                      <a:solidFill>
                        <a:schemeClr val="tx1"/>
                      </a:solidFill>
                      <a:latin typeface="Arial"/>
                      <a:cs typeface="Arial"/>
                    </a:rPr>
                    <a:t>a</a:t>
                  </a:r>
                  <a:r>
                    <a:rPr sz="1379" spc="-27">
                      <a:solidFill>
                        <a:schemeClr val="tx1"/>
                      </a:solidFill>
                      <a:latin typeface="Arial"/>
                      <a:cs typeface="Arial"/>
                    </a:rPr>
                    <a:t>n</a:t>
                  </a:r>
                  <a:r>
                    <a:rPr sz="1379" spc="-3">
                      <a:solidFill>
                        <a:schemeClr val="tx1"/>
                      </a:solidFill>
                      <a:latin typeface="Arial"/>
                      <a:cs typeface="Arial"/>
                    </a:rPr>
                    <a:t>t</a:t>
                  </a:r>
                  <a:r>
                    <a:rPr sz="1379" spc="-16">
                      <a:solidFill>
                        <a:schemeClr val="tx1"/>
                      </a:solidFill>
                      <a:latin typeface="Arial"/>
                      <a:cs typeface="Arial"/>
                    </a:rPr>
                    <a:t>a</a:t>
                  </a:r>
                  <a:r>
                    <a:rPr sz="1379" spc="11">
                      <a:solidFill>
                        <a:schemeClr val="tx1"/>
                      </a:solidFill>
                      <a:latin typeface="Arial"/>
                      <a:cs typeface="Arial"/>
                    </a:rPr>
                    <a:t>r</a:t>
                  </a:r>
                  <a:r>
                    <a:rPr lang="en-GB" sz="1379" spc="11">
                      <a:solidFill>
                        <a:schemeClr val="tx1"/>
                      </a:solidFill>
                      <a:latin typeface="Arial"/>
                      <a:cs typeface="Arial"/>
                    </a:rPr>
                    <a:t>IBOPE</a:t>
                  </a:r>
                  <a:r>
                    <a:rPr sz="1379">
                      <a:solidFill>
                        <a:schemeClr val="tx1"/>
                      </a:solidFill>
                      <a:latin typeface="Arial"/>
                      <a:cs typeface="Arial"/>
                    </a:rPr>
                    <a:t>M</a:t>
                  </a:r>
                  <a:r>
                    <a:rPr sz="1379" spc="-11">
                      <a:solidFill>
                        <a:schemeClr val="tx1"/>
                      </a:solidFill>
                      <a:latin typeface="Arial"/>
                      <a:cs typeface="Arial"/>
                    </a:rPr>
                    <a:t>e</a:t>
                  </a:r>
                  <a:r>
                    <a:rPr sz="1379" spc="-20">
                      <a:solidFill>
                        <a:schemeClr val="tx1"/>
                      </a:solidFill>
                      <a:latin typeface="Arial"/>
                      <a:cs typeface="Arial"/>
                    </a:rPr>
                    <a:t>d</a:t>
                  </a:r>
                  <a:r>
                    <a:rPr sz="1379" spc="-13">
                      <a:solidFill>
                        <a:schemeClr val="tx1"/>
                      </a:solidFill>
                      <a:latin typeface="Arial"/>
                      <a:cs typeface="Arial"/>
                    </a:rPr>
                    <a:t>i</a:t>
                  </a:r>
                  <a:r>
                    <a:rPr sz="1379">
                      <a:solidFill>
                        <a:schemeClr val="tx1"/>
                      </a:solidFill>
                      <a:latin typeface="Arial"/>
                      <a:cs typeface="Arial"/>
                    </a:rPr>
                    <a:t>a</a:t>
                  </a:r>
                  <a:endParaRPr lang="en-GB" sz="1379">
                    <a:solidFill>
                      <a:schemeClr val="tx1"/>
                    </a:solidFill>
                    <a:latin typeface="Arial"/>
                    <a:cs typeface="Arial"/>
                  </a:endParaRPr>
                </a:p>
              </p:txBody>
            </p:sp>
            <p:grpSp>
              <p:nvGrpSpPr>
                <p:cNvPr id="36" name="Group 35"/>
                <p:cNvGrpSpPr/>
                <p:nvPr/>
              </p:nvGrpSpPr>
              <p:grpSpPr>
                <a:xfrm>
                  <a:off x="433626" y="5730086"/>
                  <a:ext cx="260506" cy="165134"/>
                  <a:chOff x="-491847" y="7193993"/>
                  <a:chExt cx="468312" cy="296863"/>
                </a:xfrm>
                <a:solidFill>
                  <a:schemeClr val="tx1"/>
                </a:solidFill>
              </p:grpSpPr>
              <p:sp>
                <p:nvSpPr>
                  <p:cNvPr id="37" name="Freeform 9"/>
                  <p:cNvSpPr>
                    <a:spLocks/>
                  </p:cNvSpPr>
                  <p:nvPr/>
                </p:nvSpPr>
                <p:spPr bwMode="auto">
                  <a:xfrm>
                    <a:off x="-491847" y="7193993"/>
                    <a:ext cx="300038" cy="296863"/>
                  </a:xfrm>
                  <a:custGeom>
                    <a:avLst/>
                    <a:gdLst>
                      <a:gd name="T0" fmla="*/ 40 w 78"/>
                      <a:gd name="T1" fmla="*/ 32 h 79"/>
                      <a:gd name="T2" fmla="*/ 40 w 78"/>
                      <a:gd name="T3" fmla="*/ 47 h 79"/>
                      <a:gd name="T4" fmla="*/ 61 w 78"/>
                      <a:gd name="T5" fmla="*/ 47 h 79"/>
                      <a:gd name="T6" fmla="*/ 53 w 78"/>
                      <a:gd name="T7" fmla="*/ 59 h 79"/>
                      <a:gd name="T8" fmla="*/ 45 w 78"/>
                      <a:gd name="T9" fmla="*/ 63 h 79"/>
                      <a:gd name="T10" fmla="*/ 35 w 78"/>
                      <a:gd name="T11" fmla="*/ 63 h 79"/>
                      <a:gd name="T12" fmla="*/ 27 w 78"/>
                      <a:gd name="T13" fmla="*/ 59 h 79"/>
                      <a:gd name="T14" fmla="*/ 18 w 78"/>
                      <a:gd name="T15" fmla="*/ 47 h 79"/>
                      <a:gd name="T16" fmla="*/ 18 w 78"/>
                      <a:gd name="T17" fmla="*/ 32 h 79"/>
                      <a:gd name="T18" fmla="*/ 24 w 78"/>
                      <a:gd name="T19" fmla="*/ 23 h 79"/>
                      <a:gd name="T20" fmla="*/ 35 w 78"/>
                      <a:gd name="T21" fmla="*/ 16 h 79"/>
                      <a:gd name="T22" fmla="*/ 47 w 78"/>
                      <a:gd name="T23" fmla="*/ 17 h 79"/>
                      <a:gd name="T24" fmla="*/ 55 w 78"/>
                      <a:gd name="T25" fmla="*/ 22 h 79"/>
                      <a:gd name="T26" fmla="*/ 62 w 78"/>
                      <a:gd name="T27" fmla="*/ 15 h 79"/>
                      <a:gd name="T28" fmla="*/ 66 w 78"/>
                      <a:gd name="T29" fmla="*/ 11 h 79"/>
                      <a:gd name="T30" fmla="*/ 53 w 78"/>
                      <a:gd name="T31" fmla="*/ 3 h 79"/>
                      <a:gd name="T32" fmla="*/ 27 w 78"/>
                      <a:gd name="T33" fmla="*/ 3 h 79"/>
                      <a:gd name="T34" fmla="*/ 5 w 78"/>
                      <a:gd name="T35" fmla="*/ 22 h 79"/>
                      <a:gd name="T36" fmla="*/ 2 w 78"/>
                      <a:gd name="T37" fmla="*/ 32 h 79"/>
                      <a:gd name="T38" fmla="*/ 5 w 78"/>
                      <a:gd name="T39" fmla="*/ 57 h 79"/>
                      <a:gd name="T40" fmla="*/ 16 w 78"/>
                      <a:gd name="T41" fmla="*/ 70 h 79"/>
                      <a:gd name="T42" fmla="*/ 30 w 78"/>
                      <a:gd name="T43" fmla="*/ 77 h 79"/>
                      <a:gd name="T44" fmla="*/ 50 w 78"/>
                      <a:gd name="T45" fmla="*/ 77 h 79"/>
                      <a:gd name="T46" fmla="*/ 66 w 78"/>
                      <a:gd name="T47" fmla="*/ 69 h 79"/>
                      <a:gd name="T48" fmla="*/ 76 w 78"/>
                      <a:gd name="T49" fmla="*/ 53 h 79"/>
                      <a:gd name="T50" fmla="*/ 77 w 78"/>
                      <a:gd name="T51" fmla="*/ 32 h 79"/>
                      <a:gd name="T52" fmla="*/ 40 w 78"/>
                      <a:gd name="T53" fmla="*/ 3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8" h="79">
                        <a:moveTo>
                          <a:pt x="40" y="32"/>
                        </a:moveTo>
                        <a:cubicBezTo>
                          <a:pt x="40" y="37"/>
                          <a:pt x="40" y="42"/>
                          <a:pt x="40" y="47"/>
                        </a:cubicBezTo>
                        <a:cubicBezTo>
                          <a:pt x="47" y="47"/>
                          <a:pt x="54" y="47"/>
                          <a:pt x="61" y="47"/>
                        </a:cubicBezTo>
                        <a:cubicBezTo>
                          <a:pt x="60" y="52"/>
                          <a:pt x="57" y="57"/>
                          <a:pt x="53" y="59"/>
                        </a:cubicBezTo>
                        <a:cubicBezTo>
                          <a:pt x="51" y="61"/>
                          <a:pt x="48" y="62"/>
                          <a:pt x="45" y="63"/>
                        </a:cubicBezTo>
                        <a:cubicBezTo>
                          <a:pt x="42" y="63"/>
                          <a:pt x="39" y="63"/>
                          <a:pt x="35" y="63"/>
                        </a:cubicBezTo>
                        <a:cubicBezTo>
                          <a:pt x="32" y="62"/>
                          <a:pt x="29" y="61"/>
                          <a:pt x="27" y="59"/>
                        </a:cubicBezTo>
                        <a:cubicBezTo>
                          <a:pt x="23" y="56"/>
                          <a:pt x="20" y="52"/>
                          <a:pt x="18" y="47"/>
                        </a:cubicBezTo>
                        <a:cubicBezTo>
                          <a:pt x="16" y="42"/>
                          <a:pt x="16" y="37"/>
                          <a:pt x="18" y="32"/>
                        </a:cubicBezTo>
                        <a:cubicBezTo>
                          <a:pt x="19" y="28"/>
                          <a:pt x="21" y="25"/>
                          <a:pt x="24" y="23"/>
                        </a:cubicBezTo>
                        <a:cubicBezTo>
                          <a:pt x="27" y="20"/>
                          <a:pt x="31" y="17"/>
                          <a:pt x="35" y="16"/>
                        </a:cubicBezTo>
                        <a:cubicBezTo>
                          <a:pt x="39" y="15"/>
                          <a:pt x="43" y="16"/>
                          <a:pt x="47" y="17"/>
                        </a:cubicBezTo>
                        <a:cubicBezTo>
                          <a:pt x="50" y="18"/>
                          <a:pt x="53" y="19"/>
                          <a:pt x="55" y="22"/>
                        </a:cubicBezTo>
                        <a:cubicBezTo>
                          <a:pt x="57" y="19"/>
                          <a:pt x="60" y="17"/>
                          <a:pt x="62" y="15"/>
                        </a:cubicBezTo>
                        <a:cubicBezTo>
                          <a:pt x="63" y="13"/>
                          <a:pt x="65" y="12"/>
                          <a:pt x="66" y="11"/>
                        </a:cubicBezTo>
                        <a:cubicBezTo>
                          <a:pt x="62" y="7"/>
                          <a:pt x="58" y="5"/>
                          <a:pt x="53" y="3"/>
                        </a:cubicBezTo>
                        <a:cubicBezTo>
                          <a:pt x="45" y="0"/>
                          <a:pt x="36" y="0"/>
                          <a:pt x="27" y="3"/>
                        </a:cubicBezTo>
                        <a:cubicBezTo>
                          <a:pt x="18" y="6"/>
                          <a:pt x="10" y="13"/>
                          <a:pt x="5" y="22"/>
                        </a:cubicBezTo>
                        <a:cubicBezTo>
                          <a:pt x="4" y="25"/>
                          <a:pt x="2" y="28"/>
                          <a:pt x="2" y="32"/>
                        </a:cubicBezTo>
                        <a:cubicBezTo>
                          <a:pt x="0" y="40"/>
                          <a:pt x="1" y="49"/>
                          <a:pt x="5" y="57"/>
                        </a:cubicBezTo>
                        <a:cubicBezTo>
                          <a:pt x="8" y="62"/>
                          <a:pt x="11" y="67"/>
                          <a:pt x="16" y="70"/>
                        </a:cubicBezTo>
                        <a:cubicBezTo>
                          <a:pt x="20" y="73"/>
                          <a:pt x="25" y="76"/>
                          <a:pt x="30" y="77"/>
                        </a:cubicBezTo>
                        <a:cubicBezTo>
                          <a:pt x="36" y="79"/>
                          <a:pt x="43" y="79"/>
                          <a:pt x="50" y="77"/>
                        </a:cubicBezTo>
                        <a:cubicBezTo>
                          <a:pt x="56" y="76"/>
                          <a:pt x="61" y="73"/>
                          <a:pt x="66" y="69"/>
                        </a:cubicBezTo>
                        <a:cubicBezTo>
                          <a:pt x="70" y="65"/>
                          <a:pt x="74" y="59"/>
                          <a:pt x="76" y="53"/>
                        </a:cubicBezTo>
                        <a:cubicBezTo>
                          <a:pt x="78" y="46"/>
                          <a:pt x="78" y="39"/>
                          <a:pt x="77" y="32"/>
                        </a:cubicBezTo>
                        <a:cubicBezTo>
                          <a:pt x="64" y="32"/>
                          <a:pt x="52" y="32"/>
                          <a:pt x="40" y="32"/>
                        </a:cubicBezTo>
                      </a:path>
                    </a:pathLst>
                  </a:custGeom>
                  <a:grpFill/>
                  <a:ln>
                    <a:noFill/>
                  </a:ln>
                </p:spPr>
                <p:txBody>
                  <a:bodyPr vert="horz" wrap="square" lIns="91440" tIns="45720" rIns="91440" bIns="45720" numCol="1" anchor="t" anchorCtr="0" compatLnSpc="1">
                    <a:prstTxWarp prst="textNoShape">
                      <a:avLst/>
                    </a:prstTxWarp>
                  </a:bodyPr>
                  <a:lstStyle/>
                  <a:p>
                    <a:endParaRPr lang="en-GB" sz="2400"/>
                  </a:p>
                </p:txBody>
              </p:sp>
              <p:sp>
                <p:nvSpPr>
                  <p:cNvPr id="38" name="Freeform 10"/>
                  <p:cNvSpPr>
                    <a:spLocks/>
                  </p:cNvSpPr>
                  <p:nvPr/>
                </p:nvSpPr>
                <p:spPr bwMode="auto">
                  <a:xfrm>
                    <a:off x="-166411" y="7280652"/>
                    <a:ext cx="142876" cy="139700"/>
                  </a:xfrm>
                  <a:custGeom>
                    <a:avLst/>
                    <a:gdLst>
                      <a:gd name="T0" fmla="*/ 90 w 90"/>
                      <a:gd name="T1" fmla="*/ 33 h 88"/>
                      <a:gd name="T2" fmla="*/ 56 w 90"/>
                      <a:gd name="T3" fmla="*/ 33 h 88"/>
                      <a:gd name="T4" fmla="*/ 56 w 90"/>
                      <a:gd name="T5" fmla="*/ 0 h 88"/>
                      <a:gd name="T6" fmla="*/ 32 w 90"/>
                      <a:gd name="T7" fmla="*/ 0 h 88"/>
                      <a:gd name="T8" fmla="*/ 32 w 90"/>
                      <a:gd name="T9" fmla="*/ 33 h 88"/>
                      <a:gd name="T10" fmla="*/ 0 w 90"/>
                      <a:gd name="T11" fmla="*/ 33 h 88"/>
                      <a:gd name="T12" fmla="*/ 0 w 90"/>
                      <a:gd name="T13" fmla="*/ 57 h 88"/>
                      <a:gd name="T14" fmla="*/ 32 w 90"/>
                      <a:gd name="T15" fmla="*/ 57 h 88"/>
                      <a:gd name="T16" fmla="*/ 32 w 90"/>
                      <a:gd name="T17" fmla="*/ 88 h 88"/>
                      <a:gd name="T18" fmla="*/ 56 w 90"/>
                      <a:gd name="T19" fmla="*/ 88 h 88"/>
                      <a:gd name="T20" fmla="*/ 56 w 90"/>
                      <a:gd name="T21" fmla="*/ 57 h 88"/>
                      <a:gd name="T22" fmla="*/ 90 w 90"/>
                      <a:gd name="T23" fmla="*/ 57 h 88"/>
                      <a:gd name="T24" fmla="*/ 90 w 90"/>
                      <a:gd name="T25" fmla="*/ 3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88">
                        <a:moveTo>
                          <a:pt x="90" y="33"/>
                        </a:moveTo>
                        <a:lnTo>
                          <a:pt x="56" y="33"/>
                        </a:lnTo>
                        <a:lnTo>
                          <a:pt x="56" y="0"/>
                        </a:lnTo>
                        <a:lnTo>
                          <a:pt x="32" y="0"/>
                        </a:lnTo>
                        <a:lnTo>
                          <a:pt x="32" y="33"/>
                        </a:lnTo>
                        <a:lnTo>
                          <a:pt x="0" y="33"/>
                        </a:lnTo>
                        <a:lnTo>
                          <a:pt x="0" y="57"/>
                        </a:lnTo>
                        <a:lnTo>
                          <a:pt x="32" y="57"/>
                        </a:lnTo>
                        <a:lnTo>
                          <a:pt x="32" y="88"/>
                        </a:lnTo>
                        <a:lnTo>
                          <a:pt x="56" y="88"/>
                        </a:lnTo>
                        <a:lnTo>
                          <a:pt x="56" y="57"/>
                        </a:lnTo>
                        <a:lnTo>
                          <a:pt x="90" y="57"/>
                        </a:lnTo>
                        <a:lnTo>
                          <a:pt x="90" y="33"/>
                        </a:lnTo>
                        <a:close/>
                      </a:path>
                    </a:pathLst>
                  </a:custGeom>
                  <a:grpFill/>
                  <a:ln>
                    <a:noFill/>
                  </a:ln>
                </p:spPr>
                <p:txBody>
                  <a:bodyPr vert="horz" wrap="square" lIns="91440" tIns="45720" rIns="91440" bIns="45720" numCol="1" anchor="t" anchorCtr="0" compatLnSpc="1">
                    <a:prstTxWarp prst="textNoShape">
                      <a:avLst/>
                    </a:prstTxWarp>
                  </a:bodyPr>
                  <a:lstStyle/>
                  <a:p>
                    <a:endParaRPr lang="en-GB" sz="2400"/>
                  </a:p>
                </p:txBody>
              </p:sp>
            </p:grpSp>
          </p:grpSp>
          <p:grpSp>
            <p:nvGrpSpPr>
              <p:cNvPr id="5" name="Group 4"/>
              <p:cNvGrpSpPr/>
              <p:nvPr userDrawn="1"/>
            </p:nvGrpSpPr>
            <p:grpSpPr>
              <a:xfrm>
                <a:off x="9373103" y="3839364"/>
                <a:ext cx="1845232" cy="338094"/>
                <a:chOff x="415369" y="4278650"/>
                <a:chExt cx="1845232" cy="338094"/>
              </a:xfrm>
            </p:grpSpPr>
            <p:sp>
              <p:nvSpPr>
                <p:cNvPr id="29" name="object 61"/>
                <p:cNvSpPr txBox="1"/>
                <p:nvPr userDrawn="1"/>
              </p:nvSpPr>
              <p:spPr>
                <a:xfrm>
                  <a:off x="831883" y="4278650"/>
                  <a:ext cx="1428718" cy="338094"/>
                </a:xfrm>
                <a:prstGeom prst="rect">
                  <a:avLst/>
                </a:prstGeom>
              </p:spPr>
              <p:txBody>
                <a:bodyPr vert="horz" wrap="square" lIns="0" tIns="0" rIns="0" bIns="0" rtlCol="0">
                  <a:noAutofit/>
                </a:bodyPr>
                <a:lstStyle/>
                <a:p>
                  <a:pPr marL="8342" marR="3337">
                    <a:lnSpc>
                      <a:spcPct val="138900"/>
                    </a:lnSpc>
                  </a:pPr>
                  <a:r>
                    <a:rPr sz="1379" spc="-7">
                      <a:solidFill>
                        <a:schemeClr val="tx1"/>
                      </a:solidFill>
                      <a:latin typeface="Arial"/>
                      <a:cs typeface="Arial"/>
                    </a:rPr>
                    <a:t>@</a:t>
                  </a:r>
                  <a:r>
                    <a:rPr sz="1379" spc="-11">
                      <a:solidFill>
                        <a:schemeClr val="tx1"/>
                      </a:solidFill>
                      <a:latin typeface="Arial"/>
                      <a:cs typeface="Arial"/>
                    </a:rPr>
                    <a:t>K</a:t>
                  </a:r>
                  <a:r>
                    <a:rPr lang="en-GB" sz="1379" spc="-16">
                      <a:solidFill>
                        <a:schemeClr val="tx1"/>
                      </a:solidFill>
                      <a:latin typeface="Arial"/>
                      <a:cs typeface="Arial"/>
                    </a:rPr>
                    <a:t>_</a:t>
                  </a:r>
                  <a:r>
                    <a:rPr lang="en-GB" sz="1379" spc="-16" err="1">
                      <a:solidFill>
                        <a:schemeClr val="tx1"/>
                      </a:solidFill>
                      <a:latin typeface="Arial"/>
                      <a:cs typeface="Arial"/>
                    </a:rPr>
                    <a:t>IBOPEMedi</a:t>
                  </a:r>
                  <a:r>
                    <a:rPr sz="1379">
                      <a:solidFill>
                        <a:schemeClr val="tx1"/>
                      </a:solidFill>
                      <a:latin typeface="Arial"/>
                      <a:cs typeface="Arial"/>
                    </a:rPr>
                    <a:t>a</a:t>
                  </a:r>
                  <a:endParaRPr lang="en-GB" sz="1379">
                    <a:solidFill>
                      <a:schemeClr val="tx1"/>
                    </a:solidFill>
                    <a:cs typeface="Arial"/>
                  </a:endParaRPr>
                </a:p>
              </p:txBody>
            </p:sp>
            <p:sp>
              <p:nvSpPr>
                <p:cNvPr id="41" name="Freeform 5"/>
                <p:cNvSpPr>
                  <a:spLocks/>
                </p:cNvSpPr>
                <p:nvPr userDrawn="1"/>
              </p:nvSpPr>
              <p:spPr bwMode="auto">
                <a:xfrm>
                  <a:off x="415369" y="4343054"/>
                  <a:ext cx="263155" cy="209287"/>
                </a:xfrm>
                <a:custGeom>
                  <a:avLst/>
                  <a:gdLst>
                    <a:gd name="T0" fmla="*/ 85 w 123"/>
                    <a:gd name="T1" fmla="*/ 0 h 100"/>
                    <a:gd name="T2" fmla="*/ 60 w 123"/>
                    <a:gd name="T3" fmla="*/ 25 h 100"/>
                    <a:gd name="T4" fmla="*/ 61 w 123"/>
                    <a:gd name="T5" fmla="*/ 31 h 100"/>
                    <a:gd name="T6" fmla="*/ 9 w 123"/>
                    <a:gd name="T7" fmla="*/ 4 h 100"/>
                    <a:gd name="T8" fmla="*/ 5 w 123"/>
                    <a:gd name="T9" fmla="*/ 17 h 100"/>
                    <a:gd name="T10" fmla="*/ 16 w 123"/>
                    <a:gd name="T11" fmla="*/ 38 h 100"/>
                    <a:gd name="T12" fmla="*/ 5 w 123"/>
                    <a:gd name="T13" fmla="*/ 35 h 100"/>
                    <a:gd name="T14" fmla="*/ 5 w 123"/>
                    <a:gd name="T15" fmla="*/ 35 h 100"/>
                    <a:gd name="T16" fmla="*/ 25 w 123"/>
                    <a:gd name="T17" fmla="*/ 60 h 100"/>
                    <a:gd name="T18" fmla="*/ 19 w 123"/>
                    <a:gd name="T19" fmla="*/ 61 h 100"/>
                    <a:gd name="T20" fmla="*/ 14 w 123"/>
                    <a:gd name="T21" fmla="*/ 60 h 100"/>
                    <a:gd name="T22" fmla="*/ 37 w 123"/>
                    <a:gd name="T23" fmla="*/ 78 h 100"/>
                    <a:gd name="T24" fmla="*/ 6 w 123"/>
                    <a:gd name="T25" fmla="*/ 89 h 100"/>
                    <a:gd name="T26" fmla="*/ 0 w 123"/>
                    <a:gd name="T27" fmla="*/ 88 h 100"/>
                    <a:gd name="T28" fmla="*/ 39 w 123"/>
                    <a:gd name="T29" fmla="*/ 100 h 100"/>
                    <a:gd name="T30" fmla="*/ 111 w 123"/>
                    <a:gd name="T31" fmla="*/ 28 h 100"/>
                    <a:gd name="T32" fmla="*/ 110 w 123"/>
                    <a:gd name="T33" fmla="*/ 25 h 100"/>
                    <a:gd name="T34" fmla="*/ 123 w 123"/>
                    <a:gd name="T35" fmla="*/ 12 h 100"/>
                    <a:gd name="T36" fmla="*/ 109 w 123"/>
                    <a:gd name="T37" fmla="*/ 16 h 100"/>
                    <a:gd name="T38" fmla="*/ 120 w 123"/>
                    <a:gd name="T39" fmla="*/ 2 h 100"/>
                    <a:gd name="T40" fmla="*/ 104 w 123"/>
                    <a:gd name="T41" fmla="*/ 8 h 100"/>
                    <a:gd name="T42" fmla="*/ 85 w 123"/>
                    <a:gd name="T4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3" h="100">
                      <a:moveTo>
                        <a:pt x="85" y="0"/>
                      </a:moveTo>
                      <a:cubicBezTo>
                        <a:pt x="71" y="0"/>
                        <a:pt x="60" y="11"/>
                        <a:pt x="60" y="25"/>
                      </a:cubicBezTo>
                      <a:cubicBezTo>
                        <a:pt x="60" y="27"/>
                        <a:pt x="60" y="29"/>
                        <a:pt x="61" y="31"/>
                      </a:cubicBezTo>
                      <a:cubicBezTo>
                        <a:pt x="40" y="30"/>
                        <a:pt x="21" y="20"/>
                        <a:pt x="9" y="4"/>
                      </a:cubicBezTo>
                      <a:cubicBezTo>
                        <a:pt x="6" y="8"/>
                        <a:pt x="5" y="12"/>
                        <a:pt x="5" y="17"/>
                      </a:cubicBezTo>
                      <a:cubicBezTo>
                        <a:pt x="5" y="26"/>
                        <a:pt x="10" y="34"/>
                        <a:pt x="16" y="38"/>
                      </a:cubicBezTo>
                      <a:cubicBezTo>
                        <a:pt x="12" y="38"/>
                        <a:pt x="8" y="37"/>
                        <a:pt x="5" y="35"/>
                      </a:cubicBezTo>
                      <a:cubicBezTo>
                        <a:pt x="5" y="35"/>
                        <a:pt x="5" y="35"/>
                        <a:pt x="5" y="35"/>
                      </a:cubicBezTo>
                      <a:cubicBezTo>
                        <a:pt x="5" y="47"/>
                        <a:pt x="14" y="58"/>
                        <a:pt x="25" y="60"/>
                      </a:cubicBezTo>
                      <a:cubicBezTo>
                        <a:pt x="23" y="61"/>
                        <a:pt x="21" y="61"/>
                        <a:pt x="19" y="61"/>
                      </a:cubicBezTo>
                      <a:cubicBezTo>
                        <a:pt x="17" y="61"/>
                        <a:pt x="15" y="61"/>
                        <a:pt x="14" y="60"/>
                      </a:cubicBezTo>
                      <a:cubicBezTo>
                        <a:pt x="17" y="70"/>
                        <a:pt x="26" y="78"/>
                        <a:pt x="37" y="78"/>
                      </a:cubicBezTo>
                      <a:cubicBezTo>
                        <a:pt x="29" y="85"/>
                        <a:pt x="18" y="89"/>
                        <a:pt x="6" y="89"/>
                      </a:cubicBezTo>
                      <a:cubicBezTo>
                        <a:pt x="4" y="89"/>
                        <a:pt x="2" y="89"/>
                        <a:pt x="0" y="88"/>
                      </a:cubicBezTo>
                      <a:cubicBezTo>
                        <a:pt x="11" y="96"/>
                        <a:pt x="24" y="100"/>
                        <a:pt x="39" y="100"/>
                      </a:cubicBezTo>
                      <a:cubicBezTo>
                        <a:pt x="85" y="100"/>
                        <a:pt x="111" y="61"/>
                        <a:pt x="111" y="28"/>
                      </a:cubicBezTo>
                      <a:cubicBezTo>
                        <a:pt x="111" y="27"/>
                        <a:pt x="111" y="26"/>
                        <a:pt x="110" y="25"/>
                      </a:cubicBezTo>
                      <a:cubicBezTo>
                        <a:pt x="115" y="21"/>
                        <a:pt x="120" y="17"/>
                        <a:pt x="123" y="12"/>
                      </a:cubicBezTo>
                      <a:cubicBezTo>
                        <a:pt x="119" y="14"/>
                        <a:pt x="114" y="15"/>
                        <a:pt x="109" y="16"/>
                      </a:cubicBezTo>
                      <a:cubicBezTo>
                        <a:pt x="114" y="12"/>
                        <a:pt x="118" y="7"/>
                        <a:pt x="120" y="2"/>
                      </a:cubicBezTo>
                      <a:cubicBezTo>
                        <a:pt x="115" y="4"/>
                        <a:pt x="109" y="7"/>
                        <a:pt x="104" y="8"/>
                      </a:cubicBezTo>
                      <a:cubicBezTo>
                        <a:pt x="99" y="3"/>
                        <a:pt x="92" y="0"/>
                        <a:pt x="85"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sz="2400"/>
                </a:p>
              </p:txBody>
            </p:sp>
          </p:grpSp>
          <p:grpSp>
            <p:nvGrpSpPr>
              <p:cNvPr id="6" name="Group 5"/>
              <p:cNvGrpSpPr/>
              <p:nvPr userDrawn="1"/>
            </p:nvGrpSpPr>
            <p:grpSpPr>
              <a:xfrm>
                <a:off x="9454787" y="4204944"/>
                <a:ext cx="2042948" cy="295761"/>
                <a:chOff x="497053" y="4707970"/>
                <a:chExt cx="2042948" cy="295761"/>
              </a:xfrm>
            </p:grpSpPr>
            <p:sp>
              <p:nvSpPr>
                <p:cNvPr id="40" name="object 61"/>
                <p:cNvSpPr txBox="1"/>
                <p:nvPr userDrawn="1"/>
              </p:nvSpPr>
              <p:spPr>
                <a:xfrm>
                  <a:off x="831883" y="4707970"/>
                  <a:ext cx="1708118" cy="295761"/>
                </a:xfrm>
                <a:prstGeom prst="rect">
                  <a:avLst/>
                </a:prstGeom>
              </p:spPr>
              <p:txBody>
                <a:bodyPr vert="horz" wrap="square" lIns="0" tIns="0" rIns="0" bIns="0" rtlCol="0">
                  <a:noAutofit/>
                </a:bodyPr>
                <a:lstStyle/>
                <a:p>
                  <a:pPr marL="8342" marR="3337">
                    <a:lnSpc>
                      <a:spcPct val="138900"/>
                    </a:lnSpc>
                  </a:pPr>
                  <a:r>
                    <a:rPr lang="en-GB" sz="1379" spc="-11">
                      <a:solidFill>
                        <a:schemeClr val="tx1"/>
                      </a:solidFill>
                      <a:latin typeface="Arial"/>
                      <a:cs typeface="Arial"/>
                    </a:rPr>
                    <a:t>Kantar IBOPE Media</a:t>
                  </a:r>
                  <a:endParaRPr lang="en-GB" sz="1379">
                    <a:solidFill>
                      <a:schemeClr val="tx1"/>
                    </a:solidFill>
                    <a:cs typeface="Arial"/>
                  </a:endParaRPr>
                </a:p>
              </p:txBody>
            </p:sp>
            <p:sp>
              <p:nvSpPr>
                <p:cNvPr id="42" name="Freeform 6"/>
                <p:cNvSpPr>
                  <a:spLocks/>
                </p:cNvSpPr>
                <p:nvPr userDrawn="1"/>
              </p:nvSpPr>
              <p:spPr bwMode="auto">
                <a:xfrm>
                  <a:off x="497053" y="4750765"/>
                  <a:ext cx="99787" cy="210170"/>
                </a:xfrm>
                <a:custGeom>
                  <a:avLst/>
                  <a:gdLst>
                    <a:gd name="T0" fmla="*/ 31 w 47"/>
                    <a:gd name="T1" fmla="*/ 100 h 100"/>
                    <a:gd name="T2" fmla="*/ 31 w 47"/>
                    <a:gd name="T3" fmla="*/ 50 h 100"/>
                    <a:gd name="T4" fmla="*/ 45 w 47"/>
                    <a:gd name="T5" fmla="*/ 50 h 100"/>
                    <a:gd name="T6" fmla="*/ 47 w 47"/>
                    <a:gd name="T7" fmla="*/ 32 h 100"/>
                    <a:gd name="T8" fmla="*/ 31 w 47"/>
                    <a:gd name="T9" fmla="*/ 32 h 100"/>
                    <a:gd name="T10" fmla="*/ 31 w 47"/>
                    <a:gd name="T11" fmla="*/ 22 h 100"/>
                    <a:gd name="T12" fmla="*/ 35 w 47"/>
                    <a:gd name="T13" fmla="*/ 17 h 100"/>
                    <a:gd name="T14" fmla="*/ 46 w 47"/>
                    <a:gd name="T15" fmla="*/ 17 h 100"/>
                    <a:gd name="T16" fmla="*/ 46 w 47"/>
                    <a:gd name="T17" fmla="*/ 0 h 100"/>
                    <a:gd name="T18" fmla="*/ 31 w 47"/>
                    <a:gd name="T19" fmla="*/ 0 h 100"/>
                    <a:gd name="T20" fmla="*/ 10 w 47"/>
                    <a:gd name="T21" fmla="*/ 21 h 100"/>
                    <a:gd name="T22" fmla="*/ 10 w 47"/>
                    <a:gd name="T23" fmla="*/ 32 h 100"/>
                    <a:gd name="T24" fmla="*/ 0 w 47"/>
                    <a:gd name="T25" fmla="*/ 32 h 100"/>
                    <a:gd name="T26" fmla="*/ 0 w 47"/>
                    <a:gd name="T27" fmla="*/ 50 h 100"/>
                    <a:gd name="T28" fmla="*/ 10 w 47"/>
                    <a:gd name="T29" fmla="*/ 50 h 100"/>
                    <a:gd name="T30" fmla="*/ 10 w 47"/>
                    <a:gd name="T31" fmla="*/ 100 h 100"/>
                    <a:gd name="T32" fmla="*/ 31 w 47"/>
                    <a:gd name="T33"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100">
                      <a:moveTo>
                        <a:pt x="31" y="100"/>
                      </a:moveTo>
                      <a:cubicBezTo>
                        <a:pt x="31" y="50"/>
                        <a:pt x="31" y="50"/>
                        <a:pt x="31" y="50"/>
                      </a:cubicBezTo>
                      <a:cubicBezTo>
                        <a:pt x="45" y="50"/>
                        <a:pt x="45" y="50"/>
                        <a:pt x="45" y="50"/>
                      </a:cubicBezTo>
                      <a:cubicBezTo>
                        <a:pt x="47" y="32"/>
                        <a:pt x="47" y="32"/>
                        <a:pt x="47" y="32"/>
                      </a:cubicBezTo>
                      <a:cubicBezTo>
                        <a:pt x="31" y="32"/>
                        <a:pt x="31" y="32"/>
                        <a:pt x="31" y="32"/>
                      </a:cubicBezTo>
                      <a:cubicBezTo>
                        <a:pt x="31" y="22"/>
                        <a:pt x="31" y="22"/>
                        <a:pt x="31" y="22"/>
                      </a:cubicBezTo>
                      <a:cubicBezTo>
                        <a:pt x="31" y="18"/>
                        <a:pt x="34" y="17"/>
                        <a:pt x="35" y="17"/>
                      </a:cubicBezTo>
                      <a:cubicBezTo>
                        <a:pt x="46" y="17"/>
                        <a:pt x="46" y="17"/>
                        <a:pt x="46" y="17"/>
                      </a:cubicBezTo>
                      <a:cubicBezTo>
                        <a:pt x="46" y="0"/>
                        <a:pt x="46" y="0"/>
                        <a:pt x="46" y="0"/>
                      </a:cubicBezTo>
                      <a:cubicBezTo>
                        <a:pt x="31" y="0"/>
                        <a:pt x="31" y="0"/>
                        <a:pt x="31" y="0"/>
                      </a:cubicBezTo>
                      <a:cubicBezTo>
                        <a:pt x="14" y="0"/>
                        <a:pt x="10" y="13"/>
                        <a:pt x="10" y="21"/>
                      </a:cubicBezTo>
                      <a:cubicBezTo>
                        <a:pt x="10" y="32"/>
                        <a:pt x="10" y="32"/>
                        <a:pt x="10" y="32"/>
                      </a:cubicBezTo>
                      <a:cubicBezTo>
                        <a:pt x="0" y="32"/>
                        <a:pt x="0" y="32"/>
                        <a:pt x="0" y="32"/>
                      </a:cubicBezTo>
                      <a:cubicBezTo>
                        <a:pt x="0" y="50"/>
                        <a:pt x="0" y="50"/>
                        <a:pt x="0" y="50"/>
                      </a:cubicBezTo>
                      <a:cubicBezTo>
                        <a:pt x="10" y="50"/>
                        <a:pt x="10" y="50"/>
                        <a:pt x="10" y="50"/>
                      </a:cubicBezTo>
                      <a:cubicBezTo>
                        <a:pt x="10" y="100"/>
                        <a:pt x="10" y="100"/>
                        <a:pt x="10" y="100"/>
                      </a:cubicBezTo>
                      <a:lnTo>
                        <a:pt x="31" y="1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sz="2400"/>
                </a:p>
              </p:txBody>
            </p:sp>
          </p:grpSp>
          <p:grpSp>
            <p:nvGrpSpPr>
              <p:cNvPr id="8" name="Group 7"/>
              <p:cNvGrpSpPr/>
              <p:nvPr userDrawn="1"/>
            </p:nvGrpSpPr>
            <p:grpSpPr>
              <a:xfrm>
                <a:off x="9397829" y="4927638"/>
                <a:ext cx="1879774" cy="388894"/>
                <a:chOff x="440095" y="5309174"/>
                <a:chExt cx="1879774" cy="388894"/>
              </a:xfrm>
            </p:grpSpPr>
            <p:sp>
              <p:nvSpPr>
                <p:cNvPr id="39" name="object 61"/>
                <p:cNvSpPr txBox="1"/>
                <p:nvPr userDrawn="1"/>
              </p:nvSpPr>
              <p:spPr>
                <a:xfrm>
                  <a:off x="831883" y="5309174"/>
                  <a:ext cx="1487986" cy="388894"/>
                </a:xfrm>
                <a:prstGeom prst="rect">
                  <a:avLst/>
                </a:prstGeom>
              </p:spPr>
              <p:txBody>
                <a:bodyPr vert="horz" wrap="square" lIns="0" tIns="0" rIns="0" bIns="0" rtlCol="0">
                  <a:noAutofit/>
                </a:bodyPr>
                <a:lstStyle/>
                <a:p>
                  <a:pPr marL="8342" marR="3337">
                    <a:lnSpc>
                      <a:spcPct val="138900"/>
                    </a:lnSpc>
                  </a:pPr>
                  <a:r>
                    <a:rPr sz="1379" spc="-7">
                      <a:solidFill>
                        <a:schemeClr val="tx1"/>
                      </a:solidFill>
                      <a:latin typeface="Arial"/>
                      <a:cs typeface="Arial"/>
                    </a:rPr>
                    <a:t>@</a:t>
                  </a:r>
                  <a:r>
                    <a:rPr sz="1379" spc="-11">
                      <a:solidFill>
                        <a:schemeClr val="tx1"/>
                      </a:solidFill>
                      <a:latin typeface="Arial"/>
                      <a:cs typeface="Arial"/>
                    </a:rPr>
                    <a:t>K</a:t>
                  </a:r>
                  <a:r>
                    <a:rPr sz="1379" spc="-16">
                      <a:solidFill>
                        <a:schemeClr val="tx1"/>
                      </a:solidFill>
                      <a:latin typeface="Arial"/>
                      <a:cs typeface="Arial"/>
                    </a:rPr>
                    <a:t>a</a:t>
                  </a:r>
                  <a:r>
                    <a:rPr sz="1379" spc="-27">
                      <a:solidFill>
                        <a:schemeClr val="tx1"/>
                      </a:solidFill>
                      <a:latin typeface="Arial"/>
                      <a:cs typeface="Arial"/>
                    </a:rPr>
                    <a:t>n</a:t>
                  </a:r>
                  <a:r>
                    <a:rPr sz="1379" spc="-3">
                      <a:solidFill>
                        <a:schemeClr val="tx1"/>
                      </a:solidFill>
                      <a:latin typeface="Arial"/>
                      <a:cs typeface="Arial"/>
                    </a:rPr>
                    <a:t>t</a:t>
                  </a:r>
                  <a:r>
                    <a:rPr sz="1379" spc="-16">
                      <a:solidFill>
                        <a:schemeClr val="tx1"/>
                      </a:solidFill>
                      <a:latin typeface="Arial"/>
                      <a:cs typeface="Arial"/>
                    </a:rPr>
                    <a:t>a</a:t>
                  </a:r>
                  <a:r>
                    <a:rPr sz="1379" spc="11">
                      <a:solidFill>
                        <a:schemeClr val="tx1"/>
                      </a:solidFill>
                      <a:latin typeface="Arial"/>
                      <a:cs typeface="Arial"/>
                    </a:rPr>
                    <a:t>r</a:t>
                  </a:r>
                  <a:r>
                    <a:rPr sz="1379">
                      <a:solidFill>
                        <a:schemeClr val="tx1"/>
                      </a:solidFill>
                      <a:latin typeface="Arial"/>
                      <a:cs typeface="Arial"/>
                    </a:rPr>
                    <a:t>M</a:t>
                  </a:r>
                  <a:r>
                    <a:rPr sz="1379" spc="-11">
                      <a:solidFill>
                        <a:schemeClr val="tx1"/>
                      </a:solidFill>
                      <a:latin typeface="Arial"/>
                      <a:cs typeface="Arial"/>
                    </a:rPr>
                    <a:t>e</a:t>
                  </a:r>
                  <a:r>
                    <a:rPr sz="1379" spc="-20">
                      <a:solidFill>
                        <a:schemeClr val="tx1"/>
                      </a:solidFill>
                      <a:latin typeface="Arial"/>
                      <a:cs typeface="Arial"/>
                    </a:rPr>
                    <a:t>d</a:t>
                  </a:r>
                  <a:r>
                    <a:rPr sz="1379" spc="-13">
                      <a:solidFill>
                        <a:schemeClr val="tx1"/>
                      </a:solidFill>
                      <a:latin typeface="Arial"/>
                      <a:cs typeface="Arial"/>
                    </a:rPr>
                    <a:t>i</a:t>
                  </a:r>
                  <a:r>
                    <a:rPr sz="1379">
                      <a:solidFill>
                        <a:schemeClr val="tx1"/>
                      </a:solidFill>
                      <a:latin typeface="Arial"/>
                      <a:cs typeface="Arial"/>
                    </a:rPr>
                    <a:t>a</a:t>
                  </a:r>
                  <a:endParaRPr lang="en-GB" sz="1379">
                    <a:solidFill>
                      <a:schemeClr val="tx1"/>
                    </a:solidFill>
                    <a:latin typeface="Arial"/>
                    <a:cs typeface="Arial"/>
                  </a:endParaRPr>
                </a:p>
              </p:txBody>
            </p:sp>
            <p:sp>
              <p:nvSpPr>
                <p:cNvPr id="44" name="Freeform 8"/>
                <p:cNvSpPr>
                  <a:spLocks noEditPoints="1"/>
                </p:cNvSpPr>
                <p:nvPr userDrawn="1"/>
              </p:nvSpPr>
              <p:spPr bwMode="auto">
                <a:xfrm>
                  <a:off x="440095" y="5398978"/>
                  <a:ext cx="213703" cy="209287"/>
                </a:xfrm>
                <a:custGeom>
                  <a:avLst/>
                  <a:gdLst>
                    <a:gd name="T0" fmla="*/ 90 w 100"/>
                    <a:gd name="T1" fmla="*/ 81 h 100"/>
                    <a:gd name="T2" fmla="*/ 80 w 100"/>
                    <a:gd name="T3" fmla="*/ 91 h 100"/>
                    <a:gd name="T4" fmla="*/ 19 w 100"/>
                    <a:gd name="T5" fmla="*/ 91 h 100"/>
                    <a:gd name="T6" fmla="*/ 9 w 100"/>
                    <a:gd name="T7" fmla="*/ 81 h 100"/>
                    <a:gd name="T8" fmla="*/ 9 w 100"/>
                    <a:gd name="T9" fmla="*/ 40 h 100"/>
                    <a:gd name="T10" fmla="*/ 24 w 100"/>
                    <a:gd name="T11" fmla="*/ 40 h 100"/>
                    <a:gd name="T12" fmla="*/ 22 w 100"/>
                    <a:gd name="T13" fmla="*/ 50 h 100"/>
                    <a:gd name="T14" fmla="*/ 50 w 100"/>
                    <a:gd name="T15" fmla="*/ 78 h 100"/>
                    <a:gd name="T16" fmla="*/ 77 w 100"/>
                    <a:gd name="T17" fmla="*/ 50 h 100"/>
                    <a:gd name="T18" fmla="*/ 75 w 100"/>
                    <a:gd name="T19" fmla="*/ 40 h 100"/>
                    <a:gd name="T20" fmla="*/ 90 w 100"/>
                    <a:gd name="T21" fmla="*/ 40 h 100"/>
                    <a:gd name="T22" fmla="*/ 90 w 100"/>
                    <a:gd name="T23" fmla="*/ 81 h 100"/>
                    <a:gd name="T24" fmla="*/ 88 w 100"/>
                    <a:gd name="T25" fmla="*/ 29 h 100"/>
                    <a:gd name="T26" fmla="*/ 71 w 100"/>
                    <a:gd name="T27" fmla="*/ 29 h 100"/>
                    <a:gd name="T28" fmla="*/ 71 w 100"/>
                    <a:gd name="T29" fmla="*/ 12 h 100"/>
                    <a:gd name="T30" fmla="*/ 86 w 100"/>
                    <a:gd name="T31" fmla="*/ 12 h 100"/>
                    <a:gd name="T32" fmla="*/ 88 w 100"/>
                    <a:gd name="T33" fmla="*/ 12 h 100"/>
                    <a:gd name="T34" fmla="*/ 88 w 100"/>
                    <a:gd name="T35" fmla="*/ 14 h 100"/>
                    <a:gd name="T36" fmla="*/ 88 w 100"/>
                    <a:gd name="T37" fmla="*/ 29 h 100"/>
                    <a:gd name="T38" fmla="*/ 67 w 100"/>
                    <a:gd name="T39" fmla="*/ 50 h 100"/>
                    <a:gd name="T40" fmla="*/ 50 w 100"/>
                    <a:gd name="T41" fmla="*/ 68 h 100"/>
                    <a:gd name="T42" fmla="*/ 32 w 100"/>
                    <a:gd name="T43" fmla="*/ 50 h 100"/>
                    <a:gd name="T44" fmla="*/ 35 w 100"/>
                    <a:gd name="T45" fmla="*/ 40 h 100"/>
                    <a:gd name="T46" fmla="*/ 50 w 100"/>
                    <a:gd name="T47" fmla="*/ 33 h 100"/>
                    <a:gd name="T48" fmla="*/ 64 w 100"/>
                    <a:gd name="T49" fmla="*/ 40 h 100"/>
                    <a:gd name="T50" fmla="*/ 67 w 100"/>
                    <a:gd name="T51" fmla="*/ 50 h 100"/>
                    <a:gd name="T52" fmla="*/ 100 w 100"/>
                    <a:gd name="T53" fmla="*/ 81 h 100"/>
                    <a:gd name="T54" fmla="*/ 100 w 100"/>
                    <a:gd name="T55" fmla="*/ 40 h 100"/>
                    <a:gd name="T56" fmla="*/ 100 w 100"/>
                    <a:gd name="T57" fmla="*/ 20 h 100"/>
                    <a:gd name="T58" fmla="*/ 80 w 100"/>
                    <a:gd name="T59" fmla="*/ 0 h 100"/>
                    <a:gd name="T60" fmla="*/ 19 w 100"/>
                    <a:gd name="T61" fmla="*/ 0 h 100"/>
                    <a:gd name="T62" fmla="*/ 0 w 100"/>
                    <a:gd name="T63" fmla="*/ 20 h 100"/>
                    <a:gd name="T64" fmla="*/ 0 w 100"/>
                    <a:gd name="T65" fmla="*/ 40 h 100"/>
                    <a:gd name="T66" fmla="*/ 0 w 100"/>
                    <a:gd name="T67" fmla="*/ 81 h 100"/>
                    <a:gd name="T68" fmla="*/ 19 w 100"/>
                    <a:gd name="T69" fmla="*/ 100 h 100"/>
                    <a:gd name="T70" fmla="*/ 80 w 100"/>
                    <a:gd name="T71" fmla="*/ 100 h 100"/>
                    <a:gd name="T72" fmla="*/ 100 w 100"/>
                    <a:gd name="T73" fmla="*/ 8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100">
                      <a:moveTo>
                        <a:pt x="90" y="81"/>
                      </a:moveTo>
                      <a:cubicBezTo>
                        <a:pt x="90" y="86"/>
                        <a:pt x="85" y="91"/>
                        <a:pt x="80" y="91"/>
                      </a:cubicBezTo>
                      <a:cubicBezTo>
                        <a:pt x="19" y="91"/>
                        <a:pt x="19" y="91"/>
                        <a:pt x="19" y="91"/>
                      </a:cubicBezTo>
                      <a:cubicBezTo>
                        <a:pt x="14" y="91"/>
                        <a:pt x="9" y="86"/>
                        <a:pt x="9" y="81"/>
                      </a:cubicBezTo>
                      <a:cubicBezTo>
                        <a:pt x="9" y="40"/>
                        <a:pt x="9" y="40"/>
                        <a:pt x="9" y="40"/>
                      </a:cubicBezTo>
                      <a:cubicBezTo>
                        <a:pt x="24" y="40"/>
                        <a:pt x="24" y="40"/>
                        <a:pt x="24" y="40"/>
                      </a:cubicBezTo>
                      <a:cubicBezTo>
                        <a:pt x="23" y="43"/>
                        <a:pt x="22" y="47"/>
                        <a:pt x="22" y="50"/>
                      </a:cubicBezTo>
                      <a:cubicBezTo>
                        <a:pt x="22" y="66"/>
                        <a:pt x="34" y="78"/>
                        <a:pt x="50" y="78"/>
                      </a:cubicBezTo>
                      <a:cubicBezTo>
                        <a:pt x="65" y="78"/>
                        <a:pt x="77" y="66"/>
                        <a:pt x="77" y="50"/>
                      </a:cubicBezTo>
                      <a:cubicBezTo>
                        <a:pt x="77" y="47"/>
                        <a:pt x="76" y="43"/>
                        <a:pt x="75" y="40"/>
                      </a:cubicBezTo>
                      <a:cubicBezTo>
                        <a:pt x="90" y="40"/>
                        <a:pt x="90" y="40"/>
                        <a:pt x="90" y="40"/>
                      </a:cubicBezTo>
                      <a:lnTo>
                        <a:pt x="90" y="81"/>
                      </a:lnTo>
                      <a:close/>
                      <a:moveTo>
                        <a:pt x="88" y="29"/>
                      </a:moveTo>
                      <a:cubicBezTo>
                        <a:pt x="71" y="29"/>
                        <a:pt x="71" y="29"/>
                        <a:pt x="71" y="29"/>
                      </a:cubicBezTo>
                      <a:cubicBezTo>
                        <a:pt x="71" y="12"/>
                        <a:pt x="71" y="12"/>
                        <a:pt x="71" y="12"/>
                      </a:cubicBezTo>
                      <a:cubicBezTo>
                        <a:pt x="86" y="12"/>
                        <a:pt x="86" y="12"/>
                        <a:pt x="86" y="12"/>
                      </a:cubicBezTo>
                      <a:cubicBezTo>
                        <a:pt x="88" y="12"/>
                        <a:pt x="88" y="12"/>
                        <a:pt x="88" y="12"/>
                      </a:cubicBezTo>
                      <a:cubicBezTo>
                        <a:pt x="88" y="14"/>
                        <a:pt x="88" y="14"/>
                        <a:pt x="88" y="14"/>
                      </a:cubicBezTo>
                      <a:lnTo>
                        <a:pt x="88" y="29"/>
                      </a:lnTo>
                      <a:close/>
                      <a:moveTo>
                        <a:pt x="67" y="50"/>
                      </a:moveTo>
                      <a:cubicBezTo>
                        <a:pt x="67" y="60"/>
                        <a:pt x="59" y="68"/>
                        <a:pt x="50" y="68"/>
                      </a:cubicBezTo>
                      <a:cubicBezTo>
                        <a:pt x="40" y="68"/>
                        <a:pt x="32" y="60"/>
                        <a:pt x="32" y="50"/>
                      </a:cubicBezTo>
                      <a:cubicBezTo>
                        <a:pt x="32" y="47"/>
                        <a:pt x="33" y="43"/>
                        <a:pt x="35" y="40"/>
                      </a:cubicBezTo>
                      <a:cubicBezTo>
                        <a:pt x="38" y="36"/>
                        <a:pt x="44" y="33"/>
                        <a:pt x="50" y="33"/>
                      </a:cubicBezTo>
                      <a:cubicBezTo>
                        <a:pt x="55" y="33"/>
                        <a:pt x="61" y="36"/>
                        <a:pt x="64" y="40"/>
                      </a:cubicBezTo>
                      <a:cubicBezTo>
                        <a:pt x="66" y="43"/>
                        <a:pt x="67" y="47"/>
                        <a:pt x="67" y="50"/>
                      </a:cubicBezTo>
                      <a:moveTo>
                        <a:pt x="100" y="81"/>
                      </a:moveTo>
                      <a:cubicBezTo>
                        <a:pt x="100" y="40"/>
                        <a:pt x="100" y="40"/>
                        <a:pt x="100" y="40"/>
                      </a:cubicBezTo>
                      <a:cubicBezTo>
                        <a:pt x="100" y="20"/>
                        <a:pt x="100" y="20"/>
                        <a:pt x="100" y="20"/>
                      </a:cubicBezTo>
                      <a:cubicBezTo>
                        <a:pt x="100" y="9"/>
                        <a:pt x="91" y="0"/>
                        <a:pt x="80" y="0"/>
                      </a:cubicBezTo>
                      <a:cubicBezTo>
                        <a:pt x="19" y="0"/>
                        <a:pt x="19" y="0"/>
                        <a:pt x="19" y="0"/>
                      </a:cubicBezTo>
                      <a:cubicBezTo>
                        <a:pt x="8" y="0"/>
                        <a:pt x="0" y="9"/>
                        <a:pt x="0" y="20"/>
                      </a:cubicBezTo>
                      <a:cubicBezTo>
                        <a:pt x="0" y="40"/>
                        <a:pt x="0" y="40"/>
                        <a:pt x="0" y="40"/>
                      </a:cubicBezTo>
                      <a:cubicBezTo>
                        <a:pt x="0" y="81"/>
                        <a:pt x="0" y="81"/>
                        <a:pt x="0" y="81"/>
                      </a:cubicBezTo>
                      <a:cubicBezTo>
                        <a:pt x="0" y="92"/>
                        <a:pt x="8" y="100"/>
                        <a:pt x="19" y="100"/>
                      </a:cubicBezTo>
                      <a:cubicBezTo>
                        <a:pt x="80" y="100"/>
                        <a:pt x="80" y="100"/>
                        <a:pt x="80" y="100"/>
                      </a:cubicBezTo>
                      <a:cubicBezTo>
                        <a:pt x="91" y="100"/>
                        <a:pt x="100" y="92"/>
                        <a:pt x="100" y="81"/>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sz="2400"/>
                </a:p>
              </p:txBody>
            </p:sp>
          </p:gr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93214" y="5725186"/>
                <a:ext cx="232050" cy="232050"/>
              </a:xfrm>
              <a:prstGeom prst="rect">
                <a:avLst/>
              </a:prstGeom>
            </p:spPr>
          </p:pic>
          <p:sp>
            <p:nvSpPr>
              <p:cNvPr id="46" name="object 61"/>
              <p:cNvSpPr txBox="1"/>
              <p:nvPr userDrawn="1"/>
            </p:nvSpPr>
            <p:spPr>
              <a:xfrm>
                <a:off x="9847636" y="5698550"/>
                <a:ext cx="2049457" cy="380428"/>
              </a:xfrm>
              <a:prstGeom prst="rect">
                <a:avLst/>
              </a:prstGeom>
            </p:spPr>
            <p:txBody>
              <a:bodyPr vert="horz" wrap="square" lIns="0" tIns="0" rIns="0" bIns="0" rtlCol="0">
                <a:noAutofit/>
              </a:bodyPr>
              <a:lstStyle/>
              <a:p>
                <a:pPr marL="8342" marR="3337">
                  <a:lnSpc>
                    <a:spcPct val="138900"/>
                  </a:lnSpc>
                </a:pPr>
                <a:r>
                  <a:rPr lang="en-GB" sz="1379" kern="1200" spc="-11" err="1">
                    <a:solidFill>
                      <a:schemeClr val="tx1"/>
                    </a:solidFill>
                    <a:latin typeface="Arial"/>
                    <a:ea typeface="+mn-ea"/>
                    <a:cs typeface="Arial"/>
                  </a:rPr>
                  <a:t>KantarMediaGlobal</a:t>
                </a:r>
                <a:endParaRPr lang="en-GB" sz="1379" kern="1200" spc="-11">
                  <a:solidFill>
                    <a:schemeClr val="tx1"/>
                  </a:solidFill>
                  <a:latin typeface="Arial"/>
                  <a:ea typeface="+mn-ea"/>
                  <a:cs typeface="Arial"/>
                </a:endParaRPr>
              </a:p>
            </p:txBody>
          </p:sp>
        </p:grpSp>
      </p:grpSp>
    </p:spTree>
    <p:extLst>
      <p:ext uri="{BB962C8B-B14F-4D97-AF65-F5344CB8AC3E}">
        <p14:creationId xmlns:p14="http://schemas.microsoft.com/office/powerpoint/2010/main" val="333913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Footer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B2F2EE-42BB-4EB6-8FC2-5E56E4F34F6F}"/>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73875A20-F354-407F-8F71-92C914742B40}"/>
              </a:ext>
            </a:extLst>
          </p:cNvPr>
          <p:cNvSpPr>
            <a:spLocks noGrp="1"/>
          </p:cNvSpPr>
          <p:nvPr>
            <p:ph type="ftr" sz="quarter" idx="11"/>
          </p:nvPr>
        </p:nvSpPr>
        <p:spPr>
          <a:xfrm>
            <a:off x="3272400" y="6390000"/>
            <a:ext cx="7495200" cy="198000"/>
          </a:xfrm>
          <a:prstGeom prst="rect">
            <a:avLst/>
          </a:prstGeom>
        </p:spPr>
        <p:txBody>
          <a:bodyPr/>
          <a:lstStyle/>
          <a:p>
            <a:endParaRPr lang="en-GB"/>
          </a:p>
        </p:txBody>
      </p:sp>
    </p:spTree>
    <p:extLst>
      <p:ext uri="{BB962C8B-B14F-4D97-AF65-F5344CB8AC3E}">
        <p14:creationId xmlns:p14="http://schemas.microsoft.com/office/powerpoint/2010/main" val="46599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whit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CC9C48B-8F01-477C-A429-B5E465F5632C}"/>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n-US"/>
              <a:t>Click icon to add picture</a:t>
            </a:r>
            <a:endParaRPr lang="en-GB"/>
          </a:p>
        </p:txBody>
      </p:sp>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tx1"/>
                </a:solidFill>
              </a:defRPr>
            </a:lvl1pPr>
          </a:lstStyle>
          <a:p>
            <a:r>
              <a:rPr lang="en-GB"/>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lvl1pPr>
          </a:lstStyle>
          <a:p>
            <a:pPr lvl="0"/>
            <a:r>
              <a:rPr lang="en-US"/>
              <a:t>Click to add text</a:t>
            </a:r>
          </a:p>
        </p:txBody>
      </p:sp>
      <p:pic>
        <p:nvPicPr>
          <p:cNvPr id="12" name="Picture 11">
            <a:extLst>
              <a:ext uri="{FF2B5EF4-FFF2-40B4-BE49-F238E27FC236}">
                <a16:creationId xmlns:a16="http://schemas.microsoft.com/office/drawing/2014/main" id="{8367E2D2-7C31-4CEA-8775-7B4E031C034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213475" y="1490401"/>
            <a:ext cx="63612" cy="4500000"/>
          </a:xfrm>
          <a:prstGeom prst="rect">
            <a:avLst/>
          </a:prstGeom>
        </p:spPr>
      </p:pic>
    </p:spTree>
    <p:extLst>
      <p:ext uri="{BB962C8B-B14F-4D97-AF65-F5344CB8AC3E}">
        <p14:creationId xmlns:p14="http://schemas.microsoft.com/office/powerpoint/2010/main" val="211545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3_Title Slide 1 (White)">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1914" y="549482"/>
            <a:ext cx="4105060" cy="307166"/>
          </a:xfrm>
          <a:prstGeom prst="rect">
            <a:avLst/>
          </a:prstGeom>
        </p:spPr>
      </p:pic>
      <p:sp>
        <p:nvSpPr>
          <p:cNvPr id="2" name="Title 1"/>
          <p:cNvSpPr>
            <a:spLocks noGrp="1"/>
          </p:cNvSpPr>
          <p:nvPr>
            <p:ph type="ctrTitle"/>
          </p:nvPr>
        </p:nvSpPr>
        <p:spPr>
          <a:xfrm>
            <a:off x="7162799" y="1138238"/>
            <a:ext cx="4665663" cy="1787237"/>
          </a:xfrm>
          <a:prstGeom prst="rect">
            <a:avLst/>
          </a:prstGeom>
        </p:spPr>
        <p:txBody>
          <a:bodyPr anchor="b">
            <a:noAutofit/>
          </a:bodyPr>
          <a:lstStyle>
            <a:lvl1pPr algn="l">
              <a:defRPr sz="2400" b="1">
                <a:solidFill>
                  <a:schemeClr val="tx1"/>
                </a:solidFill>
              </a:defRPr>
            </a:lvl1pPr>
          </a:lstStyle>
          <a:p>
            <a:r>
              <a:rPr lang="pt-BR"/>
              <a:t>Clique para editar o título Mestre</a:t>
            </a:r>
            <a:endParaRPr lang="en-GB"/>
          </a:p>
        </p:txBody>
      </p:sp>
      <p:sp>
        <p:nvSpPr>
          <p:cNvPr id="3" name="Subtitle 2"/>
          <p:cNvSpPr>
            <a:spLocks noGrp="1"/>
          </p:cNvSpPr>
          <p:nvPr>
            <p:ph type="subTitle" idx="1"/>
          </p:nvPr>
        </p:nvSpPr>
        <p:spPr>
          <a:xfrm>
            <a:off x="7162799" y="3146902"/>
            <a:ext cx="4665663" cy="1882298"/>
          </a:xfrm>
          <a:prstGeom prst="rect">
            <a:avLst/>
          </a:prstGeom>
        </p:spPr>
        <p:txBody>
          <a:bodyPr anchor="t">
            <a:noAutofit/>
          </a:bodyPr>
          <a:lstStyle>
            <a:lvl1pPr marL="0" indent="0" algn="l">
              <a:spcBef>
                <a:spcPts val="600"/>
              </a:spcBef>
              <a:buNone/>
              <a:defRPr sz="22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GB"/>
          </a:p>
        </p:txBody>
      </p:sp>
    </p:spTree>
    <p:extLst>
      <p:ext uri="{BB962C8B-B14F-4D97-AF65-F5344CB8AC3E}">
        <p14:creationId xmlns:p14="http://schemas.microsoft.com/office/powerpoint/2010/main" val="298863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4_Title Slide 1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0000" y="3846097"/>
            <a:ext cx="11466875" cy="1143000"/>
          </a:xfrm>
          <a:prstGeom prst="rect">
            <a:avLst/>
          </a:prstGeom>
        </p:spPr>
        <p:txBody>
          <a:bodyPr anchor="b">
            <a:noAutofit/>
          </a:bodyPr>
          <a:lstStyle>
            <a:lvl1pPr algn="l">
              <a:defRPr sz="2400" b="1">
                <a:solidFill>
                  <a:schemeClr val="tx1"/>
                </a:solidFill>
              </a:defRPr>
            </a:lvl1pPr>
          </a:lstStyle>
          <a:p>
            <a:r>
              <a:rPr lang="pt-BR"/>
              <a:t>Clique para editar o título Mestre</a:t>
            </a:r>
            <a:endParaRPr lang="en-GB"/>
          </a:p>
        </p:txBody>
      </p:sp>
      <p:sp>
        <p:nvSpPr>
          <p:cNvPr id="3" name="Subtitle 2"/>
          <p:cNvSpPr>
            <a:spLocks noGrp="1"/>
          </p:cNvSpPr>
          <p:nvPr>
            <p:ph type="subTitle" idx="1"/>
          </p:nvPr>
        </p:nvSpPr>
        <p:spPr>
          <a:xfrm>
            <a:off x="360000" y="4989097"/>
            <a:ext cx="11466875" cy="1125748"/>
          </a:xfrm>
          <a:prstGeom prst="rect">
            <a:avLst/>
          </a:prstGeom>
        </p:spPr>
        <p:txBody>
          <a:bodyPr anchor="t">
            <a:noAutofit/>
          </a:bodyPr>
          <a:lstStyle>
            <a:lvl1pPr marL="0" indent="0" algn="l">
              <a:spcBef>
                <a:spcPts val="200"/>
              </a:spcBef>
              <a:buNone/>
              <a:defRPr sz="2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GB"/>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1914" y="549482"/>
            <a:ext cx="4105060" cy="307166"/>
          </a:xfrm>
          <a:prstGeom prst="rect">
            <a:avLst/>
          </a:prstGeom>
        </p:spPr>
      </p:pic>
    </p:spTree>
    <p:extLst>
      <p:ext uri="{BB962C8B-B14F-4D97-AF65-F5344CB8AC3E}">
        <p14:creationId xmlns:p14="http://schemas.microsoft.com/office/powerpoint/2010/main" val="132881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ítulo e Conteúdo">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60362" y="1708149"/>
            <a:ext cx="11466511" cy="4018119"/>
          </a:xfrm>
        </p:spPr>
        <p:txBody>
          <a:bodyPr>
            <a:noAutofit/>
          </a:bodyPr>
          <a:lstStyle>
            <a:lvl1pPr>
              <a:defRPr sz="140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10" name="Text Placeholder 17"/>
          <p:cNvSpPr>
            <a:spLocks noGrp="1"/>
          </p:cNvSpPr>
          <p:nvPr>
            <p:ph type="body" sz="quarter" idx="15"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a:t>Click to add footer text</a:t>
            </a:r>
          </a:p>
        </p:txBody>
      </p:sp>
      <p:sp>
        <p:nvSpPr>
          <p:cNvPr id="11"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pt-BR"/>
              <a:t>Clique para editar o título Mestre</a:t>
            </a:r>
            <a:endParaRPr lang="en-GB"/>
          </a:p>
        </p:txBody>
      </p:sp>
      <p:sp>
        <p:nvSpPr>
          <p:cNvPr id="14" name="Text Placeholder 2"/>
          <p:cNvSpPr>
            <a:spLocks noGrp="1"/>
          </p:cNvSpPr>
          <p:nvPr>
            <p:ph type="body" sz="quarter" idx="16"/>
          </p:nvPr>
        </p:nvSpPr>
        <p:spPr>
          <a:xfrm>
            <a:off x="357188" y="909635"/>
            <a:ext cx="11477331" cy="396875"/>
          </a:xfrm>
        </p:spPr>
        <p:txBody>
          <a:bodyPr/>
          <a:lstStyle>
            <a:lvl1pPr>
              <a:defRPr sz="1800"/>
            </a:lvl1pPr>
          </a:lstStyle>
          <a:p>
            <a:pPr lvl="0"/>
            <a:r>
              <a:rPr lang="pt-BR"/>
              <a:t>Editar estilos de texto Mestre</a:t>
            </a:r>
          </a:p>
        </p:txBody>
      </p:sp>
      <p:sp>
        <p:nvSpPr>
          <p:cNvPr id="15"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‹Nº›</a:t>
            </a:fld>
            <a:endParaRPr lang="en-GB"/>
          </a:p>
        </p:txBody>
      </p:sp>
    </p:spTree>
    <p:extLst>
      <p:ext uri="{BB962C8B-B14F-4D97-AF65-F5344CB8AC3E}">
        <p14:creationId xmlns:p14="http://schemas.microsoft.com/office/powerpoint/2010/main" val="123722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and 2 x Content (3)">
    <p:spTree>
      <p:nvGrpSpPr>
        <p:cNvPr id="1" name=""/>
        <p:cNvGrpSpPr/>
        <p:nvPr/>
      </p:nvGrpSpPr>
      <p:grpSpPr>
        <a:xfrm>
          <a:off x="0" y="0"/>
          <a:ext cx="0" cy="0"/>
          <a:chOff x="0" y="0"/>
          <a:chExt cx="0" cy="0"/>
        </a:xfrm>
      </p:grpSpPr>
      <p:sp>
        <p:nvSpPr>
          <p:cNvPr id="8" name="Content Placeholder 2"/>
          <p:cNvSpPr>
            <a:spLocks noGrp="1"/>
          </p:cNvSpPr>
          <p:nvPr>
            <p:ph idx="1"/>
          </p:nvPr>
        </p:nvSpPr>
        <p:spPr>
          <a:xfrm>
            <a:off x="360000" y="1708150"/>
            <a:ext cx="56268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10" name="Content Placeholder 35"/>
          <p:cNvSpPr>
            <a:spLocks noGrp="1"/>
          </p:cNvSpPr>
          <p:nvPr>
            <p:ph sz="quarter" idx="14"/>
          </p:nvPr>
        </p:nvSpPr>
        <p:spPr>
          <a:xfrm>
            <a:off x="6191574" y="1708150"/>
            <a:ext cx="5628408" cy="4003676"/>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11"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pt-BR"/>
              <a:t>Clique para editar o título Mestre</a:t>
            </a:r>
            <a:endParaRPr lang="en-GB"/>
          </a:p>
        </p:txBody>
      </p:sp>
      <p:sp>
        <p:nvSpPr>
          <p:cNvPr id="14" name="Text Placeholder 2"/>
          <p:cNvSpPr>
            <a:spLocks noGrp="1"/>
          </p:cNvSpPr>
          <p:nvPr>
            <p:ph type="body" sz="quarter" idx="16"/>
          </p:nvPr>
        </p:nvSpPr>
        <p:spPr>
          <a:xfrm>
            <a:off x="357188" y="909635"/>
            <a:ext cx="11477331" cy="396875"/>
          </a:xfrm>
        </p:spPr>
        <p:txBody>
          <a:bodyPr/>
          <a:lstStyle>
            <a:lvl1pPr>
              <a:defRPr sz="1800"/>
            </a:lvl1pPr>
          </a:lstStyle>
          <a:p>
            <a:pPr lvl="0"/>
            <a:r>
              <a:rPr lang="pt-BR"/>
              <a:t>Editar estilos de texto Mestre</a:t>
            </a:r>
          </a:p>
        </p:txBody>
      </p:sp>
      <p:sp>
        <p:nvSpPr>
          <p:cNvPr id="15" name="Text Placeholder 17"/>
          <p:cNvSpPr>
            <a:spLocks noGrp="1"/>
          </p:cNvSpPr>
          <p:nvPr>
            <p:ph type="body" sz="quarter" idx="15"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a:t>Click to add footer text</a:t>
            </a:r>
          </a:p>
        </p:txBody>
      </p:sp>
      <p:sp>
        <p:nvSpPr>
          <p:cNvPr id="16"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‹Nº›</a:t>
            </a:fld>
            <a:endParaRPr lang="en-GB"/>
          </a:p>
        </p:txBody>
      </p:sp>
    </p:spTree>
    <p:extLst>
      <p:ext uri="{BB962C8B-B14F-4D97-AF65-F5344CB8AC3E}">
        <p14:creationId xmlns:p14="http://schemas.microsoft.com/office/powerpoint/2010/main" val="369761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itle and 3 x Content (7)">
    <p:spTree>
      <p:nvGrpSpPr>
        <p:cNvPr id="1" name=""/>
        <p:cNvGrpSpPr/>
        <p:nvPr/>
      </p:nvGrpSpPr>
      <p:grpSpPr>
        <a:xfrm>
          <a:off x="0" y="0"/>
          <a:ext cx="0" cy="0"/>
          <a:chOff x="0" y="0"/>
          <a:chExt cx="0" cy="0"/>
        </a:xfrm>
      </p:grpSpPr>
      <p:sp>
        <p:nvSpPr>
          <p:cNvPr id="9" name="Content Placeholder 2"/>
          <p:cNvSpPr>
            <a:spLocks noGrp="1"/>
          </p:cNvSpPr>
          <p:nvPr>
            <p:ph idx="1"/>
          </p:nvPr>
        </p:nvSpPr>
        <p:spPr>
          <a:xfrm>
            <a:off x="359998" y="1708150"/>
            <a:ext cx="36792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10" name="Content Placeholder 2"/>
          <p:cNvSpPr>
            <a:spLocks noGrp="1"/>
          </p:cNvSpPr>
          <p:nvPr>
            <p:ph idx="14"/>
          </p:nvPr>
        </p:nvSpPr>
        <p:spPr>
          <a:xfrm>
            <a:off x="4251325" y="1708150"/>
            <a:ext cx="36792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11" name="Content Placeholder 2"/>
          <p:cNvSpPr>
            <a:spLocks noGrp="1"/>
          </p:cNvSpPr>
          <p:nvPr>
            <p:ph idx="15"/>
          </p:nvPr>
        </p:nvSpPr>
        <p:spPr>
          <a:xfrm>
            <a:off x="8142653" y="1708150"/>
            <a:ext cx="3677328"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16"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pt-BR"/>
              <a:t>Clique para editar o título Mestre</a:t>
            </a:r>
            <a:endParaRPr lang="en-GB"/>
          </a:p>
        </p:txBody>
      </p:sp>
      <p:sp>
        <p:nvSpPr>
          <p:cNvPr id="17" name="Text Placeholder 2"/>
          <p:cNvSpPr>
            <a:spLocks noGrp="1"/>
          </p:cNvSpPr>
          <p:nvPr>
            <p:ph type="body" sz="quarter" idx="17"/>
          </p:nvPr>
        </p:nvSpPr>
        <p:spPr>
          <a:xfrm>
            <a:off x="357188" y="909635"/>
            <a:ext cx="11477331" cy="396875"/>
          </a:xfrm>
        </p:spPr>
        <p:txBody>
          <a:bodyPr/>
          <a:lstStyle>
            <a:lvl1pPr>
              <a:defRPr sz="1800"/>
            </a:lvl1pPr>
          </a:lstStyle>
          <a:p>
            <a:pPr lvl="0"/>
            <a:r>
              <a:rPr lang="pt-BR"/>
              <a:t>Editar estilos de texto Mestre</a:t>
            </a:r>
          </a:p>
        </p:txBody>
      </p:sp>
      <p:sp>
        <p:nvSpPr>
          <p:cNvPr id="18" name="Text Placeholder 17"/>
          <p:cNvSpPr>
            <a:spLocks noGrp="1"/>
          </p:cNvSpPr>
          <p:nvPr>
            <p:ph type="body" sz="quarter" idx="18"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a:t>Click to add footer text</a:t>
            </a:r>
          </a:p>
        </p:txBody>
      </p:sp>
      <p:sp>
        <p:nvSpPr>
          <p:cNvPr id="19"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‹Nº›</a:t>
            </a:fld>
            <a:endParaRPr lang="en-GB"/>
          </a:p>
        </p:txBody>
      </p:sp>
    </p:spTree>
    <p:extLst>
      <p:ext uri="{BB962C8B-B14F-4D97-AF65-F5344CB8AC3E}">
        <p14:creationId xmlns:p14="http://schemas.microsoft.com/office/powerpoint/2010/main" val="259757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5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EED13-8109-40D7-B85E-48D72364D6E5}"/>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5A60EB60-D174-4782-B63F-DCF2657E1B13}"/>
              </a:ext>
            </a:extLst>
          </p:cNvPr>
          <p:cNvSpPr>
            <a:spLocks noGrp="1"/>
          </p:cNvSpPr>
          <p:nvPr>
            <p:ph type="sldNum" sz="quarter" idx="10"/>
          </p:nvPr>
        </p:nvSpPr>
        <p:spPr/>
        <p:txBody>
          <a:bodyPr/>
          <a:lstStyle/>
          <a:p>
            <a:fld id="{4034BEE3-566C-4068-A777-C3A4762E861B}" type="slidenum">
              <a:rPr lang="en-GB" smtClean="0"/>
              <a:pPr/>
              <a:t>‹Nº›</a:t>
            </a:fld>
            <a:endParaRPr lang="en-GB"/>
          </a:p>
        </p:txBody>
      </p:sp>
      <p:sp>
        <p:nvSpPr>
          <p:cNvPr id="4" name="Footer Placeholder 3">
            <a:extLst>
              <a:ext uri="{FF2B5EF4-FFF2-40B4-BE49-F238E27FC236}">
                <a16:creationId xmlns:a16="http://schemas.microsoft.com/office/drawing/2014/main" id="{E54526FD-FB6E-4148-89B3-7D266E27BD8F}"/>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AC5E99A7-B8B8-4860-8872-63A20BC4983E}"/>
              </a:ext>
            </a:extLst>
          </p:cNvPr>
          <p:cNvSpPr>
            <a:spLocks noGrp="1"/>
          </p:cNvSpPr>
          <p:nvPr>
            <p:ph sz="quarter" idx="12" hasCustomPrompt="1"/>
          </p:nvPr>
        </p:nvSpPr>
        <p:spPr>
          <a:xfrm>
            <a:off x="360363"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7136CF45-35B9-4F30-93CE-11D7DC6AE4AB}"/>
              </a:ext>
            </a:extLst>
          </p:cNvPr>
          <p:cNvSpPr>
            <a:spLocks noGrp="1"/>
          </p:cNvSpPr>
          <p:nvPr>
            <p:ph sz="quarter" idx="13" hasCustomPrompt="1"/>
          </p:nvPr>
        </p:nvSpPr>
        <p:spPr>
          <a:xfrm>
            <a:off x="2689691"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190C909-262D-4930-924B-8C4285CF8554}"/>
              </a:ext>
            </a:extLst>
          </p:cNvPr>
          <p:cNvSpPr>
            <a:spLocks noGrp="1"/>
          </p:cNvSpPr>
          <p:nvPr>
            <p:ph sz="quarter" idx="14" hasCustomPrompt="1"/>
          </p:nvPr>
        </p:nvSpPr>
        <p:spPr>
          <a:xfrm>
            <a:off x="5019019"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C18864E4-1D92-4544-8F52-1155810D7924}"/>
              </a:ext>
            </a:extLst>
          </p:cNvPr>
          <p:cNvSpPr>
            <a:spLocks noGrp="1"/>
          </p:cNvSpPr>
          <p:nvPr>
            <p:ph sz="quarter" idx="15" hasCustomPrompt="1"/>
          </p:nvPr>
        </p:nvSpPr>
        <p:spPr>
          <a:xfrm>
            <a:off x="7348347"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E68E0E68-5345-4D62-8D07-AE58AE330678}"/>
              </a:ext>
            </a:extLst>
          </p:cNvPr>
          <p:cNvSpPr>
            <a:spLocks noGrp="1"/>
          </p:cNvSpPr>
          <p:nvPr>
            <p:ph sz="quarter" idx="16" hasCustomPrompt="1"/>
          </p:nvPr>
        </p:nvSpPr>
        <p:spPr>
          <a:xfrm>
            <a:off x="9677674"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9877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itle and 4 x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359998" y="1708150"/>
            <a:ext cx="27144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11" name="Content Placeholder 2"/>
          <p:cNvSpPr>
            <a:spLocks noGrp="1"/>
          </p:cNvSpPr>
          <p:nvPr>
            <p:ph idx="14"/>
          </p:nvPr>
        </p:nvSpPr>
        <p:spPr>
          <a:xfrm>
            <a:off x="3279775" y="1708150"/>
            <a:ext cx="27144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13" name="Content Placeholder 2"/>
          <p:cNvSpPr>
            <a:spLocks noGrp="1"/>
          </p:cNvSpPr>
          <p:nvPr>
            <p:ph idx="15"/>
          </p:nvPr>
        </p:nvSpPr>
        <p:spPr>
          <a:xfrm>
            <a:off x="6199553" y="1708150"/>
            <a:ext cx="27144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18" name="Content Placeholder 2"/>
          <p:cNvSpPr>
            <a:spLocks noGrp="1"/>
          </p:cNvSpPr>
          <p:nvPr>
            <p:ph idx="16"/>
          </p:nvPr>
        </p:nvSpPr>
        <p:spPr>
          <a:xfrm>
            <a:off x="9105580" y="1708150"/>
            <a:ext cx="27144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19"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pt-BR"/>
              <a:t>Clique para editar o título Mestre</a:t>
            </a:r>
            <a:endParaRPr lang="en-GB"/>
          </a:p>
        </p:txBody>
      </p:sp>
      <p:sp>
        <p:nvSpPr>
          <p:cNvPr id="20" name="Text Placeholder 2"/>
          <p:cNvSpPr>
            <a:spLocks noGrp="1"/>
          </p:cNvSpPr>
          <p:nvPr>
            <p:ph type="body" sz="quarter" idx="18"/>
          </p:nvPr>
        </p:nvSpPr>
        <p:spPr>
          <a:xfrm>
            <a:off x="357188" y="909635"/>
            <a:ext cx="11477331" cy="396875"/>
          </a:xfrm>
        </p:spPr>
        <p:txBody>
          <a:bodyPr/>
          <a:lstStyle>
            <a:lvl1pPr>
              <a:defRPr sz="1800"/>
            </a:lvl1pPr>
          </a:lstStyle>
          <a:p>
            <a:pPr lvl="0"/>
            <a:r>
              <a:rPr lang="pt-BR"/>
              <a:t>Editar estilos de texto Mestre</a:t>
            </a:r>
          </a:p>
        </p:txBody>
      </p:sp>
      <p:sp>
        <p:nvSpPr>
          <p:cNvPr id="21" name="Text Placeholder 17"/>
          <p:cNvSpPr>
            <a:spLocks noGrp="1"/>
          </p:cNvSpPr>
          <p:nvPr>
            <p:ph type="body" sz="quarter" idx="19"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a:t>Click to add footer text</a:t>
            </a:r>
          </a:p>
        </p:txBody>
      </p:sp>
      <p:sp>
        <p:nvSpPr>
          <p:cNvPr id="22"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‹Nº›</a:t>
            </a:fld>
            <a:endParaRPr lang="en-GB"/>
          </a:p>
        </p:txBody>
      </p:sp>
    </p:spTree>
    <p:extLst>
      <p:ext uri="{BB962C8B-B14F-4D97-AF65-F5344CB8AC3E}">
        <p14:creationId xmlns:p14="http://schemas.microsoft.com/office/powerpoint/2010/main" val="155204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Somente Título">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pt-BR"/>
              <a:t>Clique para editar o título Mestre</a:t>
            </a:r>
            <a:endParaRPr lang="en-GB"/>
          </a:p>
        </p:txBody>
      </p:sp>
      <p:sp>
        <p:nvSpPr>
          <p:cNvPr id="8" name="Text Placeholder 2"/>
          <p:cNvSpPr>
            <a:spLocks noGrp="1"/>
          </p:cNvSpPr>
          <p:nvPr>
            <p:ph type="body" sz="quarter" idx="16"/>
          </p:nvPr>
        </p:nvSpPr>
        <p:spPr>
          <a:xfrm>
            <a:off x="357188" y="909635"/>
            <a:ext cx="11477331" cy="396875"/>
          </a:xfrm>
        </p:spPr>
        <p:txBody>
          <a:bodyPr/>
          <a:lstStyle>
            <a:lvl1pPr>
              <a:defRPr sz="1800"/>
            </a:lvl1pPr>
          </a:lstStyle>
          <a:p>
            <a:pPr lvl="0"/>
            <a:r>
              <a:rPr lang="pt-BR"/>
              <a:t>Editar estilos de texto Mestre</a:t>
            </a:r>
          </a:p>
        </p:txBody>
      </p:sp>
      <p:sp>
        <p:nvSpPr>
          <p:cNvPr id="10" name="Text Placeholder 17"/>
          <p:cNvSpPr>
            <a:spLocks noGrp="1"/>
          </p:cNvSpPr>
          <p:nvPr>
            <p:ph type="body" sz="quarter" idx="15"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a:t>Click to add footer text</a:t>
            </a:r>
          </a:p>
        </p:txBody>
      </p:sp>
      <p:sp>
        <p:nvSpPr>
          <p:cNvPr id="11"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‹Nº›</a:t>
            </a:fld>
            <a:endParaRPr lang="en-GB"/>
          </a:p>
        </p:txBody>
      </p:sp>
    </p:spTree>
    <p:extLst>
      <p:ext uri="{BB962C8B-B14F-4D97-AF65-F5344CB8AC3E}">
        <p14:creationId xmlns:p14="http://schemas.microsoft.com/office/powerpoint/2010/main" val="217505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Section Header - Grape">
    <p:bg>
      <p:bgPr>
        <a:solidFill>
          <a:schemeClr val="accent1"/>
        </a:soli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5"/>
          </p:nvPr>
        </p:nvSpPr>
        <p:spPr>
          <a:xfrm>
            <a:off x="359998" y="2984855"/>
            <a:ext cx="11468465" cy="1585557"/>
          </a:xfrm>
        </p:spPr>
        <p:txBody>
          <a:bodyPr anchor="t"/>
          <a:lstStyle>
            <a:lvl1pPr algn="l">
              <a:spcBef>
                <a:spcPts val="200"/>
              </a:spcBef>
              <a:defRPr sz="2400" b="1">
                <a:solidFill>
                  <a:schemeClr val="bg1"/>
                </a:solidFill>
              </a:defRPr>
            </a:lvl1pPr>
            <a:lvl2pPr marL="0" indent="0" algn="l">
              <a:spcBef>
                <a:spcPts val="200"/>
              </a:spcBef>
              <a:buNone/>
              <a:defRPr sz="2200" b="0">
                <a:solidFill>
                  <a:schemeClr val="bg1"/>
                </a:solidFill>
              </a:defRPr>
            </a:lvl2pPr>
          </a:lstStyle>
          <a:p>
            <a:pPr lvl="0"/>
            <a:r>
              <a:rPr lang="pt-BR"/>
              <a:t>Editar estilos de texto Mestre</a:t>
            </a:r>
          </a:p>
          <a:p>
            <a:pPr lvl="1"/>
            <a:r>
              <a:rPr lang="pt-BR"/>
              <a:t>Segundo nível</a:t>
            </a:r>
          </a:p>
        </p:txBody>
      </p:sp>
      <p:sp>
        <p:nvSpPr>
          <p:cNvPr id="5" name="Text Placeholder 2"/>
          <p:cNvSpPr>
            <a:spLocks noGrp="1"/>
          </p:cNvSpPr>
          <p:nvPr>
            <p:ph type="body" sz="quarter" idx="16" hasCustomPrompt="1"/>
          </p:nvPr>
        </p:nvSpPr>
        <p:spPr>
          <a:xfrm>
            <a:off x="359999" y="2564672"/>
            <a:ext cx="976676" cy="411163"/>
          </a:xfrm>
        </p:spPr>
        <p:txBody>
          <a:bodyPr anchor="t"/>
          <a:lstStyle>
            <a:lvl1pPr algn="l">
              <a:spcBef>
                <a:spcPts val="200"/>
              </a:spcBef>
              <a:defRPr sz="2400" b="1">
                <a:solidFill>
                  <a:schemeClr val="bg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232285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_Section Header - Jade">
    <p:bg>
      <p:bgPr>
        <a:solidFill>
          <a:schemeClr val="accent5"/>
        </a:soli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5"/>
          </p:nvPr>
        </p:nvSpPr>
        <p:spPr>
          <a:xfrm>
            <a:off x="359998" y="2984855"/>
            <a:ext cx="11468465" cy="1585557"/>
          </a:xfrm>
        </p:spPr>
        <p:txBody>
          <a:bodyPr anchor="t"/>
          <a:lstStyle>
            <a:lvl1pPr algn="l">
              <a:spcBef>
                <a:spcPts val="200"/>
              </a:spcBef>
              <a:defRPr sz="2400" b="1">
                <a:solidFill>
                  <a:schemeClr val="bg1"/>
                </a:solidFill>
              </a:defRPr>
            </a:lvl1pPr>
            <a:lvl2pPr marL="0" indent="0" algn="l">
              <a:spcBef>
                <a:spcPts val="200"/>
              </a:spcBef>
              <a:buNone/>
              <a:defRPr sz="2200" b="0">
                <a:solidFill>
                  <a:schemeClr val="bg1"/>
                </a:solidFill>
              </a:defRPr>
            </a:lvl2pPr>
          </a:lstStyle>
          <a:p>
            <a:pPr lvl="0"/>
            <a:r>
              <a:rPr lang="pt-BR"/>
              <a:t>Editar estilos de texto Mestre</a:t>
            </a:r>
          </a:p>
          <a:p>
            <a:pPr lvl="1"/>
            <a:r>
              <a:rPr lang="pt-BR"/>
              <a:t>Segundo nível</a:t>
            </a:r>
          </a:p>
        </p:txBody>
      </p:sp>
      <p:sp>
        <p:nvSpPr>
          <p:cNvPr id="5" name="Text Placeholder 2"/>
          <p:cNvSpPr>
            <a:spLocks noGrp="1"/>
          </p:cNvSpPr>
          <p:nvPr>
            <p:ph type="body" sz="quarter" idx="16" hasCustomPrompt="1"/>
          </p:nvPr>
        </p:nvSpPr>
        <p:spPr>
          <a:xfrm>
            <a:off x="359999" y="2564672"/>
            <a:ext cx="976676" cy="411163"/>
          </a:xfrm>
        </p:spPr>
        <p:txBody>
          <a:bodyPr anchor="t"/>
          <a:lstStyle>
            <a:lvl1pPr algn="l">
              <a:spcBef>
                <a:spcPts val="200"/>
              </a:spcBef>
              <a:defRPr sz="2400" b="1">
                <a:solidFill>
                  <a:schemeClr val="bg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43386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_Section Header - Amethyst">
    <p:bg>
      <p:bgPr>
        <a:solidFill>
          <a:schemeClr val="accent6"/>
        </a:soli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5"/>
          </p:nvPr>
        </p:nvSpPr>
        <p:spPr>
          <a:xfrm>
            <a:off x="359998" y="2984855"/>
            <a:ext cx="11468465" cy="1585557"/>
          </a:xfrm>
        </p:spPr>
        <p:txBody>
          <a:bodyPr anchor="t"/>
          <a:lstStyle>
            <a:lvl1pPr algn="l">
              <a:spcBef>
                <a:spcPts val="200"/>
              </a:spcBef>
              <a:defRPr sz="2400" b="1">
                <a:solidFill>
                  <a:schemeClr val="bg1"/>
                </a:solidFill>
              </a:defRPr>
            </a:lvl1pPr>
            <a:lvl2pPr marL="0" indent="0" algn="l">
              <a:spcBef>
                <a:spcPts val="200"/>
              </a:spcBef>
              <a:buNone/>
              <a:defRPr sz="2200" b="0">
                <a:solidFill>
                  <a:schemeClr val="bg1"/>
                </a:solidFill>
              </a:defRPr>
            </a:lvl2pPr>
          </a:lstStyle>
          <a:p>
            <a:pPr lvl="0"/>
            <a:r>
              <a:rPr lang="pt-BR"/>
              <a:t>Editar estilos de texto Mestre</a:t>
            </a:r>
          </a:p>
          <a:p>
            <a:pPr lvl="1"/>
            <a:r>
              <a:rPr lang="pt-BR"/>
              <a:t>Segundo nível</a:t>
            </a:r>
          </a:p>
        </p:txBody>
      </p:sp>
      <p:sp>
        <p:nvSpPr>
          <p:cNvPr id="5" name="Text Placeholder 2"/>
          <p:cNvSpPr>
            <a:spLocks noGrp="1"/>
          </p:cNvSpPr>
          <p:nvPr>
            <p:ph type="body" sz="quarter" idx="16" hasCustomPrompt="1"/>
          </p:nvPr>
        </p:nvSpPr>
        <p:spPr>
          <a:xfrm>
            <a:off x="359999" y="2564672"/>
            <a:ext cx="976676" cy="411163"/>
          </a:xfrm>
        </p:spPr>
        <p:txBody>
          <a:bodyPr anchor="t"/>
          <a:lstStyle>
            <a:lvl1pPr algn="l">
              <a:spcBef>
                <a:spcPts val="200"/>
              </a:spcBef>
              <a:defRPr sz="2400" b="1">
                <a:solidFill>
                  <a:schemeClr val="bg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1815123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_Section Header - Spring Green">
    <p:bg>
      <p:bgPr>
        <a:solidFill>
          <a:srgbClr val="B8DC00"/>
        </a:soli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5"/>
          </p:nvPr>
        </p:nvSpPr>
        <p:spPr>
          <a:xfrm>
            <a:off x="359998" y="2984855"/>
            <a:ext cx="11468465" cy="1585557"/>
          </a:xfrm>
        </p:spPr>
        <p:txBody>
          <a:bodyPr anchor="t"/>
          <a:lstStyle>
            <a:lvl1pPr algn="l">
              <a:spcBef>
                <a:spcPts val="200"/>
              </a:spcBef>
              <a:defRPr sz="2400" b="1">
                <a:solidFill>
                  <a:schemeClr val="tx1"/>
                </a:solidFill>
              </a:defRPr>
            </a:lvl1pPr>
            <a:lvl2pPr marL="0" indent="0" algn="l">
              <a:spcBef>
                <a:spcPts val="200"/>
              </a:spcBef>
              <a:buNone/>
              <a:defRPr sz="2200" b="0">
                <a:solidFill>
                  <a:schemeClr val="tx1"/>
                </a:solidFill>
              </a:defRPr>
            </a:lvl2pPr>
          </a:lstStyle>
          <a:p>
            <a:pPr lvl="0"/>
            <a:r>
              <a:rPr lang="pt-BR"/>
              <a:t>Editar estilos de texto Mestre</a:t>
            </a:r>
          </a:p>
          <a:p>
            <a:pPr lvl="1"/>
            <a:r>
              <a:rPr lang="pt-BR"/>
              <a:t>Segundo nível</a:t>
            </a:r>
          </a:p>
        </p:txBody>
      </p:sp>
      <p:sp>
        <p:nvSpPr>
          <p:cNvPr id="5" name="Text Placeholder 2"/>
          <p:cNvSpPr>
            <a:spLocks noGrp="1"/>
          </p:cNvSpPr>
          <p:nvPr>
            <p:ph type="body" sz="quarter" idx="16" hasCustomPrompt="1"/>
          </p:nvPr>
        </p:nvSpPr>
        <p:spPr>
          <a:xfrm>
            <a:off x="359999" y="2564672"/>
            <a:ext cx="976676" cy="411163"/>
          </a:xfrm>
        </p:spPr>
        <p:txBody>
          <a:bodyPr anchor="t"/>
          <a:lstStyle>
            <a:lvl1pPr algn="l">
              <a:spcBef>
                <a:spcPts val="200"/>
              </a:spcBef>
              <a:defRPr sz="2400" b="1">
                <a:solidFill>
                  <a:schemeClr val="tx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2896657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_Section Header - Crimson">
    <p:bg>
      <p:bgPr>
        <a:solidFill>
          <a:schemeClr val="accent3"/>
        </a:soli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5"/>
          </p:nvPr>
        </p:nvSpPr>
        <p:spPr>
          <a:xfrm>
            <a:off x="359998" y="2984855"/>
            <a:ext cx="11468465" cy="1585557"/>
          </a:xfrm>
        </p:spPr>
        <p:txBody>
          <a:bodyPr anchor="t"/>
          <a:lstStyle>
            <a:lvl1pPr algn="l">
              <a:spcBef>
                <a:spcPts val="200"/>
              </a:spcBef>
              <a:defRPr sz="2400" b="1">
                <a:solidFill>
                  <a:schemeClr val="bg1"/>
                </a:solidFill>
              </a:defRPr>
            </a:lvl1pPr>
            <a:lvl2pPr marL="0" indent="0" algn="l">
              <a:spcBef>
                <a:spcPts val="200"/>
              </a:spcBef>
              <a:buNone/>
              <a:defRPr sz="2200" b="0">
                <a:solidFill>
                  <a:schemeClr val="bg1"/>
                </a:solidFill>
              </a:defRPr>
            </a:lvl2pPr>
          </a:lstStyle>
          <a:p>
            <a:pPr lvl="0"/>
            <a:r>
              <a:rPr lang="pt-BR"/>
              <a:t>Editar estilos de texto Mestre</a:t>
            </a:r>
          </a:p>
          <a:p>
            <a:pPr lvl="1"/>
            <a:r>
              <a:rPr lang="pt-BR"/>
              <a:t>Segundo nível</a:t>
            </a:r>
          </a:p>
        </p:txBody>
      </p:sp>
      <p:sp>
        <p:nvSpPr>
          <p:cNvPr id="5" name="Text Placeholder 2"/>
          <p:cNvSpPr>
            <a:spLocks noGrp="1"/>
          </p:cNvSpPr>
          <p:nvPr>
            <p:ph type="body" sz="quarter" idx="16" hasCustomPrompt="1"/>
          </p:nvPr>
        </p:nvSpPr>
        <p:spPr>
          <a:xfrm>
            <a:off x="359999" y="2564672"/>
            <a:ext cx="976676" cy="411163"/>
          </a:xfrm>
        </p:spPr>
        <p:txBody>
          <a:bodyPr anchor="t"/>
          <a:lstStyle>
            <a:lvl1pPr algn="l">
              <a:spcBef>
                <a:spcPts val="200"/>
              </a:spcBef>
              <a:defRPr sz="2400" b="1">
                <a:solidFill>
                  <a:schemeClr val="bg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4096094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_Section Header - Sunset Orange">
    <p:bg>
      <p:bgPr>
        <a:solidFill>
          <a:srgbClr val="FF8C00"/>
        </a:soli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5"/>
          </p:nvPr>
        </p:nvSpPr>
        <p:spPr>
          <a:xfrm>
            <a:off x="359998" y="2984855"/>
            <a:ext cx="11468465" cy="1585557"/>
          </a:xfrm>
        </p:spPr>
        <p:txBody>
          <a:bodyPr anchor="t"/>
          <a:lstStyle>
            <a:lvl1pPr algn="l">
              <a:spcBef>
                <a:spcPts val="200"/>
              </a:spcBef>
              <a:defRPr sz="2400" b="1">
                <a:solidFill>
                  <a:schemeClr val="bg1"/>
                </a:solidFill>
              </a:defRPr>
            </a:lvl1pPr>
            <a:lvl2pPr marL="0" indent="0" algn="l">
              <a:spcBef>
                <a:spcPts val="200"/>
              </a:spcBef>
              <a:buNone/>
              <a:defRPr sz="2200" b="0">
                <a:solidFill>
                  <a:schemeClr val="bg1"/>
                </a:solidFill>
              </a:defRPr>
            </a:lvl2pPr>
          </a:lstStyle>
          <a:p>
            <a:pPr lvl="0"/>
            <a:r>
              <a:rPr lang="pt-BR"/>
              <a:t>Editar estilos de texto Mestre</a:t>
            </a:r>
          </a:p>
          <a:p>
            <a:pPr lvl="1"/>
            <a:r>
              <a:rPr lang="pt-BR"/>
              <a:t>Segundo nível</a:t>
            </a:r>
          </a:p>
        </p:txBody>
      </p:sp>
      <p:sp>
        <p:nvSpPr>
          <p:cNvPr id="5" name="Text Placeholder 2"/>
          <p:cNvSpPr>
            <a:spLocks noGrp="1"/>
          </p:cNvSpPr>
          <p:nvPr>
            <p:ph type="body" sz="quarter" idx="16" hasCustomPrompt="1"/>
          </p:nvPr>
        </p:nvSpPr>
        <p:spPr>
          <a:xfrm>
            <a:off x="359999" y="2564672"/>
            <a:ext cx="976676" cy="411163"/>
          </a:xfrm>
        </p:spPr>
        <p:txBody>
          <a:bodyPr anchor="t"/>
          <a:lstStyle>
            <a:lvl1pPr algn="l">
              <a:spcBef>
                <a:spcPts val="200"/>
              </a:spcBef>
              <a:defRPr sz="2400" b="1">
                <a:solidFill>
                  <a:schemeClr val="bg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179525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3_Section Header (Black)">
    <p:bg>
      <p:bgPr>
        <a:solidFill>
          <a:srgbClr val="000000"/>
        </a:solidFill>
        <a:effectLst/>
      </p:bgPr>
    </p:bg>
    <p:spTree>
      <p:nvGrpSpPr>
        <p:cNvPr id="1" name=""/>
        <p:cNvGrpSpPr/>
        <p:nvPr/>
      </p:nvGrpSpPr>
      <p:grpSpPr>
        <a:xfrm>
          <a:off x="0" y="0"/>
          <a:ext cx="0" cy="0"/>
          <a:chOff x="0" y="0"/>
          <a:chExt cx="0" cy="0"/>
        </a:xfrm>
      </p:grpSpPr>
      <p:sp>
        <p:nvSpPr>
          <p:cNvPr id="5" name="Text Placeholder 2"/>
          <p:cNvSpPr>
            <a:spLocks noGrp="1"/>
          </p:cNvSpPr>
          <p:nvPr>
            <p:ph type="body" sz="quarter" idx="15"/>
          </p:nvPr>
        </p:nvSpPr>
        <p:spPr>
          <a:xfrm>
            <a:off x="359998" y="2984855"/>
            <a:ext cx="11468465" cy="1585557"/>
          </a:xfrm>
          <a:prstGeom prst="rect">
            <a:avLst/>
          </a:prstGeom>
        </p:spPr>
        <p:txBody>
          <a:bodyPr anchor="t"/>
          <a:lstStyle>
            <a:lvl1pPr algn="l">
              <a:spcBef>
                <a:spcPts val="200"/>
              </a:spcBef>
              <a:defRPr sz="2400" b="1">
                <a:solidFill>
                  <a:schemeClr val="bg1"/>
                </a:solidFill>
              </a:defRPr>
            </a:lvl1pPr>
            <a:lvl2pPr marL="0" indent="0" algn="l">
              <a:spcBef>
                <a:spcPts val="200"/>
              </a:spcBef>
              <a:buNone/>
              <a:defRPr sz="2200" b="0">
                <a:solidFill>
                  <a:schemeClr val="bg1"/>
                </a:solidFill>
              </a:defRPr>
            </a:lvl2pPr>
          </a:lstStyle>
          <a:p>
            <a:pPr lvl="0"/>
            <a:r>
              <a:rPr lang="pt-BR"/>
              <a:t>Editar estilos de texto Mestre</a:t>
            </a:r>
          </a:p>
          <a:p>
            <a:pPr lvl="1"/>
            <a:r>
              <a:rPr lang="pt-BR"/>
              <a:t>Segundo nível</a:t>
            </a:r>
          </a:p>
        </p:txBody>
      </p:sp>
      <p:sp>
        <p:nvSpPr>
          <p:cNvPr id="7" name="Text Placeholder 2"/>
          <p:cNvSpPr>
            <a:spLocks noGrp="1"/>
          </p:cNvSpPr>
          <p:nvPr>
            <p:ph type="body" sz="quarter" idx="16" hasCustomPrompt="1"/>
          </p:nvPr>
        </p:nvSpPr>
        <p:spPr>
          <a:xfrm>
            <a:off x="360363" y="2564672"/>
            <a:ext cx="976312" cy="411163"/>
          </a:xfrm>
          <a:prstGeom prst="rect">
            <a:avLst/>
          </a:prstGeom>
        </p:spPr>
        <p:txBody>
          <a:bodyPr anchor="t"/>
          <a:lstStyle>
            <a:lvl1pPr algn="l">
              <a:spcBef>
                <a:spcPts val="200"/>
              </a:spcBef>
              <a:defRPr sz="2400" b="1">
                <a:solidFill>
                  <a:schemeClr val="bg1"/>
                </a:solidFill>
              </a:defRPr>
            </a:lvl1pPr>
            <a:lvl2pPr marL="0" indent="0" algn="l">
              <a:spcBef>
                <a:spcPts val="200"/>
              </a:spcBef>
              <a:buNone/>
              <a:defRPr sz="2200" b="0">
                <a:solidFill>
                  <a:schemeClr val="tx1"/>
                </a:solidFill>
              </a:defRPr>
            </a:lvl2pPr>
          </a:lstStyle>
          <a:p>
            <a:pPr lvl="0"/>
            <a:r>
              <a:rPr lang="en-US"/>
              <a:t>No.</a:t>
            </a:r>
          </a:p>
        </p:txBody>
      </p:sp>
      <p:sp>
        <p:nvSpPr>
          <p:cNvPr id="9"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bg1"/>
                </a:solidFill>
              </a:defRPr>
            </a:lvl1pPr>
          </a:lstStyle>
          <a:p>
            <a:fld id="{4034BEE3-566C-4068-A777-C3A4762E861B}" type="slidenum">
              <a:rPr lang="en-GB" smtClean="0"/>
              <a:pPr/>
              <a:t>‹Nº›</a:t>
            </a:fld>
            <a:endParaRPr lang="en-GB"/>
          </a:p>
        </p:txBody>
      </p:sp>
      <p:sp>
        <p:nvSpPr>
          <p:cNvPr id="10" name="Text Placeholder 17"/>
          <p:cNvSpPr>
            <a:spLocks noGrp="1"/>
          </p:cNvSpPr>
          <p:nvPr>
            <p:ph type="body" sz="quarter" idx="17" hasCustomPrompt="1"/>
          </p:nvPr>
        </p:nvSpPr>
        <p:spPr>
          <a:xfrm>
            <a:off x="354012" y="6399213"/>
            <a:ext cx="5741987" cy="182562"/>
          </a:xfrm>
        </p:spPr>
        <p:txBody>
          <a:bodyPr anchor="ctr">
            <a:noAutofit/>
          </a:bodyPr>
          <a:lstStyle>
            <a:lvl1pPr>
              <a:defRPr sz="800">
                <a:solidFill>
                  <a:schemeClr val="bg1"/>
                </a:solidFill>
              </a:defRPr>
            </a:lvl1pPr>
          </a:lstStyle>
          <a:p>
            <a:pPr lvl="0"/>
            <a:r>
              <a:rPr lang="en-US"/>
              <a:t>Click to add footer text</a:t>
            </a:r>
          </a:p>
        </p:txBody>
      </p:sp>
    </p:spTree>
    <p:extLst>
      <p:ext uri="{BB962C8B-B14F-4D97-AF65-F5344CB8AC3E}">
        <p14:creationId xmlns:p14="http://schemas.microsoft.com/office/powerpoint/2010/main" val="2985016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3_Section Header (White)">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360362" y="2984855"/>
            <a:ext cx="11466511" cy="1585557"/>
          </a:xfrm>
          <a:prstGeom prst="rect">
            <a:avLst/>
          </a:prstGeom>
        </p:spPr>
        <p:txBody>
          <a:bodyPr anchor="t"/>
          <a:lstStyle>
            <a:lvl1pPr algn="l">
              <a:spcBef>
                <a:spcPts val="200"/>
              </a:spcBef>
              <a:defRPr sz="2400" b="1">
                <a:solidFill>
                  <a:schemeClr val="tx1"/>
                </a:solidFill>
              </a:defRPr>
            </a:lvl1pPr>
            <a:lvl2pPr marL="0" indent="0" algn="l">
              <a:spcBef>
                <a:spcPts val="200"/>
              </a:spcBef>
              <a:buNone/>
              <a:defRPr sz="2200" b="0">
                <a:solidFill>
                  <a:schemeClr val="tx1"/>
                </a:solidFill>
              </a:defRPr>
            </a:lvl2pPr>
          </a:lstStyle>
          <a:p>
            <a:pPr lvl="0"/>
            <a:r>
              <a:rPr lang="pt-BR"/>
              <a:t>Editar estilos de texto Mestre</a:t>
            </a:r>
          </a:p>
          <a:p>
            <a:pPr lvl="1"/>
            <a:r>
              <a:rPr lang="pt-BR"/>
              <a:t>Segundo nível</a:t>
            </a:r>
          </a:p>
        </p:txBody>
      </p:sp>
      <p:sp>
        <p:nvSpPr>
          <p:cNvPr id="5" name="Text Placeholder 2"/>
          <p:cNvSpPr>
            <a:spLocks noGrp="1"/>
          </p:cNvSpPr>
          <p:nvPr>
            <p:ph type="body" sz="quarter" idx="16" hasCustomPrompt="1"/>
          </p:nvPr>
        </p:nvSpPr>
        <p:spPr>
          <a:xfrm>
            <a:off x="359999" y="2564672"/>
            <a:ext cx="976676" cy="411163"/>
          </a:xfrm>
          <a:prstGeom prst="rect">
            <a:avLst/>
          </a:prstGeom>
        </p:spPr>
        <p:txBody>
          <a:bodyPr anchor="t"/>
          <a:lstStyle>
            <a:lvl1pPr algn="l">
              <a:spcBef>
                <a:spcPts val="200"/>
              </a:spcBef>
              <a:defRPr sz="2400" b="1">
                <a:solidFill>
                  <a:schemeClr val="tx1"/>
                </a:solidFill>
              </a:defRPr>
            </a:lvl1pPr>
            <a:lvl2pPr marL="0" indent="0" algn="l">
              <a:spcBef>
                <a:spcPts val="200"/>
              </a:spcBef>
              <a:buNone/>
              <a:defRPr sz="2200" b="0">
                <a:solidFill>
                  <a:schemeClr val="tx1"/>
                </a:solidFill>
              </a:defRPr>
            </a:lvl2pPr>
          </a:lstStyle>
          <a:p>
            <a:pPr lvl="0"/>
            <a:r>
              <a:rPr lang="en-US"/>
              <a:t>No.</a:t>
            </a:r>
          </a:p>
        </p:txBody>
      </p:sp>
      <p:sp>
        <p:nvSpPr>
          <p:cNvPr id="7"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‹Nº›</a:t>
            </a:fld>
            <a:endParaRPr lang="en-GB"/>
          </a:p>
        </p:txBody>
      </p:sp>
      <p:sp>
        <p:nvSpPr>
          <p:cNvPr id="9" name="Text Placeholder 17"/>
          <p:cNvSpPr>
            <a:spLocks noGrp="1"/>
          </p:cNvSpPr>
          <p:nvPr>
            <p:ph type="body" sz="quarter" idx="17" hasCustomPrompt="1"/>
          </p:nvPr>
        </p:nvSpPr>
        <p:spPr>
          <a:xfrm>
            <a:off x="354012" y="6399213"/>
            <a:ext cx="5741987" cy="182562"/>
          </a:xfrm>
        </p:spPr>
        <p:txBody>
          <a:bodyPr anchor="ctr">
            <a:noAutofit/>
          </a:bodyPr>
          <a:lstStyle>
            <a:lvl1pPr>
              <a:defRPr sz="800">
                <a:solidFill>
                  <a:schemeClr val="tx1"/>
                </a:solidFill>
              </a:defRPr>
            </a:lvl1pPr>
          </a:lstStyle>
          <a:p>
            <a:pPr lvl="0"/>
            <a:r>
              <a:rPr lang="en-US"/>
              <a:t>Click to add footer text</a:t>
            </a:r>
          </a:p>
        </p:txBody>
      </p:sp>
    </p:spTree>
    <p:extLst>
      <p:ext uri="{BB962C8B-B14F-4D97-AF65-F5344CB8AC3E}">
        <p14:creationId xmlns:p14="http://schemas.microsoft.com/office/powerpoint/2010/main" val="999030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55.xml"/><Relationship Id="rId21" Type="http://schemas.openxmlformats.org/officeDocument/2006/relationships/slideLayout" Target="../slideLayouts/slideLayout50.xml"/><Relationship Id="rId42" Type="http://schemas.openxmlformats.org/officeDocument/2006/relationships/slideLayout" Target="../slideLayouts/slideLayout71.xml"/><Relationship Id="rId47" Type="http://schemas.openxmlformats.org/officeDocument/2006/relationships/slideLayout" Target="../slideLayouts/slideLayout76.xml"/><Relationship Id="rId63" Type="http://schemas.openxmlformats.org/officeDocument/2006/relationships/slideLayout" Target="../slideLayouts/slideLayout92.xml"/><Relationship Id="rId68" Type="http://schemas.openxmlformats.org/officeDocument/2006/relationships/slideLayout" Target="../slideLayouts/slideLayout97.xml"/><Relationship Id="rId84" Type="http://schemas.openxmlformats.org/officeDocument/2006/relationships/image" Target="../media/image5.png"/><Relationship Id="rId16" Type="http://schemas.openxmlformats.org/officeDocument/2006/relationships/slideLayout" Target="../slideLayouts/slideLayout45.xml"/><Relationship Id="rId11" Type="http://schemas.openxmlformats.org/officeDocument/2006/relationships/slideLayout" Target="../slideLayouts/slideLayout40.xml"/><Relationship Id="rId32" Type="http://schemas.openxmlformats.org/officeDocument/2006/relationships/slideLayout" Target="../slideLayouts/slideLayout61.xml"/><Relationship Id="rId37" Type="http://schemas.openxmlformats.org/officeDocument/2006/relationships/slideLayout" Target="../slideLayouts/slideLayout66.xml"/><Relationship Id="rId53" Type="http://schemas.openxmlformats.org/officeDocument/2006/relationships/slideLayout" Target="../slideLayouts/slideLayout82.xml"/><Relationship Id="rId58" Type="http://schemas.openxmlformats.org/officeDocument/2006/relationships/slideLayout" Target="../slideLayouts/slideLayout87.xml"/><Relationship Id="rId74" Type="http://schemas.openxmlformats.org/officeDocument/2006/relationships/slideLayout" Target="../slideLayouts/slideLayout103.xml"/><Relationship Id="rId79" Type="http://schemas.openxmlformats.org/officeDocument/2006/relationships/slideLayout" Target="../slideLayouts/slideLayout108.xml"/><Relationship Id="rId5" Type="http://schemas.openxmlformats.org/officeDocument/2006/relationships/slideLayout" Target="../slideLayouts/slideLayout34.xml"/><Relationship Id="rId19" Type="http://schemas.openxmlformats.org/officeDocument/2006/relationships/slideLayout" Target="../slideLayouts/slideLayout4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slideLayout" Target="../slideLayouts/slideLayout64.xml"/><Relationship Id="rId43" Type="http://schemas.openxmlformats.org/officeDocument/2006/relationships/slideLayout" Target="../slideLayouts/slideLayout72.xml"/><Relationship Id="rId48" Type="http://schemas.openxmlformats.org/officeDocument/2006/relationships/slideLayout" Target="../slideLayouts/slideLayout77.xml"/><Relationship Id="rId56" Type="http://schemas.openxmlformats.org/officeDocument/2006/relationships/slideLayout" Target="../slideLayouts/slideLayout85.xml"/><Relationship Id="rId64" Type="http://schemas.openxmlformats.org/officeDocument/2006/relationships/slideLayout" Target="../slideLayouts/slideLayout93.xml"/><Relationship Id="rId69" Type="http://schemas.openxmlformats.org/officeDocument/2006/relationships/slideLayout" Target="../slideLayouts/slideLayout98.xml"/><Relationship Id="rId77" Type="http://schemas.openxmlformats.org/officeDocument/2006/relationships/slideLayout" Target="../slideLayouts/slideLayout106.xml"/><Relationship Id="rId8" Type="http://schemas.openxmlformats.org/officeDocument/2006/relationships/slideLayout" Target="../slideLayouts/slideLayout37.xml"/><Relationship Id="rId51" Type="http://schemas.openxmlformats.org/officeDocument/2006/relationships/slideLayout" Target="../slideLayouts/slideLayout80.xml"/><Relationship Id="rId72" Type="http://schemas.openxmlformats.org/officeDocument/2006/relationships/slideLayout" Target="../slideLayouts/slideLayout101.xml"/><Relationship Id="rId80" Type="http://schemas.openxmlformats.org/officeDocument/2006/relationships/slideLayout" Target="../slideLayouts/slideLayout109.xml"/><Relationship Id="rId85" Type="http://schemas.openxmlformats.org/officeDocument/2006/relationships/image" Target="../media/image6.svg"/><Relationship Id="rId3" Type="http://schemas.openxmlformats.org/officeDocument/2006/relationships/slideLayout" Target="../slideLayouts/slideLayout32.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38" Type="http://schemas.openxmlformats.org/officeDocument/2006/relationships/slideLayout" Target="../slideLayouts/slideLayout67.xml"/><Relationship Id="rId46" Type="http://schemas.openxmlformats.org/officeDocument/2006/relationships/slideLayout" Target="../slideLayouts/slideLayout75.xml"/><Relationship Id="rId59" Type="http://schemas.openxmlformats.org/officeDocument/2006/relationships/slideLayout" Target="../slideLayouts/slideLayout88.xml"/><Relationship Id="rId67" Type="http://schemas.openxmlformats.org/officeDocument/2006/relationships/slideLayout" Target="../slideLayouts/slideLayout96.xml"/><Relationship Id="rId20" Type="http://schemas.openxmlformats.org/officeDocument/2006/relationships/slideLayout" Target="../slideLayouts/slideLayout49.xml"/><Relationship Id="rId41" Type="http://schemas.openxmlformats.org/officeDocument/2006/relationships/slideLayout" Target="../slideLayouts/slideLayout70.xml"/><Relationship Id="rId54" Type="http://schemas.openxmlformats.org/officeDocument/2006/relationships/slideLayout" Target="../slideLayouts/slideLayout83.xml"/><Relationship Id="rId62" Type="http://schemas.openxmlformats.org/officeDocument/2006/relationships/slideLayout" Target="../slideLayouts/slideLayout91.xml"/><Relationship Id="rId70" Type="http://schemas.openxmlformats.org/officeDocument/2006/relationships/slideLayout" Target="../slideLayouts/slideLayout99.xml"/><Relationship Id="rId75" Type="http://schemas.openxmlformats.org/officeDocument/2006/relationships/slideLayout" Target="../slideLayouts/slideLayout104.xml"/><Relationship Id="rId83" Type="http://schemas.openxmlformats.org/officeDocument/2006/relationships/tags" Target="../tags/tag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slideLayout" Target="../slideLayouts/slideLayout65.xml"/><Relationship Id="rId49" Type="http://schemas.openxmlformats.org/officeDocument/2006/relationships/slideLayout" Target="../slideLayouts/slideLayout78.xml"/><Relationship Id="rId57" Type="http://schemas.openxmlformats.org/officeDocument/2006/relationships/slideLayout" Target="../slideLayouts/slideLayout86.xml"/><Relationship Id="rId10" Type="http://schemas.openxmlformats.org/officeDocument/2006/relationships/slideLayout" Target="../slideLayouts/slideLayout39.xml"/><Relationship Id="rId31" Type="http://schemas.openxmlformats.org/officeDocument/2006/relationships/slideLayout" Target="../slideLayouts/slideLayout60.xml"/><Relationship Id="rId44" Type="http://schemas.openxmlformats.org/officeDocument/2006/relationships/slideLayout" Target="../slideLayouts/slideLayout73.xml"/><Relationship Id="rId52" Type="http://schemas.openxmlformats.org/officeDocument/2006/relationships/slideLayout" Target="../slideLayouts/slideLayout81.xml"/><Relationship Id="rId60" Type="http://schemas.openxmlformats.org/officeDocument/2006/relationships/slideLayout" Target="../slideLayouts/slideLayout89.xml"/><Relationship Id="rId65" Type="http://schemas.openxmlformats.org/officeDocument/2006/relationships/slideLayout" Target="../slideLayouts/slideLayout94.xml"/><Relationship Id="rId73" Type="http://schemas.openxmlformats.org/officeDocument/2006/relationships/slideLayout" Target="../slideLayouts/slideLayout102.xml"/><Relationship Id="rId78" Type="http://schemas.openxmlformats.org/officeDocument/2006/relationships/slideLayout" Target="../slideLayouts/slideLayout107.xml"/><Relationship Id="rId81" Type="http://schemas.openxmlformats.org/officeDocument/2006/relationships/theme" Target="../theme/theme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9" Type="http://schemas.openxmlformats.org/officeDocument/2006/relationships/slideLayout" Target="../slideLayouts/slideLayout68.xml"/><Relationship Id="rId34" Type="http://schemas.openxmlformats.org/officeDocument/2006/relationships/slideLayout" Target="../slideLayouts/slideLayout63.xml"/><Relationship Id="rId50" Type="http://schemas.openxmlformats.org/officeDocument/2006/relationships/slideLayout" Target="../slideLayouts/slideLayout79.xml"/><Relationship Id="rId55" Type="http://schemas.openxmlformats.org/officeDocument/2006/relationships/slideLayout" Target="../slideLayouts/slideLayout84.xml"/><Relationship Id="rId76" Type="http://schemas.openxmlformats.org/officeDocument/2006/relationships/slideLayout" Target="../slideLayouts/slideLayout105.xml"/><Relationship Id="rId7" Type="http://schemas.openxmlformats.org/officeDocument/2006/relationships/slideLayout" Target="../slideLayouts/slideLayout36.xml"/><Relationship Id="rId71" Type="http://schemas.openxmlformats.org/officeDocument/2006/relationships/slideLayout" Target="../slideLayouts/slideLayout100.xml"/><Relationship Id="rId2" Type="http://schemas.openxmlformats.org/officeDocument/2006/relationships/slideLayout" Target="../slideLayouts/slideLayout31.xml"/><Relationship Id="rId29" Type="http://schemas.openxmlformats.org/officeDocument/2006/relationships/slideLayout" Target="../slideLayouts/slideLayout58.xml"/><Relationship Id="rId24" Type="http://schemas.openxmlformats.org/officeDocument/2006/relationships/slideLayout" Target="../slideLayouts/slideLayout53.xml"/><Relationship Id="rId40" Type="http://schemas.openxmlformats.org/officeDocument/2006/relationships/slideLayout" Target="../slideLayouts/slideLayout69.xml"/><Relationship Id="rId45" Type="http://schemas.openxmlformats.org/officeDocument/2006/relationships/slideLayout" Target="../slideLayouts/slideLayout74.xml"/><Relationship Id="rId66" Type="http://schemas.openxmlformats.org/officeDocument/2006/relationships/slideLayout" Target="../slideLayouts/slideLayout95.xml"/><Relationship Id="rId61" Type="http://schemas.openxmlformats.org/officeDocument/2006/relationships/slideLayout" Target="../slideLayouts/slideLayout90.xml"/><Relationship Id="rId82"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29" Type="http://schemas.openxmlformats.org/officeDocument/2006/relationships/slideLayout" Target="../slideLayouts/slideLayout138.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32" Type="http://schemas.openxmlformats.org/officeDocument/2006/relationships/image" Target="../media/image1.png"/><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31" Type="http://schemas.openxmlformats.org/officeDocument/2006/relationships/tags" Target="../tags/tag11.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26" Type="http://schemas.openxmlformats.org/officeDocument/2006/relationships/slideLayout" Target="../slideLayouts/slideLayout164.xml"/><Relationship Id="rId3" Type="http://schemas.openxmlformats.org/officeDocument/2006/relationships/slideLayout" Target="../slideLayouts/slideLayout141.xml"/><Relationship Id="rId21" Type="http://schemas.openxmlformats.org/officeDocument/2006/relationships/slideLayout" Target="../slideLayouts/slideLayout159.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5" Type="http://schemas.openxmlformats.org/officeDocument/2006/relationships/slideLayout" Target="../slideLayouts/slideLayout163.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29" Type="http://schemas.openxmlformats.org/officeDocument/2006/relationships/tags" Target="../tags/tag14.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slideLayout" Target="../slideLayouts/slideLayout162.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28" Type="http://schemas.openxmlformats.org/officeDocument/2006/relationships/tags" Target="../tags/tag13.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31" Type="http://schemas.openxmlformats.org/officeDocument/2006/relationships/image" Target="../media/image6.svg"/><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 Id="rId27" Type="http://schemas.openxmlformats.org/officeDocument/2006/relationships/theme" Target="../theme/theme4.xml"/><Relationship Id="rId30"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a:t>Click to add title</a:t>
            </a:r>
            <a:endParaRPr lang="en-GB"/>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‹Nº›</a:t>
            </a:fld>
            <a:endParaRPr lang="en-GB"/>
          </a:p>
        </p:txBody>
      </p:sp>
      <p:sp>
        <p:nvSpPr>
          <p:cNvPr id="3" name="Footer Placeholder 2">
            <a:extLst>
              <a:ext uri="{FF2B5EF4-FFF2-40B4-BE49-F238E27FC236}">
                <a16:creationId xmlns:a16="http://schemas.microsoft.com/office/drawing/2014/main" id="{1115639F-9E76-41B0-BB57-8F8A1F600167}"/>
              </a:ext>
            </a:extLst>
          </p:cNvPr>
          <p:cNvSpPr>
            <a:spLocks noGrp="1"/>
          </p:cNvSpPr>
          <p:nvPr userDrawn="1">
            <p:ph type="ftr" sz="quarter" idx="3"/>
          </p:nvPr>
        </p:nvSpPr>
        <p:spPr>
          <a:xfrm>
            <a:off x="4045226" y="6392470"/>
            <a:ext cx="6722374" cy="195530"/>
          </a:xfrm>
          <a:prstGeom prst="rect">
            <a:avLst/>
          </a:prstGeom>
        </p:spPr>
        <p:txBody>
          <a:bodyPr vert="horz" lIns="0" tIns="0" rIns="0" bIns="0" rtlCol="0" anchor="ctr"/>
          <a:lstStyle>
            <a:lvl1pPr algn="l">
              <a:defRPr sz="800">
                <a:solidFill>
                  <a:schemeClr val="tx1"/>
                </a:solidFill>
              </a:defRPr>
            </a:lvl1pPr>
          </a:lstStyle>
          <a:p>
            <a:endParaRPr lang="en-GB"/>
          </a:p>
        </p:txBody>
      </p:sp>
      <p:cxnSp>
        <p:nvCxnSpPr>
          <p:cNvPr id="33" name="Straight Connector 32">
            <a:extLst>
              <a:ext uri="{FF2B5EF4-FFF2-40B4-BE49-F238E27FC236}">
                <a16:creationId xmlns:a16="http://schemas.microsoft.com/office/drawing/2014/main" id="{81FD9D1B-8E5A-447D-B2D0-15FF23DD7EDA}"/>
              </a:ext>
            </a:extLst>
          </p:cNvPr>
          <p:cNvCxnSpPr>
            <a:cxnSpLocks/>
          </p:cNvCxnSpPr>
          <p:nvPr userDrawn="1">
            <p:custDataLst>
              <p:tags r:id="rId31"/>
            </p:custDataLst>
          </p:nvPr>
        </p:nvCxnSpPr>
        <p:spPr>
          <a:xfrm>
            <a:off x="360000" y="6120000"/>
            <a:ext cx="11474161" cy="0"/>
          </a:xfrm>
          <a:prstGeom prst="line">
            <a:avLst/>
          </a:prstGeom>
          <a:ln w="38100">
            <a:solidFill>
              <a:srgbClr val="333333"/>
            </a:solidFill>
            <a:tailEnd type="non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7AF91A0-A869-4C9D-8D84-C843E57FF9C6}"/>
              </a:ext>
            </a:extLst>
          </p:cNvPr>
          <p:cNvGrpSpPr/>
          <p:nvPr userDrawn="1"/>
        </p:nvGrpSpPr>
        <p:grpSpPr>
          <a:xfrm>
            <a:off x="-1143000" y="-600255"/>
            <a:ext cx="13680281" cy="6916199"/>
            <a:chOff x="-1143000" y="-600255"/>
            <a:chExt cx="13680281" cy="6916199"/>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a:solidFill>
                    <a:schemeClr val="tx1"/>
                  </a:solidFill>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a:solidFill>
                    <a:schemeClr val="tx1"/>
                  </a:solidFill>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a:solidFill>
                    <a:schemeClr val="tx1"/>
                  </a:solidFill>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a:solidFill>
                    <a:schemeClr val="tx1"/>
                  </a:solidFill>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a:solidFill>
                    <a:schemeClr val="tx1"/>
                  </a:solidFill>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a:solidFill>
                    <a:schemeClr val="tx1"/>
                  </a:solidFill>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a:solidFill>
                    <a:schemeClr val="tx1"/>
                  </a:solidFill>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a:solidFill>
                    <a:schemeClr val="tx1"/>
                  </a:solidFill>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a:solidFill>
                    <a:schemeClr val="tx1"/>
                  </a:solidFill>
                </a:rPr>
                <a:t>Middle </a:t>
              </a:r>
              <a:br>
                <a:rPr lang="en-GB" sz="800">
                  <a:solidFill>
                    <a:schemeClr val="tx1"/>
                  </a:solidFill>
                </a:rPr>
              </a:br>
              <a:r>
                <a:rPr lang="en-GB" sz="800">
                  <a:solidFill>
                    <a:schemeClr val="tx1"/>
                  </a:solidFill>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a:solidFill>
                    <a:schemeClr val="tx1"/>
                  </a:solidFill>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a:solidFill>
                    <a:schemeClr val="tx1"/>
                  </a:solidFill>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a:solidFill>
                    <a:schemeClr val="tx1"/>
                  </a:solidFill>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a:solidFill>
                    <a:schemeClr val="tx1"/>
                  </a:solidFill>
                </a:rPr>
                <a:t>Title Top</a:t>
              </a:r>
            </a:p>
          </p:txBody>
        </p:sp>
        <p:cxnSp>
          <p:nvCxnSpPr>
            <p:cNvPr id="34" name="Straight Connector 33">
              <a:extLst>
                <a:ext uri="{FF2B5EF4-FFF2-40B4-BE49-F238E27FC236}">
                  <a16:creationId xmlns:a16="http://schemas.microsoft.com/office/drawing/2014/main" id="{4C819980-719E-42BA-84AA-491FF69717D9}"/>
                </a:ext>
              </a:extLst>
            </p:cNvPr>
            <p:cNvCxnSpPr/>
            <p:nvPr userDrawn="1"/>
          </p:nvCxnSpPr>
          <p:spPr>
            <a:xfrm>
              <a:off x="-256200" y="6145408"/>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D636BE3-4FEE-45BA-A183-BCB80C007E10}"/>
                </a:ext>
              </a:extLst>
            </p:cNvPr>
            <p:cNvSpPr txBox="1"/>
            <p:nvPr userDrawn="1"/>
          </p:nvSpPr>
          <p:spPr>
            <a:xfrm>
              <a:off x="-747711" y="6069722"/>
              <a:ext cx="438671" cy="123111"/>
            </a:xfrm>
            <a:prstGeom prst="rect">
              <a:avLst/>
            </a:prstGeom>
            <a:noFill/>
          </p:spPr>
          <p:txBody>
            <a:bodyPr wrap="square" lIns="0" tIns="0" rIns="0" bIns="0" rtlCol="0">
              <a:spAutoFit/>
            </a:bodyPr>
            <a:lstStyle/>
            <a:p>
              <a:pPr algn="r"/>
              <a:r>
                <a:rPr lang="en-GB" sz="800">
                  <a:solidFill>
                    <a:schemeClr val="tx1"/>
                  </a:solidFill>
                </a:rPr>
                <a:t>7.54 cm</a:t>
              </a:r>
            </a:p>
          </p:txBody>
        </p:sp>
        <p:sp>
          <p:nvSpPr>
            <p:cNvPr id="36" name="TextBox 35">
              <a:extLst>
                <a:ext uri="{FF2B5EF4-FFF2-40B4-BE49-F238E27FC236}">
                  <a16:creationId xmlns:a16="http://schemas.microsoft.com/office/drawing/2014/main" id="{92FC16A6-CA4F-4B0F-B25C-7772D09D7351}"/>
                </a:ext>
              </a:extLst>
            </p:cNvPr>
            <p:cNvSpPr txBox="1"/>
            <p:nvPr userDrawn="1"/>
          </p:nvSpPr>
          <p:spPr>
            <a:xfrm>
              <a:off x="-1143000" y="6192833"/>
              <a:ext cx="833960" cy="123111"/>
            </a:xfrm>
            <a:prstGeom prst="rect">
              <a:avLst/>
            </a:prstGeom>
            <a:noFill/>
          </p:spPr>
          <p:txBody>
            <a:bodyPr wrap="square" lIns="0" tIns="0" rIns="0" bIns="0" rtlCol="0">
              <a:spAutoFit/>
            </a:bodyPr>
            <a:lstStyle/>
            <a:p>
              <a:pPr algn="r"/>
              <a:r>
                <a:rPr lang="en-GB" sz="800">
                  <a:solidFill>
                    <a:schemeClr val="tx1"/>
                  </a:solidFill>
                </a:rPr>
                <a:t>Image Bottom</a:t>
              </a:r>
            </a:p>
          </p:txBody>
        </p:sp>
      </p:grpSp>
      <p:grpSp>
        <p:nvGrpSpPr>
          <p:cNvPr id="37" name="Grupo 36">
            <a:extLst>
              <a:ext uri="{FF2B5EF4-FFF2-40B4-BE49-F238E27FC236}">
                <a16:creationId xmlns:a16="http://schemas.microsoft.com/office/drawing/2014/main" id="{CF770EBA-4988-4058-918F-2BCB8D88C0B3}"/>
              </a:ext>
            </a:extLst>
          </p:cNvPr>
          <p:cNvGrpSpPr/>
          <p:nvPr userDrawn="1"/>
        </p:nvGrpSpPr>
        <p:grpSpPr>
          <a:xfrm>
            <a:off x="215602" y="6313106"/>
            <a:ext cx="2919046" cy="422811"/>
            <a:chOff x="175846" y="6313106"/>
            <a:chExt cx="2919046" cy="422811"/>
          </a:xfrm>
        </p:grpSpPr>
        <p:sp>
          <p:nvSpPr>
            <p:cNvPr id="39" name="Rectángulo 38">
              <a:extLst>
                <a:ext uri="{FF2B5EF4-FFF2-40B4-BE49-F238E27FC236}">
                  <a16:creationId xmlns:a16="http://schemas.microsoft.com/office/drawing/2014/main" id="{12F86F06-BE88-4577-A418-AA9AC10CB290}"/>
                </a:ext>
              </a:extLst>
            </p:cNvPr>
            <p:cNvSpPr/>
            <p:nvPr/>
          </p:nvSpPr>
          <p:spPr bwMode="ltGray">
            <a:xfrm>
              <a:off x="175846" y="6313106"/>
              <a:ext cx="1609968" cy="42281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600" b="0" i="0" u="none" strike="noStrike" kern="1200" cap="none" spc="0" normalizeH="0" baseline="0" noProof="0" err="1">
                <a:ln>
                  <a:noFill/>
                </a:ln>
                <a:solidFill>
                  <a:srgbClr val="FFFFFF"/>
                </a:solidFill>
                <a:effectLst/>
                <a:uLnTx/>
                <a:uFillTx/>
                <a:latin typeface="Arial"/>
                <a:ea typeface="+mn-ea"/>
                <a:cs typeface="+mn-cs"/>
              </a:endParaRPr>
            </a:p>
          </p:txBody>
        </p:sp>
        <p:pic>
          <p:nvPicPr>
            <p:cNvPr id="40" name="Imagen 39">
              <a:extLst>
                <a:ext uri="{FF2B5EF4-FFF2-40B4-BE49-F238E27FC236}">
                  <a16:creationId xmlns:a16="http://schemas.microsoft.com/office/drawing/2014/main" id="{FD982773-0512-49CE-AD57-F4EF2C47B179}"/>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365125" y="6392470"/>
              <a:ext cx="2729767" cy="202205"/>
            </a:xfrm>
            <a:prstGeom prst="rect">
              <a:avLst/>
            </a:prstGeom>
          </p:spPr>
        </p:pic>
      </p:grpSp>
    </p:spTree>
    <p:extLst>
      <p:ext uri="{BB962C8B-B14F-4D97-AF65-F5344CB8AC3E}">
        <p14:creationId xmlns:p14="http://schemas.microsoft.com/office/powerpoint/2010/main" val="14298573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779" r:id="rId22"/>
    <p:sldLayoutId id="2147483686" r:id="rId23"/>
    <p:sldLayoutId id="2147483687" r:id="rId24"/>
    <p:sldLayoutId id="2147483772" r:id="rId25"/>
    <p:sldLayoutId id="2147483773" r:id="rId26"/>
    <p:sldLayoutId id="2147483774" r:id="rId27"/>
    <p:sldLayoutId id="2147483778" r:id="rId28"/>
    <p:sldLayoutId id="2147483812"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p15:clr>
            <a:srgbClr val="F26B43"/>
          </p15:clr>
        </p15:guide>
        <p15:guide id="14" pos="7453">
          <p15:clr>
            <a:srgbClr val="F26B43"/>
          </p15:clr>
        </p15:guide>
        <p15:guide id="28" orient="horz" pos="1076">
          <p15:clr>
            <a:srgbClr val="F26B43"/>
          </p15:clr>
        </p15:guide>
        <p15:guide id="29" orient="horz" pos="270">
          <p15:clr>
            <a:srgbClr val="F26B43"/>
          </p15:clr>
        </p15:guide>
        <p15:guide id="33" orient="horz" pos="3600">
          <p15:clr>
            <a:srgbClr val="F26B43"/>
          </p15:clr>
        </p15:guide>
        <p15:guide id="35" pos="228">
          <p15:clr>
            <a:srgbClr val="F26B43"/>
          </p15:clr>
        </p15:guide>
        <p15:guide id="36" pos="3840">
          <p15:clr>
            <a:srgbClr val="F26B43"/>
          </p15:clr>
        </p15:guide>
        <p15:guide id="37" pos="3782">
          <p15:clr>
            <a:srgbClr val="F26B43"/>
          </p15:clr>
        </p15:guide>
        <p15:guide id="38" pos="3900">
          <p15:clr>
            <a:srgbClr val="F26B43"/>
          </p15:clr>
        </p15:guide>
        <p15:guide id="39" orient="horz" pos="387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a:t>Click to add title</a:t>
            </a:r>
            <a:endParaRPr lang="en-GB"/>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‹Nº›</a:t>
            </a:fld>
            <a:endParaRPr lang="en-GB"/>
          </a:p>
        </p:txBody>
      </p:sp>
      <p:grpSp>
        <p:nvGrpSpPr>
          <p:cNvPr id="2" name="Group 1"/>
          <p:cNvGrpSpPr/>
          <p:nvPr userDrawn="1"/>
        </p:nvGrpSpPr>
        <p:grpSpPr>
          <a:xfrm>
            <a:off x="-1143000" y="-600255"/>
            <a:ext cx="13680281" cy="6913023"/>
            <a:chOff x="-1143000" y="-600255"/>
            <a:chExt cx="13680281" cy="6913023"/>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4382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a:solidFill>
                    <a:schemeClr val="tx1"/>
                  </a:solidFill>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a:solidFill>
                    <a:schemeClr val="tx1"/>
                  </a:solidFill>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a:solidFill>
                    <a:schemeClr val="tx1"/>
                  </a:solidFill>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a:solidFill>
                    <a:schemeClr val="tx1"/>
                  </a:solidFill>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a:solidFill>
                    <a:schemeClr val="tx1"/>
                  </a:solidFill>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a:solidFill>
                    <a:schemeClr val="tx1"/>
                  </a:solidFill>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a:solidFill>
                    <a:schemeClr val="tx1"/>
                  </a:solidFill>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a:solidFill>
                    <a:schemeClr val="tx1"/>
                  </a:solidFill>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a:solidFill>
                    <a:schemeClr val="tx1"/>
                  </a:solidFill>
                </a:rPr>
                <a:t>Middle </a:t>
              </a:r>
              <a:br>
                <a:rPr lang="en-GB" sz="800">
                  <a:solidFill>
                    <a:schemeClr val="tx1"/>
                  </a:solidFill>
                </a:rPr>
              </a:br>
              <a:r>
                <a:rPr lang="en-GB" sz="800">
                  <a:solidFill>
                    <a:schemeClr val="tx1"/>
                  </a:solidFill>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a:solidFill>
                    <a:schemeClr val="tx1"/>
                  </a:solidFill>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a:solidFill>
                    <a:schemeClr val="tx1"/>
                  </a:solidFill>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a:solidFill>
                    <a:schemeClr val="tx1"/>
                  </a:solidFill>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a:solidFill>
                    <a:schemeClr val="tx1"/>
                  </a:solidFill>
                </a:rPr>
                <a:t>Title Top</a:t>
              </a:r>
            </a:p>
          </p:txBody>
        </p:sp>
        <p:sp>
          <p:nvSpPr>
            <p:cNvPr id="33" name="TextBox 32">
              <a:extLst>
                <a:ext uri="{FF2B5EF4-FFF2-40B4-BE49-F238E27FC236}">
                  <a16:creationId xmlns:a16="http://schemas.microsoft.com/office/drawing/2014/main" id="{A925CEB6-6DDA-49BF-824C-CFA9D8A07E3F}"/>
                </a:ext>
              </a:extLst>
            </p:cNvPr>
            <p:cNvSpPr txBox="1"/>
            <p:nvPr userDrawn="1"/>
          </p:nvSpPr>
          <p:spPr>
            <a:xfrm>
              <a:off x="-747711" y="6066546"/>
              <a:ext cx="438671" cy="123111"/>
            </a:xfrm>
            <a:prstGeom prst="rect">
              <a:avLst/>
            </a:prstGeom>
            <a:noFill/>
          </p:spPr>
          <p:txBody>
            <a:bodyPr wrap="square" lIns="0" tIns="0" rIns="0" bIns="0" rtlCol="0">
              <a:spAutoFit/>
            </a:bodyPr>
            <a:lstStyle/>
            <a:p>
              <a:pPr algn="r"/>
              <a:r>
                <a:rPr lang="en-GB" sz="800">
                  <a:solidFill>
                    <a:schemeClr val="tx1"/>
                  </a:solidFill>
                </a:rPr>
                <a:t>7.54 cm</a:t>
              </a:r>
            </a:p>
          </p:txBody>
        </p:sp>
        <p:sp>
          <p:nvSpPr>
            <p:cNvPr id="34" name="TextBox 33">
              <a:extLst>
                <a:ext uri="{FF2B5EF4-FFF2-40B4-BE49-F238E27FC236}">
                  <a16:creationId xmlns:a16="http://schemas.microsoft.com/office/drawing/2014/main" id="{E1658A23-15A2-4406-AF7E-89707B5575E7}"/>
                </a:ext>
              </a:extLst>
            </p:cNvPr>
            <p:cNvSpPr txBox="1"/>
            <p:nvPr userDrawn="1"/>
          </p:nvSpPr>
          <p:spPr>
            <a:xfrm>
              <a:off x="-1143000" y="6189657"/>
              <a:ext cx="833960" cy="123111"/>
            </a:xfrm>
            <a:prstGeom prst="rect">
              <a:avLst/>
            </a:prstGeom>
            <a:noFill/>
          </p:spPr>
          <p:txBody>
            <a:bodyPr wrap="square" lIns="0" tIns="0" rIns="0" bIns="0" rtlCol="0">
              <a:spAutoFit/>
            </a:bodyPr>
            <a:lstStyle/>
            <a:p>
              <a:pPr algn="r"/>
              <a:r>
                <a:rPr lang="en-GB" sz="800">
                  <a:solidFill>
                    <a:schemeClr val="tx1"/>
                  </a:solidFill>
                </a:rPr>
                <a:t>Image Bottom</a:t>
              </a:r>
            </a:p>
          </p:txBody>
        </p:sp>
      </p:grpSp>
      <p:sp>
        <p:nvSpPr>
          <p:cNvPr id="3" name="Footer Placeholder 2">
            <a:extLst>
              <a:ext uri="{FF2B5EF4-FFF2-40B4-BE49-F238E27FC236}">
                <a16:creationId xmlns:a16="http://schemas.microsoft.com/office/drawing/2014/main" id="{1115639F-9E76-41B0-BB57-8F8A1F600167}"/>
              </a:ext>
            </a:extLst>
          </p:cNvPr>
          <p:cNvSpPr>
            <a:spLocks noGrp="1"/>
          </p:cNvSpPr>
          <p:nvPr>
            <p:ph type="ftr" sz="quarter" idx="3"/>
          </p:nvPr>
        </p:nvSpPr>
        <p:spPr>
          <a:xfrm>
            <a:off x="3272400" y="6390000"/>
            <a:ext cx="7495200" cy="198000"/>
          </a:xfrm>
          <a:prstGeom prst="rect">
            <a:avLst/>
          </a:prstGeom>
        </p:spPr>
        <p:txBody>
          <a:bodyPr vert="horz" lIns="0" tIns="0" rIns="0" bIns="0" rtlCol="0" anchor="ctr"/>
          <a:lstStyle>
            <a:lvl1pPr algn="l">
              <a:defRPr sz="800">
                <a:solidFill>
                  <a:schemeClr val="tx1"/>
                </a:solidFill>
              </a:defRPr>
            </a:lvl1pPr>
          </a:lstStyle>
          <a:p>
            <a:endParaRPr lang="en-GB"/>
          </a:p>
        </p:txBody>
      </p:sp>
      <p:cxnSp>
        <p:nvCxnSpPr>
          <p:cNvPr id="6" name="Straight Connector 5">
            <a:extLst>
              <a:ext uri="{FF2B5EF4-FFF2-40B4-BE49-F238E27FC236}">
                <a16:creationId xmlns:a16="http://schemas.microsoft.com/office/drawing/2014/main" id="{6805F70E-6BF1-451B-AC5F-64819FD40883}"/>
              </a:ext>
            </a:extLst>
          </p:cNvPr>
          <p:cNvCxnSpPr>
            <a:cxnSpLocks/>
          </p:cNvCxnSpPr>
          <p:nvPr userDrawn="1">
            <p:custDataLst>
              <p:tags r:id="rId82"/>
            </p:custDataLst>
          </p:nvPr>
        </p:nvCxnSpPr>
        <p:spPr>
          <a:xfrm>
            <a:off x="360000" y="6120000"/>
            <a:ext cx="11474161"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id="{2CC2F24E-468A-4212-A014-115B799B0109}"/>
              </a:ext>
            </a:extLst>
          </p:cNvPr>
          <p:cNvPicPr>
            <a:picLocks noChangeAspect="1"/>
          </p:cNvPicPr>
          <p:nvPr userDrawn="1">
            <p:custDataLst>
              <p:tags r:id="rId83"/>
            </p:custDataLst>
          </p:nvPr>
        </p:nvPicPr>
        <p:blipFill>
          <a:blip r:embed="rId84">
            <a:extLst>
              <a:ext uri="{96DAC541-7B7A-43D3-8B79-37D633B846F1}">
                <asvg:svgBlip xmlns:asvg="http://schemas.microsoft.com/office/drawing/2016/SVG/main" r:embed="rId85"/>
              </a:ext>
            </a:extLst>
          </a:blip>
          <a:stretch>
            <a:fillRect/>
          </a:stretch>
        </p:blipFill>
        <p:spPr>
          <a:xfrm>
            <a:off x="359999" y="6390412"/>
            <a:ext cx="1080272" cy="204376"/>
          </a:xfrm>
          <a:prstGeom prst="rect">
            <a:avLst/>
          </a:prstGeom>
        </p:spPr>
      </p:pic>
    </p:spTree>
    <p:extLst>
      <p:ext uri="{BB962C8B-B14F-4D97-AF65-F5344CB8AC3E}">
        <p14:creationId xmlns:p14="http://schemas.microsoft.com/office/powerpoint/2010/main" val="58421348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 id="2147483722" r:id="rId33"/>
    <p:sldLayoutId id="2147483723" r:id="rId34"/>
    <p:sldLayoutId id="2147483724" r:id="rId35"/>
    <p:sldLayoutId id="2147483725" r:id="rId36"/>
    <p:sldLayoutId id="2147483726" r:id="rId37"/>
    <p:sldLayoutId id="2147483727" r:id="rId38"/>
    <p:sldLayoutId id="2147483728" r:id="rId39"/>
    <p:sldLayoutId id="2147483729" r:id="rId40"/>
    <p:sldLayoutId id="2147483730" r:id="rId41"/>
    <p:sldLayoutId id="2147483731" r:id="rId42"/>
    <p:sldLayoutId id="2147483732" r:id="rId43"/>
    <p:sldLayoutId id="2147483733" r:id="rId44"/>
    <p:sldLayoutId id="2147483734" r:id="rId45"/>
    <p:sldLayoutId id="2147483735" r:id="rId46"/>
    <p:sldLayoutId id="2147483736" r:id="rId47"/>
    <p:sldLayoutId id="2147483737" r:id="rId48"/>
    <p:sldLayoutId id="2147483738" r:id="rId49"/>
    <p:sldLayoutId id="2147483739" r:id="rId50"/>
    <p:sldLayoutId id="2147483740" r:id="rId51"/>
    <p:sldLayoutId id="2147483741" r:id="rId52"/>
    <p:sldLayoutId id="2147483742" r:id="rId53"/>
    <p:sldLayoutId id="2147483744" r:id="rId54"/>
    <p:sldLayoutId id="2147483745" r:id="rId55"/>
    <p:sldLayoutId id="2147483746" r:id="rId56"/>
    <p:sldLayoutId id="2147483747" r:id="rId57"/>
    <p:sldLayoutId id="2147483748" r:id="rId58"/>
    <p:sldLayoutId id="2147483749" r:id="rId59"/>
    <p:sldLayoutId id="2147483750" r:id="rId60"/>
    <p:sldLayoutId id="2147483751" r:id="rId61"/>
    <p:sldLayoutId id="2147483752" r:id="rId62"/>
    <p:sldLayoutId id="2147483754" r:id="rId63"/>
    <p:sldLayoutId id="2147483755" r:id="rId64"/>
    <p:sldLayoutId id="2147483756" r:id="rId65"/>
    <p:sldLayoutId id="2147483757" r:id="rId66"/>
    <p:sldLayoutId id="2147483758" r:id="rId67"/>
    <p:sldLayoutId id="2147483759" r:id="rId68"/>
    <p:sldLayoutId id="2147483760" r:id="rId69"/>
    <p:sldLayoutId id="2147483761" r:id="rId70"/>
    <p:sldLayoutId id="2147483762" r:id="rId71"/>
    <p:sldLayoutId id="2147483763" r:id="rId72"/>
    <p:sldLayoutId id="2147483764" r:id="rId73"/>
    <p:sldLayoutId id="2147483765" r:id="rId74"/>
    <p:sldLayoutId id="2147483766" r:id="rId75"/>
    <p:sldLayoutId id="2147483767" r:id="rId76"/>
    <p:sldLayoutId id="2147483768" r:id="rId77"/>
    <p:sldLayoutId id="2147483769" r:id="rId78"/>
    <p:sldLayoutId id="2147483770" r:id="rId79"/>
    <p:sldLayoutId id="2147483771" r:id="rId8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p15:clr>
            <a:srgbClr val="F26B43"/>
          </p15:clr>
        </p15:guide>
        <p15:guide id="14" pos="7453">
          <p15:clr>
            <a:srgbClr val="F26B43"/>
          </p15:clr>
        </p15:guide>
        <p15:guide id="28" orient="horz" pos="1076">
          <p15:clr>
            <a:srgbClr val="F26B43"/>
          </p15:clr>
        </p15:guide>
        <p15:guide id="29" orient="horz" pos="270">
          <p15:clr>
            <a:srgbClr val="F26B43"/>
          </p15:clr>
        </p15:guide>
        <p15:guide id="33" orient="horz" pos="3600">
          <p15:clr>
            <a:srgbClr val="F26B43"/>
          </p15:clr>
        </p15:guide>
        <p15:guide id="35" pos="228">
          <p15:clr>
            <a:srgbClr val="F26B43"/>
          </p15:clr>
        </p15:guide>
        <p15:guide id="36" pos="3840">
          <p15:clr>
            <a:srgbClr val="F26B43"/>
          </p15:clr>
        </p15:guide>
        <p15:guide id="37" pos="3782">
          <p15:clr>
            <a:srgbClr val="F26B43"/>
          </p15:clr>
        </p15:guide>
        <p15:guide id="38" pos="3900">
          <p15:clr>
            <a:srgbClr val="F26B43"/>
          </p15:clr>
        </p15:guide>
        <p15:guide id="39" orient="horz" pos="387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a:t>Click to add title</a:t>
            </a:r>
            <a:endParaRPr lang="en-GB"/>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‹Nº›</a:t>
            </a:fld>
            <a:endParaRPr lang="en-GB"/>
          </a:p>
        </p:txBody>
      </p:sp>
      <p:sp>
        <p:nvSpPr>
          <p:cNvPr id="3" name="Footer Placeholder 2">
            <a:extLst>
              <a:ext uri="{FF2B5EF4-FFF2-40B4-BE49-F238E27FC236}">
                <a16:creationId xmlns:a16="http://schemas.microsoft.com/office/drawing/2014/main" id="{1115639F-9E76-41B0-BB57-8F8A1F600167}"/>
              </a:ext>
            </a:extLst>
          </p:cNvPr>
          <p:cNvSpPr>
            <a:spLocks noGrp="1"/>
          </p:cNvSpPr>
          <p:nvPr userDrawn="1">
            <p:ph type="ftr" sz="quarter" idx="3"/>
          </p:nvPr>
        </p:nvSpPr>
        <p:spPr>
          <a:xfrm>
            <a:off x="4045226" y="6392470"/>
            <a:ext cx="6722374" cy="195530"/>
          </a:xfrm>
          <a:prstGeom prst="rect">
            <a:avLst/>
          </a:prstGeom>
        </p:spPr>
        <p:txBody>
          <a:bodyPr vert="horz" lIns="0" tIns="0" rIns="0" bIns="0" rtlCol="0" anchor="ctr"/>
          <a:lstStyle>
            <a:lvl1pPr algn="l">
              <a:defRPr sz="800">
                <a:solidFill>
                  <a:schemeClr val="tx1"/>
                </a:solidFill>
              </a:defRPr>
            </a:lvl1pPr>
          </a:lstStyle>
          <a:p>
            <a:endParaRPr lang="en-GB"/>
          </a:p>
        </p:txBody>
      </p:sp>
      <p:cxnSp>
        <p:nvCxnSpPr>
          <p:cNvPr id="33" name="Straight Connector 32">
            <a:extLst>
              <a:ext uri="{FF2B5EF4-FFF2-40B4-BE49-F238E27FC236}">
                <a16:creationId xmlns:a16="http://schemas.microsoft.com/office/drawing/2014/main" id="{81FD9D1B-8E5A-447D-B2D0-15FF23DD7EDA}"/>
              </a:ext>
            </a:extLst>
          </p:cNvPr>
          <p:cNvCxnSpPr>
            <a:cxnSpLocks/>
          </p:cNvCxnSpPr>
          <p:nvPr userDrawn="1">
            <p:custDataLst>
              <p:tags r:id="rId31"/>
            </p:custDataLst>
          </p:nvPr>
        </p:nvCxnSpPr>
        <p:spPr>
          <a:xfrm>
            <a:off x="360000" y="6120000"/>
            <a:ext cx="11474161" cy="0"/>
          </a:xfrm>
          <a:prstGeom prst="line">
            <a:avLst/>
          </a:prstGeom>
          <a:ln w="38100">
            <a:solidFill>
              <a:srgbClr val="333333"/>
            </a:solidFill>
            <a:tailEnd type="non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7AF91A0-A869-4C9D-8D84-C843E57FF9C6}"/>
              </a:ext>
            </a:extLst>
          </p:cNvPr>
          <p:cNvGrpSpPr/>
          <p:nvPr userDrawn="1"/>
        </p:nvGrpSpPr>
        <p:grpSpPr>
          <a:xfrm>
            <a:off x="-1143000" y="-600255"/>
            <a:ext cx="13680281" cy="6916199"/>
            <a:chOff x="-1143000" y="-600255"/>
            <a:chExt cx="13680281" cy="6916199"/>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a:solidFill>
                    <a:schemeClr val="tx1"/>
                  </a:solidFill>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a:solidFill>
                    <a:schemeClr val="tx1"/>
                  </a:solidFill>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a:solidFill>
                    <a:schemeClr val="tx1"/>
                  </a:solidFill>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a:solidFill>
                    <a:schemeClr val="tx1"/>
                  </a:solidFill>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a:solidFill>
                    <a:schemeClr val="tx1"/>
                  </a:solidFill>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a:solidFill>
                    <a:schemeClr val="tx1"/>
                  </a:solidFill>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a:solidFill>
                    <a:schemeClr val="tx1"/>
                  </a:solidFill>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a:solidFill>
                    <a:schemeClr val="tx1"/>
                  </a:solidFill>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a:solidFill>
                    <a:schemeClr val="tx1"/>
                  </a:solidFill>
                </a:rPr>
                <a:t>Middle </a:t>
              </a:r>
              <a:br>
                <a:rPr lang="en-GB" sz="800">
                  <a:solidFill>
                    <a:schemeClr val="tx1"/>
                  </a:solidFill>
                </a:rPr>
              </a:br>
              <a:r>
                <a:rPr lang="en-GB" sz="800">
                  <a:solidFill>
                    <a:schemeClr val="tx1"/>
                  </a:solidFill>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a:solidFill>
                    <a:schemeClr val="tx1"/>
                  </a:solidFill>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a:solidFill>
                    <a:schemeClr val="tx1"/>
                  </a:solidFill>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a:solidFill>
                    <a:schemeClr val="tx1"/>
                  </a:solidFill>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a:solidFill>
                    <a:schemeClr val="tx1"/>
                  </a:solidFill>
                </a:rPr>
                <a:t>Title Top</a:t>
              </a:r>
            </a:p>
          </p:txBody>
        </p:sp>
        <p:cxnSp>
          <p:nvCxnSpPr>
            <p:cNvPr id="34" name="Straight Connector 33">
              <a:extLst>
                <a:ext uri="{FF2B5EF4-FFF2-40B4-BE49-F238E27FC236}">
                  <a16:creationId xmlns:a16="http://schemas.microsoft.com/office/drawing/2014/main" id="{4C819980-719E-42BA-84AA-491FF69717D9}"/>
                </a:ext>
              </a:extLst>
            </p:cNvPr>
            <p:cNvCxnSpPr/>
            <p:nvPr userDrawn="1"/>
          </p:nvCxnSpPr>
          <p:spPr>
            <a:xfrm>
              <a:off x="-256200" y="6145408"/>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D636BE3-4FEE-45BA-A183-BCB80C007E10}"/>
                </a:ext>
              </a:extLst>
            </p:cNvPr>
            <p:cNvSpPr txBox="1"/>
            <p:nvPr userDrawn="1"/>
          </p:nvSpPr>
          <p:spPr>
            <a:xfrm>
              <a:off x="-747711" y="6069722"/>
              <a:ext cx="438671" cy="123111"/>
            </a:xfrm>
            <a:prstGeom prst="rect">
              <a:avLst/>
            </a:prstGeom>
            <a:noFill/>
          </p:spPr>
          <p:txBody>
            <a:bodyPr wrap="square" lIns="0" tIns="0" rIns="0" bIns="0" rtlCol="0">
              <a:spAutoFit/>
            </a:bodyPr>
            <a:lstStyle/>
            <a:p>
              <a:pPr algn="r"/>
              <a:r>
                <a:rPr lang="en-GB" sz="800">
                  <a:solidFill>
                    <a:schemeClr val="tx1"/>
                  </a:solidFill>
                </a:rPr>
                <a:t>7.54 cm</a:t>
              </a:r>
            </a:p>
          </p:txBody>
        </p:sp>
        <p:sp>
          <p:nvSpPr>
            <p:cNvPr id="36" name="TextBox 35">
              <a:extLst>
                <a:ext uri="{FF2B5EF4-FFF2-40B4-BE49-F238E27FC236}">
                  <a16:creationId xmlns:a16="http://schemas.microsoft.com/office/drawing/2014/main" id="{92FC16A6-CA4F-4B0F-B25C-7772D09D7351}"/>
                </a:ext>
              </a:extLst>
            </p:cNvPr>
            <p:cNvSpPr txBox="1"/>
            <p:nvPr userDrawn="1"/>
          </p:nvSpPr>
          <p:spPr>
            <a:xfrm>
              <a:off x="-1143000" y="6192833"/>
              <a:ext cx="833960" cy="123111"/>
            </a:xfrm>
            <a:prstGeom prst="rect">
              <a:avLst/>
            </a:prstGeom>
            <a:noFill/>
          </p:spPr>
          <p:txBody>
            <a:bodyPr wrap="square" lIns="0" tIns="0" rIns="0" bIns="0" rtlCol="0">
              <a:spAutoFit/>
            </a:bodyPr>
            <a:lstStyle/>
            <a:p>
              <a:pPr algn="r"/>
              <a:r>
                <a:rPr lang="en-GB" sz="800">
                  <a:solidFill>
                    <a:schemeClr val="tx1"/>
                  </a:solidFill>
                </a:rPr>
                <a:t>Image Bottom</a:t>
              </a:r>
            </a:p>
          </p:txBody>
        </p:sp>
      </p:grpSp>
      <p:grpSp>
        <p:nvGrpSpPr>
          <p:cNvPr id="37" name="Grupo 36">
            <a:extLst>
              <a:ext uri="{FF2B5EF4-FFF2-40B4-BE49-F238E27FC236}">
                <a16:creationId xmlns:a16="http://schemas.microsoft.com/office/drawing/2014/main" id="{CF770EBA-4988-4058-918F-2BCB8D88C0B3}"/>
              </a:ext>
            </a:extLst>
          </p:cNvPr>
          <p:cNvGrpSpPr/>
          <p:nvPr userDrawn="1"/>
        </p:nvGrpSpPr>
        <p:grpSpPr>
          <a:xfrm>
            <a:off x="215602" y="6313106"/>
            <a:ext cx="2919046" cy="422811"/>
            <a:chOff x="175846" y="6313106"/>
            <a:chExt cx="2919046" cy="422811"/>
          </a:xfrm>
        </p:grpSpPr>
        <p:sp>
          <p:nvSpPr>
            <p:cNvPr id="39" name="Rectángulo 38">
              <a:extLst>
                <a:ext uri="{FF2B5EF4-FFF2-40B4-BE49-F238E27FC236}">
                  <a16:creationId xmlns:a16="http://schemas.microsoft.com/office/drawing/2014/main" id="{12F86F06-BE88-4577-A418-AA9AC10CB290}"/>
                </a:ext>
              </a:extLst>
            </p:cNvPr>
            <p:cNvSpPr/>
            <p:nvPr/>
          </p:nvSpPr>
          <p:spPr bwMode="ltGray">
            <a:xfrm>
              <a:off x="175846" y="6313106"/>
              <a:ext cx="1609968" cy="42281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600" b="0" i="0" u="none" strike="noStrike" kern="1200" cap="none" spc="0" normalizeH="0" baseline="0" noProof="0" err="1">
                <a:ln>
                  <a:noFill/>
                </a:ln>
                <a:solidFill>
                  <a:srgbClr val="FFFFFF"/>
                </a:solidFill>
                <a:effectLst/>
                <a:uLnTx/>
                <a:uFillTx/>
                <a:latin typeface="Arial"/>
                <a:ea typeface="+mn-ea"/>
                <a:cs typeface="+mn-cs"/>
              </a:endParaRPr>
            </a:p>
          </p:txBody>
        </p:sp>
        <p:pic>
          <p:nvPicPr>
            <p:cNvPr id="40" name="Imagen 39">
              <a:extLst>
                <a:ext uri="{FF2B5EF4-FFF2-40B4-BE49-F238E27FC236}">
                  <a16:creationId xmlns:a16="http://schemas.microsoft.com/office/drawing/2014/main" id="{FD982773-0512-49CE-AD57-F4EF2C47B179}"/>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365125" y="6392470"/>
              <a:ext cx="2729767" cy="202205"/>
            </a:xfrm>
            <a:prstGeom prst="rect">
              <a:avLst/>
            </a:prstGeom>
          </p:spPr>
        </p:pic>
      </p:grpSp>
    </p:spTree>
    <p:extLst>
      <p:ext uri="{BB962C8B-B14F-4D97-AF65-F5344CB8AC3E}">
        <p14:creationId xmlns:p14="http://schemas.microsoft.com/office/powerpoint/2010/main" val="407983098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 id="2147483807" r:id="rId27"/>
    <p:sldLayoutId id="2147483809" r:id="rId28"/>
    <p:sldLayoutId id="2147483811"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p15:clr>
            <a:srgbClr val="F26B43"/>
          </p15:clr>
        </p15:guide>
        <p15:guide id="14" pos="7453">
          <p15:clr>
            <a:srgbClr val="F26B43"/>
          </p15:clr>
        </p15:guide>
        <p15:guide id="28" orient="horz" pos="1076">
          <p15:clr>
            <a:srgbClr val="F26B43"/>
          </p15:clr>
        </p15:guide>
        <p15:guide id="29" orient="horz" pos="270">
          <p15:clr>
            <a:srgbClr val="F26B43"/>
          </p15:clr>
        </p15:guide>
        <p15:guide id="33" orient="horz" pos="3600">
          <p15:clr>
            <a:srgbClr val="F26B43"/>
          </p15:clr>
        </p15:guide>
        <p15:guide id="35" pos="228">
          <p15:clr>
            <a:srgbClr val="F26B43"/>
          </p15:clr>
        </p15:guide>
        <p15:guide id="36" pos="3840">
          <p15:clr>
            <a:srgbClr val="F26B43"/>
          </p15:clr>
        </p15:guide>
        <p15:guide id="37" pos="3782">
          <p15:clr>
            <a:srgbClr val="F26B43"/>
          </p15:clr>
        </p15:guide>
        <p15:guide id="38" pos="3900">
          <p15:clr>
            <a:srgbClr val="F26B43"/>
          </p15:clr>
        </p15:guide>
        <p15:guide id="39" orient="horz" pos="387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a:t>Click to add title</a:t>
            </a:r>
            <a:endParaRPr lang="en-GB"/>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‹Nº›</a:t>
            </a:fld>
            <a:endParaRPr lang="en-GB"/>
          </a:p>
        </p:txBody>
      </p:sp>
      <p:grpSp>
        <p:nvGrpSpPr>
          <p:cNvPr id="2" name="Group 1"/>
          <p:cNvGrpSpPr/>
          <p:nvPr userDrawn="1"/>
        </p:nvGrpSpPr>
        <p:grpSpPr>
          <a:xfrm>
            <a:off x="-1143000" y="-600255"/>
            <a:ext cx="13680281" cy="6913023"/>
            <a:chOff x="-1143000" y="-600255"/>
            <a:chExt cx="13680281" cy="6913023"/>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4382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a:solidFill>
                    <a:schemeClr val="tx1"/>
                  </a:solidFill>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a:solidFill>
                    <a:schemeClr val="tx1"/>
                  </a:solidFill>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a:solidFill>
                    <a:schemeClr val="tx1"/>
                  </a:solidFill>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a:solidFill>
                    <a:schemeClr val="tx1"/>
                  </a:solidFill>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a:solidFill>
                    <a:schemeClr val="tx1"/>
                  </a:solidFill>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a:solidFill>
                    <a:schemeClr val="tx1"/>
                  </a:solidFill>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a:solidFill>
                    <a:schemeClr val="tx1"/>
                  </a:solidFill>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a:solidFill>
                    <a:schemeClr val="tx1"/>
                  </a:solidFill>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a:solidFill>
                    <a:schemeClr val="tx1"/>
                  </a:solidFill>
                </a:rPr>
                <a:t>Middle </a:t>
              </a:r>
              <a:br>
                <a:rPr lang="en-GB" sz="800">
                  <a:solidFill>
                    <a:schemeClr val="tx1"/>
                  </a:solidFill>
                </a:rPr>
              </a:br>
              <a:r>
                <a:rPr lang="en-GB" sz="800">
                  <a:solidFill>
                    <a:schemeClr val="tx1"/>
                  </a:solidFill>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a:solidFill>
                    <a:schemeClr val="tx1"/>
                  </a:solidFill>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a:solidFill>
                    <a:schemeClr val="tx1"/>
                  </a:solidFill>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a:solidFill>
                    <a:schemeClr val="tx1"/>
                  </a:solidFill>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a:solidFill>
                    <a:schemeClr val="tx1"/>
                  </a:solidFill>
                </a:rPr>
                <a:t>Title Top</a:t>
              </a:r>
            </a:p>
          </p:txBody>
        </p:sp>
        <p:sp>
          <p:nvSpPr>
            <p:cNvPr id="33" name="TextBox 32">
              <a:extLst>
                <a:ext uri="{FF2B5EF4-FFF2-40B4-BE49-F238E27FC236}">
                  <a16:creationId xmlns:a16="http://schemas.microsoft.com/office/drawing/2014/main" id="{A925CEB6-6DDA-49BF-824C-CFA9D8A07E3F}"/>
                </a:ext>
              </a:extLst>
            </p:cNvPr>
            <p:cNvSpPr txBox="1"/>
            <p:nvPr userDrawn="1"/>
          </p:nvSpPr>
          <p:spPr>
            <a:xfrm>
              <a:off x="-747711" y="6066546"/>
              <a:ext cx="438671" cy="123111"/>
            </a:xfrm>
            <a:prstGeom prst="rect">
              <a:avLst/>
            </a:prstGeom>
            <a:noFill/>
          </p:spPr>
          <p:txBody>
            <a:bodyPr wrap="square" lIns="0" tIns="0" rIns="0" bIns="0" rtlCol="0">
              <a:spAutoFit/>
            </a:bodyPr>
            <a:lstStyle/>
            <a:p>
              <a:pPr algn="r"/>
              <a:r>
                <a:rPr lang="en-GB" sz="800">
                  <a:solidFill>
                    <a:schemeClr val="tx1"/>
                  </a:solidFill>
                </a:rPr>
                <a:t>7.54 cm</a:t>
              </a:r>
            </a:p>
          </p:txBody>
        </p:sp>
        <p:sp>
          <p:nvSpPr>
            <p:cNvPr id="34" name="TextBox 33">
              <a:extLst>
                <a:ext uri="{FF2B5EF4-FFF2-40B4-BE49-F238E27FC236}">
                  <a16:creationId xmlns:a16="http://schemas.microsoft.com/office/drawing/2014/main" id="{E1658A23-15A2-4406-AF7E-89707B5575E7}"/>
                </a:ext>
              </a:extLst>
            </p:cNvPr>
            <p:cNvSpPr txBox="1"/>
            <p:nvPr userDrawn="1"/>
          </p:nvSpPr>
          <p:spPr>
            <a:xfrm>
              <a:off x="-1143000" y="6189657"/>
              <a:ext cx="833960" cy="123111"/>
            </a:xfrm>
            <a:prstGeom prst="rect">
              <a:avLst/>
            </a:prstGeom>
            <a:noFill/>
          </p:spPr>
          <p:txBody>
            <a:bodyPr wrap="square" lIns="0" tIns="0" rIns="0" bIns="0" rtlCol="0">
              <a:spAutoFit/>
            </a:bodyPr>
            <a:lstStyle/>
            <a:p>
              <a:pPr algn="r"/>
              <a:r>
                <a:rPr lang="en-GB" sz="800">
                  <a:solidFill>
                    <a:schemeClr val="tx1"/>
                  </a:solidFill>
                </a:rPr>
                <a:t>Image Bottom</a:t>
              </a:r>
            </a:p>
          </p:txBody>
        </p:sp>
      </p:grpSp>
      <p:sp>
        <p:nvSpPr>
          <p:cNvPr id="3" name="Footer Placeholder 2">
            <a:extLst>
              <a:ext uri="{FF2B5EF4-FFF2-40B4-BE49-F238E27FC236}">
                <a16:creationId xmlns:a16="http://schemas.microsoft.com/office/drawing/2014/main" id="{1115639F-9E76-41B0-BB57-8F8A1F600167}"/>
              </a:ext>
            </a:extLst>
          </p:cNvPr>
          <p:cNvSpPr>
            <a:spLocks noGrp="1"/>
          </p:cNvSpPr>
          <p:nvPr>
            <p:ph type="ftr" sz="quarter" idx="3"/>
          </p:nvPr>
        </p:nvSpPr>
        <p:spPr>
          <a:xfrm>
            <a:off x="3272400" y="6390000"/>
            <a:ext cx="7495200" cy="198000"/>
          </a:xfrm>
          <a:prstGeom prst="rect">
            <a:avLst/>
          </a:prstGeom>
        </p:spPr>
        <p:txBody>
          <a:bodyPr vert="horz" lIns="0" tIns="0" rIns="0" bIns="0" rtlCol="0" anchor="ctr"/>
          <a:lstStyle>
            <a:lvl1pPr algn="l">
              <a:defRPr sz="800">
                <a:solidFill>
                  <a:schemeClr val="tx1"/>
                </a:solidFill>
              </a:defRPr>
            </a:lvl1pPr>
          </a:lstStyle>
          <a:p>
            <a:endParaRPr lang="en-GB"/>
          </a:p>
        </p:txBody>
      </p:sp>
      <p:cxnSp>
        <p:nvCxnSpPr>
          <p:cNvPr id="6" name="Straight Connector 5">
            <a:extLst>
              <a:ext uri="{FF2B5EF4-FFF2-40B4-BE49-F238E27FC236}">
                <a16:creationId xmlns:a16="http://schemas.microsoft.com/office/drawing/2014/main" id="{6805F70E-6BF1-451B-AC5F-64819FD40883}"/>
              </a:ext>
            </a:extLst>
          </p:cNvPr>
          <p:cNvCxnSpPr>
            <a:cxnSpLocks/>
          </p:cNvCxnSpPr>
          <p:nvPr userDrawn="1">
            <p:custDataLst>
              <p:tags r:id="rId28"/>
            </p:custDataLst>
          </p:nvPr>
        </p:nvCxnSpPr>
        <p:spPr>
          <a:xfrm>
            <a:off x="360000" y="6120000"/>
            <a:ext cx="11474161"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id="{2CC2F24E-468A-4212-A014-115B799B0109}"/>
              </a:ext>
            </a:extLst>
          </p:cNvPr>
          <p:cNvPicPr>
            <a:picLocks noChangeAspect="1"/>
          </p:cNvPicPr>
          <p:nvPr userDrawn="1">
            <p:custDataLst>
              <p:tags r:id="rId29"/>
            </p:custDataLst>
          </p:nvPr>
        </p:nvPicPr>
        <p:blipFill>
          <a:blip r:embed="rId30">
            <a:extLst>
              <a:ext uri="{96DAC541-7B7A-43D3-8B79-37D633B846F1}">
                <asvg:svgBlip xmlns:asvg="http://schemas.microsoft.com/office/drawing/2016/SVG/main" r:embed="rId31"/>
              </a:ext>
            </a:extLst>
          </a:blip>
          <a:stretch>
            <a:fillRect/>
          </a:stretch>
        </p:blipFill>
        <p:spPr>
          <a:xfrm>
            <a:off x="359999" y="6390412"/>
            <a:ext cx="1080272" cy="204376"/>
          </a:xfrm>
          <a:prstGeom prst="rect">
            <a:avLst/>
          </a:prstGeom>
        </p:spPr>
      </p:pic>
    </p:spTree>
    <p:extLst>
      <p:ext uri="{BB962C8B-B14F-4D97-AF65-F5344CB8AC3E}">
        <p14:creationId xmlns:p14="http://schemas.microsoft.com/office/powerpoint/2010/main" val="3611852677"/>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p15:clr>
            <a:srgbClr val="F26B43"/>
          </p15:clr>
        </p15:guide>
        <p15:guide id="14" pos="7453">
          <p15:clr>
            <a:srgbClr val="F26B43"/>
          </p15:clr>
        </p15:guide>
        <p15:guide id="28" orient="horz" pos="1076">
          <p15:clr>
            <a:srgbClr val="F26B43"/>
          </p15:clr>
        </p15:guide>
        <p15:guide id="29" orient="horz" pos="270">
          <p15:clr>
            <a:srgbClr val="F26B43"/>
          </p15:clr>
        </p15:guide>
        <p15:guide id="33" orient="horz" pos="3600">
          <p15:clr>
            <a:srgbClr val="F26B43"/>
          </p15:clr>
        </p15:guide>
        <p15:guide id="35" pos="228">
          <p15:clr>
            <a:srgbClr val="F26B43"/>
          </p15:clr>
        </p15:guide>
        <p15:guide id="36" pos="3840">
          <p15:clr>
            <a:srgbClr val="F26B43"/>
          </p15:clr>
        </p15:guide>
        <p15:guide id="37" pos="3782">
          <p15:clr>
            <a:srgbClr val="F26B43"/>
          </p15:clr>
        </p15:guide>
        <p15:guide id="38" pos="3900">
          <p15:clr>
            <a:srgbClr val="F26B43"/>
          </p15:clr>
        </p15:guide>
        <p15:guide id="39" orient="horz" pos="387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1.xml"/><Relationship Id="rId1" Type="http://schemas.openxmlformats.org/officeDocument/2006/relationships/tags" Target="../tags/tag19.xml"/><Relationship Id="rId5" Type="http://schemas.openxmlformats.org/officeDocument/2006/relationships/image" Target="../media/image20.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1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127.xml"/><Relationship Id="rId5" Type="http://schemas.openxmlformats.org/officeDocument/2006/relationships/image" Target="../media/image24.png"/><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53.png"/><Relationship Id="rId2" Type="http://schemas.openxmlformats.org/officeDocument/2006/relationships/slideLayout" Target="../slideLayouts/slideLayout138.xml"/><Relationship Id="rId1" Type="http://schemas.openxmlformats.org/officeDocument/2006/relationships/tags" Target="../tags/tag25.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jpeg"/></Relationships>
</file>

<file path=ppt/slides/_rels/slide13.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image" Target="../media/image58.jpeg"/><Relationship Id="rId7"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138.xml"/><Relationship Id="rId6" Type="http://schemas.openxmlformats.org/officeDocument/2006/relationships/chart" Target="../charts/chart4.xml"/><Relationship Id="rId11" Type="http://schemas.openxmlformats.org/officeDocument/2006/relationships/image" Target="../media/image53.png"/><Relationship Id="rId5" Type="http://schemas.openxmlformats.org/officeDocument/2006/relationships/image" Target="../media/image60.svg"/><Relationship Id="rId10" Type="http://schemas.openxmlformats.org/officeDocument/2006/relationships/chart" Target="../charts/chart8.xml"/><Relationship Id="rId4" Type="http://schemas.openxmlformats.org/officeDocument/2006/relationships/image" Target="../media/image59.png"/><Relationship Id="rId9" Type="http://schemas.openxmlformats.org/officeDocument/2006/relationships/chart" Target="../charts/chart7.xml"/></Relationships>
</file>

<file path=ppt/slides/_rels/slide1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74.png"/><Relationship Id="rId3" Type="http://schemas.openxmlformats.org/officeDocument/2006/relationships/image" Target="../media/image61.png"/><Relationship Id="rId7" Type="http://schemas.openxmlformats.org/officeDocument/2006/relationships/image" Target="../media/image63.jpeg"/><Relationship Id="rId12" Type="http://schemas.openxmlformats.org/officeDocument/2006/relationships/image" Target="../media/image68.png"/><Relationship Id="rId17" Type="http://schemas.openxmlformats.org/officeDocument/2006/relationships/image" Target="../media/image73.png"/><Relationship Id="rId2" Type="http://schemas.openxmlformats.org/officeDocument/2006/relationships/notesSlide" Target="../notesSlides/notesSlide13.xml"/><Relationship Id="rId16" Type="http://schemas.openxmlformats.org/officeDocument/2006/relationships/image" Target="../media/image72.png"/><Relationship Id="rId20" Type="http://schemas.openxmlformats.org/officeDocument/2006/relationships/image" Target="../media/image76.png"/><Relationship Id="rId1" Type="http://schemas.openxmlformats.org/officeDocument/2006/relationships/slideLayout" Target="../slideLayouts/slideLayout138.xml"/><Relationship Id="rId6" Type="http://schemas.openxmlformats.org/officeDocument/2006/relationships/image" Target="../media/image23.png"/><Relationship Id="rId11" Type="http://schemas.openxmlformats.org/officeDocument/2006/relationships/image" Target="../media/image67.png"/><Relationship Id="rId5" Type="http://schemas.openxmlformats.org/officeDocument/2006/relationships/image" Target="../media/image24.png"/><Relationship Id="rId15" Type="http://schemas.openxmlformats.org/officeDocument/2006/relationships/image" Target="../media/image71.png"/><Relationship Id="rId10" Type="http://schemas.openxmlformats.org/officeDocument/2006/relationships/image" Target="../media/image66.png"/><Relationship Id="rId19" Type="http://schemas.openxmlformats.org/officeDocument/2006/relationships/image" Target="../media/image75.svg"/><Relationship Id="rId4" Type="http://schemas.openxmlformats.org/officeDocument/2006/relationships/image" Target="../media/image62.svg"/><Relationship Id="rId9" Type="http://schemas.openxmlformats.org/officeDocument/2006/relationships/image" Target="../media/image65.png"/><Relationship Id="rId14" Type="http://schemas.openxmlformats.org/officeDocument/2006/relationships/image" Target="../media/image70.png"/></Relationships>
</file>

<file path=ppt/slides/_rels/slide15.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0.png"/><Relationship Id="rId2" Type="http://schemas.openxmlformats.org/officeDocument/2006/relationships/slideLayout" Target="../slideLayouts/slideLayout138.xml"/><Relationship Id="rId1" Type="http://schemas.openxmlformats.org/officeDocument/2006/relationships/tags" Target="../tags/tag26.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4.xml"/><Relationship Id="rId7" Type="http://schemas.openxmlformats.org/officeDocument/2006/relationships/image" Target="../media/image45.jpeg"/><Relationship Id="rId2" Type="http://schemas.openxmlformats.org/officeDocument/2006/relationships/slideLayout" Target="../slideLayouts/slideLayout115.xml"/><Relationship Id="rId1" Type="http://schemas.openxmlformats.org/officeDocument/2006/relationships/tags" Target="../tags/tag27.xml"/><Relationship Id="rId6" Type="http://schemas.openxmlformats.org/officeDocument/2006/relationships/image" Target="../media/image82.jpeg"/><Relationship Id="rId5" Type="http://schemas.openxmlformats.org/officeDocument/2006/relationships/image" Target="../media/image24.png"/><Relationship Id="rId4" Type="http://schemas.openxmlformats.org/officeDocument/2006/relationships/image" Target="../media/image8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8.xml"/><Relationship Id="rId1" Type="http://schemas.openxmlformats.org/officeDocument/2006/relationships/tags" Target="../tags/tag28.xml"/><Relationship Id="rId5" Type="http://schemas.openxmlformats.org/officeDocument/2006/relationships/image" Target="../media/image24.png"/><Relationship Id="rId4" Type="http://schemas.openxmlformats.org/officeDocument/2006/relationships/image" Target="../media/image83.jpeg"/></Relationships>
</file>

<file path=ppt/slides/_rels/slide1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6.xml"/><Relationship Id="rId1" Type="http://schemas.openxmlformats.org/officeDocument/2006/relationships/slideLayout" Target="../slideLayouts/slideLayout138.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3.xml"/><Relationship Id="rId1" Type="http://schemas.openxmlformats.org/officeDocument/2006/relationships/tags" Target="../tags/tag20.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notesSlide" Target="../notesSlides/notesSlide17.xml"/><Relationship Id="rId7" Type="http://schemas.openxmlformats.org/officeDocument/2006/relationships/image" Target="../media/image89.png"/><Relationship Id="rId2" Type="http://schemas.openxmlformats.org/officeDocument/2006/relationships/slideLayout" Target="../slideLayouts/slideLayout27.xml"/><Relationship Id="rId1" Type="http://schemas.openxmlformats.org/officeDocument/2006/relationships/tags" Target="../tags/tag29.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92.svg"/><Relationship Id="rId4" Type="http://schemas.openxmlformats.org/officeDocument/2006/relationships/image" Target="../media/image88.jpeg"/><Relationship Id="rId9" Type="http://schemas.openxmlformats.org/officeDocument/2006/relationships/image" Target="../media/image91.png"/></Relationships>
</file>

<file path=ppt/slides/_rels/slide22.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jpeg"/><Relationship Id="rId18" Type="http://schemas.openxmlformats.org/officeDocument/2006/relationships/image" Target="../media/image108.png"/><Relationship Id="rId3" Type="http://schemas.openxmlformats.org/officeDocument/2006/relationships/image" Target="../media/image93.png"/><Relationship Id="rId21" Type="http://schemas.openxmlformats.org/officeDocument/2006/relationships/image" Target="../media/image110.png"/><Relationship Id="rId7" Type="http://schemas.openxmlformats.org/officeDocument/2006/relationships/image" Target="../media/image97.png"/><Relationship Id="rId12" Type="http://schemas.openxmlformats.org/officeDocument/2006/relationships/image" Target="../media/image102.jpeg"/><Relationship Id="rId17" Type="http://schemas.openxmlformats.org/officeDocument/2006/relationships/image" Target="../media/image107.jpeg"/><Relationship Id="rId2" Type="http://schemas.openxmlformats.org/officeDocument/2006/relationships/notesSlide" Target="../notesSlides/notesSlide18.xml"/><Relationship Id="rId16" Type="http://schemas.openxmlformats.org/officeDocument/2006/relationships/image" Target="../media/image106.png"/><Relationship Id="rId20" Type="http://schemas.openxmlformats.org/officeDocument/2006/relationships/image" Target="../media/image109.png"/><Relationship Id="rId1" Type="http://schemas.openxmlformats.org/officeDocument/2006/relationships/slideLayout" Target="../slideLayouts/slideLayout18.xml"/><Relationship Id="rId6" Type="http://schemas.openxmlformats.org/officeDocument/2006/relationships/image" Target="../media/image96.jpeg"/><Relationship Id="rId11" Type="http://schemas.openxmlformats.org/officeDocument/2006/relationships/image" Target="../media/image101.jpeg"/><Relationship Id="rId5" Type="http://schemas.openxmlformats.org/officeDocument/2006/relationships/image" Target="../media/image95.png"/><Relationship Id="rId15" Type="http://schemas.openxmlformats.org/officeDocument/2006/relationships/image" Target="../media/image105.png"/><Relationship Id="rId10" Type="http://schemas.openxmlformats.org/officeDocument/2006/relationships/image" Target="../media/image100.png"/><Relationship Id="rId19" Type="http://schemas.openxmlformats.org/officeDocument/2006/relationships/chart" Target="../charts/chart9.xml"/><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4.png"/></Relationships>
</file>

<file path=ppt/slides/_rels/slide2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112.png"/><Relationship Id="rId4" Type="http://schemas.openxmlformats.org/officeDocument/2006/relationships/chart" Target="../charts/chart10.xml"/></Relationships>
</file>

<file path=ppt/slides/_rels/slide2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svg"/><Relationship Id="rId3" Type="http://schemas.openxmlformats.org/officeDocument/2006/relationships/slideLayout" Target="../slideLayouts/slideLayout19.xml"/><Relationship Id="rId7" Type="http://schemas.openxmlformats.org/officeDocument/2006/relationships/image" Target="../media/image115.svg"/><Relationship Id="rId12" Type="http://schemas.openxmlformats.org/officeDocument/2006/relationships/image" Target="../media/image120.png"/><Relationship Id="rId17" Type="http://schemas.openxmlformats.org/officeDocument/2006/relationships/image" Target="../media/image125.svg"/><Relationship Id="rId2" Type="http://schemas.openxmlformats.org/officeDocument/2006/relationships/tags" Target="../tags/tag31.xml"/><Relationship Id="rId16" Type="http://schemas.openxmlformats.org/officeDocument/2006/relationships/image" Target="../media/image124.png"/><Relationship Id="rId1" Type="http://schemas.openxmlformats.org/officeDocument/2006/relationships/tags" Target="../tags/tag30.xml"/><Relationship Id="rId6" Type="http://schemas.openxmlformats.org/officeDocument/2006/relationships/image" Target="../media/image114.png"/><Relationship Id="rId11" Type="http://schemas.openxmlformats.org/officeDocument/2006/relationships/image" Target="../media/image119.svg"/><Relationship Id="rId5" Type="http://schemas.openxmlformats.org/officeDocument/2006/relationships/image" Target="../media/image113.png"/><Relationship Id="rId15" Type="http://schemas.openxmlformats.org/officeDocument/2006/relationships/image" Target="../media/image123.svg"/><Relationship Id="rId10" Type="http://schemas.openxmlformats.org/officeDocument/2006/relationships/image" Target="../media/image118.png"/><Relationship Id="rId4" Type="http://schemas.openxmlformats.org/officeDocument/2006/relationships/notesSlide" Target="../notesSlides/notesSlide23.xml"/><Relationship Id="rId9" Type="http://schemas.openxmlformats.org/officeDocument/2006/relationships/image" Target="../media/image117.svg"/><Relationship Id="rId14" Type="http://schemas.openxmlformats.org/officeDocument/2006/relationships/image" Target="../media/image122.png"/></Relationships>
</file>

<file path=ppt/slides/_rels/slide28.xml.rels><?xml version="1.0" encoding="UTF-8" standalone="yes"?>
<Relationships xmlns="http://schemas.openxmlformats.org/package/2006/relationships"><Relationship Id="rId8" Type="http://schemas.openxmlformats.org/officeDocument/2006/relationships/image" Target="../media/image129.png"/><Relationship Id="rId3" Type="http://schemas.microsoft.com/office/2014/relationships/chartEx" Target="../charts/chartEx1.xml"/><Relationship Id="rId7" Type="http://schemas.openxmlformats.org/officeDocument/2006/relationships/image" Target="../media/image128.sv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127.png"/><Relationship Id="rId11" Type="http://schemas.openxmlformats.org/officeDocument/2006/relationships/image" Target="../media/image132.svg"/><Relationship Id="rId5" Type="http://schemas.openxmlformats.org/officeDocument/2006/relationships/image" Target="../media/image126.png"/><Relationship Id="rId10" Type="http://schemas.openxmlformats.org/officeDocument/2006/relationships/image" Target="../media/image131.png"/><Relationship Id="rId4" Type="http://schemas.openxmlformats.org/officeDocument/2006/relationships/image" Target="../media/image145.png"/><Relationship Id="rId9" Type="http://schemas.openxmlformats.org/officeDocument/2006/relationships/image" Target="../media/image130.svg"/></Relationships>
</file>

<file path=ppt/slides/_rels/slide29.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4.png"/><Relationship Id="rId7" Type="http://schemas.openxmlformats.org/officeDocument/2006/relationships/image" Target="../media/image135.png"/><Relationship Id="rId2" Type="http://schemas.openxmlformats.org/officeDocument/2006/relationships/image" Target="../media/image133.png"/><Relationship Id="rId1" Type="http://schemas.openxmlformats.org/officeDocument/2006/relationships/slideLayout" Target="../slideLayouts/slideLayout29.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30.xml.rels><?xml version="1.0" encoding="UTF-8" standalone="yes"?>
<Relationships xmlns="http://schemas.openxmlformats.org/package/2006/relationships"><Relationship Id="rId8" Type="http://schemas.openxmlformats.org/officeDocument/2006/relationships/image" Target="../media/image142.sv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23.png"/><Relationship Id="rId1" Type="http://schemas.openxmlformats.org/officeDocument/2006/relationships/slideLayout" Target="../slideLayouts/slideLayout42.xml"/><Relationship Id="rId6" Type="http://schemas.openxmlformats.org/officeDocument/2006/relationships/image" Target="../media/image140.svg"/><Relationship Id="rId5" Type="http://schemas.openxmlformats.org/officeDocument/2006/relationships/image" Target="../media/image139.png"/><Relationship Id="rId10" Type="http://schemas.openxmlformats.org/officeDocument/2006/relationships/image" Target="../media/image144.svg"/><Relationship Id="rId4" Type="http://schemas.openxmlformats.org/officeDocument/2006/relationships/image" Target="../media/image138.svg"/><Relationship Id="rId9" Type="http://schemas.openxmlformats.org/officeDocument/2006/relationships/image" Target="../media/image143.png"/></Relationships>
</file>

<file path=ppt/slides/_rels/slide31.xml.rels><?xml version="1.0" encoding="UTF-8" standalone="yes"?>
<Relationships xmlns="http://schemas.openxmlformats.org/package/2006/relationships"><Relationship Id="rId8" Type="http://schemas.openxmlformats.org/officeDocument/2006/relationships/image" Target="../media/image149.svg"/><Relationship Id="rId13" Type="http://schemas.openxmlformats.org/officeDocument/2006/relationships/image" Target="../media/image154.png"/><Relationship Id="rId3" Type="http://schemas.openxmlformats.org/officeDocument/2006/relationships/image" Target="../media/image145.jpeg"/><Relationship Id="rId7" Type="http://schemas.openxmlformats.org/officeDocument/2006/relationships/image" Target="../media/image148.png"/><Relationship Id="rId12" Type="http://schemas.openxmlformats.org/officeDocument/2006/relationships/image" Target="../media/image153.svg"/><Relationship Id="rId2" Type="http://schemas.openxmlformats.org/officeDocument/2006/relationships/slideLayout" Target="../slideLayouts/slideLayout151.xml"/><Relationship Id="rId1" Type="http://schemas.openxmlformats.org/officeDocument/2006/relationships/tags" Target="../tags/tag32.xml"/><Relationship Id="rId6" Type="http://schemas.openxmlformats.org/officeDocument/2006/relationships/image" Target="../media/image147.svg"/><Relationship Id="rId11" Type="http://schemas.openxmlformats.org/officeDocument/2006/relationships/image" Target="../media/image152.png"/><Relationship Id="rId5" Type="http://schemas.openxmlformats.org/officeDocument/2006/relationships/image" Target="../media/image146.png"/><Relationship Id="rId15" Type="http://schemas.openxmlformats.org/officeDocument/2006/relationships/image" Target="../media/image156.jpeg"/><Relationship Id="rId10" Type="http://schemas.openxmlformats.org/officeDocument/2006/relationships/image" Target="../media/image151.svg"/><Relationship Id="rId4" Type="http://schemas.openxmlformats.org/officeDocument/2006/relationships/image" Target="../media/image23.png"/><Relationship Id="rId9" Type="http://schemas.openxmlformats.org/officeDocument/2006/relationships/image" Target="../media/image150.png"/><Relationship Id="rId14" Type="http://schemas.openxmlformats.org/officeDocument/2006/relationships/image" Target="../media/image155.svg"/></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chart" Target="../charts/chart2.xml"/><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5.xml"/><Relationship Id="rId1" Type="http://schemas.openxmlformats.org/officeDocument/2006/relationships/tags" Target="../tags/tag21.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43.png"/><Relationship Id="rId4" Type="http://schemas.openxmlformats.org/officeDocument/2006/relationships/image" Target="../media/image42.jpeg"/></Relationships>
</file>

<file path=ppt/slides/_rels/slide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45.jpeg"/></Relationships>
</file>

<file path=ppt/slides/_rels/slide9.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notesSlide" Target="../notesSlides/notesSlide8.xml"/><Relationship Id="rId7" Type="http://schemas.openxmlformats.org/officeDocument/2006/relationships/image" Target="../media/image49.png"/><Relationship Id="rId2" Type="http://schemas.openxmlformats.org/officeDocument/2006/relationships/slideLayout" Target="../slideLayouts/slideLayout26.xml"/><Relationship Id="rId1" Type="http://schemas.openxmlformats.org/officeDocument/2006/relationships/tags" Target="../tags/tag24.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jpeg"/><Relationship Id="rId9"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5153A12-6360-4F98-815C-91E9DE55D9B8}"/>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a:ext>
            </a:extLst>
          </a:blip>
          <a:stretch>
            <a:fillRect/>
          </a:stretch>
        </p:blipFill>
        <p:spPr>
          <a:xfrm>
            <a:off x="4213475" y="1490401"/>
            <a:ext cx="63612" cy="4500000"/>
          </a:xfrm>
          <a:prstGeom prst="rect">
            <a:avLst/>
          </a:prstGeom>
        </p:spPr>
      </p:pic>
      <p:pic>
        <p:nvPicPr>
          <p:cNvPr id="21" name="Marcador de posición de imagen 20" descr="Multitud de personas en un escenario&#10;&#10;Descripción generada automáticamente">
            <a:extLst>
              <a:ext uri="{FF2B5EF4-FFF2-40B4-BE49-F238E27FC236}">
                <a16:creationId xmlns:a16="http://schemas.microsoft.com/office/drawing/2014/main" id="{181CB395-4C77-496B-992D-35119244C78D}"/>
              </a:ext>
            </a:extLst>
          </p:cNvPr>
          <p:cNvPicPr>
            <a:picLocks noGrp="1" noChangeAspect="1"/>
          </p:cNvPicPr>
          <p:nvPr>
            <p:ph type="pic" sz="quarter" idx="19"/>
          </p:nvPr>
        </p:nvPicPr>
        <p:blipFill>
          <a:blip r:embed="rId5" cstate="screen">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D9977715-B9B2-4E67-AF45-3C05410A696E}"/>
              </a:ext>
            </a:extLst>
          </p:cNvPr>
          <p:cNvSpPr>
            <a:spLocks noGrp="1"/>
          </p:cNvSpPr>
          <p:nvPr>
            <p:ph type="ctrTitle"/>
          </p:nvPr>
        </p:nvSpPr>
        <p:spPr/>
        <p:txBody>
          <a:bodyPr anchor="b"/>
          <a:lstStyle/>
          <a:p>
            <a:r>
              <a:rPr lang="en-GB" sz="2400"/>
              <a:t>LA FUERZA DE LA TV</a:t>
            </a:r>
          </a:p>
        </p:txBody>
      </p:sp>
      <p:sp>
        <p:nvSpPr>
          <p:cNvPr id="13" name="Subtítulo 12">
            <a:extLst>
              <a:ext uri="{FF2B5EF4-FFF2-40B4-BE49-F238E27FC236}">
                <a16:creationId xmlns:a16="http://schemas.microsoft.com/office/drawing/2014/main" id="{961BE5C0-5F44-4420-BC4A-84D2739D6033}"/>
              </a:ext>
            </a:extLst>
          </p:cNvPr>
          <p:cNvSpPr>
            <a:spLocks noGrp="1"/>
          </p:cNvSpPr>
          <p:nvPr>
            <p:ph type="subTitle" idx="1"/>
          </p:nvPr>
        </p:nvSpPr>
        <p:spPr/>
        <p:txBody>
          <a:bodyPr/>
          <a:lstStyle/>
          <a:p>
            <a:r>
              <a:rPr lang="en-GB" err="1"/>
              <a:t>Hechos</a:t>
            </a:r>
            <a:r>
              <a:rPr lang="en-GB"/>
              <a:t> y </a:t>
            </a:r>
            <a:r>
              <a:rPr lang="en-GB" err="1"/>
              <a:t>tendencias</a:t>
            </a:r>
            <a:r>
              <a:rPr lang="en-GB"/>
              <a:t> </a:t>
            </a:r>
            <a:r>
              <a:rPr lang="en-GB" err="1"/>
              <a:t>relacionados</a:t>
            </a:r>
            <a:r>
              <a:rPr lang="en-GB"/>
              <a:t> al </a:t>
            </a:r>
            <a:r>
              <a:rPr lang="en-GB" err="1"/>
              <a:t>consumo</a:t>
            </a:r>
            <a:r>
              <a:rPr lang="en-GB"/>
              <a:t> de TV </a:t>
            </a:r>
            <a:r>
              <a:rPr lang="en-GB" err="1"/>
              <a:t>en</a:t>
            </a:r>
            <a:r>
              <a:rPr lang="en-GB"/>
              <a:t> Chile y Latam</a:t>
            </a:r>
            <a:endParaRPr lang="es-CL"/>
          </a:p>
        </p:txBody>
      </p:sp>
      <p:sp>
        <p:nvSpPr>
          <p:cNvPr id="5" name="Text Placeholder 4">
            <a:extLst>
              <a:ext uri="{FF2B5EF4-FFF2-40B4-BE49-F238E27FC236}">
                <a16:creationId xmlns:a16="http://schemas.microsoft.com/office/drawing/2014/main" id="{ADB253F4-9DC7-4D9E-8416-9F7301F53A1A}"/>
              </a:ext>
            </a:extLst>
          </p:cNvPr>
          <p:cNvSpPr>
            <a:spLocks noGrp="1"/>
          </p:cNvSpPr>
          <p:nvPr>
            <p:ph type="body" sz="quarter" idx="20"/>
          </p:nvPr>
        </p:nvSpPr>
        <p:spPr/>
        <p:txBody>
          <a:bodyPr/>
          <a:lstStyle/>
          <a:p>
            <a:r>
              <a:rPr lang="en-GB"/>
              <a:t>Francisco Carvajal </a:t>
            </a:r>
          </a:p>
          <a:p>
            <a:r>
              <a:rPr lang="en-GB"/>
              <a:t>CEO </a:t>
            </a:r>
            <a:r>
              <a:rPr lang="en-GB" err="1"/>
              <a:t>Clúster</a:t>
            </a:r>
            <a:r>
              <a:rPr lang="en-GB"/>
              <a:t> </a:t>
            </a:r>
            <a:r>
              <a:rPr lang="en-GB" err="1"/>
              <a:t>Pacífico</a:t>
            </a:r>
            <a:r>
              <a:rPr lang="en-GB"/>
              <a:t> </a:t>
            </a:r>
          </a:p>
        </p:txBody>
      </p:sp>
    </p:spTree>
    <p:extLst>
      <p:ext uri="{BB962C8B-B14F-4D97-AF65-F5344CB8AC3E}">
        <p14:creationId xmlns:p14="http://schemas.microsoft.com/office/powerpoint/2010/main" val="3595133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ED625F54-37EE-4786-AEC4-2BD91766D51A}"/>
              </a:ext>
            </a:extLst>
          </p:cNvPr>
          <p:cNvGrpSpPr/>
          <p:nvPr/>
        </p:nvGrpSpPr>
        <p:grpSpPr>
          <a:xfrm>
            <a:off x="2232277" y="4088672"/>
            <a:ext cx="9666639" cy="792000"/>
            <a:chOff x="2232278" y="4088672"/>
            <a:chExt cx="8374870" cy="792000"/>
          </a:xfrm>
        </p:grpSpPr>
        <p:grpSp>
          <p:nvGrpSpPr>
            <p:cNvPr id="3" name="Grupo 2">
              <a:extLst>
                <a:ext uri="{FF2B5EF4-FFF2-40B4-BE49-F238E27FC236}">
                  <a16:creationId xmlns:a16="http://schemas.microsoft.com/office/drawing/2014/main" id="{B06A4222-5AF0-4652-905A-AE83C484D1DF}"/>
                </a:ext>
              </a:extLst>
            </p:cNvPr>
            <p:cNvGrpSpPr/>
            <p:nvPr/>
          </p:nvGrpSpPr>
          <p:grpSpPr>
            <a:xfrm>
              <a:off x="2232278" y="4088672"/>
              <a:ext cx="8374870" cy="792000"/>
              <a:chOff x="2232278" y="4088672"/>
              <a:chExt cx="8374870" cy="792000"/>
            </a:xfrm>
          </p:grpSpPr>
          <p:sp>
            <p:nvSpPr>
              <p:cNvPr id="103" name="Rectángulo 102">
                <a:extLst>
                  <a:ext uri="{FF2B5EF4-FFF2-40B4-BE49-F238E27FC236}">
                    <a16:creationId xmlns:a16="http://schemas.microsoft.com/office/drawing/2014/main" id="{B84C33CF-B028-4BB4-B573-2958AFBA753E}"/>
                  </a:ext>
                </a:extLst>
              </p:cNvPr>
              <p:cNvSpPr/>
              <p:nvPr/>
            </p:nvSpPr>
            <p:spPr bwMode="ltGray">
              <a:xfrm>
                <a:off x="2232278" y="4088672"/>
                <a:ext cx="1008000" cy="792000"/>
              </a:xfrm>
              <a:prstGeom prst="rect">
                <a:avLst/>
              </a:prstGeom>
              <a:solidFill>
                <a:srgbClr val="00B0F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A" sz="1200">
                  <a:latin typeface="Kantar Brown" panose="020B0504020101010102" pitchFamily="34" charset="0"/>
                  <a:cs typeface="Kantar Brown" panose="020B0504020101010102" pitchFamily="34" charset="0"/>
                </a:endParaRPr>
              </a:p>
            </p:txBody>
          </p:sp>
          <p:sp>
            <p:nvSpPr>
              <p:cNvPr id="104" name="Rectángulo 103">
                <a:extLst>
                  <a:ext uri="{FF2B5EF4-FFF2-40B4-BE49-F238E27FC236}">
                    <a16:creationId xmlns:a16="http://schemas.microsoft.com/office/drawing/2014/main" id="{3DE215B2-D2BF-4EDA-99ED-BDE2312264F4}"/>
                  </a:ext>
                </a:extLst>
              </p:cNvPr>
              <p:cNvSpPr/>
              <p:nvPr/>
            </p:nvSpPr>
            <p:spPr bwMode="ltGray">
              <a:xfrm>
                <a:off x="3233149" y="4088672"/>
                <a:ext cx="1369944" cy="792000"/>
              </a:xfrm>
              <a:prstGeom prst="rect">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A" sz="1200">
                  <a:latin typeface="Kantar Brown" panose="020B0504020101010102" pitchFamily="34" charset="0"/>
                  <a:cs typeface="Kantar Brown" panose="020B0504020101010102" pitchFamily="34" charset="0"/>
                </a:endParaRPr>
              </a:p>
            </p:txBody>
          </p:sp>
          <p:sp>
            <p:nvSpPr>
              <p:cNvPr id="105" name="Rectángulo 104">
                <a:extLst>
                  <a:ext uri="{FF2B5EF4-FFF2-40B4-BE49-F238E27FC236}">
                    <a16:creationId xmlns:a16="http://schemas.microsoft.com/office/drawing/2014/main" id="{95E71759-CD99-4C49-90F9-11E295CF14E4}"/>
                  </a:ext>
                </a:extLst>
              </p:cNvPr>
              <p:cNvSpPr/>
              <p:nvPr/>
            </p:nvSpPr>
            <p:spPr bwMode="ltGray">
              <a:xfrm>
                <a:off x="4596620" y="4088672"/>
                <a:ext cx="6010528" cy="792000"/>
              </a:xfrm>
              <a:prstGeom prst="rect">
                <a:avLst/>
              </a:prstGeom>
              <a:solidFill>
                <a:srgbClr val="C700D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PA" sz="1200">
                    <a:latin typeface="Kantar Brown" panose="020B0504020101010102" pitchFamily="34" charset="0"/>
                    <a:cs typeface="Kantar Brown" panose="020B0504020101010102" pitchFamily="34" charset="0"/>
                  </a:rPr>
                  <a:t> </a:t>
                </a:r>
              </a:p>
            </p:txBody>
          </p:sp>
        </p:grpSp>
        <p:grpSp>
          <p:nvGrpSpPr>
            <p:cNvPr id="4" name="Grupo 3">
              <a:extLst>
                <a:ext uri="{FF2B5EF4-FFF2-40B4-BE49-F238E27FC236}">
                  <a16:creationId xmlns:a16="http://schemas.microsoft.com/office/drawing/2014/main" id="{C73C45CA-D91B-42BE-88E9-0D8A94990AEF}"/>
                </a:ext>
              </a:extLst>
            </p:cNvPr>
            <p:cNvGrpSpPr/>
            <p:nvPr/>
          </p:nvGrpSpPr>
          <p:grpSpPr>
            <a:xfrm>
              <a:off x="2325913" y="4370385"/>
              <a:ext cx="5463467" cy="222009"/>
              <a:chOff x="2325913" y="4370385"/>
              <a:chExt cx="5463467" cy="222009"/>
            </a:xfrm>
          </p:grpSpPr>
          <p:sp>
            <p:nvSpPr>
              <p:cNvPr id="100" name="CuadroTexto 99">
                <a:extLst>
                  <a:ext uri="{FF2B5EF4-FFF2-40B4-BE49-F238E27FC236}">
                    <a16:creationId xmlns:a16="http://schemas.microsoft.com/office/drawing/2014/main" id="{CF3E668E-45C6-42BA-A3D4-1D819B340992}"/>
                  </a:ext>
                </a:extLst>
              </p:cNvPr>
              <p:cNvSpPr txBox="1"/>
              <p:nvPr/>
            </p:nvSpPr>
            <p:spPr>
              <a:xfrm>
                <a:off x="2325913" y="4376950"/>
                <a:ext cx="820738" cy="215444"/>
              </a:xfrm>
              <a:prstGeom prst="rect">
                <a:avLst/>
              </a:prstGeom>
              <a:noFill/>
            </p:spPr>
            <p:txBody>
              <a:bodyPr wrap="none" lIns="0" tIns="0" rIns="0" bIns="0" rtlCol="0">
                <a:spAutoFit/>
              </a:bodyPr>
              <a:lstStyle/>
              <a:p>
                <a:pPr algn="ctr"/>
                <a:r>
                  <a:rPr lang="es-PA" sz="1400" dirty="0">
                    <a:solidFill>
                      <a:schemeClr val="bg1"/>
                    </a:solidFill>
                    <a:latin typeface="Kantar Brown" panose="020B0504020101010102" pitchFamily="34" charset="0"/>
                    <a:cs typeface="Kantar Brown" panose="020B0504020101010102" pitchFamily="34" charset="0"/>
                  </a:rPr>
                  <a:t>24.546.302</a:t>
                </a:r>
              </a:p>
            </p:txBody>
          </p:sp>
          <p:sp>
            <p:nvSpPr>
              <p:cNvPr id="101" name="CuadroTexto 100">
                <a:extLst>
                  <a:ext uri="{FF2B5EF4-FFF2-40B4-BE49-F238E27FC236}">
                    <a16:creationId xmlns:a16="http://schemas.microsoft.com/office/drawing/2014/main" id="{5413DF21-E201-4435-A345-7AC54FD8201D}"/>
                  </a:ext>
                </a:extLst>
              </p:cNvPr>
              <p:cNvSpPr txBox="1"/>
              <p:nvPr/>
            </p:nvSpPr>
            <p:spPr>
              <a:xfrm>
                <a:off x="3401725" y="4370385"/>
                <a:ext cx="992259" cy="215444"/>
              </a:xfrm>
              <a:prstGeom prst="rect">
                <a:avLst/>
              </a:prstGeom>
              <a:noFill/>
            </p:spPr>
            <p:txBody>
              <a:bodyPr wrap="none" lIns="0" tIns="0" rIns="0" bIns="0" rtlCol="0">
                <a:spAutoFit/>
              </a:bodyPr>
              <a:lstStyle/>
              <a:p>
                <a:r>
                  <a:rPr lang="es-PA" sz="1400" dirty="0">
                    <a:solidFill>
                      <a:schemeClr val="bg1"/>
                    </a:solidFill>
                    <a:latin typeface="Kantar Brown" panose="020B0504020101010102" pitchFamily="34" charset="0"/>
                    <a:cs typeface="Kantar Brown" panose="020B0504020101010102" pitchFamily="34" charset="0"/>
                  </a:rPr>
                  <a:t> 101.037.754 </a:t>
                </a:r>
              </a:p>
            </p:txBody>
          </p:sp>
          <p:sp>
            <p:nvSpPr>
              <p:cNvPr id="102" name="CuadroTexto 101">
                <a:extLst>
                  <a:ext uri="{FF2B5EF4-FFF2-40B4-BE49-F238E27FC236}">
                    <a16:creationId xmlns:a16="http://schemas.microsoft.com/office/drawing/2014/main" id="{B749EFC7-B9F0-4AA6-8B5D-5F8B53A9D3E0}"/>
                  </a:ext>
                </a:extLst>
              </p:cNvPr>
              <p:cNvSpPr txBox="1"/>
              <p:nvPr/>
            </p:nvSpPr>
            <p:spPr>
              <a:xfrm>
                <a:off x="6877271" y="4376950"/>
                <a:ext cx="912109" cy="215444"/>
              </a:xfrm>
              <a:prstGeom prst="rect">
                <a:avLst/>
              </a:prstGeom>
              <a:noFill/>
            </p:spPr>
            <p:txBody>
              <a:bodyPr wrap="none" lIns="0" tIns="0" rIns="0" bIns="0" rtlCol="0">
                <a:spAutoFit/>
              </a:bodyPr>
              <a:lstStyle/>
              <a:p>
                <a:r>
                  <a:rPr lang="es-PA" sz="1400" dirty="0">
                    <a:solidFill>
                      <a:schemeClr val="bg1"/>
                    </a:solidFill>
                    <a:latin typeface="Kantar Brown" panose="020B0504020101010102" pitchFamily="34" charset="0"/>
                    <a:cs typeface="Kantar Brown" panose="020B0504020101010102" pitchFamily="34" charset="0"/>
                  </a:rPr>
                  <a:t>225.911.330</a:t>
                </a:r>
              </a:p>
            </p:txBody>
          </p:sp>
        </p:grpSp>
      </p:grpSp>
      <p:graphicFrame>
        <p:nvGraphicFramePr>
          <p:cNvPr id="84" name="Tabla 83">
            <a:extLst>
              <a:ext uri="{FF2B5EF4-FFF2-40B4-BE49-F238E27FC236}">
                <a16:creationId xmlns:a16="http://schemas.microsoft.com/office/drawing/2014/main" id="{7B1C6941-45DA-4245-ACE8-DB8339645FC6}"/>
              </a:ext>
            </a:extLst>
          </p:cNvPr>
          <p:cNvGraphicFramePr>
            <a:graphicFrameLocks noGrp="1"/>
          </p:cNvGraphicFramePr>
          <p:nvPr>
            <p:extLst>
              <p:ext uri="{D42A27DB-BD31-4B8C-83A1-F6EECF244321}">
                <p14:modId xmlns:p14="http://schemas.microsoft.com/office/powerpoint/2010/main" val="4235497976"/>
              </p:ext>
            </p:extLst>
          </p:nvPr>
        </p:nvGraphicFramePr>
        <p:xfrm>
          <a:off x="844497" y="5068830"/>
          <a:ext cx="792000" cy="190500"/>
        </p:xfrm>
        <a:graphic>
          <a:graphicData uri="http://schemas.openxmlformats.org/drawingml/2006/table">
            <a:tbl>
              <a:tblPr>
                <a:tableStyleId>{5C22544A-7EE6-4342-B048-85BDC9FD1C3A}</a:tableStyleId>
              </a:tblPr>
              <a:tblGrid>
                <a:gridCol w="792000">
                  <a:extLst>
                    <a:ext uri="{9D8B030D-6E8A-4147-A177-3AD203B41FA5}">
                      <a16:colId xmlns:a16="http://schemas.microsoft.com/office/drawing/2014/main" val="995031316"/>
                    </a:ext>
                  </a:extLst>
                </a:gridCol>
              </a:tblGrid>
              <a:tr h="190500">
                <a:tc>
                  <a:txBody>
                    <a:bodyPr/>
                    <a:lstStyle/>
                    <a:p>
                      <a:pPr algn="ctr" fontAlgn="ctr"/>
                      <a:r>
                        <a:rPr lang="es-PA" sz="1000" b="1" i="0" u="none" strike="noStrike" dirty="0">
                          <a:solidFill>
                            <a:srgbClr val="00B0F0"/>
                          </a:solidFill>
                          <a:effectLst/>
                          <a:latin typeface="Kantar Brown" panose="020B0504020101010102"/>
                        </a:rPr>
                        <a:t>7.644.222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41106768"/>
                  </a:ext>
                </a:extLst>
              </a:tr>
            </a:tbl>
          </a:graphicData>
        </a:graphic>
      </p:graphicFrame>
      <p:sp>
        <p:nvSpPr>
          <p:cNvPr id="30" name="CuadroTexto 29">
            <a:extLst>
              <a:ext uri="{FF2B5EF4-FFF2-40B4-BE49-F238E27FC236}">
                <a16:creationId xmlns:a16="http://schemas.microsoft.com/office/drawing/2014/main" id="{EDD8556E-9427-4989-BF7F-8990AAAFBF9B}"/>
              </a:ext>
            </a:extLst>
          </p:cNvPr>
          <p:cNvSpPr txBox="1"/>
          <p:nvPr/>
        </p:nvSpPr>
        <p:spPr>
          <a:xfrm>
            <a:off x="3957515" y="6434131"/>
            <a:ext cx="7796705" cy="215444"/>
          </a:xfrm>
          <a:prstGeom prst="rect">
            <a:avLst/>
          </a:prstGeom>
          <a:noFill/>
        </p:spPr>
        <p:txBody>
          <a:bodyPr wrap="square" rtlCol="0">
            <a:spAutoFit/>
          </a:bodyPr>
          <a:lstStyle/>
          <a:p>
            <a:pPr lvl="0">
              <a:defRPr/>
            </a:pPr>
            <a:r>
              <a:rPr lang="en-GB" sz="800" dirty="0">
                <a:solidFill>
                  <a:srgbClr val="333333"/>
                </a:solidFill>
                <a:latin typeface="Kantar Brown" panose="020B0504020101010102" pitchFamily="34" charset="0"/>
                <a:cs typeface="Kantar Brown" panose="020B0504020101010102" pitchFamily="34" charset="0"/>
              </a:rPr>
              <a:t>Fuente: Kantar Social TV Ratings - Antes ( Del 01 </a:t>
            </a:r>
            <a:r>
              <a:rPr lang="en-GB" sz="800" dirty="0" err="1">
                <a:solidFill>
                  <a:srgbClr val="333333"/>
                </a:solidFill>
                <a:latin typeface="Kantar Brown" panose="020B0504020101010102" pitchFamily="34" charset="0"/>
                <a:cs typeface="Kantar Brown" panose="020B0504020101010102" pitchFamily="34" charset="0"/>
              </a:rPr>
              <a:t>Ene</a:t>
            </a:r>
            <a:r>
              <a:rPr lang="en-GB" sz="800" dirty="0">
                <a:solidFill>
                  <a:srgbClr val="333333"/>
                </a:solidFill>
                <a:latin typeface="Kantar Brown" panose="020B0504020101010102" pitchFamily="34" charset="0"/>
                <a:cs typeface="Kantar Brown" panose="020B0504020101010102" pitchFamily="34" charset="0"/>
              </a:rPr>
              <a:t> al 29 Feb) vs </a:t>
            </a:r>
            <a:r>
              <a:rPr lang="en-GB" sz="800" dirty="0" err="1">
                <a:solidFill>
                  <a:srgbClr val="333333"/>
                </a:solidFill>
                <a:latin typeface="Kantar Brown" panose="020B0504020101010102" pitchFamily="34" charset="0"/>
                <a:cs typeface="Kantar Brown" panose="020B0504020101010102" pitchFamily="34" charset="0"/>
              </a:rPr>
              <a:t>Después</a:t>
            </a:r>
            <a:r>
              <a:rPr lang="en-GB" sz="800" dirty="0">
                <a:solidFill>
                  <a:srgbClr val="333333"/>
                </a:solidFill>
                <a:latin typeface="Kantar Brown" panose="020B0504020101010102" pitchFamily="34" charset="0"/>
                <a:cs typeface="Kantar Brown" panose="020B0504020101010102" pitchFamily="34" charset="0"/>
              </a:rPr>
              <a:t> ( Del 01 Mar al 30 Sep) – </a:t>
            </a:r>
            <a:r>
              <a:rPr lang="en-GB" sz="800" dirty="0" err="1">
                <a:solidFill>
                  <a:srgbClr val="333333"/>
                </a:solidFill>
                <a:latin typeface="Kantar Brown" panose="020B0504020101010102" pitchFamily="34" charset="0"/>
                <a:cs typeface="Kantar Brown" panose="020B0504020101010102" pitchFamily="34" charset="0"/>
              </a:rPr>
              <a:t>Basado</a:t>
            </a:r>
            <a:r>
              <a:rPr lang="en-GB" sz="800" dirty="0">
                <a:solidFill>
                  <a:srgbClr val="333333"/>
                </a:solidFill>
                <a:latin typeface="Kantar Brown" panose="020B0504020101010102" pitchFamily="34" charset="0"/>
                <a:cs typeface="Kantar Brown" panose="020B0504020101010102" pitchFamily="34" charset="0"/>
              </a:rPr>
              <a:t> </a:t>
            </a:r>
            <a:r>
              <a:rPr lang="en-GB" sz="800" dirty="0" err="1">
                <a:solidFill>
                  <a:srgbClr val="333333"/>
                </a:solidFill>
                <a:latin typeface="Kantar Brown" panose="020B0504020101010102" pitchFamily="34" charset="0"/>
                <a:cs typeface="Kantar Brown" panose="020B0504020101010102" pitchFamily="34" charset="0"/>
              </a:rPr>
              <a:t>en</a:t>
            </a:r>
            <a:r>
              <a:rPr lang="en-GB" sz="800" dirty="0">
                <a:solidFill>
                  <a:srgbClr val="333333"/>
                </a:solidFill>
                <a:latin typeface="Kantar Brown" panose="020B0504020101010102" pitchFamily="34" charset="0"/>
                <a:cs typeface="Kantar Brown" panose="020B0504020101010102" pitchFamily="34" charset="0"/>
              </a:rPr>
              <a:t> </a:t>
            </a:r>
            <a:r>
              <a:rPr lang="en-GB" sz="800" dirty="0" err="1">
                <a:solidFill>
                  <a:srgbClr val="333333"/>
                </a:solidFill>
                <a:latin typeface="Kantar Brown" panose="020B0504020101010102" pitchFamily="34" charset="0"/>
                <a:cs typeface="Kantar Brown" panose="020B0504020101010102" pitchFamily="34" charset="0"/>
              </a:rPr>
              <a:t>interacciones</a:t>
            </a:r>
            <a:r>
              <a:rPr lang="en-GB" sz="800" dirty="0">
                <a:solidFill>
                  <a:srgbClr val="333333"/>
                </a:solidFill>
                <a:latin typeface="Kantar Brown" panose="020B0504020101010102" pitchFamily="34" charset="0"/>
                <a:cs typeface="Kantar Brown" panose="020B0504020101010102" pitchFamily="34" charset="0"/>
              </a:rPr>
              <a:t> </a:t>
            </a:r>
          </a:p>
        </p:txBody>
      </p:sp>
      <p:graphicFrame>
        <p:nvGraphicFramePr>
          <p:cNvPr id="41" name="Tabla 40">
            <a:extLst>
              <a:ext uri="{FF2B5EF4-FFF2-40B4-BE49-F238E27FC236}">
                <a16:creationId xmlns:a16="http://schemas.microsoft.com/office/drawing/2014/main" id="{4E9BFD92-F402-45AB-B7AD-948CFDAA125D}"/>
              </a:ext>
            </a:extLst>
          </p:cNvPr>
          <p:cNvGraphicFramePr>
            <a:graphicFrameLocks noGrp="1"/>
          </p:cNvGraphicFramePr>
          <p:nvPr>
            <p:extLst>
              <p:ext uri="{D42A27DB-BD31-4B8C-83A1-F6EECF244321}">
                <p14:modId xmlns:p14="http://schemas.microsoft.com/office/powerpoint/2010/main" val="48546956"/>
              </p:ext>
            </p:extLst>
          </p:nvPr>
        </p:nvGraphicFramePr>
        <p:xfrm>
          <a:off x="211669" y="3062138"/>
          <a:ext cx="690817" cy="190500"/>
        </p:xfrm>
        <a:graphic>
          <a:graphicData uri="http://schemas.openxmlformats.org/drawingml/2006/table">
            <a:tbl>
              <a:tblPr>
                <a:tableStyleId>{5C22544A-7EE6-4342-B048-85BDC9FD1C3A}</a:tableStyleId>
              </a:tblPr>
              <a:tblGrid>
                <a:gridCol w="690817">
                  <a:extLst>
                    <a:ext uri="{9D8B030D-6E8A-4147-A177-3AD203B41FA5}">
                      <a16:colId xmlns:a16="http://schemas.microsoft.com/office/drawing/2014/main" val="2161307"/>
                    </a:ext>
                  </a:extLst>
                </a:gridCol>
              </a:tblGrid>
              <a:tr h="190500">
                <a:tc>
                  <a:txBody>
                    <a:bodyPr/>
                    <a:lstStyle/>
                    <a:p>
                      <a:pPr algn="ctr" fontAlgn="ctr"/>
                      <a:r>
                        <a:rPr lang="es-PA" sz="1000" b="1" i="0" u="none" strike="noStrike" dirty="0">
                          <a:solidFill>
                            <a:srgbClr val="00B0F0"/>
                          </a:solidFill>
                          <a:effectLst/>
                          <a:latin typeface="Kantar Brown" panose="020B0504020101010102"/>
                        </a:rPr>
                        <a:t>1.686.835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50846595"/>
                  </a:ext>
                </a:extLst>
              </a:tr>
            </a:tbl>
          </a:graphicData>
        </a:graphic>
      </p:graphicFrame>
      <p:sp>
        <p:nvSpPr>
          <p:cNvPr id="43" name="Título 1">
            <a:extLst>
              <a:ext uri="{FF2B5EF4-FFF2-40B4-BE49-F238E27FC236}">
                <a16:creationId xmlns:a16="http://schemas.microsoft.com/office/drawing/2014/main" id="{06DCA2EB-6C5D-42BA-976D-F77F4FD15189}"/>
              </a:ext>
            </a:extLst>
          </p:cNvPr>
          <p:cNvSpPr txBox="1">
            <a:spLocks/>
          </p:cNvSpPr>
          <p:nvPr/>
        </p:nvSpPr>
        <p:spPr>
          <a:xfrm>
            <a:off x="360000" y="566020"/>
            <a:ext cx="11466875" cy="403200"/>
          </a:xfrm>
          <a:prstGeom prst="rect">
            <a:avLst/>
          </a:prstGeom>
        </p:spPr>
        <p:txBody>
          <a:bodyPr/>
          <a:lst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a:lstStyle>
          <a:p>
            <a:r>
              <a:rPr lang="es-PE">
                <a:latin typeface="Kantar Brown" panose="020B0504020101010102" pitchFamily="34" charset="0"/>
                <a:cs typeface="Kantar Brown" panose="020B0504020101010102" pitchFamily="34" charset="0"/>
              </a:rPr>
              <a:t>Los programas de TV han impactado en las interacciones en redes sociales </a:t>
            </a:r>
          </a:p>
        </p:txBody>
      </p:sp>
      <p:sp>
        <p:nvSpPr>
          <p:cNvPr id="46" name="CuadroTexto 45">
            <a:extLst>
              <a:ext uri="{FF2B5EF4-FFF2-40B4-BE49-F238E27FC236}">
                <a16:creationId xmlns:a16="http://schemas.microsoft.com/office/drawing/2014/main" id="{2F81F9DC-0657-426F-BF81-01999DEAF2A6}"/>
              </a:ext>
            </a:extLst>
          </p:cNvPr>
          <p:cNvSpPr txBox="1"/>
          <p:nvPr/>
        </p:nvSpPr>
        <p:spPr>
          <a:xfrm>
            <a:off x="861846" y="2038460"/>
            <a:ext cx="1592106" cy="492443"/>
          </a:xfrm>
          <a:prstGeom prst="rect">
            <a:avLst/>
          </a:prstGeom>
          <a:noFill/>
        </p:spPr>
        <p:txBody>
          <a:bodyPr wrap="square" lIns="0" tIns="0" rIns="0" bIns="0" rtlCol="0" anchor="t">
            <a:spAutoFit/>
          </a:bodyPr>
          <a:lstStyle/>
          <a:p>
            <a:r>
              <a:rPr lang="es-PE" sz="1600" b="1" dirty="0">
                <a:latin typeface="Kantar Brown"/>
                <a:cs typeface="Kantar Brown" panose="020B0504020101010102" pitchFamily="34" charset="0"/>
              </a:rPr>
              <a:t>ANTES</a:t>
            </a:r>
          </a:p>
          <a:p>
            <a:r>
              <a:rPr lang="es-PE" sz="1600" b="1" dirty="0">
                <a:latin typeface="Kantar Brown"/>
                <a:cs typeface="Kantar Brown" panose="020B0504020101010102" pitchFamily="34" charset="0"/>
              </a:rPr>
              <a:t>(Ene a Feb)</a:t>
            </a:r>
          </a:p>
        </p:txBody>
      </p:sp>
      <p:sp>
        <p:nvSpPr>
          <p:cNvPr id="47" name="CuadroTexto 46">
            <a:extLst>
              <a:ext uri="{FF2B5EF4-FFF2-40B4-BE49-F238E27FC236}">
                <a16:creationId xmlns:a16="http://schemas.microsoft.com/office/drawing/2014/main" id="{53EA451B-BB68-47D2-83FB-C54F83EFBA5E}"/>
              </a:ext>
            </a:extLst>
          </p:cNvPr>
          <p:cNvSpPr txBox="1"/>
          <p:nvPr/>
        </p:nvSpPr>
        <p:spPr>
          <a:xfrm>
            <a:off x="861846" y="4233329"/>
            <a:ext cx="1627925" cy="492443"/>
          </a:xfrm>
          <a:prstGeom prst="rect">
            <a:avLst/>
          </a:prstGeom>
          <a:noFill/>
        </p:spPr>
        <p:txBody>
          <a:bodyPr wrap="square" lIns="0" tIns="0" rIns="0" bIns="0" rtlCol="0">
            <a:spAutoFit/>
          </a:bodyPr>
          <a:lstStyle/>
          <a:p>
            <a:r>
              <a:rPr lang="es-PE" sz="1600" b="1">
                <a:latin typeface="Kantar Brown" panose="020B0504020101010102" pitchFamily="34" charset="0"/>
                <a:cs typeface="Kantar Brown" panose="020B0504020101010102" pitchFamily="34" charset="0"/>
              </a:rPr>
              <a:t>DESPUÉS</a:t>
            </a:r>
          </a:p>
          <a:p>
            <a:r>
              <a:rPr lang="es-PE" sz="1600" b="1">
                <a:latin typeface="Kantar Brown" panose="020B0504020101010102" pitchFamily="34" charset="0"/>
                <a:cs typeface="Kantar Brown" panose="020B0504020101010102" pitchFamily="34" charset="0"/>
              </a:rPr>
              <a:t>(Mar a </a:t>
            </a:r>
            <a:r>
              <a:rPr lang="es-PE" sz="1600" b="1" err="1">
                <a:latin typeface="Kantar Brown" panose="020B0504020101010102" pitchFamily="34" charset="0"/>
                <a:cs typeface="Kantar Brown" panose="020B0504020101010102" pitchFamily="34" charset="0"/>
              </a:rPr>
              <a:t>Sep</a:t>
            </a:r>
            <a:r>
              <a:rPr lang="es-PE" sz="1600" b="1">
                <a:latin typeface="Kantar Brown" panose="020B0504020101010102" pitchFamily="34" charset="0"/>
                <a:cs typeface="Kantar Brown" panose="020B0504020101010102" pitchFamily="34" charset="0"/>
              </a:rPr>
              <a:t>)</a:t>
            </a:r>
          </a:p>
        </p:txBody>
      </p:sp>
      <p:graphicFrame>
        <p:nvGraphicFramePr>
          <p:cNvPr id="54" name="Tabla 24">
            <a:extLst>
              <a:ext uri="{FF2B5EF4-FFF2-40B4-BE49-F238E27FC236}">
                <a16:creationId xmlns:a16="http://schemas.microsoft.com/office/drawing/2014/main" id="{F03A0378-D691-4102-A0F9-05C2A566727E}"/>
              </a:ext>
            </a:extLst>
          </p:cNvPr>
          <p:cNvGraphicFramePr>
            <a:graphicFrameLocks noGrp="1"/>
          </p:cNvGraphicFramePr>
          <p:nvPr>
            <p:extLst>
              <p:ext uri="{D42A27DB-BD31-4B8C-83A1-F6EECF244321}">
                <p14:modId xmlns:p14="http://schemas.microsoft.com/office/powerpoint/2010/main" val="1834689502"/>
              </p:ext>
            </p:extLst>
          </p:nvPr>
        </p:nvGraphicFramePr>
        <p:xfrm>
          <a:off x="5259131" y="3695850"/>
          <a:ext cx="2965404" cy="357974"/>
        </p:xfrm>
        <a:graphic>
          <a:graphicData uri="http://schemas.openxmlformats.org/drawingml/2006/table">
            <a:tbl>
              <a:tblPr firstRow="1" bandRow="1">
                <a:tableStyleId>{5C22544A-7EE6-4342-B048-85BDC9FD1C3A}</a:tableStyleId>
              </a:tblPr>
              <a:tblGrid>
                <a:gridCol w="962396">
                  <a:extLst>
                    <a:ext uri="{9D8B030D-6E8A-4147-A177-3AD203B41FA5}">
                      <a16:colId xmlns:a16="http://schemas.microsoft.com/office/drawing/2014/main" val="3937667873"/>
                    </a:ext>
                  </a:extLst>
                </a:gridCol>
                <a:gridCol w="1066712">
                  <a:extLst>
                    <a:ext uri="{9D8B030D-6E8A-4147-A177-3AD203B41FA5}">
                      <a16:colId xmlns:a16="http://schemas.microsoft.com/office/drawing/2014/main" val="575939551"/>
                    </a:ext>
                  </a:extLst>
                </a:gridCol>
                <a:gridCol w="936296">
                  <a:extLst>
                    <a:ext uri="{9D8B030D-6E8A-4147-A177-3AD203B41FA5}">
                      <a16:colId xmlns:a16="http://schemas.microsoft.com/office/drawing/2014/main" val="2325793488"/>
                    </a:ext>
                  </a:extLst>
                </a:gridCol>
              </a:tblGrid>
              <a:tr h="357974">
                <a:tc>
                  <a:txBody>
                    <a:bodyPr/>
                    <a:lstStyle/>
                    <a:p>
                      <a:r>
                        <a:rPr lang="es-PE" sz="800" dirty="0">
                          <a:solidFill>
                            <a:srgbClr val="C700D3"/>
                          </a:solidFill>
                          <a:latin typeface="Kantar Brown" panose="020B0504020101010102" pitchFamily="34" charset="0"/>
                          <a:cs typeface="Kantar Brown" panose="020B0504020101010102" pitchFamily="34" charset="0"/>
                        </a:rPr>
                        <a:t>TELENOVELAS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s-PE" sz="800">
                          <a:solidFill>
                            <a:srgbClr val="C700D3"/>
                          </a:solidFill>
                          <a:latin typeface="Kantar Brown" panose="020B0504020101010102" pitchFamily="34" charset="0"/>
                          <a:cs typeface="Kantar Brown" panose="020B0504020101010102" pitchFamily="34" charset="0"/>
                        </a:rPr>
                        <a:t>NOTICIAS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s-PE" sz="800" dirty="0">
                          <a:solidFill>
                            <a:srgbClr val="C700D3"/>
                          </a:solidFill>
                          <a:latin typeface="Kantar Brown" panose="020B0504020101010102" pitchFamily="34" charset="0"/>
                          <a:cs typeface="Kantar Brown" panose="020B0504020101010102" pitchFamily="34" charset="0"/>
                        </a:rPr>
                        <a:t>MISCELANEO</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36610538"/>
                  </a:ext>
                </a:extLst>
              </a:tr>
            </a:tbl>
          </a:graphicData>
        </a:graphic>
      </p:graphicFrame>
      <p:graphicFrame>
        <p:nvGraphicFramePr>
          <p:cNvPr id="55" name="Tabla 24">
            <a:extLst>
              <a:ext uri="{FF2B5EF4-FFF2-40B4-BE49-F238E27FC236}">
                <a16:creationId xmlns:a16="http://schemas.microsoft.com/office/drawing/2014/main" id="{CFA67950-BF14-4D98-BD1A-763356960969}"/>
              </a:ext>
            </a:extLst>
          </p:cNvPr>
          <p:cNvGraphicFramePr>
            <a:graphicFrameLocks noGrp="1"/>
          </p:cNvGraphicFramePr>
          <p:nvPr>
            <p:extLst>
              <p:ext uri="{D42A27DB-BD31-4B8C-83A1-F6EECF244321}">
                <p14:modId xmlns:p14="http://schemas.microsoft.com/office/powerpoint/2010/main" val="3552933521"/>
              </p:ext>
            </p:extLst>
          </p:nvPr>
        </p:nvGraphicFramePr>
        <p:xfrm>
          <a:off x="265234" y="3205320"/>
          <a:ext cx="3004487" cy="354115"/>
        </p:xfrm>
        <a:graphic>
          <a:graphicData uri="http://schemas.openxmlformats.org/drawingml/2006/table">
            <a:tbl>
              <a:tblPr firstRow="1" bandRow="1">
                <a:tableStyleId>{5C22544A-7EE6-4342-B048-85BDC9FD1C3A}</a:tableStyleId>
              </a:tblPr>
              <a:tblGrid>
                <a:gridCol w="914760">
                  <a:extLst>
                    <a:ext uri="{9D8B030D-6E8A-4147-A177-3AD203B41FA5}">
                      <a16:colId xmlns:a16="http://schemas.microsoft.com/office/drawing/2014/main" val="3937667873"/>
                    </a:ext>
                  </a:extLst>
                </a:gridCol>
                <a:gridCol w="994305">
                  <a:extLst>
                    <a:ext uri="{9D8B030D-6E8A-4147-A177-3AD203B41FA5}">
                      <a16:colId xmlns:a16="http://schemas.microsoft.com/office/drawing/2014/main" val="575939551"/>
                    </a:ext>
                  </a:extLst>
                </a:gridCol>
                <a:gridCol w="1095422">
                  <a:extLst>
                    <a:ext uri="{9D8B030D-6E8A-4147-A177-3AD203B41FA5}">
                      <a16:colId xmlns:a16="http://schemas.microsoft.com/office/drawing/2014/main" val="2325793488"/>
                    </a:ext>
                  </a:extLst>
                </a:gridCol>
              </a:tblGrid>
              <a:tr h="354115">
                <a:tc>
                  <a:txBody>
                    <a:bodyPr/>
                    <a:lstStyle/>
                    <a:p>
                      <a:r>
                        <a:rPr lang="es-PE" sz="800" dirty="0">
                          <a:solidFill>
                            <a:srgbClr val="00B6FF"/>
                          </a:solidFill>
                          <a:latin typeface="Kantar Brown"/>
                          <a:cs typeface="Kantar Brown" panose="020B0504020101010102" pitchFamily="34" charset="0"/>
                        </a:rPr>
                        <a:t>NOTICIAS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s-PE" sz="800" dirty="0">
                          <a:solidFill>
                            <a:srgbClr val="00B6FF"/>
                          </a:solidFill>
                          <a:latin typeface="Kantar Brown"/>
                          <a:cs typeface="Kantar Brown" panose="020B0504020101010102" pitchFamily="34" charset="0"/>
                        </a:rPr>
                        <a:t>TELENOVELAS</a:t>
                      </a:r>
                    </a:p>
                    <a:p>
                      <a:endParaRPr lang="es-PE" sz="800" dirty="0">
                        <a:solidFill>
                          <a:srgbClr val="00B6FF"/>
                        </a:solidFill>
                        <a:latin typeface="Kantar Brown" panose="020B0504020101010102" pitchFamily="34" charset="0"/>
                        <a:cs typeface="Kantar Brown" panose="020B0504020101010102"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s-PE" sz="800" dirty="0">
                          <a:solidFill>
                            <a:srgbClr val="00B6FF"/>
                          </a:solidFill>
                          <a:latin typeface="Kantar Brown"/>
                          <a:cs typeface="Kantar Brown" panose="020B0504020101010102" pitchFamily="34" charset="0"/>
                        </a:rPr>
                        <a:t>MISCELANEO</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36610538"/>
                  </a:ext>
                </a:extLst>
              </a:tr>
            </a:tbl>
          </a:graphicData>
        </a:graphic>
      </p:graphicFrame>
      <p:graphicFrame>
        <p:nvGraphicFramePr>
          <p:cNvPr id="56" name="Tabla 24">
            <a:extLst>
              <a:ext uri="{FF2B5EF4-FFF2-40B4-BE49-F238E27FC236}">
                <a16:creationId xmlns:a16="http://schemas.microsoft.com/office/drawing/2014/main" id="{E3491FB3-954D-4362-BC13-CE44E4E243AF}"/>
              </a:ext>
            </a:extLst>
          </p:cNvPr>
          <p:cNvGraphicFramePr>
            <a:graphicFrameLocks noGrp="1"/>
          </p:cNvGraphicFramePr>
          <p:nvPr>
            <p:extLst>
              <p:ext uri="{D42A27DB-BD31-4B8C-83A1-F6EECF244321}">
                <p14:modId xmlns:p14="http://schemas.microsoft.com/office/powerpoint/2010/main" val="620466464"/>
              </p:ext>
            </p:extLst>
          </p:nvPr>
        </p:nvGraphicFramePr>
        <p:xfrm>
          <a:off x="1070743" y="3685177"/>
          <a:ext cx="3216310" cy="357974"/>
        </p:xfrm>
        <a:graphic>
          <a:graphicData uri="http://schemas.openxmlformats.org/drawingml/2006/table">
            <a:tbl>
              <a:tblPr firstRow="1" bandRow="1">
                <a:tableStyleId>{5C22544A-7EE6-4342-B048-85BDC9FD1C3A}</a:tableStyleId>
              </a:tblPr>
              <a:tblGrid>
                <a:gridCol w="880290">
                  <a:extLst>
                    <a:ext uri="{9D8B030D-6E8A-4147-A177-3AD203B41FA5}">
                      <a16:colId xmlns:a16="http://schemas.microsoft.com/office/drawing/2014/main" val="3937667873"/>
                    </a:ext>
                  </a:extLst>
                </a:gridCol>
                <a:gridCol w="1168384">
                  <a:extLst>
                    <a:ext uri="{9D8B030D-6E8A-4147-A177-3AD203B41FA5}">
                      <a16:colId xmlns:a16="http://schemas.microsoft.com/office/drawing/2014/main" val="575939551"/>
                    </a:ext>
                  </a:extLst>
                </a:gridCol>
                <a:gridCol w="1167636">
                  <a:extLst>
                    <a:ext uri="{9D8B030D-6E8A-4147-A177-3AD203B41FA5}">
                      <a16:colId xmlns:a16="http://schemas.microsoft.com/office/drawing/2014/main" val="2325793488"/>
                    </a:ext>
                  </a:extLst>
                </a:gridCol>
              </a:tblGrid>
              <a:tr h="357974">
                <a:tc>
                  <a:txBody>
                    <a:bodyPr/>
                    <a:lstStyle/>
                    <a:p>
                      <a:r>
                        <a:rPr lang="es-PE" sz="800" dirty="0">
                          <a:solidFill>
                            <a:srgbClr val="0070C0"/>
                          </a:solidFill>
                          <a:latin typeface="Kantar Brown" panose="020B0504020101010102" pitchFamily="34" charset="0"/>
                          <a:cs typeface="Kantar Brown" panose="020B0504020101010102" pitchFamily="34" charset="0"/>
                        </a:rPr>
                        <a:t>TELENOVELAS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s-PE" sz="800" dirty="0">
                          <a:solidFill>
                            <a:srgbClr val="0070C0"/>
                          </a:solidFill>
                          <a:latin typeface="Kantar Brown" panose="020B0504020101010102" pitchFamily="34" charset="0"/>
                          <a:cs typeface="Kantar Brown" panose="020B0504020101010102" pitchFamily="34" charset="0"/>
                        </a:rPr>
                        <a:t>NOTICIAS</a:t>
                      </a:r>
                    </a:p>
                    <a:p>
                      <a:endParaRPr lang="es-PE" sz="800" dirty="0">
                        <a:solidFill>
                          <a:srgbClr val="0070C0"/>
                        </a:solidFill>
                        <a:latin typeface="Kantar Brown" panose="020B0504020101010102" pitchFamily="34" charset="0"/>
                        <a:cs typeface="Kantar Brown" panose="020B0504020101010102"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s-PE" sz="800" dirty="0">
                          <a:solidFill>
                            <a:srgbClr val="0070C0"/>
                          </a:solidFill>
                          <a:latin typeface="Kantar Brown" panose="020B0504020101010102" pitchFamily="34" charset="0"/>
                          <a:cs typeface="Kantar Brown" panose="020B0504020101010102" pitchFamily="34" charset="0"/>
                        </a:rPr>
                        <a:t>MISCELANEO</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36610538"/>
                  </a:ext>
                </a:extLst>
              </a:tr>
            </a:tbl>
          </a:graphicData>
        </a:graphic>
      </p:graphicFrame>
      <p:graphicFrame>
        <p:nvGraphicFramePr>
          <p:cNvPr id="57" name="Tabla 24">
            <a:extLst>
              <a:ext uri="{FF2B5EF4-FFF2-40B4-BE49-F238E27FC236}">
                <a16:creationId xmlns:a16="http://schemas.microsoft.com/office/drawing/2014/main" id="{F875D739-E741-42B3-8CE2-4964BE060A20}"/>
              </a:ext>
            </a:extLst>
          </p:cNvPr>
          <p:cNvGraphicFramePr>
            <a:graphicFrameLocks noGrp="1"/>
          </p:cNvGraphicFramePr>
          <p:nvPr>
            <p:extLst>
              <p:ext uri="{D42A27DB-BD31-4B8C-83A1-F6EECF244321}">
                <p14:modId xmlns:p14="http://schemas.microsoft.com/office/powerpoint/2010/main" val="3785732365"/>
              </p:ext>
            </p:extLst>
          </p:nvPr>
        </p:nvGraphicFramePr>
        <p:xfrm>
          <a:off x="1003005" y="5232276"/>
          <a:ext cx="2311617" cy="240629"/>
        </p:xfrm>
        <a:graphic>
          <a:graphicData uri="http://schemas.openxmlformats.org/drawingml/2006/table">
            <a:tbl>
              <a:tblPr firstRow="1" bandRow="1">
                <a:tableStyleId>{5C22544A-7EE6-4342-B048-85BDC9FD1C3A}</a:tableStyleId>
              </a:tblPr>
              <a:tblGrid>
                <a:gridCol w="724857">
                  <a:extLst>
                    <a:ext uri="{9D8B030D-6E8A-4147-A177-3AD203B41FA5}">
                      <a16:colId xmlns:a16="http://schemas.microsoft.com/office/drawing/2014/main" val="3937667873"/>
                    </a:ext>
                  </a:extLst>
                </a:gridCol>
                <a:gridCol w="761752">
                  <a:extLst>
                    <a:ext uri="{9D8B030D-6E8A-4147-A177-3AD203B41FA5}">
                      <a16:colId xmlns:a16="http://schemas.microsoft.com/office/drawing/2014/main" val="575939551"/>
                    </a:ext>
                  </a:extLst>
                </a:gridCol>
                <a:gridCol w="825008">
                  <a:extLst>
                    <a:ext uri="{9D8B030D-6E8A-4147-A177-3AD203B41FA5}">
                      <a16:colId xmlns:a16="http://schemas.microsoft.com/office/drawing/2014/main" val="2325793488"/>
                    </a:ext>
                  </a:extLst>
                </a:gridCol>
              </a:tblGrid>
              <a:tr h="240629">
                <a:tc>
                  <a:txBody>
                    <a:bodyPr/>
                    <a:lstStyle/>
                    <a:p>
                      <a:r>
                        <a:rPr lang="es-PE" sz="800">
                          <a:solidFill>
                            <a:srgbClr val="00B6FF"/>
                          </a:solidFill>
                          <a:latin typeface="Kantar Brown" panose="020B0504020101010102" pitchFamily="34" charset="0"/>
                          <a:cs typeface="Kantar Brown" panose="020B0504020101010102" pitchFamily="34" charset="0"/>
                        </a:rPr>
                        <a:t>NOTICIAS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s-PE" sz="800" dirty="0">
                          <a:solidFill>
                            <a:srgbClr val="00B6FF"/>
                          </a:solidFill>
                          <a:latin typeface="Kantar Brown" panose="020B0504020101010102" pitchFamily="34" charset="0"/>
                          <a:cs typeface="Kantar Brown" panose="020B0504020101010102" pitchFamily="34" charset="0"/>
                        </a:rPr>
                        <a:t>TELENOVELA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s-PE" sz="800" dirty="0">
                          <a:solidFill>
                            <a:srgbClr val="00B6FF"/>
                          </a:solidFill>
                          <a:latin typeface="Kantar Brown" panose="020B0504020101010102" pitchFamily="34" charset="0"/>
                          <a:cs typeface="Kantar Brown" panose="020B0504020101010102" pitchFamily="34" charset="0"/>
                        </a:rPr>
                        <a:t>MISCELANEO</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36610538"/>
                  </a:ext>
                </a:extLst>
              </a:tr>
            </a:tbl>
          </a:graphicData>
        </a:graphic>
      </p:graphicFrame>
      <p:graphicFrame>
        <p:nvGraphicFramePr>
          <p:cNvPr id="60" name="Tabla 24">
            <a:extLst>
              <a:ext uri="{FF2B5EF4-FFF2-40B4-BE49-F238E27FC236}">
                <a16:creationId xmlns:a16="http://schemas.microsoft.com/office/drawing/2014/main" id="{AF0DB88D-8D0E-4EBC-869A-0860250F808A}"/>
              </a:ext>
            </a:extLst>
          </p:cNvPr>
          <p:cNvGraphicFramePr>
            <a:graphicFrameLocks noGrp="1"/>
          </p:cNvGraphicFramePr>
          <p:nvPr>
            <p:extLst>
              <p:ext uri="{D42A27DB-BD31-4B8C-83A1-F6EECF244321}">
                <p14:modId xmlns:p14="http://schemas.microsoft.com/office/powerpoint/2010/main" val="4157788648"/>
              </p:ext>
            </p:extLst>
          </p:nvPr>
        </p:nvGraphicFramePr>
        <p:xfrm>
          <a:off x="8105505" y="5784080"/>
          <a:ext cx="2563543" cy="240629"/>
        </p:xfrm>
        <a:graphic>
          <a:graphicData uri="http://schemas.openxmlformats.org/drawingml/2006/table">
            <a:tbl>
              <a:tblPr firstRow="1" bandRow="1">
                <a:tableStyleId>{5C22544A-7EE6-4342-B048-85BDC9FD1C3A}</a:tableStyleId>
              </a:tblPr>
              <a:tblGrid>
                <a:gridCol w="811571">
                  <a:extLst>
                    <a:ext uri="{9D8B030D-6E8A-4147-A177-3AD203B41FA5}">
                      <a16:colId xmlns:a16="http://schemas.microsoft.com/office/drawing/2014/main" val="3937667873"/>
                    </a:ext>
                  </a:extLst>
                </a:gridCol>
                <a:gridCol w="948055">
                  <a:extLst>
                    <a:ext uri="{9D8B030D-6E8A-4147-A177-3AD203B41FA5}">
                      <a16:colId xmlns:a16="http://schemas.microsoft.com/office/drawing/2014/main" val="575939551"/>
                    </a:ext>
                  </a:extLst>
                </a:gridCol>
                <a:gridCol w="803917">
                  <a:extLst>
                    <a:ext uri="{9D8B030D-6E8A-4147-A177-3AD203B41FA5}">
                      <a16:colId xmlns:a16="http://schemas.microsoft.com/office/drawing/2014/main" val="2325793488"/>
                    </a:ext>
                  </a:extLst>
                </a:gridCol>
              </a:tblGrid>
              <a:tr h="240629">
                <a:tc>
                  <a:txBody>
                    <a:bodyPr/>
                    <a:lstStyle/>
                    <a:p>
                      <a:r>
                        <a:rPr lang="es-PE" sz="800">
                          <a:solidFill>
                            <a:srgbClr val="C700D3"/>
                          </a:solidFill>
                          <a:latin typeface="Kantar Brown" panose="020B0504020101010102" pitchFamily="34" charset="0"/>
                          <a:cs typeface="Kantar Brown" panose="020B0504020101010102" pitchFamily="34" charset="0"/>
                        </a:rPr>
                        <a:t>NOTICIAS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s-PE" sz="800" dirty="0">
                          <a:solidFill>
                            <a:srgbClr val="C700D3"/>
                          </a:solidFill>
                          <a:latin typeface="Kantar Brown" panose="020B0504020101010102" pitchFamily="34" charset="0"/>
                          <a:cs typeface="Kantar Brown" panose="020B0504020101010102" pitchFamily="34" charset="0"/>
                        </a:rPr>
                        <a:t>TELENOVELA</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s-PE" sz="800" dirty="0">
                          <a:solidFill>
                            <a:srgbClr val="C700D3"/>
                          </a:solidFill>
                          <a:latin typeface="Kantar Brown" panose="020B0504020101010102" pitchFamily="34" charset="0"/>
                          <a:cs typeface="Kantar Brown" panose="020B0504020101010102" pitchFamily="34" charset="0"/>
                        </a:rPr>
                        <a:t>MISCELANEO</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36610538"/>
                  </a:ext>
                </a:extLst>
              </a:tr>
            </a:tbl>
          </a:graphicData>
        </a:graphic>
      </p:graphicFrame>
      <p:graphicFrame>
        <p:nvGraphicFramePr>
          <p:cNvPr id="61" name="Tabla 24">
            <a:extLst>
              <a:ext uri="{FF2B5EF4-FFF2-40B4-BE49-F238E27FC236}">
                <a16:creationId xmlns:a16="http://schemas.microsoft.com/office/drawing/2014/main" id="{7636622E-79E3-4174-B500-11951D386A7D}"/>
              </a:ext>
            </a:extLst>
          </p:cNvPr>
          <p:cNvGraphicFramePr>
            <a:graphicFrameLocks noGrp="1"/>
          </p:cNvGraphicFramePr>
          <p:nvPr>
            <p:extLst>
              <p:ext uri="{D42A27DB-BD31-4B8C-83A1-F6EECF244321}">
                <p14:modId xmlns:p14="http://schemas.microsoft.com/office/powerpoint/2010/main" val="2169985998"/>
              </p:ext>
            </p:extLst>
          </p:nvPr>
        </p:nvGraphicFramePr>
        <p:xfrm>
          <a:off x="1661206" y="5811349"/>
          <a:ext cx="2935414" cy="213360"/>
        </p:xfrm>
        <a:graphic>
          <a:graphicData uri="http://schemas.openxmlformats.org/drawingml/2006/table">
            <a:tbl>
              <a:tblPr firstRow="1" bandRow="1">
                <a:tableStyleId>{5C22544A-7EE6-4342-B048-85BDC9FD1C3A}</a:tableStyleId>
              </a:tblPr>
              <a:tblGrid>
                <a:gridCol w="815680">
                  <a:extLst>
                    <a:ext uri="{9D8B030D-6E8A-4147-A177-3AD203B41FA5}">
                      <a16:colId xmlns:a16="http://schemas.microsoft.com/office/drawing/2014/main" val="3937667873"/>
                    </a:ext>
                  </a:extLst>
                </a:gridCol>
                <a:gridCol w="968479">
                  <a:extLst>
                    <a:ext uri="{9D8B030D-6E8A-4147-A177-3AD203B41FA5}">
                      <a16:colId xmlns:a16="http://schemas.microsoft.com/office/drawing/2014/main" val="575939551"/>
                    </a:ext>
                  </a:extLst>
                </a:gridCol>
                <a:gridCol w="1151255">
                  <a:extLst>
                    <a:ext uri="{9D8B030D-6E8A-4147-A177-3AD203B41FA5}">
                      <a16:colId xmlns:a16="http://schemas.microsoft.com/office/drawing/2014/main" val="2325793488"/>
                    </a:ext>
                  </a:extLst>
                </a:gridCol>
              </a:tblGrid>
              <a:tr h="0">
                <a:tc>
                  <a:txBody>
                    <a:bodyPr/>
                    <a:lstStyle/>
                    <a:p>
                      <a:r>
                        <a:rPr lang="es-PE" sz="800">
                          <a:solidFill>
                            <a:srgbClr val="0070C0"/>
                          </a:solidFill>
                          <a:latin typeface="Kantar Brown" panose="020B0504020101010102" pitchFamily="34" charset="0"/>
                          <a:cs typeface="Kantar Brown" panose="020B0504020101010102" pitchFamily="34" charset="0"/>
                        </a:rPr>
                        <a:t>NOTICIAS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s-PE" sz="800" dirty="0">
                          <a:solidFill>
                            <a:srgbClr val="0070C0"/>
                          </a:solidFill>
                          <a:latin typeface="Kantar Brown" panose="020B0504020101010102" pitchFamily="34" charset="0"/>
                          <a:cs typeface="Kantar Brown" panose="020B0504020101010102" pitchFamily="34" charset="0"/>
                        </a:rPr>
                        <a:t>TELENOVELA</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s-PE" sz="800" dirty="0">
                          <a:solidFill>
                            <a:srgbClr val="0070C0"/>
                          </a:solidFill>
                          <a:latin typeface="Kantar Brown" panose="020B0504020101010102" pitchFamily="34" charset="0"/>
                          <a:cs typeface="Kantar Brown" panose="020B0504020101010102" pitchFamily="34" charset="0"/>
                        </a:rPr>
                        <a:t>MISCELANEO</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36610538"/>
                  </a:ext>
                </a:extLst>
              </a:tr>
            </a:tbl>
          </a:graphicData>
        </a:graphic>
      </p:graphicFrame>
      <p:cxnSp>
        <p:nvCxnSpPr>
          <p:cNvPr id="63" name="Conector recto 62">
            <a:extLst>
              <a:ext uri="{FF2B5EF4-FFF2-40B4-BE49-F238E27FC236}">
                <a16:creationId xmlns:a16="http://schemas.microsoft.com/office/drawing/2014/main" id="{3BD02C8F-7363-45AB-BCCC-F183B3830B7D}"/>
              </a:ext>
            </a:extLst>
          </p:cNvPr>
          <p:cNvCxnSpPr>
            <a:cxnSpLocks/>
          </p:cNvCxnSpPr>
          <p:nvPr/>
        </p:nvCxnSpPr>
        <p:spPr>
          <a:xfrm>
            <a:off x="2714319" y="2725389"/>
            <a:ext cx="0" cy="324325"/>
          </a:xfrm>
          <a:prstGeom prst="line">
            <a:avLst/>
          </a:prstGeom>
          <a:ln w="12700">
            <a:solidFill>
              <a:srgbClr val="00B0F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66" name="Conector recto 65">
            <a:extLst>
              <a:ext uri="{FF2B5EF4-FFF2-40B4-BE49-F238E27FC236}">
                <a16:creationId xmlns:a16="http://schemas.microsoft.com/office/drawing/2014/main" id="{033424C9-0502-409C-A1E5-2CD39E39A33D}"/>
              </a:ext>
            </a:extLst>
          </p:cNvPr>
          <p:cNvCxnSpPr>
            <a:cxnSpLocks/>
          </p:cNvCxnSpPr>
          <p:nvPr/>
        </p:nvCxnSpPr>
        <p:spPr>
          <a:xfrm>
            <a:off x="3779731" y="2725388"/>
            <a:ext cx="0" cy="864000"/>
          </a:xfrm>
          <a:prstGeom prst="line">
            <a:avLst/>
          </a:prstGeom>
          <a:ln w="12700">
            <a:solidFill>
              <a:srgbClr val="0070C0"/>
            </a:solidFill>
            <a:prstDash val="dash"/>
            <a:tailEnd type="none"/>
          </a:ln>
        </p:spPr>
        <p:style>
          <a:lnRef idx="1">
            <a:schemeClr val="accent1"/>
          </a:lnRef>
          <a:fillRef idx="0">
            <a:schemeClr val="accent1"/>
          </a:fillRef>
          <a:effectRef idx="0">
            <a:schemeClr val="accent1"/>
          </a:effectRef>
          <a:fontRef idx="minor">
            <a:schemeClr val="tx1"/>
          </a:fontRef>
        </p:style>
      </p:cxnSp>
      <p:pic>
        <p:nvPicPr>
          <p:cNvPr id="67" name="Gráfico 66">
            <a:extLst>
              <a:ext uri="{FF2B5EF4-FFF2-40B4-BE49-F238E27FC236}">
                <a16:creationId xmlns:a16="http://schemas.microsoft.com/office/drawing/2014/main" id="{C9D9D633-6258-408B-AF74-F51DBBBA725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47100" y="1334629"/>
            <a:ext cx="255993" cy="508249"/>
          </a:xfrm>
          <a:prstGeom prst="rect">
            <a:avLst/>
          </a:prstGeom>
        </p:spPr>
      </p:pic>
      <p:pic>
        <p:nvPicPr>
          <p:cNvPr id="69" name="Gráfico 68">
            <a:extLst>
              <a:ext uri="{FF2B5EF4-FFF2-40B4-BE49-F238E27FC236}">
                <a16:creationId xmlns:a16="http://schemas.microsoft.com/office/drawing/2014/main" id="{6C9711F4-E881-42C7-9041-1570DB3EC37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782645" y="1332121"/>
            <a:ext cx="577458" cy="424660"/>
          </a:xfrm>
          <a:prstGeom prst="rect">
            <a:avLst/>
          </a:prstGeom>
        </p:spPr>
      </p:pic>
      <p:pic>
        <p:nvPicPr>
          <p:cNvPr id="72" name="Gráfico 71">
            <a:extLst>
              <a:ext uri="{FF2B5EF4-FFF2-40B4-BE49-F238E27FC236}">
                <a16:creationId xmlns:a16="http://schemas.microsoft.com/office/drawing/2014/main" id="{D8EC099B-EF5D-4ED1-8E1E-50059099B38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422191" y="1373879"/>
            <a:ext cx="465190" cy="465190"/>
          </a:xfrm>
          <a:prstGeom prst="rect">
            <a:avLst/>
          </a:prstGeom>
        </p:spPr>
      </p:pic>
      <p:cxnSp>
        <p:nvCxnSpPr>
          <p:cNvPr id="73" name="Conector recto 72">
            <a:extLst>
              <a:ext uri="{FF2B5EF4-FFF2-40B4-BE49-F238E27FC236}">
                <a16:creationId xmlns:a16="http://schemas.microsoft.com/office/drawing/2014/main" id="{8C740550-E41E-424B-A273-91FCCBE68EDD}"/>
              </a:ext>
            </a:extLst>
          </p:cNvPr>
          <p:cNvCxnSpPr>
            <a:cxnSpLocks/>
          </p:cNvCxnSpPr>
          <p:nvPr/>
        </p:nvCxnSpPr>
        <p:spPr>
          <a:xfrm>
            <a:off x="7995614" y="2741396"/>
            <a:ext cx="0" cy="864000"/>
          </a:xfrm>
          <a:prstGeom prst="line">
            <a:avLst/>
          </a:prstGeom>
          <a:ln w="12700">
            <a:solidFill>
              <a:srgbClr val="C700D3"/>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75" name="Conector recto 74">
            <a:extLst>
              <a:ext uri="{FF2B5EF4-FFF2-40B4-BE49-F238E27FC236}">
                <a16:creationId xmlns:a16="http://schemas.microsoft.com/office/drawing/2014/main" id="{208114CF-6600-46B3-ABF2-0871F161ECA6}"/>
              </a:ext>
            </a:extLst>
          </p:cNvPr>
          <p:cNvCxnSpPr>
            <a:cxnSpLocks/>
          </p:cNvCxnSpPr>
          <p:nvPr/>
        </p:nvCxnSpPr>
        <p:spPr>
          <a:xfrm>
            <a:off x="4117094" y="4869669"/>
            <a:ext cx="0" cy="864000"/>
          </a:xfrm>
          <a:prstGeom prst="line">
            <a:avLst/>
          </a:prstGeom>
          <a:ln w="12700">
            <a:solidFill>
              <a:srgbClr val="0070C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77" name="Conector recto 76">
            <a:extLst>
              <a:ext uri="{FF2B5EF4-FFF2-40B4-BE49-F238E27FC236}">
                <a16:creationId xmlns:a16="http://schemas.microsoft.com/office/drawing/2014/main" id="{14C36607-333E-4E6B-9FA2-BB46422F15D0}"/>
              </a:ext>
            </a:extLst>
          </p:cNvPr>
          <p:cNvCxnSpPr>
            <a:cxnSpLocks/>
          </p:cNvCxnSpPr>
          <p:nvPr/>
        </p:nvCxnSpPr>
        <p:spPr>
          <a:xfrm>
            <a:off x="10589366" y="4869672"/>
            <a:ext cx="0" cy="828000"/>
          </a:xfrm>
          <a:prstGeom prst="line">
            <a:avLst/>
          </a:prstGeom>
          <a:ln w="12700">
            <a:solidFill>
              <a:srgbClr val="C700D3"/>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id="{E2C00686-A161-4B2A-8426-FBBC983E81BE}"/>
              </a:ext>
            </a:extLst>
          </p:cNvPr>
          <p:cNvCxnSpPr>
            <a:cxnSpLocks/>
          </p:cNvCxnSpPr>
          <p:nvPr/>
        </p:nvCxnSpPr>
        <p:spPr>
          <a:xfrm>
            <a:off x="3224493" y="4890314"/>
            <a:ext cx="0" cy="252000"/>
          </a:xfrm>
          <a:prstGeom prst="line">
            <a:avLst/>
          </a:prstGeom>
          <a:ln w="12700">
            <a:solidFill>
              <a:srgbClr val="00B0F0"/>
            </a:solidFill>
            <a:prstDash val="dash"/>
            <a:tailEnd type="none"/>
          </a:ln>
        </p:spPr>
        <p:style>
          <a:lnRef idx="1">
            <a:schemeClr val="accent1"/>
          </a:lnRef>
          <a:fillRef idx="0">
            <a:schemeClr val="accent1"/>
          </a:fillRef>
          <a:effectRef idx="0">
            <a:schemeClr val="accent1"/>
          </a:effectRef>
          <a:fontRef idx="minor">
            <a:schemeClr val="tx1"/>
          </a:fontRef>
        </p:style>
      </p:cxnSp>
      <p:graphicFrame>
        <p:nvGraphicFramePr>
          <p:cNvPr id="85" name="Tabla 84">
            <a:extLst>
              <a:ext uri="{FF2B5EF4-FFF2-40B4-BE49-F238E27FC236}">
                <a16:creationId xmlns:a16="http://schemas.microsoft.com/office/drawing/2014/main" id="{BB771CD4-1762-4457-893B-1B1BE452D122}"/>
              </a:ext>
            </a:extLst>
          </p:cNvPr>
          <p:cNvGraphicFramePr>
            <a:graphicFrameLocks noGrp="1"/>
          </p:cNvGraphicFramePr>
          <p:nvPr>
            <p:extLst>
              <p:ext uri="{D42A27DB-BD31-4B8C-83A1-F6EECF244321}">
                <p14:modId xmlns:p14="http://schemas.microsoft.com/office/powerpoint/2010/main" val="3932631785"/>
              </p:ext>
            </p:extLst>
          </p:nvPr>
        </p:nvGraphicFramePr>
        <p:xfrm>
          <a:off x="1494437" y="5636351"/>
          <a:ext cx="931951" cy="190500"/>
        </p:xfrm>
        <a:graphic>
          <a:graphicData uri="http://schemas.openxmlformats.org/drawingml/2006/table">
            <a:tbl>
              <a:tblPr>
                <a:tableStyleId>{5C22544A-7EE6-4342-B048-85BDC9FD1C3A}</a:tableStyleId>
              </a:tblPr>
              <a:tblGrid>
                <a:gridCol w="931951">
                  <a:extLst>
                    <a:ext uri="{9D8B030D-6E8A-4147-A177-3AD203B41FA5}">
                      <a16:colId xmlns:a16="http://schemas.microsoft.com/office/drawing/2014/main" val="2138523136"/>
                    </a:ext>
                  </a:extLst>
                </a:gridCol>
              </a:tblGrid>
              <a:tr h="190500">
                <a:tc>
                  <a:txBody>
                    <a:bodyPr/>
                    <a:lstStyle/>
                    <a:p>
                      <a:pPr algn="ctr" fontAlgn="ctr"/>
                      <a:r>
                        <a:rPr lang="es-PA" sz="1000" b="1" i="0" u="none" strike="noStrike" dirty="0">
                          <a:solidFill>
                            <a:srgbClr val="0070C0"/>
                          </a:solidFill>
                          <a:effectLst/>
                          <a:latin typeface="Kantar Brown" panose="020B0504020101010102"/>
                        </a:rPr>
                        <a:t>99.186.671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57648048"/>
                  </a:ext>
                </a:extLst>
              </a:tr>
            </a:tbl>
          </a:graphicData>
        </a:graphic>
      </p:graphicFrame>
      <p:graphicFrame>
        <p:nvGraphicFramePr>
          <p:cNvPr id="86" name="Tabla 85">
            <a:extLst>
              <a:ext uri="{FF2B5EF4-FFF2-40B4-BE49-F238E27FC236}">
                <a16:creationId xmlns:a16="http://schemas.microsoft.com/office/drawing/2014/main" id="{05796CAE-EF1D-4EA8-A646-588B217B0CF5}"/>
              </a:ext>
            </a:extLst>
          </p:cNvPr>
          <p:cNvGraphicFramePr>
            <a:graphicFrameLocks noGrp="1"/>
          </p:cNvGraphicFramePr>
          <p:nvPr>
            <p:extLst>
              <p:ext uri="{D42A27DB-BD31-4B8C-83A1-F6EECF244321}">
                <p14:modId xmlns:p14="http://schemas.microsoft.com/office/powerpoint/2010/main" val="520427405"/>
              </p:ext>
            </p:extLst>
          </p:nvPr>
        </p:nvGraphicFramePr>
        <p:xfrm>
          <a:off x="7965947" y="5636351"/>
          <a:ext cx="854514" cy="190500"/>
        </p:xfrm>
        <a:graphic>
          <a:graphicData uri="http://schemas.openxmlformats.org/drawingml/2006/table">
            <a:tbl>
              <a:tblPr>
                <a:tableStyleId>{5C22544A-7EE6-4342-B048-85BDC9FD1C3A}</a:tableStyleId>
              </a:tblPr>
              <a:tblGrid>
                <a:gridCol w="854514">
                  <a:extLst>
                    <a:ext uri="{9D8B030D-6E8A-4147-A177-3AD203B41FA5}">
                      <a16:colId xmlns:a16="http://schemas.microsoft.com/office/drawing/2014/main" val="105632772"/>
                    </a:ext>
                  </a:extLst>
                </a:gridCol>
              </a:tblGrid>
              <a:tr h="190500">
                <a:tc>
                  <a:txBody>
                    <a:bodyPr/>
                    <a:lstStyle/>
                    <a:p>
                      <a:pPr algn="ctr" fontAlgn="b"/>
                      <a:r>
                        <a:rPr lang="es-PA" sz="1000" b="1" i="0" u="none" strike="noStrike" dirty="0">
                          <a:solidFill>
                            <a:srgbClr val="C700D3"/>
                          </a:solidFill>
                          <a:effectLst/>
                          <a:latin typeface="Kantar Brown" panose="020B0504020101010102"/>
                        </a:rPr>
                        <a:t>221.839.527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52195568"/>
                  </a:ext>
                </a:extLst>
              </a:tr>
            </a:tbl>
          </a:graphicData>
        </a:graphic>
      </p:graphicFrame>
      <p:sp>
        <p:nvSpPr>
          <p:cNvPr id="87" name="Rectángulo: esquinas redondeadas 86">
            <a:extLst>
              <a:ext uri="{FF2B5EF4-FFF2-40B4-BE49-F238E27FC236}">
                <a16:creationId xmlns:a16="http://schemas.microsoft.com/office/drawing/2014/main" id="{5A65B5FE-DBB1-43B4-BE84-396F3F67762D}"/>
              </a:ext>
            </a:extLst>
          </p:cNvPr>
          <p:cNvSpPr/>
          <p:nvPr/>
        </p:nvSpPr>
        <p:spPr bwMode="ltGray">
          <a:xfrm>
            <a:off x="844497" y="5040265"/>
            <a:ext cx="757149" cy="408450"/>
          </a:xfrm>
          <a:prstGeom prst="roundRect">
            <a:avLst/>
          </a:prstGeom>
          <a:noFill/>
          <a:ln w="19050">
            <a:solidFill>
              <a:srgbClr val="BEA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s-PE" sz="1600" b="0" err="1"/>
          </a:p>
        </p:txBody>
      </p:sp>
      <p:sp>
        <p:nvSpPr>
          <p:cNvPr id="88" name="Rectángulo: esquinas redondeadas 87">
            <a:extLst>
              <a:ext uri="{FF2B5EF4-FFF2-40B4-BE49-F238E27FC236}">
                <a16:creationId xmlns:a16="http://schemas.microsoft.com/office/drawing/2014/main" id="{8D7BDC77-BD7B-41FF-95A8-44ADC20158D1}"/>
              </a:ext>
            </a:extLst>
          </p:cNvPr>
          <p:cNvSpPr/>
          <p:nvPr/>
        </p:nvSpPr>
        <p:spPr bwMode="ltGray">
          <a:xfrm>
            <a:off x="1584072" y="5607835"/>
            <a:ext cx="757149" cy="408450"/>
          </a:xfrm>
          <a:prstGeom prst="roundRect">
            <a:avLst/>
          </a:prstGeom>
          <a:noFill/>
          <a:ln w="19050">
            <a:solidFill>
              <a:srgbClr val="BEA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s-PE" sz="1600" b="0" err="1"/>
          </a:p>
        </p:txBody>
      </p:sp>
      <p:sp>
        <p:nvSpPr>
          <p:cNvPr id="89" name="Rectángulo: esquinas redondeadas 88">
            <a:extLst>
              <a:ext uri="{FF2B5EF4-FFF2-40B4-BE49-F238E27FC236}">
                <a16:creationId xmlns:a16="http://schemas.microsoft.com/office/drawing/2014/main" id="{00F351A6-D50E-448C-B0CD-195AF91B7C73}"/>
              </a:ext>
            </a:extLst>
          </p:cNvPr>
          <p:cNvSpPr/>
          <p:nvPr/>
        </p:nvSpPr>
        <p:spPr bwMode="ltGray">
          <a:xfrm>
            <a:off x="8013933" y="5592069"/>
            <a:ext cx="757149" cy="408450"/>
          </a:xfrm>
          <a:prstGeom prst="roundRect">
            <a:avLst/>
          </a:prstGeom>
          <a:noFill/>
          <a:ln w="19050">
            <a:solidFill>
              <a:srgbClr val="BEA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s-PE" sz="1600" b="0"/>
          </a:p>
        </p:txBody>
      </p:sp>
      <p:grpSp>
        <p:nvGrpSpPr>
          <p:cNvPr id="90" name="Grupo 89">
            <a:extLst>
              <a:ext uri="{FF2B5EF4-FFF2-40B4-BE49-F238E27FC236}">
                <a16:creationId xmlns:a16="http://schemas.microsoft.com/office/drawing/2014/main" id="{9EE7F9F3-A611-4905-A0F7-5A10BB60238F}"/>
              </a:ext>
            </a:extLst>
          </p:cNvPr>
          <p:cNvGrpSpPr/>
          <p:nvPr/>
        </p:nvGrpSpPr>
        <p:grpSpPr>
          <a:xfrm>
            <a:off x="2262074" y="1911525"/>
            <a:ext cx="5910956" cy="809720"/>
            <a:chOff x="2262074" y="1911525"/>
            <a:chExt cx="5910956" cy="809720"/>
          </a:xfrm>
        </p:grpSpPr>
        <p:grpSp>
          <p:nvGrpSpPr>
            <p:cNvPr id="91" name="Grupo 90">
              <a:extLst>
                <a:ext uri="{FF2B5EF4-FFF2-40B4-BE49-F238E27FC236}">
                  <a16:creationId xmlns:a16="http://schemas.microsoft.com/office/drawing/2014/main" id="{FA28255B-C32E-4329-8BE6-CAE1A421ABB8}"/>
                </a:ext>
              </a:extLst>
            </p:cNvPr>
            <p:cNvGrpSpPr/>
            <p:nvPr/>
          </p:nvGrpSpPr>
          <p:grpSpPr>
            <a:xfrm>
              <a:off x="2262074" y="1911525"/>
              <a:ext cx="5910956" cy="809720"/>
              <a:chOff x="2262074" y="1911525"/>
              <a:chExt cx="5910956" cy="809720"/>
            </a:xfrm>
          </p:grpSpPr>
          <p:sp>
            <p:nvSpPr>
              <p:cNvPr id="95" name="Rectángulo 94">
                <a:extLst>
                  <a:ext uri="{FF2B5EF4-FFF2-40B4-BE49-F238E27FC236}">
                    <a16:creationId xmlns:a16="http://schemas.microsoft.com/office/drawing/2014/main" id="{DE414AA4-2986-404C-90D8-B385CD8593AA}"/>
                  </a:ext>
                </a:extLst>
              </p:cNvPr>
              <p:cNvSpPr/>
              <p:nvPr/>
            </p:nvSpPr>
            <p:spPr bwMode="ltGray">
              <a:xfrm>
                <a:off x="2262074" y="1911525"/>
                <a:ext cx="1509138" cy="809720"/>
              </a:xfrm>
              <a:prstGeom prst="rect">
                <a:avLst/>
              </a:prstGeom>
              <a:solidFill>
                <a:srgbClr val="00B0F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A" sz="1200" b="0">
                  <a:latin typeface="Kantar Brown" panose="020B0504020101010102" pitchFamily="34" charset="0"/>
                  <a:cs typeface="Kantar Brown" panose="020B0504020101010102" pitchFamily="34" charset="0"/>
                </a:endParaRPr>
              </a:p>
            </p:txBody>
          </p:sp>
          <p:sp>
            <p:nvSpPr>
              <p:cNvPr id="96" name="Rectángulo 95">
                <a:extLst>
                  <a:ext uri="{FF2B5EF4-FFF2-40B4-BE49-F238E27FC236}">
                    <a16:creationId xmlns:a16="http://schemas.microsoft.com/office/drawing/2014/main" id="{D6FFFB59-48F6-405B-8330-FA8FC4E3769B}"/>
                  </a:ext>
                </a:extLst>
              </p:cNvPr>
              <p:cNvSpPr/>
              <p:nvPr/>
            </p:nvSpPr>
            <p:spPr bwMode="ltGray">
              <a:xfrm>
                <a:off x="3777839" y="1911525"/>
                <a:ext cx="1102117" cy="809720"/>
              </a:xfrm>
              <a:prstGeom prst="rect">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A" sz="1200" b="0">
                  <a:latin typeface="Kantar Brown" panose="020B0504020101010102" pitchFamily="34" charset="0"/>
                  <a:cs typeface="Kantar Brown" panose="020B0504020101010102" pitchFamily="34" charset="0"/>
                </a:endParaRPr>
              </a:p>
            </p:txBody>
          </p:sp>
          <p:sp>
            <p:nvSpPr>
              <p:cNvPr id="97" name="Rectángulo 96">
                <a:extLst>
                  <a:ext uri="{FF2B5EF4-FFF2-40B4-BE49-F238E27FC236}">
                    <a16:creationId xmlns:a16="http://schemas.microsoft.com/office/drawing/2014/main" id="{0858CD0F-E8FB-4117-BD56-51B381153194}"/>
                  </a:ext>
                </a:extLst>
              </p:cNvPr>
              <p:cNvSpPr/>
              <p:nvPr/>
            </p:nvSpPr>
            <p:spPr bwMode="ltGray">
              <a:xfrm>
                <a:off x="4873486" y="1911525"/>
                <a:ext cx="3299544" cy="809720"/>
              </a:xfrm>
              <a:prstGeom prst="rect">
                <a:avLst/>
              </a:prstGeom>
              <a:solidFill>
                <a:srgbClr val="C700D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A" sz="1200" b="0">
                  <a:latin typeface="Kantar Brown" panose="020B0504020101010102" pitchFamily="34" charset="0"/>
                  <a:cs typeface="Kantar Brown" panose="020B0504020101010102" pitchFamily="34" charset="0"/>
                </a:endParaRPr>
              </a:p>
            </p:txBody>
          </p:sp>
        </p:grpSp>
        <p:sp>
          <p:nvSpPr>
            <p:cNvPr id="92" name="CuadroTexto 91">
              <a:extLst>
                <a:ext uri="{FF2B5EF4-FFF2-40B4-BE49-F238E27FC236}">
                  <a16:creationId xmlns:a16="http://schemas.microsoft.com/office/drawing/2014/main" id="{D02F5FC4-7696-433E-9F21-17AB686C28E8}"/>
                </a:ext>
              </a:extLst>
            </p:cNvPr>
            <p:cNvSpPr txBox="1"/>
            <p:nvPr/>
          </p:nvSpPr>
          <p:spPr>
            <a:xfrm>
              <a:off x="2311341" y="2199803"/>
              <a:ext cx="820738" cy="215444"/>
            </a:xfrm>
            <a:prstGeom prst="rect">
              <a:avLst/>
            </a:prstGeom>
            <a:noFill/>
          </p:spPr>
          <p:txBody>
            <a:bodyPr wrap="none" lIns="0" tIns="0" rIns="0" bIns="0" rtlCol="0" anchor="t">
              <a:spAutoFit/>
            </a:bodyPr>
            <a:lstStyle/>
            <a:p>
              <a:r>
                <a:rPr lang="es-PA" sz="1400" dirty="0">
                  <a:solidFill>
                    <a:schemeClr val="bg1"/>
                  </a:solidFill>
                  <a:latin typeface="Kantar Brown"/>
                  <a:cs typeface="Kantar Brown" panose="020B0504020101010102" pitchFamily="34" charset="0"/>
                </a:rPr>
                <a:t>13.042.893</a:t>
              </a:r>
              <a:endParaRPr lang="es-PA" sz="1400" dirty="0">
                <a:solidFill>
                  <a:schemeClr val="bg1"/>
                </a:solidFill>
                <a:latin typeface="Kantar Brown" panose="020B0504020101010102" pitchFamily="34" charset="0"/>
                <a:cs typeface="Kantar Brown" panose="020B0504020101010102" pitchFamily="34" charset="0"/>
              </a:endParaRPr>
            </a:p>
          </p:txBody>
        </p:sp>
        <p:sp>
          <p:nvSpPr>
            <p:cNvPr id="93" name="CuadroTexto 92">
              <a:extLst>
                <a:ext uri="{FF2B5EF4-FFF2-40B4-BE49-F238E27FC236}">
                  <a16:creationId xmlns:a16="http://schemas.microsoft.com/office/drawing/2014/main" id="{34AE30DB-3A55-4990-8EB0-BE1AB76BF1AF}"/>
                </a:ext>
              </a:extLst>
            </p:cNvPr>
            <p:cNvSpPr txBox="1"/>
            <p:nvPr/>
          </p:nvSpPr>
          <p:spPr>
            <a:xfrm>
              <a:off x="3961299" y="2235245"/>
              <a:ext cx="729367" cy="215444"/>
            </a:xfrm>
            <a:prstGeom prst="rect">
              <a:avLst/>
            </a:prstGeom>
            <a:noFill/>
          </p:spPr>
          <p:txBody>
            <a:bodyPr wrap="none" lIns="0" tIns="0" rIns="0" bIns="0" rtlCol="0" anchor="t">
              <a:spAutoFit/>
            </a:bodyPr>
            <a:lstStyle/>
            <a:p>
              <a:r>
                <a:rPr lang="es-PA" sz="1400" dirty="0">
                  <a:solidFill>
                    <a:schemeClr val="bg1"/>
                  </a:solidFill>
                  <a:latin typeface="Kantar Brown"/>
                  <a:cs typeface="Kantar Brown" panose="020B0504020101010102" pitchFamily="34" charset="0"/>
                </a:rPr>
                <a:t>6.187.158</a:t>
              </a:r>
              <a:endParaRPr lang="es-PA" sz="1400" dirty="0">
                <a:solidFill>
                  <a:schemeClr val="bg1"/>
                </a:solidFill>
                <a:latin typeface="Kantar Brown" panose="020B0504020101010102" pitchFamily="34" charset="0"/>
                <a:cs typeface="Kantar Brown" panose="020B0504020101010102" pitchFamily="34" charset="0"/>
              </a:endParaRPr>
            </a:p>
          </p:txBody>
        </p:sp>
        <p:sp>
          <p:nvSpPr>
            <p:cNvPr id="94" name="CuadroTexto 93">
              <a:extLst>
                <a:ext uri="{FF2B5EF4-FFF2-40B4-BE49-F238E27FC236}">
                  <a16:creationId xmlns:a16="http://schemas.microsoft.com/office/drawing/2014/main" id="{F857F3FB-5D59-4FAC-85A0-0381CB0DA811}"/>
                </a:ext>
              </a:extLst>
            </p:cNvPr>
            <p:cNvSpPr txBox="1"/>
            <p:nvPr/>
          </p:nvSpPr>
          <p:spPr>
            <a:xfrm>
              <a:off x="6331464" y="2235245"/>
              <a:ext cx="820738" cy="215444"/>
            </a:xfrm>
            <a:prstGeom prst="rect">
              <a:avLst/>
            </a:prstGeom>
            <a:noFill/>
          </p:spPr>
          <p:txBody>
            <a:bodyPr wrap="none" lIns="0" tIns="0" rIns="0" bIns="0" rtlCol="0" anchor="t">
              <a:spAutoFit/>
            </a:bodyPr>
            <a:lstStyle/>
            <a:p>
              <a:r>
                <a:rPr lang="es-PA" sz="1400" dirty="0">
                  <a:solidFill>
                    <a:schemeClr val="bg1"/>
                  </a:solidFill>
                  <a:latin typeface="Kantar Brown"/>
                  <a:cs typeface="Kantar Brown" panose="020B0504020101010102" pitchFamily="34" charset="0"/>
                </a:rPr>
                <a:t>54.200.598</a:t>
              </a:r>
              <a:endParaRPr lang="es-PA" sz="1400" dirty="0">
                <a:solidFill>
                  <a:schemeClr val="bg1"/>
                </a:solidFill>
                <a:latin typeface="Kantar Brown" panose="020B0504020101010102" pitchFamily="34" charset="0"/>
                <a:cs typeface="Kantar Brown" panose="020B0504020101010102" pitchFamily="34" charset="0"/>
              </a:endParaRPr>
            </a:p>
          </p:txBody>
        </p:sp>
      </p:grpSp>
      <p:sp>
        <p:nvSpPr>
          <p:cNvPr id="62" name="Triángulo isósceles 61">
            <a:extLst>
              <a:ext uri="{FF2B5EF4-FFF2-40B4-BE49-F238E27FC236}">
                <a16:creationId xmlns:a16="http://schemas.microsoft.com/office/drawing/2014/main" id="{C0FD39CA-0D04-47F7-8350-778FE70C0141}"/>
              </a:ext>
            </a:extLst>
          </p:cNvPr>
          <p:cNvSpPr/>
          <p:nvPr/>
        </p:nvSpPr>
        <p:spPr bwMode="ltGray">
          <a:xfrm>
            <a:off x="10019366" y="3458933"/>
            <a:ext cx="637730" cy="496551"/>
          </a:xfrm>
          <a:prstGeom prst="triangle">
            <a:avLst/>
          </a:prstGeom>
          <a:solidFill>
            <a:srgbClr val="BEA4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PE" sz="1600" b="0" err="1">
              <a:latin typeface="Kantar Brown" panose="020B0504020101010102" pitchFamily="34" charset="0"/>
              <a:cs typeface="Kantar Brown" panose="020B0504020101010102" pitchFamily="34" charset="0"/>
            </a:endParaRPr>
          </a:p>
        </p:txBody>
      </p:sp>
      <p:graphicFrame>
        <p:nvGraphicFramePr>
          <p:cNvPr id="50" name="Tabla 49">
            <a:extLst>
              <a:ext uri="{FF2B5EF4-FFF2-40B4-BE49-F238E27FC236}">
                <a16:creationId xmlns:a16="http://schemas.microsoft.com/office/drawing/2014/main" id="{F3F1A148-987A-4263-9835-C5A3A5B0C16C}"/>
              </a:ext>
            </a:extLst>
          </p:cNvPr>
          <p:cNvGraphicFramePr>
            <a:graphicFrameLocks noGrp="1"/>
          </p:cNvGraphicFramePr>
          <p:nvPr>
            <p:extLst>
              <p:ext uri="{D42A27DB-BD31-4B8C-83A1-F6EECF244321}">
                <p14:modId xmlns:p14="http://schemas.microsoft.com/office/powerpoint/2010/main" val="2642785861"/>
              </p:ext>
            </p:extLst>
          </p:nvPr>
        </p:nvGraphicFramePr>
        <p:xfrm>
          <a:off x="1879538" y="3529509"/>
          <a:ext cx="690817" cy="190500"/>
        </p:xfrm>
        <a:graphic>
          <a:graphicData uri="http://schemas.openxmlformats.org/drawingml/2006/table">
            <a:tbl>
              <a:tblPr>
                <a:tableStyleId>{5C22544A-7EE6-4342-B048-85BDC9FD1C3A}</a:tableStyleId>
              </a:tblPr>
              <a:tblGrid>
                <a:gridCol w="690817">
                  <a:extLst>
                    <a:ext uri="{9D8B030D-6E8A-4147-A177-3AD203B41FA5}">
                      <a16:colId xmlns:a16="http://schemas.microsoft.com/office/drawing/2014/main" val="2161307"/>
                    </a:ext>
                  </a:extLst>
                </a:gridCol>
              </a:tblGrid>
              <a:tr h="190500">
                <a:tc>
                  <a:txBody>
                    <a:bodyPr/>
                    <a:lstStyle/>
                    <a:p>
                      <a:pPr marL="0" algn="ctr" defTabSz="914400" rtl="0" eaLnBrk="1" fontAlgn="b" latinLnBrk="0" hangingPunct="1"/>
                      <a:r>
                        <a:rPr lang="es-PA" sz="1000" b="1" i="0" u="none" strike="noStrike" kern="1200" dirty="0">
                          <a:solidFill>
                            <a:srgbClr val="0070C0"/>
                          </a:solidFill>
                          <a:effectLst/>
                          <a:latin typeface="Kantar Brown" panose="020B0504020101010102"/>
                          <a:ea typeface="+mn-ea"/>
                          <a:cs typeface="+mn-cs"/>
                        </a:rPr>
                        <a:t>5.259.676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50846595"/>
                  </a:ext>
                </a:extLst>
              </a:tr>
            </a:tbl>
          </a:graphicData>
        </a:graphic>
      </p:graphicFrame>
      <p:graphicFrame>
        <p:nvGraphicFramePr>
          <p:cNvPr id="51" name="Tabla 50">
            <a:extLst>
              <a:ext uri="{FF2B5EF4-FFF2-40B4-BE49-F238E27FC236}">
                <a16:creationId xmlns:a16="http://schemas.microsoft.com/office/drawing/2014/main" id="{558DE334-84A2-407C-A2E7-8F33494ACF4C}"/>
              </a:ext>
            </a:extLst>
          </p:cNvPr>
          <p:cNvGraphicFramePr>
            <a:graphicFrameLocks noGrp="1"/>
          </p:cNvGraphicFramePr>
          <p:nvPr>
            <p:extLst>
              <p:ext uri="{D42A27DB-BD31-4B8C-83A1-F6EECF244321}">
                <p14:modId xmlns:p14="http://schemas.microsoft.com/office/powerpoint/2010/main" val="238342547"/>
              </p:ext>
            </p:extLst>
          </p:nvPr>
        </p:nvGraphicFramePr>
        <p:xfrm>
          <a:off x="6180940" y="3661002"/>
          <a:ext cx="690817" cy="161925"/>
        </p:xfrm>
        <a:graphic>
          <a:graphicData uri="http://schemas.openxmlformats.org/drawingml/2006/table">
            <a:tbl>
              <a:tblPr>
                <a:tableStyleId>{5C22544A-7EE6-4342-B048-85BDC9FD1C3A}</a:tableStyleId>
              </a:tblPr>
              <a:tblGrid>
                <a:gridCol w="690817">
                  <a:extLst>
                    <a:ext uri="{9D8B030D-6E8A-4147-A177-3AD203B41FA5}">
                      <a16:colId xmlns:a16="http://schemas.microsoft.com/office/drawing/2014/main" val="2161307"/>
                    </a:ext>
                  </a:extLst>
                </a:gridCol>
              </a:tblGrid>
              <a:tr h="122487">
                <a:tc>
                  <a:txBody>
                    <a:bodyPr/>
                    <a:lstStyle/>
                    <a:p>
                      <a:pPr marL="0" algn="ctr" defTabSz="914400" rtl="0" eaLnBrk="1" fontAlgn="b" latinLnBrk="0" hangingPunct="1"/>
                      <a:r>
                        <a:rPr lang="es-PA" sz="1000" b="1" i="0" u="none" strike="noStrike" kern="1200" dirty="0">
                          <a:solidFill>
                            <a:srgbClr val="C700D3"/>
                          </a:solidFill>
                          <a:effectLst/>
                          <a:latin typeface="Kantar Brown" panose="020B0504020101010102"/>
                          <a:ea typeface="+mn-ea"/>
                          <a:cs typeface="+mn-cs"/>
                        </a:rPr>
                        <a:t>51.613.252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50846595"/>
                  </a:ext>
                </a:extLst>
              </a:tr>
            </a:tbl>
          </a:graphicData>
        </a:graphic>
      </p:graphicFrame>
      <p:graphicFrame>
        <p:nvGraphicFramePr>
          <p:cNvPr id="52" name="Tabla 51">
            <a:extLst>
              <a:ext uri="{FF2B5EF4-FFF2-40B4-BE49-F238E27FC236}">
                <a16:creationId xmlns:a16="http://schemas.microsoft.com/office/drawing/2014/main" id="{59FD27C5-9E4E-4918-B052-68DC8E8FBEC6}"/>
              </a:ext>
            </a:extLst>
          </p:cNvPr>
          <p:cNvGraphicFramePr>
            <a:graphicFrameLocks noGrp="1"/>
          </p:cNvGraphicFramePr>
          <p:nvPr>
            <p:extLst>
              <p:ext uri="{D42A27DB-BD31-4B8C-83A1-F6EECF244321}">
                <p14:modId xmlns:p14="http://schemas.microsoft.com/office/powerpoint/2010/main" val="639070064"/>
              </p:ext>
            </p:extLst>
          </p:nvPr>
        </p:nvGraphicFramePr>
        <p:xfrm>
          <a:off x="1197127" y="3056420"/>
          <a:ext cx="690817" cy="190500"/>
        </p:xfrm>
        <a:graphic>
          <a:graphicData uri="http://schemas.openxmlformats.org/drawingml/2006/table">
            <a:tbl>
              <a:tblPr>
                <a:tableStyleId>{5C22544A-7EE6-4342-B048-85BDC9FD1C3A}</a:tableStyleId>
              </a:tblPr>
              <a:tblGrid>
                <a:gridCol w="690817">
                  <a:extLst>
                    <a:ext uri="{9D8B030D-6E8A-4147-A177-3AD203B41FA5}">
                      <a16:colId xmlns:a16="http://schemas.microsoft.com/office/drawing/2014/main" val="2161307"/>
                    </a:ext>
                  </a:extLst>
                </a:gridCol>
              </a:tblGrid>
              <a:tr h="190500">
                <a:tc>
                  <a:txBody>
                    <a:bodyPr/>
                    <a:lstStyle/>
                    <a:p>
                      <a:pPr algn="ctr" fontAlgn="ctr"/>
                      <a:r>
                        <a:rPr lang="es-PA" sz="1000" b="1" i="0" u="none" strike="noStrike" dirty="0">
                          <a:solidFill>
                            <a:srgbClr val="00B0F0"/>
                          </a:solidFill>
                          <a:effectLst/>
                          <a:latin typeface="Kantar Brown" panose="020B0504020101010102"/>
                        </a:rPr>
                        <a:t>452.150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50846595"/>
                  </a:ext>
                </a:extLst>
              </a:tr>
            </a:tbl>
          </a:graphicData>
        </a:graphic>
      </p:graphicFrame>
      <p:graphicFrame>
        <p:nvGraphicFramePr>
          <p:cNvPr id="53" name="Tabla 52">
            <a:extLst>
              <a:ext uri="{FF2B5EF4-FFF2-40B4-BE49-F238E27FC236}">
                <a16:creationId xmlns:a16="http://schemas.microsoft.com/office/drawing/2014/main" id="{1B7E96F7-5635-45F6-A823-D9F0A668D0ED}"/>
              </a:ext>
            </a:extLst>
          </p:cNvPr>
          <p:cNvGraphicFramePr>
            <a:graphicFrameLocks noGrp="1"/>
          </p:cNvGraphicFramePr>
          <p:nvPr>
            <p:extLst>
              <p:ext uri="{D42A27DB-BD31-4B8C-83A1-F6EECF244321}">
                <p14:modId xmlns:p14="http://schemas.microsoft.com/office/powerpoint/2010/main" val="4165016332"/>
              </p:ext>
            </p:extLst>
          </p:nvPr>
        </p:nvGraphicFramePr>
        <p:xfrm>
          <a:off x="1076660" y="3559974"/>
          <a:ext cx="690817" cy="190500"/>
        </p:xfrm>
        <a:graphic>
          <a:graphicData uri="http://schemas.openxmlformats.org/drawingml/2006/table">
            <a:tbl>
              <a:tblPr>
                <a:tableStyleId>{5C22544A-7EE6-4342-B048-85BDC9FD1C3A}</a:tableStyleId>
              </a:tblPr>
              <a:tblGrid>
                <a:gridCol w="690817">
                  <a:extLst>
                    <a:ext uri="{9D8B030D-6E8A-4147-A177-3AD203B41FA5}">
                      <a16:colId xmlns:a16="http://schemas.microsoft.com/office/drawing/2014/main" val="2161307"/>
                    </a:ext>
                  </a:extLst>
                </a:gridCol>
              </a:tblGrid>
              <a:tr h="190500">
                <a:tc>
                  <a:txBody>
                    <a:bodyPr/>
                    <a:lstStyle/>
                    <a:p>
                      <a:pPr marL="0" algn="ctr" defTabSz="914400" rtl="0" eaLnBrk="1" fontAlgn="b" latinLnBrk="0" hangingPunct="1"/>
                      <a:r>
                        <a:rPr lang="es-PA" sz="1000" b="1" i="0" u="none" strike="noStrike" kern="1200" dirty="0">
                          <a:solidFill>
                            <a:srgbClr val="0070C0"/>
                          </a:solidFill>
                          <a:effectLst/>
                          <a:latin typeface="Kantar Brown" panose="020B0504020101010102"/>
                          <a:ea typeface="+mn-ea"/>
                          <a:cs typeface="+mn-cs"/>
                        </a:rPr>
                        <a:t>251.043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50846595"/>
                  </a:ext>
                </a:extLst>
              </a:tr>
            </a:tbl>
          </a:graphicData>
        </a:graphic>
      </p:graphicFrame>
      <p:graphicFrame>
        <p:nvGraphicFramePr>
          <p:cNvPr id="58" name="Tabla 57">
            <a:extLst>
              <a:ext uri="{FF2B5EF4-FFF2-40B4-BE49-F238E27FC236}">
                <a16:creationId xmlns:a16="http://schemas.microsoft.com/office/drawing/2014/main" id="{BCF2125E-D960-43B0-87C3-65714664D982}"/>
              </a:ext>
            </a:extLst>
          </p:cNvPr>
          <p:cNvGraphicFramePr>
            <a:graphicFrameLocks noGrp="1"/>
          </p:cNvGraphicFramePr>
          <p:nvPr>
            <p:extLst>
              <p:ext uri="{D42A27DB-BD31-4B8C-83A1-F6EECF244321}">
                <p14:modId xmlns:p14="http://schemas.microsoft.com/office/powerpoint/2010/main" val="1818903292"/>
              </p:ext>
            </p:extLst>
          </p:nvPr>
        </p:nvGraphicFramePr>
        <p:xfrm>
          <a:off x="5294691" y="3661002"/>
          <a:ext cx="690817" cy="161925"/>
        </p:xfrm>
        <a:graphic>
          <a:graphicData uri="http://schemas.openxmlformats.org/drawingml/2006/table">
            <a:tbl>
              <a:tblPr>
                <a:tableStyleId>{5C22544A-7EE6-4342-B048-85BDC9FD1C3A}</a:tableStyleId>
              </a:tblPr>
              <a:tblGrid>
                <a:gridCol w="690817">
                  <a:extLst>
                    <a:ext uri="{9D8B030D-6E8A-4147-A177-3AD203B41FA5}">
                      <a16:colId xmlns:a16="http://schemas.microsoft.com/office/drawing/2014/main" val="2161307"/>
                    </a:ext>
                  </a:extLst>
                </a:gridCol>
              </a:tblGrid>
              <a:tr h="122487">
                <a:tc>
                  <a:txBody>
                    <a:bodyPr/>
                    <a:lstStyle/>
                    <a:p>
                      <a:pPr marL="0" algn="ctr" defTabSz="914400" rtl="0" eaLnBrk="1" fontAlgn="b" latinLnBrk="0" hangingPunct="1"/>
                      <a:r>
                        <a:rPr lang="es-PA" sz="1000" b="1" i="0" u="none" strike="noStrike" kern="1200" dirty="0">
                          <a:solidFill>
                            <a:srgbClr val="C700D3"/>
                          </a:solidFill>
                          <a:effectLst/>
                          <a:latin typeface="Kantar Brown" panose="020B0504020101010102"/>
                          <a:ea typeface="+mn-ea"/>
                          <a:cs typeface="+mn-cs"/>
                        </a:rPr>
                        <a:t>290.402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50846595"/>
                  </a:ext>
                </a:extLst>
              </a:tr>
            </a:tbl>
          </a:graphicData>
        </a:graphic>
      </p:graphicFrame>
      <p:graphicFrame>
        <p:nvGraphicFramePr>
          <p:cNvPr id="59" name="Tabla 58">
            <a:extLst>
              <a:ext uri="{FF2B5EF4-FFF2-40B4-BE49-F238E27FC236}">
                <a16:creationId xmlns:a16="http://schemas.microsoft.com/office/drawing/2014/main" id="{29ED1CAE-4DB6-4313-9E9D-1E1DF3CCEF30}"/>
              </a:ext>
            </a:extLst>
          </p:cNvPr>
          <p:cNvGraphicFramePr>
            <a:graphicFrameLocks noGrp="1"/>
          </p:cNvGraphicFramePr>
          <p:nvPr>
            <p:extLst>
              <p:ext uri="{D42A27DB-BD31-4B8C-83A1-F6EECF244321}">
                <p14:modId xmlns:p14="http://schemas.microsoft.com/office/powerpoint/2010/main" val="189309376"/>
              </p:ext>
            </p:extLst>
          </p:nvPr>
        </p:nvGraphicFramePr>
        <p:xfrm>
          <a:off x="2201546" y="3087310"/>
          <a:ext cx="690817" cy="190500"/>
        </p:xfrm>
        <a:graphic>
          <a:graphicData uri="http://schemas.openxmlformats.org/drawingml/2006/table">
            <a:tbl>
              <a:tblPr>
                <a:tableStyleId>{5C22544A-7EE6-4342-B048-85BDC9FD1C3A}</a:tableStyleId>
              </a:tblPr>
              <a:tblGrid>
                <a:gridCol w="690817">
                  <a:extLst>
                    <a:ext uri="{9D8B030D-6E8A-4147-A177-3AD203B41FA5}">
                      <a16:colId xmlns:a16="http://schemas.microsoft.com/office/drawing/2014/main" val="2161307"/>
                    </a:ext>
                  </a:extLst>
                </a:gridCol>
              </a:tblGrid>
              <a:tr h="190500">
                <a:tc>
                  <a:txBody>
                    <a:bodyPr/>
                    <a:lstStyle/>
                    <a:p>
                      <a:pPr algn="ctr" fontAlgn="ctr"/>
                      <a:r>
                        <a:rPr lang="es-PA" sz="1000" b="1" i="0" u="none" strike="noStrike" dirty="0">
                          <a:solidFill>
                            <a:srgbClr val="00B0F0"/>
                          </a:solidFill>
                          <a:effectLst/>
                          <a:latin typeface="Kantar Brown" panose="020B0504020101010102"/>
                        </a:rPr>
                        <a:t>9.500.992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50846595"/>
                  </a:ext>
                </a:extLst>
              </a:tr>
            </a:tbl>
          </a:graphicData>
        </a:graphic>
      </p:graphicFrame>
      <p:graphicFrame>
        <p:nvGraphicFramePr>
          <p:cNvPr id="64" name="Tabla 63">
            <a:extLst>
              <a:ext uri="{FF2B5EF4-FFF2-40B4-BE49-F238E27FC236}">
                <a16:creationId xmlns:a16="http://schemas.microsoft.com/office/drawing/2014/main" id="{F2836AE6-B3BF-4D6E-BE84-C5D948199BCD}"/>
              </a:ext>
            </a:extLst>
          </p:cNvPr>
          <p:cNvGraphicFramePr>
            <a:graphicFrameLocks noGrp="1"/>
          </p:cNvGraphicFramePr>
          <p:nvPr>
            <p:extLst>
              <p:ext uri="{D42A27DB-BD31-4B8C-83A1-F6EECF244321}">
                <p14:modId xmlns:p14="http://schemas.microsoft.com/office/powerpoint/2010/main" val="741489346"/>
              </p:ext>
            </p:extLst>
          </p:nvPr>
        </p:nvGraphicFramePr>
        <p:xfrm>
          <a:off x="3128913" y="3564917"/>
          <a:ext cx="690817" cy="190500"/>
        </p:xfrm>
        <a:graphic>
          <a:graphicData uri="http://schemas.openxmlformats.org/drawingml/2006/table">
            <a:tbl>
              <a:tblPr>
                <a:tableStyleId>{5C22544A-7EE6-4342-B048-85BDC9FD1C3A}</a:tableStyleId>
              </a:tblPr>
              <a:tblGrid>
                <a:gridCol w="690817">
                  <a:extLst>
                    <a:ext uri="{9D8B030D-6E8A-4147-A177-3AD203B41FA5}">
                      <a16:colId xmlns:a16="http://schemas.microsoft.com/office/drawing/2014/main" val="2161307"/>
                    </a:ext>
                  </a:extLst>
                </a:gridCol>
              </a:tblGrid>
              <a:tr h="190500">
                <a:tc>
                  <a:txBody>
                    <a:bodyPr/>
                    <a:lstStyle/>
                    <a:p>
                      <a:pPr marL="0" algn="ctr" defTabSz="914400" rtl="0" eaLnBrk="1" fontAlgn="b" latinLnBrk="0" hangingPunct="1"/>
                      <a:r>
                        <a:rPr lang="es-PA" sz="1000" b="1" i="0" u="none" strike="noStrike" kern="1200" dirty="0">
                          <a:solidFill>
                            <a:srgbClr val="0070C0"/>
                          </a:solidFill>
                          <a:effectLst/>
                          <a:latin typeface="Kantar Brown" panose="020B0504020101010102"/>
                          <a:ea typeface="+mn-ea"/>
                          <a:cs typeface="+mn-cs"/>
                        </a:rPr>
                        <a:t>267.619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50846595"/>
                  </a:ext>
                </a:extLst>
              </a:tr>
            </a:tbl>
          </a:graphicData>
        </a:graphic>
      </p:graphicFrame>
      <p:graphicFrame>
        <p:nvGraphicFramePr>
          <p:cNvPr id="65" name="Tabla 64">
            <a:extLst>
              <a:ext uri="{FF2B5EF4-FFF2-40B4-BE49-F238E27FC236}">
                <a16:creationId xmlns:a16="http://schemas.microsoft.com/office/drawing/2014/main" id="{7CE4D7B8-0F9F-4261-ADCD-064784DF316F}"/>
              </a:ext>
            </a:extLst>
          </p:cNvPr>
          <p:cNvGraphicFramePr>
            <a:graphicFrameLocks noGrp="1"/>
          </p:cNvGraphicFramePr>
          <p:nvPr>
            <p:extLst>
              <p:ext uri="{D42A27DB-BD31-4B8C-83A1-F6EECF244321}">
                <p14:modId xmlns:p14="http://schemas.microsoft.com/office/powerpoint/2010/main" val="138122874"/>
              </p:ext>
            </p:extLst>
          </p:nvPr>
        </p:nvGraphicFramePr>
        <p:xfrm>
          <a:off x="7286026" y="3655224"/>
          <a:ext cx="690817" cy="161925"/>
        </p:xfrm>
        <a:graphic>
          <a:graphicData uri="http://schemas.openxmlformats.org/drawingml/2006/table">
            <a:tbl>
              <a:tblPr>
                <a:tableStyleId>{5C22544A-7EE6-4342-B048-85BDC9FD1C3A}</a:tableStyleId>
              </a:tblPr>
              <a:tblGrid>
                <a:gridCol w="690817">
                  <a:extLst>
                    <a:ext uri="{9D8B030D-6E8A-4147-A177-3AD203B41FA5}">
                      <a16:colId xmlns:a16="http://schemas.microsoft.com/office/drawing/2014/main" val="2161307"/>
                    </a:ext>
                  </a:extLst>
                </a:gridCol>
              </a:tblGrid>
              <a:tr h="122487">
                <a:tc>
                  <a:txBody>
                    <a:bodyPr/>
                    <a:lstStyle/>
                    <a:p>
                      <a:pPr marL="0" algn="ctr" defTabSz="914400" rtl="0" eaLnBrk="1" fontAlgn="b" latinLnBrk="0" hangingPunct="1"/>
                      <a:r>
                        <a:rPr lang="es-PA" sz="1000" b="1" i="0" u="none" strike="noStrike" kern="1200" dirty="0">
                          <a:solidFill>
                            <a:srgbClr val="C700D3"/>
                          </a:solidFill>
                          <a:effectLst/>
                          <a:latin typeface="Kantar Brown" panose="020B0504020101010102"/>
                          <a:ea typeface="+mn-ea"/>
                          <a:cs typeface="+mn-cs"/>
                        </a:rPr>
                        <a:t>267.619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50846595"/>
                  </a:ext>
                </a:extLst>
              </a:tr>
            </a:tbl>
          </a:graphicData>
        </a:graphic>
      </p:graphicFrame>
      <p:graphicFrame>
        <p:nvGraphicFramePr>
          <p:cNvPr id="68" name="Tabla 67">
            <a:extLst>
              <a:ext uri="{FF2B5EF4-FFF2-40B4-BE49-F238E27FC236}">
                <a16:creationId xmlns:a16="http://schemas.microsoft.com/office/drawing/2014/main" id="{CFC8AD06-43D4-45EF-8F2B-819E423A40DE}"/>
              </a:ext>
            </a:extLst>
          </p:cNvPr>
          <p:cNvGraphicFramePr>
            <a:graphicFrameLocks noGrp="1"/>
          </p:cNvGraphicFramePr>
          <p:nvPr>
            <p:extLst>
              <p:ext uri="{D42A27DB-BD31-4B8C-83A1-F6EECF244321}">
                <p14:modId xmlns:p14="http://schemas.microsoft.com/office/powerpoint/2010/main" val="4190091618"/>
              </p:ext>
            </p:extLst>
          </p:nvPr>
        </p:nvGraphicFramePr>
        <p:xfrm>
          <a:off x="1655920" y="5064216"/>
          <a:ext cx="792000" cy="190500"/>
        </p:xfrm>
        <a:graphic>
          <a:graphicData uri="http://schemas.openxmlformats.org/drawingml/2006/table">
            <a:tbl>
              <a:tblPr>
                <a:tableStyleId>{5C22544A-7EE6-4342-B048-85BDC9FD1C3A}</a:tableStyleId>
              </a:tblPr>
              <a:tblGrid>
                <a:gridCol w="792000">
                  <a:extLst>
                    <a:ext uri="{9D8B030D-6E8A-4147-A177-3AD203B41FA5}">
                      <a16:colId xmlns:a16="http://schemas.microsoft.com/office/drawing/2014/main" val="995031316"/>
                    </a:ext>
                  </a:extLst>
                </a:gridCol>
              </a:tblGrid>
              <a:tr h="190500">
                <a:tc>
                  <a:txBody>
                    <a:bodyPr/>
                    <a:lstStyle/>
                    <a:p>
                      <a:pPr algn="ctr" fontAlgn="ctr"/>
                      <a:r>
                        <a:rPr lang="es-PA" sz="1000" b="1" i="0" u="none" strike="noStrike" dirty="0">
                          <a:solidFill>
                            <a:srgbClr val="00B0F0"/>
                          </a:solidFill>
                          <a:effectLst/>
                          <a:latin typeface="Kantar Brown" panose="020B0504020101010102"/>
                        </a:rPr>
                        <a:t>678.910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41106768"/>
                  </a:ext>
                </a:extLst>
              </a:tr>
            </a:tbl>
          </a:graphicData>
        </a:graphic>
      </p:graphicFrame>
      <p:graphicFrame>
        <p:nvGraphicFramePr>
          <p:cNvPr id="70" name="Tabla 69">
            <a:extLst>
              <a:ext uri="{FF2B5EF4-FFF2-40B4-BE49-F238E27FC236}">
                <a16:creationId xmlns:a16="http://schemas.microsoft.com/office/drawing/2014/main" id="{E66FDC8C-5F2C-4D89-8700-7AF938B26B69}"/>
              </a:ext>
            </a:extLst>
          </p:cNvPr>
          <p:cNvGraphicFramePr>
            <a:graphicFrameLocks noGrp="1"/>
          </p:cNvGraphicFramePr>
          <p:nvPr>
            <p:extLst>
              <p:ext uri="{D42A27DB-BD31-4B8C-83A1-F6EECF244321}">
                <p14:modId xmlns:p14="http://schemas.microsoft.com/office/powerpoint/2010/main" val="4236518045"/>
              </p:ext>
            </p:extLst>
          </p:nvPr>
        </p:nvGraphicFramePr>
        <p:xfrm>
          <a:off x="2375912" y="5645411"/>
          <a:ext cx="931951" cy="190500"/>
        </p:xfrm>
        <a:graphic>
          <a:graphicData uri="http://schemas.openxmlformats.org/drawingml/2006/table">
            <a:tbl>
              <a:tblPr>
                <a:tableStyleId>{5C22544A-7EE6-4342-B048-85BDC9FD1C3A}</a:tableStyleId>
              </a:tblPr>
              <a:tblGrid>
                <a:gridCol w="931951">
                  <a:extLst>
                    <a:ext uri="{9D8B030D-6E8A-4147-A177-3AD203B41FA5}">
                      <a16:colId xmlns:a16="http://schemas.microsoft.com/office/drawing/2014/main" val="2138523136"/>
                    </a:ext>
                  </a:extLst>
                </a:gridCol>
              </a:tblGrid>
              <a:tr h="190500">
                <a:tc>
                  <a:txBody>
                    <a:bodyPr/>
                    <a:lstStyle/>
                    <a:p>
                      <a:pPr algn="ctr" fontAlgn="ctr"/>
                      <a:r>
                        <a:rPr lang="es-PA" sz="1000" b="1" i="0" u="none" strike="noStrike" dirty="0">
                          <a:solidFill>
                            <a:srgbClr val="0070C0"/>
                          </a:solidFill>
                          <a:effectLst/>
                          <a:latin typeface="Kantar Brown" panose="020B0504020101010102"/>
                        </a:rPr>
                        <a:t>1.722.592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57648048"/>
                  </a:ext>
                </a:extLst>
              </a:tr>
            </a:tbl>
          </a:graphicData>
        </a:graphic>
      </p:graphicFrame>
      <p:graphicFrame>
        <p:nvGraphicFramePr>
          <p:cNvPr id="71" name="Tabla 70">
            <a:extLst>
              <a:ext uri="{FF2B5EF4-FFF2-40B4-BE49-F238E27FC236}">
                <a16:creationId xmlns:a16="http://schemas.microsoft.com/office/drawing/2014/main" id="{DA4BE74D-ADBC-4FA6-9F0A-ED6AF5E63326}"/>
              </a:ext>
            </a:extLst>
          </p:cNvPr>
          <p:cNvGraphicFramePr>
            <a:graphicFrameLocks noGrp="1"/>
          </p:cNvGraphicFramePr>
          <p:nvPr>
            <p:extLst>
              <p:ext uri="{D42A27DB-BD31-4B8C-83A1-F6EECF244321}">
                <p14:modId xmlns:p14="http://schemas.microsoft.com/office/powerpoint/2010/main" val="2106869315"/>
              </p:ext>
            </p:extLst>
          </p:nvPr>
        </p:nvGraphicFramePr>
        <p:xfrm>
          <a:off x="8825710" y="5634853"/>
          <a:ext cx="854514" cy="190500"/>
        </p:xfrm>
        <a:graphic>
          <a:graphicData uri="http://schemas.openxmlformats.org/drawingml/2006/table">
            <a:tbl>
              <a:tblPr>
                <a:tableStyleId>{5C22544A-7EE6-4342-B048-85BDC9FD1C3A}</a:tableStyleId>
              </a:tblPr>
              <a:tblGrid>
                <a:gridCol w="854514">
                  <a:extLst>
                    <a:ext uri="{9D8B030D-6E8A-4147-A177-3AD203B41FA5}">
                      <a16:colId xmlns:a16="http://schemas.microsoft.com/office/drawing/2014/main" val="105632772"/>
                    </a:ext>
                  </a:extLst>
                </a:gridCol>
              </a:tblGrid>
              <a:tr h="190500">
                <a:tc>
                  <a:txBody>
                    <a:bodyPr/>
                    <a:lstStyle/>
                    <a:p>
                      <a:pPr algn="ctr" fontAlgn="b"/>
                      <a:r>
                        <a:rPr lang="es-PA" sz="1000" b="1" i="0" u="none" strike="noStrike" dirty="0">
                          <a:solidFill>
                            <a:srgbClr val="C700D3"/>
                          </a:solidFill>
                          <a:effectLst/>
                          <a:latin typeface="Kantar Brown" panose="020B0504020101010102"/>
                        </a:rPr>
                        <a:t>515.855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52195568"/>
                  </a:ext>
                </a:extLst>
              </a:tr>
            </a:tbl>
          </a:graphicData>
        </a:graphic>
      </p:graphicFrame>
      <p:graphicFrame>
        <p:nvGraphicFramePr>
          <p:cNvPr id="74" name="Tabla 73">
            <a:extLst>
              <a:ext uri="{FF2B5EF4-FFF2-40B4-BE49-F238E27FC236}">
                <a16:creationId xmlns:a16="http://schemas.microsoft.com/office/drawing/2014/main" id="{3D7191BD-E3C2-4549-85CA-3A13D53AD099}"/>
              </a:ext>
            </a:extLst>
          </p:cNvPr>
          <p:cNvGraphicFramePr>
            <a:graphicFrameLocks noGrp="1"/>
          </p:cNvGraphicFramePr>
          <p:nvPr>
            <p:extLst>
              <p:ext uri="{D42A27DB-BD31-4B8C-83A1-F6EECF244321}">
                <p14:modId xmlns:p14="http://schemas.microsoft.com/office/powerpoint/2010/main" val="2841697902"/>
              </p:ext>
            </p:extLst>
          </p:nvPr>
        </p:nvGraphicFramePr>
        <p:xfrm>
          <a:off x="2453156" y="5068830"/>
          <a:ext cx="792000" cy="190500"/>
        </p:xfrm>
        <a:graphic>
          <a:graphicData uri="http://schemas.openxmlformats.org/drawingml/2006/table">
            <a:tbl>
              <a:tblPr>
                <a:tableStyleId>{5C22544A-7EE6-4342-B048-85BDC9FD1C3A}</a:tableStyleId>
              </a:tblPr>
              <a:tblGrid>
                <a:gridCol w="792000">
                  <a:extLst>
                    <a:ext uri="{9D8B030D-6E8A-4147-A177-3AD203B41FA5}">
                      <a16:colId xmlns:a16="http://schemas.microsoft.com/office/drawing/2014/main" val="995031316"/>
                    </a:ext>
                  </a:extLst>
                </a:gridCol>
              </a:tblGrid>
              <a:tr h="190500">
                <a:tc>
                  <a:txBody>
                    <a:bodyPr/>
                    <a:lstStyle/>
                    <a:p>
                      <a:pPr algn="ctr" fontAlgn="ctr"/>
                      <a:r>
                        <a:rPr lang="es-PA" sz="1000" b="1" i="0" u="none" strike="noStrike" dirty="0">
                          <a:solidFill>
                            <a:srgbClr val="00B0F0"/>
                          </a:solidFill>
                          <a:effectLst/>
                          <a:latin typeface="Kantar Brown" panose="020B0504020101010102"/>
                        </a:rPr>
                        <a:t>9.080.448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41106768"/>
                  </a:ext>
                </a:extLst>
              </a:tr>
            </a:tbl>
          </a:graphicData>
        </a:graphic>
      </p:graphicFrame>
      <p:graphicFrame>
        <p:nvGraphicFramePr>
          <p:cNvPr id="76" name="Tabla 75">
            <a:extLst>
              <a:ext uri="{FF2B5EF4-FFF2-40B4-BE49-F238E27FC236}">
                <a16:creationId xmlns:a16="http://schemas.microsoft.com/office/drawing/2014/main" id="{12417856-C73A-4C6C-91D9-1409F92ED4B8}"/>
              </a:ext>
            </a:extLst>
          </p:cNvPr>
          <p:cNvGraphicFramePr>
            <a:graphicFrameLocks noGrp="1"/>
          </p:cNvGraphicFramePr>
          <p:nvPr>
            <p:extLst>
              <p:ext uri="{D42A27DB-BD31-4B8C-83A1-F6EECF244321}">
                <p14:modId xmlns:p14="http://schemas.microsoft.com/office/powerpoint/2010/main" val="1112252302"/>
              </p:ext>
            </p:extLst>
          </p:nvPr>
        </p:nvGraphicFramePr>
        <p:xfrm>
          <a:off x="3342554" y="5677259"/>
          <a:ext cx="931951" cy="190500"/>
        </p:xfrm>
        <a:graphic>
          <a:graphicData uri="http://schemas.openxmlformats.org/drawingml/2006/table">
            <a:tbl>
              <a:tblPr>
                <a:tableStyleId>{5C22544A-7EE6-4342-B048-85BDC9FD1C3A}</a:tableStyleId>
              </a:tblPr>
              <a:tblGrid>
                <a:gridCol w="931951">
                  <a:extLst>
                    <a:ext uri="{9D8B030D-6E8A-4147-A177-3AD203B41FA5}">
                      <a16:colId xmlns:a16="http://schemas.microsoft.com/office/drawing/2014/main" val="2138523136"/>
                    </a:ext>
                  </a:extLst>
                </a:gridCol>
              </a:tblGrid>
              <a:tr h="190500">
                <a:tc>
                  <a:txBody>
                    <a:bodyPr/>
                    <a:lstStyle/>
                    <a:p>
                      <a:pPr algn="ctr" fontAlgn="ctr"/>
                      <a:r>
                        <a:rPr lang="es-PA" sz="1000" b="1" i="0" u="none" strike="noStrike" dirty="0">
                          <a:solidFill>
                            <a:srgbClr val="0070C0"/>
                          </a:solidFill>
                          <a:effectLst/>
                          <a:latin typeface="Kantar Brown" panose="020B0504020101010102"/>
                        </a:rPr>
                        <a:t>1.786.609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57648048"/>
                  </a:ext>
                </a:extLst>
              </a:tr>
            </a:tbl>
          </a:graphicData>
        </a:graphic>
      </p:graphicFrame>
      <p:graphicFrame>
        <p:nvGraphicFramePr>
          <p:cNvPr id="79" name="Tabla 78">
            <a:extLst>
              <a:ext uri="{FF2B5EF4-FFF2-40B4-BE49-F238E27FC236}">
                <a16:creationId xmlns:a16="http://schemas.microsoft.com/office/drawing/2014/main" id="{343AAD77-4732-4C13-9887-08095813ED5E}"/>
              </a:ext>
            </a:extLst>
          </p:cNvPr>
          <p:cNvGraphicFramePr>
            <a:graphicFrameLocks noGrp="1"/>
          </p:cNvGraphicFramePr>
          <p:nvPr>
            <p:extLst>
              <p:ext uri="{D42A27DB-BD31-4B8C-83A1-F6EECF244321}">
                <p14:modId xmlns:p14="http://schemas.microsoft.com/office/powerpoint/2010/main" val="434467187"/>
              </p:ext>
            </p:extLst>
          </p:nvPr>
        </p:nvGraphicFramePr>
        <p:xfrm>
          <a:off x="9771796" y="5644413"/>
          <a:ext cx="854514" cy="190500"/>
        </p:xfrm>
        <a:graphic>
          <a:graphicData uri="http://schemas.openxmlformats.org/drawingml/2006/table">
            <a:tbl>
              <a:tblPr>
                <a:tableStyleId>{5C22544A-7EE6-4342-B048-85BDC9FD1C3A}</a:tableStyleId>
              </a:tblPr>
              <a:tblGrid>
                <a:gridCol w="854514">
                  <a:extLst>
                    <a:ext uri="{9D8B030D-6E8A-4147-A177-3AD203B41FA5}">
                      <a16:colId xmlns:a16="http://schemas.microsoft.com/office/drawing/2014/main" val="105632772"/>
                    </a:ext>
                  </a:extLst>
                </a:gridCol>
              </a:tblGrid>
              <a:tr h="190500">
                <a:tc>
                  <a:txBody>
                    <a:bodyPr/>
                    <a:lstStyle/>
                    <a:p>
                      <a:pPr algn="ctr" fontAlgn="b"/>
                      <a:r>
                        <a:rPr lang="es-PA" sz="1000" b="1" i="0" u="none" strike="noStrike" dirty="0">
                          <a:solidFill>
                            <a:srgbClr val="C700D3"/>
                          </a:solidFill>
                          <a:effectLst/>
                          <a:latin typeface="Kantar Brown" panose="020B0504020101010102"/>
                        </a:rPr>
                        <a:t>1.548.187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52195568"/>
                  </a:ext>
                </a:extLst>
              </a:tr>
            </a:tbl>
          </a:graphicData>
        </a:graphic>
      </p:graphicFrame>
      <p:sp>
        <p:nvSpPr>
          <p:cNvPr id="7" name="Marcador de número de diapositiva 6">
            <a:extLst>
              <a:ext uri="{FF2B5EF4-FFF2-40B4-BE49-F238E27FC236}">
                <a16:creationId xmlns:a16="http://schemas.microsoft.com/office/drawing/2014/main" id="{2D6D8F7E-7766-4982-98E6-5E404DEB1C38}"/>
              </a:ext>
            </a:extLst>
          </p:cNvPr>
          <p:cNvSpPr>
            <a:spLocks noGrp="1"/>
          </p:cNvSpPr>
          <p:nvPr>
            <p:ph type="sldNum" sz="quarter" idx="15"/>
          </p:nvPr>
        </p:nvSpPr>
        <p:spPr/>
        <p:txBody>
          <a:bodyPr/>
          <a:lstStyle/>
          <a:p>
            <a:pPr>
              <a:defRPr/>
            </a:pPr>
            <a:fld id="{6A6B4E5E-B30E-4085-A2FB-1DD331147B08}" type="slidenum">
              <a:rPr lang="en-GB" altLang="es-EC" smtClean="0">
                <a:solidFill>
                  <a:srgbClr val="717171"/>
                </a:solidFill>
              </a:rPr>
              <a:pPr>
                <a:defRPr/>
              </a:pPr>
              <a:t>10</a:t>
            </a:fld>
            <a:endParaRPr lang="en-GB" altLang="es-EC">
              <a:solidFill>
                <a:srgbClr val="717171"/>
              </a:solidFill>
            </a:endParaRPr>
          </a:p>
        </p:txBody>
      </p:sp>
    </p:spTree>
    <p:extLst>
      <p:ext uri="{BB962C8B-B14F-4D97-AF65-F5344CB8AC3E}">
        <p14:creationId xmlns:p14="http://schemas.microsoft.com/office/powerpoint/2010/main" val="28447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6" descr="Uma imagem contendo pessoa, homem, no interior, escuro&#10;&#10;Descrição gerada automaticamente">
            <a:extLst>
              <a:ext uri="{FF2B5EF4-FFF2-40B4-BE49-F238E27FC236}">
                <a16:creationId xmlns:a16="http://schemas.microsoft.com/office/drawing/2014/main" id="{C6C6E238-CDAF-4F11-A551-BB0FDCFD87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77641" y="432638"/>
            <a:ext cx="5235471" cy="5468398"/>
          </a:xfrm>
          <a:prstGeom prst="rect">
            <a:avLst/>
          </a:prstGeom>
        </p:spPr>
      </p:pic>
      <p:sp>
        <p:nvSpPr>
          <p:cNvPr id="2" name="Título 1">
            <a:extLst>
              <a:ext uri="{FF2B5EF4-FFF2-40B4-BE49-F238E27FC236}">
                <a16:creationId xmlns:a16="http://schemas.microsoft.com/office/drawing/2014/main" id="{4119C0F4-B102-4CE4-8935-6D636CA73A30}"/>
              </a:ext>
            </a:extLst>
          </p:cNvPr>
          <p:cNvSpPr>
            <a:spLocks noGrp="1"/>
          </p:cNvSpPr>
          <p:nvPr>
            <p:ph type="title"/>
          </p:nvPr>
        </p:nvSpPr>
        <p:spPr>
          <a:xfrm>
            <a:off x="360000" y="430718"/>
            <a:ext cx="6142680" cy="403200"/>
          </a:xfrm>
        </p:spPr>
        <p:txBody>
          <a:bodyPr/>
          <a:lstStyle/>
          <a:p>
            <a:r>
              <a:rPr lang="es-PE" dirty="0">
                <a:latin typeface="Kantar Brown "/>
              </a:rPr>
              <a:t>El consumo de TV online es de </a:t>
            </a:r>
            <a:r>
              <a:rPr lang="es-PE" dirty="0">
                <a:solidFill>
                  <a:srgbClr val="BEA400"/>
                </a:solidFill>
                <a:latin typeface="Kantar Brown "/>
              </a:rPr>
              <a:t>6%</a:t>
            </a:r>
            <a:r>
              <a:rPr lang="es-PE" sz="2000" dirty="0">
                <a:latin typeface="Kantar Brown "/>
              </a:rPr>
              <a:t> </a:t>
            </a:r>
            <a:r>
              <a:rPr lang="es-PE" dirty="0">
                <a:latin typeface="Kantar Brown "/>
              </a:rPr>
              <a:t>en </a:t>
            </a:r>
            <a:r>
              <a:rPr lang="es-PE" dirty="0" err="1">
                <a:latin typeface="Kantar Brown "/>
              </a:rPr>
              <a:t>LatAm</a:t>
            </a:r>
            <a:endParaRPr lang="es-PE" dirty="0">
              <a:latin typeface="Kantar Brown "/>
            </a:endParaRPr>
          </a:p>
        </p:txBody>
      </p:sp>
      <p:sp>
        <p:nvSpPr>
          <p:cNvPr id="32" name="CuadroTexto 31">
            <a:extLst>
              <a:ext uri="{FF2B5EF4-FFF2-40B4-BE49-F238E27FC236}">
                <a16:creationId xmlns:a16="http://schemas.microsoft.com/office/drawing/2014/main" id="{32417273-0B03-4971-B1FE-D623DB8C2D83}"/>
              </a:ext>
            </a:extLst>
          </p:cNvPr>
          <p:cNvSpPr txBox="1"/>
          <p:nvPr/>
        </p:nvSpPr>
        <p:spPr>
          <a:xfrm>
            <a:off x="5576796" y="6427282"/>
            <a:ext cx="592674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33333"/>
                </a:solidFill>
                <a:effectLst/>
                <a:uLnTx/>
                <a:uFillTx/>
                <a:latin typeface="Kantar Brown "/>
                <a:ea typeface="+mn-ea"/>
                <a:cs typeface="+mn-cs"/>
              </a:rPr>
              <a:t>Fuente:  TGI </a:t>
            </a:r>
            <a:r>
              <a:rPr kumimoji="0" lang="en-GB" sz="800" b="0" i="0" u="none" strike="noStrike" kern="1200" cap="none" spc="0" normalizeH="0" baseline="0" noProof="0" err="1">
                <a:ln>
                  <a:noFill/>
                </a:ln>
                <a:solidFill>
                  <a:srgbClr val="333333"/>
                </a:solidFill>
                <a:effectLst/>
                <a:uLnTx/>
                <a:uFillTx/>
                <a:latin typeface="Kantar Brown "/>
                <a:ea typeface="+mn-ea"/>
                <a:cs typeface="+mn-cs"/>
              </a:rPr>
              <a:t>Latam</a:t>
            </a:r>
            <a:r>
              <a:rPr kumimoji="0" lang="en-GB" sz="800" b="0" i="0" u="none" strike="noStrike" kern="1200" cap="none" spc="0" normalizeH="0" baseline="0" noProof="0">
                <a:ln>
                  <a:noFill/>
                </a:ln>
                <a:solidFill>
                  <a:srgbClr val="333333"/>
                </a:solidFill>
                <a:effectLst/>
                <a:uLnTx/>
                <a:uFillTx/>
                <a:latin typeface="Kantar Brown "/>
                <a:ea typeface="+mn-ea"/>
                <a:cs typeface="+mn-cs"/>
              </a:rPr>
              <a:t> 2019 II + 2020 I</a:t>
            </a:r>
          </a:p>
        </p:txBody>
      </p:sp>
      <p:graphicFrame>
        <p:nvGraphicFramePr>
          <p:cNvPr id="7" name="Gráfico 6">
            <a:extLst>
              <a:ext uri="{FF2B5EF4-FFF2-40B4-BE49-F238E27FC236}">
                <a16:creationId xmlns:a16="http://schemas.microsoft.com/office/drawing/2014/main" id="{899EBB9D-45DB-41C6-BD4B-C92254265300}"/>
              </a:ext>
            </a:extLst>
          </p:cNvPr>
          <p:cNvGraphicFramePr/>
          <p:nvPr/>
        </p:nvGraphicFramePr>
        <p:xfrm>
          <a:off x="424542" y="1587948"/>
          <a:ext cx="5632381" cy="3829642"/>
        </p:xfrm>
        <a:graphic>
          <a:graphicData uri="http://schemas.openxmlformats.org/drawingml/2006/chart">
            <c:chart xmlns:c="http://schemas.openxmlformats.org/drawingml/2006/chart" xmlns:r="http://schemas.openxmlformats.org/officeDocument/2006/relationships" r:id="rId4"/>
          </a:graphicData>
        </a:graphic>
      </p:graphicFrame>
      <p:pic>
        <p:nvPicPr>
          <p:cNvPr id="18" name="Imagen 17">
            <a:extLst>
              <a:ext uri="{FF2B5EF4-FFF2-40B4-BE49-F238E27FC236}">
                <a16:creationId xmlns:a16="http://schemas.microsoft.com/office/drawing/2014/main" id="{B6EA7870-9CFE-4079-8704-59F256B685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08580" y="6132120"/>
            <a:ext cx="714739" cy="714739"/>
          </a:xfrm>
          <a:prstGeom prst="rect">
            <a:avLst/>
          </a:prstGeom>
        </p:spPr>
      </p:pic>
      <p:sp>
        <p:nvSpPr>
          <p:cNvPr id="5" name="Marcador de número de diapositiva 4">
            <a:extLst>
              <a:ext uri="{FF2B5EF4-FFF2-40B4-BE49-F238E27FC236}">
                <a16:creationId xmlns:a16="http://schemas.microsoft.com/office/drawing/2014/main" id="{5A4359A2-824D-4FDE-8B6B-BB0995B438DF}"/>
              </a:ext>
            </a:extLst>
          </p:cNvPr>
          <p:cNvSpPr>
            <a:spLocks noGrp="1"/>
          </p:cNvSpPr>
          <p:nvPr>
            <p:ph type="sldNum" sz="quarter" idx="10"/>
          </p:nvPr>
        </p:nvSpPr>
        <p:spPr/>
        <p:txBody>
          <a:bodyPr/>
          <a:lstStyle/>
          <a:p>
            <a:fld id="{4034BEE3-566C-4068-A777-C3A4762E861B}" type="slidenum">
              <a:rPr lang="en-GB" smtClean="0"/>
              <a:pPr/>
              <a:t>11</a:t>
            </a:fld>
            <a:endParaRPr lang="en-GB"/>
          </a:p>
        </p:txBody>
      </p:sp>
    </p:spTree>
    <p:extLst>
      <p:ext uri="{BB962C8B-B14F-4D97-AF65-F5344CB8AC3E}">
        <p14:creationId xmlns:p14="http://schemas.microsoft.com/office/powerpoint/2010/main" val="412282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Imagen que contiene interior, persona, pequeño, mujer&#10;&#10;Descripción generada automáticamente">
            <a:extLst>
              <a:ext uri="{FF2B5EF4-FFF2-40B4-BE49-F238E27FC236}">
                <a16:creationId xmlns:a16="http://schemas.microsoft.com/office/drawing/2014/main" id="{74C242FB-4203-4BE8-8E73-FAC1C838A0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48491" y="0"/>
            <a:ext cx="7643106" cy="6152725"/>
          </a:xfrm>
          <a:prstGeom prst="rect">
            <a:avLst/>
          </a:prstGeom>
        </p:spPr>
      </p:pic>
      <p:sp>
        <p:nvSpPr>
          <p:cNvPr id="31" name="Rectangle 29">
            <a:extLst>
              <a:ext uri="{FF2B5EF4-FFF2-40B4-BE49-F238E27FC236}">
                <a16:creationId xmlns:a16="http://schemas.microsoft.com/office/drawing/2014/main" id="{7AC2AE9F-C760-4966-A091-7FEA517BC6DA}"/>
              </a:ext>
            </a:extLst>
          </p:cNvPr>
          <p:cNvSpPr/>
          <p:nvPr>
            <p:custDataLst>
              <p:tags r:id="rId1"/>
            </p:custDataLst>
          </p:nvPr>
        </p:nvSpPr>
        <p:spPr bwMode="ltGray">
          <a:xfrm>
            <a:off x="-2498" y="1"/>
            <a:ext cx="11123944" cy="6156710"/>
          </a:xfrm>
          <a:prstGeom prst="rect">
            <a:avLst/>
          </a:prstGeom>
          <a:gradFill flip="none" rotWithShape="1">
            <a:gsLst>
              <a:gs pos="38000">
                <a:srgbClr val="000000"/>
              </a:gs>
              <a:gs pos="100000">
                <a:srgbClr val="000000">
                  <a:alpha val="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a:ea typeface="+mn-ea"/>
              <a:cs typeface="+mn-cs"/>
            </a:endParaRPr>
          </a:p>
        </p:txBody>
      </p:sp>
      <p:sp>
        <p:nvSpPr>
          <p:cNvPr id="2" name="Título 1">
            <a:extLst>
              <a:ext uri="{FF2B5EF4-FFF2-40B4-BE49-F238E27FC236}">
                <a16:creationId xmlns:a16="http://schemas.microsoft.com/office/drawing/2014/main" id="{8E8C7253-E99E-4397-B617-306C8DCD8829}"/>
              </a:ext>
            </a:extLst>
          </p:cNvPr>
          <p:cNvSpPr>
            <a:spLocks noGrp="1"/>
          </p:cNvSpPr>
          <p:nvPr>
            <p:ph type="title"/>
          </p:nvPr>
        </p:nvSpPr>
        <p:spPr>
          <a:xfrm>
            <a:off x="359999" y="430717"/>
            <a:ext cx="6096001" cy="404119"/>
          </a:xfrm>
        </p:spPr>
        <p:txBody>
          <a:bodyPr/>
          <a:lstStyle/>
          <a:p>
            <a:r>
              <a:rPr lang="es-PE">
                <a:solidFill>
                  <a:schemeClr val="bg1"/>
                </a:solidFill>
                <a:latin typeface="Kantar Brown" panose="020B0504020101010102" pitchFamily="34" charset="0"/>
                <a:cs typeface="Kantar Brown" panose="020B0504020101010102" pitchFamily="34" charset="0"/>
              </a:rPr>
              <a:t>Además, los consumidores de contenido de video digital ven televisión</a:t>
            </a:r>
          </a:p>
        </p:txBody>
      </p:sp>
      <p:sp>
        <p:nvSpPr>
          <p:cNvPr id="36" name="CuadroTexto 35">
            <a:extLst>
              <a:ext uri="{FF2B5EF4-FFF2-40B4-BE49-F238E27FC236}">
                <a16:creationId xmlns:a16="http://schemas.microsoft.com/office/drawing/2014/main" id="{97ABFBF1-F597-4BD1-86A1-B2BA235BB461}"/>
              </a:ext>
            </a:extLst>
          </p:cNvPr>
          <p:cNvSpPr txBox="1"/>
          <p:nvPr/>
        </p:nvSpPr>
        <p:spPr>
          <a:xfrm>
            <a:off x="4062775" y="6332684"/>
            <a:ext cx="775461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33333"/>
                </a:solidFill>
                <a:effectLst/>
                <a:uLnTx/>
                <a:uFillTx/>
                <a:latin typeface="Kantar Brown" panose="020B0504020101010102" pitchFamily="34" charset="0"/>
                <a:ea typeface="+mn-ea"/>
                <a:cs typeface="Kantar Brown" panose="020B0504020101010102" pitchFamily="34" charset="0"/>
              </a:rPr>
              <a:t>Fuente: </a:t>
            </a:r>
            <a:r>
              <a:rPr kumimoji="0" lang="en-US" sz="800" b="0" i="0" u="none" strike="noStrike" kern="1200" cap="none" spc="0" normalizeH="0" baseline="0" noProof="0" dirty="0">
                <a:ln>
                  <a:noFill/>
                </a:ln>
                <a:solidFill>
                  <a:srgbClr val="333333"/>
                </a:solidFill>
                <a:effectLst/>
                <a:uLnTx/>
                <a:uFillTx/>
                <a:latin typeface="Kantar Brown" panose="020B0504020101010102" pitchFamily="34" charset="0"/>
                <a:ea typeface="+mn-ea"/>
                <a:cs typeface="Kantar Brown" panose="020B0504020101010102" pitchFamily="34" charset="0"/>
              </a:rPr>
              <a:t>TGI Chile 2019 Wave II + 2020 Wave I </a:t>
            </a:r>
            <a:r>
              <a:rPr kumimoji="0" lang="en-GB" sz="800" b="0" i="0" u="none" strike="noStrike" kern="1200" cap="none" spc="0" normalizeH="0" baseline="0" noProof="0" dirty="0">
                <a:ln>
                  <a:noFill/>
                </a:ln>
                <a:solidFill>
                  <a:srgbClr val="333333"/>
                </a:solidFill>
                <a:effectLst/>
                <a:uLnTx/>
                <a:uFillTx/>
                <a:latin typeface="Kantar Brown" panose="020B0504020101010102" pitchFamily="34" charset="0"/>
                <a:ea typeface="+mn-ea"/>
                <a:cs typeface="Kantar Brown" panose="020B0504020101010102" pitchFamily="34" charset="0"/>
              </a:rPr>
              <a:t>- Personas 12-75 </a:t>
            </a:r>
            <a:r>
              <a:rPr kumimoji="0" lang="en-GB" sz="800" b="0" i="0" u="none" strike="noStrike" kern="1200" cap="none" spc="0" normalizeH="0" baseline="0" noProof="0" dirty="0" err="1">
                <a:ln>
                  <a:noFill/>
                </a:ln>
                <a:solidFill>
                  <a:srgbClr val="333333"/>
                </a:solidFill>
                <a:effectLst/>
                <a:uLnTx/>
                <a:uFillTx/>
                <a:latin typeface="Kantar Brown" panose="020B0504020101010102" pitchFamily="34" charset="0"/>
                <a:ea typeface="+mn-ea"/>
                <a:cs typeface="Kantar Brown" panose="020B0504020101010102" pitchFamily="34" charset="0"/>
              </a:rPr>
              <a:t>años</a:t>
            </a:r>
            <a:endParaRPr kumimoji="0" lang="en-GB" sz="800" b="0" i="0" u="none" strike="noStrike" kern="1200" cap="none" spc="0" normalizeH="0" baseline="0" noProof="0" dirty="0">
              <a:ln>
                <a:noFill/>
              </a:ln>
              <a:solidFill>
                <a:srgbClr val="333333"/>
              </a:solidFill>
              <a:effectLst/>
              <a:uLnTx/>
              <a:uFillTx/>
              <a:latin typeface="Kantar Brown" panose="020B0504020101010102" pitchFamily="34" charset="0"/>
              <a:ea typeface="+mn-ea"/>
              <a:cs typeface="Kantar Brown" panose="020B0504020101010102" pitchFamily="34" charset="0"/>
            </a:endParaRPr>
          </a:p>
        </p:txBody>
      </p:sp>
      <p:sp>
        <p:nvSpPr>
          <p:cNvPr id="9" name="Triángulo isósceles 8">
            <a:extLst>
              <a:ext uri="{FF2B5EF4-FFF2-40B4-BE49-F238E27FC236}">
                <a16:creationId xmlns:a16="http://schemas.microsoft.com/office/drawing/2014/main" id="{2033BAC7-E950-46EE-8729-9C6F220ED1A2}"/>
              </a:ext>
            </a:extLst>
          </p:cNvPr>
          <p:cNvSpPr/>
          <p:nvPr/>
        </p:nvSpPr>
        <p:spPr bwMode="ltGray">
          <a:xfrm rot="5400000">
            <a:off x="332928" y="3148231"/>
            <a:ext cx="894074" cy="706522"/>
          </a:xfrm>
          <a:prstGeom prst="triangle">
            <a:avLst/>
          </a:prstGeom>
          <a:solidFill>
            <a:srgbClr val="BEA4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600" b="0" i="0" u="none" strike="noStrike" kern="1200" cap="none" spc="0" normalizeH="0" baseline="0" noProof="0" err="1">
              <a:ln>
                <a:noFill/>
              </a:ln>
              <a:solidFill>
                <a:srgbClr val="FFFFFF"/>
              </a:solidFill>
              <a:effectLst/>
              <a:uLnTx/>
              <a:uFillTx/>
              <a:latin typeface="Arial"/>
              <a:ea typeface="+mn-ea"/>
              <a:cs typeface="+mn-cs"/>
            </a:endParaRPr>
          </a:p>
        </p:txBody>
      </p:sp>
      <p:sp>
        <p:nvSpPr>
          <p:cNvPr id="32" name="CuadroTexto 31">
            <a:extLst>
              <a:ext uri="{FF2B5EF4-FFF2-40B4-BE49-F238E27FC236}">
                <a16:creationId xmlns:a16="http://schemas.microsoft.com/office/drawing/2014/main" id="{08422562-501D-44AE-9112-0A41940DF511}"/>
              </a:ext>
            </a:extLst>
          </p:cNvPr>
          <p:cNvSpPr txBox="1"/>
          <p:nvPr/>
        </p:nvSpPr>
        <p:spPr>
          <a:xfrm>
            <a:off x="1196301" y="3187011"/>
            <a:ext cx="1945532" cy="307777"/>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PE" sz="2000" b="0" i="0" u="none" strike="noStrike" kern="1200" cap="none" spc="0" normalizeH="0" baseline="0" noProof="0">
                <a:ln>
                  <a:noFill/>
                </a:ln>
                <a:solidFill>
                  <a:srgbClr val="FFFFFF"/>
                </a:solidFill>
                <a:effectLst/>
                <a:uLnTx/>
                <a:uFillTx/>
                <a:latin typeface="Kantar Brown" panose="020B0504020101010102" pitchFamily="34" charset="0"/>
                <a:ea typeface="+mn-ea"/>
                <a:cs typeface="Kantar Brown" panose="020B0504020101010102" pitchFamily="34" charset="0"/>
              </a:rPr>
              <a:t>Videos Online</a:t>
            </a:r>
          </a:p>
        </p:txBody>
      </p:sp>
      <p:sp>
        <p:nvSpPr>
          <p:cNvPr id="33" name="CuadroTexto 32">
            <a:extLst>
              <a:ext uri="{FF2B5EF4-FFF2-40B4-BE49-F238E27FC236}">
                <a16:creationId xmlns:a16="http://schemas.microsoft.com/office/drawing/2014/main" id="{BB038F65-CCB3-4ED4-AF39-386BF105B920}"/>
              </a:ext>
            </a:extLst>
          </p:cNvPr>
          <p:cNvSpPr txBox="1"/>
          <p:nvPr/>
        </p:nvSpPr>
        <p:spPr>
          <a:xfrm>
            <a:off x="74664" y="2714874"/>
            <a:ext cx="3054485" cy="307777"/>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PE" sz="2000" b="0" i="0" u="none" strike="noStrike" kern="1200" cap="none" spc="0" normalizeH="0" baseline="0" noProof="0">
                <a:ln>
                  <a:noFill/>
                </a:ln>
                <a:solidFill>
                  <a:srgbClr val="FFFFFF"/>
                </a:solidFill>
                <a:effectLst/>
                <a:uLnTx/>
                <a:uFillTx/>
                <a:latin typeface="Kantar Brown" panose="020B0504020101010102" pitchFamily="34" charset="0"/>
                <a:ea typeface="+mn-ea"/>
                <a:cs typeface="Kantar Brown" panose="020B0504020101010102" pitchFamily="34" charset="0"/>
              </a:rPr>
              <a:t>VOD</a:t>
            </a:r>
          </a:p>
        </p:txBody>
      </p:sp>
      <p:sp>
        <p:nvSpPr>
          <p:cNvPr id="37" name="CuadroTexto 36">
            <a:extLst>
              <a:ext uri="{FF2B5EF4-FFF2-40B4-BE49-F238E27FC236}">
                <a16:creationId xmlns:a16="http://schemas.microsoft.com/office/drawing/2014/main" id="{C7FF200F-3F84-49D0-932A-A74EE614FC12}"/>
              </a:ext>
            </a:extLst>
          </p:cNvPr>
          <p:cNvSpPr txBox="1"/>
          <p:nvPr/>
        </p:nvSpPr>
        <p:spPr>
          <a:xfrm>
            <a:off x="74664" y="3772207"/>
            <a:ext cx="3054485" cy="307777"/>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PE" sz="2000" b="0" i="0" u="none" strike="noStrike" kern="1200" cap="none" spc="0" normalizeH="0" baseline="0" noProof="0">
                <a:ln>
                  <a:noFill/>
                </a:ln>
                <a:solidFill>
                  <a:srgbClr val="FFFFFF"/>
                </a:solidFill>
                <a:effectLst/>
                <a:uLnTx/>
                <a:uFillTx/>
                <a:latin typeface="Kantar Brown" panose="020B0504020101010102" pitchFamily="34" charset="0"/>
                <a:ea typeface="+mn-ea"/>
                <a:cs typeface="Kantar Brown" panose="020B0504020101010102" pitchFamily="34" charset="0"/>
              </a:rPr>
              <a:t>Películas online</a:t>
            </a:r>
          </a:p>
        </p:txBody>
      </p:sp>
      <p:sp>
        <p:nvSpPr>
          <p:cNvPr id="38" name="CuadroTexto 37">
            <a:extLst>
              <a:ext uri="{FF2B5EF4-FFF2-40B4-BE49-F238E27FC236}">
                <a16:creationId xmlns:a16="http://schemas.microsoft.com/office/drawing/2014/main" id="{C371E337-45BA-46A5-9760-2304DBCA00CD}"/>
              </a:ext>
            </a:extLst>
          </p:cNvPr>
          <p:cNvSpPr txBox="1"/>
          <p:nvPr/>
        </p:nvSpPr>
        <p:spPr>
          <a:xfrm>
            <a:off x="74664" y="4335079"/>
            <a:ext cx="3054485" cy="307777"/>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PE" sz="2000" b="0" i="0" u="none" strike="noStrike" kern="1200" cap="none" spc="0" normalizeH="0" baseline="0" noProof="0">
                <a:ln>
                  <a:noFill/>
                </a:ln>
                <a:solidFill>
                  <a:srgbClr val="FFFFFF"/>
                </a:solidFill>
                <a:effectLst/>
                <a:uLnTx/>
                <a:uFillTx/>
                <a:latin typeface="Kantar Brown" panose="020B0504020101010102" pitchFamily="34" charset="0"/>
                <a:ea typeface="+mn-ea"/>
                <a:cs typeface="Kantar Brown" panose="020B0504020101010102" pitchFamily="34" charset="0"/>
              </a:rPr>
              <a:t>TV </a:t>
            </a:r>
            <a:r>
              <a:rPr kumimoji="0" lang="es-PE" sz="2000" b="0" i="0" u="none" strike="noStrike" kern="1200" cap="none" spc="0" normalizeH="0" baseline="0" noProof="0" err="1">
                <a:ln>
                  <a:noFill/>
                </a:ln>
                <a:solidFill>
                  <a:srgbClr val="FFFFFF"/>
                </a:solidFill>
                <a:effectLst/>
                <a:uLnTx/>
                <a:uFillTx/>
                <a:latin typeface="Kantar Brown" panose="020B0504020101010102" pitchFamily="34" charset="0"/>
                <a:ea typeface="+mn-ea"/>
                <a:cs typeface="Kantar Brown" panose="020B0504020101010102" pitchFamily="34" charset="0"/>
              </a:rPr>
              <a:t>streaming</a:t>
            </a:r>
            <a:endParaRPr kumimoji="0" lang="es-PE" sz="2000" b="0" i="0" u="none" strike="noStrike" kern="1200" cap="none" spc="0" normalizeH="0" baseline="0" noProof="0">
              <a:ln>
                <a:noFill/>
              </a:ln>
              <a:solidFill>
                <a:srgbClr val="FFFFFF"/>
              </a:solidFill>
              <a:effectLst/>
              <a:uLnTx/>
              <a:uFillTx/>
              <a:latin typeface="Kantar Brown" panose="020B0504020101010102" pitchFamily="34" charset="0"/>
              <a:ea typeface="+mn-ea"/>
              <a:cs typeface="Kantar Brown" panose="020B0504020101010102" pitchFamily="34" charset="0"/>
            </a:endParaRPr>
          </a:p>
        </p:txBody>
      </p:sp>
      <p:sp>
        <p:nvSpPr>
          <p:cNvPr id="39" name="CuadroTexto 38">
            <a:extLst>
              <a:ext uri="{FF2B5EF4-FFF2-40B4-BE49-F238E27FC236}">
                <a16:creationId xmlns:a16="http://schemas.microsoft.com/office/drawing/2014/main" id="{A5A17719-6514-4E6F-8C1C-1E10C1594D3B}"/>
              </a:ext>
            </a:extLst>
          </p:cNvPr>
          <p:cNvSpPr txBox="1"/>
          <p:nvPr/>
        </p:nvSpPr>
        <p:spPr>
          <a:xfrm>
            <a:off x="4809894" y="3187011"/>
            <a:ext cx="606126" cy="30777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2000" b="1" i="0" u="none" strike="noStrike" kern="1200" cap="none" spc="0" normalizeH="0" baseline="0" noProof="0" dirty="0">
                <a:ln>
                  <a:noFill/>
                </a:ln>
                <a:solidFill>
                  <a:srgbClr val="BEA400"/>
                </a:solidFill>
                <a:effectLst/>
                <a:uLnTx/>
                <a:uFillTx/>
                <a:latin typeface="Kantar Brown"/>
                <a:ea typeface="+mn-ea"/>
                <a:cs typeface="Kantar Brown" panose="020B0504020101010102" pitchFamily="34" charset="0"/>
              </a:rPr>
              <a:t>94%</a:t>
            </a:r>
          </a:p>
        </p:txBody>
      </p:sp>
      <p:sp>
        <p:nvSpPr>
          <p:cNvPr id="40" name="CuadroTexto 39">
            <a:extLst>
              <a:ext uri="{FF2B5EF4-FFF2-40B4-BE49-F238E27FC236}">
                <a16:creationId xmlns:a16="http://schemas.microsoft.com/office/drawing/2014/main" id="{452D6622-3D05-41E4-9201-0547450137AB}"/>
              </a:ext>
            </a:extLst>
          </p:cNvPr>
          <p:cNvSpPr txBox="1"/>
          <p:nvPr/>
        </p:nvSpPr>
        <p:spPr>
          <a:xfrm>
            <a:off x="4809894" y="2714874"/>
            <a:ext cx="606126" cy="30777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2000" b="1" i="0" u="none" strike="noStrike" kern="1200" cap="none" spc="0" normalizeH="0" baseline="0" noProof="0" dirty="0">
                <a:ln>
                  <a:noFill/>
                </a:ln>
                <a:solidFill>
                  <a:srgbClr val="BEA400"/>
                </a:solidFill>
                <a:effectLst/>
                <a:uLnTx/>
                <a:uFillTx/>
                <a:latin typeface="Kantar Brown"/>
                <a:ea typeface="+mn-ea"/>
                <a:cs typeface="Kantar Brown" panose="020B0504020101010102" pitchFamily="34" charset="0"/>
              </a:rPr>
              <a:t>52%</a:t>
            </a:r>
          </a:p>
        </p:txBody>
      </p:sp>
      <p:sp>
        <p:nvSpPr>
          <p:cNvPr id="41" name="CuadroTexto 40">
            <a:extLst>
              <a:ext uri="{FF2B5EF4-FFF2-40B4-BE49-F238E27FC236}">
                <a16:creationId xmlns:a16="http://schemas.microsoft.com/office/drawing/2014/main" id="{910FA777-BDFC-4D0A-8AA0-591FE7ED8301}"/>
              </a:ext>
            </a:extLst>
          </p:cNvPr>
          <p:cNvSpPr txBox="1"/>
          <p:nvPr/>
        </p:nvSpPr>
        <p:spPr>
          <a:xfrm>
            <a:off x="4809894" y="3772207"/>
            <a:ext cx="606126" cy="30777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2000" b="1" i="0" u="none" strike="noStrike" kern="1200" cap="none" spc="0" normalizeH="0" baseline="0" noProof="0" dirty="0">
                <a:ln>
                  <a:noFill/>
                </a:ln>
                <a:solidFill>
                  <a:srgbClr val="BEA400"/>
                </a:solidFill>
                <a:effectLst/>
                <a:uLnTx/>
                <a:uFillTx/>
                <a:latin typeface="Kantar Brown"/>
                <a:ea typeface="+mn-ea"/>
                <a:cs typeface="Kantar Brown" panose="020B0504020101010102" pitchFamily="34" charset="0"/>
              </a:rPr>
              <a:t>17%</a:t>
            </a:r>
          </a:p>
        </p:txBody>
      </p:sp>
      <p:sp>
        <p:nvSpPr>
          <p:cNvPr id="42" name="CuadroTexto 41">
            <a:extLst>
              <a:ext uri="{FF2B5EF4-FFF2-40B4-BE49-F238E27FC236}">
                <a16:creationId xmlns:a16="http://schemas.microsoft.com/office/drawing/2014/main" id="{CB3CF9EF-F597-4BBB-805D-E56C8BE12C30}"/>
              </a:ext>
            </a:extLst>
          </p:cNvPr>
          <p:cNvSpPr txBox="1"/>
          <p:nvPr/>
        </p:nvSpPr>
        <p:spPr>
          <a:xfrm>
            <a:off x="4809894" y="4335079"/>
            <a:ext cx="606126" cy="30777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2000" b="1" i="0" u="none" strike="noStrike" kern="1200" cap="none" spc="0" normalizeH="0" baseline="0" noProof="0" dirty="0">
                <a:ln>
                  <a:noFill/>
                </a:ln>
                <a:solidFill>
                  <a:srgbClr val="BEA400"/>
                </a:solidFill>
                <a:effectLst/>
                <a:uLnTx/>
                <a:uFillTx/>
                <a:latin typeface="Kantar Brown"/>
                <a:ea typeface="+mn-ea"/>
                <a:cs typeface="Kantar Brown" panose="020B0504020101010102" pitchFamily="34" charset="0"/>
              </a:rPr>
              <a:t>10%</a:t>
            </a:r>
          </a:p>
        </p:txBody>
      </p:sp>
      <p:pic>
        <p:nvPicPr>
          <p:cNvPr id="43" name="Gráfico 42">
            <a:extLst>
              <a:ext uri="{FF2B5EF4-FFF2-40B4-BE49-F238E27FC236}">
                <a16:creationId xmlns:a16="http://schemas.microsoft.com/office/drawing/2014/main" id="{4B5AD9D9-CD31-42D3-9638-1DF309651CD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27993" y="1788094"/>
            <a:ext cx="1169929" cy="774807"/>
          </a:xfrm>
          <a:prstGeom prst="rect">
            <a:avLst/>
          </a:prstGeom>
        </p:spPr>
      </p:pic>
      <p:sp>
        <p:nvSpPr>
          <p:cNvPr id="44" name="CuadroTexto 43">
            <a:extLst>
              <a:ext uri="{FF2B5EF4-FFF2-40B4-BE49-F238E27FC236}">
                <a16:creationId xmlns:a16="http://schemas.microsoft.com/office/drawing/2014/main" id="{E54781DD-F083-4CCD-8AF6-B4E5D57DFD15}"/>
              </a:ext>
            </a:extLst>
          </p:cNvPr>
          <p:cNvSpPr txBox="1"/>
          <p:nvPr/>
        </p:nvSpPr>
        <p:spPr>
          <a:xfrm>
            <a:off x="4704395" y="1987403"/>
            <a:ext cx="81712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0" i="0" u="none" strike="noStrike" kern="1200" cap="none" spc="0" normalizeH="0" baseline="0" noProof="0">
                <a:ln>
                  <a:noFill/>
                </a:ln>
                <a:solidFill>
                  <a:srgbClr val="FFFFFF"/>
                </a:solidFill>
                <a:effectLst/>
                <a:uLnTx/>
                <a:uFillTx/>
                <a:latin typeface="Kantar Brown" panose="020B0504020101010102" pitchFamily="34" charset="0"/>
                <a:ea typeface="+mn-ea"/>
                <a:cs typeface="Kantar Brown" panose="020B0504020101010102" pitchFamily="34" charset="0"/>
              </a:rPr>
              <a:t>Vieron TV</a:t>
            </a:r>
          </a:p>
        </p:txBody>
      </p:sp>
      <p:cxnSp>
        <p:nvCxnSpPr>
          <p:cNvPr id="45" name="Conector recto 44">
            <a:extLst>
              <a:ext uri="{FF2B5EF4-FFF2-40B4-BE49-F238E27FC236}">
                <a16:creationId xmlns:a16="http://schemas.microsoft.com/office/drawing/2014/main" id="{2A1ACDA2-90C0-4BEA-82AF-5629ADE8DDBF}"/>
              </a:ext>
            </a:extLst>
          </p:cNvPr>
          <p:cNvCxnSpPr>
            <a:cxnSpLocks/>
          </p:cNvCxnSpPr>
          <p:nvPr/>
        </p:nvCxnSpPr>
        <p:spPr>
          <a:xfrm>
            <a:off x="1279696" y="3086819"/>
            <a:ext cx="4256605" cy="0"/>
          </a:xfrm>
          <a:prstGeom prst="line">
            <a:avLst/>
          </a:prstGeom>
          <a:ln w="12700">
            <a:solidFill>
              <a:srgbClr val="BEA400"/>
            </a:solidFill>
            <a:tailEnd type="none"/>
          </a:ln>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a16="http://schemas.microsoft.com/office/drawing/2014/main" id="{690B5DE9-A3B5-400C-A1BD-2323DA943359}"/>
              </a:ext>
            </a:extLst>
          </p:cNvPr>
          <p:cNvCxnSpPr>
            <a:cxnSpLocks/>
          </p:cNvCxnSpPr>
          <p:nvPr/>
        </p:nvCxnSpPr>
        <p:spPr>
          <a:xfrm>
            <a:off x="1279696" y="3621504"/>
            <a:ext cx="4256605" cy="0"/>
          </a:xfrm>
          <a:prstGeom prst="line">
            <a:avLst/>
          </a:prstGeom>
          <a:ln w="12700">
            <a:solidFill>
              <a:srgbClr val="BEA400"/>
            </a:solidFill>
            <a:tailEnd type="none"/>
          </a:ln>
        </p:spPr>
        <p:style>
          <a:lnRef idx="1">
            <a:schemeClr val="accent1"/>
          </a:lnRef>
          <a:fillRef idx="0">
            <a:schemeClr val="accent1"/>
          </a:fillRef>
          <a:effectRef idx="0">
            <a:schemeClr val="accent1"/>
          </a:effectRef>
          <a:fontRef idx="minor">
            <a:schemeClr val="tx1"/>
          </a:fontRef>
        </p:style>
      </p:cxnSp>
      <p:cxnSp>
        <p:nvCxnSpPr>
          <p:cNvPr id="47" name="Conector recto 46">
            <a:extLst>
              <a:ext uri="{FF2B5EF4-FFF2-40B4-BE49-F238E27FC236}">
                <a16:creationId xmlns:a16="http://schemas.microsoft.com/office/drawing/2014/main" id="{7208C5CB-C39F-4711-9346-018BC0679BE2}"/>
              </a:ext>
            </a:extLst>
          </p:cNvPr>
          <p:cNvCxnSpPr>
            <a:cxnSpLocks/>
          </p:cNvCxnSpPr>
          <p:nvPr/>
        </p:nvCxnSpPr>
        <p:spPr>
          <a:xfrm>
            <a:off x="1279696" y="4226996"/>
            <a:ext cx="4256605" cy="0"/>
          </a:xfrm>
          <a:prstGeom prst="line">
            <a:avLst/>
          </a:prstGeom>
          <a:ln w="12700">
            <a:solidFill>
              <a:srgbClr val="BEA400"/>
            </a:solidFill>
            <a:tailEnd type="none"/>
          </a:ln>
        </p:spPr>
        <p:style>
          <a:lnRef idx="1">
            <a:schemeClr val="accent1"/>
          </a:lnRef>
          <a:fillRef idx="0">
            <a:schemeClr val="accent1"/>
          </a:fillRef>
          <a:effectRef idx="0">
            <a:schemeClr val="accent1"/>
          </a:effectRef>
          <a:fontRef idx="minor">
            <a:schemeClr val="tx1"/>
          </a:fontRef>
        </p:style>
      </p:cxnSp>
      <p:sp>
        <p:nvSpPr>
          <p:cNvPr id="48" name="CuadroTexto 47">
            <a:extLst>
              <a:ext uri="{FF2B5EF4-FFF2-40B4-BE49-F238E27FC236}">
                <a16:creationId xmlns:a16="http://schemas.microsoft.com/office/drawing/2014/main" id="{A2A979BA-9EFA-4B7E-A079-E0F6F2F798F9}"/>
              </a:ext>
            </a:extLst>
          </p:cNvPr>
          <p:cNvSpPr txBox="1"/>
          <p:nvPr/>
        </p:nvSpPr>
        <p:spPr>
          <a:xfrm>
            <a:off x="3535616" y="3187011"/>
            <a:ext cx="680571" cy="30777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2000" b="1" i="0" u="none" strike="noStrike" kern="1200" cap="none" spc="0" normalizeH="0" baseline="0" noProof="0" dirty="0">
                <a:ln>
                  <a:noFill/>
                </a:ln>
                <a:solidFill>
                  <a:srgbClr val="FFFFFF"/>
                </a:solidFill>
                <a:effectLst/>
                <a:uLnTx/>
                <a:uFillTx/>
                <a:latin typeface="Kantar Brown"/>
                <a:ea typeface="+mn-ea"/>
                <a:cs typeface="Kantar Brown" panose="020B0504020101010102" pitchFamily="34" charset="0"/>
              </a:rPr>
              <a:t>94%</a:t>
            </a:r>
          </a:p>
        </p:txBody>
      </p:sp>
      <p:sp>
        <p:nvSpPr>
          <p:cNvPr id="49" name="CuadroTexto 48">
            <a:extLst>
              <a:ext uri="{FF2B5EF4-FFF2-40B4-BE49-F238E27FC236}">
                <a16:creationId xmlns:a16="http://schemas.microsoft.com/office/drawing/2014/main" id="{5D1557FA-E720-4080-95E5-37C36A456A0D}"/>
              </a:ext>
            </a:extLst>
          </p:cNvPr>
          <p:cNvSpPr txBox="1"/>
          <p:nvPr/>
        </p:nvSpPr>
        <p:spPr>
          <a:xfrm>
            <a:off x="3535616" y="2714874"/>
            <a:ext cx="680571" cy="30777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2000" b="1" i="0" u="none" strike="noStrike" kern="1200" cap="none" spc="0" normalizeH="0" baseline="0" noProof="0" dirty="0">
                <a:ln>
                  <a:noFill/>
                </a:ln>
                <a:solidFill>
                  <a:srgbClr val="FFFFFF"/>
                </a:solidFill>
                <a:effectLst/>
                <a:uLnTx/>
                <a:uFillTx/>
                <a:latin typeface="Kantar Brown"/>
                <a:ea typeface="+mn-ea"/>
                <a:cs typeface="Kantar Brown" panose="020B0504020101010102" pitchFamily="34" charset="0"/>
              </a:rPr>
              <a:t>52%</a:t>
            </a:r>
          </a:p>
        </p:txBody>
      </p:sp>
      <p:sp>
        <p:nvSpPr>
          <p:cNvPr id="50" name="CuadroTexto 49">
            <a:extLst>
              <a:ext uri="{FF2B5EF4-FFF2-40B4-BE49-F238E27FC236}">
                <a16:creationId xmlns:a16="http://schemas.microsoft.com/office/drawing/2014/main" id="{FE63DD56-0E2A-4DB3-962F-A3E5D20048FD}"/>
              </a:ext>
            </a:extLst>
          </p:cNvPr>
          <p:cNvSpPr txBox="1"/>
          <p:nvPr/>
        </p:nvSpPr>
        <p:spPr>
          <a:xfrm>
            <a:off x="3535616" y="3772207"/>
            <a:ext cx="680571" cy="30777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2000" b="1" i="0" u="none" strike="noStrike" kern="1200" cap="none" spc="0" normalizeH="0" baseline="0" noProof="0" dirty="0">
                <a:ln>
                  <a:noFill/>
                </a:ln>
                <a:solidFill>
                  <a:srgbClr val="FFFFFF"/>
                </a:solidFill>
                <a:effectLst/>
                <a:uLnTx/>
                <a:uFillTx/>
                <a:latin typeface="Kantar Brown"/>
                <a:ea typeface="+mn-ea"/>
                <a:cs typeface="Kantar Brown" panose="020B0504020101010102" pitchFamily="34" charset="0"/>
              </a:rPr>
              <a:t>19%</a:t>
            </a:r>
          </a:p>
        </p:txBody>
      </p:sp>
      <p:sp>
        <p:nvSpPr>
          <p:cNvPr id="51" name="CuadroTexto 50">
            <a:extLst>
              <a:ext uri="{FF2B5EF4-FFF2-40B4-BE49-F238E27FC236}">
                <a16:creationId xmlns:a16="http://schemas.microsoft.com/office/drawing/2014/main" id="{D2316471-B0F9-4767-882B-9722F70DE7B1}"/>
              </a:ext>
            </a:extLst>
          </p:cNvPr>
          <p:cNvSpPr txBox="1"/>
          <p:nvPr/>
        </p:nvSpPr>
        <p:spPr>
          <a:xfrm>
            <a:off x="3535616" y="4335079"/>
            <a:ext cx="680571" cy="30777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2000" b="1" i="0" u="none" strike="noStrike" kern="1200" cap="none" spc="0" normalizeH="0" baseline="0" noProof="0" dirty="0">
                <a:ln>
                  <a:noFill/>
                </a:ln>
                <a:solidFill>
                  <a:srgbClr val="FFFFFF"/>
                </a:solidFill>
                <a:effectLst/>
                <a:uLnTx/>
                <a:uFillTx/>
                <a:latin typeface="Kantar Brown"/>
                <a:ea typeface="+mn-ea"/>
                <a:cs typeface="Kantar Brown" panose="020B0504020101010102" pitchFamily="34" charset="0"/>
              </a:rPr>
              <a:t>10%</a:t>
            </a:r>
          </a:p>
        </p:txBody>
      </p:sp>
      <p:sp>
        <p:nvSpPr>
          <p:cNvPr id="52" name="CuadroTexto 51">
            <a:extLst>
              <a:ext uri="{FF2B5EF4-FFF2-40B4-BE49-F238E27FC236}">
                <a16:creationId xmlns:a16="http://schemas.microsoft.com/office/drawing/2014/main" id="{012A6FB8-40F7-4BCF-846B-51C60B86C368}"/>
              </a:ext>
            </a:extLst>
          </p:cNvPr>
          <p:cNvSpPr txBox="1"/>
          <p:nvPr/>
        </p:nvSpPr>
        <p:spPr>
          <a:xfrm>
            <a:off x="3461173" y="1987403"/>
            <a:ext cx="755015"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400" b="0" i="0" u="none" strike="noStrike" kern="1200" cap="none" spc="0" normalizeH="0" baseline="0" noProof="0">
                <a:ln>
                  <a:noFill/>
                </a:ln>
                <a:solidFill>
                  <a:srgbClr val="FFFFFF"/>
                </a:solidFill>
                <a:effectLst/>
                <a:uLnTx/>
                <a:uFillTx/>
                <a:latin typeface="Kantar Brown" panose="020B0504020101010102" pitchFamily="34" charset="0"/>
                <a:ea typeface="+mn-ea"/>
                <a:cs typeface="Kantar Brown" panose="020B0504020101010102" pitchFamily="34" charset="0"/>
              </a:rPr>
              <a:t>Usó</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400" b="0" i="0" u="none" strike="noStrike" kern="1200" cap="none" spc="0" normalizeH="0" baseline="0" noProof="0">
                <a:ln>
                  <a:noFill/>
                </a:ln>
                <a:solidFill>
                  <a:srgbClr val="FFFFFF"/>
                </a:solidFill>
                <a:effectLst/>
                <a:uLnTx/>
                <a:uFillTx/>
                <a:latin typeface="Kantar Brown" panose="020B0504020101010102" pitchFamily="34" charset="0"/>
                <a:ea typeface="+mn-ea"/>
                <a:cs typeface="Kantar Brown" panose="020B0504020101010102" pitchFamily="34" charset="0"/>
              </a:rPr>
              <a:t>U30 Días</a:t>
            </a:r>
          </a:p>
        </p:txBody>
      </p:sp>
      <p:pic>
        <p:nvPicPr>
          <p:cNvPr id="29" name="Imagen 28" descr="Logotipo&#10;&#10;Descripción generada automáticamente">
            <a:extLst>
              <a:ext uri="{FF2B5EF4-FFF2-40B4-BE49-F238E27FC236}">
                <a16:creationId xmlns:a16="http://schemas.microsoft.com/office/drawing/2014/main" id="{CDA9FF6A-B833-4FD5-86CC-1CA14CB9606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24218" y="6140324"/>
            <a:ext cx="717676" cy="717676"/>
          </a:xfrm>
          <a:prstGeom prst="rect">
            <a:avLst/>
          </a:prstGeom>
        </p:spPr>
      </p:pic>
      <p:sp>
        <p:nvSpPr>
          <p:cNvPr id="5" name="Marcador de número de diapositiva 4">
            <a:extLst>
              <a:ext uri="{FF2B5EF4-FFF2-40B4-BE49-F238E27FC236}">
                <a16:creationId xmlns:a16="http://schemas.microsoft.com/office/drawing/2014/main" id="{1B2FD45F-2ACA-4A02-98B0-293D50671C7E}"/>
              </a:ext>
            </a:extLst>
          </p:cNvPr>
          <p:cNvSpPr>
            <a:spLocks noGrp="1"/>
          </p:cNvSpPr>
          <p:nvPr>
            <p:ph type="sldNum" sz="quarter" idx="4"/>
          </p:nvPr>
        </p:nvSpPr>
        <p:spPr/>
        <p:txBody>
          <a:bodyPr/>
          <a:lstStyle/>
          <a:p>
            <a:fld id="{4034BEE3-566C-4068-A777-C3A4762E861B}" type="slidenum">
              <a:rPr lang="en-GB" smtClean="0"/>
              <a:pPr/>
              <a:t>12</a:t>
            </a:fld>
            <a:endParaRPr lang="en-GB"/>
          </a:p>
        </p:txBody>
      </p:sp>
    </p:spTree>
    <p:extLst>
      <p:ext uri="{BB962C8B-B14F-4D97-AF65-F5344CB8AC3E}">
        <p14:creationId xmlns:p14="http://schemas.microsoft.com/office/powerpoint/2010/main" val="49591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F16FB8AF-2080-440A-94FB-9ED2D5E8F2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26" y="-1"/>
            <a:ext cx="12190574" cy="6156711"/>
          </a:xfrm>
          <a:prstGeom prst="rect">
            <a:avLst/>
          </a:prstGeom>
        </p:spPr>
      </p:pic>
      <p:pic>
        <p:nvPicPr>
          <p:cNvPr id="22" name="Gráfico 21">
            <a:extLst>
              <a:ext uri="{FF2B5EF4-FFF2-40B4-BE49-F238E27FC236}">
                <a16:creationId xmlns:a16="http://schemas.microsoft.com/office/drawing/2014/main" id="{D1FF11C7-8ABB-4480-BA56-B7335196D2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26" y="0"/>
            <a:ext cx="12192000" cy="6138276"/>
          </a:xfrm>
          <a:prstGeom prst="rect">
            <a:avLst/>
          </a:prstGeom>
        </p:spPr>
      </p:pic>
      <p:graphicFrame>
        <p:nvGraphicFramePr>
          <p:cNvPr id="23" name="Chart 11">
            <a:extLst>
              <a:ext uri="{FF2B5EF4-FFF2-40B4-BE49-F238E27FC236}">
                <a16:creationId xmlns:a16="http://schemas.microsoft.com/office/drawing/2014/main" id="{F053041D-A442-45C0-A978-A822209A5593}"/>
              </a:ext>
            </a:extLst>
          </p:cNvPr>
          <p:cNvGraphicFramePr/>
          <p:nvPr/>
        </p:nvGraphicFramePr>
        <p:xfrm>
          <a:off x="3793410" y="1080055"/>
          <a:ext cx="2197098" cy="197241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4" name="Chart 11">
            <a:extLst>
              <a:ext uri="{FF2B5EF4-FFF2-40B4-BE49-F238E27FC236}">
                <a16:creationId xmlns:a16="http://schemas.microsoft.com/office/drawing/2014/main" id="{0156CA38-D475-4456-BAF4-448B2E7FCC36}"/>
              </a:ext>
            </a:extLst>
          </p:cNvPr>
          <p:cNvGraphicFramePr/>
          <p:nvPr/>
        </p:nvGraphicFramePr>
        <p:xfrm>
          <a:off x="6329086" y="1080055"/>
          <a:ext cx="2197098" cy="1972414"/>
        </p:xfrm>
        <a:graphic>
          <a:graphicData uri="http://schemas.openxmlformats.org/drawingml/2006/chart">
            <c:chart xmlns:c="http://schemas.openxmlformats.org/drawingml/2006/chart" xmlns:r="http://schemas.openxmlformats.org/officeDocument/2006/relationships" r:id="rId7"/>
          </a:graphicData>
        </a:graphic>
      </p:graphicFrame>
      <p:sp>
        <p:nvSpPr>
          <p:cNvPr id="25" name="CaixaDeTexto 19">
            <a:extLst>
              <a:ext uri="{FF2B5EF4-FFF2-40B4-BE49-F238E27FC236}">
                <a16:creationId xmlns:a16="http://schemas.microsoft.com/office/drawing/2014/main" id="{FFD49086-1ECE-4966-94C4-537F320F6861}"/>
              </a:ext>
            </a:extLst>
          </p:cNvPr>
          <p:cNvSpPr txBox="1"/>
          <p:nvPr/>
        </p:nvSpPr>
        <p:spPr>
          <a:xfrm>
            <a:off x="3945475" y="933131"/>
            <a:ext cx="1892968"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err="1">
                <a:ln>
                  <a:noFill/>
                </a:ln>
                <a:solidFill>
                  <a:srgbClr val="FFFFFF"/>
                </a:solidFill>
                <a:effectLst/>
                <a:uLnTx/>
                <a:uFillTx/>
                <a:latin typeface="Kantar Brown" panose="020B0504020101010102" pitchFamily="34" charset="0"/>
                <a:ea typeface="+mn-ea"/>
                <a:cs typeface="Kantar Brown" panose="020B0504020101010102" pitchFamily="34" charset="0"/>
              </a:rPr>
              <a:t>Usuarios</a:t>
            </a:r>
            <a:endParaRPr kumimoji="0" lang="pt-BR" sz="1600" b="1" i="0" u="none" strike="noStrike" kern="1200" cap="none" spc="0" normalizeH="0" baseline="0" noProof="0">
              <a:ln>
                <a:noFill/>
              </a:ln>
              <a:solidFill>
                <a:srgbClr val="FFFFFF"/>
              </a:solidFill>
              <a:effectLst/>
              <a:uLnTx/>
              <a:uFillTx/>
              <a:latin typeface="Kantar Brown" panose="020B0504020101010102" pitchFamily="34" charset="0"/>
              <a:ea typeface="+mn-ea"/>
              <a:cs typeface="Kantar Brown" panose="020B0504020101010102"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solidFill>
                  <a:srgbClr val="FFFFFF"/>
                </a:solidFill>
                <a:effectLst/>
                <a:uLnTx/>
                <a:uFillTx/>
                <a:latin typeface="Kantar Brown" panose="020B0504020101010102" pitchFamily="34" charset="0"/>
                <a:ea typeface="+mn-ea"/>
                <a:cs typeface="Kantar Brown" panose="020B0504020101010102" pitchFamily="34" charset="0"/>
              </a:rPr>
              <a:t>Netflix</a:t>
            </a:r>
          </a:p>
        </p:txBody>
      </p:sp>
      <p:sp>
        <p:nvSpPr>
          <p:cNvPr id="26" name="CaixaDeTexto 17">
            <a:extLst>
              <a:ext uri="{FF2B5EF4-FFF2-40B4-BE49-F238E27FC236}">
                <a16:creationId xmlns:a16="http://schemas.microsoft.com/office/drawing/2014/main" id="{3937F7E3-F94D-4860-8444-B8F126AD04F7}"/>
              </a:ext>
            </a:extLst>
          </p:cNvPr>
          <p:cNvSpPr txBox="1"/>
          <p:nvPr/>
        </p:nvSpPr>
        <p:spPr>
          <a:xfrm>
            <a:off x="3842700" y="2883904"/>
            <a:ext cx="2098517"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err="1">
                <a:ln>
                  <a:noFill/>
                </a:ln>
                <a:solidFill>
                  <a:srgbClr val="FFFFFF"/>
                </a:solidFill>
                <a:effectLst/>
                <a:uLnTx/>
                <a:uFillTx/>
                <a:latin typeface="Kantar Brown Light" panose="020B0404020101010102" pitchFamily="34" charset="0"/>
                <a:ea typeface="+mn-ea"/>
                <a:cs typeface="Kantar Brown Light" panose="020B0404020101010102" pitchFamily="34" charset="0"/>
              </a:rPr>
              <a:t>Ven</a:t>
            </a:r>
            <a:r>
              <a:rPr kumimoji="0" lang="pt-BR" sz="1600" b="1" i="0" u="none" strike="noStrike" kern="1200" cap="none" spc="0" normalizeH="0" baseline="0" noProof="0">
                <a:ln>
                  <a:noFill/>
                </a:ln>
                <a:solidFill>
                  <a:srgbClr val="FFFFFF"/>
                </a:solidFill>
                <a:effectLst/>
                <a:uLnTx/>
                <a:uFillTx/>
                <a:latin typeface="Kantar Brown Light" panose="020B0404020101010102" pitchFamily="34" charset="0"/>
                <a:ea typeface="+mn-ea"/>
                <a:cs typeface="Kantar Brown Light" panose="020B0404020101010102" pitchFamily="34" charset="0"/>
              </a:rPr>
              <a:t> TV</a:t>
            </a:r>
          </a:p>
        </p:txBody>
      </p:sp>
      <p:sp>
        <p:nvSpPr>
          <p:cNvPr id="27" name="CaixaDeTexto 19">
            <a:extLst>
              <a:ext uri="{FF2B5EF4-FFF2-40B4-BE49-F238E27FC236}">
                <a16:creationId xmlns:a16="http://schemas.microsoft.com/office/drawing/2014/main" id="{6D2CCF64-6A8D-4318-9A54-5EC4FD27DFF8}"/>
              </a:ext>
            </a:extLst>
          </p:cNvPr>
          <p:cNvSpPr txBox="1"/>
          <p:nvPr/>
        </p:nvSpPr>
        <p:spPr>
          <a:xfrm>
            <a:off x="6509426" y="933131"/>
            <a:ext cx="1892968"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err="1">
                <a:ln>
                  <a:noFill/>
                </a:ln>
                <a:solidFill>
                  <a:srgbClr val="FFFFFF"/>
                </a:solidFill>
                <a:effectLst/>
                <a:uLnTx/>
                <a:uFillTx/>
                <a:latin typeface="Kantar Brown" panose="020B0504020101010102" pitchFamily="34" charset="0"/>
                <a:ea typeface="+mn-ea"/>
                <a:cs typeface="Kantar Brown" panose="020B0504020101010102" pitchFamily="34" charset="0"/>
              </a:rPr>
              <a:t>Usuarios</a:t>
            </a:r>
            <a:endParaRPr kumimoji="0" lang="pt-BR" sz="1600" b="1" i="0" u="none" strike="noStrike" kern="1200" cap="none" spc="0" normalizeH="0" baseline="0" noProof="0">
              <a:ln>
                <a:noFill/>
              </a:ln>
              <a:solidFill>
                <a:srgbClr val="FFFFFF"/>
              </a:solidFill>
              <a:effectLst/>
              <a:uLnTx/>
              <a:uFillTx/>
              <a:latin typeface="Kantar Brown" panose="020B0504020101010102" pitchFamily="34" charset="0"/>
              <a:ea typeface="+mn-ea"/>
              <a:cs typeface="Kantar Brown" panose="020B0504020101010102"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solidFill>
                  <a:srgbClr val="FFFFFF"/>
                </a:solidFill>
                <a:effectLst/>
                <a:uLnTx/>
                <a:uFillTx/>
                <a:latin typeface="Kantar Brown" panose="020B0504020101010102" pitchFamily="34" charset="0"/>
                <a:ea typeface="+mn-ea"/>
                <a:cs typeface="Kantar Brown" panose="020B0504020101010102" pitchFamily="34" charset="0"/>
              </a:rPr>
              <a:t>Youtube</a:t>
            </a:r>
          </a:p>
        </p:txBody>
      </p:sp>
      <p:sp>
        <p:nvSpPr>
          <p:cNvPr id="28" name="CaixaDeTexto 17">
            <a:extLst>
              <a:ext uri="{FF2B5EF4-FFF2-40B4-BE49-F238E27FC236}">
                <a16:creationId xmlns:a16="http://schemas.microsoft.com/office/drawing/2014/main" id="{6C09538F-5C7D-449B-823D-4FC1A39EA063}"/>
              </a:ext>
            </a:extLst>
          </p:cNvPr>
          <p:cNvSpPr txBox="1"/>
          <p:nvPr/>
        </p:nvSpPr>
        <p:spPr>
          <a:xfrm>
            <a:off x="6428380" y="2883904"/>
            <a:ext cx="2098517"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err="1">
                <a:ln>
                  <a:noFill/>
                </a:ln>
                <a:solidFill>
                  <a:srgbClr val="FFFFFF"/>
                </a:solidFill>
                <a:effectLst/>
                <a:uLnTx/>
                <a:uFillTx/>
                <a:latin typeface="Kantar Brown Light" panose="020B0404020101010102" pitchFamily="34" charset="0"/>
                <a:ea typeface="+mn-ea"/>
                <a:cs typeface="Kantar Brown Light" panose="020B0404020101010102" pitchFamily="34" charset="0"/>
              </a:rPr>
              <a:t>Ven</a:t>
            </a:r>
            <a:r>
              <a:rPr kumimoji="0" lang="pt-BR" sz="1600" b="1" i="0" u="none" strike="noStrike" kern="1200" cap="none" spc="0" normalizeH="0" baseline="0" noProof="0">
                <a:ln>
                  <a:noFill/>
                </a:ln>
                <a:solidFill>
                  <a:srgbClr val="FFFFFF"/>
                </a:solidFill>
                <a:effectLst/>
                <a:uLnTx/>
                <a:uFillTx/>
                <a:latin typeface="Kantar Brown Light" panose="020B0404020101010102" pitchFamily="34" charset="0"/>
                <a:ea typeface="+mn-ea"/>
                <a:cs typeface="Kantar Brown Light" panose="020B0404020101010102" pitchFamily="34" charset="0"/>
              </a:rPr>
              <a:t> TV</a:t>
            </a:r>
          </a:p>
        </p:txBody>
      </p:sp>
      <p:sp>
        <p:nvSpPr>
          <p:cNvPr id="9" name="Título 1">
            <a:extLst>
              <a:ext uri="{FF2B5EF4-FFF2-40B4-BE49-F238E27FC236}">
                <a16:creationId xmlns:a16="http://schemas.microsoft.com/office/drawing/2014/main" id="{D5ACE7C5-8EB9-4C5C-81CB-7FD563202D6C}"/>
              </a:ext>
            </a:extLst>
          </p:cNvPr>
          <p:cNvSpPr txBox="1">
            <a:spLocks/>
          </p:cNvSpPr>
          <p:nvPr/>
        </p:nvSpPr>
        <p:spPr>
          <a:xfrm>
            <a:off x="359999" y="430717"/>
            <a:ext cx="3377995" cy="404119"/>
          </a:xfrm>
          <a:prstGeom prst="rect">
            <a:avLst/>
          </a:prstGeom>
        </p:spPr>
        <p:txBody>
          <a:bodyPr vert="horz" lIns="0" tIns="0" rIns="0" bIns="0" rtlCol="0" anchor="t">
            <a:noAutofit/>
          </a:bodyPr>
          <a:lst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PE" sz="2400" b="1" i="0" u="none" strike="noStrike" kern="1200" cap="none" spc="0" normalizeH="0" baseline="0" noProof="0">
                <a:ln>
                  <a:noFill/>
                </a:ln>
                <a:solidFill>
                  <a:srgbClr val="FFFFFF"/>
                </a:solidFill>
                <a:effectLst/>
                <a:uLnTx/>
                <a:uFillTx/>
                <a:latin typeface="Kantar Brown "/>
                <a:ea typeface="+mj-ea"/>
                <a:cs typeface="+mj-cs"/>
              </a:rPr>
              <a:t>Los usuarios de Netflix y </a:t>
            </a:r>
            <a:r>
              <a:rPr kumimoji="0" lang="es-PE" sz="2400" b="1" i="0" u="none" strike="noStrike" kern="1200" cap="none" spc="0" normalizeH="0" baseline="0" noProof="0" err="1">
                <a:ln>
                  <a:noFill/>
                </a:ln>
                <a:solidFill>
                  <a:srgbClr val="FFFFFF"/>
                </a:solidFill>
                <a:effectLst/>
                <a:uLnTx/>
                <a:uFillTx/>
                <a:latin typeface="Kantar Brown "/>
                <a:ea typeface="+mj-ea"/>
                <a:cs typeface="+mj-cs"/>
              </a:rPr>
              <a:t>Youtube</a:t>
            </a:r>
            <a:r>
              <a:rPr kumimoji="0" lang="es-PE" sz="2400" b="1" i="0" u="none" strike="noStrike" kern="1200" cap="none" spc="0" normalizeH="0" baseline="0" noProof="0">
                <a:ln>
                  <a:noFill/>
                </a:ln>
                <a:solidFill>
                  <a:srgbClr val="FFFFFF"/>
                </a:solidFill>
                <a:effectLst/>
                <a:uLnTx/>
                <a:uFillTx/>
                <a:latin typeface="Kantar Brown "/>
                <a:ea typeface="+mj-ea"/>
                <a:cs typeface="+mj-cs"/>
              </a:rPr>
              <a:t> ven televisión</a:t>
            </a:r>
          </a:p>
        </p:txBody>
      </p:sp>
      <p:graphicFrame>
        <p:nvGraphicFramePr>
          <p:cNvPr id="29" name="Chart 11">
            <a:extLst>
              <a:ext uri="{FF2B5EF4-FFF2-40B4-BE49-F238E27FC236}">
                <a16:creationId xmlns:a16="http://schemas.microsoft.com/office/drawing/2014/main" id="{8BC75924-348A-4327-8040-5FE9B5C08F6D}"/>
              </a:ext>
            </a:extLst>
          </p:cNvPr>
          <p:cNvGraphicFramePr/>
          <p:nvPr/>
        </p:nvGraphicFramePr>
        <p:xfrm>
          <a:off x="3850506" y="3849613"/>
          <a:ext cx="2197098" cy="1972414"/>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Chart 11">
            <a:extLst>
              <a:ext uri="{FF2B5EF4-FFF2-40B4-BE49-F238E27FC236}">
                <a16:creationId xmlns:a16="http://schemas.microsoft.com/office/drawing/2014/main" id="{88B9A95E-D2CE-4368-800A-41269D71F65E}"/>
              </a:ext>
            </a:extLst>
          </p:cNvPr>
          <p:cNvGraphicFramePr/>
          <p:nvPr/>
        </p:nvGraphicFramePr>
        <p:xfrm>
          <a:off x="5979785" y="3849613"/>
          <a:ext cx="2197098" cy="1972414"/>
        </p:xfrm>
        <a:graphic>
          <a:graphicData uri="http://schemas.openxmlformats.org/drawingml/2006/chart">
            <c:chart xmlns:c="http://schemas.openxmlformats.org/drawingml/2006/chart" xmlns:r="http://schemas.openxmlformats.org/officeDocument/2006/relationships" r:id="rId9"/>
          </a:graphicData>
        </a:graphic>
      </p:graphicFrame>
      <p:sp>
        <p:nvSpPr>
          <p:cNvPr id="31" name="CaixaDeTexto 19">
            <a:extLst>
              <a:ext uri="{FF2B5EF4-FFF2-40B4-BE49-F238E27FC236}">
                <a16:creationId xmlns:a16="http://schemas.microsoft.com/office/drawing/2014/main" id="{717FF57D-45CD-440C-8DC6-523A4D6E9F3F}"/>
              </a:ext>
            </a:extLst>
          </p:cNvPr>
          <p:cNvSpPr txBox="1"/>
          <p:nvPr/>
        </p:nvSpPr>
        <p:spPr>
          <a:xfrm>
            <a:off x="4002571" y="3702689"/>
            <a:ext cx="1892968"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err="1">
                <a:ln>
                  <a:noFill/>
                </a:ln>
                <a:solidFill>
                  <a:srgbClr val="FFFFFF"/>
                </a:solidFill>
                <a:effectLst/>
                <a:uLnTx/>
                <a:uFillTx/>
                <a:latin typeface="Kantar Brown" panose="020B0504020101010102" pitchFamily="34" charset="0"/>
                <a:ea typeface="+mn-ea"/>
                <a:cs typeface="Kantar Brown" panose="020B0504020101010102" pitchFamily="34" charset="0"/>
              </a:rPr>
              <a:t>Usuarios</a:t>
            </a:r>
            <a:endParaRPr kumimoji="0" lang="pt-BR" sz="1600" b="1" i="0" u="none" strike="noStrike" kern="1200" cap="none" spc="0" normalizeH="0" baseline="0" noProof="0">
              <a:ln>
                <a:noFill/>
              </a:ln>
              <a:solidFill>
                <a:srgbClr val="FFFFFF"/>
              </a:solidFill>
              <a:effectLst/>
              <a:uLnTx/>
              <a:uFillTx/>
              <a:latin typeface="Kantar Brown" panose="020B0504020101010102" pitchFamily="34" charset="0"/>
              <a:ea typeface="+mn-ea"/>
              <a:cs typeface="Kantar Brown" panose="020B0504020101010102"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solidFill>
                  <a:srgbClr val="FFFFFF"/>
                </a:solidFill>
                <a:effectLst/>
                <a:uLnTx/>
                <a:uFillTx/>
                <a:latin typeface="Kantar Brown" panose="020B0504020101010102" pitchFamily="34" charset="0"/>
                <a:ea typeface="+mn-ea"/>
                <a:cs typeface="Kantar Brown" panose="020B0504020101010102" pitchFamily="34" charset="0"/>
              </a:rPr>
              <a:t>Instagram</a:t>
            </a:r>
          </a:p>
        </p:txBody>
      </p:sp>
      <p:sp>
        <p:nvSpPr>
          <p:cNvPr id="32" name="CaixaDeTexto 17">
            <a:extLst>
              <a:ext uri="{FF2B5EF4-FFF2-40B4-BE49-F238E27FC236}">
                <a16:creationId xmlns:a16="http://schemas.microsoft.com/office/drawing/2014/main" id="{DD2E6F6D-B1AD-4F00-91AA-2029BA198E7E}"/>
              </a:ext>
            </a:extLst>
          </p:cNvPr>
          <p:cNvSpPr txBox="1"/>
          <p:nvPr/>
        </p:nvSpPr>
        <p:spPr>
          <a:xfrm>
            <a:off x="3899796" y="5653462"/>
            <a:ext cx="2098517"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err="1">
                <a:ln>
                  <a:noFill/>
                </a:ln>
                <a:solidFill>
                  <a:srgbClr val="FFFFFF"/>
                </a:solidFill>
                <a:effectLst/>
                <a:uLnTx/>
                <a:uFillTx/>
                <a:latin typeface="Kantar Brown Light" panose="020B0404020101010102" pitchFamily="34" charset="0"/>
                <a:ea typeface="+mn-ea"/>
                <a:cs typeface="Kantar Brown Light" panose="020B0404020101010102" pitchFamily="34" charset="0"/>
              </a:rPr>
              <a:t>Ven</a:t>
            </a:r>
            <a:r>
              <a:rPr kumimoji="0" lang="pt-BR" sz="1600" b="1" i="0" u="none" strike="noStrike" kern="1200" cap="none" spc="0" normalizeH="0" baseline="0" noProof="0">
                <a:ln>
                  <a:noFill/>
                </a:ln>
                <a:solidFill>
                  <a:srgbClr val="FFFFFF"/>
                </a:solidFill>
                <a:effectLst/>
                <a:uLnTx/>
                <a:uFillTx/>
                <a:latin typeface="Kantar Brown Light" panose="020B0404020101010102" pitchFamily="34" charset="0"/>
                <a:ea typeface="+mn-ea"/>
                <a:cs typeface="Kantar Brown Light" panose="020B0404020101010102" pitchFamily="34" charset="0"/>
              </a:rPr>
              <a:t> TV</a:t>
            </a:r>
          </a:p>
        </p:txBody>
      </p:sp>
      <p:sp>
        <p:nvSpPr>
          <p:cNvPr id="33" name="CaixaDeTexto 19">
            <a:extLst>
              <a:ext uri="{FF2B5EF4-FFF2-40B4-BE49-F238E27FC236}">
                <a16:creationId xmlns:a16="http://schemas.microsoft.com/office/drawing/2014/main" id="{AA5883F9-23F3-46B8-9983-6DC520FDB854}"/>
              </a:ext>
            </a:extLst>
          </p:cNvPr>
          <p:cNvSpPr txBox="1"/>
          <p:nvPr/>
        </p:nvSpPr>
        <p:spPr>
          <a:xfrm>
            <a:off x="6160125" y="3702689"/>
            <a:ext cx="1892968"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err="1">
                <a:ln>
                  <a:noFill/>
                </a:ln>
                <a:solidFill>
                  <a:srgbClr val="FFFFFF"/>
                </a:solidFill>
                <a:effectLst/>
                <a:uLnTx/>
                <a:uFillTx/>
                <a:latin typeface="Kantar Brown" panose="020B0504020101010102" pitchFamily="34" charset="0"/>
                <a:ea typeface="+mn-ea"/>
                <a:cs typeface="Kantar Brown" panose="020B0504020101010102" pitchFamily="34" charset="0"/>
              </a:rPr>
              <a:t>Usuarios</a:t>
            </a:r>
            <a:endParaRPr kumimoji="0" lang="pt-BR" sz="1600" b="1" i="0" u="none" strike="noStrike" kern="1200" cap="none" spc="0" normalizeH="0" baseline="0" noProof="0">
              <a:ln>
                <a:noFill/>
              </a:ln>
              <a:solidFill>
                <a:srgbClr val="FFFFFF"/>
              </a:solidFill>
              <a:effectLst/>
              <a:uLnTx/>
              <a:uFillTx/>
              <a:latin typeface="Kantar Brown" panose="020B0504020101010102" pitchFamily="34" charset="0"/>
              <a:ea typeface="+mn-ea"/>
              <a:cs typeface="Kantar Brown" panose="020B0504020101010102"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solidFill>
                  <a:srgbClr val="FFFFFF"/>
                </a:solidFill>
                <a:effectLst/>
                <a:uLnTx/>
                <a:uFillTx/>
                <a:latin typeface="Kantar Brown" panose="020B0504020101010102" pitchFamily="34" charset="0"/>
                <a:ea typeface="+mn-ea"/>
                <a:cs typeface="Kantar Brown" panose="020B0504020101010102" pitchFamily="34" charset="0"/>
              </a:rPr>
              <a:t>Facebook</a:t>
            </a:r>
          </a:p>
        </p:txBody>
      </p:sp>
      <p:sp>
        <p:nvSpPr>
          <p:cNvPr id="34" name="CaixaDeTexto 17">
            <a:extLst>
              <a:ext uri="{FF2B5EF4-FFF2-40B4-BE49-F238E27FC236}">
                <a16:creationId xmlns:a16="http://schemas.microsoft.com/office/drawing/2014/main" id="{4C0D1762-FA77-47B6-B179-5729AFB5E6B1}"/>
              </a:ext>
            </a:extLst>
          </p:cNvPr>
          <p:cNvSpPr txBox="1"/>
          <p:nvPr/>
        </p:nvSpPr>
        <p:spPr>
          <a:xfrm>
            <a:off x="6079079" y="5653462"/>
            <a:ext cx="2098517"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err="1">
                <a:ln>
                  <a:noFill/>
                </a:ln>
                <a:solidFill>
                  <a:srgbClr val="FFFFFF"/>
                </a:solidFill>
                <a:effectLst/>
                <a:uLnTx/>
                <a:uFillTx/>
                <a:latin typeface="Kantar Brown Light" panose="020B0404020101010102" pitchFamily="34" charset="0"/>
                <a:ea typeface="+mn-ea"/>
                <a:cs typeface="Kantar Brown Light" panose="020B0404020101010102" pitchFamily="34" charset="0"/>
              </a:rPr>
              <a:t>Ven</a:t>
            </a:r>
            <a:r>
              <a:rPr kumimoji="0" lang="pt-BR" sz="1600" b="1" i="0" u="none" strike="noStrike" kern="1200" cap="none" spc="0" normalizeH="0" baseline="0" noProof="0">
                <a:ln>
                  <a:noFill/>
                </a:ln>
                <a:solidFill>
                  <a:srgbClr val="FFFFFF"/>
                </a:solidFill>
                <a:effectLst/>
                <a:uLnTx/>
                <a:uFillTx/>
                <a:latin typeface="Kantar Brown Light" panose="020B0404020101010102" pitchFamily="34" charset="0"/>
                <a:ea typeface="+mn-ea"/>
                <a:cs typeface="Kantar Brown Light" panose="020B0404020101010102" pitchFamily="34" charset="0"/>
              </a:rPr>
              <a:t> TV</a:t>
            </a:r>
          </a:p>
        </p:txBody>
      </p:sp>
      <p:sp>
        <p:nvSpPr>
          <p:cNvPr id="35" name="Título 1">
            <a:extLst>
              <a:ext uri="{FF2B5EF4-FFF2-40B4-BE49-F238E27FC236}">
                <a16:creationId xmlns:a16="http://schemas.microsoft.com/office/drawing/2014/main" id="{DFE8F409-F869-491D-98CB-1FFA23D1EF08}"/>
              </a:ext>
            </a:extLst>
          </p:cNvPr>
          <p:cNvSpPr txBox="1">
            <a:spLocks/>
          </p:cNvSpPr>
          <p:nvPr/>
        </p:nvSpPr>
        <p:spPr>
          <a:xfrm>
            <a:off x="359999" y="3233826"/>
            <a:ext cx="3702776" cy="404119"/>
          </a:xfrm>
          <a:prstGeom prst="rect">
            <a:avLst/>
          </a:prstGeom>
        </p:spPr>
        <p:txBody>
          <a:bodyPr vert="horz" lIns="0" tIns="0" rIns="0" bIns="0" rtlCol="0" anchor="t">
            <a:noAutofit/>
          </a:bodyPr>
          <a:lst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PE" sz="2400" b="1" i="0" u="none" strike="noStrike" kern="1200" cap="none" spc="0" normalizeH="0" baseline="0" noProof="0">
                <a:ln>
                  <a:noFill/>
                </a:ln>
                <a:solidFill>
                  <a:srgbClr val="FFFFFF"/>
                </a:solidFill>
                <a:effectLst/>
                <a:uLnTx/>
                <a:uFillTx/>
                <a:latin typeface="Kantar Brown "/>
                <a:ea typeface="+mj-ea"/>
                <a:cs typeface="+mj-cs"/>
              </a:rPr>
              <a:t>Por otro lado los usuarios de Redes Sociales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PE" sz="2400" b="1" i="0" u="none" strike="noStrike" kern="1200" cap="none" spc="0" normalizeH="0" baseline="0" noProof="0">
                <a:ln>
                  <a:noFill/>
                </a:ln>
                <a:solidFill>
                  <a:srgbClr val="FFFFFF"/>
                </a:solidFill>
                <a:effectLst/>
                <a:uLnTx/>
                <a:uFillTx/>
                <a:latin typeface="Kantar Brown "/>
                <a:ea typeface="+mj-ea"/>
                <a:cs typeface="+mj-cs"/>
              </a:rPr>
              <a:t>ven Televisión</a:t>
            </a:r>
          </a:p>
        </p:txBody>
      </p:sp>
      <p:graphicFrame>
        <p:nvGraphicFramePr>
          <p:cNvPr id="36" name="Chart 11">
            <a:extLst>
              <a:ext uri="{FF2B5EF4-FFF2-40B4-BE49-F238E27FC236}">
                <a16:creationId xmlns:a16="http://schemas.microsoft.com/office/drawing/2014/main" id="{95C9B1F3-7AE1-461A-AC9C-86BB5CE4EB93}"/>
              </a:ext>
            </a:extLst>
          </p:cNvPr>
          <p:cNvGraphicFramePr/>
          <p:nvPr/>
        </p:nvGraphicFramePr>
        <p:xfrm>
          <a:off x="7887088" y="3854233"/>
          <a:ext cx="2197098" cy="1972414"/>
        </p:xfrm>
        <a:graphic>
          <a:graphicData uri="http://schemas.openxmlformats.org/drawingml/2006/chart">
            <c:chart xmlns:c="http://schemas.openxmlformats.org/drawingml/2006/chart" xmlns:r="http://schemas.openxmlformats.org/officeDocument/2006/relationships" r:id="rId10"/>
          </a:graphicData>
        </a:graphic>
      </p:graphicFrame>
      <p:sp>
        <p:nvSpPr>
          <p:cNvPr id="37" name="CaixaDeTexto 19">
            <a:extLst>
              <a:ext uri="{FF2B5EF4-FFF2-40B4-BE49-F238E27FC236}">
                <a16:creationId xmlns:a16="http://schemas.microsoft.com/office/drawing/2014/main" id="{B0697741-152A-4A53-B08B-B920FC147DEA}"/>
              </a:ext>
            </a:extLst>
          </p:cNvPr>
          <p:cNvSpPr txBox="1"/>
          <p:nvPr/>
        </p:nvSpPr>
        <p:spPr>
          <a:xfrm>
            <a:off x="8067428" y="3707309"/>
            <a:ext cx="1892968"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err="1">
                <a:ln>
                  <a:noFill/>
                </a:ln>
                <a:solidFill>
                  <a:srgbClr val="FFFFFF"/>
                </a:solidFill>
                <a:effectLst/>
                <a:uLnTx/>
                <a:uFillTx/>
                <a:latin typeface="Kantar Brown" panose="020B0504020101010102" pitchFamily="34" charset="0"/>
                <a:ea typeface="+mn-ea"/>
                <a:cs typeface="Kantar Brown" panose="020B0504020101010102" pitchFamily="34" charset="0"/>
              </a:rPr>
              <a:t>Usuarios</a:t>
            </a:r>
            <a:endParaRPr kumimoji="0" lang="pt-BR" sz="1600" b="1" i="0" u="none" strike="noStrike" kern="1200" cap="none" spc="0" normalizeH="0" baseline="0" noProof="0">
              <a:ln>
                <a:noFill/>
              </a:ln>
              <a:solidFill>
                <a:srgbClr val="FFFFFF"/>
              </a:solidFill>
              <a:effectLst/>
              <a:uLnTx/>
              <a:uFillTx/>
              <a:latin typeface="Kantar Brown" panose="020B0504020101010102" pitchFamily="34" charset="0"/>
              <a:ea typeface="+mn-ea"/>
              <a:cs typeface="Kantar Brown" panose="020B0504020101010102"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solidFill>
                  <a:srgbClr val="FFFFFF"/>
                </a:solidFill>
                <a:effectLst/>
                <a:uLnTx/>
                <a:uFillTx/>
                <a:latin typeface="Kantar Brown" panose="020B0504020101010102" pitchFamily="34" charset="0"/>
                <a:ea typeface="+mn-ea"/>
                <a:cs typeface="Kantar Brown" panose="020B0504020101010102" pitchFamily="34" charset="0"/>
              </a:rPr>
              <a:t>Twitter</a:t>
            </a:r>
          </a:p>
        </p:txBody>
      </p:sp>
      <p:sp>
        <p:nvSpPr>
          <p:cNvPr id="38" name="CaixaDeTexto 17">
            <a:extLst>
              <a:ext uri="{FF2B5EF4-FFF2-40B4-BE49-F238E27FC236}">
                <a16:creationId xmlns:a16="http://schemas.microsoft.com/office/drawing/2014/main" id="{2BB6CF3F-5A5C-4A2B-857B-CADD04906A17}"/>
              </a:ext>
            </a:extLst>
          </p:cNvPr>
          <p:cNvSpPr txBox="1"/>
          <p:nvPr/>
        </p:nvSpPr>
        <p:spPr>
          <a:xfrm>
            <a:off x="7986382" y="5658082"/>
            <a:ext cx="2098517"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err="1">
                <a:ln>
                  <a:noFill/>
                </a:ln>
                <a:solidFill>
                  <a:srgbClr val="FFFFFF"/>
                </a:solidFill>
                <a:effectLst/>
                <a:uLnTx/>
                <a:uFillTx/>
                <a:latin typeface="Kantar Brown Light" panose="020B0404020101010102" pitchFamily="34" charset="0"/>
                <a:ea typeface="+mn-ea"/>
                <a:cs typeface="Kantar Brown Light" panose="020B0404020101010102" pitchFamily="34" charset="0"/>
              </a:rPr>
              <a:t>Ven</a:t>
            </a:r>
            <a:r>
              <a:rPr kumimoji="0" lang="pt-BR" sz="1600" b="1" i="0" u="none" strike="noStrike" kern="1200" cap="none" spc="0" normalizeH="0" baseline="0" noProof="0">
                <a:ln>
                  <a:noFill/>
                </a:ln>
                <a:solidFill>
                  <a:srgbClr val="FFFFFF"/>
                </a:solidFill>
                <a:effectLst/>
                <a:uLnTx/>
                <a:uFillTx/>
                <a:latin typeface="Kantar Brown Light" panose="020B0404020101010102" pitchFamily="34" charset="0"/>
                <a:ea typeface="+mn-ea"/>
                <a:cs typeface="Kantar Brown Light" panose="020B0404020101010102" pitchFamily="34" charset="0"/>
              </a:rPr>
              <a:t> TV</a:t>
            </a:r>
          </a:p>
        </p:txBody>
      </p:sp>
      <p:cxnSp>
        <p:nvCxnSpPr>
          <p:cNvPr id="5" name="Conector recto 4">
            <a:extLst>
              <a:ext uri="{FF2B5EF4-FFF2-40B4-BE49-F238E27FC236}">
                <a16:creationId xmlns:a16="http://schemas.microsoft.com/office/drawing/2014/main" id="{E785B10A-B888-497B-BA37-9676D56A4DF8}"/>
              </a:ext>
            </a:extLst>
          </p:cNvPr>
          <p:cNvCxnSpPr>
            <a:cxnSpLocks/>
          </p:cNvCxnSpPr>
          <p:nvPr/>
        </p:nvCxnSpPr>
        <p:spPr>
          <a:xfrm>
            <a:off x="1828800" y="1432560"/>
            <a:ext cx="2173771" cy="0"/>
          </a:xfrm>
          <a:prstGeom prst="line">
            <a:avLst/>
          </a:prstGeom>
          <a:ln w="12700">
            <a:solidFill>
              <a:schemeClr val="bg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FE6AD6D0-166C-4E88-B99B-A68ADD666751}"/>
              </a:ext>
            </a:extLst>
          </p:cNvPr>
          <p:cNvCxnSpPr>
            <a:cxnSpLocks/>
          </p:cNvCxnSpPr>
          <p:nvPr/>
        </p:nvCxnSpPr>
        <p:spPr>
          <a:xfrm>
            <a:off x="2387600" y="4328160"/>
            <a:ext cx="1736891" cy="0"/>
          </a:xfrm>
          <a:prstGeom prst="line">
            <a:avLst/>
          </a:prstGeom>
          <a:ln w="12700">
            <a:solidFill>
              <a:schemeClr val="bg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40" name="CuadroTexto 39">
            <a:extLst>
              <a:ext uri="{FF2B5EF4-FFF2-40B4-BE49-F238E27FC236}">
                <a16:creationId xmlns:a16="http://schemas.microsoft.com/office/drawing/2014/main" id="{C16F7E91-C3F0-4A04-91E7-3344BD02CA58}"/>
              </a:ext>
            </a:extLst>
          </p:cNvPr>
          <p:cNvSpPr txBox="1"/>
          <p:nvPr/>
        </p:nvSpPr>
        <p:spPr>
          <a:xfrm>
            <a:off x="4062775" y="6332684"/>
            <a:ext cx="775461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33333"/>
                </a:solidFill>
                <a:effectLst/>
                <a:uLnTx/>
                <a:uFillTx/>
                <a:latin typeface="Kantar Brown" panose="020B0504020101010102" pitchFamily="34" charset="0"/>
                <a:ea typeface="+mn-ea"/>
                <a:cs typeface="Kantar Brown" panose="020B0504020101010102" pitchFamily="34" charset="0"/>
              </a:rPr>
              <a:t>Fuente: </a:t>
            </a:r>
            <a:r>
              <a:rPr kumimoji="0" lang="en-US" sz="800" b="0" i="0" u="none" strike="noStrike" kern="1200" cap="none" spc="0" normalizeH="0" baseline="0" noProof="0" dirty="0">
                <a:ln>
                  <a:noFill/>
                </a:ln>
                <a:solidFill>
                  <a:srgbClr val="333333"/>
                </a:solidFill>
                <a:effectLst/>
                <a:uLnTx/>
                <a:uFillTx/>
                <a:latin typeface="Kantar Brown" panose="020B0504020101010102" pitchFamily="34" charset="0"/>
                <a:ea typeface="+mn-ea"/>
                <a:cs typeface="Kantar Brown" panose="020B0504020101010102" pitchFamily="34" charset="0"/>
              </a:rPr>
              <a:t>TGI Chile 2019 Wave II + 2020 Wave I </a:t>
            </a:r>
            <a:r>
              <a:rPr kumimoji="0" lang="en-GB" sz="800" b="0" i="0" u="none" strike="noStrike" kern="1200" cap="none" spc="0" normalizeH="0" baseline="0" noProof="0" dirty="0">
                <a:ln>
                  <a:noFill/>
                </a:ln>
                <a:solidFill>
                  <a:srgbClr val="333333"/>
                </a:solidFill>
                <a:effectLst/>
                <a:uLnTx/>
                <a:uFillTx/>
                <a:latin typeface="Kantar Brown" panose="020B0504020101010102" pitchFamily="34" charset="0"/>
                <a:ea typeface="+mn-ea"/>
                <a:cs typeface="Kantar Brown" panose="020B0504020101010102" pitchFamily="34" charset="0"/>
              </a:rPr>
              <a:t>- Personas 12-75 </a:t>
            </a:r>
            <a:r>
              <a:rPr kumimoji="0" lang="en-GB" sz="800" b="0" i="0" u="none" strike="noStrike" kern="1200" cap="none" spc="0" normalizeH="0" baseline="0" noProof="0" dirty="0" err="1">
                <a:ln>
                  <a:noFill/>
                </a:ln>
                <a:solidFill>
                  <a:srgbClr val="333333"/>
                </a:solidFill>
                <a:effectLst/>
                <a:uLnTx/>
                <a:uFillTx/>
                <a:latin typeface="Kantar Brown" panose="020B0504020101010102" pitchFamily="34" charset="0"/>
                <a:ea typeface="+mn-ea"/>
                <a:cs typeface="Kantar Brown" panose="020B0504020101010102" pitchFamily="34" charset="0"/>
              </a:rPr>
              <a:t>años</a:t>
            </a:r>
            <a:endParaRPr kumimoji="0" lang="en-GB" sz="800" b="0" i="0" u="none" strike="noStrike" kern="1200" cap="none" spc="0" normalizeH="0" baseline="0" noProof="0" dirty="0">
              <a:ln>
                <a:noFill/>
              </a:ln>
              <a:solidFill>
                <a:srgbClr val="333333"/>
              </a:solidFill>
              <a:effectLst/>
              <a:uLnTx/>
              <a:uFillTx/>
              <a:latin typeface="Kantar Brown" panose="020B0504020101010102" pitchFamily="34" charset="0"/>
              <a:ea typeface="+mn-ea"/>
              <a:cs typeface="Kantar Brown" panose="020B0504020101010102" pitchFamily="34" charset="0"/>
            </a:endParaRPr>
          </a:p>
        </p:txBody>
      </p:sp>
      <p:pic>
        <p:nvPicPr>
          <p:cNvPr id="41" name="Imagen 40" descr="Logotipo&#10;&#10;Descripción generada automáticamente">
            <a:extLst>
              <a:ext uri="{FF2B5EF4-FFF2-40B4-BE49-F238E27FC236}">
                <a16:creationId xmlns:a16="http://schemas.microsoft.com/office/drawing/2014/main" id="{14213071-C897-475D-9ECE-C6DC557FAC0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624218" y="6140324"/>
            <a:ext cx="717676" cy="717676"/>
          </a:xfrm>
          <a:prstGeom prst="rect">
            <a:avLst/>
          </a:prstGeom>
        </p:spPr>
      </p:pic>
      <p:sp>
        <p:nvSpPr>
          <p:cNvPr id="4" name="Marcador de número de diapositiva 3">
            <a:extLst>
              <a:ext uri="{FF2B5EF4-FFF2-40B4-BE49-F238E27FC236}">
                <a16:creationId xmlns:a16="http://schemas.microsoft.com/office/drawing/2014/main" id="{3B071927-6C89-4BB7-AB65-15BBF78436FA}"/>
              </a:ext>
            </a:extLst>
          </p:cNvPr>
          <p:cNvSpPr>
            <a:spLocks noGrp="1"/>
          </p:cNvSpPr>
          <p:nvPr>
            <p:ph type="sldNum" sz="quarter" idx="4"/>
          </p:nvPr>
        </p:nvSpPr>
        <p:spPr/>
        <p:txBody>
          <a:bodyPr/>
          <a:lstStyle/>
          <a:p>
            <a:fld id="{4034BEE3-566C-4068-A777-C3A4762E861B}" type="slidenum">
              <a:rPr lang="en-GB" smtClean="0"/>
              <a:pPr/>
              <a:t>13</a:t>
            </a:fld>
            <a:endParaRPr lang="en-GB"/>
          </a:p>
        </p:txBody>
      </p:sp>
    </p:spTree>
    <p:extLst>
      <p:ext uri="{BB962C8B-B14F-4D97-AF65-F5344CB8AC3E}">
        <p14:creationId xmlns:p14="http://schemas.microsoft.com/office/powerpoint/2010/main" val="304429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Graphic 58">
            <a:extLst>
              <a:ext uri="{FF2B5EF4-FFF2-40B4-BE49-F238E27FC236}">
                <a16:creationId xmlns:a16="http://schemas.microsoft.com/office/drawing/2014/main" id="{3610A64C-237E-4AD7-8795-FCD3862505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32496" y="1898562"/>
            <a:ext cx="5597624" cy="3714396"/>
          </a:xfrm>
          <a:prstGeom prst="rect">
            <a:avLst/>
          </a:prstGeom>
        </p:spPr>
      </p:pic>
      <p:sp>
        <p:nvSpPr>
          <p:cNvPr id="2" name="Título 1">
            <a:extLst>
              <a:ext uri="{FF2B5EF4-FFF2-40B4-BE49-F238E27FC236}">
                <a16:creationId xmlns:a16="http://schemas.microsoft.com/office/drawing/2014/main" id="{769CF199-3979-48CD-9855-20F749CEAF48}"/>
              </a:ext>
            </a:extLst>
          </p:cNvPr>
          <p:cNvSpPr>
            <a:spLocks noGrp="1"/>
          </p:cNvSpPr>
          <p:nvPr>
            <p:ph type="title"/>
          </p:nvPr>
        </p:nvSpPr>
        <p:spPr>
          <a:xfrm>
            <a:off x="360000" y="300338"/>
            <a:ext cx="11466875" cy="404119"/>
          </a:xfrm>
        </p:spPr>
        <p:txBody>
          <a:bodyPr/>
          <a:lstStyle/>
          <a:p>
            <a:r>
              <a:rPr lang="es-PE">
                <a:solidFill>
                  <a:schemeClr val="tx1">
                    <a:lumMod val="50000"/>
                  </a:schemeClr>
                </a:solidFill>
                <a:latin typeface="Kantar Brown" panose="020B0504020101010102" pitchFamily="34" charset="0"/>
                <a:cs typeface="Kantar Brown" panose="020B0504020101010102" pitchFamily="34" charset="0"/>
              </a:rPr>
              <a:t>Incluso las marcas nativas digitales apuestan por comunicar y crear su imagen en la TV </a:t>
            </a:r>
          </a:p>
        </p:txBody>
      </p:sp>
      <p:sp>
        <p:nvSpPr>
          <p:cNvPr id="5" name="Marcador de texto 4">
            <a:extLst>
              <a:ext uri="{FF2B5EF4-FFF2-40B4-BE49-F238E27FC236}">
                <a16:creationId xmlns:a16="http://schemas.microsoft.com/office/drawing/2014/main" id="{4CC00253-2A41-4C22-92F0-175F7D380E57}"/>
              </a:ext>
            </a:extLst>
          </p:cNvPr>
          <p:cNvSpPr>
            <a:spLocks noGrp="1"/>
          </p:cNvSpPr>
          <p:nvPr>
            <p:ph type="body" sz="quarter" idx="18"/>
          </p:nvPr>
        </p:nvSpPr>
        <p:spPr>
          <a:xfrm>
            <a:off x="4522549" y="6411283"/>
            <a:ext cx="5147923" cy="146379"/>
          </a:xfrm>
        </p:spPr>
        <p:txBody>
          <a:bodyPr/>
          <a:lstStyle/>
          <a:p>
            <a:r>
              <a:rPr lang="es-PE">
                <a:latin typeface="Kantar Brown"/>
                <a:cs typeface="Kantar Brown" panose="020B0504020101010102" pitchFamily="34" charset="0"/>
              </a:rPr>
              <a:t>Fuente: Ad </a:t>
            </a:r>
            <a:r>
              <a:rPr lang="es-PE" err="1">
                <a:latin typeface="Kantar Brown"/>
                <a:cs typeface="Kantar Brown" panose="020B0504020101010102" pitchFamily="34" charset="0"/>
              </a:rPr>
              <a:t>Intelligence</a:t>
            </a:r>
            <a:r>
              <a:rPr lang="es-PE">
                <a:latin typeface="Kantar Brown"/>
                <a:cs typeface="Kantar Brown" panose="020B0504020101010102" pitchFamily="34" charset="0"/>
              </a:rPr>
              <a:t> – Abril a Agosto 2020 – avisos publicitarios en TV Abierta y TV Pagada</a:t>
            </a:r>
          </a:p>
        </p:txBody>
      </p:sp>
      <p:sp>
        <p:nvSpPr>
          <p:cNvPr id="8" name="Rectángulo 7">
            <a:extLst>
              <a:ext uri="{FF2B5EF4-FFF2-40B4-BE49-F238E27FC236}">
                <a16:creationId xmlns:a16="http://schemas.microsoft.com/office/drawing/2014/main" id="{6DFB56AB-FD58-4DB1-BC36-36030D8CA105}"/>
              </a:ext>
            </a:extLst>
          </p:cNvPr>
          <p:cNvSpPr/>
          <p:nvPr/>
        </p:nvSpPr>
        <p:spPr bwMode="ltGray">
          <a:xfrm>
            <a:off x="234462" y="6181449"/>
            <a:ext cx="2668782" cy="59448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600" b="0" i="0" u="none" strike="noStrike" kern="1200" cap="none" spc="0" normalizeH="0" baseline="0" noProof="0" err="1">
              <a:ln>
                <a:noFill/>
              </a:ln>
              <a:solidFill>
                <a:srgbClr val="FFFFFF"/>
              </a:solidFill>
              <a:effectLst/>
              <a:uLnTx/>
              <a:uFillTx/>
              <a:latin typeface="Kantar Brown" panose="020B0504020101010102" pitchFamily="34" charset="0"/>
              <a:ea typeface="+mn-ea"/>
              <a:cs typeface="Kantar Brown" panose="020B0504020101010102" pitchFamily="34" charset="0"/>
            </a:endParaRPr>
          </a:p>
        </p:txBody>
      </p:sp>
      <p:pic>
        <p:nvPicPr>
          <p:cNvPr id="23" name="Imagen 22">
            <a:extLst>
              <a:ext uri="{FF2B5EF4-FFF2-40B4-BE49-F238E27FC236}">
                <a16:creationId xmlns:a16="http://schemas.microsoft.com/office/drawing/2014/main" id="{C1D99937-DB67-4ED4-A154-F83DAE416C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23025" y="6152810"/>
            <a:ext cx="714739" cy="714739"/>
          </a:xfrm>
          <a:prstGeom prst="rect">
            <a:avLst/>
          </a:prstGeom>
        </p:spPr>
      </p:pic>
      <p:sp>
        <p:nvSpPr>
          <p:cNvPr id="49" name="Rectángulo 48">
            <a:extLst>
              <a:ext uri="{FF2B5EF4-FFF2-40B4-BE49-F238E27FC236}">
                <a16:creationId xmlns:a16="http://schemas.microsoft.com/office/drawing/2014/main" id="{E76006EC-C4E7-47BD-B91C-76C33C1A6653}"/>
              </a:ext>
            </a:extLst>
          </p:cNvPr>
          <p:cNvSpPr/>
          <p:nvPr/>
        </p:nvSpPr>
        <p:spPr bwMode="ltGray">
          <a:xfrm>
            <a:off x="223656" y="6312023"/>
            <a:ext cx="1464467" cy="40027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600" b="0" i="0" u="none" strike="noStrike" kern="1200" cap="none" spc="0" normalizeH="0" baseline="0" noProof="0" err="1">
              <a:ln>
                <a:noFill/>
              </a:ln>
              <a:solidFill>
                <a:srgbClr val="FFFFFF"/>
              </a:solidFill>
              <a:effectLst/>
              <a:uLnTx/>
              <a:uFillTx/>
              <a:latin typeface="Kantar Brown" panose="020B0504020101010102" pitchFamily="34" charset="0"/>
              <a:ea typeface="+mn-ea"/>
              <a:cs typeface="Kantar Brown" panose="020B0504020101010102" pitchFamily="34" charset="0"/>
            </a:endParaRPr>
          </a:p>
        </p:txBody>
      </p:sp>
      <p:pic>
        <p:nvPicPr>
          <p:cNvPr id="50" name="Imagen 49">
            <a:extLst>
              <a:ext uri="{FF2B5EF4-FFF2-40B4-BE49-F238E27FC236}">
                <a16:creationId xmlns:a16="http://schemas.microsoft.com/office/drawing/2014/main" id="{EA332640-9948-419F-962A-FB25D473FFA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5125" y="6408951"/>
            <a:ext cx="2733152" cy="202456"/>
          </a:xfrm>
          <a:prstGeom prst="rect">
            <a:avLst/>
          </a:prstGeom>
        </p:spPr>
      </p:pic>
      <p:grpSp>
        <p:nvGrpSpPr>
          <p:cNvPr id="7" name="Grupo 6">
            <a:extLst>
              <a:ext uri="{FF2B5EF4-FFF2-40B4-BE49-F238E27FC236}">
                <a16:creationId xmlns:a16="http://schemas.microsoft.com/office/drawing/2014/main" id="{22BDB209-B877-417B-B0D8-1E44197A69C5}"/>
              </a:ext>
            </a:extLst>
          </p:cNvPr>
          <p:cNvGrpSpPr/>
          <p:nvPr/>
        </p:nvGrpSpPr>
        <p:grpSpPr>
          <a:xfrm>
            <a:off x="3080441" y="2375564"/>
            <a:ext cx="5107918" cy="6017002"/>
            <a:chOff x="3300947" y="-1659959"/>
            <a:chExt cx="5107918" cy="6017002"/>
          </a:xfrm>
        </p:grpSpPr>
        <p:pic>
          <p:nvPicPr>
            <p:cNvPr id="33" name="Picture 2" descr="Quienes Somos - Creadores de Open English | Open English">
              <a:extLst>
                <a:ext uri="{FF2B5EF4-FFF2-40B4-BE49-F238E27FC236}">
                  <a16:creationId xmlns:a16="http://schemas.microsoft.com/office/drawing/2014/main" id="{20D01320-49EE-4375-BC08-C004E2D9BBF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00947" y="-1659959"/>
              <a:ext cx="1036201" cy="54400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a:extLst>
                <a:ext uri="{FF2B5EF4-FFF2-40B4-BE49-F238E27FC236}">
                  <a16:creationId xmlns:a16="http://schemas.microsoft.com/office/drawing/2014/main" id="{3AA9B36D-4ED3-4776-9F0C-2CDA7E1F2DC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798151" y="-1659959"/>
              <a:ext cx="901422" cy="30347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Rappi Logo - PNG y Vector">
              <a:extLst>
                <a:ext uri="{FF2B5EF4-FFF2-40B4-BE49-F238E27FC236}">
                  <a16:creationId xmlns:a16="http://schemas.microsoft.com/office/drawing/2014/main" id="{DCFCF8F7-BB9F-4D20-AEF9-7C283013EF8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224071" y="-1659959"/>
              <a:ext cx="680985" cy="28835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Logo Netflix PNG transparente - StickPNG">
              <a:extLst>
                <a:ext uri="{FF2B5EF4-FFF2-40B4-BE49-F238E27FC236}">
                  <a16:creationId xmlns:a16="http://schemas.microsoft.com/office/drawing/2014/main" id="{F97F9EA2-DB0F-4C88-9A96-A40D8B6B76E9}"/>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311920" y="-1659959"/>
              <a:ext cx="1040929" cy="5829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Logo de Amazon: la historia y el significado del logotipo, la marca y el  símbolo. | png, vector">
              <a:extLst>
                <a:ext uri="{FF2B5EF4-FFF2-40B4-BE49-F238E27FC236}">
                  <a16:creationId xmlns:a16="http://schemas.microsoft.com/office/drawing/2014/main" id="{FBF762CA-A546-46B8-991F-FE09B75235A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406022" y="-714417"/>
              <a:ext cx="867758" cy="48811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Mercadolibre Logo - PNG y Vector">
              <a:extLst>
                <a:ext uri="{FF2B5EF4-FFF2-40B4-BE49-F238E27FC236}">
                  <a16:creationId xmlns:a16="http://schemas.microsoft.com/office/drawing/2014/main" id="{1E8B170F-D688-4B41-BCD7-0DA3C9DA70E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600566" y="-714417"/>
              <a:ext cx="1095253" cy="26910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4">
              <a:extLst>
                <a:ext uri="{FF2B5EF4-FFF2-40B4-BE49-F238E27FC236}">
                  <a16:creationId xmlns:a16="http://schemas.microsoft.com/office/drawing/2014/main" id="{678BA7BB-1C5D-41AE-8002-0BDCBA6CDA1F}"/>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295689" y="-714417"/>
              <a:ext cx="546101" cy="39253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betsson: Bonos, juegos y opiniones | 【lasapuestasdeAS.com】">
              <a:extLst>
                <a:ext uri="{FF2B5EF4-FFF2-40B4-BE49-F238E27FC236}">
                  <a16:creationId xmlns:a16="http://schemas.microsoft.com/office/drawing/2014/main" id="{C6BCBC79-02F0-4E3E-AB6C-30CD704E0F26}"/>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354490" y="-1080177"/>
              <a:ext cx="984234" cy="98423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8" descr="Linio Logo Oficial - Linio Blog PE">
              <a:extLst>
                <a:ext uri="{FF2B5EF4-FFF2-40B4-BE49-F238E27FC236}">
                  <a16:creationId xmlns:a16="http://schemas.microsoft.com/office/drawing/2014/main" id="{9078E69B-D973-46ED-8214-A7C80B524108}"/>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420941" y="125799"/>
              <a:ext cx="862652" cy="29721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descr="Logo Verde Spotify PNG transparente - StickPNG">
              <a:extLst>
                <a:ext uri="{FF2B5EF4-FFF2-40B4-BE49-F238E27FC236}">
                  <a16:creationId xmlns:a16="http://schemas.microsoft.com/office/drawing/2014/main" id="{074F63F4-FBED-4BF2-803B-D6399CC0B101}"/>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644869" y="94434"/>
              <a:ext cx="1095253" cy="32857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2" descr="Next U: Cursos Online de Marketing Digital, Desarrollo Web y Más">
              <a:extLst>
                <a:ext uri="{FF2B5EF4-FFF2-40B4-BE49-F238E27FC236}">
                  <a16:creationId xmlns:a16="http://schemas.microsoft.com/office/drawing/2014/main" id="{0C1B889A-E68A-42E1-B7B9-3DE66D5505C6}"/>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6096527" y="186386"/>
              <a:ext cx="890157" cy="236624"/>
            </a:xfrm>
            <a:prstGeom prst="rect">
              <a:avLst/>
            </a:prstGeom>
            <a:noFill/>
            <a:extLst>
              <a:ext uri="{909E8E84-426E-40DD-AFC4-6F175D3DCCD1}">
                <a14:hiddenFill xmlns:a14="http://schemas.microsoft.com/office/drawing/2010/main">
                  <a:solidFill>
                    <a:srgbClr val="FFFFFF"/>
                  </a:solidFill>
                </a14:hiddenFill>
              </a:ext>
            </a:extLst>
          </p:spPr>
        </p:pic>
        <p:pic>
          <p:nvPicPr>
            <p:cNvPr id="46" name="Gráfico 45">
              <a:extLst>
                <a:ext uri="{FF2B5EF4-FFF2-40B4-BE49-F238E27FC236}">
                  <a16:creationId xmlns:a16="http://schemas.microsoft.com/office/drawing/2014/main" id="{D347CF96-07A5-4D3B-9064-2F17B231E15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6200000">
              <a:off x="6115092" y="2968672"/>
              <a:ext cx="100360" cy="2676381"/>
            </a:xfrm>
            <a:prstGeom prst="rect">
              <a:avLst/>
            </a:prstGeom>
          </p:spPr>
        </p:pic>
        <p:pic>
          <p:nvPicPr>
            <p:cNvPr id="1026" name="Picture 2">
              <a:extLst>
                <a:ext uri="{FF2B5EF4-FFF2-40B4-BE49-F238E27FC236}">
                  <a16:creationId xmlns:a16="http://schemas.microsoft.com/office/drawing/2014/main" id="{2365E422-5770-41A9-BFFC-504A42062EC5}"/>
                </a:ext>
              </a:extLst>
            </p:cNvPr>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l="13747" t="31045" r="13773" b="31798"/>
            <a:stretch/>
          </p:blipFill>
          <p:spPr bwMode="auto">
            <a:xfrm>
              <a:off x="7317403" y="158163"/>
              <a:ext cx="1091462" cy="264847"/>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CuadroTexto 5">
            <a:extLst>
              <a:ext uri="{FF2B5EF4-FFF2-40B4-BE49-F238E27FC236}">
                <a16:creationId xmlns:a16="http://schemas.microsoft.com/office/drawing/2014/main" id="{FA6B4590-F3C8-4E5F-8A93-2F16153559E7}"/>
              </a:ext>
            </a:extLst>
          </p:cNvPr>
          <p:cNvSpPr txBox="1"/>
          <p:nvPr/>
        </p:nvSpPr>
        <p:spPr>
          <a:xfrm>
            <a:off x="3282460" y="1403886"/>
            <a:ext cx="4697695"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600" b="0" i="0" u="none" strike="noStrike" kern="1200" cap="none" spc="0" normalizeH="0" baseline="0" noProof="0">
                <a:ln>
                  <a:noFill/>
                </a:ln>
                <a:solidFill>
                  <a:srgbClr val="BEA400"/>
                </a:solidFill>
                <a:effectLst/>
                <a:uLnTx/>
                <a:uFillTx/>
                <a:latin typeface="Kantar Brown" panose="020B0504020101010102" pitchFamily="34" charset="0"/>
                <a:ea typeface="+mn-ea"/>
                <a:cs typeface="Kantar Brown" panose="020B0504020101010102" pitchFamily="34" charset="0"/>
              </a:rPr>
              <a:t>Presencia publicitaria de marcas digitales en TV</a:t>
            </a:r>
          </a:p>
        </p:txBody>
      </p:sp>
      <p:sp>
        <p:nvSpPr>
          <p:cNvPr id="9" name="Marcador de número de diapositiva 8">
            <a:extLst>
              <a:ext uri="{FF2B5EF4-FFF2-40B4-BE49-F238E27FC236}">
                <a16:creationId xmlns:a16="http://schemas.microsoft.com/office/drawing/2014/main" id="{79D76BDD-B8D7-4A4E-A8AC-AA9B7CF0F9AF}"/>
              </a:ext>
            </a:extLst>
          </p:cNvPr>
          <p:cNvSpPr>
            <a:spLocks noGrp="1"/>
          </p:cNvSpPr>
          <p:nvPr>
            <p:ph type="sldNum" sz="quarter" idx="4"/>
          </p:nvPr>
        </p:nvSpPr>
        <p:spPr/>
        <p:txBody>
          <a:bodyPr/>
          <a:lstStyle/>
          <a:p>
            <a:fld id="{4034BEE3-566C-4068-A777-C3A4762E861B}" type="slidenum">
              <a:rPr lang="en-GB" smtClean="0"/>
              <a:pPr/>
              <a:t>14</a:t>
            </a:fld>
            <a:endParaRPr lang="en-GB"/>
          </a:p>
        </p:txBody>
      </p:sp>
    </p:spTree>
    <p:extLst>
      <p:ext uri="{BB962C8B-B14F-4D97-AF65-F5344CB8AC3E}">
        <p14:creationId xmlns:p14="http://schemas.microsoft.com/office/powerpoint/2010/main" val="182538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magen que contiene etapa, cielo&#10;&#10;Descripción generada automáticamente">
            <a:extLst>
              <a:ext uri="{FF2B5EF4-FFF2-40B4-BE49-F238E27FC236}">
                <a16:creationId xmlns:a16="http://schemas.microsoft.com/office/drawing/2014/main" id="{9438FE43-AE7D-4CB9-AD14-280EFBC100A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22665" y="-18473"/>
            <a:ext cx="9569335" cy="6169266"/>
          </a:xfrm>
          <a:prstGeom prst="rect">
            <a:avLst/>
          </a:prstGeom>
        </p:spPr>
      </p:pic>
      <p:sp>
        <p:nvSpPr>
          <p:cNvPr id="13" name="Rectangle 29">
            <a:extLst>
              <a:ext uri="{FF2B5EF4-FFF2-40B4-BE49-F238E27FC236}">
                <a16:creationId xmlns:a16="http://schemas.microsoft.com/office/drawing/2014/main" id="{C80F23DF-F6A3-44FF-ABD3-72E1C3D80EFA}"/>
              </a:ext>
            </a:extLst>
          </p:cNvPr>
          <p:cNvSpPr/>
          <p:nvPr>
            <p:custDataLst>
              <p:tags r:id="rId1"/>
            </p:custDataLst>
          </p:nvPr>
        </p:nvSpPr>
        <p:spPr bwMode="ltGray">
          <a:xfrm>
            <a:off x="-1993217" y="-18473"/>
            <a:ext cx="13494337" cy="6165965"/>
          </a:xfrm>
          <a:prstGeom prst="rect">
            <a:avLst/>
          </a:prstGeom>
          <a:gradFill flip="none" rotWithShape="1">
            <a:gsLst>
              <a:gs pos="38000">
                <a:srgbClr val="000000"/>
              </a:gs>
              <a:gs pos="100000">
                <a:srgbClr val="000000">
                  <a:alpha val="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Kantar Brown" panose="020B0504020101010102" pitchFamily="34" charset="0"/>
              <a:ea typeface="+mn-ea"/>
              <a:cs typeface="Kantar Brown" panose="020B0504020101010102" pitchFamily="34" charset="0"/>
            </a:endParaRPr>
          </a:p>
        </p:txBody>
      </p:sp>
      <p:sp>
        <p:nvSpPr>
          <p:cNvPr id="6" name="Rectángulo 5">
            <a:extLst>
              <a:ext uri="{FF2B5EF4-FFF2-40B4-BE49-F238E27FC236}">
                <a16:creationId xmlns:a16="http://schemas.microsoft.com/office/drawing/2014/main" id="{3F33E9AA-91B8-4851-A43E-B12479292E8F}"/>
              </a:ext>
            </a:extLst>
          </p:cNvPr>
          <p:cNvSpPr/>
          <p:nvPr/>
        </p:nvSpPr>
        <p:spPr bwMode="ltGray">
          <a:xfrm>
            <a:off x="234462" y="6181449"/>
            <a:ext cx="2668782" cy="59448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600" b="0" i="0" u="none" strike="noStrike" kern="1200" cap="none" spc="0" normalizeH="0" baseline="0" noProof="0" err="1">
              <a:ln>
                <a:noFill/>
              </a:ln>
              <a:solidFill>
                <a:srgbClr val="FFFFFF"/>
              </a:solidFill>
              <a:effectLst/>
              <a:uLnTx/>
              <a:uFillTx/>
              <a:latin typeface="Kantar Brown" panose="020B0504020101010102" pitchFamily="34" charset="0"/>
              <a:ea typeface="+mn-ea"/>
              <a:cs typeface="Kantar Brown" panose="020B0504020101010102" pitchFamily="34" charset="0"/>
            </a:endParaRPr>
          </a:p>
        </p:txBody>
      </p:sp>
      <p:sp>
        <p:nvSpPr>
          <p:cNvPr id="10" name="CuadroTexto 9">
            <a:extLst>
              <a:ext uri="{FF2B5EF4-FFF2-40B4-BE49-F238E27FC236}">
                <a16:creationId xmlns:a16="http://schemas.microsoft.com/office/drawing/2014/main" id="{ADD016B6-1928-47E2-B6D0-4A33C7A5E0A3}"/>
              </a:ext>
            </a:extLst>
          </p:cNvPr>
          <p:cNvSpPr txBox="1"/>
          <p:nvPr/>
        </p:nvSpPr>
        <p:spPr>
          <a:xfrm>
            <a:off x="4062775" y="6332684"/>
            <a:ext cx="775461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33333"/>
                </a:solidFill>
                <a:effectLst/>
                <a:uLnTx/>
                <a:uFillTx/>
                <a:latin typeface="Kantar Brown" panose="020B0504020101010102" pitchFamily="34" charset="0"/>
                <a:ea typeface="+mn-ea"/>
                <a:cs typeface="Kantar Brown" panose="020B0504020101010102" pitchFamily="34" charset="0"/>
              </a:rPr>
              <a:t>Fuente: </a:t>
            </a:r>
            <a:r>
              <a:rPr kumimoji="0" lang="en-GB" sz="800" b="0" i="0" u="none" strike="noStrike" kern="1200" cap="none" spc="0" normalizeH="0" baseline="0" noProof="0" err="1">
                <a:ln>
                  <a:noFill/>
                </a:ln>
                <a:solidFill>
                  <a:srgbClr val="333333"/>
                </a:solidFill>
                <a:effectLst/>
                <a:uLnTx/>
                <a:uFillTx/>
                <a:latin typeface="Kantar Brown" panose="020B0504020101010102" pitchFamily="34" charset="0"/>
                <a:ea typeface="+mn-ea"/>
                <a:cs typeface="Kantar Brown" panose="020B0504020101010102" pitchFamily="34" charset="0"/>
              </a:rPr>
              <a:t>Monitoreo</a:t>
            </a:r>
            <a:r>
              <a:rPr kumimoji="0" lang="en-GB" sz="800" b="0" i="0" u="none" strike="noStrike" kern="1200" cap="none" spc="0" normalizeH="0" baseline="0" noProof="0">
                <a:ln>
                  <a:noFill/>
                </a:ln>
                <a:solidFill>
                  <a:srgbClr val="333333"/>
                </a:solidFill>
                <a:effectLst/>
                <a:uLnTx/>
                <a:uFillTx/>
                <a:latin typeface="Kantar Brown" panose="020B0504020101010102" pitchFamily="34" charset="0"/>
                <a:ea typeface="+mn-ea"/>
                <a:cs typeface="Kantar Brown" panose="020B0504020101010102" pitchFamily="34" charset="0"/>
              </a:rPr>
              <a:t> de la Marca Amazon Prime Video – Caso MENUDO</a:t>
            </a:r>
          </a:p>
        </p:txBody>
      </p:sp>
      <p:sp>
        <p:nvSpPr>
          <p:cNvPr id="19" name="Rectángulo 18">
            <a:extLst>
              <a:ext uri="{FF2B5EF4-FFF2-40B4-BE49-F238E27FC236}">
                <a16:creationId xmlns:a16="http://schemas.microsoft.com/office/drawing/2014/main" id="{0321BCA8-0A21-4BA2-B0A8-EEABF0A545A9}"/>
              </a:ext>
            </a:extLst>
          </p:cNvPr>
          <p:cNvSpPr/>
          <p:nvPr/>
        </p:nvSpPr>
        <p:spPr bwMode="ltGray">
          <a:xfrm>
            <a:off x="223656" y="6312023"/>
            <a:ext cx="1464467" cy="40027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600" b="0" i="0" u="none" strike="noStrike" kern="1200" cap="none" spc="0" normalizeH="0" baseline="0" noProof="0" err="1">
              <a:ln>
                <a:noFill/>
              </a:ln>
              <a:solidFill>
                <a:srgbClr val="FFFFFF"/>
              </a:solidFill>
              <a:effectLst/>
              <a:uLnTx/>
              <a:uFillTx/>
              <a:latin typeface="Kantar Brown" panose="020B0504020101010102" pitchFamily="34" charset="0"/>
              <a:ea typeface="+mn-ea"/>
              <a:cs typeface="Kantar Brown" panose="020B0504020101010102" pitchFamily="34" charset="0"/>
            </a:endParaRPr>
          </a:p>
        </p:txBody>
      </p:sp>
      <p:pic>
        <p:nvPicPr>
          <p:cNvPr id="20" name="Imagen 19">
            <a:extLst>
              <a:ext uri="{FF2B5EF4-FFF2-40B4-BE49-F238E27FC236}">
                <a16:creationId xmlns:a16="http://schemas.microsoft.com/office/drawing/2014/main" id="{99A7391B-6A12-4F12-99F9-B134B43A3B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125" y="6408951"/>
            <a:ext cx="2733152" cy="202456"/>
          </a:xfrm>
          <a:prstGeom prst="rect">
            <a:avLst/>
          </a:prstGeom>
        </p:spPr>
      </p:pic>
      <p:sp>
        <p:nvSpPr>
          <p:cNvPr id="9" name="Título 1">
            <a:extLst>
              <a:ext uri="{FF2B5EF4-FFF2-40B4-BE49-F238E27FC236}">
                <a16:creationId xmlns:a16="http://schemas.microsoft.com/office/drawing/2014/main" id="{D5ACE7C5-8EB9-4C5C-81CB-7FD563202D6C}"/>
              </a:ext>
            </a:extLst>
          </p:cNvPr>
          <p:cNvSpPr txBox="1">
            <a:spLocks/>
          </p:cNvSpPr>
          <p:nvPr/>
        </p:nvSpPr>
        <p:spPr>
          <a:xfrm>
            <a:off x="365126" y="309872"/>
            <a:ext cx="6479674" cy="404119"/>
          </a:xfrm>
          <a:prstGeom prst="rect">
            <a:avLst/>
          </a:prstGeom>
        </p:spPr>
        <p:txBody>
          <a:bodyPr vert="horz" lIns="0" tIns="0" rIns="0" bIns="0" rtlCol="0" anchor="t">
            <a:noAutofit/>
          </a:bodyPr>
          <a:lst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PE" sz="2400" b="1" i="0" u="none" strike="noStrike" kern="1200" cap="none" spc="0" normalizeH="0" baseline="0" noProof="0">
                <a:ln>
                  <a:noFill/>
                </a:ln>
                <a:solidFill>
                  <a:srgbClr val="FFFFFF"/>
                </a:solidFill>
                <a:effectLst/>
                <a:uLnTx/>
                <a:uFillTx/>
                <a:latin typeface="Kantar Brown" panose="020B0504020101010102" pitchFamily="34" charset="0"/>
                <a:ea typeface="+mj-ea"/>
                <a:cs typeface="Kantar Brown" panose="020B0504020101010102" pitchFamily="34" charset="0"/>
              </a:rPr>
              <a:t>Un claro ejemplo es Amazon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PE" sz="2400" b="1" i="0" u="none" strike="noStrike" kern="1200" cap="none" spc="0" normalizeH="0" baseline="0" noProof="0">
                <a:ln>
                  <a:noFill/>
                </a:ln>
                <a:solidFill>
                  <a:srgbClr val="FFFFFF"/>
                </a:solidFill>
                <a:effectLst/>
                <a:uLnTx/>
                <a:uFillTx/>
                <a:latin typeface="Kantar Brown" panose="020B0504020101010102" pitchFamily="34" charset="0"/>
                <a:ea typeface="+mj-ea"/>
                <a:cs typeface="Kantar Brown" panose="020B0504020101010102" pitchFamily="34" charset="0"/>
              </a:rPr>
              <a:t>Prime Video, promocionando</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PE" sz="2400" b="1" i="1" u="none" strike="noStrike" kern="1200" cap="none" spc="0" normalizeH="0" baseline="0" noProof="0">
                <a:ln>
                  <a:noFill/>
                </a:ln>
                <a:solidFill>
                  <a:srgbClr val="FFFFFF"/>
                </a:solidFill>
                <a:effectLst/>
                <a:uLnTx/>
                <a:uFillTx/>
                <a:latin typeface="Kantar Brown" panose="020B0504020101010102" pitchFamily="34" charset="0"/>
                <a:ea typeface="+mj-ea"/>
                <a:cs typeface="Kantar Brown" panose="020B0504020101010102" pitchFamily="34" charset="0"/>
              </a:rPr>
              <a:t>La historia de menudo</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PE" sz="2400" b="1" i="0" u="none" strike="noStrike" kern="1200" cap="none" spc="0" normalizeH="0" baseline="0" noProof="0">
                <a:ln>
                  <a:noFill/>
                </a:ln>
                <a:solidFill>
                  <a:srgbClr val="FFFFFF"/>
                </a:solidFill>
                <a:effectLst/>
                <a:uLnTx/>
                <a:uFillTx/>
                <a:latin typeface="Kantar Brown" panose="020B0504020101010102" pitchFamily="34" charset="0"/>
                <a:ea typeface="+mj-ea"/>
                <a:cs typeface="Kantar Brown" panose="020B0504020101010102" pitchFamily="34" charset="0"/>
              </a:rPr>
              <a:t> </a:t>
            </a:r>
          </a:p>
        </p:txBody>
      </p:sp>
      <p:sp>
        <p:nvSpPr>
          <p:cNvPr id="17" name="object 8">
            <a:extLst>
              <a:ext uri="{FF2B5EF4-FFF2-40B4-BE49-F238E27FC236}">
                <a16:creationId xmlns:a16="http://schemas.microsoft.com/office/drawing/2014/main" id="{CC8A9EE0-50E4-499F-A809-598641651353}"/>
              </a:ext>
            </a:extLst>
          </p:cNvPr>
          <p:cNvSpPr/>
          <p:nvPr/>
        </p:nvSpPr>
        <p:spPr>
          <a:xfrm>
            <a:off x="903594" y="2712674"/>
            <a:ext cx="623992" cy="42815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Kantar Brown" panose="020B0504020101010102" pitchFamily="34" charset="0"/>
              <a:ea typeface="+mn-ea"/>
              <a:cs typeface="Kantar Brown" panose="020B0504020101010102" pitchFamily="34" charset="0"/>
            </a:endParaRPr>
          </a:p>
        </p:txBody>
      </p:sp>
      <p:sp>
        <p:nvSpPr>
          <p:cNvPr id="21" name="object 14">
            <a:extLst>
              <a:ext uri="{FF2B5EF4-FFF2-40B4-BE49-F238E27FC236}">
                <a16:creationId xmlns:a16="http://schemas.microsoft.com/office/drawing/2014/main" id="{329CBCAC-E0BE-42C4-B845-3CBF53D64E9E}"/>
              </a:ext>
            </a:extLst>
          </p:cNvPr>
          <p:cNvSpPr/>
          <p:nvPr/>
        </p:nvSpPr>
        <p:spPr>
          <a:xfrm>
            <a:off x="904355" y="3477678"/>
            <a:ext cx="622674" cy="40088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Kantar Brown" panose="020B0504020101010102" pitchFamily="34" charset="0"/>
              <a:ea typeface="+mn-ea"/>
              <a:cs typeface="Kantar Brown" panose="020B0504020101010102" pitchFamily="34" charset="0"/>
            </a:endParaRPr>
          </a:p>
        </p:txBody>
      </p:sp>
      <p:sp>
        <p:nvSpPr>
          <p:cNvPr id="22" name="object 39">
            <a:extLst>
              <a:ext uri="{FF2B5EF4-FFF2-40B4-BE49-F238E27FC236}">
                <a16:creationId xmlns:a16="http://schemas.microsoft.com/office/drawing/2014/main" id="{DBD1B1AC-A16C-441F-8AB4-D739C9E161A6}"/>
              </a:ext>
            </a:extLst>
          </p:cNvPr>
          <p:cNvSpPr/>
          <p:nvPr/>
        </p:nvSpPr>
        <p:spPr>
          <a:xfrm>
            <a:off x="903594" y="4241903"/>
            <a:ext cx="623992" cy="428160"/>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Kantar Brown" panose="020B0504020101010102" pitchFamily="34" charset="0"/>
              <a:ea typeface="+mn-ea"/>
              <a:cs typeface="Kantar Brown" panose="020B0504020101010102" pitchFamily="34" charset="0"/>
            </a:endParaRPr>
          </a:p>
        </p:txBody>
      </p:sp>
      <p:sp>
        <p:nvSpPr>
          <p:cNvPr id="12" name="CuadroTexto 11">
            <a:extLst>
              <a:ext uri="{FF2B5EF4-FFF2-40B4-BE49-F238E27FC236}">
                <a16:creationId xmlns:a16="http://schemas.microsoft.com/office/drawing/2014/main" id="{ADD17511-6A22-469D-BC4A-E8D2AF529C5F}"/>
              </a:ext>
            </a:extLst>
          </p:cNvPr>
          <p:cNvSpPr txBox="1"/>
          <p:nvPr/>
        </p:nvSpPr>
        <p:spPr>
          <a:xfrm>
            <a:off x="1768363" y="2752065"/>
            <a:ext cx="2406248"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000" b="1" i="0" u="none" strike="noStrike" kern="1200" cap="none" spc="0" normalizeH="0" baseline="0" noProof="0">
                <a:ln>
                  <a:noFill/>
                </a:ln>
                <a:solidFill>
                  <a:srgbClr val="BEA400"/>
                </a:solidFill>
                <a:effectLst/>
                <a:uLnTx/>
                <a:uFillTx/>
                <a:latin typeface="Kantar Brown" panose="020B0504020101010102" pitchFamily="34" charset="0"/>
                <a:ea typeface="+mn-ea"/>
                <a:cs typeface="Kantar Brown" panose="020B0504020101010102" pitchFamily="34" charset="0"/>
              </a:rPr>
              <a:t># Avisos: 3,720</a:t>
            </a:r>
          </a:p>
        </p:txBody>
      </p:sp>
      <p:sp>
        <p:nvSpPr>
          <p:cNvPr id="31" name="CuadroTexto 30">
            <a:extLst>
              <a:ext uri="{FF2B5EF4-FFF2-40B4-BE49-F238E27FC236}">
                <a16:creationId xmlns:a16="http://schemas.microsoft.com/office/drawing/2014/main" id="{6B1A2841-B16D-45F2-8932-2367BFC18BAA}"/>
              </a:ext>
            </a:extLst>
          </p:cNvPr>
          <p:cNvSpPr txBox="1"/>
          <p:nvPr/>
        </p:nvSpPr>
        <p:spPr>
          <a:xfrm>
            <a:off x="1768363" y="3520981"/>
            <a:ext cx="2406248"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000" b="1" i="0" u="none" strike="noStrike" kern="1200" cap="none" spc="0" normalizeH="0" baseline="0" noProof="0">
                <a:ln>
                  <a:noFill/>
                </a:ln>
                <a:solidFill>
                  <a:srgbClr val="BEA400"/>
                </a:solidFill>
                <a:effectLst/>
                <a:uLnTx/>
                <a:uFillTx/>
                <a:latin typeface="Kantar Brown" panose="020B0504020101010102" pitchFamily="34" charset="0"/>
                <a:ea typeface="+mn-ea"/>
                <a:cs typeface="Kantar Brown" panose="020B0504020101010102" pitchFamily="34" charset="0"/>
              </a:rPr>
              <a:t># Avisos: 3,528</a:t>
            </a:r>
          </a:p>
        </p:txBody>
      </p:sp>
      <p:sp>
        <p:nvSpPr>
          <p:cNvPr id="32" name="CuadroTexto 31">
            <a:extLst>
              <a:ext uri="{FF2B5EF4-FFF2-40B4-BE49-F238E27FC236}">
                <a16:creationId xmlns:a16="http://schemas.microsoft.com/office/drawing/2014/main" id="{E1AF0E67-551A-44D5-90A8-FFB816DAEBF9}"/>
              </a:ext>
            </a:extLst>
          </p:cNvPr>
          <p:cNvSpPr txBox="1"/>
          <p:nvPr/>
        </p:nvSpPr>
        <p:spPr>
          <a:xfrm>
            <a:off x="1768363" y="4289201"/>
            <a:ext cx="2406248"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000" b="1" i="0" u="none" strike="noStrike" kern="1200" cap="none" spc="0" normalizeH="0" baseline="0" noProof="0">
                <a:ln>
                  <a:noFill/>
                </a:ln>
                <a:solidFill>
                  <a:srgbClr val="BEA400"/>
                </a:solidFill>
                <a:effectLst/>
                <a:uLnTx/>
                <a:uFillTx/>
                <a:latin typeface="Kantar Brown" panose="020B0504020101010102" pitchFamily="34" charset="0"/>
                <a:ea typeface="+mn-ea"/>
                <a:cs typeface="Kantar Brown" panose="020B0504020101010102" pitchFamily="34" charset="0"/>
              </a:rPr>
              <a:t># Avisos: 1,204</a:t>
            </a:r>
          </a:p>
        </p:txBody>
      </p:sp>
      <p:sp>
        <p:nvSpPr>
          <p:cNvPr id="23" name="Título 1">
            <a:extLst>
              <a:ext uri="{FF2B5EF4-FFF2-40B4-BE49-F238E27FC236}">
                <a16:creationId xmlns:a16="http://schemas.microsoft.com/office/drawing/2014/main" id="{67BA622A-41F1-4338-8F74-D58CE69B8E6A}"/>
              </a:ext>
            </a:extLst>
          </p:cNvPr>
          <p:cNvSpPr txBox="1">
            <a:spLocks/>
          </p:cNvSpPr>
          <p:nvPr/>
        </p:nvSpPr>
        <p:spPr>
          <a:xfrm>
            <a:off x="365126" y="2015550"/>
            <a:ext cx="6479674" cy="404119"/>
          </a:xfrm>
          <a:prstGeom prst="rect">
            <a:avLst/>
          </a:prstGeom>
        </p:spPr>
        <p:txBody>
          <a:bodyPr vert="horz" lIns="0" tIns="0" rIns="0" bIns="0" rtlCol="0" anchor="t">
            <a:noAutofit/>
          </a:bodyPr>
          <a:lst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PE" sz="2400" b="1" i="0" u="none" strike="noStrike" kern="1200" cap="none" spc="0" normalizeH="0" baseline="0" noProof="0">
                <a:ln>
                  <a:noFill/>
                </a:ln>
                <a:solidFill>
                  <a:srgbClr val="FFFFFF"/>
                </a:solidFill>
                <a:effectLst/>
                <a:uLnTx/>
                <a:uFillTx/>
                <a:latin typeface="Kantar Brown" panose="020B0504020101010102" pitchFamily="34" charset="0"/>
                <a:ea typeface="+mj-ea"/>
                <a:cs typeface="Kantar Brown" panose="020B0504020101010102" pitchFamily="34" charset="0"/>
              </a:rPr>
              <a:t>Con más de </a:t>
            </a:r>
            <a:r>
              <a:rPr kumimoji="0" lang="es-PE" sz="2400" b="1" i="0" u="none" strike="noStrike" kern="1200" cap="none" spc="0" normalizeH="0" baseline="0" noProof="0">
                <a:ln>
                  <a:noFill/>
                </a:ln>
                <a:solidFill>
                  <a:srgbClr val="BEA400"/>
                </a:solidFill>
                <a:effectLst/>
                <a:uLnTx/>
                <a:uFillTx/>
                <a:latin typeface="Kantar Brown" panose="020B0504020101010102" pitchFamily="34" charset="0"/>
                <a:ea typeface="+mj-ea"/>
                <a:cs typeface="Kantar Brown" panose="020B0504020101010102" pitchFamily="34" charset="0"/>
              </a:rPr>
              <a:t>7 mil avisos </a:t>
            </a:r>
            <a:r>
              <a:rPr kumimoji="0" lang="es-PE" sz="2400" b="1" i="0" u="none" strike="noStrike" kern="1200" cap="none" spc="0" normalizeH="0" baseline="0" noProof="0">
                <a:ln>
                  <a:noFill/>
                </a:ln>
                <a:solidFill>
                  <a:srgbClr val="FFFFFF"/>
                </a:solidFill>
                <a:effectLst/>
                <a:uLnTx/>
                <a:uFillTx/>
                <a:latin typeface="Kantar Brown" panose="020B0504020101010102" pitchFamily="34" charset="0"/>
                <a:ea typeface="+mj-ea"/>
                <a:cs typeface="Kantar Brown" panose="020B0504020101010102" pitchFamily="34" charset="0"/>
              </a:rPr>
              <a:t>en TV</a:t>
            </a:r>
            <a:endParaRPr kumimoji="0" lang="en-GB" sz="2400" b="0" i="0" u="none" strike="noStrike" kern="1200" cap="none" spc="0" normalizeH="0" baseline="0" noProof="0">
              <a:ln>
                <a:noFill/>
              </a:ln>
              <a:solidFill>
                <a:srgbClr val="FFFFFF"/>
              </a:solidFill>
              <a:effectLst/>
              <a:uLnTx/>
              <a:uFillTx/>
              <a:latin typeface="Kantar Brown" panose="020B0504020101010102" pitchFamily="34" charset="0"/>
              <a:ea typeface="+mj-ea"/>
              <a:cs typeface="Kantar Brown" panose="020B0504020101010102"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PE" sz="2400" b="1" i="0" u="none" strike="noStrike" kern="1200" cap="none" spc="0" normalizeH="0" baseline="0" noProof="0">
                <a:ln>
                  <a:noFill/>
                </a:ln>
                <a:solidFill>
                  <a:srgbClr val="FFFFFF"/>
                </a:solidFill>
                <a:effectLst/>
                <a:uLnTx/>
                <a:uFillTx/>
                <a:latin typeface="Kantar Brown" panose="020B0504020101010102" pitchFamily="34" charset="0"/>
                <a:ea typeface="+mj-ea"/>
                <a:cs typeface="Kantar Brown" panose="020B0504020101010102" pitchFamily="34" charset="0"/>
              </a:rPr>
              <a:t> </a:t>
            </a:r>
          </a:p>
        </p:txBody>
      </p:sp>
      <p:sp>
        <p:nvSpPr>
          <p:cNvPr id="4" name="Marcador de número de diapositiva 3">
            <a:extLst>
              <a:ext uri="{FF2B5EF4-FFF2-40B4-BE49-F238E27FC236}">
                <a16:creationId xmlns:a16="http://schemas.microsoft.com/office/drawing/2014/main" id="{C78F10E8-EC2C-4CE9-9921-2FFA0AE1AC30}"/>
              </a:ext>
            </a:extLst>
          </p:cNvPr>
          <p:cNvSpPr>
            <a:spLocks noGrp="1"/>
          </p:cNvSpPr>
          <p:nvPr>
            <p:ph type="sldNum" sz="quarter" idx="4"/>
          </p:nvPr>
        </p:nvSpPr>
        <p:spPr/>
        <p:txBody>
          <a:bodyPr/>
          <a:lstStyle/>
          <a:p>
            <a:fld id="{4034BEE3-566C-4068-A777-C3A4762E861B}" type="slidenum">
              <a:rPr lang="en-GB" smtClean="0"/>
              <a:pPr/>
              <a:t>15</a:t>
            </a:fld>
            <a:endParaRPr lang="en-GB"/>
          </a:p>
        </p:txBody>
      </p:sp>
    </p:spTree>
    <p:extLst>
      <p:ext uri="{BB962C8B-B14F-4D97-AF65-F5344CB8AC3E}">
        <p14:creationId xmlns:p14="http://schemas.microsoft.com/office/powerpoint/2010/main" val="200307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5EB9492A-E5C5-46DA-9CEB-72935BBB5C5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12192000" cy="6152809"/>
          </a:xfrm>
          <a:prstGeom prst="rect">
            <a:avLst/>
          </a:prstGeom>
        </p:spPr>
      </p:pic>
      <p:sp>
        <p:nvSpPr>
          <p:cNvPr id="12" name="object 3">
            <a:extLst>
              <a:ext uri="{FF2B5EF4-FFF2-40B4-BE49-F238E27FC236}">
                <a16:creationId xmlns:a16="http://schemas.microsoft.com/office/drawing/2014/main" id="{1C863362-62A8-4B59-9F92-C4DE0916237F}"/>
              </a:ext>
            </a:extLst>
          </p:cNvPr>
          <p:cNvSpPr txBox="1"/>
          <p:nvPr/>
        </p:nvSpPr>
        <p:spPr>
          <a:xfrm>
            <a:off x="5201020" y="6403356"/>
            <a:ext cx="6918864" cy="259045"/>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20" normalizeH="0" baseline="0" noProof="0" dirty="0">
                <a:ln>
                  <a:noFill/>
                </a:ln>
                <a:solidFill>
                  <a:srgbClr val="333333"/>
                </a:solidFill>
                <a:effectLst/>
                <a:uLnTx/>
                <a:uFillTx/>
                <a:latin typeface="Kantar Brown "/>
                <a:ea typeface="+mn-ea"/>
                <a:cs typeface="Kantar Brown TT Light" panose="020B0404020101010102" pitchFamily="34" charset="0"/>
              </a:rPr>
              <a:t>Fuente: </a:t>
            </a:r>
            <a:r>
              <a:rPr kumimoji="0" lang="es-PE" sz="800" b="0" i="0" u="none" strike="noStrike" kern="1200" cap="none" spc="-20" normalizeH="0" baseline="0" noProof="0" dirty="0">
                <a:ln>
                  <a:noFill/>
                </a:ln>
                <a:solidFill>
                  <a:srgbClr val="333333"/>
                </a:solidFill>
                <a:effectLst/>
                <a:uLnTx/>
                <a:uFillTx/>
                <a:latin typeface="Kantar Brown "/>
                <a:ea typeface="+mn-ea"/>
                <a:cs typeface="Kantar Brown TT Light" panose="020B0404020101010102" pitchFamily="34" charset="0"/>
              </a:rPr>
              <a:t>TGI </a:t>
            </a:r>
            <a:r>
              <a:rPr kumimoji="0" lang="es-PE" sz="800" b="0" i="0" u="none" strike="noStrike" kern="1200" cap="none" spc="-20" normalizeH="0" baseline="0" noProof="0" dirty="0" err="1">
                <a:ln>
                  <a:noFill/>
                </a:ln>
                <a:solidFill>
                  <a:srgbClr val="333333"/>
                </a:solidFill>
                <a:effectLst/>
                <a:uLnTx/>
                <a:uFillTx/>
                <a:latin typeface="Kantar Brown "/>
                <a:ea typeface="+mn-ea"/>
                <a:cs typeface="Kantar Brown TT Light" panose="020B0404020101010102" pitchFamily="34" charset="0"/>
              </a:rPr>
              <a:t>Special</a:t>
            </a:r>
            <a:r>
              <a:rPr kumimoji="0" lang="es-PE" sz="800" b="0" i="0" u="none" strike="noStrike" kern="1200" cap="none" spc="-20" normalizeH="0" baseline="0" noProof="0" dirty="0">
                <a:ln>
                  <a:noFill/>
                </a:ln>
                <a:solidFill>
                  <a:srgbClr val="333333"/>
                </a:solidFill>
                <a:effectLst/>
                <a:uLnTx/>
                <a:uFillTx/>
                <a:latin typeface="Kantar Brown "/>
                <a:ea typeface="+mn-ea"/>
                <a:cs typeface="Kantar Brown TT Light" panose="020B0404020101010102" pitchFamily="34" charset="0"/>
              </a:rPr>
              <a:t> </a:t>
            </a:r>
            <a:r>
              <a:rPr kumimoji="0" lang="es-PE" sz="800" b="0" i="0" u="none" strike="noStrike" kern="1200" cap="none" spc="-20" normalizeH="0" baseline="0" noProof="0" dirty="0" err="1">
                <a:ln>
                  <a:noFill/>
                </a:ln>
                <a:solidFill>
                  <a:srgbClr val="333333"/>
                </a:solidFill>
                <a:effectLst/>
                <a:uLnTx/>
                <a:uFillTx/>
                <a:latin typeface="Kantar Brown "/>
                <a:ea typeface="+mn-ea"/>
                <a:cs typeface="Kantar Brown TT Light" panose="020B0404020101010102" pitchFamily="34" charset="0"/>
              </a:rPr>
              <a:t>Pandemic</a:t>
            </a:r>
            <a:r>
              <a:rPr kumimoji="0" lang="es-PE" sz="800" b="0" i="0" u="none" strike="noStrike" kern="1200" cap="none" spc="-20" normalizeH="0" baseline="0" noProof="0" dirty="0">
                <a:ln>
                  <a:noFill/>
                </a:ln>
                <a:solidFill>
                  <a:srgbClr val="333333"/>
                </a:solidFill>
                <a:effectLst/>
                <a:uLnTx/>
                <a:uFillTx/>
                <a:latin typeface="Kantar Brown "/>
                <a:ea typeface="+mn-ea"/>
                <a:cs typeface="Kantar Brown TT Light" panose="020B0404020101010102" pitchFamily="34" charset="0"/>
              </a:rPr>
              <a:t> – </a:t>
            </a:r>
            <a:r>
              <a:rPr kumimoji="0" lang="es-PE" sz="800" b="0" i="0" u="none" strike="noStrike" kern="1200" cap="none" spc="-20" normalizeH="0" baseline="0" noProof="0" dirty="0" err="1">
                <a:ln>
                  <a:noFill/>
                </a:ln>
                <a:solidFill>
                  <a:srgbClr val="333333"/>
                </a:solidFill>
                <a:effectLst/>
                <a:uLnTx/>
                <a:uFillTx/>
                <a:latin typeface="Kantar Brown "/>
                <a:ea typeface="+mn-ea"/>
                <a:cs typeface="Kantar Brown TT Light" panose="020B0404020101010102" pitchFamily="34" charset="0"/>
              </a:rPr>
              <a:t>Latam</a:t>
            </a:r>
            <a:r>
              <a:rPr kumimoji="0" lang="es-PE" sz="800" b="0" i="0" u="none" strike="noStrike" kern="1200" cap="none" spc="-20" normalizeH="0" baseline="0" noProof="0" dirty="0">
                <a:ln>
                  <a:noFill/>
                </a:ln>
                <a:solidFill>
                  <a:srgbClr val="333333"/>
                </a:solidFill>
                <a:effectLst/>
                <a:uLnTx/>
                <a:uFillTx/>
                <a:latin typeface="Kantar Brown "/>
                <a:ea typeface="+mn-ea"/>
                <a:cs typeface="Kantar Brown TT Light" panose="020B0404020101010102"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33333"/>
                </a:solidFill>
                <a:effectLst/>
                <a:uLnTx/>
                <a:uFillTx/>
                <a:latin typeface="Kantar Brown" panose="020B0504020101010102" pitchFamily="34" charset="0"/>
                <a:ea typeface="+mn-ea"/>
                <a:cs typeface="Kantar Brown" panose="020B0504020101010102" pitchFamily="34" charset="0"/>
              </a:rPr>
              <a:t>TGI Chile 2019 Wave II + 2020 Wave I </a:t>
            </a:r>
            <a:r>
              <a:rPr kumimoji="0" lang="en-GB" sz="800" b="0" i="0" u="none" strike="noStrike" kern="1200" cap="none" spc="0" normalizeH="0" baseline="0" noProof="0" dirty="0">
                <a:ln>
                  <a:noFill/>
                </a:ln>
                <a:solidFill>
                  <a:srgbClr val="333333"/>
                </a:solidFill>
                <a:effectLst/>
                <a:uLnTx/>
                <a:uFillTx/>
                <a:latin typeface="Kantar Brown" panose="020B0504020101010102" pitchFamily="34" charset="0"/>
                <a:ea typeface="+mn-ea"/>
                <a:cs typeface="Kantar Brown" panose="020B0504020101010102" pitchFamily="34" charset="0"/>
              </a:rPr>
              <a:t>- Personas 12-75 </a:t>
            </a:r>
            <a:r>
              <a:rPr kumimoji="0" lang="en-GB" sz="800" b="0" i="0" u="none" strike="noStrike" kern="1200" cap="none" spc="0" normalizeH="0" baseline="0" noProof="0" dirty="0" err="1">
                <a:ln>
                  <a:noFill/>
                </a:ln>
                <a:solidFill>
                  <a:srgbClr val="333333"/>
                </a:solidFill>
                <a:effectLst/>
                <a:uLnTx/>
                <a:uFillTx/>
                <a:latin typeface="Kantar Brown" panose="020B0504020101010102" pitchFamily="34" charset="0"/>
                <a:ea typeface="+mn-ea"/>
                <a:cs typeface="Kantar Brown" panose="020B0504020101010102" pitchFamily="34" charset="0"/>
              </a:rPr>
              <a:t>años</a:t>
            </a:r>
            <a:r>
              <a:rPr kumimoji="0" lang="en-GB" sz="800" b="0" i="0" u="none" strike="noStrike" kern="1200" cap="none" spc="0" normalizeH="0" baseline="0" noProof="0" dirty="0">
                <a:ln>
                  <a:noFill/>
                </a:ln>
                <a:solidFill>
                  <a:srgbClr val="333333"/>
                </a:solidFill>
                <a:effectLst/>
                <a:uLnTx/>
                <a:uFillTx/>
                <a:latin typeface="Kantar Brown" panose="020B0504020101010102" pitchFamily="34" charset="0"/>
                <a:ea typeface="+mn-ea"/>
                <a:cs typeface="Kantar Brown" panose="020B0504020101010102" pitchFamily="34" charset="0"/>
              </a:rPr>
              <a:t> -  Personas 12-75 </a:t>
            </a:r>
            <a:r>
              <a:rPr kumimoji="0" lang="en-GB" sz="800" b="0" i="0" u="none" strike="noStrike" kern="1200" cap="none" spc="0" normalizeH="0" baseline="0" noProof="0" dirty="0" err="1">
                <a:ln>
                  <a:noFill/>
                </a:ln>
                <a:solidFill>
                  <a:srgbClr val="333333"/>
                </a:solidFill>
                <a:effectLst/>
                <a:uLnTx/>
                <a:uFillTx/>
                <a:latin typeface="Kantar Brown" panose="020B0504020101010102" pitchFamily="34" charset="0"/>
                <a:ea typeface="+mn-ea"/>
                <a:cs typeface="Kantar Brown" panose="020B0504020101010102" pitchFamily="34" charset="0"/>
              </a:rPr>
              <a:t>años</a:t>
            </a:r>
            <a:r>
              <a:rPr kumimoji="0" lang="es-PE" sz="800" b="0" i="0" u="none" strike="noStrike" kern="1200" cap="none" spc="-20" normalizeH="0" baseline="0" noProof="0" dirty="0">
                <a:ln>
                  <a:noFill/>
                </a:ln>
                <a:solidFill>
                  <a:srgbClr val="333333"/>
                </a:solidFill>
                <a:effectLst/>
                <a:uLnTx/>
                <a:uFillTx/>
                <a:latin typeface="Kantar Brown "/>
                <a:ea typeface="+mn-ea"/>
                <a:cs typeface="Kantar Brown TT Light" panose="020B0404020101010102" pitchFamily="34" charset="0"/>
              </a:rPr>
              <a:t>  </a:t>
            </a:r>
            <a:endParaRPr kumimoji="0" lang="es-PE" sz="800" b="0" i="0" u="none" strike="noStrike" kern="1200" cap="none" spc="0" normalizeH="0" baseline="0" noProof="0" dirty="0">
              <a:ln>
                <a:noFill/>
              </a:ln>
              <a:solidFill>
                <a:prstClr val="black"/>
              </a:solidFill>
              <a:effectLst/>
              <a:uLnTx/>
              <a:uFillTx/>
              <a:latin typeface="Kantar Brown "/>
              <a:ea typeface="+mn-ea"/>
              <a:cs typeface="+mn-cs"/>
            </a:endParaRPr>
          </a:p>
        </p:txBody>
      </p:sp>
      <p:pic>
        <p:nvPicPr>
          <p:cNvPr id="13" name="Imagen 12">
            <a:extLst>
              <a:ext uri="{FF2B5EF4-FFF2-40B4-BE49-F238E27FC236}">
                <a16:creationId xmlns:a16="http://schemas.microsoft.com/office/drawing/2014/main" id="{F52D1E97-A838-4671-BE12-90A355AADA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32360" y="6152810"/>
            <a:ext cx="714739" cy="714739"/>
          </a:xfrm>
          <a:prstGeom prst="rect">
            <a:avLst/>
          </a:prstGeom>
        </p:spPr>
      </p:pic>
      <p:sp>
        <p:nvSpPr>
          <p:cNvPr id="27" name="Rectangle 29">
            <a:extLst>
              <a:ext uri="{FF2B5EF4-FFF2-40B4-BE49-F238E27FC236}">
                <a16:creationId xmlns:a16="http://schemas.microsoft.com/office/drawing/2014/main" id="{A05F816B-5FD9-414E-98E9-C5D6E92057C6}"/>
              </a:ext>
            </a:extLst>
          </p:cNvPr>
          <p:cNvSpPr/>
          <p:nvPr>
            <p:custDataLst>
              <p:tags r:id="rId1"/>
            </p:custDataLst>
          </p:nvPr>
        </p:nvSpPr>
        <p:spPr bwMode="ltGray">
          <a:xfrm>
            <a:off x="1" y="-18473"/>
            <a:ext cx="9125526" cy="6229603"/>
          </a:xfrm>
          <a:prstGeom prst="rect">
            <a:avLst/>
          </a:prstGeom>
          <a:gradFill flip="none" rotWithShape="1">
            <a:gsLst>
              <a:gs pos="38000">
                <a:srgbClr val="000000"/>
              </a:gs>
              <a:gs pos="100000">
                <a:srgbClr val="000000">
                  <a:alpha val="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a:ea typeface="+mn-ea"/>
              <a:cs typeface="+mn-cs"/>
            </a:endParaRPr>
          </a:p>
        </p:txBody>
      </p:sp>
      <p:sp>
        <p:nvSpPr>
          <p:cNvPr id="7" name="Title 6">
            <a:extLst>
              <a:ext uri="{FF2B5EF4-FFF2-40B4-BE49-F238E27FC236}">
                <a16:creationId xmlns:a16="http://schemas.microsoft.com/office/drawing/2014/main" id="{8F93D91F-B4AC-4E96-9AE7-C331AC127ABF}"/>
              </a:ext>
            </a:extLst>
          </p:cNvPr>
          <p:cNvSpPr>
            <a:spLocks noGrp="1"/>
          </p:cNvSpPr>
          <p:nvPr>
            <p:ph type="title"/>
          </p:nvPr>
        </p:nvSpPr>
        <p:spPr>
          <a:xfrm>
            <a:off x="934948" y="3868726"/>
            <a:ext cx="4971555" cy="1977609"/>
          </a:xfrm>
        </p:spPr>
        <p:txBody>
          <a:bodyPr vert="horz" lIns="0" tIns="0" rIns="0" bIns="0" rtlCol="0" anchor="t">
            <a:noAutofit/>
          </a:bodyPr>
          <a:lstStyle/>
          <a:p>
            <a:r>
              <a:rPr lang="en-US" sz="4400" spc="-20" dirty="0">
                <a:solidFill>
                  <a:srgbClr val="BEA400"/>
                </a:solidFill>
                <a:latin typeface="Kantar Brown "/>
                <a:ea typeface="+mn-ea"/>
                <a:cs typeface="Kantar Brown" panose="020B0504020101010102" pitchFamily="34" charset="0"/>
              </a:rPr>
              <a:t>44% </a:t>
            </a:r>
            <a:r>
              <a:rPr lang="en-US" b="0" spc="-20" dirty="0">
                <a:solidFill>
                  <a:schemeClr val="bg1"/>
                </a:solidFill>
                <a:latin typeface="Kantar Brown "/>
                <a:ea typeface="+mn-ea"/>
                <a:cs typeface="Kantar Brown" panose="020B0504020101010102" pitchFamily="34" charset="0"/>
              </a:rPr>
              <a:t>de personas </a:t>
            </a:r>
            <a:r>
              <a:rPr lang="en-US" b="0" spc="-20" dirty="0" err="1">
                <a:solidFill>
                  <a:schemeClr val="bg1"/>
                </a:solidFill>
                <a:latin typeface="Kantar Brown "/>
                <a:ea typeface="+mn-ea"/>
                <a:cs typeface="Kantar Brown" panose="020B0504020101010102" pitchFamily="34" charset="0"/>
              </a:rPr>
              <a:t>hacen</a:t>
            </a:r>
            <a:r>
              <a:rPr lang="en-US" b="0" spc="-20" dirty="0">
                <a:solidFill>
                  <a:schemeClr val="bg1"/>
                </a:solidFill>
                <a:latin typeface="Kantar Brown "/>
                <a:ea typeface="+mn-ea"/>
                <a:cs typeface="Kantar Brown" panose="020B0504020101010102" pitchFamily="34" charset="0"/>
              </a:rPr>
              <a:t> </a:t>
            </a:r>
            <a:r>
              <a:rPr lang="en-US" b="0" spc="-20" dirty="0" err="1">
                <a:solidFill>
                  <a:schemeClr val="bg1"/>
                </a:solidFill>
                <a:latin typeface="Kantar Brown "/>
                <a:ea typeface="+mn-ea"/>
                <a:cs typeface="Kantar Brown" panose="020B0504020101010102" pitchFamily="34" charset="0"/>
              </a:rPr>
              <a:t>búsqueda</a:t>
            </a:r>
            <a:r>
              <a:rPr lang="en-US" b="0" spc="-20" dirty="0">
                <a:solidFill>
                  <a:schemeClr val="bg1"/>
                </a:solidFill>
                <a:latin typeface="Kantar Brown "/>
                <a:ea typeface="+mn-ea"/>
                <a:cs typeface="Kantar Brown" panose="020B0504020101010102" pitchFamily="34" charset="0"/>
              </a:rPr>
              <a:t> </a:t>
            </a:r>
            <a:r>
              <a:rPr lang="en-US" b="0" spc="-20" dirty="0" err="1">
                <a:solidFill>
                  <a:schemeClr val="bg1"/>
                </a:solidFill>
                <a:latin typeface="Kantar Brown "/>
                <a:ea typeface="+mn-ea"/>
                <a:cs typeface="Kantar Brown" panose="020B0504020101010102" pitchFamily="34" charset="0"/>
              </a:rPr>
              <a:t>en</a:t>
            </a:r>
            <a:r>
              <a:rPr lang="en-US" b="0" spc="-20" dirty="0">
                <a:solidFill>
                  <a:schemeClr val="bg1"/>
                </a:solidFill>
                <a:latin typeface="Kantar Brown "/>
                <a:ea typeface="+mn-ea"/>
                <a:cs typeface="Kantar Brown" panose="020B0504020101010102" pitchFamily="34" charset="0"/>
              </a:rPr>
              <a:t> internet </a:t>
            </a:r>
            <a:r>
              <a:rPr lang="en-US" b="0" spc="-20" dirty="0" err="1">
                <a:solidFill>
                  <a:schemeClr val="bg1"/>
                </a:solidFill>
                <a:latin typeface="Kantar Brown "/>
                <a:ea typeface="+mn-ea"/>
                <a:cs typeface="Kantar Brown" panose="020B0504020101010102" pitchFamily="34" charset="0"/>
              </a:rPr>
              <a:t>sobre</a:t>
            </a:r>
            <a:r>
              <a:rPr lang="en-US" b="0" spc="-20" dirty="0">
                <a:solidFill>
                  <a:schemeClr val="bg1"/>
                </a:solidFill>
                <a:latin typeface="Kantar Brown "/>
                <a:ea typeface="+mn-ea"/>
                <a:cs typeface="Kantar Brown" panose="020B0504020101010102" pitchFamily="34" charset="0"/>
              </a:rPr>
              <a:t> </a:t>
            </a:r>
            <a:r>
              <a:rPr lang="en-US" b="0" spc="-20" dirty="0" err="1">
                <a:solidFill>
                  <a:schemeClr val="bg1"/>
                </a:solidFill>
                <a:latin typeface="Kantar Brown "/>
                <a:ea typeface="+mn-ea"/>
                <a:cs typeface="Kantar Brown" panose="020B0504020101010102" pitchFamily="34" charset="0"/>
              </a:rPr>
              <a:t>productos</a:t>
            </a:r>
            <a:r>
              <a:rPr lang="en-US" b="0" spc="-20" dirty="0">
                <a:solidFill>
                  <a:schemeClr val="bg1"/>
                </a:solidFill>
                <a:latin typeface="Kantar Brown "/>
                <a:ea typeface="+mn-ea"/>
                <a:cs typeface="Kantar Brown" panose="020B0504020101010102" pitchFamily="34" charset="0"/>
              </a:rPr>
              <a:t> que </a:t>
            </a:r>
            <a:r>
              <a:rPr lang="en-US" b="0" spc="-20" dirty="0" err="1">
                <a:solidFill>
                  <a:schemeClr val="bg1"/>
                </a:solidFill>
                <a:latin typeface="Kantar Brown "/>
                <a:ea typeface="+mn-ea"/>
                <a:cs typeface="Kantar Brown" panose="020B0504020101010102" pitchFamily="34" charset="0"/>
              </a:rPr>
              <a:t>vieron</a:t>
            </a:r>
            <a:r>
              <a:rPr lang="en-US" b="0" spc="-20" dirty="0">
                <a:solidFill>
                  <a:schemeClr val="bg1"/>
                </a:solidFill>
                <a:latin typeface="Kantar Brown "/>
                <a:ea typeface="+mn-ea"/>
                <a:cs typeface="Kantar Brown" panose="020B0504020101010102" pitchFamily="34" charset="0"/>
              </a:rPr>
              <a:t> </a:t>
            </a:r>
            <a:r>
              <a:rPr lang="en-US" b="0" spc="-20" dirty="0" err="1">
                <a:solidFill>
                  <a:schemeClr val="bg1"/>
                </a:solidFill>
                <a:latin typeface="Kantar Brown "/>
                <a:ea typeface="+mn-ea"/>
                <a:cs typeface="Kantar Brown" panose="020B0504020101010102" pitchFamily="34" charset="0"/>
              </a:rPr>
              <a:t>anunciados</a:t>
            </a:r>
            <a:r>
              <a:rPr lang="en-US" b="0" spc="-20" dirty="0">
                <a:solidFill>
                  <a:schemeClr val="bg1"/>
                </a:solidFill>
                <a:latin typeface="Kantar Brown "/>
                <a:ea typeface="+mn-ea"/>
                <a:cs typeface="Kantar Brown" panose="020B0504020101010102" pitchFamily="34" charset="0"/>
              </a:rPr>
              <a:t> </a:t>
            </a:r>
            <a:r>
              <a:rPr lang="en-US" b="0" spc="-20" dirty="0" err="1">
                <a:solidFill>
                  <a:schemeClr val="bg1"/>
                </a:solidFill>
                <a:latin typeface="Kantar Brown "/>
                <a:ea typeface="+mn-ea"/>
                <a:cs typeface="Kantar Brown" panose="020B0504020101010102" pitchFamily="34" charset="0"/>
              </a:rPr>
              <a:t>en</a:t>
            </a:r>
            <a:r>
              <a:rPr lang="en-US" b="0" spc="-20" dirty="0">
                <a:solidFill>
                  <a:schemeClr val="bg1"/>
                </a:solidFill>
                <a:latin typeface="Kantar Brown "/>
                <a:ea typeface="+mn-ea"/>
                <a:cs typeface="Kantar Brown" panose="020B0504020101010102" pitchFamily="34" charset="0"/>
              </a:rPr>
              <a:t> TV.</a:t>
            </a:r>
            <a:br>
              <a:rPr lang="en-US" b="0" spc="-20" dirty="0">
                <a:solidFill>
                  <a:schemeClr val="bg1"/>
                </a:solidFill>
                <a:latin typeface="Kantar Brown "/>
                <a:ea typeface="+mn-ea"/>
                <a:cs typeface="Kantar Brown" panose="020B0504020101010102" pitchFamily="34" charset="0"/>
              </a:rPr>
            </a:br>
            <a:r>
              <a:rPr lang="en-US" b="0" spc="-20" dirty="0">
                <a:solidFill>
                  <a:srgbClr val="BEA400"/>
                </a:solidFill>
                <a:latin typeface="Kantar Brown "/>
                <a:ea typeface="+mn-ea"/>
                <a:cs typeface="Kantar Brown" panose="020B0504020101010102" pitchFamily="34" charset="0"/>
              </a:rPr>
              <a:t>Chile: </a:t>
            </a:r>
            <a:r>
              <a:rPr lang="en-US" sz="2400" b="0" spc="-20" dirty="0">
                <a:solidFill>
                  <a:srgbClr val="BEA400"/>
                </a:solidFill>
                <a:latin typeface="Kantar Brown "/>
                <a:ea typeface="+mn-ea"/>
                <a:cs typeface="Kantar Brown" panose="020B0504020101010102" pitchFamily="34" charset="0"/>
              </a:rPr>
              <a:t>50%</a:t>
            </a:r>
            <a:endParaRPr lang="en-US" sz="2400" b="0" spc="-20" dirty="0">
              <a:solidFill>
                <a:srgbClr val="BEA400"/>
              </a:solidFill>
              <a:latin typeface="Kantar Brown "/>
              <a:cs typeface="Kantar Brown Cyr Light" panose="020B0404020101010102" pitchFamily="34" charset="0"/>
            </a:endParaRPr>
          </a:p>
        </p:txBody>
      </p:sp>
      <p:pic>
        <p:nvPicPr>
          <p:cNvPr id="18" name="Picture 10">
            <a:extLst>
              <a:ext uri="{FF2B5EF4-FFF2-40B4-BE49-F238E27FC236}">
                <a16:creationId xmlns:a16="http://schemas.microsoft.com/office/drawing/2014/main" id="{D19374CA-05FF-4A76-88B6-F3680E00651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1111" y="3806177"/>
            <a:ext cx="56551" cy="1977574"/>
          </a:xfrm>
          <a:prstGeom prst="rect">
            <a:avLst/>
          </a:prstGeom>
        </p:spPr>
      </p:pic>
      <p:pic>
        <p:nvPicPr>
          <p:cNvPr id="15" name="Picture 10">
            <a:extLst>
              <a:ext uri="{FF2B5EF4-FFF2-40B4-BE49-F238E27FC236}">
                <a16:creationId xmlns:a16="http://schemas.microsoft.com/office/drawing/2014/main" id="{A02DEDF9-9261-4651-8519-02020DD68D1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1943" y="1567355"/>
            <a:ext cx="45719" cy="1598782"/>
          </a:xfrm>
          <a:prstGeom prst="rect">
            <a:avLst/>
          </a:prstGeom>
        </p:spPr>
      </p:pic>
      <p:sp>
        <p:nvSpPr>
          <p:cNvPr id="16" name="Title 6">
            <a:extLst>
              <a:ext uri="{FF2B5EF4-FFF2-40B4-BE49-F238E27FC236}">
                <a16:creationId xmlns:a16="http://schemas.microsoft.com/office/drawing/2014/main" id="{1FAC329B-773D-4BC7-BADE-69C37EF7C09A}"/>
              </a:ext>
            </a:extLst>
          </p:cNvPr>
          <p:cNvSpPr txBox="1">
            <a:spLocks/>
          </p:cNvSpPr>
          <p:nvPr/>
        </p:nvSpPr>
        <p:spPr>
          <a:xfrm>
            <a:off x="934947" y="1730775"/>
            <a:ext cx="5403571" cy="1977609"/>
          </a:xfrm>
          <a:prstGeom prst="rect">
            <a:avLst/>
          </a:prstGeom>
        </p:spPr>
        <p:txBody>
          <a:bodyPr vert="horz" lIns="0" tIns="0" rIns="0" bIns="0" rtlCol="0" anchor="t">
            <a:noAutofit/>
          </a:bodyPr>
          <a:lstStyle>
            <a:lvl1pPr algn="l" defTabSz="914400" rtl="0" eaLnBrk="1" latinLnBrk="0" hangingPunct="1">
              <a:lnSpc>
                <a:spcPct val="100000"/>
              </a:lnSpc>
              <a:spcBef>
                <a:spcPts val="600"/>
              </a:spcBef>
              <a:buNone/>
              <a:defRPr sz="20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4400" b="1" i="0" u="none" strike="noStrike" kern="1200" cap="none" spc="-20" normalizeH="0" baseline="0" noProof="0">
                <a:ln>
                  <a:noFill/>
                </a:ln>
                <a:solidFill>
                  <a:srgbClr val="BEA400"/>
                </a:solidFill>
                <a:effectLst/>
                <a:uLnTx/>
                <a:uFillTx/>
                <a:latin typeface="Kantar Brown "/>
                <a:ea typeface="+mj-ea"/>
                <a:cs typeface="Kantar Brown" panose="020B0504020101010102" pitchFamily="34" charset="0"/>
              </a:rPr>
              <a:t>46% </a:t>
            </a:r>
            <a:r>
              <a:rPr kumimoji="0" lang="en-US" sz="2000" b="0" i="0" u="none" strike="noStrike" kern="1200" cap="none" spc="-20" normalizeH="0" baseline="0" noProof="0">
                <a:ln>
                  <a:noFill/>
                </a:ln>
                <a:solidFill>
                  <a:srgbClr val="FFFFFF"/>
                </a:solidFill>
                <a:effectLst/>
                <a:uLnTx/>
                <a:uFillTx/>
                <a:latin typeface="Kantar Brown "/>
                <a:ea typeface="+mj-ea"/>
                <a:cs typeface="Kantar Brown" panose="020B0504020101010102" pitchFamily="34" charset="0"/>
              </a:rPr>
              <a:t>de </a:t>
            </a:r>
            <a:r>
              <a:rPr kumimoji="0" lang="en-US" sz="2000" b="0" i="0" u="none" strike="noStrike" kern="1200" cap="none" spc="-20" normalizeH="0" baseline="0" noProof="0" err="1">
                <a:ln>
                  <a:noFill/>
                </a:ln>
                <a:solidFill>
                  <a:srgbClr val="FFFFFF"/>
                </a:solidFill>
                <a:effectLst/>
                <a:uLnTx/>
                <a:uFillTx/>
                <a:latin typeface="Kantar Brown "/>
                <a:ea typeface="+mj-ea"/>
                <a:cs typeface="Kantar Brown" panose="020B0504020101010102" pitchFamily="34" charset="0"/>
              </a:rPr>
              <a:t>latinoamericanos</a:t>
            </a:r>
            <a:r>
              <a:rPr kumimoji="0" lang="en-US" sz="2000" b="0" i="0" u="none" strike="noStrike" kern="1200" cap="none" spc="-20" normalizeH="0" baseline="0" noProof="0">
                <a:ln>
                  <a:noFill/>
                </a:ln>
                <a:solidFill>
                  <a:srgbClr val="FFFFFF"/>
                </a:solidFill>
                <a:effectLst/>
                <a:uLnTx/>
                <a:uFillTx/>
                <a:latin typeface="Kantar Brown "/>
                <a:ea typeface="+mj-ea"/>
                <a:cs typeface="Kantar Brown" panose="020B0504020101010102" pitchFamily="34" charset="0"/>
              </a:rPr>
              <a:t> </a:t>
            </a:r>
            <a:r>
              <a:rPr kumimoji="0" lang="en-US" sz="2000" b="0" i="0" u="none" strike="noStrike" kern="1200" cap="none" spc="-20" normalizeH="0" baseline="0" noProof="0" err="1">
                <a:ln>
                  <a:noFill/>
                </a:ln>
                <a:solidFill>
                  <a:srgbClr val="FFFFFF"/>
                </a:solidFill>
                <a:effectLst/>
                <a:uLnTx/>
                <a:uFillTx/>
                <a:latin typeface="Kantar Brown "/>
                <a:ea typeface="+mj-ea"/>
                <a:cs typeface="Kantar Brown" panose="020B0504020101010102" pitchFamily="34" charset="0"/>
              </a:rPr>
              <a:t>indican</a:t>
            </a:r>
            <a:r>
              <a:rPr kumimoji="0" lang="en-US" sz="2000" b="0" i="0" u="none" strike="noStrike" kern="1200" cap="none" spc="-20" normalizeH="0" baseline="0" noProof="0">
                <a:ln>
                  <a:noFill/>
                </a:ln>
                <a:solidFill>
                  <a:srgbClr val="FFFFFF"/>
                </a:solidFill>
                <a:effectLst/>
                <a:uLnTx/>
                <a:uFillTx/>
                <a:latin typeface="Kantar Brown "/>
                <a:ea typeface="+mj-ea"/>
                <a:cs typeface="Kantar Brown" panose="020B0504020101010102" pitchFamily="34" charset="0"/>
              </a:rPr>
              <a:t> que </a:t>
            </a:r>
            <a:r>
              <a:rPr kumimoji="0" lang="en-US" sz="2000" b="0" i="0" u="none" strike="noStrike" kern="1200" cap="none" spc="-20" normalizeH="0" baseline="0" noProof="0" err="1">
                <a:ln>
                  <a:noFill/>
                </a:ln>
                <a:solidFill>
                  <a:srgbClr val="FFFFFF"/>
                </a:solidFill>
                <a:effectLst/>
                <a:uLnTx/>
                <a:uFillTx/>
                <a:latin typeface="Kantar Brown "/>
                <a:ea typeface="+mj-ea"/>
                <a:cs typeface="Kantar Brown" panose="020B0504020101010102" pitchFamily="34" charset="0"/>
              </a:rPr>
              <a:t>ven</a:t>
            </a:r>
            <a:r>
              <a:rPr kumimoji="0" lang="en-US" sz="2000" b="0" i="0" u="none" strike="noStrike" kern="1200" cap="none" spc="-20" normalizeH="0" baseline="0" noProof="0">
                <a:ln>
                  <a:noFill/>
                </a:ln>
                <a:solidFill>
                  <a:srgbClr val="FFFFFF"/>
                </a:solidFill>
                <a:effectLst/>
                <a:uLnTx/>
                <a:uFillTx/>
                <a:latin typeface="Kantar Brown "/>
                <a:ea typeface="+mj-ea"/>
                <a:cs typeface="Kantar Brown" panose="020B0504020101010102" pitchFamily="34" charset="0"/>
              </a:rPr>
              <a:t> TV y </a:t>
            </a:r>
            <a:r>
              <a:rPr kumimoji="0" lang="en-US" sz="2000" b="0" i="0" u="none" strike="noStrike" kern="1200" cap="none" spc="-20" normalizeH="0" baseline="0" noProof="0" err="1">
                <a:ln>
                  <a:noFill/>
                </a:ln>
                <a:solidFill>
                  <a:srgbClr val="FFFFFF"/>
                </a:solidFill>
                <a:effectLst/>
                <a:uLnTx/>
                <a:uFillTx/>
                <a:latin typeface="Kantar Brown "/>
                <a:ea typeface="+mj-ea"/>
                <a:cs typeface="Kantar Brown" panose="020B0504020101010102" pitchFamily="34" charset="0"/>
              </a:rPr>
              <a:t>están</a:t>
            </a:r>
            <a:r>
              <a:rPr kumimoji="0" lang="en-US" sz="2000" b="0" i="0" u="none" strike="noStrike" kern="1200" cap="none" spc="-20" normalizeH="0" baseline="0" noProof="0">
                <a:ln>
                  <a:noFill/>
                </a:ln>
                <a:solidFill>
                  <a:srgbClr val="FFFFFF"/>
                </a:solidFill>
                <a:effectLst/>
                <a:uLnTx/>
                <a:uFillTx/>
                <a:latin typeface="Kantar Brown "/>
                <a:ea typeface="+mj-ea"/>
                <a:cs typeface="Kantar Brown" panose="020B0504020101010102" pitchFamily="34" charset="0"/>
              </a:rPr>
              <a:t> </a:t>
            </a:r>
            <a:r>
              <a:rPr kumimoji="0" lang="en-US" sz="2000" b="0" i="0" u="none" strike="noStrike" kern="1200" cap="none" spc="-20" normalizeH="0" baseline="0" noProof="0" err="1">
                <a:ln>
                  <a:noFill/>
                </a:ln>
                <a:solidFill>
                  <a:srgbClr val="FFFFFF"/>
                </a:solidFill>
                <a:effectLst/>
                <a:uLnTx/>
                <a:uFillTx/>
                <a:latin typeface="Kantar Brown "/>
                <a:ea typeface="+mj-ea"/>
                <a:cs typeface="Kantar Brown" panose="020B0504020101010102" pitchFamily="34" charset="0"/>
              </a:rPr>
              <a:t>conectados</a:t>
            </a:r>
            <a:r>
              <a:rPr kumimoji="0" lang="en-US" sz="2000" b="0" i="0" u="none" strike="noStrike" kern="1200" cap="none" spc="-20" normalizeH="0" baseline="0" noProof="0">
                <a:ln>
                  <a:noFill/>
                </a:ln>
                <a:solidFill>
                  <a:srgbClr val="FFFFFF"/>
                </a:solidFill>
                <a:effectLst/>
                <a:uLnTx/>
                <a:uFillTx/>
                <a:latin typeface="Kantar Brown "/>
                <a:ea typeface="+mj-ea"/>
                <a:cs typeface="Kantar Brown" panose="020B0504020101010102" pitchFamily="34" charset="0"/>
              </a:rPr>
              <a:t> a internet </a:t>
            </a:r>
            <a:r>
              <a:rPr kumimoji="0" lang="en-US" sz="2000" b="0" i="0" u="none" strike="noStrike" kern="1200" cap="none" spc="-20" normalizeH="0" baseline="0" noProof="0" err="1">
                <a:ln>
                  <a:noFill/>
                </a:ln>
                <a:solidFill>
                  <a:srgbClr val="FFFFFF"/>
                </a:solidFill>
                <a:effectLst/>
                <a:uLnTx/>
                <a:uFillTx/>
                <a:latin typeface="Kantar Brown "/>
                <a:ea typeface="+mj-ea"/>
                <a:cs typeface="Kantar Brown" panose="020B0504020101010102" pitchFamily="34" charset="0"/>
              </a:rPr>
              <a:t>simultáneamente</a:t>
            </a:r>
            <a:r>
              <a:rPr kumimoji="0" lang="en-US" sz="2000" b="0" i="0" u="none" strike="noStrike" kern="1200" cap="none" spc="-20" normalizeH="0" baseline="0" noProof="0">
                <a:ln>
                  <a:noFill/>
                </a:ln>
                <a:solidFill>
                  <a:srgbClr val="FFFFFF"/>
                </a:solidFill>
                <a:effectLst/>
                <a:uLnTx/>
                <a:uFillTx/>
                <a:latin typeface="Kantar Brown "/>
                <a:ea typeface="+mj-ea"/>
                <a:cs typeface="Kantar Brown" panose="020B0504020101010102" pitchFamily="34" charset="0"/>
              </a:rPr>
              <a:t>.</a:t>
            </a:r>
            <a:endParaRPr kumimoji="0" lang="en-US" sz="2400" b="0" i="0" u="none" strike="noStrike" kern="1200" cap="none" spc="-20" normalizeH="0" baseline="0" noProof="0">
              <a:ln>
                <a:noFill/>
              </a:ln>
              <a:solidFill>
                <a:srgbClr val="FFFFFF"/>
              </a:solidFill>
              <a:effectLst/>
              <a:uLnTx/>
              <a:uFillTx/>
              <a:latin typeface="Kantar Brown "/>
              <a:ea typeface="+mj-ea"/>
              <a:cs typeface="Kantar Brown Cyr Light" panose="020B0404020101010102" pitchFamily="34" charset="0"/>
            </a:endParaRPr>
          </a:p>
        </p:txBody>
      </p:sp>
      <p:sp>
        <p:nvSpPr>
          <p:cNvPr id="21" name="Título 1">
            <a:extLst>
              <a:ext uri="{FF2B5EF4-FFF2-40B4-BE49-F238E27FC236}">
                <a16:creationId xmlns:a16="http://schemas.microsoft.com/office/drawing/2014/main" id="{2738B7A8-E2E5-4EDF-B730-310FCAF3C8E1}"/>
              </a:ext>
            </a:extLst>
          </p:cNvPr>
          <p:cNvSpPr txBox="1">
            <a:spLocks/>
          </p:cNvSpPr>
          <p:nvPr/>
        </p:nvSpPr>
        <p:spPr>
          <a:xfrm>
            <a:off x="359999" y="430717"/>
            <a:ext cx="6096001" cy="404119"/>
          </a:xfrm>
          <a:prstGeom prst="rect">
            <a:avLst/>
          </a:prstGeom>
        </p:spPr>
        <p:txBody>
          <a:bodyPr vert="horz" lIns="0" tIns="0" rIns="0" bIns="0" rtlCol="0" anchor="t">
            <a:noAutofit/>
          </a:bodyPr>
          <a:lstStyle>
            <a:lvl1pPr algn="l" defTabSz="914400" rtl="0" eaLnBrk="1" latinLnBrk="0" hangingPunct="1">
              <a:lnSpc>
                <a:spcPct val="100000"/>
              </a:lnSpc>
              <a:spcBef>
                <a:spcPts val="600"/>
              </a:spcBef>
              <a:buNone/>
              <a:defRPr sz="20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PE" sz="2400" b="1" i="0" u="none" strike="noStrike" kern="1200" cap="none" spc="0" normalizeH="0" baseline="0" noProof="0">
                <a:ln>
                  <a:noFill/>
                </a:ln>
                <a:solidFill>
                  <a:srgbClr val="FFFFFF"/>
                </a:solidFill>
                <a:effectLst/>
                <a:uLnTx/>
                <a:uFillTx/>
                <a:latin typeface="Kantar Brown" panose="020B0504020101010102" pitchFamily="34" charset="0"/>
                <a:ea typeface="+mj-ea"/>
                <a:cs typeface="Kantar Brown" panose="020B0504020101010102" pitchFamily="34" charset="0"/>
              </a:rPr>
              <a:t>Existe una fuerte conexión entre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PE" sz="2400" b="1" i="0" u="none" strike="noStrike" kern="1200" cap="none" spc="0" normalizeH="0" baseline="0" noProof="0">
                <a:ln>
                  <a:noFill/>
                </a:ln>
                <a:solidFill>
                  <a:srgbClr val="FFFFFF"/>
                </a:solidFill>
                <a:effectLst/>
                <a:uLnTx/>
                <a:uFillTx/>
                <a:latin typeface="Kantar Brown" panose="020B0504020101010102" pitchFamily="34" charset="0"/>
                <a:ea typeface="+mj-ea"/>
                <a:cs typeface="Kantar Brown" panose="020B0504020101010102" pitchFamily="34" charset="0"/>
              </a:rPr>
              <a:t>la TV y el internet</a:t>
            </a:r>
          </a:p>
        </p:txBody>
      </p:sp>
      <p:pic>
        <p:nvPicPr>
          <p:cNvPr id="19" name="Imagen 18" descr="Logotipo&#10;&#10;Descripción generada automáticamente">
            <a:extLst>
              <a:ext uri="{FF2B5EF4-FFF2-40B4-BE49-F238E27FC236}">
                <a16:creationId xmlns:a16="http://schemas.microsoft.com/office/drawing/2014/main" id="{15821354-B032-4888-9A06-2AC9BBE7FC0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24218" y="6140324"/>
            <a:ext cx="717676" cy="717676"/>
          </a:xfrm>
          <a:prstGeom prst="rect">
            <a:avLst/>
          </a:prstGeom>
        </p:spPr>
      </p:pic>
      <p:sp>
        <p:nvSpPr>
          <p:cNvPr id="4" name="Marcador de número de diapositiva 3">
            <a:extLst>
              <a:ext uri="{FF2B5EF4-FFF2-40B4-BE49-F238E27FC236}">
                <a16:creationId xmlns:a16="http://schemas.microsoft.com/office/drawing/2014/main" id="{BB95CC0C-65DA-4037-BAE1-A6F739128715}"/>
              </a:ext>
            </a:extLst>
          </p:cNvPr>
          <p:cNvSpPr>
            <a:spLocks noGrp="1"/>
          </p:cNvSpPr>
          <p:nvPr>
            <p:ph type="sldNum" sz="quarter" idx="10"/>
          </p:nvPr>
        </p:nvSpPr>
        <p:spPr/>
        <p:txBody>
          <a:bodyPr/>
          <a:lstStyle/>
          <a:p>
            <a:fld id="{4034BEE3-566C-4068-A777-C3A4762E861B}" type="slidenum">
              <a:rPr lang="en-GB" smtClean="0"/>
              <a:pPr/>
              <a:t>16</a:t>
            </a:fld>
            <a:endParaRPr lang="en-GB"/>
          </a:p>
        </p:txBody>
      </p:sp>
    </p:spTree>
    <p:extLst>
      <p:ext uri="{BB962C8B-B14F-4D97-AF65-F5344CB8AC3E}">
        <p14:creationId xmlns:p14="http://schemas.microsoft.com/office/powerpoint/2010/main" val="330512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Imagen que contiene lluvia&#10;&#10;Descripción generada automáticamente">
            <a:extLst>
              <a:ext uri="{FF2B5EF4-FFF2-40B4-BE49-F238E27FC236}">
                <a16:creationId xmlns:a16="http://schemas.microsoft.com/office/drawing/2014/main" id="{711B7923-62C6-41F3-9397-BB342FC49A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86093" y="-9236"/>
            <a:ext cx="8179798" cy="6152810"/>
          </a:xfrm>
          <a:prstGeom prst="rect">
            <a:avLst/>
          </a:prstGeom>
        </p:spPr>
      </p:pic>
      <p:sp>
        <p:nvSpPr>
          <p:cNvPr id="13" name="Rectangle 29">
            <a:extLst>
              <a:ext uri="{FF2B5EF4-FFF2-40B4-BE49-F238E27FC236}">
                <a16:creationId xmlns:a16="http://schemas.microsoft.com/office/drawing/2014/main" id="{B16AEA37-E549-48BD-A0AC-8F61A68935F2}"/>
              </a:ext>
            </a:extLst>
          </p:cNvPr>
          <p:cNvSpPr/>
          <p:nvPr>
            <p:custDataLst>
              <p:tags r:id="rId1"/>
            </p:custDataLst>
          </p:nvPr>
        </p:nvSpPr>
        <p:spPr bwMode="ltGray">
          <a:xfrm>
            <a:off x="1" y="-18473"/>
            <a:ext cx="9716652" cy="6165965"/>
          </a:xfrm>
          <a:prstGeom prst="rect">
            <a:avLst/>
          </a:prstGeom>
          <a:gradFill flip="none" rotWithShape="1">
            <a:gsLst>
              <a:gs pos="38000">
                <a:srgbClr val="000000"/>
              </a:gs>
              <a:gs pos="100000">
                <a:srgbClr val="000000">
                  <a:alpha val="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pic>
        <p:nvPicPr>
          <p:cNvPr id="4" name="Imagen 3">
            <a:extLst>
              <a:ext uri="{FF2B5EF4-FFF2-40B4-BE49-F238E27FC236}">
                <a16:creationId xmlns:a16="http://schemas.microsoft.com/office/drawing/2014/main" id="{A16769C6-479A-48C2-A85F-782FB6F254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23025" y="6152810"/>
            <a:ext cx="714739" cy="714739"/>
          </a:xfrm>
          <a:prstGeom prst="rect">
            <a:avLst/>
          </a:prstGeom>
        </p:spPr>
      </p:pic>
      <p:sp>
        <p:nvSpPr>
          <p:cNvPr id="6" name="Rectángulo 5">
            <a:extLst>
              <a:ext uri="{FF2B5EF4-FFF2-40B4-BE49-F238E27FC236}">
                <a16:creationId xmlns:a16="http://schemas.microsoft.com/office/drawing/2014/main" id="{56974F2C-4351-42BD-ADFF-F5D8DB125680}"/>
              </a:ext>
            </a:extLst>
          </p:cNvPr>
          <p:cNvSpPr/>
          <p:nvPr/>
        </p:nvSpPr>
        <p:spPr>
          <a:xfrm>
            <a:off x="784090" y="3604091"/>
            <a:ext cx="6220766" cy="83099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2400" b="0" i="1" u="none" strike="noStrike" kern="1200" cap="none" spc="0" normalizeH="0" baseline="0" noProof="0" dirty="0">
                <a:ln>
                  <a:noFill/>
                </a:ln>
                <a:solidFill>
                  <a:srgbClr val="FFFFFF"/>
                </a:solidFill>
                <a:effectLst/>
                <a:uLnTx/>
                <a:uFillTx/>
                <a:latin typeface="Kantar Brown"/>
                <a:ea typeface="+mn-ea"/>
                <a:cs typeface="Kantar Brown" panose="020B0504020101010102" pitchFamily="34" charset="0"/>
              </a:rPr>
              <a:t>En Televisión nacen los contenidos que generan gran ruido social</a:t>
            </a:r>
            <a:endParaRPr kumimoji="0" lang="es-PE" sz="2400" b="0" i="1" u="none" strike="noStrike" kern="1200" cap="none" spc="0" normalizeH="0" baseline="0" noProof="0" dirty="0">
              <a:ln>
                <a:noFill/>
              </a:ln>
              <a:solidFill>
                <a:srgbClr val="FFFFFF"/>
              </a:solidFill>
              <a:effectLst/>
              <a:uLnTx/>
              <a:uFillTx/>
              <a:latin typeface="Kantar Brown" panose="020B0504020101010102" pitchFamily="34" charset="0"/>
              <a:ea typeface="+mn-ea"/>
              <a:cs typeface="Kantar Brown" panose="020B0504020101010102" pitchFamily="34" charset="0"/>
            </a:endParaRPr>
          </a:p>
        </p:txBody>
      </p:sp>
      <p:sp>
        <p:nvSpPr>
          <p:cNvPr id="15" name="object 3">
            <a:extLst>
              <a:ext uri="{FF2B5EF4-FFF2-40B4-BE49-F238E27FC236}">
                <a16:creationId xmlns:a16="http://schemas.microsoft.com/office/drawing/2014/main" id="{86E17E4F-8493-4829-BC20-35209109D830}"/>
              </a:ext>
            </a:extLst>
          </p:cNvPr>
          <p:cNvSpPr txBox="1"/>
          <p:nvPr/>
        </p:nvSpPr>
        <p:spPr>
          <a:xfrm>
            <a:off x="5201020" y="6403356"/>
            <a:ext cx="6918864" cy="259045"/>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20" normalizeH="0" baseline="0" noProof="0">
                <a:ln>
                  <a:noFill/>
                </a:ln>
                <a:solidFill>
                  <a:srgbClr val="333333"/>
                </a:solidFill>
                <a:effectLst/>
                <a:uLnTx/>
                <a:uFillTx/>
                <a:latin typeface="Kantar Brown "/>
                <a:ea typeface="+mn-ea"/>
                <a:cs typeface="Kantar Brown TT Light" panose="020B0404020101010102" pitchFamily="34" charset="0"/>
              </a:rPr>
              <a:t>Fuente: Kantar IBOPE Media – Digital </a:t>
            </a:r>
            <a:r>
              <a:rPr kumimoji="0" lang="en-GB" sz="800" b="0" i="0" u="none" strike="noStrike" kern="1200" cap="none" spc="-20" normalizeH="0" baseline="0" noProof="0" err="1">
                <a:ln>
                  <a:noFill/>
                </a:ln>
                <a:solidFill>
                  <a:srgbClr val="333333"/>
                </a:solidFill>
                <a:effectLst/>
                <a:uLnTx/>
                <a:uFillTx/>
                <a:latin typeface="Kantar Brown "/>
                <a:ea typeface="+mn-ea"/>
                <a:cs typeface="Kantar Brown TT Light" panose="020B0404020101010102" pitchFamily="34" charset="0"/>
              </a:rPr>
              <a:t>Aspend</a:t>
            </a:r>
            <a:r>
              <a:rPr kumimoji="0" lang="en-GB" sz="800" b="0" i="0" u="none" strike="noStrike" kern="1200" cap="none" spc="-20" normalizeH="0" baseline="0" noProof="0">
                <a:ln>
                  <a:noFill/>
                </a:ln>
                <a:solidFill>
                  <a:srgbClr val="333333"/>
                </a:solidFill>
                <a:effectLst/>
                <a:uLnTx/>
                <a:uFillTx/>
                <a:latin typeface="Kantar Brown "/>
                <a:ea typeface="+mn-ea"/>
                <a:cs typeface="Kantar Brown TT Light" panose="020B0404020101010102" pitchFamily="34" charset="0"/>
              </a:rPr>
              <a:t> – Top 100 influencer de Instagram al 20 de </a:t>
            </a:r>
            <a:r>
              <a:rPr kumimoji="0" lang="en-GB" sz="800" b="0" i="0" u="none" strike="noStrike" kern="1200" cap="none" spc="-20" normalizeH="0" baseline="0" noProof="0" err="1">
                <a:ln>
                  <a:noFill/>
                </a:ln>
                <a:solidFill>
                  <a:srgbClr val="333333"/>
                </a:solidFill>
                <a:effectLst/>
                <a:uLnTx/>
                <a:uFillTx/>
                <a:latin typeface="Kantar Brown "/>
                <a:ea typeface="+mn-ea"/>
                <a:cs typeface="Kantar Brown TT Light" panose="020B0404020101010102" pitchFamily="34" charset="0"/>
              </a:rPr>
              <a:t>Octubre</a:t>
            </a:r>
            <a:r>
              <a:rPr kumimoji="0" lang="en-GB" sz="800" b="0" i="0" u="none" strike="noStrike" kern="1200" cap="none" spc="-20" normalizeH="0" baseline="0" noProof="0">
                <a:ln>
                  <a:noFill/>
                </a:ln>
                <a:solidFill>
                  <a:srgbClr val="333333"/>
                </a:solidFill>
                <a:effectLst/>
                <a:uLnTx/>
                <a:uFillTx/>
                <a:latin typeface="Kantar Brown "/>
                <a:ea typeface="+mn-ea"/>
                <a:cs typeface="Kantar Brown TT Light" panose="020B0404020101010102" pitchFamily="34" charset="0"/>
              </a:rPr>
              <a:t> 2020.</a:t>
            </a:r>
            <a:endParaRPr kumimoji="0" lang="es-PE" sz="800" b="0" i="0" u="none" strike="noStrike" kern="1200" cap="none" spc="0" normalizeH="0" baseline="0" noProof="0">
              <a:ln>
                <a:noFill/>
              </a:ln>
              <a:solidFill>
                <a:prstClr val="black"/>
              </a:solidFill>
              <a:effectLst/>
              <a:uLnTx/>
              <a:uFillTx/>
              <a:latin typeface="Kantar Brown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800" b="0" i="0" u="none" strike="noStrike" kern="1200" cap="none" spc="0" normalizeH="0" baseline="0" noProof="0">
              <a:ln>
                <a:noFill/>
              </a:ln>
              <a:solidFill>
                <a:prstClr val="black"/>
              </a:solidFill>
              <a:effectLst/>
              <a:uLnTx/>
              <a:uFillTx/>
              <a:latin typeface="Kantar Brown "/>
              <a:ea typeface="+mn-ea"/>
              <a:cs typeface="+mn-cs"/>
            </a:endParaRPr>
          </a:p>
        </p:txBody>
      </p:sp>
      <p:sp>
        <p:nvSpPr>
          <p:cNvPr id="19" name="Título 1">
            <a:extLst>
              <a:ext uri="{FF2B5EF4-FFF2-40B4-BE49-F238E27FC236}">
                <a16:creationId xmlns:a16="http://schemas.microsoft.com/office/drawing/2014/main" id="{3E6AF83E-597A-4CD5-9759-63BC2B8C0BC2}"/>
              </a:ext>
            </a:extLst>
          </p:cNvPr>
          <p:cNvSpPr txBox="1">
            <a:spLocks/>
          </p:cNvSpPr>
          <p:nvPr/>
        </p:nvSpPr>
        <p:spPr>
          <a:xfrm>
            <a:off x="674889" y="1789438"/>
            <a:ext cx="6329967" cy="404119"/>
          </a:xfrm>
          <a:prstGeom prst="rect">
            <a:avLst/>
          </a:prstGeom>
        </p:spPr>
        <p:txBody>
          <a:bodyPr vert="horz" lIns="0" tIns="0" rIns="0" bIns="0" rtlCol="0" anchor="t">
            <a:noAutofit/>
          </a:bodyPr>
          <a:lstStyle>
            <a:lvl1pPr algn="l" defTabSz="914400" rtl="0" eaLnBrk="1" latinLnBrk="0" hangingPunct="1">
              <a:lnSpc>
                <a:spcPct val="100000"/>
              </a:lnSpc>
              <a:spcBef>
                <a:spcPts val="600"/>
              </a:spcBef>
              <a:buNone/>
              <a:defRPr sz="20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PE" sz="4400" b="1" i="0" u="none" strike="noStrike" kern="1200" cap="none" spc="0" normalizeH="0" baseline="0" noProof="0">
                <a:ln>
                  <a:noFill/>
                </a:ln>
                <a:solidFill>
                  <a:srgbClr val="BEA400"/>
                </a:solidFill>
                <a:effectLst/>
                <a:uLnTx/>
                <a:uFillTx/>
                <a:latin typeface="Kantar Brown" panose="020B0504020101010102" pitchFamily="34" charset="0"/>
                <a:ea typeface="+mj-ea"/>
                <a:cs typeface="Kantar Brown" panose="020B0504020101010102" pitchFamily="34" charset="0"/>
              </a:rPr>
              <a:t>22% </a:t>
            </a:r>
            <a:r>
              <a:rPr kumimoji="0" lang="es-PE" sz="2400" b="1" i="0" u="none" strike="noStrike" kern="1200" cap="none" spc="0" normalizeH="0" baseline="0" noProof="0">
                <a:ln>
                  <a:noFill/>
                </a:ln>
                <a:solidFill>
                  <a:srgbClr val="FFFFFF"/>
                </a:solidFill>
                <a:effectLst/>
                <a:uLnTx/>
                <a:uFillTx/>
                <a:latin typeface="Kantar Brown" panose="020B0504020101010102" pitchFamily="34" charset="0"/>
                <a:ea typeface="+mj-ea"/>
                <a:cs typeface="Kantar Brown" panose="020B0504020101010102" pitchFamily="34" charset="0"/>
              </a:rPr>
              <a:t>de Latinoamericanos indican que las celebridades influencian su decisión de compra. </a:t>
            </a:r>
            <a:br>
              <a:rPr kumimoji="0" lang="es-PE" sz="2400" b="1" i="0" u="none" strike="noStrike" kern="1200" cap="none" spc="0" normalizeH="0" baseline="0" noProof="0">
                <a:ln>
                  <a:noFill/>
                </a:ln>
                <a:solidFill>
                  <a:srgbClr val="FFFFFF"/>
                </a:solidFill>
                <a:effectLst/>
                <a:uLnTx/>
                <a:uFillTx/>
                <a:latin typeface="Kantar Brown" panose="020B0504020101010102" pitchFamily="34" charset="0"/>
                <a:ea typeface="+mj-ea"/>
                <a:cs typeface="Kantar Brown" panose="020B0504020101010102" pitchFamily="34" charset="0"/>
              </a:rPr>
            </a:br>
            <a:endParaRPr kumimoji="0" lang="es-PE" sz="2400" b="1" i="0" u="none" strike="noStrike" kern="1200" cap="none" spc="0" normalizeH="0" baseline="0" noProof="0">
              <a:ln>
                <a:noFill/>
              </a:ln>
              <a:solidFill>
                <a:srgbClr val="FFFFFF"/>
              </a:solidFill>
              <a:effectLst/>
              <a:uLnTx/>
              <a:uFillTx/>
              <a:latin typeface="Kantar Brown" panose="020B0504020101010102" pitchFamily="34" charset="0"/>
              <a:ea typeface="+mj-ea"/>
              <a:cs typeface="Kantar Brown" panose="020B0504020101010102" pitchFamily="34" charset="0"/>
            </a:endParaRPr>
          </a:p>
        </p:txBody>
      </p:sp>
      <p:sp>
        <p:nvSpPr>
          <p:cNvPr id="5" name="Marcador de número de diapositiva 4">
            <a:extLst>
              <a:ext uri="{FF2B5EF4-FFF2-40B4-BE49-F238E27FC236}">
                <a16:creationId xmlns:a16="http://schemas.microsoft.com/office/drawing/2014/main" id="{9C70D88B-9309-48A2-A5E6-52C5D0C70C6E}"/>
              </a:ext>
            </a:extLst>
          </p:cNvPr>
          <p:cNvSpPr>
            <a:spLocks noGrp="1"/>
          </p:cNvSpPr>
          <p:nvPr>
            <p:ph type="sldNum" sz="quarter" idx="4"/>
          </p:nvPr>
        </p:nvSpPr>
        <p:spPr/>
        <p:txBody>
          <a:bodyPr/>
          <a:lstStyle/>
          <a:p>
            <a:fld id="{4034BEE3-566C-4068-A777-C3A4762E861B}" type="slidenum">
              <a:rPr lang="en-GB" smtClean="0"/>
              <a:pPr/>
              <a:t>17</a:t>
            </a:fld>
            <a:endParaRPr lang="en-GB"/>
          </a:p>
        </p:txBody>
      </p:sp>
    </p:spTree>
    <p:extLst>
      <p:ext uri="{BB962C8B-B14F-4D97-AF65-F5344CB8AC3E}">
        <p14:creationId xmlns:p14="http://schemas.microsoft.com/office/powerpoint/2010/main" val="332459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947AD6A-04AA-4DA9-8CB5-44637CEB10DB}"/>
              </a:ext>
            </a:extLst>
          </p:cNvPr>
          <p:cNvSpPr/>
          <p:nvPr/>
        </p:nvSpPr>
        <p:spPr bwMode="ltGray">
          <a:xfrm>
            <a:off x="0" y="0"/>
            <a:ext cx="4314092" cy="6147492"/>
          </a:xfrm>
          <a:prstGeom prst="rect">
            <a:avLst/>
          </a:prstGeom>
          <a:solidFill>
            <a:srgbClr val="0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600" b="0" i="0" u="none" strike="noStrike" kern="1200" cap="none" spc="0" normalizeH="0" baseline="0" noProof="0" err="1">
              <a:ln>
                <a:noFill/>
              </a:ln>
              <a:solidFill>
                <a:srgbClr val="FFFFFF"/>
              </a:solidFill>
              <a:effectLst/>
              <a:uLnTx/>
              <a:uFillTx/>
              <a:latin typeface="Arial"/>
              <a:ea typeface="+mn-ea"/>
              <a:cs typeface="+mn-cs"/>
            </a:endParaRPr>
          </a:p>
        </p:txBody>
      </p:sp>
      <p:pic>
        <p:nvPicPr>
          <p:cNvPr id="14" name="Picture 3">
            <a:extLst>
              <a:ext uri="{FF2B5EF4-FFF2-40B4-BE49-F238E27FC236}">
                <a16:creationId xmlns:a16="http://schemas.microsoft.com/office/drawing/2014/main" id="{EC21DB91-DE9D-495C-930C-26A2593361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223"/>
          <a:stretch/>
        </p:blipFill>
        <p:spPr>
          <a:xfrm>
            <a:off x="2179319" y="0"/>
            <a:ext cx="10012679" cy="6147492"/>
          </a:xfrm>
          <a:prstGeom prst="rect">
            <a:avLst/>
          </a:prstGeom>
          <a:solidFill>
            <a:srgbClr val="000000"/>
          </a:solidFill>
        </p:spPr>
      </p:pic>
      <p:pic>
        <p:nvPicPr>
          <p:cNvPr id="4" name="Imagen 3">
            <a:extLst>
              <a:ext uri="{FF2B5EF4-FFF2-40B4-BE49-F238E27FC236}">
                <a16:creationId xmlns:a16="http://schemas.microsoft.com/office/drawing/2014/main" id="{A16769C6-479A-48C2-A85F-782FB6F254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23025" y="6152810"/>
            <a:ext cx="714739" cy="714739"/>
          </a:xfrm>
          <a:prstGeom prst="rect">
            <a:avLst/>
          </a:prstGeom>
        </p:spPr>
      </p:pic>
      <p:sp>
        <p:nvSpPr>
          <p:cNvPr id="19" name="Título 1">
            <a:extLst>
              <a:ext uri="{FF2B5EF4-FFF2-40B4-BE49-F238E27FC236}">
                <a16:creationId xmlns:a16="http://schemas.microsoft.com/office/drawing/2014/main" id="{3E6AF83E-597A-4CD5-9759-63BC2B8C0BC2}"/>
              </a:ext>
            </a:extLst>
          </p:cNvPr>
          <p:cNvSpPr txBox="1">
            <a:spLocks/>
          </p:cNvSpPr>
          <p:nvPr/>
        </p:nvSpPr>
        <p:spPr>
          <a:xfrm>
            <a:off x="359999" y="842197"/>
            <a:ext cx="6096001" cy="404119"/>
          </a:xfrm>
          <a:prstGeom prst="rect">
            <a:avLst/>
          </a:prstGeom>
        </p:spPr>
        <p:txBody>
          <a:bodyPr vert="horz" lIns="0" tIns="0" rIns="0" bIns="0" rtlCol="0" anchor="t">
            <a:noAutofit/>
          </a:bodyPr>
          <a:lstStyle>
            <a:lvl1pPr algn="l" defTabSz="914400" rtl="0" eaLnBrk="1" latinLnBrk="0" hangingPunct="1">
              <a:lnSpc>
                <a:spcPct val="100000"/>
              </a:lnSpc>
              <a:spcBef>
                <a:spcPts val="600"/>
              </a:spcBef>
              <a:buNone/>
              <a:defRPr sz="20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400" b="1" i="0" u="none" strike="noStrike" kern="1200" cap="none" spc="0" normalizeH="0" baseline="0" noProof="0">
                <a:ln>
                  <a:noFill/>
                </a:ln>
                <a:solidFill>
                  <a:srgbClr val="FFFFFF"/>
                </a:solidFill>
                <a:effectLst/>
                <a:uLnTx/>
                <a:uFillTx/>
                <a:latin typeface="Kantar Brown" panose="020B0504020101010102" pitchFamily="34" charset="0"/>
                <a:ea typeface="+mj-ea"/>
                <a:cs typeface="Kantar Brown" panose="020B0504020101010102" pitchFamily="34" charset="0"/>
              </a:rPr>
              <a:t>La Televisión es el mayor </a:t>
            </a:r>
            <a:r>
              <a:rPr kumimoji="0" lang="es-ES" sz="2400" b="1" i="0" u="none" strike="noStrike" kern="1200" cap="none" spc="0" normalizeH="0" baseline="0" noProof="0" err="1">
                <a:ln>
                  <a:noFill/>
                </a:ln>
                <a:solidFill>
                  <a:srgbClr val="FFFFFF"/>
                </a:solidFill>
                <a:effectLst/>
                <a:uLnTx/>
                <a:uFillTx/>
                <a:latin typeface="Kantar Brown" panose="020B0504020101010102" pitchFamily="34" charset="0"/>
                <a:ea typeface="+mj-ea"/>
                <a:cs typeface="Kantar Brown" panose="020B0504020101010102" pitchFamily="34" charset="0"/>
              </a:rPr>
              <a:t>influencer</a:t>
            </a:r>
            <a:r>
              <a:rPr kumimoji="0" lang="es-ES" sz="2400" b="1" i="0" u="none" strike="noStrike" kern="1200" cap="none" spc="0" normalizeH="0" baseline="0" noProof="0">
                <a:ln>
                  <a:noFill/>
                </a:ln>
                <a:solidFill>
                  <a:srgbClr val="FFFFFF"/>
                </a:solidFill>
                <a:effectLst/>
                <a:uLnTx/>
                <a:uFillTx/>
                <a:latin typeface="Kantar Brown" panose="020B0504020101010102" pitchFamily="34" charset="0"/>
                <a:ea typeface="+mj-ea"/>
                <a:cs typeface="Kantar Brown" panose="020B0504020101010102" pitchFamily="34" charset="0"/>
              </a:rPr>
              <a:t> en las redes sociales</a:t>
            </a:r>
            <a:br>
              <a:rPr kumimoji="0" lang="es-PE" sz="2400" b="1" i="0" u="none" strike="noStrike" kern="1200" cap="none" spc="0" normalizeH="0" baseline="0" noProof="0">
                <a:ln>
                  <a:noFill/>
                </a:ln>
                <a:solidFill>
                  <a:srgbClr val="FFFFFF"/>
                </a:solidFill>
                <a:effectLst/>
                <a:uLnTx/>
                <a:uFillTx/>
                <a:latin typeface="Kantar Brown" panose="020B0504020101010102" pitchFamily="34" charset="0"/>
                <a:ea typeface="+mj-ea"/>
                <a:cs typeface="Kantar Brown" panose="020B0504020101010102" pitchFamily="34" charset="0"/>
              </a:rPr>
            </a:br>
            <a:endParaRPr kumimoji="0" lang="es-PE" sz="2400" b="1" i="0" u="none" strike="noStrike" kern="1200" cap="none" spc="0" normalizeH="0" baseline="0" noProof="0">
              <a:ln>
                <a:noFill/>
              </a:ln>
              <a:solidFill>
                <a:srgbClr val="FFFFFF"/>
              </a:solidFill>
              <a:effectLst/>
              <a:uLnTx/>
              <a:uFillTx/>
              <a:latin typeface="Kantar Brown" panose="020B0504020101010102" pitchFamily="34" charset="0"/>
              <a:ea typeface="+mj-ea"/>
              <a:cs typeface="Kantar Brown" panose="020B0504020101010102" pitchFamily="34" charset="0"/>
            </a:endParaRPr>
          </a:p>
        </p:txBody>
      </p:sp>
      <p:sp>
        <p:nvSpPr>
          <p:cNvPr id="20" name="Marcador de texto 12">
            <a:extLst>
              <a:ext uri="{FF2B5EF4-FFF2-40B4-BE49-F238E27FC236}">
                <a16:creationId xmlns:a16="http://schemas.microsoft.com/office/drawing/2014/main" id="{FBCC85AA-B807-4238-9457-A5E336DFE2DA}"/>
              </a:ext>
            </a:extLst>
          </p:cNvPr>
          <p:cNvSpPr txBox="1">
            <a:spLocks/>
          </p:cNvSpPr>
          <p:nvPr/>
        </p:nvSpPr>
        <p:spPr>
          <a:xfrm>
            <a:off x="359999" y="2498187"/>
            <a:ext cx="6096001" cy="1700312"/>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s-PA" sz="2400" b="1" i="0" u="none" strike="noStrike" kern="1200" cap="none" spc="0" normalizeH="0" baseline="0" noProof="0" dirty="0">
                <a:ln>
                  <a:noFill/>
                </a:ln>
                <a:solidFill>
                  <a:srgbClr val="FFFFFF"/>
                </a:solidFill>
                <a:effectLst/>
                <a:uLnTx/>
                <a:uFillTx/>
                <a:latin typeface="Kantar Brown" panose="020B0504020101010102" pitchFamily="34" charset="0"/>
                <a:ea typeface="+mn-ea"/>
                <a:cs typeface="Kantar Brown" panose="020B0504020101010102" pitchFamily="34" charset="0"/>
              </a:rPr>
              <a:t>De las interacciones logradas por Instagram el </a:t>
            </a:r>
            <a:r>
              <a:rPr kumimoji="0" lang="es-PA" sz="6000" b="1" i="0" u="none" strike="noStrike" kern="1200" cap="none" spc="0" normalizeH="0" baseline="0" noProof="0" dirty="0">
                <a:ln>
                  <a:noFill/>
                </a:ln>
                <a:solidFill>
                  <a:srgbClr val="BEA400"/>
                </a:solidFill>
                <a:effectLst/>
                <a:uLnTx/>
                <a:uFillTx/>
                <a:latin typeface="Kantar Brown" panose="020B0504020101010102" pitchFamily="34" charset="0"/>
                <a:ea typeface="+mn-ea"/>
                <a:cs typeface="Kantar Brown" panose="020B0504020101010102" pitchFamily="34" charset="0"/>
              </a:rPr>
              <a:t>90%</a:t>
            </a:r>
            <a:r>
              <a:rPr kumimoji="0" lang="es-PA" sz="1800" b="0" i="0" u="none" strike="noStrike" kern="1200" cap="none" spc="0" normalizeH="0" baseline="0" noProof="0" dirty="0">
                <a:ln>
                  <a:noFill/>
                </a:ln>
                <a:solidFill>
                  <a:srgbClr val="BEA400"/>
                </a:solidFill>
                <a:effectLst/>
                <a:uLnTx/>
                <a:uFillTx/>
                <a:latin typeface="Kantar Brown" panose="020B0504020101010102" pitchFamily="34" charset="0"/>
                <a:ea typeface="+mn-ea"/>
                <a:cs typeface="Kantar Brown" panose="020B0504020101010102" pitchFamily="34" charset="0"/>
              </a:rPr>
              <a:t> </a:t>
            </a:r>
            <a:r>
              <a:rPr kumimoji="0" lang="es-PA" sz="2400" b="1" i="0" u="none" strike="noStrike" kern="1200" cap="none" spc="0" normalizeH="0" baseline="0" noProof="0" dirty="0">
                <a:ln>
                  <a:noFill/>
                </a:ln>
                <a:solidFill>
                  <a:srgbClr val="FFFFFF"/>
                </a:solidFill>
                <a:effectLst/>
                <a:uLnTx/>
                <a:uFillTx/>
                <a:latin typeface="Kantar Brown" panose="020B0504020101010102" pitchFamily="34" charset="0"/>
                <a:ea typeface="+mn-ea"/>
                <a:cs typeface="Kantar Brown" panose="020B0504020101010102" pitchFamily="34" charset="0"/>
              </a:rPr>
              <a:t>lo generan programas relacionado a noticias.</a:t>
            </a:r>
          </a:p>
        </p:txBody>
      </p:sp>
      <p:sp>
        <p:nvSpPr>
          <p:cNvPr id="11" name="CuadroTexto 10">
            <a:extLst>
              <a:ext uri="{FF2B5EF4-FFF2-40B4-BE49-F238E27FC236}">
                <a16:creationId xmlns:a16="http://schemas.microsoft.com/office/drawing/2014/main" id="{3B649805-F100-47C9-AC83-5029ABC57DA3}"/>
              </a:ext>
            </a:extLst>
          </p:cNvPr>
          <p:cNvSpPr txBox="1"/>
          <p:nvPr/>
        </p:nvSpPr>
        <p:spPr>
          <a:xfrm>
            <a:off x="3957515" y="6434131"/>
            <a:ext cx="779670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33333"/>
                </a:solidFill>
                <a:effectLst/>
                <a:uLnTx/>
                <a:uFillTx/>
                <a:latin typeface="Kantar Brown" panose="020B0504020101010102" pitchFamily="34" charset="0"/>
                <a:ea typeface="+mn-ea"/>
                <a:cs typeface="Kantar Brown" panose="020B0504020101010102" pitchFamily="34" charset="0"/>
              </a:rPr>
              <a:t>Fuente: Kantar Social TV Ratings - Antes ( Del 01 </a:t>
            </a:r>
            <a:r>
              <a:rPr kumimoji="0" lang="en-GB" sz="800" b="0" i="0" u="none" strike="noStrike" kern="1200" cap="none" spc="0" normalizeH="0" baseline="0" noProof="0" dirty="0" err="1">
                <a:ln>
                  <a:noFill/>
                </a:ln>
                <a:solidFill>
                  <a:srgbClr val="333333"/>
                </a:solidFill>
                <a:effectLst/>
                <a:uLnTx/>
                <a:uFillTx/>
                <a:latin typeface="Kantar Brown" panose="020B0504020101010102" pitchFamily="34" charset="0"/>
                <a:ea typeface="+mn-ea"/>
                <a:cs typeface="Kantar Brown" panose="020B0504020101010102" pitchFamily="34" charset="0"/>
              </a:rPr>
              <a:t>Ene</a:t>
            </a:r>
            <a:r>
              <a:rPr kumimoji="0" lang="en-GB" sz="800" b="0" i="0" u="none" strike="noStrike" kern="1200" cap="none" spc="0" normalizeH="0" baseline="0" noProof="0" dirty="0">
                <a:ln>
                  <a:noFill/>
                </a:ln>
                <a:solidFill>
                  <a:srgbClr val="333333"/>
                </a:solidFill>
                <a:effectLst/>
                <a:uLnTx/>
                <a:uFillTx/>
                <a:latin typeface="Kantar Brown" panose="020B0504020101010102" pitchFamily="34" charset="0"/>
                <a:ea typeface="+mn-ea"/>
                <a:cs typeface="Kantar Brown" panose="020B0504020101010102" pitchFamily="34" charset="0"/>
              </a:rPr>
              <a:t> al 29 Feb) vs </a:t>
            </a:r>
            <a:r>
              <a:rPr kumimoji="0" lang="en-GB" sz="800" b="0" i="0" u="none" strike="noStrike" kern="1200" cap="none" spc="0" normalizeH="0" baseline="0" noProof="0" dirty="0" err="1">
                <a:ln>
                  <a:noFill/>
                </a:ln>
                <a:solidFill>
                  <a:srgbClr val="333333"/>
                </a:solidFill>
                <a:effectLst/>
                <a:uLnTx/>
                <a:uFillTx/>
                <a:latin typeface="Kantar Brown" panose="020B0504020101010102" pitchFamily="34" charset="0"/>
                <a:ea typeface="+mn-ea"/>
                <a:cs typeface="Kantar Brown" panose="020B0504020101010102" pitchFamily="34" charset="0"/>
              </a:rPr>
              <a:t>Después</a:t>
            </a:r>
            <a:r>
              <a:rPr kumimoji="0" lang="en-GB" sz="800" b="0" i="0" u="none" strike="noStrike" kern="1200" cap="none" spc="0" normalizeH="0" baseline="0" noProof="0" dirty="0">
                <a:ln>
                  <a:noFill/>
                </a:ln>
                <a:solidFill>
                  <a:srgbClr val="333333"/>
                </a:solidFill>
                <a:effectLst/>
                <a:uLnTx/>
                <a:uFillTx/>
                <a:latin typeface="Kantar Brown" panose="020B0504020101010102" pitchFamily="34" charset="0"/>
                <a:ea typeface="+mn-ea"/>
                <a:cs typeface="Kantar Brown" panose="020B0504020101010102" pitchFamily="34" charset="0"/>
              </a:rPr>
              <a:t> ( Del 01 Mar al 30 Sep) – </a:t>
            </a:r>
            <a:r>
              <a:rPr kumimoji="0" lang="en-GB" sz="800" b="0" i="0" u="none" strike="noStrike" kern="1200" cap="none" spc="0" normalizeH="0" baseline="0" noProof="0" dirty="0" err="1">
                <a:ln>
                  <a:noFill/>
                </a:ln>
                <a:solidFill>
                  <a:srgbClr val="333333"/>
                </a:solidFill>
                <a:effectLst/>
                <a:uLnTx/>
                <a:uFillTx/>
                <a:latin typeface="Kantar Brown" panose="020B0504020101010102" pitchFamily="34" charset="0"/>
                <a:ea typeface="+mn-ea"/>
                <a:cs typeface="Kantar Brown" panose="020B0504020101010102" pitchFamily="34" charset="0"/>
              </a:rPr>
              <a:t>Basado</a:t>
            </a:r>
            <a:r>
              <a:rPr kumimoji="0" lang="en-GB" sz="800" b="0" i="0" u="none" strike="noStrike" kern="1200" cap="none" spc="0" normalizeH="0" baseline="0" noProof="0" dirty="0">
                <a:ln>
                  <a:noFill/>
                </a:ln>
                <a:solidFill>
                  <a:srgbClr val="333333"/>
                </a:solidFill>
                <a:effectLst/>
                <a:uLnTx/>
                <a:uFillTx/>
                <a:latin typeface="Kantar Brown" panose="020B0504020101010102" pitchFamily="34" charset="0"/>
                <a:ea typeface="+mn-ea"/>
                <a:cs typeface="Kantar Brown" panose="020B0504020101010102" pitchFamily="34" charset="0"/>
              </a:rPr>
              <a:t> </a:t>
            </a:r>
            <a:r>
              <a:rPr kumimoji="0" lang="en-GB" sz="800" b="0" i="0" u="none" strike="noStrike" kern="1200" cap="none" spc="0" normalizeH="0" baseline="0" noProof="0" dirty="0" err="1">
                <a:ln>
                  <a:noFill/>
                </a:ln>
                <a:solidFill>
                  <a:srgbClr val="333333"/>
                </a:solidFill>
                <a:effectLst/>
                <a:uLnTx/>
                <a:uFillTx/>
                <a:latin typeface="Kantar Brown" panose="020B0504020101010102" pitchFamily="34" charset="0"/>
                <a:ea typeface="+mn-ea"/>
                <a:cs typeface="Kantar Brown" panose="020B0504020101010102" pitchFamily="34" charset="0"/>
              </a:rPr>
              <a:t>en</a:t>
            </a:r>
            <a:r>
              <a:rPr kumimoji="0" lang="en-GB" sz="800" b="0" i="0" u="none" strike="noStrike" kern="1200" cap="none" spc="0" normalizeH="0" baseline="0" noProof="0" dirty="0">
                <a:ln>
                  <a:noFill/>
                </a:ln>
                <a:solidFill>
                  <a:srgbClr val="333333"/>
                </a:solidFill>
                <a:effectLst/>
                <a:uLnTx/>
                <a:uFillTx/>
                <a:latin typeface="Kantar Brown" panose="020B0504020101010102" pitchFamily="34" charset="0"/>
                <a:ea typeface="+mn-ea"/>
                <a:cs typeface="Kantar Brown" panose="020B0504020101010102" pitchFamily="34" charset="0"/>
              </a:rPr>
              <a:t> </a:t>
            </a:r>
            <a:r>
              <a:rPr kumimoji="0" lang="en-GB" sz="800" b="0" i="0" u="none" strike="noStrike" kern="1200" cap="none" spc="0" normalizeH="0" baseline="0" noProof="0" dirty="0" err="1">
                <a:ln>
                  <a:noFill/>
                </a:ln>
                <a:solidFill>
                  <a:srgbClr val="333333"/>
                </a:solidFill>
                <a:effectLst/>
                <a:uLnTx/>
                <a:uFillTx/>
                <a:latin typeface="Kantar Brown" panose="020B0504020101010102" pitchFamily="34" charset="0"/>
                <a:ea typeface="+mn-ea"/>
                <a:cs typeface="Kantar Brown" panose="020B0504020101010102" pitchFamily="34" charset="0"/>
              </a:rPr>
              <a:t>interacciones</a:t>
            </a:r>
            <a:r>
              <a:rPr kumimoji="0" lang="en-GB" sz="800" b="0" i="0" u="none" strike="noStrike" kern="1200" cap="none" spc="0" normalizeH="0" baseline="0" noProof="0" dirty="0">
                <a:ln>
                  <a:noFill/>
                </a:ln>
                <a:solidFill>
                  <a:srgbClr val="333333"/>
                </a:solidFill>
                <a:effectLst/>
                <a:uLnTx/>
                <a:uFillTx/>
                <a:latin typeface="Kantar Brown" panose="020B0504020101010102" pitchFamily="34" charset="0"/>
                <a:ea typeface="+mn-ea"/>
                <a:cs typeface="Kantar Brown" panose="020B0504020101010102" pitchFamily="34" charset="0"/>
              </a:rPr>
              <a:t> </a:t>
            </a:r>
          </a:p>
        </p:txBody>
      </p:sp>
      <p:sp>
        <p:nvSpPr>
          <p:cNvPr id="6" name="Marcador de número de diapositiva 5">
            <a:extLst>
              <a:ext uri="{FF2B5EF4-FFF2-40B4-BE49-F238E27FC236}">
                <a16:creationId xmlns:a16="http://schemas.microsoft.com/office/drawing/2014/main" id="{89907D35-7A41-431B-BF97-6529AEF3946C}"/>
              </a:ext>
            </a:extLst>
          </p:cNvPr>
          <p:cNvSpPr>
            <a:spLocks noGrp="1"/>
          </p:cNvSpPr>
          <p:nvPr>
            <p:ph type="sldNum" sz="quarter" idx="4"/>
          </p:nvPr>
        </p:nvSpPr>
        <p:spPr/>
        <p:txBody>
          <a:bodyPr/>
          <a:lstStyle/>
          <a:p>
            <a:fld id="{4034BEE3-566C-4068-A777-C3A4762E861B}" type="slidenum">
              <a:rPr lang="en-GB" smtClean="0"/>
              <a:pPr/>
              <a:t>18</a:t>
            </a:fld>
            <a:endParaRPr lang="en-GB"/>
          </a:p>
        </p:txBody>
      </p:sp>
    </p:spTree>
    <p:extLst>
      <p:ext uri="{BB962C8B-B14F-4D97-AF65-F5344CB8AC3E}">
        <p14:creationId xmlns:p14="http://schemas.microsoft.com/office/powerpoint/2010/main" val="141230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0ECF6A5-F005-4F06-99BE-D01FDE6E0B9A}"/>
              </a:ext>
            </a:extLst>
          </p:cNvPr>
          <p:cNvSpPr>
            <a:spLocks noGrp="1"/>
          </p:cNvSpPr>
          <p:nvPr>
            <p:ph type="ctrTitle"/>
          </p:nvPr>
        </p:nvSpPr>
        <p:spPr/>
        <p:txBody>
          <a:bodyPr/>
          <a:lstStyle/>
          <a:p>
            <a:r>
              <a:rPr lang="es-CL" dirty="0"/>
              <a:t>Hacia donde va la Televisión en Chile.</a:t>
            </a:r>
          </a:p>
        </p:txBody>
      </p:sp>
      <p:sp>
        <p:nvSpPr>
          <p:cNvPr id="5" name="Subtítulo 4">
            <a:extLst>
              <a:ext uri="{FF2B5EF4-FFF2-40B4-BE49-F238E27FC236}">
                <a16:creationId xmlns:a16="http://schemas.microsoft.com/office/drawing/2014/main" id="{232F2D10-6507-4046-B7F0-B11FE9C5695D}"/>
              </a:ext>
            </a:extLst>
          </p:cNvPr>
          <p:cNvSpPr>
            <a:spLocks noGrp="1"/>
          </p:cNvSpPr>
          <p:nvPr>
            <p:ph type="subTitle" idx="1"/>
          </p:nvPr>
        </p:nvSpPr>
        <p:spPr/>
        <p:txBody>
          <a:bodyPr/>
          <a:lstStyle/>
          <a:p>
            <a:endParaRPr lang="es-CL"/>
          </a:p>
        </p:txBody>
      </p:sp>
      <p:sp>
        <p:nvSpPr>
          <p:cNvPr id="7" name="Marcador de texto 6">
            <a:extLst>
              <a:ext uri="{FF2B5EF4-FFF2-40B4-BE49-F238E27FC236}">
                <a16:creationId xmlns:a16="http://schemas.microsoft.com/office/drawing/2014/main" id="{3BE390FB-DE20-445D-96B3-CA91B1AC7FEC}"/>
              </a:ext>
            </a:extLst>
          </p:cNvPr>
          <p:cNvSpPr>
            <a:spLocks noGrp="1"/>
          </p:cNvSpPr>
          <p:nvPr>
            <p:ph type="body" sz="quarter" idx="20"/>
          </p:nvPr>
        </p:nvSpPr>
        <p:spPr/>
        <p:txBody>
          <a:bodyPr/>
          <a:lstStyle/>
          <a:p>
            <a:endParaRPr lang="es-CL"/>
          </a:p>
        </p:txBody>
      </p:sp>
      <p:pic>
        <p:nvPicPr>
          <p:cNvPr id="13" name="Marcador de posición de imagen 12">
            <a:extLst>
              <a:ext uri="{FF2B5EF4-FFF2-40B4-BE49-F238E27FC236}">
                <a16:creationId xmlns:a16="http://schemas.microsoft.com/office/drawing/2014/main" id="{8AF4DEA7-ACDE-4FB4-8CC8-B6BFA126F8AB}"/>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5271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2">
            <a:extLst>
              <a:ext uri="{FF2B5EF4-FFF2-40B4-BE49-F238E27FC236}">
                <a16:creationId xmlns:a16="http://schemas.microsoft.com/office/drawing/2014/main" id="{CD5A5FC3-FDAE-4A25-9B8C-A574AC2A5AF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8874"/>
            <a:ext cx="12320337" cy="6143214"/>
          </a:xfrm>
          <a:prstGeom prst="rect">
            <a:avLst/>
          </a:prstGeom>
        </p:spPr>
      </p:pic>
      <p:sp>
        <p:nvSpPr>
          <p:cNvPr id="11" name="Rectangle 29">
            <a:extLst>
              <a:ext uri="{FF2B5EF4-FFF2-40B4-BE49-F238E27FC236}">
                <a16:creationId xmlns:a16="http://schemas.microsoft.com/office/drawing/2014/main" id="{9A79687C-6D2A-43FB-BCE7-2311F1069D87}"/>
              </a:ext>
            </a:extLst>
          </p:cNvPr>
          <p:cNvSpPr/>
          <p:nvPr>
            <p:custDataLst>
              <p:tags r:id="rId1"/>
            </p:custDataLst>
          </p:nvPr>
        </p:nvSpPr>
        <p:spPr bwMode="ltGray">
          <a:xfrm>
            <a:off x="-1" y="-1633"/>
            <a:ext cx="12320338" cy="6143214"/>
          </a:xfrm>
          <a:prstGeom prst="rect">
            <a:avLst/>
          </a:prstGeom>
          <a:gradFill flip="none" rotWithShape="1">
            <a:gsLst>
              <a:gs pos="38000">
                <a:srgbClr val="000000"/>
              </a:gs>
              <a:gs pos="100000">
                <a:srgbClr val="000000">
                  <a:alpha val="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a:ea typeface="+mn-ea"/>
              <a:cs typeface="+mn-cs"/>
            </a:endParaRPr>
          </a:p>
        </p:txBody>
      </p:sp>
      <p:sp>
        <p:nvSpPr>
          <p:cNvPr id="18" name="Title 1">
            <a:extLst>
              <a:ext uri="{FF2B5EF4-FFF2-40B4-BE49-F238E27FC236}">
                <a16:creationId xmlns:a16="http://schemas.microsoft.com/office/drawing/2014/main" id="{EBDA0E79-A564-4E78-8BC2-8FED943E3C92}"/>
              </a:ext>
            </a:extLst>
          </p:cNvPr>
          <p:cNvSpPr txBox="1">
            <a:spLocks/>
          </p:cNvSpPr>
          <p:nvPr/>
        </p:nvSpPr>
        <p:spPr>
          <a:xfrm>
            <a:off x="1324498" y="1691410"/>
            <a:ext cx="3836082" cy="2809470"/>
          </a:xfrm>
          <a:prstGeom prst="rect">
            <a:avLst/>
          </a:prstGeom>
        </p:spPr>
        <p:txBody>
          <a:bodyPr vert="horz" lIns="0" tIns="0" rIns="0" bIns="0" rtlCol="0" anchor="t">
            <a:noAutofit/>
          </a:bodyPr>
          <a:lst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a:lstStyle>
          <a:p>
            <a:pPr marL="12700" marR="5080">
              <a:defRPr/>
            </a:pPr>
            <a:r>
              <a:rPr lang="es-PE" sz="6000" dirty="0">
                <a:solidFill>
                  <a:schemeClr val="bg1"/>
                </a:solidFill>
                <a:latin typeface="+mn-lt"/>
              </a:rPr>
              <a:t>99,3% </a:t>
            </a:r>
          </a:p>
          <a:p>
            <a:pPr marL="12700" marR="5080">
              <a:defRPr/>
            </a:pPr>
            <a:r>
              <a:rPr lang="es-PE" sz="3600" dirty="0">
                <a:solidFill>
                  <a:schemeClr val="bg1"/>
                </a:solidFill>
                <a:latin typeface="+mn-lt"/>
              </a:rPr>
              <a:t>de los hogares en Chile tienen al menos un TV. </a:t>
            </a:r>
            <a:endParaRPr lang="en-GB" sz="3600" b="0">
              <a:solidFill>
                <a:schemeClr val="bg1"/>
              </a:solidFill>
              <a:latin typeface="+mn-lt"/>
            </a:endParaRPr>
          </a:p>
        </p:txBody>
      </p:sp>
      <p:sp>
        <p:nvSpPr>
          <p:cNvPr id="45" name="CuadroTexto 44">
            <a:extLst>
              <a:ext uri="{FF2B5EF4-FFF2-40B4-BE49-F238E27FC236}">
                <a16:creationId xmlns:a16="http://schemas.microsoft.com/office/drawing/2014/main" id="{C20464F7-8CAB-40B0-ADB8-7AD2CC87E27A}"/>
              </a:ext>
            </a:extLst>
          </p:cNvPr>
          <p:cNvSpPr txBox="1"/>
          <p:nvPr/>
        </p:nvSpPr>
        <p:spPr>
          <a:xfrm>
            <a:off x="4327400" y="6334305"/>
            <a:ext cx="6794046" cy="215444"/>
          </a:xfrm>
          <a:prstGeom prst="rect">
            <a:avLst/>
          </a:prstGeom>
          <a:noFill/>
        </p:spPr>
        <p:txBody>
          <a:bodyPr wrap="square" rtlCol="0">
            <a:spAutoFit/>
          </a:bodyPr>
          <a:lstStyle/>
          <a:p>
            <a:pPr>
              <a:defRPr/>
            </a:pPr>
            <a:r>
              <a:rPr lang="es-PE" sz="800">
                <a:solidFill>
                  <a:srgbClr val="000000"/>
                </a:solidFill>
                <a:latin typeface="Kantar Brown "/>
              </a:rPr>
              <a:t>Fuente:</a:t>
            </a:r>
            <a:r>
              <a:rPr lang="es-CL" sz="800">
                <a:solidFill>
                  <a:srgbClr val="000000"/>
                </a:solidFill>
                <a:latin typeface="Kantar Brown "/>
              </a:rPr>
              <a:t> ES 2020</a:t>
            </a:r>
            <a:endParaRPr lang="en-GB" sz="800">
              <a:solidFill>
                <a:prstClr val="black"/>
              </a:solidFill>
              <a:latin typeface="Kantar Brown" panose="020B0504020101010102" pitchFamily="34" charset="0"/>
              <a:cs typeface="Kantar Brown" panose="020B0504020101010102" pitchFamily="34" charset="0"/>
            </a:endParaRPr>
          </a:p>
        </p:txBody>
      </p:sp>
      <p:pic>
        <p:nvPicPr>
          <p:cNvPr id="20" name="Picture 10">
            <a:extLst>
              <a:ext uri="{FF2B5EF4-FFF2-40B4-BE49-F238E27FC236}">
                <a16:creationId xmlns:a16="http://schemas.microsoft.com/office/drawing/2014/main" id="{BA385DDD-D4E2-4BDB-902C-D23BE15169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065955" y="1819228"/>
            <a:ext cx="45719" cy="2404728"/>
          </a:xfrm>
          <a:prstGeom prst="rect">
            <a:avLst/>
          </a:prstGeom>
        </p:spPr>
      </p:pic>
      <p:sp>
        <p:nvSpPr>
          <p:cNvPr id="8" name="Rectángulo 7">
            <a:extLst>
              <a:ext uri="{FF2B5EF4-FFF2-40B4-BE49-F238E27FC236}">
                <a16:creationId xmlns:a16="http://schemas.microsoft.com/office/drawing/2014/main" id="{1D29661F-8E5F-4287-94FE-7ADD2339A5B9}"/>
              </a:ext>
            </a:extLst>
          </p:cNvPr>
          <p:cNvSpPr/>
          <p:nvPr/>
        </p:nvSpPr>
        <p:spPr bwMode="ltGray">
          <a:xfrm>
            <a:off x="223656" y="6312023"/>
            <a:ext cx="3398315" cy="40027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600" b="0" i="0" u="none" strike="noStrike" kern="1200" cap="none" spc="0" normalizeH="0" baseline="0" noProof="0" err="1">
              <a:ln>
                <a:noFill/>
              </a:ln>
              <a:solidFill>
                <a:srgbClr val="FFFFFF"/>
              </a:solidFill>
              <a:effectLst/>
              <a:uLnTx/>
              <a:uFillTx/>
              <a:latin typeface="Arial"/>
              <a:ea typeface="+mn-ea"/>
              <a:cs typeface="+mn-cs"/>
            </a:endParaRPr>
          </a:p>
        </p:txBody>
      </p:sp>
      <p:pic>
        <p:nvPicPr>
          <p:cNvPr id="9" name="Imagen 8">
            <a:extLst>
              <a:ext uri="{FF2B5EF4-FFF2-40B4-BE49-F238E27FC236}">
                <a16:creationId xmlns:a16="http://schemas.microsoft.com/office/drawing/2014/main" id="{86F934B0-EF4D-4CF8-BD49-89FC11E1167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5125" y="6408951"/>
            <a:ext cx="2733152" cy="202456"/>
          </a:xfrm>
          <a:prstGeom prst="rect">
            <a:avLst/>
          </a:prstGeom>
        </p:spPr>
      </p:pic>
      <p:sp>
        <p:nvSpPr>
          <p:cNvPr id="4" name="Marcador de número de diapositiva 3">
            <a:extLst>
              <a:ext uri="{FF2B5EF4-FFF2-40B4-BE49-F238E27FC236}">
                <a16:creationId xmlns:a16="http://schemas.microsoft.com/office/drawing/2014/main" id="{271CDF56-A4C3-4155-ABCA-A60C397140F1}"/>
              </a:ext>
            </a:extLst>
          </p:cNvPr>
          <p:cNvSpPr>
            <a:spLocks noGrp="1"/>
          </p:cNvSpPr>
          <p:nvPr>
            <p:ph type="sldNum" sz="quarter" idx="10"/>
          </p:nvPr>
        </p:nvSpPr>
        <p:spPr/>
        <p:txBody>
          <a:bodyPr/>
          <a:lstStyle/>
          <a:p>
            <a:fld id="{4034BEE3-566C-4068-A777-C3A4762E861B}" type="slidenum">
              <a:rPr lang="en-GB" smtClean="0"/>
              <a:pPr/>
              <a:t>2</a:t>
            </a:fld>
            <a:endParaRPr lang="en-GB"/>
          </a:p>
        </p:txBody>
      </p:sp>
    </p:spTree>
    <p:extLst>
      <p:ext uri="{BB962C8B-B14F-4D97-AF65-F5344CB8AC3E}">
        <p14:creationId xmlns:p14="http://schemas.microsoft.com/office/powerpoint/2010/main" val="1845697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F5F6ED8A-74A3-4A5F-9A31-0C6B6BCFFF9E}"/>
              </a:ext>
            </a:extLst>
          </p:cNvPr>
          <p:cNvSpPr>
            <a:spLocks noGrp="1"/>
          </p:cNvSpPr>
          <p:nvPr>
            <p:ph type="title"/>
          </p:nvPr>
        </p:nvSpPr>
        <p:spPr/>
        <p:txBody>
          <a:bodyPr/>
          <a:lstStyle/>
          <a:p>
            <a:r>
              <a:rPr lang="es-CL" dirty="0"/>
              <a:t>La televisión reúne grandes actores, en lo social y en lo económico</a:t>
            </a:r>
          </a:p>
        </p:txBody>
      </p:sp>
      <p:sp>
        <p:nvSpPr>
          <p:cNvPr id="12" name="Rectángulo 11">
            <a:extLst>
              <a:ext uri="{FF2B5EF4-FFF2-40B4-BE49-F238E27FC236}">
                <a16:creationId xmlns:a16="http://schemas.microsoft.com/office/drawing/2014/main" id="{2076146A-36AC-4083-BB30-1F043BA64D4F}"/>
              </a:ext>
            </a:extLst>
          </p:cNvPr>
          <p:cNvSpPr/>
          <p:nvPr/>
        </p:nvSpPr>
        <p:spPr>
          <a:xfrm>
            <a:off x="404748" y="2105560"/>
            <a:ext cx="2061158" cy="307777"/>
          </a:xfrm>
          <a:prstGeom prst="rect">
            <a:avLst/>
          </a:prstGeom>
        </p:spPr>
        <p:txBody>
          <a:bodyPr wrap="square">
            <a:spAutoFit/>
          </a:bodyPr>
          <a:lstStyle/>
          <a:p>
            <a:r>
              <a:rPr lang="es-CL" sz="1400" b="1" dirty="0">
                <a:solidFill>
                  <a:srgbClr val="333333"/>
                </a:solidFill>
                <a:latin typeface="Arial" panose="020B0604020202020204" pitchFamily="34" charset="0"/>
                <a:ea typeface="Microsoft YaHei" panose="020B0503020204020204" pitchFamily="34" charset="-122"/>
                <a:cs typeface="Tahoma" panose="020B0604030504040204" pitchFamily="34" charset="0"/>
              </a:rPr>
              <a:t>Principal razón (TGI):</a:t>
            </a:r>
          </a:p>
        </p:txBody>
      </p:sp>
      <p:sp>
        <p:nvSpPr>
          <p:cNvPr id="13" name="Rectángulo 12">
            <a:extLst>
              <a:ext uri="{FF2B5EF4-FFF2-40B4-BE49-F238E27FC236}">
                <a16:creationId xmlns:a16="http://schemas.microsoft.com/office/drawing/2014/main" id="{F2A217C9-3163-4404-8410-85E190240BFB}"/>
              </a:ext>
            </a:extLst>
          </p:cNvPr>
          <p:cNvSpPr/>
          <p:nvPr/>
        </p:nvSpPr>
        <p:spPr>
          <a:xfrm>
            <a:off x="505161" y="3578503"/>
            <a:ext cx="1800493" cy="369332"/>
          </a:xfrm>
          <a:prstGeom prst="rect">
            <a:avLst/>
          </a:prstGeom>
        </p:spPr>
        <p:txBody>
          <a:bodyPr wrap="none">
            <a:spAutoFit/>
          </a:bodyPr>
          <a:lstStyle/>
          <a:p>
            <a:r>
              <a:rPr lang="es-CL" dirty="0">
                <a:solidFill>
                  <a:srgbClr val="333333"/>
                </a:solidFill>
                <a:latin typeface="Arial" panose="020B0604020202020204" pitchFamily="34" charset="0"/>
                <a:ea typeface="Microsoft YaHei" panose="020B0503020204020204" pitchFamily="34" charset="-122"/>
                <a:cs typeface="Tahoma" panose="020B0604030504040204" pitchFamily="34" charset="0"/>
              </a:rPr>
              <a:t>Entretenimiento</a:t>
            </a:r>
          </a:p>
        </p:txBody>
      </p:sp>
      <p:sp>
        <p:nvSpPr>
          <p:cNvPr id="14" name="Rectángulo 13">
            <a:extLst>
              <a:ext uri="{FF2B5EF4-FFF2-40B4-BE49-F238E27FC236}">
                <a16:creationId xmlns:a16="http://schemas.microsoft.com/office/drawing/2014/main" id="{789F6734-8CCA-4EBF-8783-4774398B5067}"/>
              </a:ext>
            </a:extLst>
          </p:cNvPr>
          <p:cNvSpPr/>
          <p:nvPr/>
        </p:nvSpPr>
        <p:spPr>
          <a:xfrm>
            <a:off x="1006163" y="3050672"/>
            <a:ext cx="798491" cy="461665"/>
          </a:xfrm>
          <a:prstGeom prst="rect">
            <a:avLst/>
          </a:prstGeom>
        </p:spPr>
        <p:txBody>
          <a:bodyPr wrap="square">
            <a:spAutoFit/>
          </a:bodyPr>
          <a:lstStyle/>
          <a:p>
            <a:r>
              <a:rPr lang="es-CL" sz="2400" b="1" dirty="0">
                <a:solidFill>
                  <a:srgbClr val="333333"/>
                </a:solidFill>
                <a:latin typeface="Arial" panose="020B0604020202020204" pitchFamily="34" charset="0"/>
                <a:ea typeface="Microsoft YaHei" panose="020B0503020204020204" pitchFamily="34" charset="-122"/>
                <a:cs typeface="Tahoma" panose="020B0604030504040204" pitchFamily="34" charset="0"/>
              </a:rPr>
              <a:t>82%</a:t>
            </a:r>
          </a:p>
        </p:txBody>
      </p:sp>
      <p:sp>
        <p:nvSpPr>
          <p:cNvPr id="15" name="Rectángulo 14">
            <a:extLst>
              <a:ext uri="{FF2B5EF4-FFF2-40B4-BE49-F238E27FC236}">
                <a16:creationId xmlns:a16="http://schemas.microsoft.com/office/drawing/2014/main" id="{F6D4C81E-BE64-4189-88D1-9E4CEEA447F4}"/>
              </a:ext>
            </a:extLst>
          </p:cNvPr>
          <p:cNvSpPr/>
          <p:nvPr/>
        </p:nvSpPr>
        <p:spPr>
          <a:xfrm>
            <a:off x="1006163" y="4136600"/>
            <a:ext cx="798491" cy="461665"/>
          </a:xfrm>
          <a:prstGeom prst="rect">
            <a:avLst/>
          </a:prstGeom>
        </p:spPr>
        <p:txBody>
          <a:bodyPr wrap="square">
            <a:spAutoFit/>
          </a:bodyPr>
          <a:lstStyle/>
          <a:p>
            <a:r>
              <a:rPr lang="es-CL" sz="2400" b="1" dirty="0">
                <a:solidFill>
                  <a:srgbClr val="333333"/>
                </a:solidFill>
                <a:latin typeface="Arial" panose="020B0604020202020204" pitchFamily="34" charset="0"/>
                <a:ea typeface="Microsoft YaHei" panose="020B0503020204020204" pitchFamily="34" charset="-122"/>
                <a:cs typeface="Tahoma" panose="020B0604030504040204" pitchFamily="34" charset="0"/>
              </a:rPr>
              <a:t>61%</a:t>
            </a:r>
            <a:endParaRPr lang="es-CL" sz="2400" dirty="0"/>
          </a:p>
        </p:txBody>
      </p:sp>
      <p:sp>
        <p:nvSpPr>
          <p:cNvPr id="16" name="Rectángulo 15">
            <a:extLst>
              <a:ext uri="{FF2B5EF4-FFF2-40B4-BE49-F238E27FC236}">
                <a16:creationId xmlns:a16="http://schemas.microsoft.com/office/drawing/2014/main" id="{B7C85D78-2AA0-4244-B62D-8169213FDA6F}"/>
              </a:ext>
            </a:extLst>
          </p:cNvPr>
          <p:cNvSpPr/>
          <p:nvPr/>
        </p:nvSpPr>
        <p:spPr>
          <a:xfrm>
            <a:off x="3374055" y="2032731"/>
            <a:ext cx="2376077" cy="1384995"/>
          </a:xfrm>
          <a:prstGeom prst="rect">
            <a:avLst/>
          </a:prstGeom>
        </p:spPr>
        <p:txBody>
          <a:bodyPr wrap="square">
            <a:spAutoFit/>
          </a:bodyPr>
          <a:lstStyle/>
          <a:p>
            <a:pPr algn="ctr"/>
            <a:r>
              <a:rPr lang="es-MX" sz="1400" b="1" dirty="0">
                <a:solidFill>
                  <a:srgbClr val="333333"/>
                </a:solidFill>
                <a:latin typeface="Arial" panose="020B0604020202020204" pitchFamily="34" charset="0"/>
                <a:ea typeface="Microsoft YaHei" panose="020B0503020204020204" pitchFamily="34" charset="-122"/>
                <a:cs typeface="Tahoma" panose="020B0604030504040204" pitchFamily="34" charset="0"/>
              </a:rPr>
              <a:t>Y este año se agrega el gran proyecto TV Educa, con éxito para las audiencias, pero también para los productores de contenidos infantiles</a:t>
            </a:r>
          </a:p>
        </p:txBody>
      </p:sp>
      <p:pic>
        <p:nvPicPr>
          <p:cNvPr id="1026" name="Picture 2" descr="TV Educa Chile: Programación a partir del 27 de abril">
            <a:extLst>
              <a:ext uri="{FF2B5EF4-FFF2-40B4-BE49-F238E27FC236}">
                <a16:creationId xmlns:a16="http://schemas.microsoft.com/office/drawing/2014/main" id="{ED9CB338-F2C1-446F-B1F6-EECD15B5C3E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22467" b="26866"/>
          <a:stretch/>
        </p:blipFill>
        <p:spPr bwMode="auto">
          <a:xfrm>
            <a:off x="3129312" y="3947835"/>
            <a:ext cx="2711714" cy="797933"/>
          </a:xfrm>
          <a:prstGeom prst="rect">
            <a:avLst/>
          </a:prstGeom>
          <a:noFill/>
          <a:extLst>
            <a:ext uri="{909E8E84-426E-40DD-AFC4-6F175D3DCCD1}">
              <a14:hiddenFill xmlns:a14="http://schemas.microsoft.com/office/drawing/2010/main">
                <a:solidFill>
                  <a:srgbClr val="FFFFFF"/>
                </a:solidFill>
              </a14:hiddenFill>
            </a:ext>
          </a:extLst>
        </p:spPr>
      </p:pic>
      <p:sp>
        <p:nvSpPr>
          <p:cNvPr id="17" name="Rectángulo 16">
            <a:extLst>
              <a:ext uri="{FF2B5EF4-FFF2-40B4-BE49-F238E27FC236}">
                <a16:creationId xmlns:a16="http://schemas.microsoft.com/office/drawing/2014/main" id="{819AAC47-3A28-44D1-9700-FEEFBFF8B046}"/>
              </a:ext>
            </a:extLst>
          </p:cNvPr>
          <p:cNvSpPr/>
          <p:nvPr/>
        </p:nvSpPr>
        <p:spPr>
          <a:xfrm>
            <a:off x="6376725" y="1733763"/>
            <a:ext cx="2367045" cy="954107"/>
          </a:xfrm>
          <a:prstGeom prst="rect">
            <a:avLst/>
          </a:prstGeom>
        </p:spPr>
        <p:txBody>
          <a:bodyPr wrap="square">
            <a:spAutoFit/>
          </a:bodyPr>
          <a:lstStyle/>
          <a:p>
            <a:pPr algn="ctr"/>
            <a:r>
              <a:rPr lang="es-MX" sz="1400" b="1" dirty="0">
                <a:solidFill>
                  <a:srgbClr val="333333"/>
                </a:solidFill>
                <a:latin typeface="Arial" panose="020B0604020202020204" pitchFamily="34" charset="0"/>
                <a:ea typeface="Microsoft YaHei" panose="020B0503020204020204" pitchFamily="34" charset="-122"/>
                <a:cs typeface="Tahoma" panose="020B0604030504040204" pitchFamily="34" charset="0"/>
              </a:rPr>
              <a:t>Las empresas digitales han usado la TV para crecer en suscripciones y posicionarse</a:t>
            </a:r>
          </a:p>
        </p:txBody>
      </p:sp>
      <p:pic>
        <p:nvPicPr>
          <p:cNvPr id="19" name="Imagen 18">
            <a:extLst>
              <a:ext uri="{FF2B5EF4-FFF2-40B4-BE49-F238E27FC236}">
                <a16:creationId xmlns:a16="http://schemas.microsoft.com/office/drawing/2014/main" id="{E774CA75-780D-4C61-B668-A5FE905408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84135" y="2681256"/>
            <a:ext cx="1801811" cy="2757438"/>
          </a:xfrm>
          <a:prstGeom prst="rect">
            <a:avLst/>
          </a:prstGeom>
        </p:spPr>
      </p:pic>
      <p:sp>
        <p:nvSpPr>
          <p:cNvPr id="20" name="Rectángulo 19">
            <a:extLst>
              <a:ext uri="{FF2B5EF4-FFF2-40B4-BE49-F238E27FC236}">
                <a16:creationId xmlns:a16="http://schemas.microsoft.com/office/drawing/2014/main" id="{E421CFEC-4219-4A2F-9795-8B13FAFC6260}"/>
              </a:ext>
            </a:extLst>
          </p:cNvPr>
          <p:cNvSpPr/>
          <p:nvPr/>
        </p:nvSpPr>
        <p:spPr>
          <a:xfrm>
            <a:off x="9419480" y="2604395"/>
            <a:ext cx="2407394" cy="2246769"/>
          </a:xfrm>
          <a:prstGeom prst="rect">
            <a:avLst/>
          </a:prstGeom>
        </p:spPr>
        <p:txBody>
          <a:bodyPr wrap="square">
            <a:spAutoFit/>
          </a:bodyPr>
          <a:lstStyle/>
          <a:p>
            <a:pPr algn="ctr"/>
            <a:r>
              <a:rPr lang="es-MX" sz="1400" b="1" dirty="0">
                <a:solidFill>
                  <a:srgbClr val="333333"/>
                </a:solidFill>
                <a:latin typeface="Arial" panose="020B0604020202020204" pitchFamily="34" charset="0"/>
                <a:ea typeface="Microsoft YaHei" panose="020B0503020204020204" pitchFamily="34" charset="-122"/>
                <a:cs typeface="Tahoma" panose="020B0604030504040204" pitchFamily="34" charset="0"/>
              </a:rPr>
              <a:t>Sin embargo cada vez más vemos conversación política.</a:t>
            </a:r>
          </a:p>
          <a:p>
            <a:pPr algn="ctr"/>
            <a:endParaRPr lang="es-MX" sz="1400" b="1" dirty="0">
              <a:solidFill>
                <a:srgbClr val="333333"/>
              </a:solidFill>
              <a:latin typeface="Arial" panose="020B0604020202020204" pitchFamily="34" charset="0"/>
              <a:ea typeface="Microsoft YaHei" panose="020B0503020204020204" pitchFamily="34" charset="-122"/>
              <a:cs typeface="Tahoma" panose="020B0604030504040204" pitchFamily="34" charset="0"/>
            </a:endParaRPr>
          </a:p>
          <a:p>
            <a:pPr algn="ctr"/>
            <a:r>
              <a:rPr lang="es-MX" sz="1400" b="1" dirty="0">
                <a:solidFill>
                  <a:srgbClr val="333333"/>
                </a:solidFill>
                <a:latin typeface="Arial" panose="020B0604020202020204" pitchFamily="34" charset="0"/>
                <a:ea typeface="Microsoft YaHei" panose="020B0503020204020204" pitchFamily="34" charset="-122"/>
                <a:cs typeface="Tahoma" panose="020B0604030504040204" pitchFamily="34" charset="0"/>
              </a:rPr>
              <a:t>Las noticias han sido los programas más vistos y la audiencia sigue en alza</a:t>
            </a:r>
          </a:p>
          <a:p>
            <a:pPr algn="ctr"/>
            <a:r>
              <a:rPr lang="es-MX" sz="1400" b="1" dirty="0">
                <a:solidFill>
                  <a:srgbClr val="333333"/>
                </a:solidFill>
                <a:latin typeface="Arial" panose="020B0604020202020204" pitchFamily="34" charset="0"/>
                <a:ea typeface="Microsoft YaHei" panose="020B0503020204020204" pitchFamily="34" charset="-122"/>
                <a:cs typeface="Tahoma" panose="020B0604030504040204" pitchFamily="34" charset="0"/>
              </a:rPr>
              <a:t>+42% para programas políticos</a:t>
            </a:r>
          </a:p>
          <a:p>
            <a:pPr algn="ctr"/>
            <a:endParaRPr lang="es-MX" sz="1400" b="1" dirty="0">
              <a:solidFill>
                <a:srgbClr val="333333"/>
              </a:solidFill>
              <a:latin typeface="Arial" panose="020B0604020202020204" pitchFamily="34" charset="0"/>
              <a:ea typeface="Microsoft YaHei" panose="020B0503020204020204" pitchFamily="34" charset="-122"/>
              <a:cs typeface="Tahoma" panose="020B0604030504040204" pitchFamily="34" charset="0"/>
            </a:endParaRPr>
          </a:p>
        </p:txBody>
      </p:sp>
      <p:sp>
        <p:nvSpPr>
          <p:cNvPr id="18" name="Rectángulo: esquinas redondeadas 17">
            <a:extLst>
              <a:ext uri="{FF2B5EF4-FFF2-40B4-BE49-F238E27FC236}">
                <a16:creationId xmlns:a16="http://schemas.microsoft.com/office/drawing/2014/main" id="{99FE40B8-A02A-4109-B762-9C495A9C1B93}"/>
              </a:ext>
            </a:extLst>
          </p:cNvPr>
          <p:cNvSpPr/>
          <p:nvPr/>
        </p:nvSpPr>
        <p:spPr bwMode="ltGray">
          <a:xfrm>
            <a:off x="98014" y="1564782"/>
            <a:ext cx="2624151" cy="3921617"/>
          </a:xfrm>
          <a:prstGeom prst="round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s-CL" sz="1600" b="0" dirty="0" err="1"/>
          </a:p>
        </p:txBody>
      </p:sp>
      <p:sp>
        <p:nvSpPr>
          <p:cNvPr id="21" name="Rectángulo 20">
            <a:extLst>
              <a:ext uri="{FF2B5EF4-FFF2-40B4-BE49-F238E27FC236}">
                <a16:creationId xmlns:a16="http://schemas.microsoft.com/office/drawing/2014/main" id="{38614675-91D9-4C11-87E3-3B9D814E50F0}"/>
              </a:ext>
            </a:extLst>
          </p:cNvPr>
          <p:cNvSpPr/>
          <p:nvPr/>
        </p:nvSpPr>
        <p:spPr>
          <a:xfrm>
            <a:off x="699921" y="4541833"/>
            <a:ext cx="1390124" cy="369332"/>
          </a:xfrm>
          <a:prstGeom prst="rect">
            <a:avLst/>
          </a:prstGeom>
        </p:spPr>
        <p:txBody>
          <a:bodyPr wrap="none">
            <a:spAutoFit/>
          </a:bodyPr>
          <a:lstStyle/>
          <a:p>
            <a:r>
              <a:rPr lang="es-CL" dirty="0">
                <a:solidFill>
                  <a:srgbClr val="333333"/>
                </a:solidFill>
                <a:latin typeface="Arial" panose="020B0604020202020204" pitchFamily="34" charset="0"/>
                <a:ea typeface="Microsoft YaHei" panose="020B0503020204020204" pitchFamily="34" charset="-122"/>
                <a:cs typeface="Tahoma" panose="020B0604030504040204" pitchFamily="34" charset="0"/>
              </a:rPr>
              <a:t>Información</a:t>
            </a:r>
            <a:endParaRPr lang="es-CL" dirty="0"/>
          </a:p>
        </p:txBody>
      </p:sp>
      <p:sp>
        <p:nvSpPr>
          <p:cNvPr id="26" name="Rectángulo: esquinas redondeadas 25">
            <a:extLst>
              <a:ext uri="{FF2B5EF4-FFF2-40B4-BE49-F238E27FC236}">
                <a16:creationId xmlns:a16="http://schemas.microsoft.com/office/drawing/2014/main" id="{5E048233-FF27-45A1-AD1A-3C4C50D80C3A}"/>
              </a:ext>
            </a:extLst>
          </p:cNvPr>
          <p:cNvSpPr/>
          <p:nvPr/>
        </p:nvSpPr>
        <p:spPr bwMode="ltGray">
          <a:xfrm>
            <a:off x="3173568" y="1570427"/>
            <a:ext cx="2624151" cy="3921617"/>
          </a:xfrm>
          <a:prstGeom prst="round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s-CL" sz="1600" b="0" dirty="0" err="1"/>
          </a:p>
        </p:txBody>
      </p:sp>
      <p:sp>
        <p:nvSpPr>
          <p:cNvPr id="27" name="Rectángulo: esquinas redondeadas 26">
            <a:extLst>
              <a:ext uri="{FF2B5EF4-FFF2-40B4-BE49-F238E27FC236}">
                <a16:creationId xmlns:a16="http://schemas.microsoft.com/office/drawing/2014/main" id="{76C43693-6741-4D46-B191-83EF916013EC}"/>
              </a:ext>
            </a:extLst>
          </p:cNvPr>
          <p:cNvSpPr/>
          <p:nvPr/>
        </p:nvSpPr>
        <p:spPr bwMode="ltGray">
          <a:xfrm>
            <a:off x="6248173" y="1564782"/>
            <a:ext cx="2624151" cy="3921617"/>
          </a:xfrm>
          <a:prstGeom prst="round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s-CL" sz="1600" b="0" dirty="0" err="1"/>
          </a:p>
        </p:txBody>
      </p:sp>
      <p:sp>
        <p:nvSpPr>
          <p:cNvPr id="28" name="Rectángulo: esquinas redondeadas 27">
            <a:extLst>
              <a:ext uri="{FF2B5EF4-FFF2-40B4-BE49-F238E27FC236}">
                <a16:creationId xmlns:a16="http://schemas.microsoft.com/office/drawing/2014/main" id="{0FE3347B-82E4-4DD3-8151-9CAC462D53E3}"/>
              </a:ext>
            </a:extLst>
          </p:cNvPr>
          <p:cNvSpPr/>
          <p:nvPr/>
        </p:nvSpPr>
        <p:spPr bwMode="ltGray">
          <a:xfrm>
            <a:off x="9322778" y="1551528"/>
            <a:ext cx="2624151" cy="3921617"/>
          </a:xfrm>
          <a:prstGeom prst="round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s-CL" sz="1600" b="0" dirty="0" err="1"/>
          </a:p>
        </p:txBody>
      </p:sp>
      <p:sp>
        <p:nvSpPr>
          <p:cNvPr id="4" name="Marcador de número de diapositiva 3">
            <a:extLst>
              <a:ext uri="{FF2B5EF4-FFF2-40B4-BE49-F238E27FC236}">
                <a16:creationId xmlns:a16="http://schemas.microsoft.com/office/drawing/2014/main" id="{CE6A44EC-AD05-4E69-AC8C-64967BCDB036}"/>
              </a:ext>
            </a:extLst>
          </p:cNvPr>
          <p:cNvSpPr>
            <a:spLocks noGrp="1"/>
          </p:cNvSpPr>
          <p:nvPr>
            <p:ph type="sldNum" sz="quarter" idx="10"/>
          </p:nvPr>
        </p:nvSpPr>
        <p:spPr/>
        <p:txBody>
          <a:bodyPr/>
          <a:lstStyle/>
          <a:p>
            <a:fld id="{4034BEE3-566C-4068-A777-C3A4762E861B}" type="slidenum">
              <a:rPr lang="en-GB" smtClean="0"/>
              <a:pPr/>
              <a:t>20</a:t>
            </a:fld>
            <a:endParaRPr lang="en-GB"/>
          </a:p>
        </p:txBody>
      </p:sp>
    </p:spTree>
    <p:extLst>
      <p:ext uri="{BB962C8B-B14F-4D97-AF65-F5344CB8AC3E}">
        <p14:creationId xmlns:p14="http://schemas.microsoft.com/office/powerpoint/2010/main" val="1224744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6ADCD4C-6466-E947-B303-6CACCC6AC6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D9977715-B9B2-4E67-AF45-3C05410A696E}"/>
              </a:ext>
            </a:extLst>
          </p:cNvPr>
          <p:cNvSpPr>
            <a:spLocks noGrp="1"/>
          </p:cNvSpPr>
          <p:nvPr>
            <p:ph type="ctrTitle"/>
          </p:nvPr>
        </p:nvSpPr>
        <p:spPr/>
        <p:txBody>
          <a:bodyPr/>
          <a:lstStyle/>
          <a:p>
            <a:r>
              <a:rPr lang="es-CL" dirty="0">
                <a:solidFill>
                  <a:schemeClr val="bg1"/>
                </a:solidFill>
              </a:rPr>
              <a:t>Esto es personal: conectarse con las audiencias para desbloquear el crecimiento</a:t>
            </a:r>
          </a:p>
        </p:txBody>
      </p:sp>
      <p:pic>
        <p:nvPicPr>
          <p:cNvPr id="8" name="Graphic 7">
            <a:extLst>
              <a:ext uri="{FF2B5EF4-FFF2-40B4-BE49-F238E27FC236}">
                <a16:creationId xmlns:a16="http://schemas.microsoft.com/office/drawing/2014/main" id="{4E51C2E3-BFC1-E949-B96F-A1A08B455FCF}"/>
              </a:ext>
            </a:extLst>
          </p:cNvPr>
          <p:cNvPicPr>
            <a:picLocks noChangeAspect="1"/>
          </p:cNvPicPr>
          <p:nvPr>
            <p:custDataLst>
              <p:tags r:id="rId1"/>
            </p:custDataLst>
          </p:nvPr>
        </p:nvPicPr>
        <p:blipFill>
          <a:blip r:embed="rId5">
            <a:extLst>
              <a:ext uri="{96DAC541-7B7A-43D3-8B79-37D633B846F1}">
                <asvg:svgBlip xmlns:asvg="http://schemas.microsoft.com/office/drawing/2016/SVG/main" r:embed="rId6"/>
              </a:ext>
            </a:extLst>
          </a:blip>
          <a:stretch>
            <a:fillRect/>
          </a:stretch>
        </p:blipFill>
        <p:spPr>
          <a:xfrm>
            <a:off x="360000" y="558000"/>
            <a:ext cx="1940914" cy="367200"/>
          </a:xfrm>
          <a:prstGeom prst="rect">
            <a:avLst/>
          </a:prstGeom>
        </p:spPr>
      </p:pic>
      <p:pic>
        <p:nvPicPr>
          <p:cNvPr id="14" name="Graphic 13">
            <a:extLst>
              <a:ext uri="{FF2B5EF4-FFF2-40B4-BE49-F238E27FC236}">
                <a16:creationId xmlns:a16="http://schemas.microsoft.com/office/drawing/2014/main" id="{6A015410-FCE3-5943-B7BD-9A6FFF6AFA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94933" y="6315586"/>
            <a:ext cx="2331456" cy="346828"/>
          </a:xfrm>
          <a:prstGeom prst="rect">
            <a:avLst/>
          </a:prstGeom>
        </p:spPr>
      </p:pic>
      <p:pic>
        <p:nvPicPr>
          <p:cNvPr id="10" name="Graphic 9">
            <a:extLst>
              <a:ext uri="{FF2B5EF4-FFF2-40B4-BE49-F238E27FC236}">
                <a16:creationId xmlns:a16="http://schemas.microsoft.com/office/drawing/2014/main" id="{1C4C5159-9B3F-2B4F-A732-128C18D1A43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4733" y="4032000"/>
            <a:ext cx="2700514" cy="502650"/>
          </a:xfrm>
          <a:prstGeom prst="rect">
            <a:avLst/>
          </a:prstGeom>
        </p:spPr>
      </p:pic>
      <p:sp>
        <p:nvSpPr>
          <p:cNvPr id="4" name="Marcador de texto 3">
            <a:extLst>
              <a:ext uri="{FF2B5EF4-FFF2-40B4-BE49-F238E27FC236}">
                <a16:creationId xmlns:a16="http://schemas.microsoft.com/office/drawing/2014/main" id="{DACB41F8-BB11-48DE-BC50-63C5158F18B7}"/>
              </a:ext>
            </a:extLst>
          </p:cNvPr>
          <p:cNvSpPr>
            <a:spLocks noGrp="1"/>
          </p:cNvSpPr>
          <p:nvPr>
            <p:ph type="body" sz="quarter" idx="10"/>
          </p:nvPr>
        </p:nvSpPr>
        <p:spPr/>
        <p:txBody>
          <a:bodyPr/>
          <a:lstStyle/>
          <a:p>
            <a:endParaRPr lang="es-CL"/>
          </a:p>
        </p:txBody>
      </p:sp>
    </p:spTree>
    <p:extLst>
      <p:ext uri="{BB962C8B-B14F-4D97-AF65-F5344CB8AC3E}">
        <p14:creationId xmlns:p14="http://schemas.microsoft.com/office/powerpoint/2010/main" val="364809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F4D1124-9F92-437A-A178-14F268CDC549}"/>
              </a:ext>
            </a:extLst>
          </p:cNvPr>
          <p:cNvSpPr>
            <a:spLocks noGrp="1"/>
          </p:cNvSpPr>
          <p:nvPr>
            <p:ph type="title"/>
          </p:nvPr>
        </p:nvSpPr>
        <p:spPr>
          <a:xfrm>
            <a:off x="359999" y="430718"/>
            <a:ext cx="10623818" cy="1121002"/>
          </a:xfrm>
        </p:spPr>
        <p:txBody>
          <a:bodyPr/>
          <a:lstStyle/>
          <a:p>
            <a:r>
              <a:rPr lang="en-GB" dirty="0"/>
              <a:t>La </a:t>
            </a:r>
            <a:r>
              <a:rPr lang="en-GB" dirty="0" err="1"/>
              <a:t>guerra</a:t>
            </a:r>
            <a:r>
              <a:rPr lang="en-GB" dirty="0"/>
              <a:t> del Streaming</a:t>
            </a:r>
            <a:br>
              <a:rPr lang="en-GB" dirty="0"/>
            </a:br>
            <a:r>
              <a:rPr lang="es-ES" sz="2000" b="0" dirty="0"/>
              <a:t>Para desbloquear el crecimiento, los proveedores de contenido deben entender la audiencia que tienen y la audiencia que podrían atraer.</a:t>
            </a:r>
            <a:endParaRPr lang="en-GB" sz="2000" b="0" dirty="0"/>
          </a:p>
        </p:txBody>
      </p:sp>
      <p:grpSp>
        <p:nvGrpSpPr>
          <p:cNvPr id="2" name="Group 1">
            <a:extLst>
              <a:ext uri="{FF2B5EF4-FFF2-40B4-BE49-F238E27FC236}">
                <a16:creationId xmlns:a16="http://schemas.microsoft.com/office/drawing/2014/main" id="{E9D50CC8-C261-4442-A722-C87DE3C15BD5}"/>
              </a:ext>
            </a:extLst>
          </p:cNvPr>
          <p:cNvGrpSpPr/>
          <p:nvPr/>
        </p:nvGrpSpPr>
        <p:grpSpPr>
          <a:xfrm>
            <a:off x="620534" y="1685274"/>
            <a:ext cx="4072116" cy="4072116"/>
            <a:chOff x="620534" y="1575901"/>
            <a:chExt cx="4072116" cy="4072116"/>
          </a:xfrm>
        </p:grpSpPr>
        <p:grpSp>
          <p:nvGrpSpPr>
            <p:cNvPr id="59" name="Grupo 41">
              <a:extLst>
                <a:ext uri="{FF2B5EF4-FFF2-40B4-BE49-F238E27FC236}">
                  <a16:creationId xmlns:a16="http://schemas.microsoft.com/office/drawing/2014/main" id="{F98DF138-9CEA-4482-BDFC-F27DDD866FD1}"/>
                </a:ext>
              </a:extLst>
            </p:cNvPr>
            <p:cNvGrpSpPr/>
            <p:nvPr/>
          </p:nvGrpSpPr>
          <p:grpSpPr>
            <a:xfrm>
              <a:off x="620534" y="1575901"/>
              <a:ext cx="4072116" cy="4072116"/>
              <a:chOff x="6449834" y="1625351"/>
              <a:chExt cx="4072116" cy="4072116"/>
            </a:xfrm>
          </p:grpSpPr>
          <p:sp>
            <p:nvSpPr>
              <p:cNvPr id="60" name="Arco 42">
                <a:extLst>
                  <a:ext uri="{FF2B5EF4-FFF2-40B4-BE49-F238E27FC236}">
                    <a16:creationId xmlns:a16="http://schemas.microsoft.com/office/drawing/2014/main" id="{C94B8A1C-27A8-4C55-BBD1-7043A20CD9A2}"/>
                  </a:ext>
                </a:extLst>
              </p:cNvPr>
              <p:cNvSpPr>
                <a:spLocks noChangeAspect="1"/>
              </p:cNvSpPr>
              <p:nvPr/>
            </p:nvSpPr>
            <p:spPr>
              <a:xfrm>
                <a:off x="6449834" y="1625351"/>
                <a:ext cx="4072116" cy="4072116"/>
              </a:xfrm>
              <a:prstGeom prst="arc">
                <a:avLst>
                  <a:gd name="adj1" fmla="val 21431642"/>
                  <a:gd name="adj2" fmla="val 16959478"/>
                </a:avLst>
              </a:prstGeom>
              <a:solidFill>
                <a:schemeClr val="bg1"/>
              </a:solidFill>
              <a:ln w="12700">
                <a:solidFill>
                  <a:schemeClr val="accent1">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nvGrpSpPr>
              <p:cNvPr id="61" name="Grupo 25">
                <a:extLst>
                  <a:ext uri="{FF2B5EF4-FFF2-40B4-BE49-F238E27FC236}">
                    <a16:creationId xmlns:a16="http://schemas.microsoft.com/office/drawing/2014/main" id="{9531C395-CB0A-452B-A2E2-A5084CA105E9}"/>
                  </a:ext>
                </a:extLst>
              </p:cNvPr>
              <p:cNvGrpSpPr/>
              <p:nvPr/>
            </p:nvGrpSpPr>
            <p:grpSpPr>
              <a:xfrm>
                <a:off x="6683213" y="1836374"/>
                <a:ext cx="3643459" cy="3650071"/>
                <a:chOff x="6372664" y="1969551"/>
                <a:chExt cx="3643459" cy="3650071"/>
              </a:xfrm>
            </p:grpSpPr>
            <p:sp>
              <p:nvSpPr>
                <p:cNvPr id="67" name="Elipse 15">
                  <a:extLst>
                    <a:ext uri="{FF2B5EF4-FFF2-40B4-BE49-F238E27FC236}">
                      <a16:creationId xmlns:a16="http://schemas.microsoft.com/office/drawing/2014/main" id="{4C60B883-3AEF-4569-B28F-DD157803672E}"/>
                    </a:ext>
                  </a:extLst>
                </p:cNvPr>
                <p:cNvSpPr/>
                <p:nvPr/>
              </p:nvSpPr>
              <p:spPr>
                <a:xfrm>
                  <a:off x="6372664" y="1969551"/>
                  <a:ext cx="3643459" cy="3643459"/>
                </a:xfrm>
                <a:prstGeom prst="ellipse">
                  <a:avLst/>
                </a:prstGeom>
                <a:solidFill>
                  <a:schemeClr val="bg1"/>
                </a:solidFill>
                <a:ln w="12700">
                  <a:solidFill>
                    <a:schemeClr val="accent1"/>
                  </a:solidFill>
                  <a:prstDash val="dash"/>
                </a:ln>
              </p:spPr>
              <p:txBody>
                <a:bodyPr rtlCol="0" anchor="ctr"/>
                <a:lstStyle/>
                <a:p>
                  <a:pPr algn="ctr"/>
                  <a:endParaRPr lang="es-ES"/>
                </a:p>
              </p:txBody>
            </p:sp>
            <p:pic>
              <p:nvPicPr>
                <p:cNvPr id="68" name="Picture 8" descr="Image result for disney+ logo">
                  <a:extLst>
                    <a:ext uri="{FF2B5EF4-FFF2-40B4-BE49-F238E27FC236}">
                      <a16:creationId xmlns:a16="http://schemas.microsoft.com/office/drawing/2014/main" id="{636FF00C-CD0C-4A30-8C58-F2C8AE4856A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39402" y="5043167"/>
                  <a:ext cx="1152906" cy="576455"/>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0" descr="Image result for apple tv+ logo">
                  <a:extLst>
                    <a:ext uri="{FF2B5EF4-FFF2-40B4-BE49-F238E27FC236}">
                      <a16:creationId xmlns:a16="http://schemas.microsoft.com/office/drawing/2014/main" id="{A3AE3498-F128-49AD-B8C2-FBF82041793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04311" y="3653788"/>
                  <a:ext cx="1000865" cy="35280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2" descr="Image result for britbox logo">
                  <a:extLst>
                    <a:ext uri="{FF2B5EF4-FFF2-40B4-BE49-F238E27FC236}">
                      <a16:creationId xmlns:a16="http://schemas.microsoft.com/office/drawing/2014/main" id="{1EBEEC21-591A-421E-87C2-548DDA0AE23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466517" y="4300011"/>
                  <a:ext cx="1280713" cy="36375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4" descr="Image result for hbo max logo">
                  <a:extLst>
                    <a:ext uri="{FF2B5EF4-FFF2-40B4-BE49-F238E27FC236}">
                      <a16:creationId xmlns:a16="http://schemas.microsoft.com/office/drawing/2014/main" id="{83C4801E-7E64-4922-996D-32FF9F580D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728705" y="3071508"/>
                  <a:ext cx="1045580" cy="22482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6" descr="Image result for nbc peacock logo">
                  <a:extLst>
                    <a:ext uri="{FF2B5EF4-FFF2-40B4-BE49-F238E27FC236}">
                      <a16:creationId xmlns:a16="http://schemas.microsoft.com/office/drawing/2014/main" id="{A67DA3C7-6924-455C-A7C2-15103CD3297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891272" y="2683779"/>
                  <a:ext cx="1000865" cy="30740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8" descr="Image result for HBO now logo">
                  <a:extLst>
                    <a:ext uri="{FF2B5EF4-FFF2-40B4-BE49-F238E27FC236}">
                      <a16:creationId xmlns:a16="http://schemas.microsoft.com/office/drawing/2014/main" id="{1B1B70C0-0F36-4E7C-AE06-C6285F63CAA2}"/>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686306" y="4257026"/>
                  <a:ext cx="1529559" cy="32094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0" descr="Image result for showtime logo">
                  <a:extLst>
                    <a:ext uri="{FF2B5EF4-FFF2-40B4-BE49-F238E27FC236}">
                      <a16:creationId xmlns:a16="http://schemas.microsoft.com/office/drawing/2014/main" id="{F2111AB3-E43A-45DC-80DF-425DA6F42F9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119257" y="3050805"/>
                  <a:ext cx="820617" cy="294054"/>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2" descr="Image result for crunchyroll">
                  <a:extLst>
                    <a:ext uri="{FF2B5EF4-FFF2-40B4-BE49-F238E27FC236}">
                      <a16:creationId xmlns:a16="http://schemas.microsoft.com/office/drawing/2014/main" id="{E2D323AC-4E88-43A7-AC39-5D1C19723123}"/>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730965" y="3495631"/>
                  <a:ext cx="456629" cy="50762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4" descr="Image result for cbs all access">
                  <a:extLst>
                    <a:ext uri="{FF2B5EF4-FFF2-40B4-BE49-F238E27FC236}">
                      <a16:creationId xmlns:a16="http://schemas.microsoft.com/office/drawing/2014/main" id="{3EFEFB41-B27E-4C3E-8051-7E159254EB40}"/>
                    </a:ext>
                  </a:extLst>
                </p:cNvPr>
                <p:cNvPicPr>
                  <a:picLocks noChangeAspect="1" noChangeArrowheads="1"/>
                </p:cNvPicPr>
                <p:nvPr/>
              </p:nvPicPr>
              <p:blipFill rotWithShape="1">
                <a:blip r:embed="rId11" cstate="screen">
                  <a:clrChange>
                    <a:clrFrom>
                      <a:srgbClr val="F2F2F2"/>
                    </a:clrFrom>
                    <a:clrTo>
                      <a:srgbClr val="F2F2F2">
                        <a:alpha val="0"/>
                      </a:srgbClr>
                    </a:clrTo>
                  </a:clrChange>
                  <a:extLst>
                    <a:ext uri="{28A0092B-C50C-407E-A947-70E740481C1C}">
                      <a14:useLocalDpi xmlns:a14="http://schemas.microsoft.com/office/drawing/2010/main"/>
                    </a:ext>
                  </a:extLst>
                </a:blip>
                <a:srcRect/>
                <a:stretch/>
              </p:blipFill>
              <p:spPr bwMode="auto">
                <a:xfrm>
                  <a:off x="6942429" y="4711528"/>
                  <a:ext cx="2468857" cy="294517"/>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6" descr="Image result for espn+">
                  <a:extLst>
                    <a:ext uri="{FF2B5EF4-FFF2-40B4-BE49-F238E27FC236}">
                      <a16:creationId xmlns:a16="http://schemas.microsoft.com/office/drawing/2014/main" id="{8938A435-984F-415A-9882-8C02FA22485A}"/>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9055662" y="3466074"/>
                  <a:ext cx="884973" cy="21797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Image result for quibi">
                  <a:extLst>
                    <a:ext uri="{FF2B5EF4-FFF2-40B4-BE49-F238E27FC236}">
                      <a16:creationId xmlns:a16="http://schemas.microsoft.com/office/drawing/2014/main" id="{7A8FD5AD-A94D-4765-90A7-0FD5B783DB0E}"/>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798025" y="3754494"/>
                  <a:ext cx="866479" cy="487828"/>
                </a:xfrm>
                <a:prstGeom prst="rect">
                  <a:avLst/>
                </a:prstGeom>
                <a:noFill/>
                <a:extLst>
                  <a:ext uri="{909E8E84-426E-40DD-AFC4-6F175D3DCCD1}">
                    <a14:hiddenFill xmlns:a14="http://schemas.microsoft.com/office/drawing/2010/main">
                      <a:solidFill>
                        <a:srgbClr val="FFFFFF"/>
                      </a:solidFill>
                    </a14:hiddenFill>
                  </a:ext>
                </a:extLst>
              </p:spPr>
            </p:pic>
          </p:grpSp>
          <p:sp>
            <p:nvSpPr>
              <p:cNvPr id="62" name="Arco 39">
                <a:extLst>
                  <a:ext uri="{FF2B5EF4-FFF2-40B4-BE49-F238E27FC236}">
                    <a16:creationId xmlns:a16="http://schemas.microsoft.com/office/drawing/2014/main" id="{5DC3E4A3-AE95-4C75-A377-8EA50784CA33}"/>
                  </a:ext>
                </a:extLst>
              </p:cNvPr>
              <p:cNvSpPr>
                <a:spLocks noChangeAspect="1"/>
              </p:cNvSpPr>
              <p:nvPr/>
            </p:nvSpPr>
            <p:spPr>
              <a:xfrm>
                <a:off x="6449834" y="1625351"/>
                <a:ext cx="4072116" cy="4072116"/>
              </a:xfrm>
              <a:prstGeom prst="arc">
                <a:avLst/>
              </a:prstGeom>
              <a:ln w="76200">
                <a:solidFill>
                  <a:schemeClr val="accent1">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3" name="Arco 43">
                <a:extLst>
                  <a:ext uri="{FF2B5EF4-FFF2-40B4-BE49-F238E27FC236}">
                    <a16:creationId xmlns:a16="http://schemas.microsoft.com/office/drawing/2014/main" id="{387B9632-3DED-4308-BAFB-C14CE1BB3AA6}"/>
                  </a:ext>
                </a:extLst>
              </p:cNvPr>
              <p:cNvSpPr>
                <a:spLocks noChangeAspect="1"/>
              </p:cNvSpPr>
              <p:nvPr/>
            </p:nvSpPr>
            <p:spPr>
              <a:xfrm>
                <a:off x="6449834" y="1625351"/>
                <a:ext cx="4072116" cy="4072116"/>
              </a:xfrm>
              <a:prstGeom prst="arc">
                <a:avLst>
                  <a:gd name="adj1" fmla="val 6291057"/>
                  <a:gd name="adj2" fmla="val 7769996"/>
                </a:avLst>
              </a:prstGeom>
              <a:ln w="38100">
                <a:solidFill>
                  <a:schemeClr val="accent1">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4" name="Elipse 44">
                <a:extLst>
                  <a:ext uri="{FF2B5EF4-FFF2-40B4-BE49-F238E27FC236}">
                    <a16:creationId xmlns:a16="http://schemas.microsoft.com/office/drawing/2014/main" id="{D6BB9503-C3A7-4005-A459-188563D2DB9D}"/>
                  </a:ext>
                </a:extLst>
              </p:cNvPr>
              <p:cNvSpPr/>
              <p:nvPr/>
            </p:nvSpPr>
            <p:spPr>
              <a:xfrm>
                <a:off x="9944100" y="4902200"/>
                <a:ext cx="177800" cy="177800"/>
              </a:xfrm>
              <a:prstGeom prst="ellipse">
                <a:avLst/>
              </a:prstGeom>
              <a:solidFill>
                <a:schemeClr val="bg1"/>
              </a:solidFill>
              <a:ln>
                <a:solidFill>
                  <a:schemeClr val="accent1"/>
                </a:solidFill>
              </a:ln>
            </p:spPr>
            <p:txBody>
              <a:bodyPr rtlCol="0" anchor="ctr"/>
              <a:lstStyle/>
              <a:p>
                <a:pPr algn="ctr"/>
                <a:endParaRPr lang="es-ES"/>
              </a:p>
            </p:txBody>
          </p:sp>
          <p:sp>
            <p:nvSpPr>
              <p:cNvPr id="65" name="Elipse 45">
                <a:extLst>
                  <a:ext uri="{FF2B5EF4-FFF2-40B4-BE49-F238E27FC236}">
                    <a16:creationId xmlns:a16="http://schemas.microsoft.com/office/drawing/2014/main" id="{50AC9601-A16C-43DE-B4A7-7349E68A2D9A}"/>
                  </a:ext>
                </a:extLst>
              </p:cNvPr>
              <p:cNvSpPr/>
              <p:nvPr/>
            </p:nvSpPr>
            <p:spPr>
              <a:xfrm>
                <a:off x="7296150" y="2197100"/>
                <a:ext cx="114300" cy="114300"/>
              </a:xfrm>
              <a:prstGeom prst="ellipse">
                <a:avLst/>
              </a:prstGeom>
              <a:solidFill>
                <a:schemeClr val="bg1"/>
              </a:solidFill>
              <a:ln>
                <a:solidFill>
                  <a:schemeClr val="accent1"/>
                </a:solidFill>
              </a:ln>
            </p:spPr>
            <p:txBody>
              <a:bodyPr rtlCol="0" anchor="ctr"/>
              <a:lstStyle/>
              <a:p>
                <a:pPr algn="ctr"/>
                <a:endParaRPr lang="es-ES"/>
              </a:p>
            </p:txBody>
          </p:sp>
          <p:sp>
            <p:nvSpPr>
              <p:cNvPr id="66" name="Elipse 46">
                <a:extLst>
                  <a:ext uri="{FF2B5EF4-FFF2-40B4-BE49-F238E27FC236}">
                    <a16:creationId xmlns:a16="http://schemas.microsoft.com/office/drawing/2014/main" id="{1344D614-943B-4024-8ADE-468223CC147B}"/>
                  </a:ext>
                </a:extLst>
              </p:cNvPr>
              <p:cNvSpPr/>
              <p:nvPr/>
            </p:nvSpPr>
            <p:spPr>
              <a:xfrm>
                <a:off x="6756400" y="4800600"/>
                <a:ext cx="355600" cy="355600"/>
              </a:xfrm>
              <a:prstGeom prst="ellipse">
                <a:avLst/>
              </a:prstGeom>
              <a:solidFill>
                <a:schemeClr val="bg1"/>
              </a:solidFill>
              <a:ln>
                <a:solidFill>
                  <a:schemeClr val="accent1"/>
                </a:solidFill>
              </a:ln>
            </p:spPr>
            <p:txBody>
              <a:bodyPr rtlCol="0" anchor="ctr"/>
              <a:lstStyle/>
              <a:p>
                <a:pPr algn="ctr"/>
                <a:endParaRPr lang="es-ES"/>
              </a:p>
            </p:txBody>
          </p:sp>
        </p:grpSp>
        <p:pic>
          <p:nvPicPr>
            <p:cNvPr id="79" name="Picture 4" descr="Image result for amazon prime video">
              <a:extLst>
                <a:ext uri="{FF2B5EF4-FFF2-40B4-BE49-F238E27FC236}">
                  <a16:creationId xmlns:a16="http://schemas.microsoft.com/office/drawing/2014/main" id="{9500FC77-27A7-4FA2-8827-94D71D7DEC74}"/>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844735" y="2037343"/>
              <a:ext cx="769347" cy="431356"/>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Image result for hulu logo">
              <a:extLst>
                <a:ext uri="{FF2B5EF4-FFF2-40B4-BE49-F238E27FC236}">
                  <a16:creationId xmlns:a16="http://schemas.microsoft.com/office/drawing/2014/main" id="{5276F2FD-2028-469D-8977-D220B3C37C06}"/>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1440068" y="2487725"/>
              <a:ext cx="809333" cy="319342"/>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Resultado de imagen para logo netflix">
              <a:extLst>
                <a:ext uri="{FF2B5EF4-FFF2-40B4-BE49-F238E27FC236}">
                  <a16:creationId xmlns:a16="http://schemas.microsoft.com/office/drawing/2014/main" id="{CA16C73E-9EEB-4B0C-B7B7-9E482D1C6838}"/>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697104" y="1963601"/>
              <a:ext cx="941445" cy="529563"/>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6" descr="Image result for youtube music premium logo">
              <a:extLst>
                <a:ext uri="{FF2B5EF4-FFF2-40B4-BE49-F238E27FC236}">
                  <a16:creationId xmlns:a16="http://schemas.microsoft.com/office/drawing/2014/main" id="{EE328190-9C15-45D5-A7BE-065124950E6A}"/>
                </a:ext>
              </a:extLst>
            </p:cNvPr>
            <p:cNvPicPr>
              <a:picLocks noChangeAspect="1" noChangeArrowheads="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15436" y="2968330"/>
              <a:ext cx="870648" cy="580741"/>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2" descr="Globo Will Release Globoplay in the USA Next Year | The Rio Times">
              <a:extLst>
                <a:ext uri="{FF2B5EF4-FFF2-40B4-BE49-F238E27FC236}">
                  <a16:creationId xmlns:a16="http://schemas.microsoft.com/office/drawing/2014/main" id="{0459F852-1A59-4003-BAA3-1F7BEB57DD9A}"/>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3606765" y="2518647"/>
              <a:ext cx="341865" cy="28842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46" name="Chart 45">
            <a:extLst>
              <a:ext uri="{FF2B5EF4-FFF2-40B4-BE49-F238E27FC236}">
                <a16:creationId xmlns:a16="http://schemas.microsoft.com/office/drawing/2014/main" id="{981DFC6A-396A-4389-A876-F438ACDDC82C}"/>
              </a:ext>
            </a:extLst>
          </p:cNvPr>
          <p:cNvGraphicFramePr/>
          <p:nvPr/>
        </p:nvGraphicFramePr>
        <p:xfrm>
          <a:off x="5947999" y="1526202"/>
          <a:ext cx="5786801" cy="4390260"/>
        </p:xfrm>
        <a:graphic>
          <a:graphicData uri="http://schemas.openxmlformats.org/drawingml/2006/chart">
            <c:chart xmlns:c="http://schemas.openxmlformats.org/drawingml/2006/chart" xmlns:r="http://schemas.openxmlformats.org/officeDocument/2006/relationships" r:id="rId19"/>
          </a:graphicData>
        </a:graphic>
      </p:graphicFrame>
      <p:sp>
        <p:nvSpPr>
          <p:cNvPr id="48" name="Footer Placeholder 3">
            <a:extLst>
              <a:ext uri="{FF2B5EF4-FFF2-40B4-BE49-F238E27FC236}">
                <a16:creationId xmlns:a16="http://schemas.microsoft.com/office/drawing/2014/main" id="{A9F41B93-EDE6-49EE-BE22-9BE114419412}"/>
              </a:ext>
            </a:extLst>
          </p:cNvPr>
          <p:cNvSpPr>
            <a:spLocks noGrp="1"/>
          </p:cNvSpPr>
          <p:nvPr>
            <p:ph type="ftr" sz="quarter" idx="11"/>
          </p:nvPr>
        </p:nvSpPr>
        <p:spPr>
          <a:xfrm>
            <a:off x="4022146" y="6414756"/>
            <a:ext cx="7495200" cy="198000"/>
          </a:xfrm>
        </p:spPr>
        <p:txBody>
          <a:bodyPr/>
          <a:lstStyle/>
          <a:p>
            <a:pPr algn="r"/>
            <a:r>
              <a:rPr lang="en-GB"/>
              <a:t>Base: Connected consumers – 8,002 (any service), 7,002 (Netflix), 6,002 (Amazon Prime)</a:t>
            </a:r>
          </a:p>
          <a:p>
            <a:pPr algn="r"/>
            <a:r>
              <a:rPr lang="en-GB"/>
              <a:t>Source: Kantar DIMENSION study 2020</a:t>
            </a:r>
          </a:p>
        </p:txBody>
      </p:sp>
      <p:pic>
        <p:nvPicPr>
          <p:cNvPr id="33" name="Picture 2" descr="Resultado de imagen para logo netflix">
            <a:extLst>
              <a:ext uri="{FF2B5EF4-FFF2-40B4-BE49-F238E27FC236}">
                <a16:creationId xmlns:a16="http://schemas.microsoft.com/office/drawing/2014/main" id="{0C834AA7-8E41-2742-8491-C976006F7E8B}"/>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5566955" y="3320751"/>
            <a:ext cx="908593" cy="51108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Image result for amazon prime video">
            <a:extLst>
              <a:ext uri="{FF2B5EF4-FFF2-40B4-BE49-F238E27FC236}">
                <a16:creationId xmlns:a16="http://schemas.microsoft.com/office/drawing/2014/main" id="{4610DDF1-694D-BF45-873E-1635DAF4290E}"/>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5483828" y="3925154"/>
            <a:ext cx="911546" cy="5110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BD80284-553E-EC45-A368-6F814FB41DC0}"/>
              </a:ext>
            </a:extLst>
          </p:cNvPr>
          <p:cNvSpPr txBox="1"/>
          <p:nvPr/>
        </p:nvSpPr>
        <p:spPr>
          <a:xfrm>
            <a:off x="5172216" y="2772230"/>
            <a:ext cx="1223158" cy="215444"/>
          </a:xfrm>
          <a:prstGeom prst="rect">
            <a:avLst/>
          </a:prstGeom>
          <a:noFill/>
        </p:spPr>
        <p:txBody>
          <a:bodyPr wrap="square" lIns="0" tIns="0" rIns="0" bIns="0" rtlCol="0">
            <a:spAutoFit/>
          </a:bodyPr>
          <a:lstStyle/>
          <a:p>
            <a:pPr algn="r"/>
            <a:r>
              <a:rPr lang="en-US" sz="1400">
                <a:solidFill>
                  <a:schemeClr val="bg1">
                    <a:lumMod val="50000"/>
                  </a:schemeClr>
                </a:solidFill>
              </a:rPr>
              <a:t>Any service</a:t>
            </a:r>
          </a:p>
        </p:txBody>
      </p:sp>
      <p:sp>
        <p:nvSpPr>
          <p:cNvPr id="6" name="Marcador de número de diapositiva 5">
            <a:extLst>
              <a:ext uri="{FF2B5EF4-FFF2-40B4-BE49-F238E27FC236}">
                <a16:creationId xmlns:a16="http://schemas.microsoft.com/office/drawing/2014/main" id="{74F58018-2FD3-401B-8B05-FA526B7B56EB}"/>
              </a:ext>
            </a:extLst>
          </p:cNvPr>
          <p:cNvSpPr>
            <a:spLocks noGrp="1"/>
          </p:cNvSpPr>
          <p:nvPr>
            <p:ph type="sldNum" sz="quarter" idx="10"/>
          </p:nvPr>
        </p:nvSpPr>
        <p:spPr/>
        <p:txBody>
          <a:bodyPr/>
          <a:lstStyle/>
          <a:p>
            <a:fld id="{4034BEE3-566C-4068-A777-C3A4762E861B}" type="slidenum">
              <a:rPr lang="en-GB" smtClean="0"/>
              <a:pPr/>
              <a:t>22</a:t>
            </a:fld>
            <a:endParaRPr lang="en-GB"/>
          </a:p>
        </p:txBody>
      </p:sp>
    </p:spTree>
    <p:extLst>
      <p:ext uri="{BB962C8B-B14F-4D97-AF65-F5344CB8AC3E}">
        <p14:creationId xmlns:p14="http://schemas.microsoft.com/office/powerpoint/2010/main" val="100824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823F9-A852-4493-9BA8-6032107DFA40}"/>
              </a:ext>
            </a:extLst>
          </p:cNvPr>
          <p:cNvSpPr>
            <a:spLocks noGrp="1"/>
          </p:cNvSpPr>
          <p:nvPr>
            <p:ph type="title"/>
          </p:nvPr>
        </p:nvSpPr>
        <p:spPr/>
        <p:txBody>
          <a:bodyPr/>
          <a:lstStyle/>
          <a:p>
            <a:r>
              <a:rPr lang="es-ES"/>
              <a:t>Los bolsillos no son infinitos</a:t>
            </a:r>
            <a:endParaRPr lang="en-GB"/>
          </a:p>
        </p:txBody>
      </p:sp>
      <p:sp>
        <p:nvSpPr>
          <p:cNvPr id="4" name="Footer Placeholder 3">
            <a:extLst>
              <a:ext uri="{FF2B5EF4-FFF2-40B4-BE49-F238E27FC236}">
                <a16:creationId xmlns:a16="http://schemas.microsoft.com/office/drawing/2014/main" id="{E977DB96-0486-4765-9221-0D45820810D8}"/>
              </a:ext>
            </a:extLst>
          </p:cNvPr>
          <p:cNvSpPr>
            <a:spLocks noGrp="1"/>
          </p:cNvSpPr>
          <p:nvPr>
            <p:ph type="ftr" sz="quarter" idx="11"/>
          </p:nvPr>
        </p:nvSpPr>
        <p:spPr>
          <a:xfrm>
            <a:off x="6780699" y="6491369"/>
            <a:ext cx="4805355" cy="45719"/>
          </a:xfrm>
        </p:spPr>
        <p:txBody>
          <a:bodyPr/>
          <a:lstStyle/>
          <a:p>
            <a:pPr algn="r"/>
            <a:r>
              <a:rPr lang="en-GB" dirty="0"/>
              <a:t>Base: 18,672 connected consumers who pay for an online streaming service</a:t>
            </a:r>
          </a:p>
          <a:p>
            <a:pPr algn="r"/>
            <a:r>
              <a:rPr lang="en-GB" dirty="0"/>
              <a:t>Source: Kantar TGI Global Quick View, 2019</a:t>
            </a:r>
          </a:p>
          <a:p>
            <a:pPr algn="r"/>
            <a:endParaRPr lang="en-GB" dirty="0"/>
          </a:p>
        </p:txBody>
      </p:sp>
      <p:grpSp>
        <p:nvGrpSpPr>
          <p:cNvPr id="3" name="Group 2">
            <a:extLst>
              <a:ext uri="{FF2B5EF4-FFF2-40B4-BE49-F238E27FC236}">
                <a16:creationId xmlns:a16="http://schemas.microsoft.com/office/drawing/2014/main" id="{5AFE4FB1-F739-9B4A-918A-A8F7BBEA472F}"/>
              </a:ext>
            </a:extLst>
          </p:cNvPr>
          <p:cNvGrpSpPr/>
          <p:nvPr/>
        </p:nvGrpSpPr>
        <p:grpSpPr>
          <a:xfrm>
            <a:off x="359998" y="1455472"/>
            <a:ext cx="3866314" cy="3391543"/>
            <a:chOff x="359998" y="1720410"/>
            <a:chExt cx="3702753" cy="3391543"/>
          </a:xfrm>
        </p:grpSpPr>
        <p:sp>
          <p:nvSpPr>
            <p:cNvPr id="46" name="Rectangle 45">
              <a:extLst>
                <a:ext uri="{FF2B5EF4-FFF2-40B4-BE49-F238E27FC236}">
                  <a16:creationId xmlns:a16="http://schemas.microsoft.com/office/drawing/2014/main" id="{534E1103-E9E5-4D86-B5E5-6B2FBE53D7E5}"/>
                </a:ext>
              </a:extLst>
            </p:cNvPr>
            <p:cNvSpPr/>
            <p:nvPr/>
          </p:nvSpPr>
          <p:spPr>
            <a:xfrm>
              <a:off x="1313010" y="1720410"/>
              <a:ext cx="2749741" cy="2769989"/>
            </a:xfrm>
            <a:prstGeom prst="rect">
              <a:avLst/>
            </a:prstGeom>
          </p:spPr>
          <p:txBody>
            <a:bodyPr wrap="square" lIns="0" tIns="0" rIns="0" bIns="0">
              <a:spAutoFit/>
            </a:bodyPr>
            <a:lstStyle/>
            <a:p>
              <a:r>
                <a:rPr lang="en-GB"/>
                <a:t>‘</a:t>
              </a:r>
              <a:r>
                <a:rPr lang="es-ES"/>
                <a:t>Creo que estamos llegando a un nivel de saturación de cuántos servicios de suscripción atractivos en general puede acomodar el mercado ... Sólo para competir, la mayoría de los servicios premium tendrán que integrar algún tipo de publicidad ".</a:t>
              </a:r>
              <a:endParaRPr lang="en-GB"/>
            </a:p>
          </p:txBody>
        </p:sp>
        <p:sp>
          <p:nvSpPr>
            <p:cNvPr id="47" name="Rectangle 46">
              <a:extLst>
                <a:ext uri="{FF2B5EF4-FFF2-40B4-BE49-F238E27FC236}">
                  <a16:creationId xmlns:a16="http://schemas.microsoft.com/office/drawing/2014/main" id="{0592C80B-9751-47F7-BFB4-BF0FF07D1C5F}"/>
                </a:ext>
              </a:extLst>
            </p:cNvPr>
            <p:cNvSpPr/>
            <p:nvPr/>
          </p:nvSpPr>
          <p:spPr>
            <a:xfrm>
              <a:off x="1313010" y="4804176"/>
              <a:ext cx="1968777" cy="307777"/>
            </a:xfrm>
            <a:prstGeom prst="rect">
              <a:avLst/>
            </a:prstGeom>
          </p:spPr>
          <p:txBody>
            <a:bodyPr wrap="square" lIns="0" tIns="0" rIns="0" bIns="0">
              <a:spAutoFit/>
            </a:bodyPr>
            <a:lstStyle/>
            <a:p>
              <a:r>
                <a:rPr lang="fi-FI" sz="1000" b="1">
                  <a:solidFill>
                    <a:schemeClr val="bg1">
                      <a:lumMod val="50000"/>
                    </a:schemeClr>
                  </a:solidFill>
                </a:rPr>
                <a:t>Ashwin Navin</a:t>
              </a:r>
            </a:p>
            <a:p>
              <a:r>
                <a:rPr lang="fi-FI" sz="1000" i="1">
                  <a:solidFill>
                    <a:schemeClr val="bg1">
                      <a:lumMod val="50000"/>
                    </a:schemeClr>
                  </a:solidFill>
                </a:rPr>
                <a:t>CEO, Samba TV</a:t>
              </a:r>
              <a:endParaRPr lang="en-GB" sz="1000" i="1">
                <a:solidFill>
                  <a:schemeClr val="bg1">
                    <a:lumMod val="50000"/>
                  </a:schemeClr>
                </a:solidFill>
              </a:endParaRPr>
            </a:p>
          </p:txBody>
        </p:sp>
        <p:pic>
          <p:nvPicPr>
            <p:cNvPr id="32" name="Picture 31">
              <a:extLst>
                <a:ext uri="{FF2B5EF4-FFF2-40B4-BE49-F238E27FC236}">
                  <a16:creationId xmlns:a16="http://schemas.microsoft.com/office/drawing/2014/main" id="{82C25CA2-69BB-5D42-80B4-F0934F4124C9}"/>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359998" y="1738640"/>
              <a:ext cx="720000" cy="720000"/>
            </a:xfrm>
            <a:prstGeom prst="rect">
              <a:avLst/>
            </a:prstGeom>
          </p:spPr>
        </p:pic>
      </p:grpSp>
      <p:sp>
        <p:nvSpPr>
          <p:cNvPr id="36" name="Rectangle 35">
            <a:extLst>
              <a:ext uri="{FF2B5EF4-FFF2-40B4-BE49-F238E27FC236}">
                <a16:creationId xmlns:a16="http://schemas.microsoft.com/office/drawing/2014/main" id="{C5DF384A-A5A8-8D42-8F91-5D8F8D8CCBCF}"/>
              </a:ext>
            </a:extLst>
          </p:cNvPr>
          <p:cNvSpPr/>
          <p:nvPr/>
        </p:nvSpPr>
        <p:spPr bwMode="ltGray">
          <a:xfrm>
            <a:off x="4804401" y="4596548"/>
            <a:ext cx="7319433" cy="124277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8000" rIns="108000" bIns="108000" numCol="1" spcCol="0" rtlCol="0" fromWordArt="0" anchor="t" anchorCtr="0" forceAA="0" compatLnSpc="1">
            <a:prstTxWarp prst="textNoShape">
              <a:avLst/>
            </a:prstTxWarp>
            <a:noAutofit/>
          </a:bodyPr>
          <a:lstStyle/>
          <a:p>
            <a:pPr marL="180975" lvl="1" indent="-180975">
              <a:spcBef>
                <a:spcPts val="600"/>
              </a:spcBef>
              <a:buSzPct val="100000"/>
              <a:buFont typeface="Arial" panose="020B0604020202020204" pitchFamily="34" charset="0"/>
              <a:buChar char="ꟷ"/>
              <a:defRPr/>
            </a:pPr>
            <a:r>
              <a:rPr lang="es-ES" sz="1600">
                <a:solidFill>
                  <a:schemeClr val="tx1"/>
                </a:solidFill>
              </a:rPr>
              <a:t>¿Habrá un límite a las suscripciones?</a:t>
            </a:r>
          </a:p>
          <a:p>
            <a:pPr marL="180975" lvl="1" indent="-180975">
              <a:spcBef>
                <a:spcPts val="600"/>
              </a:spcBef>
              <a:buSzPct val="100000"/>
              <a:buFont typeface="Arial" panose="020B0604020202020204" pitchFamily="34" charset="0"/>
              <a:buChar char="ꟷ"/>
              <a:defRPr/>
            </a:pPr>
            <a:r>
              <a:rPr lang="es-ES" sz="1600">
                <a:solidFill>
                  <a:schemeClr val="tx1"/>
                </a:solidFill>
              </a:rPr>
              <a:t>¿Es más probable que los consumidores cambien de servicios a que los agreguen?</a:t>
            </a:r>
          </a:p>
          <a:p>
            <a:pPr marL="180975" lvl="1" indent="-180975">
              <a:spcBef>
                <a:spcPts val="600"/>
              </a:spcBef>
              <a:buSzPct val="100000"/>
              <a:buFont typeface="Arial" panose="020B0604020202020204" pitchFamily="34" charset="0"/>
              <a:buChar char="ꟷ"/>
              <a:defRPr/>
            </a:pPr>
            <a:r>
              <a:rPr lang="es-ES" sz="1600">
                <a:solidFill>
                  <a:schemeClr val="tx1"/>
                </a:solidFill>
              </a:rPr>
              <a:t>¿Serán menos leales, agregando y soltando con más frecuencia dependiendo del nuevo contenido disponible?</a:t>
            </a:r>
            <a:endParaRPr lang="en-GB" sz="1600">
              <a:solidFill>
                <a:schemeClr val="tx1"/>
              </a:solidFill>
            </a:endParaRPr>
          </a:p>
        </p:txBody>
      </p:sp>
      <p:grpSp>
        <p:nvGrpSpPr>
          <p:cNvPr id="37" name="Group 36">
            <a:extLst>
              <a:ext uri="{FF2B5EF4-FFF2-40B4-BE49-F238E27FC236}">
                <a16:creationId xmlns:a16="http://schemas.microsoft.com/office/drawing/2014/main" id="{122DE6D7-94E6-B043-A7B9-9BFA5C10BDBA}"/>
              </a:ext>
            </a:extLst>
          </p:cNvPr>
          <p:cNvGrpSpPr/>
          <p:nvPr/>
        </p:nvGrpSpPr>
        <p:grpSpPr>
          <a:xfrm>
            <a:off x="4380237" y="1455472"/>
            <a:ext cx="7811763" cy="2952921"/>
            <a:chOff x="4181703" y="1455472"/>
            <a:chExt cx="7811763" cy="2952921"/>
          </a:xfrm>
        </p:grpSpPr>
        <p:graphicFrame>
          <p:nvGraphicFramePr>
            <p:cNvPr id="39" name="3 Marcador de contenido">
              <a:extLst>
                <a:ext uri="{FF2B5EF4-FFF2-40B4-BE49-F238E27FC236}">
                  <a16:creationId xmlns:a16="http://schemas.microsoft.com/office/drawing/2014/main" id="{0C6A34B7-02DA-AB40-85CA-270D74F47617}"/>
                </a:ext>
              </a:extLst>
            </p:cNvPr>
            <p:cNvGraphicFramePr>
              <a:graphicFrameLocks/>
            </p:cNvGraphicFramePr>
            <p:nvPr/>
          </p:nvGraphicFramePr>
          <p:xfrm>
            <a:off x="4181703" y="1844043"/>
            <a:ext cx="7743597" cy="1990360"/>
          </p:xfrm>
          <a:graphic>
            <a:graphicData uri="http://schemas.openxmlformats.org/drawingml/2006/chart">
              <c:chart xmlns:c="http://schemas.openxmlformats.org/drawingml/2006/chart" xmlns:r="http://schemas.openxmlformats.org/officeDocument/2006/relationships" r:id="rId4"/>
            </a:graphicData>
          </a:graphic>
        </p:graphicFrame>
        <p:grpSp>
          <p:nvGrpSpPr>
            <p:cNvPr id="40" name="Group 39">
              <a:extLst>
                <a:ext uri="{FF2B5EF4-FFF2-40B4-BE49-F238E27FC236}">
                  <a16:creationId xmlns:a16="http://schemas.microsoft.com/office/drawing/2014/main" id="{A7191812-7DE7-244E-AD0B-0BEB783666A5}"/>
                </a:ext>
              </a:extLst>
            </p:cNvPr>
            <p:cNvGrpSpPr/>
            <p:nvPr/>
          </p:nvGrpSpPr>
          <p:grpSpPr>
            <a:xfrm>
              <a:off x="4605867" y="1455472"/>
              <a:ext cx="7387599" cy="2952921"/>
              <a:chOff x="4605867" y="1455472"/>
              <a:chExt cx="7387599" cy="2952921"/>
            </a:xfrm>
          </p:grpSpPr>
          <p:sp>
            <p:nvSpPr>
              <p:cNvPr id="41" name="12 Rectángulo">
                <a:extLst>
                  <a:ext uri="{FF2B5EF4-FFF2-40B4-BE49-F238E27FC236}">
                    <a16:creationId xmlns:a16="http://schemas.microsoft.com/office/drawing/2014/main" id="{686DA7AD-925A-B844-AB5C-E43A365DDA23}"/>
                  </a:ext>
                </a:extLst>
              </p:cNvPr>
              <p:cNvSpPr/>
              <p:nvPr/>
            </p:nvSpPr>
            <p:spPr>
              <a:xfrm>
                <a:off x="4747217" y="4100616"/>
                <a:ext cx="1590500" cy="307777"/>
              </a:xfrm>
              <a:prstGeom prst="rect">
                <a:avLst/>
              </a:prstGeom>
            </p:spPr>
            <p:txBody>
              <a:bodyPr wrap="none">
                <a:spAutoFit/>
              </a:bodyPr>
              <a:lstStyle/>
              <a:p>
                <a:pPr lvl="0" algn="ctr"/>
                <a:r>
                  <a:rPr lang="nb-NO" sz="1400" b="1">
                    <a:solidFill>
                      <a:srgbClr val="000000">
                        <a:lumMod val="50000"/>
                        <a:lumOff val="50000"/>
                      </a:srgbClr>
                    </a:solidFill>
                    <a:ea typeface="Roboto Light" pitchFamily="2" charset="0"/>
                    <a:cs typeface="Roboto Condensed Regular"/>
                    <a:sym typeface="+mn-lt"/>
                  </a:rPr>
                  <a:t>2+ suscrpciones</a:t>
                </a:r>
              </a:p>
            </p:txBody>
          </p:sp>
          <p:sp>
            <p:nvSpPr>
              <p:cNvPr id="42" name="36 Rectángulo">
                <a:extLst>
                  <a:ext uri="{FF2B5EF4-FFF2-40B4-BE49-F238E27FC236}">
                    <a16:creationId xmlns:a16="http://schemas.microsoft.com/office/drawing/2014/main" id="{D8A4E47C-07A9-5642-859C-4BE1D324696A}"/>
                  </a:ext>
                </a:extLst>
              </p:cNvPr>
              <p:cNvSpPr/>
              <p:nvPr/>
            </p:nvSpPr>
            <p:spPr>
              <a:xfrm>
                <a:off x="7264930" y="4100616"/>
                <a:ext cx="1609736" cy="307777"/>
              </a:xfrm>
              <a:prstGeom prst="rect">
                <a:avLst/>
              </a:prstGeom>
            </p:spPr>
            <p:txBody>
              <a:bodyPr wrap="none">
                <a:spAutoFit/>
              </a:bodyPr>
              <a:lstStyle/>
              <a:p>
                <a:pPr lvl="0" algn="ctr"/>
                <a:r>
                  <a:rPr lang="nb-NO" sz="1400" b="1">
                    <a:solidFill>
                      <a:srgbClr val="000000">
                        <a:lumMod val="50000"/>
                        <a:lumOff val="50000"/>
                      </a:srgbClr>
                    </a:solidFill>
                    <a:ea typeface="Roboto Light" pitchFamily="2" charset="0"/>
                    <a:cs typeface="Roboto Condensed Regular"/>
                    <a:sym typeface="+mn-lt"/>
                  </a:rPr>
                  <a:t>3+ suscrpciones</a:t>
                </a:r>
              </a:p>
            </p:txBody>
          </p:sp>
          <p:sp>
            <p:nvSpPr>
              <p:cNvPr id="43" name="38 Rectángulo">
                <a:extLst>
                  <a:ext uri="{FF2B5EF4-FFF2-40B4-BE49-F238E27FC236}">
                    <a16:creationId xmlns:a16="http://schemas.microsoft.com/office/drawing/2014/main" id="{CB8E38B2-6E48-1A40-AD24-94627D03A66B}"/>
                  </a:ext>
                </a:extLst>
              </p:cNvPr>
              <p:cNvSpPr/>
              <p:nvPr/>
            </p:nvSpPr>
            <p:spPr>
              <a:xfrm>
                <a:off x="10017057" y="4100616"/>
                <a:ext cx="1609736" cy="307777"/>
              </a:xfrm>
              <a:prstGeom prst="rect">
                <a:avLst/>
              </a:prstGeom>
            </p:spPr>
            <p:txBody>
              <a:bodyPr wrap="none">
                <a:spAutoFit/>
              </a:bodyPr>
              <a:lstStyle/>
              <a:p>
                <a:pPr lvl="0" algn="ctr"/>
                <a:r>
                  <a:rPr lang="nb-NO" sz="1400" b="1">
                    <a:solidFill>
                      <a:srgbClr val="000000">
                        <a:lumMod val="50000"/>
                        <a:lumOff val="50000"/>
                      </a:srgbClr>
                    </a:solidFill>
                    <a:ea typeface="Roboto Light" pitchFamily="2" charset="0"/>
                    <a:cs typeface="Roboto Condensed Regular"/>
                    <a:sym typeface="+mn-lt"/>
                  </a:rPr>
                  <a:t>4+ suscrpciones</a:t>
                </a:r>
              </a:p>
            </p:txBody>
          </p:sp>
          <p:sp>
            <p:nvSpPr>
              <p:cNvPr id="45" name="Text Placeholder 5">
                <a:extLst>
                  <a:ext uri="{FF2B5EF4-FFF2-40B4-BE49-F238E27FC236}">
                    <a16:creationId xmlns:a16="http://schemas.microsoft.com/office/drawing/2014/main" id="{0A142186-7FFD-3C45-B329-FFFCC30609CF}"/>
                  </a:ext>
                </a:extLst>
              </p:cNvPr>
              <p:cNvSpPr txBox="1">
                <a:spLocks/>
              </p:cNvSpPr>
              <p:nvPr/>
            </p:nvSpPr>
            <p:spPr>
              <a:xfrm>
                <a:off x="4605867" y="1455472"/>
                <a:ext cx="7387599" cy="342852"/>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400" b="1">
                    <a:latin typeface="Arial" panose="020B0604020202020204" pitchFamily="34" charset="0"/>
                    <a:cs typeface="Arial" panose="020B0604020202020204" pitchFamily="34" charset="0"/>
                  </a:rPr>
                  <a:t>Los consumidores conectados que afirman pagar por un servicio de transmisión en línea tienen </a:t>
                </a:r>
                <a:r>
                  <a:rPr lang="en-GB" sz="1400" b="1">
                    <a:latin typeface="Arial" panose="020B0604020202020204" pitchFamily="34" charset="0"/>
                    <a:cs typeface="Arial" panose="020B0604020202020204" pitchFamily="34" charset="0"/>
                  </a:rPr>
                  <a:t>:</a:t>
                </a:r>
              </a:p>
            </p:txBody>
          </p:sp>
        </p:grpSp>
      </p:grpSp>
      <p:pic>
        <p:nvPicPr>
          <p:cNvPr id="38" name="Picture 37">
            <a:extLst>
              <a:ext uri="{FF2B5EF4-FFF2-40B4-BE49-F238E27FC236}">
                <a16:creationId xmlns:a16="http://schemas.microsoft.com/office/drawing/2014/main" id="{E473461B-6CC4-B041-BB6C-9367C129D4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04401" y="1897590"/>
            <a:ext cx="7020925" cy="1892300"/>
          </a:xfrm>
          <a:prstGeom prst="rect">
            <a:avLst/>
          </a:prstGeom>
        </p:spPr>
      </p:pic>
      <p:sp>
        <p:nvSpPr>
          <p:cNvPr id="7" name="Marcador de número de diapositiva 6">
            <a:extLst>
              <a:ext uri="{FF2B5EF4-FFF2-40B4-BE49-F238E27FC236}">
                <a16:creationId xmlns:a16="http://schemas.microsoft.com/office/drawing/2014/main" id="{B82ABBFA-20A6-477B-B334-D1ABDB45CAC0}"/>
              </a:ext>
            </a:extLst>
          </p:cNvPr>
          <p:cNvSpPr>
            <a:spLocks noGrp="1"/>
          </p:cNvSpPr>
          <p:nvPr>
            <p:ph type="sldNum" sz="quarter" idx="10"/>
          </p:nvPr>
        </p:nvSpPr>
        <p:spPr/>
        <p:txBody>
          <a:bodyPr/>
          <a:lstStyle/>
          <a:p>
            <a:fld id="{4034BEE3-566C-4068-A777-C3A4762E861B}" type="slidenum">
              <a:rPr lang="en-GB" smtClean="0"/>
              <a:pPr/>
              <a:t>23</a:t>
            </a:fld>
            <a:endParaRPr lang="en-GB"/>
          </a:p>
        </p:txBody>
      </p:sp>
    </p:spTree>
    <p:extLst>
      <p:ext uri="{BB962C8B-B14F-4D97-AF65-F5344CB8AC3E}">
        <p14:creationId xmlns:p14="http://schemas.microsoft.com/office/powerpoint/2010/main" val="7975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70AD1F8-87FF-1248-9EEF-06355E0CE03C}"/>
              </a:ext>
            </a:extLst>
          </p:cNvPr>
          <p:cNvGrpSpPr/>
          <p:nvPr/>
        </p:nvGrpSpPr>
        <p:grpSpPr>
          <a:xfrm>
            <a:off x="3713555" y="1610965"/>
            <a:ext cx="3564000" cy="3559998"/>
            <a:chOff x="345461" y="1781810"/>
            <a:chExt cx="3564000" cy="3559998"/>
          </a:xfrm>
        </p:grpSpPr>
        <p:cxnSp>
          <p:nvCxnSpPr>
            <p:cNvPr id="11" name="Straight Connector 10">
              <a:extLst>
                <a:ext uri="{FF2B5EF4-FFF2-40B4-BE49-F238E27FC236}">
                  <a16:creationId xmlns:a16="http://schemas.microsoft.com/office/drawing/2014/main" id="{906E9DEF-EA4E-F643-9B26-AB6E82FAA8F0}"/>
                </a:ext>
              </a:extLst>
            </p:cNvPr>
            <p:cNvCxnSpPr>
              <a:cxnSpLocks/>
            </p:cNvCxnSpPr>
            <p:nvPr/>
          </p:nvCxnSpPr>
          <p:spPr>
            <a:xfrm>
              <a:off x="345461" y="1781810"/>
              <a:ext cx="3446283" cy="0"/>
            </a:xfrm>
            <a:prstGeom prst="line">
              <a:avLst/>
            </a:prstGeom>
            <a:ln w="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3188066-A78D-F945-A7BA-BBCE2673629F}"/>
                </a:ext>
              </a:extLst>
            </p:cNvPr>
            <p:cNvCxnSpPr>
              <a:cxnSpLocks/>
            </p:cNvCxnSpPr>
            <p:nvPr/>
          </p:nvCxnSpPr>
          <p:spPr>
            <a:xfrm>
              <a:off x="345461" y="2671810"/>
              <a:ext cx="3564000" cy="0"/>
            </a:xfrm>
            <a:prstGeom prst="line">
              <a:avLst/>
            </a:prstGeom>
            <a:ln w="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B0EF178-46DA-E045-B246-049EA981F5EF}"/>
                </a:ext>
              </a:extLst>
            </p:cNvPr>
            <p:cNvCxnSpPr>
              <a:cxnSpLocks/>
            </p:cNvCxnSpPr>
            <p:nvPr/>
          </p:nvCxnSpPr>
          <p:spPr>
            <a:xfrm>
              <a:off x="345461" y="3561810"/>
              <a:ext cx="3564000" cy="0"/>
            </a:xfrm>
            <a:prstGeom prst="line">
              <a:avLst/>
            </a:prstGeom>
            <a:ln w="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15486DD-6FCD-8748-B292-58A3C9BF920B}"/>
                </a:ext>
              </a:extLst>
            </p:cNvPr>
            <p:cNvCxnSpPr>
              <a:cxnSpLocks/>
            </p:cNvCxnSpPr>
            <p:nvPr/>
          </p:nvCxnSpPr>
          <p:spPr>
            <a:xfrm>
              <a:off x="345461" y="4451810"/>
              <a:ext cx="3564000" cy="0"/>
            </a:xfrm>
            <a:prstGeom prst="line">
              <a:avLst/>
            </a:prstGeom>
            <a:ln w="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C0CD03A-3A56-3E4E-87A9-E8D1841BC88D}"/>
                </a:ext>
              </a:extLst>
            </p:cNvPr>
            <p:cNvCxnSpPr>
              <a:cxnSpLocks/>
            </p:cNvCxnSpPr>
            <p:nvPr/>
          </p:nvCxnSpPr>
          <p:spPr>
            <a:xfrm>
              <a:off x="345461" y="5341808"/>
              <a:ext cx="3564000" cy="0"/>
            </a:xfrm>
            <a:prstGeom prst="line">
              <a:avLst/>
            </a:prstGeom>
            <a:ln w="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aphicFrame>
        <p:nvGraphicFramePr>
          <p:cNvPr id="28" name="Content Placeholder 10">
            <a:extLst>
              <a:ext uri="{FF2B5EF4-FFF2-40B4-BE49-F238E27FC236}">
                <a16:creationId xmlns:a16="http://schemas.microsoft.com/office/drawing/2014/main" id="{BC509DF5-CBD1-5941-A8A1-B3B03D935FA7}"/>
              </a:ext>
            </a:extLst>
          </p:cNvPr>
          <p:cNvGraphicFramePr>
            <a:graphicFrameLocks/>
          </p:cNvGraphicFramePr>
          <p:nvPr/>
        </p:nvGraphicFramePr>
        <p:xfrm>
          <a:off x="2881355" y="1003032"/>
          <a:ext cx="7840840" cy="4775864"/>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6">
            <a:extLst>
              <a:ext uri="{FF2B5EF4-FFF2-40B4-BE49-F238E27FC236}">
                <a16:creationId xmlns:a16="http://schemas.microsoft.com/office/drawing/2014/main" id="{E7566E41-5DD6-492F-80D7-6D0FAEE018FA}"/>
              </a:ext>
            </a:extLst>
          </p:cNvPr>
          <p:cNvSpPr>
            <a:spLocks noGrp="1"/>
          </p:cNvSpPr>
          <p:nvPr>
            <p:ph type="title"/>
          </p:nvPr>
        </p:nvSpPr>
        <p:spPr/>
        <p:txBody>
          <a:bodyPr/>
          <a:lstStyle/>
          <a:p>
            <a:r>
              <a:rPr lang="es-ES" dirty="0"/>
              <a:t>Actitudes de los consumidores conectados a los servicios SVOD</a:t>
            </a:r>
            <a:endParaRPr lang="en-GB" dirty="0"/>
          </a:p>
        </p:txBody>
      </p:sp>
      <p:sp>
        <p:nvSpPr>
          <p:cNvPr id="4" name="Footer Placeholder 3">
            <a:extLst>
              <a:ext uri="{FF2B5EF4-FFF2-40B4-BE49-F238E27FC236}">
                <a16:creationId xmlns:a16="http://schemas.microsoft.com/office/drawing/2014/main" id="{84EE9DA7-4E4E-4DD2-B573-C06ACA18ED86}"/>
              </a:ext>
            </a:extLst>
          </p:cNvPr>
          <p:cNvSpPr>
            <a:spLocks noGrp="1"/>
          </p:cNvSpPr>
          <p:nvPr>
            <p:ph type="ftr" sz="quarter" idx="11"/>
          </p:nvPr>
        </p:nvSpPr>
        <p:spPr>
          <a:xfrm>
            <a:off x="5007199" y="6379027"/>
            <a:ext cx="6563735" cy="19568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33333"/>
                </a:solidFill>
                <a:effectLst/>
                <a:uLnTx/>
                <a:uFillTx/>
                <a:latin typeface="Arial"/>
                <a:ea typeface="+mn-ea"/>
                <a:cs typeface="+mn-cs"/>
              </a:rPr>
              <a:t>Base: 5,869  connected consumers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33333"/>
                </a:solidFill>
                <a:effectLst/>
                <a:uLnTx/>
                <a:uFillTx/>
                <a:latin typeface="Arial"/>
                <a:ea typeface="+mn-ea"/>
                <a:cs typeface="+mn-cs"/>
              </a:rPr>
              <a:t>Source: Kantar DIMENSION study 2020</a:t>
            </a:r>
          </a:p>
        </p:txBody>
      </p:sp>
      <p:graphicFrame>
        <p:nvGraphicFramePr>
          <p:cNvPr id="19" name="Table 18">
            <a:extLst>
              <a:ext uri="{FF2B5EF4-FFF2-40B4-BE49-F238E27FC236}">
                <a16:creationId xmlns:a16="http://schemas.microsoft.com/office/drawing/2014/main" id="{0B0101EF-0476-4543-A151-91A3AB00FC8F}"/>
              </a:ext>
            </a:extLst>
          </p:cNvPr>
          <p:cNvGraphicFramePr>
            <a:graphicFrameLocks noGrp="1"/>
          </p:cNvGraphicFramePr>
          <p:nvPr/>
        </p:nvGraphicFramePr>
        <p:xfrm>
          <a:off x="7432192" y="1003032"/>
          <a:ext cx="4303643" cy="4710618"/>
        </p:xfrm>
        <a:graphic>
          <a:graphicData uri="http://schemas.openxmlformats.org/drawingml/2006/table">
            <a:tbl>
              <a:tblPr>
                <a:tableStyleId>{5C22544A-7EE6-4342-B048-85BDC9FD1C3A}</a:tableStyleId>
              </a:tblPr>
              <a:tblGrid>
                <a:gridCol w="4303643">
                  <a:extLst>
                    <a:ext uri="{9D8B030D-6E8A-4147-A177-3AD203B41FA5}">
                      <a16:colId xmlns:a16="http://schemas.microsoft.com/office/drawing/2014/main" val="20000"/>
                    </a:ext>
                  </a:extLst>
                </a:gridCol>
              </a:tblGrid>
              <a:tr h="898631">
                <a:tc>
                  <a:txBody>
                    <a:bodyPr/>
                    <a:lstStyle/>
                    <a:p>
                      <a:pPr algn="l" fontAlgn="b"/>
                      <a:r>
                        <a:rPr lang="es-CL" sz="1400" b="0" i="0" u="none" strike="noStrike" noProof="0">
                          <a:solidFill>
                            <a:srgbClr val="000000"/>
                          </a:solidFill>
                          <a:effectLst/>
                          <a:latin typeface="+mn-lt"/>
                        </a:rPr>
                        <a:t>La función de búsqueda en estos servicios me facilita encontrar algo bueno para mirar.</a:t>
                      </a:r>
                    </a:p>
                  </a:txBody>
                  <a:tcPr marL="0"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020724">
                <a:tc>
                  <a:txBody>
                    <a:bodyPr/>
                    <a:lstStyle/>
                    <a:p>
                      <a:pPr algn="r" fontAlgn="ctr"/>
                      <a:endParaRPr lang="es-CL" sz="1400" b="0" i="0" u="none" strike="noStrike" noProof="0">
                        <a:solidFill>
                          <a:srgbClr val="000000"/>
                        </a:solidFill>
                        <a:effectLst/>
                        <a:latin typeface="+mn-lt"/>
                      </a:endParaRPr>
                    </a:p>
                    <a:p>
                      <a:pPr algn="l" fontAlgn="ctr"/>
                      <a:r>
                        <a:rPr lang="es-CL" sz="1400" b="0" i="0" u="none" strike="noStrike" noProof="0">
                          <a:solidFill>
                            <a:srgbClr val="000000"/>
                          </a:solidFill>
                          <a:effectLst/>
                          <a:latin typeface="+mn-lt"/>
                        </a:rPr>
                        <a:t>Utilizo principalmente estos servicios para ver contenido nuevo.</a:t>
                      </a:r>
                    </a:p>
                  </a:txBody>
                  <a:tcPr marL="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30421">
                <a:tc>
                  <a:txBody>
                    <a:bodyPr/>
                    <a:lstStyle/>
                    <a:p>
                      <a:pPr algn="l" fontAlgn="ctr"/>
                      <a:r>
                        <a:rPr lang="es-CL" sz="1400" b="0" i="0" u="none" strike="noStrike" noProof="0">
                          <a:solidFill>
                            <a:srgbClr val="000000"/>
                          </a:solidFill>
                          <a:effectLst/>
                          <a:latin typeface="+mn-lt"/>
                        </a:rPr>
                        <a:t>Utilizo principalmente estos servicios para ver repeticiones de mis programas favoritos.</a:t>
                      </a: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09652087"/>
                  </a:ext>
                </a:extLst>
              </a:tr>
              <a:tr h="930421">
                <a:tc>
                  <a:txBody>
                    <a:bodyPr/>
                    <a:lstStyle/>
                    <a:p>
                      <a:pPr algn="l" fontAlgn="ctr"/>
                      <a:r>
                        <a:rPr lang="es-CL" sz="1400" b="0" i="0" u="none" strike="noStrike" noProof="0">
                          <a:solidFill>
                            <a:srgbClr val="000000"/>
                          </a:solidFill>
                          <a:effectLst/>
                          <a:latin typeface="+mn-lt"/>
                        </a:rPr>
                        <a:t>A menudo paso demasiado tiempo buscando un programa para ver en estos servicios.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54707891"/>
                  </a:ext>
                </a:extLst>
              </a:tr>
              <a:tr h="930421">
                <a:tc>
                  <a:txBody>
                    <a:bodyPr/>
                    <a:lstStyle/>
                    <a:p>
                      <a:pPr algn="l" fontAlgn="ctr"/>
                      <a:r>
                        <a:rPr lang="es-CL" sz="1400" b="0" i="0" u="none" strike="noStrike" noProof="0">
                          <a:solidFill>
                            <a:srgbClr val="000000"/>
                          </a:solidFill>
                          <a:effectLst/>
                          <a:latin typeface="+mn-lt"/>
                        </a:rPr>
                        <a:t>Las recomendaciones proporcionadas por estos servicios generalmente no son relevantes para mis intereses.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25528908"/>
                  </a:ext>
                </a:extLst>
              </a:tr>
            </a:tbl>
          </a:graphicData>
        </a:graphic>
      </p:graphicFrame>
      <p:graphicFrame>
        <p:nvGraphicFramePr>
          <p:cNvPr id="17" name="Table 16">
            <a:extLst>
              <a:ext uri="{FF2B5EF4-FFF2-40B4-BE49-F238E27FC236}">
                <a16:creationId xmlns:a16="http://schemas.microsoft.com/office/drawing/2014/main" id="{3D908E8E-EE90-4A45-AC83-0DB61351EDC7}"/>
              </a:ext>
            </a:extLst>
          </p:cNvPr>
          <p:cNvGraphicFramePr>
            <a:graphicFrameLocks noGrp="1"/>
          </p:cNvGraphicFramePr>
          <p:nvPr/>
        </p:nvGraphicFramePr>
        <p:xfrm>
          <a:off x="3849944" y="5593476"/>
          <a:ext cx="3427611" cy="370840"/>
        </p:xfrm>
        <a:graphic>
          <a:graphicData uri="http://schemas.openxmlformats.org/drawingml/2006/table">
            <a:tbl>
              <a:tblPr>
                <a:tableStyleId>{5C22544A-7EE6-4342-B048-85BDC9FD1C3A}</a:tableStyleId>
              </a:tblPr>
              <a:tblGrid>
                <a:gridCol w="817124">
                  <a:extLst>
                    <a:ext uri="{9D8B030D-6E8A-4147-A177-3AD203B41FA5}">
                      <a16:colId xmlns:a16="http://schemas.microsoft.com/office/drawing/2014/main" val="20002"/>
                    </a:ext>
                  </a:extLst>
                </a:gridCol>
                <a:gridCol w="1896894">
                  <a:extLst>
                    <a:ext uri="{9D8B030D-6E8A-4147-A177-3AD203B41FA5}">
                      <a16:colId xmlns:a16="http://schemas.microsoft.com/office/drawing/2014/main" val="20003"/>
                    </a:ext>
                  </a:extLst>
                </a:gridCol>
                <a:gridCol w="713593">
                  <a:extLst>
                    <a:ext uri="{9D8B030D-6E8A-4147-A177-3AD203B41FA5}">
                      <a16:colId xmlns:a16="http://schemas.microsoft.com/office/drawing/2014/main" val="20004"/>
                    </a:ext>
                  </a:extLst>
                </a:gridCol>
              </a:tblGrid>
              <a:tr h="370840">
                <a:tc>
                  <a:txBody>
                    <a:bodyPr/>
                    <a:lstStyle/>
                    <a:p>
                      <a:pPr algn="ctr"/>
                      <a:r>
                        <a:rPr lang="en-US" sz="1000">
                          <a:solidFill>
                            <a:schemeClr val="accent5"/>
                          </a:solidFill>
                        </a:rPr>
                        <a:t>Agree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kern="1200">
                          <a:solidFill>
                            <a:schemeClr val="accent1"/>
                          </a:solidFill>
                          <a:effectLst/>
                          <a:latin typeface="+mn-lt"/>
                          <a:ea typeface="+mn-ea"/>
                          <a:cs typeface="+mn-cs"/>
                        </a:rPr>
                        <a:t>Neither agree nor disagree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a:solidFill>
                            <a:schemeClr val="accent4"/>
                          </a:solidFill>
                        </a:rPr>
                        <a:t>Disagree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20" name="Straight Connector 19">
            <a:extLst>
              <a:ext uri="{FF2B5EF4-FFF2-40B4-BE49-F238E27FC236}">
                <a16:creationId xmlns:a16="http://schemas.microsoft.com/office/drawing/2014/main" id="{06A7429A-D8D6-6441-B5CF-A2A04ACA8118}"/>
              </a:ext>
            </a:extLst>
          </p:cNvPr>
          <p:cNvCxnSpPr>
            <a:cxnSpLocks/>
          </p:cNvCxnSpPr>
          <p:nvPr/>
        </p:nvCxnSpPr>
        <p:spPr>
          <a:xfrm>
            <a:off x="6419541" y="5778896"/>
            <a:ext cx="207563" cy="0"/>
          </a:xfrm>
          <a:prstGeom prst="line">
            <a:avLst/>
          </a:prstGeom>
          <a:ln w="3175">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D8DDCE0-98EB-524E-89AD-55E52D552239}"/>
              </a:ext>
            </a:extLst>
          </p:cNvPr>
          <p:cNvCxnSpPr>
            <a:cxnSpLocks/>
          </p:cNvCxnSpPr>
          <p:nvPr/>
        </p:nvCxnSpPr>
        <p:spPr>
          <a:xfrm>
            <a:off x="4581012" y="5778896"/>
            <a:ext cx="207563" cy="0"/>
          </a:xfrm>
          <a:prstGeom prst="line">
            <a:avLst/>
          </a:prstGeom>
          <a:ln w="3175">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6" name="Marcador de número de diapositiva 5">
            <a:extLst>
              <a:ext uri="{FF2B5EF4-FFF2-40B4-BE49-F238E27FC236}">
                <a16:creationId xmlns:a16="http://schemas.microsoft.com/office/drawing/2014/main" id="{0E0CABEC-E8A1-4595-B419-740C239C7512}"/>
              </a:ext>
            </a:extLst>
          </p:cNvPr>
          <p:cNvSpPr>
            <a:spLocks noGrp="1"/>
          </p:cNvSpPr>
          <p:nvPr>
            <p:ph type="sldNum" sz="quarter" idx="10"/>
          </p:nvPr>
        </p:nvSpPr>
        <p:spPr/>
        <p:txBody>
          <a:bodyPr/>
          <a:lstStyle/>
          <a:p>
            <a:fld id="{4034BEE3-566C-4068-A777-C3A4762E861B}" type="slidenum">
              <a:rPr lang="en-GB" smtClean="0"/>
              <a:pPr/>
              <a:t>24</a:t>
            </a:fld>
            <a:endParaRPr lang="en-GB"/>
          </a:p>
        </p:txBody>
      </p:sp>
    </p:spTree>
    <p:extLst>
      <p:ext uri="{BB962C8B-B14F-4D97-AF65-F5344CB8AC3E}">
        <p14:creationId xmlns:p14="http://schemas.microsoft.com/office/powerpoint/2010/main" val="270240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le 4">
            <a:extLst>
              <a:ext uri="{FF2B5EF4-FFF2-40B4-BE49-F238E27FC236}">
                <a16:creationId xmlns:a16="http://schemas.microsoft.com/office/drawing/2014/main" id="{05A3673E-8CAB-454B-A399-8CC011EF3710}"/>
              </a:ext>
            </a:extLst>
          </p:cNvPr>
          <p:cNvSpPr/>
          <p:nvPr/>
        </p:nvSpPr>
        <p:spPr bwMode="ltGray">
          <a:xfrm rot="16200000">
            <a:off x="3433844" y="1222742"/>
            <a:ext cx="832200" cy="733918"/>
          </a:xfrm>
          <a:prstGeom prst="triangle">
            <a:avLst/>
          </a:prstGeom>
          <a:solidFill>
            <a:schemeClr val="accent5">
              <a:alpha val="42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sp>
        <p:nvSpPr>
          <p:cNvPr id="43" name="Triangle 42">
            <a:extLst>
              <a:ext uri="{FF2B5EF4-FFF2-40B4-BE49-F238E27FC236}">
                <a16:creationId xmlns:a16="http://schemas.microsoft.com/office/drawing/2014/main" id="{B31BBFCB-43EC-0848-9DFF-60F28542D52A}"/>
              </a:ext>
            </a:extLst>
          </p:cNvPr>
          <p:cNvSpPr/>
          <p:nvPr/>
        </p:nvSpPr>
        <p:spPr bwMode="ltGray">
          <a:xfrm rot="16200000">
            <a:off x="3380533" y="2090921"/>
            <a:ext cx="875031" cy="797708"/>
          </a:xfrm>
          <a:custGeom>
            <a:avLst/>
            <a:gdLst>
              <a:gd name="connsiteX0" fmla="*/ 0 w 875031"/>
              <a:gd name="connsiteY0" fmla="*/ 733918 h 733918"/>
              <a:gd name="connsiteX1" fmla="*/ 437516 w 875031"/>
              <a:gd name="connsiteY1" fmla="*/ 0 h 733918"/>
              <a:gd name="connsiteX2" fmla="*/ 875031 w 875031"/>
              <a:gd name="connsiteY2" fmla="*/ 733918 h 733918"/>
              <a:gd name="connsiteX3" fmla="*/ 0 w 875031"/>
              <a:gd name="connsiteY3" fmla="*/ 733918 h 733918"/>
              <a:gd name="connsiteX0" fmla="*/ 0 w 875031"/>
              <a:gd name="connsiteY0" fmla="*/ 818976 h 818976"/>
              <a:gd name="connsiteX1" fmla="*/ 19302 w 875031"/>
              <a:gd name="connsiteY1" fmla="*/ 0 h 818976"/>
              <a:gd name="connsiteX2" fmla="*/ 875031 w 875031"/>
              <a:gd name="connsiteY2" fmla="*/ 818976 h 818976"/>
              <a:gd name="connsiteX3" fmla="*/ 0 w 875031"/>
              <a:gd name="connsiteY3" fmla="*/ 818976 h 818976"/>
              <a:gd name="connsiteX0" fmla="*/ 0 w 875031"/>
              <a:gd name="connsiteY0" fmla="*/ 797708 h 797708"/>
              <a:gd name="connsiteX1" fmla="*/ 97275 w 875031"/>
              <a:gd name="connsiteY1" fmla="*/ 0 h 797708"/>
              <a:gd name="connsiteX2" fmla="*/ 875031 w 875031"/>
              <a:gd name="connsiteY2" fmla="*/ 797708 h 797708"/>
              <a:gd name="connsiteX3" fmla="*/ 0 w 875031"/>
              <a:gd name="connsiteY3" fmla="*/ 797708 h 797708"/>
            </a:gdLst>
            <a:ahLst/>
            <a:cxnLst>
              <a:cxn ang="0">
                <a:pos x="connsiteX0" y="connsiteY0"/>
              </a:cxn>
              <a:cxn ang="0">
                <a:pos x="connsiteX1" y="connsiteY1"/>
              </a:cxn>
              <a:cxn ang="0">
                <a:pos x="connsiteX2" y="connsiteY2"/>
              </a:cxn>
              <a:cxn ang="0">
                <a:pos x="connsiteX3" y="connsiteY3"/>
              </a:cxn>
            </a:cxnLst>
            <a:rect l="l" t="t" r="r" b="b"/>
            <a:pathLst>
              <a:path w="875031" h="797708">
                <a:moveTo>
                  <a:pt x="0" y="797708"/>
                </a:moveTo>
                <a:lnTo>
                  <a:pt x="97275" y="0"/>
                </a:lnTo>
                <a:lnTo>
                  <a:pt x="875031" y="797708"/>
                </a:lnTo>
                <a:lnTo>
                  <a:pt x="0" y="797708"/>
                </a:lnTo>
                <a:close/>
              </a:path>
            </a:pathLst>
          </a:custGeom>
          <a:solidFill>
            <a:schemeClr val="accent5">
              <a:alpha val="42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sp>
        <p:nvSpPr>
          <p:cNvPr id="44" name="Triangle 43">
            <a:extLst>
              <a:ext uri="{FF2B5EF4-FFF2-40B4-BE49-F238E27FC236}">
                <a16:creationId xmlns:a16="http://schemas.microsoft.com/office/drawing/2014/main" id="{1E8390B7-ED17-484A-A87B-0D8B960B9DBD}"/>
              </a:ext>
            </a:extLst>
          </p:cNvPr>
          <p:cNvSpPr/>
          <p:nvPr/>
        </p:nvSpPr>
        <p:spPr bwMode="ltGray">
          <a:xfrm rot="16200000">
            <a:off x="3475266" y="2944315"/>
            <a:ext cx="692650" cy="790623"/>
          </a:xfrm>
          <a:custGeom>
            <a:avLst/>
            <a:gdLst>
              <a:gd name="connsiteX0" fmla="*/ 0 w 619755"/>
              <a:gd name="connsiteY0" fmla="*/ 733918 h 733918"/>
              <a:gd name="connsiteX1" fmla="*/ 309878 w 619755"/>
              <a:gd name="connsiteY1" fmla="*/ 0 h 733918"/>
              <a:gd name="connsiteX2" fmla="*/ 619755 w 619755"/>
              <a:gd name="connsiteY2" fmla="*/ 733918 h 733918"/>
              <a:gd name="connsiteX3" fmla="*/ 0 w 619755"/>
              <a:gd name="connsiteY3" fmla="*/ 733918 h 733918"/>
              <a:gd name="connsiteX0" fmla="*/ 0 w 692650"/>
              <a:gd name="connsiteY0" fmla="*/ 790623 h 790623"/>
              <a:gd name="connsiteX1" fmla="*/ 692650 w 692650"/>
              <a:gd name="connsiteY1" fmla="*/ 0 h 790623"/>
              <a:gd name="connsiteX2" fmla="*/ 619755 w 692650"/>
              <a:gd name="connsiteY2" fmla="*/ 790623 h 790623"/>
              <a:gd name="connsiteX3" fmla="*/ 0 w 692650"/>
              <a:gd name="connsiteY3" fmla="*/ 790623 h 790623"/>
            </a:gdLst>
            <a:ahLst/>
            <a:cxnLst>
              <a:cxn ang="0">
                <a:pos x="connsiteX0" y="connsiteY0"/>
              </a:cxn>
              <a:cxn ang="0">
                <a:pos x="connsiteX1" y="connsiteY1"/>
              </a:cxn>
              <a:cxn ang="0">
                <a:pos x="connsiteX2" y="connsiteY2"/>
              </a:cxn>
              <a:cxn ang="0">
                <a:pos x="connsiteX3" y="connsiteY3"/>
              </a:cxn>
            </a:cxnLst>
            <a:rect l="l" t="t" r="r" b="b"/>
            <a:pathLst>
              <a:path w="692650" h="790623">
                <a:moveTo>
                  <a:pt x="0" y="790623"/>
                </a:moveTo>
                <a:lnTo>
                  <a:pt x="692650" y="0"/>
                </a:lnTo>
                <a:lnTo>
                  <a:pt x="619755" y="790623"/>
                </a:lnTo>
                <a:lnTo>
                  <a:pt x="0" y="790623"/>
                </a:lnTo>
                <a:close/>
              </a:path>
            </a:pathLst>
          </a:custGeom>
          <a:solidFill>
            <a:schemeClr val="accent5">
              <a:alpha val="42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grpSp>
        <p:nvGrpSpPr>
          <p:cNvPr id="26" name="Group 25">
            <a:extLst>
              <a:ext uri="{FF2B5EF4-FFF2-40B4-BE49-F238E27FC236}">
                <a16:creationId xmlns:a16="http://schemas.microsoft.com/office/drawing/2014/main" id="{D8824468-98BA-1F4F-9B35-18B79EB15D00}"/>
              </a:ext>
            </a:extLst>
          </p:cNvPr>
          <p:cNvGrpSpPr/>
          <p:nvPr/>
        </p:nvGrpSpPr>
        <p:grpSpPr>
          <a:xfrm>
            <a:off x="3713555" y="1610965"/>
            <a:ext cx="3564000" cy="3559998"/>
            <a:chOff x="345461" y="1781810"/>
            <a:chExt cx="3564000" cy="3559998"/>
          </a:xfrm>
        </p:grpSpPr>
        <p:cxnSp>
          <p:nvCxnSpPr>
            <p:cNvPr id="27" name="Straight Connector 26">
              <a:extLst>
                <a:ext uri="{FF2B5EF4-FFF2-40B4-BE49-F238E27FC236}">
                  <a16:creationId xmlns:a16="http://schemas.microsoft.com/office/drawing/2014/main" id="{79EDF72F-BD9B-4A4A-AC02-F02E36DF3488}"/>
                </a:ext>
              </a:extLst>
            </p:cNvPr>
            <p:cNvCxnSpPr>
              <a:cxnSpLocks/>
            </p:cNvCxnSpPr>
            <p:nvPr/>
          </p:nvCxnSpPr>
          <p:spPr>
            <a:xfrm>
              <a:off x="345461" y="1781810"/>
              <a:ext cx="3446283" cy="0"/>
            </a:xfrm>
            <a:prstGeom prst="line">
              <a:avLst/>
            </a:prstGeom>
            <a:ln w="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A30BD6D-28D9-6449-9B9E-6FCDEFAF41C0}"/>
                </a:ext>
              </a:extLst>
            </p:cNvPr>
            <p:cNvCxnSpPr>
              <a:cxnSpLocks/>
            </p:cNvCxnSpPr>
            <p:nvPr/>
          </p:nvCxnSpPr>
          <p:spPr>
            <a:xfrm>
              <a:off x="345461" y="2671810"/>
              <a:ext cx="3564000" cy="0"/>
            </a:xfrm>
            <a:prstGeom prst="line">
              <a:avLst/>
            </a:prstGeom>
            <a:ln w="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D64873B-8A78-414D-B7A9-ADD288916AA0}"/>
                </a:ext>
              </a:extLst>
            </p:cNvPr>
            <p:cNvCxnSpPr>
              <a:cxnSpLocks/>
            </p:cNvCxnSpPr>
            <p:nvPr/>
          </p:nvCxnSpPr>
          <p:spPr>
            <a:xfrm>
              <a:off x="345461" y="3561810"/>
              <a:ext cx="3564000" cy="0"/>
            </a:xfrm>
            <a:prstGeom prst="line">
              <a:avLst/>
            </a:prstGeom>
            <a:ln w="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B805516-0F51-E940-BEE6-CB01A568D810}"/>
                </a:ext>
              </a:extLst>
            </p:cNvPr>
            <p:cNvCxnSpPr>
              <a:cxnSpLocks/>
            </p:cNvCxnSpPr>
            <p:nvPr/>
          </p:nvCxnSpPr>
          <p:spPr>
            <a:xfrm>
              <a:off x="345461" y="4451810"/>
              <a:ext cx="3564000" cy="0"/>
            </a:xfrm>
            <a:prstGeom prst="line">
              <a:avLst/>
            </a:prstGeom>
            <a:ln w="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498CF02-A1D9-6C41-904B-63AA06433CA6}"/>
                </a:ext>
              </a:extLst>
            </p:cNvPr>
            <p:cNvCxnSpPr>
              <a:cxnSpLocks/>
            </p:cNvCxnSpPr>
            <p:nvPr/>
          </p:nvCxnSpPr>
          <p:spPr>
            <a:xfrm>
              <a:off x="345461" y="5341808"/>
              <a:ext cx="3564000" cy="0"/>
            </a:xfrm>
            <a:prstGeom prst="line">
              <a:avLst/>
            </a:prstGeom>
            <a:ln w="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E7566E41-5DD6-492F-80D7-6D0FAEE018FA}"/>
              </a:ext>
            </a:extLst>
          </p:cNvPr>
          <p:cNvSpPr>
            <a:spLocks noGrp="1"/>
          </p:cNvSpPr>
          <p:nvPr>
            <p:ph type="title"/>
          </p:nvPr>
        </p:nvSpPr>
        <p:spPr/>
        <p:txBody>
          <a:bodyPr/>
          <a:lstStyle/>
          <a:p>
            <a:r>
              <a:rPr lang="es-ES"/>
              <a:t>Los consumidores aprecian el control y la elección</a:t>
            </a:r>
            <a:endParaRPr lang="en-GB"/>
          </a:p>
        </p:txBody>
      </p:sp>
      <p:sp>
        <p:nvSpPr>
          <p:cNvPr id="4" name="Footer Placeholder 3">
            <a:extLst>
              <a:ext uri="{FF2B5EF4-FFF2-40B4-BE49-F238E27FC236}">
                <a16:creationId xmlns:a16="http://schemas.microsoft.com/office/drawing/2014/main" id="{84EE9DA7-4E4E-4DD2-B573-C06ACA18ED86}"/>
              </a:ext>
            </a:extLst>
          </p:cNvPr>
          <p:cNvSpPr>
            <a:spLocks noGrp="1"/>
          </p:cNvSpPr>
          <p:nvPr>
            <p:ph type="ftr" sz="quarter" idx="11"/>
          </p:nvPr>
        </p:nvSpPr>
        <p:spPr>
          <a:xfrm>
            <a:off x="4987880" y="6379027"/>
            <a:ext cx="6563735" cy="19568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33333"/>
                </a:solidFill>
                <a:effectLst/>
                <a:uLnTx/>
                <a:uFillTx/>
                <a:latin typeface="Arial"/>
                <a:ea typeface="+mn-ea"/>
                <a:cs typeface="+mn-cs"/>
              </a:rPr>
              <a:t>Base: 5,869  connected consumers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33333"/>
                </a:solidFill>
                <a:effectLst/>
                <a:uLnTx/>
                <a:uFillTx/>
                <a:latin typeface="Arial"/>
                <a:ea typeface="+mn-ea"/>
                <a:cs typeface="+mn-cs"/>
              </a:rPr>
              <a:t>Source: Kantar DIMENSION study 2020</a:t>
            </a:r>
          </a:p>
        </p:txBody>
      </p:sp>
      <p:sp>
        <p:nvSpPr>
          <p:cNvPr id="36" name="Text Placeholder 35">
            <a:extLst>
              <a:ext uri="{FF2B5EF4-FFF2-40B4-BE49-F238E27FC236}">
                <a16:creationId xmlns:a16="http://schemas.microsoft.com/office/drawing/2014/main" id="{537AB3C9-67B5-5848-BE96-5D33175889C5}"/>
              </a:ext>
            </a:extLst>
          </p:cNvPr>
          <p:cNvSpPr>
            <a:spLocks noGrp="1"/>
          </p:cNvSpPr>
          <p:nvPr>
            <p:ph type="body" sz="quarter" idx="12"/>
          </p:nvPr>
        </p:nvSpPr>
        <p:spPr>
          <a:xfrm>
            <a:off x="348171" y="849840"/>
            <a:ext cx="11466512" cy="396000"/>
          </a:xfrm>
        </p:spPr>
        <p:txBody>
          <a:bodyPr/>
          <a:lstStyle/>
          <a:p>
            <a:r>
              <a:rPr lang="es-CL" sz="2000"/>
              <a:t>Actitudes de los consumidores conectados hacia los servicios SVOD</a:t>
            </a:r>
          </a:p>
        </p:txBody>
      </p:sp>
      <p:sp>
        <p:nvSpPr>
          <p:cNvPr id="17" name="Rectangle 16">
            <a:extLst>
              <a:ext uri="{FF2B5EF4-FFF2-40B4-BE49-F238E27FC236}">
                <a16:creationId xmlns:a16="http://schemas.microsoft.com/office/drawing/2014/main" id="{16929755-EE94-4A82-AE86-80A8EE331218}"/>
              </a:ext>
            </a:extLst>
          </p:cNvPr>
          <p:cNvSpPr/>
          <p:nvPr/>
        </p:nvSpPr>
        <p:spPr bwMode="ltGray">
          <a:xfrm>
            <a:off x="31471" y="1378758"/>
            <a:ext cx="3295929" cy="67350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srgbClr val="FF5000"/>
                </a:solidFill>
                <a:effectLst/>
                <a:uLnTx/>
                <a:uFillTx/>
                <a:latin typeface="Arial"/>
                <a:ea typeface="+mn-ea"/>
                <a:cs typeface="+mn-cs"/>
              </a:rPr>
              <a:t>A los consumidores les gusta el </a:t>
            </a:r>
            <a:r>
              <a:rPr kumimoji="0" lang="es-ES" sz="1600" b="1" i="0" u="none" strike="noStrike" kern="1200" cap="none" spc="0" normalizeH="0" baseline="0" noProof="0">
                <a:ln>
                  <a:noFill/>
                </a:ln>
                <a:solidFill>
                  <a:srgbClr val="FF5000"/>
                </a:solidFill>
                <a:effectLst/>
                <a:uLnTx/>
                <a:uFillTx/>
                <a:latin typeface="Arial"/>
                <a:ea typeface="+mn-ea"/>
                <a:cs typeface="+mn-cs"/>
              </a:rPr>
              <a:t>control</a:t>
            </a:r>
            <a:r>
              <a:rPr kumimoji="0" lang="es-ES" sz="1600" b="0" i="0" u="none" strike="noStrike" kern="1200" cap="none" spc="0" normalizeH="0" baseline="0" noProof="0">
                <a:ln>
                  <a:noFill/>
                </a:ln>
                <a:solidFill>
                  <a:srgbClr val="FF5000"/>
                </a:solidFill>
                <a:effectLst/>
                <a:uLnTx/>
                <a:uFillTx/>
                <a:latin typeface="Arial"/>
                <a:ea typeface="+mn-ea"/>
                <a:cs typeface="+mn-cs"/>
              </a:rPr>
              <a:t> en la oferta de servicios de suscripción de video </a:t>
            </a:r>
            <a:r>
              <a:rPr kumimoji="0" lang="en-GB" sz="1600" b="0" i="0" u="none" strike="noStrike" kern="1200" cap="none" spc="0" normalizeH="0" baseline="0" noProof="0">
                <a:ln>
                  <a:noFill/>
                </a:ln>
                <a:solidFill>
                  <a:srgbClr val="FF5000"/>
                </a:solidFill>
                <a:effectLst/>
                <a:uLnTx/>
                <a:uFillTx/>
                <a:latin typeface="Arial"/>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FF5000"/>
                </a:solidFill>
                <a:effectLst/>
                <a:uLnTx/>
                <a:uFillTx/>
                <a:latin typeface="Arial"/>
                <a:ea typeface="+mn-ea"/>
                <a:cs typeface="+mn-cs"/>
              </a:rPr>
              <a:t>*¡</a:t>
            </a:r>
            <a:r>
              <a:rPr kumimoji="0" lang="en-GB" sz="1100" b="0" i="0" u="none" strike="noStrike" kern="1200" cap="none" spc="0" normalizeH="0" baseline="0" noProof="0" err="1">
                <a:ln>
                  <a:noFill/>
                </a:ln>
                <a:solidFill>
                  <a:srgbClr val="FF5000"/>
                </a:solidFill>
                <a:effectLst/>
                <a:uLnTx/>
                <a:uFillTx/>
                <a:latin typeface="Arial"/>
                <a:ea typeface="+mn-ea"/>
                <a:cs typeface="+mn-cs"/>
              </a:rPr>
              <a:t>cuando</a:t>
            </a:r>
            <a:r>
              <a:rPr kumimoji="0" lang="en-GB" sz="1100" b="0" i="0" u="none" strike="noStrike" kern="1200" cap="none" spc="0" normalizeH="0" baseline="0" noProof="0">
                <a:ln>
                  <a:noFill/>
                </a:ln>
                <a:solidFill>
                  <a:srgbClr val="FF5000"/>
                </a:solidFill>
                <a:effectLst/>
                <a:uLnTx/>
                <a:uFillTx/>
                <a:latin typeface="Arial"/>
                <a:ea typeface="+mn-ea"/>
                <a:cs typeface="+mn-cs"/>
              </a:rPr>
              <a:t> </a:t>
            </a:r>
            <a:r>
              <a:rPr kumimoji="0" lang="en-GB" sz="1100" b="0" i="0" u="none" strike="noStrike" kern="1200" cap="none" spc="0" normalizeH="0" baseline="0" noProof="0" err="1">
                <a:ln>
                  <a:noFill/>
                </a:ln>
                <a:solidFill>
                  <a:srgbClr val="FF5000"/>
                </a:solidFill>
                <a:effectLst/>
                <a:uLnTx/>
                <a:uFillTx/>
                <a:latin typeface="Arial"/>
                <a:ea typeface="+mn-ea"/>
                <a:cs typeface="+mn-cs"/>
              </a:rPr>
              <a:t>saben</a:t>
            </a:r>
            <a:r>
              <a:rPr kumimoji="0" lang="en-GB" sz="1100" b="0" i="0" u="none" strike="noStrike" kern="1200" cap="none" spc="0" normalizeH="0" baseline="0" noProof="0">
                <a:ln>
                  <a:noFill/>
                </a:ln>
                <a:solidFill>
                  <a:srgbClr val="FF5000"/>
                </a:solidFill>
                <a:effectLst/>
                <a:uLnTx/>
                <a:uFillTx/>
                <a:latin typeface="Arial"/>
                <a:ea typeface="+mn-ea"/>
                <a:cs typeface="+mn-cs"/>
              </a:rPr>
              <a:t> lo que </a:t>
            </a:r>
            <a:r>
              <a:rPr kumimoji="0" lang="en-GB" sz="1100" b="0" i="0" u="none" strike="noStrike" kern="1200" cap="none" spc="0" normalizeH="0" baseline="0" noProof="0" err="1">
                <a:ln>
                  <a:noFill/>
                </a:ln>
                <a:solidFill>
                  <a:srgbClr val="FF5000"/>
                </a:solidFill>
                <a:effectLst/>
                <a:uLnTx/>
                <a:uFillTx/>
                <a:latin typeface="Arial"/>
                <a:ea typeface="+mn-ea"/>
                <a:cs typeface="+mn-cs"/>
              </a:rPr>
              <a:t>buscan</a:t>
            </a:r>
            <a:r>
              <a:rPr kumimoji="0" lang="en-GB" sz="1100" b="0" i="0" u="none" strike="noStrike" kern="1200" cap="none" spc="0" normalizeH="0" baseline="0" noProof="0">
                <a:ln>
                  <a:noFill/>
                </a:ln>
                <a:solidFill>
                  <a:srgbClr val="FF5000"/>
                </a:solidFill>
                <a:effectLst/>
                <a:uLnTx/>
                <a:uFillTx/>
                <a:latin typeface="Arial"/>
                <a:ea typeface="+mn-ea"/>
                <a:cs typeface="+mn-cs"/>
              </a:rPr>
              <a:t>!!</a:t>
            </a:r>
          </a:p>
        </p:txBody>
      </p:sp>
      <p:sp>
        <p:nvSpPr>
          <p:cNvPr id="34" name="Rectangle 33">
            <a:extLst>
              <a:ext uri="{FF2B5EF4-FFF2-40B4-BE49-F238E27FC236}">
                <a16:creationId xmlns:a16="http://schemas.microsoft.com/office/drawing/2014/main" id="{866FB27A-9C7E-4E93-A301-B9B3B4F02BD1}"/>
              </a:ext>
            </a:extLst>
          </p:cNvPr>
          <p:cNvSpPr/>
          <p:nvPr/>
        </p:nvSpPr>
        <p:spPr bwMode="ltGray">
          <a:xfrm>
            <a:off x="359999" y="2708687"/>
            <a:ext cx="2967401" cy="67350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5000"/>
                </a:solidFill>
                <a:effectLst/>
                <a:uLnTx/>
                <a:uFillTx/>
                <a:latin typeface="Arial"/>
                <a:ea typeface="+mn-ea"/>
                <a:cs typeface="+mn-cs"/>
              </a:rPr>
              <a:t>El </a:t>
            </a:r>
            <a:r>
              <a:rPr kumimoji="0" lang="en-GB" sz="1600" b="1" i="0" u="none" strike="noStrike" kern="1200" cap="none" spc="0" normalizeH="0" baseline="0" noProof="0" err="1">
                <a:ln>
                  <a:noFill/>
                </a:ln>
                <a:solidFill>
                  <a:srgbClr val="FF5000"/>
                </a:solidFill>
                <a:effectLst/>
                <a:uLnTx/>
                <a:uFillTx/>
                <a:latin typeface="Arial"/>
                <a:ea typeface="+mn-ea"/>
                <a:cs typeface="+mn-cs"/>
              </a:rPr>
              <a:t>contenido</a:t>
            </a:r>
            <a:r>
              <a:rPr kumimoji="0" lang="en-GB" sz="1600" b="1" i="0" u="none" strike="noStrike" kern="1200" cap="none" spc="0" normalizeH="0" baseline="0" noProof="0">
                <a:ln>
                  <a:noFill/>
                </a:ln>
                <a:solidFill>
                  <a:srgbClr val="FF5000"/>
                </a:solidFill>
                <a:effectLst/>
                <a:uLnTx/>
                <a:uFillTx/>
                <a:latin typeface="Arial"/>
                <a:ea typeface="+mn-ea"/>
                <a:cs typeface="+mn-cs"/>
              </a:rPr>
              <a:t> </a:t>
            </a:r>
            <a:r>
              <a:rPr kumimoji="0" lang="en-GB" sz="1600" b="0" i="0" u="none" strike="noStrike" kern="1200" cap="none" spc="0" normalizeH="0" baseline="0" noProof="0">
                <a:ln>
                  <a:noFill/>
                </a:ln>
                <a:solidFill>
                  <a:srgbClr val="FF5000"/>
                </a:solidFill>
                <a:effectLst/>
                <a:uLnTx/>
                <a:uFillTx/>
                <a:latin typeface="Arial"/>
                <a:ea typeface="+mn-ea"/>
                <a:cs typeface="+mn-cs"/>
              </a:rPr>
              <a:t>es el driver </a:t>
            </a:r>
            <a:r>
              <a:rPr kumimoji="0" lang="en-GB" sz="1600" b="0" i="0" u="none" strike="noStrike" kern="1200" cap="none" spc="0" normalizeH="0" baseline="0" noProof="0" err="1">
                <a:ln>
                  <a:noFill/>
                </a:ln>
                <a:solidFill>
                  <a:srgbClr val="FF5000"/>
                </a:solidFill>
                <a:effectLst/>
                <a:uLnTx/>
                <a:uFillTx/>
                <a:latin typeface="Arial"/>
                <a:ea typeface="+mn-ea"/>
                <a:cs typeface="+mn-cs"/>
              </a:rPr>
              <a:t>más</a:t>
            </a:r>
            <a:r>
              <a:rPr kumimoji="0" lang="en-GB" sz="1600" b="0" i="0" u="none" strike="noStrike" kern="1200" cap="none" spc="0" normalizeH="0" baseline="0" noProof="0">
                <a:ln>
                  <a:noFill/>
                </a:ln>
                <a:solidFill>
                  <a:srgbClr val="FF5000"/>
                </a:solidFill>
                <a:effectLst/>
                <a:uLnTx/>
                <a:uFillTx/>
                <a:latin typeface="Arial"/>
                <a:ea typeface="+mn-ea"/>
                <a:cs typeface="+mn-cs"/>
              </a:rPr>
              <a:t> </a:t>
            </a:r>
            <a:r>
              <a:rPr kumimoji="0" lang="en-GB" sz="1600" b="0" i="0" u="none" strike="noStrike" kern="1200" cap="none" spc="0" normalizeH="0" baseline="0" noProof="0" err="1">
                <a:ln>
                  <a:noFill/>
                </a:ln>
                <a:solidFill>
                  <a:srgbClr val="FF5000"/>
                </a:solidFill>
                <a:effectLst/>
                <a:uLnTx/>
                <a:uFillTx/>
                <a:latin typeface="Arial"/>
                <a:ea typeface="+mn-ea"/>
                <a:cs typeface="+mn-cs"/>
              </a:rPr>
              <a:t>importante</a:t>
            </a:r>
            <a:r>
              <a:rPr kumimoji="0" lang="en-GB" sz="1600" b="0" i="0" u="none" strike="noStrike" kern="1200" cap="none" spc="0" normalizeH="0" baseline="0" noProof="0">
                <a:ln>
                  <a:noFill/>
                </a:ln>
                <a:solidFill>
                  <a:srgbClr val="FF5000"/>
                </a:solidFill>
                <a:effectLst/>
                <a:uLnTx/>
                <a:uFillTx/>
                <a:latin typeface="Arial"/>
                <a:ea typeface="+mn-ea"/>
                <a:cs typeface="+mn-cs"/>
              </a:rPr>
              <a:t>, tanto para </a:t>
            </a:r>
            <a:r>
              <a:rPr kumimoji="0" lang="en-GB" sz="1600" b="0" i="0" u="none" strike="noStrike" kern="1200" cap="none" spc="0" normalizeH="0" baseline="0" noProof="0" err="1">
                <a:ln>
                  <a:noFill/>
                </a:ln>
                <a:solidFill>
                  <a:srgbClr val="FF5000"/>
                </a:solidFill>
                <a:effectLst/>
                <a:uLnTx/>
                <a:uFillTx/>
                <a:latin typeface="Arial"/>
                <a:ea typeface="+mn-ea"/>
                <a:cs typeface="+mn-cs"/>
              </a:rPr>
              <a:t>servicos</a:t>
            </a:r>
            <a:r>
              <a:rPr kumimoji="0" lang="en-GB" sz="1600" b="0" i="0" u="none" strike="noStrike" kern="1200" cap="none" spc="0" normalizeH="0" baseline="0" noProof="0">
                <a:ln>
                  <a:noFill/>
                </a:ln>
                <a:solidFill>
                  <a:srgbClr val="FF5000"/>
                </a:solidFill>
                <a:effectLst/>
                <a:uLnTx/>
                <a:uFillTx/>
                <a:latin typeface="Arial"/>
                <a:ea typeface="+mn-ea"/>
                <a:cs typeface="+mn-cs"/>
              </a:rPr>
              <a:t> </a:t>
            </a:r>
            <a:r>
              <a:rPr kumimoji="0" lang="en-GB" sz="1600" b="0" i="0" u="none" strike="noStrike" kern="1200" cap="none" spc="0" normalizeH="0" baseline="0" noProof="0" err="1">
                <a:ln>
                  <a:noFill/>
                </a:ln>
                <a:solidFill>
                  <a:srgbClr val="FF5000"/>
                </a:solidFill>
                <a:effectLst/>
                <a:uLnTx/>
                <a:uFillTx/>
                <a:latin typeface="Arial"/>
                <a:ea typeface="+mn-ea"/>
                <a:cs typeface="+mn-cs"/>
              </a:rPr>
              <a:t>nuevos</a:t>
            </a:r>
            <a:r>
              <a:rPr kumimoji="0" lang="en-GB" sz="1600" b="0" i="0" u="none" strike="noStrike" kern="1200" cap="none" spc="0" normalizeH="0" baseline="0" noProof="0">
                <a:ln>
                  <a:noFill/>
                </a:ln>
                <a:solidFill>
                  <a:srgbClr val="FF5000"/>
                </a:solidFill>
                <a:effectLst/>
                <a:uLnTx/>
                <a:uFillTx/>
                <a:latin typeface="Arial"/>
                <a:ea typeface="+mn-ea"/>
                <a:cs typeface="+mn-cs"/>
              </a:rPr>
              <a:t> </a:t>
            </a:r>
            <a:r>
              <a:rPr kumimoji="0" lang="en-GB" sz="1600" b="0" i="0" u="none" strike="noStrike" kern="1200" cap="none" spc="0" normalizeH="0" baseline="0" noProof="0" err="1">
                <a:ln>
                  <a:noFill/>
                </a:ln>
                <a:solidFill>
                  <a:srgbClr val="FF5000"/>
                </a:solidFill>
                <a:effectLst/>
                <a:uLnTx/>
                <a:uFillTx/>
                <a:latin typeface="Arial"/>
                <a:ea typeface="+mn-ea"/>
                <a:cs typeface="+mn-cs"/>
              </a:rPr>
              <a:t>como</a:t>
            </a:r>
            <a:r>
              <a:rPr kumimoji="0" lang="en-GB" sz="1600" b="0" i="0" u="none" strike="noStrike" kern="1200" cap="none" spc="0" normalizeH="0" baseline="0" noProof="0">
                <a:ln>
                  <a:noFill/>
                </a:ln>
                <a:solidFill>
                  <a:srgbClr val="FF5000"/>
                </a:solidFill>
                <a:effectLst/>
                <a:uLnTx/>
                <a:uFillTx/>
                <a:latin typeface="Arial"/>
                <a:ea typeface="+mn-ea"/>
                <a:cs typeface="+mn-cs"/>
              </a:rPr>
              <a:t> para </a:t>
            </a:r>
            <a:r>
              <a:rPr kumimoji="0" lang="en-GB" sz="1600" b="0" i="0" u="none" strike="noStrike" kern="1200" cap="none" spc="0" normalizeH="0" baseline="0" noProof="0" err="1">
                <a:ln>
                  <a:noFill/>
                </a:ln>
                <a:solidFill>
                  <a:srgbClr val="FF5000"/>
                </a:solidFill>
                <a:effectLst/>
                <a:uLnTx/>
                <a:uFillTx/>
                <a:latin typeface="Arial"/>
                <a:ea typeface="+mn-ea"/>
                <a:cs typeface="+mn-cs"/>
              </a:rPr>
              <a:t>repeticiones</a:t>
            </a:r>
            <a:endParaRPr kumimoji="0" lang="en-GB" sz="1600" b="0" i="0" u="none" strike="noStrike" kern="1200" cap="none" spc="0" normalizeH="0" baseline="0" noProof="0">
              <a:ln>
                <a:noFill/>
              </a:ln>
              <a:solidFill>
                <a:srgbClr val="FF5000"/>
              </a:solidFill>
              <a:effectLst/>
              <a:uLnTx/>
              <a:uFillTx/>
              <a:latin typeface="Arial"/>
              <a:ea typeface="+mn-ea"/>
              <a:cs typeface="+mn-cs"/>
            </a:endParaRPr>
          </a:p>
        </p:txBody>
      </p:sp>
      <p:graphicFrame>
        <p:nvGraphicFramePr>
          <p:cNvPr id="24" name="Table 23">
            <a:extLst>
              <a:ext uri="{FF2B5EF4-FFF2-40B4-BE49-F238E27FC236}">
                <a16:creationId xmlns:a16="http://schemas.microsoft.com/office/drawing/2014/main" id="{25C13C3C-D80A-7E40-A75D-4897298C2C6C}"/>
              </a:ext>
            </a:extLst>
          </p:cNvPr>
          <p:cNvGraphicFramePr>
            <a:graphicFrameLocks noGrp="1"/>
          </p:cNvGraphicFramePr>
          <p:nvPr/>
        </p:nvGraphicFramePr>
        <p:xfrm>
          <a:off x="7432192" y="1003032"/>
          <a:ext cx="4303643" cy="4710618"/>
        </p:xfrm>
        <a:graphic>
          <a:graphicData uri="http://schemas.openxmlformats.org/drawingml/2006/table">
            <a:tbl>
              <a:tblPr>
                <a:tableStyleId>{5C22544A-7EE6-4342-B048-85BDC9FD1C3A}</a:tableStyleId>
              </a:tblPr>
              <a:tblGrid>
                <a:gridCol w="4303643">
                  <a:extLst>
                    <a:ext uri="{9D8B030D-6E8A-4147-A177-3AD203B41FA5}">
                      <a16:colId xmlns:a16="http://schemas.microsoft.com/office/drawing/2014/main" val="20000"/>
                    </a:ext>
                  </a:extLst>
                </a:gridCol>
              </a:tblGrid>
              <a:tr h="898631">
                <a:tc>
                  <a:txBody>
                    <a:bodyPr/>
                    <a:lstStyle/>
                    <a:p>
                      <a:pPr algn="l" fontAlgn="b"/>
                      <a:r>
                        <a:rPr lang="es-CL" sz="1400" b="0" i="0" u="none" strike="noStrike" noProof="0">
                          <a:solidFill>
                            <a:srgbClr val="000000"/>
                          </a:solidFill>
                          <a:effectLst/>
                          <a:latin typeface="+mn-lt"/>
                        </a:rPr>
                        <a:t>La función de búsqueda en estos servicios me facilita encontrar algo bueno para mirar</a:t>
                      </a:r>
                      <a:endParaRPr lang="en-GB" sz="1400" b="0" i="0" u="none" strike="noStrike">
                        <a:solidFill>
                          <a:srgbClr val="000000"/>
                        </a:solidFill>
                        <a:effectLst/>
                        <a:latin typeface="+mn-lt"/>
                      </a:endParaRPr>
                    </a:p>
                  </a:txBody>
                  <a:tcPr marL="0"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020724">
                <a:tc>
                  <a:txBody>
                    <a:bodyPr/>
                    <a:lstStyle/>
                    <a:p>
                      <a:pPr algn="r" fontAlgn="ctr"/>
                      <a:endParaRPr lang="en-GB" sz="1400" b="0" i="0" u="none" strike="noStrike">
                        <a:solidFill>
                          <a:srgbClr val="000000"/>
                        </a:solidFill>
                        <a:effectLst/>
                        <a:latin typeface="+mn-lt"/>
                      </a:endParaRPr>
                    </a:p>
                    <a:p>
                      <a:pPr algn="l" fontAlgn="ctr"/>
                      <a:r>
                        <a:rPr lang="es-CL" sz="1400" b="0" i="0" u="none" strike="noStrike" noProof="0">
                          <a:solidFill>
                            <a:srgbClr val="000000"/>
                          </a:solidFill>
                          <a:effectLst/>
                          <a:latin typeface="+mn-lt"/>
                        </a:rPr>
                        <a:t>Utilizo principalmente estos servicios para ver contenido nuevo</a:t>
                      </a:r>
                      <a:endParaRPr lang="en-GB" sz="1400" b="0" i="0" u="none" strike="noStrike">
                        <a:solidFill>
                          <a:srgbClr val="000000"/>
                        </a:solidFill>
                        <a:effectLst/>
                        <a:latin typeface="+mn-lt"/>
                      </a:endParaRPr>
                    </a:p>
                  </a:txBody>
                  <a:tcPr marL="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30421">
                <a:tc>
                  <a:txBody>
                    <a:bodyPr/>
                    <a:lstStyle/>
                    <a:p>
                      <a:pPr algn="l" fontAlgn="ctr"/>
                      <a:r>
                        <a:rPr lang="es-CL" sz="1400" b="0" i="0" u="none" strike="noStrike" noProof="0">
                          <a:solidFill>
                            <a:srgbClr val="000000"/>
                          </a:solidFill>
                          <a:effectLst/>
                          <a:latin typeface="+mn-lt"/>
                        </a:rPr>
                        <a:t>Utilizo principalmente estos servicios para ver repeticiones de mis programas favoritos.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09652087"/>
                  </a:ext>
                </a:extLst>
              </a:tr>
              <a:tr h="930421">
                <a:tc>
                  <a:txBody>
                    <a:bodyPr/>
                    <a:lstStyle/>
                    <a:p>
                      <a:pPr algn="l" fontAlgn="ctr"/>
                      <a:r>
                        <a:rPr lang="es-CL" sz="1400" b="0" i="0" u="none" strike="noStrike" noProof="0">
                          <a:solidFill>
                            <a:srgbClr val="000000"/>
                          </a:solidFill>
                          <a:effectLst/>
                          <a:latin typeface="+mn-lt"/>
                        </a:rPr>
                        <a:t>A menudo paso demasiado tiempo buscando un programa para ver en estos servicios.</a:t>
                      </a:r>
                      <a:endParaRPr lang="en-GB" sz="1400" b="0" i="0" u="none" strike="noStrike">
                        <a:solidFill>
                          <a:srgbClr val="000000"/>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54707891"/>
                  </a:ext>
                </a:extLst>
              </a:tr>
              <a:tr h="930421">
                <a:tc>
                  <a:txBody>
                    <a:bodyPr/>
                    <a:lstStyle/>
                    <a:p>
                      <a:pPr algn="l" fontAlgn="ctr"/>
                      <a:r>
                        <a:rPr lang="es-CL" sz="1400" b="0" i="0" u="none" strike="noStrike" noProof="0">
                          <a:solidFill>
                            <a:srgbClr val="000000"/>
                          </a:solidFill>
                          <a:effectLst/>
                          <a:latin typeface="+mn-lt"/>
                        </a:rPr>
                        <a:t>Las recomendaciones proporcionadas por estos servicios generalmente no son relevantes para mis intereses.</a:t>
                      </a:r>
                      <a:endParaRPr lang="en-GB" sz="1400" b="0" i="0" u="none" strike="noStrike">
                        <a:solidFill>
                          <a:srgbClr val="000000"/>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25528908"/>
                  </a:ext>
                </a:extLst>
              </a:tr>
            </a:tbl>
          </a:graphicData>
        </a:graphic>
      </p:graphicFrame>
      <p:graphicFrame>
        <p:nvGraphicFramePr>
          <p:cNvPr id="22" name="Content Placeholder 10">
            <a:extLst>
              <a:ext uri="{FF2B5EF4-FFF2-40B4-BE49-F238E27FC236}">
                <a16:creationId xmlns:a16="http://schemas.microsoft.com/office/drawing/2014/main" id="{F05B023D-8529-3046-AFC6-E4D16E2F4F3B}"/>
              </a:ext>
            </a:extLst>
          </p:cNvPr>
          <p:cNvGraphicFramePr>
            <a:graphicFrameLocks/>
          </p:cNvGraphicFramePr>
          <p:nvPr/>
        </p:nvGraphicFramePr>
        <p:xfrm>
          <a:off x="2881355" y="1003032"/>
          <a:ext cx="7840840" cy="47758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Table 27">
            <a:extLst>
              <a:ext uri="{FF2B5EF4-FFF2-40B4-BE49-F238E27FC236}">
                <a16:creationId xmlns:a16="http://schemas.microsoft.com/office/drawing/2014/main" id="{44CE39A2-A83D-D644-B8A1-41459261BCA5}"/>
              </a:ext>
            </a:extLst>
          </p:cNvPr>
          <p:cNvGraphicFramePr>
            <a:graphicFrameLocks noGrp="1"/>
          </p:cNvGraphicFramePr>
          <p:nvPr/>
        </p:nvGraphicFramePr>
        <p:xfrm>
          <a:off x="3849944" y="5620148"/>
          <a:ext cx="3427611" cy="370840"/>
        </p:xfrm>
        <a:graphic>
          <a:graphicData uri="http://schemas.openxmlformats.org/drawingml/2006/table">
            <a:tbl>
              <a:tblPr>
                <a:tableStyleId>{5C22544A-7EE6-4342-B048-85BDC9FD1C3A}</a:tableStyleId>
              </a:tblPr>
              <a:tblGrid>
                <a:gridCol w="817124">
                  <a:extLst>
                    <a:ext uri="{9D8B030D-6E8A-4147-A177-3AD203B41FA5}">
                      <a16:colId xmlns:a16="http://schemas.microsoft.com/office/drawing/2014/main" val="20002"/>
                    </a:ext>
                  </a:extLst>
                </a:gridCol>
                <a:gridCol w="1896894">
                  <a:extLst>
                    <a:ext uri="{9D8B030D-6E8A-4147-A177-3AD203B41FA5}">
                      <a16:colId xmlns:a16="http://schemas.microsoft.com/office/drawing/2014/main" val="20003"/>
                    </a:ext>
                  </a:extLst>
                </a:gridCol>
                <a:gridCol w="713593">
                  <a:extLst>
                    <a:ext uri="{9D8B030D-6E8A-4147-A177-3AD203B41FA5}">
                      <a16:colId xmlns:a16="http://schemas.microsoft.com/office/drawing/2014/main" val="20004"/>
                    </a:ext>
                  </a:extLst>
                </a:gridCol>
              </a:tblGrid>
              <a:tr h="370840">
                <a:tc>
                  <a:txBody>
                    <a:bodyPr/>
                    <a:lstStyle/>
                    <a:p>
                      <a:pPr algn="ctr"/>
                      <a:r>
                        <a:rPr lang="en-US" sz="1000">
                          <a:solidFill>
                            <a:schemeClr val="accent5"/>
                          </a:solidFill>
                        </a:rPr>
                        <a:t>Agree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kern="1200">
                          <a:solidFill>
                            <a:schemeClr val="accent1"/>
                          </a:solidFill>
                          <a:effectLst/>
                          <a:latin typeface="+mn-lt"/>
                          <a:ea typeface="+mn-ea"/>
                          <a:cs typeface="+mn-cs"/>
                        </a:rPr>
                        <a:t>Neither agree nor disagree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a:solidFill>
                            <a:schemeClr val="accent4"/>
                          </a:solidFill>
                        </a:rPr>
                        <a:t>Disagree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29" name="Straight Connector 28">
            <a:extLst>
              <a:ext uri="{FF2B5EF4-FFF2-40B4-BE49-F238E27FC236}">
                <a16:creationId xmlns:a16="http://schemas.microsoft.com/office/drawing/2014/main" id="{68D1AB23-9A5D-4944-9386-7B1DECB0A7C4}"/>
              </a:ext>
            </a:extLst>
          </p:cNvPr>
          <p:cNvCxnSpPr>
            <a:cxnSpLocks/>
          </p:cNvCxnSpPr>
          <p:nvPr/>
        </p:nvCxnSpPr>
        <p:spPr>
          <a:xfrm>
            <a:off x="6419541" y="5805568"/>
            <a:ext cx="207563" cy="0"/>
          </a:xfrm>
          <a:prstGeom prst="line">
            <a:avLst/>
          </a:prstGeom>
          <a:ln w="3175">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024B49F-D405-B748-A004-EBAD72CEF87C}"/>
              </a:ext>
            </a:extLst>
          </p:cNvPr>
          <p:cNvCxnSpPr>
            <a:cxnSpLocks/>
          </p:cNvCxnSpPr>
          <p:nvPr/>
        </p:nvCxnSpPr>
        <p:spPr>
          <a:xfrm>
            <a:off x="4581012" y="5805568"/>
            <a:ext cx="207563" cy="0"/>
          </a:xfrm>
          <a:prstGeom prst="line">
            <a:avLst/>
          </a:prstGeom>
          <a:ln w="3175">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DB88F4AF-6707-BC47-AC68-CDA94AAE17B9}"/>
              </a:ext>
            </a:extLst>
          </p:cNvPr>
          <p:cNvSpPr/>
          <p:nvPr/>
        </p:nvSpPr>
        <p:spPr bwMode="ltGray">
          <a:xfrm>
            <a:off x="2732598" y="3741403"/>
            <a:ext cx="5988492" cy="1867788"/>
          </a:xfrm>
          <a:prstGeom prst="rect">
            <a:avLst/>
          </a:prstGeom>
          <a:solidFill>
            <a:schemeClr val="bg1">
              <a:alpha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sp>
        <p:nvSpPr>
          <p:cNvPr id="6" name="Marcador de número de diapositiva 5">
            <a:extLst>
              <a:ext uri="{FF2B5EF4-FFF2-40B4-BE49-F238E27FC236}">
                <a16:creationId xmlns:a16="http://schemas.microsoft.com/office/drawing/2014/main" id="{614A4EE2-FFC6-433F-A738-9F82435467C1}"/>
              </a:ext>
            </a:extLst>
          </p:cNvPr>
          <p:cNvSpPr>
            <a:spLocks noGrp="1"/>
          </p:cNvSpPr>
          <p:nvPr>
            <p:ph type="sldNum" sz="quarter" idx="10"/>
          </p:nvPr>
        </p:nvSpPr>
        <p:spPr/>
        <p:txBody>
          <a:bodyPr/>
          <a:lstStyle/>
          <a:p>
            <a:fld id="{4034BEE3-566C-4068-A777-C3A4762E861B}" type="slidenum">
              <a:rPr lang="en-GB" smtClean="0"/>
              <a:pPr/>
              <a:t>25</a:t>
            </a:fld>
            <a:endParaRPr lang="en-GB"/>
          </a:p>
        </p:txBody>
      </p:sp>
    </p:spTree>
    <p:extLst>
      <p:ext uri="{BB962C8B-B14F-4D97-AF65-F5344CB8AC3E}">
        <p14:creationId xmlns:p14="http://schemas.microsoft.com/office/powerpoint/2010/main" val="211179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EBDA11FF-37F4-2D4C-9F79-A7605CC36240}"/>
              </a:ext>
            </a:extLst>
          </p:cNvPr>
          <p:cNvGrpSpPr/>
          <p:nvPr/>
        </p:nvGrpSpPr>
        <p:grpSpPr>
          <a:xfrm>
            <a:off x="3713555" y="1610965"/>
            <a:ext cx="3564000" cy="4072844"/>
            <a:chOff x="345461" y="1781810"/>
            <a:chExt cx="3564000" cy="4072844"/>
          </a:xfrm>
        </p:grpSpPr>
        <p:cxnSp>
          <p:nvCxnSpPr>
            <p:cNvPr id="37" name="Straight Connector 36">
              <a:extLst>
                <a:ext uri="{FF2B5EF4-FFF2-40B4-BE49-F238E27FC236}">
                  <a16:creationId xmlns:a16="http://schemas.microsoft.com/office/drawing/2014/main" id="{1247D745-C0BB-2347-8580-0E3E56A7D249}"/>
                </a:ext>
              </a:extLst>
            </p:cNvPr>
            <p:cNvCxnSpPr>
              <a:cxnSpLocks/>
            </p:cNvCxnSpPr>
            <p:nvPr/>
          </p:nvCxnSpPr>
          <p:spPr>
            <a:xfrm>
              <a:off x="345461" y="1781810"/>
              <a:ext cx="3446283" cy="0"/>
            </a:xfrm>
            <a:prstGeom prst="line">
              <a:avLst/>
            </a:prstGeom>
            <a:ln w="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0843D26-DFE3-4643-B713-2F0C64896E53}"/>
                </a:ext>
              </a:extLst>
            </p:cNvPr>
            <p:cNvCxnSpPr>
              <a:cxnSpLocks/>
            </p:cNvCxnSpPr>
            <p:nvPr/>
          </p:nvCxnSpPr>
          <p:spPr>
            <a:xfrm>
              <a:off x="345461" y="2671810"/>
              <a:ext cx="3564000" cy="0"/>
            </a:xfrm>
            <a:prstGeom prst="line">
              <a:avLst/>
            </a:prstGeom>
            <a:ln w="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BC167F4-9E29-E349-96CD-EBBE4ACAF9F9}"/>
                </a:ext>
              </a:extLst>
            </p:cNvPr>
            <p:cNvCxnSpPr>
              <a:cxnSpLocks/>
            </p:cNvCxnSpPr>
            <p:nvPr/>
          </p:nvCxnSpPr>
          <p:spPr>
            <a:xfrm>
              <a:off x="345461" y="3561810"/>
              <a:ext cx="3564000" cy="0"/>
            </a:xfrm>
            <a:prstGeom prst="line">
              <a:avLst/>
            </a:prstGeom>
            <a:ln w="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6F2225B-CAF3-4E42-AB5D-F3A174E7BC4C}"/>
                </a:ext>
              </a:extLst>
            </p:cNvPr>
            <p:cNvCxnSpPr>
              <a:cxnSpLocks/>
            </p:cNvCxnSpPr>
            <p:nvPr/>
          </p:nvCxnSpPr>
          <p:spPr>
            <a:xfrm>
              <a:off x="345461" y="4451810"/>
              <a:ext cx="3564000" cy="0"/>
            </a:xfrm>
            <a:prstGeom prst="line">
              <a:avLst/>
            </a:prstGeom>
            <a:ln w="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3F0D753-FA27-E84F-948E-DDEF10121B9C}"/>
                </a:ext>
              </a:extLst>
            </p:cNvPr>
            <p:cNvCxnSpPr>
              <a:cxnSpLocks/>
            </p:cNvCxnSpPr>
            <p:nvPr/>
          </p:nvCxnSpPr>
          <p:spPr>
            <a:xfrm>
              <a:off x="345461" y="5092427"/>
              <a:ext cx="3564000" cy="0"/>
            </a:xfrm>
            <a:prstGeom prst="line">
              <a:avLst/>
            </a:prstGeom>
            <a:ln w="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D54B168-2CE5-B441-9720-0A4FE853E666}"/>
                </a:ext>
              </a:extLst>
            </p:cNvPr>
            <p:cNvCxnSpPr>
              <a:cxnSpLocks/>
            </p:cNvCxnSpPr>
            <p:nvPr/>
          </p:nvCxnSpPr>
          <p:spPr>
            <a:xfrm>
              <a:off x="345461" y="5854654"/>
              <a:ext cx="3564000" cy="0"/>
            </a:xfrm>
            <a:prstGeom prst="line">
              <a:avLst/>
            </a:prstGeom>
            <a:ln w="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aphicFrame>
        <p:nvGraphicFramePr>
          <p:cNvPr id="49" name="Content Placeholder 10">
            <a:extLst>
              <a:ext uri="{FF2B5EF4-FFF2-40B4-BE49-F238E27FC236}">
                <a16:creationId xmlns:a16="http://schemas.microsoft.com/office/drawing/2014/main" id="{66A4D8D9-4E41-C04A-8C46-F69299D5BCB9}"/>
              </a:ext>
            </a:extLst>
          </p:cNvPr>
          <p:cNvGraphicFramePr>
            <a:graphicFrameLocks/>
          </p:cNvGraphicFramePr>
          <p:nvPr/>
        </p:nvGraphicFramePr>
        <p:xfrm>
          <a:off x="2881355" y="609600"/>
          <a:ext cx="7840840" cy="5584008"/>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6">
            <a:extLst>
              <a:ext uri="{FF2B5EF4-FFF2-40B4-BE49-F238E27FC236}">
                <a16:creationId xmlns:a16="http://schemas.microsoft.com/office/drawing/2014/main" id="{E7566E41-5DD6-492F-80D7-6D0FAEE018FA}"/>
              </a:ext>
            </a:extLst>
          </p:cNvPr>
          <p:cNvSpPr>
            <a:spLocks noGrp="1"/>
          </p:cNvSpPr>
          <p:nvPr>
            <p:ph type="title"/>
          </p:nvPr>
        </p:nvSpPr>
        <p:spPr/>
        <p:txBody>
          <a:bodyPr/>
          <a:lstStyle/>
          <a:p>
            <a:r>
              <a:rPr lang="es-ES"/>
              <a:t>El descubrimiento de contenido SVOD tiene margen de mejora</a:t>
            </a:r>
            <a:endParaRPr lang="en-GB"/>
          </a:p>
        </p:txBody>
      </p:sp>
      <p:sp>
        <p:nvSpPr>
          <p:cNvPr id="4" name="Footer Placeholder 3">
            <a:extLst>
              <a:ext uri="{FF2B5EF4-FFF2-40B4-BE49-F238E27FC236}">
                <a16:creationId xmlns:a16="http://schemas.microsoft.com/office/drawing/2014/main" id="{84EE9DA7-4E4E-4DD2-B573-C06ACA18ED86}"/>
              </a:ext>
            </a:extLst>
          </p:cNvPr>
          <p:cNvSpPr>
            <a:spLocks noGrp="1"/>
          </p:cNvSpPr>
          <p:nvPr>
            <p:ph type="ftr" sz="quarter" idx="11"/>
          </p:nvPr>
        </p:nvSpPr>
        <p:spPr>
          <a:xfrm>
            <a:off x="5026517" y="6379027"/>
            <a:ext cx="6563735" cy="19568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33333"/>
                </a:solidFill>
                <a:effectLst/>
                <a:uLnTx/>
                <a:uFillTx/>
                <a:latin typeface="Arial"/>
                <a:ea typeface="+mn-ea"/>
                <a:cs typeface="+mn-cs"/>
              </a:rPr>
              <a:t>Base: 5,869  connected consumers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33333"/>
                </a:solidFill>
                <a:effectLst/>
                <a:uLnTx/>
                <a:uFillTx/>
                <a:latin typeface="Arial"/>
                <a:ea typeface="+mn-ea"/>
                <a:cs typeface="+mn-cs"/>
              </a:rPr>
              <a:t>Source: Kantar DIMENSION study 2020</a:t>
            </a:r>
          </a:p>
        </p:txBody>
      </p:sp>
      <p:graphicFrame>
        <p:nvGraphicFramePr>
          <p:cNvPr id="18" name="Table 17">
            <a:extLst>
              <a:ext uri="{FF2B5EF4-FFF2-40B4-BE49-F238E27FC236}">
                <a16:creationId xmlns:a16="http://schemas.microsoft.com/office/drawing/2014/main" id="{60E33F3F-B559-7B43-A864-99FE48F787F9}"/>
              </a:ext>
            </a:extLst>
          </p:cNvPr>
          <p:cNvGraphicFramePr>
            <a:graphicFrameLocks noGrp="1"/>
          </p:cNvGraphicFramePr>
          <p:nvPr/>
        </p:nvGraphicFramePr>
        <p:xfrm>
          <a:off x="3732227" y="6328496"/>
          <a:ext cx="3427611" cy="370840"/>
        </p:xfrm>
        <a:graphic>
          <a:graphicData uri="http://schemas.openxmlformats.org/drawingml/2006/table">
            <a:tbl>
              <a:tblPr>
                <a:tableStyleId>{5C22544A-7EE6-4342-B048-85BDC9FD1C3A}</a:tableStyleId>
              </a:tblPr>
              <a:tblGrid>
                <a:gridCol w="817124">
                  <a:extLst>
                    <a:ext uri="{9D8B030D-6E8A-4147-A177-3AD203B41FA5}">
                      <a16:colId xmlns:a16="http://schemas.microsoft.com/office/drawing/2014/main" val="20002"/>
                    </a:ext>
                  </a:extLst>
                </a:gridCol>
                <a:gridCol w="1896894">
                  <a:extLst>
                    <a:ext uri="{9D8B030D-6E8A-4147-A177-3AD203B41FA5}">
                      <a16:colId xmlns:a16="http://schemas.microsoft.com/office/drawing/2014/main" val="20003"/>
                    </a:ext>
                  </a:extLst>
                </a:gridCol>
                <a:gridCol w="713593">
                  <a:extLst>
                    <a:ext uri="{9D8B030D-6E8A-4147-A177-3AD203B41FA5}">
                      <a16:colId xmlns:a16="http://schemas.microsoft.com/office/drawing/2014/main" val="20004"/>
                    </a:ext>
                  </a:extLst>
                </a:gridCol>
              </a:tblGrid>
              <a:tr h="370840">
                <a:tc>
                  <a:txBody>
                    <a:bodyPr/>
                    <a:lstStyle/>
                    <a:p>
                      <a:pPr algn="ctr"/>
                      <a:r>
                        <a:rPr lang="en-US" sz="1000">
                          <a:solidFill>
                            <a:schemeClr val="accent5"/>
                          </a:solidFill>
                        </a:rPr>
                        <a:t>Agree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kern="1200" dirty="0">
                          <a:solidFill>
                            <a:schemeClr val="accent1"/>
                          </a:solidFill>
                          <a:effectLst/>
                          <a:latin typeface="+mn-lt"/>
                          <a:ea typeface="+mn-ea"/>
                          <a:cs typeface="+mn-cs"/>
                        </a:rPr>
                        <a:t>Neither agree nor disagree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solidFill>
                            <a:schemeClr val="accent4"/>
                          </a:solidFill>
                        </a:rPr>
                        <a:t>Disagree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25" name="Straight Connector 24">
            <a:extLst>
              <a:ext uri="{FF2B5EF4-FFF2-40B4-BE49-F238E27FC236}">
                <a16:creationId xmlns:a16="http://schemas.microsoft.com/office/drawing/2014/main" id="{4CB72A7E-5DD9-494D-95EA-B849A9BD6836}"/>
              </a:ext>
            </a:extLst>
          </p:cNvPr>
          <p:cNvCxnSpPr>
            <a:cxnSpLocks/>
          </p:cNvCxnSpPr>
          <p:nvPr/>
        </p:nvCxnSpPr>
        <p:spPr>
          <a:xfrm>
            <a:off x="6301824" y="6513916"/>
            <a:ext cx="207563" cy="0"/>
          </a:xfrm>
          <a:prstGeom prst="line">
            <a:avLst/>
          </a:prstGeom>
          <a:ln w="3175">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1D47B8C-9842-CD4B-9C7A-677A245E70A5}"/>
              </a:ext>
            </a:extLst>
          </p:cNvPr>
          <p:cNvCxnSpPr>
            <a:cxnSpLocks/>
          </p:cNvCxnSpPr>
          <p:nvPr/>
        </p:nvCxnSpPr>
        <p:spPr>
          <a:xfrm>
            <a:off x="4463295" y="6513916"/>
            <a:ext cx="207563" cy="0"/>
          </a:xfrm>
          <a:prstGeom prst="line">
            <a:avLst/>
          </a:prstGeom>
          <a:ln w="3175">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36" name="Text Placeholder 35">
            <a:extLst>
              <a:ext uri="{FF2B5EF4-FFF2-40B4-BE49-F238E27FC236}">
                <a16:creationId xmlns:a16="http://schemas.microsoft.com/office/drawing/2014/main" id="{537AB3C9-67B5-5848-BE96-5D33175889C5}"/>
              </a:ext>
            </a:extLst>
          </p:cNvPr>
          <p:cNvSpPr>
            <a:spLocks noGrp="1"/>
          </p:cNvSpPr>
          <p:nvPr>
            <p:ph type="body" sz="quarter" idx="12"/>
          </p:nvPr>
        </p:nvSpPr>
        <p:spPr>
          <a:xfrm>
            <a:off x="348171" y="862032"/>
            <a:ext cx="11466512" cy="396000"/>
          </a:xfrm>
        </p:spPr>
        <p:txBody>
          <a:bodyPr/>
          <a:lstStyle/>
          <a:p>
            <a:r>
              <a:rPr lang="es-CL" sz="2000"/>
              <a:t>Actitudes de los consumidores conectados hacia los servicios SVOD</a:t>
            </a:r>
          </a:p>
        </p:txBody>
      </p:sp>
      <p:sp>
        <p:nvSpPr>
          <p:cNvPr id="17" name="Rectangle 16">
            <a:extLst>
              <a:ext uri="{FF2B5EF4-FFF2-40B4-BE49-F238E27FC236}">
                <a16:creationId xmlns:a16="http://schemas.microsoft.com/office/drawing/2014/main" id="{16929755-EE94-4A82-AE86-80A8EE331218}"/>
              </a:ext>
            </a:extLst>
          </p:cNvPr>
          <p:cNvSpPr/>
          <p:nvPr/>
        </p:nvSpPr>
        <p:spPr bwMode="ltGray">
          <a:xfrm>
            <a:off x="299447" y="1482499"/>
            <a:ext cx="2983400" cy="396686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err="1">
                <a:ln>
                  <a:noFill/>
                </a:ln>
                <a:solidFill>
                  <a:srgbClr val="FF5000"/>
                </a:solidFill>
                <a:effectLst/>
                <a:uLnTx/>
                <a:uFillTx/>
                <a:latin typeface="Arial"/>
                <a:ea typeface="+mn-ea"/>
                <a:cs typeface="+mn-cs"/>
              </a:rPr>
              <a:t>Margen</a:t>
            </a:r>
            <a:r>
              <a:rPr kumimoji="0" lang="en-GB" sz="1600" b="1" i="0" u="none" strike="noStrike" kern="1200" cap="none" spc="0" normalizeH="0" baseline="0" noProof="0">
                <a:ln>
                  <a:noFill/>
                </a:ln>
                <a:solidFill>
                  <a:srgbClr val="FF5000"/>
                </a:solidFill>
                <a:effectLst/>
                <a:uLnTx/>
                <a:uFillTx/>
                <a:latin typeface="Arial"/>
                <a:ea typeface="+mn-ea"/>
                <a:cs typeface="+mn-cs"/>
              </a:rPr>
              <a:t> de </a:t>
            </a:r>
            <a:r>
              <a:rPr kumimoji="0" lang="en-GB" sz="1600" b="1" i="0" u="none" strike="noStrike" kern="1200" cap="none" spc="0" normalizeH="0" baseline="0" noProof="0" err="1">
                <a:ln>
                  <a:noFill/>
                </a:ln>
                <a:solidFill>
                  <a:srgbClr val="FF5000"/>
                </a:solidFill>
                <a:effectLst/>
                <a:uLnTx/>
                <a:uFillTx/>
                <a:latin typeface="Arial"/>
                <a:ea typeface="+mn-ea"/>
                <a:cs typeface="+mn-cs"/>
              </a:rPr>
              <a:t>mejora</a:t>
            </a:r>
            <a:endParaRPr kumimoji="0" lang="en-GB" sz="1600" b="1" i="0" u="none" strike="noStrike" kern="1200" cap="none" spc="0" normalizeH="0" baseline="0" noProof="0">
              <a:ln>
                <a:noFill/>
              </a:ln>
              <a:solidFill>
                <a:srgbClr val="FF5000"/>
              </a:solidFill>
              <a:effectLst/>
              <a:uLnTx/>
              <a:uFillTx/>
              <a:latin typeface="Arial"/>
              <a:ea typeface="+mn-ea"/>
              <a:cs typeface="+mn-cs"/>
            </a:endParaRPr>
          </a:p>
          <a:p>
            <a:pPr>
              <a:defRPr/>
            </a:pPr>
            <a:r>
              <a:rPr kumimoji="0" lang="es-ES" sz="1600" b="0" i="0" u="none" strike="noStrike" kern="1200" cap="none" spc="0" normalizeH="0" baseline="0" noProof="0">
                <a:ln>
                  <a:noFill/>
                </a:ln>
                <a:solidFill>
                  <a:srgbClr val="333333"/>
                </a:solidFill>
                <a:effectLst/>
                <a:uLnTx/>
                <a:uFillTx/>
                <a:latin typeface="Arial"/>
                <a:ea typeface="+mn-ea"/>
                <a:cs typeface="+mn-cs"/>
              </a:rPr>
              <a:t>Aunque los consumidores encuentran que la función de búsqueda es fácil de usar (cuando saben lo que buscan)</a:t>
            </a:r>
            <a:r>
              <a:rPr kumimoji="0" lang="en-GB" sz="1600" b="0" i="0" u="none" strike="noStrike" kern="1200" cap="none" spc="0" normalizeH="0" baseline="0" noProof="0">
                <a:ln>
                  <a:noFill/>
                </a:ln>
                <a:solidFill>
                  <a:srgbClr val="333333"/>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333333"/>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FF5000"/>
              </a:buClr>
              <a:buSzTx/>
              <a:buFont typeface="STIXGeneral-Regular" pitchFamily="2" charset="2"/>
              <a:buChar char="⏤"/>
              <a:tabLst/>
              <a:defRPr/>
            </a:pPr>
            <a:r>
              <a:rPr lang="en-GB" sz="1600" err="1">
                <a:solidFill>
                  <a:srgbClr val="333333"/>
                </a:solidFill>
                <a:latin typeface="Arial"/>
              </a:rPr>
              <a:t>Gastan</a:t>
            </a:r>
            <a:r>
              <a:rPr lang="en-GB" sz="1600">
                <a:solidFill>
                  <a:srgbClr val="333333"/>
                </a:solidFill>
                <a:latin typeface="Arial"/>
              </a:rPr>
              <a:t> </a:t>
            </a:r>
            <a:r>
              <a:rPr lang="en-GB" sz="1600" err="1">
                <a:solidFill>
                  <a:srgbClr val="333333"/>
                </a:solidFill>
                <a:latin typeface="Arial"/>
              </a:rPr>
              <a:t>mucho</a:t>
            </a:r>
            <a:r>
              <a:rPr lang="en-GB" sz="1600">
                <a:solidFill>
                  <a:srgbClr val="333333"/>
                </a:solidFill>
                <a:latin typeface="Arial"/>
              </a:rPr>
              <a:t> </a:t>
            </a:r>
            <a:r>
              <a:rPr lang="en-GB" sz="1600" err="1">
                <a:solidFill>
                  <a:srgbClr val="333333"/>
                </a:solidFill>
                <a:latin typeface="Arial"/>
              </a:rPr>
              <a:t>tiempo</a:t>
            </a:r>
            <a:r>
              <a:rPr lang="en-GB" sz="1600">
                <a:solidFill>
                  <a:srgbClr val="333333"/>
                </a:solidFill>
                <a:latin typeface="Arial"/>
              </a:rPr>
              <a:t> </a:t>
            </a:r>
            <a:r>
              <a:rPr lang="en-GB" sz="1600" err="1">
                <a:solidFill>
                  <a:srgbClr val="333333"/>
                </a:solidFill>
                <a:latin typeface="Arial"/>
              </a:rPr>
              <a:t>buscando</a:t>
            </a:r>
            <a:r>
              <a:rPr lang="en-GB" sz="1600">
                <a:solidFill>
                  <a:srgbClr val="333333"/>
                </a:solidFill>
                <a:latin typeface="Arial"/>
              </a:rPr>
              <a:t> algo que </a:t>
            </a:r>
            <a:r>
              <a:rPr lang="en-GB" sz="1600" err="1">
                <a:solidFill>
                  <a:srgbClr val="333333"/>
                </a:solidFill>
                <a:latin typeface="Arial"/>
              </a:rPr>
              <a:t>ver</a:t>
            </a:r>
            <a:r>
              <a:rPr kumimoji="0" lang="en-GB" sz="1600" b="0" i="0" u="none" strike="noStrike" kern="1200" cap="none" spc="0" normalizeH="0" baseline="0" noProof="0">
                <a:ln>
                  <a:noFill/>
                </a:ln>
                <a:solidFill>
                  <a:srgbClr val="333333"/>
                </a:solidFill>
                <a:effectLst/>
                <a:uLnTx/>
                <a:uFillTx/>
                <a:latin typeface="Arial"/>
                <a:ea typeface="+mn-ea"/>
                <a:cs typeface="+mn-cs"/>
              </a:rPr>
              <a:t>.</a:t>
            </a:r>
          </a:p>
          <a:p>
            <a:pPr marL="285750" marR="0" lvl="0" indent="-285750" algn="l" defTabSz="914400" rtl="0" eaLnBrk="1" fontAlgn="auto" latinLnBrk="0" hangingPunct="1">
              <a:lnSpc>
                <a:spcPct val="100000"/>
              </a:lnSpc>
              <a:spcBef>
                <a:spcPts val="0"/>
              </a:spcBef>
              <a:spcAft>
                <a:spcPts val="0"/>
              </a:spcAft>
              <a:buClr>
                <a:srgbClr val="FF5000"/>
              </a:buClr>
              <a:buSzTx/>
              <a:buFont typeface="STIXGeneral-Regular" pitchFamily="2" charset="2"/>
              <a:buChar char="⏤"/>
              <a:tabLst/>
              <a:defRPr/>
            </a:pPr>
            <a:endParaRPr kumimoji="0" lang="en-GB" sz="1600" b="0" i="0" u="none" strike="noStrike" kern="1200" cap="none" spc="0" normalizeH="0" baseline="0" noProof="0">
              <a:ln>
                <a:noFill/>
              </a:ln>
              <a:solidFill>
                <a:srgbClr val="333333"/>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FF5000"/>
              </a:buClr>
              <a:buSzTx/>
              <a:buFont typeface="STIXGeneral-Regular" pitchFamily="2" charset="2"/>
              <a:buChar char="⏤"/>
              <a:tabLst/>
              <a:defRPr/>
            </a:pPr>
            <a:r>
              <a:rPr kumimoji="0" lang="es-ES" sz="1600" b="0" i="0" u="none" strike="noStrike" kern="1200" cap="none" spc="0" normalizeH="0" baseline="0" noProof="0">
                <a:ln>
                  <a:noFill/>
                </a:ln>
                <a:solidFill>
                  <a:srgbClr val="333333"/>
                </a:solidFill>
                <a:effectLst/>
                <a:uLnTx/>
                <a:uFillTx/>
                <a:latin typeface="Arial"/>
                <a:ea typeface="+mn-ea"/>
                <a:cs typeface="+mn-cs"/>
              </a:rPr>
              <a:t>las recomendaciones de la plataforma no son útiles: las recomendaciones de amigos y familiares son mejores</a:t>
            </a:r>
            <a:r>
              <a:rPr kumimoji="0" lang="en-GB" sz="1600" b="0" i="0" u="none" strike="noStrike" kern="1200" cap="none" spc="0" normalizeH="0" baseline="0" noProof="0">
                <a:ln>
                  <a:noFill/>
                </a:ln>
                <a:solidFill>
                  <a:srgbClr val="333333"/>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srgbClr val="333333"/>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srgbClr val="333333"/>
              </a:solidFill>
              <a:effectLst/>
              <a:uLnTx/>
              <a:uFillTx/>
              <a:latin typeface="Arial"/>
              <a:ea typeface="+mn-ea"/>
              <a:cs typeface="+mn-cs"/>
            </a:endParaRPr>
          </a:p>
        </p:txBody>
      </p:sp>
      <p:graphicFrame>
        <p:nvGraphicFramePr>
          <p:cNvPr id="50" name="Table 49">
            <a:extLst>
              <a:ext uri="{FF2B5EF4-FFF2-40B4-BE49-F238E27FC236}">
                <a16:creationId xmlns:a16="http://schemas.microsoft.com/office/drawing/2014/main" id="{4BA3FBCD-71E1-F942-98B7-D111DC70097C}"/>
              </a:ext>
            </a:extLst>
          </p:cNvPr>
          <p:cNvGraphicFramePr>
            <a:graphicFrameLocks noGrp="1"/>
          </p:cNvGraphicFramePr>
          <p:nvPr/>
        </p:nvGraphicFramePr>
        <p:xfrm>
          <a:off x="7479792" y="1172532"/>
          <a:ext cx="4303643" cy="4904293"/>
        </p:xfrm>
        <a:graphic>
          <a:graphicData uri="http://schemas.openxmlformats.org/drawingml/2006/table">
            <a:tbl>
              <a:tblPr>
                <a:tableStyleId>{5C22544A-7EE6-4342-B048-85BDC9FD1C3A}</a:tableStyleId>
              </a:tblPr>
              <a:tblGrid>
                <a:gridCol w="4303643">
                  <a:extLst>
                    <a:ext uri="{9D8B030D-6E8A-4147-A177-3AD203B41FA5}">
                      <a16:colId xmlns:a16="http://schemas.microsoft.com/office/drawing/2014/main" val="20000"/>
                    </a:ext>
                  </a:extLst>
                </a:gridCol>
              </a:tblGrid>
              <a:tr h="947213">
                <a:tc>
                  <a:txBody>
                    <a:bodyPr/>
                    <a:lstStyle/>
                    <a:p>
                      <a:pPr algn="l" fontAlgn="b"/>
                      <a:r>
                        <a:rPr lang="es-CL" sz="1400" b="0" i="0" u="none" strike="noStrike" noProof="0">
                          <a:solidFill>
                            <a:srgbClr val="000000"/>
                          </a:solidFill>
                          <a:effectLst/>
                          <a:latin typeface="+mn-lt"/>
                        </a:rPr>
                        <a:t>La función de búsqueda en estos servicios me facilita encontrar algo bueno para mirar</a:t>
                      </a:r>
                      <a:endParaRPr lang="en-GB" sz="1400" b="0" i="0" u="none" strike="noStrike">
                        <a:solidFill>
                          <a:srgbClr val="000000"/>
                        </a:solidFill>
                        <a:effectLst/>
                        <a:latin typeface="+mn-lt"/>
                      </a:endParaRPr>
                    </a:p>
                  </a:txBody>
                  <a:tcPr marL="0"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00546">
                <a:tc>
                  <a:txBody>
                    <a:bodyPr/>
                    <a:lstStyle/>
                    <a:p>
                      <a:pPr algn="l" fontAlgn="ctr"/>
                      <a:r>
                        <a:rPr lang="es-CL" sz="1400" b="0" i="0" u="none" strike="noStrike" noProof="0">
                          <a:solidFill>
                            <a:srgbClr val="000000"/>
                          </a:solidFill>
                          <a:effectLst/>
                          <a:latin typeface="+mn-lt"/>
                        </a:rPr>
                        <a:t>Utilizo principalmente estos servicios para ver contenido nuevo</a:t>
                      </a:r>
                      <a:endParaRPr lang="en-GB" sz="1400" b="0" i="0" u="none" strike="noStrike">
                        <a:solidFill>
                          <a:srgbClr val="000000"/>
                        </a:solidFill>
                        <a:effectLst/>
                        <a:latin typeface="+mn-lt"/>
                      </a:endParaRP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831273">
                <a:tc>
                  <a:txBody>
                    <a:bodyPr/>
                    <a:lstStyle/>
                    <a:p>
                      <a:pPr algn="l" fontAlgn="ctr"/>
                      <a:r>
                        <a:rPr lang="es-CL" sz="1400" b="0" i="0" u="none" strike="noStrike" noProof="0">
                          <a:solidFill>
                            <a:srgbClr val="000000"/>
                          </a:solidFill>
                          <a:effectLst/>
                          <a:latin typeface="+mn-lt"/>
                        </a:rPr>
                        <a:t>Utilizo principalmente estos servicios para ver repeticiones de mis programas favoritos.</a:t>
                      </a:r>
                      <a:endParaRPr lang="en-GB" sz="1400" b="0" i="0" u="none" strike="noStrike">
                        <a:solidFill>
                          <a:srgbClr val="000000"/>
                        </a:solidFill>
                        <a:effectLst/>
                        <a:latin typeface="+mn-lt"/>
                      </a:endParaRPr>
                    </a:p>
                  </a:txBody>
                  <a:tcPr marL="0"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09652087"/>
                  </a:ext>
                </a:extLst>
              </a:tr>
              <a:tr h="775854">
                <a:tc>
                  <a:txBody>
                    <a:bodyPr/>
                    <a:lstStyle/>
                    <a:p>
                      <a:pPr algn="l" fontAlgn="ctr"/>
                      <a:r>
                        <a:rPr lang="es-CL" sz="1400" b="0" i="0" u="none" strike="noStrike" noProof="0">
                          <a:solidFill>
                            <a:srgbClr val="000000"/>
                          </a:solidFill>
                          <a:effectLst/>
                          <a:latin typeface="+mn-lt"/>
                        </a:rPr>
                        <a:t>A menudo paso demasiado tiempo buscando un programa para ver en estos servicios.</a:t>
                      </a:r>
                      <a:endParaRPr lang="en-GB" sz="1400" b="0" i="0" u="none" strike="noStrike">
                        <a:solidFill>
                          <a:srgbClr val="000000"/>
                        </a:solidFill>
                        <a:effectLst/>
                        <a:latin typeface="+mn-lt"/>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54707891"/>
                  </a:ext>
                </a:extLst>
              </a:tr>
              <a:tr h="678873">
                <a:tc>
                  <a:txBody>
                    <a:bodyPr/>
                    <a:lstStyle/>
                    <a:p>
                      <a:pPr algn="l" fontAlgn="ctr"/>
                      <a:r>
                        <a:rPr lang="es-CL" sz="1400" b="0" i="0" u="none" strike="noStrike" noProof="0">
                          <a:solidFill>
                            <a:srgbClr val="000000"/>
                          </a:solidFill>
                          <a:effectLst/>
                          <a:latin typeface="+mn-lt"/>
                        </a:rPr>
                        <a:t>Las recomendaciones proporcionadas por estos servicios generalmente no son relevantes para mis intereses.</a:t>
                      </a:r>
                      <a:endParaRPr lang="en-GB" sz="1400" b="0" i="0" u="none" strike="noStrike">
                        <a:solidFill>
                          <a:srgbClr val="000000"/>
                        </a:solidFill>
                        <a:effectLst/>
                        <a:latin typeface="+mn-lt"/>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25528908"/>
                  </a:ext>
                </a:extLst>
              </a:tr>
              <a:tr h="770534">
                <a:tc>
                  <a:txBody>
                    <a:bodyPr/>
                    <a:lstStyle/>
                    <a:p>
                      <a:pPr algn="l"/>
                      <a:r>
                        <a:rPr lang="es-ES" sz="1400"/>
                        <a:t>Confío en las recomendaciones de amigos y familiares para decidir qué ver en estos servicios</a:t>
                      </a:r>
                      <a:r>
                        <a:rPr lang="en-GB" sz="1400"/>
                        <a:t>.</a:t>
                      </a: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90977276"/>
                  </a:ext>
                </a:extLst>
              </a:tr>
            </a:tbl>
          </a:graphicData>
        </a:graphic>
      </p:graphicFrame>
      <p:sp>
        <p:nvSpPr>
          <p:cNvPr id="51" name="Rectangle 50">
            <a:extLst>
              <a:ext uri="{FF2B5EF4-FFF2-40B4-BE49-F238E27FC236}">
                <a16:creationId xmlns:a16="http://schemas.microsoft.com/office/drawing/2014/main" id="{FE9F19EC-68D9-EE4A-8EAD-719669E82869}"/>
              </a:ext>
            </a:extLst>
          </p:cNvPr>
          <p:cNvSpPr/>
          <p:nvPr/>
        </p:nvSpPr>
        <p:spPr bwMode="ltGray">
          <a:xfrm>
            <a:off x="3282847" y="2081485"/>
            <a:ext cx="8854480" cy="1689682"/>
          </a:xfrm>
          <a:prstGeom prst="rect">
            <a:avLst/>
          </a:prstGeom>
          <a:solidFill>
            <a:schemeClr val="bg1">
              <a:alpha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sp>
        <p:nvSpPr>
          <p:cNvPr id="5" name="Marcador de número de diapositiva 4">
            <a:extLst>
              <a:ext uri="{FF2B5EF4-FFF2-40B4-BE49-F238E27FC236}">
                <a16:creationId xmlns:a16="http://schemas.microsoft.com/office/drawing/2014/main" id="{E2BBBD92-3591-4E9E-9C06-381587140F5A}"/>
              </a:ext>
            </a:extLst>
          </p:cNvPr>
          <p:cNvSpPr>
            <a:spLocks noGrp="1"/>
          </p:cNvSpPr>
          <p:nvPr>
            <p:ph type="sldNum" sz="quarter" idx="10"/>
          </p:nvPr>
        </p:nvSpPr>
        <p:spPr/>
        <p:txBody>
          <a:bodyPr/>
          <a:lstStyle/>
          <a:p>
            <a:fld id="{4034BEE3-566C-4068-A777-C3A4762E861B}" type="slidenum">
              <a:rPr lang="en-GB" smtClean="0"/>
              <a:pPr/>
              <a:t>26</a:t>
            </a:fld>
            <a:endParaRPr lang="en-GB"/>
          </a:p>
        </p:txBody>
      </p:sp>
    </p:spTree>
    <p:extLst>
      <p:ext uri="{BB962C8B-B14F-4D97-AF65-F5344CB8AC3E}">
        <p14:creationId xmlns:p14="http://schemas.microsoft.com/office/powerpoint/2010/main" val="393720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18ACFAD7-A407-4B14-9130-0AEE39705C38}"/>
              </a:ext>
            </a:extLst>
          </p:cNvPr>
          <p:cNvSpPr/>
          <p:nvPr/>
        </p:nvSpPr>
        <p:spPr bwMode="ltGray">
          <a:xfrm>
            <a:off x="0" y="0"/>
            <a:ext cx="12192000" cy="685800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s-CL" sz="1600" b="0" err="1"/>
          </a:p>
        </p:txBody>
      </p:sp>
      <p:sp>
        <p:nvSpPr>
          <p:cNvPr id="62" name="Content Placeholder 9">
            <a:extLst>
              <a:ext uri="{FF2B5EF4-FFF2-40B4-BE49-F238E27FC236}">
                <a16:creationId xmlns:a16="http://schemas.microsoft.com/office/drawing/2014/main" id="{07395FDB-B86E-4351-A37B-763C6D9CFF48}"/>
              </a:ext>
            </a:extLst>
          </p:cNvPr>
          <p:cNvSpPr txBox="1">
            <a:spLocks/>
          </p:cNvSpPr>
          <p:nvPr/>
        </p:nvSpPr>
        <p:spPr>
          <a:xfrm>
            <a:off x="7781787" y="2328835"/>
            <a:ext cx="4042535" cy="2130204"/>
          </a:xfrm>
          <a:prstGeom prst="rect">
            <a:avLst/>
          </a:prstGeom>
        </p:spPr>
        <p:txBody>
          <a:bodyPr vert="horz" lIns="0" tIns="0" rIns="0" bIns="0" rtlCol="0" anchor="t">
            <a:noAutofit/>
          </a:bodyPr>
          <a:lstStyle>
            <a:lvl1pPr marL="0" indent="0" algn="l" defTabSz="914400" rtl="0" eaLnBrk="1" latinLnBrk="0" hangingPunct="1">
              <a:lnSpc>
                <a:spcPct val="100000"/>
              </a:lnSpc>
              <a:spcBef>
                <a:spcPts val="1200"/>
              </a:spcBef>
              <a:buFont typeface="Arial" panose="020B0604020202020204" pitchFamily="34" charset="0"/>
              <a:buNone/>
              <a:defRPr sz="1400" b="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marR="0" lvl="1" indent="-180975" algn="l" defTabSz="1213094" rtl="0" eaLnBrk="1" fontAlgn="auto" latinLnBrk="0" hangingPunct="1">
              <a:lnSpc>
                <a:spcPct val="100000"/>
              </a:lnSpc>
              <a:spcBef>
                <a:spcPts val="600"/>
              </a:spcBef>
              <a:spcAft>
                <a:spcPts val="0"/>
              </a:spcAft>
              <a:buClrTx/>
              <a:buSzPct val="100000"/>
              <a:buFont typeface="Arial" panose="020B0604020202020204" pitchFamily="34" charset="0"/>
              <a:buChar char="ꟷ"/>
              <a:tabLst/>
              <a:defRPr/>
            </a:pPr>
            <a:r>
              <a:rPr kumimoji="0" lang="en-GB" sz="1600" b="0" i="0" u="none" strike="noStrike" kern="0" cap="none" spc="0" normalizeH="0" baseline="0" noProof="0">
                <a:ln>
                  <a:noFill/>
                </a:ln>
                <a:solidFill>
                  <a:srgbClr val="FFFFFF"/>
                </a:solidFill>
                <a:effectLst/>
                <a:uLnTx/>
                <a:uFillTx/>
                <a:latin typeface="Arial"/>
                <a:ea typeface="PMingLiU" pitchFamily="18" charset="-120"/>
                <a:cs typeface="+mn-cs"/>
              </a:rPr>
              <a:t>Broadcaster live streaming </a:t>
            </a:r>
          </a:p>
          <a:p>
            <a:pPr marL="180975" marR="0" lvl="1" indent="-180975" algn="l" defTabSz="1213094" rtl="0" eaLnBrk="1" fontAlgn="auto" latinLnBrk="0" hangingPunct="1">
              <a:lnSpc>
                <a:spcPct val="100000"/>
              </a:lnSpc>
              <a:spcBef>
                <a:spcPts val="600"/>
              </a:spcBef>
              <a:spcAft>
                <a:spcPts val="0"/>
              </a:spcAft>
              <a:buClrTx/>
              <a:buSzPct val="100000"/>
              <a:buFont typeface="Arial" panose="020B0604020202020204" pitchFamily="34" charset="0"/>
              <a:buChar char="ꟷ"/>
              <a:tabLst/>
              <a:defRPr/>
            </a:pPr>
            <a:r>
              <a:rPr kumimoji="0" lang="en-GB" sz="1600" b="0" i="0" u="none" strike="noStrike" kern="0" cap="none" spc="0" normalizeH="0" baseline="0" noProof="0">
                <a:ln>
                  <a:noFill/>
                </a:ln>
                <a:solidFill>
                  <a:srgbClr val="FFFFFF"/>
                </a:solidFill>
                <a:effectLst/>
                <a:uLnTx/>
                <a:uFillTx/>
                <a:latin typeface="Arial"/>
                <a:ea typeface="PMingLiU" pitchFamily="18" charset="-120"/>
                <a:cs typeface="+mn-cs"/>
              </a:rPr>
              <a:t>VOD (including broadcaster catch up)</a:t>
            </a:r>
          </a:p>
          <a:p>
            <a:pPr marL="180975" marR="0" lvl="1" indent="-180975" algn="l" defTabSz="1213094" rtl="0" eaLnBrk="1" fontAlgn="auto" latinLnBrk="0" hangingPunct="1">
              <a:lnSpc>
                <a:spcPct val="100000"/>
              </a:lnSpc>
              <a:spcBef>
                <a:spcPts val="600"/>
              </a:spcBef>
              <a:spcAft>
                <a:spcPts val="0"/>
              </a:spcAft>
              <a:buClrTx/>
              <a:buSzPct val="100000"/>
              <a:buFont typeface="Arial" panose="020B0604020202020204" pitchFamily="34" charset="0"/>
              <a:buChar char="ꟷ"/>
              <a:tabLst/>
              <a:defRPr/>
            </a:pPr>
            <a:r>
              <a:rPr kumimoji="0" lang="en-GB" sz="1600" b="0" i="0" u="none" strike="noStrike" kern="0" cap="none" spc="0" normalizeH="0" baseline="0" noProof="0">
                <a:ln>
                  <a:noFill/>
                </a:ln>
                <a:solidFill>
                  <a:srgbClr val="FFFFFF"/>
                </a:solidFill>
                <a:effectLst/>
                <a:uLnTx/>
                <a:uFillTx/>
                <a:latin typeface="Arial"/>
                <a:ea typeface="PMingLiU" pitchFamily="18" charset="-120"/>
                <a:cs typeface="+mn-cs"/>
              </a:rPr>
              <a:t>Sitios Free streaming* (i.e. YouTube)</a:t>
            </a:r>
          </a:p>
          <a:p>
            <a:pPr marL="180975" marR="0" lvl="1" indent="-180975" algn="l" defTabSz="1213094" rtl="0" eaLnBrk="1" fontAlgn="auto" latinLnBrk="0" hangingPunct="1">
              <a:lnSpc>
                <a:spcPct val="100000"/>
              </a:lnSpc>
              <a:spcBef>
                <a:spcPts val="600"/>
              </a:spcBef>
              <a:spcAft>
                <a:spcPts val="0"/>
              </a:spcAft>
              <a:buClrTx/>
              <a:buSzPct val="100000"/>
              <a:buFont typeface="Arial" panose="020B0604020202020204" pitchFamily="34" charset="0"/>
              <a:buChar char="ꟷ"/>
              <a:tabLst/>
              <a:defRPr/>
            </a:pPr>
            <a:r>
              <a:rPr kumimoji="0" lang="en-GB" sz="1600" b="0" i="0" u="none" strike="noStrike" kern="0" cap="none" spc="0" normalizeH="0" baseline="0" noProof="0">
                <a:ln>
                  <a:noFill/>
                </a:ln>
                <a:solidFill>
                  <a:srgbClr val="FFFFFF"/>
                </a:solidFill>
                <a:effectLst/>
                <a:uLnTx/>
                <a:uFillTx/>
                <a:latin typeface="Arial"/>
                <a:ea typeface="PMingLiU" pitchFamily="18" charset="-120"/>
                <a:cs typeface="+mn-cs"/>
              </a:rPr>
              <a:t>Subscription VOD players* (i.e. Netflix and Amazon Prime Video)</a:t>
            </a:r>
          </a:p>
          <a:p>
            <a:pPr marL="180975" marR="0" lvl="1" indent="-180975" algn="l" defTabSz="1213094" rtl="0" eaLnBrk="1" fontAlgn="auto" latinLnBrk="0" hangingPunct="1">
              <a:lnSpc>
                <a:spcPct val="100000"/>
              </a:lnSpc>
              <a:spcBef>
                <a:spcPts val="600"/>
              </a:spcBef>
              <a:spcAft>
                <a:spcPts val="0"/>
              </a:spcAft>
              <a:buClrTx/>
              <a:buSzPct val="100000"/>
              <a:buFont typeface="Arial" panose="020B0604020202020204" pitchFamily="34" charset="0"/>
              <a:buChar char="ꟷ"/>
              <a:tabLst/>
              <a:defRPr/>
            </a:pPr>
            <a:r>
              <a:rPr kumimoji="0" lang="en-GB" sz="1600" b="0" i="0" u="none" strike="noStrike" kern="0" cap="none" spc="0" normalizeH="0" baseline="0" noProof="0" err="1">
                <a:ln>
                  <a:noFill/>
                </a:ln>
                <a:solidFill>
                  <a:srgbClr val="FFFFFF"/>
                </a:solidFill>
                <a:effectLst/>
                <a:uLnTx/>
                <a:uFillTx/>
                <a:latin typeface="Arial"/>
                <a:ea typeface="PMingLiU" pitchFamily="18" charset="-120"/>
                <a:cs typeface="+mn-cs"/>
              </a:rPr>
              <a:t>Cualquier</a:t>
            </a:r>
            <a:r>
              <a:rPr kumimoji="0" lang="en-GB" sz="1600" b="0" i="0" u="none" strike="noStrike" kern="0" cap="none" spc="0" normalizeH="0" baseline="0" noProof="0">
                <a:ln>
                  <a:noFill/>
                </a:ln>
                <a:solidFill>
                  <a:srgbClr val="FFFFFF"/>
                </a:solidFill>
                <a:effectLst/>
                <a:uLnTx/>
                <a:uFillTx/>
                <a:latin typeface="Arial"/>
                <a:ea typeface="PMingLiU" pitchFamily="18" charset="-120"/>
                <a:cs typeface="+mn-cs"/>
              </a:rPr>
              <a:t> </a:t>
            </a:r>
            <a:r>
              <a:rPr kumimoji="0" lang="en-GB" sz="1600" b="0" i="0" u="none" strike="noStrike" kern="0" cap="none" spc="0" normalizeH="0" baseline="0" noProof="0" err="1">
                <a:ln>
                  <a:noFill/>
                </a:ln>
                <a:solidFill>
                  <a:srgbClr val="FFFFFF"/>
                </a:solidFill>
                <a:effectLst/>
                <a:uLnTx/>
                <a:uFillTx/>
                <a:latin typeface="Arial"/>
                <a:ea typeface="PMingLiU" pitchFamily="18" charset="-120"/>
                <a:cs typeface="+mn-cs"/>
              </a:rPr>
              <a:t>otra</a:t>
            </a:r>
            <a:r>
              <a:rPr kumimoji="0" lang="en-GB" sz="1600" b="0" i="0" u="none" strike="noStrike" kern="0" cap="none" spc="0" normalizeH="0" baseline="0" noProof="0">
                <a:ln>
                  <a:noFill/>
                </a:ln>
                <a:solidFill>
                  <a:srgbClr val="FFFFFF"/>
                </a:solidFill>
                <a:effectLst/>
                <a:uLnTx/>
                <a:uFillTx/>
                <a:latin typeface="Arial"/>
                <a:ea typeface="PMingLiU" pitchFamily="18" charset="-120"/>
                <a:cs typeface="+mn-cs"/>
              </a:rPr>
              <a:t> forma de </a:t>
            </a:r>
            <a:r>
              <a:rPr kumimoji="0" lang="en-GB" sz="1600" b="0" i="0" u="none" strike="noStrike" kern="0" cap="none" spc="0" normalizeH="0" baseline="0" noProof="0" err="1">
                <a:ln>
                  <a:noFill/>
                </a:ln>
                <a:solidFill>
                  <a:srgbClr val="FFFFFF"/>
                </a:solidFill>
                <a:effectLst/>
                <a:uLnTx/>
                <a:uFillTx/>
                <a:latin typeface="Arial"/>
                <a:ea typeface="PMingLiU" pitchFamily="18" charset="-120"/>
                <a:cs typeface="+mn-cs"/>
              </a:rPr>
              <a:t>contenido</a:t>
            </a:r>
            <a:r>
              <a:rPr kumimoji="0" lang="en-GB" sz="1600" b="0" i="0" u="none" strike="noStrike" kern="0" cap="none" spc="0" normalizeH="0" baseline="0" noProof="0">
                <a:ln>
                  <a:noFill/>
                </a:ln>
                <a:solidFill>
                  <a:srgbClr val="FFFFFF"/>
                </a:solidFill>
                <a:effectLst/>
                <a:uLnTx/>
                <a:uFillTx/>
                <a:latin typeface="Arial"/>
                <a:ea typeface="PMingLiU" pitchFamily="18" charset="-120"/>
                <a:cs typeface="+mn-cs"/>
              </a:rPr>
              <a:t> </a:t>
            </a:r>
            <a:r>
              <a:rPr kumimoji="0" lang="en-GB" sz="1600" b="0" i="0" u="none" strike="noStrike" kern="0" cap="none" spc="0" normalizeH="0" baseline="0" noProof="0" err="1">
                <a:ln>
                  <a:noFill/>
                </a:ln>
                <a:solidFill>
                  <a:srgbClr val="FFFFFF"/>
                </a:solidFill>
                <a:effectLst/>
                <a:uLnTx/>
                <a:uFillTx/>
                <a:latin typeface="Arial"/>
                <a:ea typeface="PMingLiU" pitchFamily="18" charset="-120"/>
                <a:cs typeface="+mn-cs"/>
              </a:rPr>
              <a:t>tagueado</a:t>
            </a:r>
            <a:endParaRPr kumimoji="0" lang="en-GB" sz="1600" b="0" i="0" u="none" strike="noStrike" kern="0" cap="none" spc="0" normalizeH="0" baseline="0" noProof="0">
              <a:ln>
                <a:noFill/>
              </a:ln>
              <a:solidFill>
                <a:srgbClr val="FFFFFF"/>
              </a:solidFill>
              <a:effectLst/>
              <a:uLnTx/>
              <a:uFillTx/>
              <a:latin typeface="Arial"/>
              <a:ea typeface="PMingLiU" pitchFamily="18" charset="-120"/>
              <a:cs typeface="+mn-cs"/>
            </a:endParaRPr>
          </a:p>
          <a:p>
            <a:pPr marL="0" marR="0" lvl="0" indent="0" algn="r"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kumimoji="0" lang="en-GB" sz="1600" b="0" i="1" u="none" strike="noStrike" kern="1200" cap="none" spc="0" normalizeH="0" baseline="0" noProof="0">
              <a:ln>
                <a:noFill/>
              </a:ln>
              <a:solidFill>
                <a:srgbClr val="FFFFFF"/>
              </a:solidFill>
              <a:effectLst/>
              <a:uLnTx/>
              <a:uFillTx/>
              <a:latin typeface="Arial"/>
              <a:ea typeface="+mn-ea"/>
              <a:cs typeface="+mn-cs"/>
            </a:endParaRPr>
          </a:p>
        </p:txBody>
      </p:sp>
      <p:sp>
        <p:nvSpPr>
          <p:cNvPr id="63" name="Title 7">
            <a:extLst>
              <a:ext uri="{FF2B5EF4-FFF2-40B4-BE49-F238E27FC236}">
                <a16:creationId xmlns:a16="http://schemas.microsoft.com/office/drawing/2014/main" id="{92AC43B8-4888-47A7-958D-8839EF335D04}"/>
              </a:ext>
            </a:extLst>
          </p:cNvPr>
          <p:cNvSpPr txBox="1">
            <a:spLocks/>
          </p:cNvSpPr>
          <p:nvPr/>
        </p:nvSpPr>
        <p:spPr>
          <a:xfrm>
            <a:off x="360000" y="430717"/>
            <a:ext cx="10250850" cy="412270"/>
          </a:xfrm>
          <a:prstGeom prst="rect">
            <a:avLst/>
          </a:prstGeom>
        </p:spPr>
        <p:txBody>
          <a:bodyPr vert="horz" lIns="0" tIns="0" rIns="0" bIns="0" rtlCol="0" anchor="t">
            <a:noAutofit/>
          </a:bodyPr>
          <a:lstStyle>
            <a:lvl1pPr algn="l" defTabSz="914400" rtl="0" eaLnBrk="1" latinLnBrk="0" hangingPunct="1">
              <a:lnSpc>
                <a:spcPct val="100000"/>
              </a:lnSpc>
              <a:spcBef>
                <a:spcPts val="600"/>
              </a:spcBef>
              <a:buNone/>
              <a:defRPr sz="2000" b="1" kern="1200">
                <a:solidFill>
                  <a:schemeClr val="tx1"/>
                </a:solidFill>
                <a:latin typeface="+mj-lt"/>
                <a:ea typeface="+mj-ea"/>
                <a:cs typeface="+mj-cs"/>
              </a:defRPr>
            </a:lvl1pPr>
          </a:lstStyle>
          <a:p>
            <a:pPr lvl="0">
              <a:defRPr/>
            </a:pPr>
            <a:r>
              <a:rPr lang="en-GB" sz="2400" dirty="0">
                <a:solidFill>
                  <a:srgbClr val="FFFFFF"/>
                </a:solidFill>
                <a:latin typeface="Arial"/>
              </a:rPr>
              <a:t>TOTAL TV Kantar IBOPE Media.</a:t>
            </a:r>
            <a:endParaRPr kumimoji="0" lang="en-GB" sz="2400" b="1" i="0" u="none" strike="noStrike" kern="1200" cap="none" spc="0" normalizeH="0" baseline="0" noProof="0" dirty="0">
              <a:ln>
                <a:noFill/>
              </a:ln>
              <a:solidFill>
                <a:srgbClr val="FFFFFF"/>
              </a:solidFill>
              <a:effectLst/>
              <a:uLnTx/>
              <a:uFillTx/>
              <a:latin typeface="Arial"/>
              <a:ea typeface="+mj-ea"/>
              <a:cs typeface="+mj-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400" b="0" i="0" u="none" strike="noStrike" kern="1200" cap="none" spc="0" normalizeH="0" baseline="0" noProof="0" dirty="0">
                <a:ln>
                  <a:noFill/>
                </a:ln>
                <a:solidFill>
                  <a:srgbClr val="FFFFFF"/>
                </a:solidFill>
                <a:effectLst/>
                <a:uLnTx/>
                <a:uFillTx/>
                <a:latin typeface="Arial"/>
                <a:ea typeface="+mj-ea"/>
                <a:cs typeface="+mj-cs"/>
              </a:rPr>
              <a:t>Contenido de video y televisión en línea en dispositivos y plataformas</a:t>
            </a:r>
            <a:endParaRPr kumimoji="0" lang="en-GB" sz="2400" b="0" i="0" u="none" strike="noStrike" kern="1200" cap="none" spc="0" normalizeH="0" baseline="0" noProof="0" dirty="0">
              <a:ln>
                <a:noFill/>
              </a:ln>
              <a:solidFill>
                <a:srgbClr val="FFFFFF"/>
              </a:solidFill>
              <a:effectLst/>
              <a:uLnTx/>
              <a:uFillTx/>
              <a:latin typeface="Arial"/>
              <a:ea typeface="+mj-ea"/>
              <a:cs typeface="+mj-cs"/>
            </a:endParaRPr>
          </a:p>
        </p:txBody>
      </p:sp>
      <p:sp>
        <p:nvSpPr>
          <p:cNvPr id="64" name="Text Placeholder 11">
            <a:extLst>
              <a:ext uri="{FF2B5EF4-FFF2-40B4-BE49-F238E27FC236}">
                <a16:creationId xmlns:a16="http://schemas.microsoft.com/office/drawing/2014/main" id="{B942C915-D8C7-4EC8-B062-8A74436C2558}"/>
              </a:ext>
            </a:extLst>
          </p:cNvPr>
          <p:cNvSpPr txBox="1">
            <a:spLocks/>
          </p:cNvSpPr>
          <p:nvPr/>
        </p:nvSpPr>
        <p:spPr>
          <a:xfrm>
            <a:off x="360000" y="1699754"/>
            <a:ext cx="5629612" cy="412270"/>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8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1800" b="0" i="0" u="none" strike="noStrike" kern="1200" cap="none" spc="0" normalizeH="0" baseline="0" noProof="0" err="1">
                <a:ln>
                  <a:noFill/>
                </a:ln>
                <a:solidFill>
                  <a:srgbClr val="FFFFFF"/>
                </a:solidFill>
                <a:effectLst/>
                <a:uLnTx/>
                <a:uFillTx/>
                <a:latin typeface="Arial"/>
                <a:ea typeface="+mn-ea"/>
                <a:cs typeface="+mn-cs"/>
              </a:rPr>
              <a:t>Dispositivos</a:t>
            </a:r>
            <a:r>
              <a:rPr kumimoji="0" lang="en-GB" sz="1800" b="0" i="0" u="none" strike="noStrike" kern="1200" cap="none" spc="0" normalizeH="0" baseline="0" noProof="0">
                <a:ln>
                  <a:noFill/>
                </a:ln>
                <a:solidFill>
                  <a:srgbClr val="FFFFFF"/>
                </a:solidFill>
                <a:effectLst/>
                <a:uLnTx/>
                <a:uFillTx/>
                <a:latin typeface="Arial"/>
                <a:ea typeface="+mn-ea"/>
                <a:cs typeface="+mn-cs"/>
              </a:rPr>
              <a:t> de </a:t>
            </a:r>
            <a:r>
              <a:rPr kumimoji="0" lang="en-GB" sz="1800" b="0" i="0" u="none" strike="noStrike" kern="1200" cap="none" spc="0" normalizeH="0" baseline="0" noProof="0" err="1">
                <a:ln>
                  <a:noFill/>
                </a:ln>
                <a:solidFill>
                  <a:srgbClr val="FFFFFF"/>
                </a:solidFill>
                <a:effectLst/>
                <a:uLnTx/>
                <a:uFillTx/>
                <a:latin typeface="Arial"/>
                <a:ea typeface="+mn-ea"/>
                <a:cs typeface="+mn-cs"/>
              </a:rPr>
              <a:t>contenidos</a:t>
            </a:r>
            <a:r>
              <a:rPr kumimoji="0" lang="en-GB" sz="1800" b="0" i="0" u="none" strike="noStrike" kern="1200" cap="none" spc="0" normalizeH="0" baseline="0" noProof="0">
                <a:ln>
                  <a:noFill/>
                </a:ln>
                <a:solidFill>
                  <a:srgbClr val="FFFFFF"/>
                </a:solidFill>
                <a:effectLst/>
                <a:uLnTx/>
                <a:uFillTx/>
                <a:latin typeface="Arial"/>
                <a:ea typeface="+mn-ea"/>
                <a:cs typeface="+mn-cs"/>
              </a:rPr>
              <a:t> </a:t>
            </a:r>
            <a:r>
              <a:rPr kumimoji="0" lang="en-GB" sz="1800" b="0" i="0" u="none" strike="noStrike" kern="1200" cap="none" spc="0" normalizeH="0" baseline="0" noProof="0" err="1">
                <a:ln>
                  <a:noFill/>
                </a:ln>
                <a:solidFill>
                  <a:srgbClr val="FFFFFF"/>
                </a:solidFill>
                <a:effectLst/>
                <a:uLnTx/>
                <a:uFillTx/>
                <a:latin typeface="Arial"/>
                <a:ea typeface="+mn-ea"/>
                <a:cs typeface="+mn-cs"/>
              </a:rPr>
              <a:t>medidos</a:t>
            </a: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6" name="Text Placeholder 11">
            <a:extLst>
              <a:ext uri="{FF2B5EF4-FFF2-40B4-BE49-F238E27FC236}">
                <a16:creationId xmlns:a16="http://schemas.microsoft.com/office/drawing/2014/main" id="{D0B046EE-3273-4831-9E34-7B96127FD025}"/>
              </a:ext>
            </a:extLst>
          </p:cNvPr>
          <p:cNvSpPr txBox="1">
            <a:spLocks/>
          </p:cNvSpPr>
          <p:nvPr/>
        </p:nvSpPr>
        <p:spPr>
          <a:xfrm>
            <a:off x="6393531" y="1699754"/>
            <a:ext cx="5629612" cy="412270"/>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8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1800" b="0" i="0" u="none" strike="noStrike" kern="1200" cap="none" spc="0" normalizeH="0" baseline="0" noProof="0" err="1">
                <a:ln>
                  <a:noFill/>
                </a:ln>
                <a:solidFill>
                  <a:srgbClr val="FFFFFF"/>
                </a:solidFill>
                <a:effectLst/>
                <a:uLnTx/>
                <a:uFillTx/>
                <a:latin typeface="Arial"/>
                <a:ea typeface="+mn-ea"/>
                <a:cs typeface="+mn-cs"/>
              </a:rPr>
              <a:t>Tipos</a:t>
            </a:r>
            <a:r>
              <a:rPr kumimoji="0" lang="en-GB" sz="1800" b="0" i="0" u="none" strike="noStrike" kern="1200" cap="none" spc="0" normalizeH="0" baseline="0" noProof="0">
                <a:ln>
                  <a:noFill/>
                </a:ln>
                <a:solidFill>
                  <a:srgbClr val="FFFFFF"/>
                </a:solidFill>
                <a:effectLst/>
                <a:uLnTx/>
                <a:uFillTx/>
                <a:latin typeface="Arial"/>
                <a:ea typeface="+mn-ea"/>
                <a:cs typeface="+mn-cs"/>
              </a:rPr>
              <a:t> de </a:t>
            </a:r>
            <a:r>
              <a:rPr kumimoji="0" lang="en-GB" sz="1800" b="0" i="0" u="none" strike="noStrike" kern="1200" cap="none" spc="0" normalizeH="0" baseline="0" noProof="0" err="1">
                <a:ln>
                  <a:noFill/>
                </a:ln>
                <a:solidFill>
                  <a:srgbClr val="FFFFFF"/>
                </a:solidFill>
                <a:effectLst/>
                <a:uLnTx/>
                <a:uFillTx/>
                <a:latin typeface="Arial"/>
                <a:ea typeface="+mn-ea"/>
                <a:cs typeface="+mn-cs"/>
              </a:rPr>
              <a:t>contenidos</a:t>
            </a:r>
            <a:r>
              <a:rPr kumimoji="0" lang="en-GB" sz="1800" b="0" i="0" u="none" strike="noStrike" kern="1200" cap="none" spc="0" normalizeH="0" baseline="0" noProof="0">
                <a:ln>
                  <a:noFill/>
                </a:ln>
                <a:solidFill>
                  <a:srgbClr val="FFFFFF"/>
                </a:solidFill>
                <a:effectLst/>
                <a:uLnTx/>
                <a:uFillTx/>
                <a:latin typeface="Arial"/>
                <a:ea typeface="+mn-ea"/>
                <a:cs typeface="+mn-cs"/>
              </a:rPr>
              <a:t> </a:t>
            </a:r>
            <a:r>
              <a:rPr kumimoji="0" lang="en-GB" sz="1800" b="0" i="0" u="none" strike="noStrike" kern="1200" cap="none" spc="0" normalizeH="0" baseline="0" noProof="0" err="1">
                <a:ln>
                  <a:noFill/>
                </a:ln>
                <a:solidFill>
                  <a:srgbClr val="FFFFFF"/>
                </a:solidFill>
                <a:effectLst/>
                <a:uLnTx/>
                <a:uFillTx/>
                <a:latin typeface="Arial"/>
                <a:ea typeface="+mn-ea"/>
                <a:cs typeface="+mn-cs"/>
              </a:rPr>
              <a:t>medidos</a:t>
            </a: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7" name="Rectangle 66">
            <a:extLst>
              <a:ext uri="{FF2B5EF4-FFF2-40B4-BE49-F238E27FC236}">
                <a16:creationId xmlns:a16="http://schemas.microsoft.com/office/drawing/2014/main" id="{6DF7CAF6-586C-4044-8277-D89A6FA37EAC}"/>
              </a:ext>
            </a:extLst>
          </p:cNvPr>
          <p:cNvSpPr/>
          <p:nvPr/>
        </p:nvSpPr>
        <p:spPr bwMode="gray">
          <a:xfrm>
            <a:off x="1694788" y="2328835"/>
            <a:ext cx="4167449" cy="1983622"/>
          </a:xfrm>
          <a:prstGeom prst="rect">
            <a:avLst/>
          </a:prstGeom>
          <a:noFill/>
          <a:ln w="12700" cap="flat" cmpd="sng" algn="ctr">
            <a:noFill/>
            <a:prstDash val="solid"/>
            <a:miter lim="800000"/>
          </a:ln>
          <a:effectLst/>
        </p:spPr>
        <p:txBody>
          <a:bodyPr tIns="0" rtlCol="0" anchor="t"/>
          <a:lstStyle/>
          <a:p>
            <a:pPr marL="0" marR="0" lvl="2" indent="0" algn="l" defTabSz="1213094" rtl="0" eaLnBrk="1" fontAlgn="auto" latinLnBrk="0" hangingPunct="1">
              <a:lnSpc>
                <a:spcPct val="100000"/>
              </a:lnSpc>
              <a:spcBef>
                <a:spcPts val="512"/>
              </a:spcBef>
              <a:spcAft>
                <a:spcPts val="0"/>
              </a:spcAft>
              <a:buClr>
                <a:srgbClr val="FF5000"/>
              </a:buClr>
              <a:buSzTx/>
              <a:buFontTx/>
              <a:buNone/>
              <a:tabLst/>
              <a:defRPr/>
            </a:pPr>
            <a:r>
              <a:rPr kumimoji="0" lang="en-US" sz="1600" b="0" i="0" u="none" strike="noStrike" kern="0" cap="none" spc="0" normalizeH="0" baseline="0" noProof="0">
                <a:ln>
                  <a:noFill/>
                </a:ln>
                <a:solidFill>
                  <a:srgbClr val="FFFFFF"/>
                </a:solidFill>
                <a:effectLst/>
                <a:uLnTx/>
                <a:uFillTx/>
                <a:latin typeface="Arial"/>
                <a:ea typeface="+mn-ea"/>
                <a:cs typeface="+mn-cs"/>
              </a:rPr>
              <a:t>Smart TVs</a:t>
            </a:r>
            <a:endParaRPr kumimoji="0" lang="en-US" sz="1600" b="0" i="0" u="none" strike="noStrike" kern="0" cap="none" spc="0" normalizeH="0" baseline="0" noProof="0">
              <a:ln>
                <a:noFill/>
              </a:ln>
              <a:solidFill>
                <a:srgbClr val="FFFFFF"/>
              </a:solidFill>
              <a:effectLst/>
              <a:uLnTx/>
              <a:uFillTx/>
              <a:latin typeface="Arial"/>
              <a:ea typeface="PMingLiU" pitchFamily="18" charset="-120"/>
              <a:cs typeface="+mn-cs"/>
            </a:endParaRPr>
          </a:p>
          <a:p>
            <a:pPr marL="361950" marR="0" lvl="2" indent="-180975" algn="l" defTabSz="1213094" rtl="0" eaLnBrk="1" fontAlgn="auto" latinLnBrk="0" hangingPunct="1">
              <a:lnSpc>
                <a:spcPct val="100000"/>
              </a:lnSpc>
              <a:spcBef>
                <a:spcPts val="600"/>
              </a:spcBef>
              <a:spcAft>
                <a:spcPts val="0"/>
              </a:spcAft>
              <a:buClrTx/>
              <a:buSzPct val="100000"/>
              <a:buFont typeface="Arial" panose="020B0604020202020204" pitchFamily="34" charset="0"/>
              <a:buChar char="ꟷ"/>
              <a:tabLst/>
              <a:defRPr/>
            </a:pPr>
            <a:r>
              <a:rPr kumimoji="0" lang="en-US" altLang="zh-TW" sz="1600" b="0" i="0" u="none" strike="noStrike" kern="0" cap="none" spc="0" normalizeH="0" baseline="0" noProof="0">
                <a:ln>
                  <a:noFill/>
                </a:ln>
                <a:solidFill>
                  <a:srgbClr val="FFFFFF"/>
                </a:solidFill>
                <a:effectLst/>
                <a:uLnTx/>
                <a:uFillTx/>
                <a:latin typeface="Arial"/>
                <a:ea typeface="PMingLiU" pitchFamily="18" charset="-120"/>
                <a:cs typeface="+mn-cs"/>
              </a:rPr>
              <a:t> A </a:t>
            </a:r>
            <a:r>
              <a:rPr kumimoji="0" lang="en-US" altLang="zh-TW" sz="1600" b="0" i="0" u="none" strike="noStrike" kern="0" cap="none" spc="0" normalizeH="0" baseline="0" noProof="0" err="1">
                <a:ln>
                  <a:noFill/>
                </a:ln>
                <a:solidFill>
                  <a:srgbClr val="FFFFFF"/>
                </a:solidFill>
                <a:effectLst/>
                <a:uLnTx/>
                <a:uFillTx/>
                <a:latin typeface="Arial"/>
                <a:ea typeface="PMingLiU" pitchFamily="18" charset="-120"/>
                <a:cs typeface="+mn-cs"/>
              </a:rPr>
              <a:t>través</a:t>
            </a:r>
            <a:r>
              <a:rPr kumimoji="0" lang="en-US" altLang="zh-TW" sz="1600" b="0" i="0" u="none" strike="noStrike" kern="0" cap="none" spc="0" normalizeH="0" baseline="0" noProof="0">
                <a:ln>
                  <a:noFill/>
                </a:ln>
                <a:solidFill>
                  <a:srgbClr val="FFFFFF"/>
                </a:solidFill>
                <a:effectLst/>
                <a:uLnTx/>
                <a:uFillTx/>
                <a:latin typeface="Arial"/>
                <a:ea typeface="PMingLiU" pitchFamily="18" charset="-120"/>
                <a:cs typeface="+mn-cs"/>
              </a:rPr>
              <a:t> de </a:t>
            </a:r>
            <a:r>
              <a:rPr kumimoji="0" lang="en-US" altLang="zh-TW" sz="1600" b="0" i="0" u="none" strike="noStrike" kern="0" cap="none" spc="0" normalizeH="0" baseline="0" noProof="0" err="1">
                <a:ln>
                  <a:noFill/>
                </a:ln>
                <a:solidFill>
                  <a:srgbClr val="FFFFFF"/>
                </a:solidFill>
                <a:effectLst/>
                <a:uLnTx/>
                <a:uFillTx/>
                <a:latin typeface="Arial"/>
                <a:ea typeface="PMingLiU" pitchFamily="18" charset="-120"/>
                <a:cs typeface="+mn-cs"/>
              </a:rPr>
              <a:t>dispositivos</a:t>
            </a:r>
            <a:r>
              <a:rPr kumimoji="0" lang="en-US" altLang="zh-TW" sz="1600" b="0" i="0" u="none" strike="noStrike" kern="0" cap="none" spc="0" normalizeH="0" baseline="0" noProof="0">
                <a:ln>
                  <a:noFill/>
                </a:ln>
                <a:solidFill>
                  <a:srgbClr val="FFFFFF"/>
                </a:solidFill>
                <a:effectLst/>
                <a:uLnTx/>
                <a:uFillTx/>
                <a:latin typeface="Arial"/>
                <a:ea typeface="PMingLiU" pitchFamily="18" charset="-120"/>
                <a:cs typeface="+mn-cs"/>
              </a:rPr>
              <a:t> over-the-top </a:t>
            </a:r>
            <a:r>
              <a:rPr kumimoji="0" lang="en-US" altLang="zh-TW" sz="1600" b="0" i="0" u="none" strike="noStrike" kern="0" cap="none" spc="0" normalizeH="0" baseline="0" noProof="0" err="1">
                <a:ln>
                  <a:noFill/>
                </a:ln>
                <a:solidFill>
                  <a:srgbClr val="FFFFFF"/>
                </a:solidFill>
                <a:effectLst/>
                <a:uLnTx/>
                <a:uFillTx/>
                <a:latin typeface="Arial"/>
                <a:ea typeface="PMingLiU" pitchFamily="18" charset="-120"/>
                <a:cs typeface="+mn-cs"/>
              </a:rPr>
              <a:t>conectados</a:t>
            </a:r>
            <a:endParaRPr kumimoji="0" lang="en-US" altLang="zh-TW" sz="1600" b="0" i="0" u="none" strike="noStrike" kern="0" cap="none" spc="0" normalizeH="0" baseline="0" noProof="0">
              <a:ln>
                <a:noFill/>
              </a:ln>
              <a:solidFill>
                <a:srgbClr val="FFFFFF"/>
              </a:solidFill>
              <a:effectLst/>
              <a:uLnTx/>
              <a:uFillTx/>
              <a:latin typeface="Arial"/>
              <a:ea typeface="PMingLiU" pitchFamily="18" charset="-120"/>
              <a:cs typeface="+mn-cs"/>
            </a:endParaRPr>
          </a:p>
          <a:p>
            <a:pPr marL="361950" marR="0" lvl="2" indent="-180975" algn="l" defTabSz="1213094" rtl="0" eaLnBrk="1" fontAlgn="auto" latinLnBrk="0" hangingPunct="1">
              <a:lnSpc>
                <a:spcPct val="100000"/>
              </a:lnSpc>
              <a:spcBef>
                <a:spcPts val="600"/>
              </a:spcBef>
              <a:spcAft>
                <a:spcPts val="0"/>
              </a:spcAft>
              <a:buClrTx/>
              <a:buSzPct val="100000"/>
              <a:buFont typeface="Arial" panose="020B0604020202020204" pitchFamily="34" charset="0"/>
              <a:buChar char="ꟷ"/>
              <a:tabLst/>
              <a:defRPr/>
            </a:pPr>
            <a:r>
              <a:rPr kumimoji="0" lang="en-US" sz="1600" b="0" i="0" u="none" strike="noStrike" kern="0" cap="none" spc="0" normalizeH="0" baseline="0" noProof="0">
                <a:ln>
                  <a:noFill/>
                </a:ln>
                <a:solidFill>
                  <a:srgbClr val="FFFFFF"/>
                </a:solidFill>
                <a:effectLst/>
                <a:uLnTx/>
                <a:uFillTx/>
                <a:latin typeface="Arial"/>
                <a:ea typeface="PMingLiU" pitchFamily="18" charset="-120"/>
                <a:cs typeface="+mn-cs"/>
              </a:rPr>
              <a:t>A </a:t>
            </a:r>
            <a:r>
              <a:rPr kumimoji="0" lang="en-US" sz="1600" b="0" i="0" u="none" strike="noStrike" kern="0" cap="none" spc="0" normalizeH="0" baseline="0" noProof="0" err="1">
                <a:ln>
                  <a:noFill/>
                </a:ln>
                <a:solidFill>
                  <a:srgbClr val="FFFFFF"/>
                </a:solidFill>
                <a:effectLst/>
                <a:uLnTx/>
                <a:uFillTx/>
                <a:latin typeface="Arial"/>
                <a:ea typeface="PMingLiU" pitchFamily="18" charset="-120"/>
                <a:cs typeface="+mn-cs"/>
              </a:rPr>
              <a:t>través</a:t>
            </a:r>
            <a:r>
              <a:rPr kumimoji="0" lang="en-US" sz="1600" b="0" i="0" u="none" strike="noStrike" kern="0" cap="none" spc="0" normalizeH="0" baseline="0" noProof="0">
                <a:ln>
                  <a:noFill/>
                </a:ln>
                <a:solidFill>
                  <a:srgbClr val="FFFFFF"/>
                </a:solidFill>
                <a:effectLst/>
                <a:uLnTx/>
                <a:uFillTx/>
                <a:latin typeface="Arial"/>
                <a:ea typeface="PMingLiU" pitchFamily="18" charset="-120"/>
                <a:cs typeface="+mn-cs"/>
              </a:rPr>
              <a:t> de media players de Streaming                             (</a:t>
            </a:r>
            <a:r>
              <a:rPr kumimoji="0" lang="en-US" sz="1600" b="0" i="0" u="none" strike="noStrike" kern="0" cap="none" spc="0" normalizeH="0" baseline="0" noProof="0" err="1">
                <a:ln>
                  <a:noFill/>
                </a:ln>
                <a:solidFill>
                  <a:srgbClr val="FFFFFF"/>
                </a:solidFill>
                <a:effectLst/>
                <a:uLnTx/>
                <a:uFillTx/>
                <a:latin typeface="Arial"/>
                <a:ea typeface="PMingLiU" pitchFamily="18" charset="-120"/>
                <a:cs typeface="+mn-cs"/>
              </a:rPr>
              <a:t>ej</a:t>
            </a:r>
            <a:r>
              <a:rPr kumimoji="0" lang="en-US" sz="1600" b="0" i="0" u="none" strike="noStrike" kern="0" cap="none" spc="0" normalizeH="0" baseline="0" noProof="0">
                <a:ln>
                  <a:noFill/>
                </a:ln>
                <a:solidFill>
                  <a:srgbClr val="FFFFFF"/>
                </a:solidFill>
                <a:effectLst/>
                <a:uLnTx/>
                <a:uFillTx/>
                <a:latin typeface="Arial"/>
                <a:ea typeface="PMingLiU" pitchFamily="18" charset="-120"/>
                <a:cs typeface="+mn-cs"/>
              </a:rPr>
              <a:t>. Chromecast, Apple TV)</a:t>
            </a:r>
          </a:p>
          <a:p>
            <a:pPr marL="361950" marR="0" lvl="2" indent="-180975" algn="l" defTabSz="1213094" rtl="0" eaLnBrk="1" fontAlgn="auto" latinLnBrk="0" hangingPunct="1">
              <a:lnSpc>
                <a:spcPct val="100000"/>
              </a:lnSpc>
              <a:spcBef>
                <a:spcPts val="600"/>
              </a:spcBef>
              <a:spcAft>
                <a:spcPts val="0"/>
              </a:spcAft>
              <a:buClrTx/>
              <a:buSzPct val="100000"/>
              <a:buFont typeface="Arial" panose="020B0604020202020204" pitchFamily="34" charset="0"/>
              <a:buChar char="ꟷ"/>
              <a:tabLst/>
              <a:defRPr/>
            </a:pPr>
            <a:r>
              <a:rPr kumimoji="0" lang="en-US" sz="1600" b="0" i="0" u="none" strike="noStrike" kern="0" cap="none" spc="0" normalizeH="0" baseline="0" noProof="0">
                <a:ln>
                  <a:noFill/>
                </a:ln>
                <a:solidFill>
                  <a:srgbClr val="FFFFFF"/>
                </a:solidFill>
                <a:effectLst/>
                <a:uLnTx/>
                <a:uFillTx/>
                <a:latin typeface="Arial"/>
                <a:ea typeface="PMingLiU" pitchFamily="18" charset="-120"/>
                <a:cs typeface="+mn-cs"/>
              </a:rPr>
              <a:t>A </a:t>
            </a:r>
            <a:r>
              <a:rPr kumimoji="0" lang="en-US" sz="1600" b="0" i="0" u="none" strike="noStrike" kern="0" cap="none" spc="0" normalizeH="0" baseline="0" noProof="0" err="1">
                <a:ln>
                  <a:noFill/>
                </a:ln>
                <a:solidFill>
                  <a:srgbClr val="FFFFFF"/>
                </a:solidFill>
                <a:effectLst/>
                <a:uLnTx/>
                <a:uFillTx/>
                <a:latin typeface="Arial"/>
                <a:ea typeface="PMingLiU" pitchFamily="18" charset="-120"/>
                <a:cs typeface="+mn-cs"/>
              </a:rPr>
              <a:t>través</a:t>
            </a:r>
            <a:r>
              <a:rPr kumimoji="0" lang="en-US" sz="1600" b="0" i="0" u="none" strike="noStrike" kern="0" cap="none" spc="0" normalizeH="0" baseline="0" noProof="0">
                <a:ln>
                  <a:noFill/>
                </a:ln>
                <a:solidFill>
                  <a:srgbClr val="FFFFFF"/>
                </a:solidFill>
                <a:effectLst/>
                <a:uLnTx/>
                <a:uFillTx/>
                <a:latin typeface="Arial"/>
                <a:ea typeface="PMingLiU" pitchFamily="18" charset="-120"/>
                <a:cs typeface="+mn-cs"/>
              </a:rPr>
              <a:t> de </a:t>
            </a:r>
            <a:r>
              <a:rPr kumimoji="0" lang="en-US" sz="1600" b="0" i="0" u="none" strike="noStrike" kern="0" cap="none" spc="0" normalizeH="0" baseline="0" noProof="0" err="1">
                <a:ln>
                  <a:noFill/>
                </a:ln>
                <a:solidFill>
                  <a:srgbClr val="FFFFFF"/>
                </a:solidFill>
                <a:effectLst/>
                <a:uLnTx/>
                <a:uFillTx/>
                <a:latin typeface="Arial"/>
                <a:ea typeface="PMingLiU" pitchFamily="18" charset="-120"/>
                <a:cs typeface="+mn-cs"/>
              </a:rPr>
              <a:t>consolas</a:t>
            </a:r>
            <a:r>
              <a:rPr kumimoji="0" lang="en-US" sz="1600" b="0" i="0" u="none" strike="noStrike" kern="0" cap="none" spc="0" normalizeH="0" baseline="0" noProof="0">
                <a:ln>
                  <a:noFill/>
                </a:ln>
                <a:solidFill>
                  <a:srgbClr val="FFFFFF"/>
                </a:solidFill>
                <a:effectLst/>
                <a:uLnTx/>
                <a:uFillTx/>
                <a:latin typeface="Arial"/>
                <a:ea typeface="PMingLiU" pitchFamily="18" charset="-120"/>
                <a:cs typeface="+mn-cs"/>
              </a:rPr>
              <a:t> de </a:t>
            </a:r>
            <a:r>
              <a:rPr kumimoji="0" lang="en-US" sz="1600" b="0" i="0" u="none" strike="noStrike" kern="0" cap="none" spc="0" normalizeH="0" baseline="0" noProof="0" err="1">
                <a:ln>
                  <a:noFill/>
                </a:ln>
                <a:solidFill>
                  <a:srgbClr val="FFFFFF"/>
                </a:solidFill>
                <a:effectLst/>
                <a:uLnTx/>
                <a:uFillTx/>
                <a:latin typeface="Arial"/>
                <a:ea typeface="PMingLiU" pitchFamily="18" charset="-120"/>
                <a:cs typeface="+mn-cs"/>
              </a:rPr>
              <a:t>juegos</a:t>
            </a:r>
            <a:endParaRPr kumimoji="0" lang="en-US" sz="1600" b="0" i="0" u="none" strike="noStrike" kern="0" cap="none" spc="0" normalizeH="0" baseline="0" noProof="0">
              <a:ln>
                <a:noFill/>
              </a:ln>
              <a:solidFill>
                <a:srgbClr val="FFFFFF"/>
              </a:solidFill>
              <a:effectLst/>
              <a:uLnTx/>
              <a:uFillTx/>
              <a:latin typeface="Arial"/>
              <a:ea typeface="PMingLiU" pitchFamily="18" charset="-120"/>
              <a:cs typeface="+mn-cs"/>
            </a:endParaRPr>
          </a:p>
          <a:p>
            <a:pPr marL="361950" marR="0" lvl="2" indent="-180975" algn="l" defTabSz="1213094" rtl="0" eaLnBrk="1" fontAlgn="auto" latinLnBrk="0" hangingPunct="1">
              <a:lnSpc>
                <a:spcPct val="100000"/>
              </a:lnSpc>
              <a:spcBef>
                <a:spcPts val="600"/>
              </a:spcBef>
              <a:spcAft>
                <a:spcPts val="0"/>
              </a:spcAft>
              <a:buClrTx/>
              <a:buSzPct val="100000"/>
              <a:buFont typeface="Arial" panose="020B0604020202020204" pitchFamily="34" charset="0"/>
              <a:buChar char="ꟷ"/>
              <a:tabLst/>
              <a:defRPr/>
            </a:pPr>
            <a:r>
              <a:rPr kumimoji="0" lang="en-US" sz="1600" b="0" i="0" u="none" strike="noStrike" kern="0" cap="none" spc="0" normalizeH="0" baseline="0" noProof="0">
                <a:ln>
                  <a:noFill/>
                </a:ln>
                <a:solidFill>
                  <a:srgbClr val="FFFFFF"/>
                </a:solidFill>
                <a:effectLst/>
                <a:uLnTx/>
                <a:uFillTx/>
                <a:latin typeface="Arial"/>
                <a:ea typeface="PMingLiU" pitchFamily="18" charset="-120"/>
                <a:cs typeface="+mn-cs"/>
              </a:rPr>
              <a:t>Via </a:t>
            </a:r>
            <a:r>
              <a:rPr kumimoji="0" lang="en-US" sz="1600" b="0" i="0" u="none" strike="noStrike" kern="0" cap="none" spc="0" normalizeH="0" baseline="0" noProof="0" err="1">
                <a:ln>
                  <a:noFill/>
                </a:ln>
                <a:solidFill>
                  <a:srgbClr val="FFFFFF"/>
                </a:solidFill>
                <a:effectLst/>
                <a:uLnTx/>
                <a:uFillTx/>
                <a:latin typeface="Arial"/>
                <a:ea typeface="PMingLiU" pitchFamily="18" charset="-120"/>
                <a:cs typeface="+mn-cs"/>
              </a:rPr>
              <a:t>otros</a:t>
            </a:r>
            <a:r>
              <a:rPr kumimoji="0" lang="en-US" sz="1600" b="0" i="0" u="none" strike="noStrike" kern="0" cap="none" spc="0" normalizeH="0" baseline="0" noProof="0">
                <a:ln>
                  <a:noFill/>
                </a:ln>
                <a:solidFill>
                  <a:srgbClr val="FFFFFF"/>
                </a:solidFill>
                <a:effectLst/>
                <a:uLnTx/>
                <a:uFillTx/>
                <a:latin typeface="Arial"/>
                <a:ea typeface="PMingLiU" pitchFamily="18" charset="-120"/>
                <a:cs typeface="+mn-cs"/>
              </a:rPr>
              <a:t> </a:t>
            </a:r>
            <a:r>
              <a:rPr kumimoji="0" lang="en-US" sz="1600" b="0" i="0" u="none" strike="noStrike" kern="0" cap="none" spc="0" normalizeH="0" baseline="0" noProof="0" err="1">
                <a:ln>
                  <a:noFill/>
                </a:ln>
                <a:solidFill>
                  <a:srgbClr val="FFFFFF"/>
                </a:solidFill>
                <a:effectLst/>
                <a:uLnTx/>
                <a:uFillTx/>
                <a:latin typeface="Arial"/>
                <a:ea typeface="PMingLiU" pitchFamily="18" charset="-120"/>
                <a:cs typeface="+mn-cs"/>
              </a:rPr>
              <a:t>aparatos</a:t>
            </a:r>
            <a:r>
              <a:rPr kumimoji="0" lang="en-US" sz="1600" b="0" i="0" u="none" strike="noStrike" kern="0" cap="none" spc="0" normalizeH="0" baseline="0" noProof="0">
                <a:ln>
                  <a:noFill/>
                </a:ln>
                <a:solidFill>
                  <a:srgbClr val="FFFFFF"/>
                </a:solidFill>
                <a:effectLst/>
                <a:uLnTx/>
                <a:uFillTx/>
                <a:latin typeface="Arial"/>
                <a:ea typeface="PMingLiU" pitchFamily="18" charset="-120"/>
                <a:cs typeface="+mn-cs"/>
              </a:rPr>
              <a:t> </a:t>
            </a:r>
            <a:r>
              <a:rPr kumimoji="0" lang="en-US" sz="1600" b="0" i="0" u="none" strike="noStrike" kern="0" cap="none" spc="0" normalizeH="0" baseline="0" noProof="0" err="1">
                <a:ln>
                  <a:noFill/>
                </a:ln>
                <a:solidFill>
                  <a:srgbClr val="FFFFFF"/>
                </a:solidFill>
                <a:effectLst/>
                <a:uLnTx/>
                <a:uFillTx/>
                <a:latin typeface="Arial"/>
                <a:ea typeface="PMingLiU" pitchFamily="18" charset="-120"/>
                <a:cs typeface="+mn-cs"/>
              </a:rPr>
              <a:t>conectados</a:t>
            </a: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69" name="Content Placeholder 2">
            <a:extLst>
              <a:ext uri="{FF2B5EF4-FFF2-40B4-BE49-F238E27FC236}">
                <a16:creationId xmlns:a16="http://schemas.microsoft.com/office/drawing/2014/main" id="{3FCD6C27-9B4A-40E0-A0E8-61326B59DE30}"/>
              </a:ext>
            </a:extLst>
          </p:cNvPr>
          <p:cNvSpPr txBox="1">
            <a:spLocks/>
          </p:cNvSpPr>
          <p:nvPr/>
        </p:nvSpPr>
        <p:spPr>
          <a:xfrm>
            <a:off x="4221389" y="5309745"/>
            <a:ext cx="1296775" cy="310272"/>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400" b="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Smartphones</a:t>
            </a:r>
            <a:endParaRPr kumimoji="0" lang="en-GB" sz="1600" b="0" i="0" u="none" strike="noStrike" kern="1200" cap="none" spc="0" normalizeH="0" baseline="0" noProof="0">
              <a:ln>
                <a:noFill/>
              </a:ln>
              <a:solidFill>
                <a:srgbClr val="FFFFFF"/>
              </a:solidFill>
              <a:effectLst/>
              <a:uLnTx/>
              <a:uFillTx/>
              <a:latin typeface="Arial"/>
              <a:ea typeface="+mn-ea"/>
              <a:cs typeface="+mn-cs"/>
            </a:endParaRPr>
          </a:p>
        </p:txBody>
      </p:sp>
      <p:sp>
        <p:nvSpPr>
          <p:cNvPr id="74" name="Content Placeholder 2">
            <a:extLst>
              <a:ext uri="{FF2B5EF4-FFF2-40B4-BE49-F238E27FC236}">
                <a16:creationId xmlns:a16="http://schemas.microsoft.com/office/drawing/2014/main" id="{5ABB7482-D8EC-4B61-9359-6A882AF06348}"/>
              </a:ext>
            </a:extLst>
          </p:cNvPr>
          <p:cNvSpPr txBox="1">
            <a:spLocks/>
          </p:cNvSpPr>
          <p:nvPr/>
        </p:nvSpPr>
        <p:spPr>
          <a:xfrm>
            <a:off x="3076701" y="5309745"/>
            <a:ext cx="906118" cy="333916"/>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400" b="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Tablets</a:t>
            </a:r>
            <a:endParaRPr kumimoji="0" lang="en-GB" sz="1600" b="0" i="0" u="none" strike="noStrike" kern="1200" cap="none" spc="0" normalizeH="0" baseline="0" noProof="0">
              <a:ln>
                <a:noFill/>
              </a:ln>
              <a:solidFill>
                <a:srgbClr val="FFFFFF"/>
              </a:solidFill>
              <a:effectLst/>
              <a:uLnTx/>
              <a:uFillTx/>
              <a:latin typeface="Arial"/>
              <a:ea typeface="+mn-ea"/>
              <a:cs typeface="+mn-cs"/>
            </a:endParaRPr>
          </a:p>
        </p:txBody>
      </p:sp>
      <p:sp>
        <p:nvSpPr>
          <p:cNvPr id="77" name="Content Placeholder 2">
            <a:extLst>
              <a:ext uri="{FF2B5EF4-FFF2-40B4-BE49-F238E27FC236}">
                <a16:creationId xmlns:a16="http://schemas.microsoft.com/office/drawing/2014/main" id="{ED74CA30-587B-433C-A82F-FEA973F1BC6B}"/>
              </a:ext>
            </a:extLst>
          </p:cNvPr>
          <p:cNvSpPr txBox="1">
            <a:spLocks/>
          </p:cNvSpPr>
          <p:nvPr/>
        </p:nvSpPr>
        <p:spPr>
          <a:xfrm>
            <a:off x="1806714" y="5309745"/>
            <a:ext cx="906118" cy="354196"/>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400" b="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Laptops</a:t>
            </a:r>
          </a:p>
        </p:txBody>
      </p:sp>
      <p:grpSp>
        <p:nvGrpSpPr>
          <p:cNvPr id="2" name="Group 1">
            <a:extLst>
              <a:ext uri="{FF2B5EF4-FFF2-40B4-BE49-F238E27FC236}">
                <a16:creationId xmlns:a16="http://schemas.microsoft.com/office/drawing/2014/main" id="{C4A72F7B-F630-E146-A262-310CEEE79E95}"/>
              </a:ext>
            </a:extLst>
          </p:cNvPr>
          <p:cNvGrpSpPr/>
          <p:nvPr/>
        </p:nvGrpSpPr>
        <p:grpSpPr>
          <a:xfrm>
            <a:off x="359999" y="6120000"/>
            <a:ext cx="11474162" cy="470806"/>
            <a:chOff x="359999" y="6120000"/>
            <a:chExt cx="11474162" cy="470806"/>
          </a:xfrm>
        </p:grpSpPr>
        <p:cxnSp>
          <p:nvCxnSpPr>
            <p:cNvPr id="23" name="Straight Connector 22">
              <a:extLst>
                <a:ext uri="{FF2B5EF4-FFF2-40B4-BE49-F238E27FC236}">
                  <a16:creationId xmlns:a16="http://schemas.microsoft.com/office/drawing/2014/main" id="{90332B84-97E3-D34C-9C55-02BB323C9F68}"/>
                </a:ext>
              </a:extLst>
            </p:cNvPr>
            <p:cNvCxnSpPr>
              <a:cxnSpLocks/>
            </p:cNvCxnSpPr>
            <p:nvPr>
              <p:custDataLst>
                <p:tags r:id="rId1"/>
              </p:custDataLst>
            </p:nvPr>
          </p:nvCxnSpPr>
          <p:spPr>
            <a:xfrm>
              <a:off x="360000" y="6120000"/>
              <a:ext cx="11474161" cy="0"/>
            </a:xfrm>
            <a:prstGeom prst="line">
              <a:avLst/>
            </a:prstGeom>
            <a:ln w="38100">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24" name="Graphic 36">
              <a:extLst>
                <a:ext uri="{FF2B5EF4-FFF2-40B4-BE49-F238E27FC236}">
                  <a16:creationId xmlns:a16="http://schemas.microsoft.com/office/drawing/2014/main" id="{A093B616-9E63-3647-8981-33863B6F16D8}"/>
                </a:ext>
              </a:extLst>
            </p:cNvPr>
            <p:cNvPicPr>
              <a:picLocks noChangeAspect="1"/>
            </p:cNvPicPr>
            <p:nvPr>
              <p:custDataLst>
                <p:tags r:id="rId2"/>
              </p:custDataLst>
            </p:nvPr>
          </p:nvPicPr>
          <p:blipFill>
            <a:blip r:embed="rId5" cstate="screen">
              <a:extLst>
                <a:ext uri="{28A0092B-C50C-407E-A947-70E740481C1C}">
                  <a14:useLocalDpi xmlns:a14="http://schemas.microsoft.com/office/drawing/2010/main"/>
                </a:ext>
              </a:extLst>
            </a:blip>
            <a:srcRect/>
            <a:stretch/>
          </p:blipFill>
          <p:spPr>
            <a:xfrm>
              <a:off x="359999" y="6394393"/>
              <a:ext cx="1080272" cy="196413"/>
            </a:xfrm>
            <a:prstGeom prst="rect">
              <a:avLst/>
            </a:prstGeom>
          </p:spPr>
        </p:pic>
      </p:grpSp>
      <p:pic>
        <p:nvPicPr>
          <p:cNvPr id="4" name="Graphic 3">
            <a:extLst>
              <a:ext uri="{FF2B5EF4-FFF2-40B4-BE49-F238E27FC236}">
                <a16:creationId xmlns:a16="http://schemas.microsoft.com/office/drawing/2014/main" id="{1F50D86B-6102-1D43-BFF6-41DBD48552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7236" y="2426028"/>
            <a:ext cx="876300" cy="876300"/>
          </a:xfrm>
          <a:prstGeom prst="rect">
            <a:avLst/>
          </a:prstGeom>
        </p:spPr>
      </p:pic>
      <p:pic>
        <p:nvPicPr>
          <p:cNvPr id="33" name="Graphic 32">
            <a:extLst>
              <a:ext uri="{FF2B5EF4-FFF2-40B4-BE49-F238E27FC236}">
                <a16:creationId xmlns:a16="http://schemas.microsoft.com/office/drawing/2014/main" id="{A2275CB3-637D-654E-AAA7-8344FB2DACFE}"/>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794826" y="4576025"/>
            <a:ext cx="724477" cy="558883"/>
          </a:xfrm>
          <a:prstGeom prst="rect">
            <a:avLst/>
          </a:prstGeom>
        </p:spPr>
      </p:pic>
      <p:pic>
        <p:nvPicPr>
          <p:cNvPr id="34" name="Graphic 33">
            <a:extLst>
              <a:ext uri="{FF2B5EF4-FFF2-40B4-BE49-F238E27FC236}">
                <a16:creationId xmlns:a16="http://schemas.microsoft.com/office/drawing/2014/main" id="{A74FE692-7C87-524B-95FC-6F28D8EE188C}"/>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022125" y="4565500"/>
            <a:ext cx="724477" cy="540943"/>
          </a:xfrm>
          <a:prstGeom prst="rect">
            <a:avLst/>
          </a:prstGeom>
        </p:spPr>
      </p:pic>
      <p:pic>
        <p:nvPicPr>
          <p:cNvPr id="37" name="Graphic 36">
            <a:extLst>
              <a:ext uri="{FF2B5EF4-FFF2-40B4-BE49-F238E27FC236}">
                <a16:creationId xmlns:a16="http://schemas.microsoft.com/office/drawing/2014/main" id="{79FB884C-4605-8346-BA51-058BAB28A322}"/>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556306" y="4485560"/>
            <a:ext cx="441392" cy="777233"/>
          </a:xfrm>
          <a:prstGeom prst="rect">
            <a:avLst/>
          </a:prstGeom>
        </p:spPr>
      </p:pic>
      <p:pic>
        <p:nvPicPr>
          <p:cNvPr id="8" name="Graphic 7">
            <a:extLst>
              <a:ext uri="{FF2B5EF4-FFF2-40B4-BE49-F238E27FC236}">
                <a16:creationId xmlns:a16="http://schemas.microsoft.com/office/drawing/2014/main" id="{0D4EA901-3ABE-EB4C-BFEE-E5C48B3E535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69488" y="4527959"/>
            <a:ext cx="724478" cy="668749"/>
          </a:xfrm>
          <a:prstGeom prst="rect">
            <a:avLst/>
          </a:prstGeom>
        </p:spPr>
      </p:pic>
      <p:sp>
        <p:nvSpPr>
          <p:cNvPr id="40" name="Content Placeholder 2">
            <a:extLst>
              <a:ext uri="{FF2B5EF4-FFF2-40B4-BE49-F238E27FC236}">
                <a16:creationId xmlns:a16="http://schemas.microsoft.com/office/drawing/2014/main" id="{DD5441CE-364E-B94D-8EEA-C6E320349040}"/>
              </a:ext>
            </a:extLst>
          </p:cNvPr>
          <p:cNvSpPr txBox="1">
            <a:spLocks/>
          </p:cNvSpPr>
          <p:nvPr/>
        </p:nvSpPr>
        <p:spPr>
          <a:xfrm>
            <a:off x="552921" y="5309745"/>
            <a:ext cx="876300" cy="354196"/>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400" b="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Desktop</a:t>
            </a:r>
          </a:p>
        </p:txBody>
      </p:sp>
      <p:pic>
        <p:nvPicPr>
          <p:cNvPr id="10" name="Graphic 9">
            <a:extLst>
              <a:ext uri="{FF2B5EF4-FFF2-40B4-BE49-F238E27FC236}">
                <a16:creationId xmlns:a16="http://schemas.microsoft.com/office/drawing/2014/main" id="{4F8B658F-EC64-AB4F-851A-99CF2EC9E88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389027" y="2298926"/>
            <a:ext cx="1003300" cy="1003300"/>
          </a:xfrm>
          <a:prstGeom prst="rect">
            <a:avLst/>
          </a:prstGeom>
        </p:spPr>
      </p:pic>
      <p:sp>
        <p:nvSpPr>
          <p:cNvPr id="11" name="Rectangle 10">
            <a:extLst>
              <a:ext uri="{FF2B5EF4-FFF2-40B4-BE49-F238E27FC236}">
                <a16:creationId xmlns:a16="http://schemas.microsoft.com/office/drawing/2014/main" id="{6A584526-9F70-664D-8708-A3C276CB1C3C}"/>
              </a:ext>
            </a:extLst>
          </p:cNvPr>
          <p:cNvSpPr/>
          <p:nvPr/>
        </p:nvSpPr>
        <p:spPr>
          <a:xfrm>
            <a:off x="6579900" y="6258006"/>
            <a:ext cx="5256873" cy="33855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a:ln>
                  <a:noFill/>
                </a:ln>
                <a:solidFill>
                  <a:srgbClr val="FFFFFF"/>
                </a:solidFill>
                <a:effectLst/>
                <a:uLnTx/>
                <a:uFillTx/>
                <a:latin typeface="Arial"/>
                <a:ea typeface="+mn-ea"/>
                <a:cs typeface="+mn-cs"/>
              </a:rPr>
              <a:t>* Content is measured at an overall reach and duration estimate level when it is not identified with Kantar (or a partner’s) video tagging technology.</a:t>
            </a:r>
            <a:endParaRPr kumimoji="0" lang="en-GB" sz="800" b="0" i="1" u="none" strike="noStrike" kern="1200" cap="none" spc="0" normalizeH="0" baseline="0" noProof="0">
              <a:ln>
                <a:noFill/>
              </a:ln>
              <a:solidFill>
                <a:srgbClr val="FFFFFF"/>
              </a:solidFill>
              <a:effectLst/>
              <a:uLnTx/>
              <a:uFillTx/>
              <a:latin typeface="Arial"/>
              <a:ea typeface="+mn-ea"/>
              <a:cs typeface="Arial"/>
            </a:endParaRPr>
          </a:p>
        </p:txBody>
      </p:sp>
      <p:sp>
        <p:nvSpPr>
          <p:cNvPr id="7" name="Marcador de número de diapositiva 6">
            <a:extLst>
              <a:ext uri="{FF2B5EF4-FFF2-40B4-BE49-F238E27FC236}">
                <a16:creationId xmlns:a16="http://schemas.microsoft.com/office/drawing/2014/main" id="{CAD949C9-05BD-4747-91C3-EC2D788D34B1}"/>
              </a:ext>
            </a:extLst>
          </p:cNvPr>
          <p:cNvSpPr>
            <a:spLocks noGrp="1"/>
          </p:cNvSpPr>
          <p:nvPr>
            <p:ph type="sldNum" sz="quarter" idx="10"/>
          </p:nvPr>
        </p:nvSpPr>
        <p:spPr/>
        <p:txBody>
          <a:bodyPr/>
          <a:lstStyle/>
          <a:p>
            <a:fld id="{4034BEE3-566C-4068-A777-C3A4762E861B}" type="slidenum">
              <a:rPr lang="en-GB" smtClean="0"/>
              <a:pPr/>
              <a:t>27</a:t>
            </a:fld>
            <a:endParaRPr lang="en-GB"/>
          </a:p>
        </p:txBody>
      </p:sp>
    </p:spTree>
    <p:extLst>
      <p:ext uri="{BB962C8B-B14F-4D97-AF65-F5344CB8AC3E}">
        <p14:creationId xmlns:p14="http://schemas.microsoft.com/office/powerpoint/2010/main" val="116566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099911B0-5468-4C1C-850C-1C4B19091193}"/>
              </a:ext>
            </a:extLst>
          </p:cNvPr>
          <p:cNvGrpSpPr/>
          <p:nvPr/>
        </p:nvGrpSpPr>
        <p:grpSpPr>
          <a:xfrm>
            <a:off x="1661530" y="456753"/>
            <a:ext cx="8824782" cy="5691754"/>
            <a:chOff x="2081357" y="1024463"/>
            <a:chExt cx="8486181" cy="5474624"/>
          </a:xfrm>
        </p:grpSpPr>
        <mc:AlternateContent xmlns:mc="http://schemas.openxmlformats.org/markup-compatibility/2006" xmlns:cx4="http://schemas.microsoft.com/office/drawing/2016/5/10/chartex">
          <mc:Choice Requires="cx4">
            <p:graphicFrame>
              <p:nvGraphicFramePr>
                <p:cNvPr id="6" name="Chart 5">
                  <a:extLst>
                    <a:ext uri="{FF2B5EF4-FFF2-40B4-BE49-F238E27FC236}">
                      <a16:creationId xmlns:a16="http://schemas.microsoft.com/office/drawing/2014/main" id="{518176A0-A89B-B745-8EE1-5F1673974197}"/>
                    </a:ext>
                  </a:extLst>
                </p:cNvPr>
                <p:cNvGraphicFramePr/>
                <p:nvPr/>
              </p:nvGraphicFramePr>
              <p:xfrm>
                <a:off x="2081357" y="1024463"/>
                <a:ext cx="8211935" cy="5474624"/>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6" name="Chart 5">
                  <a:extLst>
                    <a:ext uri="{FF2B5EF4-FFF2-40B4-BE49-F238E27FC236}">
                      <a16:creationId xmlns:a16="http://schemas.microsoft.com/office/drawing/2014/main" id="{518176A0-A89B-B745-8EE1-5F1673974197}"/>
                    </a:ext>
                  </a:extLst>
                </p:cNvPr>
                <p:cNvPicPr>
                  <a:picLocks noGrp="1" noRot="1" noChangeAspect="1" noMove="1" noResize="1" noEditPoints="1" noAdjustHandles="1" noChangeArrowheads="1" noChangeShapeType="1"/>
                </p:cNvPicPr>
                <p:nvPr/>
              </p:nvPicPr>
              <p:blipFill>
                <a:blip r:embed="rId4"/>
                <a:stretch>
                  <a:fillRect/>
                </a:stretch>
              </p:blipFill>
              <p:spPr>
                <a:xfrm>
                  <a:off x="1661530" y="456753"/>
                  <a:ext cx="8539594" cy="5691754"/>
                </a:xfrm>
                <a:prstGeom prst="rect">
                  <a:avLst/>
                </a:prstGeom>
              </p:spPr>
            </p:pic>
          </mc:Fallback>
        </mc:AlternateContent>
        <p:sp>
          <p:nvSpPr>
            <p:cNvPr id="40" name="Oval 39">
              <a:extLst>
                <a:ext uri="{FF2B5EF4-FFF2-40B4-BE49-F238E27FC236}">
                  <a16:creationId xmlns:a16="http://schemas.microsoft.com/office/drawing/2014/main" id="{4C8C81CF-BFB4-8A47-A01D-4411D06BCED1}"/>
                </a:ext>
              </a:extLst>
            </p:cNvPr>
            <p:cNvSpPr/>
            <p:nvPr/>
          </p:nvSpPr>
          <p:spPr bwMode="ltGray">
            <a:xfrm>
              <a:off x="3727467" y="2016412"/>
              <a:ext cx="109975" cy="109975"/>
            </a:xfrm>
            <a:prstGeom prst="ellipse">
              <a:avLst/>
            </a:prstGeom>
            <a:solidFill>
              <a:srgbClr val="FF66CC"/>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sp>
          <p:nvSpPr>
            <p:cNvPr id="42" name="Oval 41">
              <a:extLst>
                <a:ext uri="{FF2B5EF4-FFF2-40B4-BE49-F238E27FC236}">
                  <a16:creationId xmlns:a16="http://schemas.microsoft.com/office/drawing/2014/main" id="{0965CCEE-BC4E-C848-98AA-EFCAD050BC14}"/>
                </a:ext>
              </a:extLst>
            </p:cNvPr>
            <p:cNvSpPr/>
            <p:nvPr/>
          </p:nvSpPr>
          <p:spPr bwMode="ltGray">
            <a:xfrm>
              <a:off x="3888966" y="2016412"/>
              <a:ext cx="109975" cy="109975"/>
            </a:xfrm>
            <a:prstGeom prst="ellipse">
              <a:avLst/>
            </a:prstGeom>
            <a:solidFill>
              <a:srgbClr val="CC00FF"/>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CC00FF"/>
                </a:solidFill>
                <a:effectLst/>
                <a:uLnTx/>
                <a:uFillTx/>
                <a:latin typeface="Arial"/>
                <a:ea typeface="+mn-ea"/>
                <a:cs typeface="+mn-cs"/>
              </a:endParaRPr>
            </a:p>
          </p:txBody>
        </p:sp>
        <p:sp>
          <p:nvSpPr>
            <p:cNvPr id="45" name="Oval 44">
              <a:extLst>
                <a:ext uri="{FF2B5EF4-FFF2-40B4-BE49-F238E27FC236}">
                  <a16:creationId xmlns:a16="http://schemas.microsoft.com/office/drawing/2014/main" id="{70176180-C8F7-C842-BBE9-507F317DB3A2}"/>
                </a:ext>
              </a:extLst>
            </p:cNvPr>
            <p:cNvSpPr/>
            <p:nvPr/>
          </p:nvSpPr>
          <p:spPr bwMode="ltGray">
            <a:xfrm>
              <a:off x="4789318" y="3913019"/>
              <a:ext cx="109975" cy="109975"/>
            </a:xfrm>
            <a:prstGeom prst="ellipse">
              <a:avLst/>
            </a:prstGeom>
            <a:solidFill>
              <a:srgbClr val="FF66CC"/>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sp>
          <p:nvSpPr>
            <p:cNvPr id="46" name="Oval 45">
              <a:extLst>
                <a:ext uri="{FF2B5EF4-FFF2-40B4-BE49-F238E27FC236}">
                  <a16:creationId xmlns:a16="http://schemas.microsoft.com/office/drawing/2014/main" id="{E8EFF735-CE63-8045-A516-680EC4E4643B}"/>
                </a:ext>
              </a:extLst>
            </p:cNvPr>
            <p:cNvSpPr/>
            <p:nvPr/>
          </p:nvSpPr>
          <p:spPr bwMode="ltGray">
            <a:xfrm>
              <a:off x="4950817" y="3913019"/>
              <a:ext cx="109975" cy="109975"/>
            </a:xfrm>
            <a:prstGeom prst="ellipse">
              <a:avLst/>
            </a:prstGeom>
            <a:solidFill>
              <a:srgbClr val="CC00FF"/>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grpSp>
          <p:nvGrpSpPr>
            <p:cNvPr id="62" name="Group 61">
              <a:extLst>
                <a:ext uri="{FF2B5EF4-FFF2-40B4-BE49-F238E27FC236}">
                  <a16:creationId xmlns:a16="http://schemas.microsoft.com/office/drawing/2014/main" id="{D9942E29-4AA2-D545-A6AA-376906DD93DF}"/>
                </a:ext>
              </a:extLst>
            </p:cNvPr>
            <p:cNvGrpSpPr/>
            <p:nvPr/>
          </p:nvGrpSpPr>
          <p:grpSpPr>
            <a:xfrm>
              <a:off x="4159856" y="3539342"/>
              <a:ext cx="252233" cy="109976"/>
              <a:chOff x="5999675" y="4599941"/>
              <a:chExt cx="252233" cy="109976"/>
            </a:xfrm>
          </p:grpSpPr>
          <p:sp>
            <p:nvSpPr>
              <p:cNvPr id="63" name="Oval 62">
                <a:extLst>
                  <a:ext uri="{FF2B5EF4-FFF2-40B4-BE49-F238E27FC236}">
                    <a16:creationId xmlns:a16="http://schemas.microsoft.com/office/drawing/2014/main" id="{E5275320-5F6A-A840-A0BD-36FEE839305C}"/>
                  </a:ext>
                </a:extLst>
              </p:cNvPr>
              <p:cNvSpPr/>
              <p:nvPr/>
            </p:nvSpPr>
            <p:spPr bwMode="ltGray">
              <a:xfrm>
                <a:off x="5999675" y="4599942"/>
                <a:ext cx="109975" cy="109975"/>
              </a:xfrm>
              <a:prstGeom prst="ellipse">
                <a:avLst/>
              </a:prstGeom>
              <a:solidFill>
                <a:srgbClr val="FF66CC"/>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sp>
            <p:nvSpPr>
              <p:cNvPr id="64" name="Oval 63">
                <a:extLst>
                  <a:ext uri="{FF2B5EF4-FFF2-40B4-BE49-F238E27FC236}">
                    <a16:creationId xmlns:a16="http://schemas.microsoft.com/office/drawing/2014/main" id="{2946CA19-BE8B-1A41-9E20-4EC96CFC4DA0}"/>
                  </a:ext>
                </a:extLst>
              </p:cNvPr>
              <p:cNvSpPr/>
              <p:nvPr/>
            </p:nvSpPr>
            <p:spPr bwMode="ltGray">
              <a:xfrm>
                <a:off x="6141933" y="4599941"/>
                <a:ext cx="109975" cy="109975"/>
              </a:xfrm>
              <a:prstGeom prst="ellipse">
                <a:avLst/>
              </a:prstGeom>
              <a:solidFill>
                <a:srgbClr val="CC00FF"/>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grpSp>
        <p:sp>
          <p:nvSpPr>
            <p:cNvPr id="86" name="Oval 85">
              <a:extLst>
                <a:ext uri="{FF2B5EF4-FFF2-40B4-BE49-F238E27FC236}">
                  <a16:creationId xmlns:a16="http://schemas.microsoft.com/office/drawing/2014/main" id="{051DFE41-4B2F-492C-8813-F79E3BB23C22}"/>
                </a:ext>
              </a:extLst>
            </p:cNvPr>
            <p:cNvSpPr/>
            <p:nvPr/>
          </p:nvSpPr>
          <p:spPr bwMode="ltGray">
            <a:xfrm>
              <a:off x="9019556" y="2923225"/>
              <a:ext cx="109975" cy="109975"/>
            </a:xfrm>
            <a:prstGeom prst="ellipse">
              <a:avLst/>
            </a:prstGeom>
            <a:solidFill>
              <a:srgbClr val="FF66CC"/>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sp>
          <p:nvSpPr>
            <p:cNvPr id="87" name="Oval 86">
              <a:extLst>
                <a:ext uri="{FF2B5EF4-FFF2-40B4-BE49-F238E27FC236}">
                  <a16:creationId xmlns:a16="http://schemas.microsoft.com/office/drawing/2014/main" id="{BDCA337B-074E-43DF-8037-BD0C282A1628}"/>
                </a:ext>
              </a:extLst>
            </p:cNvPr>
            <p:cNvSpPr/>
            <p:nvPr/>
          </p:nvSpPr>
          <p:spPr bwMode="ltGray">
            <a:xfrm>
              <a:off x="9166302" y="2888166"/>
              <a:ext cx="124729" cy="145035"/>
            </a:xfrm>
            <a:prstGeom prst="ellipse">
              <a:avLst/>
            </a:prstGeom>
            <a:solidFill>
              <a:srgbClr val="CC00FF"/>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sp>
          <p:nvSpPr>
            <p:cNvPr id="112" name="Oval 111">
              <a:extLst>
                <a:ext uri="{FF2B5EF4-FFF2-40B4-BE49-F238E27FC236}">
                  <a16:creationId xmlns:a16="http://schemas.microsoft.com/office/drawing/2014/main" id="{5A05F82E-EAC3-4FB6-BCCC-323EA6F8720B}"/>
                </a:ext>
              </a:extLst>
            </p:cNvPr>
            <p:cNvSpPr/>
            <p:nvPr/>
          </p:nvSpPr>
          <p:spPr bwMode="ltGray">
            <a:xfrm>
              <a:off x="7276021" y="1948648"/>
              <a:ext cx="109975" cy="109975"/>
            </a:xfrm>
            <a:prstGeom prst="ellipse">
              <a:avLst/>
            </a:prstGeom>
            <a:solidFill>
              <a:srgbClr val="FF66CC"/>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sp>
          <p:nvSpPr>
            <p:cNvPr id="118" name="Oval 117">
              <a:extLst>
                <a:ext uri="{FF2B5EF4-FFF2-40B4-BE49-F238E27FC236}">
                  <a16:creationId xmlns:a16="http://schemas.microsoft.com/office/drawing/2014/main" id="{111F32BC-9DE2-4955-A1CA-37F764EEF97B}"/>
                </a:ext>
              </a:extLst>
            </p:cNvPr>
            <p:cNvSpPr/>
            <p:nvPr/>
          </p:nvSpPr>
          <p:spPr bwMode="ltGray">
            <a:xfrm>
              <a:off x="7069954" y="2654380"/>
              <a:ext cx="109975" cy="109975"/>
            </a:xfrm>
            <a:prstGeom prst="ellipse">
              <a:avLst/>
            </a:prstGeom>
            <a:solidFill>
              <a:srgbClr val="FF66CC"/>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sp>
          <p:nvSpPr>
            <p:cNvPr id="119" name="Oval 118">
              <a:extLst>
                <a:ext uri="{FF2B5EF4-FFF2-40B4-BE49-F238E27FC236}">
                  <a16:creationId xmlns:a16="http://schemas.microsoft.com/office/drawing/2014/main" id="{3E0AADA7-FF83-4972-A853-D7049082EBF6}"/>
                </a:ext>
              </a:extLst>
            </p:cNvPr>
            <p:cNvSpPr/>
            <p:nvPr/>
          </p:nvSpPr>
          <p:spPr bwMode="ltGray">
            <a:xfrm>
              <a:off x="7231453" y="2654380"/>
              <a:ext cx="109975" cy="109975"/>
            </a:xfrm>
            <a:prstGeom prst="ellipse">
              <a:avLst/>
            </a:prstGeom>
            <a:solidFill>
              <a:srgbClr val="CC00FF"/>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grpSp>
          <p:nvGrpSpPr>
            <p:cNvPr id="151" name="Group 150">
              <a:extLst>
                <a:ext uri="{FF2B5EF4-FFF2-40B4-BE49-F238E27FC236}">
                  <a16:creationId xmlns:a16="http://schemas.microsoft.com/office/drawing/2014/main" id="{69C1A4B5-3A44-409D-8836-C91FEC6A2BA5}"/>
                </a:ext>
              </a:extLst>
            </p:cNvPr>
            <p:cNvGrpSpPr/>
            <p:nvPr/>
          </p:nvGrpSpPr>
          <p:grpSpPr>
            <a:xfrm>
              <a:off x="6914353" y="3695759"/>
              <a:ext cx="252233" cy="109976"/>
              <a:chOff x="5999675" y="4599941"/>
              <a:chExt cx="252233" cy="109976"/>
            </a:xfrm>
          </p:grpSpPr>
          <p:sp>
            <p:nvSpPr>
              <p:cNvPr id="152" name="Oval 151">
                <a:extLst>
                  <a:ext uri="{FF2B5EF4-FFF2-40B4-BE49-F238E27FC236}">
                    <a16:creationId xmlns:a16="http://schemas.microsoft.com/office/drawing/2014/main" id="{71B16208-B137-4746-88D8-2FB048111A4B}"/>
                  </a:ext>
                </a:extLst>
              </p:cNvPr>
              <p:cNvSpPr/>
              <p:nvPr/>
            </p:nvSpPr>
            <p:spPr bwMode="ltGray">
              <a:xfrm>
                <a:off x="5999675" y="4599942"/>
                <a:ext cx="109975" cy="109975"/>
              </a:xfrm>
              <a:prstGeom prst="ellipse">
                <a:avLst/>
              </a:prstGeom>
              <a:solidFill>
                <a:schemeClr val="accent6"/>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sp>
            <p:nvSpPr>
              <p:cNvPr id="153" name="Oval 152">
                <a:extLst>
                  <a:ext uri="{FF2B5EF4-FFF2-40B4-BE49-F238E27FC236}">
                    <a16:creationId xmlns:a16="http://schemas.microsoft.com/office/drawing/2014/main" id="{875A5B93-6E4A-4CB2-A527-E9EBE0278DCE}"/>
                  </a:ext>
                </a:extLst>
              </p:cNvPr>
              <p:cNvSpPr/>
              <p:nvPr/>
            </p:nvSpPr>
            <p:spPr bwMode="ltGray">
              <a:xfrm>
                <a:off x="6141933" y="4599941"/>
                <a:ext cx="109975" cy="109975"/>
              </a:xfrm>
              <a:prstGeom prst="ellipse">
                <a:avLst/>
              </a:prstGeom>
              <a:solidFill>
                <a:schemeClr val="accent1"/>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grpSp>
        <p:sp>
          <p:nvSpPr>
            <p:cNvPr id="154" name="Oval 153">
              <a:extLst>
                <a:ext uri="{FF2B5EF4-FFF2-40B4-BE49-F238E27FC236}">
                  <a16:creationId xmlns:a16="http://schemas.microsoft.com/office/drawing/2014/main" id="{E0DB47C7-3427-4F62-92CA-5E70E433AD37}"/>
                </a:ext>
              </a:extLst>
            </p:cNvPr>
            <p:cNvSpPr/>
            <p:nvPr/>
          </p:nvSpPr>
          <p:spPr bwMode="ltGray">
            <a:xfrm>
              <a:off x="7191299" y="3695759"/>
              <a:ext cx="109975" cy="109975"/>
            </a:xfrm>
            <a:prstGeom prst="ellipse">
              <a:avLst/>
            </a:prstGeom>
            <a:solidFill>
              <a:schemeClr val="accent2"/>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sp>
          <p:nvSpPr>
            <p:cNvPr id="79" name="Oval 78">
              <a:extLst>
                <a:ext uri="{FF2B5EF4-FFF2-40B4-BE49-F238E27FC236}">
                  <a16:creationId xmlns:a16="http://schemas.microsoft.com/office/drawing/2014/main" id="{3F3403B9-31EC-4592-9D64-07BF08973938}"/>
                </a:ext>
              </a:extLst>
            </p:cNvPr>
            <p:cNvSpPr/>
            <p:nvPr/>
          </p:nvSpPr>
          <p:spPr bwMode="ltGray">
            <a:xfrm rot="5623287">
              <a:off x="5863275" y="1586532"/>
              <a:ext cx="1259851" cy="1259851"/>
            </a:xfrm>
            <a:prstGeom prst="ellipse">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cxnSp>
          <p:nvCxnSpPr>
            <p:cNvPr id="80" name="Straight Connector 79">
              <a:extLst>
                <a:ext uri="{FF2B5EF4-FFF2-40B4-BE49-F238E27FC236}">
                  <a16:creationId xmlns:a16="http://schemas.microsoft.com/office/drawing/2014/main" id="{C4D4B520-2564-4E7F-B1EF-361A226EFEC2}"/>
                </a:ext>
              </a:extLst>
            </p:cNvPr>
            <p:cNvCxnSpPr>
              <a:cxnSpLocks/>
              <a:stCxn id="79" idx="5"/>
            </p:cNvCxnSpPr>
            <p:nvPr/>
          </p:nvCxnSpPr>
          <p:spPr>
            <a:xfrm>
              <a:off x="6019805" y="2632032"/>
              <a:ext cx="947557" cy="1698698"/>
            </a:xfrm>
            <a:prstGeom prst="line">
              <a:avLst/>
            </a:prstGeom>
            <a:ln w="127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A9019F9-9F83-4542-B3B4-1043D4EA8E2F}"/>
                </a:ext>
              </a:extLst>
            </p:cNvPr>
            <p:cNvCxnSpPr>
              <a:cxnSpLocks/>
              <a:stCxn id="79" idx="1"/>
              <a:endCxn id="122" idx="7"/>
            </p:cNvCxnSpPr>
            <p:nvPr/>
          </p:nvCxnSpPr>
          <p:spPr>
            <a:xfrm>
              <a:off x="6966596" y="1800883"/>
              <a:ext cx="1515487" cy="1290577"/>
            </a:xfrm>
            <a:prstGeom prst="line">
              <a:avLst/>
            </a:prstGeom>
            <a:ln w="127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0DC8DE42-B032-4CFB-B01D-F123E0FEA971}"/>
                </a:ext>
              </a:extLst>
            </p:cNvPr>
            <p:cNvGrpSpPr/>
            <p:nvPr/>
          </p:nvGrpSpPr>
          <p:grpSpPr>
            <a:xfrm>
              <a:off x="6798137" y="2802541"/>
              <a:ext cx="1972866" cy="1972864"/>
              <a:chOff x="7314292" y="3338923"/>
              <a:chExt cx="1972866" cy="1972864"/>
            </a:xfrm>
          </p:grpSpPr>
          <p:sp>
            <p:nvSpPr>
              <p:cNvPr id="122" name="Oval 121">
                <a:extLst>
                  <a:ext uri="{FF2B5EF4-FFF2-40B4-BE49-F238E27FC236}">
                    <a16:creationId xmlns:a16="http://schemas.microsoft.com/office/drawing/2014/main" id="{C9C26210-50D8-4E58-AA30-E744373AB978}"/>
                  </a:ext>
                </a:extLst>
              </p:cNvPr>
              <p:cNvSpPr/>
              <p:nvPr/>
            </p:nvSpPr>
            <p:spPr bwMode="ltGray">
              <a:xfrm>
                <a:off x="7314292" y="3338923"/>
                <a:ext cx="1972866" cy="1972864"/>
              </a:xfrm>
              <a:prstGeom prst="ellipse">
                <a:avLst/>
              </a:prstGeom>
              <a:blipFill>
                <a:blip r:embed="rId5" cstate="email">
                  <a:extLst>
                    <a:ext uri="{28A0092B-C50C-407E-A947-70E740481C1C}">
                      <a14:useLocalDpi xmlns:a14="http://schemas.microsoft.com/office/drawing/2010/main"/>
                    </a:ext>
                  </a:extLst>
                </a:blip>
                <a:stretch>
                  <a:fillRect/>
                </a:stretch>
              </a:blip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grpSp>
            <p:nvGrpSpPr>
              <p:cNvPr id="123" name="Group 122">
                <a:extLst>
                  <a:ext uri="{FF2B5EF4-FFF2-40B4-BE49-F238E27FC236}">
                    <a16:creationId xmlns:a16="http://schemas.microsoft.com/office/drawing/2014/main" id="{F435C78F-E27D-4A67-832E-D0B969D6CBF9}"/>
                  </a:ext>
                </a:extLst>
              </p:cNvPr>
              <p:cNvGrpSpPr/>
              <p:nvPr/>
            </p:nvGrpSpPr>
            <p:grpSpPr>
              <a:xfrm>
                <a:off x="7709405" y="4918592"/>
                <a:ext cx="252233" cy="109976"/>
                <a:chOff x="5999675" y="4599941"/>
                <a:chExt cx="252233" cy="109976"/>
              </a:xfrm>
            </p:grpSpPr>
            <p:sp>
              <p:nvSpPr>
                <p:cNvPr id="124" name="Oval 123">
                  <a:extLst>
                    <a:ext uri="{FF2B5EF4-FFF2-40B4-BE49-F238E27FC236}">
                      <a16:creationId xmlns:a16="http://schemas.microsoft.com/office/drawing/2014/main" id="{797AB439-4399-4A4D-BB54-23D7A4B9CB1D}"/>
                    </a:ext>
                  </a:extLst>
                </p:cNvPr>
                <p:cNvSpPr/>
                <p:nvPr/>
              </p:nvSpPr>
              <p:spPr bwMode="ltGray">
                <a:xfrm>
                  <a:off x="5999675" y="4599942"/>
                  <a:ext cx="109975" cy="109975"/>
                </a:xfrm>
                <a:prstGeom prst="ellipse">
                  <a:avLst/>
                </a:prstGeom>
                <a:solidFill>
                  <a:srgbClr val="FF66CC"/>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sp>
              <p:nvSpPr>
                <p:cNvPr id="125" name="Oval 124">
                  <a:extLst>
                    <a:ext uri="{FF2B5EF4-FFF2-40B4-BE49-F238E27FC236}">
                      <a16:creationId xmlns:a16="http://schemas.microsoft.com/office/drawing/2014/main" id="{100C90AE-2AFA-4D4C-B8B8-0D11D86179A6}"/>
                    </a:ext>
                  </a:extLst>
                </p:cNvPr>
                <p:cNvSpPr/>
                <p:nvPr/>
              </p:nvSpPr>
              <p:spPr bwMode="ltGray">
                <a:xfrm>
                  <a:off x="6141933" y="4599941"/>
                  <a:ext cx="109975" cy="109975"/>
                </a:xfrm>
                <a:prstGeom prst="ellipse">
                  <a:avLst/>
                </a:prstGeom>
                <a:solidFill>
                  <a:srgbClr val="CC00FF"/>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grpSp>
          <p:grpSp>
            <p:nvGrpSpPr>
              <p:cNvPr id="127" name="Group 126">
                <a:extLst>
                  <a:ext uri="{FF2B5EF4-FFF2-40B4-BE49-F238E27FC236}">
                    <a16:creationId xmlns:a16="http://schemas.microsoft.com/office/drawing/2014/main" id="{A1A5EFA6-DD25-4FC3-8121-3F6B85E80E0D}"/>
                  </a:ext>
                </a:extLst>
              </p:cNvPr>
              <p:cNvGrpSpPr/>
              <p:nvPr/>
            </p:nvGrpSpPr>
            <p:grpSpPr>
              <a:xfrm>
                <a:off x="7618205" y="4201998"/>
                <a:ext cx="252233" cy="109976"/>
                <a:chOff x="5999675" y="4599941"/>
                <a:chExt cx="252233" cy="109976"/>
              </a:xfrm>
            </p:grpSpPr>
            <p:sp>
              <p:nvSpPr>
                <p:cNvPr id="128" name="Oval 127">
                  <a:extLst>
                    <a:ext uri="{FF2B5EF4-FFF2-40B4-BE49-F238E27FC236}">
                      <a16:creationId xmlns:a16="http://schemas.microsoft.com/office/drawing/2014/main" id="{442620CE-1DFA-4643-A9A7-D6B6A5964985}"/>
                    </a:ext>
                  </a:extLst>
                </p:cNvPr>
                <p:cNvSpPr/>
                <p:nvPr/>
              </p:nvSpPr>
              <p:spPr bwMode="ltGray">
                <a:xfrm>
                  <a:off x="5999675" y="4599942"/>
                  <a:ext cx="109975" cy="109975"/>
                </a:xfrm>
                <a:prstGeom prst="ellipse">
                  <a:avLst/>
                </a:prstGeom>
                <a:solidFill>
                  <a:srgbClr val="FF66CC"/>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sp>
              <p:nvSpPr>
                <p:cNvPr id="129" name="Oval 128">
                  <a:extLst>
                    <a:ext uri="{FF2B5EF4-FFF2-40B4-BE49-F238E27FC236}">
                      <a16:creationId xmlns:a16="http://schemas.microsoft.com/office/drawing/2014/main" id="{F2698ACC-57F9-4A94-8DD1-4FC9B7C19FC1}"/>
                    </a:ext>
                  </a:extLst>
                </p:cNvPr>
                <p:cNvSpPr/>
                <p:nvPr/>
              </p:nvSpPr>
              <p:spPr bwMode="ltGray">
                <a:xfrm>
                  <a:off x="6141933" y="4599941"/>
                  <a:ext cx="109975" cy="109975"/>
                </a:xfrm>
                <a:prstGeom prst="ellipse">
                  <a:avLst/>
                </a:prstGeom>
                <a:solidFill>
                  <a:srgbClr val="CC00FF"/>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31" name="Group 130">
                <a:extLst>
                  <a:ext uri="{FF2B5EF4-FFF2-40B4-BE49-F238E27FC236}">
                    <a16:creationId xmlns:a16="http://schemas.microsoft.com/office/drawing/2014/main" id="{385C62BA-6649-413B-A017-E34CFC49E666}"/>
                  </a:ext>
                </a:extLst>
              </p:cNvPr>
              <p:cNvGrpSpPr/>
              <p:nvPr/>
            </p:nvGrpSpPr>
            <p:grpSpPr>
              <a:xfrm>
                <a:off x="8245454" y="4478678"/>
                <a:ext cx="252233" cy="109976"/>
                <a:chOff x="5999675" y="4599941"/>
                <a:chExt cx="252233" cy="109976"/>
              </a:xfrm>
            </p:grpSpPr>
            <p:sp>
              <p:nvSpPr>
                <p:cNvPr id="132" name="Oval 131">
                  <a:extLst>
                    <a:ext uri="{FF2B5EF4-FFF2-40B4-BE49-F238E27FC236}">
                      <a16:creationId xmlns:a16="http://schemas.microsoft.com/office/drawing/2014/main" id="{142FFB44-F2D6-4AF8-A225-1D3500DA41D7}"/>
                    </a:ext>
                  </a:extLst>
                </p:cNvPr>
                <p:cNvSpPr/>
                <p:nvPr/>
              </p:nvSpPr>
              <p:spPr bwMode="ltGray">
                <a:xfrm>
                  <a:off x="5999675" y="4599942"/>
                  <a:ext cx="109975" cy="109975"/>
                </a:xfrm>
                <a:prstGeom prst="ellipse">
                  <a:avLst/>
                </a:prstGeom>
                <a:solidFill>
                  <a:srgbClr val="FF66CC"/>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sp>
              <p:nvSpPr>
                <p:cNvPr id="133" name="Oval 132">
                  <a:extLst>
                    <a:ext uri="{FF2B5EF4-FFF2-40B4-BE49-F238E27FC236}">
                      <a16:creationId xmlns:a16="http://schemas.microsoft.com/office/drawing/2014/main" id="{3A75F769-12DD-4F48-9987-49E1A1A5F517}"/>
                    </a:ext>
                  </a:extLst>
                </p:cNvPr>
                <p:cNvSpPr/>
                <p:nvPr/>
              </p:nvSpPr>
              <p:spPr bwMode="ltGray">
                <a:xfrm>
                  <a:off x="6141933" y="4599941"/>
                  <a:ext cx="109975" cy="109975"/>
                </a:xfrm>
                <a:prstGeom prst="ellipse">
                  <a:avLst/>
                </a:prstGeom>
                <a:solidFill>
                  <a:srgbClr val="CC00FF"/>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grpSp>
          <p:grpSp>
            <p:nvGrpSpPr>
              <p:cNvPr id="139" name="Group 138">
                <a:extLst>
                  <a:ext uri="{FF2B5EF4-FFF2-40B4-BE49-F238E27FC236}">
                    <a16:creationId xmlns:a16="http://schemas.microsoft.com/office/drawing/2014/main" id="{87C1495A-2D3A-4011-AEAD-00F25949F7A7}"/>
                  </a:ext>
                </a:extLst>
              </p:cNvPr>
              <p:cNvGrpSpPr/>
              <p:nvPr/>
            </p:nvGrpSpPr>
            <p:grpSpPr>
              <a:xfrm>
                <a:off x="8196511" y="4210716"/>
                <a:ext cx="252233" cy="109976"/>
                <a:chOff x="5999675" y="4599941"/>
                <a:chExt cx="252233" cy="109976"/>
              </a:xfrm>
            </p:grpSpPr>
            <p:sp>
              <p:nvSpPr>
                <p:cNvPr id="140" name="Oval 139">
                  <a:extLst>
                    <a:ext uri="{FF2B5EF4-FFF2-40B4-BE49-F238E27FC236}">
                      <a16:creationId xmlns:a16="http://schemas.microsoft.com/office/drawing/2014/main" id="{DB9F6845-A898-4F8B-B387-198C877A623F}"/>
                    </a:ext>
                  </a:extLst>
                </p:cNvPr>
                <p:cNvSpPr/>
                <p:nvPr/>
              </p:nvSpPr>
              <p:spPr bwMode="ltGray">
                <a:xfrm>
                  <a:off x="5999675" y="4599942"/>
                  <a:ext cx="109975" cy="109975"/>
                </a:xfrm>
                <a:prstGeom prst="ellipse">
                  <a:avLst/>
                </a:prstGeom>
                <a:solidFill>
                  <a:srgbClr val="FF66CC"/>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sp>
              <p:nvSpPr>
                <p:cNvPr id="141" name="Oval 140">
                  <a:extLst>
                    <a:ext uri="{FF2B5EF4-FFF2-40B4-BE49-F238E27FC236}">
                      <a16:creationId xmlns:a16="http://schemas.microsoft.com/office/drawing/2014/main" id="{866EE131-3063-46FF-8D32-24BAF5AD9262}"/>
                    </a:ext>
                  </a:extLst>
                </p:cNvPr>
                <p:cNvSpPr/>
                <p:nvPr/>
              </p:nvSpPr>
              <p:spPr bwMode="ltGray">
                <a:xfrm>
                  <a:off x="6141933" y="4599941"/>
                  <a:ext cx="109975" cy="109975"/>
                </a:xfrm>
                <a:prstGeom prst="ellipse">
                  <a:avLst/>
                </a:prstGeom>
                <a:solidFill>
                  <a:srgbClr val="CC00FF"/>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grpSp>
          <p:sp>
            <p:nvSpPr>
              <p:cNvPr id="142" name="Oval 141">
                <a:extLst>
                  <a:ext uri="{FF2B5EF4-FFF2-40B4-BE49-F238E27FC236}">
                    <a16:creationId xmlns:a16="http://schemas.microsoft.com/office/drawing/2014/main" id="{F3170AC9-E1FB-447E-BED0-05C2F2715474}"/>
                  </a:ext>
                </a:extLst>
              </p:cNvPr>
              <p:cNvSpPr/>
              <p:nvPr/>
            </p:nvSpPr>
            <p:spPr bwMode="ltGray">
              <a:xfrm>
                <a:off x="8473457" y="4210716"/>
                <a:ext cx="109975" cy="109975"/>
              </a:xfrm>
              <a:prstGeom prst="ellipse">
                <a:avLst/>
              </a:prstGeom>
              <a:solidFill>
                <a:srgbClr val="CD5294"/>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grpSp>
            <p:nvGrpSpPr>
              <p:cNvPr id="143" name="Group 142">
                <a:extLst>
                  <a:ext uri="{FF2B5EF4-FFF2-40B4-BE49-F238E27FC236}">
                    <a16:creationId xmlns:a16="http://schemas.microsoft.com/office/drawing/2014/main" id="{479B0C98-53B4-40F9-A70F-7EA77880277C}"/>
                  </a:ext>
                </a:extLst>
              </p:cNvPr>
              <p:cNvGrpSpPr/>
              <p:nvPr/>
            </p:nvGrpSpPr>
            <p:grpSpPr>
              <a:xfrm>
                <a:off x="7866215" y="3587089"/>
                <a:ext cx="252233" cy="109976"/>
                <a:chOff x="5999675" y="4599941"/>
                <a:chExt cx="252233" cy="109976"/>
              </a:xfrm>
            </p:grpSpPr>
            <p:sp>
              <p:nvSpPr>
                <p:cNvPr id="144" name="Oval 143">
                  <a:extLst>
                    <a:ext uri="{FF2B5EF4-FFF2-40B4-BE49-F238E27FC236}">
                      <a16:creationId xmlns:a16="http://schemas.microsoft.com/office/drawing/2014/main" id="{7C4CCE9E-F122-4F4A-8029-FF1370320B56}"/>
                    </a:ext>
                  </a:extLst>
                </p:cNvPr>
                <p:cNvSpPr/>
                <p:nvPr/>
              </p:nvSpPr>
              <p:spPr bwMode="ltGray">
                <a:xfrm>
                  <a:off x="5999675" y="4599942"/>
                  <a:ext cx="109975" cy="109975"/>
                </a:xfrm>
                <a:prstGeom prst="ellipse">
                  <a:avLst/>
                </a:prstGeom>
                <a:solidFill>
                  <a:srgbClr val="FF66CC"/>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sp>
              <p:nvSpPr>
                <p:cNvPr id="145" name="Oval 144">
                  <a:extLst>
                    <a:ext uri="{FF2B5EF4-FFF2-40B4-BE49-F238E27FC236}">
                      <a16:creationId xmlns:a16="http://schemas.microsoft.com/office/drawing/2014/main" id="{7ADC381D-4ED7-485B-943D-885266B5856C}"/>
                    </a:ext>
                  </a:extLst>
                </p:cNvPr>
                <p:cNvSpPr/>
                <p:nvPr/>
              </p:nvSpPr>
              <p:spPr bwMode="ltGray">
                <a:xfrm>
                  <a:off x="6141933" y="4599941"/>
                  <a:ext cx="109975" cy="109975"/>
                </a:xfrm>
                <a:prstGeom prst="ellipse">
                  <a:avLst/>
                </a:prstGeom>
                <a:solidFill>
                  <a:srgbClr val="CC00FF"/>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grpSp>
          <p:sp>
            <p:nvSpPr>
              <p:cNvPr id="146" name="Oval 145">
                <a:extLst>
                  <a:ext uri="{FF2B5EF4-FFF2-40B4-BE49-F238E27FC236}">
                    <a16:creationId xmlns:a16="http://schemas.microsoft.com/office/drawing/2014/main" id="{924A19EB-FB1B-4D7A-8FCE-7E243E2335DC}"/>
                  </a:ext>
                </a:extLst>
              </p:cNvPr>
              <p:cNvSpPr/>
              <p:nvPr/>
            </p:nvSpPr>
            <p:spPr bwMode="ltGray">
              <a:xfrm>
                <a:off x="8143161" y="3587089"/>
                <a:ext cx="109975" cy="109975"/>
              </a:xfrm>
              <a:prstGeom prst="ellipse">
                <a:avLst/>
              </a:prstGeom>
              <a:solidFill>
                <a:srgbClr val="CD5294"/>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grpSp>
            <p:nvGrpSpPr>
              <p:cNvPr id="147" name="Group 146">
                <a:extLst>
                  <a:ext uri="{FF2B5EF4-FFF2-40B4-BE49-F238E27FC236}">
                    <a16:creationId xmlns:a16="http://schemas.microsoft.com/office/drawing/2014/main" id="{5C24EA69-BB74-4EF8-9FED-ED2A294131CB}"/>
                  </a:ext>
                </a:extLst>
              </p:cNvPr>
              <p:cNvGrpSpPr/>
              <p:nvPr/>
            </p:nvGrpSpPr>
            <p:grpSpPr>
              <a:xfrm>
                <a:off x="8514346" y="3602126"/>
                <a:ext cx="252233" cy="109976"/>
                <a:chOff x="5999675" y="4599941"/>
                <a:chExt cx="252233" cy="109976"/>
              </a:xfrm>
            </p:grpSpPr>
            <p:sp>
              <p:nvSpPr>
                <p:cNvPr id="148" name="Oval 147">
                  <a:extLst>
                    <a:ext uri="{FF2B5EF4-FFF2-40B4-BE49-F238E27FC236}">
                      <a16:creationId xmlns:a16="http://schemas.microsoft.com/office/drawing/2014/main" id="{42DBA131-A1A6-48DD-BCB6-E6AEDD2FFB77}"/>
                    </a:ext>
                  </a:extLst>
                </p:cNvPr>
                <p:cNvSpPr/>
                <p:nvPr/>
              </p:nvSpPr>
              <p:spPr bwMode="ltGray">
                <a:xfrm>
                  <a:off x="5999675" y="4599942"/>
                  <a:ext cx="109975" cy="109975"/>
                </a:xfrm>
                <a:prstGeom prst="ellipse">
                  <a:avLst/>
                </a:prstGeom>
                <a:solidFill>
                  <a:srgbClr val="FF66CC"/>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sp>
              <p:nvSpPr>
                <p:cNvPr id="149" name="Oval 148">
                  <a:extLst>
                    <a:ext uri="{FF2B5EF4-FFF2-40B4-BE49-F238E27FC236}">
                      <a16:creationId xmlns:a16="http://schemas.microsoft.com/office/drawing/2014/main" id="{8CC6A8D2-7771-454B-9B88-E86D033E577D}"/>
                    </a:ext>
                  </a:extLst>
                </p:cNvPr>
                <p:cNvSpPr/>
                <p:nvPr/>
              </p:nvSpPr>
              <p:spPr bwMode="ltGray">
                <a:xfrm>
                  <a:off x="6141933" y="4599941"/>
                  <a:ext cx="109975" cy="109975"/>
                </a:xfrm>
                <a:prstGeom prst="ellipse">
                  <a:avLst/>
                </a:prstGeom>
                <a:solidFill>
                  <a:srgbClr val="CC00FF"/>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grpSp>
          <p:sp>
            <p:nvSpPr>
              <p:cNvPr id="150" name="Oval 149">
                <a:extLst>
                  <a:ext uri="{FF2B5EF4-FFF2-40B4-BE49-F238E27FC236}">
                    <a16:creationId xmlns:a16="http://schemas.microsoft.com/office/drawing/2014/main" id="{D4980855-A29A-455B-B5FF-594E439EF745}"/>
                  </a:ext>
                </a:extLst>
              </p:cNvPr>
              <p:cNvSpPr/>
              <p:nvPr/>
            </p:nvSpPr>
            <p:spPr bwMode="ltGray">
              <a:xfrm>
                <a:off x="8791292" y="3602126"/>
                <a:ext cx="109975" cy="109975"/>
              </a:xfrm>
              <a:prstGeom prst="ellipse">
                <a:avLst/>
              </a:prstGeom>
              <a:solidFill>
                <a:srgbClr val="CD5294"/>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grpSp>
            <p:nvGrpSpPr>
              <p:cNvPr id="83" name="Group 82">
                <a:extLst>
                  <a:ext uri="{FF2B5EF4-FFF2-40B4-BE49-F238E27FC236}">
                    <a16:creationId xmlns:a16="http://schemas.microsoft.com/office/drawing/2014/main" id="{319701C6-89A3-45BA-A83D-7D07EA800A9B}"/>
                  </a:ext>
                </a:extLst>
              </p:cNvPr>
              <p:cNvGrpSpPr/>
              <p:nvPr/>
            </p:nvGrpSpPr>
            <p:grpSpPr>
              <a:xfrm>
                <a:off x="8305044" y="4871706"/>
                <a:ext cx="252233" cy="109976"/>
                <a:chOff x="5999675" y="4599941"/>
                <a:chExt cx="252233" cy="109976"/>
              </a:xfrm>
            </p:grpSpPr>
            <p:sp>
              <p:nvSpPr>
                <p:cNvPr id="84" name="Oval 83">
                  <a:extLst>
                    <a:ext uri="{FF2B5EF4-FFF2-40B4-BE49-F238E27FC236}">
                      <a16:creationId xmlns:a16="http://schemas.microsoft.com/office/drawing/2014/main" id="{0C690670-D62A-4C24-92A8-9178828D4561}"/>
                    </a:ext>
                  </a:extLst>
                </p:cNvPr>
                <p:cNvSpPr/>
                <p:nvPr/>
              </p:nvSpPr>
              <p:spPr bwMode="ltGray">
                <a:xfrm>
                  <a:off x="5999675" y="4599942"/>
                  <a:ext cx="109975" cy="109975"/>
                </a:xfrm>
                <a:prstGeom prst="ellipse">
                  <a:avLst/>
                </a:prstGeom>
                <a:solidFill>
                  <a:srgbClr val="FF66CC"/>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sp>
              <p:nvSpPr>
                <p:cNvPr id="85" name="Oval 84">
                  <a:extLst>
                    <a:ext uri="{FF2B5EF4-FFF2-40B4-BE49-F238E27FC236}">
                      <a16:creationId xmlns:a16="http://schemas.microsoft.com/office/drawing/2014/main" id="{E3A0D9D4-D866-4624-9BF9-9DD2528D04E9}"/>
                    </a:ext>
                  </a:extLst>
                </p:cNvPr>
                <p:cNvSpPr/>
                <p:nvPr/>
              </p:nvSpPr>
              <p:spPr bwMode="ltGray">
                <a:xfrm>
                  <a:off x="6141933" y="4599941"/>
                  <a:ext cx="109975" cy="109975"/>
                </a:xfrm>
                <a:prstGeom prst="ellipse">
                  <a:avLst/>
                </a:prstGeom>
                <a:solidFill>
                  <a:srgbClr val="CC00FF"/>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grpSp>
          <p:sp>
            <p:nvSpPr>
              <p:cNvPr id="65" name="Oval 64">
                <a:extLst>
                  <a:ext uri="{FF2B5EF4-FFF2-40B4-BE49-F238E27FC236}">
                    <a16:creationId xmlns:a16="http://schemas.microsoft.com/office/drawing/2014/main" id="{B08ACA2E-7E08-44E8-AD73-1891E7D57F05}"/>
                  </a:ext>
                </a:extLst>
              </p:cNvPr>
              <p:cNvSpPr/>
              <p:nvPr/>
            </p:nvSpPr>
            <p:spPr bwMode="ltGray">
              <a:xfrm>
                <a:off x="8589888" y="4871706"/>
                <a:ext cx="109975" cy="109975"/>
              </a:xfrm>
              <a:prstGeom prst="ellipse">
                <a:avLst/>
              </a:prstGeom>
              <a:solidFill>
                <a:srgbClr val="CD5294"/>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grpSp>
        <p:sp>
          <p:nvSpPr>
            <p:cNvPr id="67" name="Rectangle 66">
              <a:extLst>
                <a:ext uri="{FF2B5EF4-FFF2-40B4-BE49-F238E27FC236}">
                  <a16:creationId xmlns:a16="http://schemas.microsoft.com/office/drawing/2014/main" id="{A98A6AEA-CFC4-4F86-A258-85BB8CCD2E62}"/>
                </a:ext>
              </a:extLst>
            </p:cNvPr>
            <p:cNvSpPr/>
            <p:nvPr/>
          </p:nvSpPr>
          <p:spPr bwMode="ltGray">
            <a:xfrm>
              <a:off x="2846800" y="5490334"/>
              <a:ext cx="7720738" cy="94806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highlight>
                  <a:srgbClr val="FFFF00"/>
                </a:highlight>
                <a:uLnTx/>
                <a:uFillTx/>
                <a:latin typeface="Arial"/>
                <a:ea typeface="+mn-ea"/>
                <a:cs typeface="+mn-cs"/>
              </a:endParaRPr>
            </a:p>
          </p:txBody>
        </p:sp>
        <p:sp>
          <p:nvSpPr>
            <p:cNvPr id="70" name="Oval 69">
              <a:extLst>
                <a:ext uri="{FF2B5EF4-FFF2-40B4-BE49-F238E27FC236}">
                  <a16:creationId xmlns:a16="http://schemas.microsoft.com/office/drawing/2014/main" id="{F369156E-C55A-4A66-8911-F413D4E20670}"/>
                </a:ext>
              </a:extLst>
            </p:cNvPr>
            <p:cNvSpPr/>
            <p:nvPr/>
          </p:nvSpPr>
          <p:spPr bwMode="ltGray">
            <a:xfrm>
              <a:off x="4049881" y="2016412"/>
              <a:ext cx="109975" cy="109975"/>
            </a:xfrm>
            <a:prstGeom prst="ellipse">
              <a:avLst/>
            </a:prstGeom>
            <a:solidFill>
              <a:srgbClr val="CD5294"/>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sp>
          <p:nvSpPr>
            <p:cNvPr id="71" name="Oval 70">
              <a:extLst>
                <a:ext uri="{FF2B5EF4-FFF2-40B4-BE49-F238E27FC236}">
                  <a16:creationId xmlns:a16="http://schemas.microsoft.com/office/drawing/2014/main" id="{8681E2F6-C029-4859-A393-642F78E538FE}"/>
                </a:ext>
              </a:extLst>
            </p:cNvPr>
            <p:cNvSpPr/>
            <p:nvPr/>
          </p:nvSpPr>
          <p:spPr bwMode="ltGray">
            <a:xfrm>
              <a:off x="7442933" y="1948648"/>
              <a:ext cx="109975" cy="109975"/>
            </a:xfrm>
            <a:prstGeom prst="ellipse">
              <a:avLst/>
            </a:prstGeom>
            <a:solidFill>
              <a:srgbClr val="CC00FF"/>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grpSp>
      <p:sp>
        <p:nvSpPr>
          <p:cNvPr id="2" name="TextBox 1">
            <a:extLst>
              <a:ext uri="{FF2B5EF4-FFF2-40B4-BE49-F238E27FC236}">
                <a16:creationId xmlns:a16="http://schemas.microsoft.com/office/drawing/2014/main" id="{5CDF4A9E-3304-403C-872E-7DCC79F59D4C}"/>
              </a:ext>
            </a:extLst>
          </p:cNvPr>
          <p:cNvSpPr txBox="1"/>
          <p:nvPr/>
        </p:nvSpPr>
        <p:spPr>
          <a:xfrm>
            <a:off x="10642501" y="1220925"/>
            <a:ext cx="826892"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100" b="0" i="0" u="none" strike="noStrike" kern="1200" cap="none" spc="0" normalizeH="0" baseline="0" noProof="0">
                <a:ln>
                  <a:noFill/>
                </a:ln>
                <a:solidFill>
                  <a:srgbClr val="333333"/>
                </a:solidFill>
                <a:effectLst/>
                <a:uLnTx/>
                <a:uFillTx/>
                <a:latin typeface="Kantar Brown Cyr Light" panose="020B0404020101010102" pitchFamily="34" charset="0"/>
                <a:ea typeface="+mn-ea"/>
                <a:cs typeface="Kantar Brown Cyr Light" panose="020B0404020101010102" pitchFamily="34" charset="0"/>
              </a:rPr>
              <a:t>Computadora</a:t>
            </a:r>
          </a:p>
        </p:txBody>
      </p:sp>
      <p:sp>
        <p:nvSpPr>
          <p:cNvPr id="19" name="TextBox 18">
            <a:extLst>
              <a:ext uri="{FF2B5EF4-FFF2-40B4-BE49-F238E27FC236}">
                <a16:creationId xmlns:a16="http://schemas.microsoft.com/office/drawing/2014/main" id="{AB493035-F945-E940-BBD6-416F1EE913A4}"/>
              </a:ext>
            </a:extLst>
          </p:cNvPr>
          <p:cNvSpPr txBox="1"/>
          <p:nvPr/>
        </p:nvSpPr>
        <p:spPr>
          <a:xfrm>
            <a:off x="10679027" y="2542557"/>
            <a:ext cx="974772" cy="50783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100" b="0" i="0" u="none" strike="noStrike" kern="1200" cap="none" spc="0" normalizeH="0" baseline="0" noProof="0">
                <a:ln>
                  <a:noFill/>
                </a:ln>
                <a:solidFill>
                  <a:srgbClr val="333333"/>
                </a:solidFill>
                <a:effectLst/>
                <a:uLnTx/>
                <a:uFillTx/>
                <a:latin typeface="Kantar Brown Cyr Light" panose="020B0404020101010102" pitchFamily="34" charset="0"/>
                <a:ea typeface="+mn-ea"/>
                <a:cs typeface="Kantar Brown Cyr Light" panose="020B0404020101010102" pitchFamily="34" charset="0"/>
              </a:rPr>
              <a:t>Mobile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100" b="0" i="0" u="none" strike="noStrike" kern="1200" cap="none" spc="0" normalizeH="0" baseline="0" noProof="0">
                <a:ln>
                  <a:noFill/>
                </a:ln>
                <a:solidFill>
                  <a:srgbClr val="333333"/>
                </a:solidFill>
                <a:effectLst/>
                <a:uLnTx/>
                <a:uFillTx/>
                <a:latin typeface="Kantar Brown Cyr Light" panose="020B0404020101010102" pitchFamily="34" charset="0"/>
                <a:ea typeface="+mn-ea"/>
                <a:cs typeface="Kantar Brown Cyr Light" panose="020B0404020101010102" pitchFamily="34" charset="0"/>
              </a:rPr>
              <a:t>(smartphones y tablets)</a:t>
            </a:r>
          </a:p>
        </p:txBody>
      </p:sp>
      <p:sp>
        <p:nvSpPr>
          <p:cNvPr id="34" name="Oval 33">
            <a:extLst>
              <a:ext uri="{FF2B5EF4-FFF2-40B4-BE49-F238E27FC236}">
                <a16:creationId xmlns:a16="http://schemas.microsoft.com/office/drawing/2014/main" id="{F7E62B98-18CE-224E-80BD-4DF973142823}"/>
              </a:ext>
            </a:extLst>
          </p:cNvPr>
          <p:cNvSpPr/>
          <p:nvPr/>
        </p:nvSpPr>
        <p:spPr bwMode="ltGray">
          <a:xfrm>
            <a:off x="10486312" y="1231770"/>
            <a:ext cx="109975" cy="109975"/>
          </a:xfrm>
          <a:prstGeom prst="ellipse">
            <a:avLst/>
          </a:prstGeom>
          <a:solidFill>
            <a:srgbClr val="FF66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66CC"/>
              </a:solidFill>
              <a:effectLst/>
              <a:uLnTx/>
              <a:uFillTx/>
              <a:latin typeface="Arial"/>
              <a:ea typeface="+mn-ea"/>
              <a:cs typeface="+mn-cs"/>
            </a:endParaRPr>
          </a:p>
        </p:txBody>
      </p:sp>
      <p:sp>
        <p:nvSpPr>
          <p:cNvPr id="35" name="Oval 34">
            <a:extLst>
              <a:ext uri="{FF2B5EF4-FFF2-40B4-BE49-F238E27FC236}">
                <a16:creationId xmlns:a16="http://schemas.microsoft.com/office/drawing/2014/main" id="{7138D3AA-2506-1E4B-A488-26AF1F8B95E2}"/>
              </a:ext>
            </a:extLst>
          </p:cNvPr>
          <p:cNvSpPr/>
          <p:nvPr/>
        </p:nvSpPr>
        <p:spPr bwMode="ltGray">
          <a:xfrm>
            <a:off x="10499199" y="2661855"/>
            <a:ext cx="124729" cy="145035"/>
          </a:xfrm>
          <a:prstGeom prst="ellipse">
            <a:avLst/>
          </a:prstGeom>
          <a:solidFill>
            <a:srgbClr val="CC00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sp>
        <p:nvSpPr>
          <p:cNvPr id="36" name="TextBox 35">
            <a:extLst>
              <a:ext uri="{FF2B5EF4-FFF2-40B4-BE49-F238E27FC236}">
                <a16:creationId xmlns:a16="http://schemas.microsoft.com/office/drawing/2014/main" id="{2C9B4D77-9F9A-074D-B2B8-FB03E7F56713}"/>
              </a:ext>
            </a:extLst>
          </p:cNvPr>
          <p:cNvSpPr txBox="1"/>
          <p:nvPr/>
        </p:nvSpPr>
        <p:spPr>
          <a:xfrm>
            <a:off x="10688709" y="4173531"/>
            <a:ext cx="1146815" cy="50783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100" b="0" i="0" u="none" strike="noStrike" kern="1200" cap="none" spc="0" normalizeH="0" baseline="0" noProof="0">
                <a:ln>
                  <a:noFill/>
                </a:ln>
                <a:solidFill>
                  <a:srgbClr val="333333"/>
                </a:solidFill>
                <a:effectLst/>
                <a:uLnTx/>
                <a:uFillTx/>
                <a:latin typeface="Kantar Brown Cyr Light" panose="020B0404020101010102" pitchFamily="34" charset="0"/>
                <a:ea typeface="+mn-ea"/>
                <a:cs typeface="Kantar Brown Cyr Light" panose="020B0404020101010102" pitchFamily="34" charset="0"/>
              </a:rPr>
              <a:t>Smart </a:t>
            </a:r>
            <a:r>
              <a:rPr kumimoji="0" lang="es-419" sz="1100" b="0" i="0" u="none" strike="noStrike" kern="1200" cap="none" spc="0" normalizeH="0" baseline="0" noProof="0" err="1">
                <a:ln>
                  <a:noFill/>
                </a:ln>
                <a:solidFill>
                  <a:srgbClr val="333333"/>
                </a:solidFill>
                <a:effectLst/>
                <a:uLnTx/>
                <a:uFillTx/>
                <a:latin typeface="Kantar Brown Cyr Light" panose="020B0404020101010102" pitchFamily="34" charset="0"/>
                <a:ea typeface="+mn-ea"/>
                <a:cs typeface="Kantar Brown Cyr Light" panose="020B0404020101010102" pitchFamily="34" charset="0"/>
              </a:rPr>
              <a:t>TVs</a:t>
            </a:r>
            <a:endParaRPr kumimoji="0" lang="es-419" sz="1100" b="0" i="0" u="none" strike="noStrike" kern="1200" cap="none" spc="0" normalizeH="0" baseline="0" noProof="0">
              <a:ln>
                <a:noFill/>
              </a:ln>
              <a:solidFill>
                <a:srgbClr val="333333"/>
              </a:solidFill>
              <a:effectLst/>
              <a:uLnTx/>
              <a:uFillTx/>
              <a:latin typeface="Kantar Brown Cyr Light" panose="020B0404020101010102" pitchFamily="34" charset="0"/>
              <a:ea typeface="+mn-ea"/>
              <a:cs typeface="Kantar Brown Cyr Light" panose="020B040402010101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100" b="0" i="0" u="none" strike="noStrike" kern="1200" cap="none" spc="0" normalizeH="0" baseline="0" noProof="0">
                <a:ln>
                  <a:noFill/>
                </a:ln>
                <a:solidFill>
                  <a:srgbClr val="333333"/>
                </a:solidFill>
                <a:effectLst/>
                <a:uLnTx/>
                <a:uFillTx/>
                <a:latin typeface="Kantar Brown Cyr Light" panose="020B0404020101010102" pitchFamily="34" charset="0"/>
                <a:ea typeface="+mn-ea"/>
                <a:cs typeface="Kantar Brown Cyr Light" panose="020B0404020101010102" pitchFamily="34" charset="0"/>
              </a:rPr>
              <a:t>(y otros equipos conectados)</a:t>
            </a:r>
          </a:p>
        </p:txBody>
      </p:sp>
      <p:sp>
        <p:nvSpPr>
          <p:cNvPr id="37" name="Oval 36">
            <a:extLst>
              <a:ext uri="{FF2B5EF4-FFF2-40B4-BE49-F238E27FC236}">
                <a16:creationId xmlns:a16="http://schemas.microsoft.com/office/drawing/2014/main" id="{1A3A00A9-6A98-5D4C-972D-D4CD8D3347CE}"/>
              </a:ext>
            </a:extLst>
          </p:cNvPr>
          <p:cNvSpPr/>
          <p:nvPr/>
        </p:nvSpPr>
        <p:spPr bwMode="ltGray">
          <a:xfrm>
            <a:off x="10540953" y="4226432"/>
            <a:ext cx="109975" cy="109975"/>
          </a:xfrm>
          <a:prstGeom prst="ellipse">
            <a:avLst/>
          </a:prstGeom>
          <a:solidFill>
            <a:srgbClr val="CD529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a:ea typeface="+mn-ea"/>
              <a:cs typeface="+mn-cs"/>
            </a:endParaRPr>
          </a:p>
        </p:txBody>
      </p:sp>
      <p:sp>
        <p:nvSpPr>
          <p:cNvPr id="74" name="Text Placeholder 4">
            <a:extLst>
              <a:ext uri="{FF2B5EF4-FFF2-40B4-BE49-F238E27FC236}">
                <a16:creationId xmlns:a16="http://schemas.microsoft.com/office/drawing/2014/main" id="{0AAEB1C4-796A-4E52-9D91-5456B0D8C69F}"/>
              </a:ext>
            </a:extLst>
          </p:cNvPr>
          <p:cNvSpPr>
            <a:spLocks noGrp="1"/>
          </p:cNvSpPr>
          <p:nvPr>
            <p:ph type="body" sz="quarter" idx="4294967295"/>
          </p:nvPr>
        </p:nvSpPr>
        <p:spPr>
          <a:xfrm>
            <a:off x="269309" y="2958194"/>
            <a:ext cx="3319772" cy="1995801"/>
          </a:xfrm>
        </p:spPr>
        <p:txBody>
          <a:bodyPr>
            <a:noAutofit/>
          </a:bodyPr>
          <a:lstStyle/>
          <a:p>
            <a:pPr marL="0" indent="0">
              <a:buNone/>
            </a:pPr>
            <a:r>
              <a:rPr lang="es-419" sz="3200" b="1" dirty="0">
                <a:gradFill>
                  <a:gsLst>
                    <a:gs pos="20000">
                      <a:srgbClr val="C54F90"/>
                    </a:gs>
                    <a:gs pos="74200">
                      <a:srgbClr val="7B3765"/>
                    </a:gs>
                    <a:gs pos="100000">
                      <a:srgbClr val="612E56"/>
                    </a:gs>
                  </a:gsLst>
                  <a:lin ang="4800000" scaled="0"/>
                </a:gradFill>
                <a:ea typeface="+mj-ea"/>
                <a:cs typeface="Kantar Brown" panose="020B0504020101010102" pitchFamily="34" charset="0"/>
              </a:rPr>
              <a:t>Currency de Extended TV en el mundo</a:t>
            </a:r>
          </a:p>
        </p:txBody>
      </p:sp>
      <p:pic>
        <p:nvPicPr>
          <p:cNvPr id="22" name="Gráfico 21">
            <a:extLst>
              <a:ext uri="{FF2B5EF4-FFF2-40B4-BE49-F238E27FC236}">
                <a16:creationId xmlns:a16="http://schemas.microsoft.com/office/drawing/2014/main" id="{4DC8BE06-3E9B-407F-9F38-9672481AB62A}"/>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672602" y="1476317"/>
            <a:ext cx="657870" cy="475452"/>
          </a:xfrm>
          <a:prstGeom prst="rect">
            <a:avLst/>
          </a:prstGeom>
        </p:spPr>
      </p:pic>
      <p:pic>
        <p:nvPicPr>
          <p:cNvPr id="23" name="Gráfico 22">
            <a:extLst>
              <a:ext uri="{FF2B5EF4-FFF2-40B4-BE49-F238E27FC236}">
                <a16:creationId xmlns:a16="http://schemas.microsoft.com/office/drawing/2014/main" id="{3AFFDFC6-F185-4748-A8B6-35BD66BDF844}"/>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699426" y="4762264"/>
            <a:ext cx="674699" cy="446832"/>
          </a:xfrm>
          <a:prstGeom prst="rect">
            <a:avLst/>
          </a:prstGeom>
        </p:spPr>
      </p:pic>
      <p:pic>
        <p:nvPicPr>
          <p:cNvPr id="24" name="Gráfico 23">
            <a:extLst>
              <a:ext uri="{FF2B5EF4-FFF2-40B4-BE49-F238E27FC236}">
                <a16:creationId xmlns:a16="http://schemas.microsoft.com/office/drawing/2014/main" id="{7BBCD0CD-2594-40CF-9B0C-C713CC285596}"/>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833920" y="3059159"/>
            <a:ext cx="353883" cy="638617"/>
          </a:xfrm>
          <a:prstGeom prst="rect">
            <a:avLst/>
          </a:prstGeom>
        </p:spPr>
      </p:pic>
      <p:sp>
        <p:nvSpPr>
          <p:cNvPr id="8" name="Marcador de número de diapositiva 7">
            <a:extLst>
              <a:ext uri="{FF2B5EF4-FFF2-40B4-BE49-F238E27FC236}">
                <a16:creationId xmlns:a16="http://schemas.microsoft.com/office/drawing/2014/main" id="{12353920-4C67-4EA9-8F1C-AFE8182E69B6}"/>
              </a:ext>
            </a:extLst>
          </p:cNvPr>
          <p:cNvSpPr>
            <a:spLocks noGrp="1"/>
          </p:cNvSpPr>
          <p:nvPr>
            <p:ph type="sldNum" sz="quarter" idx="10"/>
          </p:nvPr>
        </p:nvSpPr>
        <p:spPr/>
        <p:txBody>
          <a:bodyPr/>
          <a:lstStyle/>
          <a:p>
            <a:fld id="{4034BEE3-566C-4068-A777-C3A4762E861B}" type="slidenum">
              <a:rPr lang="en-GB" smtClean="0"/>
              <a:pPr/>
              <a:t>28</a:t>
            </a:fld>
            <a:endParaRPr lang="en-GB"/>
          </a:p>
        </p:txBody>
      </p:sp>
    </p:spTree>
    <p:extLst>
      <p:ext uri="{BB962C8B-B14F-4D97-AF65-F5344CB8AC3E}">
        <p14:creationId xmlns:p14="http://schemas.microsoft.com/office/powerpoint/2010/main" val="2140212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FD0C9BF-C7A2-40E0-BFE1-D17A93197E3B}"/>
              </a:ext>
            </a:extLst>
          </p:cNvPr>
          <p:cNvSpPr>
            <a:spLocks noGrp="1"/>
          </p:cNvSpPr>
          <p:nvPr>
            <p:ph type="title"/>
          </p:nvPr>
        </p:nvSpPr>
        <p:spPr>
          <a:xfrm>
            <a:off x="504174" y="490005"/>
            <a:ext cx="11618277" cy="403200"/>
          </a:xfrm>
        </p:spPr>
        <p:txBody>
          <a:bodyPr>
            <a:noAutofit/>
          </a:bodyPr>
          <a:lstStyle/>
          <a:p>
            <a:r>
              <a:rPr lang="es-PE" sz="3200" b="1">
                <a:gradFill>
                  <a:gsLst>
                    <a:gs pos="20000">
                      <a:srgbClr val="C54F90"/>
                    </a:gs>
                    <a:gs pos="74200">
                      <a:srgbClr val="7B3765"/>
                    </a:gs>
                    <a:gs pos="100000">
                      <a:srgbClr val="612E56"/>
                    </a:gs>
                  </a:gsLst>
                  <a:lin ang="4800000" scaled="0"/>
                </a:gradFill>
                <a:latin typeface="Kantar Brown" panose="020B0504020101010102" pitchFamily="34" charset="0"/>
                <a:cs typeface="Kantar Brown" panose="020B0504020101010102" pitchFamily="34" charset="0"/>
              </a:rPr>
              <a:t>Focal Meter - Brasil</a:t>
            </a:r>
            <a:endParaRPr lang="es-419" sz="3200"/>
          </a:p>
        </p:txBody>
      </p:sp>
      <p:sp>
        <p:nvSpPr>
          <p:cNvPr id="13" name="CuadroTexto 12">
            <a:extLst>
              <a:ext uri="{FF2B5EF4-FFF2-40B4-BE49-F238E27FC236}">
                <a16:creationId xmlns:a16="http://schemas.microsoft.com/office/drawing/2014/main" id="{CDF25F5D-E002-4700-9452-3541269E96B3}"/>
              </a:ext>
            </a:extLst>
          </p:cNvPr>
          <p:cNvSpPr txBox="1"/>
          <p:nvPr/>
        </p:nvSpPr>
        <p:spPr>
          <a:xfrm>
            <a:off x="500878" y="926761"/>
            <a:ext cx="10624355"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a:ln>
                  <a:noFill/>
                </a:ln>
                <a:solidFill>
                  <a:srgbClr val="333333"/>
                </a:solidFill>
                <a:effectLst/>
                <a:uLnTx/>
                <a:uFillTx/>
                <a:latin typeface="Kantar Brown Cyr Light" panose="020B0404020101010102" pitchFamily="34" charset="0"/>
                <a:ea typeface="+mn-ea"/>
                <a:cs typeface="+mn-cs"/>
              </a:rPr>
              <a:t>Análisis de </a:t>
            </a:r>
            <a:r>
              <a:rPr kumimoji="0" lang="es-ES" sz="2200" b="0" i="0" u="none" strike="noStrike" kern="1200" cap="none" spc="0" normalizeH="0" baseline="0" noProof="0" err="1">
                <a:ln>
                  <a:noFill/>
                </a:ln>
                <a:solidFill>
                  <a:srgbClr val="333333"/>
                </a:solidFill>
                <a:effectLst/>
                <a:uLnTx/>
                <a:uFillTx/>
                <a:latin typeface="Kantar Brown Cyr Light" panose="020B0404020101010102" pitchFamily="34" charset="0"/>
                <a:ea typeface="+mn-ea"/>
                <a:cs typeface="+mn-cs"/>
              </a:rPr>
              <a:t>insights</a:t>
            </a:r>
            <a:r>
              <a:rPr kumimoji="0" lang="es-ES" sz="2200" b="0" i="0" u="none" strike="noStrike" kern="1200" cap="none" spc="0" normalizeH="0" baseline="0" noProof="0">
                <a:ln>
                  <a:noFill/>
                </a:ln>
                <a:solidFill>
                  <a:srgbClr val="333333"/>
                </a:solidFill>
                <a:effectLst/>
                <a:uLnTx/>
                <a:uFillTx/>
                <a:latin typeface="Kantar Brown Cyr Light" panose="020B0404020101010102" pitchFamily="34" charset="0"/>
                <a:ea typeface="+mn-ea"/>
                <a:cs typeface="+mn-cs"/>
              </a:rPr>
              <a:t> sobre Vídeo Online, VOD y SVOD por </a:t>
            </a:r>
            <a:r>
              <a:rPr kumimoji="0" lang="es-ES" sz="2200" b="0" i="0" u="none" strike="noStrike" kern="1200" cap="none" spc="0" normalizeH="0" baseline="0" noProof="0" err="1">
                <a:ln>
                  <a:noFill/>
                </a:ln>
                <a:solidFill>
                  <a:srgbClr val="333333"/>
                </a:solidFill>
                <a:effectLst/>
                <a:uLnTx/>
                <a:uFillTx/>
                <a:latin typeface="Kantar Brown Cyr Light" panose="020B0404020101010102" pitchFamily="34" charset="0"/>
                <a:ea typeface="+mn-ea"/>
                <a:cs typeface="+mn-cs"/>
              </a:rPr>
              <a:t>device</a:t>
            </a:r>
            <a:endParaRPr kumimoji="0" lang="es-ES" sz="2200" b="0" i="0" u="none" strike="noStrike" kern="1200" cap="none" spc="0" normalizeH="0" baseline="0" noProof="0">
              <a:ln>
                <a:noFill/>
              </a:ln>
              <a:solidFill>
                <a:srgbClr val="333333"/>
              </a:solidFill>
              <a:effectLst/>
              <a:uLnTx/>
              <a:uFillTx/>
              <a:latin typeface="Kantar Brown Cyr Light" panose="020B0404020101010102" pitchFamily="34" charset="0"/>
              <a:ea typeface="+mn-ea"/>
              <a:cs typeface="+mn-cs"/>
            </a:endParaRPr>
          </a:p>
        </p:txBody>
      </p:sp>
      <p:pic>
        <p:nvPicPr>
          <p:cNvPr id="1026" name="Picture 2" descr="Logo Netflix PNG transparente - StickPNG">
            <a:extLst>
              <a:ext uri="{FF2B5EF4-FFF2-40B4-BE49-F238E27FC236}">
                <a16:creationId xmlns:a16="http://schemas.microsoft.com/office/drawing/2014/main" id="{DC79E904-8B8D-4184-9D4E-EC8CDB4C5DB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08420" y="1926727"/>
            <a:ext cx="1570087" cy="8831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Youtube Logo - PNG y Vector">
            <a:extLst>
              <a:ext uri="{FF2B5EF4-FFF2-40B4-BE49-F238E27FC236}">
                <a16:creationId xmlns:a16="http://schemas.microsoft.com/office/drawing/2014/main" id="{C96654BC-0C12-4341-BD97-6A55BC41A2E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95438" y="2142989"/>
            <a:ext cx="1706402" cy="379941"/>
          </a:xfrm>
          <a:prstGeom prst="rect">
            <a:avLst/>
          </a:prstGeom>
          <a:noFill/>
          <a:extLst>
            <a:ext uri="{909E8E84-426E-40DD-AFC4-6F175D3DCCD1}">
              <a14:hiddenFill xmlns:a14="http://schemas.microsoft.com/office/drawing/2010/main">
                <a:solidFill>
                  <a:srgbClr val="FFFFFF"/>
                </a:solidFill>
              </a14:hiddenFill>
            </a:ext>
          </a:extLst>
        </p:spPr>
      </p:pic>
      <p:sp>
        <p:nvSpPr>
          <p:cNvPr id="21" name="Rectángulo 20">
            <a:extLst>
              <a:ext uri="{FF2B5EF4-FFF2-40B4-BE49-F238E27FC236}">
                <a16:creationId xmlns:a16="http://schemas.microsoft.com/office/drawing/2014/main" id="{14F3EB68-BD9B-4AFD-8D60-11A541D4AF66}"/>
              </a:ext>
            </a:extLst>
          </p:cNvPr>
          <p:cNvSpPr/>
          <p:nvPr/>
        </p:nvSpPr>
        <p:spPr>
          <a:xfrm>
            <a:off x="3983871" y="5684737"/>
            <a:ext cx="152400" cy="152400"/>
          </a:xfrm>
          <a:prstGeom prst="rect">
            <a:avLst/>
          </a:prstGeom>
          <a:solidFill>
            <a:srgbClr val="C5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Rectángulo 21">
            <a:extLst>
              <a:ext uri="{FF2B5EF4-FFF2-40B4-BE49-F238E27FC236}">
                <a16:creationId xmlns:a16="http://schemas.microsoft.com/office/drawing/2014/main" id="{145FF02E-E4EB-4602-B9D9-36AB06CBDE57}"/>
              </a:ext>
            </a:extLst>
          </p:cNvPr>
          <p:cNvSpPr/>
          <p:nvPr/>
        </p:nvSpPr>
        <p:spPr>
          <a:xfrm>
            <a:off x="5579890" y="5681963"/>
            <a:ext cx="152400" cy="152400"/>
          </a:xfrm>
          <a:prstGeom prst="rect">
            <a:avLst/>
          </a:prstGeom>
          <a:solidFill>
            <a:srgbClr val="662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ángulo 23">
            <a:extLst>
              <a:ext uri="{FF2B5EF4-FFF2-40B4-BE49-F238E27FC236}">
                <a16:creationId xmlns:a16="http://schemas.microsoft.com/office/drawing/2014/main" id="{9CAB59C7-3AD3-4A6A-BB20-1B472A0E0368}"/>
              </a:ext>
            </a:extLst>
          </p:cNvPr>
          <p:cNvSpPr/>
          <p:nvPr/>
        </p:nvSpPr>
        <p:spPr>
          <a:xfrm>
            <a:off x="7302789" y="5691830"/>
            <a:ext cx="152400" cy="152400"/>
          </a:xfrm>
          <a:prstGeom prst="rect">
            <a:avLst/>
          </a:prstGeom>
          <a:solidFill>
            <a:srgbClr val="E02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CuadroTexto 25">
            <a:extLst>
              <a:ext uri="{FF2B5EF4-FFF2-40B4-BE49-F238E27FC236}">
                <a16:creationId xmlns:a16="http://schemas.microsoft.com/office/drawing/2014/main" id="{775D488B-BC48-475E-A3FE-C2175F316547}"/>
              </a:ext>
            </a:extLst>
          </p:cNvPr>
          <p:cNvSpPr txBox="1"/>
          <p:nvPr/>
        </p:nvSpPr>
        <p:spPr>
          <a:xfrm>
            <a:off x="4166485" y="5614142"/>
            <a:ext cx="13259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rgbClr val="333333"/>
                </a:solidFill>
                <a:effectLst/>
                <a:uLnTx/>
                <a:uFillTx/>
                <a:latin typeface="Kantar Brown Cyr Light" panose="020B0404020101010102" pitchFamily="34" charset="0"/>
                <a:ea typeface="+mn-ea"/>
                <a:cs typeface="Kantar Brown Cyr Light" panose="020B0404020101010102" pitchFamily="34" charset="0"/>
              </a:rPr>
              <a:t>Televisión </a:t>
            </a:r>
            <a:endParaRPr kumimoji="0" lang="es-PE" sz="1400" b="0" i="0" u="none" strike="noStrike" kern="1200" cap="none" spc="0" normalizeH="0" baseline="0" noProof="0">
              <a:ln>
                <a:noFill/>
              </a:ln>
              <a:solidFill>
                <a:srgbClr val="333333"/>
              </a:solidFill>
              <a:effectLst/>
              <a:uLnTx/>
              <a:uFillTx/>
              <a:latin typeface="Kantar Brown Cyr Light" panose="020B0404020101010102" pitchFamily="34" charset="0"/>
              <a:ea typeface="+mn-ea"/>
              <a:cs typeface="Kantar Brown Cyr Light" panose="020B0404020101010102" pitchFamily="34" charset="0"/>
            </a:endParaRPr>
          </a:p>
        </p:txBody>
      </p:sp>
      <p:sp>
        <p:nvSpPr>
          <p:cNvPr id="28" name="CuadroTexto 27">
            <a:extLst>
              <a:ext uri="{FF2B5EF4-FFF2-40B4-BE49-F238E27FC236}">
                <a16:creationId xmlns:a16="http://schemas.microsoft.com/office/drawing/2014/main" id="{8779F036-17D1-4AB7-B70A-462C71B53417}"/>
              </a:ext>
            </a:extLst>
          </p:cNvPr>
          <p:cNvSpPr txBox="1"/>
          <p:nvPr/>
        </p:nvSpPr>
        <p:spPr>
          <a:xfrm>
            <a:off x="5776185" y="5601875"/>
            <a:ext cx="13259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rgbClr val="333333"/>
                </a:solidFill>
                <a:effectLst/>
                <a:uLnTx/>
                <a:uFillTx/>
                <a:latin typeface="Kantar Brown Cyr Light" panose="020B0404020101010102" pitchFamily="34" charset="0"/>
                <a:ea typeface="+mn-ea"/>
                <a:cs typeface="Kantar Brown Cyr Light" panose="020B0404020101010102" pitchFamily="34" charset="0"/>
              </a:rPr>
              <a:t>Computadora </a:t>
            </a:r>
            <a:endParaRPr kumimoji="0" lang="es-PE" sz="1400" b="0" i="0" u="none" strike="noStrike" kern="1200" cap="none" spc="0" normalizeH="0" baseline="0" noProof="0">
              <a:ln>
                <a:noFill/>
              </a:ln>
              <a:solidFill>
                <a:srgbClr val="333333"/>
              </a:solidFill>
              <a:effectLst/>
              <a:uLnTx/>
              <a:uFillTx/>
              <a:latin typeface="Kantar Brown Cyr Light" panose="020B0404020101010102" pitchFamily="34" charset="0"/>
              <a:ea typeface="+mn-ea"/>
              <a:cs typeface="Kantar Brown Cyr Light" panose="020B0404020101010102" pitchFamily="34" charset="0"/>
            </a:endParaRPr>
          </a:p>
        </p:txBody>
      </p:sp>
      <p:sp>
        <p:nvSpPr>
          <p:cNvPr id="31" name="CuadroTexto 30">
            <a:extLst>
              <a:ext uri="{FF2B5EF4-FFF2-40B4-BE49-F238E27FC236}">
                <a16:creationId xmlns:a16="http://schemas.microsoft.com/office/drawing/2014/main" id="{484832D7-537C-4B61-A8C8-D84C25DA8F06}"/>
              </a:ext>
            </a:extLst>
          </p:cNvPr>
          <p:cNvSpPr txBox="1"/>
          <p:nvPr/>
        </p:nvSpPr>
        <p:spPr>
          <a:xfrm>
            <a:off x="7572549" y="5614142"/>
            <a:ext cx="13259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rgbClr val="333333"/>
                </a:solidFill>
                <a:effectLst/>
                <a:uLnTx/>
                <a:uFillTx/>
                <a:latin typeface="Kantar Brown Cyr Light" panose="020B0404020101010102" pitchFamily="34" charset="0"/>
                <a:ea typeface="+mn-ea"/>
                <a:cs typeface="Kantar Brown Cyr Light" panose="020B0404020101010102" pitchFamily="34" charset="0"/>
              </a:rPr>
              <a:t>Smartphone</a:t>
            </a:r>
            <a:endParaRPr kumimoji="0" lang="es-PE" sz="1400" b="0" i="0" u="none" strike="noStrike" kern="1200" cap="none" spc="0" normalizeH="0" baseline="0" noProof="0">
              <a:ln>
                <a:noFill/>
              </a:ln>
              <a:solidFill>
                <a:srgbClr val="333333"/>
              </a:solidFill>
              <a:effectLst/>
              <a:uLnTx/>
              <a:uFillTx/>
              <a:latin typeface="Kantar Brown Cyr Light" panose="020B0404020101010102" pitchFamily="34" charset="0"/>
              <a:ea typeface="+mn-ea"/>
              <a:cs typeface="Kantar Brown Cyr Light" panose="020B0404020101010102" pitchFamily="34" charset="0"/>
            </a:endParaRPr>
          </a:p>
        </p:txBody>
      </p:sp>
      <p:sp>
        <p:nvSpPr>
          <p:cNvPr id="33" name="TextBox 22">
            <a:extLst>
              <a:ext uri="{FF2B5EF4-FFF2-40B4-BE49-F238E27FC236}">
                <a16:creationId xmlns:a16="http://schemas.microsoft.com/office/drawing/2014/main" id="{79E29E65-48B7-4155-A5F1-6F4DC93220D1}"/>
              </a:ext>
            </a:extLst>
          </p:cNvPr>
          <p:cNvSpPr txBox="1"/>
          <p:nvPr/>
        </p:nvSpPr>
        <p:spPr>
          <a:xfrm>
            <a:off x="7080138" y="6230261"/>
            <a:ext cx="3776775" cy="36933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333333"/>
                </a:solidFill>
                <a:effectLst/>
                <a:uLnTx/>
                <a:uFillTx/>
                <a:latin typeface="Kantar Brown Cyr Light" panose="020B0404020101010102" pitchFamily="34" charset="0"/>
                <a:ea typeface="+mn-ea"/>
                <a:cs typeface="Kantar Brown Cyr Light" panose="020B0404020101010102" pitchFamily="34" charset="0"/>
              </a:rPr>
              <a:t>Datos de prueba de BARB Focal Meter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333333"/>
                </a:solidFill>
                <a:effectLst/>
                <a:uLnTx/>
                <a:uFillTx/>
                <a:latin typeface="Kantar Brown Cyr Light" panose="020B0404020101010102" pitchFamily="34" charset="0"/>
                <a:ea typeface="+mn-ea"/>
                <a:cs typeface="Kantar Brown Cyr Light" panose="020B0404020101010102" pitchFamily="34" charset="0"/>
              </a:rPr>
              <a:t>Muestra total: basada en 85 hogares (duración de minutos no ponderada)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333333"/>
                </a:solidFill>
                <a:effectLst/>
                <a:uLnTx/>
                <a:uFillTx/>
                <a:latin typeface="Kantar Brown Cyr Light" panose="020B0404020101010102" pitchFamily="34" charset="0"/>
                <a:ea typeface="+mn-ea"/>
                <a:cs typeface="Kantar Brown Cyr Light" panose="020B0404020101010102" pitchFamily="34" charset="0"/>
              </a:rPr>
              <a:t>Periodo de visualización: tercer trimestre de 2019</a:t>
            </a:r>
          </a:p>
        </p:txBody>
      </p:sp>
      <p:graphicFrame>
        <p:nvGraphicFramePr>
          <p:cNvPr id="25" name="Content Placeholder 16">
            <a:extLst>
              <a:ext uri="{FF2B5EF4-FFF2-40B4-BE49-F238E27FC236}">
                <a16:creationId xmlns:a16="http://schemas.microsoft.com/office/drawing/2014/main" id="{D75FE025-58A6-458D-B635-F48656C97C64}"/>
              </a:ext>
            </a:extLst>
          </p:cNvPr>
          <p:cNvGraphicFramePr>
            <a:graphicFrameLocks/>
          </p:cNvGraphicFramePr>
          <p:nvPr/>
        </p:nvGraphicFramePr>
        <p:xfrm>
          <a:off x="854402" y="2417191"/>
          <a:ext cx="3041238" cy="33103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Content Placeholder 16">
            <a:extLst>
              <a:ext uri="{FF2B5EF4-FFF2-40B4-BE49-F238E27FC236}">
                <a16:creationId xmlns:a16="http://schemas.microsoft.com/office/drawing/2014/main" id="{91D3452C-A03B-43A4-91E4-7F5043FE14F5}"/>
              </a:ext>
            </a:extLst>
          </p:cNvPr>
          <p:cNvGraphicFramePr>
            <a:graphicFrameLocks noGrp="1"/>
          </p:cNvGraphicFramePr>
          <p:nvPr>
            <p:ph idx="14"/>
          </p:nvPr>
        </p:nvGraphicFramePr>
        <p:xfrm>
          <a:off x="4745364" y="2417384"/>
          <a:ext cx="3043871" cy="331175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9" name="Content Placeholder 16">
            <a:extLst>
              <a:ext uri="{FF2B5EF4-FFF2-40B4-BE49-F238E27FC236}">
                <a16:creationId xmlns:a16="http://schemas.microsoft.com/office/drawing/2014/main" id="{5E071A01-EF10-4039-91EA-B4B156361FC7}"/>
              </a:ext>
            </a:extLst>
          </p:cNvPr>
          <p:cNvGraphicFramePr>
            <a:graphicFrameLocks/>
          </p:cNvGraphicFramePr>
          <p:nvPr/>
        </p:nvGraphicFramePr>
        <p:xfrm>
          <a:off x="8636327" y="2417384"/>
          <a:ext cx="3043871" cy="3311753"/>
        </p:xfrm>
        <a:graphic>
          <a:graphicData uri="http://schemas.openxmlformats.org/drawingml/2006/chart">
            <c:chart xmlns:c="http://schemas.openxmlformats.org/drawingml/2006/chart" xmlns:r="http://schemas.openxmlformats.org/officeDocument/2006/relationships" r:id="rId6"/>
          </a:graphicData>
        </a:graphic>
      </p:graphicFrame>
      <p:pic>
        <p:nvPicPr>
          <p:cNvPr id="2050" name="Picture 2" descr="Globoplay logo [ Download - Logo - icon ]">
            <a:extLst>
              <a:ext uri="{FF2B5EF4-FFF2-40B4-BE49-F238E27FC236}">
                <a16:creationId xmlns:a16="http://schemas.microsoft.com/office/drawing/2014/main" id="{B390F2E9-7342-4D39-8E0D-C631C6F8599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191290" y="1391204"/>
            <a:ext cx="1933943" cy="193394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Brasil - ícones de bandeiras grátis">
            <a:extLst>
              <a:ext uri="{FF2B5EF4-FFF2-40B4-BE49-F238E27FC236}">
                <a16:creationId xmlns:a16="http://schemas.microsoft.com/office/drawing/2014/main" id="{C5D81F64-F340-493A-B8F4-03A39D6B835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021037" y="332457"/>
            <a:ext cx="666789" cy="666789"/>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número de diapositiva 3">
            <a:extLst>
              <a:ext uri="{FF2B5EF4-FFF2-40B4-BE49-F238E27FC236}">
                <a16:creationId xmlns:a16="http://schemas.microsoft.com/office/drawing/2014/main" id="{0D8C9467-E7AE-48E7-84E0-F599533176C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4BEE3-566C-4068-A777-C3A4762E861B}" type="slidenum">
              <a:rPr kumimoji="0" lang="en-GB" sz="1000" b="0" i="0" u="none" strike="noStrike" kern="1200" cap="none" spc="0" normalizeH="0" baseline="0" noProof="0" smtClean="0">
                <a:ln>
                  <a:noFill/>
                </a:ln>
                <a:solidFill>
                  <a:srgbClr val="33333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000" b="0" i="0" u="none" strike="noStrike" kern="1200" cap="none" spc="0" normalizeH="0" baseline="0" noProof="0">
              <a:ln>
                <a:noFill/>
              </a:ln>
              <a:solidFill>
                <a:srgbClr val="333333"/>
              </a:solidFill>
              <a:effectLst/>
              <a:uLnTx/>
              <a:uFillTx/>
              <a:latin typeface="Arial"/>
              <a:ea typeface="+mn-ea"/>
              <a:cs typeface="+mn-cs"/>
            </a:endParaRPr>
          </a:p>
        </p:txBody>
      </p:sp>
    </p:spTree>
    <p:extLst>
      <p:ext uri="{BB962C8B-B14F-4D97-AF65-F5344CB8AC3E}">
        <p14:creationId xmlns:p14="http://schemas.microsoft.com/office/powerpoint/2010/main" val="3140515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6E62425F-35FF-460F-90D3-DA7B4C9625B3}"/>
              </a:ext>
            </a:extLst>
          </p:cNvPr>
          <p:cNvSpPr/>
          <p:nvPr/>
        </p:nvSpPr>
        <p:spPr bwMode="ltGray">
          <a:xfrm>
            <a:off x="0" y="0"/>
            <a:ext cx="12192000" cy="6174533"/>
          </a:xfrm>
          <a:prstGeom prst="rect">
            <a:avLst/>
          </a:prstGeom>
          <a:solidFill>
            <a:srgbClr val="0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s-PE" sz="1600" b="0" err="1">
              <a:solidFill>
                <a:schemeClr val="bg1"/>
              </a:solidFill>
              <a:latin typeface="Kantar Brown" panose="020B0504020101010102" pitchFamily="34" charset="0"/>
              <a:cs typeface="Kantar Brown" panose="020B0504020101010102" pitchFamily="34" charset="0"/>
            </a:endParaRPr>
          </a:p>
        </p:txBody>
      </p:sp>
      <p:sp>
        <p:nvSpPr>
          <p:cNvPr id="4" name="Title 3"/>
          <p:cNvSpPr>
            <a:spLocks noGrp="1"/>
          </p:cNvSpPr>
          <p:nvPr>
            <p:ph type="title"/>
          </p:nvPr>
        </p:nvSpPr>
        <p:spPr>
          <a:xfrm>
            <a:off x="359999" y="430718"/>
            <a:ext cx="9761899" cy="403200"/>
          </a:xfrm>
        </p:spPr>
        <p:txBody>
          <a:bodyPr>
            <a:normAutofit/>
          </a:bodyPr>
          <a:lstStyle/>
          <a:p>
            <a:r>
              <a:rPr lang="en-US" b="0">
                <a:solidFill>
                  <a:schemeClr val="bg1"/>
                </a:solidFill>
                <a:cs typeface="Kantar Brown" panose="020B0504020101010102" pitchFamily="34" charset="0"/>
              </a:rPr>
              <a:t>La TV </a:t>
            </a:r>
            <a:r>
              <a:rPr lang="en-US" b="0" err="1">
                <a:solidFill>
                  <a:schemeClr val="bg1"/>
                </a:solidFill>
                <a:cs typeface="Kantar Brown" panose="020B0504020101010102" pitchFamily="34" charset="0"/>
              </a:rPr>
              <a:t>creció</a:t>
            </a:r>
            <a:r>
              <a:rPr lang="en-US" b="0">
                <a:solidFill>
                  <a:schemeClr val="bg1"/>
                </a:solidFill>
                <a:cs typeface="Kantar Brown" panose="020B0504020101010102" pitchFamily="34" charset="0"/>
              </a:rPr>
              <a:t> </a:t>
            </a:r>
            <a:r>
              <a:rPr lang="en-US" b="0" err="1">
                <a:solidFill>
                  <a:schemeClr val="bg1"/>
                </a:solidFill>
                <a:cs typeface="Kantar Brown" panose="020B0504020101010102" pitchFamily="34" charset="0"/>
              </a:rPr>
              <a:t>en</a:t>
            </a:r>
            <a:r>
              <a:rPr lang="en-US" b="0">
                <a:solidFill>
                  <a:schemeClr val="bg1"/>
                </a:solidFill>
                <a:cs typeface="Kantar Brown" panose="020B0504020101010102" pitchFamily="34" charset="0"/>
              </a:rPr>
              <a:t> </a:t>
            </a:r>
            <a:r>
              <a:rPr lang="en-US" b="0" err="1">
                <a:solidFill>
                  <a:schemeClr val="bg1"/>
                </a:solidFill>
                <a:cs typeface="Kantar Brown" panose="020B0504020101010102" pitchFamily="34" charset="0"/>
              </a:rPr>
              <a:t>todo</a:t>
            </a:r>
            <a:r>
              <a:rPr lang="en-US" b="0">
                <a:solidFill>
                  <a:schemeClr val="bg1"/>
                </a:solidFill>
                <a:cs typeface="Kantar Brown" panose="020B0504020101010102" pitchFamily="34" charset="0"/>
              </a:rPr>
              <a:t> el </a:t>
            </a:r>
            <a:r>
              <a:rPr lang="en-US" b="0" err="1">
                <a:solidFill>
                  <a:schemeClr val="bg1"/>
                </a:solidFill>
                <a:cs typeface="Kantar Brown" panose="020B0504020101010102" pitchFamily="34" charset="0"/>
              </a:rPr>
              <a:t>mundo</a:t>
            </a:r>
            <a:r>
              <a:rPr lang="en-US" b="0">
                <a:solidFill>
                  <a:schemeClr val="bg1"/>
                </a:solidFill>
                <a:cs typeface="Kantar Brown" panose="020B0504020101010102" pitchFamily="34" charset="0"/>
              </a:rPr>
              <a:t> y Chile no </a:t>
            </a:r>
            <a:r>
              <a:rPr lang="en-US" b="0" err="1">
                <a:solidFill>
                  <a:schemeClr val="bg1"/>
                </a:solidFill>
                <a:cs typeface="Kantar Brown" panose="020B0504020101010102" pitchFamily="34" charset="0"/>
              </a:rPr>
              <a:t>fue</a:t>
            </a:r>
            <a:r>
              <a:rPr lang="en-US" b="0">
                <a:solidFill>
                  <a:schemeClr val="bg1"/>
                </a:solidFill>
                <a:cs typeface="Kantar Brown" panose="020B0504020101010102" pitchFamily="34" charset="0"/>
              </a:rPr>
              <a:t> la </a:t>
            </a:r>
            <a:r>
              <a:rPr lang="en-US" b="0" err="1">
                <a:solidFill>
                  <a:schemeClr val="bg1"/>
                </a:solidFill>
                <a:cs typeface="Kantar Brown" panose="020B0504020101010102" pitchFamily="34" charset="0"/>
              </a:rPr>
              <a:t>excepción</a:t>
            </a:r>
            <a:r>
              <a:rPr lang="en-US" b="0">
                <a:solidFill>
                  <a:schemeClr val="bg1"/>
                </a:solidFill>
                <a:cs typeface="Kantar Brown" panose="020B0504020101010102" pitchFamily="34" charset="0"/>
              </a:rPr>
              <a:t>.</a:t>
            </a:r>
          </a:p>
        </p:txBody>
      </p:sp>
      <p:sp>
        <p:nvSpPr>
          <p:cNvPr id="5" name="Rectangle 4">
            <a:extLst>
              <a:ext uri="{FF2B5EF4-FFF2-40B4-BE49-F238E27FC236}">
                <a16:creationId xmlns:a16="http://schemas.microsoft.com/office/drawing/2014/main" id="{1359D4CA-86D8-4F9D-B0CA-3209957D1E24}"/>
              </a:ext>
            </a:extLst>
          </p:cNvPr>
          <p:cNvSpPr/>
          <p:nvPr/>
        </p:nvSpPr>
        <p:spPr bwMode="ltGray">
          <a:xfrm>
            <a:off x="5220065" y="6259760"/>
            <a:ext cx="4277283" cy="32123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chemeClr val="bg1"/>
              </a:solidFill>
              <a:effectLst/>
              <a:uLnTx/>
              <a:uFillTx/>
              <a:latin typeface="Kantar Brown" panose="020B0504020101010102" pitchFamily="34" charset="0"/>
              <a:cs typeface="Kantar Brown" panose="020B0504020101010102" pitchFamily="34" charset="0"/>
            </a:endParaRPr>
          </a:p>
        </p:txBody>
      </p:sp>
      <p:sp>
        <p:nvSpPr>
          <p:cNvPr id="213" name="CuadroTexto 212">
            <a:extLst>
              <a:ext uri="{FF2B5EF4-FFF2-40B4-BE49-F238E27FC236}">
                <a16:creationId xmlns:a16="http://schemas.microsoft.com/office/drawing/2014/main" id="{37FF7E5E-BD44-4AB5-BCC9-59DA68AC7DE2}"/>
              </a:ext>
            </a:extLst>
          </p:cNvPr>
          <p:cNvSpPr txBox="1"/>
          <p:nvPr/>
        </p:nvSpPr>
        <p:spPr>
          <a:xfrm>
            <a:off x="4208833" y="6420376"/>
            <a:ext cx="38901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33333"/>
                </a:solidFill>
                <a:effectLst/>
                <a:uLnTx/>
                <a:uFillTx/>
                <a:latin typeface="Kantar Brown "/>
                <a:ea typeface="+mn-ea"/>
                <a:cs typeface="+mn-cs"/>
              </a:rPr>
              <a:t>Fuente:  </a:t>
            </a:r>
            <a:r>
              <a:rPr kumimoji="0" lang="en-GB" sz="800" b="0" i="0" u="none" strike="noStrike" kern="1200" cap="none" spc="0" normalizeH="0" baseline="0" noProof="0" err="1">
                <a:ln>
                  <a:noFill/>
                </a:ln>
                <a:solidFill>
                  <a:srgbClr val="333333"/>
                </a:solidFill>
                <a:effectLst/>
                <a:uLnTx/>
                <a:uFillTx/>
                <a:latin typeface="Kantar Brown "/>
                <a:ea typeface="+mn-ea"/>
                <a:cs typeface="+mn-cs"/>
              </a:rPr>
              <a:t>Medición</a:t>
            </a:r>
            <a:r>
              <a:rPr kumimoji="0" lang="en-GB" sz="800" b="0" i="0" u="none" strike="noStrike" kern="1200" cap="none" spc="0" normalizeH="0" baseline="0" noProof="0">
                <a:ln>
                  <a:noFill/>
                </a:ln>
                <a:solidFill>
                  <a:srgbClr val="333333"/>
                </a:solidFill>
                <a:effectLst/>
                <a:uLnTx/>
                <a:uFillTx/>
                <a:latin typeface="Kantar Brown "/>
                <a:ea typeface="+mn-ea"/>
                <a:cs typeface="+mn-cs"/>
              </a:rPr>
              <a:t> de audiencias de TV. </a:t>
            </a:r>
            <a:r>
              <a:rPr kumimoji="0" lang="en-GB" sz="800" b="0" i="0" u="none" strike="noStrike" kern="1200" cap="none" spc="0" normalizeH="0" baseline="0" noProof="0" err="1">
                <a:ln>
                  <a:noFill/>
                </a:ln>
                <a:solidFill>
                  <a:srgbClr val="333333"/>
                </a:solidFill>
                <a:effectLst/>
                <a:uLnTx/>
                <a:uFillTx/>
                <a:latin typeface="Kantar Brown "/>
                <a:ea typeface="+mn-ea"/>
                <a:cs typeface="+mn-cs"/>
              </a:rPr>
              <a:t>Promedio</a:t>
            </a:r>
            <a:r>
              <a:rPr kumimoji="0" lang="en-GB" sz="800" b="0" i="0" u="none" strike="noStrike" kern="1200" cap="none" spc="0" normalizeH="0" baseline="0" noProof="0">
                <a:ln>
                  <a:noFill/>
                </a:ln>
                <a:solidFill>
                  <a:srgbClr val="333333"/>
                </a:solidFill>
                <a:effectLst/>
                <a:uLnTx/>
                <a:uFillTx/>
                <a:latin typeface="Kantar Brown "/>
                <a:ea typeface="+mn-ea"/>
                <a:cs typeface="+mn-cs"/>
              </a:rPr>
              <a:t> de </a:t>
            </a:r>
            <a:r>
              <a:rPr kumimoji="0" lang="en-GB" sz="800" b="0" i="0" u="none" strike="noStrike" kern="1200" cap="none" spc="0" normalizeH="0" baseline="0" noProof="0" err="1">
                <a:ln>
                  <a:noFill/>
                </a:ln>
                <a:solidFill>
                  <a:srgbClr val="333333"/>
                </a:solidFill>
                <a:effectLst/>
                <a:uLnTx/>
                <a:uFillTx/>
                <a:latin typeface="Kantar Brown "/>
                <a:ea typeface="+mn-ea"/>
                <a:cs typeface="+mn-cs"/>
              </a:rPr>
              <a:t>minutos</a:t>
            </a:r>
            <a:r>
              <a:rPr kumimoji="0" lang="en-GB" sz="800" b="0" i="0" u="none" strike="noStrike" kern="1200" cap="none" spc="0" normalizeH="0" baseline="0" noProof="0">
                <a:ln>
                  <a:noFill/>
                </a:ln>
                <a:solidFill>
                  <a:srgbClr val="333333"/>
                </a:solidFill>
                <a:effectLst/>
                <a:uLnTx/>
                <a:uFillTx/>
                <a:latin typeface="Kantar Brown "/>
                <a:ea typeface="+mn-ea"/>
                <a:cs typeface="+mn-cs"/>
              </a:rPr>
              <a:t> vistos por </a:t>
            </a:r>
            <a:r>
              <a:rPr kumimoji="0" lang="en-GB" sz="800" b="0" i="0" u="none" strike="noStrike" kern="1200" cap="none" spc="0" normalizeH="0" baseline="0" noProof="0" err="1">
                <a:ln>
                  <a:noFill/>
                </a:ln>
                <a:solidFill>
                  <a:srgbClr val="333333"/>
                </a:solidFill>
                <a:effectLst/>
                <a:uLnTx/>
                <a:uFillTx/>
                <a:latin typeface="Kantar Brown "/>
                <a:ea typeface="+mn-ea"/>
                <a:cs typeface="+mn-cs"/>
              </a:rPr>
              <a:t>día</a:t>
            </a:r>
            <a:r>
              <a:rPr kumimoji="0" lang="en-GB" sz="800" b="0" i="0" u="none" strike="noStrike" kern="1200" cap="none" spc="0" normalizeH="0" baseline="0" noProof="0">
                <a:ln>
                  <a:noFill/>
                </a:ln>
                <a:solidFill>
                  <a:srgbClr val="333333"/>
                </a:solidFill>
                <a:effectLst/>
                <a:uLnTx/>
                <a:uFillTx/>
                <a:latin typeface="Kantar Brown "/>
                <a:ea typeface="+mn-ea"/>
                <a:cs typeface="+mn-cs"/>
              </a:rPr>
              <a:t> – Var: ATS  </a:t>
            </a:r>
            <a:r>
              <a:rPr kumimoji="0" lang="en-GB" sz="800" b="0" i="0" u="none" strike="noStrike" kern="1200" cap="none" spc="0" normalizeH="0" baseline="0" noProof="0" err="1">
                <a:ln>
                  <a:noFill/>
                </a:ln>
                <a:solidFill>
                  <a:srgbClr val="333333"/>
                </a:solidFill>
                <a:effectLst/>
                <a:uLnTx/>
                <a:uFillTx/>
                <a:latin typeface="Kantar Brown "/>
                <a:ea typeface="+mn-ea"/>
                <a:cs typeface="+mn-cs"/>
              </a:rPr>
              <a:t>Periodo</a:t>
            </a:r>
            <a:r>
              <a:rPr kumimoji="0" lang="en-GB" sz="800" b="0" i="0" u="none" strike="noStrike" kern="1200" cap="none" spc="0" normalizeH="0" baseline="0" noProof="0">
                <a:ln>
                  <a:noFill/>
                </a:ln>
                <a:solidFill>
                  <a:srgbClr val="333333"/>
                </a:solidFill>
                <a:effectLst/>
                <a:uLnTx/>
                <a:uFillTx/>
                <a:latin typeface="Kantar Brown "/>
                <a:ea typeface="+mn-ea"/>
                <a:cs typeface="+mn-cs"/>
              </a:rPr>
              <a:t>: Abril a Junio 2019 y 2020 – Total TV – Personas Total </a:t>
            </a:r>
          </a:p>
        </p:txBody>
      </p:sp>
      <p:pic>
        <p:nvPicPr>
          <p:cNvPr id="266" name="Imagen 265">
            <a:extLst>
              <a:ext uri="{FF2B5EF4-FFF2-40B4-BE49-F238E27FC236}">
                <a16:creationId xmlns:a16="http://schemas.microsoft.com/office/drawing/2014/main" id="{A530BBDA-002C-4BD3-8F29-C2096696A1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8580" y="6132120"/>
            <a:ext cx="714739" cy="714739"/>
          </a:xfrm>
          <a:prstGeom prst="rect">
            <a:avLst/>
          </a:prstGeom>
        </p:spPr>
      </p:pic>
      <p:sp>
        <p:nvSpPr>
          <p:cNvPr id="80" name="object 8">
            <a:extLst>
              <a:ext uri="{FF2B5EF4-FFF2-40B4-BE49-F238E27FC236}">
                <a16:creationId xmlns:a16="http://schemas.microsoft.com/office/drawing/2014/main" id="{0EA1620D-6202-4CB7-8B3D-A6925C515D1F}"/>
              </a:ext>
            </a:extLst>
          </p:cNvPr>
          <p:cNvSpPr/>
          <p:nvPr/>
        </p:nvSpPr>
        <p:spPr>
          <a:xfrm>
            <a:off x="7193703" y="5210667"/>
            <a:ext cx="540000" cy="54000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chemeClr val="bg1"/>
              </a:solidFill>
              <a:effectLst/>
              <a:uLnTx/>
              <a:uFillTx/>
              <a:latin typeface="Kantar Brown" panose="020B0504020101010102" pitchFamily="34" charset="0"/>
              <a:cs typeface="Kantar Brown" panose="020B0504020101010102" pitchFamily="34" charset="0"/>
            </a:endParaRPr>
          </a:p>
        </p:txBody>
      </p:sp>
      <p:sp>
        <p:nvSpPr>
          <p:cNvPr id="81" name="object 14">
            <a:extLst>
              <a:ext uri="{FF2B5EF4-FFF2-40B4-BE49-F238E27FC236}">
                <a16:creationId xmlns:a16="http://schemas.microsoft.com/office/drawing/2014/main" id="{046AAB2F-CE7D-4AE5-B9ED-F81EA3108927}"/>
              </a:ext>
            </a:extLst>
          </p:cNvPr>
          <p:cNvSpPr/>
          <p:nvPr/>
        </p:nvSpPr>
        <p:spPr>
          <a:xfrm>
            <a:off x="9070484" y="5210667"/>
            <a:ext cx="540000" cy="54000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chemeClr val="bg1"/>
              </a:solidFill>
              <a:effectLst/>
              <a:uLnTx/>
              <a:uFillTx/>
              <a:latin typeface="Kantar Brown" panose="020B0504020101010102" pitchFamily="34" charset="0"/>
              <a:cs typeface="Kantar Brown" panose="020B0504020101010102" pitchFamily="34" charset="0"/>
            </a:endParaRPr>
          </a:p>
        </p:txBody>
      </p:sp>
      <p:sp>
        <p:nvSpPr>
          <p:cNvPr id="83" name="object 39">
            <a:extLst>
              <a:ext uri="{FF2B5EF4-FFF2-40B4-BE49-F238E27FC236}">
                <a16:creationId xmlns:a16="http://schemas.microsoft.com/office/drawing/2014/main" id="{77DCA855-FA39-46FE-8012-6B911663682F}"/>
              </a:ext>
            </a:extLst>
          </p:cNvPr>
          <p:cNvSpPr/>
          <p:nvPr/>
        </p:nvSpPr>
        <p:spPr>
          <a:xfrm>
            <a:off x="2654158" y="5210667"/>
            <a:ext cx="540000" cy="54000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chemeClr val="bg1"/>
              </a:solidFill>
              <a:effectLst/>
              <a:uLnTx/>
              <a:uFillTx/>
              <a:latin typeface="Kantar Brown" panose="020B0504020101010102" pitchFamily="34" charset="0"/>
              <a:cs typeface="Kantar Brown" panose="020B0504020101010102" pitchFamily="34" charset="0"/>
            </a:endParaRPr>
          </a:p>
        </p:txBody>
      </p:sp>
      <p:sp>
        <p:nvSpPr>
          <p:cNvPr id="84" name="object 3">
            <a:extLst>
              <a:ext uri="{FF2B5EF4-FFF2-40B4-BE49-F238E27FC236}">
                <a16:creationId xmlns:a16="http://schemas.microsoft.com/office/drawing/2014/main" id="{0C137114-9234-45AC-A32A-214A194DC36C}"/>
              </a:ext>
            </a:extLst>
          </p:cNvPr>
          <p:cNvSpPr/>
          <p:nvPr/>
        </p:nvSpPr>
        <p:spPr>
          <a:xfrm>
            <a:off x="1784086" y="5210667"/>
            <a:ext cx="540000" cy="540000"/>
          </a:xfrm>
          <a:prstGeom prst="ellipse">
            <a:avLst/>
          </a:prstGeom>
          <a:blipFill>
            <a:blip r:embed="rId7" cstate="screen">
              <a:extLst>
                <a:ext uri="{28A0092B-C50C-407E-A947-70E740481C1C}">
                  <a14:useLocalDpi xmlns:a14="http://schemas.microsoft.com/office/drawing/2010/main"/>
                </a:ext>
              </a:extLst>
            </a:blip>
            <a:stretch>
              <a:fillRect/>
            </a:stretch>
          </a:blipFill>
          <a:ln w="28575">
            <a:noFill/>
          </a:ln>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solidFill>
              <a:effectLst/>
              <a:uLnTx/>
              <a:uFillTx/>
              <a:latin typeface="Kantar Brown" panose="020B0504020101010102" pitchFamily="34" charset="0"/>
              <a:cs typeface="Kantar Brown" panose="020B0504020101010102" pitchFamily="34" charset="0"/>
            </a:endParaRPr>
          </a:p>
        </p:txBody>
      </p:sp>
      <p:sp>
        <p:nvSpPr>
          <p:cNvPr id="13" name="Elipse 12">
            <a:extLst>
              <a:ext uri="{FF2B5EF4-FFF2-40B4-BE49-F238E27FC236}">
                <a16:creationId xmlns:a16="http://schemas.microsoft.com/office/drawing/2014/main" id="{02365507-AC7D-4B86-BEBF-AD440A7B0F6F}"/>
              </a:ext>
            </a:extLst>
          </p:cNvPr>
          <p:cNvSpPr/>
          <p:nvPr/>
        </p:nvSpPr>
        <p:spPr bwMode="ltGray">
          <a:xfrm>
            <a:off x="6313120" y="5210667"/>
            <a:ext cx="540000" cy="540000"/>
          </a:xfrm>
          <a:prstGeom prst="ellipse">
            <a:avLst/>
          </a:prstGeom>
          <a:blipFill>
            <a:blip r:embed="rId8" cstate="screen">
              <a:extLst>
                <a:ext uri="{28A0092B-C50C-407E-A947-70E740481C1C}">
                  <a14:useLocalDpi xmlns:a14="http://schemas.microsoft.com/office/drawing/2010/main"/>
                </a:ext>
              </a:extLst>
            </a:blip>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s-PE" sz="1600" b="0" err="1">
              <a:solidFill>
                <a:schemeClr val="bg1"/>
              </a:solidFill>
              <a:latin typeface="Kantar Brown" panose="020B0504020101010102" pitchFamily="34" charset="0"/>
              <a:cs typeface="Kantar Brown" panose="020B0504020101010102" pitchFamily="34" charset="0"/>
            </a:endParaRPr>
          </a:p>
        </p:txBody>
      </p:sp>
      <p:sp>
        <p:nvSpPr>
          <p:cNvPr id="15" name="Elipse 14">
            <a:extLst>
              <a:ext uri="{FF2B5EF4-FFF2-40B4-BE49-F238E27FC236}">
                <a16:creationId xmlns:a16="http://schemas.microsoft.com/office/drawing/2014/main" id="{F2C7DCE4-66CC-43EF-85CB-F20509F7A953}"/>
              </a:ext>
            </a:extLst>
          </p:cNvPr>
          <p:cNvSpPr/>
          <p:nvPr/>
        </p:nvSpPr>
        <p:spPr bwMode="ltGray">
          <a:xfrm>
            <a:off x="4478383" y="5210667"/>
            <a:ext cx="540000" cy="540000"/>
          </a:xfrm>
          <a:prstGeom prst="ellipse">
            <a:avLst/>
          </a:prstGeom>
          <a:blipFill>
            <a:blip r:embed="rId9" cstate="screen">
              <a:extLst>
                <a:ext uri="{28A0092B-C50C-407E-A947-70E740481C1C}">
                  <a14:useLocalDpi xmlns:a14="http://schemas.microsoft.com/office/drawing/2010/main"/>
                </a:ext>
              </a:extLst>
            </a:blip>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s-PE" sz="1600" b="0" err="1">
              <a:solidFill>
                <a:schemeClr val="bg1"/>
              </a:solidFill>
              <a:latin typeface="Kantar Brown" panose="020B0504020101010102" pitchFamily="34" charset="0"/>
              <a:cs typeface="Kantar Brown" panose="020B0504020101010102" pitchFamily="34" charset="0"/>
            </a:endParaRPr>
          </a:p>
        </p:txBody>
      </p:sp>
      <p:sp>
        <p:nvSpPr>
          <p:cNvPr id="17" name="Elipse 16">
            <a:extLst>
              <a:ext uri="{FF2B5EF4-FFF2-40B4-BE49-F238E27FC236}">
                <a16:creationId xmlns:a16="http://schemas.microsoft.com/office/drawing/2014/main" id="{A22DAA03-C706-4351-BEC8-3E6B39BF6C92}"/>
              </a:ext>
            </a:extLst>
          </p:cNvPr>
          <p:cNvSpPr/>
          <p:nvPr/>
        </p:nvSpPr>
        <p:spPr bwMode="ltGray">
          <a:xfrm>
            <a:off x="8158368" y="5210667"/>
            <a:ext cx="540000" cy="540000"/>
          </a:xfrm>
          <a:prstGeom prst="ellipse">
            <a:avLst/>
          </a:prstGeom>
          <a:blipFill>
            <a:blip r:embed="rId10" cstate="screen">
              <a:extLst>
                <a:ext uri="{28A0092B-C50C-407E-A947-70E740481C1C}">
                  <a14:useLocalDpi xmlns:a14="http://schemas.microsoft.com/office/drawing/2010/main"/>
                </a:ext>
              </a:extLst>
            </a:blip>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s-PE" sz="1600" b="0" err="1">
              <a:solidFill>
                <a:schemeClr val="bg1"/>
              </a:solidFill>
              <a:latin typeface="Kantar Brown" panose="020B0504020101010102" pitchFamily="34" charset="0"/>
              <a:cs typeface="Kantar Brown" panose="020B0504020101010102" pitchFamily="34" charset="0"/>
            </a:endParaRPr>
          </a:p>
        </p:txBody>
      </p:sp>
      <p:sp>
        <p:nvSpPr>
          <p:cNvPr id="21" name="Elipse 20">
            <a:extLst>
              <a:ext uri="{FF2B5EF4-FFF2-40B4-BE49-F238E27FC236}">
                <a16:creationId xmlns:a16="http://schemas.microsoft.com/office/drawing/2014/main" id="{FEF3B579-85EC-438F-9F50-EFCF3B412523}"/>
              </a:ext>
            </a:extLst>
          </p:cNvPr>
          <p:cNvSpPr/>
          <p:nvPr/>
        </p:nvSpPr>
        <p:spPr bwMode="ltGray">
          <a:xfrm>
            <a:off x="5422028" y="5210667"/>
            <a:ext cx="540000" cy="540000"/>
          </a:xfrm>
          <a:prstGeom prst="ellipse">
            <a:avLst/>
          </a:prstGeom>
          <a:blipFill>
            <a:blip r:embed="rId11" cstate="screen">
              <a:extLst>
                <a:ext uri="{28A0092B-C50C-407E-A947-70E740481C1C}">
                  <a14:useLocalDpi xmlns:a14="http://schemas.microsoft.com/office/drawing/2010/main"/>
                </a:ext>
              </a:extLst>
            </a:blip>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s-PE" sz="1600" b="0" err="1">
              <a:solidFill>
                <a:schemeClr val="bg1"/>
              </a:solidFill>
              <a:latin typeface="Kantar Brown" panose="020B0504020101010102" pitchFamily="34" charset="0"/>
              <a:cs typeface="Kantar Brown" panose="020B0504020101010102" pitchFamily="34" charset="0"/>
            </a:endParaRPr>
          </a:p>
        </p:txBody>
      </p:sp>
      <p:graphicFrame>
        <p:nvGraphicFramePr>
          <p:cNvPr id="12" name="Gráfico 11">
            <a:extLst>
              <a:ext uri="{FF2B5EF4-FFF2-40B4-BE49-F238E27FC236}">
                <a16:creationId xmlns:a16="http://schemas.microsoft.com/office/drawing/2014/main" id="{CA6740B2-3CEB-42D1-A178-0AC13BD282EC}"/>
              </a:ext>
            </a:extLst>
          </p:cNvPr>
          <p:cNvGraphicFramePr/>
          <p:nvPr>
            <p:extLst>
              <p:ext uri="{D42A27DB-BD31-4B8C-83A1-F6EECF244321}">
                <p14:modId xmlns:p14="http://schemas.microsoft.com/office/powerpoint/2010/main" val="3392735582"/>
              </p:ext>
            </p:extLst>
          </p:nvPr>
        </p:nvGraphicFramePr>
        <p:xfrm>
          <a:off x="1461945" y="1931320"/>
          <a:ext cx="8488879" cy="3300784"/>
        </p:xfrm>
        <a:graphic>
          <a:graphicData uri="http://schemas.openxmlformats.org/drawingml/2006/chart">
            <c:chart xmlns:c="http://schemas.openxmlformats.org/drawingml/2006/chart" xmlns:r="http://schemas.openxmlformats.org/officeDocument/2006/relationships" r:id="rId12"/>
          </a:graphicData>
        </a:graphic>
      </p:graphicFrame>
      <p:sp>
        <p:nvSpPr>
          <p:cNvPr id="6" name="Elipse 5">
            <a:extLst>
              <a:ext uri="{FF2B5EF4-FFF2-40B4-BE49-F238E27FC236}">
                <a16:creationId xmlns:a16="http://schemas.microsoft.com/office/drawing/2014/main" id="{3B92DE2B-A660-436E-8F5F-805F50F9D1B9}"/>
              </a:ext>
            </a:extLst>
          </p:cNvPr>
          <p:cNvSpPr/>
          <p:nvPr/>
        </p:nvSpPr>
        <p:spPr bwMode="ltGray">
          <a:xfrm>
            <a:off x="3597801" y="5210667"/>
            <a:ext cx="540000" cy="540000"/>
          </a:xfrm>
          <a:prstGeom prst="ellipse">
            <a:avLst/>
          </a:prstGeom>
          <a:blipFill>
            <a:blip r:embed="rId13" cstate="screen">
              <a:extLst>
                <a:ext uri="{28A0092B-C50C-407E-A947-70E740481C1C}">
                  <a14:useLocalDpi xmlns:a14="http://schemas.microsoft.com/office/drawing/2010/main"/>
                </a:ext>
              </a:extLst>
            </a:blip>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s-PE" sz="1600" b="0" err="1">
              <a:solidFill>
                <a:schemeClr val="bg1"/>
              </a:solidFill>
              <a:latin typeface="Kantar Brown" panose="020B0504020101010102" pitchFamily="34" charset="0"/>
              <a:cs typeface="Kantar Brown" panose="020B0504020101010102" pitchFamily="34" charset="0"/>
            </a:endParaRPr>
          </a:p>
        </p:txBody>
      </p:sp>
      <p:sp>
        <p:nvSpPr>
          <p:cNvPr id="8" name="CuadroTexto 7">
            <a:extLst>
              <a:ext uri="{FF2B5EF4-FFF2-40B4-BE49-F238E27FC236}">
                <a16:creationId xmlns:a16="http://schemas.microsoft.com/office/drawing/2014/main" id="{B43E1C42-D84B-4033-A5DD-CB1FA015656F}"/>
              </a:ext>
            </a:extLst>
          </p:cNvPr>
          <p:cNvSpPr txBox="1"/>
          <p:nvPr/>
        </p:nvSpPr>
        <p:spPr>
          <a:xfrm>
            <a:off x="3254831" y="1719944"/>
            <a:ext cx="4550228" cy="615553"/>
          </a:xfrm>
          <a:prstGeom prst="rect">
            <a:avLst/>
          </a:prstGeom>
          <a:noFill/>
        </p:spPr>
        <p:txBody>
          <a:bodyPr wrap="square" lIns="0" tIns="0" rIns="0" bIns="0" rtlCol="0">
            <a:spAutoFit/>
          </a:bodyPr>
          <a:lstStyle/>
          <a:p>
            <a:pPr algn="ctr"/>
            <a:r>
              <a:rPr lang="es-PE" sz="2000">
                <a:solidFill>
                  <a:schemeClr val="bg1"/>
                </a:solidFill>
                <a:latin typeface="+mj-lt"/>
                <a:cs typeface="Kantar Brown" panose="020B0504020101010102" pitchFamily="34" charset="0"/>
              </a:rPr>
              <a:t>%Incremento 2020 vs 2019</a:t>
            </a:r>
          </a:p>
          <a:p>
            <a:pPr algn="ctr"/>
            <a:r>
              <a:rPr lang="es-PE" sz="2000">
                <a:solidFill>
                  <a:schemeClr val="bg1"/>
                </a:solidFill>
                <a:latin typeface="+mj-lt"/>
                <a:cs typeface="Kantar Brown" panose="020B0504020101010102" pitchFamily="34" charset="0"/>
              </a:rPr>
              <a:t>con base en ATS</a:t>
            </a:r>
          </a:p>
        </p:txBody>
      </p:sp>
      <p:sp>
        <p:nvSpPr>
          <p:cNvPr id="9" name="Marcador de número de diapositiva 8">
            <a:extLst>
              <a:ext uri="{FF2B5EF4-FFF2-40B4-BE49-F238E27FC236}">
                <a16:creationId xmlns:a16="http://schemas.microsoft.com/office/drawing/2014/main" id="{E5C71FE1-E188-4553-B6FC-9E297281DD7A}"/>
              </a:ext>
            </a:extLst>
          </p:cNvPr>
          <p:cNvSpPr>
            <a:spLocks noGrp="1"/>
          </p:cNvSpPr>
          <p:nvPr>
            <p:ph type="sldNum" sz="quarter" idx="10"/>
          </p:nvPr>
        </p:nvSpPr>
        <p:spPr/>
        <p:txBody>
          <a:bodyPr/>
          <a:lstStyle/>
          <a:p>
            <a:fld id="{4034BEE3-566C-4068-A777-C3A4762E861B}" type="slidenum">
              <a:rPr lang="en-GB" smtClean="0"/>
              <a:pPr/>
              <a:t>3</a:t>
            </a:fld>
            <a:endParaRPr lang="en-GB"/>
          </a:p>
        </p:txBody>
      </p:sp>
    </p:spTree>
    <p:extLst>
      <p:ext uri="{BB962C8B-B14F-4D97-AF65-F5344CB8AC3E}">
        <p14:creationId xmlns:p14="http://schemas.microsoft.com/office/powerpoint/2010/main" val="3045684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3AF87217-825A-4140-B1AC-69365F8315F3}"/>
              </a:ext>
            </a:extLst>
          </p:cNvPr>
          <p:cNvSpPr/>
          <p:nvPr/>
        </p:nvSpPr>
        <p:spPr bwMode="ltGray">
          <a:xfrm>
            <a:off x="223656" y="6312023"/>
            <a:ext cx="1464467" cy="40027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600" b="0" i="0" u="none" strike="noStrike" kern="1200" cap="none" spc="0" normalizeH="0" baseline="0" noProof="0" err="1">
              <a:ln>
                <a:noFill/>
              </a:ln>
              <a:solidFill>
                <a:srgbClr val="FFFFFF"/>
              </a:solidFill>
              <a:effectLst/>
              <a:uLnTx/>
              <a:uFillTx/>
              <a:latin typeface="Arial"/>
              <a:ea typeface="+mn-ea"/>
              <a:cs typeface="+mn-cs"/>
            </a:endParaRPr>
          </a:p>
        </p:txBody>
      </p:sp>
      <p:pic>
        <p:nvPicPr>
          <p:cNvPr id="10" name="Imagen 9">
            <a:extLst>
              <a:ext uri="{FF2B5EF4-FFF2-40B4-BE49-F238E27FC236}">
                <a16:creationId xmlns:a16="http://schemas.microsoft.com/office/drawing/2014/main" id="{1FC86038-8F6C-4FDA-88A1-3F6A9B752B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125" y="6408951"/>
            <a:ext cx="2733152" cy="202456"/>
          </a:xfrm>
          <a:prstGeom prst="rect">
            <a:avLst/>
          </a:prstGeom>
        </p:spPr>
      </p:pic>
      <p:sp>
        <p:nvSpPr>
          <p:cNvPr id="11" name="Rectangle 6">
            <a:extLst>
              <a:ext uri="{FF2B5EF4-FFF2-40B4-BE49-F238E27FC236}">
                <a16:creationId xmlns:a16="http://schemas.microsoft.com/office/drawing/2014/main" id="{077C33D0-EF90-416A-B455-C75E11421A8E}"/>
              </a:ext>
            </a:extLst>
          </p:cNvPr>
          <p:cNvSpPr/>
          <p:nvPr/>
        </p:nvSpPr>
        <p:spPr bwMode="ltGray">
          <a:xfrm rot="2700000">
            <a:off x="4717841" y="2053405"/>
            <a:ext cx="2751190" cy="2751190"/>
          </a:xfrm>
          <a:prstGeom prst="rect">
            <a:avLst/>
          </a:prstGeom>
          <a:noFill/>
          <a:ln w="762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b="0" err="1"/>
          </a:p>
        </p:txBody>
      </p:sp>
      <p:sp>
        <p:nvSpPr>
          <p:cNvPr id="12" name="Oval 16">
            <a:extLst>
              <a:ext uri="{FF2B5EF4-FFF2-40B4-BE49-F238E27FC236}">
                <a16:creationId xmlns:a16="http://schemas.microsoft.com/office/drawing/2014/main" id="{1BEED7DD-F432-4BEF-9D49-53B960B28CEA}"/>
              </a:ext>
            </a:extLst>
          </p:cNvPr>
          <p:cNvSpPr/>
          <p:nvPr/>
        </p:nvSpPr>
        <p:spPr bwMode="ltGray">
          <a:xfrm>
            <a:off x="4387202" y="1779192"/>
            <a:ext cx="1422756" cy="1422756"/>
          </a:xfrm>
          <a:prstGeom prst="ellipse">
            <a:avLst/>
          </a:prstGeom>
          <a:solidFill>
            <a:schemeClr val="bg2">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b="0" err="1">
              <a:solidFill>
                <a:schemeClr val="tx2"/>
              </a:solidFill>
            </a:endParaRPr>
          </a:p>
        </p:txBody>
      </p:sp>
      <p:sp>
        <p:nvSpPr>
          <p:cNvPr id="13" name="Oval 20">
            <a:extLst>
              <a:ext uri="{FF2B5EF4-FFF2-40B4-BE49-F238E27FC236}">
                <a16:creationId xmlns:a16="http://schemas.microsoft.com/office/drawing/2014/main" id="{FCF00355-7B31-486D-BAE1-BE9ED52D4FE8}"/>
              </a:ext>
            </a:extLst>
          </p:cNvPr>
          <p:cNvSpPr/>
          <p:nvPr/>
        </p:nvSpPr>
        <p:spPr bwMode="ltGray">
          <a:xfrm>
            <a:off x="6398880" y="1779192"/>
            <a:ext cx="1422756" cy="1422756"/>
          </a:xfrm>
          <a:prstGeom prst="ellipse">
            <a:avLst/>
          </a:prstGeom>
          <a:solidFill>
            <a:schemeClr val="bg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b="0" err="1"/>
          </a:p>
        </p:txBody>
      </p:sp>
      <p:sp>
        <p:nvSpPr>
          <p:cNvPr id="14" name="Oval 21">
            <a:extLst>
              <a:ext uri="{FF2B5EF4-FFF2-40B4-BE49-F238E27FC236}">
                <a16:creationId xmlns:a16="http://schemas.microsoft.com/office/drawing/2014/main" id="{897898CE-C57F-4B77-944F-80AF7FC60CDF}"/>
              </a:ext>
            </a:extLst>
          </p:cNvPr>
          <p:cNvSpPr/>
          <p:nvPr/>
        </p:nvSpPr>
        <p:spPr bwMode="ltGray">
          <a:xfrm>
            <a:off x="4387202" y="3678330"/>
            <a:ext cx="1422756" cy="1422756"/>
          </a:xfrm>
          <a:prstGeom prst="ellipse">
            <a:avLst/>
          </a:prstGeom>
          <a:solidFill>
            <a:schemeClr val="bg2">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b="0" err="1"/>
          </a:p>
        </p:txBody>
      </p:sp>
      <p:sp>
        <p:nvSpPr>
          <p:cNvPr id="15" name="Oval 22">
            <a:extLst>
              <a:ext uri="{FF2B5EF4-FFF2-40B4-BE49-F238E27FC236}">
                <a16:creationId xmlns:a16="http://schemas.microsoft.com/office/drawing/2014/main" id="{D3B201B2-7655-488B-9340-9C3C54369BF3}"/>
              </a:ext>
            </a:extLst>
          </p:cNvPr>
          <p:cNvSpPr/>
          <p:nvPr/>
        </p:nvSpPr>
        <p:spPr bwMode="ltGray">
          <a:xfrm>
            <a:off x="6398880" y="3678330"/>
            <a:ext cx="1422756" cy="1422756"/>
          </a:xfrm>
          <a:prstGeom prst="ellips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b="0" err="1"/>
          </a:p>
        </p:txBody>
      </p:sp>
      <p:pic>
        <p:nvPicPr>
          <p:cNvPr id="16" name="Graphic 23">
            <a:extLst>
              <a:ext uri="{FF2B5EF4-FFF2-40B4-BE49-F238E27FC236}">
                <a16:creationId xmlns:a16="http://schemas.microsoft.com/office/drawing/2014/main" id="{258A65C0-8326-409E-88FF-94D312763E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60430" y="2242920"/>
            <a:ext cx="876300" cy="495300"/>
          </a:xfrm>
          <a:prstGeom prst="rect">
            <a:avLst/>
          </a:prstGeom>
        </p:spPr>
      </p:pic>
      <p:sp>
        <p:nvSpPr>
          <p:cNvPr id="20" name="TextBox 27">
            <a:extLst>
              <a:ext uri="{FF2B5EF4-FFF2-40B4-BE49-F238E27FC236}">
                <a16:creationId xmlns:a16="http://schemas.microsoft.com/office/drawing/2014/main" id="{CEC7C4AE-356B-48D1-81AC-61FD5F7729F3}"/>
              </a:ext>
            </a:extLst>
          </p:cNvPr>
          <p:cNvSpPr txBox="1"/>
          <p:nvPr/>
        </p:nvSpPr>
        <p:spPr>
          <a:xfrm>
            <a:off x="1950723" y="1974096"/>
            <a:ext cx="2315644" cy="1508105"/>
          </a:xfrm>
          <a:prstGeom prst="rect">
            <a:avLst/>
          </a:prstGeom>
          <a:noFill/>
        </p:spPr>
        <p:txBody>
          <a:bodyPr wrap="square" lIns="0" tIns="0" rIns="0" bIns="0" rtlCol="0">
            <a:spAutoFit/>
          </a:bodyPr>
          <a:lstStyle/>
          <a:p>
            <a:r>
              <a:rPr lang="en-US" sz="1400" b="1" dirty="0" err="1">
                <a:solidFill>
                  <a:schemeClr val="bg2">
                    <a:lumMod val="50000"/>
                  </a:schemeClr>
                </a:solidFill>
              </a:rPr>
              <a:t>Crecimiento</a:t>
            </a:r>
            <a:r>
              <a:rPr lang="en-US" sz="1400" b="1" dirty="0">
                <a:solidFill>
                  <a:schemeClr val="bg2">
                    <a:lumMod val="50000"/>
                  </a:schemeClr>
                </a:solidFill>
              </a:rPr>
              <a:t> </a:t>
            </a:r>
            <a:r>
              <a:rPr lang="en-US" sz="1400" b="1" dirty="0" err="1">
                <a:solidFill>
                  <a:schemeClr val="bg2">
                    <a:lumMod val="50000"/>
                  </a:schemeClr>
                </a:solidFill>
              </a:rPr>
              <a:t>sostenido</a:t>
            </a:r>
            <a:endParaRPr lang="en-US" sz="1400" b="1" dirty="0">
              <a:solidFill>
                <a:schemeClr val="bg2">
                  <a:lumMod val="50000"/>
                </a:schemeClr>
              </a:solidFill>
            </a:endParaRPr>
          </a:p>
          <a:p>
            <a:r>
              <a:rPr lang="en-US" sz="1400" dirty="0"/>
              <a:t>La TV es el medio </a:t>
            </a:r>
            <a:r>
              <a:rPr lang="en-US" sz="1400" dirty="0" err="1"/>
              <a:t>más</a:t>
            </a:r>
            <a:r>
              <a:rPr lang="en-US" sz="1400" dirty="0"/>
              <a:t> </a:t>
            </a:r>
            <a:r>
              <a:rPr lang="en-US" sz="1400" dirty="0" err="1"/>
              <a:t>relevante</a:t>
            </a:r>
            <a:r>
              <a:rPr lang="en-US" sz="1400" dirty="0"/>
              <a:t> a lo largo de los </a:t>
            </a:r>
            <a:r>
              <a:rPr lang="en-US" sz="1400" dirty="0" err="1"/>
              <a:t>últimos</a:t>
            </a:r>
            <a:r>
              <a:rPr lang="en-US" sz="1400" dirty="0"/>
              <a:t> </a:t>
            </a:r>
            <a:r>
              <a:rPr lang="en-US" sz="1400" dirty="0" err="1"/>
              <a:t>años</a:t>
            </a:r>
            <a:r>
              <a:rPr lang="en-US" sz="1400" dirty="0"/>
              <a:t>. Y el </a:t>
            </a:r>
            <a:r>
              <a:rPr lang="en-US" sz="1400" dirty="0" err="1"/>
              <a:t>consumo</a:t>
            </a:r>
            <a:r>
              <a:rPr lang="en-US" sz="1400" dirty="0"/>
              <a:t> </a:t>
            </a:r>
            <a:r>
              <a:rPr lang="en-US" sz="1400" dirty="0" err="1"/>
              <a:t>sigue</a:t>
            </a:r>
            <a:r>
              <a:rPr lang="en-US" sz="1400" dirty="0"/>
              <a:t> </a:t>
            </a:r>
            <a:r>
              <a:rPr lang="en-US" sz="1400" dirty="0" err="1"/>
              <a:t>creciendo</a:t>
            </a:r>
            <a:r>
              <a:rPr lang="en-US" sz="1400" dirty="0"/>
              <a:t> </a:t>
            </a:r>
            <a:r>
              <a:rPr lang="en-US" sz="1400" dirty="0" err="1"/>
              <a:t>además</a:t>
            </a:r>
            <a:r>
              <a:rPr lang="en-US" sz="1400" dirty="0"/>
              <a:t> es el medio </a:t>
            </a:r>
            <a:r>
              <a:rPr lang="en-US" sz="1400" dirty="0" err="1"/>
              <a:t>más</a:t>
            </a:r>
            <a:r>
              <a:rPr lang="en-US" sz="1400" dirty="0"/>
              <a:t> </a:t>
            </a:r>
            <a:r>
              <a:rPr lang="en-US" sz="1400" dirty="0" err="1"/>
              <a:t>confiable</a:t>
            </a:r>
            <a:r>
              <a:rPr lang="en-US" sz="1400" dirty="0"/>
              <a:t> </a:t>
            </a:r>
            <a:r>
              <a:rPr lang="en-US" sz="1400" dirty="0" err="1"/>
              <a:t>en</a:t>
            </a:r>
            <a:r>
              <a:rPr lang="en-US" sz="1400" dirty="0"/>
              <a:t> Chile</a:t>
            </a:r>
          </a:p>
        </p:txBody>
      </p:sp>
      <p:sp>
        <p:nvSpPr>
          <p:cNvPr id="21" name="TextBox 28">
            <a:extLst>
              <a:ext uri="{FF2B5EF4-FFF2-40B4-BE49-F238E27FC236}">
                <a16:creationId xmlns:a16="http://schemas.microsoft.com/office/drawing/2014/main" id="{335311C3-EE0D-42E3-B0C6-4A189BB33E65}"/>
              </a:ext>
            </a:extLst>
          </p:cNvPr>
          <p:cNvSpPr txBox="1"/>
          <p:nvPr/>
        </p:nvSpPr>
        <p:spPr>
          <a:xfrm>
            <a:off x="8388592" y="1974096"/>
            <a:ext cx="2315644" cy="1077218"/>
          </a:xfrm>
          <a:prstGeom prst="rect">
            <a:avLst/>
          </a:prstGeom>
          <a:noFill/>
        </p:spPr>
        <p:txBody>
          <a:bodyPr wrap="square" lIns="0" tIns="0" rIns="0" bIns="0" rtlCol="0">
            <a:spAutoFit/>
          </a:bodyPr>
          <a:lstStyle/>
          <a:p>
            <a:r>
              <a:rPr lang="en-US" sz="1400" b="1">
                <a:solidFill>
                  <a:schemeClr val="bg2">
                    <a:lumMod val="75000"/>
                  </a:schemeClr>
                </a:solidFill>
              </a:rPr>
              <a:t>Más </a:t>
            </a:r>
            <a:r>
              <a:rPr lang="en-US" sz="1400" b="1" err="1">
                <a:solidFill>
                  <a:schemeClr val="bg2">
                    <a:lumMod val="75000"/>
                  </a:schemeClr>
                </a:solidFill>
              </a:rPr>
              <a:t>televidentes</a:t>
            </a:r>
            <a:r>
              <a:rPr lang="en-US" sz="1400" b="1">
                <a:solidFill>
                  <a:schemeClr val="bg2">
                    <a:lumMod val="75000"/>
                  </a:schemeClr>
                </a:solidFill>
              </a:rPr>
              <a:t> de </a:t>
            </a:r>
            <a:r>
              <a:rPr lang="en-US" sz="1400" b="1" err="1">
                <a:solidFill>
                  <a:schemeClr val="bg2">
                    <a:lumMod val="75000"/>
                  </a:schemeClr>
                </a:solidFill>
              </a:rPr>
              <a:t>distintas</a:t>
            </a:r>
            <a:r>
              <a:rPr lang="en-US" sz="1400" b="1">
                <a:solidFill>
                  <a:schemeClr val="bg2">
                    <a:lumMod val="75000"/>
                  </a:schemeClr>
                </a:solidFill>
              </a:rPr>
              <a:t> </a:t>
            </a:r>
            <a:r>
              <a:rPr lang="en-US" sz="1400" b="1" err="1">
                <a:solidFill>
                  <a:schemeClr val="bg2">
                    <a:lumMod val="75000"/>
                  </a:schemeClr>
                </a:solidFill>
              </a:rPr>
              <a:t>edades</a:t>
            </a:r>
            <a:endParaRPr lang="en-US" sz="1400" b="1">
              <a:solidFill>
                <a:schemeClr val="bg2">
                  <a:lumMod val="75000"/>
                </a:schemeClr>
              </a:solidFill>
            </a:endParaRPr>
          </a:p>
          <a:p>
            <a:r>
              <a:rPr lang="en-US" sz="1400" err="1"/>
              <a:t>Todas</a:t>
            </a:r>
            <a:r>
              <a:rPr lang="en-US" sz="1400"/>
              <a:t> los </a:t>
            </a:r>
            <a:r>
              <a:rPr lang="en-US" sz="1400" err="1"/>
              <a:t>grupos</a:t>
            </a:r>
            <a:r>
              <a:rPr lang="en-US" sz="1400"/>
              <a:t> de </a:t>
            </a:r>
            <a:r>
              <a:rPr lang="en-US" sz="1400" err="1"/>
              <a:t>edad</a:t>
            </a:r>
            <a:r>
              <a:rPr lang="en-US" sz="1400"/>
              <a:t> </a:t>
            </a:r>
            <a:r>
              <a:rPr lang="en-US" sz="1400" err="1"/>
              <a:t>aumentaron</a:t>
            </a:r>
            <a:r>
              <a:rPr lang="en-US" sz="1400"/>
              <a:t> el </a:t>
            </a:r>
            <a:r>
              <a:rPr lang="en-US" sz="1400" err="1"/>
              <a:t>consumo</a:t>
            </a:r>
            <a:r>
              <a:rPr lang="en-US" sz="1400"/>
              <a:t> de TV </a:t>
            </a:r>
            <a:r>
              <a:rPr lang="en-US" sz="1400" err="1"/>
              <a:t>durante</a:t>
            </a:r>
            <a:r>
              <a:rPr lang="en-US" sz="1400"/>
              <a:t> la </a:t>
            </a:r>
            <a:r>
              <a:rPr lang="en-US" sz="1400" err="1"/>
              <a:t>cuarentena</a:t>
            </a:r>
            <a:r>
              <a:rPr lang="en-US" sz="1400"/>
              <a:t>.</a:t>
            </a:r>
          </a:p>
        </p:txBody>
      </p:sp>
      <p:sp>
        <p:nvSpPr>
          <p:cNvPr id="22" name="TextBox 29">
            <a:extLst>
              <a:ext uri="{FF2B5EF4-FFF2-40B4-BE49-F238E27FC236}">
                <a16:creationId xmlns:a16="http://schemas.microsoft.com/office/drawing/2014/main" id="{7CFDA461-2FCC-47C1-9406-CBC4188B8AF1}"/>
              </a:ext>
            </a:extLst>
          </p:cNvPr>
          <p:cNvSpPr txBox="1"/>
          <p:nvPr/>
        </p:nvSpPr>
        <p:spPr>
          <a:xfrm>
            <a:off x="1950723" y="3857816"/>
            <a:ext cx="2315644" cy="861774"/>
          </a:xfrm>
          <a:prstGeom prst="rect">
            <a:avLst/>
          </a:prstGeom>
          <a:noFill/>
        </p:spPr>
        <p:txBody>
          <a:bodyPr wrap="square" lIns="0" tIns="0" rIns="0" bIns="0" rtlCol="0">
            <a:spAutoFit/>
          </a:bodyPr>
          <a:lstStyle/>
          <a:p>
            <a:r>
              <a:rPr lang="en-US" sz="1400" b="1" err="1">
                <a:solidFill>
                  <a:schemeClr val="bg2">
                    <a:lumMod val="60000"/>
                    <a:lumOff val="40000"/>
                  </a:schemeClr>
                </a:solidFill>
              </a:rPr>
              <a:t>Reactivación</a:t>
            </a:r>
            <a:r>
              <a:rPr lang="en-US" sz="1400" b="1">
                <a:solidFill>
                  <a:schemeClr val="bg2">
                    <a:lumMod val="60000"/>
                    <a:lumOff val="40000"/>
                  </a:schemeClr>
                </a:solidFill>
              </a:rPr>
              <a:t> </a:t>
            </a:r>
            <a:r>
              <a:rPr lang="en-US" sz="1400" b="1" err="1">
                <a:solidFill>
                  <a:schemeClr val="bg2">
                    <a:lumMod val="60000"/>
                    <a:lumOff val="40000"/>
                  </a:schemeClr>
                </a:solidFill>
              </a:rPr>
              <a:t>publicitaria</a:t>
            </a:r>
            <a:endParaRPr lang="en-US" sz="1400" b="1">
              <a:solidFill>
                <a:schemeClr val="bg2">
                  <a:lumMod val="60000"/>
                  <a:lumOff val="40000"/>
                </a:schemeClr>
              </a:solidFill>
            </a:endParaRPr>
          </a:p>
          <a:p>
            <a:r>
              <a:rPr lang="en-US" sz="1400"/>
              <a:t>En los </a:t>
            </a:r>
            <a:r>
              <a:rPr lang="en-US" sz="1400" err="1"/>
              <a:t>últimos</a:t>
            </a:r>
            <a:r>
              <a:rPr lang="en-US" sz="1400"/>
              <a:t> </a:t>
            </a:r>
            <a:r>
              <a:rPr lang="en-US" sz="1400" err="1"/>
              <a:t>meses</a:t>
            </a:r>
            <a:r>
              <a:rPr lang="en-US" sz="1400"/>
              <a:t> las </a:t>
            </a:r>
            <a:r>
              <a:rPr lang="en-US" sz="1400" err="1"/>
              <a:t>categorías</a:t>
            </a:r>
            <a:r>
              <a:rPr lang="en-US" sz="1400"/>
              <a:t> </a:t>
            </a:r>
            <a:r>
              <a:rPr lang="en-US" sz="1400" err="1"/>
              <a:t>están</a:t>
            </a:r>
            <a:r>
              <a:rPr lang="en-US" sz="1400"/>
              <a:t> </a:t>
            </a:r>
            <a:r>
              <a:rPr lang="en-US" sz="1400" err="1"/>
              <a:t>teniendo</a:t>
            </a:r>
            <a:r>
              <a:rPr lang="en-US" sz="1400"/>
              <a:t> </a:t>
            </a:r>
            <a:r>
              <a:rPr lang="en-US" sz="1400" err="1"/>
              <a:t>más</a:t>
            </a:r>
            <a:r>
              <a:rPr lang="en-US" sz="1400"/>
              <a:t> </a:t>
            </a:r>
            <a:r>
              <a:rPr lang="en-US" sz="1400" err="1"/>
              <a:t>presencia</a:t>
            </a:r>
            <a:r>
              <a:rPr lang="en-US" sz="1400"/>
              <a:t> en TV.</a:t>
            </a:r>
          </a:p>
        </p:txBody>
      </p:sp>
      <p:sp>
        <p:nvSpPr>
          <p:cNvPr id="23" name="TextBox 30">
            <a:extLst>
              <a:ext uri="{FF2B5EF4-FFF2-40B4-BE49-F238E27FC236}">
                <a16:creationId xmlns:a16="http://schemas.microsoft.com/office/drawing/2014/main" id="{0F11E7BA-7F2B-4D90-9AD0-AB98A9368E4D}"/>
              </a:ext>
            </a:extLst>
          </p:cNvPr>
          <p:cNvSpPr txBox="1"/>
          <p:nvPr/>
        </p:nvSpPr>
        <p:spPr>
          <a:xfrm>
            <a:off x="8388592" y="3857816"/>
            <a:ext cx="2315644" cy="861774"/>
          </a:xfrm>
          <a:prstGeom prst="rect">
            <a:avLst/>
          </a:prstGeom>
          <a:noFill/>
        </p:spPr>
        <p:txBody>
          <a:bodyPr wrap="square" lIns="0" tIns="0" rIns="0" bIns="0" rtlCol="0">
            <a:spAutoFit/>
          </a:bodyPr>
          <a:lstStyle/>
          <a:p>
            <a:r>
              <a:rPr lang="en-US" sz="1400" b="1" err="1">
                <a:solidFill>
                  <a:schemeClr val="bg2"/>
                </a:solidFill>
              </a:rPr>
              <a:t>Consumo</a:t>
            </a:r>
            <a:r>
              <a:rPr lang="en-US" sz="1400" b="1">
                <a:solidFill>
                  <a:schemeClr val="bg2"/>
                </a:solidFill>
              </a:rPr>
              <a:t> tradigital</a:t>
            </a:r>
          </a:p>
          <a:p>
            <a:r>
              <a:rPr lang="en-US" sz="1400"/>
              <a:t>Los </a:t>
            </a:r>
            <a:r>
              <a:rPr lang="en-US" sz="1400" err="1"/>
              <a:t>consumidores</a:t>
            </a:r>
            <a:r>
              <a:rPr lang="en-US" sz="1400"/>
              <a:t> de </a:t>
            </a:r>
            <a:r>
              <a:rPr lang="en-US" sz="1400" err="1"/>
              <a:t>plataformas</a:t>
            </a:r>
            <a:r>
              <a:rPr lang="en-US" sz="1400"/>
              <a:t> </a:t>
            </a:r>
            <a:r>
              <a:rPr lang="en-US" sz="1400" err="1"/>
              <a:t>digitales</a:t>
            </a:r>
            <a:r>
              <a:rPr lang="en-US" sz="1400"/>
              <a:t> </a:t>
            </a:r>
            <a:r>
              <a:rPr lang="en-US" sz="1400" err="1"/>
              <a:t>también</a:t>
            </a:r>
            <a:r>
              <a:rPr lang="en-US" sz="1400"/>
              <a:t> </a:t>
            </a:r>
            <a:r>
              <a:rPr lang="en-US" sz="1400" err="1"/>
              <a:t>ven</a:t>
            </a:r>
            <a:r>
              <a:rPr lang="en-US" sz="1400"/>
              <a:t> TV.</a:t>
            </a:r>
          </a:p>
        </p:txBody>
      </p:sp>
      <p:pic>
        <p:nvPicPr>
          <p:cNvPr id="27" name="Graphic 51">
            <a:extLst>
              <a:ext uri="{FF2B5EF4-FFF2-40B4-BE49-F238E27FC236}">
                <a16:creationId xmlns:a16="http://schemas.microsoft.com/office/drawing/2014/main" id="{C44CE72C-E0A7-47C2-B802-8C62CB9C6F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82071" y="4046808"/>
            <a:ext cx="876300" cy="685800"/>
          </a:xfrm>
          <a:prstGeom prst="rect">
            <a:avLst/>
          </a:prstGeom>
        </p:spPr>
      </p:pic>
      <p:pic>
        <p:nvPicPr>
          <p:cNvPr id="28" name="Graphic 74">
            <a:extLst>
              <a:ext uri="{FF2B5EF4-FFF2-40B4-BE49-F238E27FC236}">
                <a16:creationId xmlns:a16="http://schemas.microsoft.com/office/drawing/2014/main" id="{14EC8370-5C57-4ADB-BC40-094BB64F21D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48308" y="2024148"/>
            <a:ext cx="723900" cy="876300"/>
          </a:xfrm>
          <a:prstGeom prst="rect">
            <a:avLst/>
          </a:prstGeom>
        </p:spPr>
      </p:pic>
      <p:pic>
        <p:nvPicPr>
          <p:cNvPr id="30" name="Graphic 123">
            <a:extLst>
              <a:ext uri="{FF2B5EF4-FFF2-40B4-BE49-F238E27FC236}">
                <a16:creationId xmlns:a16="http://schemas.microsoft.com/office/drawing/2014/main" id="{FB7D7D1B-3FA3-413A-A15D-C443886FC97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74730" y="3858046"/>
            <a:ext cx="647700" cy="876300"/>
          </a:xfrm>
          <a:prstGeom prst="rect">
            <a:avLst/>
          </a:prstGeom>
        </p:spPr>
      </p:pic>
      <p:sp>
        <p:nvSpPr>
          <p:cNvPr id="19" name="CuadroTexto 18">
            <a:extLst>
              <a:ext uri="{FF2B5EF4-FFF2-40B4-BE49-F238E27FC236}">
                <a16:creationId xmlns:a16="http://schemas.microsoft.com/office/drawing/2014/main" id="{C24B1F3D-F0DA-47A5-85F3-4E7F53AC4EDC}"/>
              </a:ext>
            </a:extLst>
          </p:cNvPr>
          <p:cNvSpPr txBox="1"/>
          <p:nvPr/>
        </p:nvSpPr>
        <p:spPr>
          <a:xfrm>
            <a:off x="695937" y="636527"/>
            <a:ext cx="2947923"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400" i="0" u="none" strike="noStrike" kern="1200" cap="none" spc="0" normalizeH="0" baseline="0" noProof="0" dirty="0">
                <a:ln>
                  <a:noFill/>
                </a:ln>
                <a:solidFill>
                  <a:srgbClr val="000000"/>
                </a:solidFill>
                <a:effectLst/>
                <a:uLnTx/>
                <a:uFillTx/>
                <a:latin typeface="+mj-lt"/>
                <a:cs typeface="Kantar Brown Light" panose="020B0404020101010102" pitchFamily="34" charset="0"/>
              </a:rPr>
              <a:t>Principales Hallazgos</a:t>
            </a:r>
          </a:p>
        </p:txBody>
      </p:sp>
      <p:sp>
        <p:nvSpPr>
          <p:cNvPr id="4" name="Marcador de número de diapositiva 3">
            <a:extLst>
              <a:ext uri="{FF2B5EF4-FFF2-40B4-BE49-F238E27FC236}">
                <a16:creationId xmlns:a16="http://schemas.microsoft.com/office/drawing/2014/main" id="{5D4B7A70-EC90-4954-B8EC-ED2DBD140E34}"/>
              </a:ext>
            </a:extLst>
          </p:cNvPr>
          <p:cNvSpPr>
            <a:spLocks noGrp="1"/>
          </p:cNvSpPr>
          <p:nvPr>
            <p:ph type="sldNum" sz="quarter" idx="10"/>
          </p:nvPr>
        </p:nvSpPr>
        <p:spPr/>
        <p:txBody>
          <a:bodyPr/>
          <a:lstStyle/>
          <a:p>
            <a:fld id="{4034BEE3-566C-4068-A777-C3A4762E861B}" type="slidenum">
              <a:rPr lang="en-GB" smtClean="0"/>
              <a:pPr/>
              <a:t>30</a:t>
            </a:fld>
            <a:endParaRPr lang="en-GB"/>
          </a:p>
        </p:txBody>
      </p:sp>
    </p:spTree>
    <p:extLst>
      <p:ext uri="{BB962C8B-B14F-4D97-AF65-F5344CB8AC3E}">
        <p14:creationId xmlns:p14="http://schemas.microsoft.com/office/powerpoint/2010/main" val="185112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4">
            <a:extLst>
              <a:ext uri="{FF2B5EF4-FFF2-40B4-BE49-F238E27FC236}">
                <a16:creationId xmlns:a16="http://schemas.microsoft.com/office/drawing/2014/main" id="{828DC747-785D-48AA-9A0E-A859683F14F6}"/>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1"/>
            <a:ext cx="12392148" cy="6189345"/>
          </a:xfrm>
          <a:prstGeom prst="rect">
            <a:avLst/>
          </a:prstGeom>
        </p:spPr>
      </p:pic>
      <p:sp>
        <p:nvSpPr>
          <p:cNvPr id="8" name="Rectángulo 7">
            <a:extLst>
              <a:ext uri="{FF2B5EF4-FFF2-40B4-BE49-F238E27FC236}">
                <a16:creationId xmlns:a16="http://schemas.microsoft.com/office/drawing/2014/main" id="{3AF87217-825A-4140-B1AC-69365F8315F3}"/>
              </a:ext>
            </a:extLst>
          </p:cNvPr>
          <p:cNvSpPr/>
          <p:nvPr/>
        </p:nvSpPr>
        <p:spPr bwMode="ltGray">
          <a:xfrm>
            <a:off x="223656" y="6312023"/>
            <a:ext cx="1464467" cy="40027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600" b="0" i="0" u="none" strike="noStrike" kern="1200" cap="none" spc="0" normalizeH="0" baseline="0" noProof="0" err="1">
              <a:ln>
                <a:noFill/>
              </a:ln>
              <a:solidFill>
                <a:srgbClr val="FFFFFF"/>
              </a:solidFill>
              <a:effectLst/>
              <a:uLnTx/>
              <a:uFillTx/>
              <a:latin typeface="Arial"/>
              <a:ea typeface="+mn-ea"/>
              <a:cs typeface="+mn-cs"/>
            </a:endParaRPr>
          </a:p>
        </p:txBody>
      </p:sp>
      <p:pic>
        <p:nvPicPr>
          <p:cNvPr id="10" name="Imagen 9">
            <a:extLst>
              <a:ext uri="{FF2B5EF4-FFF2-40B4-BE49-F238E27FC236}">
                <a16:creationId xmlns:a16="http://schemas.microsoft.com/office/drawing/2014/main" id="{1FC86038-8F6C-4FDA-88A1-3F6A9B752B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125" y="6408951"/>
            <a:ext cx="2733152" cy="202456"/>
          </a:xfrm>
          <a:prstGeom prst="rect">
            <a:avLst/>
          </a:prstGeom>
        </p:spPr>
      </p:pic>
      <p:sp>
        <p:nvSpPr>
          <p:cNvPr id="26" name="Rectangle 29">
            <a:extLst>
              <a:ext uri="{FF2B5EF4-FFF2-40B4-BE49-F238E27FC236}">
                <a16:creationId xmlns:a16="http://schemas.microsoft.com/office/drawing/2014/main" id="{C4BBEB23-0C4A-4992-B776-9A83577D819E}"/>
              </a:ext>
            </a:extLst>
          </p:cNvPr>
          <p:cNvSpPr/>
          <p:nvPr>
            <p:custDataLst>
              <p:tags r:id="rId1"/>
            </p:custDataLst>
          </p:nvPr>
        </p:nvSpPr>
        <p:spPr bwMode="ltGray">
          <a:xfrm>
            <a:off x="0" y="0"/>
            <a:ext cx="12392147" cy="6189344"/>
          </a:xfrm>
          <a:prstGeom prst="rect">
            <a:avLst/>
          </a:prstGeom>
          <a:gradFill flip="none" rotWithShape="1">
            <a:gsLst>
              <a:gs pos="38000">
                <a:srgbClr val="000000"/>
              </a:gs>
              <a:gs pos="100000">
                <a:srgbClr val="000000">
                  <a:alpha val="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a:ea typeface="+mn-ea"/>
              <a:cs typeface="+mn-cs"/>
            </a:endParaRPr>
          </a:p>
        </p:txBody>
      </p:sp>
      <p:sp>
        <p:nvSpPr>
          <p:cNvPr id="11" name="CuadroTexto 10">
            <a:extLst>
              <a:ext uri="{FF2B5EF4-FFF2-40B4-BE49-F238E27FC236}">
                <a16:creationId xmlns:a16="http://schemas.microsoft.com/office/drawing/2014/main" id="{070737E6-FFE3-44C8-AA43-3268861D6268}"/>
              </a:ext>
            </a:extLst>
          </p:cNvPr>
          <p:cNvSpPr txBox="1"/>
          <p:nvPr/>
        </p:nvSpPr>
        <p:spPr>
          <a:xfrm>
            <a:off x="3251106" y="668655"/>
            <a:ext cx="4846320"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800" b="0" i="0" u="none" strike="noStrike" kern="1200" cap="none" spc="0" normalizeH="0" baseline="0" noProof="0" dirty="0">
                <a:ln>
                  <a:noFill/>
                </a:ln>
                <a:solidFill>
                  <a:srgbClr val="FFFFFF"/>
                </a:solidFill>
                <a:effectLst/>
                <a:uLnTx/>
                <a:uFillTx/>
                <a:latin typeface="Kantar Brown" panose="020B0504020101010102" pitchFamily="34" charset="0"/>
                <a:ea typeface="+mn-ea"/>
                <a:cs typeface="Kantar Brown" panose="020B0504020101010102" pitchFamily="34" charset="0"/>
              </a:rPr>
              <a:t>Francisco Carvajal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800" b="0" i="0" u="none" strike="noStrike" kern="1200" cap="none" spc="0" normalizeH="0" baseline="0" noProof="0" dirty="0">
                <a:ln>
                  <a:noFill/>
                </a:ln>
                <a:solidFill>
                  <a:srgbClr val="FFFFFF"/>
                </a:solidFill>
                <a:effectLst/>
                <a:uLnTx/>
                <a:uFillTx/>
                <a:latin typeface="Kantar Brown" panose="020B0504020101010102" pitchFamily="34" charset="0"/>
                <a:ea typeface="+mn-ea"/>
                <a:cs typeface="Kantar Brown" panose="020B0504020101010102" pitchFamily="34" charset="0"/>
              </a:rPr>
              <a:t>CEO Clúster Pacífico</a:t>
            </a:r>
          </a:p>
        </p:txBody>
      </p:sp>
      <p:sp>
        <p:nvSpPr>
          <p:cNvPr id="12" name="CuadroTexto 11">
            <a:extLst>
              <a:ext uri="{FF2B5EF4-FFF2-40B4-BE49-F238E27FC236}">
                <a16:creationId xmlns:a16="http://schemas.microsoft.com/office/drawing/2014/main" id="{4E5B2352-7BAC-4C47-B51A-6EB1A6BCBC28}"/>
              </a:ext>
            </a:extLst>
          </p:cNvPr>
          <p:cNvSpPr txBox="1"/>
          <p:nvPr/>
        </p:nvSpPr>
        <p:spPr>
          <a:xfrm>
            <a:off x="3251106" y="1445895"/>
            <a:ext cx="4846320"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800" b="0" i="0" u="none" strike="noStrike" kern="1200" cap="none" spc="0" normalizeH="0" baseline="0" noProof="0">
                <a:ln>
                  <a:noFill/>
                </a:ln>
                <a:solidFill>
                  <a:srgbClr val="FFFFFF"/>
                </a:solidFill>
                <a:effectLst/>
                <a:uLnTx/>
                <a:uFillTx/>
                <a:latin typeface="Kantar Brown" panose="020B0504020101010102" pitchFamily="34" charset="0"/>
                <a:ea typeface="+mn-ea"/>
                <a:cs typeface="Kantar Brown" panose="020B0504020101010102" pitchFamily="34" charset="0"/>
              </a:rPr>
              <a:t>Redes sociales:</a:t>
            </a:r>
          </a:p>
        </p:txBody>
      </p:sp>
      <p:sp>
        <p:nvSpPr>
          <p:cNvPr id="13" name="CuadroTexto 12">
            <a:extLst>
              <a:ext uri="{FF2B5EF4-FFF2-40B4-BE49-F238E27FC236}">
                <a16:creationId xmlns:a16="http://schemas.microsoft.com/office/drawing/2014/main" id="{CD87148A-A7DF-4AA4-AFF5-68CE25AACC41}"/>
              </a:ext>
            </a:extLst>
          </p:cNvPr>
          <p:cNvSpPr txBox="1"/>
          <p:nvPr/>
        </p:nvSpPr>
        <p:spPr>
          <a:xfrm>
            <a:off x="3922133" y="2116455"/>
            <a:ext cx="222980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800" b="0" i="0" u="none" strike="noStrike" kern="1200" cap="none" spc="0" normalizeH="0" baseline="0" noProof="0">
                <a:ln>
                  <a:noFill/>
                </a:ln>
                <a:solidFill>
                  <a:srgbClr val="FFFFFF"/>
                </a:solidFill>
                <a:effectLst/>
                <a:uLnTx/>
                <a:uFillTx/>
                <a:latin typeface="Kantar Brown" panose="020B0504020101010102" pitchFamily="34" charset="0"/>
                <a:ea typeface="+mn-ea"/>
                <a:cs typeface="Kantar Brown" panose="020B0504020101010102" pitchFamily="34" charset="0"/>
              </a:rPr>
              <a:t>@</a:t>
            </a:r>
            <a:r>
              <a:rPr kumimoji="0" lang="es-PE" sz="1800" b="0" i="0" u="none" strike="noStrike" kern="1200" cap="none" spc="0" normalizeH="0" baseline="0" noProof="0" err="1">
                <a:ln>
                  <a:noFill/>
                </a:ln>
                <a:solidFill>
                  <a:srgbClr val="FFFFFF"/>
                </a:solidFill>
                <a:effectLst/>
                <a:uLnTx/>
                <a:uFillTx/>
                <a:latin typeface="Kantar Brown" panose="020B0504020101010102" pitchFamily="34" charset="0"/>
                <a:ea typeface="+mn-ea"/>
                <a:cs typeface="Kantar Brown" panose="020B0504020101010102" pitchFamily="34" charset="0"/>
              </a:rPr>
              <a:t>pacho_ch</a:t>
            </a:r>
            <a:endParaRPr kumimoji="0" lang="es-PE" sz="1800" b="0" i="0" u="none" strike="noStrike" kern="1200" cap="none" spc="0" normalizeH="0" baseline="0" noProof="0">
              <a:ln>
                <a:noFill/>
              </a:ln>
              <a:solidFill>
                <a:srgbClr val="FFFFFF"/>
              </a:solidFill>
              <a:effectLst/>
              <a:uLnTx/>
              <a:uFillTx/>
              <a:latin typeface="Kantar Brown" panose="020B0504020101010102" pitchFamily="34" charset="0"/>
              <a:ea typeface="+mn-ea"/>
              <a:cs typeface="Kantar Brown" panose="020B0504020101010102" pitchFamily="34" charset="0"/>
            </a:endParaRPr>
          </a:p>
        </p:txBody>
      </p:sp>
      <p:sp>
        <p:nvSpPr>
          <p:cNvPr id="14" name="CuadroTexto 13">
            <a:extLst>
              <a:ext uri="{FF2B5EF4-FFF2-40B4-BE49-F238E27FC236}">
                <a16:creationId xmlns:a16="http://schemas.microsoft.com/office/drawing/2014/main" id="{CF21B04D-D29B-461D-9D4A-474B297798F4}"/>
              </a:ext>
            </a:extLst>
          </p:cNvPr>
          <p:cNvSpPr txBox="1"/>
          <p:nvPr/>
        </p:nvSpPr>
        <p:spPr>
          <a:xfrm>
            <a:off x="3922133" y="2620762"/>
            <a:ext cx="222980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800" b="0" i="0" u="none" strike="noStrike" kern="1200" cap="none" spc="0" normalizeH="0" baseline="0" noProof="0" err="1">
                <a:ln>
                  <a:noFill/>
                </a:ln>
                <a:solidFill>
                  <a:srgbClr val="FFFFFF"/>
                </a:solidFill>
                <a:effectLst/>
                <a:uLnTx/>
                <a:uFillTx/>
                <a:latin typeface="Kantar Brown" panose="020B0504020101010102" pitchFamily="34" charset="0"/>
                <a:ea typeface="+mn-ea"/>
                <a:cs typeface="Kantar Brown" panose="020B0504020101010102" pitchFamily="34" charset="0"/>
              </a:rPr>
              <a:t>francisco.carvajalh</a:t>
            </a:r>
            <a:endParaRPr kumimoji="0" lang="es-PE" sz="1800" b="0" i="0" u="none" strike="noStrike" kern="1200" cap="none" spc="0" normalizeH="0" baseline="0" noProof="0">
              <a:ln>
                <a:noFill/>
              </a:ln>
              <a:solidFill>
                <a:srgbClr val="FFFFFF"/>
              </a:solidFill>
              <a:effectLst/>
              <a:uLnTx/>
              <a:uFillTx/>
              <a:latin typeface="Kantar Brown" panose="020B0504020101010102" pitchFamily="34" charset="0"/>
              <a:ea typeface="+mn-ea"/>
              <a:cs typeface="Kantar Brown" panose="020B0504020101010102" pitchFamily="34" charset="0"/>
            </a:endParaRPr>
          </a:p>
        </p:txBody>
      </p:sp>
      <p:pic>
        <p:nvPicPr>
          <p:cNvPr id="15" name="Gráfico 14">
            <a:extLst>
              <a:ext uri="{FF2B5EF4-FFF2-40B4-BE49-F238E27FC236}">
                <a16:creationId xmlns:a16="http://schemas.microsoft.com/office/drawing/2014/main" id="{1E3D0971-CC1F-4F62-AD52-16F537850CC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396128" y="2041832"/>
            <a:ext cx="463996" cy="386376"/>
          </a:xfrm>
          <a:prstGeom prst="rect">
            <a:avLst/>
          </a:prstGeom>
        </p:spPr>
      </p:pic>
      <p:pic>
        <p:nvPicPr>
          <p:cNvPr id="16" name="Gráfico 15">
            <a:extLst>
              <a:ext uri="{FF2B5EF4-FFF2-40B4-BE49-F238E27FC236}">
                <a16:creationId xmlns:a16="http://schemas.microsoft.com/office/drawing/2014/main" id="{BE133E78-E8BC-4EAB-BBAC-FE3DCB460E9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378366" y="2566018"/>
            <a:ext cx="402290" cy="402290"/>
          </a:xfrm>
          <a:prstGeom prst="rect">
            <a:avLst/>
          </a:prstGeom>
        </p:spPr>
      </p:pic>
      <p:pic>
        <p:nvPicPr>
          <p:cNvPr id="18" name="Gráfico 17">
            <a:extLst>
              <a:ext uri="{FF2B5EF4-FFF2-40B4-BE49-F238E27FC236}">
                <a16:creationId xmlns:a16="http://schemas.microsoft.com/office/drawing/2014/main" id="{C12FAC65-EB1F-42B8-BABF-C7E9B90F285C}"/>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361984" y="4001732"/>
            <a:ext cx="463996" cy="386376"/>
          </a:xfrm>
          <a:prstGeom prst="rect">
            <a:avLst/>
          </a:prstGeom>
        </p:spPr>
      </p:pic>
      <p:pic>
        <p:nvPicPr>
          <p:cNvPr id="19" name="Gráfico 18">
            <a:extLst>
              <a:ext uri="{FF2B5EF4-FFF2-40B4-BE49-F238E27FC236}">
                <a16:creationId xmlns:a16="http://schemas.microsoft.com/office/drawing/2014/main" id="{21782E5D-3BB4-4397-A3B2-13E282D162EE}"/>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334330" y="5153481"/>
            <a:ext cx="402290" cy="402290"/>
          </a:xfrm>
          <a:prstGeom prst="rect">
            <a:avLst/>
          </a:prstGeom>
        </p:spPr>
      </p:pic>
      <p:sp>
        <p:nvSpPr>
          <p:cNvPr id="20" name="CuadroTexto 19">
            <a:extLst>
              <a:ext uri="{FF2B5EF4-FFF2-40B4-BE49-F238E27FC236}">
                <a16:creationId xmlns:a16="http://schemas.microsoft.com/office/drawing/2014/main" id="{E26B49FE-98D0-4852-BC58-187766C03719}"/>
              </a:ext>
            </a:extLst>
          </p:cNvPr>
          <p:cNvSpPr txBox="1"/>
          <p:nvPr/>
        </p:nvSpPr>
        <p:spPr>
          <a:xfrm>
            <a:off x="3922133" y="4634124"/>
            <a:ext cx="318992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800" b="0" i="0" u="none" strike="noStrike" kern="1200" cap="none" spc="0" normalizeH="0" baseline="0" noProof="0" err="1">
                <a:ln>
                  <a:noFill/>
                </a:ln>
                <a:solidFill>
                  <a:srgbClr val="FFFFFF"/>
                </a:solidFill>
                <a:effectLst/>
                <a:uLnTx/>
                <a:uFillTx/>
                <a:latin typeface="Kantar Brown" panose="020B0504020101010102" pitchFamily="34" charset="0"/>
                <a:ea typeface="+mn-ea"/>
                <a:cs typeface="Kantar Brown" panose="020B0504020101010102" pitchFamily="34" charset="0"/>
              </a:rPr>
              <a:t>KantarIBOPEMediaCAM</a:t>
            </a:r>
            <a:endParaRPr kumimoji="0" lang="es-PE" sz="1800" b="0" i="0" u="none" strike="noStrike" kern="1200" cap="none" spc="0" normalizeH="0" baseline="0" noProof="0">
              <a:ln>
                <a:noFill/>
              </a:ln>
              <a:solidFill>
                <a:srgbClr val="FFFFFF"/>
              </a:solidFill>
              <a:effectLst/>
              <a:uLnTx/>
              <a:uFillTx/>
              <a:latin typeface="Kantar Brown" panose="020B0504020101010102" pitchFamily="34" charset="0"/>
              <a:ea typeface="+mn-ea"/>
              <a:cs typeface="Kantar Brown" panose="020B0504020101010102" pitchFamily="34" charset="0"/>
            </a:endParaRPr>
          </a:p>
        </p:txBody>
      </p:sp>
      <p:sp>
        <p:nvSpPr>
          <p:cNvPr id="21" name="CuadroTexto 20">
            <a:extLst>
              <a:ext uri="{FF2B5EF4-FFF2-40B4-BE49-F238E27FC236}">
                <a16:creationId xmlns:a16="http://schemas.microsoft.com/office/drawing/2014/main" id="{D95B378A-3D26-4C36-8494-D4DC48E09923}"/>
              </a:ext>
            </a:extLst>
          </p:cNvPr>
          <p:cNvSpPr txBox="1"/>
          <p:nvPr/>
        </p:nvSpPr>
        <p:spPr>
          <a:xfrm>
            <a:off x="3934990" y="5201143"/>
            <a:ext cx="3135960"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800" b="0" i="0" u="none" strike="noStrike" kern="1200" cap="none" spc="0" normalizeH="0" baseline="0" noProof="0">
                <a:ln>
                  <a:noFill/>
                </a:ln>
                <a:solidFill>
                  <a:srgbClr val="FFFFFF"/>
                </a:solidFill>
                <a:effectLst/>
                <a:uLnTx/>
                <a:uFillTx/>
                <a:latin typeface="Kantar Brown" panose="020B0504020101010102" pitchFamily="34" charset="0"/>
                <a:ea typeface="+mn-ea"/>
                <a:cs typeface="Kantar Brown" panose="020B0504020101010102" pitchFamily="34" charset="0"/>
              </a:rPr>
              <a:t>Kantar.com</a:t>
            </a:r>
          </a:p>
        </p:txBody>
      </p:sp>
      <p:pic>
        <p:nvPicPr>
          <p:cNvPr id="22" name="Gráfico 21">
            <a:extLst>
              <a:ext uri="{FF2B5EF4-FFF2-40B4-BE49-F238E27FC236}">
                <a16:creationId xmlns:a16="http://schemas.microsoft.com/office/drawing/2014/main" id="{BCF031D8-E5FD-411E-B196-B1E7C7BD234F}"/>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3425382" y="4512859"/>
            <a:ext cx="230042" cy="460084"/>
          </a:xfrm>
          <a:prstGeom prst="rect">
            <a:avLst/>
          </a:prstGeom>
        </p:spPr>
      </p:pic>
      <p:sp>
        <p:nvSpPr>
          <p:cNvPr id="23" name="CuadroTexto 22">
            <a:extLst>
              <a:ext uri="{FF2B5EF4-FFF2-40B4-BE49-F238E27FC236}">
                <a16:creationId xmlns:a16="http://schemas.microsoft.com/office/drawing/2014/main" id="{7E78AC9D-BA62-4222-B778-5847BD9251F1}"/>
              </a:ext>
            </a:extLst>
          </p:cNvPr>
          <p:cNvSpPr txBox="1"/>
          <p:nvPr/>
        </p:nvSpPr>
        <p:spPr>
          <a:xfrm>
            <a:off x="3922133" y="4026081"/>
            <a:ext cx="318992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800" b="0" i="0" u="none" strike="noStrike" kern="1200" cap="none" spc="0" normalizeH="0" baseline="0" noProof="0">
                <a:ln>
                  <a:noFill/>
                </a:ln>
                <a:solidFill>
                  <a:srgbClr val="FFFFFF"/>
                </a:solidFill>
                <a:effectLst/>
                <a:uLnTx/>
                <a:uFillTx/>
                <a:latin typeface="Kantar Brown" panose="020B0504020101010102" pitchFamily="34" charset="0"/>
                <a:ea typeface="+mn-ea"/>
                <a:cs typeface="Kantar Brown" panose="020B0504020101010102" pitchFamily="34" charset="0"/>
              </a:rPr>
              <a:t>@K_IBOPEMediaAL</a:t>
            </a:r>
          </a:p>
        </p:txBody>
      </p:sp>
      <p:sp>
        <p:nvSpPr>
          <p:cNvPr id="17" name="CuadroTexto 16">
            <a:extLst>
              <a:ext uri="{FF2B5EF4-FFF2-40B4-BE49-F238E27FC236}">
                <a16:creationId xmlns:a16="http://schemas.microsoft.com/office/drawing/2014/main" id="{7B3F93AC-76CC-44DB-A81F-2A3BE8569E05}"/>
              </a:ext>
            </a:extLst>
          </p:cNvPr>
          <p:cNvSpPr txBox="1"/>
          <p:nvPr/>
        </p:nvSpPr>
        <p:spPr>
          <a:xfrm>
            <a:off x="3251106" y="3172485"/>
            <a:ext cx="4846320"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800" b="0" i="0" u="none" strike="noStrike" kern="1200" cap="none" spc="0" normalizeH="0" baseline="0" noProof="0">
                <a:ln>
                  <a:noFill/>
                </a:ln>
                <a:solidFill>
                  <a:srgbClr val="FFFFFF"/>
                </a:solidFill>
                <a:effectLst/>
                <a:uLnTx/>
                <a:uFillTx/>
                <a:latin typeface="Kantar Brown" panose="020B0504020101010102" pitchFamily="34" charset="0"/>
                <a:ea typeface="+mn-ea"/>
                <a:cs typeface="Kantar Brown" panose="020B0504020101010102" pitchFamily="34" charset="0"/>
              </a:rPr>
              <a:t>Redes sociales 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800" b="0" i="0" u="none" strike="noStrike" kern="1200" cap="none" spc="0" normalizeH="0" baseline="0" noProof="0">
                <a:ln>
                  <a:noFill/>
                </a:ln>
                <a:solidFill>
                  <a:srgbClr val="FFFFFF"/>
                </a:solidFill>
                <a:effectLst/>
                <a:uLnTx/>
                <a:uFillTx/>
                <a:latin typeface="Kantar Brown" panose="020B0504020101010102" pitchFamily="34" charset="0"/>
                <a:ea typeface="+mn-ea"/>
                <a:cs typeface="Kantar Brown" panose="020B0504020101010102" pitchFamily="34" charset="0"/>
              </a:rPr>
              <a:t>Kantar IBOPE Media:</a:t>
            </a:r>
          </a:p>
        </p:txBody>
      </p:sp>
      <p:pic>
        <p:nvPicPr>
          <p:cNvPr id="24" name="Imagen 23" descr="Un hombre en traje posando para fotografia&#10;&#10;Descripción generada automáticamente">
            <a:extLst>
              <a:ext uri="{FF2B5EF4-FFF2-40B4-BE49-F238E27FC236}">
                <a16:creationId xmlns:a16="http://schemas.microsoft.com/office/drawing/2014/main" id="{E168ECAE-71C3-40D4-8F4C-51C353B48A2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51832" y="776662"/>
            <a:ext cx="2532030" cy="3164400"/>
          </a:xfrm>
          <a:prstGeom prst="rect">
            <a:avLst/>
          </a:prstGeom>
        </p:spPr>
      </p:pic>
      <p:sp>
        <p:nvSpPr>
          <p:cNvPr id="4" name="Marcador de número de diapositiva 3">
            <a:extLst>
              <a:ext uri="{FF2B5EF4-FFF2-40B4-BE49-F238E27FC236}">
                <a16:creationId xmlns:a16="http://schemas.microsoft.com/office/drawing/2014/main" id="{7102C2C7-7188-4F98-A4C5-942E0C7DB7F0}"/>
              </a:ext>
            </a:extLst>
          </p:cNvPr>
          <p:cNvSpPr>
            <a:spLocks noGrp="1"/>
          </p:cNvSpPr>
          <p:nvPr>
            <p:ph type="sldNum" sz="quarter" idx="10"/>
          </p:nvPr>
        </p:nvSpPr>
        <p:spPr/>
        <p:txBody>
          <a:bodyPr/>
          <a:lstStyle/>
          <a:p>
            <a:fld id="{4034BEE3-566C-4068-A777-C3A4762E861B}" type="slidenum">
              <a:rPr lang="en-GB" smtClean="0"/>
              <a:pPr/>
              <a:t>31</a:t>
            </a:fld>
            <a:endParaRPr lang="en-GB"/>
          </a:p>
        </p:txBody>
      </p:sp>
    </p:spTree>
    <p:extLst>
      <p:ext uri="{BB962C8B-B14F-4D97-AF65-F5344CB8AC3E}">
        <p14:creationId xmlns:p14="http://schemas.microsoft.com/office/powerpoint/2010/main" val="1696766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nSpc>
                <a:spcPct val="90000"/>
              </a:lnSpc>
              <a:spcBef>
                <a:spcPct val="0"/>
              </a:spcBef>
              <a:defRPr/>
            </a:pPr>
            <a:r>
              <a:rPr lang="es-PE" sz="2400">
                <a:solidFill>
                  <a:srgbClr val="000000"/>
                </a:solidFill>
                <a:latin typeface="Kantar Brown "/>
              </a:rPr>
              <a:t>Los hogares vieron más TV durante el aislamiento que en las últimas </a:t>
            </a:r>
            <a:br>
              <a:rPr lang="es-PE" sz="2400">
                <a:solidFill>
                  <a:srgbClr val="000000"/>
                </a:solidFill>
                <a:latin typeface="Kantar Brown "/>
              </a:rPr>
            </a:br>
            <a:r>
              <a:rPr lang="es-PE" sz="2400">
                <a:solidFill>
                  <a:srgbClr val="000000"/>
                </a:solidFill>
                <a:latin typeface="Kantar Brown "/>
              </a:rPr>
              <a:t>2 copas Mundiales, Eurocopa, Copa América y los Juegos Olímpicos 2016</a:t>
            </a:r>
            <a:endParaRPr lang="en-US">
              <a:latin typeface="+mn-lt"/>
            </a:endParaRPr>
          </a:p>
        </p:txBody>
      </p:sp>
      <p:sp>
        <p:nvSpPr>
          <p:cNvPr id="5" name="Text Placeholder 4">
            <a:extLst>
              <a:ext uri="{FF2B5EF4-FFF2-40B4-BE49-F238E27FC236}">
                <a16:creationId xmlns:a16="http://schemas.microsoft.com/office/drawing/2014/main" id="{F0000FB3-BFB6-4CE4-98D0-5F3FFD5ED8B5}"/>
              </a:ext>
            </a:extLst>
          </p:cNvPr>
          <p:cNvSpPr>
            <a:spLocks noGrp="1"/>
          </p:cNvSpPr>
          <p:nvPr>
            <p:ph type="body" sz="quarter" idx="15"/>
          </p:nvPr>
        </p:nvSpPr>
        <p:spPr/>
        <p:txBody>
          <a:bodyPr/>
          <a:lstStyle/>
          <a:p>
            <a:pPr>
              <a:spcBef>
                <a:spcPts val="0"/>
              </a:spcBef>
            </a:pPr>
            <a:r>
              <a:rPr lang="en-US" b="1">
                <a:solidFill>
                  <a:schemeClr val="bg1">
                    <a:lumMod val="50000"/>
                  </a:schemeClr>
                </a:solidFill>
                <a:latin typeface="Kantar Brown TT" panose="020B0504020101010102" pitchFamily="34" charset="77"/>
              </a:rPr>
              <a:t>Source: Kantar IBOPE Media</a:t>
            </a:r>
          </a:p>
          <a:p>
            <a:pPr>
              <a:spcBef>
                <a:spcPts val="0"/>
              </a:spcBef>
            </a:pPr>
            <a:r>
              <a:rPr lang="en-US">
                <a:solidFill>
                  <a:schemeClr val="bg1">
                    <a:lumMod val="50000"/>
                  </a:schemeClr>
                </a:solidFill>
                <a:latin typeface="Kantar Brown TT" panose="020B0504020101010102" pitchFamily="34" charset="77"/>
              </a:rPr>
              <a:t>Total TV Ratings,  TV Households, 06-30hrs Split by month year  (Jan2014–Sep2020).</a:t>
            </a:r>
          </a:p>
          <a:p>
            <a:pPr>
              <a:spcBef>
                <a:spcPts val="0"/>
              </a:spcBef>
            </a:pPr>
            <a:r>
              <a:rPr lang="en-US">
                <a:solidFill>
                  <a:schemeClr val="bg1">
                    <a:lumMod val="50000"/>
                  </a:schemeClr>
                </a:solidFill>
                <a:latin typeface="Kantar Brown TT" panose="020B0504020101010102" pitchFamily="34" charset="77"/>
              </a:rPr>
              <a:t>MC09 Database (Argentina, Brazil, Chile, Colombia, Mexico, Peru, Guatemala, Costa Rica and Panama) Ecuador, Uruguay and Paraguay.</a:t>
            </a:r>
          </a:p>
        </p:txBody>
      </p:sp>
      <p:graphicFrame>
        <p:nvGraphicFramePr>
          <p:cNvPr id="34" name="Chart 9">
            <a:extLst>
              <a:ext uri="{FF2B5EF4-FFF2-40B4-BE49-F238E27FC236}">
                <a16:creationId xmlns:a16="http://schemas.microsoft.com/office/drawing/2014/main" id="{34278214-4A2C-4310-98D9-1ED8E2592C81}"/>
              </a:ext>
            </a:extLst>
          </p:cNvPr>
          <p:cNvGraphicFramePr>
            <a:graphicFrameLocks/>
          </p:cNvGraphicFramePr>
          <p:nvPr>
            <p:extLst>
              <p:ext uri="{D42A27DB-BD31-4B8C-83A1-F6EECF244321}">
                <p14:modId xmlns:p14="http://schemas.microsoft.com/office/powerpoint/2010/main" val="3958873168"/>
              </p:ext>
            </p:extLst>
          </p:nvPr>
        </p:nvGraphicFramePr>
        <p:xfrm>
          <a:off x="106362" y="1314450"/>
          <a:ext cx="11971337" cy="4723473"/>
        </p:xfrm>
        <a:graphic>
          <a:graphicData uri="http://schemas.openxmlformats.org/drawingml/2006/chart">
            <c:chart xmlns:c="http://schemas.openxmlformats.org/drawingml/2006/chart" xmlns:r="http://schemas.openxmlformats.org/officeDocument/2006/relationships" r:id="rId3"/>
          </a:graphicData>
        </a:graphic>
      </p:graphicFrame>
      <p:grpSp>
        <p:nvGrpSpPr>
          <p:cNvPr id="35" name="Group 34">
            <a:extLst>
              <a:ext uri="{FF2B5EF4-FFF2-40B4-BE49-F238E27FC236}">
                <a16:creationId xmlns:a16="http://schemas.microsoft.com/office/drawing/2014/main" id="{4F7F6FA8-125D-400E-9434-7CDF3E4270BE}"/>
              </a:ext>
            </a:extLst>
          </p:cNvPr>
          <p:cNvGrpSpPr/>
          <p:nvPr/>
        </p:nvGrpSpPr>
        <p:grpSpPr>
          <a:xfrm>
            <a:off x="1222936" y="1570912"/>
            <a:ext cx="10726748" cy="1289393"/>
            <a:chOff x="1363660" y="2334944"/>
            <a:chExt cx="10726748" cy="1289393"/>
          </a:xfrm>
        </p:grpSpPr>
        <p:pic>
          <p:nvPicPr>
            <p:cNvPr id="38" name="Picture 9" descr="Image result for world cup 2018 logo png">
              <a:extLst>
                <a:ext uri="{FF2B5EF4-FFF2-40B4-BE49-F238E27FC236}">
                  <a16:creationId xmlns:a16="http://schemas.microsoft.com/office/drawing/2014/main" id="{3E38E9DA-C428-4E38-8DC9-AC8CC349A67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60508" y="2463025"/>
              <a:ext cx="611563" cy="675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1" descr="Image result for world cup 2014 logo png">
              <a:extLst>
                <a:ext uri="{FF2B5EF4-FFF2-40B4-BE49-F238E27FC236}">
                  <a16:creationId xmlns:a16="http://schemas.microsoft.com/office/drawing/2014/main" id="{5C8B7935-5A53-40E2-BBED-0791238E72E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63660" y="2597776"/>
              <a:ext cx="434246" cy="591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descr="Image result for olympics 2016">
              <a:extLst>
                <a:ext uri="{FF2B5EF4-FFF2-40B4-BE49-F238E27FC236}">
                  <a16:creationId xmlns:a16="http://schemas.microsoft.com/office/drawing/2014/main" id="{4458591C-8C27-4EB9-8DB6-C59FF81C7D4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60003" y="2661778"/>
              <a:ext cx="438408" cy="5528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Image result for world cup women logo">
              <a:extLst>
                <a:ext uri="{FF2B5EF4-FFF2-40B4-BE49-F238E27FC236}">
                  <a16:creationId xmlns:a16="http://schemas.microsoft.com/office/drawing/2014/main" id="{F67E7A12-C610-4EA0-B9A8-6CFFC64369A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511327" y="3024591"/>
              <a:ext cx="435371" cy="59974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Image result for copa america 2019 logo">
              <a:extLst>
                <a:ext uri="{FF2B5EF4-FFF2-40B4-BE49-F238E27FC236}">
                  <a16:creationId xmlns:a16="http://schemas.microsoft.com/office/drawing/2014/main" id="{33A4094F-7BA5-446D-A386-D53F0B8E4BA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171663" y="2938182"/>
              <a:ext cx="610440" cy="61753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A message from the Clinic: Help us slow the spread of COVID-19 ...">
              <a:extLst>
                <a:ext uri="{FF2B5EF4-FFF2-40B4-BE49-F238E27FC236}">
                  <a16:creationId xmlns:a16="http://schemas.microsoft.com/office/drawing/2014/main" id="{5A8050FD-3EC1-46D5-B8D9-E905AEBBAAA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434168" y="2334944"/>
              <a:ext cx="656240" cy="65366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Marcador de número de diapositiva 5">
            <a:extLst>
              <a:ext uri="{FF2B5EF4-FFF2-40B4-BE49-F238E27FC236}">
                <a16:creationId xmlns:a16="http://schemas.microsoft.com/office/drawing/2014/main" id="{EE63593C-D03E-44B1-83F4-A25A19D6FB65}"/>
              </a:ext>
            </a:extLst>
          </p:cNvPr>
          <p:cNvSpPr>
            <a:spLocks noGrp="1"/>
          </p:cNvSpPr>
          <p:nvPr>
            <p:ph type="sldNum" sz="quarter" idx="4"/>
          </p:nvPr>
        </p:nvSpPr>
        <p:spPr/>
        <p:txBody>
          <a:bodyPr/>
          <a:lstStyle/>
          <a:p>
            <a:fld id="{4034BEE3-566C-4068-A777-C3A4762E861B}" type="slidenum">
              <a:rPr lang="en-GB" smtClean="0"/>
              <a:pPr/>
              <a:t>4</a:t>
            </a:fld>
            <a:endParaRPr lang="en-GB"/>
          </a:p>
        </p:txBody>
      </p:sp>
    </p:spTree>
    <p:extLst>
      <p:ext uri="{BB962C8B-B14F-4D97-AF65-F5344CB8AC3E}">
        <p14:creationId xmlns:p14="http://schemas.microsoft.com/office/powerpoint/2010/main" val="167322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out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
            <a:extLst>
              <a:ext uri="{FF2B5EF4-FFF2-40B4-BE49-F238E27FC236}">
                <a16:creationId xmlns:a16="http://schemas.microsoft.com/office/drawing/2014/main" id="{C599E43C-7478-4619-A20F-3EE361CE0E41}"/>
              </a:ext>
            </a:extLst>
          </p:cNvPr>
          <p:cNvPicPr>
            <a:picLocks noChangeAspect="1"/>
          </p:cNvPicPr>
          <p:nvPr/>
        </p:nvPicPr>
        <p:blipFill>
          <a:blip r:embed="rId4"/>
          <a:stretch>
            <a:fillRect/>
          </a:stretch>
        </p:blipFill>
        <p:spPr>
          <a:xfrm>
            <a:off x="0" y="-8"/>
            <a:ext cx="12192000" cy="6184132"/>
          </a:xfrm>
          <a:prstGeom prst="rect">
            <a:avLst/>
          </a:prstGeom>
        </p:spPr>
      </p:pic>
      <p:sp>
        <p:nvSpPr>
          <p:cNvPr id="8" name="Marcador de número de diapositiva 4">
            <a:extLst>
              <a:ext uri="{FF2B5EF4-FFF2-40B4-BE49-F238E27FC236}">
                <a16:creationId xmlns:a16="http://schemas.microsoft.com/office/drawing/2014/main" id="{5293024C-EF85-4849-8161-0ABEB5B6BC3B}"/>
              </a:ext>
            </a:extLst>
          </p:cNvPr>
          <p:cNvSpPr txBox="1">
            <a:spLocks/>
          </p:cNvSpPr>
          <p:nvPr/>
        </p:nvSpPr>
        <p:spPr>
          <a:xfrm>
            <a:off x="4792210" y="6350757"/>
            <a:ext cx="5345721" cy="365125"/>
          </a:xfrm>
          <a:prstGeom prst="rect">
            <a:avLst/>
          </a:prstGeom>
        </p:spPr>
        <p:txBody>
          <a:bodyPr vert="horz" lIns="91440" tIns="45720" rIns="91440" bIns="45720" rtlCol="0" anchor="ctr"/>
          <a:lstStyle>
            <a:defPPr>
              <a:defRPr lang="es-PA"/>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800">
                <a:solidFill>
                  <a:schemeClr val="tx1"/>
                </a:solidFill>
                <a:latin typeface="Kantar Brown "/>
              </a:rPr>
              <a:t>Fuente: INSTAR Total día  Lunes a domingo |  </a:t>
            </a:r>
            <a:r>
              <a:rPr lang="es-ES" sz="800" err="1">
                <a:solidFill>
                  <a:schemeClr val="tx1"/>
                </a:solidFill>
                <a:latin typeface="Kantar Brown "/>
              </a:rPr>
              <a:t>Cov</a:t>
            </a:r>
            <a:r>
              <a:rPr lang="es-ES" sz="800">
                <a:solidFill>
                  <a:schemeClr val="tx1"/>
                </a:solidFill>
                <a:latin typeface="Kantar Brown "/>
              </a:rPr>
              <a:t>% - Total Personas (Promedio trimestres 1 al 3 – Promedio últimas 12 semanas -  Promedio últimos 60 días)</a:t>
            </a:r>
          </a:p>
        </p:txBody>
      </p:sp>
      <p:sp>
        <p:nvSpPr>
          <p:cNvPr id="23" name="Rectangle 29">
            <a:extLst>
              <a:ext uri="{FF2B5EF4-FFF2-40B4-BE49-F238E27FC236}">
                <a16:creationId xmlns:a16="http://schemas.microsoft.com/office/drawing/2014/main" id="{3DF8C7DA-4ED2-401F-A23D-1A8B29078BBA}"/>
              </a:ext>
            </a:extLst>
          </p:cNvPr>
          <p:cNvSpPr/>
          <p:nvPr>
            <p:custDataLst>
              <p:tags r:id="rId1"/>
            </p:custDataLst>
          </p:nvPr>
        </p:nvSpPr>
        <p:spPr bwMode="ltGray">
          <a:xfrm rot="10800000">
            <a:off x="4256105" y="-9"/>
            <a:ext cx="7946008" cy="6184127"/>
          </a:xfrm>
          <a:prstGeom prst="rect">
            <a:avLst/>
          </a:prstGeom>
          <a:gradFill flip="none" rotWithShape="1">
            <a:gsLst>
              <a:gs pos="38000">
                <a:srgbClr val="000000"/>
              </a:gs>
              <a:gs pos="100000">
                <a:srgbClr val="000000">
                  <a:alpha val="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a:ea typeface="+mn-ea"/>
              <a:cs typeface="+mn-cs"/>
            </a:endParaRPr>
          </a:p>
        </p:txBody>
      </p:sp>
      <p:sp>
        <p:nvSpPr>
          <p:cNvPr id="26" name="CuadroTexto 25">
            <a:extLst>
              <a:ext uri="{FF2B5EF4-FFF2-40B4-BE49-F238E27FC236}">
                <a16:creationId xmlns:a16="http://schemas.microsoft.com/office/drawing/2014/main" id="{4128601A-ECD0-4387-BE5D-9C0C773FD96A}"/>
              </a:ext>
            </a:extLst>
          </p:cNvPr>
          <p:cNvSpPr txBox="1"/>
          <p:nvPr/>
        </p:nvSpPr>
        <p:spPr>
          <a:xfrm>
            <a:off x="7288072" y="2965360"/>
            <a:ext cx="1186508" cy="430887"/>
          </a:xfrm>
          <a:prstGeom prst="rect">
            <a:avLst/>
          </a:prstGeom>
          <a:noFill/>
        </p:spPr>
        <p:txBody>
          <a:bodyPr wrap="square" lIns="0" tIns="0" rIns="0" bIns="0" rtlCol="0" anchor="t">
            <a:spAutoFit/>
          </a:bodyPr>
          <a:lstStyle/>
          <a:p>
            <a:r>
              <a:rPr lang="es-PE" sz="2800">
                <a:solidFill>
                  <a:schemeClr val="bg1"/>
                </a:solidFill>
                <a:cs typeface="Kantar Brown" panose="020B0504020101010102" pitchFamily="34" charset="0"/>
              </a:rPr>
              <a:t>+39%</a:t>
            </a:r>
          </a:p>
        </p:txBody>
      </p:sp>
      <p:sp>
        <p:nvSpPr>
          <p:cNvPr id="28" name="CuadroTexto 27">
            <a:extLst>
              <a:ext uri="{FF2B5EF4-FFF2-40B4-BE49-F238E27FC236}">
                <a16:creationId xmlns:a16="http://schemas.microsoft.com/office/drawing/2014/main" id="{3D96C1AD-FF74-4069-B5BF-6DB9966E0F17}"/>
              </a:ext>
            </a:extLst>
          </p:cNvPr>
          <p:cNvSpPr txBox="1"/>
          <p:nvPr/>
        </p:nvSpPr>
        <p:spPr>
          <a:xfrm>
            <a:off x="400205" y="1121700"/>
            <a:ext cx="2540947" cy="1785104"/>
          </a:xfrm>
          <a:prstGeom prst="rect">
            <a:avLst/>
          </a:prstGeom>
          <a:noFill/>
        </p:spPr>
        <p:txBody>
          <a:bodyPr wrap="square" lIns="0" tIns="0" rIns="0" bIns="0" rtlCol="0" anchor="t">
            <a:spAutoFit/>
          </a:bodyPr>
          <a:lstStyle/>
          <a:p>
            <a:pPr algn="ctr"/>
            <a:r>
              <a:rPr lang="es-PA" sz="8800" b="1">
                <a:solidFill>
                  <a:srgbClr val="BEA400"/>
                </a:solidFill>
                <a:cs typeface="Kantar Brown" panose="020B0504020101010102" pitchFamily="34" charset="0"/>
              </a:rPr>
              <a:t>99%</a:t>
            </a:r>
            <a:endParaRPr lang="es-PA" sz="1200">
              <a:solidFill>
                <a:srgbClr val="333333"/>
              </a:solidFill>
              <a:cs typeface="Kantar Brown" panose="020B0504020101010102" pitchFamily="34" charset="0"/>
            </a:endParaRPr>
          </a:p>
          <a:p>
            <a:pPr algn="ctr"/>
            <a:r>
              <a:rPr lang="es-PA" sz="1400">
                <a:solidFill>
                  <a:schemeClr val="bg1"/>
                </a:solidFill>
                <a:cs typeface="Kantar Brown" panose="020B0504020101010102" pitchFamily="34" charset="0"/>
              </a:rPr>
              <a:t>Personas alcanzadas trimestralmente</a:t>
            </a:r>
            <a:endParaRPr lang="es-PA" sz="4800">
              <a:solidFill>
                <a:schemeClr val="bg1"/>
              </a:solidFill>
              <a:cs typeface="Kantar Brown" panose="020B0504020101010102" pitchFamily="34" charset="0"/>
            </a:endParaRPr>
          </a:p>
        </p:txBody>
      </p:sp>
      <p:sp>
        <p:nvSpPr>
          <p:cNvPr id="21" name="CuadroTexto 20">
            <a:extLst>
              <a:ext uri="{FF2B5EF4-FFF2-40B4-BE49-F238E27FC236}">
                <a16:creationId xmlns:a16="http://schemas.microsoft.com/office/drawing/2014/main" id="{D1F72D75-5760-4102-839E-287EC66805DE}"/>
              </a:ext>
            </a:extLst>
          </p:cNvPr>
          <p:cNvSpPr txBox="1"/>
          <p:nvPr/>
        </p:nvSpPr>
        <p:spPr>
          <a:xfrm>
            <a:off x="3829885" y="2873298"/>
            <a:ext cx="2376000" cy="1354217"/>
          </a:xfrm>
          <a:prstGeom prst="rect">
            <a:avLst/>
          </a:prstGeom>
          <a:noFill/>
        </p:spPr>
        <p:txBody>
          <a:bodyPr wrap="square" lIns="0" tIns="0" rIns="0" bIns="0" rtlCol="0" anchor="t">
            <a:spAutoFit/>
          </a:bodyPr>
          <a:lstStyle/>
          <a:p>
            <a:pPr algn="ctr"/>
            <a:r>
              <a:rPr lang="es-PA" sz="6000" b="1">
                <a:solidFill>
                  <a:srgbClr val="BEA400"/>
                </a:solidFill>
                <a:cs typeface="Kantar Brown" panose="020B0504020101010102" pitchFamily="34" charset="0"/>
              </a:rPr>
              <a:t>89,5%</a:t>
            </a:r>
            <a:endParaRPr lang="es-PA" sz="6000">
              <a:solidFill>
                <a:srgbClr val="333333"/>
              </a:solidFill>
              <a:cs typeface="Kantar Brown" panose="020B0504020101010102" pitchFamily="34" charset="0"/>
            </a:endParaRPr>
          </a:p>
          <a:p>
            <a:pPr algn="ctr"/>
            <a:r>
              <a:rPr lang="es-PA" sz="1400">
                <a:solidFill>
                  <a:schemeClr val="bg1"/>
                </a:solidFill>
                <a:cs typeface="Kantar Brown" panose="020B0504020101010102" pitchFamily="34" charset="0"/>
              </a:rPr>
              <a:t>Personas alcanzadas semanalmente</a:t>
            </a:r>
            <a:endParaRPr lang="es-PA" sz="4800">
              <a:solidFill>
                <a:schemeClr val="bg1"/>
              </a:solidFill>
              <a:cs typeface="Kantar Brown" panose="020B0504020101010102" pitchFamily="34" charset="0"/>
            </a:endParaRPr>
          </a:p>
        </p:txBody>
      </p:sp>
      <p:sp>
        <p:nvSpPr>
          <p:cNvPr id="18" name="CuadroTexto 17">
            <a:extLst>
              <a:ext uri="{FF2B5EF4-FFF2-40B4-BE49-F238E27FC236}">
                <a16:creationId xmlns:a16="http://schemas.microsoft.com/office/drawing/2014/main" id="{854A35EE-AC04-4402-9FC4-574ADFF43FEC}"/>
              </a:ext>
            </a:extLst>
          </p:cNvPr>
          <p:cNvSpPr txBox="1"/>
          <p:nvPr/>
        </p:nvSpPr>
        <p:spPr>
          <a:xfrm>
            <a:off x="7125148" y="4431167"/>
            <a:ext cx="2481427" cy="1354217"/>
          </a:xfrm>
          <a:prstGeom prst="rect">
            <a:avLst/>
          </a:prstGeom>
          <a:noFill/>
        </p:spPr>
        <p:txBody>
          <a:bodyPr wrap="square" lIns="0" tIns="0" rIns="0" bIns="0" rtlCol="0" anchor="t">
            <a:spAutoFit/>
          </a:bodyPr>
          <a:lstStyle/>
          <a:p>
            <a:pPr algn="ctr"/>
            <a:r>
              <a:rPr lang="es-PA" sz="6000" b="1">
                <a:solidFill>
                  <a:srgbClr val="BEA400"/>
                </a:solidFill>
                <a:cs typeface="Kantar Brown" panose="020B0504020101010102" pitchFamily="34" charset="0"/>
              </a:rPr>
              <a:t>64,6%</a:t>
            </a:r>
            <a:endParaRPr lang="es-PA" sz="6000">
              <a:cs typeface="Kantar Brown" panose="020B0504020101010102" pitchFamily="34" charset="0"/>
            </a:endParaRPr>
          </a:p>
          <a:p>
            <a:pPr algn="ctr"/>
            <a:r>
              <a:rPr lang="es-PA" sz="1400">
                <a:solidFill>
                  <a:schemeClr val="bg1"/>
                </a:solidFill>
                <a:cs typeface="Kantar Brown" panose="020B0504020101010102" pitchFamily="34" charset="0"/>
              </a:rPr>
              <a:t>Personas alcanzadas </a:t>
            </a:r>
            <a:endParaRPr lang="es-PA" sz="4800">
              <a:solidFill>
                <a:schemeClr val="bg1"/>
              </a:solidFill>
              <a:cs typeface="Kantar Brown" panose="020B0504020101010102" pitchFamily="34" charset="0"/>
            </a:endParaRPr>
          </a:p>
          <a:p>
            <a:pPr algn="ctr"/>
            <a:r>
              <a:rPr lang="es-PA" sz="1400">
                <a:solidFill>
                  <a:schemeClr val="bg1"/>
                </a:solidFill>
                <a:cs typeface="Kantar Brown" panose="020B0504020101010102" pitchFamily="34" charset="0"/>
              </a:rPr>
              <a:t>a diario</a:t>
            </a:r>
            <a:endParaRPr lang="es-PA" sz="4800">
              <a:solidFill>
                <a:schemeClr val="bg1"/>
              </a:solidFill>
              <a:cs typeface="Kantar Brown" panose="020B0504020101010102" pitchFamily="34" charset="0"/>
            </a:endParaRPr>
          </a:p>
        </p:txBody>
      </p:sp>
      <p:sp>
        <p:nvSpPr>
          <p:cNvPr id="31" name="CuadroTexto 30">
            <a:extLst>
              <a:ext uri="{FF2B5EF4-FFF2-40B4-BE49-F238E27FC236}">
                <a16:creationId xmlns:a16="http://schemas.microsoft.com/office/drawing/2014/main" id="{0BB32347-0640-4523-8849-8573F01368EC}"/>
              </a:ext>
            </a:extLst>
          </p:cNvPr>
          <p:cNvSpPr txBox="1"/>
          <p:nvPr/>
        </p:nvSpPr>
        <p:spPr>
          <a:xfrm>
            <a:off x="4117625" y="1316973"/>
            <a:ext cx="1186508" cy="430887"/>
          </a:xfrm>
          <a:prstGeom prst="rect">
            <a:avLst/>
          </a:prstGeom>
          <a:noFill/>
        </p:spPr>
        <p:txBody>
          <a:bodyPr wrap="square" lIns="0" tIns="0" rIns="0" bIns="0" rtlCol="0" anchor="t">
            <a:spAutoFit/>
          </a:bodyPr>
          <a:lstStyle/>
          <a:p>
            <a:r>
              <a:rPr lang="es-PE" sz="2800">
                <a:solidFill>
                  <a:schemeClr val="bg1"/>
                </a:solidFill>
                <a:cs typeface="Kantar Brown" panose="020B0504020101010102" pitchFamily="34" charset="0"/>
              </a:rPr>
              <a:t>+11%</a:t>
            </a:r>
          </a:p>
        </p:txBody>
      </p:sp>
      <p:sp>
        <p:nvSpPr>
          <p:cNvPr id="32" name="Flecha: circular 31">
            <a:extLst>
              <a:ext uri="{FF2B5EF4-FFF2-40B4-BE49-F238E27FC236}">
                <a16:creationId xmlns:a16="http://schemas.microsoft.com/office/drawing/2014/main" id="{EBB7CB2C-32D0-465A-82CE-B891160D51B3}"/>
              </a:ext>
            </a:extLst>
          </p:cNvPr>
          <p:cNvSpPr/>
          <p:nvPr/>
        </p:nvSpPr>
        <p:spPr bwMode="ltGray">
          <a:xfrm rot="10800000" flipV="1">
            <a:off x="3964645" y="1707683"/>
            <a:ext cx="913268" cy="1111608"/>
          </a:xfrm>
          <a:prstGeom prst="circularArrow">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s-PE" sz="1600" b="0" err="1">
              <a:solidFill>
                <a:schemeClr val="bg1"/>
              </a:solidFill>
            </a:endParaRPr>
          </a:p>
        </p:txBody>
      </p:sp>
      <p:sp>
        <p:nvSpPr>
          <p:cNvPr id="11" name="Título 1">
            <a:extLst>
              <a:ext uri="{FF2B5EF4-FFF2-40B4-BE49-F238E27FC236}">
                <a16:creationId xmlns:a16="http://schemas.microsoft.com/office/drawing/2014/main" id="{F85C5784-6075-44EA-9862-3565065A6B69}"/>
              </a:ext>
            </a:extLst>
          </p:cNvPr>
          <p:cNvSpPr txBox="1">
            <a:spLocks/>
          </p:cNvSpPr>
          <p:nvPr/>
        </p:nvSpPr>
        <p:spPr>
          <a:xfrm>
            <a:off x="359999" y="430718"/>
            <a:ext cx="9165838" cy="403200"/>
          </a:xfrm>
          <a:prstGeom prst="rect">
            <a:avLst/>
          </a:prstGeom>
        </p:spPr>
        <p:txBody>
          <a:bodyPr vert="horz" lIns="0" tIns="0" rIns="0" bIns="0" rtlCol="0" anchor="t">
            <a:noAutofit/>
          </a:bodyPr>
          <a:lst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a:lstStyle>
          <a:p>
            <a:r>
              <a:rPr lang="es-PE">
                <a:solidFill>
                  <a:schemeClr val="bg1"/>
                </a:solidFill>
              </a:rPr>
              <a:t>En 2020, la TV es el medio con mayor potencial de Alcance. </a:t>
            </a:r>
          </a:p>
        </p:txBody>
      </p:sp>
      <p:grpSp>
        <p:nvGrpSpPr>
          <p:cNvPr id="42" name="Grupo 41">
            <a:extLst>
              <a:ext uri="{FF2B5EF4-FFF2-40B4-BE49-F238E27FC236}">
                <a16:creationId xmlns:a16="http://schemas.microsoft.com/office/drawing/2014/main" id="{C9C87091-F5EE-4B53-846B-D32122F92A60}"/>
              </a:ext>
            </a:extLst>
          </p:cNvPr>
          <p:cNvGrpSpPr/>
          <p:nvPr/>
        </p:nvGrpSpPr>
        <p:grpSpPr>
          <a:xfrm>
            <a:off x="2652769" y="2513939"/>
            <a:ext cx="1768510" cy="415504"/>
            <a:chOff x="2652769" y="2805338"/>
            <a:chExt cx="1768510" cy="415504"/>
          </a:xfrm>
        </p:grpSpPr>
        <p:cxnSp>
          <p:nvCxnSpPr>
            <p:cNvPr id="36" name="Conector recto 35">
              <a:extLst>
                <a:ext uri="{FF2B5EF4-FFF2-40B4-BE49-F238E27FC236}">
                  <a16:creationId xmlns:a16="http://schemas.microsoft.com/office/drawing/2014/main" id="{6C43EA1D-F7B3-4669-874E-0860219A2499}"/>
                </a:ext>
              </a:extLst>
            </p:cNvPr>
            <p:cNvCxnSpPr/>
            <p:nvPr/>
          </p:nvCxnSpPr>
          <p:spPr>
            <a:xfrm>
              <a:off x="2652769" y="2805338"/>
              <a:ext cx="1768510" cy="0"/>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73FD5E62-3857-4ABD-9EA7-2D31C01FF14C}"/>
                </a:ext>
              </a:extLst>
            </p:cNvPr>
            <p:cNvCxnSpPr>
              <a:cxnSpLocks/>
            </p:cNvCxnSpPr>
            <p:nvPr/>
          </p:nvCxnSpPr>
          <p:spPr>
            <a:xfrm>
              <a:off x="4421279" y="2805338"/>
              <a:ext cx="0" cy="415504"/>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43" name="Grupo 42">
            <a:extLst>
              <a:ext uri="{FF2B5EF4-FFF2-40B4-BE49-F238E27FC236}">
                <a16:creationId xmlns:a16="http://schemas.microsoft.com/office/drawing/2014/main" id="{6AA9482A-A5E9-4471-AC80-5EA09B04024A}"/>
              </a:ext>
            </a:extLst>
          </p:cNvPr>
          <p:cNvGrpSpPr/>
          <p:nvPr/>
        </p:nvGrpSpPr>
        <p:grpSpPr>
          <a:xfrm>
            <a:off x="5897525" y="4022867"/>
            <a:ext cx="1768510" cy="415504"/>
            <a:chOff x="5696560" y="4213782"/>
            <a:chExt cx="1768510" cy="415504"/>
          </a:xfrm>
        </p:grpSpPr>
        <p:cxnSp>
          <p:nvCxnSpPr>
            <p:cNvPr id="39" name="Conector recto 38">
              <a:extLst>
                <a:ext uri="{FF2B5EF4-FFF2-40B4-BE49-F238E27FC236}">
                  <a16:creationId xmlns:a16="http://schemas.microsoft.com/office/drawing/2014/main" id="{F70156CA-DB03-4A30-B826-26447EC18B61}"/>
                </a:ext>
              </a:extLst>
            </p:cNvPr>
            <p:cNvCxnSpPr/>
            <p:nvPr/>
          </p:nvCxnSpPr>
          <p:spPr>
            <a:xfrm>
              <a:off x="5696560" y="4213782"/>
              <a:ext cx="1768510" cy="0"/>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6129AD28-B57A-4ACB-908D-00331599AE89}"/>
                </a:ext>
              </a:extLst>
            </p:cNvPr>
            <p:cNvCxnSpPr>
              <a:cxnSpLocks/>
            </p:cNvCxnSpPr>
            <p:nvPr/>
          </p:nvCxnSpPr>
          <p:spPr>
            <a:xfrm>
              <a:off x="7465070" y="4213782"/>
              <a:ext cx="0" cy="415504"/>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grpSp>
      <p:sp>
        <p:nvSpPr>
          <p:cNvPr id="41" name="Flecha: circular 40">
            <a:extLst>
              <a:ext uri="{FF2B5EF4-FFF2-40B4-BE49-F238E27FC236}">
                <a16:creationId xmlns:a16="http://schemas.microsoft.com/office/drawing/2014/main" id="{A12DF162-59DA-4385-860F-160D1485FF67}"/>
              </a:ext>
            </a:extLst>
          </p:cNvPr>
          <p:cNvSpPr/>
          <p:nvPr/>
        </p:nvSpPr>
        <p:spPr bwMode="ltGray">
          <a:xfrm rot="10800000" flipV="1">
            <a:off x="7222675" y="3409186"/>
            <a:ext cx="913268" cy="1111608"/>
          </a:xfrm>
          <a:prstGeom prst="circularArrow">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s-PE" sz="1600" b="0" err="1">
              <a:solidFill>
                <a:schemeClr val="bg1"/>
              </a:solidFill>
            </a:endParaRPr>
          </a:p>
        </p:txBody>
      </p:sp>
      <p:sp>
        <p:nvSpPr>
          <p:cNvPr id="4" name="Marcador de número de diapositiva 3">
            <a:extLst>
              <a:ext uri="{FF2B5EF4-FFF2-40B4-BE49-F238E27FC236}">
                <a16:creationId xmlns:a16="http://schemas.microsoft.com/office/drawing/2014/main" id="{E8381621-1CBA-4DD7-B90F-6267B3419674}"/>
              </a:ext>
            </a:extLst>
          </p:cNvPr>
          <p:cNvSpPr>
            <a:spLocks noGrp="1"/>
          </p:cNvSpPr>
          <p:nvPr>
            <p:ph type="sldNum" sz="quarter" idx="12"/>
          </p:nvPr>
        </p:nvSpPr>
        <p:spPr/>
        <p:txBody>
          <a:bodyPr/>
          <a:lstStyle/>
          <a:p>
            <a:fld id="{4BE911F8-764F-4550-9F43-FBFADA4BDA6B}" type="slidenum">
              <a:rPr lang="es-PA" smtClean="0"/>
              <a:t>5</a:t>
            </a:fld>
            <a:endParaRPr lang="es-PA"/>
          </a:p>
        </p:txBody>
      </p:sp>
    </p:spTree>
    <p:extLst>
      <p:ext uri="{BB962C8B-B14F-4D97-AF65-F5344CB8AC3E}">
        <p14:creationId xmlns:p14="http://schemas.microsoft.com/office/powerpoint/2010/main" val="416483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uadroTexto 21">
            <a:extLst>
              <a:ext uri="{FF2B5EF4-FFF2-40B4-BE49-F238E27FC236}">
                <a16:creationId xmlns:a16="http://schemas.microsoft.com/office/drawing/2014/main" id="{203918BE-B44A-4E91-B4D3-C32A2B8EE8D7}"/>
              </a:ext>
            </a:extLst>
          </p:cNvPr>
          <p:cNvSpPr txBox="1"/>
          <p:nvPr/>
        </p:nvSpPr>
        <p:spPr>
          <a:xfrm>
            <a:off x="4277667" y="6342884"/>
            <a:ext cx="6253656" cy="215444"/>
          </a:xfrm>
          <a:prstGeom prst="rect">
            <a:avLst/>
          </a:prstGeom>
          <a:noFill/>
        </p:spPr>
        <p:txBody>
          <a:bodyPr wrap="square" lIns="91440" tIns="45720" rIns="91440" bIns="45720" rtlCol="0" anchor="t">
            <a:spAutoFit/>
          </a:bodyPr>
          <a:lstStyle/>
          <a:p>
            <a:pPr>
              <a:defRPr/>
            </a:pPr>
            <a:r>
              <a:rPr lang="es-ES" sz="800">
                <a:solidFill>
                  <a:schemeClr val="bg1"/>
                </a:solidFill>
                <a:ea typeface="+mn-lt"/>
                <a:cs typeface="+mn-lt"/>
              </a:rPr>
              <a:t>Fuente: INSTAR Total día  Lunes a domingo |  ATS - Total Personas (Trimestres 1 al 3 2020 vs 2019)</a:t>
            </a:r>
            <a:endParaRPr lang="en-US">
              <a:solidFill>
                <a:schemeClr val="bg1"/>
              </a:solidFill>
              <a:cs typeface="Arial"/>
            </a:endParaRPr>
          </a:p>
        </p:txBody>
      </p:sp>
      <p:pic>
        <p:nvPicPr>
          <p:cNvPr id="15" name="Marcador de posición de imagen 14" descr="Imagen que contiene interior, persona, tabla, cuarto&#10;&#10;Descripción generada automáticamente">
            <a:extLst>
              <a:ext uri="{FF2B5EF4-FFF2-40B4-BE49-F238E27FC236}">
                <a16:creationId xmlns:a16="http://schemas.microsoft.com/office/drawing/2014/main" id="{E1950D94-7094-4C0D-8C86-9351C85FD96F}"/>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25" name="Title 1">
            <a:extLst>
              <a:ext uri="{FF2B5EF4-FFF2-40B4-BE49-F238E27FC236}">
                <a16:creationId xmlns:a16="http://schemas.microsoft.com/office/drawing/2014/main" id="{B8172790-6BC7-4878-B907-ACA28659DB35}"/>
              </a:ext>
            </a:extLst>
          </p:cNvPr>
          <p:cNvSpPr>
            <a:spLocks noGrp="1"/>
          </p:cNvSpPr>
          <p:nvPr>
            <p:ph type="ctrTitle" idx="4294967295"/>
          </p:nvPr>
        </p:nvSpPr>
        <p:spPr>
          <a:xfrm>
            <a:off x="497840" y="1490400"/>
            <a:ext cx="3521075" cy="1974850"/>
          </a:xfrm>
        </p:spPr>
        <p:txBody>
          <a:bodyPr/>
          <a:lstStyle/>
          <a:p>
            <a:pPr lvl="0">
              <a:lnSpc>
                <a:spcPct val="90000"/>
              </a:lnSpc>
              <a:spcBef>
                <a:spcPct val="0"/>
              </a:spcBef>
              <a:defRPr/>
            </a:pPr>
            <a:r>
              <a:rPr lang="es-PE" sz="4400">
                <a:solidFill>
                  <a:srgbClr val="BEA400"/>
                </a:solidFill>
                <a:latin typeface="+mn-lt"/>
              </a:rPr>
              <a:t>61 min </a:t>
            </a:r>
            <a:r>
              <a:rPr lang="es-PE">
                <a:solidFill>
                  <a:schemeClr val="bg1"/>
                </a:solidFill>
                <a:latin typeface="+mn-lt"/>
              </a:rPr>
              <a:t>más de permanencia frente al TV en el 2020</a:t>
            </a:r>
          </a:p>
        </p:txBody>
      </p:sp>
      <p:sp>
        <p:nvSpPr>
          <p:cNvPr id="29" name="CuadroTexto 28">
            <a:extLst>
              <a:ext uri="{FF2B5EF4-FFF2-40B4-BE49-F238E27FC236}">
                <a16:creationId xmlns:a16="http://schemas.microsoft.com/office/drawing/2014/main" id="{99ED0E6B-B58D-4397-A920-C21A153960F4}"/>
              </a:ext>
            </a:extLst>
          </p:cNvPr>
          <p:cNvSpPr txBox="1"/>
          <p:nvPr/>
        </p:nvSpPr>
        <p:spPr>
          <a:xfrm>
            <a:off x="368147" y="5700987"/>
            <a:ext cx="1343025" cy="246221"/>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600" b="0" i="0" u="none" strike="noStrike" kern="1200" cap="none" spc="0" normalizeH="0" baseline="0" noProof="0">
                <a:ln>
                  <a:noFill/>
                </a:ln>
                <a:effectLst/>
                <a:uLnTx/>
                <a:uFillTx/>
              </a:rPr>
              <a:t>2019</a:t>
            </a:r>
          </a:p>
        </p:txBody>
      </p:sp>
      <p:sp>
        <p:nvSpPr>
          <p:cNvPr id="30" name="CuadroTexto 29">
            <a:extLst>
              <a:ext uri="{FF2B5EF4-FFF2-40B4-BE49-F238E27FC236}">
                <a16:creationId xmlns:a16="http://schemas.microsoft.com/office/drawing/2014/main" id="{8590B871-EDAB-4BD4-A927-F246985154B1}"/>
              </a:ext>
            </a:extLst>
          </p:cNvPr>
          <p:cNvSpPr txBox="1"/>
          <p:nvPr/>
        </p:nvSpPr>
        <p:spPr>
          <a:xfrm>
            <a:off x="2806127" y="3751070"/>
            <a:ext cx="1343025" cy="246221"/>
          </a:xfrm>
          <a:prstGeom prst="rect">
            <a:avLst/>
          </a:prstGeom>
          <a:solidFill>
            <a:srgbClr val="BEA400"/>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600" b="0" i="0" u="none" strike="noStrike" kern="1200" cap="none" spc="0" normalizeH="0" baseline="0" noProof="0">
                <a:ln>
                  <a:noFill/>
                </a:ln>
                <a:solidFill>
                  <a:srgbClr val="FFFFFF"/>
                </a:solidFill>
                <a:effectLst/>
                <a:uLnTx/>
                <a:uFillTx/>
              </a:rPr>
              <a:t>2020</a:t>
            </a:r>
          </a:p>
        </p:txBody>
      </p:sp>
      <p:sp>
        <p:nvSpPr>
          <p:cNvPr id="31" name="CuadroTexto 30">
            <a:extLst>
              <a:ext uri="{FF2B5EF4-FFF2-40B4-BE49-F238E27FC236}">
                <a16:creationId xmlns:a16="http://schemas.microsoft.com/office/drawing/2014/main" id="{5238BFC6-FC69-419B-8F5B-7867E8BE99DF}"/>
              </a:ext>
            </a:extLst>
          </p:cNvPr>
          <p:cNvSpPr txBox="1"/>
          <p:nvPr/>
        </p:nvSpPr>
        <p:spPr>
          <a:xfrm>
            <a:off x="368147" y="5071113"/>
            <a:ext cx="1343025" cy="55399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PE" sz="3600" b="1">
                <a:solidFill>
                  <a:schemeClr val="bg1"/>
                </a:solidFill>
              </a:rPr>
              <a:t>05:26</a:t>
            </a:r>
            <a:endParaRPr kumimoji="0" lang="es-PE" sz="3600" b="1" i="0" u="none" strike="noStrike" kern="1200" cap="none" spc="0" normalizeH="0" baseline="0" noProof="0">
              <a:ln>
                <a:noFill/>
              </a:ln>
              <a:solidFill>
                <a:schemeClr val="bg1"/>
              </a:solidFill>
              <a:effectLst/>
              <a:uLnTx/>
              <a:uFillTx/>
            </a:endParaRPr>
          </a:p>
        </p:txBody>
      </p:sp>
      <p:sp>
        <p:nvSpPr>
          <p:cNvPr id="32" name="CuadroTexto 31">
            <a:extLst>
              <a:ext uri="{FF2B5EF4-FFF2-40B4-BE49-F238E27FC236}">
                <a16:creationId xmlns:a16="http://schemas.microsoft.com/office/drawing/2014/main" id="{83E5D011-DE5C-44CA-9188-D380B44B772B}"/>
              </a:ext>
            </a:extLst>
          </p:cNvPr>
          <p:cNvSpPr txBox="1"/>
          <p:nvPr/>
        </p:nvSpPr>
        <p:spPr>
          <a:xfrm>
            <a:off x="2806127" y="3121196"/>
            <a:ext cx="1343025" cy="55399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PE" sz="3600" b="1">
                <a:solidFill>
                  <a:srgbClr val="BEA400"/>
                </a:solidFill>
              </a:rPr>
              <a:t>06:27</a:t>
            </a:r>
            <a:endParaRPr kumimoji="0" lang="es-PE" sz="3600" b="1" i="0" u="none" strike="noStrike" kern="1200" cap="none" spc="0" normalizeH="0" baseline="0" noProof="0">
              <a:ln>
                <a:noFill/>
              </a:ln>
              <a:solidFill>
                <a:srgbClr val="BEA400"/>
              </a:solidFill>
              <a:effectLst/>
              <a:uLnTx/>
              <a:uFillTx/>
            </a:endParaRPr>
          </a:p>
        </p:txBody>
      </p:sp>
      <p:grpSp>
        <p:nvGrpSpPr>
          <p:cNvPr id="11" name="Grupo 10">
            <a:extLst>
              <a:ext uri="{FF2B5EF4-FFF2-40B4-BE49-F238E27FC236}">
                <a16:creationId xmlns:a16="http://schemas.microsoft.com/office/drawing/2014/main" id="{BB1716BA-EF5C-440E-9CD3-D38650AF43B1}"/>
              </a:ext>
            </a:extLst>
          </p:cNvPr>
          <p:cNvGrpSpPr/>
          <p:nvPr/>
        </p:nvGrpSpPr>
        <p:grpSpPr>
          <a:xfrm>
            <a:off x="1401678" y="3629090"/>
            <a:ext cx="1343025" cy="1278183"/>
            <a:chOff x="2376099" y="2304761"/>
            <a:chExt cx="866529" cy="866877"/>
          </a:xfrm>
        </p:grpSpPr>
        <p:grpSp>
          <p:nvGrpSpPr>
            <p:cNvPr id="27" name="Graphic 15">
              <a:extLst>
                <a:ext uri="{FF2B5EF4-FFF2-40B4-BE49-F238E27FC236}">
                  <a16:creationId xmlns:a16="http://schemas.microsoft.com/office/drawing/2014/main" id="{FDB4E4AA-20FE-4737-A61B-946E18AF4DE4}"/>
                </a:ext>
              </a:extLst>
            </p:cNvPr>
            <p:cNvGrpSpPr/>
            <p:nvPr/>
          </p:nvGrpSpPr>
          <p:grpSpPr>
            <a:xfrm>
              <a:off x="2376099" y="2304761"/>
              <a:ext cx="866529" cy="866877"/>
              <a:chOff x="1762531" y="2941923"/>
              <a:chExt cx="866529" cy="866877"/>
            </a:xfrm>
            <a:noFill/>
          </p:grpSpPr>
          <p:sp>
            <p:nvSpPr>
              <p:cNvPr id="33" name="Freeform 28">
                <a:extLst>
                  <a:ext uri="{FF2B5EF4-FFF2-40B4-BE49-F238E27FC236}">
                    <a16:creationId xmlns:a16="http://schemas.microsoft.com/office/drawing/2014/main" id="{E85B7856-B916-4C0B-993D-47A8D38DED2D}"/>
                  </a:ext>
                </a:extLst>
              </p:cNvPr>
              <p:cNvSpPr/>
              <p:nvPr/>
            </p:nvSpPr>
            <p:spPr>
              <a:xfrm>
                <a:off x="1762531" y="2941923"/>
                <a:ext cx="640313" cy="603422"/>
              </a:xfrm>
              <a:custGeom>
                <a:avLst/>
                <a:gdLst>
                  <a:gd name="connsiteX0" fmla="*/ 169447 w 640313"/>
                  <a:gd name="connsiteY0" fmla="*/ 603422 h 603422"/>
                  <a:gd name="connsiteX1" fmla="*/ 319926 w 640313"/>
                  <a:gd name="connsiteY1" fmla="*/ 0 h 603422"/>
                  <a:gd name="connsiteX2" fmla="*/ 640314 w 640313"/>
                  <a:gd name="connsiteY2" fmla="*/ 320348 h 603422"/>
                  <a:gd name="connsiteX3" fmla="*/ 581591 w 640313"/>
                  <a:gd name="connsiteY3" fmla="*/ 505239 h 603422"/>
                </a:gdLst>
                <a:ahLst/>
                <a:cxnLst>
                  <a:cxn ang="0">
                    <a:pos x="connsiteX0" y="connsiteY0"/>
                  </a:cxn>
                  <a:cxn ang="0">
                    <a:pos x="connsiteX1" y="connsiteY1"/>
                  </a:cxn>
                  <a:cxn ang="0">
                    <a:pos x="connsiteX2" y="connsiteY2"/>
                  </a:cxn>
                  <a:cxn ang="0">
                    <a:pos x="connsiteX3" y="connsiteY3"/>
                  </a:cxn>
                </a:cxnLst>
                <a:rect l="l" t="t" r="r" b="b"/>
                <a:pathLst>
                  <a:path w="640313" h="603422">
                    <a:moveTo>
                      <a:pt x="169447" y="603422"/>
                    </a:moveTo>
                    <a:cubicBezTo>
                      <a:pt x="-123029" y="447573"/>
                      <a:pt x="-13633" y="0"/>
                      <a:pt x="319926" y="0"/>
                    </a:cubicBezTo>
                    <a:cubicBezTo>
                      <a:pt x="496860" y="-11"/>
                      <a:pt x="640302" y="143414"/>
                      <a:pt x="640314" y="320348"/>
                    </a:cubicBezTo>
                    <a:cubicBezTo>
                      <a:pt x="640317" y="386566"/>
                      <a:pt x="619803" y="451158"/>
                      <a:pt x="581591" y="505239"/>
                    </a:cubicBezTo>
                  </a:path>
                </a:pathLst>
              </a:custGeom>
              <a:noFill/>
              <a:ln w="9423" cap="rnd">
                <a:solidFill>
                  <a:schemeClr val="bg1"/>
                </a:solidFill>
                <a:prstDash val="solid"/>
                <a:round/>
              </a:ln>
            </p:spPr>
            <p:txBody>
              <a:bodyPr rtlCol="0" anchor="ctr"/>
              <a:lstStyle/>
              <a:p>
                <a:endParaRPr lang="en-BR"/>
              </a:p>
            </p:txBody>
          </p:sp>
          <p:sp>
            <p:nvSpPr>
              <p:cNvPr id="34" name="Freeform 29">
                <a:extLst>
                  <a:ext uri="{FF2B5EF4-FFF2-40B4-BE49-F238E27FC236}">
                    <a16:creationId xmlns:a16="http://schemas.microsoft.com/office/drawing/2014/main" id="{79B14F8A-AB1D-471E-AA29-A63A2F26ED4E}"/>
                  </a:ext>
                </a:extLst>
              </p:cNvPr>
              <p:cNvSpPr/>
              <p:nvPr/>
            </p:nvSpPr>
            <p:spPr>
              <a:xfrm>
                <a:off x="2063518" y="3390438"/>
                <a:ext cx="9422" cy="42684"/>
              </a:xfrm>
              <a:custGeom>
                <a:avLst/>
                <a:gdLst>
                  <a:gd name="connsiteX0" fmla="*/ 0 w 9422"/>
                  <a:gd name="connsiteY0" fmla="*/ 0 h 42684"/>
                  <a:gd name="connsiteX1" fmla="*/ 0 w 9422"/>
                  <a:gd name="connsiteY1" fmla="*/ 42684 h 42684"/>
                </a:gdLst>
                <a:ahLst/>
                <a:cxnLst>
                  <a:cxn ang="0">
                    <a:pos x="connsiteX0" y="connsiteY0"/>
                  </a:cxn>
                  <a:cxn ang="0">
                    <a:pos x="connsiteX1" y="connsiteY1"/>
                  </a:cxn>
                </a:cxnLst>
                <a:rect l="l" t="t" r="r" b="b"/>
                <a:pathLst>
                  <a:path w="9422" h="42684">
                    <a:moveTo>
                      <a:pt x="0" y="0"/>
                    </a:moveTo>
                    <a:lnTo>
                      <a:pt x="0" y="42684"/>
                    </a:lnTo>
                  </a:path>
                </a:pathLst>
              </a:custGeom>
              <a:noFill/>
              <a:ln w="9423" cap="rnd">
                <a:solidFill>
                  <a:schemeClr val="bg1"/>
                </a:solidFill>
                <a:prstDash val="solid"/>
                <a:round/>
              </a:ln>
            </p:spPr>
            <p:txBody>
              <a:bodyPr rtlCol="0" anchor="ctr"/>
              <a:lstStyle/>
              <a:p>
                <a:endParaRPr lang="en-BR"/>
              </a:p>
            </p:txBody>
          </p:sp>
          <p:sp>
            <p:nvSpPr>
              <p:cNvPr id="35" name="Freeform 30">
                <a:extLst>
                  <a:ext uri="{FF2B5EF4-FFF2-40B4-BE49-F238E27FC236}">
                    <a16:creationId xmlns:a16="http://schemas.microsoft.com/office/drawing/2014/main" id="{3B677ECF-3202-48FD-AB41-D0CA8BD00D96}"/>
                  </a:ext>
                </a:extLst>
              </p:cNvPr>
              <p:cNvSpPr/>
              <p:nvPr/>
            </p:nvSpPr>
            <p:spPr>
              <a:xfrm>
                <a:off x="2063518" y="3091459"/>
                <a:ext cx="9422" cy="42778"/>
              </a:xfrm>
              <a:custGeom>
                <a:avLst/>
                <a:gdLst>
                  <a:gd name="connsiteX0" fmla="*/ 0 w 9422"/>
                  <a:gd name="connsiteY0" fmla="*/ 0 h 42778"/>
                  <a:gd name="connsiteX1" fmla="*/ 0 w 9422"/>
                  <a:gd name="connsiteY1" fmla="*/ 42779 h 42778"/>
                </a:gdLst>
                <a:ahLst/>
                <a:cxnLst>
                  <a:cxn ang="0">
                    <a:pos x="connsiteX0" y="connsiteY0"/>
                  </a:cxn>
                  <a:cxn ang="0">
                    <a:pos x="connsiteX1" y="connsiteY1"/>
                  </a:cxn>
                </a:cxnLst>
                <a:rect l="l" t="t" r="r" b="b"/>
                <a:pathLst>
                  <a:path w="9422" h="42778">
                    <a:moveTo>
                      <a:pt x="0" y="0"/>
                    </a:moveTo>
                    <a:lnTo>
                      <a:pt x="0" y="42779"/>
                    </a:lnTo>
                  </a:path>
                </a:pathLst>
              </a:custGeom>
              <a:noFill/>
              <a:ln w="9423" cap="rnd">
                <a:solidFill>
                  <a:schemeClr val="bg1"/>
                </a:solidFill>
                <a:prstDash val="solid"/>
                <a:round/>
              </a:ln>
            </p:spPr>
            <p:txBody>
              <a:bodyPr rtlCol="0" anchor="ctr"/>
              <a:lstStyle/>
              <a:p>
                <a:endParaRPr lang="en-BR"/>
              </a:p>
            </p:txBody>
          </p:sp>
          <p:sp>
            <p:nvSpPr>
              <p:cNvPr id="37" name="Freeform 32">
                <a:extLst>
                  <a:ext uri="{FF2B5EF4-FFF2-40B4-BE49-F238E27FC236}">
                    <a16:creationId xmlns:a16="http://schemas.microsoft.com/office/drawing/2014/main" id="{A70693F3-E337-4EE4-AF13-3E7B4B1FC22D}"/>
                  </a:ext>
                </a:extLst>
              </p:cNvPr>
              <p:cNvSpPr/>
              <p:nvPr/>
            </p:nvSpPr>
            <p:spPr>
              <a:xfrm>
                <a:off x="1818719" y="3394207"/>
                <a:ext cx="810341" cy="414593"/>
              </a:xfrm>
              <a:custGeom>
                <a:avLst/>
                <a:gdLst>
                  <a:gd name="connsiteX0" fmla="*/ 0 w 810341"/>
                  <a:gd name="connsiteY0" fmla="*/ 414594 h 414593"/>
                  <a:gd name="connsiteX1" fmla="*/ 315374 w 810341"/>
                  <a:gd name="connsiteY1" fmla="*/ 134178 h 414593"/>
                  <a:gd name="connsiteX2" fmla="*/ 363994 w 810341"/>
                  <a:gd name="connsiteY2" fmla="*/ 132953 h 414593"/>
                  <a:gd name="connsiteX3" fmla="*/ 502224 w 810341"/>
                  <a:gd name="connsiteY3" fmla="*/ 243479 h 414593"/>
                  <a:gd name="connsiteX4" fmla="*/ 551409 w 810341"/>
                  <a:gd name="connsiteY4" fmla="*/ 241595 h 414593"/>
                  <a:gd name="connsiteX5" fmla="*/ 810342 w 810341"/>
                  <a:gd name="connsiteY5" fmla="*/ 0 h 41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0341" h="414593">
                    <a:moveTo>
                      <a:pt x="0" y="414594"/>
                    </a:moveTo>
                    <a:lnTo>
                      <a:pt x="315374" y="134178"/>
                    </a:lnTo>
                    <a:cubicBezTo>
                      <a:pt x="329114" y="121969"/>
                      <a:pt x="349657" y="121450"/>
                      <a:pt x="363994" y="132953"/>
                    </a:cubicBezTo>
                    <a:lnTo>
                      <a:pt x="502224" y="243479"/>
                    </a:lnTo>
                    <a:cubicBezTo>
                      <a:pt x="516822" y="255122"/>
                      <a:pt x="537745" y="254320"/>
                      <a:pt x="551409" y="241595"/>
                    </a:cubicBezTo>
                    <a:lnTo>
                      <a:pt x="810342" y="0"/>
                    </a:lnTo>
                  </a:path>
                </a:pathLst>
              </a:custGeom>
              <a:noFill/>
              <a:ln w="9423" cap="rnd">
                <a:solidFill>
                  <a:schemeClr val="bg1"/>
                </a:solidFill>
                <a:prstDash val="solid"/>
                <a:round/>
              </a:ln>
            </p:spPr>
            <p:txBody>
              <a:bodyPr rtlCol="0" anchor="ctr"/>
              <a:lstStyle/>
              <a:p>
                <a:endParaRPr lang="en-BR"/>
              </a:p>
            </p:txBody>
          </p:sp>
          <p:sp>
            <p:nvSpPr>
              <p:cNvPr id="38" name="Freeform 33">
                <a:extLst>
                  <a:ext uri="{FF2B5EF4-FFF2-40B4-BE49-F238E27FC236}">
                    <a16:creationId xmlns:a16="http://schemas.microsoft.com/office/drawing/2014/main" id="{6F095C8A-7908-4CD4-8DBD-3B0561C9E098}"/>
                  </a:ext>
                </a:extLst>
              </p:cNvPr>
              <p:cNvSpPr/>
              <p:nvPr/>
            </p:nvSpPr>
            <p:spPr>
              <a:xfrm>
                <a:off x="2478112" y="3394207"/>
                <a:ext cx="150761" cy="150761"/>
              </a:xfrm>
              <a:custGeom>
                <a:avLst/>
                <a:gdLst>
                  <a:gd name="connsiteX0" fmla="*/ 0 w 150761"/>
                  <a:gd name="connsiteY0" fmla="*/ 0 h 150761"/>
                  <a:gd name="connsiteX1" fmla="*/ 150761 w 150761"/>
                  <a:gd name="connsiteY1" fmla="*/ 0 h 150761"/>
                  <a:gd name="connsiteX2" fmla="*/ 150761 w 150761"/>
                  <a:gd name="connsiteY2" fmla="*/ 150761 h 150761"/>
                </a:gdLst>
                <a:ahLst/>
                <a:cxnLst>
                  <a:cxn ang="0">
                    <a:pos x="connsiteX0" y="connsiteY0"/>
                  </a:cxn>
                  <a:cxn ang="0">
                    <a:pos x="connsiteX1" y="connsiteY1"/>
                  </a:cxn>
                  <a:cxn ang="0">
                    <a:pos x="connsiteX2" y="connsiteY2"/>
                  </a:cxn>
                </a:cxnLst>
                <a:rect l="l" t="t" r="r" b="b"/>
                <a:pathLst>
                  <a:path w="150761" h="150761">
                    <a:moveTo>
                      <a:pt x="0" y="0"/>
                    </a:moveTo>
                    <a:lnTo>
                      <a:pt x="150761" y="0"/>
                    </a:lnTo>
                    <a:lnTo>
                      <a:pt x="150761" y="150761"/>
                    </a:lnTo>
                  </a:path>
                </a:pathLst>
              </a:custGeom>
              <a:noFill/>
              <a:ln w="9423" cap="rnd">
                <a:solidFill>
                  <a:schemeClr val="bg1"/>
                </a:solidFill>
                <a:prstDash val="solid"/>
                <a:round/>
              </a:ln>
            </p:spPr>
            <p:txBody>
              <a:bodyPr rtlCol="0" anchor="ctr"/>
              <a:lstStyle/>
              <a:p>
                <a:endParaRPr lang="en-BR"/>
              </a:p>
            </p:txBody>
          </p:sp>
        </p:grpSp>
        <p:cxnSp>
          <p:nvCxnSpPr>
            <p:cNvPr id="8" name="Conector recto 7">
              <a:extLst>
                <a:ext uri="{FF2B5EF4-FFF2-40B4-BE49-F238E27FC236}">
                  <a16:creationId xmlns:a16="http://schemas.microsoft.com/office/drawing/2014/main" id="{67A1645E-A1A8-47B0-BC58-CC036A38F775}"/>
                </a:ext>
              </a:extLst>
            </p:cNvPr>
            <p:cNvCxnSpPr>
              <a:stCxn id="35" idx="0"/>
              <a:endCxn id="34" idx="1"/>
            </p:cNvCxnSpPr>
            <p:nvPr/>
          </p:nvCxnSpPr>
          <p:spPr>
            <a:xfrm>
              <a:off x="2677086" y="2454297"/>
              <a:ext cx="0" cy="341663"/>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59108C55-530B-42EC-A1AC-2EE985AE69A0}"/>
                </a:ext>
              </a:extLst>
            </p:cNvPr>
            <p:cNvCxnSpPr>
              <a:cxnSpLocks/>
            </p:cNvCxnSpPr>
            <p:nvPr/>
          </p:nvCxnSpPr>
          <p:spPr>
            <a:xfrm flipH="1">
              <a:off x="2677784" y="2705985"/>
              <a:ext cx="138916" cy="96341"/>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25643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2">
            <a:extLst>
              <a:ext uri="{FF2B5EF4-FFF2-40B4-BE49-F238E27FC236}">
                <a16:creationId xmlns:a16="http://schemas.microsoft.com/office/drawing/2014/main" id="{1979CDD3-5A06-4D57-ADB4-5966515921F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
            <a:ext cx="12192000" cy="6178318"/>
          </a:xfrm>
          <a:prstGeom prst="rect">
            <a:avLst/>
          </a:prstGeom>
        </p:spPr>
      </p:pic>
      <p:sp>
        <p:nvSpPr>
          <p:cNvPr id="6" name="Rectángulo 5">
            <a:extLst>
              <a:ext uri="{FF2B5EF4-FFF2-40B4-BE49-F238E27FC236}">
                <a16:creationId xmlns:a16="http://schemas.microsoft.com/office/drawing/2014/main" id="{4A596602-8601-48CB-81DF-4BC55026521A}"/>
              </a:ext>
            </a:extLst>
          </p:cNvPr>
          <p:cNvSpPr/>
          <p:nvPr/>
        </p:nvSpPr>
        <p:spPr bwMode="ltGray">
          <a:xfrm>
            <a:off x="5486395" y="4750676"/>
            <a:ext cx="5902041" cy="841155"/>
          </a:xfrm>
          <a:prstGeom prst="rect">
            <a:avLst/>
          </a:prstGeom>
          <a:solidFill>
            <a:srgbClr val="0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s-PE" sz="1600" b="0">
              <a:latin typeface="Kantar Brown "/>
            </a:endParaRPr>
          </a:p>
        </p:txBody>
      </p:sp>
      <p:sp>
        <p:nvSpPr>
          <p:cNvPr id="21" name="Rectangle 29">
            <a:extLst>
              <a:ext uri="{FF2B5EF4-FFF2-40B4-BE49-F238E27FC236}">
                <a16:creationId xmlns:a16="http://schemas.microsoft.com/office/drawing/2014/main" id="{21693050-1C14-465B-BCE0-45440BF43479}"/>
              </a:ext>
            </a:extLst>
          </p:cNvPr>
          <p:cNvSpPr/>
          <p:nvPr>
            <p:custDataLst>
              <p:tags r:id="rId1"/>
            </p:custDataLst>
          </p:nvPr>
        </p:nvSpPr>
        <p:spPr bwMode="ltGray">
          <a:xfrm>
            <a:off x="1" y="1675"/>
            <a:ext cx="11318346" cy="6220349"/>
          </a:xfrm>
          <a:prstGeom prst="rect">
            <a:avLst/>
          </a:prstGeom>
          <a:gradFill flip="none" rotWithShape="1">
            <a:gsLst>
              <a:gs pos="38000">
                <a:srgbClr val="000000"/>
              </a:gs>
              <a:gs pos="100000">
                <a:srgbClr val="000000">
                  <a:alpha val="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a:ea typeface="+mn-ea"/>
              <a:cs typeface="+mn-cs"/>
            </a:endParaRPr>
          </a:p>
        </p:txBody>
      </p:sp>
      <p:pic>
        <p:nvPicPr>
          <p:cNvPr id="3" name="Picture 4" descr="Chart, line chart&#10;&#10;Description automatically generated">
            <a:extLst>
              <a:ext uri="{FF2B5EF4-FFF2-40B4-BE49-F238E27FC236}">
                <a16:creationId xmlns:a16="http://schemas.microsoft.com/office/drawing/2014/main" id="{65E528F3-863D-4F3E-B235-815B4DB2FF96}"/>
              </a:ext>
            </a:extLst>
          </p:cNvPr>
          <p:cNvPicPr>
            <a:picLocks noChangeAspect="1"/>
          </p:cNvPicPr>
          <p:nvPr/>
        </p:nvPicPr>
        <p:blipFill>
          <a:blip r:embed="rId5"/>
          <a:stretch>
            <a:fillRect/>
          </a:stretch>
        </p:blipFill>
        <p:spPr>
          <a:xfrm>
            <a:off x="624626" y="2874351"/>
            <a:ext cx="5415566" cy="3245046"/>
          </a:xfrm>
          <a:prstGeom prst="rect">
            <a:avLst/>
          </a:prstGeom>
        </p:spPr>
      </p:pic>
      <p:sp>
        <p:nvSpPr>
          <p:cNvPr id="22" name="CuadroTexto 21">
            <a:extLst>
              <a:ext uri="{FF2B5EF4-FFF2-40B4-BE49-F238E27FC236}">
                <a16:creationId xmlns:a16="http://schemas.microsoft.com/office/drawing/2014/main" id="{203918BE-B44A-4E91-B4D3-C32A2B8EE8D7}"/>
              </a:ext>
            </a:extLst>
          </p:cNvPr>
          <p:cNvSpPr txBox="1"/>
          <p:nvPr/>
        </p:nvSpPr>
        <p:spPr>
          <a:xfrm>
            <a:off x="4230031" y="6331714"/>
            <a:ext cx="7571538" cy="461665"/>
          </a:xfrm>
          <a:prstGeom prst="rect">
            <a:avLst/>
          </a:prstGeom>
          <a:noFill/>
        </p:spPr>
        <p:txBody>
          <a:bodyPr wrap="square" lIns="91440" tIns="45720" rIns="91440" bIns="45720" rtlCol="0" anchor="t">
            <a:spAutoFit/>
          </a:bodyPr>
          <a:lstStyle/>
          <a:p>
            <a:pPr>
              <a:defRPr/>
            </a:pPr>
            <a:r>
              <a:rPr lang="es-ES" sz="800">
                <a:latin typeface="Arial"/>
                <a:cs typeface="Arial"/>
              </a:rPr>
              <a:t>Fuente: INSTAR Total día  Lunes a domingo |  </a:t>
            </a:r>
            <a:r>
              <a:rPr lang="es-ES" sz="800" err="1">
                <a:latin typeface="Arial"/>
                <a:cs typeface="Arial"/>
              </a:rPr>
              <a:t>Rat</a:t>
            </a:r>
            <a:r>
              <a:rPr lang="es-ES" sz="800">
                <a:latin typeface="Arial"/>
                <a:cs typeface="Arial"/>
              </a:rPr>
              <a:t> # - Total Personas (Trimestres 1 al 3 2020 vs 2019)</a:t>
            </a:r>
            <a:endParaRPr lang="en-US" sz="800">
              <a:latin typeface="Arial"/>
              <a:ea typeface="+mn-lt"/>
              <a:cs typeface="Arial"/>
            </a:endParaRPr>
          </a:p>
          <a:p>
            <a:pPr>
              <a:defRPr/>
            </a:pPr>
            <a:endParaRPr lang="es-ES" sz="800">
              <a:ea typeface="+mn-lt"/>
              <a:cs typeface="+mn-lt"/>
            </a:endParaRPr>
          </a:p>
          <a:p>
            <a:pPr>
              <a:defRPr/>
            </a:pPr>
            <a:endParaRPr lang="en-GB" sz="800">
              <a:solidFill>
                <a:srgbClr val="333333"/>
              </a:solidFill>
              <a:latin typeface="Kantar Brown "/>
              <a:cs typeface="Arial" panose="020B0604020202020204" pitchFamily="34" charset="0"/>
            </a:endParaRPr>
          </a:p>
        </p:txBody>
      </p:sp>
      <p:sp>
        <p:nvSpPr>
          <p:cNvPr id="25" name="Title 1">
            <a:extLst>
              <a:ext uri="{FF2B5EF4-FFF2-40B4-BE49-F238E27FC236}">
                <a16:creationId xmlns:a16="http://schemas.microsoft.com/office/drawing/2014/main" id="{B8172790-6BC7-4878-B907-ACA28659DB35}"/>
              </a:ext>
            </a:extLst>
          </p:cNvPr>
          <p:cNvSpPr>
            <a:spLocks noGrp="1"/>
          </p:cNvSpPr>
          <p:nvPr>
            <p:ph type="title"/>
          </p:nvPr>
        </p:nvSpPr>
        <p:spPr>
          <a:xfrm>
            <a:off x="780632" y="478080"/>
            <a:ext cx="9411526" cy="1141327"/>
          </a:xfrm>
        </p:spPr>
        <p:txBody>
          <a:bodyPr/>
          <a:lstStyle/>
          <a:p>
            <a:pPr marL="12700" marR="5080" lvl="0">
              <a:spcBef>
                <a:spcPts val="0"/>
              </a:spcBef>
              <a:defRPr/>
            </a:pPr>
            <a:r>
              <a:rPr lang="es-PE" b="0">
                <a:solidFill>
                  <a:schemeClr val="bg1"/>
                </a:solidFill>
              </a:rPr>
              <a:t>Este crecimiento es a lo largo del día. Pero entre las 12:00 a 15:00 horas el incremento ha sido sostenido en </a:t>
            </a:r>
            <a:r>
              <a:rPr lang="es-PE" sz="4400" b="0">
                <a:solidFill>
                  <a:srgbClr val="BEA400"/>
                </a:solidFill>
              </a:rPr>
              <a:t>+40%</a:t>
            </a:r>
          </a:p>
        </p:txBody>
      </p:sp>
      <p:sp>
        <p:nvSpPr>
          <p:cNvPr id="10" name="CuadroTexto 9">
            <a:extLst>
              <a:ext uri="{FF2B5EF4-FFF2-40B4-BE49-F238E27FC236}">
                <a16:creationId xmlns:a16="http://schemas.microsoft.com/office/drawing/2014/main" id="{A7D53BAF-6938-4A2C-9FC1-631CA430CFCD}"/>
              </a:ext>
            </a:extLst>
          </p:cNvPr>
          <p:cNvSpPr txBox="1"/>
          <p:nvPr/>
        </p:nvSpPr>
        <p:spPr>
          <a:xfrm>
            <a:off x="2484581" y="1893422"/>
            <a:ext cx="3611418" cy="523220"/>
          </a:xfrm>
          <a:prstGeom prst="rect">
            <a:avLst/>
          </a:prstGeom>
          <a:noFill/>
        </p:spPr>
        <p:txBody>
          <a:bodyPr wrap="square" lIns="0" tIns="0" rIns="0" bIns="0" rtlCol="0">
            <a:spAutoFit/>
          </a:bodyPr>
          <a:lstStyle/>
          <a:p>
            <a:pPr algn="ctr"/>
            <a:r>
              <a:rPr lang="es-PE" sz="2000" b="1">
                <a:solidFill>
                  <a:schemeClr val="bg1"/>
                </a:solidFill>
                <a:cs typeface="Kantar Brown" panose="020B0504020101010102" pitchFamily="34" charset="0"/>
              </a:rPr>
              <a:t>Consumo de TV por horas</a:t>
            </a:r>
          </a:p>
          <a:p>
            <a:pPr algn="ctr"/>
            <a:r>
              <a:rPr lang="es-PE" sz="1400" b="1">
                <a:solidFill>
                  <a:schemeClr val="bg1"/>
                </a:solidFill>
                <a:cs typeface="Kantar Brown" panose="020B0504020101010102" pitchFamily="34" charset="0"/>
              </a:rPr>
              <a:t>Total TV</a:t>
            </a:r>
          </a:p>
        </p:txBody>
      </p:sp>
      <p:sp>
        <p:nvSpPr>
          <p:cNvPr id="35" name="TextBox 37">
            <a:extLst>
              <a:ext uri="{FF2B5EF4-FFF2-40B4-BE49-F238E27FC236}">
                <a16:creationId xmlns:a16="http://schemas.microsoft.com/office/drawing/2014/main" id="{C3B4CB1D-0F8A-4B98-BD64-AB52D05E3669}"/>
              </a:ext>
            </a:extLst>
          </p:cNvPr>
          <p:cNvSpPr txBox="1"/>
          <p:nvPr/>
        </p:nvSpPr>
        <p:spPr>
          <a:xfrm>
            <a:off x="865049" y="2079960"/>
            <a:ext cx="1263906" cy="678655"/>
          </a:xfrm>
          <a:prstGeom prst="rect">
            <a:avLst/>
          </a:prstGeom>
          <a:noFill/>
          <a:ln w="127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defRPr sz="1600" b="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kumimoji="0" lang="en-GB" sz="1200" b="0" i="0" u="none" strike="noStrike" kern="1200" cap="none" spc="0" normalizeH="0" baseline="0" noProof="0">
                <a:ln>
                  <a:noFill/>
                </a:ln>
                <a:solidFill>
                  <a:schemeClr val="bg1"/>
                </a:solidFill>
                <a:effectLst/>
                <a:uLnTx/>
                <a:uFillTx/>
                <a:cs typeface="Arial"/>
              </a:rPr>
              <a:t>Más personas </a:t>
            </a:r>
            <a:r>
              <a:rPr kumimoji="0" lang="en-GB" sz="1200" b="0" i="0" u="none" strike="noStrike" kern="1200" cap="none" spc="0" normalizeH="0" baseline="0" noProof="0" err="1">
                <a:ln>
                  <a:noFill/>
                </a:ln>
                <a:solidFill>
                  <a:schemeClr val="bg1"/>
                </a:solidFill>
                <a:effectLst/>
                <a:uLnTx/>
                <a:uFillTx/>
                <a:cs typeface="Arial"/>
              </a:rPr>
              <a:t>viendo</a:t>
            </a:r>
            <a:r>
              <a:rPr kumimoji="0" lang="en-GB" sz="1200" b="0" i="0" u="none" strike="noStrike" kern="1200" cap="none" spc="0" normalizeH="0" baseline="0" noProof="0">
                <a:ln>
                  <a:noFill/>
                </a:ln>
                <a:solidFill>
                  <a:schemeClr val="bg1"/>
                </a:solidFill>
                <a:effectLst/>
                <a:uLnTx/>
                <a:uFillTx/>
                <a:cs typeface="Arial"/>
              </a:rPr>
              <a:t> TV </a:t>
            </a:r>
            <a:r>
              <a:rPr lang="en-GB" sz="1200">
                <a:solidFill>
                  <a:schemeClr val="bg1"/>
                </a:solidFill>
                <a:cs typeface="Arial"/>
              </a:rPr>
              <a:t>al </a:t>
            </a:r>
            <a:r>
              <a:rPr lang="en-GB" sz="1200" err="1">
                <a:solidFill>
                  <a:schemeClr val="bg1"/>
                </a:solidFill>
                <a:cs typeface="Arial"/>
              </a:rPr>
              <a:t>mediodía</a:t>
            </a:r>
            <a:endParaRPr lang="en-GB" sz="1200" b="0" i="0" u="none" strike="noStrike" kern="1200" cap="none" spc="0" normalizeH="0" baseline="0" noProof="0" err="1">
              <a:ln>
                <a:noFill/>
              </a:ln>
              <a:solidFill>
                <a:schemeClr val="bg1"/>
              </a:solidFill>
              <a:effectLst/>
              <a:uLnTx/>
              <a:uFillTx/>
              <a:cs typeface="Arial" panose="020B0604020202020204" pitchFamily="34" charset="0"/>
            </a:endParaRPr>
          </a:p>
        </p:txBody>
      </p:sp>
      <p:sp>
        <p:nvSpPr>
          <p:cNvPr id="27" name="TextBox 37">
            <a:extLst>
              <a:ext uri="{FF2B5EF4-FFF2-40B4-BE49-F238E27FC236}">
                <a16:creationId xmlns:a16="http://schemas.microsoft.com/office/drawing/2014/main" id="{DE3A561F-15EA-46EF-BCF9-FF32A80F2D48}"/>
              </a:ext>
            </a:extLst>
          </p:cNvPr>
          <p:cNvSpPr txBox="1"/>
          <p:nvPr/>
        </p:nvSpPr>
        <p:spPr>
          <a:xfrm>
            <a:off x="6144575" y="3054254"/>
            <a:ext cx="1508486" cy="749513"/>
          </a:xfrm>
          <a:prstGeom prst="rect">
            <a:avLst/>
          </a:prstGeom>
          <a:noFill/>
          <a:ln w="127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defRPr sz="1600" b="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schemeClr val="bg1"/>
                </a:solidFill>
                <a:effectLst/>
                <a:uLnTx/>
                <a:uFillTx/>
                <a:cs typeface="Arial" panose="020B0604020202020204" pitchFamily="34" charset="0"/>
              </a:rPr>
              <a:t>Crecimiento</a:t>
            </a:r>
            <a:r>
              <a:rPr kumimoji="0" lang="en-GB" sz="1200" b="0" i="0" u="none" strike="noStrike" kern="1200" cap="none" spc="0" normalizeH="0" baseline="0" noProof="0">
                <a:ln>
                  <a:noFill/>
                </a:ln>
                <a:solidFill>
                  <a:schemeClr val="bg1"/>
                </a:solidFill>
                <a:effectLst/>
                <a:uLnTx/>
                <a:uFillTx/>
                <a:cs typeface="Arial" panose="020B0604020202020204" pitchFamily="34" charset="0"/>
              </a:rPr>
              <a:t> </a:t>
            </a:r>
            <a:r>
              <a:rPr kumimoji="0" lang="en-GB" sz="1200" b="0" i="0" u="none" strike="noStrike" kern="1200" cap="none" spc="0" normalizeH="0" baseline="0" noProof="0" err="1">
                <a:ln>
                  <a:noFill/>
                </a:ln>
                <a:solidFill>
                  <a:schemeClr val="bg1"/>
                </a:solidFill>
                <a:effectLst/>
                <a:uLnTx/>
                <a:uFillTx/>
                <a:cs typeface="Arial" panose="020B0604020202020204" pitchFamily="34" charset="0"/>
              </a:rPr>
              <a:t>sostenido</a:t>
            </a:r>
            <a:r>
              <a:rPr kumimoji="0" lang="en-GB" sz="1200" b="0" i="0" u="none" strike="noStrike" kern="1200" cap="none" spc="0" normalizeH="0" baseline="0" noProof="0">
                <a:ln>
                  <a:noFill/>
                </a:ln>
                <a:solidFill>
                  <a:schemeClr val="bg1"/>
                </a:solidFill>
                <a:effectLst/>
                <a:uLnTx/>
                <a:uFillTx/>
                <a:cs typeface="Arial" panose="020B0604020202020204" pitchFamily="34" charset="0"/>
              </a:rPr>
              <a:t> </a:t>
            </a:r>
            <a:r>
              <a:rPr kumimoji="0" lang="en-GB" sz="1200" b="0" i="0" u="none" strike="noStrike" kern="1200" cap="none" spc="0" normalizeH="0" baseline="0" noProof="0" err="1">
                <a:ln>
                  <a:noFill/>
                </a:ln>
                <a:solidFill>
                  <a:schemeClr val="bg1"/>
                </a:solidFill>
                <a:effectLst/>
                <a:uLnTx/>
                <a:uFillTx/>
                <a:cs typeface="Arial" panose="020B0604020202020204" pitchFamily="34" charset="0"/>
              </a:rPr>
              <a:t>durante</a:t>
            </a:r>
            <a:r>
              <a:rPr kumimoji="0" lang="en-GB" sz="1200" b="0" i="0" u="none" strike="noStrike" kern="1200" cap="none" spc="0" normalizeH="0" baseline="0" noProof="0">
                <a:ln>
                  <a:noFill/>
                </a:ln>
                <a:solidFill>
                  <a:schemeClr val="bg1"/>
                </a:solidFill>
                <a:effectLst/>
                <a:uLnTx/>
                <a:uFillTx/>
                <a:cs typeface="Arial" panose="020B0604020202020204" pitchFamily="34" charset="0"/>
              </a:rPr>
              <a:t> el </a:t>
            </a:r>
            <a:r>
              <a:rPr kumimoji="0" lang="en-GB" sz="1200" b="0" i="0" u="none" strike="noStrike" kern="1200" cap="none" spc="0" normalizeH="0" baseline="0" noProof="0" err="1">
                <a:ln>
                  <a:noFill/>
                </a:ln>
                <a:solidFill>
                  <a:schemeClr val="bg1"/>
                </a:solidFill>
                <a:effectLst/>
                <a:uLnTx/>
                <a:uFillTx/>
                <a:cs typeface="Arial" panose="020B0604020202020204" pitchFamily="34" charset="0"/>
              </a:rPr>
              <a:t>día</a:t>
            </a:r>
            <a:r>
              <a:rPr kumimoji="0" lang="en-GB" sz="1200" b="0" i="0" u="none" strike="noStrike" kern="1200" cap="none" spc="0" normalizeH="0" baseline="0" noProof="0">
                <a:ln>
                  <a:noFill/>
                </a:ln>
                <a:solidFill>
                  <a:schemeClr val="bg1"/>
                </a:solidFill>
                <a:effectLst/>
                <a:uLnTx/>
                <a:uFillTx/>
                <a:cs typeface="Arial" panose="020B0604020202020204" pitchFamily="34" charset="0"/>
              </a:rPr>
              <a:t>.</a:t>
            </a:r>
          </a:p>
        </p:txBody>
      </p:sp>
      <p:cxnSp>
        <p:nvCxnSpPr>
          <p:cNvPr id="28" name="Straight Arrow Connector 39">
            <a:extLst>
              <a:ext uri="{FF2B5EF4-FFF2-40B4-BE49-F238E27FC236}">
                <a16:creationId xmlns:a16="http://schemas.microsoft.com/office/drawing/2014/main" id="{B940B3C0-02A3-4F1E-ADF1-9CB78F11EE3A}"/>
              </a:ext>
            </a:extLst>
          </p:cNvPr>
          <p:cNvCxnSpPr>
            <a:cxnSpLocks/>
          </p:cNvCxnSpPr>
          <p:nvPr/>
        </p:nvCxnSpPr>
        <p:spPr>
          <a:xfrm>
            <a:off x="2060584" y="2786683"/>
            <a:ext cx="480881" cy="623136"/>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4" name="Oval 35">
            <a:extLst>
              <a:ext uri="{FF2B5EF4-FFF2-40B4-BE49-F238E27FC236}">
                <a16:creationId xmlns:a16="http://schemas.microsoft.com/office/drawing/2014/main" id="{ED283980-4ED0-40BB-8131-A34EB7945736}"/>
              </a:ext>
            </a:extLst>
          </p:cNvPr>
          <p:cNvSpPr/>
          <p:nvPr/>
        </p:nvSpPr>
        <p:spPr bwMode="ltGray">
          <a:xfrm>
            <a:off x="2168492" y="3384812"/>
            <a:ext cx="1341066" cy="1287069"/>
          </a:xfrm>
          <a:prstGeom prst="ellipse">
            <a:avLst/>
          </a:prstGeom>
          <a:noFill/>
          <a:ln w="127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chemeClr val="bg1"/>
              </a:solidFill>
              <a:effectLst/>
              <a:uLnTx/>
              <a:uFillTx/>
              <a:cs typeface="Arial" panose="020B0604020202020204" pitchFamily="34" charset="0"/>
            </a:endParaRPr>
          </a:p>
        </p:txBody>
      </p:sp>
      <p:cxnSp>
        <p:nvCxnSpPr>
          <p:cNvPr id="36" name="Straight Arrow Connector 39">
            <a:extLst>
              <a:ext uri="{FF2B5EF4-FFF2-40B4-BE49-F238E27FC236}">
                <a16:creationId xmlns:a16="http://schemas.microsoft.com/office/drawing/2014/main" id="{0A5AE139-6E20-414E-87A2-2E20D79DBEDC}"/>
              </a:ext>
            </a:extLst>
          </p:cNvPr>
          <p:cNvCxnSpPr>
            <a:cxnSpLocks/>
          </p:cNvCxnSpPr>
          <p:nvPr/>
        </p:nvCxnSpPr>
        <p:spPr>
          <a:xfrm flipH="1">
            <a:off x="4893769" y="3433013"/>
            <a:ext cx="1092128" cy="134513"/>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 name="Marcador de número de diapositiva 4">
            <a:extLst>
              <a:ext uri="{FF2B5EF4-FFF2-40B4-BE49-F238E27FC236}">
                <a16:creationId xmlns:a16="http://schemas.microsoft.com/office/drawing/2014/main" id="{908440AB-01D2-4CD0-A975-7E1A02AE221B}"/>
              </a:ext>
            </a:extLst>
          </p:cNvPr>
          <p:cNvSpPr>
            <a:spLocks noGrp="1"/>
          </p:cNvSpPr>
          <p:nvPr>
            <p:ph type="sldNum" sz="quarter" idx="10"/>
          </p:nvPr>
        </p:nvSpPr>
        <p:spPr/>
        <p:txBody>
          <a:bodyPr/>
          <a:lstStyle/>
          <a:p>
            <a:fld id="{4034BEE3-566C-4068-A777-C3A4762E861B}" type="slidenum">
              <a:rPr lang="en-GB" smtClean="0"/>
              <a:pPr/>
              <a:t>7</a:t>
            </a:fld>
            <a:endParaRPr lang="en-GB"/>
          </a:p>
        </p:txBody>
      </p:sp>
    </p:spTree>
    <p:extLst>
      <p:ext uri="{BB962C8B-B14F-4D97-AF65-F5344CB8AC3E}">
        <p14:creationId xmlns:p14="http://schemas.microsoft.com/office/powerpoint/2010/main" val="293456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descr="Imagen que contiene hombre, persona, computer, interior&#10;&#10;Descripción generada automáticamente">
            <a:extLst>
              <a:ext uri="{FF2B5EF4-FFF2-40B4-BE49-F238E27FC236}">
                <a16:creationId xmlns:a16="http://schemas.microsoft.com/office/drawing/2014/main" id="{453FA939-5ABF-487D-B45F-AF444B96D5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0" y="0"/>
            <a:ext cx="8133577" cy="6184127"/>
          </a:xfrm>
          <a:prstGeom prst="rect">
            <a:avLst/>
          </a:prstGeom>
        </p:spPr>
      </p:pic>
      <p:sp>
        <p:nvSpPr>
          <p:cNvPr id="26" name="CuadroTexto 25">
            <a:extLst>
              <a:ext uri="{FF2B5EF4-FFF2-40B4-BE49-F238E27FC236}">
                <a16:creationId xmlns:a16="http://schemas.microsoft.com/office/drawing/2014/main" id="{6D50C331-74ED-4EDA-B51F-246F7E83E543}"/>
              </a:ext>
            </a:extLst>
          </p:cNvPr>
          <p:cNvSpPr txBox="1"/>
          <p:nvPr/>
        </p:nvSpPr>
        <p:spPr>
          <a:xfrm>
            <a:off x="4036527" y="6332095"/>
            <a:ext cx="6010584" cy="461665"/>
          </a:xfrm>
          <a:prstGeom prst="rect">
            <a:avLst/>
          </a:prstGeom>
          <a:noFill/>
        </p:spPr>
        <p:txBody>
          <a:bodyPr wrap="square" lIns="91440" tIns="45720" rIns="91440" bIns="45720" rtlCol="0" anchor="t">
            <a:spAutoFit/>
          </a:bodyPr>
          <a:lstStyle/>
          <a:p>
            <a:pPr>
              <a:defRPr/>
            </a:pPr>
            <a:r>
              <a:rPr kumimoji="0" lang="es-ES" sz="800" b="0" i="0" u="none" strike="noStrike" kern="1200" cap="none" spc="0" normalizeH="0" baseline="0" noProof="0">
                <a:ln>
                  <a:noFill/>
                </a:ln>
                <a:effectLst/>
                <a:uLnTx/>
                <a:uFillTx/>
                <a:latin typeface="Arial"/>
                <a:cs typeface="Arial"/>
              </a:rPr>
              <a:t>Fuente:</a:t>
            </a:r>
            <a:r>
              <a:rPr lang="es-ES" sz="800">
                <a:latin typeface="Arial"/>
                <a:cs typeface="Arial"/>
              </a:rPr>
              <a:t> INSTAR Total día  Lunes a domingo Género Noticiero |  ATS - Total Personas (Trimestres 1 al 3 completos, pre </a:t>
            </a:r>
            <a:r>
              <a:rPr lang="es-ES" sz="800" err="1">
                <a:latin typeface="Arial"/>
                <a:cs typeface="Arial"/>
              </a:rPr>
              <a:t>covid</a:t>
            </a:r>
            <a:r>
              <a:rPr lang="es-ES" sz="800">
                <a:latin typeface="Arial"/>
                <a:cs typeface="Arial"/>
              </a:rPr>
              <a:t> hasta el 15 de marzo, post </a:t>
            </a:r>
            <a:r>
              <a:rPr lang="es-ES" sz="800" err="1">
                <a:latin typeface="Arial"/>
                <a:cs typeface="Arial"/>
              </a:rPr>
              <a:t>covid</a:t>
            </a:r>
            <a:r>
              <a:rPr lang="es-ES" sz="800">
                <a:latin typeface="Arial"/>
                <a:cs typeface="Arial"/>
              </a:rPr>
              <a:t> desde el 16 de marzo)</a:t>
            </a:r>
            <a:endParaRPr lang="es-ES" sz="800">
              <a:latin typeface="Arial"/>
              <a:ea typeface="+mn-lt"/>
              <a:cs typeface="Arial"/>
            </a:endParaRPr>
          </a:p>
          <a:p>
            <a:pPr>
              <a:defRPr/>
            </a:pPr>
            <a:endParaRPr lang="en-GB" sz="800" b="0" i="0" u="none" strike="noStrike" kern="1200" cap="none" spc="0" normalizeH="0" baseline="0" noProof="0">
              <a:ln>
                <a:noFill/>
              </a:ln>
              <a:effectLst/>
              <a:uLnTx/>
              <a:uFillTx/>
              <a:latin typeface="Kantar Brown "/>
            </a:endParaRPr>
          </a:p>
        </p:txBody>
      </p:sp>
      <p:sp>
        <p:nvSpPr>
          <p:cNvPr id="12" name="Rectangle 29">
            <a:extLst>
              <a:ext uri="{FF2B5EF4-FFF2-40B4-BE49-F238E27FC236}">
                <a16:creationId xmlns:a16="http://schemas.microsoft.com/office/drawing/2014/main" id="{E7D45FA5-2CC2-4C68-B54C-4079EFF2D008}"/>
              </a:ext>
            </a:extLst>
          </p:cNvPr>
          <p:cNvSpPr/>
          <p:nvPr>
            <p:custDataLst>
              <p:tags r:id="rId1"/>
            </p:custDataLst>
          </p:nvPr>
        </p:nvSpPr>
        <p:spPr bwMode="ltGray">
          <a:xfrm rot="10800000">
            <a:off x="-2164080" y="-26983"/>
            <a:ext cx="14356080" cy="6211110"/>
          </a:xfrm>
          <a:prstGeom prst="rect">
            <a:avLst/>
          </a:prstGeom>
          <a:gradFill flip="none" rotWithShape="1">
            <a:gsLst>
              <a:gs pos="38000">
                <a:srgbClr val="000000"/>
              </a:gs>
              <a:gs pos="100000">
                <a:srgbClr val="000000">
                  <a:alpha val="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a:ea typeface="+mn-ea"/>
              <a:cs typeface="+mn-cs"/>
            </a:endParaRPr>
          </a:p>
        </p:txBody>
      </p:sp>
      <p:sp>
        <p:nvSpPr>
          <p:cNvPr id="44" name="Title 1">
            <a:extLst>
              <a:ext uri="{FF2B5EF4-FFF2-40B4-BE49-F238E27FC236}">
                <a16:creationId xmlns:a16="http://schemas.microsoft.com/office/drawing/2014/main" id="{D0A0EEE1-F865-4B89-83F7-474C7870BA56}"/>
              </a:ext>
            </a:extLst>
          </p:cNvPr>
          <p:cNvSpPr>
            <a:spLocks noGrp="1"/>
          </p:cNvSpPr>
          <p:nvPr>
            <p:ph type="title"/>
          </p:nvPr>
        </p:nvSpPr>
        <p:spPr>
          <a:xfrm>
            <a:off x="5521995" y="2387147"/>
            <a:ext cx="6301429" cy="2657002"/>
          </a:xfrm>
        </p:spPr>
        <p:txBody>
          <a:bodyPr/>
          <a:lstStyle/>
          <a:p>
            <a:pPr>
              <a:lnSpc>
                <a:spcPct val="90000"/>
              </a:lnSpc>
              <a:spcBef>
                <a:spcPct val="0"/>
              </a:spcBef>
              <a:defRPr/>
            </a:pPr>
            <a:r>
              <a:rPr lang="es-PE" sz="4000" dirty="0">
                <a:solidFill>
                  <a:srgbClr val="BEA400"/>
                </a:solidFill>
                <a:latin typeface="+mn-lt"/>
              </a:rPr>
              <a:t>+17% </a:t>
            </a:r>
            <a:r>
              <a:rPr lang="es-PE" sz="2000" dirty="0">
                <a:solidFill>
                  <a:schemeClr val="bg1"/>
                </a:solidFill>
                <a:latin typeface="+mn-lt"/>
              </a:rPr>
              <a:t>de crecimiento del género Noticias vs antes de cuarentena. Y las personas vieron este género  </a:t>
            </a:r>
            <a:r>
              <a:rPr lang="es-PE" sz="3600" dirty="0">
                <a:solidFill>
                  <a:srgbClr val="BEA400"/>
                </a:solidFill>
                <a:latin typeface="+mn-lt"/>
              </a:rPr>
              <a:t>02:22 min</a:t>
            </a:r>
            <a:r>
              <a:rPr lang="es-PE" sz="4000" dirty="0">
                <a:solidFill>
                  <a:srgbClr val="BEA400"/>
                </a:solidFill>
                <a:latin typeface="+mn-lt"/>
              </a:rPr>
              <a:t> </a:t>
            </a:r>
            <a:r>
              <a:rPr lang="es-PE" sz="2000" dirty="0">
                <a:solidFill>
                  <a:schemeClr val="bg1"/>
                </a:solidFill>
                <a:latin typeface="+mn-lt"/>
              </a:rPr>
              <a:t>al día.</a:t>
            </a:r>
            <a:br>
              <a:rPr lang="es-PE" sz="2000" dirty="0">
                <a:solidFill>
                  <a:schemeClr val="bg1"/>
                </a:solidFill>
                <a:latin typeface="+mn-lt"/>
                <a:cs typeface="Arial"/>
              </a:rPr>
            </a:br>
            <a:br>
              <a:rPr lang="es-PE" sz="2000" dirty="0">
                <a:solidFill>
                  <a:schemeClr val="bg1"/>
                </a:solidFill>
                <a:latin typeface="+mn-lt"/>
                <a:cs typeface="Arial"/>
              </a:rPr>
            </a:br>
            <a:r>
              <a:rPr lang="es-PE" sz="1600" dirty="0">
                <a:solidFill>
                  <a:schemeClr val="accent1"/>
                </a:solidFill>
                <a:latin typeface="+mn-lt"/>
                <a:cs typeface="Arial"/>
              </a:rPr>
              <a:t>TVN 30min</a:t>
            </a:r>
            <a:br>
              <a:rPr lang="es-PE" sz="1600" dirty="0">
                <a:solidFill>
                  <a:schemeClr val="accent1"/>
                </a:solidFill>
                <a:latin typeface="+mn-lt"/>
                <a:cs typeface="Arial"/>
              </a:rPr>
            </a:br>
            <a:r>
              <a:rPr lang="es-PE" sz="1600" dirty="0">
                <a:solidFill>
                  <a:schemeClr val="accent1"/>
                </a:solidFill>
                <a:latin typeface="+mn-lt"/>
                <a:cs typeface="Arial"/>
              </a:rPr>
              <a:t>Mega 36min</a:t>
            </a:r>
            <a:br>
              <a:rPr lang="es-PE" sz="1600" dirty="0">
                <a:solidFill>
                  <a:schemeClr val="accent1"/>
                </a:solidFill>
                <a:latin typeface="+mn-lt"/>
                <a:cs typeface="Arial"/>
              </a:rPr>
            </a:br>
            <a:r>
              <a:rPr lang="es-PE" sz="1600" dirty="0">
                <a:solidFill>
                  <a:schemeClr val="accent1"/>
                </a:solidFill>
                <a:latin typeface="+mn-lt"/>
                <a:cs typeface="Arial"/>
              </a:rPr>
              <a:t>CHV 41min</a:t>
            </a:r>
            <a:br>
              <a:rPr lang="es-PE" sz="1600" dirty="0">
                <a:solidFill>
                  <a:schemeClr val="accent1"/>
                </a:solidFill>
                <a:latin typeface="+mn-lt"/>
                <a:cs typeface="Arial"/>
              </a:rPr>
            </a:br>
            <a:r>
              <a:rPr lang="es-PE" sz="1600" dirty="0">
                <a:solidFill>
                  <a:schemeClr val="accent1"/>
                </a:solidFill>
                <a:latin typeface="+mn-lt"/>
                <a:cs typeface="Arial"/>
              </a:rPr>
              <a:t>Canal 13 33min</a:t>
            </a:r>
            <a:br>
              <a:rPr lang="es-PE" sz="2000" dirty="0">
                <a:latin typeface="+mn-lt"/>
              </a:rPr>
            </a:br>
            <a:endParaRPr lang="es-PE" dirty="0">
              <a:solidFill>
                <a:schemeClr val="bg1"/>
              </a:solidFill>
              <a:latin typeface="+mn-lt"/>
            </a:endParaRPr>
          </a:p>
        </p:txBody>
      </p:sp>
      <p:sp>
        <p:nvSpPr>
          <p:cNvPr id="19" name="Title 1">
            <a:extLst>
              <a:ext uri="{FF2B5EF4-FFF2-40B4-BE49-F238E27FC236}">
                <a16:creationId xmlns:a16="http://schemas.microsoft.com/office/drawing/2014/main" id="{3EEEB0A1-F022-4C6D-A72C-C9F049ECE0D1}"/>
              </a:ext>
            </a:extLst>
          </p:cNvPr>
          <p:cNvSpPr txBox="1">
            <a:spLocks/>
          </p:cNvSpPr>
          <p:nvPr/>
        </p:nvSpPr>
        <p:spPr>
          <a:xfrm>
            <a:off x="5396216" y="430718"/>
            <a:ext cx="6301429" cy="403200"/>
          </a:xfrm>
          <a:prstGeom prst="rect">
            <a:avLst/>
          </a:prstGeom>
        </p:spPr>
        <p:txBody>
          <a:bodyPr vert="horz" lIns="0" tIns="0" rIns="0" bIns="0" rtlCol="0" anchor="t">
            <a:noAutofit/>
          </a:bodyPr>
          <a:lst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a:lstStyle>
          <a:p>
            <a:pPr>
              <a:lnSpc>
                <a:spcPct val="90000"/>
              </a:lnSpc>
              <a:spcBef>
                <a:spcPct val="0"/>
              </a:spcBef>
              <a:defRPr/>
            </a:pPr>
            <a:r>
              <a:rPr lang="es-PE">
                <a:solidFill>
                  <a:schemeClr val="bg1"/>
                </a:solidFill>
                <a:latin typeface="+mn-lt"/>
              </a:rPr>
              <a:t>¿Cuál fue el comportamiento frente a la programación en TV?</a:t>
            </a:r>
          </a:p>
        </p:txBody>
      </p:sp>
      <p:pic>
        <p:nvPicPr>
          <p:cNvPr id="22" name="Picture 10">
            <a:extLst>
              <a:ext uri="{FF2B5EF4-FFF2-40B4-BE49-F238E27FC236}">
                <a16:creationId xmlns:a16="http://schemas.microsoft.com/office/drawing/2014/main" id="{E457DDEB-A80F-4340-9896-EEDC7670FA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87380" y="2376227"/>
            <a:ext cx="45719" cy="1598789"/>
          </a:xfrm>
          <a:prstGeom prst="rect">
            <a:avLst/>
          </a:prstGeom>
        </p:spPr>
      </p:pic>
      <p:sp>
        <p:nvSpPr>
          <p:cNvPr id="4" name="Marcador de número de diapositiva 3">
            <a:extLst>
              <a:ext uri="{FF2B5EF4-FFF2-40B4-BE49-F238E27FC236}">
                <a16:creationId xmlns:a16="http://schemas.microsoft.com/office/drawing/2014/main" id="{ED642AB6-D440-487B-8B6A-F189DE5890D0}"/>
              </a:ext>
            </a:extLst>
          </p:cNvPr>
          <p:cNvSpPr>
            <a:spLocks noGrp="1"/>
          </p:cNvSpPr>
          <p:nvPr>
            <p:ph type="sldNum" sz="quarter" idx="10"/>
          </p:nvPr>
        </p:nvSpPr>
        <p:spPr/>
        <p:txBody>
          <a:bodyPr/>
          <a:lstStyle/>
          <a:p>
            <a:fld id="{4034BEE3-566C-4068-A777-C3A4762E861B}" type="slidenum">
              <a:rPr lang="en-GB" smtClean="0"/>
              <a:pPr/>
              <a:t>8</a:t>
            </a:fld>
            <a:endParaRPr lang="en-GB"/>
          </a:p>
        </p:txBody>
      </p:sp>
    </p:spTree>
    <p:extLst>
      <p:ext uri="{BB962C8B-B14F-4D97-AF65-F5344CB8AC3E}">
        <p14:creationId xmlns:p14="http://schemas.microsoft.com/office/powerpoint/2010/main" val="367532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a:extLst>
              <a:ext uri="{FF2B5EF4-FFF2-40B4-BE49-F238E27FC236}">
                <a16:creationId xmlns:a16="http://schemas.microsoft.com/office/drawing/2014/main" id="{8FCC90DF-4641-486C-8B03-AB7E4E67AD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472"/>
            <a:ext cx="12192000" cy="6158796"/>
          </a:xfrm>
          <a:prstGeom prst="rect">
            <a:avLst/>
          </a:prstGeom>
        </p:spPr>
      </p:pic>
      <p:sp>
        <p:nvSpPr>
          <p:cNvPr id="23" name="Rectangle 29">
            <a:extLst>
              <a:ext uri="{FF2B5EF4-FFF2-40B4-BE49-F238E27FC236}">
                <a16:creationId xmlns:a16="http://schemas.microsoft.com/office/drawing/2014/main" id="{266D1FE1-4519-416D-97E8-28FC3A12EB6C}"/>
              </a:ext>
            </a:extLst>
          </p:cNvPr>
          <p:cNvSpPr/>
          <p:nvPr>
            <p:custDataLst>
              <p:tags r:id="rId1"/>
            </p:custDataLst>
          </p:nvPr>
        </p:nvSpPr>
        <p:spPr bwMode="ltGray">
          <a:xfrm>
            <a:off x="-1" y="-18472"/>
            <a:ext cx="12320338" cy="6158796"/>
          </a:xfrm>
          <a:prstGeom prst="rect">
            <a:avLst/>
          </a:prstGeom>
          <a:gradFill flip="none" rotWithShape="1">
            <a:gsLst>
              <a:gs pos="38000">
                <a:srgbClr val="000000"/>
              </a:gs>
              <a:gs pos="100000">
                <a:srgbClr val="000000">
                  <a:alpha val="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a:ea typeface="+mn-ea"/>
              <a:cs typeface="+mn-cs"/>
            </a:endParaRPr>
          </a:p>
        </p:txBody>
      </p:sp>
      <p:sp>
        <p:nvSpPr>
          <p:cNvPr id="30" name="CuadroTexto 29">
            <a:extLst>
              <a:ext uri="{FF2B5EF4-FFF2-40B4-BE49-F238E27FC236}">
                <a16:creationId xmlns:a16="http://schemas.microsoft.com/office/drawing/2014/main" id="{EDD8556E-9427-4989-BF7F-8990AAAFBF9B}"/>
              </a:ext>
            </a:extLst>
          </p:cNvPr>
          <p:cNvSpPr txBox="1"/>
          <p:nvPr/>
        </p:nvSpPr>
        <p:spPr>
          <a:xfrm>
            <a:off x="3641999" y="6404439"/>
            <a:ext cx="779670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33333"/>
                </a:solidFill>
                <a:effectLst/>
                <a:uLnTx/>
                <a:uFillTx/>
                <a:latin typeface="Kantar Brown "/>
              </a:rPr>
              <a:t>Fuente:  Kantar Social TV Ratings – </a:t>
            </a:r>
            <a:r>
              <a:rPr kumimoji="0" lang="en-GB" sz="800" b="0" i="0" u="none" strike="noStrike" kern="1200" cap="none" spc="0" normalizeH="0" baseline="0" noProof="0" err="1">
                <a:ln>
                  <a:noFill/>
                </a:ln>
                <a:solidFill>
                  <a:srgbClr val="333333"/>
                </a:solidFill>
                <a:effectLst/>
                <a:uLnTx/>
                <a:uFillTx/>
                <a:latin typeface="Kantar Brown "/>
              </a:rPr>
              <a:t>Periodo</a:t>
            </a:r>
            <a:r>
              <a:rPr kumimoji="0" lang="en-GB" sz="800" b="0" i="0" u="none" strike="noStrike" kern="1200" cap="none" spc="0" normalizeH="0" baseline="0" noProof="0">
                <a:ln>
                  <a:noFill/>
                </a:ln>
                <a:solidFill>
                  <a:srgbClr val="333333"/>
                </a:solidFill>
                <a:effectLst/>
                <a:uLnTx/>
                <a:uFillTx/>
                <a:latin typeface="Kantar Brown "/>
              </a:rPr>
              <a:t>: Del 01 Mar al 30 Sep. </a:t>
            </a:r>
            <a:r>
              <a:rPr lang="en-GB" sz="800" err="1">
                <a:solidFill>
                  <a:srgbClr val="333333"/>
                </a:solidFill>
                <a:latin typeface="Kantar Brown "/>
              </a:rPr>
              <a:t>Interacciones</a:t>
            </a:r>
            <a:r>
              <a:rPr kumimoji="0" lang="en-GB" sz="800" b="0" i="0" u="none" strike="noStrike" kern="1200" cap="none" spc="0" normalizeH="0" baseline="0" noProof="0">
                <a:ln>
                  <a:noFill/>
                </a:ln>
                <a:solidFill>
                  <a:srgbClr val="333333"/>
                </a:solidFill>
                <a:effectLst/>
                <a:uLnTx/>
                <a:uFillTx/>
                <a:latin typeface="Kantar Brown "/>
              </a:rPr>
              <a:t> en twitter, Instagram y Facebook </a:t>
            </a:r>
          </a:p>
        </p:txBody>
      </p:sp>
      <p:sp>
        <p:nvSpPr>
          <p:cNvPr id="14" name="AutoShape 2">
            <a:extLst>
              <a:ext uri="{FF2B5EF4-FFF2-40B4-BE49-F238E27FC236}">
                <a16:creationId xmlns:a16="http://schemas.microsoft.com/office/drawing/2014/main" id="{C04A1722-5120-46DD-8414-6C6BFED94C1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srgbClr val="333333"/>
              </a:solidFill>
              <a:effectLst/>
              <a:uLnTx/>
              <a:uFillTx/>
            </a:endParaRPr>
          </a:p>
        </p:txBody>
      </p:sp>
      <p:sp>
        <p:nvSpPr>
          <p:cNvPr id="20" name="Espaço Reservado para Texto 5">
            <a:extLst>
              <a:ext uri="{FF2B5EF4-FFF2-40B4-BE49-F238E27FC236}">
                <a16:creationId xmlns:a16="http://schemas.microsoft.com/office/drawing/2014/main" id="{6CD5D923-95E4-40E4-889C-B343D4507E38}"/>
              </a:ext>
            </a:extLst>
          </p:cNvPr>
          <p:cNvSpPr txBox="1">
            <a:spLocks/>
          </p:cNvSpPr>
          <p:nvPr/>
        </p:nvSpPr>
        <p:spPr>
          <a:xfrm>
            <a:off x="645962" y="1678660"/>
            <a:ext cx="6570915" cy="2461540"/>
          </a:xfrm>
          <a:prstGeom prst="rect">
            <a:avLst/>
          </a:prstGeom>
        </p:spPr>
        <p:txBody>
          <a:bodyPr vert="horz" lIns="0" tIns="0" rIns="0" bIns="0" rtlCol="0" anchor="t">
            <a:noAutofit/>
          </a:bodyPr>
          <a:lstStyle>
            <a:lvl1pPr marL="0" indent="0" algn="l" defTabSz="914400" rtl="0" eaLnBrk="1" latinLnBrk="0" hangingPunct="1">
              <a:lnSpc>
                <a:spcPct val="100000"/>
              </a:lnSpc>
              <a:spcBef>
                <a:spcPts val="1200"/>
              </a:spcBef>
              <a:buFont typeface="Arial" panose="020B0604020202020204" pitchFamily="34" charset="0"/>
              <a:buNone/>
              <a:defRPr sz="22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3200" dirty="0">
                <a:solidFill>
                  <a:schemeClr val="bg1"/>
                </a:solidFill>
                <a:ea typeface="+mj-ea"/>
                <a:cs typeface="+mj-cs"/>
              </a:rPr>
              <a:t>Los programas de TV </a:t>
            </a:r>
            <a:r>
              <a:rPr lang="pt-BR" sz="3200" dirty="0" err="1">
                <a:solidFill>
                  <a:schemeClr val="bg1"/>
                </a:solidFill>
                <a:ea typeface="+mj-ea"/>
                <a:cs typeface="+mj-cs"/>
              </a:rPr>
              <a:t>generaron</a:t>
            </a:r>
            <a:endParaRPr lang="pt-BR" sz="3200" dirty="0">
              <a:solidFill>
                <a:schemeClr val="bg1"/>
              </a:solidFill>
              <a:ea typeface="+mj-ea"/>
              <a:cs typeface="+mj-cs"/>
            </a:endParaRPr>
          </a:p>
          <a:p>
            <a:r>
              <a:rPr lang="pt-BR" sz="4400" b="1" dirty="0">
                <a:solidFill>
                  <a:srgbClr val="BEA400"/>
                </a:solidFill>
                <a:ea typeface="+mj-ea"/>
                <a:cs typeface="+mj-cs"/>
              </a:rPr>
              <a:t>+351 </a:t>
            </a:r>
            <a:r>
              <a:rPr lang="pt-BR" sz="4400" b="1" dirty="0" err="1">
                <a:solidFill>
                  <a:srgbClr val="BEA400"/>
                </a:solidFill>
                <a:ea typeface="+mj-ea"/>
                <a:cs typeface="+mj-cs"/>
              </a:rPr>
              <a:t>Millones</a:t>
            </a:r>
            <a:r>
              <a:rPr lang="pt-BR" sz="4400" b="1" dirty="0">
                <a:solidFill>
                  <a:srgbClr val="BEA400"/>
                </a:solidFill>
                <a:ea typeface="+mj-ea"/>
                <a:cs typeface="+mj-cs"/>
              </a:rPr>
              <a:t> </a:t>
            </a:r>
            <a:r>
              <a:rPr lang="pt-BR" sz="3200" dirty="0">
                <a:solidFill>
                  <a:schemeClr val="bg1"/>
                </a:solidFill>
                <a:ea typeface="+mj-ea"/>
                <a:cs typeface="+mj-cs"/>
              </a:rPr>
              <a:t>de </a:t>
            </a:r>
            <a:r>
              <a:rPr lang="pt-BR" sz="3200" dirty="0" err="1">
                <a:solidFill>
                  <a:schemeClr val="bg1"/>
                </a:solidFill>
                <a:ea typeface="+mj-ea"/>
                <a:cs typeface="+mj-cs"/>
              </a:rPr>
              <a:t>interacciones</a:t>
            </a:r>
            <a:r>
              <a:rPr lang="pt-BR" sz="3200" dirty="0">
                <a:solidFill>
                  <a:schemeClr val="bg1"/>
                </a:solidFill>
                <a:ea typeface="+mj-ea"/>
                <a:cs typeface="+mj-cs"/>
              </a:rPr>
              <a:t> </a:t>
            </a:r>
            <a:r>
              <a:rPr lang="pt-BR" sz="3200" dirty="0" err="1">
                <a:solidFill>
                  <a:schemeClr val="bg1"/>
                </a:solidFill>
                <a:ea typeface="+mj-ea"/>
                <a:cs typeface="+mj-cs"/>
              </a:rPr>
              <a:t>en</a:t>
            </a:r>
            <a:r>
              <a:rPr lang="pt-BR" sz="3200" dirty="0">
                <a:solidFill>
                  <a:schemeClr val="bg1"/>
                </a:solidFill>
                <a:ea typeface="+mj-ea"/>
                <a:cs typeface="+mj-cs"/>
              </a:rPr>
              <a:t> redes </a:t>
            </a:r>
            <a:r>
              <a:rPr lang="pt-BR" sz="3200" dirty="0" err="1">
                <a:solidFill>
                  <a:schemeClr val="bg1"/>
                </a:solidFill>
                <a:ea typeface="+mj-ea"/>
                <a:cs typeface="+mj-cs"/>
              </a:rPr>
              <a:t>sociales</a:t>
            </a:r>
            <a:r>
              <a:rPr lang="pt-BR" sz="3200" dirty="0">
                <a:solidFill>
                  <a:schemeClr val="bg1"/>
                </a:solidFill>
                <a:ea typeface="+mj-ea"/>
                <a:cs typeface="+mj-cs"/>
              </a:rPr>
              <a:t> entre </a:t>
            </a:r>
            <a:r>
              <a:rPr lang="pt-BR" sz="3200" dirty="0" err="1">
                <a:solidFill>
                  <a:schemeClr val="bg1"/>
                </a:solidFill>
                <a:ea typeface="+mj-ea"/>
                <a:cs typeface="+mj-cs"/>
              </a:rPr>
              <a:t>Marzo</a:t>
            </a:r>
            <a:r>
              <a:rPr lang="pt-BR" sz="3200" dirty="0">
                <a:solidFill>
                  <a:schemeClr val="bg1"/>
                </a:solidFill>
                <a:ea typeface="+mj-ea"/>
                <a:cs typeface="+mj-cs"/>
              </a:rPr>
              <a:t> a </a:t>
            </a:r>
            <a:r>
              <a:rPr lang="pt-BR" sz="3200" dirty="0" err="1">
                <a:solidFill>
                  <a:schemeClr val="bg1"/>
                </a:solidFill>
                <a:ea typeface="+mj-ea"/>
                <a:cs typeface="+mj-cs"/>
              </a:rPr>
              <a:t>Septiembre</a:t>
            </a:r>
            <a:r>
              <a:rPr lang="pt-BR" sz="3200" dirty="0">
                <a:solidFill>
                  <a:schemeClr val="bg1"/>
                </a:solidFill>
                <a:ea typeface="+mj-ea"/>
                <a:cs typeface="+mj-cs"/>
              </a:rPr>
              <a:t>.</a:t>
            </a:r>
            <a:endParaRPr lang="pt-BR" sz="4000" dirty="0">
              <a:solidFill>
                <a:schemeClr val="bg1"/>
              </a:solidFill>
              <a:ea typeface="+mj-ea"/>
              <a:cs typeface="+mj-cs"/>
            </a:endParaRPr>
          </a:p>
        </p:txBody>
      </p:sp>
      <p:pic>
        <p:nvPicPr>
          <p:cNvPr id="24" name="Gráfico 23">
            <a:extLst>
              <a:ext uri="{FF2B5EF4-FFF2-40B4-BE49-F238E27FC236}">
                <a16:creationId xmlns:a16="http://schemas.microsoft.com/office/drawing/2014/main" id="{08EB0F69-227A-4071-BF9A-A7AADEE4CF25}"/>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84036" y="4565071"/>
            <a:ext cx="361331" cy="717387"/>
          </a:xfrm>
          <a:prstGeom prst="rect">
            <a:avLst/>
          </a:prstGeom>
        </p:spPr>
      </p:pic>
      <p:pic>
        <p:nvPicPr>
          <p:cNvPr id="25" name="Gráfico 24">
            <a:extLst>
              <a:ext uri="{FF2B5EF4-FFF2-40B4-BE49-F238E27FC236}">
                <a16:creationId xmlns:a16="http://schemas.microsoft.com/office/drawing/2014/main" id="{24AE1CED-18CB-427E-BE77-124396BA693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521865" y="4629311"/>
            <a:ext cx="815075" cy="599402"/>
          </a:xfrm>
          <a:prstGeom prst="rect">
            <a:avLst/>
          </a:prstGeom>
        </p:spPr>
      </p:pic>
      <p:pic>
        <p:nvPicPr>
          <p:cNvPr id="27" name="Gráfico 26">
            <a:extLst>
              <a:ext uri="{FF2B5EF4-FFF2-40B4-BE49-F238E27FC236}">
                <a16:creationId xmlns:a16="http://schemas.microsoft.com/office/drawing/2014/main" id="{964D9796-1FB6-44B2-8F44-25D89DA51109}"/>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713438" y="4590472"/>
            <a:ext cx="656610" cy="656610"/>
          </a:xfrm>
          <a:prstGeom prst="rect">
            <a:avLst/>
          </a:prstGeom>
        </p:spPr>
      </p:pic>
      <p:pic>
        <p:nvPicPr>
          <p:cNvPr id="9" name="Imagen 8" descr="Logotipo&#10;&#10;Descripción generada automáticamente">
            <a:extLst>
              <a:ext uri="{FF2B5EF4-FFF2-40B4-BE49-F238E27FC236}">
                <a16:creationId xmlns:a16="http://schemas.microsoft.com/office/drawing/2014/main" id="{B34B0550-7D8C-4522-9FBA-750AE49CFAC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624218" y="6140324"/>
            <a:ext cx="717676" cy="717676"/>
          </a:xfrm>
          <a:prstGeom prst="rect">
            <a:avLst/>
          </a:prstGeom>
        </p:spPr>
      </p:pic>
      <p:sp>
        <p:nvSpPr>
          <p:cNvPr id="4" name="Marcador de número de diapositiva 3">
            <a:extLst>
              <a:ext uri="{FF2B5EF4-FFF2-40B4-BE49-F238E27FC236}">
                <a16:creationId xmlns:a16="http://schemas.microsoft.com/office/drawing/2014/main" id="{2E985192-DFC4-4A60-8840-E1B8EC2E4895}"/>
              </a:ext>
            </a:extLst>
          </p:cNvPr>
          <p:cNvSpPr>
            <a:spLocks noGrp="1"/>
          </p:cNvSpPr>
          <p:nvPr>
            <p:ph type="sldNum" sz="quarter" idx="15"/>
          </p:nvPr>
        </p:nvSpPr>
        <p:spPr/>
        <p:txBody>
          <a:bodyPr/>
          <a:lstStyle/>
          <a:p>
            <a:pPr>
              <a:defRPr/>
            </a:pPr>
            <a:fld id="{6A6B4E5E-B30E-4085-A2FB-1DD331147B08}" type="slidenum">
              <a:rPr lang="en-GB" altLang="es-EC" smtClean="0">
                <a:solidFill>
                  <a:srgbClr val="717171"/>
                </a:solidFill>
              </a:rPr>
              <a:pPr>
                <a:defRPr/>
              </a:pPr>
              <a:t>9</a:t>
            </a:fld>
            <a:endParaRPr lang="en-GB" altLang="es-EC">
              <a:solidFill>
                <a:srgbClr val="717171"/>
              </a:solidFill>
            </a:endParaRPr>
          </a:p>
        </p:txBody>
      </p:sp>
    </p:spTree>
    <p:extLst>
      <p:ext uri="{BB962C8B-B14F-4D97-AF65-F5344CB8AC3E}">
        <p14:creationId xmlns:p14="http://schemas.microsoft.com/office/powerpoint/2010/main" val="1876225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EXCLUDEHIDDENSLIDES" val="False"/>
  <p:tag name="NUMBEROFPAGES" val="31"/>
</p:tagLst>
</file>

<file path=ppt/tags/tag10.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11.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12.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13.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14.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 name="TEMPLATEVERSION" val="7.1"/>
  <p:tag name="VERSIONNUMBER" val="711"/>
</p:tagLst>
</file>

<file path=ppt/tags/tag15.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16.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17.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18.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19.xml><?xml version="1.0" encoding="utf-8"?>
<p:tagLst xmlns:a="http://schemas.openxmlformats.org/drawingml/2006/main" xmlns:r="http://schemas.openxmlformats.org/officeDocument/2006/relationships" xmlns:p="http://schemas.openxmlformats.org/presentationml/2006/main">
  <p:tag name="LINKEDTO" val="10634019"/>
  <p:tag name="SOURCEHASH" val="28597308"/>
  <p:tag name="SHAPETYPE" val="BACKGROUNDSHAPE"/>
</p:tagLst>
</file>

<file path=ppt/tags/tag2.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20.xml><?xml version="1.0" encoding="utf-8"?>
<p:tagLst xmlns:a="http://schemas.openxmlformats.org/drawingml/2006/main" xmlns:r="http://schemas.openxmlformats.org/officeDocument/2006/relationships" xmlns:p="http://schemas.openxmlformats.org/presentationml/2006/main">
  <p:tag name="SHAPE" val="GRADIENT"/>
  <p:tag name="OVERLAY" val="63386473"/>
  <p:tag name="LINKEDTO" val="63386473"/>
</p:tagLst>
</file>

<file path=ppt/tags/tag21.xml><?xml version="1.0" encoding="utf-8"?>
<p:tagLst xmlns:a="http://schemas.openxmlformats.org/drawingml/2006/main" xmlns:r="http://schemas.openxmlformats.org/officeDocument/2006/relationships" xmlns:p="http://schemas.openxmlformats.org/presentationml/2006/main">
  <p:tag name="SHAPE" val="GRADIENT"/>
  <p:tag name="OVERLAY" val="63386473"/>
  <p:tag name="LINKEDTO" val="63386473"/>
</p:tagLst>
</file>

<file path=ppt/tags/tag22.xml><?xml version="1.0" encoding="utf-8"?>
<p:tagLst xmlns:a="http://schemas.openxmlformats.org/drawingml/2006/main" xmlns:r="http://schemas.openxmlformats.org/officeDocument/2006/relationships" xmlns:p="http://schemas.openxmlformats.org/presentationml/2006/main">
  <p:tag name="SHAPE" val="GRADIENT"/>
  <p:tag name="OVERLAY" val="63386473"/>
  <p:tag name="LINKEDTO" val="63386473"/>
</p:tagLst>
</file>

<file path=ppt/tags/tag23.xml><?xml version="1.0" encoding="utf-8"?>
<p:tagLst xmlns:a="http://schemas.openxmlformats.org/drawingml/2006/main" xmlns:r="http://schemas.openxmlformats.org/officeDocument/2006/relationships" xmlns:p="http://schemas.openxmlformats.org/presentationml/2006/main">
  <p:tag name="SHAPE" val="GRADIENT"/>
  <p:tag name="OVERLAY" val="63386473"/>
  <p:tag name="LINKEDTO" val="63386473"/>
</p:tagLst>
</file>

<file path=ppt/tags/tag24.xml><?xml version="1.0" encoding="utf-8"?>
<p:tagLst xmlns:a="http://schemas.openxmlformats.org/drawingml/2006/main" xmlns:r="http://schemas.openxmlformats.org/officeDocument/2006/relationships" xmlns:p="http://schemas.openxmlformats.org/presentationml/2006/main">
  <p:tag name="SHAPE" val="GRADIENT"/>
  <p:tag name="OVERLAY" val="63386473"/>
  <p:tag name="LINKEDTO" val="63386473"/>
</p:tagLst>
</file>

<file path=ppt/tags/tag25.xml><?xml version="1.0" encoding="utf-8"?>
<p:tagLst xmlns:a="http://schemas.openxmlformats.org/drawingml/2006/main" xmlns:r="http://schemas.openxmlformats.org/officeDocument/2006/relationships" xmlns:p="http://schemas.openxmlformats.org/presentationml/2006/main">
  <p:tag name="SHAPE" val="GRADIENT"/>
  <p:tag name="OVERLAY" val="63386473"/>
  <p:tag name="LINKEDTO" val="63386473"/>
</p:tagLst>
</file>

<file path=ppt/tags/tag26.xml><?xml version="1.0" encoding="utf-8"?>
<p:tagLst xmlns:a="http://schemas.openxmlformats.org/drawingml/2006/main" xmlns:r="http://schemas.openxmlformats.org/officeDocument/2006/relationships" xmlns:p="http://schemas.openxmlformats.org/presentationml/2006/main">
  <p:tag name="SHAPE" val="GRADIENT"/>
  <p:tag name="OVERLAY" val="63386473"/>
  <p:tag name="LINKEDTO" val="63386473"/>
</p:tagLst>
</file>

<file path=ppt/tags/tag27.xml><?xml version="1.0" encoding="utf-8"?>
<p:tagLst xmlns:a="http://schemas.openxmlformats.org/drawingml/2006/main" xmlns:r="http://schemas.openxmlformats.org/officeDocument/2006/relationships" xmlns:p="http://schemas.openxmlformats.org/presentationml/2006/main">
  <p:tag name="SHAPE" val="GRADIENT"/>
  <p:tag name="OVERLAY" val="63386473"/>
  <p:tag name="LINKEDTO" val="63386473"/>
</p:tagLst>
</file>

<file path=ppt/tags/tag28.xml><?xml version="1.0" encoding="utf-8"?>
<p:tagLst xmlns:a="http://schemas.openxmlformats.org/drawingml/2006/main" xmlns:r="http://schemas.openxmlformats.org/officeDocument/2006/relationships" xmlns:p="http://schemas.openxmlformats.org/presentationml/2006/main">
  <p:tag name="SHAPE" val="GRADIENT"/>
  <p:tag name="OVERLAY" val="63386473"/>
  <p:tag name="LINKEDTO" val="63386473"/>
</p:tagLst>
</file>

<file path=ppt/tags/tag29.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3.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30.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31.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 name="TEMPLATEVERSION" val="7.1"/>
  <p:tag name="VERSIONNUMBER" val="711"/>
</p:tagLst>
</file>

<file path=ppt/tags/tag32.xml><?xml version="1.0" encoding="utf-8"?>
<p:tagLst xmlns:a="http://schemas.openxmlformats.org/drawingml/2006/main" xmlns:r="http://schemas.openxmlformats.org/officeDocument/2006/relationships" xmlns:p="http://schemas.openxmlformats.org/presentationml/2006/main">
  <p:tag name="SHAPE" val="GRADIENT"/>
  <p:tag name="OVERLAY" val="63386473"/>
  <p:tag name="LINKEDTO" val="63386473"/>
</p:tagLst>
</file>

<file path=ppt/tags/tag4.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5.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 name="TEMPLATEVERSION" val="7.1"/>
  <p:tag name="VERSIONNUMBER" val="711"/>
</p:tagLst>
</file>

<file path=ppt/tags/tag6.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7.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8.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9.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heme/theme1.xml><?xml version="1.0" encoding="utf-8"?>
<a:theme xmlns:a="http://schemas.openxmlformats.org/drawingml/2006/main" name="Content slides - no sub heading">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rgbClr val="71717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Kantar presentation template 16x9.potx" id="{72C55E70-DCC0-48BC-A8D3-254C9D85EE6B}" vid="{7A923A3C-D6AD-4A15-9DE6-539C7735FA86}"/>
    </a:ext>
  </a:extLst>
</a:theme>
</file>

<file path=ppt/theme/theme2.xml><?xml version="1.0" encoding="utf-8"?>
<a:theme xmlns:a="http://schemas.openxmlformats.org/drawingml/2006/main" name="Kantar template master">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Kantar presentation template 16x9.potx" id="{72C55E70-DCC0-48BC-A8D3-254C9D85EE6B}" vid="{C23FF744-6EF1-4703-9F18-C96C6AEBAFAC}"/>
    </a:ext>
  </a:extLst>
</a:theme>
</file>

<file path=ppt/theme/theme3.xml><?xml version="1.0" encoding="utf-8"?>
<a:theme xmlns:a="http://schemas.openxmlformats.org/drawingml/2006/main" name="1_Content slides - no sub heading">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rgbClr val="71717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Kantar presentation template 16x9.potx" id="{72C55E70-DCC0-48BC-A8D3-254C9D85EE6B}" vid="{7A923A3C-D6AD-4A15-9DE6-539C7735FA86}"/>
    </a:ext>
  </a:extLst>
</a:theme>
</file>

<file path=ppt/theme/theme4.xml><?xml version="1.0" encoding="utf-8"?>
<a:theme xmlns:a="http://schemas.openxmlformats.org/drawingml/2006/main" name="5_Kantar template master">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Kantar presentation template 16x9.potx" id="{72C55E70-DCC0-48BC-A8D3-254C9D85EE6B}" vid="{C23FF744-6EF1-4703-9F18-C96C6AEBAFAC}"/>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WP Colour Theme">
    <a:dk1>
      <a:srgbClr val="595959"/>
    </a:dk1>
    <a:lt1>
      <a:srgbClr val="FFFFFF"/>
    </a:lt1>
    <a:dk2>
      <a:srgbClr val="000000"/>
    </a:dk2>
    <a:lt2>
      <a:srgbClr val="FFFFFF"/>
    </a:lt2>
    <a:accent1>
      <a:srgbClr val="92D400"/>
    </a:accent1>
    <a:accent2>
      <a:srgbClr val="717171"/>
    </a:accent2>
    <a:accent3>
      <a:srgbClr val="C0C0C0"/>
    </a:accent3>
    <a:accent4>
      <a:srgbClr val="3AA960"/>
    </a:accent4>
    <a:accent5>
      <a:srgbClr val="9CD4B9"/>
    </a:accent5>
    <a:accent6>
      <a:srgbClr val="006F7D"/>
    </a:accent6>
    <a:hlink>
      <a:srgbClr val="1D84C7"/>
    </a:hlink>
    <a:folHlink>
      <a:srgbClr val="8353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KWP Colour Theme">
    <a:dk1>
      <a:srgbClr val="595959"/>
    </a:dk1>
    <a:lt1>
      <a:srgbClr val="FFFFFF"/>
    </a:lt1>
    <a:dk2>
      <a:srgbClr val="000000"/>
    </a:dk2>
    <a:lt2>
      <a:srgbClr val="FFFFFF"/>
    </a:lt2>
    <a:accent1>
      <a:srgbClr val="92D400"/>
    </a:accent1>
    <a:accent2>
      <a:srgbClr val="717171"/>
    </a:accent2>
    <a:accent3>
      <a:srgbClr val="C0C0C0"/>
    </a:accent3>
    <a:accent4>
      <a:srgbClr val="3AA960"/>
    </a:accent4>
    <a:accent5>
      <a:srgbClr val="9CD4B9"/>
    </a:accent5>
    <a:accent6>
      <a:srgbClr val="006F7D"/>
    </a:accent6>
    <a:hlink>
      <a:srgbClr val="1D84C7"/>
    </a:hlink>
    <a:folHlink>
      <a:srgbClr val="8353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KWP Colour Theme">
    <a:dk1>
      <a:srgbClr val="595959"/>
    </a:dk1>
    <a:lt1>
      <a:srgbClr val="FFFFFF"/>
    </a:lt1>
    <a:dk2>
      <a:srgbClr val="000000"/>
    </a:dk2>
    <a:lt2>
      <a:srgbClr val="FFFFFF"/>
    </a:lt2>
    <a:accent1>
      <a:srgbClr val="92D400"/>
    </a:accent1>
    <a:accent2>
      <a:srgbClr val="717171"/>
    </a:accent2>
    <a:accent3>
      <a:srgbClr val="C0C0C0"/>
    </a:accent3>
    <a:accent4>
      <a:srgbClr val="3AA960"/>
    </a:accent4>
    <a:accent5>
      <a:srgbClr val="9CD4B9"/>
    </a:accent5>
    <a:accent6>
      <a:srgbClr val="006F7D"/>
    </a:accent6>
    <a:hlink>
      <a:srgbClr val="1D84C7"/>
    </a:hlink>
    <a:folHlink>
      <a:srgbClr val="8353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KWP Colour Theme">
    <a:dk1>
      <a:srgbClr val="595959"/>
    </a:dk1>
    <a:lt1>
      <a:srgbClr val="FFFFFF"/>
    </a:lt1>
    <a:dk2>
      <a:srgbClr val="000000"/>
    </a:dk2>
    <a:lt2>
      <a:srgbClr val="FFFFFF"/>
    </a:lt2>
    <a:accent1>
      <a:srgbClr val="92D400"/>
    </a:accent1>
    <a:accent2>
      <a:srgbClr val="717171"/>
    </a:accent2>
    <a:accent3>
      <a:srgbClr val="C0C0C0"/>
    </a:accent3>
    <a:accent4>
      <a:srgbClr val="3AA960"/>
    </a:accent4>
    <a:accent5>
      <a:srgbClr val="9CD4B9"/>
    </a:accent5>
    <a:accent6>
      <a:srgbClr val="006F7D"/>
    </a:accent6>
    <a:hlink>
      <a:srgbClr val="1D84C7"/>
    </a:hlink>
    <a:folHlink>
      <a:srgbClr val="8353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KWP Colour Theme">
    <a:dk1>
      <a:srgbClr val="595959"/>
    </a:dk1>
    <a:lt1>
      <a:srgbClr val="FFFFFF"/>
    </a:lt1>
    <a:dk2>
      <a:srgbClr val="000000"/>
    </a:dk2>
    <a:lt2>
      <a:srgbClr val="FFFFFF"/>
    </a:lt2>
    <a:accent1>
      <a:srgbClr val="92D400"/>
    </a:accent1>
    <a:accent2>
      <a:srgbClr val="717171"/>
    </a:accent2>
    <a:accent3>
      <a:srgbClr val="C0C0C0"/>
    </a:accent3>
    <a:accent4>
      <a:srgbClr val="3AA960"/>
    </a:accent4>
    <a:accent5>
      <a:srgbClr val="9CD4B9"/>
    </a:accent5>
    <a:accent6>
      <a:srgbClr val="006F7D"/>
    </a:accent6>
    <a:hlink>
      <a:srgbClr val="1D84C7"/>
    </a:hlink>
    <a:folHlink>
      <a:srgbClr val="8353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KWP 2016">
    <a:dk1>
      <a:srgbClr val="FFFFFF"/>
    </a:dk1>
    <a:lt1>
      <a:srgbClr val="000000"/>
    </a:lt1>
    <a:dk2>
      <a:srgbClr val="FFFFFF"/>
    </a:dk2>
    <a:lt2>
      <a:srgbClr val="FFFFFF"/>
    </a:lt2>
    <a:accent1>
      <a:srgbClr val="92D400"/>
    </a:accent1>
    <a:accent2>
      <a:srgbClr val="4C8C2B"/>
    </a:accent2>
    <a:accent3>
      <a:srgbClr val="26D07C"/>
    </a:accent3>
    <a:accent4>
      <a:srgbClr val="00AF66"/>
    </a:accent4>
    <a:accent5>
      <a:srgbClr val="41B6E6"/>
    </a:accent5>
    <a:accent6>
      <a:srgbClr val="006290"/>
    </a:accent6>
    <a:hlink>
      <a:srgbClr val="000000"/>
    </a:hlink>
    <a:folHlink>
      <a:srgbClr val="BFBFB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208</TotalTime>
  <Words>3577</Words>
  <Application>Microsoft Office PowerPoint</Application>
  <PresentationFormat>Panorámica</PresentationFormat>
  <Paragraphs>479</Paragraphs>
  <Slides>31</Slides>
  <Notes>24</Notes>
  <HiddenSlides>0</HiddenSlides>
  <MMClips>0</MMClips>
  <ScaleCrop>false</ScaleCrop>
  <HeadingPairs>
    <vt:vector size="6" baseType="variant">
      <vt:variant>
        <vt:lpstr>Fuentes usadas</vt:lpstr>
      </vt:variant>
      <vt:variant>
        <vt:i4>10</vt:i4>
      </vt:variant>
      <vt:variant>
        <vt:lpstr>Tema</vt:lpstr>
      </vt:variant>
      <vt:variant>
        <vt:i4>4</vt:i4>
      </vt:variant>
      <vt:variant>
        <vt:lpstr>Títulos de diapositiva</vt:lpstr>
      </vt:variant>
      <vt:variant>
        <vt:i4>31</vt:i4>
      </vt:variant>
    </vt:vector>
  </HeadingPairs>
  <TitlesOfParts>
    <vt:vector size="45" baseType="lpstr">
      <vt:lpstr>Arial</vt:lpstr>
      <vt:lpstr>Calibri</vt:lpstr>
      <vt:lpstr>Century Gothic</vt:lpstr>
      <vt:lpstr>Kantar Brown</vt:lpstr>
      <vt:lpstr>Kantar Brown </vt:lpstr>
      <vt:lpstr>Kantar Brown Cyr Light</vt:lpstr>
      <vt:lpstr>Kantar Brown Light</vt:lpstr>
      <vt:lpstr>Kantar Brown TT</vt:lpstr>
      <vt:lpstr>STIXGeneral-Regular</vt:lpstr>
      <vt:lpstr>Times New Roman</vt:lpstr>
      <vt:lpstr>Content slides - no sub heading</vt:lpstr>
      <vt:lpstr>Kantar template master</vt:lpstr>
      <vt:lpstr>1_Content slides - no sub heading</vt:lpstr>
      <vt:lpstr>5_Kantar template master</vt:lpstr>
      <vt:lpstr>LA FUERZA DE LA TV</vt:lpstr>
      <vt:lpstr>Presentación de PowerPoint</vt:lpstr>
      <vt:lpstr>La TV creció en todo el mundo y Chile no fue la excepción.</vt:lpstr>
      <vt:lpstr>Los hogares vieron más TV durante el aislamiento que en las últimas  2 copas Mundiales, Eurocopa, Copa América y los Juegos Olímpicos 2016</vt:lpstr>
      <vt:lpstr>Presentación de PowerPoint</vt:lpstr>
      <vt:lpstr>61 min más de permanencia frente al TV en el 2020</vt:lpstr>
      <vt:lpstr>Este crecimiento es a lo largo del día. Pero entre las 12:00 a 15:00 horas el incremento ha sido sostenido en +40%</vt:lpstr>
      <vt:lpstr>+17% de crecimiento del género Noticias vs antes de cuarentena. Y las personas vieron este género  02:22 min al día.  TVN 30min Mega 36min CHV 41min Canal 13 33min </vt:lpstr>
      <vt:lpstr>Presentación de PowerPoint</vt:lpstr>
      <vt:lpstr>Presentación de PowerPoint</vt:lpstr>
      <vt:lpstr>El consumo de TV online es de 6% en LatAm</vt:lpstr>
      <vt:lpstr>Además, los consumidores de contenido de video digital ven televisión</vt:lpstr>
      <vt:lpstr>Presentación de PowerPoint</vt:lpstr>
      <vt:lpstr>Incluso las marcas nativas digitales apuestan por comunicar y crear su imagen en la TV </vt:lpstr>
      <vt:lpstr>Presentación de PowerPoint</vt:lpstr>
      <vt:lpstr>44% de personas hacen búsqueda en internet sobre productos que vieron anunciados en TV. Chile: 50%</vt:lpstr>
      <vt:lpstr>Presentación de PowerPoint</vt:lpstr>
      <vt:lpstr>Presentación de PowerPoint</vt:lpstr>
      <vt:lpstr>Hacia donde va la Televisión en Chile.</vt:lpstr>
      <vt:lpstr>La televisión reúne grandes actores, en lo social y en lo económico</vt:lpstr>
      <vt:lpstr>Esto es personal: conectarse con las audiencias para desbloquear el crecimiento</vt:lpstr>
      <vt:lpstr>La guerra del Streaming Para desbloquear el crecimiento, los proveedores de contenido deben entender la audiencia que tienen y la audiencia que podrían atraer.</vt:lpstr>
      <vt:lpstr>Los bolsillos no son infinitos</vt:lpstr>
      <vt:lpstr>Actitudes de los consumidores conectados a los servicios SVOD</vt:lpstr>
      <vt:lpstr>Los consumidores aprecian el control y la elección</vt:lpstr>
      <vt:lpstr>El descubrimiento de contenido SVOD tiene margen de mejora</vt:lpstr>
      <vt:lpstr>Presentación de PowerPoint</vt:lpstr>
      <vt:lpstr>Presentación de PowerPoint</vt:lpstr>
      <vt:lpstr>Focal Meter - Brasil</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FUERZA DE LA TV:  ¿Cómo conectar con el consumidor para potenciar el crecimiento?</dc:title>
  <dc:creator>Carolina Andrea Flores Bastias</dc:creator>
  <cp:lastModifiedBy>Carolina Andrea Flores Bastias</cp:lastModifiedBy>
  <cp:revision>141</cp:revision>
  <dcterms:created xsi:type="dcterms:W3CDTF">2020-11-09T13:11:23Z</dcterms:created>
  <dcterms:modified xsi:type="dcterms:W3CDTF">2020-11-24T13:51:33Z</dcterms:modified>
</cp:coreProperties>
</file>